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5.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drawings/drawing2.xml" ContentType="application/vnd.openxmlformats-officedocument.drawingml.chartshapes+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drawings/drawing3.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drawings/drawing4.xml" ContentType="application/vnd.openxmlformats-officedocument.drawingml.chartshapes+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13.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14.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21.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drawings/drawing5.xml" ContentType="application/vnd.openxmlformats-officedocument.drawingml.chartshapes+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drawings/drawing6.xml" ContentType="application/vnd.openxmlformats-officedocument.drawingml.chartshapes+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drawings/drawing7.xml" ContentType="application/vnd.openxmlformats-officedocument.drawingml.chartshapes+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notesSlides/notesSlide22.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drawings/drawing8.xml" ContentType="application/vnd.openxmlformats-officedocument.drawingml.chartshapes+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drawings/drawing9.xml" ContentType="application/vnd.openxmlformats-officedocument.drawingml.chartshapes+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drawings/drawing10.xml" ContentType="application/vnd.openxmlformats-officedocument.drawingml.chartshapes+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drawings/drawing11.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drawings/drawing12.xml" ContentType="application/vnd.openxmlformats-officedocument.drawingml.chartshapes+xml"/>
  <Override PartName="/ppt/notesSlides/notesSlide27.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notesSlides/notesSlide28.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notesSlides/notesSlide29.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notesSlides/notesSlide30.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drawings/drawing13.xml" ContentType="application/vnd.openxmlformats-officedocument.drawingml.chartshapes+xml"/>
  <Override PartName="/ppt/notesSlides/notesSlide31.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drawings/drawing14.xml" ContentType="application/vnd.openxmlformats-officedocument.drawingml.chartshapes+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drawings/drawing15.xml" ContentType="application/vnd.openxmlformats-officedocument.drawingml.chartshapes+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drawings/drawing16.xml" ContentType="application/vnd.openxmlformats-officedocument.drawingml.chartshapes+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notesSlides/notesSlide32.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drawings/drawing17.xml" ContentType="application/vnd.openxmlformats-officedocument.drawingml.chartshapes+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drawings/drawing18.xml" ContentType="application/vnd.openxmlformats-officedocument.drawingml.chartshapes+xml"/>
  <Override PartName="/ppt/notesSlides/notesSlide33.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notesSlides/notesSlide34.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35.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notesSlides/notesSlide36.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notesSlides/notesSlide37.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notesSlides/notesSlide38.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notesSlides/notesSlide39.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9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95.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96.xml" ContentType="application/vnd.openxmlformats-officedocument.drawingml.chart+xml"/>
  <Override PartName="/ppt/charts/style96.xml" ContentType="application/vnd.ms-office.chartstyle+xml"/>
  <Override PartName="/ppt/charts/colors96.xml" ContentType="application/vnd.ms-office.chartcolorstyl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45"/>
  </p:notesMasterIdLst>
  <p:sldIdLst>
    <p:sldId id="364" r:id="rId5"/>
    <p:sldId id="1610" r:id="rId6"/>
    <p:sldId id="1369" r:id="rId7"/>
    <p:sldId id="1608" r:id="rId8"/>
    <p:sldId id="2280" r:id="rId9"/>
    <p:sldId id="1609" r:id="rId10"/>
    <p:sldId id="1630" r:id="rId11"/>
    <p:sldId id="1639" r:id="rId12"/>
    <p:sldId id="1641" r:id="rId13"/>
    <p:sldId id="1642" r:id="rId14"/>
    <p:sldId id="1640" r:id="rId15"/>
    <p:sldId id="1644" r:id="rId16"/>
    <p:sldId id="1643" r:id="rId17"/>
    <p:sldId id="1735" r:id="rId18"/>
    <p:sldId id="1736" r:id="rId19"/>
    <p:sldId id="1738" r:id="rId20"/>
    <p:sldId id="1740" r:id="rId21"/>
    <p:sldId id="1741" r:id="rId22"/>
    <p:sldId id="1739" r:id="rId23"/>
    <p:sldId id="1742" r:id="rId24"/>
    <p:sldId id="1744" r:id="rId25"/>
    <p:sldId id="1737" r:id="rId26"/>
    <p:sldId id="1631" r:id="rId27"/>
    <p:sldId id="1800" r:id="rId28"/>
    <p:sldId id="1632" r:id="rId29"/>
    <p:sldId id="1813" r:id="rId30"/>
    <p:sldId id="1803" r:id="rId31"/>
    <p:sldId id="1811" r:id="rId32"/>
    <p:sldId id="1814" r:id="rId33"/>
    <p:sldId id="1812" r:id="rId34"/>
    <p:sldId id="1755" r:id="rId35"/>
    <p:sldId id="1780" r:id="rId36"/>
    <p:sldId id="1781" r:id="rId37"/>
    <p:sldId id="1782" r:id="rId38"/>
    <p:sldId id="1797" r:id="rId39"/>
    <p:sldId id="1783" r:id="rId40"/>
    <p:sldId id="1785" r:id="rId41"/>
    <p:sldId id="1786" r:id="rId42"/>
    <p:sldId id="1787" r:id="rId43"/>
    <p:sldId id="1757" r:id="rId44"/>
    <p:sldId id="1761" r:id="rId45"/>
    <p:sldId id="1769" r:id="rId46"/>
    <p:sldId id="1770" r:id="rId47"/>
    <p:sldId id="1775" r:id="rId48"/>
    <p:sldId id="1771" r:id="rId49"/>
    <p:sldId id="1802" r:id="rId50"/>
    <p:sldId id="1801" r:id="rId51"/>
    <p:sldId id="1759" r:id="rId52"/>
    <p:sldId id="1772" r:id="rId53"/>
    <p:sldId id="1774" r:id="rId54"/>
    <p:sldId id="1776" r:id="rId55"/>
    <p:sldId id="1777" r:id="rId56"/>
    <p:sldId id="1778" r:id="rId57"/>
    <p:sldId id="1779" r:id="rId58"/>
    <p:sldId id="1773" r:id="rId59"/>
    <p:sldId id="2285" r:id="rId60"/>
    <p:sldId id="2290" r:id="rId61"/>
    <p:sldId id="2289" r:id="rId62"/>
    <p:sldId id="2295" r:id="rId63"/>
    <p:sldId id="2294" r:id="rId64"/>
    <p:sldId id="2296" r:id="rId65"/>
    <p:sldId id="2298" r:id="rId66"/>
    <p:sldId id="2297" r:id="rId67"/>
    <p:sldId id="2286" r:id="rId68"/>
    <p:sldId id="2343" r:id="rId69"/>
    <p:sldId id="2344" r:id="rId70"/>
    <p:sldId id="2345" r:id="rId71"/>
    <p:sldId id="2346" r:id="rId72"/>
    <p:sldId id="2347" r:id="rId73"/>
    <p:sldId id="2349" r:id="rId74"/>
    <p:sldId id="2350" r:id="rId75"/>
    <p:sldId id="2351" r:id="rId76"/>
    <p:sldId id="2281" r:id="rId77"/>
    <p:sldId id="2283" r:id="rId78"/>
    <p:sldId id="2284" r:id="rId79"/>
    <p:sldId id="2287" r:id="rId80"/>
    <p:sldId id="2288" r:id="rId81"/>
    <p:sldId id="2291" r:id="rId82"/>
    <p:sldId id="2293" r:id="rId83"/>
    <p:sldId id="2292" r:id="rId84"/>
    <p:sldId id="2282" r:id="rId85"/>
    <p:sldId id="2352" r:id="rId86"/>
    <p:sldId id="2360" r:id="rId87"/>
    <p:sldId id="2355" r:id="rId88"/>
    <p:sldId id="2356" r:id="rId89"/>
    <p:sldId id="2357" r:id="rId90"/>
    <p:sldId id="2358" r:id="rId91"/>
    <p:sldId id="2359" r:id="rId92"/>
    <p:sldId id="2353" r:id="rId93"/>
    <p:sldId id="1613" r:id="rId94"/>
    <p:sldId id="1629" r:id="rId95"/>
    <p:sldId id="1695" r:id="rId96"/>
    <p:sldId id="1696" r:id="rId97"/>
    <p:sldId id="1697" r:id="rId98"/>
    <p:sldId id="1698" r:id="rId99"/>
    <p:sldId id="1694" r:id="rId100"/>
    <p:sldId id="1702" r:id="rId101"/>
    <p:sldId id="1705" r:id="rId102"/>
    <p:sldId id="1707" r:id="rId103"/>
    <p:sldId id="1708" r:id="rId104"/>
    <p:sldId id="1706" r:id="rId105"/>
    <p:sldId id="1704" r:id="rId106"/>
    <p:sldId id="1701" r:id="rId107"/>
    <p:sldId id="1614" r:id="rId108"/>
    <p:sldId id="1615" r:id="rId109"/>
    <p:sldId id="1646" r:id="rId110"/>
    <p:sldId id="1647" r:id="rId111"/>
    <p:sldId id="1657" r:id="rId112"/>
    <p:sldId id="1648" r:id="rId113"/>
    <p:sldId id="1652" r:id="rId114"/>
    <p:sldId id="1649" r:id="rId115"/>
    <p:sldId id="1651" r:id="rId116"/>
    <p:sldId id="1650" r:id="rId117"/>
    <p:sldId id="1628" r:id="rId118"/>
    <p:sldId id="1627" r:id="rId119"/>
    <p:sldId id="1682" r:id="rId120"/>
    <p:sldId id="1686" r:id="rId121"/>
    <p:sldId id="1683" r:id="rId122"/>
    <p:sldId id="1685" r:id="rId123"/>
    <p:sldId id="1689" r:id="rId124"/>
    <p:sldId id="1699" r:id="rId125"/>
    <p:sldId id="1700" r:id="rId126"/>
    <p:sldId id="1619" r:id="rId127"/>
    <p:sldId id="1620" r:id="rId128"/>
    <p:sldId id="1637" r:id="rId129"/>
    <p:sldId id="1667" r:id="rId130"/>
    <p:sldId id="1668" r:id="rId131"/>
    <p:sldId id="1666" r:id="rId132"/>
    <p:sldId id="1669" r:id="rId133"/>
    <p:sldId id="1638" r:id="rId134"/>
    <p:sldId id="1747" r:id="rId135"/>
    <p:sldId id="1751" r:id="rId136"/>
    <p:sldId id="1753" r:id="rId137"/>
    <p:sldId id="1749" r:id="rId138"/>
    <p:sldId id="1752" r:id="rId139"/>
    <p:sldId id="1745" r:id="rId140"/>
    <p:sldId id="1748" r:id="rId141"/>
    <p:sldId id="1788" r:id="rId142"/>
    <p:sldId id="1789" r:id="rId143"/>
    <p:sldId id="1790" r:id="rId144"/>
    <p:sldId id="1791" r:id="rId145"/>
    <p:sldId id="1792" r:id="rId146"/>
    <p:sldId id="1793" r:id="rId147"/>
    <p:sldId id="1794" r:id="rId148"/>
    <p:sldId id="1795" r:id="rId149"/>
    <p:sldId id="1796" r:id="rId150"/>
    <p:sldId id="2323" r:id="rId151"/>
    <p:sldId id="2322" r:id="rId152"/>
    <p:sldId id="2324" r:id="rId153"/>
    <p:sldId id="2325" r:id="rId154"/>
    <p:sldId id="2327" r:id="rId155"/>
    <p:sldId id="2328" r:id="rId156"/>
    <p:sldId id="2329" r:id="rId157"/>
    <p:sldId id="2330" r:id="rId158"/>
    <p:sldId id="2321" r:id="rId159"/>
    <p:sldId id="2299" r:id="rId160"/>
    <p:sldId id="2301" r:id="rId161"/>
    <p:sldId id="2302" r:id="rId162"/>
    <p:sldId id="2304" r:id="rId163"/>
    <p:sldId id="2305" r:id="rId164"/>
    <p:sldId id="2307" r:id="rId165"/>
    <p:sldId id="2308" r:id="rId166"/>
    <p:sldId id="2300" r:id="rId167"/>
    <p:sldId id="2316" r:id="rId168"/>
    <p:sldId id="2318" r:id="rId169"/>
    <p:sldId id="2319" r:id="rId170"/>
    <p:sldId id="2333" r:id="rId171"/>
    <p:sldId id="2334" r:id="rId172"/>
    <p:sldId id="2335" r:id="rId173"/>
    <p:sldId id="2336" r:id="rId174"/>
    <p:sldId id="2337" r:id="rId175"/>
    <p:sldId id="2317" r:id="rId176"/>
    <p:sldId id="1676" r:id="rId177"/>
    <p:sldId id="1727" r:id="rId178"/>
    <p:sldId id="1729" r:id="rId179"/>
    <p:sldId id="1730" r:id="rId180"/>
    <p:sldId id="1731" r:id="rId181"/>
    <p:sldId id="1732" r:id="rId182"/>
    <p:sldId id="1728" r:id="rId183"/>
    <p:sldId id="1725" r:id="rId184"/>
    <p:sldId id="1611" r:id="rId185"/>
    <p:sldId id="1616" r:id="rId186"/>
    <p:sldId id="1645" r:id="rId187"/>
    <p:sldId id="1633" r:id="rId188"/>
    <p:sldId id="1635" r:id="rId189"/>
    <p:sldId id="1634" r:id="rId190"/>
    <p:sldId id="1636" r:id="rId191"/>
    <p:sldId id="1625" r:id="rId192"/>
    <p:sldId id="1626" r:id="rId193"/>
    <p:sldId id="1670" r:id="rId194"/>
    <p:sldId id="1671" r:id="rId195"/>
    <p:sldId id="1674" r:id="rId196"/>
    <p:sldId id="1672" r:id="rId197"/>
    <p:sldId id="1673" r:id="rId198"/>
    <p:sldId id="1675" r:id="rId199"/>
    <p:sldId id="1717" r:id="rId200"/>
    <p:sldId id="1718" r:id="rId201"/>
    <p:sldId id="1719" r:id="rId202"/>
    <p:sldId id="1720" r:id="rId203"/>
    <p:sldId id="1721" r:id="rId204"/>
    <p:sldId id="1722" r:id="rId205"/>
    <p:sldId id="1724" r:id="rId206"/>
    <p:sldId id="1678" r:id="rId207"/>
    <p:sldId id="1693" r:id="rId208"/>
    <p:sldId id="1677" r:id="rId209"/>
    <p:sldId id="1687" r:id="rId210"/>
    <p:sldId id="1691" r:id="rId211"/>
    <p:sldId id="1692" r:id="rId212"/>
    <p:sldId id="1688" r:id="rId213"/>
    <p:sldId id="1709" r:id="rId214"/>
    <p:sldId id="1714" r:id="rId215"/>
    <p:sldId id="1715" r:id="rId216"/>
    <p:sldId id="1733" r:id="rId217"/>
    <p:sldId id="1734" r:id="rId218"/>
    <p:sldId id="1712" r:id="rId219"/>
    <p:sldId id="1713" r:id="rId220"/>
    <p:sldId id="1710" r:id="rId221"/>
    <p:sldId id="1804" r:id="rId222"/>
    <p:sldId id="1805" r:id="rId223"/>
    <p:sldId id="1807" r:id="rId224"/>
    <p:sldId id="1808" r:id="rId225"/>
    <p:sldId id="1809" r:id="rId226"/>
    <p:sldId id="1815" r:id="rId227"/>
    <p:sldId id="1810" r:id="rId228"/>
    <p:sldId id="1806" r:id="rId229"/>
    <p:sldId id="1622" r:id="rId230"/>
    <p:sldId id="1621" r:id="rId231"/>
    <p:sldId id="1653" r:id="rId232"/>
    <p:sldId id="1654" r:id="rId233"/>
    <p:sldId id="1655" r:id="rId234"/>
    <p:sldId id="1656" r:id="rId235"/>
    <p:sldId id="1658" r:id="rId236"/>
    <p:sldId id="1660" r:id="rId237"/>
    <p:sldId id="1623" r:id="rId238"/>
    <p:sldId id="1624" r:id="rId239"/>
    <p:sldId id="1661" r:id="rId240"/>
    <p:sldId id="1662" r:id="rId241"/>
    <p:sldId id="1663" r:id="rId242"/>
    <p:sldId id="1664" r:id="rId243"/>
    <p:sldId id="1665" r:id="rId244"/>
  </p:sldIdLst>
  <p:sldSz cx="12192000" cy="6858000"/>
  <p:notesSz cx="6858000" cy="9144000"/>
  <p:custDataLst>
    <p:tags r:id="rId2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contents" id="{5297381A-201B-42D7-800C-3036FB40A71A}">
          <p14:sldIdLst>
            <p14:sldId id="364"/>
            <p14:sldId id="1610"/>
            <p14:sldId id="1369"/>
            <p14:sldId id="1608"/>
            <p14:sldId id="2280"/>
          </p14:sldIdLst>
        </p14:section>
        <p14:section name="CLL" id="{6E611290-A5D3-4FA0-B4A1-859341FAE157}">
          <p14:sldIdLst>
            <p14:sldId id="1609"/>
            <p14:sldId id="1630"/>
            <p14:sldId id="1639"/>
            <p14:sldId id="1641"/>
            <p14:sldId id="1642"/>
            <p14:sldId id="1640"/>
            <p14:sldId id="1644"/>
            <p14:sldId id="1643"/>
            <p14:sldId id="1735"/>
            <p14:sldId id="1736"/>
            <p14:sldId id="1738"/>
            <p14:sldId id="1740"/>
            <p14:sldId id="1741"/>
            <p14:sldId id="1739"/>
            <p14:sldId id="1742"/>
            <p14:sldId id="1744"/>
            <p14:sldId id="1737"/>
            <p14:sldId id="1631"/>
            <p14:sldId id="1800"/>
            <p14:sldId id="1632"/>
            <p14:sldId id="1813"/>
            <p14:sldId id="1803"/>
            <p14:sldId id="1811"/>
            <p14:sldId id="1814"/>
            <p14:sldId id="1812"/>
            <p14:sldId id="1755"/>
            <p14:sldId id="1780"/>
            <p14:sldId id="1781"/>
            <p14:sldId id="1782"/>
            <p14:sldId id="1797"/>
            <p14:sldId id="1783"/>
            <p14:sldId id="1785"/>
            <p14:sldId id="1786"/>
            <p14:sldId id="1787"/>
            <p14:sldId id="1757"/>
            <p14:sldId id="1761"/>
            <p14:sldId id="1769"/>
            <p14:sldId id="1770"/>
            <p14:sldId id="1775"/>
            <p14:sldId id="1771"/>
            <p14:sldId id="1802"/>
            <p14:sldId id="1801"/>
            <p14:sldId id="1759"/>
            <p14:sldId id="1772"/>
            <p14:sldId id="1774"/>
            <p14:sldId id="1776"/>
            <p14:sldId id="1777"/>
            <p14:sldId id="1778"/>
            <p14:sldId id="1779"/>
            <p14:sldId id="1773"/>
            <p14:sldId id="2285"/>
            <p14:sldId id="2290"/>
            <p14:sldId id="2289"/>
            <p14:sldId id="2295"/>
            <p14:sldId id="2294"/>
            <p14:sldId id="2296"/>
            <p14:sldId id="2298"/>
            <p14:sldId id="2297"/>
            <p14:sldId id="2286"/>
            <p14:sldId id="2343"/>
            <p14:sldId id="2344"/>
            <p14:sldId id="2345"/>
            <p14:sldId id="2346"/>
            <p14:sldId id="2347"/>
            <p14:sldId id="2349"/>
            <p14:sldId id="2350"/>
            <p14:sldId id="2351"/>
            <p14:sldId id="2281"/>
            <p14:sldId id="2283"/>
            <p14:sldId id="2284"/>
            <p14:sldId id="2287"/>
            <p14:sldId id="2288"/>
            <p14:sldId id="2291"/>
            <p14:sldId id="2293"/>
            <p14:sldId id="2292"/>
            <p14:sldId id="2282"/>
            <p14:sldId id="2352"/>
            <p14:sldId id="2360"/>
            <p14:sldId id="2355"/>
            <p14:sldId id="2356"/>
            <p14:sldId id="2357"/>
            <p14:sldId id="2358"/>
            <p14:sldId id="2359"/>
            <p14:sldId id="2353"/>
          </p14:sldIdLst>
        </p14:section>
        <p14:section name="WM" id="{629D39C6-AC97-EE47-AAD2-166C4DA491FA}">
          <p14:sldIdLst>
            <p14:sldId id="1613"/>
            <p14:sldId id="1629"/>
            <p14:sldId id="1695"/>
            <p14:sldId id="1696"/>
            <p14:sldId id="1697"/>
            <p14:sldId id="1698"/>
            <p14:sldId id="1694"/>
            <p14:sldId id="1702"/>
            <p14:sldId id="1705"/>
            <p14:sldId id="1707"/>
            <p14:sldId id="1708"/>
            <p14:sldId id="1706"/>
            <p14:sldId id="1704"/>
            <p14:sldId id="1701"/>
          </p14:sldIdLst>
        </p14:section>
        <p14:section name="DLBCL" id="{A8B23D4D-9FF5-3B49-B82A-5221E4A7DB10}">
          <p14:sldIdLst>
            <p14:sldId id="1614"/>
            <p14:sldId id="1615"/>
            <p14:sldId id="1646"/>
            <p14:sldId id="1647"/>
            <p14:sldId id="1657"/>
            <p14:sldId id="1648"/>
            <p14:sldId id="1652"/>
            <p14:sldId id="1649"/>
            <p14:sldId id="1651"/>
            <p14:sldId id="1650"/>
          </p14:sldIdLst>
        </p14:section>
        <p14:section name="FL and MZL" id="{3919214D-1B86-CA4A-9B90-CDFEE57C9097}">
          <p14:sldIdLst>
            <p14:sldId id="1628"/>
            <p14:sldId id="1627"/>
            <p14:sldId id="1682"/>
            <p14:sldId id="1686"/>
            <p14:sldId id="1683"/>
            <p14:sldId id="1685"/>
            <p14:sldId id="1689"/>
            <p14:sldId id="1699"/>
            <p14:sldId id="1700"/>
            <p14:sldId id="1619"/>
            <p14:sldId id="1620"/>
            <p14:sldId id="1637"/>
            <p14:sldId id="1667"/>
            <p14:sldId id="1668"/>
            <p14:sldId id="1666"/>
            <p14:sldId id="1669"/>
            <p14:sldId id="1638"/>
            <p14:sldId id="1747"/>
            <p14:sldId id="1751"/>
            <p14:sldId id="1753"/>
            <p14:sldId id="1749"/>
            <p14:sldId id="1752"/>
            <p14:sldId id="1745"/>
            <p14:sldId id="1748"/>
            <p14:sldId id="1788"/>
            <p14:sldId id="1789"/>
            <p14:sldId id="1790"/>
            <p14:sldId id="1791"/>
            <p14:sldId id="1792"/>
            <p14:sldId id="1793"/>
            <p14:sldId id="1794"/>
            <p14:sldId id="1795"/>
            <p14:sldId id="1796"/>
            <p14:sldId id="2323"/>
            <p14:sldId id="2322"/>
            <p14:sldId id="2324"/>
            <p14:sldId id="2325"/>
            <p14:sldId id="2327"/>
            <p14:sldId id="2328"/>
            <p14:sldId id="2329"/>
            <p14:sldId id="2330"/>
            <p14:sldId id="2321"/>
            <p14:sldId id="2299"/>
            <p14:sldId id="2301"/>
            <p14:sldId id="2302"/>
            <p14:sldId id="2304"/>
            <p14:sldId id="2305"/>
            <p14:sldId id="2307"/>
            <p14:sldId id="2308"/>
            <p14:sldId id="2300"/>
            <p14:sldId id="2316"/>
            <p14:sldId id="2318"/>
            <p14:sldId id="2319"/>
            <p14:sldId id="2333"/>
            <p14:sldId id="2334"/>
            <p14:sldId id="2335"/>
            <p14:sldId id="2336"/>
            <p14:sldId id="2337"/>
            <p14:sldId id="2317"/>
          </p14:sldIdLst>
        </p14:section>
        <p14:section name="Other B cell malignancies" id="{5F5D9BAD-8AD8-D64F-A58D-D475C246637F}">
          <p14:sldIdLst>
            <p14:sldId id="1676"/>
            <p14:sldId id="1727"/>
            <p14:sldId id="1729"/>
            <p14:sldId id="1730"/>
            <p14:sldId id="1731"/>
            <p14:sldId id="1732"/>
            <p14:sldId id="1728"/>
            <p14:sldId id="1725"/>
            <p14:sldId id="1611"/>
            <p14:sldId id="1616"/>
            <p14:sldId id="1645"/>
            <p14:sldId id="1633"/>
            <p14:sldId id="1635"/>
            <p14:sldId id="1634"/>
            <p14:sldId id="1636"/>
            <p14:sldId id="1625"/>
            <p14:sldId id="1626"/>
            <p14:sldId id="1670"/>
            <p14:sldId id="1671"/>
            <p14:sldId id="1674"/>
            <p14:sldId id="1672"/>
            <p14:sldId id="1673"/>
            <p14:sldId id="1675"/>
            <p14:sldId id="1717"/>
            <p14:sldId id="1718"/>
            <p14:sldId id="1719"/>
            <p14:sldId id="1720"/>
            <p14:sldId id="1721"/>
            <p14:sldId id="1722"/>
            <p14:sldId id="1724"/>
            <p14:sldId id="1678"/>
            <p14:sldId id="1693"/>
            <p14:sldId id="1677"/>
            <p14:sldId id="1687"/>
            <p14:sldId id="1691"/>
            <p14:sldId id="1692"/>
            <p14:sldId id="1688"/>
            <p14:sldId id="1709"/>
            <p14:sldId id="1714"/>
            <p14:sldId id="1715"/>
            <p14:sldId id="1733"/>
            <p14:sldId id="1734"/>
            <p14:sldId id="1712"/>
            <p14:sldId id="1713"/>
            <p14:sldId id="1710"/>
            <p14:sldId id="1804"/>
            <p14:sldId id="1805"/>
            <p14:sldId id="1807"/>
            <p14:sldId id="1808"/>
            <p14:sldId id="1809"/>
            <p14:sldId id="1815"/>
            <p14:sldId id="1810"/>
            <p14:sldId id="1806"/>
          </p14:sldIdLst>
        </p14:section>
        <p14:section name="Pre-clinical studies" id="{85E528C8-754A-FC42-BBC2-1F9E257AFAB4}">
          <p14:sldIdLst>
            <p14:sldId id="1622"/>
            <p14:sldId id="1621"/>
            <p14:sldId id="1653"/>
            <p14:sldId id="1654"/>
            <p14:sldId id="1655"/>
            <p14:sldId id="1656"/>
            <p14:sldId id="1658"/>
            <p14:sldId id="1660"/>
            <p14:sldId id="1623"/>
            <p14:sldId id="1624"/>
            <p14:sldId id="1661"/>
            <p14:sldId id="1662"/>
            <p14:sldId id="1663"/>
            <p14:sldId id="1664"/>
            <p14:sldId id="1665"/>
          </p14:sldIdLst>
        </p14:section>
      </p14:sectionLst>
    </p:ext>
    <p:ext uri="{EFAFB233-063F-42B5-8137-9DF3F51BA10A}">
      <p15:sldGuideLst xmlns:p15="http://schemas.microsoft.com/office/powerpoint/2012/main">
        <p15:guide id="9" pos="257" userDrawn="1">
          <p15:clr>
            <a:srgbClr val="A4A3A4"/>
          </p15:clr>
        </p15:guide>
        <p15:guide id="12" orient="horz" pos="2183" userDrawn="1">
          <p15:clr>
            <a:srgbClr val="A4A3A4"/>
          </p15:clr>
        </p15:guide>
        <p15:guide id="13" orient="horz" pos="14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6E8F35-64C3-B82B-EA9C-2783B375D17C}" name="Sascha Tkacz" initials="ST" userId="S::tkacz@infill.com::c94dbc5c-7226-4dda-844a-1349a480f553" providerId="AD"/>
  <p188:author id="{F666BD4F-6BA0-EF43-0571-45D2360B1531}" name="Jakob Wiebe" initials="JW" userId="S::wiebe@infill.com::fdb7e99f-e1a1-4323-85e7-fb9b69b82227" providerId="AD"/>
  <p188:author id="{F9B5A157-5565-2207-E60C-EE23A8E94DDC}" name="Oliver Woof" initials="OW" userId="S::woof@infill.com::73d57583-613f-4611-8165-97a2c94f989a" providerId="AD"/>
  <p188:author id="{D1402298-23EB-95AE-2169-00C29DA01300}" name="Amy Kenyon" initials="AK" userId="S::kenyon@infill.com::ed75755f-3937-4b52-a5d1-3576dfe58a11" providerId="AD"/>
  <p188:author id="{3393D29C-8D0B-CB02-A575-95B00F9F33BB}" name="Gastbenutzer" initials="Ga" userId="S::urn:spo:anon#37b6520d60c5733f4756418b43a8875b3ef4d28339f5fcaa599b5dd4739fef79::" providerId="AD"/>
  <p188:author id="{6377A6D5-F6E2-ACDD-775D-6B91DC28BC72}" name="Gastbenutzer" initials="Ga" userId="S::urn:spo:anon#ea34f3cd6fdd001eacdaf6b881ac3ec9bba9aa1f49d61c37dce5eef2ef0e7d4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Pascal Vollmar" initials="PV" lastIdx="1" clrIdx="6">
    <p:extLst>
      <p:ext uri="{19B8F6BF-5375-455C-9EA6-DF929625EA0E}">
        <p15:presenceInfo xmlns:p15="http://schemas.microsoft.com/office/powerpoint/2012/main" userId="S::vollmar@infill.com::5ce1cfda-7fb0-4866-9cd9-4ff627c89f6b" providerId="AD"/>
      </p:ext>
    </p:extLst>
  </p:cmAuthor>
  <p:cmAuthor id="1" name="Thorsten Land" initials="TL" lastIdx="18" clrIdx="0">
    <p:extLst>
      <p:ext uri="{19B8F6BF-5375-455C-9EA6-DF929625EA0E}">
        <p15:presenceInfo xmlns:p15="http://schemas.microsoft.com/office/powerpoint/2012/main" userId="6a2a39e16e0ec915" providerId="Windows Live"/>
      </p:ext>
    </p:extLst>
  </p:cmAuthor>
  <p:cmAuthor id="8" name="Amy Kenyon" initials="AK" lastIdx="2" clrIdx="7">
    <p:extLst>
      <p:ext uri="{19B8F6BF-5375-455C-9EA6-DF929625EA0E}">
        <p15:presenceInfo xmlns:p15="http://schemas.microsoft.com/office/powerpoint/2012/main" userId="S::kenyon@infill.com::ed75755f-3937-4b52-a5d1-3576dfe58a11" providerId="AD"/>
      </p:ext>
    </p:extLst>
  </p:cmAuthor>
  <p:cmAuthor id="2" name="Thorsten" initials="T" lastIdx="16" clrIdx="1">
    <p:extLst>
      <p:ext uri="{19B8F6BF-5375-455C-9EA6-DF929625EA0E}">
        <p15:presenceInfo xmlns:p15="http://schemas.microsoft.com/office/powerpoint/2012/main" userId="Thorsten" providerId="None"/>
      </p:ext>
    </p:extLst>
  </p:cmAuthor>
  <p:cmAuthor id="9" name="Thorsten Land" initials="TL [2]" lastIdx="1" clrIdx="8">
    <p:extLst>
      <p:ext uri="{19B8F6BF-5375-455C-9EA6-DF929625EA0E}">
        <p15:presenceInfo xmlns:p15="http://schemas.microsoft.com/office/powerpoint/2012/main" userId="S::land@infill.com::e6865e9d-8833-46ea-974c-891f87fd9478" providerId="AD"/>
      </p:ext>
    </p:extLst>
  </p:cmAuthor>
  <p:cmAuthor id="3" name="Judith Moser" initials="JM" lastIdx="11" clrIdx="2">
    <p:extLst>
      <p:ext uri="{19B8F6BF-5375-455C-9EA6-DF929625EA0E}">
        <p15:presenceInfo xmlns:p15="http://schemas.microsoft.com/office/powerpoint/2012/main" userId="67a74fad78585dda" providerId="Windows Live"/>
      </p:ext>
    </p:extLst>
  </p:cmAuthor>
  <p:cmAuthor id="10" name="Thorsten Land" initials="TL [3]" lastIdx="4" clrIdx="9">
    <p:extLst>
      <p:ext uri="{19B8F6BF-5375-455C-9EA6-DF929625EA0E}">
        <p15:presenceInfo xmlns:p15="http://schemas.microsoft.com/office/powerpoint/2012/main" userId="Thorsten Land" providerId="None"/>
      </p:ext>
    </p:extLst>
  </p:cmAuthor>
  <p:cmAuthor id="4" name="Jenny Wilkinson" initials="JW" lastIdx="92" clrIdx="3">
    <p:extLst>
      <p:ext uri="{19B8F6BF-5375-455C-9EA6-DF929625EA0E}">
        <p15:presenceInfo xmlns:p15="http://schemas.microsoft.com/office/powerpoint/2012/main" userId="S::wilkinson@infill.com::25514ec0-4b1a-4a70-aaeb-e9f2c835d78f" providerId="AD"/>
      </p:ext>
    </p:extLst>
  </p:cmAuthor>
  <p:cmAuthor id="11" name="Sascha Tkacz" initials="ST" lastIdx="10" clrIdx="10">
    <p:extLst>
      <p:ext uri="{19B8F6BF-5375-455C-9EA6-DF929625EA0E}">
        <p15:presenceInfo xmlns:p15="http://schemas.microsoft.com/office/powerpoint/2012/main" userId="S::tkacz@infill.com::c94dbc5c-7226-4dda-844a-1349a480f553" providerId="AD"/>
      </p:ext>
    </p:extLst>
  </p:cmAuthor>
  <p:cmAuthor id="5" name="Hendrik Rohleder" initials="HR" lastIdx="27" clrIdx="4">
    <p:extLst>
      <p:ext uri="{19B8F6BF-5375-455C-9EA6-DF929625EA0E}">
        <p15:presenceInfo xmlns:p15="http://schemas.microsoft.com/office/powerpoint/2012/main" userId="S::rohleder@infill.com::6988ba42-130d-4488-b737-72d9e2ad3d7f" providerId="AD"/>
      </p:ext>
    </p:extLst>
  </p:cmAuthor>
  <p:cmAuthor id="12" name="Gastbenutzer" initials="Ga" lastIdx="37" clrIdx="11">
    <p:extLst>
      <p:ext uri="{19B8F6BF-5375-455C-9EA6-DF929625EA0E}">
        <p15:presenceInfo xmlns:p15="http://schemas.microsoft.com/office/powerpoint/2012/main" userId="S::urn:spo:anon#49621c4d89d52a48aace44877205924e6dd8a2f89f0a7ab46f385626a3c4feee::" providerId="AD"/>
      </p:ext>
    </p:extLst>
  </p:cmAuthor>
  <p:cmAuthor id="6" name="Mirco Lenhard" initials="ML" lastIdx="5" clrIdx="5">
    <p:extLst>
      <p:ext uri="{19B8F6BF-5375-455C-9EA6-DF929625EA0E}">
        <p15:presenceInfo xmlns:p15="http://schemas.microsoft.com/office/powerpoint/2012/main" userId="Mirco Lenha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A5C"/>
    <a:srgbClr val="022E60"/>
    <a:srgbClr val="F81F15"/>
    <a:srgbClr val="F94727"/>
    <a:srgbClr val="FF40FF"/>
    <a:srgbClr val="1E1E1C"/>
    <a:srgbClr val="FFC6CA"/>
    <a:srgbClr val="E7E8EA"/>
    <a:srgbClr val="CBCDD2"/>
    <a:srgbClr val="DBA7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1F5103-9C41-0D9B-57FF-B98730207DB1}" v="423" dt="2023-07-10T14:00:31.538"/>
    <p1510:client id="{0FD50F60-0C40-FE4B-947A-421772FE36DA}" v="1173" dt="2023-07-11T10:21:42.734"/>
    <p1510:client id="{147CF070-96F0-42A5-B1E2-43FC58357883}" v="14" dt="2023-07-11T08:09:34.598"/>
    <p1510:client id="{76E9D29E-9813-12D1-D63C-88F659529FDE}" v="79" dt="2023-07-10T12:58:21.991"/>
    <p1510:client id="{DD1CDA18-890D-446D-B307-2DFAD44FFFE4}" v="205" dt="2023-07-11T08:13:55.804"/>
    <p1510:client id="{DFA6ADB9-C7B8-525B-B58A-D98E512F861E}" v="264" dt="2023-07-10T12:04:58.871"/>
    <p1510:client id="{ED11886C-CC8B-8147-B787-DC274AEE68C5}" v="5" vWet="6691" dt="2023-07-11T11:21:28.829"/>
    <p1510:client id="{FFFA4CD3-2FB2-D644-840B-99D1051E1A26}" v="6069" dt="2023-07-11T11:29:27.207"/>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unkle Formatvorlage 1 - Akz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unkle Formatvorlage 1 - Akz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unkle Formatvorlage 1 - Akz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unkle Formatvorlage 1 - Akz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Designformatvorlage 2 - Akz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05"/>
    <p:restoredTop sz="94694"/>
  </p:normalViewPr>
  <p:slideViewPr>
    <p:cSldViewPr snapToGrid="0">
      <p:cViewPr varScale="1">
        <p:scale>
          <a:sx n="121" d="100"/>
          <a:sy n="121" d="100"/>
        </p:scale>
        <p:origin x="1096" y="176"/>
      </p:cViewPr>
      <p:guideLst>
        <p:guide pos="257"/>
        <p:guide orient="horz" pos="2183"/>
        <p:guide orient="horz" pos="141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commentAuthors" Target="commentAuthor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presProps" Target="pres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viewProps" Target="view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theme" Target="theme/theme1.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tableStyles" Target="tableStyles.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microsoft.com/office/2015/10/relationships/revisionInfo" Target="revisionInfo.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microsoft.com/office/2018/10/relationships/authors" Target="author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notesMaster" Target="notesMasters/notesMaster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tags" Target="tags/tag1.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chartUserShapes" Target="../drawings/drawing3.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chartUserShapes" Target="../drawings/drawing4.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chartUserShapes" Target="../drawings/drawing5.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 Id="rId4" Type="http://schemas.openxmlformats.org/officeDocument/2006/relationships/chartUserShapes" Target="../drawings/drawing6.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 Id="rId4" Type="http://schemas.openxmlformats.org/officeDocument/2006/relationships/chartUserShapes" Target="../drawings/drawing7.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 Id="rId4" Type="http://schemas.openxmlformats.org/officeDocument/2006/relationships/chartUserShapes" Target="../drawings/drawing8.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 Id="rId4" Type="http://schemas.openxmlformats.org/officeDocument/2006/relationships/chartUserShapes" Target="../drawings/drawing9.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 Id="rId4" Type="http://schemas.openxmlformats.org/officeDocument/2006/relationships/chartUserShapes" Target="../drawings/drawing10.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 Id="rId4" Type="http://schemas.openxmlformats.org/officeDocument/2006/relationships/chartUserShapes" Target="../drawings/drawing11.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 Id="rId4" Type="http://schemas.openxmlformats.org/officeDocument/2006/relationships/chartUserShapes" Target="../drawings/drawing12.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 Id="rId4" Type="http://schemas.openxmlformats.org/officeDocument/2006/relationships/chartUserShapes" Target="../drawings/drawing13.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 Id="rId4" Type="http://schemas.openxmlformats.org/officeDocument/2006/relationships/chartUserShapes" Target="../drawings/drawing14.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 Id="rId4" Type="http://schemas.openxmlformats.org/officeDocument/2006/relationships/chartUserShapes" Target="../drawings/drawing15.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 Id="rId4" Type="http://schemas.openxmlformats.org/officeDocument/2006/relationships/chartUserShapes" Target="../drawings/drawing16.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 Id="rId4" Type="http://schemas.openxmlformats.org/officeDocument/2006/relationships/chartUserShapes" Target="../drawings/drawing1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 Id="rId4" Type="http://schemas.openxmlformats.org/officeDocument/2006/relationships/chartUserShapes" Target="../drawings/drawing18.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93.xml"/><Relationship Id="rId1" Type="http://schemas.microsoft.com/office/2011/relationships/chartStyle" Target="style93.xml"/></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93.xlsx"/><Relationship Id="rId2" Type="http://schemas.microsoft.com/office/2011/relationships/chartColorStyle" Target="colors94.xml"/><Relationship Id="rId1" Type="http://schemas.microsoft.com/office/2011/relationships/chartStyle" Target="style94.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94.xlsx"/><Relationship Id="rId2" Type="http://schemas.microsoft.com/office/2011/relationships/chartColorStyle" Target="colors95.xml"/><Relationship Id="rId1" Type="http://schemas.microsoft.com/office/2011/relationships/chartStyle" Target="style95.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Worksheet95.xlsx"/><Relationship Id="rId2" Type="http://schemas.microsoft.com/office/2011/relationships/chartColorStyle" Target="colors96.xml"/><Relationship Id="rId1" Type="http://schemas.microsoft.com/office/2011/relationships/chartStyle" Target="style9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011763558129266E-2"/>
          <c:y val="3.9487955109326289E-2"/>
          <c:w val="0.57450108330967664"/>
          <c:h val="0.59820473493577075"/>
        </c:manualLayout>
      </c:layout>
      <c:barChart>
        <c:barDir val="col"/>
        <c:grouping val="percentStacked"/>
        <c:varyColors val="0"/>
        <c:ser>
          <c:idx val="0"/>
          <c:order val="0"/>
          <c:tx>
            <c:strRef>
              <c:f>Tabelle1!$B$1</c:f>
              <c:strCache>
                <c:ptCount val="1"/>
                <c:pt idx="0">
                  <c:v>Not available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Tabelle1!$A$2:$A$7</c:f>
              <c:strCache>
                <c:ptCount val="6"/>
                <c:pt idx="0">
                  <c:v>At Baseline</c:v>
                </c:pt>
                <c:pt idx="1">
                  <c:v>After 9 
Cycles of 
Venetoclax-
Ibrutinib</c:v>
                </c:pt>
                <c:pt idx="2">
                  <c:v>After 12 
Cycles of
Venetoclax-
Ibrutinib</c:v>
                </c:pt>
                <c:pt idx="3">
                  <c:v>Peripheral blood</c:v>
                </c:pt>
                <c:pt idx="4">
                  <c:v>Bone marrow</c:v>
                </c:pt>
                <c:pt idx="5">
                  <c:v>Clinical response</c:v>
                </c:pt>
              </c:strCache>
            </c:strRef>
          </c:cat>
          <c:val>
            <c:numRef>
              <c:f>Tabelle1!$B$2:$B$7</c:f>
              <c:numCache>
                <c:formatCode>General</c:formatCode>
                <c:ptCount val="6"/>
                <c:pt idx="1">
                  <c:v>14</c:v>
                </c:pt>
                <c:pt idx="2">
                  <c:v>12</c:v>
                </c:pt>
                <c:pt idx="3">
                  <c:v>12</c:v>
                </c:pt>
                <c:pt idx="4">
                  <c:v>14</c:v>
                </c:pt>
                <c:pt idx="5">
                  <c:v>14</c:v>
                </c:pt>
              </c:numCache>
            </c:numRef>
          </c:val>
          <c:extLst>
            <c:ext xmlns:c16="http://schemas.microsoft.com/office/drawing/2014/chart" uri="{C3380CC4-5D6E-409C-BE32-E72D297353CC}">
              <c16:uniqueId val="{00000000-CDFA-42E5-A874-929BB266F6D9}"/>
            </c:ext>
          </c:extLst>
        </c:ser>
        <c:ser>
          <c:idx val="1"/>
          <c:order val="1"/>
          <c:tx>
            <c:strRef>
              <c:f>Tabelle1!$C$1</c:f>
              <c:strCache>
                <c:ptCount val="1"/>
                <c:pt idx="0">
                  <c:v>Progressive disease</c:v>
                </c:pt>
              </c:strCache>
            </c:strRef>
          </c:tx>
          <c:spPr>
            <a:solidFill>
              <a:schemeClr val="accent1"/>
            </a:solidFill>
            <a:ln>
              <a:noFill/>
            </a:ln>
            <a:effectLst/>
          </c:spPr>
          <c:invertIfNegative val="0"/>
          <c:dLbls>
            <c:dLbl>
              <c:idx val="5"/>
              <c:tx>
                <c:rich>
                  <a:bodyPr/>
                  <a:lstStyle/>
                  <a:p>
                    <a:r>
                      <a:rPr lang="en-US"/>
                      <a:t>0.4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CDFA-42E5-A874-929BB266F6D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Tabelle1!$A$2:$A$7</c:f>
              <c:strCache>
                <c:ptCount val="6"/>
                <c:pt idx="0">
                  <c:v>At Baseline</c:v>
                </c:pt>
                <c:pt idx="1">
                  <c:v>After 9 
Cycles of 
Venetoclax-
Ibrutinib</c:v>
                </c:pt>
                <c:pt idx="2">
                  <c:v>After 12 
Cycles of
Venetoclax-
Ibrutinib</c:v>
                </c:pt>
                <c:pt idx="3">
                  <c:v>Peripheral blood</c:v>
                </c:pt>
                <c:pt idx="4">
                  <c:v>Bone marrow</c:v>
                </c:pt>
                <c:pt idx="5">
                  <c:v>Clinical response</c:v>
                </c:pt>
              </c:strCache>
            </c:strRef>
          </c:cat>
          <c:val>
            <c:numRef>
              <c:f>Tabelle1!$C$2:$C$7</c:f>
              <c:numCache>
                <c:formatCode>General</c:formatCode>
                <c:ptCount val="6"/>
                <c:pt idx="5">
                  <c:v>0.4</c:v>
                </c:pt>
              </c:numCache>
            </c:numRef>
          </c:val>
          <c:extLst>
            <c:ext xmlns:c16="http://schemas.microsoft.com/office/drawing/2014/chart" uri="{C3380CC4-5D6E-409C-BE32-E72D297353CC}">
              <c16:uniqueId val="{00000001-CDFA-42E5-A874-929BB266F6D9}"/>
            </c:ext>
          </c:extLst>
        </c:ser>
        <c:ser>
          <c:idx val="2"/>
          <c:order val="2"/>
          <c:tx>
            <c:strRef>
              <c:f>Tabelle1!$D$1</c:f>
              <c:strCache>
                <c:ptCount val="1"/>
                <c:pt idx="0">
                  <c:v>Partial remission</c:v>
                </c:pt>
              </c:strCache>
            </c:strRef>
          </c:tx>
          <c:spPr>
            <a:solidFill>
              <a:schemeClr val="accent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Tabelle1!$A$2:$A$7</c:f>
              <c:strCache>
                <c:ptCount val="6"/>
                <c:pt idx="0">
                  <c:v>At Baseline</c:v>
                </c:pt>
                <c:pt idx="1">
                  <c:v>After 9 
Cycles of 
Venetoclax-
Ibrutinib</c:v>
                </c:pt>
                <c:pt idx="2">
                  <c:v>After 12 
Cycles of
Venetoclax-
Ibrutinib</c:v>
                </c:pt>
                <c:pt idx="3">
                  <c:v>Peripheral blood</c:v>
                </c:pt>
                <c:pt idx="4">
                  <c:v>Bone marrow</c:v>
                </c:pt>
                <c:pt idx="5">
                  <c:v>Clinical response</c:v>
                </c:pt>
              </c:strCache>
            </c:strRef>
          </c:cat>
          <c:val>
            <c:numRef>
              <c:f>Tabelle1!$D$2:$D$7</c:f>
              <c:numCache>
                <c:formatCode>General</c:formatCode>
                <c:ptCount val="6"/>
                <c:pt idx="5">
                  <c:v>21</c:v>
                </c:pt>
              </c:numCache>
            </c:numRef>
          </c:val>
          <c:extLst>
            <c:ext xmlns:c16="http://schemas.microsoft.com/office/drawing/2014/chart" uri="{C3380CC4-5D6E-409C-BE32-E72D297353CC}">
              <c16:uniqueId val="{00000002-CDFA-42E5-A874-929BB266F6D9}"/>
            </c:ext>
          </c:extLst>
        </c:ser>
        <c:ser>
          <c:idx val="3"/>
          <c:order val="3"/>
          <c:tx>
            <c:strRef>
              <c:f>Tabelle1!$E$1</c:f>
              <c:strCache>
                <c:ptCount val="1"/>
                <c:pt idx="0">
                  <c:v>Complete remission (including complete remission with incomplete bone marrow recovery)</c:v>
                </c:pt>
              </c:strCache>
            </c:strRef>
          </c:tx>
          <c:spPr>
            <a:solidFill>
              <a:schemeClr val="accent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Tabelle1!$A$2:$A$7</c:f>
              <c:strCache>
                <c:ptCount val="6"/>
                <c:pt idx="0">
                  <c:v>At Baseline</c:v>
                </c:pt>
                <c:pt idx="1">
                  <c:v>After 9 
Cycles of 
Venetoclax-
Ibrutinib</c:v>
                </c:pt>
                <c:pt idx="2">
                  <c:v>After 12 
Cycles of
Venetoclax-
Ibrutinib</c:v>
                </c:pt>
                <c:pt idx="3">
                  <c:v>Peripheral blood</c:v>
                </c:pt>
                <c:pt idx="4">
                  <c:v>Bone marrow</c:v>
                </c:pt>
                <c:pt idx="5">
                  <c:v>Clinical response</c:v>
                </c:pt>
              </c:strCache>
            </c:strRef>
          </c:cat>
          <c:val>
            <c:numRef>
              <c:f>Tabelle1!$E$2:$E$7</c:f>
              <c:numCache>
                <c:formatCode>General</c:formatCode>
                <c:ptCount val="6"/>
                <c:pt idx="5">
                  <c:v>64</c:v>
                </c:pt>
              </c:numCache>
            </c:numRef>
          </c:val>
          <c:extLst>
            <c:ext xmlns:c16="http://schemas.microsoft.com/office/drawing/2014/chart" uri="{C3380CC4-5D6E-409C-BE32-E72D297353CC}">
              <c16:uniqueId val="{00000003-CDFA-42E5-A874-929BB266F6D9}"/>
            </c:ext>
          </c:extLst>
        </c:ser>
        <c:ser>
          <c:idx val="4"/>
          <c:order val="4"/>
          <c:tx>
            <c:strRef>
              <c:f>Tabelle1!$F$1</c:f>
              <c:strCache>
                <c:ptCount val="1"/>
                <c:pt idx="0">
                  <c:v>High MRD Positive (≥10⁻²)</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Tabelle1!$A$2:$A$7</c:f>
              <c:strCache>
                <c:ptCount val="6"/>
                <c:pt idx="0">
                  <c:v>At Baseline</c:v>
                </c:pt>
                <c:pt idx="1">
                  <c:v>After 9 
Cycles of 
Venetoclax-
Ibrutinib</c:v>
                </c:pt>
                <c:pt idx="2">
                  <c:v>After 12 
Cycles of
Venetoclax-
Ibrutinib</c:v>
                </c:pt>
                <c:pt idx="3">
                  <c:v>Peripheral blood</c:v>
                </c:pt>
                <c:pt idx="4">
                  <c:v>Bone marrow</c:v>
                </c:pt>
                <c:pt idx="5">
                  <c:v>Clinical response</c:v>
                </c:pt>
              </c:strCache>
            </c:strRef>
          </c:cat>
          <c:val>
            <c:numRef>
              <c:f>Tabelle1!$F$2:$F$7</c:f>
              <c:numCache>
                <c:formatCode>General</c:formatCode>
                <c:ptCount val="6"/>
                <c:pt idx="0">
                  <c:v>100</c:v>
                </c:pt>
                <c:pt idx="1">
                  <c:v>14</c:v>
                </c:pt>
                <c:pt idx="2">
                  <c:v>10</c:v>
                </c:pt>
                <c:pt idx="3">
                  <c:v>7</c:v>
                </c:pt>
                <c:pt idx="4">
                  <c:v>12</c:v>
                </c:pt>
              </c:numCache>
            </c:numRef>
          </c:val>
          <c:extLst>
            <c:ext xmlns:c16="http://schemas.microsoft.com/office/drawing/2014/chart" uri="{C3380CC4-5D6E-409C-BE32-E72D297353CC}">
              <c16:uniqueId val="{00000007-CDFA-42E5-A874-929BB266F6D9}"/>
            </c:ext>
          </c:extLst>
        </c:ser>
        <c:ser>
          <c:idx val="5"/>
          <c:order val="5"/>
          <c:tx>
            <c:strRef>
              <c:f>Tabelle1!$G$1</c:f>
              <c:strCache>
                <c:ptCount val="1"/>
                <c:pt idx="0">
                  <c:v>Low MRD Positive (≥10⁻⁴ and &lt;10⁻²)</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Tabelle1!$A$2:$A$7</c:f>
              <c:strCache>
                <c:ptCount val="6"/>
                <c:pt idx="0">
                  <c:v>At Baseline</c:v>
                </c:pt>
                <c:pt idx="1">
                  <c:v>After 9 
Cycles of 
Venetoclax-
Ibrutinib</c:v>
                </c:pt>
                <c:pt idx="2">
                  <c:v>After 12 
Cycles of
Venetoclax-
Ibrutinib</c:v>
                </c:pt>
                <c:pt idx="3">
                  <c:v>Peripheral blood</c:v>
                </c:pt>
                <c:pt idx="4">
                  <c:v>Bone marrow</c:v>
                </c:pt>
                <c:pt idx="5">
                  <c:v>Clinical response</c:v>
                </c:pt>
              </c:strCache>
            </c:strRef>
          </c:cat>
          <c:val>
            <c:numRef>
              <c:f>Tabelle1!$G$2:$G$7</c:f>
              <c:numCache>
                <c:formatCode>General</c:formatCode>
                <c:ptCount val="6"/>
                <c:pt idx="1">
                  <c:v>40</c:v>
                </c:pt>
                <c:pt idx="2">
                  <c:v>34</c:v>
                </c:pt>
                <c:pt idx="3">
                  <c:v>31</c:v>
                </c:pt>
                <c:pt idx="4">
                  <c:v>37</c:v>
                </c:pt>
              </c:numCache>
            </c:numRef>
          </c:val>
          <c:extLst>
            <c:ext xmlns:c16="http://schemas.microsoft.com/office/drawing/2014/chart" uri="{C3380CC4-5D6E-409C-BE32-E72D297353CC}">
              <c16:uniqueId val="{0000000A-CDFA-42E5-A874-929BB266F6D9}"/>
            </c:ext>
          </c:extLst>
        </c:ser>
        <c:ser>
          <c:idx val="6"/>
          <c:order val="6"/>
          <c:tx>
            <c:strRef>
              <c:f>Tabelle1!$H$1</c:f>
              <c:strCache>
                <c:ptCount val="1"/>
                <c:pt idx="0">
                  <c:v>Undetectable MRD (&lt;10⁻⁴)</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Tabelle1!$A$2:$A$7</c:f>
              <c:strCache>
                <c:ptCount val="6"/>
                <c:pt idx="0">
                  <c:v>At Baseline</c:v>
                </c:pt>
                <c:pt idx="1">
                  <c:v>After 9 
Cycles of 
Venetoclax-
Ibrutinib</c:v>
                </c:pt>
                <c:pt idx="2">
                  <c:v>After 12 
Cycles of
Venetoclax-
Ibrutinib</c:v>
                </c:pt>
                <c:pt idx="3">
                  <c:v>Peripheral blood</c:v>
                </c:pt>
                <c:pt idx="4">
                  <c:v>Bone marrow</c:v>
                </c:pt>
                <c:pt idx="5">
                  <c:v>Clinical response</c:v>
                </c:pt>
              </c:strCache>
            </c:strRef>
          </c:cat>
          <c:val>
            <c:numRef>
              <c:f>Tabelle1!$H$2:$H$7</c:f>
              <c:numCache>
                <c:formatCode>General</c:formatCode>
                <c:ptCount val="6"/>
                <c:pt idx="1">
                  <c:v>33</c:v>
                </c:pt>
                <c:pt idx="2">
                  <c:v>44</c:v>
                </c:pt>
                <c:pt idx="3">
                  <c:v>50</c:v>
                </c:pt>
                <c:pt idx="4">
                  <c:v>37</c:v>
                </c:pt>
              </c:numCache>
            </c:numRef>
          </c:val>
          <c:extLst>
            <c:ext xmlns:c16="http://schemas.microsoft.com/office/drawing/2014/chart" uri="{C3380CC4-5D6E-409C-BE32-E72D297353CC}">
              <c16:uniqueId val="{0000000B-CDFA-42E5-A874-929BB266F6D9}"/>
            </c:ext>
          </c:extLst>
        </c:ser>
        <c:dLbls>
          <c:dLblPos val="ctr"/>
          <c:showLegendKey val="0"/>
          <c:showVal val="1"/>
          <c:showCatName val="0"/>
          <c:showSerName val="0"/>
          <c:showPercent val="0"/>
          <c:showBubbleSize val="0"/>
        </c:dLbls>
        <c:gapWidth val="150"/>
        <c:overlap val="100"/>
        <c:axId val="657445264"/>
        <c:axId val="657446224"/>
      </c:barChart>
      <c:catAx>
        <c:axId val="657445264"/>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IT"/>
          </a:p>
        </c:txPr>
        <c:crossAx val="657446224"/>
        <c:crosses val="autoZero"/>
        <c:auto val="1"/>
        <c:lblAlgn val="ctr"/>
        <c:lblOffset val="100"/>
        <c:noMultiLvlLbl val="0"/>
      </c:catAx>
      <c:valAx>
        <c:axId val="657446224"/>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de-DE" sz="1400" b="1" err="1">
                    <a:solidFill>
                      <a:schemeClr val="tx1"/>
                    </a:solidFill>
                  </a:rPr>
                  <a:t>Percentage</a:t>
                </a:r>
                <a:r>
                  <a:rPr lang="de-DE" sz="1400" b="1">
                    <a:solidFill>
                      <a:schemeClr val="tx1"/>
                    </a:solidFill>
                  </a:rPr>
                  <a:t> </a:t>
                </a:r>
                <a:r>
                  <a:rPr lang="de-DE" sz="1400" b="1" err="1">
                    <a:solidFill>
                      <a:schemeClr val="tx1"/>
                    </a:solidFill>
                  </a:rPr>
                  <a:t>of</a:t>
                </a:r>
                <a:r>
                  <a:rPr lang="de-DE" sz="1400" b="1">
                    <a:solidFill>
                      <a:schemeClr val="tx1"/>
                    </a:solidFill>
                  </a:rPr>
                  <a:t> </a:t>
                </a:r>
                <a:r>
                  <a:rPr lang="de-DE" sz="1400" b="1" err="1">
                    <a:solidFill>
                      <a:schemeClr val="tx1"/>
                    </a:solidFill>
                  </a:rPr>
                  <a:t>patients</a:t>
                </a:r>
                <a:endParaRPr lang="de-DE" sz="1400" b="1">
                  <a:solidFill>
                    <a:schemeClr val="tx1"/>
                  </a:solidFill>
                </a:endParaRP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IT"/>
            </a:p>
          </c:txPr>
        </c:title>
        <c:numFmt formatCode="0%"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57445264"/>
        <c:crosses val="autoZero"/>
        <c:crossBetween val="between"/>
        <c:majorUnit val="0.25"/>
      </c:valAx>
      <c:spPr>
        <a:noFill/>
        <a:ln>
          <a:noFill/>
        </a:ln>
        <a:effectLst/>
      </c:spPr>
    </c:plotArea>
    <c:legend>
      <c:legendPos val="r"/>
      <c:layout>
        <c:manualLayout>
          <c:xMode val="edge"/>
          <c:yMode val="edge"/>
          <c:x val="0.6828255019640016"/>
          <c:y val="0.36078587962962966"/>
          <c:w val="0.31155135127503181"/>
          <c:h val="0.4071902006172839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22791541819144"/>
          <c:y val="0.13273062842545963"/>
          <c:w val="0.27351742131561418"/>
          <c:h val="0.65384364795233474"/>
        </c:manualLayout>
      </c:layout>
      <c:barChart>
        <c:barDir val="col"/>
        <c:grouping val="percentStacked"/>
        <c:varyColors val="0"/>
        <c:ser>
          <c:idx val="0"/>
          <c:order val="0"/>
          <c:tx>
            <c:strRef>
              <c:f>Tabelle1!$B$1</c:f>
              <c:strCache>
                <c:ptCount val="1"/>
                <c:pt idx="0">
                  <c:v>Not available</c:v>
                </c:pt>
              </c:strCache>
            </c:strRef>
          </c:tx>
          <c:spPr>
            <a:solidFill>
              <a:schemeClr val="bg1">
                <a:lumMod val="50000"/>
              </a:schemeClr>
            </a:solidFill>
            <a:ln>
              <a:noFill/>
            </a:ln>
            <a:effectLst/>
          </c:spPr>
          <c:invertIfNegative val="0"/>
          <c:dLbls>
            <c:dLbl>
              <c:idx val="0"/>
              <c:layout>
                <c:manualLayout>
                  <c:x val="0.119580468493588"/>
                  <c:y val="-2.8532625484577225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942944528173523E-2"/>
                      <c:h val="0.11955170078037852"/>
                    </c:manualLayout>
                  </c15:layout>
                </c:ext>
                <c:ext xmlns:c16="http://schemas.microsoft.com/office/drawing/2014/chart" uri="{C3380CC4-5D6E-409C-BE32-E72D297353CC}">
                  <c16:uniqueId val="{00000007-3B70-4BFF-ADD2-6492C909C5A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Tabelle1!$B$2</c:f>
              <c:numCache>
                <c:formatCode>General</c:formatCode>
                <c:ptCount val="1"/>
                <c:pt idx="0">
                  <c:v>4</c:v>
                </c:pt>
              </c:numCache>
            </c:numRef>
          </c:val>
          <c:extLst>
            <c:ext xmlns:c16="http://schemas.microsoft.com/office/drawing/2014/chart" uri="{C3380CC4-5D6E-409C-BE32-E72D297353CC}">
              <c16:uniqueId val="{00000000-3B70-4BFF-ADD2-6492C909C5A8}"/>
            </c:ext>
          </c:extLst>
        </c:ser>
        <c:ser>
          <c:idx val="1"/>
          <c:order val="1"/>
          <c:tx>
            <c:strRef>
              <c:f>Tabelle1!$C$1</c:f>
              <c:strCache>
                <c:ptCount val="1"/>
                <c:pt idx="0">
                  <c:v>Off protocol patients</c:v>
                </c:pt>
              </c:strCache>
            </c:strRef>
          </c:tx>
          <c:spPr>
            <a:solidFill>
              <a:schemeClr val="accent1"/>
            </a:solidFill>
            <a:ln>
              <a:noFill/>
            </a:ln>
            <a:effectLst/>
          </c:spPr>
          <c:invertIfNegative val="0"/>
          <c:dLbls>
            <c:dLbl>
              <c:idx val="0"/>
              <c:layout>
                <c:manualLayout>
                  <c:x val="0.11768236581908646"/>
                  <c:y val="-9.986418919602038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B70-4BFF-ADD2-6492C909C5A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Tabelle1!$C$2</c:f>
              <c:numCache>
                <c:formatCode>General</c:formatCode>
                <c:ptCount val="1"/>
                <c:pt idx="0">
                  <c:v>2</c:v>
                </c:pt>
              </c:numCache>
            </c:numRef>
          </c:val>
          <c:extLst>
            <c:ext xmlns:c16="http://schemas.microsoft.com/office/drawing/2014/chart" uri="{C3380CC4-5D6E-409C-BE32-E72D297353CC}">
              <c16:uniqueId val="{00000001-3B70-4BFF-ADD2-6492C909C5A8}"/>
            </c:ext>
          </c:extLst>
        </c:ser>
        <c:ser>
          <c:idx val="2"/>
          <c:order val="2"/>
          <c:tx>
            <c:strRef>
              <c:f>Tabelle1!$D$1</c:f>
              <c:strCache>
                <c:ptCount val="1"/>
                <c:pt idx="0">
                  <c:v>Reinitiated patients</c:v>
                </c:pt>
              </c:strCache>
            </c:strRef>
          </c:tx>
          <c:spPr>
            <a:solidFill>
              <a:schemeClr val="accent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Tabelle1!$D$2</c:f>
              <c:numCache>
                <c:formatCode>General</c:formatCode>
                <c:ptCount val="1"/>
                <c:pt idx="0">
                  <c:v>23</c:v>
                </c:pt>
              </c:numCache>
            </c:numRef>
          </c:val>
          <c:extLst>
            <c:ext xmlns:c16="http://schemas.microsoft.com/office/drawing/2014/chart" uri="{C3380CC4-5D6E-409C-BE32-E72D297353CC}">
              <c16:uniqueId val="{00000002-3B70-4BFF-ADD2-6492C909C5A8}"/>
            </c:ext>
          </c:extLst>
        </c:ser>
        <c:ser>
          <c:idx val="3"/>
          <c:order val="3"/>
          <c:tx>
            <c:strRef>
              <c:f>Tabelle1!$E$1</c:f>
              <c:strCache>
                <c:ptCount val="1"/>
                <c:pt idx="0">
                  <c:v>High MRD Positive (≥10-2)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Tabelle1!$E$2</c:f>
              <c:numCache>
                <c:formatCode>General</c:formatCode>
                <c:ptCount val="1"/>
                <c:pt idx="0">
                  <c:v>8</c:v>
                </c:pt>
              </c:numCache>
            </c:numRef>
          </c:val>
          <c:extLst>
            <c:ext xmlns:c16="http://schemas.microsoft.com/office/drawing/2014/chart" uri="{C3380CC4-5D6E-409C-BE32-E72D297353CC}">
              <c16:uniqueId val="{00000003-3B70-4BFF-ADD2-6492C909C5A8}"/>
            </c:ext>
          </c:extLst>
        </c:ser>
        <c:ser>
          <c:idx val="4"/>
          <c:order val="4"/>
          <c:tx>
            <c:strRef>
              <c:f>Tabelle1!$F$1</c:f>
              <c:strCache>
                <c:ptCount val="1"/>
                <c:pt idx="0">
                  <c:v>Low MRD Positive (≥10-4 and &lt;10-2)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Tabelle1!$F$2</c:f>
              <c:numCache>
                <c:formatCode>General</c:formatCode>
                <c:ptCount val="1"/>
                <c:pt idx="0">
                  <c:v>25</c:v>
                </c:pt>
              </c:numCache>
            </c:numRef>
          </c:val>
          <c:extLst>
            <c:ext xmlns:c16="http://schemas.microsoft.com/office/drawing/2014/chart" uri="{C3380CC4-5D6E-409C-BE32-E72D297353CC}">
              <c16:uniqueId val="{00000004-3B70-4BFF-ADD2-6492C909C5A8}"/>
            </c:ext>
          </c:extLst>
        </c:ser>
        <c:ser>
          <c:idx val="5"/>
          <c:order val="5"/>
          <c:tx>
            <c:strRef>
              <c:f>Tabelle1!$G$1</c:f>
              <c:strCache>
                <c:ptCount val="1"/>
                <c:pt idx="0">
                  <c:v>Undetectable MRD (&lt;10-4)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Tabelle1!$G$2</c:f>
              <c:numCache>
                <c:formatCode>General</c:formatCode>
                <c:ptCount val="1"/>
                <c:pt idx="0">
                  <c:v>38</c:v>
                </c:pt>
              </c:numCache>
            </c:numRef>
          </c:val>
          <c:extLst>
            <c:ext xmlns:c16="http://schemas.microsoft.com/office/drawing/2014/chart" uri="{C3380CC4-5D6E-409C-BE32-E72D297353CC}">
              <c16:uniqueId val="{00000005-3B70-4BFF-ADD2-6492C909C5A8}"/>
            </c:ext>
          </c:extLst>
        </c:ser>
        <c:dLbls>
          <c:dLblPos val="ctr"/>
          <c:showLegendKey val="0"/>
          <c:showVal val="1"/>
          <c:showCatName val="0"/>
          <c:showSerName val="0"/>
          <c:showPercent val="0"/>
          <c:showBubbleSize val="0"/>
        </c:dLbls>
        <c:gapWidth val="150"/>
        <c:overlap val="100"/>
        <c:axId val="657445264"/>
        <c:axId val="657446224"/>
      </c:barChart>
      <c:catAx>
        <c:axId val="6574452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sz="1000" err="1">
                    <a:solidFill>
                      <a:schemeClr val="tx1"/>
                    </a:solidFill>
                  </a:rPr>
                  <a:t>Month</a:t>
                </a:r>
                <a:r>
                  <a:rPr lang="de-DE" sz="1000" baseline="0">
                    <a:solidFill>
                      <a:schemeClr val="tx1"/>
                    </a:solidFill>
                  </a:rPr>
                  <a:t> 39</a:t>
                </a:r>
                <a:endParaRPr lang="de-DE" sz="1000">
                  <a:solidFill>
                    <a:schemeClr val="tx1"/>
                  </a:solidFill>
                </a:endParaRPr>
              </a:p>
            </c:rich>
          </c:tx>
          <c:layout>
            <c:manualLayout>
              <c:xMode val="edge"/>
              <c:yMode val="edge"/>
              <c:x val="0.59749821100086498"/>
              <c:y val="0.896569232618407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none"/>
        <c:minorTickMark val="none"/>
        <c:tickLblPos val="nextTo"/>
        <c:spPr>
          <a:noFill/>
          <a:ln w="19050"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657446224"/>
        <c:crosses val="autoZero"/>
        <c:auto val="1"/>
        <c:lblAlgn val="ctr"/>
        <c:lblOffset val="100"/>
        <c:noMultiLvlLbl val="0"/>
      </c:catAx>
      <c:valAx>
        <c:axId val="657446224"/>
        <c:scaling>
          <c:orientation val="minMax"/>
        </c:scaling>
        <c:delete val="1"/>
        <c:axPos val="l"/>
        <c:numFmt formatCode="0%" sourceLinked="1"/>
        <c:majorTickMark val="out"/>
        <c:minorTickMark val="none"/>
        <c:tickLblPos val="nextTo"/>
        <c:crossAx val="657445264"/>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22791541819144"/>
          <c:y val="0.13273062842545963"/>
          <c:w val="0.27351742131561418"/>
          <c:h val="0.65384364795233474"/>
        </c:manualLayout>
      </c:layout>
      <c:barChart>
        <c:barDir val="col"/>
        <c:grouping val="percentStacked"/>
        <c:varyColors val="0"/>
        <c:ser>
          <c:idx val="0"/>
          <c:order val="0"/>
          <c:tx>
            <c:strRef>
              <c:f>Tabelle1!$B$1</c:f>
              <c:strCache>
                <c:ptCount val="1"/>
                <c:pt idx="0">
                  <c:v>Not available</c:v>
                </c:pt>
              </c:strCache>
            </c:strRef>
          </c:tx>
          <c:spPr>
            <a:solidFill>
              <a:schemeClr val="bg1">
                <a:lumMod val="50000"/>
              </a:schemeClr>
            </a:solidFill>
            <a:ln>
              <a:noFill/>
            </a:ln>
            <a:effectLst/>
          </c:spPr>
          <c:invertIfNegative val="0"/>
          <c:dLbls>
            <c:dLbl>
              <c:idx val="1"/>
              <c:layout>
                <c:manualLayout>
                  <c:x val="0"/>
                  <c:y val="-7.133156371144304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EEB-4616-A699-84DA8C530F3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Tabelle1!$B$2:$B$3</c:f>
              <c:numCache>
                <c:formatCode>General</c:formatCode>
                <c:ptCount val="2"/>
                <c:pt idx="0">
                  <c:v>8</c:v>
                </c:pt>
                <c:pt idx="1">
                  <c:v>13</c:v>
                </c:pt>
              </c:numCache>
            </c:numRef>
          </c:val>
          <c:extLst>
            <c:ext xmlns:c16="http://schemas.microsoft.com/office/drawing/2014/chart" uri="{C3380CC4-5D6E-409C-BE32-E72D297353CC}">
              <c16:uniqueId val="{00000001-BEEB-4616-A699-84DA8C530F31}"/>
            </c:ext>
          </c:extLst>
        </c:ser>
        <c:ser>
          <c:idx val="1"/>
          <c:order val="1"/>
          <c:tx>
            <c:strRef>
              <c:f>Tabelle1!$C$1</c:f>
              <c:strCache>
                <c:ptCount val="1"/>
                <c:pt idx="0">
                  <c:v>Off protocol patients</c:v>
                </c:pt>
              </c:strCache>
            </c:strRef>
          </c:tx>
          <c:spPr>
            <a:solidFill>
              <a:schemeClr val="accent1"/>
            </a:solidFill>
            <a:ln>
              <a:noFill/>
            </a:ln>
            <a:effectLst/>
          </c:spPr>
          <c:invertIfNegative val="0"/>
          <c:dLbls>
            <c:dLbl>
              <c:idx val="0"/>
              <c:layout>
                <c:manualLayout>
                  <c:x val="5.4216656222794472E-2"/>
                  <c:y val="-7.1331563711443044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EB-4616-A699-84DA8C530F31}"/>
                </c:ext>
              </c:extLst>
            </c:dLbl>
            <c:dLbl>
              <c:idx val="1"/>
              <c:layout>
                <c:manualLayout>
                  <c:x val="6.3898201976864924E-2"/>
                  <c:y val="-9.273103282487595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EB-4616-A699-84DA8C530F3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Tabelle1!$C$2:$C$3</c:f>
              <c:numCache>
                <c:formatCode>General</c:formatCode>
                <c:ptCount val="2"/>
                <c:pt idx="0">
                  <c:v>8</c:v>
                </c:pt>
                <c:pt idx="1">
                  <c:v>8</c:v>
                </c:pt>
              </c:numCache>
            </c:numRef>
          </c:val>
          <c:extLst>
            <c:ext xmlns:c16="http://schemas.microsoft.com/office/drawing/2014/chart" uri="{C3380CC4-5D6E-409C-BE32-E72D297353CC}">
              <c16:uniqueId val="{00000004-BEEB-4616-A699-84DA8C530F31}"/>
            </c:ext>
          </c:extLst>
        </c:ser>
        <c:ser>
          <c:idx val="2"/>
          <c:order val="2"/>
          <c:tx>
            <c:strRef>
              <c:f>Tabelle1!$D$1</c:f>
              <c:strCache>
                <c:ptCount val="1"/>
                <c:pt idx="0">
                  <c:v>Reinitiated patients</c:v>
                </c:pt>
              </c:strCache>
            </c:strRef>
          </c:tx>
          <c:spPr>
            <a:solidFill>
              <a:schemeClr val="accent1">
                <a:lumMod val="50000"/>
                <a:lumOff val="50000"/>
              </a:schemeClr>
            </a:solidFill>
            <a:ln>
              <a:noFill/>
            </a:ln>
            <a:effectLst/>
          </c:spPr>
          <c:invertIfNegative val="0"/>
          <c:dLbls>
            <c:dLbl>
              <c:idx val="0"/>
              <c:layout>
                <c:manualLayout>
                  <c:x val="-4.8407728770352279E-2"/>
                  <c:y val="-3.566578185572152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EB-4616-A699-84DA8C530F31}"/>
                </c:ext>
              </c:extLst>
            </c:dLbl>
            <c:dLbl>
              <c:idx val="1"/>
              <c:layout>
                <c:manualLayout>
                  <c:x val="6.3898201976864924E-2"/>
                  <c:y val="-0.1569294401651746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EEB-4616-A699-84DA8C530F3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Tabelle1!$D$2:$D$3</c:f>
              <c:numCache>
                <c:formatCode>General</c:formatCode>
                <c:ptCount val="2"/>
              </c:numCache>
            </c:numRef>
          </c:val>
          <c:extLst>
            <c:ext xmlns:c16="http://schemas.microsoft.com/office/drawing/2014/chart" uri="{C3380CC4-5D6E-409C-BE32-E72D297353CC}">
              <c16:uniqueId val="{00000007-BEEB-4616-A699-84DA8C530F31}"/>
            </c:ext>
          </c:extLst>
        </c:ser>
        <c:ser>
          <c:idx val="3"/>
          <c:order val="3"/>
          <c:tx>
            <c:strRef>
              <c:f>Tabelle1!$E$1</c:f>
              <c:strCache>
                <c:ptCount val="1"/>
                <c:pt idx="0">
                  <c:v>High MRD Positive (≥10-2)</c:v>
                </c:pt>
              </c:strCache>
            </c:strRef>
          </c:tx>
          <c:spPr>
            <a:solidFill>
              <a:schemeClr val="accent3"/>
            </a:solidFill>
            <a:ln>
              <a:noFill/>
            </a:ln>
            <a:effectLst/>
          </c:spPr>
          <c:invertIfNegative val="0"/>
          <c:dLbls>
            <c:dLbl>
              <c:idx val="0"/>
              <c:layout>
                <c:manualLayout>
                  <c:x val="-5.0344037921166367E-2"/>
                  <c:y val="-9.986418919602038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EEB-4616-A699-84DA8C530F31}"/>
                </c:ext>
              </c:extLst>
            </c:dLbl>
            <c:dLbl>
              <c:idx val="1"/>
              <c:layout>
                <c:manualLayout>
                  <c:x val="6.0025583675236742E-2"/>
                  <c:y val="-0.2211278475054734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EEB-4616-A699-84DA8C530F3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Tabelle1!$E$2:$E$3</c:f>
              <c:numCache>
                <c:formatCode>General</c:formatCode>
                <c:ptCount val="2"/>
              </c:numCache>
            </c:numRef>
          </c:val>
          <c:extLst>
            <c:ext xmlns:c16="http://schemas.microsoft.com/office/drawing/2014/chart" uri="{C3380CC4-5D6E-409C-BE32-E72D297353CC}">
              <c16:uniqueId val="{0000000A-BEEB-4616-A699-84DA8C530F31}"/>
            </c:ext>
          </c:extLst>
        </c:ser>
        <c:ser>
          <c:idx val="4"/>
          <c:order val="4"/>
          <c:tx>
            <c:strRef>
              <c:f>Tabelle1!$F$1</c:f>
              <c:strCache>
                <c:ptCount val="1"/>
                <c:pt idx="0">
                  <c:v>Low MRD Positive (≥10-4 and &lt;10-2)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Tabelle1!$F$2:$F$3</c:f>
              <c:numCache>
                <c:formatCode>General</c:formatCode>
                <c:ptCount val="2"/>
                <c:pt idx="0">
                  <c:v>13</c:v>
                </c:pt>
                <c:pt idx="1">
                  <c:v>17</c:v>
                </c:pt>
              </c:numCache>
            </c:numRef>
          </c:val>
          <c:extLst>
            <c:ext xmlns:c16="http://schemas.microsoft.com/office/drawing/2014/chart" uri="{C3380CC4-5D6E-409C-BE32-E72D297353CC}">
              <c16:uniqueId val="{0000000B-BEEB-4616-A699-84DA8C530F31}"/>
            </c:ext>
          </c:extLst>
        </c:ser>
        <c:ser>
          <c:idx val="5"/>
          <c:order val="5"/>
          <c:tx>
            <c:strRef>
              <c:f>Tabelle1!$G$1</c:f>
              <c:strCache>
                <c:ptCount val="1"/>
                <c:pt idx="0">
                  <c:v>Undetectable MRD (&lt;10-4)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Tabelle1!$G$2:$G$3</c:f>
              <c:numCache>
                <c:formatCode>General</c:formatCode>
                <c:ptCount val="2"/>
                <c:pt idx="0">
                  <c:v>71</c:v>
                </c:pt>
                <c:pt idx="1">
                  <c:v>63</c:v>
                </c:pt>
              </c:numCache>
            </c:numRef>
          </c:val>
          <c:extLst>
            <c:ext xmlns:c16="http://schemas.microsoft.com/office/drawing/2014/chart" uri="{C3380CC4-5D6E-409C-BE32-E72D297353CC}">
              <c16:uniqueId val="{0000000C-BEEB-4616-A699-84DA8C530F31}"/>
            </c:ext>
          </c:extLst>
        </c:ser>
        <c:dLbls>
          <c:dLblPos val="ctr"/>
          <c:showLegendKey val="0"/>
          <c:showVal val="1"/>
          <c:showCatName val="0"/>
          <c:showSerName val="0"/>
          <c:showPercent val="0"/>
          <c:showBubbleSize val="0"/>
        </c:dLbls>
        <c:gapWidth val="150"/>
        <c:overlap val="100"/>
        <c:axId val="657445264"/>
        <c:axId val="657446224"/>
      </c:barChart>
      <c:catAx>
        <c:axId val="657445264"/>
        <c:scaling>
          <c:orientation val="minMax"/>
        </c:scaling>
        <c:delete val="0"/>
        <c:axPos val="b"/>
        <c:numFmt formatCode="General" sourceLinked="1"/>
        <c:majorTickMark val="none"/>
        <c:minorTickMark val="none"/>
        <c:tickLblPos val="none"/>
        <c:spPr>
          <a:noFill/>
          <a:ln w="19050"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657446224"/>
        <c:crosses val="autoZero"/>
        <c:auto val="1"/>
        <c:lblAlgn val="ctr"/>
        <c:lblOffset val="100"/>
        <c:noMultiLvlLbl val="0"/>
      </c:catAx>
      <c:valAx>
        <c:axId val="657446224"/>
        <c:scaling>
          <c:orientation val="minMax"/>
        </c:scaling>
        <c:delete val="1"/>
        <c:axPos val="l"/>
        <c:numFmt formatCode="0%" sourceLinked="1"/>
        <c:majorTickMark val="out"/>
        <c:minorTickMark val="none"/>
        <c:tickLblPos val="nextTo"/>
        <c:crossAx val="657445264"/>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22791541819144"/>
          <c:y val="0.13273062842545963"/>
          <c:w val="0.27351742131561418"/>
          <c:h val="0.65384364795233474"/>
        </c:manualLayout>
      </c:layout>
      <c:barChart>
        <c:barDir val="col"/>
        <c:grouping val="percentStacked"/>
        <c:varyColors val="0"/>
        <c:ser>
          <c:idx val="0"/>
          <c:order val="0"/>
          <c:tx>
            <c:strRef>
              <c:f>Tabelle1!$B$1</c:f>
              <c:strCache>
                <c:ptCount val="1"/>
                <c:pt idx="0">
                  <c:v>Not available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Tabelle1!$B$2</c:f>
              <c:numCache>
                <c:formatCode>General</c:formatCode>
                <c:ptCount val="1"/>
                <c:pt idx="0">
                  <c:v>8</c:v>
                </c:pt>
              </c:numCache>
            </c:numRef>
          </c:val>
          <c:extLst>
            <c:ext xmlns:c16="http://schemas.microsoft.com/office/drawing/2014/chart" uri="{C3380CC4-5D6E-409C-BE32-E72D297353CC}">
              <c16:uniqueId val="{00000000-6202-4279-BC24-C8B4F0D4383E}"/>
            </c:ext>
          </c:extLst>
        </c:ser>
        <c:ser>
          <c:idx val="1"/>
          <c:order val="1"/>
          <c:tx>
            <c:strRef>
              <c:f>Tabelle1!$C$1</c:f>
              <c:strCache>
                <c:ptCount val="1"/>
                <c:pt idx="0">
                  <c:v>Off protocol patients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Tabelle1!$C$2</c:f>
              <c:numCache>
                <c:formatCode>General</c:formatCode>
                <c:ptCount val="1"/>
                <c:pt idx="0">
                  <c:v>54</c:v>
                </c:pt>
              </c:numCache>
            </c:numRef>
          </c:val>
          <c:extLst>
            <c:ext xmlns:c16="http://schemas.microsoft.com/office/drawing/2014/chart" uri="{C3380CC4-5D6E-409C-BE32-E72D297353CC}">
              <c16:uniqueId val="{00000001-6202-4279-BC24-C8B4F0D4383E}"/>
            </c:ext>
          </c:extLst>
        </c:ser>
        <c:ser>
          <c:idx val="2"/>
          <c:order val="2"/>
          <c:tx>
            <c:strRef>
              <c:f>Tabelle1!$D$1</c:f>
              <c:strCache>
                <c:ptCount val="1"/>
                <c:pt idx="0">
                  <c:v>Reinitiated patients</c:v>
                </c:pt>
              </c:strCache>
            </c:strRef>
          </c:tx>
          <c:spPr>
            <a:solidFill>
              <a:schemeClr val="accent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Tabelle1!$D$2</c:f>
              <c:numCache>
                <c:formatCode>General</c:formatCode>
                <c:ptCount val="1"/>
              </c:numCache>
            </c:numRef>
          </c:val>
          <c:extLst>
            <c:ext xmlns:c16="http://schemas.microsoft.com/office/drawing/2014/chart" uri="{C3380CC4-5D6E-409C-BE32-E72D297353CC}">
              <c16:uniqueId val="{00000002-6202-4279-BC24-C8B4F0D4383E}"/>
            </c:ext>
          </c:extLst>
        </c:ser>
        <c:ser>
          <c:idx val="3"/>
          <c:order val="3"/>
          <c:tx>
            <c:strRef>
              <c:f>Tabelle1!$E$1</c:f>
              <c:strCache>
                <c:ptCount val="1"/>
                <c:pt idx="0">
                  <c:v>High MRD Positive (≥10-2)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Tabelle1!$E$2</c:f>
              <c:numCache>
                <c:formatCode>General</c:formatCode>
                <c:ptCount val="1"/>
              </c:numCache>
            </c:numRef>
          </c:val>
          <c:extLst>
            <c:ext xmlns:c16="http://schemas.microsoft.com/office/drawing/2014/chart" uri="{C3380CC4-5D6E-409C-BE32-E72D297353CC}">
              <c16:uniqueId val="{00000003-6202-4279-BC24-C8B4F0D4383E}"/>
            </c:ext>
          </c:extLst>
        </c:ser>
        <c:ser>
          <c:idx val="4"/>
          <c:order val="4"/>
          <c:tx>
            <c:strRef>
              <c:f>Tabelle1!$F$1</c:f>
              <c:strCache>
                <c:ptCount val="1"/>
                <c:pt idx="0">
                  <c:v>Low MRD Positive (≥10-4 and &lt;10-2)</c:v>
                </c:pt>
              </c:strCache>
            </c:strRef>
          </c:tx>
          <c:spPr>
            <a:solidFill>
              <a:schemeClr val="accent4"/>
            </a:solidFill>
            <a:ln>
              <a:noFill/>
            </a:ln>
            <a:effectLst/>
          </c:spPr>
          <c:invertIfNegative val="0"/>
          <c:dLbls>
            <c:dLbl>
              <c:idx val="0"/>
              <c:layout>
                <c:manualLayout>
                  <c:x val="0.10629374977207809"/>
                  <c:y val="-3.566578185572155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202-4279-BC24-C8B4F0D4383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Tabelle1!$F$2</c:f>
              <c:numCache>
                <c:formatCode>General</c:formatCode>
                <c:ptCount val="1"/>
                <c:pt idx="0">
                  <c:v>4</c:v>
                </c:pt>
              </c:numCache>
            </c:numRef>
          </c:val>
          <c:extLst>
            <c:ext xmlns:c16="http://schemas.microsoft.com/office/drawing/2014/chart" uri="{C3380CC4-5D6E-409C-BE32-E72D297353CC}">
              <c16:uniqueId val="{00000004-6202-4279-BC24-C8B4F0D4383E}"/>
            </c:ext>
          </c:extLst>
        </c:ser>
        <c:ser>
          <c:idx val="5"/>
          <c:order val="5"/>
          <c:tx>
            <c:strRef>
              <c:f>Tabelle1!$G$1</c:f>
              <c:strCache>
                <c:ptCount val="1"/>
                <c:pt idx="0">
                  <c:v>Undetectable MRD (&lt;10-4)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Tabelle1!$G$2</c:f>
              <c:numCache>
                <c:formatCode>General</c:formatCode>
                <c:ptCount val="1"/>
                <c:pt idx="0">
                  <c:v>33</c:v>
                </c:pt>
              </c:numCache>
            </c:numRef>
          </c:val>
          <c:extLst>
            <c:ext xmlns:c16="http://schemas.microsoft.com/office/drawing/2014/chart" uri="{C3380CC4-5D6E-409C-BE32-E72D297353CC}">
              <c16:uniqueId val="{00000005-6202-4279-BC24-C8B4F0D4383E}"/>
            </c:ext>
          </c:extLst>
        </c:ser>
        <c:dLbls>
          <c:dLblPos val="ctr"/>
          <c:showLegendKey val="0"/>
          <c:showVal val="1"/>
          <c:showCatName val="0"/>
          <c:showSerName val="0"/>
          <c:showPercent val="0"/>
          <c:showBubbleSize val="0"/>
        </c:dLbls>
        <c:gapWidth val="150"/>
        <c:overlap val="100"/>
        <c:axId val="657445264"/>
        <c:axId val="657446224"/>
      </c:barChart>
      <c:catAx>
        <c:axId val="657445264"/>
        <c:scaling>
          <c:orientation val="minMax"/>
        </c:scaling>
        <c:delete val="0"/>
        <c:axPos val="b"/>
        <c:numFmt formatCode="General" sourceLinked="1"/>
        <c:majorTickMark val="none"/>
        <c:minorTickMark val="none"/>
        <c:tickLblPos val="none"/>
        <c:spPr>
          <a:noFill/>
          <a:ln w="19050"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657446224"/>
        <c:crosses val="autoZero"/>
        <c:auto val="1"/>
        <c:lblAlgn val="ctr"/>
        <c:lblOffset val="100"/>
        <c:noMultiLvlLbl val="0"/>
      </c:catAx>
      <c:valAx>
        <c:axId val="657446224"/>
        <c:scaling>
          <c:orientation val="minMax"/>
        </c:scaling>
        <c:delete val="1"/>
        <c:axPos val="l"/>
        <c:numFmt formatCode="0%" sourceLinked="1"/>
        <c:majorTickMark val="out"/>
        <c:minorTickMark val="none"/>
        <c:tickLblPos val="nextTo"/>
        <c:crossAx val="657445264"/>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22791541819144"/>
          <c:y val="0.13273062842545963"/>
          <c:w val="0.27351742131561418"/>
          <c:h val="0.65384364795233474"/>
        </c:manualLayout>
      </c:layout>
      <c:barChart>
        <c:barDir val="col"/>
        <c:grouping val="percentStacked"/>
        <c:varyColors val="0"/>
        <c:ser>
          <c:idx val="0"/>
          <c:order val="0"/>
          <c:tx>
            <c:strRef>
              <c:f>Tabelle1!$B$1</c:f>
              <c:strCache>
                <c:ptCount val="1"/>
                <c:pt idx="0">
                  <c:v>Not available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Tabelle1!$B$2:$B$3</c:f>
              <c:numCache>
                <c:formatCode>General</c:formatCode>
                <c:ptCount val="2"/>
              </c:numCache>
            </c:numRef>
          </c:val>
          <c:extLst>
            <c:ext xmlns:c16="http://schemas.microsoft.com/office/drawing/2014/chart" uri="{C3380CC4-5D6E-409C-BE32-E72D297353CC}">
              <c16:uniqueId val="{00000000-29D2-4E9C-A255-117915F6E95F}"/>
            </c:ext>
          </c:extLst>
        </c:ser>
        <c:ser>
          <c:idx val="1"/>
          <c:order val="1"/>
          <c:tx>
            <c:strRef>
              <c:f>Tabelle1!$C$1</c:f>
              <c:strCache>
                <c:ptCount val="1"/>
                <c:pt idx="0">
                  <c:v>Off protocol patients</c:v>
                </c:pt>
              </c:strCache>
            </c:strRef>
          </c:tx>
          <c:spPr>
            <a:solidFill>
              <a:schemeClr val="accent1"/>
            </a:solidFill>
            <a:ln>
              <a:noFill/>
            </a:ln>
            <a:effectLst/>
          </c:spPr>
          <c:invertIfNegative val="0"/>
          <c:dLbls>
            <c:dLbl>
              <c:idx val="1"/>
              <c:layout>
                <c:manualLayout>
                  <c:x val="-5.6152965373608567E-2"/>
                  <c:y val="-7.133156371144304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9D2-4E9C-A255-117915F6E95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Tabelle1!$C$2:$C$3</c:f>
              <c:numCache>
                <c:formatCode>General</c:formatCode>
                <c:ptCount val="2"/>
                <c:pt idx="1">
                  <c:v>2</c:v>
                </c:pt>
              </c:numCache>
            </c:numRef>
          </c:val>
          <c:extLst>
            <c:ext xmlns:c16="http://schemas.microsoft.com/office/drawing/2014/chart" uri="{C3380CC4-5D6E-409C-BE32-E72D297353CC}">
              <c16:uniqueId val="{00000001-29D2-4E9C-A255-117915F6E95F}"/>
            </c:ext>
          </c:extLst>
        </c:ser>
        <c:ser>
          <c:idx val="2"/>
          <c:order val="2"/>
          <c:tx>
            <c:strRef>
              <c:f>Tabelle1!$D$1</c:f>
              <c:strCache>
                <c:ptCount val="1"/>
                <c:pt idx="0">
                  <c:v>Reinitiated patients</c:v>
                </c:pt>
              </c:strCache>
            </c:strRef>
          </c:tx>
          <c:spPr>
            <a:solidFill>
              <a:schemeClr val="accent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Tabelle1!$D$2:$D$3</c:f>
              <c:numCache>
                <c:formatCode>General</c:formatCode>
                <c:ptCount val="2"/>
              </c:numCache>
            </c:numRef>
          </c:val>
          <c:extLst>
            <c:ext xmlns:c16="http://schemas.microsoft.com/office/drawing/2014/chart" uri="{C3380CC4-5D6E-409C-BE32-E72D297353CC}">
              <c16:uniqueId val="{00000002-29D2-4E9C-A255-117915F6E95F}"/>
            </c:ext>
          </c:extLst>
        </c:ser>
        <c:ser>
          <c:idx val="3"/>
          <c:order val="3"/>
          <c:tx>
            <c:strRef>
              <c:f>Tabelle1!$E$1</c:f>
              <c:strCache>
                <c:ptCount val="1"/>
                <c:pt idx="0">
                  <c:v>High MRD Positive (≥10-2)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Tabelle1!$E$2:$E$3</c:f>
              <c:numCache>
                <c:formatCode>General</c:formatCode>
                <c:ptCount val="2"/>
                <c:pt idx="0">
                  <c:v>13</c:v>
                </c:pt>
                <c:pt idx="1">
                  <c:v>22</c:v>
                </c:pt>
              </c:numCache>
            </c:numRef>
          </c:val>
          <c:extLst>
            <c:ext xmlns:c16="http://schemas.microsoft.com/office/drawing/2014/chart" uri="{C3380CC4-5D6E-409C-BE32-E72D297353CC}">
              <c16:uniqueId val="{00000003-29D2-4E9C-A255-117915F6E95F}"/>
            </c:ext>
          </c:extLst>
        </c:ser>
        <c:ser>
          <c:idx val="4"/>
          <c:order val="4"/>
          <c:tx>
            <c:strRef>
              <c:f>Tabelle1!$F$1</c:f>
              <c:strCache>
                <c:ptCount val="1"/>
                <c:pt idx="0">
                  <c:v>Low MRD Positive (≥10-4 and &lt;10-2)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Tabelle1!$F$2:$F$3</c:f>
              <c:numCache>
                <c:formatCode>General</c:formatCode>
                <c:ptCount val="2"/>
                <c:pt idx="0">
                  <c:v>57</c:v>
                </c:pt>
                <c:pt idx="1">
                  <c:v>68</c:v>
                </c:pt>
              </c:numCache>
            </c:numRef>
          </c:val>
          <c:extLst>
            <c:ext xmlns:c16="http://schemas.microsoft.com/office/drawing/2014/chart" uri="{C3380CC4-5D6E-409C-BE32-E72D297353CC}">
              <c16:uniqueId val="{00000004-29D2-4E9C-A255-117915F6E95F}"/>
            </c:ext>
          </c:extLst>
        </c:ser>
        <c:ser>
          <c:idx val="5"/>
          <c:order val="5"/>
          <c:tx>
            <c:strRef>
              <c:f>Tabelle1!$G$1</c:f>
              <c:strCache>
                <c:ptCount val="1"/>
                <c:pt idx="0">
                  <c:v>Undetectable MRD (&lt;10-4)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Tabelle1!$G$2:$G$3</c:f>
              <c:numCache>
                <c:formatCode>General</c:formatCode>
                <c:ptCount val="2"/>
                <c:pt idx="0">
                  <c:v>30</c:v>
                </c:pt>
                <c:pt idx="1">
                  <c:v>8</c:v>
                </c:pt>
              </c:numCache>
            </c:numRef>
          </c:val>
          <c:extLst>
            <c:ext xmlns:c16="http://schemas.microsoft.com/office/drawing/2014/chart" uri="{C3380CC4-5D6E-409C-BE32-E72D297353CC}">
              <c16:uniqueId val="{00000005-29D2-4E9C-A255-117915F6E95F}"/>
            </c:ext>
          </c:extLst>
        </c:ser>
        <c:dLbls>
          <c:dLblPos val="ctr"/>
          <c:showLegendKey val="0"/>
          <c:showVal val="1"/>
          <c:showCatName val="0"/>
          <c:showSerName val="0"/>
          <c:showPercent val="0"/>
          <c:showBubbleSize val="0"/>
        </c:dLbls>
        <c:gapWidth val="150"/>
        <c:overlap val="100"/>
        <c:axId val="657445264"/>
        <c:axId val="657446224"/>
      </c:barChart>
      <c:catAx>
        <c:axId val="657445264"/>
        <c:scaling>
          <c:orientation val="minMax"/>
        </c:scaling>
        <c:delete val="0"/>
        <c:axPos val="b"/>
        <c:numFmt formatCode="General" sourceLinked="1"/>
        <c:majorTickMark val="none"/>
        <c:minorTickMark val="none"/>
        <c:tickLblPos val="none"/>
        <c:spPr>
          <a:noFill/>
          <a:ln w="19050"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657446224"/>
        <c:crosses val="autoZero"/>
        <c:auto val="1"/>
        <c:lblAlgn val="ctr"/>
        <c:lblOffset val="100"/>
        <c:noMultiLvlLbl val="0"/>
      </c:catAx>
      <c:valAx>
        <c:axId val="65744622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sz="1000" b="1" err="1">
                    <a:solidFill>
                      <a:schemeClr val="tx1"/>
                    </a:solidFill>
                  </a:rPr>
                  <a:t>Percentage</a:t>
                </a:r>
                <a:r>
                  <a:rPr lang="de-DE" sz="1000" b="1" baseline="0">
                    <a:solidFill>
                      <a:schemeClr val="tx1"/>
                    </a:solidFill>
                  </a:rPr>
                  <a:t> </a:t>
                </a:r>
                <a:r>
                  <a:rPr lang="de-DE" sz="1000" b="1" baseline="0" err="1">
                    <a:solidFill>
                      <a:schemeClr val="tx1"/>
                    </a:solidFill>
                  </a:rPr>
                  <a:t>of</a:t>
                </a:r>
                <a:r>
                  <a:rPr lang="de-DE" sz="1000" b="1" baseline="0">
                    <a:solidFill>
                      <a:schemeClr val="tx1"/>
                    </a:solidFill>
                  </a:rPr>
                  <a:t> </a:t>
                </a:r>
                <a:r>
                  <a:rPr lang="de-DE" sz="1000" b="1" baseline="0" err="1">
                    <a:solidFill>
                      <a:schemeClr val="tx1"/>
                    </a:solidFill>
                  </a:rPr>
                  <a:t>patients</a:t>
                </a:r>
                <a:endParaRPr lang="de-DE" sz="1000" b="1">
                  <a:solidFill>
                    <a:schemeClr val="tx1"/>
                  </a:solidFill>
                </a:endParaRPr>
              </a:p>
            </c:rich>
          </c:tx>
          <c:layout>
            <c:manualLayout>
              <c:xMode val="edge"/>
              <c:yMode val="edge"/>
              <c:x val="0.40659945996795177"/>
              <c:y val="0.16839641028118116"/>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IT"/>
            </a:p>
          </c:txPr>
        </c:title>
        <c:numFmt formatCode="0%"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57445264"/>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22791541819144"/>
          <c:y val="0.13273062842545963"/>
          <c:w val="0.27351742131561418"/>
          <c:h val="0.65384364795233474"/>
        </c:manualLayout>
      </c:layout>
      <c:barChart>
        <c:barDir val="col"/>
        <c:grouping val="percentStacked"/>
        <c:varyColors val="0"/>
        <c:ser>
          <c:idx val="0"/>
          <c:order val="0"/>
          <c:tx>
            <c:strRef>
              <c:f>Tabelle1!$B$1</c:f>
              <c:strCache>
                <c:ptCount val="1"/>
                <c:pt idx="0">
                  <c:v>Not available</c:v>
                </c:pt>
              </c:strCache>
            </c:strRef>
          </c:tx>
          <c:spPr>
            <a:solidFill>
              <a:schemeClr val="bg1">
                <a:lumMod val="50000"/>
              </a:schemeClr>
            </a:solidFill>
            <a:ln>
              <a:noFill/>
            </a:ln>
            <a:effectLst/>
          </c:spPr>
          <c:invertIfNegative val="0"/>
          <c:dLbls>
            <c:dLbl>
              <c:idx val="0"/>
              <c:layout>
                <c:manualLayout>
                  <c:x val="4.840772877035214E-2"/>
                  <c:y val="-2.8532625484577218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387-42B1-87CE-ACADF967A699}"/>
                </c:ext>
              </c:extLst>
            </c:dLbl>
            <c:dLbl>
              <c:idx val="1"/>
              <c:layout>
                <c:manualLayout>
                  <c:x val="0"/>
                  <c:y val="-7.133156371144304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87-42B1-87CE-ACADF967A69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Tabelle1!$B$2:$B$3</c:f>
              <c:numCache>
                <c:formatCode>General</c:formatCode>
                <c:ptCount val="2"/>
                <c:pt idx="0">
                  <c:v>3</c:v>
                </c:pt>
                <c:pt idx="1">
                  <c:v>8</c:v>
                </c:pt>
              </c:numCache>
            </c:numRef>
          </c:val>
          <c:extLst>
            <c:ext xmlns:c16="http://schemas.microsoft.com/office/drawing/2014/chart" uri="{C3380CC4-5D6E-409C-BE32-E72D297353CC}">
              <c16:uniqueId val="{00000001-4387-42B1-87CE-ACADF967A699}"/>
            </c:ext>
          </c:extLst>
        </c:ser>
        <c:ser>
          <c:idx val="1"/>
          <c:order val="1"/>
          <c:tx>
            <c:strRef>
              <c:f>Tabelle1!$C$1</c:f>
              <c:strCache>
                <c:ptCount val="1"/>
                <c:pt idx="0">
                  <c:v>Off protocol patients</c:v>
                </c:pt>
              </c:strCache>
            </c:strRef>
          </c:tx>
          <c:spPr>
            <a:solidFill>
              <a:schemeClr val="accent1"/>
            </a:solidFill>
            <a:ln>
              <a:noFill/>
            </a:ln>
            <a:effectLst/>
          </c:spPr>
          <c:invertIfNegative val="0"/>
          <c:dLbls>
            <c:dLbl>
              <c:idx val="0"/>
              <c:layout>
                <c:manualLayout>
                  <c:x val="5.0344037921166297E-2"/>
                  <c:y val="-0.11413050193830887"/>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387-42B1-87CE-ACADF967A699}"/>
                </c:ext>
              </c:extLst>
            </c:dLbl>
            <c:dLbl>
              <c:idx val="1"/>
              <c:layout>
                <c:manualLayout>
                  <c:x val="6.3898201976864924E-2"/>
                  <c:y val="-9.273103282487595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87-42B1-87CE-ACADF967A69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Tabelle1!$C$2:$C$3</c:f>
              <c:numCache>
                <c:formatCode>General</c:formatCode>
                <c:ptCount val="2"/>
                <c:pt idx="0">
                  <c:v>3</c:v>
                </c:pt>
                <c:pt idx="1">
                  <c:v>3</c:v>
                </c:pt>
              </c:numCache>
            </c:numRef>
          </c:val>
          <c:extLst>
            <c:ext xmlns:c16="http://schemas.microsoft.com/office/drawing/2014/chart" uri="{C3380CC4-5D6E-409C-BE32-E72D297353CC}">
              <c16:uniqueId val="{00000004-4387-42B1-87CE-ACADF967A699}"/>
            </c:ext>
          </c:extLst>
        </c:ser>
        <c:ser>
          <c:idx val="2"/>
          <c:order val="2"/>
          <c:tx>
            <c:strRef>
              <c:f>Tabelle1!$D$1</c:f>
              <c:strCache>
                <c:ptCount val="1"/>
                <c:pt idx="0">
                  <c:v>Reinitiated patients</c:v>
                </c:pt>
              </c:strCache>
            </c:strRef>
          </c:tx>
          <c:spPr>
            <a:solidFill>
              <a:schemeClr val="accent1">
                <a:lumMod val="50000"/>
                <a:lumOff val="50000"/>
              </a:schemeClr>
            </a:solidFill>
            <a:ln>
              <a:noFill/>
            </a:ln>
            <a:effectLst/>
          </c:spPr>
          <c:invertIfNegative val="0"/>
          <c:dLbls>
            <c:dLbl>
              <c:idx val="0"/>
              <c:layout>
                <c:manualLayout>
                  <c:x val="-4.8407728770352279E-2"/>
                  <c:y val="-3.566578185572152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387-42B1-87CE-ACADF967A699}"/>
                </c:ext>
              </c:extLst>
            </c:dLbl>
            <c:dLbl>
              <c:idx val="1"/>
              <c:layout>
                <c:manualLayout>
                  <c:x val="6.3898201976864924E-2"/>
                  <c:y val="-0.1569294401651746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387-42B1-87CE-ACADF967A69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Tabelle1!$D$2:$D$3</c:f>
              <c:numCache>
                <c:formatCode>General</c:formatCode>
                <c:ptCount val="2"/>
              </c:numCache>
            </c:numRef>
          </c:val>
          <c:extLst>
            <c:ext xmlns:c16="http://schemas.microsoft.com/office/drawing/2014/chart" uri="{C3380CC4-5D6E-409C-BE32-E72D297353CC}">
              <c16:uniqueId val="{00000007-4387-42B1-87CE-ACADF967A699}"/>
            </c:ext>
          </c:extLst>
        </c:ser>
        <c:ser>
          <c:idx val="3"/>
          <c:order val="3"/>
          <c:tx>
            <c:strRef>
              <c:f>Tabelle1!$E$1</c:f>
              <c:strCache>
                <c:ptCount val="1"/>
                <c:pt idx="0">
                  <c:v>High MRD Positive (≥10-2)</c:v>
                </c:pt>
              </c:strCache>
            </c:strRef>
          </c:tx>
          <c:spPr>
            <a:solidFill>
              <a:schemeClr val="accent3"/>
            </a:solidFill>
            <a:ln>
              <a:noFill/>
            </a:ln>
            <a:effectLst/>
          </c:spPr>
          <c:invertIfNegative val="0"/>
          <c:dLbls>
            <c:dLbl>
              <c:idx val="0"/>
              <c:layout>
                <c:manualLayout>
                  <c:x val="-1.9363091508140884E-3"/>
                  <c:y val="0"/>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387-42B1-87CE-ACADF967A699}"/>
                </c:ext>
              </c:extLst>
            </c:dLbl>
            <c:dLbl>
              <c:idx val="1"/>
              <c:layout>
                <c:manualLayout>
                  <c:x val="0"/>
                  <c:y val="-7.1331563711442393E-3"/>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387-42B1-87CE-ACADF967A69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Tabelle1!$E$2:$E$3</c:f>
              <c:numCache>
                <c:formatCode>General</c:formatCode>
                <c:ptCount val="2"/>
                <c:pt idx="0">
                  <c:v>16</c:v>
                </c:pt>
                <c:pt idx="1">
                  <c:v>21</c:v>
                </c:pt>
              </c:numCache>
            </c:numRef>
          </c:val>
          <c:extLst>
            <c:ext xmlns:c16="http://schemas.microsoft.com/office/drawing/2014/chart" uri="{C3380CC4-5D6E-409C-BE32-E72D297353CC}">
              <c16:uniqueId val="{0000000A-4387-42B1-87CE-ACADF967A699}"/>
            </c:ext>
          </c:extLst>
        </c:ser>
        <c:ser>
          <c:idx val="4"/>
          <c:order val="4"/>
          <c:tx>
            <c:strRef>
              <c:f>Tabelle1!$F$1</c:f>
              <c:strCache>
                <c:ptCount val="1"/>
                <c:pt idx="0">
                  <c:v>Low MRD Positive (≥10-4 and &lt;10-2)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Tabelle1!$F$2:$F$3</c:f>
              <c:numCache>
                <c:formatCode>General</c:formatCode>
                <c:ptCount val="2"/>
                <c:pt idx="0">
                  <c:v>49</c:v>
                </c:pt>
                <c:pt idx="1">
                  <c:v>56</c:v>
                </c:pt>
              </c:numCache>
            </c:numRef>
          </c:val>
          <c:extLst>
            <c:ext xmlns:c16="http://schemas.microsoft.com/office/drawing/2014/chart" uri="{C3380CC4-5D6E-409C-BE32-E72D297353CC}">
              <c16:uniqueId val="{0000000B-4387-42B1-87CE-ACADF967A699}"/>
            </c:ext>
          </c:extLst>
        </c:ser>
        <c:ser>
          <c:idx val="5"/>
          <c:order val="5"/>
          <c:tx>
            <c:strRef>
              <c:f>Tabelle1!$G$1</c:f>
              <c:strCache>
                <c:ptCount val="1"/>
                <c:pt idx="0">
                  <c:v>Undetectable MRD (&lt;10-4)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Tabelle1!$G$2:$G$3</c:f>
              <c:numCache>
                <c:formatCode>General</c:formatCode>
                <c:ptCount val="2"/>
                <c:pt idx="0">
                  <c:v>29</c:v>
                </c:pt>
                <c:pt idx="1">
                  <c:v>13</c:v>
                </c:pt>
              </c:numCache>
            </c:numRef>
          </c:val>
          <c:extLst>
            <c:ext xmlns:c16="http://schemas.microsoft.com/office/drawing/2014/chart" uri="{C3380CC4-5D6E-409C-BE32-E72D297353CC}">
              <c16:uniqueId val="{0000000C-4387-42B1-87CE-ACADF967A699}"/>
            </c:ext>
          </c:extLst>
        </c:ser>
        <c:dLbls>
          <c:dLblPos val="ctr"/>
          <c:showLegendKey val="0"/>
          <c:showVal val="1"/>
          <c:showCatName val="0"/>
          <c:showSerName val="0"/>
          <c:showPercent val="0"/>
          <c:showBubbleSize val="0"/>
        </c:dLbls>
        <c:gapWidth val="150"/>
        <c:overlap val="100"/>
        <c:axId val="657445264"/>
        <c:axId val="657446224"/>
      </c:barChart>
      <c:catAx>
        <c:axId val="657445264"/>
        <c:scaling>
          <c:orientation val="minMax"/>
        </c:scaling>
        <c:delete val="0"/>
        <c:axPos val="b"/>
        <c:numFmt formatCode="General" sourceLinked="1"/>
        <c:majorTickMark val="none"/>
        <c:minorTickMark val="none"/>
        <c:tickLblPos val="none"/>
        <c:spPr>
          <a:noFill/>
          <a:ln w="19050"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657446224"/>
        <c:crosses val="autoZero"/>
        <c:auto val="1"/>
        <c:lblAlgn val="ctr"/>
        <c:lblOffset val="100"/>
        <c:noMultiLvlLbl val="0"/>
      </c:catAx>
      <c:valAx>
        <c:axId val="657446224"/>
        <c:scaling>
          <c:orientation val="minMax"/>
        </c:scaling>
        <c:delete val="1"/>
        <c:axPos val="l"/>
        <c:numFmt formatCode="0%" sourceLinked="1"/>
        <c:majorTickMark val="out"/>
        <c:minorTickMark val="none"/>
        <c:tickLblPos val="nextTo"/>
        <c:crossAx val="657445264"/>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22791541819144"/>
          <c:y val="0.13273062842545963"/>
          <c:w val="0.27351742131561418"/>
          <c:h val="0.65384364795233474"/>
        </c:manualLayout>
      </c:layout>
      <c:barChart>
        <c:barDir val="col"/>
        <c:grouping val="percentStacked"/>
        <c:varyColors val="0"/>
        <c:ser>
          <c:idx val="0"/>
          <c:order val="0"/>
          <c:tx>
            <c:strRef>
              <c:f>Tabelle1!$B$1</c:f>
              <c:strCache>
                <c:ptCount val="1"/>
                <c:pt idx="0">
                  <c:v>Not available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Tabelle1!$B$2</c:f>
              <c:numCache>
                <c:formatCode>General</c:formatCode>
                <c:ptCount val="1"/>
                <c:pt idx="0">
                  <c:v>19</c:v>
                </c:pt>
              </c:numCache>
            </c:numRef>
          </c:val>
          <c:extLst>
            <c:ext xmlns:c16="http://schemas.microsoft.com/office/drawing/2014/chart" uri="{C3380CC4-5D6E-409C-BE32-E72D297353CC}">
              <c16:uniqueId val="{00000000-4475-4A9D-881C-79C34DF7F515}"/>
            </c:ext>
          </c:extLst>
        </c:ser>
        <c:ser>
          <c:idx val="1"/>
          <c:order val="1"/>
          <c:tx>
            <c:strRef>
              <c:f>Tabelle1!$C$1</c:f>
              <c:strCache>
                <c:ptCount val="1"/>
                <c:pt idx="0">
                  <c:v>Off protocol patients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Tabelle1!$C$2</c:f>
              <c:numCache>
                <c:formatCode>General</c:formatCode>
                <c:ptCount val="1"/>
                <c:pt idx="0">
                  <c:v>31</c:v>
                </c:pt>
              </c:numCache>
            </c:numRef>
          </c:val>
          <c:extLst>
            <c:ext xmlns:c16="http://schemas.microsoft.com/office/drawing/2014/chart" uri="{C3380CC4-5D6E-409C-BE32-E72D297353CC}">
              <c16:uniqueId val="{00000001-4475-4A9D-881C-79C34DF7F515}"/>
            </c:ext>
          </c:extLst>
        </c:ser>
        <c:ser>
          <c:idx val="2"/>
          <c:order val="2"/>
          <c:tx>
            <c:strRef>
              <c:f>Tabelle1!$D$1</c:f>
              <c:strCache>
                <c:ptCount val="1"/>
                <c:pt idx="0">
                  <c:v>Reinitiated patients</c:v>
                </c:pt>
              </c:strCache>
            </c:strRef>
          </c:tx>
          <c:spPr>
            <a:solidFill>
              <a:schemeClr val="accent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Tabelle1!$D$2</c:f>
              <c:numCache>
                <c:formatCode>General</c:formatCode>
                <c:ptCount val="1"/>
              </c:numCache>
            </c:numRef>
          </c:val>
          <c:extLst>
            <c:ext xmlns:c16="http://schemas.microsoft.com/office/drawing/2014/chart" uri="{C3380CC4-5D6E-409C-BE32-E72D297353CC}">
              <c16:uniqueId val="{00000002-4475-4A9D-881C-79C34DF7F515}"/>
            </c:ext>
          </c:extLst>
        </c:ser>
        <c:ser>
          <c:idx val="3"/>
          <c:order val="3"/>
          <c:tx>
            <c:strRef>
              <c:f>Tabelle1!$E$1</c:f>
              <c:strCache>
                <c:ptCount val="1"/>
                <c:pt idx="0">
                  <c:v>High MRD Positive (≥10-2)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Tabelle1!$E$2</c:f>
              <c:numCache>
                <c:formatCode>General</c:formatCode>
                <c:ptCount val="1"/>
                <c:pt idx="0">
                  <c:v>9</c:v>
                </c:pt>
              </c:numCache>
            </c:numRef>
          </c:val>
          <c:extLst>
            <c:ext xmlns:c16="http://schemas.microsoft.com/office/drawing/2014/chart" uri="{C3380CC4-5D6E-409C-BE32-E72D297353CC}">
              <c16:uniqueId val="{00000003-4475-4A9D-881C-79C34DF7F515}"/>
            </c:ext>
          </c:extLst>
        </c:ser>
        <c:ser>
          <c:idx val="4"/>
          <c:order val="4"/>
          <c:tx>
            <c:strRef>
              <c:f>Tabelle1!$F$1</c:f>
              <c:strCache>
                <c:ptCount val="1"/>
                <c:pt idx="0">
                  <c:v>Low MRD Positive (≥10-4 and &lt;10-2)</c:v>
                </c:pt>
              </c:strCache>
            </c:strRef>
          </c:tx>
          <c:spPr>
            <a:solidFill>
              <a:schemeClr val="accent4"/>
            </a:solidFill>
            <a:ln>
              <a:noFill/>
            </a:ln>
            <a:effectLst/>
          </c:spPr>
          <c:invertIfNegative val="0"/>
          <c:dLbls>
            <c:dLbl>
              <c:idx val="0"/>
              <c:layout>
                <c:manualLayout>
                  <c:x val="3.7962053490027937E-3"/>
                  <c:y val="-1.426631274228857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475-4A9D-881C-79C34DF7F51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Tabelle1!$F$2</c:f>
              <c:numCache>
                <c:formatCode>General</c:formatCode>
                <c:ptCount val="1"/>
                <c:pt idx="0">
                  <c:v>20</c:v>
                </c:pt>
              </c:numCache>
            </c:numRef>
          </c:val>
          <c:extLst>
            <c:ext xmlns:c16="http://schemas.microsoft.com/office/drawing/2014/chart" uri="{C3380CC4-5D6E-409C-BE32-E72D297353CC}">
              <c16:uniqueId val="{00000005-4475-4A9D-881C-79C34DF7F515}"/>
            </c:ext>
          </c:extLst>
        </c:ser>
        <c:ser>
          <c:idx val="5"/>
          <c:order val="5"/>
          <c:tx>
            <c:strRef>
              <c:f>Tabelle1!$G$1</c:f>
              <c:strCache>
                <c:ptCount val="1"/>
                <c:pt idx="0">
                  <c:v>Undetectable MRD (&lt;10-4)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Tabelle1!$G$2</c:f>
              <c:numCache>
                <c:formatCode>General</c:formatCode>
                <c:ptCount val="1"/>
                <c:pt idx="0">
                  <c:v>22</c:v>
                </c:pt>
              </c:numCache>
            </c:numRef>
          </c:val>
          <c:extLst>
            <c:ext xmlns:c16="http://schemas.microsoft.com/office/drawing/2014/chart" uri="{C3380CC4-5D6E-409C-BE32-E72D297353CC}">
              <c16:uniqueId val="{00000006-4475-4A9D-881C-79C34DF7F515}"/>
            </c:ext>
          </c:extLst>
        </c:ser>
        <c:dLbls>
          <c:dLblPos val="ctr"/>
          <c:showLegendKey val="0"/>
          <c:showVal val="1"/>
          <c:showCatName val="0"/>
          <c:showSerName val="0"/>
          <c:showPercent val="0"/>
          <c:showBubbleSize val="0"/>
        </c:dLbls>
        <c:gapWidth val="150"/>
        <c:overlap val="100"/>
        <c:axId val="657445264"/>
        <c:axId val="657446224"/>
      </c:barChart>
      <c:catAx>
        <c:axId val="657445264"/>
        <c:scaling>
          <c:orientation val="minMax"/>
        </c:scaling>
        <c:delete val="0"/>
        <c:axPos val="b"/>
        <c:numFmt formatCode="General" sourceLinked="1"/>
        <c:majorTickMark val="none"/>
        <c:minorTickMark val="none"/>
        <c:tickLblPos val="none"/>
        <c:spPr>
          <a:noFill/>
          <a:ln w="19050"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657446224"/>
        <c:crosses val="autoZero"/>
        <c:auto val="1"/>
        <c:lblAlgn val="ctr"/>
        <c:lblOffset val="100"/>
        <c:noMultiLvlLbl val="0"/>
      </c:catAx>
      <c:valAx>
        <c:axId val="657446224"/>
        <c:scaling>
          <c:orientation val="minMax"/>
        </c:scaling>
        <c:delete val="1"/>
        <c:axPos val="l"/>
        <c:numFmt formatCode="0%" sourceLinked="1"/>
        <c:majorTickMark val="out"/>
        <c:minorTickMark val="none"/>
        <c:tickLblPos val="nextTo"/>
        <c:crossAx val="657445264"/>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22791541819144"/>
          <c:y val="0.13273062842545963"/>
          <c:w val="0.27351742131561418"/>
          <c:h val="0.65384364795233474"/>
        </c:manualLayout>
      </c:layout>
      <c:barChart>
        <c:barDir val="col"/>
        <c:grouping val="percentStacked"/>
        <c:varyColors val="0"/>
        <c:ser>
          <c:idx val="0"/>
          <c:order val="0"/>
          <c:tx>
            <c:strRef>
              <c:f>Tabelle1!$B$1</c:f>
              <c:strCache>
                <c:ptCount val="1"/>
                <c:pt idx="0">
                  <c:v>Not available</c:v>
                </c:pt>
              </c:strCache>
            </c:strRef>
          </c:tx>
          <c:spPr>
            <a:solidFill>
              <a:schemeClr val="bg1">
                <a:lumMod val="50000"/>
              </a:schemeClr>
            </a:solidFill>
            <a:ln>
              <a:noFill/>
            </a:ln>
            <a:effectLst/>
          </c:spPr>
          <c:invertIfNegative val="0"/>
          <c:dLbls>
            <c:dLbl>
              <c:idx val="0"/>
              <c:layout>
                <c:manualLayout>
                  <c:x val="3.7962053490027937E-3"/>
                  <c:y val="2.8083292786703424E-7"/>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15:layout>
                    <c:manualLayout>
                      <c:w val="9.3595293422760378E-2"/>
                      <c:h val="0.11955170078037852"/>
                    </c:manualLayout>
                  </c15:layout>
                </c:ext>
                <c:ext xmlns:c16="http://schemas.microsoft.com/office/drawing/2014/chart" uri="{C3380CC4-5D6E-409C-BE32-E72D297353CC}">
                  <c16:uniqueId val="{00000000-9684-429A-A96F-6292FEA0423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Tabelle1!$B$2</c:f>
              <c:numCache>
                <c:formatCode>General</c:formatCode>
                <c:ptCount val="1"/>
                <c:pt idx="0">
                  <c:v>24</c:v>
                </c:pt>
              </c:numCache>
            </c:numRef>
          </c:val>
          <c:extLst>
            <c:ext xmlns:c16="http://schemas.microsoft.com/office/drawing/2014/chart" uri="{C3380CC4-5D6E-409C-BE32-E72D297353CC}">
              <c16:uniqueId val="{00000001-9684-429A-A96F-6292FEA04237}"/>
            </c:ext>
          </c:extLst>
        </c:ser>
        <c:ser>
          <c:idx val="1"/>
          <c:order val="1"/>
          <c:tx>
            <c:strRef>
              <c:f>Tabelle1!$C$1</c:f>
              <c:strCache>
                <c:ptCount val="1"/>
                <c:pt idx="0">
                  <c:v>Off protocol patients</c:v>
                </c:pt>
              </c:strCache>
            </c:strRef>
          </c:tx>
          <c:spPr>
            <a:solidFill>
              <a:schemeClr val="accent1"/>
            </a:solidFill>
            <a:ln>
              <a:noFill/>
            </a:ln>
            <a:effectLst/>
          </c:spPr>
          <c:invertIfNegative val="0"/>
          <c:dLbls>
            <c:dLbl>
              <c:idx val="0"/>
              <c:layout>
                <c:manualLayout>
                  <c:x val="3.7962053490027937E-3"/>
                  <c:y val="-7.133156371144304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684-429A-A96F-6292FEA0423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Tabelle1!$C$2</c:f>
              <c:numCache>
                <c:formatCode>General</c:formatCode>
                <c:ptCount val="1"/>
                <c:pt idx="0">
                  <c:v>8</c:v>
                </c:pt>
              </c:numCache>
            </c:numRef>
          </c:val>
          <c:extLst>
            <c:ext xmlns:c16="http://schemas.microsoft.com/office/drawing/2014/chart" uri="{C3380CC4-5D6E-409C-BE32-E72D297353CC}">
              <c16:uniqueId val="{00000003-9684-429A-A96F-6292FEA04237}"/>
            </c:ext>
          </c:extLst>
        </c:ser>
        <c:ser>
          <c:idx val="2"/>
          <c:order val="2"/>
          <c:tx>
            <c:strRef>
              <c:f>Tabelle1!$D$1</c:f>
              <c:strCache>
                <c:ptCount val="1"/>
                <c:pt idx="0">
                  <c:v>Reinitiated patients</c:v>
                </c:pt>
              </c:strCache>
            </c:strRef>
          </c:tx>
          <c:spPr>
            <a:solidFill>
              <a:schemeClr val="accent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Tabelle1!$D$2</c:f>
              <c:numCache>
                <c:formatCode>General</c:formatCode>
                <c:ptCount val="1"/>
              </c:numCache>
            </c:numRef>
          </c:val>
          <c:extLst>
            <c:ext xmlns:c16="http://schemas.microsoft.com/office/drawing/2014/chart" uri="{C3380CC4-5D6E-409C-BE32-E72D297353CC}">
              <c16:uniqueId val="{00000004-9684-429A-A96F-6292FEA04237}"/>
            </c:ext>
          </c:extLst>
        </c:ser>
        <c:ser>
          <c:idx val="3"/>
          <c:order val="3"/>
          <c:tx>
            <c:strRef>
              <c:f>Tabelle1!$E$1</c:f>
              <c:strCache>
                <c:ptCount val="1"/>
                <c:pt idx="0">
                  <c:v>High MRD Positive (≥10-2)</c:v>
                </c:pt>
              </c:strCache>
            </c:strRef>
          </c:tx>
          <c:spPr>
            <a:solidFill>
              <a:schemeClr val="accent3"/>
            </a:solidFill>
            <a:ln>
              <a:noFill/>
            </a:ln>
            <a:effectLst/>
          </c:spPr>
          <c:invertIfNegative val="0"/>
          <c:dLbls>
            <c:dLbl>
              <c:idx val="0"/>
              <c:layout>
                <c:manualLayout>
                  <c:x val="3.7962053490027937E-3"/>
                  <c:y val="-7.1331563711443044E-3"/>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fld id="{CD0AA126-FA76-4496-B3B8-6B457CEFF622}" type="VALUE">
                      <a:rPr lang="en-US">
                        <a:solidFill>
                          <a:schemeClr val="bg1"/>
                        </a:solidFill>
                      </a:rPr>
                      <a:pPr>
                        <a:defRPr sz="10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684-429A-A96F-6292FEA0423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Tabelle1!$E$2</c:f>
              <c:numCache>
                <c:formatCode>General</c:formatCode>
                <c:ptCount val="1"/>
                <c:pt idx="0">
                  <c:v>16</c:v>
                </c:pt>
              </c:numCache>
            </c:numRef>
          </c:val>
          <c:extLst>
            <c:ext xmlns:c16="http://schemas.microsoft.com/office/drawing/2014/chart" uri="{C3380CC4-5D6E-409C-BE32-E72D297353CC}">
              <c16:uniqueId val="{00000006-9684-429A-A96F-6292FEA04237}"/>
            </c:ext>
          </c:extLst>
        </c:ser>
        <c:ser>
          <c:idx val="4"/>
          <c:order val="4"/>
          <c:tx>
            <c:strRef>
              <c:f>Tabelle1!$F$1</c:f>
              <c:strCache>
                <c:ptCount val="1"/>
                <c:pt idx="0">
                  <c:v>Low MRD Positive (≥10-4 and &lt;10-2)</c:v>
                </c:pt>
              </c:strCache>
            </c:strRef>
          </c:tx>
          <c:spPr>
            <a:solidFill>
              <a:schemeClr val="accent4"/>
            </a:solidFill>
            <a:ln>
              <a:noFill/>
            </a:ln>
            <a:effectLst/>
          </c:spPr>
          <c:invertIfNegative val="0"/>
          <c:dLbls>
            <c:dLbl>
              <c:idx val="0"/>
              <c:layout>
                <c:manualLayout>
                  <c:x val="0"/>
                  <c:y val="-6.5386511384930283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684-429A-A96F-6292FEA0423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Tabelle1!$F$2</c:f>
              <c:numCache>
                <c:formatCode>General</c:formatCode>
                <c:ptCount val="1"/>
                <c:pt idx="0">
                  <c:v>29</c:v>
                </c:pt>
              </c:numCache>
            </c:numRef>
          </c:val>
          <c:extLst>
            <c:ext xmlns:c16="http://schemas.microsoft.com/office/drawing/2014/chart" uri="{C3380CC4-5D6E-409C-BE32-E72D297353CC}">
              <c16:uniqueId val="{00000008-9684-429A-A96F-6292FEA04237}"/>
            </c:ext>
          </c:extLst>
        </c:ser>
        <c:ser>
          <c:idx val="5"/>
          <c:order val="5"/>
          <c:tx>
            <c:strRef>
              <c:f>Tabelle1!$G$1</c:f>
              <c:strCache>
                <c:ptCount val="1"/>
                <c:pt idx="0">
                  <c:v>Undetectable MRD (&lt;10-4)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Tabelle1!$G$2</c:f>
              <c:numCache>
                <c:formatCode>General</c:formatCode>
                <c:ptCount val="1"/>
                <c:pt idx="0">
                  <c:v>22</c:v>
                </c:pt>
              </c:numCache>
            </c:numRef>
          </c:val>
          <c:extLst>
            <c:ext xmlns:c16="http://schemas.microsoft.com/office/drawing/2014/chart" uri="{C3380CC4-5D6E-409C-BE32-E72D297353CC}">
              <c16:uniqueId val="{00000009-9684-429A-A96F-6292FEA04237}"/>
            </c:ext>
          </c:extLst>
        </c:ser>
        <c:dLbls>
          <c:dLblPos val="ctr"/>
          <c:showLegendKey val="0"/>
          <c:showVal val="1"/>
          <c:showCatName val="0"/>
          <c:showSerName val="0"/>
          <c:showPercent val="0"/>
          <c:showBubbleSize val="0"/>
        </c:dLbls>
        <c:gapWidth val="150"/>
        <c:overlap val="100"/>
        <c:axId val="657445264"/>
        <c:axId val="657446224"/>
      </c:barChart>
      <c:catAx>
        <c:axId val="657445264"/>
        <c:scaling>
          <c:orientation val="minMax"/>
        </c:scaling>
        <c:delete val="0"/>
        <c:axPos val="b"/>
        <c:numFmt formatCode="General" sourceLinked="1"/>
        <c:majorTickMark val="none"/>
        <c:minorTickMark val="none"/>
        <c:tickLblPos val="none"/>
        <c:spPr>
          <a:noFill/>
          <a:ln w="19050"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657446224"/>
        <c:crosses val="autoZero"/>
        <c:auto val="1"/>
        <c:lblAlgn val="ctr"/>
        <c:lblOffset val="100"/>
        <c:noMultiLvlLbl val="0"/>
      </c:catAx>
      <c:valAx>
        <c:axId val="657446224"/>
        <c:scaling>
          <c:orientation val="minMax"/>
        </c:scaling>
        <c:delete val="1"/>
        <c:axPos val="l"/>
        <c:numFmt formatCode="0%" sourceLinked="1"/>
        <c:majorTickMark val="out"/>
        <c:minorTickMark val="none"/>
        <c:tickLblPos val="nextTo"/>
        <c:crossAx val="657445264"/>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08092862653318"/>
          <c:y val="0.11887566326787044"/>
          <c:w val="0.71955701937042926"/>
          <c:h val="0.67263274056457101"/>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pt idx="2">
                  <c:v>2.6</c:v>
                </c:pt>
              </c:numCache>
            </c:numRef>
          </c:xVal>
          <c:yVal>
            <c:numRef>
              <c:f>Tabelle1!$B$2:$B$4</c:f>
              <c:numCache>
                <c:formatCode>General</c:formatCode>
                <c:ptCount val="3"/>
              </c:numCache>
            </c:numRef>
          </c:yVal>
          <c:smooth val="0"/>
          <c:extLst>
            <c:ext xmlns:c16="http://schemas.microsoft.com/office/drawing/2014/chart" uri="{C3380CC4-5D6E-409C-BE32-E72D297353CC}">
              <c16:uniqueId val="{00000000-7956-4C60-A906-6A00001B6FFA}"/>
            </c:ext>
          </c:extLst>
        </c:ser>
        <c:dLbls>
          <c:showLegendKey val="0"/>
          <c:showVal val="0"/>
          <c:showCatName val="0"/>
          <c:showSerName val="0"/>
          <c:showPercent val="0"/>
          <c:showBubbleSize val="0"/>
        </c:dLbls>
        <c:axId val="615968704"/>
        <c:axId val="615968224"/>
      </c:scatterChart>
      <c:valAx>
        <c:axId val="615968704"/>
        <c:scaling>
          <c:orientation val="minMax"/>
          <c:max val="60"/>
        </c:scaling>
        <c:delete val="0"/>
        <c:axPos val="b"/>
        <c:title>
          <c:tx>
            <c:rich>
              <a:bodyPr rot="0" spcFirstLastPara="1" vertOverflow="ellipsis" vert="horz" wrap="square" anchor="ctr" anchorCtr="1"/>
              <a:lstStyle/>
              <a:p>
                <a:pPr>
                  <a:defRPr lang="en-GB" sz="1330" b="1" i="0" u="none" strike="noStrike" kern="1200" baseline="0" noProof="0">
                    <a:solidFill>
                      <a:schemeClr val="tx1"/>
                    </a:solidFill>
                    <a:latin typeface="+mn-lt"/>
                    <a:ea typeface="+mn-ea"/>
                    <a:cs typeface="+mn-cs"/>
                  </a:defRPr>
                </a:pPr>
                <a:r>
                  <a:rPr lang="en-GB" sz="1200" b="1" noProof="0">
                    <a:solidFill>
                      <a:schemeClr val="tx1"/>
                    </a:solidFill>
                  </a:rPr>
                  <a:t>Time (months)</a:t>
                </a:r>
              </a:p>
            </c:rich>
          </c:tx>
          <c:layout>
            <c:manualLayout>
              <c:xMode val="edge"/>
              <c:yMode val="edge"/>
              <c:x val="0.39522561492790498"/>
              <c:y val="0.85957676847823228"/>
            </c:manualLayout>
          </c:layout>
          <c:overlay val="0"/>
          <c:spPr>
            <a:noFill/>
            <a:ln>
              <a:noFill/>
            </a:ln>
            <a:effectLst/>
          </c:spPr>
          <c:txPr>
            <a:bodyPr rot="0" spcFirstLastPara="1" vertOverflow="ellipsis" vert="horz" wrap="square" anchor="ctr" anchorCtr="1"/>
            <a:lstStyle/>
            <a:p>
              <a:pPr>
                <a:defRPr lang="en-GB" sz="1330" b="1" i="0" u="none" strike="noStrike" kern="1200" baseline="0" noProof="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615968224"/>
        <c:crosses val="autoZero"/>
        <c:crossBetween val="midCat"/>
        <c:majorUnit val="12"/>
      </c:valAx>
      <c:valAx>
        <c:axId val="615968224"/>
        <c:scaling>
          <c:orientation val="minMax"/>
          <c:max val="100"/>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de-DE" sz="1200" b="1" err="1">
                    <a:solidFill>
                      <a:schemeClr val="tx1"/>
                    </a:solidFill>
                  </a:rPr>
                  <a:t>Cumulative</a:t>
                </a:r>
                <a:r>
                  <a:rPr lang="de-DE" sz="1200" b="1">
                    <a:solidFill>
                      <a:schemeClr val="tx1"/>
                    </a:solidFill>
                  </a:rPr>
                  <a:t> </a:t>
                </a:r>
                <a:r>
                  <a:rPr lang="de-DE" sz="1200" b="1" err="1">
                    <a:solidFill>
                      <a:schemeClr val="tx1"/>
                    </a:solidFill>
                  </a:rPr>
                  <a:t>events</a:t>
                </a:r>
                <a:endParaRPr lang="de-DE" sz="1200" b="1">
                  <a:solidFill>
                    <a:schemeClr val="tx1"/>
                  </a:solidFill>
                </a:endParaRPr>
              </a:p>
            </c:rich>
          </c:tx>
          <c:layout>
            <c:manualLayout>
              <c:xMode val="edge"/>
              <c:yMode val="edge"/>
              <c:x val="5.5394741428412249E-3"/>
              <c:y val="0.2277565349179776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IT"/>
          </a:p>
        </c:txPr>
        <c:crossAx val="615968704"/>
        <c:crosses val="autoZero"/>
        <c:crossBetween val="midCat"/>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30864803119702"/>
          <c:y val="0.11887566326787044"/>
          <c:w val="0.70203510615331233"/>
          <c:h val="0.59547356787438921"/>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pt idx="2">
                  <c:v>2.6</c:v>
                </c:pt>
              </c:numCache>
            </c:numRef>
          </c:xVal>
          <c:yVal>
            <c:numRef>
              <c:f>Tabelle1!$B$2:$B$4</c:f>
              <c:numCache>
                <c:formatCode>General</c:formatCode>
                <c:ptCount val="3"/>
              </c:numCache>
            </c:numRef>
          </c:yVal>
          <c:smooth val="0"/>
          <c:extLst>
            <c:ext xmlns:c16="http://schemas.microsoft.com/office/drawing/2014/chart" uri="{C3380CC4-5D6E-409C-BE32-E72D297353CC}">
              <c16:uniqueId val="{00000000-8565-4392-B0D7-EBCFD5BD161F}"/>
            </c:ext>
          </c:extLst>
        </c:ser>
        <c:dLbls>
          <c:showLegendKey val="0"/>
          <c:showVal val="0"/>
          <c:showCatName val="0"/>
          <c:showSerName val="0"/>
          <c:showPercent val="0"/>
          <c:showBubbleSize val="0"/>
        </c:dLbls>
        <c:axId val="615968704"/>
        <c:axId val="615968224"/>
      </c:scatterChart>
      <c:valAx>
        <c:axId val="615968704"/>
        <c:scaling>
          <c:orientation val="minMax"/>
          <c:max val="24"/>
        </c:scaling>
        <c:delete val="0"/>
        <c:axPos val="b"/>
        <c:title>
          <c:tx>
            <c:rich>
              <a:bodyPr rot="0" spcFirstLastPara="1" vertOverflow="ellipsis" vert="horz" wrap="square" anchor="ctr" anchorCtr="1"/>
              <a:lstStyle/>
              <a:p>
                <a:pPr>
                  <a:defRPr lang="en-GB" sz="1330" b="1" i="0" u="none" strike="noStrike" kern="1200" baseline="0" noProof="0">
                    <a:solidFill>
                      <a:schemeClr val="tx1"/>
                    </a:solidFill>
                    <a:latin typeface="+mn-lt"/>
                    <a:ea typeface="+mn-ea"/>
                    <a:cs typeface="+mn-cs"/>
                  </a:defRPr>
                </a:pPr>
                <a:r>
                  <a:rPr lang="en-GB" sz="1200" b="1" noProof="0">
                    <a:solidFill>
                      <a:schemeClr val="tx1"/>
                    </a:solidFill>
                  </a:rPr>
                  <a:t>Cycles</a:t>
                </a:r>
                <a:r>
                  <a:rPr lang="en-GB" sz="1200" b="1" baseline="0" noProof="0">
                    <a:solidFill>
                      <a:schemeClr val="tx1"/>
                    </a:solidFill>
                  </a:rPr>
                  <a:t> after start </a:t>
                </a:r>
                <a:r>
                  <a:rPr lang="en-GB" sz="1200" b="1" baseline="0" noProof="0" err="1">
                    <a:solidFill>
                      <a:schemeClr val="tx1"/>
                    </a:solidFill>
                  </a:rPr>
                  <a:t>reinitiation</a:t>
                </a:r>
                <a:endParaRPr lang="en-GB" sz="1200" b="1" noProof="0">
                  <a:solidFill>
                    <a:schemeClr val="tx1"/>
                  </a:solidFill>
                </a:endParaRPr>
              </a:p>
            </c:rich>
          </c:tx>
          <c:layout>
            <c:manualLayout>
              <c:xMode val="edge"/>
              <c:yMode val="edge"/>
              <c:x val="0.36724858102439517"/>
              <c:y val="0.77780698939489423"/>
            </c:manualLayout>
          </c:layout>
          <c:overlay val="0"/>
          <c:spPr>
            <a:noFill/>
            <a:ln>
              <a:noFill/>
            </a:ln>
            <a:effectLst/>
          </c:spPr>
          <c:txPr>
            <a:bodyPr rot="0" spcFirstLastPara="1" vertOverflow="ellipsis" vert="horz" wrap="square" anchor="ctr" anchorCtr="1"/>
            <a:lstStyle/>
            <a:p>
              <a:pPr>
                <a:defRPr lang="en-GB" sz="1330" b="1" i="0" u="none" strike="noStrike" kern="1200" baseline="0" noProof="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615968224"/>
        <c:crosses val="autoZero"/>
        <c:crossBetween val="midCat"/>
        <c:majorUnit val="1"/>
      </c:valAx>
      <c:valAx>
        <c:axId val="615968224"/>
        <c:scaling>
          <c:orientation val="minMax"/>
          <c:max val="6"/>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de-DE" sz="1200" b="1" err="1">
                    <a:solidFill>
                      <a:schemeClr val="tx1"/>
                    </a:solidFill>
                  </a:rPr>
                  <a:t>Percentage</a:t>
                </a:r>
                <a:r>
                  <a:rPr lang="de-DE" sz="1200" b="1">
                    <a:solidFill>
                      <a:schemeClr val="tx1"/>
                    </a:solidFill>
                  </a:rPr>
                  <a:t> CLL </a:t>
                </a:r>
                <a:r>
                  <a:rPr lang="de-DE" sz="1200" b="1" err="1">
                    <a:solidFill>
                      <a:schemeClr val="tx1"/>
                    </a:solidFill>
                  </a:rPr>
                  <a:t>cells</a:t>
                </a:r>
                <a:r>
                  <a:rPr lang="de-DE" sz="1200" b="1">
                    <a:solidFill>
                      <a:schemeClr val="tx1"/>
                    </a:solidFill>
                  </a:rPr>
                  <a:t> on total </a:t>
                </a:r>
                <a:r>
                  <a:rPr lang="de-DE" sz="1200" b="1" err="1">
                    <a:solidFill>
                      <a:schemeClr val="tx1"/>
                    </a:solidFill>
                  </a:rPr>
                  <a:t>leucocytes</a:t>
                </a:r>
                <a:r>
                  <a:rPr lang="de-DE" sz="1200" b="1">
                    <a:solidFill>
                      <a:schemeClr val="tx1"/>
                    </a:solidFill>
                  </a:rPr>
                  <a:t> (PB)</a:t>
                </a:r>
              </a:p>
            </c:rich>
          </c:tx>
          <c:layout>
            <c:manualLayout>
              <c:xMode val="edge"/>
              <c:yMode val="edge"/>
              <c:x val="4.3699427217550754E-2"/>
              <c:y val="8.3803312045060516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615968704"/>
        <c:crosses val="autoZero"/>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sz="900" b="1" err="1">
                <a:solidFill>
                  <a:schemeClr val="tx1"/>
                </a:solidFill>
              </a:rPr>
              <a:t>Percentage</a:t>
            </a:r>
            <a:r>
              <a:rPr lang="de-DE" sz="900" b="1">
                <a:solidFill>
                  <a:schemeClr val="tx1"/>
                </a:solidFill>
              </a:rPr>
              <a:t> </a:t>
            </a:r>
            <a:r>
              <a:rPr lang="de-DE" sz="900" b="1" err="1">
                <a:solidFill>
                  <a:schemeClr val="tx1"/>
                </a:solidFill>
              </a:rPr>
              <a:t>of</a:t>
            </a:r>
            <a:r>
              <a:rPr lang="de-DE" sz="900" b="1">
                <a:solidFill>
                  <a:schemeClr val="tx1"/>
                </a:solidFill>
              </a:rPr>
              <a:t> AE in arm B </a:t>
            </a:r>
            <a:r>
              <a:rPr lang="de-DE" sz="900" b="1" err="1">
                <a:solidFill>
                  <a:schemeClr val="tx1"/>
                </a:solidFill>
              </a:rPr>
              <a:t>retreated</a:t>
            </a:r>
            <a:r>
              <a:rPr lang="de-DE" sz="900" b="1">
                <a:solidFill>
                  <a:schemeClr val="tx1"/>
                </a:solidFill>
              </a:rPr>
              <a:t> </a:t>
            </a:r>
            <a:r>
              <a:rPr lang="de-DE" sz="900" b="1" err="1">
                <a:solidFill>
                  <a:schemeClr val="tx1"/>
                </a:solidFill>
              </a:rPr>
              <a:t>for</a:t>
            </a:r>
            <a:r>
              <a:rPr lang="de-DE" sz="900" b="1">
                <a:solidFill>
                  <a:schemeClr val="tx1"/>
                </a:solidFill>
              </a:rPr>
              <a:t> MRD </a:t>
            </a:r>
            <a:r>
              <a:rPr lang="de-DE" sz="900" b="1" err="1">
                <a:solidFill>
                  <a:schemeClr val="tx1"/>
                </a:solidFill>
              </a:rPr>
              <a:t>relapse</a:t>
            </a:r>
            <a:r>
              <a:rPr lang="de-DE" sz="900" b="1">
                <a:solidFill>
                  <a:schemeClr val="tx1"/>
                </a:solidFill>
              </a:rPr>
              <a:t> (n=19)</a:t>
            </a:r>
          </a:p>
        </c:rich>
      </c:tx>
      <c:layout>
        <c:manualLayout>
          <c:xMode val="edge"/>
          <c:yMode val="edge"/>
          <c:x val="0.11016115968254729"/>
          <c:y val="1.22648907362411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24490194129615475"/>
          <c:y val="0.10968622518060399"/>
          <c:w val="0.70386831219304891"/>
          <c:h val="0.68276902783965343"/>
        </c:manualLayout>
      </c:layout>
      <c:barChart>
        <c:barDir val="bar"/>
        <c:grouping val="stacked"/>
        <c:varyColors val="0"/>
        <c:ser>
          <c:idx val="0"/>
          <c:order val="0"/>
          <c:tx>
            <c:strRef>
              <c:f>Tabelle1!$B$1</c:f>
              <c:strCache>
                <c:ptCount val="1"/>
                <c:pt idx="0">
                  <c:v>grade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Infections</c:v>
                </c:pt>
                <c:pt idx="1">
                  <c:v>TLS</c:v>
                </c:pt>
                <c:pt idx="2">
                  <c:v>Atrial fibrilation</c:v>
                </c:pt>
                <c:pt idx="3">
                  <c:v>Neutropenia</c:v>
                </c:pt>
                <c:pt idx="4">
                  <c:v>Arthralgia</c:v>
                </c:pt>
                <c:pt idx="5">
                  <c:v>Diarrhea</c:v>
                </c:pt>
                <c:pt idx="6">
                  <c:v>Bleeding</c:v>
                </c:pt>
                <c:pt idx="7">
                  <c:v>Malignancies</c:v>
                </c:pt>
                <c:pt idx="8">
                  <c:v>Hypertension</c:v>
                </c:pt>
                <c:pt idx="9">
                  <c:v>Nail changes</c:v>
                </c:pt>
                <c:pt idx="10">
                  <c:v>Headache</c:v>
                </c:pt>
                <c:pt idx="11">
                  <c:v>AE other</c:v>
                </c:pt>
              </c:strCache>
            </c:strRef>
          </c:cat>
          <c:val>
            <c:numRef>
              <c:f>Tabelle1!$B$2:$B$13</c:f>
              <c:numCache>
                <c:formatCode>General</c:formatCode>
                <c:ptCount val="12"/>
                <c:pt idx="0">
                  <c:v>37</c:v>
                </c:pt>
                <c:pt idx="3">
                  <c:v>16</c:v>
                </c:pt>
                <c:pt idx="5">
                  <c:v>11</c:v>
                </c:pt>
                <c:pt idx="7">
                  <c:v>11</c:v>
                </c:pt>
                <c:pt idx="10">
                  <c:v>11</c:v>
                </c:pt>
                <c:pt idx="11">
                  <c:v>26</c:v>
                </c:pt>
              </c:numCache>
            </c:numRef>
          </c:val>
          <c:extLst>
            <c:ext xmlns:c16="http://schemas.microsoft.com/office/drawing/2014/chart" uri="{C3380CC4-5D6E-409C-BE32-E72D297353CC}">
              <c16:uniqueId val="{00000000-317C-4397-803E-B7CE06AE9ACD}"/>
            </c:ext>
          </c:extLst>
        </c:ser>
        <c:ser>
          <c:idx val="1"/>
          <c:order val="1"/>
          <c:tx>
            <c:strRef>
              <c:f>Tabelle1!$C$1</c:f>
              <c:strCache>
                <c:ptCount val="1"/>
                <c:pt idx="0">
                  <c:v>grade 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Infections</c:v>
                </c:pt>
                <c:pt idx="1">
                  <c:v>TLS</c:v>
                </c:pt>
                <c:pt idx="2">
                  <c:v>Atrial fibrilation</c:v>
                </c:pt>
                <c:pt idx="3">
                  <c:v>Neutropenia</c:v>
                </c:pt>
                <c:pt idx="4">
                  <c:v>Arthralgia</c:v>
                </c:pt>
                <c:pt idx="5">
                  <c:v>Diarrhea</c:v>
                </c:pt>
                <c:pt idx="6">
                  <c:v>Bleeding</c:v>
                </c:pt>
                <c:pt idx="7">
                  <c:v>Malignancies</c:v>
                </c:pt>
                <c:pt idx="8">
                  <c:v>Hypertension</c:v>
                </c:pt>
                <c:pt idx="9">
                  <c:v>Nail changes</c:v>
                </c:pt>
                <c:pt idx="10">
                  <c:v>Headache</c:v>
                </c:pt>
                <c:pt idx="11">
                  <c:v>AE other</c:v>
                </c:pt>
              </c:strCache>
            </c:strRef>
          </c:cat>
          <c:val>
            <c:numRef>
              <c:f>Tabelle1!$C$2:$C$13</c:f>
              <c:numCache>
                <c:formatCode>General</c:formatCode>
                <c:ptCount val="12"/>
                <c:pt idx="0">
                  <c:v>11</c:v>
                </c:pt>
                <c:pt idx="3">
                  <c:v>5</c:v>
                </c:pt>
                <c:pt idx="5">
                  <c:v>11</c:v>
                </c:pt>
                <c:pt idx="7">
                  <c:v>5</c:v>
                </c:pt>
                <c:pt idx="11">
                  <c:v>47</c:v>
                </c:pt>
              </c:numCache>
            </c:numRef>
          </c:val>
          <c:extLst>
            <c:ext xmlns:c16="http://schemas.microsoft.com/office/drawing/2014/chart" uri="{C3380CC4-5D6E-409C-BE32-E72D297353CC}">
              <c16:uniqueId val="{00000001-317C-4397-803E-B7CE06AE9ACD}"/>
            </c:ext>
          </c:extLst>
        </c:ser>
        <c:ser>
          <c:idx val="2"/>
          <c:order val="2"/>
          <c:tx>
            <c:strRef>
              <c:f>Tabelle1!$D$1</c:f>
              <c:strCache>
                <c:ptCount val="1"/>
                <c:pt idx="0">
                  <c:v>grade 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Infections</c:v>
                </c:pt>
                <c:pt idx="1">
                  <c:v>TLS</c:v>
                </c:pt>
                <c:pt idx="2">
                  <c:v>Atrial fibrilation</c:v>
                </c:pt>
                <c:pt idx="3">
                  <c:v>Neutropenia</c:v>
                </c:pt>
                <c:pt idx="4">
                  <c:v>Arthralgia</c:v>
                </c:pt>
                <c:pt idx="5">
                  <c:v>Diarrhea</c:v>
                </c:pt>
                <c:pt idx="6">
                  <c:v>Bleeding</c:v>
                </c:pt>
                <c:pt idx="7">
                  <c:v>Malignancies</c:v>
                </c:pt>
                <c:pt idx="8">
                  <c:v>Hypertension</c:v>
                </c:pt>
                <c:pt idx="9">
                  <c:v>Nail changes</c:v>
                </c:pt>
                <c:pt idx="10">
                  <c:v>Headache</c:v>
                </c:pt>
                <c:pt idx="11">
                  <c:v>AE other</c:v>
                </c:pt>
              </c:strCache>
            </c:strRef>
          </c:cat>
          <c:val>
            <c:numRef>
              <c:f>Tabelle1!$D$2:$D$13</c:f>
              <c:numCache>
                <c:formatCode>General</c:formatCode>
                <c:ptCount val="12"/>
              </c:numCache>
            </c:numRef>
          </c:val>
          <c:extLst>
            <c:ext xmlns:c16="http://schemas.microsoft.com/office/drawing/2014/chart" uri="{C3380CC4-5D6E-409C-BE32-E72D297353CC}">
              <c16:uniqueId val="{00000002-317C-4397-803E-B7CE06AE9ACD}"/>
            </c:ext>
          </c:extLst>
        </c:ser>
        <c:ser>
          <c:idx val="3"/>
          <c:order val="3"/>
          <c:tx>
            <c:strRef>
              <c:f>Tabelle1!$E$1</c:f>
              <c:strCache>
                <c:ptCount val="1"/>
                <c:pt idx="0">
                  <c:v>grade 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Infections</c:v>
                </c:pt>
                <c:pt idx="1">
                  <c:v>TLS</c:v>
                </c:pt>
                <c:pt idx="2">
                  <c:v>Atrial fibrilation</c:v>
                </c:pt>
                <c:pt idx="3">
                  <c:v>Neutropenia</c:v>
                </c:pt>
                <c:pt idx="4">
                  <c:v>Arthralgia</c:v>
                </c:pt>
                <c:pt idx="5">
                  <c:v>Diarrhea</c:v>
                </c:pt>
                <c:pt idx="6">
                  <c:v>Bleeding</c:v>
                </c:pt>
                <c:pt idx="7">
                  <c:v>Malignancies</c:v>
                </c:pt>
                <c:pt idx="8">
                  <c:v>Hypertension</c:v>
                </c:pt>
                <c:pt idx="9">
                  <c:v>Nail changes</c:v>
                </c:pt>
                <c:pt idx="10">
                  <c:v>Headache</c:v>
                </c:pt>
                <c:pt idx="11">
                  <c:v>AE other</c:v>
                </c:pt>
              </c:strCache>
            </c:strRef>
          </c:cat>
          <c:val>
            <c:numRef>
              <c:f>Tabelle1!$E$2:$E$13</c:f>
              <c:numCache>
                <c:formatCode>General</c:formatCode>
                <c:ptCount val="12"/>
              </c:numCache>
            </c:numRef>
          </c:val>
          <c:extLst>
            <c:ext xmlns:c16="http://schemas.microsoft.com/office/drawing/2014/chart" uri="{C3380CC4-5D6E-409C-BE32-E72D297353CC}">
              <c16:uniqueId val="{00000003-317C-4397-803E-B7CE06AE9ACD}"/>
            </c:ext>
          </c:extLst>
        </c:ser>
        <c:dLbls>
          <c:dLblPos val="ctr"/>
          <c:showLegendKey val="0"/>
          <c:showVal val="1"/>
          <c:showCatName val="0"/>
          <c:showSerName val="0"/>
          <c:showPercent val="0"/>
          <c:showBubbleSize val="0"/>
        </c:dLbls>
        <c:gapWidth val="50"/>
        <c:overlap val="100"/>
        <c:axId val="701313119"/>
        <c:axId val="701316959"/>
      </c:barChart>
      <c:catAx>
        <c:axId val="701313119"/>
        <c:scaling>
          <c:orientation val="minMax"/>
        </c:scaling>
        <c:delete val="0"/>
        <c:axPos val="l"/>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IT"/>
          </a:p>
        </c:txPr>
        <c:crossAx val="701316959"/>
        <c:crosses val="autoZero"/>
        <c:auto val="1"/>
        <c:lblAlgn val="ctr"/>
        <c:lblOffset val="100"/>
        <c:noMultiLvlLbl val="0"/>
      </c:catAx>
      <c:valAx>
        <c:axId val="701316959"/>
        <c:scaling>
          <c:orientation val="minMax"/>
          <c:max val="8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701313119"/>
        <c:crosses val="autoZero"/>
        <c:crossBetween val="between"/>
        <c:majorUnit val="10"/>
      </c:valAx>
      <c:spPr>
        <a:noFill/>
        <a:ln>
          <a:noFill/>
        </a:ln>
        <a:effectLst/>
      </c:spPr>
    </c:plotArea>
    <c:legend>
      <c:legendPos val="b"/>
      <c:layout>
        <c:manualLayout>
          <c:xMode val="edge"/>
          <c:yMode val="edge"/>
          <c:x val="0.25102959639821193"/>
          <c:y val="0.86703920252149425"/>
          <c:w val="0.64302679064092594"/>
          <c:h val="9.769691728469474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solidFill>
                  <a:schemeClr val="tx1"/>
                </a:solidFill>
              </a:rPr>
              <a:t>PFS by group</a:t>
            </a:r>
          </a:p>
        </c:rich>
      </c:tx>
      <c:layout>
        <c:manualLayout>
          <c:xMode val="edge"/>
          <c:yMode val="edge"/>
          <c:x val="0.40551674726849363"/>
          <c:y val="0.17578123918668559"/>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14408092862653318"/>
          <c:y val="0.24631648337127932"/>
          <c:w val="0.77073278252899746"/>
          <c:h val="0.47855441199837523"/>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pt idx="2">
                  <c:v>2.6</c:v>
                </c:pt>
              </c:numCache>
            </c:numRef>
          </c:xVal>
          <c:yVal>
            <c:numRef>
              <c:f>Tabelle1!$B$2:$B$4</c:f>
              <c:numCache>
                <c:formatCode>General</c:formatCode>
                <c:ptCount val="3"/>
              </c:numCache>
            </c:numRef>
          </c:yVal>
          <c:smooth val="0"/>
          <c:extLst>
            <c:ext xmlns:c16="http://schemas.microsoft.com/office/drawing/2014/chart" uri="{C3380CC4-5D6E-409C-BE32-E72D297353CC}">
              <c16:uniqueId val="{00000000-4956-4FF9-9F4C-5E07DA575C71}"/>
            </c:ext>
          </c:extLst>
        </c:ser>
        <c:dLbls>
          <c:showLegendKey val="0"/>
          <c:showVal val="0"/>
          <c:showCatName val="0"/>
          <c:showSerName val="0"/>
          <c:showPercent val="0"/>
          <c:showBubbleSize val="0"/>
        </c:dLbls>
        <c:axId val="615968704"/>
        <c:axId val="615968224"/>
      </c:scatterChart>
      <c:valAx>
        <c:axId val="615968704"/>
        <c:scaling>
          <c:orientation val="minMax"/>
          <c:max val="60"/>
        </c:scaling>
        <c:delete val="0"/>
        <c:axPos val="b"/>
        <c:title>
          <c:tx>
            <c:rich>
              <a:bodyPr rot="0" spcFirstLastPara="1" vertOverflow="ellipsis" vert="horz" wrap="square" anchor="ctr" anchorCtr="1"/>
              <a:lstStyle/>
              <a:p>
                <a:pPr>
                  <a:defRPr lang="en-GB" sz="1400" b="1" i="0" u="none" strike="noStrike" kern="1200" baseline="0" noProof="0">
                    <a:solidFill>
                      <a:schemeClr val="tx1"/>
                    </a:solidFill>
                    <a:latin typeface="+mn-lt"/>
                    <a:ea typeface="+mn-ea"/>
                    <a:cs typeface="+mn-cs"/>
                  </a:defRPr>
                </a:pPr>
                <a:r>
                  <a:rPr lang="en-GB" sz="1400" b="1" noProof="0">
                    <a:solidFill>
                      <a:schemeClr val="tx1"/>
                    </a:solidFill>
                  </a:rPr>
                  <a:t>Month</a:t>
                </a:r>
              </a:p>
            </c:rich>
          </c:tx>
          <c:layout>
            <c:manualLayout>
              <c:xMode val="edge"/>
              <c:yMode val="edge"/>
              <c:x val="0.46807468518342782"/>
              <c:y val="0.76962101564831353"/>
            </c:manualLayout>
          </c:layout>
          <c:overlay val="0"/>
          <c:spPr>
            <a:noFill/>
            <a:ln>
              <a:noFill/>
            </a:ln>
            <a:effectLst/>
          </c:spPr>
          <c:txPr>
            <a:bodyPr rot="0" spcFirstLastPara="1" vertOverflow="ellipsis" vert="horz" wrap="square" anchor="ctr" anchorCtr="1"/>
            <a:lstStyle/>
            <a:p>
              <a:pPr>
                <a:defRPr lang="en-GB" sz="1400" b="1" i="0" u="none" strike="noStrike" kern="1200" baseline="0" noProof="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224"/>
        <c:crosses val="autoZero"/>
        <c:crossBetween val="midCat"/>
        <c:majorUnit val="12"/>
      </c:valAx>
      <c:valAx>
        <c:axId val="615968224"/>
        <c:scaling>
          <c:orientation val="minMax"/>
          <c:max val="100"/>
          <c:min val="0"/>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de-DE" sz="1400" b="1" err="1">
                    <a:solidFill>
                      <a:schemeClr val="tx1"/>
                    </a:solidFill>
                  </a:rPr>
                  <a:t>Cumulative</a:t>
                </a:r>
                <a:r>
                  <a:rPr lang="de-DE" sz="1400" b="1">
                    <a:solidFill>
                      <a:schemeClr val="tx1"/>
                    </a:solidFill>
                  </a:rPr>
                  <a:t> </a:t>
                </a:r>
                <a:r>
                  <a:rPr lang="de-DE" sz="1400" b="1" err="1">
                    <a:solidFill>
                      <a:schemeClr val="tx1"/>
                    </a:solidFill>
                  </a:rPr>
                  <a:t>percentage</a:t>
                </a:r>
                <a:endParaRPr lang="de-DE" sz="1400" b="1">
                  <a:solidFill>
                    <a:schemeClr val="tx1"/>
                  </a:solidFill>
                </a:endParaRP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704"/>
        <c:crosses val="autoZero"/>
        <c:crossBetween val="midCat"/>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sz="1050" b="1" err="1">
                <a:solidFill>
                  <a:schemeClr val="tx1"/>
                </a:solidFill>
              </a:rPr>
              <a:t>Percentage</a:t>
            </a:r>
            <a:r>
              <a:rPr lang="de-DE" sz="1050" b="1" baseline="0">
                <a:solidFill>
                  <a:schemeClr val="tx1"/>
                </a:solidFill>
              </a:rPr>
              <a:t> </a:t>
            </a:r>
            <a:r>
              <a:rPr lang="de-DE" sz="1050" b="1" baseline="0" err="1">
                <a:solidFill>
                  <a:schemeClr val="tx1"/>
                </a:solidFill>
              </a:rPr>
              <a:t>of</a:t>
            </a:r>
            <a:r>
              <a:rPr lang="de-DE" sz="1050" b="1" baseline="0">
                <a:solidFill>
                  <a:schemeClr val="tx1"/>
                </a:solidFill>
              </a:rPr>
              <a:t> AE in arm B (n=48)</a:t>
            </a:r>
            <a:endParaRPr lang="de-DE" sz="1050" b="1">
              <a:solidFill>
                <a:schemeClr val="tx1"/>
              </a:solidFill>
            </a:endParaRPr>
          </a:p>
        </c:rich>
      </c:tx>
      <c:layout>
        <c:manualLayout>
          <c:xMode val="edge"/>
          <c:yMode val="edge"/>
          <c:x val="0.11016115968254729"/>
          <c:y val="1.22648907362411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24490194129615475"/>
          <c:y val="0.10968622518060399"/>
          <c:w val="0.70386831219304891"/>
          <c:h val="0.68276902783965343"/>
        </c:manualLayout>
      </c:layout>
      <c:barChart>
        <c:barDir val="bar"/>
        <c:grouping val="stacked"/>
        <c:varyColors val="0"/>
        <c:ser>
          <c:idx val="0"/>
          <c:order val="0"/>
          <c:tx>
            <c:strRef>
              <c:f>Tabelle1!$B$1</c:f>
              <c:strCache>
                <c:ptCount val="1"/>
                <c:pt idx="0">
                  <c:v>grade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Infections</c:v>
                </c:pt>
                <c:pt idx="1">
                  <c:v>TLS</c:v>
                </c:pt>
                <c:pt idx="2">
                  <c:v>Atrial fibrilation</c:v>
                </c:pt>
                <c:pt idx="3">
                  <c:v>Neutropenia</c:v>
                </c:pt>
                <c:pt idx="4">
                  <c:v>Arthralgia</c:v>
                </c:pt>
                <c:pt idx="5">
                  <c:v>Diarrhea</c:v>
                </c:pt>
                <c:pt idx="6">
                  <c:v>Bleeding</c:v>
                </c:pt>
                <c:pt idx="7">
                  <c:v>Malignancies</c:v>
                </c:pt>
                <c:pt idx="8">
                  <c:v>Hypertension</c:v>
                </c:pt>
                <c:pt idx="9">
                  <c:v>Nail changes</c:v>
                </c:pt>
                <c:pt idx="10">
                  <c:v>Headache</c:v>
                </c:pt>
                <c:pt idx="11">
                  <c:v>AE other</c:v>
                </c:pt>
              </c:strCache>
            </c:strRef>
          </c:cat>
          <c:val>
            <c:numRef>
              <c:f>Tabelle1!$B$2:$B$13</c:f>
              <c:numCache>
                <c:formatCode>General</c:formatCode>
                <c:ptCount val="12"/>
                <c:pt idx="0">
                  <c:v>23</c:v>
                </c:pt>
                <c:pt idx="3">
                  <c:v>6</c:v>
                </c:pt>
                <c:pt idx="4">
                  <c:v>2</c:v>
                </c:pt>
                <c:pt idx="5">
                  <c:v>4</c:v>
                </c:pt>
                <c:pt idx="7">
                  <c:v>6</c:v>
                </c:pt>
                <c:pt idx="10">
                  <c:v>4</c:v>
                </c:pt>
                <c:pt idx="11">
                  <c:v>17</c:v>
                </c:pt>
              </c:numCache>
            </c:numRef>
          </c:val>
          <c:extLst>
            <c:ext xmlns:c16="http://schemas.microsoft.com/office/drawing/2014/chart" uri="{C3380CC4-5D6E-409C-BE32-E72D297353CC}">
              <c16:uniqueId val="{00000000-E806-4302-9E16-FD9219BBC521}"/>
            </c:ext>
          </c:extLst>
        </c:ser>
        <c:ser>
          <c:idx val="1"/>
          <c:order val="1"/>
          <c:tx>
            <c:strRef>
              <c:f>Tabelle1!$C$1</c:f>
              <c:strCache>
                <c:ptCount val="1"/>
                <c:pt idx="0">
                  <c:v>grade 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Infections</c:v>
                </c:pt>
                <c:pt idx="1">
                  <c:v>TLS</c:v>
                </c:pt>
                <c:pt idx="2">
                  <c:v>Atrial fibrilation</c:v>
                </c:pt>
                <c:pt idx="3">
                  <c:v>Neutropenia</c:v>
                </c:pt>
                <c:pt idx="4">
                  <c:v>Arthralgia</c:v>
                </c:pt>
                <c:pt idx="5">
                  <c:v>Diarrhea</c:v>
                </c:pt>
                <c:pt idx="6">
                  <c:v>Bleeding</c:v>
                </c:pt>
                <c:pt idx="7">
                  <c:v>Malignancies</c:v>
                </c:pt>
                <c:pt idx="8">
                  <c:v>Hypertension</c:v>
                </c:pt>
                <c:pt idx="9">
                  <c:v>Nail changes</c:v>
                </c:pt>
                <c:pt idx="10">
                  <c:v>Headache</c:v>
                </c:pt>
                <c:pt idx="11">
                  <c:v>AE other</c:v>
                </c:pt>
              </c:strCache>
            </c:strRef>
          </c:cat>
          <c:val>
            <c:numRef>
              <c:f>Tabelle1!$C$2:$C$13</c:f>
              <c:numCache>
                <c:formatCode>General</c:formatCode>
                <c:ptCount val="12"/>
                <c:pt idx="0">
                  <c:v>6</c:v>
                </c:pt>
                <c:pt idx="3">
                  <c:v>4</c:v>
                </c:pt>
                <c:pt idx="5">
                  <c:v>4</c:v>
                </c:pt>
                <c:pt idx="7">
                  <c:v>6</c:v>
                </c:pt>
                <c:pt idx="11">
                  <c:v>25</c:v>
                </c:pt>
              </c:numCache>
            </c:numRef>
          </c:val>
          <c:extLst>
            <c:ext xmlns:c16="http://schemas.microsoft.com/office/drawing/2014/chart" uri="{C3380CC4-5D6E-409C-BE32-E72D297353CC}">
              <c16:uniqueId val="{00000001-E806-4302-9E16-FD9219BBC521}"/>
            </c:ext>
          </c:extLst>
        </c:ser>
        <c:ser>
          <c:idx val="2"/>
          <c:order val="2"/>
          <c:tx>
            <c:strRef>
              <c:f>Tabelle1!$D$1</c:f>
              <c:strCache>
                <c:ptCount val="1"/>
                <c:pt idx="0">
                  <c:v>grade 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Infections</c:v>
                </c:pt>
                <c:pt idx="1">
                  <c:v>TLS</c:v>
                </c:pt>
                <c:pt idx="2">
                  <c:v>Atrial fibrilation</c:v>
                </c:pt>
                <c:pt idx="3">
                  <c:v>Neutropenia</c:v>
                </c:pt>
                <c:pt idx="4">
                  <c:v>Arthralgia</c:v>
                </c:pt>
                <c:pt idx="5">
                  <c:v>Diarrhea</c:v>
                </c:pt>
                <c:pt idx="6">
                  <c:v>Bleeding</c:v>
                </c:pt>
                <c:pt idx="7">
                  <c:v>Malignancies</c:v>
                </c:pt>
                <c:pt idx="8">
                  <c:v>Hypertension</c:v>
                </c:pt>
                <c:pt idx="9">
                  <c:v>Nail changes</c:v>
                </c:pt>
                <c:pt idx="10">
                  <c:v>Headache</c:v>
                </c:pt>
                <c:pt idx="11">
                  <c:v>AE other</c:v>
                </c:pt>
              </c:strCache>
            </c:strRef>
          </c:cat>
          <c:val>
            <c:numRef>
              <c:f>Tabelle1!$D$2:$D$13</c:f>
              <c:numCache>
                <c:formatCode>General</c:formatCode>
                <c:ptCount val="12"/>
              </c:numCache>
            </c:numRef>
          </c:val>
          <c:extLst>
            <c:ext xmlns:c16="http://schemas.microsoft.com/office/drawing/2014/chart" uri="{C3380CC4-5D6E-409C-BE32-E72D297353CC}">
              <c16:uniqueId val="{00000002-E806-4302-9E16-FD9219BBC521}"/>
            </c:ext>
          </c:extLst>
        </c:ser>
        <c:ser>
          <c:idx val="3"/>
          <c:order val="3"/>
          <c:tx>
            <c:strRef>
              <c:f>Tabelle1!$E$1</c:f>
              <c:strCache>
                <c:ptCount val="1"/>
                <c:pt idx="0">
                  <c:v>grade 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Infections</c:v>
                </c:pt>
                <c:pt idx="1">
                  <c:v>TLS</c:v>
                </c:pt>
                <c:pt idx="2">
                  <c:v>Atrial fibrilation</c:v>
                </c:pt>
                <c:pt idx="3">
                  <c:v>Neutropenia</c:v>
                </c:pt>
                <c:pt idx="4">
                  <c:v>Arthralgia</c:v>
                </c:pt>
                <c:pt idx="5">
                  <c:v>Diarrhea</c:v>
                </c:pt>
                <c:pt idx="6">
                  <c:v>Bleeding</c:v>
                </c:pt>
                <c:pt idx="7">
                  <c:v>Malignancies</c:v>
                </c:pt>
                <c:pt idx="8">
                  <c:v>Hypertension</c:v>
                </c:pt>
                <c:pt idx="9">
                  <c:v>Nail changes</c:v>
                </c:pt>
                <c:pt idx="10">
                  <c:v>Headache</c:v>
                </c:pt>
                <c:pt idx="11">
                  <c:v>AE other</c:v>
                </c:pt>
              </c:strCache>
            </c:strRef>
          </c:cat>
          <c:val>
            <c:numRef>
              <c:f>Tabelle1!$E$2:$E$13</c:f>
              <c:numCache>
                <c:formatCode>General</c:formatCode>
                <c:ptCount val="12"/>
                <c:pt idx="11">
                  <c:v>6</c:v>
                </c:pt>
              </c:numCache>
            </c:numRef>
          </c:val>
          <c:extLst>
            <c:ext xmlns:c16="http://schemas.microsoft.com/office/drawing/2014/chart" uri="{C3380CC4-5D6E-409C-BE32-E72D297353CC}">
              <c16:uniqueId val="{00000003-E806-4302-9E16-FD9219BBC521}"/>
            </c:ext>
          </c:extLst>
        </c:ser>
        <c:dLbls>
          <c:dLblPos val="ctr"/>
          <c:showLegendKey val="0"/>
          <c:showVal val="1"/>
          <c:showCatName val="0"/>
          <c:showSerName val="0"/>
          <c:showPercent val="0"/>
          <c:showBubbleSize val="0"/>
        </c:dLbls>
        <c:gapWidth val="50"/>
        <c:overlap val="100"/>
        <c:axId val="701313119"/>
        <c:axId val="701316959"/>
      </c:barChart>
      <c:catAx>
        <c:axId val="701313119"/>
        <c:scaling>
          <c:orientation val="minMax"/>
        </c:scaling>
        <c:delete val="0"/>
        <c:axPos val="l"/>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IT"/>
          </a:p>
        </c:txPr>
        <c:crossAx val="701316959"/>
        <c:crosses val="autoZero"/>
        <c:auto val="1"/>
        <c:lblAlgn val="ctr"/>
        <c:lblOffset val="100"/>
        <c:noMultiLvlLbl val="0"/>
      </c:catAx>
      <c:valAx>
        <c:axId val="701316959"/>
        <c:scaling>
          <c:orientation val="minMax"/>
          <c:max val="6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701313119"/>
        <c:crosses val="autoZero"/>
        <c:crossBetween val="between"/>
        <c:majorUnit val="10"/>
      </c:valAx>
      <c:spPr>
        <a:noFill/>
        <a:ln>
          <a:noFill/>
        </a:ln>
        <a:effectLst/>
      </c:spPr>
    </c:plotArea>
    <c:legend>
      <c:legendPos val="b"/>
      <c:layout>
        <c:manualLayout>
          <c:xMode val="edge"/>
          <c:yMode val="edge"/>
          <c:x val="0.25102959639821193"/>
          <c:y val="0.86703920252149425"/>
          <c:w val="0.64302679064092594"/>
          <c:h val="9.769691728469474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tx1">
                    <a:lumMod val="65000"/>
                    <a:lumOff val="35000"/>
                  </a:schemeClr>
                </a:solidFill>
                <a:latin typeface="+mn-lt"/>
                <a:ea typeface="+mn-ea"/>
                <a:cs typeface="+mn-cs"/>
              </a:defRPr>
            </a:pPr>
            <a:r>
              <a:rPr lang="de-DE" sz="1050" b="1" err="1">
                <a:solidFill>
                  <a:schemeClr val="tx1"/>
                </a:solidFill>
              </a:rPr>
              <a:t>Percentage</a:t>
            </a:r>
            <a:r>
              <a:rPr lang="de-DE" sz="1050" b="1">
                <a:solidFill>
                  <a:schemeClr val="tx1"/>
                </a:solidFill>
              </a:rPr>
              <a:t> </a:t>
            </a:r>
            <a:r>
              <a:rPr lang="de-DE" sz="1050" b="1" err="1">
                <a:solidFill>
                  <a:schemeClr val="tx1"/>
                </a:solidFill>
              </a:rPr>
              <a:t>of</a:t>
            </a:r>
            <a:r>
              <a:rPr lang="de-DE" sz="1050" b="1">
                <a:solidFill>
                  <a:schemeClr val="tx1"/>
                </a:solidFill>
              </a:rPr>
              <a:t> AE in non </a:t>
            </a:r>
            <a:r>
              <a:rPr lang="de-DE" sz="1050" b="1" err="1">
                <a:solidFill>
                  <a:schemeClr val="tx1"/>
                </a:solidFill>
              </a:rPr>
              <a:t>randomized</a:t>
            </a:r>
            <a:r>
              <a:rPr lang="de-DE" sz="1050" b="1">
                <a:solidFill>
                  <a:schemeClr val="tx1"/>
                </a:solidFill>
              </a:rPr>
              <a:t> </a:t>
            </a:r>
            <a:r>
              <a:rPr lang="de-DE" sz="1050" b="1" err="1">
                <a:solidFill>
                  <a:schemeClr val="tx1"/>
                </a:solidFill>
              </a:rPr>
              <a:t>patients</a:t>
            </a:r>
            <a:r>
              <a:rPr lang="de-DE" sz="1050" b="1" baseline="0">
                <a:solidFill>
                  <a:schemeClr val="tx1"/>
                </a:solidFill>
              </a:rPr>
              <a:t> (n=116)</a:t>
            </a:r>
            <a:endParaRPr lang="de-DE" sz="1050" b="1">
              <a:solidFill>
                <a:schemeClr val="tx1"/>
              </a:solidFill>
            </a:endParaRPr>
          </a:p>
        </c:rich>
      </c:tx>
      <c:layout>
        <c:manualLayout>
          <c:xMode val="edge"/>
          <c:yMode val="edge"/>
          <c:x val="0.11016115968254729"/>
          <c:y val="1.226489073624111E-2"/>
        </c:manualLayout>
      </c:layout>
      <c:overlay val="0"/>
      <c:spPr>
        <a:noFill/>
        <a:ln>
          <a:noFill/>
        </a:ln>
        <a:effectLst/>
      </c:spPr>
      <c:txPr>
        <a:bodyPr rot="0" spcFirstLastPara="1" vertOverflow="ellipsis" vert="horz" wrap="square" anchor="ctr" anchorCtr="1"/>
        <a:lstStyle/>
        <a:p>
          <a:pPr>
            <a:defRPr sz="1050" b="1"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24490194129615475"/>
          <c:y val="0.10968622518060399"/>
          <c:w val="0.70386831219304891"/>
          <c:h val="0.68276902783965343"/>
        </c:manualLayout>
      </c:layout>
      <c:barChart>
        <c:barDir val="bar"/>
        <c:grouping val="stacked"/>
        <c:varyColors val="0"/>
        <c:ser>
          <c:idx val="0"/>
          <c:order val="0"/>
          <c:tx>
            <c:strRef>
              <c:f>Tabelle1!$B$1</c:f>
              <c:strCache>
                <c:ptCount val="1"/>
                <c:pt idx="0">
                  <c:v>grade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Infections</c:v>
                </c:pt>
                <c:pt idx="1">
                  <c:v>TLS</c:v>
                </c:pt>
                <c:pt idx="2">
                  <c:v>Atrial fibrilation</c:v>
                </c:pt>
                <c:pt idx="3">
                  <c:v>Neutropenia</c:v>
                </c:pt>
                <c:pt idx="4">
                  <c:v>Arthralgia</c:v>
                </c:pt>
                <c:pt idx="5">
                  <c:v>Diarrhea</c:v>
                </c:pt>
                <c:pt idx="6">
                  <c:v>Bleeding</c:v>
                </c:pt>
                <c:pt idx="7">
                  <c:v>Malignancies</c:v>
                </c:pt>
                <c:pt idx="8">
                  <c:v>Hypertension</c:v>
                </c:pt>
                <c:pt idx="9">
                  <c:v>Nail changes</c:v>
                </c:pt>
                <c:pt idx="10">
                  <c:v>Headache</c:v>
                </c:pt>
                <c:pt idx="11">
                  <c:v>AE other</c:v>
                </c:pt>
              </c:strCache>
            </c:strRef>
          </c:cat>
          <c:val>
            <c:numRef>
              <c:f>Tabelle1!$B$2:$B$13</c:f>
              <c:numCache>
                <c:formatCode>General</c:formatCode>
                <c:ptCount val="12"/>
                <c:pt idx="0">
                  <c:v>21</c:v>
                </c:pt>
                <c:pt idx="2">
                  <c:v>3</c:v>
                </c:pt>
                <c:pt idx="3">
                  <c:v>2</c:v>
                </c:pt>
                <c:pt idx="4">
                  <c:v>7</c:v>
                </c:pt>
                <c:pt idx="5">
                  <c:v>7</c:v>
                </c:pt>
                <c:pt idx="6">
                  <c:v>11</c:v>
                </c:pt>
                <c:pt idx="7">
                  <c:v>5</c:v>
                </c:pt>
                <c:pt idx="8">
                  <c:v>4</c:v>
                </c:pt>
                <c:pt idx="9">
                  <c:v>1</c:v>
                </c:pt>
                <c:pt idx="10">
                  <c:v>1</c:v>
                </c:pt>
                <c:pt idx="11">
                  <c:v>33</c:v>
                </c:pt>
              </c:numCache>
            </c:numRef>
          </c:val>
          <c:extLst>
            <c:ext xmlns:c16="http://schemas.microsoft.com/office/drawing/2014/chart" uri="{C3380CC4-5D6E-409C-BE32-E72D297353CC}">
              <c16:uniqueId val="{00000000-E637-4906-9BEA-FB87F59F1787}"/>
            </c:ext>
          </c:extLst>
        </c:ser>
        <c:ser>
          <c:idx val="1"/>
          <c:order val="1"/>
          <c:tx>
            <c:strRef>
              <c:f>Tabelle1!$C$1</c:f>
              <c:strCache>
                <c:ptCount val="1"/>
                <c:pt idx="0">
                  <c:v>grade 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Infections</c:v>
                </c:pt>
                <c:pt idx="1">
                  <c:v>TLS</c:v>
                </c:pt>
                <c:pt idx="2">
                  <c:v>Atrial fibrilation</c:v>
                </c:pt>
                <c:pt idx="3">
                  <c:v>Neutropenia</c:v>
                </c:pt>
                <c:pt idx="4">
                  <c:v>Arthralgia</c:v>
                </c:pt>
                <c:pt idx="5">
                  <c:v>Diarrhea</c:v>
                </c:pt>
                <c:pt idx="6">
                  <c:v>Bleeding</c:v>
                </c:pt>
                <c:pt idx="7">
                  <c:v>Malignancies</c:v>
                </c:pt>
                <c:pt idx="8">
                  <c:v>Hypertension</c:v>
                </c:pt>
                <c:pt idx="9">
                  <c:v>Nail changes</c:v>
                </c:pt>
                <c:pt idx="10">
                  <c:v>Headache</c:v>
                </c:pt>
                <c:pt idx="11">
                  <c:v>AE other</c:v>
                </c:pt>
              </c:strCache>
            </c:strRef>
          </c:cat>
          <c:val>
            <c:numRef>
              <c:f>Tabelle1!$C$2:$C$13</c:f>
              <c:numCache>
                <c:formatCode>General</c:formatCode>
                <c:ptCount val="12"/>
                <c:pt idx="0">
                  <c:v>28</c:v>
                </c:pt>
                <c:pt idx="2">
                  <c:v>2</c:v>
                </c:pt>
                <c:pt idx="3">
                  <c:v>2</c:v>
                </c:pt>
                <c:pt idx="4">
                  <c:v>1</c:v>
                </c:pt>
                <c:pt idx="5">
                  <c:v>2</c:v>
                </c:pt>
                <c:pt idx="6">
                  <c:v>1</c:v>
                </c:pt>
                <c:pt idx="7">
                  <c:v>7</c:v>
                </c:pt>
                <c:pt idx="8">
                  <c:v>3</c:v>
                </c:pt>
                <c:pt idx="11">
                  <c:v>21</c:v>
                </c:pt>
              </c:numCache>
            </c:numRef>
          </c:val>
          <c:extLst>
            <c:ext xmlns:c16="http://schemas.microsoft.com/office/drawing/2014/chart" uri="{C3380CC4-5D6E-409C-BE32-E72D297353CC}">
              <c16:uniqueId val="{00000001-E637-4906-9BEA-FB87F59F1787}"/>
            </c:ext>
          </c:extLst>
        </c:ser>
        <c:ser>
          <c:idx val="2"/>
          <c:order val="2"/>
          <c:tx>
            <c:strRef>
              <c:f>Tabelle1!$D$1</c:f>
              <c:strCache>
                <c:ptCount val="1"/>
                <c:pt idx="0">
                  <c:v>grade 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Infections</c:v>
                </c:pt>
                <c:pt idx="1">
                  <c:v>TLS</c:v>
                </c:pt>
                <c:pt idx="2">
                  <c:v>Atrial fibrilation</c:v>
                </c:pt>
                <c:pt idx="3">
                  <c:v>Neutropenia</c:v>
                </c:pt>
                <c:pt idx="4">
                  <c:v>Arthralgia</c:v>
                </c:pt>
                <c:pt idx="5">
                  <c:v>Diarrhea</c:v>
                </c:pt>
                <c:pt idx="6">
                  <c:v>Bleeding</c:v>
                </c:pt>
                <c:pt idx="7">
                  <c:v>Malignancies</c:v>
                </c:pt>
                <c:pt idx="8">
                  <c:v>Hypertension</c:v>
                </c:pt>
                <c:pt idx="9">
                  <c:v>Nail changes</c:v>
                </c:pt>
                <c:pt idx="10">
                  <c:v>Headache</c:v>
                </c:pt>
                <c:pt idx="11">
                  <c:v>AE other</c:v>
                </c:pt>
              </c:strCache>
            </c:strRef>
          </c:cat>
          <c:val>
            <c:numRef>
              <c:f>Tabelle1!$D$2:$D$13</c:f>
              <c:numCache>
                <c:formatCode>General</c:formatCode>
                <c:ptCount val="12"/>
                <c:pt idx="0">
                  <c:v>5</c:v>
                </c:pt>
                <c:pt idx="3">
                  <c:v>2</c:v>
                </c:pt>
                <c:pt idx="11">
                  <c:v>3</c:v>
                </c:pt>
              </c:numCache>
            </c:numRef>
          </c:val>
          <c:extLst>
            <c:ext xmlns:c16="http://schemas.microsoft.com/office/drawing/2014/chart" uri="{C3380CC4-5D6E-409C-BE32-E72D297353CC}">
              <c16:uniqueId val="{00000002-E637-4906-9BEA-FB87F59F1787}"/>
            </c:ext>
          </c:extLst>
        </c:ser>
        <c:ser>
          <c:idx val="3"/>
          <c:order val="3"/>
          <c:tx>
            <c:strRef>
              <c:f>Tabelle1!$E$1</c:f>
              <c:strCache>
                <c:ptCount val="1"/>
                <c:pt idx="0">
                  <c:v>grade 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Infections</c:v>
                </c:pt>
                <c:pt idx="1">
                  <c:v>TLS</c:v>
                </c:pt>
                <c:pt idx="2">
                  <c:v>Atrial fibrilation</c:v>
                </c:pt>
                <c:pt idx="3">
                  <c:v>Neutropenia</c:v>
                </c:pt>
                <c:pt idx="4">
                  <c:v>Arthralgia</c:v>
                </c:pt>
                <c:pt idx="5">
                  <c:v>Diarrhea</c:v>
                </c:pt>
                <c:pt idx="6">
                  <c:v>Bleeding</c:v>
                </c:pt>
                <c:pt idx="7">
                  <c:v>Malignancies</c:v>
                </c:pt>
                <c:pt idx="8">
                  <c:v>Hypertension</c:v>
                </c:pt>
                <c:pt idx="9">
                  <c:v>Nail changes</c:v>
                </c:pt>
                <c:pt idx="10">
                  <c:v>Headache</c:v>
                </c:pt>
                <c:pt idx="11">
                  <c:v>AE other</c:v>
                </c:pt>
              </c:strCache>
            </c:strRef>
          </c:cat>
          <c:val>
            <c:numRef>
              <c:f>Tabelle1!$E$2:$E$13</c:f>
              <c:numCache>
                <c:formatCode>General</c:formatCode>
                <c:ptCount val="12"/>
                <c:pt idx="0">
                  <c:v>1</c:v>
                </c:pt>
                <c:pt idx="11">
                  <c:v>2</c:v>
                </c:pt>
              </c:numCache>
            </c:numRef>
          </c:val>
          <c:extLst>
            <c:ext xmlns:c16="http://schemas.microsoft.com/office/drawing/2014/chart" uri="{C3380CC4-5D6E-409C-BE32-E72D297353CC}">
              <c16:uniqueId val="{00000003-E637-4906-9BEA-FB87F59F1787}"/>
            </c:ext>
          </c:extLst>
        </c:ser>
        <c:dLbls>
          <c:dLblPos val="ctr"/>
          <c:showLegendKey val="0"/>
          <c:showVal val="1"/>
          <c:showCatName val="0"/>
          <c:showSerName val="0"/>
          <c:showPercent val="0"/>
          <c:showBubbleSize val="0"/>
        </c:dLbls>
        <c:gapWidth val="50"/>
        <c:overlap val="100"/>
        <c:axId val="701313119"/>
        <c:axId val="701316959"/>
      </c:barChart>
      <c:catAx>
        <c:axId val="701313119"/>
        <c:scaling>
          <c:orientation val="minMax"/>
        </c:scaling>
        <c:delete val="0"/>
        <c:axPos val="l"/>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IT"/>
          </a:p>
        </c:txPr>
        <c:crossAx val="701316959"/>
        <c:crosses val="autoZero"/>
        <c:auto val="1"/>
        <c:lblAlgn val="ctr"/>
        <c:lblOffset val="100"/>
        <c:noMultiLvlLbl val="0"/>
      </c:catAx>
      <c:valAx>
        <c:axId val="701316959"/>
        <c:scaling>
          <c:orientation val="minMax"/>
          <c:max val="6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701313119"/>
        <c:crosses val="autoZero"/>
        <c:crossBetween val="between"/>
        <c:majorUnit val="10"/>
      </c:valAx>
      <c:spPr>
        <a:noFill/>
        <a:ln>
          <a:noFill/>
        </a:ln>
        <a:effectLst/>
      </c:spPr>
    </c:plotArea>
    <c:legend>
      <c:legendPos val="b"/>
      <c:layout>
        <c:manualLayout>
          <c:xMode val="edge"/>
          <c:yMode val="edge"/>
          <c:x val="0.25102959639821193"/>
          <c:y val="0.86703920252149425"/>
          <c:w val="0.64302679064092594"/>
          <c:h val="9.769691728469474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tx1">
                    <a:lumMod val="65000"/>
                    <a:lumOff val="35000"/>
                  </a:schemeClr>
                </a:solidFill>
                <a:latin typeface="+mn-lt"/>
                <a:ea typeface="+mn-ea"/>
                <a:cs typeface="+mn-cs"/>
              </a:defRPr>
            </a:pPr>
            <a:r>
              <a:rPr lang="de-DE" sz="1050" b="1" err="1">
                <a:solidFill>
                  <a:schemeClr val="tx1"/>
                </a:solidFill>
              </a:rPr>
              <a:t>Percentage</a:t>
            </a:r>
            <a:r>
              <a:rPr lang="de-DE" sz="1050" b="1">
                <a:solidFill>
                  <a:schemeClr val="tx1"/>
                </a:solidFill>
              </a:rPr>
              <a:t> </a:t>
            </a:r>
            <a:r>
              <a:rPr lang="de-DE" sz="1050" b="1" err="1">
                <a:solidFill>
                  <a:schemeClr val="tx1"/>
                </a:solidFill>
              </a:rPr>
              <a:t>of</a:t>
            </a:r>
            <a:r>
              <a:rPr lang="de-DE" sz="1050" b="1">
                <a:solidFill>
                  <a:schemeClr val="tx1"/>
                </a:solidFill>
              </a:rPr>
              <a:t> AE in arm A (n=24)</a:t>
            </a:r>
          </a:p>
        </c:rich>
      </c:tx>
      <c:layout>
        <c:manualLayout>
          <c:xMode val="edge"/>
          <c:yMode val="edge"/>
          <c:x val="0.11016115968254729"/>
          <c:y val="1.226489073624111E-2"/>
        </c:manualLayout>
      </c:layout>
      <c:overlay val="0"/>
      <c:spPr>
        <a:noFill/>
        <a:ln>
          <a:noFill/>
        </a:ln>
        <a:effectLst/>
      </c:spPr>
      <c:txPr>
        <a:bodyPr rot="0" spcFirstLastPara="1" vertOverflow="ellipsis" vert="horz" wrap="square" anchor="ctr" anchorCtr="1"/>
        <a:lstStyle/>
        <a:p>
          <a:pPr>
            <a:defRPr sz="1050" b="1"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24490194129615475"/>
          <c:y val="0.10968622518060399"/>
          <c:w val="0.70386831219304891"/>
          <c:h val="0.68276902783965343"/>
        </c:manualLayout>
      </c:layout>
      <c:barChart>
        <c:barDir val="bar"/>
        <c:grouping val="stacked"/>
        <c:varyColors val="0"/>
        <c:ser>
          <c:idx val="0"/>
          <c:order val="0"/>
          <c:tx>
            <c:strRef>
              <c:f>Tabelle1!$B$1</c:f>
              <c:strCache>
                <c:ptCount val="1"/>
                <c:pt idx="0">
                  <c:v>grade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Infections</c:v>
                </c:pt>
                <c:pt idx="1">
                  <c:v>TLS</c:v>
                </c:pt>
                <c:pt idx="2">
                  <c:v>Atrial fibrilation</c:v>
                </c:pt>
                <c:pt idx="3">
                  <c:v>Neutropenia</c:v>
                </c:pt>
                <c:pt idx="4">
                  <c:v>Arthralgia</c:v>
                </c:pt>
                <c:pt idx="5">
                  <c:v>Diarrhea</c:v>
                </c:pt>
                <c:pt idx="6">
                  <c:v>Bleeding</c:v>
                </c:pt>
                <c:pt idx="7">
                  <c:v>Malignancies</c:v>
                </c:pt>
                <c:pt idx="8">
                  <c:v>Hypertension</c:v>
                </c:pt>
                <c:pt idx="9">
                  <c:v>Nail changes</c:v>
                </c:pt>
                <c:pt idx="10">
                  <c:v>Headache</c:v>
                </c:pt>
                <c:pt idx="11">
                  <c:v>AE other</c:v>
                </c:pt>
              </c:strCache>
            </c:strRef>
          </c:cat>
          <c:val>
            <c:numRef>
              <c:f>Tabelle1!$B$2:$B$13</c:f>
              <c:numCache>
                <c:formatCode>General</c:formatCode>
                <c:ptCount val="12"/>
                <c:pt idx="0">
                  <c:v>38</c:v>
                </c:pt>
                <c:pt idx="2">
                  <c:v>4</c:v>
                </c:pt>
                <c:pt idx="4">
                  <c:v>4</c:v>
                </c:pt>
                <c:pt idx="5">
                  <c:v>8</c:v>
                </c:pt>
                <c:pt idx="6">
                  <c:v>4</c:v>
                </c:pt>
                <c:pt idx="8">
                  <c:v>13</c:v>
                </c:pt>
                <c:pt idx="11">
                  <c:v>33</c:v>
                </c:pt>
              </c:numCache>
            </c:numRef>
          </c:val>
          <c:extLst>
            <c:ext xmlns:c16="http://schemas.microsoft.com/office/drawing/2014/chart" uri="{C3380CC4-5D6E-409C-BE32-E72D297353CC}">
              <c16:uniqueId val="{00000000-1C80-4890-9681-2EC1729344DD}"/>
            </c:ext>
          </c:extLst>
        </c:ser>
        <c:ser>
          <c:idx val="1"/>
          <c:order val="1"/>
          <c:tx>
            <c:strRef>
              <c:f>Tabelle1!$C$1</c:f>
              <c:strCache>
                <c:ptCount val="1"/>
                <c:pt idx="0">
                  <c:v>grade 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Infections</c:v>
                </c:pt>
                <c:pt idx="1">
                  <c:v>TLS</c:v>
                </c:pt>
                <c:pt idx="2">
                  <c:v>Atrial fibrilation</c:v>
                </c:pt>
                <c:pt idx="3">
                  <c:v>Neutropenia</c:v>
                </c:pt>
                <c:pt idx="4">
                  <c:v>Arthralgia</c:v>
                </c:pt>
                <c:pt idx="5">
                  <c:v>Diarrhea</c:v>
                </c:pt>
                <c:pt idx="6">
                  <c:v>Bleeding</c:v>
                </c:pt>
                <c:pt idx="7">
                  <c:v>Malignancies</c:v>
                </c:pt>
                <c:pt idx="8">
                  <c:v>Hypertension</c:v>
                </c:pt>
                <c:pt idx="9">
                  <c:v>Nail changes</c:v>
                </c:pt>
                <c:pt idx="10">
                  <c:v>Headache</c:v>
                </c:pt>
                <c:pt idx="11">
                  <c:v>AE other</c:v>
                </c:pt>
              </c:strCache>
            </c:strRef>
          </c:cat>
          <c:val>
            <c:numRef>
              <c:f>Tabelle1!$C$2:$C$13</c:f>
              <c:numCache>
                <c:formatCode>General</c:formatCode>
                <c:ptCount val="12"/>
                <c:pt idx="0">
                  <c:v>17</c:v>
                </c:pt>
                <c:pt idx="2">
                  <c:v>4</c:v>
                </c:pt>
                <c:pt idx="6">
                  <c:v>4</c:v>
                </c:pt>
                <c:pt idx="7">
                  <c:v>8</c:v>
                </c:pt>
                <c:pt idx="8">
                  <c:v>4</c:v>
                </c:pt>
                <c:pt idx="11">
                  <c:v>13</c:v>
                </c:pt>
              </c:numCache>
            </c:numRef>
          </c:val>
          <c:extLst>
            <c:ext xmlns:c16="http://schemas.microsoft.com/office/drawing/2014/chart" uri="{C3380CC4-5D6E-409C-BE32-E72D297353CC}">
              <c16:uniqueId val="{00000001-1C80-4890-9681-2EC1729344DD}"/>
            </c:ext>
          </c:extLst>
        </c:ser>
        <c:ser>
          <c:idx val="2"/>
          <c:order val="2"/>
          <c:tx>
            <c:strRef>
              <c:f>Tabelle1!$D$1</c:f>
              <c:strCache>
                <c:ptCount val="1"/>
                <c:pt idx="0">
                  <c:v>grade 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Infections</c:v>
                </c:pt>
                <c:pt idx="1">
                  <c:v>TLS</c:v>
                </c:pt>
                <c:pt idx="2">
                  <c:v>Atrial fibrilation</c:v>
                </c:pt>
                <c:pt idx="3">
                  <c:v>Neutropenia</c:v>
                </c:pt>
                <c:pt idx="4">
                  <c:v>Arthralgia</c:v>
                </c:pt>
                <c:pt idx="5">
                  <c:v>Diarrhea</c:v>
                </c:pt>
                <c:pt idx="6">
                  <c:v>Bleeding</c:v>
                </c:pt>
                <c:pt idx="7">
                  <c:v>Malignancies</c:v>
                </c:pt>
                <c:pt idx="8">
                  <c:v>Hypertension</c:v>
                </c:pt>
                <c:pt idx="9">
                  <c:v>Nail changes</c:v>
                </c:pt>
                <c:pt idx="10">
                  <c:v>Headache</c:v>
                </c:pt>
                <c:pt idx="11">
                  <c:v>AE other</c:v>
                </c:pt>
              </c:strCache>
            </c:strRef>
          </c:cat>
          <c:val>
            <c:numRef>
              <c:f>Tabelle1!$D$2:$D$13</c:f>
              <c:numCache>
                <c:formatCode>General</c:formatCode>
                <c:ptCount val="12"/>
                <c:pt idx="0">
                  <c:v>4</c:v>
                </c:pt>
                <c:pt idx="7">
                  <c:v>4</c:v>
                </c:pt>
                <c:pt idx="11">
                  <c:v>4</c:v>
                </c:pt>
              </c:numCache>
            </c:numRef>
          </c:val>
          <c:extLst>
            <c:ext xmlns:c16="http://schemas.microsoft.com/office/drawing/2014/chart" uri="{C3380CC4-5D6E-409C-BE32-E72D297353CC}">
              <c16:uniqueId val="{00000002-1C80-4890-9681-2EC1729344DD}"/>
            </c:ext>
          </c:extLst>
        </c:ser>
        <c:ser>
          <c:idx val="3"/>
          <c:order val="3"/>
          <c:tx>
            <c:strRef>
              <c:f>Tabelle1!$E$1</c:f>
              <c:strCache>
                <c:ptCount val="1"/>
                <c:pt idx="0">
                  <c:v>grade 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Infections</c:v>
                </c:pt>
                <c:pt idx="1">
                  <c:v>TLS</c:v>
                </c:pt>
                <c:pt idx="2">
                  <c:v>Atrial fibrilation</c:v>
                </c:pt>
                <c:pt idx="3">
                  <c:v>Neutropenia</c:v>
                </c:pt>
                <c:pt idx="4">
                  <c:v>Arthralgia</c:v>
                </c:pt>
                <c:pt idx="5">
                  <c:v>Diarrhea</c:v>
                </c:pt>
                <c:pt idx="6">
                  <c:v>Bleeding</c:v>
                </c:pt>
                <c:pt idx="7">
                  <c:v>Malignancies</c:v>
                </c:pt>
                <c:pt idx="8">
                  <c:v>Hypertension</c:v>
                </c:pt>
                <c:pt idx="9">
                  <c:v>Nail changes</c:v>
                </c:pt>
                <c:pt idx="10">
                  <c:v>Headache</c:v>
                </c:pt>
                <c:pt idx="11">
                  <c:v>AE other</c:v>
                </c:pt>
              </c:strCache>
            </c:strRef>
          </c:cat>
          <c:val>
            <c:numRef>
              <c:f>Tabelle1!$E$2:$E$13</c:f>
              <c:numCache>
                <c:formatCode>General</c:formatCode>
                <c:ptCount val="12"/>
                <c:pt idx="11">
                  <c:v>4</c:v>
                </c:pt>
              </c:numCache>
            </c:numRef>
          </c:val>
          <c:extLst>
            <c:ext xmlns:c16="http://schemas.microsoft.com/office/drawing/2014/chart" uri="{C3380CC4-5D6E-409C-BE32-E72D297353CC}">
              <c16:uniqueId val="{00000003-1C80-4890-9681-2EC1729344DD}"/>
            </c:ext>
          </c:extLst>
        </c:ser>
        <c:dLbls>
          <c:dLblPos val="ctr"/>
          <c:showLegendKey val="0"/>
          <c:showVal val="1"/>
          <c:showCatName val="0"/>
          <c:showSerName val="0"/>
          <c:showPercent val="0"/>
          <c:showBubbleSize val="0"/>
        </c:dLbls>
        <c:gapWidth val="50"/>
        <c:overlap val="100"/>
        <c:axId val="701313119"/>
        <c:axId val="701316959"/>
      </c:barChart>
      <c:catAx>
        <c:axId val="701313119"/>
        <c:scaling>
          <c:orientation val="minMax"/>
        </c:scaling>
        <c:delete val="0"/>
        <c:axPos val="l"/>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IT"/>
          </a:p>
        </c:txPr>
        <c:crossAx val="701316959"/>
        <c:crosses val="autoZero"/>
        <c:auto val="1"/>
        <c:lblAlgn val="ctr"/>
        <c:lblOffset val="100"/>
        <c:noMultiLvlLbl val="0"/>
      </c:catAx>
      <c:valAx>
        <c:axId val="701316959"/>
        <c:scaling>
          <c:orientation val="minMax"/>
          <c:max val="6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701313119"/>
        <c:crosses val="autoZero"/>
        <c:crossBetween val="between"/>
        <c:majorUnit val="10"/>
      </c:valAx>
      <c:spPr>
        <a:noFill/>
        <a:ln>
          <a:noFill/>
        </a:ln>
        <a:effectLst/>
      </c:spPr>
    </c:plotArea>
    <c:legend>
      <c:legendPos val="b"/>
      <c:layout>
        <c:manualLayout>
          <c:xMode val="edge"/>
          <c:yMode val="edge"/>
          <c:x val="0.25102959639821193"/>
          <c:y val="0.86703920252149425"/>
          <c:w val="0.64302679064092594"/>
          <c:h val="9.769691728469474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36785601038847"/>
          <c:y val="3.1231521256772511E-2"/>
          <c:w val="0.69863215908919318"/>
          <c:h val="0.93753695748645494"/>
        </c:manualLayout>
      </c:layout>
      <c:barChart>
        <c:barDir val="bar"/>
        <c:grouping val="stacked"/>
        <c:varyColors val="0"/>
        <c:ser>
          <c:idx val="0"/>
          <c:order val="0"/>
          <c:tx>
            <c:strRef>
              <c:f>Tabelle1!$B$1</c:f>
              <c:strCache>
                <c:ptCount val="1"/>
                <c:pt idx="0">
                  <c:v>Did not recur</c:v>
                </c:pt>
              </c:strCache>
            </c:strRef>
          </c:tx>
          <c:spPr>
            <a:solidFill>
              <a:schemeClr val="accent1"/>
            </a:solidFill>
            <a:ln>
              <a:noFill/>
            </a:ln>
            <a:effectLst/>
          </c:spPr>
          <c:invertIfNegative val="0"/>
          <c:cat>
            <c:strRef>
              <c:f>Tabelle1!$A$2:$A$36</c:f>
              <c:strCache>
                <c:ptCount val="35"/>
                <c:pt idx="0">
                  <c:v>Vomiting</c:v>
                </c:pt>
                <c:pt idx="1">
                  <c:v>Vertigo</c:v>
                </c:pt>
                <c:pt idx="2">
                  <c:v>Ventricular arrythmia</c:v>
                </c:pt>
                <c:pt idx="3">
                  <c:v>Vaginal infection</c:v>
                </c:pt>
                <c:pt idx="4">
                  <c:v>Sinusitis</c:v>
                </c:pt>
                <c:pt idx="5">
                  <c:v>Vulval abscess</c:v>
                </c:pt>
                <c:pt idx="6">
                  <c:v>Psoriasis</c:v>
                </c:pt>
                <c:pt idx="7">
                  <c:v>Pneumonia</c:v>
                </c:pt>
                <c:pt idx="8">
                  <c:v>Pleural effusion</c:v>
                </c:pt>
                <c:pt idx="9">
                  <c:v>Pericardial effusion</c:v>
                </c:pt>
                <c:pt idx="10">
                  <c:v>Pain in extremity</c:v>
                </c:pt>
                <c:pt idx="11">
                  <c:v>Neutropenia</c:v>
                </c:pt>
                <c:pt idx="12">
                  <c:v>Lymphedemia</c:v>
                </c:pt>
                <c:pt idx="13">
                  <c:v>Keratitis</c:v>
                </c:pt>
                <c:pt idx="14">
                  <c:v>Irregular heart rate</c:v>
                </c:pt>
                <c:pt idx="15">
                  <c:v>Hypertransaminasemia</c:v>
                </c:pt>
                <c:pt idx="16">
                  <c:v>Fungal infection</c:v>
                </c:pt>
                <c:pt idx="17">
                  <c:v>Bronchitis</c:v>
                </c:pt>
                <c:pt idx="18">
                  <c:v>Bone pain</c:v>
                </c:pt>
                <c:pt idx="19">
                  <c:v>Diarrhea</c:v>
                </c:pt>
                <c:pt idx="20">
                  <c:v>Dizziness</c:v>
                </c:pt>
                <c:pt idx="21">
                  <c:v>AST increase</c:v>
                </c:pt>
                <c:pt idx="22">
                  <c:v>ALT increase</c:v>
                </c:pt>
                <c:pt idx="23">
                  <c:v>Nausea</c:v>
                </c:pt>
                <c:pt idx="24">
                  <c:v>Constipation</c:v>
                </c:pt>
                <c:pt idx="25">
                  <c:v>Headache</c:v>
                </c:pt>
                <c:pt idx="26">
                  <c:v>Muscle spasm</c:v>
                </c:pt>
                <c:pt idx="27">
                  <c:v>Hypertension</c:v>
                </c:pt>
                <c:pt idx="28">
                  <c:v>Hemorrage</c:v>
                </c:pt>
                <c:pt idx="29">
                  <c:v>Myalgia</c:v>
                </c:pt>
                <c:pt idx="30">
                  <c:v>Stomatitis</c:v>
                </c:pt>
                <c:pt idx="31">
                  <c:v>Arthralgia</c:v>
                </c:pt>
                <c:pt idx="32">
                  <c:v>Rash</c:v>
                </c:pt>
                <c:pt idx="33">
                  <c:v>Atrial fibrilation</c:v>
                </c:pt>
                <c:pt idx="34">
                  <c:v>Fatigue</c:v>
                </c:pt>
              </c:strCache>
            </c:strRef>
          </c:cat>
          <c:val>
            <c:numRef>
              <c:f>Tabelle1!$B$2:$B$36</c:f>
              <c:numCache>
                <c:formatCode>General</c:formatCode>
                <c:ptCount val="35"/>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21">
                  <c:v>2</c:v>
                </c:pt>
                <c:pt idx="22">
                  <c:v>2</c:v>
                </c:pt>
                <c:pt idx="23">
                  <c:v>1</c:v>
                </c:pt>
                <c:pt idx="24">
                  <c:v>1</c:v>
                </c:pt>
                <c:pt idx="25">
                  <c:v>1</c:v>
                </c:pt>
                <c:pt idx="26">
                  <c:v>3</c:v>
                </c:pt>
                <c:pt idx="27">
                  <c:v>4</c:v>
                </c:pt>
                <c:pt idx="28">
                  <c:v>1</c:v>
                </c:pt>
                <c:pt idx="29">
                  <c:v>3</c:v>
                </c:pt>
                <c:pt idx="30">
                  <c:v>5</c:v>
                </c:pt>
                <c:pt idx="31">
                  <c:v>4</c:v>
                </c:pt>
                <c:pt idx="32">
                  <c:v>5</c:v>
                </c:pt>
                <c:pt idx="33">
                  <c:v>9</c:v>
                </c:pt>
                <c:pt idx="34">
                  <c:v>6</c:v>
                </c:pt>
              </c:numCache>
            </c:numRef>
          </c:val>
          <c:extLst>
            <c:ext xmlns:c16="http://schemas.microsoft.com/office/drawing/2014/chart" uri="{C3380CC4-5D6E-409C-BE32-E72D297353CC}">
              <c16:uniqueId val="{00000000-8B2A-4ED7-A512-FD61599221A8}"/>
            </c:ext>
          </c:extLst>
        </c:ser>
        <c:ser>
          <c:idx val="1"/>
          <c:order val="1"/>
          <c:tx>
            <c:strRef>
              <c:f>Tabelle1!$C$1</c:f>
              <c:strCache>
                <c:ptCount val="1"/>
                <c:pt idx="0">
                  <c:v>Recurred at lower grade</c:v>
                </c:pt>
              </c:strCache>
            </c:strRef>
          </c:tx>
          <c:spPr>
            <a:solidFill>
              <a:schemeClr val="accent2"/>
            </a:solidFill>
            <a:ln>
              <a:noFill/>
            </a:ln>
            <a:effectLst/>
          </c:spPr>
          <c:invertIfNegative val="0"/>
          <c:cat>
            <c:strRef>
              <c:f>Tabelle1!$A$2:$A$36</c:f>
              <c:strCache>
                <c:ptCount val="35"/>
                <c:pt idx="0">
                  <c:v>Vomiting</c:v>
                </c:pt>
                <c:pt idx="1">
                  <c:v>Vertigo</c:v>
                </c:pt>
                <c:pt idx="2">
                  <c:v>Ventricular arrythmia</c:v>
                </c:pt>
                <c:pt idx="3">
                  <c:v>Vaginal infection</c:v>
                </c:pt>
                <c:pt idx="4">
                  <c:v>Sinusitis</c:v>
                </c:pt>
                <c:pt idx="5">
                  <c:v>Vulval abscess</c:v>
                </c:pt>
                <c:pt idx="6">
                  <c:v>Psoriasis</c:v>
                </c:pt>
                <c:pt idx="7">
                  <c:v>Pneumonia</c:v>
                </c:pt>
                <c:pt idx="8">
                  <c:v>Pleural effusion</c:v>
                </c:pt>
                <c:pt idx="9">
                  <c:v>Pericardial effusion</c:v>
                </c:pt>
                <c:pt idx="10">
                  <c:v>Pain in extremity</c:v>
                </c:pt>
                <c:pt idx="11">
                  <c:v>Neutropenia</c:v>
                </c:pt>
                <c:pt idx="12">
                  <c:v>Lymphedemia</c:v>
                </c:pt>
                <c:pt idx="13">
                  <c:v>Keratitis</c:v>
                </c:pt>
                <c:pt idx="14">
                  <c:v>Irregular heart rate</c:v>
                </c:pt>
                <c:pt idx="15">
                  <c:v>Hypertransaminasemia</c:v>
                </c:pt>
                <c:pt idx="16">
                  <c:v>Fungal infection</c:v>
                </c:pt>
                <c:pt idx="17">
                  <c:v>Bronchitis</c:v>
                </c:pt>
                <c:pt idx="18">
                  <c:v>Bone pain</c:v>
                </c:pt>
                <c:pt idx="19">
                  <c:v>Diarrhea</c:v>
                </c:pt>
                <c:pt idx="20">
                  <c:v>Dizziness</c:v>
                </c:pt>
                <c:pt idx="21">
                  <c:v>AST increase</c:v>
                </c:pt>
                <c:pt idx="22">
                  <c:v>ALT increase</c:v>
                </c:pt>
                <c:pt idx="23">
                  <c:v>Nausea</c:v>
                </c:pt>
                <c:pt idx="24">
                  <c:v>Constipation</c:v>
                </c:pt>
                <c:pt idx="25">
                  <c:v>Headache</c:v>
                </c:pt>
                <c:pt idx="26">
                  <c:v>Muscle spasm</c:v>
                </c:pt>
                <c:pt idx="27">
                  <c:v>Hypertension</c:v>
                </c:pt>
                <c:pt idx="28">
                  <c:v>Hemorrage</c:v>
                </c:pt>
                <c:pt idx="29">
                  <c:v>Myalgia</c:v>
                </c:pt>
                <c:pt idx="30">
                  <c:v>Stomatitis</c:v>
                </c:pt>
                <c:pt idx="31">
                  <c:v>Arthralgia</c:v>
                </c:pt>
                <c:pt idx="32">
                  <c:v>Rash</c:v>
                </c:pt>
                <c:pt idx="33">
                  <c:v>Atrial fibrilation</c:v>
                </c:pt>
                <c:pt idx="34">
                  <c:v>Fatigue</c:v>
                </c:pt>
              </c:strCache>
            </c:strRef>
          </c:cat>
          <c:val>
            <c:numRef>
              <c:f>Tabelle1!$C$2:$C$36</c:f>
              <c:numCache>
                <c:formatCode>General</c:formatCode>
                <c:ptCount val="35"/>
                <c:pt idx="19">
                  <c:v>1</c:v>
                </c:pt>
                <c:pt idx="23">
                  <c:v>1</c:v>
                </c:pt>
                <c:pt idx="25">
                  <c:v>1</c:v>
                </c:pt>
                <c:pt idx="26">
                  <c:v>1</c:v>
                </c:pt>
                <c:pt idx="27">
                  <c:v>1</c:v>
                </c:pt>
                <c:pt idx="28">
                  <c:v>3</c:v>
                </c:pt>
                <c:pt idx="29">
                  <c:v>2</c:v>
                </c:pt>
                <c:pt idx="31">
                  <c:v>3</c:v>
                </c:pt>
                <c:pt idx="32">
                  <c:v>4</c:v>
                </c:pt>
                <c:pt idx="33">
                  <c:v>1</c:v>
                </c:pt>
                <c:pt idx="34">
                  <c:v>4</c:v>
                </c:pt>
              </c:numCache>
            </c:numRef>
          </c:val>
          <c:extLst>
            <c:ext xmlns:c16="http://schemas.microsoft.com/office/drawing/2014/chart" uri="{C3380CC4-5D6E-409C-BE32-E72D297353CC}">
              <c16:uniqueId val="{00000001-8B2A-4ED7-A512-FD61599221A8}"/>
            </c:ext>
          </c:extLst>
        </c:ser>
        <c:ser>
          <c:idx val="2"/>
          <c:order val="2"/>
          <c:tx>
            <c:strRef>
              <c:f>Tabelle1!$D$1</c:f>
              <c:strCache>
                <c:ptCount val="1"/>
                <c:pt idx="0">
                  <c:v>Recurred at same grade</c:v>
                </c:pt>
              </c:strCache>
            </c:strRef>
          </c:tx>
          <c:spPr>
            <a:solidFill>
              <a:schemeClr val="accent3"/>
            </a:solidFill>
            <a:ln>
              <a:noFill/>
            </a:ln>
            <a:effectLst/>
          </c:spPr>
          <c:invertIfNegative val="0"/>
          <c:cat>
            <c:strRef>
              <c:f>Tabelle1!$A$2:$A$36</c:f>
              <c:strCache>
                <c:ptCount val="35"/>
                <c:pt idx="0">
                  <c:v>Vomiting</c:v>
                </c:pt>
                <c:pt idx="1">
                  <c:v>Vertigo</c:v>
                </c:pt>
                <c:pt idx="2">
                  <c:v>Ventricular arrythmia</c:v>
                </c:pt>
                <c:pt idx="3">
                  <c:v>Vaginal infection</c:v>
                </c:pt>
                <c:pt idx="4">
                  <c:v>Sinusitis</c:v>
                </c:pt>
                <c:pt idx="5">
                  <c:v>Vulval abscess</c:v>
                </c:pt>
                <c:pt idx="6">
                  <c:v>Psoriasis</c:v>
                </c:pt>
                <c:pt idx="7">
                  <c:v>Pneumonia</c:v>
                </c:pt>
                <c:pt idx="8">
                  <c:v>Pleural effusion</c:v>
                </c:pt>
                <c:pt idx="9">
                  <c:v>Pericardial effusion</c:v>
                </c:pt>
                <c:pt idx="10">
                  <c:v>Pain in extremity</c:v>
                </c:pt>
                <c:pt idx="11">
                  <c:v>Neutropenia</c:v>
                </c:pt>
                <c:pt idx="12">
                  <c:v>Lymphedemia</c:v>
                </c:pt>
                <c:pt idx="13">
                  <c:v>Keratitis</c:v>
                </c:pt>
                <c:pt idx="14">
                  <c:v>Irregular heart rate</c:v>
                </c:pt>
                <c:pt idx="15">
                  <c:v>Hypertransaminasemia</c:v>
                </c:pt>
                <c:pt idx="16">
                  <c:v>Fungal infection</c:v>
                </c:pt>
                <c:pt idx="17">
                  <c:v>Bronchitis</c:v>
                </c:pt>
                <c:pt idx="18">
                  <c:v>Bone pain</c:v>
                </c:pt>
                <c:pt idx="19">
                  <c:v>Diarrhea</c:v>
                </c:pt>
                <c:pt idx="20">
                  <c:v>Dizziness</c:v>
                </c:pt>
                <c:pt idx="21">
                  <c:v>AST increase</c:v>
                </c:pt>
                <c:pt idx="22">
                  <c:v>ALT increase</c:v>
                </c:pt>
                <c:pt idx="23">
                  <c:v>Nausea</c:v>
                </c:pt>
                <c:pt idx="24">
                  <c:v>Constipation</c:v>
                </c:pt>
                <c:pt idx="25">
                  <c:v>Headache</c:v>
                </c:pt>
                <c:pt idx="26">
                  <c:v>Muscle spasm</c:v>
                </c:pt>
                <c:pt idx="27">
                  <c:v>Hypertension</c:v>
                </c:pt>
                <c:pt idx="28">
                  <c:v>Hemorrage</c:v>
                </c:pt>
                <c:pt idx="29">
                  <c:v>Myalgia</c:v>
                </c:pt>
                <c:pt idx="30">
                  <c:v>Stomatitis</c:v>
                </c:pt>
                <c:pt idx="31">
                  <c:v>Arthralgia</c:v>
                </c:pt>
                <c:pt idx="32">
                  <c:v>Rash</c:v>
                </c:pt>
                <c:pt idx="33">
                  <c:v>Atrial fibrilation</c:v>
                </c:pt>
                <c:pt idx="34">
                  <c:v>Fatigue</c:v>
                </c:pt>
              </c:strCache>
            </c:strRef>
          </c:cat>
          <c:val>
            <c:numRef>
              <c:f>Tabelle1!$D$2:$D$36</c:f>
              <c:numCache>
                <c:formatCode>General</c:formatCode>
                <c:ptCount val="35"/>
                <c:pt idx="20">
                  <c:v>1</c:v>
                </c:pt>
                <c:pt idx="24">
                  <c:v>1</c:v>
                </c:pt>
                <c:pt idx="25">
                  <c:v>1</c:v>
                </c:pt>
                <c:pt idx="27">
                  <c:v>1</c:v>
                </c:pt>
                <c:pt idx="28">
                  <c:v>1</c:v>
                </c:pt>
                <c:pt idx="30">
                  <c:v>1</c:v>
                </c:pt>
                <c:pt idx="31">
                  <c:v>1</c:v>
                </c:pt>
                <c:pt idx="34">
                  <c:v>1</c:v>
                </c:pt>
              </c:numCache>
            </c:numRef>
          </c:val>
          <c:extLst>
            <c:ext xmlns:c16="http://schemas.microsoft.com/office/drawing/2014/chart" uri="{C3380CC4-5D6E-409C-BE32-E72D297353CC}">
              <c16:uniqueId val="{00000002-8B2A-4ED7-A512-FD61599221A8}"/>
            </c:ext>
          </c:extLst>
        </c:ser>
        <c:ser>
          <c:idx val="3"/>
          <c:order val="3"/>
          <c:tx>
            <c:strRef>
              <c:f>Tabelle1!$E$1</c:f>
              <c:strCache>
                <c:ptCount val="1"/>
                <c:pt idx="0">
                  <c:v>Recurred at higher gradeª</c:v>
                </c:pt>
              </c:strCache>
            </c:strRef>
          </c:tx>
          <c:spPr>
            <a:solidFill>
              <a:schemeClr val="accent4"/>
            </a:solidFill>
            <a:ln>
              <a:noFill/>
            </a:ln>
            <a:effectLst/>
          </c:spPr>
          <c:invertIfNegative val="0"/>
          <c:cat>
            <c:strRef>
              <c:f>Tabelle1!$A$2:$A$36</c:f>
              <c:strCache>
                <c:ptCount val="35"/>
                <c:pt idx="0">
                  <c:v>Vomiting</c:v>
                </c:pt>
                <c:pt idx="1">
                  <c:v>Vertigo</c:v>
                </c:pt>
                <c:pt idx="2">
                  <c:v>Ventricular arrythmia</c:v>
                </c:pt>
                <c:pt idx="3">
                  <c:v>Vaginal infection</c:v>
                </c:pt>
                <c:pt idx="4">
                  <c:v>Sinusitis</c:v>
                </c:pt>
                <c:pt idx="5">
                  <c:v>Vulval abscess</c:v>
                </c:pt>
                <c:pt idx="6">
                  <c:v>Psoriasis</c:v>
                </c:pt>
                <c:pt idx="7">
                  <c:v>Pneumonia</c:v>
                </c:pt>
                <c:pt idx="8">
                  <c:v>Pleural effusion</c:v>
                </c:pt>
                <c:pt idx="9">
                  <c:v>Pericardial effusion</c:v>
                </c:pt>
                <c:pt idx="10">
                  <c:v>Pain in extremity</c:v>
                </c:pt>
                <c:pt idx="11">
                  <c:v>Neutropenia</c:v>
                </c:pt>
                <c:pt idx="12">
                  <c:v>Lymphedemia</c:v>
                </c:pt>
                <c:pt idx="13">
                  <c:v>Keratitis</c:v>
                </c:pt>
                <c:pt idx="14">
                  <c:v>Irregular heart rate</c:v>
                </c:pt>
                <c:pt idx="15">
                  <c:v>Hypertransaminasemia</c:v>
                </c:pt>
                <c:pt idx="16">
                  <c:v>Fungal infection</c:v>
                </c:pt>
                <c:pt idx="17">
                  <c:v>Bronchitis</c:v>
                </c:pt>
                <c:pt idx="18">
                  <c:v>Bone pain</c:v>
                </c:pt>
                <c:pt idx="19">
                  <c:v>Diarrhea</c:v>
                </c:pt>
                <c:pt idx="20">
                  <c:v>Dizziness</c:v>
                </c:pt>
                <c:pt idx="21">
                  <c:v>AST increase</c:v>
                </c:pt>
                <c:pt idx="22">
                  <c:v>ALT increase</c:v>
                </c:pt>
                <c:pt idx="23">
                  <c:v>Nausea</c:v>
                </c:pt>
                <c:pt idx="24">
                  <c:v>Constipation</c:v>
                </c:pt>
                <c:pt idx="25">
                  <c:v>Headache</c:v>
                </c:pt>
                <c:pt idx="26">
                  <c:v>Muscle spasm</c:v>
                </c:pt>
                <c:pt idx="27">
                  <c:v>Hypertension</c:v>
                </c:pt>
                <c:pt idx="28">
                  <c:v>Hemorrage</c:v>
                </c:pt>
                <c:pt idx="29">
                  <c:v>Myalgia</c:v>
                </c:pt>
                <c:pt idx="30">
                  <c:v>Stomatitis</c:v>
                </c:pt>
                <c:pt idx="31">
                  <c:v>Arthralgia</c:v>
                </c:pt>
                <c:pt idx="32">
                  <c:v>Rash</c:v>
                </c:pt>
                <c:pt idx="33">
                  <c:v>Atrial fibrilation</c:v>
                </c:pt>
                <c:pt idx="34">
                  <c:v>Fatigue</c:v>
                </c:pt>
              </c:strCache>
            </c:strRef>
          </c:cat>
          <c:val>
            <c:numRef>
              <c:f>Tabelle1!$E$2:$E$36</c:f>
              <c:numCache>
                <c:formatCode>General</c:formatCode>
                <c:ptCount val="35"/>
              </c:numCache>
            </c:numRef>
          </c:val>
          <c:extLst>
            <c:ext xmlns:c16="http://schemas.microsoft.com/office/drawing/2014/chart" uri="{C3380CC4-5D6E-409C-BE32-E72D297353CC}">
              <c16:uniqueId val="{00000003-8B2A-4ED7-A512-FD61599221A8}"/>
            </c:ext>
          </c:extLst>
        </c:ser>
        <c:dLbls>
          <c:showLegendKey val="0"/>
          <c:showVal val="0"/>
          <c:showCatName val="0"/>
          <c:showSerName val="0"/>
          <c:showPercent val="0"/>
          <c:showBubbleSize val="0"/>
        </c:dLbls>
        <c:gapWidth val="50"/>
        <c:overlap val="100"/>
        <c:axId val="700210559"/>
        <c:axId val="700202399"/>
      </c:barChart>
      <c:catAx>
        <c:axId val="700210559"/>
        <c:scaling>
          <c:orientation val="minMax"/>
        </c:scaling>
        <c:delete val="0"/>
        <c:axPos val="l"/>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IT"/>
          </a:p>
        </c:txPr>
        <c:crossAx val="700202399"/>
        <c:crosses val="autoZero"/>
        <c:auto val="1"/>
        <c:lblAlgn val="ctr"/>
        <c:lblOffset val="100"/>
        <c:noMultiLvlLbl val="0"/>
      </c:catAx>
      <c:valAx>
        <c:axId val="700202399"/>
        <c:scaling>
          <c:orientation val="minMax"/>
        </c:scaling>
        <c:delete val="0"/>
        <c:axPos val="b"/>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IT"/>
          </a:p>
        </c:txPr>
        <c:crossAx val="700210559"/>
        <c:crosses val="autoZero"/>
        <c:crossBetween val="between"/>
      </c:valAx>
      <c:spPr>
        <a:noFill/>
        <a:ln>
          <a:noFill/>
        </a:ln>
        <a:effectLst/>
      </c:spPr>
    </c:plotArea>
    <c:legend>
      <c:legendPos val="r"/>
      <c:layout>
        <c:manualLayout>
          <c:xMode val="edge"/>
          <c:yMode val="edge"/>
          <c:x val="0.67700653811889411"/>
          <c:y val="0.72590051679586565"/>
          <c:w val="0.31242641218838241"/>
          <c:h val="0.2731602067183462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8494-8C42-80DF-3437C68F1B35}"/>
              </c:ext>
            </c:extLst>
          </c:dPt>
          <c:dPt>
            <c:idx val="1"/>
            <c:bubble3D val="0"/>
            <c:spPr>
              <a:solidFill>
                <a:schemeClr val="accent2"/>
              </a:solidFill>
              <a:ln w="19050">
                <a:noFill/>
              </a:ln>
              <a:effectLst/>
            </c:spPr>
            <c:extLst>
              <c:ext xmlns:c16="http://schemas.microsoft.com/office/drawing/2014/chart" uri="{C3380CC4-5D6E-409C-BE32-E72D297353CC}">
                <c16:uniqueId val="{00000003-8494-8C42-80DF-3437C68F1B35}"/>
              </c:ext>
            </c:extLst>
          </c:dPt>
          <c:dPt>
            <c:idx val="2"/>
            <c:bubble3D val="0"/>
            <c:spPr>
              <a:solidFill>
                <a:schemeClr val="accent3"/>
              </a:solidFill>
              <a:ln w="19050">
                <a:noFill/>
              </a:ln>
              <a:effectLst/>
            </c:spPr>
            <c:extLst>
              <c:ext xmlns:c16="http://schemas.microsoft.com/office/drawing/2014/chart" uri="{C3380CC4-5D6E-409C-BE32-E72D297353CC}">
                <c16:uniqueId val="{00000005-8494-8C42-80DF-3437C68F1B35}"/>
              </c:ext>
            </c:extLst>
          </c:dPt>
          <c:dLbls>
            <c:dLbl>
              <c:idx val="0"/>
              <c:layout>
                <c:manualLayout>
                  <c:x val="-0.20945031890768487"/>
                  <c:y val="-0.1723695747859027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494-8C42-80DF-3437C68F1B35}"/>
                </c:ext>
              </c:extLst>
            </c:dLbl>
            <c:dLbl>
              <c:idx val="1"/>
              <c:layout>
                <c:manualLayout>
                  <c:x val="0.172807993428919"/>
                  <c:y val="8.900461639235175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494-8C42-80DF-3437C68F1B35}"/>
                </c:ext>
              </c:extLst>
            </c:dLbl>
            <c:dLbl>
              <c:idx val="2"/>
              <c:layout>
                <c:manualLayout>
                  <c:x val="5.919980222062797E-2"/>
                  <c:y val="0.1512245396604248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494-8C42-80DF-3437C68F1B35}"/>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1. Quartal</c:v>
                </c:pt>
                <c:pt idx="1">
                  <c:v>2. Quartal</c:v>
                </c:pt>
                <c:pt idx="2">
                  <c:v>3. Quartal</c:v>
                </c:pt>
              </c:strCache>
            </c:strRef>
          </c:cat>
          <c:val>
            <c:numRef>
              <c:f>Tabelle1!$B$2:$B$4</c:f>
              <c:numCache>
                <c:formatCode>General</c:formatCode>
                <c:ptCount val="3"/>
                <c:pt idx="0">
                  <c:v>65</c:v>
                </c:pt>
                <c:pt idx="1">
                  <c:v>22</c:v>
                </c:pt>
                <c:pt idx="2">
                  <c:v>8</c:v>
                </c:pt>
              </c:numCache>
            </c:numRef>
          </c:val>
          <c:extLst>
            <c:ext xmlns:c16="http://schemas.microsoft.com/office/drawing/2014/chart" uri="{C3380CC4-5D6E-409C-BE32-E72D297353CC}">
              <c16:uniqueId val="{00000000-44CA-4C37-9910-EC61637C53F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75369094488188"/>
          <c:y val="0"/>
          <c:w val="0.72624630905511811"/>
          <c:h val="0.93753695748645494"/>
        </c:manualLayout>
      </c:layout>
      <c:barChart>
        <c:barDir val="bar"/>
        <c:grouping val="stacked"/>
        <c:varyColors val="0"/>
        <c:ser>
          <c:idx val="0"/>
          <c:order val="0"/>
          <c:tx>
            <c:strRef>
              <c:f>Tabelle1!$B$1</c:f>
              <c:strCache>
                <c:ptCount val="1"/>
                <c:pt idx="0">
                  <c:v>Did not recur</c:v>
                </c:pt>
              </c:strCache>
            </c:strRef>
          </c:tx>
          <c:spPr>
            <a:solidFill>
              <a:schemeClr val="accent1"/>
            </a:solidFill>
            <a:ln>
              <a:noFill/>
            </a:ln>
            <a:effectLst/>
          </c:spPr>
          <c:invertIfNegative val="0"/>
          <c:cat>
            <c:strRef>
              <c:f>Tabelle1!$A$2:$A$14</c:f>
              <c:strCache>
                <c:ptCount val="13"/>
                <c:pt idx="0">
                  <c:v>Stomatitis</c:v>
                </c:pt>
                <c:pt idx="1">
                  <c:v>Myocardial infarction</c:v>
                </c:pt>
                <c:pt idx="2">
                  <c:v>Insomnia</c:v>
                </c:pt>
                <c:pt idx="3">
                  <c:v>Fatigue</c:v>
                </c:pt>
                <c:pt idx="4">
                  <c:v>Dyspepsia</c:v>
                </c:pt>
                <c:pt idx="5">
                  <c:v>Atrial fibrilation</c:v>
                </c:pt>
                <c:pt idx="6">
                  <c:v>Arthralgia</c:v>
                </c:pt>
                <c:pt idx="7">
                  <c:v>Abdominal pain</c:v>
                </c:pt>
                <c:pt idx="8">
                  <c:v>Myalgia</c:v>
                </c:pt>
                <c:pt idx="9">
                  <c:v>Rash</c:v>
                </c:pt>
                <c:pt idx="10">
                  <c:v>Hemorrage</c:v>
                </c:pt>
                <c:pt idx="11">
                  <c:v>Diarrhea</c:v>
                </c:pt>
                <c:pt idx="12">
                  <c:v>Headache</c:v>
                </c:pt>
              </c:strCache>
            </c:strRef>
          </c:cat>
          <c:val>
            <c:numRef>
              <c:f>Tabelle1!$B$2:$B$14</c:f>
              <c:numCache>
                <c:formatCode>General</c:formatCode>
                <c:ptCount val="13"/>
                <c:pt idx="0">
                  <c:v>1</c:v>
                </c:pt>
                <c:pt idx="1">
                  <c:v>1</c:v>
                </c:pt>
                <c:pt idx="2">
                  <c:v>1</c:v>
                </c:pt>
                <c:pt idx="3">
                  <c:v>1</c:v>
                </c:pt>
                <c:pt idx="4">
                  <c:v>1</c:v>
                </c:pt>
                <c:pt idx="5">
                  <c:v>1</c:v>
                </c:pt>
                <c:pt idx="6">
                  <c:v>1</c:v>
                </c:pt>
                <c:pt idx="7">
                  <c:v>1</c:v>
                </c:pt>
                <c:pt idx="8">
                  <c:v>1</c:v>
                </c:pt>
                <c:pt idx="9">
                  <c:v>1</c:v>
                </c:pt>
                <c:pt idx="10">
                  <c:v>1</c:v>
                </c:pt>
                <c:pt idx="11">
                  <c:v>1</c:v>
                </c:pt>
                <c:pt idx="12">
                  <c:v>3</c:v>
                </c:pt>
              </c:numCache>
            </c:numRef>
          </c:val>
          <c:extLst>
            <c:ext xmlns:c16="http://schemas.microsoft.com/office/drawing/2014/chart" uri="{C3380CC4-5D6E-409C-BE32-E72D297353CC}">
              <c16:uniqueId val="{00000000-BAE9-4782-9063-0032CD47E84C}"/>
            </c:ext>
          </c:extLst>
        </c:ser>
        <c:ser>
          <c:idx val="1"/>
          <c:order val="1"/>
          <c:tx>
            <c:strRef>
              <c:f>Tabelle1!$C$1</c:f>
              <c:strCache>
                <c:ptCount val="1"/>
                <c:pt idx="0">
                  <c:v>Recurred at lower grade</c:v>
                </c:pt>
              </c:strCache>
            </c:strRef>
          </c:tx>
          <c:spPr>
            <a:solidFill>
              <a:schemeClr val="accent2"/>
            </a:solidFill>
            <a:ln>
              <a:noFill/>
            </a:ln>
            <a:effectLst/>
          </c:spPr>
          <c:invertIfNegative val="0"/>
          <c:cat>
            <c:strRef>
              <c:f>Tabelle1!$A$2:$A$14</c:f>
              <c:strCache>
                <c:ptCount val="13"/>
                <c:pt idx="0">
                  <c:v>Stomatitis</c:v>
                </c:pt>
                <c:pt idx="1">
                  <c:v>Myocardial infarction</c:v>
                </c:pt>
                <c:pt idx="2">
                  <c:v>Insomnia</c:v>
                </c:pt>
                <c:pt idx="3">
                  <c:v>Fatigue</c:v>
                </c:pt>
                <c:pt idx="4">
                  <c:v>Dyspepsia</c:v>
                </c:pt>
                <c:pt idx="5">
                  <c:v>Atrial fibrilation</c:v>
                </c:pt>
                <c:pt idx="6">
                  <c:v>Arthralgia</c:v>
                </c:pt>
                <c:pt idx="7">
                  <c:v>Abdominal pain</c:v>
                </c:pt>
                <c:pt idx="8">
                  <c:v>Myalgia</c:v>
                </c:pt>
                <c:pt idx="9">
                  <c:v>Rash</c:v>
                </c:pt>
                <c:pt idx="10">
                  <c:v>Hemorrage</c:v>
                </c:pt>
                <c:pt idx="11">
                  <c:v>Diarrhea</c:v>
                </c:pt>
                <c:pt idx="12">
                  <c:v>Headache</c:v>
                </c:pt>
              </c:strCache>
            </c:strRef>
          </c:cat>
          <c:val>
            <c:numRef>
              <c:f>Tabelle1!$C$2:$C$14</c:f>
              <c:numCache>
                <c:formatCode>General</c:formatCode>
                <c:ptCount val="13"/>
                <c:pt idx="8">
                  <c:v>1</c:v>
                </c:pt>
                <c:pt idx="11">
                  <c:v>1</c:v>
                </c:pt>
              </c:numCache>
            </c:numRef>
          </c:val>
          <c:extLst>
            <c:ext xmlns:c16="http://schemas.microsoft.com/office/drawing/2014/chart" uri="{C3380CC4-5D6E-409C-BE32-E72D297353CC}">
              <c16:uniqueId val="{00000001-BAE9-4782-9063-0032CD47E84C}"/>
            </c:ext>
          </c:extLst>
        </c:ser>
        <c:ser>
          <c:idx val="2"/>
          <c:order val="2"/>
          <c:tx>
            <c:strRef>
              <c:f>Tabelle1!$D$1</c:f>
              <c:strCache>
                <c:ptCount val="1"/>
                <c:pt idx="0">
                  <c:v>Recurred at same grade</c:v>
                </c:pt>
              </c:strCache>
            </c:strRef>
          </c:tx>
          <c:spPr>
            <a:solidFill>
              <a:schemeClr val="accent3"/>
            </a:solidFill>
            <a:ln>
              <a:noFill/>
            </a:ln>
            <a:effectLst/>
          </c:spPr>
          <c:invertIfNegative val="0"/>
          <c:cat>
            <c:strRef>
              <c:f>Tabelle1!$A$2:$A$14</c:f>
              <c:strCache>
                <c:ptCount val="13"/>
                <c:pt idx="0">
                  <c:v>Stomatitis</c:v>
                </c:pt>
                <c:pt idx="1">
                  <c:v>Myocardial infarction</c:v>
                </c:pt>
                <c:pt idx="2">
                  <c:v>Insomnia</c:v>
                </c:pt>
                <c:pt idx="3">
                  <c:v>Fatigue</c:v>
                </c:pt>
                <c:pt idx="4">
                  <c:v>Dyspepsia</c:v>
                </c:pt>
                <c:pt idx="5">
                  <c:v>Atrial fibrilation</c:v>
                </c:pt>
                <c:pt idx="6">
                  <c:v>Arthralgia</c:v>
                </c:pt>
                <c:pt idx="7">
                  <c:v>Abdominal pain</c:v>
                </c:pt>
                <c:pt idx="8">
                  <c:v>Myalgia</c:v>
                </c:pt>
                <c:pt idx="9">
                  <c:v>Rash</c:v>
                </c:pt>
                <c:pt idx="10">
                  <c:v>Hemorrage</c:v>
                </c:pt>
                <c:pt idx="11">
                  <c:v>Diarrhea</c:v>
                </c:pt>
                <c:pt idx="12">
                  <c:v>Headache</c:v>
                </c:pt>
              </c:strCache>
            </c:strRef>
          </c:cat>
          <c:val>
            <c:numRef>
              <c:f>Tabelle1!$D$2:$D$14</c:f>
              <c:numCache>
                <c:formatCode>General</c:formatCode>
                <c:ptCount val="13"/>
                <c:pt idx="9">
                  <c:v>1</c:v>
                </c:pt>
                <c:pt idx="10">
                  <c:v>1</c:v>
                </c:pt>
                <c:pt idx="11">
                  <c:v>1</c:v>
                </c:pt>
                <c:pt idx="12">
                  <c:v>1</c:v>
                </c:pt>
              </c:numCache>
            </c:numRef>
          </c:val>
          <c:extLst>
            <c:ext xmlns:c16="http://schemas.microsoft.com/office/drawing/2014/chart" uri="{C3380CC4-5D6E-409C-BE32-E72D297353CC}">
              <c16:uniqueId val="{00000002-BAE9-4782-9063-0032CD47E84C}"/>
            </c:ext>
          </c:extLst>
        </c:ser>
        <c:ser>
          <c:idx val="3"/>
          <c:order val="3"/>
          <c:tx>
            <c:strRef>
              <c:f>Tabelle1!$E$1</c:f>
              <c:strCache>
                <c:ptCount val="1"/>
                <c:pt idx="0">
                  <c:v>Recurred at higher gradeª</c:v>
                </c:pt>
              </c:strCache>
            </c:strRef>
          </c:tx>
          <c:spPr>
            <a:solidFill>
              <a:schemeClr val="accent4"/>
            </a:solidFill>
            <a:ln>
              <a:noFill/>
            </a:ln>
            <a:effectLst/>
          </c:spPr>
          <c:invertIfNegative val="0"/>
          <c:cat>
            <c:strRef>
              <c:f>Tabelle1!$A$2:$A$14</c:f>
              <c:strCache>
                <c:ptCount val="13"/>
                <c:pt idx="0">
                  <c:v>Stomatitis</c:v>
                </c:pt>
                <c:pt idx="1">
                  <c:v>Myocardial infarction</c:v>
                </c:pt>
                <c:pt idx="2">
                  <c:v>Insomnia</c:v>
                </c:pt>
                <c:pt idx="3">
                  <c:v>Fatigue</c:v>
                </c:pt>
                <c:pt idx="4">
                  <c:v>Dyspepsia</c:v>
                </c:pt>
                <c:pt idx="5">
                  <c:v>Atrial fibrilation</c:v>
                </c:pt>
                <c:pt idx="6">
                  <c:v>Arthralgia</c:v>
                </c:pt>
                <c:pt idx="7">
                  <c:v>Abdominal pain</c:v>
                </c:pt>
                <c:pt idx="8">
                  <c:v>Myalgia</c:v>
                </c:pt>
                <c:pt idx="9">
                  <c:v>Rash</c:v>
                </c:pt>
                <c:pt idx="10">
                  <c:v>Hemorrage</c:v>
                </c:pt>
                <c:pt idx="11">
                  <c:v>Diarrhea</c:v>
                </c:pt>
                <c:pt idx="12">
                  <c:v>Headache</c:v>
                </c:pt>
              </c:strCache>
            </c:strRef>
          </c:cat>
          <c:val>
            <c:numRef>
              <c:f>Tabelle1!$E$2:$E$14</c:f>
              <c:numCache>
                <c:formatCode>General</c:formatCode>
                <c:ptCount val="13"/>
              </c:numCache>
            </c:numRef>
          </c:val>
          <c:extLst>
            <c:ext xmlns:c16="http://schemas.microsoft.com/office/drawing/2014/chart" uri="{C3380CC4-5D6E-409C-BE32-E72D297353CC}">
              <c16:uniqueId val="{00000003-BAE9-4782-9063-0032CD47E84C}"/>
            </c:ext>
          </c:extLst>
        </c:ser>
        <c:dLbls>
          <c:showLegendKey val="0"/>
          <c:showVal val="0"/>
          <c:showCatName val="0"/>
          <c:showSerName val="0"/>
          <c:showPercent val="0"/>
          <c:showBubbleSize val="0"/>
        </c:dLbls>
        <c:gapWidth val="50"/>
        <c:overlap val="100"/>
        <c:axId val="700210559"/>
        <c:axId val="700202399"/>
      </c:barChart>
      <c:catAx>
        <c:axId val="700210559"/>
        <c:scaling>
          <c:orientation val="minMax"/>
        </c:scaling>
        <c:delete val="0"/>
        <c:axPos val="l"/>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IT"/>
          </a:p>
        </c:txPr>
        <c:crossAx val="700202399"/>
        <c:crosses val="autoZero"/>
        <c:auto val="1"/>
        <c:lblAlgn val="ctr"/>
        <c:lblOffset val="100"/>
        <c:noMultiLvlLbl val="0"/>
      </c:catAx>
      <c:valAx>
        <c:axId val="700202399"/>
        <c:scaling>
          <c:orientation val="minMax"/>
          <c:max val="12"/>
        </c:scaling>
        <c:delete val="0"/>
        <c:axPos val="b"/>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700210559"/>
        <c:crosses val="autoZero"/>
        <c:crossBetween val="between"/>
        <c:majorUnit val="4"/>
      </c:valAx>
      <c:spPr>
        <a:noFill/>
        <a:ln>
          <a:noFill/>
        </a:ln>
        <a:effectLst/>
      </c:spPr>
    </c:plotArea>
    <c:legend>
      <c:legendPos val="r"/>
      <c:layout>
        <c:manualLayout>
          <c:xMode val="edge"/>
          <c:yMode val="edge"/>
          <c:x val="0.67697810039370077"/>
          <c:y val="0.58099527279515406"/>
          <c:w val="0.26052189960629929"/>
          <c:h val="0.3291958833412138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BABC-405C-95B8-A496E187340F}"/>
              </c:ext>
            </c:extLst>
          </c:dPt>
          <c:dPt>
            <c:idx val="1"/>
            <c:bubble3D val="0"/>
            <c:spPr>
              <a:solidFill>
                <a:schemeClr val="accent2"/>
              </a:solidFill>
              <a:ln w="19050">
                <a:noFill/>
              </a:ln>
              <a:effectLst/>
            </c:spPr>
            <c:extLst>
              <c:ext xmlns:c16="http://schemas.microsoft.com/office/drawing/2014/chart" uri="{C3380CC4-5D6E-409C-BE32-E72D297353CC}">
                <c16:uniqueId val="{00000003-BABC-405C-95B8-A496E187340F}"/>
              </c:ext>
            </c:extLst>
          </c:dPt>
          <c:dPt>
            <c:idx val="2"/>
            <c:bubble3D val="0"/>
            <c:spPr>
              <a:solidFill>
                <a:schemeClr val="accent3"/>
              </a:solidFill>
              <a:ln w="19050">
                <a:noFill/>
              </a:ln>
              <a:effectLst/>
            </c:spPr>
            <c:extLst>
              <c:ext xmlns:c16="http://schemas.microsoft.com/office/drawing/2014/chart" uri="{C3380CC4-5D6E-409C-BE32-E72D297353CC}">
                <c16:uniqueId val="{00000005-BABC-405C-95B8-A496E187340F}"/>
              </c:ext>
            </c:extLst>
          </c:dPt>
          <c:dLbls>
            <c:dLbl>
              <c:idx val="0"/>
              <c:layout>
                <c:manualLayout>
                  <c:x val="-0.19318464067577698"/>
                  <c:y val="-0.2219334088869019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BC-405C-95B8-A496E187340F}"/>
                </c:ext>
              </c:extLst>
            </c:dLbl>
            <c:dLbl>
              <c:idx val="1"/>
              <c:layout>
                <c:manualLayout>
                  <c:x val="0.13218639781610905"/>
                  <c:y val="2.261798313561167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BC-405C-95B8-A496E187340F}"/>
                </c:ext>
              </c:extLst>
            </c:dLbl>
            <c:dLbl>
              <c:idx val="2"/>
              <c:layout>
                <c:manualLayout>
                  <c:x val="0.12085422897814377"/>
                  <c:y val="0.2202750427154922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BC-405C-95B8-A496E187340F}"/>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1. Quartal</c:v>
                </c:pt>
                <c:pt idx="1">
                  <c:v>2. Quartal</c:v>
                </c:pt>
                <c:pt idx="2">
                  <c:v>3. Quartal</c:v>
                </c:pt>
              </c:strCache>
            </c:strRef>
          </c:cat>
          <c:val>
            <c:numRef>
              <c:f>Tabelle1!$B$2:$B$4</c:f>
              <c:numCache>
                <c:formatCode>General</c:formatCode>
                <c:ptCount val="3"/>
                <c:pt idx="0">
                  <c:v>15</c:v>
                </c:pt>
                <c:pt idx="1">
                  <c:v>2</c:v>
                </c:pt>
                <c:pt idx="2">
                  <c:v>4</c:v>
                </c:pt>
              </c:numCache>
            </c:numRef>
          </c:val>
          <c:extLst>
            <c:ext xmlns:c16="http://schemas.microsoft.com/office/drawing/2014/chart" uri="{C3380CC4-5D6E-409C-BE32-E72D297353CC}">
              <c16:uniqueId val="{00000006-BABC-405C-95B8-A496E187340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64959401152266"/>
          <c:y val="0.27209773178532654"/>
          <c:w val="0.73700763015688686"/>
          <c:h val="0.48324191171002018"/>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pt idx="2">
                  <c:v>2.6</c:v>
                </c:pt>
              </c:numCache>
            </c:numRef>
          </c:xVal>
          <c:yVal>
            <c:numRef>
              <c:f>Tabelle1!$B$2:$B$4</c:f>
              <c:numCache>
                <c:formatCode>General</c:formatCode>
                <c:ptCount val="3"/>
              </c:numCache>
            </c:numRef>
          </c:yVal>
          <c:smooth val="0"/>
          <c:extLst>
            <c:ext xmlns:c16="http://schemas.microsoft.com/office/drawing/2014/chart" uri="{C3380CC4-5D6E-409C-BE32-E72D297353CC}">
              <c16:uniqueId val="{00000000-383B-4C3F-8E63-6845A764B40E}"/>
            </c:ext>
          </c:extLst>
        </c:ser>
        <c:dLbls>
          <c:showLegendKey val="0"/>
          <c:showVal val="0"/>
          <c:showCatName val="0"/>
          <c:showSerName val="0"/>
          <c:showPercent val="0"/>
          <c:showBubbleSize val="0"/>
        </c:dLbls>
        <c:axId val="615968704"/>
        <c:axId val="615968224"/>
      </c:scatterChart>
      <c:valAx>
        <c:axId val="615968704"/>
        <c:scaling>
          <c:orientation val="minMax"/>
          <c:max val="95"/>
          <c:min val="0"/>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224"/>
        <c:crosses val="autoZero"/>
        <c:crossBetween val="midCat"/>
        <c:majorUnit val="12"/>
      </c:valAx>
      <c:valAx>
        <c:axId val="615968224"/>
        <c:scaling>
          <c:orientation val="minMax"/>
          <c:max val="1"/>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b="1" err="1">
                    <a:solidFill>
                      <a:schemeClr val="tx1"/>
                    </a:solidFill>
                  </a:rPr>
                  <a:t>Cumulative</a:t>
                </a:r>
                <a:r>
                  <a:rPr lang="de-DE" b="1">
                    <a:solidFill>
                      <a:schemeClr val="tx1"/>
                    </a:solidFill>
                  </a:rPr>
                  <a:t> </a:t>
                </a:r>
                <a:r>
                  <a:rPr lang="de-DE" b="1" err="1">
                    <a:solidFill>
                      <a:schemeClr val="tx1"/>
                    </a:solidFill>
                  </a:rPr>
                  <a:t>survival</a:t>
                </a:r>
                <a:endParaRPr lang="de-DE" b="1">
                  <a:solidFill>
                    <a:schemeClr val="tx1"/>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IT"/>
            </a:p>
          </c:txPr>
        </c:title>
        <c:numFmt formatCode="#,##0.0" sourceLinked="0"/>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704"/>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64959401152266"/>
          <c:y val="0.26741023207368159"/>
          <c:w val="0.74543892613172302"/>
          <c:h val="0.48324191171002018"/>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pt idx="2">
                  <c:v>2.6</c:v>
                </c:pt>
              </c:numCache>
            </c:numRef>
          </c:xVal>
          <c:yVal>
            <c:numRef>
              <c:f>Tabelle1!$B$2:$B$4</c:f>
              <c:numCache>
                <c:formatCode>General</c:formatCode>
                <c:ptCount val="3"/>
              </c:numCache>
            </c:numRef>
          </c:yVal>
          <c:smooth val="0"/>
          <c:extLst>
            <c:ext xmlns:c16="http://schemas.microsoft.com/office/drawing/2014/chart" uri="{C3380CC4-5D6E-409C-BE32-E72D297353CC}">
              <c16:uniqueId val="{00000000-402E-4FFA-80C1-A149DB10CC29}"/>
            </c:ext>
          </c:extLst>
        </c:ser>
        <c:dLbls>
          <c:showLegendKey val="0"/>
          <c:showVal val="0"/>
          <c:showCatName val="0"/>
          <c:showSerName val="0"/>
          <c:showPercent val="0"/>
          <c:showBubbleSize val="0"/>
        </c:dLbls>
        <c:axId val="615968704"/>
        <c:axId val="615968224"/>
      </c:scatterChart>
      <c:valAx>
        <c:axId val="615968704"/>
        <c:scaling>
          <c:orientation val="minMax"/>
          <c:max val="96"/>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224"/>
        <c:crosses val="autoZero"/>
        <c:crossBetween val="midCat"/>
        <c:majorUnit val="12"/>
      </c:valAx>
      <c:valAx>
        <c:axId val="615968224"/>
        <c:scaling>
          <c:orientation val="minMax"/>
          <c:max val="1"/>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b="1" err="1">
                    <a:solidFill>
                      <a:schemeClr val="tx1"/>
                    </a:solidFill>
                  </a:rPr>
                  <a:t>Cumulative</a:t>
                </a:r>
                <a:r>
                  <a:rPr lang="de-DE" b="1">
                    <a:solidFill>
                      <a:schemeClr val="tx1"/>
                    </a:solidFill>
                  </a:rPr>
                  <a:t> </a:t>
                </a:r>
                <a:r>
                  <a:rPr lang="de-DE" b="1" err="1">
                    <a:solidFill>
                      <a:schemeClr val="tx1"/>
                    </a:solidFill>
                  </a:rPr>
                  <a:t>survival</a:t>
                </a:r>
                <a:endParaRPr lang="de-DE" b="1">
                  <a:solidFill>
                    <a:schemeClr val="tx1"/>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IT"/>
            </a:p>
          </c:txPr>
        </c:title>
        <c:numFmt formatCode="#,##0.0" sourceLinked="0"/>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704"/>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64959401152266"/>
          <c:y val="0.27209773178532654"/>
          <c:w val="0.77073281405623173"/>
          <c:h val="0.48324191171002018"/>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pt idx="2">
                  <c:v>2.6</c:v>
                </c:pt>
              </c:numCache>
            </c:numRef>
          </c:xVal>
          <c:yVal>
            <c:numRef>
              <c:f>Tabelle1!$B$2:$B$4</c:f>
              <c:numCache>
                <c:formatCode>General</c:formatCode>
                <c:ptCount val="3"/>
              </c:numCache>
            </c:numRef>
          </c:yVal>
          <c:smooth val="0"/>
          <c:extLst>
            <c:ext xmlns:c16="http://schemas.microsoft.com/office/drawing/2014/chart" uri="{C3380CC4-5D6E-409C-BE32-E72D297353CC}">
              <c16:uniqueId val="{00000000-A93C-764D-91D2-63AA8D74F629}"/>
            </c:ext>
          </c:extLst>
        </c:ser>
        <c:dLbls>
          <c:showLegendKey val="0"/>
          <c:showVal val="0"/>
          <c:showCatName val="0"/>
          <c:showSerName val="0"/>
          <c:showPercent val="0"/>
          <c:showBubbleSize val="0"/>
        </c:dLbls>
        <c:axId val="615968704"/>
        <c:axId val="615968224"/>
      </c:scatterChart>
      <c:valAx>
        <c:axId val="615968704"/>
        <c:scaling>
          <c:orientation val="minMax"/>
          <c:max val="96"/>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224"/>
        <c:crosses val="autoZero"/>
        <c:crossBetween val="midCat"/>
        <c:majorUnit val="12"/>
      </c:valAx>
      <c:valAx>
        <c:axId val="615968224"/>
        <c:scaling>
          <c:orientation val="minMax"/>
          <c:max val="1"/>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b="1" err="1">
                    <a:solidFill>
                      <a:schemeClr val="tx1"/>
                    </a:solidFill>
                  </a:rPr>
                  <a:t>Cumulative</a:t>
                </a:r>
                <a:r>
                  <a:rPr lang="de-DE" b="1">
                    <a:solidFill>
                      <a:schemeClr val="tx1"/>
                    </a:solidFill>
                  </a:rPr>
                  <a:t> </a:t>
                </a:r>
                <a:r>
                  <a:rPr lang="de-DE" b="1" err="1">
                    <a:solidFill>
                      <a:schemeClr val="tx1"/>
                    </a:solidFill>
                  </a:rPr>
                  <a:t>survival</a:t>
                </a:r>
                <a:endParaRPr lang="de-DE" b="1">
                  <a:solidFill>
                    <a:schemeClr val="tx1"/>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IT"/>
            </a:p>
          </c:txPr>
        </c:title>
        <c:numFmt formatCode="#,##0.0" sourceLinked="0"/>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704"/>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08092862653318"/>
          <c:y val="0.24162898365963437"/>
          <c:w val="0.77073278252899746"/>
          <c:h val="0.48324191171002018"/>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pt idx="2">
                  <c:v>2.6</c:v>
                </c:pt>
              </c:numCache>
            </c:numRef>
          </c:xVal>
          <c:yVal>
            <c:numRef>
              <c:f>Tabelle1!$B$2:$B$4</c:f>
              <c:numCache>
                <c:formatCode>General</c:formatCode>
                <c:ptCount val="3"/>
              </c:numCache>
            </c:numRef>
          </c:yVal>
          <c:smooth val="0"/>
          <c:extLst>
            <c:ext xmlns:c16="http://schemas.microsoft.com/office/drawing/2014/chart" uri="{C3380CC4-5D6E-409C-BE32-E72D297353CC}">
              <c16:uniqueId val="{00000000-4E3B-4124-8692-5FE499FDC4C1}"/>
            </c:ext>
          </c:extLst>
        </c:ser>
        <c:dLbls>
          <c:showLegendKey val="0"/>
          <c:showVal val="0"/>
          <c:showCatName val="0"/>
          <c:showSerName val="0"/>
          <c:showPercent val="0"/>
          <c:showBubbleSize val="0"/>
        </c:dLbls>
        <c:axId val="615968704"/>
        <c:axId val="615968224"/>
      </c:scatterChart>
      <c:valAx>
        <c:axId val="615968704"/>
        <c:scaling>
          <c:orientation val="minMax"/>
          <c:max val="36"/>
        </c:scaling>
        <c:delete val="0"/>
        <c:axPos val="b"/>
        <c:title>
          <c:tx>
            <c:rich>
              <a:bodyPr rot="0" spcFirstLastPara="1" vertOverflow="ellipsis" vert="horz" wrap="square" anchor="ctr" anchorCtr="1"/>
              <a:lstStyle/>
              <a:p>
                <a:pPr>
                  <a:defRPr lang="en-GB" sz="1400" b="1" i="0" u="none" strike="noStrike" kern="1200" baseline="0" noProof="0">
                    <a:solidFill>
                      <a:schemeClr val="tx1"/>
                    </a:solidFill>
                    <a:latin typeface="+mn-lt"/>
                    <a:ea typeface="+mn-ea"/>
                    <a:cs typeface="+mn-cs"/>
                  </a:defRPr>
                </a:pPr>
                <a:r>
                  <a:rPr lang="en-GB" sz="1400" b="1" noProof="0">
                    <a:solidFill>
                      <a:schemeClr val="tx1"/>
                    </a:solidFill>
                  </a:rPr>
                  <a:t>Month</a:t>
                </a:r>
              </a:p>
            </c:rich>
          </c:tx>
          <c:layout>
            <c:manualLayout>
              <c:xMode val="edge"/>
              <c:yMode val="edge"/>
              <c:x val="0.46807468518342782"/>
              <c:y val="0.76962101564831353"/>
            </c:manualLayout>
          </c:layout>
          <c:overlay val="0"/>
          <c:spPr>
            <a:noFill/>
            <a:ln>
              <a:noFill/>
            </a:ln>
            <a:effectLst/>
          </c:spPr>
          <c:txPr>
            <a:bodyPr rot="0" spcFirstLastPara="1" vertOverflow="ellipsis" vert="horz" wrap="square" anchor="ctr" anchorCtr="1"/>
            <a:lstStyle/>
            <a:p>
              <a:pPr>
                <a:defRPr lang="en-GB" sz="1400" b="1" i="0" u="none" strike="noStrike" kern="1200" baseline="0" noProof="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224"/>
        <c:crosses val="autoZero"/>
        <c:crossBetween val="midCat"/>
        <c:majorUnit val="6"/>
      </c:valAx>
      <c:valAx>
        <c:axId val="615968224"/>
        <c:scaling>
          <c:orientation val="minMax"/>
          <c:max val="100"/>
          <c:min val="0"/>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de-DE" sz="1400" b="1" err="1">
                    <a:solidFill>
                      <a:schemeClr val="tx1"/>
                    </a:solidFill>
                  </a:rPr>
                  <a:t>Cumulative</a:t>
                </a:r>
                <a:r>
                  <a:rPr lang="de-DE" sz="1400" b="1">
                    <a:solidFill>
                      <a:schemeClr val="tx1"/>
                    </a:solidFill>
                  </a:rPr>
                  <a:t> </a:t>
                </a:r>
                <a:r>
                  <a:rPr lang="de-DE" sz="1400" b="1" err="1">
                    <a:solidFill>
                      <a:schemeClr val="tx1"/>
                    </a:solidFill>
                  </a:rPr>
                  <a:t>percentage</a:t>
                </a:r>
                <a:endParaRPr lang="de-DE" sz="1400" b="1">
                  <a:solidFill>
                    <a:schemeClr val="tx1"/>
                  </a:solidFill>
                </a:endParaRP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704"/>
        <c:crosses val="autoZero"/>
        <c:crossBetween val="midCat"/>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64959401152266"/>
          <c:y val="0.26741023207368159"/>
          <c:w val="0.74543892613172302"/>
          <c:h val="0.48324191171002018"/>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pt idx="2">
                  <c:v>2.6</c:v>
                </c:pt>
              </c:numCache>
            </c:numRef>
          </c:xVal>
          <c:yVal>
            <c:numRef>
              <c:f>Tabelle1!$B$2:$B$4</c:f>
              <c:numCache>
                <c:formatCode>General</c:formatCode>
                <c:ptCount val="3"/>
              </c:numCache>
            </c:numRef>
          </c:yVal>
          <c:smooth val="0"/>
          <c:extLst>
            <c:ext xmlns:c16="http://schemas.microsoft.com/office/drawing/2014/chart" uri="{C3380CC4-5D6E-409C-BE32-E72D297353CC}">
              <c16:uniqueId val="{00000000-07F3-4F4F-AD4F-CAFEA0765353}"/>
            </c:ext>
          </c:extLst>
        </c:ser>
        <c:dLbls>
          <c:showLegendKey val="0"/>
          <c:showVal val="0"/>
          <c:showCatName val="0"/>
          <c:showSerName val="0"/>
          <c:showPercent val="0"/>
          <c:showBubbleSize val="0"/>
        </c:dLbls>
        <c:axId val="615968704"/>
        <c:axId val="615968224"/>
      </c:scatterChart>
      <c:valAx>
        <c:axId val="615968704"/>
        <c:scaling>
          <c:orientation val="minMax"/>
          <c:max val="96"/>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224"/>
        <c:crosses val="autoZero"/>
        <c:crossBetween val="midCat"/>
        <c:majorUnit val="12"/>
      </c:valAx>
      <c:valAx>
        <c:axId val="615968224"/>
        <c:scaling>
          <c:orientation val="minMax"/>
          <c:max val="1"/>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b="1" err="1">
                    <a:solidFill>
                      <a:schemeClr val="tx1"/>
                    </a:solidFill>
                  </a:rPr>
                  <a:t>Cumulative</a:t>
                </a:r>
                <a:r>
                  <a:rPr lang="de-DE" b="1">
                    <a:solidFill>
                      <a:schemeClr val="tx1"/>
                    </a:solidFill>
                  </a:rPr>
                  <a:t> </a:t>
                </a:r>
                <a:r>
                  <a:rPr lang="de-DE" b="1" err="1">
                    <a:solidFill>
                      <a:schemeClr val="tx1"/>
                    </a:solidFill>
                  </a:rPr>
                  <a:t>survival</a:t>
                </a:r>
                <a:endParaRPr lang="de-DE" b="1">
                  <a:solidFill>
                    <a:schemeClr val="tx1"/>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IT"/>
            </a:p>
          </c:txPr>
        </c:title>
        <c:numFmt formatCode="#,##0.0" sourceLinked="0"/>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704"/>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32612203039551"/>
          <c:y val="0.30256647991101876"/>
          <c:w val="0.779164110031068"/>
          <c:h val="0.45277316358432801"/>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pt idx="2">
                  <c:v>2.6</c:v>
                </c:pt>
              </c:numCache>
            </c:numRef>
          </c:xVal>
          <c:yVal>
            <c:numRef>
              <c:f>Tabelle1!$B$2:$B$4</c:f>
              <c:numCache>
                <c:formatCode>General</c:formatCode>
                <c:ptCount val="3"/>
              </c:numCache>
            </c:numRef>
          </c:yVal>
          <c:smooth val="0"/>
          <c:extLst>
            <c:ext xmlns:c16="http://schemas.microsoft.com/office/drawing/2014/chart" uri="{C3380CC4-5D6E-409C-BE32-E72D297353CC}">
              <c16:uniqueId val="{00000000-BAB8-0944-96FB-3BC3E35E4D43}"/>
            </c:ext>
          </c:extLst>
        </c:ser>
        <c:dLbls>
          <c:showLegendKey val="0"/>
          <c:showVal val="0"/>
          <c:showCatName val="0"/>
          <c:showSerName val="0"/>
          <c:showPercent val="0"/>
          <c:showBubbleSize val="0"/>
        </c:dLbls>
        <c:axId val="615968704"/>
        <c:axId val="615968224"/>
      </c:scatterChart>
      <c:valAx>
        <c:axId val="615968704"/>
        <c:scaling>
          <c:orientation val="minMax"/>
          <c:max val="360"/>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224"/>
        <c:crosses val="autoZero"/>
        <c:crossBetween val="midCat"/>
        <c:majorUnit val="24"/>
      </c:valAx>
      <c:valAx>
        <c:axId val="615968224"/>
        <c:scaling>
          <c:orientation val="minMax"/>
          <c:max val="1"/>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b="1" err="1">
                    <a:solidFill>
                      <a:schemeClr val="tx1"/>
                    </a:solidFill>
                  </a:rPr>
                  <a:t>Cumulative</a:t>
                </a:r>
                <a:r>
                  <a:rPr lang="de-DE" b="1">
                    <a:solidFill>
                      <a:schemeClr val="tx1"/>
                    </a:solidFill>
                  </a:rPr>
                  <a:t> </a:t>
                </a:r>
                <a:r>
                  <a:rPr lang="de-DE" b="1" err="1">
                    <a:solidFill>
                      <a:schemeClr val="tx1"/>
                    </a:solidFill>
                  </a:rPr>
                  <a:t>survival</a:t>
                </a:r>
                <a:endParaRPr lang="de-DE" b="1">
                  <a:solidFill>
                    <a:schemeClr val="tx1"/>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IT"/>
            </a:p>
          </c:txPr>
        </c:title>
        <c:numFmt formatCode="#,##0.0" sourceLinked="0"/>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704"/>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75741800523172"/>
          <c:y val="0.30256647991101876"/>
          <c:w val="0.69063550229528758"/>
          <c:h val="0.45042941372850553"/>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pt idx="2">
                  <c:v>2.6</c:v>
                </c:pt>
              </c:numCache>
            </c:numRef>
          </c:xVal>
          <c:yVal>
            <c:numRef>
              <c:f>Tabelle1!$B$2:$B$4</c:f>
              <c:numCache>
                <c:formatCode>General</c:formatCode>
                <c:ptCount val="3"/>
              </c:numCache>
            </c:numRef>
          </c:yVal>
          <c:smooth val="0"/>
          <c:extLst>
            <c:ext xmlns:c16="http://schemas.microsoft.com/office/drawing/2014/chart" uri="{C3380CC4-5D6E-409C-BE32-E72D297353CC}">
              <c16:uniqueId val="{00000000-86B8-504A-908F-3BE0753726AB}"/>
            </c:ext>
          </c:extLst>
        </c:ser>
        <c:dLbls>
          <c:showLegendKey val="0"/>
          <c:showVal val="0"/>
          <c:showCatName val="0"/>
          <c:showSerName val="0"/>
          <c:showPercent val="0"/>
          <c:showBubbleSize val="0"/>
        </c:dLbls>
        <c:axId val="615968704"/>
        <c:axId val="615968224"/>
      </c:scatterChart>
      <c:valAx>
        <c:axId val="615968704"/>
        <c:scaling>
          <c:orientation val="minMax"/>
          <c:max val="96"/>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224"/>
        <c:crosses val="autoZero"/>
        <c:crossBetween val="midCat"/>
        <c:majorUnit val="12"/>
      </c:valAx>
      <c:valAx>
        <c:axId val="615968224"/>
        <c:scaling>
          <c:orientation val="minMax"/>
          <c:max val="1"/>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de-DE" b="1" err="1">
                    <a:solidFill>
                      <a:schemeClr val="tx1"/>
                    </a:solidFill>
                  </a:rPr>
                  <a:t>Cumulative</a:t>
                </a:r>
                <a:r>
                  <a:rPr lang="de-DE" b="1">
                    <a:solidFill>
                      <a:schemeClr val="tx1"/>
                    </a:solidFill>
                  </a:rPr>
                  <a:t> </a:t>
                </a:r>
                <a:r>
                  <a:rPr lang="de-DE" b="1" err="1">
                    <a:solidFill>
                      <a:schemeClr val="tx1"/>
                    </a:solidFill>
                  </a:rPr>
                  <a:t>survival</a:t>
                </a:r>
                <a:endParaRPr lang="de-DE" b="1">
                  <a:solidFill>
                    <a:schemeClr val="tx1"/>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IT"/>
            </a:p>
          </c:txPr>
        </c:title>
        <c:numFmt formatCode="#,##0.0" sourceLinked="0"/>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704"/>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02080087632574"/>
          <c:y val="2.0678979581377984E-2"/>
          <c:w val="0.82923982378579431"/>
          <c:h val="0.7112414377229959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5BF8-FE44-958C-BE0A158C2709}"/>
            </c:ext>
          </c:extLst>
        </c:ser>
        <c:dLbls>
          <c:showLegendKey val="0"/>
          <c:showVal val="0"/>
          <c:showCatName val="0"/>
          <c:showSerName val="0"/>
          <c:showPercent val="0"/>
          <c:showBubbleSize val="0"/>
        </c:dLbls>
        <c:axId val="1266573679"/>
        <c:axId val="1266575327"/>
      </c:scatterChart>
      <c:valAx>
        <c:axId val="1266573679"/>
        <c:scaling>
          <c:orientation val="minMax"/>
          <c:max val="90"/>
          <c:min val="0"/>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mn-lt"/>
                    <a:ea typeface="+mn-ea"/>
                    <a:cs typeface="+mn-cs"/>
                  </a:defRPr>
                </a:pPr>
                <a:r>
                  <a:rPr lang="de-DE" sz="1200" b="1" noProof="1">
                    <a:solidFill>
                      <a:schemeClr val="tx1"/>
                    </a:solidFill>
                  </a:rPr>
                  <a:t>Time</a:t>
                </a:r>
                <a:r>
                  <a:rPr lang="de-DE" sz="1200" b="1" baseline="0" noProof="1">
                    <a:solidFill>
                      <a:schemeClr val="tx1"/>
                    </a:solidFill>
                  </a:rPr>
                  <a:t> to event [PFS] from randomization, months</a:t>
                </a:r>
                <a:endParaRPr lang="de-DE" sz="1200" b="1" noProof="1">
                  <a:solidFill>
                    <a:schemeClr val="tx1"/>
                  </a:solidFill>
                </a:endParaRPr>
              </a:p>
            </c:rich>
          </c:tx>
          <c:layout>
            <c:manualLayout>
              <c:xMode val="edge"/>
              <c:yMode val="edge"/>
              <c:x val="0.27103834032877311"/>
              <c:y val="0.79048514360389766"/>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6575327"/>
        <c:crosses val="autoZero"/>
        <c:crossBetween val="midCat"/>
        <c:majorUnit val="12"/>
      </c:valAx>
      <c:valAx>
        <c:axId val="1266575327"/>
        <c:scaling>
          <c:orientation val="minMax"/>
          <c:max val="1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mn-lt"/>
                    <a:ea typeface="+mn-ea"/>
                    <a:cs typeface="+mn-cs"/>
                  </a:defRPr>
                </a:pPr>
                <a:r>
                  <a:rPr lang="de-DE" sz="1200" b="1" i="0" u="none" strike="noStrike" kern="1200" baseline="0" noProof="1">
                    <a:solidFill>
                      <a:schemeClr val="tx1"/>
                    </a:solidFill>
                  </a:rPr>
                  <a:t>Cumulative progression-free survival</a:t>
                </a:r>
              </a:p>
            </c:rich>
          </c:tx>
          <c:layout>
            <c:manualLayout>
              <c:xMode val="edge"/>
              <c:yMode val="edge"/>
              <c:x val="3.5874180196634207E-2"/>
              <c:y val="9.8844588955348436E-2"/>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6573679"/>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64959401152266"/>
          <c:y val="0.26741023207368159"/>
          <c:w val="0.62950860647772489"/>
          <c:h val="0.48324191171002018"/>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pt idx="2">
                  <c:v>2.6</c:v>
                </c:pt>
              </c:numCache>
            </c:numRef>
          </c:xVal>
          <c:yVal>
            <c:numRef>
              <c:f>Tabelle1!$B$2:$B$4</c:f>
              <c:numCache>
                <c:formatCode>General</c:formatCode>
                <c:ptCount val="3"/>
              </c:numCache>
            </c:numRef>
          </c:yVal>
          <c:smooth val="0"/>
          <c:extLst>
            <c:ext xmlns:c16="http://schemas.microsoft.com/office/drawing/2014/chart" uri="{C3380CC4-5D6E-409C-BE32-E72D297353CC}">
              <c16:uniqueId val="{00000000-AA87-5746-B659-DC206E2CDDD0}"/>
            </c:ext>
          </c:extLst>
        </c:ser>
        <c:dLbls>
          <c:showLegendKey val="0"/>
          <c:showVal val="0"/>
          <c:showCatName val="0"/>
          <c:showSerName val="0"/>
          <c:showPercent val="0"/>
          <c:showBubbleSize val="0"/>
        </c:dLbls>
        <c:axId val="615968704"/>
        <c:axId val="615968224"/>
      </c:scatterChart>
      <c:valAx>
        <c:axId val="615968704"/>
        <c:scaling>
          <c:orientation val="minMax"/>
          <c:max val="84"/>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sz="1000" b="1">
                    <a:solidFill>
                      <a:schemeClr val="tx1"/>
                    </a:solidFill>
                  </a:rPr>
                  <a:t>Time</a:t>
                </a:r>
                <a:r>
                  <a:rPr lang="de-DE" sz="1000" b="1" baseline="0">
                    <a:solidFill>
                      <a:schemeClr val="tx1"/>
                    </a:solidFill>
                  </a:rPr>
                  <a:t> </a:t>
                </a:r>
                <a:r>
                  <a:rPr lang="de-DE" sz="1000" b="1" baseline="0" err="1">
                    <a:solidFill>
                      <a:schemeClr val="tx1"/>
                    </a:solidFill>
                  </a:rPr>
                  <a:t>to</a:t>
                </a:r>
                <a:r>
                  <a:rPr lang="de-DE" sz="1000" b="1" baseline="0">
                    <a:solidFill>
                      <a:schemeClr val="tx1"/>
                    </a:solidFill>
                  </a:rPr>
                  <a:t> event [PFS] </a:t>
                </a:r>
                <a:r>
                  <a:rPr lang="de-DE" sz="1000" b="1" baseline="0" err="1">
                    <a:solidFill>
                      <a:schemeClr val="tx1"/>
                    </a:solidFill>
                  </a:rPr>
                  <a:t>from</a:t>
                </a:r>
                <a:r>
                  <a:rPr lang="de-DE" sz="1000" b="1" baseline="0">
                    <a:solidFill>
                      <a:schemeClr val="tx1"/>
                    </a:solidFill>
                  </a:rPr>
                  <a:t> </a:t>
                </a:r>
                <a:r>
                  <a:rPr lang="de-DE" sz="1000" b="1" baseline="0" err="1">
                    <a:solidFill>
                      <a:schemeClr val="tx1"/>
                    </a:solidFill>
                  </a:rPr>
                  <a:t>randomization</a:t>
                </a:r>
                <a:r>
                  <a:rPr lang="de-DE" sz="1000" b="1" baseline="0">
                    <a:solidFill>
                      <a:schemeClr val="tx1"/>
                    </a:solidFill>
                  </a:rPr>
                  <a:t>, </a:t>
                </a:r>
                <a:r>
                  <a:rPr lang="de-DE" sz="1000" b="1" baseline="0" err="1">
                    <a:solidFill>
                      <a:schemeClr val="tx1"/>
                    </a:solidFill>
                  </a:rPr>
                  <a:t>months</a:t>
                </a:r>
                <a:endParaRPr lang="de-DE" sz="1000" b="1">
                  <a:solidFill>
                    <a:schemeClr val="tx1"/>
                  </a:solidFill>
                </a:endParaRP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224"/>
        <c:crosses val="autoZero"/>
        <c:crossBetween val="midCat"/>
        <c:majorUnit val="12"/>
      </c:valAx>
      <c:valAx>
        <c:axId val="615968224"/>
        <c:scaling>
          <c:orientation val="minMax"/>
          <c:max val="1"/>
          <c:min val="0"/>
        </c:scaling>
        <c:delete val="0"/>
        <c:axPos val="l"/>
        <c:title>
          <c:tx>
            <c:rich>
              <a:bodyPr rot="-5400000" spcFirstLastPara="1" vertOverflow="ellipsis" vert="horz" wrap="square" anchor="ctr" anchorCtr="1"/>
              <a:lstStyle/>
              <a:p>
                <a:pPr algn="just">
                  <a:defRPr sz="1330" b="0" i="0" u="none" strike="noStrike" kern="1200" baseline="0">
                    <a:solidFill>
                      <a:schemeClr val="tx1"/>
                    </a:solidFill>
                    <a:latin typeface="+mn-lt"/>
                    <a:ea typeface="+mn-ea"/>
                    <a:cs typeface="+mn-cs"/>
                  </a:defRPr>
                </a:pPr>
                <a:r>
                  <a:rPr lang="de-DE" sz="1000" b="1" err="1">
                    <a:solidFill>
                      <a:schemeClr val="tx1"/>
                    </a:solidFill>
                  </a:rPr>
                  <a:t>Cumulative</a:t>
                </a:r>
                <a:r>
                  <a:rPr lang="de-DE" sz="1000" b="1">
                    <a:solidFill>
                      <a:schemeClr val="tx1"/>
                    </a:solidFill>
                  </a:rPr>
                  <a:t> </a:t>
                </a:r>
                <a:r>
                  <a:rPr lang="de-DE" sz="1000" b="1" err="1">
                    <a:solidFill>
                      <a:schemeClr val="tx1"/>
                    </a:solidFill>
                  </a:rPr>
                  <a:t>progression-free</a:t>
                </a:r>
                <a:r>
                  <a:rPr lang="de-DE" sz="1000" b="1">
                    <a:solidFill>
                      <a:schemeClr val="tx1"/>
                    </a:solidFill>
                  </a:rPr>
                  <a:t> </a:t>
                </a:r>
                <a:r>
                  <a:rPr lang="de-DE" sz="1000" b="1" err="1">
                    <a:solidFill>
                      <a:schemeClr val="tx1"/>
                    </a:solidFill>
                  </a:rPr>
                  <a:t>survival</a:t>
                </a:r>
                <a:endParaRPr lang="de-DE" sz="1000" b="1">
                  <a:solidFill>
                    <a:schemeClr val="tx1"/>
                  </a:solidFill>
                </a:endParaRPr>
              </a:p>
            </c:rich>
          </c:tx>
          <c:layout>
            <c:manualLayout>
              <c:xMode val="edge"/>
              <c:yMode val="edge"/>
              <c:x val="3.8854498901358989E-2"/>
              <c:y val="0.25314402424769095"/>
            </c:manualLayout>
          </c:layout>
          <c:overlay val="0"/>
          <c:spPr>
            <a:noFill/>
            <a:ln>
              <a:noFill/>
            </a:ln>
            <a:effectLst/>
          </c:spPr>
          <c:txPr>
            <a:bodyPr rot="-5400000" spcFirstLastPara="1" vertOverflow="ellipsis" vert="horz" wrap="square" anchor="ctr" anchorCtr="1"/>
            <a:lstStyle/>
            <a:p>
              <a:pPr algn="just">
                <a:defRPr sz="1330" b="0" i="0" u="none" strike="noStrike" kern="1200" baseline="0">
                  <a:solidFill>
                    <a:schemeClr val="tx1"/>
                  </a:solidFill>
                  <a:latin typeface="+mn-lt"/>
                  <a:ea typeface="+mn-ea"/>
                  <a:cs typeface="+mn-cs"/>
                </a:defRPr>
              </a:pPr>
              <a:endParaRPr lang="en-IT"/>
            </a:p>
          </c:txPr>
        </c:title>
        <c:numFmt formatCode="#,##0.0" sourceLinked="0"/>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704"/>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64959401152266"/>
          <c:y val="0.26741023207368159"/>
          <c:w val="0.62318513449659774"/>
          <c:h val="0.48324191171002018"/>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pt idx="2">
                  <c:v>2.6</c:v>
                </c:pt>
              </c:numCache>
            </c:numRef>
          </c:xVal>
          <c:yVal>
            <c:numRef>
              <c:f>Tabelle1!$B$2:$B$4</c:f>
              <c:numCache>
                <c:formatCode>General</c:formatCode>
                <c:ptCount val="3"/>
              </c:numCache>
            </c:numRef>
          </c:yVal>
          <c:smooth val="0"/>
          <c:extLst>
            <c:ext xmlns:c16="http://schemas.microsoft.com/office/drawing/2014/chart" uri="{C3380CC4-5D6E-409C-BE32-E72D297353CC}">
              <c16:uniqueId val="{00000000-AA87-5746-B659-DC206E2CDDD0}"/>
            </c:ext>
          </c:extLst>
        </c:ser>
        <c:dLbls>
          <c:showLegendKey val="0"/>
          <c:showVal val="0"/>
          <c:showCatName val="0"/>
          <c:showSerName val="0"/>
          <c:showPercent val="0"/>
          <c:showBubbleSize val="0"/>
        </c:dLbls>
        <c:axId val="615968704"/>
        <c:axId val="615968224"/>
      </c:scatterChart>
      <c:valAx>
        <c:axId val="615968704"/>
        <c:scaling>
          <c:orientation val="minMax"/>
          <c:max val="84"/>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sz="1000" b="1">
                    <a:solidFill>
                      <a:schemeClr val="tx1"/>
                    </a:solidFill>
                  </a:rPr>
                  <a:t>Time</a:t>
                </a:r>
                <a:r>
                  <a:rPr lang="de-DE" sz="1000" b="1" baseline="0">
                    <a:solidFill>
                      <a:schemeClr val="tx1"/>
                    </a:solidFill>
                  </a:rPr>
                  <a:t> </a:t>
                </a:r>
                <a:r>
                  <a:rPr lang="de-DE" sz="1000" b="1" baseline="0" err="1">
                    <a:solidFill>
                      <a:schemeClr val="tx1"/>
                    </a:solidFill>
                  </a:rPr>
                  <a:t>to</a:t>
                </a:r>
                <a:r>
                  <a:rPr lang="de-DE" sz="1000" b="1" baseline="0">
                    <a:solidFill>
                      <a:schemeClr val="tx1"/>
                    </a:solidFill>
                  </a:rPr>
                  <a:t> </a:t>
                </a:r>
                <a:r>
                  <a:rPr lang="de-DE" sz="1000" b="1" baseline="0" err="1">
                    <a:solidFill>
                      <a:schemeClr val="tx1"/>
                    </a:solidFill>
                  </a:rPr>
                  <a:t>event</a:t>
                </a:r>
                <a:r>
                  <a:rPr lang="de-DE" sz="1000" b="1" baseline="0">
                    <a:solidFill>
                      <a:schemeClr val="tx1"/>
                    </a:solidFill>
                  </a:rPr>
                  <a:t> [PFS] </a:t>
                </a:r>
                <a:r>
                  <a:rPr lang="de-DE" sz="1000" b="1" baseline="0" err="1">
                    <a:solidFill>
                      <a:schemeClr val="tx1"/>
                    </a:solidFill>
                  </a:rPr>
                  <a:t>from</a:t>
                </a:r>
                <a:r>
                  <a:rPr lang="de-DE" sz="1000" b="1" baseline="0">
                    <a:solidFill>
                      <a:schemeClr val="tx1"/>
                    </a:solidFill>
                  </a:rPr>
                  <a:t> </a:t>
                </a:r>
                <a:r>
                  <a:rPr lang="de-DE" sz="1000" b="1" baseline="0" err="1">
                    <a:solidFill>
                      <a:schemeClr val="tx1"/>
                    </a:solidFill>
                  </a:rPr>
                  <a:t>randomization</a:t>
                </a:r>
                <a:r>
                  <a:rPr lang="de-DE" sz="1000" b="1" baseline="0">
                    <a:solidFill>
                      <a:schemeClr val="tx1"/>
                    </a:solidFill>
                  </a:rPr>
                  <a:t>, </a:t>
                </a:r>
                <a:r>
                  <a:rPr lang="de-DE" sz="1000" b="1" baseline="0" err="1">
                    <a:solidFill>
                      <a:schemeClr val="tx1"/>
                    </a:solidFill>
                  </a:rPr>
                  <a:t>months</a:t>
                </a:r>
                <a:endParaRPr lang="de-DE" sz="1000" b="1">
                  <a:solidFill>
                    <a:schemeClr val="tx1"/>
                  </a:solidFill>
                </a:endParaRP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224"/>
        <c:crosses val="autoZero"/>
        <c:crossBetween val="midCat"/>
        <c:majorUnit val="12"/>
      </c:valAx>
      <c:valAx>
        <c:axId val="615968224"/>
        <c:scaling>
          <c:orientation val="minMax"/>
          <c:max val="1"/>
          <c:min val="0"/>
        </c:scaling>
        <c:delete val="0"/>
        <c:axPos val="l"/>
        <c:title>
          <c:tx>
            <c:rich>
              <a:bodyPr rot="-5400000" spcFirstLastPara="1" vertOverflow="ellipsis" vert="horz" wrap="square" anchor="ctr" anchorCtr="1"/>
              <a:lstStyle/>
              <a:p>
                <a:pPr algn="just">
                  <a:defRPr sz="1330" b="0" i="0" u="none" strike="noStrike" kern="1200" baseline="0">
                    <a:solidFill>
                      <a:schemeClr val="tx1"/>
                    </a:solidFill>
                    <a:latin typeface="+mn-lt"/>
                    <a:ea typeface="+mn-ea"/>
                    <a:cs typeface="+mn-cs"/>
                  </a:defRPr>
                </a:pPr>
                <a:r>
                  <a:rPr lang="de-DE" sz="1000" b="1" err="1">
                    <a:solidFill>
                      <a:schemeClr val="tx1"/>
                    </a:solidFill>
                  </a:rPr>
                  <a:t>Cumulative</a:t>
                </a:r>
                <a:r>
                  <a:rPr lang="de-DE" sz="1000" b="1">
                    <a:solidFill>
                      <a:schemeClr val="tx1"/>
                    </a:solidFill>
                  </a:rPr>
                  <a:t> </a:t>
                </a:r>
                <a:r>
                  <a:rPr lang="de-DE" sz="1000" b="1" err="1">
                    <a:solidFill>
                      <a:schemeClr val="tx1"/>
                    </a:solidFill>
                  </a:rPr>
                  <a:t>progression-free</a:t>
                </a:r>
                <a:r>
                  <a:rPr lang="de-DE" sz="1000" b="1">
                    <a:solidFill>
                      <a:schemeClr val="tx1"/>
                    </a:solidFill>
                  </a:rPr>
                  <a:t> </a:t>
                </a:r>
                <a:r>
                  <a:rPr lang="de-DE" sz="1000" b="1" err="1">
                    <a:solidFill>
                      <a:schemeClr val="tx1"/>
                    </a:solidFill>
                  </a:rPr>
                  <a:t>survival</a:t>
                </a:r>
                <a:endParaRPr lang="de-DE" sz="1000" b="1">
                  <a:solidFill>
                    <a:schemeClr val="tx1"/>
                  </a:solidFill>
                </a:endParaRPr>
              </a:p>
            </c:rich>
          </c:tx>
          <c:layout>
            <c:manualLayout>
              <c:xMode val="edge"/>
              <c:yMode val="edge"/>
              <c:x val="3.8854498901358989E-2"/>
              <c:y val="0.25029077323776366"/>
            </c:manualLayout>
          </c:layout>
          <c:overlay val="0"/>
          <c:spPr>
            <a:noFill/>
            <a:ln>
              <a:noFill/>
            </a:ln>
            <a:effectLst/>
          </c:spPr>
          <c:txPr>
            <a:bodyPr rot="-5400000" spcFirstLastPara="1" vertOverflow="ellipsis" vert="horz" wrap="square" anchor="ctr" anchorCtr="1"/>
            <a:lstStyle/>
            <a:p>
              <a:pPr algn="just">
                <a:defRPr sz="1330" b="0" i="0" u="none" strike="noStrike" kern="1200" baseline="0">
                  <a:solidFill>
                    <a:schemeClr val="tx1"/>
                  </a:solidFill>
                  <a:latin typeface="+mn-lt"/>
                  <a:ea typeface="+mn-ea"/>
                  <a:cs typeface="+mn-cs"/>
                </a:defRPr>
              </a:pPr>
              <a:endParaRPr lang="en-IT"/>
            </a:p>
          </c:txPr>
        </c:title>
        <c:numFmt formatCode="#,##0.0" sourceLinked="0"/>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704"/>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3562186458568"/>
          <c:y val="2.0678979581377984E-2"/>
          <c:w val="0.78645045492820032"/>
          <c:h val="0.7112414377229959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D39C-6B40-AA19-07981B56FF4D}"/>
            </c:ext>
          </c:extLst>
        </c:ser>
        <c:dLbls>
          <c:showLegendKey val="0"/>
          <c:showVal val="0"/>
          <c:showCatName val="0"/>
          <c:showSerName val="0"/>
          <c:showPercent val="0"/>
          <c:showBubbleSize val="0"/>
        </c:dLbls>
        <c:axId val="1266573679"/>
        <c:axId val="1266575327"/>
      </c:scatterChart>
      <c:valAx>
        <c:axId val="1266573679"/>
        <c:scaling>
          <c:orientation val="minMax"/>
          <c:max val="90"/>
          <c:min val="0"/>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mn-lt"/>
                    <a:ea typeface="+mn-ea"/>
                    <a:cs typeface="+mn-cs"/>
                  </a:defRPr>
                </a:pPr>
                <a:r>
                  <a:rPr lang="de-DE" sz="1200" b="1" noProof="1">
                    <a:solidFill>
                      <a:schemeClr val="tx1"/>
                    </a:solidFill>
                  </a:rPr>
                  <a:t>Time</a:t>
                </a:r>
                <a:r>
                  <a:rPr lang="de-DE" sz="1200" b="1" baseline="0" noProof="1">
                    <a:solidFill>
                      <a:schemeClr val="tx1"/>
                    </a:solidFill>
                  </a:rPr>
                  <a:t> to event [OS] from randomization, months</a:t>
                </a:r>
                <a:endParaRPr lang="de-DE" sz="1200" b="1" noProof="1">
                  <a:solidFill>
                    <a:schemeClr val="tx1"/>
                  </a:solidFill>
                </a:endParaRPr>
              </a:p>
            </c:rich>
          </c:tx>
          <c:layout>
            <c:manualLayout>
              <c:xMode val="edge"/>
              <c:yMode val="edge"/>
              <c:x val="0.27103834032877311"/>
              <c:y val="0.79048514360389766"/>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6575327"/>
        <c:crosses val="autoZero"/>
        <c:crossBetween val="midCat"/>
        <c:majorUnit val="12"/>
      </c:valAx>
      <c:valAx>
        <c:axId val="1266575327"/>
        <c:scaling>
          <c:orientation val="minMax"/>
          <c:max val="1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chemeClr val="tx1"/>
                    </a:solidFill>
                    <a:latin typeface="+mn-lt"/>
                    <a:ea typeface="+mn-ea"/>
                    <a:cs typeface="+mn-cs"/>
                  </a:defRPr>
                </a:pPr>
                <a:r>
                  <a:rPr lang="de-DE" sz="1400" b="1" i="0" u="none" strike="noStrike" kern="1200" baseline="0" noProof="1">
                    <a:solidFill>
                      <a:schemeClr val="tx1"/>
                    </a:solidFill>
                  </a:rPr>
                  <a:t>Cumulative survival</a:t>
                </a:r>
              </a:p>
            </c:rich>
          </c:tx>
          <c:layout>
            <c:manualLayout>
              <c:xMode val="edge"/>
              <c:yMode val="edge"/>
              <c:x val="2.0470017002530438E-2"/>
              <c:y val="0.2004844755510978"/>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6573679"/>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3562186458568"/>
          <c:y val="2.0678979581377984E-2"/>
          <c:w val="0.78645045492820032"/>
          <c:h val="0.7112414377229959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5567-2742-8C3F-2C3DFBA0FCC5}"/>
            </c:ext>
          </c:extLst>
        </c:ser>
        <c:dLbls>
          <c:showLegendKey val="0"/>
          <c:showVal val="0"/>
          <c:showCatName val="0"/>
          <c:showSerName val="0"/>
          <c:showPercent val="0"/>
          <c:showBubbleSize val="0"/>
        </c:dLbls>
        <c:axId val="1266573679"/>
        <c:axId val="1266575327"/>
      </c:scatterChart>
      <c:valAx>
        <c:axId val="1266573679"/>
        <c:scaling>
          <c:orientation val="minMax"/>
          <c:max val="90"/>
          <c:min val="0"/>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mn-lt"/>
                    <a:ea typeface="+mn-ea"/>
                    <a:cs typeface="+mn-cs"/>
                  </a:defRPr>
                </a:pPr>
                <a:r>
                  <a:rPr lang="de-DE" sz="1200" b="1" noProof="1">
                    <a:solidFill>
                      <a:schemeClr val="tx1"/>
                    </a:solidFill>
                  </a:rPr>
                  <a:t>Time</a:t>
                </a:r>
                <a:r>
                  <a:rPr lang="de-DE" sz="1200" b="1" baseline="0" noProof="1">
                    <a:solidFill>
                      <a:schemeClr val="tx1"/>
                    </a:solidFill>
                  </a:rPr>
                  <a:t> to event [TTNT] from randomization, months</a:t>
                </a:r>
                <a:endParaRPr lang="de-DE" sz="1200" b="1" noProof="1">
                  <a:solidFill>
                    <a:schemeClr val="tx1"/>
                  </a:solidFill>
                </a:endParaRPr>
              </a:p>
            </c:rich>
          </c:tx>
          <c:layout>
            <c:manualLayout>
              <c:xMode val="edge"/>
              <c:yMode val="edge"/>
              <c:x val="0.27103834032877311"/>
              <c:y val="0.79048514360389766"/>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6575327"/>
        <c:crosses val="autoZero"/>
        <c:crossBetween val="midCat"/>
        <c:majorUnit val="12"/>
      </c:valAx>
      <c:valAx>
        <c:axId val="1266575327"/>
        <c:scaling>
          <c:orientation val="minMax"/>
          <c:max val="1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chemeClr val="tx1"/>
                    </a:solidFill>
                    <a:latin typeface="+mn-lt"/>
                    <a:ea typeface="+mn-ea"/>
                    <a:cs typeface="+mn-cs"/>
                  </a:defRPr>
                </a:pPr>
                <a:r>
                  <a:rPr lang="de-DE" sz="1400" b="1" i="0" u="none" strike="noStrike" kern="1200" baseline="0" noProof="1">
                    <a:solidFill>
                      <a:schemeClr val="tx1"/>
                    </a:solidFill>
                  </a:rPr>
                  <a:t>Cumulative survival</a:t>
                </a:r>
              </a:p>
            </c:rich>
          </c:tx>
          <c:layout>
            <c:manualLayout>
              <c:xMode val="edge"/>
              <c:yMode val="edge"/>
              <c:x val="2.0470017002530438E-2"/>
              <c:y val="0.2004844755510978"/>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6573679"/>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Spalte2</c:v>
                </c:pt>
              </c:strCache>
            </c:strRef>
          </c:tx>
          <c:spPr>
            <a:ln>
              <a:noFill/>
            </a:ln>
          </c:spPr>
          <c:dPt>
            <c:idx val="0"/>
            <c:bubble3D val="0"/>
            <c:spPr>
              <a:solidFill>
                <a:schemeClr val="accent1">
                  <a:lumMod val="75000"/>
                  <a:lumOff val="25000"/>
                </a:schemeClr>
              </a:solidFill>
              <a:ln w="19050">
                <a:noFill/>
              </a:ln>
              <a:effectLst/>
            </c:spPr>
            <c:extLst>
              <c:ext xmlns:c16="http://schemas.microsoft.com/office/drawing/2014/chart" uri="{C3380CC4-5D6E-409C-BE32-E72D297353CC}">
                <c16:uniqueId val="{00000001-BCC2-5D48-A7E1-1E43EA1B674C}"/>
              </c:ext>
            </c:extLst>
          </c:dPt>
          <c:dPt>
            <c:idx val="1"/>
            <c:bubble3D val="0"/>
            <c:spPr>
              <a:solidFill>
                <a:schemeClr val="accent1">
                  <a:lumMod val="50000"/>
                  <a:lumOff val="50000"/>
                </a:schemeClr>
              </a:solidFill>
              <a:ln w="19050">
                <a:noFill/>
              </a:ln>
              <a:effectLst/>
            </c:spPr>
            <c:extLst>
              <c:ext xmlns:c16="http://schemas.microsoft.com/office/drawing/2014/chart" uri="{C3380CC4-5D6E-409C-BE32-E72D297353CC}">
                <c16:uniqueId val="{00000003-2F7D-9A4D-BB63-71F67EE4AC54}"/>
              </c:ext>
            </c:extLst>
          </c:dPt>
          <c:dPt>
            <c:idx val="2"/>
            <c:bubble3D val="0"/>
            <c:spPr>
              <a:solidFill>
                <a:schemeClr val="accent1">
                  <a:lumMod val="25000"/>
                  <a:lumOff val="75000"/>
                </a:schemeClr>
              </a:solidFill>
              <a:ln w="19050">
                <a:noFill/>
              </a:ln>
              <a:effectLst/>
            </c:spPr>
            <c:extLst>
              <c:ext xmlns:c16="http://schemas.microsoft.com/office/drawing/2014/chart" uri="{C3380CC4-5D6E-409C-BE32-E72D297353CC}">
                <c16:uniqueId val="{00000005-2F7D-9A4D-BB63-71F67EE4AC54}"/>
              </c:ext>
            </c:extLst>
          </c:dPt>
          <c:dPt>
            <c:idx val="3"/>
            <c:bubble3D val="0"/>
            <c:spPr>
              <a:solidFill>
                <a:schemeClr val="accent1">
                  <a:lumMod val="10000"/>
                  <a:lumOff val="90000"/>
                </a:schemeClr>
              </a:solidFill>
              <a:ln w="19050">
                <a:noFill/>
              </a:ln>
              <a:effectLst/>
            </c:spPr>
            <c:extLst>
              <c:ext xmlns:c16="http://schemas.microsoft.com/office/drawing/2014/chart" uri="{C3380CC4-5D6E-409C-BE32-E72D297353CC}">
                <c16:uniqueId val="{00000007-BD27-464C-80DE-461136855672}"/>
              </c:ext>
            </c:extLst>
          </c:dPt>
          <c:dPt>
            <c:idx val="4"/>
            <c:bubble3D val="0"/>
            <c:spPr>
              <a:solidFill>
                <a:schemeClr val="bg1"/>
              </a:solidFill>
              <a:ln w="19050">
                <a:noFill/>
              </a:ln>
              <a:effectLst/>
            </c:spPr>
            <c:extLst>
              <c:ext xmlns:c16="http://schemas.microsoft.com/office/drawing/2014/chart" uri="{C3380CC4-5D6E-409C-BE32-E72D297353CC}">
                <c16:uniqueId val="{00000009-BD27-464C-80DE-461136855672}"/>
              </c:ext>
            </c:extLst>
          </c:dPt>
          <c:dPt>
            <c:idx val="5"/>
            <c:bubble3D val="0"/>
            <c:spPr>
              <a:solidFill>
                <a:schemeClr val="bg1"/>
              </a:solidFill>
              <a:ln w="19050">
                <a:noFill/>
              </a:ln>
              <a:effectLst/>
            </c:spPr>
            <c:extLst>
              <c:ext xmlns:c16="http://schemas.microsoft.com/office/drawing/2014/chart" uri="{C3380CC4-5D6E-409C-BE32-E72D297353CC}">
                <c16:uniqueId val="{0000000B-BD27-464C-80DE-461136855672}"/>
              </c:ext>
            </c:extLst>
          </c:dPt>
          <c:dPt>
            <c:idx val="6"/>
            <c:bubble3D val="0"/>
            <c:spPr>
              <a:solidFill>
                <a:schemeClr val="bg1"/>
              </a:solidFill>
              <a:ln w="19050">
                <a:noFill/>
              </a:ln>
              <a:effectLst/>
            </c:spPr>
            <c:extLst>
              <c:ext xmlns:c16="http://schemas.microsoft.com/office/drawing/2014/chart" uri="{C3380CC4-5D6E-409C-BE32-E72D297353CC}">
                <c16:uniqueId val="{0000000E-BD27-464C-80DE-461136855672}"/>
              </c:ext>
            </c:extLst>
          </c:dPt>
          <c:dPt>
            <c:idx val="7"/>
            <c:bubble3D val="0"/>
            <c:spPr>
              <a:solidFill>
                <a:schemeClr val="bg1"/>
              </a:solidFill>
              <a:ln w="19050">
                <a:noFill/>
              </a:ln>
              <a:effectLst/>
            </c:spPr>
            <c:extLst>
              <c:ext xmlns:c16="http://schemas.microsoft.com/office/drawing/2014/chart" uri="{C3380CC4-5D6E-409C-BE32-E72D297353CC}">
                <c16:uniqueId val="{0000000D-BD27-464C-80DE-461136855672}"/>
              </c:ext>
            </c:extLst>
          </c:dPt>
          <c:dPt>
            <c:idx val="8"/>
            <c:bubble3D val="0"/>
            <c:spPr>
              <a:solidFill>
                <a:schemeClr val="bg1"/>
              </a:solidFill>
              <a:ln w="19050">
                <a:noFill/>
              </a:ln>
              <a:effectLst/>
            </c:spPr>
            <c:extLst>
              <c:ext xmlns:c16="http://schemas.microsoft.com/office/drawing/2014/chart" uri="{C3380CC4-5D6E-409C-BE32-E72D297353CC}">
                <c16:uniqueId val="{0000000C-BD27-464C-80DE-461136855672}"/>
              </c:ext>
            </c:extLst>
          </c:dPt>
          <c:cat>
            <c:strRef>
              <c:f>Tabelle1!$A$2:$A$10</c:f>
              <c:strCache>
                <c:ptCount val="3"/>
                <c:pt idx="0">
                  <c:v>BTK </c:v>
                </c:pt>
                <c:pt idx="1">
                  <c:v>No Mutation Detected</c:v>
                </c:pt>
                <c:pt idx="2">
                  <c:v>Non-BTK</c:v>
                </c:pt>
              </c:strCache>
            </c:strRef>
          </c:cat>
          <c:val>
            <c:numRef>
              <c:f>Tabelle1!$B$2:$B$10</c:f>
              <c:numCache>
                <c:formatCode>General</c:formatCode>
                <c:ptCount val="9"/>
                <c:pt idx="0">
                  <c:v>22</c:v>
                </c:pt>
                <c:pt idx="1">
                  <c:v>11</c:v>
                </c:pt>
                <c:pt idx="2">
                  <c:v>9</c:v>
                </c:pt>
                <c:pt idx="3">
                  <c:v>4</c:v>
                </c:pt>
                <c:pt idx="4">
                  <c:v>11</c:v>
                </c:pt>
                <c:pt idx="5">
                  <c:v>6</c:v>
                </c:pt>
                <c:pt idx="6">
                  <c:v>5</c:v>
                </c:pt>
                <c:pt idx="7">
                  <c:v>4</c:v>
                </c:pt>
                <c:pt idx="8">
                  <c:v>29</c:v>
                </c:pt>
              </c:numCache>
            </c:numRef>
          </c:val>
          <c:extLst>
            <c:ext xmlns:c16="http://schemas.microsoft.com/office/drawing/2014/chart" uri="{C3380CC4-5D6E-409C-BE32-E72D297353CC}">
              <c16:uniqueId val="{00000000-BCC2-5D48-A7E1-1E43EA1B674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Spalte2</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BCC2-5D48-A7E1-1E43EA1B674C}"/>
              </c:ext>
            </c:extLst>
          </c:dPt>
          <c:dPt>
            <c:idx val="1"/>
            <c:bubble3D val="0"/>
            <c:spPr>
              <a:solidFill>
                <a:schemeClr val="accent2"/>
              </a:solidFill>
              <a:ln w="19050">
                <a:noFill/>
              </a:ln>
              <a:effectLst/>
            </c:spPr>
            <c:extLst>
              <c:ext xmlns:c16="http://schemas.microsoft.com/office/drawing/2014/chart" uri="{C3380CC4-5D6E-409C-BE32-E72D297353CC}">
                <c16:uniqueId val="{00000003-2F7D-9A4D-BB63-71F67EE4AC54}"/>
              </c:ext>
            </c:extLst>
          </c:dPt>
          <c:dPt>
            <c:idx val="2"/>
            <c:bubble3D val="0"/>
            <c:spPr>
              <a:solidFill>
                <a:schemeClr val="accent3"/>
              </a:solidFill>
              <a:ln w="19050">
                <a:noFill/>
              </a:ln>
              <a:effectLst/>
            </c:spPr>
            <c:extLst>
              <c:ext xmlns:c16="http://schemas.microsoft.com/office/drawing/2014/chart" uri="{C3380CC4-5D6E-409C-BE32-E72D297353CC}">
                <c16:uniqueId val="{00000005-2F7D-9A4D-BB63-71F67EE4AC54}"/>
              </c:ext>
            </c:extLst>
          </c:dPt>
          <c:cat>
            <c:strRef>
              <c:f>Tabelle1!$A$2:$A$4</c:f>
              <c:strCache>
                <c:ptCount val="3"/>
                <c:pt idx="0">
                  <c:v>BTK </c:v>
                </c:pt>
                <c:pt idx="1">
                  <c:v>No Mutation Detected</c:v>
                </c:pt>
                <c:pt idx="2">
                  <c:v>Non-BTK</c:v>
                </c:pt>
              </c:strCache>
            </c:strRef>
          </c:cat>
          <c:val>
            <c:numRef>
              <c:f>Tabelle1!$B$2:$B$4</c:f>
              <c:numCache>
                <c:formatCode>General</c:formatCode>
                <c:ptCount val="3"/>
                <c:pt idx="0">
                  <c:v>55</c:v>
                </c:pt>
                <c:pt idx="1">
                  <c:v>29</c:v>
                </c:pt>
                <c:pt idx="2">
                  <c:v>16</c:v>
                </c:pt>
              </c:numCache>
            </c:numRef>
          </c:val>
          <c:extLst>
            <c:ext xmlns:c16="http://schemas.microsoft.com/office/drawing/2014/chart" uri="{C3380CC4-5D6E-409C-BE32-E72D297353CC}">
              <c16:uniqueId val="{00000000-BCC2-5D48-A7E1-1E43EA1B674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solidFill>
                  <a:schemeClr val="tx1"/>
                </a:solidFill>
              </a:rPr>
              <a:t>by group</a:t>
            </a:r>
          </a:p>
        </c:rich>
      </c:tx>
      <c:layout>
        <c:manualLayout>
          <c:xMode val="edge"/>
          <c:yMode val="edge"/>
          <c:x val="0.40551674726849363"/>
          <c:y val="0.17578123918668559"/>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14408092862653318"/>
          <c:y val="0.24162898365963437"/>
          <c:w val="0.76817399437106892"/>
          <c:h val="0.48324191171002018"/>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pt idx="2">
                  <c:v>2.6</c:v>
                </c:pt>
              </c:numCache>
            </c:numRef>
          </c:xVal>
          <c:yVal>
            <c:numRef>
              <c:f>Tabelle1!$B$2:$B$4</c:f>
              <c:numCache>
                <c:formatCode>General</c:formatCode>
                <c:ptCount val="3"/>
              </c:numCache>
            </c:numRef>
          </c:yVal>
          <c:smooth val="0"/>
          <c:extLst>
            <c:ext xmlns:c16="http://schemas.microsoft.com/office/drawing/2014/chart" uri="{C3380CC4-5D6E-409C-BE32-E72D297353CC}">
              <c16:uniqueId val="{00000000-518E-49E7-8065-278CFCD63197}"/>
            </c:ext>
          </c:extLst>
        </c:ser>
        <c:dLbls>
          <c:showLegendKey val="0"/>
          <c:showVal val="0"/>
          <c:showCatName val="0"/>
          <c:showSerName val="0"/>
          <c:showPercent val="0"/>
          <c:showBubbleSize val="0"/>
        </c:dLbls>
        <c:axId val="615968704"/>
        <c:axId val="615968224"/>
      </c:scatterChart>
      <c:valAx>
        <c:axId val="615968704"/>
        <c:scaling>
          <c:orientation val="minMax"/>
          <c:max val="60"/>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de-DE" sz="1400" b="1" err="1">
                    <a:solidFill>
                      <a:schemeClr val="tx1"/>
                    </a:solidFill>
                  </a:rPr>
                  <a:t>Month</a:t>
                </a:r>
                <a:endParaRPr lang="de-DE" sz="1400" b="1">
                  <a:solidFill>
                    <a:schemeClr val="tx1"/>
                  </a:solidFill>
                </a:endParaRPr>
              </a:p>
            </c:rich>
          </c:tx>
          <c:layout>
            <c:manualLayout>
              <c:xMode val="edge"/>
              <c:yMode val="edge"/>
              <c:x val="0.46679529110446366"/>
              <c:y val="0.7719647655041360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224"/>
        <c:crosses val="autoZero"/>
        <c:crossBetween val="midCat"/>
        <c:majorUnit val="12"/>
      </c:valAx>
      <c:valAx>
        <c:axId val="615968224"/>
        <c:scaling>
          <c:orientation val="minMax"/>
          <c:max val="100"/>
          <c:min val="0"/>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de-DE" sz="1400" b="1" err="1">
                    <a:solidFill>
                      <a:schemeClr val="tx1"/>
                    </a:solidFill>
                  </a:rPr>
                  <a:t>Cumulative</a:t>
                </a:r>
                <a:r>
                  <a:rPr lang="de-DE" sz="1400" b="1">
                    <a:solidFill>
                      <a:schemeClr val="tx1"/>
                    </a:solidFill>
                  </a:rPr>
                  <a:t> </a:t>
                </a:r>
                <a:r>
                  <a:rPr lang="de-DE" sz="1400" b="1" err="1">
                    <a:solidFill>
                      <a:schemeClr val="tx1"/>
                    </a:solidFill>
                  </a:rPr>
                  <a:t>percentage</a:t>
                </a:r>
                <a:endParaRPr lang="de-DE" sz="1400" b="1">
                  <a:solidFill>
                    <a:schemeClr val="tx1"/>
                  </a:solidFill>
                </a:endParaRP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15968704"/>
        <c:crosses val="autoZero"/>
        <c:crossBetween val="midCat"/>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Spalte2</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E01-054F-BB80-0DBEB8A77F98}"/>
              </c:ext>
            </c:extLst>
          </c:dPt>
          <c:dPt>
            <c:idx val="1"/>
            <c:bubble3D val="0"/>
            <c:spPr>
              <a:solidFill>
                <a:schemeClr val="accent2"/>
              </a:solidFill>
              <a:ln w="19050">
                <a:noFill/>
              </a:ln>
              <a:effectLst/>
            </c:spPr>
            <c:extLst>
              <c:ext xmlns:c16="http://schemas.microsoft.com/office/drawing/2014/chart" uri="{C3380CC4-5D6E-409C-BE32-E72D297353CC}">
                <c16:uniqueId val="{00000003-DE01-054F-BB80-0DBEB8A77F98}"/>
              </c:ext>
            </c:extLst>
          </c:dPt>
          <c:dPt>
            <c:idx val="2"/>
            <c:bubble3D val="0"/>
            <c:spPr>
              <a:solidFill>
                <a:schemeClr val="accent3"/>
              </a:solidFill>
              <a:ln w="19050">
                <a:noFill/>
              </a:ln>
              <a:effectLst/>
            </c:spPr>
            <c:extLst>
              <c:ext xmlns:c16="http://schemas.microsoft.com/office/drawing/2014/chart" uri="{C3380CC4-5D6E-409C-BE32-E72D297353CC}">
                <c16:uniqueId val="{00000005-DE01-054F-BB80-0DBEB8A77F98}"/>
              </c:ext>
            </c:extLst>
          </c:dPt>
          <c:dPt>
            <c:idx val="3"/>
            <c:bubble3D val="0"/>
            <c:spPr>
              <a:solidFill>
                <a:schemeClr val="accent4"/>
              </a:solidFill>
              <a:ln w="19050">
                <a:noFill/>
              </a:ln>
              <a:effectLst/>
            </c:spPr>
            <c:extLst>
              <c:ext xmlns:c16="http://schemas.microsoft.com/office/drawing/2014/chart" uri="{C3380CC4-5D6E-409C-BE32-E72D297353CC}">
                <c16:uniqueId val="{00000007-DE01-054F-BB80-0DBEB8A77F98}"/>
              </c:ext>
            </c:extLst>
          </c:dPt>
          <c:dPt>
            <c:idx val="4"/>
            <c:bubble3D val="0"/>
            <c:spPr>
              <a:solidFill>
                <a:schemeClr val="accent5"/>
              </a:solidFill>
              <a:ln w="19050">
                <a:noFill/>
              </a:ln>
              <a:effectLst/>
            </c:spPr>
            <c:extLst>
              <c:ext xmlns:c16="http://schemas.microsoft.com/office/drawing/2014/chart" uri="{C3380CC4-5D6E-409C-BE32-E72D297353CC}">
                <c16:uniqueId val="{00000009-DE01-054F-BB80-0DBEB8A77F98}"/>
              </c:ext>
            </c:extLst>
          </c:dPt>
          <c:dPt>
            <c:idx val="5"/>
            <c:bubble3D val="0"/>
            <c:spPr>
              <a:solidFill>
                <a:schemeClr val="accent6"/>
              </a:solidFill>
              <a:ln w="19050">
                <a:noFill/>
              </a:ln>
              <a:effectLst/>
            </c:spPr>
            <c:extLst>
              <c:ext xmlns:c16="http://schemas.microsoft.com/office/drawing/2014/chart" uri="{C3380CC4-5D6E-409C-BE32-E72D297353CC}">
                <c16:uniqueId val="{0000000B-DE01-054F-BB80-0DBEB8A77F98}"/>
              </c:ext>
            </c:extLst>
          </c:dPt>
          <c:cat>
            <c:strRef>
              <c:f>Tabelle1!$A$2:$A$7</c:f>
              <c:strCache>
                <c:ptCount val="3"/>
                <c:pt idx="0">
                  <c:v>BTK </c:v>
                </c:pt>
                <c:pt idx="1">
                  <c:v>No Mutation Detected</c:v>
                </c:pt>
                <c:pt idx="2">
                  <c:v>Non-BTK</c:v>
                </c:pt>
              </c:strCache>
            </c:strRef>
          </c:cat>
          <c:val>
            <c:numRef>
              <c:f>Tabelle1!$B$2:$B$7</c:f>
              <c:numCache>
                <c:formatCode>General</c:formatCode>
                <c:ptCount val="6"/>
                <c:pt idx="0">
                  <c:v>45</c:v>
                </c:pt>
                <c:pt idx="1">
                  <c:v>11</c:v>
                </c:pt>
                <c:pt idx="2">
                  <c:v>6</c:v>
                </c:pt>
                <c:pt idx="3">
                  <c:v>5</c:v>
                </c:pt>
                <c:pt idx="4">
                  <c:v>4</c:v>
                </c:pt>
                <c:pt idx="5">
                  <c:v>29</c:v>
                </c:pt>
              </c:numCache>
            </c:numRef>
          </c:val>
          <c:extLst>
            <c:ext xmlns:c16="http://schemas.microsoft.com/office/drawing/2014/chart" uri="{C3380CC4-5D6E-409C-BE32-E72D297353CC}">
              <c16:uniqueId val="{0000000C-DE01-054F-BB80-0DBEB8A77F9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userShapes r:id="rId4"/>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3558070866141"/>
          <c:y val="5.5545845379523028E-2"/>
          <c:w val="0.82923982378579431"/>
          <c:h val="0.7112414377229959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DA67-B44E-A65B-CDFCD577A7F4}"/>
            </c:ext>
          </c:extLst>
        </c:ser>
        <c:dLbls>
          <c:showLegendKey val="0"/>
          <c:showVal val="0"/>
          <c:showCatName val="0"/>
          <c:showSerName val="0"/>
          <c:showPercent val="0"/>
          <c:showBubbleSize val="0"/>
        </c:dLbls>
        <c:axId val="1266573679"/>
        <c:axId val="1266575327"/>
      </c:scatterChart>
      <c:valAx>
        <c:axId val="1266573679"/>
        <c:scaling>
          <c:orientation val="minMax"/>
          <c:max val="60"/>
        </c:scaling>
        <c:delete val="1"/>
        <c:axPos val="b"/>
        <c:numFmt formatCode="General" sourceLinked="1"/>
        <c:majorTickMark val="out"/>
        <c:minorTickMark val="none"/>
        <c:tickLblPos val="nextTo"/>
        <c:crossAx val="1266575327"/>
        <c:crosses val="autoZero"/>
        <c:crossBetween val="midCat"/>
        <c:majorUnit val="3"/>
      </c:valAx>
      <c:valAx>
        <c:axId val="1266575327"/>
        <c:scaling>
          <c:orientation val="minMax"/>
          <c:max val="100"/>
        </c:scaling>
        <c:delete val="0"/>
        <c:axPos val="l"/>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Helvetica" pitchFamily="2" charset="0"/>
                <a:ea typeface="+mn-ea"/>
                <a:cs typeface="+mn-cs"/>
              </a:defRPr>
            </a:pPr>
            <a:endParaRPr lang="en-IT"/>
          </a:p>
        </c:txPr>
        <c:crossAx val="1266573679"/>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userShapes r:id="rId4"/>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3558070866141"/>
          <c:y val="5.5545845379523028E-2"/>
          <c:w val="0.82923982378579431"/>
          <c:h val="0.7112414377229959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516A-654A-B4A5-AF8A5D9D3BD3}"/>
            </c:ext>
          </c:extLst>
        </c:ser>
        <c:dLbls>
          <c:showLegendKey val="0"/>
          <c:showVal val="0"/>
          <c:showCatName val="0"/>
          <c:showSerName val="0"/>
          <c:showPercent val="0"/>
          <c:showBubbleSize val="0"/>
        </c:dLbls>
        <c:axId val="1266573679"/>
        <c:axId val="1266575327"/>
      </c:scatterChart>
      <c:valAx>
        <c:axId val="1266573679"/>
        <c:scaling>
          <c:orientation val="minMax"/>
          <c:max val="48"/>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chemeClr val="tx1"/>
                    </a:solidFill>
                    <a:latin typeface="Helvetica" pitchFamily="2" charset="0"/>
                    <a:ea typeface="+mn-ea"/>
                    <a:cs typeface="+mn-cs"/>
                  </a:defRPr>
                </a:pPr>
                <a:r>
                  <a:rPr lang="de-DE" sz="1200" b="1" err="1">
                    <a:solidFill>
                      <a:schemeClr val="tx1"/>
                    </a:solidFill>
                    <a:latin typeface="Arial" panose="020B0604020202020204" pitchFamily="34" charset="0"/>
                    <a:cs typeface="Arial" panose="020B0604020202020204" pitchFamily="34" charset="0"/>
                  </a:rPr>
                  <a:t>Months</a:t>
                </a:r>
                <a:endParaRPr lang="de-DE" sz="1200" b="1">
                  <a:solidFill>
                    <a:schemeClr val="tx1"/>
                  </a:solidFill>
                  <a:latin typeface="Arial" panose="020B0604020202020204" pitchFamily="34" charset="0"/>
                  <a:cs typeface="Arial" panose="020B0604020202020204" pitchFamily="34" charset="0"/>
                </a:endParaRPr>
              </a:p>
            </c:rich>
          </c:tx>
          <c:layout>
            <c:manualLayout>
              <c:xMode val="edge"/>
              <c:yMode val="edge"/>
              <c:x val="0.40632596476538857"/>
              <c:y val="0.90838199420044441"/>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Helvetica" pitchFamily="2" charset="0"/>
                <a:ea typeface="+mn-ea"/>
                <a:cs typeface="+mn-cs"/>
              </a:defRPr>
            </a:pPr>
            <a:endParaRPr lang="en-IT"/>
          </a:p>
        </c:txPr>
        <c:crossAx val="1266575327"/>
        <c:crosses val="autoZero"/>
        <c:crossBetween val="midCat"/>
        <c:majorUnit val="12"/>
        <c:minorUnit val="3"/>
      </c:valAx>
      <c:valAx>
        <c:axId val="1266575327"/>
        <c:scaling>
          <c:orientation val="minMax"/>
          <c:max val="1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200" b="1">
                    <a:solidFill>
                      <a:schemeClr val="tx1"/>
                    </a:solidFill>
                    <a:latin typeface="Arial" panose="020B0604020202020204" pitchFamily="34" charset="0"/>
                    <a:cs typeface="Arial" panose="020B0604020202020204" pitchFamily="34" charset="0"/>
                  </a:rPr>
                  <a:t>PFS</a:t>
                </a:r>
              </a:p>
            </c:rich>
          </c:tx>
          <c:layout>
            <c:manualLayout>
              <c:xMode val="edge"/>
              <c:yMode val="edge"/>
              <c:x val="5.4972582338771124E-4"/>
              <c:y val="0.34514197079516035"/>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Helvetica" pitchFamily="2" charset="0"/>
                <a:ea typeface="+mn-ea"/>
                <a:cs typeface="+mn-cs"/>
              </a:defRPr>
            </a:pPr>
            <a:endParaRPr lang="en-IT"/>
          </a:p>
        </c:txPr>
        <c:crossAx val="1266573679"/>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3558070866141"/>
          <c:y val="5.5545845379523028E-2"/>
          <c:w val="0.82923982378579431"/>
          <c:h val="0.7112414377229959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516A-654A-B4A5-AF8A5D9D3BD3}"/>
            </c:ext>
          </c:extLst>
        </c:ser>
        <c:dLbls>
          <c:showLegendKey val="0"/>
          <c:showVal val="0"/>
          <c:showCatName val="0"/>
          <c:showSerName val="0"/>
          <c:showPercent val="0"/>
          <c:showBubbleSize val="0"/>
        </c:dLbls>
        <c:axId val="1266573679"/>
        <c:axId val="1266575327"/>
      </c:scatterChart>
      <c:valAx>
        <c:axId val="1266573679"/>
        <c:scaling>
          <c:orientation val="minMax"/>
          <c:max val="39"/>
          <c:min val="0"/>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chemeClr val="tx1"/>
                    </a:solidFill>
                    <a:latin typeface="Helvetica" pitchFamily="2" charset="0"/>
                    <a:ea typeface="+mn-ea"/>
                    <a:cs typeface="+mn-cs"/>
                  </a:defRPr>
                </a:pPr>
                <a:r>
                  <a:rPr lang="de-DE" sz="1200" b="1">
                    <a:solidFill>
                      <a:schemeClr val="tx1"/>
                    </a:solidFill>
                    <a:latin typeface="Arial" panose="020B0604020202020204" pitchFamily="34" charset="0"/>
                    <a:cs typeface="Arial" panose="020B0604020202020204" pitchFamily="34" charset="0"/>
                  </a:rPr>
                  <a:t>Time</a:t>
                </a:r>
                <a:r>
                  <a:rPr lang="de-DE" sz="1200" b="1" baseline="0">
                    <a:solidFill>
                      <a:schemeClr val="tx1"/>
                    </a:solidFill>
                    <a:latin typeface="Arial" panose="020B0604020202020204" pitchFamily="34" charset="0"/>
                    <a:cs typeface="Arial" panose="020B0604020202020204" pitchFamily="34" charset="0"/>
                  </a:rPr>
                  <a:t> </a:t>
                </a:r>
                <a:r>
                  <a:rPr lang="de-DE" sz="1200" b="1" baseline="0" err="1">
                    <a:solidFill>
                      <a:schemeClr val="tx1"/>
                    </a:solidFill>
                    <a:latin typeface="Arial" panose="020B0604020202020204" pitchFamily="34" charset="0"/>
                    <a:cs typeface="Arial" panose="020B0604020202020204" pitchFamily="34" charset="0"/>
                  </a:rPr>
                  <a:t>from</a:t>
                </a:r>
                <a:r>
                  <a:rPr lang="de-DE" sz="1200" b="1" baseline="0">
                    <a:solidFill>
                      <a:schemeClr val="tx1"/>
                    </a:solidFill>
                    <a:latin typeface="Arial" panose="020B0604020202020204" pitchFamily="34" charset="0"/>
                    <a:cs typeface="Arial" panose="020B0604020202020204" pitchFamily="34" charset="0"/>
                  </a:rPr>
                  <a:t> EOT (</a:t>
                </a:r>
                <a:r>
                  <a:rPr lang="de-DE" sz="1200" b="1" baseline="0" err="1">
                    <a:solidFill>
                      <a:schemeClr val="tx1"/>
                    </a:solidFill>
                    <a:latin typeface="Arial" panose="020B0604020202020204" pitchFamily="34" charset="0"/>
                    <a:cs typeface="Arial" panose="020B0604020202020204" pitchFamily="34" charset="0"/>
                  </a:rPr>
                  <a:t>months</a:t>
                </a:r>
                <a:r>
                  <a:rPr lang="de-DE" sz="1200" b="1" baseline="0">
                    <a:solidFill>
                      <a:schemeClr val="tx1"/>
                    </a:solidFill>
                    <a:latin typeface="Arial" panose="020B0604020202020204" pitchFamily="34" charset="0"/>
                    <a:cs typeface="Arial" panose="020B0604020202020204" pitchFamily="34" charset="0"/>
                  </a:rPr>
                  <a:t>)</a:t>
                </a:r>
                <a:endParaRPr lang="de-DE" sz="1200" b="1">
                  <a:solidFill>
                    <a:schemeClr val="tx1"/>
                  </a:solidFill>
                  <a:latin typeface="Arial" panose="020B0604020202020204" pitchFamily="34" charset="0"/>
                  <a:cs typeface="Arial" panose="020B0604020202020204" pitchFamily="34" charset="0"/>
                </a:endParaRPr>
              </a:p>
            </c:rich>
          </c:tx>
          <c:layout>
            <c:manualLayout>
              <c:xMode val="edge"/>
              <c:yMode val="edge"/>
              <c:x val="0.40632596476538857"/>
              <c:y val="0.90838199420044441"/>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Helvetica" pitchFamily="2" charset="0"/>
                <a:ea typeface="+mn-ea"/>
                <a:cs typeface="+mn-cs"/>
              </a:defRPr>
            </a:pPr>
            <a:endParaRPr lang="en-IT"/>
          </a:p>
        </c:txPr>
        <c:crossAx val="1266575327"/>
        <c:crosses val="autoZero"/>
        <c:crossBetween val="midCat"/>
        <c:majorUnit val="12"/>
        <c:minorUnit val="3"/>
      </c:valAx>
      <c:valAx>
        <c:axId val="1266575327"/>
        <c:scaling>
          <c:orientation val="minMax"/>
          <c:max val="100"/>
        </c:scaling>
        <c:delete val="0"/>
        <c:axPos val="l"/>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Helvetica" pitchFamily="2" charset="0"/>
                <a:ea typeface="+mn-ea"/>
                <a:cs typeface="+mn-cs"/>
              </a:defRPr>
            </a:pPr>
            <a:endParaRPr lang="en-IT"/>
          </a:p>
        </c:txPr>
        <c:crossAx val="1266573679"/>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3558070866141"/>
          <c:y val="5.5545845379523028E-2"/>
          <c:w val="0.82923982378579431"/>
          <c:h val="0.7112414377229959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A5CA-6343-A7BD-0F9391644A62}"/>
            </c:ext>
          </c:extLst>
        </c:ser>
        <c:dLbls>
          <c:showLegendKey val="0"/>
          <c:showVal val="0"/>
          <c:showCatName val="0"/>
          <c:showSerName val="0"/>
          <c:showPercent val="0"/>
          <c:showBubbleSize val="0"/>
        </c:dLbls>
        <c:axId val="1266573679"/>
        <c:axId val="1266575327"/>
      </c:scatterChart>
      <c:valAx>
        <c:axId val="1266573679"/>
        <c:scaling>
          <c:orientation val="minMax"/>
          <c:max val="36"/>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chemeClr val="tx1"/>
                    </a:solidFill>
                    <a:latin typeface="Helvetica" pitchFamily="2" charset="0"/>
                    <a:ea typeface="+mn-ea"/>
                    <a:cs typeface="+mn-cs"/>
                  </a:defRPr>
                </a:pPr>
                <a:r>
                  <a:rPr lang="de-DE" sz="1200" b="1">
                    <a:solidFill>
                      <a:schemeClr val="tx1"/>
                    </a:solidFill>
                    <a:latin typeface="Arial" panose="020B0604020202020204" pitchFamily="34" charset="0"/>
                    <a:cs typeface="Arial" panose="020B0604020202020204" pitchFamily="34" charset="0"/>
                  </a:rPr>
                  <a:t>Time </a:t>
                </a:r>
                <a:r>
                  <a:rPr lang="de-DE" sz="1200" b="1" err="1">
                    <a:solidFill>
                      <a:schemeClr val="tx1"/>
                    </a:solidFill>
                    <a:latin typeface="Arial" panose="020B0604020202020204" pitchFamily="34" charset="0"/>
                    <a:cs typeface="Arial" panose="020B0604020202020204" pitchFamily="34" charset="0"/>
                  </a:rPr>
                  <a:t>from</a:t>
                </a:r>
                <a:r>
                  <a:rPr lang="de-DE" sz="1200" b="1">
                    <a:solidFill>
                      <a:schemeClr val="tx1"/>
                    </a:solidFill>
                    <a:latin typeface="Arial" panose="020B0604020202020204" pitchFamily="34" charset="0"/>
                    <a:cs typeface="Arial" panose="020B0604020202020204" pitchFamily="34" charset="0"/>
                  </a:rPr>
                  <a:t> end-</a:t>
                </a:r>
                <a:r>
                  <a:rPr lang="de-DE" sz="1200" b="1" err="1">
                    <a:solidFill>
                      <a:schemeClr val="tx1"/>
                    </a:solidFill>
                    <a:latin typeface="Arial" panose="020B0604020202020204" pitchFamily="34" charset="0"/>
                    <a:cs typeface="Arial" panose="020B0604020202020204" pitchFamily="34" charset="0"/>
                  </a:rPr>
                  <a:t>of</a:t>
                </a:r>
                <a:r>
                  <a:rPr lang="de-DE" sz="1200" b="1">
                    <a:solidFill>
                      <a:schemeClr val="tx1"/>
                    </a:solidFill>
                    <a:latin typeface="Arial" panose="020B0604020202020204" pitchFamily="34" charset="0"/>
                    <a:cs typeface="Arial" panose="020B0604020202020204" pitchFamily="34" charset="0"/>
                  </a:rPr>
                  <a:t>-treatment (</a:t>
                </a:r>
                <a:r>
                  <a:rPr lang="de-DE" sz="1200" b="1" err="1">
                    <a:solidFill>
                      <a:schemeClr val="tx1"/>
                    </a:solidFill>
                    <a:latin typeface="Arial" panose="020B0604020202020204" pitchFamily="34" charset="0"/>
                    <a:cs typeface="Arial" panose="020B0604020202020204" pitchFamily="34" charset="0"/>
                  </a:rPr>
                  <a:t>months</a:t>
                </a:r>
                <a:r>
                  <a:rPr lang="de-DE" sz="1200" b="1">
                    <a:solidFill>
                      <a:schemeClr val="tx1"/>
                    </a:solidFill>
                    <a:latin typeface="Arial" panose="020B0604020202020204" pitchFamily="34" charset="0"/>
                    <a:cs typeface="Arial" panose="020B0604020202020204" pitchFamily="34" charset="0"/>
                  </a:rPr>
                  <a:t>)</a:t>
                </a:r>
              </a:p>
            </c:rich>
          </c:tx>
          <c:layout>
            <c:manualLayout>
              <c:xMode val="edge"/>
              <c:yMode val="edge"/>
              <c:x val="0.32777844977361081"/>
              <c:y val="0.87015435624445958"/>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Helvetica" pitchFamily="2" charset="0"/>
                <a:ea typeface="+mn-ea"/>
                <a:cs typeface="+mn-cs"/>
              </a:defRPr>
            </a:pPr>
            <a:endParaRPr lang="en-IT"/>
          </a:p>
        </c:txPr>
        <c:crossAx val="1266575327"/>
        <c:crosses val="autoZero"/>
        <c:crossBetween val="midCat"/>
        <c:majorUnit val="3"/>
        <c:minorUnit val="0.1"/>
      </c:valAx>
      <c:valAx>
        <c:axId val="1266575327"/>
        <c:scaling>
          <c:orientation val="minMax"/>
          <c:max val="100"/>
        </c:scaling>
        <c:delete val="0"/>
        <c:axPos val="l"/>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Helvetica" pitchFamily="2" charset="0"/>
                <a:ea typeface="+mn-ea"/>
                <a:cs typeface="+mn-cs"/>
              </a:defRPr>
            </a:pPr>
            <a:endParaRPr lang="en-IT"/>
          </a:p>
        </c:txPr>
        <c:crossAx val="1266573679"/>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41830708661414E-2"/>
          <c:y val="9.0702682155582567E-2"/>
          <c:w val="0.93144533651319739"/>
          <c:h val="0.78664937321687411"/>
        </c:manualLayout>
      </c:layout>
      <c:barChart>
        <c:barDir val="col"/>
        <c:grouping val="clustered"/>
        <c:varyColors val="0"/>
        <c:ser>
          <c:idx val="0"/>
          <c:order val="0"/>
          <c:tx>
            <c:strRef>
              <c:f>Tabelle1!$B$1</c:f>
              <c:strCache>
                <c:ptCount val="1"/>
                <c:pt idx="0">
                  <c:v>12 months posttreatment </c:v>
                </c:pt>
              </c:strCache>
            </c:strRef>
          </c:tx>
          <c:spPr>
            <a:solidFill>
              <a:schemeClr val="accent1"/>
            </a:solidFill>
            <a:ln>
              <a:noFill/>
            </a:ln>
            <a:effectLst/>
          </c:spPr>
          <c:invertIfNegative val="0"/>
          <c:dLbls>
            <c:dLbl>
              <c:idx val="0"/>
              <c:tx>
                <c:rich>
                  <a:bodyPr/>
                  <a:lstStyle/>
                  <a:p>
                    <a:fld id="{3EA1B072-4110-4838-928A-A270A834C405}"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3FD-4018-BA33-7D9D37C565BC}"/>
                </c:ext>
              </c:extLst>
            </c:dLbl>
            <c:dLbl>
              <c:idx val="1"/>
              <c:tx>
                <c:rich>
                  <a:bodyPr/>
                  <a:lstStyle/>
                  <a:p>
                    <a:fld id="{1FD13F8D-AFAA-4CC0-8D9F-60805ECA50E6}"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B3FD-4018-BA33-7D9D37C565BC}"/>
                </c:ext>
              </c:extLst>
            </c:dLbl>
            <c:dLbl>
              <c:idx val="2"/>
              <c:tx>
                <c:rich>
                  <a:bodyPr/>
                  <a:lstStyle/>
                  <a:p>
                    <a:fld id="{6FB5A164-15C2-4DDF-BDBA-4A0CCC022D4A}"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3FD-4018-BA33-7D9D37C565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I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1">
                  <c:v>Unmutated IGHV</c:v>
                </c:pt>
                <c:pt idx="2">
                  <c:v>All treated patients </c:v>
                </c:pt>
              </c:strCache>
            </c:strRef>
          </c:cat>
          <c:val>
            <c:numRef>
              <c:f>Tabelle1!$B$2:$B$4</c:f>
              <c:numCache>
                <c:formatCode>General</c:formatCode>
                <c:ptCount val="3"/>
                <c:pt idx="0">
                  <c:v>52</c:v>
                </c:pt>
                <c:pt idx="1">
                  <c:v>60</c:v>
                </c:pt>
                <c:pt idx="2">
                  <c:v>54</c:v>
                </c:pt>
              </c:numCache>
            </c:numRef>
          </c:val>
          <c:extLst>
            <c:ext xmlns:c16="http://schemas.microsoft.com/office/drawing/2014/chart" uri="{C3380CC4-5D6E-409C-BE32-E72D297353CC}">
              <c16:uniqueId val="{00000000-B3FD-4018-BA33-7D9D37C565BC}"/>
            </c:ext>
          </c:extLst>
        </c:ser>
        <c:ser>
          <c:idx val="1"/>
          <c:order val="1"/>
          <c:tx>
            <c:strRef>
              <c:f>Tabelle1!$C$1</c:f>
              <c:strCache>
                <c:ptCount val="1"/>
                <c:pt idx="0">
                  <c:v>24 months posttreatment</c:v>
                </c:pt>
              </c:strCache>
            </c:strRef>
          </c:tx>
          <c:spPr>
            <a:solidFill>
              <a:schemeClr val="accent2"/>
            </a:solidFill>
            <a:ln>
              <a:noFill/>
            </a:ln>
            <a:effectLst/>
          </c:spPr>
          <c:invertIfNegative val="0"/>
          <c:dLbls>
            <c:dLbl>
              <c:idx val="0"/>
              <c:tx>
                <c:rich>
                  <a:bodyPr/>
                  <a:lstStyle/>
                  <a:p>
                    <a:fld id="{1E3FDD66-A19C-455C-AEB0-53AC5E243ADE}"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3FD-4018-BA33-7D9D37C565BC}"/>
                </c:ext>
              </c:extLst>
            </c:dLbl>
            <c:dLbl>
              <c:idx val="1"/>
              <c:tx>
                <c:rich>
                  <a:bodyPr/>
                  <a:lstStyle/>
                  <a:p>
                    <a:fld id="{CEB8BD53-0769-44F7-A2BC-5D3E3FAC5786}"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3FD-4018-BA33-7D9D37C565BC}"/>
                </c:ext>
              </c:extLst>
            </c:dLbl>
            <c:dLbl>
              <c:idx val="2"/>
              <c:tx>
                <c:rich>
                  <a:bodyPr/>
                  <a:lstStyle/>
                  <a:p>
                    <a:fld id="{79C6D997-DA1D-4A4A-97D3-3B2F037506A1}"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B3FD-4018-BA33-7D9D37C565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I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1">
                  <c:v>Unmutated IGHV</c:v>
                </c:pt>
                <c:pt idx="2">
                  <c:v>All treated patients </c:v>
                </c:pt>
              </c:strCache>
            </c:strRef>
          </c:cat>
          <c:val>
            <c:numRef>
              <c:f>Tabelle1!$C$2:$C$4</c:f>
              <c:numCache>
                <c:formatCode>General</c:formatCode>
                <c:ptCount val="3"/>
                <c:pt idx="0">
                  <c:v>36</c:v>
                </c:pt>
                <c:pt idx="1">
                  <c:v>49</c:v>
                </c:pt>
                <c:pt idx="2">
                  <c:v>48</c:v>
                </c:pt>
              </c:numCache>
            </c:numRef>
          </c:val>
          <c:extLst>
            <c:ext xmlns:c16="http://schemas.microsoft.com/office/drawing/2014/chart" uri="{C3380CC4-5D6E-409C-BE32-E72D297353CC}">
              <c16:uniqueId val="{00000001-B3FD-4018-BA33-7D9D37C565BC}"/>
            </c:ext>
          </c:extLst>
        </c:ser>
        <c:ser>
          <c:idx val="2"/>
          <c:order val="2"/>
          <c:tx>
            <c:strRef>
              <c:f>Tabelle1!$D$1</c:f>
              <c:strCache>
                <c:ptCount val="1"/>
                <c:pt idx="0">
                  <c:v>36 months posttreatment </c:v>
                </c:pt>
              </c:strCache>
            </c:strRef>
          </c:tx>
          <c:spPr>
            <a:solidFill>
              <a:schemeClr val="accent3"/>
            </a:solidFill>
            <a:ln>
              <a:noFill/>
            </a:ln>
            <a:effectLst/>
          </c:spPr>
          <c:invertIfNegative val="0"/>
          <c:dLbls>
            <c:dLbl>
              <c:idx val="0"/>
              <c:tx>
                <c:rich>
                  <a:bodyPr/>
                  <a:lstStyle/>
                  <a:p>
                    <a:fld id="{98010557-0612-4996-9EEB-5CC2F6FAEB46}"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3FD-4018-BA33-7D9D37C565BC}"/>
                </c:ext>
              </c:extLst>
            </c:dLbl>
            <c:dLbl>
              <c:idx val="1"/>
              <c:tx>
                <c:rich>
                  <a:bodyPr/>
                  <a:lstStyle/>
                  <a:p>
                    <a:fld id="{BA5DAE32-B04E-4FA5-947C-DA77C040ECE9}"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B3FD-4018-BA33-7D9D37C565BC}"/>
                </c:ext>
              </c:extLst>
            </c:dLbl>
            <c:dLbl>
              <c:idx val="2"/>
              <c:tx>
                <c:rich>
                  <a:bodyPr/>
                  <a:lstStyle/>
                  <a:p>
                    <a:fld id="{C7823C9E-C54A-4FE3-9DF7-065D674D18F9}"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3FD-4018-BA33-7D9D37C565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I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1">
                  <c:v>Unmutated IGHV</c:v>
                </c:pt>
                <c:pt idx="2">
                  <c:v>All treated patients </c:v>
                </c:pt>
              </c:strCache>
            </c:strRef>
          </c:cat>
          <c:val>
            <c:numRef>
              <c:f>Tabelle1!$D$2:$D$4</c:f>
              <c:numCache>
                <c:formatCode>General</c:formatCode>
                <c:ptCount val="3"/>
                <c:pt idx="0">
                  <c:v>30</c:v>
                </c:pt>
                <c:pt idx="1">
                  <c:v>43</c:v>
                </c:pt>
                <c:pt idx="2">
                  <c:v>44</c:v>
                </c:pt>
              </c:numCache>
            </c:numRef>
          </c:val>
          <c:extLst>
            <c:ext xmlns:c16="http://schemas.microsoft.com/office/drawing/2014/chart" uri="{C3380CC4-5D6E-409C-BE32-E72D297353CC}">
              <c16:uniqueId val="{00000002-B3FD-4018-BA33-7D9D37C565BC}"/>
            </c:ext>
          </c:extLst>
        </c:ser>
        <c:dLbls>
          <c:showLegendKey val="0"/>
          <c:showVal val="0"/>
          <c:showCatName val="0"/>
          <c:showSerName val="0"/>
          <c:showPercent val="0"/>
          <c:showBubbleSize val="0"/>
        </c:dLbls>
        <c:gapWidth val="130"/>
        <c:overlap val="-15"/>
        <c:axId val="1275825152"/>
        <c:axId val="1275839072"/>
      </c:barChart>
      <c:catAx>
        <c:axId val="1275825152"/>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75839072"/>
        <c:crosses val="autoZero"/>
        <c:auto val="1"/>
        <c:lblAlgn val="ctr"/>
        <c:lblOffset val="100"/>
        <c:noMultiLvlLbl val="0"/>
      </c:catAx>
      <c:valAx>
        <c:axId val="1275839072"/>
        <c:scaling>
          <c:orientation val="minMax"/>
          <c:max val="10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75825152"/>
        <c:crosses val="autoZero"/>
        <c:crossBetween val="between"/>
      </c:valAx>
      <c:spPr>
        <a:noFill/>
        <a:ln>
          <a:noFill/>
        </a:ln>
        <a:effectLst/>
      </c:spPr>
    </c:plotArea>
    <c:legend>
      <c:legendPos val="t"/>
      <c:layout>
        <c:manualLayout>
          <c:xMode val="edge"/>
          <c:yMode val="edge"/>
          <c:x val="8.8727562314068878E-2"/>
          <c:y val="0.10642963254290445"/>
          <c:w val="0.26548249841387422"/>
          <c:h val="0.1197608061311549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30085206424608E-2"/>
          <c:y val="0.13618367764618125"/>
          <c:w val="0.7607644220181059"/>
          <c:h val="0.71126201333279937"/>
        </c:manualLayout>
      </c:layout>
      <c:barChart>
        <c:barDir val="col"/>
        <c:grouping val="percentStacked"/>
        <c:varyColors val="0"/>
        <c:ser>
          <c:idx val="0"/>
          <c:order val="0"/>
          <c:tx>
            <c:strRef>
              <c:f>Tabelle1!$B$1</c:f>
              <c:strCache>
                <c:ptCount val="1"/>
                <c:pt idx="0">
                  <c:v>Missing Data</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3-55BD-6641-B543-6ED017FBED77}"/>
                </c:ext>
              </c:extLst>
            </c:dLbl>
            <c:dLbl>
              <c:idx val="1"/>
              <c:tx>
                <c:rich>
                  <a:bodyPr/>
                  <a:lstStyle/>
                  <a:p>
                    <a:r>
                      <a:rPr lang="en-US"/>
                      <a:t>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55BD-6641-B543-6ED017FBED77}"/>
                </c:ext>
              </c:extLst>
            </c:dLbl>
            <c:dLbl>
              <c:idx val="2"/>
              <c:tx>
                <c:rich>
                  <a:bodyPr/>
                  <a:lstStyle/>
                  <a:p>
                    <a:r>
                      <a:rPr lang="en-US"/>
                      <a:t>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55BD-6641-B543-6ED017FBED77}"/>
                </c:ext>
              </c:extLst>
            </c:dLbl>
            <c:dLbl>
              <c:idx val="3"/>
              <c:tx>
                <c:rich>
                  <a:bodyPr/>
                  <a:lstStyle/>
                  <a:p>
                    <a:r>
                      <a:rPr lang="en-US"/>
                      <a:t>11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55BD-6641-B543-6ED017FBED7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3 months posttreatment</c:v>
                </c:pt>
                <c:pt idx="1">
                  <c:v>12 months posttreatment</c:v>
                </c:pt>
                <c:pt idx="2">
                  <c:v>24 months posttreatment</c:v>
                </c:pt>
                <c:pt idx="3">
                  <c:v>36 months posttreatment</c:v>
                </c:pt>
              </c:strCache>
            </c:strRef>
          </c:cat>
          <c:val>
            <c:numRef>
              <c:f>Tabelle1!$B$2:$B$5</c:f>
              <c:numCache>
                <c:formatCode>General</c:formatCode>
                <c:ptCount val="4"/>
                <c:pt idx="0">
                  <c:v>0</c:v>
                </c:pt>
                <c:pt idx="1">
                  <c:v>0.03</c:v>
                </c:pt>
                <c:pt idx="2">
                  <c:v>0.02</c:v>
                </c:pt>
                <c:pt idx="3">
                  <c:v>0.11</c:v>
                </c:pt>
              </c:numCache>
            </c:numRef>
          </c:val>
          <c:extLst>
            <c:ext xmlns:c16="http://schemas.microsoft.com/office/drawing/2014/chart" uri="{C3380CC4-5D6E-409C-BE32-E72D297353CC}">
              <c16:uniqueId val="{00000000-55BD-6641-B543-6ED017FBED77}"/>
            </c:ext>
          </c:extLst>
        </c:ser>
        <c:ser>
          <c:idx val="1"/>
          <c:order val="1"/>
          <c:tx>
            <c:strRef>
              <c:f>Tabelle1!$C$1</c:f>
              <c:strCache>
                <c:ptCount val="1"/>
                <c:pt idx="0">
                  <c:v>Off MRD Follow-up</c:v>
                </c:pt>
              </c:strCache>
            </c:strRef>
          </c:tx>
          <c:spPr>
            <a:solidFill>
              <a:schemeClr val="tx2"/>
            </a:solidFill>
            <a:ln>
              <a:noFill/>
            </a:ln>
            <a:effectLst/>
          </c:spPr>
          <c:invertIfNegative val="0"/>
          <c:dLbls>
            <c:dLbl>
              <c:idx val="0"/>
              <c:tx>
                <c:rich>
                  <a:bodyPr/>
                  <a:lstStyle/>
                  <a:p>
                    <a:r>
                      <a:rPr lang="en-US"/>
                      <a:t>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55BD-6641-B543-6ED017FBED77}"/>
                </c:ext>
              </c:extLst>
            </c:dLbl>
            <c:dLbl>
              <c:idx val="1"/>
              <c:tx>
                <c:rich>
                  <a:bodyPr/>
                  <a:lstStyle/>
                  <a:p>
                    <a:r>
                      <a:rPr lang="en-US"/>
                      <a:t>11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55BD-6641-B543-6ED017FBED77}"/>
                </c:ext>
              </c:extLst>
            </c:dLbl>
            <c:dLbl>
              <c:idx val="2"/>
              <c:tx>
                <c:rich>
                  <a:bodyPr/>
                  <a:lstStyle/>
                  <a:p>
                    <a:r>
                      <a:rPr lang="en-US"/>
                      <a:t>19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55BD-6641-B543-6ED017FBED77}"/>
                </c:ext>
              </c:extLst>
            </c:dLbl>
            <c:dLbl>
              <c:idx val="3"/>
              <c:tx>
                <c:rich>
                  <a:bodyPr/>
                  <a:lstStyle/>
                  <a:p>
                    <a:r>
                      <a:rPr lang="en-US"/>
                      <a:t>28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55BD-6641-B543-6ED017FBED7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3 months posttreatment</c:v>
                </c:pt>
                <c:pt idx="1">
                  <c:v>12 months posttreatment</c:v>
                </c:pt>
                <c:pt idx="2">
                  <c:v>24 months posttreatment</c:v>
                </c:pt>
                <c:pt idx="3">
                  <c:v>36 months posttreatment</c:v>
                </c:pt>
              </c:strCache>
            </c:strRef>
          </c:cat>
          <c:val>
            <c:numRef>
              <c:f>Tabelle1!$C$2:$C$5</c:f>
              <c:numCache>
                <c:formatCode>General</c:formatCode>
                <c:ptCount val="4"/>
                <c:pt idx="0">
                  <c:v>0.06</c:v>
                </c:pt>
                <c:pt idx="1">
                  <c:v>0.11</c:v>
                </c:pt>
                <c:pt idx="2">
                  <c:v>0.19</c:v>
                </c:pt>
                <c:pt idx="3">
                  <c:v>0.28000000000000003</c:v>
                </c:pt>
              </c:numCache>
            </c:numRef>
          </c:val>
          <c:extLst>
            <c:ext xmlns:c16="http://schemas.microsoft.com/office/drawing/2014/chart" uri="{C3380CC4-5D6E-409C-BE32-E72D297353CC}">
              <c16:uniqueId val="{00000001-55BD-6641-B543-6ED017FBED77}"/>
            </c:ext>
          </c:extLst>
        </c:ser>
        <c:ser>
          <c:idx val="2"/>
          <c:order val="2"/>
          <c:tx>
            <c:strRef>
              <c:f>Tabelle1!$D$1</c:f>
              <c:strCache>
                <c:ptCount val="1"/>
                <c:pt idx="0">
                  <c:v>dMRD; ≥10</c:v>
                </c:pt>
              </c:strCache>
            </c:strRef>
          </c:tx>
          <c:spPr>
            <a:solidFill>
              <a:schemeClr val="accent2"/>
            </a:solidFill>
            <a:ln>
              <a:noFill/>
            </a:ln>
            <a:effectLst/>
          </c:spPr>
          <c:invertIfNegative val="0"/>
          <c:dLbls>
            <c:dLbl>
              <c:idx val="0"/>
              <c:tx>
                <c:rich>
                  <a:bodyPr/>
                  <a:lstStyle/>
                  <a:p>
                    <a:r>
                      <a:rPr lang="en-US"/>
                      <a:t>38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5BD-6641-B543-6ED017FBED77}"/>
                </c:ext>
              </c:extLst>
            </c:dLbl>
            <c:dLbl>
              <c:idx val="1"/>
              <c:tx>
                <c:rich>
                  <a:bodyPr/>
                  <a:lstStyle/>
                  <a:p>
                    <a:r>
                      <a:rPr lang="en-US"/>
                      <a:t>42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55BD-6641-B543-6ED017FBED77}"/>
                </c:ext>
              </c:extLst>
            </c:dLbl>
            <c:dLbl>
              <c:idx val="2"/>
              <c:tx>
                <c:rich>
                  <a:bodyPr/>
                  <a:lstStyle/>
                  <a:p>
                    <a:r>
                      <a:rPr lang="en-US"/>
                      <a:t>46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55BD-6641-B543-6ED017FBED77}"/>
                </c:ext>
              </c:extLst>
            </c:dLbl>
            <c:dLbl>
              <c:idx val="3"/>
              <c:tx>
                <c:rich>
                  <a:bodyPr/>
                  <a:lstStyle/>
                  <a:p>
                    <a:r>
                      <a:rPr lang="en-US"/>
                      <a:t>40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55BD-6641-B543-6ED017FBED7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3 months posttreatment</c:v>
                </c:pt>
                <c:pt idx="1">
                  <c:v>12 months posttreatment</c:v>
                </c:pt>
                <c:pt idx="2">
                  <c:v>24 months posttreatment</c:v>
                </c:pt>
                <c:pt idx="3">
                  <c:v>36 months posttreatment</c:v>
                </c:pt>
              </c:strCache>
            </c:strRef>
          </c:cat>
          <c:val>
            <c:numRef>
              <c:f>Tabelle1!$D$2:$D$5</c:f>
              <c:numCache>
                <c:formatCode>General</c:formatCode>
                <c:ptCount val="4"/>
                <c:pt idx="0">
                  <c:v>0.38</c:v>
                </c:pt>
                <c:pt idx="1">
                  <c:v>0.42</c:v>
                </c:pt>
                <c:pt idx="2">
                  <c:v>0.46</c:v>
                </c:pt>
                <c:pt idx="3">
                  <c:v>0.4</c:v>
                </c:pt>
              </c:numCache>
            </c:numRef>
          </c:val>
          <c:extLst>
            <c:ext xmlns:c16="http://schemas.microsoft.com/office/drawing/2014/chart" uri="{C3380CC4-5D6E-409C-BE32-E72D297353CC}">
              <c16:uniqueId val="{00000002-55BD-6641-B543-6ED017FBED77}"/>
            </c:ext>
          </c:extLst>
        </c:ser>
        <c:ser>
          <c:idx val="3"/>
          <c:order val="3"/>
          <c:tx>
            <c:strRef>
              <c:f>Tabelle1!$E$1</c:f>
              <c:strCache>
                <c:ptCount val="1"/>
                <c:pt idx="0">
                  <c:v>uMRD; &lt;10</c:v>
                </c:pt>
              </c:strCache>
            </c:strRef>
          </c:tx>
          <c:spPr>
            <a:solidFill>
              <a:schemeClr val="accent3"/>
            </a:solidFill>
            <a:ln>
              <a:noFill/>
            </a:ln>
            <a:effectLst/>
          </c:spPr>
          <c:invertIfNegative val="0"/>
          <c:dLbls>
            <c:dLbl>
              <c:idx val="0"/>
              <c:tx>
                <c:rich>
                  <a:bodyPr/>
                  <a:lstStyle/>
                  <a:p>
                    <a:r>
                      <a:rPr lang="en-US"/>
                      <a:t>57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5BD-6641-B543-6ED017FBED77}"/>
                </c:ext>
              </c:extLst>
            </c:dLbl>
            <c:dLbl>
              <c:idx val="1"/>
              <c:tx>
                <c:rich>
                  <a:bodyPr/>
                  <a:lstStyle/>
                  <a:p>
                    <a:r>
                      <a:rPr lang="en-US"/>
                      <a:t>44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55BD-6641-B543-6ED017FBED77}"/>
                </c:ext>
              </c:extLst>
            </c:dLbl>
            <c:dLbl>
              <c:idx val="2"/>
              <c:tx>
                <c:rich>
                  <a:bodyPr/>
                  <a:lstStyle/>
                  <a:p>
                    <a:r>
                      <a:rPr lang="en-US"/>
                      <a:t>33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55BD-6641-B543-6ED017FBED77}"/>
                </c:ext>
              </c:extLst>
            </c:dLbl>
            <c:dLbl>
              <c:idx val="3"/>
              <c:tx>
                <c:rich>
                  <a:bodyPr/>
                  <a:lstStyle/>
                  <a:p>
                    <a:r>
                      <a:rPr lang="en-US"/>
                      <a:t>21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55BD-6641-B543-6ED017FBED7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3 months posttreatment</c:v>
                </c:pt>
                <c:pt idx="1">
                  <c:v>12 months posttreatment</c:v>
                </c:pt>
                <c:pt idx="2">
                  <c:v>24 months posttreatment</c:v>
                </c:pt>
                <c:pt idx="3">
                  <c:v>36 months posttreatment</c:v>
                </c:pt>
              </c:strCache>
            </c:strRef>
          </c:cat>
          <c:val>
            <c:numRef>
              <c:f>Tabelle1!$E$2:$E$5</c:f>
              <c:numCache>
                <c:formatCode>General</c:formatCode>
                <c:ptCount val="4"/>
                <c:pt idx="0">
                  <c:v>0.56999999999999995</c:v>
                </c:pt>
                <c:pt idx="1">
                  <c:v>0.44</c:v>
                </c:pt>
                <c:pt idx="2">
                  <c:v>0.33</c:v>
                </c:pt>
                <c:pt idx="3">
                  <c:v>0.21</c:v>
                </c:pt>
              </c:numCache>
            </c:numRef>
          </c:val>
          <c:extLst>
            <c:ext xmlns:c16="http://schemas.microsoft.com/office/drawing/2014/chart" uri="{C3380CC4-5D6E-409C-BE32-E72D297353CC}">
              <c16:uniqueId val="{00000003-55BD-6641-B543-6ED017FBED77}"/>
            </c:ext>
          </c:extLst>
        </c:ser>
        <c:dLbls>
          <c:dLblPos val="ctr"/>
          <c:showLegendKey val="0"/>
          <c:showVal val="1"/>
          <c:showCatName val="0"/>
          <c:showSerName val="0"/>
          <c:showPercent val="0"/>
          <c:showBubbleSize val="0"/>
        </c:dLbls>
        <c:gapWidth val="150"/>
        <c:overlap val="100"/>
        <c:axId val="369865488"/>
        <c:axId val="369327232"/>
      </c:barChart>
      <c:catAx>
        <c:axId val="369865488"/>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IT"/>
          </a:p>
        </c:txPr>
        <c:crossAx val="369327232"/>
        <c:crosses val="autoZero"/>
        <c:auto val="1"/>
        <c:lblAlgn val="ctr"/>
        <c:lblOffset val="100"/>
        <c:noMultiLvlLbl val="0"/>
      </c:catAx>
      <c:valAx>
        <c:axId val="369327232"/>
        <c:scaling>
          <c:orientation val="minMax"/>
          <c:max val="1"/>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400" b="1">
                    <a:solidFill>
                      <a:schemeClr val="tx1"/>
                    </a:solidFill>
                  </a:rPr>
                  <a:t>Percent</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IT"/>
            </a:p>
          </c:txPr>
        </c:title>
        <c:numFmt formatCode="0%" sourceLinked="0"/>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IT"/>
          </a:p>
        </c:txPr>
        <c:crossAx val="369865488"/>
        <c:crosses val="autoZero"/>
        <c:crossBetween val="between"/>
        <c:majorUnit val="0.2"/>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85569961065242"/>
          <c:y val="5.5545891961013005E-2"/>
          <c:w val="0.76918685190111746"/>
          <c:h val="0.75976169126388582"/>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3394-FD4E-8D48-BD0B070AA865}"/>
            </c:ext>
          </c:extLst>
        </c:ser>
        <c:dLbls>
          <c:showLegendKey val="0"/>
          <c:showVal val="0"/>
          <c:showCatName val="0"/>
          <c:showSerName val="0"/>
          <c:showPercent val="0"/>
          <c:showBubbleSize val="0"/>
        </c:dLbls>
        <c:axId val="1266573679"/>
        <c:axId val="1266575327"/>
      </c:scatterChart>
      <c:valAx>
        <c:axId val="1266573679"/>
        <c:scaling>
          <c:orientation val="minMax"/>
          <c:max val="48"/>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mj-lt"/>
                    <a:ea typeface="+mn-ea"/>
                    <a:cs typeface="+mn-cs"/>
                  </a:defRPr>
                </a:pPr>
                <a:r>
                  <a:rPr lang="de-DE" sz="1400" b="1" err="1">
                    <a:solidFill>
                      <a:schemeClr val="tx1"/>
                    </a:solidFill>
                    <a:latin typeface="+mj-lt"/>
                  </a:rPr>
                  <a:t>Months</a:t>
                </a:r>
                <a:endParaRPr lang="de-DE" sz="1400" b="1">
                  <a:solidFill>
                    <a:schemeClr val="tx1"/>
                  </a:solidFill>
                  <a:latin typeface="+mj-lt"/>
                </a:endParaRPr>
              </a:p>
            </c:rich>
          </c:tx>
          <c:layout>
            <c:manualLayout>
              <c:xMode val="edge"/>
              <c:yMode val="edge"/>
              <c:x val="0.48377293415300965"/>
              <c:y val="0.86460068004737423"/>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mj-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n-IT"/>
          </a:p>
        </c:txPr>
        <c:crossAx val="1266575327"/>
        <c:crosses val="autoZero"/>
        <c:crossBetween val="midCat"/>
        <c:majorUnit val="6"/>
      </c:valAx>
      <c:valAx>
        <c:axId val="1266575327"/>
        <c:scaling>
          <c:orientation val="minMax"/>
          <c:max val="1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mj-lt"/>
                    <a:ea typeface="+mn-ea"/>
                    <a:cs typeface="+mn-cs"/>
                  </a:defRPr>
                </a:pPr>
                <a:r>
                  <a:rPr lang="de-DE" sz="1400" b="1">
                    <a:solidFill>
                      <a:schemeClr val="tx1"/>
                    </a:solidFill>
                    <a:latin typeface="+mj-lt"/>
                  </a:rPr>
                  <a:t>PFS,</a:t>
                </a:r>
                <a:r>
                  <a:rPr lang="de-DE" sz="1400" b="1" baseline="0">
                    <a:solidFill>
                      <a:schemeClr val="tx1"/>
                    </a:solidFill>
                    <a:latin typeface="+mj-lt"/>
                  </a:rPr>
                  <a:t> %</a:t>
                </a:r>
                <a:endParaRPr lang="de-DE" sz="1400" b="1">
                  <a:solidFill>
                    <a:schemeClr val="tx1"/>
                  </a:solidFill>
                  <a:latin typeface="+mj-lt"/>
                </a:endParaRPr>
              </a:p>
            </c:rich>
          </c:tx>
          <c:layout>
            <c:manualLayout>
              <c:xMode val="edge"/>
              <c:yMode val="edge"/>
              <c:x val="3.9733686072095716E-2"/>
              <c:y val="0.35041969215833013"/>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mj-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6573679"/>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85569961065242"/>
          <c:y val="5.5545891961013005E-2"/>
          <c:w val="0.76918685190111746"/>
          <c:h val="0.75976169126388582"/>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1B90-5148-BCB5-80A5BA1D592E}"/>
            </c:ext>
          </c:extLst>
        </c:ser>
        <c:dLbls>
          <c:showLegendKey val="0"/>
          <c:showVal val="0"/>
          <c:showCatName val="0"/>
          <c:showSerName val="0"/>
          <c:showPercent val="0"/>
          <c:showBubbleSize val="0"/>
        </c:dLbls>
        <c:axId val="1266573679"/>
        <c:axId val="1266575327"/>
      </c:scatterChart>
      <c:valAx>
        <c:axId val="1266573679"/>
        <c:scaling>
          <c:orientation val="minMax"/>
          <c:max val="48"/>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mj-lt"/>
                    <a:ea typeface="+mn-ea"/>
                    <a:cs typeface="+mn-cs"/>
                  </a:defRPr>
                </a:pPr>
                <a:r>
                  <a:rPr lang="de-DE" sz="1400" b="1" err="1">
                    <a:solidFill>
                      <a:schemeClr val="tx1"/>
                    </a:solidFill>
                    <a:latin typeface="+mj-lt"/>
                  </a:rPr>
                  <a:t>Months</a:t>
                </a:r>
                <a:endParaRPr lang="de-DE" sz="1400" b="1">
                  <a:solidFill>
                    <a:schemeClr val="tx1"/>
                  </a:solidFill>
                  <a:latin typeface="+mj-lt"/>
                </a:endParaRPr>
              </a:p>
            </c:rich>
          </c:tx>
          <c:layout>
            <c:manualLayout>
              <c:xMode val="edge"/>
              <c:yMode val="edge"/>
              <c:x val="0.48377293415300965"/>
              <c:y val="0.86460068004737423"/>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mj-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n-IT"/>
          </a:p>
        </c:txPr>
        <c:crossAx val="1266575327"/>
        <c:crosses val="autoZero"/>
        <c:crossBetween val="midCat"/>
        <c:majorUnit val="6"/>
      </c:valAx>
      <c:valAx>
        <c:axId val="1266575327"/>
        <c:scaling>
          <c:orientation val="minMax"/>
          <c:max val="1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mj-lt"/>
                    <a:ea typeface="+mn-ea"/>
                    <a:cs typeface="+mn-cs"/>
                  </a:defRPr>
                </a:pPr>
                <a:r>
                  <a:rPr lang="de-DE" sz="1400" b="1">
                    <a:solidFill>
                      <a:schemeClr val="tx1"/>
                    </a:solidFill>
                    <a:latin typeface="+mj-lt"/>
                  </a:rPr>
                  <a:t>OS,</a:t>
                </a:r>
                <a:r>
                  <a:rPr lang="de-DE" sz="1400" b="1" baseline="0">
                    <a:solidFill>
                      <a:schemeClr val="tx1"/>
                    </a:solidFill>
                    <a:latin typeface="+mj-lt"/>
                  </a:rPr>
                  <a:t> %</a:t>
                </a:r>
                <a:endParaRPr lang="de-DE" sz="1400" b="1">
                  <a:solidFill>
                    <a:schemeClr val="tx1"/>
                  </a:solidFill>
                  <a:latin typeface="+mj-lt"/>
                </a:endParaRPr>
              </a:p>
            </c:rich>
          </c:tx>
          <c:layout>
            <c:manualLayout>
              <c:xMode val="edge"/>
              <c:yMode val="edge"/>
              <c:x val="3.9733686072095716E-2"/>
              <c:y val="0.35041969215833013"/>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mj-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6573679"/>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08679582944293E-2"/>
          <c:y val="5.5545845379523028E-2"/>
          <c:w val="0.67980008680555559"/>
          <c:h val="0.65174635799128622"/>
        </c:manualLayout>
      </c:layout>
      <c:barChart>
        <c:barDir val="col"/>
        <c:grouping val="stacked"/>
        <c:varyColors val="0"/>
        <c:ser>
          <c:idx val="0"/>
          <c:order val="0"/>
          <c:tx>
            <c:strRef>
              <c:f>Tabelle1!$B$1</c:f>
              <c:strCache>
                <c:ptCount val="1"/>
                <c:pt idx="0">
                  <c:v>uMRD4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C3</c:v>
                </c:pt>
                <c:pt idx="1">
                  <c:v>C6 (EoCT)</c:v>
                </c:pt>
                <c:pt idx="2">
                  <c:v>1Y</c:v>
                </c:pt>
                <c:pt idx="3">
                  <c:v>1.5Y</c:v>
                </c:pt>
                <c:pt idx="4">
                  <c:v>2Y</c:v>
                </c:pt>
                <c:pt idx="5">
                  <c:v>2.5Y</c:v>
                </c:pt>
                <c:pt idx="6">
                  <c:v>3Y</c:v>
                </c:pt>
                <c:pt idx="7">
                  <c:v>3.5Y</c:v>
                </c:pt>
                <c:pt idx="8">
                  <c:v>4Y</c:v>
                </c:pt>
                <c:pt idx="9">
                  <c:v>4.5Y</c:v>
                </c:pt>
              </c:strCache>
            </c:strRef>
          </c:cat>
          <c:val>
            <c:numRef>
              <c:f>Tabelle1!$B$2:$B$11</c:f>
              <c:numCache>
                <c:formatCode>General</c:formatCode>
                <c:ptCount val="10"/>
                <c:pt idx="0">
                  <c:v>58</c:v>
                </c:pt>
                <c:pt idx="1">
                  <c:v>75</c:v>
                </c:pt>
                <c:pt idx="2">
                  <c:v>56</c:v>
                </c:pt>
                <c:pt idx="3">
                  <c:v>54</c:v>
                </c:pt>
                <c:pt idx="4">
                  <c:v>60</c:v>
                </c:pt>
                <c:pt idx="5">
                  <c:v>78</c:v>
                </c:pt>
                <c:pt idx="6">
                  <c:v>64</c:v>
                </c:pt>
                <c:pt idx="7">
                  <c:v>64</c:v>
                </c:pt>
                <c:pt idx="8">
                  <c:v>66</c:v>
                </c:pt>
                <c:pt idx="9">
                  <c:v>64</c:v>
                </c:pt>
              </c:numCache>
            </c:numRef>
          </c:val>
          <c:extLst>
            <c:ext xmlns:c16="http://schemas.microsoft.com/office/drawing/2014/chart" uri="{C3380CC4-5D6E-409C-BE32-E72D297353CC}">
              <c16:uniqueId val="{00000000-EA12-3B45-9B0A-56C56AEFEDB6}"/>
            </c:ext>
          </c:extLst>
        </c:ser>
        <c:ser>
          <c:idx val="1"/>
          <c:order val="1"/>
          <c:tx>
            <c:strRef>
              <c:f>Tabelle1!$C$1</c:f>
              <c:strCache>
                <c:ptCount val="1"/>
                <c:pt idx="0">
                  <c:v>dMRD4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C3</c:v>
                </c:pt>
                <c:pt idx="1">
                  <c:v>C6 (EoCT)</c:v>
                </c:pt>
                <c:pt idx="2">
                  <c:v>1Y</c:v>
                </c:pt>
                <c:pt idx="3">
                  <c:v>1.5Y</c:v>
                </c:pt>
                <c:pt idx="4">
                  <c:v>2Y</c:v>
                </c:pt>
                <c:pt idx="5">
                  <c:v>2.5Y</c:v>
                </c:pt>
                <c:pt idx="6">
                  <c:v>3Y</c:v>
                </c:pt>
                <c:pt idx="7">
                  <c:v>3.5Y</c:v>
                </c:pt>
                <c:pt idx="8">
                  <c:v>4Y</c:v>
                </c:pt>
                <c:pt idx="9">
                  <c:v>4.5Y</c:v>
                </c:pt>
              </c:strCache>
            </c:strRef>
          </c:cat>
          <c:val>
            <c:numRef>
              <c:f>Tabelle1!$C$2:$C$11</c:f>
              <c:numCache>
                <c:formatCode>General</c:formatCode>
                <c:ptCount val="10"/>
                <c:pt idx="0">
                  <c:v>35</c:v>
                </c:pt>
                <c:pt idx="1">
                  <c:v>12</c:v>
                </c:pt>
                <c:pt idx="2">
                  <c:v>11</c:v>
                </c:pt>
                <c:pt idx="3">
                  <c:v>12</c:v>
                </c:pt>
                <c:pt idx="4">
                  <c:v>21</c:v>
                </c:pt>
                <c:pt idx="5">
                  <c:v>16</c:v>
                </c:pt>
                <c:pt idx="6">
                  <c:v>21</c:v>
                </c:pt>
                <c:pt idx="7">
                  <c:v>23</c:v>
                </c:pt>
                <c:pt idx="8">
                  <c:v>23</c:v>
                </c:pt>
                <c:pt idx="9">
                  <c:v>25</c:v>
                </c:pt>
              </c:numCache>
            </c:numRef>
          </c:val>
          <c:extLst>
            <c:ext xmlns:c16="http://schemas.microsoft.com/office/drawing/2014/chart" uri="{C3380CC4-5D6E-409C-BE32-E72D297353CC}">
              <c16:uniqueId val="{00000001-EA12-3B45-9B0A-56C56AEFEDB6}"/>
            </c:ext>
          </c:extLst>
        </c:ser>
        <c:ser>
          <c:idx val="2"/>
          <c:order val="2"/>
          <c:tx>
            <c:strRef>
              <c:f>Tabelle1!$D$1</c:f>
              <c:strCache>
                <c:ptCount val="1"/>
                <c:pt idx="0">
                  <c:v>not tested</c:v>
                </c:pt>
              </c:strCache>
            </c:strRef>
          </c:tx>
          <c:spPr>
            <a:solidFill>
              <a:schemeClr val="accent3"/>
            </a:solidFill>
            <a:ln>
              <a:noFill/>
            </a:ln>
            <a:effectLst/>
          </c:spPr>
          <c:invertIfNegative val="0"/>
          <c:dLbls>
            <c:dLbl>
              <c:idx val="3"/>
              <c:tx>
                <c:rich>
                  <a:bodyPr/>
                  <a:lstStyle/>
                  <a:p>
                    <a:r>
                      <a:rPr lang="en-US"/>
                      <a:t>25</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A12-3B45-9B0A-56C56AEFEDB6}"/>
                </c:ext>
              </c:extLst>
            </c:dLbl>
            <c:dLbl>
              <c:idx val="4"/>
              <c:tx>
                <c:rich>
                  <a:bodyPr/>
                  <a:lstStyle/>
                  <a:p>
                    <a:r>
                      <a:rPr lang="en-US"/>
                      <a:t>25</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A12-3B45-9B0A-56C56AEFEDB6}"/>
                </c:ext>
              </c:extLst>
            </c:dLbl>
            <c:dLbl>
              <c:idx val="6"/>
              <c:tx>
                <c:rich>
                  <a:bodyPr/>
                  <a:lstStyle/>
                  <a:p>
                    <a:r>
                      <a:rPr lang="en-US"/>
                      <a:t>14</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A12-3B45-9B0A-56C56AEFEDB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C3</c:v>
                </c:pt>
                <c:pt idx="1">
                  <c:v>C6 (EoCT)</c:v>
                </c:pt>
                <c:pt idx="2">
                  <c:v>1Y</c:v>
                </c:pt>
                <c:pt idx="3">
                  <c:v>1.5Y</c:v>
                </c:pt>
                <c:pt idx="4">
                  <c:v>2Y</c:v>
                </c:pt>
                <c:pt idx="5">
                  <c:v>2.5Y</c:v>
                </c:pt>
                <c:pt idx="6">
                  <c:v>3Y</c:v>
                </c:pt>
                <c:pt idx="7">
                  <c:v>3.5Y</c:v>
                </c:pt>
                <c:pt idx="8">
                  <c:v>4Y</c:v>
                </c:pt>
                <c:pt idx="9">
                  <c:v>4.5Y</c:v>
                </c:pt>
              </c:strCache>
            </c:strRef>
          </c:cat>
          <c:val>
            <c:numRef>
              <c:f>Tabelle1!$D$2:$D$11</c:f>
              <c:numCache>
                <c:formatCode>General</c:formatCode>
                <c:ptCount val="10"/>
                <c:pt idx="0">
                  <c:v>7</c:v>
                </c:pt>
                <c:pt idx="1">
                  <c:v>13</c:v>
                </c:pt>
                <c:pt idx="2">
                  <c:v>33</c:v>
                </c:pt>
                <c:pt idx="3">
                  <c:v>34</c:v>
                </c:pt>
                <c:pt idx="4">
                  <c:v>19</c:v>
                </c:pt>
                <c:pt idx="5">
                  <c:v>6</c:v>
                </c:pt>
                <c:pt idx="6">
                  <c:v>15</c:v>
                </c:pt>
                <c:pt idx="7">
                  <c:v>13</c:v>
                </c:pt>
                <c:pt idx="8">
                  <c:v>11</c:v>
                </c:pt>
                <c:pt idx="9">
                  <c:v>11</c:v>
                </c:pt>
              </c:numCache>
            </c:numRef>
          </c:val>
          <c:extLst>
            <c:ext xmlns:c16="http://schemas.microsoft.com/office/drawing/2014/chart" uri="{C3380CC4-5D6E-409C-BE32-E72D297353CC}">
              <c16:uniqueId val="{00000002-EA12-3B45-9B0A-56C56AEFEDB6}"/>
            </c:ext>
          </c:extLst>
        </c:ser>
        <c:dLbls>
          <c:showLegendKey val="0"/>
          <c:showVal val="0"/>
          <c:showCatName val="0"/>
          <c:showSerName val="0"/>
          <c:showPercent val="0"/>
          <c:showBubbleSize val="0"/>
        </c:dLbls>
        <c:gapWidth val="150"/>
        <c:overlap val="100"/>
        <c:axId val="1266573679"/>
        <c:axId val="1266575327"/>
      </c:barChart>
      <c:catAx>
        <c:axId val="1266573679"/>
        <c:scaling>
          <c:orientation val="minMax"/>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400" b="1" err="1">
                    <a:solidFill>
                      <a:schemeClr val="tx1"/>
                    </a:solidFill>
                    <a:latin typeface="Arial" panose="020B0604020202020204" pitchFamily="34" charset="0"/>
                    <a:cs typeface="Arial" panose="020B0604020202020204" pitchFamily="34" charset="0"/>
                  </a:rPr>
                  <a:t>Timepoints</a:t>
                </a:r>
                <a:endParaRPr lang="de-DE" sz="1400" b="1">
                  <a:solidFill>
                    <a:schemeClr val="tx1"/>
                  </a:solidFill>
                  <a:latin typeface="Arial" panose="020B0604020202020204" pitchFamily="34" charset="0"/>
                  <a:cs typeface="Arial" panose="020B0604020202020204" pitchFamily="34" charset="0"/>
                </a:endParaRPr>
              </a:p>
            </c:rich>
          </c:tx>
          <c:layout>
            <c:manualLayout>
              <c:xMode val="edge"/>
              <c:yMode val="edge"/>
              <c:x val="0.3729282986111111"/>
              <c:y val="0.75119434492514381"/>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5327"/>
        <c:crosses val="autoZero"/>
        <c:auto val="1"/>
        <c:lblAlgn val="ctr"/>
        <c:lblOffset val="100"/>
        <c:noMultiLvlLbl val="0"/>
      </c:catAx>
      <c:valAx>
        <c:axId val="1266575327"/>
        <c:scaling>
          <c:orientation val="minMax"/>
          <c:max val="1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400" b="1">
                    <a:solidFill>
                      <a:schemeClr val="tx1"/>
                    </a:solidFill>
                    <a:latin typeface="Arial" panose="020B0604020202020204" pitchFamily="34" charset="0"/>
                    <a:cs typeface="Arial" panose="020B0604020202020204" pitchFamily="34" charset="0"/>
                  </a:rPr>
                  <a:t>%</a:t>
                </a:r>
              </a:p>
            </c:rich>
          </c:tx>
          <c:layout>
            <c:manualLayout>
              <c:xMode val="edge"/>
              <c:yMode val="edge"/>
              <c:x val="2.4647916666666665E-2"/>
              <c:y val="0.36176942348781549"/>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3679"/>
        <c:crosses val="autoZero"/>
        <c:crossBetween val="between"/>
        <c:majorUnit val="20"/>
      </c:valAx>
      <c:spPr>
        <a:noFill/>
        <a:ln>
          <a:noFill/>
        </a:ln>
        <a:effectLst/>
      </c:spPr>
    </c:plotArea>
    <c:legend>
      <c:legendPos val="b"/>
      <c:layout>
        <c:manualLayout>
          <c:xMode val="edge"/>
          <c:yMode val="edge"/>
          <c:x val="0.76283822199638041"/>
          <c:y val="0.64844911448597176"/>
          <c:w val="0.22463107638888888"/>
          <c:h val="4.745754546455854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22791541819144"/>
          <c:y val="0.13273062842545963"/>
          <c:w val="0.27351742131561418"/>
          <c:h val="0.65384364795233474"/>
        </c:manualLayout>
      </c:layout>
      <c:barChart>
        <c:barDir val="col"/>
        <c:grouping val="percentStacked"/>
        <c:varyColors val="0"/>
        <c:ser>
          <c:idx val="0"/>
          <c:order val="0"/>
          <c:tx>
            <c:strRef>
              <c:f>Tabelle1!$B$1</c:f>
              <c:strCache>
                <c:ptCount val="1"/>
                <c:pt idx="0">
                  <c:v>Not available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Tabelle1!$B$2:$B$3</c:f>
              <c:numCache>
                <c:formatCode>General</c:formatCode>
                <c:ptCount val="2"/>
              </c:numCache>
            </c:numRef>
          </c:val>
          <c:extLst>
            <c:ext xmlns:c16="http://schemas.microsoft.com/office/drawing/2014/chart" uri="{C3380CC4-5D6E-409C-BE32-E72D297353CC}">
              <c16:uniqueId val="{00000000-1620-4FA5-A0DD-AAEAB204701A}"/>
            </c:ext>
          </c:extLst>
        </c:ser>
        <c:ser>
          <c:idx val="1"/>
          <c:order val="1"/>
          <c:tx>
            <c:strRef>
              <c:f>Tabelle1!$C$1</c:f>
              <c:strCache>
                <c:ptCount val="1"/>
                <c:pt idx="0">
                  <c:v>Off protocol patients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Tabelle1!$C$2:$C$3</c:f>
              <c:numCache>
                <c:formatCode>General</c:formatCode>
                <c:ptCount val="2"/>
              </c:numCache>
            </c:numRef>
          </c:val>
          <c:extLst>
            <c:ext xmlns:c16="http://schemas.microsoft.com/office/drawing/2014/chart" uri="{C3380CC4-5D6E-409C-BE32-E72D297353CC}">
              <c16:uniqueId val="{00000002-1620-4FA5-A0DD-AAEAB204701A}"/>
            </c:ext>
          </c:extLst>
        </c:ser>
        <c:ser>
          <c:idx val="2"/>
          <c:order val="2"/>
          <c:tx>
            <c:strRef>
              <c:f>Tabelle1!$D$1</c:f>
              <c:strCache>
                <c:ptCount val="1"/>
                <c:pt idx="0">
                  <c:v>Reinitiated patients</c:v>
                </c:pt>
              </c:strCache>
            </c:strRef>
          </c:tx>
          <c:spPr>
            <a:solidFill>
              <a:schemeClr val="accent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Tabelle1!$D$2:$D$3</c:f>
              <c:numCache>
                <c:formatCode>General</c:formatCode>
                <c:ptCount val="2"/>
              </c:numCache>
            </c:numRef>
          </c:val>
          <c:extLst>
            <c:ext xmlns:c16="http://schemas.microsoft.com/office/drawing/2014/chart" uri="{C3380CC4-5D6E-409C-BE32-E72D297353CC}">
              <c16:uniqueId val="{00000003-1620-4FA5-A0DD-AAEAB204701A}"/>
            </c:ext>
          </c:extLst>
        </c:ser>
        <c:ser>
          <c:idx val="3"/>
          <c:order val="3"/>
          <c:tx>
            <c:strRef>
              <c:f>Tabelle1!$E$1</c:f>
              <c:strCache>
                <c:ptCount val="1"/>
                <c:pt idx="0">
                  <c:v>High MRD (≥10⁻²)</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Tabelle1!$E$2:$E$3</c:f>
              <c:numCache>
                <c:formatCode>General</c:formatCode>
                <c:ptCount val="2"/>
              </c:numCache>
            </c:numRef>
          </c:val>
          <c:extLst>
            <c:ext xmlns:c16="http://schemas.microsoft.com/office/drawing/2014/chart" uri="{C3380CC4-5D6E-409C-BE32-E72D297353CC}">
              <c16:uniqueId val="{00000004-1620-4FA5-A0DD-AAEAB204701A}"/>
            </c:ext>
          </c:extLst>
        </c:ser>
        <c:ser>
          <c:idx val="4"/>
          <c:order val="4"/>
          <c:tx>
            <c:strRef>
              <c:f>Tabelle1!$F$1</c:f>
              <c:strCache>
                <c:ptCount val="1"/>
                <c:pt idx="0">
                  <c:v>Low MRD (≥10⁻⁴ and &lt;10⁻²)</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Tabelle1!$F$2:$F$3</c:f>
              <c:numCache>
                <c:formatCode>General</c:formatCode>
                <c:ptCount val="2"/>
              </c:numCache>
            </c:numRef>
          </c:val>
          <c:extLst>
            <c:ext xmlns:c16="http://schemas.microsoft.com/office/drawing/2014/chart" uri="{C3380CC4-5D6E-409C-BE32-E72D297353CC}">
              <c16:uniqueId val="{00000005-1620-4FA5-A0DD-AAEAB204701A}"/>
            </c:ext>
          </c:extLst>
        </c:ser>
        <c:ser>
          <c:idx val="5"/>
          <c:order val="5"/>
          <c:tx>
            <c:strRef>
              <c:f>Tabelle1!$G$1</c:f>
              <c:strCache>
                <c:ptCount val="1"/>
                <c:pt idx="0">
                  <c:v>Undetectable MRD (&lt;10⁻⁴)</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Tabelle1!$G$2:$G$3</c:f>
              <c:numCache>
                <c:formatCode>General</c:formatCode>
                <c:ptCount val="2"/>
                <c:pt idx="0">
                  <c:v>100</c:v>
                </c:pt>
                <c:pt idx="1">
                  <c:v>100</c:v>
                </c:pt>
              </c:numCache>
            </c:numRef>
          </c:val>
          <c:extLst>
            <c:ext xmlns:c16="http://schemas.microsoft.com/office/drawing/2014/chart" uri="{C3380CC4-5D6E-409C-BE32-E72D297353CC}">
              <c16:uniqueId val="{00000006-1620-4FA5-A0DD-AAEAB204701A}"/>
            </c:ext>
          </c:extLst>
        </c:ser>
        <c:dLbls>
          <c:dLblPos val="ctr"/>
          <c:showLegendKey val="0"/>
          <c:showVal val="1"/>
          <c:showCatName val="0"/>
          <c:showSerName val="0"/>
          <c:showPercent val="0"/>
          <c:showBubbleSize val="0"/>
        </c:dLbls>
        <c:gapWidth val="150"/>
        <c:overlap val="100"/>
        <c:axId val="657445264"/>
        <c:axId val="657446224"/>
      </c:barChart>
      <c:catAx>
        <c:axId val="6574452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sz="1000">
                    <a:solidFill>
                      <a:schemeClr val="tx1"/>
                    </a:solidFill>
                  </a:rPr>
                  <a:t>Cycle15</a:t>
                </a:r>
              </a:p>
            </c:rich>
          </c:tx>
          <c:layout>
            <c:manualLayout>
              <c:xMode val="edge"/>
              <c:yMode val="edge"/>
              <c:x val="0.62825913610118811"/>
              <c:y val="0.896569232618407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none"/>
        <c:minorTickMark val="none"/>
        <c:tickLblPos val="nextTo"/>
        <c:spPr>
          <a:noFill/>
          <a:ln w="19050"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657446224"/>
        <c:crosses val="autoZero"/>
        <c:auto val="1"/>
        <c:lblAlgn val="ctr"/>
        <c:lblOffset val="100"/>
        <c:noMultiLvlLbl val="0"/>
      </c:catAx>
      <c:valAx>
        <c:axId val="65744622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sz="1000" b="1" err="1">
                    <a:solidFill>
                      <a:schemeClr val="tx1"/>
                    </a:solidFill>
                  </a:rPr>
                  <a:t>Percentage</a:t>
                </a:r>
                <a:r>
                  <a:rPr lang="de-DE" sz="1000" b="1" baseline="0">
                    <a:solidFill>
                      <a:schemeClr val="tx1"/>
                    </a:solidFill>
                  </a:rPr>
                  <a:t> </a:t>
                </a:r>
                <a:r>
                  <a:rPr lang="de-DE" sz="1000" b="1" baseline="0" err="1">
                    <a:solidFill>
                      <a:schemeClr val="tx1"/>
                    </a:solidFill>
                  </a:rPr>
                  <a:t>of</a:t>
                </a:r>
                <a:r>
                  <a:rPr lang="de-DE" sz="1000" b="1" baseline="0">
                    <a:solidFill>
                      <a:schemeClr val="tx1"/>
                    </a:solidFill>
                  </a:rPr>
                  <a:t> </a:t>
                </a:r>
                <a:r>
                  <a:rPr lang="de-DE" sz="1000" b="1" baseline="0" err="1">
                    <a:solidFill>
                      <a:schemeClr val="tx1"/>
                    </a:solidFill>
                  </a:rPr>
                  <a:t>patients</a:t>
                </a:r>
                <a:endParaRPr lang="de-DE" sz="1000" b="1">
                  <a:solidFill>
                    <a:schemeClr val="tx1"/>
                  </a:solidFill>
                </a:endParaRPr>
              </a:p>
            </c:rich>
          </c:tx>
          <c:layout>
            <c:manualLayout>
              <c:xMode val="edge"/>
              <c:yMode val="edge"/>
              <c:x val="0.40659945996795177"/>
              <c:y val="0.18266272302346978"/>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IT"/>
            </a:p>
          </c:txPr>
        </c:title>
        <c:numFmt formatCode="0%"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57445264"/>
        <c:crosses val="autoZero"/>
        <c:crossBetween val="between"/>
        <c:majorUnit val="0.25"/>
      </c:valAx>
      <c:spPr>
        <a:noFill/>
        <a:ln>
          <a:noFill/>
        </a:ln>
        <a:effectLst/>
      </c:spPr>
    </c:plotArea>
    <c:legend>
      <c:legendPos val="l"/>
      <c:layout>
        <c:manualLayout>
          <c:xMode val="edge"/>
          <c:yMode val="edge"/>
          <c:x val="1.1617854904884531E-2"/>
          <c:y val="0.3500913830347705"/>
          <c:w val="0.35797995691330975"/>
          <c:h val="0.5999765223672194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3558070866141"/>
          <c:y val="4.0175832197933942E-2"/>
          <c:w val="0.82923982378579431"/>
          <c:h val="0.8772369627144440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2888-7B45-9001-9C1080C65970}"/>
            </c:ext>
          </c:extLst>
        </c:ser>
        <c:dLbls>
          <c:showLegendKey val="0"/>
          <c:showVal val="0"/>
          <c:showCatName val="0"/>
          <c:showSerName val="0"/>
          <c:showPercent val="0"/>
          <c:showBubbleSize val="0"/>
        </c:dLbls>
        <c:axId val="1266573679"/>
        <c:axId val="1266575327"/>
      </c:scatterChart>
      <c:valAx>
        <c:axId val="1266573679"/>
        <c:scaling>
          <c:orientation val="minMax"/>
          <c:max val="100"/>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noFill/>
                <a:latin typeface="Arial" panose="020B0604020202020204" pitchFamily="34" charset="0"/>
                <a:ea typeface="+mn-ea"/>
                <a:cs typeface="Arial" panose="020B0604020202020204" pitchFamily="34" charset="0"/>
              </a:defRPr>
            </a:pPr>
            <a:endParaRPr lang="en-IT"/>
          </a:p>
        </c:txPr>
        <c:crossAx val="1266575327"/>
        <c:crosses val="autoZero"/>
        <c:crossBetween val="midCat"/>
        <c:majorUnit val="100"/>
      </c:valAx>
      <c:valAx>
        <c:axId val="1266575327"/>
        <c:scaling>
          <c:orientation val="minMax"/>
          <c:max val="100"/>
          <c:min val="-1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Helvetica" pitchFamily="2" charset="0"/>
                    <a:ea typeface="+mn-ea"/>
                    <a:cs typeface="+mn-cs"/>
                  </a:defRPr>
                </a:pPr>
                <a:r>
                  <a:rPr lang="de-DE" sz="1400" b="1">
                    <a:solidFill>
                      <a:schemeClr val="tx1"/>
                    </a:solidFill>
                    <a:latin typeface="Arial" panose="020B0604020202020204" pitchFamily="34" charset="0"/>
                    <a:cs typeface="Arial" panose="020B0604020202020204" pitchFamily="34" charset="0"/>
                  </a:rPr>
                  <a:t>Maximum % </a:t>
                </a:r>
                <a:r>
                  <a:rPr lang="de-DE" sz="1400" b="1" err="1">
                    <a:solidFill>
                      <a:schemeClr val="tx1"/>
                    </a:solidFill>
                    <a:latin typeface="Arial" panose="020B0604020202020204" pitchFamily="34" charset="0"/>
                    <a:cs typeface="Arial" panose="020B0604020202020204" pitchFamily="34" charset="0"/>
                  </a:rPr>
                  <a:t>change</a:t>
                </a:r>
                <a:r>
                  <a:rPr lang="de-DE" sz="1400" b="1">
                    <a:solidFill>
                      <a:schemeClr val="tx1"/>
                    </a:solidFill>
                    <a:latin typeface="Arial" panose="020B0604020202020204" pitchFamily="34" charset="0"/>
                    <a:cs typeface="Arial" panose="020B0604020202020204" pitchFamily="34" charset="0"/>
                  </a:rPr>
                  <a:t> in </a:t>
                </a:r>
                <a:r>
                  <a:rPr lang="de-DE" sz="1400" b="1" err="1">
                    <a:solidFill>
                      <a:schemeClr val="tx1"/>
                    </a:solidFill>
                    <a:latin typeface="Arial" panose="020B0604020202020204" pitchFamily="34" charset="0"/>
                    <a:cs typeface="Arial" panose="020B0604020202020204" pitchFamily="34" charset="0"/>
                  </a:rPr>
                  <a:t>lgM</a:t>
                </a:r>
                <a:r>
                  <a:rPr lang="de-DE" sz="1400" b="1">
                    <a:solidFill>
                      <a:schemeClr val="tx1"/>
                    </a:solidFill>
                    <a:latin typeface="Arial" panose="020B0604020202020204" pitchFamily="34" charset="0"/>
                    <a:cs typeface="Arial" panose="020B0604020202020204" pitchFamily="34" charset="0"/>
                  </a:rPr>
                  <a:t> </a:t>
                </a:r>
                <a:r>
                  <a:rPr lang="de-DE" sz="1400" b="1" err="1">
                    <a:solidFill>
                      <a:schemeClr val="tx1"/>
                    </a:solidFill>
                    <a:latin typeface="Arial" panose="020B0604020202020204" pitchFamily="34" charset="0"/>
                    <a:cs typeface="Arial" panose="020B0604020202020204" pitchFamily="34" charset="0"/>
                  </a:rPr>
                  <a:t>values</a:t>
                </a:r>
                <a:r>
                  <a:rPr lang="de-DE" sz="1400" b="1">
                    <a:solidFill>
                      <a:schemeClr val="tx1"/>
                    </a:solidFill>
                    <a:latin typeface="Arial" panose="020B0604020202020204" pitchFamily="34" charset="0"/>
                    <a:cs typeface="Arial" panose="020B0604020202020204" pitchFamily="34" charset="0"/>
                  </a:rPr>
                  <a:t> </a:t>
                </a:r>
                <a:r>
                  <a:rPr lang="de-DE" sz="1400" b="1" err="1">
                    <a:solidFill>
                      <a:schemeClr val="tx1"/>
                    </a:solidFill>
                    <a:latin typeface="Arial" panose="020B0604020202020204" pitchFamily="34" charset="0"/>
                    <a:cs typeface="Arial" panose="020B0604020202020204" pitchFamily="34" charset="0"/>
                  </a:rPr>
                  <a:t>from</a:t>
                </a:r>
                <a:r>
                  <a:rPr lang="de-DE" sz="1400" b="1">
                    <a:solidFill>
                      <a:schemeClr val="tx1"/>
                    </a:solidFill>
                    <a:latin typeface="Arial" panose="020B0604020202020204" pitchFamily="34" charset="0"/>
                    <a:cs typeface="Arial" panose="020B0604020202020204" pitchFamily="34" charset="0"/>
                  </a:rPr>
                  <a:t> </a:t>
                </a:r>
                <a:r>
                  <a:rPr lang="de-DE" sz="1400" b="1" err="1">
                    <a:solidFill>
                      <a:schemeClr val="tx1"/>
                    </a:solidFill>
                    <a:latin typeface="Arial" panose="020B0604020202020204" pitchFamily="34" charset="0"/>
                    <a:cs typeface="Arial" panose="020B0604020202020204" pitchFamily="34" charset="0"/>
                  </a:rPr>
                  <a:t>baseline</a:t>
                </a:r>
                <a:r>
                  <a:rPr lang="de-DE" sz="1400" b="1">
                    <a:solidFill>
                      <a:schemeClr val="tx1"/>
                    </a:solidFill>
                    <a:latin typeface="Arial" panose="020B0604020202020204" pitchFamily="34" charset="0"/>
                    <a:cs typeface="Arial" panose="020B0604020202020204" pitchFamily="34" charset="0"/>
                  </a:rPr>
                  <a:t>  </a:t>
                </a:r>
              </a:p>
            </c:rich>
          </c:tx>
          <c:layout>
            <c:manualLayout>
              <c:xMode val="edge"/>
              <c:yMode val="edge"/>
              <c:x val="6.5653200155838115E-3"/>
              <c:y val="0.12208918006534769"/>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3679"/>
        <c:crosses val="autoZero"/>
        <c:crossBetween val="midCat"/>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776328740157476E-2"/>
          <c:y val="5.5337698369587927E-2"/>
          <c:w val="0.88741117125984248"/>
          <c:h val="0.87138725002715955"/>
        </c:manualLayout>
      </c:layout>
      <c:barChart>
        <c:barDir val="col"/>
        <c:grouping val="stacked"/>
        <c:varyColors val="0"/>
        <c:ser>
          <c:idx val="0"/>
          <c:order val="0"/>
          <c:tx>
            <c:strRef>
              <c:f>Tabelle1!$B$1</c:f>
              <c:strCache>
                <c:ptCount val="1"/>
                <c:pt idx="0">
                  <c:v>DIS</c:v>
                </c:pt>
              </c:strCache>
            </c:strRef>
          </c:tx>
          <c:spPr>
            <a:solidFill>
              <a:schemeClr val="accent4">
                <a:lumMod val="50000"/>
              </a:schemeClr>
            </a:solidFill>
            <a:ln>
              <a:noFill/>
            </a:ln>
            <a:effectLst/>
          </c:spPr>
          <c:invertIfNegative val="0"/>
          <c:dLbls>
            <c:dLbl>
              <c:idx val="0"/>
              <c:tx>
                <c:rich>
                  <a:bodyPr/>
                  <a:lstStyle/>
                  <a:p>
                    <a:r>
                      <a:rPr lang="en-US" baseline="0"/>
                      <a:t> </a:t>
                    </a:r>
                    <a:fld id="{6F399757-E963-48D2-9E0C-ADAC74ECA32E}" type="VALUE">
                      <a:rPr lang="en-US" smtClean="0"/>
                      <a:pPr/>
                      <a:t>[VALUE]</a:t>
                    </a:fld>
                    <a:endParaRPr lang="en-US" baseline="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4160-4DD8-A572-0BE4A2621413}"/>
                </c:ext>
              </c:extLst>
            </c:dLbl>
            <c:dLbl>
              <c:idx val="3"/>
              <c:tx>
                <c:rich>
                  <a:bodyPr/>
                  <a:lstStyle/>
                  <a:p>
                    <a:fld id="{45D5A678-D772-43F4-8E63-F6B7A0EDCF65}"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4160-4DD8-A572-0BE4A2621413}"/>
                </c:ext>
              </c:extLst>
            </c:dLbl>
            <c:dLbl>
              <c:idx val="4"/>
              <c:layout>
                <c:manualLayout>
                  <c:x val="7.523556411499141E-2"/>
                  <c:y val="-2.3756417038476418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160-4DD8-A572-0BE4A2621413}"/>
                </c:ext>
              </c:extLst>
            </c:dLbl>
            <c:dLbl>
              <c:idx val="5"/>
              <c:layout>
                <c:manualLayout>
                  <c:x val="7.9914769871610475E-2"/>
                  <c:y val="-2.3756417038476592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60-4DD8-A572-0BE4A2621413}"/>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ln>
                    <a:effectLst/>
                  </c:spPr>
                </c15:leaderLines>
              </c:ext>
            </c:extLst>
          </c:dLbls>
          <c:cat>
            <c:numRef>
              <c:f>Tabelle1!$A$2:$A$7</c:f>
              <c:numCache>
                <c:formatCode>General</c:formatCode>
                <c:ptCount val="6"/>
              </c:numCache>
            </c:numRef>
          </c:cat>
          <c:val>
            <c:numRef>
              <c:f>Tabelle1!$B$2:$B$7</c:f>
              <c:numCache>
                <c:formatCode>General</c:formatCode>
                <c:ptCount val="6"/>
                <c:pt idx="0">
                  <c:v>16.7</c:v>
                </c:pt>
                <c:pt idx="3">
                  <c:v>10.5</c:v>
                </c:pt>
                <c:pt idx="4">
                  <c:v>6.7</c:v>
                </c:pt>
                <c:pt idx="5">
                  <c:v>6.5</c:v>
                </c:pt>
              </c:numCache>
            </c:numRef>
          </c:val>
          <c:extLst>
            <c:ext xmlns:c16="http://schemas.microsoft.com/office/drawing/2014/chart" uri="{C3380CC4-5D6E-409C-BE32-E72D297353CC}">
              <c16:uniqueId val="{00000000-DB0E-4072-A40D-961CF6A831B4}"/>
            </c:ext>
          </c:extLst>
        </c:ser>
        <c:ser>
          <c:idx val="1"/>
          <c:order val="1"/>
          <c:tx>
            <c:strRef>
              <c:f>Tabelle1!$C$1</c:f>
              <c:strCache>
                <c:ptCount val="1"/>
                <c:pt idx="0">
                  <c:v>NE</c:v>
                </c:pt>
              </c:strCache>
            </c:strRef>
          </c:tx>
          <c:spPr>
            <a:solidFill>
              <a:schemeClr val="accent6"/>
            </a:solidFill>
            <a:ln>
              <a:noFill/>
            </a:ln>
            <a:effectLst/>
          </c:spPr>
          <c:invertIfNegative val="0"/>
          <c:dLbls>
            <c:dLbl>
              <c:idx val="3"/>
              <c:layout>
                <c:manualLayout>
                  <c:x val="7.1554380624999595E-2"/>
                  <c:y val="-3.32589838538669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1D7-694F-9D55-43B62B5006AE}"/>
                </c:ext>
              </c:extLst>
            </c:dLbl>
            <c:dLbl>
              <c:idx val="4"/>
              <c:layout>
                <c:manualLayout>
                  <c:x val="7.4378140828189332E-2"/>
                  <c:y val="-3.3258983853867073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160-4DD8-A572-0BE4A2621413}"/>
                </c:ext>
              </c:extLst>
            </c:dLbl>
            <c:dLbl>
              <c:idx val="5"/>
              <c:layout>
                <c:manualLayout>
                  <c:x val="7.95562296680494E-2"/>
                  <c:y val="-3.8010267261562355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60-4DD8-A572-0BE4A2621413}"/>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ln>
                    <a:effectLst/>
                  </c:spPr>
                </c15:leaderLines>
              </c:ext>
            </c:extLst>
          </c:dLbls>
          <c:cat>
            <c:numRef>
              <c:f>Tabelle1!$A$2:$A$7</c:f>
              <c:numCache>
                <c:formatCode>General</c:formatCode>
                <c:ptCount val="6"/>
              </c:numCache>
            </c:numRef>
          </c:cat>
          <c:val>
            <c:numRef>
              <c:f>Tabelle1!$C$2:$C$7</c:f>
              <c:numCache>
                <c:formatCode>General</c:formatCode>
                <c:ptCount val="6"/>
                <c:pt idx="3">
                  <c:v>5.3</c:v>
                </c:pt>
                <c:pt idx="4">
                  <c:v>3.3</c:v>
                </c:pt>
                <c:pt idx="5">
                  <c:v>2.2000000000000002</c:v>
                </c:pt>
              </c:numCache>
            </c:numRef>
          </c:val>
          <c:extLst>
            <c:ext xmlns:c16="http://schemas.microsoft.com/office/drawing/2014/chart" uri="{C3380CC4-5D6E-409C-BE32-E72D297353CC}">
              <c16:uniqueId val="{00000001-DB0E-4072-A40D-961CF6A831B4}"/>
            </c:ext>
          </c:extLst>
        </c:ser>
        <c:ser>
          <c:idx val="2"/>
          <c:order val="2"/>
          <c:tx>
            <c:strRef>
              <c:f>Tabelle1!$D$1</c:f>
              <c:strCache>
                <c:ptCount val="1"/>
                <c:pt idx="0">
                  <c:v>SD</c:v>
                </c:pt>
              </c:strCache>
            </c:strRef>
          </c:tx>
          <c:spPr>
            <a:solidFill>
              <a:schemeClr val="accent2"/>
            </a:solidFill>
            <a:ln>
              <a:noFill/>
            </a:ln>
            <a:effectLst/>
          </c:spPr>
          <c:invertIfNegative val="0"/>
          <c:dLbls>
            <c:dLbl>
              <c:idx val="1"/>
              <c:tx>
                <c:rich>
                  <a:bodyPr/>
                  <a:lstStyle/>
                  <a:p>
                    <a:r>
                      <a:rPr lang="en-US"/>
                      <a:t> </a:t>
                    </a:r>
                    <a:fld id="{A026CB57-0599-4F17-969C-C7D9AC0B2A44}"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4160-4DD8-A572-0BE4A2621413}"/>
                </c:ext>
              </c:extLst>
            </c:dLbl>
            <c:dLbl>
              <c:idx val="2"/>
              <c:tx>
                <c:rich>
                  <a:bodyPr/>
                  <a:lstStyle/>
                  <a:p>
                    <a:r>
                      <a:rPr lang="en-US" baseline="0"/>
                      <a:t> </a:t>
                    </a:r>
                    <a:fld id="{332FC1AE-63BE-47F6-82EB-2B83B6FC8BFA}" type="VALUE">
                      <a:rPr lang="en-US" smtClean="0"/>
                      <a:pPr/>
                      <a:t>[VALUE]</a:t>
                    </a:fld>
                    <a:endParaRPr lang="en-US" baseline="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4160-4DD8-A572-0BE4A2621413}"/>
                </c:ext>
              </c:extLst>
            </c:dLbl>
            <c:dLbl>
              <c:idx val="3"/>
              <c:tx>
                <c:rich>
                  <a:bodyPr/>
                  <a:lstStyle/>
                  <a:p>
                    <a:r>
                      <a:rPr lang="en-US"/>
                      <a:t> </a:t>
                    </a:r>
                    <a:fld id="{925B8A78-3CAC-4036-BD3D-84C375035192}"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4160-4DD8-A572-0BE4A2621413}"/>
                </c:ext>
              </c:extLst>
            </c:dLbl>
            <c:dLbl>
              <c:idx val="4"/>
              <c:layout>
                <c:manualLayout>
                  <c:x val="-2.071233582687749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160-4DD8-A572-0BE4A2621413}"/>
                </c:ext>
              </c:extLst>
            </c:dLbl>
            <c:dLbl>
              <c:idx val="5"/>
              <c:layout>
                <c:manualLayout>
                  <c:x val="-2.416439179802373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60-4DD8-A572-0BE4A2621413}"/>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Tabelle1!$A$2:$A$7</c:f>
              <c:numCache>
                <c:formatCode>General</c:formatCode>
                <c:ptCount val="6"/>
              </c:numCache>
            </c:numRef>
          </c:cat>
          <c:val>
            <c:numRef>
              <c:f>Tabelle1!$D$2:$D$7</c:f>
              <c:numCache>
                <c:formatCode>General</c:formatCode>
                <c:ptCount val="6"/>
                <c:pt idx="1">
                  <c:v>20</c:v>
                </c:pt>
                <c:pt idx="2">
                  <c:v>9.1</c:v>
                </c:pt>
                <c:pt idx="3">
                  <c:v>5.3</c:v>
                </c:pt>
                <c:pt idx="4">
                  <c:v>6.7</c:v>
                </c:pt>
                <c:pt idx="5">
                  <c:v>8.6999999999999993</c:v>
                </c:pt>
              </c:numCache>
            </c:numRef>
          </c:val>
          <c:extLst>
            <c:ext xmlns:c16="http://schemas.microsoft.com/office/drawing/2014/chart" uri="{C3380CC4-5D6E-409C-BE32-E72D297353CC}">
              <c16:uniqueId val="{00000002-DB0E-4072-A40D-961CF6A831B4}"/>
            </c:ext>
          </c:extLst>
        </c:ser>
        <c:ser>
          <c:idx val="3"/>
          <c:order val="3"/>
          <c:tx>
            <c:strRef>
              <c:f>Tabelle1!$E$1</c:f>
              <c:strCache>
                <c:ptCount val="1"/>
                <c:pt idx="0">
                  <c:v>PD</c:v>
                </c:pt>
              </c:strCache>
            </c:strRef>
          </c:tx>
          <c:spPr>
            <a:solidFill>
              <a:schemeClr val="accent1"/>
            </a:solidFill>
            <a:ln>
              <a:noFill/>
            </a:ln>
            <a:effectLst/>
          </c:spPr>
          <c:invertIfNegative val="0"/>
          <c:dLbls>
            <c:dLbl>
              <c:idx val="0"/>
              <c:layout>
                <c:manualLayout>
                  <c:x val="-1.5625000000000001E-3"/>
                  <c:y val="4.2372881355932203E-3"/>
                </c:manualLayout>
              </c:layout>
              <c:tx>
                <c:rich>
                  <a:bodyPr/>
                  <a:lstStyle/>
                  <a:p>
                    <a:r>
                      <a:rPr lang="en-US"/>
                      <a:t> 66.7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E1E-4D37-8E94-CC10E4461A89}"/>
                </c:ext>
              </c:extLst>
            </c:dLbl>
            <c:dLbl>
              <c:idx val="1"/>
              <c:tx>
                <c:rich>
                  <a:bodyPr/>
                  <a:lstStyle/>
                  <a:p>
                    <a:fld id="{ED5961CD-FFC0-4623-9431-D85A7FF8C218}"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4160-4DD8-A572-0BE4A2621413}"/>
                </c:ext>
              </c:extLst>
            </c:dLbl>
            <c:dLbl>
              <c:idx val="3"/>
              <c:tx>
                <c:rich>
                  <a:bodyPr/>
                  <a:lstStyle/>
                  <a:p>
                    <a:r>
                      <a:rPr lang="en-US"/>
                      <a:t> </a:t>
                    </a:r>
                    <a:fld id="{8E39C5A2-BBC1-45DC-8AB6-0894DAC62414}"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4160-4DD8-A572-0BE4A2621413}"/>
                </c:ext>
              </c:extLst>
            </c:dLbl>
            <c:dLbl>
              <c:idx val="4"/>
              <c:tx>
                <c:rich>
                  <a:bodyPr/>
                  <a:lstStyle/>
                  <a:p>
                    <a:r>
                      <a:rPr lang="en-US"/>
                      <a:t> </a:t>
                    </a:r>
                    <a:fld id="{770B6DAF-ABA1-428A-8269-F8970253DA26}"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4160-4DD8-A572-0BE4A2621413}"/>
                </c:ext>
              </c:extLst>
            </c:dLbl>
            <c:dLbl>
              <c:idx val="5"/>
              <c:tx>
                <c:rich>
                  <a:bodyPr/>
                  <a:lstStyle/>
                  <a:p>
                    <a:r>
                      <a:rPr lang="en-US"/>
                      <a:t> </a:t>
                    </a:r>
                    <a:fld id="{AE025FA9-20E1-413B-B954-9F3C047609D3}"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4160-4DD8-A572-0BE4A2621413}"/>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Tabelle1!$A$2:$A$7</c:f>
              <c:numCache>
                <c:formatCode>General</c:formatCode>
                <c:ptCount val="6"/>
              </c:numCache>
            </c:numRef>
          </c:cat>
          <c:val>
            <c:numRef>
              <c:f>Tabelle1!$E$2:$E$7</c:f>
              <c:numCache>
                <c:formatCode>General</c:formatCode>
                <c:ptCount val="6"/>
                <c:pt idx="0">
                  <c:v>66.7</c:v>
                </c:pt>
                <c:pt idx="1">
                  <c:v>50</c:v>
                </c:pt>
                <c:pt idx="3">
                  <c:v>42.1</c:v>
                </c:pt>
                <c:pt idx="4">
                  <c:v>26.7</c:v>
                </c:pt>
                <c:pt idx="5">
                  <c:v>37</c:v>
                </c:pt>
              </c:numCache>
            </c:numRef>
          </c:val>
          <c:extLst>
            <c:ext xmlns:c16="http://schemas.microsoft.com/office/drawing/2014/chart" uri="{C3380CC4-5D6E-409C-BE32-E72D297353CC}">
              <c16:uniqueId val="{00000003-DB0E-4072-A40D-961CF6A831B4}"/>
            </c:ext>
          </c:extLst>
        </c:ser>
        <c:ser>
          <c:idx val="4"/>
          <c:order val="4"/>
          <c:tx>
            <c:strRef>
              <c:f>Tabelle1!$F$1</c:f>
              <c:strCache>
                <c:ptCount val="1"/>
                <c:pt idx="0">
                  <c:v>PR</c:v>
                </c:pt>
              </c:strCache>
            </c:strRef>
          </c:tx>
          <c:spPr>
            <a:solidFill>
              <a:schemeClr val="accent3"/>
            </a:solidFill>
            <a:ln>
              <a:noFill/>
            </a:ln>
            <a:effectLst/>
          </c:spPr>
          <c:invertIfNegative val="0"/>
          <c:dLbls>
            <c:dLbl>
              <c:idx val="1"/>
              <c:tx>
                <c:rich>
                  <a:bodyPr/>
                  <a:lstStyle/>
                  <a:p>
                    <a:r>
                      <a:rPr lang="en-US"/>
                      <a:t> </a:t>
                    </a:r>
                    <a:fld id="{F23CF7C5-00B1-4A8B-99FE-E7A11EA3E728}"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4160-4DD8-A572-0BE4A2621413}"/>
                </c:ext>
              </c:extLst>
            </c:dLbl>
            <c:dLbl>
              <c:idx val="2"/>
              <c:tx>
                <c:rich>
                  <a:bodyPr/>
                  <a:lstStyle/>
                  <a:p>
                    <a:r>
                      <a:rPr lang="en-US"/>
                      <a:t> </a:t>
                    </a:r>
                    <a:fld id="{C9021090-E95A-4D16-B8DB-0EACEA328BB7}"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4160-4DD8-A572-0BE4A2621413}"/>
                </c:ext>
              </c:extLst>
            </c:dLbl>
            <c:dLbl>
              <c:idx val="3"/>
              <c:tx>
                <c:rich>
                  <a:bodyPr/>
                  <a:lstStyle/>
                  <a:p>
                    <a:r>
                      <a:rPr lang="en-US"/>
                      <a:t> </a:t>
                    </a:r>
                    <a:fld id="{DA83366F-B3AA-4F1E-B95F-DD7FFBF5FBF3}"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4160-4DD8-A572-0BE4A2621413}"/>
                </c:ext>
              </c:extLst>
            </c:dLbl>
            <c:dLbl>
              <c:idx val="4"/>
              <c:tx>
                <c:rich>
                  <a:bodyPr/>
                  <a:lstStyle/>
                  <a:p>
                    <a:r>
                      <a:rPr lang="en-US"/>
                      <a:t> </a:t>
                    </a:r>
                    <a:fld id="{F80162BD-E90D-4609-BABD-5971943C5876}"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4160-4DD8-A572-0BE4A2621413}"/>
                </c:ext>
              </c:extLst>
            </c:dLbl>
            <c:dLbl>
              <c:idx val="5"/>
              <c:tx>
                <c:rich>
                  <a:bodyPr/>
                  <a:lstStyle/>
                  <a:p>
                    <a:r>
                      <a:rPr lang="en-US"/>
                      <a:t> </a:t>
                    </a:r>
                    <a:fld id="{E2378523-4E85-43B8-AC01-B73C9DF1D661}"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4160-4DD8-A572-0BE4A2621413}"/>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Tabelle1!$A$2:$A$7</c:f>
              <c:numCache>
                <c:formatCode>General</c:formatCode>
                <c:ptCount val="6"/>
              </c:numCache>
            </c:numRef>
          </c:cat>
          <c:val>
            <c:numRef>
              <c:f>Tabelle1!$F$2:$F$7</c:f>
              <c:numCache>
                <c:formatCode>General</c:formatCode>
                <c:ptCount val="6"/>
                <c:pt idx="1">
                  <c:v>20</c:v>
                </c:pt>
                <c:pt idx="2">
                  <c:v>45.5</c:v>
                </c:pt>
                <c:pt idx="3">
                  <c:v>15.8</c:v>
                </c:pt>
                <c:pt idx="4">
                  <c:v>26.7</c:v>
                </c:pt>
                <c:pt idx="5">
                  <c:v>21.7</c:v>
                </c:pt>
              </c:numCache>
            </c:numRef>
          </c:val>
          <c:extLst>
            <c:ext xmlns:c16="http://schemas.microsoft.com/office/drawing/2014/chart" uri="{C3380CC4-5D6E-409C-BE32-E72D297353CC}">
              <c16:uniqueId val="{00000004-DB0E-4072-A40D-961CF6A831B4}"/>
            </c:ext>
          </c:extLst>
        </c:ser>
        <c:ser>
          <c:idx val="5"/>
          <c:order val="5"/>
          <c:tx>
            <c:strRef>
              <c:f>Tabelle1!$G$1</c:f>
              <c:strCache>
                <c:ptCount val="1"/>
                <c:pt idx="0">
                  <c:v>CR</c:v>
                </c:pt>
              </c:strCache>
            </c:strRef>
          </c:tx>
          <c:spPr>
            <a:solidFill>
              <a:schemeClr val="accent4"/>
            </a:solidFill>
            <a:ln>
              <a:noFill/>
            </a:ln>
            <a:effectLst/>
          </c:spPr>
          <c:invertIfNegative val="0"/>
          <c:dLbls>
            <c:dLbl>
              <c:idx val="0"/>
              <c:tx>
                <c:rich>
                  <a:bodyPr/>
                  <a:lstStyle/>
                  <a:p>
                    <a:fld id="{6EE1B40E-D661-4B13-8AAF-DD42A2B46E1C}"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160-4DD8-A572-0BE4A2621413}"/>
                </c:ext>
              </c:extLst>
            </c:dLbl>
            <c:dLbl>
              <c:idx val="1"/>
              <c:tx>
                <c:rich>
                  <a:bodyPr/>
                  <a:lstStyle/>
                  <a:p>
                    <a:r>
                      <a:rPr lang="en-US"/>
                      <a:t> </a:t>
                    </a:r>
                    <a:fld id="{C5A912C1-A9D8-4B0A-B68C-24B5B40EABF2}"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160-4DD8-A572-0BE4A2621413}"/>
                </c:ext>
              </c:extLst>
            </c:dLbl>
            <c:dLbl>
              <c:idx val="2"/>
              <c:tx>
                <c:rich>
                  <a:bodyPr/>
                  <a:lstStyle/>
                  <a:p>
                    <a:fld id="{C6718A7C-D9F1-4BA2-B812-AAE3CCD67F16}"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160-4DD8-A572-0BE4A2621413}"/>
                </c:ext>
              </c:extLst>
            </c:dLbl>
            <c:dLbl>
              <c:idx val="3"/>
              <c:tx>
                <c:rich>
                  <a:bodyPr/>
                  <a:lstStyle/>
                  <a:p>
                    <a:r>
                      <a:rPr lang="en-US"/>
                      <a:t> </a:t>
                    </a:r>
                    <a:fld id="{4203D85E-536A-4C01-8692-01A2A2FCF5E5}"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160-4DD8-A572-0BE4A2621413}"/>
                </c:ext>
              </c:extLst>
            </c:dLbl>
            <c:dLbl>
              <c:idx val="4"/>
              <c:tx>
                <c:rich>
                  <a:bodyPr/>
                  <a:lstStyle/>
                  <a:p>
                    <a:r>
                      <a:rPr lang="en-US"/>
                      <a:t> </a:t>
                    </a:r>
                    <a:fld id="{826E41A2-3FC7-4CA5-A08B-5EFF0104A204}"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4160-4DD8-A572-0BE4A2621413}"/>
                </c:ext>
              </c:extLst>
            </c:dLbl>
            <c:dLbl>
              <c:idx val="5"/>
              <c:tx>
                <c:rich>
                  <a:bodyPr/>
                  <a:lstStyle/>
                  <a:p>
                    <a:r>
                      <a:rPr lang="en-US"/>
                      <a:t> </a:t>
                    </a:r>
                    <a:fld id="{4FEC6895-B37C-472D-AE83-740D101265EC}"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160-4DD8-A572-0BE4A2621413}"/>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Tabelle1!$A$2:$A$7</c:f>
              <c:numCache>
                <c:formatCode>General</c:formatCode>
                <c:ptCount val="6"/>
              </c:numCache>
            </c:numRef>
          </c:cat>
          <c:val>
            <c:numRef>
              <c:f>Tabelle1!$G$2:$G$7</c:f>
              <c:numCache>
                <c:formatCode>General</c:formatCode>
                <c:ptCount val="6"/>
                <c:pt idx="0">
                  <c:v>16.7</c:v>
                </c:pt>
                <c:pt idx="1">
                  <c:v>10</c:v>
                </c:pt>
                <c:pt idx="2">
                  <c:v>45.5</c:v>
                </c:pt>
                <c:pt idx="3">
                  <c:v>21.1</c:v>
                </c:pt>
                <c:pt idx="4">
                  <c:v>30</c:v>
                </c:pt>
                <c:pt idx="5">
                  <c:v>23.9</c:v>
                </c:pt>
              </c:numCache>
            </c:numRef>
          </c:val>
          <c:extLst>
            <c:ext xmlns:c16="http://schemas.microsoft.com/office/drawing/2014/chart" uri="{C3380CC4-5D6E-409C-BE32-E72D297353CC}">
              <c16:uniqueId val="{00000000-4E1E-4D37-8E94-CC10E4461A89}"/>
            </c:ext>
          </c:extLst>
        </c:ser>
        <c:dLbls>
          <c:dLblPos val="ctr"/>
          <c:showLegendKey val="0"/>
          <c:showVal val="1"/>
          <c:showCatName val="0"/>
          <c:showSerName val="0"/>
          <c:showPercent val="0"/>
          <c:showBubbleSize val="0"/>
        </c:dLbls>
        <c:gapWidth val="69"/>
        <c:overlap val="100"/>
        <c:axId val="1327716223"/>
        <c:axId val="1327727263"/>
      </c:barChart>
      <c:catAx>
        <c:axId val="1327716223"/>
        <c:scaling>
          <c:orientation val="minMax"/>
        </c:scaling>
        <c:delete val="0"/>
        <c:axPos val="b"/>
        <c:numFmt formatCode="General" sourceLinked="1"/>
        <c:majorTickMark val="none"/>
        <c:minorTickMark val="none"/>
        <c:tickLblPos val="nextTo"/>
        <c:spPr>
          <a:solidFill>
            <a:schemeClr val="tx1"/>
          </a:solid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327727263"/>
        <c:crosses val="autoZero"/>
        <c:auto val="1"/>
        <c:lblAlgn val="ctr"/>
        <c:lblOffset val="100"/>
        <c:noMultiLvlLbl val="0"/>
      </c:catAx>
      <c:valAx>
        <c:axId val="1327727263"/>
        <c:scaling>
          <c:orientation val="minMax"/>
          <c:max val="10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327716223"/>
        <c:crosses val="autoZero"/>
        <c:crossBetween val="between"/>
      </c:valAx>
      <c:spPr>
        <a:noFill/>
        <a:ln>
          <a:noFill/>
        </a:ln>
        <a:effectLst/>
      </c:spPr>
    </c:plotArea>
    <c:legend>
      <c:legendPos val="r"/>
      <c:layout>
        <c:manualLayout>
          <c:xMode val="edge"/>
          <c:yMode val="edge"/>
          <c:x val="0.93443132002338192"/>
          <c:y val="0.2258075498267465"/>
          <c:w val="6.177775757432187E-2"/>
          <c:h val="0.54838490034650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IT"/>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Tabelle1!$B$1</c:f>
              <c:strCache>
                <c:ptCount val="1"/>
                <c:pt idx="0">
                  <c:v>DIS</c:v>
                </c:pt>
              </c:strCache>
            </c:strRef>
          </c:tx>
          <c:spPr>
            <a:solidFill>
              <a:schemeClr val="accent4">
                <a:lumMod val="50000"/>
              </a:schemeClr>
            </a:solidFill>
            <a:ln>
              <a:noFill/>
            </a:ln>
            <a:effectLst/>
          </c:spPr>
          <c:invertIfNegative val="0"/>
          <c:dLbls>
            <c:dLbl>
              <c:idx val="1"/>
              <c:layout>
                <c:manualLayout>
                  <c:x val="9.4545233389697086E-2"/>
                  <c:y val="-3.7930565524536462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AA77-4288-8724-6300AFDA5E19}"/>
                </c:ext>
              </c:extLst>
            </c:dLbl>
            <c:dLbl>
              <c:idx val="2"/>
              <c:tx>
                <c:rich>
                  <a:bodyPr/>
                  <a:lstStyle/>
                  <a:p>
                    <a:fld id="{6442E33D-BAEB-4792-9419-854E262FECD4}"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AA77-4288-8724-6300AFDA5E19}"/>
                </c:ext>
              </c:extLst>
            </c:dLbl>
            <c:dLbl>
              <c:idx val="3"/>
              <c:layout>
                <c:manualLayout>
                  <c:x val="-9.134031022394476E-2"/>
                  <c:y val="-4.2502361074383287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AA77-4288-8724-6300AFDA5E19}"/>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ln>
                    <a:effectLst/>
                  </c:spPr>
                </c15:leaderLines>
              </c:ext>
            </c:extLst>
          </c:dLbls>
          <c:cat>
            <c:numRef>
              <c:f>Tabelle1!$A$2:$A$5</c:f>
              <c:numCache>
                <c:formatCode>General</c:formatCode>
                <c:ptCount val="4"/>
              </c:numCache>
            </c:numRef>
          </c:cat>
          <c:val>
            <c:numRef>
              <c:f>Tabelle1!$B$2:$B$5</c:f>
              <c:numCache>
                <c:formatCode>General</c:formatCode>
                <c:ptCount val="4"/>
                <c:pt idx="1">
                  <c:v>4.3</c:v>
                </c:pt>
                <c:pt idx="2">
                  <c:v>8.3000000000000007</c:v>
                </c:pt>
                <c:pt idx="3">
                  <c:v>3.1</c:v>
                </c:pt>
              </c:numCache>
            </c:numRef>
          </c:val>
          <c:extLst>
            <c:ext xmlns:c16="http://schemas.microsoft.com/office/drawing/2014/chart" uri="{C3380CC4-5D6E-409C-BE32-E72D297353CC}">
              <c16:uniqueId val="{00000000-AA77-4288-8724-6300AFDA5E19}"/>
            </c:ext>
          </c:extLst>
        </c:ser>
        <c:ser>
          <c:idx val="1"/>
          <c:order val="1"/>
          <c:tx>
            <c:strRef>
              <c:f>Tabelle1!$C$1</c:f>
              <c:strCache>
                <c:ptCount val="1"/>
                <c:pt idx="0">
                  <c:v>NE</c:v>
                </c:pt>
              </c:strCache>
            </c:strRef>
          </c:tx>
          <c:spPr>
            <a:solidFill>
              <a:schemeClr val="accent6"/>
            </a:solidFill>
            <a:ln>
              <a:noFill/>
            </a:ln>
            <a:effectLst/>
          </c:spPr>
          <c:invertIfNegative val="0"/>
          <c:dLbls>
            <c:dLbl>
              <c:idx val="0"/>
              <c:tx>
                <c:rich>
                  <a:bodyPr/>
                  <a:lstStyle/>
                  <a:p>
                    <a:r>
                      <a:rPr lang="en-US"/>
                      <a:t> </a:t>
                    </a:r>
                    <a:fld id="{50602E04-A8D3-4D01-A95A-6022EBAE012F}"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AA77-4288-8724-6300AFDA5E19}"/>
                </c:ext>
              </c:extLst>
            </c:dLbl>
            <c:dLbl>
              <c:idx val="2"/>
              <c:tx>
                <c:rich>
                  <a:bodyPr/>
                  <a:lstStyle/>
                  <a:p>
                    <a:r>
                      <a:rPr lang="en-US"/>
                      <a:t> </a:t>
                    </a:r>
                    <a:fld id="{838F5B8E-8F07-427C-9F56-4E6F5992AA7F}"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AA77-4288-8724-6300AFDA5E19}"/>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Tabelle1!$A$2:$A$5</c:f>
              <c:numCache>
                <c:formatCode>General</c:formatCode>
                <c:ptCount val="4"/>
              </c:numCache>
            </c:numRef>
          </c:cat>
          <c:val>
            <c:numRef>
              <c:f>Tabelle1!$C$2:$C$5</c:f>
              <c:numCache>
                <c:formatCode>General</c:formatCode>
                <c:ptCount val="4"/>
                <c:pt idx="0">
                  <c:v>16.7</c:v>
                </c:pt>
                <c:pt idx="2">
                  <c:v>8.3000000000000007</c:v>
                </c:pt>
              </c:numCache>
            </c:numRef>
          </c:val>
          <c:extLst>
            <c:ext xmlns:c16="http://schemas.microsoft.com/office/drawing/2014/chart" uri="{C3380CC4-5D6E-409C-BE32-E72D297353CC}">
              <c16:uniqueId val="{00000001-AA77-4288-8724-6300AFDA5E19}"/>
            </c:ext>
          </c:extLst>
        </c:ser>
        <c:ser>
          <c:idx val="2"/>
          <c:order val="2"/>
          <c:tx>
            <c:strRef>
              <c:f>Tabelle1!$D$1</c:f>
              <c:strCache>
                <c:ptCount val="1"/>
                <c:pt idx="0">
                  <c:v>SD</c:v>
                </c:pt>
              </c:strCache>
            </c:strRef>
          </c:tx>
          <c:spPr>
            <a:solidFill>
              <a:schemeClr val="accent2"/>
            </a:solidFill>
            <a:ln>
              <a:noFill/>
            </a:ln>
            <a:effectLst/>
          </c:spPr>
          <c:invertIfNegative val="0"/>
          <c:dLbls>
            <c:dLbl>
              <c:idx val="0"/>
              <c:tx>
                <c:rich>
                  <a:bodyPr/>
                  <a:lstStyle/>
                  <a:p>
                    <a:r>
                      <a:rPr lang="en-US"/>
                      <a:t> </a:t>
                    </a:r>
                    <a:fld id="{AD2A86DC-E4AA-4467-AA92-729D75988ACF}"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AA77-4288-8724-6300AFDA5E19}"/>
                </c:ext>
              </c:extLst>
            </c:dLbl>
            <c:dLbl>
              <c:idx val="1"/>
              <c:layout>
                <c:manualLayout>
                  <c:x val="9.4545233389697086E-2"/>
                  <c:y val="-8.6358656643118967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AA77-4288-8724-6300AFDA5E19}"/>
                </c:ext>
              </c:extLst>
            </c:dLbl>
            <c:dLbl>
              <c:idx val="2"/>
              <c:tx>
                <c:rich>
                  <a:bodyPr/>
                  <a:lstStyle/>
                  <a:p>
                    <a:r>
                      <a:rPr lang="en-US"/>
                      <a:t> </a:t>
                    </a:r>
                    <a:fld id="{067E791F-CF9E-4AD1-BB9E-6E8725120660}"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AA77-4288-8724-6300AFDA5E19}"/>
                </c:ext>
              </c:extLst>
            </c:dLbl>
            <c:dLbl>
              <c:idx val="3"/>
              <c:layout>
                <c:manualLayout>
                  <c:x val="-9.134031022394476E-2"/>
                  <c:y val="-8.6358656643119064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AA77-4288-8724-6300AFDA5E19}"/>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ln>
                    <a:effectLst/>
                  </c:spPr>
                </c15:leaderLines>
              </c:ext>
            </c:extLst>
          </c:dLbls>
          <c:cat>
            <c:numRef>
              <c:f>Tabelle1!$A$2:$A$5</c:f>
              <c:numCache>
                <c:formatCode>General</c:formatCode>
                <c:ptCount val="4"/>
              </c:numCache>
            </c:numRef>
          </c:cat>
          <c:val>
            <c:numRef>
              <c:f>Tabelle1!$D$2:$D$5</c:f>
              <c:numCache>
                <c:formatCode>General</c:formatCode>
                <c:ptCount val="4"/>
                <c:pt idx="0">
                  <c:v>16.7</c:v>
                </c:pt>
                <c:pt idx="1">
                  <c:v>4.3</c:v>
                </c:pt>
                <c:pt idx="2">
                  <c:v>16.7</c:v>
                </c:pt>
                <c:pt idx="3">
                  <c:v>6.3</c:v>
                </c:pt>
              </c:numCache>
            </c:numRef>
          </c:val>
          <c:extLst>
            <c:ext xmlns:c16="http://schemas.microsoft.com/office/drawing/2014/chart" uri="{C3380CC4-5D6E-409C-BE32-E72D297353CC}">
              <c16:uniqueId val="{00000002-AA77-4288-8724-6300AFDA5E19}"/>
            </c:ext>
          </c:extLst>
        </c:ser>
        <c:ser>
          <c:idx val="3"/>
          <c:order val="3"/>
          <c:tx>
            <c:strRef>
              <c:f>Tabelle1!$E$1</c:f>
              <c:strCache>
                <c:ptCount val="1"/>
                <c:pt idx="0">
                  <c:v>PD</c:v>
                </c:pt>
              </c:strCache>
            </c:strRef>
          </c:tx>
          <c:spPr>
            <a:solidFill>
              <a:schemeClr val="accent1"/>
            </a:solidFill>
            <a:ln>
              <a:noFill/>
            </a:ln>
            <a:effectLst/>
          </c:spPr>
          <c:invertIfNegative val="0"/>
          <c:dLbls>
            <c:dLbl>
              <c:idx val="0"/>
              <c:tx>
                <c:rich>
                  <a:bodyPr/>
                  <a:lstStyle/>
                  <a:p>
                    <a:r>
                      <a:rPr lang="en-US"/>
                      <a:t> </a:t>
                    </a:r>
                    <a:fld id="{3D00FFA9-94BA-4C2E-A843-4ADD99257178}"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AA77-4288-8724-6300AFDA5E19}"/>
                </c:ext>
              </c:extLst>
            </c:dLbl>
            <c:dLbl>
              <c:idx val="1"/>
              <c:tx>
                <c:rich>
                  <a:bodyPr/>
                  <a:lstStyle/>
                  <a:p>
                    <a:r>
                      <a:rPr lang="en-US"/>
                      <a:t> </a:t>
                    </a:r>
                    <a:fld id="{B3FF56A0-57C3-4523-A7D6-5B5649A481E8}"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AA77-4288-8724-6300AFDA5E19}"/>
                </c:ext>
              </c:extLst>
            </c:dLbl>
            <c:dLbl>
              <c:idx val="2"/>
              <c:tx>
                <c:rich>
                  <a:bodyPr/>
                  <a:lstStyle/>
                  <a:p>
                    <a:fld id="{B7534CBC-B7BB-4458-A1E5-8220219E47C2}"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AA77-4288-8724-6300AFDA5E19}"/>
                </c:ext>
              </c:extLst>
            </c:dLbl>
            <c:dLbl>
              <c:idx val="3"/>
              <c:tx>
                <c:rich>
                  <a:bodyPr/>
                  <a:lstStyle/>
                  <a:p>
                    <a:r>
                      <a:rPr lang="en-US"/>
                      <a:t> </a:t>
                    </a:r>
                    <a:fld id="{ED32C901-95C7-4877-8625-05ED20225A7B}"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AA77-4288-8724-6300AFDA5E19}"/>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Tabelle1!$A$2:$A$5</c:f>
              <c:numCache>
                <c:formatCode>General</c:formatCode>
                <c:ptCount val="4"/>
              </c:numCache>
            </c:numRef>
          </c:cat>
          <c:val>
            <c:numRef>
              <c:f>Tabelle1!$E$2:$E$5</c:f>
              <c:numCache>
                <c:formatCode>General</c:formatCode>
                <c:ptCount val="4"/>
                <c:pt idx="0">
                  <c:v>16.7</c:v>
                </c:pt>
                <c:pt idx="1">
                  <c:v>30.4</c:v>
                </c:pt>
                <c:pt idx="2">
                  <c:v>16.7</c:v>
                </c:pt>
                <c:pt idx="3">
                  <c:v>43.8</c:v>
                </c:pt>
              </c:numCache>
            </c:numRef>
          </c:val>
          <c:extLst>
            <c:ext xmlns:c16="http://schemas.microsoft.com/office/drawing/2014/chart" uri="{C3380CC4-5D6E-409C-BE32-E72D297353CC}">
              <c16:uniqueId val="{00000003-AA77-4288-8724-6300AFDA5E19}"/>
            </c:ext>
          </c:extLst>
        </c:ser>
        <c:ser>
          <c:idx val="4"/>
          <c:order val="4"/>
          <c:tx>
            <c:strRef>
              <c:f>Tabelle1!$F$1</c:f>
              <c:strCache>
                <c:ptCount val="1"/>
                <c:pt idx="0">
                  <c:v>PR</c:v>
                </c:pt>
              </c:strCache>
            </c:strRef>
          </c:tx>
          <c:spPr>
            <a:solidFill>
              <a:schemeClr val="accent3"/>
            </a:solidFill>
            <a:ln>
              <a:noFill/>
            </a:ln>
            <a:effectLst/>
          </c:spPr>
          <c:invertIfNegative val="0"/>
          <c:dLbls>
            <c:dLbl>
              <c:idx val="0"/>
              <c:tx>
                <c:rich>
                  <a:bodyPr/>
                  <a:lstStyle/>
                  <a:p>
                    <a:fld id="{822F831B-3CA3-420E-8DC3-2C79FCE5058A}"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A77-4288-8724-6300AFDA5E19}"/>
                </c:ext>
              </c:extLst>
            </c:dLbl>
            <c:dLbl>
              <c:idx val="1"/>
              <c:tx>
                <c:rich>
                  <a:bodyPr/>
                  <a:lstStyle/>
                  <a:p>
                    <a:r>
                      <a:rPr lang="en-US"/>
                      <a:t> </a:t>
                    </a:r>
                    <a:fld id="{89C4823D-7792-42F1-B429-E2CE4FC87108}"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AA77-4288-8724-6300AFDA5E19}"/>
                </c:ext>
              </c:extLst>
            </c:dLbl>
            <c:dLbl>
              <c:idx val="2"/>
              <c:tx>
                <c:rich>
                  <a:bodyPr/>
                  <a:lstStyle/>
                  <a:p>
                    <a:fld id="{137EB0E3-B27E-49CC-BE34-0296DD0347B7}"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AA77-4288-8724-6300AFDA5E19}"/>
                </c:ext>
              </c:extLst>
            </c:dLbl>
            <c:dLbl>
              <c:idx val="3"/>
              <c:tx>
                <c:rich>
                  <a:bodyPr/>
                  <a:lstStyle/>
                  <a:p>
                    <a:fld id="{6A812137-1A3B-4C7B-8BE3-E66A2401947F}"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AA77-4288-8724-6300AFDA5E19}"/>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Tabelle1!$A$2:$A$5</c:f>
              <c:numCache>
                <c:formatCode>General</c:formatCode>
                <c:ptCount val="4"/>
              </c:numCache>
            </c:numRef>
          </c:cat>
          <c:val>
            <c:numRef>
              <c:f>Tabelle1!$F$2:$F$5</c:f>
              <c:numCache>
                <c:formatCode>General</c:formatCode>
                <c:ptCount val="4"/>
                <c:pt idx="0">
                  <c:v>33.299999999999997</c:v>
                </c:pt>
                <c:pt idx="1">
                  <c:v>26.1</c:v>
                </c:pt>
                <c:pt idx="2">
                  <c:v>33.299999999999997</c:v>
                </c:pt>
                <c:pt idx="3">
                  <c:v>18.8</c:v>
                </c:pt>
              </c:numCache>
            </c:numRef>
          </c:val>
          <c:extLst>
            <c:ext xmlns:c16="http://schemas.microsoft.com/office/drawing/2014/chart" uri="{C3380CC4-5D6E-409C-BE32-E72D297353CC}">
              <c16:uniqueId val="{00000004-AA77-4288-8724-6300AFDA5E19}"/>
            </c:ext>
          </c:extLst>
        </c:ser>
        <c:ser>
          <c:idx val="5"/>
          <c:order val="5"/>
          <c:tx>
            <c:strRef>
              <c:f>Tabelle1!$G$1</c:f>
              <c:strCache>
                <c:ptCount val="1"/>
                <c:pt idx="0">
                  <c:v>CR</c:v>
                </c:pt>
              </c:strCache>
            </c:strRef>
          </c:tx>
          <c:spPr>
            <a:solidFill>
              <a:schemeClr val="accent4"/>
            </a:solidFill>
            <a:ln>
              <a:noFill/>
            </a:ln>
            <a:effectLst/>
          </c:spPr>
          <c:invertIfNegative val="0"/>
          <c:dLbls>
            <c:dLbl>
              <c:idx val="0"/>
              <c:tx>
                <c:rich>
                  <a:bodyPr/>
                  <a:lstStyle/>
                  <a:p>
                    <a:r>
                      <a:rPr lang="en-US"/>
                      <a:t> </a:t>
                    </a:r>
                    <a:fld id="{3211F0DE-4355-46D1-BB6B-BD7F894F623D}"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A77-4288-8724-6300AFDA5E19}"/>
                </c:ext>
              </c:extLst>
            </c:dLbl>
            <c:dLbl>
              <c:idx val="1"/>
              <c:tx>
                <c:rich>
                  <a:bodyPr/>
                  <a:lstStyle/>
                  <a:p>
                    <a:fld id="{9F84B3E2-9D63-4DC5-AC85-F4E20705DA9F}"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AA77-4288-8724-6300AFDA5E19}"/>
                </c:ext>
              </c:extLst>
            </c:dLbl>
            <c:dLbl>
              <c:idx val="2"/>
              <c:tx>
                <c:rich>
                  <a:bodyPr/>
                  <a:lstStyle/>
                  <a:p>
                    <a:fld id="{4A954ADA-6B22-4A5E-8A2D-DA0C7DD1858E}"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A77-4288-8724-6300AFDA5E19}"/>
                </c:ext>
              </c:extLst>
            </c:dLbl>
            <c:dLbl>
              <c:idx val="3"/>
              <c:tx>
                <c:rich>
                  <a:bodyPr/>
                  <a:lstStyle/>
                  <a:p>
                    <a:fld id="{963154FF-A180-430C-BD6D-7AA6769FCF03}"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AA77-4288-8724-6300AFDA5E19}"/>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Tabelle1!$A$2:$A$5</c:f>
              <c:numCache>
                <c:formatCode>General</c:formatCode>
                <c:ptCount val="4"/>
              </c:numCache>
            </c:numRef>
          </c:cat>
          <c:val>
            <c:numRef>
              <c:f>Tabelle1!$G$2:$G$5</c:f>
              <c:numCache>
                <c:formatCode>General</c:formatCode>
                <c:ptCount val="4"/>
                <c:pt idx="0">
                  <c:v>16.7</c:v>
                </c:pt>
                <c:pt idx="1">
                  <c:v>34.799999999999997</c:v>
                </c:pt>
                <c:pt idx="2">
                  <c:v>16.7</c:v>
                </c:pt>
                <c:pt idx="3">
                  <c:v>28.1</c:v>
                </c:pt>
              </c:numCache>
            </c:numRef>
          </c:val>
          <c:extLst>
            <c:ext xmlns:c16="http://schemas.microsoft.com/office/drawing/2014/chart" uri="{C3380CC4-5D6E-409C-BE32-E72D297353CC}">
              <c16:uniqueId val="{00000006-AA77-4288-8724-6300AFDA5E19}"/>
            </c:ext>
          </c:extLst>
        </c:ser>
        <c:dLbls>
          <c:dLblPos val="ctr"/>
          <c:showLegendKey val="0"/>
          <c:showVal val="1"/>
          <c:showCatName val="0"/>
          <c:showSerName val="0"/>
          <c:showPercent val="0"/>
          <c:showBubbleSize val="0"/>
        </c:dLbls>
        <c:gapWidth val="91"/>
        <c:overlap val="100"/>
        <c:axId val="572933391"/>
        <c:axId val="572930511"/>
      </c:barChart>
      <c:catAx>
        <c:axId val="572933391"/>
        <c:scaling>
          <c:orientation val="minMax"/>
        </c:scaling>
        <c:delete val="0"/>
        <c:axPos val="b"/>
        <c:numFmt formatCode="General" sourceLinked="1"/>
        <c:majorTickMark val="out"/>
        <c:minorTickMark val="none"/>
        <c:tickLblPos val="nextTo"/>
        <c:spPr>
          <a:solidFill>
            <a:schemeClr val="tx1"/>
          </a:solid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572930511"/>
        <c:crosses val="autoZero"/>
        <c:auto val="1"/>
        <c:lblAlgn val="ctr"/>
        <c:lblOffset val="100"/>
        <c:noMultiLvlLbl val="0"/>
      </c:catAx>
      <c:valAx>
        <c:axId val="572930511"/>
        <c:scaling>
          <c:orientation val="minMax"/>
          <c:max val="100"/>
        </c:scaling>
        <c:delete val="0"/>
        <c:axPos val="l"/>
        <c:numFmt formatCode="General" sourceLinked="0"/>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572933391"/>
        <c:crosses val="autoZero"/>
        <c:crossBetween val="between"/>
      </c:valAx>
      <c:spPr>
        <a:noFill/>
        <a:ln>
          <a:noFill/>
        </a:ln>
        <a:effectLst/>
      </c:spPr>
    </c:plotArea>
    <c:legend>
      <c:legendPos val="r"/>
      <c:layout>
        <c:manualLayout>
          <c:xMode val="edge"/>
          <c:yMode val="edge"/>
          <c:x val="0.89746138540753073"/>
          <c:y val="0.26358058203214446"/>
          <c:w val="6.0874613437687658E-2"/>
          <c:h val="0.553742586226436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IT"/>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417460103595917"/>
          <c:y val="0.17219963606209979"/>
          <c:w val="0.46411943471361417"/>
          <c:h val="0.71410720044225362"/>
        </c:manualLayout>
      </c:layout>
      <c:doughnutChart>
        <c:varyColors val="1"/>
        <c:ser>
          <c:idx val="0"/>
          <c:order val="0"/>
          <c:tx>
            <c:strRef>
              <c:f>Tabelle1!$B$1</c:f>
              <c:strCache>
                <c:ptCount val="1"/>
                <c:pt idx="0">
                  <c:v>Verkauf</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867F-4E01-92C0-DAA9F612792F}"/>
              </c:ext>
            </c:extLst>
          </c:dPt>
          <c:dPt>
            <c:idx val="1"/>
            <c:bubble3D val="0"/>
            <c:spPr>
              <a:solidFill>
                <a:schemeClr val="accent2">
                  <a:lumMod val="40000"/>
                  <a:lumOff val="60000"/>
                </a:schemeClr>
              </a:solidFill>
              <a:ln w="19050">
                <a:noFill/>
              </a:ln>
              <a:effectLst/>
            </c:spPr>
            <c:extLst>
              <c:ext xmlns:c16="http://schemas.microsoft.com/office/drawing/2014/chart" uri="{C3380CC4-5D6E-409C-BE32-E72D297353CC}">
                <c16:uniqueId val="{00000003-867F-4E01-92C0-DAA9F612792F}"/>
              </c:ext>
            </c:extLst>
          </c:dPt>
          <c:dLbls>
            <c:dLbl>
              <c:idx val="0"/>
              <c:layout>
                <c:manualLayout>
                  <c:x val="0.20245924305457397"/>
                  <c:y val="8.8881516610884767E-2"/>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fld id="{8AE62075-2180-4D7E-9BC5-12EC44343338}" type="VALUE">
                      <a:rPr lang="en-US" sz="1000">
                        <a:solidFill>
                          <a:schemeClr val="tx1"/>
                        </a:solidFill>
                      </a:rPr>
                      <a:pPr>
                        <a:defRPr>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67F-4E01-92C0-DAA9F612792F}"/>
                </c:ext>
              </c:extLst>
            </c:dLbl>
            <c:dLbl>
              <c:idx val="1"/>
              <c:delete val="1"/>
              <c:extLst>
                <c:ext xmlns:c15="http://schemas.microsoft.com/office/drawing/2012/chart" uri="{CE6537A1-D6FC-4f65-9D91-7224C49458BB}"/>
                <c:ext xmlns:c16="http://schemas.microsoft.com/office/drawing/2014/chart" uri="{C3380CC4-5D6E-409C-BE32-E72D297353CC}">
                  <c16:uniqueId val="{00000003-867F-4E01-92C0-DAA9F612792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IT"/>
              </a:p>
            </c:txPr>
            <c:showLegendKey val="0"/>
            <c:showVal val="1"/>
            <c:showCatName val="0"/>
            <c:showSerName val="0"/>
            <c:showPercent val="0"/>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Tabelle1!$A$2:$A$3</c:f>
              <c:strCache>
                <c:ptCount val="2"/>
                <c:pt idx="0">
                  <c:v>1. Quartal</c:v>
                </c:pt>
                <c:pt idx="1">
                  <c:v>2. Quartal</c:v>
                </c:pt>
              </c:strCache>
            </c:strRef>
          </c:cat>
          <c:val>
            <c:numRef>
              <c:f>Tabelle1!$B$2:$B$3</c:f>
              <c:numCache>
                <c:formatCode>General</c:formatCode>
                <c:ptCount val="2"/>
                <c:pt idx="0">
                  <c:v>91.7</c:v>
                </c:pt>
                <c:pt idx="1">
                  <c:v>8.3000000000000007</c:v>
                </c:pt>
              </c:numCache>
            </c:numRef>
          </c:val>
          <c:extLst>
            <c:ext xmlns:c16="http://schemas.microsoft.com/office/drawing/2014/chart" uri="{C3380CC4-5D6E-409C-BE32-E72D297353CC}">
              <c16:uniqueId val="{00000004-867F-4E01-92C0-DAA9F612792F}"/>
            </c:ext>
          </c:extLst>
        </c:ser>
        <c:ser>
          <c:idx val="1"/>
          <c:order val="1"/>
          <c:tx>
            <c:strRef>
              <c:f>Tabelle1!$C$1</c:f>
              <c:strCache>
                <c:ptCount val="1"/>
                <c:pt idx="0">
                  <c:v>Spalte1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867F-4E01-92C0-DAA9F612792F}"/>
              </c:ext>
            </c:extLst>
          </c:dPt>
          <c:dPt>
            <c:idx val="1"/>
            <c:bubble3D val="0"/>
            <c:spPr>
              <a:solidFill>
                <a:schemeClr val="accent1">
                  <a:lumMod val="10000"/>
                  <a:lumOff val="90000"/>
                </a:schemeClr>
              </a:solidFill>
              <a:ln w="19050">
                <a:noFill/>
              </a:ln>
              <a:effectLst/>
            </c:spPr>
            <c:extLst>
              <c:ext xmlns:c16="http://schemas.microsoft.com/office/drawing/2014/chart" uri="{C3380CC4-5D6E-409C-BE32-E72D297353CC}">
                <c16:uniqueId val="{00000008-867F-4E01-92C0-DAA9F612792F}"/>
              </c:ext>
            </c:extLst>
          </c:dPt>
          <c:dLbls>
            <c:dLbl>
              <c:idx val="0"/>
              <c:layout>
                <c:manualLayout>
                  <c:x val="0.19725644665392586"/>
                  <c:y val="0.11460702629781323"/>
                </c:manualLayout>
              </c:layout>
              <c:tx>
                <c:rich>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fld id="{6F8B379B-72F9-4A34-AC9B-93F22DF6D962}" type="VALUE">
                      <a:rPr lang="en-US" sz="1000">
                        <a:solidFill>
                          <a:schemeClr val="tx1"/>
                        </a:solidFill>
                      </a:rPr>
                      <a:pPr>
                        <a:defRPr sz="7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IT"/>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67F-4E01-92C0-DAA9F612792F}"/>
                </c:ext>
              </c:extLst>
            </c:dLbl>
            <c:dLbl>
              <c:idx val="1"/>
              <c:delete val="1"/>
              <c:extLst>
                <c:ext xmlns:c15="http://schemas.microsoft.com/office/drawing/2012/chart" uri="{CE6537A1-D6FC-4f65-9D91-7224C49458BB}"/>
                <c:ext xmlns:c16="http://schemas.microsoft.com/office/drawing/2014/chart" uri="{C3380CC4-5D6E-409C-BE32-E72D297353CC}">
                  <c16:uniqueId val="{00000008-867F-4E01-92C0-DAA9F612792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IT"/>
              </a:p>
            </c:txPr>
            <c:showLegendKey val="0"/>
            <c:showVal val="1"/>
            <c:showCatName val="0"/>
            <c:showSerName val="0"/>
            <c:showPercent val="0"/>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Tabelle1!$A$2:$A$3</c:f>
              <c:strCache>
                <c:ptCount val="2"/>
                <c:pt idx="0">
                  <c:v>1. Quartal</c:v>
                </c:pt>
                <c:pt idx="1">
                  <c:v>2. Quartal</c:v>
                </c:pt>
              </c:strCache>
            </c:strRef>
          </c:cat>
          <c:val>
            <c:numRef>
              <c:f>Tabelle1!$C$2:$C$3</c:f>
              <c:numCache>
                <c:formatCode>General</c:formatCode>
                <c:ptCount val="2"/>
                <c:pt idx="0">
                  <c:v>93.8</c:v>
                </c:pt>
                <c:pt idx="1">
                  <c:v>6.2</c:v>
                </c:pt>
              </c:numCache>
            </c:numRef>
          </c:val>
          <c:extLst>
            <c:ext xmlns:c16="http://schemas.microsoft.com/office/drawing/2014/chart" uri="{C3380CC4-5D6E-409C-BE32-E72D297353CC}">
              <c16:uniqueId val="{00000009-867F-4E01-92C0-DAA9F612792F}"/>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userShapes r:id="rId4"/>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417460103595917"/>
          <c:y val="0.17219963606209979"/>
          <c:w val="0.46411943471361417"/>
          <c:h val="0.71410720044225362"/>
        </c:manualLayout>
      </c:layout>
      <c:doughnutChart>
        <c:varyColors val="1"/>
        <c:ser>
          <c:idx val="0"/>
          <c:order val="0"/>
          <c:tx>
            <c:strRef>
              <c:f>Tabelle1!$B$1</c:f>
              <c:strCache>
                <c:ptCount val="1"/>
                <c:pt idx="0">
                  <c:v>Verkauf</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E1EB-427F-93F3-91F0DC777AD1}"/>
              </c:ext>
            </c:extLst>
          </c:dPt>
          <c:dPt>
            <c:idx val="1"/>
            <c:bubble3D val="0"/>
            <c:spPr>
              <a:solidFill>
                <a:schemeClr val="accent2">
                  <a:lumMod val="40000"/>
                  <a:lumOff val="60000"/>
                </a:schemeClr>
              </a:solidFill>
              <a:ln w="19050">
                <a:noFill/>
              </a:ln>
              <a:effectLst/>
            </c:spPr>
            <c:extLst>
              <c:ext xmlns:c16="http://schemas.microsoft.com/office/drawing/2014/chart" uri="{C3380CC4-5D6E-409C-BE32-E72D297353CC}">
                <c16:uniqueId val="{00000003-E1EB-427F-93F3-91F0DC777AD1}"/>
              </c:ext>
            </c:extLst>
          </c:dPt>
          <c:dLbls>
            <c:dLbl>
              <c:idx val="0"/>
              <c:layout>
                <c:manualLayout>
                  <c:x val="0.11259957517323878"/>
                  <c:y val="0.34351687041085893"/>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fld id="{8AE62075-2180-4D7E-9BC5-12EC44343338}" type="VALUE">
                      <a:rPr lang="en-US" sz="1000">
                        <a:solidFill>
                          <a:schemeClr val="tx1"/>
                        </a:solidFill>
                      </a:rPr>
                      <a:pPr>
                        <a:defRPr sz="10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1EB-427F-93F3-91F0DC777AD1}"/>
                </c:ext>
              </c:extLst>
            </c:dLbl>
            <c:dLbl>
              <c:idx val="1"/>
              <c:delete val="1"/>
              <c:extLst>
                <c:ext xmlns:c15="http://schemas.microsoft.com/office/drawing/2012/chart" uri="{CE6537A1-D6FC-4f65-9D91-7224C49458BB}"/>
                <c:ext xmlns:c16="http://schemas.microsoft.com/office/drawing/2014/chart" uri="{C3380CC4-5D6E-409C-BE32-E72D297353CC}">
                  <c16:uniqueId val="{00000003-E1EB-427F-93F3-91F0DC777AD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IT"/>
              </a:p>
            </c:txPr>
            <c:showLegendKey val="0"/>
            <c:showVal val="1"/>
            <c:showCatName val="0"/>
            <c:showSerName val="0"/>
            <c:showPercent val="0"/>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Tabelle1!$A$2:$A$3</c:f>
              <c:strCache>
                <c:ptCount val="2"/>
                <c:pt idx="0">
                  <c:v>1. Quartal</c:v>
                </c:pt>
                <c:pt idx="1">
                  <c:v>2. Quartal</c:v>
                </c:pt>
              </c:strCache>
            </c:strRef>
          </c:cat>
          <c:val>
            <c:numRef>
              <c:f>Tabelle1!$B$2:$B$3</c:f>
              <c:numCache>
                <c:formatCode>General</c:formatCode>
                <c:ptCount val="2"/>
                <c:pt idx="0">
                  <c:v>59.4</c:v>
                </c:pt>
                <c:pt idx="1">
                  <c:v>40.6</c:v>
                </c:pt>
              </c:numCache>
            </c:numRef>
          </c:val>
          <c:extLst>
            <c:ext xmlns:c16="http://schemas.microsoft.com/office/drawing/2014/chart" uri="{C3380CC4-5D6E-409C-BE32-E72D297353CC}">
              <c16:uniqueId val="{00000004-E1EB-427F-93F3-91F0DC777AD1}"/>
            </c:ext>
          </c:extLst>
        </c:ser>
        <c:ser>
          <c:idx val="1"/>
          <c:order val="1"/>
          <c:tx>
            <c:strRef>
              <c:f>Tabelle1!$C$1</c:f>
              <c:strCache>
                <c:ptCount val="1"/>
                <c:pt idx="0">
                  <c:v>Spalte1</c:v>
                </c:pt>
              </c:strCache>
            </c:strRef>
          </c:tx>
          <c:spPr>
            <a:solidFill>
              <a:schemeClr val="accent1"/>
            </a:solidFill>
            <a:ln>
              <a:noFill/>
            </a:ln>
          </c:spPr>
          <c:dPt>
            <c:idx val="0"/>
            <c:bubble3D val="0"/>
            <c:spPr>
              <a:solidFill>
                <a:schemeClr val="accent1"/>
              </a:solidFill>
              <a:ln w="19050">
                <a:noFill/>
              </a:ln>
              <a:effectLst/>
            </c:spPr>
            <c:extLst>
              <c:ext xmlns:c16="http://schemas.microsoft.com/office/drawing/2014/chart" uri="{C3380CC4-5D6E-409C-BE32-E72D297353CC}">
                <c16:uniqueId val="{00000006-E1EB-427F-93F3-91F0DC777AD1}"/>
              </c:ext>
            </c:extLst>
          </c:dPt>
          <c:dPt>
            <c:idx val="1"/>
            <c:bubble3D val="0"/>
            <c:spPr>
              <a:solidFill>
                <a:schemeClr val="accent1">
                  <a:lumMod val="10000"/>
                  <a:lumOff val="90000"/>
                </a:schemeClr>
              </a:solidFill>
              <a:ln w="19050">
                <a:noFill/>
              </a:ln>
              <a:effectLst/>
            </c:spPr>
            <c:extLst>
              <c:ext xmlns:c16="http://schemas.microsoft.com/office/drawing/2014/chart" uri="{C3380CC4-5D6E-409C-BE32-E72D297353CC}">
                <c16:uniqueId val="{00000008-E1EB-427F-93F3-91F0DC777AD1}"/>
              </c:ext>
            </c:extLst>
          </c:dPt>
          <c:dLbls>
            <c:dLbl>
              <c:idx val="0"/>
              <c:layout>
                <c:manualLayout>
                  <c:x val="6.5068138197743139E-2"/>
                  <c:y val="0.18262424804804658"/>
                </c:manualLayout>
              </c:layout>
              <c:tx>
                <c:rich>
                  <a:bodyPr/>
                  <a:lstStyle/>
                  <a:p>
                    <a:fld id="{6F8B379B-72F9-4A34-AC9B-93F22DF6D962}" type="VALUE">
                      <a:rPr lang="en-US" sz="1000">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1EB-427F-93F3-91F0DC777AD1}"/>
                </c:ext>
              </c:extLst>
            </c:dLbl>
            <c:dLbl>
              <c:idx val="1"/>
              <c:delete val="1"/>
              <c:extLst>
                <c:ext xmlns:c15="http://schemas.microsoft.com/office/drawing/2012/chart" uri="{CE6537A1-D6FC-4f65-9D91-7224C49458BB}"/>
                <c:ext xmlns:c16="http://schemas.microsoft.com/office/drawing/2014/chart" uri="{C3380CC4-5D6E-409C-BE32-E72D297353CC}">
                  <c16:uniqueId val="{00000008-E1EB-427F-93F3-91F0DC777AD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showLegendKey val="0"/>
            <c:showVal val="1"/>
            <c:showCatName val="0"/>
            <c:showSerName val="0"/>
            <c:showPercent val="0"/>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Tabelle1!$A$2:$A$3</c:f>
              <c:strCache>
                <c:ptCount val="2"/>
                <c:pt idx="0">
                  <c:v>1. Quartal</c:v>
                </c:pt>
                <c:pt idx="1">
                  <c:v>2. Quartal</c:v>
                </c:pt>
              </c:strCache>
            </c:strRef>
          </c:cat>
          <c:val>
            <c:numRef>
              <c:f>Tabelle1!$C$2:$C$3</c:f>
              <c:numCache>
                <c:formatCode>General</c:formatCode>
                <c:ptCount val="2"/>
                <c:pt idx="0">
                  <c:v>63.5</c:v>
                </c:pt>
                <c:pt idx="1">
                  <c:v>36.5</c:v>
                </c:pt>
              </c:numCache>
            </c:numRef>
          </c:val>
          <c:extLst>
            <c:ext xmlns:c16="http://schemas.microsoft.com/office/drawing/2014/chart" uri="{C3380CC4-5D6E-409C-BE32-E72D297353CC}">
              <c16:uniqueId val="{00000009-E1EB-427F-93F3-91F0DC777AD1}"/>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userShapes r:id="rId4"/>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417460103595917"/>
          <c:y val="0.17219963606209979"/>
          <c:w val="0.46411943471361417"/>
          <c:h val="0.71410720044225362"/>
        </c:manualLayout>
      </c:layout>
      <c:doughnutChart>
        <c:varyColors val="1"/>
        <c:ser>
          <c:idx val="0"/>
          <c:order val="0"/>
          <c:tx>
            <c:strRef>
              <c:f>Tabelle1!$B$1</c:f>
              <c:strCache>
                <c:ptCount val="1"/>
                <c:pt idx="0">
                  <c:v>Verkauf</c:v>
                </c:pt>
              </c:strCache>
            </c:strRef>
          </c:tx>
          <c:spPr>
            <a:solidFill>
              <a:schemeClr val="bg1"/>
            </a:solidFill>
          </c:spPr>
          <c:dPt>
            <c:idx val="0"/>
            <c:bubble3D val="0"/>
            <c:spPr>
              <a:solidFill>
                <a:schemeClr val="bg1"/>
              </a:solidFill>
              <a:ln w="19050">
                <a:solidFill>
                  <a:schemeClr val="lt1"/>
                </a:solidFill>
              </a:ln>
              <a:effectLst/>
            </c:spPr>
            <c:extLst>
              <c:ext xmlns:c16="http://schemas.microsoft.com/office/drawing/2014/chart" uri="{C3380CC4-5D6E-409C-BE32-E72D297353CC}">
                <c16:uniqueId val="{00000001-FED3-4A39-A2BC-4BA5168944CF}"/>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3-FED3-4A39-A2BC-4BA5168944CF}"/>
              </c:ext>
            </c:extLst>
          </c:dPt>
          <c:dLbls>
            <c:dLbl>
              <c:idx val="0"/>
              <c:layout>
                <c:manualLayout>
                  <c:x val="-9.030959010748825E-2"/>
                  <c:y val="-0.27059243561984614"/>
                </c:manualLayout>
              </c:layout>
              <c:tx>
                <c:rich>
                  <a:bodyPr/>
                  <a:lstStyle/>
                  <a:p>
                    <a:fld id="{8AE62075-2180-4D7E-9BC5-12EC44343338}" type="VALUE">
                      <a:rPr lang="en-US" sz="700">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ED3-4A39-A2BC-4BA5168944CF}"/>
                </c:ext>
              </c:extLst>
            </c:dLbl>
            <c:dLbl>
              <c:idx val="1"/>
              <c:delete val="1"/>
              <c:extLst>
                <c:ext xmlns:c15="http://schemas.microsoft.com/office/drawing/2012/chart" uri="{CE6537A1-D6FC-4f65-9D91-7224C49458BB}"/>
                <c:ext xmlns:c16="http://schemas.microsoft.com/office/drawing/2014/chart" uri="{C3380CC4-5D6E-409C-BE32-E72D297353CC}">
                  <c16:uniqueId val="{00000003-FED3-4A39-A2BC-4BA5168944C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IT"/>
              </a:p>
            </c:txPr>
            <c:showLegendKey val="0"/>
            <c:showVal val="1"/>
            <c:showCatName val="0"/>
            <c:showSerName val="0"/>
            <c:showPercent val="0"/>
            <c:showBubbleSize val="0"/>
            <c:showLeaderLines val="0"/>
            <c:extLst>
              <c:ext xmlns:c15="http://schemas.microsoft.com/office/drawing/2012/chart" uri="{CE6537A1-D6FC-4f65-9D91-7224C49458BB}"/>
            </c:extLst>
          </c:dLbls>
          <c:cat>
            <c:strRef>
              <c:f>Tabelle1!$A$2:$A$3</c:f>
              <c:strCache>
                <c:ptCount val="2"/>
                <c:pt idx="0">
                  <c:v>1. Quartal</c:v>
                </c:pt>
                <c:pt idx="1">
                  <c:v>2. Quartal</c:v>
                </c:pt>
              </c:strCache>
            </c:strRef>
          </c:cat>
          <c:val>
            <c:numRef>
              <c:f>Tabelle1!$B$2:$B$3</c:f>
              <c:numCache>
                <c:formatCode>General</c:formatCode>
                <c:ptCount val="2"/>
                <c:pt idx="0">
                  <c:v>0</c:v>
                </c:pt>
                <c:pt idx="1">
                  <c:v>40.6</c:v>
                </c:pt>
              </c:numCache>
            </c:numRef>
          </c:val>
          <c:extLst>
            <c:ext xmlns:c16="http://schemas.microsoft.com/office/drawing/2014/chart" uri="{C3380CC4-5D6E-409C-BE32-E72D297353CC}">
              <c16:uniqueId val="{00000004-FED3-4A39-A2BC-4BA5168944CF}"/>
            </c:ext>
          </c:extLst>
        </c:ser>
        <c:ser>
          <c:idx val="1"/>
          <c:order val="1"/>
          <c:tx>
            <c:strRef>
              <c:f>Tabelle1!$C$1</c:f>
              <c:strCache>
                <c:ptCount val="1"/>
                <c:pt idx="0">
                  <c:v>Spalte1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FED3-4A39-A2BC-4BA5168944CF}"/>
              </c:ext>
            </c:extLst>
          </c:dPt>
          <c:dPt>
            <c:idx val="1"/>
            <c:bubble3D val="0"/>
            <c:spPr>
              <a:solidFill>
                <a:schemeClr val="accent1">
                  <a:lumMod val="10000"/>
                  <a:lumOff val="90000"/>
                </a:schemeClr>
              </a:solidFill>
              <a:ln w="19050">
                <a:noFill/>
              </a:ln>
              <a:effectLst/>
            </c:spPr>
            <c:extLst>
              <c:ext xmlns:c16="http://schemas.microsoft.com/office/drawing/2014/chart" uri="{C3380CC4-5D6E-409C-BE32-E72D297353CC}">
                <c16:uniqueId val="{00000008-FED3-4A39-A2BC-4BA5168944CF}"/>
              </c:ext>
            </c:extLst>
          </c:dPt>
          <c:dLbls>
            <c:dLbl>
              <c:idx val="0"/>
              <c:layout>
                <c:manualLayout>
                  <c:x val="8.067652739968742E-2"/>
                  <c:y val="0.28368022485719951"/>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fld id="{6F8B379B-72F9-4A34-AC9B-93F22DF6D962}" type="VALUE">
                      <a:rPr lang="en-US" sz="1000">
                        <a:solidFill>
                          <a:schemeClr val="tx1"/>
                        </a:solidFill>
                      </a:rPr>
                      <a:pPr>
                        <a:defRPr sz="10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FED3-4A39-A2BC-4BA5168944CF}"/>
                </c:ext>
              </c:extLst>
            </c:dLbl>
            <c:dLbl>
              <c:idx val="1"/>
              <c:delete val="1"/>
              <c:extLst>
                <c:ext xmlns:c15="http://schemas.microsoft.com/office/drawing/2012/chart" uri="{CE6537A1-D6FC-4f65-9D91-7224C49458BB}"/>
                <c:ext xmlns:c16="http://schemas.microsoft.com/office/drawing/2014/chart" uri="{C3380CC4-5D6E-409C-BE32-E72D297353CC}">
                  <c16:uniqueId val="{00000008-FED3-4A39-A2BC-4BA5168944C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IT"/>
              </a:p>
            </c:txPr>
            <c:showLegendKey val="0"/>
            <c:showVal val="1"/>
            <c:showCatName val="0"/>
            <c:showSerName val="0"/>
            <c:showPercent val="0"/>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Tabelle1!$A$2:$A$3</c:f>
              <c:strCache>
                <c:ptCount val="2"/>
                <c:pt idx="0">
                  <c:v>1. Quartal</c:v>
                </c:pt>
                <c:pt idx="1">
                  <c:v>2. Quartal</c:v>
                </c:pt>
              </c:strCache>
            </c:strRef>
          </c:cat>
          <c:val>
            <c:numRef>
              <c:f>Tabelle1!$C$2:$C$3</c:f>
              <c:numCache>
                <c:formatCode>General</c:formatCode>
                <c:ptCount val="2"/>
                <c:pt idx="0">
                  <c:v>63.5</c:v>
                </c:pt>
                <c:pt idx="1">
                  <c:v>36.5</c:v>
                </c:pt>
              </c:numCache>
            </c:numRef>
          </c:val>
          <c:extLst>
            <c:ext xmlns:c16="http://schemas.microsoft.com/office/drawing/2014/chart" uri="{C3380CC4-5D6E-409C-BE32-E72D297353CC}">
              <c16:uniqueId val="{00000009-FED3-4A39-A2BC-4BA5168944CF}"/>
            </c:ext>
          </c:extLst>
        </c:ser>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userShapes r:id="rId4"/>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999468150613643"/>
          <c:y val="7.8970054125860292E-2"/>
          <c:w val="0.49386811079759607"/>
          <c:h val="0.84205989174827944"/>
        </c:manualLayout>
      </c:layout>
      <c:barChart>
        <c:barDir val="bar"/>
        <c:grouping val="clustered"/>
        <c:varyColors val="0"/>
        <c:ser>
          <c:idx val="0"/>
          <c:order val="0"/>
          <c:tx>
            <c:strRef>
              <c:f>Tabelle1!$B$1</c:f>
              <c:strCache>
                <c:ptCount val="1"/>
                <c:pt idx="0">
                  <c:v>Datenreihe 1</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6A2D-8548-B90C-5108D3856790}"/>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3-6A2D-8548-B90C-5108D3856790}"/>
              </c:ext>
            </c:extLst>
          </c:dPt>
          <c:dPt>
            <c:idx val="4"/>
            <c:invertIfNegative val="0"/>
            <c:bubble3D val="0"/>
            <c:spPr>
              <a:solidFill>
                <a:schemeClr val="accent5">
                  <a:lumMod val="75000"/>
                </a:schemeClr>
              </a:solidFill>
              <a:ln>
                <a:noFill/>
              </a:ln>
              <a:effectLst/>
            </c:spPr>
            <c:extLst>
              <c:ext xmlns:c16="http://schemas.microsoft.com/office/drawing/2014/chart" uri="{C3380CC4-5D6E-409C-BE32-E72D297353CC}">
                <c16:uniqueId val="{00000005-6A2D-8548-B90C-5108D3856790}"/>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7-6A2D-8548-B90C-5108D385679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Tabelle1!$A$2:$A$7</c:f>
              <c:strCache>
                <c:ptCount val="6"/>
                <c:pt idx="0">
                  <c:v>Part 1, dose level 1 (n = 6)</c:v>
                </c:pt>
                <c:pt idx="1">
                  <c:v>Part 1, dose level 2 (n = 10)</c:v>
                </c:pt>
                <c:pt idx="2">
                  <c:v>Part 1, dose level 3/RP2D (n = 11)</c:v>
                </c:pt>
                <c:pt idx="3">
                  <c:v>Part 2/RP2D (n = 19) </c:v>
                </c:pt>
                <c:pt idx="4">
                  <c:v>RP2D combined (n = 30)</c:v>
                </c:pt>
                <c:pt idx="5">
                  <c:v>Total (N = 46)</c:v>
                </c:pt>
              </c:strCache>
            </c:strRef>
          </c:cat>
          <c:val>
            <c:numRef>
              <c:f>Tabelle1!$B$2:$B$7</c:f>
              <c:numCache>
                <c:formatCode>General</c:formatCode>
                <c:ptCount val="6"/>
                <c:pt idx="0">
                  <c:v>18.04</c:v>
                </c:pt>
                <c:pt idx="1">
                  <c:v>7.41</c:v>
                </c:pt>
                <c:pt idx="2">
                  <c:v>5.59</c:v>
                </c:pt>
                <c:pt idx="3">
                  <c:v>0.03</c:v>
                </c:pt>
                <c:pt idx="4">
                  <c:v>5.09</c:v>
                </c:pt>
                <c:pt idx="5">
                  <c:v>5.59</c:v>
                </c:pt>
              </c:numCache>
            </c:numRef>
          </c:val>
          <c:extLst>
            <c:ext xmlns:c16="http://schemas.microsoft.com/office/drawing/2014/chart" uri="{C3380CC4-5D6E-409C-BE32-E72D297353CC}">
              <c16:uniqueId val="{00000008-6A2D-8548-B90C-5108D3856790}"/>
            </c:ext>
          </c:extLst>
        </c:ser>
        <c:dLbls>
          <c:showLegendKey val="0"/>
          <c:showVal val="0"/>
          <c:showCatName val="0"/>
          <c:showSerName val="0"/>
          <c:showPercent val="0"/>
          <c:showBubbleSize val="0"/>
        </c:dLbls>
        <c:gapWidth val="24"/>
        <c:axId val="1080770592"/>
        <c:axId val="1080945616"/>
      </c:barChart>
      <c:catAx>
        <c:axId val="1080770592"/>
        <c:scaling>
          <c:orientation val="maxMin"/>
        </c:scaling>
        <c:delete val="0"/>
        <c:axPos val="l"/>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080945616"/>
        <c:crosses val="autoZero"/>
        <c:auto val="1"/>
        <c:lblAlgn val="ctr"/>
        <c:lblOffset val="100"/>
        <c:noMultiLvlLbl val="0"/>
      </c:catAx>
      <c:valAx>
        <c:axId val="1080945616"/>
        <c:scaling>
          <c:orientation val="minMax"/>
        </c:scaling>
        <c:delete val="1"/>
        <c:axPos val="t"/>
        <c:majorGridlines>
          <c:spPr>
            <a:ln w="9525" cap="flat" cmpd="sng" algn="ctr">
              <a:noFill/>
              <a:round/>
            </a:ln>
            <a:effectLst/>
          </c:spPr>
        </c:majorGridlines>
        <c:numFmt formatCode="General" sourceLinked="1"/>
        <c:majorTickMark val="none"/>
        <c:minorTickMark val="none"/>
        <c:tickLblPos val="nextTo"/>
        <c:crossAx val="1080770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417460103595917"/>
          <c:y val="0.17219963606209979"/>
          <c:w val="0.46411943471361417"/>
          <c:h val="0.71410720044225362"/>
        </c:manualLayout>
      </c:layout>
      <c:doughnutChart>
        <c:varyColors val="1"/>
        <c:ser>
          <c:idx val="0"/>
          <c:order val="0"/>
          <c:tx>
            <c:strRef>
              <c:f>Tabelle1!$B$1</c:f>
              <c:strCache>
                <c:ptCount val="1"/>
                <c:pt idx="0">
                  <c:v>Verkauf</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29F3-49A9-BC99-ABCADFB90BFF}"/>
              </c:ext>
            </c:extLst>
          </c:dPt>
          <c:dPt>
            <c:idx val="1"/>
            <c:bubble3D val="0"/>
            <c:spPr>
              <a:solidFill>
                <a:schemeClr val="accent2">
                  <a:lumMod val="40000"/>
                  <a:lumOff val="60000"/>
                </a:schemeClr>
              </a:solidFill>
              <a:ln w="19050">
                <a:noFill/>
              </a:ln>
              <a:effectLst/>
            </c:spPr>
            <c:extLst>
              <c:ext xmlns:c16="http://schemas.microsoft.com/office/drawing/2014/chart" uri="{C3380CC4-5D6E-409C-BE32-E72D297353CC}">
                <c16:uniqueId val="{00000003-29F3-49A9-BC99-ABCADFB90BFF}"/>
              </c:ext>
            </c:extLst>
          </c:dPt>
          <c:dLbls>
            <c:dLbl>
              <c:idx val="0"/>
              <c:layout>
                <c:manualLayout>
                  <c:x val="0.13482288984614879"/>
                  <c:y val="0.31431408026207225"/>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fld id="{8AE62075-2180-4D7E-9BC5-12EC44343338}" type="VALUE">
                      <a:rPr lang="en-US" sz="1000">
                        <a:solidFill>
                          <a:schemeClr val="tx1"/>
                        </a:solidFill>
                      </a:rPr>
                      <a:pPr>
                        <a:defRPr>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9F3-49A9-BC99-ABCADFB90BFF}"/>
                </c:ext>
              </c:extLst>
            </c:dLbl>
            <c:dLbl>
              <c:idx val="1"/>
              <c:delete val="1"/>
              <c:extLst>
                <c:ext xmlns:c15="http://schemas.microsoft.com/office/drawing/2012/chart" uri="{CE6537A1-D6FC-4f65-9D91-7224C49458BB}"/>
                <c:ext xmlns:c16="http://schemas.microsoft.com/office/drawing/2014/chart" uri="{C3380CC4-5D6E-409C-BE32-E72D297353CC}">
                  <c16:uniqueId val="{00000003-29F3-49A9-BC99-ABCADFB90BF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IT"/>
              </a:p>
            </c:txPr>
            <c:showLegendKey val="0"/>
            <c:showVal val="1"/>
            <c:showCatName val="0"/>
            <c:showSerName val="0"/>
            <c:showPercent val="0"/>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Tabelle1!$A$2:$A$3</c:f>
              <c:strCache>
                <c:ptCount val="2"/>
                <c:pt idx="0">
                  <c:v>1. Quartal</c:v>
                </c:pt>
                <c:pt idx="1">
                  <c:v>2. Quartal</c:v>
                </c:pt>
              </c:strCache>
            </c:strRef>
          </c:cat>
          <c:val>
            <c:numRef>
              <c:f>Tabelle1!$B$2:$B$3</c:f>
              <c:numCache>
                <c:formatCode>General</c:formatCode>
                <c:ptCount val="2"/>
                <c:pt idx="0">
                  <c:v>63.8</c:v>
                </c:pt>
                <c:pt idx="1">
                  <c:v>36.200000000000003</c:v>
                </c:pt>
              </c:numCache>
            </c:numRef>
          </c:val>
          <c:extLst>
            <c:ext xmlns:c16="http://schemas.microsoft.com/office/drawing/2014/chart" uri="{C3380CC4-5D6E-409C-BE32-E72D297353CC}">
              <c16:uniqueId val="{00000004-29F3-49A9-BC99-ABCADFB90BFF}"/>
            </c:ext>
          </c:extLst>
        </c:ser>
        <c:ser>
          <c:idx val="1"/>
          <c:order val="1"/>
          <c:tx>
            <c:strRef>
              <c:f>Tabelle1!$C$1</c:f>
              <c:strCache>
                <c:ptCount val="1"/>
                <c:pt idx="0">
                  <c:v>außen</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29F3-49A9-BC99-ABCADFB90BFF}"/>
              </c:ext>
            </c:extLst>
          </c:dPt>
          <c:dPt>
            <c:idx val="1"/>
            <c:bubble3D val="0"/>
            <c:spPr>
              <a:solidFill>
                <a:schemeClr val="accent1">
                  <a:lumMod val="10000"/>
                  <a:lumOff val="90000"/>
                </a:schemeClr>
              </a:solidFill>
              <a:ln w="19050">
                <a:noFill/>
              </a:ln>
              <a:effectLst/>
            </c:spPr>
            <c:extLst>
              <c:ext xmlns:c16="http://schemas.microsoft.com/office/drawing/2014/chart" uri="{C3380CC4-5D6E-409C-BE32-E72D297353CC}">
                <c16:uniqueId val="{00000008-29F3-49A9-BC99-ABCADFB90BFF}"/>
              </c:ext>
            </c:extLst>
          </c:dPt>
          <c:dLbls>
            <c:dLbl>
              <c:idx val="0"/>
              <c:layout>
                <c:manualLayout>
                  <c:x val="6.7186536637723546E-2"/>
                  <c:y val="0.26230422317272922"/>
                </c:manualLayout>
              </c:layout>
              <c:tx>
                <c:rich>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fld id="{6F8B379B-72F9-4A34-AC9B-93F22DF6D962}" type="VALUE">
                      <a:rPr lang="en-US" sz="1000">
                        <a:solidFill>
                          <a:schemeClr val="tx1"/>
                        </a:solidFill>
                      </a:rPr>
                      <a:pPr>
                        <a:defRPr sz="7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IT"/>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29F3-49A9-BC99-ABCADFB90BFF}"/>
                </c:ext>
              </c:extLst>
            </c:dLbl>
            <c:dLbl>
              <c:idx val="1"/>
              <c:delete val="1"/>
              <c:extLst>
                <c:ext xmlns:c15="http://schemas.microsoft.com/office/drawing/2012/chart" uri="{CE6537A1-D6FC-4f65-9D91-7224C49458BB}"/>
                <c:ext xmlns:c16="http://schemas.microsoft.com/office/drawing/2014/chart" uri="{C3380CC4-5D6E-409C-BE32-E72D297353CC}">
                  <c16:uniqueId val="{00000008-29F3-49A9-BC99-ABCADFB90BF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IT"/>
              </a:p>
            </c:txPr>
            <c:showLegendKey val="0"/>
            <c:showVal val="1"/>
            <c:showCatName val="0"/>
            <c:showSerName val="0"/>
            <c:showPercent val="0"/>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Tabelle1!$A$2:$A$3</c:f>
              <c:strCache>
                <c:ptCount val="2"/>
                <c:pt idx="0">
                  <c:v>1. Quartal</c:v>
                </c:pt>
                <c:pt idx="1">
                  <c:v>2. Quartal</c:v>
                </c:pt>
              </c:strCache>
            </c:strRef>
          </c:cat>
          <c:val>
            <c:numRef>
              <c:f>Tabelle1!$C$2:$C$3</c:f>
              <c:numCache>
                <c:formatCode>General</c:formatCode>
                <c:ptCount val="2"/>
                <c:pt idx="0">
                  <c:v>53.9</c:v>
                </c:pt>
                <c:pt idx="1">
                  <c:v>46.1</c:v>
                </c:pt>
              </c:numCache>
            </c:numRef>
          </c:val>
          <c:extLst>
            <c:ext xmlns:c16="http://schemas.microsoft.com/office/drawing/2014/chart" uri="{C3380CC4-5D6E-409C-BE32-E72D297353CC}">
              <c16:uniqueId val="{00000009-29F3-49A9-BC99-ABCADFB90BFF}"/>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userShapes r:id="rId4"/>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417460103595917"/>
          <c:y val="0.17219963606209979"/>
          <c:w val="0.46411943471361417"/>
          <c:h val="0.71410720044225362"/>
        </c:manualLayout>
      </c:layout>
      <c:doughnutChart>
        <c:varyColors val="1"/>
        <c:ser>
          <c:idx val="0"/>
          <c:order val="0"/>
          <c:tx>
            <c:strRef>
              <c:f>Tabelle1!$B$1</c:f>
              <c:strCache>
                <c:ptCount val="1"/>
                <c:pt idx="0">
                  <c:v>Verkauf</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F250-44B1-8039-F80CE9640733}"/>
              </c:ext>
            </c:extLst>
          </c:dPt>
          <c:dPt>
            <c:idx val="1"/>
            <c:bubble3D val="0"/>
            <c:spPr>
              <a:solidFill>
                <a:schemeClr val="accent2">
                  <a:lumMod val="40000"/>
                  <a:lumOff val="60000"/>
                </a:schemeClr>
              </a:solidFill>
              <a:ln w="19050">
                <a:noFill/>
              </a:ln>
              <a:effectLst/>
            </c:spPr>
            <c:extLst>
              <c:ext xmlns:c16="http://schemas.microsoft.com/office/drawing/2014/chart" uri="{C3380CC4-5D6E-409C-BE32-E72D297353CC}">
                <c16:uniqueId val="{00000003-F250-44B1-8039-F80CE9640733}"/>
              </c:ext>
            </c:extLst>
          </c:dPt>
          <c:dLbls>
            <c:dLbl>
              <c:idx val="0"/>
              <c:layout>
                <c:manualLayout>
                  <c:x val="0.11780237157388687"/>
                  <c:y val="0.45234638389763904"/>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fld id="{8AE62075-2180-4D7E-9BC5-12EC44343338}" type="VALUE">
                      <a:rPr lang="en-US" sz="1000">
                        <a:solidFill>
                          <a:schemeClr val="tx1"/>
                        </a:solidFill>
                      </a:rPr>
                      <a:pPr>
                        <a:defRPr sz="10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250-44B1-8039-F80CE9640733}"/>
                </c:ext>
              </c:extLst>
            </c:dLbl>
            <c:dLbl>
              <c:idx val="1"/>
              <c:delete val="1"/>
              <c:extLst>
                <c:ext xmlns:c15="http://schemas.microsoft.com/office/drawing/2012/chart" uri="{CE6537A1-D6FC-4f65-9D91-7224C49458BB}"/>
                <c:ext xmlns:c16="http://schemas.microsoft.com/office/drawing/2014/chart" uri="{C3380CC4-5D6E-409C-BE32-E72D297353CC}">
                  <c16:uniqueId val="{00000003-F250-44B1-8039-F80CE964073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IT"/>
              </a:p>
            </c:txPr>
            <c:showLegendKey val="0"/>
            <c:showVal val="1"/>
            <c:showCatName val="0"/>
            <c:showSerName val="0"/>
            <c:showPercent val="0"/>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Tabelle1!$A$2:$A$3</c:f>
              <c:strCache>
                <c:ptCount val="2"/>
                <c:pt idx="0">
                  <c:v>1. Quartal</c:v>
                </c:pt>
                <c:pt idx="1">
                  <c:v>2. Quartal</c:v>
                </c:pt>
              </c:strCache>
            </c:strRef>
          </c:cat>
          <c:val>
            <c:numRef>
              <c:f>Tabelle1!$B$2:$B$3</c:f>
              <c:numCache>
                <c:formatCode>General</c:formatCode>
                <c:ptCount val="2"/>
                <c:pt idx="0">
                  <c:v>43.6</c:v>
                </c:pt>
                <c:pt idx="1">
                  <c:v>56.4</c:v>
                </c:pt>
              </c:numCache>
            </c:numRef>
          </c:val>
          <c:extLst>
            <c:ext xmlns:c16="http://schemas.microsoft.com/office/drawing/2014/chart" uri="{C3380CC4-5D6E-409C-BE32-E72D297353CC}">
              <c16:uniqueId val="{00000004-F250-44B1-8039-F80CE9640733}"/>
            </c:ext>
          </c:extLst>
        </c:ser>
        <c:ser>
          <c:idx val="1"/>
          <c:order val="1"/>
          <c:tx>
            <c:strRef>
              <c:f>Tabelle1!$C$1</c:f>
              <c:strCache>
                <c:ptCount val="1"/>
                <c:pt idx="0">
                  <c:v>außen</c:v>
                </c:pt>
              </c:strCache>
            </c:strRef>
          </c:tx>
          <c:spPr>
            <a:solidFill>
              <a:schemeClr val="accent1"/>
            </a:solidFill>
            <a:ln>
              <a:noFill/>
            </a:ln>
          </c:spPr>
          <c:dPt>
            <c:idx val="0"/>
            <c:bubble3D val="0"/>
            <c:spPr>
              <a:solidFill>
                <a:schemeClr val="accent1"/>
              </a:solidFill>
              <a:ln w="19050">
                <a:noFill/>
              </a:ln>
              <a:effectLst/>
            </c:spPr>
            <c:extLst>
              <c:ext xmlns:c16="http://schemas.microsoft.com/office/drawing/2014/chart" uri="{C3380CC4-5D6E-409C-BE32-E72D297353CC}">
                <c16:uniqueId val="{00000006-F250-44B1-8039-F80CE9640733}"/>
              </c:ext>
            </c:extLst>
          </c:dPt>
          <c:dPt>
            <c:idx val="1"/>
            <c:bubble3D val="0"/>
            <c:spPr>
              <a:solidFill>
                <a:schemeClr val="accent1">
                  <a:lumMod val="10000"/>
                  <a:lumOff val="90000"/>
                </a:schemeClr>
              </a:solidFill>
              <a:ln w="19050">
                <a:noFill/>
              </a:ln>
              <a:effectLst/>
            </c:spPr>
            <c:extLst>
              <c:ext xmlns:c16="http://schemas.microsoft.com/office/drawing/2014/chart" uri="{C3380CC4-5D6E-409C-BE32-E72D297353CC}">
                <c16:uniqueId val="{00000008-F250-44B1-8039-F80CE9640733}"/>
              </c:ext>
            </c:extLst>
          </c:dPt>
          <c:dLbls>
            <c:dLbl>
              <c:idx val="0"/>
              <c:layout>
                <c:manualLayout>
                  <c:x val="7.5473730999039326E-2"/>
                  <c:y val="0.39250973834397945"/>
                </c:manualLayout>
              </c:layout>
              <c:tx>
                <c:rich>
                  <a:bodyPr/>
                  <a:lstStyle/>
                  <a:p>
                    <a:fld id="{6F8B379B-72F9-4A34-AC9B-93F22DF6D962}" type="VALUE">
                      <a:rPr lang="en-US" sz="1000">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F250-44B1-8039-F80CE9640733}"/>
                </c:ext>
              </c:extLst>
            </c:dLbl>
            <c:dLbl>
              <c:idx val="1"/>
              <c:delete val="1"/>
              <c:extLst>
                <c:ext xmlns:c15="http://schemas.microsoft.com/office/drawing/2012/chart" uri="{CE6537A1-D6FC-4f65-9D91-7224C49458BB}"/>
                <c:ext xmlns:c16="http://schemas.microsoft.com/office/drawing/2014/chart" uri="{C3380CC4-5D6E-409C-BE32-E72D297353CC}">
                  <c16:uniqueId val="{00000008-F250-44B1-8039-F80CE964073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showLegendKey val="0"/>
            <c:showVal val="1"/>
            <c:showCatName val="0"/>
            <c:showSerName val="0"/>
            <c:showPercent val="0"/>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Tabelle1!$A$2:$A$3</c:f>
              <c:strCache>
                <c:ptCount val="2"/>
                <c:pt idx="0">
                  <c:v>1. Quartal</c:v>
                </c:pt>
                <c:pt idx="1">
                  <c:v>2. Quartal</c:v>
                </c:pt>
              </c:strCache>
            </c:strRef>
          </c:cat>
          <c:val>
            <c:numRef>
              <c:f>Tabelle1!$C$2:$C$3</c:f>
              <c:numCache>
                <c:formatCode>General</c:formatCode>
                <c:ptCount val="2"/>
                <c:pt idx="0">
                  <c:v>38.5</c:v>
                </c:pt>
                <c:pt idx="1">
                  <c:v>61.5</c:v>
                </c:pt>
              </c:numCache>
            </c:numRef>
          </c:val>
          <c:extLst>
            <c:ext xmlns:c16="http://schemas.microsoft.com/office/drawing/2014/chart" uri="{C3380CC4-5D6E-409C-BE32-E72D297353CC}">
              <c16:uniqueId val="{00000009-F250-44B1-8039-F80CE9640733}"/>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userShapes r:id="rId4"/>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417460103595917"/>
          <c:y val="0.17219963606209979"/>
          <c:w val="0.46411943471361417"/>
          <c:h val="0.71410720044225362"/>
        </c:manualLayout>
      </c:layout>
      <c:doughnutChart>
        <c:varyColors val="1"/>
        <c:ser>
          <c:idx val="0"/>
          <c:order val="0"/>
          <c:tx>
            <c:strRef>
              <c:f>Tabelle1!$B$1</c:f>
              <c:strCache>
                <c:ptCount val="1"/>
                <c:pt idx="0">
                  <c:v>Verkauf</c:v>
                </c:pt>
              </c:strCache>
            </c:strRef>
          </c:tx>
          <c:spPr>
            <a:solidFill>
              <a:schemeClr val="bg1"/>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2DEC-487D-A3D0-C2CBFEEE44AD}"/>
              </c:ext>
            </c:extLst>
          </c:dPt>
          <c:dPt>
            <c:idx val="1"/>
            <c:bubble3D val="0"/>
            <c:spPr>
              <a:solidFill>
                <a:schemeClr val="accent2">
                  <a:lumMod val="40000"/>
                  <a:lumOff val="60000"/>
                </a:schemeClr>
              </a:solidFill>
              <a:ln w="19050">
                <a:noFill/>
              </a:ln>
              <a:effectLst/>
            </c:spPr>
            <c:extLst>
              <c:ext xmlns:c16="http://schemas.microsoft.com/office/drawing/2014/chart" uri="{C3380CC4-5D6E-409C-BE32-E72D297353CC}">
                <c16:uniqueId val="{00000003-2DEC-487D-A3D0-C2CBFEEE44AD}"/>
              </c:ext>
            </c:extLst>
          </c:dPt>
          <c:dLbls>
            <c:dLbl>
              <c:idx val="0"/>
              <c:layout>
                <c:manualLayout>
                  <c:x val="0.16983033558036775"/>
                  <c:y val="0.48239814218594285"/>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fld id="{8AE62075-2180-4D7E-9BC5-12EC44343338}" type="VALUE">
                      <a:rPr lang="en-US" sz="1000">
                        <a:solidFill>
                          <a:schemeClr val="tx1"/>
                        </a:solidFill>
                      </a:rPr>
                      <a:pPr>
                        <a:defRPr>
                          <a:solidFill>
                            <a:schemeClr val="tx1"/>
                          </a:solidFill>
                        </a:defRPr>
                      </a:pPr>
                      <a:t>[VALUE]</a:t>
                    </a:fld>
                    <a:endParaRPr lang="en-US"/>
                  </a:p>
                </c:rich>
              </c:tx>
              <c:spPr>
                <a:noFill/>
                <a:ln>
                  <a:solidFill>
                    <a:schemeClr val="bg1"/>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DEC-487D-A3D0-C2CBFEEE44AD}"/>
                </c:ext>
              </c:extLst>
            </c:dLbl>
            <c:dLbl>
              <c:idx val="1"/>
              <c:delete val="1"/>
              <c:extLst>
                <c:ext xmlns:c15="http://schemas.microsoft.com/office/drawing/2012/chart" uri="{CE6537A1-D6FC-4f65-9D91-7224C49458BB}"/>
                <c:ext xmlns:c16="http://schemas.microsoft.com/office/drawing/2014/chart" uri="{C3380CC4-5D6E-409C-BE32-E72D297353CC}">
                  <c16:uniqueId val="{00000003-2DEC-487D-A3D0-C2CBFEEE44AD}"/>
                </c:ext>
              </c:extLst>
            </c:dLbl>
            <c:spPr>
              <a:noFill/>
              <a:ln>
                <a:solidFill>
                  <a:schemeClr val="bg1"/>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IT"/>
              </a:p>
            </c:txPr>
            <c:showLegendKey val="0"/>
            <c:showVal val="1"/>
            <c:showCatName val="0"/>
            <c:showSerName val="0"/>
            <c:showPercent val="0"/>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Tabelle1!$A$2:$A$3</c:f>
              <c:strCache>
                <c:ptCount val="2"/>
                <c:pt idx="0">
                  <c:v>1. Quartal</c:v>
                </c:pt>
                <c:pt idx="1">
                  <c:v>2. Quartal</c:v>
                </c:pt>
              </c:strCache>
            </c:strRef>
          </c:cat>
          <c:val>
            <c:numRef>
              <c:f>Tabelle1!$B$2:$B$3</c:f>
              <c:numCache>
                <c:formatCode>General</c:formatCode>
                <c:ptCount val="2"/>
                <c:pt idx="0">
                  <c:v>37.4</c:v>
                </c:pt>
                <c:pt idx="1">
                  <c:v>62.6</c:v>
                </c:pt>
              </c:numCache>
            </c:numRef>
          </c:val>
          <c:extLst>
            <c:ext xmlns:c16="http://schemas.microsoft.com/office/drawing/2014/chart" uri="{C3380CC4-5D6E-409C-BE32-E72D297353CC}">
              <c16:uniqueId val="{00000004-2DEC-487D-A3D0-C2CBFEEE44AD}"/>
            </c:ext>
          </c:extLst>
        </c:ser>
        <c:ser>
          <c:idx val="1"/>
          <c:order val="1"/>
          <c:tx>
            <c:strRef>
              <c:f>Tabelle1!$C$1</c:f>
              <c:strCache>
                <c:ptCount val="1"/>
                <c:pt idx="0">
                  <c:v>außen</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2DEC-487D-A3D0-C2CBFEEE44AD}"/>
              </c:ext>
            </c:extLst>
          </c:dPt>
          <c:dPt>
            <c:idx val="1"/>
            <c:bubble3D val="0"/>
            <c:spPr>
              <a:solidFill>
                <a:schemeClr val="accent1">
                  <a:lumMod val="10000"/>
                  <a:lumOff val="90000"/>
                </a:schemeClr>
              </a:solidFill>
              <a:ln w="19050">
                <a:noFill/>
              </a:ln>
              <a:effectLst/>
            </c:spPr>
            <c:extLst>
              <c:ext xmlns:c16="http://schemas.microsoft.com/office/drawing/2014/chart" uri="{C3380CC4-5D6E-409C-BE32-E72D297353CC}">
                <c16:uniqueId val="{00000008-2DEC-487D-A3D0-C2CBFEEE44AD}"/>
              </c:ext>
            </c:extLst>
          </c:dPt>
          <c:dLbls>
            <c:dLbl>
              <c:idx val="0"/>
              <c:layout>
                <c:manualLayout>
                  <c:x val="0.13270449140616838"/>
                  <c:y val="0.44692449508736964"/>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fld id="{6F8B379B-72F9-4A34-AC9B-93F22DF6D962}" type="VALUE">
                      <a:rPr lang="en-US" sz="1000">
                        <a:solidFill>
                          <a:schemeClr val="tx1"/>
                        </a:solidFill>
                      </a:rPr>
                      <a:pPr>
                        <a:defRPr sz="10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2DEC-487D-A3D0-C2CBFEEE44AD}"/>
                </c:ext>
              </c:extLst>
            </c:dLbl>
            <c:dLbl>
              <c:idx val="1"/>
              <c:delete val="1"/>
              <c:extLst>
                <c:ext xmlns:c15="http://schemas.microsoft.com/office/drawing/2012/chart" uri="{CE6537A1-D6FC-4f65-9D91-7224C49458BB}"/>
                <c:ext xmlns:c16="http://schemas.microsoft.com/office/drawing/2014/chart" uri="{C3380CC4-5D6E-409C-BE32-E72D297353CC}">
                  <c16:uniqueId val="{00000008-2DEC-487D-A3D0-C2CBFEEE44A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IT"/>
              </a:p>
            </c:txPr>
            <c:showLegendKey val="0"/>
            <c:showVal val="1"/>
            <c:showCatName val="0"/>
            <c:showSerName val="0"/>
            <c:showPercent val="0"/>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Tabelle1!$A$2:$A$3</c:f>
              <c:strCache>
                <c:ptCount val="2"/>
                <c:pt idx="0">
                  <c:v>1. Quartal</c:v>
                </c:pt>
                <c:pt idx="1">
                  <c:v>2. Quartal</c:v>
                </c:pt>
              </c:strCache>
            </c:strRef>
          </c:cat>
          <c:val>
            <c:numRef>
              <c:f>Tabelle1!$C$2:$C$3</c:f>
              <c:numCache>
                <c:formatCode>General</c:formatCode>
                <c:ptCount val="2"/>
                <c:pt idx="0">
                  <c:v>31.1</c:v>
                </c:pt>
                <c:pt idx="1">
                  <c:v>68.900000000000006</c:v>
                </c:pt>
              </c:numCache>
            </c:numRef>
          </c:val>
          <c:extLst>
            <c:ext xmlns:c16="http://schemas.microsoft.com/office/drawing/2014/chart" uri="{C3380CC4-5D6E-409C-BE32-E72D297353CC}">
              <c16:uniqueId val="{00000009-2DEC-487D-A3D0-C2CBFEEE44AD}"/>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22791541819144"/>
          <c:y val="0.13273062842545963"/>
          <c:w val="0.27351742131561418"/>
          <c:h val="0.65384364795233474"/>
        </c:manualLayout>
      </c:layout>
      <c:barChart>
        <c:barDir val="col"/>
        <c:grouping val="percentStacked"/>
        <c:varyColors val="0"/>
        <c:ser>
          <c:idx val="0"/>
          <c:order val="0"/>
          <c:tx>
            <c:strRef>
              <c:f>Tabelle1!$B$1</c:f>
              <c:strCache>
                <c:ptCount val="1"/>
                <c:pt idx="0">
                  <c:v>Not available</c:v>
                </c:pt>
              </c:strCache>
            </c:strRef>
          </c:tx>
          <c:spPr>
            <a:solidFill>
              <a:schemeClr val="bg1">
                <a:lumMod val="50000"/>
              </a:schemeClr>
            </a:solidFill>
            <a:ln>
              <a:noFill/>
            </a:ln>
            <a:effectLst/>
          </c:spPr>
          <c:invertIfNegative val="0"/>
          <c:dLbls>
            <c:dLbl>
              <c:idx val="1"/>
              <c:layout>
                <c:manualLayout>
                  <c:x val="6.0025583675236742E-2"/>
                  <c:y val="-3.566578185572152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6D3-4FFD-AA8F-67D29076B0A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Tabelle1!$B$2:$B$3</c:f>
              <c:numCache>
                <c:formatCode>General</c:formatCode>
                <c:ptCount val="2"/>
                <c:pt idx="1">
                  <c:v>2</c:v>
                </c:pt>
              </c:numCache>
            </c:numRef>
          </c:val>
          <c:extLst>
            <c:ext xmlns:c16="http://schemas.microsoft.com/office/drawing/2014/chart" uri="{C3380CC4-5D6E-409C-BE32-E72D297353CC}">
              <c16:uniqueId val="{00000000-F6D3-4FFD-AA8F-67D29076B0A2}"/>
            </c:ext>
          </c:extLst>
        </c:ser>
        <c:ser>
          <c:idx val="1"/>
          <c:order val="1"/>
          <c:tx>
            <c:strRef>
              <c:f>Tabelle1!$C$1</c:f>
              <c:strCache>
                <c:ptCount val="1"/>
                <c:pt idx="0">
                  <c:v>Off protocol patients</c:v>
                </c:pt>
              </c:strCache>
            </c:strRef>
          </c:tx>
          <c:spPr>
            <a:solidFill>
              <a:schemeClr val="accent1"/>
            </a:solidFill>
            <a:ln>
              <a:noFill/>
            </a:ln>
            <a:effectLst/>
          </c:spPr>
          <c:invertIfNegative val="0"/>
          <c:dLbls>
            <c:dLbl>
              <c:idx val="0"/>
              <c:layout>
                <c:manualLayout>
                  <c:x val="5.4216656222794472E-2"/>
                  <c:y val="-7.1331563711443044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6D3-4FFD-AA8F-67D29076B0A2}"/>
                </c:ext>
              </c:extLst>
            </c:dLbl>
            <c:dLbl>
              <c:idx val="1"/>
              <c:layout>
                <c:manualLayout>
                  <c:x val="6.3898201976864924E-2"/>
                  <c:y val="-9.273103282487595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6D3-4FFD-AA8F-67D29076B0A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Tabelle1!$C$2:$C$3</c:f>
              <c:numCache>
                <c:formatCode>General</c:formatCode>
                <c:ptCount val="2"/>
                <c:pt idx="0">
                  <c:v>2</c:v>
                </c:pt>
                <c:pt idx="1">
                  <c:v>2</c:v>
                </c:pt>
              </c:numCache>
            </c:numRef>
          </c:val>
          <c:extLst>
            <c:ext xmlns:c16="http://schemas.microsoft.com/office/drawing/2014/chart" uri="{C3380CC4-5D6E-409C-BE32-E72D297353CC}">
              <c16:uniqueId val="{00000001-F6D3-4FFD-AA8F-67D29076B0A2}"/>
            </c:ext>
          </c:extLst>
        </c:ser>
        <c:ser>
          <c:idx val="2"/>
          <c:order val="2"/>
          <c:tx>
            <c:strRef>
              <c:f>Tabelle1!$D$1</c:f>
              <c:strCache>
                <c:ptCount val="1"/>
                <c:pt idx="0">
                  <c:v>Reinitiated patients</c:v>
                </c:pt>
              </c:strCache>
            </c:strRef>
          </c:tx>
          <c:spPr>
            <a:solidFill>
              <a:schemeClr val="accent1">
                <a:lumMod val="50000"/>
                <a:lumOff val="50000"/>
              </a:schemeClr>
            </a:solidFill>
            <a:ln>
              <a:noFill/>
            </a:ln>
            <a:effectLst/>
          </c:spPr>
          <c:invertIfNegative val="0"/>
          <c:dLbls>
            <c:dLbl>
              <c:idx val="0"/>
              <c:layout>
                <c:manualLayout>
                  <c:x val="-4.8407728770352279E-2"/>
                  <c:y val="-3.566578185572152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6D3-4FFD-AA8F-67D29076B0A2}"/>
                </c:ext>
              </c:extLst>
            </c:dLbl>
            <c:dLbl>
              <c:idx val="1"/>
              <c:layout>
                <c:manualLayout>
                  <c:x val="6.3898201976864924E-2"/>
                  <c:y val="-0.1569294401651746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6D3-4FFD-AA8F-67D29076B0A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Tabelle1!$D$2:$D$3</c:f>
              <c:numCache>
                <c:formatCode>General</c:formatCode>
                <c:ptCount val="2"/>
                <c:pt idx="0">
                  <c:v>2</c:v>
                </c:pt>
                <c:pt idx="1">
                  <c:v>2</c:v>
                </c:pt>
              </c:numCache>
            </c:numRef>
          </c:val>
          <c:extLst>
            <c:ext xmlns:c16="http://schemas.microsoft.com/office/drawing/2014/chart" uri="{C3380CC4-5D6E-409C-BE32-E72D297353CC}">
              <c16:uniqueId val="{00000002-F6D3-4FFD-AA8F-67D29076B0A2}"/>
            </c:ext>
          </c:extLst>
        </c:ser>
        <c:ser>
          <c:idx val="3"/>
          <c:order val="3"/>
          <c:tx>
            <c:strRef>
              <c:f>Tabelle1!$E$1</c:f>
              <c:strCache>
                <c:ptCount val="1"/>
                <c:pt idx="0">
                  <c:v>High MRD Positive (≥10-2)</c:v>
                </c:pt>
              </c:strCache>
            </c:strRef>
          </c:tx>
          <c:spPr>
            <a:solidFill>
              <a:schemeClr val="accent3"/>
            </a:solidFill>
            <a:ln>
              <a:noFill/>
            </a:ln>
            <a:effectLst/>
          </c:spPr>
          <c:invertIfNegative val="0"/>
          <c:dLbls>
            <c:dLbl>
              <c:idx val="0"/>
              <c:layout>
                <c:manualLayout>
                  <c:x val="-5.0344037921166367E-2"/>
                  <c:y val="-9.986418919602038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6D3-4FFD-AA8F-67D29076B0A2}"/>
                </c:ext>
              </c:extLst>
            </c:dLbl>
            <c:dLbl>
              <c:idx val="1"/>
              <c:layout>
                <c:manualLayout>
                  <c:x val="6.0025583675236742E-2"/>
                  <c:y val="-0.2211278475054734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6D3-4FFD-AA8F-67D29076B0A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Tabelle1!$E$2:$E$3</c:f>
              <c:numCache>
                <c:formatCode>General</c:formatCode>
                <c:ptCount val="2"/>
                <c:pt idx="0">
                  <c:v>2</c:v>
                </c:pt>
                <c:pt idx="1">
                  <c:v>6</c:v>
                </c:pt>
              </c:numCache>
            </c:numRef>
          </c:val>
          <c:extLst>
            <c:ext xmlns:c16="http://schemas.microsoft.com/office/drawing/2014/chart" uri="{C3380CC4-5D6E-409C-BE32-E72D297353CC}">
              <c16:uniqueId val="{00000003-F6D3-4FFD-AA8F-67D29076B0A2}"/>
            </c:ext>
          </c:extLst>
        </c:ser>
        <c:ser>
          <c:idx val="4"/>
          <c:order val="4"/>
          <c:tx>
            <c:strRef>
              <c:f>Tabelle1!$F$1</c:f>
              <c:strCache>
                <c:ptCount val="1"/>
                <c:pt idx="0">
                  <c:v>Low MRD Positive (≥10-4 and &lt;10-2)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Tabelle1!$F$2:$F$3</c:f>
              <c:numCache>
                <c:formatCode>General</c:formatCode>
                <c:ptCount val="2"/>
                <c:pt idx="0">
                  <c:v>25</c:v>
                </c:pt>
                <c:pt idx="1">
                  <c:v>35</c:v>
                </c:pt>
              </c:numCache>
            </c:numRef>
          </c:val>
          <c:extLst>
            <c:ext xmlns:c16="http://schemas.microsoft.com/office/drawing/2014/chart" uri="{C3380CC4-5D6E-409C-BE32-E72D297353CC}">
              <c16:uniqueId val="{00000004-F6D3-4FFD-AA8F-67D29076B0A2}"/>
            </c:ext>
          </c:extLst>
        </c:ser>
        <c:ser>
          <c:idx val="5"/>
          <c:order val="5"/>
          <c:tx>
            <c:strRef>
              <c:f>Tabelle1!$G$1</c:f>
              <c:strCache>
                <c:ptCount val="1"/>
                <c:pt idx="0">
                  <c:v>Undetectable MRD (&lt;10-4)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Tabelle1!$G$2:$G$3</c:f>
              <c:numCache>
                <c:formatCode>General</c:formatCode>
                <c:ptCount val="2"/>
                <c:pt idx="0">
                  <c:v>69</c:v>
                </c:pt>
                <c:pt idx="1">
                  <c:v>52</c:v>
                </c:pt>
              </c:numCache>
            </c:numRef>
          </c:val>
          <c:extLst>
            <c:ext xmlns:c16="http://schemas.microsoft.com/office/drawing/2014/chart" uri="{C3380CC4-5D6E-409C-BE32-E72D297353CC}">
              <c16:uniqueId val="{00000005-F6D3-4FFD-AA8F-67D29076B0A2}"/>
            </c:ext>
          </c:extLst>
        </c:ser>
        <c:dLbls>
          <c:dLblPos val="ctr"/>
          <c:showLegendKey val="0"/>
          <c:showVal val="1"/>
          <c:showCatName val="0"/>
          <c:showSerName val="0"/>
          <c:showPercent val="0"/>
          <c:showBubbleSize val="0"/>
        </c:dLbls>
        <c:gapWidth val="150"/>
        <c:overlap val="100"/>
        <c:axId val="657445264"/>
        <c:axId val="657446224"/>
      </c:barChart>
      <c:catAx>
        <c:axId val="6574452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sz="1000" err="1">
                    <a:solidFill>
                      <a:schemeClr val="tx1"/>
                    </a:solidFill>
                  </a:rPr>
                  <a:t>Month</a:t>
                </a:r>
                <a:r>
                  <a:rPr lang="de-DE" sz="1000">
                    <a:solidFill>
                      <a:schemeClr val="tx1"/>
                    </a:solidFill>
                  </a:rPr>
                  <a:t> 27</a:t>
                </a:r>
              </a:p>
            </c:rich>
          </c:tx>
          <c:layout>
            <c:manualLayout>
              <c:xMode val="edge"/>
              <c:yMode val="edge"/>
              <c:x val="0.62867551880125694"/>
              <c:y val="0.896569232618407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none"/>
        <c:minorTickMark val="none"/>
        <c:tickLblPos val="nextTo"/>
        <c:spPr>
          <a:noFill/>
          <a:ln w="19050"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657446224"/>
        <c:crosses val="autoZero"/>
        <c:auto val="1"/>
        <c:lblAlgn val="ctr"/>
        <c:lblOffset val="100"/>
        <c:noMultiLvlLbl val="0"/>
      </c:catAx>
      <c:valAx>
        <c:axId val="657446224"/>
        <c:scaling>
          <c:orientation val="minMax"/>
        </c:scaling>
        <c:delete val="1"/>
        <c:axPos val="l"/>
        <c:numFmt formatCode="0%" sourceLinked="1"/>
        <c:majorTickMark val="out"/>
        <c:minorTickMark val="none"/>
        <c:tickLblPos val="nextTo"/>
        <c:crossAx val="657445264"/>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just">
        <a:defRPr/>
      </a:pPr>
      <a:endParaRPr lang="en-IT"/>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999468150613643"/>
          <c:y val="7.8970054125860292E-2"/>
          <c:w val="0.49386811079759607"/>
          <c:h val="0.84205989174827944"/>
        </c:manualLayout>
      </c:layout>
      <c:barChart>
        <c:barDir val="bar"/>
        <c:grouping val="clustered"/>
        <c:varyColors val="0"/>
        <c:ser>
          <c:idx val="0"/>
          <c:order val="0"/>
          <c:tx>
            <c:strRef>
              <c:f>Tabelle1!$B$1</c:f>
              <c:strCache>
                <c:ptCount val="1"/>
                <c:pt idx="0">
                  <c:v>Datenreihe 1</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64E1-7D44-A319-BC56775598A5}"/>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3-64E1-7D44-A319-BC56775598A5}"/>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9-64E1-7D44-A319-BC56775598A5}"/>
              </c:ext>
            </c:extLst>
          </c:dPt>
          <c:dPt>
            <c:idx val="4"/>
            <c:invertIfNegative val="0"/>
            <c:bubble3D val="0"/>
            <c:spPr>
              <a:solidFill>
                <a:schemeClr val="accent5">
                  <a:lumMod val="75000"/>
                </a:schemeClr>
              </a:solidFill>
              <a:ln>
                <a:noFill/>
              </a:ln>
              <a:effectLst/>
            </c:spPr>
            <c:extLst>
              <c:ext xmlns:c16="http://schemas.microsoft.com/office/drawing/2014/chart" uri="{C3380CC4-5D6E-409C-BE32-E72D297353CC}">
                <c16:uniqueId val="{00000005-64E1-7D44-A319-BC56775598A5}"/>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7-64E1-7D44-A319-BC56775598A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Tabelle1!$A$2:$A$7</c:f>
              <c:strCache>
                <c:ptCount val="6"/>
                <c:pt idx="0">
                  <c:v>Part 1, dose level 1 (n = 6)</c:v>
                </c:pt>
                <c:pt idx="1">
                  <c:v>Part 1, dose level 2 (n = 10)</c:v>
                </c:pt>
                <c:pt idx="2">
                  <c:v>Part 1, dose level 3/RP2D (n = 11)</c:v>
                </c:pt>
                <c:pt idx="3">
                  <c:v>Part 2/RP2D (n = 19) </c:v>
                </c:pt>
                <c:pt idx="4">
                  <c:v>RP2D combined (n = 30)</c:v>
                </c:pt>
                <c:pt idx="5">
                  <c:v>Total (N = 46)</c:v>
                </c:pt>
              </c:strCache>
            </c:strRef>
          </c:cat>
          <c:val>
            <c:numRef>
              <c:f>Tabelle1!$B$2:$B$7</c:f>
              <c:numCache>
                <c:formatCode>General</c:formatCode>
                <c:ptCount val="6"/>
                <c:pt idx="0">
                  <c:v>20.8</c:v>
                </c:pt>
                <c:pt idx="1">
                  <c:v>11.1</c:v>
                </c:pt>
                <c:pt idx="2">
                  <c:v>8.34</c:v>
                </c:pt>
                <c:pt idx="3">
                  <c:v>2.99</c:v>
                </c:pt>
                <c:pt idx="4">
                  <c:v>8.25</c:v>
                </c:pt>
                <c:pt idx="5">
                  <c:v>8.34</c:v>
                </c:pt>
              </c:numCache>
            </c:numRef>
          </c:val>
          <c:extLst>
            <c:ext xmlns:c16="http://schemas.microsoft.com/office/drawing/2014/chart" uri="{C3380CC4-5D6E-409C-BE32-E72D297353CC}">
              <c16:uniqueId val="{00000008-64E1-7D44-A319-BC56775598A5}"/>
            </c:ext>
          </c:extLst>
        </c:ser>
        <c:dLbls>
          <c:showLegendKey val="0"/>
          <c:showVal val="0"/>
          <c:showCatName val="0"/>
          <c:showSerName val="0"/>
          <c:showPercent val="0"/>
          <c:showBubbleSize val="0"/>
        </c:dLbls>
        <c:gapWidth val="24"/>
        <c:axId val="1080770592"/>
        <c:axId val="1080945616"/>
      </c:barChart>
      <c:catAx>
        <c:axId val="1080770592"/>
        <c:scaling>
          <c:orientation val="maxMin"/>
        </c:scaling>
        <c:delete val="0"/>
        <c:axPos val="l"/>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080945616"/>
        <c:crosses val="autoZero"/>
        <c:auto val="1"/>
        <c:lblAlgn val="ctr"/>
        <c:lblOffset val="100"/>
        <c:noMultiLvlLbl val="0"/>
      </c:catAx>
      <c:valAx>
        <c:axId val="1080945616"/>
        <c:scaling>
          <c:orientation val="minMax"/>
        </c:scaling>
        <c:delete val="1"/>
        <c:axPos val="t"/>
        <c:majorGridlines>
          <c:spPr>
            <a:ln w="9525" cap="flat" cmpd="sng" algn="ctr">
              <a:noFill/>
              <a:round/>
            </a:ln>
            <a:effectLst/>
          </c:spPr>
        </c:majorGridlines>
        <c:numFmt formatCode="General" sourceLinked="1"/>
        <c:majorTickMark val="none"/>
        <c:minorTickMark val="none"/>
        <c:tickLblPos val="nextTo"/>
        <c:crossAx val="1080770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Tabelle1!$B$1</c:f>
              <c:strCache>
                <c:ptCount val="1"/>
                <c:pt idx="0">
                  <c:v>CR</c:v>
                </c:pt>
              </c:strCache>
            </c:strRef>
          </c:tx>
          <c:spPr>
            <a:solidFill>
              <a:schemeClr val="accent1"/>
            </a:solidFill>
            <a:ln>
              <a:noFill/>
            </a:ln>
            <a:effectLst/>
          </c:spPr>
          <c:invertIfNegative val="0"/>
          <c:dLbls>
            <c:dLbl>
              <c:idx val="0"/>
              <c:tx>
                <c:rich>
                  <a:bodyPr/>
                  <a:lstStyle/>
                  <a:p>
                    <a:fld id="{058ADF1A-8B7B-4B07-99F5-9A6E59ED3845}"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2E4-4CF3-9836-BE750D1A57EC}"/>
                </c:ext>
              </c:extLst>
            </c:dLbl>
            <c:dLbl>
              <c:idx val="1"/>
              <c:tx>
                <c:rich>
                  <a:bodyPr/>
                  <a:lstStyle/>
                  <a:p>
                    <a:fld id="{E90B3940-5BD9-4438-A6B4-9325BF4C9A7E}"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72E4-4CF3-9836-BE750D1A57EC}"/>
                </c:ext>
              </c:extLst>
            </c:dLbl>
            <c:dLbl>
              <c:idx val="2"/>
              <c:tx>
                <c:rich>
                  <a:bodyPr/>
                  <a:lstStyle/>
                  <a:p>
                    <a:fld id="{4CFADB6B-FBB7-4ED4-B146-0C556B7BD103}"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72E4-4CF3-9836-BE750D1A57EC}"/>
                </c:ext>
              </c:extLst>
            </c:dLbl>
            <c:dLbl>
              <c:idx val="3"/>
              <c:tx>
                <c:rich>
                  <a:bodyPr/>
                  <a:lstStyle/>
                  <a:p>
                    <a:fld id="{FEAD915A-1D92-425A-8FE1-BC3D2F1EE3B8}"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72E4-4CF3-9836-BE750D1A57EC}"/>
                </c:ext>
              </c:extLst>
            </c:dLbl>
            <c:dLbl>
              <c:idx val="4"/>
              <c:tx>
                <c:rich>
                  <a:bodyPr/>
                  <a:lstStyle/>
                  <a:p>
                    <a:fld id="{F8EF8624-E3EC-4549-9007-A4785026CEBC}"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72E4-4CF3-9836-BE750D1A57EC}"/>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Extranodal (n=25)</c:v>
                </c:pt>
                <c:pt idx="1">
                  <c:v>Nodal (n=25)</c:v>
                </c:pt>
                <c:pt idx="2">
                  <c:v>Splenic (n=12)</c:v>
                </c:pt>
                <c:pt idx="3">
                  <c:v>Unknown (n=4)</c:v>
                </c:pt>
                <c:pt idx="4">
                  <c:v>Total (N=66)</c:v>
                </c:pt>
              </c:strCache>
            </c:strRef>
          </c:cat>
          <c:val>
            <c:numRef>
              <c:f>Tabelle1!$B$2:$B$6</c:f>
              <c:numCache>
                <c:formatCode>General</c:formatCode>
                <c:ptCount val="5"/>
                <c:pt idx="0">
                  <c:v>40</c:v>
                </c:pt>
                <c:pt idx="1">
                  <c:v>20</c:v>
                </c:pt>
                <c:pt idx="2">
                  <c:v>8</c:v>
                </c:pt>
                <c:pt idx="3">
                  <c:v>25</c:v>
                </c:pt>
                <c:pt idx="4">
                  <c:v>26</c:v>
                </c:pt>
              </c:numCache>
            </c:numRef>
          </c:val>
          <c:extLst>
            <c:ext xmlns:c16="http://schemas.microsoft.com/office/drawing/2014/chart" uri="{C3380CC4-5D6E-409C-BE32-E72D297353CC}">
              <c16:uniqueId val="{00000000-72E4-4CF3-9836-BE750D1A57EC}"/>
            </c:ext>
          </c:extLst>
        </c:ser>
        <c:ser>
          <c:idx val="1"/>
          <c:order val="1"/>
          <c:tx>
            <c:strRef>
              <c:f>Tabelle1!$C$1</c:f>
              <c:strCache>
                <c:ptCount val="1"/>
                <c:pt idx="0">
                  <c:v>PR</c:v>
                </c:pt>
              </c:strCache>
            </c:strRef>
          </c:tx>
          <c:spPr>
            <a:solidFill>
              <a:schemeClr val="accent2"/>
            </a:solidFill>
            <a:ln>
              <a:noFill/>
            </a:ln>
            <a:effectLst/>
          </c:spPr>
          <c:invertIfNegative val="0"/>
          <c:dLbls>
            <c:dLbl>
              <c:idx val="0"/>
              <c:tx>
                <c:rich>
                  <a:bodyPr/>
                  <a:lstStyle/>
                  <a:p>
                    <a:fld id="{67D3F029-4DF7-4ECF-8A50-188FBF71E8FA}"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2E4-4CF3-9836-BE750D1A57EC}"/>
                </c:ext>
              </c:extLst>
            </c:dLbl>
            <c:dLbl>
              <c:idx val="1"/>
              <c:tx>
                <c:rich>
                  <a:bodyPr/>
                  <a:lstStyle/>
                  <a:p>
                    <a:fld id="{A69FB53A-C892-43CB-BFF0-40C2E373ED81}"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2E4-4CF3-9836-BE750D1A57EC}"/>
                </c:ext>
              </c:extLst>
            </c:dLbl>
            <c:dLbl>
              <c:idx val="2"/>
              <c:tx>
                <c:rich>
                  <a:bodyPr/>
                  <a:lstStyle/>
                  <a:p>
                    <a:fld id="{C8FB0941-1CB3-4EEC-93E2-CA71B96C300D}"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72E4-4CF3-9836-BE750D1A57EC}"/>
                </c:ext>
              </c:extLst>
            </c:dLbl>
            <c:dLbl>
              <c:idx val="3"/>
              <c:tx>
                <c:rich>
                  <a:bodyPr/>
                  <a:lstStyle/>
                  <a:p>
                    <a:fld id="{D8D71EEC-2935-49C1-9392-526ACF67141B}"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72E4-4CF3-9836-BE750D1A57EC}"/>
                </c:ext>
              </c:extLst>
            </c:dLbl>
            <c:dLbl>
              <c:idx val="4"/>
              <c:tx>
                <c:rich>
                  <a:bodyPr/>
                  <a:lstStyle/>
                  <a:p>
                    <a:fld id="{90983550-7AF6-454A-B405-9ACCA9BB0136}"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72E4-4CF3-9836-BE750D1A57EC}"/>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Extranodal (n=25)</c:v>
                </c:pt>
                <c:pt idx="1">
                  <c:v>Nodal (n=25)</c:v>
                </c:pt>
                <c:pt idx="2">
                  <c:v>Splenic (n=12)</c:v>
                </c:pt>
                <c:pt idx="3">
                  <c:v>Unknown (n=4)</c:v>
                </c:pt>
                <c:pt idx="4">
                  <c:v>Total (N=66)</c:v>
                </c:pt>
              </c:strCache>
            </c:strRef>
          </c:cat>
          <c:val>
            <c:numRef>
              <c:f>Tabelle1!$C$2:$C$6</c:f>
              <c:numCache>
                <c:formatCode>General</c:formatCode>
                <c:ptCount val="5"/>
                <c:pt idx="0">
                  <c:v>24</c:v>
                </c:pt>
                <c:pt idx="1">
                  <c:v>56</c:v>
                </c:pt>
                <c:pt idx="2">
                  <c:v>58</c:v>
                </c:pt>
                <c:pt idx="3">
                  <c:v>25</c:v>
                </c:pt>
                <c:pt idx="4">
                  <c:v>42</c:v>
                </c:pt>
              </c:numCache>
            </c:numRef>
          </c:val>
          <c:extLst>
            <c:ext xmlns:c16="http://schemas.microsoft.com/office/drawing/2014/chart" uri="{C3380CC4-5D6E-409C-BE32-E72D297353CC}">
              <c16:uniqueId val="{00000001-72E4-4CF3-9836-BE750D1A57EC}"/>
            </c:ext>
          </c:extLst>
        </c:ser>
        <c:ser>
          <c:idx val="2"/>
          <c:order val="2"/>
          <c:tx>
            <c:strRef>
              <c:f>Tabelle1!$D$1</c:f>
              <c:strCache>
                <c:ptCount val="1"/>
                <c:pt idx="0">
                  <c:v>SD</c:v>
                </c:pt>
              </c:strCache>
            </c:strRef>
          </c:tx>
          <c:spPr>
            <a:solidFill>
              <a:schemeClr val="accent3"/>
            </a:solidFill>
            <a:ln>
              <a:noFill/>
            </a:ln>
            <a:effectLst/>
          </c:spPr>
          <c:invertIfNegative val="0"/>
          <c:dLbls>
            <c:dLbl>
              <c:idx val="0"/>
              <c:tx>
                <c:rich>
                  <a:bodyPr/>
                  <a:lstStyle/>
                  <a:p>
                    <a:fld id="{35B73B6F-5AC4-4B70-8AEE-7C32EB90945B}"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2E4-4CF3-9836-BE750D1A57EC}"/>
                </c:ext>
              </c:extLst>
            </c:dLbl>
            <c:dLbl>
              <c:idx val="1"/>
              <c:tx>
                <c:rich>
                  <a:bodyPr/>
                  <a:lstStyle/>
                  <a:p>
                    <a:fld id="{8FDE42D5-5B39-4708-80E2-BFC440694052}"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72E4-4CF3-9836-BE750D1A57EC}"/>
                </c:ext>
              </c:extLst>
            </c:dLbl>
            <c:dLbl>
              <c:idx val="2"/>
              <c:tx>
                <c:rich>
                  <a:bodyPr/>
                  <a:lstStyle/>
                  <a:p>
                    <a:fld id="{59B8C1F1-DA5A-41B9-9DC0-10B033FF1946}"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72E4-4CF3-9836-BE750D1A57EC}"/>
                </c:ext>
              </c:extLst>
            </c:dLbl>
            <c:dLbl>
              <c:idx val="3"/>
              <c:tx>
                <c:rich>
                  <a:bodyPr/>
                  <a:lstStyle/>
                  <a:p>
                    <a:fld id="{7F78C9D8-1B8F-4E03-A1BE-AB5A1A6BF27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72E4-4CF3-9836-BE750D1A57EC}"/>
                </c:ext>
              </c:extLst>
            </c:dLbl>
            <c:dLbl>
              <c:idx val="4"/>
              <c:tx>
                <c:rich>
                  <a:bodyPr/>
                  <a:lstStyle/>
                  <a:p>
                    <a:fld id="{27DE15E2-4BED-4B5D-9A84-1C34A94C3AAF}"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72E4-4CF3-9836-BE750D1A57EC}"/>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Extranodal (n=25)</c:v>
                </c:pt>
                <c:pt idx="1">
                  <c:v>Nodal (n=25)</c:v>
                </c:pt>
                <c:pt idx="2">
                  <c:v>Splenic (n=12)</c:v>
                </c:pt>
                <c:pt idx="3">
                  <c:v>Unknown (n=4)</c:v>
                </c:pt>
                <c:pt idx="4">
                  <c:v>Total (N=66)</c:v>
                </c:pt>
              </c:strCache>
            </c:strRef>
          </c:cat>
          <c:val>
            <c:numRef>
              <c:f>Tabelle1!$D$2:$D$6</c:f>
              <c:numCache>
                <c:formatCode>General</c:formatCode>
                <c:ptCount val="5"/>
                <c:pt idx="0">
                  <c:v>20</c:v>
                </c:pt>
                <c:pt idx="1">
                  <c:v>20</c:v>
                </c:pt>
                <c:pt idx="2">
                  <c:v>25</c:v>
                </c:pt>
                <c:pt idx="3">
                  <c:v>25</c:v>
                </c:pt>
                <c:pt idx="4">
                  <c:v>21</c:v>
                </c:pt>
              </c:numCache>
            </c:numRef>
          </c:val>
          <c:extLst>
            <c:ext xmlns:c16="http://schemas.microsoft.com/office/drawing/2014/chart" uri="{C3380CC4-5D6E-409C-BE32-E72D297353CC}">
              <c16:uniqueId val="{00000002-72E4-4CF3-9836-BE750D1A57EC}"/>
            </c:ext>
          </c:extLst>
        </c:ser>
        <c:ser>
          <c:idx val="3"/>
          <c:order val="3"/>
          <c:tx>
            <c:strRef>
              <c:f>Tabelle1!$E$1</c:f>
              <c:strCache>
                <c:ptCount val="1"/>
                <c:pt idx="0">
                  <c:v>PD</c:v>
                </c:pt>
              </c:strCache>
            </c:strRef>
          </c:tx>
          <c:spPr>
            <a:solidFill>
              <a:schemeClr val="accent4"/>
            </a:solidFill>
            <a:ln>
              <a:noFill/>
            </a:ln>
            <a:effectLst/>
          </c:spPr>
          <c:invertIfNegative val="0"/>
          <c:dLbls>
            <c:dLbl>
              <c:idx val="0"/>
              <c:tx>
                <c:rich>
                  <a:bodyPr/>
                  <a:lstStyle/>
                  <a:p>
                    <a:fld id="{217C59DE-2E9A-4B3B-ADE8-1B62F103660D}"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2E4-4CF3-9836-BE750D1A57EC}"/>
                </c:ext>
              </c:extLst>
            </c:dLbl>
            <c:dLbl>
              <c:idx val="1"/>
              <c:tx>
                <c:rich>
                  <a:bodyPr/>
                  <a:lstStyle/>
                  <a:p>
                    <a:fld id="{CCA8528A-EB13-44C3-BAB6-14A858D5393C}"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72E4-4CF3-9836-BE750D1A57EC}"/>
                </c:ext>
              </c:extLst>
            </c:dLbl>
            <c:dLbl>
              <c:idx val="2"/>
              <c:tx>
                <c:rich>
                  <a:bodyPr/>
                  <a:lstStyle/>
                  <a:p>
                    <a:fld id="{7DE55380-D847-419E-B3A1-733A1873E53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72E4-4CF3-9836-BE750D1A57EC}"/>
                </c:ext>
              </c:extLst>
            </c:dLbl>
            <c:dLbl>
              <c:idx val="3"/>
              <c:tx>
                <c:rich>
                  <a:bodyPr/>
                  <a:lstStyle/>
                  <a:p>
                    <a:fld id="{072E45A5-0C09-494A-89E2-40A4A0A5E05A}"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72E4-4CF3-9836-BE750D1A57EC}"/>
                </c:ext>
              </c:extLst>
            </c:dLbl>
            <c:dLbl>
              <c:idx val="4"/>
              <c:tx>
                <c:rich>
                  <a:bodyPr/>
                  <a:lstStyle/>
                  <a:p>
                    <a:fld id="{D10FC389-F197-4331-88EE-B322E37C959B}"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72E4-4CF3-9836-BE750D1A57EC}"/>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Extranodal (n=25)</c:v>
                </c:pt>
                <c:pt idx="1">
                  <c:v>Nodal (n=25)</c:v>
                </c:pt>
                <c:pt idx="2">
                  <c:v>Splenic (n=12)</c:v>
                </c:pt>
                <c:pt idx="3">
                  <c:v>Unknown (n=4)</c:v>
                </c:pt>
                <c:pt idx="4">
                  <c:v>Total (N=66)</c:v>
                </c:pt>
              </c:strCache>
            </c:strRef>
          </c:cat>
          <c:val>
            <c:numRef>
              <c:f>Tabelle1!$E$2:$E$6</c:f>
              <c:numCache>
                <c:formatCode>General</c:formatCode>
                <c:ptCount val="5"/>
                <c:pt idx="0">
                  <c:v>12</c:v>
                </c:pt>
                <c:pt idx="1">
                  <c:v>4</c:v>
                </c:pt>
                <c:pt idx="2">
                  <c:v>8</c:v>
                </c:pt>
                <c:pt idx="3">
                  <c:v>25</c:v>
                </c:pt>
                <c:pt idx="4">
                  <c:v>9</c:v>
                </c:pt>
              </c:numCache>
            </c:numRef>
          </c:val>
          <c:extLst>
            <c:ext xmlns:c16="http://schemas.microsoft.com/office/drawing/2014/chart" uri="{C3380CC4-5D6E-409C-BE32-E72D297353CC}">
              <c16:uniqueId val="{00000003-72E4-4CF3-9836-BE750D1A57EC}"/>
            </c:ext>
          </c:extLst>
        </c:ser>
        <c:dLbls>
          <c:showLegendKey val="0"/>
          <c:showVal val="0"/>
          <c:showCatName val="0"/>
          <c:showSerName val="0"/>
          <c:showPercent val="0"/>
          <c:showBubbleSize val="0"/>
        </c:dLbls>
        <c:gapWidth val="60"/>
        <c:overlap val="100"/>
        <c:axId val="1391158463"/>
        <c:axId val="1391139263"/>
      </c:barChart>
      <c:catAx>
        <c:axId val="1391158463"/>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IT"/>
          </a:p>
        </c:txPr>
        <c:crossAx val="1391139263"/>
        <c:crosses val="autoZero"/>
        <c:auto val="1"/>
        <c:lblAlgn val="ctr"/>
        <c:lblOffset val="100"/>
        <c:noMultiLvlLbl val="0"/>
      </c:catAx>
      <c:valAx>
        <c:axId val="1391139263"/>
        <c:scaling>
          <c:orientation val="minMax"/>
          <c:max val="10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IT"/>
          </a:p>
        </c:txPr>
        <c:crossAx val="1391158463"/>
        <c:crosses val="autoZero"/>
        <c:crossBetween val="between"/>
      </c:valAx>
      <c:spPr>
        <a:noFill/>
        <a:ln w="25400">
          <a:noFill/>
        </a:ln>
        <a:effectLst/>
      </c:spPr>
    </c:plotArea>
    <c:legend>
      <c:legendPos val="tr"/>
      <c:layout>
        <c:manualLayout>
          <c:xMode val="edge"/>
          <c:yMode val="edge"/>
          <c:x val="0.91681202155511321"/>
          <c:y val="0.43832898989522234"/>
          <c:w val="6.12237182809314E-2"/>
          <c:h val="0.2212331688394668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IT"/>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3558070866141"/>
          <c:y val="5.5545845379523028E-2"/>
          <c:w val="0.82923982378579431"/>
          <c:h val="0.7112414377229959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DD96-DF45-8954-E0A373CDB203}"/>
            </c:ext>
          </c:extLst>
        </c:ser>
        <c:dLbls>
          <c:showLegendKey val="0"/>
          <c:showVal val="0"/>
          <c:showCatName val="0"/>
          <c:showSerName val="0"/>
          <c:showPercent val="0"/>
          <c:showBubbleSize val="0"/>
        </c:dLbls>
        <c:axId val="1266573679"/>
        <c:axId val="1266575327"/>
      </c:scatterChart>
      <c:valAx>
        <c:axId val="1266573679"/>
        <c:scaling>
          <c:orientation val="minMax"/>
          <c:max val="24"/>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400" b="1" err="1">
                    <a:solidFill>
                      <a:schemeClr val="tx1"/>
                    </a:solidFill>
                    <a:latin typeface="Arial" panose="020B0604020202020204" pitchFamily="34" charset="0"/>
                    <a:cs typeface="Arial" panose="020B0604020202020204" pitchFamily="34" charset="0"/>
                  </a:rPr>
                  <a:t>Months</a:t>
                </a:r>
                <a:r>
                  <a:rPr lang="de-DE" sz="1400" b="1">
                    <a:solidFill>
                      <a:schemeClr val="tx1"/>
                    </a:solidFill>
                    <a:latin typeface="Arial" panose="020B0604020202020204" pitchFamily="34" charset="0"/>
                    <a:cs typeface="Arial" panose="020B0604020202020204" pitchFamily="34" charset="0"/>
                  </a:rPr>
                  <a:t> after </a:t>
                </a:r>
                <a:r>
                  <a:rPr lang="de-DE" sz="1400" b="1" err="1">
                    <a:solidFill>
                      <a:schemeClr val="tx1"/>
                    </a:solidFill>
                    <a:latin typeface="Arial" panose="020B0604020202020204" pitchFamily="34" charset="0"/>
                    <a:cs typeface="Arial" panose="020B0604020202020204" pitchFamily="34" charset="0"/>
                  </a:rPr>
                  <a:t>first</a:t>
                </a:r>
                <a:r>
                  <a:rPr lang="de-DE" sz="1400" b="1">
                    <a:solidFill>
                      <a:schemeClr val="tx1"/>
                    </a:solidFill>
                    <a:latin typeface="Arial" panose="020B0604020202020204" pitchFamily="34" charset="0"/>
                    <a:cs typeface="Arial" panose="020B0604020202020204" pitchFamily="34" charset="0"/>
                  </a:rPr>
                  <a:t> </a:t>
                </a:r>
                <a:r>
                  <a:rPr lang="de-DE" sz="1400" b="1" err="1">
                    <a:solidFill>
                      <a:schemeClr val="tx1"/>
                    </a:solidFill>
                    <a:latin typeface="Arial" panose="020B0604020202020204" pitchFamily="34" charset="0"/>
                    <a:cs typeface="Arial" panose="020B0604020202020204" pitchFamily="34" charset="0"/>
                  </a:rPr>
                  <a:t>response</a:t>
                </a:r>
                <a:endParaRPr lang="de-DE" sz="1400" b="1">
                  <a:solidFill>
                    <a:schemeClr val="tx1"/>
                  </a:solidFill>
                  <a:latin typeface="Arial" panose="020B0604020202020204" pitchFamily="34" charset="0"/>
                  <a:cs typeface="Arial" panose="020B0604020202020204" pitchFamily="34" charset="0"/>
                </a:endParaRPr>
              </a:p>
            </c:rich>
          </c:tx>
          <c:layout>
            <c:manualLayout>
              <c:xMode val="edge"/>
              <c:yMode val="edge"/>
              <c:x val="0.39760987792480124"/>
              <c:y val="0.87316318252647007"/>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5327"/>
        <c:crosses val="autoZero"/>
        <c:crossBetween val="midCat"/>
        <c:majorUnit val="1"/>
      </c:valAx>
      <c:valAx>
        <c:axId val="1266575327"/>
        <c:scaling>
          <c:orientation val="minMax"/>
          <c:max val="1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400" b="1" err="1">
                    <a:solidFill>
                      <a:schemeClr val="tx1"/>
                    </a:solidFill>
                    <a:latin typeface="Arial" panose="020B0604020202020204" pitchFamily="34" charset="0"/>
                    <a:cs typeface="Arial" panose="020B0604020202020204" pitchFamily="34" charset="0"/>
                  </a:rPr>
                  <a:t>DoR</a:t>
                </a:r>
                <a:r>
                  <a:rPr lang="de-DE" sz="1400" b="1">
                    <a:solidFill>
                      <a:schemeClr val="tx1"/>
                    </a:solidFill>
                    <a:latin typeface="Arial" panose="020B0604020202020204" pitchFamily="34" charset="0"/>
                    <a:cs typeface="Arial" panose="020B0604020202020204" pitchFamily="34" charset="0"/>
                  </a:rPr>
                  <a:t> </a:t>
                </a:r>
                <a:r>
                  <a:rPr lang="de-DE" sz="1400" b="1" err="1">
                    <a:solidFill>
                      <a:schemeClr val="tx1"/>
                    </a:solidFill>
                    <a:latin typeface="Arial" panose="020B0604020202020204" pitchFamily="34" charset="0"/>
                    <a:cs typeface="Arial" panose="020B0604020202020204" pitchFamily="34" charset="0"/>
                  </a:rPr>
                  <a:t>probability</a:t>
                </a:r>
                <a:r>
                  <a:rPr lang="de-DE" sz="1400" b="1">
                    <a:solidFill>
                      <a:schemeClr val="tx1"/>
                    </a:solidFill>
                    <a:latin typeface="Arial" panose="020B0604020202020204" pitchFamily="34" charset="0"/>
                    <a:cs typeface="Arial" panose="020B0604020202020204" pitchFamily="34" charset="0"/>
                  </a:rPr>
                  <a:t>, %</a:t>
                </a:r>
              </a:p>
            </c:rich>
          </c:tx>
          <c:layout>
            <c:manualLayout>
              <c:xMode val="edge"/>
              <c:yMode val="edge"/>
              <c:x val="1.3623701084097547E-2"/>
              <c:y val="6.954985665410407E-2"/>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3679"/>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3558070866141"/>
          <c:y val="5.5545845379523028E-2"/>
          <c:w val="0.82923982378579431"/>
          <c:h val="0.7112414377229959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DD96-DF45-8954-E0A373CDB203}"/>
            </c:ext>
          </c:extLst>
        </c:ser>
        <c:dLbls>
          <c:showLegendKey val="0"/>
          <c:showVal val="0"/>
          <c:showCatName val="0"/>
          <c:showSerName val="0"/>
          <c:showPercent val="0"/>
          <c:showBubbleSize val="0"/>
        </c:dLbls>
        <c:axId val="1266573679"/>
        <c:axId val="1266575327"/>
      </c:scatterChart>
      <c:valAx>
        <c:axId val="1266573679"/>
        <c:scaling>
          <c:orientation val="minMax"/>
          <c:max val="24"/>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400" b="1" err="1">
                    <a:solidFill>
                      <a:schemeClr val="tx1"/>
                    </a:solidFill>
                    <a:latin typeface="Arial" panose="020B0604020202020204" pitchFamily="34" charset="0"/>
                    <a:cs typeface="Arial" panose="020B0604020202020204" pitchFamily="34" charset="0"/>
                  </a:rPr>
                  <a:t>Months</a:t>
                </a:r>
                <a:r>
                  <a:rPr lang="de-DE" sz="1400" b="1">
                    <a:solidFill>
                      <a:schemeClr val="tx1"/>
                    </a:solidFill>
                    <a:latin typeface="Arial" panose="020B0604020202020204" pitchFamily="34" charset="0"/>
                    <a:cs typeface="Arial" panose="020B0604020202020204" pitchFamily="34" charset="0"/>
                  </a:rPr>
                  <a:t> after </a:t>
                </a:r>
                <a:r>
                  <a:rPr lang="de-DE" sz="1400" b="1" err="1">
                    <a:solidFill>
                      <a:schemeClr val="tx1"/>
                    </a:solidFill>
                    <a:latin typeface="Arial" panose="020B0604020202020204" pitchFamily="34" charset="0"/>
                    <a:cs typeface="Arial" panose="020B0604020202020204" pitchFamily="34" charset="0"/>
                  </a:rPr>
                  <a:t>first</a:t>
                </a:r>
                <a:r>
                  <a:rPr lang="de-DE" sz="1400" b="1">
                    <a:solidFill>
                      <a:schemeClr val="tx1"/>
                    </a:solidFill>
                    <a:latin typeface="Arial" panose="020B0604020202020204" pitchFamily="34" charset="0"/>
                    <a:cs typeface="Arial" panose="020B0604020202020204" pitchFamily="34" charset="0"/>
                  </a:rPr>
                  <a:t> </a:t>
                </a:r>
                <a:r>
                  <a:rPr lang="de-DE" sz="1400" b="1" err="1">
                    <a:solidFill>
                      <a:schemeClr val="tx1"/>
                    </a:solidFill>
                    <a:latin typeface="Arial" panose="020B0604020202020204" pitchFamily="34" charset="0"/>
                    <a:cs typeface="Arial" panose="020B0604020202020204" pitchFamily="34" charset="0"/>
                  </a:rPr>
                  <a:t>response</a:t>
                </a:r>
                <a:endParaRPr lang="de-DE" sz="1400" b="1">
                  <a:solidFill>
                    <a:schemeClr val="tx1"/>
                  </a:solidFill>
                  <a:latin typeface="Arial" panose="020B0604020202020204" pitchFamily="34" charset="0"/>
                  <a:cs typeface="Arial" panose="020B0604020202020204" pitchFamily="34" charset="0"/>
                </a:endParaRPr>
              </a:p>
            </c:rich>
          </c:tx>
          <c:layout>
            <c:manualLayout>
              <c:xMode val="edge"/>
              <c:yMode val="edge"/>
              <c:x val="0.39760987792480124"/>
              <c:y val="0.87316318252647007"/>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5327"/>
        <c:crosses val="autoZero"/>
        <c:crossBetween val="midCat"/>
        <c:majorUnit val="1"/>
      </c:valAx>
      <c:valAx>
        <c:axId val="1266575327"/>
        <c:scaling>
          <c:orientation val="minMax"/>
          <c:max val="1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400" b="1">
                    <a:solidFill>
                      <a:schemeClr val="tx1"/>
                    </a:solidFill>
                    <a:latin typeface="Arial" panose="020B0604020202020204" pitchFamily="34" charset="0"/>
                    <a:cs typeface="Arial" panose="020B0604020202020204" pitchFamily="34" charset="0"/>
                  </a:rPr>
                  <a:t>PFS </a:t>
                </a:r>
                <a:r>
                  <a:rPr lang="de-DE" sz="1400" b="1" err="1">
                    <a:solidFill>
                      <a:schemeClr val="tx1"/>
                    </a:solidFill>
                    <a:latin typeface="Arial" panose="020B0604020202020204" pitchFamily="34" charset="0"/>
                    <a:cs typeface="Arial" panose="020B0604020202020204" pitchFamily="34" charset="0"/>
                  </a:rPr>
                  <a:t>probability</a:t>
                </a:r>
                <a:r>
                  <a:rPr lang="de-DE" sz="1400" b="1">
                    <a:solidFill>
                      <a:schemeClr val="tx1"/>
                    </a:solidFill>
                    <a:latin typeface="Arial" panose="020B0604020202020204" pitchFamily="34" charset="0"/>
                    <a:cs typeface="Arial" panose="020B0604020202020204" pitchFamily="34" charset="0"/>
                  </a:rPr>
                  <a:t>, %</a:t>
                </a:r>
              </a:p>
            </c:rich>
          </c:tx>
          <c:layout>
            <c:manualLayout>
              <c:xMode val="edge"/>
              <c:yMode val="edge"/>
              <c:x val="1.5765686373887075E-2"/>
              <c:y val="8.0057752055038206E-2"/>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3679"/>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3558070866141"/>
          <c:y val="5.5545845379523028E-2"/>
          <c:w val="0.82923982378579431"/>
          <c:h val="0.7112414377229959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5B01-EC4C-85B1-87064B489D05}"/>
            </c:ext>
          </c:extLst>
        </c:ser>
        <c:dLbls>
          <c:showLegendKey val="0"/>
          <c:showVal val="0"/>
          <c:showCatName val="0"/>
          <c:showSerName val="0"/>
          <c:showPercent val="0"/>
          <c:showBubbleSize val="0"/>
        </c:dLbls>
        <c:axId val="1266573679"/>
        <c:axId val="1266575327"/>
      </c:scatterChart>
      <c:valAx>
        <c:axId val="1266573679"/>
        <c:scaling>
          <c:orientation val="minMax"/>
          <c:max val="24"/>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400" b="1" err="1">
                    <a:solidFill>
                      <a:schemeClr val="tx1"/>
                    </a:solidFill>
                    <a:latin typeface="Arial" panose="020B0604020202020204" pitchFamily="34" charset="0"/>
                    <a:cs typeface="Arial" panose="020B0604020202020204" pitchFamily="34" charset="0"/>
                  </a:rPr>
                  <a:t>Months</a:t>
                </a:r>
                <a:r>
                  <a:rPr lang="de-DE" sz="1400" b="1">
                    <a:solidFill>
                      <a:schemeClr val="tx1"/>
                    </a:solidFill>
                    <a:latin typeface="Arial" panose="020B0604020202020204" pitchFamily="34" charset="0"/>
                    <a:cs typeface="Arial" panose="020B0604020202020204" pitchFamily="34" charset="0"/>
                  </a:rPr>
                  <a:t> after </a:t>
                </a:r>
                <a:r>
                  <a:rPr lang="de-DE" sz="1400" b="1" err="1">
                    <a:solidFill>
                      <a:schemeClr val="tx1"/>
                    </a:solidFill>
                    <a:latin typeface="Arial" panose="020B0604020202020204" pitchFamily="34" charset="0"/>
                    <a:cs typeface="Arial" panose="020B0604020202020204" pitchFamily="34" charset="0"/>
                  </a:rPr>
                  <a:t>first</a:t>
                </a:r>
                <a:r>
                  <a:rPr lang="de-DE" sz="1400" b="1">
                    <a:solidFill>
                      <a:schemeClr val="tx1"/>
                    </a:solidFill>
                    <a:latin typeface="Arial" panose="020B0604020202020204" pitchFamily="34" charset="0"/>
                    <a:cs typeface="Arial" panose="020B0604020202020204" pitchFamily="34" charset="0"/>
                  </a:rPr>
                  <a:t> </a:t>
                </a:r>
                <a:r>
                  <a:rPr lang="de-DE" sz="1400" b="1" err="1">
                    <a:solidFill>
                      <a:schemeClr val="tx1"/>
                    </a:solidFill>
                    <a:latin typeface="Arial" panose="020B0604020202020204" pitchFamily="34" charset="0"/>
                    <a:cs typeface="Arial" panose="020B0604020202020204" pitchFamily="34" charset="0"/>
                  </a:rPr>
                  <a:t>response</a:t>
                </a:r>
                <a:endParaRPr lang="de-DE" sz="1400" b="1">
                  <a:solidFill>
                    <a:schemeClr val="tx1"/>
                  </a:solidFill>
                  <a:latin typeface="Arial" panose="020B0604020202020204" pitchFamily="34" charset="0"/>
                  <a:cs typeface="Arial" panose="020B0604020202020204" pitchFamily="34" charset="0"/>
                </a:endParaRPr>
              </a:p>
            </c:rich>
          </c:tx>
          <c:layout>
            <c:manualLayout>
              <c:xMode val="edge"/>
              <c:yMode val="edge"/>
              <c:x val="0.39760987792480124"/>
              <c:y val="0.87316318252647007"/>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5327"/>
        <c:crosses val="autoZero"/>
        <c:crossBetween val="midCat"/>
        <c:majorUnit val="1"/>
      </c:valAx>
      <c:valAx>
        <c:axId val="1266575327"/>
        <c:scaling>
          <c:orientation val="minMax"/>
          <c:max val="1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400" b="1">
                    <a:solidFill>
                      <a:schemeClr val="tx1"/>
                    </a:solidFill>
                    <a:latin typeface="Arial" panose="020B0604020202020204" pitchFamily="34" charset="0"/>
                    <a:cs typeface="Arial" panose="020B0604020202020204" pitchFamily="34" charset="0"/>
                  </a:rPr>
                  <a:t>OS </a:t>
                </a:r>
                <a:r>
                  <a:rPr lang="de-DE" sz="1400" b="1" err="1">
                    <a:solidFill>
                      <a:schemeClr val="tx1"/>
                    </a:solidFill>
                    <a:latin typeface="Arial" panose="020B0604020202020204" pitchFamily="34" charset="0"/>
                    <a:cs typeface="Arial" panose="020B0604020202020204" pitchFamily="34" charset="0"/>
                  </a:rPr>
                  <a:t>probability</a:t>
                </a:r>
                <a:r>
                  <a:rPr lang="de-DE" sz="1400" b="1">
                    <a:solidFill>
                      <a:schemeClr val="tx1"/>
                    </a:solidFill>
                    <a:latin typeface="Arial" panose="020B0604020202020204" pitchFamily="34" charset="0"/>
                    <a:cs typeface="Arial" panose="020B0604020202020204" pitchFamily="34" charset="0"/>
                  </a:rPr>
                  <a:t>, %</a:t>
                </a:r>
              </a:p>
            </c:rich>
          </c:tx>
          <c:layout>
            <c:manualLayout>
              <c:xMode val="edge"/>
              <c:yMode val="edge"/>
              <c:x val="1.5198536706349205E-2"/>
              <c:y val="0.12597984476887658"/>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3679"/>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sz="1400" b="1">
                <a:solidFill>
                  <a:schemeClr val="tx1"/>
                </a:solidFill>
              </a:rPr>
              <a:t>Most</a:t>
            </a:r>
            <a:r>
              <a:rPr lang="de-DE" sz="1400" b="1" baseline="0">
                <a:solidFill>
                  <a:schemeClr val="tx1"/>
                </a:solidFill>
              </a:rPr>
              <a:t> Common TEAEs</a:t>
            </a:r>
            <a:endParaRPr lang="de-DE" sz="1400" b="1">
              <a:solidFill>
                <a:schemeClr val="tx1"/>
              </a:solidFill>
            </a:endParaRPr>
          </a:p>
        </c:rich>
      </c:tx>
      <c:layout>
        <c:manualLayout>
          <c:xMode val="edge"/>
          <c:yMode val="edge"/>
          <c:x val="0.3650495262704565"/>
          <c:y val="1.891069624716488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12969857283464567"/>
          <c:y val="9.0717141250690914E-2"/>
          <c:w val="0.85052805118110231"/>
          <c:h val="0.75382234309184826"/>
        </c:manualLayout>
      </c:layout>
      <c:barChart>
        <c:barDir val="bar"/>
        <c:grouping val="stacked"/>
        <c:varyColors val="0"/>
        <c:ser>
          <c:idx val="0"/>
          <c:order val="0"/>
          <c:tx>
            <c:strRef>
              <c:f>Tabelle1!$B$1</c:f>
              <c:strCache>
                <c:ptCount val="1"/>
                <c:pt idx="0">
                  <c:v>Grade 1 or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Back pain</c:v>
                </c:pt>
                <c:pt idx="1">
                  <c:v>Abdominal pain</c:v>
                </c:pt>
                <c:pt idx="2">
                  <c:v>URTI</c:v>
                </c:pt>
                <c:pt idx="3">
                  <c:v>Pyrexia</c:v>
                </c:pt>
                <c:pt idx="4">
                  <c:v>Arthralgia</c:v>
                </c:pt>
                <c:pt idx="5">
                  <c:v>Thrombocytopenia</c:v>
                </c:pt>
                <c:pt idx="6">
                  <c:v>Neutropenia</c:v>
                </c:pt>
                <c:pt idx="7">
                  <c:v>Constipation</c:v>
                </c:pt>
                <c:pt idx="8">
                  <c:v>Diahrhea</c:v>
                </c:pt>
                <c:pt idx="9">
                  <c:v>Contusion</c:v>
                </c:pt>
              </c:strCache>
            </c:strRef>
          </c:cat>
          <c:val>
            <c:numRef>
              <c:f>Tabelle1!$B$2:$B$11</c:f>
              <c:numCache>
                <c:formatCode>General</c:formatCode>
                <c:ptCount val="10"/>
                <c:pt idx="0">
                  <c:v>12</c:v>
                </c:pt>
                <c:pt idx="1">
                  <c:v>12</c:v>
                </c:pt>
                <c:pt idx="2">
                  <c:v>12</c:v>
                </c:pt>
                <c:pt idx="3">
                  <c:v>12</c:v>
                </c:pt>
                <c:pt idx="4">
                  <c:v>15</c:v>
                </c:pt>
                <c:pt idx="5">
                  <c:v>12</c:v>
                </c:pt>
                <c:pt idx="6">
                  <c:v>4</c:v>
                </c:pt>
                <c:pt idx="7">
                  <c:v>18</c:v>
                </c:pt>
                <c:pt idx="8">
                  <c:v>18</c:v>
                </c:pt>
                <c:pt idx="9">
                  <c:v>24</c:v>
                </c:pt>
              </c:numCache>
            </c:numRef>
          </c:val>
          <c:extLst>
            <c:ext xmlns:c16="http://schemas.microsoft.com/office/drawing/2014/chart" uri="{C3380CC4-5D6E-409C-BE32-E72D297353CC}">
              <c16:uniqueId val="{00000000-CC48-442F-A485-573BA3A43D6F}"/>
            </c:ext>
          </c:extLst>
        </c:ser>
        <c:ser>
          <c:idx val="1"/>
          <c:order val="1"/>
          <c:tx>
            <c:strRef>
              <c:f>Tabelle1!$C$1</c:f>
              <c:strCache>
                <c:ptCount val="1"/>
                <c:pt idx="0">
                  <c:v>Grade ≥3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Back pain</c:v>
                </c:pt>
                <c:pt idx="1">
                  <c:v>Abdominal pain</c:v>
                </c:pt>
                <c:pt idx="2">
                  <c:v>URTI</c:v>
                </c:pt>
                <c:pt idx="3">
                  <c:v>Pyrexia</c:v>
                </c:pt>
                <c:pt idx="4">
                  <c:v>Arthralgia</c:v>
                </c:pt>
                <c:pt idx="5">
                  <c:v>Thrombocytopenia</c:v>
                </c:pt>
                <c:pt idx="6">
                  <c:v>Neutropenia</c:v>
                </c:pt>
                <c:pt idx="7">
                  <c:v>Constipation</c:v>
                </c:pt>
                <c:pt idx="8">
                  <c:v>Diahrhea</c:v>
                </c:pt>
                <c:pt idx="9">
                  <c:v>Contusion</c:v>
                </c:pt>
              </c:strCache>
            </c:strRef>
          </c:cat>
          <c:val>
            <c:numRef>
              <c:f>Tabelle1!$C$2:$C$11</c:f>
              <c:numCache>
                <c:formatCode>General</c:formatCode>
                <c:ptCount val="10"/>
                <c:pt idx="2">
                  <c:v>2</c:v>
                </c:pt>
                <c:pt idx="3">
                  <c:v>3</c:v>
                </c:pt>
                <c:pt idx="5">
                  <c:v>4</c:v>
                </c:pt>
                <c:pt idx="6">
                  <c:v>12</c:v>
                </c:pt>
                <c:pt idx="8">
                  <c:v>4</c:v>
                </c:pt>
              </c:numCache>
            </c:numRef>
          </c:val>
          <c:extLst>
            <c:ext xmlns:c16="http://schemas.microsoft.com/office/drawing/2014/chart" uri="{C3380CC4-5D6E-409C-BE32-E72D297353CC}">
              <c16:uniqueId val="{00000001-CC48-442F-A485-573BA3A43D6F}"/>
            </c:ext>
          </c:extLst>
        </c:ser>
        <c:dLbls>
          <c:dLblPos val="ctr"/>
          <c:showLegendKey val="0"/>
          <c:showVal val="1"/>
          <c:showCatName val="0"/>
          <c:showSerName val="0"/>
          <c:showPercent val="0"/>
          <c:showBubbleSize val="0"/>
        </c:dLbls>
        <c:gapWidth val="60"/>
        <c:overlap val="100"/>
        <c:axId val="736738400"/>
        <c:axId val="736736480"/>
      </c:barChart>
      <c:catAx>
        <c:axId val="736738400"/>
        <c:scaling>
          <c:orientation val="minMax"/>
        </c:scaling>
        <c:delete val="0"/>
        <c:axPos val="l"/>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736736480"/>
        <c:crosses val="autoZero"/>
        <c:auto val="1"/>
        <c:lblAlgn val="ctr"/>
        <c:lblOffset val="100"/>
        <c:noMultiLvlLbl val="0"/>
      </c:catAx>
      <c:valAx>
        <c:axId val="736736480"/>
        <c:scaling>
          <c:orientation val="minMax"/>
        </c:scaling>
        <c:delete val="0"/>
        <c:axPos val="b"/>
        <c:majorGridlines>
          <c:spPr>
            <a:ln w="9525" cap="flat" cmpd="sng" algn="ctr">
              <a:noFill/>
              <a:round/>
            </a:ln>
            <a:effectLst/>
          </c:spPr>
        </c:majorGridlines>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736738400"/>
        <c:crosses val="autoZero"/>
        <c:crossBetween val="between"/>
      </c:valAx>
      <c:spPr>
        <a:noFill/>
        <a:ln>
          <a:noFill/>
        </a:ln>
        <a:effectLst/>
      </c:spPr>
    </c:plotArea>
    <c:legend>
      <c:legendPos val="b"/>
      <c:layout>
        <c:manualLayout>
          <c:xMode val="edge"/>
          <c:yMode val="edge"/>
          <c:x val="0.73155400869096887"/>
          <c:y val="0.65898742985905534"/>
          <c:w val="0.26070287657791252"/>
          <c:h val="0.1586461140812088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userShapes r:id="rId4"/>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Zanubrutinib + Obinutuzumab</c:v>
                </c:pt>
              </c:strCache>
            </c:strRef>
          </c:tx>
          <c:spPr>
            <a:gradFill flip="none" rotWithShape="1">
              <a:gsLst>
                <a:gs pos="50000">
                  <a:schemeClr val="accent3"/>
                </a:gs>
                <a:gs pos="25000">
                  <a:schemeClr val="accent4"/>
                </a:gs>
                <a:gs pos="24000">
                  <a:schemeClr val="accent3"/>
                </a:gs>
                <a:gs pos="49000">
                  <a:schemeClr val="accent4"/>
                </a:gs>
                <a:gs pos="75000">
                  <a:schemeClr val="accent4"/>
                </a:gs>
                <a:gs pos="74000">
                  <a:schemeClr val="accent3"/>
                </a:gs>
              </a:gsLst>
              <a:lin ang="2700000" scaled="0"/>
              <a:tileRect/>
            </a:gradFill>
            <a:ln>
              <a:noFill/>
            </a:ln>
            <a:effectLst/>
          </c:spPr>
          <c:invertIfNegative val="0"/>
          <c:cat>
            <c:strRef>
              <c:f>Tabelle1!$A$2:$A$15</c:f>
              <c:strCache>
                <c:ptCount val="14"/>
                <c:pt idx="0">
                  <c:v>Infusion-related reaction</c:v>
                </c:pt>
                <c:pt idx="1">
                  <c:v>Pruritus</c:v>
                </c:pt>
                <c:pt idx="2">
                  <c:v>Abdominal pain</c:v>
                </c:pt>
                <c:pt idx="3">
                  <c:v>Nausea</c:v>
                </c:pt>
                <c:pt idx="4">
                  <c:v>COVID-19</c:v>
                </c:pt>
                <c:pt idx="5">
                  <c:v>Back pain</c:v>
                </c:pt>
                <c:pt idx="6">
                  <c:v>Dyspnea</c:v>
                </c:pt>
                <c:pt idx="7">
                  <c:v>Pneumonia</c:v>
                </c:pt>
                <c:pt idx="8">
                  <c:v>Asthenia</c:v>
                </c:pt>
                <c:pt idx="9">
                  <c:v>Cough</c:v>
                </c:pt>
                <c:pt idx="10">
                  <c:v>Constipation</c:v>
                </c:pt>
                <c:pt idx="11">
                  <c:v>Pyrexia</c:v>
                </c:pt>
                <c:pt idx="12">
                  <c:v>Fatigue</c:v>
                </c:pt>
                <c:pt idx="13">
                  <c:v>Diarrhea</c:v>
                </c:pt>
              </c:strCache>
            </c:strRef>
          </c:cat>
          <c:val>
            <c:numRef>
              <c:f>Tabelle1!$B$2:$B$15</c:f>
              <c:numCache>
                <c:formatCode>General</c:formatCode>
                <c:ptCount val="14"/>
                <c:pt idx="0">
                  <c:v>2.8</c:v>
                </c:pt>
                <c:pt idx="1">
                  <c:v>7</c:v>
                </c:pt>
                <c:pt idx="2">
                  <c:v>7.7</c:v>
                </c:pt>
                <c:pt idx="3">
                  <c:v>9.1</c:v>
                </c:pt>
                <c:pt idx="4">
                  <c:v>9.8000000000000007</c:v>
                </c:pt>
                <c:pt idx="5">
                  <c:v>10.5</c:v>
                </c:pt>
                <c:pt idx="6">
                  <c:v>11.2</c:v>
                </c:pt>
                <c:pt idx="7">
                  <c:v>11.9</c:v>
                </c:pt>
                <c:pt idx="8">
                  <c:v>11.9</c:v>
                </c:pt>
                <c:pt idx="9">
                  <c:v>12.6</c:v>
                </c:pt>
                <c:pt idx="10">
                  <c:v>13.3</c:v>
                </c:pt>
                <c:pt idx="11">
                  <c:v>13.3</c:v>
                </c:pt>
                <c:pt idx="12">
                  <c:v>15.4</c:v>
                </c:pt>
                <c:pt idx="13">
                  <c:v>18.2</c:v>
                </c:pt>
              </c:numCache>
            </c:numRef>
          </c:val>
          <c:extLst>
            <c:ext xmlns:c16="http://schemas.microsoft.com/office/drawing/2014/chart" uri="{C3380CC4-5D6E-409C-BE32-E72D297353CC}">
              <c16:uniqueId val="{00000000-4680-49C3-85F3-56CB8AB30B9A}"/>
            </c:ext>
          </c:extLst>
        </c:ser>
        <c:ser>
          <c:idx val="1"/>
          <c:order val="1"/>
          <c:tx>
            <c:strRef>
              <c:f>Tabelle1!$C$1</c:f>
              <c:strCache>
                <c:ptCount val="1"/>
                <c:pt idx="0">
                  <c:v>Obinutuzumab</c:v>
                </c:pt>
              </c:strCache>
            </c:strRef>
          </c:tx>
          <c:spPr>
            <a:solidFill>
              <a:schemeClr val="accent3"/>
            </a:solidFill>
            <a:ln>
              <a:noFill/>
            </a:ln>
            <a:effectLst/>
          </c:spPr>
          <c:invertIfNegative val="0"/>
          <c:cat>
            <c:strRef>
              <c:f>Tabelle1!$A$2:$A$15</c:f>
              <c:strCache>
                <c:ptCount val="14"/>
                <c:pt idx="0">
                  <c:v>Infusion-related reaction</c:v>
                </c:pt>
                <c:pt idx="1">
                  <c:v>Pruritus</c:v>
                </c:pt>
                <c:pt idx="2">
                  <c:v>Abdominal pain</c:v>
                </c:pt>
                <c:pt idx="3">
                  <c:v>Nausea</c:v>
                </c:pt>
                <c:pt idx="4">
                  <c:v>COVID-19</c:v>
                </c:pt>
                <c:pt idx="5">
                  <c:v>Back pain</c:v>
                </c:pt>
                <c:pt idx="6">
                  <c:v>Dyspnea</c:v>
                </c:pt>
                <c:pt idx="7">
                  <c:v>Pneumonia</c:v>
                </c:pt>
                <c:pt idx="8">
                  <c:v>Asthenia</c:v>
                </c:pt>
                <c:pt idx="9">
                  <c:v>Cough</c:v>
                </c:pt>
                <c:pt idx="10">
                  <c:v>Constipation</c:v>
                </c:pt>
                <c:pt idx="11">
                  <c:v>Pyrexia</c:v>
                </c:pt>
                <c:pt idx="12">
                  <c:v>Fatigue</c:v>
                </c:pt>
                <c:pt idx="13">
                  <c:v>Diarrhea</c:v>
                </c:pt>
              </c:strCache>
            </c:strRef>
          </c:cat>
          <c:val>
            <c:numRef>
              <c:f>Tabelle1!$C$2:$C$15</c:f>
              <c:numCache>
                <c:formatCode>General</c:formatCode>
                <c:ptCount val="14"/>
                <c:pt idx="0">
                  <c:v>9.9</c:v>
                </c:pt>
                <c:pt idx="1">
                  <c:v>9.9</c:v>
                </c:pt>
                <c:pt idx="2">
                  <c:v>11.3</c:v>
                </c:pt>
                <c:pt idx="3">
                  <c:v>14.1</c:v>
                </c:pt>
                <c:pt idx="4">
                  <c:v>9.9</c:v>
                </c:pt>
                <c:pt idx="5">
                  <c:v>5.6</c:v>
                </c:pt>
                <c:pt idx="6">
                  <c:v>9.9</c:v>
                </c:pt>
                <c:pt idx="7">
                  <c:v>7</c:v>
                </c:pt>
                <c:pt idx="8">
                  <c:v>8.5</c:v>
                </c:pt>
                <c:pt idx="9">
                  <c:v>12.7</c:v>
                </c:pt>
                <c:pt idx="10">
                  <c:v>8.5</c:v>
                </c:pt>
                <c:pt idx="11">
                  <c:v>19.7</c:v>
                </c:pt>
                <c:pt idx="12">
                  <c:v>14.1</c:v>
                </c:pt>
                <c:pt idx="13">
                  <c:v>16.899999999999999</c:v>
                </c:pt>
              </c:numCache>
            </c:numRef>
          </c:val>
          <c:extLst>
            <c:ext xmlns:c16="http://schemas.microsoft.com/office/drawing/2014/chart" uri="{C3380CC4-5D6E-409C-BE32-E72D297353CC}">
              <c16:uniqueId val="{00000001-4680-49C3-85F3-56CB8AB30B9A}"/>
            </c:ext>
          </c:extLst>
        </c:ser>
        <c:dLbls>
          <c:showLegendKey val="0"/>
          <c:showVal val="0"/>
          <c:showCatName val="0"/>
          <c:showSerName val="0"/>
          <c:showPercent val="0"/>
          <c:showBubbleSize val="0"/>
        </c:dLbls>
        <c:gapWidth val="150"/>
        <c:axId val="1202562751"/>
        <c:axId val="1202567071"/>
      </c:barChart>
      <c:catAx>
        <c:axId val="1202562751"/>
        <c:scaling>
          <c:orientation val="minMax"/>
        </c:scaling>
        <c:delete val="0"/>
        <c:axPos val="l"/>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IT"/>
          </a:p>
        </c:txPr>
        <c:crossAx val="1202567071"/>
        <c:crosses val="autoZero"/>
        <c:auto val="1"/>
        <c:lblAlgn val="ctr"/>
        <c:lblOffset val="100"/>
        <c:noMultiLvlLbl val="0"/>
      </c:catAx>
      <c:valAx>
        <c:axId val="1202567071"/>
        <c:scaling>
          <c:orientation val="minMax"/>
        </c:scaling>
        <c:delete val="0"/>
        <c:axPos val="b"/>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IT"/>
          </a:p>
        </c:txPr>
        <c:crossAx val="1202562751"/>
        <c:crosses val="autoZero"/>
        <c:crossBetween val="between"/>
      </c:valAx>
      <c:spPr>
        <a:noFill/>
        <a:ln>
          <a:noFill/>
        </a:ln>
        <a:effectLst/>
      </c:spPr>
    </c:plotArea>
    <c:legend>
      <c:legendPos val="b"/>
      <c:layout>
        <c:manualLayout>
          <c:xMode val="edge"/>
          <c:yMode val="edge"/>
          <c:x val="0.58897944671083302"/>
          <c:y val="0.6777685698196616"/>
          <c:w val="0.40874110228865845"/>
          <c:h val="0.1039539039368148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en-IT"/>
    </a:p>
  </c:txPr>
  <c:externalData r:id="rId3">
    <c:autoUpdate val="0"/>
  </c:externalData>
  <c:userShapes r:id="rId4"/>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352143369910778E-2"/>
          <c:y val="3.0237858246795122E-2"/>
          <c:w val="0.9435779076768166"/>
          <c:h val="0.58219450644948656"/>
        </c:manualLayout>
      </c:layout>
      <c:barChart>
        <c:barDir val="col"/>
        <c:grouping val="clustered"/>
        <c:varyColors val="0"/>
        <c:ser>
          <c:idx val="0"/>
          <c:order val="0"/>
          <c:tx>
            <c:strRef>
              <c:f>Tabelle1!$B$1</c:f>
              <c:strCache>
                <c:ptCount val="1"/>
                <c:pt idx="0">
                  <c:v>Zanubrutinib + Obinutuzumab</c:v>
                </c:pt>
              </c:strCache>
            </c:strRef>
          </c:tx>
          <c:spPr>
            <a:gradFill>
              <a:gsLst>
                <a:gs pos="50000">
                  <a:schemeClr val="accent3"/>
                </a:gs>
                <a:gs pos="25000">
                  <a:schemeClr val="accent4"/>
                </a:gs>
                <a:gs pos="24000">
                  <a:schemeClr val="accent3"/>
                </a:gs>
                <a:gs pos="49000">
                  <a:schemeClr val="accent4"/>
                </a:gs>
                <a:gs pos="75000">
                  <a:schemeClr val="accent4"/>
                </a:gs>
                <a:gs pos="74000">
                  <a:schemeClr val="accent3"/>
                </a:gs>
              </a:gsLst>
              <a:lin ang="2700000" scaled="0"/>
            </a:gradFill>
            <a:ln>
              <a:noFill/>
            </a:ln>
            <a:effectLst/>
          </c:spPr>
          <c:invertIfNegative val="0"/>
          <c:dLbls>
            <c:dLbl>
              <c:idx val="4"/>
              <c:layout>
                <c:manualLayout>
                  <c:x val="-1.4898643472646207E-3"/>
                  <c:y val="-5.315639476621561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234-44E6-8625-B56DE03A3FC3}"/>
                </c:ext>
              </c:extLst>
            </c:dLbl>
            <c:dLbl>
              <c:idx val="5"/>
              <c:layout>
                <c:manualLayout>
                  <c:x val="-2.979728694529296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234-44E6-8625-B56DE03A3FC3}"/>
                </c:ext>
              </c:extLst>
            </c:dLbl>
            <c:dLbl>
              <c:idx val="6"/>
              <c:layout>
                <c:manualLayout>
                  <c:x val="-4.4695930417939719E-3"/>
                  <c:y val="5.798946418191759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234-44E6-8625-B56DE03A3FC3}"/>
                </c:ext>
              </c:extLst>
            </c:dLbl>
            <c:dLbl>
              <c:idx val="7"/>
              <c:layout>
                <c:manualLayout>
                  <c:x val="-4.4695930417938626E-3"/>
                  <c:y val="2.899473209095851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234-44E6-8625-B56DE03A3FC3}"/>
                </c:ext>
              </c:extLst>
            </c:dLbl>
            <c:dLbl>
              <c:idx val="8"/>
              <c:layout>
                <c:manualLayout>
                  <c:x val="-4.4695930417938626E-3"/>
                  <c:y val="2.899473209095853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234-44E6-8625-B56DE03A3FC3}"/>
                </c:ext>
              </c:extLst>
            </c:dLbl>
            <c:dLbl>
              <c:idx val="9"/>
              <c:layout>
                <c:manualLayout>
                  <c:x val="-4.4695930417939719E-3"/>
                  <c:y val="-5.315639476621561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234-44E6-8625-B56DE03A3FC3}"/>
                </c:ext>
              </c:extLst>
            </c:dLbl>
            <c:dLbl>
              <c:idx val="10"/>
              <c:layout>
                <c:manualLayout>
                  <c:x val="-2.979728694529241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234-44E6-8625-B56DE03A3FC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Anemia</c:v>
                </c:pt>
                <c:pt idx="1">
                  <c:v>Neutropenia</c:v>
                </c:pt>
                <c:pt idx="2">
                  <c:v>Thrombocytopenia</c:v>
                </c:pt>
                <c:pt idx="3">
                  <c:v>Hemorrhage</c:v>
                </c:pt>
                <c:pt idx="4">
                  <c:v>Major hemorrhage</c:v>
                </c:pt>
                <c:pt idx="5">
                  <c:v>Atrial fibrillation and flutter</c:v>
                </c:pt>
                <c:pt idx="6">
                  <c:v>Hypertension</c:v>
                </c:pt>
                <c:pt idx="7">
                  <c:v>Infections</c:v>
                </c:pt>
                <c:pt idx="8">
                  <c:v>Opportunistic infections</c:v>
                </c:pt>
                <c:pt idx="9">
                  <c:v>Second primary malignancies </c:v>
                </c:pt>
                <c:pt idx="10">
                  <c:v>Skin cancers</c:v>
                </c:pt>
                <c:pt idx="11">
                  <c:v>Tumor lysis syndrom</c:v>
                </c:pt>
              </c:strCache>
            </c:strRef>
          </c:cat>
          <c:val>
            <c:numRef>
              <c:f>Tabelle1!$B$2:$B$13</c:f>
              <c:numCache>
                <c:formatCode>General</c:formatCode>
                <c:ptCount val="12"/>
                <c:pt idx="0">
                  <c:v>0.8</c:v>
                </c:pt>
                <c:pt idx="1">
                  <c:v>2.6</c:v>
                </c:pt>
                <c:pt idx="2">
                  <c:v>3.5</c:v>
                </c:pt>
                <c:pt idx="3">
                  <c:v>2.4</c:v>
                </c:pt>
                <c:pt idx="4">
                  <c:v>0.1</c:v>
                </c:pt>
                <c:pt idx="5">
                  <c:v>0.2</c:v>
                </c:pt>
                <c:pt idx="6">
                  <c:v>0.3</c:v>
                </c:pt>
                <c:pt idx="7">
                  <c:v>5.6</c:v>
                </c:pt>
                <c:pt idx="8">
                  <c:v>0.2</c:v>
                </c:pt>
                <c:pt idx="9">
                  <c:v>0.4</c:v>
                </c:pt>
                <c:pt idx="10">
                  <c:v>0.2</c:v>
                </c:pt>
                <c:pt idx="11">
                  <c:v>0</c:v>
                </c:pt>
              </c:numCache>
            </c:numRef>
          </c:val>
          <c:extLst>
            <c:ext xmlns:c16="http://schemas.microsoft.com/office/drawing/2014/chart" uri="{C3380CC4-5D6E-409C-BE32-E72D297353CC}">
              <c16:uniqueId val="{00000000-1519-48B1-AF3E-7ABEBBBFC148}"/>
            </c:ext>
          </c:extLst>
        </c:ser>
        <c:ser>
          <c:idx val="1"/>
          <c:order val="1"/>
          <c:tx>
            <c:strRef>
              <c:f>Tabelle1!$C$1</c:f>
              <c:strCache>
                <c:ptCount val="1"/>
                <c:pt idx="0">
                  <c:v>Obinutuzumab</c:v>
                </c:pt>
              </c:strCache>
            </c:strRef>
          </c:tx>
          <c:spPr>
            <a:solidFill>
              <a:schemeClr val="accent3"/>
            </a:solidFill>
            <a:ln>
              <a:noFill/>
            </a:ln>
            <a:effectLst/>
          </c:spPr>
          <c:invertIfNegative val="0"/>
          <c:dLbls>
            <c:dLbl>
              <c:idx val="4"/>
              <c:layout>
                <c:manualLayout>
                  <c:x val="4.4695930417939173E-3"/>
                  <c:y val="-5.315639476621561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234-44E6-8625-B56DE03A3FC3}"/>
                </c:ext>
              </c:extLst>
            </c:dLbl>
            <c:dLbl>
              <c:idx val="5"/>
              <c:layout>
                <c:manualLayout>
                  <c:x val="4.4695930417938626E-3"/>
                  <c:y val="-5.315639476621561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234-44E6-8625-B56DE03A3FC3}"/>
                </c:ext>
              </c:extLst>
            </c:dLbl>
            <c:dLbl>
              <c:idx val="6"/>
              <c:layout>
                <c:manualLayout>
                  <c:x val="5.9594573890583737E-3"/>
                  <c:y val="-5.315639476621561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234-44E6-8625-B56DE03A3FC3}"/>
                </c:ext>
              </c:extLst>
            </c:dLbl>
            <c:dLbl>
              <c:idx val="7"/>
              <c:layout>
                <c:manualLayout>
                  <c:x val="4.4695930417937534E-3"/>
                  <c:y val="2.899473209095851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234-44E6-8625-B56DE03A3FC3}"/>
                </c:ext>
              </c:extLst>
            </c:dLbl>
            <c:dLbl>
              <c:idx val="9"/>
              <c:layout>
                <c:manualLayout>
                  <c:x val="4.4695930417937534E-3"/>
                  <c:y val="2.899473209095746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234-44E6-8625-B56DE03A3FC3}"/>
                </c:ext>
              </c:extLst>
            </c:dLbl>
            <c:dLbl>
              <c:idx val="10"/>
              <c:layout>
                <c:manualLayout>
                  <c:x val="5.9594573890585922E-3"/>
                  <c:y val="5.798946418191759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234-44E6-8625-B56DE03A3FC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Anemia</c:v>
                </c:pt>
                <c:pt idx="1">
                  <c:v>Neutropenia</c:v>
                </c:pt>
                <c:pt idx="2">
                  <c:v>Thrombocytopenia</c:v>
                </c:pt>
                <c:pt idx="3">
                  <c:v>Hemorrhage</c:v>
                </c:pt>
                <c:pt idx="4">
                  <c:v>Major hemorrhage</c:v>
                </c:pt>
                <c:pt idx="5">
                  <c:v>Atrial fibrillation and flutter</c:v>
                </c:pt>
                <c:pt idx="6">
                  <c:v>Hypertension</c:v>
                </c:pt>
                <c:pt idx="7">
                  <c:v>Infections</c:v>
                </c:pt>
                <c:pt idx="8">
                  <c:v>Opportunistic infections</c:v>
                </c:pt>
                <c:pt idx="9">
                  <c:v>Second primary malignancies </c:v>
                </c:pt>
                <c:pt idx="10">
                  <c:v>Skin cancers</c:v>
                </c:pt>
                <c:pt idx="11">
                  <c:v>Tumor lysis syndrom</c:v>
                </c:pt>
              </c:strCache>
            </c:strRef>
          </c:cat>
          <c:val>
            <c:numRef>
              <c:f>Tabelle1!$C$2:$C$13</c:f>
              <c:numCache>
                <c:formatCode>General</c:formatCode>
                <c:ptCount val="12"/>
                <c:pt idx="0">
                  <c:v>1</c:v>
                </c:pt>
                <c:pt idx="1">
                  <c:v>3.5</c:v>
                </c:pt>
                <c:pt idx="2">
                  <c:v>2.9</c:v>
                </c:pt>
                <c:pt idx="3">
                  <c:v>1.3</c:v>
                </c:pt>
                <c:pt idx="4">
                  <c:v>0.3</c:v>
                </c:pt>
                <c:pt idx="5">
                  <c:v>0.1</c:v>
                </c:pt>
                <c:pt idx="6">
                  <c:v>0.6</c:v>
                </c:pt>
                <c:pt idx="7">
                  <c:v>5.6</c:v>
                </c:pt>
                <c:pt idx="8">
                  <c:v>0</c:v>
                </c:pt>
                <c:pt idx="9">
                  <c:v>0.4</c:v>
                </c:pt>
                <c:pt idx="10">
                  <c:v>0.3</c:v>
                </c:pt>
                <c:pt idx="11">
                  <c:v>0.1</c:v>
                </c:pt>
              </c:numCache>
            </c:numRef>
          </c:val>
          <c:extLst>
            <c:ext xmlns:c16="http://schemas.microsoft.com/office/drawing/2014/chart" uri="{C3380CC4-5D6E-409C-BE32-E72D297353CC}">
              <c16:uniqueId val="{00000001-1519-48B1-AF3E-7ABEBBBFC148}"/>
            </c:ext>
          </c:extLst>
        </c:ser>
        <c:dLbls>
          <c:dLblPos val="outEnd"/>
          <c:showLegendKey val="0"/>
          <c:showVal val="1"/>
          <c:showCatName val="0"/>
          <c:showSerName val="0"/>
          <c:showPercent val="0"/>
          <c:showBubbleSize val="0"/>
        </c:dLbls>
        <c:gapWidth val="219"/>
        <c:overlap val="-27"/>
        <c:axId val="1413957567"/>
        <c:axId val="1413942207"/>
      </c:barChart>
      <c:catAx>
        <c:axId val="1413957567"/>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413942207"/>
        <c:crosses val="autoZero"/>
        <c:auto val="1"/>
        <c:lblAlgn val="ctr"/>
        <c:lblOffset val="100"/>
        <c:noMultiLvlLbl val="0"/>
      </c:catAx>
      <c:valAx>
        <c:axId val="1413942207"/>
        <c:scaling>
          <c:orientation val="minMax"/>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413957567"/>
        <c:crosses val="autoZero"/>
        <c:crossBetween val="between"/>
      </c:valAx>
      <c:spPr>
        <a:noFill/>
        <a:ln>
          <a:noFill/>
        </a:ln>
        <a:effectLst/>
      </c:spPr>
    </c:plotArea>
    <c:legend>
      <c:legendPos val="b"/>
      <c:layout>
        <c:manualLayout>
          <c:xMode val="edge"/>
          <c:yMode val="edge"/>
          <c:x val="8.741044605489097E-2"/>
          <c:y val="4.7446133721019079E-2"/>
          <c:w val="0.46693211116250999"/>
          <c:h val="0.116664299905070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IT"/>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13606159670655626"/>
          <c:y val="0.12540807054743566"/>
          <c:w val="0.65602660419195113"/>
          <c:h val="0.71867455167079297"/>
        </c:manualLayout>
      </c:layout>
      <c:barChart>
        <c:barDir val="col"/>
        <c:grouping val="stacked"/>
        <c:varyColors val="0"/>
        <c:ser>
          <c:idx val="0"/>
          <c:order val="0"/>
          <c:tx>
            <c:strRef>
              <c:f>Tabelle1!$B$1</c:f>
              <c:strCache>
                <c:ptCount val="1"/>
                <c:pt idx="0">
                  <c:v>CR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3M</c:v>
                </c:pt>
                <c:pt idx="1">
                  <c:v>6M</c:v>
                </c:pt>
                <c:pt idx="2">
                  <c:v>EOT</c:v>
                </c:pt>
                <c:pt idx="3">
                  <c:v>BEST</c:v>
                </c:pt>
              </c:strCache>
            </c:strRef>
          </c:cat>
          <c:val>
            <c:numRef>
              <c:f>Tabelle1!$B$2:$B$5</c:f>
              <c:numCache>
                <c:formatCode>General</c:formatCode>
                <c:ptCount val="4"/>
                <c:pt idx="0">
                  <c:v>62.5</c:v>
                </c:pt>
                <c:pt idx="1">
                  <c:v>92</c:v>
                </c:pt>
                <c:pt idx="2">
                  <c:v>83</c:v>
                </c:pt>
                <c:pt idx="3">
                  <c:v>92</c:v>
                </c:pt>
              </c:numCache>
            </c:numRef>
          </c:val>
          <c:extLst>
            <c:ext xmlns:c16="http://schemas.microsoft.com/office/drawing/2014/chart" uri="{C3380CC4-5D6E-409C-BE32-E72D297353CC}">
              <c16:uniqueId val="{00000000-865F-449A-900C-27767B8AAA18}"/>
            </c:ext>
          </c:extLst>
        </c:ser>
        <c:ser>
          <c:idx val="1"/>
          <c:order val="1"/>
          <c:tx>
            <c:strRef>
              <c:f>Tabelle1!$C$1</c:f>
              <c:strCache>
                <c:ptCount val="1"/>
                <c:pt idx="0">
                  <c:v>PR</c:v>
                </c:pt>
              </c:strCache>
            </c:strRef>
          </c:tx>
          <c:spPr>
            <a:solidFill>
              <a:schemeClr val="accent2"/>
            </a:solidFill>
            <a:ln>
              <a:noFill/>
            </a:ln>
            <a:effectLst/>
          </c:spPr>
          <c:invertIfNegative val="0"/>
          <c:dLbls>
            <c:delete val="1"/>
          </c:dLbls>
          <c:cat>
            <c:strRef>
              <c:f>Tabelle1!$A$2:$A$5</c:f>
              <c:strCache>
                <c:ptCount val="4"/>
                <c:pt idx="0">
                  <c:v>3M</c:v>
                </c:pt>
                <c:pt idx="1">
                  <c:v>6M</c:v>
                </c:pt>
                <c:pt idx="2">
                  <c:v>EOT</c:v>
                </c:pt>
                <c:pt idx="3">
                  <c:v>BEST</c:v>
                </c:pt>
              </c:strCache>
            </c:strRef>
          </c:cat>
          <c:val>
            <c:numRef>
              <c:f>Tabelle1!$C$2:$C$5</c:f>
              <c:numCache>
                <c:formatCode>General</c:formatCode>
                <c:ptCount val="4"/>
                <c:pt idx="0">
                  <c:v>37.5</c:v>
                </c:pt>
                <c:pt idx="1">
                  <c:v>8</c:v>
                </c:pt>
                <c:pt idx="2">
                  <c:v>4</c:v>
                </c:pt>
                <c:pt idx="3">
                  <c:v>8</c:v>
                </c:pt>
              </c:numCache>
            </c:numRef>
          </c:val>
          <c:extLst>
            <c:ext xmlns:c16="http://schemas.microsoft.com/office/drawing/2014/chart" uri="{C3380CC4-5D6E-409C-BE32-E72D297353CC}">
              <c16:uniqueId val="{00000001-865F-449A-900C-27767B8AAA18}"/>
            </c:ext>
          </c:extLst>
        </c:ser>
        <c:ser>
          <c:idx val="2"/>
          <c:order val="2"/>
          <c:tx>
            <c:strRef>
              <c:f>Tabelle1!$D$1</c:f>
              <c:strCache>
                <c:ptCount val="1"/>
                <c:pt idx="0">
                  <c:v>PD/dead</c:v>
                </c:pt>
              </c:strCache>
            </c:strRef>
          </c:tx>
          <c:spPr>
            <a:solidFill>
              <a:schemeClr val="accent3"/>
            </a:solidFill>
            <a:ln>
              <a:noFill/>
            </a:ln>
            <a:effectLst/>
          </c:spPr>
          <c:invertIfNegative val="0"/>
          <c:dLbls>
            <c:delete val="1"/>
          </c:dLbls>
          <c:cat>
            <c:strRef>
              <c:f>Tabelle1!$A$2:$A$5</c:f>
              <c:strCache>
                <c:ptCount val="4"/>
                <c:pt idx="0">
                  <c:v>3M</c:v>
                </c:pt>
                <c:pt idx="1">
                  <c:v>6M</c:v>
                </c:pt>
                <c:pt idx="2">
                  <c:v>EOT</c:v>
                </c:pt>
                <c:pt idx="3">
                  <c:v>BEST</c:v>
                </c:pt>
              </c:strCache>
            </c:strRef>
          </c:cat>
          <c:val>
            <c:numRef>
              <c:f>Tabelle1!$D$2:$D$5</c:f>
              <c:numCache>
                <c:formatCode>General</c:formatCode>
                <c:ptCount val="4"/>
                <c:pt idx="2">
                  <c:v>13</c:v>
                </c:pt>
              </c:numCache>
            </c:numRef>
          </c:val>
          <c:extLst>
            <c:ext xmlns:c16="http://schemas.microsoft.com/office/drawing/2014/chart" uri="{C3380CC4-5D6E-409C-BE32-E72D297353CC}">
              <c16:uniqueId val="{00000002-865F-449A-900C-27767B8AAA18}"/>
            </c:ext>
          </c:extLst>
        </c:ser>
        <c:dLbls>
          <c:dLblPos val="ctr"/>
          <c:showLegendKey val="0"/>
          <c:showVal val="1"/>
          <c:showCatName val="0"/>
          <c:showSerName val="0"/>
          <c:showPercent val="0"/>
          <c:showBubbleSize val="0"/>
        </c:dLbls>
        <c:gapWidth val="150"/>
        <c:overlap val="100"/>
        <c:axId val="1262527472"/>
        <c:axId val="1262523632"/>
      </c:barChart>
      <c:catAx>
        <c:axId val="1262527472"/>
        <c:scaling>
          <c:orientation val="minMax"/>
        </c:scaling>
        <c:delete val="0"/>
        <c:axPos val="b"/>
        <c:numFmt formatCode="General" sourceLinked="1"/>
        <c:majorTickMark val="none"/>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2523632"/>
        <c:crosses val="autoZero"/>
        <c:auto val="1"/>
        <c:lblAlgn val="ctr"/>
        <c:lblOffset val="100"/>
        <c:noMultiLvlLbl val="0"/>
      </c:catAx>
      <c:valAx>
        <c:axId val="1262523632"/>
        <c:scaling>
          <c:orientation val="minMax"/>
          <c:max val="100"/>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chemeClr val="tx1"/>
                    </a:solidFill>
                    <a:latin typeface="+mn-lt"/>
                    <a:ea typeface="+mn-ea"/>
                    <a:cs typeface="+mn-cs"/>
                  </a:defRPr>
                </a:pPr>
                <a:r>
                  <a:rPr lang="de-DE" sz="1400" b="1">
                    <a:solidFill>
                      <a:schemeClr val="tx1"/>
                    </a:solidFill>
                  </a:rPr>
                  <a:t>Response rate, %</a:t>
                </a:r>
              </a:p>
            </c:rich>
          </c:tx>
          <c:layout>
            <c:manualLayout>
              <c:xMode val="edge"/>
              <c:yMode val="edge"/>
              <c:x val="2.2137846618539802E-2"/>
              <c:y val="0.30178815546130067"/>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2527472"/>
        <c:crosses val="autoZero"/>
        <c:crossBetween val="between"/>
      </c:valAx>
      <c:spPr>
        <a:noFill/>
        <a:ln>
          <a:noFill/>
        </a:ln>
        <a:effectLst/>
      </c:spPr>
    </c:plotArea>
    <c:legend>
      <c:legendPos val="b"/>
      <c:layout>
        <c:manualLayout>
          <c:xMode val="edge"/>
          <c:yMode val="edge"/>
          <c:x val="0.78060723681345168"/>
          <c:y val="0.37741930261960471"/>
          <c:w val="0.17570262691522534"/>
          <c:h val="0.2030686980775902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3558070866141"/>
          <c:y val="5.5545845379523028E-2"/>
          <c:w val="0.82923982378579431"/>
          <c:h val="0.7112414377229959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4623-CC46-8931-F4188B0665BE}"/>
            </c:ext>
          </c:extLst>
        </c:ser>
        <c:dLbls>
          <c:showLegendKey val="0"/>
          <c:showVal val="0"/>
          <c:showCatName val="0"/>
          <c:showSerName val="0"/>
          <c:showPercent val="0"/>
          <c:showBubbleSize val="0"/>
        </c:dLbls>
        <c:axId val="1266573679"/>
        <c:axId val="1266575327"/>
      </c:scatterChart>
      <c:valAx>
        <c:axId val="1266573679"/>
        <c:scaling>
          <c:orientation val="minMax"/>
          <c:max val="24"/>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400" b="1">
                    <a:solidFill>
                      <a:schemeClr val="tx1"/>
                    </a:solidFill>
                    <a:latin typeface="Arial" panose="020B0604020202020204" pitchFamily="34" charset="0"/>
                    <a:cs typeface="Arial" panose="020B0604020202020204" pitchFamily="34" charset="0"/>
                  </a:rPr>
                  <a:t>OS (</a:t>
                </a:r>
                <a:r>
                  <a:rPr lang="de-DE" sz="1400" b="1" err="1">
                    <a:solidFill>
                      <a:schemeClr val="tx1"/>
                    </a:solidFill>
                    <a:latin typeface="Arial" panose="020B0604020202020204" pitchFamily="34" charset="0"/>
                    <a:cs typeface="Arial" panose="020B0604020202020204" pitchFamily="34" charset="0"/>
                  </a:rPr>
                  <a:t>months</a:t>
                </a:r>
                <a:r>
                  <a:rPr lang="de-DE" sz="1400" b="1">
                    <a:solidFill>
                      <a:schemeClr val="tx1"/>
                    </a:solidFill>
                    <a:latin typeface="Arial" panose="020B0604020202020204" pitchFamily="34" charset="0"/>
                    <a:cs typeface="Arial" panose="020B0604020202020204" pitchFamily="34" charset="0"/>
                  </a:rPr>
                  <a:t>)</a:t>
                </a:r>
              </a:p>
            </c:rich>
          </c:tx>
          <c:layout>
            <c:manualLayout>
              <c:xMode val="edge"/>
              <c:yMode val="edge"/>
              <c:x val="0.39760987792480124"/>
              <c:y val="0.87316318252647007"/>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5327"/>
        <c:crosses val="autoZero"/>
        <c:crossBetween val="midCat"/>
        <c:majorUnit val="3"/>
      </c:valAx>
      <c:valAx>
        <c:axId val="1266575327"/>
        <c:scaling>
          <c:orientation val="minMax"/>
          <c:max val="100"/>
        </c:scaling>
        <c:delete val="0"/>
        <c:axPos val="l"/>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3679"/>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22791541819144"/>
          <c:y val="0.13273062842545963"/>
          <c:w val="0.27351742131561418"/>
          <c:h val="0.65384364795233474"/>
        </c:manualLayout>
      </c:layout>
      <c:barChart>
        <c:barDir val="col"/>
        <c:grouping val="percentStacked"/>
        <c:varyColors val="0"/>
        <c:ser>
          <c:idx val="0"/>
          <c:order val="0"/>
          <c:tx>
            <c:strRef>
              <c:f>Tabelle1!$B$1</c:f>
              <c:strCache>
                <c:ptCount val="1"/>
                <c:pt idx="0">
                  <c:v>Not available</c:v>
                </c:pt>
              </c:strCache>
            </c:strRef>
          </c:tx>
          <c:spPr>
            <a:solidFill>
              <a:schemeClr val="bg1">
                <a:lumMod val="50000"/>
              </a:schemeClr>
            </a:solidFill>
            <a:ln>
              <a:noFill/>
            </a:ln>
            <a:effectLst/>
          </c:spPr>
          <c:invertIfNegative val="0"/>
          <c:dLbls>
            <c:dLbl>
              <c:idx val="0"/>
              <c:layout>
                <c:manualLayout>
                  <c:x val="3.7962053490027937E-3"/>
                  <c:y val="2.8083292786703424E-7"/>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15:layout>
                    <c:manualLayout>
                      <c:w val="9.3595293422760378E-2"/>
                      <c:h val="0.11955170078037852"/>
                    </c:manualLayout>
                  </c15:layout>
                </c:ext>
                <c:ext xmlns:c16="http://schemas.microsoft.com/office/drawing/2014/chart" uri="{C3380CC4-5D6E-409C-BE32-E72D297353CC}">
                  <c16:uniqueId val="{00000000-7EB9-48B1-B767-8BAAAFF2664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Tabelle1!$B$2</c:f>
              <c:numCache>
                <c:formatCode>General</c:formatCode>
                <c:ptCount val="1"/>
                <c:pt idx="0">
                  <c:v>13</c:v>
                </c:pt>
              </c:numCache>
            </c:numRef>
          </c:val>
          <c:extLst>
            <c:ext xmlns:c16="http://schemas.microsoft.com/office/drawing/2014/chart" uri="{C3380CC4-5D6E-409C-BE32-E72D297353CC}">
              <c16:uniqueId val="{00000001-7EB9-48B1-B767-8BAAAFF26647}"/>
            </c:ext>
          </c:extLst>
        </c:ser>
        <c:ser>
          <c:idx val="1"/>
          <c:order val="1"/>
          <c:tx>
            <c:strRef>
              <c:f>Tabelle1!$C$1</c:f>
              <c:strCache>
                <c:ptCount val="1"/>
                <c:pt idx="0">
                  <c:v>Off protocol patients</c:v>
                </c:pt>
              </c:strCache>
            </c:strRef>
          </c:tx>
          <c:spPr>
            <a:solidFill>
              <a:schemeClr val="accent1"/>
            </a:solidFill>
            <a:ln>
              <a:noFill/>
            </a:ln>
            <a:effectLst/>
          </c:spPr>
          <c:invertIfNegative val="0"/>
          <c:dLbls>
            <c:dLbl>
              <c:idx val="0"/>
              <c:layout>
                <c:manualLayout>
                  <c:x val="3.7962053490027937E-3"/>
                  <c:y val="-7.133156371144304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EB9-48B1-B767-8BAAAFF2664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Tabelle1!$C$2</c:f>
              <c:numCache>
                <c:formatCode>General</c:formatCode>
                <c:ptCount val="1"/>
                <c:pt idx="0">
                  <c:v>13</c:v>
                </c:pt>
              </c:numCache>
            </c:numRef>
          </c:val>
          <c:extLst>
            <c:ext xmlns:c16="http://schemas.microsoft.com/office/drawing/2014/chart" uri="{C3380CC4-5D6E-409C-BE32-E72D297353CC}">
              <c16:uniqueId val="{00000003-7EB9-48B1-B767-8BAAAFF26647}"/>
            </c:ext>
          </c:extLst>
        </c:ser>
        <c:ser>
          <c:idx val="2"/>
          <c:order val="2"/>
          <c:tx>
            <c:strRef>
              <c:f>Tabelle1!$D$1</c:f>
              <c:strCache>
                <c:ptCount val="1"/>
                <c:pt idx="0">
                  <c:v>Reinitiated patients</c:v>
                </c:pt>
              </c:strCache>
            </c:strRef>
          </c:tx>
          <c:spPr>
            <a:solidFill>
              <a:schemeClr val="accent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Tabelle1!$D$2</c:f>
              <c:numCache>
                <c:formatCode>General</c:formatCode>
                <c:ptCount val="1"/>
              </c:numCache>
            </c:numRef>
          </c:val>
          <c:extLst>
            <c:ext xmlns:c16="http://schemas.microsoft.com/office/drawing/2014/chart" uri="{C3380CC4-5D6E-409C-BE32-E72D297353CC}">
              <c16:uniqueId val="{00000004-7EB9-48B1-B767-8BAAAFF26647}"/>
            </c:ext>
          </c:extLst>
        </c:ser>
        <c:ser>
          <c:idx val="3"/>
          <c:order val="3"/>
          <c:tx>
            <c:strRef>
              <c:f>Tabelle1!$E$1</c:f>
              <c:strCache>
                <c:ptCount val="1"/>
                <c:pt idx="0">
                  <c:v>High MRD Positive (≥10-2)</c:v>
                </c:pt>
              </c:strCache>
            </c:strRef>
          </c:tx>
          <c:spPr>
            <a:solidFill>
              <a:schemeClr val="accent3"/>
            </a:solidFill>
            <a:ln>
              <a:noFill/>
            </a:ln>
            <a:effectLst/>
          </c:spPr>
          <c:invertIfNegative val="0"/>
          <c:dLbls>
            <c:dLbl>
              <c:idx val="0"/>
              <c:layout>
                <c:manualLayout>
                  <c:x val="0.12527477651709218"/>
                  <c:y val="-5.7065250969154435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EB9-48B1-B767-8BAAAFF2664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Tabelle1!$E$2</c:f>
              <c:numCache>
                <c:formatCode>General</c:formatCode>
                <c:ptCount val="1"/>
                <c:pt idx="0">
                  <c:v>4</c:v>
                </c:pt>
              </c:numCache>
            </c:numRef>
          </c:val>
          <c:extLst>
            <c:ext xmlns:c16="http://schemas.microsoft.com/office/drawing/2014/chart" uri="{C3380CC4-5D6E-409C-BE32-E72D297353CC}">
              <c16:uniqueId val="{00000005-7EB9-48B1-B767-8BAAAFF26647}"/>
            </c:ext>
          </c:extLst>
        </c:ser>
        <c:ser>
          <c:idx val="4"/>
          <c:order val="4"/>
          <c:tx>
            <c:strRef>
              <c:f>Tabelle1!$F$1</c:f>
              <c:strCache>
                <c:ptCount val="1"/>
                <c:pt idx="0">
                  <c:v>Low MRD Positive (≥10-4 and &lt;10-2)</c:v>
                </c:pt>
              </c:strCache>
            </c:strRef>
          </c:tx>
          <c:spPr>
            <a:solidFill>
              <a:schemeClr val="accent4"/>
            </a:solidFill>
            <a:ln>
              <a:noFill/>
            </a:ln>
            <a:effectLst/>
          </c:spPr>
          <c:invertIfNegative val="0"/>
          <c:dLbls>
            <c:dLbl>
              <c:idx val="0"/>
              <c:layout>
                <c:manualLayout>
                  <c:x val="0.11008995512108087"/>
                  <c:y val="-0.1141305019383089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EB9-48B1-B767-8BAAAFF2664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Tabelle1!$F$2</c:f>
              <c:numCache>
                <c:formatCode>General</c:formatCode>
                <c:ptCount val="1"/>
                <c:pt idx="0">
                  <c:v>4</c:v>
                </c:pt>
              </c:numCache>
            </c:numRef>
          </c:val>
          <c:extLst>
            <c:ext xmlns:c16="http://schemas.microsoft.com/office/drawing/2014/chart" uri="{C3380CC4-5D6E-409C-BE32-E72D297353CC}">
              <c16:uniqueId val="{00000006-7EB9-48B1-B767-8BAAAFF26647}"/>
            </c:ext>
          </c:extLst>
        </c:ser>
        <c:ser>
          <c:idx val="5"/>
          <c:order val="5"/>
          <c:tx>
            <c:strRef>
              <c:f>Tabelle1!$G$1</c:f>
              <c:strCache>
                <c:ptCount val="1"/>
                <c:pt idx="0">
                  <c:v>Undetectable MRD (&lt;10-4)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Tabelle1!$G$2</c:f>
              <c:numCache>
                <c:formatCode>General</c:formatCode>
                <c:ptCount val="1"/>
                <c:pt idx="0">
                  <c:v>67</c:v>
                </c:pt>
              </c:numCache>
            </c:numRef>
          </c:val>
          <c:extLst>
            <c:ext xmlns:c16="http://schemas.microsoft.com/office/drawing/2014/chart" uri="{C3380CC4-5D6E-409C-BE32-E72D297353CC}">
              <c16:uniqueId val="{00000007-7EB9-48B1-B767-8BAAAFF26647}"/>
            </c:ext>
          </c:extLst>
        </c:ser>
        <c:dLbls>
          <c:dLblPos val="ctr"/>
          <c:showLegendKey val="0"/>
          <c:showVal val="1"/>
          <c:showCatName val="0"/>
          <c:showSerName val="0"/>
          <c:showPercent val="0"/>
          <c:showBubbleSize val="0"/>
        </c:dLbls>
        <c:gapWidth val="150"/>
        <c:overlap val="100"/>
        <c:axId val="657445264"/>
        <c:axId val="657446224"/>
      </c:barChart>
      <c:catAx>
        <c:axId val="657445264"/>
        <c:scaling>
          <c:orientation val="minMax"/>
        </c:scaling>
        <c:delete val="0"/>
        <c:axPos val="b"/>
        <c:numFmt formatCode="General" sourceLinked="1"/>
        <c:majorTickMark val="none"/>
        <c:minorTickMark val="none"/>
        <c:tickLblPos val="none"/>
        <c:spPr>
          <a:noFill/>
          <a:ln w="19050"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657446224"/>
        <c:crosses val="autoZero"/>
        <c:auto val="1"/>
        <c:lblAlgn val="ctr"/>
        <c:lblOffset val="100"/>
        <c:noMultiLvlLbl val="0"/>
      </c:catAx>
      <c:valAx>
        <c:axId val="657446224"/>
        <c:scaling>
          <c:orientation val="minMax"/>
        </c:scaling>
        <c:delete val="1"/>
        <c:axPos val="l"/>
        <c:numFmt formatCode="0%" sourceLinked="1"/>
        <c:majorTickMark val="out"/>
        <c:minorTickMark val="none"/>
        <c:tickLblPos val="nextTo"/>
        <c:crossAx val="657445264"/>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3558070866141"/>
          <c:y val="5.5545845379523028E-2"/>
          <c:w val="0.82923982378579431"/>
          <c:h val="0.7112414377229959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4623-CC46-8931-F4188B0665BE}"/>
            </c:ext>
          </c:extLst>
        </c:ser>
        <c:dLbls>
          <c:showLegendKey val="0"/>
          <c:showVal val="0"/>
          <c:showCatName val="0"/>
          <c:showSerName val="0"/>
          <c:showPercent val="0"/>
          <c:showBubbleSize val="0"/>
        </c:dLbls>
        <c:axId val="1266573679"/>
        <c:axId val="1266575327"/>
      </c:scatterChart>
      <c:valAx>
        <c:axId val="1266573679"/>
        <c:scaling>
          <c:orientation val="minMax"/>
          <c:max val="24"/>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400" b="1">
                    <a:solidFill>
                      <a:schemeClr val="tx1"/>
                    </a:solidFill>
                    <a:latin typeface="Arial" panose="020B0604020202020204" pitchFamily="34" charset="0"/>
                    <a:cs typeface="Arial" panose="020B0604020202020204" pitchFamily="34" charset="0"/>
                  </a:rPr>
                  <a:t>PFS (</a:t>
                </a:r>
                <a:r>
                  <a:rPr lang="de-DE" sz="1400" b="1" err="1">
                    <a:solidFill>
                      <a:schemeClr val="tx1"/>
                    </a:solidFill>
                    <a:latin typeface="Arial" panose="020B0604020202020204" pitchFamily="34" charset="0"/>
                    <a:cs typeface="Arial" panose="020B0604020202020204" pitchFamily="34" charset="0"/>
                  </a:rPr>
                  <a:t>months</a:t>
                </a:r>
                <a:r>
                  <a:rPr lang="de-DE" sz="1400" b="1">
                    <a:solidFill>
                      <a:schemeClr val="tx1"/>
                    </a:solidFill>
                    <a:latin typeface="Arial" panose="020B0604020202020204" pitchFamily="34" charset="0"/>
                    <a:cs typeface="Arial" panose="020B0604020202020204" pitchFamily="34" charset="0"/>
                  </a:rPr>
                  <a:t>)</a:t>
                </a:r>
              </a:p>
            </c:rich>
          </c:tx>
          <c:layout>
            <c:manualLayout>
              <c:xMode val="edge"/>
              <c:yMode val="edge"/>
              <c:x val="0.39760987792480124"/>
              <c:y val="0.87316318252647007"/>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5327"/>
        <c:crosses val="autoZero"/>
        <c:crossBetween val="midCat"/>
        <c:majorUnit val="3"/>
      </c:valAx>
      <c:valAx>
        <c:axId val="1266575327"/>
        <c:scaling>
          <c:orientation val="minMax"/>
          <c:max val="100"/>
        </c:scaling>
        <c:delete val="0"/>
        <c:axPos val="l"/>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3679"/>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Tabelle1!$B$1</c:f>
              <c:strCache>
                <c:ptCount val="1"/>
                <c:pt idx="0">
                  <c:v>Grade 1-2</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Rash</c:v>
                </c:pt>
                <c:pt idx="1">
                  <c:v>Muscle spasms</c:v>
                </c:pt>
                <c:pt idx="2">
                  <c:v>Pyrexia</c:v>
                </c:pt>
                <c:pt idx="3">
                  <c:v>Constipation</c:v>
                </c:pt>
                <c:pt idx="4">
                  <c:v>Diarrhea</c:v>
                </c:pt>
                <c:pt idx="5">
                  <c:v>COVID-19</c:v>
                </c:pt>
                <c:pt idx="6">
                  <c:v>Fatigue</c:v>
                </c:pt>
                <c:pt idx="7">
                  <c:v>Injection-site reaction</c:v>
                </c:pt>
                <c:pt idx="8">
                  <c:v>CRS</c:v>
                </c:pt>
                <c:pt idx="9">
                  <c:v>Neutropenia</c:v>
                </c:pt>
              </c:strCache>
            </c:strRef>
          </c:cat>
          <c:val>
            <c:numRef>
              <c:f>Tabelle1!$B$2:$B$11</c:f>
              <c:numCache>
                <c:formatCode>General</c:formatCode>
                <c:ptCount val="10"/>
                <c:pt idx="0">
                  <c:v>20</c:v>
                </c:pt>
                <c:pt idx="1">
                  <c:v>23</c:v>
                </c:pt>
                <c:pt idx="2">
                  <c:v>29</c:v>
                </c:pt>
                <c:pt idx="3">
                  <c:v>32</c:v>
                </c:pt>
                <c:pt idx="4">
                  <c:v>30</c:v>
                </c:pt>
                <c:pt idx="5">
                  <c:v>18</c:v>
                </c:pt>
                <c:pt idx="6">
                  <c:v>33</c:v>
                </c:pt>
                <c:pt idx="7">
                  <c:v>41</c:v>
                </c:pt>
                <c:pt idx="8">
                  <c:v>46</c:v>
                </c:pt>
                <c:pt idx="9">
                  <c:v>8</c:v>
                </c:pt>
              </c:numCache>
            </c:numRef>
          </c:val>
          <c:extLst>
            <c:ext xmlns:c16="http://schemas.microsoft.com/office/drawing/2014/chart" uri="{C3380CC4-5D6E-409C-BE32-E72D297353CC}">
              <c16:uniqueId val="{00000000-0595-498C-A009-7549300B9E5C}"/>
            </c:ext>
          </c:extLst>
        </c:ser>
        <c:ser>
          <c:idx val="1"/>
          <c:order val="1"/>
          <c:tx>
            <c:strRef>
              <c:f>Tabelle1!$C$1</c:f>
              <c:strCache>
                <c:ptCount val="1"/>
                <c:pt idx="0">
                  <c:v>Grade 3</c:v>
                </c:pt>
              </c:strCache>
            </c:strRef>
          </c:tx>
          <c:spPr>
            <a:solidFill>
              <a:schemeClr val="accent2"/>
            </a:solidFill>
            <a:ln>
              <a:noFill/>
            </a:ln>
            <a:effectLst/>
          </c:spPr>
          <c:invertIfNegative val="0"/>
          <c:dLbls>
            <c:dLbl>
              <c:idx val="0"/>
              <c:layout>
                <c:manualLayout>
                  <c:x val="2.0512816831492958E-2"/>
                  <c:y val="-1.1444790511407138E-16"/>
                </c:manualLayout>
              </c:layout>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595-498C-A009-7549300B9E5C}"/>
                </c:ext>
              </c:extLst>
            </c:dLbl>
            <c:dLbl>
              <c:idx val="1"/>
              <c:layout>
                <c:manualLayout>
                  <c:x val="1.3675211220995362E-2"/>
                  <c:y val="0"/>
                </c:manualLayout>
              </c:layout>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595-498C-A009-7549300B9E5C}"/>
                </c:ext>
              </c:extLst>
            </c:dLbl>
            <c:dLbl>
              <c:idx val="2"/>
              <c:layout>
                <c:manualLayout>
                  <c:x val="1.5954413091161256E-2"/>
                  <c:y val="0"/>
                </c:manualLayout>
              </c:layout>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95-498C-A009-7549300B9E5C}"/>
                </c:ext>
              </c:extLst>
            </c:dLbl>
            <c:dLbl>
              <c:idx val="8"/>
              <c:layout>
                <c:manualLayout>
                  <c:x val="2.2792018701658853E-2"/>
                  <c:y val="-1.4305988139258923E-17"/>
                </c:manualLayout>
              </c:layout>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595-498C-A009-7549300B9E5C}"/>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Rash</c:v>
                </c:pt>
                <c:pt idx="1">
                  <c:v>Muscle spasms</c:v>
                </c:pt>
                <c:pt idx="2">
                  <c:v>Pyrexia</c:v>
                </c:pt>
                <c:pt idx="3">
                  <c:v>Constipation</c:v>
                </c:pt>
                <c:pt idx="4">
                  <c:v>Diarrhea</c:v>
                </c:pt>
                <c:pt idx="5">
                  <c:v>COVID-19</c:v>
                </c:pt>
                <c:pt idx="6">
                  <c:v>Fatigue</c:v>
                </c:pt>
                <c:pt idx="7">
                  <c:v>Injection-site reaction</c:v>
                </c:pt>
                <c:pt idx="8">
                  <c:v>CRS</c:v>
                </c:pt>
                <c:pt idx="9">
                  <c:v>Neutropenia</c:v>
                </c:pt>
              </c:strCache>
            </c:strRef>
          </c:cat>
          <c:val>
            <c:numRef>
              <c:f>Tabelle1!$C$2:$C$11</c:f>
              <c:numCache>
                <c:formatCode>General</c:formatCode>
                <c:ptCount val="10"/>
                <c:pt idx="0">
                  <c:v>2</c:v>
                </c:pt>
                <c:pt idx="1">
                  <c:v>1</c:v>
                </c:pt>
                <c:pt idx="2">
                  <c:v>1</c:v>
                </c:pt>
                <c:pt idx="4">
                  <c:v>4</c:v>
                </c:pt>
                <c:pt idx="5">
                  <c:v>13</c:v>
                </c:pt>
                <c:pt idx="6">
                  <c:v>3</c:v>
                </c:pt>
                <c:pt idx="8">
                  <c:v>2</c:v>
                </c:pt>
                <c:pt idx="9">
                  <c:v>21</c:v>
                </c:pt>
              </c:numCache>
            </c:numRef>
          </c:val>
          <c:extLst>
            <c:ext xmlns:c16="http://schemas.microsoft.com/office/drawing/2014/chart" uri="{C3380CC4-5D6E-409C-BE32-E72D297353CC}">
              <c16:uniqueId val="{00000001-0595-498C-A009-7549300B9E5C}"/>
            </c:ext>
          </c:extLst>
        </c:ser>
        <c:ser>
          <c:idx val="2"/>
          <c:order val="2"/>
          <c:tx>
            <c:strRef>
              <c:f>Tabelle1!$D$1</c:f>
              <c:strCache>
                <c:ptCount val="1"/>
                <c:pt idx="0">
                  <c:v>Grade 4</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Rash</c:v>
                </c:pt>
                <c:pt idx="1">
                  <c:v>Muscle spasms</c:v>
                </c:pt>
                <c:pt idx="2">
                  <c:v>Pyrexia</c:v>
                </c:pt>
                <c:pt idx="3">
                  <c:v>Constipation</c:v>
                </c:pt>
                <c:pt idx="4">
                  <c:v>Diarrhea</c:v>
                </c:pt>
                <c:pt idx="5">
                  <c:v>COVID-19</c:v>
                </c:pt>
                <c:pt idx="6">
                  <c:v>Fatigue</c:v>
                </c:pt>
                <c:pt idx="7">
                  <c:v>Injection-site reaction</c:v>
                </c:pt>
                <c:pt idx="8">
                  <c:v>CRS</c:v>
                </c:pt>
                <c:pt idx="9">
                  <c:v>Neutropenia</c:v>
                </c:pt>
              </c:strCache>
            </c:strRef>
          </c:cat>
          <c:val>
            <c:numRef>
              <c:f>Tabelle1!$D$2:$D$11</c:f>
              <c:numCache>
                <c:formatCode>General</c:formatCode>
                <c:ptCount val="10"/>
                <c:pt idx="9">
                  <c:v>28</c:v>
                </c:pt>
              </c:numCache>
            </c:numRef>
          </c:val>
          <c:extLst>
            <c:ext xmlns:c16="http://schemas.microsoft.com/office/drawing/2014/chart" uri="{C3380CC4-5D6E-409C-BE32-E72D297353CC}">
              <c16:uniqueId val="{00000002-0595-498C-A009-7549300B9E5C}"/>
            </c:ext>
          </c:extLst>
        </c:ser>
        <c:ser>
          <c:idx val="3"/>
          <c:order val="3"/>
          <c:tx>
            <c:strRef>
              <c:f>Tabelle1!$E$1</c:f>
              <c:strCache>
                <c:ptCount val="1"/>
                <c:pt idx="0">
                  <c:v>Grade 5</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Rash</c:v>
                </c:pt>
                <c:pt idx="1">
                  <c:v>Muscle spasms</c:v>
                </c:pt>
                <c:pt idx="2">
                  <c:v>Pyrexia</c:v>
                </c:pt>
                <c:pt idx="3">
                  <c:v>Constipation</c:v>
                </c:pt>
                <c:pt idx="4">
                  <c:v>Diarrhea</c:v>
                </c:pt>
                <c:pt idx="5">
                  <c:v>COVID-19</c:v>
                </c:pt>
                <c:pt idx="6">
                  <c:v>Fatigue</c:v>
                </c:pt>
                <c:pt idx="7">
                  <c:v>Injection-site reaction</c:v>
                </c:pt>
                <c:pt idx="8">
                  <c:v>CRS</c:v>
                </c:pt>
                <c:pt idx="9">
                  <c:v>Neutropenia</c:v>
                </c:pt>
              </c:strCache>
            </c:strRef>
          </c:cat>
          <c:val>
            <c:numRef>
              <c:f>Tabelle1!$E$2:$E$11</c:f>
              <c:numCache>
                <c:formatCode>General</c:formatCode>
                <c:ptCount val="10"/>
                <c:pt idx="5">
                  <c:v>4</c:v>
                </c:pt>
              </c:numCache>
            </c:numRef>
          </c:val>
          <c:extLst>
            <c:ext xmlns:c16="http://schemas.microsoft.com/office/drawing/2014/chart" uri="{C3380CC4-5D6E-409C-BE32-E72D297353CC}">
              <c16:uniqueId val="{00000003-0595-498C-A009-7549300B9E5C}"/>
            </c:ext>
          </c:extLst>
        </c:ser>
        <c:dLbls>
          <c:dLblPos val="ctr"/>
          <c:showLegendKey val="0"/>
          <c:showVal val="1"/>
          <c:showCatName val="0"/>
          <c:showSerName val="0"/>
          <c:showPercent val="0"/>
          <c:showBubbleSize val="0"/>
        </c:dLbls>
        <c:gapWidth val="150"/>
        <c:overlap val="100"/>
        <c:axId val="1512409760"/>
        <c:axId val="1512428960"/>
      </c:barChart>
      <c:catAx>
        <c:axId val="1512409760"/>
        <c:scaling>
          <c:orientation val="minMax"/>
        </c:scaling>
        <c:delete val="0"/>
        <c:axPos val="l"/>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512428960"/>
        <c:crosses val="autoZero"/>
        <c:auto val="1"/>
        <c:lblAlgn val="ctr"/>
        <c:lblOffset val="100"/>
        <c:noMultiLvlLbl val="0"/>
      </c:catAx>
      <c:valAx>
        <c:axId val="1512428960"/>
        <c:scaling>
          <c:orientation val="minMax"/>
          <c:max val="100"/>
        </c:scaling>
        <c:delete val="0"/>
        <c:axPos val="b"/>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512409760"/>
        <c:crosses val="autoZero"/>
        <c:crossBetween val="between"/>
      </c:valAx>
      <c:spPr>
        <a:noFill/>
        <a:ln>
          <a:noFill/>
        </a:ln>
        <a:effectLst/>
      </c:spPr>
    </c:plotArea>
    <c:legend>
      <c:legendPos val="b"/>
      <c:layout>
        <c:manualLayout>
          <c:xMode val="edge"/>
          <c:yMode val="edge"/>
          <c:x val="0.73010822081194848"/>
          <c:y val="1.6589567047667078E-2"/>
          <c:w val="0.21670633435065897"/>
          <c:h val="0.3983123121971744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IT"/>
    </a:p>
  </c:txPr>
  <c:externalData r:id="rId3">
    <c:autoUpdate val="0"/>
  </c:externalData>
  <c:userShapes r:id="rId4"/>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930279126802333E-2"/>
          <c:y val="3.600104994975864E-2"/>
          <c:w val="0.88600350634433378"/>
          <c:h val="0.71798514447240758"/>
        </c:manualLayout>
      </c:layout>
      <c:barChart>
        <c:barDir val="col"/>
        <c:grouping val="stacked"/>
        <c:varyColors val="0"/>
        <c:ser>
          <c:idx val="0"/>
          <c:order val="0"/>
          <c:tx>
            <c:strRef>
              <c:f>Tabelle1!$B$1</c:f>
              <c:strCache>
                <c:ptCount val="1"/>
                <c:pt idx="0">
                  <c:v>Grade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Priming 
(SUD 1) 
C1D1</c:v>
                </c:pt>
                <c:pt idx="1">
                  <c:v>Intermediate (SUD 2) C1D8</c:v>
                </c:pt>
                <c:pt idx="2">
                  <c:v>First full C1D15</c:v>
                </c:pt>
                <c:pt idx="3">
                  <c:v>Second full C1D22</c:v>
                </c:pt>
                <c:pt idx="4">
                  <c:v>Third full+ C2D1+</c:v>
                </c:pt>
              </c:strCache>
            </c:strRef>
          </c:cat>
          <c:val>
            <c:numRef>
              <c:f>Tabelle1!$B$2:$B$6</c:f>
              <c:numCache>
                <c:formatCode>General</c:formatCode>
                <c:ptCount val="5"/>
                <c:pt idx="0">
                  <c:v>4</c:v>
                </c:pt>
                <c:pt idx="1">
                  <c:v>3</c:v>
                </c:pt>
                <c:pt idx="2">
                  <c:v>32</c:v>
                </c:pt>
                <c:pt idx="3">
                  <c:v>5</c:v>
                </c:pt>
                <c:pt idx="4">
                  <c:v>6</c:v>
                </c:pt>
              </c:numCache>
            </c:numRef>
          </c:val>
          <c:extLst>
            <c:ext xmlns:c16="http://schemas.microsoft.com/office/drawing/2014/chart" uri="{C3380CC4-5D6E-409C-BE32-E72D297353CC}">
              <c16:uniqueId val="{00000000-99FB-4BF8-9B24-AE8B14044AEF}"/>
            </c:ext>
          </c:extLst>
        </c:ser>
        <c:ser>
          <c:idx val="1"/>
          <c:order val="1"/>
          <c:tx>
            <c:strRef>
              <c:f>Tabelle1!$C$1</c:f>
              <c:strCache>
                <c:ptCount val="1"/>
                <c:pt idx="0">
                  <c:v>Grade 2</c:v>
                </c:pt>
              </c:strCache>
            </c:strRef>
          </c:tx>
          <c:spPr>
            <a:solidFill>
              <a:schemeClr val="accent2"/>
            </a:solidFill>
            <a:ln>
              <a:noFill/>
            </a:ln>
            <a:effectLst/>
          </c:spPr>
          <c:invertIfNegative val="0"/>
          <c:dLbls>
            <c:dLbl>
              <c:idx val="0"/>
              <c:layout>
                <c:manualLayout>
                  <c:x val="-6.838353001525437E-3"/>
                  <c:y val="-5.5448601256883473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DF-1D45-8F22-63062798BC5D}"/>
                </c:ext>
              </c:extLst>
            </c:dLbl>
            <c:dLbl>
              <c:idx val="1"/>
              <c:layout>
                <c:manualLayout>
                  <c:x val="9.3894721600887174E-2"/>
                  <c:y val="-3.66584815222913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FB-4BF8-9B24-AE8B14044AEF}"/>
                </c:ext>
              </c:extLst>
            </c:dLbl>
            <c:dLbl>
              <c:idx val="4"/>
              <c:layout>
                <c:manualLayout>
                  <c:x val="-3.7914493860165675E-2"/>
                  <c:y val="-6.4700000145556921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FB-4BF8-9B24-AE8B14044AE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ln>
                    <a:effectLst/>
                  </c:spPr>
                </c15:leaderLines>
              </c:ext>
            </c:extLst>
          </c:dLbls>
          <c:cat>
            <c:strRef>
              <c:f>Tabelle1!$A$2:$A$6</c:f>
              <c:strCache>
                <c:ptCount val="5"/>
                <c:pt idx="0">
                  <c:v>Priming 
(SUD 1) 
C1D1</c:v>
                </c:pt>
                <c:pt idx="1">
                  <c:v>Intermediate (SUD 2) C1D8</c:v>
                </c:pt>
                <c:pt idx="2">
                  <c:v>First full C1D15</c:v>
                </c:pt>
                <c:pt idx="3">
                  <c:v>Second full C1D22</c:v>
                </c:pt>
                <c:pt idx="4">
                  <c:v>Third full+ C2D1+</c:v>
                </c:pt>
              </c:strCache>
            </c:strRef>
          </c:cat>
          <c:val>
            <c:numRef>
              <c:f>Tabelle1!$C$2:$C$6</c:f>
              <c:numCache>
                <c:formatCode>General</c:formatCode>
                <c:ptCount val="5"/>
                <c:pt idx="0">
                  <c:v>3</c:v>
                </c:pt>
                <c:pt idx="1">
                  <c:v>1</c:v>
                </c:pt>
                <c:pt idx="2">
                  <c:v>7</c:v>
                </c:pt>
                <c:pt idx="4">
                  <c:v>2</c:v>
                </c:pt>
              </c:numCache>
            </c:numRef>
          </c:val>
          <c:extLst>
            <c:ext xmlns:c16="http://schemas.microsoft.com/office/drawing/2014/chart" uri="{C3380CC4-5D6E-409C-BE32-E72D297353CC}">
              <c16:uniqueId val="{00000001-99FB-4BF8-9B24-AE8B14044AEF}"/>
            </c:ext>
          </c:extLst>
        </c:ser>
        <c:ser>
          <c:idx val="2"/>
          <c:order val="2"/>
          <c:tx>
            <c:strRef>
              <c:f>Tabelle1!$D$1</c:f>
              <c:strCache>
                <c:ptCount val="1"/>
                <c:pt idx="0">
                  <c:v>Grade 3</c:v>
                </c:pt>
              </c:strCache>
            </c:strRef>
          </c:tx>
          <c:spPr>
            <a:solidFill>
              <a:schemeClr val="accent3"/>
            </a:solidFill>
            <a:ln>
              <a:noFill/>
            </a:ln>
            <a:effectLst/>
          </c:spPr>
          <c:invertIfNegative val="0"/>
          <c:dLbls>
            <c:dLbl>
              <c:idx val="1"/>
              <c:layout>
                <c:manualLayout>
                  <c:x val="-3.758330180011752E-2"/>
                  <c:y val="-4.71043656852741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FB-4BF8-9B24-AE8B14044AEF}"/>
                </c:ext>
              </c:extLst>
            </c:dLbl>
            <c:dLbl>
              <c:idx val="2"/>
              <c:layout>
                <c:manualLayout>
                  <c:x val="-4.8029939015880055E-2"/>
                  <c:y val="-4.71043656852741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FB-4BF8-9B24-AE8B14044AE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ln>
                    <a:effectLst/>
                  </c:spPr>
                </c15:leaderLines>
              </c:ext>
            </c:extLst>
          </c:dLbls>
          <c:cat>
            <c:strRef>
              <c:f>Tabelle1!$A$2:$A$6</c:f>
              <c:strCache>
                <c:ptCount val="5"/>
                <c:pt idx="0">
                  <c:v>Priming 
(SUD 1) 
C1D1</c:v>
                </c:pt>
                <c:pt idx="1">
                  <c:v>Intermediate (SUD 2) C1D8</c:v>
                </c:pt>
                <c:pt idx="2">
                  <c:v>First full C1D15</c:v>
                </c:pt>
                <c:pt idx="3">
                  <c:v>Second full C1D22</c:v>
                </c:pt>
                <c:pt idx="4">
                  <c:v>Third full+ C2D1+</c:v>
                </c:pt>
              </c:strCache>
            </c:strRef>
          </c:cat>
          <c:val>
            <c:numRef>
              <c:f>Tabelle1!$D$2:$D$6</c:f>
              <c:numCache>
                <c:formatCode>General</c:formatCode>
                <c:ptCount val="5"/>
                <c:pt idx="1">
                  <c:v>1</c:v>
                </c:pt>
                <c:pt idx="2">
                  <c:v>1</c:v>
                </c:pt>
              </c:numCache>
            </c:numRef>
          </c:val>
          <c:extLst>
            <c:ext xmlns:c16="http://schemas.microsoft.com/office/drawing/2014/chart" uri="{C3380CC4-5D6E-409C-BE32-E72D297353CC}">
              <c16:uniqueId val="{00000002-99FB-4BF8-9B24-AE8B14044AEF}"/>
            </c:ext>
          </c:extLst>
        </c:ser>
        <c:dLbls>
          <c:dLblPos val="ctr"/>
          <c:showLegendKey val="0"/>
          <c:showVal val="1"/>
          <c:showCatName val="0"/>
          <c:showSerName val="0"/>
          <c:showPercent val="0"/>
          <c:showBubbleSize val="0"/>
        </c:dLbls>
        <c:gapWidth val="50"/>
        <c:overlap val="100"/>
        <c:axId val="1117270223"/>
        <c:axId val="1117276463"/>
      </c:barChart>
      <c:catAx>
        <c:axId val="1117270223"/>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117276463"/>
        <c:crosses val="autoZero"/>
        <c:auto val="1"/>
        <c:lblAlgn val="ctr"/>
        <c:lblOffset val="100"/>
        <c:noMultiLvlLbl val="0"/>
      </c:catAx>
      <c:valAx>
        <c:axId val="1117276463"/>
        <c:scaling>
          <c:orientation val="minMax"/>
          <c:max val="10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117270223"/>
        <c:crosses val="autoZero"/>
        <c:crossBetween val="between"/>
      </c:valAx>
      <c:spPr>
        <a:noFill/>
        <a:ln>
          <a:noFill/>
        </a:ln>
        <a:effectLst/>
      </c:spPr>
    </c:plotArea>
    <c:legend>
      <c:legendPos val="b"/>
      <c:layout>
        <c:manualLayout>
          <c:xMode val="edge"/>
          <c:yMode val="edge"/>
          <c:x val="0.78703149032623654"/>
          <c:y val="3.3145399742355149E-2"/>
          <c:w val="0.19414874479433694"/>
          <c:h val="0.1908023529734535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IT"/>
    </a:p>
  </c:txPr>
  <c:externalData r:id="rId3">
    <c:autoUpdate val="0"/>
  </c:externalData>
  <c:userShapes r:id="rId4"/>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sz="110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barChart>
        <c:barDir val="col"/>
        <c:grouping val="stacked"/>
        <c:varyColors val="0"/>
        <c:ser>
          <c:idx val="0"/>
          <c:order val="0"/>
          <c:tx>
            <c:strRef>
              <c:f>Tabelle1!$B$1</c:f>
              <c:strCache>
                <c:ptCount val="1"/>
                <c:pt idx="0">
                  <c:v>CMR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Tabelle1!$A$2:$A$8</c:f>
              <c:strCache>
                <c:ptCount val="7"/>
                <c:pt idx="0">
                  <c:v>Efficacy evaluable n=104</c:v>
                </c:pt>
                <c:pt idx="1">
                  <c:v>POD24 n=40</c:v>
                </c:pt>
                <c:pt idx="2">
                  <c:v>Primary refractory n=37</c:v>
                </c:pt>
                <c:pt idx="3">
                  <c:v>Refractory to prior anti-CD20 n=47</c:v>
                </c:pt>
                <c:pt idx="4">
                  <c:v>Double refractory n=37</c:v>
                </c:pt>
                <c:pt idx="5">
                  <c:v>High FLIPI n=60</c:v>
                </c:pt>
                <c:pt idx="6">
                  <c:v>Non-high risk n=20</c:v>
                </c:pt>
              </c:strCache>
            </c:strRef>
          </c:cat>
          <c:val>
            <c:numRef>
              <c:f>Tabelle1!$B$2:$B$8</c:f>
              <c:numCache>
                <c:formatCode>General</c:formatCode>
                <c:ptCount val="7"/>
                <c:pt idx="0">
                  <c:v>86.5</c:v>
                </c:pt>
                <c:pt idx="1">
                  <c:v>75</c:v>
                </c:pt>
                <c:pt idx="2">
                  <c:v>83.8</c:v>
                </c:pt>
                <c:pt idx="3">
                  <c:v>80.900000000000006</c:v>
                </c:pt>
                <c:pt idx="4">
                  <c:v>75.7</c:v>
                </c:pt>
                <c:pt idx="5">
                  <c:v>86.7</c:v>
                </c:pt>
                <c:pt idx="6">
                  <c:v>90</c:v>
                </c:pt>
              </c:numCache>
            </c:numRef>
          </c:val>
          <c:extLst>
            <c:ext xmlns:c16="http://schemas.microsoft.com/office/drawing/2014/chart" uri="{C3380CC4-5D6E-409C-BE32-E72D297353CC}">
              <c16:uniqueId val="{00000000-6737-4854-BC1B-22A7F29DE167}"/>
            </c:ext>
          </c:extLst>
        </c:ser>
        <c:ser>
          <c:idx val="1"/>
          <c:order val="1"/>
          <c:tx>
            <c:strRef>
              <c:f>Tabelle1!$C$1</c:f>
              <c:strCache>
                <c:ptCount val="1"/>
                <c:pt idx="0">
                  <c:v>PMR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Tabelle1!$A$2:$A$8</c:f>
              <c:strCache>
                <c:ptCount val="7"/>
                <c:pt idx="0">
                  <c:v>Efficacy evaluable n=104</c:v>
                </c:pt>
                <c:pt idx="1">
                  <c:v>POD24 n=40</c:v>
                </c:pt>
                <c:pt idx="2">
                  <c:v>Primary refractory n=37</c:v>
                </c:pt>
                <c:pt idx="3">
                  <c:v>Refractory to prior anti-CD20 n=47</c:v>
                </c:pt>
                <c:pt idx="4">
                  <c:v>Double refractory n=37</c:v>
                </c:pt>
                <c:pt idx="5">
                  <c:v>High FLIPI n=60</c:v>
                </c:pt>
                <c:pt idx="6">
                  <c:v>Non-high risk n=20</c:v>
                </c:pt>
              </c:strCache>
            </c:strRef>
          </c:cat>
          <c:val>
            <c:numRef>
              <c:f>Tabelle1!$C$2:$C$8</c:f>
              <c:numCache>
                <c:formatCode>General</c:formatCode>
                <c:ptCount val="7"/>
                <c:pt idx="0">
                  <c:v>11.5</c:v>
                </c:pt>
                <c:pt idx="1">
                  <c:v>22.5</c:v>
                </c:pt>
                <c:pt idx="2">
                  <c:v>16.2</c:v>
                </c:pt>
                <c:pt idx="3">
                  <c:v>14.9</c:v>
                </c:pt>
                <c:pt idx="4">
                  <c:v>18.899999999999999</c:v>
                </c:pt>
                <c:pt idx="5">
                  <c:v>11.7</c:v>
                </c:pt>
                <c:pt idx="6">
                  <c:v>10</c:v>
                </c:pt>
              </c:numCache>
            </c:numRef>
          </c:val>
          <c:extLst>
            <c:ext xmlns:c16="http://schemas.microsoft.com/office/drawing/2014/chart" uri="{C3380CC4-5D6E-409C-BE32-E72D297353CC}">
              <c16:uniqueId val="{00000001-6737-4854-BC1B-22A7F29DE167}"/>
            </c:ext>
          </c:extLst>
        </c:ser>
        <c:dLbls>
          <c:dLblPos val="ctr"/>
          <c:showLegendKey val="0"/>
          <c:showVal val="1"/>
          <c:showCatName val="0"/>
          <c:showSerName val="0"/>
          <c:showPercent val="0"/>
          <c:showBubbleSize val="0"/>
        </c:dLbls>
        <c:gapWidth val="80"/>
        <c:overlap val="100"/>
        <c:axId val="1123321311"/>
        <c:axId val="1123337151"/>
      </c:barChart>
      <c:catAx>
        <c:axId val="1123321311"/>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123337151"/>
        <c:crosses val="autoZero"/>
        <c:auto val="1"/>
        <c:lblAlgn val="ctr"/>
        <c:lblOffset val="100"/>
        <c:noMultiLvlLbl val="0"/>
      </c:catAx>
      <c:valAx>
        <c:axId val="1123337151"/>
        <c:scaling>
          <c:orientation val="minMax"/>
          <c:max val="10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123321311"/>
        <c:crosses val="autoZero"/>
        <c:crossBetween val="between"/>
      </c:valAx>
      <c:spPr>
        <a:noFill/>
        <a:ln>
          <a:noFill/>
        </a:ln>
        <a:effectLst/>
      </c:spPr>
    </c:plotArea>
    <c:legend>
      <c:legendPos val="b"/>
      <c:layout>
        <c:manualLayout>
          <c:xMode val="edge"/>
          <c:yMode val="edge"/>
          <c:x val="0.41180144381882428"/>
          <c:y val="0"/>
          <c:w val="0.21282842147122713"/>
          <c:h val="6.155408299528836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userShapes r:id="rId4"/>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3557583501157"/>
          <c:y val="0.35639874987036047"/>
          <c:w val="0.82923982378579431"/>
          <c:h val="0.4060597011192764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3C7A-4A47-BF9D-B879C69DF30A}"/>
            </c:ext>
          </c:extLst>
        </c:ser>
        <c:dLbls>
          <c:showLegendKey val="0"/>
          <c:showVal val="0"/>
          <c:showCatName val="0"/>
          <c:showSerName val="0"/>
          <c:showPercent val="0"/>
          <c:showBubbleSize val="0"/>
        </c:dLbls>
        <c:axId val="1266573679"/>
        <c:axId val="1266575327"/>
      </c:scatterChart>
      <c:valAx>
        <c:axId val="1266573679"/>
        <c:scaling>
          <c:orientation val="minMax"/>
          <c:max val="12"/>
        </c:scaling>
        <c:delete val="0"/>
        <c:axPos val="b"/>
        <c:title>
          <c:tx>
            <c:rich>
              <a:bodyPr rot="0" spcFirstLastPara="1" vertOverflow="ellipsis" vert="horz" wrap="square" anchor="ctr" anchorCtr="1"/>
              <a:lstStyle/>
              <a:p>
                <a:pPr algn="ctr" rtl="0">
                  <a:defRPr sz="1400" b="1" i="0" u="none" strike="noStrike" kern="1200" baseline="0">
                    <a:solidFill>
                      <a:schemeClr val="tx1"/>
                    </a:solidFill>
                    <a:latin typeface="+mn-lt"/>
                    <a:ea typeface="+mn-ea"/>
                    <a:cs typeface="+mn-cs"/>
                  </a:defRPr>
                </a:pPr>
                <a:r>
                  <a:rPr lang="de-DE" sz="1400">
                    <a:solidFill>
                      <a:schemeClr val="tx1"/>
                    </a:solidFill>
                  </a:rPr>
                  <a:t>Time,</a:t>
                </a:r>
                <a:r>
                  <a:rPr lang="de-DE" sz="1400" baseline="0">
                    <a:solidFill>
                      <a:schemeClr val="tx1"/>
                    </a:solidFill>
                  </a:rPr>
                  <a:t> </a:t>
                </a:r>
                <a:r>
                  <a:rPr lang="de-DE" sz="1400" err="1">
                    <a:solidFill>
                      <a:schemeClr val="tx1"/>
                    </a:solidFill>
                  </a:rPr>
                  <a:t>months</a:t>
                </a:r>
                <a:endParaRPr lang="de-DE" sz="1400">
                  <a:solidFill>
                    <a:schemeClr val="tx1"/>
                  </a:solidFill>
                </a:endParaRPr>
              </a:p>
            </c:rich>
          </c:tx>
          <c:layout>
            <c:manualLayout>
              <c:xMode val="edge"/>
              <c:yMode val="edge"/>
              <c:x val="0.42238001568123473"/>
              <c:y val="0.86382185431973613"/>
            </c:manualLayout>
          </c:layout>
          <c:overlay val="0"/>
          <c:spPr>
            <a:noFill/>
            <a:ln>
              <a:noFill/>
            </a:ln>
            <a:effectLst/>
          </c:spPr>
          <c:txPr>
            <a:bodyPr rot="0" spcFirstLastPara="1" vertOverflow="ellipsis" vert="horz" wrap="square" anchor="ctr" anchorCtr="1"/>
            <a:lstStyle/>
            <a:p>
              <a:pPr algn="ctr" rtl="0">
                <a:defRPr sz="1400" b="1"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6575327"/>
        <c:crosses val="autoZero"/>
        <c:crossBetween val="midCat"/>
        <c:majorUnit val="3"/>
      </c:valAx>
      <c:valAx>
        <c:axId val="1266575327"/>
        <c:scaling>
          <c:orientation val="minMax"/>
          <c:max val="100"/>
        </c:scaling>
        <c:delete val="0"/>
        <c:axPos val="l"/>
        <c:title>
          <c:tx>
            <c:rich>
              <a:bodyPr rot="-5400000" spcFirstLastPara="1" vertOverflow="ellipsis" vert="horz" wrap="square" anchor="ctr" anchorCtr="1"/>
              <a:lstStyle/>
              <a:p>
                <a:pPr algn="ctr" rtl="0">
                  <a:defRPr sz="1200" b="1" i="0" u="none" strike="noStrike" kern="1200" baseline="0">
                    <a:solidFill>
                      <a:schemeClr val="tx1"/>
                    </a:solidFill>
                    <a:latin typeface="+mn-lt"/>
                    <a:ea typeface="+mn-ea"/>
                    <a:cs typeface="+mn-cs"/>
                  </a:defRPr>
                </a:pPr>
                <a:r>
                  <a:rPr lang="de-DE" sz="1200" err="1">
                    <a:solidFill>
                      <a:schemeClr val="tx1"/>
                    </a:solidFill>
                  </a:rPr>
                  <a:t>Probability</a:t>
                </a:r>
                <a:r>
                  <a:rPr lang="de-DE" sz="1200">
                    <a:solidFill>
                      <a:schemeClr val="tx1"/>
                    </a:solidFill>
                  </a:rPr>
                  <a:t> </a:t>
                </a:r>
                <a:r>
                  <a:rPr lang="de-DE" sz="1200" err="1">
                    <a:solidFill>
                      <a:schemeClr val="tx1"/>
                    </a:solidFill>
                  </a:rPr>
                  <a:t>of</a:t>
                </a:r>
                <a:r>
                  <a:rPr lang="de-DE" sz="1200">
                    <a:solidFill>
                      <a:schemeClr val="tx1"/>
                    </a:solidFill>
                  </a:rPr>
                  <a:t> PFS,</a:t>
                </a:r>
                <a:r>
                  <a:rPr lang="de-DE" sz="1200" baseline="0">
                    <a:solidFill>
                      <a:schemeClr val="tx1"/>
                    </a:solidFill>
                  </a:rPr>
                  <a:t> </a:t>
                </a:r>
                <a:r>
                  <a:rPr lang="de-DE" sz="1200">
                    <a:solidFill>
                      <a:schemeClr val="tx1"/>
                    </a:solidFill>
                  </a:rPr>
                  <a:t>%</a:t>
                </a:r>
              </a:p>
            </c:rich>
          </c:tx>
          <c:layout>
            <c:manualLayout>
              <c:xMode val="edge"/>
              <c:yMode val="edge"/>
              <c:x val="1.1371909454522114E-2"/>
              <c:y val="0.27155160683143331"/>
            </c:manualLayout>
          </c:layout>
          <c:overlay val="0"/>
          <c:spPr>
            <a:noFill/>
            <a:ln>
              <a:noFill/>
            </a:ln>
            <a:effectLst/>
          </c:spPr>
          <c:txPr>
            <a:bodyPr rot="-5400000" spcFirstLastPara="1" vertOverflow="ellipsis" vert="horz" wrap="square" anchor="ctr" anchorCtr="1"/>
            <a:lstStyle/>
            <a:p>
              <a:pPr algn="ctr" rtl="0">
                <a:defRPr sz="1200" b="1"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6573679"/>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IT"/>
    </a:p>
  </c:txPr>
  <c:externalData r:id="rId3">
    <c:autoUpdate val="0"/>
  </c:externalData>
  <c:userShapes r:id="rId4"/>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3557583501157"/>
          <c:y val="0.35639874987036047"/>
          <c:w val="0.82923982378579431"/>
          <c:h val="0.4060597011192764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3C7A-4A47-BF9D-B879C69DF30A}"/>
            </c:ext>
          </c:extLst>
        </c:ser>
        <c:dLbls>
          <c:showLegendKey val="0"/>
          <c:showVal val="0"/>
          <c:showCatName val="0"/>
          <c:showSerName val="0"/>
          <c:showPercent val="0"/>
          <c:showBubbleSize val="0"/>
        </c:dLbls>
        <c:axId val="1266573679"/>
        <c:axId val="1266575327"/>
      </c:scatterChart>
      <c:valAx>
        <c:axId val="1266573679"/>
        <c:scaling>
          <c:orientation val="minMax"/>
          <c:max val="12"/>
        </c:scaling>
        <c:delete val="0"/>
        <c:axPos val="b"/>
        <c:title>
          <c:tx>
            <c:rich>
              <a:bodyPr rot="0" spcFirstLastPara="1" vertOverflow="ellipsis" vert="horz" wrap="square" anchor="ctr" anchorCtr="1"/>
              <a:lstStyle/>
              <a:p>
                <a:pPr algn="ctr" rtl="0">
                  <a:defRPr sz="1400" b="1" i="0" u="none" strike="noStrike" kern="1200" baseline="0">
                    <a:solidFill>
                      <a:schemeClr val="tx1"/>
                    </a:solidFill>
                    <a:latin typeface="+mn-lt"/>
                    <a:ea typeface="+mn-ea"/>
                    <a:cs typeface="+mn-cs"/>
                  </a:defRPr>
                </a:pPr>
                <a:r>
                  <a:rPr lang="de-DE" sz="1400">
                    <a:solidFill>
                      <a:schemeClr val="tx1"/>
                    </a:solidFill>
                  </a:rPr>
                  <a:t>Time,</a:t>
                </a:r>
                <a:r>
                  <a:rPr lang="de-DE" sz="1400" baseline="0">
                    <a:solidFill>
                      <a:schemeClr val="tx1"/>
                    </a:solidFill>
                  </a:rPr>
                  <a:t> </a:t>
                </a:r>
                <a:r>
                  <a:rPr lang="de-DE" sz="1400" err="1">
                    <a:solidFill>
                      <a:schemeClr val="tx1"/>
                    </a:solidFill>
                  </a:rPr>
                  <a:t>months</a:t>
                </a:r>
                <a:endParaRPr lang="de-DE" sz="1400">
                  <a:solidFill>
                    <a:schemeClr val="tx1"/>
                  </a:solidFill>
                </a:endParaRPr>
              </a:p>
            </c:rich>
          </c:tx>
          <c:layout>
            <c:manualLayout>
              <c:xMode val="edge"/>
              <c:yMode val="edge"/>
              <c:x val="0.41337270309096213"/>
              <c:y val="0.85915115344245352"/>
            </c:manualLayout>
          </c:layout>
          <c:overlay val="0"/>
          <c:spPr>
            <a:noFill/>
            <a:ln>
              <a:noFill/>
            </a:ln>
            <a:effectLst/>
          </c:spPr>
          <c:txPr>
            <a:bodyPr rot="0" spcFirstLastPara="1" vertOverflow="ellipsis" vert="horz" wrap="square" anchor="ctr" anchorCtr="1"/>
            <a:lstStyle/>
            <a:p>
              <a:pPr algn="ctr" rtl="0">
                <a:defRPr sz="1400" b="1"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6575327"/>
        <c:crosses val="autoZero"/>
        <c:crossBetween val="midCat"/>
        <c:majorUnit val="3"/>
      </c:valAx>
      <c:valAx>
        <c:axId val="1266575327"/>
        <c:scaling>
          <c:orientation val="minMax"/>
          <c:max val="100"/>
        </c:scaling>
        <c:delete val="0"/>
        <c:axPos val="l"/>
        <c:title>
          <c:tx>
            <c:rich>
              <a:bodyPr rot="-5400000" spcFirstLastPara="1" vertOverflow="ellipsis" vert="horz" wrap="square" anchor="ctr" anchorCtr="1"/>
              <a:lstStyle/>
              <a:p>
                <a:pPr algn="ctr" rtl="0">
                  <a:defRPr sz="1200" b="1" i="0" u="none" strike="noStrike" kern="1200" baseline="0">
                    <a:solidFill>
                      <a:schemeClr val="tx1"/>
                    </a:solidFill>
                    <a:latin typeface="+mn-lt"/>
                    <a:ea typeface="+mn-ea"/>
                    <a:cs typeface="+mn-cs"/>
                  </a:defRPr>
                </a:pPr>
                <a:r>
                  <a:rPr lang="de-DE" sz="1200" err="1">
                    <a:solidFill>
                      <a:schemeClr val="tx1"/>
                    </a:solidFill>
                  </a:rPr>
                  <a:t>Probability</a:t>
                </a:r>
                <a:r>
                  <a:rPr lang="de-DE" sz="1200">
                    <a:solidFill>
                      <a:schemeClr val="tx1"/>
                    </a:solidFill>
                  </a:rPr>
                  <a:t> </a:t>
                </a:r>
                <a:r>
                  <a:rPr lang="de-DE" sz="1200" err="1">
                    <a:solidFill>
                      <a:schemeClr val="tx1"/>
                    </a:solidFill>
                  </a:rPr>
                  <a:t>of</a:t>
                </a:r>
                <a:r>
                  <a:rPr lang="de-DE" sz="1200">
                    <a:solidFill>
                      <a:schemeClr val="tx1"/>
                    </a:solidFill>
                  </a:rPr>
                  <a:t> PFS,</a:t>
                </a:r>
                <a:r>
                  <a:rPr lang="de-DE" sz="1200" baseline="0">
                    <a:solidFill>
                      <a:schemeClr val="tx1"/>
                    </a:solidFill>
                  </a:rPr>
                  <a:t> </a:t>
                </a:r>
                <a:r>
                  <a:rPr lang="de-DE" sz="1200">
                    <a:solidFill>
                      <a:schemeClr val="tx1"/>
                    </a:solidFill>
                  </a:rPr>
                  <a:t>%</a:t>
                </a:r>
              </a:p>
            </c:rich>
          </c:tx>
          <c:layout>
            <c:manualLayout>
              <c:xMode val="edge"/>
              <c:yMode val="edge"/>
              <c:x val="6.8682531593858148E-3"/>
              <c:y val="0.26688090595415065"/>
            </c:manualLayout>
          </c:layout>
          <c:overlay val="0"/>
          <c:spPr>
            <a:noFill/>
            <a:ln>
              <a:noFill/>
            </a:ln>
            <a:effectLst/>
          </c:spPr>
          <c:txPr>
            <a:bodyPr rot="-5400000" spcFirstLastPara="1" vertOverflow="ellipsis" vert="horz" wrap="square" anchor="ctr" anchorCtr="1"/>
            <a:lstStyle/>
            <a:p>
              <a:pPr algn="ctr" rtl="0">
                <a:defRPr sz="1200" b="1"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6573679"/>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IT"/>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26340999123738"/>
          <c:y val="0.40777645952046981"/>
          <c:w val="0.82923982378579431"/>
          <c:h val="0.35468199146916712"/>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CD7E-0B44-8676-0DA75E277D54}"/>
            </c:ext>
          </c:extLst>
        </c:ser>
        <c:dLbls>
          <c:showLegendKey val="0"/>
          <c:showVal val="0"/>
          <c:showCatName val="0"/>
          <c:showSerName val="0"/>
          <c:showPercent val="0"/>
          <c:showBubbleSize val="0"/>
        </c:dLbls>
        <c:axId val="1266573679"/>
        <c:axId val="1266575327"/>
      </c:scatterChart>
      <c:valAx>
        <c:axId val="1266573679"/>
        <c:scaling>
          <c:orientation val="minMax"/>
          <c:max val="12"/>
        </c:scaling>
        <c:delete val="0"/>
        <c:axPos val="b"/>
        <c:title>
          <c:tx>
            <c:rich>
              <a:bodyPr rot="0" spcFirstLastPara="1" vertOverflow="ellipsis" vert="horz" wrap="square" anchor="ctr" anchorCtr="1"/>
              <a:lstStyle/>
              <a:p>
                <a:pPr algn="ctr" rtl="0">
                  <a:defRPr sz="1200" b="1" i="0" u="none" strike="noStrike" kern="1200" baseline="0">
                    <a:solidFill>
                      <a:schemeClr val="tx1"/>
                    </a:solidFill>
                    <a:latin typeface="+mn-lt"/>
                    <a:ea typeface="+mn-ea"/>
                    <a:cs typeface="+mn-cs"/>
                  </a:defRPr>
                </a:pPr>
                <a:r>
                  <a:rPr lang="de-DE" sz="1200">
                    <a:solidFill>
                      <a:schemeClr val="tx1"/>
                    </a:solidFill>
                  </a:rPr>
                  <a:t>Time,</a:t>
                </a:r>
                <a:r>
                  <a:rPr lang="de-DE" sz="1200" baseline="0">
                    <a:solidFill>
                      <a:schemeClr val="tx1"/>
                    </a:solidFill>
                  </a:rPr>
                  <a:t> </a:t>
                </a:r>
                <a:r>
                  <a:rPr lang="de-DE" sz="1200" err="1">
                    <a:solidFill>
                      <a:schemeClr val="tx1"/>
                    </a:solidFill>
                  </a:rPr>
                  <a:t>months</a:t>
                </a:r>
                <a:endParaRPr lang="de-DE" sz="1200">
                  <a:solidFill>
                    <a:schemeClr val="tx1"/>
                  </a:solidFill>
                </a:endParaRPr>
              </a:p>
            </c:rich>
          </c:tx>
          <c:layout>
            <c:manualLayout>
              <c:xMode val="edge"/>
              <c:yMode val="edge"/>
              <c:x val="0.46516475048502959"/>
              <c:y val="0.87316325607430167"/>
            </c:manualLayout>
          </c:layout>
          <c:overlay val="0"/>
          <c:spPr>
            <a:noFill/>
            <a:ln>
              <a:noFill/>
            </a:ln>
            <a:effectLst/>
          </c:spPr>
          <c:txPr>
            <a:bodyPr rot="0" spcFirstLastPara="1" vertOverflow="ellipsis" vert="horz" wrap="square" anchor="ctr" anchorCtr="1"/>
            <a:lstStyle/>
            <a:p>
              <a:pPr algn="ctr" rtl="0">
                <a:defRPr sz="1200" b="1"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6575327"/>
        <c:crosses val="autoZero"/>
        <c:crossBetween val="midCat"/>
        <c:majorUnit val="3"/>
      </c:valAx>
      <c:valAx>
        <c:axId val="1266575327"/>
        <c:scaling>
          <c:orientation val="minMax"/>
          <c:max val="100"/>
        </c:scaling>
        <c:delete val="0"/>
        <c:axPos val="l"/>
        <c:title>
          <c:tx>
            <c:rich>
              <a:bodyPr rot="-5400000" spcFirstLastPara="1" vertOverflow="ellipsis" vert="horz" wrap="square" anchor="ctr" anchorCtr="1"/>
              <a:lstStyle/>
              <a:p>
                <a:pPr algn="ctr" rtl="0">
                  <a:defRPr sz="1330" b="1" i="0" u="none" strike="noStrike" kern="1200" baseline="0">
                    <a:solidFill>
                      <a:schemeClr val="tx1"/>
                    </a:solidFill>
                    <a:latin typeface="+mn-lt"/>
                    <a:ea typeface="+mn-ea"/>
                    <a:cs typeface="+mn-cs"/>
                  </a:defRPr>
                </a:pPr>
                <a:r>
                  <a:rPr lang="de-DE" sz="1000" err="1">
                    <a:solidFill>
                      <a:schemeClr val="tx1"/>
                    </a:solidFill>
                  </a:rPr>
                  <a:t>Probability</a:t>
                </a:r>
                <a:r>
                  <a:rPr lang="de-DE" sz="1000">
                    <a:solidFill>
                      <a:schemeClr val="tx1"/>
                    </a:solidFill>
                  </a:rPr>
                  <a:t> </a:t>
                </a:r>
                <a:r>
                  <a:rPr lang="de-DE" sz="1000" err="1">
                    <a:solidFill>
                      <a:schemeClr val="tx1"/>
                    </a:solidFill>
                  </a:rPr>
                  <a:t>of</a:t>
                </a:r>
                <a:r>
                  <a:rPr lang="de-DE" sz="1000">
                    <a:solidFill>
                      <a:schemeClr val="tx1"/>
                    </a:solidFill>
                  </a:rPr>
                  <a:t> </a:t>
                </a:r>
                <a:r>
                  <a:rPr lang="de-DE" sz="1000" err="1">
                    <a:solidFill>
                      <a:schemeClr val="tx1"/>
                    </a:solidFill>
                  </a:rPr>
                  <a:t>remaining</a:t>
                </a:r>
                <a:br>
                  <a:rPr lang="de-DE" sz="1000">
                    <a:solidFill>
                      <a:schemeClr val="tx1"/>
                    </a:solidFill>
                  </a:rPr>
                </a:br>
                <a:r>
                  <a:rPr lang="de-DE" sz="1000">
                    <a:solidFill>
                      <a:schemeClr val="tx1"/>
                    </a:solidFill>
                  </a:rPr>
                  <a:t>in</a:t>
                </a:r>
                <a:r>
                  <a:rPr lang="de-DE" sz="1000" baseline="0">
                    <a:solidFill>
                      <a:schemeClr val="tx1"/>
                    </a:solidFill>
                  </a:rPr>
                  <a:t> </a:t>
                </a:r>
                <a:r>
                  <a:rPr lang="de-DE" sz="1000" baseline="0" err="1">
                    <a:solidFill>
                      <a:schemeClr val="tx1"/>
                    </a:solidFill>
                  </a:rPr>
                  <a:t>complete</a:t>
                </a:r>
                <a:r>
                  <a:rPr lang="de-DE" sz="1000" baseline="0">
                    <a:solidFill>
                      <a:schemeClr val="tx1"/>
                    </a:solidFill>
                  </a:rPr>
                  <a:t> </a:t>
                </a:r>
                <a:r>
                  <a:rPr lang="de-DE" sz="1000" baseline="0" err="1">
                    <a:solidFill>
                      <a:schemeClr val="tx1"/>
                    </a:solidFill>
                  </a:rPr>
                  <a:t>response</a:t>
                </a:r>
                <a:r>
                  <a:rPr lang="de-DE" sz="1000" baseline="0">
                    <a:solidFill>
                      <a:schemeClr val="tx1"/>
                    </a:solidFill>
                  </a:rPr>
                  <a:t>, %</a:t>
                </a:r>
                <a:endParaRPr lang="de-DE" sz="1000">
                  <a:solidFill>
                    <a:schemeClr val="tx1"/>
                  </a:solidFill>
                </a:endParaRPr>
              </a:p>
            </c:rich>
          </c:tx>
          <c:layout>
            <c:manualLayout>
              <c:xMode val="edge"/>
              <c:yMode val="edge"/>
              <c:x val="1.3623737602090263E-2"/>
              <c:y val="0.27155160683143331"/>
            </c:manualLayout>
          </c:layout>
          <c:overlay val="0"/>
          <c:spPr>
            <a:noFill/>
            <a:ln>
              <a:noFill/>
            </a:ln>
            <a:effectLst/>
          </c:spPr>
          <c:txPr>
            <a:bodyPr rot="-5400000" spcFirstLastPara="1" vertOverflow="ellipsis" vert="horz" wrap="square" anchor="ctr" anchorCtr="1"/>
            <a:lstStyle/>
            <a:p>
              <a:pPr algn="ctr" rtl="0">
                <a:defRPr sz="1330" b="1"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6573679"/>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IT"/>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26340999123738"/>
          <c:y val="0.34238664723851242"/>
          <c:w val="0.82923982378579431"/>
          <c:h val="0.42007180375112446"/>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CD7E-0B44-8676-0DA75E277D54}"/>
            </c:ext>
          </c:extLst>
        </c:ser>
        <c:dLbls>
          <c:showLegendKey val="0"/>
          <c:showVal val="0"/>
          <c:showCatName val="0"/>
          <c:showSerName val="0"/>
          <c:showPercent val="0"/>
          <c:showBubbleSize val="0"/>
        </c:dLbls>
        <c:axId val="1266573679"/>
        <c:axId val="1266575327"/>
      </c:scatterChart>
      <c:valAx>
        <c:axId val="1266573679"/>
        <c:scaling>
          <c:orientation val="minMax"/>
          <c:max val="12"/>
        </c:scaling>
        <c:delete val="0"/>
        <c:axPos val="b"/>
        <c:title>
          <c:tx>
            <c:rich>
              <a:bodyPr rot="0" spcFirstLastPara="1" vertOverflow="ellipsis" vert="horz" wrap="square" anchor="ctr" anchorCtr="1"/>
              <a:lstStyle/>
              <a:p>
                <a:pPr algn="ctr" rtl="0">
                  <a:defRPr sz="1200" b="1" i="0" u="none" strike="noStrike" kern="1200" baseline="0">
                    <a:solidFill>
                      <a:schemeClr val="tx1"/>
                    </a:solidFill>
                    <a:latin typeface="+mn-lt"/>
                    <a:ea typeface="+mn-ea"/>
                    <a:cs typeface="+mn-cs"/>
                  </a:defRPr>
                </a:pPr>
                <a:r>
                  <a:rPr lang="de-DE" sz="1200">
                    <a:solidFill>
                      <a:schemeClr val="tx1"/>
                    </a:solidFill>
                  </a:rPr>
                  <a:t>Time,</a:t>
                </a:r>
                <a:r>
                  <a:rPr lang="de-DE" sz="1200" baseline="0">
                    <a:solidFill>
                      <a:schemeClr val="tx1"/>
                    </a:solidFill>
                  </a:rPr>
                  <a:t> </a:t>
                </a:r>
                <a:r>
                  <a:rPr lang="de-DE" sz="1200" err="1">
                    <a:solidFill>
                      <a:schemeClr val="tx1"/>
                    </a:solidFill>
                  </a:rPr>
                  <a:t>months</a:t>
                </a:r>
                <a:endParaRPr lang="de-DE" sz="1200">
                  <a:solidFill>
                    <a:schemeClr val="tx1"/>
                  </a:solidFill>
                </a:endParaRPr>
              </a:p>
            </c:rich>
          </c:tx>
          <c:layout>
            <c:manualLayout>
              <c:xMode val="edge"/>
              <c:yMode val="edge"/>
              <c:x val="0.46516475048502959"/>
              <c:y val="0.87316325607430167"/>
            </c:manualLayout>
          </c:layout>
          <c:overlay val="0"/>
          <c:spPr>
            <a:noFill/>
            <a:ln>
              <a:noFill/>
            </a:ln>
            <a:effectLst/>
          </c:spPr>
          <c:txPr>
            <a:bodyPr rot="0" spcFirstLastPara="1" vertOverflow="ellipsis" vert="horz" wrap="square" anchor="ctr" anchorCtr="1"/>
            <a:lstStyle/>
            <a:p>
              <a:pPr algn="ctr" rtl="0">
                <a:defRPr sz="1200" b="1"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6575327"/>
        <c:crosses val="autoZero"/>
        <c:crossBetween val="midCat"/>
        <c:majorUnit val="3"/>
      </c:valAx>
      <c:valAx>
        <c:axId val="1266575327"/>
        <c:scaling>
          <c:orientation val="minMax"/>
          <c:max val="100"/>
        </c:scaling>
        <c:delete val="0"/>
        <c:axPos val="l"/>
        <c:title>
          <c:tx>
            <c:rich>
              <a:bodyPr rot="-5400000" spcFirstLastPara="1" vertOverflow="ellipsis" vert="horz" wrap="square" anchor="ctr" anchorCtr="1"/>
              <a:lstStyle/>
              <a:p>
                <a:pPr algn="ctr" rtl="0">
                  <a:defRPr sz="1330" b="1" i="0" u="none" strike="noStrike" kern="1200" baseline="0">
                    <a:solidFill>
                      <a:schemeClr val="tx1"/>
                    </a:solidFill>
                    <a:latin typeface="+mn-lt"/>
                    <a:ea typeface="+mn-ea"/>
                    <a:cs typeface="+mn-cs"/>
                  </a:defRPr>
                </a:pPr>
                <a:r>
                  <a:rPr lang="de-DE" sz="1000" err="1">
                    <a:solidFill>
                      <a:schemeClr val="tx1"/>
                    </a:solidFill>
                  </a:rPr>
                  <a:t>Probability</a:t>
                </a:r>
                <a:r>
                  <a:rPr lang="de-DE" sz="1000">
                    <a:solidFill>
                      <a:schemeClr val="tx1"/>
                    </a:solidFill>
                  </a:rPr>
                  <a:t> </a:t>
                </a:r>
                <a:r>
                  <a:rPr lang="de-DE" sz="1000" err="1">
                    <a:solidFill>
                      <a:schemeClr val="tx1"/>
                    </a:solidFill>
                  </a:rPr>
                  <a:t>of</a:t>
                </a:r>
                <a:r>
                  <a:rPr lang="de-DE" sz="1000">
                    <a:solidFill>
                      <a:schemeClr val="tx1"/>
                    </a:solidFill>
                  </a:rPr>
                  <a:t> </a:t>
                </a:r>
                <a:r>
                  <a:rPr lang="de-DE" sz="1000" err="1">
                    <a:solidFill>
                      <a:schemeClr val="tx1"/>
                    </a:solidFill>
                  </a:rPr>
                  <a:t>remaining</a:t>
                </a:r>
                <a:br>
                  <a:rPr lang="de-DE" sz="1000">
                    <a:solidFill>
                      <a:schemeClr val="tx1"/>
                    </a:solidFill>
                  </a:rPr>
                </a:br>
                <a:r>
                  <a:rPr lang="de-DE" sz="1000">
                    <a:solidFill>
                      <a:schemeClr val="tx1"/>
                    </a:solidFill>
                  </a:rPr>
                  <a:t>in</a:t>
                </a:r>
                <a:r>
                  <a:rPr lang="de-DE" sz="1000" baseline="0">
                    <a:solidFill>
                      <a:schemeClr val="tx1"/>
                    </a:solidFill>
                  </a:rPr>
                  <a:t> </a:t>
                </a:r>
                <a:r>
                  <a:rPr lang="de-DE" sz="1000" baseline="0" err="1">
                    <a:solidFill>
                      <a:schemeClr val="tx1"/>
                    </a:solidFill>
                  </a:rPr>
                  <a:t>complete</a:t>
                </a:r>
                <a:r>
                  <a:rPr lang="de-DE" sz="1000" baseline="0">
                    <a:solidFill>
                      <a:schemeClr val="tx1"/>
                    </a:solidFill>
                  </a:rPr>
                  <a:t> </a:t>
                </a:r>
                <a:r>
                  <a:rPr lang="de-DE" sz="1000" baseline="0" err="1">
                    <a:solidFill>
                      <a:schemeClr val="tx1"/>
                    </a:solidFill>
                  </a:rPr>
                  <a:t>response</a:t>
                </a:r>
                <a:r>
                  <a:rPr lang="de-DE" sz="1000" baseline="0">
                    <a:solidFill>
                      <a:schemeClr val="tx1"/>
                    </a:solidFill>
                  </a:rPr>
                  <a:t>, %</a:t>
                </a:r>
                <a:endParaRPr lang="de-DE" sz="1000">
                  <a:solidFill>
                    <a:schemeClr val="tx1"/>
                  </a:solidFill>
                </a:endParaRPr>
              </a:p>
            </c:rich>
          </c:tx>
          <c:layout>
            <c:manualLayout>
              <c:xMode val="edge"/>
              <c:yMode val="edge"/>
              <c:x val="1.1371909454522114E-2"/>
              <c:y val="0.26688090595415065"/>
            </c:manualLayout>
          </c:layout>
          <c:overlay val="0"/>
          <c:spPr>
            <a:noFill/>
            <a:ln>
              <a:noFill/>
            </a:ln>
            <a:effectLst/>
          </c:spPr>
          <c:txPr>
            <a:bodyPr rot="-5400000" spcFirstLastPara="1" vertOverflow="ellipsis" vert="horz" wrap="square" anchor="ctr" anchorCtr="1"/>
            <a:lstStyle/>
            <a:p>
              <a:pPr algn="ctr" rtl="0">
                <a:defRPr sz="1330" b="1" i="0" u="none" strike="noStrike" kern="1200" baseline="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66573679"/>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IT"/>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91462327822937"/>
          <c:y val="0.18640744277674673"/>
          <c:w val="0.82731621729405158"/>
          <c:h val="0.64154549331219168"/>
        </c:manualLayout>
      </c:layout>
      <c:barChart>
        <c:barDir val="col"/>
        <c:grouping val="clustered"/>
        <c:varyColors val="0"/>
        <c:ser>
          <c:idx val="0"/>
          <c:order val="0"/>
          <c:tx>
            <c:strRef>
              <c:f>Tabelle1!$B$1</c:f>
              <c:strCache>
                <c:ptCount val="1"/>
                <c:pt idx="0">
                  <c:v>Spalte1</c:v>
                </c:pt>
              </c:strCache>
            </c:strRef>
          </c:tx>
          <c:spPr>
            <a:solidFill>
              <a:schemeClr val="accent1"/>
            </a:solidFill>
            <a:ln>
              <a:noFill/>
            </a:ln>
            <a:effectLst/>
          </c:spPr>
          <c:invertIfNegative val="0"/>
          <c:cat>
            <c:numRef>
              <c:f>Tabelle1!$A$2:$A$19</c:f>
              <c:numCache>
                <c:formatCode>General</c:formatCode>
                <c:ptCount val="18"/>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numCache>
            </c:numRef>
          </c:cat>
          <c:val>
            <c:numRef>
              <c:f>Tabelle1!$B$2:$B$19</c:f>
              <c:numCache>
                <c:formatCode>General</c:formatCode>
                <c:ptCount val="18"/>
                <c:pt idx="0">
                  <c:v>0</c:v>
                </c:pt>
                <c:pt idx="1">
                  <c:v>0</c:v>
                </c:pt>
                <c:pt idx="2">
                  <c:v>0</c:v>
                </c:pt>
                <c:pt idx="3">
                  <c:v>0</c:v>
                </c:pt>
              </c:numCache>
            </c:numRef>
          </c:val>
          <c:extLst>
            <c:ext xmlns:c16="http://schemas.microsoft.com/office/drawing/2014/chart" uri="{C3380CC4-5D6E-409C-BE32-E72D297353CC}">
              <c16:uniqueId val="{00000000-641B-4F36-8A48-E204D5803C48}"/>
            </c:ext>
          </c:extLst>
        </c:ser>
        <c:dLbls>
          <c:showLegendKey val="0"/>
          <c:showVal val="0"/>
          <c:showCatName val="0"/>
          <c:showSerName val="0"/>
          <c:showPercent val="0"/>
          <c:showBubbleSize val="0"/>
        </c:dLbls>
        <c:gapWidth val="219"/>
        <c:overlap val="-27"/>
        <c:axId val="346442287"/>
        <c:axId val="346446447"/>
      </c:barChart>
      <c:catAx>
        <c:axId val="346442287"/>
        <c:scaling>
          <c:orientation val="minMax"/>
        </c:scaling>
        <c:delete val="0"/>
        <c:axPos val="b"/>
        <c:title>
          <c:tx>
            <c:rich>
              <a:bodyPr rot="0" spcFirstLastPara="1" vertOverflow="ellipsis" vert="horz" wrap="square" anchor="ctr" anchorCtr="1"/>
              <a:lstStyle/>
              <a:p>
                <a:pPr>
                  <a:defRPr lang="de-DE" sz="1330" b="0" i="0" u="none" strike="noStrike" kern="1200" baseline="0" noProof="1" dirty="0">
                    <a:solidFill>
                      <a:schemeClr val="tx1"/>
                    </a:solidFill>
                    <a:latin typeface="+mn-lt"/>
                    <a:ea typeface="+mn-ea"/>
                    <a:cs typeface="+mn-cs"/>
                  </a:defRPr>
                </a:pPr>
                <a:r>
                  <a:rPr lang="de-DE" sz="1400" b="1">
                    <a:solidFill>
                      <a:schemeClr val="tx1"/>
                    </a:solidFill>
                  </a:rPr>
                  <a:t>Time </a:t>
                </a:r>
                <a:r>
                  <a:rPr lang="de-DE" sz="1400" b="1" err="1">
                    <a:solidFill>
                      <a:schemeClr val="tx1"/>
                    </a:solidFill>
                  </a:rPr>
                  <a:t>from</a:t>
                </a:r>
                <a:r>
                  <a:rPr lang="de-DE" sz="1400" b="1">
                    <a:solidFill>
                      <a:schemeClr val="tx1"/>
                    </a:solidFill>
                  </a:rPr>
                  <a:t> </a:t>
                </a:r>
                <a:r>
                  <a:rPr lang="de-DE" sz="1400" b="1" err="1">
                    <a:solidFill>
                      <a:schemeClr val="tx1"/>
                    </a:solidFill>
                  </a:rPr>
                  <a:t>first</a:t>
                </a:r>
                <a:r>
                  <a:rPr lang="de-DE" sz="1400" b="1">
                    <a:solidFill>
                      <a:schemeClr val="tx1"/>
                    </a:solidFill>
                  </a:rPr>
                  <a:t> CR,</a:t>
                </a:r>
                <a:r>
                  <a:rPr lang="de-DE" sz="1400" b="1" baseline="0">
                    <a:solidFill>
                      <a:schemeClr val="tx1"/>
                    </a:solidFill>
                  </a:rPr>
                  <a:t> </a:t>
                </a:r>
                <a:r>
                  <a:rPr lang="de-DE" sz="1400" b="1" err="1">
                    <a:solidFill>
                      <a:schemeClr val="tx1"/>
                    </a:solidFill>
                  </a:rPr>
                  <a:t>months</a:t>
                </a:r>
                <a:endParaRPr lang="de-DE" sz="1400" b="1"/>
              </a:p>
            </c:rich>
          </c:tx>
          <c:layout>
            <c:manualLayout>
              <c:xMode val="edge"/>
              <c:yMode val="edge"/>
              <c:x val="0.40315960043157856"/>
              <c:y val="0.91287608295468992"/>
            </c:manualLayout>
          </c:layout>
          <c:overlay val="0"/>
          <c:spPr>
            <a:noFill/>
            <a:ln>
              <a:noFill/>
            </a:ln>
            <a:effectLst/>
          </c:spPr>
          <c:txPr>
            <a:bodyPr rot="0" spcFirstLastPara="1" vertOverflow="ellipsis" vert="horz" wrap="square" anchor="ctr" anchorCtr="1"/>
            <a:lstStyle/>
            <a:p>
              <a:pPr>
                <a:defRPr lang="de-DE" sz="1330" b="0" i="0" u="none" strike="noStrike" kern="1200" baseline="0" noProof="1" dirty="0">
                  <a:solidFill>
                    <a:schemeClr val="tx1"/>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lang="de-DE" sz="1197" b="0" i="0" u="none" strike="noStrike" kern="1200" baseline="0" noProof="1" dirty="0">
                <a:solidFill>
                  <a:schemeClr val="tx1"/>
                </a:solidFill>
                <a:latin typeface="+mn-lt"/>
                <a:ea typeface="+mn-ea"/>
                <a:cs typeface="+mn-cs"/>
              </a:defRPr>
            </a:pPr>
            <a:endParaRPr lang="en-IT"/>
          </a:p>
        </c:txPr>
        <c:crossAx val="346446447"/>
        <c:crosses val="autoZero"/>
        <c:auto val="1"/>
        <c:lblAlgn val="ctr"/>
        <c:lblOffset val="100"/>
        <c:tickLblSkip val="1"/>
        <c:tickMarkSkip val="1"/>
        <c:noMultiLvlLbl val="0"/>
      </c:catAx>
      <c:valAx>
        <c:axId val="346446447"/>
        <c:scaling>
          <c:orientation val="minMax"/>
          <c:max val="1"/>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lang="de-DE" sz="1197" b="0" i="0" u="none" strike="noStrike" kern="1200" baseline="0" noProof="1" dirty="0">
                <a:solidFill>
                  <a:schemeClr val="tx1"/>
                </a:solidFill>
                <a:latin typeface="+mn-lt"/>
                <a:ea typeface="+mn-ea"/>
                <a:cs typeface="+mn-cs"/>
              </a:defRPr>
            </a:pPr>
            <a:endParaRPr lang="en-IT"/>
          </a:p>
        </c:txPr>
        <c:crossAx val="346442287"/>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de-DE" noProof="1" dirty="0">
          <a:solidFill>
            <a:schemeClr val="tx1"/>
          </a:solidFill>
        </a:defRPr>
      </a:pPr>
      <a:endParaRPr lang="en-IT"/>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Spalte2</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6F21-F140-B9B9-90AD5F024A7E}"/>
              </c:ext>
            </c:extLst>
          </c:dPt>
          <c:dPt>
            <c:idx val="1"/>
            <c:bubble3D val="0"/>
            <c:spPr>
              <a:solidFill>
                <a:schemeClr val="accent1"/>
              </a:solidFill>
              <a:ln w="19050">
                <a:noFill/>
              </a:ln>
              <a:effectLst/>
            </c:spPr>
            <c:extLst>
              <c:ext xmlns:c16="http://schemas.microsoft.com/office/drawing/2014/chart" uri="{C3380CC4-5D6E-409C-BE32-E72D297353CC}">
                <c16:uniqueId val="{00000003-6F21-F140-B9B9-90AD5F024A7E}"/>
              </c:ext>
            </c:extLst>
          </c:dPt>
          <c:cat>
            <c:strRef>
              <c:f>Tabelle1!$A$2:$A$3</c:f>
              <c:strCache>
                <c:ptCount val="2"/>
                <c:pt idx="0">
                  <c:v>No CRS or Grade 1 CRS</c:v>
                </c:pt>
                <c:pt idx="1">
                  <c:v>Grade ≥ CRS</c:v>
                </c:pt>
              </c:strCache>
            </c:strRef>
          </c:cat>
          <c:val>
            <c:numRef>
              <c:f>Tabelle1!$B$2:$B$3</c:f>
              <c:numCache>
                <c:formatCode>General</c:formatCode>
                <c:ptCount val="2"/>
                <c:pt idx="0">
                  <c:v>16</c:v>
                </c:pt>
                <c:pt idx="1">
                  <c:v>8</c:v>
                </c:pt>
              </c:numCache>
            </c:numRef>
          </c:val>
          <c:extLst>
            <c:ext xmlns:c16="http://schemas.microsoft.com/office/drawing/2014/chart" uri="{C3380CC4-5D6E-409C-BE32-E72D297353CC}">
              <c16:uniqueId val="{00000006-6F21-F140-B9B9-90AD5F024A7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22791541819144"/>
          <c:y val="0.13273062842545963"/>
          <c:w val="0.27351742131561418"/>
          <c:h val="0.65384364795233474"/>
        </c:manualLayout>
      </c:layout>
      <c:barChart>
        <c:barDir val="col"/>
        <c:grouping val="percentStacked"/>
        <c:varyColors val="0"/>
        <c:ser>
          <c:idx val="0"/>
          <c:order val="0"/>
          <c:tx>
            <c:strRef>
              <c:f>Tabelle1!$B$1</c:f>
              <c:strCache>
                <c:ptCount val="1"/>
                <c:pt idx="0">
                  <c:v>Not available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Tabelle1!$B$2</c:f>
              <c:numCache>
                <c:formatCode>General</c:formatCode>
                <c:ptCount val="1"/>
                <c:pt idx="0">
                  <c:v>10</c:v>
                </c:pt>
              </c:numCache>
            </c:numRef>
          </c:val>
          <c:extLst>
            <c:ext xmlns:c16="http://schemas.microsoft.com/office/drawing/2014/chart" uri="{C3380CC4-5D6E-409C-BE32-E72D297353CC}">
              <c16:uniqueId val="{00000000-D72F-4DD2-8D2D-854E1E06821A}"/>
            </c:ext>
          </c:extLst>
        </c:ser>
        <c:ser>
          <c:idx val="1"/>
          <c:order val="1"/>
          <c:tx>
            <c:strRef>
              <c:f>Tabelle1!$C$1</c:f>
              <c:strCache>
                <c:ptCount val="1"/>
                <c:pt idx="0">
                  <c:v>Off protocol patients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Tabelle1!$C$2</c:f>
              <c:numCache>
                <c:formatCode>General</c:formatCode>
                <c:ptCount val="1"/>
                <c:pt idx="0">
                  <c:v>17</c:v>
                </c:pt>
              </c:numCache>
            </c:numRef>
          </c:val>
          <c:extLst>
            <c:ext xmlns:c16="http://schemas.microsoft.com/office/drawing/2014/chart" uri="{C3380CC4-5D6E-409C-BE32-E72D297353CC}">
              <c16:uniqueId val="{00000001-D72F-4DD2-8D2D-854E1E06821A}"/>
            </c:ext>
          </c:extLst>
        </c:ser>
        <c:ser>
          <c:idx val="2"/>
          <c:order val="2"/>
          <c:tx>
            <c:strRef>
              <c:f>Tabelle1!$D$1</c:f>
              <c:strCache>
                <c:ptCount val="1"/>
                <c:pt idx="0">
                  <c:v>Reinitiated patients</c:v>
                </c:pt>
              </c:strCache>
            </c:strRef>
          </c:tx>
          <c:spPr>
            <a:solidFill>
              <a:schemeClr val="accent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Tabelle1!$D$2</c:f>
              <c:numCache>
                <c:formatCode>General</c:formatCode>
                <c:ptCount val="1"/>
                <c:pt idx="0">
                  <c:v>40</c:v>
                </c:pt>
              </c:numCache>
            </c:numRef>
          </c:val>
          <c:extLst>
            <c:ext xmlns:c16="http://schemas.microsoft.com/office/drawing/2014/chart" uri="{C3380CC4-5D6E-409C-BE32-E72D297353CC}">
              <c16:uniqueId val="{00000002-D72F-4DD2-8D2D-854E1E06821A}"/>
            </c:ext>
          </c:extLst>
        </c:ser>
        <c:ser>
          <c:idx val="3"/>
          <c:order val="3"/>
          <c:tx>
            <c:strRef>
              <c:f>Tabelle1!$E$1</c:f>
              <c:strCache>
                <c:ptCount val="1"/>
                <c:pt idx="0">
                  <c:v>High MRD Positive (≥10-2)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Tabelle1!$E$2</c:f>
              <c:numCache>
                <c:formatCode>General</c:formatCode>
                <c:ptCount val="1"/>
              </c:numCache>
            </c:numRef>
          </c:val>
          <c:extLst>
            <c:ext xmlns:c16="http://schemas.microsoft.com/office/drawing/2014/chart" uri="{C3380CC4-5D6E-409C-BE32-E72D297353CC}">
              <c16:uniqueId val="{00000003-D72F-4DD2-8D2D-854E1E06821A}"/>
            </c:ext>
          </c:extLst>
        </c:ser>
        <c:ser>
          <c:idx val="4"/>
          <c:order val="4"/>
          <c:tx>
            <c:strRef>
              <c:f>Tabelle1!$F$1</c:f>
              <c:strCache>
                <c:ptCount val="1"/>
                <c:pt idx="0">
                  <c:v>Low MRD Positive (≥10-4 and &lt;10-2)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Tabelle1!$F$2</c:f>
              <c:numCache>
                <c:formatCode>General</c:formatCode>
                <c:ptCount val="1"/>
                <c:pt idx="0">
                  <c:v>13</c:v>
                </c:pt>
              </c:numCache>
            </c:numRef>
          </c:val>
          <c:extLst>
            <c:ext xmlns:c16="http://schemas.microsoft.com/office/drawing/2014/chart" uri="{C3380CC4-5D6E-409C-BE32-E72D297353CC}">
              <c16:uniqueId val="{00000004-D72F-4DD2-8D2D-854E1E06821A}"/>
            </c:ext>
          </c:extLst>
        </c:ser>
        <c:ser>
          <c:idx val="5"/>
          <c:order val="5"/>
          <c:tx>
            <c:strRef>
              <c:f>Tabelle1!$G$1</c:f>
              <c:strCache>
                <c:ptCount val="1"/>
                <c:pt idx="0">
                  <c:v>Undetectable MRD (&lt;10-4)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PB</c:v>
                </c:pt>
              </c:strCache>
            </c:strRef>
          </c:cat>
          <c:val>
            <c:numRef>
              <c:f>Tabelle1!$G$2</c:f>
              <c:numCache>
                <c:formatCode>General</c:formatCode>
                <c:ptCount val="1"/>
                <c:pt idx="0">
                  <c:v>21</c:v>
                </c:pt>
              </c:numCache>
            </c:numRef>
          </c:val>
          <c:extLst>
            <c:ext xmlns:c16="http://schemas.microsoft.com/office/drawing/2014/chart" uri="{C3380CC4-5D6E-409C-BE32-E72D297353CC}">
              <c16:uniqueId val="{00000005-D72F-4DD2-8D2D-854E1E06821A}"/>
            </c:ext>
          </c:extLst>
        </c:ser>
        <c:dLbls>
          <c:dLblPos val="ctr"/>
          <c:showLegendKey val="0"/>
          <c:showVal val="1"/>
          <c:showCatName val="0"/>
          <c:showSerName val="0"/>
          <c:showPercent val="0"/>
          <c:showBubbleSize val="0"/>
        </c:dLbls>
        <c:gapWidth val="150"/>
        <c:overlap val="100"/>
        <c:axId val="657445264"/>
        <c:axId val="657446224"/>
      </c:barChart>
      <c:catAx>
        <c:axId val="6574452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sz="1000" err="1">
                    <a:solidFill>
                      <a:schemeClr val="tx1"/>
                    </a:solidFill>
                  </a:rPr>
                  <a:t>Month</a:t>
                </a:r>
                <a:r>
                  <a:rPr lang="de-DE" sz="1000" baseline="0">
                    <a:solidFill>
                      <a:schemeClr val="tx1"/>
                    </a:solidFill>
                  </a:rPr>
                  <a:t> 39</a:t>
                </a:r>
                <a:endParaRPr lang="de-DE" sz="1000">
                  <a:solidFill>
                    <a:schemeClr val="tx1"/>
                  </a:solidFill>
                </a:endParaRPr>
              </a:p>
            </c:rich>
          </c:tx>
          <c:layout>
            <c:manualLayout>
              <c:xMode val="edge"/>
              <c:yMode val="edge"/>
              <c:x val="0.58990580030285944"/>
              <c:y val="0.896569232618407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none"/>
        <c:minorTickMark val="none"/>
        <c:tickLblPos val="nextTo"/>
        <c:spPr>
          <a:noFill/>
          <a:ln w="19050"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657446224"/>
        <c:crosses val="autoZero"/>
        <c:auto val="1"/>
        <c:lblAlgn val="ctr"/>
        <c:lblOffset val="100"/>
        <c:noMultiLvlLbl val="0"/>
      </c:catAx>
      <c:valAx>
        <c:axId val="657446224"/>
        <c:scaling>
          <c:orientation val="minMax"/>
        </c:scaling>
        <c:delete val="1"/>
        <c:axPos val="l"/>
        <c:numFmt formatCode="0%" sourceLinked="1"/>
        <c:majorTickMark val="out"/>
        <c:minorTickMark val="none"/>
        <c:tickLblPos val="nextTo"/>
        <c:crossAx val="657445264"/>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Spalte2</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6F21-F140-B9B9-90AD5F024A7E}"/>
              </c:ext>
            </c:extLst>
          </c:dPt>
          <c:dPt>
            <c:idx val="1"/>
            <c:bubble3D val="0"/>
            <c:spPr>
              <a:solidFill>
                <a:schemeClr val="accent1"/>
              </a:solidFill>
              <a:ln w="19050">
                <a:noFill/>
              </a:ln>
              <a:effectLst/>
            </c:spPr>
            <c:extLst>
              <c:ext xmlns:c16="http://schemas.microsoft.com/office/drawing/2014/chart" uri="{C3380CC4-5D6E-409C-BE32-E72D297353CC}">
                <c16:uniqueId val="{00000003-6F21-F140-B9B9-90AD5F024A7E}"/>
              </c:ext>
            </c:extLst>
          </c:dPt>
          <c:cat>
            <c:strRef>
              <c:f>Tabelle1!$A$2:$A$3</c:f>
              <c:strCache>
                <c:ptCount val="2"/>
                <c:pt idx="0">
                  <c:v>No CRS or Grade 1 CRS</c:v>
                </c:pt>
                <c:pt idx="1">
                  <c:v>Grade ≥ CRS</c:v>
                </c:pt>
              </c:strCache>
            </c:strRef>
          </c:cat>
          <c:val>
            <c:numRef>
              <c:f>Tabelle1!$B$2:$B$3</c:f>
              <c:numCache>
                <c:formatCode>General</c:formatCode>
                <c:ptCount val="2"/>
                <c:pt idx="0">
                  <c:v>50</c:v>
                </c:pt>
                <c:pt idx="1">
                  <c:v>8</c:v>
                </c:pt>
              </c:numCache>
            </c:numRef>
          </c:val>
          <c:extLst>
            <c:ext xmlns:c16="http://schemas.microsoft.com/office/drawing/2014/chart" uri="{C3380CC4-5D6E-409C-BE32-E72D297353CC}">
              <c16:uniqueId val="{00000006-6F21-F140-B9B9-90AD5F024A7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userShapes r:id="rId4"/>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25451890604984"/>
          <c:y val="5.5545845379523028E-2"/>
          <c:w val="0.63351783285572782"/>
          <c:h val="0.75422369564715741"/>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F173-DC4B-A039-967051CF2B5C}"/>
            </c:ext>
          </c:extLst>
        </c:ser>
        <c:dLbls>
          <c:showLegendKey val="0"/>
          <c:showVal val="0"/>
          <c:showCatName val="0"/>
          <c:showSerName val="0"/>
          <c:showPercent val="0"/>
          <c:showBubbleSize val="0"/>
        </c:dLbls>
        <c:axId val="1266573679"/>
        <c:axId val="1266575327"/>
      </c:scatterChart>
      <c:valAx>
        <c:axId val="1266573679"/>
        <c:scaling>
          <c:orientation val="minMax"/>
          <c:max val="30"/>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400" b="1"/>
                  <a:t>Time,</a:t>
                </a:r>
                <a:r>
                  <a:rPr lang="de-DE" sz="1400" b="1" baseline="0"/>
                  <a:t> </a:t>
                </a:r>
                <a:r>
                  <a:rPr lang="de-DE" sz="1400" b="1" err="1"/>
                  <a:t>months</a:t>
                </a:r>
                <a:endParaRPr lang="de-DE" sz="1400" b="1"/>
              </a:p>
            </c:rich>
          </c:tx>
          <c:layout>
            <c:manualLayout>
              <c:xMode val="edge"/>
              <c:yMode val="edge"/>
              <c:x val="0.39976063620789914"/>
              <c:y val="0.9013589970918404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5327"/>
        <c:crosses val="autoZero"/>
        <c:crossBetween val="midCat"/>
        <c:majorUnit val="6"/>
      </c:valAx>
      <c:valAx>
        <c:axId val="1266575327"/>
        <c:scaling>
          <c:orientation val="minMax"/>
          <c:max val="1"/>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400" b="1" err="1"/>
                  <a:t>Probability</a:t>
                </a:r>
                <a:endParaRPr lang="de-DE" sz="1400" b="1"/>
              </a:p>
            </c:rich>
          </c:tx>
          <c:layout>
            <c:manualLayout>
              <c:xMode val="edge"/>
              <c:yMode val="edge"/>
              <c:x val="3.513157001173451E-2"/>
              <c:y val="0.24891837361740402"/>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0.00" sourceLinked="0"/>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3679"/>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25451890604984"/>
          <c:y val="9.6776518460730834E-2"/>
          <c:w val="0.52573341505964455"/>
          <c:h val="0.71299323656817748"/>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0FA8-3741-90E0-B07844C3351E}"/>
            </c:ext>
          </c:extLst>
        </c:ser>
        <c:dLbls>
          <c:showLegendKey val="0"/>
          <c:showVal val="0"/>
          <c:showCatName val="0"/>
          <c:showSerName val="0"/>
          <c:showPercent val="0"/>
          <c:showBubbleSize val="0"/>
        </c:dLbls>
        <c:axId val="1266573679"/>
        <c:axId val="1266575327"/>
      </c:scatterChart>
      <c:valAx>
        <c:axId val="1266573679"/>
        <c:scaling>
          <c:orientation val="minMax"/>
          <c:max val="30"/>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Helvetica" pitchFamily="2" charset="0"/>
                    <a:ea typeface="+mn-ea"/>
                    <a:cs typeface="+mn-cs"/>
                  </a:defRPr>
                </a:pPr>
                <a:r>
                  <a:rPr lang="de-DE" sz="1400" b="1" err="1"/>
                  <a:t>Months</a:t>
                </a:r>
                <a:r>
                  <a:rPr lang="de-DE" sz="1400" b="1"/>
                  <a:t> </a:t>
                </a:r>
                <a:r>
                  <a:rPr lang="de-DE" sz="1400" b="1" err="1"/>
                  <a:t>from</a:t>
                </a:r>
                <a:r>
                  <a:rPr lang="de-DE" sz="1400" b="1"/>
                  <a:t> </a:t>
                </a:r>
                <a:r>
                  <a:rPr lang="de-DE" sz="1400" b="1" err="1"/>
                  <a:t>treatment</a:t>
                </a:r>
                <a:r>
                  <a:rPr lang="de-DE" sz="1400" b="1"/>
                  <a:t> </a:t>
                </a:r>
                <a:r>
                  <a:rPr lang="de-DE" sz="1400" b="1" err="1"/>
                  <a:t>start</a:t>
                </a:r>
                <a:endParaRPr lang="de-DE" sz="1400" b="1"/>
              </a:p>
            </c:rich>
          </c:tx>
          <c:layout>
            <c:manualLayout>
              <c:xMode val="edge"/>
              <c:yMode val="edge"/>
              <c:x val="0.27002011724582331"/>
              <c:y val="0.91372817906131376"/>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5327"/>
        <c:crosses val="autoZero"/>
        <c:crossBetween val="midCat"/>
        <c:majorUnit val="6"/>
      </c:valAx>
      <c:valAx>
        <c:axId val="1266575327"/>
        <c:scaling>
          <c:orientation val="minMax"/>
          <c:max val="1"/>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400" b="1" err="1"/>
                  <a:t>Probability</a:t>
                </a:r>
                <a:endParaRPr lang="de-DE" sz="1400" b="1"/>
              </a:p>
            </c:rich>
          </c:tx>
          <c:layout>
            <c:manualLayout>
              <c:xMode val="edge"/>
              <c:yMode val="edge"/>
              <c:x val="6.3075738287205113E-2"/>
              <c:y val="0.26128767197112174"/>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0.00" sourceLinked="0"/>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3679"/>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25451890604984"/>
          <c:y val="9.6776518460730834E-2"/>
          <c:w val="0.52573341505964455"/>
          <c:h val="0.71299323656817748"/>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0FA8-3741-90E0-B07844C3351E}"/>
            </c:ext>
          </c:extLst>
        </c:ser>
        <c:dLbls>
          <c:showLegendKey val="0"/>
          <c:showVal val="0"/>
          <c:showCatName val="0"/>
          <c:showSerName val="0"/>
          <c:showPercent val="0"/>
          <c:showBubbleSize val="0"/>
        </c:dLbls>
        <c:axId val="1266573679"/>
        <c:axId val="1266575327"/>
      </c:scatterChart>
      <c:valAx>
        <c:axId val="1266573679"/>
        <c:scaling>
          <c:orientation val="minMax"/>
          <c:max val="30"/>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Helvetica" pitchFamily="2" charset="0"/>
                    <a:ea typeface="+mn-ea"/>
                    <a:cs typeface="+mn-cs"/>
                  </a:defRPr>
                </a:pPr>
                <a:r>
                  <a:rPr lang="de-DE" sz="1400" b="1" err="1"/>
                  <a:t>Months</a:t>
                </a:r>
                <a:r>
                  <a:rPr lang="de-DE" sz="1400" b="1"/>
                  <a:t> </a:t>
                </a:r>
                <a:r>
                  <a:rPr lang="de-DE" sz="1400" b="1" err="1"/>
                  <a:t>from</a:t>
                </a:r>
                <a:r>
                  <a:rPr lang="de-DE" sz="1400" b="1"/>
                  <a:t> </a:t>
                </a:r>
                <a:r>
                  <a:rPr lang="de-DE" sz="1400" b="1" err="1"/>
                  <a:t>treatment</a:t>
                </a:r>
                <a:r>
                  <a:rPr lang="de-DE" sz="1400" b="1"/>
                  <a:t> </a:t>
                </a:r>
                <a:r>
                  <a:rPr lang="de-DE" sz="1400" b="1" err="1"/>
                  <a:t>start</a:t>
                </a:r>
                <a:endParaRPr lang="de-DE" sz="1400" b="1"/>
              </a:p>
            </c:rich>
          </c:tx>
          <c:layout>
            <c:manualLayout>
              <c:xMode val="edge"/>
              <c:yMode val="edge"/>
              <c:x val="0.27002011724582331"/>
              <c:y val="0.91372817906131376"/>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5327"/>
        <c:crosses val="autoZero"/>
        <c:crossBetween val="midCat"/>
        <c:majorUnit val="6"/>
      </c:valAx>
      <c:valAx>
        <c:axId val="1266575327"/>
        <c:scaling>
          <c:orientation val="minMax"/>
          <c:max val="1"/>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400" b="1" err="1"/>
                  <a:t>Probability</a:t>
                </a:r>
                <a:endParaRPr lang="de-DE" sz="1400" b="1"/>
              </a:p>
            </c:rich>
          </c:tx>
          <c:layout>
            <c:manualLayout>
              <c:xMode val="edge"/>
              <c:yMode val="edge"/>
              <c:x val="6.3075738287205113E-2"/>
              <c:y val="0.26128767197112174"/>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0.00" sourceLinked="0"/>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3679"/>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336370748089887"/>
          <c:y val="2.6938277782106862E-2"/>
          <c:w val="0.66780756520004569"/>
          <c:h val="0.92006747898458896"/>
        </c:manualLayout>
      </c:layout>
      <c:barChart>
        <c:barDir val="bar"/>
        <c:grouping val="clustered"/>
        <c:varyColors val="0"/>
        <c:ser>
          <c:idx val="0"/>
          <c:order val="0"/>
          <c:tx>
            <c:strRef>
              <c:f>Tabelle1!$B$1</c:f>
              <c:strCache>
                <c:ptCount val="1"/>
                <c:pt idx="0">
                  <c:v>Grade 3-4</c:v>
                </c:pt>
              </c:strCache>
            </c:strRef>
          </c:tx>
          <c:spPr>
            <a:solidFill>
              <a:schemeClr val="accent1"/>
            </a:solidFill>
            <a:ln>
              <a:noFill/>
            </a:ln>
            <a:effectLst/>
          </c:spPr>
          <c:invertIfNegative val="0"/>
          <c:dLbls>
            <c:dLbl>
              <c:idx val="0"/>
              <c:tx>
                <c:rich>
                  <a:bodyPr/>
                  <a:lstStyle/>
                  <a:p>
                    <a:r>
                      <a:rPr lang="en-US"/>
                      <a:t>28.9%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7B99-41C6-9D29-B9B80108587D}"/>
                </c:ext>
              </c:extLst>
            </c:dLbl>
            <c:dLbl>
              <c:idx val="1"/>
              <c:tx>
                <c:rich>
                  <a:bodyPr/>
                  <a:lstStyle/>
                  <a:p>
                    <a:r>
                      <a:rPr lang="en-US"/>
                      <a:t>28.9%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7B99-41C6-9D29-B9B80108587D}"/>
                </c:ext>
              </c:extLst>
            </c:dLbl>
            <c:dLbl>
              <c:idx val="2"/>
              <c:tx>
                <c:rich>
                  <a:bodyPr/>
                  <a:lstStyle/>
                  <a:p>
                    <a:r>
                      <a:rPr lang="en-US"/>
                      <a:t>17.8%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7B99-41C6-9D29-B9B80108587D}"/>
                </c:ext>
              </c:extLst>
            </c:dLbl>
            <c:dLbl>
              <c:idx val="3"/>
              <c:tx>
                <c:rich>
                  <a:bodyPr/>
                  <a:lstStyle/>
                  <a:p>
                    <a:r>
                      <a:rPr lang="en-US"/>
                      <a:t>13.3%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7B99-41C6-9D29-B9B80108587D}"/>
                </c:ext>
              </c:extLst>
            </c:dLbl>
            <c:dLbl>
              <c:idx val="4"/>
              <c:tx>
                <c:rich>
                  <a:bodyPr/>
                  <a:lstStyle/>
                  <a:p>
                    <a:r>
                      <a:rPr lang="en-US"/>
                      <a:t>8.9%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7B99-41C6-9D29-B9B80108587D}"/>
                </c:ext>
              </c:extLst>
            </c:dLbl>
            <c:dLbl>
              <c:idx val="5"/>
              <c:tx>
                <c:rich>
                  <a:bodyPr/>
                  <a:lstStyle/>
                  <a:p>
                    <a:r>
                      <a:rPr lang="en-US"/>
                      <a:t>6.7%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7B99-41C6-9D29-B9B80108587D}"/>
                </c:ext>
              </c:extLst>
            </c:dLbl>
            <c:dLbl>
              <c:idx val="6"/>
              <c:tx>
                <c:rich>
                  <a:bodyPr/>
                  <a:lstStyle/>
                  <a:p>
                    <a:r>
                      <a:rPr lang="en-US"/>
                      <a:t>4.4%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7B99-41C6-9D29-B9B80108587D}"/>
                </c:ext>
              </c:extLst>
            </c:dLbl>
            <c:dLbl>
              <c:idx val="7"/>
              <c:tx>
                <c:rich>
                  <a:bodyPr/>
                  <a:lstStyle/>
                  <a:p>
                    <a:r>
                      <a:rPr lang="en-US"/>
                      <a:t>4.4%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7B99-41C6-9D29-B9B80108587D}"/>
                </c:ext>
              </c:extLst>
            </c:dLbl>
            <c:dLbl>
              <c:idx val="8"/>
              <c:tx>
                <c:rich>
                  <a:bodyPr/>
                  <a:lstStyle/>
                  <a:p>
                    <a:r>
                      <a:rPr lang="en-US"/>
                      <a:t>11.1%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7B99-41C6-9D29-B9B80108587D}"/>
                </c:ext>
              </c:extLst>
            </c:dLbl>
            <c:dLbl>
              <c:idx val="9"/>
              <c:tx>
                <c:rich>
                  <a:bodyPr/>
                  <a:lstStyle/>
                  <a:p>
                    <a:r>
                      <a:rPr lang="en-US"/>
                      <a:t>8.9%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7B99-41C6-9D29-B9B80108587D}"/>
                </c:ext>
              </c:extLst>
            </c:dLbl>
            <c:dLbl>
              <c:idx val="10"/>
              <c:tx>
                <c:rich>
                  <a:bodyPr/>
                  <a:lstStyle/>
                  <a:p>
                    <a:r>
                      <a:rPr lang="en-US"/>
                      <a:t>4.4%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7B99-41C6-9D29-B9B80108587D}"/>
                </c:ext>
              </c:extLst>
            </c:dLbl>
            <c:dLbl>
              <c:idx val="11"/>
              <c:tx>
                <c:rich>
                  <a:bodyPr/>
                  <a:lstStyle/>
                  <a:p>
                    <a:r>
                      <a:rPr lang="en-US"/>
                      <a:t>4.4%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7B99-41C6-9D29-B9B80108587D}"/>
                </c:ext>
              </c:extLst>
            </c:dLbl>
            <c:dLbl>
              <c:idx val="12"/>
              <c:tx>
                <c:rich>
                  <a:bodyPr/>
                  <a:lstStyle/>
                  <a:p>
                    <a:r>
                      <a:rPr lang="en-US"/>
                      <a:t>2.2%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7B99-41C6-9D29-B9B80108587D}"/>
                </c:ext>
              </c:extLst>
            </c:dLbl>
            <c:dLbl>
              <c:idx val="13"/>
              <c:tx>
                <c:rich>
                  <a:bodyPr/>
                  <a:lstStyle/>
                  <a:p>
                    <a:r>
                      <a:rPr lang="en-US"/>
                      <a:t>4.4%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7B99-41C6-9D29-B9B80108587D}"/>
                </c:ext>
              </c:extLst>
            </c:dLbl>
            <c:dLbl>
              <c:idx val="14"/>
              <c:tx>
                <c:rich>
                  <a:bodyPr/>
                  <a:lstStyle/>
                  <a:p>
                    <a:r>
                      <a:rPr lang="en-US"/>
                      <a:t>4.4%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7B99-41C6-9D29-B9B80108587D}"/>
                </c:ext>
              </c:extLst>
            </c:dLbl>
            <c:dLbl>
              <c:idx val="15"/>
              <c:tx>
                <c:rich>
                  <a:bodyPr/>
                  <a:lstStyle/>
                  <a:p>
                    <a:r>
                      <a:rPr lang="en-US"/>
                      <a:t>4.4%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7B99-41C6-9D29-B9B80108587D}"/>
                </c:ext>
              </c:extLst>
            </c:dLbl>
            <c:dLbl>
              <c:idx val="16"/>
              <c:tx>
                <c:rich>
                  <a:bodyPr/>
                  <a:lstStyle/>
                  <a:p>
                    <a:r>
                      <a:rPr lang="en-US"/>
                      <a:t>4.4%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B99-41C6-9D29-B9B80108587D}"/>
                </c:ext>
              </c:extLst>
            </c:dLbl>
            <c:dLbl>
              <c:idx val="17"/>
              <c:tx>
                <c:rich>
                  <a:bodyPr/>
                  <a:lstStyle/>
                  <a:p>
                    <a:r>
                      <a:rPr lang="en-US"/>
                      <a:t>4.4%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B99-41C6-9D29-B9B80108587D}"/>
                </c:ext>
              </c:extLst>
            </c:dLbl>
            <c:spPr>
              <a:noFill/>
              <a:ln>
                <a:noFill/>
              </a:ln>
              <a:effectLst/>
            </c:spPr>
            <c:txPr>
              <a:bodyPr rot="0" spcFirstLastPara="1" vertOverflow="ellipsis" vert="horz" wrap="square" lIns="38100" tIns="19050" rIns="38100" bIns="19050" anchor="ctr" anchorCtr="0">
                <a:spAutoFit/>
              </a:bodyPr>
              <a:lstStyle/>
              <a:p>
                <a:pPr algn="ctr">
                  <a:defRPr sz="1000" b="0" i="0" u="none" strike="noStrike" kern="1200" baseline="0">
                    <a:solidFill>
                      <a:schemeClr val="tx1"/>
                    </a:solidFill>
                    <a:latin typeface="+mn-lt"/>
                    <a:ea typeface="+mn-ea"/>
                    <a:cs typeface="+mn-cs"/>
                  </a:defRPr>
                </a:pPr>
                <a:endParaRPr lang="en-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Tabelle1!$A$2:$A$19</c:f>
              <c:strCache>
                <c:ptCount val="18"/>
                <c:pt idx="0">
                  <c:v>Musculoskeletal pain</c:v>
                </c:pt>
                <c:pt idx="1">
                  <c:v>Site injection reaction </c:v>
                </c:pt>
                <c:pt idx="2">
                  <c:v>Fatigue </c:v>
                </c:pt>
                <c:pt idx="3">
                  <c:v>Skin disorder (other than rash)</c:v>
                </c:pt>
                <c:pt idx="4">
                  <c:v>Headache </c:v>
                </c:pt>
                <c:pt idx="5">
                  <c:v>Mucositis </c:v>
                </c:pt>
                <c:pt idx="6">
                  <c:v>Lymphocytopenia</c:v>
                </c:pt>
                <c:pt idx="7">
                  <c:v>Liver function disorder </c:v>
                </c:pt>
                <c:pt idx="8">
                  <c:v>Chills </c:v>
                </c:pt>
                <c:pt idx="9">
                  <c:v>Nausea </c:v>
                </c:pt>
                <c:pt idx="10">
                  <c:v>Dizziness</c:v>
                </c:pt>
                <c:pt idx="11">
                  <c:v>Leukopenia </c:v>
                </c:pt>
                <c:pt idx="12">
                  <c:v>Sleep disorders </c:v>
                </c:pt>
                <c:pt idx="13">
                  <c:v>Vomiting </c:v>
                </c:pt>
                <c:pt idx="14">
                  <c:v>Epigastralgia</c:v>
                </c:pt>
                <c:pt idx="15">
                  <c:v>Adominal pain </c:v>
                </c:pt>
                <c:pt idx="16">
                  <c:v>Platelet disorder </c:v>
                </c:pt>
                <c:pt idx="17">
                  <c:v>Pruritus </c:v>
                </c:pt>
              </c:strCache>
            </c:strRef>
          </c:cat>
          <c:val>
            <c:numRef>
              <c:f>Tabelle1!$B$2:$B$19</c:f>
              <c:numCache>
                <c:formatCode>General</c:formatCode>
                <c:ptCount val="18"/>
                <c:pt idx="0">
                  <c:v>28.9</c:v>
                </c:pt>
                <c:pt idx="1">
                  <c:v>28.9</c:v>
                </c:pt>
                <c:pt idx="2">
                  <c:v>17.8</c:v>
                </c:pt>
                <c:pt idx="3">
                  <c:v>13.3</c:v>
                </c:pt>
                <c:pt idx="4">
                  <c:v>8.9</c:v>
                </c:pt>
                <c:pt idx="5">
                  <c:v>6.7</c:v>
                </c:pt>
                <c:pt idx="6">
                  <c:v>4.4000000000000004</c:v>
                </c:pt>
                <c:pt idx="7">
                  <c:v>4.4000000000000004</c:v>
                </c:pt>
                <c:pt idx="8">
                  <c:v>11.1</c:v>
                </c:pt>
                <c:pt idx="9">
                  <c:v>8.9</c:v>
                </c:pt>
                <c:pt idx="10">
                  <c:v>4.4000000000000004</c:v>
                </c:pt>
                <c:pt idx="11">
                  <c:v>4.4000000000000004</c:v>
                </c:pt>
                <c:pt idx="12">
                  <c:v>2.2000000000000002</c:v>
                </c:pt>
                <c:pt idx="13">
                  <c:v>4.4000000000000004</c:v>
                </c:pt>
                <c:pt idx="14">
                  <c:v>4.4000000000000004</c:v>
                </c:pt>
                <c:pt idx="15">
                  <c:v>4.4000000000000004</c:v>
                </c:pt>
                <c:pt idx="16">
                  <c:v>4.4000000000000004</c:v>
                </c:pt>
                <c:pt idx="17">
                  <c:v>4.4000000000000004</c:v>
                </c:pt>
              </c:numCache>
            </c:numRef>
          </c:val>
          <c:extLst>
            <c:ext xmlns:c16="http://schemas.microsoft.com/office/drawing/2014/chart" uri="{C3380CC4-5D6E-409C-BE32-E72D297353CC}">
              <c16:uniqueId val="{00000000-7B99-41C6-9D29-B9B80108587D}"/>
            </c:ext>
          </c:extLst>
        </c:ser>
        <c:ser>
          <c:idx val="1"/>
          <c:order val="1"/>
          <c:tx>
            <c:strRef>
              <c:f>Tabelle1!$C$1</c:f>
              <c:strCache>
                <c:ptCount val="1"/>
                <c:pt idx="0">
                  <c:v>Any grade</c:v>
                </c:pt>
              </c:strCache>
            </c:strRef>
          </c:tx>
          <c:spPr>
            <a:solidFill>
              <a:schemeClr val="accent2"/>
            </a:solidFill>
            <a:ln>
              <a:noFill/>
            </a:ln>
            <a:effectLst/>
          </c:spPr>
          <c:invertIfNegative val="0"/>
          <c:dLbls>
            <c:dLbl>
              <c:idx val="1"/>
              <c:layout>
                <c:manualLayout>
                  <c:x val="-5.7362531565595044E-17"/>
                  <c:y val="-6.3744044072732457E-3"/>
                </c:manualLayout>
              </c:layout>
              <c:tx>
                <c:rich>
                  <a:bodyPr/>
                  <a:lstStyle/>
                  <a:p>
                    <a:r>
                      <a:rPr lang="en-US"/>
                      <a:t>2.2%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7B99-41C6-9D29-B9B80108587D}"/>
                </c:ext>
              </c:extLst>
            </c:dLbl>
            <c:dLbl>
              <c:idx val="2"/>
              <c:layout>
                <c:manualLayout>
                  <c:x val="-4.6933522545644698E-3"/>
                  <c:y val="-6.3744044072732457E-3"/>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r>
                      <a:rPr lang="en-US" b="0"/>
                      <a:t>2.2%</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endParaRPr lang="en-IT"/>
                </a:p>
              </c:txPr>
              <c:showLegendKey val="0"/>
              <c:showVal val="1"/>
              <c:showCatName val="0"/>
              <c:showSerName val="0"/>
              <c:showPercent val="0"/>
              <c:showBubbleSize val="0"/>
              <c:extLst>
                <c:ext xmlns:c15="http://schemas.microsoft.com/office/drawing/2012/chart" uri="{CE6537A1-D6FC-4f65-9D91-7224C49458BB}">
                  <c15:layout>
                    <c:manualLayout>
                      <c:w val="5.4583686720584793E-2"/>
                      <c:h val="3.4521679925649598E-2"/>
                    </c:manualLayout>
                  </c15:layout>
                  <c15:showDataLabelsRange val="0"/>
                </c:ext>
                <c:ext xmlns:c16="http://schemas.microsoft.com/office/drawing/2014/chart" uri="{C3380CC4-5D6E-409C-BE32-E72D297353CC}">
                  <c16:uniqueId val="{00000013-7B99-41C6-9D29-B9B80108587D}"/>
                </c:ext>
              </c:extLst>
            </c:dLbl>
            <c:dLbl>
              <c:idx val="5"/>
              <c:layout>
                <c:manualLayout>
                  <c:x val="-1.8018284364177608E-3"/>
                  <c:y val="-3.1872022036366228E-3"/>
                </c:manualLayout>
              </c:layout>
              <c:tx>
                <c:rich>
                  <a:bodyPr/>
                  <a:lstStyle/>
                  <a:p>
                    <a:r>
                      <a:rPr lang="en-US"/>
                      <a:t>2.2%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B99-41C6-9D29-B9B80108587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Tabelle1!$A$2:$A$19</c:f>
              <c:strCache>
                <c:ptCount val="18"/>
                <c:pt idx="0">
                  <c:v>Musculoskeletal pain</c:v>
                </c:pt>
                <c:pt idx="1">
                  <c:v>Site injection reaction </c:v>
                </c:pt>
                <c:pt idx="2">
                  <c:v>Fatigue </c:v>
                </c:pt>
                <c:pt idx="3">
                  <c:v>Skin disorder (other than rash)</c:v>
                </c:pt>
                <c:pt idx="4">
                  <c:v>Headache </c:v>
                </c:pt>
                <c:pt idx="5">
                  <c:v>Mucositis </c:v>
                </c:pt>
                <c:pt idx="6">
                  <c:v>Lymphocytopenia</c:v>
                </c:pt>
                <c:pt idx="7">
                  <c:v>Liver function disorder </c:v>
                </c:pt>
                <c:pt idx="8">
                  <c:v>Chills </c:v>
                </c:pt>
                <c:pt idx="9">
                  <c:v>Nausea </c:v>
                </c:pt>
                <c:pt idx="10">
                  <c:v>Dizziness</c:v>
                </c:pt>
                <c:pt idx="11">
                  <c:v>Leukopenia </c:v>
                </c:pt>
                <c:pt idx="12">
                  <c:v>Sleep disorders </c:v>
                </c:pt>
                <c:pt idx="13">
                  <c:v>Vomiting </c:v>
                </c:pt>
                <c:pt idx="14">
                  <c:v>Epigastralgia</c:v>
                </c:pt>
                <c:pt idx="15">
                  <c:v>Adominal pain </c:v>
                </c:pt>
                <c:pt idx="16">
                  <c:v>Platelet disorder </c:v>
                </c:pt>
                <c:pt idx="17">
                  <c:v>Pruritus </c:v>
                </c:pt>
              </c:strCache>
            </c:strRef>
          </c:cat>
          <c:val>
            <c:numRef>
              <c:f>Tabelle1!$C$2:$C$19</c:f>
              <c:numCache>
                <c:formatCode>General</c:formatCode>
                <c:ptCount val="18"/>
                <c:pt idx="1">
                  <c:v>2.2000000000000002</c:v>
                </c:pt>
                <c:pt idx="2">
                  <c:v>2.2000000000000002</c:v>
                </c:pt>
                <c:pt idx="5">
                  <c:v>2.2000000000000002</c:v>
                </c:pt>
              </c:numCache>
            </c:numRef>
          </c:val>
          <c:extLst>
            <c:ext xmlns:c16="http://schemas.microsoft.com/office/drawing/2014/chart" uri="{C3380CC4-5D6E-409C-BE32-E72D297353CC}">
              <c16:uniqueId val="{00000001-7B99-41C6-9D29-B9B80108587D}"/>
            </c:ext>
          </c:extLst>
        </c:ser>
        <c:dLbls>
          <c:showLegendKey val="0"/>
          <c:showVal val="0"/>
          <c:showCatName val="0"/>
          <c:showSerName val="0"/>
          <c:showPercent val="0"/>
          <c:showBubbleSize val="0"/>
        </c:dLbls>
        <c:gapWidth val="50"/>
        <c:axId val="1202562751"/>
        <c:axId val="1202567071"/>
      </c:barChart>
      <c:catAx>
        <c:axId val="1202562751"/>
        <c:scaling>
          <c:orientation val="minMax"/>
        </c:scaling>
        <c:delete val="0"/>
        <c:axPos val="l"/>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IT"/>
          </a:p>
        </c:txPr>
        <c:crossAx val="1202567071"/>
        <c:crosses val="autoZero"/>
        <c:auto val="1"/>
        <c:lblAlgn val="ctr"/>
        <c:lblOffset val="100"/>
        <c:noMultiLvlLbl val="0"/>
      </c:catAx>
      <c:valAx>
        <c:axId val="1202567071"/>
        <c:scaling>
          <c:orientation val="minMax"/>
          <c:max val="50"/>
        </c:scaling>
        <c:delete val="0"/>
        <c:axPos val="b"/>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202562751"/>
        <c:crosses val="autoZero"/>
        <c:crossBetween val="between"/>
      </c:valAx>
      <c:spPr>
        <a:noFill/>
        <a:ln>
          <a:noFill/>
        </a:ln>
        <a:effectLst/>
      </c:spPr>
    </c:plotArea>
    <c:legend>
      <c:legendPos val="b"/>
      <c:layout>
        <c:manualLayout>
          <c:xMode val="edge"/>
          <c:yMode val="edge"/>
          <c:x val="0.50568911899865299"/>
          <c:y val="0.1375182385763897"/>
          <c:w val="0.12147023878815427"/>
          <c:h val="9.929432437716954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en-IT"/>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Ibrutinib + CIT</c:v>
                </c:pt>
              </c:strCache>
            </c:strRef>
          </c:tx>
          <c:spPr>
            <a:solidFill>
              <a:schemeClr val="accent5"/>
            </a:solidFill>
            <a:ln>
              <a:noFill/>
            </a:ln>
            <a:effectLst/>
          </c:spPr>
          <c:invertIfNegative val="0"/>
          <c:dLbls>
            <c:dLbl>
              <c:idx val="3"/>
              <c:layout>
                <c:manualLayout>
                  <c:x val="6.2500000000000003E-3"/>
                  <c:y val="-3.085167631490115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C0A-454F-A158-468F2E41B9F6}"/>
                </c:ext>
              </c:extLst>
            </c:dLbl>
            <c:dLbl>
              <c:idx val="9"/>
              <c:layout>
                <c:manualLayout>
                  <c:x val="-1.0937499999999999E-2"/>
                  <c:y val="3.085167631490087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C0A-454F-A158-468F2E41B9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Diarrhea</c:v>
                </c:pt>
                <c:pt idx="1">
                  <c:v>Nausea</c:v>
                </c:pt>
                <c:pt idx="2">
                  <c:v>Neutropenia</c:v>
                </c:pt>
                <c:pt idx="3">
                  <c:v>Fatigue</c:v>
                </c:pt>
                <c:pt idx="4">
                  <c:v>Rash</c:v>
                </c:pt>
                <c:pt idx="5">
                  <c:v>Pyrexia</c:v>
                </c:pt>
                <c:pt idx="6">
                  <c:v>Vomiting </c:v>
                </c:pt>
                <c:pt idx="7">
                  <c:v>Cough</c:v>
                </c:pt>
                <c:pt idx="8">
                  <c:v>Anemia</c:v>
                </c:pt>
                <c:pt idx="9">
                  <c:v>URTI</c:v>
                </c:pt>
                <c:pt idx="10">
                  <c:v>Thrombocytopenia</c:v>
                </c:pt>
                <c:pt idx="11">
                  <c:v>Decressed appetite</c:v>
                </c:pt>
              </c:strCache>
            </c:strRef>
          </c:cat>
          <c:val>
            <c:numRef>
              <c:f>Tabelle1!$B$2:$B$13</c:f>
              <c:numCache>
                <c:formatCode>General</c:formatCode>
                <c:ptCount val="12"/>
                <c:pt idx="0">
                  <c:v>51.2</c:v>
                </c:pt>
                <c:pt idx="1">
                  <c:v>51.2</c:v>
                </c:pt>
                <c:pt idx="2">
                  <c:v>38.299999999999997</c:v>
                </c:pt>
                <c:pt idx="3">
                  <c:v>36.299999999999997</c:v>
                </c:pt>
                <c:pt idx="4">
                  <c:v>34.299999999999997</c:v>
                </c:pt>
                <c:pt idx="5">
                  <c:v>32.799999999999997</c:v>
                </c:pt>
                <c:pt idx="6">
                  <c:v>28.9</c:v>
                </c:pt>
                <c:pt idx="7">
                  <c:v>28.4</c:v>
                </c:pt>
                <c:pt idx="8">
                  <c:v>25.4</c:v>
                </c:pt>
                <c:pt idx="9">
                  <c:v>23.9</c:v>
                </c:pt>
                <c:pt idx="10">
                  <c:v>22.9</c:v>
                </c:pt>
                <c:pt idx="11">
                  <c:v>21.9</c:v>
                </c:pt>
              </c:numCache>
            </c:numRef>
          </c:val>
          <c:extLst>
            <c:ext xmlns:c16="http://schemas.microsoft.com/office/drawing/2014/chart" uri="{C3380CC4-5D6E-409C-BE32-E72D297353CC}">
              <c16:uniqueId val="{00000000-8C0A-454F-A158-468F2E41B9F6}"/>
            </c:ext>
          </c:extLst>
        </c:ser>
        <c:ser>
          <c:idx val="1"/>
          <c:order val="1"/>
          <c:tx>
            <c:strRef>
              <c:f>Tabelle1!$C$1</c:f>
              <c:strCache>
                <c:ptCount val="1"/>
                <c:pt idx="0">
                  <c:v>Placebo + CIT</c:v>
                </c:pt>
              </c:strCache>
            </c:strRef>
          </c:tx>
          <c:spPr>
            <a:solidFill>
              <a:schemeClr val="accent6"/>
            </a:solidFill>
            <a:ln>
              <a:noFill/>
            </a:ln>
            <a:effectLst/>
          </c:spPr>
          <c:invertIfNegative val="0"/>
          <c:dLbls>
            <c:dLbl>
              <c:idx val="0"/>
              <c:layout>
                <c:manualLayout>
                  <c:x val="6.2500000000000003E-3"/>
                  <c:y val="-2.82803765913354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0A-454F-A158-468F2E41B9F6}"/>
                </c:ext>
              </c:extLst>
            </c:dLbl>
            <c:dLbl>
              <c:idx val="1"/>
              <c:layout>
                <c:manualLayout>
                  <c:x val="4.6874999999999712E-3"/>
                  <c:y val="-2.82803765913354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0A-454F-A158-468F2E41B9F6}"/>
                </c:ext>
              </c:extLst>
            </c:dLbl>
            <c:dLbl>
              <c:idx val="2"/>
              <c:layout>
                <c:manualLayout>
                  <c:x val="7.812499999999971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0A-454F-A158-468F2E41B9F6}"/>
                </c:ext>
              </c:extLst>
            </c:dLbl>
            <c:dLbl>
              <c:idx val="3"/>
              <c:layout>
                <c:manualLayout>
                  <c:x val="4.6874999999999998E-3"/>
                  <c:y val="-5.656075318267098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C0A-454F-A158-468F2E41B9F6}"/>
                </c:ext>
              </c:extLst>
            </c:dLbl>
            <c:dLbl>
              <c:idx val="4"/>
              <c:layout>
                <c:manualLayout>
                  <c:x val="4.687499999999999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C0A-454F-A158-468F2E41B9F6}"/>
                </c:ext>
              </c:extLst>
            </c:dLbl>
            <c:dLbl>
              <c:idx val="5"/>
              <c:layout>
                <c:manualLayout>
                  <c:x val="6.2499999999999431E-3"/>
                  <c:y val="-5.656075318267098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C0A-454F-A158-468F2E41B9F6}"/>
                </c:ext>
              </c:extLst>
            </c:dLbl>
            <c:dLbl>
              <c:idx val="6"/>
              <c:layout>
                <c:manualLayout>
                  <c:x val="6.24999999999988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C0A-454F-A158-468F2E41B9F6}"/>
                </c:ext>
              </c:extLst>
            </c:dLbl>
            <c:dLbl>
              <c:idx val="7"/>
              <c:layout>
                <c:manualLayout>
                  <c:x val="6.250000000000000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C0A-454F-A158-468F2E41B9F6}"/>
                </c:ext>
              </c:extLst>
            </c:dLbl>
            <c:dLbl>
              <c:idx val="8"/>
              <c:layout>
                <c:manualLayout>
                  <c:x val="6.249999999999885E-3"/>
                  <c:y val="3.085167631490087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C0A-454F-A158-468F2E41B9F6}"/>
                </c:ext>
              </c:extLst>
            </c:dLbl>
            <c:dLbl>
              <c:idx val="9"/>
              <c:layout>
                <c:manualLayout>
                  <c:x val="1.5625000000000001E-3"/>
                  <c:y val="-3.085167631490143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C0A-454F-A158-468F2E41B9F6}"/>
                </c:ext>
              </c:extLst>
            </c:dLbl>
            <c:dLbl>
              <c:idx val="10"/>
              <c:layout>
                <c:manualLayout>
                  <c:x val="6.249999999999885E-3"/>
                  <c:y val="-5.656075318267098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C0A-454F-A158-468F2E41B9F6}"/>
                </c:ext>
              </c:extLst>
            </c:dLbl>
            <c:dLbl>
              <c:idx val="11"/>
              <c:layout>
                <c:manualLayout>
                  <c:x val="4.687499999999999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C0A-454F-A158-468F2E41B9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Diarrhea</c:v>
                </c:pt>
                <c:pt idx="1">
                  <c:v>Nausea</c:v>
                </c:pt>
                <c:pt idx="2">
                  <c:v>Neutropenia</c:v>
                </c:pt>
                <c:pt idx="3">
                  <c:v>Fatigue</c:v>
                </c:pt>
                <c:pt idx="4">
                  <c:v>Rash</c:v>
                </c:pt>
                <c:pt idx="5">
                  <c:v>Pyrexia</c:v>
                </c:pt>
                <c:pt idx="6">
                  <c:v>Vomiting </c:v>
                </c:pt>
                <c:pt idx="7">
                  <c:v>Cough</c:v>
                </c:pt>
                <c:pt idx="8">
                  <c:v>Anemia</c:v>
                </c:pt>
                <c:pt idx="9">
                  <c:v>URTI</c:v>
                </c:pt>
                <c:pt idx="10">
                  <c:v>Thrombocytopenia</c:v>
                </c:pt>
                <c:pt idx="11">
                  <c:v>Decressed appetite</c:v>
                </c:pt>
              </c:strCache>
            </c:strRef>
          </c:cat>
          <c:val>
            <c:numRef>
              <c:f>Tabelle1!$C$2:$C$13</c:f>
              <c:numCache>
                <c:formatCode>General</c:formatCode>
                <c:ptCount val="12"/>
                <c:pt idx="0">
                  <c:v>34.700000000000003</c:v>
                </c:pt>
                <c:pt idx="1">
                  <c:v>39.700000000000003</c:v>
                </c:pt>
                <c:pt idx="2">
                  <c:v>35.200000000000003</c:v>
                </c:pt>
                <c:pt idx="3">
                  <c:v>30.2</c:v>
                </c:pt>
                <c:pt idx="4">
                  <c:v>16.600000000000001</c:v>
                </c:pt>
                <c:pt idx="5">
                  <c:v>24.6</c:v>
                </c:pt>
                <c:pt idx="6">
                  <c:v>20.6</c:v>
                </c:pt>
                <c:pt idx="7">
                  <c:v>20.6</c:v>
                </c:pt>
                <c:pt idx="8">
                  <c:v>19.600000000000001</c:v>
                </c:pt>
                <c:pt idx="9">
                  <c:v>25.1</c:v>
                </c:pt>
                <c:pt idx="10">
                  <c:v>14.1</c:v>
                </c:pt>
                <c:pt idx="11">
                  <c:v>17.100000000000001</c:v>
                </c:pt>
              </c:numCache>
            </c:numRef>
          </c:val>
          <c:extLst>
            <c:ext xmlns:c16="http://schemas.microsoft.com/office/drawing/2014/chart" uri="{C3380CC4-5D6E-409C-BE32-E72D297353CC}">
              <c16:uniqueId val="{00000001-8C0A-454F-A158-468F2E41B9F6}"/>
            </c:ext>
          </c:extLst>
        </c:ser>
        <c:dLbls>
          <c:showLegendKey val="0"/>
          <c:showVal val="0"/>
          <c:showCatName val="0"/>
          <c:showSerName val="0"/>
          <c:showPercent val="0"/>
          <c:showBubbleSize val="0"/>
        </c:dLbls>
        <c:gapWidth val="50"/>
        <c:overlap val="-10"/>
        <c:axId val="1800124095"/>
        <c:axId val="1800118815"/>
      </c:barChart>
      <c:catAx>
        <c:axId val="1800124095"/>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800118815"/>
        <c:crosses val="autoZero"/>
        <c:auto val="1"/>
        <c:lblAlgn val="ctr"/>
        <c:lblOffset val="100"/>
        <c:noMultiLvlLbl val="0"/>
      </c:catAx>
      <c:valAx>
        <c:axId val="1800118815"/>
        <c:scaling>
          <c:orientation val="minMax"/>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800124095"/>
        <c:crosses val="autoZero"/>
        <c:crossBetween val="between"/>
      </c:valAx>
      <c:spPr>
        <a:noFill/>
        <a:ln>
          <a:noFill/>
        </a:ln>
        <a:effectLst/>
      </c:spPr>
    </c:plotArea>
    <c:legend>
      <c:legendPos val="b"/>
      <c:layout>
        <c:manualLayout>
          <c:xMode val="edge"/>
          <c:yMode val="edge"/>
          <c:x val="0.83278564321518933"/>
          <c:y val="6.3233512572706749E-2"/>
          <c:w val="0.12732314974682479"/>
          <c:h val="0.1642918324907728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IT"/>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15094411663634"/>
          <c:y val="5.5545845379523028E-2"/>
          <c:w val="0.75090857825932444"/>
          <c:h val="0.79710163847902116"/>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9CE5-8C4F-9D8A-23D5E4B4B181}"/>
            </c:ext>
          </c:extLst>
        </c:ser>
        <c:dLbls>
          <c:showLegendKey val="0"/>
          <c:showVal val="0"/>
          <c:showCatName val="0"/>
          <c:showSerName val="0"/>
          <c:showPercent val="0"/>
          <c:showBubbleSize val="0"/>
        </c:dLbls>
        <c:axId val="1266573679"/>
        <c:axId val="1266575327"/>
      </c:scatterChart>
      <c:valAx>
        <c:axId val="1266573679"/>
        <c:scaling>
          <c:orientation val="minMax"/>
          <c:max val="34"/>
          <c:min val="0"/>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200" b="1" err="1">
                    <a:solidFill>
                      <a:schemeClr val="tx1"/>
                    </a:solidFill>
                    <a:latin typeface="Arial" panose="020B0604020202020204" pitchFamily="34" charset="0"/>
                    <a:cs typeface="Arial" panose="020B0604020202020204" pitchFamily="34" charset="0"/>
                  </a:rPr>
                  <a:t>Months</a:t>
                </a:r>
                <a:r>
                  <a:rPr lang="de-DE" sz="1200" b="1">
                    <a:solidFill>
                      <a:schemeClr val="tx1"/>
                    </a:solidFill>
                    <a:latin typeface="Arial" panose="020B0604020202020204" pitchFamily="34" charset="0"/>
                    <a:cs typeface="Arial" panose="020B0604020202020204" pitchFamily="34" charset="0"/>
                  </a:rPr>
                  <a:t> </a:t>
                </a:r>
                <a:r>
                  <a:rPr lang="de-DE" sz="1200" b="1" err="1">
                    <a:solidFill>
                      <a:schemeClr val="tx1"/>
                    </a:solidFill>
                    <a:latin typeface="Arial" panose="020B0604020202020204" pitchFamily="34" charset="0"/>
                    <a:cs typeface="Arial" panose="020B0604020202020204" pitchFamily="34" charset="0"/>
                  </a:rPr>
                  <a:t>from</a:t>
                </a:r>
                <a:r>
                  <a:rPr lang="de-DE" sz="1200" b="1">
                    <a:solidFill>
                      <a:schemeClr val="tx1"/>
                    </a:solidFill>
                    <a:latin typeface="Arial" panose="020B0604020202020204" pitchFamily="34" charset="0"/>
                    <a:cs typeface="Arial" panose="020B0604020202020204" pitchFamily="34" charset="0"/>
                  </a:rPr>
                  <a:t> </a:t>
                </a:r>
                <a:r>
                  <a:rPr lang="de-DE" sz="1200" b="1" err="1">
                    <a:solidFill>
                      <a:schemeClr val="tx1"/>
                    </a:solidFill>
                    <a:latin typeface="Arial" panose="020B0604020202020204" pitchFamily="34" charset="0"/>
                    <a:cs typeface="Arial" panose="020B0604020202020204" pitchFamily="34" charset="0"/>
                  </a:rPr>
                  <a:t>start</a:t>
                </a:r>
                <a:r>
                  <a:rPr lang="de-DE" sz="1200" b="1">
                    <a:solidFill>
                      <a:schemeClr val="tx1"/>
                    </a:solidFill>
                    <a:latin typeface="Arial" panose="020B0604020202020204" pitchFamily="34" charset="0"/>
                    <a:cs typeface="Arial" panose="020B0604020202020204" pitchFamily="34" charset="0"/>
                  </a:rPr>
                  <a:t> </a:t>
                </a:r>
                <a:r>
                  <a:rPr lang="de-DE" sz="1200" b="1" err="1">
                    <a:solidFill>
                      <a:schemeClr val="tx1"/>
                    </a:solidFill>
                    <a:latin typeface="Arial" panose="020B0604020202020204" pitchFamily="34" charset="0"/>
                    <a:cs typeface="Arial" panose="020B0604020202020204" pitchFamily="34" charset="0"/>
                  </a:rPr>
                  <a:t>of</a:t>
                </a:r>
                <a:r>
                  <a:rPr lang="de-DE" sz="1200" b="1">
                    <a:solidFill>
                      <a:schemeClr val="tx1"/>
                    </a:solidFill>
                    <a:latin typeface="Arial" panose="020B0604020202020204" pitchFamily="34" charset="0"/>
                    <a:cs typeface="Arial" panose="020B0604020202020204" pitchFamily="34" charset="0"/>
                  </a:rPr>
                  <a:t> </a:t>
                </a:r>
                <a:r>
                  <a:rPr lang="de-DE" sz="1200" b="1" err="1">
                    <a:solidFill>
                      <a:schemeClr val="tx1"/>
                    </a:solidFill>
                    <a:latin typeface="Arial" panose="020B0604020202020204" pitchFamily="34" charset="0"/>
                    <a:cs typeface="Arial" panose="020B0604020202020204" pitchFamily="34" charset="0"/>
                  </a:rPr>
                  <a:t>response</a:t>
                </a:r>
                <a:endParaRPr lang="de-DE" sz="1200" b="1">
                  <a:solidFill>
                    <a:schemeClr val="tx1"/>
                  </a:solidFill>
                  <a:latin typeface="Arial" panose="020B0604020202020204" pitchFamily="34" charset="0"/>
                  <a:cs typeface="Arial" panose="020B0604020202020204" pitchFamily="34" charset="0"/>
                </a:endParaRPr>
              </a:p>
            </c:rich>
          </c:tx>
          <c:layout>
            <c:manualLayout>
              <c:xMode val="edge"/>
              <c:yMode val="edge"/>
              <c:x val="0.35657915218942837"/>
              <c:y val="0.90869156436129217"/>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5327"/>
        <c:crosses val="autoZero"/>
        <c:crossBetween val="midCat"/>
        <c:majorUnit val="2"/>
        <c:minorUnit val="1"/>
      </c:valAx>
      <c:valAx>
        <c:axId val="1266575327"/>
        <c:scaling>
          <c:orientation val="minMax"/>
          <c:max val="1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Helvetica" pitchFamily="2" charset="0"/>
                    <a:ea typeface="+mn-ea"/>
                    <a:cs typeface="+mn-cs"/>
                  </a:defRPr>
                </a:pPr>
                <a:r>
                  <a:rPr lang="de-DE" sz="1200" b="1">
                    <a:solidFill>
                      <a:schemeClr val="tx1"/>
                    </a:solidFill>
                    <a:latin typeface="Arial" panose="020B0604020202020204" pitchFamily="34" charset="0"/>
                    <a:cs typeface="Arial" panose="020B0604020202020204" pitchFamily="34" charset="0"/>
                  </a:rPr>
                  <a:t> Duration </a:t>
                </a:r>
                <a:r>
                  <a:rPr lang="de-DE" sz="1200" b="1" err="1">
                    <a:solidFill>
                      <a:schemeClr val="tx1"/>
                    </a:solidFill>
                    <a:latin typeface="Arial" panose="020B0604020202020204" pitchFamily="34" charset="0"/>
                    <a:cs typeface="Arial" panose="020B0604020202020204" pitchFamily="34" charset="0"/>
                  </a:rPr>
                  <a:t>of</a:t>
                </a:r>
                <a:r>
                  <a:rPr lang="de-DE" sz="1200" b="1">
                    <a:solidFill>
                      <a:schemeClr val="tx1"/>
                    </a:solidFill>
                    <a:latin typeface="Arial" panose="020B0604020202020204" pitchFamily="34" charset="0"/>
                    <a:cs typeface="Arial" panose="020B0604020202020204" pitchFamily="34" charset="0"/>
                  </a:rPr>
                  <a:t> </a:t>
                </a:r>
                <a:r>
                  <a:rPr lang="de-DE" sz="1200" b="1" err="1">
                    <a:solidFill>
                      <a:schemeClr val="tx1"/>
                    </a:solidFill>
                    <a:latin typeface="Arial" panose="020B0604020202020204" pitchFamily="34" charset="0"/>
                    <a:cs typeface="Arial" panose="020B0604020202020204" pitchFamily="34" charset="0"/>
                  </a:rPr>
                  <a:t>respons</a:t>
                </a:r>
                <a:r>
                  <a:rPr lang="de-DE" sz="1200" b="1">
                    <a:solidFill>
                      <a:schemeClr val="tx1"/>
                    </a:solidFill>
                    <a:latin typeface="Arial" panose="020B0604020202020204" pitchFamily="34" charset="0"/>
                    <a:cs typeface="Arial" panose="020B0604020202020204" pitchFamily="34" charset="0"/>
                  </a:rPr>
                  <a:t> </a:t>
                </a:r>
                <a:r>
                  <a:rPr lang="de-DE" sz="1200" b="1" err="1">
                    <a:solidFill>
                      <a:schemeClr val="tx1"/>
                    </a:solidFill>
                    <a:latin typeface="Arial" panose="020B0604020202020204" pitchFamily="34" charset="0"/>
                    <a:cs typeface="Arial" panose="020B0604020202020204" pitchFamily="34" charset="0"/>
                  </a:rPr>
                  <a:t>probability</a:t>
                </a:r>
                <a:r>
                  <a:rPr lang="de-DE" sz="1200" b="1">
                    <a:solidFill>
                      <a:schemeClr val="tx1"/>
                    </a:solidFill>
                    <a:latin typeface="Arial" panose="020B0604020202020204" pitchFamily="34" charset="0"/>
                    <a:cs typeface="Arial" panose="020B0604020202020204" pitchFamily="34" charset="0"/>
                  </a:rPr>
                  <a:t>,</a:t>
                </a:r>
                <a:r>
                  <a:rPr lang="de-DE" sz="1200" b="1" baseline="0">
                    <a:solidFill>
                      <a:schemeClr val="tx1"/>
                    </a:solidFill>
                    <a:latin typeface="Arial" panose="020B0604020202020204" pitchFamily="34" charset="0"/>
                    <a:cs typeface="Arial" panose="020B0604020202020204" pitchFamily="34" charset="0"/>
                  </a:rPr>
                  <a:t> </a:t>
                </a:r>
                <a:r>
                  <a:rPr lang="de-DE" sz="1200" b="1">
                    <a:solidFill>
                      <a:schemeClr val="tx1"/>
                    </a:solidFill>
                    <a:latin typeface="Arial" panose="020B0604020202020204" pitchFamily="34" charset="0"/>
                    <a:cs typeface="Arial" panose="020B0604020202020204" pitchFamily="34" charset="0"/>
                  </a:rPr>
                  <a:t>%</a:t>
                </a:r>
              </a:p>
            </c:rich>
          </c:tx>
          <c:layout>
            <c:manualLayout>
              <c:xMode val="edge"/>
              <c:yMode val="edge"/>
              <c:x val="2.9551629038084809E-2"/>
              <c:y val="0.12208921869474187"/>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3679"/>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57542668334848"/>
          <c:y val="0.12660253682981831"/>
          <c:w val="0.76986030949451734"/>
          <c:h val="0.52175659460821666"/>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D72D-F04B-AE8C-DF4623A3872A}"/>
            </c:ext>
          </c:extLst>
        </c:ser>
        <c:dLbls>
          <c:showLegendKey val="0"/>
          <c:showVal val="0"/>
          <c:showCatName val="0"/>
          <c:showSerName val="0"/>
          <c:showPercent val="0"/>
          <c:showBubbleSize val="0"/>
        </c:dLbls>
        <c:axId val="1266573679"/>
        <c:axId val="1266575327"/>
      </c:scatterChart>
      <c:valAx>
        <c:axId val="1266573679"/>
        <c:scaling>
          <c:orientation val="minMax"/>
          <c:max val="34"/>
          <c:min val="0"/>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200" b="1" err="1">
                    <a:solidFill>
                      <a:schemeClr val="tx1"/>
                    </a:solidFill>
                    <a:latin typeface="Arial" panose="020B0604020202020204" pitchFamily="34" charset="0"/>
                    <a:cs typeface="Arial" panose="020B0604020202020204" pitchFamily="34" charset="0"/>
                  </a:rPr>
                  <a:t>Months</a:t>
                </a:r>
                <a:r>
                  <a:rPr lang="de-DE" sz="1200" b="1">
                    <a:solidFill>
                      <a:schemeClr val="tx1"/>
                    </a:solidFill>
                    <a:latin typeface="Arial" panose="020B0604020202020204" pitchFamily="34" charset="0"/>
                    <a:cs typeface="Arial" panose="020B0604020202020204" pitchFamily="34" charset="0"/>
                  </a:rPr>
                  <a:t> </a:t>
                </a:r>
                <a:r>
                  <a:rPr lang="de-DE" sz="1200" b="1" err="1">
                    <a:solidFill>
                      <a:schemeClr val="tx1"/>
                    </a:solidFill>
                    <a:latin typeface="Arial" panose="020B0604020202020204" pitchFamily="34" charset="0"/>
                    <a:cs typeface="Arial" panose="020B0604020202020204" pitchFamily="34" charset="0"/>
                  </a:rPr>
                  <a:t>from</a:t>
                </a:r>
                <a:r>
                  <a:rPr lang="de-DE" sz="1200" b="1">
                    <a:solidFill>
                      <a:schemeClr val="tx1"/>
                    </a:solidFill>
                    <a:latin typeface="Arial" panose="020B0604020202020204" pitchFamily="34" charset="0"/>
                    <a:cs typeface="Arial" panose="020B0604020202020204" pitchFamily="34" charset="0"/>
                  </a:rPr>
                  <a:t> start </a:t>
                </a:r>
                <a:r>
                  <a:rPr lang="de-DE" sz="1200" b="1" err="1">
                    <a:solidFill>
                      <a:schemeClr val="tx1"/>
                    </a:solidFill>
                    <a:latin typeface="Arial" panose="020B0604020202020204" pitchFamily="34" charset="0"/>
                    <a:cs typeface="Arial" panose="020B0604020202020204" pitchFamily="34" charset="0"/>
                  </a:rPr>
                  <a:t>of</a:t>
                </a:r>
                <a:r>
                  <a:rPr lang="de-DE" sz="1200" b="1">
                    <a:solidFill>
                      <a:schemeClr val="tx1"/>
                    </a:solidFill>
                    <a:latin typeface="Arial" panose="020B0604020202020204" pitchFamily="34" charset="0"/>
                    <a:cs typeface="Arial" panose="020B0604020202020204" pitchFamily="34" charset="0"/>
                  </a:rPr>
                  <a:t> </a:t>
                </a:r>
                <a:r>
                  <a:rPr lang="de-DE" sz="1200" b="1" err="1">
                    <a:solidFill>
                      <a:schemeClr val="tx1"/>
                    </a:solidFill>
                    <a:latin typeface="Arial" panose="020B0604020202020204" pitchFamily="34" charset="0"/>
                    <a:cs typeface="Arial" panose="020B0604020202020204" pitchFamily="34" charset="0"/>
                  </a:rPr>
                  <a:t>response</a:t>
                </a:r>
                <a:endParaRPr lang="de-DE" sz="1200" b="1">
                  <a:solidFill>
                    <a:schemeClr val="tx1"/>
                  </a:solidFill>
                  <a:latin typeface="Arial" panose="020B0604020202020204" pitchFamily="34" charset="0"/>
                  <a:cs typeface="Arial" panose="020B0604020202020204" pitchFamily="34" charset="0"/>
                </a:endParaRPr>
              </a:p>
            </c:rich>
          </c:tx>
          <c:layout>
            <c:manualLayout>
              <c:xMode val="edge"/>
              <c:yMode val="edge"/>
              <c:x val="0.33544375325939296"/>
              <c:y val="0.70736400540199418"/>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5327"/>
        <c:crosses val="autoZero"/>
        <c:crossBetween val="midCat"/>
        <c:majorUnit val="2"/>
        <c:minorUnit val="1"/>
      </c:valAx>
      <c:valAx>
        <c:axId val="1266575327"/>
        <c:scaling>
          <c:orientation val="minMax"/>
          <c:max val="1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Helvetica" pitchFamily="2" charset="0"/>
                    <a:ea typeface="+mn-ea"/>
                    <a:cs typeface="+mn-cs"/>
                  </a:defRPr>
                </a:pPr>
                <a:r>
                  <a:rPr lang="de-DE" sz="1200" b="1">
                    <a:solidFill>
                      <a:schemeClr val="tx1"/>
                    </a:solidFill>
                    <a:latin typeface="Arial" panose="020B0604020202020204" pitchFamily="34" charset="0"/>
                    <a:cs typeface="Arial" panose="020B0604020202020204" pitchFamily="34" charset="0"/>
                  </a:rPr>
                  <a:t> Duration </a:t>
                </a:r>
                <a:r>
                  <a:rPr lang="de-DE" sz="1200" b="1" err="1">
                    <a:solidFill>
                      <a:schemeClr val="tx1"/>
                    </a:solidFill>
                    <a:latin typeface="Arial" panose="020B0604020202020204" pitchFamily="34" charset="0"/>
                    <a:cs typeface="Arial" panose="020B0604020202020204" pitchFamily="34" charset="0"/>
                  </a:rPr>
                  <a:t>of</a:t>
                </a:r>
                <a:r>
                  <a:rPr lang="de-DE" sz="1200" b="1">
                    <a:solidFill>
                      <a:schemeClr val="tx1"/>
                    </a:solidFill>
                    <a:latin typeface="Arial" panose="020B0604020202020204" pitchFamily="34" charset="0"/>
                    <a:cs typeface="Arial" panose="020B0604020202020204" pitchFamily="34" charset="0"/>
                  </a:rPr>
                  <a:t> </a:t>
                </a:r>
                <a:r>
                  <a:rPr lang="de-DE" sz="1200" b="1" err="1">
                    <a:solidFill>
                      <a:schemeClr val="tx1"/>
                    </a:solidFill>
                    <a:latin typeface="Arial" panose="020B0604020202020204" pitchFamily="34" charset="0"/>
                    <a:cs typeface="Arial" panose="020B0604020202020204" pitchFamily="34" charset="0"/>
                  </a:rPr>
                  <a:t>response</a:t>
                </a:r>
                <a:r>
                  <a:rPr lang="de-DE" sz="1200" b="1">
                    <a:solidFill>
                      <a:schemeClr val="tx1"/>
                    </a:solidFill>
                    <a:latin typeface="Arial" panose="020B0604020202020204" pitchFamily="34" charset="0"/>
                    <a:cs typeface="Arial" panose="020B0604020202020204" pitchFamily="34" charset="0"/>
                  </a:rPr>
                  <a:t> </a:t>
                </a:r>
                <a:br>
                  <a:rPr lang="de-DE" sz="1200" b="1">
                    <a:solidFill>
                      <a:schemeClr val="tx1"/>
                    </a:solidFill>
                    <a:latin typeface="Arial" panose="020B0604020202020204" pitchFamily="34" charset="0"/>
                    <a:cs typeface="Arial" panose="020B0604020202020204" pitchFamily="34" charset="0"/>
                  </a:rPr>
                </a:br>
                <a:r>
                  <a:rPr lang="de-DE" sz="1200" b="1" err="1">
                    <a:solidFill>
                      <a:schemeClr val="tx1"/>
                    </a:solidFill>
                    <a:latin typeface="Arial" panose="020B0604020202020204" pitchFamily="34" charset="0"/>
                    <a:cs typeface="Arial" panose="020B0604020202020204" pitchFamily="34" charset="0"/>
                  </a:rPr>
                  <a:t>probability</a:t>
                </a:r>
                <a:r>
                  <a:rPr lang="de-DE" sz="1200" b="1">
                    <a:solidFill>
                      <a:schemeClr val="tx1"/>
                    </a:solidFill>
                    <a:latin typeface="Arial" panose="020B0604020202020204" pitchFamily="34" charset="0"/>
                    <a:cs typeface="Arial" panose="020B0604020202020204" pitchFamily="34" charset="0"/>
                  </a:rPr>
                  <a:t>,</a:t>
                </a:r>
                <a:r>
                  <a:rPr lang="de-DE" sz="1200" b="1" baseline="0">
                    <a:solidFill>
                      <a:schemeClr val="tx1"/>
                    </a:solidFill>
                    <a:latin typeface="Arial" panose="020B0604020202020204" pitchFamily="34" charset="0"/>
                    <a:cs typeface="Arial" panose="020B0604020202020204" pitchFamily="34" charset="0"/>
                  </a:rPr>
                  <a:t> </a:t>
                </a:r>
                <a:r>
                  <a:rPr lang="de-DE" sz="1200" b="1">
                    <a:solidFill>
                      <a:schemeClr val="tx1"/>
                    </a:solidFill>
                    <a:latin typeface="Arial" panose="020B0604020202020204" pitchFamily="34" charset="0"/>
                    <a:cs typeface="Arial" panose="020B0604020202020204" pitchFamily="34" charset="0"/>
                  </a:rPr>
                  <a:t>%</a:t>
                </a:r>
              </a:p>
            </c:rich>
          </c:tx>
          <c:layout>
            <c:manualLayout>
              <c:xMode val="edge"/>
              <c:yMode val="edge"/>
              <c:x val="4.4434982297013759E-2"/>
              <c:y val="0.1901853048133279"/>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3679"/>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57542668334848"/>
          <c:y val="0.12660253682981831"/>
          <c:w val="0.76986030949451734"/>
          <c:h val="0.52175659460821666"/>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D72D-F04B-AE8C-DF4623A3872A}"/>
            </c:ext>
          </c:extLst>
        </c:ser>
        <c:dLbls>
          <c:showLegendKey val="0"/>
          <c:showVal val="0"/>
          <c:showCatName val="0"/>
          <c:showSerName val="0"/>
          <c:showPercent val="0"/>
          <c:showBubbleSize val="0"/>
        </c:dLbls>
        <c:axId val="1266573679"/>
        <c:axId val="1266575327"/>
      </c:scatterChart>
      <c:valAx>
        <c:axId val="1266573679"/>
        <c:scaling>
          <c:orientation val="minMax"/>
          <c:max val="34"/>
          <c:min val="0"/>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r>
                  <a:rPr lang="de-DE" sz="1200" b="1" err="1">
                    <a:solidFill>
                      <a:schemeClr val="tx1"/>
                    </a:solidFill>
                    <a:latin typeface="Arial" panose="020B0604020202020204" pitchFamily="34" charset="0"/>
                    <a:cs typeface="Arial" panose="020B0604020202020204" pitchFamily="34" charset="0"/>
                  </a:rPr>
                  <a:t>Months</a:t>
                </a:r>
                <a:r>
                  <a:rPr lang="de-DE" sz="1200" b="1">
                    <a:solidFill>
                      <a:schemeClr val="tx1"/>
                    </a:solidFill>
                    <a:latin typeface="Arial" panose="020B0604020202020204" pitchFamily="34" charset="0"/>
                    <a:cs typeface="Arial" panose="020B0604020202020204" pitchFamily="34" charset="0"/>
                  </a:rPr>
                  <a:t> </a:t>
                </a:r>
                <a:r>
                  <a:rPr lang="de-DE" sz="1200" b="1" err="1">
                    <a:solidFill>
                      <a:schemeClr val="tx1"/>
                    </a:solidFill>
                    <a:latin typeface="Arial" panose="020B0604020202020204" pitchFamily="34" charset="0"/>
                    <a:cs typeface="Arial" panose="020B0604020202020204" pitchFamily="34" charset="0"/>
                  </a:rPr>
                  <a:t>from</a:t>
                </a:r>
                <a:r>
                  <a:rPr lang="de-DE" sz="1200" b="1">
                    <a:solidFill>
                      <a:schemeClr val="tx1"/>
                    </a:solidFill>
                    <a:latin typeface="Arial" panose="020B0604020202020204" pitchFamily="34" charset="0"/>
                    <a:cs typeface="Arial" panose="020B0604020202020204" pitchFamily="34" charset="0"/>
                  </a:rPr>
                  <a:t> </a:t>
                </a:r>
                <a:r>
                  <a:rPr lang="de-DE" sz="1200" b="1" err="1">
                    <a:solidFill>
                      <a:schemeClr val="tx1"/>
                    </a:solidFill>
                    <a:latin typeface="Arial" panose="020B0604020202020204" pitchFamily="34" charset="0"/>
                    <a:cs typeface="Arial" panose="020B0604020202020204" pitchFamily="34" charset="0"/>
                  </a:rPr>
                  <a:t>start</a:t>
                </a:r>
                <a:r>
                  <a:rPr lang="de-DE" sz="1200" b="1">
                    <a:solidFill>
                      <a:schemeClr val="tx1"/>
                    </a:solidFill>
                    <a:latin typeface="Arial" panose="020B0604020202020204" pitchFamily="34" charset="0"/>
                    <a:cs typeface="Arial" panose="020B0604020202020204" pitchFamily="34" charset="0"/>
                  </a:rPr>
                  <a:t> </a:t>
                </a:r>
                <a:r>
                  <a:rPr lang="de-DE" sz="1200" b="1" err="1">
                    <a:solidFill>
                      <a:schemeClr val="tx1"/>
                    </a:solidFill>
                    <a:latin typeface="Arial" panose="020B0604020202020204" pitchFamily="34" charset="0"/>
                    <a:cs typeface="Arial" panose="020B0604020202020204" pitchFamily="34" charset="0"/>
                  </a:rPr>
                  <a:t>of</a:t>
                </a:r>
                <a:r>
                  <a:rPr lang="de-DE" sz="1200" b="1">
                    <a:solidFill>
                      <a:schemeClr val="tx1"/>
                    </a:solidFill>
                    <a:latin typeface="Arial" panose="020B0604020202020204" pitchFamily="34" charset="0"/>
                    <a:cs typeface="Arial" panose="020B0604020202020204" pitchFamily="34" charset="0"/>
                  </a:rPr>
                  <a:t> </a:t>
                </a:r>
                <a:r>
                  <a:rPr lang="de-DE" sz="1200" b="1" err="1">
                    <a:solidFill>
                      <a:schemeClr val="tx1"/>
                    </a:solidFill>
                    <a:latin typeface="Arial" panose="020B0604020202020204" pitchFamily="34" charset="0"/>
                    <a:cs typeface="Arial" panose="020B0604020202020204" pitchFamily="34" charset="0"/>
                  </a:rPr>
                  <a:t>response</a:t>
                </a:r>
                <a:endParaRPr lang="de-DE" sz="1200" b="1">
                  <a:solidFill>
                    <a:schemeClr val="tx1"/>
                  </a:solidFill>
                  <a:latin typeface="Arial" panose="020B0604020202020204" pitchFamily="34" charset="0"/>
                  <a:cs typeface="Arial" panose="020B0604020202020204" pitchFamily="34" charset="0"/>
                </a:endParaRPr>
              </a:p>
            </c:rich>
          </c:tx>
          <c:layout>
            <c:manualLayout>
              <c:xMode val="edge"/>
              <c:yMode val="edge"/>
              <c:x val="0.33544375325939296"/>
              <c:y val="0.70736400540199418"/>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5327"/>
        <c:crosses val="autoZero"/>
        <c:crossBetween val="midCat"/>
        <c:majorUnit val="2"/>
        <c:minorUnit val="1"/>
      </c:valAx>
      <c:valAx>
        <c:axId val="1266575327"/>
        <c:scaling>
          <c:orientation val="minMax"/>
          <c:max val="1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Helvetica" pitchFamily="2" charset="0"/>
                    <a:ea typeface="+mn-ea"/>
                    <a:cs typeface="+mn-cs"/>
                  </a:defRPr>
                </a:pPr>
                <a:r>
                  <a:rPr lang="de-DE" sz="1200" b="1">
                    <a:solidFill>
                      <a:schemeClr val="tx1"/>
                    </a:solidFill>
                    <a:latin typeface="Arial" panose="020B0604020202020204" pitchFamily="34" charset="0"/>
                    <a:cs typeface="Arial" panose="020B0604020202020204" pitchFamily="34" charset="0"/>
                  </a:rPr>
                  <a:t> Duration </a:t>
                </a:r>
                <a:r>
                  <a:rPr lang="de-DE" sz="1200" b="1" err="1">
                    <a:solidFill>
                      <a:schemeClr val="tx1"/>
                    </a:solidFill>
                    <a:latin typeface="Arial" panose="020B0604020202020204" pitchFamily="34" charset="0"/>
                    <a:cs typeface="Arial" panose="020B0604020202020204" pitchFamily="34" charset="0"/>
                  </a:rPr>
                  <a:t>of</a:t>
                </a:r>
                <a:r>
                  <a:rPr lang="de-DE" sz="1200" b="1">
                    <a:solidFill>
                      <a:schemeClr val="tx1"/>
                    </a:solidFill>
                    <a:latin typeface="Arial" panose="020B0604020202020204" pitchFamily="34" charset="0"/>
                    <a:cs typeface="Arial" panose="020B0604020202020204" pitchFamily="34" charset="0"/>
                  </a:rPr>
                  <a:t> </a:t>
                </a:r>
                <a:r>
                  <a:rPr lang="de-DE" sz="1200" b="1" err="1">
                    <a:solidFill>
                      <a:schemeClr val="tx1"/>
                    </a:solidFill>
                    <a:latin typeface="Arial" panose="020B0604020202020204" pitchFamily="34" charset="0"/>
                    <a:cs typeface="Arial" panose="020B0604020202020204" pitchFamily="34" charset="0"/>
                  </a:rPr>
                  <a:t>response</a:t>
                </a:r>
                <a:r>
                  <a:rPr lang="de-DE" sz="1200" b="1">
                    <a:solidFill>
                      <a:schemeClr val="tx1"/>
                    </a:solidFill>
                    <a:latin typeface="Arial" panose="020B0604020202020204" pitchFamily="34" charset="0"/>
                    <a:cs typeface="Arial" panose="020B0604020202020204" pitchFamily="34" charset="0"/>
                  </a:rPr>
                  <a:t> </a:t>
                </a:r>
                <a:br>
                  <a:rPr lang="de-DE" sz="1200" b="1">
                    <a:solidFill>
                      <a:schemeClr val="tx1"/>
                    </a:solidFill>
                    <a:latin typeface="Arial" panose="020B0604020202020204" pitchFamily="34" charset="0"/>
                    <a:cs typeface="Arial" panose="020B0604020202020204" pitchFamily="34" charset="0"/>
                  </a:rPr>
                </a:br>
                <a:r>
                  <a:rPr lang="de-DE" sz="1200" b="1" err="1">
                    <a:solidFill>
                      <a:schemeClr val="tx1"/>
                    </a:solidFill>
                    <a:latin typeface="Arial" panose="020B0604020202020204" pitchFamily="34" charset="0"/>
                    <a:cs typeface="Arial" panose="020B0604020202020204" pitchFamily="34" charset="0"/>
                  </a:rPr>
                  <a:t>probability</a:t>
                </a:r>
                <a:r>
                  <a:rPr lang="de-DE" sz="1200" b="1">
                    <a:solidFill>
                      <a:schemeClr val="tx1"/>
                    </a:solidFill>
                    <a:latin typeface="Arial" panose="020B0604020202020204" pitchFamily="34" charset="0"/>
                    <a:cs typeface="Arial" panose="020B0604020202020204" pitchFamily="34" charset="0"/>
                  </a:rPr>
                  <a:t>,</a:t>
                </a:r>
                <a:r>
                  <a:rPr lang="de-DE" sz="1200" b="1" baseline="0">
                    <a:solidFill>
                      <a:schemeClr val="tx1"/>
                    </a:solidFill>
                    <a:latin typeface="Arial" panose="020B0604020202020204" pitchFamily="34" charset="0"/>
                    <a:cs typeface="Arial" panose="020B0604020202020204" pitchFamily="34" charset="0"/>
                  </a:rPr>
                  <a:t> </a:t>
                </a:r>
                <a:r>
                  <a:rPr lang="de-DE" sz="1200" b="1">
                    <a:solidFill>
                      <a:schemeClr val="tx1"/>
                    </a:solidFill>
                    <a:latin typeface="Arial" panose="020B0604020202020204" pitchFamily="34" charset="0"/>
                    <a:cs typeface="Arial" panose="020B0604020202020204" pitchFamily="34" charset="0"/>
                  </a:rPr>
                  <a:t>%</a:t>
                </a:r>
              </a:p>
            </c:rich>
          </c:tx>
          <c:layout>
            <c:manualLayout>
              <c:xMode val="edge"/>
              <c:yMode val="edge"/>
              <c:x val="4.4434982297013759E-2"/>
              <c:y val="0.1901853048133279"/>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4E4F4E"/>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3679"/>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89762884942945"/>
          <c:y val="3.2241804765601852E-2"/>
          <c:w val="0.55132373472778784"/>
          <c:h val="0.81516583411879939"/>
        </c:manualLayout>
      </c:layout>
      <c:barChart>
        <c:barDir val="bar"/>
        <c:grouping val="stacked"/>
        <c:varyColors val="0"/>
        <c:ser>
          <c:idx val="0"/>
          <c:order val="0"/>
          <c:tx>
            <c:strRef>
              <c:f>Tabelle1!$B$1</c:f>
              <c:strCache>
                <c:ptCount val="1"/>
                <c:pt idx="0">
                  <c:v>Grade 1/2 </c:v>
                </c:pt>
              </c:strCache>
            </c:strRef>
          </c:tx>
          <c:spPr>
            <a:solidFill>
              <a:schemeClr val="accent1"/>
            </a:solidFill>
            <a:ln>
              <a:noFill/>
            </a:ln>
            <a:effectLst/>
          </c:spPr>
          <c:invertIfNegative val="0"/>
          <c:dLbls>
            <c:dLbl>
              <c:idx val="0"/>
              <c:tx>
                <c:rich>
                  <a:bodyPr/>
                  <a:lstStyle/>
                  <a:p>
                    <a:r>
                      <a:rPr lang="en-US"/>
                      <a:t>17.5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E942-4B38-87D5-40C0BD92947D}"/>
                </c:ext>
              </c:extLst>
            </c:dLbl>
            <c:dLbl>
              <c:idx val="1"/>
              <c:tx>
                <c:rich>
                  <a:bodyPr/>
                  <a:lstStyle/>
                  <a:p>
                    <a:r>
                      <a:rPr lang="en-US"/>
                      <a:t>10.5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E942-4B38-87D5-40C0BD92947D}"/>
                </c:ext>
              </c:extLst>
            </c:dLbl>
            <c:dLbl>
              <c:idx val="2"/>
              <c:tx>
                <c:rich>
                  <a:bodyPr/>
                  <a:lstStyle/>
                  <a:p>
                    <a:r>
                      <a:rPr lang="en-US"/>
                      <a:t>19.3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E942-4B38-87D5-40C0BD92947D}"/>
                </c:ext>
              </c:extLst>
            </c:dLbl>
            <c:dLbl>
              <c:idx val="3"/>
              <c:tx>
                <c:rich>
                  <a:bodyPr/>
                  <a:lstStyle/>
                  <a:p>
                    <a:r>
                      <a:rPr lang="en-US"/>
                      <a:t>19.3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E942-4B38-87D5-40C0BD92947D}"/>
                </c:ext>
              </c:extLst>
            </c:dLbl>
            <c:dLbl>
              <c:idx val="4"/>
              <c:tx>
                <c:rich>
                  <a:bodyPr/>
                  <a:lstStyle/>
                  <a:p>
                    <a:r>
                      <a:rPr lang="en-US"/>
                      <a:t>19.3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E942-4B38-87D5-40C0BD92947D}"/>
                </c:ext>
              </c:extLst>
            </c:dLbl>
            <c:dLbl>
              <c:idx val="5"/>
              <c:tx>
                <c:rich>
                  <a:bodyPr/>
                  <a:lstStyle/>
                  <a:p>
                    <a:r>
                      <a:rPr lang="en-US"/>
                      <a:t>26.3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E942-4B38-87D5-40C0BD92947D}"/>
                </c:ext>
              </c:extLst>
            </c:dLbl>
            <c:dLbl>
              <c:idx val="6"/>
              <c:tx>
                <c:rich>
                  <a:bodyPr/>
                  <a:lstStyle/>
                  <a:p>
                    <a:r>
                      <a:rPr lang="en-US"/>
                      <a:t>24.5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E942-4B38-87D5-40C0BD92947D}"/>
                </c:ext>
              </c:extLst>
            </c:dLbl>
            <c:dLbl>
              <c:idx val="7"/>
              <c:tx>
                <c:rich>
                  <a:bodyPr/>
                  <a:lstStyle/>
                  <a:p>
                    <a:r>
                      <a:rPr lang="en-US"/>
                      <a:t>22.8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E942-4B38-87D5-40C0BD92947D}"/>
                </c:ext>
              </c:extLst>
            </c:dLbl>
            <c:dLbl>
              <c:idx val="8"/>
              <c:tx>
                <c:rich>
                  <a:bodyPr/>
                  <a:lstStyle/>
                  <a:p>
                    <a:r>
                      <a:rPr lang="en-US"/>
                      <a:t>35.1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942-4B38-87D5-40C0BD92947D}"/>
                </c:ext>
              </c:extLst>
            </c:dLbl>
            <c:dLbl>
              <c:idx val="9"/>
              <c:tx>
                <c:rich>
                  <a:bodyPr/>
                  <a:lstStyle/>
                  <a:p>
                    <a:r>
                      <a:rPr lang="en-US"/>
                      <a:t>28.0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942-4B38-87D5-40C0BD92947D}"/>
                </c:ext>
              </c:extLst>
            </c:dLbl>
            <c:dLbl>
              <c:idx val="10"/>
              <c:tx>
                <c:rich>
                  <a:bodyPr/>
                  <a:lstStyle/>
                  <a:p>
                    <a:r>
                      <a:rPr lang="en-US"/>
                      <a:t>17.6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942-4B38-87D5-40C0BD92947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Tabelle1!$A$2:$A$12</c:f>
              <c:strCache>
                <c:ptCount val="11"/>
                <c:pt idx="0">
                  <c:v>Alanine aminotransferase increased</c:v>
                </c:pt>
                <c:pt idx="1">
                  <c:v>Pneumonia</c:v>
                </c:pt>
                <c:pt idx="2">
                  <c:v>Hyperuricemia</c:v>
                </c:pt>
                <c:pt idx="3">
                  <c:v>Aspartate aminotransferase increased	</c:v>
                </c:pt>
                <c:pt idx="4">
                  <c:v>Hypocalcemia</c:v>
                </c:pt>
                <c:pt idx="5">
                  <c:v>Hypokalemia</c:v>
                </c:pt>
                <c:pt idx="6">
                  <c:v>Lymphocyte count decreased 	</c:v>
                </c:pt>
                <c:pt idx="7">
                  <c:v>Thrombocytopenia</c:v>
                </c:pt>
                <c:pt idx="8">
                  <c:v>Anemia	</c:v>
                </c:pt>
                <c:pt idx="9">
                  <c:v>White blood cell count decreased	</c:v>
                </c:pt>
                <c:pt idx="10">
                  <c:v>Neutropenia	</c:v>
                </c:pt>
              </c:strCache>
            </c:strRef>
          </c:cat>
          <c:val>
            <c:numRef>
              <c:f>Tabelle1!$B$2:$B$12</c:f>
              <c:numCache>
                <c:formatCode>General</c:formatCode>
                <c:ptCount val="11"/>
                <c:pt idx="0">
                  <c:v>17.5</c:v>
                </c:pt>
                <c:pt idx="1">
                  <c:v>10.5</c:v>
                </c:pt>
                <c:pt idx="2">
                  <c:v>19.3</c:v>
                </c:pt>
                <c:pt idx="3">
                  <c:v>19.3</c:v>
                </c:pt>
                <c:pt idx="4">
                  <c:v>19.3</c:v>
                </c:pt>
                <c:pt idx="5">
                  <c:v>26.3</c:v>
                </c:pt>
                <c:pt idx="6">
                  <c:v>24.5</c:v>
                </c:pt>
                <c:pt idx="7">
                  <c:v>22.8</c:v>
                </c:pt>
                <c:pt idx="8">
                  <c:v>35.1</c:v>
                </c:pt>
                <c:pt idx="9">
                  <c:v>28</c:v>
                </c:pt>
                <c:pt idx="10">
                  <c:v>17.600000000000001</c:v>
                </c:pt>
              </c:numCache>
            </c:numRef>
          </c:val>
          <c:extLst>
            <c:ext xmlns:c16="http://schemas.microsoft.com/office/drawing/2014/chart" uri="{C3380CC4-5D6E-409C-BE32-E72D297353CC}">
              <c16:uniqueId val="{00000000-E942-4B38-87D5-40C0BD92947D}"/>
            </c:ext>
          </c:extLst>
        </c:ser>
        <c:ser>
          <c:idx val="1"/>
          <c:order val="1"/>
          <c:tx>
            <c:strRef>
              <c:f>Tabelle1!$C$1</c:f>
              <c:strCache>
                <c:ptCount val="1"/>
                <c:pt idx="0">
                  <c:v>Grade ≥3</c:v>
                </c:pt>
              </c:strCache>
            </c:strRef>
          </c:tx>
          <c:spPr>
            <a:solidFill>
              <a:schemeClr val="accent2"/>
            </a:solidFill>
            <a:ln>
              <a:noFill/>
            </a:ln>
            <a:effectLst/>
          </c:spPr>
          <c:invertIfNegative val="0"/>
          <c:dLbls>
            <c:dLbl>
              <c:idx val="1"/>
              <c:tx>
                <c:rich>
                  <a:bodyPr/>
                  <a:lstStyle/>
                  <a:p>
                    <a:r>
                      <a:rPr lang="en-US"/>
                      <a:t>7.0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E942-4B38-87D5-40C0BD92947D}"/>
                </c:ext>
              </c:extLst>
            </c:dLbl>
            <c:dLbl>
              <c:idx val="4"/>
              <c:layout>
                <c:manualLayout>
                  <c:x val="2.7235402493281102E-2"/>
                  <c:y val="1.46569359317729E-3"/>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r>
                      <a:rPr lang="en-US" b="0">
                        <a:solidFill>
                          <a:schemeClr val="tx1"/>
                        </a:solidFill>
                      </a:rPr>
                      <a:t>1.8</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IT"/>
                </a:p>
              </c:txPr>
              <c:showLegendKey val="0"/>
              <c:showVal val="1"/>
              <c:showCatName val="0"/>
              <c:showSerName val="0"/>
              <c:showPercent val="0"/>
              <c:showBubbleSize val="0"/>
              <c:extLst>
                <c:ext xmlns:c15="http://schemas.microsoft.com/office/drawing/2012/chart" uri="{CE6537A1-D6FC-4f65-9D91-7224C49458BB}">
                  <c15:layout>
                    <c:manualLayout>
                      <c:w val="5.8012302707338551E-2"/>
                      <c:h val="6.1738555659463783E-2"/>
                    </c:manualLayout>
                  </c15:layout>
                  <c15:showDataLabelsRange val="0"/>
                </c:ext>
                <c:ext xmlns:c16="http://schemas.microsoft.com/office/drawing/2014/chart" uri="{C3380CC4-5D6E-409C-BE32-E72D297353CC}">
                  <c16:uniqueId val="{00000010-E942-4B38-87D5-40C0BD92947D}"/>
                </c:ext>
              </c:extLst>
            </c:dLbl>
            <c:dLbl>
              <c:idx val="5"/>
              <c:tx>
                <c:rich>
                  <a:bodyPr/>
                  <a:lstStyle/>
                  <a:p>
                    <a:r>
                      <a:rPr lang="en-US"/>
                      <a:t>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E942-4B38-87D5-40C0BD92947D}"/>
                </c:ext>
              </c:extLst>
            </c:dLbl>
            <c:dLbl>
              <c:idx val="6"/>
              <c:tx>
                <c:rich>
                  <a:bodyPr/>
                  <a:lstStyle/>
                  <a:p>
                    <a:r>
                      <a:rPr lang="en-US"/>
                      <a:t>12.3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E942-4B38-87D5-40C0BD92947D}"/>
                </c:ext>
              </c:extLst>
            </c:dLbl>
            <c:dLbl>
              <c:idx val="7"/>
              <c:tx>
                <c:rich>
                  <a:bodyPr/>
                  <a:lstStyle/>
                  <a:p>
                    <a:r>
                      <a:rPr lang="en-US"/>
                      <a:t>19.3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E942-4B38-87D5-40C0BD92947D}"/>
                </c:ext>
              </c:extLst>
            </c:dLbl>
            <c:dLbl>
              <c:idx val="8"/>
              <c:tx>
                <c:rich>
                  <a:bodyPr/>
                  <a:lstStyle/>
                  <a:p>
                    <a:r>
                      <a:rPr lang="en-US"/>
                      <a:t>12.3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E942-4B38-87D5-40C0BD92947D}"/>
                </c:ext>
              </c:extLst>
            </c:dLbl>
            <c:dLbl>
              <c:idx val="9"/>
              <c:tx>
                <c:rich>
                  <a:bodyPr/>
                  <a:lstStyle/>
                  <a:p>
                    <a:r>
                      <a:rPr lang="en-US"/>
                      <a:t>21.1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942-4B38-87D5-40C0BD92947D}"/>
                </c:ext>
              </c:extLst>
            </c:dLbl>
            <c:dLbl>
              <c:idx val="10"/>
              <c:tx>
                <c:rich>
                  <a:bodyPr/>
                  <a:lstStyle/>
                  <a:p>
                    <a:r>
                      <a:rPr lang="en-US"/>
                      <a:t>33.3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942-4B38-87D5-40C0BD92947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Tabelle1!$A$2:$A$12</c:f>
              <c:strCache>
                <c:ptCount val="11"/>
                <c:pt idx="0">
                  <c:v>Alanine aminotransferase increased</c:v>
                </c:pt>
                <c:pt idx="1">
                  <c:v>Pneumonia</c:v>
                </c:pt>
                <c:pt idx="2">
                  <c:v>Hyperuricemia</c:v>
                </c:pt>
                <c:pt idx="3">
                  <c:v>Aspartate aminotransferase increased	</c:v>
                </c:pt>
                <c:pt idx="4">
                  <c:v>Hypocalcemia</c:v>
                </c:pt>
                <c:pt idx="5">
                  <c:v>Hypokalemia</c:v>
                </c:pt>
                <c:pt idx="6">
                  <c:v>Lymphocyte count decreased 	</c:v>
                </c:pt>
                <c:pt idx="7">
                  <c:v>Thrombocytopenia</c:v>
                </c:pt>
                <c:pt idx="8">
                  <c:v>Anemia	</c:v>
                </c:pt>
                <c:pt idx="9">
                  <c:v>White blood cell count decreased	</c:v>
                </c:pt>
                <c:pt idx="10">
                  <c:v>Neutropenia	</c:v>
                </c:pt>
              </c:strCache>
            </c:strRef>
          </c:cat>
          <c:val>
            <c:numRef>
              <c:f>Tabelle1!$C$2:$C$12</c:f>
              <c:numCache>
                <c:formatCode>General</c:formatCode>
                <c:ptCount val="11"/>
                <c:pt idx="1">
                  <c:v>7</c:v>
                </c:pt>
                <c:pt idx="4">
                  <c:v>1.8</c:v>
                </c:pt>
                <c:pt idx="5">
                  <c:v>3.5</c:v>
                </c:pt>
                <c:pt idx="6">
                  <c:v>12.3</c:v>
                </c:pt>
                <c:pt idx="7">
                  <c:v>19.3</c:v>
                </c:pt>
                <c:pt idx="8">
                  <c:v>12.3</c:v>
                </c:pt>
                <c:pt idx="9">
                  <c:v>21.1</c:v>
                </c:pt>
                <c:pt idx="10">
                  <c:v>33.299999999999997</c:v>
                </c:pt>
              </c:numCache>
            </c:numRef>
          </c:val>
          <c:extLst>
            <c:ext xmlns:c16="http://schemas.microsoft.com/office/drawing/2014/chart" uri="{C3380CC4-5D6E-409C-BE32-E72D297353CC}">
              <c16:uniqueId val="{00000001-E942-4B38-87D5-40C0BD92947D}"/>
            </c:ext>
          </c:extLst>
        </c:ser>
        <c:dLbls>
          <c:showLegendKey val="0"/>
          <c:showVal val="0"/>
          <c:showCatName val="0"/>
          <c:showSerName val="0"/>
          <c:showPercent val="0"/>
          <c:showBubbleSize val="0"/>
        </c:dLbls>
        <c:gapWidth val="30"/>
        <c:overlap val="100"/>
        <c:axId val="1941418432"/>
        <c:axId val="1941426112"/>
      </c:barChart>
      <c:catAx>
        <c:axId val="1941418432"/>
        <c:scaling>
          <c:orientation val="minMax"/>
        </c:scaling>
        <c:delete val="0"/>
        <c:axPos val="l"/>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IT"/>
          </a:p>
        </c:txPr>
        <c:crossAx val="1941426112"/>
        <c:crosses val="autoZero"/>
        <c:auto val="1"/>
        <c:lblAlgn val="ctr"/>
        <c:lblOffset val="100"/>
        <c:noMultiLvlLbl val="0"/>
      </c:catAx>
      <c:valAx>
        <c:axId val="1941426112"/>
        <c:scaling>
          <c:orientation val="minMax"/>
        </c:scaling>
        <c:delete val="0"/>
        <c:axPos val="b"/>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IT"/>
          </a:p>
        </c:txPr>
        <c:crossAx val="1941418432"/>
        <c:crosses val="autoZero"/>
        <c:crossBetween val="between"/>
      </c:valAx>
      <c:spPr>
        <a:noFill/>
        <a:ln>
          <a:noFill/>
        </a:ln>
        <a:effectLst/>
      </c:spPr>
    </c:plotArea>
    <c:legend>
      <c:legendPos val="b"/>
      <c:layout>
        <c:manualLayout>
          <c:xMode val="edge"/>
          <c:yMode val="edge"/>
          <c:x val="0.80533049933175527"/>
          <c:y val="0.72860674120516644"/>
          <c:w val="0.17963164370078741"/>
          <c:h val="8.49290056023003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22791541819144"/>
          <c:y val="0.13273062842545963"/>
          <c:w val="0.27351742131561418"/>
          <c:h val="0.65384364795233474"/>
        </c:manualLayout>
      </c:layout>
      <c:barChart>
        <c:barDir val="col"/>
        <c:grouping val="percentStacked"/>
        <c:varyColors val="0"/>
        <c:ser>
          <c:idx val="0"/>
          <c:order val="0"/>
          <c:tx>
            <c:strRef>
              <c:f>Tabelle1!$B$1</c:f>
              <c:strCache>
                <c:ptCount val="1"/>
                <c:pt idx="0">
                  <c:v>Not available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Tabelle1!$B$2:$B$3</c:f>
              <c:numCache>
                <c:formatCode>General</c:formatCode>
                <c:ptCount val="2"/>
              </c:numCache>
            </c:numRef>
          </c:val>
          <c:extLst>
            <c:ext xmlns:c16="http://schemas.microsoft.com/office/drawing/2014/chart" uri="{C3380CC4-5D6E-409C-BE32-E72D297353CC}">
              <c16:uniqueId val="{00000000-5729-4FCF-AC0A-15B96DBFEEBA}"/>
            </c:ext>
          </c:extLst>
        </c:ser>
        <c:ser>
          <c:idx val="1"/>
          <c:order val="1"/>
          <c:tx>
            <c:strRef>
              <c:f>Tabelle1!$C$1</c:f>
              <c:strCache>
                <c:ptCount val="1"/>
                <c:pt idx="0">
                  <c:v>Off protocol patients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Tabelle1!$C$2:$C$3</c:f>
              <c:numCache>
                <c:formatCode>General</c:formatCode>
                <c:ptCount val="2"/>
              </c:numCache>
            </c:numRef>
          </c:val>
          <c:extLst>
            <c:ext xmlns:c16="http://schemas.microsoft.com/office/drawing/2014/chart" uri="{C3380CC4-5D6E-409C-BE32-E72D297353CC}">
              <c16:uniqueId val="{00000001-5729-4FCF-AC0A-15B96DBFEEBA}"/>
            </c:ext>
          </c:extLst>
        </c:ser>
        <c:ser>
          <c:idx val="2"/>
          <c:order val="2"/>
          <c:tx>
            <c:strRef>
              <c:f>Tabelle1!$D$1</c:f>
              <c:strCache>
                <c:ptCount val="1"/>
                <c:pt idx="0">
                  <c:v>Reinitiated patients</c:v>
                </c:pt>
              </c:strCache>
            </c:strRef>
          </c:tx>
          <c:spPr>
            <a:solidFill>
              <a:schemeClr val="accent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Tabelle1!$D$2:$D$3</c:f>
              <c:numCache>
                <c:formatCode>General</c:formatCode>
                <c:ptCount val="2"/>
              </c:numCache>
            </c:numRef>
          </c:val>
          <c:extLst>
            <c:ext xmlns:c16="http://schemas.microsoft.com/office/drawing/2014/chart" uri="{C3380CC4-5D6E-409C-BE32-E72D297353CC}">
              <c16:uniqueId val="{00000002-5729-4FCF-AC0A-15B96DBFEEBA}"/>
            </c:ext>
          </c:extLst>
        </c:ser>
        <c:ser>
          <c:idx val="3"/>
          <c:order val="3"/>
          <c:tx>
            <c:strRef>
              <c:f>Tabelle1!$E$1</c:f>
              <c:strCache>
                <c:ptCount val="1"/>
                <c:pt idx="0">
                  <c:v>High MRD Positive (≥10-2)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Tabelle1!$E$2:$E$3</c:f>
              <c:numCache>
                <c:formatCode>General</c:formatCode>
                <c:ptCount val="2"/>
              </c:numCache>
            </c:numRef>
          </c:val>
          <c:extLst>
            <c:ext xmlns:c16="http://schemas.microsoft.com/office/drawing/2014/chart" uri="{C3380CC4-5D6E-409C-BE32-E72D297353CC}">
              <c16:uniqueId val="{00000003-5729-4FCF-AC0A-15B96DBFEEBA}"/>
            </c:ext>
          </c:extLst>
        </c:ser>
        <c:ser>
          <c:idx val="4"/>
          <c:order val="4"/>
          <c:tx>
            <c:strRef>
              <c:f>Tabelle1!$F$1</c:f>
              <c:strCache>
                <c:ptCount val="1"/>
                <c:pt idx="0">
                  <c:v>Low MRD Positive (≥10-4 and &lt;10-2)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Tabelle1!$F$2:$F$3</c:f>
              <c:numCache>
                <c:formatCode>General</c:formatCode>
                <c:ptCount val="2"/>
              </c:numCache>
            </c:numRef>
          </c:val>
          <c:extLst>
            <c:ext xmlns:c16="http://schemas.microsoft.com/office/drawing/2014/chart" uri="{C3380CC4-5D6E-409C-BE32-E72D297353CC}">
              <c16:uniqueId val="{00000004-5729-4FCF-AC0A-15B96DBFEEBA}"/>
            </c:ext>
          </c:extLst>
        </c:ser>
        <c:ser>
          <c:idx val="5"/>
          <c:order val="5"/>
          <c:tx>
            <c:strRef>
              <c:f>Tabelle1!$G$1</c:f>
              <c:strCache>
                <c:ptCount val="1"/>
                <c:pt idx="0">
                  <c:v>Undetectable MRD (&lt;10-4)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PB</c:v>
                </c:pt>
                <c:pt idx="1">
                  <c:v>BM</c:v>
                </c:pt>
              </c:strCache>
            </c:strRef>
          </c:cat>
          <c:val>
            <c:numRef>
              <c:f>Tabelle1!$G$2:$G$3</c:f>
              <c:numCache>
                <c:formatCode>General</c:formatCode>
                <c:ptCount val="2"/>
                <c:pt idx="0">
                  <c:v>100</c:v>
                </c:pt>
                <c:pt idx="1">
                  <c:v>100</c:v>
                </c:pt>
              </c:numCache>
            </c:numRef>
          </c:val>
          <c:extLst>
            <c:ext xmlns:c16="http://schemas.microsoft.com/office/drawing/2014/chart" uri="{C3380CC4-5D6E-409C-BE32-E72D297353CC}">
              <c16:uniqueId val="{00000005-5729-4FCF-AC0A-15B96DBFEEBA}"/>
            </c:ext>
          </c:extLst>
        </c:ser>
        <c:dLbls>
          <c:dLblPos val="ctr"/>
          <c:showLegendKey val="0"/>
          <c:showVal val="1"/>
          <c:showCatName val="0"/>
          <c:showSerName val="0"/>
          <c:showPercent val="0"/>
          <c:showBubbleSize val="0"/>
        </c:dLbls>
        <c:gapWidth val="150"/>
        <c:overlap val="100"/>
        <c:axId val="657445264"/>
        <c:axId val="657446224"/>
      </c:barChart>
      <c:catAx>
        <c:axId val="657445264"/>
        <c:scaling>
          <c:orientation val="minMax"/>
        </c:scaling>
        <c:delete val="0"/>
        <c:axPos val="b"/>
        <c:numFmt formatCode="General" sourceLinked="1"/>
        <c:majorTickMark val="none"/>
        <c:minorTickMark val="none"/>
        <c:tickLblPos val="none"/>
        <c:spPr>
          <a:noFill/>
          <a:ln w="19050"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657446224"/>
        <c:crosses val="autoZero"/>
        <c:auto val="1"/>
        <c:lblAlgn val="ctr"/>
        <c:lblOffset val="100"/>
        <c:noMultiLvlLbl val="0"/>
      </c:catAx>
      <c:valAx>
        <c:axId val="65744622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sz="1000" b="1" err="1">
                    <a:solidFill>
                      <a:schemeClr val="tx1"/>
                    </a:solidFill>
                  </a:rPr>
                  <a:t>Percentage</a:t>
                </a:r>
                <a:r>
                  <a:rPr lang="de-DE" sz="1000" b="1" baseline="0">
                    <a:solidFill>
                      <a:schemeClr val="tx1"/>
                    </a:solidFill>
                  </a:rPr>
                  <a:t> </a:t>
                </a:r>
                <a:r>
                  <a:rPr lang="de-DE" sz="1000" b="1" baseline="0" err="1">
                    <a:solidFill>
                      <a:schemeClr val="tx1"/>
                    </a:solidFill>
                  </a:rPr>
                  <a:t>of</a:t>
                </a:r>
                <a:r>
                  <a:rPr lang="de-DE" sz="1000" b="1" baseline="0">
                    <a:solidFill>
                      <a:schemeClr val="tx1"/>
                    </a:solidFill>
                  </a:rPr>
                  <a:t> </a:t>
                </a:r>
                <a:r>
                  <a:rPr lang="de-DE" sz="1000" b="1" baseline="0" err="1">
                    <a:solidFill>
                      <a:schemeClr val="tx1"/>
                    </a:solidFill>
                  </a:rPr>
                  <a:t>patients</a:t>
                </a:r>
                <a:endParaRPr lang="de-DE" sz="1000" b="1">
                  <a:solidFill>
                    <a:schemeClr val="tx1"/>
                  </a:solidFill>
                </a:endParaRPr>
              </a:p>
            </c:rich>
          </c:tx>
          <c:layout>
            <c:manualLayout>
              <c:xMode val="edge"/>
              <c:yMode val="edge"/>
              <c:x val="0.40659945996795177"/>
              <c:y val="0.1327306284254596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IT"/>
            </a:p>
          </c:txPr>
        </c:title>
        <c:numFmt formatCode="0%"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657445264"/>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1">
                <a:solidFill>
                  <a:schemeClr val="tx1"/>
                </a:solidFill>
              </a:rPr>
              <a:t>Ibrutinib</a:t>
            </a:r>
          </a:p>
        </c:rich>
      </c:tx>
      <c:layout>
        <c:manualLayout>
          <c:xMode val="edge"/>
          <c:yMode val="edge"/>
          <c:x val="0.40752424225401995"/>
          <c:y val="0.10904373193390376"/>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IT"/>
        </a:p>
      </c:txPr>
    </c:title>
    <c:autoTitleDeleted val="0"/>
    <c:plotArea>
      <c:layout/>
      <c:pieChart>
        <c:varyColors val="1"/>
        <c:ser>
          <c:idx val="0"/>
          <c:order val="0"/>
          <c:tx>
            <c:strRef>
              <c:f>Tabelle1!$B$1</c:f>
              <c:strCache>
                <c:ptCount val="1"/>
                <c:pt idx="0">
                  <c:v>Acalabrutinib</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8430-4015-884F-5C6FF7019735}"/>
              </c:ext>
            </c:extLst>
          </c:dPt>
          <c:dPt>
            <c:idx val="1"/>
            <c:bubble3D val="0"/>
            <c:spPr>
              <a:solidFill>
                <a:schemeClr val="accent2"/>
              </a:solidFill>
              <a:ln w="19050">
                <a:noFill/>
              </a:ln>
              <a:effectLst/>
            </c:spPr>
            <c:extLst>
              <c:ext xmlns:c16="http://schemas.microsoft.com/office/drawing/2014/chart" uri="{C3380CC4-5D6E-409C-BE32-E72D297353CC}">
                <c16:uniqueId val="{00000003-8430-4015-884F-5C6FF7019735}"/>
              </c:ext>
            </c:extLst>
          </c:dPt>
          <c:dPt>
            <c:idx val="2"/>
            <c:bubble3D val="0"/>
            <c:spPr>
              <a:solidFill>
                <a:schemeClr val="accent3"/>
              </a:solidFill>
              <a:ln w="19050">
                <a:noFill/>
              </a:ln>
              <a:effectLst/>
            </c:spPr>
            <c:extLst>
              <c:ext xmlns:c16="http://schemas.microsoft.com/office/drawing/2014/chart" uri="{C3380CC4-5D6E-409C-BE32-E72D297353CC}">
                <c16:uniqueId val="{00000005-8430-4015-884F-5C6FF7019735}"/>
              </c:ext>
            </c:extLst>
          </c:dPt>
          <c:dPt>
            <c:idx val="3"/>
            <c:bubble3D val="0"/>
            <c:spPr>
              <a:solidFill>
                <a:schemeClr val="accent4"/>
              </a:solidFill>
              <a:ln w="19050">
                <a:noFill/>
              </a:ln>
              <a:effectLst/>
            </c:spPr>
            <c:extLst>
              <c:ext xmlns:c16="http://schemas.microsoft.com/office/drawing/2014/chart" uri="{C3380CC4-5D6E-409C-BE32-E72D297353CC}">
                <c16:uniqueId val="{00000007-8430-4015-884F-5C6FF7019735}"/>
              </c:ext>
            </c:extLst>
          </c:dPt>
          <c:dLbls>
            <c:dLbl>
              <c:idx val="0"/>
              <c:layout>
                <c:manualLayout>
                  <c:x val="-0.15215226276981933"/>
                  <c:y val="-0.1542324841292204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430-4015-884F-5C6FF7019735}"/>
                </c:ext>
              </c:extLst>
            </c:dLbl>
            <c:dLbl>
              <c:idx val="1"/>
              <c:layout>
                <c:manualLayout>
                  <c:x val="0.12480182933933956"/>
                  <c:y val="8.633170776001666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430-4015-884F-5C6FF7019735}"/>
                </c:ext>
              </c:extLst>
            </c:dLbl>
            <c:dLbl>
              <c:idx val="2"/>
              <c:tx>
                <c:rich>
                  <a:bodyPr/>
                  <a:lstStyle/>
                  <a:p>
                    <a:r>
                      <a:rPr lang="en-US"/>
                      <a:t>10</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430-4015-884F-5C6FF701973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IT"/>
              </a:p>
            </c:txPr>
            <c:dLblPos val="bestFit"/>
            <c:showLegendKey val="0"/>
            <c:showVal val="0"/>
            <c:showCatName val="0"/>
            <c:showSerName val="0"/>
            <c:showPercent val="0"/>
            <c:showBubbleSize val="0"/>
            <c:extLst>
              <c:ext xmlns:c15="http://schemas.microsoft.com/office/drawing/2012/chart" uri="{CE6537A1-D6FC-4f65-9D91-7224C49458BB}"/>
            </c:extLst>
          </c:dLbls>
          <c:cat>
            <c:strRef>
              <c:f>Tabelle1!$A$2:$A$5</c:f>
              <c:strCache>
                <c:ptCount val="3"/>
                <c:pt idx="0">
                  <c:v>1. Quartal</c:v>
                </c:pt>
                <c:pt idx="1">
                  <c:v>2. Quartal</c:v>
                </c:pt>
                <c:pt idx="2">
                  <c:v>3. Quartal</c:v>
                </c:pt>
              </c:strCache>
            </c:strRef>
          </c:cat>
          <c:val>
            <c:numRef>
              <c:f>Tabelle1!$B$2:$B$5</c:f>
              <c:numCache>
                <c:formatCode>General</c:formatCode>
                <c:ptCount val="4"/>
                <c:pt idx="0">
                  <c:v>84</c:v>
                </c:pt>
                <c:pt idx="1">
                  <c:v>30</c:v>
                </c:pt>
                <c:pt idx="2">
                  <c:v>6</c:v>
                </c:pt>
              </c:numCache>
            </c:numRef>
          </c:val>
          <c:extLst>
            <c:ext xmlns:c16="http://schemas.microsoft.com/office/drawing/2014/chart" uri="{C3380CC4-5D6E-409C-BE32-E72D297353CC}">
              <c16:uniqueId val="{00000008-8430-4015-884F-5C6FF70197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1">
                <a:solidFill>
                  <a:schemeClr val="tx1"/>
                </a:solidFill>
              </a:rPr>
              <a:t>Acalabrutinib</a:t>
            </a:r>
          </a:p>
        </c:rich>
      </c:tx>
      <c:layout>
        <c:manualLayout>
          <c:xMode val="edge"/>
          <c:yMode val="edge"/>
          <c:x val="0.38987975034258465"/>
          <c:y val="8.831155627179683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IT"/>
        </a:p>
      </c:txPr>
    </c:title>
    <c:autoTitleDeleted val="0"/>
    <c:plotArea>
      <c:layout/>
      <c:pieChart>
        <c:varyColors val="1"/>
        <c:ser>
          <c:idx val="0"/>
          <c:order val="0"/>
          <c:tx>
            <c:strRef>
              <c:f>Tabelle1!$B$1</c:f>
              <c:strCache>
                <c:ptCount val="1"/>
                <c:pt idx="0">
                  <c:v>Acalabrutinib</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3-ED48-4695-88E4-DCCC70E3F89E}"/>
              </c:ext>
            </c:extLst>
          </c:dPt>
          <c:dPt>
            <c:idx val="1"/>
            <c:bubble3D val="0"/>
            <c:spPr>
              <a:solidFill>
                <a:schemeClr val="accent2"/>
              </a:solidFill>
              <a:ln w="19050">
                <a:noFill/>
              </a:ln>
              <a:effectLst/>
            </c:spPr>
            <c:extLst>
              <c:ext xmlns:c16="http://schemas.microsoft.com/office/drawing/2014/chart" uri="{C3380CC4-5D6E-409C-BE32-E72D297353CC}">
                <c16:uniqueId val="{00000004-ED48-4695-88E4-DCCC70E3F89E}"/>
              </c:ext>
            </c:extLst>
          </c:dPt>
          <c:dPt>
            <c:idx val="2"/>
            <c:bubble3D val="0"/>
            <c:spPr>
              <a:solidFill>
                <a:schemeClr val="accent3"/>
              </a:solidFill>
              <a:ln w="19050">
                <a:noFill/>
              </a:ln>
              <a:effectLst/>
            </c:spPr>
            <c:extLst>
              <c:ext xmlns:c16="http://schemas.microsoft.com/office/drawing/2014/chart" uri="{C3380CC4-5D6E-409C-BE32-E72D297353CC}">
                <c16:uniqueId val="{00000002-ED48-4695-88E4-DCCC70E3F89E}"/>
              </c:ext>
            </c:extLst>
          </c:dPt>
          <c:dPt>
            <c:idx val="3"/>
            <c:bubble3D val="0"/>
            <c:spPr>
              <a:solidFill>
                <a:schemeClr val="accent4"/>
              </a:solidFill>
              <a:ln w="19050">
                <a:noFill/>
              </a:ln>
              <a:effectLst/>
            </c:spPr>
            <c:extLst>
              <c:ext xmlns:c16="http://schemas.microsoft.com/office/drawing/2014/chart" uri="{C3380CC4-5D6E-409C-BE32-E72D297353CC}">
                <c16:uniqueId val="{00000007-4598-4E27-994A-28ED7B0C4A7E}"/>
              </c:ext>
            </c:extLst>
          </c:dPt>
          <c:dLbls>
            <c:dLbl>
              <c:idx val="0"/>
              <c:layout>
                <c:manualLayout>
                  <c:x val="-0.14155891127488776"/>
                  <c:y val="-0.1691372960734955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48-4695-88E4-DCCC70E3F89E}"/>
                </c:ext>
              </c:extLst>
            </c:dLbl>
            <c:dLbl>
              <c:idx val="1"/>
              <c:layout>
                <c:manualLayout>
                  <c:x val="9.8351985049928523E-2"/>
                  <c:y val="3.031616183126318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48-4695-88E4-DCCC70E3F89E}"/>
                </c:ext>
              </c:extLst>
            </c:dLbl>
            <c:dLbl>
              <c:idx val="2"/>
              <c:layout>
                <c:manualLayout>
                  <c:x val="7.7148872308647393E-2"/>
                  <c:y val="0.147808763581797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D48-4695-88E4-DCCC70E3F89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IT"/>
              </a:p>
            </c:txPr>
            <c:dLblPos val="bestFit"/>
            <c:showLegendKey val="0"/>
            <c:showVal val="0"/>
            <c:showCatName val="0"/>
            <c:showSerName val="0"/>
            <c:showPercent val="0"/>
            <c:showBubbleSize val="0"/>
            <c:extLst>
              <c:ext xmlns:c15="http://schemas.microsoft.com/office/drawing/2012/chart" uri="{CE6537A1-D6FC-4f65-9D91-7224C49458BB}"/>
            </c:extLst>
          </c:dLbls>
          <c:cat>
            <c:strRef>
              <c:f>Tabelle1!$A$2:$A$5</c:f>
              <c:strCache>
                <c:ptCount val="4"/>
                <c:pt idx="0">
                  <c:v>1. Quartal</c:v>
                </c:pt>
                <c:pt idx="1">
                  <c:v>2. Quartal</c:v>
                </c:pt>
                <c:pt idx="2">
                  <c:v>3. Quartal</c:v>
                </c:pt>
                <c:pt idx="3">
                  <c:v>4. Quartal</c:v>
                </c:pt>
              </c:strCache>
            </c:strRef>
          </c:cat>
          <c:val>
            <c:numRef>
              <c:f>Tabelle1!$B$2:$B$5</c:f>
              <c:numCache>
                <c:formatCode>General</c:formatCode>
                <c:ptCount val="4"/>
                <c:pt idx="0">
                  <c:v>27</c:v>
                </c:pt>
                <c:pt idx="1">
                  <c:v>4</c:v>
                </c:pt>
                <c:pt idx="2">
                  <c:v>6</c:v>
                </c:pt>
              </c:numCache>
            </c:numRef>
          </c:val>
          <c:extLst>
            <c:ext xmlns:c16="http://schemas.microsoft.com/office/drawing/2014/chart" uri="{C3380CC4-5D6E-409C-BE32-E72D297353CC}">
              <c16:uniqueId val="{00000000-ED48-4695-88E4-DCCC70E3F89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45074561937703"/>
          <c:y val="3.3589845623762472E-2"/>
          <c:w val="0.80812205617621513"/>
          <c:h val="0.80652441274875297"/>
        </c:manualLayout>
      </c:layout>
      <c:barChart>
        <c:barDir val="bar"/>
        <c:grouping val="stacked"/>
        <c:varyColors val="0"/>
        <c:ser>
          <c:idx val="0"/>
          <c:order val="0"/>
          <c:tx>
            <c:strRef>
              <c:f>Tabelle1!$B$1</c:f>
              <c:strCache>
                <c:ptCount val="1"/>
                <c:pt idx="0">
                  <c:v>Any grade</c:v>
                </c:pt>
              </c:strCache>
            </c:strRef>
          </c:tx>
          <c:spPr>
            <a:solidFill>
              <a:schemeClr val="accent1"/>
            </a:solidFill>
            <a:ln>
              <a:noFill/>
            </a:ln>
            <a:effectLst/>
          </c:spPr>
          <c:invertIfNegative val="0"/>
          <c:cat>
            <c:strRef>
              <c:f>Tabelle1!$A$2:$A$9</c:f>
              <c:strCache>
                <c:ptCount val="8"/>
                <c:pt idx="0">
                  <c:v>Pneumonia</c:v>
                </c:pt>
                <c:pt idx="1">
                  <c:v>Arthralgia</c:v>
                </c:pt>
                <c:pt idx="2">
                  <c:v>Hypertension</c:v>
                </c:pt>
                <c:pt idx="3">
                  <c:v>Rash </c:v>
                </c:pt>
                <c:pt idx="4">
                  <c:v>Cough </c:v>
                </c:pt>
                <c:pt idx="5">
                  <c:v>Contusion </c:v>
                </c:pt>
                <c:pt idx="6">
                  <c:v>Diarrhea</c:v>
                </c:pt>
                <c:pt idx="7">
                  <c:v>Upper  respiratory                                                                                                          tract infection</c:v>
                </c:pt>
              </c:strCache>
            </c:strRef>
          </c:cat>
          <c:val>
            <c:numRef>
              <c:f>Tabelle1!$B$2:$B$9</c:f>
              <c:numCache>
                <c:formatCode>General</c:formatCode>
                <c:ptCount val="8"/>
                <c:pt idx="0">
                  <c:v>8.4</c:v>
                </c:pt>
                <c:pt idx="1">
                  <c:v>0.8</c:v>
                </c:pt>
                <c:pt idx="2">
                  <c:v>8.1</c:v>
                </c:pt>
                <c:pt idx="3">
                  <c:v>0.3</c:v>
                </c:pt>
                <c:pt idx="4">
                  <c:v>0.1</c:v>
                </c:pt>
                <c:pt idx="6">
                  <c:v>1.8</c:v>
                </c:pt>
                <c:pt idx="7">
                  <c:v>1.9</c:v>
                </c:pt>
              </c:numCache>
            </c:numRef>
          </c:val>
          <c:extLst>
            <c:ext xmlns:c16="http://schemas.microsoft.com/office/drawing/2014/chart" uri="{C3380CC4-5D6E-409C-BE32-E72D297353CC}">
              <c16:uniqueId val="{00000000-15CF-407A-887B-1ADCFB8EB91E}"/>
            </c:ext>
          </c:extLst>
        </c:ser>
        <c:ser>
          <c:idx val="1"/>
          <c:order val="1"/>
          <c:tx>
            <c:strRef>
              <c:f>Tabelle1!$C$1</c:f>
              <c:strCache>
                <c:ptCount val="1"/>
                <c:pt idx="0">
                  <c:v>Grade ≥3</c:v>
                </c:pt>
              </c:strCache>
            </c:strRef>
          </c:tx>
          <c:spPr>
            <a:solidFill>
              <a:schemeClr val="accent2"/>
            </a:solidFill>
            <a:ln>
              <a:noFill/>
            </a:ln>
            <a:effectLst/>
          </c:spPr>
          <c:invertIfNegative val="0"/>
          <c:dLbls>
            <c:dLbl>
              <c:idx val="0"/>
              <c:tx>
                <c:rich>
                  <a:bodyPr/>
                  <a:lstStyle/>
                  <a:p>
                    <a:r>
                      <a:rPr lang="en-US"/>
                      <a:t>8.4</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E4D2-436F-94C5-5B7024CD61F9}"/>
                </c:ext>
              </c:extLst>
            </c:dLbl>
            <c:dLbl>
              <c:idx val="1"/>
              <c:tx>
                <c:rich>
                  <a:bodyPr/>
                  <a:lstStyle/>
                  <a:p>
                    <a:r>
                      <a:rPr lang="en-US"/>
                      <a:t>0.8</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E4D2-436F-94C5-5B7024CD61F9}"/>
                </c:ext>
              </c:extLst>
            </c:dLbl>
            <c:dLbl>
              <c:idx val="2"/>
              <c:tx>
                <c:rich>
                  <a:bodyPr/>
                  <a:lstStyle/>
                  <a:p>
                    <a:r>
                      <a:rPr lang="en-US"/>
                      <a:t>8.1</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E4D2-436F-94C5-5B7024CD61F9}"/>
                </c:ext>
              </c:extLst>
            </c:dLbl>
            <c:dLbl>
              <c:idx val="3"/>
              <c:tx>
                <c:rich>
                  <a:bodyPr/>
                  <a:lstStyle/>
                  <a:p>
                    <a:r>
                      <a:rPr lang="en-US"/>
                      <a:t>0.3</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E4D2-436F-94C5-5B7024CD61F9}"/>
                </c:ext>
              </c:extLst>
            </c:dLbl>
            <c:dLbl>
              <c:idx val="4"/>
              <c:tx>
                <c:rich>
                  <a:bodyPr/>
                  <a:lstStyle/>
                  <a:p>
                    <a:r>
                      <a:rPr lang="en-US"/>
                      <a:t>0.1</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E4D2-436F-94C5-5B7024CD61F9}"/>
                </c:ext>
              </c:extLst>
            </c:dLbl>
            <c:dLbl>
              <c:idx val="5"/>
              <c:tx>
                <c:rich>
                  <a:bodyPr/>
                  <a:lstStyle/>
                  <a:p>
                    <a:r>
                      <a:rPr lang="en-US"/>
                      <a:t>0</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E4D2-436F-94C5-5B7024CD61F9}"/>
                </c:ext>
              </c:extLst>
            </c:dLbl>
            <c:dLbl>
              <c:idx val="6"/>
              <c:tx>
                <c:rich>
                  <a:bodyPr/>
                  <a:lstStyle/>
                  <a:p>
                    <a:r>
                      <a:rPr lang="en-US"/>
                      <a:t>1.8</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E4D2-436F-94C5-5B7024CD61F9}"/>
                </c:ext>
              </c:extLst>
            </c:dLbl>
            <c:dLbl>
              <c:idx val="7"/>
              <c:tx>
                <c:rich>
                  <a:bodyPr/>
                  <a:lstStyle/>
                  <a:p>
                    <a:r>
                      <a:rPr lang="en-US"/>
                      <a:t>1.9</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4D2-436F-94C5-5B7024CD61F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Tabelle1!$A$2:$A$9</c:f>
              <c:strCache>
                <c:ptCount val="8"/>
                <c:pt idx="0">
                  <c:v>Pneumonia</c:v>
                </c:pt>
                <c:pt idx="1">
                  <c:v>Arthralgia</c:v>
                </c:pt>
                <c:pt idx="2">
                  <c:v>Hypertension</c:v>
                </c:pt>
                <c:pt idx="3">
                  <c:v>Rash </c:v>
                </c:pt>
                <c:pt idx="4">
                  <c:v>Cough </c:v>
                </c:pt>
                <c:pt idx="5">
                  <c:v>Contusion </c:v>
                </c:pt>
                <c:pt idx="6">
                  <c:v>Diarrhea</c:v>
                </c:pt>
                <c:pt idx="7">
                  <c:v>Upper  respiratory                                                                                                          tract infection</c:v>
                </c:pt>
              </c:strCache>
            </c:strRef>
          </c:cat>
          <c:val>
            <c:numRef>
              <c:f>Tabelle1!$C$2:$C$9</c:f>
              <c:numCache>
                <c:formatCode>General</c:formatCode>
                <c:ptCount val="8"/>
                <c:pt idx="0">
                  <c:v>6.1</c:v>
                </c:pt>
                <c:pt idx="1">
                  <c:v>14.2</c:v>
                </c:pt>
                <c:pt idx="2">
                  <c:v>7.8</c:v>
                </c:pt>
                <c:pt idx="3">
                  <c:v>16.3</c:v>
                </c:pt>
                <c:pt idx="4">
                  <c:v>18</c:v>
                </c:pt>
                <c:pt idx="5">
                  <c:v>19.5</c:v>
                </c:pt>
                <c:pt idx="6">
                  <c:v>19.3</c:v>
                </c:pt>
                <c:pt idx="7">
                  <c:v>27.8</c:v>
                </c:pt>
              </c:numCache>
            </c:numRef>
          </c:val>
          <c:extLst>
            <c:ext xmlns:c16="http://schemas.microsoft.com/office/drawing/2014/chart" uri="{C3380CC4-5D6E-409C-BE32-E72D297353CC}">
              <c16:uniqueId val="{00000001-15CF-407A-887B-1ADCFB8EB91E}"/>
            </c:ext>
          </c:extLst>
        </c:ser>
        <c:ser>
          <c:idx val="2"/>
          <c:order val="2"/>
          <c:tx>
            <c:strRef>
              <c:f>Tabelle1!$D$1</c:f>
              <c:strCache>
                <c:ptCount val="1"/>
                <c:pt idx="0">
                  <c:v>Spalte1</c:v>
                </c:pt>
              </c:strCache>
            </c:strRef>
          </c:tx>
          <c:spPr>
            <a:solidFill>
              <a:schemeClr val="accent3"/>
            </a:solidFill>
            <a:ln>
              <a:noFill/>
            </a:ln>
            <a:effectLst/>
          </c:spPr>
          <c:invertIfNegative val="0"/>
          <c:cat>
            <c:strRef>
              <c:f>Tabelle1!$A$2:$A$9</c:f>
              <c:strCache>
                <c:ptCount val="8"/>
                <c:pt idx="0">
                  <c:v>Pneumonia</c:v>
                </c:pt>
                <c:pt idx="1">
                  <c:v>Arthralgia</c:v>
                </c:pt>
                <c:pt idx="2">
                  <c:v>Hypertension</c:v>
                </c:pt>
                <c:pt idx="3">
                  <c:v>Rash </c:v>
                </c:pt>
                <c:pt idx="4">
                  <c:v>Cough </c:v>
                </c:pt>
                <c:pt idx="5">
                  <c:v>Contusion </c:v>
                </c:pt>
                <c:pt idx="6">
                  <c:v>Diarrhea</c:v>
                </c:pt>
                <c:pt idx="7">
                  <c:v>Upper  respiratory                                                                                                          tract infection</c:v>
                </c:pt>
              </c:strCache>
            </c:strRef>
          </c:cat>
          <c:val>
            <c:numRef>
              <c:f>Tabelle1!$D$2:$D$9</c:f>
              <c:numCache>
                <c:formatCode>General</c:formatCode>
                <c:ptCount val="8"/>
              </c:numCache>
            </c:numRef>
          </c:val>
          <c:extLst>
            <c:ext xmlns:c16="http://schemas.microsoft.com/office/drawing/2014/chart" uri="{C3380CC4-5D6E-409C-BE32-E72D297353CC}">
              <c16:uniqueId val="{00000002-15CF-407A-887B-1ADCFB8EB91E}"/>
            </c:ext>
          </c:extLst>
        </c:ser>
        <c:dLbls>
          <c:showLegendKey val="0"/>
          <c:showVal val="0"/>
          <c:showCatName val="0"/>
          <c:showSerName val="0"/>
          <c:showPercent val="0"/>
          <c:showBubbleSize val="0"/>
        </c:dLbls>
        <c:gapWidth val="100"/>
        <c:overlap val="100"/>
        <c:axId val="2014897328"/>
        <c:axId val="2014897808"/>
      </c:barChart>
      <c:catAx>
        <c:axId val="2014897328"/>
        <c:scaling>
          <c:orientation val="minMax"/>
        </c:scaling>
        <c:delete val="0"/>
        <c:axPos val="l"/>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2014897808"/>
        <c:crosses val="autoZero"/>
        <c:auto val="1"/>
        <c:lblAlgn val="ctr"/>
        <c:lblOffset val="100"/>
        <c:noMultiLvlLbl val="0"/>
      </c:catAx>
      <c:valAx>
        <c:axId val="2014897808"/>
        <c:scaling>
          <c:orientation val="minMax"/>
        </c:scaling>
        <c:delete val="0"/>
        <c:axPos val="b"/>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2014897328"/>
        <c:crosses val="autoZero"/>
        <c:crossBetween val="between"/>
      </c:valAx>
      <c:spPr>
        <a:noFill/>
        <a:ln>
          <a:noFill/>
        </a:ln>
        <a:effectLst/>
      </c:spPr>
    </c:plotArea>
    <c:legend>
      <c:legendPos val="b"/>
      <c:legendEntry>
        <c:idx val="2"/>
        <c:delete val="1"/>
      </c:legendEntry>
      <c:layout>
        <c:manualLayout>
          <c:xMode val="edge"/>
          <c:yMode val="edge"/>
          <c:x val="0.75981251344163703"/>
          <c:y val="0.69523525636482097"/>
          <c:w val="0.117672121256201"/>
          <c:h val="7.822176616640744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73472962564058"/>
          <c:y val="0.25376676112145435"/>
          <c:w val="0.51675216919364553"/>
          <c:h val="0.5437431154350482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3B71-7944-B095-84EBBF788A2C}"/>
            </c:ext>
          </c:extLst>
        </c:ser>
        <c:dLbls>
          <c:showLegendKey val="0"/>
          <c:showVal val="0"/>
          <c:showCatName val="0"/>
          <c:showSerName val="0"/>
          <c:showPercent val="0"/>
          <c:showBubbleSize val="0"/>
        </c:dLbls>
        <c:axId val="1266573679"/>
        <c:axId val="1266575327"/>
      </c:scatterChart>
      <c:valAx>
        <c:axId val="1266573679"/>
        <c:scaling>
          <c:orientation val="minMax"/>
          <c:max val="20"/>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800" b="0" i="0" u="none" strike="noStrike" kern="1200" baseline="0">
                    <a:solidFill>
                      <a:schemeClr val="tx1"/>
                    </a:solidFill>
                    <a:latin typeface="Helvetica" pitchFamily="2" charset="0"/>
                    <a:ea typeface="+mn-ea"/>
                    <a:cs typeface="+mn-cs"/>
                  </a:defRPr>
                </a:pPr>
                <a:r>
                  <a:rPr lang="de-DE" sz="800" b="1">
                    <a:solidFill>
                      <a:schemeClr val="tx1"/>
                    </a:solidFill>
                    <a:latin typeface="Arial" panose="020B0604020202020204" pitchFamily="34" charset="0"/>
                    <a:cs typeface="Arial" panose="020B0604020202020204" pitchFamily="34" charset="0"/>
                  </a:rPr>
                  <a:t>Treatment </a:t>
                </a:r>
                <a:r>
                  <a:rPr lang="de-DE" sz="800" b="1" err="1">
                    <a:solidFill>
                      <a:schemeClr val="tx1"/>
                    </a:solidFill>
                    <a:latin typeface="Arial" panose="020B0604020202020204" pitchFamily="34" charset="0"/>
                    <a:cs typeface="Arial" panose="020B0604020202020204" pitchFamily="34" charset="0"/>
                  </a:rPr>
                  <a:t>days</a:t>
                </a:r>
                <a:endParaRPr lang="de-DE" sz="800" b="1">
                  <a:solidFill>
                    <a:schemeClr val="tx1"/>
                  </a:solidFill>
                  <a:latin typeface="Arial" panose="020B0604020202020204" pitchFamily="34" charset="0"/>
                  <a:cs typeface="Arial" panose="020B0604020202020204" pitchFamily="34" charset="0"/>
                </a:endParaRPr>
              </a:p>
            </c:rich>
          </c:tx>
          <c:layout>
            <c:manualLayout>
              <c:xMode val="edge"/>
              <c:yMode val="edge"/>
              <c:x val="0.39760999921274864"/>
              <c:y val="0.88354038955633918"/>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80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5327"/>
        <c:crosses val="autoZero"/>
        <c:crossBetween val="midCat"/>
        <c:majorUnit val="5"/>
      </c:valAx>
      <c:valAx>
        <c:axId val="1266575327"/>
        <c:scaling>
          <c:orientation val="minMax"/>
          <c:max val="25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800" b="0" i="0" u="none" strike="noStrike" kern="1200" baseline="0">
                    <a:solidFill>
                      <a:schemeClr val="tx1"/>
                    </a:solidFill>
                    <a:latin typeface="Helvetica" pitchFamily="2" charset="0"/>
                    <a:ea typeface="+mn-ea"/>
                    <a:cs typeface="+mn-cs"/>
                  </a:defRPr>
                </a:pPr>
                <a:r>
                  <a:rPr lang="de-DE" sz="800" b="1">
                    <a:solidFill>
                      <a:schemeClr val="tx1"/>
                    </a:solidFill>
                    <a:latin typeface="Arial" panose="020B0604020202020204" pitchFamily="34" charset="0"/>
                    <a:cs typeface="Arial" panose="020B0604020202020204" pitchFamily="34" charset="0"/>
                  </a:rPr>
                  <a:t>Mean </a:t>
                </a:r>
                <a:r>
                  <a:rPr lang="de-DE" sz="800" b="1" err="1">
                    <a:solidFill>
                      <a:schemeClr val="tx1"/>
                    </a:solidFill>
                    <a:latin typeface="Arial" panose="020B0604020202020204" pitchFamily="34" charset="0"/>
                    <a:cs typeface="Arial" panose="020B0604020202020204" pitchFamily="34" charset="0"/>
                  </a:rPr>
                  <a:t>tumor</a:t>
                </a:r>
                <a:r>
                  <a:rPr lang="de-DE" sz="800" b="1">
                    <a:solidFill>
                      <a:schemeClr val="tx1"/>
                    </a:solidFill>
                    <a:latin typeface="Arial" panose="020B0604020202020204" pitchFamily="34" charset="0"/>
                    <a:cs typeface="Arial" panose="020B0604020202020204" pitchFamily="34" charset="0"/>
                  </a:rPr>
                  <a:t> </a:t>
                </a:r>
                <a:r>
                  <a:rPr lang="de-DE" sz="800" b="1" err="1">
                    <a:solidFill>
                      <a:schemeClr val="tx1"/>
                    </a:solidFill>
                    <a:latin typeface="Arial" panose="020B0604020202020204" pitchFamily="34" charset="0"/>
                    <a:cs typeface="Arial" panose="020B0604020202020204" pitchFamily="34" charset="0"/>
                  </a:rPr>
                  <a:t>volume</a:t>
                </a:r>
                <a:r>
                  <a:rPr lang="de-DE" sz="800" b="1">
                    <a:solidFill>
                      <a:schemeClr val="tx1"/>
                    </a:solidFill>
                    <a:latin typeface="Arial" panose="020B0604020202020204" pitchFamily="34" charset="0"/>
                    <a:cs typeface="Arial" panose="020B0604020202020204" pitchFamily="34" charset="0"/>
                  </a:rPr>
                  <a:t>,</a:t>
                </a:r>
                <a:r>
                  <a:rPr lang="de-DE" sz="800" b="1" baseline="0">
                    <a:solidFill>
                      <a:schemeClr val="tx1"/>
                    </a:solidFill>
                    <a:latin typeface="Arial" panose="020B0604020202020204" pitchFamily="34" charset="0"/>
                    <a:cs typeface="Arial" panose="020B0604020202020204" pitchFamily="34" charset="0"/>
                  </a:rPr>
                  <a:t> </a:t>
                </a:r>
                <a:r>
                  <a:rPr lang="de-DE" sz="800" b="1">
                    <a:solidFill>
                      <a:schemeClr val="tx1"/>
                    </a:solidFill>
                    <a:latin typeface="Arial" panose="020B0604020202020204" pitchFamily="34" charset="0"/>
                    <a:cs typeface="Arial" panose="020B0604020202020204" pitchFamily="34" charset="0"/>
                  </a:rPr>
                  <a:t>mm</a:t>
                </a:r>
                <a:r>
                  <a:rPr lang="de-DE" sz="800" b="1" baseline="30000">
                    <a:solidFill>
                      <a:schemeClr val="tx1"/>
                    </a:solidFill>
                    <a:latin typeface="Arial" panose="020B0604020202020204" pitchFamily="34" charset="0"/>
                    <a:cs typeface="Arial" panose="020B0604020202020204" pitchFamily="34" charset="0"/>
                  </a:rPr>
                  <a:t>3</a:t>
                </a:r>
                <a:r>
                  <a:rPr lang="de-DE" sz="800" b="1">
                    <a:solidFill>
                      <a:schemeClr val="tx1"/>
                    </a:solidFill>
                    <a:latin typeface="Arial" panose="020B0604020202020204" pitchFamily="34" charset="0"/>
                    <a:cs typeface="Arial" panose="020B0604020202020204" pitchFamily="34" charset="0"/>
                  </a:rPr>
                  <a:t> ±SEM</a:t>
                </a:r>
              </a:p>
            </c:rich>
          </c:tx>
          <c:layout>
            <c:manualLayout>
              <c:xMode val="edge"/>
              <c:yMode val="edge"/>
              <c:x val="8.8590683558040006E-2"/>
              <c:y val="0.14142189643929012"/>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80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3679"/>
        <c:crosses val="autoZero"/>
        <c:crossBetween val="midCat"/>
        <c:maj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73472962564058"/>
          <c:y val="0.25376676112145435"/>
          <c:w val="0.51675216919364553"/>
          <c:h val="0.5437431154350482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3B71-7944-B095-84EBBF788A2C}"/>
            </c:ext>
          </c:extLst>
        </c:ser>
        <c:dLbls>
          <c:showLegendKey val="0"/>
          <c:showVal val="0"/>
          <c:showCatName val="0"/>
          <c:showSerName val="0"/>
          <c:showPercent val="0"/>
          <c:showBubbleSize val="0"/>
        </c:dLbls>
        <c:axId val="1266573679"/>
        <c:axId val="1266575327"/>
      </c:scatterChart>
      <c:valAx>
        <c:axId val="1266573679"/>
        <c:scaling>
          <c:orientation val="minMax"/>
          <c:max val="30"/>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800" b="0" i="0" u="none" strike="noStrike" kern="1200" baseline="0">
                    <a:solidFill>
                      <a:schemeClr val="tx1"/>
                    </a:solidFill>
                    <a:latin typeface="Helvetica" pitchFamily="2" charset="0"/>
                    <a:ea typeface="+mn-ea"/>
                    <a:cs typeface="+mn-cs"/>
                  </a:defRPr>
                </a:pPr>
                <a:r>
                  <a:rPr lang="de-DE" sz="800" b="1">
                    <a:solidFill>
                      <a:schemeClr val="tx1"/>
                    </a:solidFill>
                    <a:latin typeface="Arial" panose="020B0604020202020204" pitchFamily="34" charset="0"/>
                    <a:cs typeface="Arial" panose="020B0604020202020204" pitchFamily="34" charset="0"/>
                  </a:rPr>
                  <a:t>Treatment </a:t>
                </a:r>
                <a:r>
                  <a:rPr lang="de-DE" sz="800" b="1" err="1">
                    <a:solidFill>
                      <a:schemeClr val="tx1"/>
                    </a:solidFill>
                    <a:latin typeface="Arial" panose="020B0604020202020204" pitchFamily="34" charset="0"/>
                    <a:cs typeface="Arial" panose="020B0604020202020204" pitchFamily="34" charset="0"/>
                  </a:rPr>
                  <a:t>days</a:t>
                </a:r>
                <a:endParaRPr lang="de-DE" sz="800" b="1">
                  <a:solidFill>
                    <a:schemeClr val="tx1"/>
                  </a:solidFill>
                  <a:latin typeface="Arial" panose="020B0604020202020204" pitchFamily="34" charset="0"/>
                  <a:cs typeface="Arial" panose="020B0604020202020204" pitchFamily="34" charset="0"/>
                </a:endParaRPr>
              </a:p>
            </c:rich>
          </c:tx>
          <c:layout>
            <c:manualLayout>
              <c:xMode val="edge"/>
              <c:yMode val="edge"/>
              <c:x val="0.39760999921274864"/>
              <c:y val="0.88354038955633918"/>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80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5327"/>
        <c:crosses val="autoZero"/>
        <c:crossBetween val="midCat"/>
        <c:majorUnit val="10"/>
      </c:valAx>
      <c:valAx>
        <c:axId val="1266575327"/>
        <c:scaling>
          <c:orientation val="minMax"/>
          <c:max val="25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800" b="0" i="0" u="none" strike="noStrike" kern="1200" baseline="0">
                    <a:solidFill>
                      <a:schemeClr val="tx1"/>
                    </a:solidFill>
                    <a:latin typeface="Helvetica" pitchFamily="2" charset="0"/>
                    <a:ea typeface="+mn-ea"/>
                    <a:cs typeface="+mn-cs"/>
                  </a:defRPr>
                </a:pPr>
                <a:r>
                  <a:rPr lang="de-DE" sz="800" b="1">
                    <a:solidFill>
                      <a:schemeClr val="tx1"/>
                    </a:solidFill>
                    <a:latin typeface="Arial" panose="020B0604020202020204" pitchFamily="34" charset="0"/>
                    <a:cs typeface="Arial" panose="020B0604020202020204" pitchFamily="34" charset="0"/>
                  </a:rPr>
                  <a:t>Mean </a:t>
                </a:r>
                <a:r>
                  <a:rPr lang="de-DE" sz="800" b="1" err="1">
                    <a:solidFill>
                      <a:schemeClr val="tx1"/>
                    </a:solidFill>
                    <a:latin typeface="Arial" panose="020B0604020202020204" pitchFamily="34" charset="0"/>
                    <a:cs typeface="Arial" panose="020B0604020202020204" pitchFamily="34" charset="0"/>
                  </a:rPr>
                  <a:t>tumor</a:t>
                </a:r>
                <a:r>
                  <a:rPr lang="de-DE" sz="800" b="1">
                    <a:solidFill>
                      <a:schemeClr val="tx1"/>
                    </a:solidFill>
                    <a:latin typeface="Arial" panose="020B0604020202020204" pitchFamily="34" charset="0"/>
                    <a:cs typeface="Arial" panose="020B0604020202020204" pitchFamily="34" charset="0"/>
                  </a:rPr>
                  <a:t> </a:t>
                </a:r>
                <a:r>
                  <a:rPr lang="de-DE" sz="800" b="1" err="1">
                    <a:solidFill>
                      <a:schemeClr val="tx1"/>
                    </a:solidFill>
                    <a:latin typeface="Arial" panose="020B0604020202020204" pitchFamily="34" charset="0"/>
                    <a:cs typeface="Arial" panose="020B0604020202020204" pitchFamily="34" charset="0"/>
                  </a:rPr>
                  <a:t>volume</a:t>
                </a:r>
                <a:r>
                  <a:rPr lang="de-DE" sz="800" b="1">
                    <a:solidFill>
                      <a:schemeClr val="tx1"/>
                    </a:solidFill>
                    <a:latin typeface="Arial" panose="020B0604020202020204" pitchFamily="34" charset="0"/>
                    <a:cs typeface="Arial" panose="020B0604020202020204" pitchFamily="34" charset="0"/>
                  </a:rPr>
                  <a:t>,</a:t>
                </a:r>
                <a:r>
                  <a:rPr lang="de-DE" sz="800" b="1" baseline="0">
                    <a:solidFill>
                      <a:schemeClr val="tx1"/>
                    </a:solidFill>
                    <a:latin typeface="Arial" panose="020B0604020202020204" pitchFamily="34" charset="0"/>
                    <a:cs typeface="Arial" panose="020B0604020202020204" pitchFamily="34" charset="0"/>
                  </a:rPr>
                  <a:t> </a:t>
                </a:r>
                <a:r>
                  <a:rPr lang="de-DE" sz="800" b="1">
                    <a:solidFill>
                      <a:schemeClr val="tx1"/>
                    </a:solidFill>
                    <a:latin typeface="Arial" panose="020B0604020202020204" pitchFamily="34" charset="0"/>
                    <a:cs typeface="Arial" panose="020B0604020202020204" pitchFamily="34" charset="0"/>
                  </a:rPr>
                  <a:t>mm</a:t>
                </a:r>
                <a:r>
                  <a:rPr lang="de-DE" sz="800" b="1" baseline="30000">
                    <a:solidFill>
                      <a:schemeClr val="tx1"/>
                    </a:solidFill>
                    <a:latin typeface="Arial" panose="020B0604020202020204" pitchFamily="34" charset="0"/>
                    <a:cs typeface="Arial" panose="020B0604020202020204" pitchFamily="34" charset="0"/>
                  </a:rPr>
                  <a:t>3</a:t>
                </a:r>
                <a:r>
                  <a:rPr lang="de-DE" sz="800" b="1">
                    <a:solidFill>
                      <a:schemeClr val="tx1"/>
                    </a:solidFill>
                    <a:latin typeface="Arial" panose="020B0604020202020204" pitchFamily="34" charset="0"/>
                    <a:cs typeface="Arial" panose="020B0604020202020204" pitchFamily="34" charset="0"/>
                  </a:rPr>
                  <a:t> ±SEM</a:t>
                </a:r>
              </a:p>
            </c:rich>
          </c:tx>
          <c:layout>
            <c:manualLayout>
              <c:xMode val="edge"/>
              <c:yMode val="edge"/>
              <c:x val="8.8590683558040006E-2"/>
              <c:y val="0.14142189643929012"/>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80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3679"/>
        <c:crosses val="autoZero"/>
        <c:crossBetween val="midCat"/>
        <c:maj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73472962564058"/>
          <c:y val="0.25376676112145435"/>
          <c:w val="0.51675216919364553"/>
          <c:h val="0.5437431154350482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3B71-7944-B095-84EBBF788A2C}"/>
            </c:ext>
          </c:extLst>
        </c:ser>
        <c:dLbls>
          <c:showLegendKey val="0"/>
          <c:showVal val="0"/>
          <c:showCatName val="0"/>
          <c:showSerName val="0"/>
          <c:showPercent val="0"/>
          <c:showBubbleSize val="0"/>
        </c:dLbls>
        <c:axId val="1266573679"/>
        <c:axId val="1266575327"/>
      </c:scatterChart>
      <c:valAx>
        <c:axId val="1266573679"/>
        <c:scaling>
          <c:orientation val="minMax"/>
          <c:max val="20"/>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800" b="0" i="0" u="none" strike="noStrike" kern="1200" baseline="0">
                    <a:solidFill>
                      <a:schemeClr val="tx1"/>
                    </a:solidFill>
                    <a:latin typeface="Helvetica" pitchFamily="2" charset="0"/>
                    <a:ea typeface="+mn-ea"/>
                    <a:cs typeface="+mn-cs"/>
                  </a:defRPr>
                </a:pPr>
                <a:r>
                  <a:rPr lang="de-DE" sz="800" b="1">
                    <a:solidFill>
                      <a:schemeClr val="tx1"/>
                    </a:solidFill>
                    <a:latin typeface="Arial" panose="020B0604020202020204" pitchFamily="34" charset="0"/>
                    <a:cs typeface="Arial" panose="020B0604020202020204" pitchFamily="34" charset="0"/>
                  </a:rPr>
                  <a:t>Treatment days</a:t>
                </a:r>
              </a:p>
            </c:rich>
          </c:tx>
          <c:layout>
            <c:manualLayout>
              <c:xMode val="edge"/>
              <c:yMode val="edge"/>
              <c:x val="0.39760999921274864"/>
              <c:y val="0.88354038955633918"/>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80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5327"/>
        <c:crosses val="autoZero"/>
        <c:crossBetween val="midCat"/>
        <c:majorUnit val="5"/>
      </c:valAx>
      <c:valAx>
        <c:axId val="1266575327"/>
        <c:scaling>
          <c:orientation val="minMax"/>
          <c:max val="25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800" b="0" i="0" u="none" strike="noStrike" kern="1200" baseline="0">
                    <a:solidFill>
                      <a:schemeClr val="tx1"/>
                    </a:solidFill>
                    <a:latin typeface="Helvetica" pitchFamily="2" charset="0"/>
                    <a:ea typeface="+mn-ea"/>
                    <a:cs typeface="+mn-cs"/>
                  </a:defRPr>
                </a:pPr>
                <a:r>
                  <a:rPr lang="de-DE" sz="800" b="1">
                    <a:solidFill>
                      <a:schemeClr val="tx1"/>
                    </a:solidFill>
                    <a:latin typeface="Arial" panose="020B0604020202020204" pitchFamily="34" charset="0"/>
                    <a:cs typeface="Arial" panose="020B0604020202020204" pitchFamily="34" charset="0"/>
                  </a:rPr>
                  <a:t>Mean </a:t>
                </a:r>
                <a:r>
                  <a:rPr lang="de-DE" sz="800" b="1" err="1">
                    <a:solidFill>
                      <a:schemeClr val="tx1"/>
                    </a:solidFill>
                    <a:latin typeface="Arial" panose="020B0604020202020204" pitchFamily="34" charset="0"/>
                    <a:cs typeface="Arial" panose="020B0604020202020204" pitchFamily="34" charset="0"/>
                  </a:rPr>
                  <a:t>tumor</a:t>
                </a:r>
                <a:r>
                  <a:rPr lang="de-DE" sz="800" b="1">
                    <a:solidFill>
                      <a:schemeClr val="tx1"/>
                    </a:solidFill>
                    <a:latin typeface="Arial" panose="020B0604020202020204" pitchFamily="34" charset="0"/>
                    <a:cs typeface="Arial" panose="020B0604020202020204" pitchFamily="34" charset="0"/>
                  </a:rPr>
                  <a:t> </a:t>
                </a:r>
                <a:r>
                  <a:rPr lang="de-DE" sz="800" b="1" err="1">
                    <a:solidFill>
                      <a:schemeClr val="tx1"/>
                    </a:solidFill>
                    <a:latin typeface="Arial" panose="020B0604020202020204" pitchFamily="34" charset="0"/>
                    <a:cs typeface="Arial" panose="020B0604020202020204" pitchFamily="34" charset="0"/>
                  </a:rPr>
                  <a:t>volume</a:t>
                </a:r>
                <a:r>
                  <a:rPr lang="de-DE" sz="800" b="1">
                    <a:solidFill>
                      <a:schemeClr val="tx1"/>
                    </a:solidFill>
                    <a:latin typeface="Arial" panose="020B0604020202020204" pitchFamily="34" charset="0"/>
                    <a:cs typeface="Arial" panose="020B0604020202020204" pitchFamily="34" charset="0"/>
                  </a:rPr>
                  <a:t>,</a:t>
                </a:r>
                <a:r>
                  <a:rPr lang="de-DE" sz="800" b="1" baseline="0">
                    <a:solidFill>
                      <a:schemeClr val="tx1"/>
                    </a:solidFill>
                    <a:latin typeface="Arial" panose="020B0604020202020204" pitchFamily="34" charset="0"/>
                    <a:cs typeface="Arial" panose="020B0604020202020204" pitchFamily="34" charset="0"/>
                  </a:rPr>
                  <a:t> </a:t>
                </a:r>
                <a:r>
                  <a:rPr lang="de-DE" sz="800" b="1">
                    <a:solidFill>
                      <a:schemeClr val="tx1"/>
                    </a:solidFill>
                    <a:latin typeface="Arial" panose="020B0604020202020204" pitchFamily="34" charset="0"/>
                    <a:cs typeface="Arial" panose="020B0604020202020204" pitchFamily="34" charset="0"/>
                  </a:rPr>
                  <a:t>mm</a:t>
                </a:r>
                <a:r>
                  <a:rPr lang="de-DE" sz="800" b="1" baseline="30000">
                    <a:solidFill>
                      <a:schemeClr val="tx1"/>
                    </a:solidFill>
                    <a:latin typeface="Arial" panose="020B0604020202020204" pitchFamily="34" charset="0"/>
                    <a:cs typeface="Arial" panose="020B0604020202020204" pitchFamily="34" charset="0"/>
                  </a:rPr>
                  <a:t>3</a:t>
                </a:r>
                <a:r>
                  <a:rPr lang="de-DE" sz="800" b="1">
                    <a:solidFill>
                      <a:schemeClr val="tx1"/>
                    </a:solidFill>
                    <a:latin typeface="Arial" panose="020B0604020202020204" pitchFamily="34" charset="0"/>
                    <a:cs typeface="Arial" panose="020B0604020202020204" pitchFamily="34" charset="0"/>
                  </a:rPr>
                  <a:t> ±SEM</a:t>
                </a:r>
              </a:p>
            </c:rich>
          </c:tx>
          <c:layout>
            <c:manualLayout>
              <c:xMode val="edge"/>
              <c:yMode val="edge"/>
              <c:x val="8.8590683558040006E-2"/>
              <c:y val="0.14142189643929012"/>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80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3679"/>
        <c:crosses val="autoZero"/>
        <c:crossBetween val="midCat"/>
        <c:maj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73472962564058"/>
          <c:y val="0.25376676112145435"/>
          <c:w val="0.51675216919364553"/>
          <c:h val="0.5437431154350482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noFill/>
              <a:ln w="9525">
                <a:noFill/>
              </a:ln>
              <a:effectLst/>
            </c:spPr>
          </c:marker>
          <c:xVal>
            <c:numRef>
              <c:f>Tabelle1!$A$2:$A$4</c:f>
              <c:numCache>
                <c:formatCode>General</c:formatCode>
                <c:ptCount val="3"/>
                <c:pt idx="0">
                  <c:v>0.7</c:v>
                </c:pt>
                <c:pt idx="1">
                  <c:v>1.8</c:v>
                </c:pt>
                <c:pt idx="2">
                  <c:v>2.6</c:v>
                </c:pt>
              </c:numCache>
            </c:numRef>
          </c:xVal>
          <c:yVal>
            <c:numRef>
              <c:f>Tabelle1!$B$2:$B$4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3B71-7944-B095-84EBBF788A2C}"/>
            </c:ext>
          </c:extLst>
        </c:ser>
        <c:dLbls>
          <c:showLegendKey val="0"/>
          <c:showVal val="0"/>
          <c:showCatName val="0"/>
          <c:showSerName val="0"/>
          <c:showPercent val="0"/>
          <c:showBubbleSize val="0"/>
        </c:dLbls>
        <c:axId val="1266573679"/>
        <c:axId val="1266575327"/>
      </c:scatterChart>
      <c:valAx>
        <c:axId val="1266573679"/>
        <c:scaling>
          <c:orientation val="minMax"/>
          <c:max val="20"/>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800" b="0" i="0" u="none" strike="noStrike" kern="1200" baseline="0">
                    <a:solidFill>
                      <a:schemeClr val="tx1"/>
                    </a:solidFill>
                    <a:latin typeface="Helvetica" pitchFamily="2" charset="0"/>
                    <a:ea typeface="+mn-ea"/>
                    <a:cs typeface="+mn-cs"/>
                  </a:defRPr>
                </a:pPr>
                <a:r>
                  <a:rPr lang="de-DE" sz="800" b="1">
                    <a:solidFill>
                      <a:schemeClr val="tx1"/>
                    </a:solidFill>
                    <a:latin typeface="Arial" panose="020B0604020202020204" pitchFamily="34" charset="0"/>
                    <a:cs typeface="Arial" panose="020B0604020202020204" pitchFamily="34" charset="0"/>
                  </a:rPr>
                  <a:t>Treatment days</a:t>
                </a:r>
              </a:p>
            </c:rich>
          </c:tx>
          <c:layout>
            <c:manualLayout>
              <c:xMode val="edge"/>
              <c:yMode val="edge"/>
              <c:x val="0.39760999921274864"/>
              <c:y val="0.88354038955633918"/>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80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5327"/>
        <c:crosses val="autoZero"/>
        <c:crossBetween val="midCat"/>
        <c:majorUnit val="5"/>
      </c:valAx>
      <c:valAx>
        <c:axId val="1266575327"/>
        <c:scaling>
          <c:orientation val="minMax"/>
          <c:max val="20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800" b="0" i="0" u="none" strike="noStrike" kern="1200" baseline="0">
                    <a:solidFill>
                      <a:schemeClr val="tx1"/>
                    </a:solidFill>
                    <a:latin typeface="Helvetica" pitchFamily="2" charset="0"/>
                    <a:ea typeface="+mn-ea"/>
                    <a:cs typeface="+mn-cs"/>
                  </a:defRPr>
                </a:pPr>
                <a:r>
                  <a:rPr lang="de-DE" sz="800" b="1">
                    <a:solidFill>
                      <a:schemeClr val="tx1"/>
                    </a:solidFill>
                    <a:latin typeface="Arial" panose="020B0604020202020204" pitchFamily="34" charset="0"/>
                    <a:cs typeface="Arial" panose="020B0604020202020204" pitchFamily="34" charset="0"/>
                  </a:rPr>
                  <a:t>Mean </a:t>
                </a:r>
                <a:r>
                  <a:rPr lang="de-DE" sz="800" b="1" err="1">
                    <a:solidFill>
                      <a:schemeClr val="tx1"/>
                    </a:solidFill>
                    <a:latin typeface="Arial" panose="020B0604020202020204" pitchFamily="34" charset="0"/>
                    <a:cs typeface="Arial" panose="020B0604020202020204" pitchFamily="34" charset="0"/>
                  </a:rPr>
                  <a:t>tumor</a:t>
                </a:r>
                <a:r>
                  <a:rPr lang="de-DE" sz="800" b="1">
                    <a:solidFill>
                      <a:schemeClr val="tx1"/>
                    </a:solidFill>
                    <a:latin typeface="Arial" panose="020B0604020202020204" pitchFamily="34" charset="0"/>
                    <a:cs typeface="Arial" panose="020B0604020202020204" pitchFamily="34" charset="0"/>
                  </a:rPr>
                  <a:t> </a:t>
                </a:r>
                <a:r>
                  <a:rPr lang="de-DE" sz="800" b="1" err="1">
                    <a:solidFill>
                      <a:schemeClr val="tx1"/>
                    </a:solidFill>
                    <a:latin typeface="Arial" panose="020B0604020202020204" pitchFamily="34" charset="0"/>
                    <a:cs typeface="Arial" panose="020B0604020202020204" pitchFamily="34" charset="0"/>
                  </a:rPr>
                  <a:t>volume</a:t>
                </a:r>
                <a:r>
                  <a:rPr lang="de-DE" sz="800" b="1">
                    <a:solidFill>
                      <a:schemeClr val="tx1"/>
                    </a:solidFill>
                    <a:latin typeface="Arial" panose="020B0604020202020204" pitchFamily="34" charset="0"/>
                    <a:cs typeface="Arial" panose="020B0604020202020204" pitchFamily="34" charset="0"/>
                  </a:rPr>
                  <a:t>,</a:t>
                </a:r>
                <a:r>
                  <a:rPr lang="de-DE" sz="800" b="1" baseline="0">
                    <a:solidFill>
                      <a:schemeClr val="tx1"/>
                    </a:solidFill>
                    <a:latin typeface="Arial" panose="020B0604020202020204" pitchFamily="34" charset="0"/>
                    <a:cs typeface="Arial" panose="020B0604020202020204" pitchFamily="34" charset="0"/>
                  </a:rPr>
                  <a:t> </a:t>
                </a:r>
                <a:r>
                  <a:rPr lang="de-DE" sz="800" b="1">
                    <a:solidFill>
                      <a:schemeClr val="tx1"/>
                    </a:solidFill>
                    <a:latin typeface="Arial" panose="020B0604020202020204" pitchFamily="34" charset="0"/>
                    <a:cs typeface="Arial" panose="020B0604020202020204" pitchFamily="34" charset="0"/>
                  </a:rPr>
                  <a:t>mm</a:t>
                </a:r>
                <a:r>
                  <a:rPr lang="de-DE" sz="800" b="1" baseline="30000">
                    <a:solidFill>
                      <a:schemeClr val="tx1"/>
                    </a:solidFill>
                    <a:latin typeface="Arial" panose="020B0604020202020204" pitchFamily="34" charset="0"/>
                    <a:cs typeface="Arial" panose="020B0604020202020204" pitchFamily="34" charset="0"/>
                  </a:rPr>
                  <a:t>3</a:t>
                </a:r>
                <a:r>
                  <a:rPr lang="de-DE" sz="800" b="1">
                    <a:solidFill>
                      <a:schemeClr val="tx1"/>
                    </a:solidFill>
                    <a:latin typeface="Arial" panose="020B0604020202020204" pitchFamily="34" charset="0"/>
                    <a:cs typeface="Arial" panose="020B0604020202020204" pitchFamily="34" charset="0"/>
                  </a:rPr>
                  <a:t> ±SEM</a:t>
                </a:r>
              </a:p>
            </c:rich>
          </c:tx>
          <c:layout>
            <c:manualLayout>
              <c:xMode val="edge"/>
              <c:yMode val="edge"/>
              <c:x val="8.8590683558040006E-2"/>
              <c:y val="0.14142189643929012"/>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800" b="0" i="0" u="none" strike="noStrike" kern="1200" baseline="0">
                  <a:solidFill>
                    <a:schemeClr val="tx1"/>
                  </a:solidFill>
                  <a:latin typeface="Helvetica" pitchFamily="2" charset="0"/>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IT"/>
          </a:p>
        </c:txPr>
        <c:crossAx val="1266573679"/>
        <c:crosses val="autoZero"/>
        <c:crossBetween val="midCat"/>
        <c:maj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693B0E-6DC1-5A43-A77D-4EE040D58899}"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GB"/>
        </a:p>
      </dgm:t>
    </dgm:pt>
    <dgm:pt modelId="{BF7D3740-B077-0D43-BBFF-C8C344417C8F}">
      <dgm:prSet phldrT="[Text]" custT="1"/>
      <dgm:spPr>
        <a:solidFill>
          <a:schemeClr val="tx1"/>
        </a:solidFill>
        <a:ln>
          <a:noFill/>
        </a:ln>
      </dgm:spPr>
      <dgm:t>
        <a:bodyPr/>
        <a:lstStyle/>
        <a:p>
          <a:r>
            <a:rPr lang="en-GB" sz="1000"/>
            <a:t>Approximately 24 months </a:t>
          </a:r>
        </a:p>
      </dgm:t>
    </dgm:pt>
    <dgm:pt modelId="{4ADCCF5C-C465-FE48-A893-B62BD35BD8EF}" type="parTrans" cxnId="{F3C41434-261F-DC49-998F-9A8A737A96E9}">
      <dgm:prSet/>
      <dgm:spPr/>
      <dgm:t>
        <a:bodyPr/>
        <a:lstStyle/>
        <a:p>
          <a:endParaRPr lang="en-GB"/>
        </a:p>
      </dgm:t>
    </dgm:pt>
    <dgm:pt modelId="{D5D93798-EA04-2B4E-B210-95F562770235}" type="sibTrans" cxnId="{F3C41434-261F-DC49-998F-9A8A737A96E9}">
      <dgm:prSet/>
      <dgm:spPr/>
      <dgm:t>
        <a:bodyPr/>
        <a:lstStyle/>
        <a:p>
          <a:endParaRPr lang="en-GB"/>
        </a:p>
      </dgm:t>
    </dgm:pt>
    <dgm:pt modelId="{75975336-9264-0441-9B8B-FA8498460523}">
      <dgm:prSet phldrT="[Text]" custT="1"/>
      <dgm:spPr>
        <a:solidFill>
          <a:schemeClr val="accent2"/>
        </a:solidFill>
        <a:ln>
          <a:noFill/>
        </a:ln>
      </dgm:spPr>
      <dgm:t>
        <a:bodyPr/>
        <a:lstStyle/>
        <a:p>
          <a:r>
            <a:rPr lang="en-GB" sz="1000"/>
            <a:t>Median time to conversion: </a:t>
          </a:r>
        </a:p>
        <a:p>
          <a:r>
            <a:rPr lang="en-GB" sz="1000"/>
            <a:t>19.4 months (95% CI: 8.7-28.0)</a:t>
          </a:r>
        </a:p>
      </dgm:t>
    </dgm:pt>
    <dgm:pt modelId="{B3796C62-BC76-1849-84B4-E045F8D15DF8}" type="parTrans" cxnId="{A8D168FD-54E4-AF47-AAAF-BA2E6824709F}">
      <dgm:prSet/>
      <dgm:spPr/>
      <dgm:t>
        <a:bodyPr/>
        <a:lstStyle/>
        <a:p>
          <a:endParaRPr lang="en-GB"/>
        </a:p>
      </dgm:t>
    </dgm:pt>
    <dgm:pt modelId="{7604A8AB-1544-0E41-BA43-776E4B07CA1E}" type="sibTrans" cxnId="{A8D168FD-54E4-AF47-AAAF-BA2E6824709F}">
      <dgm:prSet/>
      <dgm:spPr/>
      <dgm:t>
        <a:bodyPr/>
        <a:lstStyle/>
        <a:p>
          <a:endParaRPr lang="en-GB"/>
        </a:p>
      </dgm:t>
    </dgm:pt>
    <dgm:pt modelId="{08E4531A-F76B-414F-888D-F7FCBBDBFAE9}">
      <dgm:prSet phldrT="[Text]" custT="1"/>
      <dgm:spPr>
        <a:solidFill>
          <a:schemeClr val="accent3"/>
        </a:solidFill>
        <a:ln>
          <a:noFill/>
        </a:ln>
      </dgm:spPr>
      <dgm:t>
        <a:bodyPr/>
        <a:lstStyle/>
        <a:p>
          <a:r>
            <a:rPr lang="en-GB" sz="1000"/>
            <a:t>Median time from conversion to PD: 28.3 months (95% CI: 23.2-35.0)</a:t>
          </a:r>
        </a:p>
      </dgm:t>
    </dgm:pt>
    <dgm:pt modelId="{2F8DB4F6-A598-A943-AD6A-600ACF827B15}" type="parTrans" cxnId="{5560C352-BE6F-D842-9763-556EF6C586D8}">
      <dgm:prSet/>
      <dgm:spPr/>
      <dgm:t>
        <a:bodyPr/>
        <a:lstStyle/>
        <a:p>
          <a:endParaRPr lang="en-GB"/>
        </a:p>
      </dgm:t>
    </dgm:pt>
    <dgm:pt modelId="{700A0B88-02D4-614D-A5A4-F2C8DC7AFE32}" type="sibTrans" cxnId="{5560C352-BE6F-D842-9763-556EF6C586D8}">
      <dgm:prSet/>
      <dgm:spPr/>
      <dgm:t>
        <a:bodyPr/>
        <a:lstStyle/>
        <a:p>
          <a:endParaRPr lang="en-GB"/>
        </a:p>
      </dgm:t>
    </dgm:pt>
    <dgm:pt modelId="{4987CE41-587D-B74C-AF41-AF6AFC97403E}">
      <dgm:prSet custT="1"/>
      <dgm:spPr>
        <a:solidFill>
          <a:schemeClr val="accent5"/>
        </a:solidFill>
        <a:ln>
          <a:noFill/>
        </a:ln>
      </dgm:spPr>
      <dgm:t>
        <a:bodyPr/>
        <a:lstStyle/>
        <a:p>
          <a:r>
            <a:rPr lang="en-GB" sz="1000"/>
            <a:t>Median time from PD  to next treatment or death: 4.5 months (95% CI: 3.3-6.4)</a:t>
          </a:r>
        </a:p>
      </dgm:t>
    </dgm:pt>
    <dgm:pt modelId="{FC3E93D9-913C-7443-9F04-A7F2683DEF01}" type="parTrans" cxnId="{53D06440-3E34-8B49-8833-1E5A099F58F4}">
      <dgm:prSet/>
      <dgm:spPr/>
      <dgm:t>
        <a:bodyPr/>
        <a:lstStyle/>
        <a:p>
          <a:endParaRPr lang="en-GB"/>
        </a:p>
      </dgm:t>
    </dgm:pt>
    <dgm:pt modelId="{D98D0FC4-1FF1-1D48-9286-BC76667C4EA9}" type="sibTrans" cxnId="{53D06440-3E34-8B49-8833-1E5A099F58F4}">
      <dgm:prSet/>
      <dgm:spPr/>
      <dgm:t>
        <a:bodyPr/>
        <a:lstStyle/>
        <a:p>
          <a:endParaRPr lang="en-GB"/>
        </a:p>
      </dgm:t>
    </dgm:pt>
    <dgm:pt modelId="{EEB68809-92EC-BD41-8DD6-376A1D80FE76}" type="pres">
      <dgm:prSet presAssocID="{89693B0E-6DC1-5A43-A77D-4EE040D58899}" presName="Name0" presStyleCnt="0">
        <dgm:presLayoutVars>
          <dgm:dir/>
          <dgm:resizeHandles val="exact"/>
        </dgm:presLayoutVars>
      </dgm:prSet>
      <dgm:spPr/>
    </dgm:pt>
    <dgm:pt modelId="{34339BA1-8B29-D040-B4BC-6F0873A69E7F}" type="pres">
      <dgm:prSet presAssocID="{BF7D3740-B077-0D43-BBFF-C8C344417C8F}" presName="parTxOnly" presStyleLbl="node1" presStyleIdx="0" presStyleCnt="4" custScaleY="60272">
        <dgm:presLayoutVars>
          <dgm:bulletEnabled val="1"/>
        </dgm:presLayoutVars>
      </dgm:prSet>
      <dgm:spPr/>
    </dgm:pt>
    <dgm:pt modelId="{B5DFEF50-4AC1-A64F-BC49-3B5EB8CC77D1}" type="pres">
      <dgm:prSet presAssocID="{D5D93798-EA04-2B4E-B210-95F562770235}" presName="parSpace" presStyleCnt="0"/>
      <dgm:spPr/>
    </dgm:pt>
    <dgm:pt modelId="{B6538A0F-F685-B944-8261-F21958CBBDFF}" type="pres">
      <dgm:prSet presAssocID="{75975336-9264-0441-9B8B-FA8498460523}" presName="parTxOnly" presStyleLbl="node1" presStyleIdx="1" presStyleCnt="4" custScaleY="60272">
        <dgm:presLayoutVars>
          <dgm:bulletEnabled val="1"/>
        </dgm:presLayoutVars>
      </dgm:prSet>
      <dgm:spPr/>
    </dgm:pt>
    <dgm:pt modelId="{A7C12672-E4BC-9443-A8CF-6DC2840BC108}" type="pres">
      <dgm:prSet presAssocID="{7604A8AB-1544-0E41-BA43-776E4B07CA1E}" presName="parSpace" presStyleCnt="0"/>
      <dgm:spPr/>
    </dgm:pt>
    <dgm:pt modelId="{AC81B1F5-4F9D-1245-88D7-2E06400C70A3}" type="pres">
      <dgm:prSet presAssocID="{08E4531A-F76B-414F-888D-F7FCBBDBFAE9}" presName="parTxOnly" presStyleLbl="node1" presStyleIdx="2" presStyleCnt="4" custScaleY="60272">
        <dgm:presLayoutVars>
          <dgm:bulletEnabled val="1"/>
        </dgm:presLayoutVars>
      </dgm:prSet>
      <dgm:spPr/>
    </dgm:pt>
    <dgm:pt modelId="{FD43CA99-D5B6-6545-8225-CBE6BEDEA44C}" type="pres">
      <dgm:prSet presAssocID="{700A0B88-02D4-614D-A5A4-F2C8DC7AFE32}" presName="parSpace" presStyleCnt="0"/>
      <dgm:spPr/>
    </dgm:pt>
    <dgm:pt modelId="{55B55DA2-D8C5-CF40-AEF6-FA655A6884A4}" type="pres">
      <dgm:prSet presAssocID="{4987CE41-587D-B74C-AF41-AF6AFC97403E}" presName="parTxOnly" presStyleLbl="node1" presStyleIdx="3" presStyleCnt="4" custScaleY="60272">
        <dgm:presLayoutVars>
          <dgm:bulletEnabled val="1"/>
        </dgm:presLayoutVars>
      </dgm:prSet>
      <dgm:spPr/>
    </dgm:pt>
  </dgm:ptLst>
  <dgm:cxnLst>
    <dgm:cxn modelId="{5F76C10C-1DBF-7D47-A282-A11B41BBA60A}" type="presOf" srcId="{4987CE41-587D-B74C-AF41-AF6AFC97403E}" destId="{55B55DA2-D8C5-CF40-AEF6-FA655A6884A4}" srcOrd="0" destOrd="0" presId="urn:microsoft.com/office/officeart/2005/8/layout/hChevron3"/>
    <dgm:cxn modelId="{2A643616-D94C-454B-9D49-50C28BD44CCD}" type="presOf" srcId="{08E4531A-F76B-414F-888D-F7FCBBDBFAE9}" destId="{AC81B1F5-4F9D-1245-88D7-2E06400C70A3}" srcOrd="0" destOrd="0" presId="urn:microsoft.com/office/officeart/2005/8/layout/hChevron3"/>
    <dgm:cxn modelId="{F3C41434-261F-DC49-998F-9A8A737A96E9}" srcId="{89693B0E-6DC1-5A43-A77D-4EE040D58899}" destId="{BF7D3740-B077-0D43-BBFF-C8C344417C8F}" srcOrd="0" destOrd="0" parTransId="{4ADCCF5C-C465-FE48-A893-B62BD35BD8EF}" sibTransId="{D5D93798-EA04-2B4E-B210-95F562770235}"/>
    <dgm:cxn modelId="{53D06440-3E34-8B49-8833-1E5A099F58F4}" srcId="{89693B0E-6DC1-5A43-A77D-4EE040D58899}" destId="{4987CE41-587D-B74C-AF41-AF6AFC97403E}" srcOrd="3" destOrd="0" parTransId="{FC3E93D9-913C-7443-9F04-A7F2683DEF01}" sibTransId="{D98D0FC4-1FF1-1D48-9286-BC76667C4EA9}"/>
    <dgm:cxn modelId="{827F304E-F57E-5041-AD83-228220CA612E}" type="presOf" srcId="{89693B0E-6DC1-5A43-A77D-4EE040D58899}" destId="{EEB68809-92EC-BD41-8DD6-376A1D80FE76}" srcOrd="0" destOrd="0" presId="urn:microsoft.com/office/officeart/2005/8/layout/hChevron3"/>
    <dgm:cxn modelId="{5560C352-BE6F-D842-9763-556EF6C586D8}" srcId="{89693B0E-6DC1-5A43-A77D-4EE040D58899}" destId="{08E4531A-F76B-414F-888D-F7FCBBDBFAE9}" srcOrd="2" destOrd="0" parTransId="{2F8DB4F6-A598-A943-AD6A-600ACF827B15}" sibTransId="{700A0B88-02D4-614D-A5A4-F2C8DC7AFE32}"/>
    <dgm:cxn modelId="{B1EBC4AA-4AB1-C74D-8D37-E17CDE7E50AF}" type="presOf" srcId="{BF7D3740-B077-0D43-BBFF-C8C344417C8F}" destId="{34339BA1-8B29-D040-B4BC-6F0873A69E7F}" srcOrd="0" destOrd="0" presId="urn:microsoft.com/office/officeart/2005/8/layout/hChevron3"/>
    <dgm:cxn modelId="{53CE7FAB-70E9-674F-93AB-5DE6209CD883}" type="presOf" srcId="{75975336-9264-0441-9B8B-FA8498460523}" destId="{B6538A0F-F685-B944-8261-F21958CBBDFF}" srcOrd="0" destOrd="0" presId="urn:microsoft.com/office/officeart/2005/8/layout/hChevron3"/>
    <dgm:cxn modelId="{A8D168FD-54E4-AF47-AAAF-BA2E6824709F}" srcId="{89693B0E-6DC1-5A43-A77D-4EE040D58899}" destId="{75975336-9264-0441-9B8B-FA8498460523}" srcOrd="1" destOrd="0" parTransId="{B3796C62-BC76-1849-84B4-E045F8D15DF8}" sibTransId="{7604A8AB-1544-0E41-BA43-776E4B07CA1E}"/>
    <dgm:cxn modelId="{1CFE7D09-B120-7342-8E9C-657688E7F66B}" type="presParOf" srcId="{EEB68809-92EC-BD41-8DD6-376A1D80FE76}" destId="{34339BA1-8B29-D040-B4BC-6F0873A69E7F}" srcOrd="0" destOrd="0" presId="urn:microsoft.com/office/officeart/2005/8/layout/hChevron3"/>
    <dgm:cxn modelId="{2BEDB0A0-82FA-7744-B10F-7EAC66E9F80A}" type="presParOf" srcId="{EEB68809-92EC-BD41-8DD6-376A1D80FE76}" destId="{B5DFEF50-4AC1-A64F-BC49-3B5EB8CC77D1}" srcOrd="1" destOrd="0" presId="urn:microsoft.com/office/officeart/2005/8/layout/hChevron3"/>
    <dgm:cxn modelId="{ED8B9CEA-8D7C-C146-ADFD-58A234E03CDF}" type="presParOf" srcId="{EEB68809-92EC-BD41-8DD6-376A1D80FE76}" destId="{B6538A0F-F685-B944-8261-F21958CBBDFF}" srcOrd="2" destOrd="0" presId="urn:microsoft.com/office/officeart/2005/8/layout/hChevron3"/>
    <dgm:cxn modelId="{BC7AA754-482A-AE4A-BD83-296BB3674EFE}" type="presParOf" srcId="{EEB68809-92EC-BD41-8DD6-376A1D80FE76}" destId="{A7C12672-E4BC-9443-A8CF-6DC2840BC108}" srcOrd="3" destOrd="0" presId="urn:microsoft.com/office/officeart/2005/8/layout/hChevron3"/>
    <dgm:cxn modelId="{BFD79727-ED1A-5745-B77D-CB38790C1BCB}" type="presParOf" srcId="{EEB68809-92EC-BD41-8DD6-376A1D80FE76}" destId="{AC81B1F5-4F9D-1245-88D7-2E06400C70A3}" srcOrd="4" destOrd="0" presId="urn:microsoft.com/office/officeart/2005/8/layout/hChevron3"/>
    <dgm:cxn modelId="{06D622EB-92B1-8A4A-8F1E-65CB42252558}" type="presParOf" srcId="{EEB68809-92EC-BD41-8DD6-376A1D80FE76}" destId="{FD43CA99-D5B6-6545-8225-CBE6BEDEA44C}" srcOrd="5" destOrd="0" presId="urn:microsoft.com/office/officeart/2005/8/layout/hChevron3"/>
    <dgm:cxn modelId="{F62FBD34-4363-2D4B-93B4-FD11040381B7}" type="presParOf" srcId="{EEB68809-92EC-BD41-8DD6-376A1D80FE76}" destId="{55B55DA2-D8C5-CF40-AEF6-FA655A6884A4}" srcOrd="6" destOrd="0" presId="urn:microsoft.com/office/officeart/2005/8/layout/hChevron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39BA1-8B29-D040-B4BC-6F0873A69E7F}">
      <dsp:nvSpPr>
        <dsp:cNvPr id="0" name=""/>
        <dsp:cNvSpPr/>
      </dsp:nvSpPr>
      <dsp:spPr>
        <a:xfrm>
          <a:off x="2497" y="307946"/>
          <a:ext cx="2505668" cy="604086"/>
        </a:xfrm>
        <a:prstGeom prst="homePlat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GB" sz="1000" kern="1200"/>
            <a:t>Approximately 24 months </a:t>
          </a:r>
        </a:p>
      </dsp:txBody>
      <dsp:txXfrm>
        <a:off x="2497" y="307946"/>
        <a:ext cx="2354647" cy="604086"/>
      </dsp:txXfrm>
    </dsp:sp>
    <dsp:sp modelId="{B6538A0F-F685-B944-8261-F21958CBBDFF}">
      <dsp:nvSpPr>
        <dsp:cNvPr id="0" name=""/>
        <dsp:cNvSpPr/>
      </dsp:nvSpPr>
      <dsp:spPr>
        <a:xfrm>
          <a:off x="2007031" y="307946"/>
          <a:ext cx="2505668" cy="604086"/>
        </a:xfrm>
        <a:prstGeom prst="chevron">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GB" sz="1000" kern="1200"/>
            <a:t>Median time to conversion: </a:t>
          </a:r>
        </a:p>
        <a:p>
          <a:pPr marL="0" lvl="0" indent="0" algn="ctr" defTabSz="444500">
            <a:lnSpc>
              <a:spcPct val="90000"/>
            </a:lnSpc>
            <a:spcBef>
              <a:spcPct val="0"/>
            </a:spcBef>
            <a:spcAft>
              <a:spcPct val="35000"/>
            </a:spcAft>
            <a:buNone/>
          </a:pPr>
          <a:r>
            <a:rPr lang="en-GB" sz="1000" kern="1200"/>
            <a:t>19.4 months (95% CI: 8.7-28.0)</a:t>
          </a:r>
        </a:p>
      </dsp:txBody>
      <dsp:txXfrm>
        <a:off x="2309074" y="307946"/>
        <a:ext cx="1901582" cy="604086"/>
      </dsp:txXfrm>
    </dsp:sp>
    <dsp:sp modelId="{AC81B1F5-4F9D-1245-88D7-2E06400C70A3}">
      <dsp:nvSpPr>
        <dsp:cNvPr id="0" name=""/>
        <dsp:cNvSpPr/>
      </dsp:nvSpPr>
      <dsp:spPr>
        <a:xfrm>
          <a:off x="4011566" y="307946"/>
          <a:ext cx="2505668" cy="604086"/>
        </a:xfrm>
        <a:prstGeom prst="chevron">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GB" sz="1000" kern="1200"/>
            <a:t>Median time from conversion to PD: 28.3 months (95% CI: 23.2-35.0)</a:t>
          </a:r>
        </a:p>
      </dsp:txBody>
      <dsp:txXfrm>
        <a:off x="4313609" y="307946"/>
        <a:ext cx="1901582" cy="604086"/>
      </dsp:txXfrm>
    </dsp:sp>
    <dsp:sp modelId="{55B55DA2-D8C5-CF40-AEF6-FA655A6884A4}">
      <dsp:nvSpPr>
        <dsp:cNvPr id="0" name=""/>
        <dsp:cNvSpPr/>
      </dsp:nvSpPr>
      <dsp:spPr>
        <a:xfrm>
          <a:off x="6016100" y="307946"/>
          <a:ext cx="2505668" cy="604086"/>
        </a:xfrm>
        <a:prstGeom prst="chevron">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GB" sz="1000" kern="1200"/>
            <a:t>Median time from PD  to next treatment or death: 4.5 months (95% CI: 3.3-6.4)</a:t>
          </a:r>
        </a:p>
      </dsp:txBody>
      <dsp:txXfrm>
        <a:off x="6318143" y="307946"/>
        <a:ext cx="1901582" cy="60408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4" Type="http://schemas.openxmlformats.org/officeDocument/2006/relationships/image" Target="../media/image76.svg"/></Relationships>
</file>

<file path=ppt/drawings/drawing1.xml><?xml version="1.0" encoding="utf-8"?>
<c:userShapes xmlns:c="http://schemas.openxmlformats.org/drawingml/2006/chart">
  <cdr:relSizeAnchor xmlns:cdr="http://schemas.openxmlformats.org/drawingml/2006/chartDrawing">
    <cdr:from>
      <cdr:x>0.55732</cdr:x>
      <cdr:y>0.40097</cdr:y>
    </cdr:from>
    <cdr:to>
      <cdr:x>0.71046</cdr:x>
      <cdr:y>0.596</cdr:y>
    </cdr:to>
    <cdr:sp macro="" textlink="">
      <cdr:nvSpPr>
        <cdr:cNvPr id="2" name="Textfeld 1">
          <a:extLst xmlns:a="http://schemas.openxmlformats.org/drawingml/2006/main">
            <a:ext uri="{FF2B5EF4-FFF2-40B4-BE49-F238E27FC236}">
              <a16:creationId xmlns:a16="http://schemas.microsoft.com/office/drawing/2014/main" id="{32F7899D-166E-46C2-F54A-704D6FA68F53}"/>
            </a:ext>
          </a:extLst>
        </cdr:cNvPr>
        <cdr:cNvSpPr txBox="1"/>
      </cdr:nvSpPr>
      <cdr:spPr>
        <a:xfrm xmlns:a="http://schemas.openxmlformats.org/drawingml/2006/main">
          <a:off x="2593711" y="1244029"/>
          <a:ext cx="712694" cy="6051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dr:relSizeAnchor xmlns:cdr="http://schemas.openxmlformats.org/drawingml/2006/chartDrawing">
    <cdr:from>
      <cdr:x>0.54297</cdr:x>
      <cdr:y>0.38293</cdr:y>
    </cdr:from>
    <cdr:to>
      <cdr:x>0.70189</cdr:x>
      <cdr:y>0.54763</cdr:y>
    </cdr:to>
    <cdr:sp macro="" textlink="">
      <cdr:nvSpPr>
        <cdr:cNvPr id="3" name="Textfeld 2">
          <a:extLst xmlns:a="http://schemas.openxmlformats.org/drawingml/2006/main">
            <a:ext uri="{FF2B5EF4-FFF2-40B4-BE49-F238E27FC236}">
              <a16:creationId xmlns:a16="http://schemas.microsoft.com/office/drawing/2014/main" id="{9E50CC3E-E5DA-C991-CC2D-65451FF768AB}"/>
            </a:ext>
          </a:extLst>
        </cdr:cNvPr>
        <cdr:cNvSpPr txBox="1"/>
      </cdr:nvSpPr>
      <cdr:spPr>
        <a:xfrm xmlns:a="http://schemas.openxmlformats.org/drawingml/2006/main">
          <a:off x="2163031" y="1016978"/>
          <a:ext cx="633085" cy="43740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400" dirty="0">
              <a:solidFill>
                <a:schemeClr val="bg1"/>
              </a:solidFill>
            </a:rPr>
            <a:t>45%</a:t>
          </a:r>
        </a:p>
      </cdr:txBody>
    </cdr:sp>
  </cdr:relSizeAnchor>
  <cdr:relSizeAnchor xmlns:cdr="http://schemas.openxmlformats.org/drawingml/2006/chartDrawing">
    <cdr:from>
      <cdr:x>0.42054</cdr:x>
      <cdr:y>0.77252</cdr:y>
    </cdr:from>
    <cdr:to>
      <cdr:x>0.57946</cdr:x>
      <cdr:y>0.93722</cdr:y>
    </cdr:to>
    <cdr:sp macro="" textlink="">
      <cdr:nvSpPr>
        <cdr:cNvPr id="4" name="Textfeld 3">
          <a:extLst xmlns:a="http://schemas.openxmlformats.org/drawingml/2006/main">
            <a:ext uri="{FF2B5EF4-FFF2-40B4-BE49-F238E27FC236}">
              <a16:creationId xmlns:a16="http://schemas.microsoft.com/office/drawing/2014/main" id="{7F7AAC27-4210-6EE6-FDA0-B4A18D8F6AB2}"/>
            </a:ext>
          </a:extLst>
        </cdr:cNvPr>
        <cdr:cNvSpPr txBox="1"/>
      </cdr:nvSpPr>
      <cdr:spPr>
        <a:xfrm xmlns:a="http://schemas.openxmlformats.org/drawingml/2006/main">
          <a:off x="1594436" y="1952634"/>
          <a:ext cx="602529" cy="4162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400" dirty="0">
              <a:solidFill>
                <a:schemeClr val="bg1"/>
              </a:solidFill>
            </a:rPr>
            <a:t>11%</a:t>
          </a:r>
        </a:p>
      </cdr:txBody>
    </cdr:sp>
  </cdr:relSizeAnchor>
  <cdr:relSizeAnchor xmlns:cdr="http://schemas.openxmlformats.org/drawingml/2006/chartDrawing">
    <cdr:from>
      <cdr:x>0.30245</cdr:x>
      <cdr:y>0.75329</cdr:y>
    </cdr:from>
    <cdr:to>
      <cdr:x>0.42771</cdr:x>
      <cdr:y>0.91799</cdr:y>
    </cdr:to>
    <cdr:sp macro="" textlink="">
      <cdr:nvSpPr>
        <cdr:cNvPr id="5" name="Textfeld 4">
          <a:extLst xmlns:a="http://schemas.openxmlformats.org/drawingml/2006/main">
            <a:ext uri="{FF2B5EF4-FFF2-40B4-BE49-F238E27FC236}">
              <a16:creationId xmlns:a16="http://schemas.microsoft.com/office/drawing/2014/main" id="{B0470874-7EB0-B48F-4BBF-FC2D1DC6318F}"/>
            </a:ext>
          </a:extLst>
        </cdr:cNvPr>
        <cdr:cNvSpPr txBox="1"/>
      </cdr:nvSpPr>
      <cdr:spPr>
        <a:xfrm xmlns:a="http://schemas.openxmlformats.org/drawingml/2006/main">
          <a:off x="1146719" y="1904017"/>
          <a:ext cx="474894" cy="4162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400" dirty="0">
              <a:solidFill>
                <a:schemeClr val="bg1"/>
              </a:solidFill>
            </a:rPr>
            <a:t>6%</a:t>
          </a:r>
        </a:p>
      </cdr:txBody>
    </cdr:sp>
  </cdr:relSizeAnchor>
  <cdr:relSizeAnchor xmlns:cdr="http://schemas.openxmlformats.org/drawingml/2006/chartDrawing">
    <cdr:from>
      <cdr:x>0.20709</cdr:x>
      <cdr:y>0.578</cdr:y>
    </cdr:from>
    <cdr:to>
      <cdr:x>0.33235</cdr:x>
      <cdr:y>0.7427</cdr:y>
    </cdr:to>
    <cdr:sp macro="" textlink="">
      <cdr:nvSpPr>
        <cdr:cNvPr id="7" name="Textfeld 6">
          <a:extLst xmlns:a="http://schemas.openxmlformats.org/drawingml/2006/main">
            <a:ext uri="{FF2B5EF4-FFF2-40B4-BE49-F238E27FC236}">
              <a16:creationId xmlns:a16="http://schemas.microsoft.com/office/drawing/2014/main" id="{865CB851-69A4-C074-EDD3-0C23E05C41E0}"/>
            </a:ext>
          </a:extLst>
        </cdr:cNvPr>
        <cdr:cNvSpPr txBox="1"/>
      </cdr:nvSpPr>
      <cdr:spPr>
        <a:xfrm xmlns:a="http://schemas.openxmlformats.org/drawingml/2006/main">
          <a:off x="785160" y="1460958"/>
          <a:ext cx="474894" cy="4162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400" dirty="0">
              <a:solidFill>
                <a:schemeClr val="bg1"/>
              </a:solidFill>
            </a:rPr>
            <a:t>4%</a:t>
          </a:r>
        </a:p>
      </cdr:txBody>
    </cdr:sp>
  </cdr:relSizeAnchor>
  <cdr:relSizeAnchor xmlns:cdr="http://schemas.openxmlformats.org/drawingml/2006/chartDrawing">
    <cdr:from>
      <cdr:x>0.26972</cdr:x>
      <cdr:y>0.2895</cdr:y>
    </cdr:from>
    <cdr:to>
      <cdr:x>0.42142</cdr:x>
      <cdr:y>0.4542</cdr:y>
    </cdr:to>
    <cdr:sp macro="" textlink="">
      <cdr:nvSpPr>
        <cdr:cNvPr id="8" name="Textfeld 7">
          <a:extLst xmlns:a="http://schemas.openxmlformats.org/drawingml/2006/main">
            <a:ext uri="{FF2B5EF4-FFF2-40B4-BE49-F238E27FC236}">
              <a16:creationId xmlns:a16="http://schemas.microsoft.com/office/drawing/2014/main" id="{09AA615C-A148-228C-0F84-94A39C9439C4}"/>
            </a:ext>
          </a:extLst>
        </cdr:cNvPr>
        <cdr:cNvSpPr txBox="1"/>
      </cdr:nvSpPr>
      <cdr:spPr>
        <a:xfrm xmlns:a="http://schemas.openxmlformats.org/drawingml/2006/main">
          <a:off x="1022607" y="731735"/>
          <a:ext cx="575178" cy="4162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400" dirty="0">
              <a:solidFill>
                <a:schemeClr val="bg1"/>
              </a:solidFill>
            </a:rPr>
            <a:t>29%</a:t>
          </a:r>
        </a:p>
      </cdr:txBody>
    </cdr:sp>
  </cdr:relSizeAnchor>
</c:userShapes>
</file>

<file path=ppt/drawings/drawing10.xml><?xml version="1.0" encoding="utf-8"?>
<c:userShapes xmlns:c="http://schemas.openxmlformats.org/drawingml/2006/chart">
  <cdr:relSizeAnchor xmlns:cdr="http://schemas.openxmlformats.org/drawingml/2006/chartDrawing">
    <cdr:from>
      <cdr:x>0.30456</cdr:x>
      <cdr:y>0.46601</cdr:y>
    </cdr:from>
    <cdr:to>
      <cdr:x>0.64411</cdr:x>
      <cdr:y>0.60313</cdr:y>
    </cdr:to>
    <cdr:sp macro="" textlink="">
      <cdr:nvSpPr>
        <cdr:cNvPr id="2" name="Textfeld 1">
          <a:extLst xmlns:a="http://schemas.openxmlformats.org/drawingml/2006/main">
            <a:ext uri="{FF2B5EF4-FFF2-40B4-BE49-F238E27FC236}">
              <a16:creationId xmlns:a16="http://schemas.microsoft.com/office/drawing/2014/main" id="{879DBA34-7DAF-3835-DA21-F20DAB8E53CB}"/>
            </a:ext>
          </a:extLst>
        </cdr:cNvPr>
        <cdr:cNvSpPr txBox="1"/>
      </cdr:nvSpPr>
      <cdr:spPr>
        <a:xfrm xmlns:a="http://schemas.openxmlformats.org/drawingml/2006/main">
          <a:off x="743429" y="761343"/>
          <a:ext cx="828840" cy="224019"/>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de-DE" sz="1000" dirty="0"/>
            <a:t>9 </a:t>
          </a:r>
          <a:r>
            <a:rPr lang="de-DE" sz="1000" dirty="0" err="1"/>
            <a:t>months</a:t>
          </a:r>
          <a:endParaRPr lang="de-DE" sz="1000" dirty="0"/>
        </a:p>
      </cdr:txBody>
    </cdr:sp>
  </cdr:relSizeAnchor>
</c:userShapes>
</file>

<file path=ppt/drawings/drawing11.xml><?xml version="1.0" encoding="utf-8"?>
<c:userShapes xmlns:c="http://schemas.openxmlformats.org/drawingml/2006/chart">
  <cdr:relSizeAnchor xmlns:cdr="http://schemas.openxmlformats.org/drawingml/2006/chartDrawing">
    <cdr:from>
      <cdr:x>0.21347</cdr:x>
      <cdr:y>0.38392</cdr:y>
    </cdr:from>
    <cdr:to>
      <cdr:x>0.24641</cdr:x>
      <cdr:y>0.42557</cdr:y>
    </cdr:to>
    <cdr:sp macro="" textlink="">
      <cdr:nvSpPr>
        <cdr:cNvPr id="2" name="Textfeld 1">
          <a:extLst xmlns:a="http://schemas.openxmlformats.org/drawingml/2006/main">
            <a:ext uri="{FF2B5EF4-FFF2-40B4-BE49-F238E27FC236}">
              <a16:creationId xmlns:a16="http://schemas.microsoft.com/office/drawing/2014/main" id="{AFDEB9E4-0864-9E70-27D1-02BB9CD3788C}"/>
            </a:ext>
          </a:extLst>
        </cdr:cNvPr>
        <cdr:cNvSpPr txBox="1"/>
      </cdr:nvSpPr>
      <cdr:spPr>
        <a:xfrm xmlns:a="http://schemas.openxmlformats.org/drawingml/2006/main">
          <a:off x="1209538" y="1289160"/>
          <a:ext cx="186637" cy="1398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baseline="30000" dirty="0">
              <a:solidFill>
                <a:schemeClr val="tx1"/>
              </a:solidFill>
            </a:rPr>
            <a:t>k</a:t>
          </a:r>
        </a:p>
        <a:p xmlns:a="http://schemas.openxmlformats.org/drawingml/2006/main">
          <a:endParaRPr lang="de-DE" sz="1100" baseline="30000" dirty="0"/>
        </a:p>
      </cdr:txBody>
    </cdr:sp>
  </cdr:relSizeAnchor>
  <cdr:relSizeAnchor xmlns:cdr="http://schemas.openxmlformats.org/drawingml/2006/chartDrawing">
    <cdr:from>
      <cdr:x>0.2182</cdr:x>
      <cdr:y>0.30452</cdr:y>
    </cdr:from>
    <cdr:to>
      <cdr:x>0.25114</cdr:x>
      <cdr:y>0.34616</cdr:y>
    </cdr:to>
    <cdr:sp macro="" textlink="">
      <cdr:nvSpPr>
        <cdr:cNvPr id="4" name="Textfeld 1">
          <a:extLst xmlns:a="http://schemas.openxmlformats.org/drawingml/2006/main">
            <a:ext uri="{FF2B5EF4-FFF2-40B4-BE49-F238E27FC236}">
              <a16:creationId xmlns:a16="http://schemas.microsoft.com/office/drawing/2014/main" id="{53A7A9B5-58D6-EE22-0418-7E1E21E4A9D9}"/>
            </a:ext>
          </a:extLst>
        </cdr:cNvPr>
        <cdr:cNvSpPr txBox="1"/>
      </cdr:nvSpPr>
      <cdr:spPr>
        <a:xfrm xmlns:a="http://schemas.openxmlformats.org/drawingml/2006/main">
          <a:off x="1236302" y="1022543"/>
          <a:ext cx="186637" cy="13982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baseline="30000" dirty="0">
              <a:solidFill>
                <a:schemeClr val="tx1"/>
              </a:solidFill>
            </a:rPr>
            <a:t>j</a:t>
          </a:r>
        </a:p>
        <a:p xmlns:a="http://schemas.openxmlformats.org/drawingml/2006/main">
          <a:endParaRPr lang="de-DE" sz="1100" baseline="30000" dirty="0">
            <a:solidFill>
              <a:schemeClr val="tx1"/>
            </a:solidFill>
          </a:endParaRPr>
        </a:p>
      </cdr:txBody>
    </cdr:sp>
  </cdr:relSizeAnchor>
  <cdr:relSizeAnchor xmlns:cdr="http://schemas.openxmlformats.org/drawingml/2006/chartDrawing">
    <cdr:from>
      <cdr:x>0.5</cdr:x>
      <cdr:y>0.91227</cdr:y>
    </cdr:from>
    <cdr:to>
      <cdr:x>0.69994</cdr:x>
      <cdr:y>1</cdr:y>
    </cdr:to>
    <cdr:sp macro="" textlink="">
      <cdr:nvSpPr>
        <cdr:cNvPr id="5" name="Textfeld 4">
          <a:extLst xmlns:a="http://schemas.openxmlformats.org/drawingml/2006/main">
            <a:ext uri="{FF2B5EF4-FFF2-40B4-BE49-F238E27FC236}">
              <a16:creationId xmlns:a16="http://schemas.microsoft.com/office/drawing/2014/main" id="{EBC3B0B6-0DC8-F499-F083-FC8294C96F87}"/>
            </a:ext>
          </a:extLst>
        </cdr:cNvPr>
        <cdr:cNvSpPr txBox="1"/>
      </cdr:nvSpPr>
      <cdr:spPr>
        <a:xfrm xmlns:a="http://schemas.openxmlformats.org/drawingml/2006/main">
          <a:off x="2786400" y="2967121"/>
          <a:ext cx="1114226" cy="285338"/>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de-DE" sz="1200" b="1" dirty="0" err="1">
              <a:solidFill>
                <a:schemeClr val="tx1"/>
              </a:solidFill>
            </a:rPr>
            <a:t>Patients</a:t>
          </a:r>
          <a:r>
            <a:rPr lang="de-DE" sz="1200" b="1" dirty="0">
              <a:solidFill>
                <a:schemeClr val="tx1"/>
              </a:solidFill>
            </a:rPr>
            <a:t>, %</a:t>
          </a:r>
        </a:p>
      </cdr:txBody>
    </cdr:sp>
  </cdr:relSizeAnchor>
</c:userShapes>
</file>

<file path=ppt/drawings/drawing12.xml><?xml version="1.0" encoding="utf-8"?>
<c:userShapes xmlns:c="http://schemas.openxmlformats.org/drawingml/2006/chart">
  <cdr:relSizeAnchor xmlns:cdr="http://schemas.openxmlformats.org/drawingml/2006/chartDrawing">
    <cdr:from>
      <cdr:x>0.5521</cdr:x>
      <cdr:y>0.86607</cdr:y>
    </cdr:from>
    <cdr:to>
      <cdr:x>0.74561</cdr:x>
      <cdr:y>0.9613</cdr:y>
    </cdr:to>
    <cdr:sp macro="" textlink="">
      <cdr:nvSpPr>
        <cdr:cNvPr id="2" name="Textfeld 1">
          <a:extLst xmlns:a="http://schemas.openxmlformats.org/drawingml/2006/main">
            <a:ext uri="{FF2B5EF4-FFF2-40B4-BE49-F238E27FC236}">
              <a16:creationId xmlns:a16="http://schemas.microsoft.com/office/drawing/2014/main" id="{BF23FBF8-A179-84B1-3B24-13C78CCCBF4C}"/>
            </a:ext>
          </a:extLst>
        </cdr:cNvPr>
        <cdr:cNvSpPr txBox="1"/>
      </cdr:nvSpPr>
      <cdr:spPr>
        <a:xfrm xmlns:a="http://schemas.openxmlformats.org/drawingml/2006/main">
          <a:off x="3115544" y="2836929"/>
          <a:ext cx="1091977" cy="311939"/>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de-DE" sz="1200" b="1" dirty="0" err="1">
              <a:solidFill>
                <a:schemeClr val="tx1"/>
              </a:solidFill>
            </a:rPr>
            <a:t>Patients</a:t>
          </a:r>
          <a:r>
            <a:rPr lang="de-DE" sz="1200" b="1" dirty="0">
              <a:solidFill>
                <a:schemeClr val="tx1"/>
              </a:solidFill>
            </a:rPr>
            <a:t>, %</a:t>
          </a:r>
        </a:p>
      </cdr:txBody>
    </cdr:sp>
  </cdr:relSizeAnchor>
</c:userShapes>
</file>

<file path=ppt/drawings/drawing13.xml><?xml version="1.0" encoding="utf-8"?>
<c:userShapes xmlns:c="http://schemas.openxmlformats.org/drawingml/2006/chart">
  <cdr:relSizeAnchor xmlns:cdr="http://schemas.openxmlformats.org/drawingml/2006/chartDrawing">
    <cdr:from>
      <cdr:x>0.4886</cdr:x>
      <cdr:y>0.88851</cdr:y>
    </cdr:from>
    <cdr:to>
      <cdr:x>0.78775</cdr:x>
      <cdr:y>0.98135</cdr:y>
    </cdr:to>
    <cdr:sp macro="" textlink="">
      <cdr:nvSpPr>
        <cdr:cNvPr id="2" name="Textfeld 1">
          <a:extLst xmlns:a="http://schemas.openxmlformats.org/drawingml/2006/main">
            <a:ext uri="{FF2B5EF4-FFF2-40B4-BE49-F238E27FC236}">
              <a16:creationId xmlns:a16="http://schemas.microsoft.com/office/drawing/2014/main" id="{E0F56311-DF21-BE64-86D2-2FE703B2A49F}"/>
            </a:ext>
          </a:extLst>
        </cdr:cNvPr>
        <cdr:cNvSpPr txBox="1"/>
      </cdr:nvSpPr>
      <cdr:spPr>
        <a:xfrm xmlns:a="http://schemas.openxmlformats.org/drawingml/2006/main">
          <a:off x="2722563" y="3615116"/>
          <a:ext cx="1666875" cy="37776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de-DE" sz="1400" b="1" dirty="0" err="1">
              <a:solidFill>
                <a:schemeClr val="tx1"/>
              </a:solidFill>
            </a:rPr>
            <a:t>Incidence</a:t>
          </a:r>
          <a:r>
            <a:rPr lang="de-DE" sz="1400" b="1" dirty="0">
              <a:solidFill>
                <a:schemeClr val="tx1"/>
              </a:solidFill>
            </a:rPr>
            <a:t>, %</a:t>
          </a:r>
        </a:p>
      </cdr:txBody>
    </cdr:sp>
  </cdr:relSizeAnchor>
  <cdr:relSizeAnchor xmlns:cdr="http://schemas.openxmlformats.org/drawingml/2006/chartDrawing">
    <cdr:from>
      <cdr:x>0.25215</cdr:x>
      <cdr:y>0.21124</cdr:y>
    </cdr:from>
    <cdr:to>
      <cdr:x>0.30932</cdr:x>
      <cdr:y>0.29167</cdr:y>
    </cdr:to>
    <cdr:sp macro="" textlink="">
      <cdr:nvSpPr>
        <cdr:cNvPr id="3" name="Textfeld 2">
          <a:extLst xmlns:a="http://schemas.openxmlformats.org/drawingml/2006/main">
            <a:ext uri="{FF2B5EF4-FFF2-40B4-BE49-F238E27FC236}">
              <a16:creationId xmlns:a16="http://schemas.microsoft.com/office/drawing/2014/main" id="{98282DD2-9404-4BC6-A44F-9DF2CAD3CFDD}"/>
            </a:ext>
          </a:extLst>
        </cdr:cNvPr>
        <cdr:cNvSpPr txBox="1"/>
      </cdr:nvSpPr>
      <cdr:spPr>
        <a:xfrm xmlns:a="http://schemas.openxmlformats.org/drawingml/2006/main">
          <a:off x="1466659" y="859494"/>
          <a:ext cx="332532" cy="3272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200" baseline="30000" dirty="0"/>
            <a:t>d</a:t>
          </a:r>
        </a:p>
      </cdr:txBody>
    </cdr:sp>
  </cdr:relSizeAnchor>
  <cdr:relSizeAnchor xmlns:cdr="http://schemas.openxmlformats.org/drawingml/2006/chartDrawing">
    <cdr:from>
      <cdr:x>0.24487</cdr:x>
      <cdr:y>0.03972</cdr:y>
    </cdr:from>
    <cdr:to>
      <cdr:x>0.30204</cdr:x>
      <cdr:y>0.12015</cdr:y>
    </cdr:to>
    <cdr:sp macro="" textlink="">
      <cdr:nvSpPr>
        <cdr:cNvPr id="4" name="Textfeld 2">
          <a:extLst xmlns:a="http://schemas.openxmlformats.org/drawingml/2006/main">
            <a:ext uri="{FF2B5EF4-FFF2-40B4-BE49-F238E27FC236}">
              <a16:creationId xmlns:a16="http://schemas.microsoft.com/office/drawing/2014/main" id="{E85AD411-DE93-F1D7-DAB4-266B6C81F2A4}"/>
            </a:ext>
          </a:extLst>
        </cdr:cNvPr>
        <cdr:cNvSpPr txBox="1"/>
      </cdr:nvSpPr>
      <cdr:spPr>
        <a:xfrm xmlns:a="http://schemas.openxmlformats.org/drawingml/2006/main">
          <a:off x="1424325" y="161599"/>
          <a:ext cx="332532" cy="3272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baseline="30000" dirty="0"/>
            <a:t>c</a:t>
          </a:r>
        </a:p>
      </cdr:txBody>
    </cdr:sp>
  </cdr:relSizeAnchor>
</c:userShapes>
</file>

<file path=ppt/drawings/drawing14.xml><?xml version="1.0" encoding="utf-8"?>
<c:userShapes xmlns:c="http://schemas.openxmlformats.org/drawingml/2006/chart">
  <cdr:relSizeAnchor xmlns:cdr="http://schemas.openxmlformats.org/drawingml/2006/chartDrawing">
    <cdr:from>
      <cdr:x>0.6327</cdr:x>
      <cdr:y>0.93889</cdr:y>
    </cdr:from>
    <cdr:to>
      <cdr:x>0.91184</cdr:x>
      <cdr:y>0.93889</cdr:y>
    </cdr:to>
    <cdr:cxnSp macro="">
      <cdr:nvCxnSpPr>
        <cdr:cNvPr id="9" name="Gerader Verbinder 8">
          <a:extLst xmlns:a="http://schemas.openxmlformats.org/drawingml/2006/main">
            <a:ext uri="{FF2B5EF4-FFF2-40B4-BE49-F238E27FC236}">
              <a16:creationId xmlns:a16="http://schemas.microsoft.com/office/drawing/2014/main" id="{CF240DB9-25EC-25D0-2405-FADC24E598B8}"/>
            </a:ext>
          </a:extLst>
        </cdr:cNvPr>
        <cdr:cNvCxnSpPr/>
      </cdr:nvCxnSpPr>
      <cdr:spPr>
        <a:xfrm xmlns:a="http://schemas.openxmlformats.org/drawingml/2006/main">
          <a:off x="3390900" y="3870209"/>
          <a:ext cx="1496060" cy="0"/>
        </a:xfrm>
        <a:prstGeom xmlns:a="http://schemas.openxmlformats.org/drawingml/2006/main" prst="line">
          <a:avLst/>
        </a:prstGeom>
        <a:ln xmlns:a="http://schemas.openxmlformats.org/drawingml/2006/main" w="25400">
          <a:solidFill>
            <a:schemeClr val="accent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0.15367</cdr:x>
      <cdr:y>0.93954</cdr:y>
    </cdr:from>
    <cdr:to>
      <cdr:x>0.43282</cdr:x>
      <cdr:y>0.93954</cdr:y>
    </cdr:to>
    <cdr:cxnSp macro="">
      <cdr:nvCxnSpPr>
        <cdr:cNvPr id="11" name="Gerader Verbinder 10">
          <a:extLst xmlns:a="http://schemas.openxmlformats.org/drawingml/2006/main">
            <a:ext uri="{FF2B5EF4-FFF2-40B4-BE49-F238E27FC236}">
              <a16:creationId xmlns:a16="http://schemas.microsoft.com/office/drawing/2014/main" id="{71EDD73F-E161-850F-D37D-8043548C6B79}"/>
            </a:ext>
          </a:extLst>
        </cdr:cNvPr>
        <cdr:cNvCxnSpPr/>
      </cdr:nvCxnSpPr>
      <cdr:spPr>
        <a:xfrm xmlns:a="http://schemas.openxmlformats.org/drawingml/2006/main">
          <a:off x="823595" y="3872894"/>
          <a:ext cx="1496060" cy="0"/>
        </a:xfrm>
        <a:prstGeom xmlns:a="http://schemas.openxmlformats.org/drawingml/2006/main" prst="line">
          <a:avLst/>
        </a:prstGeom>
        <a:ln xmlns:a="http://schemas.openxmlformats.org/drawingml/2006/main" w="25400">
          <a:solidFill>
            <a:schemeClr val="accent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5.xml><?xml version="1.0" encoding="utf-8"?>
<c:userShapes xmlns:c="http://schemas.openxmlformats.org/drawingml/2006/chart">
  <cdr:relSizeAnchor xmlns:cdr="http://schemas.openxmlformats.org/drawingml/2006/chartDrawing">
    <cdr:from>
      <cdr:x>0.09268</cdr:x>
      <cdr:y>0.05824</cdr:y>
    </cdr:from>
    <cdr:to>
      <cdr:x>0.96629</cdr:x>
      <cdr:y>0.10963</cdr:y>
    </cdr:to>
    <cdr:grpSp>
      <cdr:nvGrpSpPr>
        <cdr:cNvPr id="9" name="Gruppieren 8">
          <a:extLst xmlns:a="http://schemas.openxmlformats.org/drawingml/2006/main">
            <a:ext uri="{FF2B5EF4-FFF2-40B4-BE49-F238E27FC236}">
              <a16:creationId xmlns:a16="http://schemas.microsoft.com/office/drawing/2014/main" id="{B59C3375-0D8F-FEC3-6651-66AB49150E0A}"/>
            </a:ext>
          </a:extLst>
        </cdr:cNvPr>
        <cdr:cNvGrpSpPr/>
      </cdr:nvGrpSpPr>
      <cdr:grpSpPr>
        <a:xfrm xmlns:a="http://schemas.openxmlformats.org/drawingml/2006/main">
          <a:off x="517160" y="220898"/>
          <a:ext cx="4874799" cy="194917"/>
          <a:chOff x="548164" y="205767"/>
          <a:chExt cx="4874761" cy="203958"/>
        </a:xfrm>
      </cdr:grpSpPr>
      <cdr:sp macro="" textlink="">
        <cdr:nvSpPr>
          <cdr:cNvPr id="2" name="Textfeld 1">
            <a:extLst xmlns:a="http://schemas.openxmlformats.org/drawingml/2006/main">
              <a:ext uri="{FF2B5EF4-FFF2-40B4-BE49-F238E27FC236}">
                <a16:creationId xmlns:a16="http://schemas.microsoft.com/office/drawing/2014/main" id="{506ACE83-B5A5-0A48-E75D-1024FFB87980}"/>
              </a:ext>
            </a:extLst>
          </cdr:cNvPr>
          <cdr:cNvSpPr txBox="1"/>
        </cdr:nvSpPr>
        <cdr:spPr>
          <a:xfrm xmlns:a="http://schemas.openxmlformats.org/drawingml/2006/main">
            <a:off x="548164" y="205767"/>
            <a:ext cx="635267" cy="203958"/>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de-DE" sz="1200" dirty="0"/>
              <a:t>98%</a:t>
            </a:r>
          </a:p>
        </cdr:txBody>
      </cdr:sp>
      <cdr:sp macro="" textlink="">
        <cdr:nvSpPr>
          <cdr:cNvPr id="3" name="Textfeld 1">
            <a:extLst xmlns:a="http://schemas.openxmlformats.org/drawingml/2006/main">
              <a:ext uri="{FF2B5EF4-FFF2-40B4-BE49-F238E27FC236}">
                <a16:creationId xmlns:a16="http://schemas.microsoft.com/office/drawing/2014/main" id="{2448ABCA-5D89-C634-179E-6BAFB07F6C3F}"/>
              </a:ext>
            </a:extLst>
          </cdr:cNvPr>
          <cdr:cNvSpPr txBox="1"/>
        </cdr:nvSpPr>
        <cdr:spPr>
          <a:xfrm xmlns:a="http://schemas.openxmlformats.org/drawingml/2006/main">
            <a:off x="1254746" y="205767"/>
            <a:ext cx="635267" cy="203958"/>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200" dirty="0"/>
              <a:t>98%</a:t>
            </a:r>
          </a:p>
        </cdr:txBody>
      </cdr:sp>
      <cdr:sp macro="" textlink="">
        <cdr:nvSpPr>
          <cdr:cNvPr id="4" name="Textfeld 1">
            <a:extLst xmlns:a="http://schemas.openxmlformats.org/drawingml/2006/main">
              <a:ext uri="{FF2B5EF4-FFF2-40B4-BE49-F238E27FC236}">
                <a16:creationId xmlns:a16="http://schemas.microsoft.com/office/drawing/2014/main" id="{FE61D308-8836-9B51-F6AB-E4EDEF04ED65}"/>
              </a:ext>
            </a:extLst>
          </cdr:cNvPr>
          <cdr:cNvSpPr txBox="1"/>
        </cdr:nvSpPr>
        <cdr:spPr>
          <a:xfrm xmlns:a="http://schemas.openxmlformats.org/drawingml/2006/main">
            <a:off x="1961328" y="205767"/>
            <a:ext cx="635267" cy="203958"/>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200" dirty="0"/>
              <a:t>100%</a:t>
            </a:r>
          </a:p>
        </cdr:txBody>
      </cdr:sp>
      <cdr:sp macro="" textlink="">
        <cdr:nvSpPr>
          <cdr:cNvPr id="5" name="Textfeld 1">
            <a:extLst xmlns:a="http://schemas.openxmlformats.org/drawingml/2006/main">
              <a:ext uri="{FF2B5EF4-FFF2-40B4-BE49-F238E27FC236}">
                <a16:creationId xmlns:a16="http://schemas.microsoft.com/office/drawing/2014/main" id="{9B94A3C1-0A76-A11D-073E-FE3B5CED5A7B}"/>
              </a:ext>
            </a:extLst>
          </cdr:cNvPr>
          <cdr:cNvSpPr txBox="1"/>
        </cdr:nvSpPr>
        <cdr:spPr>
          <a:xfrm xmlns:a="http://schemas.openxmlformats.org/drawingml/2006/main">
            <a:off x="2667910" y="205767"/>
            <a:ext cx="635267" cy="203958"/>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200" dirty="0"/>
              <a:t>96%</a:t>
            </a:r>
          </a:p>
        </cdr:txBody>
      </cdr:sp>
      <cdr:sp macro="" textlink="">
        <cdr:nvSpPr>
          <cdr:cNvPr id="6" name="Textfeld 1">
            <a:extLst xmlns:a="http://schemas.openxmlformats.org/drawingml/2006/main">
              <a:ext uri="{FF2B5EF4-FFF2-40B4-BE49-F238E27FC236}">
                <a16:creationId xmlns:a16="http://schemas.microsoft.com/office/drawing/2014/main" id="{5D986854-9243-909F-44FE-6BF8CDA9C128}"/>
              </a:ext>
            </a:extLst>
          </cdr:cNvPr>
          <cdr:cNvSpPr txBox="1"/>
        </cdr:nvSpPr>
        <cdr:spPr>
          <a:xfrm xmlns:a="http://schemas.openxmlformats.org/drawingml/2006/main">
            <a:off x="3374492" y="205767"/>
            <a:ext cx="635267" cy="203958"/>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200"/>
              <a:t>95%</a:t>
            </a:r>
            <a:endParaRPr lang="de-DE" sz="1200" dirty="0"/>
          </a:p>
        </cdr:txBody>
      </cdr:sp>
      <cdr:sp macro="" textlink="">
        <cdr:nvSpPr>
          <cdr:cNvPr id="7" name="Textfeld 1">
            <a:extLst xmlns:a="http://schemas.openxmlformats.org/drawingml/2006/main">
              <a:ext uri="{FF2B5EF4-FFF2-40B4-BE49-F238E27FC236}">
                <a16:creationId xmlns:a16="http://schemas.microsoft.com/office/drawing/2014/main" id="{09F411A8-6CCC-2BE3-5ED7-CF475A8B1A91}"/>
              </a:ext>
            </a:extLst>
          </cdr:cNvPr>
          <cdr:cNvSpPr txBox="1"/>
        </cdr:nvSpPr>
        <cdr:spPr>
          <a:xfrm xmlns:a="http://schemas.openxmlformats.org/drawingml/2006/main">
            <a:off x="4081074" y="205767"/>
            <a:ext cx="635267" cy="203958"/>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200" dirty="0"/>
              <a:t>98%</a:t>
            </a:r>
          </a:p>
        </cdr:txBody>
      </cdr:sp>
      <cdr:sp macro="" textlink="">
        <cdr:nvSpPr>
          <cdr:cNvPr id="8" name="Textfeld 1">
            <a:extLst xmlns:a="http://schemas.openxmlformats.org/drawingml/2006/main">
              <a:ext uri="{FF2B5EF4-FFF2-40B4-BE49-F238E27FC236}">
                <a16:creationId xmlns:a16="http://schemas.microsoft.com/office/drawing/2014/main" id="{E5A2FECE-FC4C-0FB2-6AC8-63B9A1ED10CA}"/>
              </a:ext>
            </a:extLst>
          </cdr:cNvPr>
          <cdr:cNvSpPr txBox="1"/>
        </cdr:nvSpPr>
        <cdr:spPr>
          <a:xfrm xmlns:a="http://schemas.openxmlformats.org/drawingml/2006/main">
            <a:off x="4787658" y="205767"/>
            <a:ext cx="635267" cy="203958"/>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200" dirty="0"/>
              <a:t>100%</a:t>
            </a:r>
          </a:p>
        </cdr:txBody>
      </cdr:sp>
    </cdr:grpSp>
  </cdr:relSizeAnchor>
</c:userShapes>
</file>

<file path=ppt/drawings/drawing16.xml><?xml version="1.0" encoding="utf-8"?>
<c:userShapes xmlns:c="http://schemas.openxmlformats.org/drawingml/2006/chart">
  <cdr:relSizeAnchor xmlns:cdr="http://schemas.openxmlformats.org/drawingml/2006/chartDrawing">
    <cdr:from>
      <cdr:x>0.12147</cdr:x>
      <cdr:y>0.35079</cdr:y>
    </cdr:from>
    <cdr:to>
      <cdr:x>0.95357</cdr:x>
      <cdr:y>0.45309</cdr:y>
    </cdr:to>
    <cdr:pic>
      <cdr:nvPicPr>
        <cdr:cNvPr id="3" name="Grafik 2">
          <a:extLst xmlns:a="http://schemas.openxmlformats.org/drawingml/2006/main">
            <a:ext uri="{FF2B5EF4-FFF2-40B4-BE49-F238E27FC236}">
              <a16:creationId xmlns:a16="http://schemas.microsoft.com/office/drawing/2014/main" id="{CB43B4A0-9C9C-0870-3B13-AFA7FCA24AF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685073" y="953830"/>
          <a:ext cx="4692905" cy="278154"/>
        </a:xfrm>
        <a:prstGeom xmlns:a="http://schemas.openxmlformats.org/drawingml/2006/main" prst="rect">
          <a:avLst/>
        </a:prstGeom>
      </cdr:spPr>
    </cdr:pic>
  </cdr:relSizeAnchor>
  <cdr:relSizeAnchor xmlns:cdr="http://schemas.openxmlformats.org/drawingml/2006/chartDrawing">
    <cdr:from>
      <cdr:x>0.11918</cdr:x>
      <cdr:y>0.35109</cdr:y>
    </cdr:from>
    <cdr:to>
      <cdr:x>0.95357</cdr:x>
      <cdr:y>0.46514</cdr:y>
    </cdr:to>
    <cdr:pic>
      <cdr:nvPicPr>
        <cdr:cNvPr id="5" name="Grafik 4">
          <a:extLst xmlns:a="http://schemas.openxmlformats.org/drawingml/2006/main">
            <a:ext uri="{FF2B5EF4-FFF2-40B4-BE49-F238E27FC236}">
              <a16:creationId xmlns:a16="http://schemas.microsoft.com/office/drawing/2014/main" id="{934A5ECC-9A22-DC41-4416-DF05B0CC5C4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xmlns:a="http://schemas.openxmlformats.org/drawingml/2006/main">
          <a:fillRect/>
        </a:stretch>
      </cdr:blipFill>
      <cdr:spPr>
        <a:xfrm xmlns:a="http://schemas.openxmlformats.org/drawingml/2006/main">
          <a:off x="672138" y="954648"/>
          <a:ext cx="4705840" cy="310112"/>
        </a:xfrm>
        <a:prstGeom xmlns:a="http://schemas.openxmlformats.org/drawingml/2006/main" prst="rect">
          <a:avLst/>
        </a:prstGeom>
      </cdr:spPr>
    </cdr:pic>
  </cdr:relSizeAnchor>
</c:userShapes>
</file>

<file path=ppt/drawings/drawing17.xml><?xml version="1.0" encoding="utf-8"?>
<c:userShapes xmlns:c="http://schemas.openxmlformats.org/drawingml/2006/chart">
  <cdr:relSizeAnchor xmlns:cdr="http://schemas.openxmlformats.org/drawingml/2006/chartDrawing">
    <cdr:from>
      <cdr:x>0.55732</cdr:x>
      <cdr:y>0.40097</cdr:y>
    </cdr:from>
    <cdr:to>
      <cdr:x>0.71046</cdr:x>
      <cdr:y>0.596</cdr:y>
    </cdr:to>
    <cdr:sp macro="" textlink="">
      <cdr:nvSpPr>
        <cdr:cNvPr id="2" name="Textfeld 1">
          <a:extLst xmlns:a="http://schemas.openxmlformats.org/drawingml/2006/main">
            <a:ext uri="{FF2B5EF4-FFF2-40B4-BE49-F238E27FC236}">
              <a16:creationId xmlns:a16="http://schemas.microsoft.com/office/drawing/2014/main" id="{32F7899D-166E-46C2-F54A-704D6FA68F53}"/>
            </a:ext>
          </a:extLst>
        </cdr:cNvPr>
        <cdr:cNvSpPr txBox="1"/>
      </cdr:nvSpPr>
      <cdr:spPr>
        <a:xfrm xmlns:a="http://schemas.openxmlformats.org/drawingml/2006/main">
          <a:off x="2593711" y="1244029"/>
          <a:ext cx="712694" cy="6051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userShapes>
</file>

<file path=ppt/drawings/drawing18.xml><?xml version="1.0" encoding="utf-8"?>
<c:userShapes xmlns:c="http://schemas.openxmlformats.org/drawingml/2006/chart">
  <cdr:relSizeAnchor xmlns:cdr="http://schemas.openxmlformats.org/drawingml/2006/chartDrawing">
    <cdr:from>
      <cdr:x>0.55732</cdr:x>
      <cdr:y>0.40097</cdr:y>
    </cdr:from>
    <cdr:to>
      <cdr:x>0.71046</cdr:x>
      <cdr:y>0.596</cdr:y>
    </cdr:to>
    <cdr:sp macro="" textlink="">
      <cdr:nvSpPr>
        <cdr:cNvPr id="2" name="Textfeld 1">
          <a:extLst xmlns:a="http://schemas.openxmlformats.org/drawingml/2006/main">
            <a:ext uri="{FF2B5EF4-FFF2-40B4-BE49-F238E27FC236}">
              <a16:creationId xmlns:a16="http://schemas.microsoft.com/office/drawing/2014/main" id="{32F7899D-166E-46C2-F54A-704D6FA68F53}"/>
            </a:ext>
          </a:extLst>
        </cdr:cNvPr>
        <cdr:cNvSpPr txBox="1"/>
      </cdr:nvSpPr>
      <cdr:spPr>
        <a:xfrm xmlns:a="http://schemas.openxmlformats.org/drawingml/2006/main">
          <a:off x="2593711" y="1244029"/>
          <a:ext cx="712694" cy="6051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0.55732</cdr:x>
      <cdr:y>0.40097</cdr:y>
    </cdr:from>
    <cdr:to>
      <cdr:x>0.71046</cdr:x>
      <cdr:y>0.596</cdr:y>
    </cdr:to>
    <cdr:sp macro="" textlink="">
      <cdr:nvSpPr>
        <cdr:cNvPr id="2" name="Textfeld 1">
          <a:extLst xmlns:a="http://schemas.openxmlformats.org/drawingml/2006/main">
            <a:ext uri="{FF2B5EF4-FFF2-40B4-BE49-F238E27FC236}">
              <a16:creationId xmlns:a16="http://schemas.microsoft.com/office/drawing/2014/main" id="{32F7899D-166E-46C2-F54A-704D6FA68F53}"/>
            </a:ext>
          </a:extLst>
        </cdr:cNvPr>
        <cdr:cNvSpPr txBox="1"/>
      </cdr:nvSpPr>
      <cdr:spPr>
        <a:xfrm xmlns:a="http://schemas.openxmlformats.org/drawingml/2006/main">
          <a:off x="2593711" y="1244029"/>
          <a:ext cx="712694" cy="6051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dr:relSizeAnchor xmlns:cdr="http://schemas.openxmlformats.org/drawingml/2006/chartDrawing">
    <cdr:from>
      <cdr:x>0.5339</cdr:x>
      <cdr:y>0.40903</cdr:y>
    </cdr:from>
    <cdr:to>
      <cdr:x>0.73973</cdr:x>
      <cdr:y>0.57373</cdr:y>
    </cdr:to>
    <cdr:sp macro="" textlink="">
      <cdr:nvSpPr>
        <cdr:cNvPr id="3" name="Textfeld 2">
          <a:extLst xmlns:a="http://schemas.openxmlformats.org/drawingml/2006/main">
            <a:ext uri="{FF2B5EF4-FFF2-40B4-BE49-F238E27FC236}">
              <a16:creationId xmlns:a16="http://schemas.microsoft.com/office/drawing/2014/main" id="{9E50CC3E-E5DA-C991-CC2D-65451FF768AB}"/>
            </a:ext>
          </a:extLst>
        </cdr:cNvPr>
        <cdr:cNvSpPr txBox="1"/>
      </cdr:nvSpPr>
      <cdr:spPr>
        <a:xfrm xmlns:a="http://schemas.openxmlformats.org/drawingml/2006/main">
          <a:off x="1544139" y="788664"/>
          <a:ext cx="595273" cy="317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200" dirty="0">
              <a:solidFill>
                <a:schemeClr val="bg1"/>
              </a:solidFill>
            </a:rPr>
            <a:t>55%</a:t>
          </a:r>
        </a:p>
      </cdr:txBody>
    </cdr:sp>
  </cdr:relSizeAnchor>
  <cdr:relSizeAnchor xmlns:cdr="http://schemas.openxmlformats.org/drawingml/2006/chartDrawing">
    <cdr:from>
      <cdr:x>0.2453</cdr:x>
      <cdr:y>0.48991</cdr:y>
    </cdr:from>
    <cdr:to>
      <cdr:x>0.46188</cdr:x>
      <cdr:y>0.65461</cdr:y>
    </cdr:to>
    <cdr:sp macro="" textlink="">
      <cdr:nvSpPr>
        <cdr:cNvPr id="4" name="Textfeld 3">
          <a:extLst xmlns:a="http://schemas.openxmlformats.org/drawingml/2006/main">
            <a:ext uri="{FF2B5EF4-FFF2-40B4-BE49-F238E27FC236}">
              <a16:creationId xmlns:a16="http://schemas.microsoft.com/office/drawing/2014/main" id="{7F7AAC27-4210-6EE6-FDA0-B4A18D8F6AB2}"/>
            </a:ext>
          </a:extLst>
        </cdr:cNvPr>
        <cdr:cNvSpPr txBox="1"/>
      </cdr:nvSpPr>
      <cdr:spPr>
        <a:xfrm xmlns:a="http://schemas.openxmlformats.org/drawingml/2006/main">
          <a:off x="709449" y="944610"/>
          <a:ext cx="626373" cy="317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200" dirty="0">
              <a:solidFill>
                <a:schemeClr val="bg1"/>
              </a:solidFill>
            </a:rPr>
            <a:t>29%</a:t>
          </a:r>
        </a:p>
      </cdr:txBody>
    </cdr:sp>
  </cdr:relSizeAnchor>
  <cdr:relSizeAnchor xmlns:cdr="http://schemas.openxmlformats.org/drawingml/2006/chartDrawing">
    <cdr:from>
      <cdr:x>0.29782</cdr:x>
      <cdr:y>0.17122</cdr:y>
    </cdr:from>
    <cdr:to>
      <cdr:x>0.5</cdr:x>
      <cdr:y>0.33592</cdr:y>
    </cdr:to>
    <cdr:sp macro="" textlink="">
      <cdr:nvSpPr>
        <cdr:cNvPr id="5" name="Textfeld 4">
          <a:extLst xmlns:a="http://schemas.openxmlformats.org/drawingml/2006/main">
            <a:ext uri="{FF2B5EF4-FFF2-40B4-BE49-F238E27FC236}">
              <a16:creationId xmlns:a16="http://schemas.microsoft.com/office/drawing/2014/main" id="{B0470874-7EB0-B48F-4BBF-FC2D1DC6318F}"/>
            </a:ext>
          </a:extLst>
        </cdr:cNvPr>
        <cdr:cNvSpPr txBox="1"/>
      </cdr:nvSpPr>
      <cdr:spPr>
        <a:xfrm xmlns:a="http://schemas.openxmlformats.org/drawingml/2006/main">
          <a:off x="861346" y="330140"/>
          <a:ext cx="584739" cy="317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200" dirty="0">
              <a:solidFill>
                <a:schemeClr val="bg1"/>
              </a:solidFill>
            </a:rPr>
            <a:t>16%</a:t>
          </a:r>
        </a:p>
      </cdr:txBody>
    </cdr:sp>
  </cdr:relSizeAnchor>
</c:userShapes>
</file>

<file path=ppt/drawings/drawing3.xml><?xml version="1.0" encoding="utf-8"?>
<c:userShapes xmlns:c="http://schemas.openxmlformats.org/drawingml/2006/chart">
  <cdr:relSizeAnchor xmlns:cdr="http://schemas.openxmlformats.org/drawingml/2006/chartDrawing">
    <cdr:from>
      <cdr:x>0.55732</cdr:x>
      <cdr:y>0.40097</cdr:y>
    </cdr:from>
    <cdr:to>
      <cdr:x>0.71046</cdr:x>
      <cdr:y>0.596</cdr:y>
    </cdr:to>
    <cdr:sp macro="" textlink="">
      <cdr:nvSpPr>
        <cdr:cNvPr id="2" name="Textfeld 1">
          <a:extLst xmlns:a="http://schemas.openxmlformats.org/drawingml/2006/main">
            <a:ext uri="{FF2B5EF4-FFF2-40B4-BE49-F238E27FC236}">
              <a16:creationId xmlns:a16="http://schemas.microsoft.com/office/drawing/2014/main" id="{32F7899D-166E-46C2-F54A-704D6FA68F53}"/>
            </a:ext>
          </a:extLst>
        </cdr:cNvPr>
        <cdr:cNvSpPr txBox="1"/>
      </cdr:nvSpPr>
      <cdr:spPr>
        <a:xfrm xmlns:a="http://schemas.openxmlformats.org/drawingml/2006/main">
          <a:off x="2593711" y="1244029"/>
          <a:ext cx="712694" cy="6051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dr:relSizeAnchor xmlns:cdr="http://schemas.openxmlformats.org/drawingml/2006/chartDrawing">
    <cdr:from>
      <cdr:x>0.54297</cdr:x>
      <cdr:y>0.38293</cdr:y>
    </cdr:from>
    <cdr:to>
      <cdr:x>0.75337</cdr:x>
      <cdr:y>0.54763</cdr:y>
    </cdr:to>
    <cdr:sp macro="" textlink="">
      <cdr:nvSpPr>
        <cdr:cNvPr id="3" name="Textfeld 2">
          <a:extLst xmlns:a="http://schemas.openxmlformats.org/drawingml/2006/main">
            <a:ext uri="{FF2B5EF4-FFF2-40B4-BE49-F238E27FC236}">
              <a16:creationId xmlns:a16="http://schemas.microsoft.com/office/drawing/2014/main" id="{9E50CC3E-E5DA-C991-CC2D-65451FF768AB}"/>
            </a:ext>
          </a:extLst>
        </cdr:cNvPr>
        <cdr:cNvSpPr txBox="1"/>
      </cdr:nvSpPr>
      <cdr:spPr>
        <a:xfrm xmlns:a="http://schemas.openxmlformats.org/drawingml/2006/main">
          <a:off x="1570362" y="738333"/>
          <a:ext cx="608522" cy="317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200" dirty="0">
              <a:solidFill>
                <a:schemeClr val="bg1"/>
              </a:solidFill>
            </a:rPr>
            <a:t>45%</a:t>
          </a:r>
        </a:p>
      </cdr:txBody>
    </cdr:sp>
  </cdr:relSizeAnchor>
  <cdr:relSizeAnchor xmlns:cdr="http://schemas.openxmlformats.org/drawingml/2006/chartDrawing">
    <cdr:from>
      <cdr:x>0.39169</cdr:x>
      <cdr:y>0.77604</cdr:y>
    </cdr:from>
    <cdr:to>
      <cdr:x>0.60054</cdr:x>
      <cdr:y>0.94074</cdr:y>
    </cdr:to>
    <cdr:sp macro="" textlink="">
      <cdr:nvSpPr>
        <cdr:cNvPr id="4" name="Textfeld 3">
          <a:extLst xmlns:a="http://schemas.openxmlformats.org/drawingml/2006/main">
            <a:ext uri="{FF2B5EF4-FFF2-40B4-BE49-F238E27FC236}">
              <a16:creationId xmlns:a16="http://schemas.microsoft.com/office/drawing/2014/main" id="{7F7AAC27-4210-6EE6-FDA0-B4A18D8F6AB2}"/>
            </a:ext>
          </a:extLst>
        </cdr:cNvPr>
        <cdr:cNvSpPr txBox="1"/>
      </cdr:nvSpPr>
      <cdr:spPr>
        <a:xfrm xmlns:a="http://schemas.openxmlformats.org/drawingml/2006/main">
          <a:off x="1132831" y="1496288"/>
          <a:ext cx="604023" cy="317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200" dirty="0">
              <a:solidFill>
                <a:schemeClr val="bg1"/>
              </a:solidFill>
            </a:rPr>
            <a:t>11%</a:t>
          </a:r>
        </a:p>
      </cdr:txBody>
    </cdr:sp>
  </cdr:relSizeAnchor>
  <cdr:relSizeAnchor xmlns:cdr="http://schemas.openxmlformats.org/drawingml/2006/chartDrawing">
    <cdr:from>
      <cdr:x>0.27557</cdr:x>
      <cdr:y>0.72647</cdr:y>
    </cdr:from>
    <cdr:to>
      <cdr:x>0.45643</cdr:x>
      <cdr:y>0.89117</cdr:y>
    </cdr:to>
    <cdr:sp macro="" textlink="">
      <cdr:nvSpPr>
        <cdr:cNvPr id="5" name="Textfeld 4">
          <a:extLst xmlns:a="http://schemas.openxmlformats.org/drawingml/2006/main">
            <a:ext uri="{FF2B5EF4-FFF2-40B4-BE49-F238E27FC236}">
              <a16:creationId xmlns:a16="http://schemas.microsoft.com/office/drawing/2014/main" id="{B0470874-7EB0-B48F-4BBF-FC2D1DC6318F}"/>
            </a:ext>
          </a:extLst>
        </cdr:cNvPr>
        <cdr:cNvSpPr txBox="1"/>
      </cdr:nvSpPr>
      <cdr:spPr>
        <a:xfrm xmlns:a="http://schemas.openxmlformats.org/drawingml/2006/main">
          <a:off x="796991" y="1400710"/>
          <a:ext cx="523093" cy="317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200" dirty="0">
              <a:solidFill>
                <a:schemeClr val="bg1"/>
              </a:solidFill>
            </a:rPr>
            <a:t>6%</a:t>
          </a:r>
        </a:p>
      </cdr:txBody>
    </cdr:sp>
  </cdr:relSizeAnchor>
  <cdr:relSizeAnchor xmlns:cdr="http://schemas.openxmlformats.org/drawingml/2006/chartDrawing">
    <cdr:from>
      <cdr:x>0.23209</cdr:x>
      <cdr:y>0.63358</cdr:y>
    </cdr:from>
    <cdr:to>
      <cdr:x>0.40869</cdr:x>
      <cdr:y>0.79828</cdr:y>
    </cdr:to>
    <cdr:sp macro="" textlink="">
      <cdr:nvSpPr>
        <cdr:cNvPr id="6" name="Textfeld 5">
          <a:extLst xmlns:a="http://schemas.openxmlformats.org/drawingml/2006/main">
            <a:ext uri="{FF2B5EF4-FFF2-40B4-BE49-F238E27FC236}">
              <a16:creationId xmlns:a16="http://schemas.microsoft.com/office/drawing/2014/main" id="{F4F15CA4-BC05-4D4A-6F54-4420B2D12B4D}"/>
            </a:ext>
          </a:extLst>
        </cdr:cNvPr>
        <cdr:cNvSpPr txBox="1"/>
      </cdr:nvSpPr>
      <cdr:spPr>
        <a:xfrm xmlns:a="http://schemas.openxmlformats.org/drawingml/2006/main">
          <a:off x="671231" y="1221612"/>
          <a:ext cx="510778" cy="3175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200" dirty="0">
              <a:solidFill>
                <a:schemeClr val="tx1"/>
              </a:solidFill>
            </a:rPr>
            <a:t>5%</a:t>
          </a:r>
        </a:p>
      </cdr:txBody>
    </cdr:sp>
  </cdr:relSizeAnchor>
  <cdr:relSizeAnchor xmlns:cdr="http://schemas.openxmlformats.org/drawingml/2006/chartDrawing">
    <cdr:from>
      <cdr:x>0.18881</cdr:x>
      <cdr:y>0.55153</cdr:y>
    </cdr:from>
    <cdr:to>
      <cdr:x>0.37382</cdr:x>
      <cdr:y>0.71623</cdr:y>
    </cdr:to>
    <cdr:sp macro="" textlink="">
      <cdr:nvSpPr>
        <cdr:cNvPr id="7" name="Textfeld 6">
          <a:extLst xmlns:a="http://schemas.openxmlformats.org/drawingml/2006/main">
            <a:ext uri="{FF2B5EF4-FFF2-40B4-BE49-F238E27FC236}">
              <a16:creationId xmlns:a16="http://schemas.microsoft.com/office/drawing/2014/main" id="{865CB851-69A4-C074-EDD3-0C23E05C41E0}"/>
            </a:ext>
          </a:extLst>
        </cdr:cNvPr>
        <cdr:cNvSpPr txBox="1"/>
      </cdr:nvSpPr>
      <cdr:spPr>
        <a:xfrm xmlns:a="http://schemas.openxmlformats.org/drawingml/2006/main">
          <a:off x="546062" y="1063408"/>
          <a:ext cx="535099" cy="317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200" dirty="0">
              <a:solidFill>
                <a:schemeClr val="bg1"/>
              </a:solidFill>
            </a:rPr>
            <a:t>4%</a:t>
          </a:r>
        </a:p>
      </cdr:txBody>
    </cdr:sp>
  </cdr:relSizeAnchor>
  <cdr:relSizeAnchor xmlns:cdr="http://schemas.openxmlformats.org/drawingml/2006/chartDrawing">
    <cdr:from>
      <cdr:x>0.26972</cdr:x>
      <cdr:y>0.2895</cdr:y>
    </cdr:from>
    <cdr:to>
      <cdr:x>0.46697</cdr:x>
      <cdr:y>0.4542</cdr:y>
    </cdr:to>
    <cdr:sp macro="" textlink="">
      <cdr:nvSpPr>
        <cdr:cNvPr id="8" name="Textfeld 7">
          <a:extLst xmlns:a="http://schemas.openxmlformats.org/drawingml/2006/main">
            <a:ext uri="{FF2B5EF4-FFF2-40B4-BE49-F238E27FC236}">
              <a16:creationId xmlns:a16="http://schemas.microsoft.com/office/drawing/2014/main" id="{09AA615C-A148-228C-0F84-94A39C9439C4}"/>
            </a:ext>
          </a:extLst>
        </cdr:cNvPr>
        <cdr:cNvSpPr txBox="1"/>
      </cdr:nvSpPr>
      <cdr:spPr>
        <a:xfrm xmlns:a="http://schemas.openxmlformats.org/drawingml/2006/main">
          <a:off x="780069" y="558185"/>
          <a:ext cx="570477" cy="317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200" dirty="0">
              <a:solidFill>
                <a:schemeClr val="bg1"/>
              </a:solidFill>
            </a:rPr>
            <a:t>29%</a:t>
          </a:r>
        </a:p>
      </cdr:txBody>
    </cdr:sp>
  </cdr:relSizeAnchor>
</c:userShapes>
</file>

<file path=ppt/drawings/drawing4.xml><?xml version="1.0" encoding="utf-8"?>
<c:userShapes xmlns:c="http://schemas.openxmlformats.org/drawingml/2006/chart">
  <cdr:relSizeAnchor xmlns:cdr="http://schemas.openxmlformats.org/drawingml/2006/chartDrawing">
    <cdr:from>
      <cdr:x>0.11935</cdr:x>
      <cdr:y>0.77293</cdr:y>
    </cdr:from>
    <cdr:to>
      <cdr:x>0.26714</cdr:x>
      <cdr:y>0.84761</cdr:y>
    </cdr:to>
    <cdr:sp macro="" textlink="">
      <cdr:nvSpPr>
        <cdr:cNvPr id="2" name="Textfeld 1">
          <a:extLst xmlns:a="http://schemas.openxmlformats.org/drawingml/2006/main">
            <a:ext uri="{FF2B5EF4-FFF2-40B4-BE49-F238E27FC236}">
              <a16:creationId xmlns:a16="http://schemas.microsoft.com/office/drawing/2014/main" id="{23588375-7885-D29A-DE24-C71EE76F0B4E}"/>
            </a:ext>
          </a:extLst>
        </cdr:cNvPr>
        <cdr:cNvSpPr txBox="1"/>
      </cdr:nvSpPr>
      <cdr:spPr>
        <a:xfrm xmlns:a="http://schemas.openxmlformats.org/drawingml/2006/main">
          <a:off x="1103845" y="3509012"/>
          <a:ext cx="1366882" cy="3390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400" dirty="0">
              <a:solidFill>
                <a:schemeClr val="tx1"/>
              </a:solidFill>
            </a:rPr>
            <a:t>2 </a:t>
          </a:r>
          <a:r>
            <a:rPr lang="de-DE" sz="1400" dirty="0" err="1">
              <a:solidFill>
                <a:schemeClr val="tx1"/>
              </a:solidFill>
            </a:rPr>
            <a:t>months</a:t>
          </a:r>
          <a:endParaRPr lang="de-DE" sz="1400" dirty="0">
            <a:solidFill>
              <a:schemeClr val="tx1"/>
            </a:solidFill>
          </a:endParaRPr>
        </a:p>
      </cdr:txBody>
    </cdr:sp>
  </cdr:relSizeAnchor>
  <cdr:relSizeAnchor xmlns:cdr="http://schemas.openxmlformats.org/drawingml/2006/chartDrawing">
    <cdr:from>
      <cdr:x>0.26942</cdr:x>
      <cdr:y>0.77293</cdr:y>
    </cdr:from>
    <cdr:to>
      <cdr:x>0.41721</cdr:x>
      <cdr:y>0.84761</cdr:y>
    </cdr:to>
    <cdr:sp macro="" textlink="">
      <cdr:nvSpPr>
        <cdr:cNvPr id="3" name="Textfeld 2">
          <a:extLst xmlns:a="http://schemas.openxmlformats.org/drawingml/2006/main">
            <a:ext uri="{FF2B5EF4-FFF2-40B4-BE49-F238E27FC236}">
              <a16:creationId xmlns:a16="http://schemas.microsoft.com/office/drawing/2014/main" id="{ECFB2B84-2092-7B31-D213-C533E3144AAF}"/>
            </a:ext>
          </a:extLst>
        </cdr:cNvPr>
        <cdr:cNvSpPr txBox="1"/>
      </cdr:nvSpPr>
      <cdr:spPr>
        <a:xfrm xmlns:a="http://schemas.openxmlformats.org/drawingml/2006/main">
          <a:off x="2491814" y="3509012"/>
          <a:ext cx="1366882" cy="3390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400" dirty="0">
              <a:solidFill>
                <a:schemeClr val="tx1"/>
              </a:solidFill>
            </a:rPr>
            <a:t>4 </a:t>
          </a:r>
          <a:r>
            <a:rPr lang="de-DE" sz="1400" dirty="0" err="1">
              <a:solidFill>
                <a:schemeClr val="tx1"/>
              </a:solidFill>
            </a:rPr>
            <a:t>months</a:t>
          </a:r>
          <a:endParaRPr lang="de-DE" sz="1400" dirty="0">
            <a:solidFill>
              <a:schemeClr val="tx1"/>
            </a:solidFill>
          </a:endParaRPr>
        </a:p>
      </cdr:txBody>
    </cdr:sp>
  </cdr:relSizeAnchor>
  <cdr:relSizeAnchor xmlns:cdr="http://schemas.openxmlformats.org/drawingml/2006/chartDrawing">
    <cdr:from>
      <cdr:x>0.4131</cdr:x>
      <cdr:y>0.77293</cdr:y>
    </cdr:from>
    <cdr:to>
      <cdr:x>0.56089</cdr:x>
      <cdr:y>0.84761</cdr:y>
    </cdr:to>
    <cdr:sp macro="" textlink="">
      <cdr:nvSpPr>
        <cdr:cNvPr id="4" name="Textfeld 3">
          <a:extLst xmlns:a="http://schemas.openxmlformats.org/drawingml/2006/main">
            <a:ext uri="{FF2B5EF4-FFF2-40B4-BE49-F238E27FC236}">
              <a16:creationId xmlns:a16="http://schemas.microsoft.com/office/drawing/2014/main" id="{F5D9C569-E38E-D181-21D1-5FE9305DDDD0}"/>
            </a:ext>
          </a:extLst>
        </cdr:cNvPr>
        <cdr:cNvSpPr txBox="1"/>
      </cdr:nvSpPr>
      <cdr:spPr>
        <a:xfrm xmlns:a="http://schemas.openxmlformats.org/drawingml/2006/main">
          <a:off x="3820683" y="3509012"/>
          <a:ext cx="1366881" cy="3390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400" dirty="0">
              <a:solidFill>
                <a:schemeClr val="tx1"/>
              </a:solidFill>
            </a:rPr>
            <a:t>6 </a:t>
          </a:r>
          <a:r>
            <a:rPr lang="de-DE" sz="1400" dirty="0" err="1">
              <a:solidFill>
                <a:schemeClr val="tx1"/>
              </a:solidFill>
            </a:rPr>
            <a:t>months</a:t>
          </a:r>
          <a:endParaRPr lang="de-DE" sz="1400" dirty="0">
            <a:solidFill>
              <a:schemeClr val="tx1"/>
            </a:solidFill>
          </a:endParaRPr>
        </a:p>
      </cdr:txBody>
    </cdr:sp>
  </cdr:relSizeAnchor>
  <cdr:relSizeAnchor xmlns:cdr="http://schemas.openxmlformats.org/drawingml/2006/chartDrawing">
    <cdr:from>
      <cdr:x>0.55997</cdr:x>
      <cdr:y>0.77293</cdr:y>
    </cdr:from>
    <cdr:to>
      <cdr:x>0.70776</cdr:x>
      <cdr:y>0.84761</cdr:y>
    </cdr:to>
    <cdr:sp macro="" textlink="">
      <cdr:nvSpPr>
        <cdr:cNvPr id="5" name="Textfeld 4">
          <a:extLst xmlns:a="http://schemas.openxmlformats.org/drawingml/2006/main">
            <a:ext uri="{FF2B5EF4-FFF2-40B4-BE49-F238E27FC236}">
              <a16:creationId xmlns:a16="http://schemas.microsoft.com/office/drawing/2014/main" id="{990AD19D-B738-CCD3-A686-BEE2D95D443B}"/>
            </a:ext>
          </a:extLst>
        </cdr:cNvPr>
        <cdr:cNvSpPr txBox="1"/>
      </cdr:nvSpPr>
      <cdr:spPr>
        <a:xfrm xmlns:a="http://schemas.openxmlformats.org/drawingml/2006/main">
          <a:off x="5179056" y="3509012"/>
          <a:ext cx="1366881" cy="3390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400" dirty="0">
              <a:solidFill>
                <a:schemeClr val="tx1"/>
              </a:solidFill>
            </a:rPr>
            <a:t>8 </a:t>
          </a:r>
          <a:r>
            <a:rPr lang="de-DE" sz="1400" dirty="0" err="1">
              <a:solidFill>
                <a:schemeClr val="tx1"/>
              </a:solidFill>
            </a:rPr>
            <a:t>months</a:t>
          </a:r>
          <a:endParaRPr lang="de-DE" sz="1400" dirty="0">
            <a:solidFill>
              <a:schemeClr val="tx1"/>
            </a:solidFill>
          </a:endParaRPr>
        </a:p>
      </cdr:txBody>
    </cdr:sp>
  </cdr:relSizeAnchor>
  <cdr:relSizeAnchor xmlns:cdr="http://schemas.openxmlformats.org/drawingml/2006/chartDrawing">
    <cdr:from>
      <cdr:x>0.7003</cdr:x>
      <cdr:y>0.77293</cdr:y>
    </cdr:from>
    <cdr:to>
      <cdr:x>0.84809</cdr:x>
      <cdr:y>0.84761</cdr:y>
    </cdr:to>
    <cdr:sp macro="" textlink="">
      <cdr:nvSpPr>
        <cdr:cNvPr id="6" name="Textfeld 5">
          <a:extLst xmlns:a="http://schemas.openxmlformats.org/drawingml/2006/main">
            <a:ext uri="{FF2B5EF4-FFF2-40B4-BE49-F238E27FC236}">
              <a16:creationId xmlns:a16="http://schemas.microsoft.com/office/drawing/2014/main" id="{559F6735-7ED0-FC26-6EB9-CF036A1AEF36}"/>
            </a:ext>
          </a:extLst>
        </cdr:cNvPr>
        <cdr:cNvSpPr txBox="1"/>
      </cdr:nvSpPr>
      <cdr:spPr>
        <a:xfrm xmlns:a="http://schemas.openxmlformats.org/drawingml/2006/main">
          <a:off x="6476941" y="3509012"/>
          <a:ext cx="1366881" cy="3390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400" dirty="0">
              <a:solidFill>
                <a:schemeClr val="tx1"/>
              </a:solidFill>
            </a:rPr>
            <a:t>PB </a:t>
          </a:r>
          <a:r>
            <a:rPr lang="de-DE" sz="1400" dirty="0" err="1">
              <a:solidFill>
                <a:schemeClr val="tx1"/>
              </a:solidFill>
            </a:rPr>
            <a:t>uMRD</a:t>
          </a:r>
          <a:endParaRPr lang="de-DE" sz="1400" dirty="0">
            <a:solidFill>
              <a:schemeClr val="tx1"/>
            </a:solidFill>
          </a:endParaRPr>
        </a:p>
      </cdr:txBody>
    </cdr:sp>
  </cdr:relSizeAnchor>
  <cdr:relSizeAnchor xmlns:cdr="http://schemas.openxmlformats.org/drawingml/2006/chartDrawing">
    <cdr:from>
      <cdr:x>0.85221</cdr:x>
      <cdr:y>0.77293</cdr:y>
    </cdr:from>
    <cdr:to>
      <cdr:x>1</cdr:x>
      <cdr:y>0.84761</cdr:y>
    </cdr:to>
    <cdr:sp macro="" textlink="">
      <cdr:nvSpPr>
        <cdr:cNvPr id="7" name="Textfeld 6">
          <a:extLst xmlns:a="http://schemas.openxmlformats.org/drawingml/2006/main">
            <a:ext uri="{FF2B5EF4-FFF2-40B4-BE49-F238E27FC236}">
              <a16:creationId xmlns:a16="http://schemas.microsoft.com/office/drawing/2014/main" id="{3CC92272-6478-FDED-9DFD-23A1D105EA2B}"/>
            </a:ext>
          </a:extLst>
        </cdr:cNvPr>
        <cdr:cNvSpPr txBox="1"/>
      </cdr:nvSpPr>
      <cdr:spPr>
        <a:xfrm xmlns:a="http://schemas.openxmlformats.org/drawingml/2006/main">
          <a:off x="7881928" y="3509012"/>
          <a:ext cx="1366881" cy="3390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400" dirty="0">
              <a:solidFill>
                <a:schemeClr val="tx1"/>
              </a:solidFill>
            </a:rPr>
            <a:t>BM </a:t>
          </a:r>
          <a:r>
            <a:rPr lang="de-DE" sz="1400" dirty="0" err="1">
              <a:solidFill>
                <a:schemeClr val="tx1"/>
              </a:solidFill>
            </a:rPr>
            <a:t>uMRD</a:t>
          </a:r>
          <a:endParaRPr lang="de-DE" sz="1400" dirty="0">
            <a:solidFill>
              <a:schemeClr val="tx1"/>
            </a:solidFill>
          </a:endParaRPr>
        </a:p>
      </cdr:txBody>
    </cdr:sp>
  </cdr:relSizeAnchor>
  <cdr:relSizeAnchor xmlns:cdr="http://schemas.openxmlformats.org/drawingml/2006/chartDrawing">
    <cdr:from>
      <cdr:x>0.14478</cdr:x>
      <cdr:y>0.84871</cdr:y>
    </cdr:from>
    <cdr:to>
      <cdr:x>0.69544</cdr:x>
      <cdr:y>0.9234</cdr:y>
    </cdr:to>
    <cdr:sp macro="" textlink="">
      <cdr:nvSpPr>
        <cdr:cNvPr id="8" name="Textfeld 7">
          <a:extLst xmlns:a="http://schemas.openxmlformats.org/drawingml/2006/main">
            <a:ext uri="{FF2B5EF4-FFF2-40B4-BE49-F238E27FC236}">
              <a16:creationId xmlns:a16="http://schemas.microsoft.com/office/drawing/2014/main" id="{5C08FBD3-4328-177F-63AF-21B3F3F1956A}"/>
            </a:ext>
          </a:extLst>
        </cdr:cNvPr>
        <cdr:cNvSpPr txBox="1"/>
      </cdr:nvSpPr>
      <cdr:spPr>
        <a:xfrm xmlns:a="http://schemas.openxmlformats.org/drawingml/2006/main">
          <a:off x="1339043" y="3853044"/>
          <a:ext cx="5092949" cy="3390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400" b="1" dirty="0">
              <a:solidFill>
                <a:schemeClr val="tx1"/>
              </a:solidFill>
            </a:rPr>
            <a:t>First </a:t>
          </a:r>
          <a:r>
            <a:rPr lang="de-DE" sz="1400" b="1" dirty="0" err="1">
              <a:solidFill>
                <a:schemeClr val="tx1"/>
              </a:solidFill>
            </a:rPr>
            <a:t>uMRD</a:t>
          </a:r>
          <a:r>
            <a:rPr lang="de-DE" sz="1400" b="1" dirty="0">
              <a:solidFill>
                <a:schemeClr val="tx1"/>
              </a:solidFill>
            </a:rPr>
            <a:t> in </a:t>
          </a:r>
          <a:r>
            <a:rPr lang="de-DE" sz="1400" b="1" dirty="0" err="1">
              <a:solidFill>
                <a:schemeClr val="tx1"/>
              </a:solidFill>
            </a:rPr>
            <a:t>peripheral</a:t>
          </a:r>
          <a:r>
            <a:rPr lang="de-DE" sz="1400" b="1" dirty="0">
              <a:solidFill>
                <a:schemeClr val="tx1"/>
              </a:solidFill>
            </a:rPr>
            <a:t> </a:t>
          </a:r>
          <a:r>
            <a:rPr lang="de-DE" sz="1400" b="1" dirty="0" err="1">
              <a:solidFill>
                <a:schemeClr val="tx1"/>
              </a:solidFill>
            </a:rPr>
            <a:t>blood</a:t>
          </a:r>
          <a:r>
            <a:rPr lang="de-DE" sz="1400" b="1" dirty="0">
              <a:solidFill>
                <a:schemeClr val="tx1"/>
              </a:solidFill>
            </a:rPr>
            <a:t> </a:t>
          </a:r>
        </a:p>
      </cdr:txBody>
    </cdr:sp>
  </cdr:relSizeAnchor>
  <cdr:relSizeAnchor xmlns:cdr="http://schemas.openxmlformats.org/drawingml/2006/chartDrawing">
    <cdr:from>
      <cdr:x>0.70144</cdr:x>
      <cdr:y>0.84871</cdr:y>
    </cdr:from>
    <cdr:to>
      <cdr:x>1</cdr:x>
      <cdr:y>0.95072</cdr:y>
    </cdr:to>
    <cdr:sp macro="" textlink="">
      <cdr:nvSpPr>
        <cdr:cNvPr id="9" name="Textfeld 8">
          <a:extLst xmlns:a="http://schemas.openxmlformats.org/drawingml/2006/main">
            <a:ext uri="{FF2B5EF4-FFF2-40B4-BE49-F238E27FC236}">
              <a16:creationId xmlns:a16="http://schemas.microsoft.com/office/drawing/2014/main" id="{75EA5E89-B318-ACC3-ABD6-B27BDC873A67}"/>
            </a:ext>
          </a:extLst>
        </cdr:cNvPr>
        <cdr:cNvSpPr txBox="1"/>
      </cdr:nvSpPr>
      <cdr:spPr>
        <a:xfrm xmlns:a="http://schemas.openxmlformats.org/drawingml/2006/main">
          <a:off x="6487485" y="3853044"/>
          <a:ext cx="2761324" cy="4631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400" b="1" dirty="0">
              <a:solidFill>
                <a:schemeClr val="tx1"/>
              </a:solidFill>
            </a:rPr>
            <a:t>Best/EOT </a:t>
          </a:r>
          <a:r>
            <a:rPr lang="de-DE" sz="1400" b="1" dirty="0" err="1">
              <a:solidFill>
                <a:schemeClr val="tx1"/>
              </a:solidFill>
            </a:rPr>
            <a:t>uMRD</a:t>
          </a:r>
          <a:endParaRPr lang="de-DE" sz="1400" b="1" dirty="0">
            <a:solidFill>
              <a:schemeClr val="tx1"/>
            </a:solidFill>
          </a:endParaRPr>
        </a:p>
      </cdr:txBody>
    </cdr:sp>
  </cdr:relSizeAnchor>
  <cdr:relSizeAnchor xmlns:cdr="http://schemas.openxmlformats.org/drawingml/2006/chartDrawing">
    <cdr:from>
      <cdr:x>0.14478</cdr:x>
      <cdr:y>0.83359</cdr:y>
    </cdr:from>
    <cdr:to>
      <cdr:x>0.70144</cdr:x>
      <cdr:y>0.84368</cdr:y>
    </cdr:to>
    <cdr:sp macro="" textlink="">
      <cdr:nvSpPr>
        <cdr:cNvPr id="10" name="Eckige Klammer links 9">
          <a:extLst xmlns:a="http://schemas.openxmlformats.org/drawingml/2006/main">
            <a:ext uri="{FF2B5EF4-FFF2-40B4-BE49-F238E27FC236}">
              <a16:creationId xmlns:a16="http://schemas.microsoft.com/office/drawing/2014/main" id="{F649AB50-AEBE-CB3D-6A06-2301023F54A9}"/>
            </a:ext>
          </a:extLst>
        </cdr:cNvPr>
        <cdr:cNvSpPr/>
      </cdr:nvSpPr>
      <cdr:spPr>
        <a:xfrm xmlns:a="http://schemas.openxmlformats.org/drawingml/2006/main" rot="16200000">
          <a:off x="2475469" y="2163834"/>
          <a:ext cx="45826" cy="3286947"/>
        </a:xfrm>
        <a:prstGeom xmlns:a="http://schemas.openxmlformats.org/drawingml/2006/main" prst="leftBracket">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de-DE"/>
        </a:p>
      </cdr:txBody>
    </cdr:sp>
  </cdr:relSizeAnchor>
  <cdr:relSizeAnchor xmlns:cdr="http://schemas.openxmlformats.org/drawingml/2006/chartDrawing">
    <cdr:from>
      <cdr:x>0.72974</cdr:x>
      <cdr:y>0.83359</cdr:y>
    </cdr:from>
    <cdr:to>
      <cdr:x>0.96915</cdr:x>
      <cdr:y>0.84421</cdr:y>
    </cdr:to>
    <cdr:sp macro="" textlink="">
      <cdr:nvSpPr>
        <cdr:cNvPr id="11" name="Eckige Klammer links 10">
          <a:extLst xmlns:a="http://schemas.openxmlformats.org/drawingml/2006/main">
            <a:ext uri="{FF2B5EF4-FFF2-40B4-BE49-F238E27FC236}">
              <a16:creationId xmlns:a16="http://schemas.microsoft.com/office/drawing/2014/main" id="{B03B356F-CEE3-60EF-D7CB-DA57B003BE02}"/>
            </a:ext>
          </a:extLst>
        </cdr:cNvPr>
        <cdr:cNvSpPr/>
      </cdr:nvSpPr>
      <cdr:spPr>
        <a:xfrm xmlns:a="http://schemas.openxmlformats.org/drawingml/2006/main" rot="16200000">
          <a:off x="4991699" y="3101652"/>
          <a:ext cx="48214" cy="1413700"/>
        </a:xfrm>
        <a:prstGeom xmlns:a="http://schemas.openxmlformats.org/drawingml/2006/main" prst="leftBracket">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de-DE"/>
        </a:p>
      </cdr:txBody>
    </cdr:sp>
  </cdr:relSizeAnchor>
  <cdr:relSizeAnchor xmlns:cdr="http://schemas.openxmlformats.org/drawingml/2006/chartDrawing">
    <cdr:from>
      <cdr:x>0.11769</cdr:x>
      <cdr:y>0.7667</cdr:y>
    </cdr:from>
    <cdr:to>
      <cdr:x>1</cdr:x>
      <cdr:y>0.7667</cdr:y>
    </cdr:to>
    <cdr:cxnSp macro="">
      <cdr:nvCxnSpPr>
        <cdr:cNvPr id="13" name="Gerade Verbindung 12">
          <a:extLst xmlns:a="http://schemas.openxmlformats.org/drawingml/2006/main">
            <a:ext uri="{FF2B5EF4-FFF2-40B4-BE49-F238E27FC236}">
              <a16:creationId xmlns:a16="http://schemas.microsoft.com/office/drawing/2014/main" id="{15905CDB-F632-359A-722A-EAF7088334F2}"/>
            </a:ext>
          </a:extLst>
        </cdr:cNvPr>
        <cdr:cNvCxnSpPr/>
      </cdr:nvCxnSpPr>
      <cdr:spPr>
        <a:xfrm xmlns:a="http://schemas.openxmlformats.org/drawingml/2006/main">
          <a:off x="694923" y="3480715"/>
          <a:ext cx="5209880" cy="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0.30456</cdr:x>
      <cdr:y>0.46601</cdr:y>
    </cdr:from>
    <cdr:to>
      <cdr:x>0.64411</cdr:x>
      <cdr:y>0.60313</cdr:y>
    </cdr:to>
    <cdr:sp macro="" textlink="">
      <cdr:nvSpPr>
        <cdr:cNvPr id="2" name="Textfeld 1">
          <a:extLst xmlns:a="http://schemas.openxmlformats.org/drawingml/2006/main">
            <a:ext uri="{FF2B5EF4-FFF2-40B4-BE49-F238E27FC236}">
              <a16:creationId xmlns:a16="http://schemas.microsoft.com/office/drawing/2014/main" id="{879DBA34-7DAF-3835-DA21-F20DAB8E53CB}"/>
            </a:ext>
          </a:extLst>
        </cdr:cNvPr>
        <cdr:cNvSpPr txBox="1"/>
      </cdr:nvSpPr>
      <cdr:spPr>
        <a:xfrm xmlns:a="http://schemas.openxmlformats.org/drawingml/2006/main">
          <a:off x="813751" y="809253"/>
          <a:ext cx="907257" cy="23812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de-DE" sz="1000" dirty="0"/>
            <a:t>3 </a:t>
          </a:r>
          <a:r>
            <a:rPr lang="de-DE" sz="1000" dirty="0" err="1"/>
            <a:t>months</a:t>
          </a:r>
          <a:endParaRPr lang="de-DE" sz="1000" dirty="0"/>
        </a:p>
      </cdr:txBody>
    </cdr:sp>
  </cdr:relSizeAnchor>
</c:userShapes>
</file>

<file path=ppt/drawings/drawing6.xml><?xml version="1.0" encoding="utf-8"?>
<c:userShapes xmlns:c="http://schemas.openxmlformats.org/drawingml/2006/chart">
  <cdr:relSizeAnchor xmlns:cdr="http://schemas.openxmlformats.org/drawingml/2006/chartDrawing">
    <cdr:from>
      <cdr:x>0.30456</cdr:x>
      <cdr:y>0.46601</cdr:y>
    </cdr:from>
    <cdr:to>
      <cdr:x>0.64411</cdr:x>
      <cdr:y>0.60313</cdr:y>
    </cdr:to>
    <cdr:sp macro="" textlink="">
      <cdr:nvSpPr>
        <cdr:cNvPr id="2" name="Textfeld 1">
          <a:extLst xmlns:a="http://schemas.openxmlformats.org/drawingml/2006/main">
            <a:ext uri="{FF2B5EF4-FFF2-40B4-BE49-F238E27FC236}">
              <a16:creationId xmlns:a16="http://schemas.microsoft.com/office/drawing/2014/main" id="{879DBA34-7DAF-3835-DA21-F20DAB8E53CB}"/>
            </a:ext>
          </a:extLst>
        </cdr:cNvPr>
        <cdr:cNvSpPr txBox="1"/>
      </cdr:nvSpPr>
      <cdr:spPr>
        <a:xfrm xmlns:a="http://schemas.openxmlformats.org/drawingml/2006/main">
          <a:off x="813751" y="809253"/>
          <a:ext cx="907257" cy="23812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de-DE" sz="1000" dirty="0"/>
            <a:t>6 </a:t>
          </a:r>
          <a:r>
            <a:rPr lang="de-DE" sz="1000" dirty="0" err="1"/>
            <a:t>months</a:t>
          </a:r>
          <a:endParaRPr lang="de-DE" sz="1000" dirty="0"/>
        </a:p>
      </cdr:txBody>
    </cdr:sp>
  </cdr:relSizeAnchor>
</c:userShapes>
</file>

<file path=ppt/drawings/drawing7.xml><?xml version="1.0" encoding="utf-8"?>
<c:userShapes xmlns:c="http://schemas.openxmlformats.org/drawingml/2006/chart">
  <cdr:relSizeAnchor xmlns:cdr="http://schemas.openxmlformats.org/drawingml/2006/chartDrawing">
    <cdr:from>
      <cdr:x>0.30456</cdr:x>
      <cdr:y>0.46601</cdr:y>
    </cdr:from>
    <cdr:to>
      <cdr:x>0.64411</cdr:x>
      <cdr:y>0.60313</cdr:y>
    </cdr:to>
    <cdr:sp macro="" textlink="">
      <cdr:nvSpPr>
        <cdr:cNvPr id="2" name="Textfeld 1">
          <a:extLst xmlns:a="http://schemas.openxmlformats.org/drawingml/2006/main">
            <a:ext uri="{FF2B5EF4-FFF2-40B4-BE49-F238E27FC236}">
              <a16:creationId xmlns:a16="http://schemas.microsoft.com/office/drawing/2014/main" id="{879DBA34-7DAF-3835-DA21-F20DAB8E53CB}"/>
            </a:ext>
          </a:extLst>
        </cdr:cNvPr>
        <cdr:cNvSpPr txBox="1"/>
      </cdr:nvSpPr>
      <cdr:spPr>
        <a:xfrm xmlns:a="http://schemas.openxmlformats.org/drawingml/2006/main">
          <a:off x="813751" y="809253"/>
          <a:ext cx="907257" cy="23812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de-DE" sz="1000" dirty="0"/>
            <a:t>9 </a:t>
          </a:r>
          <a:r>
            <a:rPr lang="de-DE" sz="1000" dirty="0" err="1"/>
            <a:t>months</a:t>
          </a:r>
          <a:r>
            <a:rPr lang="de-DE" sz="1000" baseline="30000" dirty="0" err="1"/>
            <a:t>d</a:t>
          </a:r>
          <a:endParaRPr lang="de-DE" sz="1000" dirty="0"/>
        </a:p>
      </cdr:txBody>
    </cdr:sp>
  </cdr:relSizeAnchor>
</c:userShapes>
</file>

<file path=ppt/drawings/drawing8.xml><?xml version="1.0" encoding="utf-8"?>
<c:userShapes xmlns:c="http://schemas.openxmlformats.org/drawingml/2006/chart">
  <cdr:relSizeAnchor xmlns:cdr="http://schemas.openxmlformats.org/drawingml/2006/chartDrawing">
    <cdr:from>
      <cdr:x>0.30456</cdr:x>
      <cdr:y>0.46601</cdr:y>
    </cdr:from>
    <cdr:to>
      <cdr:x>0.64411</cdr:x>
      <cdr:y>0.60313</cdr:y>
    </cdr:to>
    <cdr:sp macro="" textlink="">
      <cdr:nvSpPr>
        <cdr:cNvPr id="2" name="Textfeld 1">
          <a:extLst xmlns:a="http://schemas.openxmlformats.org/drawingml/2006/main">
            <a:ext uri="{FF2B5EF4-FFF2-40B4-BE49-F238E27FC236}">
              <a16:creationId xmlns:a16="http://schemas.microsoft.com/office/drawing/2014/main" id="{879DBA34-7DAF-3835-DA21-F20DAB8E53CB}"/>
            </a:ext>
          </a:extLst>
        </cdr:cNvPr>
        <cdr:cNvSpPr txBox="1"/>
      </cdr:nvSpPr>
      <cdr:spPr>
        <a:xfrm xmlns:a="http://schemas.openxmlformats.org/drawingml/2006/main">
          <a:off x="813751" y="809253"/>
          <a:ext cx="907257" cy="23812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de-DE" sz="1000" dirty="0"/>
            <a:t>3 </a:t>
          </a:r>
          <a:r>
            <a:rPr lang="de-DE" sz="1000" dirty="0" err="1"/>
            <a:t>months</a:t>
          </a:r>
          <a:endParaRPr lang="de-DE" sz="1000" dirty="0"/>
        </a:p>
      </cdr:txBody>
    </cdr:sp>
  </cdr:relSizeAnchor>
</c:userShapes>
</file>

<file path=ppt/drawings/drawing9.xml><?xml version="1.0" encoding="utf-8"?>
<c:userShapes xmlns:c="http://schemas.openxmlformats.org/drawingml/2006/chart">
  <cdr:relSizeAnchor xmlns:cdr="http://schemas.openxmlformats.org/drawingml/2006/chartDrawing">
    <cdr:from>
      <cdr:x>0.30456</cdr:x>
      <cdr:y>0.46601</cdr:y>
    </cdr:from>
    <cdr:to>
      <cdr:x>0.64411</cdr:x>
      <cdr:y>0.60313</cdr:y>
    </cdr:to>
    <cdr:sp macro="" textlink="">
      <cdr:nvSpPr>
        <cdr:cNvPr id="2" name="Textfeld 1">
          <a:extLst xmlns:a="http://schemas.openxmlformats.org/drawingml/2006/main">
            <a:ext uri="{FF2B5EF4-FFF2-40B4-BE49-F238E27FC236}">
              <a16:creationId xmlns:a16="http://schemas.microsoft.com/office/drawing/2014/main" id="{879DBA34-7DAF-3835-DA21-F20DAB8E53CB}"/>
            </a:ext>
          </a:extLst>
        </cdr:cNvPr>
        <cdr:cNvSpPr txBox="1"/>
      </cdr:nvSpPr>
      <cdr:spPr>
        <a:xfrm xmlns:a="http://schemas.openxmlformats.org/drawingml/2006/main">
          <a:off x="813751" y="809253"/>
          <a:ext cx="907257" cy="23812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de-DE" sz="1000" dirty="0"/>
            <a:t>6 </a:t>
          </a:r>
          <a:r>
            <a:rPr lang="de-DE" sz="1000" dirty="0" err="1"/>
            <a:t>months</a:t>
          </a:r>
          <a:endParaRPr lang="de-DE" sz="1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A4259EF7-410E-4326-9158-1106B3C932B7}" type="datetimeFigureOut">
              <a:rPr lang="en-GB" smtClean="0"/>
              <a:pPr/>
              <a:t>11/07/2023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0F51A6C-7ACC-4A55-BAD6-5A06CA9A7376}" type="slidenum">
              <a:rPr lang="en-GB" smtClean="0"/>
              <a:pPr/>
              <a:t>‹#›</a:t>
            </a:fld>
            <a:endParaRPr lang="en-GB"/>
          </a:p>
        </p:txBody>
      </p:sp>
    </p:spTree>
    <p:extLst>
      <p:ext uri="{BB962C8B-B14F-4D97-AF65-F5344CB8AC3E}">
        <p14:creationId xmlns:p14="http://schemas.microsoft.com/office/powerpoint/2010/main" val="3705299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7</a:t>
            </a:fld>
            <a:endParaRPr lang="en-GB"/>
          </a:p>
        </p:txBody>
      </p:sp>
    </p:spTree>
    <p:extLst>
      <p:ext uri="{BB962C8B-B14F-4D97-AF65-F5344CB8AC3E}">
        <p14:creationId xmlns:p14="http://schemas.microsoft.com/office/powerpoint/2010/main" val="1455068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F0F51A6C-7ACC-4A55-BAD6-5A06CA9A7376}" type="slidenum">
              <a:rPr lang="en-GB" smtClean="0"/>
              <a:pPr/>
              <a:t>60</a:t>
            </a:fld>
            <a:endParaRPr lang="en-GB"/>
          </a:p>
        </p:txBody>
      </p:sp>
    </p:spTree>
    <p:extLst>
      <p:ext uri="{BB962C8B-B14F-4D97-AF65-F5344CB8AC3E}">
        <p14:creationId xmlns:p14="http://schemas.microsoft.com/office/powerpoint/2010/main" val="2200319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67</a:t>
            </a:fld>
            <a:endParaRPr lang="en-GB"/>
          </a:p>
        </p:txBody>
      </p:sp>
    </p:spTree>
    <p:extLst>
      <p:ext uri="{BB962C8B-B14F-4D97-AF65-F5344CB8AC3E}">
        <p14:creationId xmlns:p14="http://schemas.microsoft.com/office/powerpoint/2010/main" val="3062438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68</a:t>
            </a:fld>
            <a:endParaRPr lang="en-GB"/>
          </a:p>
        </p:txBody>
      </p:sp>
    </p:spTree>
    <p:extLst>
      <p:ext uri="{BB962C8B-B14F-4D97-AF65-F5344CB8AC3E}">
        <p14:creationId xmlns:p14="http://schemas.microsoft.com/office/powerpoint/2010/main" val="3714696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75</a:t>
            </a:fld>
            <a:endParaRPr lang="en-GB"/>
          </a:p>
        </p:txBody>
      </p:sp>
    </p:spTree>
    <p:extLst>
      <p:ext uri="{BB962C8B-B14F-4D97-AF65-F5344CB8AC3E}">
        <p14:creationId xmlns:p14="http://schemas.microsoft.com/office/powerpoint/2010/main" val="1436811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F0F51A6C-7ACC-4A55-BAD6-5A06CA9A7376}" type="slidenum">
              <a:rPr lang="en-GB" smtClean="0"/>
              <a:pPr/>
              <a:t>78</a:t>
            </a:fld>
            <a:endParaRPr lang="en-GB"/>
          </a:p>
        </p:txBody>
      </p:sp>
    </p:spTree>
    <p:extLst>
      <p:ext uri="{BB962C8B-B14F-4D97-AF65-F5344CB8AC3E}">
        <p14:creationId xmlns:p14="http://schemas.microsoft.com/office/powerpoint/2010/main" val="98512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92</a:t>
            </a:fld>
            <a:endParaRPr lang="en-GB"/>
          </a:p>
        </p:txBody>
      </p:sp>
    </p:spTree>
    <p:extLst>
      <p:ext uri="{BB962C8B-B14F-4D97-AF65-F5344CB8AC3E}">
        <p14:creationId xmlns:p14="http://schemas.microsoft.com/office/powerpoint/2010/main" val="1125327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93</a:t>
            </a:fld>
            <a:endParaRPr lang="en-GB"/>
          </a:p>
        </p:txBody>
      </p:sp>
    </p:spTree>
    <p:extLst>
      <p:ext uri="{BB962C8B-B14F-4D97-AF65-F5344CB8AC3E}">
        <p14:creationId xmlns:p14="http://schemas.microsoft.com/office/powerpoint/2010/main" val="4116588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94</a:t>
            </a:fld>
            <a:endParaRPr lang="en-GB"/>
          </a:p>
        </p:txBody>
      </p:sp>
    </p:spTree>
    <p:extLst>
      <p:ext uri="{BB962C8B-B14F-4D97-AF65-F5344CB8AC3E}">
        <p14:creationId xmlns:p14="http://schemas.microsoft.com/office/powerpoint/2010/main" val="1981787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95</a:t>
            </a:fld>
            <a:endParaRPr lang="en-GB"/>
          </a:p>
        </p:txBody>
      </p:sp>
    </p:spTree>
    <p:extLst>
      <p:ext uri="{BB962C8B-B14F-4D97-AF65-F5344CB8AC3E}">
        <p14:creationId xmlns:p14="http://schemas.microsoft.com/office/powerpoint/2010/main" val="670767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100</a:t>
            </a:fld>
            <a:endParaRPr lang="en-GB"/>
          </a:p>
        </p:txBody>
      </p:sp>
    </p:spTree>
    <p:extLst>
      <p:ext uri="{BB962C8B-B14F-4D97-AF65-F5344CB8AC3E}">
        <p14:creationId xmlns:p14="http://schemas.microsoft.com/office/powerpoint/2010/main" val="1256757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17</a:t>
            </a:fld>
            <a:endParaRPr lang="en-GB"/>
          </a:p>
        </p:txBody>
      </p:sp>
    </p:spTree>
    <p:extLst>
      <p:ext uri="{BB962C8B-B14F-4D97-AF65-F5344CB8AC3E}">
        <p14:creationId xmlns:p14="http://schemas.microsoft.com/office/powerpoint/2010/main" val="3967420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102</a:t>
            </a:fld>
            <a:endParaRPr lang="en-GB"/>
          </a:p>
        </p:txBody>
      </p:sp>
    </p:spTree>
    <p:extLst>
      <p:ext uri="{BB962C8B-B14F-4D97-AF65-F5344CB8AC3E}">
        <p14:creationId xmlns:p14="http://schemas.microsoft.com/office/powerpoint/2010/main" val="1427748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0F51A6C-7ACC-4A55-BAD6-5A06CA9A7376}" type="slidenum">
              <a:rPr lang="en-GB" smtClean="0"/>
              <a:pPr/>
              <a:t>108</a:t>
            </a:fld>
            <a:endParaRPr lang="en-GB"/>
          </a:p>
        </p:txBody>
      </p:sp>
    </p:spTree>
    <p:extLst>
      <p:ext uri="{BB962C8B-B14F-4D97-AF65-F5344CB8AC3E}">
        <p14:creationId xmlns:p14="http://schemas.microsoft.com/office/powerpoint/2010/main" val="1259451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110</a:t>
            </a:fld>
            <a:endParaRPr lang="en-GB"/>
          </a:p>
        </p:txBody>
      </p:sp>
    </p:spTree>
    <p:extLst>
      <p:ext uri="{BB962C8B-B14F-4D97-AF65-F5344CB8AC3E}">
        <p14:creationId xmlns:p14="http://schemas.microsoft.com/office/powerpoint/2010/main" val="3750576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115</a:t>
            </a:fld>
            <a:endParaRPr lang="en-GB"/>
          </a:p>
        </p:txBody>
      </p:sp>
    </p:spTree>
    <p:extLst>
      <p:ext uri="{BB962C8B-B14F-4D97-AF65-F5344CB8AC3E}">
        <p14:creationId xmlns:p14="http://schemas.microsoft.com/office/powerpoint/2010/main" val="1091967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117</a:t>
            </a:fld>
            <a:endParaRPr lang="en-GB"/>
          </a:p>
        </p:txBody>
      </p:sp>
    </p:spTree>
    <p:extLst>
      <p:ext uri="{BB962C8B-B14F-4D97-AF65-F5344CB8AC3E}">
        <p14:creationId xmlns:p14="http://schemas.microsoft.com/office/powerpoint/2010/main" val="1907297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124</a:t>
            </a:fld>
            <a:endParaRPr lang="en-GB"/>
          </a:p>
        </p:txBody>
      </p:sp>
    </p:spTree>
    <p:extLst>
      <p:ext uri="{BB962C8B-B14F-4D97-AF65-F5344CB8AC3E}">
        <p14:creationId xmlns:p14="http://schemas.microsoft.com/office/powerpoint/2010/main" val="105687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F0F51A6C-7ACC-4A55-BAD6-5A06CA9A7376}" type="slidenum">
              <a:rPr lang="en-GB" smtClean="0"/>
              <a:pPr/>
              <a:t>128</a:t>
            </a:fld>
            <a:endParaRPr lang="en-GB"/>
          </a:p>
        </p:txBody>
      </p:sp>
    </p:spTree>
    <p:extLst>
      <p:ext uri="{BB962C8B-B14F-4D97-AF65-F5344CB8AC3E}">
        <p14:creationId xmlns:p14="http://schemas.microsoft.com/office/powerpoint/2010/main" val="3652441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129</a:t>
            </a:fld>
            <a:endParaRPr lang="en-GB"/>
          </a:p>
        </p:txBody>
      </p:sp>
    </p:spTree>
    <p:extLst>
      <p:ext uri="{BB962C8B-B14F-4D97-AF65-F5344CB8AC3E}">
        <p14:creationId xmlns:p14="http://schemas.microsoft.com/office/powerpoint/2010/main" val="4146629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134</a:t>
            </a:fld>
            <a:endParaRPr lang="en-GB"/>
          </a:p>
        </p:txBody>
      </p:sp>
    </p:spTree>
    <p:extLst>
      <p:ext uri="{BB962C8B-B14F-4D97-AF65-F5344CB8AC3E}">
        <p14:creationId xmlns:p14="http://schemas.microsoft.com/office/powerpoint/2010/main" val="3702299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135</a:t>
            </a:fld>
            <a:endParaRPr lang="en-GB"/>
          </a:p>
        </p:txBody>
      </p:sp>
    </p:spTree>
    <p:extLst>
      <p:ext uri="{BB962C8B-B14F-4D97-AF65-F5344CB8AC3E}">
        <p14:creationId xmlns:p14="http://schemas.microsoft.com/office/powerpoint/2010/main" val="1022949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19</a:t>
            </a:fld>
            <a:endParaRPr lang="en-GB"/>
          </a:p>
        </p:txBody>
      </p:sp>
    </p:spTree>
    <p:extLst>
      <p:ext uri="{BB962C8B-B14F-4D97-AF65-F5344CB8AC3E}">
        <p14:creationId xmlns:p14="http://schemas.microsoft.com/office/powerpoint/2010/main" val="3573000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140</a:t>
            </a:fld>
            <a:endParaRPr lang="en-GB"/>
          </a:p>
        </p:txBody>
      </p:sp>
    </p:spTree>
    <p:extLst>
      <p:ext uri="{BB962C8B-B14F-4D97-AF65-F5344CB8AC3E}">
        <p14:creationId xmlns:p14="http://schemas.microsoft.com/office/powerpoint/2010/main" val="2897384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141</a:t>
            </a:fld>
            <a:endParaRPr lang="en-GB"/>
          </a:p>
        </p:txBody>
      </p:sp>
    </p:spTree>
    <p:extLst>
      <p:ext uri="{BB962C8B-B14F-4D97-AF65-F5344CB8AC3E}">
        <p14:creationId xmlns:p14="http://schemas.microsoft.com/office/powerpoint/2010/main" val="1982130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152</a:t>
            </a:fld>
            <a:endParaRPr lang="en-GB"/>
          </a:p>
        </p:txBody>
      </p:sp>
    </p:spTree>
    <p:extLst>
      <p:ext uri="{BB962C8B-B14F-4D97-AF65-F5344CB8AC3E}">
        <p14:creationId xmlns:p14="http://schemas.microsoft.com/office/powerpoint/2010/main" val="3393002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158</a:t>
            </a:fld>
            <a:endParaRPr lang="en-GB"/>
          </a:p>
        </p:txBody>
      </p:sp>
    </p:spTree>
    <p:extLst>
      <p:ext uri="{BB962C8B-B14F-4D97-AF65-F5344CB8AC3E}">
        <p14:creationId xmlns:p14="http://schemas.microsoft.com/office/powerpoint/2010/main" val="3982819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159</a:t>
            </a:fld>
            <a:endParaRPr lang="en-GB"/>
          </a:p>
        </p:txBody>
      </p:sp>
    </p:spTree>
    <p:extLst>
      <p:ext uri="{BB962C8B-B14F-4D97-AF65-F5344CB8AC3E}">
        <p14:creationId xmlns:p14="http://schemas.microsoft.com/office/powerpoint/2010/main" val="3381615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160</a:t>
            </a:fld>
            <a:endParaRPr lang="en-GB"/>
          </a:p>
        </p:txBody>
      </p:sp>
    </p:spTree>
    <p:extLst>
      <p:ext uri="{BB962C8B-B14F-4D97-AF65-F5344CB8AC3E}">
        <p14:creationId xmlns:p14="http://schemas.microsoft.com/office/powerpoint/2010/main" val="3828180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162</a:t>
            </a:fld>
            <a:endParaRPr lang="en-GB"/>
          </a:p>
        </p:txBody>
      </p:sp>
    </p:spTree>
    <p:extLst>
      <p:ext uri="{BB962C8B-B14F-4D97-AF65-F5344CB8AC3E}">
        <p14:creationId xmlns:p14="http://schemas.microsoft.com/office/powerpoint/2010/main" val="3565032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F0F51A6C-7ACC-4A55-BAD6-5A06CA9A7376}" type="slidenum">
              <a:rPr lang="en-GB" smtClean="0"/>
              <a:pPr/>
              <a:t>184</a:t>
            </a:fld>
            <a:endParaRPr lang="en-GB"/>
          </a:p>
        </p:txBody>
      </p:sp>
    </p:spTree>
    <p:extLst>
      <p:ext uri="{BB962C8B-B14F-4D97-AF65-F5344CB8AC3E}">
        <p14:creationId xmlns:p14="http://schemas.microsoft.com/office/powerpoint/2010/main" val="2232989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190</a:t>
            </a:fld>
            <a:endParaRPr lang="en-GB"/>
          </a:p>
        </p:txBody>
      </p:sp>
    </p:spTree>
    <p:extLst>
      <p:ext uri="{BB962C8B-B14F-4D97-AF65-F5344CB8AC3E}">
        <p14:creationId xmlns:p14="http://schemas.microsoft.com/office/powerpoint/2010/main" val="2544876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194</a:t>
            </a:fld>
            <a:endParaRPr lang="en-GB"/>
          </a:p>
        </p:txBody>
      </p:sp>
    </p:spTree>
    <p:extLst>
      <p:ext uri="{BB962C8B-B14F-4D97-AF65-F5344CB8AC3E}">
        <p14:creationId xmlns:p14="http://schemas.microsoft.com/office/powerpoint/2010/main" val="402082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36</a:t>
            </a:fld>
            <a:endParaRPr lang="en-GB"/>
          </a:p>
        </p:txBody>
      </p:sp>
    </p:spTree>
    <p:extLst>
      <p:ext uri="{BB962C8B-B14F-4D97-AF65-F5344CB8AC3E}">
        <p14:creationId xmlns:p14="http://schemas.microsoft.com/office/powerpoint/2010/main" val="7071662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207</a:t>
            </a:fld>
            <a:endParaRPr lang="en-GB"/>
          </a:p>
        </p:txBody>
      </p:sp>
    </p:spTree>
    <p:extLst>
      <p:ext uri="{BB962C8B-B14F-4D97-AF65-F5344CB8AC3E}">
        <p14:creationId xmlns:p14="http://schemas.microsoft.com/office/powerpoint/2010/main" val="2464231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209</a:t>
            </a:fld>
            <a:endParaRPr lang="en-GB"/>
          </a:p>
        </p:txBody>
      </p:sp>
    </p:spTree>
    <p:extLst>
      <p:ext uri="{BB962C8B-B14F-4D97-AF65-F5344CB8AC3E}">
        <p14:creationId xmlns:p14="http://schemas.microsoft.com/office/powerpoint/2010/main" val="34423330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211</a:t>
            </a:fld>
            <a:endParaRPr lang="en-GB"/>
          </a:p>
        </p:txBody>
      </p:sp>
    </p:spTree>
    <p:extLst>
      <p:ext uri="{BB962C8B-B14F-4D97-AF65-F5344CB8AC3E}">
        <p14:creationId xmlns:p14="http://schemas.microsoft.com/office/powerpoint/2010/main" val="578801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222</a:t>
            </a:fld>
            <a:endParaRPr lang="en-GB"/>
          </a:p>
        </p:txBody>
      </p:sp>
    </p:spTree>
    <p:extLst>
      <p:ext uri="{BB962C8B-B14F-4D97-AF65-F5344CB8AC3E}">
        <p14:creationId xmlns:p14="http://schemas.microsoft.com/office/powerpoint/2010/main" val="30579874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224</a:t>
            </a:fld>
            <a:endParaRPr lang="en-GB"/>
          </a:p>
        </p:txBody>
      </p:sp>
    </p:spTree>
    <p:extLst>
      <p:ext uri="{BB962C8B-B14F-4D97-AF65-F5344CB8AC3E}">
        <p14:creationId xmlns:p14="http://schemas.microsoft.com/office/powerpoint/2010/main" val="1086918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229</a:t>
            </a:fld>
            <a:endParaRPr lang="en-GB"/>
          </a:p>
        </p:txBody>
      </p:sp>
    </p:spTree>
    <p:extLst>
      <p:ext uri="{BB962C8B-B14F-4D97-AF65-F5344CB8AC3E}">
        <p14:creationId xmlns:p14="http://schemas.microsoft.com/office/powerpoint/2010/main" val="9664422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237</a:t>
            </a:fld>
            <a:endParaRPr lang="en-GB"/>
          </a:p>
        </p:txBody>
      </p:sp>
    </p:spTree>
    <p:extLst>
      <p:ext uri="{BB962C8B-B14F-4D97-AF65-F5344CB8AC3E}">
        <p14:creationId xmlns:p14="http://schemas.microsoft.com/office/powerpoint/2010/main" val="3199977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F0F51A6C-7ACC-4A55-BAD6-5A06CA9A7376}" type="slidenum">
              <a:rPr lang="en-GB" smtClean="0"/>
              <a:pPr/>
              <a:t>239</a:t>
            </a:fld>
            <a:endParaRPr lang="en-GB"/>
          </a:p>
        </p:txBody>
      </p:sp>
    </p:spTree>
    <p:extLst>
      <p:ext uri="{BB962C8B-B14F-4D97-AF65-F5344CB8AC3E}">
        <p14:creationId xmlns:p14="http://schemas.microsoft.com/office/powerpoint/2010/main" val="3578067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52</a:t>
            </a:fld>
            <a:endParaRPr lang="en-GB"/>
          </a:p>
        </p:txBody>
      </p:sp>
    </p:spTree>
    <p:extLst>
      <p:ext uri="{BB962C8B-B14F-4D97-AF65-F5344CB8AC3E}">
        <p14:creationId xmlns:p14="http://schemas.microsoft.com/office/powerpoint/2010/main" val="3198579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53</a:t>
            </a:fld>
            <a:endParaRPr lang="en-GB"/>
          </a:p>
        </p:txBody>
      </p:sp>
    </p:spTree>
    <p:extLst>
      <p:ext uri="{BB962C8B-B14F-4D97-AF65-F5344CB8AC3E}">
        <p14:creationId xmlns:p14="http://schemas.microsoft.com/office/powerpoint/2010/main" val="3329181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54</a:t>
            </a:fld>
            <a:endParaRPr lang="en-GB"/>
          </a:p>
        </p:txBody>
      </p:sp>
    </p:spTree>
    <p:extLst>
      <p:ext uri="{BB962C8B-B14F-4D97-AF65-F5344CB8AC3E}">
        <p14:creationId xmlns:p14="http://schemas.microsoft.com/office/powerpoint/2010/main" val="2451570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57</a:t>
            </a:fld>
            <a:endParaRPr lang="en-GB"/>
          </a:p>
        </p:txBody>
      </p:sp>
    </p:spTree>
    <p:extLst>
      <p:ext uri="{BB962C8B-B14F-4D97-AF65-F5344CB8AC3E}">
        <p14:creationId xmlns:p14="http://schemas.microsoft.com/office/powerpoint/2010/main" val="3353443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F51A6C-7ACC-4A55-BAD6-5A06CA9A7376}" type="slidenum">
              <a:rPr lang="en-GB" smtClean="0"/>
              <a:pPr/>
              <a:t>58</a:t>
            </a:fld>
            <a:endParaRPr lang="en-GB"/>
          </a:p>
        </p:txBody>
      </p:sp>
    </p:spTree>
    <p:extLst>
      <p:ext uri="{BB962C8B-B14F-4D97-AF65-F5344CB8AC3E}">
        <p14:creationId xmlns:p14="http://schemas.microsoft.com/office/powerpoint/2010/main" val="3535447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11" name="Grafik 10" descr="Ein Bild, das draußen, Stadt, Gebäude, Wasser enthält.&#10;&#10;Automatisch generierte Beschreibung">
            <a:extLst>
              <a:ext uri="{FF2B5EF4-FFF2-40B4-BE49-F238E27FC236}">
                <a16:creationId xmlns:a16="http://schemas.microsoft.com/office/drawing/2014/main" id="{8DCCFE43-16C1-5D41-96BB-3187891B9143}"/>
              </a:ext>
            </a:extLst>
          </p:cNvPr>
          <p:cNvPicPr>
            <a:picLocks noChangeAspect="1"/>
          </p:cNvPicPr>
          <p:nvPr userDrawn="1"/>
        </p:nvPicPr>
        <p:blipFill rotWithShape="1">
          <a:blip r:embed="rId2">
            <a:duotone>
              <a:prstClr val="black"/>
              <a:srgbClr val="002A5C">
                <a:lumMod val="75000"/>
                <a:lumOff val="25000"/>
                <a:tint val="45000"/>
                <a:satMod val="400000"/>
              </a:srgbClr>
            </a:duotone>
            <a:extLst>
              <a:ext uri="{28A0092B-C50C-407E-A947-70E740481C1C}">
                <a14:useLocalDpi xmlns:a14="http://schemas.microsoft.com/office/drawing/2010/main" val="0"/>
              </a:ext>
            </a:extLst>
          </a:blip>
          <a:srcRect l="-8202" t="4011" b="4110"/>
          <a:stretch/>
        </p:blipFill>
        <p:spPr>
          <a:xfrm>
            <a:off x="4116774" y="0"/>
            <a:ext cx="8076426" cy="6858000"/>
          </a:xfrm>
          <a:prstGeom prst="rect">
            <a:avLst/>
          </a:prstGeom>
        </p:spPr>
      </p:pic>
      <p:sp>
        <p:nvSpPr>
          <p:cNvPr id="9" name="Freihandform 8">
            <a:extLst>
              <a:ext uri="{FF2B5EF4-FFF2-40B4-BE49-F238E27FC236}">
                <a16:creationId xmlns:a16="http://schemas.microsoft.com/office/drawing/2014/main" id="{318B788D-C3C2-D144-B643-B1113CE28766}"/>
              </a:ext>
            </a:extLst>
          </p:cNvPr>
          <p:cNvSpPr/>
          <p:nvPr userDrawn="1"/>
        </p:nvSpPr>
        <p:spPr>
          <a:xfrm>
            <a:off x="0" y="-1"/>
            <a:ext cx="7559194" cy="6858001"/>
          </a:xfrm>
          <a:custGeom>
            <a:avLst/>
            <a:gdLst>
              <a:gd name="connsiteX0" fmla="*/ 0 w 7559194"/>
              <a:gd name="connsiteY0" fmla="*/ 0 h 6858001"/>
              <a:gd name="connsiteX1" fmla="*/ 4878573 w 7559194"/>
              <a:gd name="connsiteY1" fmla="*/ 0 h 6858001"/>
              <a:gd name="connsiteX2" fmla="*/ 4878691 w 7559194"/>
              <a:gd name="connsiteY2" fmla="*/ 277 h 6858001"/>
              <a:gd name="connsiteX3" fmla="*/ 4646905 w 7559194"/>
              <a:gd name="connsiteY3" fmla="*/ 1 h 6858001"/>
              <a:gd name="connsiteX4" fmla="*/ 7559194 w 7559194"/>
              <a:gd name="connsiteY4" fmla="*/ 6858001 h 6858001"/>
              <a:gd name="connsiteX5" fmla="*/ 0 w 7559194"/>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194" h="6858001">
                <a:moveTo>
                  <a:pt x="0" y="0"/>
                </a:moveTo>
                <a:lnTo>
                  <a:pt x="4878573" y="0"/>
                </a:lnTo>
                <a:lnTo>
                  <a:pt x="4878691" y="277"/>
                </a:lnTo>
                <a:lnTo>
                  <a:pt x="4646905" y="1"/>
                </a:lnTo>
                <a:lnTo>
                  <a:pt x="7559194" y="6858001"/>
                </a:lnTo>
                <a:lnTo>
                  <a:pt x="0" y="68580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0" name="Grafik 9">
            <a:extLst>
              <a:ext uri="{FF2B5EF4-FFF2-40B4-BE49-F238E27FC236}">
                <a16:creationId xmlns:a16="http://schemas.microsoft.com/office/drawing/2014/main" id="{CB311E3E-D7A8-2249-B858-05AE160D59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6534" y="6281613"/>
            <a:ext cx="2117301" cy="349199"/>
          </a:xfrm>
          <a:prstGeom prst="rect">
            <a:avLst/>
          </a:prstGeom>
        </p:spPr>
      </p:pic>
      <p:sp>
        <p:nvSpPr>
          <p:cNvPr id="8" name="Titel 15">
            <a:extLst>
              <a:ext uri="{FF2B5EF4-FFF2-40B4-BE49-F238E27FC236}">
                <a16:creationId xmlns:a16="http://schemas.microsoft.com/office/drawing/2014/main" id="{3DA5EBDF-A6D3-9AB9-2B5E-A2C8D29D1D42}"/>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3" name="Textplatzhalter 16">
            <a:extLst>
              <a:ext uri="{FF2B5EF4-FFF2-40B4-BE49-F238E27FC236}">
                <a16:creationId xmlns:a16="http://schemas.microsoft.com/office/drawing/2014/main" id="{7E46557B-1797-D5A0-5E60-835FA0EE5261}"/>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4" name="Grafik 3">
            <a:extLst>
              <a:ext uri="{FF2B5EF4-FFF2-40B4-BE49-F238E27FC236}">
                <a16:creationId xmlns:a16="http://schemas.microsoft.com/office/drawing/2014/main" id="{CEEB4DD5-891F-D66E-AE80-D628D4D9248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38111" y="6288756"/>
            <a:ext cx="2652729" cy="349200"/>
          </a:xfrm>
          <a:prstGeom prst="rect">
            <a:avLst/>
          </a:prstGeom>
        </p:spPr>
      </p:pic>
    </p:spTree>
    <p:extLst>
      <p:ext uri="{BB962C8B-B14F-4D97-AF65-F5344CB8AC3E}">
        <p14:creationId xmlns:p14="http://schemas.microsoft.com/office/powerpoint/2010/main" val="527801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4">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96CCB0C7-96FE-0A45-8C02-DAF949BE0846}"/>
              </a:ext>
            </a:extLst>
          </p:cNvPr>
          <p:cNvSpPr/>
          <p:nvPr userDrawn="1"/>
        </p:nvSpPr>
        <p:spPr>
          <a:xfrm>
            <a:off x="-2" y="-1"/>
            <a:ext cx="12192001" cy="606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ihandform 14">
            <a:extLst>
              <a:ext uri="{FF2B5EF4-FFF2-40B4-BE49-F238E27FC236}">
                <a16:creationId xmlns:a16="http://schemas.microsoft.com/office/drawing/2014/main" id="{4BFBF27E-8F4A-3D41-A83F-BC682521C521}"/>
              </a:ext>
            </a:extLst>
          </p:cNvPr>
          <p:cNvSpPr/>
          <p:nvPr userDrawn="1"/>
        </p:nvSpPr>
        <p:spPr>
          <a:xfrm>
            <a:off x="5632552" y="0"/>
            <a:ext cx="6558288" cy="6069600"/>
          </a:xfrm>
          <a:custGeom>
            <a:avLst/>
            <a:gdLst>
              <a:gd name="connsiteX0" fmla="*/ 0 w 6558288"/>
              <a:gd name="connsiteY0" fmla="*/ 0 h 6069600"/>
              <a:gd name="connsiteX1" fmla="*/ 4648303 w 6558288"/>
              <a:gd name="connsiteY1" fmla="*/ 0 h 6069600"/>
              <a:gd name="connsiteX2" fmla="*/ 6558288 w 6558288"/>
              <a:gd name="connsiteY2" fmla="*/ 4498515 h 6069600"/>
              <a:gd name="connsiteX3" fmla="*/ 6558288 w 6558288"/>
              <a:gd name="connsiteY3" fmla="*/ 6069600 h 6069600"/>
              <a:gd name="connsiteX4" fmla="*/ 0 w 6558288"/>
              <a:gd name="connsiteY4" fmla="*/ 6069600 h 60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288" h="6069600">
                <a:moveTo>
                  <a:pt x="0" y="0"/>
                </a:moveTo>
                <a:lnTo>
                  <a:pt x="4648303" y="0"/>
                </a:lnTo>
                <a:lnTo>
                  <a:pt x="6558288" y="4498515"/>
                </a:lnTo>
                <a:lnTo>
                  <a:pt x="6558288" y="6069600"/>
                </a:lnTo>
                <a:lnTo>
                  <a:pt x="0" y="6069600"/>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3" name="Freihandform 32">
            <a:extLst>
              <a:ext uri="{FF2B5EF4-FFF2-40B4-BE49-F238E27FC236}">
                <a16:creationId xmlns:a16="http://schemas.microsoft.com/office/drawing/2014/main" id="{D018A806-ECAC-DE4D-8183-7B502872662A}"/>
              </a:ext>
            </a:extLst>
          </p:cNvPr>
          <p:cNvSpPr/>
          <p:nvPr userDrawn="1"/>
        </p:nvSpPr>
        <p:spPr>
          <a:xfrm>
            <a:off x="3759019"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2" name="Freihandform 31">
            <a:extLst>
              <a:ext uri="{FF2B5EF4-FFF2-40B4-BE49-F238E27FC236}">
                <a16:creationId xmlns:a16="http://schemas.microsoft.com/office/drawing/2014/main" id="{421AD2BC-58B0-9748-9972-1FCCBA3DB1BC}"/>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0" name="Freihandform 9">
            <a:extLst>
              <a:ext uri="{FF2B5EF4-FFF2-40B4-BE49-F238E27FC236}">
                <a16:creationId xmlns:a16="http://schemas.microsoft.com/office/drawing/2014/main" id="{19D2B2FA-ABCD-DC4E-B3F3-6F9F2ABB6CBB}"/>
              </a:ext>
            </a:extLst>
          </p:cNvPr>
          <p:cNvSpPr/>
          <p:nvPr userDrawn="1"/>
        </p:nvSpPr>
        <p:spPr>
          <a:xfrm>
            <a:off x="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7" name="Titel 26">
            <a:extLst>
              <a:ext uri="{FF2B5EF4-FFF2-40B4-BE49-F238E27FC236}">
                <a16:creationId xmlns:a16="http://schemas.microsoft.com/office/drawing/2014/main" id="{CA30636C-5560-704D-AF3B-4787D6F17946}"/>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28" name="Textplatzhalter 27">
            <a:extLst>
              <a:ext uri="{FF2B5EF4-FFF2-40B4-BE49-F238E27FC236}">
                <a16:creationId xmlns:a16="http://schemas.microsoft.com/office/drawing/2014/main" id="{55210AA8-4C6F-AA46-8DCD-1DDFB443DF4F}"/>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1" name="Grafik 10">
            <a:extLst>
              <a:ext uri="{FF2B5EF4-FFF2-40B4-BE49-F238E27FC236}">
                <a16:creationId xmlns:a16="http://schemas.microsoft.com/office/drawing/2014/main" id="{1AA9D0DC-E2F9-B349-8464-A60D87DD15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Tree>
    <p:extLst>
      <p:ext uri="{BB962C8B-B14F-4D97-AF65-F5344CB8AC3E}">
        <p14:creationId xmlns:p14="http://schemas.microsoft.com/office/powerpoint/2010/main" val="3749615142"/>
      </p:ext>
    </p:extLst>
  </p:cSld>
  <p:clrMapOvr>
    <a:masterClrMapping/>
  </p:clrMapOvr>
  <p:extLst>
    <p:ext uri="{DCECCB84-F9BA-43D5-87BE-67443E8EF086}">
      <p15:sldGuideLst xmlns:p15="http://schemas.microsoft.com/office/powerpoint/2012/main">
        <p15:guide id="1" orient="horz" pos="36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5">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96CCB0C7-96FE-0A45-8C02-DAF949BE0846}"/>
              </a:ext>
            </a:extLst>
          </p:cNvPr>
          <p:cNvSpPr/>
          <p:nvPr userDrawn="1"/>
        </p:nvSpPr>
        <p:spPr>
          <a:xfrm>
            <a:off x="-2" y="-1"/>
            <a:ext cx="12192001" cy="606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ihandform 14">
            <a:extLst>
              <a:ext uri="{FF2B5EF4-FFF2-40B4-BE49-F238E27FC236}">
                <a16:creationId xmlns:a16="http://schemas.microsoft.com/office/drawing/2014/main" id="{4BFBF27E-8F4A-3D41-A83F-BC682521C521}"/>
              </a:ext>
            </a:extLst>
          </p:cNvPr>
          <p:cNvSpPr/>
          <p:nvPr userDrawn="1"/>
        </p:nvSpPr>
        <p:spPr>
          <a:xfrm>
            <a:off x="5632552" y="0"/>
            <a:ext cx="6558288" cy="6069600"/>
          </a:xfrm>
          <a:custGeom>
            <a:avLst/>
            <a:gdLst>
              <a:gd name="connsiteX0" fmla="*/ 0 w 6558288"/>
              <a:gd name="connsiteY0" fmla="*/ 0 h 6069600"/>
              <a:gd name="connsiteX1" fmla="*/ 4648303 w 6558288"/>
              <a:gd name="connsiteY1" fmla="*/ 0 h 6069600"/>
              <a:gd name="connsiteX2" fmla="*/ 6558288 w 6558288"/>
              <a:gd name="connsiteY2" fmla="*/ 4498515 h 6069600"/>
              <a:gd name="connsiteX3" fmla="*/ 6558288 w 6558288"/>
              <a:gd name="connsiteY3" fmla="*/ 6069600 h 6069600"/>
              <a:gd name="connsiteX4" fmla="*/ 0 w 6558288"/>
              <a:gd name="connsiteY4" fmla="*/ 6069600 h 60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288" h="6069600">
                <a:moveTo>
                  <a:pt x="0" y="0"/>
                </a:moveTo>
                <a:lnTo>
                  <a:pt x="4648303" y="0"/>
                </a:lnTo>
                <a:lnTo>
                  <a:pt x="6558288" y="4498515"/>
                </a:lnTo>
                <a:lnTo>
                  <a:pt x="6558288" y="6069600"/>
                </a:lnTo>
                <a:lnTo>
                  <a:pt x="0" y="6069600"/>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3" name="Freihandform 32">
            <a:extLst>
              <a:ext uri="{FF2B5EF4-FFF2-40B4-BE49-F238E27FC236}">
                <a16:creationId xmlns:a16="http://schemas.microsoft.com/office/drawing/2014/main" id="{D018A806-ECAC-DE4D-8183-7B502872662A}"/>
              </a:ext>
            </a:extLst>
          </p:cNvPr>
          <p:cNvSpPr/>
          <p:nvPr userDrawn="1"/>
        </p:nvSpPr>
        <p:spPr>
          <a:xfrm>
            <a:off x="3759019"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2" name="Freihandform 31">
            <a:extLst>
              <a:ext uri="{FF2B5EF4-FFF2-40B4-BE49-F238E27FC236}">
                <a16:creationId xmlns:a16="http://schemas.microsoft.com/office/drawing/2014/main" id="{421AD2BC-58B0-9748-9972-1FCCBA3DB1BC}"/>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0" name="Freihandform 9">
            <a:extLst>
              <a:ext uri="{FF2B5EF4-FFF2-40B4-BE49-F238E27FC236}">
                <a16:creationId xmlns:a16="http://schemas.microsoft.com/office/drawing/2014/main" id="{19D2B2FA-ABCD-DC4E-B3F3-6F9F2ABB6CBB}"/>
              </a:ext>
            </a:extLst>
          </p:cNvPr>
          <p:cNvSpPr/>
          <p:nvPr userDrawn="1"/>
        </p:nvSpPr>
        <p:spPr>
          <a:xfrm>
            <a:off x="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7" name="Titel 26">
            <a:extLst>
              <a:ext uri="{FF2B5EF4-FFF2-40B4-BE49-F238E27FC236}">
                <a16:creationId xmlns:a16="http://schemas.microsoft.com/office/drawing/2014/main" id="{CA30636C-5560-704D-AF3B-4787D6F17946}"/>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28" name="Textplatzhalter 27">
            <a:extLst>
              <a:ext uri="{FF2B5EF4-FFF2-40B4-BE49-F238E27FC236}">
                <a16:creationId xmlns:a16="http://schemas.microsoft.com/office/drawing/2014/main" id="{55210AA8-4C6F-AA46-8DCD-1DDFB443DF4F}"/>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1" name="Grafik 10">
            <a:extLst>
              <a:ext uri="{FF2B5EF4-FFF2-40B4-BE49-F238E27FC236}">
                <a16:creationId xmlns:a16="http://schemas.microsoft.com/office/drawing/2014/main" id="{25953538-3F19-E24A-BC0B-14B7924B9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Tree>
    <p:extLst>
      <p:ext uri="{BB962C8B-B14F-4D97-AF65-F5344CB8AC3E}">
        <p14:creationId xmlns:p14="http://schemas.microsoft.com/office/powerpoint/2010/main" val="2635650327"/>
      </p:ext>
    </p:extLst>
  </p:cSld>
  <p:clrMapOvr>
    <a:masterClrMapping/>
  </p:clrMapOvr>
  <p:extLst>
    <p:ext uri="{DCECCB84-F9BA-43D5-87BE-67443E8EF086}">
      <p15:sldGuideLst xmlns:p15="http://schemas.microsoft.com/office/powerpoint/2012/main">
        <p15:guide id="1" orient="horz" pos="36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6">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96CCB0C7-96FE-0A45-8C02-DAF949BE0846}"/>
              </a:ext>
            </a:extLst>
          </p:cNvPr>
          <p:cNvSpPr/>
          <p:nvPr userDrawn="1"/>
        </p:nvSpPr>
        <p:spPr>
          <a:xfrm>
            <a:off x="-2" y="-1"/>
            <a:ext cx="12192001" cy="606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ihandform 14">
            <a:extLst>
              <a:ext uri="{FF2B5EF4-FFF2-40B4-BE49-F238E27FC236}">
                <a16:creationId xmlns:a16="http://schemas.microsoft.com/office/drawing/2014/main" id="{4BFBF27E-8F4A-3D41-A83F-BC682521C521}"/>
              </a:ext>
            </a:extLst>
          </p:cNvPr>
          <p:cNvSpPr/>
          <p:nvPr userDrawn="1"/>
        </p:nvSpPr>
        <p:spPr>
          <a:xfrm>
            <a:off x="5632552" y="0"/>
            <a:ext cx="6558288" cy="6069600"/>
          </a:xfrm>
          <a:custGeom>
            <a:avLst/>
            <a:gdLst>
              <a:gd name="connsiteX0" fmla="*/ 0 w 6558288"/>
              <a:gd name="connsiteY0" fmla="*/ 0 h 6069600"/>
              <a:gd name="connsiteX1" fmla="*/ 4648303 w 6558288"/>
              <a:gd name="connsiteY1" fmla="*/ 0 h 6069600"/>
              <a:gd name="connsiteX2" fmla="*/ 6558288 w 6558288"/>
              <a:gd name="connsiteY2" fmla="*/ 4498515 h 6069600"/>
              <a:gd name="connsiteX3" fmla="*/ 6558288 w 6558288"/>
              <a:gd name="connsiteY3" fmla="*/ 6069600 h 6069600"/>
              <a:gd name="connsiteX4" fmla="*/ 0 w 6558288"/>
              <a:gd name="connsiteY4" fmla="*/ 6069600 h 60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288" h="6069600">
                <a:moveTo>
                  <a:pt x="0" y="0"/>
                </a:moveTo>
                <a:lnTo>
                  <a:pt x="4648303" y="0"/>
                </a:lnTo>
                <a:lnTo>
                  <a:pt x="6558288" y="4498515"/>
                </a:lnTo>
                <a:lnTo>
                  <a:pt x="6558288" y="6069600"/>
                </a:lnTo>
                <a:lnTo>
                  <a:pt x="0" y="6069600"/>
                </a:lnTo>
                <a:close/>
              </a:path>
            </a:pathLst>
          </a:custGeom>
          <a:solidFill>
            <a:srgbClr val="EEDC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3" name="Freihandform 32">
            <a:extLst>
              <a:ext uri="{FF2B5EF4-FFF2-40B4-BE49-F238E27FC236}">
                <a16:creationId xmlns:a16="http://schemas.microsoft.com/office/drawing/2014/main" id="{D018A806-ECAC-DE4D-8183-7B502872662A}"/>
              </a:ext>
            </a:extLst>
          </p:cNvPr>
          <p:cNvSpPr/>
          <p:nvPr userDrawn="1"/>
        </p:nvSpPr>
        <p:spPr>
          <a:xfrm>
            <a:off x="3759019"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rgbClr val="DCB9B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2" name="Freihandform 31">
            <a:extLst>
              <a:ext uri="{FF2B5EF4-FFF2-40B4-BE49-F238E27FC236}">
                <a16:creationId xmlns:a16="http://schemas.microsoft.com/office/drawing/2014/main" id="{421AD2BC-58B0-9748-9972-1FCCBA3DB1BC}"/>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rgbClr val="CB96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0" name="Freihandform 9">
            <a:extLst>
              <a:ext uri="{FF2B5EF4-FFF2-40B4-BE49-F238E27FC236}">
                <a16:creationId xmlns:a16="http://schemas.microsoft.com/office/drawing/2014/main" id="{19D2B2FA-ABCD-DC4E-B3F3-6F9F2ABB6CBB}"/>
              </a:ext>
            </a:extLst>
          </p:cNvPr>
          <p:cNvSpPr/>
          <p:nvPr userDrawn="1"/>
        </p:nvSpPr>
        <p:spPr>
          <a:xfrm>
            <a:off x="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7" name="Titel 26">
            <a:extLst>
              <a:ext uri="{FF2B5EF4-FFF2-40B4-BE49-F238E27FC236}">
                <a16:creationId xmlns:a16="http://schemas.microsoft.com/office/drawing/2014/main" id="{CA30636C-5560-704D-AF3B-4787D6F17946}"/>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28" name="Textplatzhalter 27">
            <a:extLst>
              <a:ext uri="{FF2B5EF4-FFF2-40B4-BE49-F238E27FC236}">
                <a16:creationId xmlns:a16="http://schemas.microsoft.com/office/drawing/2014/main" id="{55210AA8-4C6F-AA46-8DCD-1DDFB443DF4F}"/>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1" name="Grafik 10">
            <a:extLst>
              <a:ext uri="{FF2B5EF4-FFF2-40B4-BE49-F238E27FC236}">
                <a16:creationId xmlns:a16="http://schemas.microsoft.com/office/drawing/2014/main" id="{234692F5-B775-A04D-AA21-0A81720D40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Tree>
    <p:extLst>
      <p:ext uri="{BB962C8B-B14F-4D97-AF65-F5344CB8AC3E}">
        <p14:creationId xmlns:p14="http://schemas.microsoft.com/office/powerpoint/2010/main" val="2988524390"/>
      </p:ext>
    </p:extLst>
  </p:cSld>
  <p:clrMapOvr>
    <a:masterClrMapping/>
  </p:clrMapOvr>
  <p:extLst>
    <p:ext uri="{DCECCB84-F9BA-43D5-87BE-67443E8EF086}">
      <p15:sldGuideLst xmlns:p15="http://schemas.microsoft.com/office/powerpoint/2012/main">
        <p15:guide id="1" orient="horz" pos="36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D3FCC586-3FDE-D24C-8463-C5FFA08A0544}"/>
              </a:ext>
            </a:extLst>
          </p:cNvPr>
          <p:cNvSpPr>
            <a:spLocks noGrp="1"/>
          </p:cNvSpPr>
          <p:nvPr>
            <p:ph type="ftr" sz="quarter" idx="10"/>
          </p:nvPr>
        </p:nvSpPr>
        <p:spPr/>
        <p:txBody>
          <a:bodyPr/>
          <a:lstStyle/>
          <a:p>
            <a:endParaRPr lang="en-GB"/>
          </a:p>
        </p:txBody>
      </p:sp>
      <p:sp>
        <p:nvSpPr>
          <p:cNvPr id="8" name="Titel 7">
            <a:extLst>
              <a:ext uri="{FF2B5EF4-FFF2-40B4-BE49-F238E27FC236}">
                <a16:creationId xmlns:a16="http://schemas.microsoft.com/office/drawing/2014/main" id="{DDD01E75-2F25-3D40-AA15-DE6C918EFC53}"/>
              </a:ext>
            </a:extLst>
          </p:cNvPr>
          <p:cNvSpPr>
            <a:spLocks noGrp="1"/>
          </p:cNvSpPr>
          <p:nvPr>
            <p:ph type="title"/>
          </p:nvPr>
        </p:nvSpPr>
        <p:spPr/>
        <p:txBody>
          <a:bodyPr/>
          <a:lstStyle/>
          <a:p>
            <a:r>
              <a:rPr lang="de-DE"/>
              <a:t>Mastertitelformat bearbeiten</a:t>
            </a:r>
          </a:p>
        </p:txBody>
      </p:sp>
      <p:sp>
        <p:nvSpPr>
          <p:cNvPr id="12" name="Textplatzhalter 2">
            <a:extLst>
              <a:ext uri="{FF2B5EF4-FFF2-40B4-BE49-F238E27FC236}">
                <a16:creationId xmlns:a16="http://schemas.microsoft.com/office/drawing/2014/main" id="{6F323123-07A0-6A47-977A-CC0AD1AF5D3B}"/>
              </a:ext>
            </a:extLst>
          </p:cNvPr>
          <p:cNvSpPr>
            <a:spLocks noGrp="1"/>
          </p:cNvSpPr>
          <p:nvPr>
            <p:ph idx="1"/>
          </p:nvPr>
        </p:nvSpPr>
        <p:spPr>
          <a:xfrm>
            <a:off x="416534" y="1665289"/>
            <a:ext cx="11367479" cy="4392612"/>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89433322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kurz">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D3FCC586-3FDE-D24C-8463-C5FFA08A0544}"/>
              </a:ext>
            </a:extLst>
          </p:cNvPr>
          <p:cNvSpPr>
            <a:spLocks noGrp="1"/>
          </p:cNvSpPr>
          <p:nvPr>
            <p:ph type="ftr" sz="quarter" idx="10"/>
          </p:nvPr>
        </p:nvSpPr>
        <p:spPr/>
        <p:txBody>
          <a:bodyPr/>
          <a:lstStyle>
            <a:lvl1pPr>
              <a:defRPr>
                <a:solidFill>
                  <a:schemeClr val="tx1"/>
                </a:solidFill>
              </a:defRPr>
            </a:lvl1pPr>
          </a:lstStyle>
          <a:p>
            <a:endParaRPr lang="en-GB"/>
          </a:p>
        </p:txBody>
      </p:sp>
      <p:sp>
        <p:nvSpPr>
          <p:cNvPr id="8" name="Titel 7">
            <a:extLst>
              <a:ext uri="{FF2B5EF4-FFF2-40B4-BE49-F238E27FC236}">
                <a16:creationId xmlns:a16="http://schemas.microsoft.com/office/drawing/2014/main" id="{DDD01E75-2F25-3D40-AA15-DE6C918EFC53}"/>
              </a:ext>
            </a:extLst>
          </p:cNvPr>
          <p:cNvSpPr>
            <a:spLocks noGrp="1"/>
          </p:cNvSpPr>
          <p:nvPr>
            <p:ph type="title"/>
          </p:nvPr>
        </p:nvSpPr>
        <p:spPr/>
        <p:txBody>
          <a:bodyPr/>
          <a:lstStyle/>
          <a:p>
            <a:r>
              <a:rPr lang="de-DE"/>
              <a:t>Mastertitelformat bearbeiten</a:t>
            </a:r>
          </a:p>
        </p:txBody>
      </p:sp>
      <p:sp>
        <p:nvSpPr>
          <p:cNvPr id="11" name="Textplatzhalter 2">
            <a:extLst>
              <a:ext uri="{FF2B5EF4-FFF2-40B4-BE49-F238E27FC236}">
                <a16:creationId xmlns:a16="http://schemas.microsoft.com/office/drawing/2014/main" id="{02157F2B-1210-A544-B0E1-32FDC4C35D88}"/>
              </a:ext>
            </a:extLst>
          </p:cNvPr>
          <p:cNvSpPr>
            <a:spLocks noGrp="1"/>
          </p:cNvSpPr>
          <p:nvPr>
            <p:ph idx="1"/>
          </p:nvPr>
        </p:nvSpPr>
        <p:spPr>
          <a:xfrm>
            <a:off x="416535" y="1665289"/>
            <a:ext cx="8524266" cy="4392612"/>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37489896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CCE7A1D-7CD8-9F4D-90C1-B1F4EB5374F9}"/>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D8425C82-45FC-9A4F-80EA-BE7C575B7F7B}"/>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4179840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Subline">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1136748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695362948"/>
      </p:ext>
    </p:extLst>
  </p:cSld>
  <p:clrMapOvr>
    <a:masterClrMapping/>
  </p:clrMapOvr>
  <p:extLst>
    <p:ext uri="{DCECCB84-F9BA-43D5-87BE-67443E8EF086}">
      <p15:sldGuideLst xmlns:p15="http://schemas.microsoft.com/office/powerpoint/2012/main">
        <p15:guide id="1" orient="horz" pos="124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hasCustomPrompt="1"/>
          </p:nvPr>
        </p:nvSpPr>
        <p:spPr>
          <a:xfrm>
            <a:off x="416534" y="1665289"/>
            <a:ext cx="5572800" cy="4392612"/>
          </a:xfrm>
          <a:prstGeom prst="rect">
            <a:avLst/>
          </a:prstGeom>
        </p:spPr>
        <p:txBody>
          <a:bodyPr vert="horz" lIns="0" tIns="0" rIns="0" bIns="0" rtlCol="0">
            <a:normAutofit/>
          </a:bodyPr>
          <a:lstStyle>
            <a:lvl1pPr>
              <a:buClr>
                <a:schemeClr val="accent2"/>
              </a:buClr>
              <a:defRPr sz="1800"/>
            </a:lvl1pPr>
            <a:lvl2pPr>
              <a:buClr>
                <a:schemeClr val="accent2"/>
              </a:buClr>
              <a:defRPr sz="1800"/>
            </a:lvl2pPr>
            <a:lvl3pPr>
              <a:buClr>
                <a:schemeClr val="accent2"/>
              </a:buClr>
              <a:defRPr/>
            </a:lvl3pPr>
            <a:lvl4pPr>
              <a:buClr>
                <a:schemeClr val="accent2"/>
              </a:buClr>
              <a:defRPr/>
            </a:lvl4pPr>
            <a:lvl5pPr>
              <a:buClr>
                <a:schemeClr val="accent2"/>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extplatzhalter 2">
            <a:extLst>
              <a:ext uri="{FF2B5EF4-FFF2-40B4-BE49-F238E27FC236}">
                <a16:creationId xmlns:a16="http://schemas.microsoft.com/office/drawing/2014/main" id="{0B448C85-B970-6847-B532-95B8EF6F3A05}"/>
              </a:ext>
            </a:extLst>
          </p:cNvPr>
          <p:cNvSpPr>
            <a:spLocks noGrp="1"/>
          </p:cNvSpPr>
          <p:nvPr>
            <p:ph idx="11" hasCustomPrompt="1"/>
          </p:nvPr>
        </p:nvSpPr>
        <p:spPr>
          <a:xfrm>
            <a:off x="6212497" y="1665289"/>
            <a:ext cx="5571516" cy="4392612"/>
          </a:xfrm>
          <a:prstGeom prst="rect">
            <a:avLst/>
          </a:prstGeom>
        </p:spPr>
        <p:txBody>
          <a:bodyPr vert="horz" lIns="0" tIns="0" rIns="0" bIns="0" rtlCol="0">
            <a:normAutofit/>
          </a:bodyPr>
          <a:lstStyle>
            <a:lvl1pPr>
              <a:buClr>
                <a:schemeClr val="accent2"/>
              </a:buClr>
              <a:defRPr sz="1800"/>
            </a:lvl1pPr>
            <a:lvl2pPr>
              <a:buClr>
                <a:schemeClr val="accent2"/>
              </a:buClr>
              <a:defRPr sz="1800"/>
            </a:lvl2pPr>
            <a:lvl3pPr>
              <a:buClr>
                <a:schemeClr val="accent2"/>
              </a:buClr>
              <a:defRPr/>
            </a:lvl3pPr>
            <a:lvl4pPr>
              <a:buClr>
                <a:schemeClr val="accent2"/>
              </a:buClr>
              <a:defRPr/>
            </a:lvl4pPr>
            <a:lvl5pPr>
              <a:buClr>
                <a:schemeClr val="accent2"/>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747871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wei Inhalte in Box">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665289"/>
            <a:ext cx="5572800" cy="4392612"/>
          </a:xfrm>
          <a:prstGeom prst="rect">
            <a:avLst/>
          </a:prstGeom>
          <a:solidFill>
            <a:schemeClr val="accent1"/>
          </a:solidFill>
        </p:spPr>
        <p:txBody>
          <a:bodyPr vert="horz" lIns="216000" tIns="180000" rIns="108000" bIns="108000" rtlCol="0">
            <a:norm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extplatzhalter 2">
            <a:extLst>
              <a:ext uri="{FF2B5EF4-FFF2-40B4-BE49-F238E27FC236}">
                <a16:creationId xmlns:a16="http://schemas.microsoft.com/office/drawing/2014/main" id="{0B448C85-B970-6847-B532-95B8EF6F3A05}"/>
              </a:ext>
            </a:extLst>
          </p:cNvPr>
          <p:cNvSpPr>
            <a:spLocks noGrp="1"/>
          </p:cNvSpPr>
          <p:nvPr>
            <p:ph idx="11"/>
          </p:nvPr>
        </p:nvSpPr>
        <p:spPr>
          <a:xfrm>
            <a:off x="6212497" y="1665289"/>
            <a:ext cx="5571516" cy="4392612"/>
          </a:xfrm>
          <a:prstGeom prst="rect">
            <a:avLst/>
          </a:prstGeom>
          <a:solidFill>
            <a:schemeClr val="accent2"/>
          </a:solidFill>
        </p:spPr>
        <p:txBody>
          <a:bodyPr vert="horz" lIns="216000" tIns="180000" rIns="108000" bIns="108000" rtlCol="0">
            <a:norm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648919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Zwei Inhalte in Box">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665289"/>
            <a:ext cx="5572800" cy="4392612"/>
          </a:xfrm>
          <a:prstGeom prst="rect">
            <a:avLst/>
          </a:prstGeom>
          <a:solidFill>
            <a:schemeClr val="tx2">
              <a:lumMod val="40000"/>
              <a:lumOff val="60000"/>
            </a:schemeClr>
          </a:solidFill>
        </p:spPr>
        <p:txBody>
          <a:bodyPr vert="horz" lIns="216000" tIns="180000" rIns="108000" bIns="108000" rtlCol="0">
            <a:normAutofit/>
          </a:bodyPr>
          <a:lstStyle>
            <a:lvl1pPr>
              <a:buClr>
                <a:schemeClr val="accent1"/>
              </a:buClr>
              <a:defRPr sz="1800">
                <a:solidFill>
                  <a:schemeClr val="tx1"/>
                </a:solidFill>
              </a:defRPr>
            </a:lvl1pPr>
            <a:lvl2pPr>
              <a:buClr>
                <a:schemeClr val="accent1"/>
              </a:buClr>
              <a:defRPr sz="1800">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extplatzhalter 2">
            <a:extLst>
              <a:ext uri="{FF2B5EF4-FFF2-40B4-BE49-F238E27FC236}">
                <a16:creationId xmlns:a16="http://schemas.microsoft.com/office/drawing/2014/main" id="{0B448C85-B970-6847-B532-95B8EF6F3A05}"/>
              </a:ext>
            </a:extLst>
          </p:cNvPr>
          <p:cNvSpPr>
            <a:spLocks noGrp="1"/>
          </p:cNvSpPr>
          <p:nvPr>
            <p:ph idx="11"/>
          </p:nvPr>
        </p:nvSpPr>
        <p:spPr>
          <a:xfrm>
            <a:off x="6212497" y="1665289"/>
            <a:ext cx="5571516" cy="4392612"/>
          </a:xfrm>
          <a:prstGeom prst="rect">
            <a:avLst/>
          </a:prstGeom>
          <a:solidFill>
            <a:schemeClr val="bg2"/>
          </a:solidFill>
        </p:spPr>
        <p:txBody>
          <a:bodyPr vert="horz" lIns="216000" tIns="180000" rIns="108000" bIns="108000" rtlCol="0">
            <a:normAutofit/>
          </a:bodyPr>
          <a:lstStyle>
            <a:lvl1pPr>
              <a:buClr>
                <a:schemeClr val="accent2"/>
              </a:buClr>
              <a:defRPr sz="1800">
                <a:solidFill>
                  <a:schemeClr val="tx1"/>
                </a:solidFill>
              </a:defRPr>
            </a:lvl1pPr>
            <a:lvl2pPr>
              <a:buClr>
                <a:schemeClr val="accent2"/>
              </a:buClr>
              <a:defRPr sz="1800">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288716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19" name="Grafik 18" descr="Ein Bild, das draußen, Stadt, Gebäude, Wasser enthält.&#10;&#10;Automatisch generierte Beschreibung">
            <a:extLst>
              <a:ext uri="{FF2B5EF4-FFF2-40B4-BE49-F238E27FC236}">
                <a16:creationId xmlns:a16="http://schemas.microsoft.com/office/drawing/2014/main" id="{2C72BE3B-F73C-F446-80B8-A92E068B180F}"/>
              </a:ext>
            </a:extLst>
          </p:cNvPr>
          <p:cNvPicPr>
            <a:picLocks noChangeAspect="1"/>
          </p:cNvPicPr>
          <p:nvPr userDrawn="1"/>
        </p:nvPicPr>
        <p:blipFill rotWithShape="1">
          <a:blip r:embed="rId2">
            <a:duotone>
              <a:prstClr val="black"/>
              <a:srgbClr val="002A5C">
                <a:lumMod val="75000"/>
                <a:lumOff val="25000"/>
                <a:tint val="45000"/>
                <a:satMod val="400000"/>
              </a:srgbClr>
            </a:duotone>
            <a:extLst>
              <a:ext uri="{28A0092B-C50C-407E-A947-70E740481C1C}">
                <a14:useLocalDpi xmlns:a14="http://schemas.microsoft.com/office/drawing/2010/main" val="0"/>
              </a:ext>
            </a:extLst>
          </a:blip>
          <a:srcRect l="-9353" t="5677" r="15" b="14737"/>
          <a:stretch/>
        </p:blipFill>
        <p:spPr>
          <a:xfrm>
            <a:off x="3854825" y="1095"/>
            <a:ext cx="8337174" cy="6068505"/>
          </a:xfrm>
          <a:prstGeom prst="rect">
            <a:avLst/>
          </a:prstGeom>
        </p:spPr>
      </p:pic>
      <p:pic>
        <p:nvPicPr>
          <p:cNvPr id="23" name="Grafik 22">
            <a:extLst>
              <a:ext uri="{FF2B5EF4-FFF2-40B4-BE49-F238E27FC236}">
                <a16:creationId xmlns:a16="http://schemas.microsoft.com/office/drawing/2014/main" id="{3414004D-2186-0944-B3CE-F6F1F84D5241}"/>
              </a:ext>
            </a:extLst>
          </p:cNvPr>
          <p:cNvPicPr>
            <a:picLocks noChangeAspect="1"/>
          </p:cNvPicPr>
          <p:nvPr userDrawn="1"/>
        </p:nvPicPr>
        <p:blipFill>
          <a:blip r:embed="rId3">
            <a:duotone>
              <a:prstClr val="black"/>
              <a:srgbClr val="002A5C">
                <a:lumMod val="75000"/>
                <a:lumOff val="25000"/>
                <a:tint val="45000"/>
                <a:satMod val="400000"/>
              </a:srgbClr>
            </a:duotone>
            <a:extLst>
              <a:ext uri="{28A0092B-C50C-407E-A947-70E740481C1C}">
                <a14:useLocalDpi xmlns:a14="http://schemas.microsoft.com/office/drawing/2010/main" val="0"/>
              </a:ext>
            </a:extLst>
          </a:blip>
          <a:srcRect t="14972" b="14972"/>
          <a:stretch/>
        </p:blipFill>
        <p:spPr>
          <a:xfrm>
            <a:off x="3525776" y="0"/>
            <a:ext cx="8666224" cy="6071253"/>
          </a:xfrm>
          <a:prstGeom prst="rect">
            <a:avLst/>
          </a:prstGeom>
        </p:spPr>
      </p:pic>
      <p:sp>
        <p:nvSpPr>
          <p:cNvPr id="14" name="Freihandform 13">
            <a:extLst>
              <a:ext uri="{FF2B5EF4-FFF2-40B4-BE49-F238E27FC236}">
                <a16:creationId xmlns:a16="http://schemas.microsoft.com/office/drawing/2014/main" id="{2ADCDFB0-A1D1-3E46-9248-FE8301F2740C}"/>
              </a:ext>
            </a:extLst>
          </p:cNvPr>
          <p:cNvSpPr/>
          <p:nvPr userDrawn="1"/>
        </p:nvSpPr>
        <p:spPr>
          <a:xfrm>
            <a:off x="3770971" y="-1"/>
            <a:ext cx="8443773" cy="6069601"/>
          </a:xfrm>
          <a:custGeom>
            <a:avLst/>
            <a:gdLst>
              <a:gd name="connsiteX0" fmla="*/ 0 w 8443773"/>
              <a:gd name="connsiteY0" fmla="*/ 0 h 6069601"/>
              <a:gd name="connsiteX1" fmla="*/ 4648303 w 8443773"/>
              <a:gd name="connsiteY1" fmla="*/ 0 h 6069601"/>
              <a:gd name="connsiteX2" fmla="*/ 4648303 w 8443773"/>
              <a:gd name="connsiteY2" fmla="*/ 1 h 6069601"/>
              <a:gd name="connsiteX3" fmla="*/ 6533788 w 8443773"/>
              <a:gd name="connsiteY3" fmla="*/ 1 h 6069601"/>
              <a:gd name="connsiteX4" fmla="*/ 8443773 w 8443773"/>
              <a:gd name="connsiteY4" fmla="*/ 4498516 h 6069601"/>
              <a:gd name="connsiteX5" fmla="*/ 8443773 w 8443773"/>
              <a:gd name="connsiteY5" fmla="*/ 6069601 h 6069601"/>
              <a:gd name="connsiteX6" fmla="*/ 1885485 w 8443773"/>
              <a:gd name="connsiteY6" fmla="*/ 6069601 h 6069601"/>
              <a:gd name="connsiteX7" fmla="*/ 1885485 w 8443773"/>
              <a:gd name="connsiteY7" fmla="*/ 6069600 h 6069601"/>
              <a:gd name="connsiteX8" fmla="*/ 0 w 8443773"/>
              <a:gd name="connsiteY8" fmla="*/ 6069600 h 606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773" h="6069601">
                <a:moveTo>
                  <a:pt x="0" y="0"/>
                </a:moveTo>
                <a:lnTo>
                  <a:pt x="4648303" y="0"/>
                </a:lnTo>
                <a:lnTo>
                  <a:pt x="4648303" y="1"/>
                </a:lnTo>
                <a:lnTo>
                  <a:pt x="6533788" y="1"/>
                </a:lnTo>
                <a:lnTo>
                  <a:pt x="8443773" y="4498516"/>
                </a:lnTo>
                <a:lnTo>
                  <a:pt x="8443773" y="6069601"/>
                </a:lnTo>
                <a:lnTo>
                  <a:pt x="1885485" y="6069601"/>
                </a:lnTo>
                <a:lnTo>
                  <a:pt x="1885485" y="6069600"/>
                </a:lnTo>
                <a:lnTo>
                  <a:pt x="0" y="6069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5" name="Freihandform 14">
            <a:extLst>
              <a:ext uri="{FF2B5EF4-FFF2-40B4-BE49-F238E27FC236}">
                <a16:creationId xmlns:a16="http://schemas.microsoft.com/office/drawing/2014/main" id="{993A3D39-DBD9-5343-972C-4D9AF69EF31B}"/>
              </a:ext>
            </a:extLst>
          </p:cNvPr>
          <p:cNvSpPr/>
          <p:nvPr userDrawn="1"/>
        </p:nvSpPr>
        <p:spPr>
          <a:xfrm>
            <a:off x="377097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3" name="Freihandform 12">
            <a:extLst>
              <a:ext uri="{FF2B5EF4-FFF2-40B4-BE49-F238E27FC236}">
                <a16:creationId xmlns:a16="http://schemas.microsoft.com/office/drawing/2014/main" id="{4A5466CB-89E5-464F-82FA-7F08827DF71B}"/>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2" name="Freihandform 21">
            <a:extLst>
              <a:ext uri="{FF2B5EF4-FFF2-40B4-BE49-F238E27FC236}">
                <a16:creationId xmlns:a16="http://schemas.microsoft.com/office/drawing/2014/main" id="{925D116F-87BF-2D47-B562-0B0F3E7C3ADD}"/>
              </a:ext>
            </a:extLst>
          </p:cNvPr>
          <p:cNvSpPr/>
          <p:nvPr userDrawn="1"/>
        </p:nvSpPr>
        <p:spPr>
          <a:xfrm>
            <a:off x="1" y="0"/>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1" name="Grafik 10">
            <a:extLst>
              <a:ext uri="{FF2B5EF4-FFF2-40B4-BE49-F238E27FC236}">
                <a16:creationId xmlns:a16="http://schemas.microsoft.com/office/drawing/2014/main" id="{DE761D34-60C5-914D-93B3-40820DFF0B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
        <p:nvSpPr>
          <p:cNvPr id="12" name="Titel 26">
            <a:extLst>
              <a:ext uri="{FF2B5EF4-FFF2-40B4-BE49-F238E27FC236}">
                <a16:creationId xmlns:a16="http://schemas.microsoft.com/office/drawing/2014/main" id="{4499D6E5-6225-7D20-33A9-284E3D665BCC}"/>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6" name="Textplatzhalter 27">
            <a:extLst>
              <a:ext uri="{FF2B5EF4-FFF2-40B4-BE49-F238E27FC236}">
                <a16:creationId xmlns:a16="http://schemas.microsoft.com/office/drawing/2014/main" id="{EA516F4D-3B07-0EA6-5243-F36C9710EE85}"/>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1289013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gleich zwei Inhalte">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8" name="Textplatzhalter 2">
            <a:extLst>
              <a:ext uri="{FF2B5EF4-FFF2-40B4-BE49-F238E27FC236}">
                <a16:creationId xmlns:a16="http://schemas.microsoft.com/office/drawing/2014/main" id="{65E62050-EBFA-FE49-8A3F-41245667F618}"/>
              </a:ext>
            </a:extLst>
          </p:cNvPr>
          <p:cNvSpPr>
            <a:spLocks noGrp="1"/>
          </p:cNvSpPr>
          <p:nvPr>
            <p:ph idx="1"/>
          </p:nvPr>
        </p:nvSpPr>
        <p:spPr>
          <a:xfrm>
            <a:off x="416534" y="1989138"/>
            <a:ext cx="5571516" cy="4068763"/>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7" name="Textplatzhalter 7">
            <a:extLst>
              <a:ext uri="{FF2B5EF4-FFF2-40B4-BE49-F238E27FC236}">
                <a16:creationId xmlns:a16="http://schemas.microsoft.com/office/drawing/2014/main" id="{62E14D02-1ED6-304F-9704-BFAA3C67C8F4}"/>
              </a:ext>
            </a:extLst>
          </p:cNvPr>
          <p:cNvSpPr>
            <a:spLocks noGrp="1"/>
          </p:cNvSpPr>
          <p:nvPr>
            <p:ph type="body" sz="quarter" idx="14"/>
          </p:nvPr>
        </p:nvSpPr>
        <p:spPr>
          <a:xfrm>
            <a:off x="6212496"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9" name="Textplatzhalter 2">
            <a:extLst>
              <a:ext uri="{FF2B5EF4-FFF2-40B4-BE49-F238E27FC236}">
                <a16:creationId xmlns:a16="http://schemas.microsoft.com/office/drawing/2014/main" id="{8C6642BB-DA0A-A24F-A9B6-CDE49FEBD7FF}"/>
              </a:ext>
            </a:extLst>
          </p:cNvPr>
          <p:cNvSpPr>
            <a:spLocks noGrp="1"/>
          </p:cNvSpPr>
          <p:nvPr>
            <p:ph idx="15"/>
          </p:nvPr>
        </p:nvSpPr>
        <p:spPr>
          <a:xfrm>
            <a:off x="6212497" y="1989138"/>
            <a:ext cx="5571516" cy="4068763"/>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093396938"/>
      </p:ext>
    </p:extLst>
  </p:cSld>
  <p:clrMapOvr>
    <a:masterClrMapping/>
  </p:clrMapOvr>
  <p:extLst>
    <p:ext uri="{DCECCB84-F9BA-43D5-87BE-67443E8EF086}">
      <p15:sldGuideLst xmlns:p15="http://schemas.microsoft.com/office/powerpoint/2012/main">
        <p15:guide id="1" orient="horz" pos="1253" userDrawn="1">
          <p15:clr>
            <a:srgbClr val="FBAE40"/>
          </p15:clr>
        </p15:guide>
        <p15:guide id="2" orient="horz" pos="79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gleich zwei Inhalte in Box">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8" name="Textplatzhalter 2">
            <a:extLst>
              <a:ext uri="{FF2B5EF4-FFF2-40B4-BE49-F238E27FC236}">
                <a16:creationId xmlns:a16="http://schemas.microsoft.com/office/drawing/2014/main" id="{65E62050-EBFA-FE49-8A3F-41245667F618}"/>
              </a:ext>
            </a:extLst>
          </p:cNvPr>
          <p:cNvSpPr>
            <a:spLocks noGrp="1"/>
          </p:cNvSpPr>
          <p:nvPr>
            <p:ph idx="1"/>
          </p:nvPr>
        </p:nvSpPr>
        <p:spPr>
          <a:xfrm>
            <a:off x="416534" y="1989138"/>
            <a:ext cx="5571516" cy="4068763"/>
          </a:xfrm>
          <a:prstGeom prst="rect">
            <a:avLst/>
          </a:prstGeom>
          <a:solidFill>
            <a:schemeClr val="accent1"/>
          </a:solidFill>
        </p:spPr>
        <p:txBody>
          <a:bodyPr vert="horz" lIns="216000" tIns="180000" rIns="108000" bIns="108000" rtlCol="0">
            <a:normAutofit/>
          </a:bodyPr>
          <a:lstStyle>
            <a:lvl1pPr>
              <a:buClr>
                <a:schemeClr val="bg1"/>
              </a:buClr>
              <a:defRPr lang="de-DE" dirty="0">
                <a:solidFill>
                  <a:schemeClr val="bg1"/>
                </a:solidFill>
              </a:defRPr>
            </a:lvl1pPr>
            <a:lvl2pPr>
              <a:buClr>
                <a:schemeClr val="bg1"/>
              </a:buClr>
              <a:defRPr lang="de-DE" dirty="0">
                <a:solidFill>
                  <a:schemeClr val="bg1"/>
                </a:solidFill>
              </a:defRPr>
            </a:lvl2pPr>
            <a:lvl3pPr>
              <a:buClr>
                <a:schemeClr val="bg1"/>
              </a:buClr>
              <a:defRPr lang="de-DE" dirty="0">
                <a:solidFill>
                  <a:schemeClr val="bg1"/>
                </a:solidFill>
              </a:defRPr>
            </a:lvl3pPr>
            <a:lvl4pPr>
              <a:buClr>
                <a:schemeClr val="bg1"/>
              </a:buClr>
              <a:defRPr lang="de-DE" dirty="0">
                <a:solidFill>
                  <a:schemeClr val="bg1"/>
                </a:solidFill>
              </a:defRPr>
            </a:lvl4pPr>
            <a:lvl5pPr>
              <a:buClr>
                <a:schemeClr val="bg1"/>
              </a:buClr>
              <a:defRPr lang="en-GB" dirty="0">
                <a:solidFill>
                  <a:schemeClr val="bg1"/>
                </a:solidFill>
              </a:defRPr>
            </a:lvl5pPr>
          </a:lstStyle>
          <a:p>
            <a:pPr lvl="0">
              <a:buClr>
                <a:schemeClr val="bg1"/>
              </a:buClr>
            </a:pPr>
            <a:r>
              <a:rPr lang="de-DE"/>
              <a:t>Mastertextformat bearbeiten</a:t>
            </a:r>
          </a:p>
          <a:p>
            <a:pPr lvl="1">
              <a:buClr>
                <a:schemeClr val="bg1"/>
              </a:buClr>
            </a:pPr>
            <a:r>
              <a:rPr lang="de-DE"/>
              <a:t>Zweite Ebene</a:t>
            </a:r>
          </a:p>
          <a:p>
            <a:pPr lvl="2">
              <a:buClr>
                <a:schemeClr val="bg1"/>
              </a:buClr>
            </a:pPr>
            <a:r>
              <a:rPr lang="de-DE"/>
              <a:t>Dritte Ebene</a:t>
            </a:r>
          </a:p>
          <a:p>
            <a:pPr lvl="3">
              <a:buClr>
                <a:schemeClr val="bg1"/>
              </a:buClr>
            </a:pPr>
            <a:r>
              <a:rPr lang="de-DE"/>
              <a:t>Vierte Ebene</a:t>
            </a:r>
          </a:p>
          <a:p>
            <a:pPr lvl="4">
              <a:buClr>
                <a:schemeClr val="bg1"/>
              </a:buClr>
            </a:pPr>
            <a:r>
              <a:rPr lang="de-DE"/>
              <a:t>Fünfte Ebene</a:t>
            </a:r>
            <a:endParaRPr lang="en-GB"/>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7" name="Textplatzhalter 7">
            <a:extLst>
              <a:ext uri="{FF2B5EF4-FFF2-40B4-BE49-F238E27FC236}">
                <a16:creationId xmlns:a16="http://schemas.microsoft.com/office/drawing/2014/main" id="{62E14D02-1ED6-304F-9704-BFAA3C67C8F4}"/>
              </a:ext>
            </a:extLst>
          </p:cNvPr>
          <p:cNvSpPr>
            <a:spLocks noGrp="1"/>
          </p:cNvSpPr>
          <p:nvPr>
            <p:ph type="body" sz="quarter" idx="14"/>
          </p:nvPr>
        </p:nvSpPr>
        <p:spPr>
          <a:xfrm>
            <a:off x="6212496"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9" name="Textplatzhalter 2">
            <a:extLst>
              <a:ext uri="{FF2B5EF4-FFF2-40B4-BE49-F238E27FC236}">
                <a16:creationId xmlns:a16="http://schemas.microsoft.com/office/drawing/2014/main" id="{8C6642BB-DA0A-A24F-A9B6-CDE49FEBD7FF}"/>
              </a:ext>
            </a:extLst>
          </p:cNvPr>
          <p:cNvSpPr>
            <a:spLocks noGrp="1"/>
          </p:cNvSpPr>
          <p:nvPr>
            <p:ph idx="15"/>
          </p:nvPr>
        </p:nvSpPr>
        <p:spPr>
          <a:xfrm>
            <a:off x="6212497" y="1989138"/>
            <a:ext cx="5571516" cy="4068763"/>
          </a:xfrm>
          <a:prstGeom prst="rect">
            <a:avLst/>
          </a:prstGeom>
          <a:solidFill>
            <a:schemeClr val="accent2"/>
          </a:solidFill>
        </p:spPr>
        <p:txBody>
          <a:bodyPr vert="horz" lIns="216000" tIns="180000" rIns="108000" bIns="108000" rtlCol="0">
            <a:normAutofit/>
          </a:bodyPr>
          <a:lstStyle>
            <a:lvl1pPr>
              <a:buClr>
                <a:schemeClr val="bg1"/>
              </a:buClr>
              <a:defRPr lang="de-DE" dirty="0">
                <a:solidFill>
                  <a:schemeClr val="bg1"/>
                </a:solidFill>
              </a:defRPr>
            </a:lvl1pPr>
            <a:lvl2pPr>
              <a:buClr>
                <a:schemeClr val="bg1"/>
              </a:buClr>
              <a:defRPr lang="de-DE" dirty="0">
                <a:solidFill>
                  <a:schemeClr val="bg1"/>
                </a:solidFill>
              </a:defRPr>
            </a:lvl2pPr>
            <a:lvl3pPr>
              <a:buClr>
                <a:schemeClr val="bg1"/>
              </a:buClr>
              <a:defRPr lang="de-DE" dirty="0">
                <a:solidFill>
                  <a:schemeClr val="bg1"/>
                </a:solidFill>
              </a:defRPr>
            </a:lvl3pPr>
            <a:lvl4pPr>
              <a:buClr>
                <a:schemeClr val="bg1"/>
              </a:buClr>
              <a:defRPr lang="de-DE" dirty="0">
                <a:solidFill>
                  <a:schemeClr val="bg1"/>
                </a:solidFill>
              </a:defRPr>
            </a:lvl4pPr>
            <a:lvl5pPr>
              <a:buClr>
                <a:schemeClr val="bg1"/>
              </a:buClr>
              <a:defRPr lang="en-GB" dirty="0">
                <a:solidFill>
                  <a:schemeClr val="bg1"/>
                </a:solidFill>
              </a:defRPr>
            </a:lvl5pPr>
          </a:lstStyle>
          <a:p>
            <a:pPr lvl="0">
              <a:buClr>
                <a:schemeClr val="bg1"/>
              </a:buClr>
            </a:pPr>
            <a:r>
              <a:rPr lang="de-DE"/>
              <a:t>Mastertextformat bearbeiten</a:t>
            </a:r>
          </a:p>
          <a:p>
            <a:pPr lvl="1">
              <a:buClr>
                <a:schemeClr val="bg1"/>
              </a:buClr>
            </a:pPr>
            <a:r>
              <a:rPr lang="de-DE"/>
              <a:t>Zweite Ebene</a:t>
            </a:r>
          </a:p>
          <a:p>
            <a:pPr lvl="2">
              <a:buClr>
                <a:schemeClr val="bg1"/>
              </a:buClr>
            </a:pPr>
            <a:r>
              <a:rPr lang="de-DE"/>
              <a:t>Dritte Ebene</a:t>
            </a:r>
          </a:p>
          <a:p>
            <a:pPr lvl="3">
              <a:buClr>
                <a:schemeClr val="bg1"/>
              </a:buClr>
            </a:pPr>
            <a:r>
              <a:rPr lang="de-DE"/>
              <a:t>Vierte Ebene</a:t>
            </a:r>
          </a:p>
          <a:p>
            <a:pPr lvl="4">
              <a:buClr>
                <a:schemeClr val="bg1"/>
              </a:buClr>
            </a:pPr>
            <a:r>
              <a:rPr lang="de-DE"/>
              <a:t>Fünfte Ebene</a:t>
            </a:r>
            <a:endParaRPr lang="en-GB"/>
          </a:p>
        </p:txBody>
      </p:sp>
    </p:spTree>
    <p:extLst>
      <p:ext uri="{BB962C8B-B14F-4D97-AF65-F5344CB8AC3E}">
        <p14:creationId xmlns:p14="http://schemas.microsoft.com/office/powerpoint/2010/main" val="3509449455"/>
      </p:ext>
    </p:extLst>
  </p:cSld>
  <p:clrMapOvr>
    <a:masterClrMapping/>
  </p:clrMapOvr>
  <p:extLst>
    <p:ext uri="{DCECCB84-F9BA-43D5-87BE-67443E8EF086}">
      <p15:sldGuideLst xmlns:p15="http://schemas.microsoft.com/office/powerpoint/2012/main">
        <p15:guide id="1" orient="horz" pos="1253" userDrawn="1">
          <p15:clr>
            <a:srgbClr val="FBAE40"/>
          </p15:clr>
        </p15:guide>
        <p15:guide id="2" orient="horz" pos="79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Vergleich zwei Inhalte in Box">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8" name="Textplatzhalter 2">
            <a:extLst>
              <a:ext uri="{FF2B5EF4-FFF2-40B4-BE49-F238E27FC236}">
                <a16:creationId xmlns:a16="http://schemas.microsoft.com/office/drawing/2014/main" id="{65E62050-EBFA-FE49-8A3F-41245667F618}"/>
              </a:ext>
            </a:extLst>
          </p:cNvPr>
          <p:cNvSpPr>
            <a:spLocks noGrp="1"/>
          </p:cNvSpPr>
          <p:nvPr>
            <p:ph idx="1"/>
          </p:nvPr>
        </p:nvSpPr>
        <p:spPr>
          <a:xfrm>
            <a:off x="416534" y="1989138"/>
            <a:ext cx="5571516" cy="4068763"/>
          </a:xfrm>
          <a:prstGeom prst="rect">
            <a:avLst/>
          </a:prstGeom>
          <a:solidFill>
            <a:schemeClr val="tx2">
              <a:lumMod val="40000"/>
              <a:lumOff val="60000"/>
            </a:schemeClr>
          </a:solidFill>
        </p:spPr>
        <p:txBody>
          <a:bodyPr vert="horz" lIns="216000" tIns="180000" rIns="108000" bIns="108000" rtlCol="0">
            <a:normAutofit/>
          </a:bodyPr>
          <a:lstStyle>
            <a:lvl1pPr>
              <a:buClr>
                <a:schemeClr val="accent1"/>
              </a:buClr>
              <a:defRPr lang="de-DE" dirty="0"/>
            </a:lvl1pPr>
            <a:lvl2pPr>
              <a:buClr>
                <a:schemeClr val="accent1"/>
              </a:buClr>
              <a:defRPr lang="de-DE" dirty="0"/>
            </a:lvl2pPr>
            <a:lvl3pPr>
              <a:buClr>
                <a:schemeClr val="accent1"/>
              </a:buClr>
              <a:defRPr lang="de-DE" dirty="0"/>
            </a:lvl3pPr>
            <a:lvl4pPr>
              <a:buClr>
                <a:schemeClr val="accent1"/>
              </a:buClr>
              <a:defRPr lang="de-DE" dirty="0"/>
            </a:lvl4pPr>
            <a:lvl5pPr>
              <a:buClr>
                <a:schemeClr val="accent1"/>
              </a:buClr>
              <a:defRPr lang="en-GB" dirty="0"/>
            </a:lvl5pPr>
          </a:lstStyle>
          <a:p>
            <a:pPr lvl="0">
              <a:buClr>
                <a:schemeClr val="accent1"/>
              </a:buClr>
            </a:pPr>
            <a:r>
              <a:rPr lang="de-DE"/>
              <a:t>Mastertextformat bearbeiten</a:t>
            </a:r>
          </a:p>
          <a:p>
            <a:pPr lvl="1">
              <a:buClr>
                <a:schemeClr val="accent1"/>
              </a:buClr>
            </a:pPr>
            <a:r>
              <a:rPr lang="de-DE"/>
              <a:t>Zweite Ebene</a:t>
            </a:r>
          </a:p>
          <a:p>
            <a:pPr lvl="2">
              <a:buClr>
                <a:schemeClr val="accent1"/>
              </a:buClr>
            </a:pPr>
            <a:r>
              <a:rPr lang="de-DE"/>
              <a:t>Dritte Ebene</a:t>
            </a:r>
          </a:p>
          <a:p>
            <a:pPr lvl="3">
              <a:buClr>
                <a:schemeClr val="accent1"/>
              </a:buClr>
            </a:pPr>
            <a:r>
              <a:rPr lang="de-DE"/>
              <a:t>Vierte Ebene</a:t>
            </a:r>
          </a:p>
          <a:p>
            <a:pPr lvl="4">
              <a:buClr>
                <a:schemeClr val="accent1"/>
              </a:buClr>
            </a:pPr>
            <a:r>
              <a:rPr lang="de-DE"/>
              <a:t>Fünfte Ebene</a:t>
            </a:r>
            <a:endParaRPr lang="en-GB"/>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7" name="Textplatzhalter 7">
            <a:extLst>
              <a:ext uri="{FF2B5EF4-FFF2-40B4-BE49-F238E27FC236}">
                <a16:creationId xmlns:a16="http://schemas.microsoft.com/office/drawing/2014/main" id="{62E14D02-1ED6-304F-9704-BFAA3C67C8F4}"/>
              </a:ext>
            </a:extLst>
          </p:cNvPr>
          <p:cNvSpPr>
            <a:spLocks noGrp="1"/>
          </p:cNvSpPr>
          <p:nvPr>
            <p:ph type="body" sz="quarter" idx="14"/>
          </p:nvPr>
        </p:nvSpPr>
        <p:spPr>
          <a:xfrm>
            <a:off x="6212496"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9" name="Textplatzhalter 2">
            <a:extLst>
              <a:ext uri="{FF2B5EF4-FFF2-40B4-BE49-F238E27FC236}">
                <a16:creationId xmlns:a16="http://schemas.microsoft.com/office/drawing/2014/main" id="{8C6642BB-DA0A-A24F-A9B6-CDE49FEBD7FF}"/>
              </a:ext>
            </a:extLst>
          </p:cNvPr>
          <p:cNvSpPr>
            <a:spLocks noGrp="1"/>
          </p:cNvSpPr>
          <p:nvPr>
            <p:ph idx="15"/>
          </p:nvPr>
        </p:nvSpPr>
        <p:spPr>
          <a:xfrm>
            <a:off x="6212497" y="1989138"/>
            <a:ext cx="5571516" cy="4068763"/>
          </a:xfrm>
          <a:prstGeom prst="rect">
            <a:avLst/>
          </a:prstGeom>
          <a:solidFill>
            <a:schemeClr val="bg2"/>
          </a:solidFill>
        </p:spPr>
        <p:txBody>
          <a:bodyPr vert="horz" lIns="216000" tIns="180000" rIns="108000" bIns="108000" rtlCol="0">
            <a:normAutofit/>
          </a:bodyPr>
          <a:lstStyle>
            <a:lvl1pPr>
              <a:defRPr lang="de-DE" dirty="0"/>
            </a:lvl1pPr>
            <a:lvl2pPr>
              <a:defRPr lang="de-DE" dirty="0"/>
            </a:lvl2pPr>
            <a:lvl3pPr>
              <a:defRPr lang="de-DE" dirty="0"/>
            </a:lvl3pPr>
            <a:lvl4pPr>
              <a:defRPr lang="de-DE" dirty="0"/>
            </a:lvl4pPr>
            <a:lvl5pPr>
              <a:defRPr lang="en-GB"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599615804"/>
      </p:ext>
    </p:extLst>
  </p:cSld>
  <p:clrMapOvr>
    <a:masterClrMapping/>
  </p:clrMapOvr>
  <p:extLst>
    <p:ext uri="{DCECCB84-F9BA-43D5-87BE-67443E8EF086}">
      <p15:sldGuideLst xmlns:p15="http://schemas.microsoft.com/office/powerpoint/2012/main">
        <p15:guide id="1" orient="horz" pos="1253" userDrawn="1">
          <p15:clr>
            <a:srgbClr val="FBAE40"/>
          </p15:clr>
        </p15:guide>
        <p15:guide id="2" orient="horz" pos="79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7" name="Textplatzhalter 7">
            <a:extLst>
              <a:ext uri="{FF2B5EF4-FFF2-40B4-BE49-F238E27FC236}">
                <a16:creationId xmlns:a16="http://schemas.microsoft.com/office/drawing/2014/main" id="{62E14D02-1ED6-304F-9704-BFAA3C67C8F4}"/>
              </a:ext>
            </a:extLst>
          </p:cNvPr>
          <p:cNvSpPr>
            <a:spLocks noGrp="1"/>
          </p:cNvSpPr>
          <p:nvPr>
            <p:ph type="body" sz="quarter" idx="14"/>
          </p:nvPr>
        </p:nvSpPr>
        <p:spPr>
          <a:xfrm>
            <a:off x="6212496"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1276179547"/>
      </p:ext>
    </p:extLst>
  </p:cSld>
  <p:clrMapOvr>
    <a:masterClrMapping/>
  </p:clrMapOvr>
  <p:extLst>
    <p:ext uri="{DCECCB84-F9BA-43D5-87BE-67443E8EF086}">
      <p15:sldGuideLst xmlns:p15="http://schemas.microsoft.com/office/powerpoint/2012/main">
        <p15:guide id="1" orient="horz" pos="1253" userDrawn="1">
          <p15:clr>
            <a:srgbClr val="FBAE40"/>
          </p15:clr>
        </p15:guide>
        <p15:guide id="2" orient="horz" pos="79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665289"/>
            <a:ext cx="3636000" cy="4392612"/>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665289"/>
            <a:ext cx="3636000" cy="4392612"/>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665289"/>
            <a:ext cx="3636000" cy="4392612"/>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329140237"/>
      </p:ext>
    </p:extLst>
  </p:cSld>
  <p:clrMapOvr>
    <a:masterClrMapping/>
  </p:clrMapOvr>
  <p:extLst>
    <p:ext uri="{DCECCB84-F9BA-43D5-87BE-67443E8EF086}">
      <p15:sldGuideLst xmlns:p15="http://schemas.microsoft.com/office/powerpoint/2012/main">
        <p15:guide id="1" pos="2695" userDrawn="1">
          <p15:clr>
            <a:srgbClr val="FBAE40"/>
          </p15:clr>
        </p15:guide>
        <p15:guide id="2" pos="2555" userDrawn="1">
          <p15:clr>
            <a:srgbClr val="FBAE40"/>
          </p15:clr>
        </p15:guide>
        <p15:guide id="3" pos="4990" userDrawn="1">
          <p15:clr>
            <a:srgbClr val="FBAE40"/>
          </p15:clr>
        </p15:guide>
        <p15:guide id="4" pos="513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rei Inhalte in Box">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665289"/>
            <a:ext cx="3636000" cy="4392612"/>
          </a:xfrm>
          <a:prstGeom prst="rect">
            <a:avLst/>
          </a:prstGeom>
          <a:solidFill>
            <a:schemeClr val="accent1"/>
          </a:solidFill>
        </p:spPr>
        <p:txBody>
          <a:bodyPr vert="horz" lIns="216000" tIns="180000" rIns="108000" bIns="108000" rtlCol="0">
            <a:norm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665289"/>
            <a:ext cx="3636000" cy="4392612"/>
          </a:xfrm>
          <a:prstGeom prst="rect">
            <a:avLst/>
          </a:prstGeom>
          <a:solidFill>
            <a:schemeClr val="accent2"/>
          </a:solidFill>
        </p:spPr>
        <p:txBody>
          <a:bodyPr vert="horz" lIns="216000" tIns="180000" rIns="108000" bIns="108000" rtlCol="0">
            <a:norm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665289"/>
            <a:ext cx="3636000" cy="4392612"/>
          </a:xfrm>
          <a:prstGeom prst="rect">
            <a:avLst/>
          </a:prstGeom>
          <a:solidFill>
            <a:schemeClr val="accent5"/>
          </a:solidFill>
        </p:spPr>
        <p:txBody>
          <a:bodyPr vert="horz" lIns="216000" tIns="180000" rIns="108000" bIns="108000" rtlCol="0">
            <a:norm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257303843"/>
      </p:ext>
    </p:extLst>
  </p:cSld>
  <p:clrMapOvr>
    <a:masterClrMapping/>
  </p:clrMapOvr>
  <p:extLst>
    <p:ext uri="{DCECCB84-F9BA-43D5-87BE-67443E8EF086}">
      <p15:sldGuideLst xmlns:p15="http://schemas.microsoft.com/office/powerpoint/2012/main">
        <p15:guide id="1" pos="2695" userDrawn="1">
          <p15:clr>
            <a:srgbClr val="FBAE40"/>
          </p15:clr>
        </p15:guide>
        <p15:guide id="2" pos="2555" userDrawn="1">
          <p15:clr>
            <a:srgbClr val="FBAE40"/>
          </p15:clr>
        </p15:guide>
        <p15:guide id="3" pos="4990" userDrawn="1">
          <p15:clr>
            <a:srgbClr val="FBAE40"/>
          </p15:clr>
        </p15:guide>
        <p15:guide id="4" pos="513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rei Inhalte in Box">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665289"/>
            <a:ext cx="3636000" cy="4392612"/>
          </a:xfrm>
          <a:prstGeom prst="rect">
            <a:avLst/>
          </a:prstGeom>
          <a:solidFill>
            <a:schemeClr val="tx2">
              <a:lumMod val="40000"/>
              <a:lumOff val="60000"/>
            </a:schemeClr>
          </a:solidFill>
        </p:spPr>
        <p:txBody>
          <a:bodyPr vert="horz" lIns="216000" tIns="180000" rIns="108000" bIns="108000" rtlCol="0">
            <a:normAutofit/>
          </a:bodyPr>
          <a:lstStyle>
            <a:lvl1pPr>
              <a:buClr>
                <a:schemeClr val="accent1"/>
              </a:buClr>
              <a:defRPr sz="1800">
                <a:solidFill>
                  <a:schemeClr val="tx1"/>
                </a:solidFill>
              </a:defRPr>
            </a:lvl1pPr>
            <a:lvl2pPr>
              <a:buClr>
                <a:schemeClr val="accent1"/>
              </a:buClr>
              <a:defRPr sz="1800">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665289"/>
            <a:ext cx="3636000" cy="4392612"/>
          </a:xfrm>
          <a:prstGeom prst="rect">
            <a:avLst/>
          </a:prstGeom>
          <a:solidFill>
            <a:schemeClr val="bg2"/>
          </a:solidFill>
        </p:spPr>
        <p:txBody>
          <a:bodyPr vert="horz" lIns="216000" tIns="180000" rIns="108000" bIns="108000" rtlCol="0">
            <a:normAutofit/>
          </a:bodyPr>
          <a:lstStyle>
            <a:lvl1pPr>
              <a:buClr>
                <a:schemeClr val="accent2"/>
              </a:buClr>
              <a:defRPr sz="1800">
                <a:solidFill>
                  <a:schemeClr val="tx1"/>
                </a:solidFill>
              </a:defRPr>
            </a:lvl1pPr>
            <a:lvl2pPr>
              <a:buClr>
                <a:schemeClr val="accent2"/>
              </a:buClr>
              <a:defRPr sz="1800">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665289"/>
            <a:ext cx="3636000" cy="4392612"/>
          </a:xfrm>
          <a:prstGeom prst="rect">
            <a:avLst/>
          </a:prstGeom>
          <a:solidFill>
            <a:schemeClr val="accent5">
              <a:lumMod val="20000"/>
              <a:lumOff val="80000"/>
            </a:schemeClr>
          </a:solidFill>
        </p:spPr>
        <p:txBody>
          <a:bodyPr vert="horz" lIns="216000" tIns="180000" rIns="108000" bIns="108000" rtlCol="0">
            <a:normAutofit/>
          </a:bodyPr>
          <a:lstStyle>
            <a:lvl1pPr>
              <a:buClr>
                <a:schemeClr val="accent5"/>
              </a:buClr>
              <a:defRPr sz="1800">
                <a:solidFill>
                  <a:schemeClr val="tx1"/>
                </a:solidFill>
              </a:defRPr>
            </a:lvl1pPr>
            <a:lvl2pPr>
              <a:buClr>
                <a:schemeClr val="accent5"/>
              </a:buClr>
              <a:defRPr sz="1800">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4086033143"/>
      </p:ext>
    </p:extLst>
  </p:cSld>
  <p:clrMapOvr>
    <a:masterClrMapping/>
  </p:clrMapOvr>
  <p:extLst>
    <p:ext uri="{DCECCB84-F9BA-43D5-87BE-67443E8EF086}">
      <p15:sldGuideLst xmlns:p15="http://schemas.microsoft.com/office/powerpoint/2012/main">
        <p15:guide id="1" pos="2695" userDrawn="1">
          <p15:clr>
            <a:srgbClr val="FBAE40"/>
          </p15:clr>
        </p15:guide>
        <p15:guide id="2" pos="2555" userDrawn="1">
          <p15:clr>
            <a:srgbClr val="FBAE40"/>
          </p15:clr>
        </p15:guide>
        <p15:guide id="3" pos="4990" userDrawn="1">
          <p15:clr>
            <a:srgbClr val="FBAE40"/>
          </p15:clr>
        </p15:guide>
        <p15:guide id="4" pos="513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gleich drei Inhalte">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989137"/>
            <a:ext cx="3636000" cy="4068763"/>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989137"/>
            <a:ext cx="3636000" cy="4068763"/>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989137"/>
            <a:ext cx="3636000" cy="4068763"/>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extplatzhalter 7">
            <a:extLst>
              <a:ext uri="{FF2B5EF4-FFF2-40B4-BE49-F238E27FC236}">
                <a16:creationId xmlns:a16="http://schemas.microsoft.com/office/drawing/2014/main" id="{A11FC8FC-F0D6-0A44-9595-D93DA469358A}"/>
              </a:ext>
            </a:extLst>
          </p:cNvPr>
          <p:cNvSpPr>
            <a:spLocks noGrp="1"/>
          </p:cNvSpPr>
          <p:nvPr>
            <p:ph type="body" sz="quarter" idx="13"/>
          </p:nvPr>
        </p:nvSpPr>
        <p:spPr>
          <a:xfrm>
            <a:off x="41653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0" name="Titel 1">
            <a:extLst>
              <a:ext uri="{FF2B5EF4-FFF2-40B4-BE49-F238E27FC236}">
                <a16:creationId xmlns:a16="http://schemas.microsoft.com/office/drawing/2014/main" id="{D78BCD40-0503-F943-B9A3-ABA0AF41BF28}"/>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11" name="Textplatzhalter 7">
            <a:extLst>
              <a:ext uri="{FF2B5EF4-FFF2-40B4-BE49-F238E27FC236}">
                <a16:creationId xmlns:a16="http://schemas.microsoft.com/office/drawing/2014/main" id="{9AD04157-C5C5-3C42-8C9F-67FADA88E626}"/>
              </a:ext>
            </a:extLst>
          </p:cNvPr>
          <p:cNvSpPr>
            <a:spLocks noGrp="1"/>
          </p:cNvSpPr>
          <p:nvPr>
            <p:ph type="body" sz="quarter" idx="14"/>
          </p:nvPr>
        </p:nvSpPr>
        <p:spPr>
          <a:xfrm>
            <a:off x="4282274"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2" name="Textplatzhalter 7">
            <a:extLst>
              <a:ext uri="{FF2B5EF4-FFF2-40B4-BE49-F238E27FC236}">
                <a16:creationId xmlns:a16="http://schemas.microsoft.com/office/drawing/2014/main" id="{CF292F4E-00F2-BE45-8AAA-BAF5F884322E}"/>
              </a:ext>
            </a:extLst>
          </p:cNvPr>
          <p:cNvSpPr>
            <a:spLocks noGrp="1"/>
          </p:cNvSpPr>
          <p:nvPr>
            <p:ph type="body" sz="quarter" idx="15"/>
          </p:nvPr>
        </p:nvSpPr>
        <p:spPr>
          <a:xfrm>
            <a:off x="814801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2135659057"/>
      </p:ext>
    </p:extLst>
  </p:cSld>
  <p:clrMapOvr>
    <a:masterClrMapping/>
  </p:clrMapOvr>
  <p:extLst>
    <p:ext uri="{DCECCB84-F9BA-43D5-87BE-67443E8EF086}">
      <p15:sldGuideLst xmlns:p15="http://schemas.microsoft.com/office/powerpoint/2012/main">
        <p15:guide id="1" pos="2695" userDrawn="1">
          <p15:clr>
            <a:srgbClr val="FBAE40"/>
          </p15:clr>
        </p15:guide>
        <p15:guide id="2" pos="2555" userDrawn="1">
          <p15:clr>
            <a:srgbClr val="FBAE40"/>
          </p15:clr>
        </p15:guide>
        <p15:guide id="3" pos="4990" userDrawn="1">
          <p15:clr>
            <a:srgbClr val="FBAE40"/>
          </p15:clr>
        </p15:guide>
        <p15:guide id="4" pos="5132" userDrawn="1">
          <p15:clr>
            <a:srgbClr val="FBAE40"/>
          </p15:clr>
        </p15:guide>
        <p15:guide id="5" orient="horz" pos="1253" userDrawn="1">
          <p15:clr>
            <a:srgbClr val="FBAE40"/>
          </p15:clr>
        </p15:guide>
        <p15:guide id="6" orient="horz" pos="79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gleich drei Inhalte in Box">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989137"/>
            <a:ext cx="3636000" cy="4068763"/>
          </a:xfrm>
          <a:prstGeom prst="rect">
            <a:avLst/>
          </a:prstGeom>
          <a:solidFill>
            <a:schemeClr val="accent1"/>
          </a:solidFill>
        </p:spPr>
        <p:txBody>
          <a:bodyPr vert="horz" lIns="216000" tIns="180000" rIns="108000" bIns="108000" rtlCol="0">
            <a:normAutofit/>
          </a:bodyPr>
          <a:lstStyle>
            <a:lvl1pPr>
              <a:buClr>
                <a:schemeClr val="bg1"/>
              </a:buClr>
              <a:defRPr lang="de-DE" dirty="0">
                <a:solidFill>
                  <a:schemeClr val="bg1"/>
                </a:solidFill>
              </a:defRPr>
            </a:lvl1pPr>
            <a:lvl2pPr>
              <a:buClr>
                <a:schemeClr val="bg1"/>
              </a:buClr>
              <a:defRPr lang="de-DE" dirty="0">
                <a:solidFill>
                  <a:schemeClr val="bg1"/>
                </a:solidFill>
              </a:defRPr>
            </a:lvl2pPr>
            <a:lvl3pPr>
              <a:buClr>
                <a:schemeClr val="bg1"/>
              </a:buClr>
              <a:defRPr lang="de-DE" dirty="0">
                <a:solidFill>
                  <a:schemeClr val="bg1"/>
                </a:solidFill>
              </a:defRPr>
            </a:lvl3pPr>
            <a:lvl4pPr>
              <a:buClr>
                <a:schemeClr val="bg1"/>
              </a:buClr>
              <a:defRPr lang="de-DE" dirty="0">
                <a:solidFill>
                  <a:schemeClr val="bg1"/>
                </a:solidFill>
              </a:defRPr>
            </a:lvl4pPr>
            <a:lvl5pPr>
              <a:buClr>
                <a:schemeClr val="bg1"/>
              </a:buClr>
              <a:defRPr lang="en-GB" dirty="0">
                <a:solidFill>
                  <a:schemeClr val="bg1"/>
                </a:solidFill>
              </a:defRPr>
            </a:lvl5pPr>
          </a:lstStyle>
          <a:p>
            <a:pPr lvl="0">
              <a:buClr>
                <a:schemeClr val="bg1"/>
              </a:buClr>
            </a:pPr>
            <a:r>
              <a:rPr lang="de-DE"/>
              <a:t>Mastertextformat bearbeiten</a:t>
            </a:r>
          </a:p>
          <a:p>
            <a:pPr lvl="1">
              <a:buClr>
                <a:schemeClr val="bg1"/>
              </a:buClr>
            </a:pPr>
            <a:r>
              <a:rPr lang="de-DE"/>
              <a:t>Zweite Ebene</a:t>
            </a:r>
          </a:p>
          <a:p>
            <a:pPr lvl="2">
              <a:buClr>
                <a:schemeClr val="bg1"/>
              </a:buClr>
            </a:pPr>
            <a:r>
              <a:rPr lang="de-DE"/>
              <a:t>Dritte Ebene</a:t>
            </a:r>
          </a:p>
          <a:p>
            <a:pPr lvl="3">
              <a:buClr>
                <a:schemeClr val="bg1"/>
              </a:buClr>
            </a:pPr>
            <a:r>
              <a:rPr lang="de-DE"/>
              <a:t>Vierte Ebene</a:t>
            </a:r>
          </a:p>
          <a:p>
            <a:pPr lvl="4">
              <a:buClr>
                <a:schemeClr val="bg1"/>
              </a:buClr>
            </a:pPr>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989137"/>
            <a:ext cx="3636000" cy="4068763"/>
          </a:xfrm>
          <a:prstGeom prst="rect">
            <a:avLst/>
          </a:prstGeom>
          <a:solidFill>
            <a:schemeClr val="accent2"/>
          </a:solidFill>
        </p:spPr>
        <p:txBody>
          <a:bodyPr vert="horz" lIns="216000" tIns="180000" rIns="108000" bIns="108000" rtlCol="0">
            <a:normAutofit/>
          </a:bodyPr>
          <a:lstStyle>
            <a:lvl1pPr>
              <a:buClr>
                <a:schemeClr val="bg1"/>
              </a:buClr>
              <a:defRPr lang="de-DE" dirty="0">
                <a:solidFill>
                  <a:schemeClr val="bg1"/>
                </a:solidFill>
              </a:defRPr>
            </a:lvl1pPr>
            <a:lvl2pPr>
              <a:buClr>
                <a:schemeClr val="bg1"/>
              </a:buClr>
              <a:defRPr lang="de-DE" dirty="0">
                <a:solidFill>
                  <a:schemeClr val="bg1"/>
                </a:solidFill>
              </a:defRPr>
            </a:lvl2pPr>
            <a:lvl3pPr>
              <a:buClr>
                <a:schemeClr val="bg1"/>
              </a:buClr>
              <a:defRPr lang="de-DE" dirty="0">
                <a:solidFill>
                  <a:schemeClr val="bg1"/>
                </a:solidFill>
              </a:defRPr>
            </a:lvl3pPr>
            <a:lvl4pPr>
              <a:buClr>
                <a:schemeClr val="bg1"/>
              </a:buClr>
              <a:defRPr lang="de-DE" dirty="0">
                <a:solidFill>
                  <a:schemeClr val="bg1"/>
                </a:solidFill>
              </a:defRPr>
            </a:lvl4pPr>
            <a:lvl5pPr>
              <a:buClr>
                <a:schemeClr val="bg1"/>
              </a:buClr>
              <a:defRPr lang="en-GB" dirty="0">
                <a:solidFill>
                  <a:schemeClr val="bg1"/>
                </a:solidFill>
              </a:defRPr>
            </a:lvl5pPr>
          </a:lstStyle>
          <a:p>
            <a:pPr lvl="0">
              <a:buClr>
                <a:schemeClr val="bg1"/>
              </a:buClr>
            </a:pPr>
            <a:r>
              <a:rPr lang="de-DE"/>
              <a:t>Mastertextformat bearbeiten</a:t>
            </a:r>
          </a:p>
          <a:p>
            <a:pPr lvl="1">
              <a:buClr>
                <a:schemeClr val="bg1"/>
              </a:buClr>
            </a:pPr>
            <a:r>
              <a:rPr lang="de-DE"/>
              <a:t>Zweite Ebene</a:t>
            </a:r>
          </a:p>
          <a:p>
            <a:pPr lvl="2">
              <a:buClr>
                <a:schemeClr val="bg1"/>
              </a:buClr>
            </a:pPr>
            <a:r>
              <a:rPr lang="de-DE"/>
              <a:t>Dritte Ebene</a:t>
            </a:r>
          </a:p>
          <a:p>
            <a:pPr lvl="3">
              <a:buClr>
                <a:schemeClr val="bg1"/>
              </a:buClr>
            </a:pPr>
            <a:r>
              <a:rPr lang="de-DE"/>
              <a:t>Vierte Ebene</a:t>
            </a:r>
          </a:p>
          <a:p>
            <a:pPr lvl="4">
              <a:buClr>
                <a:schemeClr val="bg1"/>
              </a:buClr>
            </a:pPr>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989137"/>
            <a:ext cx="3636000" cy="4068763"/>
          </a:xfrm>
          <a:prstGeom prst="rect">
            <a:avLst/>
          </a:prstGeom>
          <a:solidFill>
            <a:schemeClr val="accent5"/>
          </a:solidFill>
        </p:spPr>
        <p:txBody>
          <a:bodyPr vert="horz" lIns="216000" tIns="180000" rIns="108000" bIns="108000" rtlCol="0">
            <a:normAutofit/>
          </a:bodyPr>
          <a:lstStyle>
            <a:lvl1pPr>
              <a:buClr>
                <a:schemeClr val="bg1"/>
              </a:buClr>
              <a:defRPr lang="de-DE" dirty="0">
                <a:solidFill>
                  <a:schemeClr val="bg1"/>
                </a:solidFill>
              </a:defRPr>
            </a:lvl1pPr>
            <a:lvl2pPr>
              <a:buClr>
                <a:schemeClr val="bg1"/>
              </a:buClr>
              <a:defRPr lang="de-DE" dirty="0">
                <a:solidFill>
                  <a:schemeClr val="bg1"/>
                </a:solidFill>
              </a:defRPr>
            </a:lvl2pPr>
            <a:lvl3pPr>
              <a:buClr>
                <a:schemeClr val="bg1"/>
              </a:buClr>
              <a:defRPr lang="de-DE" dirty="0">
                <a:solidFill>
                  <a:schemeClr val="bg1"/>
                </a:solidFill>
              </a:defRPr>
            </a:lvl3pPr>
            <a:lvl4pPr>
              <a:buClr>
                <a:schemeClr val="bg1"/>
              </a:buClr>
              <a:defRPr lang="de-DE" dirty="0">
                <a:solidFill>
                  <a:schemeClr val="bg1"/>
                </a:solidFill>
              </a:defRPr>
            </a:lvl4pPr>
            <a:lvl5pPr>
              <a:buClr>
                <a:schemeClr val="bg1"/>
              </a:buClr>
              <a:defRPr lang="en-GB" dirty="0">
                <a:solidFill>
                  <a:schemeClr val="bg1"/>
                </a:solidFill>
              </a:defRPr>
            </a:lvl5pPr>
          </a:lstStyle>
          <a:p>
            <a:pPr lvl="0">
              <a:buClr>
                <a:schemeClr val="bg1"/>
              </a:buClr>
            </a:pPr>
            <a:r>
              <a:rPr lang="de-DE"/>
              <a:t>Mastertextformat bearbeiten</a:t>
            </a:r>
          </a:p>
          <a:p>
            <a:pPr lvl="1">
              <a:buClr>
                <a:schemeClr val="bg1"/>
              </a:buClr>
            </a:pPr>
            <a:r>
              <a:rPr lang="de-DE"/>
              <a:t>Zweite Ebene</a:t>
            </a:r>
          </a:p>
          <a:p>
            <a:pPr lvl="2">
              <a:buClr>
                <a:schemeClr val="bg1"/>
              </a:buClr>
            </a:pPr>
            <a:r>
              <a:rPr lang="de-DE"/>
              <a:t>Dritte Ebene</a:t>
            </a:r>
          </a:p>
          <a:p>
            <a:pPr lvl="3">
              <a:buClr>
                <a:schemeClr val="bg1"/>
              </a:buClr>
            </a:pPr>
            <a:r>
              <a:rPr lang="de-DE"/>
              <a:t>Vierte Ebene</a:t>
            </a:r>
          </a:p>
          <a:p>
            <a:pPr lvl="4">
              <a:buClr>
                <a:schemeClr val="bg1"/>
              </a:buClr>
            </a:pPr>
            <a:r>
              <a:rPr lang="de-DE"/>
              <a:t>Fünfte Ebene</a:t>
            </a:r>
            <a:endParaRPr lang="en-GB"/>
          </a:p>
        </p:txBody>
      </p:sp>
      <p:sp>
        <p:nvSpPr>
          <p:cNvPr id="9" name="Textplatzhalter 7">
            <a:extLst>
              <a:ext uri="{FF2B5EF4-FFF2-40B4-BE49-F238E27FC236}">
                <a16:creationId xmlns:a16="http://schemas.microsoft.com/office/drawing/2014/main" id="{A11FC8FC-F0D6-0A44-9595-D93DA469358A}"/>
              </a:ext>
            </a:extLst>
          </p:cNvPr>
          <p:cNvSpPr>
            <a:spLocks noGrp="1"/>
          </p:cNvSpPr>
          <p:nvPr>
            <p:ph type="body" sz="quarter" idx="13"/>
          </p:nvPr>
        </p:nvSpPr>
        <p:spPr>
          <a:xfrm>
            <a:off x="41653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0" name="Titel 1">
            <a:extLst>
              <a:ext uri="{FF2B5EF4-FFF2-40B4-BE49-F238E27FC236}">
                <a16:creationId xmlns:a16="http://schemas.microsoft.com/office/drawing/2014/main" id="{D78BCD40-0503-F943-B9A3-ABA0AF41BF28}"/>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11" name="Textplatzhalter 7">
            <a:extLst>
              <a:ext uri="{FF2B5EF4-FFF2-40B4-BE49-F238E27FC236}">
                <a16:creationId xmlns:a16="http://schemas.microsoft.com/office/drawing/2014/main" id="{9AD04157-C5C5-3C42-8C9F-67FADA88E626}"/>
              </a:ext>
            </a:extLst>
          </p:cNvPr>
          <p:cNvSpPr>
            <a:spLocks noGrp="1"/>
          </p:cNvSpPr>
          <p:nvPr>
            <p:ph type="body" sz="quarter" idx="14"/>
          </p:nvPr>
        </p:nvSpPr>
        <p:spPr>
          <a:xfrm>
            <a:off x="4282274"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2" name="Textplatzhalter 7">
            <a:extLst>
              <a:ext uri="{FF2B5EF4-FFF2-40B4-BE49-F238E27FC236}">
                <a16:creationId xmlns:a16="http://schemas.microsoft.com/office/drawing/2014/main" id="{CF292F4E-00F2-BE45-8AAA-BAF5F884322E}"/>
              </a:ext>
            </a:extLst>
          </p:cNvPr>
          <p:cNvSpPr>
            <a:spLocks noGrp="1"/>
          </p:cNvSpPr>
          <p:nvPr>
            <p:ph type="body" sz="quarter" idx="15"/>
          </p:nvPr>
        </p:nvSpPr>
        <p:spPr>
          <a:xfrm>
            <a:off x="814801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480700031"/>
      </p:ext>
    </p:extLst>
  </p:cSld>
  <p:clrMapOvr>
    <a:masterClrMapping/>
  </p:clrMapOvr>
  <p:extLst>
    <p:ext uri="{DCECCB84-F9BA-43D5-87BE-67443E8EF086}">
      <p15:sldGuideLst xmlns:p15="http://schemas.microsoft.com/office/powerpoint/2012/main">
        <p15:guide id="1" pos="2695" userDrawn="1">
          <p15:clr>
            <a:srgbClr val="FBAE40"/>
          </p15:clr>
        </p15:guide>
        <p15:guide id="2" pos="2555" userDrawn="1">
          <p15:clr>
            <a:srgbClr val="FBAE40"/>
          </p15:clr>
        </p15:guide>
        <p15:guide id="3" pos="4990" userDrawn="1">
          <p15:clr>
            <a:srgbClr val="FBAE40"/>
          </p15:clr>
        </p15:guide>
        <p15:guide id="4" pos="5132" userDrawn="1">
          <p15:clr>
            <a:srgbClr val="FBAE40"/>
          </p15:clr>
        </p15:guide>
        <p15:guide id="5" orient="horz" pos="1253" userDrawn="1">
          <p15:clr>
            <a:srgbClr val="FBAE40"/>
          </p15:clr>
        </p15:guide>
        <p15:guide id="6" orient="horz" pos="79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Vergleich drei Inhalte in Box">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989137"/>
            <a:ext cx="3636000" cy="4068763"/>
          </a:xfrm>
          <a:prstGeom prst="rect">
            <a:avLst/>
          </a:prstGeom>
          <a:solidFill>
            <a:schemeClr val="tx2">
              <a:lumMod val="40000"/>
              <a:lumOff val="60000"/>
            </a:schemeClr>
          </a:solidFill>
        </p:spPr>
        <p:txBody>
          <a:bodyPr vert="horz" lIns="216000" tIns="180000" rIns="108000" bIns="108000" rtlCol="0">
            <a:normAutofit/>
          </a:bodyPr>
          <a:lstStyle>
            <a:lvl1pPr>
              <a:buClr>
                <a:schemeClr val="accent1"/>
              </a:buClr>
              <a:defRPr lang="de-DE" dirty="0"/>
            </a:lvl1pPr>
            <a:lvl2pPr>
              <a:buClr>
                <a:schemeClr val="accent1"/>
              </a:buClr>
              <a:defRPr lang="de-DE" dirty="0"/>
            </a:lvl2pPr>
            <a:lvl3pPr>
              <a:buClr>
                <a:schemeClr val="accent1"/>
              </a:buClr>
              <a:defRPr lang="de-DE" dirty="0"/>
            </a:lvl3pPr>
            <a:lvl4pPr>
              <a:buClr>
                <a:schemeClr val="accent1"/>
              </a:buClr>
              <a:defRPr lang="de-DE" dirty="0"/>
            </a:lvl4pPr>
            <a:lvl5pPr>
              <a:buClr>
                <a:schemeClr val="accent1"/>
              </a:buClr>
              <a:defRPr lang="en-GB" dirty="0"/>
            </a:lvl5pPr>
          </a:lstStyle>
          <a:p>
            <a:pPr lvl="0">
              <a:buClr>
                <a:schemeClr val="accent1"/>
              </a:buClr>
            </a:pPr>
            <a:r>
              <a:rPr lang="de-DE"/>
              <a:t>Mastertextformat bearbeiten</a:t>
            </a:r>
          </a:p>
          <a:p>
            <a:pPr lvl="1">
              <a:buClr>
                <a:schemeClr val="accent1"/>
              </a:buClr>
            </a:pPr>
            <a:r>
              <a:rPr lang="de-DE"/>
              <a:t>Zweite Ebene</a:t>
            </a:r>
          </a:p>
          <a:p>
            <a:pPr lvl="2">
              <a:buClr>
                <a:schemeClr val="accent1"/>
              </a:buClr>
            </a:pPr>
            <a:r>
              <a:rPr lang="de-DE"/>
              <a:t>Dritte Ebene</a:t>
            </a:r>
          </a:p>
          <a:p>
            <a:pPr lvl="3">
              <a:buClr>
                <a:schemeClr val="accent1"/>
              </a:buClr>
            </a:pPr>
            <a:r>
              <a:rPr lang="de-DE"/>
              <a:t>Vierte Ebene</a:t>
            </a:r>
          </a:p>
          <a:p>
            <a:pPr lvl="4">
              <a:buClr>
                <a:schemeClr val="accent1"/>
              </a:buClr>
            </a:pPr>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989137"/>
            <a:ext cx="3636000" cy="4068763"/>
          </a:xfrm>
          <a:prstGeom prst="rect">
            <a:avLst/>
          </a:prstGeom>
          <a:solidFill>
            <a:schemeClr val="bg2"/>
          </a:solidFill>
        </p:spPr>
        <p:txBody>
          <a:bodyPr vert="horz" lIns="216000" tIns="180000" rIns="108000" bIns="108000" rtlCol="0">
            <a:normAutofit/>
          </a:bodyPr>
          <a:lstStyle>
            <a:lvl1pPr>
              <a:defRPr lang="de-DE" dirty="0"/>
            </a:lvl1pPr>
            <a:lvl2pPr>
              <a:defRPr lang="de-DE" dirty="0"/>
            </a:lvl2pPr>
            <a:lvl3pPr>
              <a:defRPr lang="de-DE" dirty="0"/>
            </a:lvl3pPr>
            <a:lvl4pPr>
              <a:defRPr lang="de-DE" dirty="0"/>
            </a:lvl4pPr>
            <a:lvl5pPr>
              <a:defRPr lang="en-GB"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989137"/>
            <a:ext cx="3636000" cy="4068763"/>
          </a:xfrm>
          <a:prstGeom prst="rect">
            <a:avLst/>
          </a:prstGeom>
          <a:solidFill>
            <a:schemeClr val="accent5">
              <a:lumMod val="20000"/>
              <a:lumOff val="80000"/>
            </a:schemeClr>
          </a:solidFill>
        </p:spPr>
        <p:txBody>
          <a:bodyPr vert="horz" lIns="216000" tIns="180000" rIns="108000" bIns="108000" rtlCol="0">
            <a:normAutofit/>
          </a:bodyPr>
          <a:lstStyle>
            <a:lvl1pPr>
              <a:buClr>
                <a:schemeClr val="accent5"/>
              </a:buClr>
              <a:defRPr lang="de-DE" dirty="0"/>
            </a:lvl1pPr>
            <a:lvl2pPr>
              <a:buClr>
                <a:schemeClr val="accent5"/>
              </a:buClr>
              <a:defRPr lang="de-DE" dirty="0"/>
            </a:lvl2pPr>
            <a:lvl3pPr>
              <a:buClr>
                <a:schemeClr val="accent5"/>
              </a:buClr>
              <a:defRPr lang="de-DE" dirty="0"/>
            </a:lvl3pPr>
            <a:lvl4pPr>
              <a:buClr>
                <a:schemeClr val="accent5"/>
              </a:buClr>
              <a:defRPr lang="de-DE" dirty="0"/>
            </a:lvl4pPr>
            <a:lvl5pPr>
              <a:buClr>
                <a:schemeClr val="accent5"/>
              </a:buClr>
              <a:defRPr lang="en-GB" dirty="0"/>
            </a:lvl5pPr>
          </a:lstStyle>
          <a:p>
            <a:pPr lvl="0">
              <a:buClr>
                <a:schemeClr val="accent5"/>
              </a:buClr>
            </a:pPr>
            <a:r>
              <a:rPr lang="de-DE"/>
              <a:t>Mastertextformat bearbeiten</a:t>
            </a:r>
          </a:p>
          <a:p>
            <a:pPr lvl="1">
              <a:buClr>
                <a:schemeClr val="accent5"/>
              </a:buClr>
            </a:pPr>
            <a:r>
              <a:rPr lang="de-DE"/>
              <a:t>Zweite Ebene</a:t>
            </a:r>
          </a:p>
          <a:p>
            <a:pPr lvl="2">
              <a:buClr>
                <a:schemeClr val="accent5"/>
              </a:buClr>
            </a:pPr>
            <a:r>
              <a:rPr lang="de-DE"/>
              <a:t>Dritte Ebene</a:t>
            </a:r>
          </a:p>
          <a:p>
            <a:pPr lvl="3">
              <a:buClr>
                <a:schemeClr val="accent5"/>
              </a:buClr>
            </a:pPr>
            <a:r>
              <a:rPr lang="de-DE"/>
              <a:t>Vierte Ebene</a:t>
            </a:r>
          </a:p>
          <a:p>
            <a:pPr lvl="4">
              <a:buClr>
                <a:schemeClr val="accent5"/>
              </a:buClr>
            </a:pPr>
            <a:r>
              <a:rPr lang="de-DE"/>
              <a:t>Fünfte Ebene</a:t>
            </a:r>
            <a:endParaRPr lang="en-GB"/>
          </a:p>
        </p:txBody>
      </p:sp>
      <p:sp>
        <p:nvSpPr>
          <p:cNvPr id="9" name="Textplatzhalter 7">
            <a:extLst>
              <a:ext uri="{FF2B5EF4-FFF2-40B4-BE49-F238E27FC236}">
                <a16:creationId xmlns:a16="http://schemas.microsoft.com/office/drawing/2014/main" id="{A11FC8FC-F0D6-0A44-9595-D93DA469358A}"/>
              </a:ext>
            </a:extLst>
          </p:cNvPr>
          <p:cNvSpPr>
            <a:spLocks noGrp="1"/>
          </p:cNvSpPr>
          <p:nvPr>
            <p:ph type="body" sz="quarter" idx="13"/>
          </p:nvPr>
        </p:nvSpPr>
        <p:spPr>
          <a:xfrm>
            <a:off x="41653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0" name="Titel 1">
            <a:extLst>
              <a:ext uri="{FF2B5EF4-FFF2-40B4-BE49-F238E27FC236}">
                <a16:creationId xmlns:a16="http://schemas.microsoft.com/office/drawing/2014/main" id="{D78BCD40-0503-F943-B9A3-ABA0AF41BF28}"/>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11" name="Textplatzhalter 7">
            <a:extLst>
              <a:ext uri="{FF2B5EF4-FFF2-40B4-BE49-F238E27FC236}">
                <a16:creationId xmlns:a16="http://schemas.microsoft.com/office/drawing/2014/main" id="{9AD04157-C5C5-3C42-8C9F-67FADA88E626}"/>
              </a:ext>
            </a:extLst>
          </p:cNvPr>
          <p:cNvSpPr>
            <a:spLocks noGrp="1"/>
          </p:cNvSpPr>
          <p:nvPr>
            <p:ph type="body" sz="quarter" idx="14"/>
          </p:nvPr>
        </p:nvSpPr>
        <p:spPr>
          <a:xfrm>
            <a:off x="4282274"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2" name="Textplatzhalter 7">
            <a:extLst>
              <a:ext uri="{FF2B5EF4-FFF2-40B4-BE49-F238E27FC236}">
                <a16:creationId xmlns:a16="http://schemas.microsoft.com/office/drawing/2014/main" id="{CF292F4E-00F2-BE45-8AAA-BAF5F884322E}"/>
              </a:ext>
            </a:extLst>
          </p:cNvPr>
          <p:cNvSpPr>
            <a:spLocks noGrp="1"/>
          </p:cNvSpPr>
          <p:nvPr>
            <p:ph type="body" sz="quarter" idx="15"/>
          </p:nvPr>
        </p:nvSpPr>
        <p:spPr>
          <a:xfrm>
            <a:off x="814801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672200168"/>
      </p:ext>
    </p:extLst>
  </p:cSld>
  <p:clrMapOvr>
    <a:masterClrMapping/>
  </p:clrMapOvr>
  <p:extLst>
    <p:ext uri="{DCECCB84-F9BA-43D5-87BE-67443E8EF086}">
      <p15:sldGuideLst xmlns:p15="http://schemas.microsoft.com/office/powerpoint/2012/main">
        <p15:guide id="1" pos="2695" userDrawn="1">
          <p15:clr>
            <a:srgbClr val="FBAE40"/>
          </p15:clr>
        </p15:guide>
        <p15:guide id="2" pos="2555" userDrawn="1">
          <p15:clr>
            <a:srgbClr val="FBAE40"/>
          </p15:clr>
        </p15:guide>
        <p15:guide id="3" pos="4990" userDrawn="1">
          <p15:clr>
            <a:srgbClr val="FBAE40"/>
          </p15:clr>
        </p15:guide>
        <p15:guide id="4" pos="5132" userDrawn="1">
          <p15:clr>
            <a:srgbClr val="FBAE40"/>
          </p15:clr>
        </p15:guide>
        <p15:guide id="5" orient="horz" pos="1253" userDrawn="1">
          <p15:clr>
            <a:srgbClr val="FBAE40"/>
          </p15:clr>
        </p15:guide>
        <p15:guide id="6" orient="horz" pos="79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2">
    <p:spTree>
      <p:nvGrpSpPr>
        <p:cNvPr id="1" name=""/>
        <p:cNvGrpSpPr/>
        <p:nvPr/>
      </p:nvGrpSpPr>
      <p:grpSpPr>
        <a:xfrm>
          <a:off x="0" y="0"/>
          <a:ext cx="0" cy="0"/>
          <a:chOff x="0" y="0"/>
          <a:chExt cx="0" cy="0"/>
        </a:xfrm>
      </p:grpSpPr>
      <p:pic>
        <p:nvPicPr>
          <p:cNvPr id="3" name="Grafik 2" descr="Ein Bild, das Himmel, Kugel, Blau enthält.&#10;&#10;Automatisch generierte Beschreibung">
            <a:extLst>
              <a:ext uri="{FF2B5EF4-FFF2-40B4-BE49-F238E27FC236}">
                <a16:creationId xmlns:a16="http://schemas.microsoft.com/office/drawing/2014/main" id="{F308458E-42D0-236E-406F-301E70E16F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9425" y="4107"/>
            <a:ext cx="10783097" cy="6065492"/>
          </a:xfrm>
          <a:prstGeom prst="rect">
            <a:avLst/>
          </a:prstGeom>
        </p:spPr>
      </p:pic>
      <p:sp>
        <p:nvSpPr>
          <p:cNvPr id="14" name="Freihandform 13">
            <a:extLst>
              <a:ext uri="{FF2B5EF4-FFF2-40B4-BE49-F238E27FC236}">
                <a16:creationId xmlns:a16="http://schemas.microsoft.com/office/drawing/2014/main" id="{2ADCDFB0-A1D1-3E46-9248-FE8301F2740C}"/>
              </a:ext>
            </a:extLst>
          </p:cNvPr>
          <p:cNvSpPr/>
          <p:nvPr userDrawn="1"/>
        </p:nvSpPr>
        <p:spPr>
          <a:xfrm>
            <a:off x="3770971" y="-1"/>
            <a:ext cx="8443773" cy="6069601"/>
          </a:xfrm>
          <a:custGeom>
            <a:avLst/>
            <a:gdLst>
              <a:gd name="connsiteX0" fmla="*/ 0 w 8443773"/>
              <a:gd name="connsiteY0" fmla="*/ 0 h 6069601"/>
              <a:gd name="connsiteX1" fmla="*/ 4648303 w 8443773"/>
              <a:gd name="connsiteY1" fmla="*/ 0 h 6069601"/>
              <a:gd name="connsiteX2" fmla="*/ 4648303 w 8443773"/>
              <a:gd name="connsiteY2" fmla="*/ 1 h 6069601"/>
              <a:gd name="connsiteX3" fmla="*/ 6533788 w 8443773"/>
              <a:gd name="connsiteY3" fmla="*/ 1 h 6069601"/>
              <a:gd name="connsiteX4" fmla="*/ 8443773 w 8443773"/>
              <a:gd name="connsiteY4" fmla="*/ 4498516 h 6069601"/>
              <a:gd name="connsiteX5" fmla="*/ 8443773 w 8443773"/>
              <a:gd name="connsiteY5" fmla="*/ 6069601 h 6069601"/>
              <a:gd name="connsiteX6" fmla="*/ 1885485 w 8443773"/>
              <a:gd name="connsiteY6" fmla="*/ 6069601 h 6069601"/>
              <a:gd name="connsiteX7" fmla="*/ 1885485 w 8443773"/>
              <a:gd name="connsiteY7" fmla="*/ 6069600 h 6069601"/>
              <a:gd name="connsiteX8" fmla="*/ 0 w 8443773"/>
              <a:gd name="connsiteY8" fmla="*/ 6069600 h 606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773" h="6069601">
                <a:moveTo>
                  <a:pt x="0" y="0"/>
                </a:moveTo>
                <a:lnTo>
                  <a:pt x="4648303" y="0"/>
                </a:lnTo>
                <a:lnTo>
                  <a:pt x="4648303" y="1"/>
                </a:lnTo>
                <a:lnTo>
                  <a:pt x="6533788" y="1"/>
                </a:lnTo>
                <a:lnTo>
                  <a:pt x="8443773" y="4498516"/>
                </a:lnTo>
                <a:lnTo>
                  <a:pt x="8443773" y="6069601"/>
                </a:lnTo>
                <a:lnTo>
                  <a:pt x="1885485" y="6069601"/>
                </a:lnTo>
                <a:lnTo>
                  <a:pt x="1885485" y="6069600"/>
                </a:lnTo>
                <a:lnTo>
                  <a:pt x="0" y="6069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5" name="Freihandform 14">
            <a:extLst>
              <a:ext uri="{FF2B5EF4-FFF2-40B4-BE49-F238E27FC236}">
                <a16:creationId xmlns:a16="http://schemas.microsoft.com/office/drawing/2014/main" id="{993A3D39-DBD9-5343-972C-4D9AF69EF31B}"/>
              </a:ext>
            </a:extLst>
          </p:cNvPr>
          <p:cNvSpPr/>
          <p:nvPr userDrawn="1"/>
        </p:nvSpPr>
        <p:spPr>
          <a:xfrm>
            <a:off x="377097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3" name="Freihandform 12">
            <a:extLst>
              <a:ext uri="{FF2B5EF4-FFF2-40B4-BE49-F238E27FC236}">
                <a16:creationId xmlns:a16="http://schemas.microsoft.com/office/drawing/2014/main" id="{4A5466CB-89E5-464F-82FA-7F08827DF71B}"/>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2" name="Freihandform 21">
            <a:extLst>
              <a:ext uri="{FF2B5EF4-FFF2-40B4-BE49-F238E27FC236}">
                <a16:creationId xmlns:a16="http://schemas.microsoft.com/office/drawing/2014/main" id="{925D116F-87BF-2D47-B562-0B0F3E7C3ADD}"/>
              </a:ext>
            </a:extLst>
          </p:cNvPr>
          <p:cNvSpPr/>
          <p:nvPr userDrawn="1"/>
        </p:nvSpPr>
        <p:spPr>
          <a:xfrm>
            <a:off x="1" y="0"/>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1" name="Grafik 10">
            <a:extLst>
              <a:ext uri="{FF2B5EF4-FFF2-40B4-BE49-F238E27FC236}">
                <a16:creationId xmlns:a16="http://schemas.microsoft.com/office/drawing/2014/main" id="{DE761D34-60C5-914D-93B3-40820DFF0B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
        <p:nvSpPr>
          <p:cNvPr id="12" name="Titel 26">
            <a:extLst>
              <a:ext uri="{FF2B5EF4-FFF2-40B4-BE49-F238E27FC236}">
                <a16:creationId xmlns:a16="http://schemas.microsoft.com/office/drawing/2014/main" id="{4499D6E5-6225-7D20-33A9-284E3D665BCC}"/>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6" name="Textplatzhalter 27">
            <a:extLst>
              <a:ext uri="{FF2B5EF4-FFF2-40B4-BE49-F238E27FC236}">
                <a16:creationId xmlns:a16="http://schemas.microsoft.com/office/drawing/2014/main" id="{EA516F4D-3B07-0EA6-5243-F36C9710EE85}"/>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4013827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gleich drei">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9" name="Textplatzhalter 7">
            <a:extLst>
              <a:ext uri="{FF2B5EF4-FFF2-40B4-BE49-F238E27FC236}">
                <a16:creationId xmlns:a16="http://schemas.microsoft.com/office/drawing/2014/main" id="{A11FC8FC-F0D6-0A44-9595-D93DA469358A}"/>
              </a:ext>
            </a:extLst>
          </p:cNvPr>
          <p:cNvSpPr>
            <a:spLocks noGrp="1"/>
          </p:cNvSpPr>
          <p:nvPr>
            <p:ph type="body" sz="quarter" idx="13"/>
          </p:nvPr>
        </p:nvSpPr>
        <p:spPr>
          <a:xfrm>
            <a:off x="41653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0" name="Titel 1">
            <a:extLst>
              <a:ext uri="{FF2B5EF4-FFF2-40B4-BE49-F238E27FC236}">
                <a16:creationId xmlns:a16="http://schemas.microsoft.com/office/drawing/2014/main" id="{D78BCD40-0503-F943-B9A3-ABA0AF41BF28}"/>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11" name="Textplatzhalter 7">
            <a:extLst>
              <a:ext uri="{FF2B5EF4-FFF2-40B4-BE49-F238E27FC236}">
                <a16:creationId xmlns:a16="http://schemas.microsoft.com/office/drawing/2014/main" id="{9AD04157-C5C5-3C42-8C9F-67FADA88E626}"/>
              </a:ext>
            </a:extLst>
          </p:cNvPr>
          <p:cNvSpPr>
            <a:spLocks noGrp="1"/>
          </p:cNvSpPr>
          <p:nvPr>
            <p:ph type="body" sz="quarter" idx="14"/>
          </p:nvPr>
        </p:nvSpPr>
        <p:spPr>
          <a:xfrm>
            <a:off x="4282274"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2" name="Textplatzhalter 7">
            <a:extLst>
              <a:ext uri="{FF2B5EF4-FFF2-40B4-BE49-F238E27FC236}">
                <a16:creationId xmlns:a16="http://schemas.microsoft.com/office/drawing/2014/main" id="{CF292F4E-00F2-BE45-8AAA-BAF5F884322E}"/>
              </a:ext>
            </a:extLst>
          </p:cNvPr>
          <p:cNvSpPr>
            <a:spLocks noGrp="1"/>
          </p:cNvSpPr>
          <p:nvPr>
            <p:ph type="body" sz="quarter" idx="15"/>
          </p:nvPr>
        </p:nvSpPr>
        <p:spPr>
          <a:xfrm>
            <a:off x="814801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3325766477"/>
      </p:ext>
    </p:extLst>
  </p:cSld>
  <p:clrMapOvr>
    <a:masterClrMapping/>
  </p:clrMapOvr>
  <p:extLst>
    <p:ext uri="{DCECCB84-F9BA-43D5-87BE-67443E8EF086}">
      <p15:sldGuideLst xmlns:p15="http://schemas.microsoft.com/office/powerpoint/2012/main">
        <p15:guide id="1" pos="2695" userDrawn="1">
          <p15:clr>
            <a:srgbClr val="FBAE40"/>
          </p15:clr>
        </p15:guide>
        <p15:guide id="2" pos="2555" userDrawn="1">
          <p15:clr>
            <a:srgbClr val="FBAE40"/>
          </p15:clr>
        </p15:guide>
        <p15:guide id="3" pos="4990" userDrawn="1">
          <p15:clr>
            <a:srgbClr val="FBAE40"/>
          </p15:clr>
        </p15:guide>
        <p15:guide id="4" pos="5132" userDrawn="1">
          <p15:clr>
            <a:srgbClr val="FBAE40"/>
          </p15:clr>
        </p15:guide>
        <p15:guide id="5" orient="horz" pos="1253" userDrawn="1">
          <p15:clr>
            <a:srgbClr val="FBAE40"/>
          </p15:clr>
        </p15:guide>
        <p15:guide id="6" orient="horz" pos="79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47F136F-14CE-B248-B550-E041876EB5FE}"/>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3942354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D3FCC586-3FDE-D24C-8463-C5FFA08A0544}"/>
              </a:ext>
            </a:extLst>
          </p:cNvPr>
          <p:cNvSpPr>
            <a:spLocks noGrp="1"/>
          </p:cNvSpPr>
          <p:nvPr>
            <p:ph type="ftr" sz="quarter" idx="10"/>
          </p:nvPr>
        </p:nvSpPr>
        <p:spPr/>
        <p:txBody>
          <a:bodyPr/>
          <a:lstStyle/>
          <a:p>
            <a:endParaRPr lang="en-GB"/>
          </a:p>
        </p:txBody>
      </p:sp>
      <p:sp>
        <p:nvSpPr>
          <p:cNvPr id="8" name="Titel 7">
            <a:extLst>
              <a:ext uri="{FF2B5EF4-FFF2-40B4-BE49-F238E27FC236}">
                <a16:creationId xmlns:a16="http://schemas.microsoft.com/office/drawing/2014/main" id="{DDD01E75-2F25-3D40-AA15-DE6C918EFC53}"/>
              </a:ext>
            </a:extLst>
          </p:cNvPr>
          <p:cNvSpPr>
            <a:spLocks noGrp="1"/>
          </p:cNvSpPr>
          <p:nvPr>
            <p:ph type="title"/>
          </p:nvPr>
        </p:nvSpPr>
        <p:spPr/>
        <p:txBody>
          <a:bodyPr/>
          <a:lstStyle/>
          <a:p>
            <a:r>
              <a:rPr lang="de-DE"/>
              <a:t>Mastertitelformat bearbeiten</a:t>
            </a:r>
          </a:p>
        </p:txBody>
      </p:sp>
      <p:sp>
        <p:nvSpPr>
          <p:cNvPr id="12" name="Textplatzhalter 2">
            <a:extLst>
              <a:ext uri="{FF2B5EF4-FFF2-40B4-BE49-F238E27FC236}">
                <a16:creationId xmlns:a16="http://schemas.microsoft.com/office/drawing/2014/main" id="{6F323123-07A0-6A47-977A-CC0AD1AF5D3B}"/>
              </a:ext>
            </a:extLst>
          </p:cNvPr>
          <p:cNvSpPr>
            <a:spLocks noGrp="1"/>
          </p:cNvSpPr>
          <p:nvPr>
            <p:ph idx="1"/>
          </p:nvPr>
        </p:nvSpPr>
        <p:spPr>
          <a:xfrm>
            <a:off x="416534" y="1665289"/>
            <a:ext cx="11367479" cy="4392612"/>
          </a:xfrm>
          <a:prstGeom prst="rect">
            <a:avLst/>
          </a:prstGeom>
          <a:solidFill>
            <a:schemeClr val="bg2"/>
          </a:solidFill>
        </p:spPr>
        <p:txBody>
          <a:bodyPr vert="horz" lIns="216000" tIns="180000" rIns="108000" bIns="108000" rtlCol="0">
            <a:normAutofit/>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56714496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clusion with subline">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1136748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8" name="Textplatzhalter 2">
            <a:extLst>
              <a:ext uri="{FF2B5EF4-FFF2-40B4-BE49-F238E27FC236}">
                <a16:creationId xmlns:a16="http://schemas.microsoft.com/office/drawing/2014/main" id="{65E62050-EBFA-FE49-8A3F-41245667F618}"/>
              </a:ext>
            </a:extLst>
          </p:cNvPr>
          <p:cNvSpPr>
            <a:spLocks noGrp="1"/>
          </p:cNvSpPr>
          <p:nvPr>
            <p:ph idx="1"/>
          </p:nvPr>
        </p:nvSpPr>
        <p:spPr>
          <a:xfrm>
            <a:off x="416534" y="1989138"/>
            <a:ext cx="11367478" cy="4068763"/>
          </a:xfrm>
          <a:prstGeom prst="rect">
            <a:avLst/>
          </a:prstGeom>
          <a:solidFill>
            <a:schemeClr val="bg2"/>
          </a:solidFill>
        </p:spPr>
        <p:txBody>
          <a:bodyPr vert="horz" lIns="216000" tIns="180000" rIns="108000" bIns="108000" rtlCol="0">
            <a:normAutofit/>
          </a:bodyPr>
          <a:lstStyle>
            <a:lvl1pPr>
              <a:defRPr lang="de-DE" dirty="0"/>
            </a:lvl1pPr>
            <a:lvl2pPr>
              <a:defRPr lang="de-DE" dirty="0"/>
            </a:lvl2pPr>
            <a:lvl3pPr>
              <a:defRPr lang="de-DE" dirty="0"/>
            </a:lvl3pPr>
            <a:lvl4pPr>
              <a:defRPr lang="de-DE" dirty="0"/>
            </a:lvl4pPr>
            <a:lvl5pPr>
              <a:defRPr lang="en-GB" dirty="0"/>
            </a:lvl5pPr>
          </a:lstStyle>
          <a:p>
            <a:pPr lvl="0">
              <a:spcAft>
                <a:spcPts val="200"/>
              </a:spcAft>
            </a:pPr>
            <a:r>
              <a:rPr lang="de-DE"/>
              <a:t>Mastertextformat bearbeiten</a:t>
            </a:r>
          </a:p>
          <a:p>
            <a:pPr lvl="1">
              <a:spcAft>
                <a:spcPts val="200"/>
              </a:spcAft>
            </a:pPr>
            <a:r>
              <a:rPr lang="de-DE"/>
              <a:t>Zweite Ebene</a:t>
            </a:r>
          </a:p>
          <a:p>
            <a:pPr lvl="2">
              <a:spcAft>
                <a:spcPts val="200"/>
              </a:spcAft>
            </a:pPr>
            <a:r>
              <a:rPr lang="de-DE"/>
              <a:t>Dritte Ebene</a:t>
            </a:r>
          </a:p>
          <a:p>
            <a:pPr lvl="3">
              <a:spcAft>
                <a:spcPts val="200"/>
              </a:spcAft>
            </a:pPr>
            <a:r>
              <a:rPr lang="de-DE"/>
              <a:t>Vierte Ebene</a:t>
            </a:r>
          </a:p>
          <a:p>
            <a:pPr lvl="4">
              <a:spcAft>
                <a:spcPts val="200"/>
              </a:spcAft>
            </a:pPr>
            <a:r>
              <a:rPr lang="de-DE"/>
              <a:t>Fünfte Ebene</a:t>
            </a:r>
            <a:endParaRPr lang="en-GB"/>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861334607"/>
      </p:ext>
    </p:extLst>
  </p:cSld>
  <p:clrMapOvr>
    <a:masterClrMapping/>
  </p:clrMapOvr>
  <p:extLst>
    <p:ext uri="{DCECCB84-F9BA-43D5-87BE-67443E8EF086}">
      <p15:sldGuideLst xmlns:p15="http://schemas.microsoft.com/office/powerpoint/2012/main">
        <p15:guide id="1" orient="horz" pos="1253" userDrawn="1">
          <p15:clr>
            <a:srgbClr val="FBAE40"/>
          </p15:clr>
        </p15:guide>
        <p15:guide id="2" orient="horz" pos="799"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portan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CCE7A1D-7CD8-9F4D-90C1-B1F4EB5374F9}"/>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D8425C82-45FC-9A4F-80EA-BE7C575B7F7B}"/>
              </a:ext>
            </a:extLst>
          </p:cNvPr>
          <p:cNvSpPr>
            <a:spLocks noGrp="1"/>
          </p:cNvSpPr>
          <p:nvPr>
            <p:ph type="ftr" sz="quarter" idx="10"/>
          </p:nvPr>
        </p:nvSpPr>
        <p:spPr/>
        <p:txBody>
          <a:bodyPr/>
          <a:lstStyle/>
          <a:p>
            <a:endParaRPr lang="en-GB"/>
          </a:p>
        </p:txBody>
      </p:sp>
      <p:sp>
        <p:nvSpPr>
          <p:cNvPr id="4" name="Textplatzhalter 3">
            <a:extLst>
              <a:ext uri="{FF2B5EF4-FFF2-40B4-BE49-F238E27FC236}">
                <a16:creationId xmlns:a16="http://schemas.microsoft.com/office/drawing/2014/main" id="{EF3AA4C6-FD2F-154B-B8C9-F6C83FDD5E0A}"/>
              </a:ext>
            </a:extLst>
          </p:cNvPr>
          <p:cNvSpPr>
            <a:spLocks noGrp="1"/>
          </p:cNvSpPr>
          <p:nvPr>
            <p:ph type="body" sz="quarter" idx="11" hasCustomPrompt="1"/>
          </p:nvPr>
        </p:nvSpPr>
        <p:spPr>
          <a:xfrm>
            <a:off x="416534" y="1665288"/>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1</a:t>
            </a:r>
          </a:p>
        </p:txBody>
      </p:sp>
      <p:sp>
        <p:nvSpPr>
          <p:cNvPr id="6" name="Textplatzhalter 3">
            <a:extLst>
              <a:ext uri="{FF2B5EF4-FFF2-40B4-BE49-F238E27FC236}">
                <a16:creationId xmlns:a16="http://schemas.microsoft.com/office/drawing/2014/main" id="{85CD3650-A5C8-034A-9AAF-1096E6976AF7}"/>
              </a:ext>
            </a:extLst>
          </p:cNvPr>
          <p:cNvSpPr>
            <a:spLocks noGrp="1"/>
          </p:cNvSpPr>
          <p:nvPr>
            <p:ph type="body" sz="quarter" idx="12"/>
          </p:nvPr>
        </p:nvSpPr>
        <p:spPr>
          <a:xfrm>
            <a:off x="1576170" y="1665288"/>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7" name="Textplatzhalter 3">
            <a:extLst>
              <a:ext uri="{FF2B5EF4-FFF2-40B4-BE49-F238E27FC236}">
                <a16:creationId xmlns:a16="http://schemas.microsoft.com/office/drawing/2014/main" id="{AE178D0D-EF9C-1F42-9943-1181A27394B4}"/>
              </a:ext>
            </a:extLst>
          </p:cNvPr>
          <p:cNvSpPr>
            <a:spLocks noGrp="1"/>
          </p:cNvSpPr>
          <p:nvPr>
            <p:ph type="body" sz="quarter" idx="13" hasCustomPrompt="1"/>
          </p:nvPr>
        </p:nvSpPr>
        <p:spPr>
          <a:xfrm>
            <a:off x="416534" y="2817492"/>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2</a:t>
            </a:r>
          </a:p>
        </p:txBody>
      </p:sp>
      <p:sp>
        <p:nvSpPr>
          <p:cNvPr id="8" name="Textplatzhalter 3">
            <a:extLst>
              <a:ext uri="{FF2B5EF4-FFF2-40B4-BE49-F238E27FC236}">
                <a16:creationId xmlns:a16="http://schemas.microsoft.com/office/drawing/2014/main" id="{18010320-1171-A342-A7B3-EA0AEF7BDC60}"/>
              </a:ext>
            </a:extLst>
          </p:cNvPr>
          <p:cNvSpPr>
            <a:spLocks noGrp="1"/>
          </p:cNvSpPr>
          <p:nvPr>
            <p:ph type="body" sz="quarter" idx="14"/>
          </p:nvPr>
        </p:nvSpPr>
        <p:spPr>
          <a:xfrm>
            <a:off x="1576170" y="2817492"/>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9" name="Textplatzhalter 3">
            <a:extLst>
              <a:ext uri="{FF2B5EF4-FFF2-40B4-BE49-F238E27FC236}">
                <a16:creationId xmlns:a16="http://schemas.microsoft.com/office/drawing/2014/main" id="{806E9DE0-AA0A-F64D-ABA4-A7A7C4D1285C}"/>
              </a:ext>
            </a:extLst>
          </p:cNvPr>
          <p:cNvSpPr>
            <a:spLocks noGrp="1"/>
          </p:cNvSpPr>
          <p:nvPr>
            <p:ph type="body" sz="quarter" idx="15" hasCustomPrompt="1"/>
          </p:nvPr>
        </p:nvSpPr>
        <p:spPr>
          <a:xfrm>
            <a:off x="416534" y="3969696"/>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3</a:t>
            </a:r>
          </a:p>
        </p:txBody>
      </p:sp>
      <p:sp>
        <p:nvSpPr>
          <p:cNvPr id="10" name="Textplatzhalter 3">
            <a:extLst>
              <a:ext uri="{FF2B5EF4-FFF2-40B4-BE49-F238E27FC236}">
                <a16:creationId xmlns:a16="http://schemas.microsoft.com/office/drawing/2014/main" id="{A222C3A0-69BE-E34C-81E6-BD23F0161056}"/>
              </a:ext>
            </a:extLst>
          </p:cNvPr>
          <p:cNvSpPr>
            <a:spLocks noGrp="1"/>
          </p:cNvSpPr>
          <p:nvPr>
            <p:ph type="body" sz="quarter" idx="16"/>
          </p:nvPr>
        </p:nvSpPr>
        <p:spPr>
          <a:xfrm>
            <a:off x="1576170" y="3969696"/>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11" name="Textplatzhalter 3">
            <a:extLst>
              <a:ext uri="{FF2B5EF4-FFF2-40B4-BE49-F238E27FC236}">
                <a16:creationId xmlns:a16="http://schemas.microsoft.com/office/drawing/2014/main" id="{B252D319-13C6-334D-9BDA-E7C3CCE0B623}"/>
              </a:ext>
            </a:extLst>
          </p:cNvPr>
          <p:cNvSpPr>
            <a:spLocks noGrp="1"/>
          </p:cNvSpPr>
          <p:nvPr>
            <p:ph type="body" sz="quarter" idx="17" hasCustomPrompt="1"/>
          </p:nvPr>
        </p:nvSpPr>
        <p:spPr>
          <a:xfrm>
            <a:off x="416534" y="5121900"/>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4</a:t>
            </a:r>
          </a:p>
        </p:txBody>
      </p:sp>
      <p:sp>
        <p:nvSpPr>
          <p:cNvPr id="12" name="Textplatzhalter 3">
            <a:extLst>
              <a:ext uri="{FF2B5EF4-FFF2-40B4-BE49-F238E27FC236}">
                <a16:creationId xmlns:a16="http://schemas.microsoft.com/office/drawing/2014/main" id="{8E57C324-1D75-BE41-8ED4-2BFCB9283F54}"/>
              </a:ext>
            </a:extLst>
          </p:cNvPr>
          <p:cNvSpPr>
            <a:spLocks noGrp="1"/>
          </p:cNvSpPr>
          <p:nvPr>
            <p:ph type="body" sz="quarter" idx="18"/>
          </p:nvPr>
        </p:nvSpPr>
        <p:spPr>
          <a:xfrm>
            <a:off x="1576170" y="5121900"/>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3645240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Importan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CCE7A1D-7CD8-9F4D-90C1-B1F4EB5374F9}"/>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D8425C82-45FC-9A4F-80EA-BE7C575B7F7B}"/>
              </a:ext>
            </a:extLst>
          </p:cNvPr>
          <p:cNvSpPr>
            <a:spLocks noGrp="1"/>
          </p:cNvSpPr>
          <p:nvPr>
            <p:ph type="ftr" sz="quarter" idx="10"/>
          </p:nvPr>
        </p:nvSpPr>
        <p:spPr/>
        <p:txBody>
          <a:bodyPr/>
          <a:lstStyle/>
          <a:p>
            <a:endParaRPr lang="en-GB"/>
          </a:p>
        </p:txBody>
      </p:sp>
      <p:sp>
        <p:nvSpPr>
          <p:cNvPr id="4" name="Textplatzhalter 3">
            <a:extLst>
              <a:ext uri="{FF2B5EF4-FFF2-40B4-BE49-F238E27FC236}">
                <a16:creationId xmlns:a16="http://schemas.microsoft.com/office/drawing/2014/main" id="{EF3AA4C6-FD2F-154B-B8C9-F6C83FDD5E0A}"/>
              </a:ext>
            </a:extLst>
          </p:cNvPr>
          <p:cNvSpPr>
            <a:spLocks noGrp="1"/>
          </p:cNvSpPr>
          <p:nvPr>
            <p:ph type="body" sz="quarter" idx="11" hasCustomPrompt="1"/>
          </p:nvPr>
        </p:nvSpPr>
        <p:spPr>
          <a:xfrm>
            <a:off x="416534" y="1665288"/>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1</a:t>
            </a:r>
          </a:p>
        </p:txBody>
      </p:sp>
      <p:sp>
        <p:nvSpPr>
          <p:cNvPr id="6" name="Textplatzhalter 3">
            <a:extLst>
              <a:ext uri="{FF2B5EF4-FFF2-40B4-BE49-F238E27FC236}">
                <a16:creationId xmlns:a16="http://schemas.microsoft.com/office/drawing/2014/main" id="{85CD3650-A5C8-034A-9AAF-1096E6976AF7}"/>
              </a:ext>
            </a:extLst>
          </p:cNvPr>
          <p:cNvSpPr>
            <a:spLocks noGrp="1"/>
          </p:cNvSpPr>
          <p:nvPr>
            <p:ph type="body" sz="quarter" idx="12"/>
          </p:nvPr>
        </p:nvSpPr>
        <p:spPr>
          <a:xfrm>
            <a:off x="1576170" y="1665288"/>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7" name="Textplatzhalter 3">
            <a:extLst>
              <a:ext uri="{FF2B5EF4-FFF2-40B4-BE49-F238E27FC236}">
                <a16:creationId xmlns:a16="http://schemas.microsoft.com/office/drawing/2014/main" id="{AE178D0D-EF9C-1F42-9943-1181A27394B4}"/>
              </a:ext>
            </a:extLst>
          </p:cNvPr>
          <p:cNvSpPr>
            <a:spLocks noGrp="1"/>
          </p:cNvSpPr>
          <p:nvPr>
            <p:ph type="body" sz="quarter" idx="13" hasCustomPrompt="1"/>
          </p:nvPr>
        </p:nvSpPr>
        <p:spPr>
          <a:xfrm>
            <a:off x="416534" y="2817492"/>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2</a:t>
            </a:r>
          </a:p>
        </p:txBody>
      </p:sp>
      <p:sp>
        <p:nvSpPr>
          <p:cNvPr id="8" name="Textplatzhalter 3">
            <a:extLst>
              <a:ext uri="{FF2B5EF4-FFF2-40B4-BE49-F238E27FC236}">
                <a16:creationId xmlns:a16="http://schemas.microsoft.com/office/drawing/2014/main" id="{18010320-1171-A342-A7B3-EA0AEF7BDC60}"/>
              </a:ext>
            </a:extLst>
          </p:cNvPr>
          <p:cNvSpPr>
            <a:spLocks noGrp="1"/>
          </p:cNvSpPr>
          <p:nvPr>
            <p:ph type="body" sz="quarter" idx="14"/>
          </p:nvPr>
        </p:nvSpPr>
        <p:spPr>
          <a:xfrm>
            <a:off x="1576170" y="2817492"/>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9" name="Textplatzhalter 3">
            <a:extLst>
              <a:ext uri="{FF2B5EF4-FFF2-40B4-BE49-F238E27FC236}">
                <a16:creationId xmlns:a16="http://schemas.microsoft.com/office/drawing/2014/main" id="{806E9DE0-AA0A-F64D-ABA4-A7A7C4D1285C}"/>
              </a:ext>
            </a:extLst>
          </p:cNvPr>
          <p:cNvSpPr>
            <a:spLocks noGrp="1"/>
          </p:cNvSpPr>
          <p:nvPr>
            <p:ph type="body" sz="quarter" idx="15" hasCustomPrompt="1"/>
          </p:nvPr>
        </p:nvSpPr>
        <p:spPr>
          <a:xfrm>
            <a:off x="416534" y="3969696"/>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3</a:t>
            </a:r>
          </a:p>
        </p:txBody>
      </p:sp>
      <p:sp>
        <p:nvSpPr>
          <p:cNvPr id="10" name="Textplatzhalter 3">
            <a:extLst>
              <a:ext uri="{FF2B5EF4-FFF2-40B4-BE49-F238E27FC236}">
                <a16:creationId xmlns:a16="http://schemas.microsoft.com/office/drawing/2014/main" id="{A222C3A0-69BE-E34C-81E6-BD23F0161056}"/>
              </a:ext>
            </a:extLst>
          </p:cNvPr>
          <p:cNvSpPr>
            <a:spLocks noGrp="1"/>
          </p:cNvSpPr>
          <p:nvPr>
            <p:ph type="body" sz="quarter" idx="16"/>
          </p:nvPr>
        </p:nvSpPr>
        <p:spPr>
          <a:xfrm>
            <a:off x="1576170" y="3969696"/>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3685508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Importan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CCE7A1D-7CD8-9F4D-90C1-B1F4EB5374F9}"/>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D8425C82-45FC-9A4F-80EA-BE7C575B7F7B}"/>
              </a:ext>
            </a:extLst>
          </p:cNvPr>
          <p:cNvSpPr>
            <a:spLocks noGrp="1"/>
          </p:cNvSpPr>
          <p:nvPr>
            <p:ph type="ftr" sz="quarter" idx="10"/>
          </p:nvPr>
        </p:nvSpPr>
        <p:spPr/>
        <p:txBody>
          <a:bodyPr/>
          <a:lstStyle/>
          <a:p>
            <a:endParaRPr lang="en-GB"/>
          </a:p>
        </p:txBody>
      </p:sp>
      <p:sp>
        <p:nvSpPr>
          <p:cNvPr id="4" name="Textplatzhalter 3">
            <a:extLst>
              <a:ext uri="{FF2B5EF4-FFF2-40B4-BE49-F238E27FC236}">
                <a16:creationId xmlns:a16="http://schemas.microsoft.com/office/drawing/2014/main" id="{EF3AA4C6-FD2F-154B-B8C9-F6C83FDD5E0A}"/>
              </a:ext>
            </a:extLst>
          </p:cNvPr>
          <p:cNvSpPr>
            <a:spLocks noGrp="1"/>
          </p:cNvSpPr>
          <p:nvPr>
            <p:ph type="body" sz="quarter" idx="11" hasCustomPrompt="1"/>
          </p:nvPr>
        </p:nvSpPr>
        <p:spPr>
          <a:xfrm>
            <a:off x="416534" y="1665288"/>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1</a:t>
            </a:r>
          </a:p>
        </p:txBody>
      </p:sp>
      <p:sp>
        <p:nvSpPr>
          <p:cNvPr id="6" name="Textplatzhalter 3">
            <a:extLst>
              <a:ext uri="{FF2B5EF4-FFF2-40B4-BE49-F238E27FC236}">
                <a16:creationId xmlns:a16="http://schemas.microsoft.com/office/drawing/2014/main" id="{85CD3650-A5C8-034A-9AAF-1096E6976AF7}"/>
              </a:ext>
            </a:extLst>
          </p:cNvPr>
          <p:cNvSpPr>
            <a:spLocks noGrp="1"/>
          </p:cNvSpPr>
          <p:nvPr>
            <p:ph type="body" sz="quarter" idx="12"/>
          </p:nvPr>
        </p:nvSpPr>
        <p:spPr>
          <a:xfrm>
            <a:off x="1576170" y="1665288"/>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7" name="Textplatzhalter 3">
            <a:extLst>
              <a:ext uri="{FF2B5EF4-FFF2-40B4-BE49-F238E27FC236}">
                <a16:creationId xmlns:a16="http://schemas.microsoft.com/office/drawing/2014/main" id="{AE178D0D-EF9C-1F42-9943-1181A27394B4}"/>
              </a:ext>
            </a:extLst>
          </p:cNvPr>
          <p:cNvSpPr>
            <a:spLocks noGrp="1"/>
          </p:cNvSpPr>
          <p:nvPr>
            <p:ph type="body" sz="quarter" idx="13" hasCustomPrompt="1"/>
          </p:nvPr>
        </p:nvSpPr>
        <p:spPr>
          <a:xfrm>
            <a:off x="416534" y="2817492"/>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2</a:t>
            </a:r>
          </a:p>
        </p:txBody>
      </p:sp>
      <p:sp>
        <p:nvSpPr>
          <p:cNvPr id="8" name="Textplatzhalter 3">
            <a:extLst>
              <a:ext uri="{FF2B5EF4-FFF2-40B4-BE49-F238E27FC236}">
                <a16:creationId xmlns:a16="http://schemas.microsoft.com/office/drawing/2014/main" id="{18010320-1171-A342-A7B3-EA0AEF7BDC60}"/>
              </a:ext>
            </a:extLst>
          </p:cNvPr>
          <p:cNvSpPr>
            <a:spLocks noGrp="1"/>
          </p:cNvSpPr>
          <p:nvPr>
            <p:ph type="body" sz="quarter" idx="14"/>
          </p:nvPr>
        </p:nvSpPr>
        <p:spPr>
          <a:xfrm>
            <a:off x="1576170" y="2817492"/>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1195217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el und Subline">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1136748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5" name="Textplatzhalter 3">
            <a:extLst>
              <a:ext uri="{FF2B5EF4-FFF2-40B4-BE49-F238E27FC236}">
                <a16:creationId xmlns:a16="http://schemas.microsoft.com/office/drawing/2014/main" id="{62F04D5B-EC07-3D3B-F220-258A556137E3}"/>
              </a:ext>
            </a:extLst>
          </p:cNvPr>
          <p:cNvSpPr>
            <a:spLocks noGrp="1"/>
          </p:cNvSpPr>
          <p:nvPr>
            <p:ph type="body" sz="quarter" idx="11" hasCustomPrompt="1"/>
          </p:nvPr>
        </p:nvSpPr>
        <p:spPr>
          <a:xfrm>
            <a:off x="416533" y="1989138"/>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1</a:t>
            </a:r>
          </a:p>
        </p:txBody>
      </p:sp>
      <p:sp>
        <p:nvSpPr>
          <p:cNvPr id="7" name="Textplatzhalter 3">
            <a:extLst>
              <a:ext uri="{FF2B5EF4-FFF2-40B4-BE49-F238E27FC236}">
                <a16:creationId xmlns:a16="http://schemas.microsoft.com/office/drawing/2014/main" id="{F82A3988-571D-670F-8DA9-176C688E94C9}"/>
              </a:ext>
            </a:extLst>
          </p:cNvPr>
          <p:cNvSpPr>
            <a:spLocks noGrp="1"/>
          </p:cNvSpPr>
          <p:nvPr>
            <p:ph type="body" sz="quarter" idx="14"/>
          </p:nvPr>
        </p:nvSpPr>
        <p:spPr>
          <a:xfrm>
            <a:off x="1576169" y="1989138"/>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8" name="Textplatzhalter 3">
            <a:extLst>
              <a:ext uri="{FF2B5EF4-FFF2-40B4-BE49-F238E27FC236}">
                <a16:creationId xmlns:a16="http://schemas.microsoft.com/office/drawing/2014/main" id="{3F27CA87-A8B2-D588-F09D-656EF744A8BB}"/>
              </a:ext>
            </a:extLst>
          </p:cNvPr>
          <p:cNvSpPr>
            <a:spLocks noGrp="1"/>
          </p:cNvSpPr>
          <p:nvPr>
            <p:ph type="body" sz="quarter" idx="15" hasCustomPrompt="1"/>
          </p:nvPr>
        </p:nvSpPr>
        <p:spPr>
          <a:xfrm>
            <a:off x="416533" y="3141342"/>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2</a:t>
            </a:r>
          </a:p>
        </p:txBody>
      </p:sp>
      <p:sp>
        <p:nvSpPr>
          <p:cNvPr id="9" name="Textplatzhalter 3">
            <a:extLst>
              <a:ext uri="{FF2B5EF4-FFF2-40B4-BE49-F238E27FC236}">
                <a16:creationId xmlns:a16="http://schemas.microsoft.com/office/drawing/2014/main" id="{7F8D3748-2628-738D-B76E-EA0C639D16E3}"/>
              </a:ext>
            </a:extLst>
          </p:cNvPr>
          <p:cNvSpPr>
            <a:spLocks noGrp="1"/>
          </p:cNvSpPr>
          <p:nvPr>
            <p:ph type="body" sz="quarter" idx="16"/>
          </p:nvPr>
        </p:nvSpPr>
        <p:spPr>
          <a:xfrm>
            <a:off x="1576169" y="3141342"/>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10" name="Textplatzhalter 3">
            <a:extLst>
              <a:ext uri="{FF2B5EF4-FFF2-40B4-BE49-F238E27FC236}">
                <a16:creationId xmlns:a16="http://schemas.microsoft.com/office/drawing/2014/main" id="{6FF73CEA-3D34-74CC-3D11-31471D83A7A6}"/>
              </a:ext>
            </a:extLst>
          </p:cNvPr>
          <p:cNvSpPr>
            <a:spLocks noGrp="1"/>
          </p:cNvSpPr>
          <p:nvPr>
            <p:ph type="body" sz="quarter" idx="17" hasCustomPrompt="1"/>
          </p:nvPr>
        </p:nvSpPr>
        <p:spPr>
          <a:xfrm>
            <a:off x="416533" y="4293546"/>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3</a:t>
            </a:r>
          </a:p>
        </p:txBody>
      </p:sp>
      <p:sp>
        <p:nvSpPr>
          <p:cNvPr id="11" name="Textplatzhalter 3">
            <a:extLst>
              <a:ext uri="{FF2B5EF4-FFF2-40B4-BE49-F238E27FC236}">
                <a16:creationId xmlns:a16="http://schemas.microsoft.com/office/drawing/2014/main" id="{B728F2F5-55C0-353C-39D6-779F29D97A44}"/>
              </a:ext>
            </a:extLst>
          </p:cNvPr>
          <p:cNvSpPr>
            <a:spLocks noGrp="1"/>
          </p:cNvSpPr>
          <p:nvPr>
            <p:ph type="body" sz="quarter" idx="18"/>
          </p:nvPr>
        </p:nvSpPr>
        <p:spPr>
          <a:xfrm>
            <a:off x="1576169" y="4293546"/>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2650439870"/>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el und Subline">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1136748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5" name="Textplatzhalter 3">
            <a:extLst>
              <a:ext uri="{FF2B5EF4-FFF2-40B4-BE49-F238E27FC236}">
                <a16:creationId xmlns:a16="http://schemas.microsoft.com/office/drawing/2014/main" id="{62F04D5B-EC07-3D3B-F220-258A556137E3}"/>
              </a:ext>
            </a:extLst>
          </p:cNvPr>
          <p:cNvSpPr>
            <a:spLocks noGrp="1"/>
          </p:cNvSpPr>
          <p:nvPr>
            <p:ph type="body" sz="quarter" idx="11" hasCustomPrompt="1"/>
          </p:nvPr>
        </p:nvSpPr>
        <p:spPr>
          <a:xfrm>
            <a:off x="416533" y="1989138"/>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1</a:t>
            </a:r>
          </a:p>
        </p:txBody>
      </p:sp>
      <p:sp>
        <p:nvSpPr>
          <p:cNvPr id="7" name="Textplatzhalter 3">
            <a:extLst>
              <a:ext uri="{FF2B5EF4-FFF2-40B4-BE49-F238E27FC236}">
                <a16:creationId xmlns:a16="http://schemas.microsoft.com/office/drawing/2014/main" id="{F82A3988-571D-670F-8DA9-176C688E94C9}"/>
              </a:ext>
            </a:extLst>
          </p:cNvPr>
          <p:cNvSpPr>
            <a:spLocks noGrp="1"/>
          </p:cNvSpPr>
          <p:nvPr>
            <p:ph type="body" sz="quarter" idx="14"/>
          </p:nvPr>
        </p:nvSpPr>
        <p:spPr>
          <a:xfrm>
            <a:off x="1576169" y="1989138"/>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8" name="Textplatzhalter 3">
            <a:extLst>
              <a:ext uri="{FF2B5EF4-FFF2-40B4-BE49-F238E27FC236}">
                <a16:creationId xmlns:a16="http://schemas.microsoft.com/office/drawing/2014/main" id="{3F27CA87-A8B2-D588-F09D-656EF744A8BB}"/>
              </a:ext>
            </a:extLst>
          </p:cNvPr>
          <p:cNvSpPr>
            <a:spLocks noGrp="1"/>
          </p:cNvSpPr>
          <p:nvPr>
            <p:ph type="body" sz="quarter" idx="15" hasCustomPrompt="1"/>
          </p:nvPr>
        </p:nvSpPr>
        <p:spPr>
          <a:xfrm>
            <a:off x="416533" y="3141342"/>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2</a:t>
            </a:r>
          </a:p>
        </p:txBody>
      </p:sp>
      <p:sp>
        <p:nvSpPr>
          <p:cNvPr id="9" name="Textplatzhalter 3">
            <a:extLst>
              <a:ext uri="{FF2B5EF4-FFF2-40B4-BE49-F238E27FC236}">
                <a16:creationId xmlns:a16="http://schemas.microsoft.com/office/drawing/2014/main" id="{7F8D3748-2628-738D-B76E-EA0C639D16E3}"/>
              </a:ext>
            </a:extLst>
          </p:cNvPr>
          <p:cNvSpPr>
            <a:spLocks noGrp="1"/>
          </p:cNvSpPr>
          <p:nvPr>
            <p:ph type="body" sz="quarter" idx="16"/>
          </p:nvPr>
        </p:nvSpPr>
        <p:spPr>
          <a:xfrm>
            <a:off x="1576169" y="3141342"/>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3641054020"/>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Leer">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E3EAA34-C357-8142-AF3B-38E15B6CB81A}"/>
              </a:ext>
            </a:extLst>
          </p:cNvPr>
          <p:cNvSpPr>
            <a:spLocks noGrp="1"/>
          </p:cNvSpPr>
          <p:nvPr>
            <p:ph type="title" hasCustomPrompt="1"/>
          </p:nvPr>
        </p:nvSpPr>
        <p:spPr/>
        <p:txBody>
          <a:bodyPr/>
          <a:lstStyle/>
          <a:p>
            <a:r>
              <a:rPr lang="de-DE"/>
              <a:t>Template </a:t>
            </a:r>
            <a:r>
              <a:rPr lang="de-DE" err="1"/>
              <a:t>Colours</a:t>
            </a:r>
            <a:endParaRPr lang="de-DE"/>
          </a:p>
        </p:txBody>
      </p:sp>
      <p:sp>
        <p:nvSpPr>
          <p:cNvPr id="4" name="Rechteck 3">
            <a:extLst>
              <a:ext uri="{FF2B5EF4-FFF2-40B4-BE49-F238E27FC236}">
                <a16:creationId xmlns:a16="http://schemas.microsoft.com/office/drawing/2014/main" id="{0A9EF900-6242-AE49-BD44-E09F8CD13A33}"/>
              </a:ext>
            </a:extLst>
          </p:cNvPr>
          <p:cNvSpPr/>
          <p:nvPr userDrawn="1"/>
        </p:nvSpPr>
        <p:spPr>
          <a:xfrm>
            <a:off x="417093" y="1665288"/>
            <a:ext cx="1427361" cy="14273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Font</a:t>
            </a:r>
            <a:br>
              <a:rPr lang="de-DE"/>
            </a:br>
            <a:r>
              <a:rPr lang="de-DE" err="1"/>
              <a:t>Colour</a:t>
            </a:r>
            <a:endParaRPr lang="de-DE"/>
          </a:p>
          <a:p>
            <a:pPr algn="ctr"/>
            <a:r>
              <a:rPr lang="de-DE"/>
              <a:t>#4E4F4E</a:t>
            </a:r>
          </a:p>
        </p:txBody>
      </p:sp>
      <p:sp>
        <p:nvSpPr>
          <p:cNvPr id="5" name="Rechteck 4">
            <a:extLst>
              <a:ext uri="{FF2B5EF4-FFF2-40B4-BE49-F238E27FC236}">
                <a16:creationId xmlns:a16="http://schemas.microsoft.com/office/drawing/2014/main" id="{9DE1BD4E-0EA8-F540-AD17-66780C2F8C91}"/>
              </a:ext>
            </a:extLst>
          </p:cNvPr>
          <p:cNvSpPr/>
          <p:nvPr userDrawn="1"/>
        </p:nvSpPr>
        <p:spPr>
          <a:xfrm>
            <a:off x="2191180" y="1665288"/>
            <a:ext cx="1427361" cy="14273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Primary</a:t>
            </a:r>
            <a:br>
              <a:rPr lang="de-DE"/>
            </a:br>
            <a:r>
              <a:rPr lang="de-DE" err="1"/>
              <a:t>Colour</a:t>
            </a:r>
            <a:endParaRPr lang="de-DE"/>
          </a:p>
          <a:p>
            <a:pPr algn="ctr"/>
            <a:r>
              <a:rPr lang="de-DE"/>
              <a:t>#002A5C</a:t>
            </a:r>
          </a:p>
        </p:txBody>
      </p:sp>
      <p:sp>
        <p:nvSpPr>
          <p:cNvPr id="6" name="Rechteck 5">
            <a:extLst>
              <a:ext uri="{FF2B5EF4-FFF2-40B4-BE49-F238E27FC236}">
                <a16:creationId xmlns:a16="http://schemas.microsoft.com/office/drawing/2014/main" id="{68D85FB1-A7BB-A542-B7F4-8DD96E4060B1}"/>
              </a:ext>
            </a:extLst>
          </p:cNvPr>
          <p:cNvSpPr/>
          <p:nvPr userDrawn="1"/>
        </p:nvSpPr>
        <p:spPr>
          <a:xfrm>
            <a:off x="3965266" y="1665288"/>
            <a:ext cx="1427361" cy="14273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Primary</a:t>
            </a:r>
            <a:br>
              <a:rPr lang="de-DE"/>
            </a:br>
            <a:r>
              <a:rPr lang="de-DE" err="1"/>
              <a:t>Colour</a:t>
            </a:r>
            <a:endParaRPr lang="de-DE"/>
          </a:p>
          <a:p>
            <a:pPr algn="ctr"/>
            <a:r>
              <a:rPr lang="de-DE"/>
              <a:t>#F37920</a:t>
            </a:r>
          </a:p>
        </p:txBody>
      </p:sp>
      <p:sp>
        <p:nvSpPr>
          <p:cNvPr id="7" name="Rechteck 6">
            <a:extLst>
              <a:ext uri="{FF2B5EF4-FFF2-40B4-BE49-F238E27FC236}">
                <a16:creationId xmlns:a16="http://schemas.microsoft.com/office/drawing/2014/main" id="{EC6288E4-4195-A840-AF62-26A52ADA93FA}"/>
              </a:ext>
            </a:extLst>
          </p:cNvPr>
          <p:cNvSpPr/>
          <p:nvPr userDrawn="1"/>
        </p:nvSpPr>
        <p:spPr>
          <a:xfrm>
            <a:off x="5739353" y="1665288"/>
            <a:ext cx="1427361" cy="14273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err="1"/>
              <a:t>Secondary</a:t>
            </a:r>
            <a:br>
              <a:rPr lang="de-DE"/>
            </a:br>
            <a:r>
              <a:rPr lang="de-DE" err="1"/>
              <a:t>Colour</a:t>
            </a:r>
            <a:endParaRPr lang="de-DE"/>
          </a:p>
          <a:p>
            <a:pPr algn="ctr"/>
            <a:r>
              <a:rPr lang="de-DE"/>
              <a:t>#FDC300</a:t>
            </a:r>
          </a:p>
        </p:txBody>
      </p:sp>
      <p:sp>
        <p:nvSpPr>
          <p:cNvPr id="8" name="Rechteck 7">
            <a:extLst>
              <a:ext uri="{FF2B5EF4-FFF2-40B4-BE49-F238E27FC236}">
                <a16:creationId xmlns:a16="http://schemas.microsoft.com/office/drawing/2014/main" id="{D3E1090F-D886-924F-AE01-8179199280F5}"/>
              </a:ext>
            </a:extLst>
          </p:cNvPr>
          <p:cNvSpPr/>
          <p:nvPr userDrawn="1"/>
        </p:nvSpPr>
        <p:spPr>
          <a:xfrm>
            <a:off x="7513440" y="1665288"/>
            <a:ext cx="1427361" cy="14273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err="1"/>
              <a:t>Secondary</a:t>
            </a:r>
            <a:br>
              <a:rPr lang="de-DE"/>
            </a:br>
            <a:r>
              <a:rPr lang="de-DE" err="1"/>
              <a:t>Colour</a:t>
            </a:r>
            <a:endParaRPr lang="de-DE"/>
          </a:p>
          <a:p>
            <a:pPr algn="ctr"/>
            <a:r>
              <a:rPr lang="de-DE"/>
              <a:t>#8C1610</a:t>
            </a:r>
          </a:p>
        </p:txBody>
      </p:sp>
      <p:sp>
        <p:nvSpPr>
          <p:cNvPr id="10" name="Rechteck 9">
            <a:extLst>
              <a:ext uri="{FF2B5EF4-FFF2-40B4-BE49-F238E27FC236}">
                <a16:creationId xmlns:a16="http://schemas.microsoft.com/office/drawing/2014/main" id="{59E93035-1374-CC4E-8AE6-51AE610FE844}"/>
              </a:ext>
            </a:extLst>
          </p:cNvPr>
          <p:cNvSpPr/>
          <p:nvPr userDrawn="1"/>
        </p:nvSpPr>
        <p:spPr>
          <a:xfrm>
            <a:off x="2182136" y="3440733"/>
            <a:ext cx="1427361" cy="14273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u="none" strike="noStrike" kern="1200" err="1">
                <a:solidFill>
                  <a:schemeClr val="lt1"/>
                </a:solidFill>
                <a:effectLst/>
                <a:latin typeface="+mn-lt"/>
                <a:ea typeface="+mn-ea"/>
                <a:cs typeface="+mn-cs"/>
              </a:rPr>
              <a:t>Halftones</a:t>
            </a:r>
            <a:endParaRPr lang="de-DE" sz="1800" b="0" i="0" u="none" strike="noStrike" kern="1200">
              <a:solidFill>
                <a:schemeClr val="lt1"/>
              </a:solidFill>
              <a:effectLst/>
              <a:latin typeface="+mn-lt"/>
              <a:ea typeface="+mn-ea"/>
              <a:cs typeface="+mn-cs"/>
            </a:endParaRPr>
          </a:p>
          <a:p>
            <a:pPr algn="ctr"/>
            <a:r>
              <a:rPr lang="de-DE" sz="1800" b="0" i="0" u="none" strike="noStrike" kern="1200">
                <a:solidFill>
                  <a:schemeClr val="lt1"/>
                </a:solidFill>
                <a:effectLst/>
                <a:latin typeface="+mn-lt"/>
                <a:ea typeface="+mn-ea"/>
                <a:cs typeface="+mn-cs"/>
              </a:rPr>
              <a:t>#8093AD</a:t>
            </a:r>
            <a:endParaRPr lang="de-DE"/>
          </a:p>
        </p:txBody>
      </p:sp>
      <p:sp>
        <p:nvSpPr>
          <p:cNvPr id="11" name="Rechteck 10">
            <a:extLst>
              <a:ext uri="{FF2B5EF4-FFF2-40B4-BE49-F238E27FC236}">
                <a16:creationId xmlns:a16="http://schemas.microsoft.com/office/drawing/2014/main" id="{075E37F0-EFD0-424B-A226-E55D6531F5F8}"/>
              </a:ext>
            </a:extLst>
          </p:cNvPr>
          <p:cNvSpPr/>
          <p:nvPr userDrawn="1"/>
        </p:nvSpPr>
        <p:spPr>
          <a:xfrm>
            <a:off x="3956223" y="3440733"/>
            <a:ext cx="1427361" cy="14273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u="none" strike="noStrike" kern="1200" err="1">
                <a:solidFill>
                  <a:schemeClr val="tx1"/>
                </a:solidFill>
                <a:effectLst/>
                <a:latin typeface="+mn-lt"/>
                <a:ea typeface="+mn-ea"/>
                <a:cs typeface="+mn-cs"/>
              </a:rPr>
              <a:t>Halftones</a:t>
            </a:r>
            <a:endParaRPr lang="de-DE" sz="1800" b="0" i="0" u="none" strike="noStrike" kern="1200">
              <a:solidFill>
                <a:schemeClr val="tx1"/>
              </a:solidFill>
              <a:effectLst/>
              <a:latin typeface="+mn-lt"/>
              <a:ea typeface="+mn-ea"/>
              <a:cs typeface="+mn-cs"/>
            </a:endParaRPr>
          </a:p>
          <a:p>
            <a:pPr algn="ctr"/>
            <a:r>
              <a:rPr lang="de-DE" sz="1800" b="0" i="0" u="none" strike="noStrike" kern="1200">
                <a:solidFill>
                  <a:schemeClr val="tx1"/>
                </a:solidFill>
                <a:effectLst/>
                <a:latin typeface="+mn-lt"/>
                <a:ea typeface="+mn-ea"/>
                <a:cs typeface="+mn-cs"/>
              </a:rPr>
              <a:t>#FDECE3</a:t>
            </a:r>
            <a:endParaRPr lang="de-DE">
              <a:solidFill>
                <a:schemeClr val="tx1"/>
              </a:solidFill>
            </a:endParaRPr>
          </a:p>
        </p:txBody>
      </p:sp>
      <p:sp>
        <p:nvSpPr>
          <p:cNvPr id="12" name="Rechteck 11">
            <a:extLst>
              <a:ext uri="{FF2B5EF4-FFF2-40B4-BE49-F238E27FC236}">
                <a16:creationId xmlns:a16="http://schemas.microsoft.com/office/drawing/2014/main" id="{29B1A55A-44E1-6043-9322-D2EC18F13A56}"/>
              </a:ext>
            </a:extLst>
          </p:cNvPr>
          <p:cNvSpPr/>
          <p:nvPr userDrawn="1"/>
        </p:nvSpPr>
        <p:spPr>
          <a:xfrm>
            <a:off x="5730310" y="3440733"/>
            <a:ext cx="1427361" cy="142736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u="none" strike="noStrike" kern="1200" err="1">
                <a:solidFill>
                  <a:schemeClr val="tx1"/>
                </a:solidFill>
                <a:effectLst/>
                <a:latin typeface="+mn-lt"/>
                <a:ea typeface="+mn-ea"/>
                <a:cs typeface="+mn-cs"/>
              </a:rPr>
              <a:t>Halftones</a:t>
            </a:r>
            <a:endParaRPr lang="de-DE" sz="1800" b="0" i="0" u="none" strike="noStrike" kern="1200">
              <a:solidFill>
                <a:schemeClr val="tx1"/>
              </a:solidFill>
              <a:effectLst/>
              <a:latin typeface="+mn-lt"/>
              <a:ea typeface="+mn-ea"/>
              <a:cs typeface="+mn-cs"/>
            </a:endParaRPr>
          </a:p>
          <a:p>
            <a:pPr algn="ctr"/>
            <a:r>
              <a:rPr lang="de-DE" sz="1800" b="0" i="0" u="none" strike="noStrike" kern="1200">
                <a:solidFill>
                  <a:schemeClr val="tx1"/>
                </a:solidFill>
                <a:effectLst/>
                <a:latin typeface="+mn-lt"/>
                <a:ea typeface="+mn-ea"/>
                <a:cs typeface="+mn-cs"/>
              </a:rPr>
              <a:t>#FFF3CC</a:t>
            </a:r>
            <a:endParaRPr lang="de-DE">
              <a:solidFill>
                <a:schemeClr val="tx1"/>
              </a:solidFill>
            </a:endParaRPr>
          </a:p>
        </p:txBody>
      </p:sp>
      <p:sp>
        <p:nvSpPr>
          <p:cNvPr id="13" name="Rechteck 12">
            <a:extLst>
              <a:ext uri="{FF2B5EF4-FFF2-40B4-BE49-F238E27FC236}">
                <a16:creationId xmlns:a16="http://schemas.microsoft.com/office/drawing/2014/main" id="{454AD465-1B78-244B-89C4-5CA1D7F59D70}"/>
              </a:ext>
            </a:extLst>
          </p:cNvPr>
          <p:cNvSpPr/>
          <p:nvPr userDrawn="1"/>
        </p:nvSpPr>
        <p:spPr>
          <a:xfrm>
            <a:off x="7504397" y="3440733"/>
            <a:ext cx="1427361" cy="142736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u="none" strike="noStrike" kern="1200" err="1">
                <a:solidFill>
                  <a:schemeClr val="tx1"/>
                </a:solidFill>
                <a:effectLst/>
                <a:latin typeface="+mn-lt"/>
                <a:ea typeface="+mn-ea"/>
                <a:cs typeface="+mn-cs"/>
              </a:rPr>
              <a:t>Halftones</a:t>
            </a:r>
            <a:endParaRPr lang="de-DE" sz="1800" b="0" i="0" u="none" strike="noStrike" kern="1200">
              <a:solidFill>
                <a:schemeClr val="tx1"/>
              </a:solidFill>
              <a:effectLst/>
              <a:latin typeface="+mn-lt"/>
              <a:ea typeface="+mn-ea"/>
              <a:cs typeface="+mn-cs"/>
            </a:endParaRPr>
          </a:p>
          <a:p>
            <a:pPr algn="ctr"/>
            <a:r>
              <a:rPr lang="de-DE" sz="1800" b="0" i="0" u="none" strike="noStrike" kern="1200">
                <a:solidFill>
                  <a:schemeClr val="tx1"/>
                </a:solidFill>
                <a:effectLst/>
                <a:latin typeface="+mn-lt"/>
                <a:ea typeface="+mn-ea"/>
                <a:cs typeface="+mn-cs"/>
              </a:rPr>
              <a:t>#F8C2BF</a:t>
            </a:r>
            <a:endParaRPr lang="de-DE">
              <a:solidFill>
                <a:schemeClr val="tx1"/>
              </a:solidFill>
            </a:endParaRPr>
          </a:p>
        </p:txBody>
      </p:sp>
      <p:sp>
        <p:nvSpPr>
          <p:cNvPr id="15" name="Rechteck 14">
            <a:extLst>
              <a:ext uri="{FF2B5EF4-FFF2-40B4-BE49-F238E27FC236}">
                <a16:creationId xmlns:a16="http://schemas.microsoft.com/office/drawing/2014/main" id="{CC8894BC-3D52-2A45-BA6B-A2DAD0942327}"/>
              </a:ext>
            </a:extLst>
          </p:cNvPr>
          <p:cNvSpPr/>
          <p:nvPr userDrawn="1"/>
        </p:nvSpPr>
        <p:spPr>
          <a:xfrm>
            <a:off x="417093" y="3440733"/>
            <a:ext cx="1427361" cy="14273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u="none" strike="noStrike" kern="1200" err="1">
                <a:solidFill>
                  <a:schemeClr val="lt1"/>
                </a:solidFill>
                <a:effectLst/>
                <a:latin typeface="+mn-lt"/>
                <a:ea typeface="+mn-ea"/>
                <a:cs typeface="+mn-cs"/>
              </a:rPr>
              <a:t>Halftones</a:t>
            </a:r>
            <a:endParaRPr lang="de-DE" sz="1800" b="0" i="0" u="none" strike="noStrike" kern="1200">
              <a:solidFill>
                <a:schemeClr val="lt1"/>
              </a:solidFill>
              <a:effectLst/>
              <a:latin typeface="+mn-lt"/>
              <a:ea typeface="+mn-ea"/>
              <a:cs typeface="+mn-cs"/>
            </a:endParaRPr>
          </a:p>
          <a:p>
            <a:pPr algn="ctr"/>
            <a:r>
              <a:rPr lang="de-DE" sz="1800" b="0" i="0" u="none" strike="noStrike" kern="1200">
                <a:solidFill>
                  <a:schemeClr val="lt1"/>
                </a:solidFill>
                <a:effectLst/>
                <a:latin typeface="+mn-lt"/>
                <a:ea typeface="+mn-ea"/>
                <a:cs typeface="+mn-cs"/>
              </a:rPr>
              <a:t>#929292</a:t>
            </a:r>
            <a:endParaRPr lang="de-DE"/>
          </a:p>
        </p:txBody>
      </p:sp>
    </p:spTree>
    <p:extLst>
      <p:ext uri="{BB962C8B-B14F-4D97-AF65-F5344CB8AC3E}">
        <p14:creationId xmlns:p14="http://schemas.microsoft.com/office/powerpoint/2010/main" val="256081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4" name="Grafik 3" descr="Ein Bild, das draußen, Himmel, Berg enthält.&#10;&#10;Automatisch generierte Beschreibung">
            <a:extLst>
              <a:ext uri="{FF2B5EF4-FFF2-40B4-BE49-F238E27FC236}">
                <a16:creationId xmlns:a16="http://schemas.microsoft.com/office/drawing/2014/main" id="{2A9EFC97-30D8-80D1-CA04-1EEF9288D0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609" t="13585" r="33854" b="47167"/>
          <a:stretch/>
        </p:blipFill>
        <p:spPr>
          <a:xfrm>
            <a:off x="0" y="331"/>
            <a:ext cx="12214744" cy="6057569"/>
          </a:xfrm>
          <a:prstGeom prst="rect">
            <a:avLst/>
          </a:prstGeom>
        </p:spPr>
      </p:pic>
      <p:sp>
        <p:nvSpPr>
          <p:cNvPr id="14" name="Freihandform 13">
            <a:extLst>
              <a:ext uri="{FF2B5EF4-FFF2-40B4-BE49-F238E27FC236}">
                <a16:creationId xmlns:a16="http://schemas.microsoft.com/office/drawing/2014/main" id="{2ADCDFB0-A1D1-3E46-9248-FE8301F2740C}"/>
              </a:ext>
            </a:extLst>
          </p:cNvPr>
          <p:cNvSpPr/>
          <p:nvPr userDrawn="1"/>
        </p:nvSpPr>
        <p:spPr>
          <a:xfrm>
            <a:off x="3770971" y="-1"/>
            <a:ext cx="8443773" cy="6069601"/>
          </a:xfrm>
          <a:custGeom>
            <a:avLst/>
            <a:gdLst>
              <a:gd name="connsiteX0" fmla="*/ 0 w 8443773"/>
              <a:gd name="connsiteY0" fmla="*/ 0 h 6069601"/>
              <a:gd name="connsiteX1" fmla="*/ 4648303 w 8443773"/>
              <a:gd name="connsiteY1" fmla="*/ 0 h 6069601"/>
              <a:gd name="connsiteX2" fmla="*/ 4648303 w 8443773"/>
              <a:gd name="connsiteY2" fmla="*/ 1 h 6069601"/>
              <a:gd name="connsiteX3" fmla="*/ 6533788 w 8443773"/>
              <a:gd name="connsiteY3" fmla="*/ 1 h 6069601"/>
              <a:gd name="connsiteX4" fmla="*/ 8443773 w 8443773"/>
              <a:gd name="connsiteY4" fmla="*/ 4498516 h 6069601"/>
              <a:gd name="connsiteX5" fmla="*/ 8443773 w 8443773"/>
              <a:gd name="connsiteY5" fmla="*/ 6069601 h 6069601"/>
              <a:gd name="connsiteX6" fmla="*/ 1885485 w 8443773"/>
              <a:gd name="connsiteY6" fmla="*/ 6069601 h 6069601"/>
              <a:gd name="connsiteX7" fmla="*/ 1885485 w 8443773"/>
              <a:gd name="connsiteY7" fmla="*/ 6069600 h 6069601"/>
              <a:gd name="connsiteX8" fmla="*/ 0 w 8443773"/>
              <a:gd name="connsiteY8" fmla="*/ 6069600 h 606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773" h="6069601">
                <a:moveTo>
                  <a:pt x="0" y="0"/>
                </a:moveTo>
                <a:lnTo>
                  <a:pt x="4648303" y="0"/>
                </a:lnTo>
                <a:lnTo>
                  <a:pt x="4648303" y="1"/>
                </a:lnTo>
                <a:lnTo>
                  <a:pt x="6533788" y="1"/>
                </a:lnTo>
                <a:lnTo>
                  <a:pt x="8443773" y="4498516"/>
                </a:lnTo>
                <a:lnTo>
                  <a:pt x="8443773" y="6069601"/>
                </a:lnTo>
                <a:lnTo>
                  <a:pt x="1885485" y="6069601"/>
                </a:lnTo>
                <a:lnTo>
                  <a:pt x="1885485" y="6069600"/>
                </a:lnTo>
                <a:lnTo>
                  <a:pt x="0" y="6069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5" name="Freihandform 14">
            <a:extLst>
              <a:ext uri="{FF2B5EF4-FFF2-40B4-BE49-F238E27FC236}">
                <a16:creationId xmlns:a16="http://schemas.microsoft.com/office/drawing/2014/main" id="{993A3D39-DBD9-5343-972C-4D9AF69EF31B}"/>
              </a:ext>
            </a:extLst>
          </p:cNvPr>
          <p:cNvSpPr/>
          <p:nvPr userDrawn="1"/>
        </p:nvSpPr>
        <p:spPr>
          <a:xfrm>
            <a:off x="377097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3" name="Freihandform 12">
            <a:extLst>
              <a:ext uri="{FF2B5EF4-FFF2-40B4-BE49-F238E27FC236}">
                <a16:creationId xmlns:a16="http://schemas.microsoft.com/office/drawing/2014/main" id="{4A5466CB-89E5-464F-82FA-7F08827DF71B}"/>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2" name="Freihandform 21">
            <a:extLst>
              <a:ext uri="{FF2B5EF4-FFF2-40B4-BE49-F238E27FC236}">
                <a16:creationId xmlns:a16="http://schemas.microsoft.com/office/drawing/2014/main" id="{925D116F-87BF-2D47-B562-0B0F3E7C3ADD}"/>
              </a:ext>
            </a:extLst>
          </p:cNvPr>
          <p:cNvSpPr/>
          <p:nvPr userDrawn="1"/>
        </p:nvSpPr>
        <p:spPr>
          <a:xfrm>
            <a:off x="1" y="0"/>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1" name="Grafik 10">
            <a:extLst>
              <a:ext uri="{FF2B5EF4-FFF2-40B4-BE49-F238E27FC236}">
                <a16:creationId xmlns:a16="http://schemas.microsoft.com/office/drawing/2014/main" id="{DE761D34-60C5-914D-93B3-40820DFF0B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
        <p:nvSpPr>
          <p:cNvPr id="12" name="Titel 26">
            <a:extLst>
              <a:ext uri="{FF2B5EF4-FFF2-40B4-BE49-F238E27FC236}">
                <a16:creationId xmlns:a16="http://schemas.microsoft.com/office/drawing/2014/main" id="{4499D6E5-6225-7D20-33A9-284E3D665BCC}"/>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6" name="Textplatzhalter 27">
            <a:extLst>
              <a:ext uri="{FF2B5EF4-FFF2-40B4-BE49-F238E27FC236}">
                <a16:creationId xmlns:a16="http://schemas.microsoft.com/office/drawing/2014/main" id="{EA516F4D-3B07-0EA6-5243-F36C9710EE85}"/>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379953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2">
    <p:spTree>
      <p:nvGrpSpPr>
        <p:cNvPr id="1" name=""/>
        <p:cNvGrpSpPr/>
        <p:nvPr/>
      </p:nvGrpSpPr>
      <p:grpSpPr>
        <a:xfrm>
          <a:off x="0" y="0"/>
          <a:ext cx="0" cy="0"/>
          <a:chOff x="0" y="0"/>
          <a:chExt cx="0" cy="0"/>
        </a:xfrm>
      </p:grpSpPr>
      <p:pic>
        <p:nvPicPr>
          <p:cNvPr id="3" name="Grafik 2" descr="Ein Bild, das Himmel, draußen, Gebäude, Brücke enthält.&#10;&#10;Automatisch generierte Beschreibung">
            <a:extLst>
              <a:ext uri="{FF2B5EF4-FFF2-40B4-BE49-F238E27FC236}">
                <a16:creationId xmlns:a16="http://schemas.microsoft.com/office/drawing/2014/main" id="{88454B1E-F6C2-8A5A-907E-14534397D6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1667"/>
          <a:stretch/>
        </p:blipFill>
        <p:spPr>
          <a:xfrm>
            <a:off x="1910605" y="-2"/>
            <a:ext cx="10287000" cy="6057902"/>
          </a:xfrm>
          <a:prstGeom prst="rect">
            <a:avLst/>
          </a:prstGeom>
        </p:spPr>
      </p:pic>
      <p:sp>
        <p:nvSpPr>
          <p:cNvPr id="14" name="Freihandform 13">
            <a:extLst>
              <a:ext uri="{FF2B5EF4-FFF2-40B4-BE49-F238E27FC236}">
                <a16:creationId xmlns:a16="http://schemas.microsoft.com/office/drawing/2014/main" id="{2ADCDFB0-A1D1-3E46-9248-FE8301F2740C}"/>
              </a:ext>
            </a:extLst>
          </p:cNvPr>
          <p:cNvSpPr/>
          <p:nvPr userDrawn="1"/>
        </p:nvSpPr>
        <p:spPr>
          <a:xfrm>
            <a:off x="3770971" y="-1"/>
            <a:ext cx="8443773" cy="6069601"/>
          </a:xfrm>
          <a:custGeom>
            <a:avLst/>
            <a:gdLst>
              <a:gd name="connsiteX0" fmla="*/ 0 w 8443773"/>
              <a:gd name="connsiteY0" fmla="*/ 0 h 6069601"/>
              <a:gd name="connsiteX1" fmla="*/ 4648303 w 8443773"/>
              <a:gd name="connsiteY1" fmla="*/ 0 h 6069601"/>
              <a:gd name="connsiteX2" fmla="*/ 4648303 w 8443773"/>
              <a:gd name="connsiteY2" fmla="*/ 1 h 6069601"/>
              <a:gd name="connsiteX3" fmla="*/ 6533788 w 8443773"/>
              <a:gd name="connsiteY3" fmla="*/ 1 h 6069601"/>
              <a:gd name="connsiteX4" fmla="*/ 8443773 w 8443773"/>
              <a:gd name="connsiteY4" fmla="*/ 4498516 h 6069601"/>
              <a:gd name="connsiteX5" fmla="*/ 8443773 w 8443773"/>
              <a:gd name="connsiteY5" fmla="*/ 6069601 h 6069601"/>
              <a:gd name="connsiteX6" fmla="*/ 1885485 w 8443773"/>
              <a:gd name="connsiteY6" fmla="*/ 6069601 h 6069601"/>
              <a:gd name="connsiteX7" fmla="*/ 1885485 w 8443773"/>
              <a:gd name="connsiteY7" fmla="*/ 6069600 h 6069601"/>
              <a:gd name="connsiteX8" fmla="*/ 0 w 8443773"/>
              <a:gd name="connsiteY8" fmla="*/ 6069600 h 606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773" h="6069601">
                <a:moveTo>
                  <a:pt x="0" y="0"/>
                </a:moveTo>
                <a:lnTo>
                  <a:pt x="4648303" y="0"/>
                </a:lnTo>
                <a:lnTo>
                  <a:pt x="4648303" y="1"/>
                </a:lnTo>
                <a:lnTo>
                  <a:pt x="6533788" y="1"/>
                </a:lnTo>
                <a:lnTo>
                  <a:pt x="8443773" y="4498516"/>
                </a:lnTo>
                <a:lnTo>
                  <a:pt x="8443773" y="6069601"/>
                </a:lnTo>
                <a:lnTo>
                  <a:pt x="1885485" y="6069601"/>
                </a:lnTo>
                <a:lnTo>
                  <a:pt x="1885485" y="6069600"/>
                </a:lnTo>
                <a:lnTo>
                  <a:pt x="0" y="6069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5" name="Freihandform 14">
            <a:extLst>
              <a:ext uri="{FF2B5EF4-FFF2-40B4-BE49-F238E27FC236}">
                <a16:creationId xmlns:a16="http://schemas.microsoft.com/office/drawing/2014/main" id="{993A3D39-DBD9-5343-972C-4D9AF69EF31B}"/>
              </a:ext>
            </a:extLst>
          </p:cNvPr>
          <p:cNvSpPr/>
          <p:nvPr userDrawn="1"/>
        </p:nvSpPr>
        <p:spPr>
          <a:xfrm>
            <a:off x="377097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3" name="Freihandform 12">
            <a:extLst>
              <a:ext uri="{FF2B5EF4-FFF2-40B4-BE49-F238E27FC236}">
                <a16:creationId xmlns:a16="http://schemas.microsoft.com/office/drawing/2014/main" id="{4A5466CB-89E5-464F-82FA-7F08827DF71B}"/>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2" name="Freihandform 21">
            <a:extLst>
              <a:ext uri="{FF2B5EF4-FFF2-40B4-BE49-F238E27FC236}">
                <a16:creationId xmlns:a16="http://schemas.microsoft.com/office/drawing/2014/main" id="{925D116F-87BF-2D47-B562-0B0F3E7C3ADD}"/>
              </a:ext>
            </a:extLst>
          </p:cNvPr>
          <p:cNvSpPr/>
          <p:nvPr userDrawn="1"/>
        </p:nvSpPr>
        <p:spPr>
          <a:xfrm>
            <a:off x="1" y="0"/>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1" name="Grafik 10">
            <a:extLst>
              <a:ext uri="{FF2B5EF4-FFF2-40B4-BE49-F238E27FC236}">
                <a16:creationId xmlns:a16="http://schemas.microsoft.com/office/drawing/2014/main" id="{DE761D34-60C5-914D-93B3-40820DFF0B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
        <p:nvSpPr>
          <p:cNvPr id="12" name="Titel 26">
            <a:extLst>
              <a:ext uri="{FF2B5EF4-FFF2-40B4-BE49-F238E27FC236}">
                <a16:creationId xmlns:a16="http://schemas.microsoft.com/office/drawing/2014/main" id="{4499D6E5-6225-7D20-33A9-284E3D665BCC}"/>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6" name="Textplatzhalter 27">
            <a:extLst>
              <a:ext uri="{FF2B5EF4-FFF2-40B4-BE49-F238E27FC236}">
                <a16:creationId xmlns:a16="http://schemas.microsoft.com/office/drawing/2014/main" id="{EA516F4D-3B07-0EA6-5243-F36C9710EE85}"/>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5" name="Rechteck 4">
            <a:extLst>
              <a:ext uri="{FF2B5EF4-FFF2-40B4-BE49-F238E27FC236}">
                <a16:creationId xmlns:a16="http://schemas.microsoft.com/office/drawing/2014/main" id="{65125BF2-53AC-8539-A29F-4B563102EC1D}"/>
              </a:ext>
            </a:extLst>
          </p:cNvPr>
          <p:cNvSpPr/>
          <p:nvPr userDrawn="1"/>
        </p:nvSpPr>
        <p:spPr>
          <a:xfrm>
            <a:off x="9085708" y="6069599"/>
            <a:ext cx="2837003" cy="695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Schild enthält.&#10;&#10;Automatisch generierte Beschreibung">
            <a:extLst>
              <a:ext uri="{FF2B5EF4-FFF2-40B4-BE49-F238E27FC236}">
                <a16:creationId xmlns:a16="http://schemas.microsoft.com/office/drawing/2014/main" id="{C8718BF1-A4B3-7A0F-7934-D791156449A5}"/>
              </a:ext>
            </a:extLst>
          </p:cNvPr>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9138110" y="6288756"/>
            <a:ext cx="2652732" cy="349200"/>
          </a:xfrm>
          <a:prstGeom prst="rect">
            <a:avLst/>
          </a:prstGeom>
        </p:spPr>
      </p:pic>
    </p:spTree>
    <p:extLst>
      <p:ext uri="{BB962C8B-B14F-4D97-AF65-F5344CB8AC3E}">
        <p14:creationId xmlns:p14="http://schemas.microsoft.com/office/powerpoint/2010/main" val="856461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2B99C34A-CE9C-8148-83EA-494370C3C15D}"/>
              </a:ext>
            </a:extLst>
          </p:cNvPr>
          <p:cNvSpPr/>
          <p:nvPr userDrawn="1"/>
        </p:nvSpPr>
        <p:spPr>
          <a:xfrm>
            <a:off x="-2" y="-1"/>
            <a:ext cx="12192001" cy="606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ihandform 13">
            <a:extLst>
              <a:ext uri="{FF2B5EF4-FFF2-40B4-BE49-F238E27FC236}">
                <a16:creationId xmlns:a16="http://schemas.microsoft.com/office/drawing/2014/main" id="{2ADCDFB0-A1D1-3E46-9248-FE8301F2740C}"/>
              </a:ext>
            </a:extLst>
          </p:cNvPr>
          <p:cNvSpPr/>
          <p:nvPr userDrawn="1"/>
        </p:nvSpPr>
        <p:spPr>
          <a:xfrm>
            <a:off x="3770971" y="-1"/>
            <a:ext cx="8443773" cy="6069601"/>
          </a:xfrm>
          <a:custGeom>
            <a:avLst/>
            <a:gdLst>
              <a:gd name="connsiteX0" fmla="*/ 0 w 8443773"/>
              <a:gd name="connsiteY0" fmla="*/ 0 h 6069601"/>
              <a:gd name="connsiteX1" fmla="*/ 4648303 w 8443773"/>
              <a:gd name="connsiteY1" fmla="*/ 0 h 6069601"/>
              <a:gd name="connsiteX2" fmla="*/ 4648303 w 8443773"/>
              <a:gd name="connsiteY2" fmla="*/ 1 h 6069601"/>
              <a:gd name="connsiteX3" fmla="*/ 6533788 w 8443773"/>
              <a:gd name="connsiteY3" fmla="*/ 1 h 6069601"/>
              <a:gd name="connsiteX4" fmla="*/ 8443773 w 8443773"/>
              <a:gd name="connsiteY4" fmla="*/ 4498516 h 6069601"/>
              <a:gd name="connsiteX5" fmla="*/ 8443773 w 8443773"/>
              <a:gd name="connsiteY5" fmla="*/ 6069601 h 6069601"/>
              <a:gd name="connsiteX6" fmla="*/ 1885485 w 8443773"/>
              <a:gd name="connsiteY6" fmla="*/ 6069601 h 6069601"/>
              <a:gd name="connsiteX7" fmla="*/ 1885485 w 8443773"/>
              <a:gd name="connsiteY7" fmla="*/ 6069600 h 6069601"/>
              <a:gd name="connsiteX8" fmla="*/ 0 w 8443773"/>
              <a:gd name="connsiteY8" fmla="*/ 6069600 h 606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773" h="6069601">
                <a:moveTo>
                  <a:pt x="0" y="0"/>
                </a:moveTo>
                <a:lnTo>
                  <a:pt x="4648303" y="0"/>
                </a:lnTo>
                <a:lnTo>
                  <a:pt x="4648303" y="1"/>
                </a:lnTo>
                <a:lnTo>
                  <a:pt x="6533788" y="1"/>
                </a:lnTo>
                <a:lnTo>
                  <a:pt x="8443773" y="4498516"/>
                </a:lnTo>
                <a:lnTo>
                  <a:pt x="8443773" y="6069601"/>
                </a:lnTo>
                <a:lnTo>
                  <a:pt x="1885485" y="6069601"/>
                </a:lnTo>
                <a:lnTo>
                  <a:pt x="1885485" y="6069600"/>
                </a:lnTo>
                <a:lnTo>
                  <a:pt x="0" y="6069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5" name="Freihandform 14">
            <a:extLst>
              <a:ext uri="{FF2B5EF4-FFF2-40B4-BE49-F238E27FC236}">
                <a16:creationId xmlns:a16="http://schemas.microsoft.com/office/drawing/2014/main" id="{993A3D39-DBD9-5343-972C-4D9AF69EF31B}"/>
              </a:ext>
            </a:extLst>
          </p:cNvPr>
          <p:cNvSpPr/>
          <p:nvPr userDrawn="1"/>
        </p:nvSpPr>
        <p:spPr>
          <a:xfrm>
            <a:off x="377097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3" name="Freihandform 12">
            <a:extLst>
              <a:ext uri="{FF2B5EF4-FFF2-40B4-BE49-F238E27FC236}">
                <a16:creationId xmlns:a16="http://schemas.microsoft.com/office/drawing/2014/main" id="{4A5466CB-89E5-464F-82FA-7F08827DF71B}"/>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2" name="Freihandform 21">
            <a:extLst>
              <a:ext uri="{FF2B5EF4-FFF2-40B4-BE49-F238E27FC236}">
                <a16:creationId xmlns:a16="http://schemas.microsoft.com/office/drawing/2014/main" id="{925D116F-87BF-2D47-B562-0B0F3E7C3ADD}"/>
              </a:ext>
            </a:extLst>
          </p:cNvPr>
          <p:cNvSpPr/>
          <p:nvPr userDrawn="1"/>
        </p:nvSpPr>
        <p:spPr>
          <a:xfrm>
            <a:off x="1" y="0"/>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41" name="Grafik 40">
            <a:extLst>
              <a:ext uri="{FF2B5EF4-FFF2-40B4-BE49-F238E27FC236}">
                <a16:creationId xmlns:a16="http://schemas.microsoft.com/office/drawing/2014/main" id="{42F51C6F-A0A8-054F-AC8B-D844E72025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
        <p:nvSpPr>
          <p:cNvPr id="10" name="Titel 26">
            <a:extLst>
              <a:ext uri="{FF2B5EF4-FFF2-40B4-BE49-F238E27FC236}">
                <a16:creationId xmlns:a16="http://schemas.microsoft.com/office/drawing/2014/main" id="{81330575-6D9B-3E26-7DBB-7C952FAEC7D1}"/>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2" name="Textplatzhalter 27">
            <a:extLst>
              <a:ext uri="{FF2B5EF4-FFF2-40B4-BE49-F238E27FC236}">
                <a16:creationId xmlns:a16="http://schemas.microsoft.com/office/drawing/2014/main" id="{BE9C1F52-DDAE-964F-6E18-02AE0739209A}"/>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209834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1">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F9040142-B1DE-FB4A-B970-76B62E56EFE6}"/>
              </a:ext>
            </a:extLst>
          </p:cNvPr>
          <p:cNvSpPr/>
          <p:nvPr userDrawn="1"/>
        </p:nvSpPr>
        <p:spPr>
          <a:xfrm>
            <a:off x="-2" y="-1"/>
            <a:ext cx="12192001"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ihandform 10">
            <a:extLst>
              <a:ext uri="{FF2B5EF4-FFF2-40B4-BE49-F238E27FC236}">
                <a16:creationId xmlns:a16="http://schemas.microsoft.com/office/drawing/2014/main" id="{FA03B78C-5294-F44A-AA19-E9CB15B10323}"/>
              </a:ext>
            </a:extLst>
          </p:cNvPr>
          <p:cNvSpPr/>
          <p:nvPr userDrawn="1"/>
        </p:nvSpPr>
        <p:spPr>
          <a:xfrm>
            <a:off x="0" y="-1"/>
            <a:ext cx="7559194" cy="6858001"/>
          </a:xfrm>
          <a:custGeom>
            <a:avLst/>
            <a:gdLst>
              <a:gd name="connsiteX0" fmla="*/ 0 w 7559194"/>
              <a:gd name="connsiteY0" fmla="*/ 0 h 6858001"/>
              <a:gd name="connsiteX1" fmla="*/ 4878573 w 7559194"/>
              <a:gd name="connsiteY1" fmla="*/ 0 h 6858001"/>
              <a:gd name="connsiteX2" fmla="*/ 4878691 w 7559194"/>
              <a:gd name="connsiteY2" fmla="*/ 277 h 6858001"/>
              <a:gd name="connsiteX3" fmla="*/ 4646905 w 7559194"/>
              <a:gd name="connsiteY3" fmla="*/ 1 h 6858001"/>
              <a:gd name="connsiteX4" fmla="*/ 7559194 w 7559194"/>
              <a:gd name="connsiteY4" fmla="*/ 6858001 h 6858001"/>
              <a:gd name="connsiteX5" fmla="*/ 0 w 7559194"/>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194" h="6858001">
                <a:moveTo>
                  <a:pt x="0" y="0"/>
                </a:moveTo>
                <a:lnTo>
                  <a:pt x="4878573" y="0"/>
                </a:lnTo>
                <a:lnTo>
                  <a:pt x="4878691" y="277"/>
                </a:lnTo>
                <a:lnTo>
                  <a:pt x="4646905" y="1"/>
                </a:lnTo>
                <a:lnTo>
                  <a:pt x="7559194" y="6858001"/>
                </a:lnTo>
                <a:lnTo>
                  <a:pt x="0" y="68580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Titel 15">
            <a:extLst>
              <a:ext uri="{FF2B5EF4-FFF2-40B4-BE49-F238E27FC236}">
                <a16:creationId xmlns:a16="http://schemas.microsoft.com/office/drawing/2014/main" id="{C428DF83-70FE-6E47-9E17-C35B6B93B779}"/>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7" name="Textplatzhalter 16">
            <a:extLst>
              <a:ext uri="{FF2B5EF4-FFF2-40B4-BE49-F238E27FC236}">
                <a16:creationId xmlns:a16="http://schemas.microsoft.com/office/drawing/2014/main" id="{708C01EB-04CD-024D-A351-8297B01F3C9C}"/>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8" name="Grafik 7">
            <a:extLst>
              <a:ext uri="{FF2B5EF4-FFF2-40B4-BE49-F238E27FC236}">
                <a16:creationId xmlns:a16="http://schemas.microsoft.com/office/drawing/2014/main" id="{8BC6C291-8A86-3946-83EC-2864E8305C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534" y="6281613"/>
            <a:ext cx="2117301" cy="349199"/>
          </a:xfrm>
          <a:prstGeom prst="rect">
            <a:avLst/>
          </a:prstGeom>
        </p:spPr>
      </p:pic>
    </p:spTree>
    <p:extLst>
      <p:ext uri="{BB962C8B-B14F-4D97-AF65-F5344CB8AC3E}">
        <p14:creationId xmlns:p14="http://schemas.microsoft.com/office/powerpoint/2010/main" val="218107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F9040142-B1DE-FB4A-B970-76B62E56EFE6}"/>
              </a:ext>
            </a:extLst>
          </p:cNvPr>
          <p:cNvSpPr/>
          <p:nvPr userDrawn="1"/>
        </p:nvSpPr>
        <p:spPr>
          <a:xfrm>
            <a:off x="-2" y="-1"/>
            <a:ext cx="12192001"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ihandform 6">
            <a:extLst>
              <a:ext uri="{FF2B5EF4-FFF2-40B4-BE49-F238E27FC236}">
                <a16:creationId xmlns:a16="http://schemas.microsoft.com/office/drawing/2014/main" id="{B5C72AB6-693A-D64A-A4AD-87F263CD8019}"/>
              </a:ext>
            </a:extLst>
          </p:cNvPr>
          <p:cNvSpPr/>
          <p:nvPr userDrawn="1"/>
        </p:nvSpPr>
        <p:spPr>
          <a:xfrm>
            <a:off x="0" y="-1"/>
            <a:ext cx="7559194" cy="6858001"/>
          </a:xfrm>
          <a:custGeom>
            <a:avLst/>
            <a:gdLst>
              <a:gd name="connsiteX0" fmla="*/ 0 w 7559194"/>
              <a:gd name="connsiteY0" fmla="*/ 0 h 6858001"/>
              <a:gd name="connsiteX1" fmla="*/ 4878573 w 7559194"/>
              <a:gd name="connsiteY1" fmla="*/ 0 h 6858001"/>
              <a:gd name="connsiteX2" fmla="*/ 4878691 w 7559194"/>
              <a:gd name="connsiteY2" fmla="*/ 277 h 6858001"/>
              <a:gd name="connsiteX3" fmla="*/ 4646905 w 7559194"/>
              <a:gd name="connsiteY3" fmla="*/ 1 h 6858001"/>
              <a:gd name="connsiteX4" fmla="*/ 7559194 w 7559194"/>
              <a:gd name="connsiteY4" fmla="*/ 6858001 h 6858001"/>
              <a:gd name="connsiteX5" fmla="*/ 0 w 7559194"/>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194" h="6858001">
                <a:moveTo>
                  <a:pt x="0" y="0"/>
                </a:moveTo>
                <a:lnTo>
                  <a:pt x="4878573" y="0"/>
                </a:lnTo>
                <a:lnTo>
                  <a:pt x="4878691" y="277"/>
                </a:lnTo>
                <a:lnTo>
                  <a:pt x="4646905" y="1"/>
                </a:lnTo>
                <a:lnTo>
                  <a:pt x="7559194" y="6858001"/>
                </a:lnTo>
                <a:lnTo>
                  <a:pt x="0" y="6858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Titel 15">
            <a:extLst>
              <a:ext uri="{FF2B5EF4-FFF2-40B4-BE49-F238E27FC236}">
                <a16:creationId xmlns:a16="http://schemas.microsoft.com/office/drawing/2014/main" id="{C428DF83-70FE-6E47-9E17-C35B6B93B779}"/>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7" name="Textplatzhalter 16">
            <a:extLst>
              <a:ext uri="{FF2B5EF4-FFF2-40B4-BE49-F238E27FC236}">
                <a16:creationId xmlns:a16="http://schemas.microsoft.com/office/drawing/2014/main" id="{708C01EB-04CD-024D-A351-8297B01F3C9C}"/>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9" name="Grafik 8">
            <a:extLst>
              <a:ext uri="{FF2B5EF4-FFF2-40B4-BE49-F238E27FC236}">
                <a16:creationId xmlns:a16="http://schemas.microsoft.com/office/drawing/2014/main" id="{710E9503-C965-1D4B-943E-50BB972D59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534" y="6281613"/>
            <a:ext cx="2117301" cy="349199"/>
          </a:xfrm>
          <a:prstGeom prst="rect">
            <a:avLst/>
          </a:prstGeom>
        </p:spPr>
      </p:pic>
    </p:spTree>
    <p:extLst>
      <p:ext uri="{BB962C8B-B14F-4D97-AF65-F5344CB8AC3E}">
        <p14:creationId xmlns:p14="http://schemas.microsoft.com/office/powerpoint/2010/main" val="1390829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3">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F9040142-B1DE-FB4A-B970-76B62E56EFE6}"/>
              </a:ext>
            </a:extLst>
          </p:cNvPr>
          <p:cNvSpPr/>
          <p:nvPr userDrawn="1"/>
        </p:nvSpPr>
        <p:spPr>
          <a:xfrm>
            <a:off x="-2" y="-1"/>
            <a:ext cx="12192001"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ihandform 6">
            <a:extLst>
              <a:ext uri="{FF2B5EF4-FFF2-40B4-BE49-F238E27FC236}">
                <a16:creationId xmlns:a16="http://schemas.microsoft.com/office/drawing/2014/main" id="{04193DDB-7D5F-EB4F-A4C9-98CD0D9FEB9A}"/>
              </a:ext>
            </a:extLst>
          </p:cNvPr>
          <p:cNvSpPr/>
          <p:nvPr userDrawn="1"/>
        </p:nvSpPr>
        <p:spPr>
          <a:xfrm>
            <a:off x="0" y="-1"/>
            <a:ext cx="7559194" cy="6858001"/>
          </a:xfrm>
          <a:custGeom>
            <a:avLst/>
            <a:gdLst>
              <a:gd name="connsiteX0" fmla="*/ 0 w 7559194"/>
              <a:gd name="connsiteY0" fmla="*/ 0 h 6858001"/>
              <a:gd name="connsiteX1" fmla="*/ 4878573 w 7559194"/>
              <a:gd name="connsiteY1" fmla="*/ 0 h 6858001"/>
              <a:gd name="connsiteX2" fmla="*/ 4878691 w 7559194"/>
              <a:gd name="connsiteY2" fmla="*/ 277 h 6858001"/>
              <a:gd name="connsiteX3" fmla="*/ 4646905 w 7559194"/>
              <a:gd name="connsiteY3" fmla="*/ 1 h 6858001"/>
              <a:gd name="connsiteX4" fmla="*/ 7559194 w 7559194"/>
              <a:gd name="connsiteY4" fmla="*/ 6858001 h 6858001"/>
              <a:gd name="connsiteX5" fmla="*/ 0 w 7559194"/>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194" h="6858001">
                <a:moveTo>
                  <a:pt x="0" y="0"/>
                </a:moveTo>
                <a:lnTo>
                  <a:pt x="4878573" y="0"/>
                </a:lnTo>
                <a:lnTo>
                  <a:pt x="4878691" y="277"/>
                </a:lnTo>
                <a:lnTo>
                  <a:pt x="4646905" y="1"/>
                </a:lnTo>
                <a:lnTo>
                  <a:pt x="7559194" y="6858001"/>
                </a:lnTo>
                <a:lnTo>
                  <a:pt x="0" y="685800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Titel 15">
            <a:extLst>
              <a:ext uri="{FF2B5EF4-FFF2-40B4-BE49-F238E27FC236}">
                <a16:creationId xmlns:a16="http://schemas.microsoft.com/office/drawing/2014/main" id="{C428DF83-70FE-6E47-9E17-C35B6B93B779}"/>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7" name="Textplatzhalter 16">
            <a:extLst>
              <a:ext uri="{FF2B5EF4-FFF2-40B4-BE49-F238E27FC236}">
                <a16:creationId xmlns:a16="http://schemas.microsoft.com/office/drawing/2014/main" id="{708C01EB-04CD-024D-A351-8297B01F3C9C}"/>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8" name="Grafik 7">
            <a:extLst>
              <a:ext uri="{FF2B5EF4-FFF2-40B4-BE49-F238E27FC236}">
                <a16:creationId xmlns:a16="http://schemas.microsoft.com/office/drawing/2014/main" id="{81AC78F2-14C2-8E4D-AD0B-F8E45B6244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534" y="6281613"/>
            <a:ext cx="2117301" cy="349199"/>
          </a:xfrm>
          <a:prstGeom prst="rect">
            <a:avLst/>
          </a:prstGeom>
        </p:spPr>
      </p:pic>
    </p:spTree>
    <p:extLst>
      <p:ext uri="{BB962C8B-B14F-4D97-AF65-F5344CB8AC3E}">
        <p14:creationId xmlns:p14="http://schemas.microsoft.com/office/powerpoint/2010/main" val="40257457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1AC787F1-D8C1-3B30-AEC7-E483D89466DD}"/>
              </a:ext>
            </a:extLst>
          </p:cNvPr>
          <p:cNvPicPr>
            <a:picLocks noChangeAspect="1"/>
          </p:cNvPicPr>
          <p:nvPr userDrawn="1"/>
        </p:nvPicPr>
        <p:blipFill>
          <a:blip r:embed="rId41">
            <a:alphaModFix/>
            <a:extLst>
              <a:ext uri="{28A0092B-C50C-407E-A947-70E740481C1C}">
                <a14:useLocalDpi xmlns:a14="http://schemas.microsoft.com/office/drawing/2010/main" val="0"/>
              </a:ext>
            </a:extLst>
          </a:blip>
          <a:stretch>
            <a:fillRect/>
          </a:stretch>
        </p:blipFill>
        <p:spPr>
          <a:xfrm>
            <a:off x="9138110" y="6288756"/>
            <a:ext cx="2652732" cy="349200"/>
          </a:xfrm>
          <a:prstGeom prst="rect">
            <a:avLst/>
          </a:prstGeom>
        </p:spPr>
      </p:pic>
      <p:sp>
        <p:nvSpPr>
          <p:cNvPr id="2" name="Titelplatzhalter 1">
            <a:extLst>
              <a:ext uri="{FF2B5EF4-FFF2-40B4-BE49-F238E27FC236}">
                <a16:creationId xmlns:a16="http://schemas.microsoft.com/office/drawing/2014/main" id="{7521B777-3BD7-4F2A-A39C-81C8B9F3B2A1}"/>
              </a:ext>
            </a:extLst>
          </p:cNvPr>
          <p:cNvSpPr>
            <a:spLocks noGrp="1"/>
          </p:cNvSpPr>
          <p:nvPr>
            <p:ph type="title"/>
          </p:nvPr>
        </p:nvSpPr>
        <p:spPr>
          <a:xfrm>
            <a:off x="416534" y="576395"/>
            <a:ext cx="11367479" cy="886397"/>
          </a:xfrm>
          <a:prstGeom prst="rect">
            <a:avLst/>
          </a:prstGeom>
        </p:spPr>
        <p:txBody>
          <a:bodyPr vert="horz" lIns="0" tIns="0" rIns="0" bIns="0" rtlCol="0" anchor="ctr">
            <a:no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74E6182D-24D4-47F7-8227-77B2ADD8D9D5}"/>
              </a:ext>
            </a:extLst>
          </p:cNvPr>
          <p:cNvSpPr>
            <a:spLocks noGrp="1"/>
          </p:cNvSpPr>
          <p:nvPr>
            <p:ph type="body" idx="1"/>
          </p:nvPr>
        </p:nvSpPr>
        <p:spPr>
          <a:xfrm>
            <a:off x="416534" y="1665289"/>
            <a:ext cx="11367478" cy="4392612"/>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Fußzeilenplatzhalter 4">
            <a:extLst>
              <a:ext uri="{FF2B5EF4-FFF2-40B4-BE49-F238E27FC236}">
                <a16:creationId xmlns:a16="http://schemas.microsoft.com/office/drawing/2014/main" id="{C8832B73-51BE-4E1C-ACC9-2031F4E5E843}"/>
              </a:ext>
            </a:extLst>
          </p:cNvPr>
          <p:cNvSpPr>
            <a:spLocks noGrp="1"/>
          </p:cNvSpPr>
          <p:nvPr>
            <p:ph type="ftr" sz="quarter" idx="3"/>
          </p:nvPr>
        </p:nvSpPr>
        <p:spPr>
          <a:xfrm>
            <a:off x="407989" y="6283888"/>
            <a:ext cx="8532812" cy="385200"/>
          </a:xfrm>
          <a:prstGeom prst="rect">
            <a:avLst/>
          </a:prstGeom>
        </p:spPr>
        <p:txBody>
          <a:bodyPr vert="horz" lIns="0" tIns="0" rIns="0" bIns="0" rtlCol="0" anchor="b"/>
          <a:lstStyle>
            <a:lvl1pPr algn="l">
              <a:defRPr sz="800">
                <a:solidFill>
                  <a:schemeClr val="tx1"/>
                </a:solidFill>
              </a:defRPr>
            </a:lvl1pPr>
          </a:lstStyle>
          <a:p>
            <a:endParaRPr lang="en-GB"/>
          </a:p>
        </p:txBody>
      </p:sp>
      <p:sp>
        <p:nvSpPr>
          <p:cNvPr id="8" name="Rechteck 7">
            <a:extLst>
              <a:ext uri="{FF2B5EF4-FFF2-40B4-BE49-F238E27FC236}">
                <a16:creationId xmlns:a16="http://schemas.microsoft.com/office/drawing/2014/main" id="{AA7C1F88-41DB-4710-88B9-1F1623ABC7B4}"/>
              </a:ext>
            </a:extLst>
          </p:cNvPr>
          <p:cNvSpPr/>
          <p:nvPr userDrawn="1"/>
        </p:nvSpPr>
        <p:spPr>
          <a:xfrm>
            <a:off x="-1" y="0"/>
            <a:ext cx="9156701" cy="333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a:extLst>
              <a:ext uri="{FF2B5EF4-FFF2-40B4-BE49-F238E27FC236}">
                <a16:creationId xmlns:a16="http://schemas.microsoft.com/office/drawing/2014/main" id="{0953BEEF-CEFF-4AEB-944D-68B888FBD986}"/>
              </a:ext>
            </a:extLst>
          </p:cNvPr>
          <p:cNvSpPr/>
          <p:nvPr userDrawn="1"/>
        </p:nvSpPr>
        <p:spPr>
          <a:xfrm>
            <a:off x="9156700" y="0"/>
            <a:ext cx="3036499" cy="333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8554685"/>
      </p:ext>
    </p:extLst>
  </p:cSld>
  <p:clrMap bg1="lt1" tx1="dk1" bg2="lt2" tx2="dk2" accent1="accent1" accent2="accent2" accent3="accent3" accent4="accent4" accent5="accent5" accent6="accent6" hlink="hlink" folHlink="folHlink"/>
  <p:sldLayoutIdLst>
    <p:sldLayoutId id="2147483662" r:id="rId1"/>
    <p:sldLayoutId id="2147483667" r:id="rId2"/>
    <p:sldLayoutId id="2147483715" r:id="rId3"/>
    <p:sldLayoutId id="2147483713" r:id="rId4"/>
    <p:sldLayoutId id="2147483714" r:id="rId5"/>
    <p:sldLayoutId id="2147483700" r:id="rId6"/>
    <p:sldLayoutId id="2147483668" r:id="rId7"/>
    <p:sldLayoutId id="2147483683" r:id="rId8"/>
    <p:sldLayoutId id="2147483684" r:id="rId9"/>
    <p:sldLayoutId id="2147483670" r:id="rId10"/>
    <p:sldLayoutId id="2147483685" r:id="rId11"/>
    <p:sldLayoutId id="2147483688" r:id="rId12"/>
    <p:sldLayoutId id="2147483650" r:id="rId13"/>
    <p:sldLayoutId id="2147483690" r:id="rId14"/>
    <p:sldLayoutId id="2147483654" r:id="rId15"/>
    <p:sldLayoutId id="2147483689" r:id="rId16"/>
    <p:sldLayoutId id="2147483652" r:id="rId17"/>
    <p:sldLayoutId id="2147483696" r:id="rId18"/>
    <p:sldLayoutId id="2147483698" r:id="rId19"/>
    <p:sldLayoutId id="2147483691" r:id="rId20"/>
    <p:sldLayoutId id="2147483706" r:id="rId21"/>
    <p:sldLayoutId id="2147483707" r:id="rId22"/>
    <p:sldLayoutId id="2147483692" r:id="rId23"/>
    <p:sldLayoutId id="2147483686" r:id="rId24"/>
    <p:sldLayoutId id="2147483697" r:id="rId25"/>
    <p:sldLayoutId id="2147483701" r:id="rId26"/>
    <p:sldLayoutId id="2147483693" r:id="rId27"/>
    <p:sldLayoutId id="2147483708" r:id="rId28"/>
    <p:sldLayoutId id="2147483709" r:id="rId29"/>
    <p:sldLayoutId id="2147483694" r:id="rId30"/>
    <p:sldLayoutId id="2147483655" r:id="rId31"/>
    <p:sldLayoutId id="2147483695" r:id="rId32"/>
    <p:sldLayoutId id="2147483712" r:id="rId33"/>
    <p:sldLayoutId id="2147483703" r:id="rId34"/>
    <p:sldLayoutId id="2147483704" r:id="rId35"/>
    <p:sldLayoutId id="2147483705" r:id="rId36"/>
    <p:sldLayoutId id="2147483710" r:id="rId37"/>
    <p:sldLayoutId id="2147483711" r:id="rId38"/>
    <p:sldLayoutId id="2147483702" r:id="rId39"/>
  </p:sldLayoutIdLst>
  <p:hf sldNum="0" hd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908" userDrawn="1">
          <p15:clr>
            <a:srgbClr val="F26B43"/>
          </p15:clr>
        </p15:guide>
        <p15:guide id="3" pos="3772" userDrawn="1">
          <p15:clr>
            <a:srgbClr val="F26B43"/>
          </p15:clr>
        </p15:guide>
        <p15:guide id="4" pos="7423" userDrawn="1">
          <p15:clr>
            <a:srgbClr val="F26B43"/>
          </p15:clr>
        </p15:guide>
        <p15:guide id="5" pos="257" userDrawn="1">
          <p15:clr>
            <a:srgbClr val="F26B43"/>
          </p15:clr>
        </p15:guide>
        <p15:guide id="6" pos="5632" userDrawn="1">
          <p15:clr>
            <a:srgbClr val="F26B43"/>
          </p15:clr>
        </p15:guide>
        <p15:guide id="8" orient="horz" pos="4201" userDrawn="1">
          <p15:clr>
            <a:srgbClr val="F26B43"/>
          </p15:clr>
        </p15:guide>
        <p15:guide id="9" orient="horz" pos="1049" userDrawn="1">
          <p15:clr>
            <a:srgbClr val="F26B43"/>
          </p15:clr>
        </p15:guide>
        <p15:guide id="11" orient="horz" pos="3952" userDrawn="1">
          <p15:clr>
            <a:srgbClr val="F26B43"/>
          </p15:clr>
        </p15:guide>
        <p15:guide id="12" orient="horz" pos="3816" userDrawn="1">
          <p15:clr>
            <a:srgbClr val="F26B43"/>
          </p15:clr>
        </p15:guide>
        <p15:guide id="13" pos="5745" userDrawn="1">
          <p15:clr>
            <a:srgbClr val="F26B43"/>
          </p15:clr>
        </p15:guide>
        <p15:guide id="14" orient="horz" pos="210" userDrawn="1">
          <p15:clr>
            <a:srgbClr val="F26B43"/>
          </p15:clr>
        </p15:guide>
        <p15:guide id="15" orient="horz" userDrawn="1">
          <p15:clr>
            <a:srgbClr val="F26B43"/>
          </p15:clr>
        </p15:guide>
        <p15:guide id="16" userDrawn="1">
          <p15:clr>
            <a:srgbClr val="F26B43"/>
          </p15:clr>
        </p15:guide>
        <p15:guide id="17" pos="7680" userDrawn="1">
          <p15:clr>
            <a:srgbClr val="F26B43"/>
          </p15:clr>
        </p15:guide>
        <p15:guide id="18" orient="horz" pos="4320" userDrawn="1">
          <p15:clr>
            <a:srgbClr val="F26B43"/>
          </p15:clr>
        </p15:guide>
        <p15:guide id="19" orient="horz" pos="35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2" Type="http://schemas.openxmlformats.org/officeDocument/2006/relationships/chart" Target="../charts/chart51.xml"/><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chart" Target="../charts/chart52.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23.xml"/><Relationship Id="rId5" Type="http://schemas.openxmlformats.org/officeDocument/2006/relationships/chart" Target="../charts/chart56.xml"/><Relationship Id="rId4" Type="http://schemas.openxmlformats.org/officeDocument/2006/relationships/chart" Target="../charts/chart5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chart" Target="../charts/chart60.xml"/><Relationship Id="rId5" Type="http://schemas.openxmlformats.org/officeDocument/2006/relationships/chart" Target="../charts/chart59.xml"/><Relationship Id="rId4" Type="http://schemas.openxmlformats.org/officeDocument/2006/relationships/chart" Target="../charts/chart5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chart" Target="../charts/chart62.xml"/><Relationship Id="rId1" Type="http://schemas.openxmlformats.org/officeDocument/2006/relationships/slideLayout" Target="../slideLayouts/slideLayout23.xml"/><Relationship Id="rId5" Type="http://schemas.openxmlformats.org/officeDocument/2006/relationships/image" Target="../media/image65.emf"/><Relationship Id="rId4" Type="http://schemas.openxmlformats.org/officeDocument/2006/relationships/image" Target="../media/image64.emf"/></Relationships>
</file>

<file path=ppt/slides/_rels/slide11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chart" Target="../charts/chart64.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chart" Target="../charts/chart7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141.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20.xml"/></Relationships>
</file>

<file path=ppt/slides/_rels/slide14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emf"/><Relationship Id="rId2" Type="http://schemas.openxmlformats.org/officeDocument/2006/relationships/chart" Target="../charts/chart74.xml"/><Relationship Id="rId1" Type="http://schemas.openxmlformats.org/officeDocument/2006/relationships/slideLayout" Target="../slideLayouts/slideLayout23.xml"/><Relationship Id="rId6" Type="http://schemas.openxmlformats.org/officeDocument/2006/relationships/image" Target="../media/image79.emf"/><Relationship Id="rId5" Type="http://schemas.openxmlformats.org/officeDocument/2006/relationships/chart" Target="../charts/chart75.xml"/><Relationship Id="rId4" Type="http://schemas.openxmlformats.org/officeDocument/2006/relationships/image" Target="../media/image78.svg"/></Relationships>
</file>

<file path=ppt/slides/_rels/slide145.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chart" Target="../charts/chart76.xml"/><Relationship Id="rId1" Type="http://schemas.openxmlformats.org/officeDocument/2006/relationships/slideLayout" Target="../slideLayouts/slideLayout23.xml"/><Relationship Id="rId5" Type="http://schemas.openxmlformats.org/officeDocument/2006/relationships/image" Target="../media/image82.emf"/><Relationship Id="rId4" Type="http://schemas.openxmlformats.org/officeDocument/2006/relationships/image" Target="../media/image81.emf"/></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chart" Target="../charts/chart78.xml"/><Relationship Id="rId1" Type="http://schemas.openxmlformats.org/officeDocument/2006/relationships/slideLayout" Target="../slideLayouts/slideLayout15.xml"/><Relationship Id="rId4" Type="http://schemas.openxmlformats.org/officeDocument/2006/relationships/image" Target="../media/image84.svg"/></Relationships>
</file>

<file path=ppt/slides/_rels/slide15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2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4.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chart" Target="../charts/chart79.xml"/><Relationship Id="rId1" Type="http://schemas.openxmlformats.org/officeDocument/2006/relationships/slideLayout" Target="../slideLayouts/slideLayout1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87.emf"/></Relationships>
</file>

<file path=ppt/slides/_rels/slide15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89.emf"/><Relationship Id="rId5" Type="http://schemas.openxmlformats.org/officeDocument/2006/relationships/chart" Target="../charts/chart83.xml"/><Relationship Id="rId4" Type="http://schemas.openxmlformats.org/officeDocument/2006/relationships/chart" Target="../charts/chart8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5.xml"/></Relationships>
</file>

<file path=ppt/slides/_rels/slide167.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5.xml"/></Relationships>
</file>

<file path=ppt/slides/_rels/slide168.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15.xml"/></Relationships>
</file>

<file path=ppt/slides/_rels/slide169.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chart" Target="../charts/chart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1.xml.rels><?xml version="1.0" encoding="UTF-8" standalone="yes"?>
<Relationships xmlns="http://schemas.openxmlformats.org/package/2006/relationships"><Relationship Id="rId2" Type="http://schemas.openxmlformats.org/officeDocument/2006/relationships/chart" Target="../charts/chart85.xml"/><Relationship Id="rId1" Type="http://schemas.openxmlformats.org/officeDocument/2006/relationships/slideLayout" Target="../slideLayouts/slideLayout1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177.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image" Target="../media/image95.png"/><Relationship Id="rId1" Type="http://schemas.openxmlformats.org/officeDocument/2006/relationships/slideLayout" Target="../slideLayouts/slideLayout32.xml"/></Relationships>
</file>

<file path=ppt/slides/_rels/slide1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3.xml"/><Relationship Id="rId5" Type="http://schemas.openxmlformats.org/officeDocument/2006/relationships/chart" Target="../charts/chart88.xml"/><Relationship Id="rId4" Type="http://schemas.openxmlformats.org/officeDocument/2006/relationships/chart" Target="../charts/chart8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6.xml.rels><?xml version="1.0" encoding="UTF-8" standalone="yes"?>
<Relationships xmlns="http://schemas.openxmlformats.org/package/2006/relationships"><Relationship Id="rId2" Type="http://schemas.openxmlformats.org/officeDocument/2006/relationships/chart" Target="../charts/chart89.xml"/><Relationship Id="rId1" Type="http://schemas.openxmlformats.org/officeDocument/2006/relationships/slideLayout" Target="../slideLayouts/slideLayout1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chart" Target="../charts/chart10.xml"/><Relationship Id="rId13" Type="http://schemas.openxmlformats.org/officeDocument/2006/relationships/chart" Target="../charts/chart15.xml"/><Relationship Id="rId3" Type="http://schemas.openxmlformats.org/officeDocument/2006/relationships/chart" Target="../charts/chart5.xml"/><Relationship Id="rId7" Type="http://schemas.openxmlformats.org/officeDocument/2006/relationships/chart" Target="../charts/chart9.xml"/><Relationship Id="rId12" Type="http://schemas.openxmlformats.org/officeDocument/2006/relationships/chart" Target="../charts/chart14.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chart" Target="../charts/chart8.xml"/><Relationship Id="rId11" Type="http://schemas.openxmlformats.org/officeDocument/2006/relationships/chart" Target="../charts/chart13.xml"/><Relationship Id="rId5" Type="http://schemas.openxmlformats.org/officeDocument/2006/relationships/chart" Target="../charts/chart7.xml"/><Relationship Id="rId10" Type="http://schemas.openxmlformats.org/officeDocument/2006/relationships/chart" Target="../charts/chart12.xml"/><Relationship Id="rId4" Type="http://schemas.openxmlformats.org/officeDocument/2006/relationships/chart" Target="../charts/chart6.xml"/><Relationship Id="rId9" Type="http://schemas.openxmlformats.org/officeDocument/2006/relationships/chart" Target="../charts/chart11.xml"/><Relationship Id="rId14" Type="http://schemas.openxmlformats.org/officeDocument/2006/relationships/chart" Target="../charts/chart16.xml"/></Relationships>
</file>

<file path=ppt/slides/_rels/slide190.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191.xml.rels><?xml version="1.0" encoding="UTF-8" standalone="yes"?>
<Relationships xmlns="http://schemas.openxmlformats.org/package/2006/relationships"><Relationship Id="rId2" Type="http://schemas.openxmlformats.org/officeDocument/2006/relationships/chart" Target="../charts/chart91.xml"/><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7.xml"/><Relationship Id="rId1" Type="http://schemas.openxmlformats.org/officeDocument/2006/relationships/slideLayout" Target="../slideLayouts/slideLayout20.xml"/><Relationship Id="rId5" Type="http://schemas.openxmlformats.org/officeDocument/2006/relationships/chart" Target="../charts/chart18.xml"/><Relationship Id="rId4" Type="http://schemas.openxmlformats.org/officeDocument/2006/relationships/image" Target="../media/image15.sv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chart" Target="../charts/chart92.xml"/><Relationship Id="rId1" Type="http://schemas.openxmlformats.org/officeDocument/2006/relationships/slideLayout" Target="../slideLayouts/slideLayout16.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16.xml"/><Relationship Id="rId5" Type="http://schemas.openxmlformats.org/officeDocument/2006/relationships/chart" Target="../charts/chart22.xml"/><Relationship Id="rId4" Type="http://schemas.openxmlformats.org/officeDocument/2006/relationships/chart" Target="../charts/chart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3.xml"/></Relationships>
</file>

<file path=ppt/slides/_rels/slide2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2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15.xml"/><Relationship Id="rId5" Type="http://schemas.openxmlformats.org/officeDocument/2006/relationships/image" Target="../media/image106.png"/><Relationship Id="rId4" Type="http://schemas.openxmlformats.org/officeDocument/2006/relationships/image" Target="../media/image10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3.xml"/></Relationships>
</file>

<file path=ppt/slides/_rels/slide23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xml"/></Relationships>
</file>

<file path=ppt/slides/_rels/slide23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1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37.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chart" Target="../charts/chart96.xml"/><Relationship Id="rId5" Type="http://schemas.openxmlformats.org/officeDocument/2006/relationships/chart" Target="../charts/chart95.xml"/><Relationship Id="rId4" Type="http://schemas.openxmlformats.org/officeDocument/2006/relationships/chart" Target="../charts/chart94.xml"/></Relationships>
</file>

<file path=ppt/slides/_rels/slide238.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15.xml"/></Relationships>
</file>

<file path=ppt/slides/_rels/slide239.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chart" Target="../charts/chart27.xml"/><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chart" Target="../charts/chart28.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svg"/><Relationship Id="rId2" Type="http://schemas.openxmlformats.org/officeDocument/2006/relationships/chart" Target="../charts/chart29.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chart" Target="../charts/chart30.xml"/><Relationship Id="rId4" Type="http://schemas.openxmlformats.org/officeDocument/2006/relationships/image" Target="../media/image21.svg"/></Relationships>
</file>

<file path=ppt/slides/_rels/slide38.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7.svg"/><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chart" Target="../charts/chart32.xml"/><Relationship Id="rId4" Type="http://schemas.openxmlformats.org/officeDocument/2006/relationships/chart" Target="../charts/chart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3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Layout" Target="../slideLayouts/slideLayout23.xml"/><Relationship Id="rId5" Type="http://schemas.openxmlformats.org/officeDocument/2006/relationships/image" Target="../media/image30.emf"/><Relationship Id="rId4" Type="http://schemas.openxmlformats.org/officeDocument/2006/relationships/image" Target="../media/image29.emf"/></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36.xml"/><Relationship Id="rId1" Type="http://schemas.openxmlformats.org/officeDocument/2006/relationships/slideLayout" Target="../slideLayouts/slideLayout16.xml"/><Relationship Id="rId4" Type="http://schemas.openxmlformats.org/officeDocument/2006/relationships/image" Target="../media/image32.svg"/></Relationships>
</file>

<file path=ppt/slides/_rels/slide4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sv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chart" Target="../charts/chart37.xml"/><Relationship Id="rId9"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chart" Target="../charts/chart40.xml"/><Relationship Id="rId4" Type="http://schemas.openxmlformats.org/officeDocument/2006/relationships/chart" Target="../charts/chart3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6.pn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chart" Target="../charts/chart43.xml"/><Relationship Id="rId7" Type="http://schemas.openxmlformats.org/officeDocument/2006/relationships/image" Target="../media/image51.svg"/><Relationship Id="rId2" Type="http://schemas.openxmlformats.org/officeDocument/2006/relationships/chart" Target="../charts/chart42.xml"/><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hart" Target="../charts/chart44.xml"/><Relationship Id="rId1" Type="http://schemas.openxmlformats.org/officeDocument/2006/relationships/slideLayout" Target="../slideLayouts/slideLayout16.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xml"/><Relationship Id="rId5" Type="http://schemas.openxmlformats.org/officeDocument/2006/relationships/chart" Target="../charts/chart46.xml"/><Relationship Id="rId4" Type="http://schemas.openxmlformats.org/officeDocument/2006/relationships/image" Target="../media/image58.png"/></Relationships>
</file>

<file path=ppt/slides/_rels/slide77.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chart" Target="../charts/chart50.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051412E-C65D-8752-8EA8-B95643275130}"/>
              </a:ext>
            </a:extLst>
          </p:cNvPr>
          <p:cNvSpPr>
            <a:spLocks noGrp="1"/>
          </p:cNvSpPr>
          <p:nvPr>
            <p:ph type="title"/>
          </p:nvPr>
        </p:nvSpPr>
        <p:spPr/>
        <p:txBody>
          <a:bodyPr/>
          <a:lstStyle/>
          <a:p>
            <a:br>
              <a:rPr lang="de-DE" dirty="0"/>
            </a:br>
            <a:r>
              <a:rPr lang="de-DE" dirty="0"/>
              <a:t>ASCO/EHA/ICML</a:t>
            </a:r>
            <a:br>
              <a:rPr lang="de-DE" dirty="0"/>
            </a:br>
            <a:r>
              <a:rPr lang="de-DE" dirty="0"/>
              <a:t>2023 </a:t>
            </a:r>
            <a:br>
              <a:rPr lang="de-DE" dirty="0"/>
            </a:br>
            <a:r>
              <a:rPr lang="de-DE" dirty="0" err="1"/>
              <a:t>Congress</a:t>
            </a:r>
            <a:r>
              <a:rPr lang="de-DE" dirty="0"/>
              <a:t> Report</a:t>
            </a:r>
          </a:p>
        </p:txBody>
      </p:sp>
      <p:sp>
        <p:nvSpPr>
          <p:cNvPr id="8" name="Textplatzhalter 7">
            <a:extLst>
              <a:ext uri="{FF2B5EF4-FFF2-40B4-BE49-F238E27FC236}">
                <a16:creationId xmlns:a16="http://schemas.microsoft.com/office/drawing/2014/main" id="{857F0A59-AC3F-4BCF-8419-C21EFD2F34AB}"/>
              </a:ext>
            </a:extLst>
          </p:cNvPr>
          <p:cNvSpPr>
            <a:spLocks noGrp="1"/>
          </p:cNvSpPr>
          <p:nvPr>
            <p:ph type="body" idx="1"/>
          </p:nvPr>
        </p:nvSpPr>
        <p:spPr/>
        <p:txBody>
          <a:bodyPr/>
          <a:lstStyle/>
          <a:p>
            <a:r>
              <a:rPr lang="de-DE" dirty="0"/>
              <a:t>Emerging </a:t>
            </a:r>
            <a:r>
              <a:rPr lang="de-DE" dirty="0" err="1"/>
              <a:t>treatments</a:t>
            </a:r>
            <a:r>
              <a:rPr lang="de-DE" dirty="0"/>
              <a:t> </a:t>
            </a:r>
            <a:r>
              <a:rPr lang="de-DE" dirty="0" err="1"/>
              <a:t>for</a:t>
            </a:r>
            <a:r>
              <a:rPr lang="de-DE" dirty="0"/>
              <a:t> B-</a:t>
            </a:r>
            <a:r>
              <a:rPr lang="de-DE" dirty="0" err="1"/>
              <a:t>cell</a:t>
            </a:r>
            <a:r>
              <a:rPr lang="de-DE" dirty="0"/>
              <a:t> </a:t>
            </a:r>
            <a:r>
              <a:rPr lang="de-DE" dirty="0" err="1"/>
              <a:t>malignancies</a:t>
            </a:r>
            <a:r>
              <a:rPr lang="de-DE" dirty="0"/>
              <a:t> </a:t>
            </a:r>
          </a:p>
        </p:txBody>
      </p:sp>
    </p:spTree>
    <p:extLst>
      <p:ext uri="{BB962C8B-B14F-4D97-AF65-F5344CB8AC3E}">
        <p14:creationId xmlns:p14="http://schemas.microsoft.com/office/powerpoint/2010/main" val="735157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A8682E6-14DB-7F0A-E604-96231F81614A}"/>
              </a:ext>
            </a:extLst>
          </p:cNvPr>
          <p:cNvSpPr>
            <a:spLocks noGrp="1"/>
          </p:cNvSpPr>
          <p:nvPr>
            <p:ph type="ftr" sz="quarter" idx="10"/>
          </p:nvPr>
        </p:nvSpPr>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All </a:t>
            </a:r>
            <a:r>
              <a:rPr lang="en-US" i="1">
                <a:solidFill>
                  <a:srgbClr val="4E4F4E"/>
                </a:solidFill>
                <a:cs typeface="Arial" panose="020B0604020202020204" pitchFamily="34" charset="0"/>
              </a:rPr>
              <a:t>P-</a:t>
            </a:r>
            <a:r>
              <a:rPr lang="en-US">
                <a:solidFill>
                  <a:srgbClr val="4E4F4E"/>
                </a:solidFill>
                <a:cs typeface="Arial" panose="020B0604020202020204" pitchFamily="34" charset="0"/>
              </a:rPr>
              <a:t>values are 2-sided. </a:t>
            </a:r>
          </a:p>
          <a:p>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m</a:t>
            </a:r>
            <a:r>
              <a:rPr lang="en-US">
                <a:solidFill>
                  <a:srgbClr val="4E4F4E"/>
                </a:solidFill>
                <a:cs typeface="Arial" panose="020B0604020202020204" pitchFamily="34" charset="0"/>
              </a:rPr>
              <a:t>, median; </a:t>
            </a:r>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evaluable; </a:t>
            </a:r>
            <a:r>
              <a:rPr lang="en-US" b="1">
                <a:solidFill>
                  <a:srgbClr val="4E4F4E"/>
                </a:solidFill>
                <a:cs typeface="Arial" panose="020B0604020202020204" pitchFamily="34" charset="0"/>
              </a:rPr>
              <a:t>OS</a:t>
            </a:r>
            <a:r>
              <a:rPr lang="en-US">
                <a:solidFill>
                  <a:srgbClr val="4E4F4E"/>
                </a:solidFill>
                <a:cs typeface="Arial" panose="020B0604020202020204" pitchFamily="34" charset="0"/>
              </a:rPr>
              <a:t>, overall survival;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p>
          <a:p>
            <a:r>
              <a:rPr lang="en-US" b="1">
                <a:solidFill>
                  <a:srgbClr val="4E4F4E"/>
                </a:solidFill>
                <a:cs typeface="Arial" panose="020B0604020202020204" pitchFamily="34" charset="0"/>
              </a:rPr>
              <a:t>Munir T, et al. Abstract P639 presented at EHA2023. </a:t>
            </a:r>
            <a:r>
              <a:rPr lang="en-US" b="1" err="1">
                <a:solidFill>
                  <a:srgbClr val="4E4F4E"/>
                </a:solidFill>
                <a:cs typeface="Arial" panose="020B0604020202020204" pitchFamily="34" charset="0"/>
              </a:rPr>
              <a:t>Shadman</a:t>
            </a:r>
            <a:r>
              <a:rPr lang="en-US" b="1">
                <a:solidFill>
                  <a:srgbClr val="4E4F4E"/>
                </a:solidFill>
                <a:cs typeface="Arial" panose="020B0604020202020204" pitchFamily="34" charset="0"/>
              </a:rPr>
              <a:t> T, et al. Abstract 154 presented at 17-ICML.</a:t>
            </a:r>
          </a:p>
        </p:txBody>
      </p:sp>
      <p:graphicFrame>
        <p:nvGraphicFramePr>
          <p:cNvPr id="11" name="Tabelle 3">
            <a:extLst>
              <a:ext uri="{FF2B5EF4-FFF2-40B4-BE49-F238E27FC236}">
                <a16:creationId xmlns:a16="http://schemas.microsoft.com/office/drawing/2014/main" id="{AA7A8BDC-7723-928F-A9E9-D7BFC6BD9D87}"/>
              </a:ext>
            </a:extLst>
          </p:cNvPr>
          <p:cNvGraphicFramePr>
            <a:graphicFrameLocks noGrp="1"/>
          </p:cNvGraphicFramePr>
          <p:nvPr>
            <p:extLst>
              <p:ext uri="{D42A27DB-BD31-4B8C-83A1-F6EECF244321}">
                <p14:modId xmlns:p14="http://schemas.microsoft.com/office/powerpoint/2010/main" val="2392693822"/>
              </p:ext>
            </p:extLst>
          </p:nvPr>
        </p:nvGraphicFramePr>
        <p:xfrm>
          <a:off x="399419" y="5296965"/>
          <a:ext cx="8541374" cy="764640"/>
        </p:xfrm>
        <a:graphic>
          <a:graphicData uri="http://schemas.openxmlformats.org/drawingml/2006/table">
            <a:tbl>
              <a:tblPr firstRow="1" bandRow="1">
                <a:tableStyleId>{5C22544A-7EE6-4342-B048-85BDC9FD1C3A}</a:tableStyleId>
              </a:tblPr>
              <a:tblGrid>
                <a:gridCol w="675734">
                  <a:extLst>
                    <a:ext uri="{9D8B030D-6E8A-4147-A177-3AD203B41FA5}">
                      <a16:colId xmlns:a16="http://schemas.microsoft.com/office/drawing/2014/main" val="4045263512"/>
                    </a:ext>
                  </a:extLst>
                </a:gridCol>
                <a:gridCol w="393282">
                  <a:extLst>
                    <a:ext uri="{9D8B030D-6E8A-4147-A177-3AD203B41FA5}">
                      <a16:colId xmlns:a16="http://schemas.microsoft.com/office/drawing/2014/main" val="3433192378"/>
                    </a:ext>
                  </a:extLst>
                </a:gridCol>
                <a:gridCol w="393282">
                  <a:extLst>
                    <a:ext uri="{9D8B030D-6E8A-4147-A177-3AD203B41FA5}">
                      <a16:colId xmlns:a16="http://schemas.microsoft.com/office/drawing/2014/main" val="1281010371"/>
                    </a:ext>
                  </a:extLst>
                </a:gridCol>
                <a:gridCol w="393282">
                  <a:extLst>
                    <a:ext uri="{9D8B030D-6E8A-4147-A177-3AD203B41FA5}">
                      <a16:colId xmlns:a16="http://schemas.microsoft.com/office/drawing/2014/main" val="258877208"/>
                    </a:ext>
                  </a:extLst>
                </a:gridCol>
                <a:gridCol w="393282">
                  <a:extLst>
                    <a:ext uri="{9D8B030D-6E8A-4147-A177-3AD203B41FA5}">
                      <a16:colId xmlns:a16="http://schemas.microsoft.com/office/drawing/2014/main" val="1920481034"/>
                    </a:ext>
                  </a:extLst>
                </a:gridCol>
                <a:gridCol w="393282">
                  <a:extLst>
                    <a:ext uri="{9D8B030D-6E8A-4147-A177-3AD203B41FA5}">
                      <a16:colId xmlns:a16="http://schemas.microsoft.com/office/drawing/2014/main" val="845601134"/>
                    </a:ext>
                  </a:extLst>
                </a:gridCol>
                <a:gridCol w="393282">
                  <a:extLst>
                    <a:ext uri="{9D8B030D-6E8A-4147-A177-3AD203B41FA5}">
                      <a16:colId xmlns:a16="http://schemas.microsoft.com/office/drawing/2014/main" val="3524120169"/>
                    </a:ext>
                  </a:extLst>
                </a:gridCol>
                <a:gridCol w="393282">
                  <a:extLst>
                    <a:ext uri="{9D8B030D-6E8A-4147-A177-3AD203B41FA5}">
                      <a16:colId xmlns:a16="http://schemas.microsoft.com/office/drawing/2014/main" val="186758993"/>
                    </a:ext>
                  </a:extLst>
                </a:gridCol>
                <a:gridCol w="393282">
                  <a:extLst>
                    <a:ext uri="{9D8B030D-6E8A-4147-A177-3AD203B41FA5}">
                      <a16:colId xmlns:a16="http://schemas.microsoft.com/office/drawing/2014/main" val="1415829574"/>
                    </a:ext>
                  </a:extLst>
                </a:gridCol>
                <a:gridCol w="393282">
                  <a:extLst>
                    <a:ext uri="{9D8B030D-6E8A-4147-A177-3AD203B41FA5}">
                      <a16:colId xmlns:a16="http://schemas.microsoft.com/office/drawing/2014/main" val="16972104"/>
                    </a:ext>
                  </a:extLst>
                </a:gridCol>
                <a:gridCol w="393282">
                  <a:extLst>
                    <a:ext uri="{9D8B030D-6E8A-4147-A177-3AD203B41FA5}">
                      <a16:colId xmlns:a16="http://schemas.microsoft.com/office/drawing/2014/main" val="2828993646"/>
                    </a:ext>
                  </a:extLst>
                </a:gridCol>
                <a:gridCol w="393282">
                  <a:extLst>
                    <a:ext uri="{9D8B030D-6E8A-4147-A177-3AD203B41FA5}">
                      <a16:colId xmlns:a16="http://schemas.microsoft.com/office/drawing/2014/main" val="3466696877"/>
                    </a:ext>
                  </a:extLst>
                </a:gridCol>
                <a:gridCol w="393282">
                  <a:extLst>
                    <a:ext uri="{9D8B030D-6E8A-4147-A177-3AD203B41FA5}">
                      <a16:colId xmlns:a16="http://schemas.microsoft.com/office/drawing/2014/main" val="4168452048"/>
                    </a:ext>
                  </a:extLst>
                </a:gridCol>
                <a:gridCol w="393282">
                  <a:extLst>
                    <a:ext uri="{9D8B030D-6E8A-4147-A177-3AD203B41FA5}">
                      <a16:colId xmlns:a16="http://schemas.microsoft.com/office/drawing/2014/main" val="1531872343"/>
                    </a:ext>
                  </a:extLst>
                </a:gridCol>
                <a:gridCol w="393282">
                  <a:extLst>
                    <a:ext uri="{9D8B030D-6E8A-4147-A177-3AD203B41FA5}">
                      <a16:colId xmlns:a16="http://schemas.microsoft.com/office/drawing/2014/main" val="3170051921"/>
                    </a:ext>
                  </a:extLst>
                </a:gridCol>
                <a:gridCol w="393282">
                  <a:extLst>
                    <a:ext uri="{9D8B030D-6E8A-4147-A177-3AD203B41FA5}">
                      <a16:colId xmlns:a16="http://schemas.microsoft.com/office/drawing/2014/main" val="2812093134"/>
                    </a:ext>
                  </a:extLst>
                </a:gridCol>
                <a:gridCol w="393282">
                  <a:extLst>
                    <a:ext uri="{9D8B030D-6E8A-4147-A177-3AD203B41FA5}">
                      <a16:colId xmlns:a16="http://schemas.microsoft.com/office/drawing/2014/main" val="3765927469"/>
                    </a:ext>
                  </a:extLst>
                </a:gridCol>
                <a:gridCol w="393282">
                  <a:extLst>
                    <a:ext uri="{9D8B030D-6E8A-4147-A177-3AD203B41FA5}">
                      <a16:colId xmlns:a16="http://schemas.microsoft.com/office/drawing/2014/main" val="2277868045"/>
                    </a:ext>
                  </a:extLst>
                </a:gridCol>
                <a:gridCol w="393282">
                  <a:extLst>
                    <a:ext uri="{9D8B030D-6E8A-4147-A177-3AD203B41FA5}">
                      <a16:colId xmlns:a16="http://schemas.microsoft.com/office/drawing/2014/main" val="959838219"/>
                    </a:ext>
                  </a:extLst>
                </a:gridCol>
                <a:gridCol w="393282">
                  <a:extLst>
                    <a:ext uri="{9D8B030D-6E8A-4147-A177-3AD203B41FA5}">
                      <a16:colId xmlns:a16="http://schemas.microsoft.com/office/drawing/2014/main" val="88073943"/>
                    </a:ext>
                  </a:extLst>
                </a:gridCol>
                <a:gridCol w="393282">
                  <a:extLst>
                    <a:ext uri="{9D8B030D-6E8A-4147-A177-3AD203B41FA5}">
                      <a16:colId xmlns:a16="http://schemas.microsoft.com/office/drawing/2014/main" val="257699597"/>
                    </a:ext>
                  </a:extLst>
                </a:gridCol>
              </a:tblGrid>
              <a:tr h="211306">
                <a:tc gridSpan="21">
                  <a:txBody>
                    <a:bodyPr/>
                    <a:lstStyle/>
                    <a:p>
                      <a:r>
                        <a:rPr lang="de-DE" sz="1200"/>
                        <a:t>No. of patients</a:t>
                      </a:r>
                    </a:p>
                  </a:txBody>
                  <a:tcPr marL="144000" marR="36000" marT="36000" marB="36000"/>
                </a:tc>
                <a:tc hMerge="1">
                  <a:txBody>
                    <a:bodyPr/>
                    <a:lstStyle/>
                    <a:p>
                      <a:endParaRPr lang="de-DE" sz="1200"/>
                    </a:p>
                  </a:txBody>
                  <a:tcPr marL="36000" marR="36000" marT="10800" marB="10800"/>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marL="36000" marR="36000" marT="10800" marB="10800"/>
                </a:tc>
                <a:tc hMerge="1">
                  <a:txBody>
                    <a:bodyPr/>
                    <a:lstStyle/>
                    <a:p>
                      <a:endParaRPr lang="de-DE" sz="1200"/>
                    </a:p>
                  </a:txBody>
                  <a:tcPr marL="36000" marR="36000" marT="10800" marB="10800"/>
                </a:tc>
                <a:tc hMerge="1">
                  <a:txBody>
                    <a:bodyPr/>
                    <a:lstStyle/>
                    <a:p>
                      <a:endParaRPr lang="de-DE" sz="1200"/>
                    </a:p>
                  </a:txBody>
                  <a:tcPr marL="36000" marR="36000" marT="10800" marB="10800"/>
                </a:tc>
                <a:extLst>
                  <a:ext uri="{0D108BD9-81ED-4DB2-BD59-A6C34878D82A}">
                    <a16:rowId xmlns:a16="http://schemas.microsoft.com/office/drawing/2014/main" val="1314813781"/>
                  </a:ext>
                </a:extLst>
              </a:tr>
              <a:tr h="134195">
                <a:tc>
                  <a:txBody>
                    <a:bodyPr/>
                    <a:lstStyle/>
                    <a:p>
                      <a:pPr algn="l"/>
                      <a:r>
                        <a:rPr lang="de-DE" sz="1200">
                          <a:solidFill>
                            <a:schemeClr val="bg1"/>
                          </a:solidFill>
                        </a:rPr>
                        <a:t>OS</a:t>
                      </a:r>
                    </a:p>
                  </a:txBody>
                  <a:tcPr marL="144000" marR="0" marT="36000" marB="36000">
                    <a:solidFill>
                      <a:srgbClr val="F4BD0B"/>
                    </a:solidFill>
                  </a:tcPr>
                </a:tc>
                <a:tc>
                  <a:txBody>
                    <a:bodyPr/>
                    <a:lstStyle/>
                    <a:p>
                      <a:pPr algn="ctr"/>
                      <a:r>
                        <a:rPr lang="de-DE" sz="1200"/>
                        <a:t>110</a:t>
                      </a:r>
                    </a:p>
                  </a:txBody>
                  <a:tcPr marL="0" marR="0" marT="36000" marB="36000"/>
                </a:tc>
                <a:tc>
                  <a:txBody>
                    <a:bodyPr/>
                    <a:lstStyle/>
                    <a:p>
                      <a:pPr algn="ctr"/>
                      <a:r>
                        <a:rPr lang="de-DE" sz="1200"/>
                        <a:t>110</a:t>
                      </a:r>
                    </a:p>
                  </a:txBody>
                  <a:tcPr marL="0" marR="0" marT="36000" marB="36000"/>
                </a:tc>
                <a:tc>
                  <a:txBody>
                    <a:bodyPr/>
                    <a:lstStyle/>
                    <a:p>
                      <a:pPr algn="ctr"/>
                      <a:r>
                        <a:rPr lang="de-DE" sz="1200"/>
                        <a:t>109</a:t>
                      </a:r>
                    </a:p>
                  </a:txBody>
                  <a:tcPr marL="0" marR="0" marT="36000" marB="36000"/>
                </a:tc>
                <a:tc>
                  <a:txBody>
                    <a:bodyPr/>
                    <a:lstStyle/>
                    <a:p>
                      <a:pPr algn="ctr"/>
                      <a:r>
                        <a:rPr lang="de-DE" sz="1200"/>
                        <a:t>108</a:t>
                      </a:r>
                    </a:p>
                  </a:txBody>
                  <a:tcPr marL="0" marR="0" marT="36000" marB="36000"/>
                </a:tc>
                <a:tc>
                  <a:txBody>
                    <a:bodyPr/>
                    <a:lstStyle/>
                    <a:p>
                      <a:pPr algn="ctr"/>
                      <a:r>
                        <a:rPr lang="de-DE" sz="1200"/>
                        <a:t>106</a:t>
                      </a:r>
                    </a:p>
                  </a:txBody>
                  <a:tcPr marL="0" marR="0" marT="36000" marB="36000"/>
                </a:tc>
                <a:tc>
                  <a:txBody>
                    <a:bodyPr/>
                    <a:lstStyle/>
                    <a:p>
                      <a:pPr algn="ctr"/>
                      <a:r>
                        <a:rPr lang="de-DE" sz="1200"/>
                        <a:t>105</a:t>
                      </a:r>
                    </a:p>
                  </a:txBody>
                  <a:tcPr marL="0" marR="0" marT="36000" marB="36000"/>
                </a:tc>
                <a:tc>
                  <a:txBody>
                    <a:bodyPr/>
                    <a:lstStyle/>
                    <a:p>
                      <a:pPr algn="ctr"/>
                      <a:r>
                        <a:rPr lang="de-DE" sz="1200"/>
                        <a:t>104</a:t>
                      </a:r>
                    </a:p>
                  </a:txBody>
                  <a:tcPr marL="0" marR="0" marT="36000" marB="36000"/>
                </a:tc>
                <a:tc>
                  <a:txBody>
                    <a:bodyPr/>
                    <a:lstStyle/>
                    <a:p>
                      <a:pPr algn="ctr"/>
                      <a:r>
                        <a:rPr lang="de-DE" sz="1200"/>
                        <a:t>104</a:t>
                      </a:r>
                    </a:p>
                  </a:txBody>
                  <a:tcPr marL="0" marR="0" marT="36000" marB="36000"/>
                </a:tc>
                <a:tc>
                  <a:txBody>
                    <a:bodyPr/>
                    <a:lstStyle/>
                    <a:p>
                      <a:pPr algn="ctr"/>
                      <a:r>
                        <a:rPr lang="de-DE" sz="1200"/>
                        <a:t>102</a:t>
                      </a:r>
                    </a:p>
                  </a:txBody>
                  <a:tcPr marL="0" marR="0" marT="36000" marB="36000"/>
                </a:tc>
                <a:tc>
                  <a:txBody>
                    <a:bodyPr/>
                    <a:lstStyle/>
                    <a:p>
                      <a:pPr algn="ctr"/>
                      <a:r>
                        <a:rPr lang="de-DE" sz="1200"/>
                        <a:t>102</a:t>
                      </a:r>
                    </a:p>
                  </a:txBody>
                  <a:tcPr marL="0" marR="0" marT="36000" marB="36000"/>
                </a:tc>
                <a:tc>
                  <a:txBody>
                    <a:bodyPr/>
                    <a:lstStyle/>
                    <a:p>
                      <a:pPr algn="ctr"/>
                      <a:r>
                        <a:rPr lang="de-DE" sz="1200"/>
                        <a:t>102</a:t>
                      </a:r>
                    </a:p>
                  </a:txBody>
                  <a:tcPr marL="0" marR="0" marT="36000" marB="36000"/>
                </a:tc>
                <a:tc>
                  <a:txBody>
                    <a:bodyPr/>
                    <a:lstStyle/>
                    <a:p>
                      <a:pPr algn="ctr"/>
                      <a:r>
                        <a:rPr lang="de-DE" sz="1200"/>
                        <a:t>100</a:t>
                      </a:r>
                    </a:p>
                  </a:txBody>
                  <a:tcPr marL="0" marR="0" marT="36000" marB="36000"/>
                </a:tc>
                <a:tc>
                  <a:txBody>
                    <a:bodyPr/>
                    <a:lstStyle/>
                    <a:p>
                      <a:pPr algn="ctr"/>
                      <a:r>
                        <a:rPr lang="de-DE" sz="1200"/>
                        <a:t>99</a:t>
                      </a:r>
                    </a:p>
                  </a:txBody>
                  <a:tcPr marL="0" marR="0" marT="36000" marB="36000"/>
                </a:tc>
                <a:tc>
                  <a:txBody>
                    <a:bodyPr/>
                    <a:lstStyle/>
                    <a:p>
                      <a:pPr algn="ctr"/>
                      <a:r>
                        <a:rPr lang="de-DE" sz="1200"/>
                        <a:t>87</a:t>
                      </a:r>
                    </a:p>
                  </a:txBody>
                  <a:tcPr marL="0" marR="0" marT="36000" marB="36000"/>
                </a:tc>
                <a:tc>
                  <a:txBody>
                    <a:bodyPr/>
                    <a:lstStyle/>
                    <a:p>
                      <a:pPr algn="ctr"/>
                      <a:r>
                        <a:rPr lang="de-DE" sz="1200"/>
                        <a:t>72</a:t>
                      </a:r>
                    </a:p>
                  </a:txBody>
                  <a:tcPr marL="0" marR="0" marT="36000" marB="36000"/>
                </a:tc>
                <a:tc>
                  <a:txBody>
                    <a:bodyPr/>
                    <a:lstStyle/>
                    <a:p>
                      <a:pPr algn="ctr"/>
                      <a:r>
                        <a:rPr lang="de-DE" sz="1200"/>
                        <a:t>52</a:t>
                      </a:r>
                    </a:p>
                  </a:txBody>
                  <a:tcPr marL="0" marR="0" marT="36000" marB="36000"/>
                </a:tc>
                <a:tc>
                  <a:txBody>
                    <a:bodyPr/>
                    <a:lstStyle/>
                    <a:p>
                      <a:pPr algn="ctr"/>
                      <a:r>
                        <a:rPr lang="de-DE" sz="1200"/>
                        <a:t>33</a:t>
                      </a:r>
                    </a:p>
                  </a:txBody>
                  <a:tcPr marL="0" marR="0" marT="36000" marB="36000"/>
                </a:tc>
                <a:tc>
                  <a:txBody>
                    <a:bodyPr/>
                    <a:lstStyle/>
                    <a:p>
                      <a:pPr algn="ctr"/>
                      <a:r>
                        <a:rPr lang="de-DE" sz="1200"/>
                        <a:t>9</a:t>
                      </a:r>
                    </a:p>
                  </a:txBody>
                  <a:tcPr marL="0" marR="0" marT="36000" marB="36000"/>
                </a:tc>
                <a:tc>
                  <a:txBody>
                    <a:bodyPr/>
                    <a:lstStyle/>
                    <a:p>
                      <a:pPr algn="ctr"/>
                      <a:r>
                        <a:rPr lang="de-DE" sz="1200"/>
                        <a:t>1</a:t>
                      </a:r>
                    </a:p>
                  </a:txBody>
                  <a:tcPr marL="0" marR="0" marT="36000" marB="36000"/>
                </a:tc>
                <a:tc>
                  <a:txBody>
                    <a:bodyPr/>
                    <a:lstStyle/>
                    <a:p>
                      <a:pPr algn="ctr"/>
                      <a:r>
                        <a:rPr lang="de-DE" sz="1200"/>
                        <a:t>0</a:t>
                      </a:r>
                    </a:p>
                  </a:txBody>
                  <a:tcPr marL="0" marR="0" marT="36000" marB="36000"/>
                </a:tc>
                <a:extLst>
                  <a:ext uri="{0D108BD9-81ED-4DB2-BD59-A6C34878D82A}">
                    <a16:rowId xmlns:a16="http://schemas.microsoft.com/office/drawing/2014/main" val="3754265422"/>
                  </a:ext>
                </a:extLst>
              </a:tr>
              <a:tr h="134195">
                <a:tc>
                  <a:txBody>
                    <a:bodyPr/>
                    <a:lstStyle/>
                    <a:p>
                      <a:pPr algn="l"/>
                      <a:r>
                        <a:rPr lang="de-DE" sz="1200">
                          <a:solidFill>
                            <a:schemeClr val="bg1"/>
                          </a:solidFill>
                        </a:rPr>
                        <a:t>PFS</a:t>
                      </a:r>
                    </a:p>
                  </a:txBody>
                  <a:tcPr marL="144000" marR="0" marT="36000" marB="36000">
                    <a:solidFill>
                      <a:schemeClr val="accent4">
                        <a:lumMod val="75000"/>
                      </a:schemeClr>
                    </a:solidFill>
                  </a:tcPr>
                </a:tc>
                <a:tc>
                  <a:txBody>
                    <a:bodyPr/>
                    <a:lstStyle/>
                    <a:p>
                      <a:pPr algn="ctr"/>
                      <a:r>
                        <a:rPr lang="de-DE" sz="1200"/>
                        <a:t>110</a:t>
                      </a:r>
                    </a:p>
                  </a:txBody>
                  <a:tcPr marL="0" marR="0" marT="36000" marB="36000"/>
                </a:tc>
                <a:tc>
                  <a:txBody>
                    <a:bodyPr/>
                    <a:lstStyle/>
                    <a:p>
                      <a:pPr algn="ctr"/>
                      <a:r>
                        <a:rPr lang="de-DE" sz="1200"/>
                        <a:t>109</a:t>
                      </a:r>
                    </a:p>
                  </a:txBody>
                  <a:tcPr marL="0" marR="0" marT="36000" marB="36000"/>
                </a:tc>
                <a:tc>
                  <a:txBody>
                    <a:bodyPr/>
                    <a:lstStyle/>
                    <a:p>
                      <a:pPr algn="ctr"/>
                      <a:r>
                        <a:rPr lang="de-DE" sz="1200"/>
                        <a:t>106</a:t>
                      </a:r>
                    </a:p>
                  </a:txBody>
                  <a:tcPr marL="0" marR="0" marT="36000" marB="36000"/>
                </a:tc>
                <a:tc>
                  <a:txBody>
                    <a:bodyPr/>
                    <a:lstStyle/>
                    <a:p>
                      <a:pPr algn="ctr"/>
                      <a:r>
                        <a:rPr lang="de-DE" sz="1200"/>
                        <a:t>104</a:t>
                      </a:r>
                    </a:p>
                  </a:txBody>
                  <a:tcPr marL="0" marR="0" marT="36000" marB="36000"/>
                </a:tc>
                <a:tc>
                  <a:txBody>
                    <a:bodyPr/>
                    <a:lstStyle/>
                    <a:p>
                      <a:pPr algn="ctr"/>
                      <a:r>
                        <a:rPr lang="de-DE" sz="1200"/>
                        <a:t>104</a:t>
                      </a:r>
                    </a:p>
                  </a:txBody>
                  <a:tcPr marL="0" marR="0" marT="36000" marB="36000"/>
                </a:tc>
                <a:tc>
                  <a:txBody>
                    <a:bodyPr/>
                    <a:lstStyle/>
                    <a:p>
                      <a:pPr algn="ctr"/>
                      <a:r>
                        <a:rPr lang="de-DE" sz="1200"/>
                        <a:t>101</a:t>
                      </a:r>
                    </a:p>
                  </a:txBody>
                  <a:tcPr marL="0" marR="0" marT="36000" marB="36000"/>
                </a:tc>
                <a:tc>
                  <a:txBody>
                    <a:bodyPr/>
                    <a:lstStyle/>
                    <a:p>
                      <a:pPr algn="ctr"/>
                      <a:r>
                        <a:rPr lang="de-DE" sz="1200"/>
                        <a:t>98</a:t>
                      </a:r>
                    </a:p>
                  </a:txBody>
                  <a:tcPr marL="0" marR="0" marT="36000" marB="36000"/>
                </a:tc>
                <a:tc>
                  <a:txBody>
                    <a:bodyPr/>
                    <a:lstStyle/>
                    <a:p>
                      <a:pPr algn="ctr"/>
                      <a:r>
                        <a:rPr lang="de-DE" sz="1200"/>
                        <a:t>96</a:t>
                      </a:r>
                    </a:p>
                  </a:txBody>
                  <a:tcPr marL="0" marR="0" marT="36000" marB="36000"/>
                </a:tc>
                <a:tc>
                  <a:txBody>
                    <a:bodyPr/>
                    <a:lstStyle/>
                    <a:p>
                      <a:pPr algn="ctr"/>
                      <a:r>
                        <a:rPr lang="de-DE" sz="1200"/>
                        <a:t>94</a:t>
                      </a:r>
                    </a:p>
                  </a:txBody>
                  <a:tcPr marL="0" marR="0" marT="36000" marB="36000"/>
                </a:tc>
                <a:tc>
                  <a:txBody>
                    <a:bodyPr/>
                    <a:lstStyle/>
                    <a:p>
                      <a:pPr algn="ctr"/>
                      <a:r>
                        <a:rPr lang="de-DE" sz="1200"/>
                        <a:t>93</a:t>
                      </a:r>
                    </a:p>
                  </a:txBody>
                  <a:tcPr marL="0" marR="0" marT="36000" marB="36000"/>
                </a:tc>
                <a:tc>
                  <a:txBody>
                    <a:bodyPr/>
                    <a:lstStyle/>
                    <a:p>
                      <a:pPr algn="ctr"/>
                      <a:r>
                        <a:rPr lang="de-DE" sz="1200"/>
                        <a:t>89</a:t>
                      </a:r>
                    </a:p>
                  </a:txBody>
                  <a:tcPr marL="0" marR="0" marT="36000" marB="36000"/>
                </a:tc>
                <a:tc>
                  <a:txBody>
                    <a:bodyPr/>
                    <a:lstStyle/>
                    <a:p>
                      <a:pPr algn="ctr"/>
                      <a:r>
                        <a:rPr lang="de-DE" sz="1200"/>
                        <a:t>89</a:t>
                      </a:r>
                    </a:p>
                  </a:txBody>
                  <a:tcPr marL="0" marR="0" marT="36000" marB="36000"/>
                </a:tc>
                <a:tc>
                  <a:txBody>
                    <a:bodyPr/>
                    <a:lstStyle/>
                    <a:p>
                      <a:pPr algn="ctr"/>
                      <a:r>
                        <a:rPr lang="de-DE" sz="1200"/>
                        <a:t>88</a:t>
                      </a:r>
                    </a:p>
                  </a:txBody>
                  <a:tcPr marL="0" marR="0" marT="36000" marB="36000"/>
                </a:tc>
                <a:tc>
                  <a:txBody>
                    <a:bodyPr/>
                    <a:lstStyle/>
                    <a:p>
                      <a:pPr algn="ctr"/>
                      <a:r>
                        <a:rPr lang="de-DE" sz="1200"/>
                        <a:t>85</a:t>
                      </a:r>
                    </a:p>
                  </a:txBody>
                  <a:tcPr marL="0" marR="0" marT="36000" marB="36000"/>
                </a:tc>
                <a:tc>
                  <a:txBody>
                    <a:bodyPr/>
                    <a:lstStyle/>
                    <a:p>
                      <a:pPr algn="ctr"/>
                      <a:r>
                        <a:rPr lang="de-DE" sz="1200"/>
                        <a:t>75</a:t>
                      </a:r>
                    </a:p>
                  </a:txBody>
                  <a:tcPr marL="0" marR="0" marT="36000" marB="36000"/>
                </a:tc>
                <a:tc>
                  <a:txBody>
                    <a:bodyPr/>
                    <a:lstStyle/>
                    <a:p>
                      <a:pPr algn="ctr"/>
                      <a:r>
                        <a:rPr lang="de-DE" sz="1200"/>
                        <a:t>32</a:t>
                      </a:r>
                    </a:p>
                  </a:txBody>
                  <a:tcPr marL="0" marR="0" marT="36000" marB="36000"/>
                </a:tc>
                <a:tc>
                  <a:txBody>
                    <a:bodyPr/>
                    <a:lstStyle/>
                    <a:p>
                      <a:pPr algn="ctr"/>
                      <a:r>
                        <a:rPr lang="de-DE" sz="1200"/>
                        <a:t>26</a:t>
                      </a:r>
                    </a:p>
                  </a:txBody>
                  <a:tcPr marL="0" marR="0" marT="36000" marB="36000"/>
                </a:tc>
                <a:tc>
                  <a:txBody>
                    <a:bodyPr/>
                    <a:lstStyle/>
                    <a:p>
                      <a:pPr algn="ctr"/>
                      <a:r>
                        <a:rPr lang="de-DE" sz="1200"/>
                        <a:t>3</a:t>
                      </a:r>
                    </a:p>
                  </a:txBody>
                  <a:tcPr marL="0" marR="0" marT="36000" marB="36000"/>
                </a:tc>
                <a:tc>
                  <a:txBody>
                    <a:bodyPr/>
                    <a:lstStyle/>
                    <a:p>
                      <a:pPr algn="ctr"/>
                      <a:r>
                        <a:rPr lang="de-DE" sz="1200"/>
                        <a:t>2</a:t>
                      </a:r>
                    </a:p>
                  </a:txBody>
                  <a:tcPr marL="0" marR="0" marT="36000" marB="36000"/>
                </a:tc>
                <a:tc>
                  <a:txBody>
                    <a:bodyPr/>
                    <a:lstStyle/>
                    <a:p>
                      <a:pPr algn="ctr"/>
                      <a:r>
                        <a:rPr lang="de-DE" sz="1200"/>
                        <a:t>0</a:t>
                      </a:r>
                    </a:p>
                  </a:txBody>
                  <a:tcPr marL="0" marR="0" marT="36000" marB="36000"/>
                </a:tc>
                <a:extLst>
                  <a:ext uri="{0D108BD9-81ED-4DB2-BD59-A6C34878D82A}">
                    <a16:rowId xmlns:a16="http://schemas.microsoft.com/office/drawing/2014/main" val="1989826747"/>
                  </a:ext>
                </a:extLst>
              </a:tr>
            </a:tbl>
          </a:graphicData>
        </a:graphic>
      </p:graphicFrame>
      <p:sp>
        <p:nvSpPr>
          <p:cNvPr id="13" name="Titel 12">
            <a:extLst>
              <a:ext uri="{FF2B5EF4-FFF2-40B4-BE49-F238E27FC236}">
                <a16:creationId xmlns:a16="http://schemas.microsoft.com/office/drawing/2014/main" id="{ED3488F6-F75B-D132-DDE0-04C48336811A}"/>
              </a:ext>
            </a:extLst>
          </p:cNvPr>
          <p:cNvSpPr>
            <a:spLocks noGrp="1"/>
          </p:cNvSpPr>
          <p:nvPr>
            <p:ph type="title"/>
          </p:nvPr>
        </p:nvSpPr>
        <p:spPr/>
        <p:txBody>
          <a:bodyPr/>
          <a:lstStyle/>
          <a:p>
            <a:r>
              <a:rPr lang="en-GB"/>
              <a:t>PFS and OS (cohort 2)</a:t>
            </a:r>
          </a:p>
        </p:txBody>
      </p:sp>
      <p:pic>
        <p:nvPicPr>
          <p:cNvPr id="14" name="Grafik 13">
            <a:extLst>
              <a:ext uri="{FF2B5EF4-FFF2-40B4-BE49-F238E27FC236}">
                <a16:creationId xmlns:a16="http://schemas.microsoft.com/office/drawing/2014/main" id="{7D717920-6B51-07C6-2D25-4141671E4065}"/>
              </a:ext>
            </a:extLst>
          </p:cNvPr>
          <p:cNvPicPr>
            <a:picLocks noChangeAspect="1"/>
          </p:cNvPicPr>
          <p:nvPr/>
        </p:nvPicPr>
        <p:blipFill rotWithShape="1">
          <a:blip r:embed="rId2">
            <a:extLst>
              <a:ext uri="{28A0092B-C50C-407E-A947-70E740481C1C}">
                <a14:useLocalDpi xmlns:a14="http://schemas.microsoft.com/office/drawing/2010/main" val="0"/>
              </a:ext>
            </a:extLst>
          </a:blip>
          <a:srcRect b="13504"/>
          <a:stretch/>
        </p:blipFill>
        <p:spPr>
          <a:xfrm>
            <a:off x="638580" y="1675521"/>
            <a:ext cx="8216900" cy="3493245"/>
          </a:xfrm>
          <a:prstGeom prst="rect">
            <a:avLst/>
          </a:prstGeom>
        </p:spPr>
      </p:pic>
      <p:sp>
        <p:nvSpPr>
          <p:cNvPr id="6" name="object 15">
            <a:extLst>
              <a:ext uri="{FF2B5EF4-FFF2-40B4-BE49-F238E27FC236}">
                <a16:creationId xmlns:a16="http://schemas.microsoft.com/office/drawing/2014/main" id="{DDB1F0F9-13A5-653E-FC5F-52383D5CE6EA}"/>
              </a:ext>
            </a:extLst>
          </p:cNvPr>
          <p:cNvSpPr txBox="1"/>
          <p:nvPr/>
        </p:nvSpPr>
        <p:spPr>
          <a:xfrm>
            <a:off x="9120188" y="1678859"/>
            <a:ext cx="2663825" cy="1079884"/>
          </a:xfrm>
          <a:prstGeom prst="rect">
            <a:avLst/>
          </a:prstGeom>
          <a:solidFill>
            <a:schemeClr val="bg2"/>
          </a:solidFill>
          <a:ln w="12953">
            <a:noFill/>
          </a:ln>
        </p:spPr>
        <p:txBody>
          <a:bodyPr vert="horz" wrap="square" lIns="72000" tIns="108000" rIns="72000" bIns="108000" rtlCol="0" anchor="t">
            <a:spAutoFit/>
          </a:bodyPr>
          <a:lstStyle/>
          <a:p>
            <a:pPr marL="265430" indent="-174625">
              <a:buClr>
                <a:srgbClr val="F47A20"/>
              </a:buClr>
              <a:buFont typeface="Arial"/>
              <a:buChar char="•"/>
              <a:tabLst>
                <a:tab pos="266065" algn="l"/>
              </a:tabLst>
              <a:defRPr/>
            </a:pPr>
            <a:r>
              <a:rPr kumimoji="0" lang="pt-BR" sz="1400" b="0" i="0" u="none" strike="noStrike" kern="0" cap="none" spc="-5" normalizeH="0" baseline="0" noProof="0" err="1">
                <a:ln>
                  <a:noFill/>
                </a:ln>
                <a:solidFill>
                  <a:srgbClr val="4E4F4E"/>
                </a:solidFill>
                <a:effectLst/>
                <a:uLnTx/>
                <a:uFillTx/>
                <a:latin typeface="Arial Standard"/>
                <a:cs typeface="Trebuchet MS"/>
              </a:rPr>
              <a:t>Median</a:t>
            </a:r>
            <a:r>
              <a:rPr kumimoji="0" lang="pt-BR" sz="1400" b="0" i="0" u="none" strike="noStrike" kern="0" cap="none" spc="-5" normalizeH="0" baseline="0" noProof="0">
                <a:ln>
                  <a:noFill/>
                </a:ln>
                <a:solidFill>
                  <a:srgbClr val="4E4F4E"/>
                </a:solidFill>
                <a:effectLst/>
                <a:uLnTx/>
                <a:uFillTx/>
                <a:latin typeface="Arial Standard"/>
                <a:cs typeface="Trebuchet MS"/>
              </a:rPr>
              <a:t> </a:t>
            </a:r>
            <a:r>
              <a:rPr lang="pt-BR" sz="1400" kern="0" spc="-5">
                <a:solidFill>
                  <a:srgbClr val="4E4F4E"/>
                </a:solidFill>
                <a:latin typeface="Arial Standard"/>
                <a:cs typeface="Trebuchet MS"/>
              </a:rPr>
              <a:t>PFS </a:t>
            </a:r>
            <a:r>
              <a:rPr lang="pt-BR" sz="1400" kern="0" spc="-5" err="1">
                <a:solidFill>
                  <a:srgbClr val="4E4F4E"/>
                </a:solidFill>
                <a:latin typeface="Arial Standard"/>
                <a:cs typeface="Trebuchet MS"/>
              </a:rPr>
              <a:t>and</a:t>
            </a:r>
            <a:r>
              <a:rPr lang="pt-BR" sz="1400" kern="0" spc="-5">
                <a:solidFill>
                  <a:srgbClr val="4E4F4E"/>
                </a:solidFill>
                <a:latin typeface="Arial Standard"/>
                <a:cs typeface="Trebuchet MS"/>
              </a:rPr>
              <a:t> OS </a:t>
            </a:r>
            <a:r>
              <a:rPr lang="pt-BR" sz="1400" kern="0" spc="-5" err="1">
                <a:solidFill>
                  <a:srgbClr val="4E4F4E"/>
                </a:solidFill>
                <a:latin typeface="Arial Standard"/>
                <a:cs typeface="Trebuchet MS"/>
              </a:rPr>
              <a:t>were</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not</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reached</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the</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estimated</a:t>
            </a:r>
            <a:r>
              <a:rPr kumimoji="0" lang="pt-BR" sz="1400" b="0" i="0" u="none" strike="noStrike" kern="0" cap="none" spc="-5" normalizeH="0" baseline="0" noProof="0">
                <a:ln>
                  <a:noFill/>
                </a:ln>
                <a:solidFill>
                  <a:srgbClr val="4E4F4E"/>
                </a:solidFill>
                <a:effectLst/>
                <a:uLnTx/>
                <a:uFillTx/>
                <a:latin typeface="Arial Standard"/>
                <a:cs typeface="Trebuchet MS"/>
              </a:rPr>
              <a:t> 42-month rates </a:t>
            </a:r>
            <a:r>
              <a:rPr kumimoji="0" lang="pt-BR" sz="1400" b="0" i="0" u="none" strike="noStrike" kern="0" cap="none" spc="-5" normalizeH="0" baseline="0" noProof="0" err="1">
                <a:ln>
                  <a:noFill/>
                </a:ln>
                <a:solidFill>
                  <a:srgbClr val="4E4F4E"/>
                </a:solidFill>
                <a:effectLst/>
                <a:uLnTx/>
                <a:uFillTx/>
                <a:latin typeface="Arial Standard"/>
                <a:cs typeface="Trebuchet MS"/>
              </a:rPr>
              <a:t>were</a:t>
            </a:r>
            <a:r>
              <a:rPr kumimoji="0" lang="pt-BR" sz="1400" b="0" i="0" u="none" strike="noStrike" kern="0" cap="none" spc="-5" normalizeH="0" baseline="0" noProof="0">
                <a:ln>
                  <a:noFill/>
                </a:ln>
                <a:solidFill>
                  <a:srgbClr val="4E4F4E"/>
                </a:solidFill>
                <a:effectLst/>
                <a:uLnTx/>
                <a:uFillTx/>
                <a:latin typeface="Arial Standard"/>
                <a:cs typeface="Trebuchet MS"/>
              </a:rPr>
              <a:t> </a:t>
            </a:r>
            <a:r>
              <a:rPr lang="pt-BR" sz="1400" kern="0" spc="-5">
                <a:solidFill>
                  <a:srgbClr val="4E4F4E"/>
                </a:solidFill>
                <a:latin typeface="Arial Standard"/>
                <a:cs typeface="Trebuchet MS"/>
              </a:rPr>
              <a:t>79.4</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and</a:t>
            </a:r>
            <a:r>
              <a:rPr kumimoji="0" lang="pt-BR" sz="1400" b="0" i="0" u="none" strike="noStrike" kern="0" cap="none" spc="-5" normalizeH="0" baseline="0" noProof="0">
                <a:ln>
                  <a:noFill/>
                </a:ln>
                <a:solidFill>
                  <a:srgbClr val="4E4F4E"/>
                </a:solidFill>
                <a:effectLst/>
                <a:uLnTx/>
                <a:uFillTx/>
                <a:latin typeface="Arial Standard"/>
                <a:cs typeface="Trebuchet MS"/>
              </a:rPr>
              <a:t> </a:t>
            </a:r>
            <a:r>
              <a:rPr lang="pt-BR" sz="1400" kern="0" spc="-5">
                <a:solidFill>
                  <a:srgbClr val="4E4F4E"/>
                </a:solidFill>
                <a:latin typeface="Arial Standard"/>
                <a:cs typeface="Trebuchet MS"/>
              </a:rPr>
              <a:t>89.5%,</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respectively</a:t>
            </a:r>
            <a:r>
              <a:rPr lang="pt-BR" sz="1400" kern="0" spc="-5">
                <a:solidFill>
                  <a:srgbClr val="4E4F4E"/>
                </a:solidFill>
                <a:latin typeface="Arial Standard"/>
                <a:cs typeface="Trebuchet MS"/>
              </a:rPr>
              <a:t> </a:t>
            </a:r>
            <a:endParaRPr kumimoji="0" lang="pt-BR" sz="1400" b="0" i="0" u="none" strike="noStrike" kern="0" cap="none" spc="-5" normalizeH="0" baseline="0" noProof="0">
              <a:ln>
                <a:noFill/>
              </a:ln>
              <a:solidFill>
                <a:srgbClr val="4E4F4E"/>
              </a:solidFill>
              <a:effectLst/>
              <a:uLnTx/>
              <a:uFillTx/>
              <a:latin typeface="Arial Standard"/>
              <a:cs typeface="Trebuchet MS"/>
            </a:endParaRPr>
          </a:p>
        </p:txBody>
      </p:sp>
    </p:spTree>
    <p:extLst>
      <p:ext uri="{BB962C8B-B14F-4D97-AF65-F5344CB8AC3E}">
        <p14:creationId xmlns:p14="http://schemas.microsoft.com/office/powerpoint/2010/main" val="24072655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453505A2-E441-6A8F-CAE9-80DC7A8A350B}"/>
              </a:ext>
            </a:extLst>
          </p:cNvPr>
          <p:cNvGraphicFramePr>
            <a:graphicFrameLocks noGrp="1"/>
          </p:cNvGraphicFramePr>
          <p:nvPr>
            <p:extLst>
              <p:ext uri="{D42A27DB-BD31-4B8C-83A1-F6EECF244321}">
                <p14:modId xmlns:p14="http://schemas.microsoft.com/office/powerpoint/2010/main" val="1958273256"/>
              </p:ext>
            </p:extLst>
          </p:nvPr>
        </p:nvGraphicFramePr>
        <p:xfrm>
          <a:off x="407989" y="1657443"/>
          <a:ext cx="9421811" cy="4329000"/>
        </p:xfrm>
        <a:graphic>
          <a:graphicData uri="http://schemas.openxmlformats.org/drawingml/2006/table">
            <a:tbl>
              <a:tblPr firstRow="1" bandRow="1">
                <a:tableStyleId>{5C22544A-7EE6-4342-B048-85BDC9FD1C3A}</a:tableStyleId>
              </a:tblPr>
              <a:tblGrid>
                <a:gridCol w="3096000">
                  <a:extLst>
                    <a:ext uri="{9D8B030D-6E8A-4147-A177-3AD203B41FA5}">
                      <a16:colId xmlns:a16="http://schemas.microsoft.com/office/drawing/2014/main" val="846142408"/>
                    </a:ext>
                  </a:extLst>
                </a:gridCol>
                <a:gridCol w="1944000">
                  <a:extLst>
                    <a:ext uri="{9D8B030D-6E8A-4147-A177-3AD203B41FA5}">
                      <a16:colId xmlns:a16="http://schemas.microsoft.com/office/drawing/2014/main" val="3677945426"/>
                    </a:ext>
                  </a:extLst>
                </a:gridCol>
                <a:gridCol w="2340000">
                  <a:extLst>
                    <a:ext uri="{9D8B030D-6E8A-4147-A177-3AD203B41FA5}">
                      <a16:colId xmlns:a16="http://schemas.microsoft.com/office/drawing/2014/main" val="3879279441"/>
                    </a:ext>
                  </a:extLst>
                </a:gridCol>
                <a:gridCol w="2041811">
                  <a:extLst>
                    <a:ext uri="{9D8B030D-6E8A-4147-A177-3AD203B41FA5}">
                      <a16:colId xmlns:a16="http://schemas.microsoft.com/office/drawing/2014/main" val="1934120012"/>
                    </a:ext>
                  </a:extLst>
                </a:gridCol>
              </a:tblGrid>
              <a:tr h="139143">
                <a:tc>
                  <a:txBody>
                    <a:bodyPr/>
                    <a:lstStyle/>
                    <a:p>
                      <a:pPr algn="ctr"/>
                      <a:endParaRPr lang="en-US" sz="900" b="1">
                        <a:solidFill>
                          <a:schemeClr val="bg1"/>
                        </a:solidFill>
                        <a:latin typeface="+mn-lt"/>
                      </a:endParaRPr>
                    </a:p>
                  </a:txBody>
                  <a:tcPr marT="18000" marB="18000" anchor="ctr"/>
                </a:tc>
                <a:tc>
                  <a:txBody>
                    <a:bodyPr/>
                    <a:lstStyle/>
                    <a:p>
                      <a:pPr algn="ctr"/>
                      <a:r>
                        <a:rPr lang="en-US" sz="900">
                          <a:solidFill>
                            <a:schemeClr val="bg1"/>
                          </a:solidFill>
                          <a:latin typeface="+mn-lt"/>
                        </a:rPr>
                        <a:t>Responders/patients</a:t>
                      </a:r>
                    </a:p>
                  </a:txBody>
                  <a:tcPr marT="18000" marB="18000" anchor="ctr"/>
                </a:tc>
                <a:tc>
                  <a:txBody>
                    <a:bodyPr/>
                    <a:lstStyle/>
                    <a:p>
                      <a:pPr algn="ctr"/>
                      <a:endParaRPr lang="en-US" sz="900">
                        <a:solidFill>
                          <a:schemeClr val="bg1"/>
                        </a:solidFill>
                        <a:latin typeface="+mn-lt"/>
                      </a:endParaRPr>
                    </a:p>
                  </a:txBody>
                  <a:tcPr marT="18000" marB="18000" anchor="ctr"/>
                </a:tc>
                <a:tc>
                  <a:txBody>
                    <a:bodyPr/>
                    <a:lstStyle/>
                    <a:p>
                      <a:pPr algn="ctr"/>
                      <a:r>
                        <a:rPr lang="en-US" sz="900">
                          <a:solidFill>
                            <a:schemeClr val="bg1"/>
                          </a:solidFill>
                          <a:latin typeface="+mn-lt"/>
                        </a:rPr>
                        <a:t>Major response rate, % (95% CI)</a:t>
                      </a:r>
                    </a:p>
                  </a:txBody>
                  <a:tcPr marT="18000" marB="18000" anchor="ctr"/>
                </a:tc>
                <a:extLst>
                  <a:ext uri="{0D108BD9-81ED-4DB2-BD59-A6C34878D82A}">
                    <a16:rowId xmlns:a16="http://schemas.microsoft.com/office/drawing/2014/main" val="3104013992"/>
                  </a:ext>
                </a:extLst>
              </a:tr>
              <a:tr h="139143">
                <a:tc>
                  <a:txBody>
                    <a:bodyPr/>
                    <a:lstStyle/>
                    <a:p>
                      <a:pPr algn="l" fontAlgn="b"/>
                      <a:r>
                        <a:rPr lang="en-GB" sz="900" b="1" i="0" u="none" strike="noStrike">
                          <a:solidFill>
                            <a:schemeClr val="tx1"/>
                          </a:solidFill>
                          <a:effectLst/>
                          <a:latin typeface="+mn-lt"/>
                        </a:rPr>
                        <a:t>All patients</a:t>
                      </a:r>
                    </a:p>
                  </a:txBody>
                  <a:tcPr marT="18000" marB="18000" anchor="ctr"/>
                </a:tc>
                <a:tc>
                  <a:txBody>
                    <a:bodyPr/>
                    <a:lstStyle/>
                    <a:p>
                      <a:pPr algn="ctr" fontAlgn="b"/>
                      <a:r>
                        <a:rPr lang="en-IT" sz="900" b="0" i="0" u="none" strike="noStrike">
                          <a:solidFill>
                            <a:schemeClr val="tx1"/>
                          </a:solidFill>
                          <a:effectLst/>
                          <a:latin typeface="+mn-lt"/>
                        </a:rPr>
                        <a:t>57/80</a:t>
                      </a:r>
                    </a:p>
                  </a:txBody>
                  <a:tcPr marT="18000" marB="18000" anchor="ctr"/>
                </a:tc>
                <a:tc>
                  <a:txBody>
                    <a:bodyPr/>
                    <a:lstStyle/>
                    <a:p>
                      <a:pPr algn="ctr"/>
                      <a:endParaRPr lang="en-US" sz="900">
                        <a:solidFill>
                          <a:schemeClr val="tx1"/>
                        </a:solidFill>
                        <a:latin typeface="+mn-lt"/>
                      </a:endParaRPr>
                    </a:p>
                  </a:txBody>
                  <a:tcPr marT="18000" marB="18000" anchor="ctr"/>
                </a:tc>
                <a:tc>
                  <a:txBody>
                    <a:bodyPr/>
                    <a:lstStyle/>
                    <a:p>
                      <a:pPr algn="ctr" fontAlgn="b"/>
                      <a:r>
                        <a:rPr lang="en-IT" sz="900" b="0" i="0" u="none" strike="noStrike">
                          <a:solidFill>
                            <a:schemeClr val="tx1"/>
                          </a:solidFill>
                          <a:effectLst/>
                          <a:latin typeface="+mn-lt"/>
                        </a:rPr>
                        <a:t>71.3 (60.0-80.8)</a:t>
                      </a:r>
                    </a:p>
                  </a:txBody>
                  <a:tcPr marT="18000" marB="18000" anchor="ctr"/>
                </a:tc>
                <a:extLst>
                  <a:ext uri="{0D108BD9-81ED-4DB2-BD59-A6C34878D82A}">
                    <a16:rowId xmlns:a16="http://schemas.microsoft.com/office/drawing/2014/main" val="819772708"/>
                  </a:ext>
                </a:extLst>
              </a:tr>
              <a:tr h="139143">
                <a:tc>
                  <a:txBody>
                    <a:bodyPr/>
                    <a:lstStyle/>
                    <a:p>
                      <a:pPr algn="l" fontAlgn="b"/>
                      <a:r>
                        <a:rPr lang="en-GB" sz="900" b="1" i="0" u="none" strike="noStrike">
                          <a:solidFill>
                            <a:schemeClr val="tx1"/>
                          </a:solidFill>
                          <a:effectLst/>
                          <a:latin typeface="+mn-lt"/>
                        </a:rPr>
                        <a:t>Age at enrollment</a:t>
                      </a:r>
                      <a:endParaRPr lang="en-IT" sz="900" b="1" i="0" u="none" strike="noStrike" err="1">
                        <a:solidFill>
                          <a:schemeClr val="tx1"/>
                        </a:solidFill>
                        <a:effectLst/>
                        <a:latin typeface="+mn-lt"/>
                      </a:endParaRPr>
                    </a:p>
                  </a:txBody>
                  <a:tcPr marT="18000" marB="18000" anchor="ctr">
                    <a:solidFill>
                      <a:srgbClr val="E7E8EA"/>
                    </a:solidFill>
                  </a:tcPr>
                </a:tc>
                <a:tc>
                  <a:txBody>
                    <a:bodyPr/>
                    <a:lstStyle/>
                    <a:p>
                      <a:pPr algn="ctr" fontAlgn="b"/>
                      <a:endParaRPr lang="en-IT" sz="900" b="0" i="0" u="none" strike="noStrike">
                        <a:solidFill>
                          <a:schemeClr val="tx1"/>
                        </a:solidFill>
                        <a:effectLst/>
                        <a:latin typeface="+mn-lt"/>
                      </a:endParaRPr>
                    </a:p>
                  </a:txBody>
                  <a:tcPr marT="18000" marB="18000" anchor="ctr">
                    <a:solidFill>
                      <a:srgbClr val="E7E8EA"/>
                    </a:solidFill>
                  </a:tcPr>
                </a:tc>
                <a:tc>
                  <a:txBody>
                    <a:bodyPr/>
                    <a:lstStyle/>
                    <a:p>
                      <a:pPr algn="ctr"/>
                      <a:endParaRPr lang="en-US" sz="900">
                        <a:solidFill>
                          <a:schemeClr val="tx1"/>
                        </a:solidFill>
                        <a:latin typeface="+mn-lt"/>
                      </a:endParaRPr>
                    </a:p>
                  </a:txBody>
                  <a:tcPr marT="18000" marB="18000" anchor="ctr">
                    <a:solidFill>
                      <a:srgbClr val="E7E8EA"/>
                    </a:solidFill>
                  </a:tcPr>
                </a:tc>
                <a:tc>
                  <a:txBody>
                    <a:bodyPr/>
                    <a:lstStyle/>
                    <a:p>
                      <a:pPr algn="ctr" fontAlgn="b"/>
                      <a:endParaRPr lang="en-IT" sz="900" b="0" i="0" u="none" strike="noStrike">
                        <a:solidFill>
                          <a:schemeClr val="tx1"/>
                        </a:solidFill>
                        <a:effectLst/>
                        <a:latin typeface="+mn-lt"/>
                      </a:endParaRPr>
                    </a:p>
                  </a:txBody>
                  <a:tcPr marT="18000" marB="18000" anchor="ctr">
                    <a:solidFill>
                      <a:srgbClr val="E7E8EA"/>
                    </a:solidFill>
                  </a:tcPr>
                </a:tc>
                <a:extLst>
                  <a:ext uri="{0D108BD9-81ED-4DB2-BD59-A6C34878D82A}">
                    <a16:rowId xmlns:a16="http://schemas.microsoft.com/office/drawing/2014/main" val="3172901152"/>
                  </a:ext>
                </a:extLst>
              </a:tr>
              <a:tr h="139143">
                <a:tc>
                  <a:txBody>
                    <a:bodyPr/>
                    <a:lstStyle/>
                    <a:p>
                      <a:pPr marL="457200" lvl="1" indent="0" algn="l" fontAlgn="b"/>
                      <a:r>
                        <a:rPr lang="en-IT" sz="900" b="0" i="0" u="none" strike="noStrike">
                          <a:solidFill>
                            <a:schemeClr val="tx1"/>
                          </a:solidFill>
                          <a:effectLst/>
                          <a:latin typeface="+mn-lt"/>
                        </a:rPr>
                        <a:t>&lt; 65</a:t>
                      </a:r>
                    </a:p>
                  </a:txBody>
                  <a:tcPr marT="18000" marB="18000" anchor="ctr">
                    <a:solidFill>
                      <a:srgbClr val="E7E8EA"/>
                    </a:solidFill>
                  </a:tcPr>
                </a:tc>
                <a:tc>
                  <a:txBody>
                    <a:bodyPr/>
                    <a:lstStyle/>
                    <a:p>
                      <a:pPr algn="ctr" fontAlgn="b"/>
                      <a:r>
                        <a:rPr lang="en-IT" sz="900" b="0" i="0" u="none" strike="noStrike">
                          <a:solidFill>
                            <a:schemeClr val="tx1"/>
                          </a:solidFill>
                          <a:effectLst/>
                          <a:latin typeface="+mn-lt"/>
                        </a:rPr>
                        <a:t>20/28</a:t>
                      </a:r>
                    </a:p>
                  </a:txBody>
                  <a:tcPr marT="18000" marB="18000" anchor="ctr">
                    <a:solidFill>
                      <a:srgbClr val="E7E8EA"/>
                    </a:solidFill>
                  </a:tcPr>
                </a:tc>
                <a:tc>
                  <a:txBody>
                    <a:bodyPr/>
                    <a:lstStyle/>
                    <a:p>
                      <a:pPr algn="ctr"/>
                      <a:endParaRPr lang="en-US" sz="900">
                        <a:solidFill>
                          <a:schemeClr val="tx1"/>
                        </a:solidFill>
                        <a:latin typeface="+mn-lt"/>
                      </a:endParaRPr>
                    </a:p>
                  </a:txBody>
                  <a:tcPr marT="18000" marB="18000" anchor="ctr">
                    <a:solidFill>
                      <a:srgbClr val="E7E8EA"/>
                    </a:solidFill>
                  </a:tcPr>
                </a:tc>
                <a:tc>
                  <a:txBody>
                    <a:bodyPr/>
                    <a:lstStyle/>
                    <a:p>
                      <a:pPr algn="ctr" fontAlgn="b"/>
                      <a:r>
                        <a:rPr lang="en-IT" sz="900" b="0" i="0" u="none" strike="noStrike">
                          <a:solidFill>
                            <a:schemeClr val="tx1"/>
                          </a:solidFill>
                          <a:effectLst/>
                          <a:latin typeface="+mn-lt"/>
                        </a:rPr>
                        <a:t>71.4 (51.3-86.8)</a:t>
                      </a:r>
                    </a:p>
                  </a:txBody>
                  <a:tcPr marT="18000" marB="18000" anchor="ctr">
                    <a:solidFill>
                      <a:srgbClr val="E7E8EA"/>
                    </a:solidFill>
                  </a:tcPr>
                </a:tc>
                <a:extLst>
                  <a:ext uri="{0D108BD9-81ED-4DB2-BD59-A6C34878D82A}">
                    <a16:rowId xmlns:a16="http://schemas.microsoft.com/office/drawing/2014/main" val="3396170784"/>
                  </a:ext>
                </a:extLst>
              </a:tr>
              <a:tr h="139143">
                <a:tc>
                  <a:txBody>
                    <a:bodyPr/>
                    <a:lstStyle/>
                    <a:p>
                      <a:pPr marL="457200" lvl="1" indent="0" algn="l" fontAlgn="b"/>
                      <a:r>
                        <a:rPr lang="en-IT" sz="900" b="0" i="0" u="none" strike="noStrike">
                          <a:solidFill>
                            <a:schemeClr val="tx1"/>
                          </a:solidFill>
                          <a:effectLst/>
                          <a:latin typeface="+mn-lt"/>
                        </a:rPr>
                        <a:t>&gt;65</a:t>
                      </a:r>
                    </a:p>
                  </a:txBody>
                  <a:tcPr marT="18000" marB="18000" anchor="ctr">
                    <a:solidFill>
                      <a:srgbClr val="E7E8EA"/>
                    </a:solidFill>
                  </a:tcPr>
                </a:tc>
                <a:tc>
                  <a:txBody>
                    <a:bodyPr/>
                    <a:lstStyle/>
                    <a:p>
                      <a:pPr algn="ctr" fontAlgn="b"/>
                      <a:r>
                        <a:rPr lang="en-IT" sz="900" b="0" i="0" u="none" strike="noStrike">
                          <a:solidFill>
                            <a:schemeClr val="tx1"/>
                          </a:solidFill>
                          <a:effectLst/>
                          <a:latin typeface="+mn-lt"/>
                        </a:rPr>
                        <a:t>37/52</a:t>
                      </a:r>
                    </a:p>
                  </a:txBody>
                  <a:tcPr marT="18000" marB="18000" anchor="ctr">
                    <a:solidFill>
                      <a:srgbClr val="E7E8EA"/>
                    </a:solidFill>
                  </a:tcPr>
                </a:tc>
                <a:tc>
                  <a:txBody>
                    <a:bodyPr/>
                    <a:lstStyle/>
                    <a:p>
                      <a:pPr algn="ctr"/>
                      <a:endParaRPr lang="en-US" sz="900">
                        <a:solidFill>
                          <a:schemeClr val="tx1"/>
                        </a:solidFill>
                        <a:latin typeface="+mn-lt"/>
                      </a:endParaRPr>
                    </a:p>
                  </a:txBody>
                  <a:tcPr marT="18000" marB="18000" anchor="ctr">
                    <a:solidFill>
                      <a:srgbClr val="E7E8EA"/>
                    </a:solidFill>
                  </a:tcPr>
                </a:tc>
                <a:tc>
                  <a:txBody>
                    <a:bodyPr/>
                    <a:lstStyle/>
                    <a:p>
                      <a:pPr algn="ctr" fontAlgn="b"/>
                      <a:r>
                        <a:rPr lang="en-IT" sz="900" b="0" i="0" u="none" strike="noStrike">
                          <a:solidFill>
                            <a:schemeClr val="tx1"/>
                          </a:solidFill>
                          <a:effectLst/>
                          <a:latin typeface="+mn-lt"/>
                        </a:rPr>
                        <a:t>71.2 (56.9-829)</a:t>
                      </a:r>
                    </a:p>
                  </a:txBody>
                  <a:tcPr marT="18000" marB="18000" anchor="ctr">
                    <a:solidFill>
                      <a:srgbClr val="E7E8EA"/>
                    </a:solidFill>
                  </a:tcPr>
                </a:tc>
                <a:extLst>
                  <a:ext uri="{0D108BD9-81ED-4DB2-BD59-A6C34878D82A}">
                    <a16:rowId xmlns:a16="http://schemas.microsoft.com/office/drawing/2014/main" val="3690518746"/>
                  </a:ext>
                </a:extLst>
              </a:tr>
              <a:tr h="139143">
                <a:tc>
                  <a:txBody>
                    <a:bodyPr/>
                    <a:lstStyle/>
                    <a:p>
                      <a:pPr algn="l" fontAlgn="b"/>
                      <a:r>
                        <a:rPr lang="en-GB" sz="900" b="1" i="0" u="none" strike="noStrike">
                          <a:solidFill>
                            <a:schemeClr val="tx1"/>
                          </a:solidFill>
                          <a:effectLst/>
                          <a:latin typeface="+mn-lt"/>
                        </a:rPr>
                        <a:t>Sex</a:t>
                      </a:r>
                    </a:p>
                  </a:txBody>
                  <a:tcPr marT="18000" marB="18000" anchor="ctr">
                    <a:solidFill>
                      <a:srgbClr val="CBCDD2"/>
                    </a:solidFill>
                  </a:tcPr>
                </a:tc>
                <a:tc>
                  <a:txBody>
                    <a:bodyPr/>
                    <a:lstStyle/>
                    <a:p>
                      <a:pPr algn="ctr" fontAlgn="b"/>
                      <a:endParaRPr lang="en-IT" sz="900" b="0" i="0" u="none" strike="noStrike">
                        <a:solidFill>
                          <a:schemeClr val="tx1"/>
                        </a:solidFill>
                        <a:effectLst/>
                        <a:latin typeface="+mn-lt"/>
                      </a:endParaRPr>
                    </a:p>
                  </a:txBody>
                  <a:tcPr marT="18000" marB="18000" anchor="ctr">
                    <a:solidFill>
                      <a:srgbClr val="CBCDD2"/>
                    </a:solidFill>
                  </a:tcPr>
                </a:tc>
                <a:tc>
                  <a:txBody>
                    <a:bodyPr/>
                    <a:lstStyle/>
                    <a:p>
                      <a:pPr algn="ctr"/>
                      <a:endParaRPr lang="en-US" sz="900">
                        <a:solidFill>
                          <a:schemeClr val="tx1"/>
                        </a:solidFill>
                        <a:latin typeface="+mn-lt"/>
                      </a:endParaRPr>
                    </a:p>
                  </a:txBody>
                  <a:tcPr marT="18000" marB="18000" anchor="ctr">
                    <a:solidFill>
                      <a:srgbClr val="CBCDD2"/>
                    </a:solidFill>
                  </a:tcPr>
                </a:tc>
                <a:tc>
                  <a:txBody>
                    <a:bodyPr/>
                    <a:lstStyle/>
                    <a:p>
                      <a:pPr algn="ctr" fontAlgn="b"/>
                      <a:endParaRPr lang="en-IT" sz="900" b="0" i="0" u="none" strike="noStrike">
                        <a:solidFill>
                          <a:schemeClr val="tx1"/>
                        </a:solidFill>
                        <a:effectLst/>
                        <a:latin typeface="+mn-lt"/>
                      </a:endParaRPr>
                    </a:p>
                  </a:txBody>
                  <a:tcPr marT="18000" marB="18000" anchor="ctr">
                    <a:solidFill>
                      <a:srgbClr val="CBCDD2"/>
                    </a:solidFill>
                  </a:tcPr>
                </a:tc>
                <a:extLst>
                  <a:ext uri="{0D108BD9-81ED-4DB2-BD59-A6C34878D82A}">
                    <a16:rowId xmlns:a16="http://schemas.microsoft.com/office/drawing/2014/main" val="3845792575"/>
                  </a:ext>
                </a:extLst>
              </a:tr>
              <a:tr h="139143">
                <a:tc>
                  <a:txBody>
                    <a:bodyPr/>
                    <a:lstStyle/>
                    <a:p>
                      <a:pPr marL="457200" lvl="1" indent="0" algn="l" fontAlgn="b"/>
                      <a:r>
                        <a:rPr lang="en-GB" sz="900" b="0" i="0" u="none" strike="noStrike">
                          <a:solidFill>
                            <a:schemeClr val="tx1"/>
                          </a:solidFill>
                          <a:effectLst/>
                          <a:latin typeface="+mn-lt"/>
                        </a:rPr>
                        <a:t>Male</a:t>
                      </a:r>
                    </a:p>
                  </a:txBody>
                  <a:tcPr marT="18000" marB="18000" anchor="ctr">
                    <a:solidFill>
                      <a:srgbClr val="CBCDD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T" sz="900" b="0" i="0" u="none" strike="noStrike">
                          <a:solidFill>
                            <a:schemeClr val="tx1"/>
                          </a:solidFill>
                          <a:effectLst/>
                          <a:latin typeface="+mn-lt"/>
                        </a:rPr>
                        <a:t>38/52</a:t>
                      </a:r>
                    </a:p>
                  </a:txBody>
                  <a:tcPr marT="18000" marB="18000" anchor="ctr">
                    <a:solidFill>
                      <a:srgbClr val="CBCDD2"/>
                    </a:solidFill>
                  </a:tcPr>
                </a:tc>
                <a:tc>
                  <a:txBody>
                    <a:bodyPr/>
                    <a:lstStyle/>
                    <a:p>
                      <a:pPr algn="ctr"/>
                      <a:endParaRPr lang="en-US" sz="900">
                        <a:solidFill>
                          <a:schemeClr val="tx1"/>
                        </a:solidFill>
                        <a:latin typeface="+mn-lt"/>
                      </a:endParaRPr>
                    </a:p>
                  </a:txBody>
                  <a:tcPr marT="18000" marB="18000" anchor="ctr">
                    <a:solidFill>
                      <a:srgbClr val="CBCDD2"/>
                    </a:solidFill>
                  </a:tcPr>
                </a:tc>
                <a:tc>
                  <a:txBody>
                    <a:bodyPr/>
                    <a:lstStyle/>
                    <a:p>
                      <a:pPr algn="ctr" fontAlgn="b"/>
                      <a:r>
                        <a:rPr lang="en-IT" sz="900" b="0" i="0" u="none" strike="noStrike">
                          <a:solidFill>
                            <a:schemeClr val="tx1"/>
                          </a:solidFill>
                          <a:effectLst/>
                          <a:latin typeface="+mn-lt"/>
                        </a:rPr>
                        <a:t>73.1 (59.0-84.4)</a:t>
                      </a:r>
                    </a:p>
                  </a:txBody>
                  <a:tcPr marT="18000" marB="18000" anchor="ctr">
                    <a:solidFill>
                      <a:srgbClr val="CBCDD2"/>
                    </a:solidFill>
                  </a:tcPr>
                </a:tc>
                <a:extLst>
                  <a:ext uri="{0D108BD9-81ED-4DB2-BD59-A6C34878D82A}">
                    <a16:rowId xmlns:a16="http://schemas.microsoft.com/office/drawing/2014/main" val="2015029608"/>
                  </a:ext>
                </a:extLst>
              </a:tr>
              <a:tr h="139143">
                <a:tc>
                  <a:txBody>
                    <a:bodyPr/>
                    <a:lstStyle/>
                    <a:p>
                      <a:pPr marL="457200" lvl="1" indent="0" algn="l" fontAlgn="b"/>
                      <a:r>
                        <a:rPr lang="en-GB" sz="900" b="0" i="0" u="none" strike="noStrike">
                          <a:solidFill>
                            <a:schemeClr val="tx1"/>
                          </a:solidFill>
                          <a:effectLst/>
                          <a:latin typeface="+mn-lt"/>
                        </a:rPr>
                        <a:t>Female</a:t>
                      </a:r>
                    </a:p>
                  </a:txBody>
                  <a:tcPr marT="18000" marB="18000" anchor="ctr">
                    <a:solidFill>
                      <a:srgbClr val="CBCDD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T" sz="900" b="0" i="0" u="none" strike="noStrike">
                          <a:solidFill>
                            <a:schemeClr val="tx1"/>
                          </a:solidFill>
                          <a:effectLst/>
                          <a:latin typeface="+mn-lt"/>
                        </a:rPr>
                        <a:t>19/28</a:t>
                      </a:r>
                    </a:p>
                  </a:txBody>
                  <a:tcPr marT="18000" marB="18000" anchor="ctr">
                    <a:solidFill>
                      <a:srgbClr val="CBCDD2"/>
                    </a:solidFill>
                  </a:tcPr>
                </a:tc>
                <a:tc>
                  <a:txBody>
                    <a:bodyPr/>
                    <a:lstStyle/>
                    <a:p>
                      <a:pPr algn="ctr"/>
                      <a:endParaRPr lang="en-US" sz="900">
                        <a:solidFill>
                          <a:schemeClr val="tx1"/>
                        </a:solidFill>
                        <a:latin typeface="+mn-lt"/>
                      </a:endParaRPr>
                    </a:p>
                  </a:txBody>
                  <a:tcPr marT="18000" marB="18000" anchor="ctr">
                    <a:solidFill>
                      <a:srgbClr val="CBCDD2"/>
                    </a:solidFill>
                  </a:tcPr>
                </a:tc>
                <a:tc>
                  <a:txBody>
                    <a:bodyPr/>
                    <a:lstStyle/>
                    <a:p>
                      <a:pPr algn="ctr" fontAlgn="b"/>
                      <a:r>
                        <a:rPr lang="en-IT" sz="900" b="0" i="0" u="none" strike="noStrike">
                          <a:solidFill>
                            <a:schemeClr val="tx1"/>
                          </a:solidFill>
                          <a:effectLst/>
                          <a:latin typeface="+mn-lt"/>
                        </a:rPr>
                        <a:t>67.9 (47.6-84.1)</a:t>
                      </a:r>
                    </a:p>
                  </a:txBody>
                  <a:tcPr marT="18000" marB="18000" anchor="ctr">
                    <a:solidFill>
                      <a:srgbClr val="CBCDD2"/>
                    </a:solidFill>
                  </a:tcPr>
                </a:tc>
                <a:extLst>
                  <a:ext uri="{0D108BD9-81ED-4DB2-BD59-A6C34878D82A}">
                    <a16:rowId xmlns:a16="http://schemas.microsoft.com/office/drawing/2014/main" val="1905341887"/>
                  </a:ext>
                </a:extLst>
              </a:tr>
              <a:tr h="139143">
                <a:tc>
                  <a:txBody>
                    <a:bodyPr/>
                    <a:lstStyle/>
                    <a:p>
                      <a:pPr algn="l" fontAlgn="b"/>
                      <a:r>
                        <a:rPr lang="en-GB" sz="900" b="1" i="0" u="none" strike="noStrike">
                          <a:solidFill>
                            <a:schemeClr val="tx1"/>
                          </a:solidFill>
                          <a:effectLst/>
                          <a:latin typeface="+mn-lt"/>
                        </a:rPr>
                        <a:t>ECOG PS</a:t>
                      </a:r>
                    </a:p>
                  </a:txBody>
                  <a:tcPr marT="18000" marB="18000" anchor="ctr">
                    <a:solidFill>
                      <a:srgbClr val="E7E8EA"/>
                    </a:solidFill>
                  </a:tcPr>
                </a:tc>
                <a:tc>
                  <a:txBody>
                    <a:bodyPr/>
                    <a:lstStyle/>
                    <a:p>
                      <a:pPr algn="ctr" fontAlgn="b"/>
                      <a:endParaRPr lang="en-IT" sz="900" b="0" i="0" u="none" strike="noStrike">
                        <a:solidFill>
                          <a:schemeClr val="tx1"/>
                        </a:solidFill>
                        <a:effectLst/>
                        <a:latin typeface="+mn-lt"/>
                      </a:endParaRPr>
                    </a:p>
                  </a:txBody>
                  <a:tcPr marT="18000" marB="18000" anchor="ctr">
                    <a:solidFill>
                      <a:srgbClr val="E7E8EA"/>
                    </a:solidFill>
                  </a:tcPr>
                </a:tc>
                <a:tc>
                  <a:txBody>
                    <a:bodyPr/>
                    <a:lstStyle/>
                    <a:p>
                      <a:pPr algn="ctr"/>
                      <a:endParaRPr lang="en-US" sz="900">
                        <a:solidFill>
                          <a:schemeClr val="tx1"/>
                        </a:solidFill>
                        <a:latin typeface="+mn-lt"/>
                      </a:endParaRPr>
                    </a:p>
                  </a:txBody>
                  <a:tcPr marT="18000" marB="18000" anchor="ctr">
                    <a:solidFill>
                      <a:srgbClr val="E7E8EA"/>
                    </a:solidFill>
                  </a:tcPr>
                </a:tc>
                <a:tc>
                  <a:txBody>
                    <a:bodyPr/>
                    <a:lstStyle/>
                    <a:p>
                      <a:pPr algn="ctr" fontAlgn="b"/>
                      <a:endParaRPr lang="en-IT" sz="900" b="0" i="0" u="none" strike="noStrike">
                        <a:solidFill>
                          <a:schemeClr val="tx1"/>
                        </a:solidFill>
                        <a:effectLst/>
                        <a:latin typeface="+mn-lt"/>
                      </a:endParaRPr>
                    </a:p>
                  </a:txBody>
                  <a:tcPr marT="18000" marB="18000" anchor="ctr">
                    <a:solidFill>
                      <a:srgbClr val="E7E8EA"/>
                    </a:solidFill>
                  </a:tcPr>
                </a:tc>
                <a:extLst>
                  <a:ext uri="{0D108BD9-81ED-4DB2-BD59-A6C34878D82A}">
                    <a16:rowId xmlns:a16="http://schemas.microsoft.com/office/drawing/2014/main" val="3264108227"/>
                  </a:ext>
                </a:extLst>
              </a:tr>
              <a:tr h="139143">
                <a:tc>
                  <a:txBody>
                    <a:bodyPr/>
                    <a:lstStyle/>
                    <a:p>
                      <a:pPr marL="457200" lvl="1" indent="0" algn="l"/>
                      <a:r>
                        <a:rPr lang="en-US" sz="900">
                          <a:solidFill>
                            <a:schemeClr val="tx1"/>
                          </a:solidFill>
                          <a:latin typeface="+mn-lt"/>
                        </a:rPr>
                        <a:t>0</a:t>
                      </a:r>
                    </a:p>
                  </a:txBody>
                  <a:tcPr marT="18000" marB="18000" anchor="ctr">
                    <a:solidFill>
                      <a:srgbClr val="E7E8E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T" sz="900" b="0" i="0" u="none" strike="noStrike">
                          <a:solidFill>
                            <a:schemeClr val="tx1"/>
                          </a:solidFill>
                          <a:effectLst/>
                          <a:latin typeface="+mn-lt"/>
                        </a:rPr>
                        <a:t>29/43</a:t>
                      </a:r>
                    </a:p>
                  </a:txBody>
                  <a:tcPr marT="18000" marB="18000" anchor="ctr">
                    <a:solidFill>
                      <a:srgbClr val="E7E8EA"/>
                    </a:solidFill>
                  </a:tcPr>
                </a:tc>
                <a:tc>
                  <a:txBody>
                    <a:bodyPr/>
                    <a:lstStyle/>
                    <a:p>
                      <a:pPr algn="ctr"/>
                      <a:endParaRPr lang="en-US" sz="900">
                        <a:solidFill>
                          <a:schemeClr val="tx1"/>
                        </a:solidFill>
                        <a:latin typeface="+mn-lt"/>
                      </a:endParaRPr>
                    </a:p>
                  </a:txBody>
                  <a:tcPr marT="18000" marB="18000" anchor="ctr">
                    <a:solidFill>
                      <a:srgbClr val="E7E8EA"/>
                    </a:solidFill>
                  </a:tcPr>
                </a:tc>
                <a:tc>
                  <a:txBody>
                    <a:bodyPr/>
                    <a:lstStyle/>
                    <a:p>
                      <a:pPr algn="ctr" fontAlgn="b"/>
                      <a:r>
                        <a:rPr lang="en-IT" sz="900" b="0" i="0" u="none" strike="noStrike">
                          <a:solidFill>
                            <a:schemeClr val="tx1"/>
                          </a:solidFill>
                          <a:effectLst/>
                          <a:latin typeface="+mn-lt"/>
                        </a:rPr>
                        <a:t>67.4 (51.5-80.9)</a:t>
                      </a:r>
                    </a:p>
                  </a:txBody>
                  <a:tcPr marT="18000" marB="18000" anchor="ctr">
                    <a:solidFill>
                      <a:srgbClr val="E7E8EA"/>
                    </a:solidFill>
                  </a:tcPr>
                </a:tc>
                <a:extLst>
                  <a:ext uri="{0D108BD9-81ED-4DB2-BD59-A6C34878D82A}">
                    <a16:rowId xmlns:a16="http://schemas.microsoft.com/office/drawing/2014/main" val="2022241460"/>
                  </a:ext>
                </a:extLst>
              </a:tr>
              <a:tr h="139143">
                <a:tc>
                  <a:txBody>
                    <a:bodyPr/>
                    <a:lstStyle/>
                    <a:p>
                      <a:pPr marL="457200" lvl="1" indent="0" algn="l"/>
                      <a:r>
                        <a:rPr lang="en-US" sz="900">
                          <a:solidFill>
                            <a:schemeClr val="tx1"/>
                          </a:solidFill>
                          <a:latin typeface="+mn-lt"/>
                        </a:rPr>
                        <a:t>1/2</a:t>
                      </a:r>
                    </a:p>
                  </a:txBody>
                  <a:tcPr marT="18000" marB="18000" anchor="ctr">
                    <a:solidFill>
                      <a:srgbClr val="E7E8EA"/>
                    </a:solidFill>
                  </a:tcPr>
                </a:tc>
                <a:tc>
                  <a:txBody>
                    <a:bodyPr/>
                    <a:lstStyle/>
                    <a:p>
                      <a:pPr algn="ctr" fontAlgn="b"/>
                      <a:r>
                        <a:rPr lang="en-IT" sz="900" b="0" i="0" u="none" strike="noStrike">
                          <a:solidFill>
                            <a:schemeClr val="tx1"/>
                          </a:solidFill>
                          <a:effectLst/>
                          <a:latin typeface="+mn-lt"/>
                        </a:rPr>
                        <a:t>28/37</a:t>
                      </a:r>
                    </a:p>
                  </a:txBody>
                  <a:tcPr marT="18000" marB="18000" anchor="ctr">
                    <a:solidFill>
                      <a:srgbClr val="E7E8EA"/>
                    </a:solidFill>
                  </a:tcPr>
                </a:tc>
                <a:tc>
                  <a:txBody>
                    <a:bodyPr/>
                    <a:lstStyle/>
                    <a:p>
                      <a:pPr algn="ctr"/>
                      <a:endParaRPr lang="en-US" sz="900">
                        <a:solidFill>
                          <a:schemeClr val="tx1"/>
                        </a:solidFill>
                        <a:latin typeface="+mn-lt"/>
                      </a:endParaRPr>
                    </a:p>
                  </a:txBody>
                  <a:tcPr marT="18000" marB="18000" anchor="ctr">
                    <a:solidFill>
                      <a:srgbClr val="E7E8EA"/>
                    </a:solidFill>
                  </a:tcPr>
                </a:tc>
                <a:tc>
                  <a:txBody>
                    <a:bodyPr/>
                    <a:lstStyle/>
                    <a:p>
                      <a:pPr algn="ctr" fontAlgn="b"/>
                      <a:r>
                        <a:rPr lang="en-IT" sz="900" b="0" i="0" u="none" strike="noStrike">
                          <a:solidFill>
                            <a:schemeClr val="tx1"/>
                          </a:solidFill>
                          <a:effectLst/>
                          <a:latin typeface="+mn-lt"/>
                        </a:rPr>
                        <a:t>75.7 (58.8-88.2)</a:t>
                      </a:r>
                    </a:p>
                  </a:txBody>
                  <a:tcPr marT="18000" marB="18000" anchor="ctr">
                    <a:solidFill>
                      <a:srgbClr val="E7E8EA"/>
                    </a:solidFill>
                  </a:tcPr>
                </a:tc>
                <a:extLst>
                  <a:ext uri="{0D108BD9-81ED-4DB2-BD59-A6C34878D82A}">
                    <a16:rowId xmlns:a16="http://schemas.microsoft.com/office/drawing/2014/main" val="1782429235"/>
                  </a:ext>
                </a:extLst>
              </a:tr>
              <a:tr h="139143">
                <a:tc>
                  <a:txBody>
                    <a:bodyPr/>
                    <a:lstStyle/>
                    <a:p>
                      <a:pPr algn="l" fontAlgn="b"/>
                      <a:r>
                        <a:rPr lang="en-GB" sz="900" b="1" i="0" u="none" strike="noStrike">
                          <a:solidFill>
                            <a:schemeClr val="tx1"/>
                          </a:solidFill>
                          <a:effectLst/>
                          <a:latin typeface="+mn-lt"/>
                        </a:rPr>
                        <a:t>IPSS category</a:t>
                      </a:r>
                    </a:p>
                  </a:txBody>
                  <a:tcPr marT="18000" marB="18000" anchor="ctr">
                    <a:solidFill>
                      <a:srgbClr val="CBCDD2"/>
                    </a:solidFill>
                  </a:tcPr>
                </a:tc>
                <a:tc>
                  <a:txBody>
                    <a:bodyPr/>
                    <a:lstStyle/>
                    <a:p>
                      <a:pPr algn="ctr" fontAlgn="b"/>
                      <a:endParaRPr lang="en-IT" sz="900" b="0" i="0" u="none" strike="noStrike">
                        <a:solidFill>
                          <a:schemeClr val="tx1"/>
                        </a:solidFill>
                        <a:effectLst/>
                        <a:latin typeface="+mn-lt"/>
                      </a:endParaRPr>
                    </a:p>
                  </a:txBody>
                  <a:tcPr marT="18000" marB="18000" anchor="ctr">
                    <a:solidFill>
                      <a:srgbClr val="CBCDD2"/>
                    </a:solidFill>
                  </a:tcPr>
                </a:tc>
                <a:tc>
                  <a:txBody>
                    <a:bodyPr/>
                    <a:lstStyle/>
                    <a:p>
                      <a:pPr algn="ctr"/>
                      <a:endParaRPr lang="en-US" sz="900">
                        <a:solidFill>
                          <a:schemeClr val="tx1"/>
                        </a:solidFill>
                        <a:latin typeface="+mn-lt"/>
                      </a:endParaRPr>
                    </a:p>
                  </a:txBody>
                  <a:tcPr marT="18000" marB="18000" anchor="ctr">
                    <a:solidFill>
                      <a:srgbClr val="CBCDD2"/>
                    </a:solidFill>
                  </a:tcPr>
                </a:tc>
                <a:tc>
                  <a:txBody>
                    <a:bodyPr/>
                    <a:lstStyle/>
                    <a:p>
                      <a:pPr algn="ctr" fontAlgn="b"/>
                      <a:endParaRPr lang="en-IT" sz="900" b="0" i="0" u="none" strike="noStrike">
                        <a:solidFill>
                          <a:schemeClr val="tx1"/>
                        </a:solidFill>
                        <a:effectLst/>
                        <a:latin typeface="+mn-lt"/>
                      </a:endParaRPr>
                    </a:p>
                  </a:txBody>
                  <a:tcPr marT="18000" marB="18000" anchor="ctr">
                    <a:solidFill>
                      <a:srgbClr val="CBCDD2"/>
                    </a:solidFill>
                  </a:tcPr>
                </a:tc>
                <a:extLst>
                  <a:ext uri="{0D108BD9-81ED-4DB2-BD59-A6C34878D82A}">
                    <a16:rowId xmlns:a16="http://schemas.microsoft.com/office/drawing/2014/main" val="2263480877"/>
                  </a:ext>
                </a:extLst>
              </a:tr>
              <a:tr h="139143">
                <a:tc>
                  <a:txBody>
                    <a:bodyPr/>
                    <a:lstStyle/>
                    <a:p>
                      <a:pPr marL="457200" lvl="1" indent="0" algn="l" fontAlgn="b"/>
                      <a:r>
                        <a:rPr lang="en-GB" sz="900" b="0" i="0" u="none" strike="noStrike">
                          <a:solidFill>
                            <a:schemeClr val="tx1"/>
                          </a:solidFill>
                          <a:effectLst/>
                          <a:latin typeface="+mn-lt"/>
                        </a:rPr>
                        <a:t>Low Risk</a:t>
                      </a:r>
                    </a:p>
                  </a:txBody>
                  <a:tcPr marT="18000" marB="18000" anchor="ctr">
                    <a:solidFill>
                      <a:srgbClr val="CBCDD2"/>
                    </a:solidFill>
                  </a:tcPr>
                </a:tc>
                <a:tc>
                  <a:txBody>
                    <a:bodyPr/>
                    <a:lstStyle/>
                    <a:p>
                      <a:pPr algn="ctr" fontAlgn="b"/>
                      <a:r>
                        <a:rPr lang="en-GB" sz="900" b="0" i="0" u="none" strike="noStrike">
                          <a:solidFill>
                            <a:schemeClr val="tx1"/>
                          </a:solidFill>
                          <a:effectLst/>
                          <a:latin typeface="+mn-lt"/>
                        </a:rPr>
                        <a:t>10/14</a:t>
                      </a:r>
                    </a:p>
                  </a:txBody>
                  <a:tcPr marT="18000" marB="18000" anchor="ctr">
                    <a:solidFill>
                      <a:srgbClr val="CBCDD2"/>
                    </a:solidFill>
                  </a:tcPr>
                </a:tc>
                <a:tc>
                  <a:txBody>
                    <a:bodyPr/>
                    <a:lstStyle/>
                    <a:p>
                      <a:pPr algn="ctr"/>
                      <a:endParaRPr lang="en-US" sz="900">
                        <a:solidFill>
                          <a:schemeClr val="tx1"/>
                        </a:solidFill>
                        <a:latin typeface="+mn-lt"/>
                      </a:endParaRPr>
                    </a:p>
                  </a:txBody>
                  <a:tcPr marT="18000" marB="18000" anchor="ctr">
                    <a:solidFill>
                      <a:srgbClr val="CBCDD2"/>
                    </a:solidFill>
                  </a:tcPr>
                </a:tc>
                <a:tc>
                  <a:txBody>
                    <a:bodyPr/>
                    <a:lstStyle/>
                    <a:p>
                      <a:pPr algn="ctr" fontAlgn="b"/>
                      <a:r>
                        <a:rPr lang="en-IT" sz="900" b="0" i="0" u="none" strike="noStrike">
                          <a:solidFill>
                            <a:schemeClr val="tx1"/>
                          </a:solidFill>
                          <a:effectLst/>
                          <a:latin typeface="+mn-lt"/>
                        </a:rPr>
                        <a:t>71.4 (41.9-91.6)</a:t>
                      </a:r>
                    </a:p>
                  </a:txBody>
                  <a:tcPr marT="18000" marB="18000" anchor="ctr">
                    <a:solidFill>
                      <a:srgbClr val="CBCDD2"/>
                    </a:solidFill>
                  </a:tcPr>
                </a:tc>
                <a:extLst>
                  <a:ext uri="{0D108BD9-81ED-4DB2-BD59-A6C34878D82A}">
                    <a16:rowId xmlns:a16="http://schemas.microsoft.com/office/drawing/2014/main" val="894863853"/>
                  </a:ext>
                </a:extLst>
              </a:tr>
              <a:tr h="139143">
                <a:tc>
                  <a:txBody>
                    <a:bodyPr/>
                    <a:lstStyle/>
                    <a:p>
                      <a:pPr marL="457200" lvl="1" indent="0" algn="l" fontAlgn="b"/>
                      <a:r>
                        <a:rPr lang="en-GB" sz="900" b="0" i="0" u="none" strike="noStrike">
                          <a:solidFill>
                            <a:schemeClr val="tx1"/>
                          </a:solidFill>
                          <a:effectLst/>
                          <a:latin typeface="+mn-lt"/>
                        </a:rPr>
                        <a:t>Intermediate Risk</a:t>
                      </a:r>
                    </a:p>
                  </a:txBody>
                  <a:tcPr marT="18000" marB="18000" anchor="ctr">
                    <a:solidFill>
                      <a:srgbClr val="CBCDD2"/>
                    </a:solidFill>
                  </a:tcPr>
                </a:tc>
                <a:tc>
                  <a:txBody>
                    <a:bodyPr/>
                    <a:lstStyle/>
                    <a:p>
                      <a:pPr algn="ctr" fontAlgn="b"/>
                      <a:r>
                        <a:rPr lang="en-IT" sz="900" b="0" i="0" u="none" strike="noStrike">
                          <a:solidFill>
                            <a:schemeClr val="tx1"/>
                          </a:solidFill>
                          <a:effectLst/>
                          <a:latin typeface="+mn-lt"/>
                        </a:rPr>
                        <a:t>37/52</a:t>
                      </a:r>
                    </a:p>
                  </a:txBody>
                  <a:tcPr marT="18000" marB="18000" anchor="ctr">
                    <a:solidFill>
                      <a:srgbClr val="CBCDD2"/>
                    </a:solidFill>
                  </a:tcPr>
                </a:tc>
                <a:tc>
                  <a:txBody>
                    <a:bodyPr/>
                    <a:lstStyle/>
                    <a:p>
                      <a:pPr algn="ctr"/>
                      <a:endParaRPr lang="en-US" sz="900">
                        <a:solidFill>
                          <a:schemeClr val="tx1"/>
                        </a:solidFill>
                        <a:latin typeface="+mn-lt"/>
                      </a:endParaRPr>
                    </a:p>
                  </a:txBody>
                  <a:tcPr marT="18000" marB="18000" anchor="ctr">
                    <a:solidFill>
                      <a:srgbClr val="CBCDD2"/>
                    </a:solidFill>
                  </a:tcPr>
                </a:tc>
                <a:tc>
                  <a:txBody>
                    <a:bodyPr/>
                    <a:lstStyle/>
                    <a:p>
                      <a:pPr algn="ctr" fontAlgn="b"/>
                      <a:r>
                        <a:rPr lang="en-IT" sz="900" b="0" i="0" u="none" strike="noStrike">
                          <a:solidFill>
                            <a:schemeClr val="tx1"/>
                          </a:solidFill>
                          <a:effectLst/>
                          <a:latin typeface="+mn-lt"/>
                        </a:rPr>
                        <a:t>71.2 (56.9-82.9)</a:t>
                      </a:r>
                    </a:p>
                  </a:txBody>
                  <a:tcPr marT="18000" marB="18000" anchor="ctr">
                    <a:solidFill>
                      <a:srgbClr val="CBCDD2"/>
                    </a:solidFill>
                  </a:tcPr>
                </a:tc>
                <a:extLst>
                  <a:ext uri="{0D108BD9-81ED-4DB2-BD59-A6C34878D82A}">
                    <a16:rowId xmlns:a16="http://schemas.microsoft.com/office/drawing/2014/main" val="3127134679"/>
                  </a:ext>
                </a:extLst>
              </a:tr>
              <a:tr h="139143">
                <a:tc>
                  <a:txBody>
                    <a:bodyPr/>
                    <a:lstStyle/>
                    <a:p>
                      <a:pPr marL="457200" lvl="1" indent="0" algn="l" fontAlgn="b"/>
                      <a:r>
                        <a:rPr lang="en-GB" sz="900" b="0" i="0" u="none" strike="noStrike">
                          <a:solidFill>
                            <a:schemeClr val="tx1"/>
                          </a:solidFill>
                          <a:effectLst/>
                          <a:latin typeface="+mn-lt"/>
                        </a:rPr>
                        <a:t>High Risk</a:t>
                      </a:r>
                    </a:p>
                  </a:txBody>
                  <a:tcPr marT="18000" marB="18000" anchor="ctr">
                    <a:solidFill>
                      <a:srgbClr val="CBCDD2"/>
                    </a:solidFill>
                  </a:tcPr>
                </a:tc>
                <a:tc>
                  <a:txBody>
                    <a:bodyPr/>
                    <a:lstStyle/>
                    <a:p>
                      <a:pPr algn="ctr" fontAlgn="b"/>
                      <a:r>
                        <a:rPr lang="en-GB" sz="900" b="0" i="0" u="none" strike="noStrike">
                          <a:solidFill>
                            <a:schemeClr val="tx1"/>
                          </a:solidFill>
                          <a:effectLst/>
                          <a:latin typeface="+mn-lt"/>
                        </a:rPr>
                        <a:t>9/12</a:t>
                      </a:r>
                    </a:p>
                  </a:txBody>
                  <a:tcPr marT="18000" marB="18000" anchor="ctr">
                    <a:solidFill>
                      <a:srgbClr val="CBCDD2"/>
                    </a:solidFill>
                  </a:tcPr>
                </a:tc>
                <a:tc>
                  <a:txBody>
                    <a:bodyPr/>
                    <a:lstStyle/>
                    <a:p>
                      <a:pPr algn="ctr"/>
                      <a:endParaRPr lang="en-US" sz="900">
                        <a:solidFill>
                          <a:schemeClr val="tx1"/>
                        </a:solidFill>
                        <a:latin typeface="+mn-lt"/>
                      </a:endParaRPr>
                    </a:p>
                  </a:txBody>
                  <a:tcPr marT="18000" marB="18000" anchor="ctr">
                    <a:solidFill>
                      <a:srgbClr val="CBCDD2"/>
                    </a:solidFill>
                  </a:tcPr>
                </a:tc>
                <a:tc>
                  <a:txBody>
                    <a:bodyPr/>
                    <a:lstStyle/>
                    <a:p>
                      <a:pPr algn="ctr" fontAlgn="b"/>
                      <a:r>
                        <a:rPr lang="en-IT" sz="900" b="0" i="0" u="none" strike="noStrike">
                          <a:solidFill>
                            <a:schemeClr val="tx1"/>
                          </a:solidFill>
                          <a:effectLst/>
                          <a:latin typeface="+mn-lt"/>
                        </a:rPr>
                        <a:t>75.0 (42.8-94.5)</a:t>
                      </a:r>
                    </a:p>
                  </a:txBody>
                  <a:tcPr marT="18000" marB="18000" anchor="ctr">
                    <a:solidFill>
                      <a:srgbClr val="CBCDD2"/>
                    </a:solidFill>
                  </a:tcPr>
                </a:tc>
                <a:extLst>
                  <a:ext uri="{0D108BD9-81ED-4DB2-BD59-A6C34878D82A}">
                    <a16:rowId xmlns:a16="http://schemas.microsoft.com/office/drawing/2014/main" val="2288498225"/>
                  </a:ext>
                </a:extLst>
              </a:tr>
              <a:tr h="13914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900" b="1" i="1" u="none" strike="noStrike">
                          <a:solidFill>
                            <a:schemeClr val="tx1"/>
                          </a:solidFill>
                          <a:effectLst/>
                          <a:latin typeface="+mn-lt"/>
                        </a:rPr>
                        <a:t>MYD88</a:t>
                      </a:r>
                      <a:r>
                        <a:rPr lang="en-GB" sz="900" b="1" i="0" u="none" strike="noStrike">
                          <a:solidFill>
                            <a:schemeClr val="tx1"/>
                          </a:solidFill>
                          <a:effectLst/>
                          <a:latin typeface="+mn-lt"/>
                        </a:rPr>
                        <a:t> genotype</a:t>
                      </a:r>
                    </a:p>
                  </a:txBody>
                  <a:tcPr marT="18000" marB="18000" anchor="ctr">
                    <a:solidFill>
                      <a:srgbClr val="E7E8EA"/>
                    </a:solidFill>
                  </a:tcPr>
                </a:tc>
                <a:tc>
                  <a:txBody>
                    <a:bodyPr/>
                    <a:lstStyle/>
                    <a:p>
                      <a:pPr algn="ctr" fontAlgn="b"/>
                      <a:endParaRPr lang="en-IT" sz="900" b="0" i="0" u="none" strike="noStrike">
                        <a:solidFill>
                          <a:schemeClr val="tx1"/>
                        </a:solidFill>
                        <a:effectLst/>
                        <a:latin typeface="+mn-lt"/>
                      </a:endParaRPr>
                    </a:p>
                  </a:txBody>
                  <a:tcPr marT="18000" marB="18000" anchor="ctr">
                    <a:solidFill>
                      <a:srgbClr val="E7E8EA"/>
                    </a:solidFill>
                  </a:tcPr>
                </a:tc>
                <a:tc>
                  <a:txBody>
                    <a:bodyPr/>
                    <a:lstStyle/>
                    <a:p>
                      <a:pPr algn="ctr"/>
                      <a:endParaRPr lang="en-US" sz="900">
                        <a:solidFill>
                          <a:schemeClr val="tx1"/>
                        </a:solidFill>
                        <a:latin typeface="+mn-lt"/>
                      </a:endParaRPr>
                    </a:p>
                  </a:txBody>
                  <a:tcPr marT="18000" marB="18000" anchor="ctr">
                    <a:solidFill>
                      <a:srgbClr val="E7E8EA"/>
                    </a:solidFill>
                  </a:tcPr>
                </a:tc>
                <a:tc>
                  <a:txBody>
                    <a:bodyPr/>
                    <a:lstStyle/>
                    <a:p>
                      <a:pPr algn="ctr" fontAlgn="b"/>
                      <a:endParaRPr lang="en-IT" sz="900" b="0" i="0" u="none" strike="noStrike">
                        <a:solidFill>
                          <a:schemeClr val="tx1"/>
                        </a:solidFill>
                        <a:effectLst/>
                        <a:latin typeface="+mn-lt"/>
                      </a:endParaRPr>
                    </a:p>
                  </a:txBody>
                  <a:tcPr marT="18000" marB="18000" anchor="ctr">
                    <a:solidFill>
                      <a:srgbClr val="E7E8EA"/>
                    </a:solidFill>
                  </a:tcPr>
                </a:tc>
                <a:extLst>
                  <a:ext uri="{0D108BD9-81ED-4DB2-BD59-A6C34878D82A}">
                    <a16:rowId xmlns:a16="http://schemas.microsoft.com/office/drawing/2014/main" val="1363855812"/>
                  </a:ext>
                </a:extLst>
              </a:tr>
              <a:tr h="139143">
                <a:tc>
                  <a:txBody>
                    <a:bodyPr/>
                    <a:lstStyle/>
                    <a:p>
                      <a:pPr marL="457200" lvl="1" indent="0" algn="l" fontAlgn="b"/>
                      <a:r>
                        <a:rPr lang="en-GB" sz="900" b="0" i="0" u="none" strike="noStrike">
                          <a:solidFill>
                            <a:schemeClr val="tx1"/>
                          </a:solidFill>
                          <a:effectLst/>
                          <a:latin typeface="+mn-lt"/>
                        </a:rPr>
                        <a:t>Positive</a:t>
                      </a:r>
                    </a:p>
                  </a:txBody>
                  <a:tcPr marT="18000" marB="18000" anchor="ctr">
                    <a:solidFill>
                      <a:srgbClr val="E7E8E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T" sz="900" b="0" i="0" u="none" strike="noStrike">
                          <a:solidFill>
                            <a:schemeClr val="tx1"/>
                          </a:solidFill>
                          <a:effectLst/>
                          <a:latin typeface="+mn-lt"/>
                        </a:rPr>
                        <a:t>43/61</a:t>
                      </a:r>
                    </a:p>
                  </a:txBody>
                  <a:tcPr marT="18000" marB="18000" anchor="ctr">
                    <a:solidFill>
                      <a:srgbClr val="E7E8EA"/>
                    </a:solidFill>
                  </a:tcPr>
                </a:tc>
                <a:tc>
                  <a:txBody>
                    <a:bodyPr/>
                    <a:lstStyle/>
                    <a:p>
                      <a:pPr algn="ctr"/>
                      <a:endParaRPr lang="en-US" sz="900">
                        <a:solidFill>
                          <a:schemeClr val="tx1"/>
                        </a:solidFill>
                        <a:latin typeface="+mn-lt"/>
                      </a:endParaRPr>
                    </a:p>
                  </a:txBody>
                  <a:tcPr marT="18000" marB="18000" anchor="ctr">
                    <a:solidFill>
                      <a:srgbClr val="E7E8EA"/>
                    </a:solidFill>
                  </a:tcPr>
                </a:tc>
                <a:tc>
                  <a:txBody>
                    <a:bodyPr/>
                    <a:lstStyle/>
                    <a:p>
                      <a:pPr algn="ctr" fontAlgn="b"/>
                      <a:r>
                        <a:rPr lang="en-IT" sz="900" b="0" i="0" u="none" strike="noStrike">
                          <a:solidFill>
                            <a:schemeClr val="tx1"/>
                          </a:solidFill>
                          <a:effectLst/>
                          <a:latin typeface="+mn-lt"/>
                        </a:rPr>
                        <a:t>70.5 (57.4-81.5)</a:t>
                      </a:r>
                    </a:p>
                  </a:txBody>
                  <a:tcPr marT="18000" marB="18000" anchor="ctr">
                    <a:solidFill>
                      <a:srgbClr val="E7E8EA"/>
                    </a:solidFill>
                  </a:tcPr>
                </a:tc>
                <a:extLst>
                  <a:ext uri="{0D108BD9-81ED-4DB2-BD59-A6C34878D82A}">
                    <a16:rowId xmlns:a16="http://schemas.microsoft.com/office/drawing/2014/main" val="21136187"/>
                  </a:ext>
                </a:extLst>
              </a:tr>
              <a:tr h="139143">
                <a:tc>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en-GB" sz="900" b="0" i="0" u="none" strike="noStrike">
                          <a:solidFill>
                            <a:schemeClr val="tx1"/>
                          </a:solidFill>
                          <a:effectLst/>
                          <a:latin typeface="+mn-lt"/>
                        </a:rPr>
                        <a:t>Negative</a:t>
                      </a:r>
                    </a:p>
                  </a:txBody>
                  <a:tcPr marT="18000" marB="18000" anchor="ctr">
                    <a:solidFill>
                      <a:srgbClr val="E7E8E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T" sz="900" b="0" i="0" u="none" strike="noStrike">
                          <a:solidFill>
                            <a:schemeClr val="tx1"/>
                          </a:solidFill>
                          <a:effectLst/>
                          <a:latin typeface="+mn-lt"/>
                        </a:rPr>
                        <a:t>6/7</a:t>
                      </a:r>
                    </a:p>
                  </a:txBody>
                  <a:tcPr marT="18000" marB="18000" anchor="ctr">
                    <a:solidFill>
                      <a:srgbClr val="E7E8EA"/>
                    </a:solidFill>
                  </a:tcPr>
                </a:tc>
                <a:tc>
                  <a:txBody>
                    <a:bodyPr/>
                    <a:lstStyle/>
                    <a:p>
                      <a:pPr algn="ctr"/>
                      <a:endParaRPr lang="en-US" sz="900">
                        <a:solidFill>
                          <a:schemeClr val="tx1"/>
                        </a:solidFill>
                        <a:latin typeface="+mn-lt"/>
                      </a:endParaRPr>
                    </a:p>
                  </a:txBody>
                  <a:tcPr marT="18000" marB="18000" anchor="ctr">
                    <a:solidFill>
                      <a:srgbClr val="E7E8EA"/>
                    </a:solidFill>
                  </a:tcPr>
                </a:tc>
                <a:tc>
                  <a:txBody>
                    <a:bodyPr/>
                    <a:lstStyle/>
                    <a:p>
                      <a:pPr algn="ctr" fontAlgn="b"/>
                      <a:r>
                        <a:rPr lang="en-IT" sz="900" b="0" i="0" u="none" strike="noStrike">
                          <a:solidFill>
                            <a:schemeClr val="tx1"/>
                          </a:solidFill>
                          <a:effectLst/>
                          <a:latin typeface="+mn-lt"/>
                        </a:rPr>
                        <a:t>85.7 (42.1-99.6)</a:t>
                      </a:r>
                    </a:p>
                  </a:txBody>
                  <a:tcPr marT="18000" marB="18000" anchor="ctr">
                    <a:solidFill>
                      <a:srgbClr val="E7E8EA"/>
                    </a:solidFill>
                  </a:tcPr>
                </a:tc>
                <a:extLst>
                  <a:ext uri="{0D108BD9-81ED-4DB2-BD59-A6C34878D82A}">
                    <a16:rowId xmlns:a16="http://schemas.microsoft.com/office/drawing/2014/main" val="3735056099"/>
                  </a:ext>
                </a:extLst>
              </a:tr>
              <a:tr h="13914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900" b="1" i="0" u="none" strike="noStrike">
                          <a:solidFill>
                            <a:schemeClr val="tx1"/>
                          </a:solidFill>
                          <a:effectLst/>
                          <a:latin typeface="+mn-lt"/>
                        </a:rPr>
                        <a:t>Prior therapy</a:t>
                      </a:r>
                    </a:p>
                  </a:txBody>
                  <a:tcPr marT="18000" marB="18000" anchor="ctr">
                    <a:solidFill>
                      <a:srgbClr val="CBCDD2"/>
                    </a:solidFill>
                  </a:tcPr>
                </a:tc>
                <a:tc>
                  <a:txBody>
                    <a:bodyPr/>
                    <a:lstStyle/>
                    <a:p>
                      <a:pPr algn="ctr" fontAlgn="b"/>
                      <a:endParaRPr lang="en-IT" sz="900" b="0" i="0" u="none" strike="noStrike">
                        <a:solidFill>
                          <a:schemeClr val="tx1"/>
                        </a:solidFill>
                        <a:effectLst/>
                        <a:latin typeface="+mn-lt"/>
                      </a:endParaRPr>
                    </a:p>
                  </a:txBody>
                  <a:tcPr marT="18000" marB="18000" anchor="ctr">
                    <a:solidFill>
                      <a:srgbClr val="CBCDD2"/>
                    </a:solidFill>
                  </a:tcPr>
                </a:tc>
                <a:tc>
                  <a:txBody>
                    <a:bodyPr/>
                    <a:lstStyle/>
                    <a:p>
                      <a:pPr algn="ctr"/>
                      <a:endParaRPr lang="en-US" sz="900">
                        <a:solidFill>
                          <a:schemeClr val="tx1"/>
                        </a:solidFill>
                        <a:latin typeface="+mn-lt"/>
                      </a:endParaRPr>
                    </a:p>
                  </a:txBody>
                  <a:tcPr marT="18000" marB="18000" anchor="ctr">
                    <a:solidFill>
                      <a:srgbClr val="CBCDD2"/>
                    </a:solidFill>
                  </a:tcPr>
                </a:tc>
                <a:tc>
                  <a:txBody>
                    <a:bodyPr/>
                    <a:lstStyle/>
                    <a:p>
                      <a:pPr algn="ctr"/>
                      <a:endParaRPr lang="en-US" sz="900">
                        <a:solidFill>
                          <a:schemeClr val="tx1"/>
                        </a:solidFill>
                        <a:latin typeface="+mn-lt"/>
                      </a:endParaRPr>
                    </a:p>
                  </a:txBody>
                  <a:tcPr marT="18000" marB="18000" anchor="ctr">
                    <a:solidFill>
                      <a:srgbClr val="CBCDD2"/>
                    </a:solidFill>
                  </a:tcPr>
                </a:tc>
                <a:extLst>
                  <a:ext uri="{0D108BD9-81ED-4DB2-BD59-A6C34878D82A}">
                    <a16:rowId xmlns:a16="http://schemas.microsoft.com/office/drawing/2014/main" val="2871763089"/>
                  </a:ext>
                </a:extLst>
              </a:tr>
              <a:tr h="139143">
                <a:tc>
                  <a:txBody>
                    <a:bodyPr/>
                    <a:lstStyle/>
                    <a:p>
                      <a:pPr marL="457200" lvl="1" indent="0" algn="l" fontAlgn="b"/>
                      <a:r>
                        <a:rPr lang="en-GB" sz="900" b="0" i="0" u="none" strike="noStrike">
                          <a:solidFill>
                            <a:schemeClr val="tx1"/>
                          </a:solidFill>
                          <a:effectLst/>
                          <a:latin typeface="+mn-lt"/>
                        </a:rPr>
                        <a:t>cBTKi naïve</a:t>
                      </a:r>
                    </a:p>
                  </a:txBody>
                  <a:tcPr marT="18000" marB="18000" anchor="ctr">
                    <a:solidFill>
                      <a:srgbClr val="CBCDD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T" sz="900" b="0" i="0" u="none" strike="noStrike">
                          <a:solidFill>
                            <a:schemeClr val="tx1"/>
                          </a:solidFill>
                          <a:effectLst/>
                          <a:latin typeface="+mn-lt"/>
                        </a:rPr>
                        <a:t>15/17</a:t>
                      </a:r>
                    </a:p>
                  </a:txBody>
                  <a:tcPr marT="18000" marB="18000" anchor="ctr">
                    <a:solidFill>
                      <a:srgbClr val="CBCDD2"/>
                    </a:solidFill>
                  </a:tcPr>
                </a:tc>
                <a:tc>
                  <a:txBody>
                    <a:bodyPr/>
                    <a:lstStyle/>
                    <a:p>
                      <a:pPr algn="ctr"/>
                      <a:endParaRPr lang="en-US" sz="900">
                        <a:solidFill>
                          <a:schemeClr val="tx1"/>
                        </a:solidFill>
                        <a:latin typeface="+mn-lt"/>
                      </a:endParaRPr>
                    </a:p>
                  </a:txBody>
                  <a:tcPr marT="18000" marB="1800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T" sz="900" b="0" i="0" u="none" strike="noStrike">
                          <a:solidFill>
                            <a:schemeClr val="tx1"/>
                          </a:solidFill>
                          <a:effectLst/>
                          <a:latin typeface="+mn-lt"/>
                        </a:rPr>
                        <a:t>88.2 (63.6-98.5)</a:t>
                      </a:r>
                    </a:p>
                  </a:txBody>
                  <a:tcPr marT="18000" marB="18000" anchor="ctr">
                    <a:solidFill>
                      <a:srgbClr val="CBCDD2"/>
                    </a:solidFill>
                  </a:tcPr>
                </a:tc>
                <a:extLst>
                  <a:ext uri="{0D108BD9-81ED-4DB2-BD59-A6C34878D82A}">
                    <a16:rowId xmlns:a16="http://schemas.microsoft.com/office/drawing/2014/main" val="2445214367"/>
                  </a:ext>
                </a:extLst>
              </a:tr>
              <a:tr h="139143">
                <a:tc>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en-GB" sz="900" b="0" i="0" u="none" strike="noStrike">
                          <a:solidFill>
                            <a:schemeClr val="tx1"/>
                          </a:solidFill>
                          <a:effectLst/>
                          <a:latin typeface="+mn-lt"/>
                        </a:rPr>
                        <a:t>cBTKi pretreated</a:t>
                      </a:r>
                    </a:p>
                  </a:txBody>
                  <a:tcPr marT="18000" marB="18000" anchor="ctr">
                    <a:solidFill>
                      <a:srgbClr val="CBCDD2"/>
                    </a:solidFill>
                  </a:tcPr>
                </a:tc>
                <a:tc>
                  <a:txBody>
                    <a:bodyPr/>
                    <a:lstStyle/>
                    <a:p>
                      <a:pPr algn="ctr" fontAlgn="b"/>
                      <a:r>
                        <a:rPr lang="en-IT" sz="900" b="0" i="0" u="none" strike="noStrike">
                          <a:solidFill>
                            <a:schemeClr val="tx1"/>
                          </a:solidFill>
                          <a:effectLst/>
                          <a:latin typeface="+mn-lt"/>
                        </a:rPr>
                        <a:t>42/63</a:t>
                      </a:r>
                    </a:p>
                  </a:txBody>
                  <a:tcPr marT="18000" marB="18000" anchor="ctr">
                    <a:solidFill>
                      <a:srgbClr val="CBCDD2"/>
                    </a:solidFill>
                  </a:tcPr>
                </a:tc>
                <a:tc>
                  <a:txBody>
                    <a:bodyPr/>
                    <a:lstStyle/>
                    <a:p>
                      <a:pPr algn="ctr"/>
                      <a:endParaRPr lang="en-US" sz="900">
                        <a:solidFill>
                          <a:schemeClr val="tx1"/>
                        </a:solidFill>
                        <a:latin typeface="+mn-lt"/>
                      </a:endParaRPr>
                    </a:p>
                  </a:txBody>
                  <a:tcPr marT="18000" marB="18000" anchor="ctr">
                    <a:solidFill>
                      <a:srgbClr val="CBCDD2"/>
                    </a:solidFill>
                  </a:tcPr>
                </a:tc>
                <a:tc>
                  <a:txBody>
                    <a:bodyPr/>
                    <a:lstStyle/>
                    <a:p>
                      <a:pPr algn="ctr" fontAlgn="b"/>
                      <a:r>
                        <a:rPr lang="en-IT" sz="900" b="0" i="0" u="none" strike="noStrike">
                          <a:solidFill>
                            <a:schemeClr val="tx1"/>
                          </a:solidFill>
                          <a:effectLst/>
                          <a:latin typeface="+mn-lt"/>
                        </a:rPr>
                        <a:t>66.7 (53.7-78.0)</a:t>
                      </a:r>
                    </a:p>
                  </a:txBody>
                  <a:tcPr marT="18000" marB="18000" anchor="ctr">
                    <a:solidFill>
                      <a:srgbClr val="CBCDD2"/>
                    </a:solidFill>
                  </a:tcPr>
                </a:tc>
                <a:extLst>
                  <a:ext uri="{0D108BD9-81ED-4DB2-BD59-A6C34878D82A}">
                    <a16:rowId xmlns:a16="http://schemas.microsoft.com/office/drawing/2014/main" val="2741148054"/>
                  </a:ext>
                </a:extLst>
              </a:tr>
              <a:tr h="139143">
                <a:tc>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r>
                        <a:rPr lang="en-GB" sz="900" b="0" i="0" u="none" strike="noStrike" kern="1200">
                          <a:solidFill>
                            <a:schemeClr val="tx1"/>
                          </a:solidFill>
                          <a:effectLst/>
                          <a:latin typeface="+mn-lt"/>
                          <a:ea typeface="+mn-ea"/>
                          <a:cs typeface="+mn-cs"/>
                        </a:rPr>
                        <a:t>CIT + cBTKi</a:t>
                      </a:r>
                    </a:p>
                  </a:txBody>
                  <a:tcPr marT="18000" marB="18000" anchor="ctr">
                    <a:solidFill>
                      <a:srgbClr val="CBCDD2"/>
                    </a:solidFill>
                  </a:tcPr>
                </a:tc>
                <a:tc>
                  <a:txBody>
                    <a:bodyPr/>
                    <a:lstStyle/>
                    <a:p>
                      <a:pPr algn="ctr" fontAlgn="b"/>
                      <a:r>
                        <a:rPr lang="en-IT" sz="900" b="0" i="0" u="none" strike="noStrike">
                          <a:solidFill>
                            <a:schemeClr val="tx1"/>
                          </a:solidFill>
                          <a:effectLst/>
                          <a:latin typeface="+mn-lt"/>
                        </a:rPr>
                        <a:t>34/50</a:t>
                      </a:r>
                    </a:p>
                  </a:txBody>
                  <a:tcPr marT="18000" marB="18000" anchor="ctr">
                    <a:solidFill>
                      <a:srgbClr val="CBCDD2"/>
                    </a:solidFill>
                  </a:tcPr>
                </a:tc>
                <a:tc>
                  <a:txBody>
                    <a:bodyPr/>
                    <a:lstStyle/>
                    <a:p>
                      <a:pPr algn="ctr"/>
                      <a:endParaRPr lang="en-US" sz="900">
                        <a:solidFill>
                          <a:schemeClr val="tx1"/>
                        </a:solidFill>
                        <a:latin typeface="+mn-lt"/>
                      </a:endParaRPr>
                    </a:p>
                  </a:txBody>
                  <a:tcPr marT="18000" marB="18000" anchor="ctr">
                    <a:solidFill>
                      <a:srgbClr val="CBCDD2"/>
                    </a:solidFill>
                  </a:tcPr>
                </a:tc>
                <a:tc>
                  <a:txBody>
                    <a:bodyPr/>
                    <a:lstStyle/>
                    <a:p>
                      <a:pPr algn="ctr" fontAlgn="b"/>
                      <a:r>
                        <a:rPr lang="en-IT" sz="900" b="0" i="0" u="none" strike="noStrike">
                          <a:solidFill>
                            <a:schemeClr val="tx1"/>
                          </a:solidFill>
                          <a:effectLst/>
                          <a:latin typeface="+mn-lt"/>
                        </a:rPr>
                        <a:t>68.0 (53.3-80.5)</a:t>
                      </a:r>
                    </a:p>
                  </a:txBody>
                  <a:tcPr marT="18000" marB="18000" anchor="ctr">
                    <a:solidFill>
                      <a:srgbClr val="CBCDD2"/>
                    </a:solidFill>
                  </a:tcPr>
                </a:tc>
                <a:extLst>
                  <a:ext uri="{0D108BD9-81ED-4DB2-BD59-A6C34878D82A}">
                    <a16:rowId xmlns:a16="http://schemas.microsoft.com/office/drawing/2014/main" val="1029470018"/>
                  </a:ext>
                </a:extLst>
              </a:tr>
              <a:tr h="1391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i="0" u="none" strike="noStrike">
                          <a:solidFill>
                            <a:schemeClr val="tx1"/>
                          </a:solidFill>
                          <a:effectLst/>
                          <a:latin typeface="+mn-lt"/>
                        </a:rPr>
                        <a:t>Reason for discontinuation from any prior cBTKi</a:t>
                      </a:r>
                    </a:p>
                  </a:txBody>
                  <a:tcPr marT="18000" marB="18000" anchor="ctr">
                    <a:solidFill>
                      <a:srgbClr val="E7E8EA"/>
                    </a:solidFill>
                  </a:tcPr>
                </a:tc>
                <a:tc>
                  <a:txBody>
                    <a:bodyPr/>
                    <a:lstStyle/>
                    <a:p>
                      <a:pPr algn="ctr"/>
                      <a:endParaRPr lang="en-US" sz="900">
                        <a:solidFill>
                          <a:schemeClr val="tx1"/>
                        </a:solidFill>
                        <a:latin typeface="+mn-lt"/>
                      </a:endParaRPr>
                    </a:p>
                  </a:txBody>
                  <a:tcPr marT="18000" marB="18000" anchor="ctr">
                    <a:solidFill>
                      <a:srgbClr val="E7E8EA"/>
                    </a:solidFill>
                  </a:tcPr>
                </a:tc>
                <a:tc>
                  <a:txBody>
                    <a:bodyPr/>
                    <a:lstStyle/>
                    <a:p>
                      <a:pPr algn="ctr"/>
                      <a:endParaRPr lang="en-US" sz="900">
                        <a:solidFill>
                          <a:schemeClr val="tx1"/>
                        </a:solidFill>
                        <a:latin typeface="+mn-lt"/>
                      </a:endParaRPr>
                    </a:p>
                  </a:txBody>
                  <a:tcPr marT="18000" marB="18000" anchor="ctr">
                    <a:solidFill>
                      <a:srgbClr val="E7E8EA"/>
                    </a:solidFill>
                  </a:tcPr>
                </a:tc>
                <a:tc>
                  <a:txBody>
                    <a:bodyPr/>
                    <a:lstStyle/>
                    <a:p>
                      <a:pPr algn="ctr"/>
                      <a:endParaRPr lang="en-US" sz="900">
                        <a:solidFill>
                          <a:schemeClr val="tx1"/>
                        </a:solidFill>
                        <a:latin typeface="+mn-lt"/>
                      </a:endParaRPr>
                    </a:p>
                  </a:txBody>
                  <a:tcPr marT="18000" marB="18000" anchor="ctr">
                    <a:solidFill>
                      <a:srgbClr val="E7E8EA"/>
                    </a:solidFill>
                  </a:tcPr>
                </a:tc>
                <a:extLst>
                  <a:ext uri="{0D108BD9-81ED-4DB2-BD59-A6C34878D82A}">
                    <a16:rowId xmlns:a16="http://schemas.microsoft.com/office/drawing/2014/main" val="2063342517"/>
                  </a:ext>
                </a:extLst>
              </a:tr>
              <a:tr h="139143">
                <a:tc>
                  <a:txBody>
                    <a:bodyPr/>
                    <a:lstStyle/>
                    <a:p>
                      <a:pPr marL="457200" lvl="1" indent="0" algn="l"/>
                      <a:r>
                        <a:rPr lang="en-GB" sz="900" b="0" i="0" u="none" strike="noStrike">
                          <a:solidFill>
                            <a:schemeClr val="tx1"/>
                          </a:solidFill>
                          <a:effectLst/>
                          <a:latin typeface="+mn-lt"/>
                        </a:rPr>
                        <a:t>Disease Progression</a:t>
                      </a:r>
                      <a:endParaRPr lang="en-US" sz="900">
                        <a:solidFill>
                          <a:schemeClr val="tx1"/>
                        </a:solidFill>
                        <a:latin typeface="+mn-lt"/>
                      </a:endParaRPr>
                    </a:p>
                  </a:txBody>
                  <a:tcPr marT="18000" marB="1800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T" sz="900" b="0" i="0" u="none" strike="noStrike">
                          <a:solidFill>
                            <a:schemeClr val="tx1"/>
                          </a:solidFill>
                          <a:effectLst/>
                          <a:latin typeface="+mn-lt"/>
                        </a:rPr>
                        <a:t>26/41</a:t>
                      </a:r>
                    </a:p>
                  </a:txBody>
                  <a:tcPr marT="18000" marB="18000" anchor="ctr">
                    <a:solidFill>
                      <a:srgbClr val="E7E8EA"/>
                    </a:solidFill>
                  </a:tcPr>
                </a:tc>
                <a:tc>
                  <a:txBody>
                    <a:bodyPr/>
                    <a:lstStyle/>
                    <a:p>
                      <a:pPr algn="ctr"/>
                      <a:endParaRPr lang="en-US" sz="900">
                        <a:solidFill>
                          <a:schemeClr val="tx1"/>
                        </a:solidFill>
                        <a:latin typeface="+mn-lt"/>
                      </a:endParaRPr>
                    </a:p>
                  </a:txBody>
                  <a:tcPr marT="18000" marB="18000" anchor="ctr">
                    <a:solidFill>
                      <a:srgbClr val="E7E8EA"/>
                    </a:solidFill>
                  </a:tcPr>
                </a:tc>
                <a:tc>
                  <a:txBody>
                    <a:bodyPr/>
                    <a:lstStyle/>
                    <a:p>
                      <a:pPr algn="ctr" fontAlgn="b"/>
                      <a:r>
                        <a:rPr lang="en-IT" sz="900" b="0" i="0" u="none" strike="noStrike">
                          <a:solidFill>
                            <a:schemeClr val="tx1"/>
                          </a:solidFill>
                          <a:effectLst/>
                          <a:latin typeface="+mn-lt"/>
                        </a:rPr>
                        <a:t>63.4 (46.9-77.9)</a:t>
                      </a:r>
                    </a:p>
                  </a:txBody>
                  <a:tcPr marT="18000" marB="18000" anchor="ctr">
                    <a:solidFill>
                      <a:srgbClr val="E7E8EA"/>
                    </a:solidFill>
                  </a:tcPr>
                </a:tc>
                <a:extLst>
                  <a:ext uri="{0D108BD9-81ED-4DB2-BD59-A6C34878D82A}">
                    <a16:rowId xmlns:a16="http://schemas.microsoft.com/office/drawing/2014/main" val="2102597408"/>
                  </a:ext>
                </a:extLst>
              </a:tr>
              <a:tr h="139143">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GB" sz="900" b="0" i="0" u="none" strike="noStrike">
                          <a:solidFill>
                            <a:schemeClr val="tx1"/>
                          </a:solidFill>
                          <a:effectLst/>
                          <a:latin typeface="+mn-lt"/>
                        </a:rPr>
                        <a:t>Toxicity/Other</a:t>
                      </a:r>
                    </a:p>
                  </a:txBody>
                  <a:tcPr marT="18000" marB="1800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T" sz="900" b="0" i="0" u="none" strike="noStrike">
                          <a:solidFill>
                            <a:schemeClr val="tx1"/>
                          </a:solidFill>
                          <a:effectLst/>
                          <a:latin typeface="+mn-lt"/>
                        </a:rPr>
                        <a:t>15/21</a:t>
                      </a:r>
                    </a:p>
                  </a:txBody>
                  <a:tcPr marT="18000" marB="18000" anchor="ctr">
                    <a:solidFill>
                      <a:srgbClr val="E7E8EA"/>
                    </a:solidFill>
                  </a:tcPr>
                </a:tc>
                <a:tc>
                  <a:txBody>
                    <a:bodyPr/>
                    <a:lstStyle/>
                    <a:p>
                      <a:pPr algn="ctr"/>
                      <a:endParaRPr lang="en-US" sz="900">
                        <a:solidFill>
                          <a:schemeClr val="tx1"/>
                        </a:solidFill>
                        <a:latin typeface="+mn-lt"/>
                      </a:endParaRPr>
                    </a:p>
                  </a:txBody>
                  <a:tcPr marT="18000" marB="18000" anchor="ctr">
                    <a:solidFill>
                      <a:srgbClr val="E7E8EA"/>
                    </a:solidFill>
                  </a:tcPr>
                </a:tc>
                <a:tc>
                  <a:txBody>
                    <a:bodyPr/>
                    <a:lstStyle/>
                    <a:p>
                      <a:pPr algn="ctr" fontAlgn="b"/>
                      <a:r>
                        <a:rPr lang="en-IT" sz="900" b="0" i="0" u="none" strike="noStrike">
                          <a:solidFill>
                            <a:schemeClr val="tx1"/>
                          </a:solidFill>
                          <a:effectLst/>
                          <a:latin typeface="+mn-lt"/>
                        </a:rPr>
                        <a:t>71.4 (47 8-88.7)</a:t>
                      </a:r>
                    </a:p>
                  </a:txBody>
                  <a:tcPr marT="18000" marB="18000" anchor="ctr">
                    <a:solidFill>
                      <a:srgbClr val="E7E8EA"/>
                    </a:solidFill>
                  </a:tcPr>
                </a:tc>
                <a:extLst>
                  <a:ext uri="{0D108BD9-81ED-4DB2-BD59-A6C34878D82A}">
                    <a16:rowId xmlns:a16="http://schemas.microsoft.com/office/drawing/2014/main" val="1628564270"/>
                  </a:ext>
                </a:extLst>
              </a:tr>
            </a:tbl>
          </a:graphicData>
        </a:graphic>
      </p:graphicFrame>
      <p:sp>
        <p:nvSpPr>
          <p:cNvPr id="2" name="Title 1">
            <a:extLst>
              <a:ext uri="{FF2B5EF4-FFF2-40B4-BE49-F238E27FC236}">
                <a16:creationId xmlns:a16="http://schemas.microsoft.com/office/drawing/2014/main" id="{A63FF970-27EE-A444-3210-8B123CC43126}"/>
              </a:ext>
            </a:extLst>
          </p:cNvPr>
          <p:cNvSpPr>
            <a:spLocks noGrp="1"/>
          </p:cNvSpPr>
          <p:nvPr>
            <p:ph type="title"/>
          </p:nvPr>
        </p:nvSpPr>
        <p:spPr/>
        <p:txBody>
          <a:bodyPr/>
          <a:lstStyle/>
          <a:p>
            <a:r>
              <a:rPr lang="en-US"/>
              <a:t>Major response rate by subgroup </a:t>
            </a:r>
          </a:p>
        </p:txBody>
      </p:sp>
      <p:sp>
        <p:nvSpPr>
          <p:cNvPr id="3" name="Footer Placeholder 2">
            <a:extLst>
              <a:ext uri="{FF2B5EF4-FFF2-40B4-BE49-F238E27FC236}">
                <a16:creationId xmlns:a16="http://schemas.microsoft.com/office/drawing/2014/main" id="{C98913F6-E021-BAC1-A7E5-4FC4C9E280FF}"/>
              </a:ext>
            </a:extLst>
          </p:cNvPr>
          <p:cNvSpPr>
            <a:spLocks noGrp="1"/>
          </p:cNvSpPr>
          <p:nvPr>
            <p:ph type="ftr" sz="quarter" idx="10"/>
          </p:nvPr>
        </p:nvSpPr>
        <p:spPr/>
        <p:txBody>
          <a:bodyPr/>
          <a:lstStyle/>
          <a:p>
            <a:r>
              <a:rPr lang="en-GB" i="1">
                <a:solidFill>
                  <a:srgbClr val="FFFFFF"/>
                </a:solidFill>
                <a:effectLst/>
                <a:latin typeface="Helvetica" pitchFamily="2" charset="0"/>
              </a:rPr>
              <a:t>based on modified IWWM6 criteria.</a:t>
            </a:r>
            <a:endParaRPr lang="en-GB">
              <a:solidFill>
                <a:srgbClr val="FFFFFF"/>
              </a:solidFill>
              <a:effectLst/>
              <a:latin typeface="Helvetica" pitchFamily="2" charset="0"/>
            </a:endParaRPr>
          </a:p>
          <a:p>
            <a:r>
              <a:rPr lang="en-GB">
                <a:effectLst/>
                <a:latin typeface="Arial" panose="020B0604020202020204" pitchFamily="34" charset="0"/>
              </a:rPr>
              <a:t>Data </a:t>
            </a:r>
            <a:r>
              <a:rPr lang="en-GB" err="1">
                <a:effectLst/>
                <a:latin typeface="Arial" panose="020B0604020202020204" pitchFamily="34" charset="0"/>
              </a:rPr>
              <a:t>cutoff</a:t>
            </a:r>
            <a:r>
              <a:rPr lang="en-GB">
                <a:effectLst/>
                <a:latin typeface="Arial" panose="020B0604020202020204" pitchFamily="34" charset="0"/>
              </a:rPr>
              <a:t> date of 29 July 2022. Response as assessed by investigator based on modified IWWM6 criteria.</a:t>
            </a:r>
          </a:p>
          <a:p>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err="1">
                <a:solidFill>
                  <a:srgbClr val="4E4F4E"/>
                </a:solidFill>
                <a:cs typeface="Arial" panose="020B0604020202020204" pitchFamily="34" charset="0"/>
              </a:rPr>
              <a:t>cBTKi</a:t>
            </a:r>
            <a:r>
              <a:rPr lang="en-US">
                <a:solidFill>
                  <a:srgbClr val="4E4F4E"/>
                </a:solidFill>
                <a:cs typeface="Arial" panose="020B0604020202020204" pitchFamily="34" charset="0"/>
              </a:rPr>
              <a:t>, covalent BTK inhibitor; </a:t>
            </a:r>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ECOG</a:t>
            </a:r>
            <a:r>
              <a:rPr lang="en-US">
                <a:solidFill>
                  <a:srgbClr val="4E4F4E"/>
                </a:solidFill>
                <a:cs typeface="Arial" panose="020B0604020202020204" pitchFamily="34" charset="0"/>
              </a:rPr>
              <a:t>, Eastern Cooperative Oncology Group performance status; </a:t>
            </a:r>
            <a:br>
              <a:rPr lang="en-US">
                <a:solidFill>
                  <a:srgbClr val="4E4F4E"/>
                </a:solidFill>
                <a:cs typeface="Arial" panose="020B0604020202020204" pitchFamily="34" charset="0"/>
              </a:rPr>
            </a:br>
            <a:r>
              <a:rPr lang="en-US" b="1">
                <a:solidFill>
                  <a:srgbClr val="4E4F4E"/>
                </a:solidFill>
                <a:cs typeface="Arial" panose="020B0604020202020204" pitchFamily="34" charset="0"/>
              </a:rPr>
              <a:t>IWWM</a:t>
            </a:r>
            <a:r>
              <a:rPr lang="en-US">
                <a:solidFill>
                  <a:srgbClr val="4E4F4E"/>
                </a:solidFill>
                <a:cs typeface="Arial" panose="020B0604020202020204" pitchFamily="34" charset="0"/>
              </a:rPr>
              <a:t>, International Workshop on </a:t>
            </a:r>
            <a:r>
              <a:rPr lang="en-US" err="1">
                <a:solidFill>
                  <a:srgbClr val="4E4F4E"/>
                </a:solidFill>
                <a:cs typeface="Arial" panose="020B0604020202020204" pitchFamily="34" charset="0"/>
              </a:rPr>
              <a:t>Waldenström's</a:t>
            </a:r>
            <a:r>
              <a:rPr lang="en-US">
                <a:solidFill>
                  <a:srgbClr val="4E4F4E"/>
                </a:solidFill>
                <a:cs typeface="Arial" panose="020B0604020202020204" pitchFamily="34" charset="0"/>
              </a:rPr>
              <a:t> Macroglobulinemia. </a:t>
            </a:r>
          </a:p>
          <a:p>
            <a:r>
              <a:rPr lang="en-US" b="1" err="1">
                <a:solidFill>
                  <a:srgbClr val="4E4F4E"/>
                </a:solidFill>
                <a:cs typeface="Arial" panose="020B0604020202020204" pitchFamily="34" charset="0"/>
              </a:rPr>
              <a:t>Scarfò</a:t>
            </a:r>
            <a:r>
              <a:rPr lang="en-US" b="1">
                <a:solidFill>
                  <a:srgbClr val="4E4F4E"/>
                </a:solidFill>
                <a:cs typeface="Arial" panose="020B0604020202020204" pitchFamily="34" charset="0"/>
              </a:rPr>
              <a:t> L, et al. Abstract P1108 presented at EHA2023.</a:t>
            </a:r>
          </a:p>
        </p:txBody>
      </p:sp>
      <p:grpSp>
        <p:nvGrpSpPr>
          <p:cNvPr id="95" name="Gruppieren 94">
            <a:extLst>
              <a:ext uri="{FF2B5EF4-FFF2-40B4-BE49-F238E27FC236}">
                <a16:creationId xmlns:a16="http://schemas.microsoft.com/office/drawing/2014/main" id="{4C449BEF-2368-A45F-F34B-FF5A76F74BDA}"/>
              </a:ext>
            </a:extLst>
          </p:cNvPr>
          <p:cNvGrpSpPr/>
          <p:nvPr/>
        </p:nvGrpSpPr>
        <p:grpSpPr>
          <a:xfrm>
            <a:off x="5335950" y="1813810"/>
            <a:ext cx="2602702" cy="4439219"/>
            <a:chOff x="5575790" y="1813810"/>
            <a:chExt cx="2602702" cy="4439219"/>
          </a:xfrm>
        </p:grpSpPr>
        <p:cxnSp>
          <p:nvCxnSpPr>
            <p:cNvPr id="116" name="Gerader Verbinder 115">
              <a:extLst>
                <a:ext uri="{FF2B5EF4-FFF2-40B4-BE49-F238E27FC236}">
                  <a16:creationId xmlns:a16="http://schemas.microsoft.com/office/drawing/2014/main" id="{F50F800C-C1CE-30CC-1103-518462BDB544}"/>
                </a:ext>
              </a:extLst>
            </p:cNvPr>
            <p:cNvCxnSpPr>
              <a:cxnSpLocks/>
            </p:cNvCxnSpPr>
            <p:nvPr/>
          </p:nvCxnSpPr>
          <p:spPr>
            <a:xfrm>
              <a:off x="7334342" y="1813810"/>
              <a:ext cx="0" cy="4176885"/>
            </a:xfrm>
            <a:prstGeom prst="line">
              <a:avLst/>
            </a:prstGeom>
            <a:ln w="19050">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3" name="Gruppieren 12">
              <a:extLst>
                <a:ext uri="{FF2B5EF4-FFF2-40B4-BE49-F238E27FC236}">
                  <a16:creationId xmlns:a16="http://schemas.microsoft.com/office/drawing/2014/main" id="{F21734DD-4557-8AFF-7737-EF25FE75D133}"/>
                </a:ext>
              </a:extLst>
            </p:cNvPr>
            <p:cNvGrpSpPr/>
            <p:nvPr/>
          </p:nvGrpSpPr>
          <p:grpSpPr>
            <a:xfrm>
              <a:off x="7084219" y="1870061"/>
              <a:ext cx="461962" cy="105845"/>
              <a:chOff x="7084219" y="1802606"/>
              <a:chExt cx="461962" cy="105845"/>
            </a:xfrm>
          </p:grpSpPr>
          <p:sp>
            <p:nvSpPr>
              <p:cNvPr id="41" name="Ellipse 40">
                <a:extLst>
                  <a:ext uri="{FF2B5EF4-FFF2-40B4-BE49-F238E27FC236}">
                    <a16:creationId xmlns:a16="http://schemas.microsoft.com/office/drawing/2014/main" id="{15118F0A-D5C0-A62A-E082-10AC6D49E043}"/>
                  </a:ext>
                </a:extLst>
              </p:cNvPr>
              <p:cNvSpPr/>
              <p:nvPr/>
            </p:nvSpPr>
            <p:spPr>
              <a:xfrm>
                <a:off x="7290289" y="1815583"/>
                <a:ext cx="88106" cy="8810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3" name="Gerader Verbinder 42">
                <a:extLst>
                  <a:ext uri="{FF2B5EF4-FFF2-40B4-BE49-F238E27FC236}">
                    <a16:creationId xmlns:a16="http://schemas.microsoft.com/office/drawing/2014/main" id="{5FE893CF-7489-2CCE-BCB4-D823D6292E04}"/>
                  </a:ext>
                </a:extLst>
              </p:cNvPr>
              <p:cNvCxnSpPr>
                <a:cxnSpLocks/>
              </p:cNvCxnSpPr>
              <p:nvPr/>
            </p:nvCxnSpPr>
            <p:spPr>
              <a:xfrm>
                <a:off x="7084219" y="1855528"/>
                <a:ext cx="4619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9CAF39DF-5D4F-0C7F-94BD-C28697CDB926}"/>
                  </a:ext>
                </a:extLst>
              </p:cNvPr>
              <p:cNvCxnSpPr>
                <a:cxnSpLocks/>
              </p:cNvCxnSpPr>
              <p:nvPr/>
            </p:nvCxnSpPr>
            <p:spPr>
              <a:xfrm>
                <a:off x="7546181" y="1802606"/>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0502E401-CE0B-020F-A657-97C2F45EC7F8}"/>
                  </a:ext>
                </a:extLst>
              </p:cNvPr>
              <p:cNvCxnSpPr>
                <a:cxnSpLocks/>
              </p:cNvCxnSpPr>
              <p:nvPr/>
            </p:nvCxnSpPr>
            <p:spPr>
              <a:xfrm>
                <a:off x="7084219" y="1802606"/>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uppieren 71">
              <a:extLst>
                <a:ext uri="{FF2B5EF4-FFF2-40B4-BE49-F238E27FC236}">
                  <a16:creationId xmlns:a16="http://schemas.microsoft.com/office/drawing/2014/main" id="{00445E7A-D2A8-9DF8-A275-23B725BBEA61}"/>
                </a:ext>
              </a:extLst>
            </p:cNvPr>
            <p:cNvGrpSpPr/>
            <p:nvPr/>
          </p:nvGrpSpPr>
          <p:grpSpPr>
            <a:xfrm>
              <a:off x="6886575" y="2207024"/>
              <a:ext cx="792956" cy="105845"/>
              <a:chOff x="6886575" y="2162054"/>
              <a:chExt cx="792956" cy="105845"/>
            </a:xfrm>
          </p:grpSpPr>
          <p:sp>
            <p:nvSpPr>
              <p:cNvPr id="40" name="Ellipse 39">
                <a:extLst>
                  <a:ext uri="{FF2B5EF4-FFF2-40B4-BE49-F238E27FC236}">
                    <a16:creationId xmlns:a16="http://schemas.microsoft.com/office/drawing/2014/main" id="{D6BA22A2-F1BD-6CD1-5745-2E0B4B713DAA}"/>
                  </a:ext>
                </a:extLst>
              </p:cNvPr>
              <p:cNvSpPr/>
              <p:nvPr/>
            </p:nvSpPr>
            <p:spPr>
              <a:xfrm>
                <a:off x="7290289" y="2172770"/>
                <a:ext cx="88106" cy="8810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7" name="Gerader Verbinder 46">
                <a:extLst>
                  <a:ext uri="{FF2B5EF4-FFF2-40B4-BE49-F238E27FC236}">
                    <a16:creationId xmlns:a16="http://schemas.microsoft.com/office/drawing/2014/main" id="{3B351782-5D04-2BAF-B73B-A3EB9F821FFB}"/>
                  </a:ext>
                </a:extLst>
              </p:cNvPr>
              <p:cNvCxnSpPr>
                <a:cxnSpLocks/>
              </p:cNvCxnSpPr>
              <p:nvPr/>
            </p:nvCxnSpPr>
            <p:spPr>
              <a:xfrm>
                <a:off x="6886575" y="2214976"/>
                <a:ext cx="7929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2AF6ABA2-0B42-6641-2961-826E05D3DC6C}"/>
                  </a:ext>
                </a:extLst>
              </p:cNvPr>
              <p:cNvCxnSpPr>
                <a:cxnSpLocks/>
              </p:cNvCxnSpPr>
              <p:nvPr/>
            </p:nvCxnSpPr>
            <p:spPr>
              <a:xfrm>
                <a:off x="7679531" y="2162054"/>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A5704F8-3A5E-4ADE-C705-199E56785EA9}"/>
                  </a:ext>
                </a:extLst>
              </p:cNvPr>
              <p:cNvCxnSpPr>
                <a:cxnSpLocks/>
              </p:cNvCxnSpPr>
              <p:nvPr/>
            </p:nvCxnSpPr>
            <p:spPr>
              <a:xfrm>
                <a:off x="6886575" y="2162054"/>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1" name="Gruppieren 70">
              <a:extLst>
                <a:ext uri="{FF2B5EF4-FFF2-40B4-BE49-F238E27FC236}">
                  <a16:creationId xmlns:a16="http://schemas.microsoft.com/office/drawing/2014/main" id="{98011DE4-5A58-71F6-596C-6BF5AC61977A}"/>
                </a:ext>
              </a:extLst>
            </p:cNvPr>
            <p:cNvGrpSpPr/>
            <p:nvPr/>
          </p:nvGrpSpPr>
          <p:grpSpPr>
            <a:xfrm>
              <a:off x="7018826" y="2385083"/>
              <a:ext cx="579743" cy="105845"/>
              <a:chOff x="7018826" y="2340113"/>
              <a:chExt cx="579743" cy="105845"/>
            </a:xfrm>
          </p:grpSpPr>
          <p:sp>
            <p:nvSpPr>
              <p:cNvPr id="39" name="Ellipse 38">
                <a:extLst>
                  <a:ext uri="{FF2B5EF4-FFF2-40B4-BE49-F238E27FC236}">
                    <a16:creationId xmlns:a16="http://schemas.microsoft.com/office/drawing/2014/main" id="{C16A4EEB-395A-98E6-C01E-3F7B8F3F9BA1}"/>
                  </a:ext>
                </a:extLst>
              </p:cNvPr>
              <p:cNvSpPr/>
              <p:nvPr/>
            </p:nvSpPr>
            <p:spPr>
              <a:xfrm>
                <a:off x="7285527" y="2348982"/>
                <a:ext cx="88106" cy="8810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6" name="Gerader Verbinder 55">
                <a:extLst>
                  <a:ext uri="{FF2B5EF4-FFF2-40B4-BE49-F238E27FC236}">
                    <a16:creationId xmlns:a16="http://schemas.microsoft.com/office/drawing/2014/main" id="{54707FB2-857C-881A-EAA5-342A04A21502}"/>
                  </a:ext>
                </a:extLst>
              </p:cNvPr>
              <p:cNvCxnSpPr>
                <a:cxnSpLocks/>
              </p:cNvCxnSpPr>
              <p:nvPr/>
            </p:nvCxnSpPr>
            <p:spPr>
              <a:xfrm>
                <a:off x="7018826" y="2393035"/>
                <a:ext cx="5797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F5BFFB9E-BD9E-8EE4-9E70-0082D377ABD0}"/>
                  </a:ext>
                </a:extLst>
              </p:cNvPr>
              <p:cNvCxnSpPr>
                <a:cxnSpLocks/>
              </p:cNvCxnSpPr>
              <p:nvPr/>
            </p:nvCxnSpPr>
            <p:spPr>
              <a:xfrm>
                <a:off x="7595088" y="2340113"/>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2AC94EA6-A863-5FEA-75FD-7CFE61F43431}"/>
                  </a:ext>
                </a:extLst>
              </p:cNvPr>
              <p:cNvCxnSpPr>
                <a:cxnSpLocks/>
              </p:cNvCxnSpPr>
              <p:nvPr/>
            </p:nvCxnSpPr>
            <p:spPr>
              <a:xfrm>
                <a:off x="7018826" y="2340113"/>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Gruppieren 66">
              <a:extLst>
                <a:ext uri="{FF2B5EF4-FFF2-40B4-BE49-F238E27FC236}">
                  <a16:creationId xmlns:a16="http://schemas.microsoft.com/office/drawing/2014/main" id="{A4D11FB0-02EF-2AB9-E7E9-CFDC501F7E09}"/>
                </a:ext>
              </a:extLst>
            </p:cNvPr>
            <p:cNvGrpSpPr/>
            <p:nvPr/>
          </p:nvGrpSpPr>
          <p:grpSpPr>
            <a:xfrm>
              <a:off x="7062879" y="2732808"/>
              <a:ext cx="564356" cy="105845"/>
              <a:chOff x="7062879" y="2695333"/>
              <a:chExt cx="564356" cy="105845"/>
            </a:xfrm>
          </p:grpSpPr>
          <p:sp>
            <p:nvSpPr>
              <p:cNvPr id="38" name="Ellipse 37">
                <a:extLst>
                  <a:ext uri="{FF2B5EF4-FFF2-40B4-BE49-F238E27FC236}">
                    <a16:creationId xmlns:a16="http://schemas.microsoft.com/office/drawing/2014/main" id="{84FB5C25-0D60-99E6-5987-F900DACBAF6A}"/>
                  </a:ext>
                </a:extLst>
              </p:cNvPr>
              <p:cNvSpPr/>
              <p:nvPr/>
            </p:nvSpPr>
            <p:spPr>
              <a:xfrm>
                <a:off x="7328390" y="2708551"/>
                <a:ext cx="88106" cy="8810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0" name="Gerader Verbinder 59">
                <a:extLst>
                  <a:ext uri="{FF2B5EF4-FFF2-40B4-BE49-F238E27FC236}">
                    <a16:creationId xmlns:a16="http://schemas.microsoft.com/office/drawing/2014/main" id="{23684A36-8B73-34D3-E4BC-444A95B30065}"/>
                  </a:ext>
                </a:extLst>
              </p:cNvPr>
              <p:cNvCxnSpPr>
                <a:cxnSpLocks/>
              </p:cNvCxnSpPr>
              <p:nvPr/>
            </p:nvCxnSpPr>
            <p:spPr>
              <a:xfrm>
                <a:off x="7062879" y="2748255"/>
                <a:ext cx="564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56959810-04E7-C46F-77DC-CBDF2FB1E67A}"/>
                  </a:ext>
                </a:extLst>
              </p:cNvPr>
              <p:cNvCxnSpPr>
                <a:cxnSpLocks/>
              </p:cNvCxnSpPr>
              <p:nvPr/>
            </p:nvCxnSpPr>
            <p:spPr>
              <a:xfrm>
                <a:off x="7627235" y="2695333"/>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3A1171E4-9696-5C0C-0808-1118AC2E4478}"/>
                  </a:ext>
                </a:extLst>
              </p:cNvPr>
              <p:cNvCxnSpPr>
                <a:cxnSpLocks/>
              </p:cNvCxnSpPr>
              <p:nvPr/>
            </p:nvCxnSpPr>
            <p:spPr>
              <a:xfrm>
                <a:off x="7062879" y="2695333"/>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uppieren 62">
              <a:extLst>
                <a:ext uri="{FF2B5EF4-FFF2-40B4-BE49-F238E27FC236}">
                  <a16:creationId xmlns:a16="http://schemas.microsoft.com/office/drawing/2014/main" id="{9BDF5176-E0C4-08AC-DEF2-A22EBBE1FC03}"/>
                </a:ext>
              </a:extLst>
            </p:cNvPr>
            <p:cNvGrpSpPr/>
            <p:nvPr/>
          </p:nvGrpSpPr>
          <p:grpSpPr>
            <a:xfrm>
              <a:off x="6811658" y="2908256"/>
              <a:ext cx="807243" cy="105845"/>
              <a:chOff x="6811658" y="2878276"/>
              <a:chExt cx="807243" cy="105845"/>
            </a:xfrm>
          </p:grpSpPr>
          <p:sp>
            <p:nvSpPr>
              <p:cNvPr id="37" name="Ellipse 36">
                <a:extLst>
                  <a:ext uri="{FF2B5EF4-FFF2-40B4-BE49-F238E27FC236}">
                    <a16:creationId xmlns:a16="http://schemas.microsoft.com/office/drawing/2014/main" id="{97933CA7-63EC-42F3-AF8B-FE7E4D744523}"/>
                  </a:ext>
                </a:extLst>
              </p:cNvPr>
              <p:cNvSpPr/>
              <p:nvPr/>
            </p:nvSpPr>
            <p:spPr>
              <a:xfrm>
                <a:off x="7218852" y="2887145"/>
                <a:ext cx="88106" cy="8810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4" name="Gerader Verbinder 63">
                <a:extLst>
                  <a:ext uri="{FF2B5EF4-FFF2-40B4-BE49-F238E27FC236}">
                    <a16:creationId xmlns:a16="http://schemas.microsoft.com/office/drawing/2014/main" id="{27D9F843-0891-6784-A947-DADF865C9263}"/>
                  </a:ext>
                </a:extLst>
              </p:cNvPr>
              <p:cNvCxnSpPr>
                <a:cxnSpLocks/>
              </p:cNvCxnSpPr>
              <p:nvPr/>
            </p:nvCxnSpPr>
            <p:spPr>
              <a:xfrm>
                <a:off x="6811658" y="2931198"/>
                <a:ext cx="80596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35740A9B-D0BE-3A54-2A6B-705FCB23DB03}"/>
                  </a:ext>
                </a:extLst>
              </p:cNvPr>
              <p:cNvCxnSpPr>
                <a:cxnSpLocks/>
              </p:cNvCxnSpPr>
              <p:nvPr/>
            </p:nvCxnSpPr>
            <p:spPr>
              <a:xfrm>
                <a:off x="7618901" y="2878276"/>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044EAF98-929C-BAFF-10E2-825886514AB1}"/>
                  </a:ext>
                </a:extLst>
              </p:cNvPr>
              <p:cNvCxnSpPr>
                <a:cxnSpLocks/>
              </p:cNvCxnSpPr>
              <p:nvPr/>
            </p:nvCxnSpPr>
            <p:spPr>
              <a:xfrm>
                <a:off x="6811658" y="2878276"/>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uppieren 58">
              <a:extLst>
                <a:ext uri="{FF2B5EF4-FFF2-40B4-BE49-F238E27FC236}">
                  <a16:creationId xmlns:a16="http://schemas.microsoft.com/office/drawing/2014/main" id="{1BA681B2-8040-8D88-B327-AC23363FE048}"/>
                </a:ext>
              </a:extLst>
            </p:cNvPr>
            <p:cNvGrpSpPr/>
            <p:nvPr/>
          </p:nvGrpSpPr>
          <p:grpSpPr>
            <a:xfrm>
              <a:off x="6896191" y="3237845"/>
              <a:ext cx="652462" cy="105845"/>
              <a:chOff x="6896191" y="3237845"/>
              <a:chExt cx="652462" cy="105845"/>
            </a:xfrm>
          </p:grpSpPr>
          <p:sp>
            <p:nvSpPr>
              <p:cNvPr id="36" name="Ellipse 35">
                <a:extLst>
                  <a:ext uri="{FF2B5EF4-FFF2-40B4-BE49-F238E27FC236}">
                    <a16:creationId xmlns:a16="http://schemas.microsoft.com/office/drawing/2014/main" id="{8D37AA0A-C5CE-8A6B-C0CB-E963B5FFB8F5}"/>
                  </a:ext>
                </a:extLst>
              </p:cNvPr>
              <p:cNvSpPr/>
              <p:nvPr/>
            </p:nvSpPr>
            <p:spPr>
              <a:xfrm>
                <a:off x="7202183" y="3246714"/>
                <a:ext cx="88106" cy="8810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8" name="Gerader Verbinder 67">
                <a:extLst>
                  <a:ext uri="{FF2B5EF4-FFF2-40B4-BE49-F238E27FC236}">
                    <a16:creationId xmlns:a16="http://schemas.microsoft.com/office/drawing/2014/main" id="{EAFF59EA-E780-5C27-E72A-36782A4E2D33}"/>
                  </a:ext>
                </a:extLst>
              </p:cNvPr>
              <p:cNvCxnSpPr>
                <a:cxnSpLocks/>
              </p:cNvCxnSpPr>
              <p:nvPr/>
            </p:nvCxnSpPr>
            <p:spPr>
              <a:xfrm>
                <a:off x="6896191" y="3290767"/>
                <a:ext cx="6499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DAF56416-174F-E112-2A68-6F3F05C30A05}"/>
                  </a:ext>
                </a:extLst>
              </p:cNvPr>
              <p:cNvCxnSpPr>
                <a:cxnSpLocks/>
              </p:cNvCxnSpPr>
              <p:nvPr/>
            </p:nvCxnSpPr>
            <p:spPr>
              <a:xfrm>
                <a:off x="7548653" y="3237845"/>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176A40DB-2E26-4F56-E3F2-153490323F2A}"/>
                  </a:ext>
                </a:extLst>
              </p:cNvPr>
              <p:cNvCxnSpPr>
                <a:cxnSpLocks/>
              </p:cNvCxnSpPr>
              <p:nvPr/>
            </p:nvCxnSpPr>
            <p:spPr>
              <a:xfrm>
                <a:off x="6896191" y="3237845"/>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uppieren 54">
              <a:extLst>
                <a:ext uri="{FF2B5EF4-FFF2-40B4-BE49-F238E27FC236}">
                  <a16:creationId xmlns:a16="http://schemas.microsoft.com/office/drawing/2014/main" id="{A9E2D037-82BE-932B-2390-2DBF8D8C7A51}"/>
                </a:ext>
              </a:extLst>
            </p:cNvPr>
            <p:cNvGrpSpPr/>
            <p:nvPr/>
          </p:nvGrpSpPr>
          <p:grpSpPr>
            <a:xfrm>
              <a:off x="7058208" y="3414057"/>
              <a:ext cx="652462" cy="105845"/>
              <a:chOff x="7058208" y="3414057"/>
              <a:chExt cx="652462" cy="105845"/>
            </a:xfrm>
          </p:grpSpPr>
          <p:sp>
            <p:nvSpPr>
              <p:cNvPr id="35" name="Ellipse 34">
                <a:extLst>
                  <a:ext uri="{FF2B5EF4-FFF2-40B4-BE49-F238E27FC236}">
                    <a16:creationId xmlns:a16="http://schemas.microsoft.com/office/drawing/2014/main" id="{57075FDF-90E3-E53F-0374-03CC27092401}"/>
                  </a:ext>
                </a:extLst>
              </p:cNvPr>
              <p:cNvSpPr/>
              <p:nvPr/>
            </p:nvSpPr>
            <p:spPr>
              <a:xfrm>
                <a:off x="7385540" y="3422926"/>
                <a:ext cx="88106" cy="8810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3" name="Gerader Verbinder 72">
                <a:extLst>
                  <a:ext uri="{FF2B5EF4-FFF2-40B4-BE49-F238E27FC236}">
                    <a16:creationId xmlns:a16="http://schemas.microsoft.com/office/drawing/2014/main" id="{B81C3EF3-6D46-5A1E-15F0-A45D43D17832}"/>
                  </a:ext>
                </a:extLst>
              </p:cNvPr>
              <p:cNvCxnSpPr>
                <a:cxnSpLocks/>
              </p:cNvCxnSpPr>
              <p:nvPr/>
            </p:nvCxnSpPr>
            <p:spPr>
              <a:xfrm>
                <a:off x="7058208" y="3466979"/>
                <a:ext cx="6499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r Verbinder 73">
                <a:extLst>
                  <a:ext uri="{FF2B5EF4-FFF2-40B4-BE49-F238E27FC236}">
                    <a16:creationId xmlns:a16="http://schemas.microsoft.com/office/drawing/2014/main" id="{3F887BC7-1DE6-7D54-4E48-04EBEF32047C}"/>
                  </a:ext>
                </a:extLst>
              </p:cNvPr>
              <p:cNvCxnSpPr>
                <a:cxnSpLocks/>
              </p:cNvCxnSpPr>
              <p:nvPr/>
            </p:nvCxnSpPr>
            <p:spPr>
              <a:xfrm>
                <a:off x="7710670" y="3414057"/>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r Verbinder 74">
                <a:extLst>
                  <a:ext uri="{FF2B5EF4-FFF2-40B4-BE49-F238E27FC236}">
                    <a16:creationId xmlns:a16="http://schemas.microsoft.com/office/drawing/2014/main" id="{C070F5D7-7BE0-2E09-F598-3803199E7DF4}"/>
                  </a:ext>
                </a:extLst>
              </p:cNvPr>
              <p:cNvCxnSpPr>
                <a:cxnSpLocks/>
              </p:cNvCxnSpPr>
              <p:nvPr/>
            </p:nvCxnSpPr>
            <p:spPr>
              <a:xfrm>
                <a:off x="7058208" y="3414057"/>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id="{08FE5EC6-CF24-86D2-1FD9-AC1AFD718870}"/>
                </a:ext>
              </a:extLst>
            </p:cNvPr>
            <p:cNvGrpSpPr/>
            <p:nvPr/>
          </p:nvGrpSpPr>
          <p:grpSpPr>
            <a:xfrm>
              <a:off x="6685449" y="3765405"/>
              <a:ext cx="1103620" cy="107577"/>
              <a:chOff x="6685449" y="3765405"/>
              <a:chExt cx="1103620" cy="107577"/>
            </a:xfrm>
          </p:grpSpPr>
          <p:sp>
            <p:nvSpPr>
              <p:cNvPr id="34" name="Ellipse 33">
                <a:extLst>
                  <a:ext uri="{FF2B5EF4-FFF2-40B4-BE49-F238E27FC236}">
                    <a16:creationId xmlns:a16="http://schemas.microsoft.com/office/drawing/2014/main" id="{B7E65346-3088-B576-EAB6-58B7EE8ACBB4}"/>
                  </a:ext>
                </a:extLst>
              </p:cNvPr>
              <p:cNvSpPr/>
              <p:nvPr/>
            </p:nvSpPr>
            <p:spPr>
              <a:xfrm>
                <a:off x="7292671" y="3784876"/>
                <a:ext cx="88106" cy="8810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6" name="Gerader Verbinder 75">
                <a:extLst>
                  <a:ext uri="{FF2B5EF4-FFF2-40B4-BE49-F238E27FC236}">
                    <a16:creationId xmlns:a16="http://schemas.microsoft.com/office/drawing/2014/main" id="{95FAF3C5-95BE-5FAA-E4C9-3613C8A28896}"/>
                  </a:ext>
                </a:extLst>
              </p:cNvPr>
              <p:cNvCxnSpPr>
                <a:cxnSpLocks/>
              </p:cNvCxnSpPr>
              <p:nvPr/>
            </p:nvCxnSpPr>
            <p:spPr>
              <a:xfrm>
                <a:off x="6685449" y="3818327"/>
                <a:ext cx="11036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69C50028-FD63-8406-D61A-FD4EC48F83C5}"/>
                  </a:ext>
                </a:extLst>
              </p:cNvPr>
              <p:cNvCxnSpPr>
                <a:cxnSpLocks/>
              </p:cNvCxnSpPr>
              <p:nvPr/>
            </p:nvCxnSpPr>
            <p:spPr>
              <a:xfrm>
                <a:off x="7787968" y="3765405"/>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1DA1233E-8678-CCD5-681D-0EB9549935E8}"/>
                  </a:ext>
                </a:extLst>
              </p:cNvPr>
              <p:cNvCxnSpPr>
                <a:cxnSpLocks/>
              </p:cNvCxnSpPr>
              <p:nvPr/>
            </p:nvCxnSpPr>
            <p:spPr>
              <a:xfrm>
                <a:off x="6685449" y="3765405"/>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uppieren 52">
              <a:extLst>
                <a:ext uri="{FF2B5EF4-FFF2-40B4-BE49-F238E27FC236}">
                  <a16:creationId xmlns:a16="http://schemas.microsoft.com/office/drawing/2014/main" id="{4563D10B-4328-7727-540B-EA13C96EC78C}"/>
                </a:ext>
              </a:extLst>
            </p:cNvPr>
            <p:cNvGrpSpPr/>
            <p:nvPr/>
          </p:nvGrpSpPr>
          <p:grpSpPr>
            <a:xfrm>
              <a:off x="7020016" y="3949839"/>
              <a:ext cx="569119" cy="105845"/>
              <a:chOff x="7020016" y="3949839"/>
              <a:chExt cx="569119" cy="105845"/>
            </a:xfrm>
          </p:grpSpPr>
          <p:sp>
            <p:nvSpPr>
              <p:cNvPr id="33" name="Ellipse 32">
                <a:extLst>
                  <a:ext uri="{FF2B5EF4-FFF2-40B4-BE49-F238E27FC236}">
                    <a16:creationId xmlns:a16="http://schemas.microsoft.com/office/drawing/2014/main" id="{D90DC95F-A3FE-0ED6-3EA0-5FC621EA3BDE}"/>
                  </a:ext>
                </a:extLst>
              </p:cNvPr>
              <p:cNvSpPr/>
              <p:nvPr/>
            </p:nvSpPr>
            <p:spPr>
              <a:xfrm>
                <a:off x="7290289" y="3958708"/>
                <a:ext cx="88106" cy="8810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0" name="Gerader Verbinder 79">
                <a:extLst>
                  <a:ext uri="{FF2B5EF4-FFF2-40B4-BE49-F238E27FC236}">
                    <a16:creationId xmlns:a16="http://schemas.microsoft.com/office/drawing/2014/main" id="{14285A09-2EB6-6C8D-61EC-667EADBC28DD}"/>
                  </a:ext>
                </a:extLst>
              </p:cNvPr>
              <p:cNvCxnSpPr>
                <a:cxnSpLocks/>
              </p:cNvCxnSpPr>
              <p:nvPr/>
            </p:nvCxnSpPr>
            <p:spPr>
              <a:xfrm>
                <a:off x="7020016" y="4002761"/>
                <a:ext cx="5666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2EDA9B8C-CEDB-1E7A-9EFF-985FBF651AE9}"/>
                  </a:ext>
                </a:extLst>
              </p:cNvPr>
              <p:cNvCxnSpPr>
                <a:cxnSpLocks/>
              </p:cNvCxnSpPr>
              <p:nvPr/>
            </p:nvCxnSpPr>
            <p:spPr>
              <a:xfrm>
                <a:off x="7589135" y="3949839"/>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5711A57D-D292-29AB-42A7-3724B1A6C437}"/>
                  </a:ext>
                </a:extLst>
              </p:cNvPr>
              <p:cNvCxnSpPr>
                <a:cxnSpLocks/>
              </p:cNvCxnSpPr>
              <p:nvPr/>
            </p:nvCxnSpPr>
            <p:spPr>
              <a:xfrm>
                <a:off x="7020016" y="3949839"/>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uppieren 51">
              <a:extLst>
                <a:ext uri="{FF2B5EF4-FFF2-40B4-BE49-F238E27FC236}">
                  <a16:creationId xmlns:a16="http://schemas.microsoft.com/office/drawing/2014/main" id="{4439377E-660E-6B7E-ABF0-4B543DC2EDC9}"/>
                </a:ext>
              </a:extLst>
            </p:cNvPr>
            <p:cNvGrpSpPr/>
            <p:nvPr/>
          </p:nvGrpSpPr>
          <p:grpSpPr>
            <a:xfrm>
              <a:off x="6709354" y="4130814"/>
              <a:ext cx="1144009" cy="105845"/>
              <a:chOff x="6709354" y="4130814"/>
              <a:chExt cx="1144009" cy="105845"/>
            </a:xfrm>
          </p:grpSpPr>
          <p:sp>
            <p:nvSpPr>
              <p:cNvPr id="32" name="Ellipse 31">
                <a:extLst>
                  <a:ext uri="{FF2B5EF4-FFF2-40B4-BE49-F238E27FC236}">
                    <a16:creationId xmlns:a16="http://schemas.microsoft.com/office/drawing/2014/main" id="{5A49969E-81C7-33AE-09A2-54AD1F08C95A}"/>
                  </a:ext>
                </a:extLst>
              </p:cNvPr>
              <p:cNvSpPr/>
              <p:nvPr/>
            </p:nvSpPr>
            <p:spPr>
              <a:xfrm>
                <a:off x="7371251" y="4139683"/>
                <a:ext cx="88106" cy="8810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4" name="Gerader Verbinder 83">
                <a:extLst>
                  <a:ext uri="{FF2B5EF4-FFF2-40B4-BE49-F238E27FC236}">
                    <a16:creationId xmlns:a16="http://schemas.microsoft.com/office/drawing/2014/main" id="{CB665774-BBAE-3D95-7FB2-A1C3F1BC3774}"/>
                  </a:ext>
                </a:extLst>
              </p:cNvPr>
              <p:cNvCxnSpPr>
                <a:cxnSpLocks/>
              </p:cNvCxnSpPr>
              <p:nvPr/>
            </p:nvCxnSpPr>
            <p:spPr>
              <a:xfrm>
                <a:off x="6709354" y="4183736"/>
                <a:ext cx="11440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43B17F75-3E77-BA01-6F4D-C0174D945326}"/>
                  </a:ext>
                </a:extLst>
              </p:cNvPr>
              <p:cNvCxnSpPr>
                <a:cxnSpLocks/>
              </p:cNvCxnSpPr>
              <p:nvPr/>
            </p:nvCxnSpPr>
            <p:spPr>
              <a:xfrm>
                <a:off x="7847591" y="4130814"/>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735F488B-B909-B2DB-DA99-B9DD8FC4B655}"/>
                  </a:ext>
                </a:extLst>
              </p:cNvPr>
              <p:cNvCxnSpPr>
                <a:cxnSpLocks/>
              </p:cNvCxnSpPr>
              <p:nvPr/>
            </p:nvCxnSpPr>
            <p:spPr>
              <a:xfrm>
                <a:off x="6709354" y="4130814"/>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uppieren 50">
              <a:extLst>
                <a:ext uri="{FF2B5EF4-FFF2-40B4-BE49-F238E27FC236}">
                  <a16:creationId xmlns:a16="http://schemas.microsoft.com/office/drawing/2014/main" id="{04200D84-8696-AD7B-E346-29747E3C736C}"/>
                </a:ext>
              </a:extLst>
            </p:cNvPr>
            <p:cNvGrpSpPr/>
            <p:nvPr/>
          </p:nvGrpSpPr>
          <p:grpSpPr>
            <a:xfrm>
              <a:off x="7029541" y="4455520"/>
              <a:ext cx="533399" cy="105845"/>
              <a:chOff x="7029541" y="4485500"/>
              <a:chExt cx="533399" cy="105845"/>
            </a:xfrm>
          </p:grpSpPr>
          <p:sp>
            <p:nvSpPr>
              <p:cNvPr id="31" name="Ellipse 30">
                <a:extLst>
                  <a:ext uri="{FF2B5EF4-FFF2-40B4-BE49-F238E27FC236}">
                    <a16:creationId xmlns:a16="http://schemas.microsoft.com/office/drawing/2014/main" id="{76BB9FE4-2E94-0B6D-D97A-70AE0E076B6D}"/>
                  </a:ext>
                </a:extLst>
              </p:cNvPr>
              <p:cNvSpPr/>
              <p:nvPr/>
            </p:nvSpPr>
            <p:spPr>
              <a:xfrm>
                <a:off x="7271238" y="4496871"/>
                <a:ext cx="88106" cy="8810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8" name="Gerader Verbinder 87">
                <a:extLst>
                  <a:ext uri="{FF2B5EF4-FFF2-40B4-BE49-F238E27FC236}">
                    <a16:creationId xmlns:a16="http://schemas.microsoft.com/office/drawing/2014/main" id="{089430BE-91BF-5150-10CB-4D0A004A1DAF}"/>
                  </a:ext>
                </a:extLst>
              </p:cNvPr>
              <p:cNvCxnSpPr>
                <a:cxnSpLocks/>
              </p:cNvCxnSpPr>
              <p:nvPr/>
            </p:nvCxnSpPr>
            <p:spPr>
              <a:xfrm>
                <a:off x="7029541" y="4538422"/>
                <a:ext cx="5309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CB158077-F5DD-F557-B55E-BA0FDB1AA52F}"/>
                  </a:ext>
                </a:extLst>
              </p:cNvPr>
              <p:cNvCxnSpPr>
                <a:cxnSpLocks/>
              </p:cNvCxnSpPr>
              <p:nvPr/>
            </p:nvCxnSpPr>
            <p:spPr>
              <a:xfrm>
                <a:off x="7562940" y="4485500"/>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7D217F28-FE2E-92BB-32A9-385A47F96141}"/>
                  </a:ext>
                </a:extLst>
              </p:cNvPr>
              <p:cNvCxnSpPr>
                <a:cxnSpLocks/>
              </p:cNvCxnSpPr>
              <p:nvPr/>
            </p:nvCxnSpPr>
            <p:spPr>
              <a:xfrm>
                <a:off x="7029541" y="4485500"/>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uppieren 49">
              <a:extLst>
                <a:ext uri="{FF2B5EF4-FFF2-40B4-BE49-F238E27FC236}">
                  <a16:creationId xmlns:a16="http://schemas.microsoft.com/office/drawing/2014/main" id="{F605191A-8543-1FAB-F634-81B7FBB62BD3}"/>
                </a:ext>
              </a:extLst>
            </p:cNvPr>
            <p:cNvGrpSpPr/>
            <p:nvPr/>
          </p:nvGrpSpPr>
          <p:grpSpPr>
            <a:xfrm>
              <a:off x="6690305" y="4624238"/>
              <a:ext cx="1273969" cy="105845"/>
              <a:chOff x="6690305" y="4661713"/>
              <a:chExt cx="1273969" cy="105845"/>
            </a:xfrm>
          </p:grpSpPr>
          <p:sp>
            <p:nvSpPr>
              <p:cNvPr id="30" name="Ellipse 29">
                <a:extLst>
                  <a:ext uri="{FF2B5EF4-FFF2-40B4-BE49-F238E27FC236}">
                    <a16:creationId xmlns:a16="http://schemas.microsoft.com/office/drawing/2014/main" id="{6E34DC72-EAC0-51E5-D4AF-B67C2E941FB0}"/>
                  </a:ext>
                </a:extLst>
              </p:cNvPr>
              <p:cNvSpPr/>
              <p:nvPr/>
            </p:nvSpPr>
            <p:spPr>
              <a:xfrm>
                <a:off x="7611757" y="4675465"/>
                <a:ext cx="88106" cy="8810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2" name="Gerader Verbinder 91">
                <a:extLst>
                  <a:ext uri="{FF2B5EF4-FFF2-40B4-BE49-F238E27FC236}">
                    <a16:creationId xmlns:a16="http://schemas.microsoft.com/office/drawing/2014/main" id="{0C296AC3-AA73-9512-A374-EC9251728711}"/>
                  </a:ext>
                </a:extLst>
              </p:cNvPr>
              <p:cNvCxnSpPr>
                <a:cxnSpLocks/>
              </p:cNvCxnSpPr>
              <p:nvPr/>
            </p:nvCxnSpPr>
            <p:spPr>
              <a:xfrm>
                <a:off x="6690305" y="4714635"/>
                <a:ext cx="12725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76799723-E125-E2C6-C5D4-912C10786C9D}"/>
                  </a:ext>
                </a:extLst>
              </p:cNvPr>
              <p:cNvCxnSpPr>
                <a:cxnSpLocks/>
              </p:cNvCxnSpPr>
              <p:nvPr/>
            </p:nvCxnSpPr>
            <p:spPr>
              <a:xfrm>
                <a:off x="7964274" y="4661713"/>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C46EC5D8-EE61-AEE3-D3EB-704829EEA891}"/>
                  </a:ext>
                </a:extLst>
              </p:cNvPr>
              <p:cNvCxnSpPr>
                <a:cxnSpLocks/>
              </p:cNvCxnSpPr>
              <p:nvPr/>
            </p:nvCxnSpPr>
            <p:spPr>
              <a:xfrm>
                <a:off x="6690305" y="4661713"/>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uppieren 43">
              <a:extLst>
                <a:ext uri="{FF2B5EF4-FFF2-40B4-BE49-F238E27FC236}">
                  <a16:creationId xmlns:a16="http://schemas.microsoft.com/office/drawing/2014/main" id="{5B65E14E-53AA-E511-3626-963977599F14}"/>
                </a:ext>
              </a:extLst>
            </p:cNvPr>
            <p:cNvGrpSpPr/>
            <p:nvPr/>
          </p:nvGrpSpPr>
          <p:grpSpPr>
            <a:xfrm>
              <a:off x="7161609" y="4976433"/>
              <a:ext cx="781049" cy="105845"/>
              <a:chOff x="7161609" y="5021403"/>
              <a:chExt cx="781049" cy="105845"/>
            </a:xfrm>
          </p:grpSpPr>
          <p:sp>
            <p:nvSpPr>
              <p:cNvPr id="29" name="Ellipse 28">
                <a:extLst>
                  <a:ext uri="{FF2B5EF4-FFF2-40B4-BE49-F238E27FC236}">
                    <a16:creationId xmlns:a16="http://schemas.microsoft.com/office/drawing/2014/main" id="{444097AD-3835-C6DD-268D-96FF1C204AAF}"/>
                  </a:ext>
                </a:extLst>
              </p:cNvPr>
              <p:cNvSpPr/>
              <p:nvPr/>
            </p:nvSpPr>
            <p:spPr>
              <a:xfrm>
                <a:off x="7664145" y="5030272"/>
                <a:ext cx="88106" cy="8810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6" name="Gerader Verbinder 95">
                <a:extLst>
                  <a:ext uri="{FF2B5EF4-FFF2-40B4-BE49-F238E27FC236}">
                    <a16:creationId xmlns:a16="http://schemas.microsoft.com/office/drawing/2014/main" id="{D8BA4A4F-DE2A-7F7E-A316-CF0F55D081E9}"/>
                  </a:ext>
                </a:extLst>
              </p:cNvPr>
              <p:cNvCxnSpPr>
                <a:cxnSpLocks/>
              </p:cNvCxnSpPr>
              <p:nvPr/>
            </p:nvCxnSpPr>
            <p:spPr>
              <a:xfrm>
                <a:off x="7161609" y="5074325"/>
                <a:ext cx="779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8F921468-E72A-4FBD-6DF6-30510A9D91AA}"/>
                  </a:ext>
                </a:extLst>
              </p:cNvPr>
              <p:cNvCxnSpPr>
                <a:cxnSpLocks/>
              </p:cNvCxnSpPr>
              <p:nvPr/>
            </p:nvCxnSpPr>
            <p:spPr>
              <a:xfrm>
                <a:off x="7942658" y="5021403"/>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80D7239B-C162-3176-E764-48C6E18E1EEF}"/>
                  </a:ext>
                </a:extLst>
              </p:cNvPr>
              <p:cNvCxnSpPr>
                <a:cxnSpLocks/>
              </p:cNvCxnSpPr>
              <p:nvPr/>
            </p:nvCxnSpPr>
            <p:spPr>
              <a:xfrm>
                <a:off x="7161609" y="5021403"/>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uppieren 41">
              <a:extLst>
                <a:ext uri="{FF2B5EF4-FFF2-40B4-BE49-F238E27FC236}">
                  <a16:creationId xmlns:a16="http://schemas.microsoft.com/office/drawing/2014/main" id="{82D41DF4-7864-5AAA-F9AD-2864282E7628}"/>
                </a:ext>
              </a:extLst>
            </p:cNvPr>
            <p:cNvGrpSpPr/>
            <p:nvPr/>
          </p:nvGrpSpPr>
          <p:grpSpPr>
            <a:xfrm>
              <a:off x="6949174" y="5142418"/>
              <a:ext cx="533399" cy="105845"/>
              <a:chOff x="6949174" y="5202378"/>
              <a:chExt cx="533399" cy="105845"/>
            </a:xfrm>
          </p:grpSpPr>
          <p:sp>
            <p:nvSpPr>
              <p:cNvPr id="28" name="Ellipse 27">
                <a:extLst>
                  <a:ext uri="{FF2B5EF4-FFF2-40B4-BE49-F238E27FC236}">
                    <a16:creationId xmlns:a16="http://schemas.microsoft.com/office/drawing/2014/main" id="{659A2E26-F2F2-B78A-325E-2A180A10956E}"/>
                  </a:ext>
                </a:extLst>
              </p:cNvPr>
              <p:cNvSpPr/>
              <p:nvPr/>
            </p:nvSpPr>
            <p:spPr>
              <a:xfrm>
                <a:off x="7187895" y="5211247"/>
                <a:ext cx="88106" cy="8810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0" name="Gerader Verbinder 99">
                <a:extLst>
                  <a:ext uri="{FF2B5EF4-FFF2-40B4-BE49-F238E27FC236}">
                    <a16:creationId xmlns:a16="http://schemas.microsoft.com/office/drawing/2014/main" id="{F7D55565-E487-E782-D89A-2E23167FA23A}"/>
                  </a:ext>
                </a:extLst>
              </p:cNvPr>
              <p:cNvCxnSpPr>
                <a:cxnSpLocks/>
              </p:cNvCxnSpPr>
              <p:nvPr/>
            </p:nvCxnSpPr>
            <p:spPr>
              <a:xfrm>
                <a:off x="6949174" y="5255300"/>
                <a:ext cx="5309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221C08FF-411D-E6F7-C263-CC9774A4745B}"/>
                  </a:ext>
                </a:extLst>
              </p:cNvPr>
              <p:cNvCxnSpPr>
                <a:cxnSpLocks/>
              </p:cNvCxnSpPr>
              <p:nvPr/>
            </p:nvCxnSpPr>
            <p:spPr>
              <a:xfrm>
                <a:off x="7482573" y="5202378"/>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Gerader Verbinder 101">
                <a:extLst>
                  <a:ext uri="{FF2B5EF4-FFF2-40B4-BE49-F238E27FC236}">
                    <a16:creationId xmlns:a16="http://schemas.microsoft.com/office/drawing/2014/main" id="{99777472-9961-DE63-674D-E96D21A43520}"/>
                  </a:ext>
                </a:extLst>
              </p:cNvPr>
              <p:cNvCxnSpPr>
                <a:cxnSpLocks/>
              </p:cNvCxnSpPr>
              <p:nvPr/>
            </p:nvCxnSpPr>
            <p:spPr>
              <a:xfrm>
                <a:off x="6949174" y="5202378"/>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uppieren 26">
              <a:extLst>
                <a:ext uri="{FF2B5EF4-FFF2-40B4-BE49-F238E27FC236}">
                  <a16:creationId xmlns:a16="http://schemas.microsoft.com/office/drawing/2014/main" id="{11F55950-78F8-56AB-6222-8BEB04E75A5D}"/>
                </a:ext>
              </a:extLst>
            </p:cNvPr>
            <p:cNvGrpSpPr/>
            <p:nvPr/>
          </p:nvGrpSpPr>
          <p:grpSpPr>
            <a:xfrm>
              <a:off x="6936719" y="5330888"/>
              <a:ext cx="604836" cy="105845"/>
              <a:chOff x="6936719" y="5383353"/>
              <a:chExt cx="604836" cy="105845"/>
            </a:xfrm>
          </p:grpSpPr>
          <p:sp>
            <p:nvSpPr>
              <p:cNvPr id="26" name="Ellipse 25">
                <a:extLst>
                  <a:ext uri="{FF2B5EF4-FFF2-40B4-BE49-F238E27FC236}">
                    <a16:creationId xmlns:a16="http://schemas.microsoft.com/office/drawing/2014/main" id="{32D2006A-96C0-AC3F-8033-13DA01570B1B}"/>
                  </a:ext>
                </a:extLst>
              </p:cNvPr>
              <p:cNvSpPr/>
              <p:nvPr/>
            </p:nvSpPr>
            <p:spPr>
              <a:xfrm>
                <a:off x="7216470" y="5392222"/>
                <a:ext cx="88106" cy="8810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3" name="Gerader Verbinder 102">
                <a:extLst>
                  <a:ext uri="{FF2B5EF4-FFF2-40B4-BE49-F238E27FC236}">
                    <a16:creationId xmlns:a16="http://schemas.microsoft.com/office/drawing/2014/main" id="{D73BE15B-789B-3075-E865-D6E621958867}"/>
                  </a:ext>
                </a:extLst>
              </p:cNvPr>
              <p:cNvCxnSpPr>
                <a:cxnSpLocks/>
              </p:cNvCxnSpPr>
              <p:nvPr/>
            </p:nvCxnSpPr>
            <p:spPr>
              <a:xfrm>
                <a:off x="6936719" y="5436275"/>
                <a:ext cx="6023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B934DEE6-3130-31D0-A1DD-B3E8269F1773}"/>
                  </a:ext>
                </a:extLst>
              </p:cNvPr>
              <p:cNvCxnSpPr>
                <a:cxnSpLocks/>
              </p:cNvCxnSpPr>
              <p:nvPr/>
            </p:nvCxnSpPr>
            <p:spPr>
              <a:xfrm>
                <a:off x="7541555" y="5383353"/>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EDAD52EB-9FB1-725F-6CEB-CD1834EEB5E8}"/>
                  </a:ext>
                </a:extLst>
              </p:cNvPr>
              <p:cNvCxnSpPr>
                <a:cxnSpLocks/>
              </p:cNvCxnSpPr>
              <p:nvPr/>
            </p:nvCxnSpPr>
            <p:spPr>
              <a:xfrm>
                <a:off x="6936719" y="5383353"/>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a:extLst>
                <a:ext uri="{FF2B5EF4-FFF2-40B4-BE49-F238E27FC236}">
                  <a16:creationId xmlns:a16="http://schemas.microsoft.com/office/drawing/2014/main" id="{C14E9900-66E1-F821-F117-326A0C732B61}"/>
                </a:ext>
              </a:extLst>
            </p:cNvPr>
            <p:cNvGrpSpPr/>
            <p:nvPr/>
          </p:nvGrpSpPr>
          <p:grpSpPr>
            <a:xfrm>
              <a:off x="6796225" y="5672013"/>
              <a:ext cx="695188" cy="105845"/>
              <a:chOff x="6796225" y="5739468"/>
              <a:chExt cx="695188" cy="105845"/>
            </a:xfrm>
          </p:grpSpPr>
          <p:sp>
            <p:nvSpPr>
              <p:cNvPr id="25" name="Ellipse 24">
                <a:extLst>
                  <a:ext uri="{FF2B5EF4-FFF2-40B4-BE49-F238E27FC236}">
                    <a16:creationId xmlns:a16="http://schemas.microsoft.com/office/drawing/2014/main" id="{88ACC6BA-6637-0D45-DC0B-48F0071C1067}"/>
                  </a:ext>
                </a:extLst>
              </p:cNvPr>
              <p:cNvSpPr/>
              <p:nvPr/>
            </p:nvSpPr>
            <p:spPr>
              <a:xfrm>
                <a:off x="7117556" y="5748337"/>
                <a:ext cx="88106" cy="8810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7" name="Gerader Verbinder 106">
                <a:extLst>
                  <a:ext uri="{FF2B5EF4-FFF2-40B4-BE49-F238E27FC236}">
                    <a16:creationId xmlns:a16="http://schemas.microsoft.com/office/drawing/2014/main" id="{822A4331-34C5-F83F-7868-CD46AF241BBA}"/>
                  </a:ext>
                </a:extLst>
              </p:cNvPr>
              <p:cNvCxnSpPr>
                <a:cxnSpLocks/>
              </p:cNvCxnSpPr>
              <p:nvPr/>
            </p:nvCxnSpPr>
            <p:spPr>
              <a:xfrm>
                <a:off x="6796225" y="5792390"/>
                <a:ext cx="6951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A8D4ADB5-2631-6E65-C4B0-63E8B3F062DA}"/>
                  </a:ext>
                </a:extLst>
              </p:cNvPr>
              <p:cNvCxnSpPr>
                <a:cxnSpLocks/>
              </p:cNvCxnSpPr>
              <p:nvPr/>
            </p:nvCxnSpPr>
            <p:spPr>
              <a:xfrm>
                <a:off x="7486786" y="5739468"/>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B1255609-1D4C-045A-2190-D04A604E1E71}"/>
                  </a:ext>
                </a:extLst>
              </p:cNvPr>
              <p:cNvCxnSpPr>
                <a:cxnSpLocks/>
              </p:cNvCxnSpPr>
              <p:nvPr/>
            </p:nvCxnSpPr>
            <p:spPr>
              <a:xfrm>
                <a:off x="6796225" y="5739468"/>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uppieren 10">
              <a:extLst>
                <a:ext uri="{FF2B5EF4-FFF2-40B4-BE49-F238E27FC236}">
                  <a16:creationId xmlns:a16="http://schemas.microsoft.com/office/drawing/2014/main" id="{9F454A31-2CB4-3277-5B7D-97AA81BCF670}"/>
                </a:ext>
              </a:extLst>
            </p:cNvPr>
            <p:cNvGrpSpPr/>
            <p:nvPr/>
          </p:nvGrpSpPr>
          <p:grpSpPr>
            <a:xfrm>
              <a:off x="5575790" y="5985859"/>
              <a:ext cx="2602702" cy="267170"/>
              <a:chOff x="5575790" y="6083294"/>
              <a:chExt cx="2602702" cy="267170"/>
            </a:xfrm>
          </p:grpSpPr>
          <p:cxnSp>
            <p:nvCxnSpPr>
              <p:cNvPr id="7" name="Gerader Verbinder 6">
                <a:extLst>
                  <a:ext uri="{FF2B5EF4-FFF2-40B4-BE49-F238E27FC236}">
                    <a16:creationId xmlns:a16="http://schemas.microsoft.com/office/drawing/2014/main" id="{4F531BF5-D479-9987-E6BE-861F942398D8}"/>
                  </a:ext>
                </a:extLst>
              </p:cNvPr>
              <p:cNvCxnSpPr>
                <a:cxnSpLocks/>
              </p:cNvCxnSpPr>
              <p:nvPr/>
            </p:nvCxnSpPr>
            <p:spPr>
              <a:xfrm>
                <a:off x="5692470" y="6083294"/>
                <a:ext cx="23462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663DEAC1-9EC9-781C-ABE3-3F5206339F79}"/>
                  </a:ext>
                </a:extLst>
              </p:cNvPr>
              <p:cNvCxnSpPr>
                <a:cxnSpLocks/>
              </p:cNvCxnSpPr>
              <p:nvPr/>
            </p:nvCxnSpPr>
            <p:spPr>
              <a:xfrm>
                <a:off x="5754384" y="6083294"/>
                <a:ext cx="0" cy="460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875FB805-909A-A680-72CB-289C8D894300}"/>
                  </a:ext>
                </a:extLst>
              </p:cNvPr>
              <p:cNvCxnSpPr>
                <a:cxnSpLocks/>
              </p:cNvCxnSpPr>
              <p:nvPr/>
            </p:nvCxnSpPr>
            <p:spPr>
              <a:xfrm>
                <a:off x="6306830" y="6083294"/>
                <a:ext cx="0" cy="460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D1229981-A584-3026-0FA8-C59B4CEED334}"/>
                  </a:ext>
                </a:extLst>
              </p:cNvPr>
              <p:cNvCxnSpPr>
                <a:cxnSpLocks/>
              </p:cNvCxnSpPr>
              <p:nvPr/>
            </p:nvCxnSpPr>
            <p:spPr>
              <a:xfrm>
                <a:off x="6861664" y="6083294"/>
                <a:ext cx="0" cy="460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3429FB2D-E838-39FF-C419-95BFA7706773}"/>
                  </a:ext>
                </a:extLst>
              </p:cNvPr>
              <p:cNvCxnSpPr>
                <a:cxnSpLocks/>
              </p:cNvCxnSpPr>
              <p:nvPr/>
            </p:nvCxnSpPr>
            <p:spPr>
              <a:xfrm>
                <a:off x="7416494" y="6083294"/>
                <a:ext cx="0" cy="460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42893773-D1B0-3F8E-EB34-DC96122150EB}"/>
                  </a:ext>
                </a:extLst>
              </p:cNvPr>
              <p:cNvCxnSpPr>
                <a:cxnSpLocks/>
              </p:cNvCxnSpPr>
              <p:nvPr/>
            </p:nvCxnSpPr>
            <p:spPr>
              <a:xfrm>
                <a:off x="7968946" y="6083294"/>
                <a:ext cx="0" cy="460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AC259A34-805B-B46D-0B87-832C0566D329}"/>
                  </a:ext>
                </a:extLst>
              </p:cNvPr>
              <p:cNvSpPr txBox="1"/>
              <p:nvPr/>
            </p:nvSpPr>
            <p:spPr>
              <a:xfrm>
                <a:off x="5575790" y="6095995"/>
                <a:ext cx="361950" cy="253916"/>
              </a:xfrm>
              <a:prstGeom prst="rect">
                <a:avLst/>
              </a:prstGeom>
              <a:noFill/>
            </p:spPr>
            <p:txBody>
              <a:bodyPr wrap="square" rtlCol="0">
                <a:spAutoFit/>
              </a:bodyPr>
              <a:lstStyle/>
              <a:p>
                <a:pPr algn="ctr"/>
                <a:r>
                  <a:rPr lang="de-DE" sz="1050"/>
                  <a:t>0</a:t>
                </a:r>
              </a:p>
            </p:txBody>
          </p:sp>
          <p:sp>
            <p:nvSpPr>
              <p:cNvPr id="19" name="Textfeld 18">
                <a:extLst>
                  <a:ext uri="{FF2B5EF4-FFF2-40B4-BE49-F238E27FC236}">
                    <a16:creationId xmlns:a16="http://schemas.microsoft.com/office/drawing/2014/main" id="{3D090F35-34D0-5489-AAB5-EAF6E01819D3}"/>
                  </a:ext>
                </a:extLst>
              </p:cNvPr>
              <p:cNvSpPr txBox="1"/>
              <p:nvPr/>
            </p:nvSpPr>
            <p:spPr>
              <a:xfrm>
                <a:off x="6128236" y="6096322"/>
                <a:ext cx="361950" cy="253916"/>
              </a:xfrm>
              <a:prstGeom prst="rect">
                <a:avLst/>
              </a:prstGeom>
              <a:noFill/>
            </p:spPr>
            <p:txBody>
              <a:bodyPr wrap="square" rtlCol="0">
                <a:spAutoFit/>
              </a:bodyPr>
              <a:lstStyle/>
              <a:p>
                <a:pPr algn="ctr"/>
                <a:r>
                  <a:rPr lang="de-DE" sz="1050"/>
                  <a:t>25</a:t>
                </a:r>
              </a:p>
            </p:txBody>
          </p:sp>
          <p:sp>
            <p:nvSpPr>
              <p:cNvPr id="20" name="Textfeld 19">
                <a:extLst>
                  <a:ext uri="{FF2B5EF4-FFF2-40B4-BE49-F238E27FC236}">
                    <a16:creationId xmlns:a16="http://schemas.microsoft.com/office/drawing/2014/main" id="{FA02B340-0F69-8DC7-EE2D-DE3B57DAB7E4}"/>
                  </a:ext>
                </a:extLst>
              </p:cNvPr>
              <p:cNvSpPr txBox="1"/>
              <p:nvPr/>
            </p:nvSpPr>
            <p:spPr>
              <a:xfrm>
                <a:off x="6683070" y="6095965"/>
                <a:ext cx="361950" cy="253916"/>
              </a:xfrm>
              <a:prstGeom prst="rect">
                <a:avLst/>
              </a:prstGeom>
              <a:noFill/>
            </p:spPr>
            <p:txBody>
              <a:bodyPr wrap="square" rtlCol="0">
                <a:spAutoFit/>
              </a:bodyPr>
              <a:lstStyle/>
              <a:p>
                <a:pPr algn="ctr"/>
                <a:r>
                  <a:rPr lang="de-DE" sz="1050"/>
                  <a:t>50</a:t>
                </a:r>
              </a:p>
            </p:txBody>
          </p:sp>
          <p:sp>
            <p:nvSpPr>
              <p:cNvPr id="22" name="Textfeld 21">
                <a:extLst>
                  <a:ext uri="{FF2B5EF4-FFF2-40B4-BE49-F238E27FC236}">
                    <a16:creationId xmlns:a16="http://schemas.microsoft.com/office/drawing/2014/main" id="{B5CC4F3C-40AA-B7A2-7DC3-A5E631EDDB26}"/>
                  </a:ext>
                </a:extLst>
              </p:cNvPr>
              <p:cNvSpPr txBox="1"/>
              <p:nvPr/>
            </p:nvSpPr>
            <p:spPr>
              <a:xfrm>
                <a:off x="7235519" y="6095965"/>
                <a:ext cx="361950" cy="253916"/>
              </a:xfrm>
              <a:prstGeom prst="rect">
                <a:avLst/>
              </a:prstGeom>
              <a:noFill/>
            </p:spPr>
            <p:txBody>
              <a:bodyPr wrap="square" rtlCol="0">
                <a:spAutoFit/>
              </a:bodyPr>
              <a:lstStyle/>
              <a:p>
                <a:pPr algn="ctr"/>
                <a:r>
                  <a:rPr lang="de-DE" sz="1050"/>
                  <a:t>75</a:t>
                </a:r>
              </a:p>
            </p:txBody>
          </p:sp>
          <p:sp>
            <p:nvSpPr>
              <p:cNvPr id="23" name="Textfeld 22">
                <a:extLst>
                  <a:ext uri="{FF2B5EF4-FFF2-40B4-BE49-F238E27FC236}">
                    <a16:creationId xmlns:a16="http://schemas.microsoft.com/office/drawing/2014/main" id="{265355F5-61A6-134F-E628-479C839622BD}"/>
                  </a:ext>
                </a:extLst>
              </p:cNvPr>
              <p:cNvSpPr txBox="1"/>
              <p:nvPr/>
            </p:nvSpPr>
            <p:spPr>
              <a:xfrm>
                <a:off x="7765439" y="6096548"/>
                <a:ext cx="413053" cy="253916"/>
              </a:xfrm>
              <a:prstGeom prst="rect">
                <a:avLst/>
              </a:prstGeom>
              <a:noFill/>
            </p:spPr>
            <p:txBody>
              <a:bodyPr wrap="square" rtlCol="0">
                <a:spAutoFit/>
              </a:bodyPr>
              <a:lstStyle/>
              <a:p>
                <a:pPr algn="ctr"/>
                <a:r>
                  <a:rPr lang="de-DE" sz="1050"/>
                  <a:t>100</a:t>
                </a:r>
              </a:p>
            </p:txBody>
          </p:sp>
        </p:grpSp>
        <p:grpSp>
          <p:nvGrpSpPr>
            <p:cNvPr id="12" name="Gruppieren 11">
              <a:extLst>
                <a:ext uri="{FF2B5EF4-FFF2-40B4-BE49-F238E27FC236}">
                  <a16:creationId xmlns:a16="http://schemas.microsoft.com/office/drawing/2014/main" id="{59B66F54-CD1E-9193-3A67-2095A0B4D2BD}"/>
                </a:ext>
              </a:extLst>
            </p:cNvPr>
            <p:cNvGrpSpPr/>
            <p:nvPr/>
          </p:nvGrpSpPr>
          <p:grpSpPr>
            <a:xfrm>
              <a:off x="6814015" y="5861673"/>
              <a:ext cx="903616" cy="105845"/>
              <a:chOff x="6814015" y="5921633"/>
              <a:chExt cx="903616" cy="105845"/>
            </a:xfrm>
          </p:grpSpPr>
          <p:sp>
            <p:nvSpPr>
              <p:cNvPr id="24" name="Ellipse 23">
                <a:extLst>
                  <a:ext uri="{FF2B5EF4-FFF2-40B4-BE49-F238E27FC236}">
                    <a16:creationId xmlns:a16="http://schemas.microsoft.com/office/drawing/2014/main" id="{8D13AFAD-EB85-C902-7048-E095CEDF98D6}"/>
                  </a:ext>
                </a:extLst>
              </p:cNvPr>
              <p:cNvSpPr/>
              <p:nvPr/>
            </p:nvSpPr>
            <p:spPr>
              <a:xfrm>
                <a:off x="7291386" y="5926931"/>
                <a:ext cx="88106" cy="8810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1" name="Gerader Verbinder 110">
                <a:extLst>
                  <a:ext uri="{FF2B5EF4-FFF2-40B4-BE49-F238E27FC236}">
                    <a16:creationId xmlns:a16="http://schemas.microsoft.com/office/drawing/2014/main" id="{0E04A84F-DF86-C664-3A30-9BF7D2C08071}"/>
                  </a:ext>
                </a:extLst>
              </p:cNvPr>
              <p:cNvCxnSpPr>
                <a:cxnSpLocks/>
              </p:cNvCxnSpPr>
              <p:nvPr/>
            </p:nvCxnSpPr>
            <p:spPr>
              <a:xfrm>
                <a:off x="6814015" y="5974555"/>
                <a:ext cx="9036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r Verbinder 111">
                <a:extLst>
                  <a:ext uri="{FF2B5EF4-FFF2-40B4-BE49-F238E27FC236}">
                    <a16:creationId xmlns:a16="http://schemas.microsoft.com/office/drawing/2014/main" id="{8BFC33D4-F460-142F-48C5-5795F5836C55}"/>
                  </a:ext>
                </a:extLst>
              </p:cNvPr>
              <p:cNvCxnSpPr>
                <a:cxnSpLocks/>
              </p:cNvCxnSpPr>
              <p:nvPr/>
            </p:nvCxnSpPr>
            <p:spPr>
              <a:xfrm>
                <a:off x="7716507" y="5921633"/>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r Verbinder 112">
                <a:extLst>
                  <a:ext uri="{FF2B5EF4-FFF2-40B4-BE49-F238E27FC236}">
                    <a16:creationId xmlns:a16="http://schemas.microsoft.com/office/drawing/2014/main" id="{9EC7EBF3-7B34-1D24-C8DA-EABA8EAAE1C0}"/>
                  </a:ext>
                </a:extLst>
              </p:cNvPr>
              <p:cNvCxnSpPr>
                <a:cxnSpLocks/>
              </p:cNvCxnSpPr>
              <p:nvPr/>
            </p:nvCxnSpPr>
            <p:spPr>
              <a:xfrm>
                <a:off x="6814015" y="5921633"/>
                <a:ext cx="0" cy="1058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807298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D8739-450F-7F9E-6F54-5C93157CED6A}"/>
              </a:ext>
            </a:extLst>
          </p:cNvPr>
          <p:cNvSpPr>
            <a:spLocks noGrp="1"/>
          </p:cNvSpPr>
          <p:nvPr>
            <p:ph type="title"/>
          </p:nvPr>
        </p:nvSpPr>
        <p:spPr/>
        <p:txBody>
          <a:bodyPr/>
          <a:lstStyle/>
          <a:p>
            <a:r>
              <a:rPr lang="en-US"/>
              <a:t>PFS and OS</a:t>
            </a:r>
          </a:p>
        </p:txBody>
      </p:sp>
      <p:sp>
        <p:nvSpPr>
          <p:cNvPr id="3" name="Footer Placeholder 2">
            <a:extLst>
              <a:ext uri="{FF2B5EF4-FFF2-40B4-BE49-F238E27FC236}">
                <a16:creationId xmlns:a16="http://schemas.microsoft.com/office/drawing/2014/main" id="{69DD3EFE-BA64-B640-E935-3CE0ACCFA2A9}"/>
              </a:ext>
            </a:extLst>
          </p:cNvPr>
          <p:cNvSpPr>
            <a:spLocks noGrp="1"/>
          </p:cNvSpPr>
          <p:nvPr>
            <p:ph type="ftr" sz="quarter" idx="13"/>
          </p:nvPr>
        </p:nvSpPr>
        <p:spPr/>
        <p:txBody>
          <a:bodyPr/>
          <a:lstStyle/>
          <a:p>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err="1">
                <a:solidFill>
                  <a:srgbClr val="4E4F4E"/>
                </a:solidFill>
                <a:cs typeface="Arial" panose="020B0604020202020204" pitchFamily="34" charset="0"/>
              </a:rPr>
              <a:t>mOS</a:t>
            </a:r>
            <a:r>
              <a:rPr lang="en-US">
                <a:solidFill>
                  <a:srgbClr val="4E4F4E"/>
                </a:solidFill>
                <a:cs typeface="Arial" panose="020B0604020202020204" pitchFamily="34" charset="0"/>
              </a:rPr>
              <a:t>, median overall survival; </a:t>
            </a:r>
            <a:r>
              <a:rPr lang="en-US" b="1" err="1">
                <a:solidFill>
                  <a:srgbClr val="4E4F4E"/>
                </a:solidFill>
                <a:cs typeface="Arial" panose="020B0604020202020204" pitchFamily="34" charset="0"/>
              </a:rPr>
              <a:t>mPFS</a:t>
            </a:r>
            <a:r>
              <a:rPr lang="en-US">
                <a:solidFill>
                  <a:srgbClr val="4E4F4E"/>
                </a:solidFill>
                <a:cs typeface="Arial" panose="020B0604020202020204" pitchFamily="34" charset="0"/>
              </a:rPr>
              <a:t>, median progression-free survival; </a:t>
            </a:r>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evaluable; </a:t>
            </a:r>
            <a:r>
              <a:rPr lang="en-US" b="1">
                <a:solidFill>
                  <a:srgbClr val="4E4F4E"/>
                </a:solidFill>
                <a:cs typeface="Arial" panose="020B0604020202020204" pitchFamily="34" charset="0"/>
              </a:rPr>
              <a:t>OS</a:t>
            </a:r>
            <a:r>
              <a:rPr lang="en-US">
                <a:solidFill>
                  <a:srgbClr val="4E4F4E"/>
                </a:solidFill>
                <a:cs typeface="Arial" panose="020B0604020202020204" pitchFamily="34" charset="0"/>
              </a:rPr>
              <a:t>, overall survival;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a:t>
            </a:r>
          </a:p>
          <a:p>
            <a:r>
              <a:rPr lang="en-US" b="1" err="1">
                <a:solidFill>
                  <a:srgbClr val="4E4F4E"/>
                </a:solidFill>
                <a:cs typeface="Arial" panose="020B0604020202020204" pitchFamily="34" charset="0"/>
              </a:rPr>
              <a:t>Scarfò</a:t>
            </a:r>
            <a:r>
              <a:rPr lang="en-US" b="1">
                <a:solidFill>
                  <a:srgbClr val="4E4F4E"/>
                </a:solidFill>
                <a:cs typeface="Arial" panose="020B0604020202020204" pitchFamily="34" charset="0"/>
              </a:rPr>
              <a:t> L, et al. Abstract P1108 presented at EHA2023.</a:t>
            </a:r>
          </a:p>
        </p:txBody>
      </p:sp>
      <p:sp>
        <p:nvSpPr>
          <p:cNvPr id="14" name="TextBox 13">
            <a:extLst>
              <a:ext uri="{FF2B5EF4-FFF2-40B4-BE49-F238E27FC236}">
                <a16:creationId xmlns:a16="http://schemas.microsoft.com/office/drawing/2014/main" id="{FD43524B-CAA9-45A3-D3FE-F85C07B0835E}"/>
              </a:ext>
            </a:extLst>
          </p:cNvPr>
          <p:cNvSpPr txBox="1"/>
          <p:nvPr/>
        </p:nvSpPr>
        <p:spPr>
          <a:xfrm>
            <a:off x="416534" y="5707765"/>
            <a:ext cx="11367479" cy="576293"/>
          </a:xfrm>
          <a:prstGeom prst="rect">
            <a:avLst/>
          </a:prstGeom>
          <a:solidFill>
            <a:schemeClr val="bg2"/>
          </a:solidFill>
        </p:spPr>
        <p:txBody>
          <a:bodyPr wrap="square" lIns="144000" tIns="72000" bIns="72000" rtlCol="0">
            <a:spAutoFit/>
          </a:bodyPr>
          <a:lstStyle/>
          <a:p>
            <a:pPr marL="285750" indent="-285750">
              <a:buClr>
                <a:schemeClr val="accent2"/>
              </a:buClr>
              <a:buFont typeface="Arial" panose="020B0604020202020204" pitchFamily="34" charset="0"/>
              <a:buChar char="•"/>
            </a:pPr>
            <a:r>
              <a:rPr lang="en-US" sz="1400"/>
              <a:t>The median follow-up for PFS and OS in patients who received prior </a:t>
            </a:r>
            <a:r>
              <a:rPr lang="en-US" sz="1400" err="1"/>
              <a:t>cBTKi</a:t>
            </a:r>
            <a:r>
              <a:rPr lang="en-US" sz="1400"/>
              <a:t> was 14 and 16 months, respectively </a:t>
            </a:r>
          </a:p>
          <a:p>
            <a:pPr marL="285750" indent="-285750">
              <a:buClr>
                <a:schemeClr val="accent2"/>
              </a:buClr>
              <a:buFont typeface="Arial" panose="020B0604020202020204" pitchFamily="34" charset="0"/>
              <a:buChar char="•"/>
            </a:pPr>
            <a:r>
              <a:rPr lang="en-US" sz="1400"/>
              <a:t>55.6% (35/63) of patients who received prior </a:t>
            </a:r>
            <a:r>
              <a:rPr lang="en-US" sz="1400" err="1"/>
              <a:t>cBTKi</a:t>
            </a:r>
            <a:r>
              <a:rPr lang="en-US" sz="1400"/>
              <a:t> remain on </a:t>
            </a:r>
            <a:r>
              <a:rPr lang="en-US" sz="1400" err="1"/>
              <a:t>pirtobrutinib</a:t>
            </a:r>
            <a:endParaRPr lang="en-US" sz="1400"/>
          </a:p>
        </p:txBody>
      </p:sp>
      <p:sp>
        <p:nvSpPr>
          <p:cNvPr id="6" name="Textplatzhalter 5">
            <a:extLst>
              <a:ext uri="{FF2B5EF4-FFF2-40B4-BE49-F238E27FC236}">
                <a16:creationId xmlns:a16="http://schemas.microsoft.com/office/drawing/2014/main" id="{5BC78EF5-83CF-C7CC-FB5F-2D911F96D409}"/>
              </a:ext>
            </a:extLst>
          </p:cNvPr>
          <p:cNvSpPr>
            <a:spLocks noGrp="1"/>
          </p:cNvSpPr>
          <p:nvPr>
            <p:ph type="body" sz="quarter" idx="12"/>
          </p:nvPr>
        </p:nvSpPr>
        <p:spPr/>
        <p:txBody>
          <a:bodyPr/>
          <a:lstStyle/>
          <a:p>
            <a:r>
              <a:rPr lang="en-GB"/>
              <a:t>PFS</a:t>
            </a:r>
          </a:p>
        </p:txBody>
      </p:sp>
      <p:sp>
        <p:nvSpPr>
          <p:cNvPr id="11" name="Textplatzhalter 10">
            <a:extLst>
              <a:ext uri="{FF2B5EF4-FFF2-40B4-BE49-F238E27FC236}">
                <a16:creationId xmlns:a16="http://schemas.microsoft.com/office/drawing/2014/main" id="{6F9706B3-CFBB-F833-A5EA-03EBAFBDBDF3}"/>
              </a:ext>
            </a:extLst>
          </p:cNvPr>
          <p:cNvSpPr>
            <a:spLocks noGrp="1"/>
          </p:cNvSpPr>
          <p:nvPr>
            <p:ph type="body" sz="quarter" idx="14"/>
          </p:nvPr>
        </p:nvSpPr>
        <p:spPr/>
        <p:txBody>
          <a:bodyPr/>
          <a:lstStyle/>
          <a:p>
            <a:r>
              <a:rPr lang="en-GB"/>
              <a:t>OS</a:t>
            </a:r>
          </a:p>
        </p:txBody>
      </p:sp>
      <p:pic>
        <p:nvPicPr>
          <p:cNvPr id="25" name="Grafik 24">
            <a:extLst>
              <a:ext uri="{FF2B5EF4-FFF2-40B4-BE49-F238E27FC236}">
                <a16:creationId xmlns:a16="http://schemas.microsoft.com/office/drawing/2014/main" id="{11298FA7-44AF-CF90-DFA7-151E5D935AE2}"/>
              </a:ext>
            </a:extLst>
          </p:cNvPr>
          <p:cNvPicPr>
            <a:picLocks noChangeAspect="1"/>
          </p:cNvPicPr>
          <p:nvPr/>
        </p:nvPicPr>
        <p:blipFill rotWithShape="1">
          <a:blip r:embed="rId2">
            <a:alphaModFix amt="90000"/>
          </a:blip>
          <a:srcRect l="6186" b="6923"/>
          <a:stretch/>
        </p:blipFill>
        <p:spPr>
          <a:xfrm>
            <a:off x="805723" y="1989139"/>
            <a:ext cx="5342129" cy="2940595"/>
          </a:xfrm>
          <a:custGeom>
            <a:avLst/>
            <a:gdLst>
              <a:gd name="connsiteX0" fmla="*/ 0 w 5694369"/>
              <a:gd name="connsiteY0" fmla="*/ 0 h 2940595"/>
              <a:gd name="connsiteX1" fmla="*/ 5694369 w 5694369"/>
              <a:gd name="connsiteY1" fmla="*/ 0 h 2940595"/>
              <a:gd name="connsiteX2" fmla="*/ 5694369 w 5694369"/>
              <a:gd name="connsiteY2" fmla="*/ 2940595 h 2940595"/>
              <a:gd name="connsiteX3" fmla="*/ 813342 w 5694369"/>
              <a:gd name="connsiteY3" fmla="*/ 2940595 h 2940595"/>
              <a:gd name="connsiteX4" fmla="*/ 813342 w 5694369"/>
              <a:gd name="connsiteY4" fmla="*/ 2845908 h 2940595"/>
              <a:gd name="connsiteX5" fmla="*/ 0 w 5694369"/>
              <a:gd name="connsiteY5" fmla="*/ 2845908 h 29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369" h="2940595">
                <a:moveTo>
                  <a:pt x="0" y="0"/>
                </a:moveTo>
                <a:lnTo>
                  <a:pt x="5694369" y="0"/>
                </a:lnTo>
                <a:lnTo>
                  <a:pt x="5694369" y="2940595"/>
                </a:lnTo>
                <a:lnTo>
                  <a:pt x="813342" y="2940595"/>
                </a:lnTo>
                <a:lnTo>
                  <a:pt x="813342" y="2845908"/>
                </a:lnTo>
                <a:lnTo>
                  <a:pt x="0" y="2845908"/>
                </a:lnTo>
                <a:close/>
              </a:path>
            </a:pathLst>
          </a:custGeom>
        </p:spPr>
      </p:pic>
      <p:pic>
        <p:nvPicPr>
          <p:cNvPr id="26" name="Grafik 25">
            <a:extLst>
              <a:ext uri="{FF2B5EF4-FFF2-40B4-BE49-F238E27FC236}">
                <a16:creationId xmlns:a16="http://schemas.microsoft.com/office/drawing/2014/main" id="{C5DD15D5-DE50-B0A9-4AB7-E242A9AAD5B3}"/>
              </a:ext>
            </a:extLst>
          </p:cNvPr>
          <p:cNvPicPr>
            <a:picLocks noChangeAspect="1"/>
          </p:cNvPicPr>
          <p:nvPr/>
        </p:nvPicPr>
        <p:blipFill rotWithShape="1">
          <a:blip r:embed="rId3">
            <a:alphaModFix amt="90000"/>
          </a:blip>
          <a:srcRect l="5884" b="6507"/>
          <a:stretch/>
        </p:blipFill>
        <p:spPr>
          <a:xfrm>
            <a:off x="6502399" y="1993123"/>
            <a:ext cx="5281613" cy="2950014"/>
          </a:xfrm>
          <a:custGeom>
            <a:avLst/>
            <a:gdLst>
              <a:gd name="connsiteX0" fmla="*/ 0 w 5611842"/>
              <a:gd name="connsiteY0" fmla="*/ 0 h 2950014"/>
              <a:gd name="connsiteX1" fmla="*/ 5611842 w 5611842"/>
              <a:gd name="connsiteY1" fmla="*/ 0 h 2950014"/>
              <a:gd name="connsiteX2" fmla="*/ 5611842 w 5611842"/>
              <a:gd name="connsiteY2" fmla="*/ 2950014 h 2950014"/>
              <a:gd name="connsiteX3" fmla="*/ 862923 w 5611842"/>
              <a:gd name="connsiteY3" fmla="*/ 2950014 h 2950014"/>
              <a:gd name="connsiteX4" fmla="*/ 862923 w 5611842"/>
              <a:gd name="connsiteY4" fmla="*/ 2841924 h 2950014"/>
              <a:gd name="connsiteX5" fmla="*/ 12631 w 5611842"/>
              <a:gd name="connsiteY5" fmla="*/ 2841924 h 2950014"/>
              <a:gd name="connsiteX6" fmla="*/ 12631 w 5611842"/>
              <a:gd name="connsiteY6" fmla="*/ 2950014 h 2950014"/>
              <a:gd name="connsiteX7" fmla="*/ 0 w 5611842"/>
              <a:gd name="connsiteY7" fmla="*/ 2950014 h 295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1842" h="2950014">
                <a:moveTo>
                  <a:pt x="0" y="0"/>
                </a:moveTo>
                <a:lnTo>
                  <a:pt x="5611842" y="0"/>
                </a:lnTo>
                <a:lnTo>
                  <a:pt x="5611842" y="2950014"/>
                </a:lnTo>
                <a:lnTo>
                  <a:pt x="862923" y="2950014"/>
                </a:lnTo>
                <a:lnTo>
                  <a:pt x="862923" y="2841924"/>
                </a:lnTo>
                <a:lnTo>
                  <a:pt x="12631" y="2841924"/>
                </a:lnTo>
                <a:lnTo>
                  <a:pt x="12631" y="2950014"/>
                </a:lnTo>
                <a:lnTo>
                  <a:pt x="0" y="2950014"/>
                </a:lnTo>
                <a:close/>
              </a:path>
            </a:pathLst>
          </a:custGeom>
        </p:spPr>
      </p:pic>
      <p:graphicFrame>
        <p:nvGraphicFramePr>
          <p:cNvPr id="27" name="Tabelle 5">
            <a:extLst>
              <a:ext uri="{FF2B5EF4-FFF2-40B4-BE49-F238E27FC236}">
                <a16:creationId xmlns:a16="http://schemas.microsoft.com/office/drawing/2014/main" id="{5E1CAEB5-C32E-BEED-BF96-16B52C605078}"/>
              </a:ext>
            </a:extLst>
          </p:cNvPr>
          <p:cNvGraphicFramePr>
            <a:graphicFrameLocks noGrp="1"/>
          </p:cNvGraphicFramePr>
          <p:nvPr>
            <p:extLst>
              <p:ext uri="{D42A27DB-BD31-4B8C-83A1-F6EECF244321}">
                <p14:modId xmlns:p14="http://schemas.microsoft.com/office/powerpoint/2010/main" val="73741805"/>
              </p:ext>
            </p:extLst>
          </p:nvPr>
        </p:nvGraphicFramePr>
        <p:xfrm>
          <a:off x="421294" y="5006349"/>
          <a:ext cx="5566762" cy="565200"/>
        </p:xfrm>
        <a:graphic>
          <a:graphicData uri="http://schemas.openxmlformats.org/drawingml/2006/table">
            <a:tbl>
              <a:tblPr firstRow="1" bandRow="1">
                <a:tableStyleId>{5C22544A-7EE6-4342-B048-85BDC9FD1C3A}</a:tableStyleId>
              </a:tblPr>
              <a:tblGrid>
                <a:gridCol w="618378">
                  <a:extLst>
                    <a:ext uri="{9D8B030D-6E8A-4147-A177-3AD203B41FA5}">
                      <a16:colId xmlns:a16="http://schemas.microsoft.com/office/drawing/2014/main" val="740063259"/>
                    </a:ext>
                  </a:extLst>
                </a:gridCol>
                <a:gridCol w="309274">
                  <a:extLst>
                    <a:ext uri="{9D8B030D-6E8A-4147-A177-3AD203B41FA5}">
                      <a16:colId xmlns:a16="http://schemas.microsoft.com/office/drawing/2014/main" val="2949672590"/>
                    </a:ext>
                  </a:extLst>
                </a:gridCol>
                <a:gridCol w="309274">
                  <a:extLst>
                    <a:ext uri="{9D8B030D-6E8A-4147-A177-3AD203B41FA5}">
                      <a16:colId xmlns:a16="http://schemas.microsoft.com/office/drawing/2014/main" val="3548635927"/>
                    </a:ext>
                  </a:extLst>
                </a:gridCol>
                <a:gridCol w="309274">
                  <a:extLst>
                    <a:ext uri="{9D8B030D-6E8A-4147-A177-3AD203B41FA5}">
                      <a16:colId xmlns:a16="http://schemas.microsoft.com/office/drawing/2014/main" val="2891013861"/>
                    </a:ext>
                  </a:extLst>
                </a:gridCol>
                <a:gridCol w="309274">
                  <a:extLst>
                    <a:ext uri="{9D8B030D-6E8A-4147-A177-3AD203B41FA5}">
                      <a16:colId xmlns:a16="http://schemas.microsoft.com/office/drawing/2014/main" val="4205657699"/>
                    </a:ext>
                  </a:extLst>
                </a:gridCol>
                <a:gridCol w="309274">
                  <a:extLst>
                    <a:ext uri="{9D8B030D-6E8A-4147-A177-3AD203B41FA5}">
                      <a16:colId xmlns:a16="http://schemas.microsoft.com/office/drawing/2014/main" val="2041373745"/>
                    </a:ext>
                  </a:extLst>
                </a:gridCol>
                <a:gridCol w="309274">
                  <a:extLst>
                    <a:ext uri="{9D8B030D-6E8A-4147-A177-3AD203B41FA5}">
                      <a16:colId xmlns:a16="http://schemas.microsoft.com/office/drawing/2014/main" val="198402527"/>
                    </a:ext>
                  </a:extLst>
                </a:gridCol>
                <a:gridCol w="309274">
                  <a:extLst>
                    <a:ext uri="{9D8B030D-6E8A-4147-A177-3AD203B41FA5}">
                      <a16:colId xmlns:a16="http://schemas.microsoft.com/office/drawing/2014/main" val="3255786614"/>
                    </a:ext>
                  </a:extLst>
                </a:gridCol>
                <a:gridCol w="309274">
                  <a:extLst>
                    <a:ext uri="{9D8B030D-6E8A-4147-A177-3AD203B41FA5}">
                      <a16:colId xmlns:a16="http://schemas.microsoft.com/office/drawing/2014/main" val="948516814"/>
                    </a:ext>
                  </a:extLst>
                </a:gridCol>
                <a:gridCol w="309274">
                  <a:extLst>
                    <a:ext uri="{9D8B030D-6E8A-4147-A177-3AD203B41FA5}">
                      <a16:colId xmlns:a16="http://schemas.microsoft.com/office/drawing/2014/main" val="3455357799"/>
                    </a:ext>
                  </a:extLst>
                </a:gridCol>
                <a:gridCol w="309274">
                  <a:extLst>
                    <a:ext uri="{9D8B030D-6E8A-4147-A177-3AD203B41FA5}">
                      <a16:colId xmlns:a16="http://schemas.microsoft.com/office/drawing/2014/main" val="1208357956"/>
                    </a:ext>
                  </a:extLst>
                </a:gridCol>
                <a:gridCol w="309274">
                  <a:extLst>
                    <a:ext uri="{9D8B030D-6E8A-4147-A177-3AD203B41FA5}">
                      <a16:colId xmlns:a16="http://schemas.microsoft.com/office/drawing/2014/main" val="1256094878"/>
                    </a:ext>
                  </a:extLst>
                </a:gridCol>
                <a:gridCol w="309274">
                  <a:extLst>
                    <a:ext uri="{9D8B030D-6E8A-4147-A177-3AD203B41FA5}">
                      <a16:colId xmlns:a16="http://schemas.microsoft.com/office/drawing/2014/main" val="1955809713"/>
                    </a:ext>
                  </a:extLst>
                </a:gridCol>
                <a:gridCol w="309274">
                  <a:extLst>
                    <a:ext uri="{9D8B030D-6E8A-4147-A177-3AD203B41FA5}">
                      <a16:colId xmlns:a16="http://schemas.microsoft.com/office/drawing/2014/main" val="941568450"/>
                    </a:ext>
                  </a:extLst>
                </a:gridCol>
                <a:gridCol w="309274">
                  <a:extLst>
                    <a:ext uri="{9D8B030D-6E8A-4147-A177-3AD203B41FA5}">
                      <a16:colId xmlns:a16="http://schemas.microsoft.com/office/drawing/2014/main" val="4274123017"/>
                    </a:ext>
                  </a:extLst>
                </a:gridCol>
                <a:gridCol w="309274">
                  <a:extLst>
                    <a:ext uri="{9D8B030D-6E8A-4147-A177-3AD203B41FA5}">
                      <a16:colId xmlns:a16="http://schemas.microsoft.com/office/drawing/2014/main" val="1529954279"/>
                    </a:ext>
                  </a:extLst>
                </a:gridCol>
                <a:gridCol w="309274">
                  <a:extLst>
                    <a:ext uri="{9D8B030D-6E8A-4147-A177-3AD203B41FA5}">
                      <a16:colId xmlns:a16="http://schemas.microsoft.com/office/drawing/2014/main" val="776679834"/>
                    </a:ext>
                  </a:extLst>
                </a:gridCol>
              </a:tblGrid>
              <a:tr h="142877">
                <a:tc gridSpan="17">
                  <a:txBody>
                    <a:bodyPr/>
                    <a:lstStyle/>
                    <a:p>
                      <a:r>
                        <a:rPr lang="de-DE" sz="1000"/>
                        <a:t>No. of patients</a:t>
                      </a:r>
                    </a:p>
                  </a:txBody>
                  <a:tcPr marL="7200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extLst>
                  <a:ext uri="{0D108BD9-81ED-4DB2-BD59-A6C34878D82A}">
                    <a16:rowId xmlns:a16="http://schemas.microsoft.com/office/drawing/2014/main" val="558085198"/>
                  </a:ext>
                </a:extLst>
              </a:tr>
              <a:tr h="142877">
                <a:tc>
                  <a:txBody>
                    <a:bodyPr/>
                    <a:lstStyle/>
                    <a:p>
                      <a:pPr algn="l"/>
                      <a:r>
                        <a:rPr lang="de-DE" sz="1000" b="0" i="0" u="none" strike="noStrike" kern="1200">
                          <a:solidFill>
                            <a:schemeClr val="bg1"/>
                          </a:solidFill>
                          <a:effectLst/>
                          <a:latin typeface="+mn-lt"/>
                          <a:ea typeface="+mn-ea"/>
                          <a:cs typeface="+mn-cs"/>
                        </a:rPr>
                        <a:t>Prior cBTKI</a:t>
                      </a:r>
                      <a:endParaRPr lang="de-DE" sz="1000">
                        <a:solidFill>
                          <a:schemeClr val="bg1"/>
                        </a:solidFill>
                      </a:endParaRPr>
                    </a:p>
                  </a:txBody>
                  <a:tcPr marL="72000" marR="0" marT="18000" marB="18000" anchor="ctr">
                    <a:solidFill>
                      <a:schemeClr val="accent1"/>
                    </a:solidFill>
                  </a:tcPr>
                </a:tc>
                <a:tc>
                  <a:txBody>
                    <a:bodyPr/>
                    <a:lstStyle/>
                    <a:p>
                      <a:pPr algn="ctr"/>
                      <a:r>
                        <a:rPr lang="de-DE" sz="1000">
                          <a:solidFill>
                            <a:schemeClr val="tx1"/>
                          </a:solidFill>
                        </a:rPr>
                        <a:t>63</a:t>
                      </a:r>
                    </a:p>
                  </a:txBody>
                  <a:tcPr marL="0" marR="0" marT="18000" marB="18000" anchor="ctr"/>
                </a:tc>
                <a:tc>
                  <a:txBody>
                    <a:bodyPr/>
                    <a:lstStyle/>
                    <a:p>
                      <a:pPr algn="ctr"/>
                      <a:r>
                        <a:rPr lang="de-DE" sz="1000">
                          <a:solidFill>
                            <a:schemeClr val="tx1"/>
                          </a:solidFill>
                        </a:rPr>
                        <a:t>59</a:t>
                      </a:r>
                    </a:p>
                  </a:txBody>
                  <a:tcPr marL="0" marR="0" marT="18000" marB="18000" anchor="ctr"/>
                </a:tc>
                <a:tc>
                  <a:txBody>
                    <a:bodyPr/>
                    <a:lstStyle/>
                    <a:p>
                      <a:pPr algn="ctr"/>
                      <a:r>
                        <a:rPr lang="de-DE" sz="1000">
                          <a:solidFill>
                            <a:schemeClr val="tx1"/>
                          </a:solidFill>
                        </a:rPr>
                        <a:t>53</a:t>
                      </a:r>
                    </a:p>
                  </a:txBody>
                  <a:tcPr marL="0" marR="0" marT="18000" marB="18000" anchor="ctr"/>
                </a:tc>
                <a:tc>
                  <a:txBody>
                    <a:bodyPr/>
                    <a:lstStyle/>
                    <a:p>
                      <a:pPr algn="ctr"/>
                      <a:r>
                        <a:rPr lang="de-DE" sz="1000">
                          <a:solidFill>
                            <a:schemeClr val="tx1"/>
                          </a:solidFill>
                        </a:rPr>
                        <a:t>45</a:t>
                      </a:r>
                    </a:p>
                  </a:txBody>
                  <a:tcPr marL="0" marR="0" marT="18000" marB="18000" anchor="ctr"/>
                </a:tc>
                <a:tc>
                  <a:txBody>
                    <a:bodyPr/>
                    <a:lstStyle/>
                    <a:p>
                      <a:pPr algn="ctr"/>
                      <a:r>
                        <a:rPr lang="de-DE" sz="1000">
                          <a:solidFill>
                            <a:schemeClr val="tx1"/>
                          </a:solidFill>
                        </a:rPr>
                        <a:t>38</a:t>
                      </a:r>
                    </a:p>
                  </a:txBody>
                  <a:tcPr marL="0" marR="0" marT="18000" marB="18000" anchor="ctr"/>
                </a:tc>
                <a:tc>
                  <a:txBody>
                    <a:bodyPr/>
                    <a:lstStyle/>
                    <a:p>
                      <a:pPr algn="ctr"/>
                      <a:r>
                        <a:rPr lang="de-DE" sz="1000">
                          <a:solidFill>
                            <a:schemeClr val="tx1"/>
                          </a:solidFill>
                        </a:rPr>
                        <a:t>35</a:t>
                      </a:r>
                    </a:p>
                  </a:txBody>
                  <a:tcPr marL="0" marR="0" marT="18000" marB="18000" anchor="ctr"/>
                </a:tc>
                <a:tc>
                  <a:txBody>
                    <a:bodyPr/>
                    <a:lstStyle/>
                    <a:p>
                      <a:pPr algn="ctr"/>
                      <a:r>
                        <a:rPr lang="de-DE" sz="1000">
                          <a:solidFill>
                            <a:schemeClr val="tx1"/>
                          </a:solidFill>
                        </a:rPr>
                        <a:t>27</a:t>
                      </a:r>
                    </a:p>
                  </a:txBody>
                  <a:tcPr marL="0" marR="0" marT="18000" marB="18000" anchor="ctr"/>
                </a:tc>
                <a:tc>
                  <a:txBody>
                    <a:bodyPr/>
                    <a:lstStyle/>
                    <a:p>
                      <a:pPr algn="ctr"/>
                      <a:r>
                        <a:rPr lang="de-DE" sz="1000">
                          <a:solidFill>
                            <a:schemeClr val="tx1"/>
                          </a:solidFill>
                        </a:rPr>
                        <a:t>18</a:t>
                      </a:r>
                    </a:p>
                  </a:txBody>
                  <a:tcPr marL="0" marR="0" marT="18000" marB="18000" anchor="ctr"/>
                </a:tc>
                <a:tc>
                  <a:txBody>
                    <a:bodyPr/>
                    <a:lstStyle/>
                    <a:p>
                      <a:pPr algn="ctr"/>
                      <a:r>
                        <a:rPr lang="de-DE" sz="1000">
                          <a:solidFill>
                            <a:schemeClr val="tx1"/>
                          </a:solidFill>
                        </a:rPr>
                        <a:t>13</a:t>
                      </a:r>
                    </a:p>
                  </a:txBody>
                  <a:tcPr marL="0" marR="0" marT="18000" marB="18000" anchor="ctr"/>
                </a:tc>
                <a:tc>
                  <a:txBody>
                    <a:bodyPr/>
                    <a:lstStyle/>
                    <a:p>
                      <a:pPr algn="ctr"/>
                      <a:r>
                        <a:rPr lang="de-DE" sz="1000">
                          <a:solidFill>
                            <a:schemeClr val="tx1"/>
                          </a:solidFill>
                        </a:rPr>
                        <a:t>8</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3845130473"/>
                  </a:ext>
                </a:extLst>
              </a:tr>
            </a:tbl>
          </a:graphicData>
        </a:graphic>
      </p:graphicFrame>
      <p:graphicFrame>
        <p:nvGraphicFramePr>
          <p:cNvPr id="28" name="Tabelle 5">
            <a:extLst>
              <a:ext uri="{FF2B5EF4-FFF2-40B4-BE49-F238E27FC236}">
                <a16:creationId xmlns:a16="http://schemas.microsoft.com/office/drawing/2014/main" id="{A2E55683-1958-E863-4446-2171F4B815B5}"/>
              </a:ext>
            </a:extLst>
          </p:cNvPr>
          <p:cNvGraphicFramePr>
            <a:graphicFrameLocks noGrp="1"/>
          </p:cNvGraphicFramePr>
          <p:nvPr>
            <p:extLst>
              <p:ext uri="{D42A27DB-BD31-4B8C-83A1-F6EECF244321}">
                <p14:modId xmlns:p14="http://schemas.microsoft.com/office/powerpoint/2010/main" val="2148961029"/>
              </p:ext>
            </p:extLst>
          </p:nvPr>
        </p:nvGraphicFramePr>
        <p:xfrm>
          <a:off x="6203950" y="5006349"/>
          <a:ext cx="5567554" cy="565200"/>
        </p:xfrm>
        <a:graphic>
          <a:graphicData uri="http://schemas.openxmlformats.org/drawingml/2006/table">
            <a:tbl>
              <a:tblPr firstRow="1" bandRow="1">
                <a:tableStyleId>{5C22544A-7EE6-4342-B048-85BDC9FD1C3A}</a:tableStyleId>
              </a:tblPr>
              <a:tblGrid>
                <a:gridCol w="594000">
                  <a:extLst>
                    <a:ext uri="{9D8B030D-6E8A-4147-A177-3AD203B41FA5}">
                      <a16:colId xmlns:a16="http://schemas.microsoft.com/office/drawing/2014/main" val="740063259"/>
                    </a:ext>
                  </a:extLst>
                </a:gridCol>
                <a:gridCol w="261766">
                  <a:extLst>
                    <a:ext uri="{9D8B030D-6E8A-4147-A177-3AD203B41FA5}">
                      <a16:colId xmlns:a16="http://schemas.microsoft.com/office/drawing/2014/main" val="2949672590"/>
                    </a:ext>
                  </a:extLst>
                </a:gridCol>
                <a:gridCol w="261766">
                  <a:extLst>
                    <a:ext uri="{9D8B030D-6E8A-4147-A177-3AD203B41FA5}">
                      <a16:colId xmlns:a16="http://schemas.microsoft.com/office/drawing/2014/main" val="3548635927"/>
                    </a:ext>
                  </a:extLst>
                </a:gridCol>
                <a:gridCol w="261766">
                  <a:extLst>
                    <a:ext uri="{9D8B030D-6E8A-4147-A177-3AD203B41FA5}">
                      <a16:colId xmlns:a16="http://schemas.microsoft.com/office/drawing/2014/main" val="2891013861"/>
                    </a:ext>
                  </a:extLst>
                </a:gridCol>
                <a:gridCol w="261766">
                  <a:extLst>
                    <a:ext uri="{9D8B030D-6E8A-4147-A177-3AD203B41FA5}">
                      <a16:colId xmlns:a16="http://schemas.microsoft.com/office/drawing/2014/main" val="4205657699"/>
                    </a:ext>
                  </a:extLst>
                </a:gridCol>
                <a:gridCol w="261766">
                  <a:extLst>
                    <a:ext uri="{9D8B030D-6E8A-4147-A177-3AD203B41FA5}">
                      <a16:colId xmlns:a16="http://schemas.microsoft.com/office/drawing/2014/main" val="2041373745"/>
                    </a:ext>
                  </a:extLst>
                </a:gridCol>
                <a:gridCol w="261766">
                  <a:extLst>
                    <a:ext uri="{9D8B030D-6E8A-4147-A177-3AD203B41FA5}">
                      <a16:colId xmlns:a16="http://schemas.microsoft.com/office/drawing/2014/main" val="198402527"/>
                    </a:ext>
                  </a:extLst>
                </a:gridCol>
                <a:gridCol w="261766">
                  <a:extLst>
                    <a:ext uri="{9D8B030D-6E8A-4147-A177-3AD203B41FA5}">
                      <a16:colId xmlns:a16="http://schemas.microsoft.com/office/drawing/2014/main" val="3255786614"/>
                    </a:ext>
                  </a:extLst>
                </a:gridCol>
                <a:gridCol w="261766">
                  <a:extLst>
                    <a:ext uri="{9D8B030D-6E8A-4147-A177-3AD203B41FA5}">
                      <a16:colId xmlns:a16="http://schemas.microsoft.com/office/drawing/2014/main" val="948516814"/>
                    </a:ext>
                  </a:extLst>
                </a:gridCol>
                <a:gridCol w="261766">
                  <a:extLst>
                    <a:ext uri="{9D8B030D-6E8A-4147-A177-3AD203B41FA5}">
                      <a16:colId xmlns:a16="http://schemas.microsoft.com/office/drawing/2014/main" val="3455357799"/>
                    </a:ext>
                  </a:extLst>
                </a:gridCol>
                <a:gridCol w="261766">
                  <a:extLst>
                    <a:ext uri="{9D8B030D-6E8A-4147-A177-3AD203B41FA5}">
                      <a16:colId xmlns:a16="http://schemas.microsoft.com/office/drawing/2014/main" val="1208357956"/>
                    </a:ext>
                  </a:extLst>
                </a:gridCol>
                <a:gridCol w="261766">
                  <a:extLst>
                    <a:ext uri="{9D8B030D-6E8A-4147-A177-3AD203B41FA5}">
                      <a16:colId xmlns:a16="http://schemas.microsoft.com/office/drawing/2014/main" val="1256094878"/>
                    </a:ext>
                  </a:extLst>
                </a:gridCol>
                <a:gridCol w="261766">
                  <a:extLst>
                    <a:ext uri="{9D8B030D-6E8A-4147-A177-3AD203B41FA5}">
                      <a16:colId xmlns:a16="http://schemas.microsoft.com/office/drawing/2014/main" val="1955809713"/>
                    </a:ext>
                  </a:extLst>
                </a:gridCol>
                <a:gridCol w="261766">
                  <a:extLst>
                    <a:ext uri="{9D8B030D-6E8A-4147-A177-3AD203B41FA5}">
                      <a16:colId xmlns:a16="http://schemas.microsoft.com/office/drawing/2014/main" val="941568450"/>
                    </a:ext>
                  </a:extLst>
                </a:gridCol>
                <a:gridCol w="261766">
                  <a:extLst>
                    <a:ext uri="{9D8B030D-6E8A-4147-A177-3AD203B41FA5}">
                      <a16:colId xmlns:a16="http://schemas.microsoft.com/office/drawing/2014/main" val="4274123017"/>
                    </a:ext>
                  </a:extLst>
                </a:gridCol>
                <a:gridCol w="261766">
                  <a:extLst>
                    <a:ext uri="{9D8B030D-6E8A-4147-A177-3AD203B41FA5}">
                      <a16:colId xmlns:a16="http://schemas.microsoft.com/office/drawing/2014/main" val="1529954279"/>
                    </a:ext>
                  </a:extLst>
                </a:gridCol>
                <a:gridCol w="261766">
                  <a:extLst>
                    <a:ext uri="{9D8B030D-6E8A-4147-A177-3AD203B41FA5}">
                      <a16:colId xmlns:a16="http://schemas.microsoft.com/office/drawing/2014/main" val="776679834"/>
                    </a:ext>
                  </a:extLst>
                </a:gridCol>
                <a:gridCol w="261766">
                  <a:extLst>
                    <a:ext uri="{9D8B030D-6E8A-4147-A177-3AD203B41FA5}">
                      <a16:colId xmlns:a16="http://schemas.microsoft.com/office/drawing/2014/main" val="3475385021"/>
                    </a:ext>
                  </a:extLst>
                </a:gridCol>
                <a:gridCol w="261766">
                  <a:extLst>
                    <a:ext uri="{9D8B030D-6E8A-4147-A177-3AD203B41FA5}">
                      <a16:colId xmlns:a16="http://schemas.microsoft.com/office/drawing/2014/main" val="1646809649"/>
                    </a:ext>
                  </a:extLst>
                </a:gridCol>
                <a:gridCol w="261766">
                  <a:extLst>
                    <a:ext uri="{9D8B030D-6E8A-4147-A177-3AD203B41FA5}">
                      <a16:colId xmlns:a16="http://schemas.microsoft.com/office/drawing/2014/main" val="777539973"/>
                    </a:ext>
                  </a:extLst>
                </a:gridCol>
              </a:tblGrid>
              <a:tr h="142877">
                <a:tc gridSpan="20">
                  <a:txBody>
                    <a:bodyPr/>
                    <a:lstStyle/>
                    <a:p>
                      <a:r>
                        <a:rPr lang="de-DE" sz="1000"/>
                        <a:t>No. of patients</a:t>
                      </a:r>
                    </a:p>
                  </a:txBody>
                  <a:tcPr marL="7200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extLst>
                  <a:ext uri="{0D108BD9-81ED-4DB2-BD59-A6C34878D82A}">
                    <a16:rowId xmlns:a16="http://schemas.microsoft.com/office/drawing/2014/main" val="558085198"/>
                  </a:ext>
                </a:extLst>
              </a:tr>
              <a:tr h="142877">
                <a:tc>
                  <a:txBody>
                    <a:bodyPr/>
                    <a:lstStyle/>
                    <a:p>
                      <a:pPr algn="l"/>
                      <a:r>
                        <a:rPr lang="de-DE" sz="1000" b="0" i="0" u="none" strike="noStrike" kern="1200">
                          <a:solidFill>
                            <a:schemeClr val="bg1"/>
                          </a:solidFill>
                          <a:effectLst/>
                          <a:latin typeface="+mn-lt"/>
                          <a:ea typeface="+mn-ea"/>
                          <a:cs typeface="+mn-cs"/>
                        </a:rPr>
                        <a:t>Prior </a:t>
                      </a:r>
                      <a:r>
                        <a:rPr lang="de-DE" sz="1000" b="0" i="0" u="none" strike="noStrike" kern="1200" err="1">
                          <a:solidFill>
                            <a:schemeClr val="bg1"/>
                          </a:solidFill>
                          <a:effectLst/>
                          <a:latin typeface="+mn-lt"/>
                          <a:ea typeface="+mn-ea"/>
                          <a:cs typeface="+mn-cs"/>
                        </a:rPr>
                        <a:t>cBTKI</a:t>
                      </a:r>
                      <a:endParaRPr lang="de-DE" sz="1000">
                        <a:solidFill>
                          <a:schemeClr val="bg1"/>
                        </a:solidFill>
                      </a:endParaRPr>
                    </a:p>
                  </a:txBody>
                  <a:tcPr marL="72000" marR="0" marT="18000" marB="18000" anchor="ctr">
                    <a:solidFill>
                      <a:schemeClr val="accent1"/>
                    </a:solidFill>
                  </a:tcPr>
                </a:tc>
                <a:tc>
                  <a:txBody>
                    <a:bodyPr/>
                    <a:lstStyle/>
                    <a:p>
                      <a:pPr algn="ctr"/>
                      <a:r>
                        <a:rPr lang="de-DE" sz="1000">
                          <a:solidFill>
                            <a:schemeClr val="tx1"/>
                          </a:solidFill>
                        </a:rPr>
                        <a:t>63</a:t>
                      </a:r>
                    </a:p>
                  </a:txBody>
                  <a:tcPr marL="0" marR="0" marT="18000" marB="18000" anchor="ctr"/>
                </a:tc>
                <a:tc>
                  <a:txBody>
                    <a:bodyPr/>
                    <a:lstStyle/>
                    <a:p>
                      <a:pPr algn="ctr"/>
                      <a:r>
                        <a:rPr lang="de-DE" sz="1000">
                          <a:solidFill>
                            <a:schemeClr val="tx1"/>
                          </a:solidFill>
                        </a:rPr>
                        <a:t>63</a:t>
                      </a:r>
                    </a:p>
                  </a:txBody>
                  <a:tcPr marL="0" marR="0" marT="18000" marB="18000" anchor="ctr"/>
                </a:tc>
                <a:tc>
                  <a:txBody>
                    <a:bodyPr/>
                    <a:lstStyle/>
                    <a:p>
                      <a:pPr algn="ctr"/>
                      <a:r>
                        <a:rPr lang="de-DE" sz="1000">
                          <a:solidFill>
                            <a:schemeClr val="tx1"/>
                          </a:solidFill>
                        </a:rPr>
                        <a:t>59</a:t>
                      </a:r>
                    </a:p>
                  </a:txBody>
                  <a:tcPr marL="0" marR="0" marT="18000" marB="18000" anchor="ctr"/>
                </a:tc>
                <a:tc>
                  <a:txBody>
                    <a:bodyPr/>
                    <a:lstStyle/>
                    <a:p>
                      <a:pPr algn="ctr"/>
                      <a:r>
                        <a:rPr lang="de-DE" sz="1000">
                          <a:solidFill>
                            <a:schemeClr val="tx1"/>
                          </a:solidFill>
                        </a:rPr>
                        <a:t>56</a:t>
                      </a:r>
                    </a:p>
                  </a:txBody>
                  <a:tcPr marL="0" marR="0" marT="18000" marB="18000" anchor="ctr"/>
                </a:tc>
                <a:tc>
                  <a:txBody>
                    <a:bodyPr/>
                    <a:lstStyle/>
                    <a:p>
                      <a:pPr algn="ctr"/>
                      <a:r>
                        <a:rPr lang="de-DE" sz="1000">
                          <a:solidFill>
                            <a:schemeClr val="tx1"/>
                          </a:solidFill>
                        </a:rPr>
                        <a:t>51</a:t>
                      </a:r>
                    </a:p>
                  </a:txBody>
                  <a:tcPr marL="0" marR="0" marT="18000" marB="18000" anchor="ctr"/>
                </a:tc>
                <a:tc>
                  <a:txBody>
                    <a:bodyPr/>
                    <a:lstStyle/>
                    <a:p>
                      <a:pPr algn="ctr"/>
                      <a:r>
                        <a:rPr lang="de-DE" sz="1000">
                          <a:solidFill>
                            <a:schemeClr val="tx1"/>
                          </a:solidFill>
                        </a:rPr>
                        <a:t>43</a:t>
                      </a:r>
                    </a:p>
                  </a:txBody>
                  <a:tcPr marL="0" marR="0" marT="18000" marB="18000" anchor="ctr"/>
                </a:tc>
                <a:tc>
                  <a:txBody>
                    <a:bodyPr/>
                    <a:lstStyle/>
                    <a:p>
                      <a:pPr algn="ctr"/>
                      <a:r>
                        <a:rPr lang="de-DE" sz="1000">
                          <a:solidFill>
                            <a:schemeClr val="tx1"/>
                          </a:solidFill>
                        </a:rPr>
                        <a:t>37</a:t>
                      </a:r>
                    </a:p>
                  </a:txBody>
                  <a:tcPr marL="0" marR="0" marT="18000" marB="18000" anchor="ctr"/>
                </a:tc>
                <a:tc>
                  <a:txBody>
                    <a:bodyPr/>
                    <a:lstStyle/>
                    <a:p>
                      <a:pPr algn="ctr"/>
                      <a:r>
                        <a:rPr lang="de-DE" sz="1000">
                          <a:solidFill>
                            <a:schemeClr val="tx1"/>
                          </a:solidFill>
                        </a:rPr>
                        <a:t>33</a:t>
                      </a:r>
                    </a:p>
                  </a:txBody>
                  <a:tcPr marL="0" marR="0" marT="18000" marB="18000" anchor="ctr"/>
                </a:tc>
                <a:tc>
                  <a:txBody>
                    <a:bodyPr/>
                    <a:lstStyle/>
                    <a:p>
                      <a:pPr algn="ctr"/>
                      <a:r>
                        <a:rPr lang="de-DE" sz="1000">
                          <a:solidFill>
                            <a:schemeClr val="tx1"/>
                          </a:solidFill>
                        </a:rPr>
                        <a:t>24</a:t>
                      </a:r>
                    </a:p>
                  </a:txBody>
                  <a:tcPr marL="0" marR="0" marT="18000" marB="18000" anchor="ctr"/>
                </a:tc>
                <a:tc>
                  <a:txBody>
                    <a:bodyPr/>
                    <a:lstStyle/>
                    <a:p>
                      <a:pPr algn="ctr"/>
                      <a:r>
                        <a:rPr lang="de-DE" sz="1000">
                          <a:solidFill>
                            <a:schemeClr val="tx1"/>
                          </a:solidFill>
                        </a:rPr>
                        <a:t>19</a:t>
                      </a:r>
                    </a:p>
                  </a:txBody>
                  <a:tcPr marL="0" marR="0" marT="18000" marB="18000" anchor="ctr"/>
                </a:tc>
                <a:tc>
                  <a:txBody>
                    <a:bodyPr/>
                    <a:lstStyle/>
                    <a:p>
                      <a:pPr algn="ctr"/>
                      <a:r>
                        <a:rPr lang="de-DE" sz="1000">
                          <a:solidFill>
                            <a:schemeClr val="tx1"/>
                          </a:solidFill>
                        </a:rPr>
                        <a:t>11</a:t>
                      </a:r>
                    </a:p>
                  </a:txBody>
                  <a:tcPr marL="0" marR="0" marT="18000" marB="18000" anchor="ctr"/>
                </a:tc>
                <a:tc>
                  <a:txBody>
                    <a:bodyPr/>
                    <a:lstStyle/>
                    <a:p>
                      <a:pPr algn="ctr"/>
                      <a:r>
                        <a:rPr lang="de-DE" sz="1000">
                          <a:solidFill>
                            <a:schemeClr val="tx1"/>
                          </a:solidFill>
                        </a:rPr>
                        <a:t>9</a:t>
                      </a:r>
                    </a:p>
                  </a:txBody>
                  <a:tcPr marL="0" marR="0" marT="18000" marB="18000" anchor="ctr"/>
                </a:tc>
                <a:tc>
                  <a:txBody>
                    <a:bodyPr/>
                    <a:lstStyle/>
                    <a:p>
                      <a:pPr algn="ctr"/>
                      <a:r>
                        <a:rPr lang="de-DE" sz="1000">
                          <a:solidFill>
                            <a:schemeClr val="tx1"/>
                          </a:solidFill>
                        </a:rPr>
                        <a:t>6</a:t>
                      </a:r>
                    </a:p>
                  </a:txBody>
                  <a:tcPr marL="0" marR="0" marT="18000" marB="18000" anchor="ctr"/>
                </a:tc>
                <a:tc>
                  <a:txBody>
                    <a:bodyPr/>
                    <a:lstStyle/>
                    <a:p>
                      <a:pPr algn="ctr"/>
                      <a:r>
                        <a:rPr lang="de-DE" sz="1000">
                          <a:solidFill>
                            <a:schemeClr val="tx1"/>
                          </a:solidFill>
                        </a:rPr>
                        <a:t>5</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2</a:t>
                      </a:r>
                    </a:p>
                  </a:txBody>
                  <a:tcPr marL="0" marR="0" marT="18000" marB="18000" anchor="ctr"/>
                </a:tc>
                <a:tc>
                  <a:txBody>
                    <a:bodyPr/>
                    <a:lstStyle/>
                    <a:p>
                      <a:pPr algn="ctr"/>
                      <a:r>
                        <a:rPr lang="de-DE" sz="1000">
                          <a:solidFill>
                            <a:schemeClr val="tx1"/>
                          </a:solidFill>
                        </a:rPr>
                        <a:t>2</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3845130473"/>
                  </a:ext>
                </a:extLst>
              </a:tr>
            </a:tbl>
          </a:graphicData>
        </a:graphic>
      </p:graphicFrame>
      <p:sp>
        <p:nvSpPr>
          <p:cNvPr id="8" name="Textfeld 7">
            <a:extLst>
              <a:ext uri="{FF2B5EF4-FFF2-40B4-BE49-F238E27FC236}">
                <a16:creationId xmlns:a16="http://schemas.microsoft.com/office/drawing/2014/main" id="{EBFC7B7B-29D3-96B4-4423-CFB4A0F2AE82}"/>
              </a:ext>
            </a:extLst>
          </p:cNvPr>
          <p:cNvSpPr txBox="1"/>
          <p:nvPr/>
        </p:nvSpPr>
        <p:spPr>
          <a:xfrm>
            <a:off x="8465151" y="4787406"/>
            <a:ext cx="1853391" cy="184666"/>
          </a:xfrm>
          <a:prstGeom prst="rect">
            <a:avLst/>
          </a:prstGeom>
          <a:solidFill>
            <a:schemeClr val="bg1"/>
          </a:solidFill>
        </p:spPr>
        <p:txBody>
          <a:bodyPr wrap="non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4F4E"/>
                </a:solidFill>
                <a:effectLst/>
                <a:uLnTx/>
                <a:uFillTx/>
                <a:latin typeface="Arial" panose="020B0604020202020204"/>
                <a:ea typeface="+mn-ea"/>
                <a:cs typeface="+mn-cs"/>
              </a:rPr>
              <a:t>Months from first dose</a:t>
            </a:r>
          </a:p>
        </p:txBody>
      </p:sp>
      <p:sp>
        <p:nvSpPr>
          <p:cNvPr id="9" name="Textfeld 8">
            <a:extLst>
              <a:ext uri="{FF2B5EF4-FFF2-40B4-BE49-F238E27FC236}">
                <a16:creationId xmlns:a16="http://schemas.microsoft.com/office/drawing/2014/main" id="{3C130521-C7E2-3F68-E4E4-E84CA66C8623}"/>
              </a:ext>
            </a:extLst>
          </p:cNvPr>
          <p:cNvSpPr txBox="1"/>
          <p:nvPr/>
        </p:nvSpPr>
        <p:spPr>
          <a:xfrm>
            <a:off x="2613778" y="4787406"/>
            <a:ext cx="1853391" cy="184666"/>
          </a:xfrm>
          <a:prstGeom prst="rect">
            <a:avLst/>
          </a:prstGeom>
          <a:solidFill>
            <a:schemeClr val="bg1"/>
          </a:solidFill>
        </p:spPr>
        <p:txBody>
          <a:bodyPr wrap="non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4F4E"/>
                </a:solidFill>
                <a:effectLst/>
                <a:uLnTx/>
                <a:uFillTx/>
                <a:latin typeface="Arial" panose="020B0604020202020204"/>
                <a:ea typeface="+mn-ea"/>
                <a:cs typeface="+mn-cs"/>
              </a:rPr>
              <a:t>Months from first dose</a:t>
            </a:r>
          </a:p>
        </p:txBody>
      </p:sp>
      <p:sp>
        <p:nvSpPr>
          <p:cNvPr id="12" name="Textfeld 11">
            <a:extLst>
              <a:ext uri="{FF2B5EF4-FFF2-40B4-BE49-F238E27FC236}">
                <a16:creationId xmlns:a16="http://schemas.microsoft.com/office/drawing/2014/main" id="{38A7306D-AE26-6281-9811-EE03950C15E6}"/>
              </a:ext>
            </a:extLst>
          </p:cNvPr>
          <p:cNvSpPr txBox="1"/>
          <p:nvPr/>
        </p:nvSpPr>
        <p:spPr>
          <a:xfrm rot="16200000">
            <a:off x="-294023" y="3197162"/>
            <a:ext cx="1527791" cy="184666"/>
          </a:xfrm>
          <a:prstGeom prst="rect">
            <a:avLst/>
          </a:prstGeom>
          <a:solidFill>
            <a:schemeClr val="bg1"/>
          </a:solidFill>
        </p:spPr>
        <p:txBody>
          <a:bodyPr wrap="non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4F4E"/>
                </a:solidFill>
                <a:effectLst/>
                <a:uLnTx/>
                <a:uFillTx/>
                <a:latin typeface="Arial" panose="020B0604020202020204"/>
                <a:ea typeface="+mn-ea"/>
                <a:cs typeface="+mn-cs"/>
              </a:rPr>
              <a:t>PFS probability, %</a:t>
            </a:r>
          </a:p>
        </p:txBody>
      </p:sp>
      <p:sp>
        <p:nvSpPr>
          <p:cNvPr id="13" name="Textfeld 12">
            <a:extLst>
              <a:ext uri="{FF2B5EF4-FFF2-40B4-BE49-F238E27FC236}">
                <a16:creationId xmlns:a16="http://schemas.microsoft.com/office/drawing/2014/main" id="{0540456F-9A0C-4948-685B-C6C833A81FC8}"/>
              </a:ext>
            </a:extLst>
          </p:cNvPr>
          <p:cNvSpPr txBox="1"/>
          <p:nvPr/>
        </p:nvSpPr>
        <p:spPr>
          <a:xfrm rot="16200000">
            <a:off x="5569445" y="3197163"/>
            <a:ext cx="1450846" cy="184666"/>
          </a:xfrm>
          <a:prstGeom prst="rect">
            <a:avLst/>
          </a:prstGeom>
          <a:solidFill>
            <a:schemeClr val="bg1"/>
          </a:solidFill>
        </p:spPr>
        <p:txBody>
          <a:bodyPr wrap="non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4E4F4E"/>
                </a:solidFill>
                <a:latin typeface="Arial" panose="020B0604020202020204"/>
              </a:rPr>
              <a:t>O</a:t>
            </a:r>
            <a:r>
              <a:rPr kumimoji="0" lang="en-US" sz="1200" b="1" i="0" u="none" strike="noStrike" kern="1200" cap="none" spc="0" normalizeH="0" baseline="0" noProof="0">
                <a:ln>
                  <a:noFill/>
                </a:ln>
                <a:solidFill>
                  <a:srgbClr val="4E4F4E"/>
                </a:solidFill>
                <a:effectLst/>
                <a:uLnTx/>
                <a:uFillTx/>
                <a:latin typeface="Arial" panose="020B0604020202020204"/>
                <a:ea typeface="+mn-ea"/>
                <a:cs typeface="+mn-cs"/>
              </a:rPr>
              <a:t>S probability, %</a:t>
            </a:r>
          </a:p>
        </p:txBody>
      </p:sp>
    </p:spTree>
    <p:extLst>
      <p:ext uri="{BB962C8B-B14F-4D97-AF65-F5344CB8AC3E}">
        <p14:creationId xmlns:p14="http://schemas.microsoft.com/office/powerpoint/2010/main" val="22487120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BF69A-3595-20D6-4C0C-BDEABC34F57F}"/>
              </a:ext>
            </a:extLst>
          </p:cNvPr>
          <p:cNvSpPr>
            <a:spLocks noGrp="1"/>
          </p:cNvSpPr>
          <p:nvPr>
            <p:ph type="title"/>
          </p:nvPr>
        </p:nvSpPr>
        <p:spPr/>
        <p:txBody>
          <a:bodyPr/>
          <a:lstStyle/>
          <a:p>
            <a:r>
              <a:rPr lang="en-US"/>
              <a:t>Adverse events </a:t>
            </a:r>
          </a:p>
        </p:txBody>
      </p:sp>
      <p:sp>
        <p:nvSpPr>
          <p:cNvPr id="3" name="Footer Placeholder 2">
            <a:extLst>
              <a:ext uri="{FF2B5EF4-FFF2-40B4-BE49-F238E27FC236}">
                <a16:creationId xmlns:a16="http://schemas.microsoft.com/office/drawing/2014/main" id="{997EB7BE-CB47-5A73-4DB0-37B9C42DD651}"/>
              </a:ext>
            </a:extLst>
          </p:cNvPr>
          <p:cNvSpPr>
            <a:spLocks noGrp="1"/>
          </p:cNvSpPr>
          <p:nvPr>
            <p:ph type="ftr" sz="quarter" idx="10"/>
          </p:nvPr>
        </p:nvSpPr>
        <p:spPr/>
        <p:txBody>
          <a:bodyPr/>
          <a:lstStyle/>
          <a:p>
            <a:r>
              <a:rPr lang="en-US">
                <a:solidFill>
                  <a:srgbClr val="4E4F4E"/>
                </a:solidFill>
                <a:cs typeface="Arial" panose="020B0604020202020204" pitchFamily="34" charset="0"/>
              </a:rPr>
              <a:t>Data cutoff date of 29 July 2022. </a:t>
            </a:r>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Aggregate of neutropenia and neutrophil count decreased. </a:t>
            </a:r>
            <a:r>
              <a:rPr lang="en-US" baseline="30000">
                <a:solidFill>
                  <a:srgbClr val="4E4F4E"/>
                </a:solidFill>
                <a:cs typeface="Arial" panose="020B0604020202020204" pitchFamily="34" charset="0"/>
              </a:rPr>
              <a:t>b </a:t>
            </a:r>
            <a:r>
              <a:rPr lang="en-US">
                <a:solidFill>
                  <a:srgbClr val="4E4F4E"/>
                </a:solidFill>
                <a:cs typeface="Arial" panose="020B0604020202020204" pitchFamily="34" charset="0"/>
              </a:rPr>
              <a:t>AEs of special interest are those that were</a:t>
            </a:r>
          </a:p>
          <a:p>
            <a:r>
              <a:rPr lang="en-US">
                <a:solidFill>
                  <a:srgbClr val="4E4F4E"/>
                </a:solidFill>
                <a:cs typeface="Arial" panose="020B0604020202020204" pitchFamily="34" charset="0"/>
              </a:rPr>
              <a:t>previously associated with covalent BTK inhibitors. </a:t>
            </a:r>
            <a:r>
              <a:rPr lang="en-US" baseline="30000">
                <a:solidFill>
                  <a:srgbClr val="4E4F4E"/>
                </a:solidFill>
                <a:cs typeface="Arial" panose="020B0604020202020204" pitchFamily="34" charset="0"/>
              </a:rPr>
              <a:t>c </a:t>
            </a:r>
            <a:r>
              <a:rPr lang="en-US">
                <a:solidFill>
                  <a:srgbClr val="4E4F4E"/>
                </a:solidFill>
                <a:cs typeface="Arial" panose="020B0604020202020204" pitchFamily="34" charset="0"/>
              </a:rPr>
              <a:t>Aggregate of contusion, petechiae, ecchymosis, and increased tendency to bruise. </a:t>
            </a:r>
            <a:r>
              <a:rPr lang="en-US" baseline="30000">
                <a:solidFill>
                  <a:srgbClr val="4E4F4E"/>
                </a:solidFill>
                <a:cs typeface="Arial" panose="020B0604020202020204" pitchFamily="34" charset="0"/>
              </a:rPr>
              <a:t>d </a:t>
            </a:r>
            <a:r>
              <a:rPr lang="en-US">
                <a:solidFill>
                  <a:srgbClr val="4E4F4E"/>
                </a:solidFill>
                <a:cs typeface="Arial" panose="020B0604020202020204" pitchFamily="34" charset="0"/>
              </a:rPr>
              <a:t>Aggregate of all preferred terms including rash. </a:t>
            </a:r>
          </a:p>
          <a:p>
            <a:r>
              <a:rPr lang="en-US" baseline="30000">
                <a:solidFill>
                  <a:srgbClr val="4E4F4E"/>
                </a:solidFill>
                <a:cs typeface="Arial" panose="020B0604020202020204" pitchFamily="34" charset="0"/>
              </a:rPr>
              <a:t>e</a:t>
            </a:r>
            <a:r>
              <a:rPr lang="en-US">
                <a:solidFill>
                  <a:srgbClr val="4E4F4E"/>
                </a:solidFill>
                <a:cs typeface="Arial" panose="020B0604020202020204" pitchFamily="34" charset="0"/>
              </a:rPr>
              <a:t> Aggregate of all preferred terms including hematoma or hemorrhage. </a:t>
            </a:r>
            <a:r>
              <a:rPr lang="en-US" baseline="30000">
                <a:solidFill>
                  <a:srgbClr val="4E4F4E"/>
                </a:solidFill>
                <a:cs typeface="Arial" panose="020B0604020202020204" pitchFamily="34" charset="0"/>
              </a:rPr>
              <a:t>f </a:t>
            </a:r>
            <a:r>
              <a:rPr lang="en-US">
                <a:solidFill>
                  <a:srgbClr val="4E4F4E"/>
                </a:solidFill>
                <a:cs typeface="Arial" panose="020B0604020202020204" pitchFamily="34" charset="0"/>
              </a:rPr>
              <a:t>Aggregate of atrial fibrillation and atrial flutter. </a:t>
            </a:r>
            <a:r>
              <a:rPr lang="en-US" baseline="30000">
                <a:solidFill>
                  <a:srgbClr val="4E4F4E"/>
                </a:solidFill>
                <a:cs typeface="Arial" panose="020B0604020202020204" pitchFamily="34" charset="0"/>
              </a:rPr>
              <a:t>g </a:t>
            </a:r>
            <a:r>
              <a:rPr lang="en-US">
                <a:solidFill>
                  <a:srgbClr val="4E4F4E"/>
                </a:solidFill>
                <a:cs typeface="Arial" panose="020B0604020202020204" pitchFamily="34" charset="0"/>
              </a:rPr>
              <a:t>Of the 22 total </a:t>
            </a:r>
            <a:r>
              <a:rPr lang="en-US" err="1">
                <a:solidFill>
                  <a:srgbClr val="4E4F4E"/>
                </a:solidFill>
                <a:cs typeface="Arial" panose="020B0604020202020204" pitchFamily="34" charset="0"/>
              </a:rPr>
              <a:t>afib</a:t>
            </a:r>
            <a:r>
              <a:rPr lang="en-US">
                <a:solidFill>
                  <a:srgbClr val="4E4F4E"/>
                </a:solidFill>
                <a:cs typeface="Arial" panose="020B0604020202020204" pitchFamily="34" charset="0"/>
              </a:rPr>
              <a:t>/aflutter TEAEs in the overall safety population, 7 occurred in patients with a prior medical history of atrial fibrillation. </a:t>
            </a:r>
            <a:r>
              <a:rPr lang="en-US" baseline="30000">
                <a:solidFill>
                  <a:srgbClr val="4E4F4E"/>
                </a:solidFill>
                <a:cs typeface="Arial" panose="020B0604020202020204" pitchFamily="34" charset="0"/>
              </a:rPr>
              <a:t>h </a:t>
            </a:r>
            <a:r>
              <a:rPr lang="en-US">
                <a:solidFill>
                  <a:srgbClr val="4E4F4E"/>
                </a:solidFill>
                <a:cs typeface="Arial" panose="020B0604020202020204" pitchFamily="34" charset="0"/>
              </a:rPr>
              <a:t>WM safety population data can be found via QR code. Constipation is more commonly seen as a TEAE in the WM</a:t>
            </a:r>
          </a:p>
          <a:p>
            <a:r>
              <a:rPr lang="en-US">
                <a:solidFill>
                  <a:srgbClr val="4E4F4E"/>
                </a:solidFill>
                <a:cs typeface="Arial" panose="020B0604020202020204" pitchFamily="34" charset="0"/>
              </a:rPr>
              <a:t>population than in all patients.</a:t>
            </a:r>
          </a:p>
          <a:p>
            <a:r>
              <a:rPr lang="en-US" b="1">
                <a:solidFill>
                  <a:srgbClr val="4E4F4E"/>
                </a:solidFill>
                <a:cs typeface="Arial" panose="020B0604020202020204" pitchFamily="34" charset="0"/>
              </a:rPr>
              <a:t>AE</a:t>
            </a:r>
            <a:r>
              <a:rPr lang="en-US">
                <a:solidFill>
                  <a:srgbClr val="4E4F4E"/>
                </a:solidFill>
                <a:cs typeface="Arial" panose="020B0604020202020204" pitchFamily="34" charset="0"/>
              </a:rPr>
              <a:t>, adverse event; </a:t>
            </a:r>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TEAE</a:t>
            </a:r>
            <a:r>
              <a:rPr lang="en-US">
                <a:solidFill>
                  <a:srgbClr val="4E4F4E"/>
                </a:solidFill>
                <a:cs typeface="Arial" panose="020B0604020202020204" pitchFamily="34" charset="0"/>
              </a:rPr>
              <a:t>, treatment-emergent adverse events; </a:t>
            </a:r>
            <a:r>
              <a:rPr lang="en-US" b="1">
                <a:solidFill>
                  <a:srgbClr val="4E4F4E"/>
                </a:solidFill>
                <a:cs typeface="Arial" panose="020B0604020202020204" pitchFamily="34" charset="0"/>
              </a:rPr>
              <a:t>WM</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Waldenström’s</a:t>
            </a:r>
            <a:r>
              <a:rPr lang="en-US">
                <a:solidFill>
                  <a:srgbClr val="4E4F4E"/>
                </a:solidFill>
                <a:cs typeface="Arial" panose="020B0604020202020204" pitchFamily="34" charset="0"/>
              </a:rPr>
              <a:t> macroglobulinemia.</a:t>
            </a:r>
          </a:p>
          <a:p>
            <a:r>
              <a:rPr lang="en-US" b="1" err="1">
                <a:solidFill>
                  <a:srgbClr val="4E4F4E"/>
                </a:solidFill>
                <a:cs typeface="Arial" panose="020B0604020202020204" pitchFamily="34" charset="0"/>
              </a:rPr>
              <a:t>Scarfò</a:t>
            </a:r>
            <a:r>
              <a:rPr lang="en-US" b="1">
                <a:solidFill>
                  <a:srgbClr val="4E4F4E"/>
                </a:solidFill>
                <a:cs typeface="Arial" panose="020B0604020202020204" pitchFamily="34" charset="0"/>
              </a:rPr>
              <a:t> L, et al. Abstract P1108 presented at EHA2023.</a:t>
            </a:r>
          </a:p>
        </p:txBody>
      </p:sp>
      <p:graphicFrame>
        <p:nvGraphicFramePr>
          <p:cNvPr id="4" name="Table 4">
            <a:extLst>
              <a:ext uri="{FF2B5EF4-FFF2-40B4-BE49-F238E27FC236}">
                <a16:creationId xmlns:a16="http://schemas.microsoft.com/office/drawing/2014/main" id="{C98A5A4E-AEF5-7221-DAED-1F6598269924}"/>
              </a:ext>
            </a:extLst>
          </p:cNvPr>
          <p:cNvGraphicFramePr>
            <a:graphicFrameLocks noGrp="1"/>
          </p:cNvGraphicFramePr>
          <p:nvPr>
            <p:extLst>
              <p:ext uri="{D42A27DB-BD31-4B8C-83A1-F6EECF244321}">
                <p14:modId xmlns:p14="http://schemas.microsoft.com/office/powerpoint/2010/main" val="1538420204"/>
              </p:ext>
            </p:extLst>
          </p:nvPr>
        </p:nvGraphicFramePr>
        <p:xfrm>
          <a:off x="407990" y="1665288"/>
          <a:ext cx="8556130" cy="3905595"/>
        </p:xfrm>
        <a:graphic>
          <a:graphicData uri="http://schemas.openxmlformats.org/drawingml/2006/table">
            <a:tbl>
              <a:tblPr firstRow="1" bandRow="1">
                <a:tableStyleId>{5C22544A-7EE6-4342-B048-85BDC9FD1C3A}</a:tableStyleId>
              </a:tblPr>
              <a:tblGrid>
                <a:gridCol w="1921346">
                  <a:extLst>
                    <a:ext uri="{9D8B030D-6E8A-4147-A177-3AD203B41FA5}">
                      <a16:colId xmlns:a16="http://schemas.microsoft.com/office/drawing/2014/main" val="2544018330"/>
                    </a:ext>
                  </a:extLst>
                </a:gridCol>
                <a:gridCol w="1658696">
                  <a:extLst>
                    <a:ext uri="{9D8B030D-6E8A-4147-A177-3AD203B41FA5}">
                      <a16:colId xmlns:a16="http://schemas.microsoft.com/office/drawing/2014/main" val="421339077"/>
                    </a:ext>
                  </a:extLst>
                </a:gridCol>
                <a:gridCol w="1658696">
                  <a:extLst>
                    <a:ext uri="{9D8B030D-6E8A-4147-A177-3AD203B41FA5}">
                      <a16:colId xmlns:a16="http://schemas.microsoft.com/office/drawing/2014/main" val="2917016011"/>
                    </a:ext>
                  </a:extLst>
                </a:gridCol>
                <a:gridCol w="1658696">
                  <a:extLst>
                    <a:ext uri="{9D8B030D-6E8A-4147-A177-3AD203B41FA5}">
                      <a16:colId xmlns:a16="http://schemas.microsoft.com/office/drawing/2014/main" val="2637344645"/>
                    </a:ext>
                  </a:extLst>
                </a:gridCol>
                <a:gridCol w="1658696">
                  <a:extLst>
                    <a:ext uri="{9D8B030D-6E8A-4147-A177-3AD203B41FA5}">
                      <a16:colId xmlns:a16="http://schemas.microsoft.com/office/drawing/2014/main" val="2866341539"/>
                    </a:ext>
                  </a:extLst>
                </a:gridCol>
              </a:tblGrid>
              <a:tr h="162218">
                <a:tc rowSpan="2">
                  <a:txBody>
                    <a:bodyPr/>
                    <a:lstStyle/>
                    <a:p>
                      <a:pPr algn="ctr"/>
                      <a:endParaRPr lang="en-US" sz="1200" b="1">
                        <a:solidFill>
                          <a:schemeClr val="bg1"/>
                        </a:solidFill>
                        <a:latin typeface="+mn-lt"/>
                      </a:endParaRPr>
                    </a:p>
                  </a:txBody>
                  <a:tcPr marL="144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4">
                  <a:txBody>
                    <a:bodyPr/>
                    <a:lstStyle/>
                    <a:p>
                      <a:pPr algn="ctr"/>
                      <a:r>
                        <a:rPr lang="en-US" sz="1200" b="1">
                          <a:solidFill>
                            <a:schemeClr val="bg1"/>
                          </a:solidFill>
                          <a:latin typeface="+mn-lt"/>
                        </a:rPr>
                        <a:t>All Doses and Patients (N=773)</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sz="1200">
                        <a:latin typeface="+mn-lt"/>
                      </a:endParaRPr>
                    </a:p>
                  </a:txBody>
                  <a:tcPr/>
                </a:tc>
                <a:tc hMerge="1">
                  <a:txBody>
                    <a:bodyPr/>
                    <a:lstStyle/>
                    <a:p>
                      <a:endParaRPr lang="en-US" sz="1200">
                        <a:latin typeface="+mn-lt"/>
                      </a:endParaRPr>
                    </a:p>
                  </a:txBody>
                  <a:tcPr/>
                </a:tc>
                <a:tc hMerge="1">
                  <a:txBody>
                    <a:bodyPr/>
                    <a:lstStyle/>
                    <a:p>
                      <a:endParaRPr lang="en-US" sz="1200">
                        <a:latin typeface="+mn-lt"/>
                      </a:endParaRPr>
                    </a:p>
                  </a:txBody>
                  <a:tcPr/>
                </a:tc>
                <a:extLst>
                  <a:ext uri="{0D108BD9-81ED-4DB2-BD59-A6C34878D82A}">
                    <a16:rowId xmlns:a16="http://schemas.microsoft.com/office/drawing/2014/main" val="4057342899"/>
                  </a:ext>
                </a:extLst>
              </a:tr>
              <a:tr h="162218">
                <a:tc vMerge="1">
                  <a:txBody>
                    <a:bodyPr/>
                    <a:lstStyle/>
                    <a:p>
                      <a:pPr algn="ctr"/>
                      <a:endParaRPr lang="en-US" sz="1200" b="1">
                        <a:solidFill>
                          <a:schemeClr val="bg1"/>
                        </a:solidFill>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n-US" sz="1200" b="1">
                          <a:solidFill>
                            <a:schemeClr val="bg1"/>
                          </a:solidFill>
                          <a:latin typeface="+mn-lt"/>
                        </a:rPr>
                        <a:t>Treatment-emergent AEs, (≥15%), %</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sz="1200">
                        <a:latin typeface="+mn-lt"/>
                      </a:endParaRPr>
                    </a:p>
                  </a:txBody>
                  <a:tcPr/>
                </a:tc>
                <a:tc gridSpan="2">
                  <a:txBody>
                    <a:bodyPr/>
                    <a:lstStyle/>
                    <a:p>
                      <a:pPr algn="ctr"/>
                      <a:r>
                        <a:rPr lang="en-US" sz="1200" b="1">
                          <a:solidFill>
                            <a:schemeClr val="bg1"/>
                          </a:solidFill>
                          <a:latin typeface="+mn-lt"/>
                        </a:rPr>
                        <a:t>Treatment-related AEs, %</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sz="1200">
                        <a:latin typeface="+mn-lt"/>
                      </a:endParaRPr>
                    </a:p>
                  </a:txBody>
                  <a:tcPr/>
                </a:tc>
                <a:extLst>
                  <a:ext uri="{0D108BD9-81ED-4DB2-BD59-A6C34878D82A}">
                    <a16:rowId xmlns:a16="http://schemas.microsoft.com/office/drawing/2014/main" val="4159479591"/>
                  </a:ext>
                </a:extLst>
              </a:tr>
              <a:tr h="162218">
                <a:tc>
                  <a:txBody>
                    <a:bodyPr/>
                    <a:lstStyle/>
                    <a:p>
                      <a:pPr algn="ctr"/>
                      <a:r>
                        <a:rPr lang="en-US" sz="1200" b="1">
                          <a:solidFill>
                            <a:schemeClr val="bg1"/>
                          </a:solidFill>
                          <a:latin typeface="+mn-lt"/>
                        </a:rPr>
                        <a:t>AEs</a:t>
                      </a:r>
                    </a:p>
                  </a:txBody>
                  <a:tcPr marL="144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a:solidFill>
                            <a:schemeClr val="bg1"/>
                          </a:solidFill>
                          <a:latin typeface="+mn-lt"/>
                        </a:rPr>
                        <a:t>Any grade</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a:solidFill>
                            <a:schemeClr val="bg1"/>
                          </a:solidFill>
                          <a:latin typeface="+mn-lt"/>
                        </a:rPr>
                        <a:t>Grade ≥3</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rPr>
                        <a:t>Any grade</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rPr>
                        <a:t>Grade ≥3</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841062748"/>
                  </a:ext>
                </a:extLst>
              </a:tr>
              <a:tr h="113778">
                <a:tc>
                  <a:txBody>
                    <a:bodyPr/>
                    <a:lstStyle/>
                    <a:p>
                      <a:pPr algn="l" fontAlgn="b"/>
                      <a:r>
                        <a:rPr lang="en-GB" sz="1200" b="0" i="0" u="none" strike="noStrike">
                          <a:solidFill>
                            <a:schemeClr val="tx1"/>
                          </a:solidFill>
                          <a:effectLst/>
                          <a:latin typeface="+mn-lt"/>
                        </a:rPr>
                        <a:t>Fatigue</a:t>
                      </a:r>
                    </a:p>
                  </a:txBody>
                  <a:tcPr marL="144000" marR="72000" marT="9525" marB="0" anchor="ctr">
                    <a:lnT w="38100" cap="flat" cmpd="sng" algn="ctr">
                      <a:solidFill>
                        <a:schemeClr val="bg1"/>
                      </a:solidFill>
                      <a:prstDash val="solid"/>
                      <a:round/>
                      <a:headEnd type="none" w="med" len="med"/>
                      <a:tailEnd type="none" w="med" len="med"/>
                    </a:lnT>
                  </a:tcPr>
                </a:tc>
                <a:tc>
                  <a:txBody>
                    <a:bodyPr/>
                    <a:lstStyle/>
                    <a:p>
                      <a:pPr algn="ctr" fontAlgn="b"/>
                      <a:r>
                        <a:rPr lang="en-IT" sz="1200" b="0" i="0" u="none" strike="noStrike">
                          <a:solidFill>
                            <a:schemeClr val="tx1"/>
                          </a:solidFill>
                          <a:effectLst/>
                          <a:latin typeface="+mn-lt"/>
                        </a:rPr>
                        <a:t>28.7%</a:t>
                      </a:r>
                    </a:p>
                  </a:txBody>
                  <a:tcPr marT="9525" marB="0" anchor="ctr">
                    <a:lnT w="38100" cap="flat" cmpd="sng" algn="ctr">
                      <a:solidFill>
                        <a:schemeClr val="bg1"/>
                      </a:solidFill>
                      <a:prstDash val="solid"/>
                      <a:round/>
                      <a:headEnd type="none" w="med" len="med"/>
                      <a:tailEnd type="none" w="med" len="med"/>
                    </a:lnT>
                  </a:tcPr>
                </a:tc>
                <a:tc>
                  <a:txBody>
                    <a:bodyPr/>
                    <a:lstStyle/>
                    <a:p>
                      <a:pPr algn="ctr" fontAlgn="b"/>
                      <a:r>
                        <a:rPr lang="en-IT" sz="1200" b="0" i="0" u="none" strike="noStrike">
                          <a:solidFill>
                            <a:schemeClr val="tx1"/>
                          </a:solidFill>
                          <a:effectLst/>
                          <a:latin typeface="+mn-lt"/>
                        </a:rPr>
                        <a:t>2.1%</a:t>
                      </a:r>
                    </a:p>
                  </a:txBody>
                  <a:tcPr marT="9525" marB="0" anchor="ctr">
                    <a:lnT w="38100" cap="flat" cmpd="sng" algn="ctr">
                      <a:solidFill>
                        <a:schemeClr val="bg1"/>
                      </a:solidFill>
                      <a:prstDash val="solid"/>
                      <a:round/>
                      <a:headEnd type="none" w="med" len="med"/>
                      <a:tailEnd type="none" w="med" len="med"/>
                    </a:lnT>
                  </a:tcPr>
                </a:tc>
                <a:tc>
                  <a:txBody>
                    <a:bodyPr/>
                    <a:lstStyle/>
                    <a:p>
                      <a:pPr algn="ctr" fontAlgn="b"/>
                      <a:r>
                        <a:rPr lang="en-IT" sz="1200" b="0" i="0" u="none" strike="noStrike">
                          <a:solidFill>
                            <a:schemeClr val="tx1"/>
                          </a:solidFill>
                          <a:effectLst/>
                          <a:latin typeface="+mn-lt"/>
                        </a:rPr>
                        <a:t>9.3%</a:t>
                      </a:r>
                    </a:p>
                  </a:txBody>
                  <a:tcPr marT="9525" marB="0" anchor="ctr">
                    <a:lnT w="38100" cap="flat" cmpd="sng" algn="ctr">
                      <a:solidFill>
                        <a:schemeClr val="bg1"/>
                      </a:solidFill>
                      <a:prstDash val="solid"/>
                      <a:round/>
                      <a:headEnd type="none" w="med" len="med"/>
                      <a:tailEnd type="none" w="med" len="med"/>
                    </a:lnT>
                  </a:tcPr>
                </a:tc>
                <a:tc>
                  <a:txBody>
                    <a:bodyPr/>
                    <a:lstStyle/>
                    <a:p>
                      <a:pPr algn="ctr" fontAlgn="b"/>
                      <a:r>
                        <a:rPr lang="en-IT" sz="1200" b="0" i="0" u="none" strike="noStrike">
                          <a:solidFill>
                            <a:schemeClr val="tx1"/>
                          </a:solidFill>
                          <a:effectLst/>
                          <a:latin typeface="+mn-lt"/>
                        </a:rPr>
                        <a:t>0.8%</a:t>
                      </a:r>
                    </a:p>
                  </a:txBody>
                  <a:tcPr marT="9525"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561816866"/>
                  </a:ext>
                </a:extLst>
              </a:tr>
              <a:tr h="113778">
                <a:tc>
                  <a:txBody>
                    <a:bodyPr/>
                    <a:lstStyle/>
                    <a:p>
                      <a:pPr algn="l" fontAlgn="b"/>
                      <a:r>
                        <a:rPr lang="en-GB" sz="1200" b="0" i="0" u="none" strike="noStrike" err="1">
                          <a:solidFill>
                            <a:schemeClr val="tx1"/>
                          </a:solidFill>
                          <a:effectLst/>
                          <a:latin typeface="+mn-lt"/>
                        </a:rPr>
                        <a:t>Diarrhea</a:t>
                      </a:r>
                      <a:endParaRPr lang="en-GB" sz="1200" b="0" i="0" u="none" strike="noStrike">
                        <a:solidFill>
                          <a:schemeClr val="tx1"/>
                        </a:solidFill>
                        <a:effectLst/>
                        <a:latin typeface="+mn-lt"/>
                      </a:endParaRPr>
                    </a:p>
                  </a:txBody>
                  <a:tcPr marL="144000" marR="72000" marT="9525" marB="0" anchor="ctr"/>
                </a:tc>
                <a:tc>
                  <a:txBody>
                    <a:bodyPr/>
                    <a:lstStyle/>
                    <a:p>
                      <a:pPr algn="ctr" fontAlgn="b"/>
                      <a:r>
                        <a:rPr lang="en-IT" sz="1200" b="0" i="0" u="none" strike="noStrike">
                          <a:solidFill>
                            <a:schemeClr val="tx1"/>
                          </a:solidFill>
                          <a:effectLst/>
                          <a:latin typeface="+mn-lt"/>
                        </a:rPr>
                        <a:t>24.2%</a:t>
                      </a:r>
                    </a:p>
                  </a:txBody>
                  <a:tcPr marT="9525" marB="0" anchor="ctr"/>
                </a:tc>
                <a:tc>
                  <a:txBody>
                    <a:bodyPr/>
                    <a:lstStyle/>
                    <a:p>
                      <a:pPr algn="ctr" fontAlgn="b"/>
                      <a:r>
                        <a:rPr lang="en-IT" sz="1200" b="0" i="0" u="none" strike="noStrike">
                          <a:solidFill>
                            <a:schemeClr val="tx1"/>
                          </a:solidFill>
                          <a:effectLst/>
                          <a:latin typeface="+mn-lt"/>
                        </a:rPr>
                        <a:t>0.9%</a:t>
                      </a:r>
                    </a:p>
                  </a:txBody>
                  <a:tcPr marT="9525" marB="0" anchor="ctr"/>
                </a:tc>
                <a:tc>
                  <a:txBody>
                    <a:bodyPr/>
                    <a:lstStyle/>
                    <a:p>
                      <a:pPr algn="ctr" fontAlgn="b"/>
                      <a:r>
                        <a:rPr lang="en-IT" sz="1200" b="0" i="0" u="none" strike="noStrike">
                          <a:solidFill>
                            <a:schemeClr val="tx1"/>
                          </a:solidFill>
                          <a:effectLst/>
                          <a:latin typeface="+mn-lt"/>
                        </a:rPr>
                        <a:t>9.3%</a:t>
                      </a:r>
                    </a:p>
                  </a:txBody>
                  <a:tcPr marT="9525" marB="0" anchor="ctr"/>
                </a:tc>
                <a:tc>
                  <a:txBody>
                    <a:bodyPr/>
                    <a:lstStyle/>
                    <a:p>
                      <a:pPr algn="ctr" fontAlgn="b"/>
                      <a:r>
                        <a:rPr lang="en-IT" sz="1200" b="0" i="0" u="none" strike="noStrike">
                          <a:solidFill>
                            <a:schemeClr val="tx1"/>
                          </a:solidFill>
                          <a:effectLst/>
                          <a:latin typeface="+mn-lt"/>
                        </a:rPr>
                        <a:t>0.4%</a:t>
                      </a:r>
                    </a:p>
                  </a:txBody>
                  <a:tcPr marT="9525" marB="0" anchor="ctr"/>
                </a:tc>
                <a:extLst>
                  <a:ext uri="{0D108BD9-81ED-4DB2-BD59-A6C34878D82A}">
                    <a16:rowId xmlns:a16="http://schemas.microsoft.com/office/drawing/2014/main" val="2194830201"/>
                  </a:ext>
                </a:extLst>
              </a:tr>
              <a:tr h="113778">
                <a:tc>
                  <a:txBody>
                    <a:bodyPr/>
                    <a:lstStyle/>
                    <a:p>
                      <a:pPr algn="l" fontAlgn="b"/>
                      <a:r>
                        <a:rPr lang="en-GB" sz="1200" b="0" i="0" u="none" strike="noStrike">
                          <a:solidFill>
                            <a:schemeClr val="tx1"/>
                          </a:solidFill>
                          <a:effectLst/>
                          <a:latin typeface="+mn-lt"/>
                        </a:rPr>
                        <a:t>Neutropenia</a:t>
                      </a:r>
                      <a:r>
                        <a:rPr lang="en-GB" sz="1200" b="0" i="0" u="none" strike="noStrike" baseline="30000">
                          <a:solidFill>
                            <a:schemeClr val="tx1"/>
                          </a:solidFill>
                          <a:effectLst/>
                          <a:latin typeface="+mn-lt"/>
                        </a:rPr>
                        <a:t>a</a:t>
                      </a:r>
                    </a:p>
                  </a:txBody>
                  <a:tcPr marL="144000" marR="72000" marT="9525" marB="0" anchor="ctr"/>
                </a:tc>
                <a:tc>
                  <a:txBody>
                    <a:bodyPr/>
                    <a:lstStyle/>
                    <a:p>
                      <a:pPr algn="ctr" fontAlgn="b"/>
                      <a:r>
                        <a:rPr lang="en-IT" sz="1200" b="0" i="0" u="none" strike="noStrike">
                          <a:solidFill>
                            <a:schemeClr val="tx1"/>
                          </a:solidFill>
                          <a:effectLst/>
                          <a:latin typeface="+mn-lt"/>
                        </a:rPr>
                        <a:t>24.2%</a:t>
                      </a:r>
                    </a:p>
                  </a:txBody>
                  <a:tcPr marT="9525" marB="0" anchor="ctr"/>
                </a:tc>
                <a:tc>
                  <a:txBody>
                    <a:bodyPr/>
                    <a:lstStyle/>
                    <a:p>
                      <a:pPr algn="ctr" fontAlgn="b"/>
                      <a:r>
                        <a:rPr lang="en-IT" sz="1200" b="0" i="0" u="none" strike="noStrike">
                          <a:solidFill>
                            <a:schemeClr val="tx1"/>
                          </a:solidFill>
                          <a:effectLst/>
                          <a:latin typeface="+mn-lt"/>
                        </a:rPr>
                        <a:t>20.4%</a:t>
                      </a:r>
                    </a:p>
                  </a:txBody>
                  <a:tcPr marT="9525" marB="0" anchor="ctr"/>
                </a:tc>
                <a:tc>
                  <a:txBody>
                    <a:bodyPr/>
                    <a:lstStyle/>
                    <a:p>
                      <a:pPr algn="ctr" fontAlgn="b"/>
                      <a:r>
                        <a:rPr lang="en-IT" sz="1200" b="0" i="0" u="none" strike="noStrike">
                          <a:solidFill>
                            <a:schemeClr val="tx1"/>
                          </a:solidFill>
                          <a:effectLst/>
                          <a:latin typeface="+mn-lt"/>
                        </a:rPr>
                        <a:t>14.7%</a:t>
                      </a:r>
                    </a:p>
                  </a:txBody>
                  <a:tcPr marT="9525" marB="0" anchor="ctr"/>
                </a:tc>
                <a:tc>
                  <a:txBody>
                    <a:bodyPr/>
                    <a:lstStyle/>
                    <a:p>
                      <a:pPr algn="ctr" fontAlgn="b"/>
                      <a:r>
                        <a:rPr lang="en-IT" sz="1200" b="0" i="0" u="none" strike="noStrike">
                          <a:solidFill>
                            <a:schemeClr val="tx1"/>
                          </a:solidFill>
                          <a:effectLst/>
                          <a:latin typeface="+mn-lt"/>
                        </a:rPr>
                        <a:t>11.5%</a:t>
                      </a:r>
                    </a:p>
                  </a:txBody>
                  <a:tcPr marT="9525" marB="0" anchor="ctr"/>
                </a:tc>
                <a:extLst>
                  <a:ext uri="{0D108BD9-81ED-4DB2-BD59-A6C34878D82A}">
                    <a16:rowId xmlns:a16="http://schemas.microsoft.com/office/drawing/2014/main" val="2629513739"/>
                  </a:ext>
                </a:extLst>
              </a:tr>
              <a:tr h="113778">
                <a:tc>
                  <a:txBody>
                    <a:bodyPr/>
                    <a:lstStyle/>
                    <a:p>
                      <a:pPr algn="l" fontAlgn="b"/>
                      <a:r>
                        <a:rPr lang="en-GB" sz="1200" b="0" i="0" u="none" strike="noStrike">
                          <a:solidFill>
                            <a:schemeClr val="tx1"/>
                          </a:solidFill>
                          <a:effectLst/>
                          <a:latin typeface="+mn-lt"/>
                        </a:rPr>
                        <a:t>Contusion</a:t>
                      </a:r>
                    </a:p>
                  </a:txBody>
                  <a:tcPr marL="144000" marR="72000" marT="9525" marB="0" anchor="ctr"/>
                </a:tc>
                <a:tc>
                  <a:txBody>
                    <a:bodyPr/>
                    <a:lstStyle/>
                    <a:p>
                      <a:pPr algn="ctr" fontAlgn="b"/>
                      <a:r>
                        <a:rPr lang="en-IT" sz="1200" b="0" i="0" u="none" strike="noStrike">
                          <a:solidFill>
                            <a:schemeClr val="tx1"/>
                          </a:solidFill>
                          <a:effectLst/>
                          <a:latin typeface="+mn-lt"/>
                        </a:rPr>
                        <a:t>19.4%</a:t>
                      </a:r>
                    </a:p>
                  </a:txBody>
                  <a:tcPr marT="9525" marB="0" anchor="ctr"/>
                </a:tc>
                <a:tc>
                  <a:txBody>
                    <a:bodyPr/>
                    <a:lstStyle/>
                    <a:p>
                      <a:pPr algn="ctr" fontAlgn="b"/>
                      <a:r>
                        <a:rPr lang="en-IT" sz="1200" b="0" i="0" u="none" strike="noStrike">
                          <a:solidFill>
                            <a:schemeClr val="tx1"/>
                          </a:solidFill>
                          <a:effectLst/>
                          <a:latin typeface="+mn-lt"/>
                        </a:rPr>
                        <a:t>0.0%</a:t>
                      </a:r>
                    </a:p>
                  </a:txBody>
                  <a:tcPr marT="9525" marB="0" anchor="ctr"/>
                </a:tc>
                <a:tc>
                  <a:txBody>
                    <a:bodyPr/>
                    <a:lstStyle/>
                    <a:p>
                      <a:pPr algn="ctr" fontAlgn="b"/>
                      <a:r>
                        <a:rPr lang="en-IT" sz="1200" b="0" i="0" u="none" strike="noStrike">
                          <a:solidFill>
                            <a:schemeClr val="tx1"/>
                          </a:solidFill>
                          <a:effectLst/>
                          <a:latin typeface="+mn-lt"/>
                        </a:rPr>
                        <a:t>12.8%</a:t>
                      </a:r>
                    </a:p>
                  </a:txBody>
                  <a:tcPr marT="9525" marB="0" anchor="ctr"/>
                </a:tc>
                <a:tc>
                  <a:txBody>
                    <a:bodyPr/>
                    <a:lstStyle/>
                    <a:p>
                      <a:pPr algn="ctr" fontAlgn="b"/>
                      <a:r>
                        <a:rPr lang="en-IT" sz="1200" b="0" i="0" u="none" strike="noStrike">
                          <a:solidFill>
                            <a:schemeClr val="tx1"/>
                          </a:solidFill>
                          <a:effectLst/>
                          <a:latin typeface="+mn-lt"/>
                        </a:rPr>
                        <a:t>0.0%</a:t>
                      </a:r>
                    </a:p>
                  </a:txBody>
                  <a:tcPr marT="9525" marB="0" anchor="ctr"/>
                </a:tc>
                <a:extLst>
                  <a:ext uri="{0D108BD9-81ED-4DB2-BD59-A6C34878D82A}">
                    <a16:rowId xmlns:a16="http://schemas.microsoft.com/office/drawing/2014/main" val="2897734179"/>
                  </a:ext>
                </a:extLst>
              </a:tr>
              <a:tr h="113778">
                <a:tc>
                  <a:txBody>
                    <a:bodyPr/>
                    <a:lstStyle/>
                    <a:p>
                      <a:pPr algn="l" fontAlgn="b"/>
                      <a:r>
                        <a:rPr lang="en-GB" sz="1200" b="0" i="0" u="none" strike="noStrike">
                          <a:solidFill>
                            <a:schemeClr val="tx1"/>
                          </a:solidFill>
                          <a:effectLst/>
                          <a:latin typeface="+mn-lt"/>
                        </a:rPr>
                        <a:t>Cough</a:t>
                      </a:r>
                    </a:p>
                  </a:txBody>
                  <a:tcPr marL="144000" marR="72000" marT="9525" marB="0" anchor="ctr"/>
                </a:tc>
                <a:tc>
                  <a:txBody>
                    <a:bodyPr/>
                    <a:lstStyle/>
                    <a:p>
                      <a:pPr algn="ctr" fontAlgn="b"/>
                      <a:r>
                        <a:rPr lang="en-IT" sz="1200" b="0" i="0" u="none" strike="noStrike">
                          <a:solidFill>
                            <a:schemeClr val="tx1"/>
                          </a:solidFill>
                          <a:effectLst/>
                          <a:latin typeface="+mn-lt"/>
                        </a:rPr>
                        <a:t>17.5%</a:t>
                      </a:r>
                    </a:p>
                  </a:txBody>
                  <a:tcPr marT="9525" marB="0" anchor="ctr"/>
                </a:tc>
                <a:tc>
                  <a:txBody>
                    <a:bodyPr/>
                    <a:lstStyle/>
                    <a:p>
                      <a:pPr algn="ctr" fontAlgn="b"/>
                      <a:r>
                        <a:rPr lang="en-IT" sz="1200" b="0" i="0" u="none" strike="noStrike">
                          <a:solidFill>
                            <a:schemeClr val="tx1"/>
                          </a:solidFill>
                          <a:effectLst/>
                          <a:latin typeface="+mn-lt"/>
                        </a:rPr>
                        <a:t>0.1%</a:t>
                      </a:r>
                    </a:p>
                  </a:txBody>
                  <a:tcPr marT="9525" marB="0" anchor="ctr"/>
                </a:tc>
                <a:tc>
                  <a:txBody>
                    <a:bodyPr/>
                    <a:lstStyle/>
                    <a:p>
                      <a:pPr algn="ctr" fontAlgn="b"/>
                      <a:r>
                        <a:rPr lang="en-IT" sz="1200" b="0" i="0" u="none" strike="noStrike">
                          <a:solidFill>
                            <a:schemeClr val="tx1"/>
                          </a:solidFill>
                          <a:effectLst/>
                          <a:latin typeface="+mn-lt"/>
                        </a:rPr>
                        <a:t>2.3%</a:t>
                      </a:r>
                    </a:p>
                  </a:txBody>
                  <a:tcPr marT="9525" marB="0" anchor="ctr"/>
                </a:tc>
                <a:tc>
                  <a:txBody>
                    <a:bodyPr/>
                    <a:lstStyle/>
                    <a:p>
                      <a:pPr algn="ctr" fontAlgn="b"/>
                      <a:r>
                        <a:rPr lang="en-IT" sz="1200" b="0" i="0" u="none" strike="noStrike">
                          <a:solidFill>
                            <a:schemeClr val="tx1"/>
                          </a:solidFill>
                          <a:effectLst/>
                          <a:latin typeface="+mn-lt"/>
                        </a:rPr>
                        <a:t>0.0%</a:t>
                      </a:r>
                    </a:p>
                  </a:txBody>
                  <a:tcPr marT="9525" marB="0" anchor="ctr"/>
                </a:tc>
                <a:extLst>
                  <a:ext uri="{0D108BD9-81ED-4DB2-BD59-A6C34878D82A}">
                    <a16:rowId xmlns:a16="http://schemas.microsoft.com/office/drawing/2014/main" val="1726839484"/>
                  </a:ext>
                </a:extLst>
              </a:tr>
              <a:tr h="113778">
                <a:tc>
                  <a:txBody>
                    <a:bodyPr/>
                    <a:lstStyle/>
                    <a:p>
                      <a:pPr algn="l" fontAlgn="b"/>
                      <a:r>
                        <a:rPr lang="en-GB" sz="1200" b="0" i="0" u="none" strike="noStrike">
                          <a:solidFill>
                            <a:schemeClr val="tx1"/>
                          </a:solidFill>
                          <a:effectLst/>
                          <a:latin typeface="+mn-lt"/>
                        </a:rPr>
                        <a:t>COVID-19</a:t>
                      </a:r>
                    </a:p>
                  </a:txBody>
                  <a:tcPr marL="144000" marR="72000" marT="9525" marB="0" anchor="ctr"/>
                </a:tc>
                <a:tc>
                  <a:txBody>
                    <a:bodyPr/>
                    <a:lstStyle/>
                    <a:p>
                      <a:pPr algn="ctr" fontAlgn="b"/>
                      <a:r>
                        <a:rPr lang="en-IT" sz="1200" b="0" i="0" u="none" strike="noStrike">
                          <a:solidFill>
                            <a:schemeClr val="tx1"/>
                          </a:solidFill>
                          <a:effectLst/>
                          <a:latin typeface="+mn-lt"/>
                        </a:rPr>
                        <a:t>16.7%</a:t>
                      </a:r>
                    </a:p>
                  </a:txBody>
                  <a:tcPr marT="9525" marB="0" anchor="ctr"/>
                </a:tc>
                <a:tc>
                  <a:txBody>
                    <a:bodyPr/>
                    <a:lstStyle/>
                    <a:p>
                      <a:pPr algn="ctr" fontAlgn="b"/>
                      <a:r>
                        <a:rPr lang="en-IT" sz="1200" b="0" i="0" u="none" strike="noStrike">
                          <a:solidFill>
                            <a:schemeClr val="tx1"/>
                          </a:solidFill>
                          <a:effectLst/>
                          <a:latin typeface="+mn-lt"/>
                        </a:rPr>
                        <a:t>2.7%</a:t>
                      </a:r>
                    </a:p>
                  </a:txBody>
                  <a:tcPr marT="9525" marB="0" anchor="ctr"/>
                </a:tc>
                <a:tc>
                  <a:txBody>
                    <a:bodyPr/>
                    <a:lstStyle/>
                    <a:p>
                      <a:pPr algn="ctr" fontAlgn="b"/>
                      <a:r>
                        <a:rPr lang="en-IT" sz="1200" b="0" i="0" u="none" strike="noStrike">
                          <a:solidFill>
                            <a:schemeClr val="tx1"/>
                          </a:solidFill>
                          <a:effectLst/>
                          <a:latin typeface="+mn-lt"/>
                        </a:rPr>
                        <a:t>1.3%</a:t>
                      </a:r>
                    </a:p>
                  </a:txBody>
                  <a:tcPr marT="9525" marB="0" anchor="ctr"/>
                </a:tc>
                <a:tc>
                  <a:txBody>
                    <a:bodyPr/>
                    <a:lstStyle/>
                    <a:p>
                      <a:pPr algn="ctr" fontAlgn="b"/>
                      <a:r>
                        <a:rPr lang="en-IT" sz="1200" b="0" i="0" u="none" strike="noStrike">
                          <a:solidFill>
                            <a:schemeClr val="tx1"/>
                          </a:solidFill>
                          <a:effectLst/>
                          <a:latin typeface="+mn-lt"/>
                        </a:rPr>
                        <a:t>0.0%</a:t>
                      </a:r>
                    </a:p>
                  </a:txBody>
                  <a:tcPr marT="9525" marB="0" anchor="ctr"/>
                </a:tc>
                <a:extLst>
                  <a:ext uri="{0D108BD9-81ED-4DB2-BD59-A6C34878D82A}">
                    <a16:rowId xmlns:a16="http://schemas.microsoft.com/office/drawing/2014/main" val="702799944"/>
                  </a:ext>
                </a:extLst>
              </a:tr>
              <a:tr h="113778">
                <a:tc>
                  <a:txBody>
                    <a:bodyPr/>
                    <a:lstStyle/>
                    <a:p>
                      <a:pPr algn="l" fontAlgn="b"/>
                      <a:r>
                        <a:rPr lang="en-GB" sz="1200" b="0" i="0" u="none" strike="noStrike">
                          <a:solidFill>
                            <a:schemeClr val="tx1"/>
                          </a:solidFill>
                          <a:effectLst/>
                          <a:latin typeface="+mn-lt"/>
                        </a:rPr>
                        <a:t>Nausea</a:t>
                      </a:r>
                    </a:p>
                  </a:txBody>
                  <a:tcPr marL="144000" marR="72000" marT="9525" marB="0" anchor="ctr"/>
                </a:tc>
                <a:tc>
                  <a:txBody>
                    <a:bodyPr/>
                    <a:lstStyle/>
                    <a:p>
                      <a:pPr algn="ctr" fontAlgn="b"/>
                      <a:r>
                        <a:rPr lang="en-IT" sz="1200" b="0" i="0" u="none" strike="noStrike">
                          <a:solidFill>
                            <a:schemeClr val="tx1"/>
                          </a:solidFill>
                          <a:effectLst/>
                          <a:latin typeface="+mn-lt"/>
                        </a:rPr>
                        <a:t>16.2%</a:t>
                      </a:r>
                    </a:p>
                  </a:txBody>
                  <a:tcPr marT="9525" marB="0" anchor="ctr"/>
                </a:tc>
                <a:tc>
                  <a:txBody>
                    <a:bodyPr/>
                    <a:lstStyle/>
                    <a:p>
                      <a:pPr algn="ctr" fontAlgn="b"/>
                      <a:r>
                        <a:rPr lang="en-IT" sz="1200" b="0" i="0" u="none" strike="noStrike">
                          <a:solidFill>
                            <a:schemeClr val="tx1"/>
                          </a:solidFill>
                          <a:effectLst/>
                          <a:latin typeface="+mn-lt"/>
                        </a:rPr>
                        <a:t>0.1%</a:t>
                      </a:r>
                    </a:p>
                  </a:txBody>
                  <a:tcPr marT="9525" marB="0" anchor="ctr"/>
                </a:tc>
                <a:tc>
                  <a:txBody>
                    <a:bodyPr/>
                    <a:lstStyle/>
                    <a:p>
                      <a:pPr algn="ctr" fontAlgn="b"/>
                      <a:r>
                        <a:rPr lang="en-IT" sz="1200" b="0" i="0" u="none" strike="noStrike">
                          <a:solidFill>
                            <a:schemeClr val="tx1"/>
                          </a:solidFill>
                          <a:effectLst/>
                          <a:latin typeface="+mn-lt"/>
                        </a:rPr>
                        <a:t>4.7%</a:t>
                      </a:r>
                    </a:p>
                  </a:txBody>
                  <a:tcPr marT="9525" marB="0" anchor="ctr"/>
                </a:tc>
                <a:tc>
                  <a:txBody>
                    <a:bodyPr/>
                    <a:lstStyle/>
                    <a:p>
                      <a:pPr algn="ctr" fontAlgn="b"/>
                      <a:r>
                        <a:rPr lang="en-IT" sz="1200" b="0" i="0" u="none" strike="noStrike">
                          <a:solidFill>
                            <a:schemeClr val="tx1"/>
                          </a:solidFill>
                          <a:effectLst/>
                          <a:latin typeface="+mn-lt"/>
                        </a:rPr>
                        <a:t>0.1%</a:t>
                      </a:r>
                    </a:p>
                  </a:txBody>
                  <a:tcPr marT="9525" marB="0" anchor="ctr"/>
                </a:tc>
                <a:extLst>
                  <a:ext uri="{0D108BD9-81ED-4DB2-BD59-A6C34878D82A}">
                    <a16:rowId xmlns:a16="http://schemas.microsoft.com/office/drawing/2014/main" val="172284407"/>
                  </a:ext>
                </a:extLst>
              </a:tr>
              <a:tr h="113778">
                <a:tc>
                  <a:txBody>
                    <a:bodyPr/>
                    <a:lstStyle/>
                    <a:p>
                      <a:pPr algn="l" fontAlgn="b"/>
                      <a:r>
                        <a:rPr lang="en-GB" sz="1200" b="0" i="0" u="none" strike="noStrike">
                          <a:solidFill>
                            <a:schemeClr val="tx1"/>
                          </a:solidFill>
                          <a:effectLst/>
                          <a:latin typeface="+mn-lt"/>
                        </a:rPr>
                        <a:t>Dyspnea</a:t>
                      </a:r>
                    </a:p>
                  </a:txBody>
                  <a:tcPr marL="144000" marR="72000" marT="9525" marB="0" anchor="ctr"/>
                </a:tc>
                <a:tc>
                  <a:txBody>
                    <a:bodyPr/>
                    <a:lstStyle/>
                    <a:p>
                      <a:pPr algn="ctr" fontAlgn="b"/>
                      <a:r>
                        <a:rPr lang="en-IT" sz="1200" b="0" i="0" u="none" strike="noStrike">
                          <a:solidFill>
                            <a:schemeClr val="tx1"/>
                          </a:solidFill>
                          <a:effectLst/>
                          <a:latin typeface="+mn-lt"/>
                        </a:rPr>
                        <a:t>15.5%</a:t>
                      </a:r>
                    </a:p>
                  </a:txBody>
                  <a:tcPr marT="9525" marB="0" anchor="ctr"/>
                </a:tc>
                <a:tc>
                  <a:txBody>
                    <a:bodyPr/>
                    <a:lstStyle/>
                    <a:p>
                      <a:pPr algn="ctr" fontAlgn="b"/>
                      <a:r>
                        <a:rPr lang="en-IT" sz="1200" b="0" i="0" u="none" strike="noStrike">
                          <a:solidFill>
                            <a:schemeClr val="tx1"/>
                          </a:solidFill>
                          <a:effectLst/>
                          <a:latin typeface="+mn-lt"/>
                        </a:rPr>
                        <a:t>1.0%</a:t>
                      </a:r>
                    </a:p>
                  </a:txBody>
                  <a:tcPr marT="9525" marB="0" anchor="ctr"/>
                </a:tc>
                <a:tc>
                  <a:txBody>
                    <a:bodyPr/>
                    <a:lstStyle/>
                    <a:p>
                      <a:pPr algn="ctr" fontAlgn="b"/>
                      <a:r>
                        <a:rPr lang="en-IT" sz="1200" b="0" i="0" u="none" strike="noStrike">
                          <a:solidFill>
                            <a:schemeClr val="tx1"/>
                          </a:solidFill>
                          <a:effectLst/>
                          <a:latin typeface="+mn-lt"/>
                        </a:rPr>
                        <a:t>3.0%</a:t>
                      </a:r>
                    </a:p>
                  </a:txBody>
                  <a:tcPr marT="9525" marB="0" anchor="ctr"/>
                </a:tc>
                <a:tc>
                  <a:txBody>
                    <a:bodyPr/>
                    <a:lstStyle/>
                    <a:p>
                      <a:pPr algn="ctr" fontAlgn="b"/>
                      <a:r>
                        <a:rPr lang="en-IT" sz="1200" b="0" i="0" u="none" strike="noStrike">
                          <a:solidFill>
                            <a:schemeClr val="tx1"/>
                          </a:solidFill>
                          <a:effectLst/>
                          <a:latin typeface="+mn-lt"/>
                        </a:rPr>
                        <a:t>0.1%</a:t>
                      </a:r>
                    </a:p>
                  </a:txBody>
                  <a:tcPr marT="9525" marB="0" anchor="ctr"/>
                </a:tc>
                <a:extLst>
                  <a:ext uri="{0D108BD9-81ED-4DB2-BD59-A6C34878D82A}">
                    <a16:rowId xmlns:a16="http://schemas.microsoft.com/office/drawing/2014/main" val="80830781"/>
                  </a:ext>
                </a:extLst>
              </a:tr>
              <a:tr h="113778">
                <a:tc>
                  <a:txBody>
                    <a:bodyPr/>
                    <a:lstStyle/>
                    <a:p>
                      <a:pPr algn="l" fontAlgn="b"/>
                      <a:r>
                        <a:rPr lang="en-GB" sz="1200" b="0" i="0" u="none" strike="noStrike">
                          <a:solidFill>
                            <a:schemeClr val="tx1"/>
                          </a:solidFill>
                          <a:effectLst/>
                          <a:latin typeface="+mn-lt"/>
                        </a:rPr>
                        <a:t>Anemia</a:t>
                      </a:r>
                    </a:p>
                  </a:txBody>
                  <a:tcPr marL="144000" marR="72000" marT="9525" marB="0" anchor="ctr"/>
                </a:tc>
                <a:tc>
                  <a:txBody>
                    <a:bodyPr/>
                    <a:lstStyle/>
                    <a:p>
                      <a:pPr algn="ctr" fontAlgn="b"/>
                      <a:r>
                        <a:rPr lang="en-IT" sz="1200" b="0" i="0" u="none" strike="noStrike">
                          <a:solidFill>
                            <a:schemeClr val="tx1"/>
                          </a:solidFill>
                          <a:effectLst/>
                          <a:latin typeface="+mn-lt"/>
                        </a:rPr>
                        <a:t>15.4%</a:t>
                      </a:r>
                    </a:p>
                  </a:txBody>
                  <a:tcPr marT="9525" marB="0" anchor="ctr"/>
                </a:tc>
                <a:tc>
                  <a:txBody>
                    <a:bodyPr/>
                    <a:lstStyle/>
                    <a:p>
                      <a:pPr algn="ctr" fontAlgn="b"/>
                      <a:r>
                        <a:rPr lang="en-IT" sz="1200" b="0" i="0" u="none" strike="noStrike">
                          <a:solidFill>
                            <a:schemeClr val="tx1"/>
                          </a:solidFill>
                          <a:effectLst/>
                          <a:latin typeface="+mn-lt"/>
                        </a:rPr>
                        <a:t>8.8%</a:t>
                      </a:r>
                    </a:p>
                  </a:txBody>
                  <a:tcPr marT="9525" marB="0" anchor="ctr"/>
                </a:tc>
                <a:tc>
                  <a:txBody>
                    <a:bodyPr/>
                    <a:lstStyle/>
                    <a:p>
                      <a:pPr algn="ctr" fontAlgn="b"/>
                      <a:r>
                        <a:rPr lang="en-IT" sz="1200" b="0" i="0" u="none" strike="noStrike">
                          <a:solidFill>
                            <a:schemeClr val="tx1"/>
                          </a:solidFill>
                          <a:effectLst/>
                          <a:latin typeface="+mn-lt"/>
                        </a:rPr>
                        <a:t>5.2%</a:t>
                      </a:r>
                    </a:p>
                  </a:txBody>
                  <a:tcPr marT="9525" marB="0" anchor="ctr"/>
                </a:tc>
                <a:tc>
                  <a:txBody>
                    <a:bodyPr/>
                    <a:lstStyle/>
                    <a:p>
                      <a:pPr algn="ctr" fontAlgn="b"/>
                      <a:r>
                        <a:rPr lang="en-IT" sz="1200" b="0" i="0" u="none" strike="noStrike">
                          <a:solidFill>
                            <a:schemeClr val="tx1"/>
                          </a:solidFill>
                          <a:effectLst/>
                          <a:latin typeface="+mn-lt"/>
                        </a:rPr>
                        <a:t>2.1%</a:t>
                      </a:r>
                    </a:p>
                  </a:txBody>
                  <a:tcPr marT="9525" marB="0" anchor="ctr"/>
                </a:tc>
                <a:extLst>
                  <a:ext uri="{0D108BD9-81ED-4DB2-BD59-A6C34878D82A}">
                    <a16:rowId xmlns:a16="http://schemas.microsoft.com/office/drawing/2014/main" val="3028987758"/>
                  </a:ext>
                </a:extLst>
              </a:tr>
              <a:tr h="113778">
                <a:tc>
                  <a:txBody>
                    <a:bodyPr/>
                    <a:lstStyle/>
                    <a:p>
                      <a:pPr algn="l" fontAlgn="b"/>
                      <a:r>
                        <a:rPr lang="en-GB" sz="1200" b="1" i="0" u="none" strike="noStrike">
                          <a:solidFill>
                            <a:schemeClr val="bg1"/>
                          </a:solidFill>
                          <a:effectLst/>
                          <a:latin typeface="+mn-lt"/>
                        </a:rPr>
                        <a:t>AEs of Special Interest</a:t>
                      </a:r>
                      <a:r>
                        <a:rPr lang="en-GB" sz="1200" b="1" i="0" u="none" strike="noStrike" baseline="30000">
                          <a:solidFill>
                            <a:schemeClr val="bg1"/>
                          </a:solidFill>
                          <a:effectLst/>
                          <a:latin typeface="+mn-lt"/>
                        </a:rPr>
                        <a:t>b</a:t>
                      </a:r>
                    </a:p>
                  </a:txBody>
                  <a:tcPr marL="144000" marR="36000" marT="36000" marB="3600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200" b="1" i="0" u="none" strike="noStrike">
                          <a:solidFill>
                            <a:schemeClr val="bg1"/>
                          </a:solidFill>
                          <a:effectLst/>
                          <a:latin typeface="+mn-lt"/>
                        </a:rPr>
                        <a:t>Any grade</a:t>
                      </a:r>
                    </a:p>
                  </a:txBody>
                  <a:tcPr marT="36000" marB="3600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200" b="1" i="0" u="none" strike="noStrike">
                          <a:solidFill>
                            <a:schemeClr val="bg1"/>
                          </a:solidFill>
                          <a:effectLst/>
                          <a:latin typeface="+mn-lt"/>
                        </a:rPr>
                        <a:t>Grade </a:t>
                      </a:r>
                      <a:r>
                        <a:rPr lang="en-US" sz="1200" b="1">
                          <a:solidFill>
                            <a:schemeClr val="bg1"/>
                          </a:solidFill>
                          <a:latin typeface="+mn-lt"/>
                        </a:rPr>
                        <a:t>≥3</a:t>
                      </a:r>
                      <a:endParaRPr lang="en-GB" sz="1200" b="1" i="0" u="none" strike="noStrike">
                        <a:solidFill>
                          <a:schemeClr val="bg1"/>
                        </a:solidFill>
                        <a:effectLst/>
                        <a:latin typeface="+mn-lt"/>
                      </a:endParaRPr>
                    </a:p>
                  </a:txBody>
                  <a:tcPr marT="36000" marB="3600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200" b="1" i="0" u="none" strike="noStrike">
                          <a:solidFill>
                            <a:schemeClr val="bg1"/>
                          </a:solidFill>
                          <a:effectLst/>
                          <a:latin typeface="+mn-lt"/>
                        </a:rPr>
                        <a:t>Any grade</a:t>
                      </a:r>
                    </a:p>
                  </a:txBody>
                  <a:tcPr marT="36000" marB="3600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200" b="1" i="0" u="none" strike="noStrike">
                          <a:solidFill>
                            <a:schemeClr val="bg1"/>
                          </a:solidFill>
                          <a:effectLst/>
                          <a:latin typeface="+mn-lt"/>
                        </a:rPr>
                        <a:t>Grade </a:t>
                      </a:r>
                      <a:r>
                        <a:rPr lang="en-US" sz="1200" b="1">
                          <a:solidFill>
                            <a:schemeClr val="bg1"/>
                          </a:solidFill>
                          <a:latin typeface="+mn-lt"/>
                        </a:rPr>
                        <a:t>≥3</a:t>
                      </a:r>
                      <a:endParaRPr lang="en-GB" sz="1200" b="1" i="0" u="none" strike="noStrike">
                        <a:solidFill>
                          <a:schemeClr val="bg1"/>
                        </a:solidFill>
                        <a:effectLst/>
                        <a:latin typeface="+mn-lt"/>
                      </a:endParaRPr>
                    </a:p>
                  </a:txBody>
                  <a:tcPr marT="36000" marB="36000" anchor="ctr">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943951940"/>
                  </a:ext>
                </a:extLst>
              </a:tr>
              <a:tr h="113778">
                <a:tc>
                  <a:txBody>
                    <a:bodyPr/>
                    <a:lstStyle/>
                    <a:p>
                      <a:pPr algn="l" fontAlgn="b"/>
                      <a:r>
                        <a:rPr lang="en-GB" sz="1200" b="0" i="0" u="none" strike="noStrike">
                          <a:solidFill>
                            <a:schemeClr val="tx1"/>
                          </a:solidFill>
                          <a:effectLst/>
                          <a:latin typeface="+mn-lt"/>
                        </a:rPr>
                        <a:t>Bruising</a:t>
                      </a:r>
                      <a:r>
                        <a:rPr lang="en-GB" sz="1200" b="0" i="0" u="none" strike="noStrike" baseline="30000">
                          <a:solidFill>
                            <a:schemeClr val="tx1"/>
                          </a:solidFill>
                          <a:effectLst/>
                          <a:latin typeface="+mn-lt"/>
                        </a:rPr>
                        <a:t>c</a:t>
                      </a:r>
                    </a:p>
                  </a:txBody>
                  <a:tcPr marL="144000" marR="72000" marT="9525" marB="0" anchor="ctr">
                    <a:lnT w="38100" cap="flat" cmpd="sng" algn="ctr">
                      <a:solidFill>
                        <a:schemeClr val="bg1"/>
                      </a:solidFill>
                      <a:prstDash val="solid"/>
                      <a:round/>
                      <a:headEnd type="none" w="med" len="med"/>
                      <a:tailEnd type="none" w="med" len="med"/>
                    </a:lnT>
                  </a:tcPr>
                </a:tc>
                <a:tc>
                  <a:txBody>
                    <a:bodyPr/>
                    <a:lstStyle/>
                    <a:p>
                      <a:pPr algn="ctr" fontAlgn="b"/>
                      <a:r>
                        <a:rPr lang="en-IT" sz="1200" b="0" i="0" u="none" strike="noStrike">
                          <a:solidFill>
                            <a:schemeClr val="tx1"/>
                          </a:solidFill>
                          <a:effectLst/>
                          <a:latin typeface="+mn-lt"/>
                        </a:rPr>
                        <a:t>23.7%</a:t>
                      </a:r>
                    </a:p>
                  </a:txBody>
                  <a:tcPr marT="9525" marB="0" anchor="ctr">
                    <a:lnT w="38100" cap="flat" cmpd="sng" algn="ctr">
                      <a:solidFill>
                        <a:schemeClr val="bg1"/>
                      </a:solidFill>
                      <a:prstDash val="solid"/>
                      <a:round/>
                      <a:headEnd type="none" w="med" len="med"/>
                      <a:tailEnd type="none" w="med" len="med"/>
                    </a:lnT>
                  </a:tcPr>
                </a:tc>
                <a:tc>
                  <a:txBody>
                    <a:bodyPr/>
                    <a:lstStyle/>
                    <a:p>
                      <a:pPr algn="ctr" fontAlgn="b"/>
                      <a:r>
                        <a:rPr lang="en-IT" sz="1200" b="0" i="0" u="none" strike="noStrike">
                          <a:solidFill>
                            <a:schemeClr val="tx1"/>
                          </a:solidFill>
                          <a:effectLst/>
                          <a:latin typeface="+mn-lt"/>
                        </a:rPr>
                        <a:t>0.0%</a:t>
                      </a:r>
                    </a:p>
                  </a:txBody>
                  <a:tcPr marT="9525" marB="0" anchor="ctr">
                    <a:lnT w="38100" cap="flat" cmpd="sng" algn="ctr">
                      <a:solidFill>
                        <a:schemeClr val="bg1"/>
                      </a:solidFill>
                      <a:prstDash val="solid"/>
                      <a:round/>
                      <a:headEnd type="none" w="med" len="med"/>
                      <a:tailEnd type="none" w="med" len="med"/>
                    </a:lnT>
                  </a:tcPr>
                </a:tc>
                <a:tc>
                  <a:txBody>
                    <a:bodyPr/>
                    <a:lstStyle/>
                    <a:p>
                      <a:pPr algn="ctr" fontAlgn="b"/>
                      <a:r>
                        <a:rPr lang="en-IT" sz="1200" b="0" i="0" u="none" strike="noStrike">
                          <a:solidFill>
                            <a:schemeClr val="tx1"/>
                          </a:solidFill>
                          <a:effectLst/>
                          <a:latin typeface="+mn-lt"/>
                        </a:rPr>
                        <a:t>15.1%</a:t>
                      </a:r>
                    </a:p>
                  </a:txBody>
                  <a:tcPr marT="9525" marB="0" anchor="ctr">
                    <a:lnT w="38100" cap="flat" cmpd="sng" algn="ctr">
                      <a:solidFill>
                        <a:schemeClr val="bg1"/>
                      </a:solidFill>
                      <a:prstDash val="solid"/>
                      <a:round/>
                      <a:headEnd type="none" w="med" len="med"/>
                      <a:tailEnd type="none" w="med" len="med"/>
                    </a:lnT>
                  </a:tcPr>
                </a:tc>
                <a:tc>
                  <a:txBody>
                    <a:bodyPr/>
                    <a:lstStyle/>
                    <a:p>
                      <a:pPr algn="ctr" fontAlgn="b"/>
                      <a:r>
                        <a:rPr lang="en-IT" sz="1200" b="0" i="0" u="none" strike="noStrike">
                          <a:solidFill>
                            <a:schemeClr val="tx1"/>
                          </a:solidFill>
                          <a:effectLst/>
                          <a:latin typeface="+mn-lt"/>
                        </a:rPr>
                        <a:t>0.0%</a:t>
                      </a:r>
                    </a:p>
                  </a:txBody>
                  <a:tcPr marT="9525"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45060089"/>
                  </a:ext>
                </a:extLst>
              </a:tr>
              <a:tr h="113778">
                <a:tc>
                  <a:txBody>
                    <a:bodyPr/>
                    <a:lstStyle/>
                    <a:p>
                      <a:pPr algn="l" fontAlgn="b"/>
                      <a:r>
                        <a:rPr lang="en-GB" sz="1200" b="0" i="0" u="none" strike="noStrike">
                          <a:solidFill>
                            <a:schemeClr val="tx1"/>
                          </a:solidFill>
                          <a:effectLst/>
                          <a:latin typeface="+mn-lt"/>
                        </a:rPr>
                        <a:t>Rash</a:t>
                      </a:r>
                      <a:r>
                        <a:rPr lang="en-GB" sz="1200" b="0" i="0" u="none" strike="noStrike" baseline="30000">
                          <a:solidFill>
                            <a:schemeClr val="tx1"/>
                          </a:solidFill>
                          <a:effectLst/>
                          <a:latin typeface="+mn-lt"/>
                        </a:rPr>
                        <a:t>d</a:t>
                      </a:r>
                    </a:p>
                  </a:txBody>
                  <a:tcPr marL="144000" marR="72000" marT="9525" marB="0" anchor="ctr"/>
                </a:tc>
                <a:tc>
                  <a:txBody>
                    <a:bodyPr/>
                    <a:lstStyle/>
                    <a:p>
                      <a:pPr algn="ctr" fontAlgn="b"/>
                      <a:r>
                        <a:rPr lang="en-IT" sz="1200" b="0" i="0" u="none" strike="noStrike">
                          <a:solidFill>
                            <a:schemeClr val="tx1"/>
                          </a:solidFill>
                          <a:effectLst/>
                          <a:latin typeface="+mn-lt"/>
                        </a:rPr>
                        <a:t>12.7%</a:t>
                      </a:r>
                    </a:p>
                  </a:txBody>
                  <a:tcPr marT="9525" marB="0" anchor="ctr"/>
                </a:tc>
                <a:tc>
                  <a:txBody>
                    <a:bodyPr/>
                    <a:lstStyle/>
                    <a:p>
                      <a:pPr algn="ctr" fontAlgn="b"/>
                      <a:r>
                        <a:rPr lang="en-IT" sz="1200" b="0" i="0" u="none" strike="noStrike">
                          <a:solidFill>
                            <a:schemeClr val="tx1"/>
                          </a:solidFill>
                          <a:effectLst/>
                          <a:latin typeface="+mn-lt"/>
                        </a:rPr>
                        <a:t>0.5%</a:t>
                      </a:r>
                    </a:p>
                  </a:txBody>
                  <a:tcPr marT="9525" marB="0" anchor="ctr"/>
                </a:tc>
                <a:tc>
                  <a:txBody>
                    <a:bodyPr/>
                    <a:lstStyle/>
                    <a:p>
                      <a:pPr algn="ctr" fontAlgn="b"/>
                      <a:r>
                        <a:rPr lang="en-IT" sz="1200" b="0" i="0" u="none" strike="noStrike">
                          <a:solidFill>
                            <a:schemeClr val="tx1"/>
                          </a:solidFill>
                          <a:effectLst/>
                          <a:latin typeface="+mn-lt"/>
                        </a:rPr>
                        <a:t>6.0%</a:t>
                      </a:r>
                    </a:p>
                  </a:txBody>
                  <a:tcPr marT="9525" marB="0" anchor="ctr"/>
                </a:tc>
                <a:tc>
                  <a:txBody>
                    <a:bodyPr/>
                    <a:lstStyle/>
                    <a:p>
                      <a:pPr algn="ctr" fontAlgn="b"/>
                      <a:r>
                        <a:rPr lang="en-IT" sz="1200" b="0" i="0" u="none" strike="noStrike">
                          <a:solidFill>
                            <a:schemeClr val="tx1"/>
                          </a:solidFill>
                          <a:effectLst/>
                          <a:latin typeface="+mn-lt"/>
                        </a:rPr>
                        <a:t>0.4%</a:t>
                      </a:r>
                    </a:p>
                  </a:txBody>
                  <a:tcPr marT="9525" marB="0" anchor="ctr"/>
                </a:tc>
                <a:extLst>
                  <a:ext uri="{0D108BD9-81ED-4DB2-BD59-A6C34878D82A}">
                    <a16:rowId xmlns:a16="http://schemas.microsoft.com/office/drawing/2014/main" val="3607310225"/>
                  </a:ext>
                </a:extLst>
              </a:tr>
              <a:tr h="113778">
                <a:tc>
                  <a:txBody>
                    <a:bodyPr/>
                    <a:lstStyle/>
                    <a:p>
                      <a:pPr algn="l" fontAlgn="b"/>
                      <a:r>
                        <a:rPr lang="en-GB" sz="1200" b="0" i="0" u="none" strike="noStrike">
                          <a:solidFill>
                            <a:schemeClr val="tx1"/>
                          </a:solidFill>
                          <a:effectLst/>
                          <a:latin typeface="+mn-lt"/>
                        </a:rPr>
                        <a:t>Arthralgia</a:t>
                      </a:r>
                    </a:p>
                  </a:txBody>
                  <a:tcPr marL="144000" marR="72000" marT="9525" marB="0" anchor="ctr"/>
                </a:tc>
                <a:tc>
                  <a:txBody>
                    <a:bodyPr/>
                    <a:lstStyle/>
                    <a:p>
                      <a:pPr algn="ctr" fontAlgn="b"/>
                      <a:r>
                        <a:rPr lang="en-IT" sz="1200" b="0" i="0" u="none" strike="noStrike">
                          <a:solidFill>
                            <a:schemeClr val="tx1"/>
                          </a:solidFill>
                          <a:effectLst/>
                          <a:latin typeface="+mn-lt"/>
                        </a:rPr>
                        <a:t>14.4%</a:t>
                      </a:r>
                    </a:p>
                  </a:txBody>
                  <a:tcPr marT="9525" marB="0" anchor="ctr"/>
                </a:tc>
                <a:tc>
                  <a:txBody>
                    <a:bodyPr/>
                    <a:lstStyle/>
                    <a:p>
                      <a:pPr algn="ctr" fontAlgn="b"/>
                      <a:r>
                        <a:rPr lang="en-IT" sz="1200" b="0" i="0" u="none" strike="noStrike">
                          <a:solidFill>
                            <a:schemeClr val="tx1"/>
                          </a:solidFill>
                          <a:effectLst/>
                          <a:latin typeface="+mn-lt"/>
                        </a:rPr>
                        <a:t>0.6%</a:t>
                      </a:r>
                    </a:p>
                  </a:txBody>
                  <a:tcPr marT="9525" marB="0" anchor="ctr"/>
                </a:tc>
                <a:tc>
                  <a:txBody>
                    <a:bodyPr/>
                    <a:lstStyle/>
                    <a:p>
                      <a:pPr algn="ctr" fontAlgn="b"/>
                      <a:r>
                        <a:rPr lang="en-IT" sz="1200" b="0" i="0" u="none" strike="noStrike">
                          <a:solidFill>
                            <a:schemeClr val="tx1"/>
                          </a:solidFill>
                          <a:effectLst/>
                          <a:latin typeface="+mn-lt"/>
                        </a:rPr>
                        <a:t>3.5%</a:t>
                      </a:r>
                    </a:p>
                  </a:txBody>
                  <a:tcPr marT="9525" marB="0" anchor="ctr"/>
                </a:tc>
                <a:tc>
                  <a:txBody>
                    <a:bodyPr/>
                    <a:lstStyle/>
                    <a:p>
                      <a:pPr algn="ctr" fontAlgn="b"/>
                      <a:r>
                        <a:rPr lang="en-IT" sz="1200" b="0" i="0" u="none" strike="noStrike">
                          <a:solidFill>
                            <a:schemeClr val="tx1"/>
                          </a:solidFill>
                          <a:effectLst/>
                          <a:latin typeface="+mn-lt"/>
                        </a:rPr>
                        <a:t>0.0%</a:t>
                      </a:r>
                    </a:p>
                  </a:txBody>
                  <a:tcPr marT="9525" marB="0" anchor="ctr"/>
                </a:tc>
                <a:extLst>
                  <a:ext uri="{0D108BD9-81ED-4DB2-BD59-A6C34878D82A}">
                    <a16:rowId xmlns:a16="http://schemas.microsoft.com/office/drawing/2014/main" val="1026865268"/>
                  </a:ext>
                </a:extLst>
              </a:tr>
              <a:tr h="113778">
                <a:tc>
                  <a:txBody>
                    <a:bodyPr/>
                    <a:lstStyle/>
                    <a:p>
                      <a:pPr algn="l" fontAlgn="b"/>
                      <a:r>
                        <a:rPr lang="en-GB" sz="1200" b="0" i="0" u="none" strike="noStrike">
                          <a:solidFill>
                            <a:schemeClr val="tx1"/>
                          </a:solidFill>
                          <a:effectLst/>
                          <a:latin typeface="+mn-lt"/>
                        </a:rPr>
                        <a:t>Hemorrhage/Hematoma</a:t>
                      </a:r>
                      <a:r>
                        <a:rPr lang="en-GB" sz="1200" b="0" i="0" u="none" strike="noStrike" baseline="30000">
                          <a:solidFill>
                            <a:schemeClr val="tx1"/>
                          </a:solidFill>
                          <a:effectLst/>
                          <a:latin typeface="+mn-lt"/>
                        </a:rPr>
                        <a:t>e</a:t>
                      </a:r>
                    </a:p>
                  </a:txBody>
                  <a:tcPr marL="144000" marR="72000" marT="9525" marB="0" anchor="ctr"/>
                </a:tc>
                <a:tc>
                  <a:txBody>
                    <a:bodyPr/>
                    <a:lstStyle/>
                    <a:p>
                      <a:pPr algn="ctr" fontAlgn="b"/>
                      <a:r>
                        <a:rPr lang="en-IT" sz="1200" b="0" i="0" u="none" strike="noStrike">
                          <a:solidFill>
                            <a:schemeClr val="tx1"/>
                          </a:solidFill>
                          <a:effectLst/>
                          <a:latin typeface="+mn-lt"/>
                        </a:rPr>
                        <a:t>11.4%</a:t>
                      </a:r>
                    </a:p>
                  </a:txBody>
                  <a:tcPr marT="9525" marB="0" anchor="ctr"/>
                </a:tc>
                <a:tc>
                  <a:txBody>
                    <a:bodyPr/>
                    <a:lstStyle/>
                    <a:p>
                      <a:pPr algn="ctr" fontAlgn="b"/>
                      <a:r>
                        <a:rPr lang="en-IT" sz="1200" b="0" i="0" u="none" strike="noStrike">
                          <a:solidFill>
                            <a:schemeClr val="tx1"/>
                          </a:solidFill>
                          <a:effectLst/>
                          <a:latin typeface="+mn-lt"/>
                        </a:rPr>
                        <a:t>1.8%</a:t>
                      </a:r>
                    </a:p>
                  </a:txBody>
                  <a:tcPr marT="9525" marB="0" anchor="ctr"/>
                </a:tc>
                <a:tc>
                  <a:txBody>
                    <a:bodyPr/>
                    <a:lstStyle/>
                    <a:p>
                      <a:pPr algn="ctr" fontAlgn="b"/>
                      <a:r>
                        <a:rPr lang="en-IT" sz="1200" b="0" i="0" u="none" strike="noStrike">
                          <a:solidFill>
                            <a:schemeClr val="tx1"/>
                          </a:solidFill>
                          <a:effectLst/>
                          <a:latin typeface="+mn-lt"/>
                        </a:rPr>
                        <a:t>4.0%</a:t>
                      </a:r>
                    </a:p>
                  </a:txBody>
                  <a:tcPr marT="9525" marB="0" anchor="ctr"/>
                </a:tc>
                <a:tc>
                  <a:txBody>
                    <a:bodyPr/>
                    <a:lstStyle/>
                    <a:p>
                      <a:pPr algn="ctr" fontAlgn="b"/>
                      <a:r>
                        <a:rPr lang="en-IT" sz="1200" b="0" i="0" u="none" strike="noStrike">
                          <a:solidFill>
                            <a:schemeClr val="tx1"/>
                          </a:solidFill>
                          <a:effectLst/>
                          <a:latin typeface="+mn-lt"/>
                        </a:rPr>
                        <a:t>0.6%</a:t>
                      </a:r>
                    </a:p>
                  </a:txBody>
                  <a:tcPr marT="9525" marB="0" anchor="ctr"/>
                </a:tc>
                <a:extLst>
                  <a:ext uri="{0D108BD9-81ED-4DB2-BD59-A6C34878D82A}">
                    <a16:rowId xmlns:a16="http://schemas.microsoft.com/office/drawing/2014/main" val="3181674724"/>
                  </a:ext>
                </a:extLst>
              </a:tr>
              <a:tr h="113778">
                <a:tc>
                  <a:txBody>
                    <a:bodyPr/>
                    <a:lstStyle/>
                    <a:p>
                      <a:pPr algn="l" fontAlgn="b"/>
                      <a:r>
                        <a:rPr lang="en-GB" sz="1200" b="0" i="0" u="none" strike="noStrike">
                          <a:solidFill>
                            <a:schemeClr val="tx1"/>
                          </a:solidFill>
                          <a:effectLst/>
                          <a:latin typeface="+mn-lt"/>
                        </a:rPr>
                        <a:t>Hypertension</a:t>
                      </a:r>
                    </a:p>
                  </a:txBody>
                  <a:tcPr marL="144000" marR="72000" marT="9525" marB="0" anchor="ctr"/>
                </a:tc>
                <a:tc>
                  <a:txBody>
                    <a:bodyPr/>
                    <a:lstStyle/>
                    <a:p>
                      <a:pPr algn="ctr" fontAlgn="b"/>
                      <a:r>
                        <a:rPr lang="en-IT" sz="1200" b="0" i="0" u="none" strike="noStrike">
                          <a:solidFill>
                            <a:schemeClr val="tx1"/>
                          </a:solidFill>
                          <a:effectLst/>
                          <a:latin typeface="+mn-lt"/>
                        </a:rPr>
                        <a:t>9.2%</a:t>
                      </a:r>
                    </a:p>
                  </a:txBody>
                  <a:tcPr marT="9525" marB="0" anchor="ctr"/>
                </a:tc>
                <a:tc>
                  <a:txBody>
                    <a:bodyPr/>
                    <a:lstStyle/>
                    <a:p>
                      <a:pPr algn="ctr" fontAlgn="b"/>
                      <a:r>
                        <a:rPr lang="en-IT" sz="1200" b="0" i="0" u="none" strike="noStrike">
                          <a:solidFill>
                            <a:schemeClr val="tx1"/>
                          </a:solidFill>
                          <a:effectLst/>
                          <a:latin typeface="+mn-lt"/>
                        </a:rPr>
                        <a:t>2.3%</a:t>
                      </a:r>
                    </a:p>
                  </a:txBody>
                  <a:tcPr marT="9525" marB="0" anchor="ctr"/>
                </a:tc>
                <a:tc>
                  <a:txBody>
                    <a:bodyPr/>
                    <a:lstStyle/>
                    <a:p>
                      <a:pPr algn="ctr" fontAlgn="b"/>
                      <a:r>
                        <a:rPr lang="en-IT" sz="1200" b="0" i="0" u="none" strike="noStrike">
                          <a:solidFill>
                            <a:schemeClr val="tx1"/>
                          </a:solidFill>
                          <a:effectLst/>
                          <a:latin typeface="+mn-lt"/>
                        </a:rPr>
                        <a:t>3.4%</a:t>
                      </a:r>
                    </a:p>
                  </a:txBody>
                  <a:tcPr marT="9525" marB="0" anchor="ctr"/>
                </a:tc>
                <a:tc>
                  <a:txBody>
                    <a:bodyPr/>
                    <a:lstStyle/>
                    <a:p>
                      <a:pPr algn="ctr" fontAlgn="b"/>
                      <a:r>
                        <a:rPr lang="en-IT" sz="1200" b="0" i="0" u="none" strike="noStrike">
                          <a:solidFill>
                            <a:schemeClr val="tx1"/>
                          </a:solidFill>
                          <a:effectLst/>
                          <a:latin typeface="+mn-lt"/>
                        </a:rPr>
                        <a:t>0.6%</a:t>
                      </a:r>
                    </a:p>
                  </a:txBody>
                  <a:tcPr marT="9525" marB="0" anchor="ctr"/>
                </a:tc>
                <a:extLst>
                  <a:ext uri="{0D108BD9-81ED-4DB2-BD59-A6C34878D82A}">
                    <a16:rowId xmlns:a16="http://schemas.microsoft.com/office/drawing/2014/main" val="2180317407"/>
                  </a:ext>
                </a:extLst>
              </a:tr>
              <a:tr h="113778">
                <a:tc>
                  <a:txBody>
                    <a:bodyPr/>
                    <a:lstStyle/>
                    <a:p>
                      <a:pPr algn="l" fontAlgn="b"/>
                      <a:r>
                        <a:rPr lang="en-GB" sz="1200" b="0" i="0" u="none" strike="noStrike">
                          <a:solidFill>
                            <a:schemeClr val="tx1"/>
                          </a:solidFill>
                          <a:effectLst/>
                          <a:latin typeface="+mn-lt"/>
                        </a:rPr>
                        <a:t>Atrial fibrillation/flutter</a:t>
                      </a:r>
                      <a:r>
                        <a:rPr lang="en-GB" sz="1200" b="0" i="0" u="none" strike="noStrike" baseline="30000">
                          <a:solidFill>
                            <a:schemeClr val="tx1"/>
                          </a:solidFill>
                          <a:effectLst/>
                          <a:latin typeface="+mn-lt"/>
                        </a:rPr>
                        <a:t>f,g</a:t>
                      </a:r>
                    </a:p>
                  </a:txBody>
                  <a:tcPr marL="144000" marR="72000" marT="9525" marB="0" anchor="ctr"/>
                </a:tc>
                <a:tc>
                  <a:txBody>
                    <a:bodyPr/>
                    <a:lstStyle/>
                    <a:p>
                      <a:pPr algn="ctr" fontAlgn="b"/>
                      <a:r>
                        <a:rPr lang="en-IT" sz="1200" b="0" i="0" u="none" strike="noStrike">
                          <a:solidFill>
                            <a:schemeClr val="tx1"/>
                          </a:solidFill>
                          <a:effectLst/>
                          <a:latin typeface="+mn-lt"/>
                        </a:rPr>
                        <a:t>2.8%</a:t>
                      </a:r>
                    </a:p>
                  </a:txBody>
                  <a:tcPr marT="9525" marB="0" anchor="ctr"/>
                </a:tc>
                <a:tc>
                  <a:txBody>
                    <a:bodyPr/>
                    <a:lstStyle/>
                    <a:p>
                      <a:pPr algn="ctr" fontAlgn="b"/>
                      <a:r>
                        <a:rPr lang="en-IT" sz="1200" b="0" i="0" u="none" strike="noStrike">
                          <a:solidFill>
                            <a:schemeClr val="tx1"/>
                          </a:solidFill>
                          <a:effectLst/>
                          <a:latin typeface="+mn-lt"/>
                        </a:rPr>
                        <a:t>1.2%</a:t>
                      </a:r>
                    </a:p>
                  </a:txBody>
                  <a:tcPr marT="9525" marB="0" anchor="ctr"/>
                </a:tc>
                <a:tc>
                  <a:txBody>
                    <a:bodyPr/>
                    <a:lstStyle/>
                    <a:p>
                      <a:pPr algn="ctr" fontAlgn="b"/>
                      <a:r>
                        <a:rPr lang="en-IT" sz="1200" b="0" i="0" u="none" strike="noStrike">
                          <a:solidFill>
                            <a:schemeClr val="tx1"/>
                          </a:solidFill>
                          <a:effectLst/>
                          <a:latin typeface="+mn-lt"/>
                        </a:rPr>
                        <a:t>0.8%</a:t>
                      </a:r>
                    </a:p>
                  </a:txBody>
                  <a:tcPr marT="9525" marB="0" anchor="ctr"/>
                </a:tc>
                <a:tc>
                  <a:txBody>
                    <a:bodyPr/>
                    <a:lstStyle/>
                    <a:p>
                      <a:pPr algn="ctr" fontAlgn="b"/>
                      <a:r>
                        <a:rPr lang="en-IT" sz="1200" b="0" i="0" u="none" strike="noStrike">
                          <a:solidFill>
                            <a:schemeClr val="tx1"/>
                          </a:solidFill>
                          <a:effectLst/>
                          <a:latin typeface="+mn-lt"/>
                        </a:rPr>
                        <a:t>0.1%</a:t>
                      </a:r>
                    </a:p>
                  </a:txBody>
                  <a:tcPr marT="9525" marB="0" anchor="ctr"/>
                </a:tc>
                <a:extLst>
                  <a:ext uri="{0D108BD9-81ED-4DB2-BD59-A6C34878D82A}">
                    <a16:rowId xmlns:a16="http://schemas.microsoft.com/office/drawing/2014/main" val="2570468078"/>
                  </a:ext>
                </a:extLst>
              </a:tr>
            </a:tbl>
          </a:graphicData>
        </a:graphic>
      </p:graphicFrame>
      <p:sp>
        <p:nvSpPr>
          <p:cNvPr id="8" name="TextBox 13">
            <a:extLst>
              <a:ext uri="{FF2B5EF4-FFF2-40B4-BE49-F238E27FC236}">
                <a16:creationId xmlns:a16="http://schemas.microsoft.com/office/drawing/2014/main" id="{1C70FBB7-7FCC-2669-320B-157F3553B98A}"/>
              </a:ext>
            </a:extLst>
          </p:cNvPr>
          <p:cNvSpPr txBox="1"/>
          <p:nvPr/>
        </p:nvSpPr>
        <p:spPr>
          <a:xfrm>
            <a:off x="9120188" y="1665288"/>
            <a:ext cx="2663825" cy="3905595"/>
          </a:xfrm>
          <a:prstGeom prst="rect">
            <a:avLst/>
          </a:prstGeom>
          <a:solidFill>
            <a:schemeClr val="bg2"/>
          </a:solidFill>
        </p:spPr>
        <p:txBody>
          <a:bodyPr wrap="square" lIns="144000" tIns="108000" bIns="72000">
            <a:noAutofit/>
          </a:bodyPr>
          <a:lstStyle/>
          <a:p>
            <a:pPr marL="184150" indent="-184150">
              <a:spcAft>
                <a:spcPts val="600"/>
              </a:spcAft>
              <a:buClr>
                <a:schemeClr val="accent2"/>
              </a:buClr>
              <a:buFont typeface="Arial" panose="020B0604020202020204" pitchFamily="34" charset="0"/>
              <a:buChar char="•"/>
            </a:pPr>
            <a:r>
              <a:rPr lang="en-GB" sz="1400"/>
              <a:t>Median time on treatment for the overall safety population was 9.6 months</a:t>
            </a:r>
          </a:p>
          <a:p>
            <a:pPr marL="184150" indent="-184150">
              <a:spcAft>
                <a:spcPts val="600"/>
              </a:spcAft>
              <a:buClr>
                <a:schemeClr val="accent2"/>
              </a:buClr>
              <a:buFont typeface="Arial" panose="020B0604020202020204" pitchFamily="34" charset="0"/>
              <a:buChar char="•"/>
            </a:pPr>
            <a:r>
              <a:rPr lang="en-GB" sz="1400"/>
              <a:t>Discontinuations due to treatment-related AEs occurred in 2.6% (n=20) of all patients </a:t>
            </a:r>
          </a:p>
          <a:p>
            <a:pPr marL="184150" indent="-184150">
              <a:spcAft>
                <a:spcPts val="600"/>
              </a:spcAft>
              <a:buClr>
                <a:schemeClr val="accent2"/>
              </a:buClr>
              <a:buFont typeface="Arial" panose="020B0604020202020204" pitchFamily="34" charset="0"/>
              <a:buChar char="•"/>
            </a:pPr>
            <a:r>
              <a:rPr lang="en-GB" sz="1400"/>
              <a:t>Dose reductions due to treatment-related AEs occurred in 4.5% (n=35) of all patients</a:t>
            </a:r>
          </a:p>
          <a:p>
            <a:pPr marL="184150" indent="-184150">
              <a:spcAft>
                <a:spcPts val="600"/>
              </a:spcAft>
              <a:buClr>
                <a:schemeClr val="accent2"/>
              </a:buClr>
              <a:buFont typeface="Arial" panose="020B0604020202020204" pitchFamily="34" charset="0"/>
              <a:buChar char="•"/>
            </a:pPr>
            <a:r>
              <a:rPr lang="en-GB" sz="1400"/>
              <a:t>Overall and WM safety profiles are generally </a:t>
            </a:r>
            <a:r>
              <a:rPr lang="en-GB" sz="1400" err="1"/>
              <a:t>consistent</a:t>
            </a:r>
            <a:r>
              <a:rPr lang="en-GB" sz="1400" baseline="30000" err="1"/>
              <a:t>h</a:t>
            </a:r>
            <a:endParaRPr lang="en-GB" sz="1400" baseline="30000"/>
          </a:p>
        </p:txBody>
      </p:sp>
    </p:spTree>
    <p:extLst>
      <p:ext uri="{BB962C8B-B14F-4D97-AF65-F5344CB8AC3E}">
        <p14:creationId xmlns:p14="http://schemas.microsoft.com/office/powerpoint/2010/main" val="23347065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29BF94-ED28-162D-A5A0-7E79CA5C85C6}"/>
              </a:ext>
            </a:extLst>
          </p:cNvPr>
          <p:cNvSpPr>
            <a:spLocks noGrp="1"/>
          </p:cNvSpPr>
          <p:nvPr>
            <p:ph type="ftr" sz="quarter" idx="10"/>
          </p:nvPr>
        </p:nvSpPr>
        <p:spPr/>
        <p:txBody>
          <a:bodyPr/>
          <a:lstStyle/>
          <a:p>
            <a:r>
              <a:rPr lang="en-US" b="1">
                <a:solidFill>
                  <a:srgbClr val="4E4F4E"/>
                </a:solidFill>
                <a:cs typeface="Arial" panose="020B0604020202020204" pitchFamily="34" charset="0"/>
              </a:rPr>
              <a:t>AE</a:t>
            </a:r>
            <a:r>
              <a:rPr lang="en-US">
                <a:solidFill>
                  <a:srgbClr val="4E4F4E"/>
                </a:solidFill>
                <a:cs typeface="Arial" panose="020B0604020202020204" pitchFamily="34" charset="0"/>
              </a:rPr>
              <a:t>, adverse events; </a:t>
            </a:r>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err="1">
                <a:solidFill>
                  <a:srgbClr val="4E4F4E"/>
                </a:solidFill>
                <a:cs typeface="Arial" panose="020B0604020202020204" pitchFamily="34" charset="0"/>
              </a:rPr>
              <a:t>cBTKi</a:t>
            </a:r>
            <a:r>
              <a:rPr lang="en-US">
                <a:solidFill>
                  <a:srgbClr val="4E4F4E"/>
                </a:solidFill>
                <a:cs typeface="Arial" panose="020B0604020202020204" pitchFamily="34" charset="0"/>
              </a:rPr>
              <a:t>, covalent BTK inhibitor; </a:t>
            </a:r>
            <a:r>
              <a:rPr lang="en-US" b="1">
                <a:solidFill>
                  <a:srgbClr val="4E4F4E"/>
                </a:solidFill>
                <a:cs typeface="Arial" panose="020B0604020202020204" pitchFamily="34" charset="0"/>
              </a:rPr>
              <a:t>CIT</a:t>
            </a:r>
            <a:r>
              <a:rPr lang="en-US">
                <a:solidFill>
                  <a:srgbClr val="4E4F4E"/>
                </a:solidFill>
                <a:cs typeface="Arial" panose="020B0604020202020204" pitchFamily="34" charset="0"/>
              </a:rPr>
              <a:t>, chemoimmunotherapy; </a:t>
            </a:r>
            <a:r>
              <a:rPr lang="en-US" b="1">
                <a:solidFill>
                  <a:srgbClr val="4E4F4E"/>
                </a:solidFill>
                <a:cs typeface="Arial" panose="020B0604020202020204" pitchFamily="34" charset="0"/>
              </a:rPr>
              <a:t>VGPR</a:t>
            </a:r>
            <a:r>
              <a:rPr lang="en-US">
                <a:solidFill>
                  <a:srgbClr val="4E4F4E"/>
                </a:solidFill>
                <a:cs typeface="Arial" panose="020B0604020202020204" pitchFamily="34" charset="0"/>
              </a:rPr>
              <a:t>, very good partial response; </a:t>
            </a:r>
            <a:r>
              <a:rPr lang="en-US" b="1">
                <a:solidFill>
                  <a:srgbClr val="4E4F4E"/>
                </a:solidFill>
                <a:cs typeface="Arial" panose="020B0604020202020204" pitchFamily="34" charset="0"/>
              </a:rPr>
              <a:t>WM</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Waldenström’s</a:t>
            </a:r>
            <a:r>
              <a:rPr lang="en-US">
                <a:solidFill>
                  <a:srgbClr val="4E4F4E"/>
                </a:solidFill>
                <a:cs typeface="Arial" panose="020B0604020202020204" pitchFamily="34" charset="0"/>
              </a:rPr>
              <a:t> macroglobulinemia.  </a:t>
            </a:r>
          </a:p>
          <a:p>
            <a:r>
              <a:rPr lang="en-US" b="1" err="1">
                <a:solidFill>
                  <a:srgbClr val="4E4F4E"/>
                </a:solidFill>
                <a:cs typeface="Arial" panose="020B0604020202020204" pitchFamily="34" charset="0"/>
              </a:rPr>
              <a:t>Scarfò</a:t>
            </a:r>
            <a:r>
              <a:rPr lang="en-US" b="1">
                <a:solidFill>
                  <a:srgbClr val="4E4F4E"/>
                </a:solidFill>
                <a:cs typeface="Arial" panose="020B0604020202020204" pitchFamily="34" charset="0"/>
              </a:rPr>
              <a:t> L, et al. Abstract P1108 presented at EHA2023.</a:t>
            </a:r>
          </a:p>
        </p:txBody>
      </p:sp>
      <p:sp>
        <p:nvSpPr>
          <p:cNvPr id="3" name="Title 2">
            <a:extLst>
              <a:ext uri="{FF2B5EF4-FFF2-40B4-BE49-F238E27FC236}">
                <a16:creationId xmlns:a16="http://schemas.microsoft.com/office/drawing/2014/main" id="{A1FD5304-5233-D929-3B41-D391B0FEA23A}"/>
              </a:ext>
            </a:extLst>
          </p:cNvPr>
          <p:cNvSpPr>
            <a:spLocks noGrp="1"/>
          </p:cNvSpPr>
          <p:nvPr>
            <p:ph type="title"/>
          </p:nvPr>
        </p:nvSpPr>
        <p:spPr/>
        <p:txBody>
          <a:bodyPr/>
          <a:lstStyle/>
          <a:p>
            <a:r>
              <a:rPr lang="en-US"/>
              <a:t>Conclusions </a:t>
            </a:r>
          </a:p>
        </p:txBody>
      </p:sp>
      <p:sp>
        <p:nvSpPr>
          <p:cNvPr id="7" name="Inhaltsplatzhalter 6">
            <a:extLst>
              <a:ext uri="{FF2B5EF4-FFF2-40B4-BE49-F238E27FC236}">
                <a16:creationId xmlns:a16="http://schemas.microsoft.com/office/drawing/2014/main" id="{FAEE383B-8490-7322-1FEC-E6D9D6D46C90}"/>
              </a:ext>
            </a:extLst>
          </p:cNvPr>
          <p:cNvSpPr>
            <a:spLocks noGrp="1"/>
          </p:cNvSpPr>
          <p:nvPr>
            <p:ph idx="1"/>
          </p:nvPr>
        </p:nvSpPr>
        <p:spPr/>
        <p:txBody>
          <a:bodyPr/>
          <a:lstStyle/>
          <a:p>
            <a:r>
              <a:rPr lang="en-US" err="1"/>
              <a:t>Pirtobrutinib</a:t>
            </a:r>
            <a:r>
              <a:rPr lang="en-US"/>
              <a:t> demonstrated promising efficacy in this cohort of heavily pretreated relapsed/refractory WM patients, including among patients who received prior CIT and </a:t>
            </a:r>
            <a:r>
              <a:rPr lang="en-US" err="1"/>
              <a:t>cBTKi</a:t>
            </a:r>
            <a:endParaRPr lang="en-US"/>
          </a:p>
          <a:p>
            <a:pPr lvl="1"/>
            <a:r>
              <a:rPr lang="en-US"/>
              <a:t>Major response rate among prior CIT + </a:t>
            </a:r>
            <a:r>
              <a:rPr lang="en-US" err="1"/>
              <a:t>cBTKi</a:t>
            </a:r>
            <a:r>
              <a:rPr lang="en-US"/>
              <a:t> patients was 68%</a:t>
            </a:r>
          </a:p>
          <a:p>
            <a:r>
              <a:rPr lang="en-US"/>
              <a:t>The depth of response observed, as identified by the favorable VGPR rate, is notable in the subset of patients with prior </a:t>
            </a:r>
            <a:r>
              <a:rPr lang="en-US" err="1"/>
              <a:t>cBTKi</a:t>
            </a:r>
            <a:r>
              <a:rPr lang="en-US"/>
              <a:t> therapy</a:t>
            </a:r>
          </a:p>
          <a:p>
            <a:pPr lvl="1"/>
            <a:r>
              <a:rPr lang="en-US"/>
              <a:t>Major response rate and VGPR rate among prior </a:t>
            </a:r>
            <a:r>
              <a:rPr lang="en-US" err="1"/>
              <a:t>cBTKi</a:t>
            </a:r>
            <a:r>
              <a:rPr lang="en-US"/>
              <a:t> patients was 67% and 24%, respectively</a:t>
            </a:r>
          </a:p>
          <a:p>
            <a:r>
              <a:rPr lang="en-US" err="1"/>
              <a:t>Pirtobrutinib</a:t>
            </a:r>
            <a:r>
              <a:rPr lang="en-US"/>
              <a:t> continues to be well tolerated with low rates of grade ≥3 AEs and discontinuation due to drug-related toxicity</a:t>
            </a:r>
          </a:p>
          <a:p>
            <a:pPr lvl="1"/>
            <a:r>
              <a:rPr lang="en-US"/>
              <a:t>Low rates of </a:t>
            </a:r>
            <a:r>
              <a:rPr lang="en-US" err="1"/>
              <a:t>cBTKi</a:t>
            </a:r>
            <a:r>
              <a:rPr lang="en-US"/>
              <a:t> associated AEs were observed with </a:t>
            </a:r>
            <a:r>
              <a:rPr lang="en-US" err="1"/>
              <a:t>pirtobrutinib</a:t>
            </a:r>
            <a:endParaRPr lang="en-US"/>
          </a:p>
          <a:p>
            <a:endParaRPr lang="en-GB"/>
          </a:p>
        </p:txBody>
      </p:sp>
    </p:spTree>
    <p:extLst>
      <p:ext uri="{BB962C8B-B14F-4D97-AF65-F5344CB8AC3E}">
        <p14:creationId xmlns:p14="http://schemas.microsoft.com/office/powerpoint/2010/main" val="39236132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E811F0-BF4D-29D9-8178-96E0B2E81390}"/>
              </a:ext>
            </a:extLst>
          </p:cNvPr>
          <p:cNvSpPr>
            <a:spLocks noGrp="1"/>
          </p:cNvSpPr>
          <p:nvPr>
            <p:ph type="title"/>
          </p:nvPr>
        </p:nvSpPr>
        <p:spPr/>
        <p:txBody>
          <a:bodyPr>
            <a:normAutofit/>
          </a:bodyPr>
          <a:lstStyle/>
          <a:p>
            <a:r>
              <a:rPr lang="en-US"/>
              <a:t>Zanubrutinib </a:t>
            </a:r>
            <a:br>
              <a:rPr lang="en-US"/>
            </a:br>
            <a:r>
              <a:rPr lang="en-US"/>
              <a:t>plus lenalidomide </a:t>
            </a:r>
            <a:br>
              <a:rPr lang="en-US"/>
            </a:br>
            <a:r>
              <a:rPr lang="en-US"/>
              <a:t>in R/R DLBCL</a:t>
            </a:r>
          </a:p>
        </p:txBody>
      </p:sp>
      <p:sp>
        <p:nvSpPr>
          <p:cNvPr id="5" name="Text Placeholder 4">
            <a:extLst>
              <a:ext uri="{FF2B5EF4-FFF2-40B4-BE49-F238E27FC236}">
                <a16:creationId xmlns:a16="http://schemas.microsoft.com/office/drawing/2014/main" id="{705EEE86-21A3-7E75-46F9-73ED7DDC6F4B}"/>
              </a:ext>
            </a:extLst>
          </p:cNvPr>
          <p:cNvSpPr>
            <a:spLocks noGrp="1"/>
          </p:cNvSpPr>
          <p:nvPr>
            <p:ph type="body" idx="1"/>
          </p:nvPr>
        </p:nvSpPr>
        <p:spPr/>
        <p:txBody>
          <a:bodyPr/>
          <a:lstStyle/>
          <a:p>
            <a:r>
              <a:rPr lang="en-US"/>
              <a:t>First interim analysis </a:t>
            </a:r>
          </a:p>
        </p:txBody>
      </p:sp>
    </p:spTree>
    <p:extLst>
      <p:ext uri="{BB962C8B-B14F-4D97-AF65-F5344CB8AC3E}">
        <p14:creationId xmlns:p14="http://schemas.microsoft.com/office/powerpoint/2010/main" val="33785516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BA7837C-FA5B-3B72-3F3F-DB675630F264}"/>
              </a:ext>
            </a:extLst>
          </p:cNvPr>
          <p:cNvSpPr>
            <a:spLocks noGrp="1"/>
          </p:cNvSpPr>
          <p:nvPr>
            <p:ph type="ftr" sz="quarter" idx="13"/>
          </p:nvPr>
        </p:nvSpPr>
        <p:spPr/>
        <p:txBody>
          <a:bodyPr/>
          <a:lstStyle/>
          <a:p>
            <a:r>
              <a:rPr lang="en-US" b="1">
                <a:solidFill>
                  <a:srgbClr val="4E4F4E"/>
                </a:solidFill>
                <a:cs typeface="Arial" panose="020B0604020202020204" pitchFamily="34" charset="0"/>
              </a:rPr>
              <a:t>BID</a:t>
            </a:r>
            <a:r>
              <a:rPr lang="en-US">
                <a:solidFill>
                  <a:srgbClr val="4E4F4E"/>
                </a:solidFill>
                <a:cs typeface="Arial" panose="020B0604020202020204" pitchFamily="34" charset="0"/>
              </a:rPr>
              <a:t>, twice daily; </a:t>
            </a:r>
            <a:r>
              <a:rPr lang="en-US" b="1">
                <a:solidFill>
                  <a:srgbClr val="4E4F4E"/>
                </a:solidFill>
                <a:cs typeface="Arial" panose="020B0604020202020204" pitchFamily="34" charset="0"/>
              </a:rPr>
              <a:t>d</a:t>
            </a:r>
            <a:r>
              <a:rPr lang="en-US">
                <a:solidFill>
                  <a:srgbClr val="4E4F4E"/>
                </a:solidFill>
                <a:cs typeface="Arial" panose="020B0604020202020204" pitchFamily="34" charset="0"/>
              </a:rPr>
              <a:t>, day; </a:t>
            </a:r>
            <a:r>
              <a:rPr lang="en-US" b="1">
                <a:solidFill>
                  <a:srgbClr val="4E4F4E"/>
                </a:solidFill>
                <a:cs typeface="Arial" panose="020B0604020202020204" pitchFamily="34" charset="0"/>
              </a:rPr>
              <a:t>DLBLCL</a:t>
            </a:r>
            <a:r>
              <a:rPr lang="en-US">
                <a:solidFill>
                  <a:srgbClr val="4E4F4E"/>
                </a:solidFill>
                <a:cs typeface="Arial" panose="020B0604020202020204" pitchFamily="34" charset="0"/>
              </a:rPr>
              <a:t>, diffuse large B-cell lymphoma; </a:t>
            </a:r>
            <a:r>
              <a:rPr lang="en-US" b="1">
                <a:solidFill>
                  <a:srgbClr val="4E4F4E"/>
                </a:solidFill>
                <a:cs typeface="Arial" panose="020B0604020202020204" pitchFamily="34" charset="0"/>
              </a:rPr>
              <a:t>ECOG PS</a:t>
            </a:r>
            <a:r>
              <a:rPr lang="en-US">
                <a:solidFill>
                  <a:srgbClr val="4E4F4E"/>
                </a:solidFill>
                <a:cs typeface="Arial" panose="020B0604020202020204" pitchFamily="34" charset="0"/>
              </a:rPr>
              <a:t>, Eastern Cooperative Oncology Group performance status; </a:t>
            </a:r>
            <a:r>
              <a:rPr lang="en-US" b="1">
                <a:solidFill>
                  <a:srgbClr val="4E4F4E"/>
                </a:solidFill>
                <a:cs typeface="Arial" panose="020B0604020202020204" pitchFamily="34" charset="0"/>
              </a:rPr>
              <a:t>HDT/SCT</a:t>
            </a:r>
            <a:r>
              <a:rPr lang="en-US">
                <a:solidFill>
                  <a:srgbClr val="4E4F4E"/>
                </a:solidFill>
                <a:cs typeface="Arial" panose="020B0604020202020204" pitchFamily="34" charset="0"/>
              </a:rPr>
              <a:t>, high-dose therapy/stem cell transplant; </a:t>
            </a:r>
            <a:r>
              <a:rPr lang="en-US" b="1">
                <a:solidFill>
                  <a:srgbClr val="4E4F4E"/>
                </a:solidFill>
                <a:cs typeface="Arial" panose="020B0604020202020204" pitchFamily="34" charset="0"/>
              </a:rPr>
              <a:t>ORR</a:t>
            </a:r>
            <a:r>
              <a:rPr lang="en-US">
                <a:solidFill>
                  <a:srgbClr val="4E4F4E"/>
                </a:solidFill>
                <a:cs typeface="Arial" panose="020B0604020202020204" pitchFamily="34" charset="0"/>
              </a:rPr>
              <a:t>, overall response rate; </a:t>
            </a:r>
            <a:r>
              <a:rPr lang="en-US" b="1">
                <a:solidFill>
                  <a:srgbClr val="4E4F4E"/>
                </a:solidFill>
                <a:cs typeface="Arial" panose="020B0604020202020204" pitchFamily="34" charset="0"/>
              </a:rPr>
              <a:t>PD</a:t>
            </a:r>
            <a:r>
              <a:rPr lang="en-US">
                <a:solidFill>
                  <a:srgbClr val="4E4F4E"/>
                </a:solidFill>
                <a:cs typeface="Arial" panose="020B0604020202020204" pitchFamily="34" charset="0"/>
              </a:rPr>
              <a:t>, progressive disease; </a:t>
            </a:r>
            <a:r>
              <a:rPr lang="en-US" b="1">
                <a:solidFill>
                  <a:srgbClr val="4E4F4E"/>
                </a:solidFill>
                <a:cs typeface="Arial" panose="020B0604020202020204" pitchFamily="34" charset="0"/>
              </a:rPr>
              <a:t>QD</a:t>
            </a:r>
            <a:r>
              <a:rPr lang="en-US">
                <a:solidFill>
                  <a:srgbClr val="4E4F4E"/>
                </a:solidFill>
                <a:cs typeface="Arial" panose="020B0604020202020204" pitchFamily="34" charset="0"/>
              </a:rPr>
              <a:t>, once daily; </a:t>
            </a:r>
            <a:r>
              <a:rPr lang="en-US" b="1">
                <a:solidFill>
                  <a:srgbClr val="4E4F4E"/>
                </a:solidFill>
                <a:cs typeface="Arial" panose="020B0604020202020204" pitchFamily="34" charset="0"/>
              </a:rPr>
              <a:t>RP2D</a:t>
            </a:r>
            <a:r>
              <a:rPr lang="en-US">
                <a:solidFill>
                  <a:srgbClr val="4E4F4E"/>
                </a:solidFill>
                <a:cs typeface="Arial" panose="020B0604020202020204" pitchFamily="34" charset="0"/>
              </a:rPr>
              <a:t>, recommended part 2 dose; </a:t>
            </a:r>
            <a:r>
              <a:rPr lang="en-US" b="1">
                <a:solidFill>
                  <a:srgbClr val="4E4F4E"/>
                </a:solidFill>
                <a:cs typeface="Arial" panose="020B0604020202020204" pitchFamily="34" charset="0"/>
              </a:rPr>
              <a:t>R/R</a:t>
            </a:r>
            <a:r>
              <a:rPr lang="en-US">
                <a:solidFill>
                  <a:srgbClr val="4E4F4E"/>
                </a:solidFill>
                <a:cs typeface="Arial" panose="020B0604020202020204" pitchFamily="34" charset="0"/>
              </a:rPr>
              <a:t>, relapsed/refractory.  </a:t>
            </a:r>
          </a:p>
          <a:p>
            <a:r>
              <a:rPr lang="en-US" b="1">
                <a:solidFill>
                  <a:srgbClr val="4E4F4E"/>
                </a:solidFill>
                <a:cs typeface="Arial" panose="020B0604020202020204" pitchFamily="34" charset="0"/>
              </a:rPr>
              <a:t>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7557 presented at ASCO 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P1136 presented at EHA2023.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442 presented at 17-ICML.</a:t>
            </a:r>
          </a:p>
        </p:txBody>
      </p:sp>
      <p:sp>
        <p:nvSpPr>
          <p:cNvPr id="7" name="Rectangle 6">
            <a:extLst>
              <a:ext uri="{FF2B5EF4-FFF2-40B4-BE49-F238E27FC236}">
                <a16:creationId xmlns:a16="http://schemas.microsoft.com/office/drawing/2014/main" id="{D69043F6-46E6-1AE5-4B0A-37D8EA548292}"/>
              </a:ext>
            </a:extLst>
          </p:cNvPr>
          <p:cNvSpPr/>
          <p:nvPr/>
        </p:nvSpPr>
        <p:spPr>
          <a:xfrm>
            <a:off x="416533" y="1981200"/>
            <a:ext cx="2326667" cy="36464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144000" tIns="108000" rtlCol="0" anchor="t" anchorCtr="0"/>
          <a:lstStyle/>
          <a:p>
            <a:pPr algn="ctr">
              <a:spcAft>
                <a:spcPts val="1200"/>
              </a:spcAft>
            </a:pPr>
            <a:r>
              <a:rPr lang="en-US" sz="1400" b="1"/>
              <a:t>Key eligibility criteria</a:t>
            </a:r>
            <a:endParaRPr lang="en-US" sz="1400"/>
          </a:p>
          <a:p>
            <a:pPr marL="171450" indent="-171450">
              <a:spcAft>
                <a:spcPts val="1200"/>
              </a:spcAft>
              <a:buFont typeface="Arial" panose="020B0604020202020204" pitchFamily="34" charset="0"/>
              <a:buChar char="•"/>
            </a:pPr>
            <a:r>
              <a:rPr lang="en-US" sz="1400"/>
              <a:t>Age ≥18 years with histologically confirmed DLBCL</a:t>
            </a:r>
          </a:p>
          <a:p>
            <a:pPr marL="171450" indent="-171450">
              <a:spcAft>
                <a:spcPts val="1200"/>
              </a:spcAft>
              <a:buFont typeface="Arial" panose="020B0604020202020204" pitchFamily="34" charset="0"/>
              <a:buChar char="•"/>
            </a:pPr>
            <a:r>
              <a:rPr lang="en-US" sz="1400"/>
              <a:t>R/R disease with ≥1 prior line of adequate systemic therapy </a:t>
            </a:r>
          </a:p>
          <a:p>
            <a:pPr marL="171450" indent="-171450">
              <a:spcAft>
                <a:spcPts val="1200"/>
              </a:spcAft>
              <a:buFont typeface="Arial" panose="020B0604020202020204" pitchFamily="34" charset="0"/>
              <a:buChar char="•"/>
            </a:pPr>
            <a:r>
              <a:rPr lang="en-US" sz="1400"/>
              <a:t>Ineligibility for HDT/SCT if not received previously </a:t>
            </a:r>
          </a:p>
          <a:p>
            <a:pPr marL="171450" indent="-171450">
              <a:spcAft>
                <a:spcPts val="1200"/>
              </a:spcAft>
              <a:buFont typeface="Arial" panose="020B0604020202020204" pitchFamily="34" charset="0"/>
              <a:buChar char="•"/>
            </a:pPr>
            <a:r>
              <a:rPr lang="en-US" sz="1400"/>
              <a:t>ECOG PS of 0-2</a:t>
            </a:r>
          </a:p>
          <a:p>
            <a:pPr algn="ctr">
              <a:spcAft>
                <a:spcPts val="1200"/>
              </a:spcAft>
            </a:pPr>
            <a:endParaRPr lang="en-US" sz="1400"/>
          </a:p>
        </p:txBody>
      </p:sp>
      <p:sp>
        <p:nvSpPr>
          <p:cNvPr id="8" name="Rectangle 7">
            <a:extLst>
              <a:ext uri="{FF2B5EF4-FFF2-40B4-BE49-F238E27FC236}">
                <a16:creationId xmlns:a16="http://schemas.microsoft.com/office/drawing/2014/main" id="{A47F00AA-D42B-CEC5-9A7F-BEC47DC4578D}"/>
              </a:ext>
            </a:extLst>
          </p:cNvPr>
          <p:cNvSpPr/>
          <p:nvPr/>
        </p:nvSpPr>
        <p:spPr>
          <a:xfrm>
            <a:off x="3483241" y="1981200"/>
            <a:ext cx="3780000" cy="630027"/>
          </a:xfrm>
          <a:prstGeom prst="rect">
            <a:avLst/>
          </a:prstGeom>
          <a:gradFill>
            <a:gsLst>
              <a:gs pos="50000">
                <a:schemeClr val="accent4"/>
              </a:gs>
              <a:gs pos="51000">
                <a:schemeClr val="accent1">
                  <a:lumMod val="50000"/>
                  <a:lumOff val="5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Part 1 </a:t>
            </a:r>
          </a:p>
          <a:p>
            <a:pPr algn="ctr"/>
            <a:r>
              <a:rPr lang="en-US" sz="1400"/>
              <a:t>Dose escalation </a:t>
            </a:r>
          </a:p>
        </p:txBody>
      </p:sp>
      <p:graphicFrame>
        <p:nvGraphicFramePr>
          <p:cNvPr id="9" name="Table 9">
            <a:extLst>
              <a:ext uri="{FF2B5EF4-FFF2-40B4-BE49-F238E27FC236}">
                <a16:creationId xmlns:a16="http://schemas.microsoft.com/office/drawing/2014/main" id="{EC85AEE3-E212-CE50-0EA8-AA2A23F99015}"/>
              </a:ext>
            </a:extLst>
          </p:cNvPr>
          <p:cNvGraphicFramePr>
            <a:graphicFrameLocks noGrp="1"/>
          </p:cNvGraphicFramePr>
          <p:nvPr>
            <p:extLst>
              <p:ext uri="{D42A27DB-BD31-4B8C-83A1-F6EECF244321}">
                <p14:modId xmlns:p14="http://schemas.microsoft.com/office/powerpoint/2010/main" val="3717627655"/>
              </p:ext>
            </p:extLst>
          </p:nvPr>
        </p:nvGraphicFramePr>
        <p:xfrm>
          <a:off x="3483241" y="3148125"/>
          <a:ext cx="3780000" cy="1645920"/>
        </p:xfrm>
        <a:graphic>
          <a:graphicData uri="http://schemas.openxmlformats.org/drawingml/2006/table">
            <a:tbl>
              <a:tblPr firstRow="1" bandRow="1">
                <a:tableStyleId>{5C22544A-7EE6-4342-B048-85BDC9FD1C3A}</a:tableStyleId>
              </a:tblPr>
              <a:tblGrid>
                <a:gridCol w="1890000">
                  <a:extLst>
                    <a:ext uri="{9D8B030D-6E8A-4147-A177-3AD203B41FA5}">
                      <a16:colId xmlns:a16="http://schemas.microsoft.com/office/drawing/2014/main" val="3968167459"/>
                    </a:ext>
                  </a:extLst>
                </a:gridCol>
                <a:gridCol w="1890000">
                  <a:extLst>
                    <a:ext uri="{9D8B030D-6E8A-4147-A177-3AD203B41FA5}">
                      <a16:colId xmlns:a16="http://schemas.microsoft.com/office/drawing/2014/main" val="2343537250"/>
                    </a:ext>
                  </a:extLst>
                </a:gridCol>
              </a:tblGrid>
              <a:tr h="133484">
                <a:tc>
                  <a:txBody>
                    <a:bodyPr/>
                    <a:lstStyle/>
                    <a:p>
                      <a:pPr algn="ctr"/>
                      <a:r>
                        <a:rPr lang="en-US" sz="1200"/>
                        <a:t>Zanubrutinib dose</a:t>
                      </a:r>
                    </a:p>
                  </a:txBody>
                  <a:tcPr anchor="ctr">
                    <a:solidFill>
                      <a:schemeClr val="accent4"/>
                    </a:solidFill>
                  </a:tcPr>
                </a:tc>
                <a:tc>
                  <a:txBody>
                    <a:bodyPr/>
                    <a:lstStyle/>
                    <a:p>
                      <a:pPr algn="ctr"/>
                      <a:r>
                        <a:rPr lang="en-US" sz="1200"/>
                        <a:t>Lenalidomide dose</a:t>
                      </a:r>
                    </a:p>
                  </a:txBody>
                  <a:tcPr anchor="ctr">
                    <a:solidFill>
                      <a:schemeClr val="accent1">
                        <a:lumMod val="50000"/>
                        <a:lumOff val="50000"/>
                      </a:schemeClr>
                    </a:solidFill>
                  </a:tcPr>
                </a:tc>
                <a:extLst>
                  <a:ext uri="{0D108BD9-81ED-4DB2-BD59-A6C34878D82A}">
                    <a16:rowId xmlns:a16="http://schemas.microsoft.com/office/drawing/2014/main" val="3128874753"/>
                  </a:ext>
                </a:extLst>
              </a:tr>
              <a:tr h="311464">
                <a:tc>
                  <a:txBody>
                    <a:bodyPr/>
                    <a:lstStyle/>
                    <a:p>
                      <a:pPr algn="ctr"/>
                      <a:r>
                        <a:rPr lang="en-US" sz="1200">
                          <a:solidFill>
                            <a:schemeClr val="bg1"/>
                          </a:solidFill>
                        </a:rPr>
                        <a:t>160 mg BID</a:t>
                      </a:r>
                    </a:p>
                  </a:txBody>
                  <a:tcPr anchor="ctr">
                    <a:solidFill>
                      <a:schemeClr val="accent4"/>
                    </a:solidFill>
                  </a:tcPr>
                </a:tc>
                <a:tc>
                  <a:txBody>
                    <a:bodyPr/>
                    <a:lstStyle/>
                    <a:p>
                      <a:r>
                        <a:rPr lang="en-US" sz="1200" b="1">
                          <a:solidFill>
                            <a:schemeClr val="bg1"/>
                          </a:solidFill>
                        </a:rPr>
                        <a:t>Dose level 1: </a:t>
                      </a:r>
                      <a:r>
                        <a:rPr lang="en-US" sz="1200">
                          <a:solidFill>
                            <a:schemeClr val="bg1"/>
                          </a:solidFill>
                        </a:rPr>
                        <a:t>15 mg QD d 1-21 per 28-d cycle</a:t>
                      </a:r>
                    </a:p>
                  </a:txBody>
                  <a:tcPr anchor="ctr">
                    <a:solidFill>
                      <a:schemeClr val="accent1">
                        <a:lumMod val="50000"/>
                        <a:lumOff val="50000"/>
                      </a:schemeClr>
                    </a:solidFill>
                  </a:tcPr>
                </a:tc>
                <a:extLst>
                  <a:ext uri="{0D108BD9-81ED-4DB2-BD59-A6C34878D82A}">
                    <a16:rowId xmlns:a16="http://schemas.microsoft.com/office/drawing/2014/main" val="1155749629"/>
                  </a:ext>
                </a:extLst>
              </a:tr>
              <a:tr h="311464">
                <a:tc>
                  <a:txBody>
                    <a:bodyPr/>
                    <a:lstStyle/>
                    <a:p>
                      <a:pPr algn="ctr"/>
                      <a:r>
                        <a:rPr lang="en-US" sz="1200">
                          <a:solidFill>
                            <a:schemeClr val="bg1"/>
                          </a:solidFill>
                        </a:rPr>
                        <a:t>160 mg BID</a:t>
                      </a:r>
                    </a:p>
                  </a:txBody>
                  <a:tcPr anchor="ctr">
                    <a:lnB w="285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rPr>
                        <a:t>Dose level 2:</a:t>
                      </a:r>
                      <a:r>
                        <a:rPr lang="en-US" sz="1200">
                          <a:solidFill>
                            <a:schemeClr val="bg1"/>
                          </a:solidFill>
                        </a:rPr>
                        <a:t> 20 mg QD d 1-21 per 28-d cycle</a:t>
                      </a:r>
                    </a:p>
                  </a:txBody>
                  <a:tcPr anchor="ctr">
                    <a:lnB w="28575" cap="flat" cmpd="sng" algn="ctr">
                      <a:solidFill>
                        <a:schemeClr val="accent3"/>
                      </a:solidFill>
                      <a:prstDash val="solid"/>
                      <a:round/>
                      <a:headEnd type="none" w="med" len="med"/>
                      <a:tailEnd type="none" w="med" len="med"/>
                    </a:lnB>
                    <a:solidFill>
                      <a:schemeClr val="accent1">
                        <a:lumMod val="50000"/>
                        <a:lumOff val="50000"/>
                      </a:schemeClr>
                    </a:solidFill>
                  </a:tcPr>
                </a:tc>
                <a:extLst>
                  <a:ext uri="{0D108BD9-81ED-4DB2-BD59-A6C34878D82A}">
                    <a16:rowId xmlns:a16="http://schemas.microsoft.com/office/drawing/2014/main" val="1105481628"/>
                  </a:ext>
                </a:extLst>
              </a:tr>
              <a:tr h="311464">
                <a:tc>
                  <a:txBody>
                    <a:bodyPr/>
                    <a:lstStyle/>
                    <a:p>
                      <a:pPr algn="ctr"/>
                      <a:r>
                        <a:rPr lang="en-US" sz="1200">
                          <a:solidFill>
                            <a:schemeClr val="bg1"/>
                          </a:solidFill>
                        </a:rPr>
                        <a:t>160 mg BID</a:t>
                      </a:r>
                    </a:p>
                  </a:txBody>
                  <a:tcPr anchor="ctr">
                    <a:lnL w="28575" cap="flat" cmpd="sng" algn="ctr">
                      <a:solidFill>
                        <a:schemeClr val="accent3"/>
                      </a:solidFill>
                      <a:prstDash val="solid"/>
                      <a:round/>
                      <a:headEnd type="none" w="med" len="med"/>
                      <a:tailEnd type="none" w="med" len="med"/>
                    </a:lnL>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rPr>
                        <a:t>Dose level 3:</a:t>
                      </a:r>
                      <a:r>
                        <a:rPr lang="en-US" sz="1200">
                          <a:solidFill>
                            <a:schemeClr val="bg1"/>
                          </a:solidFill>
                        </a:rPr>
                        <a:t> 25 mg QD d 1-21 per 28-d cycle</a:t>
                      </a:r>
                    </a:p>
                  </a:txBody>
                  <a:tcPr anchor="ctr">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accent1">
                        <a:lumMod val="50000"/>
                        <a:lumOff val="50000"/>
                      </a:schemeClr>
                    </a:solidFill>
                  </a:tcPr>
                </a:tc>
                <a:extLst>
                  <a:ext uri="{0D108BD9-81ED-4DB2-BD59-A6C34878D82A}">
                    <a16:rowId xmlns:a16="http://schemas.microsoft.com/office/drawing/2014/main" val="2094651096"/>
                  </a:ext>
                </a:extLst>
              </a:tr>
            </a:tbl>
          </a:graphicData>
        </a:graphic>
      </p:graphicFrame>
      <p:sp>
        <p:nvSpPr>
          <p:cNvPr id="11" name="Rectangle 10">
            <a:extLst>
              <a:ext uri="{FF2B5EF4-FFF2-40B4-BE49-F238E27FC236}">
                <a16:creationId xmlns:a16="http://schemas.microsoft.com/office/drawing/2014/main" id="{6FF80B73-2D93-E64D-2627-F21325D32A2A}"/>
              </a:ext>
            </a:extLst>
          </p:cNvPr>
          <p:cNvSpPr/>
          <p:nvPr/>
        </p:nvSpPr>
        <p:spPr>
          <a:xfrm>
            <a:off x="3483241" y="5405232"/>
            <a:ext cx="3780000" cy="765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72000" rIns="0" rtlCol="0" anchor="t" anchorCtr="0">
            <a:spAutoFit/>
          </a:bodyPr>
          <a:lstStyle/>
          <a:p>
            <a:r>
              <a:rPr lang="en-US" sz="1400" b="1">
                <a:solidFill>
                  <a:schemeClr val="tx1"/>
                </a:solidFill>
              </a:rPr>
              <a:t>Part 1: Primary endpoints </a:t>
            </a:r>
          </a:p>
          <a:p>
            <a:pPr marL="285750" indent="-285750">
              <a:buClr>
                <a:schemeClr val="accent2"/>
              </a:buClr>
              <a:buFont typeface="Arial" panose="020B0604020202020204" pitchFamily="34" charset="0"/>
              <a:buChar char="•"/>
            </a:pPr>
            <a:r>
              <a:rPr lang="en-US" sz="1400">
                <a:solidFill>
                  <a:schemeClr val="tx1"/>
                </a:solidFill>
              </a:rPr>
              <a:t>Safety </a:t>
            </a:r>
          </a:p>
          <a:p>
            <a:pPr marL="285750" indent="-285750">
              <a:buClr>
                <a:schemeClr val="accent2"/>
              </a:buClr>
              <a:buFont typeface="Arial" panose="020B0604020202020204" pitchFamily="34" charset="0"/>
              <a:buChar char="•"/>
            </a:pPr>
            <a:r>
              <a:rPr lang="en-US" sz="1400">
                <a:solidFill>
                  <a:schemeClr val="tx1"/>
                </a:solidFill>
              </a:rPr>
              <a:t>RP2D of lenalidomide in the combination </a:t>
            </a:r>
          </a:p>
        </p:txBody>
      </p:sp>
      <p:sp>
        <p:nvSpPr>
          <p:cNvPr id="12" name="TextBox 11">
            <a:extLst>
              <a:ext uri="{FF2B5EF4-FFF2-40B4-BE49-F238E27FC236}">
                <a16:creationId xmlns:a16="http://schemas.microsoft.com/office/drawing/2014/main" id="{43016E65-8D39-F1C7-0617-6D8C64629C23}"/>
              </a:ext>
            </a:extLst>
          </p:cNvPr>
          <p:cNvSpPr txBox="1"/>
          <p:nvPr/>
        </p:nvSpPr>
        <p:spPr>
          <a:xfrm>
            <a:off x="3770414" y="2648843"/>
            <a:ext cx="3205655" cy="461665"/>
          </a:xfrm>
          <a:prstGeom prst="rect">
            <a:avLst/>
          </a:prstGeom>
          <a:noFill/>
        </p:spPr>
        <p:txBody>
          <a:bodyPr wrap="square" rtlCol="0">
            <a:spAutoFit/>
          </a:bodyPr>
          <a:lstStyle/>
          <a:p>
            <a:pPr algn="ctr"/>
            <a:r>
              <a:rPr lang="en-US" sz="1200"/>
              <a:t>Zanubrutinib and lenalidomide were given continuously until </a:t>
            </a:r>
            <a:r>
              <a:rPr lang="en-US" sz="1200" b="1"/>
              <a:t>PD</a:t>
            </a:r>
            <a:r>
              <a:rPr lang="en-US" sz="1200"/>
              <a:t> or intolerable toxicity </a:t>
            </a:r>
          </a:p>
        </p:txBody>
      </p:sp>
      <p:sp>
        <p:nvSpPr>
          <p:cNvPr id="14" name="Rectangle 13">
            <a:extLst>
              <a:ext uri="{FF2B5EF4-FFF2-40B4-BE49-F238E27FC236}">
                <a16:creationId xmlns:a16="http://schemas.microsoft.com/office/drawing/2014/main" id="{ED65620F-1403-2891-B2AD-A382A2511B06}"/>
              </a:ext>
            </a:extLst>
          </p:cNvPr>
          <p:cNvSpPr/>
          <p:nvPr/>
        </p:nvSpPr>
        <p:spPr>
          <a:xfrm>
            <a:off x="8003283" y="1981200"/>
            <a:ext cx="3780000" cy="630027"/>
          </a:xfrm>
          <a:prstGeom prst="rect">
            <a:avLst/>
          </a:prstGeom>
          <a:gradFill>
            <a:gsLst>
              <a:gs pos="50000">
                <a:schemeClr val="accent4"/>
              </a:gs>
              <a:gs pos="51000">
                <a:schemeClr val="accent1">
                  <a:lumMod val="50000"/>
                  <a:lumOff val="5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t>Part 2 </a:t>
            </a:r>
          </a:p>
          <a:p>
            <a:pPr algn="ctr"/>
            <a:r>
              <a:rPr lang="en-US" sz="1400"/>
              <a:t>Dose expansion</a:t>
            </a:r>
            <a:endParaRPr lang="en-US" sz="1400">
              <a:cs typeface="Arial"/>
            </a:endParaRPr>
          </a:p>
        </p:txBody>
      </p:sp>
      <p:sp>
        <p:nvSpPr>
          <p:cNvPr id="15" name="TextBox 14">
            <a:extLst>
              <a:ext uri="{FF2B5EF4-FFF2-40B4-BE49-F238E27FC236}">
                <a16:creationId xmlns:a16="http://schemas.microsoft.com/office/drawing/2014/main" id="{6DF9279B-C675-38C4-9001-96260288777D}"/>
              </a:ext>
            </a:extLst>
          </p:cNvPr>
          <p:cNvSpPr txBox="1"/>
          <p:nvPr/>
        </p:nvSpPr>
        <p:spPr>
          <a:xfrm>
            <a:off x="8290456" y="2648843"/>
            <a:ext cx="3205655" cy="461665"/>
          </a:xfrm>
          <a:prstGeom prst="rect">
            <a:avLst/>
          </a:prstGeom>
          <a:noFill/>
        </p:spPr>
        <p:txBody>
          <a:bodyPr wrap="square" rtlCol="0">
            <a:spAutoFit/>
          </a:bodyPr>
          <a:lstStyle/>
          <a:p>
            <a:pPr algn="ctr"/>
            <a:r>
              <a:rPr lang="en-US" sz="1200"/>
              <a:t>Zanubrutinib and lenalidomide were given continuously until </a:t>
            </a:r>
            <a:r>
              <a:rPr lang="en-US" sz="1200" b="1"/>
              <a:t>PD</a:t>
            </a:r>
            <a:r>
              <a:rPr lang="en-US" sz="1200"/>
              <a:t> or intolerable toxicity </a:t>
            </a:r>
          </a:p>
        </p:txBody>
      </p:sp>
      <p:sp>
        <p:nvSpPr>
          <p:cNvPr id="16" name="Rectangle 15">
            <a:extLst>
              <a:ext uri="{FF2B5EF4-FFF2-40B4-BE49-F238E27FC236}">
                <a16:creationId xmlns:a16="http://schemas.microsoft.com/office/drawing/2014/main" id="{E0819F76-3ABE-BAB2-9BEA-E2D6E80F79BB}"/>
              </a:ext>
            </a:extLst>
          </p:cNvPr>
          <p:cNvSpPr/>
          <p:nvPr/>
        </p:nvSpPr>
        <p:spPr>
          <a:xfrm>
            <a:off x="8003283" y="3148125"/>
            <a:ext cx="3780000" cy="1645920"/>
          </a:xfrm>
          <a:prstGeom prst="rect">
            <a:avLst/>
          </a:prstGeom>
          <a:gradFill>
            <a:gsLst>
              <a:gs pos="50000">
                <a:schemeClr val="accent4"/>
              </a:gs>
              <a:gs pos="51000">
                <a:schemeClr val="accent1">
                  <a:lumMod val="50000"/>
                  <a:lumOff val="5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t>Zanubrutinib dose: </a:t>
            </a:r>
            <a:br>
              <a:rPr lang="en-US" sz="1400"/>
            </a:br>
            <a:r>
              <a:rPr lang="en-US" sz="1400"/>
              <a:t>160 mg BID </a:t>
            </a:r>
          </a:p>
          <a:p>
            <a:endParaRPr lang="en-US" sz="1400"/>
          </a:p>
          <a:p>
            <a:pPr algn="r"/>
            <a:r>
              <a:rPr lang="en-US" sz="1400"/>
              <a:t>Lenalidomide dose: </a:t>
            </a:r>
            <a:br>
              <a:rPr lang="en-US" sz="1400"/>
            </a:br>
            <a:r>
              <a:rPr lang="en-US" sz="1400"/>
              <a:t>RP2D </a:t>
            </a:r>
            <a:br>
              <a:rPr lang="en-US" sz="1400"/>
            </a:br>
            <a:r>
              <a:rPr lang="en-US" sz="1400"/>
              <a:t>(25 mg QD, d 1-21 per 28-d cycle)</a:t>
            </a:r>
          </a:p>
        </p:txBody>
      </p:sp>
      <p:sp>
        <p:nvSpPr>
          <p:cNvPr id="17" name="Rectangle 16">
            <a:extLst>
              <a:ext uri="{FF2B5EF4-FFF2-40B4-BE49-F238E27FC236}">
                <a16:creationId xmlns:a16="http://schemas.microsoft.com/office/drawing/2014/main" id="{28F30D85-933B-8340-8495-481A7F870368}"/>
              </a:ext>
            </a:extLst>
          </p:cNvPr>
          <p:cNvSpPr/>
          <p:nvPr/>
        </p:nvSpPr>
        <p:spPr>
          <a:xfrm>
            <a:off x="8003283" y="5405232"/>
            <a:ext cx="3780000" cy="7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0" rtlCol="0" anchor="t" anchorCtr="0">
            <a:noAutofit/>
          </a:bodyPr>
          <a:lstStyle/>
          <a:p>
            <a:r>
              <a:rPr lang="en-US" sz="1400" b="1">
                <a:solidFill>
                  <a:schemeClr val="tx1"/>
                </a:solidFill>
              </a:rPr>
              <a:t>Part 2: Primary endpoints </a:t>
            </a:r>
          </a:p>
          <a:p>
            <a:pPr marL="285750" indent="-285750">
              <a:buClr>
                <a:schemeClr val="accent2"/>
              </a:buClr>
              <a:buFont typeface="Arial" panose="020B0604020202020204" pitchFamily="34" charset="0"/>
              <a:buChar char="•"/>
            </a:pPr>
            <a:r>
              <a:rPr lang="en-US" sz="1400">
                <a:solidFill>
                  <a:schemeClr val="tx1"/>
                </a:solidFill>
              </a:rPr>
              <a:t>ORR</a:t>
            </a:r>
          </a:p>
        </p:txBody>
      </p:sp>
      <p:sp>
        <p:nvSpPr>
          <p:cNvPr id="19" name="Titel 18">
            <a:extLst>
              <a:ext uri="{FF2B5EF4-FFF2-40B4-BE49-F238E27FC236}">
                <a16:creationId xmlns:a16="http://schemas.microsoft.com/office/drawing/2014/main" id="{89A6AC17-E67F-6390-B24F-ABB445BE2B2C}"/>
              </a:ext>
            </a:extLst>
          </p:cNvPr>
          <p:cNvSpPr>
            <a:spLocks noGrp="1"/>
          </p:cNvSpPr>
          <p:nvPr>
            <p:ph type="title"/>
          </p:nvPr>
        </p:nvSpPr>
        <p:spPr/>
        <p:txBody>
          <a:bodyPr/>
          <a:lstStyle/>
          <a:p>
            <a:r>
              <a:rPr lang="en-GB"/>
              <a:t>Zanubrutinib plus lenalidomide in R/R DLBCL: Study design </a:t>
            </a:r>
          </a:p>
        </p:txBody>
      </p:sp>
      <p:sp>
        <p:nvSpPr>
          <p:cNvPr id="21" name="Textplatzhalter 20">
            <a:extLst>
              <a:ext uri="{FF2B5EF4-FFF2-40B4-BE49-F238E27FC236}">
                <a16:creationId xmlns:a16="http://schemas.microsoft.com/office/drawing/2014/main" id="{8A5C23D8-3E21-AF34-77E1-AB10F6792C38}"/>
              </a:ext>
            </a:extLst>
          </p:cNvPr>
          <p:cNvSpPr>
            <a:spLocks noGrp="1"/>
          </p:cNvSpPr>
          <p:nvPr>
            <p:ph type="body" sz="quarter" idx="12"/>
          </p:nvPr>
        </p:nvSpPr>
        <p:spPr/>
        <p:txBody>
          <a:bodyPr/>
          <a:lstStyle/>
          <a:p>
            <a:r>
              <a:rPr lang="en-GB"/>
              <a:t>Phase 1, open-label, dose-escalation/expansion study of zanubrutinib plus lenalidomide in Chinese patients with R/R DLBCL (BGB-3111-110)</a:t>
            </a:r>
          </a:p>
        </p:txBody>
      </p:sp>
      <p:sp>
        <p:nvSpPr>
          <p:cNvPr id="22" name="TextBox 18">
            <a:extLst>
              <a:ext uri="{FF2B5EF4-FFF2-40B4-BE49-F238E27FC236}">
                <a16:creationId xmlns:a16="http://schemas.microsoft.com/office/drawing/2014/main" id="{A92ED766-8F43-7FE8-DE41-B13BBD8501C0}"/>
              </a:ext>
            </a:extLst>
          </p:cNvPr>
          <p:cNvSpPr txBox="1"/>
          <p:nvPr/>
        </p:nvSpPr>
        <p:spPr>
          <a:xfrm>
            <a:off x="7173169" y="2023650"/>
            <a:ext cx="977464" cy="276999"/>
          </a:xfrm>
          <a:prstGeom prst="rect">
            <a:avLst/>
          </a:prstGeom>
          <a:noFill/>
        </p:spPr>
        <p:txBody>
          <a:bodyPr wrap="square" rtlCol="0">
            <a:spAutoFit/>
          </a:bodyPr>
          <a:lstStyle/>
          <a:p>
            <a:pPr algn="ctr"/>
            <a:r>
              <a:rPr lang="en-US" sz="1200"/>
              <a:t>RPD2D</a:t>
            </a:r>
          </a:p>
        </p:txBody>
      </p:sp>
      <p:cxnSp>
        <p:nvCxnSpPr>
          <p:cNvPr id="23" name="Straight Connector 28">
            <a:extLst>
              <a:ext uri="{FF2B5EF4-FFF2-40B4-BE49-F238E27FC236}">
                <a16:creationId xmlns:a16="http://schemas.microsoft.com/office/drawing/2014/main" id="{2B6EADEF-E4E1-9D5F-5543-62D93793C9BF}"/>
              </a:ext>
            </a:extLst>
          </p:cNvPr>
          <p:cNvCxnSpPr>
            <a:cxnSpLocks/>
            <a:stCxn id="8" idx="3"/>
            <a:endCxn id="14" idx="1"/>
          </p:cNvCxnSpPr>
          <p:nvPr/>
        </p:nvCxnSpPr>
        <p:spPr>
          <a:xfrm>
            <a:off x="7263241" y="2296214"/>
            <a:ext cx="740042"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45720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FB2D4AB-B001-CA88-C85D-C302DBCFAAC7}"/>
              </a:ext>
            </a:extLst>
          </p:cNvPr>
          <p:cNvSpPr>
            <a:spLocks noGrp="1"/>
          </p:cNvSpPr>
          <p:nvPr>
            <p:ph type="body" sz="quarter" idx="12"/>
          </p:nvPr>
        </p:nvSpPr>
        <p:spPr/>
        <p:txBody>
          <a:bodyPr/>
          <a:lstStyle/>
          <a:p>
            <a:r>
              <a:rPr lang="en-US"/>
              <a:t>Disease response by investigator based on the Lugano 2014 classification </a:t>
            </a:r>
          </a:p>
        </p:txBody>
      </p:sp>
      <p:sp>
        <p:nvSpPr>
          <p:cNvPr id="4" name="Footer Placeholder 3">
            <a:extLst>
              <a:ext uri="{FF2B5EF4-FFF2-40B4-BE49-F238E27FC236}">
                <a16:creationId xmlns:a16="http://schemas.microsoft.com/office/drawing/2014/main" id="{4FF4F74F-D429-64C5-FD40-27EE944F1784}"/>
              </a:ext>
            </a:extLst>
          </p:cNvPr>
          <p:cNvSpPr>
            <a:spLocks noGrp="1"/>
          </p:cNvSpPr>
          <p:nvPr>
            <p:ph type="ftr" sz="quarter" idx="13"/>
          </p:nvPr>
        </p:nvSpPr>
        <p:spPr/>
        <p:txBody>
          <a:bodyPr/>
          <a:lstStyle/>
          <a:p>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Overall response is defined as achieving at least a best overall response of PR or better. </a:t>
            </a:r>
            <a:r>
              <a:rPr lang="en-US" baseline="30000">
                <a:solidFill>
                  <a:srgbClr val="4E4F4E"/>
                </a:solidFill>
                <a:cs typeface="Arial" panose="020B0604020202020204" pitchFamily="34" charset="0"/>
              </a:rPr>
              <a:t>b </a:t>
            </a:r>
            <a:r>
              <a:rPr lang="en-US">
                <a:solidFill>
                  <a:srgbClr val="4E4F4E"/>
                </a:solidFill>
                <a:cs typeface="Arial" panose="020B0604020202020204" pitchFamily="34" charset="0"/>
              </a:rPr>
              <a:t>Two-sided Clopper Pearson 95% CI. </a:t>
            </a:r>
          </a:p>
          <a:p>
            <a:r>
              <a:rPr lang="en-US">
                <a:solidFill>
                  <a:srgbClr val="4E4F4E"/>
                </a:solidFill>
                <a:cs typeface="Arial" panose="020B0604020202020204" pitchFamily="34" charset="0"/>
              </a:rPr>
              <a:t> </a:t>
            </a:r>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CR</a:t>
            </a:r>
            <a:r>
              <a:rPr lang="en-US">
                <a:solidFill>
                  <a:srgbClr val="4E4F4E"/>
                </a:solidFill>
                <a:cs typeface="Arial" panose="020B0604020202020204" pitchFamily="34" charset="0"/>
              </a:rPr>
              <a:t>, complete response; </a:t>
            </a:r>
            <a:r>
              <a:rPr lang="en-US" b="1">
                <a:solidFill>
                  <a:srgbClr val="4E4F4E"/>
                </a:solidFill>
                <a:cs typeface="Arial" panose="020B0604020202020204" pitchFamily="34" charset="0"/>
              </a:rPr>
              <a:t>DIS</a:t>
            </a:r>
            <a:r>
              <a:rPr lang="en-US">
                <a:solidFill>
                  <a:srgbClr val="4E4F4E"/>
                </a:solidFill>
                <a:cs typeface="Arial" panose="020B0604020202020204" pitchFamily="34" charset="0"/>
              </a:rPr>
              <a:t>, discontinued prior to first treatment; </a:t>
            </a:r>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evaluable; </a:t>
            </a:r>
            <a:r>
              <a:rPr lang="en-US" b="1">
                <a:solidFill>
                  <a:srgbClr val="4E4F4E"/>
                </a:solidFill>
                <a:cs typeface="Arial" panose="020B0604020202020204" pitchFamily="34" charset="0"/>
              </a:rPr>
              <a:t>ORR</a:t>
            </a:r>
            <a:r>
              <a:rPr lang="en-US">
                <a:solidFill>
                  <a:srgbClr val="4E4F4E"/>
                </a:solidFill>
                <a:cs typeface="Arial" panose="020B0604020202020204" pitchFamily="34" charset="0"/>
              </a:rPr>
              <a:t>, overall response rate; </a:t>
            </a:r>
            <a:r>
              <a:rPr lang="en-US" b="1">
                <a:solidFill>
                  <a:srgbClr val="4E4F4E"/>
                </a:solidFill>
                <a:cs typeface="Arial" panose="020B0604020202020204" pitchFamily="34" charset="0"/>
              </a:rPr>
              <a:t>PR</a:t>
            </a:r>
            <a:r>
              <a:rPr lang="en-US">
                <a:solidFill>
                  <a:srgbClr val="4E4F4E"/>
                </a:solidFill>
                <a:cs typeface="Arial" panose="020B0604020202020204" pitchFamily="34" charset="0"/>
              </a:rPr>
              <a:t>, partial response; </a:t>
            </a:r>
            <a:br>
              <a:rPr lang="en-US">
                <a:solidFill>
                  <a:srgbClr val="4E4F4E"/>
                </a:solidFill>
                <a:cs typeface="Arial" panose="020B0604020202020204" pitchFamily="34" charset="0"/>
              </a:rPr>
            </a:br>
            <a:r>
              <a:rPr lang="en-US" b="1">
                <a:solidFill>
                  <a:srgbClr val="4E4F4E"/>
                </a:solidFill>
                <a:cs typeface="Arial" panose="020B0604020202020204" pitchFamily="34" charset="0"/>
              </a:rPr>
              <a:t>RP2D</a:t>
            </a:r>
            <a:r>
              <a:rPr lang="en-US">
                <a:solidFill>
                  <a:srgbClr val="4E4F4E"/>
                </a:solidFill>
                <a:cs typeface="Arial" panose="020B0604020202020204" pitchFamily="34" charset="0"/>
              </a:rPr>
              <a:t>, recommended part 2 dose. </a:t>
            </a:r>
          </a:p>
          <a:p>
            <a:r>
              <a:rPr lang="en-US" b="1">
                <a:solidFill>
                  <a:srgbClr val="4E4F4E"/>
                </a:solidFill>
                <a:cs typeface="Arial" panose="020B0604020202020204" pitchFamily="34" charset="0"/>
              </a:rPr>
              <a:t>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7557 presented at ASCO 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P1136 presented at EHA2023.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442 presented at 17-ICML.</a:t>
            </a:r>
          </a:p>
        </p:txBody>
      </p:sp>
      <p:graphicFrame>
        <p:nvGraphicFramePr>
          <p:cNvPr id="8" name="Table 8">
            <a:extLst>
              <a:ext uri="{FF2B5EF4-FFF2-40B4-BE49-F238E27FC236}">
                <a16:creationId xmlns:a16="http://schemas.microsoft.com/office/drawing/2014/main" id="{F81D3136-EAAD-952B-B64A-F4152431998B}"/>
              </a:ext>
            </a:extLst>
          </p:cNvPr>
          <p:cNvGraphicFramePr>
            <a:graphicFrameLocks noGrp="1"/>
          </p:cNvGraphicFramePr>
          <p:nvPr>
            <p:extLst>
              <p:ext uri="{D42A27DB-BD31-4B8C-83A1-F6EECF244321}">
                <p14:modId xmlns:p14="http://schemas.microsoft.com/office/powerpoint/2010/main" val="2381947334"/>
              </p:ext>
            </p:extLst>
          </p:nvPr>
        </p:nvGraphicFramePr>
        <p:xfrm>
          <a:off x="407988" y="4789383"/>
          <a:ext cx="9469120" cy="1268516"/>
        </p:xfrm>
        <a:graphic>
          <a:graphicData uri="http://schemas.openxmlformats.org/drawingml/2006/table">
            <a:tbl>
              <a:tblPr firstRow="1" bandRow="1">
                <a:tableStyleId>{5C22544A-7EE6-4342-B048-85BDC9FD1C3A}</a:tableStyleId>
              </a:tblPr>
              <a:tblGrid>
                <a:gridCol w="1696720">
                  <a:extLst>
                    <a:ext uri="{9D8B030D-6E8A-4147-A177-3AD203B41FA5}">
                      <a16:colId xmlns:a16="http://schemas.microsoft.com/office/drawing/2014/main" val="3097603748"/>
                    </a:ext>
                  </a:extLst>
                </a:gridCol>
                <a:gridCol w="1295400">
                  <a:extLst>
                    <a:ext uri="{9D8B030D-6E8A-4147-A177-3AD203B41FA5}">
                      <a16:colId xmlns:a16="http://schemas.microsoft.com/office/drawing/2014/main" val="2412194978"/>
                    </a:ext>
                  </a:extLst>
                </a:gridCol>
                <a:gridCol w="1295400">
                  <a:extLst>
                    <a:ext uri="{9D8B030D-6E8A-4147-A177-3AD203B41FA5}">
                      <a16:colId xmlns:a16="http://schemas.microsoft.com/office/drawing/2014/main" val="3898921308"/>
                    </a:ext>
                  </a:extLst>
                </a:gridCol>
                <a:gridCol w="1295400">
                  <a:extLst>
                    <a:ext uri="{9D8B030D-6E8A-4147-A177-3AD203B41FA5}">
                      <a16:colId xmlns:a16="http://schemas.microsoft.com/office/drawing/2014/main" val="2022234980"/>
                    </a:ext>
                  </a:extLst>
                </a:gridCol>
                <a:gridCol w="1295400">
                  <a:extLst>
                    <a:ext uri="{9D8B030D-6E8A-4147-A177-3AD203B41FA5}">
                      <a16:colId xmlns:a16="http://schemas.microsoft.com/office/drawing/2014/main" val="194500319"/>
                    </a:ext>
                  </a:extLst>
                </a:gridCol>
                <a:gridCol w="1295400">
                  <a:extLst>
                    <a:ext uri="{9D8B030D-6E8A-4147-A177-3AD203B41FA5}">
                      <a16:colId xmlns:a16="http://schemas.microsoft.com/office/drawing/2014/main" val="3581264932"/>
                    </a:ext>
                  </a:extLst>
                </a:gridCol>
                <a:gridCol w="1295400">
                  <a:extLst>
                    <a:ext uri="{9D8B030D-6E8A-4147-A177-3AD203B41FA5}">
                      <a16:colId xmlns:a16="http://schemas.microsoft.com/office/drawing/2014/main" val="1332924526"/>
                    </a:ext>
                  </a:extLst>
                </a:gridCol>
              </a:tblGrid>
              <a:tr h="675162">
                <a:tc>
                  <a:txBody>
                    <a:bodyPr/>
                    <a:lstStyle/>
                    <a:p>
                      <a:endParaRPr lang="en-US" sz="1200"/>
                    </a:p>
                  </a:txBody>
                  <a:tcPr/>
                </a:tc>
                <a:tc>
                  <a:txBody>
                    <a:bodyPr/>
                    <a:lstStyle/>
                    <a:p>
                      <a:pPr algn="ctr"/>
                      <a:r>
                        <a:rPr lang="en-US" sz="1200"/>
                        <a:t>Part 1, dose level 1 (n=6)</a:t>
                      </a:r>
                    </a:p>
                  </a:txBody>
                  <a:tcPr anchor="ctr"/>
                </a:tc>
                <a:tc>
                  <a:txBody>
                    <a:bodyPr/>
                    <a:lstStyle/>
                    <a:p>
                      <a:pPr algn="ctr"/>
                      <a:r>
                        <a:rPr lang="en-US" sz="1200"/>
                        <a:t>Part 1, dose level 2 (n=10)</a:t>
                      </a:r>
                    </a:p>
                  </a:txBody>
                  <a:tcPr anchor="ctr"/>
                </a:tc>
                <a:tc>
                  <a:txBody>
                    <a:bodyPr/>
                    <a:lstStyle/>
                    <a:p>
                      <a:pPr algn="ctr"/>
                      <a:r>
                        <a:rPr lang="en-US" sz="1200"/>
                        <a:t>Part 1, dose level 3/RP2D (n=11)</a:t>
                      </a:r>
                    </a:p>
                  </a:txBody>
                  <a:tcPr anchor="ctr"/>
                </a:tc>
                <a:tc>
                  <a:txBody>
                    <a:bodyPr/>
                    <a:lstStyle/>
                    <a:p>
                      <a:pPr algn="ctr"/>
                      <a:r>
                        <a:rPr lang="en-US" sz="1200"/>
                        <a:t>Part 2/RP2D (n=19)</a:t>
                      </a:r>
                    </a:p>
                  </a:txBody>
                  <a:tcPr anchor="ctr"/>
                </a:tc>
                <a:tc>
                  <a:txBody>
                    <a:bodyPr/>
                    <a:lstStyle/>
                    <a:p>
                      <a:pPr algn="ctr"/>
                      <a:r>
                        <a:rPr lang="en-US" sz="1200"/>
                        <a:t>RP2D combine (n=30)</a:t>
                      </a:r>
                    </a:p>
                  </a:txBody>
                  <a:tcPr anchor="ctr"/>
                </a:tc>
                <a:tc>
                  <a:txBody>
                    <a:bodyPr/>
                    <a:lstStyle/>
                    <a:p>
                      <a:pPr algn="ctr"/>
                      <a:r>
                        <a:rPr lang="en-US" sz="1200"/>
                        <a:t>Total </a:t>
                      </a:r>
                    </a:p>
                    <a:p>
                      <a:pPr algn="ctr"/>
                      <a:r>
                        <a:rPr lang="en-US" sz="1200"/>
                        <a:t>(N=46)</a:t>
                      </a:r>
                    </a:p>
                  </a:txBody>
                  <a:tcPr anchor="ctr"/>
                </a:tc>
                <a:extLst>
                  <a:ext uri="{0D108BD9-81ED-4DB2-BD59-A6C34878D82A}">
                    <a16:rowId xmlns:a16="http://schemas.microsoft.com/office/drawing/2014/main" val="4147599670"/>
                  </a:ext>
                </a:extLst>
              </a:tr>
              <a:tr h="303999">
                <a:tc>
                  <a:txBody>
                    <a:bodyPr/>
                    <a:lstStyle/>
                    <a:p>
                      <a:r>
                        <a:rPr lang="en-US" sz="1200"/>
                        <a:t>ORR (95% CI), %</a:t>
                      </a:r>
                      <a:r>
                        <a:rPr lang="en-US" sz="1200" baseline="30000"/>
                        <a:t>a</a:t>
                      </a:r>
                    </a:p>
                  </a:txBody>
                  <a:tcPr anchor="ctr"/>
                </a:tc>
                <a:tc>
                  <a:txBody>
                    <a:bodyPr/>
                    <a:lstStyle/>
                    <a:p>
                      <a:pPr algn="ctr"/>
                      <a:r>
                        <a:rPr lang="en-US" sz="1200"/>
                        <a:t>16.7 (0.4-64.1)</a:t>
                      </a:r>
                    </a:p>
                  </a:txBody>
                  <a:tcPr anchor="ctr"/>
                </a:tc>
                <a:tc>
                  <a:txBody>
                    <a:bodyPr/>
                    <a:lstStyle/>
                    <a:p>
                      <a:pPr algn="ctr"/>
                      <a:r>
                        <a:rPr lang="en-US" sz="1200"/>
                        <a:t>30.0 (6.7-65.2)</a:t>
                      </a:r>
                    </a:p>
                  </a:txBody>
                  <a:tcPr anchor="ctr"/>
                </a:tc>
                <a:tc>
                  <a:txBody>
                    <a:bodyPr/>
                    <a:lstStyle/>
                    <a:p>
                      <a:pPr algn="ctr"/>
                      <a:r>
                        <a:rPr lang="en-US" sz="1200"/>
                        <a:t>90.9 (58.7-99.8)</a:t>
                      </a:r>
                    </a:p>
                  </a:txBody>
                  <a:tcPr anchor="ctr"/>
                </a:tc>
                <a:tc>
                  <a:txBody>
                    <a:bodyPr/>
                    <a:lstStyle/>
                    <a:p>
                      <a:pPr algn="ctr"/>
                      <a:r>
                        <a:rPr lang="en-US" sz="1200"/>
                        <a:t>36.8 (16.3-61.6)</a:t>
                      </a:r>
                    </a:p>
                  </a:txBody>
                  <a:tcPr anchor="ctr"/>
                </a:tc>
                <a:tc>
                  <a:txBody>
                    <a:bodyPr/>
                    <a:lstStyle/>
                    <a:p>
                      <a:pPr algn="ctr"/>
                      <a:r>
                        <a:rPr lang="en-US" sz="1200"/>
                        <a:t>56.7 (37.4-74.5)</a:t>
                      </a:r>
                    </a:p>
                  </a:txBody>
                  <a:tcPr anchor="ctr"/>
                </a:tc>
                <a:tc>
                  <a:txBody>
                    <a:bodyPr/>
                    <a:lstStyle/>
                    <a:p>
                      <a:pPr algn="ctr"/>
                      <a:r>
                        <a:rPr lang="en-US" sz="1200"/>
                        <a:t>45.7 (30.9-61.0)</a:t>
                      </a:r>
                    </a:p>
                  </a:txBody>
                  <a:tcPr anchor="ctr"/>
                </a:tc>
                <a:extLst>
                  <a:ext uri="{0D108BD9-81ED-4DB2-BD59-A6C34878D82A}">
                    <a16:rowId xmlns:a16="http://schemas.microsoft.com/office/drawing/2014/main" val="649558042"/>
                  </a:ext>
                </a:extLst>
              </a:tr>
              <a:tr h="289355">
                <a:tc>
                  <a:txBody>
                    <a:bodyPr/>
                    <a:lstStyle/>
                    <a:p>
                      <a:r>
                        <a:rPr lang="en-US" sz="1200"/>
                        <a:t>CR rate (95% CI), %</a:t>
                      </a:r>
                      <a:r>
                        <a:rPr lang="en-US" sz="1200" baseline="30000"/>
                        <a:t>b</a:t>
                      </a:r>
                      <a:endParaRPr lang="en-US" sz="12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16.7 (0.4-64.1)</a:t>
                      </a:r>
                    </a:p>
                  </a:txBody>
                  <a:tcPr anchor="ctr"/>
                </a:tc>
                <a:tc>
                  <a:txBody>
                    <a:bodyPr/>
                    <a:lstStyle/>
                    <a:p>
                      <a:pPr algn="ctr"/>
                      <a:r>
                        <a:rPr lang="en-US" sz="1200"/>
                        <a:t>10.0 (0.3-44.5)</a:t>
                      </a:r>
                    </a:p>
                  </a:txBody>
                  <a:tcPr anchor="ctr"/>
                </a:tc>
                <a:tc>
                  <a:txBody>
                    <a:bodyPr/>
                    <a:lstStyle/>
                    <a:p>
                      <a:pPr algn="ctr"/>
                      <a:r>
                        <a:rPr lang="en-US" sz="1200"/>
                        <a:t>45.5 (16.7-76.6)</a:t>
                      </a:r>
                    </a:p>
                  </a:txBody>
                  <a:tcPr anchor="ctr"/>
                </a:tc>
                <a:tc>
                  <a:txBody>
                    <a:bodyPr/>
                    <a:lstStyle/>
                    <a:p>
                      <a:pPr algn="ctr"/>
                      <a:r>
                        <a:rPr lang="en-US" sz="1200"/>
                        <a:t>21.1 (6.1-45.6)</a:t>
                      </a:r>
                    </a:p>
                  </a:txBody>
                  <a:tcPr anchor="ctr"/>
                </a:tc>
                <a:tc>
                  <a:txBody>
                    <a:bodyPr/>
                    <a:lstStyle/>
                    <a:p>
                      <a:pPr algn="ctr"/>
                      <a:r>
                        <a:rPr lang="en-US" sz="1200"/>
                        <a:t>30.0 (14.7-49.4)</a:t>
                      </a:r>
                    </a:p>
                  </a:txBody>
                  <a:tcPr anchor="ctr"/>
                </a:tc>
                <a:tc>
                  <a:txBody>
                    <a:bodyPr/>
                    <a:lstStyle/>
                    <a:p>
                      <a:pPr algn="ctr"/>
                      <a:r>
                        <a:rPr lang="en-US" sz="1200"/>
                        <a:t>23.9 (12.6-38.8)</a:t>
                      </a:r>
                    </a:p>
                  </a:txBody>
                  <a:tcPr anchor="ctr"/>
                </a:tc>
                <a:extLst>
                  <a:ext uri="{0D108BD9-81ED-4DB2-BD59-A6C34878D82A}">
                    <a16:rowId xmlns:a16="http://schemas.microsoft.com/office/drawing/2014/main" val="3448188907"/>
                  </a:ext>
                </a:extLst>
              </a:tr>
            </a:tbl>
          </a:graphicData>
        </a:graphic>
      </p:graphicFrame>
      <p:sp>
        <p:nvSpPr>
          <p:cNvPr id="2" name="Rectangle 1">
            <a:extLst>
              <a:ext uri="{FF2B5EF4-FFF2-40B4-BE49-F238E27FC236}">
                <a16:creationId xmlns:a16="http://schemas.microsoft.com/office/drawing/2014/main" id="{658805C3-7786-3FCE-A354-65DDE941E4AD}"/>
              </a:ext>
            </a:extLst>
          </p:cNvPr>
          <p:cNvSpPr/>
          <p:nvPr/>
        </p:nvSpPr>
        <p:spPr>
          <a:xfrm>
            <a:off x="9130128" y="1989105"/>
            <a:ext cx="2645340" cy="23996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91440" bIns="45720" rtlCol="0" anchor="t" anchorCtr="0"/>
          <a:lstStyle/>
          <a:p>
            <a:pPr marL="177800" indent="-177800">
              <a:spcAft>
                <a:spcPts val="1200"/>
              </a:spcAft>
              <a:buClr>
                <a:schemeClr val="accent2"/>
              </a:buClr>
              <a:buFont typeface="Arial" panose="020B0604020202020204" pitchFamily="34" charset="0"/>
              <a:buChar char="•"/>
            </a:pPr>
            <a:r>
              <a:rPr lang="en-GB" sz="1400">
                <a:solidFill>
                  <a:schemeClr val="tx1"/>
                </a:solidFill>
                <a:effectLst/>
              </a:rPr>
              <a:t>The ORR was 45.7% </a:t>
            </a:r>
            <a:br>
              <a:rPr lang="en-GB" sz="1400">
                <a:effectLst/>
              </a:rPr>
            </a:br>
            <a:r>
              <a:rPr lang="en-GB" sz="1400">
                <a:solidFill>
                  <a:schemeClr val="tx1"/>
                </a:solidFill>
                <a:effectLst/>
              </a:rPr>
              <a:t>(95% CI, 30.9%-61.0</a:t>
            </a:r>
            <a:r>
              <a:rPr lang="en-GB" sz="1400">
                <a:solidFill>
                  <a:schemeClr val="tx1"/>
                </a:solidFill>
              </a:rPr>
              <a:t>)</a:t>
            </a:r>
            <a:r>
              <a:rPr lang="en-GB" sz="1400">
                <a:solidFill>
                  <a:schemeClr val="tx1"/>
                </a:solidFill>
                <a:effectLst/>
              </a:rPr>
              <a:t> and the CR rate</a:t>
            </a:r>
            <a:r>
              <a:rPr lang="en-GB" sz="1400">
                <a:solidFill>
                  <a:schemeClr val="tx1"/>
                </a:solidFill>
              </a:rPr>
              <a:t> </a:t>
            </a:r>
            <a:r>
              <a:rPr lang="en-GB" sz="1400">
                <a:solidFill>
                  <a:schemeClr val="tx1"/>
                </a:solidFill>
                <a:effectLst/>
              </a:rPr>
              <a:t>23.9</a:t>
            </a:r>
            <a:r>
              <a:rPr lang="en-GB" sz="1400">
                <a:solidFill>
                  <a:schemeClr val="tx1"/>
                </a:solidFill>
              </a:rPr>
              <a:t>% </a:t>
            </a:r>
            <a:endParaRPr lang="en-GB" sz="1400">
              <a:solidFill>
                <a:schemeClr val="tx1"/>
              </a:solidFill>
              <a:effectLst/>
            </a:endParaRPr>
          </a:p>
          <a:p>
            <a:pPr marL="177800" indent="-177800">
              <a:spcAft>
                <a:spcPts val="1200"/>
              </a:spcAft>
              <a:buClr>
                <a:schemeClr val="accent2"/>
              </a:buClr>
              <a:buFont typeface="Arial" panose="020B0604020202020204" pitchFamily="34" charset="0"/>
              <a:buChar char="•"/>
            </a:pPr>
            <a:r>
              <a:rPr lang="en-GB" sz="1400">
                <a:solidFill>
                  <a:schemeClr val="tx1"/>
                </a:solidFill>
                <a:effectLst/>
              </a:rPr>
              <a:t>At RP2D, the ORR was 56.7% (95% CI, 37.4%-74.5</a:t>
            </a:r>
            <a:r>
              <a:rPr lang="en-GB" sz="1400">
                <a:solidFill>
                  <a:schemeClr val="tx1"/>
                </a:solidFill>
              </a:rPr>
              <a:t>%)</a:t>
            </a:r>
            <a:r>
              <a:rPr lang="en-GB" sz="1400">
                <a:solidFill>
                  <a:schemeClr val="tx1"/>
                </a:solidFill>
                <a:effectLst/>
              </a:rPr>
              <a:t> and the CR rate 30.0% in all patients</a:t>
            </a:r>
            <a:br>
              <a:rPr lang="en-GB" sz="1200">
                <a:effectLst/>
              </a:rPr>
            </a:br>
            <a:endParaRPr lang="en-GB" sz="1200">
              <a:solidFill>
                <a:schemeClr val="tx1"/>
              </a:solidFill>
              <a:effectLst/>
            </a:endParaRPr>
          </a:p>
          <a:p>
            <a:pPr marL="171450" indent="-171450" algn="ctr">
              <a:spcAft>
                <a:spcPts val="1200"/>
              </a:spcAft>
              <a:buClr>
                <a:schemeClr val="accent2"/>
              </a:buClr>
              <a:buFont typeface="Arial" panose="020B0604020202020204" pitchFamily="34" charset="0"/>
              <a:buChar char="•"/>
            </a:pPr>
            <a:endParaRPr lang="en-US" sz="1200">
              <a:solidFill>
                <a:schemeClr val="tx1"/>
              </a:solidFill>
            </a:endParaRPr>
          </a:p>
        </p:txBody>
      </p:sp>
      <p:graphicFrame>
        <p:nvGraphicFramePr>
          <p:cNvPr id="11" name="Diagramm 10">
            <a:extLst>
              <a:ext uri="{FF2B5EF4-FFF2-40B4-BE49-F238E27FC236}">
                <a16:creationId xmlns:a16="http://schemas.microsoft.com/office/drawing/2014/main" id="{9ECBBB0F-0EB2-AB80-A9A8-C187CDFEE983}"/>
              </a:ext>
            </a:extLst>
          </p:cNvPr>
          <p:cNvGraphicFramePr/>
          <p:nvPr>
            <p:extLst>
              <p:ext uri="{D42A27DB-BD31-4B8C-83A1-F6EECF244321}">
                <p14:modId xmlns:p14="http://schemas.microsoft.com/office/powerpoint/2010/main" val="2314288580"/>
              </p:ext>
            </p:extLst>
          </p:nvPr>
        </p:nvGraphicFramePr>
        <p:xfrm>
          <a:off x="530199" y="1888511"/>
          <a:ext cx="7809445" cy="267296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feld 8">
            <a:extLst>
              <a:ext uri="{FF2B5EF4-FFF2-40B4-BE49-F238E27FC236}">
                <a16:creationId xmlns:a16="http://schemas.microsoft.com/office/drawing/2014/main" id="{DD394716-EFFF-B2DB-92B5-128AF8C1C951}"/>
              </a:ext>
            </a:extLst>
          </p:cNvPr>
          <p:cNvSpPr txBox="1"/>
          <p:nvPr/>
        </p:nvSpPr>
        <p:spPr>
          <a:xfrm rot="16200000">
            <a:off x="-273911" y="2986011"/>
            <a:ext cx="1498862" cy="276999"/>
          </a:xfrm>
          <a:prstGeom prst="rect">
            <a:avLst/>
          </a:prstGeom>
          <a:noFill/>
        </p:spPr>
        <p:txBody>
          <a:bodyPr wrap="square" rtlCol="0" anchor="ctr">
            <a:spAutoFit/>
          </a:bodyPr>
          <a:lstStyle/>
          <a:p>
            <a:pPr algn="ctr"/>
            <a:r>
              <a:rPr lang="de-DE" sz="1200" b="1" err="1"/>
              <a:t>Patients</a:t>
            </a:r>
            <a:r>
              <a:rPr lang="de-DE" sz="1200" b="1"/>
              <a:t>, %</a:t>
            </a:r>
          </a:p>
        </p:txBody>
      </p:sp>
      <p:sp>
        <p:nvSpPr>
          <p:cNvPr id="12" name="Titel 11">
            <a:extLst>
              <a:ext uri="{FF2B5EF4-FFF2-40B4-BE49-F238E27FC236}">
                <a16:creationId xmlns:a16="http://schemas.microsoft.com/office/drawing/2014/main" id="{7F04ABC5-C178-B90E-E65D-E48505A0A0AD}"/>
              </a:ext>
            </a:extLst>
          </p:cNvPr>
          <p:cNvSpPr>
            <a:spLocks noGrp="1"/>
          </p:cNvSpPr>
          <p:nvPr>
            <p:ph type="title"/>
          </p:nvPr>
        </p:nvSpPr>
        <p:spPr/>
        <p:txBody>
          <a:bodyPr/>
          <a:lstStyle/>
          <a:p>
            <a:r>
              <a:rPr lang="en-GB"/>
              <a:t>Disease response </a:t>
            </a:r>
          </a:p>
        </p:txBody>
      </p:sp>
    </p:spTree>
    <p:extLst>
      <p:ext uri="{BB962C8B-B14F-4D97-AF65-F5344CB8AC3E}">
        <p14:creationId xmlns:p14="http://schemas.microsoft.com/office/powerpoint/2010/main" val="24983890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95D7233-E047-4453-E96D-DE239EECDEE8}"/>
              </a:ext>
            </a:extLst>
          </p:cNvPr>
          <p:cNvSpPr>
            <a:spLocks noGrp="1"/>
          </p:cNvSpPr>
          <p:nvPr>
            <p:ph type="ftr" sz="quarter" idx="10"/>
          </p:nvPr>
        </p:nvSpPr>
        <p:spPr/>
        <p:txBody>
          <a:bodyPr/>
          <a:lstStyle/>
          <a:p>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Overall response is defined as achieving at least a best overall response of PR or better. </a:t>
            </a:r>
            <a:r>
              <a:rPr lang="en-US" baseline="30000">
                <a:solidFill>
                  <a:srgbClr val="4E4F4E"/>
                </a:solidFill>
                <a:cs typeface="Arial" panose="020B0604020202020204" pitchFamily="34" charset="0"/>
              </a:rPr>
              <a:t>b </a:t>
            </a:r>
            <a:r>
              <a:rPr lang="en-US">
                <a:solidFill>
                  <a:srgbClr val="4E4F4E"/>
                </a:solidFill>
                <a:cs typeface="Arial" panose="020B0604020202020204" pitchFamily="34" charset="0"/>
              </a:rPr>
              <a:t>Two-sided Clopper Pearson 95% CI. </a:t>
            </a:r>
          </a:p>
          <a:p>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CR</a:t>
            </a:r>
            <a:r>
              <a:rPr lang="en-US">
                <a:solidFill>
                  <a:srgbClr val="4E4F4E"/>
                </a:solidFill>
                <a:cs typeface="Arial" panose="020B0604020202020204" pitchFamily="34" charset="0"/>
              </a:rPr>
              <a:t>, complete response; </a:t>
            </a:r>
            <a:r>
              <a:rPr lang="en-US" b="1">
                <a:solidFill>
                  <a:srgbClr val="4E4F4E"/>
                </a:solidFill>
                <a:cs typeface="Arial" panose="020B0604020202020204" pitchFamily="34" charset="0"/>
              </a:rPr>
              <a:t>DIS</a:t>
            </a:r>
            <a:r>
              <a:rPr lang="en-US">
                <a:solidFill>
                  <a:srgbClr val="4E4F4E"/>
                </a:solidFill>
                <a:cs typeface="Arial" panose="020B0604020202020204" pitchFamily="34" charset="0"/>
              </a:rPr>
              <a:t>, discontinued prior to first treatment; </a:t>
            </a:r>
            <a:r>
              <a:rPr lang="en-US" b="1">
                <a:solidFill>
                  <a:srgbClr val="4E4F4E"/>
                </a:solidFill>
                <a:cs typeface="Arial" panose="020B0604020202020204" pitchFamily="34" charset="0"/>
              </a:rPr>
              <a:t>GCB</a:t>
            </a:r>
            <a:r>
              <a:rPr lang="en-US">
                <a:solidFill>
                  <a:srgbClr val="4E4F4E"/>
                </a:solidFill>
                <a:cs typeface="Arial" panose="020B0604020202020204" pitchFamily="34" charset="0"/>
              </a:rPr>
              <a:t>, germinal center B-cell; </a:t>
            </a:r>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evaluable; </a:t>
            </a:r>
            <a:r>
              <a:rPr lang="en-US" b="1">
                <a:solidFill>
                  <a:srgbClr val="4E4F4E"/>
                </a:solidFill>
                <a:cs typeface="Arial" panose="020B0604020202020204" pitchFamily="34" charset="0"/>
              </a:rPr>
              <a:t>ORR</a:t>
            </a:r>
            <a:r>
              <a:rPr lang="en-US">
                <a:solidFill>
                  <a:srgbClr val="4E4F4E"/>
                </a:solidFill>
                <a:cs typeface="Arial" panose="020B0604020202020204" pitchFamily="34" charset="0"/>
              </a:rPr>
              <a:t>, overall response rate; </a:t>
            </a:r>
            <a:br>
              <a:rPr lang="en-US">
                <a:solidFill>
                  <a:srgbClr val="4E4F4E"/>
                </a:solidFill>
                <a:cs typeface="Arial" panose="020B0604020202020204" pitchFamily="34" charset="0"/>
              </a:rPr>
            </a:br>
            <a:r>
              <a:rPr lang="en-US" b="1">
                <a:solidFill>
                  <a:srgbClr val="4E4F4E"/>
                </a:solidFill>
                <a:cs typeface="Arial" panose="020B0604020202020204" pitchFamily="34" charset="0"/>
              </a:rPr>
              <a:t>RP2D</a:t>
            </a:r>
            <a:r>
              <a:rPr lang="en-US">
                <a:solidFill>
                  <a:srgbClr val="4E4F4E"/>
                </a:solidFill>
                <a:cs typeface="Arial" panose="020B0604020202020204" pitchFamily="34" charset="0"/>
              </a:rPr>
              <a:t>, recommended part 2 dose. </a:t>
            </a:r>
          </a:p>
          <a:p>
            <a:r>
              <a:rPr lang="en-US" b="1">
                <a:solidFill>
                  <a:srgbClr val="4E4F4E"/>
                </a:solidFill>
                <a:cs typeface="Arial" panose="020B0604020202020204" pitchFamily="34" charset="0"/>
              </a:rPr>
              <a:t>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7557 presented at ASCO 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P1136 presented at EHA2023.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442 presented at 17-ICML.</a:t>
            </a:r>
          </a:p>
        </p:txBody>
      </p:sp>
      <p:graphicFrame>
        <p:nvGraphicFramePr>
          <p:cNvPr id="7" name="Table 7">
            <a:extLst>
              <a:ext uri="{FF2B5EF4-FFF2-40B4-BE49-F238E27FC236}">
                <a16:creationId xmlns:a16="http://schemas.microsoft.com/office/drawing/2014/main" id="{EAA37A6C-D5D2-B102-518C-3428F8D04CCB}"/>
              </a:ext>
            </a:extLst>
          </p:cNvPr>
          <p:cNvGraphicFramePr>
            <a:graphicFrameLocks noGrp="1"/>
          </p:cNvGraphicFramePr>
          <p:nvPr>
            <p:extLst>
              <p:ext uri="{D42A27DB-BD31-4B8C-83A1-F6EECF244321}">
                <p14:modId xmlns:p14="http://schemas.microsoft.com/office/powerpoint/2010/main" val="2710154747"/>
              </p:ext>
            </p:extLst>
          </p:nvPr>
        </p:nvGraphicFramePr>
        <p:xfrm>
          <a:off x="407988" y="4469627"/>
          <a:ext cx="8532810" cy="1281018"/>
        </p:xfrm>
        <a:graphic>
          <a:graphicData uri="http://schemas.openxmlformats.org/drawingml/2006/table">
            <a:tbl>
              <a:tblPr firstRow="1" bandRow="1">
                <a:tableStyleId>{5C22544A-7EE6-4342-B048-85BDC9FD1C3A}</a:tableStyleId>
              </a:tblPr>
              <a:tblGrid>
                <a:gridCol w="1706562">
                  <a:extLst>
                    <a:ext uri="{9D8B030D-6E8A-4147-A177-3AD203B41FA5}">
                      <a16:colId xmlns:a16="http://schemas.microsoft.com/office/drawing/2014/main" val="1304022914"/>
                    </a:ext>
                  </a:extLst>
                </a:gridCol>
                <a:gridCol w="1706562">
                  <a:extLst>
                    <a:ext uri="{9D8B030D-6E8A-4147-A177-3AD203B41FA5}">
                      <a16:colId xmlns:a16="http://schemas.microsoft.com/office/drawing/2014/main" val="4164083577"/>
                    </a:ext>
                  </a:extLst>
                </a:gridCol>
                <a:gridCol w="1706562">
                  <a:extLst>
                    <a:ext uri="{9D8B030D-6E8A-4147-A177-3AD203B41FA5}">
                      <a16:colId xmlns:a16="http://schemas.microsoft.com/office/drawing/2014/main" val="3930502856"/>
                    </a:ext>
                  </a:extLst>
                </a:gridCol>
                <a:gridCol w="1706562">
                  <a:extLst>
                    <a:ext uri="{9D8B030D-6E8A-4147-A177-3AD203B41FA5}">
                      <a16:colId xmlns:a16="http://schemas.microsoft.com/office/drawing/2014/main" val="830520545"/>
                    </a:ext>
                  </a:extLst>
                </a:gridCol>
                <a:gridCol w="1706562">
                  <a:extLst>
                    <a:ext uri="{9D8B030D-6E8A-4147-A177-3AD203B41FA5}">
                      <a16:colId xmlns:a16="http://schemas.microsoft.com/office/drawing/2014/main" val="1715590091"/>
                    </a:ext>
                  </a:extLst>
                </a:gridCol>
              </a:tblGrid>
              <a:tr h="274606">
                <a:tc>
                  <a:txBody>
                    <a:bodyPr/>
                    <a:lstStyle/>
                    <a:p>
                      <a:endParaRPr lang="en-US" sz="1200"/>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200"/>
                        <a:t>RP2D combined (n=30)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2">
                  <a:txBody>
                    <a:bodyPr/>
                    <a:lstStyle/>
                    <a:p>
                      <a:pPr algn="ctr"/>
                      <a:r>
                        <a:rPr lang="en-US" sz="1200"/>
                        <a:t>Total (N=46)</a:t>
                      </a: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67932727"/>
                  </a:ext>
                </a:extLst>
              </a:tr>
              <a:tr h="274606">
                <a:tc>
                  <a:txBody>
                    <a:bodyPr/>
                    <a:lstStyle/>
                    <a:p>
                      <a:endParaRPr lang="en-US" sz="120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rPr>
                        <a:t>GCB (n=6)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rPr>
                        <a:t>Non-GCB (n=23)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rPr>
                        <a:t>GCB (n=12)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a:solidFill>
                            <a:schemeClr val="bg1"/>
                          </a:solidFill>
                        </a:rPr>
                        <a:t>Non-GCB (n=32)</a:t>
                      </a: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641281847"/>
                  </a:ext>
                </a:extLst>
              </a:tr>
              <a:tr h="452735">
                <a:tc>
                  <a:txBody>
                    <a:bodyPr/>
                    <a:lstStyle/>
                    <a:p>
                      <a:r>
                        <a:rPr lang="en-US" sz="1200"/>
                        <a:t>ORR (95% CI), %</a:t>
                      </a:r>
                      <a:r>
                        <a:rPr lang="en-US" sz="1200" baseline="30000"/>
                        <a:t>a</a:t>
                      </a:r>
                    </a:p>
                  </a:txBody>
                  <a:tcPr>
                    <a:lnT w="38100" cap="flat" cmpd="sng" algn="ctr">
                      <a:solidFill>
                        <a:schemeClr val="bg1"/>
                      </a:solidFill>
                      <a:prstDash val="solid"/>
                      <a:round/>
                      <a:headEnd type="none" w="med" len="med"/>
                      <a:tailEnd type="none" w="med" len="med"/>
                    </a:lnT>
                  </a:tcPr>
                </a:tc>
                <a:tc>
                  <a:txBody>
                    <a:bodyPr/>
                    <a:lstStyle/>
                    <a:p>
                      <a:pPr algn="ctr"/>
                      <a:r>
                        <a:rPr lang="en-US" sz="1200"/>
                        <a:t>50.0</a:t>
                      </a:r>
                    </a:p>
                    <a:p>
                      <a:pPr algn="ctr"/>
                      <a:r>
                        <a:rPr lang="en-US" sz="1200"/>
                        <a:t>(11.8-88.2)</a:t>
                      </a:r>
                    </a:p>
                  </a:txBody>
                  <a:tcPr>
                    <a:lnT w="38100" cap="flat" cmpd="sng" algn="ctr">
                      <a:solidFill>
                        <a:schemeClr val="bg1"/>
                      </a:solidFill>
                      <a:prstDash val="solid"/>
                      <a:round/>
                      <a:headEnd type="none" w="med" len="med"/>
                      <a:tailEnd type="none" w="med" len="med"/>
                    </a:lnT>
                  </a:tcPr>
                </a:tc>
                <a:tc>
                  <a:txBody>
                    <a:bodyPr/>
                    <a:lstStyle/>
                    <a:p>
                      <a:pPr algn="ctr"/>
                      <a:r>
                        <a:rPr lang="en-US" sz="1200"/>
                        <a:t>60.9 (38.5-80.3)</a:t>
                      </a:r>
                    </a:p>
                  </a:txBody>
                  <a:tcPr>
                    <a:lnT w="38100" cap="flat" cmpd="sng" algn="ctr">
                      <a:solidFill>
                        <a:schemeClr val="bg1"/>
                      </a:solidFill>
                      <a:prstDash val="solid"/>
                      <a:round/>
                      <a:headEnd type="none" w="med" len="med"/>
                      <a:tailEnd type="none" w="med" len="med"/>
                    </a:lnT>
                  </a:tcPr>
                </a:tc>
                <a:tc>
                  <a:txBody>
                    <a:bodyPr/>
                    <a:lstStyle/>
                    <a:p>
                      <a:pPr algn="ctr"/>
                      <a:r>
                        <a:rPr lang="en-US" sz="1200"/>
                        <a:t>50 (21.1-78.9)</a:t>
                      </a:r>
                    </a:p>
                  </a:txBody>
                  <a:tcPr>
                    <a:lnT w="38100" cap="flat" cmpd="sng" algn="ctr">
                      <a:solidFill>
                        <a:schemeClr val="bg1"/>
                      </a:solidFill>
                      <a:prstDash val="solid"/>
                      <a:round/>
                      <a:headEnd type="none" w="med" len="med"/>
                      <a:tailEnd type="none" w="med" len="med"/>
                    </a:lnT>
                  </a:tcPr>
                </a:tc>
                <a:tc>
                  <a:txBody>
                    <a:bodyPr/>
                    <a:lstStyle/>
                    <a:p>
                      <a:pPr algn="ctr"/>
                      <a:r>
                        <a:rPr lang="en-US" sz="1200"/>
                        <a:t>46.9 (29.1-65.3)</a:t>
                      </a:r>
                    </a:p>
                  </a:txBody>
                  <a:tcP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511822632"/>
                  </a:ext>
                </a:extLst>
              </a:tr>
              <a:tr h="274606">
                <a:tc>
                  <a:txBody>
                    <a:bodyPr/>
                    <a:lstStyle/>
                    <a:p>
                      <a:r>
                        <a:rPr lang="en-US" sz="1200"/>
                        <a:t>CR rate (95% CI), %</a:t>
                      </a:r>
                      <a:r>
                        <a:rPr lang="en-US" sz="1200" baseline="30000"/>
                        <a:t>b</a:t>
                      </a:r>
                    </a:p>
                  </a:txBody>
                  <a:tcPr/>
                </a:tc>
                <a:tc>
                  <a:txBody>
                    <a:bodyPr/>
                    <a:lstStyle/>
                    <a:p>
                      <a:pPr algn="ctr"/>
                      <a:r>
                        <a:rPr lang="en-US" sz="1200"/>
                        <a:t>16.7 (0.4-64.1)</a:t>
                      </a:r>
                    </a:p>
                  </a:txBody>
                  <a:tcPr/>
                </a:tc>
                <a:tc>
                  <a:txBody>
                    <a:bodyPr/>
                    <a:lstStyle/>
                    <a:p>
                      <a:pPr algn="ctr"/>
                      <a:r>
                        <a:rPr lang="en-US" sz="1200"/>
                        <a:t>34.8 (16.4-57.3)</a:t>
                      </a:r>
                    </a:p>
                  </a:txBody>
                  <a:tcPr/>
                </a:tc>
                <a:tc>
                  <a:txBody>
                    <a:bodyPr/>
                    <a:lstStyle/>
                    <a:p>
                      <a:pPr algn="ctr"/>
                      <a:r>
                        <a:rPr lang="en-US" sz="1200"/>
                        <a:t>16.7 (2.1-48.4)</a:t>
                      </a:r>
                    </a:p>
                  </a:txBody>
                  <a:tcPr/>
                </a:tc>
                <a:tc>
                  <a:txBody>
                    <a:bodyPr/>
                    <a:lstStyle/>
                    <a:p>
                      <a:pPr algn="ctr"/>
                      <a:r>
                        <a:rPr lang="en-US" sz="1200"/>
                        <a:t>28.1 (13.7-46.7)</a:t>
                      </a:r>
                    </a:p>
                  </a:txBody>
                  <a:tcPr/>
                </a:tc>
                <a:extLst>
                  <a:ext uri="{0D108BD9-81ED-4DB2-BD59-A6C34878D82A}">
                    <a16:rowId xmlns:a16="http://schemas.microsoft.com/office/drawing/2014/main" val="3175493071"/>
                  </a:ext>
                </a:extLst>
              </a:tr>
            </a:tbl>
          </a:graphicData>
        </a:graphic>
      </p:graphicFrame>
      <p:graphicFrame>
        <p:nvGraphicFramePr>
          <p:cNvPr id="10" name="Diagramm 9">
            <a:extLst>
              <a:ext uri="{FF2B5EF4-FFF2-40B4-BE49-F238E27FC236}">
                <a16:creationId xmlns:a16="http://schemas.microsoft.com/office/drawing/2014/main" id="{D1646FA5-50D0-310E-EC99-BD81E34013C8}"/>
              </a:ext>
            </a:extLst>
          </p:cNvPr>
          <p:cNvGraphicFramePr/>
          <p:nvPr>
            <p:extLst>
              <p:ext uri="{D42A27DB-BD31-4B8C-83A1-F6EECF244321}">
                <p14:modId xmlns:p14="http://schemas.microsoft.com/office/powerpoint/2010/main" val="1523505457"/>
              </p:ext>
            </p:extLst>
          </p:nvPr>
        </p:nvGraphicFramePr>
        <p:xfrm>
          <a:off x="485724" y="1595517"/>
          <a:ext cx="7925307" cy="2647100"/>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feld 17">
            <a:extLst>
              <a:ext uri="{FF2B5EF4-FFF2-40B4-BE49-F238E27FC236}">
                <a16:creationId xmlns:a16="http://schemas.microsoft.com/office/drawing/2014/main" id="{AE481695-D3F9-4974-396F-11731939CF81}"/>
              </a:ext>
            </a:extLst>
          </p:cNvPr>
          <p:cNvSpPr txBox="1"/>
          <p:nvPr/>
        </p:nvSpPr>
        <p:spPr>
          <a:xfrm rot="16200000">
            <a:off x="-282455" y="2693017"/>
            <a:ext cx="1498862" cy="276999"/>
          </a:xfrm>
          <a:prstGeom prst="rect">
            <a:avLst/>
          </a:prstGeom>
          <a:noFill/>
        </p:spPr>
        <p:txBody>
          <a:bodyPr wrap="square" rtlCol="0" anchor="ctr">
            <a:spAutoFit/>
          </a:bodyPr>
          <a:lstStyle/>
          <a:p>
            <a:pPr algn="ctr"/>
            <a:r>
              <a:rPr lang="de-DE" sz="1200" b="1" err="1"/>
              <a:t>Patients</a:t>
            </a:r>
            <a:r>
              <a:rPr lang="de-DE" sz="1200" b="1"/>
              <a:t>, %</a:t>
            </a:r>
          </a:p>
        </p:txBody>
      </p:sp>
      <p:sp>
        <p:nvSpPr>
          <p:cNvPr id="8" name="Rectangle 1">
            <a:extLst>
              <a:ext uri="{FF2B5EF4-FFF2-40B4-BE49-F238E27FC236}">
                <a16:creationId xmlns:a16="http://schemas.microsoft.com/office/drawing/2014/main" id="{448FEBA0-9F4C-E1E5-6C01-84DE993B8A93}"/>
              </a:ext>
            </a:extLst>
          </p:cNvPr>
          <p:cNvSpPr/>
          <p:nvPr/>
        </p:nvSpPr>
        <p:spPr>
          <a:xfrm>
            <a:off x="9130128" y="1680994"/>
            <a:ext cx="2645340" cy="23996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tlCol="0" anchor="t" anchorCtr="0"/>
          <a:lstStyle/>
          <a:p>
            <a:pPr marL="177800" indent="-177800">
              <a:spcAft>
                <a:spcPts val="1200"/>
              </a:spcAft>
              <a:buClr>
                <a:schemeClr val="accent2"/>
              </a:buClr>
              <a:buFont typeface="Arial" panose="020B0604020202020204" pitchFamily="34" charset="0"/>
              <a:buChar char="•"/>
            </a:pPr>
            <a:r>
              <a:rPr lang="en-GB" sz="1400">
                <a:solidFill>
                  <a:schemeClr val="tx1"/>
                </a:solidFill>
                <a:effectLst/>
              </a:rPr>
              <a:t>At RP2D, the ORR was 60.9% (95% CI, 38.5%-80.3%; CR, 34.8%) in patients with non-GCB disease and 50.0% (95% CI, 11.8%-88.2%; </a:t>
            </a:r>
            <a:br>
              <a:rPr lang="en-GB" sz="1400">
                <a:solidFill>
                  <a:schemeClr val="tx1"/>
                </a:solidFill>
                <a:effectLst/>
              </a:rPr>
            </a:br>
            <a:r>
              <a:rPr lang="en-GB" sz="1400">
                <a:solidFill>
                  <a:schemeClr val="tx1"/>
                </a:solidFill>
                <a:effectLst/>
              </a:rPr>
              <a:t>CR, 16.7%) in patients </a:t>
            </a:r>
            <a:br>
              <a:rPr lang="en-GB" sz="1400">
                <a:solidFill>
                  <a:schemeClr val="tx1"/>
                </a:solidFill>
                <a:effectLst/>
              </a:rPr>
            </a:br>
            <a:r>
              <a:rPr lang="en-GB" sz="1400">
                <a:solidFill>
                  <a:schemeClr val="tx1"/>
                </a:solidFill>
                <a:effectLst/>
              </a:rPr>
              <a:t>with GCB disease</a:t>
            </a:r>
          </a:p>
          <a:p>
            <a:pPr>
              <a:spcAft>
                <a:spcPts val="1200"/>
              </a:spcAft>
              <a:buClr>
                <a:schemeClr val="accent2"/>
              </a:buClr>
            </a:pPr>
            <a:endParaRPr lang="en-GB" sz="1400">
              <a:solidFill>
                <a:schemeClr val="tx1"/>
              </a:solidFill>
              <a:effectLst/>
            </a:endParaRPr>
          </a:p>
        </p:txBody>
      </p:sp>
      <p:sp>
        <p:nvSpPr>
          <p:cNvPr id="11" name="Titel 10">
            <a:extLst>
              <a:ext uri="{FF2B5EF4-FFF2-40B4-BE49-F238E27FC236}">
                <a16:creationId xmlns:a16="http://schemas.microsoft.com/office/drawing/2014/main" id="{ADB1678F-E3B7-42F1-62D0-E6D2D5C8A4DE}"/>
              </a:ext>
            </a:extLst>
          </p:cNvPr>
          <p:cNvSpPr>
            <a:spLocks noGrp="1"/>
          </p:cNvSpPr>
          <p:nvPr>
            <p:ph type="title"/>
          </p:nvPr>
        </p:nvSpPr>
        <p:spPr/>
        <p:txBody>
          <a:bodyPr/>
          <a:lstStyle/>
          <a:p>
            <a:r>
              <a:rPr lang="en-GB"/>
              <a:t>Disease response by subtype </a:t>
            </a:r>
          </a:p>
        </p:txBody>
      </p:sp>
    </p:spTree>
    <p:extLst>
      <p:ext uri="{BB962C8B-B14F-4D97-AF65-F5344CB8AC3E}">
        <p14:creationId xmlns:p14="http://schemas.microsoft.com/office/powerpoint/2010/main" val="37661263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4B671A-D2D6-951E-FF46-DB4262965667}"/>
              </a:ext>
            </a:extLst>
          </p:cNvPr>
          <p:cNvSpPr>
            <a:spLocks noGrp="1"/>
          </p:cNvSpPr>
          <p:nvPr>
            <p:ph type="ftr" sz="quarter" idx="13"/>
          </p:nvPr>
        </p:nvSpPr>
        <p:spPr>
          <a:xfrm>
            <a:off x="407989" y="6028860"/>
            <a:ext cx="8532812" cy="640228"/>
          </a:xfrm>
        </p:spPr>
        <p:txBody>
          <a:bodyPr/>
          <a:lstStyle/>
          <a:p>
            <a:r>
              <a:rPr lang="en-GB" b="1"/>
              <a:t>BID</a:t>
            </a:r>
            <a:r>
              <a:rPr lang="en-GB"/>
              <a:t>, twice daily; </a:t>
            </a:r>
            <a:r>
              <a:rPr lang="en-GB" b="1"/>
              <a:t>CR</a:t>
            </a:r>
            <a:r>
              <a:rPr lang="en-GB"/>
              <a:t>, complete response; </a:t>
            </a:r>
            <a:r>
              <a:rPr lang="en-GB" b="1"/>
              <a:t>NE</a:t>
            </a:r>
            <a:r>
              <a:rPr lang="en-GB"/>
              <a:t>, not evaluable; </a:t>
            </a:r>
            <a:r>
              <a:rPr lang="en-GB" b="1"/>
              <a:t>PD</a:t>
            </a:r>
            <a:r>
              <a:rPr lang="en-GB"/>
              <a:t>, progressive disease; </a:t>
            </a:r>
            <a:r>
              <a:rPr lang="en-GB" b="1"/>
              <a:t>PFS</a:t>
            </a:r>
            <a:r>
              <a:rPr lang="en-GB"/>
              <a:t>, progression-free survival; </a:t>
            </a:r>
            <a:r>
              <a:rPr lang="en-GB" b="1"/>
              <a:t>PR</a:t>
            </a:r>
            <a:r>
              <a:rPr lang="en-GB"/>
              <a:t>, partial response; </a:t>
            </a:r>
            <a:r>
              <a:rPr lang="en-US" b="1">
                <a:solidFill>
                  <a:srgbClr val="4E4F4E"/>
                </a:solidFill>
                <a:cs typeface="Arial" panose="020B0604020202020204" pitchFamily="34" charset="0"/>
              </a:rPr>
              <a:t>QD</a:t>
            </a:r>
            <a:r>
              <a:rPr lang="en-US">
                <a:solidFill>
                  <a:srgbClr val="4E4F4E"/>
                </a:solidFill>
                <a:cs typeface="Arial" panose="020B0604020202020204" pitchFamily="34" charset="0"/>
              </a:rPr>
              <a:t>, once daily; </a:t>
            </a:r>
            <a:br>
              <a:rPr lang="en-US">
                <a:solidFill>
                  <a:srgbClr val="4E4F4E"/>
                </a:solidFill>
                <a:cs typeface="Arial" panose="020B0604020202020204" pitchFamily="34" charset="0"/>
              </a:rPr>
            </a:br>
            <a:r>
              <a:rPr lang="en-US" b="1">
                <a:solidFill>
                  <a:srgbClr val="4E4F4E"/>
                </a:solidFill>
                <a:cs typeface="Arial" panose="020B0604020202020204" pitchFamily="34" charset="0"/>
              </a:rPr>
              <a:t>RP2D</a:t>
            </a:r>
            <a:r>
              <a:rPr lang="en-US">
                <a:solidFill>
                  <a:srgbClr val="4E4F4E"/>
                </a:solidFill>
                <a:cs typeface="Arial" panose="020B0604020202020204" pitchFamily="34" charset="0"/>
              </a:rPr>
              <a:t>, recommended part 2 dose; </a:t>
            </a:r>
            <a:r>
              <a:rPr lang="en-US" b="1">
                <a:solidFill>
                  <a:srgbClr val="4E4F4E"/>
                </a:solidFill>
                <a:cs typeface="Arial" panose="020B0604020202020204" pitchFamily="34" charset="0"/>
              </a:rPr>
              <a:t>R/R</a:t>
            </a:r>
            <a:r>
              <a:rPr lang="en-US">
                <a:solidFill>
                  <a:srgbClr val="4E4F4E"/>
                </a:solidFill>
                <a:cs typeface="Arial" panose="020B0604020202020204" pitchFamily="34" charset="0"/>
              </a:rPr>
              <a:t>, relapsed/refractory;  </a:t>
            </a:r>
            <a:r>
              <a:rPr lang="en-US" b="1">
                <a:solidFill>
                  <a:srgbClr val="4E4F4E"/>
                </a:solidFill>
                <a:cs typeface="Arial" panose="020B0604020202020204" pitchFamily="34" charset="0"/>
              </a:rPr>
              <a:t>SD</a:t>
            </a:r>
            <a:r>
              <a:rPr lang="en-US">
                <a:solidFill>
                  <a:srgbClr val="4E4F4E"/>
                </a:solidFill>
                <a:cs typeface="Arial" panose="020B0604020202020204" pitchFamily="34" charset="0"/>
              </a:rPr>
              <a:t>, stable disease.</a:t>
            </a:r>
          </a:p>
          <a:p>
            <a:r>
              <a:rPr lang="en-US" b="1">
                <a:solidFill>
                  <a:srgbClr val="4E4F4E"/>
                </a:solidFill>
                <a:cs typeface="Arial" panose="020B0604020202020204" pitchFamily="34" charset="0"/>
              </a:rPr>
              <a:t>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7557 presented at ASCO 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P1136 presented at EHA2023.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442 presented at 17-ICML.</a:t>
            </a:r>
          </a:p>
        </p:txBody>
      </p:sp>
      <p:sp>
        <p:nvSpPr>
          <p:cNvPr id="8" name="Rechteck 7">
            <a:extLst>
              <a:ext uri="{FF2B5EF4-FFF2-40B4-BE49-F238E27FC236}">
                <a16:creationId xmlns:a16="http://schemas.microsoft.com/office/drawing/2014/main" id="{67233A34-1735-A84E-2193-42D414340567}"/>
              </a:ext>
            </a:extLst>
          </p:cNvPr>
          <p:cNvSpPr/>
          <p:nvPr/>
        </p:nvSpPr>
        <p:spPr>
          <a:xfrm>
            <a:off x="2278852" y="2079073"/>
            <a:ext cx="6207924" cy="532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122C5E3E-3D87-6FA0-7374-A79000FE9CA5}"/>
              </a:ext>
            </a:extLst>
          </p:cNvPr>
          <p:cNvSpPr/>
          <p:nvPr/>
        </p:nvSpPr>
        <p:spPr>
          <a:xfrm>
            <a:off x="2278851" y="2155017"/>
            <a:ext cx="1393037" cy="531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D69321CC-44B8-F61C-CECB-E9E26C136EA4}"/>
              </a:ext>
            </a:extLst>
          </p:cNvPr>
          <p:cNvSpPr/>
          <p:nvPr/>
        </p:nvSpPr>
        <p:spPr>
          <a:xfrm>
            <a:off x="2278851" y="2230801"/>
            <a:ext cx="723905" cy="5322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EDB56823-4FCE-0136-68A5-CD4D55898C12}"/>
              </a:ext>
            </a:extLst>
          </p:cNvPr>
          <p:cNvSpPr/>
          <p:nvPr/>
        </p:nvSpPr>
        <p:spPr>
          <a:xfrm>
            <a:off x="2278851" y="2306665"/>
            <a:ext cx="492924" cy="5322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E0B12BA7-01CE-5445-594F-2A6737018989}"/>
              </a:ext>
            </a:extLst>
          </p:cNvPr>
          <p:cNvSpPr/>
          <p:nvPr/>
        </p:nvSpPr>
        <p:spPr>
          <a:xfrm>
            <a:off x="2278851" y="2382529"/>
            <a:ext cx="102399" cy="5322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A91AB33B-FEDF-A4FD-C1AD-C4571EDBFAF3}"/>
              </a:ext>
            </a:extLst>
          </p:cNvPr>
          <p:cNvSpPr/>
          <p:nvPr/>
        </p:nvSpPr>
        <p:spPr>
          <a:xfrm>
            <a:off x="2278852" y="2458393"/>
            <a:ext cx="130974" cy="5322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D5CD9D4A-7AB2-77AB-488E-6C8595AD1A4F}"/>
              </a:ext>
            </a:extLst>
          </p:cNvPr>
          <p:cNvSpPr/>
          <p:nvPr/>
        </p:nvSpPr>
        <p:spPr>
          <a:xfrm>
            <a:off x="2278851" y="2609747"/>
            <a:ext cx="4764887" cy="535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79E24AAA-90F8-B1C5-03D3-3C232F72FEE5}"/>
              </a:ext>
            </a:extLst>
          </p:cNvPr>
          <p:cNvSpPr/>
          <p:nvPr/>
        </p:nvSpPr>
        <p:spPr>
          <a:xfrm>
            <a:off x="2278851" y="2541758"/>
            <a:ext cx="5283999" cy="54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C74E5EAD-5DBC-3676-6290-A99B0B892EA3}"/>
              </a:ext>
            </a:extLst>
          </p:cNvPr>
          <p:cNvSpPr/>
          <p:nvPr/>
        </p:nvSpPr>
        <p:spPr>
          <a:xfrm>
            <a:off x="2278851" y="2761849"/>
            <a:ext cx="1554962" cy="5322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0FD2E545-16E7-AE8A-427F-1B97DDF618CE}"/>
              </a:ext>
            </a:extLst>
          </p:cNvPr>
          <p:cNvSpPr/>
          <p:nvPr/>
        </p:nvSpPr>
        <p:spPr>
          <a:xfrm>
            <a:off x="2278851" y="2913577"/>
            <a:ext cx="973937" cy="5322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967A754A-3CEB-9E3C-A88D-2D00985820A9}"/>
              </a:ext>
            </a:extLst>
          </p:cNvPr>
          <p:cNvSpPr/>
          <p:nvPr/>
        </p:nvSpPr>
        <p:spPr>
          <a:xfrm>
            <a:off x="2278851" y="2685985"/>
            <a:ext cx="2095505" cy="5322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520E715C-CAE6-8425-34B3-63F6E8AFFB0E}"/>
              </a:ext>
            </a:extLst>
          </p:cNvPr>
          <p:cNvSpPr/>
          <p:nvPr/>
        </p:nvSpPr>
        <p:spPr>
          <a:xfrm>
            <a:off x="2278851" y="2837713"/>
            <a:ext cx="1414468" cy="5322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4ED7995C-B002-BA9F-F320-707812C20B8F}"/>
              </a:ext>
            </a:extLst>
          </p:cNvPr>
          <p:cNvSpPr/>
          <p:nvPr/>
        </p:nvSpPr>
        <p:spPr>
          <a:xfrm>
            <a:off x="2278851" y="2996943"/>
            <a:ext cx="688187" cy="457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BF6C5EF9-D8E1-E422-B1B6-7D1058A10DF9}"/>
              </a:ext>
            </a:extLst>
          </p:cNvPr>
          <p:cNvSpPr/>
          <p:nvPr/>
        </p:nvSpPr>
        <p:spPr>
          <a:xfrm>
            <a:off x="2278851" y="3141168"/>
            <a:ext cx="688187" cy="5322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4B654647-816E-8055-8DE6-D528643B5D48}"/>
              </a:ext>
            </a:extLst>
          </p:cNvPr>
          <p:cNvSpPr/>
          <p:nvPr/>
        </p:nvSpPr>
        <p:spPr>
          <a:xfrm>
            <a:off x="2278851" y="3065305"/>
            <a:ext cx="723905" cy="5322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4A42FE64-5CBF-F15D-4E16-DD7739E1BD50}"/>
              </a:ext>
            </a:extLst>
          </p:cNvPr>
          <p:cNvSpPr/>
          <p:nvPr/>
        </p:nvSpPr>
        <p:spPr>
          <a:xfrm>
            <a:off x="2278851" y="3217032"/>
            <a:ext cx="688187" cy="5322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448FA7A-E93D-0D8D-2E9A-F103391D308C}"/>
              </a:ext>
            </a:extLst>
          </p:cNvPr>
          <p:cNvSpPr/>
          <p:nvPr/>
        </p:nvSpPr>
        <p:spPr>
          <a:xfrm>
            <a:off x="2278851" y="3376181"/>
            <a:ext cx="3429005" cy="4580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8764B4DC-FEA1-BCE4-296C-86EA17144C24}"/>
              </a:ext>
            </a:extLst>
          </p:cNvPr>
          <p:cNvSpPr/>
          <p:nvPr/>
        </p:nvSpPr>
        <p:spPr>
          <a:xfrm>
            <a:off x="2278851" y="3527909"/>
            <a:ext cx="2805118" cy="4580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25584F64-DC0D-33DE-5301-8763643AA007}"/>
              </a:ext>
            </a:extLst>
          </p:cNvPr>
          <p:cNvSpPr/>
          <p:nvPr/>
        </p:nvSpPr>
        <p:spPr>
          <a:xfrm>
            <a:off x="2278851" y="3679637"/>
            <a:ext cx="2747968" cy="4580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C716B334-FBEE-F2DB-8FDF-A8EF2457A5B4}"/>
              </a:ext>
            </a:extLst>
          </p:cNvPr>
          <p:cNvSpPr/>
          <p:nvPr/>
        </p:nvSpPr>
        <p:spPr>
          <a:xfrm>
            <a:off x="2278851" y="3831447"/>
            <a:ext cx="1628780" cy="4571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85AD03B4-51E0-D203-717C-126F3805DCA6}"/>
              </a:ext>
            </a:extLst>
          </p:cNvPr>
          <p:cNvSpPr/>
          <p:nvPr/>
        </p:nvSpPr>
        <p:spPr>
          <a:xfrm>
            <a:off x="2278851" y="3983173"/>
            <a:ext cx="783437" cy="4572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A123F4C8-3CC2-58EC-BB5A-4765468DFDAD}"/>
              </a:ext>
            </a:extLst>
          </p:cNvPr>
          <p:cNvSpPr/>
          <p:nvPr/>
        </p:nvSpPr>
        <p:spPr>
          <a:xfrm>
            <a:off x="2278851" y="3300317"/>
            <a:ext cx="3557593" cy="4580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058C52C8-4E26-464D-3EA9-06EE6EA49FA4}"/>
              </a:ext>
            </a:extLst>
          </p:cNvPr>
          <p:cNvSpPr/>
          <p:nvPr/>
        </p:nvSpPr>
        <p:spPr>
          <a:xfrm>
            <a:off x="2278851" y="3452045"/>
            <a:ext cx="2976568" cy="4580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BAA6A1F5-122A-D88E-2349-A366524EB8F4}"/>
              </a:ext>
            </a:extLst>
          </p:cNvPr>
          <p:cNvSpPr/>
          <p:nvPr/>
        </p:nvSpPr>
        <p:spPr>
          <a:xfrm>
            <a:off x="2278851" y="3596042"/>
            <a:ext cx="2767018" cy="5353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8BF66118-0E93-83FD-6B34-F88B1387EA7B}"/>
              </a:ext>
            </a:extLst>
          </p:cNvPr>
          <p:cNvSpPr/>
          <p:nvPr/>
        </p:nvSpPr>
        <p:spPr>
          <a:xfrm>
            <a:off x="2278851" y="3748079"/>
            <a:ext cx="2169324" cy="5322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5AB7A528-88F6-B1AA-5410-8E4595B8C1C6}"/>
              </a:ext>
            </a:extLst>
          </p:cNvPr>
          <p:cNvSpPr/>
          <p:nvPr/>
        </p:nvSpPr>
        <p:spPr>
          <a:xfrm>
            <a:off x="2278851" y="3907309"/>
            <a:ext cx="1393037" cy="4572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C5005774-0DC6-ED33-7C62-6DE98332C45F}"/>
              </a:ext>
            </a:extLst>
          </p:cNvPr>
          <p:cNvSpPr/>
          <p:nvPr/>
        </p:nvSpPr>
        <p:spPr>
          <a:xfrm>
            <a:off x="2278851" y="4059037"/>
            <a:ext cx="688187" cy="4572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F3B0B452-A4A8-093E-0AFA-5445F11DC984}"/>
              </a:ext>
            </a:extLst>
          </p:cNvPr>
          <p:cNvSpPr/>
          <p:nvPr/>
        </p:nvSpPr>
        <p:spPr>
          <a:xfrm>
            <a:off x="2278851" y="4203262"/>
            <a:ext cx="1471618" cy="53225"/>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3E999567-9E33-4BC4-EED4-80C8B4F90EDC}"/>
              </a:ext>
            </a:extLst>
          </p:cNvPr>
          <p:cNvSpPr/>
          <p:nvPr/>
        </p:nvSpPr>
        <p:spPr>
          <a:xfrm>
            <a:off x="2278851" y="4354990"/>
            <a:ext cx="1319218" cy="53225"/>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00FD5BCF-8D22-64CE-BC87-79FC04ACAB53}"/>
              </a:ext>
            </a:extLst>
          </p:cNvPr>
          <p:cNvSpPr/>
          <p:nvPr/>
        </p:nvSpPr>
        <p:spPr>
          <a:xfrm>
            <a:off x="2278851" y="4506637"/>
            <a:ext cx="1121574" cy="5330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72C26568-8643-8B1A-420E-5BAEAF210C4D}"/>
              </a:ext>
            </a:extLst>
          </p:cNvPr>
          <p:cNvSpPr/>
          <p:nvPr/>
        </p:nvSpPr>
        <p:spPr>
          <a:xfrm>
            <a:off x="2278851" y="4127399"/>
            <a:ext cx="1657355" cy="53224"/>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72ED9C88-963F-37F4-EC62-17E1772CE1E7}"/>
              </a:ext>
            </a:extLst>
          </p:cNvPr>
          <p:cNvSpPr/>
          <p:nvPr/>
        </p:nvSpPr>
        <p:spPr>
          <a:xfrm>
            <a:off x="2278851" y="4275452"/>
            <a:ext cx="1414468" cy="53225"/>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6BAFD3CE-298E-69ED-0D17-0AD1A1F1C597}"/>
              </a:ext>
            </a:extLst>
          </p:cNvPr>
          <p:cNvSpPr/>
          <p:nvPr/>
        </p:nvSpPr>
        <p:spPr>
          <a:xfrm>
            <a:off x="2278851" y="4430855"/>
            <a:ext cx="1302549" cy="5314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EF4FEA6C-BAA7-42E4-FFC8-DF184C198E8D}"/>
              </a:ext>
            </a:extLst>
          </p:cNvPr>
          <p:cNvSpPr/>
          <p:nvPr/>
        </p:nvSpPr>
        <p:spPr>
          <a:xfrm>
            <a:off x="2278851" y="4582501"/>
            <a:ext cx="957268" cy="5330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B5420986-5FAB-25B5-AF01-AFE071781BC6}"/>
              </a:ext>
            </a:extLst>
          </p:cNvPr>
          <p:cNvSpPr/>
          <p:nvPr/>
        </p:nvSpPr>
        <p:spPr>
          <a:xfrm>
            <a:off x="2278851" y="4658365"/>
            <a:ext cx="935837" cy="5330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51048015-3E4E-D138-4494-A5832E45143F}"/>
              </a:ext>
            </a:extLst>
          </p:cNvPr>
          <p:cNvSpPr/>
          <p:nvPr/>
        </p:nvSpPr>
        <p:spPr>
          <a:xfrm>
            <a:off x="2278851" y="4810093"/>
            <a:ext cx="723905" cy="5330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0BF4D753-8C90-F464-67F5-8330E52D3E03}"/>
              </a:ext>
            </a:extLst>
          </p:cNvPr>
          <p:cNvSpPr/>
          <p:nvPr/>
        </p:nvSpPr>
        <p:spPr>
          <a:xfrm>
            <a:off x="2278851" y="4961821"/>
            <a:ext cx="688187" cy="5330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89A6B60A-1F63-A168-825E-AE3A96997866}"/>
              </a:ext>
            </a:extLst>
          </p:cNvPr>
          <p:cNvSpPr/>
          <p:nvPr/>
        </p:nvSpPr>
        <p:spPr>
          <a:xfrm>
            <a:off x="2278851" y="4885957"/>
            <a:ext cx="740574" cy="5330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9886E2CE-8BBF-8A64-1292-0A4B10EE41BA}"/>
              </a:ext>
            </a:extLst>
          </p:cNvPr>
          <p:cNvSpPr/>
          <p:nvPr/>
        </p:nvSpPr>
        <p:spPr>
          <a:xfrm>
            <a:off x="2278851" y="5113549"/>
            <a:ext cx="476255" cy="5330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extLst>
              <a:ext uri="{FF2B5EF4-FFF2-40B4-BE49-F238E27FC236}">
                <a16:creationId xmlns:a16="http://schemas.microsoft.com/office/drawing/2014/main" id="{ECC84C96-FBF1-554B-E6EF-C3F6E04F3236}"/>
              </a:ext>
            </a:extLst>
          </p:cNvPr>
          <p:cNvSpPr/>
          <p:nvPr/>
        </p:nvSpPr>
        <p:spPr>
          <a:xfrm>
            <a:off x="2278851" y="4734229"/>
            <a:ext cx="829474" cy="5330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4D47BD38-B144-C357-088A-FB4DB84E7DF8}"/>
              </a:ext>
            </a:extLst>
          </p:cNvPr>
          <p:cNvSpPr/>
          <p:nvPr/>
        </p:nvSpPr>
        <p:spPr>
          <a:xfrm>
            <a:off x="2278851" y="5037685"/>
            <a:ext cx="664374" cy="5330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A14BFDFB-E7E5-9752-16C2-D73CD6E3E8E6}"/>
              </a:ext>
            </a:extLst>
          </p:cNvPr>
          <p:cNvSpPr/>
          <p:nvPr/>
        </p:nvSpPr>
        <p:spPr>
          <a:xfrm>
            <a:off x="2278851" y="5189413"/>
            <a:ext cx="457205" cy="5314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539FB835-0D4C-6D91-2007-141B0B9C8B0E}"/>
              </a:ext>
            </a:extLst>
          </p:cNvPr>
          <p:cNvSpPr/>
          <p:nvPr/>
        </p:nvSpPr>
        <p:spPr>
          <a:xfrm>
            <a:off x="2278851" y="5265113"/>
            <a:ext cx="352430" cy="53470"/>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extLst>
              <a:ext uri="{FF2B5EF4-FFF2-40B4-BE49-F238E27FC236}">
                <a16:creationId xmlns:a16="http://schemas.microsoft.com/office/drawing/2014/main" id="{80F8099F-E068-44FD-840A-45653455C460}"/>
              </a:ext>
            </a:extLst>
          </p:cNvPr>
          <p:cNvSpPr/>
          <p:nvPr/>
        </p:nvSpPr>
        <p:spPr>
          <a:xfrm>
            <a:off x="2278852" y="5341305"/>
            <a:ext cx="276230" cy="5314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0FE5E2A9-78E0-64F2-0517-67C4F80F2387}"/>
              </a:ext>
            </a:extLst>
          </p:cNvPr>
          <p:cNvSpPr/>
          <p:nvPr/>
        </p:nvSpPr>
        <p:spPr>
          <a:xfrm>
            <a:off x="2278851" y="5417169"/>
            <a:ext cx="223843" cy="5314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a:extLst>
              <a:ext uri="{FF2B5EF4-FFF2-40B4-BE49-F238E27FC236}">
                <a16:creationId xmlns:a16="http://schemas.microsoft.com/office/drawing/2014/main" id="{E4DE7FDE-A774-3E94-9EE5-CD94DF25211F}"/>
              </a:ext>
            </a:extLst>
          </p:cNvPr>
          <p:cNvSpPr/>
          <p:nvPr/>
        </p:nvSpPr>
        <p:spPr>
          <a:xfrm>
            <a:off x="2278851" y="5493016"/>
            <a:ext cx="204793" cy="5314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Stern: 5 Zacken 54">
            <a:extLst>
              <a:ext uri="{FF2B5EF4-FFF2-40B4-BE49-F238E27FC236}">
                <a16:creationId xmlns:a16="http://schemas.microsoft.com/office/drawing/2014/main" id="{0363A6D8-5B50-A40B-40DD-DFE596C9C536}"/>
              </a:ext>
            </a:extLst>
          </p:cNvPr>
          <p:cNvSpPr/>
          <p:nvPr/>
        </p:nvSpPr>
        <p:spPr>
          <a:xfrm>
            <a:off x="2922570" y="2059926"/>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Stern: 5 Zacken 55">
            <a:extLst>
              <a:ext uri="{FF2B5EF4-FFF2-40B4-BE49-F238E27FC236}">
                <a16:creationId xmlns:a16="http://schemas.microsoft.com/office/drawing/2014/main" id="{EB7143AB-40BC-A92A-353A-796541CB99E0}"/>
              </a:ext>
            </a:extLst>
          </p:cNvPr>
          <p:cNvSpPr/>
          <p:nvPr/>
        </p:nvSpPr>
        <p:spPr>
          <a:xfrm>
            <a:off x="3608367" y="2065589"/>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Stern: 5 Zacken 56">
            <a:extLst>
              <a:ext uri="{FF2B5EF4-FFF2-40B4-BE49-F238E27FC236}">
                <a16:creationId xmlns:a16="http://schemas.microsoft.com/office/drawing/2014/main" id="{748510BB-DEEA-DFCD-B2F2-FCB297A182F4}"/>
              </a:ext>
            </a:extLst>
          </p:cNvPr>
          <p:cNvSpPr/>
          <p:nvPr/>
        </p:nvSpPr>
        <p:spPr>
          <a:xfrm>
            <a:off x="4315606" y="2063618"/>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Stern: 5 Zacken 57">
            <a:extLst>
              <a:ext uri="{FF2B5EF4-FFF2-40B4-BE49-F238E27FC236}">
                <a16:creationId xmlns:a16="http://schemas.microsoft.com/office/drawing/2014/main" id="{C4E7C6AE-B80E-18F8-F72D-A19945B4B77F}"/>
              </a:ext>
            </a:extLst>
          </p:cNvPr>
          <p:cNvSpPr/>
          <p:nvPr/>
        </p:nvSpPr>
        <p:spPr>
          <a:xfrm>
            <a:off x="5001401" y="2060255"/>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Stern: 5 Zacken 58">
            <a:extLst>
              <a:ext uri="{FF2B5EF4-FFF2-40B4-BE49-F238E27FC236}">
                <a16:creationId xmlns:a16="http://schemas.microsoft.com/office/drawing/2014/main" id="{DF81A7BA-CFB3-1990-97CB-AD193BC8C608}"/>
              </a:ext>
            </a:extLst>
          </p:cNvPr>
          <p:cNvSpPr/>
          <p:nvPr/>
        </p:nvSpPr>
        <p:spPr>
          <a:xfrm>
            <a:off x="5931233" y="2062872"/>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Stern: 5 Zacken 59">
            <a:extLst>
              <a:ext uri="{FF2B5EF4-FFF2-40B4-BE49-F238E27FC236}">
                <a16:creationId xmlns:a16="http://schemas.microsoft.com/office/drawing/2014/main" id="{83270E6D-3F81-2C42-279F-5B3E1EC7BF6F}"/>
              </a:ext>
            </a:extLst>
          </p:cNvPr>
          <p:cNvSpPr/>
          <p:nvPr/>
        </p:nvSpPr>
        <p:spPr>
          <a:xfrm>
            <a:off x="7419099" y="2063618"/>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Stern: 5 Zacken 60">
            <a:extLst>
              <a:ext uri="{FF2B5EF4-FFF2-40B4-BE49-F238E27FC236}">
                <a16:creationId xmlns:a16="http://schemas.microsoft.com/office/drawing/2014/main" id="{70BBAC96-FBF0-BB59-0670-2A1327C6E4B8}"/>
              </a:ext>
            </a:extLst>
          </p:cNvPr>
          <p:cNvSpPr/>
          <p:nvPr/>
        </p:nvSpPr>
        <p:spPr>
          <a:xfrm>
            <a:off x="5001401" y="2513817"/>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Stern: 5 Zacken 61">
            <a:extLst>
              <a:ext uri="{FF2B5EF4-FFF2-40B4-BE49-F238E27FC236}">
                <a16:creationId xmlns:a16="http://schemas.microsoft.com/office/drawing/2014/main" id="{32906342-DF87-D597-77F6-BA39C6ED9144}"/>
              </a:ext>
            </a:extLst>
          </p:cNvPr>
          <p:cNvSpPr/>
          <p:nvPr/>
        </p:nvSpPr>
        <p:spPr>
          <a:xfrm>
            <a:off x="4315606" y="2513817"/>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Stern: 5 Zacken 62">
            <a:extLst>
              <a:ext uri="{FF2B5EF4-FFF2-40B4-BE49-F238E27FC236}">
                <a16:creationId xmlns:a16="http://schemas.microsoft.com/office/drawing/2014/main" id="{66D1F5C6-9C16-C9A2-44B6-E09DEC19D049}"/>
              </a:ext>
            </a:extLst>
          </p:cNvPr>
          <p:cNvSpPr/>
          <p:nvPr/>
        </p:nvSpPr>
        <p:spPr>
          <a:xfrm>
            <a:off x="3616677" y="2516685"/>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Stern: 5 Zacken 63">
            <a:extLst>
              <a:ext uri="{FF2B5EF4-FFF2-40B4-BE49-F238E27FC236}">
                <a16:creationId xmlns:a16="http://schemas.microsoft.com/office/drawing/2014/main" id="{6EE4F054-953F-8D59-85B9-1DEC302C2AD9}"/>
              </a:ext>
            </a:extLst>
          </p:cNvPr>
          <p:cNvSpPr/>
          <p:nvPr/>
        </p:nvSpPr>
        <p:spPr>
          <a:xfrm>
            <a:off x="2922570" y="2510820"/>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Stern: 5 Zacken 64">
            <a:extLst>
              <a:ext uri="{FF2B5EF4-FFF2-40B4-BE49-F238E27FC236}">
                <a16:creationId xmlns:a16="http://schemas.microsoft.com/office/drawing/2014/main" id="{3378B87A-4913-AEDB-9505-6AF6E6B88151}"/>
              </a:ext>
            </a:extLst>
          </p:cNvPr>
          <p:cNvSpPr/>
          <p:nvPr/>
        </p:nvSpPr>
        <p:spPr>
          <a:xfrm>
            <a:off x="2916220" y="3269491"/>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Stern: 5 Zacken 65">
            <a:extLst>
              <a:ext uri="{FF2B5EF4-FFF2-40B4-BE49-F238E27FC236}">
                <a16:creationId xmlns:a16="http://schemas.microsoft.com/office/drawing/2014/main" id="{AC78B15B-7EDC-8119-60E5-FD60D80C2A82}"/>
              </a:ext>
            </a:extLst>
          </p:cNvPr>
          <p:cNvSpPr/>
          <p:nvPr/>
        </p:nvSpPr>
        <p:spPr>
          <a:xfrm>
            <a:off x="3602017" y="3268800"/>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Stern: 5 Zacken 66">
            <a:extLst>
              <a:ext uri="{FF2B5EF4-FFF2-40B4-BE49-F238E27FC236}">
                <a16:creationId xmlns:a16="http://schemas.microsoft.com/office/drawing/2014/main" id="{5024FB71-D362-3AE9-2F34-7B5632D33683}"/>
              </a:ext>
            </a:extLst>
          </p:cNvPr>
          <p:cNvSpPr/>
          <p:nvPr/>
        </p:nvSpPr>
        <p:spPr>
          <a:xfrm>
            <a:off x="4315606" y="3270937"/>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Stern: 5 Zacken 67">
            <a:extLst>
              <a:ext uri="{FF2B5EF4-FFF2-40B4-BE49-F238E27FC236}">
                <a16:creationId xmlns:a16="http://schemas.microsoft.com/office/drawing/2014/main" id="{0007596C-3D5D-E4A4-ED9A-6536B775DBC3}"/>
              </a:ext>
            </a:extLst>
          </p:cNvPr>
          <p:cNvSpPr/>
          <p:nvPr/>
        </p:nvSpPr>
        <p:spPr>
          <a:xfrm>
            <a:off x="4982351" y="3270937"/>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Stern: 5 Zacken 68">
            <a:extLst>
              <a:ext uri="{FF2B5EF4-FFF2-40B4-BE49-F238E27FC236}">
                <a16:creationId xmlns:a16="http://schemas.microsoft.com/office/drawing/2014/main" id="{588149A8-7099-6391-71CA-FDEB0100CD02}"/>
              </a:ext>
            </a:extLst>
          </p:cNvPr>
          <p:cNvSpPr/>
          <p:nvPr/>
        </p:nvSpPr>
        <p:spPr>
          <a:xfrm>
            <a:off x="4302099" y="3501391"/>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Stern: 5 Zacken 69">
            <a:extLst>
              <a:ext uri="{FF2B5EF4-FFF2-40B4-BE49-F238E27FC236}">
                <a16:creationId xmlns:a16="http://schemas.microsoft.com/office/drawing/2014/main" id="{35610815-D8BB-1D82-C751-58EF7174A92B}"/>
              </a:ext>
            </a:extLst>
          </p:cNvPr>
          <p:cNvSpPr/>
          <p:nvPr/>
        </p:nvSpPr>
        <p:spPr>
          <a:xfrm>
            <a:off x="4315606" y="3577237"/>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Stern: 5 Zacken 70">
            <a:extLst>
              <a:ext uri="{FF2B5EF4-FFF2-40B4-BE49-F238E27FC236}">
                <a16:creationId xmlns:a16="http://schemas.microsoft.com/office/drawing/2014/main" id="{FF71A370-41E2-7CDD-11B5-8DB9542450B2}"/>
              </a:ext>
            </a:extLst>
          </p:cNvPr>
          <p:cNvSpPr/>
          <p:nvPr/>
        </p:nvSpPr>
        <p:spPr>
          <a:xfrm>
            <a:off x="3608367" y="3571959"/>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Stern: 5 Zacken 71">
            <a:extLst>
              <a:ext uri="{FF2B5EF4-FFF2-40B4-BE49-F238E27FC236}">
                <a16:creationId xmlns:a16="http://schemas.microsoft.com/office/drawing/2014/main" id="{22173C2F-F95E-3861-D812-38C8FC8DBD15}"/>
              </a:ext>
            </a:extLst>
          </p:cNvPr>
          <p:cNvSpPr/>
          <p:nvPr/>
        </p:nvSpPr>
        <p:spPr>
          <a:xfrm>
            <a:off x="2930901" y="3577237"/>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Stern: 5 Zacken 72">
            <a:extLst>
              <a:ext uri="{FF2B5EF4-FFF2-40B4-BE49-F238E27FC236}">
                <a16:creationId xmlns:a16="http://schemas.microsoft.com/office/drawing/2014/main" id="{51333241-2BB4-5197-9F64-173E99859666}"/>
              </a:ext>
            </a:extLst>
          </p:cNvPr>
          <p:cNvSpPr/>
          <p:nvPr/>
        </p:nvSpPr>
        <p:spPr>
          <a:xfrm>
            <a:off x="5090337" y="3949351"/>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Stern: 5 Zacken 73">
            <a:extLst>
              <a:ext uri="{FF2B5EF4-FFF2-40B4-BE49-F238E27FC236}">
                <a16:creationId xmlns:a16="http://schemas.microsoft.com/office/drawing/2014/main" id="{01AE8EE9-A934-AB3C-46AF-430EF75B337B}"/>
              </a:ext>
            </a:extLst>
          </p:cNvPr>
          <p:cNvSpPr/>
          <p:nvPr/>
        </p:nvSpPr>
        <p:spPr>
          <a:xfrm>
            <a:off x="4302099" y="3946656"/>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Stern: 5 Zacken 74">
            <a:extLst>
              <a:ext uri="{FF2B5EF4-FFF2-40B4-BE49-F238E27FC236}">
                <a16:creationId xmlns:a16="http://schemas.microsoft.com/office/drawing/2014/main" id="{3763BB85-42C4-7A8F-7F44-A1815DA2D316}"/>
              </a:ext>
            </a:extLst>
          </p:cNvPr>
          <p:cNvSpPr/>
          <p:nvPr/>
        </p:nvSpPr>
        <p:spPr>
          <a:xfrm>
            <a:off x="3638108" y="3946656"/>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Stern: 5 Zacken 75">
            <a:extLst>
              <a:ext uri="{FF2B5EF4-FFF2-40B4-BE49-F238E27FC236}">
                <a16:creationId xmlns:a16="http://schemas.microsoft.com/office/drawing/2014/main" id="{EB669450-B43B-3D0C-DF3A-69D551674813}"/>
              </a:ext>
            </a:extLst>
          </p:cNvPr>
          <p:cNvSpPr/>
          <p:nvPr/>
        </p:nvSpPr>
        <p:spPr>
          <a:xfrm>
            <a:off x="2849524" y="3796074"/>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Stern: 5 Zacken 76">
            <a:extLst>
              <a:ext uri="{FF2B5EF4-FFF2-40B4-BE49-F238E27FC236}">
                <a16:creationId xmlns:a16="http://schemas.microsoft.com/office/drawing/2014/main" id="{C1A1C396-1C26-187A-2CC3-894C268BA051}"/>
              </a:ext>
            </a:extLst>
          </p:cNvPr>
          <p:cNvSpPr/>
          <p:nvPr/>
        </p:nvSpPr>
        <p:spPr>
          <a:xfrm>
            <a:off x="2956462" y="3949200"/>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Stern: 5 Zacken 77">
            <a:extLst>
              <a:ext uri="{FF2B5EF4-FFF2-40B4-BE49-F238E27FC236}">
                <a16:creationId xmlns:a16="http://schemas.microsoft.com/office/drawing/2014/main" id="{96B9A72C-6F39-C610-B301-FFF09E03E681}"/>
              </a:ext>
            </a:extLst>
          </p:cNvPr>
          <p:cNvSpPr/>
          <p:nvPr/>
        </p:nvSpPr>
        <p:spPr>
          <a:xfrm>
            <a:off x="2911994" y="4101079"/>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Stern: 5 Zacken 78">
            <a:extLst>
              <a:ext uri="{FF2B5EF4-FFF2-40B4-BE49-F238E27FC236}">
                <a16:creationId xmlns:a16="http://schemas.microsoft.com/office/drawing/2014/main" id="{F8B4DA94-753E-1317-A0F1-C136FDAC2012}"/>
              </a:ext>
            </a:extLst>
          </p:cNvPr>
          <p:cNvSpPr/>
          <p:nvPr/>
        </p:nvSpPr>
        <p:spPr>
          <a:xfrm>
            <a:off x="3634073" y="4094253"/>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Stern: 5 Zacken 79">
            <a:extLst>
              <a:ext uri="{FF2B5EF4-FFF2-40B4-BE49-F238E27FC236}">
                <a16:creationId xmlns:a16="http://schemas.microsoft.com/office/drawing/2014/main" id="{04FEC80C-572B-3D52-55FD-4AC04C12C203}"/>
              </a:ext>
            </a:extLst>
          </p:cNvPr>
          <p:cNvSpPr/>
          <p:nvPr/>
        </p:nvSpPr>
        <p:spPr>
          <a:xfrm>
            <a:off x="3602017" y="4178871"/>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Stern: 5 Zacken 80">
            <a:extLst>
              <a:ext uri="{FF2B5EF4-FFF2-40B4-BE49-F238E27FC236}">
                <a16:creationId xmlns:a16="http://schemas.microsoft.com/office/drawing/2014/main" id="{31A84A17-9A53-8FCB-B54A-17E7D2891A2D}"/>
              </a:ext>
            </a:extLst>
          </p:cNvPr>
          <p:cNvSpPr/>
          <p:nvPr/>
        </p:nvSpPr>
        <p:spPr>
          <a:xfrm>
            <a:off x="2930901" y="4248240"/>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Stern: 5 Zacken 81">
            <a:extLst>
              <a:ext uri="{FF2B5EF4-FFF2-40B4-BE49-F238E27FC236}">
                <a16:creationId xmlns:a16="http://schemas.microsoft.com/office/drawing/2014/main" id="{F054C312-B7CD-3AB4-952E-540E394B97CD}"/>
              </a:ext>
            </a:extLst>
          </p:cNvPr>
          <p:cNvSpPr/>
          <p:nvPr/>
        </p:nvSpPr>
        <p:spPr>
          <a:xfrm>
            <a:off x="2911994" y="4926191"/>
            <a:ext cx="88936" cy="8893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Stern: 5 Zacken 82">
            <a:extLst>
              <a:ext uri="{FF2B5EF4-FFF2-40B4-BE49-F238E27FC236}">
                <a16:creationId xmlns:a16="http://schemas.microsoft.com/office/drawing/2014/main" id="{D280FD0B-AC75-AE21-2896-BFDDF9B92B37}"/>
              </a:ext>
            </a:extLst>
          </p:cNvPr>
          <p:cNvSpPr/>
          <p:nvPr/>
        </p:nvSpPr>
        <p:spPr>
          <a:xfrm>
            <a:off x="7750478" y="4587515"/>
            <a:ext cx="111549" cy="116546"/>
          </a:xfrm>
          <a:prstGeom prst="star5">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Gleichschenkliges Dreieck 84">
            <a:extLst>
              <a:ext uri="{FF2B5EF4-FFF2-40B4-BE49-F238E27FC236}">
                <a16:creationId xmlns:a16="http://schemas.microsoft.com/office/drawing/2014/main" id="{B9FA9916-5A1C-1E10-521E-46B57CABD91C}"/>
              </a:ext>
            </a:extLst>
          </p:cNvPr>
          <p:cNvSpPr/>
          <p:nvPr/>
        </p:nvSpPr>
        <p:spPr>
          <a:xfrm>
            <a:off x="5910914" y="2598227"/>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Gleichschenkliges Dreieck 85">
            <a:extLst>
              <a:ext uri="{FF2B5EF4-FFF2-40B4-BE49-F238E27FC236}">
                <a16:creationId xmlns:a16="http://schemas.microsoft.com/office/drawing/2014/main" id="{436A7540-6945-37EC-AE71-38A65152AA9C}"/>
              </a:ext>
            </a:extLst>
          </p:cNvPr>
          <p:cNvSpPr/>
          <p:nvPr/>
        </p:nvSpPr>
        <p:spPr>
          <a:xfrm>
            <a:off x="4998213" y="2594016"/>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Gleichschenkliges Dreieck 86">
            <a:extLst>
              <a:ext uri="{FF2B5EF4-FFF2-40B4-BE49-F238E27FC236}">
                <a16:creationId xmlns:a16="http://schemas.microsoft.com/office/drawing/2014/main" id="{DC4E535A-849B-D96E-0BE5-2E4EC9A731AD}"/>
              </a:ext>
            </a:extLst>
          </p:cNvPr>
          <p:cNvSpPr/>
          <p:nvPr/>
        </p:nvSpPr>
        <p:spPr>
          <a:xfrm>
            <a:off x="4315547" y="2596752"/>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Gleichschenkliges Dreieck 87">
            <a:extLst>
              <a:ext uri="{FF2B5EF4-FFF2-40B4-BE49-F238E27FC236}">
                <a16:creationId xmlns:a16="http://schemas.microsoft.com/office/drawing/2014/main" id="{9CBA1798-92E5-33F1-F044-365CFFA6223C}"/>
              </a:ext>
            </a:extLst>
          </p:cNvPr>
          <p:cNvSpPr/>
          <p:nvPr/>
        </p:nvSpPr>
        <p:spPr>
          <a:xfrm>
            <a:off x="3615675" y="2672155"/>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Gleichschenkliges Dreieck 88">
            <a:extLst>
              <a:ext uri="{FF2B5EF4-FFF2-40B4-BE49-F238E27FC236}">
                <a16:creationId xmlns:a16="http://schemas.microsoft.com/office/drawing/2014/main" id="{3EDFE927-35A3-0789-0E7E-6EC0FA7306E3}"/>
              </a:ext>
            </a:extLst>
          </p:cNvPr>
          <p:cNvSpPr/>
          <p:nvPr/>
        </p:nvSpPr>
        <p:spPr>
          <a:xfrm>
            <a:off x="2920462" y="2676338"/>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Gleichschenkliges Dreieck 89">
            <a:extLst>
              <a:ext uri="{FF2B5EF4-FFF2-40B4-BE49-F238E27FC236}">
                <a16:creationId xmlns:a16="http://schemas.microsoft.com/office/drawing/2014/main" id="{BD8A9477-A5FD-E71D-ED8F-1A9B8E9F36C1}"/>
              </a:ext>
            </a:extLst>
          </p:cNvPr>
          <p:cNvSpPr/>
          <p:nvPr/>
        </p:nvSpPr>
        <p:spPr>
          <a:xfrm>
            <a:off x="2920462" y="3362332"/>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Gleichschenkliges Dreieck 90">
            <a:extLst>
              <a:ext uri="{FF2B5EF4-FFF2-40B4-BE49-F238E27FC236}">
                <a16:creationId xmlns:a16="http://schemas.microsoft.com/office/drawing/2014/main" id="{C8184A08-A188-3C5A-CDEB-A66EB798900F}"/>
              </a:ext>
            </a:extLst>
          </p:cNvPr>
          <p:cNvSpPr/>
          <p:nvPr/>
        </p:nvSpPr>
        <p:spPr>
          <a:xfrm>
            <a:off x="3613312" y="3359366"/>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Gleichschenkliges Dreieck 91">
            <a:extLst>
              <a:ext uri="{FF2B5EF4-FFF2-40B4-BE49-F238E27FC236}">
                <a16:creationId xmlns:a16="http://schemas.microsoft.com/office/drawing/2014/main" id="{745BBBD7-6545-0B86-3049-B6AE96BF619C}"/>
              </a:ext>
            </a:extLst>
          </p:cNvPr>
          <p:cNvSpPr/>
          <p:nvPr/>
        </p:nvSpPr>
        <p:spPr>
          <a:xfrm>
            <a:off x="4338356" y="3356756"/>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Gleichschenkliges Dreieck 92">
            <a:extLst>
              <a:ext uri="{FF2B5EF4-FFF2-40B4-BE49-F238E27FC236}">
                <a16:creationId xmlns:a16="http://schemas.microsoft.com/office/drawing/2014/main" id="{4A66152C-C3C4-AD15-5D9A-532D6559EFA5}"/>
              </a:ext>
            </a:extLst>
          </p:cNvPr>
          <p:cNvSpPr/>
          <p:nvPr/>
        </p:nvSpPr>
        <p:spPr>
          <a:xfrm>
            <a:off x="2857992" y="3432544"/>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Gleichschenkliges Dreieck 93">
            <a:extLst>
              <a:ext uri="{FF2B5EF4-FFF2-40B4-BE49-F238E27FC236}">
                <a16:creationId xmlns:a16="http://schemas.microsoft.com/office/drawing/2014/main" id="{34D90111-5388-1776-D5D2-33FB3888FB61}"/>
              </a:ext>
            </a:extLst>
          </p:cNvPr>
          <p:cNvSpPr/>
          <p:nvPr/>
        </p:nvSpPr>
        <p:spPr>
          <a:xfrm>
            <a:off x="2914085" y="3508945"/>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Gleichschenkliges Dreieck 94">
            <a:extLst>
              <a:ext uri="{FF2B5EF4-FFF2-40B4-BE49-F238E27FC236}">
                <a16:creationId xmlns:a16="http://schemas.microsoft.com/office/drawing/2014/main" id="{BB39A4CE-4020-4042-AC84-D2647899F0AD}"/>
              </a:ext>
            </a:extLst>
          </p:cNvPr>
          <p:cNvSpPr/>
          <p:nvPr/>
        </p:nvSpPr>
        <p:spPr>
          <a:xfrm>
            <a:off x="3032005" y="3660940"/>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Gleichschenkliges Dreieck 95">
            <a:extLst>
              <a:ext uri="{FF2B5EF4-FFF2-40B4-BE49-F238E27FC236}">
                <a16:creationId xmlns:a16="http://schemas.microsoft.com/office/drawing/2014/main" id="{549DAC28-32C4-21EA-08FD-F9035DEF3A93}"/>
              </a:ext>
            </a:extLst>
          </p:cNvPr>
          <p:cNvSpPr/>
          <p:nvPr/>
        </p:nvSpPr>
        <p:spPr>
          <a:xfrm>
            <a:off x="2934744" y="3737585"/>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Gleichschenkliges Dreieck 96">
            <a:extLst>
              <a:ext uri="{FF2B5EF4-FFF2-40B4-BE49-F238E27FC236}">
                <a16:creationId xmlns:a16="http://schemas.microsoft.com/office/drawing/2014/main" id="{2ACFCEB7-E0E2-9BFA-F0C1-F8802C173DA3}"/>
              </a:ext>
            </a:extLst>
          </p:cNvPr>
          <p:cNvSpPr/>
          <p:nvPr/>
        </p:nvSpPr>
        <p:spPr>
          <a:xfrm>
            <a:off x="3631721" y="3507444"/>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Gleichschenkliges Dreieck 97">
            <a:extLst>
              <a:ext uri="{FF2B5EF4-FFF2-40B4-BE49-F238E27FC236}">
                <a16:creationId xmlns:a16="http://schemas.microsoft.com/office/drawing/2014/main" id="{32843005-2FD7-0F9E-4EBC-02FFBE09755B}"/>
              </a:ext>
            </a:extLst>
          </p:cNvPr>
          <p:cNvSpPr/>
          <p:nvPr/>
        </p:nvSpPr>
        <p:spPr>
          <a:xfrm>
            <a:off x="2941899" y="4037873"/>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Gleichschenkliges Dreieck 98">
            <a:extLst>
              <a:ext uri="{FF2B5EF4-FFF2-40B4-BE49-F238E27FC236}">
                <a16:creationId xmlns:a16="http://schemas.microsoft.com/office/drawing/2014/main" id="{1307568D-4515-4C83-5B2E-473CE0BBA415}"/>
              </a:ext>
            </a:extLst>
          </p:cNvPr>
          <p:cNvSpPr/>
          <p:nvPr/>
        </p:nvSpPr>
        <p:spPr>
          <a:xfrm>
            <a:off x="4995206" y="3356756"/>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Gleichschenkliges Dreieck 99">
            <a:extLst>
              <a:ext uri="{FF2B5EF4-FFF2-40B4-BE49-F238E27FC236}">
                <a16:creationId xmlns:a16="http://schemas.microsoft.com/office/drawing/2014/main" id="{C7759601-05AD-2482-F784-0D24C4862C72}"/>
              </a:ext>
            </a:extLst>
          </p:cNvPr>
          <p:cNvSpPr/>
          <p:nvPr/>
        </p:nvSpPr>
        <p:spPr>
          <a:xfrm>
            <a:off x="2934744" y="4187320"/>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Gleichschenkliges Dreieck 100">
            <a:extLst>
              <a:ext uri="{FF2B5EF4-FFF2-40B4-BE49-F238E27FC236}">
                <a16:creationId xmlns:a16="http://schemas.microsoft.com/office/drawing/2014/main" id="{228BD64F-2745-19BD-9FAB-73067201E2DC}"/>
              </a:ext>
            </a:extLst>
          </p:cNvPr>
          <p:cNvSpPr/>
          <p:nvPr/>
        </p:nvSpPr>
        <p:spPr>
          <a:xfrm>
            <a:off x="2923631" y="4412410"/>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Gleichschenkliges Dreieck 101">
            <a:extLst>
              <a:ext uri="{FF2B5EF4-FFF2-40B4-BE49-F238E27FC236}">
                <a16:creationId xmlns:a16="http://schemas.microsoft.com/office/drawing/2014/main" id="{775F54FB-E36B-3E5C-ECCD-77304E424EE1}"/>
              </a:ext>
            </a:extLst>
          </p:cNvPr>
          <p:cNvSpPr/>
          <p:nvPr/>
        </p:nvSpPr>
        <p:spPr>
          <a:xfrm>
            <a:off x="2983187" y="4492264"/>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Gleichschenkliges Dreieck 102">
            <a:extLst>
              <a:ext uri="{FF2B5EF4-FFF2-40B4-BE49-F238E27FC236}">
                <a16:creationId xmlns:a16="http://schemas.microsoft.com/office/drawing/2014/main" id="{A34AA1C7-0A8A-ACF7-EC95-05ADC164FF51}"/>
              </a:ext>
            </a:extLst>
          </p:cNvPr>
          <p:cNvSpPr/>
          <p:nvPr/>
        </p:nvSpPr>
        <p:spPr>
          <a:xfrm>
            <a:off x="2920462" y="4642503"/>
            <a:ext cx="72000" cy="72000"/>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Gleichschenkliges Dreieck 103">
            <a:extLst>
              <a:ext uri="{FF2B5EF4-FFF2-40B4-BE49-F238E27FC236}">
                <a16:creationId xmlns:a16="http://schemas.microsoft.com/office/drawing/2014/main" id="{1D164F9E-8AD0-F104-19EB-9AEF88B3C8AA}"/>
              </a:ext>
            </a:extLst>
          </p:cNvPr>
          <p:cNvSpPr/>
          <p:nvPr/>
        </p:nvSpPr>
        <p:spPr>
          <a:xfrm>
            <a:off x="7762853" y="4740519"/>
            <a:ext cx="90345" cy="90345"/>
          </a:xfrm>
          <a:prstGeom prst="triangl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4" name="Gerader Verbinder 83">
            <a:extLst>
              <a:ext uri="{FF2B5EF4-FFF2-40B4-BE49-F238E27FC236}">
                <a16:creationId xmlns:a16="http://schemas.microsoft.com/office/drawing/2014/main" id="{144FE66A-8825-57F8-144F-6722F4FD8B0C}"/>
              </a:ext>
            </a:extLst>
          </p:cNvPr>
          <p:cNvCxnSpPr>
            <a:cxnSpLocks/>
          </p:cNvCxnSpPr>
          <p:nvPr/>
        </p:nvCxnSpPr>
        <p:spPr>
          <a:xfrm>
            <a:off x="2276464" y="2048854"/>
            <a:ext cx="0" cy="35483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545B790E-9E0A-5438-93E6-6D635E6DFB70}"/>
              </a:ext>
            </a:extLst>
          </p:cNvPr>
          <p:cNvCxnSpPr>
            <a:cxnSpLocks/>
          </p:cNvCxnSpPr>
          <p:nvPr/>
        </p:nvCxnSpPr>
        <p:spPr>
          <a:xfrm flipH="1">
            <a:off x="2274077" y="5596791"/>
            <a:ext cx="6550824" cy="3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82901532-210C-4399-68ED-4CBA5EEBA043}"/>
              </a:ext>
            </a:extLst>
          </p:cNvPr>
          <p:cNvCxnSpPr>
            <a:cxnSpLocks/>
          </p:cNvCxnSpPr>
          <p:nvPr/>
        </p:nvCxnSpPr>
        <p:spPr>
          <a:xfrm>
            <a:off x="2276458"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r Verbinder 119">
            <a:extLst>
              <a:ext uri="{FF2B5EF4-FFF2-40B4-BE49-F238E27FC236}">
                <a16:creationId xmlns:a16="http://schemas.microsoft.com/office/drawing/2014/main" id="{92070776-03C1-F923-4149-021AB7952C39}"/>
              </a:ext>
            </a:extLst>
          </p:cNvPr>
          <p:cNvCxnSpPr>
            <a:cxnSpLocks/>
          </p:cNvCxnSpPr>
          <p:nvPr/>
        </p:nvCxnSpPr>
        <p:spPr>
          <a:xfrm>
            <a:off x="2526215"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r Verbinder 120">
            <a:extLst>
              <a:ext uri="{FF2B5EF4-FFF2-40B4-BE49-F238E27FC236}">
                <a16:creationId xmlns:a16="http://schemas.microsoft.com/office/drawing/2014/main" id="{47896215-0DA2-67A8-1A21-A51A6C6DD374}"/>
              </a:ext>
            </a:extLst>
          </p:cNvPr>
          <p:cNvCxnSpPr>
            <a:cxnSpLocks/>
          </p:cNvCxnSpPr>
          <p:nvPr/>
        </p:nvCxnSpPr>
        <p:spPr>
          <a:xfrm>
            <a:off x="2775972"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4398E298-BDF7-0C8A-5A1E-612E6631A0B2}"/>
              </a:ext>
            </a:extLst>
          </p:cNvPr>
          <p:cNvCxnSpPr>
            <a:cxnSpLocks/>
          </p:cNvCxnSpPr>
          <p:nvPr/>
        </p:nvCxnSpPr>
        <p:spPr>
          <a:xfrm>
            <a:off x="3025729"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222CE3E8-FDE8-3C46-BD85-97AC0F05F111}"/>
              </a:ext>
            </a:extLst>
          </p:cNvPr>
          <p:cNvCxnSpPr>
            <a:cxnSpLocks/>
          </p:cNvCxnSpPr>
          <p:nvPr/>
        </p:nvCxnSpPr>
        <p:spPr>
          <a:xfrm>
            <a:off x="3275486"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r Verbinder 123">
            <a:extLst>
              <a:ext uri="{FF2B5EF4-FFF2-40B4-BE49-F238E27FC236}">
                <a16:creationId xmlns:a16="http://schemas.microsoft.com/office/drawing/2014/main" id="{00B8FC86-4881-A093-F37D-04CA584E2FE4}"/>
              </a:ext>
            </a:extLst>
          </p:cNvPr>
          <p:cNvCxnSpPr>
            <a:cxnSpLocks/>
          </p:cNvCxnSpPr>
          <p:nvPr/>
        </p:nvCxnSpPr>
        <p:spPr>
          <a:xfrm>
            <a:off x="3525243"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r Verbinder 124">
            <a:extLst>
              <a:ext uri="{FF2B5EF4-FFF2-40B4-BE49-F238E27FC236}">
                <a16:creationId xmlns:a16="http://schemas.microsoft.com/office/drawing/2014/main" id="{AD662B84-3DBC-954B-540A-477E1F27442E}"/>
              </a:ext>
            </a:extLst>
          </p:cNvPr>
          <p:cNvCxnSpPr>
            <a:cxnSpLocks/>
          </p:cNvCxnSpPr>
          <p:nvPr/>
        </p:nvCxnSpPr>
        <p:spPr>
          <a:xfrm>
            <a:off x="3775000"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id="{56AC8853-E9A4-C349-8D8C-3D87385BCA4F}"/>
              </a:ext>
            </a:extLst>
          </p:cNvPr>
          <p:cNvCxnSpPr>
            <a:cxnSpLocks/>
          </p:cNvCxnSpPr>
          <p:nvPr/>
        </p:nvCxnSpPr>
        <p:spPr>
          <a:xfrm>
            <a:off x="4024757"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9B19973C-8C3C-90C7-1058-DE64BFE28F15}"/>
              </a:ext>
            </a:extLst>
          </p:cNvPr>
          <p:cNvCxnSpPr>
            <a:cxnSpLocks/>
          </p:cNvCxnSpPr>
          <p:nvPr/>
        </p:nvCxnSpPr>
        <p:spPr>
          <a:xfrm>
            <a:off x="4274514"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r Verbinder 127">
            <a:extLst>
              <a:ext uri="{FF2B5EF4-FFF2-40B4-BE49-F238E27FC236}">
                <a16:creationId xmlns:a16="http://schemas.microsoft.com/office/drawing/2014/main" id="{FE0B44AC-C8B6-CA3A-7DE6-D7493E13638F}"/>
              </a:ext>
            </a:extLst>
          </p:cNvPr>
          <p:cNvCxnSpPr>
            <a:cxnSpLocks/>
          </p:cNvCxnSpPr>
          <p:nvPr/>
        </p:nvCxnSpPr>
        <p:spPr>
          <a:xfrm>
            <a:off x="4524271"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C44A24AB-53A0-6529-15F5-4E936A2EB39F}"/>
              </a:ext>
            </a:extLst>
          </p:cNvPr>
          <p:cNvCxnSpPr>
            <a:cxnSpLocks/>
          </p:cNvCxnSpPr>
          <p:nvPr/>
        </p:nvCxnSpPr>
        <p:spPr>
          <a:xfrm>
            <a:off x="4774028"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BE4CC9B5-B26B-AB30-F3FF-D537DEFF6F6B}"/>
              </a:ext>
            </a:extLst>
          </p:cNvPr>
          <p:cNvCxnSpPr>
            <a:cxnSpLocks/>
          </p:cNvCxnSpPr>
          <p:nvPr/>
        </p:nvCxnSpPr>
        <p:spPr>
          <a:xfrm>
            <a:off x="5023785"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8C4323D6-508A-A51B-DCB8-083FDF6DA688}"/>
              </a:ext>
            </a:extLst>
          </p:cNvPr>
          <p:cNvCxnSpPr>
            <a:cxnSpLocks/>
          </p:cNvCxnSpPr>
          <p:nvPr/>
        </p:nvCxnSpPr>
        <p:spPr>
          <a:xfrm>
            <a:off x="5273542"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B3642B98-AE3B-D3DF-7641-DF31EE1F8293}"/>
              </a:ext>
            </a:extLst>
          </p:cNvPr>
          <p:cNvCxnSpPr>
            <a:cxnSpLocks/>
          </p:cNvCxnSpPr>
          <p:nvPr/>
        </p:nvCxnSpPr>
        <p:spPr>
          <a:xfrm>
            <a:off x="5523299"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6F2E0735-526B-DD65-B71E-94E01E725E52}"/>
              </a:ext>
            </a:extLst>
          </p:cNvPr>
          <p:cNvCxnSpPr>
            <a:cxnSpLocks/>
          </p:cNvCxnSpPr>
          <p:nvPr/>
        </p:nvCxnSpPr>
        <p:spPr>
          <a:xfrm>
            <a:off x="5773056"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61E492AE-D2D8-5979-8389-6AE6087CFB89}"/>
              </a:ext>
            </a:extLst>
          </p:cNvPr>
          <p:cNvCxnSpPr>
            <a:cxnSpLocks/>
          </p:cNvCxnSpPr>
          <p:nvPr/>
        </p:nvCxnSpPr>
        <p:spPr>
          <a:xfrm>
            <a:off x="6022813"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r Verbinder 134">
            <a:extLst>
              <a:ext uri="{FF2B5EF4-FFF2-40B4-BE49-F238E27FC236}">
                <a16:creationId xmlns:a16="http://schemas.microsoft.com/office/drawing/2014/main" id="{B1BE32A9-A287-4556-1A58-EC76C0250BEC}"/>
              </a:ext>
            </a:extLst>
          </p:cNvPr>
          <p:cNvCxnSpPr>
            <a:cxnSpLocks/>
          </p:cNvCxnSpPr>
          <p:nvPr/>
        </p:nvCxnSpPr>
        <p:spPr>
          <a:xfrm>
            <a:off x="6272570"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r Verbinder 135">
            <a:extLst>
              <a:ext uri="{FF2B5EF4-FFF2-40B4-BE49-F238E27FC236}">
                <a16:creationId xmlns:a16="http://schemas.microsoft.com/office/drawing/2014/main" id="{1E0EF1E3-20B9-3576-DF32-7E55F5DB30C2}"/>
              </a:ext>
            </a:extLst>
          </p:cNvPr>
          <p:cNvCxnSpPr>
            <a:cxnSpLocks/>
          </p:cNvCxnSpPr>
          <p:nvPr/>
        </p:nvCxnSpPr>
        <p:spPr>
          <a:xfrm>
            <a:off x="6522327"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r Verbinder 136">
            <a:extLst>
              <a:ext uri="{FF2B5EF4-FFF2-40B4-BE49-F238E27FC236}">
                <a16:creationId xmlns:a16="http://schemas.microsoft.com/office/drawing/2014/main" id="{638E8D8C-D710-62F5-6104-87CEBE5CD8DA}"/>
              </a:ext>
            </a:extLst>
          </p:cNvPr>
          <p:cNvCxnSpPr>
            <a:cxnSpLocks/>
          </p:cNvCxnSpPr>
          <p:nvPr/>
        </p:nvCxnSpPr>
        <p:spPr>
          <a:xfrm>
            <a:off x="6772084"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r Verbinder 137">
            <a:extLst>
              <a:ext uri="{FF2B5EF4-FFF2-40B4-BE49-F238E27FC236}">
                <a16:creationId xmlns:a16="http://schemas.microsoft.com/office/drawing/2014/main" id="{8EDBD8F7-0850-A62B-702A-BCC1649F628A}"/>
              </a:ext>
            </a:extLst>
          </p:cNvPr>
          <p:cNvCxnSpPr>
            <a:cxnSpLocks/>
          </p:cNvCxnSpPr>
          <p:nvPr/>
        </p:nvCxnSpPr>
        <p:spPr>
          <a:xfrm>
            <a:off x="7021841"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id="{8EA32420-3F5D-3DBA-7471-5AACD63E90B1}"/>
              </a:ext>
            </a:extLst>
          </p:cNvPr>
          <p:cNvCxnSpPr>
            <a:cxnSpLocks/>
          </p:cNvCxnSpPr>
          <p:nvPr/>
        </p:nvCxnSpPr>
        <p:spPr>
          <a:xfrm>
            <a:off x="7271598"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Gerader Verbinder 139">
            <a:extLst>
              <a:ext uri="{FF2B5EF4-FFF2-40B4-BE49-F238E27FC236}">
                <a16:creationId xmlns:a16="http://schemas.microsoft.com/office/drawing/2014/main" id="{E2DC088E-C5B5-948E-C608-3F94934CF8AA}"/>
              </a:ext>
            </a:extLst>
          </p:cNvPr>
          <p:cNvCxnSpPr>
            <a:cxnSpLocks/>
          </p:cNvCxnSpPr>
          <p:nvPr/>
        </p:nvCxnSpPr>
        <p:spPr>
          <a:xfrm>
            <a:off x="7521355"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r Verbinder 140">
            <a:extLst>
              <a:ext uri="{FF2B5EF4-FFF2-40B4-BE49-F238E27FC236}">
                <a16:creationId xmlns:a16="http://schemas.microsoft.com/office/drawing/2014/main" id="{98CB60AC-69C3-CA64-129E-77AC3662593C}"/>
              </a:ext>
            </a:extLst>
          </p:cNvPr>
          <p:cNvCxnSpPr>
            <a:cxnSpLocks/>
          </p:cNvCxnSpPr>
          <p:nvPr/>
        </p:nvCxnSpPr>
        <p:spPr>
          <a:xfrm>
            <a:off x="7771112"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r Verbinder 141">
            <a:extLst>
              <a:ext uri="{FF2B5EF4-FFF2-40B4-BE49-F238E27FC236}">
                <a16:creationId xmlns:a16="http://schemas.microsoft.com/office/drawing/2014/main" id="{F9FF1ACC-4677-1988-BD78-1247BBBE2E86}"/>
              </a:ext>
            </a:extLst>
          </p:cNvPr>
          <p:cNvCxnSpPr>
            <a:cxnSpLocks/>
          </p:cNvCxnSpPr>
          <p:nvPr/>
        </p:nvCxnSpPr>
        <p:spPr>
          <a:xfrm>
            <a:off x="8020869"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r Verbinder 142">
            <a:extLst>
              <a:ext uri="{FF2B5EF4-FFF2-40B4-BE49-F238E27FC236}">
                <a16:creationId xmlns:a16="http://schemas.microsoft.com/office/drawing/2014/main" id="{C6A4BD75-AD57-5B11-EF67-8F9A3CB38BE1}"/>
              </a:ext>
            </a:extLst>
          </p:cNvPr>
          <p:cNvCxnSpPr>
            <a:cxnSpLocks/>
          </p:cNvCxnSpPr>
          <p:nvPr/>
        </p:nvCxnSpPr>
        <p:spPr>
          <a:xfrm>
            <a:off x="8270626"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r Verbinder 143">
            <a:extLst>
              <a:ext uri="{FF2B5EF4-FFF2-40B4-BE49-F238E27FC236}">
                <a16:creationId xmlns:a16="http://schemas.microsoft.com/office/drawing/2014/main" id="{37FD3160-EDEB-A315-CE82-CBB319DB343C}"/>
              </a:ext>
            </a:extLst>
          </p:cNvPr>
          <p:cNvCxnSpPr>
            <a:cxnSpLocks/>
          </p:cNvCxnSpPr>
          <p:nvPr/>
        </p:nvCxnSpPr>
        <p:spPr>
          <a:xfrm>
            <a:off x="8520383"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r Verbinder 144">
            <a:extLst>
              <a:ext uri="{FF2B5EF4-FFF2-40B4-BE49-F238E27FC236}">
                <a16:creationId xmlns:a16="http://schemas.microsoft.com/office/drawing/2014/main" id="{92E23F46-5339-DB2F-FF4A-5ED24815A48F}"/>
              </a:ext>
            </a:extLst>
          </p:cNvPr>
          <p:cNvCxnSpPr>
            <a:cxnSpLocks/>
          </p:cNvCxnSpPr>
          <p:nvPr/>
        </p:nvCxnSpPr>
        <p:spPr>
          <a:xfrm>
            <a:off x="8770146" y="55917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Rechteck 145">
            <a:extLst>
              <a:ext uri="{FF2B5EF4-FFF2-40B4-BE49-F238E27FC236}">
                <a16:creationId xmlns:a16="http://schemas.microsoft.com/office/drawing/2014/main" id="{ACA42CFB-F78C-5899-90C0-52ECFF2E3EA0}"/>
              </a:ext>
            </a:extLst>
          </p:cNvPr>
          <p:cNvSpPr/>
          <p:nvPr/>
        </p:nvSpPr>
        <p:spPr>
          <a:xfrm>
            <a:off x="6174270" y="5417168"/>
            <a:ext cx="108000" cy="108000"/>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Rechteck 146">
            <a:extLst>
              <a:ext uri="{FF2B5EF4-FFF2-40B4-BE49-F238E27FC236}">
                <a16:creationId xmlns:a16="http://schemas.microsoft.com/office/drawing/2014/main" id="{5BB25DE3-0D1F-5E20-1ACD-FF299FE609B4}"/>
              </a:ext>
            </a:extLst>
          </p:cNvPr>
          <p:cNvSpPr/>
          <p:nvPr/>
        </p:nvSpPr>
        <p:spPr>
          <a:xfrm>
            <a:off x="6174270" y="5103985"/>
            <a:ext cx="108000" cy="10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8" name="Rechteck 147">
            <a:extLst>
              <a:ext uri="{FF2B5EF4-FFF2-40B4-BE49-F238E27FC236}">
                <a16:creationId xmlns:a16="http://schemas.microsoft.com/office/drawing/2014/main" id="{70D362E6-CB30-9101-F35D-27854F139974}"/>
              </a:ext>
            </a:extLst>
          </p:cNvPr>
          <p:cNvSpPr/>
          <p:nvPr/>
        </p:nvSpPr>
        <p:spPr>
          <a:xfrm>
            <a:off x="6174270" y="5260576"/>
            <a:ext cx="108000" cy="10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9" name="Rechteck 148">
            <a:extLst>
              <a:ext uri="{FF2B5EF4-FFF2-40B4-BE49-F238E27FC236}">
                <a16:creationId xmlns:a16="http://schemas.microsoft.com/office/drawing/2014/main" id="{20CBD4C9-6633-145B-805E-C7478AE26373}"/>
              </a:ext>
            </a:extLst>
          </p:cNvPr>
          <p:cNvSpPr/>
          <p:nvPr/>
        </p:nvSpPr>
        <p:spPr>
          <a:xfrm>
            <a:off x="6174270" y="4955377"/>
            <a:ext cx="108000" cy="1000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0" name="Textfeld 149">
            <a:extLst>
              <a:ext uri="{FF2B5EF4-FFF2-40B4-BE49-F238E27FC236}">
                <a16:creationId xmlns:a16="http://schemas.microsoft.com/office/drawing/2014/main" id="{83485690-6462-E16A-8103-74B4AC7FB8EC}"/>
              </a:ext>
            </a:extLst>
          </p:cNvPr>
          <p:cNvSpPr txBox="1"/>
          <p:nvPr/>
        </p:nvSpPr>
        <p:spPr>
          <a:xfrm>
            <a:off x="6248800" y="4892085"/>
            <a:ext cx="1405088" cy="230832"/>
          </a:xfrm>
          <a:prstGeom prst="rect">
            <a:avLst/>
          </a:prstGeom>
          <a:noFill/>
        </p:spPr>
        <p:txBody>
          <a:bodyPr wrap="square" rtlCol="0">
            <a:spAutoFit/>
          </a:bodyPr>
          <a:lstStyle/>
          <a:p>
            <a:r>
              <a:rPr lang="de-DE" sz="900"/>
              <a:t>Part 1, dose </a:t>
            </a:r>
            <a:r>
              <a:rPr lang="de-DE" sz="900" err="1"/>
              <a:t>level</a:t>
            </a:r>
            <a:r>
              <a:rPr lang="de-DE" sz="900"/>
              <a:t> 1</a:t>
            </a:r>
          </a:p>
        </p:txBody>
      </p:sp>
      <p:sp>
        <p:nvSpPr>
          <p:cNvPr id="151" name="Textfeld 150">
            <a:extLst>
              <a:ext uri="{FF2B5EF4-FFF2-40B4-BE49-F238E27FC236}">
                <a16:creationId xmlns:a16="http://schemas.microsoft.com/office/drawing/2014/main" id="{CF56DF49-A5B5-7B7A-CCE3-6A00FCB008DC}"/>
              </a:ext>
            </a:extLst>
          </p:cNvPr>
          <p:cNvSpPr txBox="1"/>
          <p:nvPr/>
        </p:nvSpPr>
        <p:spPr>
          <a:xfrm>
            <a:off x="6248800" y="5047406"/>
            <a:ext cx="1405088" cy="230832"/>
          </a:xfrm>
          <a:prstGeom prst="rect">
            <a:avLst/>
          </a:prstGeom>
          <a:noFill/>
        </p:spPr>
        <p:txBody>
          <a:bodyPr wrap="square" rtlCol="0">
            <a:spAutoFit/>
          </a:bodyPr>
          <a:lstStyle/>
          <a:p>
            <a:r>
              <a:rPr lang="de-DE" sz="900"/>
              <a:t>Part 1, dose </a:t>
            </a:r>
            <a:r>
              <a:rPr lang="de-DE" sz="900" err="1"/>
              <a:t>level</a:t>
            </a:r>
            <a:r>
              <a:rPr lang="de-DE" sz="900"/>
              <a:t> 2</a:t>
            </a:r>
          </a:p>
        </p:txBody>
      </p:sp>
      <p:sp>
        <p:nvSpPr>
          <p:cNvPr id="152" name="Textfeld 151">
            <a:extLst>
              <a:ext uri="{FF2B5EF4-FFF2-40B4-BE49-F238E27FC236}">
                <a16:creationId xmlns:a16="http://schemas.microsoft.com/office/drawing/2014/main" id="{A5EDDC0E-0F80-255E-EAE6-CB1E525E69FA}"/>
              </a:ext>
            </a:extLst>
          </p:cNvPr>
          <p:cNvSpPr txBox="1"/>
          <p:nvPr/>
        </p:nvSpPr>
        <p:spPr>
          <a:xfrm>
            <a:off x="6248800" y="5202727"/>
            <a:ext cx="1555892" cy="230832"/>
          </a:xfrm>
          <a:prstGeom prst="rect">
            <a:avLst/>
          </a:prstGeom>
          <a:noFill/>
        </p:spPr>
        <p:txBody>
          <a:bodyPr wrap="square" rtlCol="0">
            <a:spAutoFit/>
          </a:bodyPr>
          <a:lstStyle/>
          <a:p>
            <a:r>
              <a:rPr lang="de-DE" sz="900"/>
              <a:t>Part 1, dose </a:t>
            </a:r>
            <a:r>
              <a:rPr lang="de-DE" sz="900" err="1"/>
              <a:t>level</a:t>
            </a:r>
            <a:r>
              <a:rPr lang="de-DE" sz="900"/>
              <a:t> 3/RP2D</a:t>
            </a:r>
          </a:p>
        </p:txBody>
      </p:sp>
      <p:sp>
        <p:nvSpPr>
          <p:cNvPr id="153" name="Textfeld 152">
            <a:extLst>
              <a:ext uri="{FF2B5EF4-FFF2-40B4-BE49-F238E27FC236}">
                <a16:creationId xmlns:a16="http://schemas.microsoft.com/office/drawing/2014/main" id="{71FF8672-571F-722F-4655-CDBDCD0B9107}"/>
              </a:ext>
            </a:extLst>
          </p:cNvPr>
          <p:cNvSpPr txBox="1"/>
          <p:nvPr/>
        </p:nvSpPr>
        <p:spPr>
          <a:xfrm>
            <a:off x="6246555" y="5360219"/>
            <a:ext cx="1405088" cy="230832"/>
          </a:xfrm>
          <a:prstGeom prst="rect">
            <a:avLst/>
          </a:prstGeom>
          <a:noFill/>
        </p:spPr>
        <p:txBody>
          <a:bodyPr wrap="square" rtlCol="0">
            <a:spAutoFit/>
          </a:bodyPr>
          <a:lstStyle/>
          <a:p>
            <a:r>
              <a:rPr lang="de-DE" sz="900"/>
              <a:t>Part 2/RP2D</a:t>
            </a:r>
          </a:p>
        </p:txBody>
      </p:sp>
      <p:sp>
        <p:nvSpPr>
          <p:cNvPr id="154" name="Ellipse 153">
            <a:extLst>
              <a:ext uri="{FF2B5EF4-FFF2-40B4-BE49-F238E27FC236}">
                <a16:creationId xmlns:a16="http://schemas.microsoft.com/office/drawing/2014/main" id="{6E7FD089-309F-9409-5942-37425609DB6D}"/>
              </a:ext>
            </a:extLst>
          </p:cNvPr>
          <p:cNvSpPr/>
          <p:nvPr/>
        </p:nvSpPr>
        <p:spPr>
          <a:xfrm>
            <a:off x="4300425" y="3669791"/>
            <a:ext cx="65493" cy="65493"/>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Ellipse 154">
            <a:extLst>
              <a:ext uri="{FF2B5EF4-FFF2-40B4-BE49-F238E27FC236}">
                <a16:creationId xmlns:a16="http://schemas.microsoft.com/office/drawing/2014/main" id="{D0229A57-F72D-3183-9A33-C7ADFA1B4C08}"/>
              </a:ext>
            </a:extLst>
          </p:cNvPr>
          <p:cNvSpPr/>
          <p:nvPr/>
        </p:nvSpPr>
        <p:spPr>
          <a:xfrm>
            <a:off x="3615917" y="3669555"/>
            <a:ext cx="65493" cy="65493"/>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6" name="Ellipse 155">
            <a:extLst>
              <a:ext uri="{FF2B5EF4-FFF2-40B4-BE49-F238E27FC236}">
                <a16:creationId xmlns:a16="http://schemas.microsoft.com/office/drawing/2014/main" id="{616F2F12-9B6B-30EE-24BA-2A0197AEB5A2}"/>
              </a:ext>
            </a:extLst>
          </p:cNvPr>
          <p:cNvSpPr/>
          <p:nvPr/>
        </p:nvSpPr>
        <p:spPr>
          <a:xfrm>
            <a:off x="3615675" y="3742964"/>
            <a:ext cx="65493" cy="65493"/>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7" name="Ellipse 156">
            <a:extLst>
              <a:ext uri="{FF2B5EF4-FFF2-40B4-BE49-F238E27FC236}">
                <a16:creationId xmlns:a16="http://schemas.microsoft.com/office/drawing/2014/main" id="{1ED1D2CE-4202-B3C8-F4F0-C6CE2292D0C2}"/>
              </a:ext>
            </a:extLst>
          </p:cNvPr>
          <p:cNvSpPr/>
          <p:nvPr/>
        </p:nvSpPr>
        <p:spPr>
          <a:xfrm>
            <a:off x="2891450" y="3893395"/>
            <a:ext cx="65493" cy="65493"/>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8" name="Ellipse 157">
            <a:extLst>
              <a:ext uri="{FF2B5EF4-FFF2-40B4-BE49-F238E27FC236}">
                <a16:creationId xmlns:a16="http://schemas.microsoft.com/office/drawing/2014/main" id="{97E8F30B-6842-F97F-31A6-D3A1465D6040}"/>
              </a:ext>
            </a:extLst>
          </p:cNvPr>
          <p:cNvSpPr/>
          <p:nvPr/>
        </p:nvSpPr>
        <p:spPr>
          <a:xfrm>
            <a:off x="2935437" y="4877594"/>
            <a:ext cx="65493" cy="65493"/>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9" name="Ellipse 158">
            <a:extLst>
              <a:ext uri="{FF2B5EF4-FFF2-40B4-BE49-F238E27FC236}">
                <a16:creationId xmlns:a16="http://schemas.microsoft.com/office/drawing/2014/main" id="{E9EAF2E4-013D-1CF1-6B66-00768E9B5A04}"/>
              </a:ext>
            </a:extLst>
          </p:cNvPr>
          <p:cNvSpPr/>
          <p:nvPr/>
        </p:nvSpPr>
        <p:spPr>
          <a:xfrm>
            <a:off x="2923715" y="2988804"/>
            <a:ext cx="65493" cy="65493"/>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0" name="Ellipse 159">
            <a:extLst>
              <a:ext uri="{FF2B5EF4-FFF2-40B4-BE49-F238E27FC236}">
                <a16:creationId xmlns:a16="http://schemas.microsoft.com/office/drawing/2014/main" id="{E0DC2369-6F92-FA1C-FE49-3DCA964F50CE}"/>
              </a:ext>
            </a:extLst>
          </p:cNvPr>
          <p:cNvSpPr/>
          <p:nvPr/>
        </p:nvSpPr>
        <p:spPr>
          <a:xfrm>
            <a:off x="2954485" y="2832590"/>
            <a:ext cx="65493" cy="65493"/>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1" name="Ellipse 160">
            <a:extLst>
              <a:ext uri="{FF2B5EF4-FFF2-40B4-BE49-F238E27FC236}">
                <a16:creationId xmlns:a16="http://schemas.microsoft.com/office/drawing/2014/main" id="{A74FFA3D-3079-8270-3ADF-A33420C5904E}"/>
              </a:ext>
            </a:extLst>
          </p:cNvPr>
          <p:cNvSpPr/>
          <p:nvPr/>
        </p:nvSpPr>
        <p:spPr>
          <a:xfrm>
            <a:off x="2929101" y="2612107"/>
            <a:ext cx="65493" cy="65493"/>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2" name="Ellipse 161">
            <a:extLst>
              <a:ext uri="{FF2B5EF4-FFF2-40B4-BE49-F238E27FC236}">
                <a16:creationId xmlns:a16="http://schemas.microsoft.com/office/drawing/2014/main" id="{9EB7C6E8-F167-3E75-A8D9-23E249848B74}"/>
              </a:ext>
            </a:extLst>
          </p:cNvPr>
          <p:cNvSpPr/>
          <p:nvPr/>
        </p:nvSpPr>
        <p:spPr>
          <a:xfrm>
            <a:off x="3621849" y="2608369"/>
            <a:ext cx="65493" cy="65493"/>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3" name="Ellipse 162">
            <a:extLst>
              <a:ext uri="{FF2B5EF4-FFF2-40B4-BE49-F238E27FC236}">
                <a16:creationId xmlns:a16="http://schemas.microsoft.com/office/drawing/2014/main" id="{E032CAD5-73F2-2AC9-3F65-58B8D8FA4134}"/>
              </a:ext>
            </a:extLst>
          </p:cNvPr>
          <p:cNvSpPr/>
          <p:nvPr/>
        </p:nvSpPr>
        <p:spPr>
          <a:xfrm>
            <a:off x="7768494" y="4883488"/>
            <a:ext cx="78333" cy="78333"/>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75" name="Gruppieren 174">
            <a:extLst>
              <a:ext uri="{FF2B5EF4-FFF2-40B4-BE49-F238E27FC236}">
                <a16:creationId xmlns:a16="http://schemas.microsoft.com/office/drawing/2014/main" id="{5544DB16-8837-4685-6CB6-1ECCA694140D}"/>
              </a:ext>
            </a:extLst>
          </p:cNvPr>
          <p:cNvGrpSpPr/>
          <p:nvPr/>
        </p:nvGrpSpPr>
        <p:grpSpPr>
          <a:xfrm>
            <a:off x="7766651" y="5437247"/>
            <a:ext cx="79200" cy="79284"/>
            <a:chOff x="7766651" y="5437247"/>
            <a:chExt cx="79200" cy="79284"/>
          </a:xfrm>
        </p:grpSpPr>
        <p:cxnSp>
          <p:nvCxnSpPr>
            <p:cNvPr id="165" name="Gerader Verbinder 164">
              <a:extLst>
                <a:ext uri="{FF2B5EF4-FFF2-40B4-BE49-F238E27FC236}">
                  <a16:creationId xmlns:a16="http://schemas.microsoft.com/office/drawing/2014/main" id="{D8988B5C-C8A5-3E87-A884-53F56754AF19}"/>
                </a:ext>
              </a:extLst>
            </p:cNvPr>
            <p:cNvCxnSpPr/>
            <p:nvPr/>
          </p:nvCxnSpPr>
          <p:spPr>
            <a:xfrm>
              <a:off x="7767290" y="5437247"/>
              <a:ext cx="77923" cy="779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Gerader Verbinder 173">
              <a:extLst>
                <a:ext uri="{FF2B5EF4-FFF2-40B4-BE49-F238E27FC236}">
                  <a16:creationId xmlns:a16="http://schemas.microsoft.com/office/drawing/2014/main" id="{43AC1B3A-9BDF-4CE6-FFDB-3795753208F7}"/>
                </a:ext>
              </a:extLst>
            </p:cNvPr>
            <p:cNvCxnSpPr/>
            <p:nvPr/>
          </p:nvCxnSpPr>
          <p:spPr>
            <a:xfrm flipH="1">
              <a:off x="7766651" y="5437331"/>
              <a:ext cx="79200" cy="79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6" name="Gruppieren 175">
            <a:extLst>
              <a:ext uri="{FF2B5EF4-FFF2-40B4-BE49-F238E27FC236}">
                <a16:creationId xmlns:a16="http://schemas.microsoft.com/office/drawing/2014/main" id="{37CD3001-A0F0-0A4C-5CE6-BE9AEF79AE67}"/>
              </a:ext>
            </a:extLst>
          </p:cNvPr>
          <p:cNvGrpSpPr/>
          <p:nvPr/>
        </p:nvGrpSpPr>
        <p:grpSpPr>
          <a:xfrm>
            <a:off x="7207474" y="2152698"/>
            <a:ext cx="64223" cy="64290"/>
            <a:chOff x="7766651" y="5437247"/>
            <a:chExt cx="79200" cy="79284"/>
          </a:xfrm>
        </p:grpSpPr>
        <p:cxnSp>
          <p:nvCxnSpPr>
            <p:cNvPr id="177" name="Gerader Verbinder 176">
              <a:extLst>
                <a:ext uri="{FF2B5EF4-FFF2-40B4-BE49-F238E27FC236}">
                  <a16:creationId xmlns:a16="http://schemas.microsoft.com/office/drawing/2014/main" id="{351E84F0-5483-F893-D67D-C2143B5CDA56}"/>
                </a:ext>
              </a:extLst>
            </p:cNvPr>
            <p:cNvCxnSpPr/>
            <p:nvPr/>
          </p:nvCxnSpPr>
          <p:spPr>
            <a:xfrm>
              <a:off x="7767290" y="5437247"/>
              <a:ext cx="77923" cy="779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Gerader Verbinder 177">
              <a:extLst>
                <a:ext uri="{FF2B5EF4-FFF2-40B4-BE49-F238E27FC236}">
                  <a16:creationId xmlns:a16="http://schemas.microsoft.com/office/drawing/2014/main" id="{D47CA3ED-0AF4-4432-E753-81472C4CE88E}"/>
                </a:ext>
              </a:extLst>
            </p:cNvPr>
            <p:cNvCxnSpPr/>
            <p:nvPr/>
          </p:nvCxnSpPr>
          <p:spPr>
            <a:xfrm flipH="1">
              <a:off x="7766651" y="5437331"/>
              <a:ext cx="79200" cy="79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9" name="Gruppieren 178">
            <a:extLst>
              <a:ext uri="{FF2B5EF4-FFF2-40B4-BE49-F238E27FC236}">
                <a16:creationId xmlns:a16="http://schemas.microsoft.com/office/drawing/2014/main" id="{7243EE93-4CC5-35A0-C159-28D536AA38ED}"/>
              </a:ext>
            </a:extLst>
          </p:cNvPr>
          <p:cNvGrpSpPr/>
          <p:nvPr/>
        </p:nvGrpSpPr>
        <p:grpSpPr>
          <a:xfrm>
            <a:off x="3701725" y="2306138"/>
            <a:ext cx="64223" cy="64290"/>
            <a:chOff x="7766651" y="5437247"/>
            <a:chExt cx="79200" cy="79284"/>
          </a:xfrm>
        </p:grpSpPr>
        <p:cxnSp>
          <p:nvCxnSpPr>
            <p:cNvPr id="180" name="Gerader Verbinder 179">
              <a:extLst>
                <a:ext uri="{FF2B5EF4-FFF2-40B4-BE49-F238E27FC236}">
                  <a16:creationId xmlns:a16="http://schemas.microsoft.com/office/drawing/2014/main" id="{9B13BE6C-17FB-2F2D-F493-B694A64E1958}"/>
                </a:ext>
              </a:extLst>
            </p:cNvPr>
            <p:cNvCxnSpPr/>
            <p:nvPr/>
          </p:nvCxnSpPr>
          <p:spPr>
            <a:xfrm>
              <a:off x="7767290" y="5437247"/>
              <a:ext cx="77923" cy="779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r Verbinder 180">
              <a:extLst>
                <a:ext uri="{FF2B5EF4-FFF2-40B4-BE49-F238E27FC236}">
                  <a16:creationId xmlns:a16="http://schemas.microsoft.com/office/drawing/2014/main" id="{2FBD205F-0B01-3AB3-986B-35BB56CF5921}"/>
                </a:ext>
              </a:extLst>
            </p:cNvPr>
            <p:cNvCxnSpPr/>
            <p:nvPr/>
          </p:nvCxnSpPr>
          <p:spPr>
            <a:xfrm flipH="1">
              <a:off x="7766651" y="5437331"/>
              <a:ext cx="79200" cy="79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2" name="Gruppieren 181">
            <a:extLst>
              <a:ext uri="{FF2B5EF4-FFF2-40B4-BE49-F238E27FC236}">
                <a16:creationId xmlns:a16="http://schemas.microsoft.com/office/drawing/2014/main" id="{0D87C3FB-5C03-0C54-D613-0FC1A8C5A041}"/>
              </a:ext>
            </a:extLst>
          </p:cNvPr>
          <p:cNvGrpSpPr/>
          <p:nvPr/>
        </p:nvGrpSpPr>
        <p:grpSpPr>
          <a:xfrm>
            <a:off x="3048861" y="2455938"/>
            <a:ext cx="64223" cy="64290"/>
            <a:chOff x="7766651" y="5437247"/>
            <a:chExt cx="79200" cy="79284"/>
          </a:xfrm>
        </p:grpSpPr>
        <p:cxnSp>
          <p:nvCxnSpPr>
            <p:cNvPr id="183" name="Gerader Verbinder 182">
              <a:extLst>
                <a:ext uri="{FF2B5EF4-FFF2-40B4-BE49-F238E27FC236}">
                  <a16:creationId xmlns:a16="http://schemas.microsoft.com/office/drawing/2014/main" id="{6E1AFD28-7A83-30C7-F11D-6E81AD587288}"/>
                </a:ext>
              </a:extLst>
            </p:cNvPr>
            <p:cNvCxnSpPr/>
            <p:nvPr/>
          </p:nvCxnSpPr>
          <p:spPr>
            <a:xfrm>
              <a:off x="7767290" y="5437247"/>
              <a:ext cx="77923" cy="779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r Verbinder 183">
              <a:extLst>
                <a:ext uri="{FF2B5EF4-FFF2-40B4-BE49-F238E27FC236}">
                  <a16:creationId xmlns:a16="http://schemas.microsoft.com/office/drawing/2014/main" id="{99166471-6F29-19F7-F760-F938804E2FC1}"/>
                </a:ext>
              </a:extLst>
            </p:cNvPr>
            <p:cNvCxnSpPr/>
            <p:nvPr/>
          </p:nvCxnSpPr>
          <p:spPr>
            <a:xfrm flipH="1">
              <a:off x="7766651" y="5437331"/>
              <a:ext cx="79200" cy="79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5" name="Gruppieren 184">
            <a:extLst>
              <a:ext uri="{FF2B5EF4-FFF2-40B4-BE49-F238E27FC236}">
                <a16:creationId xmlns:a16="http://schemas.microsoft.com/office/drawing/2014/main" id="{55F1ADB4-A34A-6B03-90F9-0A3902A7010A}"/>
              </a:ext>
            </a:extLst>
          </p:cNvPr>
          <p:cNvGrpSpPr/>
          <p:nvPr/>
        </p:nvGrpSpPr>
        <p:grpSpPr>
          <a:xfrm>
            <a:off x="3419487" y="2912741"/>
            <a:ext cx="64223" cy="64290"/>
            <a:chOff x="7766651" y="5437247"/>
            <a:chExt cx="79200" cy="79284"/>
          </a:xfrm>
        </p:grpSpPr>
        <p:cxnSp>
          <p:nvCxnSpPr>
            <p:cNvPr id="186" name="Gerader Verbinder 185">
              <a:extLst>
                <a:ext uri="{FF2B5EF4-FFF2-40B4-BE49-F238E27FC236}">
                  <a16:creationId xmlns:a16="http://schemas.microsoft.com/office/drawing/2014/main" id="{BBF97B06-3D50-BA89-F91A-541580E96B07}"/>
                </a:ext>
              </a:extLst>
            </p:cNvPr>
            <p:cNvCxnSpPr/>
            <p:nvPr/>
          </p:nvCxnSpPr>
          <p:spPr>
            <a:xfrm>
              <a:off x="7767290" y="5437247"/>
              <a:ext cx="77923" cy="779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r Verbinder 186">
              <a:extLst>
                <a:ext uri="{FF2B5EF4-FFF2-40B4-BE49-F238E27FC236}">
                  <a16:creationId xmlns:a16="http://schemas.microsoft.com/office/drawing/2014/main" id="{066008EF-0B50-96A0-7A7B-002BBF6F8A6C}"/>
                </a:ext>
              </a:extLst>
            </p:cNvPr>
            <p:cNvCxnSpPr/>
            <p:nvPr/>
          </p:nvCxnSpPr>
          <p:spPr>
            <a:xfrm flipH="1">
              <a:off x="7766651" y="5437331"/>
              <a:ext cx="79200" cy="79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8" name="Gruppieren 187">
            <a:extLst>
              <a:ext uri="{FF2B5EF4-FFF2-40B4-BE49-F238E27FC236}">
                <a16:creationId xmlns:a16="http://schemas.microsoft.com/office/drawing/2014/main" id="{AB8B8F3C-5C63-8919-B063-9B41AAC01F2D}"/>
              </a:ext>
            </a:extLst>
          </p:cNvPr>
          <p:cNvGrpSpPr/>
          <p:nvPr/>
        </p:nvGrpSpPr>
        <p:grpSpPr>
          <a:xfrm>
            <a:off x="4357791" y="2755466"/>
            <a:ext cx="64223" cy="64290"/>
            <a:chOff x="7766651" y="5437247"/>
            <a:chExt cx="79200" cy="79284"/>
          </a:xfrm>
        </p:grpSpPr>
        <p:cxnSp>
          <p:nvCxnSpPr>
            <p:cNvPr id="189" name="Gerader Verbinder 188">
              <a:extLst>
                <a:ext uri="{FF2B5EF4-FFF2-40B4-BE49-F238E27FC236}">
                  <a16:creationId xmlns:a16="http://schemas.microsoft.com/office/drawing/2014/main" id="{70E83116-C439-56CA-78C6-7A9A240EB01F}"/>
                </a:ext>
              </a:extLst>
            </p:cNvPr>
            <p:cNvCxnSpPr/>
            <p:nvPr/>
          </p:nvCxnSpPr>
          <p:spPr>
            <a:xfrm>
              <a:off x="7767290" y="5437247"/>
              <a:ext cx="77923" cy="779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Gerader Verbinder 189">
              <a:extLst>
                <a:ext uri="{FF2B5EF4-FFF2-40B4-BE49-F238E27FC236}">
                  <a16:creationId xmlns:a16="http://schemas.microsoft.com/office/drawing/2014/main" id="{B4BDB70D-118F-A5B4-7333-CA336BCF5A36}"/>
                </a:ext>
              </a:extLst>
            </p:cNvPr>
            <p:cNvCxnSpPr/>
            <p:nvPr/>
          </p:nvCxnSpPr>
          <p:spPr>
            <a:xfrm flipH="1">
              <a:off x="7766651" y="5437331"/>
              <a:ext cx="79200" cy="79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1" name="Gruppieren 190">
            <a:extLst>
              <a:ext uri="{FF2B5EF4-FFF2-40B4-BE49-F238E27FC236}">
                <a16:creationId xmlns:a16="http://schemas.microsoft.com/office/drawing/2014/main" id="{A654AEE2-88D3-5B38-EA95-7DAE21F04E0F}"/>
              </a:ext>
            </a:extLst>
          </p:cNvPr>
          <p:cNvGrpSpPr/>
          <p:nvPr/>
        </p:nvGrpSpPr>
        <p:grpSpPr>
          <a:xfrm>
            <a:off x="3631819" y="3057730"/>
            <a:ext cx="64223" cy="64290"/>
            <a:chOff x="7766651" y="5437247"/>
            <a:chExt cx="79200" cy="79284"/>
          </a:xfrm>
        </p:grpSpPr>
        <p:cxnSp>
          <p:nvCxnSpPr>
            <p:cNvPr id="192" name="Gerader Verbinder 191">
              <a:extLst>
                <a:ext uri="{FF2B5EF4-FFF2-40B4-BE49-F238E27FC236}">
                  <a16:creationId xmlns:a16="http://schemas.microsoft.com/office/drawing/2014/main" id="{3AA5FA7A-C043-6FE1-3922-3568559CEDF9}"/>
                </a:ext>
              </a:extLst>
            </p:cNvPr>
            <p:cNvCxnSpPr/>
            <p:nvPr/>
          </p:nvCxnSpPr>
          <p:spPr>
            <a:xfrm>
              <a:off x="7767290" y="5437247"/>
              <a:ext cx="77923" cy="779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Gerader Verbinder 192">
              <a:extLst>
                <a:ext uri="{FF2B5EF4-FFF2-40B4-BE49-F238E27FC236}">
                  <a16:creationId xmlns:a16="http://schemas.microsoft.com/office/drawing/2014/main" id="{84430B63-81CC-A81B-AE07-20FC6CDDFF34}"/>
                </a:ext>
              </a:extLst>
            </p:cNvPr>
            <p:cNvCxnSpPr/>
            <p:nvPr/>
          </p:nvCxnSpPr>
          <p:spPr>
            <a:xfrm flipH="1">
              <a:off x="7766651" y="5437331"/>
              <a:ext cx="79200" cy="79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4" name="Gruppieren 193">
            <a:extLst>
              <a:ext uri="{FF2B5EF4-FFF2-40B4-BE49-F238E27FC236}">
                <a16:creationId xmlns:a16="http://schemas.microsoft.com/office/drawing/2014/main" id="{6CC33D8E-0305-472D-AB41-D9AF203B40F0}"/>
              </a:ext>
            </a:extLst>
          </p:cNvPr>
          <p:cNvGrpSpPr/>
          <p:nvPr/>
        </p:nvGrpSpPr>
        <p:grpSpPr>
          <a:xfrm>
            <a:off x="3436154" y="3141167"/>
            <a:ext cx="64223" cy="64290"/>
            <a:chOff x="7766651" y="5437247"/>
            <a:chExt cx="79200" cy="79284"/>
          </a:xfrm>
        </p:grpSpPr>
        <p:cxnSp>
          <p:nvCxnSpPr>
            <p:cNvPr id="195" name="Gerader Verbinder 194">
              <a:extLst>
                <a:ext uri="{FF2B5EF4-FFF2-40B4-BE49-F238E27FC236}">
                  <a16:creationId xmlns:a16="http://schemas.microsoft.com/office/drawing/2014/main" id="{B635508F-AC33-58A9-BEBF-0A3F77B285B6}"/>
                </a:ext>
              </a:extLst>
            </p:cNvPr>
            <p:cNvCxnSpPr/>
            <p:nvPr/>
          </p:nvCxnSpPr>
          <p:spPr>
            <a:xfrm>
              <a:off x="7767290" y="5437247"/>
              <a:ext cx="77923" cy="779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318863D4-AB6C-495D-A588-3663C3FE0ABB}"/>
                </a:ext>
              </a:extLst>
            </p:cNvPr>
            <p:cNvCxnSpPr/>
            <p:nvPr/>
          </p:nvCxnSpPr>
          <p:spPr>
            <a:xfrm flipH="1">
              <a:off x="7766651" y="5437331"/>
              <a:ext cx="79200" cy="79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7" name="Gruppieren 196">
            <a:extLst>
              <a:ext uri="{FF2B5EF4-FFF2-40B4-BE49-F238E27FC236}">
                <a16:creationId xmlns:a16="http://schemas.microsoft.com/office/drawing/2014/main" id="{DF246204-2B11-EB77-766E-FD50154CFA0D}"/>
              </a:ext>
            </a:extLst>
          </p:cNvPr>
          <p:cNvGrpSpPr/>
          <p:nvPr/>
        </p:nvGrpSpPr>
        <p:grpSpPr>
          <a:xfrm>
            <a:off x="4751139" y="3213127"/>
            <a:ext cx="64223" cy="64290"/>
            <a:chOff x="7766651" y="5437247"/>
            <a:chExt cx="79200" cy="79284"/>
          </a:xfrm>
        </p:grpSpPr>
        <p:cxnSp>
          <p:nvCxnSpPr>
            <p:cNvPr id="198" name="Gerader Verbinder 197">
              <a:extLst>
                <a:ext uri="{FF2B5EF4-FFF2-40B4-BE49-F238E27FC236}">
                  <a16:creationId xmlns:a16="http://schemas.microsoft.com/office/drawing/2014/main" id="{969C5069-1C4D-9A40-D6D7-44D4C88CF893}"/>
                </a:ext>
              </a:extLst>
            </p:cNvPr>
            <p:cNvCxnSpPr/>
            <p:nvPr/>
          </p:nvCxnSpPr>
          <p:spPr>
            <a:xfrm>
              <a:off x="7767290" y="5437247"/>
              <a:ext cx="77923" cy="779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13160DBD-50C7-22B2-3285-FE77FF161FA1}"/>
                </a:ext>
              </a:extLst>
            </p:cNvPr>
            <p:cNvCxnSpPr/>
            <p:nvPr/>
          </p:nvCxnSpPr>
          <p:spPr>
            <a:xfrm flipH="1">
              <a:off x="7766651" y="5437331"/>
              <a:ext cx="79200" cy="79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0" name="Gruppieren 199">
            <a:extLst>
              <a:ext uri="{FF2B5EF4-FFF2-40B4-BE49-F238E27FC236}">
                <a16:creationId xmlns:a16="http://schemas.microsoft.com/office/drawing/2014/main" id="{241574A8-8B5E-BF96-18AF-74993579F00F}"/>
              </a:ext>
            </a:extLst>
          </p:cNvPr>
          <p:cNvGrpSpPr/>
          <p:nvPr/>
        </p:nvGrpSpPr>
        <p:grpSpPr>
          <a:xfrm>
            <a:off x="2915918" y="5103103"/>
            <a:ext cx="64223" cy="64290"/>
            <a:chOff x="7766651" y="5437247"/>
            <a:chExt cx="79200" cy="79284"/>
          </a:xfrm>
        </p:grpSpPr>
        <p:cxnSp>
          <p:nvCxnSpPr>
            <p:cNvPr id="201" name="Gerader Verbinder 200">
              <a:extLst>
                <a:ext uri="{FF2B5EF4-FFF2-40B4-BE49-F238E27FC236}">
                  <a16:creationId xmlns:a16="http://schemas.microsoft.com/office/drawing/2014/main" id="{026B210D-5A10-ECB8-CAEA-BE4A2AE9C57D}"/>
                </a:ext>
              </a:extLst>
            </p:cNvPr>
            <p:cNvCxnSpPr/>
            <p:nvPr/>
          </p:nvCxnSpPr>
          <p:spPr>
            <a:xfrm>
              <a:off x="7767290" y="5437247"/>
              <a:ext cx="77923" cy="779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Gerader Verbinder 201">
              <a:extLst>
                <a:ext uri="{FF2B5EF4-FFF2-40B4-BE49-F238E27FC236}">
                  <a16:creationId xmlns:a16="http://schemas.microsoft.com/office/drawing/2014/main" id="{88C59EEB-567A-7E94-104D-E75B636586F8}"/>
                </a:ext>
              </a:extLst>
            </p:cNvPr>
            <p:cNvCxnSpPr/>
            <p:nvPr/>
          </p:nvCxnSpPr>
          <p:spPr>
            <a:xfrm flipH="1">
              <a:off x="7766651" y="5437331"/>
              <a:ext cx="79200" cy="79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3" name="Gruppieren 202">
            <a:extLst>
              <a:ext uri="{FF2B5EF4-FFF2-40B4-BE49-F238E27FC236}">
                <a16:creationId xmlns:a16="http://schemas.microsoft.com/office/drawing/2014/main" id="{D0F840E2-66E7-ACE7-9260-B2E1044E08A7}"/>
              </a:ext>
            </a:extLst>
          </p:cNvPr>
          <p:cNvGrpSpPr/>
          <p:nvPr/>
        </p:nvGrpSpPr>
        <p:grpSpPr>
          <a:xfrm>
            <a:off x="3049113" y="5330157"/>
            <a:ext cx="64223" cy="64290"/>
            <a:chOff x="7766651" y="5437247"/>
            <a:chExt cx="79200" cy="79284"/>
          </a:xfrm>
        </p:grpSpPr>
        <p:cxnSp>
          <p:nvCxnSpPr>
            <p:cNvPr id="204" name="Gerader Verbinder 203">
              <a:extLst>
                <a:ext uri="{FF2B5EF4-FFF2-40B4-BE49-F238E27FC236}">
                  <a16:creationId xmlns:a16="http://schemas.microsoft.com/office/drawing/2014/main" id="{791C9924-F9E4-A93A-2E88-31C1E46D4134}"/>
                </a:ext>
              </a:extLst>
            </p:cNvPr>
            <p:cNvCxnSpPr/>
            <p:nvPr/>
          </p:nvCxnSpPr>
          <p:spPr>
            <a:xfrm>
              <a:off x="7767290" y="5437247"/>
              <a:ext cx="77923" cy="779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Gerader Verbinder 204">
              <a:extLst>
                <a:ext uri="{FF2B5EF4-FFF2-40B4-BE49-F238E27FC236}">
                  <a16:creationId xmlns:a16="http://schemas.microsoft.com/office/drawing/2014/main" id="{34D349FA-334C-567E-B041-A40D4D5FAAE5}"/>
                </a:ext>
              </a:extLst>
            </p:cNvPr>
            <p:cNvCxnSpPr/>
            <p:nvPr/>
          </p:nvCxnSpPr>
          <p:spPr>
            <a:xfrm flipH="1">
              <a:off x="7766651" y="5437331"/>
              <a:ext cx="79200" cy="79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6" name="Gruppieren 205">
            <a:extLst>
              <a:ext uri="{FF2B5EF4-FFF2-40B4-BE49-F238E27FC236}">
                <a16:creationId xmlns:a16="http://schemas.microsoft.com/office/drawing/2014/main" id="{2E440169-871E-BEA6-9821-43CC6352C24E}"/>
              </a:ext>
            </a:extLst>
          </p:cNvPr>
          <p:cNvGrpSpPr/>
          <p:nvPr/>
        </p:nvGrpSpPr>
        <p:grpSpPr>
          <a:xfrm>
            <a:off x="2649236" y="5257182"/>
            <a:ext cx="64223" cy="64290"/>
            <a:chOff x="7766651" y="5437247"/>
            <a:chExt cx="79200" cy="79284"/>
          </a:xfrm>
        </p:grpSpPr>
        <p:cxnSp>
          <p:nvCxnSpPr>
            <p:cNvPr id="207" name="Gerader Verbinder 206">
              <a:extLst>
                <a:ext uri="{FF2B5EF4-FFF2-40B4-BE49-F238E27FC236}">
                  <a16:creationId xmlns:a16="http://schemas.microsoft.com/office/drawing/2014/main" id="{C86CA816-B06D-9645-D645-A91B11481812}"/>
                </a:ext>
              </a:extLst>
            </p:cNvPr>
            <p:cNvCxnSpPr/>
            <p:nvPr/>
          </p:nvCxnSpPr>
          <p:spPr>
            <a:xfrm>
              <a:off x="7767290" y="5437247"/>
              <a:ext cx="77923" cy="779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Gerader Verbinder 207">
              <a:extLst>
                <a:ext uri="{FF2B5EF4-FFF2-40B4-BE49-F238E27FC236}">
                  <a16:creationId xmlns:a16="http://schemas.microsoft.com/office/drawing/2014/main" id="{B877BF34-7914-6DD8-73FE-1914FCD55533}"/>
                </a:ext>
              </a:extLst>
            </p:cNvPr>
            <p:cNvCxnSpPr/>
            <p:nvPr/>
          </p:nvCxnSpPr>
          <p:spPr>
            <a:xfrm flipH="1">
              <a:off x="7766651" y="5437331"/>
              <a:ext cx="79200" cy="79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0" name="Gerade Verbindung mit Pfeil 209">
            <a:extLst>
              <a:ext uri="{FF2B5EF4-FFF2-40B4-BE49-F238E27FC236}">
                <a16:creationId xmlns:a16="http://schemas.microsoft.com/office/drawing/2014/main" id="{9FABA232-22C2-560B-7278-8F280CC05312}"/>
              </a:ext>
            </a:extLst>
          </p:cNvPr>
          <p:cNvCxnSpPr/>
          <p:nvPr/>
        </p:nvCxnSpPr>
        <p:spPr>
          <a:xfrm>
            <a:off x="3055187" y="4910340"/>
            <a:ext cx="19864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Gerade Verbindung mit Pfeil 210">
            <a:extLst>
              <a:ext uri="{FF2B5EF4-FFF2-40B4-BE49-F238E27FC236}">
                <a16:creationId xmlns:a16="http://schemas.microsoft.com/office/drawing/2014/main" id="{BCB6CCE8-0CE8-9B80-0D43-0631CBB05837}"/>
              </a:ext>
            </a:extLst>
          </p:cNvPr>
          <p:cNvCxnSpPr/>
          <p:nvPr/>
        </p:nvCxnSpPr>
        <p:spPr>
          <a:xfrm>
            <a:off x="3014056" y="4986044"/>
            <a:ext cx="19864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Gerade Verbindung mit Pfeil 211">
            <a:extLst>
              <a:ext uri="{FF2B5EF4-FFF2-40B4-BE49-F238E27FC236}">
                <a16:creationId xmlns:a16="http://schemas.microsoft.com/office/drawing/2014/main" id="{732209DE-593F-8B2C-91DE-6E90DD006CD0}"/>
              </a:ext>
            </a:extLst>
          </p:cNvPr>
          <p:cNvCxnSpPr/>
          <p:nvPr/>
        </p:nvCxnSpPr>
        <p:spPr>
          <a:xfrm>
            <a:off x="3264193" y="4685353"/>
            <a:ext cx="19864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Gerade Verbindung mit Pfeil 212">
            <a:extLst>
              <a:ext uri="{FF2B5EF4-FFF2-40B4-BE49-F238E27FC236}">
                <a16:creationId xmlns:a16="http://schemas.microsoft.com/office/drawing/2014/main" id="{5A0B0784-8936-45D2-4C68-C19799B711E5}"/>
              </a:ext>
            </a:extLst>
          </p:cNvPr>
          <p:cNvCxnSpPr/>
          <p:nvPr/>
        </p:nvCxnSpPr>
        <p:spPr>
          <a:xfrm>
            <a:off x="3275486" y="4605826"/>
            <a:ext cx="19864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Gerade Verbindung mit Pfeil 213">
            <a:extLst>
              <a:ext uri="{FF2B5EF4-FFF2-40B4-BE49-F238E27FC236}">
                <a16:creationId xmlns:a16="http://schemas.microsoft.com/office/drawing/2014/main" id="{D67F9274-35D9-09BA-CC15-425BC67CF12B}"/>
              </a:ext>
            </a:extLst>
          </p:cNvPr>
          <p:cNvCxnSpPr/>
          <p:nvPr/>
        </p:nvCxnSpPr>
        <p:spPr>
          <a:xfrm>
            <a:off x="3439468" y="4528752"/>
            <a:ext cx="19864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Gerade Verbindung mit Pfeil 214">
            <a:extLst>
              <a:ext uri="{FF2B5EF4-FFF2-40B4-BE49-F238E27FC236}">
                <a16:creationId xmlns:a16="http://schemas.microsoft.com/office/drawing/2014/main" id="{CD715935-426F-BE57-CAA9-0371F6305426}"/>
              </a:ext>
            </a:extLst>
          </p:cNvPr>
          <p:cNvCxnSpPr/>
          <p:nvPr/>
        </p:nvCxnSpPr>
        <p:spPr>
          <a:xfrm>
            <a:off x="3631721" y="4454659"/>
            <a:ext cx="19864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Gerade Verbindung mit Pfeil 215">
            <a:extLst>
              <a:ext uri="{FF2B5EF4-FFF2-40B4-BE49-F238E27FC236}">
                <a16:creationId xmlns:a16="http://schemas.microsoft.com/office/drawing/2014/main" id="{C01237D0-A369-D7D2-C94D-70651568BD02}"/>
              </a:ext>
            </a:extLst>
          </p:cNvPr>
          <p:cNvCxnSpPr/>
          <p:nvPr/>
        </p:nvCxnSpPr>
        <p:spPr>
          <a:xfrm>
            <a:off x="3808311" y="4229874"/>
            <a:ext cx="19864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Gerade Verbindung mit Pfeil 216">
            <a:extLst>
              <a:ext uri="{FF2B5EF4-FFF2-40B4-BE49-F238E27FC236}">
                <a16:creationId xmlns:a16="http://schemas.microsoft.com/office/drawing/2014/main" id="{8F17C2D4-EC1F-D559-8780-869CD2173ED4}"/>
              </a:ext>
            </a:extLst>
          </p:cNvPr>
          <p:cNvCxnSpPr/>
          <p:nvPr/>
        </p:nvCxnSpPr>
        <p:spPr>
          <a:xfrm>
            <a:off x="3993353" y="4154011"/>
            <a:ext cx="19864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Gerade Verbindung mit Pfeil 217">
            <a:extLst>
              <a:ext uri="{FF2B5EF4-FFF2-40B4-BE49-F238E27FC236}">
                <a16:creationId xmlns:a16="http://schemas.microsoft.com/office/drawing/2014/main" id="{B8656DCA-79B0-E13E-BEFF-21B0AFB3E54F}"/>
              </a:ext>
            </a:extLst>
          </p:cNvPr>
          <p:cNvCxnSpPr/>
          <p:nvPr/>
        </p:nvCxnSpPr>
        <p:spPr>
          <a:xfrm>
            <a:off x="5083969" y="3696940"/>
            <a:ext cx="19864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Gerade Verbindung mit Pfeil 218">
            <a:extLst>
              <a:ext uri="{FF2B5EF4-FFF2-40B4-BE49-F238E27FC236}">
                <a16:creationId xmlns:a16="http://schemas.microsoft.com/office/drawing/2014/main" id="{09EE3094-109E-C33F-40F3-4BA01FF02640}"/>
              </a:ext>
            </a:extLst>
          </p:cNvPr>
          <p:cNvCxnSpPr/>
          <p:nvPr/>
        </p:nvCxnSpPr>
        <p:spPr>
          <a:xfrm>
            <a:off x="5090337" y="3620048"/>
            <a:ext cx="19864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Gerade Verbindung mit Pfeil 219">
            <a:extLst>
              <a:ext uri="{FF2B5EF4-FFF2-40B4-BE49-F238E27FC236}">
                <a16:creationId xmlns:a16="http://schemas.microsoft.com/office/drawing/2014/main" id="{8B22EE5C-7DF7-4451-190B-299C5526131D}"/>
              </a:ext>
            </a:extLst>
          </p:cNvPr>
          <p:cNvCxnSpPr/>
          <p:nvPr/>
        </p:nvCxnSpPr>
        <p:spPr>
          <a:xfrm>
            <a:off x="5134196" y="3550810"/>
            <a:ext cx="19864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Gerade Verbindung mit Pfeil 220">
            <a:extLst>
              <a:ext uri="{FF2B5EF4-FFF2-40B4-BE49-F238E27FC236}">
                <a16:creationId xmlns:a16="http://schemas.microsoft.com/office/drawing/2014/main" id="{7E371684-B5CC-B30D-E157-E5349C7F405F}"/>
              </a:ext>
            </a:extLst>
          </p:cNvPr>
          <p:cNvCxnSpPr/>
          <p:nvPr/>
        </p:nvCxnSpPr>
        <p:spPr>
          <a:xfrm>
            <a:off x="5324659" y="3474946"/>
            <a:ext cx="19864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Gerade Verbindung mit Pfeil 221">
            <a:extLst>
              <a:ext uri="{FF2B5EF4-FFF2-40B4-BE49-F238E27FC236}">
                <a16:creationId xmlns:a16="http://schemas.microsoft.com/office/drawing/2014/main" id="{305732B5-D44D-8DA7-3757-3B063ED0B0B4}"/>
              </a:ext>
            </a:extLst>
          </p:cNvPr>
          <p:cNvCxnSpPr/>
          <p:nvPr/>
        </p:nvCxnSpPr>
        <p:spPr>
          <a:xfrm>
            <a:off x="5773056" y="3397518"/>
            <a:ext cx="19864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Gerade Verbindung mit Pfeil 222">
            <a:extLst>
              <a:ext uri="{FF2B5EF4-FFF2-40B4-BE49-F238E27FC236}">
                <a16:creationId xmlns:a16="http://schemas.microsoft.com/office/drawing/2014/main" id="{A2867CE7-4AB8-5DAD-2F89-AFA155639ED0}"/>
              </a:ext>
            </a:extLst>
          </p:cNvPr>
          <p:cNvCxnSpPr/>
          <p:nvPr/>
        </p:nvCxnSpPr>
        <p:spPr>
          <a:xfrm>
            <a:off x="5873437" y="3317930"/>
            <a:ext cx="19864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Gerade Verbindung mit Pfeil 223">
            <a:extLst>
              <a:ext uri="{FF2B5EF4-FFF2-40B4-BE49-F238E27FC236}">
                <a16:creationId xmlns:a16="http://schemas.microsoft.com/office/drawing/2014/main" id="{FD66CDF2-0231-BB6F-285E-E49882C8D627}"/>
              </a:ext>
            </a:extLst>
          </p:cNvPr>
          <p:cNvCxnSpPr/>
          <p:nvPr/>
        </p:nvCxnSpPr>
        <p:spPr>
          <a:xfrm>
            <a:off x="7093870" y="2640091"/>
            <a:ext cx="19864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Gerade Verbindung mit Pfeil 224">
            <a:extLst>
              <a:ext uri="{FF2B5EF4-FFF2-40B4-BE49-F238E27FC236}">
                <a16:creationId xmlns:a16="http://schemas.microsoft.com/office/drawing/2014/main" id="{5B5311F8-F885-DAAF-394F-FB4F2DEE82A2}"/>
              </a:ext>
            </a:extLst>
          </p:cNvPr>
          <p:cNvCxnSpPr/>
          <p:nvPr/>
        </p:nvCxnSpPr>
        <p:spPr>
          <a:xfrm>
            <a:off x="7622485" y="2563996"/>
            <a:ext cx="19864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Gerade Verbindung mit Pfeil 225">
            <a:extLst>
              <a:ext uri="{FF2B5EF4-FFF2-40B4-BE49-F238E27FC236}">
                <a16:creationId xmlns:a16="http://schemas.microsoft.com/office/drawing/2014/main" id="{7C5BE618-089A-5F18-462C-1461CF657FD9}"/>
              </a:ext>
            </a:extLst>
          </p:cNvPr>
          <p:cNvCxnSpPr/>
          <p:nvPr/>
        </p:nvCxnSpPr>
        <p:spPr>
          <a:xfrm>
            <a:off x="8571506" y="2108546"/>
            <a:ext cx="19864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7" name="Rechteck 226">
            <a:extLst>
              <a:ext uri="{FF2B5EF4-FFF2-40B4-BE49-F238E27FC236}">
                <a16:creationId xmlns:a16="http://schemas.microsoft.com/office/drawing/2014/main" id="{5F1618C0-A1DB-9FF9-AB9A-06FA92180562}"/>
              </a:ext>
            </a:extLst>
          </p:cNvPr>
          <p:cNvSpPr/>
          <p:nvPr/>
        </p:nvSpPr>
        <p:spPr>
          <a:xfrm>
            <a:off x="3604042" y="2152690"/>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8" name="Rechteck 227">
            <a:extLst>
              <a:ext uri="{FF2B5EF4-FFF2-40B4-BE49-F238E27FC236}">
                <a16:creationId xmlns:a16="http://schemas.microsoft.com/office/drawing/2014/main" id="{8D9043DF-D912-5EA5-3B14-8C6353546F6C}"/>
              </a:ext>
            </a:extLst>
          </p:cNvPr>
          <p:cNvSpPr/>
          <p:nvPr/>
        </p:nvSpPr>
        <p:spPr>
          <a:xfrm>
            <a:off x="2949519" y="2149798"/>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9" name="Rechteck 228">
            <a:extLst>
              <a:ext uri="{FF2B5EF4-FFF2-40B4-BE49-F238E27FC236}">
                <a16:creationId xmlns:a16="http://schemas.microsoft.com/office/drawing/2014/main" id="{AAB01F6E-74CB-AE5F-4193-AF0DD44490C8}"/>
              </a:ext>
            </a:extLst>
          </p:cNvPr>
          <p:cNvSpPr/>
          <p:nvPr/>
        </p:nvSpPr>
        <p:spPr>
          <a:xfrm>
            <a:off x="2939687" y="2226609"/>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0" name="Rechteck 229">
            <a:extLst>
              <a:ext uri="{FF2B5EF4-FFF2-40B4-BE49-F238E27FC236}">
                <a16:creationId xmlns:a16="http://schemas.microsoft.com/office/drawing/2014/main" id="{7A15FDF8-2E56-4D99-F8FA-1105C8527A54}"/>
              </a:ext>
            </a:extLst>
          </p:cNvPr>
          <p:cNvSpPr/>
          <p:nvPr/>
        </p:nvSpPr>
        <p:spPr>
          <a:xfrm>
            <a:off x="2701308" y="2299721"/>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1" name="Rechteck 230">
            <a:extLst>
              <a:ext uri="{FF2B5EF4-FFF2-40B4-BE49-F238E27FC236}">
                <a16:creationId xmlns:a16="http://schemas.microsoft.com/office/drawing/2014/main" id="{EF52D283-FEC4-76D5-044A-0B5B440CC020}"/>
              </a:ext>
            </a:extLst>
          </p:cNvPr>
          <p:cNvSpPr/>
          <p:nvPr/>
        </p:nvSpPr>
        <p:spPr>
          <a:xfrm>
            <a:off x="2347780" y="2449167"/>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2" name="Rechteck 231">
            <a:extLst>
              <a:ext uri="{FF2B5EF4-FFF2-40B4-BE49-F238E27FC236}">
                <a16:creationId xmlns:a16="http://schemas.microsoft.com/office/drawing/2014/main" id="{A5A227E7-03A4-427E-03EB-62F6047ABAE8}"/>
              </a:ext>
            </a:extLst>
          </p:cNvPr>
          <p:cNvSpPr/>
          <p:nvPr/>
        </p:nvSpPr>
        <p:spPr>
          <a:xfrm>
            <a:off x="2954747" y="2756007"/>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3" name="Rechteck 232">
            <a:extLst>
              <a:ext uri="{FF2B5EF4-FFF2-40B4-BE49-F238E27FC236}">
                <a16:creationId xmlns:a16="http://schemas.microsoft.com/office/drawing/2014/main" id="{BE7CD15E-8E4F-A61B-1071-4DB47ABFDAF5}"/>
              </a:ext>
            </a:extLst>
          </p:cNvPr>
          <p:cNvSpPr/>
          <p:nvPr/>
        </p:nvSpPr>
        <p:spPr>
          <a:xfrm>
            <a:off x="3645917" y="2755858"/>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4" name="Rechteck 233">
            <a:extLst>
              <a:ext uri="{FF2B5EF4-FFF2-40B4-BE49-F238E27FC236}">
                <a16:creationId xmlns:a16="http://schemas.microsoft.com/office/drawing/2014/main" id="{BBC3DCD3-79F1-B9D6-302D-44B3ED4A8A87}"/>
              </a:ext>
            </a:extLst>
          </p:cNvPr>
          <p:cNvSpPr/>
          <p:nvPr/>
        </p:nvSpPr>
        <p:spPr>
          <a:xfrm>
            <a:off x="4308543" y="2676332"/>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5" name="Rechteck 234">
            <a:extLst>
              <a:ext uri="{FF2B5EF4-FFF2-40B4-BE49-F238E27FC236}">
                <a16:creationId xmlns:a16="http://schemas.microsoft.com/office/drawing/2014/main" id="{C498CAC9-D548-E5A3-F6DA-DB5FC385CAC8}"/>
              </a:ext>
            </a:extLst>
          </p:cNvPr>
          <p:cNvSpPr/>
          <p:nvPr/>
        </p:nvSpPr>
        <p:spPr>
          <a:xfrm>
            <a:off x="3631771" y="2833827"/>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6" name="Rechteck 235">
            <a:extLst>
              <a:ext uri="{FF2B5EF4-FFF2-40B4-BE49-F238E27FC236}">
                <a16:creationId xmlns:a16="http://schemas.microsoft.com/office/drawing/2014/main" id="{ECD0A8A4-B91D-4983-B381-E8CAA62C92EC}"/>
              </a:ext>
            </a:extLst>
          </p:cNvPr>
          <p:cNvSpPr/>
          <p:nvPr/>
        </p:nvSpPr>
        <p:spPr>
          <a:xfrm>
            <a:off x="2931771" y="2907003"/>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7" name="Rechteck 236">
            <a:extLst>
              <a:ext uri="{FF2B5EF4-FFF2-40B4-BE49-F238E27FC236}">
                <a16:creationId xmlns:a16="http://schemas.microsoft.com/office/drawing/2014/main" id="{59192179-E933-A31E-90B0-BEF4BEEA233A}"/>
              </a:ext>
            </a:extLst>
          </p:cNvPr>
          <p:cNvSpPr/>
          <p:nvPr/>
        </p:nvSpPr>
        <p:spPr>
          <a:xfrm>
            <a:off x="2942406" y="3056051"/>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8" name="Rechteck 237">
            <a:extLst>
              <a:ext uri="{FF2B5EF4-FFF2-40B4-BE49-F238E27FC236}">
                <a16:creationId xmlns:a16="http://schemas.microsoft.com/office/drawing/2014/main" id="{7293DE07-BA04-D59A-D400-183FF3DDAEC2}"/>
              </a:ext>
            </a:extLst>
          </p:cNvPr>
          <p:cNvSpPr/>
          <p:nvPr/>
        </p:nvSpPr>
        <p:spPr>
          <a:xfrm>
            <a:off x="2931545" y="3137054"/>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9" name="Rechteck 238">
            <a:extLst>
              <a:ext uri="{FF2B5EF4-FFF2-40B4-BE49-F238E27FC236}">
                <a16:creationId xmlns:a16="http://schemas.microsoft.com/office/drawing/2014/main" id="{05D0073F-46FA-47F9-4167-DB9B2809758A}"/>
              </a:ext>
            </a:extLst>
          </p:cNvPr>
          <p:cNvSpPr/>
          <p:nvPr/>
        </p:nvSpPr>
        <p:spPr>
          <a:xfrm>
            <a:off x="2902967" y="3210813"/>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0" name="Rechteck 239">
            <a:extLst>
              <a:ext uri="{FF2B5EF4-FFF2-40B4-BE49-F238E27FC236}">
                <a16:creationId xmlns:a16="http://schemas.microsoft.com/office/drawing/2014/main" id="{82473876-8130-29E3-6268-79D7D469064B}"/>
              </a:ext>
            </a:extLst>
          </p:cNvPr>
          <p:cNvSpPr/>
          <p:nvPr/>
        </p:nvSpPr>
        <p:spPr>
          <a:xfrm>
            <a:off x="3600990" y="3442178"/>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1" name="Rechteck 240">
            <a:extLst>
              <a:ext uri="{FF2B5EF4-FFF2-40B4-BE49-F238E27FC236}">
                <a16:creationId xmlns:a16="http://schemas.microsoft.com/office/drawing/2014/main" id="{33D15EB0-EB65-AAC0-363C-1E298CE95D6B}"/>
              </a:ext>
            </a:extLst>
          </p:cNvPr>
          <p:cNvSpPr/>
          <p:nvPr/>
        </p:nvSpPr>
        <p:spPr>
          <a:xfrm>
            <a:off x="4299135" y="3440930"/>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2" name="Rechteck 241">
            <a:extLst>
              <a:ext uri="{FF2B5EF4-FFF2-40B4-BE49-F238E27FC236}">
                <a16:creationId xmlns:a16="http://schemas.microsoft.com/office/drawing/2014/main" id="{FA6C06D5-F878-D244-E018-FAC03819B4B3}"/>
              </a:ext>
            </a:extLst>
          </p:cNvPr>
          <p:cNvSpPr/>
          <p:nvPr/>
        </p:nvSpPr>
        <p:spPr>
          <a:xfrm>
            <a:off x="4392874" y="3741148"/>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3" name="Rechteck 242">
            <a:extLst>
              <a:ext uri="{FF2B5EF4-FFF2-40B4-BE49-F238E27FC236}">
                <a16:creationId xmlns:a16="http://schemas.microsoft.com/office/drawing/2014/main" id="{A5FCD5C2-B1D5-24B0-8E2A-A2402F91B008}"/>
              </a:ext>
            </a:extLst>
          </p:cNvPr>
          <p:cNvSpPr/>
          <p:nvPr/>
        </p:nvSpPr>
        <p:spPr>
          <a:xfrm>
            <a:off x="3835296" y="3822894"/>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4" name="Rechteck 243">
            <a:extLst>
              <a:ext uri="{FF2B5EF4-FFF2-40B4-BE49-F238E27FC236}">
                <a16:creationId xmlns:a16="http://schemas.microsoft.com/office/drawing/2014/main" id="{EBC14A72-2234-F7A4-D528-96533BA071AD}"/>
              </a:ext>
            </a:extLst>
          </p:cNvPr>
          <p:cNvSpPr/>
          <p:nvPr/>
        </p:nvSpPr>
        <p:spPr>
          <a:xfrm>
            <a:off x="3617587" y="3820927"/>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5" name="Rechteck 244">
            <a:extLst>
              <a:ext uri="{FF2B5EF4-FFF2-40B4-BE49-F238E27FC236}">
                <a16:creationId xmlns:a16="http://schemas.microsoft.com/office/drawing/2014/main" id="{78D7645B-BCA9-E8BD-3133-3115271CFEC0}"/>
              </a:ext>
            </a:extLst>
          </p:cNvPr>
          <p:cNvSpPr/>
          <p:nvPr/>
        </p:nvSpPr>
        <p:spPr>
          <a:xfrm>
            <a:off x="3604900" y="3896126"/>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6" name="Rechteck 245">
            <a:extLst>
              <a:ext uri="{FF2B5EF4-FFF2-40B4-BE49-F238E27FC236}">
                <a16:creationId xmlns:a16="http://schemas.microsoft.com/office/drawing/2014/main" id="{69940279-BFD3-E9AA-3948-7858A9312A2A}"/>
              </a:ext>
            </a:extLst>
          </p:cNvPr>
          <p:cNvSpPr/>
          <p:nvPr/>
        </p:nvSpPr>
        <p:spPr>
          <a:xfrm>
            <a:off x="3624441" y="4270940"/>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7" name="Rechteck 246">
            <a:extLst>
              <a:ext uri="{FF2B5EF4-FFF2-40B4-BE49-F238E27FC236}">
                <a16:creationId xmlns:a16="http://schemas.microsoft.com/office/drawing/2014/main" id="{7911824A-0C90-0CA1-88C3-2DC3E230B881}"/>
              </a:ext>
            </a:extLst>
          </p:cNvPr>
          <p:cNvSpPr/>
          <p:nvPr/>
        </p:nvSpPr>
        <p:spPr>
          <a:xfrm>
            <a:off x="3523079" y="4348032"/>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8" name="Rechteck 247">
            <a:extLst>
              <a:ext uri="{FF2B5EF4-FFF2-40B4-BE49-F238E27FC236}">
                <a16:creationId xmlns:a16="http://schemas.microsoft.com/office/drawing/2014/main" id="{1480397B-FF52-7A98-EF1D-9BD488EC4063}"/>
              </a:ext>
            </a:extLst>
          </p:cNvPr>
          <p:cNvSpPr/>
          <p:nvPr/>
        </p:nvSpPr>
        <p:spPr>
          <a:xfrm>
            <a:off x="3157276" y="4347506"/>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9" name="Rechteck 248">
            <a:extLst>
              <a:ext uri="{FF2B5EF4-FFF2-40B4-BE49-F238E27FC236}">
                <a16:creationId xmlns:a16="http://schemas.microsoft.com/office/drawing/2014/main" id="{903335AA-0B67-A138-7D39-FABF026A3138}"/>
              </a:ext>
            </a:extLst>
          </p:cNvPr>
          <p:cNvSpPr/>
          <p:nvPr/>
        </p:nvSpPr>
        <p:spPr>
          <a:xfrm>
            <a:off x="2922570" y="4348105"/>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0" name="Rechteck 249">
            <a:extLst>
              <a:ext uri="{FF2B5EF4-FFF2-40B4-BE49-F238E27FC236}">
                <a16:creationId xmlns:a16="http://schemas.microsoft.com/office/drawing/2014/main" id="{461480ED-D531-2547-BDE6-CFA36EAD545C}"/>
              </a:ext>
            </a:extLst>
          </p:cNvPr>
          <p:cNvSpPr/>
          <p:nvPr/>
        </p:nvSpPr>
        <p:spPr>
          <a:xfrm>
            <a:off x="2947110" y="4575310"/>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1" name="Rechteck 250">
            <a:extLst>
              <a:ext uri="{FF2B5EF4-FFF2-40B4-BE49-F238E27FC236}">
                <a16:creationId xmlns:a16="http://schemas.microsoft.com/office/drawing/2014/main" id="{C2272172-F403-19C4-5769-016B6F744934}"/>
              </a:ext>
            </a:extLst>
          </p:cNvPr>
          <p:cNvSpPr/>
          <p:nvPr/>
        </p:nvSpPr>
        <p:spPr>
          <a:xfrm>
            <a:off x="2937683" y="4724287"/>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2" name="Rechteck 251">
            <a:extLst>
              <a:ext uri="{FF2B5EF4-FFF2-40B4-BE49-F238E27FC236}">
                <a16:creationId xmlns:a16="http://schemas.microsoft.com/office/drawing/2014/main" id="{0A5112F2-8A17-2B76-74F0-3756C51A7475}"/>
              </a:ext>
            </a:extLst>
          </p:cNvPr>
          <p:cNvSpPr/>
          <p:nvPr/>
        </p:nvSpPr>
        <p:spPr>
          <a:xfrm>
            <a:off x="2945149" y="4808328"/>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3" name="Rechteck 252">
            <a:extLst>
              <a:ext uri="{FF2B5EF4-FFF2-40B4-BE49-F238E27FC236}">
                <a16:creationId xmlns:a16="http://schemas.microsoft.com/office/drawing/2014/main" id="{A6AB2F98-EED1-8B43-74BD-7E34FFA490AD}"/>
              </a:ext>
            </a:extLst>
          </p:cNvPr>
          <p:cNvSpPr/>
          <p:nvPr/>
        </p:nvSpPr>
        <p:spPr>
          <a:xfrm>
            <a:off x="2880327" y="5029834"/>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4" name="Rechteck 253">
            <a:extLst>
              <a:ext uri="{FF2B5EF4-FFF2-40B4-BE49-F238E27FC236}">
                <a16:creationId xmlns:a16="http://schemas.microsoft.com/office/drawing/2014/main" id="{C6223576-8F37-5F4B-9145-0E85D5D8F78D}"/>
              </a:ext>
            </a:extLst>
          </p:cNvPr>
          <p:cNvSpPr/>
          <p:nvPr/>
        </p:nvSpPr>
        <p:spPr>
          <a:xfrm>
            <a:off x="2658095" y="5180699"/>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5" name="Rechteck 254">
            <a:extLst>
              <a:ext uri="{FF2B5EF4-FFF2-40B4-BE49-F238E27FC236}">
                <a16:creationId xmlns:a16="http://schemas.microsoft.com/office/drawing/2014/main" id="{B3E0A198-B65E-BAAD-A593-09A3E03B9E04}"/>
              </a:ext>
            </a:extLst>
          </p:cNvPr>
          <p:cNvSpPr/>
          <p:nvPr/>
        </p:nvSpPr>
        <p:spPr>
          <a:xfrm>
            <a:off x="2486484" y="5330971"/>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6" name="Rechteck 255">
            <a:extLst>
              <a:ext uri="{FF2B5EF4-FFF2-40B4-BE49-F238E27FC236}">
                <a16:creationId xmlns:a16="http://schemas.microsoft.com/office/drawing/2014/main" id="{9E1B380B-DA81-CC21-B706-B4D01B8B83F2}"/>
              </a:ext>
            </a:extLst>
          </p:cNvPr>
          <p:cNvSpPr/>
          <p:nvPr/>
        </p:nvSpPr>
        <p:spPr>
          <a:xfrm>
            <a:off x="2507453" y="5487754"/>
            <a:ext cx="70985" cy="657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57" name="Gerade Verbindung mit Pfeil 256">
            <a:extLst>
              <a:ext uri="{FF2B5EF4-FFF2-40B4-BE49-F238E27FC236}">
                <a16:creationId xmlns:a16="http://schemas.microsoft.com/office/drawing/2014/main" id="{87E948E9-39C5-20AA-CA48-E484A8821BE1}"/>
              </a:ext>
            </a:extLst>
          </p:cNvPr>
          <p:cNvCxnSpPr>
            <a:cxnSpLocks/>
          </p:cNvCxnSpPr>
          <p:nvPr/>
        </p:nvCxnSpPr>
        <p:spPr>
          <a:xfrm>
            <a:off x="7744338" y="5339085"/>
            <a:ext cx="123826"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0" name="Rechteck 259">
            <a:extLst>
              <a:ext uri="{FF2B5EF4-FFF2-40B4-BE49-F238E27FC236}">
                <a16:creationId xmlns:a16="http://schemas.microsoft.com/office/drawing/2014/main" id="{0C2812C0-3FAB-5225-8FDC-2ED2CC40B850}"/>
              </a:ext>
            </a:extLst>
          </p:cNvPr>
          <p:cNvSpPr/>
          <p:nvPr/>
        </p:nvSpPr>
        <p:spPr>
          <a:xfrm>
            <a:off x="7763832" y="5020391"/>
            <a:ext cx="89366" cy="8579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1" name="Rechteck 260">
            <a:extLst>
              <a:ext uri="{FF2B5EF4-FFF2-40B4-BE49-F238E27FC236}">
                <a16:creationId xmlns:a16="http://schemas.microsoft.com/office/drawing/2014/main" id="{5E9558F2-EAD2-8934-602E-1CF600189AFB}"/>
              </a:ext>
            </a:extLst>
          </p:cNvPr>
          <p:cNvSpPr/>
          <p:nvPr/>
        </p:nvSpPr>
        <p:spPr>
          <a:xfrm rot="18900000">
            <a:off x="2614693" y="2991949"/>
            <a:ext cx="59716" cy="55302"/>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2" name="Rechteck 261">
            <a:extLst>
              <a:ext uri="{FF2B5EF4-FFF2-40B4-BE49-F238E27FC236}">
                <a16:creationId xmlns:a16="http://schemas.microsoft.com/office/drawing/2014/main" id="{C350CDB5-DA9A-9F9D-2EDA-CFF74258723A}"/>
              </a:ext>
            </a:extLst>
          </p:cNvPr>
          <p:cNvSpPr/>
          <p:nvPr/>
        </p:nvSpPr>
        <p:spPr>
          <a:xfrm rot="18900000">
            <a:off x="7772089" y="5165687"/>
            <a:ext cx="77417" cy="71695"/>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3" name="Textfeld 262">
            <a:extLst>
              <a:ext uri="{FF2B5EF4-FFF2-40B4-BE49-F238E27FC236}">
                <a16:creationId xmlns:a16="http://schemas.microsoft.com/office/drawing/2014/main" id="{C2655A4E-F735-4300-F035-D3C9772D8DD9}"/>
              </a:ext>
            </a:extLst>
          </p:cNvPr>
          <p:cNvSpPr txBox="1"/>
          <p:nvPr/>
        </p:nvSpPr>
        <p:spPr>
          <a:xfrm>
            <a:off x="7807983" y="4530981"/>
            <a:ext cx="1153463" cy="230832"/>
          </a:xfrm>
          <a:prstGeom prst="rect">
            <a:avLst/>
          </a:prstGeom>
          <a:noFill/>
        </p:spPr>
        <p:txBody>
          <a:bodyPr wrap="square" rtlCol="0">
            <a:spAutoFit/>
          </a:bodyPr>
          <a:lstStyle/>
          <a:p>
            <a:r>
              <a:rPr lang="de-DE" sz="900"/>
              <a:t>CR</a:t>
            </a:r>
          </a:p>
        </p:txBody>
      </p:sp>
      <p:sp>
        <p:nvSpPr>
          <p:cNvPr id="264" name="Textfeld 263">
            <a:extLst>
              <a:ext uri="{FF2B5EF4-FFF2-40B4-BE49-F238E27FC236}">
                <a16:creationId xmlns:a16="http://schemas.microsoft.com/office/drawing/2014/main" id="{516F7ACA-3AA3-D3A4-40EC-605176BAC875}"/>
              </a:ext>
            </a:extLst>
          </p:cNvPr>
          <p:cNvSpPr txBox="1"/>
          <p:nvPr/>
        </p:nvSpPr>
        <p:spPr>
          <a:xfrm>
            <a:off x="7807983" y="4669678"/>
            <a:ext cx="1153463" cy="230832"/>
          </a:xfrm>
          <a:prstGeom prst="rect">
            <a:avLst/>
          </a:prstGeom>
          <a:noFill/>
        </p:spPr>
        <p:txBody>
          <a:bodyPr wrap="square" rtlCol="0">
            <a:spAutoFit/>
          </a:bodyPr>
          <a:lstStyle/>
          <a:p>
            <a:r>
              <a:rPr lang="de-DE" sz="900"/>
              <a:t>PR</a:t>
            </a:r>
          </a:p>
        </p:txBody>
      </p:sp>
      <p:sp>
        <p:nvSpPr>
          <p:cNvPr id="265" name="Textfeld 264">
            <a:extLst>
              <a:ext uri="{FF2B5EF4-FFF2-40B4-BE49-F238E27FC236}">
                <a16:creationId xmlns:a16="http://schemas.microsoft.com/office/drawing/2014/main" id="{6A45690B-28CE-6271-9F24-5D1722F7C522}"/>
              </a:ext>
            </a:extLst>
          </p:cNvPr>
          <p:cNvSpPr txBox="1"/>
          <p:nvPr/>
        </p:nvSpPr>
        <p:spPr>
          <a:xfrm>
            <a:off x="7807983" y="4808375"/>
            <a:ext cx="1153463" cy="230832"/>
          </a:xfrm>
          <a:prstGeom prst="rect">
            <a:avLst/>
          </a:prstGeom>
          <a:noFill/>
        </p:spPr>
        <p:txBody>
          <a:bodyPr wrap="square" rtlCol="0">
            <a:spAutoFit/>
          </a:bodyPr>
          <a:lstStyle/>
          <a:p>
            <a:r>
              <a:rPr lang="de-DE" sz="900"/>
              <a:t>SD</a:t>
            </a:r>
          </a:p>
        </p:txBody>
      </p:sp>
      <p:sp>
        <p:nvSpPr>
          <p:cNvPr id="266" name="Textfeld 265">
            <a:extLst>
              <a:ext uri="{FF2B5EF4-FFF2-40B4-BE49-F238E27FC236}">
                <a16:creationId xmlns:a16="http://schemas.microsoft.com/office/drawing/2014/main" id="{71B4C2D7-767C-5ADC-ED1C-47F603E404D3}"/>
              </a:ext>
            </a:extLst>
          </p:cNvPr>
          <p:cNvSpPr txBox="1"/>
          <p:nvPr/>
        </p:nvSpPr>
        <p:spPr>
          <a:xfrm>
            <a:off x="7807983" y="4947072"/>
            <a:ext cx="1153463" cy="230832"/>
          </a:xfrm>
          <a:prstGeom prst="rect">
            <a:avLst/>
          </a:prstGeom>
          <a:noFill/>
        </p:spPr>
        <p:txBody>
          <a:bodyPr wrap="square" rtlCol="0">
            <a:spAutoFit/>
          </a:bodyPr>
          <a:lstStyle/>
          <a:p>
            <a:r>
              <a:rPr lang="de-DE" sz="900"/>
              <a:t>PD</a:t>
            </a:r>
          </a:p>
        </p:txBody>
      </p:sp>
      <p:sp>
        <p:nvSpPr>
          <p:cNvPr id="267" name="Textfeld 266">
            <a:extLst>
              <a:ext uri="{FF2B5EF4-FFF2-40B4-BE49-F238E27FC236}">
                <a16:creationId xmlns:a16="http://schemas.microsoft.com/office/drawing/2014/main" id="{61FD77AD-44E6-7B63-C5AD-923DE7E795DF}"/>
              </a:ext>
            </a:extLst>
          </p:cNvPr>
          <p:cNvSpPr txBox="1"/>
          <p:nvPr/>
        </p:nvSpPr>
        <p:spPr>
          <a:xfrm>
            <a:off x="7807983" y="5085769"/>
            <a:ext cx="1153463" cy="230832"/>
          </a:xfrm>
          <a:prstGeom prst="rect">
            <a:avLst/>
          </a:prstGeom>
          <a:noFill/>
        </p:spPr>
        <p:txBody>
          <a:bodyPr wrap="square" rtlCol="0">
            <a:spAutoFit/>
          </a:bodyPr>
          <a:lstStyle/>
          <a:p>
            <a:r>
              <a:rPr lang="de-DE" sz="900"/>
              <a:t>NE</a:t>
            </a:r>
          </a:p>
        </p:txBody>
      </p:sp>
      <p:sp>
        <p:nvSpPr>
          <p:cNvPr id="268" name="Textfeld 267">
            <a:extLst>
              <a:ext uri="{FF2B5EF4-FFF2-40B4-BE49-F238E27FC236}">
                <a16:creationId xmlns:a16="http://schemas.microsoft.com/office/drawing/2014/main" id="{736A2CD5-9B6A-1278-B758-95CEF57FBD22}"/>
              </a:ext>
            </a:extLst>
          </p:cNvPr>
          <p:cNvSpPr txBox="1"/>
          <p:nvPr/>
        </p:nvSpPr>
        <p:spPr>
          <a:xfrm>
            <a:off x="7807983" y="5224466"/>
            <a:ext cx="1153463" cy="230832"/>
          </a:xfrm>
          <a:prstGeom prst="rect">
            <a:avLst/>
          </a:prstGeom>
          <a:noFill/>
        </p:spPr>
        <p:txBody>
          <a:bodyPr wrap="square" rtlCol="0">
            <a:spAutoFit/>
          </a:bodyPr>
          <a:lstStyle/>
          <a:p>
            <a:r>
              <a:rPr lang="de-DE" sz="900" err="1"/>
              <a:t>Ongoing</a:t>
            </a:r>
            <a:r>
              <a:rPr lang="de-DE" sz="900"/>
              <a:t> </a:t>
            </a:r>
            <a:r>
              <a:rPr lang="de-DE" sz="900" err="1"/>
              <a:t>treatment</a:t>
            </a:r>
            <a:endParaRPr lang="de-DE" sz="900"/>
          </a:p>
        </p:txBody>
      </p:sp>
      <p:sp>
        <p:nvSpPr>
          <p:cNvPr id="269" name="Textfeld 268">
            <a:extLst>
              <a:ext uri="{FF2B5EF4-FFF2-40B4-BE49-F238E27FC236}">
                <a16:creationId xmlns:a16="http://schemas.microsoft.com/office/drawing/2014/main" id="{466F8ECF-8049-586A-221E-4B18E8297D96}"/>
              </a:ext>
            </a:extLst>
          </p:cNvPr>
          <p:cNvSpPr txBox="1"/>
          <p:nvPr/>
        </p:nvSpPr>
        <p:spPr>
          <a:xfrm>
            <a:off x="7807983" y="5363162"/>
            <a:ext cx="1153463" cy="230832"/>
          </a:xfrm>
          <a:prstGeom prst="rect">
            <a:avLst/>
          </a:prstGeom>
          <a:noFill/>
        </p:spPr>
        <p:txBody>
          <a:bodyPr wrap="square" rtlCol="0">
            <a:spAutoFit/>
          </a:bodyPr>
          <a:lstStyle/>
          <a:p>
            <a:r>
              <a:rPr lang="de-DE" sz="900"/>
              <a:t>Death</a:t>
            </a:r>
          </a:p>
        </p:txBody>
      </p:sp>
      <p:grpSp>
        <p:nvGrpSpPr>
          <p:cNvPr id="308" name="Gruppieren 307">
            <a:extLst>
              <a:ext uri="{FF2B5EF4-FFF2-40B4-BE49-F238E27FC236}">
                <a16:creationId xmlns:a16="http://schemas.microsoft.com/office/drawing/2014/main" id="{A64C6E04-D085-06AE-6893-85050C3088C3}"/>
              </a:ext>
            </a:extLst>
          </p:cNvPr>
          <p:cNvGrpSpPr/>
          <p:nvPr/>
        </p:nvGrpSpPr>
        <p:grpSpPr>
          <a:xfrm>
            <a:off x="2148071" y="5633910"/>
            <a:ext cx="6792729" cy="246221"/>
            <a:chOff x="2140320" y="5620889"/>
            <a:chExt cx="6792729" cy="246221"/>
          </a:xfrm>
        </p:grpSpPr>
        <p:sp>
          <p:nvSpPr>
            <p:cNvPr id="270" name="Textfeld 269">
              <a:extLst>
                <a:ext uri="{FF2B5EF4-FFF2-40B4-BE49-F238E27FC236}">
                  <a16:creationId xmlns:a16="http://schemas.microsoft.com/office/drawing/2014/main" id="{6FE0EEFA-D711-66C0-B043-9D3E94094BBC}"/>
                </a:ext>
              </a:extLst>
            </p:cNvPr>
            <p:cNvSpPr txBox="1"/>
            <p:nvPr/>
          </p:nvSpPr>
          <p:spPr>
            <a:xfrm>
              <a:off x="2140320" y="5620889"/>
              <a:ext cx="325643" cy="246221"/>
            </a:xfrm>
            <a:prstGeom prst="rect">
              <a:avLst/>
            </a:prstGeom>
            <a:noFill/>
          </p:spPr>
          <p:txBody>
            <a:bodyPr wrap="square" rtlCol="0">
              <a:spAutoFit/>
            </a:bodyPr>
            <a:lstStyle/>
            <a:p>
              <a:r>
                <a:rPr lang="de-DE" sz="1000"/>
                <a:t>0</a:t>
              </a:r>
            </a:p>
          </p:txBody>
        </p:sp>
        <p:sp>
          <p:nvSpPr>
            <p:cNvPr id="272" name="Textfeld 271">
              <a:extLst>
                <a:ext uri="{FF2B5EF4-FFF2-40B4-BE49-F238E27FC236}">
                  <a16:creationId xmlns:a16="http://schemas.microsoft.com/office/drawing/2014/main" id="{8C5B3912-0BFC-3639-D495-365077BC9742}"/>
                </a:ext>
              </a:extLst>
            </p:cNvPr>
            <p:cNvSpPr txBox="1"/>
            <p:nvPr/>
          </p:nvSpPr>
          <p:spPr>
            <a:xfrm>
              <a:off x="2389054" y="5620889"/>
              <a:ext cx="325643" cy="246221"/>
            </a:xfrm>
            <a:prstGeom prst="rect">
              <a:avLst/>
            </a:prstGeom>
            <a:noFill/>
          </p:spPr>
          <p:txBody>
            <a:bodyPr wrap="square" rtlCol="0">
              <a:spAutoFit/>
            </a:bodyPr>
            <a:lstStyle/>
            <a:p>
              <a:r>
                <a:rPr lang="de-DE" sz="1000"/>
                <a:t>1</a:t>
              </a:r>
            </a:p>
          </p:txBody>
        </p:sp>
        <p:sp>
          <p:nvSpPr>
            <p:cNvPr id="273" name="Textfeld 272">
              <a:extLst>
                <a:ext uri="{FF2B5EF4-FFF2-40B4-BE49-F238E27FC236}">
                  <a16:creationId xmlns:a16="http://schemas.microsoft.com/office/drawing/2014/main" id="{83130FD9-4E1D-C5F5-A485-DD2B5F47F114}"/>
                </a:ext>
              </a:extLst>
            </p:cNvPr>
            <p:cNvSpPr txBox="1"/>
            <p:nvPr/>
          </p:nvSpPr>
          <p:spPr>
            <a:xfrm>
              <a:off x="2637788" y="5620889"/>
              <a:ext cx="325643" cy="246221"/>
            </a:xfrm>
            <a:prstGeom prst="rect">
              <a:avLst/>
            </a:prstGeom>
            <a:noFill/>
          </p:spPr>
          <p:txBody>
            <a:bodyPr wrap="square" rtlCol="0">
              <a:spAutoFit/>
            </a:bodyPr>
            <a:lstStyle/>
            <a:p>
              <a:r>
                <a:rPr lang="de-DE" sz="1000"/>
                <a:t>2</a:t>
              </a:r>
            </a:p>
          </p:txBody>
        </p:sp>
        <p:sp>
          <p:nvSpPr>
            <p:cNvPr id="274" name="Textfeld 273">
              <a:extLst>
                <a:ext uri="{FF2B5EF4-FFF2-40B4-BE49-F238E27FC236}">
                  <a16:creationId xmlns:a16="http://schemas.microsoft.com/office/drawing/2014/main" id="{D19607DB-69F6-E684-27A0-ECDB1ACCA7F0}"/>
                </a:ext>
              </a:extLst>
            </p:cNvPr>
            <p:cNvSpPr txBox="1"/>
            <p:nvPr/>
          </p:nvSpPr>
          <p:spPr>
            <a:xfrm>
              <a:off x="2886522" y="5620889"/>
              <a:ext cx="325643" cy="246221"/>
            </a:xfrm>
            <a:prstGeom prst="rect">
              <a:avLst/>
            </a:prstGeom>
            <a:noFill/>
          </p:spPr>
          <p:txBody>
            <a:bodyPr wrap="square" rtlCol="0">
              <a:spAutoFit/>
            </a:bodyPr>
            <a:lstStyle/>
            <a:p>
              <a:r>
                <a:rPr lang="de-DE" sz="1000"/>
                <a:t>3</a:t>
              </a:r>
            </a:p>
          </p:txBody>
        </p:sp>
        <p:sp>
          <p:nvSpPr>
            <p:cNvPr id="275" name="Textfeld 274">
              <a:extLst>
                <a:ext uri="{FF2B5EF4-FFF2-40B4-BE49-F238E27FC236}">
                  <a16:creationId xmlns:a16="http://schemas.microsoft.com/office/drawing/2014/main" id="{F02FD05B-FE84-F4E8-45C5-C0140F6A8339}"/>
                </a:ext>
              </a:extLst>
            </p:cNvPr>
            <p:cNvSpPr txBox="1"/>
            <p:nvPr/>
          </p:nvSpPr>
          <p:spPr>
            <a:xfrm>
              <a:off x="3135256" y="5620889"/>
              <a:ext cx="325643" cy="246221"/>
            </a:xfrm>
            <a:prstGeom prst="rect">
              <a:avLst/>
            </a:prstGeom>
            <a:noFill/>
          </p:spPr>
          <p:txBody>
            <a:bodyPr wrap="square" rtlCol="0">
              <a:spAutoFit/>
            </a:bodyPr>
            <a:lstStyle/>
            <a:p>
              <a:r>
                <a:rPr lang="de-DE" sz="1000"/>
                <a:t>4</a:t>
              </a:r>
            </a:p>
          </p:txBody>
        </p:sp>
        <p:sp>
          <p:nvSpPr>
            <p:cNvPr id="276" name="Textfeld 275">
              <a:extLst>
                <a:ext uri="{FF2B5EF4-FFF2-40B4-BE49-F238E27FC236}">
                  <a16:creationId xmlns:a16="http://schemas.microsoft.com/office/drawing/2014/main" id="{2A96DAC8-001B-B0BB-D66D-85165A7F1610}"/>
                </a:ext>
              </a:extLst>
            </p:cNvPr>
            <p:cNvSpPr txBox="1"/>
            <p:nvPr/>
          </p:nvSpPr>
          <p:spPr>
            <a:xfrm>
              <a:off x="3632724" y="5620889"/>
              <a:ext cx="325643" cy="246221"/>
            </a:xfrm>
            <a:prstGeom prst="rect">
              <a:avLst/>
            </a:prstGeom>
            <a:noFill/>
          </p:spPr>
          <p:txBody>
            <a:bodyPr wrap="square" rtlCol="0">
              <a:spAutoFit/>
            </a:bodyPr>
            <a:lstStyle/>
            <a:p>
              <a:r>
                <a:rPr lang="de-DE" sz="1000"/>
                <a:t>6</a:t>
              </a:r>
            </a:p>
          </p:txBody>
        </p:sp>
        <p:sp>
          <p:nvSpPr>
            <p:cNvPr id="277" name="Textfeld 276">
              <a:extLst>
                <a:ext uri="{FF2B5EF4-FFF2-40B4-BE49-F238E27FC236}">
                  <a16:creationId xmlns:a16="http://schemas.microsoft.com/office/drawing/2014/main" id="{7CCED25B-D501-F2DD-E68B-76E5253D4E2D}"/>
                </a:ext>
              </a:extLst>
            </p:cNvPr>
            <p:cNvSpPr txBox="1"/>
            <p:nvPr/>
          </p:nvSpPr>
          <p:spPr>
            <a:xfrm>
              <a:off x="3383990" y="5620889"/>
              <a:ext cx="325643" cy="246221"/>
            </a:xfrm>
            <a:prstGeom prst="rect">
              <a:avLst/>
            </a:prstGeom>
            <a:noFill/>
          </p:spPr>
          <p:txBody>
            <a:bodyPr wrap="square" rtlCol="0">
              <a:spAutoFit/>
            </a:bodyPr>
            <a:lstStyle/>
            <a:p>
              <a:r>
                <a:rPr lang="de-DE" sz="1000"/>
                <a:t>5</a:t>
              </a:r>
            </a:p>
          </p:txBody>
        </p:sp>
        <p:sp>
          <p:nvSpPr>
            <p:cNvPr id="278" name="Textfeld 277">
              <a:extLst>
                <a:ext uri="{FF2B5EF4-FFF2-40B4-BE49-F238E27FC236}">
                  <a16:creationId xmlns:a16="http://schemas.microsoft.com/office/drawing/2014/main" id="{D9C140CB-E51A-D4D6-904E-4C39FA00F7F4}"/>
                </a:ext>
              </a:extLst>
            </p:cNvPr>
            <p:cNvSpPr txBox="1"/>
            <p:nvPr/>
          </p:nvSpPr>
          <p:spPr>
            <a:xfrm>
              <a:off x="3881458" y="5620889"/>
              <a:ext cx="325643" cy="246221"/>
            </a:xfrm>
            <a:prstGeom prst="rect">
              <a:avLst/>
            </a:prstGeom>
            <a:noFill/>
          </p:spPr>
          <p:txBody>
            <a:bodyPr wrap="square" rtlCol="0">
              <a:spAutoFit/>
            </a:bodyPr>
            <a:lstStyle/>
            <a:p>
              <a:r>
                <a:rPr lang="de-DE" sz="1000"/>
                <a:t>7</a:t>
              </a:r>
            </a:p>
          </p:txBody>
        </p:sp>
        <p:sp>
          <p:nvSpPr>
            <p:cNvPr id="279" name="Textfeld 278">
              <a:extLst>
                <a:ext uri="{FF2B5EF4-FFF2-40B4-BE49-F238E27FC236}">
                  <a16:creationId xmlns:a16="http://schemas.microsoft.com/office/drawing/2014/main" id="{2DDE76DA-1987-5F76-C44C-729AD231FD69}"/>
                </a:ext>
              </a:extLst>
            </p:cNvPr>
            <p:cNvSpPr txBox="1"/>
            <p:nvPr/>
          </p:nvSpPr>
          <p:spPr>
            <a:xfrm>
              <a:off x="4130192" y="5620889"/>
              <a:ext cx="325643" cy="246221"/>
            </a:xfrm>
            <a:prstGeom prst="rect">
              <a:avLst/>
            </a:prstGeom>
            <a:noFill/>
          </p:spPr>
          <p:txBody>
            <a:bodyPr wrap="square" rtlCol="0">
              <a:spAutoFit/>
            </a:bodyPr>
            <a:lstStyle/>
            <a:p>
              <a:r>
                <a:rPr lang="de-DE" sz="1000"/>
                <a:t>8</a:t>
              </a:r>
            </a:p>
          </p:txBody>
        </p:sp>
        <p:sp>
          <p:nvSpPr>
            <p:cNvPr id="280" name="Textfeld 279">
              <a:extLst>
                <a:ext uri="{FF2B5EF4-FFF2-40B4-BE49-F238E27FC236}">
                  <a16:creationId xmlns:a16="http://schemas.microsoft.com/office/drawing/2014/main" id="{B846E69C-E8EF-0CA8-3A9C-A4B561005196}"/>
                </a:ext>
              </a:extLst>
            </p:cNvPr>
            <p:cNvSpPr txBox="1"/>
            <p:nvPr/>
          </p:nvSpPr>
          <p:spPr>
            <a:xfrm>
              <a:off x="4627660" y="5620889"/>
              <a:ext cx="325643" cy="246221"/>
            </a:xfrm>
            <a:prstGeom prst="rect">
              <a:avLst/>
            </a:prstGeom>
            <a:noFill/>
          </p:spPr>
          <p:txBody>
            <a:bodyPr wrap="square" rtlCol="0">
              <a:spAutoFit/>
            </a:bodyPr>
            <a:lstStyle/>
            <a:p>
              <a:r>
                <a:rPr lang="de-DE" sz="1000"/>
                <a:t>10</a:t>
              </a:r>
            </a:p>
          </p:txBody>
        </p:sp>
        <p:sp>
          <p:nvSpPr>
            <p:cNvPr id="282" name="Textfeld 281">
              <a:extLst>
                <a:ext uri="{FF2B5EF4-FFF2-40B4-BE49-F238E27FC236}">
                  <a16:creationId xmlns:a16="http://schemas.microsoft.com/office/drawing/2014/main" id="{01114E42-BF04-3DE2-A1F3-8F5E4E895E6C}"/>
                </a:ext>
              </a:extLst>
            </p:cNvPr>
            <p:cNvSpPr txBox="1"/>
            <p:nvPr/>
          </p:nvSpPr>
          <p:spPr>
            <a:xfrm>
              <a:off x="4876394" y="5620889"/>
              <a:ext cx="325643" cy="246221"/>
            </a:xfrm>
            <a:prstGeom prst="rect">
              <a:avLst/>
            </a:prstGeom>
            <a:noFill/>
          </p:spPr>
          <p:txBody>
            <a:bodyPr wrap="square" rtlCol="0">
              <a:spAutoFit/>
            </a:bodyPr>
            <a:lstStyle/>
            <a:p>
              <a:r>
                <a:rPr lang="de-DE" sz="1000"/>
                <a:t>11</a:t>
              </a:r>
            </a:p>
          </p:txBody>
        </p:sp>
        <p:sp>
          <p:nvSpPr>
            <p:cNvPr id="283" name="Textfeld 282">
              <a:extLst>
                <a:ext uri="{FF2B5EF4-FFF2-40B4-BE49-F238E27FC236}">
                  <a16:creationId xmlns:a16="http://schemas.microsoft.com/office/drawing/2014/main" id="{02011819-6F04-5ED1-A162-507451FEC7E2}"/>
                </a:ext>
              </a:extLst>
            </p:cNvPr>
            <p:cNvSpPr txBox="1"/>
            <p:nvPr/>
          </p:nvSpPr>
          <p:spPr>
            <a:xfrm>
              <a:off x="5373862" y="5620889"/>
              <a:ext cx="325643" cy="246221"/>
            </a:xfrm>
            <a:prstGeom prst="rect">
              <a:avLst/>
            </a:prstGeom>
            <a:noFill/>
          </p:spPr>
          <p:txBody>
            <a:bodyPr wrap="square" rtlCol="0">
              <a:spAutoFit/>
            </a:bodyPr>
            <a:lstStyle/>
            <a:p>
              <a:r>
                <a:rPr lang="de-DE" sz="1000"/>
                <a:t>13</a:t>
              </a:r>
            </a:p>
          </p:txBody>
        </p:sp>
        <p:sp>
          <p:nvSpPr>
            <p:cNvPr id="284" name="Textfeld 283">
              <a:extLst>
                <a:ext uri="{FF2B5EF4-FFF2-40B4-BE49-F238E27FC236}">
                  <a16:creationId xmlns:a16="http://schemas.microsoft.com/office/drawing/2014/main" id="{D2076AE9-A159-1ACA-43F1-E078B7869920}"/>
                </a:ext>
              </a:extLst>
            </p:cNvPr>
            <p:cNvSpPr txBox="1"/>
            <p:nvPr/>
          </p:nvSpPr>
          <p:spPr>
            <a:xfrm>
              <a:off x="5125128" y="5620889"/>
              <a:ext cx="325643" cy="246221"/>
            </a:xfrm>
            <a:prstGeom prst="rect">
              <a:avLst/>
            </a:prstGeom>
            <a:noFill/>
          </p:spPr>
          <p:txBody>
            <a:bodyPr wrap="square" rtlCol="0">
              <a:spAutoFit/>
            </a:bodyPr>
            <a:lstStyle/>
            <a:p>
              <a:r>
                <a:rPr lang="de-DE" sz="1000"/>
                <a:t>12</a:t>
              </a:r>
            </a:p>
          </p:txBody>
        </p:sp>
        <p:sp>
          <p:nvSpPr>
            <p:cNvPr id="285" name="Textfeld 284">
              <a:extLst>
                <a:ext uri="{FF2B5EF4-FFF2-40B4-BE49-F238E27FC236}">
                  <a16:creationId xmlns:a16="http://schemas.microsoft.com/office/drawing/2014/main" id="{9962F49F-4F84-4E72-4164-A48C1052D76B}"/>
                </a:ext>
              </a:extLst>
            </p:cNvPr>
            <p:cNvSpPr txBox="1"/>
            <p:nvPr/>
          </p:nvSpPr>
          <p:spPr>
            <a:xfrm>
              <a:off x="5622596" y="5620889"/>
              <a:ext cx="325643" cy="246221"/>
            </a:xfrm>
            <a:prstGeom prst="rect">
              <a:avLst/>
            </a:prstGeom>
            <a:noFill/>
          </p:spPr>
          <p:txBody>
            <a:bodyPr wrap="square" rtlCol="0">
              <a:spAutoFit/>
            </a:bodyPr>
            <a:lstStyle/>
            <a:p>
              <a:r>
                <a:rPr lang="de-DE" sz="1000"/>
                <a:t>14</a:t>
              </a:r>
            </a:p>
          </p:txBody>
        </p:sp>
        <p:sp>
          <p:nvSpPr>
            <p:cNvPr id="286" name="Textfeld 285">
              <a:extLst>
                <a:ext uri="{FF2B5EF4-FFF2-40B4-BE49-F238E27FC236}">
                  <a16:creationId xmlns:a16="http://schemas.microsoft.com/office/drawing/2014/main" id="{E2C6E9E3-E8CC-7ABD-5396-197EA90E1048}"/>
                </a:ext>
              </a:extLst>
            </p:cNvPr>
            <p:cNvSpPr txBox="1"/>
            <p:nvPr/>
          </p:nvSpPr>
          <p:spPr>
            <a:xfrm>
              <a:off x="5871330" y="5620889"/>
              <a:ext cx="325643" cy="246221"/>
            </a:xfrm>
            <a:prstGeom prst="rect">
              <a:avLst/>
            </a:prstGeom>
            <a:noFill/>
          </p:spPr>
          <p:txBody>
            <a:bodyPr wrap="square" rtlCol="0">
              <a:spAutoFit/>
            </a:bodyPr>
            <a:lstStyle/>
            <a:p>
              <a:r>
                <a:rPr lang="de-DE" sz="1000"/>
                <a:t>15</a:t>
              </a:r>
            </a:p>
          </p:txBody>
        </p:sp>
        <p:sp>
          <p:nvSpPr>
            <p:cNvPr id="287" name="Textfeld 286">
              <a:extLst>
                <a:ext uri="{FF2B5EF4-FFF2-40B4-BE49-F238E27FC236}">
                  <a16:creationId xmlns:a16="http://schemas.microsoft.com/office/drawing/2014/main" id="{5C3530DA-6EC4-E61F-7847-A684D0217B51}"/>
                </a:ext>
              </a:extLst>
            </p:cNvPr>
            <p:cNvSpPr txBox="1"/>
            <p:nvPr/>
          </p:nvSpPr>
          <p:spPr>
            <a:xfrm>
              <a:off x="6120064" y="5620889"/>
              <a:ext cx="325643" cy="246221"/>
            </a:xfrm>
            <a:prstGeom prst="rect">
              <a:avLst/>
            </a:prstGeom>
            <a:noFill/>
          </p:spPr>
          <p:txBody>
            <a:bodyPr wrap="square" rtlCol="0">
              <a:spAutoFit/>
            </a:bodyPr>
            <a:lstStyle/>
            <a:p>
              <a:r>
                <a:rPr lang="de-DE" sz="1000"/>
                <a:t>16</a:t>
              </a:r>
            </a:p>
          </p:txBody>
        </p:sp>
        <p:sp>
          <p:nvSpPr>
            <p:cNvPr id="288" name="Textfeld 287">
              <a:extLst>
                <a:ext uri="{FF2B5EF4-FFF2-40B4-BE49-F238E27FC236}">
                  <a16:creationId xmlns:a16="http://schemas.microsoft.com/office/drawing/2014/main" id="{ABD75D67-BE1B-03E7-5471-2C2C1FA86AF5}"/>
                </a:ext>
              </a:extLst>
            </p:cNvPr>
            <p:cNvSpPr txBox="1"/>
            <p:nvPr/>
          </p:nvSpPr>
          <p:spPr>
            <a:xfrm>
              <a:off x="6368798" y="5620889"/>
              <a:ext cx="325643" cy="246221"/>
            </a:xfrm>
            <a:prstGeom prst="rect">
              <a:avLst/>
            </a:prstGeom>
            <a:noFill/>
          </p:spPr>
          <p:txBody>
            <a:bodyPr wrap="square" rtlCol="0">
              <a:spAutoFit/>
            </a:bodyPr>
            <a:lstStyle/>
            <a:p>
              <a:r>
                <a:rPr lang="de-DE" sz="1000"/>
                <a:t>17</a:t>
              </a:r>
            </a:p>
          </p:txBody>
        </p:sp>
        <p:sp>
          <p:nvSpPr>
            <p:cNvPr id="289" name="Textfeld 288">
              <a:extLst>
                <a:ext uri="{FF2B5EF4-FFF2-40B4-BE49-F238E27FC236}">
                  <a16:creationId xmlns:a16="http://schemas.microsoft.com/office/drawing/2014/main" id="{F75E6DAB-D1A8-6346-A870-75A838274F5C}"/>
                </a:ext>
              </a:extLst>
            </p:cNvPr>
            <p:cNvSpPr txBox="1"/>
            <p:nvPr/>
          </p:nvSpPr>
          <p:spPr>
            <a:xfrm>
              <a:off x="6617532" y="5620889"/>
              <a:ext cx="325643" cy="246221"/>
            </a:xfrm>
            <a:prstGeom prst="rect">
              <a:avLst/>
            </a:prstGeom>
            <a:noFill/>
          </p:spPr>
          <p:txBody>
            <a:bodyPr wrap="square" rtlCol="0">
              <a:spAutoFit/>
            </a:bodyPr>
            <a:lstStyle/>
            <a:p>
              <a:r>
                <a:rPr lang="de-DE" sz="1000"/>
                <a:t>18</a:t>
              </a:r>
            </a:p>
          </p:txBody>
        </p:sp>
        <p:sp>
          <p:nvSpPr>
            <p:cNvPr id="290" name="Textfeld 289">
              <a:extLst>
                <a:ext uri="{FF2B5EF4-FFF2-40B4-BE49-F238E27FC236}">
                  <a16:creationId xmlns:a16="http://schemas.microsoft.com/office/drawing/2014/main" id="{60A8A176-A8A4-C856-1A2A-1D31755A9A6F}"/>
                </a:ext>
              </a:extLst>
            </p:cNvPr>
            <p:cNvSpPr txBox="1"/>
            <p:nvPr/>
          </p:nvSpPr>
          <p:spPr>
            <a:xfrm>
              <a:off x="6866266" y="5620889"/>
              <a:ext cx="325643" cy="246221"/>
            </a:xfrm>
            <a:prstGeom prst="rect">
              <a:avLst/>
            </a:prstGeom>
            <a:noFill/>
          </p:spPr>
          <p:txBody>
            <a:bodyPr wrap="square" rtlCol="0">
              <a:spAutoFit/>
            </a:bodyPr>
            <a:lstStyle/>
            <a:p>
              <a:r>
                <a:rPr lang="de-DE" sz="1000"/>
                <a:t>19</a:t>
              </a:r>
            </a:p>
          </p:txBody>
        </p:sp>
        <p:sp>
          <p:nvSpPr>
            <p:cNvPr id="291" name="Textfeld 290">
              <a:extLst>
                <a:ext uri="{FF2B5EF4-FFF2-40B4-BE49-F238E27FC236}">
                  <a16:creationId xmlns:a16="http://schemas.microsoft.com/office/drawing/2014/main" id="{3587768C-66B1-C1D6-7E8F-E977008BAEE1}"/>
                </a:ext>
              </a:extLst>
            </p:cNvPr>
            <p:cNvSpPr txBox="1"/>
            <p:nvPr/>
          </p:nvSpPr>
          <p:spPr>
            <a:xfrm>
              <a:off x="7115000" y="5620889"/>
              <a:ext cx="325643" cy="246221"/>
            </a:xfrm>
            <a:prstGeom prst="rect">
              <a:avLst/>
            </a:prstGeom>
            <a:noFill/>
          </p:spPr>
          <p:txBody>
            <a:bodyPr wrap="square" rtlCol="0">
              <a:spAutoFit/>
            </a:bodyPr>
            <a:lstStyle/>
            <a:p>
              <a:r>
                <a:rPr lang="de-DE" sz="1000"/>
                <a:t>20</a:t>
              </a:r>
            </a:p>
          </p:txBody>
        </p:sp>
        <p:sp>
          <p:nvSpPr>
            <p:cNvPr id="292" name="Textfeld 291">
              <a:extLst>
                <a:ext uri="{FF2B5EF4-FFF2-40B4-BE49-F238E27FC236}">
                  <a16:creationId xmlns:a16="http://schemas.microsoft.com/office/drawing/2014/main" id="{207023F3-9524-DA8A-ED47-3A90F54E6FE1}"/>
                </a:ext>
              </a:extLst>
            </p:cNvPr>
            <p:cNvSpPr txBox="1"/>
            <p:nvPr/>
          </p:nvSpPr>
          <p:spPr>
            <a:xfrm>
              <a:off x="7363734" y="5620889"/>
              <a:ext cx="325643" cy="246221"/>
            </a:xfrm>
            <a:prstGeom prst="rect">
              <a:avLst/>
            </a:prstGeom>
            <a:noFill/>
          </p:spPr>
          <p:txBody>
            <a:bodyPr wrap="square" rtlCol="0">
              <a:spAutoFit/>
            </a:bodyPr>
            <a:lstStyle/>
            <a:p>
              <a:r>
                <a:rPr lang="de-DE" sz="1000"/>
                <a:t>21</a:t>
              </a:r>
            </a:p>
          </p:txBody>
        </p:sp>
        <p:sp>
          <p:nvSpPr>
            <p:cNvPr id="293" name="Textfeld 292">
              <a:extLst>
                <a:ext uri="{FF2B5EF4-FFF2-40B4-BE49-F238E27FC236}">
                  <a16:creationId xmlns:a16="http://schemas.microsoft.com/office/drawing/2014/main" id="{50D42FB0-1114-F3F6-D573-D7D42C380E23}"/>
                </a:ext>
              </a:extLst>
            </p:cNvPr>
            <p:cNvSpPr txBox="1"/>
            <p:nvPr/>
          </p:nvSpPr>
          <p:spPr>
            <a:xfrm>
              <a:off x="7612468" y="5620889"/>
              <a:ext cx="325643" cy="246221"/>
            </a:xfrm>
            <a:prstGeom prst="rect">
              <a:avLst/>
            </a:prstGeom>
            <a:noFill/>
          </p:spPr>
          <p:txBody>
            <a:bodyPr wrap="square" rtlCol="0">
              <a:spAutoFit/>
            </a:bodyPr>
            <a:lstStyle/>
            <a:p>
              <a:r>
                <a:rPr lang="de-DE" sz="1000"/>
                <a:t>22</a:t>
              </a:r>
            </a:p>
          </p:txBody>
        </p:sp>
        <p:sp>
          <p:nvSpPr>
            <p:cNvPr id="294" name="Textfeld 293">
              <a:extLst>
                <a:ext uri="{FF2B5EF4-FFF2-40B4-BE49-F238E27FC236}">
                  <a16:creationId xmlns:a16="http://schemas.microsoft.com/office/drawing/2014/main" id="{889AFFF8-5DF5-59B2-127E-06D0AEC963DC}"/>
                </a:ext>
              </a:extLst>
            </p:cNvPr>
            <p:cNvSpPr txBox="1"/>
            <p:nvPr/>
          </p:nvSpPr>
          <p:spPr>
            <a:xfrm>
              <a:off x="7861202" y="5620889"/>
              <a:ext cx="325643" cy="246221"/>
            </a:xfrm>
            <a:prstGeom prst="rect">
              <a:avLst/>
            </a:prstGeom>
            <a:noFill/>
          </p:spPr>
          <p:txBody>
            <a:bodyPr wrap="square" rtlCol="0">
              <a:spAutoFit/>
            </a:bodyPr>
            <a:lstStyle/>
            <a:p>
              <a:r>
                <a:rPr lang="de-DE" sz="1000"/>
                <a:t>23</a:t>
              </a:r>
            </a:p>
          </p:txBody>
        </p:sp>
        <p:sp>
          <p:nvSpPr>
            <p:cNvPr id="295" name="Textfeld 294">
              <a:extLst>
                <a:ext uri="{FF2B5EF4-FFF2-40B4-BE49-F238E27FC236}">
                  <a16:creationId xmlns:a16="http://schemas.microsoft.com/office/drawing/2014/main" id="{07F1E564-7982-F9F4-6590-6DC9F7C2B2F9}"/>
                </a:ext>
              </a:extLst>
            </p:cNvPr>
            <p:cNvSpPr txBox="1"/>
            <p:nvPr/>
          </p:nvSpPr>
          <p:spPr>
            <a:xfrm>
              <a:off x="8109936" y="5620889"/>
              <a:ext cx="325643" cy="246221"/>
            </a:xfrm>
            <a:prstGeom prst="rect">
              <a:avLst/>
            </a:prstGeom>
            <a:noFill/>
          </p:spPr>
          <p:txBody>
            <a:bodyPr wrap="square" rtlCol="0">
              <a:spAutoFit/>
            </a:bodyPr>
            <a:lstStyle/>
            <a:p>
              <a:r>
                <a:rPr lang="de-DE" sz="1000"/>
                <a:t>24</a:t>
              </a:r>
            </a:p>
          </p:txBody>
        </p:sp>
        <p:sp>
          <p:nvSpPr>
            <p:cNvPr id="296" name="Textfeld 295">
              <a:extLst>
                <a:ext uri="{FF2B5EF4-FFF2-40B4-BE49-F238E27FC236}">
                  <a16:creationId xmlns:a16="http://schemas.microsoft.com/office/drawing/2014/main" id="{4A329E5A-FD0B-04FD-0E1C-43A12FC62725}"/>
                </a:ext>
              </a:extLst>
            </p:cNvPr>
            <p:cNvSpPr txBox="1"/>
            <p:nvPr/>
          </p:nvSpPr>
          <p:spPr>
            <a:xfrm>
              <a:off x="8358670" y="5620889"/>
              <a:ext cx="325643" cy="246221"/>
            </a:xfrm>
            <a:prstGeom prst="rect">
              <a:avLst/>
            </a:prstGeom>
            <a:noFill/>
          </p:spPr>
          <p:txBody>
            <a:bodyPr wrap="square" rtlCol="0">
              <a:spAutoFit/>
            </a:bodyPr>
            <a:lstStyle/>
            <a:p>
              <a:r>
                <a:rPr lang="de-DE" sz="1000"/>
                <a:t>25</a:t>
              </a:r>
            </a:p>
          </p:txBody>
        </p:sp>
        <p:sp>
          <p:nvSpPr>
            <p:cNvPr id="297" name="Textfeld 296">
              <a:extLst>
                <a:ext uri="{FF2B5EF4-FFF2-40B4-BE49-F238E27FC236}">
                  <a16:creationId xmlns:a16="http://schemas.microsoft.com/office/drawing/2014/main" id="{D01486D2-D479-EAB3-29CE-EF5F5AE12D36}"/>
                </a:ext>
              </a:extLst>
            </p:cNvPr>
            <p:cNvSpPr txBox="1"/>
            <p:nvPr/>
          </p:nvSpPr>
          <p:spPr>
            <a:xfrm>
              <a:off x="8607406" y="5620889"/>
              <a:ext cx="325643" cy="246221"/>
            </a:xfrm>
            <a:prstGeom prst="rect">
              <a:avLst/>
            </a:prstGeom>
            <a:noFill/>
          </p:spPr>
          <p:txBody>
            <a:bodyPr wrap="square" rtlCol="0">
              <a:spAutoFit/>
            </a:bodyPr>
            <a:lstStyle/>
            <a:p>
              <a:r>
                <a:rPr lang="de-DE" sz="1000"/>
                <a:t>26</a:t>
              </a:r>
            </a:p>
          </p:txBody>
        </p:sp>
        <p:sp>
          <p:nvSpPr>
            <p:cNvPr id="298" name="Textfeld 297">
              <a:extLst>
                <a:ext uri="{FF2B5EF4-FFF2-40B4-BE49-F238E27FC236}">
                  <a16:creationId xmlns:a16="http://schemas.microsoft.com/office/drawing/2014/main" id="{140C6E14-D9DB-3F10-51F0-505A13359CD8}"/>
                </a:ext>
              </a:extLst>
            </p:cNvPr>
            <p:cNvSpPr txBox="1"/>
            <p:nvPr/>
          </p:nvSpPr>
          <p:spPr>
            <a:xfrm>
              <a:off x="4378926" y="5620889"/>
              <a:ext cx="325643" cy="246221"/>
            </a:xfrm>
            <a:prstGeom prst="rect">
              <a:avLst/>
            </a:prstGeom>
            <a:noFill/>
          </p:spPr>
          <p:txBody>
            <a:bodyPr wrap="square" rtlCol="0">
              <a:spAutoFit/>
            </a:bodyPr>
            <a:lstStyle/>
            <a:p>
              <a:r>
                <a:rPr lang="de-DE" sz="1000"/>
                <a:t>9</a:t>
              </a:r>
            </a:p>
          </p:txBody>
        </p:sp>
      </p:grpSp>
      <p:sp>
        <p:nvSpPr>
          <p:cNvPr id="299" name="Textfeld 298">
            <a:extLst>
              <a:ext uri="{FF2B5EF4-FFF2-40B4-BE49-F238E27FC236}">
                <a16:creationId xmlns:a16="http://schemas.microsoft.com/office/drawing/2014/main" id="{2D02BBE6-9835-7A81-47B6-91058BD42CE2}"/>
              </a:ext>
            </a:extLst>
          </p:cNvPr>
          <p:cNvSpPr txBox="1"/>
          <p:nvPr/>
        </p:nvSpPr>
        <p:spPr>
          <a:xfrm>
            <a:off x="4755147" y="5818785"/>
            <a:ext cx="1844522" cy="261610"/>
          </a:xfrm>
          <a:prstGeom prst="rect">
            <a:avLst/>
          </a:prstGeom>
          <a:noFill/>
        </p:spPr>
        <p:txBody>
          <a:bodyPr wrap="square" rtlCol="0">
            <a:spAutoFit/>
          </a:bodyPr>
          <a:lstStyle/>
          <a:p>
            <a:r>
              <a:rPr lang="de-DE" sz="1050" b="1" err="1"/>
              <a:t>Months</a:t>
            </a:r>
            <a:r>
              <a:rPr lang="de-DE" sz="1050" b="1"/>
              <a:t> </a:t>
            </a:r>
            <a:r>
              <a:rPr lang="de-DE" sz="1050" b="1" err="1"/>
              <a:t>since</a:t>
            </a:r>
            <a:r>
              <a:rPr lang="de-DE" sz="1050" b="1"/>
              <a:t> </a:t>
            </a:r>
            <a:r>
              <a:rPr lang="de-DE" sz="1050" b="1" err="1"/>
              <a:t>first</a:t>
            </a:r>
            <a:r>
              <a:rPr lang="de-DE" sz="1050" b="1"/>
              <a:t> dose</a:t>
            </a:r>
          </a:p>
        </p:txBody>
      </p:sp>
      <p:sp>
        <p:nvSpPr>
          <p:cNvPr id="300" name="Rechteck 299">
            <a:extLst>
              <a:ext uri="{FF2B5EF4-FFF2-40B4-BE49-F238E27FC236}">
                <a16:creationId xmlns:a16="http://schemas.microsoft.com/office/drawing/2014/main" id="{0233FF47-8F23-0B5E-DBD6-9DB912CD6216}"/>
              </a:ext>
            </a:extLst>
          </p:cNvPr>
          <p:cNvSpPr/>
          <p:nvPr/>
        </p:nvSpPr>
        <p:spPr>
          <a:xfrm rot="16200000">
            <a:off x="-561935" y="2976540"/>
            <a:ext cx="2149294" cy="18577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t>Part 1</a:t>
            </a:r>
          </a:p>
        </p:txBody>
      </p:sp>
      <p:sp>
        <p:nvSpPr>
          <p:cNvPr id="302" name="Rechteck 301">
            <a:extLst>
              <a:ext uri="{FF2B5EF4-FFF2-40B4-BE49-F238E27FC236}">
                <a16:creationId xmlns:a16="http://schemas.microsoft.com/office/drawing/2014/main" id="{825E578E-C388-1B2F-4A04-6E31F01CF257}"/>
              </a:ext>
            </a:extLst>
          </p:cNvPr>
          <p:cNvSpPr/>
          <p:nvPr/>
        </p:nvSpPr>
        <p:spPr>
          <a:xfrm rot="16200000">
            <a:off x="-220418" y="4783637"/>
            <a:ext cx="1468856" cy="18577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t>Part 2</a:t>
            </a:r>
          </a:p>
        </p:txBody>
      </p:sp>
      <p:sp>
        <p:nvSpPr>
          <p:cNvPr id="303" name="Textfeld 302">
            <a:extLst>
              <a:ext uri="{FF2B5EF4-FFF2-40B4-BE49-F238E27FC236}">
                <a16:creationId xmlns:a16="http://schemas.microsoft.com/office/drawing/2014/main" id="{8EC7826E-7E90-376B-A742-F4CC602DD98C}"/>
              </a:ext>
            </a:extLst>
          </p:cNvPr>
          <p:cNvSpPr txBox="1"/>
          <p:nvPr/>
        </p:nvSpPr>
        <p:spPr>
          <a:xfrm>
            <a:off x="583565" y="2063573"/>
            <a:ext cx="2012313" cy="400110"/>
          </a:xfrm>
          <a:prstGeom prst="rect">
            <a:avLst/>
          </a:prstGeom>
          <a:noFill/>
        </p:spPr>
        <p:txBody>
          <a:bodyPr wrap="square" rtlCol="0">
            <a:spAutoFit/>
          </a:bodyPr>
          <a:lstStyle/>
          <a:p>
            <a:r>
              <a:rPr lang="de-DE" sz="1000" b="1" err="1"/>
              <a:t>Zanubrutinib</a:t>
            </a:r>
            <a:r>
              <a:rPr lang="de-DE" sz="1000" b="1"/>
              <a:t> 160 mg BID</a:t>
            </a:r>
          </a:p>
          <a:p>
            <a:r>
              <a:rPr lang="de-DE" sz="1000" b="1"/>
              <a:t>+ </a:t>
            </a:r>
            <a:r>
              <a:rPr lang="de-DE" sz="1000" b="1" err="1"/>
              <a:t>lenalidomide</a:t>
            </a:r>
            <a:r>
              <a:rPr lang="de-DE" sz="1000" b="1"/>
              <a:t> 15 mg QD</a:t>
            </a:r>
          </a:p>
        </p:txBody>
      </p:sp>
      <p:sp>
        <p:nvSpPr>
          <p:cNvPr id="305" name="Textfeld 304">
            <a:extLst>
              <a:ext uri="{FF2B5EF4-FFF2-40B4-BE49-F238E27FC236}">
                <a16:creationId xmlns:a16="http://schemas.microsoft.com/office/drawing/2014/main" id="{D8491A75-BF04-78B1-7BCA-A8F2DA699B05}"/>
              </a:ext>
            </a:extLst>
          </p:cNvPr>
          <p:cNvSpPr txBox="1"/>
          <p:nvPr/>
        </p:nvSpPr>
        <p:spPr>
          <a:xfrm>
            <a:off x="583565" y="2735282"/>
            <a:ext cx="2012313" cy="400110"/>
          </a:xfrm>
          <a:prstGeom prst="rect">
            <a:avLst/>
          </a:prstGeom>
          <a:noFill/>
        </p:spPr>
        <p:txBody>
          <a:bodyPr wrap="square" rtlCol="0">
            <a:spAutoFit/>
          </a:bodyPr>
          <a:lstStyle/>
          <a:p>
            <a:r>
              <a:rPr lang="de-DE" sz="1000" b="1" err="1"/>
              <a:t>Zanubrutinib</a:t>
            </a:r>
            <a:r>
              <a:rPr lang="de-DE" sz="1000" b="1"/>
              <a:t> 160 mg BID</a:t>
            </a:r>
          </a:p>
          <a:p>
            <a:r>
              <a:rPr lang="de-DE" sz="1000" b="1"/>
              <a:t>+ </a:t>
            </a:r>
            <a:r>
              <a:rPr lang="de-DE" sz="1000" b="1" err="1"/>
              <a:t>lenalidomide</a:t>
            </a:r>
            <a:r>
              <a:rPr lang="de-DE" sz="1000" b="1"/>
              <a:t> 20 mg QD</a:t>
            </a:r>
          </a:p>
        </p:txBody>
      </p:sp>
      <p:sp>
        <p:nvSpPr>
          <p:cNvPr id="306" name="Textfeld 305">
            <a:extLst>
              <a:ext uri="{FF2B5EF4-FFF2-40B4-BE49-F238E27FC236}">
                <a16:creationId xmlns:a16="http://schemas.microsoft.com/office/drawing/2014/main" id="{E0A059D2-6AB4-C6BE-E4C7-921D0759DD62}"/>
              </a:ext>
            </a:extLst>
          </p:cNvPr>
          <p:cNvSpPr txBox="1"/>
          <p:nvPr/>
        </p:nvSpPr>
        <p:spPr>
          <a:xfrm>
            <a:off x="583565" y="3498386"/>
            <a:ext cx="2012313" cy="400110"/>
          </a:xfrm>
          <a:prstGeom prst="rect">
            <a:avLst/>
          </a:prstGeom>
          <a:noFill/>
        </p:spPr>
        <p:txBody>
          <a:bodyPr wrap="square" rtlCol="0">
            <a:spAutoFit/>
          </a:bodyPr>
          <a:lstStyle/>
          <a:p>
            <a:r>
              <a:rPr lang="de-DE" sz="1000" b="1" err="1"/>
              <a:t>Zanubrutinib</a:t>
            </a:r>
            <a:r>
              <a:rPr lang="de-DE" sz="1000" b="1"/>
              <a:t> 160 mg BID</a:t>
            </a:r>
          </a:p>
          <a:p>
            <a:r>
              <a:rPr lang="de-DE" sz="1000" b="1"/>
              <a:t>+ </a:t>
            </a:r>
            <a:r>
              <a:rPr lang="de-DE" sz="1000" b="1" err="1"/>
              <a:t>lenalidomide</a:t>
            </a:r>
            <a:r>
              <a:rPr lang="de-DE" sz="1000" b="1"/>
              <a:t> 25 mg QD</a:t>
            </a:r>
          </a:p>
        </p:txBody>
      </p:sp>
      <p:sp>
        <p:nvSpPr>
          <p:cNvPr id="307" name="Textfeld 306">
            <a:extLst>
              <a:ext uri="{FF2B5EF4-FFF2-40B4-BE49-F238E27FC236}">
                <a16:creationId xmlns:a16="http://schemas.microsoft.com/office/drawing/2014/main" id="{6744C3A6-2291-BFE7-4356-1D5BFCEFE15F}"/>
              </a:ext>
            </a:extLst>
          </p:cNvPr>
          <p:cNvSpPr txBox="1"/>
          <p:nvPr/>
        </p:nvSpPr>
        <p:spPr>
          <a:xfrm>
            <a:off x="583565" y="4655538"/>
            <a:ext cx="2012313" cy="400110"/>
          </a:xfrm>
          <a:prstGeom prst="rect">
            <a:avLst/>
          </a:prstGeom>
          <a:noFill/>
        </p:spPr>
        <p:txBody>
          <a:bodyPr wrap="square" rtlCol="0">
            <a:spAutoFit/>
          </a:bodyPr>
          <a:lstStyle/>
          <a:p>
            <a:r>
              <a:rPr lang="de-DE" sz="1000" b="1" err="1"/>
              <a:t>Zanubrutinib</a:t>
            </a:r>
            <a:r>
              <a:rPr lang="de-DE" sz="1000" b="1"/>
              <a:t> 160 mg BID</a:t>
            </a:r>
          </a:p>
          <a:p>
            <a:r>
              <a:rPr lang="de-DE" sz="1000" b="1"/>
              <a:t>+ </a:t>
            </a:r>
            <a:r>
              <a:rPr lang="de-DE" sz="1000" b="1" err="1"/>
              <a:t>lenalidomide</a:t>
            </a:r>
            <a:r>
              <a:rPr lang="de-DE" sz="1000" b="1"/>
              <a:t> 25 mg QD</a:t>
            </a:r>
          </a:p>
        </p:txBody>
      </p:sp>
      <p:sp>
        <p:nvSpPr>
          <p:cNvPr id="301" name="Titel 300">
            <a:extLst>
              <a:ext uri="{FF2B5EF4-FFF2-40B4-BE49-F238E27FC236}">
                <a16:creationId xmlns:a16="http://schemas.microsoft.com/office/drawing/2014/main" id="{CD3DED24-3389-23C0-587C-5EC5D4529C5B}"/>
              </a:ext>
            </a:extLst>
          </p:cNvPr>
          <p:cNvSpPr>
            <a:spLocks noGrp="1"/>
          </p:cNvSpPr>
          <p:nvPr>
            <p:ph type="title"/>
          </p:nvPr>
        </p:nvSpPr>
        <p:spPr/>
        <p:txBody>
          <a:bodyPr/>
          <a:lstStyle/>
          <a:p>
            <a:r>
              <a:rPr lang="en-GB"/>
              <a:t>Treatment duration with response</a:t>
            </a:r>
          </a:p>
        </p:txBody>
      </p:sp>
      <p:sp>
        <p:nvSpPr>
          <p:cNvPr id="310" name="Textplatzhalter 309">
            <a:extLst>
              <a:ext uri="{FF2B5EF4-FFF2-40B4-BE49-F238E27FC236}">
                <a16:creationId xmlns:a16="http://schemas.microsoft.com/office/drawing/2014/main" id="{914F5F99-CA74-00C2-7669-C4301BAAFC4A}"/>
              </a:ext>
            </a:extLst>
          </p:cNvPr>
          <p:cNvSpPr>
            <a:spLocks noGrp="1"/>
          </p:cNvSpPr>
          <p:nvPr>
            <p:ph type="body" sz="quarter" idx="12"/>
          </p:nvPr>
        </p:nvSpPr>
        <p:spPr/>
        <p:txBody>
          <a:bodyPr/>
          <a:lstStyle/>
          <a:p>
            <a:r>
              <a:rPr lang="en-GB"/>
              <a:t>Swimlane plot of treatment duration with response per overall assessment by investigator </a:t>
            </a:r>
          </a:p>
        </p:txBody>
      </p:sp>
      <p:sp>
        <p:nvSpPr>
          <p:cNvPr id="312" name="Rectangle 1">
            <a:extLst>
              <a:ext uri="{FF2B5EF4-FFF2-40B4-BE49-F238E27FC236}">
                <a16:creationId xmlns:a16="http://schemas.microsoft.com/office/drawing/2014/main" id="{1F1F9315-EEA6-891B-0F49-12A50D2AC1DC}"/>
              </a:ext>
            </a:extLst>
          </p:cNvPr>
          <p:cNvSpPr/>
          <p:nvPr/>
        </p:nvSpPr>
        <p:spPr>
          <a:xfrm>
            <a:off x="9130128" y="1989105"/>
            <a:ext cx="2645340" cy="23996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tlCol="0" anchor="t" anchorCtr="0"/>
          <a:lstStyle/>
          <a:p>
            <a:pPr>
              <a:spcAft>
                <a:spcPts val="1200"/>
              </a:spcAft>
              <a:buClr>
                <a:schemeClr val="accent2"/>
              </a:buClr>
            </a:pPr>
            <a:r>
              <a:rPr lang="en-GB" sz="1400">
                <a:solidFill>
                  <a:schemeClr val="tx1"/>
                </a:solidFill>
                <a:effectLst/>
              </a:rPr>
              <a:t>At data </a:t>
            </a:r>
            <a:r>
              <a:rPr lang="en-GB" sz="1400" err="1">
                <a:solidFill>
                  <a:schemeClr val="tx1"/>
                </a:solidFill>
                <a:effectLst/>
              </a:rPr>
              <a:t>cutoff</a:t>
            </a:r>
            <a:r>
              <a:rPr lang="en-GB" sz="1400">
                <a:solidFill>
                  <a:schemeClr val="tx1"/>
                </a:solidFill>
                <a:effectLst/>
              </a:rPr>
              <a:t>, 16 of the 21 responders were still progression free, with the longest PFS of &gt;20.8 months observed in a patient receiving dose level 1 </a:t>
            </a:r>
          </a:p>
        </p:txBody>
      </p:sp>
    </p:spTree>
    <p:extLst>
      <p:ext uri="{BB962C8B-B14F-4D97-AF65-F5344CB8AC3E}">
        <p14:creationId xmlns:p14="http://schemas.microsoft.com/office/powerpoint/2010/main" val="367851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B8C841-DB05-82D5-D663-20EBE9C87ADA}"/>
              </a:ext>
            </a:extLst>
          </p:cNvPr>
          <p:cNvSpPr>
            <a:spLocks noGrp="1"/>
          </p:cNvSpPr>
          <p:nvPr>
            <p:ph type="title"/>
          </p:nvPr>
        </p:nvSpPr>
        <p:spPr/>
        <p:txBody>
          <a:bodyPr/>
          <a:lstStyle/>
          <a:p>
            <a:r>
              <a:rPr lang="en-US"/>
              <a:t>Duration of </a:t>
            </a:r>
            <a:r>
              <a:rPr lang="en-US" err="1"/>
              <a:t>response</a:t>
            </a:r>
            <a:r>
              <a:rPr lang="en-US" baseline="30000" err="1"/>
              <a:t>a</a:t>
            </a:r>
            <a:r>
              <a:rPr lang="en-US"/>
              <a:t> </a:t>
            </a:r>
          </a:p>
        </p:txBody>
      </p:sp>
      <p:sp>
        <p:nvSpPr>
          <p:cNvPr id="4" name="Footer Placeholder 3">
            <a:extLst>
              <a:ext uri="{FF2B5EF4-FFF2-40B4-BE49-F238E27FC236}">
                <a16:creationId xmlns:a16="http://schemas.microsoft.com/office/drawing/2014/main" id="{8D989F72-2C9B-A01B-CC89-11BCB3EF41AC}"/>
              </a:ext>
            </a:extLst>
          </p:cNvPr>
          <p:cNvSpPr>
            <a:spLocks noGrp="1"/>
          </p:cNvSpPr>
          <p:nvPr>
            <p:ph type="ftr" sz="quarter" idx="13"/>
          </p:nvPr>
        </p:nvSpPr>
        <p:spPr>
          <a:xfrm>
            <a:off x="407989" y="5479674"/>
            <a:ext cx="8532812" cy="1189414"/>
          </a:xfrm>
        </p:spPr>
        <p:txBody>
          <a:bodyPr/>
          <a:lstStyle/>
          <a:p>
            <a:r>
              <a:rPr lang="en-US">
                <a:solidFill>
                  <a:srgbClr val="4E4F4E"/>
                </a:solidFill>
                <a:cs typeface="Arial" panose="020B0604020202020204" pitchFamily="34" charset="0"/>
              </a:rPr>
              <a:t>Percentages are based on number of responders (patients with best overall response of at least PR). </a:t>
            </a:r>
            <a:r>
              <a:rPr lang="en-US" err="1">
                <a:solidFill>
                  <a:srgbClr val="4E4F4E"/>
                </a:solidFill>
                <a:cs typeface="Arial" panose="020B0604020202020204" pitchFamily="34" charset="0"/>
              </a:rPr>
              <a:t>DoR</a:t>
            </a:r>
            <a:r>
              <a:rPr lang="en-US">
                <a:solidFill>
                  <a:srgbClr val="4E4F4E"/>
                </a:solidFill>
                <a:cs typeface="Arial" panose="020B0604020202020204" pitchFamily="34" charset="0"/>
              </a:rPr>
              <a:t> in responders (CR or PR) is defined as the time from the date of the earliest qualifying response (PR or better) to the date of PD or death of any cause, whichever occurs earlier. </a:t>
            </a:r>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Median follow-up is estimated by the reverse Kaplan-Meier method.</a:t>
            </a:r>
            <a:r>
              <a:rPr lang="en-US" baseline="30000">
                <a:solidFill>
                  <a:srgbClr val="4E4F4E"/>
                </a:solidFill>
                <a:cs typeface="Arial" panose="020B0604020202020204" pitchFamily="34" charset="0"/>
              </a:rPr>
              <a:t> b </a:t>
            </a:r>
            <a:r>
              <a:rPr lang="en-US">
                <a:solidFill>
                  <a:srgbClr val="4E4F4E"/>
                </a:solidFill>
                <a:cs typeface="Arial" panose="020B0604020202020204" pitchFamily="34" charset="0"/>
              </a:rPr>
              <a:t>Medians were estimated by Kaplan-Meier method, with 95% CIs estimated using the Brookmeyer and Crowley method. </a:t>
            </a:r>
            <a:r>
              <a:rPr lang="en-US" baseline="30000">
                <a:solidFill>
                  <a:srgbClr val="4E4F4E"/>
                </a:solidFill>
                <a:cs typeface="Arial" panose="020B0604020202020204" pitchFamily="34" charset="0"/>
              </a:rPr>
              <a:t>c</a:t>
            </a:r>
            <a:r>
              <a:rPr lang="en-US">
                <a:solidFill>
                  <a:srgbClr val="4E4F4E"/>
                </a:solidFill>
                <a:cs typeface="Arial" panose="020B0604020202020204" pitchFamily="34" charset="0"/>
              </a:rPr>
              <a:t> Event-free rates were estimated by Kaplan-Meier method, with 95% CIs estimated using the Greenwood formula. </a:t>
            </a:r>
            <a:r>
              <a:rPr lang="en-US" baseline="30000">
                <a:solidFill>
                  <a:srgbClr val="4E4F4E"/>
                </a:solidFill>
                <a:cs typeface="Arial" panose="020B0604020202020204" pitchFamily="34" charset="0"/>
              </a:rPr>
              <a:t>d</a:t>
            </a:r>
            <a:r>
              <a:rPr lang="en-US">
                <a:solidFill>
                  <a:srgbClr val="4E4F4E"/>
                </a:solidFill>
                <a:cs typeface="Arial" panose="020B0604020202020204" pitchFamily="34" charset="0"/>
              </a:rPr>
              <a:t> The 9-month event-free rate for the RP2D combined group was NE. </a:t>
            </a:r>
          </a:p>
          <a:p>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err="1">
                <a:solidFill>
                  <a:srgbClr val="4E4F4E"/>
                </a:solidFill>
                <a:cs typeface="Arial" panose="020B0604020202020204" pitchFamily="34" charset="0"/>
              </a:rPr>
              <a:t>DoR</a:t>
            </a:r>
            <a:r>
              <a:rPr lang="en-US">
                <a:solidFill>
                  <a:srgbClr val="4E4F4E"/>
                </a:solidFill>
                <a:cs typeface="Arial" panose="020B0604020202020204" pitchFamily="34" charset="0"/>
              </a:rPr>
              <a:t>, duration of response; </a:t>
            </a:r>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evaluable; </a:t>
            </a:r>
            <a:r>
              <a:rPr lang="en-US" b="1">
                <a:solidFill>
                  <a:srgbClr val="4E4F4E"/>
                </a:solidFill>
                <a:cs typeface="Arial" panose="020B0604020202020204" pitchFamily="34" charset="0"/>
              </a:rPr>
              <a:t>RP2D</a:t>
            </a:r>
            <a:r>
              <a:rPr lang="en-US">
                <a:solidFill>
                  <a:srgbClr val="4E4F4E"/>
                </a:solidFill>
                <a:cs typeface="Arial" panose="020B0604020202020204" pitchFamily="34" charset="0"/>
              </a:rPr>
              <a:t>, recommended part 2 dose. </a:t>
            </a:r>
          </a:p>
          <a:p>
            <a:r>
              <a:rPr lang="en-US" b="1">
                <a:solidFill>
                  <a:srgbClr val="4E4F4E"/>
                </a:solidFill>
                <a:cs typeface="Arial" panose="020B0604020202020204" pitchFamily="34" charset="0"/>
              </a:rPr>
              <a:t>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7557 presented at ASCO 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P1136 presented at EHA2023.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442 presented at 17-ICML.</a:t>
            </a:r>
          </a:p>
        </p:txBody>
      </p:sp>
      <p:graphicFrame>
        <p:nvGraphicFramePr>
          <p:cNvPr id="19" name="Table 7">
            <a:extLst>
              <a:ext uri="{FF2B5EF4-FFF2-40B4-BE49-F238E27FC236}">
                <a16:creationId xmlns:a16="http://schemas.microsoft.com/office/drawing/2014/main" id="{0B8BCF4D-F9AD-1146-7898-650136043C55}"/>
              </a:ext>
            </a:extLst>
          </p:cNvPr>
          <p:cNvGraphicFramePr>
            <a:graphicFrameLocks noGrp="1"/>
          </p:cNvGraphicFramePr>
          <p:nvPr>
            <p:ph idx="4294967295"/>
            <p:extLst>
              <p:ext uri="{D42A27DB-BD31-4B8C-83A1-F6EECF244321}">
                <p14:modId xmlns:p14="http://schemas.microsoft.com/office/powerpoint/2010/main" val="3777941909"/>
              </p:ext>
            </p:extLst>
          </p:nvPr>
        </p:nvGraphicFramePr>
        <p:xfrm>
          <a:off x="6212496" y="1989138"/>
          <a:ext cx="5570908" cy="1920240"/>
        </p:xfrm>
        <a:graphic>
          <a:graphicData uri="http://schemas.openxmlformats.org/drawingml/2006/table">
            <a:tbl>
              <a:tblPr firstRow="1" bandRow="1">
                <a:tableStyleId>{5C22544A-7EE6-4342-B048-85BDC9FD1C3A}</a:tableStyleId>
              </a:tblPr>
              <a:tblGrid>
                <a:gridCol w="2518850">
                  <a:extLst>
                    <a:ext uri="{9D8B030D-6E8A-4147-A177-3AD203B41FA5}">
                      <a16:colId xmlns:a16="http://schemas.microsoft.com/office/drawing/2014/main" val="2826066210"/>
                    </a:ext>
                  </a:extLst>
                </a:gridCol>
                <a:gridCol w="1526029">
                  <a:extLst>
                    <a:ext uri="{9D8B030D-6E8A-4147-A177-3AD203B41FA5}">
                      <a16:colId xmlns:a16="http://schemas.microsoft.com/office/drawing/2014/main" val="3751170524"/>
                    </a:ext>
                  </a:extLst>
                </a:gridCol>
                <a:gridCol w="1526029">
                  <a:extLst>
                    <a:ext uri="{9D8B030D-6E8A-4147-A177-3AD203B41FA5}">
                      <a16:colId xmlns:a16="http://schemas.microsoft.com/office/drawing/2014/main" val="3130360072"/>
                    </a:ext>
                  </a:extLst>
                </a:gridCol>
              </a:tblGrid>
              <a:tr h="0">
                <a:tc>
                  <a:txBody>
                    <a:bodyPr/>
                    <a:lstStyle/>
                    <a:p>
                      <a:endParaRPr lang="en-US" sz="1200"/>
                    </a:p>
                  </a:txBody>
                  <a:tcPr anchor="ctr"/>
                </a:tc>
                <a:tc>
                  <a:txBody>
                    <a:bodyPr/>
                    <a:lstStyle/>
                    <a:p>
                      <a:pPr algn="ctr"/>
                      <a:r>
                        <a:rPr lang="en-US" sz="1200"/>
                        <a:t>Median (95% CI)</a:t>
                      </a:r>
                    </a:p>
                  </a:txBody>
                  <a:tcPr anchor="ctr"/>
                </a:tc>
                <a:tc>
                  <a:txBody>
                    <a:bodyPr/>
                    <a:lstStyle/>
                    <a:p>
                      <a:pPr algn="ctr"/>
                      <a:r>
                        <a:rPr lang="en-US" sz="1200"/>
                        <a:t>Range </a:t>
                      </a:r>
                    </a:p>
                  </a:txBody>
                  <a:tcPr anchor="ctr"/>
                </a:tc>
                <a:extLst>
                  <a:ext uri="{0D108BD9-81ED-4DB2-BD59-A6C34878D82A}">
                    <a16:rowId xmlns:a16="http://schemas.microsoft.com/office/drawing/2014/main" val="19499195"/>
                  </a:ext>
                </a:extLst>
              </a:tr>
              <a:tr h="0">
                <a:tc>
                  <a:txBody>
                    <a:bodyPr/>
                    <a:lstStyle/>
                    <a:p>
                      <a:r>
                        <a:rPr lang="en-US" sz="1200"/>
                        <a:t>Part 1, dose level 1 (n=6)</a:t>
                      </a:r>
                    </a:p>
                  </a:txBody>
                  <a:tcPr anchor="ctr"/>
                </a:tc>
                <a:tc>
                  <a:txBody>
                    <a:bodyPr/>
                    <a:lstStyle/>
                    <a:p>
                      <a:pPr algn="ctr"/>
                      <a:r>
                        <a:rPr lang="en-US" sz="1200"/>
                        <a:t>NE (NE-NE)</a:t>
                      </a:r>
                    </a:p>
                  </a:txBody>
                  <a:tcPr anchor="ctr"/>
                </a:tc>
                <a:tc>
                  <a:txBody>
                    <a:bodyPr/>
                    <a:lstStyle/>
                    <a:p>
                      <a:pPr algn="ctr"/>
                      <a:r>
                        <a:rPr lang="en-US" sz="1200"/>
                        <a:t>18.04+ to 18.04</a:t>
                      </a:r>
                    </a:p>
                  </a:txBody>
                  <a:tcPr anchor="ctr"/>
                </a:tc>
                <a:extLst>
                  <a:ext uri="{0D108BD9-81ED-4DB2-BD59-A6C34878D82A}">
                    <a16:rowId xmlns:a16="http://schemas.microsoft.com/office/drawing/2014/main" val="946490220"/>
                  </a:ext>
                </a:extLst>
              </a:tr>
              <a:tr h="0">
                <a:tc>
                  <a:txBody>
                    <a:bodyPr/>
                    <a:lstStyle/>
                    <a:p>
                      <a:r>
                        <a:rPr lang="en-US" sz="1200"/>
                        <a:t>Part 1, dose level 2 (n=10)</a:t>
                      </a:r>
                    </a:p>
                  </a:txBody>
                  <a:tcPr anchor="ctr"/>
                </a:tc>
                <a:tc>
                  <a:txBody>
                    <a:bodyPr/>
                    <a:lstStyle/>
                    <a:p>
                      <a:pPr algn="ctr"/>
                      <a:r>
                        <a:rPr lang="en-US" sz="1200"/>
                        <a:t>NE (5.55-NE)</a:t>
                      </a:r>
                    </a:p>
                  </a:txBody>
                  <a:tcPr anchor="ctr"/>
                </a:tc>
                <a:tc>
                  <a:txBody>
                    <a:bodyPr/>
                    <a:lstStyle/>
                    <a:p>
                      <a:pPr algn="ctr"/>
                      <a:r>
                        <a:rPr lang="en-US" sz="1200"/>
                        <a:t>5.55 to 8.34+</a:t>
                      </a:r>
                    </a:p>
                  </a:txBody>
                  <a:tcPr anchor="ctr"/>
                </a:tc>
                <a:extLst>
                  <a:ext uri="{0D108BD9-81ED-4DB2-BD59-A6C34878D82A}">
                    <a16:rowId xmlns:a16="http://schemas.microsoft.com/office/drawing/2014/main" val="3608001712"/>
                  </a:ext>
                </a:extLst>
              </a:tr>
              <a:tr h="0">
                <a:tc>
                  <a:txBody>
                    <a:bodyPr/>
                    <a:lstStyle/>
                    <a:p>
                      <a:r>
                        <a:rPr lang="en-US" sz="1200"/>
                        <a:t>Part 1, dose level 3/RP2D (n=11)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NE (3.02-NE)</a:t>
                      </a:r>
                    </a:p>
                  </a:txBody>
                  <a:tcPr anchor="ctr"/>
                </a:tc>
                <a:tc>
                  <a:txBody>
                    <a:bodyPr/>
                    <a:lstStyle/>
                    <a:p>
                      <a:pPr algn="ctr"/>
                      <a:r>
                        <a:rPr lang="en-US" sz="1200"/>
                        <a:t>0.03+ to 8.54+</a:t>
                      </a:r>
                    </a:p>
                  </a:txBody>
                  <a:tcPr anchor="ctr"/>
                </a:tc>
                <a:extLst>
                  <a:ext uri="{0D108BD9-81ED-4DB2-BD59-A6C34878D82A}">
                    <a16:rowId xmlns:a16="http://schemas.microsoft.com/office/drawing/2014/main" val="3684944414"/>
                  </a:ext>
                </a:extLst>
              </a:tr>
              <a:tr h="0">
                <a:tc>
                  <a:txBody>
                    <a:bodyPr/>
                    <a:lstStyle/>
                    <a:p>
                      <a:r>
                        <a:rPr lang="en-US" sz="1200"/>
                        <a:t>Part 2/RP2D (n=19)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NE (2.76-NE)</a:t>
                      </a:r>
                    </a:p>
                  </a:txBody>
                  <a:tcPr anchor="ctr"/>
                </a:tc>
                <a:tc>
                  <a:txBody>
                    <a:bodyPr/>
                    <a:lstStyle/>
                    <a:p>
                      <a:pPr algn="ctr"/>
                      <a:r>
                        <a:rPr lang="en-US" sz="1200"/>
                        <a:t>0.03+ to 2.92+</a:t>
                      </a:r>
                    </a:p>
                  </a:txBody>
                  <a:tcPr anchor="ctr"/>
                </a:tc>
                <a:extLst>
                  <a:ext uri="{0D108BD9-81ED-4DB2-BD59-A6C34878D82A}">
                    <a16:rowId xmlns:a16="http://schemas.microsoft.com/office/drawing/2014/main" val="3468062673"/>
                  </a:ext>
                </a:extLst>
              </a:tr>
              <a:tr h="0">
                <a:tc>
                  <a:txBody>
                    <a:bodyPr/>
                    <a:lstStyle/>
                    <a:p>
                      <a:r>
                        <a:rPr lang="en-US" sz="1200"/>
                        <a:t>RP2D combined (n=30)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NE (3.02-NE)</a:t>
                      </a:r>
                    </a:p>
                  </a:txBody>
                  <a:tcPr anchor="ctr"/>
                </a:tc>
                <a:tc>
                  <a:txBody>
                    <a:bodyPr/>
                    <a:lstStyle/>
                    <a:p>
                      <a:pPr algn="ctr"/>
                      <a:r>
                        <a:rPr lang="en-US" sz="1200"/>
                        <a:t>0.03+ to 8.54+</a:t>
                      </a:r>
                    </a:p>
                  </a:txBody>
                  <a:tcPr anchor="ctr"/>
                </a:tc>
                <a:extLst>
                  <a:ext uri="{0D108BD9-81ED-4DB2-BD59-A6C34878D82A}">
                    <a16:rowId xmlns:a16="http://schemas.microsoft.com/office/drawing/2014/main" val="1956048765"/>
                  </a:ext>
                </a:extLst>
              </a:tr>
              <a:tr h="0">
                <a:tc>
                  <a:txBody>
                    <a:bodyPr/>
                    <a:lstStyle/>
                    <a:p>
                      <a:r>
                        <a:rPr lang="en-US" sz="1200"/>
                        <a:t>Total (N=46)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NE (3.02-NE)</a:t>
                      </a:r>
                    </a:p>
                  </a:txBody>
                  <a:tcPr anchor="ctr"/>
                </a:tc>
                <a:tc>
                  <a:txBody>
                    <a:bodyPr/>
                    <a:lstStyle/>
                    <a:p>
                      <a:pPr algn="ctr"/>
                      <a:r>
                        <a:rPr lang="en-US" sz="1200"/>
                        <a:t>0.03+ to 18.04+</a:t>
                      </a:r>
                    </a:p>
                  </a:txBody>
                  <a:tcPr anchor="ctr"/>
                </a:tc>
                <a:extLst>
                  <a:ext uri="{0D108BD9-81ED-4DB2-BD59-A6C34878D82A}">
                    <a16:rowId xmlns:a16="http://schemas.microsoft.com/office/drawing/2014/main" val="1773335008"/>
                  </a:ext>
                </a:extLst>
              </a:tr>
            </a:tbl>
          </a:graphicData>
        </a:graphic>
      </p:graphicFrame>
      <p:sp>
        <p:nvSpPr>
          <p:cNvPr id="8" name="Rectangle 7">
            <a:extLst>
              <a:ext uri="{FF2B5EF4-FFF2-40B4-BE49-F238E27FC236}">
                <a16:creationId xmlns:a16="http://schemas.microsoft.com/office/drawing/2014/main" id="{5727324C-7689-8CB1-0B73-3F1A333A1BEC}"/>
              </a:ext>
            </a:extLst>
          </p:cNvPr>
          <p:cNvSpPr/>
          <p:nvPr/>
        </p:nvSpPr>
        <p:spPr>
          <a:xfrm>
            <a:off x="6211887" y="4674361"/>
            <a:ext cx="5571517" cy="107988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spAutoFit/>
          </a:bodyPr>
          <a:lstStyle/>
          <a:p>
            <a:pPr marL="187200" indent="-187200">
              <a:buClr>
                <a:schemeClr val="accent2"/>
              </a:buClr>
              <a:buFont typeface="Arial" panose="020B0604020202020204" pitchFamily="34" charset="0"/>
              <a:buChar char="•"/>
            </a:pPr>
            <a:r>
              <a:rPr lang="en-US" sz="1400">
                <a:solidFill>
                  <a:schemeClr val="tx1"/>
                </a:solidFill>
              </a:rPr>
              <a:t>Overall, the median </a:t>
            </a:r>
            <a:r>
              <a:rPr lang="en-US" sz="1400" err="1">
                <a:solidFill>
                  <a:schemeClr val="tx1"/>
                </a:solidFill>
              </a:rPr>
              <a:t>DoR</a:t>
            </a:r>
            <a:r>
              <a:rPr lang="en-US" sz="1400">
                <a:solidFill>
                  <a:schemeClr val="tx1"/>
                </a:solidFill>
              </a:rPr>
              <a:t> was not reached, and the 6-month event-free rate was 63.5% (95% CI, 32.8%-83.0%)</a:t>
            </a:r>
          </a:p>
          <a:p>
            <a:pPr marL="187200" indent="-187200">
              <a:buClr>
                <a:schemeClr val="accent2"/>
              </a:buClr>
              <a:buFont typeface="Arial" panose="020B0604020202020204" pitchFamily="34" charset="0"/>
              <a:buChar char="•"/>
            </a:pPr>
            <a:r>
              <a:rPr lang="en-US" sz="1400">
                <a:solidFill>
                  <a:schemeClr val="tx1"/>
                </a:solidFill>
              </a:rPr>
              <a:t>At RP2D, </a:t>
            </a:r>
            <a:r>
              <a:rPr lang="en-US" sz="1400" err="1">
                <a:solidFill>
                  <a:schemeClr val="tx1"/>
                </a:solidFill>
              </a:rPr>
              <a:t>DoR</a:t>
            </a:r>
            <a:r>
              <a:rPr lang="en-US" sz="1400">
                <a:solidFill>
                  <a:schemeClr val="tx1"/>
                </a:solidFill>
              </a:rPr>
              <a:t> was not reached, and the 6-month event-free rate was 59.4% (95% CI, 23.8%-82.8%)</a:t>
            </a:r>
          </a:p>
        </p:txBody>
      </p:sp>
      <p:graphicFrame>
        <p:nvGraphicFramePr>
          <p:cNvPr id="45" name="Diagramm 44">
            <a:extLst>
              <a:ext uri="{FF2B5EF4-FFF2-40B4-BE49-F238E27FC236}">
                <a16:creationId xmlns:a16="http://schemas.microsoft.com/office/drawing/2014/main" id="{FC012AD5-9D94-072E-064B-30DC863A06CA}"/>
              </a:ext>
            </a:extLst>
          </p:cNvPr>
          <p:cNvGraphicFramePr/>
          <p:nvPr>
            <p:extLst>
              <p:ext uri="{D42A27DB-BD31-4B8C-83A1-F6EECF244321}">
                <p14:modId xmlns:p14="http://schemas.microsoft.com/office/powerpoint/2010/main" val="976474302"/>
              </p:ext>
            </p:extLst>
          </p:nvPr>
        </p:nvGraphicFramePr>
        <p:xfrm>
          <a:off x="-167525" y="4225750"/>
          <a:ext cx="2440995" cy="16337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6" name="Diagramm 45">
            <a:extLst>
              <a:ext uri="{FF2B5EF4-FFF2-40B4-BE49-F238E27FC236}">
                <a16:creationId xmlns:a16="http://schemas.microsoft.com/office/drawing/2014/main" id="{BD38F1D7-45BA-19AA-DC09-4746238C3729}"/>
              </a:ext>
            </a:extLst>
          </p:cNvPr>
          <p:cNvGraphicFramePr/>
          <p:nvPr>
            <p:extLst>
              <p:ext uri="{D42A27DB-BD31-4B8C-83A1-F6EECF244321}">
                <p14:modId xmlns:p14="http://schemas.microsoft.com/office/powerpoint/2010/main" val="3751081857"/>
              </p:ext>
            </p:extLst>
          </p:nvPr>
        </p:nvGraphicFramePr>
        <p:xfrm>
          <a:off x="1073377" y="4228953"/>
          <a:ext cx="2440995" cy="16337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7" name="Diagramm 46">
            <a:extLst>
              <a:ext uri="{FF2B5EF4-FFF2-40B4-BE49-F238E27FC236}">
                <a16:creationId xmlns:a16="http://schemas.microsoft.com/office/drawing/2014/main" id="{730EFBC0-145C-6ED8-B46A-CC8F9F4A315C}"/>
              </a:ext>
            </a:extLst>
          </p:cNvPr>
          <p:cNvGraphicFramePr/>
          <p:nvPr>
            <p:extLst>
              <p:ext uri="{D42A27DB-BD31-4B8C-83A1-F6EECF244321}">
                <p14:modId xmlns:p14="http://schemas.microsoft.com/office/powerpoint/2010/main" val="3203255052"/>
              </p:ext>
            </p:extLst>
          </p:nvPr>
        </p:nvGraphicFramePr>
        <p:xfrm>
          <a:off x="2334425" y="4225750"/>
          <a:ext cx="2440995" cy="1633748"/>
        </p:xfrm>
        <a:graphic>
          <a:graphicData uri="http://schemas.openxmlformats.org/drawingml/2006/chart">
            <c:chart xmlns:c="http://schemas.openxmlformats.org/drawingml/2006/chart" xmlns:r="http://schemas.openxmlformats.org/officeDocument/2006/relationships" r:id="rId4"/>
          </a:graphicData>
        </a:graphic>
      </p:graphicFrame>
      <p:grpSp>
        <p:nvGrpSpPr>
          <p:cNvPr id="48" name="Gruppieren 47">
            <a:extLst>
              <a:ext uri="{FF2B5EF4-FFF2-40B4-BE49-F238E27FC236}">
                <a16:creationId xmlns:a16="http://schemas.microsoft.com/office/drawing/2014/main" id="{91D78CA2-7994-7CA9-340B-14AA49AD0D03}"/>
              </a:ext>
            </a:extLst>
          </p:cNvPr>
          <p:cNvGrpSpPr/>
          <p:nvPr/>
        </p:nvGrpSpPr>
        <p:grpSpPr>
          <a:xfrm>
            <a:off x="4385052" y="4852666"/>
            <a:ext cx="2826961" cy="491246"/>
            <a:chOff x="4804266" y="4914522"/>
            <a:chExt cx="2826961" cy="491246"/>
          </a:xfrm>
        </p:grpSpPr>
        <p:sp>
          <p:nvSpPr>
            <p:cNvPr id="49" name="Rechteck 48">
              <a:extLst>
                <a:ext uri="{FF2B5EF4-FFF2-40B4-BE49-F238E27FC236}">
                  <a16:creationId xmlns:a16="http://schemas.microsoft.com/office/drawing/2014/main" id="{1B64A2EE-1EA6-662F-8237-EBC1C4025E00}"/>
                </a:ext>
              </a:extLst>
            </p:cNvPr>
            <p:cNvSpPr/>
            <p:nvPr/>
          </p:nvSpPr>
          <p:spPr>
            <a:xfrm>
              <a:off x="4804266" y="4978480"/>
              <a:ext cx="126000" cy="12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3282CFA5-1479-9186-6FB6-D37E506B3434}"/>
                </a:ext>
              </a:extLst>
            </p:cNvPr>
            <p:cNvSpPr/>
            <p:nvPr/>
          </p:nvSpPr>
          <p:spPr>
            <a:xfrm>
              <a:off x="4804266" y="5215810"/>
              <a:ext cx="126000" cy="12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3D3BD722-36EA-1E67-7993-BCA72296C3D9}"/>
                </a:ext>
              </a:extLst>
            </p:cNvPr>
            <p:cNvSpPr txBox="1"/>
            <p:nvPr/>
          </p:nvSpPr>
          <p:spPr>
            <a:xfrm>
              <a:off x="4887939" y="4914522"/>
              <a:ext cx="2743288" cy="253916"/>
            </a:xfrm>
            <a:prstGeom prst="rect">
              <a:avLst/>
            </a:prstGeom>
            <a:noFill/>
          </p:spPr>
          <p:txBody>
            <a:bodyPr wrap="square" rtlCol="0">
              <a:spAutoFit/>
            </a:bodyPr>
            <a:lstStyle/>
            <a:p>
              <a:r>
                <a:rPr lang="de-DE" sz="1050"/>
                <a:t>RP2D </a:t>
              </a:r>
              <a:r>
                <a:rPr lang="de-DE" sz="1050" err="1"/>
                <a:t>combined</a:t>
              </a:r>
              <a:r>
                <a:rPr lang="de-DE" sz="1050"/>
                <a:t> (n=30)</a:t>
              </a:r>
            </a:p>
          </p:txBody>
        </p:sp>
        <p:sp>
          <p:nvSpPr>
            <p:cNvPr id="52" name="Textfeld 51">
              <a:extLst>
                <a:ext uri="{FF2B5EF4-FFF2-40B4-BE49-F238E27FC236}">
                  <a16:creationId xmlns:a16="http://schemas.microsoft.com/office/drawing/2014/main" id="{B034367A-B535-3B29-1EED-7265E8736A2F}"/>
                </a:ext>
              </a:extLst>
            </p:cNvPr>
            <p:cNvSpPr txBox="1"/>
            <p:nvPr/>
          </p:nvSpPr>
          <p:spPr>
            <a:xfrm>
              <a:off x="4883905" y="5151852"/>
              <a:ext cx="2743288" cy="253916"/>
            </a:xfrm>
            <a:prstGeom prst="rect">
              <a:avLst/>
            </a:prstGeom>
            <a:noFill/>
          </p:spPr>
          <p:txBody>
            <a:bodyPr wrap="square" rtlCol="0">
              <a:spAutoFit/>
            </a:bodyPr>
            <a:lstStyle/>
            <a:p>
              <a:r>
                <a:rPr lang="de-DE" sz="1050"/>
                <a:t>All </a:t>
              </a:r>
              <a:r>
                <a:rPr lang="de-DE" sz="1050" err="1"/>
                <a:t>patients</a:t>
              </a:r>
              <a:r>
                <a:rPr lang="de-DE" sz="1050"/>
                <a:t> (n=46)</a:t>
              </a:r>
            </a:p>
          </p:txBody>
        </p:sp>
      </p:grpSp>
      <p:sp>
        <p:nvSpPr>
          <p:cNvPr id="31" name="Textplatzhalter 30">
            <a:extLst>
              <a:ext uri="{FF2B5EF4-FFF2-40B4-BE49-F238E27FC236}">
                <a16:creationId xmlns:a16="http://schemas.microsoft.com/office/drawing/2014/main" id="{F781457B-47E1-E6CF-6968-4514DEAE146E}"/>
              </a:ext>
            </a:extLst>
          </p:cNvPr>
          <p:cNvSpPr>
            <a:spLocks noGrp="1"/>
          </p:cNvSpPr>
          <p:nvPr>
            <p:ph type="body" sz="quarter" idx="14"/>
          </p:nvPr>
        </p:nvSpPr>
        <p:spPr>
          <a:xfrm>
            <a:off x="6212496" y="1280567"/>
            <a:ext cx="5571517" cy="647700"/>
          </a:xfrm>
        </p:spPr>
        <p:txBody>
          <a:bodyPr/>
          <a:lstStyle/>
          <a:p>
            <a:r>
              <a:rPr lang="en-GB" err="1"/>
              <a:t>DoR</a:t>
            </a:r>
            <a:r>
              <a:rPr lang="en-GB"/>
              <a:t>, </a:t>
            </a:r>
            <a:r>
              <a:rPr lang="en-GB" err="1"/>
              <a:t>months</a:t>
            </a:r>
            <a:r>
              <a:rPr lang="en-GB" baseline="30000" err="1"/>
              <a:t>b</a:t>
            </a:r>
            <a:r>
              <a:rPr lang="en-GB"/>
              <a:t> </a:t>
            </a:r>
          </a:p>
        </p:txBody>
      </p:sp>
      <p:sp>
        <p:nvSpPr>
          <p:cNvPr id="33" name="Textplatzhalter 32">
            <a:extLst>
              <a:ext uri="{FF2B5EF4-FFF2-40B4-BE49-F238E27FC236}">
                <a16:creationId xmlns:a16="http://schemas.microsoft.com/office/drawing/2014/main" id="{7A28F464-93B5-0129-CA0C-65D1F4020F04}"/>
              </a:ext>
            </a:extLst>
          </p:cNvPr>
          <p:cNvSpPr>
            <a:spLocks noGrp="1"/>
          </p:cNvSpPr>
          <p:nvPr>
            <p:ph type="body" sz="quarter" idx="12"/>
          </p:nvPr>
        </p:nvSpPr>
        <p:spPr>
          <a:xfrm>
            <a:off x="416533" y="1280567"/>
            <a:ext cx="5571517" cy="647700"/>
          </a:xfrm>
        </p:spPr>
        <p:txBody>
          <a:bodyPr/>
          <a:lstStyle/>
          <a:p>
            <a:r>
              <a:rPr lang="en-GB"/>
              <a:t>Median </a:t>
            </a:r>
            <a:r>
              <a:rPr lang="en-GB" err="1"/>
              <a:t>DoR</a:t>
            </a:r>
            <a:r>
              <a:rPr lang="en-GB"/>
              <a:t> follow-up, </a:t>
            </a:r>
            <a:r>
              <a:rPr lang="en-GB" err="1"/>
              <a:t>months</a:t>
            </a:r>
            <a:r>
              <a:rPr lang="en-GB" baseline="30000" err="1"/>
              <a:t>b</a:t>
            </a:r>
            <a:endParaRPr lang="en-GB" baseline="30000"/>
          </a:p>
        </p:txBody>
      </p:sp>
      <p:graphicFrame>
        <p:nvGraphicFramePr>
          <p:cNvPr id="35" name="Diagramm 34">
            <a:extLst>
              <a:ext uri="{FF2B5EF4-FFF2-40B4-BE49-F238E27FC236}">
                <a16:creationId xmlns:a16="http://schemas.microsoft.com/office/drawing/2014/main" id="{0BC0652C-1716-37C3-B35E-52A421BC72B4}"/>
              </a:ext>
            </a:extLst>
          </p:cNvPr>
          <p:cNvGraphicFramePr/>
          <p:nvPr>
            <p:extLst>
              <p:ext uri="{D42A27DB-BD31-4B8C-83A1-F6EECF244321}">
                <p14:modId xmlns:p14="http://schemas.microsoft.com/office/powerpoint/2010/main" val="612437419"/>
              </p:ext>
            </p:extLst>
          </p:nvPr>
        </p:nvGraphicFramePr>
        <p:xfrm>
          <a:off x="152401" y="1870298"/>
          <a:ext cx="5943600" cy="2176388"/>
        </p:xfrm>
        <a:graphic>
          <a:graphicData uri="http://schemas.openxmlformats.org/drawingml/2006/chart">
            <c:chart xmlns:c="http://schemas.openxmlformats.org/drawingml/2006/chart" xmlns:r="http://schemas.openxmlformats.org/officeDocument/2006/relationships" r:id="rId5"/>
          </a:graphicData>
        </a:graphic>
      </p:graphicFrame>
      <p:sp>
        <p:nvSpPr>
          <p:cNvPr id="43" name="Text Placeholder 1">
            <a:extLst>
              <a:ext uri="{FF2B5EF4-FFF2-40B4-BE49-F238E27FC236}">
                <a16:creationId xmlns:a16="http://schemas.microsoft.com/office/drawing/2014/main" id="{EA253616-CFDD-D942-CB11-E5309B66C52E}"/>
              </a:ext>
            </a:extLst>
          </p:cNvPr>
          <p:cNvSpPr txBox="1">
            <a:spLocks/>
          </p:cNvSpPr>
          <p:nvPr/>
        </p:nvSpPr>
        <p:spPr>
          <a:xfrm>
            <a:off x="416533" y="3966344"/>
            <a:ext cx="5571517" cy="6477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DoR</a:t>
            </a:r>
            <a:r>
              <a:rPr lang="en-US"/>
              <a:t> event-free rate, %</a:t>
            </a:r>
            <a:r>
              <a:rPr lang="en-US" baseline="30000"/>
              <a:t>c</a:t>
            </a:r>
          </a:p>
        </p:txBody>
      </p:sp>
    </p:spTree>
    <p:extLst>
      <p:ext uri="{BB962C8B-B14F-4D97-AF65-F5344CB8AC3E}">
        <p14:creationId xmlns:p14="http://schemas.microsoft.com/office/powerpoint/2010/main" val="11383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9045C57-6D83-258A-C26D-4DEB832D48EA}"/>
              </a:ext>
            </a:extLst>
          </p:cNvPr>
          <p:cNvSpPr>
            <a:spLocks noGrp="1"/>
          </p:cNvSpPr>
          <p:nvPr>
            <p:ph type="ftr" sz="quarter" idx="10"/>
          </p:nvPr>
        </p:nvSpPr>
        <p:spPr>
          <a:xfrm>
            <a:off x="407989" y="6278572"/>
            <a:ext cx="8532812" cy="385200"/>
          </a:xfrm>
        </p:spPr>
        <p:txBody>
          <a:bodyPr/>
          <a:lstStyle/>
          <a:p>
            <a:r>
              <a:rPr lang="en-US" b="1">
                <a:solidFill>
                  <a:srgbClr val="4E4F4E"/>
                </a:solidFill>
                <a:cs typeface="Arial" panose="020B0604020202020204" pitchFamily="34" charset="0"/>
              </a:rPr>
              <a:t>AEI</a:t>
            </a:r>
            <a:r>
              <a:rPr lang="en-US">
                <a:solidFill>
                  <a:srgbClr val="4E4F4E"/>
                </a:solidFill>
                <a:cs typeface="Arial" panose="020B0604020202020204" pitchFamily="34" charset="0"/>
              </a:rPr>
              <a:t>, adverse event of interest; </a:t>
            </a:r>
            <a:r>
              <a:rPr lang="en-US" b="1">
                <a:solidFill>
                  <a:srgbClr val="4E4F4E"/>
                </a:solidFill>
                <a:cs typeface="Arial" panose="020B0604020202020204" pitchFamily="34" charset="0"/>
              </a:rPr>
              <a:t>BR</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bendamustine</a:t>
            </a:r>
            <a:r>
              <a:rPr lang="en-US">
                <a:solidFill>
                  <a:srgbClr val="4E4F4E"/>
                </a:solidFill>
                <a:cs typeface="Arial" panose="020B0604020202020204" pitchFamily="34" charset="0"/>
              </a:rPr>
              <a:t> plus rituximab. </a:t>
            </a:r>
          </a:p>
          <a:p>
            <a:r>
              <a:rPr lang="en-US" b="1">
                <a:solidFill>
                  <a:srgbClr val="4E4F4E"/>
                </a:solidFill>
                <a:cs typeface="Arial" panose="020B0604020202020204" pitchFamily="34" charset="0"/>
              </a:rPr>
              <a:t>Munir T, et al. Abstract P639 presented at EHA2023. </a:t>
            </a:r>
            <a:r>
              <a:rPr lang="en-US" b="1" err="1">
                <a:solidFill>
                  <a:srgbClr val="4E4F4E"/>
                </a:solidFill>
                <a:cs typeface="Arial" panose="020B0604020202020204" pitchFamily="34" charset="0"/>
              </a:rPr>
              <a:t>Shadman</a:t>
            </a:r>
            <a:r>
              <a:rPr lang="en-US" b="1">
                <a:solidFill>
                  <a:srgbClr val="4E4F4E"/>
                </a:solidFill>
                <a:cs typeface="Arial" panose="020B0604020202020204" pitchFamily="34" charset="0"/>
              </a:rPr>
              <a:t> T, et al. Abstract 154 presented at 17-ICML.</a:t>
            </a:r>
          </a:p>
        </p:txBody>
      </p:sp>
      <p:graphicFrame>
        <p:nvGraphicFramePr>
          <p:cNvPr id="5" name="Table 5">
            <a:extLst>
              <a:ext uri="{FF2B5EF4-FFF2-40B4-BE49-F238E27FC236}">
                <a16:creationId xmlns:a16="http://schemas.microsoft.com/office/drawing/2014/main" id="{86CEAFEF-9FD2-473B-3278-511BE3EA9398}"/>
              </a:ext>
            </a:extLst>
          </p:cNvPr>
          <p:cNvGraphicFramePr>
            <a:graphicFrameLocks noGrp="1"/>
          </p:cNvGraphicFramePr>
          <p:nvPr>
            <p:extLst>
              <p:ext uri="{D42A27DB-BD31-4B8C-83A1-F6EECF244321}">
                <p14:modId xmlns:p14="http://schemas.microsoft.com/office/powerpoint/2010/main" val="995719911"/>
              </p:ext>
            </p:extLst>
          </p:nvPr>
        </p:nvGraphicFramePr>
        <p:xfrm>
          <a:off x="407989" y="1665289"/>
          <a:ext cx="11376025" cy="4350240"/>
        </p:xfrm>
        <a:graphic>
          <a:graphicData uri="http://schemas.openxmlformats.org/drawingml/2006/table">
            <a:tbl>
              <a:tblPr firstRow="1" bandRow="1">
                <a:tableStyleId>{5C22544A-7EE6-4342-B048-85BDC9FD1C3A}</a:tableStyleId>
              </a:tblPr>
              <a:tblGrid>
                <a:gridCol w="2310733">
                  <a:extLst>
                    <a:ext uri="{9D8B030D-6E8A-4147-A177-3AD203B41FA5}">
                      <a16:colId xmlns:a16="http://schemas.microsoft.com/office/drawing/2014/main" val="3350647500"/>
                    </a:ext>
                  </a:extLst>
                </a:gridCol>
                <a:gridCol w="1510882">
                  <a:extLst>
                    <a:ext uri="{9D8B030D-6E8A-4147-A177-3AD203B41FA5}">
                      <a16:colId xmlns:a16="http://schemas.microsoft.com/office/drawing/2014/main" val="1316580067"/>
                    </a:ext>
                  </a:extLst>
                </a:gridCol>
                <a:gridCol w="1510882">
                  <a:extLst>
                    <a:ext uri="{9D8B030D-6E8A-4147-A177-3AD203B41FA5}">
                      <a16:colId xmlns:a16="http://schemas.microsoft.com/office/drawing/2014/main" val="1026403079"/>
                    </a:ext>
                  </a:extLst>
                </a:gridCol>
                <a:gridCol w="1510882">
                  <a:extLst>
                    <a:ext uri="{9D8B030D-6E8A-4147-A177-3AD203B41FA5}">
                      <a16:colId xmlns:a16="http://schemas.microsoft.com/office/drawing/2014/main" val="2369527722"/>
                    </a:ext>
                  </a:extLst>
                </a:gridCol>
                <a:gridCol w="1510882">
                  <a:extLst>
                    <a:ext uri="{9D8B030D-6E8A-4147-A177-3AD203B41FA5}">
                      <a16:colId xmlns:a16="http://schemas.microsoft.com/office/drawing/2014/main" val="3465574061"/>
                    </a:ext>
                  </a:extLst>
                </a:gridCol>
                <a:gridCol w="1510882">
                  <a:extLst>
                    <a:ext uri="{9D8B030D-6E8A-4147-A177-3AD203B41FA5}">
                      <a16:colId xmlns:a16="http://schemas.microsoft.com/office/drawing/2014/main" val="4105506330"/>
                    </a:ext>
                  </a:extLst>
                </a:gridCol>
                <a:gridCol w="1510882">
                  <a:extLst>
                    <a:ext uri="{9D8B030D-6E8A-4147-A177-3AD203B41FA5}">
                      <a16:colId xmlns:a16="http://schemas.microsoft.com/office/drawing/2014/main" val="1833916377"/>
                    </a:ext>
                  </a:extLst>
                </a:gridCol>
              </a:tblGrid>
              <a:tr h="186982">
                <a:tc rowSpan="2">
                  <a:txBody>
                    <a:bodyPr/>
                    <a:lstStyle/>
                    <a:p>
                      <a:endParaRPr lang="en-US" sz="1200" b="1"/>
                    </a:p>
                  </a:txBody>
                  <a:tcPr marL="14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4">
                  <a:txBody>
                    <a:bodyPr/>
                    <a:lstStyle/>
                    <a:p>
                      <a:pPr algn="ctr"/>
                      <a:r>
                        <a:rPr lang="en-US" sz="1200" b="1"/>
                        <a:t>Patients without del(17p)</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sz="1200"/>
                    </a:p>
                  </a:txBody>
                  <a:tcPr/>
                </a:tc>
                <a:tc hMerge="1">
                  <a:txBody>
                    <a:bodyPr/>
                    <a:lstStyle/>
                    <a:p>
                      <a:endParaRPr lang="en-US" sz="1200"/>
                    </a:p>
                  </a:txBody>
                  <a:tcPr/>
                </a:tc>
                <a:tc hMerge="1">
                  <a:txBody>
                    <a:bodyPr/>
                    <a:lstStyle/>
                    <a:p>
                      <a:endParaRPr lang="en-US" sz="1200"/>
                    </a:p>
                  </a:txBody>
                  <a:tcPr/>
                </a:tc>
                <a:tc gridSpan="2">
                  <a:txBody>
                    <a:bodyPr/>
                    <a:lstStyle/>
                    <a:p>
                      <a:pPr algn="ctr"/>
                      <a:r>
                        <a:rPr lang="en-US" sz="1200" b="1"/>
                        <a:t>Patients with del(17p)</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sz="1200"/>
                    </a:p>
                  </a:txBody>
                  <a:tcPr/>
                </a:tc>
                <a:extLst>
                  <a:ext uri="{0D108BD9-81ED-4DB2-BD59-A6C34878D82A}">
                    <a16:rowId xmlns:a16="http://schemas.microsoft.com/office/drawing/2014/main" val="3008849159"/>
                  </a:ext>
                </a:extLst>
              </a:tr>
              <a:tr h="311636">
                <a:tc vMerge="1">
                  <a:txBody>
                    <a:bodyPr/>
                    <a:lstStyle/>
                    <a:p>
                      <a:endParaRPr lang="en-US" sz="12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n-US" sz="1200" b="1">
                          <a:solidFill>
                            <a:schemeClr val="bg1"/>
                          </a:solidFill>
                        </a:rPr>
                        <a:t>Arm A: zanubrutinib </a:t>
                      </a:r>
                    </a:p>
                    <a:p>
                      <a:pPr algn="ctr"/>
                      <a:r>
                        <a:rPr lang="en-US" sz="1200" b="1">
                          <a:solidFill>
                            <a:schemeClr val="bg1"/>
                          </a:solidFill>
                        </a:rPr>
                        <a:t>(n=240)</a:t>
                      </a:r>
                      <a:r>
                        <a:rPr lang="en-US" sz="1200" b="1" baseline="30000">
                          <a:solidFill>
                            <a:schemeClr val="bg1"/>
                          </a:solidFill>
                        </a:rPr>
                        <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hMerge="1">
                  <a:txBody>
                    <a:bodyPr/>
                    <a:lstStyle/>
                    <a:p>
                      <a:endParaRPr lang="en-US" sz="1200"/>
                    </a:p>
                  </a:txBody>
                  <a:tcPr/>
                </a:tc>
                <a:tc gridSpan="2">
                  <a:txBody>
                    <a:bodyPr/>
                    <a:lstStyle/>
                    <a:p>
                      <a:pPr algn="ctr"/>
                      <a:r>
                        <a:rPr lang="en-US" sz="1200" b="1">
                          <a:solidFill>
                            <a:schemeClr val="bg1"/>
                          </a:solidFill>
                        </a:rPr>
                        <a:t>Arm B: BR</a:t>
                      </a:r>
                    </a:p>
                    <a:p>
                      <a:pPr algn="ctr"/>
                      <a:r>
                        <a:rPr lang="en-US" sz="1200" b="1">
                          <a:solidFill>
                            <a:schemeClr val="bg1"/>
                          </a:solidFill>
                        </a:rPr>
                        <a:t>(n=227)</a:t>
                      </a:r>
                      <a:r>
                        <a:rPr lang="en-US" sz="1200" b="1" baseline="30000">
                          <a:solidFill>
                            <a:schemeClr val="bg1"/>
                          </a:solidFill>
                        </a:rPr>
                        <a:t>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hMerge="1">
                  <a:txBody>
                    <a:bodyPr/>
                    <a:lstStyle/>
                    <a:p>
                      <a:endParaRPr lang="en-US" sz="1200"/>
                    </a:p>
                  </a:txBody>
                  <a:tcPr/>
                </a:tc>
                <a:tc gridSpan="2">
                  <a:txBody>
                    <a:bodyPr/>
                    <a:lstStyle/>
                    <a:p>
                      <a:pPr algn="ctr"/>
                      <a:r>
                        <a:rPr lang="en-US" sz="1200" b="1">
                          <a:solidFill>
                            <a:schemeClr val="bg1"/>
                          </a:solidFill>
                        </a:rPr>
                        <a:t>Arm C: zanubrutinib </a:t>
                      </a:r>
                      <a:br>
                        <a:rPr lang="en-US" sz="1200" b="1">
                          <a:solidFill>
                            <a:srgbClr val="FFFFFF"/>
                          </a:solidFill>
                        </a:rPr>
                      </a:br>
                      <a:r>
                        <a:rPr lang="en-US" sz="1200" b="1">
                          <a:solidFill>
                            <a:schemeClr val="bg1"/>
                          </a:solidFill>
                        </a:rPr>
                        <a:t>(n=111)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hMerge="1">
                  <a:txBody>
                    <a:bodyPr/>
                    <a:lstStyle/>
                    <a:p>
                      <a:endParaRPr lang="en-US" sz="1200"/>
                    </a:p>
                  </a:txBody>
                  <a:tcPr/>
                </a:tc>
                <a:extLst>
                  <a:ext uri="{0D108BD9-81ED-4DB2-BD59-A6C34878D82A}">
                    <a16:rowId xmlns:a16="http://schemas.microsoft.com/office/drawing/2014/main" val="1142453128"/>
                  </a:ext>
                </a:extLst>
              </a:tr>
              <a:tr h="186982">
                <a:tc>
                  <a:txBody>
                    <a:bodyPr/>
                    <a:lstStyle/>
                    <a:p>
                      <a:r>
                        <a:rPr lang="en-US" sz="1200" b="1">
                          <a:solidFill>
                            <a:schemeClr val="tx1"/>
                          </a:solidFill>
                        </a:rPr>
                        <a:t>AEIs, n(%)</a:t>
                      </a:r>
                    </a:p>
                  </a:txBody>
                  <a:tcPr marL="144000" anchor="ctr">
                    <a:lnT w="38100" cap="flat" cmpd="sng" algn="ctr">
                      <a:solidFill>
                        <a:schemeClr val="bg1"/>
                      </a:solidFill>
                      <a:prstDash val="solid"/>
                      <a:round/>
                      <a:headEnd type="none" w="med" len="med"/>
                      <a:tailEnd type="none" w="med" len="med"/>
                    </a:lnT>
                  </a:tcPr>
                </a:tc>
                <a:tc>
                  <a:txBody>
                    <a:bodyPr/>
                    <a:lstStyle/>
                    <a:p>
                      <a:pPr algn="ctr"/>
                      <a:r>
                        <a:rPr lang="en-US" sz="1200" b="1">
                          <a:solidFill>
                            <a:schemeClr val="tx1"/>
                          </a:solidFill>
                        </a:rPr>
                        <a:t>Any grade </a:t>
                      </a:r>
                    </a:p>
                  </a:txBody>
                  <a:tcPr anchor="ctr">
                    <a:lnT w="38100" cap="flat" cmpd="sng" algn="ctr">
                      <a:solidFill>
                        <a:schemeClr val="bg1"/>
                      </a:solidFill>
                      <a:prstDash val="solid"/>
                      <a:round/>
                      <a:headEnd type="none" w="med" len="med"/>
                      <a:tailEnd type="none" w="med" len="med"/>
                    </a:lnT>
                  </a:tcPr>
                </a:tc>
                <a:tc>
                  <a:txBody>
                    <a:bodyPr/>
                    <a:lstStyle/>
                    <a:p>
                      <a:pPr algn="ctr"/>
                      <a:r>
                        <a:rPr lang="en-US" sz="1200" b="1">
                          <a:solidFill>
                            <a:schemeClr val="tx1"/>
                          </a:solidFill>
                        </a:rPr>
                        <a:t>Grade ≥ 3</a:t>
                      </a:r>
                    </a:p>
                  </a:txBody>
                  <a:tcPr anchor="ctr">
                    <a:lnT w="38100" cap="flat" cmpd="sng" algn="ctr">
                      <a:solidFill>
                        <a:schemeClr val="bg1"/>
                      </a:solidFill>
                      <a:prstDash val="solid"/>
                      <a:round/>
                      <a:headEnd type="none" w="med" len="med"/>
                      <a:tailEnd type="none" w="med" len="med"/>
                    </a:lnT>
                  </a:tcPr>
                </a:tc>
                <a:tc>
                  <a:txBody>
                    <a:bodyPr/>
                    <a:lstStyle/>
                    <a:p>
                      <a:pPr algn="ctr"/>
                      <a:r>
                        <a:rPr lang="en-US" sz="1200" b="1">
                          <a:solidFill>
                            <a:schemeClr val="tx1"/>
                          </a:solidFill>
                        </a:rPr>
                        <a:t>Any grade </a:t>
                      </a:r>
                    </a:p>
                  </a:txBody>
                  <a:tcPr anchor="ctr">
                    <a:lnT w="38100" cap="flat" cmpd="sng" algn="ctr">
                      <a:solidFill>
                        <a:schemeClr val="bg1"/>
                      </a:solidFill>
                      <a:prstDash val="solid"/>
                      <a:round/>
                      <a:headEnd type="none" w="med" len="med"/>
                      <a:tailEnd type="none" w="med" len="med"/>
                    </a:lnT>
                  </a:tcPr>
                </a:tc>
                <a:tc>
                  <a:txBody>
                    <a:bodyPr/>
                    <a:lstStyle/>
                    <a:p>
                      <a:pPr algn="ctr"/>
                      <a:r>
                        <a:rPr lang="en-US" sz="1200" b="1">
                          <a:solidFill>
                            <a:schemeClr val="tx1"/>
                          </a:solidFill>
                        </a:rPr>
                        <a:t>Grade ≥ 3</a:t>
                      </a:r>
                    </a:p>
                  </a:txBody>
                  <a:tcPr anchor="ctr">
                    <a:lnT w="38100" cap="flat" cmpd="sng" algn="ctr">
                      <a:solidFill>
                        <a:schemeClr val="bg1"/>
                      </a:solidFill>
                      <a:prstDash val="solid"/>
                      <a:round/>
                      <a:headEnd type="none" w="med" len="med"/>
                      <a:tailEnd type="none" w="med" len="med"/>
                    </a:lnT>
                  </a:tcPr>
                </a:tc>
                <a:tc>
                  <a:txBody>
                    <a:bodyPr/>
                    <a:lstStyle/>
                    <a:p>
                      <a:pPr algn="ctr"/>
                      <a:r>
                        <a:rPr lang="en-US" sz="1200" b="1">
                          <a:solidFill>
                            <a:schemeClr val="tx1"/>
                          </a:solidFill>
                        </a:rPr>
                        <a:t>Any grade </a:t>
                      </a:r>
                    </a:p>
                  </a:txBody>
                  <a:tcPr anchor="ctr">
                    <a:lnT w="38100" cap="flat" cmpd="sng" algn="ctr">
                      <a:solidFill>
                        <a:schemeClr val="bg1"/>
                      </a:solidFill>
                      <a:prstDash val="solid"/>
                      <a:round/>
                      <a:headEnd type="none" w="med" len="med"/>
                      <a:tailEnd type="none" w="med" len="med"/>
                    </a:lnT>
                  </a:tcPr>
                </a:tc>
                <a:tc>
                  <a:txBody>
                    <a:bodyPr/>
                    <a:lstStyle/>
                    <a:p>
                      <a:pPr algn="ctr"/>
                      <a:r>
                        <a:rPr lang="en-US" sz="1200" b="1">
                          <a:solidFill>
                            <a:schemeClr val="tx1"/>
                          </a:solidFill>
                        </a:rPr>
                        <a:t>Grade ≥ 3</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345308570"/>
                  </a:ext>
                </a:extLst>
              </a:tr>
              <a:tr h="186982">
                <a:tc>
                  <a:txBody>
                    <a:bodyPr/>
                    <a:lstStyle/>
                    <a:p>
                      <a:pPr marL="228600" lvl="1" indent="-114300">
                        <a:spcBef>
                          <a:spcPts val="0"/>
                        </a:spcBef>
                      </a:pPr>
                      <a:r>
                        <a:rPr lang="en-US" sz="1200">
                          <a:solidFill>
                            <a:schemeClr val="tx1"/>
                          </a:solidFill>
                        </a:rPr>
                        <a:t>Infections </a:t>
                      </a:r>
                    </a:p>
                  </a:txBody>
                  <a:tcPr marL="144000" anchor="ctr"/>
                </a:tc>
                <a:tc>
                  <a:txBody>
                    <a:bodyPr/>
                    <a:lstStyle/>
                    <a:p>
                      <a:pPr algn="ctr"/>
                      <a:r>
                        <a:rPr lang="en-US" sz="1200">
                          <a:solidFill>
                            <a:schemeClr val="tx1"/>
                          </a:solidFill>
                        </a:rPr>
                        <a:t>175 (72.9)</a:t>
                      </a:r>
                    </a:p>
                  </a:txBody>
                  <a:tcPr anchor="ctr"/>
                </a:tc>
                <a:tc>
                  <a:txBody>
                    <a:bodyPr/>
                    <a:lstStyle/>
                    <a:p>
                      <a:pPr algn="ctr"/>
                      <a:r>
                        <a:rPr lang="en-US" sz="1200">
                          <a:solidFill>
                            <a:schemeClr val="tx1"/>
                          </a:solidFill>
                        </a:rPr>
                        <a:t>57 (23.8)</a:t>
                      </a:r>
                    </a:p>
                  </a:txBody>
                  <a:tcPr anchor="ctr"/>
                </a:tc>
                <a:tc>
                  <a:txBody>
                    <a:bodyPr/>
                    <a:lstStyle/>
                    <a:p>
                      <a:pPr algn="ctr"/>
                      <a:r>
                        <a:rPr lang="en-US" sz="1200">
                          <a:solidFill>
                            <a:schemeClr val="tx1"/>
                          </a:solidFill>
                        </a:rPr>
                        <a:t>142 (62.6)</a:t>
                      </a:r>
                    </a:p>
                  </a:txBody>
                  <a:tcPr anchor="ctr"/>
                </a:tc>
                <a:tc>
                  <a:txBody>
                    <a:bodyPr/>
                    <a:lstStyle/>
                    <a:p>
                      <a:pPr algn="ctr"/>
                      <a:r>
                        <a:rPr lang="en-US" sz="1200">
                          <a:solidFill>
                            <a:schemeClr val="tx1"/>
                          </a:solidFill>
                        </a:rPr>
                        <a:t>50 (22.0)</a:t>
                      </a:r>
                    </a:p>
                  </a:txBody>
                  <a:tcPr anchor="ctr"/>
                </a:tc>
                <a:tc>
                  <a:txBody>
                    <a:bodyPr/>
                    <a:lstStyle/>
                    <a:p>
                      <a:pPr algn="ctr"/>
                      <a:r>
                        <a:rPr lang="en-US" sz="1200">
                          <a:solidFill>
                            <a:schemeClr val="tx1"/>
                          </a:solidFill>
                        </a:rPr>
                        <a:t>89 (80.2)</a:t>
                      </a:r>
                    </a:p>
                  </a:txBody>
                  <a:tcPr anchor="ctr"/>
                </a:tc>
                <a:tc>
                  <a:txBody>
                    <a:bodyPr/>
                    <a:lstStyle/>
                    <a:p>
                      <a:pPr algn="ctr"/>
                      <a:r>
                        <a:rPr lang="en-US" sz="1200">
                          <a:solidFill>
                            <a:schemeClr val="tx1"/>
                          </a:solidFill>
                        </a:rPr>
                        <a:t>30 (27.0)</a:t>
                      </a:r>
                    </a:p>
                  </a:txBody>
                  <a:tcPr anchor="ctr"/>
                </a:tc>
                <a:extLst>
                  <a:ext uri="{0D108BD9-81ED-4DB2-BD59-A6C34878D82A}">
                    <a16:rowId xmlns:a16="http://schemas.microsoft.com/office/drawing/2014/main" val="2671521755"/>
                  </a:ext>
                </a:extLst>
              </a:tr>
              <a:tr h="186982">
                <a:tc>
                  <a:txBody>
                    <a:bodyPr/>
                    <a:lstStyle/>
                    <a:p>
                      <a:pPr marL="107950" indent="-22225">
                        <a:spcBef>
                          <a:spcPts val="0"/>
                        </a:spcBef>
                      </a:pPr>
                      <a:r>
                        <a:rPr lang="en-US" sz="1200">
                          <a:solidFill>
                            <a:schemeClr val="tx1"/>
                          </a:solidFill>
                        </a:rPr>
                        <a:t>Bleeding</a:t>
                      </a:r>
                    </a:p>
                  </a:txBody>
                  <a:tcPr marL="144000" anchor="ctr"/>
                </a:tc>
                <a:tc>
                  <a:txBody>
                    <a:bodyPr/>
                    <a:lstStyle/>
                    <a:p>
                      <a:pPr algn="ctr"/>
                      <a:r>
                        <a:rPr lang="en-US" sz="1200">
                          <a:solidFill>
                            <a:schemeClr val="tx1"/>
                          </a:solidFill>
                        </a:rPr>
                        <a:t>117 (48.8)</a:t>
                      </a:r>
                    </a:p>
                  </a:txBody>
                  <a:tcPr anchor="ctr"/>
                </a:tc>
                <a:tc>
                  <a:txBody>
                    <a:bodyPr/>
                    <a:lstStyle/>
                    <a:p>
                      <a:pPr algn="ctr"/>
                      <a:r>
                        <a:rPr lang="en-US" sz="1200">
                          <a:solidFill>
                            <a:schemeClr val="tx1"/>
                          </a:solidFill>
                        </a:rPr>
                        <a:t>14 (5.8)</a:t>
                      </a:r>
                    </a:p>
                  </a:txBody>
                  <a:tcPr anchor="ctr"/>
                </a:tc>
                <a:tc>
                  <a:txBody>
                    <a:bodyPr/>
                    <a:lstStyle/>
                    <a:p>
                      <a:pPr algn="ctr"/>
                      <a:r>
                        <a:rPr lang="en-US" sz="1200">
                          <a:solidFill>
                            <a:schemeClr val="tx1"/>
                          </a:solidFill>
                        </a:rPr>
                        <a:t>28 (12.3)</a:t>
                      </a:r>
                    </a:p>
                  </a:txBody>
                  <a:tcPr anchor="ctr"/>
                </a:tc>
                <a:tc>
                  <a:txBody>
                    <a:bodyPr/>
                    <a:lstStyle/>
                    <a:p>
                      <a:pPr algn="ctr"/>
                      <a:r>
                        <a:rPr lang="en-US" sz="1200">
                          <a:solidFill>
                            <a:schemeClr val="tx1"/>
                          </a:solidFill>
                        </a:rPr>
                        <a:t>4 (1.8)</a:t>
                      </a:r>
                    </a:p>
                  </a:txBody>
                  <a:tcPr anchor="ctr"/>
                </a:tc>
                <a:tc>
                  <a:txBody>
                    <a:bodyPr/>
                    <a:lstStyle/>
                    <a:p>
                      <a:pPr algn="ctr"/>
                      <a:r>
                        <a:rPr lang="en-US" sz="1200">
                          <a:solidFill>
                            <a:schemeClr val="tx1"/>
                          </a:solidFill>
                        </a:rPr>
                        <a:t>64 (57.7)</a:t>
                      </a:r>
                    </a:p>
                  </a:txBody>
                  <a:tcPr anchor="ctr"/>
                </a:tc>
                <a:tc>
                  <a:txBody>
                    <a:bodyPr/>
                    <a:lstStyle/>
                    <a:p>
                      <a:pPr algn="ctr"/>
                      <a:r>
                        <a:rPr lang="en-US" sz="1200">
                          <a:solidFill>
                            <a:schemeClr val="tx1"/>
                          </a:solidFill>
                        </a:rPr>
                        <a:t>6 (5.4)</a:t>
                      </a:r>
                    </a:p>
                  </a:txBody>
                  <a:tcPr anchor="ctr"/>
                </a:tc>
                <a:extLst>
                  <a:ext uri="{0D108BD9-81ED-4DB2-BD59-A6C34878D82A}">
                    <a16:rowId xmlns:a16="http://schemas.microsoft.com/office/drawing/2014/main" val="3161293376"/>
                  </a:ext>
                </a:extLst>
              </a:tr>
              <a:tr h="186982">
                <a:tc>
                  <a:txBody>
                    <a:bodyPr/>
                    <a:lstStyle/>
                    <a:p>
                      <a:pPr marL="107950">
                        <a:spcBef>
                          <a:spcPts val="0"/>
                        </a:spcBef>
                      </a:pPr>
                      <a:r>
                        <a:rPr lang="en-US" sz="1200">
                          <a:solidFill>
                            <a:schemeClr val="tx1"/>
                          </a:solidFill>
                        </a:rPr>
                        <a:t>Other malignancies</a:t>
                      </a:r>
                    </a:p>
                  </a:txBody>
                  <a:tcPr marL="144000" anchor="ctr"/>
                </a:tc>
                <a:tc>
                  <a:txBody>
                    <a:bodyPr/>
                    <a:lstStyle/>
                    <a:p>
                      <a:pPr algn="ctr"/>
                      <a:r>
                        <a:rPr lang="en-US" sz="1200">
                          <a:solidFill>
                            <a:schemeClr val="tx1"/>
                          </a:solidFill>
                        </a:rPr>
                        <a:t>45 (18.8)</a:t>
                      </a:r>
                    </a:p>
                  </a:txBody>
                  <a:tcPr anchor="ctr"/>
                </a:tc>
                <a:tc>
                  <a:txBody>
                    <a:bodyPr/>
                    <a:lstStyle/>
                    <a:p>
                      <a:pPr algn="ctr"/>
                      <a:r>
                        <a:rPr lang="en-US" sz="1200">
                          <a:solidFill>
                            <a:schemeClr val="tx1"/>
                          </a:solidFill>
                        </a:rPr>
                        <a:t>22 (9.2)</a:t>
                      </a:r>
                    </a:p>
                  </a:txBody>
                  <a:tcPr anchor="ctr"/>
                </a:tc>
                <a:tc>
                  <a:txBody>
                    <a:bodyPr/>
                    <a:lstStyle/>
                    <a:p>
                      <a:pPr algn="ctr"/>
                      <a:r>
                        <a:rPr lang="en-US" sz="1200">
                          <a:solidFill>
                            <a:schemeClr val="tx1"/>
                          </a:solidFill>
                        </a:rPr>
                        <a:t>28 (12.3)</a:t>
                      </a:r>
                    </a:p>
                  </a:txBody>
                  <a:tcPr anchor="ctr"/>
                </a:tc>
                <a:tc>
                  <a:txBody>
                    <a:bodyPr/>
                    <a:lstStyle/>
                    <a:p>
                      <a:pPr algn="ctr"/>
                      <a:r>
                        <a:rPr lang="en-US" sz="1200">
                          <a:solidFill>
                            <a:schemeClr val="tx1"/>
                          </a:solidFill>
                        </a:rPr>
                        <a:t>11 (4.8)</a:t>
                      </a:r>
                    </a:p>
                  </a:txBody>
                  <a:tcPr anchor="ctr"/>
                </a:tc>
                <a:tc>
                  <a:txBody>
                    <a:bodyPr/>
                    <a:lstStyle/>
                    <a:p>
                      <a:pPr algn="ctr"/>
                      <a:r>
                        <a:rPr lang="en-US" sz="1200">
                          <a:solidFill>
                            <a:schemeClr val="tx1"/>
                          </a:solidFill>
                        </a:rPr>
                        <a:t>27 (24.3)</a:t>
                      </a:r>
                    </a:p>
                  </a:txBody>
                  <a:tcPr anchor="ctr"/>
                </a:tc>
                <a:tc>
                  <a:txBody>
                    <a:bodyPr/>
                    <a:lstStyle/>
                    <a:p>
                      <a:pPr algn="ctr"/>
                      <a:r>
                        <a:rPr lang="en-US" sz="1200">
                          <a:solidFill>
                            <a:schemeClr val="tx1"/>
                          </a:solidFill>
                        </a:rPr>
                        <a:t>8 (7.2)</a:t>
                      </a:r>
                    </a:p>
                  </a:txBody>
                  <a:tcPr anchor="ctr"/>
                </a:tc>
                <a:extLst>
                  <a:ext uri="{0D108BD9-81ED-4DB2-BD59-A6C34878D82A}">
                    <a16:rowId xmlns:a16="http://schemas.microsoft.com/office/drawing/2014/main" val="2552161473"/>
                  </a:ext>
                </a:extLst>
              </a:tr>
              <a:tr h="186982">
                <a:tc>
                  <a:txBody>
                    <a:bodyPr/>
                    <a:lstStyle/>
                    <a:p>
                      <a:pPr marL="107950">
                        <a:spcBef>
                          <a:spcPts val="0"/>
                        </a:spcBef>
                      </a:pPr>
                      <a:r>
                        <a:rPr lang="en-US" sz="1200">
                          <a:solidFill>
                            <a:schemeClr val="tx1"/>
                          </a:solidFill>
                        </a:rPr>
                        <a:t>Hypertension</a:t>
                      </a:r>
                    </a:p>
                  </a:txBody>
                  <a:tcPr marL="144000" anchor="ctr"/>
                </a:tc>
                <a:tc>
                  <a:txBody>
                    <a:bodyPr/>
                    <a:lstStyle/>
                    <a:p>
                      <a:pPr algn="ctr"/>
                      <a:r>
                        <a:rPr lang="en-US" sz="1200">
                          <a:solidFill>
                            <a:schemeClr val="tx1"/>
                          </a:solidFill>
                        </a:rPr>
                        <a:t>42 (17.5)</a:t>
                      </a:r>
                    </a:p>
                  </a:txBody>
                  <a:tcPr anchor="ctr"/>
                </a:tc>
                <a:tc>
                  <a:txBody>
                    <a:bodyPr/>
                    <a:lstStyle/>
                    <a:p>
                      <a:pPr algn="ctr"/>
                      <a:r>
                        <a:rPr lang="en-US" sz="1200">
                          <a:solidFill>
                            <a:schemeClr val="tx1"/>
                          </a:solidFill>
                        </a:rPr>
                        <a:t>22 (9.2)</a:t>
                      </a:r>
                    </a:p>
                  </a:txBody>
                  <a:tcPr anchor="ctr"/>
                </a:tc>
                <a:tc>
                  <a:txBody>
                    <a:bodyPr/>
                    <a:lstStyle/>
                    <a:p>
                      <a:pPr algn="ctr"/>
                      <a:r>
                        <a:rPr lang="en-US" sz="1200">
                          <a:solidFill>
                            <a:schemeClr val="tx1"/>
                          </a:solidFill>
                        </a:rPr>
                        <a:t>31 (13.7)</a:t>
                      </a:r>
                    </a:p>
                  </a:txBody>
                  <a:tcPr anchor="ctr"/>
                </a:tc>
                <a:tc>
                  <a:txBody>
                    <a:bodyPr/>
                    <a:lstStyle/>
                    <a:p>
                      <a:pPr algn="ctr"/>
                      <a:r>
                        <a:rPr lang="en-US" sz="1200">
                          <a:solidFill>
                            <a:schemeClr val="tx1"/>
                          </a:solidFill>
                        </a:rPr>
                        <a:t>15 (6.6)</a:t>
                      </a:r>
                    </a:p>
                  </a:txBody>
                  <a:tcPr anchor="ctr"/>
                </a:tc>
                <a:tc>
                  <a:txBody>
                    <a:bodyPr/>
                    <a:lstStyle/>
                    <a:p>
                      <a:pPr algn="ctr"/>
                      <a:r>
                        <a:rPr lang="en-US" sz="1200">
                          <a:solidFill>
                            <a:schemeClr val="tx1"/>
                          </a:solidFill>
                        </a:rPr>
                        <a:t>15 (13.5)</a:t>
                      </a:r>
                    </a:p>
                  </a:txBody>
                  <a:tcPr anchor="ctr"/>
                </a:tc>
                <a:tc>
                  <a:txBody>
                    <a:bodyPr/>
                    <a:lstStyle/>
                    <a:p>
                      <a:pPr algn="ctr"/>
                      <a:r>
                        <a:rPr lang="en-US" sz="1200">
                          <a:solidFill>
                            <a:schemeClr val="tx1"/>
                          </a:solidFill>
                        </a:rPr>
                        <a:t>7 (6.3)</a:t>
                      </a:r>
                    </a:p>
                  </a:txBody>
                  <a:tcPr anchor="ctr"/>
                </a:tc>
                <a:extLst>
                  <a:ext uri="{0D108BD9-81ED-4DB2-BD59-A6C34878D82A}">
                    <a16:rowId xmlns:a16="http://schemas.microsoft.com/office/drawing/2014/main" val="178323830"/>
                  </a:ext>
                </a:extLst>
              </a:tr>
              <a:tr h="186982">
                <a:tc>
                  <a:txBody>
                    <a:bodyPr/>
                    <a:lstStyle/>
                    <a:p>
                      <a:pPr marL="107950">
                        <a:spcBef>
                          <a:spcPts val="0"/>
                        </a:spcBef>
                      </a:pPr>
                      <a:r>
                        <a:rPr lang="en-US" sz="1200">
                          <a:solidFill>
                            <a:schemeClr val="tx1"/>
                          </a:solidFill>
                        </a:rPr>
                        <a:t>Diarrhea</a:t>
                      </a:r>
                    </a:p>
                  </a:txBody>
                  <a:tcPr marL="144000" anchor="ctr"/>
                </a:tc>
                <a:tc>
                  <a:txBody>
                    <a:bodyPr/>
                    <a:lstStyle/>
                    <a:p>
                      <a:pPr algn="ctr"/>
                      <a:r>
                        <a:rPr lang="en-US" sz="1200">
                          <a:solidFill>
                            <a:schemeClr val="tx1"/>
                          </a:solidFill>
                        </a:rPr>
                        <a:t>41 (17.1)</a:t>
                      </a:r>
                    </a:p>
                  </a:txBody>
                  <a:tcPr anchor="ctr"/>
                </a:tc>
                <a:tc>
                  <a:txBody>
                    <a:bodyPr/>
                    <a:lstStyle/>
                    <a:p>
                      <a:pPr algn="ctr"/>
                      <a:r>
                        <a:rPr lang="en-US" sz="1200">
                          <a:solidFill>
                            <a:schemeClr val="tx1"/>
                          </a:solidFill>
                        </a:rPr>
                        <a:t>4 (1.7)</a:t>
                      </a:r>
                    </a:p>
                  </a:txBody>
                  <a:tcPr anchor="ctr"/>
                </a:tc>
                <a:tc>
                  <a:txBody>
                    <a:bodyPr/>
                    <a:lstStyle/>
                    <a:p>
                      <a:pPr algn="ctr"/>
                      <a:r>
                        <a:rPr lang="en-US" sz="1200">
                          <a:solidFill>
                            <a:schemeClr val="tx1"/>
                          </a:solidFill>
                        </a:rPr>
                        <a:t>32 (14.1)</a:t>
                      </a:r>
                    </a:p>
                  </a:txBody>
                  <a:tcPr anchor="ctr"/>
                </a:tc>
                <a:tc>
                  <a:txBody>
                    <a:bodyPr/>
                    <a:lstStyle/>
                    <a:p>
                      <a:pPr algn="ctr"/>
                      <a:r>
                        <a:rPr lang="en-US" sz="1200">
                          <a:solidFill>
                            <a:schemeClr val="tx1"/>
                          </a:solidFill>
                        </a:rPr>
                        <a:t>5 (2.2)</a:t>
                      </a:r>
                    </a:p>
                  </a:txBody>
                  <a:tcPr anchor="ctr"/>
                </a:tc>
                <a:tc>
                  <a:txBody>
                    <a:bodyPr/>
                    <a:lstStyle/>
                    <a:p>
                      <a:pPr algn="ctr"/>
                      <a:r>
                        <a:rPr lang="en-US" sz="1200">
                          <a:solidFill>
                            <a:schemeClr val="tx1"/>
                          </a:solidFill>
                        </a:rPr>
                        <a:t>22 (19.8)</a:t>
                      </a:r>
                    </a:p>
                  </a:txBody>
                  <a:tcPr anchor="ctr"/>
                </a:tc>
                <a:tc>
                  <a:txBody>
                    <a:bodyPr/>
                    <a:lstStyle/>
                    <a:p>
                      <a:pPr algn="ctr"/>
                      <a:r>
                        <a:rPr lang="en-US" sz="1200">
                          <a:solidFill>
                            <a:schemeClr val="tx1"/>
                          </a:solidFill>
                        </a:rPr>
                        <a:t>1 (0.9)</a:t>
                      </a:r>
                    </a:p>
                  </a:txBody>
                  <a:tcPr anchor="ctr"/>
                </a:tc>
                <a:extLst>
                  <a:ext uri="{0D108BD9-81ED-4DB2-BD59-A6C34878D82A}">
                    <a16:rowId xmlns:a16="http://schemas.microsoft.com/office/drawing/2014/main" val="3874883373"/>
                  </a:ext>
                </a:extLst>
              </a:tr>
              <a:tr h="186982">
                <a:tc>
                  <a:txBody>
                    <a:bodyPr/>
                    <a:lstStyle/>
                    <a:p>
                      <a:pPr marL="107950">
                        <a:spcBef>
                          <a:spcPts val="0"/>
                        </a:spcBef>
                      </a:pPr>
                      <a:r>
                        <a:rPr lang="en-US" sz="1200">
                          <a:solidFill>
                            <a:schemeClr val="tx1"/>
                          </a:solidFill>
                        </a:rPr>
                        <a:t>Neutropenia</a:t>
                      </a:r>
                    </a:p>
                  </a:txBody>
                  <a:tcPr marL="144000" anchor="ctr"/>
                </a:tc>
                <a:tc>
                  <a:txBody>
                    <a:bodyPr/>
                    <a:lstStyle/>
                    <a:p>
                      <a:pPr algn="ctr"/>
                      <a:r>
                        <a:rPr lang="en-US" sz="1200">
                          <a:solidFill>
                            <a:schemeClr val="tx1"/>
                          </a:solidFill>
                        </a:rPr>
                        <a:t>40 (16.7)</a:t>
                      </a:r>
                    </a:p>
                  </a:txBody>
                  <a:tcPr anchor="ctr"/>
                </a:tc>
                <a:tc>
                  <a:txBody>
                    <a:bodyPr/>
                    <a:lstStyle/>
                    <a:p>
                      <a:pPr algn="ctr"/>
                      <a:r>
                        <a:rPr lang="en-US" sz="1200">
                          <a:solidFill>
                            <a:schemeClr val="tx1"/>
                          </a:solidFill>
                        </a:rPr>
                        <a:t>30 (12.5)</a:t>
                      </a:r>
                    </a:p>
                  </a:txBody>
                  <a:tcPr anchor="ctr"/>
                </a:tc>
                <a:tc>
                  <a:txBody>
                    <a:bodyPr/>
                    <a:lstStyle/>
                    <a:p>
                      <a:pPr algn="ctr"/>
                      <a:r>
                        <a:rPr lang="en-US" sz="1200">
                          <a:solidFill>
                            <a:schemeClr val="tx1"/>
                          </a:solidFill>
                        </a:rPr>
                        <a:t>129 (56.8)</a:t>
                      </a:r>
                    </a:p>
                  </a:txBody>
                  <a:tcPr anchor="ctr"/>
                </a:tc>
                <a:tc>
                  <a:txBody>
                    <a:bodyPr/>
                    <a:lstStyle/>
                    <a:p>
                      <a:pPr algn="ctr"/>
                      <a:r>
                        <a:rPr lang="en-US" sz="1200">
                          <a:solidFill>
                            <a:schemeClr val="tx1"/>
                          </a:solidFill>
                        </a:rPr>
                        <a:t>116 (51.1)</a:t>
                      </a:r>
                    </a:p>
                  </a:txBody>
                  <a:tcPr anchor="ctr"/>
                </a:tc>
                <a:tc>
                  <a:txBody>
                    <a:bodyPr/>
                    <a:lstStyle/>
                    <a:p>
                      <a:pPr algn="ctr"/>
                      <a:r>
                        <a:rPr lang="en-US" sz="1200">
                          <a:solidFill>
                            <a:schemeClr val="tx1"/>
                          </a:solidFill>
                        </a:rPr>
                        <a:t>21 (18.9)</a:t>
                      </a:r>
                    </a:p>
                  </a:txBody>
                  <a:tcPr anchor="ctr"/>
                </a:tc>
                <a:tc>
                  <a:txBody>
                    <a:bodyPr/>
                    <a:lstStyle/>
                    <a:p>
                      <a:pPr algn="ctr"/>
                      <a:r>
                        <a:rPr lang="en-US" sz="1200">
                          <a:solidFill>
                            <a:schemeClr val="tx1"/>
                          </a:solidFill>
                        </a:rPr>
                        <a:t>18 (16.2)</a:t>
                      </a:r>
                    </a:p>
                  </a:txBody>
                  <a:tcPr anchor="ctr"/>
                </a:tc>
                <a:extLst>
                  <a:ext uri="{0D108BD9-81ED-4DB2-BD59-A6C34878D82A}">
                    <a16:rowId xmlns:a16="http://schemas.microsoft.com/office/drawing/2014/main" val="1502525868"/>
                  </a:ext>
                </a:extLst>
              </a:tr>
              <a:tr h="186982">
                <a:tc>
                  <a:txBody>
                    <a:bodyPr/>
                    <a:lstStyle/>
                    <a:p>
                      <a:pPr marL="107950">
                        <a:spcBef>
                          <a:spcPts val="0"/>
                        </a:spcBef>
                      </a:pPr>
                      <a:r>
                        <a:rPr lang="en-US" sz="1200">
                          <a:solidFill>
                            <a:schemeClr val="tx1"/>
                          </a:solidFill>
                        </a:rPr>
                        <a:t>Arthralgia</a:t>
                      </a:r>
                    </a:p>
                  </a:txBody>
                  <a:tcPr marL="144000" anchor="ctr"/>
                </a:tc>
                <a:tc>
                  <a:txBody>
                    <a:bodyPr/>
                    <a:lstStyle/>
                    <a:p>
                      <a:pPr algn="ctr"/>
                      <a:r>
                        <a:rPr lang="en-US" sz="1200">
                          <a:solidFill>
                            <a:schemeClr val="tx1"/>
                          </a:solidFill>
                        </a:rPr>
                        <a:t>37 (15.4)</a:t>
                      </a:r>
                    </a:p>
                  </a:txBody>
                  <a:tcPr anchor="ctr"/>
                </a:tc>
                <a:tc>
                  <a:txBody>
                    <a:bodyPr/>
                    <a:lstStyle/>
                    <a:p>
                      <a:pPr algn="ctr"/>
                      <a:r>
                        <a:rPr lang="en-US" sz="1200">
                          <a:solidFill>
                            <a:schemeClr val="tx1"/>
                          </a:solidFill>
                        </a:rPr>
                        <a:t>2 (0.8)</a:t>
                      </a:r>
                    </a:p>
                  </a:txBody>
                  <a:tcPr anchor="ctr"/>
                </a:tc>
                <a:tc>
                  <a:txBody>
                    <a:bodyPr/>
                    <a:lstStyle/>
                    <a:p>
                      <a:pPr algn="ctr"/>
                      <a:r>
                        <a:rPr lang="en-US" sz="1200">
                          <a:solidFill>
                            <a:schemeClr val="tx1"/>
                          </a:solidFill>
                        </a:rPr>
                        <a:t>23 (0.1)</a:t>
                      </a:r>
                    </a:p>
                  </a:txBody>
                  <a:tcPr anchor="ctr"/>
                </a:tc>
                <a:tc>
                  <a:txBody>
                    <a:bodyPr/>
                    <a:lstStyle/>
                    <a:p>
                      <a:pPr algn="ctr"/>
                      <a:r>
                        <a:rPr lang="en-US" sz="1200">
                          <a:solidFill>
                            <a:schemeClr val="tx1"/>
                          </a:solidFill>
                        </a:rPr>
                        <a:t>1 (0.4)</a:t>
                      </a:r>
                    </a:p>
                  </a:txBody>
                  <a:tcPr anchor="ctr"/>
                </a:tc>
                <a:tc>
                  <a:txBody>
                    <a:bodyPr/>
                    <a:lstStyle/>
                    <a:p>
                      <a:pPr algn="ctr"/>
                      <a:r>
                        <a:rPr lang="en-US" sz="1200">
                          <a:solidFill>
                            <a:schemeClr val="tx1"/>
                          </a:solidFill>
                        </a:rPr>
                        <a:t>26 (23.4)</a:t>
                      </a:r>
                    </a:p>
                  </a:txBody>
                  <a:tcPr anchor="ctr"/>
                </a:tc>
                <a:tc>
                  <a:txBody>
                    <a:bodyPr/>
                    <a:lstStyle/>
                    <a:p>
                      <a:pPr algn="ctr"/>
                      <a:r>
                        <a:rPr lang="en-US" sz="1200">
                          <a:solidFill>
                            <a:schemeClr val="tx1"/>
                          </a:solidFill>
                        </a:rPr>
                        <a:t>1 (0.9)</a:t>
                      </a:r>
                    </a:p>
                  </a:txBody>
                  <a:tcPr anchor="ctr"/>
                </a:tc>
                <a:extLst>
                  <a:ext uri="{0D108BD9-81ED-4DB2-BD59-A6C34878D82A}">
                    <a16:rowId xmlns:a16="http://schemas.microsoft.com/office/drawing/2014/main" val="3648639801"/>
                  </a:ext>
                </a:extLst>
              </a:tr>
              <a:tr h="186982">
                <a:tc>
                  <a:txBody>
                    <a:bodyPr/>
                    <a:lstStyle/>
                    <a:p>
                      <a:pPr marL="107950">
                        <a:spcBef>
                          <a:spcPts val="0"/>
                        </a:spcBef>
                      </a:pPr>
                      <a:r>
                        <a:rPr lang="en-US" sz="1200">
                          <a:solidFill>
                            <a:schemeClr val="tx1"/>
                          </a:solidFill>
                        </a:rPr>
                        <a:t>Anemia </a:t>
                      </a:r>
                    </a:p>
                  </a:txBody>
                  <a:tcPr marL="144000" anchor="ctr"/>
                </a:tc>
                <a:tc>
                  <a:txBody>
                    <a:bodyPr/>
                    <a:lstStyle/>
                    <a:p>
                      <a:pPr algn="ctr"/>
                      <a:r>
                        <a:rPr lang="en-US" sz="1200">
                          <a:solidFill>
                            <a:schemeClr val="tx1"/>
                          </a:solidFill>
                        </a:rPr>
                        <a:t>17 (7.1)</a:t>
                      </a:r>
                    </a:p>
                  </a:txBody>
                  <a:tcPr anchor="ctr"/>
                </a:tc>
                <a:tc>
                  <a:txBody>
                    <a:bodyPr/>
                    <a:lstStyle/>
                    <a:p>
                      <a:pPr algn="ctr"/>
                      <a:r>
                        <a:rPr lang="en-US" sz="1200">
                          <a:solidFill>
                            <a:schemeClr val="tx1"/>
                          </a:solidFill>
                        </a:rPr>
                        <a:t>1 (0.4)</a:t>
                      </a:r>
                    </a:p>
                  </a:txBody>
                  <a:tcPr anchor="ctr"/>
                </a:tc>
                <a:tc>
                  <a:txBody>
                    <a:bodyPr/>
                    <a:lstStyle/>
                    <a:p>
                      <a:pPr algn="ctr"/>
                      <a:r>
                        <a:rPr lang="en-US" sz="1200">
                          <a:solidFill>
                            <a:schemeClr val="tx1"/>
                          </a:solidFill>
                        </a:rPr>
                        <a:t>47 (20.7)</a:t>
                      </a:r>
                    </a:p>
                  </a:txBody>
                  <a:tcPr anchor="ctr"/>
                </a:tc>
                <a:tc>
                  <a:txBody>
                    <a:bodyPr/>
                    <a:lstStyle/>
                    <a:p>
                      <a:pPr algn="ctr"/>
                      <a:r>
                        <a:rPr lang="en-US" sz="1200">
                          <a:solidFill>
                            <a:schemeClr val="tx1"/>
                          </a:solidFill>
                        </a:rPr>
                        <a:t>5 (2.2)</a:t>
                      </a:r>
                    </a:p>
                  </a:txBody>
                  <a:tcPr anchor="ctr"/>
                </a:tc>
                <a:tc>
                  <a:txBody>
                    <a:bodyPr/>
                    <a:lstStyle/>
                    <a:p>
                      <a:pPr algn="ctr"/>
                      <a:r>
                        <a:rPr lang="en-US" sz="1200">
                          <a:solidFill>
                            <a:schemeClr val="tx1"/>
                          </a:solidFill>
                        </a:rPr>
                        <a:t>7 (6.3)</a:t>
                      </a:r>
                    </a:p>
                  </a:txBody>
                  <a:tcPr anchor="ctr"/>
                </a:tc>
                <a:tc>
                  <a:txBody>
                    <a:bodyPr/>
                    <a:lstStyle/>
                    <a:p>
                      <a:pPr algn="ctr"/>
                      <a:r>
                        <a:rPr lang="en-US" sz="1200">
                          <a:solidFill>
                            <a:schemeClr val="tx1"/>
                          </a:solidFill>
                        </a:rPr>
                        <a:t>0 (0)</a:t>
                      </a:r>
                    </a:p>
                  </a:txBody>
                  <a:tcPr anchor="ctr"/>
                </a:tc>
                <a:extLst>
                  <a:ext uri="{0D108BD9-81ED-4DB2-BD59-A6C34878D82A}">
                    <a16:rowId xmlns:a16="http://schemas.microsoft.com/office/drawing/2014/main" val="1039979612"/>
                  </a:ext>
                </a:extLst>
              </a:tr>
              <a:tr h="186982">
                <a:tc>
                  <a:txBody>
                    <a:bodyPr/>
                    <a:lstStyle/>
                    <a:p>
                      <a:pPr marL="107950">
                        <a:spcBef>
                          <a:spcPts val="0"/>
                        </a:spcBef>
                      </a:pPr>
                      <a:r>
                        <a:rPr lang="en-US" sz="1200">
                          <a:solidFill>
                            <a:schemeClr val="tx1"/>
                          </a:solidFill>
                        </a:rPr>
                        <a:t>Thrombocytopenia </a:t>
                      </a:r>
                    </a:p>
                  </a:txBody>
                  <a:tcPr marL="144000" anchor="ctr"/>
                </a:tc>
                <a:tc>
                  <a:txBody>
                    <a:bodyPr/>
                    <a:lstStyle/>
                    <a:p>
                      <a:pPr algn="ctr"/>
                      <a:r>
                        <a:rPr lang="en-US" sz="1200">
                          <a:solidFill>
                            <a:schemeClr val="tx1"/>
                          </a:solidFill>
                        </a:rPr>
                        <a:t>15 (6.3)</a:t>
                      </a:r>
                    </a:p>
                  </a:txBody>
                  <a:tcPr anchor="ctr"/>
                </a:tc>
                <a:tc>
                  <a:txBody>
                    <a:bodyPr/>
                    <a:lstStyle/>
                    <a:p>
                      <a:pPr algn="ctr"/>
                      <a:r>
                        <a:rPr lang="en-US" sz="1200">
                          <a:solidFill>
                            <a:schemeClr val="tx1"/>
                          </a:solidFill>
                        </a:rPr>
                        <a:t>5 (2.1)</a:t>
                      </a:r>
                    </a:p>
                  </a:txBody>
                  <a:tcPr anchor="ctr"/>
                </a:tc>
                <a:tc>
                  <a:txBody>
                    <a:bodyPr/>
                    <a:lstStyle/>
                    <a:p>
                      <a:pPr algn="ctr"/>
                      <a:r>
                        <a:rPr lang="en-US" sz="1200">
                          <a:solidFill>
                            <a:schemeClr val="tx1"/>
                          </a:solidFill>
                        </a:rPr>
                        <a:t>41 (18.1)</a:t>
                      </a:r>
                    </a:p>
                  </a:txBody>
                  <a:tcPr anchor="ctr"/>
                </a:tc>
                <a:tc>
                  <a:txBody>
                    <a:bodyPr/>
                    <a:lstStyle/>
                    <a:p>
                      <a:pPr algn="ctr"/>
                      <a:r>
                        <a:rPr lang="en-US" sz="1200">
                          <a:solidFill>
                            <a:schemeClr val="tx1"/>
                          </a:solidFill>
                        </a:rPr>
                        <a:t>18 (7.9)</a:t>
                      </a:r>
                    </a:p>
                  </a:txBody>
                  <a:tcPr anchor="ctr"/>
                </a:tc>
                <a:tc>
                  <a:txBody>
                    <a:bodyPr/>
                    <a:lstStyle/>
                    <a:p>
                      <a:pPr algn="ctr"/>
                      <a:r>
                        <a:rPr lang="en-US" sz="1200">
                          <a:solidFill>
                            <a:schemeClr val="tx1"/>
                          </a:solidFill>
                        </a:rPr>
                        <a:t>9 (8.1)</a:t>
                      </a:r>
                    </a:p>
                  </a:txBody>
                  <a:tcPr anchor="ctr"/>
                </a:tc>
                <a:tc>
                  <a:txBody>
                    <a:bodyPr/>
                    <a:lstStyle/>
                    <a:p>
                      <a:pPr algn="ctr"/>
                      <a:r>
                        <a:rPr lang="en-US" sz="1200">
                          <a:solidFill>
                            <a:schemeClr val="tx1"/>
                          </a:solidFill>
                        </a:rPr>
                        <a:t>2 (1.8)</a:t>
                      </a:r>
                    </a:p>
                  </a:txBody>
                  <a:tcPr anchor="ctr"/>
                </a:tc>
                <a:extLst>
                  <a:ext uri="{0D108BD9-81ED-4DB2-BD59-A6C34878D82A}">
                    <a16:rowId xmlns:a16="http://schemas.microsoft.com/office/drawing/2014/main" val="2446975312"/>
                  </a:ext>
                </a:extLst>
              </a:tr>
              <a:tr h="186982">
                <a:tc>
                  <a:txBody>
                    <a:bodyPr/>
                    <a:lstStyle/>
                    <a:p>
                      <a:pPr marL="107950">
                        <a:spcBef>
                          <a:spcPts val="0"/>
                        </a:spcBef>
                      </a:pPr>
                      <a:r>
                        <a:rPr lang="en-US" sz="1200">
                          <a:solidFill>
                            <a:schemeClr val="tx1"/>
                          </a:solidFill>
                        </a:rPr>
                        <a:t>Atrial fibrillation/flutter</a:t>
                      </a:r>
                    </a:p>
                  </a:txBody>
                  <a:tcPr marL="144000" anchor="ctr"/>
                </a:tc>
                <a:tc>
                  <a:txBody>
                    <a:bodyPr/>
                    <a:lstStyle/>
                    <a:p>
                      <a:pPr algn="ctr"/>
                      <a:r>
                        <a:rPr lang="en-US" sz="1200">
                          <a:solidFill>
                            <a:schemeClr val="tx1"/>
                          </a:solidFill>
                        </a:rPr>
                        <a:t>12 (5.0)</a:t>
                      </a:r>
                    </a:p>
                  </a:txBody>
                  <a:tcPr anchor="ctr"/>
                </a:tc>
                <a:tc>
                  <a:txBody>
                    <a:bodyPr/>
                    <a:lstStyle/>
                    <a:p>
                      <a:pPr algn="ctr"/>
                      <a:r>
                        <a:rPr lang="en-US" sz="1200">
                          <a:solidFill>
                            <a:schemeClr val="tx1"/>
                          </a:solidFill>
                        </a:rPr>
                        <a:t>3 (1.3)</a:t>
                      </a:r>
                    </a:p>
                  </a:txBody>
                  <a:tcPr anchor="ctr"/>
                </a:tc>
                <a:tc>
                  <a:txBody>
                    <a:bodyPr/>
                    <a:lstStyle/>
                    <a:p>
                      <a:pPr algn="ctr"/>
                      <a:r>
                        <a:rPr lang="en-US" sz="1200">
                          <a:solidFill>
                            <a:schemeClr val="tx1"/>
                          </a:solidFill>
                        </a:rPr>
                        <a:t>6 (2.6)</a:t>
                      </a:r>
                    </a:p>
                  </a:txBody>
                  <a:tcPr anchor="ctr"/>
                </a:tc>
                <a:tc>
                  <a:txBody>
                    <a:bodyPr/>
                    <a:lstStyle/>
                    <a:p>
                      <a:pPr algn="ctr"/>
                      <a:r>
                        <a:rPr lang="en-US" sz="1200">
                          <a:solidFill>
                            <a:schemeClr val="tx1"/>
                          </a:solidFill>
                        </a:rPr>
                        <a:t>3 (1.3)</a:t>
                      </a:r>
                    </a:p>
                  </a:txBody>
                  <a:tcPr anchor="ctr"/>
                </a:tc>
                <a:tc>
                  <a:txBody>
                    <a:bodyPr/>
                    <a:lstStyle/>
                    <a:p>
                      <a:pPr algn="ctr"/>
                      <a:r>
                        <a:rPr lang="en-US" sz="1200">
                          <a:solidFill>
                            <a:schemeClr val="tx1"/>
                          </a:solidFill>
                        </a:rPr>
                        <a:t>7 (6.3)</a:t>
                      </a:r>
                    </a:p>
                  </a:txBody>
                  <a:tcPr anchor="ctr"/>
                </a:tc>
                <a:tc>
                  <a:txBody>
                    <a:bodyPr/>
                    <a:lstStyle/>
                    <a:p>
                      <a:pPr algn="ctr"/>
                      <a:r>
                        <a:rPr lang="en-US" sz="1200">
                          <a:solidFill>
                            <a:schemeClr val="tx1"/>
                          </a:solidFill>
                        </a:rPr>
                        <a:t>5 (4.5)</a:t>
                      </a:r>
                    </a:p>
                  </a:txBody>
                  <a:tcPr anchor="ctr"/>
                </a:tc>
                <a:extLst>
                  <a:ext uri="{0D108BD9-81ED-4DB2-BD59-A6C34878D82A}">
                    <a16:rowId xmlns:a16="http://schemas.microsoft.com/office/drawing/2014/main" val="1599552594"/>
                  </a:ext>
                </a:extLst>
              </a:tr>
              <a:tr h="186982">
                <a:tc>
                  <a:txBody>
                    <a:bodyPr/>
                    <a:lstStyle/>
                    <a:p>
                      <a:pPr marL="107950">
                        <a:spcBef>
                          <a:spcPts val="0"/>
                        </a:spcBef>
                      </a:pPr>
                      <a:r>
                        <a:rPr lang="en-US" sz="1200">
                          <a:solidFill>
                            <a:schemeClr val="tx1"/>
                          </a:solidFill>
                        </a:rPr>
                        <a:t>Myalgia </a:t>
                      </a:r>
                    </a:p>
                  </a:txBody>
                  <a:tcPr marL="144000" anchor="ctr"/>
                </a:tc>
                <a:tc>
                  <a:txBody>
                    <a:bodyPr/>
                    <a:lstStyle/>
                    <a:p>
                      <a:pPr algn="ctr"/>
                      <a:r>
                        <a:rPr lang="en-US" sz="1200">
                          <a:solidFill>
                            <a:schemeClr val="tx1"/>
                          </a:solidFill>
                        </a:rPr>
                        <a:t>9 (3.8)</a:t>
                      </a:r>
                    </a:p>
                  </a:txBody>
                  <a:tcPr anchor="ctr"/>
                </a:tc>
                <a:tc>
                  <a:txBody>
                    <a:bodyPr/>
                    <a:lstStyle/>
                    <a:p>
                      <a:pPr algn="ctr"/>
                      <a:r>
                        <a:rPr lang="en-US" sz="1200">
                          <a:solidFill>
                            <a:schemeClr val="tx1"/>
                          </a:solidFill>
                        </a:rPr>
                        <a:t>0 (0)</a:t>
                      </a:r>
                    </a:p>
                  </a:txBody>
                  <a:tcPr anchor="ctr"/>
                </a:tc>
                <a:tc>
                  <a:txBody>
                    <a:bodyPr/>
                    <a:lstStyle/>
                    <a:p>
                      <a:pPr algn="ctr"/>
                      <a:r>
                        <a:rPr lang="en-US" sz="1200">
                          <a:solidFill>
                            <a:schemeClr val="tx1"/>
                          </a:solidFill>
                        </a:rPr>
                        <a:t>4 (1.8)</a:t>
                      </a:r>
                    </a:p>
                  </a:txBody>
                  <a:tcPr anchor="ctr"/>
                </a:tc>
                <a:tc>
                  <a:txBody>
                    <a:bodyPr/>
                    <a:lstStyle/>
                    <a:p>
                      <a:pPr algn="ctr"/>
                      <a:r>
                        <a:rPr lang="en-US" sz="1200">
                          <a:solidFill>
                            <a:schemeClr val="tx1"/>
                          </a:solidFill>
                        </a:rPr>
                        <a:t>0 (0)</a:t>
                      </a:r>
                    </a:p>
                  </a:txBody>
                  <a:tcPr anchor="ctr"/>
                </a:tc>
                <a:tc>
                  <a:txBody>
                    <a:bodyPr/>
                    <a:lstStyle/>
                    <a:p>
                      <a:pPr algn="ctr"/>
                      <a:r>
                        <a:rPr lang="en-US" sz="1200">
                          <a:solidFill>
                            <a:schemeClr val="tx1"/>
                          </a:solidFill>
                        </a:rPr>
                        <a:t>8 (7.2)</a:t>
                      </a:r>
                    </a:p>
                  </a:txBody>
                  <a:tcPr anchor="ctr"/>
                </a:tc>
                <a:tc>
                  <a:txBody>
                    <a:bodyPr/>
                    <a:lstStyle/>
                    <a:p>
                      <a:pPr algn="ctr"/>
                      <a:r>
                        <a:rPr lang="en-US" sz="1200">
                          <a:solidFill>
                            <a:schemeClr val="tx1"/>
                          </a:solidFill>
                        </a:rPr>
                        <a:t>1 (0.9)</a:t>
                      </a:r>
                    </a:p>
                  </a:txBody>
                  <a:tcPr anchor="ctr"/>
                </a:tc>
                <a:extLst>
                  <a:ext uri="{0D108BD9-81ED-4DB2-BD59-A6C34878D82A}">
                    <a16:rowId xmlns:a16="http://schemas.microsoft.com/office/drawing/2014/main" val="2167193727"/>
                  </a:ext>
                </a:extLst>
              </a:tr>
              <a:tr h="186982">
                <a:tc>
                  <a:txBody>
                    <a:bodyPr/>
                    <a:lstStyle/>
                    <a:p>
                      <a:pPr marL="107950">
                        <a:spcBef>
                          <a:spcPts val="0"/>
                        </a:spcBef>
                      </a:pPr>
                      <a:r>
                        <a:rPr lang="en-US" sz="1200">
                          <a:solidFill>
                            <a:schemeClr val="tx1"/>
                          </a:solidFill>
                        </a:rPr>
                        <a:t>Opportunistic infection </a:t>
                      </a:r>
                    </a:p>
                  </a:txBody>
                  <a:tcPr marL="144000" anchor="ctr"/>
                </a:tc>
                <a:tc>
                  <a:txBody>
                    <a:bodyPr/>
                    <a:lstStyle/>
                    <a:p>
                      <a:pPr algn="ctr"/>
                      <a:r>
                        <a:rPr lang="en-US" sz="1200">
                          <a:solidFill>
                            <a:schemeClr val="tx1"/>
                          </a:solidFill>
                        </a:rPr>
                        <a:t>6 (2.5)</a:t>
                      </a:r>
                    </a:p>
                  </a:txBody>
                  <a:tcPr anchor="ctr"/>
                </a:tc>
                <a:tc>
                  <a:txBody>
                    <a:bodyPr/>
                    <a:lstStyle/>
                    <a:p>
                      <a:pPr algn="ctr"/>
                      <a:r>
                        <a:rPr lang="en-US" sz="1200">
                          <a:solidFill>
                            <a:schemeClr val="tx1"/>
                          </a:solidFill>
                        </a:rPr>
                        <a:t>1 (0.4)</a:t>
                      </a:r>
                    </a:p>
                  </a:txBody>
                  <a:tcPr anchor="ctr"/>
                </a:tc>
                <a:tc>
                  <a:txBody>
                    <a:bodyPr/>
                    <a:lstStyle/>
                    <a:p>
                      <a:pPr algn="ctr"/>
                      <a:r>
                        <a:rPr lang="en-US" sz="1200">
                          <a:solidFill>
                            <a:schemeClr val="tx1"/>
                          </a:solidFill>
                        </a:rPr>
                        <a:t>4 (1.8)</a:t>
                      </a:r>
                    </a:p>
                  </a:txBody>
                  <a:tcPr anchor="ctr"/>
                </a:tc>
                <a:tc>
                  <a:txBody>
                    <a:bodyPr/>
                    <a:lstStyle/>
                    <a:p>
                      <a:pPr algn="ctr"/>
                      <a:r>
                        <a:rPr lang="en-US" sz="1200">
                          <a:solidFill>
                            <a:schemeClr val="tx1"/>
                          </a:solidFill>
                        </a:rPr>
                        <a:t>3 (1.3)</a:t>
                      </a:r>
                    </a:p>
                  </a:txBody>
                  <a:tcPr anchor="ctr"/>
                </a:tc>
                <a:tc>
                  <a:txBody>
                    <a:bodyPr/>
                    <a:lstStyle/>
                    <a:p>
                      <a:pPr algn="ctr"/>
                      <a:r>
                        <a:rPr lang="en-US" sz="1200">
                          <a:solidFill>
                            <a:schemeClr val="tx1"/>
                          </a:solidFill>
                        </a:rPr>
                        <a:t>1 (0.9)</a:t>
                      </a:r>
                    </a:p>
                  </a:txBody>
                  <a:tcPr anchor="ctr"/>
                </a:tc>
                <a:tc>
                  <a:txBody>
                    <a:bodyPr/>
                    <a:lstStyle/>
                    <a:p>
                      <a:pPr algn="ctr"/>
                      <a:r>
                        <a:rPr lang="en-US" sz="1200">
                          <a:solidFill>
                            <a:schemeClr val="tx1"/>
                          </a:solidFill>
                        </a:rPr>
                        <a:t>1 (0.9)</a:t>
                      </a:r>
                    </a:p>
                  </a:txBody>
                  <a:tcPr anchor="ctr"/>
                </a:tc>
                <a:extLst>
                  <a:ext uri="{0D108BD9-81ED-4DB2-BD59-A6C34878D82A}">
                    <a16:rowId xmlns:a16="http://schemas.microsoft.com/office/drawing/2014/main" val="2811938300"/>
                  </a:ext>
                </a:extLst>
              </a:tr>
            </a:tbl>
          </a:graphicData>
        </a:graphic>
      </p:graphicFrame>
      <p:sp>
        <p:nvSpPr>
          <p:cNvPr id="9" name="Titel 8">
            <a:extLst>
              <a:ext uri="{FF2B5EF4-FFF2-40B4-BE49-F238E27FC236}">
                <a16:creationId xmlns:a16="http://schemas.microsoft.com/office/drawing/2014/main" id="{D7734AB1-27EA-217E-B6D1-A278744C4C09}"/>
              </a:ext>
            </a:extLst>
          </p:cNvPr>
          <p:cNvSpPr>
            <a:spLocks noGrp="1"/>
          </p:cNvSpPr>
          <p:nvPr>
            <p:ph type="title"/>
          </p:nvPr>
        </p:nvSpPr>
        <p:spPr/>
        <p:txBody>
          <a:bodyPr/>
          <a:lstStyle/>
          <a:p>
            <a:r>
              <a:rPr lang="en-GB"/>
              <a:t>Adverse events of interest </a:t>
            </a:r>
          </a:p>
        </p:txBody>
      </p:sp>
    </p:spTree>
    <p:extLst>
      <p:ext uri="{BB962C8B-B14F-4D97-AF65-F5344CB8AC3E}">
        <p14:creationId xmlns:p14="http://schemas.microsoft.com/office/powerpoint/2010/main" val="24032170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1F37D7-5E70-F6A8-DD8A-8B9A97AD369E}"/>
              </a:ext>
            </a:extLst>
          </p:cNvPr>
          <p:cNvSpPr>
            <a:spLocks noGrp="1"/>
          </p:cNvSpPr>
          <p:nvPr>
            <p:ph type="title"/>
          </p:nvPr>
        </p:nvSpPr>
        <p:spPr/>
        <p:txBody>
          <a:bodyPr/>
          <a:lstStyle/>
          <a:p>
            <a:r>
              <a:rPr lang="en-US"/>
              <a:t>Progression-free </a:t>
            </a:r>
            <a:r>
              <a:rPr lang="en-US" err="1"/>
              <a:t>survival</a:t>
            </a:r>
            <a:r>
              <a:rPr lang="en-US" baseline="30000" err="1"/>
              <a:t>a</a:t>
            </a:r>
            <a:endParaRPr lang="en-US" baseline="30000"/>
          </a:p>
        </p:txBody>
      </p:sp>
      <p:sp>
        <p:nvSpPr>
          <p:cNvPr id="5" name="Footer Placeholder 4">
            <a:extLst>
              <a:ext uri="{FF2B5EF4-FFF2-40B4-BE49-F238E27FC236}">
                <a16:creationId xmlns:a16="http://schemas.microsoft.com/office/drawing/2014/main" id="{8A152456-C846-111D-ABB4-71473B77DF40}"/>
              </a:ext>
            </a:extLst>
          </p:cNvPr>
          <p:cNvSpPr>
            <a:spLocks noGrp="1"/>
          </p:cNvSpPr>
          <p:nvPr>
            <p:ph type="ftr" sz="quarter" idx="13"/>
          </p:nvPr>
        </p:nvSpPr>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PFS by investigator based on the Lugano classification. </a:t>
            </a:r>
            <a:r>
              <a:rPr lang="en-US" baseline="30000">
                <a:solidFill>
                  <a:srgbClr val="4E4F4E"/>
                </a:solidFill>
                <a:cs typeface="Arial" panose="020B0604020202020204" pitchFamily="34" charset="0"/>
              </a:rPr>
              <a:t>b </a:t>
            </a:r>
            <a:r>
              <a:rPr lang="en-US">
                <a:solidFill>
                  <a:srgbClr val="4E4F4E"/>
                </a:solidFill>
                <a:cs typeface="Arial" panose="020B0604020202020204" pitchFamily="34" charset="0"/>
              </a:rPr>
              <a:t>Median follow-up time is estimated by the reverse Kaplan-Meier method. </a:t>
            </a:r>
            <a:r>
              <a:rPr lang="en-US" baseline="30000">
                <a:solidFill>
                  <a:srgbClr val="4E4F4E"/>
                </a:solidFill>
                <a:cs typeface="Arial" panose="020B0604020202020204" pitchFamily="34" charset="0"/>
              </a:rPr>
              <a:t>c </a:t>
            </a:r>
            <a:r>
              <a:rPr lang="en-US">
                <a:solidFill>
                  <a:srgbClr val="4E4F4E"/>
                </a:solidFill>
                <a:cs typeface="Arial" panose="020B0604020202020204" pitchFamily="34" charset="0"/>
              </a:rPr>
              <a:t>Medians were estimated by Kaplan-Meier method, </a:t>
            </a:r>
            <a:br>
              <a:rPr lang="en-US">
                <a:solidFill>
                  <a:srgbClr val="4E4F4E"/>
                </a:solidFill>
                <a:cs typeface="Arial" panose="020B0604020202020204" pitchFamily="34" charset="0"/>
              </a:rPr>
            </a:br>
            <a:r>
              <a:rPr lang="en-US">
                <a:solidFill>
                  <a:srgbClr val="4E4F4E"/>
                </a:solidFill>
                <a:cs typeface="Arial" panose="020B0604020202020204" pitchFamily="34" charset="0"/>
              </a:rPr>
              <a:t>with 95% CIs estimated using the Brookmeyer and Crowley method. </a:t>
            </a:r>
            <a:r>
              <a:rPr lang="en-US" baseline="30000">
                <a:solidFill>
                  <a:srgbClr val="4E4F4E"/>
                </a:solidFill>
                <a:cs typeface="Arial" panose="020B0604020202020204" pitchFamily="34" charset="0"/>
              </a:rPr>
              <a:t>d</a:t>
            </a:r>
            <a:r>
              <a:rPr lang="en-US">
                <a:solidFill>
                  <a:srgbClr val="4E4F4E"/>
                </a:solidFill>
                <a:cs typeface="Arial" panose="020B0604020202020204" pitchFamily="34" charset="0"/>
              </a:rPr>
              <a:t> Event-free rates were estimated by Kaplan-Meier method, with 95% CIs estimated using the Greenwood formula. </a:t>
            </a:r>
            <a:endParaRPr lang="en-US" baseline="30000">
              <a:solidFill>
                <a:srgbClr val="4E4F4E"/>
              </a:solidFill>
              <a:cs typeface="Arial" panose="020B0604020202020204" pitchFamily="34" charset="0"/>
            </a:endParaRPr>
          </a:p>
          <a:p>
            <a:r>
              <a:rPr lang="en-US">
                <a:solidFill>
                  <a:srgbClr val="4E4F4E"/>
                </a:solidFill>
                <a:cs typeface="Arial" panose="020B0604020202020204" pitchFamily="34" charset="0"/>
              </a:rPr>
              <a:t>PFS is defined as the time from start of study treatment to PD or death of any cause, whichever comes first. </a:t>
            </a:r>
          </a:p>
          <a:p>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evaluable;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r>
              <a:rPr lang="en-US" b="1">
                <a:solidFill>
                  <a:srgbClr val="4E4F4E"/>
                </a:solidFill>
                <a:cs typeface="Arial" panose="020B0604020202020204" pitchFamily="34" charset="0"/>
              </a:rPr>
              <a:t>RP2D</a:t>
            </a:r>
            <a:r>
              <a:rPr lang="en-US">
                <a:solidFill>
                  <a:srgbClr val="4E4F4E"/>
                </a:solidFill>
                <a:cs typeface="Arial" panose="020B0604020202020204" pitchFamily="34" charset="0"/>
              </a:rPr>
              <a:t>, recommended part 2 dose. </a:t>
            </a:r>
          </a:p>
          <a:p>
            <a:r>
              <a:rPr lang="en-US" b="1">
                <a:solidFill>
                  <a:srgbClr val="4E4F4E"/>
                </a:solidFill>
                <a:cs typeface="Arial" panose="020B0604020202020204" pitchFamily="34" charset="0"/>
              </a:rPr>
              <a:t>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7557 presented at ASCO 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P1136 presented at EHA2023.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442 presented at 17-ICML.</a:t>
            </a:r>
          </a:p>
        </p:txBody>
      </p:sp>
      <p:graphicFrame>
        <p:nvGraphicFramePr>
          <p:cNvPr id="10" name="Table 7">
            <a:extLst>
              <a:ext uri="{FF2B5EF4-FFF2-40B4-BE49-F238E27FC236}">
                <a16:creationId xmlns:a16="http://schemas.microsoft.com/office/drawing/2014/main" id="{63C76481-BB3C-557C-2EC3-1471606ED291}"/>
              </a:ext>
            </a:extLst>
          </p:cNvPr>
          <p:cNvGraphicFramePr>
            <a:graphicFrameLocks/>
          </p:cNvGraphicFramePr>
          <p:nvPr>
            <p:extLst>
              <p:ext uri="{D42A27DB-BD31-4B8C-83A1-F6EECF244321}">
                <p14:modId xmlns:p14="http://schemas.microsoft.com/office/powerpoint/2010/main" val="3995556503"/>
              </p:ext>
            </p:extLst>
          </p:nvPr>
        </p:nvGraphicFramePr>
        <p:xfrm>
          <a:off x="6212496" y="1989138"/>
          <a:ext cx="5570908" cy="1920240"/>
        </p:xfrm>
        <a:graphic>
          <a:graphicData uri="http://schemas.openxmlformats.org/drawingml/2006/table">
            <a:tbl>
              <a:tblPr firstRow="1" bandRow="1">
                <a:tableStyleId>{5C22544A-7EE6-4342-B048-85BDC9FD1C3A}</a:tableStyleId>
              </a:tblPr>
              <a:tblGrid>
                <a:gridCol w="2518850">
                  <a:extLst>
                    <a:ext uri="{9D8B030D-6E8A-4147-A177-3AD203B41FA5}">
                      <a16:colId xmlns:a16="http://schemas.microsoft.com/office/drawing/2014/main" val="2826066210"/>
                    </a:ext>
                  </a:extLst>
                </a:gridCol>
                <a:gridCol w="1526029">
                  <a:extLst>
                    <a:ext uri="{9D8B030D-6E8A-4147-A177-3AD203B41FA5}">
                      <a16:colId xmlns:a16="http://schemas.microsoft.com/office/drawing/2014/main" val="3751170524"/>
                    </a:ext>
                  </a:extLst>
                </a:gridCol>
                <a:gridCol w="1526029">
                  <a:extLst>
                    <a:ext uri="{9D8B030D-6E8A-4147-A177-3AD203B41FA5}">
                      <a16:colId xmlns:a16="http://schemas.microsoft.com/office/drawing/2014/main" val="3130360072"/>
                    </a:ext>
                  </a:extLst>
                </a:gridCol>
              </a:tblGrid>
              <a:tr h="202999">
                <a:tc>
                  <a:txBody>
                    <a:bodyPr/>
                    <a:lstStyle/>
                    <a:p>
                      <a:endParaRPr lang="en-US" sz="1200"/>
                    </a:p>
                  </a:txBody>
                  <a:tcPr anchor="ctr"/>
                </a:tc>
                <a:tc>
                  <a:txBody>
                    <a:bodyPr/>
                    <a:lstStyle/>
                    <a:p>
                      <a:pPr algn="ctr"/>
                      <a:r>
                        <a:rPr lang="en-US" sz="1200"/>
                        <a:t>Median (95% CI)</a:t>
                      </a:r>
                    </a:p>
                  </a:txBody>
                  <a:tcPr anchor="ctr"/>
                </a:tc>
                <a:tc>
                  <a:txBody>
                    <a:bodyPr/>
                    <a:lstStyle/>
                    <a:p>
                      <a:pPr algn="ctr"/>
                      <a:r>
                        <a:rPr lang="en-US" sz="1200"/>
                        <a:t>Range </a:t>
                      </a:r>
                    </a:p>
                  </a:txBody>
                  <a:tcPr anchor="ctr"/>
                </a:tc>
                <a:extLst>
                  <a:ext uri="{0D108BD9-81ED-4DB2-BD59-A6C34878D82A}">
                    <a16:rowId xmlns:a16="http://schemas.microsoft.com/office/drawing/2014/main" val="19499195"/>
                  </a:ext>
                </a:extLst>
              </a:tr>
              <a:tr h="202999">
                <a:tc>
                  <a:txBody>
                    <a:bodyPr/>
                    <a:lstStyle/>
                    <a:p>
                      <a:r>
                        <a:rPr lang="en-US" sz="1200"/>
                        <a:t>Part 1, dose level 1 (n=6)</a:t>
                      </a:r>
                    </a:p>
                  </a:txBody>
                  <a:tcPr anchor="ctr"/>
                </a:tc>
                <a:tc>
                  <a:txBody>
                    <a:bodyPr/>
                    <a:lstStyle/>
                    <a:p>
                      <a:pPr algn="ctr"/>
                      <a:r>
                        <a:rPr lang="en-US" sz="1200"/>
                        <a:t>2.79 (0.43-NE)</a:t>
                      </a:r>
                    </a:p>
                  </a:txBody>
                  <a:tcPr anchor="ctr"/>
                </a:tc>
                <a:tc>
                  <a:txBody>
                    <a:bodyPr/>
                    <a:lstStyle/>
                    <a:p>
                      <a:pPr algn="ctr"/>
                      <a:r>
                        <a:rPr lang="en-US" sz="1200"/>
                        <a:t>0.03+ to 20.80+</a:t>
                      </a:r>
                    </a:p>
                  </a:txBody>
                  <a:tcPr anchor="ctr"/>
                </a:tc>
                <a:extLst>
                  <a:ext uri="{0D108BD9-81ED-4DB2-BD59-A6C34878D82A}">
                    <a16:rowId xmlns:a16="http://schemas.microsoft.com/office/drawing/2014/main" val="946490220"/>
                  </a:ext>
                </a:extLst>
              </a:tr>
              <a:tr h="261101">
                <a:tc>
                  <a:txBody>
                    <a:bodyPr/>
                    <a:lstStyle/>
                    <a:p>
                      <a:r>
                        <a:rPr lang="en-US" sz="1200"/>
                        <a:t>Part 1, dose level 2 (n=10)</a:t>
                      </a:r>
                    </a:p>
                  </a:txBody>
                  <a:tcPr anchor="ctr"/>
                </a:tc>
                <a:tc>
                  <a:txBody>
                    <a:bodyPr/>
                    <a:lstStyle/>
                    <a:p>
                      <a:pPr algn="ctr"/>
                      <a:r>
                        <a:rPr lang="en-US" sz="1200"/>
                        <a:t>2.89 (2.69-NE)</a:t>
                      </a:r>
                    </a:p>
                  </a:txBody>
                  <a:tcPr anchor="ctr"/>
                </a:tc>
                <a:tc>
                  <a:txBody>
                    <a:bodyPr/>
                    <a:lstStyle/>
                    <a:p>
                      <a:pPr algn="ctr"/>
                      <a:r>
                        <a:rPr lang="en-US" sz="1200"/>
                        <a:t>2.69 to 14.72+</a:t>
                      </a:r>
                    </a:p>
                  </a:txBody>
                  <a:tcPr anchor="ctr"/>
                </a:tc>
                <a:extLst>
                  <a:ext uri="{0D108BD9-81ED-4DB2-BD59-A6C34878D82A}">
                    <a16:rowId xmlns:a16="http://schemas.microsoft.com/office/drawing/2014/main" val="3608001712"/>
                  </a:ext>
                </a:extLst>
              </a:tr>
              <a:tr h="202999">
                <a:tc>
                  <a:txBody>
                    <a:bodyPr/>
                    <a:lstStyle/>
                    <a:p>
                      <a:r>
                        <a:rPr lang="en-US" sz="1200"/>
                        <a:t>Part 1, dose level 3/RP2D (n=11)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NE (5.49-NE)</a:t>
                      </a:r>
                    </a:p>
                  </a:txBody>
                  <a:tcPr anchor="ctr"/>
                </a:tc>
                <a:tc>
                  <a:txBody>
                    <a:bodyPr/>
                    <a:lstStyle/>
                    <a:p>
                      <a:pPr algn="ctr"/>
                      <a:r>
                        <a:rPr lang="en-US" sz="1200"/>
                        <a:t>2.83+ to 11.43+</a:t>
                      </a:r>
                    </a:p>
                  </a:txBody>
                  <a:tcPr anchor="ctr"/>
                </a:tc>
                <a:extLst>
                  <a:ext uri="{0D108BD9-81ED-4DB2-BD59-A6C34878D82A}">
                    <a16:rowId xmlns:a16="http://schemas.microsoft.com/office/drawing/2014/main" val="3684944414"/>
                  </a:ext>
                </a:extLst>
              </a:tr>
              <a:tr h="202999">
                <a:tc>
                  <a:txBody>
                    <a:bodyPr/>
                    <a:lstStyle/>
                    <a:p>
                      <a:r>
                        <a:rPr lang="en-US" sz="1200"/>
                        <a:t>Part 2/RP2D (n=19)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2.79 (2.53-NE)</a:t>
                      </a:r>
                    </a:p>
                  </a:txBody>
                  <a:tcPr anchor="ctr"/>
                </a:tc>
                <a:tc>
                  <a:txBody>
                    <a:bodyPr/>
                    <a:lstStyle/>
                    <a:p>
                      <a:pPr algn="ctr"/>
                      <a:r>
                        <a:rPr lang="en-US" sz="1200"/>
                        <a:t>0.03+ to 5.62+</a:t>
                      </a:r>
                    </a:p>
                  </a:txBody>
                  <a:tcPr anchor="ctr"/>
                </a:tc>
                <a:extLst>
                  <a:ext uri="{0D108BD9-81ED-4DB2-BD59-A6C34878D82A}">
                    <a16:rowId xmlns:a16="http://schemas.microsoft.com/office/drawing/2014/main" val="3468062673"/>
                  </a:ext>
                </a:extLst>
              </a:tr>
              <a:tr h="202999">
                <a:tc>
                  <a:txBody>
                    <a:bodyPr/>
                    <a:lstStyle/>
                    <a:p>
                      <a:r>
                        <a:rPr lang="en-US" sz="1200"/>
                        <a:t>RP2D combined (n=30)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5.52 (2.79-NE)</a:t>
                      </a:r>
                    </a:p>
                  </a:txBody>
                  <a:tcPr anchor="ctr"/>
                </a:tc>
                <a:tc>
                  <a:txBody>
                    <a:bodyPr/>
                    <a:lstStyle/>
                    <a:p>
                      <a:pPr algn="ctr"/>
                      <a:r>
                        <a:rPr lang="en-US" sz="1200"/>
                        <a:t>0.03+ to 11.43+</a:t>
                      </a:r>
                    </a:p>
                  </a:txBody>
                  <a:tcPr anchor="ctr"/>
                </a:tc>
                <a:extLst>
                  <a:ext uri="{0D108BD9-81ED-4DB2-BD59-A6C34878D82A}">
                    <a16:rowId xmlns:a16="http://schemas.microsoft.com/office/drawing/2014/main" val="1956048765"/>
                  </a:ext>
                </a:extLst>
              </a:tr>
              <a:tr h="202999">
                <a:tc>
                  <a:txBody>
                    <a:bodyPr/>
                    <a:lstStyle/>
                    <a:p>
                      <a:r>
                        <a:rPr lang="en-US" sz="1200"/>
                        <a:t>Total (N=46)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5.49 (2.79-8.28)</a:t>
                      </a:r>
                    </a:p>
                  </a:txBody>
                  <a:tcPr anchor="ctr"/>
                </a:tc>
                <a:tc>
                  <a:txBody>
                    <a:bodyPr/>
                    <a:lstStyle/>
                    <a:p>
                      <a:pPr algn="ctr"/>
                      <a:r>
                        <a:rPr lang="en-US" sz="1200"/>
                        <a:t>0.03+ to 20.80+</a:t>
                      </a:r>
                    </a:p>
                  </a:txBody>
                  <a:tcPr anchor="ctr"/>
                </a:tc>
                <a:extLst>
                  <a:ext uri="{0D108BD9-81ED-4DB2-BD59-A6C34878D82A}">
                    <a16:rowId xmlns:a16="http://schemas.microsoft.com/office/drawing/2014/main" val="1773335008"/>
                  </a:ext>
                </a:extLst>
              </a:tr>
            </a:tbl>
          </a:graphicData>
        </a:graphic>
      </p:graphicFrame>
      <p:graphicFrame>
        <p:nvGraphicFramePr>
          <p:cNvPr id="14" name="Diagramm 13">
            <a:extLst>
              <a:ext uri="{FF2B5EF4-FFF2-40B4-BE49-F238E27FC236}">
                <a16:creationId xmlns:a16="http://schemas.microsoft.com/office/drawing/2014/main" id="{5AE2928A-966A-A2BD-277C-5908300FE21F}"/>
              </a:ext>
            </a:extLst>
          </p:cNvPr>
          <p:cNvGraphicFramePr/>
          <p:nvPr>
            <p:extLst>
              <p:ext uri="{D42A27DB-BD31-4B8C-83A1-F6EECF244321}">
                <p14:modId xmlns:p14="http://schemas.microsoft.com/office/powerpoint/2010/main" val="4124462671"/>
              </p:ext>
            </p:extLst>
          </p:nvPr>
        </p:nvGraphicFramePr>
        <p:xfrm>
          <a:off x="-167525" y="4225750"/>
          <a:ext cx="2440995" cy="16337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m 14">
            <a:extLst>
              <a:ext uri="{FF2B5EF4-FFF2-40B4-BE49-F238E27FC236}">
                <a16:creationId xmlns:a16="http://schemas.microsoft.com/office/drawing/2014/main" id="{0F19EA1D-8B4A-9269-5B89-A43A8A775364}"/>
              </a:ext>
            </a:extLst>
          </p:cNvPr>
          <p:cNvGraphicFramePr/>
          <p:nvPr>
            <p:extLst>
              <p:ext uri="{D42A27DB-BD31-4B8C-83A1-F6EECF244321}">
                <p14:modId xmlns:p14="http://schemas.microsoft.com/office/powerpoint/2010/main" val="1639463808"/>
              </p:ext>
            </p:extLst>
          </p:nvPr>
        </p:nvGraphicFramePr>
        <p:xfrm>
          <a:off x="1077100" y="4227981"/>
          <a:ext cx="2440995" cy="16337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iagramm 15">
            <a:extLst>
              <a:ext uri="{FF2B5EF4-FFF2-40B4-BE49-F238E27FC236}">
                <a16:creationId xmlns:a16="http://schemas.microsoft.com/office/drawing/2014/main" id="{9B4506A6-D0B5-1985-6883-D3A122B3A112}"/>
              </a:ext>
            </a:extLst>
          </p:cNvPr>
          <p:cNvGraphicFramePr/>
          <p:nvPr>
            <p:extLst>
              <p:ext uri="{D42A27DB-BD31-4B8C-83A1-F6EECF244321}">
                <p14:modId xmlns:p14="http://schemas.microsoft.com/office/powerpoint/2010/main" val="2482246783"/>
              </p:ext>
            </p:extLst>
          </p:nvPr>
        </p:nvGraphicFramePr>
        <p:xfrm>
          <a:off x="2303947" y="4225750"/>
          <a:ext cx="2440995" cy="1633748"/>
        </p:xfrm>
        <a:graphic>
          <a:graphicData uri="http://schemas.openxmlformats.org/drawingml/2006/chart">
            <c:chart xmlns:c="http://schemas.openxmlformats.org/drawingml/2006/chart" xmlns:r="http://schemas.openxmlformats.org/officeDocument/2006/relationships" r:id="rId5"/>
          </a:graphicData>
        </a:graphic>
      </p:graphicFrame>
      <p:grpSp>
        <p:nvGrpSpPr>
          <p:cNvPr id="17" name="Gruppieren 16">
            <a:extLst>
              <a:ext uri="{FF2B5EF4-FFF2-40B4-BE49-F238E27FC236}">
                <a16:creationId xmlns:a16="http://schemas.microsoft.com/office/drawing/2014/main" id="{37655032-A0E3-012F-9BD6-0468B0304C00}"/>
              </a:ext>
            </a:extLst>
          </p:cNvPr>
          <p:cNvGrpSpPr/>
          <p:nvPr/>
        </p:nvGrpSpPr>
        <p:grpSpPr>
          <a:xfrm>
            <a:off x="4378702" y="4852666"/>
            <a:ext cx="2826961" cy="491246"/>
            <a:chOff x="4804266" y="4914522"/>
            <a:chExt cx="2826961" cy="491246"/>
          </a:xfrm>
        </p:grpSpPr>
        <p:sp>
          <p:nvSpPr>
            <p:cNvPr id="18" name="Rechteck 17">
              <a:extLst>
                <a:ext uri="{FF2B5EF4-FFF2-40B4-BE49-F238E27FC236}">
                  <a16:creationId xmlns:a16="http://schemas.microsoft.com/office/drawing/2014/main" id="{A82E9599-49CF-6ECB-6F47-A976D4300681}"/>
                </a:ext>
              </a:extLst>
            </p:cNvPr>
            <p:cNvSpPr/>
            <p:nvPr/>
          </p:nvSpPr>
          <p:spPr>
            <a:xfrm>
              <a:off x="4804266" y="4978480"/>
              <a:ext cx="126000" cy="12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E03B15A5-C264-F401-B456-5A1E1A7C0859}"/>
                </a:ext>
              </a:extLst>
            </p:cNvPr>
            <p:cNvSpPr/>
            <p:nvPr/>
          </p:nvSpPr>
          <p:spPr>
            <a:xfrm>
              <a:off x="4804266" y="5215810"/>
              <a:ext cx="126000" cy="12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1C86B9AA-C8B5-507A-A68E-6649055C6549}"/>
                </a:ext>
              </a:extLst>
            </p:cNvPr>
            <p:cNvSpPr txBox="1"/>
            <p:nvPr/>
          </p:nvSpPr>
          <p:spPr>
            <a:xfrm>
              <a:off x="4887939" y="4914522"/>
              <a:ext cx="2743288" cy="253916"/>
            </a:xfrm>
            <a:prstGeom prst="rect">
              <a:avLst/>
            </a:prstGeom>
            <a:noFill/>
            <a:ln>
              <a:noFill/>
            </a:ln>
          </p:spPr>
          <p:txBody>
            <a:bodyPr wrap="square" rtlCol="0">
              <a:spAutoFit/>
            </a:bodyPr>
            <a:lstStyle/>
            <a:p>
              <a:r>
                <a:rPr lang="de-DE" sz="1050"/>
                <a:t>RP2D </a:t>
              </a:r>
              <a:r>
                <a:rPr lang="de-DE" sz="1050" err="1"/>
                <a:t>combined</a:t>
              </a:r>
              <a:r>
                <a:rPr lang="de-DE" sz="1050"/>
                <a:t> (n=30)</a:t>
              </a:r>
            </a:p>
          </p:txBody>
        </p:sp>
        <p:sp>
          <p:nvSpPr>
            <p:cNvPr id="21" name="Textfeld 20">
              <a:extLst>
                <a:ext uri="{FF2B5EF4-FFF2-40B4-BE49-F238E27FC236}">
                  <a16:creationId xmlns:a16="http://schemas.microsoft.com/office/drawing/2014/main" id="{5D659C80-3100-B1CD-9C85-904791E709E1}"/>
                </a:ext>
              </a:extLst>
            </p:cNvPr>
            <p:cNvSpPr txBox="1"/>
            <p:nvPr/>
          </p:nvSpPr>
          <p:spPr>
            <a:xfrm>
              <a:off x="4883905" y="5151852"/>
              <a:ext cx="2743288" cy="253916"/>
            </a:xfrm>
            <a:prstGeom prst="rect">
              <a:avLst/>
            </a:prstGeom>
            <a:noFill/>
            <a:ln>
              <a:noFill/>
            </a:ln>
          </p:spPr>
          <p:txBody>
            <a:bodyPr wrap="square" rtlCol="0">
              <a:spAutoFit/>
            </a:bodyPr>
            <a:lstStyle/>
            <a:p>
              <a:r>
                <a:rPr lang="de-DE" sz="1050"/>
                <a:t>All </a:t>
              </a:r>
              <a:r>
                <a:rPr lang="de-DE" sz="1050" err="1"/>
                <a:t>patients</a:t>
              </a:r>
              <a:r>
                <a:rPr lang="de-DE" sz="1050"/>
                <a:t> (n=46)</a:t>
              </a:r>
            </a:p>
          </p:txBody>
        </p:sp>
      </p:grpSp>
      <p:sp>
        <p:nvSpPr>
          <p:cNvPr id="24" name="Textplatzhalter 23">
            <a:extLst>
              <a:ext uri="{FF2B5EF4-FFF2-40B4-BE49-F238E27FC236}">
                <a16:creationId xmlns:a16="http://schemas.microsoft.com/office/drawing/2014/main" id="{0F49D4C3-91CE-80D2-8040-A115287D6EB7}"/>
              </a:ext>
            </a:extLst>
          </p:cNvPr>
          <p:cNvSpPr>
            <a:spLocks noGrp="1"/>
          </p:cNvSpPr>
          <p:nvPr>
            <p:ph type="body" sz="quarter" idx="12"/>
          </p:nvPr>
        </p:nvSpPr>
        <p:spPr/>
        <p:txBody>
          <a:bodyPr/>
          <a:lstStyle/>
          <a:p>
            <a:r>
              <a:rPr lang="en-GB"/>
              <a:t>Median PFS follow-up, </a:t>
            </a:r>
            <a:r>
              <a:rPr lang="en-GB" err="1"/>
              <a:t>months</a:t>
            </a:r>
            <a:r>
              <a:rPr lang="en-GB" baseline="30000" err="1"/>
              <a:t>b</a:t>
            </a:r>
            <a:endParaRPr lang="en-GB" baseline="30000"/>
          </a:p>
        </p:txBody>
      </p:sp>
      <p:sp>
        <p:nvSpPr>
          <p:cNvPr id="26" name="Textplatzhalter 25">
            <a:extLst>
              <a:ext uri="{FF2B5EF4-FFF2-40B4-BE49-F238E27FC236}">
                <a16:creationId xmlns:a16="http://schemas.microsoft.com/office/drawing/2014/main" id="{B3EC1015-AF4E-EC8A-2051-D36CDF4A0819}"/>
              </a:ext>
            </a:extLst>
          </p:cNvPr>
          <p:cNvSpPr>
            <a:spLocks noGrp="1"/>
          </p:cNvSpPr>
          <p:nvPr>
            <p:ph type="body" sz="quarter" idx="14"/>
          </p:nvPr>
        </p:nvSpPr>
        <p:spPr/>
        <p:txBody>
          <a:bodyPr/>
          <a:lstStyle/>
          <a:p>
            <a:r>
              <a:rPr lang="en-GB"/>
              <a:t>PFS, </a:t>
            </a:r>
            <a:r>
              <a:rPr lang="en-GB" err="1"/>
              <a:t>months</a:t>
            </a:r>
            <a:r>
              <a:rPr lang="en-GB" baseline="30000" err="1"/>
              <a:t>c</a:t>
            </a:r>
            <a:endParaRPr lang="en-GB" baseline="30000"/>
          </a:p>
        </p:txBody>
      </p:sp>
      <p:sp>
        <p:nvSpPr>
          <p:cNvPr id="28" name="Rectangle 7">
            <a:extLst>
              <a:ext uri="{FF2B5EF4-FFF2-40B4-BE49-F238E27FC236}">
                <a16:creationId xmlns:a16="http://schemas.microsoft.com/office/drawing/2014/main" id="{046B6855-E515-8719-6A07-2AF31EFFFC55}"/>
              </a:ext>
            </a:extLst>
          </p:cNvPr>
          <p:cNvSpPr/>
          <p:nvPr/>
        </p:nvSpPr>
        <p:spPr>
          <a:xfrm>
            <a:off x="6211887" y="4458918"/>
            <a:ext cx="5571517" cy="129532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spAutoFit/>
          </a:bodyPr>
          <a:lstStyle/>
          <a:p>
            <a:pPr marL="187200" indent="-187200">
              <a:buClr>
                <a:schemeClr val="accent2"/>
              </a:buClr>
              <a:buFont typeface="Arial" panose="020B0604020202020204" pitchFamily="34" charset="0"/>
              <a:buChar char="•"/>
            </a:pPr>
            <a:r>
              <a:rPr lang="en-US" sz="1400">
                <a:solidFill>
                  <a:schemeClr val="tx1"/>
                </a:solidFill>
              </a:rPr>
              <a:t>Overall, median PFS was 5.5 months (95% CI, 2.8-8.3 months), with a 9-month event-free rate of 31.1% (95% CI, 16.4%-47.0%)</a:t>
            </a:r>
          </a:p>
          <a:p>
            <a:pPr marL="187200" indent="-187200">
              <a:buClr>
                <a:schemeClr val="accent2"/>
              </a:buClr>
              <a:buFont typeface="Arial" panose="020B0604020202020204" pitchFamily="34" charset="0"/>
              <a:buChar char="•"/>
            </a:pPr>
            <a:r>
              <a:rPr lang="en-US" sz="1400">
                <a:solidFill>
                  <a:schemeClr val="tx1"/>
                </a:solidFill>
              </a:rPr>
              <a:t>At RP2D, the median PFS was 5.5 months (95% CI, 2.8 months-not evaluable [NE]), with a 9-month event-free rate of 37.4% (95% CI, 17.6%-57.4%)</a:t>
            </a:r>
          </a:p>
        </p:txBody>
      </p:sp>
      <p:sp>
        <p:nvSpPr>
          <p:cNvPr id="29" name="Text Placeholder 1">
            <a:extLst>
              <a:ext uri="{FF2B5EF4-FFF2-40B4-BE49-F238E27FC236}">
                <a16:creationId xmlns:a16="http://schemas.microsoft.com/office/drawing/2014/main" id="{0C399903-FC30-979F-BB41-32D0B49A4AA9}"/>
              </a:ext>
            </a:extLst>
          </p:cNvPr>
          <p:cNvSpPr txBox="1">
            <a:spLocks/>
          </p:cNvSpPr>
          <p:nvPr/>
        </p:nvSpPr>
        <p:spPr>
          <a:xfrm>
            <a:off x="416533" y="3966344"/>
            <a:ext cx="5571517" cy="6477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PFS event-free rate, %</a:t>
            </a:r>
            <a:r>
              <a:rPr lang="en-US" baseline="30000"/>
              <a:t>d</a:t>
            </a:r>
          </a:p>
        </p:txBody>
      </p:sp>
      <p:graphicFrame>
        <p:nvGraphicFramePr>
          <p:cNvPr id="38" name="Diagramm 37">
            <a:extLst>
              <a:ext uri="{FF2B5EF4-FFF2-40B4-BE49-F238E27FC236}">
                <a16:creationId xmlns:a16="http://schemas.microsoft.com/office/drawing/2014/main" id="{74E26C04-57DB-CA75-5907-259B2ADFC034}"/>
              </a:ext>
            </a:extLst>
          </p:cNvPr>
          <p:cNvGraphicFramePr/>
          <p:nvPr>
            <p:extLst>
              <p:ext uri="{D42A27DB-BD31-4B8C-83A1-F6EECF244321}">
                <p14:modId xmlns:p14="http://schemas.microsoft.com/office/powerpoint/2010/main" val="1910266119"/>
              </p:ext>
            </p:extLst>
          </p:nvPr>
        </p:nvGraphicFramePr>
        <p:xfrm>
          <a:off x="152401" y="1870298"/>
          <a:ext cx="5943600" cy="217638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92369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1F3D38C-5A68-483E-4A81-248C1F7A9538}"/>
              </a:ext>
            </a:extLst>
          </p:cNvPr>
          <p:cNvSpPr>
            <a:spLocks noGrp="1"/>
          </p:cNvSpPr>
          <p:nvPr>
            <p:ph type="title"/>
          </p:nvPr>
        </p:nvSpPr>
        <p:spPr>
          <a:xfrm>
            <a:off x="416534" y="576395"/>
            <a:ext cx="11367479" cy="886397"/>
          </a:xfrm>
        </p:spPr>
        <p:txBody>
          <a:bodyPr/>
          <a:lstStyle/>
          <a:p>
            <a:r>
              <a:rPr lang="en-US"/>
              <a:t>Treatment-emergent adverse events </a:t>
            </a:r>
          </a:p>
        </p:txBody>
      </p:sp>
      <p:sp>
        <p:nvSpPr>
          <p:cNvPr id="5" name="Footer Placeholder 4">
            <a:extLst>
              <a:ext uri="{FF2B5EF4-FFF2-40B4-BE49-F238E27FC236}">
                <a16:creationId xmlns:a16="http://schemas.microsoft.com/office/drawing/2014/main" id="{6443711E-D588-B448-D200-82AF4173F335}"/>
              </a:ext>
            </a:extLst>
          </p:cNvPr>
          <p:cNvSpPr>
            <a:spLocks noGrp="1"/>
          </p:cNvSpPr>
          <p:nvPr>
            <p:ph type="ftr" sz="quarter" idx="10"/>
          </p:nvPr>
        </p:nvSpPr>
        <p:spPr/>
        <p:txBody>
          <a:bodyPr/>
          <a:lstStyle/>
          <a:p>
            <a:r>
              <a:rPr lang="en-GB" baseline="30000"/>
              <a:t>a</a:t>
            </a:r>
            <a:r>
              <a:rPr lang="en-GB"/>
              <a:t> TEAEs are defined as adverse events that had an onset date on or after the date of the first dose of study drug up to 30 days after the last dose of </a:t>
            </a:r>
            <a:r>
              <a:rPr lang="en-GB" err="1"/>
              <a:t>zanubrutinib</a:t>
            </a:r>
            <a:r>
              <a:rPr lang="en-GB"/>
              <a:t> or lenalidomide </a:t>
            </a:r>
            <a:br>
              <a:rPr lang="en-GB"/>
            </a:br>
            <a:r>
              <a:rPr lang="en-GB"/>
              <a:t>(whichever comes later) or the start of new anticancer therapy, whichever comes first. Any-grade TEAEs occurring in ≥20% of patients are shown. </a:t>
            </a:r>
          </a:p>
          <a:p>
            <a:r>
              <a:rPr lang="en-GB" b="1"/>
              <a:t>ALT</a:t>
            </a:r>
            <a:r>
              <a:rPr lang="en-GB"/>
              <a:t>, alanine aminotransferase; </a:t>
            </a:r>
            <a:r>
              <a:rPr lang="en-GB" b="1"/>
              <a:t>AST</a:t>
            </a:r>
            <a:r>
              <a:rPr lang="en-GB"/>
              <a:t>, aspartate aminotransferase; </a:t>
            </a:r>
            <a:r>
              <a:rPr lang="en-GB" b="1"/>
              <a:t>BID</a:t>
            </a:r>
            <a:r>
              <a:rPr lang="en-GB"/>
              <a:t>, twice daily; </a:t>
            </a:r>
            <a:r>
              <a:rPr lang="en-GB" b="1"/>
              <a:t>QD</a:t>
            </a:r>
            <a:r>
              <a:rPr lang="en-GB"/>
              <a:t>, once daily; </a:t>
            </a:r>
            <a:r>
              <a:rPr lang="en-GB" b="1"/>
              <a:t>RP2D</a:t>
            </a:r>
            <a:r>
              <a:rPr lang="en-GB"/>
              <a:t>; Recommended part 2 dose: </a:t>
            </a:r>
            <a:r>
              <a:rPr lang="en-GB" b="1"/>
              <a:t>TEAE</a:t>
            </a:r>
            <a:r>
              <a:rPr lang="en-GB"/>
              <a:t>, treatment-emergent adverse event. </a:t>
            </a:r>
          </a:p>
          <a:p>
            <a:r>
              <a:rPr lang="en-US" b="1">
                <a:solidFill>
                  <a:srgbClr val="4E4F4E"/>
                </a:solidFill>
                <a:cs typeface="Arial" panose="020B0604020202020204" pitchFamily="34" charset="0"/>
              </a:rPr>
              <a:t>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7557 presented at ASCO 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P1136 presented at EHA2023.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442 presented at 17-ICML.</a:t>
            </a:r>
          </a:p>
        </p:txBody>
      </p:sp>
      <p:graphicFrame>
        <p:nvGraphicFramePr>
          <p:cNvPr id="11" name="Table 11">
            <a:extLst>
              <a:ext uri="{FF2B5EF4-FFF2-40B4-BE49-F238E27FC236}">
                <a16:creationId xmlns:a16="http://schemas.microsoft.com/office/drawing/2014/main" id="{0A90C797-9AD8-4B20-C3A0-19E473499EB7}"/>
              </a:ext>
            </a:extLst>
          </p:cNvPr>
          <p:cNvGraphicFramePr>
            <a:graphicFrameLocks noGrp="1"/>
          </p:cNvGraphicFramePr>
          <p:nvPr>
            <p:extLst>
              <p:ext uri="{D42A27DB-BD31-4B8C-83A1-F6EECF244321}">
                <p14:modId xmlns:p14="http://schemas.microsoft.com/office/powerpoint/2010/main" val="1836179801"/>
              </p:ext>
            </p:extLst>
          </p:nvPr>
        </p:nvGraphicFramePr>
        <p:xfrm>
          <a:off x="416534" y="1672975"/>
          <a:ext cx="11382977" cy="4413600"/>
        </p:xfrm>
        <a:graphic>
          <a:graphicData uri="http://schemas.openxmlformats.org/drawingml/2006/table">
            <a:tbl>
              <a:tblPr firstRow="1" bandRow="1">
                <a:tableStyleId>{5C22544A-7EE6-4342-B048-85BDC9FD1C3A}</a:tableStyleId>
              </a:tblPr>
              <a:tblGrid>
                <a:gridCol w="2595600">
                  <a:extLst>
                    <a:ext uri="{9D8B030D-6E8A-4147-A177-3AD203B41FA5}">
                      <a16:colId xmlns:a16="http://schemas.microsoft.com/office/drawing/2014/main" val="2762680803"/>
                    </a:ext>
                  </a:extLst>
                </a:gridCol>
                <a:gridCol w="1418400">
                  <a:extLst>
                    <a:ext uri="{9D8B030D-6E8A-4147-A177-3AD203B41FA5}">
                      <a16:colId xmlns:a16="http://schemas.microsoft.com/office/drawing/2014/main" val="3675660028"/>
                    </a:ext>
                  </a:extLst>
                </a:gridCol>
                <a:gridCol w="1418400">
                  <a:extLst>
                    <a:ext uri="{9D8B030D-6E8A-4147-A177-3AD203B41FA5}">
                      <a16:colId xmlns:a16="http://schemas.microsoft.com/office/drawing/2014/main" val="1531963459"/>
                    </a:ext>
                  </a:extLst>
                </a:gridCol>
                <a:gridCol w="1512000">
                  <a:extLst>
                    <a:ext uri="{9D8B030D-6E8A-4147-A177-3AD203B41FA5}">
                      <a16:colId xmlns:a16="http://schemas.microsoft.com/office/drawing/2014/main" val="3899568992"/>
                    </a:ext>
                  </a:extLst>
                </a:gridCol>
                <a:gridCol w="1512000">
                  <a:extLst>
                    <a:ext uri="{9D8B030D-6E8A-4147-A177-3AD203B41FA5}">
                      <a16:colId xmlns:a16="http://schemas.microsoft.com/office/drawing/2014/main" val="478622665"/>
                    </a:ext>
                  </a:extLst>
                </a:gridCol>
                <a:gridCol w="1512000">
                  <a:extLst>
                    <a:ext uri="{9D8B030D-6E8A-4147-A177-3AD203B41FA5}">
                      <a16:colId xmlns:a16="http://schemas.microsoft.com/office/drawing/2014/main" val="414041354"/>
                    </a:ext>
                  </a:extLst>
                </a:gridCol>
                <a:gridCol w="1414577">
                  <a:extLst>
                    <a:ext uri="{9D8B030D-6E8A-4147-A177-3AD203B41FA5}">
                      <a16:colId xmlns:a16="http://schemas.microsoft.com/office/drawing/2014/main" val="2976671340"/>
                    </a:ext>
                  </a:extLst>
                </a:gridCol>
              </a:tblGrid>
              <a:tr h="288344">
                <a:tc>
                  <a:txBody>
                    <a:bodyPr/>
                    <a:lstStyle/>
                    <a:p>
                      <a:endParaRPr lang="en-US" sz="1000"/>
                    </a:p>
                  </a:txBody>
                  <a:tcPr marL="0" marR="0" marT="18000" marB="1800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algn="ctr"/>
                      <a:r>
                        <a:rPr lang="en-US" sz="1000"/>
                        <a:t>Part 1 Zanubrutinib 160 mg BID</a:t>
                      </a:r>
                    </a:p>
                  </a:txBody>
                  <a:tcPr marL="0" marR="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US" sz="1200"/>
                    </a:p>
                  </a:txBody>
                  <a:tcPr>
                    <a:solidFill>
                      <a:schemeClr val="accent1"/>
                    </a:solidFill>
                  </a:tcPr>
                </a:tc>
                <a:tc hMerge="1">
                  <a:txBody>
                    <a:bodyPr/>
                    <a:lstStyle/>
                    <a:p>
                      <a:endParaRPr lang="en-US" sz="1200"/>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Part 1 Zanubrutinib </a:t>
                      </a:r>
                      <a:br>
                        <a:rPr lang="en-US" sz="1000"/>
                      </a:br>
                      <a:r>
                        <a:rPr lang="en-US" sz="1000"/>
                        <a:t>160 mg BID</a:t>
                      </a:r>
                    </a:p>
                  </a:txBody>
                  <a:tcPr marL="0" marR="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000"/>
                    </a:p>
                  </a:txBody>
                  <a:tcPr marL="0" marR="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1000"/>
                    </a:p>
                  </a:txBody>
                  <a:tcPr marL="0" marR="0" marT="18000" marB="1800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161366939"/>
                  </a:ext>
                </a:extLst>
              </a:tr>
              <a:tr h="412059">
                <a:tc>
                  <a:txBody>
                    <a:bodyPr/>
                    <a:lstStyle/>
                    <a:p>
                      <a:r>
                        <a:rPr lang="en-US" sz="1000" b="1">
                          <a:solidFill>
                            <a:schemeClr val="bg1"/>
                          </a:solidFill>
                        </a:rPr>
                        <a:t>Preferred term, n (%)</a:t>
                      </a:r>
                    </a:p>
                  </a:txBody>
                  <a:tcPr marL="72000" marR="0" marT="18000" marB="1800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000" b="1">
                          <a:solidFill>
                            <a:schemeClr val="bg1"/>
                          </a:solidFill>
                        </a:rPr>
                        <a:t>Lenalidomide 15 mg QD (dose level 1)</a:t>
                      </a:r>
                    </a:p>
                    <a:p>
                      <a:pPr algn="ctr"/>
                      <a:r>
                        <a:rPr lang="en-US" sz="1000" b="1">
                          <a:solidFill>
                            <a:schemeClr val="bg1"/>
                          </a:solidFill>
                        </a:rPr>
                        <a:t>(n=6)</a:t>
                      </a:r>
                    </a:p>
                  </a:txBody>
                  <a:tcPr marL="0" marR="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lumOff val="50000"/>
                      </a:schemeClr>
                    </a:solidFill>
                  </a:tcPr>
                </a:tc>
                <a:tc>
                  <a:txBody>
                    <a:bodyPr/>
                    <a:lstStyle/>
                    <a:p>
                      <a:pPr algn="ctr"/>
                      <a:r>
                        <a:rPr lang="en-US" sz="1000" b="1">
                          <a:solidFill>
                            <a:schemeClr val="bg1"/>
                          </a:solidFill>
                        </a:rPr>
                        <a:t>Lenalidomide 20 mg QD (dose level 2)</a:t>
                      </a:r>
                    </a:p>
                    <a:p>
                      <a:pPr algn="ctr"/>
                      <a:r>
                        <a:rPr lang="en-US" sz="1000" b="1">
                          <a:solidFill>
                            <a:schemeClr val="bg1"/>
                          </a:solidFill>
                        </a:rPr>
                        <a:t>(n=10)</a:t>
                      </a:r>
                    </a:p>
                  </a:txBody>
                  <a:tcPr marL="0" marR="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lumOff val="50000"/>
                      </a:schemeClr>
                    </a:solidFill>
                  </a:tcPr>
                </a:tc>
                <a:tc>
                  <a:txBody>
                    <a:bodyPr/>
                    <a:lstStyle/>
                    <a:p>
                      <a:pPr algn="ctr"/>
                      <a:r>
                        <a:rPr lang="en-US" sz="1000" b="1">
                          <a:solidFill>
                            <a:schemeClr val="bg1"/>
                          </a:solidFill>
                        </a:rPr>
                        <a:t>Lenalidomide 25 mg QD (dose level 3; RP2D)</a:t>
                      </a:r>
                    </a:p>
                    <a:p>
                      <a:pPr algn="ctr"/>
                      <a:r>
                        <a:rPr lang="en-US" sz="1000" b="1">
                          <a:solidFill>
                            <a:schemeClr val="bg1"/>
                          </a:solidFill>
                        </a:rPr>
                        <a:t>(n=11)</a:t>
                      </a:r>
                    </a:p>
                  </a:txBody>
                  <a:tcPr marL="0" marR="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lumOff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chemeClr val="bg1"/>
                          </a:solidFill>
                        </a:rPr>
                        <a:t>Lenalidomide 25 mg</a:t>
                      </a:r>
                      <a:br>
                        <a:rPr lang="en-US" sz="1000" b="1">
                          <a:solidFill>
                            <a:schemeClr val="bg1"/>
                          </a:solidFill>
                        </a:rPr>
                      </a:br>
                      <a:r>
                        <a:rPr lang="en-US" sz="1000" b="1">
                          <a:solidFill>
                            <a:schemeClr val="bg1"/>
                          </a:solidFill>
                        </a:rPr>
                        <a:t>QD RP2D)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chemeClr val="bg1"/>
                          </a:solidFill>
                        </a:rPr>
                        <a:t>(n=19)</a:t>
                      </a:r>
                    </a:p>
                  </a:txBody>
                  <a:tcPr marL="0" marR="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lumOff val="50000"/>
                      </a:schemeClr>
                    </a:solidFill>
                  </a:tcPr>
                </a:tc>
                <a:tc>
                  <a:txBody>
                    <a:bodyPr/>
                    <a:lstStyle/>
                    <a:p>
                      <a:pPr algn="ctr"/>
                      <a:r>
                        <a:rPr lang="en-US" sz="1000" b="1">
                          <a:solidFill>
                            <a:schemeClr val="bg1"/>
                          </a:solidFill>
                        </a:rPr>
                        <a:t>RP2D combined (n=30)</a:t>
                      </a:r>
                    </a:p>
                  </a:txBody>
                  <a:tcPr marL="0" marR="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000" b="1">
                          <a:solidFill>
                            <a:schemeClr val="bg1"/>
                          </a:solidFill>
                        </a:rPr>
                        <a:t>Total (N=46)</a:t>
                      </a:r>
                    </a:p>
                  </a:txBody>
                  <a:tcPr marL="0" marR="0" marT="18000" marB="18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69260439"/>
                  </a:ext>
                </a:extLst>
              </a:tr>
              <a:tr h="164629">
                <a:tc>
                  <a:txBody>
                    <a:bodyPr/>
                    <a:lstStyle/>
                    <a:p>
                      <a:r>
                        <a:rPr lang="en-US" sz="1000" b="1"/>
                        <a:t>Patients with ≥1 TEAE</a:t>
                      </a:r>
                      <a:r>
                        <a:rPr lang="en-US" sz="1000" b="1" baseline="30000"/>
                        <a:t>a</a:t>
                      </a:r>
                    </a:p>
                  </a:txBody>
                  <a:tcPr marL="72000" marR="0" marT="18000" marB="18000">
                    <a:lnT w="38100" cap="flat" cmpd="sng" algn="ctr">
                      <a:solidFill>
                        <a:schemeClr val="bg1"/>
                      </a:solidFill>
                      <a:prstDash val="solid"/>
                      <a:round/>
                      <a:headEnd type="none" w="med" len="med"/>
                      <a:tailEnd type="none" w="med" len="med"/>
                    </a:lnT>
                  </a:tcPr>
                </a:tc>
                <a:tc>
                  <a:txBody>
                    <a:bodyPr/>
                    <a:lstStyle/>
                    <a:p>
                      <a:pPr algn="ctr"/>
                      <a:r>
                        <a:rPr lang="en-US" sz="1000"/>
                        <a:t>6 (100.0)</a:t>
                      </a:r>
                    </a:p>
                  </a:txBody>
                  <a:tcPr marL="0" marR="0" marT="18000" marB="18000">
                    <a:lnT w="38100" cap="flat" cmpd="sng" algn="ctr">
                      <a:solidFill>
                        <a:schemeClr val="bg1"/>
                      </a:solidFill>
                      <a:prstDash val="solid"/>
                      <a:round/>
                      <a:headEnd type="none" w="med" len="med"/>
                      <a:tailEnd type="none" w="med" len="med"/>
                    </a:lnT>
                  </a:tcPr>
                </a:tc>
                <a:tc>
                  <a:txBody>
                    <a:bodyPr/>
                    <a:lstStyle/>
                    <a:p>
                      <a:pPr algn="ctr"/>
                      <a:r>
                        <a:rPr lang="en-US" sz="1000"/>
                        <a:t>10 (100.0)</a:t>
                      </a:r>
                    </a:p>
                  </a:txBody>
                  <a:tcPr marL="0" marR="0" marT="18000" marB="18000">
                    <a:lnT w="38100" cap="flat" cmpd="sng" algn="ctr">
                      <a:solidFill>
                        <a:schemeClr val="bg1"/>
                      </a:solidFill>
                      <a:prstDash val="solid"/>
                      <a:round/>
                      <a:headEnd type="none" w="med" len="med"/>
                      <a:tailEnd type="none" w="med" len="med"/>
                    </a:lnT>
                  </a:tcPr>
                </a:tc>
                <a:tc>
                  <a:txBody>
                    <a:bodyPr/>
                    <a:lstStyle/>
                    <a:p>
                      <a:pPr algn="ctr"/>
                      <a:r>
                        <a:rPr lang="en-US" sz="1000"/>
                        <a:t>11 (100.0)</a:t>
                      </a:r>
                    </a:p>
                  </a:txBody>
                  <a:tcPr marL="0" marR="0" marT="18000" marB="18000">
                    <a:lnT w="38100" cap="flat" cmpd="sng" algn="ctr">
                      <a:solidFill>
                        <a:schemeClr val="bg1"/>
                      </a:solidFill>
                      <a:prstDash val="solid"/>
                      <a:round/>
                      <a:headEnd type="none" w="med" len="med"/>
                      <a:tailEnd type="none" w="med" len="med"/>
                    </a:lnT>
                  </a:tcPr>
                </a:tc>
                <a:tc>
                  <a:txBody>
                    <a:bodyPr/>
                    <a:lstStyle/>
                    <a:p>
                      <a:pPr algn="ctr"/>
                      <a:r>
                        <a:rPr lang="en-US" sz="1000"/>
                        <a:t>19 (100.0)</a:t>
                      </a:r>
                    </a:p>
                  </a:txBody>
                  <a:tcPr marL="0" marR="0" marT="18000" marB="18000">
                    <a:lnT w="38100" cap="flat" cmpd="sng" algn="ctr">
                      <a:solidFill>
                        <a:schemeClr val="bg1"/>
                      </a:solidFill>
                      <a:prstDash val="solid"/>
                      <a:round/>
                      <a:headEnd type="none" w="med" len="med"/>
                      <a:tailEnd type="none" w="med" len="med"/>
                    </a:lnT>
                  </a:tcPr>
                </a:tc>
                <a:tc>
                  <a:txBody>
                    <a:bodyPr/>
                    <a:lstStyle/>
                    <a:p>
                      <a:pPr algn="ctr"/>
                      <a:r>
                        <a:rPr lang="en-US" sz="1000"/>
                        <a:t>30 (100.0)</a:t>
                      </a:r>
                    </a:p>
                  </a:txBody>
                  <a:tcPr marL="0" marR="0" marT="18000" marB="18000">
                    <a:lnT w="38100" cap="flat" cmpd="sng" algn="ctr">
                      <a:solidFill>
                        <a:schemeClr val="bg1"/>
                      </a:solidFill>
                      <a:prstDash val="solid"/>
                      <a:round/>
                      <a:headEnd type="none" w="med" len="med"/>
                      <a:tailEnd type="none" w="med" len="med"/>
                    </a:lnT>
                  </a:tcPr>
                </a:tc>
                <a:tc>
                  <a:txBody>
                    <a:bodyPr/>
                    <a:lstStyle/>
                    <a:p>
                      <a:pPr algn="ctr"/>
                      <a:r>
                        <a:rPr lang="en-US" sz="1000"/>
                        <a:t>46 (100.0)</a:t>
                      </a:r>
                    </a:p>
                  </a:txBody>
                  <a:tcPr marL="0" marR="0" marT="18000" marB="1800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113404536"/>
                  </a:ext>
                </a:extLst>
              </a:tr>
              <a:tr h="164629">
                <a:tc>
                  <a:txBody>
                    <a:bodyPr/>
                    <a:lstStyle/>
                    <a:p>
                      <a:pPr marL="565200" lvl="1"/>
                      <a:r>
                        <a:rPr lang="en-US" sz="1000"/>
                        <a:t>Neutrophil count decreased </a:t>
                      </a:r>
                    </a:p>
                  </a:txBody>
                  <a:tcPr marL="72000" marR="0" marT="18000" marB="18000"/>
                </a:tc>
                <a:tc>
                  <a:txBody>
                    <a:bodyPr/>
                    <a:lstStyle/>
                    <a:p>
                      <a:pPr algn="ctr"/>
                      <a:r>
                        <a:rPr lang="en-US" sz="1000"/>
                        <a:t>2 (33.3)</a:t>
                      </a:r>
                    </a:p>
                  </a:txBody>
                  <a:tcPr marL="0" marR="0" marT="18000" marB="18000"/>
                </a:tc>
                <a:tc>
                  <a:txBody>
                    <a:bodyPr/>
                    <a:lstStyle/>
                    <a:p>
                      <a:pPr algn="ctr"/>
                      <a:r>
                        <a:rPr lang="en-US" sz="1000"/>
                        <a:t>6 (60.0)</a:t>
                      </a:r>
                    </a:p>
                  </a:txBody>
                  <a:tcPr marL="0" marR="0" marT="18000" marB="18000"/>
                </a:tc>
                <a:tc>
                  <a:txBody>
                    <a:bodyPr/>
                    <a:lstStyle/>
                    <a:p>
                      <a:pPr algn="ctr"/>
                      <a:r>
                        <a:rPr lang="en-US" sz="1000"/>
                        <a:t>10 (90.9)</a:t>
                      </a:r>
                    </a:p>
                  </a:txBody>
                  <a:tcPr marL="0" marR="0" marT="18000" marB="18000"/>
                </a:tc>
                <a:tc>
                  <a:txBody>
                    <a:bodyPr/>
                    <a:lstStyle/>
                    <a:p>
                      <a:pPr algn="ctr"/>
                      <a:r>
                        <a:rPr lang="en-US" sz="1000"/>
                        <a:t>14 (73.7)</a:t>
                      </a:r>
                    </a:p>
                  </a:txBody>
                  <a:tcPr marL="0" marR="0" marT="18000" marB="18000"/>
                </a:tc>
                <a:tc>
                  <a:txBody>
                    <a:bodyPr/>
                    <a:lstStyle/>
                    <a:p>
                      <a:pPr algn="ctr"/>
                      <a:r>
                        <a:rPr lang="en-US" sz="1000"/>
                        <a:t>24 (80.0)</a:t>
                      </a:r>
                    </a:p>
                  </a:txBody>
                  <a:tcPr marL="0" marR="0" marT="18000" marB="18000"/>
                </a:tc>
                <a:tc>
                  <a:txBody>
                    <a:bodyPr/>
                    <a:lstStyle/>
                    <a:p>
                      <a:pPr algn="ctr"/>
                      <a:r>
                        <a:rPr lang="en-US" sz="1000"/>
                        <a:t>32 (69.6)</a:t>
                      </a:r>
                    </a:p>
                  </a:txBody>
                  <a:tcPr marL="0" marR="0" marT="18000" marB="18000"/>
                </a:tc>
                <a:extLst>
                  <a:ext uri="{0D108BD9-81ED-4DB2-BD59-A6C34878D82A}">
                    <a16:rowId xmlns:a16="http://schemas.microsoft.com/office/drawing/2014/main" val="3422675598"/>
                  </a:ext>
                </a:extLst>
              </a:tr>
              <a:tr h="164629">
                <a:tc>
                  <a:txBody>
                    <a:bodyPr/>
                    <a:lstStyle/>
                    <a:p>
                      <a:pPr marL="565200" lvl="1"/>
                      <a:r>
                        <a:rPr lang="en-US" sz="1000"/>
                        <a:t>White blood cell count decreased</a:t>
                      </a:r>
                    </a:p>
                  </a:txBody>
                  <a:tcPr marL="72000" marR="0" marT="18000" marB="18000"/>
                </a:tc>
                <a:tc>
                  <a:txBody>
                    <a:bodyPr/>
                    <a:lstStyle/>
                    <a:p>
                      <a:pPr algn="ctr"/>
                      <a:r>
                        <a:rPr lang="en-US" sz="1000"/>
                        <a:t>3 (50.0)</a:t>
                      </a:r>
                    </a:p>
                  </a:txBody>
                  <a:tcPr marL="0" marR="0" marT="18000" marB="18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6 (60.0)</a:t>
                      </a:r>
                    </a:p>
                  </a:txBody>
                  <a:tcPr marL="0" marR="0" marT="18000" marB="18000"/>
                </a:tc>
                <a:tc>
                  <a:txBody>
                    <a:bodyPr/>
                    <a:lstStyle/>
                    <a:p>
                      <a:pPr algn="ctr"/>
                      <a:r>
                        <a:rPr lang="en-US" sz="1000"/>
                        <a:t>9 (81.8)</a:t>
                      </a:r>
                    </a:p>
                  </a:txBody>
                  <a:tcPr marL="0" marR="0" marT="18000" marB="18000"/>
                </a:tc>
                <a:tc>
                  <a:txBody>
                    <a:bodyPr/>
                    <a:lstStyle/>
                    <a:p>
                      <a:pPr algn="ctr"/>
                      <a:r>
                        <a:rPr lang="en-US" sz="1000"/>
                        <a:t>13 (68.4)</a:t>
                      </a:r>
                    </a:p>
                  </a:txBody>
                  <a:tcPr marL="0" marR="0" marT="18000" marB="18000"/>
                </a:tc>
                <a:tc>
                  <a:txBody>
                    <a:bodyPr/>
                    <a:lstStyle/>
                    <a:p>
                      <a:pPr algn="ctr"/>
                      <a:r>
                        <a:rPr lang="en-US" sz="1000"/>
                        <a:t>22 (73.3)</a:t>
                      </a:r>
                    </a:p>
                  </a:txBody>
                  <a:tcPr marL="0" marR="0" marT="18000" marB="18000"/>
                </a:tc>
                <a:tc>
                  <a:txBody>
                    <a:bodyPr/>
                    <a:lstStyle/>
                    <a:p>
                      <a:pPr algn="ctr"/>
                      <a:r>
                        <a:rPr lang="en-US" sz="1000"/>
                        <a:t>31 (67.4)</a:t>
                      </a:r>
                    </a:p>
                  </a:txBody>
                  <a:tcPr marL="0" marR="0" marT="18000" marB="18000"/>
                </a:tc>
                <a:extLst>
                  <a:ext uri="{0D108BD9-81ED-4DB2-BD59-A6C34878D82A}">
                    <a16:rowId xmlns:a16="http://schemas.microsoft.com/office/drawing/2014/main" val="838029787"/>
                  </a:ext>
                </a:extLst>
              </a:tr>
              <a:tr h="164629">
                <a:tc>
                  <a:txBody>
                    <a:bodyPr/>
                    <a:lstStyle/>
                    <a:p>
                      <a:pPr marL="565200" lvl="1"/>
                      <a:r>
                        <a:rPr lang="en-US" sz="1000"/>
                        <a:t>Platelet count decreased</a:t>
                      </a:r>
                    </a:p>
                  </a:txBody>
                  <a:tcPr marL="72000" marR="0" marT="18000" marB="18000"/>
                </a:tc>
                <a:tc>
                  <a:txBody>
                    <a:bodyPr/>
                    <a:lstStyle/>
                    <a:p>
                      <a:pPr algn="ctr"/>
                      <a:r>
                        <a:rPr lang="en-US" sz="1000"/>
                        <a:t>1 (16.7)</a:t>
                      </a:r>
                    </a:p>
                  </a:txBody>
                  <a:tcPr marL="0" marR="0" marT="18000" marB="18000"/>
                </a:tc>
                <a:tc>
                  <a:txBody>
                    <a:bodyPr/>
                    <a:lstStyle/>
                    <a:p>
                      <a:pPr algn="ctr"/>
                      <a:r>
                        <a:rPr lang="en-US" sz="1000"/>
                        <a:t>7 (70.0)</a:t>
                      </a:r>
                    </a:p>
                  </a:txBody>
                  <a:tcPr marL="0" marR="0" marT="18000" marB="18000"/>
                </a:tc>
                <a:tc>
                  <a:txBody>
                    <a:bodyPr/>
                    <a:lstStyle/>
                    <a:p>
                      <a:pPr algn="ctr"/>
                      <a:r>
                        <a:rPr lang="en-US" sz="1000"/>
                        <a:t>7 (63.6)</a:t>
                      </a:r>
                    </a:p>
                  </a:txBody>
                  <a:tcPr marL="0" marR="0" marT="18000" marB="18000"/>
                </a:tc>
                <a:tc>
                  <a:txBody>
                    <a:bodyPr/>
                    <a:lstStyle/>
                    <a:p>
                      <a:pPr algn="ctr"/>
                      <a:r>
                        <a:rPr lang="en-US" sz="1000"/>
                        <a:t>8 (42.1)</a:t>
                      </a:r>
                    </a:p>
                  </a:txBody>
                  <a:tcPr marL="0" marR="0" marT="18000" marB="18000"/>
                </a:tc>
                <a:tc>
                  <a:txBody>
                    <a:bodyPr/>
                    <a:lstStyle/>
                    <a:p>
                      <a:pPr algn="ctr"/>
                      <a:r>
                        <a:rPr lang="en-US" sz="1000"/>
                        <a:t>15 (50.0)</a:t>
                      </a:r>
                    </a:p>
                  </a:txBody>
                  <a:tcPr marL="0" marR="0" marT="18000" marB="18000"/>
                </a:tc>
                <a:tc>
                  <a:txBody>
                    <a:bodyPr/>
                    <a:lstStyle/>
                    <a:p>
                      <a:pPr algn="ctr"/>
                      <a:r>
                        <a:rPr lang="en-US" sz="1000"/>
                        <a:t>23 (50.0)</a:t>
                      </a:r>
                    </a:p>
                  </a:txBody>
                  <a:tcPr marL="0" marR="0" marT="18000" marB="18000"/>
                </a:tc>
                <a:extLst>
                  <a:ext uri="{0D108BD9-81ED-4DB2-BD59-A6C34878D82A}">
                    <a16:rowId xmlns:a16="http://schemas.microsoft.com/office/drawing/2014/main" val="3226776516"/>
                  </a:ext>
                </a:extLst>
              </a:tr>
              <a:tr h="164629">
                <a:tc>
                  <a:txBody>
                    <a:bodyPr/>
                    <a:lstStyle/>
                    <a:p>
                      <a:pPr marL="565200" lvl="1"/>
                      <a:r>
                        <a:rPr lang="en-US" sz="1000"/>
                        <a:t>Anemia </a:t>
                      </a:r>
                    </a:p>
                  </a:txBody>
                  <a:tcPr marL="72000" marR="0" marT="18000" marB="18000"/>
                </a:tc>
                <a:tc>
                  <a:txBody>
                    <a:bodyPr/>
                    <a:lstStyle/>
                    <a:p>
                      <a:pPr algn="ctr"/>
                      <a:r>
                        <a:rPr lang="en-US" sz="1000"/>
                        <a:t>2 (33.3)</a:t>
                      </a:r>
                    </a:p>
                  </a:txBody>
                  <a:tcPr marL="0" marR="0" marT="18000" marB="18000"/>
                </a:tc>
                <a:tc>
                  <a:txBody>
                    <a:bodyPr/>
                    <a:lstStyle/>
                    <a:p>
                      <a:pPr algn="ctr"/>
                      <a:r>
                        <a:rPr lang="en-US" sz="1000"/>
                        <a:t>5 (50.0)</a:t>
                      </a:r>
                    </a:p>
                  </a:txBody>
                  <a:tcPr marL="0" marR="0" marT="18000" marB="18000"/>
                </a:tc>
                <a:tc>
                  <a:txBody>
                    <a:bodyPr/>
                    <a:lstStyle/>
                    <a:p>
                      <a:pPr algn="ctr"/>
                      <a:r>
                        <a:rPr lang="en-US" sz="1000"/>
                        <a:t>7 (63.6)</a:t>
                      </a:r>
                    </a:p>
                  </a:txBody>
                  <a:tcPr marL="0" marR="0" marT="18000" marB="18000"/>
                </a:tc>
                <a:tc>
                  <a:txBody>
                    <a:bodyPr/>
                    <a:lstStyle/>
                    <a:p>
                      <a:pPr algn="ctr"/>
                      <a:r>
                        <a:rPr lang="en-US" sz="1000"/>
                        <a:t>5 (26.3)</a:t>
                      </a:r>
                    </a:p>
                  </a:txBody>
                  <a:tcPr marL="0" marR="0" marT="18000" marB="18000"/>
                </a:tc>
                <a:tc>
                  <a:txBody>
                    <a:bodyPr/>
                    <a:lstStyle/>
                    <a:p>
                      <a:pPr algn="ctr"/>
                      <a:r>
                        <a:rPr lang="en-US" sz="1000"/>
                        <a:t>12 (40.0)</a:t>
                      </a:r>
                    </a:p>
                  </a:txBody>
                  <a:tcPr marL="0" marR="0" marT="18000" marB="18000"/>
                </a:tc>
                <a:tc>
                  <a:txBody>
                    <a:bodyPr/>
                    <a:lstStyle/>
                    <a:p>
                      <a:pPr algn="ctr"/>
                      <a:r>
                        <a:rPr lang="en-US" sz="1000"/>
                        <a:t>19 (41.3)</a:t>
                      </a:r>
                    </a:p>
                  </a:txBody>
                  <a:tcPr marL="0" marR="0" marT="18000" marB="18000"/>
                </a:tc>
                <a:extLst>
                  <a:ext uri="{0D108BD9-81ED-4DB2-BD59-A6C34878D82A}">
                    <a16:rowId xmlns:a16="http://schemas.microsoft.com/office/drawing/2014/main" val="1385341693"/>
                  </a:ext>
                </a:extLst>
              </a:tr>
              <a:tr h="164629">
                <a:tc>
                  <a:txBody>
                    <a:bodyPr/>
                    <a:lstStyle/>
                    <a:p>
                      <a:pPr marL="565200" lvl="1"/>
                      <a:r>
                        <a:rPr lang="en-US" sz="1000"/>
                        <a:t>Lymphocyte count decreased </a:t>
                      </a:r>
                    </a:p>
                  </a:txBody>
                  <a:tcPr marL="72000" marR="0" marT="18000" marB="18000"/>
                </a:tc>
                <a:tc>
                  <a:txBody>
                    <a:bodyPr/>
                    <a:lstStyle/>
                    <a:p>
                      <a:pPr algn="ctr"/>
                      <a:r>
                        <a:rPr lang="en-US" sz="1000"/>
                        <a:t>4 (66.7)</a:t>
                      </a:r>
                    </a:p>
                  </a:txBody>
                  <a:tcPr marL="0" marR="0" marT="18000" marB="18000"/>
                </a:tc>
                <a:tc>
                  <a:txBody>
                    <a:bodyPr/>
                    <a:lstStyle/>
                    <a:p>
                      <a:pPr algn="ctr"/>
                      <a:r>
                        <a:rPr lang="en-US" sz="1000"/>
                        <a:t>5 (50.0)</a:t>
                      </a:r>
                    </a:p>
                  </a:txBody>
                  <a:tcPr marL="0" marR="0" marT="18000" marB="18000"/>
                </a:tc>
                <a:tc>
                  <a:txBody>
                    <a:bodyPr/>
                    <a:lstStyle/>
                    <a:p>
                      <a:pPr algn="ctr"/>
                      <a:r>
                        <a:rPr lang="en-US" sz="1000"/>
                        <a:t>5 (45.5)</a:t>
                      </a:r>
                    </a:p>
                  </a:txBody>
                  <a:tcPr marL="0" marR="0" marT="18000" marB="18000"/>
                </a:tc>
                <a:tc>
                  <a:txBody>
                    <a:bodyPr/>
                    <a:lstStyle/>
                    <a:p>
                      <a:pPr algn="ctr"/>
                      <a:r>
                        <a:rPr lang="en-US" sz="1000"/>
                        <a:t>2 (10.5)</a:t>
                      </a:r>
                    </a:p>
                  </a:txBody>
                  <a:tcPr marL="0" marR="0" marT="18000" marB="18000"/>
                </a:tc>
                <a:tc>
                  <a:txBody>
                    <a:bodyPr/>
                    <a:lstStyle/>
                    <a:p>
                      <a:pPr algn="ctr"/>
                      <a:r>
                        <a:rPr lang="en-US" sz="1000"/>
                        <a:t>7 (23.3)</a:t>
                      </a:r>
                    </a:p>
                  </a:txBody>
                  <a:tcPr marL="0" marR="0" marT="18000" marB="18000"/>
                </a:tc>
                <a:tc>
                  <a:txBody>
                    <a:bodyPr/>
                    <a:lstStyle/>
                    <a:p>
                      <a:pPr algn="ctr"/>
                      <a:r>
                        <a:rPr lang="en-US" sz="1000"/>
                        <a:t>16 (34.8)</a:t>
                      </a:r>
                    </a:p>
                  </a:txBody>
                  <a:tcPr marL="0" marR="0" marT="18000" marB="18000"/>
                </a:tc>
                <a:extLst>
                  <a:ext uri="{0D108BD9-81ED-4DB2-BD59-A6C34878D82A}">
                    <a16:rowId xmlns:a16="http://schemas.microsoft.com/office/drawing/2014/main" val="365487215"/>
                  </a:ext>
                </a:extLst>
              </a:tr>
              <a:tr h="164629">
                <a:tc>
                  <a:txBody>
                    <a:bodyPr/>
                    <a:lstStyle/>
                    <a:p>
                      <a:pPr marL="565200" lvl="1"/>
                      <a:r>
                        <a:rPr lang="en-US" sz="1000"/>
                        <a:t>Hypokalemia</a:t>
                      </a:r>
                    </a:p>
                  </a:txBody>
                  <a:tcPr marL="72000" marR="0" marT="18000" marB="18000"/>
                </a:tc>
                <a:tc>
                  <a:txBody>
                    <a:bodyPr/>
                    <a:lstStyle/>
                    <a:p>
                      <a:pPr algn="ctr"/>
                      <a:r>
                        <a:rPr lang="en-US" sz="1000"/>
                        <a:t>2 (33.3)</a:t>
                      </a:r>
                    </a:p>
                  </a:txBody>
                  <a:tcPr marL="0" marR="0" marT="18000" marB="18000"/>
                </a:tc>
                <a:tc>
                  <a:txBody>
                    <a:bodyPr/>
                    <a:lstStyle/>
                    <a:p>
                      <a:pPr algn="ctr"/>
                      <a:r>
                        <a:rPr lang="en-US" sz="1000"/>
                        <a:t>3 (30.0)</a:t>
                      </a:r>
                    </a:p>
                  </a:txBody>
                  <a:tcPr marL="0" marR="0" marT="18000" marB="18000"/>
                </a:tc>
                <a:tc>
                  <a:txBody>
                    <a:bodyPr/>
                    <a:lstStyle/>
                    <a:p>
                      <a:pPr algn="ctr"/>
                      <a:r>
                        <a:rPr lang="en-US" sz="1000"/>
                        <a:t>4 (36.4)</a:t>
                      </a:r>
                    </a:p>
                  </a:txBody>
                  <a:tcPr marL="0" marR="0" marT="18000" marB="18000"/>
                </a:tc>
                <a:tc>
                  <a:txBody>
                    <a:bodyPr/>
                    <a:lstStyle/>
                    <a:p>
                      <a:pPr algn="ctr"/>
                      <a:r>
                        <a:rPr lang="en-US" sz="1000"/>
                        <a:t>6 (31.6)</a:t>
                      </a:r>
                    </a:p>
                  </a:txBody>
                  <a:tcPr marL="0" marR="0" marT="18000" marB="18000"/>
                </a:tc>
                <a:tc>
                  <a:txBody>
                    <a:bodyPr/>
                    <a:lstStyle/>
                    <a:p>
                      <a:pPr algn="ctr"/>
                      <a:r>
                        <a:rPr lang="en-US" sz="1000"/>
                        <a:t>10 (33.3)</a:t>
                      </a:r>
                    </a:p>
                  </a:txBody>
                  <a:tcPr marL="0" marR="0" marT="18000" marB="18000"/>
                </a:tc>
                <a:tc>
                  <a:txBody>
                    <a:bodyPr/>
                    <a:lstStyle/>
                    <a:p>
                      <a:pPr algn="ctr"/>
                      <a:r>
                        <a:rPr lang="en-US" sz="1000"/>
                        <a:t>15 (32.6)</a:t>
                      </a:r>
                    </a:p>
                  </a:txBody>
                  <a:tcPr marL="0" marR="0" marT="18000" marB="18000"/>
                </a:tc>
                <a:extLst>
                  <a:ext uri="{0D108BD9-81ED-4DB2-BD59-A6C34878D82A}">
                    <a16:rowId xmlns:a16="http://schemas.microsoft.com/office/drawing/2014/main" val="2264172343"/>
                  </a:ext>
                </a:extLst>
              </a:tr>
              <a:tr h="164629">
                <a:tc>
                  <a:txBody>
                    <a:bodyPr/>
                    <a:lstStyle/>
                    <a:p>
                      <a:pPr marL="565200" lvl="1"/>
                      <a:r>
                        <a:rPr lang="en-US" sz="1000"/>
                        <a:t>ALT increased </a:t>
                      </a:r>
                    </a:p>
                  </a:txBody>
                  <a:tcPr marL="72000" marR="0" marT="18000" marB="18000"/>
                </a:tc>
                <a:tc>
                  <a:txBody>
                    <a:bodyPr/>
                    <a:lstStyle/>
                    <a:p>
                      <a:pPr algn="ctr"/>
                      <a:r>
                        <a:rPr lang="en-US" sz="1000"/>
                        <a:t>0</a:t>
                      </a:r>
                    </a:p>
                  </a:txBody>
                  <a:tcPr marL="0" marR="0" marT="18000" marB="18000"/>
                </a:tc>
                <a:tc>
                  <a:txBody>
                    <a:bodyPr/>
                    <a:lstStyle/>
                    <a:p>
                      <a:pPr algn="ctr"/>
                      <a:r>
                        <a:rPr lang="en-US" sz="1000"/>
                        <a:t>2 (20.0)</a:t>
                      </a:r>
                    </a:p>
                  </a:txBody>
                  <a:tcPr marL="0" marR="0" marT="18000" marB="18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5 (45.5)</a:t>
                      </a:r>
                    </a:p>
                  </a:txBody>
                  <a:tcPr marL="0" marR="0" marT="18000" marB="18000"/>
                </a:tc>
                <a:tc>
                  <a:txBody>
                    <a:bodyPr/>
                    <a:lstStyle/>
                    <a:p>
                      <a:pPr algn="ctr"/>
                      <a:r>
                        <a:rPr lang="en-US" sz="1000"/>
                        <a:t>7 (36.8)</a:t>
                      </a:r>
                    </a:p>
                  </a:txBody>
                  <a:tcPr marL="0" marR="0" marT="18000" marB="18000"/>
                </a:tc>
                <a:tc>
                  <a:txBody>
                    <a:bodyPr/>
                    <a:lstStyle/>
                    <a:p>
                      <a:pPr algn="ctr"/>
                      <a:r>
                        <a:rPr lang="en-US" sz="1000"/>
                        <a:t>12 (40.0)</a:t>
                      </a:r>
                    </a:p>
                  </a:txBody>
                  <a:tcPr marL="0" marR="0" marT="18000" marB="18000"/>
                </a:tc>
                <a:tc>
                  <a:txBody>
                    <a:bodyPr/>
                    <a:lstStyle/>
                    <a:p>
                      <a:pPr algn="ctr"/>
                      <a:r>
                        <a:rPr lang="en-US" sz="1000"/>
                        <a:t>14 (30.4)</a:t>
                      </a:r>
                    </a:p>
                  </a:txBody>
                  <a:tcPr marL="0" marR="0" marT="18000" marB="18000"/>
                </a:tc>
                <a:extLst>
                  <a:ext uri="{0D108BD9-81ED-4DB2-BD59-A6C34878D82A}">
                    <a16:rowId xmlns:a16="http://schemas.microsoft.com/office/drawing/2014/main" val="1186290770"/>
                  </a:ext>
                </a:extLst>
              </a:tr>
              <a:tr h="164629">
                <a:tc>
                  <a:txBody>
                    <a:bodyPr/>
                    <a:lstStyle/>
                    <a:p>
                      <a:pPr marL="565200" lvl="1"/>
                      <a:r>
                        <a:rPr lang="en-US" sz="1000"/>
                        <a:t>AST increased </a:t>
                      </a:r>
                    </a:p>
                  </a:txBody>
                  <a:tcPr marL="72000" marR="0" marT="18000" marB="18000"/>
                </a:tc>
                <a:tc>
                  <a:txBody>
                    <a:bodyPr/>
                    <a:lstStyle/>
                    <a:p>
                      <a:pPr algn="ctr"/>
                      <a:r>
                        <a:rPr lang="en-US" sz="1000"/>
                        <a:t>0</a:t>
                      </a:r>
                    </a:p>
                  </a:txBody>
                  <a:tcPr marL="0" marR="0" marT="18000" marB="18000"/>
                </a:tc>
                <a:tc>
                  <a:txBody>
                    <a:bodyPr/>
                    <a:lstStyle/>
                    <a:p>
                      <a:pPr algn="ctr"/>
                      <a:r>
                        <a:rPr lang="en-US" sz="1000"/>
                        <a:t>4 (40.0)</a:t>
                      </a:r>
                    </a:p>
                  </a:txBody>
                  <a:tcPr marL="0" marR="0" marT="18000" marB="18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5 (45.5)</a:t>
                      </a:r>
                    </a:p>
                  </a:txBody>
                  <a:tcPr marL="0" marR="0" marT="18000" marB="18000"/>
                </a:tc>
                <a:tc>
                  <a:txBody>
                    <a:bodyPr/>
                    <a:lstStyle/>
                    <a:p>
                      <a:pPr algn="ctr"/>
                      <a:r>
                        <a:rPr lang="en-US" sz="1000"/>
                        <a:t>5 (26.3)</a:t>
                      </a:r>
                    </a:p>
                  </a:txBody>
                  <a:tcPr marL="0" marR="0" marT="18000" marB="18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10 (33.3)</a:t>
                      </a:r>
                    </a:p>
                  </a:txBody>
                  <a:tcPr marL="0" marR="0" marT="18000" marB="18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14 (30.4)</a:t>
                      </a:r>
                    </a:p>
                  </a:txBody>
                  <a:tcPr marL="0" marR="0" marT="18000" marB="18000"/>
                </a:tc>
                <a:extLst>
                  <a:ext uri="{0D108BD9-81ED-4DB2-BD59-A6C34878D82A}">
                    <a16:rowId xmlns:a16="http://schemas.microsoft.com/office/drawing/2014/main" val="952789113"/>
                  </a:ext>
                </a:extLst>
              </a:tr>
              <a:tr h="164629">
                <a:tc>
                  <a:txBody>
                    <a:bodyPr/>
                    <a:lstStyle/>
                    <a:p>
                      <a:pPr marL="565200" lvl="1"/>
                      <a:r>
                        <a:rPr lang="en-US" sz="1000"/>
                        <a:t>Rash </a:t>
                      </a:r>
                    </a:p>
                  </a:txBody>
                  <a:tcPr marL="72000" marR="0" marT="18000" marB="18000"/>
                </a:tc>
                <a:tc>
                  <a:txBody>
                    <a:bodyPr/>
                    <a:lstStyle/>
                    <a:p>
                      <a:pPr algn="ctr"/>
                      <a:r>
                        <a:rPr lang="en-US" sz="1000"/>
                        <a:t>2 (33.3)</a:t>
                      </a:r>
                    </a:p>
                  </a:txBody>
                  <a:tcPr marL="0" marR="0" marT="18000" marB="18000"/>
                </a:tc>
                <a:tc>
                  <a:txBody>
                    <a:bodyPr/>
                    <a:lstStyle/>
                    <a:p>
                      <a:pPr algn="ctr"/>
                      <a:r>
                        <a:rPr lang="en-US" sz="1000"/>
                        <a:t>4 (40.0)</a:t>
                      </a:r>
                    </a:p>
                  </a:txBody>
                  <a:tcPr marL="0" marR="0" marT="18000" marB="18000"/>
                </a:tc>
                <a:tc>
                  <a:txBody>
                    <a:bodyPr/>
                    <a:lstStyle/>
                    <a:p>
                      <a:pPr algn="ctr"/>
                      <a:r>
                        <a:rPr lang="en-US" sz="1000"/>
                        <a:t>2 (18.2)</a:t>
                      </a:r>
                    </a:p>
                  </a:txBody>
                  <a:tcPr marL="0" marR="0" marT="18000" marB="18000"/>
                </a:tc>
                <a:tc>
                  <a:txBody>
                    <a:bodyPr/>
                    <a:lstStyle/>
                    <a:p>
                      <a:pPr algn="ctr"/>
                      <a:r>
                        <a:rPr lang="en-US" sz="1000"/>
                        <a:t>5 (26.3)</a:t>
                      </a:r>
                    </a:p>
                  </a:txBody>
                  <a:tcPr marL="0" marR="0" marT="18000" marB="18000"/>
                </a:tc>
                <a:tc>
                  <a:txBody>
                    <a:bodyPr/>
                    <a:lstStyle/>
                    <a:p>
                      <a:pPr algn="ctr"/>
                      <a:r>
                        <a:rPr lang="en-US" sz="1000"/>
                        <a:t>7 (23.3)</a:t>
                      </a:r>
                    </a:p>
                  </a:txBody>
                  <a:tcPr marL="0" marR="0" marT="18000" marB="18000"/>
                </a:tc>
                <a:tc>
                  <a:txBody>
                    <a:bodyPr/>
                    <a:lstStyle/>
                    <a:p>
                      <a:pPr algn="ctr"/>
                      <a:r>
                        <a:rPr lang="en-US" sz="1000"/>
                        <a:t>13 (28.3)</a:t>
                      </a:r>
                    </a:p>
                  </a:txBody>
                  <a:tcPr marL="0" marR="0" marT="18000" marB="18000"/>
                </a:tc>
                <a:extLst>
                  <a:ext uri="{0D108BD9-81ED-4DB2-BD59-A6C34878D82A}">
                    <a16:rowId xmlns:a16="http://schemas.microsoft.com/office/drawing/2014/main" val="1775058197"/>
                  </a:ext>
                </a:extLst>
              </a:tr>
              <a:tr h="164629">
                <a:tc>
                  <a:txBody>
                    <a:bodyPr/>
                    <a:lstStyle/>
                    <a:p>
                      <a:pPr marL="565200" lvl="1"/>
                      <a:r>
                        <a:rPr lang="en-US" sz="1000"/>
                        <a:t>𝛄-Glutamyltransferase increased </a:t>
                      </a:r>
                    </a:p>
                  </a:txBody>
                  <a:tcPr marL="72000" marR="0" marT="18000" marB="18000"/>
                </a:tc>
                <a:tc>
                  <a:txBody>
                    <a:bodyPr/>
                    <a:lstStyle/>
                    <a:p>
                      <a:pPr algn="ctr"/>
                      <a:r>
                        <a:rPr lang="en-US" sz="1000"/>
                        <a:t>1 (16.7)</a:t>
                      </a:r>
                    </a:p>
                  </a:txBody>
                  <a:tcPr marL="0" marR="0" marT="18000" marB="18000"/>
                </a:tc>
                <a:tc>
                  <a:txBody>
                    <a:bodyPr/>
                    <a:lstStyle/>
                    <a:p>
                      <a:pPr algn="ctr"/>
                      <a:r>
                        <a:rPr lang="en-US" sz="1000"/>
                        <a:t>1 (10.0)</a:t>
                      </a:r>
                    </a:p>
                  </a:txBody>
                  <a:tcPr marL="0" marR="0" marT="18000" marB="18000"/>
                </a:tc>
                <a:tc>
                  <a:txBody>
                    <a:bodyPr/>
                    <a:lstStyle/>
                    <a:p>
                      <a:pPr algn="ctr"/>
                      <a:r>
                        <a:rPr lang="en-US" sz="1000"/>
                        <a:t>4 (36.4)</a:t>
                      </a:r>
                    </a:p>
                  </a:txBody>
                  <a:tcPr marL="0" marR="0" marT="18000" marB="18000"/>
                </a:tc>
                <a:tc>
                  <a:txBody>
                    <a:bodyPr/>
                    <a:lstStyle/>
                    <a:p>
                      <a:pPr algn="ctr"/>
                      <a:r>
                        <a:rPr lang="en-US" sz="1000"/>
                        <a:t>6 (31.6)</a:t>
                      </a:r>
                    </a:p>
                  </a:txBody>
                  <a:tcPr marL="0" marR="0" marT="18000" marB="18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10 (33.3)</a:t>
                      </a:r>
                    </a:p>
                  </a:txBody>
                  <a:tcPr marL="0" marR="0" marT="18000" marB="18000"/>
                </a:tc>
                <a:tc>
                  <a:txBody>
                    <a:bodyPr/>
                    <a:lstStyle/>
                    <a:p>
                      <a:pPr algn="ctr"/>
                      <a:r>
                        <a:rPr lang="en-US" sz="1000"/>
                        <a:t>12 (26.1)</a:t>
                      </a:r>
                    </a:p>
                  </a:txBody>
                  <a:tcPr marL="0" marR="0" marT="18000" marB="18000"/>
                </a:tc>
                <a:extLst>
                  <a:ext uri="{0D108BD9-81ED-4DB2-BD59-A6C34878D82A}">
                    <a16:rowId xmlns:a16="http://schemas.microsoft.com/office/drawing/2014/main" val="3691211577"/>
                  </a:ext>
                </a:extLst>
              </a:tr>
              <a:tr h="164629">
                <a:tc>
                  <a:txBody>
                    <a:bodyPr/>
                    <a:lstStyle/>
                    <a:p>
                      <a:pPr marL="565200" lvl="1"/>
                      <a:r>
                        <a:rPr lang="en-US" sz="1000"/>
                        <a:t>Hypoalbuminemia </a:t>
                      </a:r>
                    </a:p>
                  </a:txBody>
                  <a:tcPr marL="72000" marR="0" marT="18000" marB="18000"/>
                </a:tc>
                <a:tc>
                  <a:txBody>
                    <a:bodyPr/>
                    <a:lstStyle/>
                    <a:p>
                      <a:pPr algn="ctr"/>
                      <a:r>
                        <a:rPr lang="en-US" sz="1000"/>
                        <a:t>1 (16.7)</a:t>
                      </a:r>
                    </a:p>
                  </a:txBody>
                  <a:tcPr marL="0" marR="0" marT="18000" marB="18000"/>
                </a:tc>
                <a:tc>
                  <a:txBody>
                    <a:bodyPr/>
                    <a:lstStyle/>
                    <a:p>
                      <a:pPr algn="ctr"/>
                      <a:r>
                        <a:rPr lang="en-US" sz="1000"/>
                        <a:t>4 (40.0)</a:t>
                      </a:r>
                    </a:p>
                  </a:txBody>
                  <a:tcPr marL="0" marR="0" marT="18000" marB="18000"/>
                </a:tc>
                <a:tc>
                  <a:txBody>
                    <a:bodyPr/>
                    <a:lstStyle/>
                    <a:p>
                      <a:pPr algn="ctr"/>
                      <a:r>
                        <a:rPr lang="en-US" sz="1000"/>
                        <a:t>3 (27.3)</a:t>
                      </a:r>
                    </a:p>
                  </a:txBody>
                  <a:tcPr marL="0" marR="0" marT="18000" marB="18000"/>
                </a:tc>
                <a:tc>
                  <a:txBody>
                    <a:bodyPr/>
                    <a:lstStyle/>
                    <a:p>
                      <a:pPr algn="ctr"/>
                      <a:r>
                        <a:rPr lang="en-US" sz="1000"/>
                        <a:t>2 (10.5)</a:t>
                      </a:r>
                    </a:p>
                  </a:txBody>
                  <a:tcPr marL="0" marR="0" marT="18000" marB="18000"/>
                </a:tc>
                <a:tc>
                  <a:txBody>
                    <a:bodyPr/>
                    <a:lstStyle/>
                    <a:p>
                      <a:pPr algn="ctr"/>
                      <a:r>
                        <a:rPr lang="en-US" sz="1000"/>
                        <a:t>5 (16.7)</a:t>
                      </a:r>
                    </a:p>
                  </a:txBody>
                  <a:tcPr marL="0" marR="0" marT="18000" marB="18000"/>
                </a:tc>
                <a:tc>
                  <a:txBody>
                    <a:bodyPr/>
                    <a:lstStyle/>
                    <a:p>
                      <a:pPr algn="ctr"/>
                      <a:r>
                        <a:rPr lang="en-US" sz="1000"/>
                        <a:t>10 (21.7)</a:t>
                      </a:r>
                    </a:p>
                  </a:txBody>
                  <a:tcPr marL="0" marR="0" marT="18000" marB="18000"/>
                </a:tc>
                <a:extLst>
                  <a:ext uri="{0D108BD9-81ED-4DB2-BD59-A6C34878D82A}">
                    <a16:rowId xmlns:a16="http://schemas.microsoft.com/office/drawing/2014/main" val="2131374140"/>
                  </a:ext>
                </a:extLst>
              </a:tr>
              <a:tr h="164629">
                <a:tc>
                  <a:txBody>
                    <a:bodyPr/>
                    <a:lstStyle/>
                    <a:p>
                      <a:pPr marL="565200" lvl="1"/>
                      <a:r>
                        <a:rPr lang="en-US" sz="1000"/>
                        <a:t>Pneumonia </a:t>
                      </a:r>
                    </a:p>
                  </a:txBody>
                  <a:tcPr marL="72000" marR="0" marT="18000" marB="18000"/>
                </a:tc>
                <a:tc>
                  <a:txBody>
                    <a:bodyPr/>
                    <a:lstStyle/>
                    <a:p>
                      <a:pPr algn="ctr"/>
                      <a:r>
                        <a:rPr lang="en-US" sz="1000"/>
                        <a:t>0</a:t>
                      </a:r>
                    </a:p>
                  </a:txBody>
                  <a:tcPr marL="0" marR="0" marT="18000" marB="18000"/>
                </a:tc>
                <a:tc>
                  <a:txBody>
                    <a:bodyPr/>
                    <a:lstStyle/>
                    <a:p>
                      <a:pPr algn="ctr"/>
                      <a:r>
                        <a:rPr lang="en-US" sz="1000"/>
                        <a:t>2 (20.0)</a:t>
                      </a:r>
                    </a:p>
                  </a:txBody>
                  <a:tcPr marL="0" marR="0" marT="18000" marB="18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4 (36.4)</a:t>
                      </a:r>
                    </a:p>
                  </a:txBody>
                  <a:tcPr marL="0" marR="0" marT="18000" marB="18000"/>
                </a:tc>
                <a:tc>
                  <a:txBody>
                    <a:bodyPr/>
                    <a:lstStyle/>
                    <a:p>
                      <a:pPr algn="ctr"/>
                      <a:r>
                        <a:rPr lang="en-US" sz="1000"/>
                        <a:t>4 (21.1)</a:t>
                      </a:r>
                    </a:p>
                  </a:txBody>
                  <a:tcPr marL="0" marR="0" marT="18000" marB="18000"/>
                </a:tc>
                <a:tc>
                  <a:txBody>
                    <a:bodyPr/>
                    <a:lstStyle/>
                    <a:p>
                      <a:pPr algn="ctr"/>
                      <a:r>
                        <a:rPr lang="en-US" sz="1000"/>
                        <a:t>8 (26.7)</a:t>
                      </a:r>
                    </a:p>
                  </a:txBody>
                  <a:tcPr marL="0" marR="0" marT="18000" marB="18000"/>
                </a:tc>
                <a:tc>
                  <a:txBody>
                    <a:bodyPr/>
                    <a:lstStyle/>
                    <a:p>
                      <a:pPr algn="ctr"/>
                      <a:r>
                        <a:rPr lang="en-US" sz="1000"/>
                        <a:t>10 (21.7)</a:t>
                      </a:r>
                    </a:p>
                  </a:txBody>
                  <a:tcPr marL="0" marR="0" marT="18000" marB="18000"/>
                </a:tc>
                <a:extLst>
                  <a:ext uri="{0D108BD9-81ED-4DB2-BD59-A6C34878D82A}">
                    <a16:rowId xmlns:a16="http://schemas.microsoft.com/office/drawing/2014/main" val="3381885719"/>
                  </a:ext>
                </a:extLst>
              </a:tr>
              <a:tr h="164629">
                <a:tc>
                  <a:txBody>
                    <a:bodyPr/>
                    <a:lstStyle/>
                    <a:p>
                      <a:r>
                        <a:rPr lang="en-US" sz="1000" b="1"/>
                        <a:t>Serious </a:t>
                      </a:r>
                    </a:p>
                  </a:txBody>
                  <a:tcPr marL="72000" marR="0" marT="18000" marB="18000"/>
                </a:tc>
                <a:tc>
                  <a:txBody>
                    <a:bodyPr/>
                    <a:lstStyle/>
                    <a:p>
                      <a:pPr algn="ctr"/>
                      <a:r>
                        <a:rPr lang="en-US" sz="1000"/>
                        <a:t>0</a:t>
                      </a:r>
                    </a:p>
                  </a:txBody>
                  <a:tcPr marL="0" marR="0" marT="18000" marB="18000"/>
                </a:tc>
                <a:tc>
                  <a:txBody>
                    <a:bodyPr/>
                    <a:lstStyle/>
                    <a:p>
                      <a:pPr algn="ctr"/>
                      <a:r>
                        <a:rPr lang="en-US" sz="1000"/>
                        <a:t>3 (30.0)</a:t>
                      </a:r>
                    </a:p>
                  </a:txBody>
                  <a:tcPr marL="0" marR="0" marT="18000" marB="18000"/>
                </a:tc>
                <a:tc>
                  <a:txBody>
                    <a:bodyPr/>
                    <a:lstStyle/>
                    <a:p>
                      <a:pPr algn="ctr"/>
                      <a:r>
                        <a:rPr lang="en-US" sz="1000"/>
                        <a:t>3 (27.3)</a:t>
                      </a:r>
                    </a:p>
                  </a:txBody>
                  <a:tcPr marL="0" marR="0" marT="18000" marB="18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5 (26.3)</a:t>
                      </a:r>
                    </a:p>
                  </a:txBody>
                  <a:tcPr marL="0" marR="0" marT="18000" marB="18000"/>
                </a:tc>
                <a:tc>
                  <a:txBody>
                    <a:bodyPr/>
                    <a:lstStyle/>
                    <a:p>
                      <a:pPr algn="ctr"/>
                      <a:r>
                        <a:rPr lang="en-US" sz="1000"/>
                        <a:t>8 (26.7)</a:t>
                      </a:r>
                    </a:p>
                  </a:txBody>
                  <a:tcPr marL="0" marR="0" marT="18000" marB="18000"/>
                </a:tc>
                <a:tc>
                  <a:txBody>
                    <a:bodyPr/>
                    <a:lstStyle/>
                    <a:p>
                      <a:pPr algn="ctr"/>
                      <a:r>
                        <a:rPr lang="en-US" sz="1000"/>
                        <a:t>11 (23.9)</a:t>
                      </a:r>
                    </a:p>
                  </a:txBody>
                  <a:tcPr marL="0" marR="0" marT="18000" marB="18000"/>
                </a:tc>
                <a:extLst>
                  <a:ext uri="{0D108BD9-81ED-4DB2-BD59-A6C34878D82A}">
                    <a16:rowId xmlns:a16="http://schemas.microsoft.com/office/drawing/2014/main" val="4017478736"/>
                  </a:ext>
                </a:extLst>
              </a:tr>
              <a:tr h="164629">
                <a:tc>
                  <a:txBody>
                    <a:bodyPr/>
                    <a:lstStyle/>
                    <a:p>
                      <a:r>
                        <a:rPr lang="en-US" sz="1000" b="1"/>
                        <a:t>Leading to death </a:t>
                      </a:r>
                    </a:p>
                  </a:txBody>
                  <a:tcPr marL="72000" marR="0" marT="18000" marB="18000"/>
                </a:tc>
                <a:tc>
                  <a:txBody>
                    <a:bodyPr/>
                    <a:lstStyle/>
                    <a:p>
                      <a:pPr algn="ctr"/>
                      <a:r>
                        <a:rPr lang="en-US" sz="1000"/>
                        <a:t>0</a:t>
                      </a:r>
                    </a:p>
                  </a:txBody>
                  <a:tcPr marL="0" marR="0" marT="18000" marB="18000"/>
                </a:tc>
                <a:tc>
                  <a:txBody>
                    <a:bodyPr/>
                    <a:lstStyle/>
                    <a:p>
                      <a:pPr algn="ctr"/>
                      <a:r>
                        <a:rPr lang="en-US" sz="1000"/>
                        <a:t>1 (10.0)</a:t>
                      </a:r>
                    </a:p>
                  </a:txBody>
                  <a:tcPr marL="0" marR="0" marT="18000" marB="18000"/>
                </a:tc>
                <a:tc>
                  <a:txBody>
                    <a:bodyPr/>
                    <a:lstStyle/>
                    <a:p>
                      <a:pPr algn="ctr"/>
                      <a:r>
                        <a:rPr lang="en-US" sz="1000"/>
                        <a:t>0</a:t>
                      </a:r>
                    </a:p>
                  </a:txBody>
                  <a:tcPr marL="0" marR="0" marT="18000" marB="18000"/>
                </a:tc>
                <a:tc>
                  <a:txBody>
                    <a:bodyPr/>
                    <a:lstStyle/>
                    <a:p>
                      <a:pPr algn="ctr"/>
                      <a:r>
                        <a:rPr lang="en-US" sz="1000"/>
                        <a:t>1 (5.3)</a:t>
                      </a:r>
                    </a:p>
                  </a:txBody>
                  <a:tcPr marL="0" marR="0" marT="18000" marB="18000"/>
                </a:tc>
                <a:tc>
                  <a:txBody>
                    <a:bodyPr/>
                    <a:lstStyle/>
                    <a:p>
                      <a:pPr algn="ctr"/>
                      <a:r>
                        <a:rPr lang="en-US" sz="1000"/>
                        <a:t>1 (3.3)</a:t>
                      </a:r>
                    </a:p>
                  </a:txBody>
                  <a:tcPr marL="0" marR="0" marT="18000" marB="18000"/>
                </a:tc>
                <a:tc>
                  <a:txBody>
                    <a:bodyPr/>
                    <a:lstStyle/>
                    <a:p>
                      <a:pPr algn="ctr"/>
                      <a:r>
                        <a:rPr lang="en-US" sz="1000"/>
                        <a:t>2 (4.3)</a:t>
                      </a:r>
                    </a:p>
                  </a:txBody>
                  <a:tcPr marL="0" marR="0" marT="18000" marB="18000"/>
                </a:tc>
                <a:extLst>
                  <a:ext uri="{0D108BD9-81ED-4DB2-BD59-A6C34878D82A}">
                    <a16:rowId xmlns:a16="http://schemas.microsoft.com/office/drawing/2014/main" val="4139713083"/>
                  </a:ext>
                </a:extLst>
              </a:tr>
              <a:tr h="164629">
                <a:tc>
                  <a:txBody>
                    <a:bodyPr/>
                    <a:lstStyle/>
                    <a:p>
                      <a:r>
                        <a:rPr lang="en-US" sz="1000" b="1"/>
                        <a:t>Leading to treatment discontinuation </a:t>
                      </a:r>
                    </a:p>
                  </a:txBody>
                  <a:tcPr marL="72000" marR="0" marT="18000" marB="18000"/>
                </a:tc>
                <a:tc>
                  <a:txBody>
                    <a:bodyPr/>
                    <a:lstStyle/>
                    <a:p>
                      <a:pPr algn="ctr"/>
                      <a:r>
                        <a:rPr lang="en-US" sz="1000"/>
                        <a:t>0</a:t>
                      </a:r>
                    </a:p>
                  </a:txBody>
                  <a:tcPr marL="0" marR="0" marT="18000" marB="18000"/>
                </a:tc>
                <a:tc>
                  <a:txBody>
                    <a:bodyPr/>
                    <a:lstStyle/>
                    <a:p>
                      <a:pPr algn="ctr"/>
                      <a:r>
                        <a:rPr lang="en-US" sz="1000"/>
                        <a:t>2 (20.0)</a:t>
                      </a:r>
                    </a:p>
                  </a:txBody>
                  <a:tcPr marL="0" marR="0" marT="18000" marB="18000"/>
                </a:tc>
                <a:tc>
                  <a:txBody>
                    <a:bodyPr/>
                    <a:lstStyle/>
                    <a:p>
                      <a:pPr algn="ctr"/>
                      <a:r>
                        <a:rPr lang="en-US" sz="1000"/>
                        <a:t>1 (9.1)</a:t>
                      </a:r>
                    </a:p>
                  </a:txBody>
                  <a:tcPr marL="0" marR="0" marT="18000" marB="18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1 (5.3)</a:t>
                      </a:r>
                    </a:p>
                  </a:txBody>
                  <a:tcPr marL="0" marR="0" marT="18000" marB="18000"/>
                </a:tc>
                <a:tc>
                  <a:txBody>
                    <a:bodyPr/>
                    <a:lstStyle/>
                    <a:p>
                      <a:pPr algn="ctr"/>
                      <a:r>
                        <a:rPr lang="en-US" sz="1000"/>
                        <a:t>2 (6.7)</a:t>
                      </a:r>
                    </a:p>
                  </a:txBody>
                  <a:tcPr marL="0" marR="0" marT="18000" marB="18000"/>
                </a:tc>
                <a:tc>
                  <a:txBody>
                    <a:bodyPr/>
                    <a:lstStyle/>
                    <a:p>
                      <a:pPr algn="ctr"/>
                      <a:r>
                        <a:rPr lang="en-US" sz="1000"/>
                        <a:t>4 (8.7)</a:t>
                      </a:r>
                    </a:p>
                  </a:txBody>
                  <a:tcPr marL="0" marR="0" marT="18000" marB="18000"/>
                </a:tc>
                <a:extLst>
                  <a:ext uri="{0D108BD9-81ED-4DB2-BD59-A6C34878D82A}">
                    <a16:rowId xmlns:a16="http://schemas.microsoft.com/office/drawing/2014/main" val="421075482"/>
                  </a:ext>
                </a:extLst>
              </a:tr>
              <a:tr h="164629">
                <a:tc>
                  <a:txBody>
                    <a:bodyPr/>
                    <a:lstStyle/>
                    <a:p>
                      <a:r>
                        <a:rPr lang="en-US" sz="1000" b="1"/>
                        <a:t>Leading to dose modification </a:t>
                      </a:r>
                    </a:p>
                  </a:txBody>
                  <a:tcPr marL="72000" marR="0" marT="18000" marB="18000"/>
                </a:tc>
                <a:tc>
                  <a:txBody>
                    <a:bodyPr/>
                    <a:lstStyle/>
                    <a:p>
                      <a:pPr algn="ctr"/>
                      <a:r>
                        <a:rPr lang="en-US" sz="1000"/>
                        <a:t>3 (50.0)</a:t>
                      </a:r>
                    </a:p>
                  </a:txBody>
                  <a:tcPr marL="0" marR="0" marT="18000" marB="18000"/>
                </a:tc>
                <a:tc>
                  <a:txBody>
                    <a:bodyPr/>
                    <a:lstStyle/>
                    <a:p>
                      <a:pPr algn="ctr"/>
                      <a:r>
                        <a:rPr lang="en-US" sz="1000"/>
                        <a:t>6 (60.0)</a:t>
                      </a:r>
                    </a:p>
                  </a:txBody>
                  <a:tcPr marL="0" marR="0" marT="18000" marB="18000"/>
                </a:tc>
                <a:tc>
                  <a:txBody>
                    <a:bodyPr/>
                    <a:lstStyle/>
                    <a:p>
                      <a:pPr algn="ctr"/>
                      <a:r>
                        <a:rPr lang="en-US" sz="1000"/>
                        <a:t>7 (63.6)</a:t>
                      </a:r>
                    </a:p>
                  </a:txBody>
                  <a:tcPr marL="0" marR="0" marT="18000" marB="18000"/>
                </a:tc>
                <a:tc>
                  <a:txBody>
                    <a:bodyPr/>
                    <a:lstStyle/>
                    <a:p>
                      <a:pPr algn="ctr"/>
                      <a:r>
                        <a:rPr lang="en-US" sz="1000"/>
                        <a:t>10 (52.6)</a:t>
                      </a:r>
                    </a:p>
                  </a:txBody>
                  <a:tcPr marL="0" marR="0" marT="18000" marB="18000"/>
                </a:tc>
                <a:tc>
                  <a:txBody>
                    <a:bodyPr/>
                    <a:lstStyle/>
                    <a:p>
                      <a:pPr algn="ctr"/>
                      <a:r>
                        <a:rPr lang="en-US" sz="1000"/>
                        <a:t>17 (56.7)</a:t>
                      </a:r>
                    </a:p>
                  </a:txBody>
                  <a:tcPr marL="0" marR="0" marT="18000" marB="18000"/>
                </a:tc>
                <a:tc>
                  <a:txBody>
                    <a:bodyPr/>
                    <a:lstStyle/>
                    <a:p>
                      <a:pPr algn="ctr"/>
                      <a:r>
                        <a:rPr lang="en-US" sz="1000"/>
                        <a:t>26 (56.6)</a:t>
                      </a:r>
                    </a:p>
                  </a:txBody>
                  <a:tcPr marL="0" marR="0" marT="18000" marB="18000"/>
                </a:tc>
                <a:extLst>
                  <a:ext uri="{0D108BD9-81ED-4DB2-BD59-A6C34878D82A}">
                    <a16:rowId xmlns:a16="http://schemas.microsoft.com/office/drawing/2014/main" val="3254417843"/>
                  </a:ext>
                </a:extLst>
              </a:tr>
              <a:tr h="164629">
                <a:tc>
                  <a:txBody>
                    <a:bodyPr/>
                    <a:lstStyle/>
                    <a:p>
                      <a:pPr marL="565200" lvl="1"/>
                      <a:r>
                        <a:rPr lang="en-US" sz="1000"/>
                        <a:t>Leading to dose interruption </a:t>
                      </a:r>
                    </a:p>
                  </a:txBody>
                  <a:tcPr marL="72000" marR="0" marT="18000" marB="18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3 (50.0)</a:t>
                      </a:r>
                    </a:p>
                  </a:txBody>
                  <a:tcPr marL="0" marR="0" marT="18000" marB="18000"/>
                </a:tc>
                <a:tc>
                  <a:txBody>
                    <a:bodyPr/>
                    <a:lstStyle/>
                    <a:p>
                      <a:pPr algn="ctr"/>
                      <a:r>
                        <a:rPr lang="en-US" sz="1000"/>
                        <a:t>6 (60.0)</a:t>
                      </a:r>
                    </a:p>
                  </a:txBody>
                  <a:tcPr marL="0" marR="0" marT="18000" marB="18000"/>
                </a:tc>
                <a:tc>
                  <a:txBody>
                    <a:bodyPr/>
                    <a:lstStyle/>
                    <a:p>
                      <a:pPr algn="ctr"/>
                      <a:r>
                        <a:rPr lang="en-US" sz="1000"/>
                        <a:t>6 (54.5)</a:t>
                      </a:r>
                    </a:p>
                  </a:txBody>
                  <a:tcPr marL="0" marR="0" marT="18000" marB="18000"/>
                </a:tc>
                <a:tc>
                  <a:txBody>
                    <a:bodyPr/>
                    <a:lstStyle/>
                    <a:p>
                      <a:pPr algn="ctr"/>
                      <a:r>
                        <a:rPr lang="en-US" sz="1000"/>
                        <a:t>8 (42.1)</a:t>
                      </a:r>
                    </a:p>
                  </a:txBody>
                  <a:tcPr marL="0" marR="0" marT="18000" marB="18000"/>
                </a:tc>
                <a:tc>
                  <a:txBody>
                    <a:bodyPr/>
                    <a:lstStyle/>
                    <a:p>
                      <a:pPr algn="ctr"/>
                      <a:r>
                        <a:rPr lang="en-US" sz="1000"/>
                        <a:t>14 (46.7)</a:t>
                      </a:r>
                    </a:p>
                  </a:txBody>
                  <a:tcPr marL="0" marR="0" marT="18000" marB="18000"/>
                </a:tc>
                <a:tc>
                  <a:txBody>
                    <a:bodyPr/>
                    <a:lstStyle/>
                    <a:p>
                      <a:pPr algn="ctr"/>
                      <a:r>
                        <a:rPr lang="en-US" sz="1000"/>
                        <a:t>23 (50.0)</a:t>
                      </a:r>
                    </a:p>
                  </a:txBody>
                  <a:tcPr marL="0" marR="0" marT="18000" marB="18000"/>
                </a:tc>
                <a:extLst>
                  <a:ext uri="{0D108BD9-81ED-4DB2-BD59-A6C34878D82A}">
                    <a16:rowId xmlns:a16="http://schemas.microsoft.com/office/drawing/2014/main" val="2908065002"/>
                  </a:ext>
                </a:extLst>
              </a:tr>
              <a:tr h="164629">
                <a:tc>
                  <a:txBody>
                    <a:bodyPr/>
                    <a:lstStyle/>
                    <a:p>
                      <a:pPr marL="565200" lvl="1"/>
                      <a:r>
                        <a:rPr lang="en-US" sz="1000"/>
                        <a:t>Leading to dose reduction </a:t>
                      </a:r>
                    </a:p>
                  </a:txBody>
                  <a:tcPr marL="72000" marR="0" marT="18000" marB="18000"/>
                </a:tc>
                <a:tc>
                  <a:txBody>
                    <a:bodyPr/>
                    <a:lstStyle/>
                    <a:p>
                      <a:pPr algn="ctr"/>
                      <a:r>
                        <a:rPr lang="en-US" sz="1000"/>
                        <a:t>0</a:t>
                      </a:r>
                    </a:p>
                  </a:txBody>
                  <a:tcPr marL="0" marR="0" marT="18000" marB="18000"/>
                </a:tc>
                <a:tc>
                  <a:txBody>
                    <a:bodyPr/>
                    <a:lstStyle/>
                    <a:p>
                      <a:pPr algn="ctr"/>
                      <a:r>
                        <a:rPr lang="en-US" sz="1000"/>
                        <a:t>0</a:t>
                      </a:r>
                    </a:p>
                  </a:txBody>
                  <a:tcPr marL="0" marR="0" marT="18000" marB="18000"/>
                </a:tc>
                <a:tc>
                  <a:txBody>
                    <a:bodyPr/>
                    <a:lstStyle/>
                    <a:p>
                      <a:pPr algn="ctr"/>
                      <a:r>
                        <a:rPr lang="en-US" sz="1000"/>
                        <a:t>3 (27.3)</a:t>
                      </a:r>
                    </a:p>
                  </a:txBody>
                  <a:tcPr marL="0" marR="0" marT="18000" marB="18000"/>
                </a:tc>
                <a:tc>
                  <a:txBody>
                    <a:bodyPr/>
                    <a:lstStyle/>
                    <a:p>
                      <a:pPr algn="ctr"/>
                      <a:r>
                        <a:rPr lang="en-US" sz="1000"/>
                        <a:t>2 (10.5)</a:t>
                      </a:r>
                    </a:p>
                  </a:txBody>
                  <a:tcPr marL="0" marR="0" marT="18000" marB="18000"/>
                </a:tc>
                <a:tc>
                  <a:txBody>
                    <a:bodyPr/>
                    <a:lstStyle/>
                    <a:p>
                      <a:pPr algn="ctr"/>
                      <a:r>
                        <a:rPr lang="en-US" sz="1000"/>
                        <a:t>5 (16.7)</a:t>
                      </a:r>
                    </a:p>
                  </a:txBody>
                  <a:tcPr marL="0" marR="0" marT="18000" marB="18000"/>
                </a:tc>
                <a:tc>
                  <a:txBody>
                    <a:bodyPr/>
                    <a:lstStyle/>
                    <a:p>
                      <a:pPr algn="ctr"/>
                      <a:r>
                        <a:rPr lang="en-US" sz="1000"/>
                        <a:t>5 (10.9)</a:t>
                      </a:r>
                    </a:p>
                  </a:txBody>
                  <a:tcPr marL="0" marR="0" marT="18000" marB="18000"/>
                </a:tc>
                <a:extLst>
                  <a:ext uri="{0D108BD9-81ED-4DB2-BD59-A6C34878D82A}">
                    <a16:rowId xmlns:a16="http://schemas.microsoft.com/office/drawing/2014/main" val="853874589"/>
                  </a:ext>
                </a:extLst>
              </a:tr>
            </a:tbl>
          </a:graphicData>
        </a:graphic>
      </p:graphicFrame>
    </p:spTree>
    <p:extLst>
      <p:ext uri="{BB962C8B-B14F-4D97-AF65-F5344CB8AC3E}">
        <p14:creationId xmlns:p14="http://schemas.microsoft.com/office/powerpoint/2010/main" val="28949102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BDE7-BC15-5AD0-B2C1-1FEA6D8BDC13}"/>
              </a:ext>
            </a:extLst>
          </p:cNvPr>
          <p:cNvSpPr>
            <a:spLocks noGrp="1"/>
          </p:cNvSpPr>
          <p:nvPr>
            <p:ph type="title"/>
          </p:nvPr>
        </p:nvSpPr>
        <p:spPr>
          <a:xfrm>
            <a:off x="416534" y="576395"/>
            <a:ext cx="11367479" cy="886397"/>
          </a:xfrm>
        </p:spPr>
        <p:txBody>
          <a:bodyPr/>
          <a:lstStyle/>
          <a:p>
            <a:r>
              <a:rPr lang="en-US"/>
              <a:t>Grade ≥3 TEAEs </a:t>
            </a:r>
          </a:p>
        </p:txBody>
      </p:sp>
      <p:sp>
        <p:nvSpPr>
          <p:cNvPr id="3" name="Footer Placeholder 2">
            <a:extLst>
              <a:ext uri="{FF2B5EF4-FFF2-40B4-BE49-F238E27FC236}">
                <a16:creationId xmlns:a16="http://schemas.microsoft.com/office/drawing/2014/main" id="{481045CA-2415-774B-29FB-038CA4471F92}"/>
              </a:ext>
            </a:extLst>
          </p:cNvPr>
          <p:cNvSpPr>
            <a:spLocks noGrp="1"/>
          </p:cNvSpPr>
          <p:nvPr>
            <p:ph type="ftr" sz="quarter" idx="10"/>
          </p:nvPr>
        </p:nvSpPr>
        <p:spPr/>
        <p:txBody>
          <a:bodyPr/>
          <a:lstStyle/>
          <a:p>
            <a:r>
              <a:rPr lang="en-GB" baseline="30000"/>
              <a:t>a</a:t>
            </a:r>
            <a:r>
              <a:rPr lang="en-GB"/>
              <a:t> TEAEs are defined as adverse events that had an onset date on or after the date of the first dose of study drug up to 30 days after the last dose of </a:t>
            </a:r>
            <a:r>
              <a:rPr lang="en-GB" err="1"/>
              <a:t>zanubrutinib</a:t>
            </a:r>
            <a:r>
              <a:rPr lang="en-GB"/>
              <a:t> or lenalidomide </a:t>
            </a:r>
            <a:br>
              <a:rPr lang="en-GB"/>
            </a:br>
            <a:r>
              <a:rPr lang="en-GB"/>
              <a:t>(whichever comes later) or the start of new anticancer therapy, whichever comes first. Grade ≥3 TEAEs occurring in &gt;1 patient are shown. </a:t>
            </a:r>
          </a:p>
          <a:p>
            <a:r>
              <a:rPr lang="en-GB" b="1"/>
              <a:t>BID</a:t>
            </a:r>
            <a:r>
              <a:rPr lang="en-GB"/>
              <a:t>, twice daily; </a:t>
            </a:r>
            <a:r>
              <a:rPr lang="en-GB" b="1"/>
              <a:t>QD</a:t>
            </a:r>
            <a:r>
              <a:rPr lang="en-GB"/>
              <a:t>, once daily; </a:t>
            </a:r>
            <a:r>
              <a:rPr lang="en-GB" b="1"/>
              <a:t>RP2D</a:t>
            </a:r>
            <a:r>
              <a:rPr lang="en-GB"/>
              <a:t>; Recommended part 2 dose; </a:t>
            </a:r>
            <a:r>
              <a:rPr lang="en-GB" b="1"/>
              <a:t>TEAE</a:t>
            </a:r>
            <a:r>
              <a:rPr lang="en-GB"/>
              <a:t>, treatment-emergent adverse event. </a:t>
            </a:r>
          </a:p>
          <a:p>
            <a:r>
              <a:rPr lang="en-US" b="1">
                <a:solidFill>
                  <a:srgbClr val="4E4F4E"/>
                </a:solidFill>
                <a:cs typeface="Arial" panose="020B0604020202020204" pitchFamily="34" charset="0"/>
              </a:rPr>
              <a:t>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7557 presented at ASCO 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P1136 presented at EHA2023.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442 presented at 17-ICML.</a:t>
            </a:r>
          </a:p>
        </p:txBody>
      </p:sp>
      <p:graphicFrame>
        <p:nvGraphicFramePr>
          <p:cNvPr id="5" name="Table 11">
            <a:extLst>
              <a:ext uri="{FF2B5EF4-FFF2-40B4-BE49-F238E27FC236}">
                <a16:creationId xmlns:a16="http://schemas.microsoft.com/office/drawing/2014/main" id="{676F71B4-18C0-60C3-1BB0-FB37A1B97F58}"/>
              </a:ext>
            </a:extLst>
          </p:cNvPr>
          <p:cNvGraphicFramePr>
            <a:graphicFrameLocks noGrp="1"/>
          </p:cNvGraphicFramePr>
          <p:nvPr>
            <p:extLst>
              <p:ext uri="{D42A27DB-BD31-4B8C-83A1-F6EECF244321}">
                <p14:modId xmlns:p14="http://schemas.microsoft.com/office/powerpoint/2010/main" val="1563138570"/>
              </p:ext>
            </p:extLst>
          </p:nvPr>
        </p:nvGraphicFramePr>
        <p:xfrm>
          <a:off x="416534" y="1668556"/>
          <a:ext cx="11364531" cy="2529600"/>
        </p:xfrm>
        <a:graphic>
          <a:graphicData uri="http://schemas.openxmlformats.org/drawingml/2006/table">
            <a:tbl>
              <a:tblPr firstRow="1" bandRow="1">
                <a:tableStyleId>{5C22544A-7EE6-4342-B048-85BDC9FD1C3A}</a:tableStyleId>
              </a:tblPr>
              <a:tblGrid>
                <a:gridCol w="2595600">
                  <a:extLst>
                    <a:ext uri="{9D8B030D-6E8A-4147-A177-3AD203B41FA5}">
                      <a16:colId xmlns:a16="http://schemas.microsoft.com/office/drawing/2014/main" val="2762680803"/>
                    </a:ext>
                  </a:extLst>
                </a:gridCol>
                <a:gridCol w="1414577">
                  <a:extLst>
                    <a:ext uri="{9D8B030D-6E8A-4147-A177-3AD203B41FA5}">
                      <a16:colId xmlns:a16="http://schemas.microsoft.com/office/drawing/2014/main" val="3675660028"/>
                    </a:ext>
                  </a:extLst>
                </a:gridCol>
                <a:gridCol w="1414577">
                  <a:extLst>
                    <a:ext uri="{9D8B030D-6E8A-4147-A177-3AD203B41FA5}">
                      <a16:colId xmlns:a16="http://schemas.microsoft.com/office/drawing/2014/main" val="1531963459"/>
                    </a:ext>
                  </a:extLst>
                </a:gridCol>
                <a:gridCol w="1508400">
                  <a:extLst>
                    <a:ext uri="{9D8B030D-6E8A-4147-A177-3AD203B41FA5}">
                      <a16:colId xmlns:a16="http://schemas.microsoft.com/office/drawing/2014/main" val="3899568992"/>
                    </a:ext>
                  </a:extLst>
                </a:gridCol>
                <a:gridCol w="1508400">
                  <a:extLst>
                    <a:ext uri="{9D8B030D-6E8A-4147-A177-3AD203B41FA5}">
                      <a16:colId xmlns:a16="http://schemas.microsoft.com/office/drawing/2014/main" val="478622665"/>
                    </a:ext>
                  </a:extLst>
                </a:gridCol>
                <a:gridCol w="1508400">
                  <a:extLst>
                    <a:ext uri="{9D8B030D-6E8A-4147-A177-3AD203B41FA5}">
                      <a16:colId xmlns:a16="http://schemas.microsoft.com/office/drawing/2014/main" val="414041354"/>
                    </a:ext>
                  </a:extLst>
                </a:gridCol>
                <a:gridCol w="1414577">
                  <a:extLst>
                    <a:ext uri="{9D8B030D-6E8A-4147-A177-3AD203B41FA5}">
                      <a16:colId xmlns:a16="http://schemas.microsoft.com/office/drawing/2014/main" val="2976671340"/>
                    </a:ext>
                  </a:extLst>
                </a:gridCol>
              </a:tblGrid>
              <a:tr h="115887">
                <a:tc>
                  <a:txBody>
                    <a:bodyPr/>
                    <a:lstStyle/>
                    <a:p>
                      <a:endParaRPr lang="en-US" sz="1000" b="1"/>
                    </a:p>
                  </a:txBody>
                  <a:tcPr marL="72000" marR="0" marT="18000" marB="18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gridSpan="3">
                  <a:txBody>
                    <a:bodyPr/>
                    <a:lstStyle/>
                    <a:p>
                      <a:pPr algn="ctr"/>
                      <a:r>
                        <a:rPr lang="en-US" sz="1000" b="1"/>
                        <a:t>Part 1 Zanubrutinib 160 mg BID</a:t>
                      </a:r>
                    </a:p>
                  </a:txBody>
                  <a:tcPr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4"/>
                    </a:solidFill>
                  </a:tcPr>
                </a:tc>
                <a:tc hMerge="1">
                  <a:txBody>
                    <a:bodyPr/>
                    <a:lstStyle/>
                    <a:p>
                      <a:endParaRPr lang="en-US" sz="1200"/>
                    </a:p>
                  </a:txBody>
                  <a:tcPr>
                    <a:solidFill>
                      <a:schemeClr val="accent1"/>
                    </a:solidFill>
                  </a:tcPr>
                </a:tc>
                <a:tc hMerge="1">
                  <a:txBody>
                    <a:bodyPr/>
                    <a:lstStyle/>
                    <a:p>
                      <a:endParaRPr lang="en-US" sz="1200"/>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t>Part 2 Zanubrutinib 160 mg BID</a:t>
                      </a:r>
                    </a:p>
                  </a:txBody>
                  <a:tcPr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4"/>
                    </a:solidFill>
                  </a:tcPr>
                </a:tc>
                <a:tc gridSpan="2">
                  <a:txBody>
                    <a:bodyPr/>
                    <a:lstStyle/>
                    <a:p>
                      <a:pPr algn="ctr"/>
                      <a:endParaRPr lang="en-US" sz="1000" b="1"/>
                    </a:p>
                  </a:txBody>
                  <a:tcPr marT="18000" marB="1800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en-US" sz="1200" b="1"/>
                    </a:p>
                  </a:txBody>
                  <a:tcPr marT="0" marB="0" anchor="ctr">
                    <a:solidFill>
                      <a:schemeClr val="accent1"/>
                    </a:solidFill>
                  </a:tcPr>
                </a:tc>
                <a:extLst>
                  <a:ext uri="{0D108BD9-81ED-4DB2-BD59-A6C34878D82A}">
                    <a16:rowId xmlns:a16="http://schemas.microsoft.com/office/drawing/2014/main" val="1161366939"/>
                  </a:ext>
                </a:extLst>
              </a:tr>
              <a:tr h="154516">
                <a:tc>
                  <a:txBody>
                    <a:bodyPr/>
                    <a:lstStyle/>
                    <a:p>
                      <a:r>
                        <a:rPr lang="en-US" sz="1000" b="1">
                          <a:solidFill>
                            <a:schemeClr val="bg1"/>
                          </a:solidFill>
                        </a:rPr>
                        <a:t>Preferred term, n (%)</a:t>
                      </a:r>
                    </a:p>
                  </a:txBody>
                  <a:tcPr marL="72000" marR="0" marT="18000" marB="1800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000" b="1">
                          <a:solidFill>
                            <a:schemeClr val="bg1"/>
                          </a:solidFill>
                        </a:rPr>
                        <a:t>Lenalidomide 15 mg QD(dose level 1)</a:t>
                      </a:r>
                    </a:p>
                    <a:p>
                      <a:pPr algn="ctr"/>
                      <a:r>
                        <a:rPr lang="en-US" sz="1000" b="1">
                          <a:solidFill>
                            <a:schemeClr val="bg1"/>
                          </a:solidFill>
                        </a:rPr>
                        <a:t>(n=6)</a:t>
                      </a:r>
                    </a:p>
                  </a:txBody>
                  <a:tcPr marL="0" marR="36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50000"/>
                        <a:lumOff val="50000"/>
                      </a:schemeClr>
                    </a:solidFill>
                  </a:tcPr>
                </a:tc>
                <a:tc>
                  <a:txBody>
                    <a:bodyPr/>
                    <a:lstStyle/>
                    <a:p>
                      <a:pPr algn="ctr"/>
                      <a:r>
                        <a:rPr lang="en-US" sz="1000" b="1">
                          <a:solidFill>
                            <a:schemeClr val="bg1"/>
                          </a:solidFill>
                        </a:rPr>
                        <a:t>Lenalidomide 20 mg QD (dose level 2)</a:t>
                      </a:r>
                    </a:p>
                    <a:p>
                      <a:pPr algn="ctr"/>
                      <a:r>
                        <a:rPr lang="en-US" sz="1000" b="1">
                          <a:solidFill>
                            <a:schemeClr val="bg1"/>
                          </a:solidFill>
                        </a:rPr>
                        <a:t>(n=10)</a:t>
                      </a:r>
                    </a:p>
                  </a:txBody>
                  <a:tcPr marL="0" marR="36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50000"/>
                        <a:lumOff val="50000"/>
                      </a:schemeClr>
                    </a:solidFill>
                  </a:tcPr>
                </a:tc>
                <a:tc>
                  <a:txBody>
                    <a:bodyPr/>
                    <a:lstStyle/>
                    <a:p>
                      <a:pPr algn="ctr"/>
                      <a:r>
                        <a:rPr lang="en-US" sz="1000" b="1">
                          <a:solidFill>
                            <a:schemeClr val="bg1"/>
                          </a:solidFill>
                        </a:rPr>
                        <a:t>Lenalidomide 25 mg QD (dose level 3; RP2D)</a:t>
                      </a:r>
                    </a:p>
                    <a:p>
                      <a:pPr algn="ctr"/>
                      <a:r>
                        <a:rPr lang="en-US" sz="1000" b="1">
                          <a:solidFill>
                            <a:schemeClr val="bg1"/>
                          </a:solidFill>
                        </a:rPr>
                        <a:t>(n=11)</a:t>
                      </a:r>
                    </a:p>
                  </a:txBody>
                  <a:tcPr marL="0" marR="36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50000"/>
                        <a:lumOff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chemeClr val="bg1"/>
                          </a:solidFill>
                        </a:rPr>
                        <a:t>Lenalidomide 25 mg </a:t>
                      </a:r>
                      <a:br>
                        <a:rPr lang="en-US" sz="1000" b="1">
                          <a:solidFill>
                            <a:schemeClr val="bg1"/>
                          </a:solidFill>
                        </a:rPr>
                      </a:br>
                      <a:r>
                        <a:rPr lang="en-US" sz="1000" b="1">
                          <a:solidFill>
                            <a:schemeClr val="bg1"/>
                          </a:solidFill>
                        </a:rPr>
                        <a:t>QD RP2D)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chemeClr val="bg1"/>
                          </a:solidFill>
                        </a:rPr>
                        <a:t>(n=19)</a:t>
                      </a:r>
                    </a:p>
                  </a:txBody>
                  <a:tcPr marL="0" marR="36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50000"/>
                        <a:lumOff val="50000"/>
                      </a:schemeClr>
                    </a:solidFill>
                  </a:tcPr>
                </a:tc>
                <a:tc>
                  <a:txBody>
                    <a:bodyPr/>
                    <a:lstStyle/>
                    <a:p>
                      <a:pPr algn="ctr"/>
                      <a:r>
                        <a:rPr lang="en-US" sz="1000" b="1">
                          <a:solidFill>
                            <a:schemeClr val="bg1"/>
                          </a:solidFill>
                        </a:rPr>
                        <a:t>RP2D combined (n=30)</a:t>
                      </a:r>
                    </a:p>
                  </a:txBody>
                  <a:tcPr marL="0" marR="36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000" b="1">
                          <a:solidFill>
                            <a:schemeClr val="bg1"/>
                          </a:solidFill>
                        </a:rPr>
                        <a:t>Total (N=46)</a:t>
                      </a:r>
                    </a:p>
                  </a:txBody>
                  <a:tcPr marL="0" marR="36000" marT="18000" marB="180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969260439"/>
                  </a:ext>
                </a:extLst>
              </a:tr>
              <a:tr h="0">
                <a:tc>
                  <a:txBody>
                    <a:bodyPr/>
                    <a:lstStyle/>
                    <a:p>
                      <a:r>
                        <a:rPr lang="en-US" sz="1000" b="1"/>
                        <a:t>Grade ≥3 TEAE</a:t>
                      </a:r>
                      <a:r>
                        <a:rPr lang="en-US" sz="1000" b="1" baseline="30000"/>
                        <a:t>a</a:t>
                      </a:r>
                    </a:p>
                  </a:txBody>
                  <a:tcPr marL="72000" marR="0" marT="18000" marB="18000" anchor="ctr">
                    <a:lnT w="38100" cap="flat" cmpd="sng" algn="ctr">
                      <a:solidFill>
                        <a:schemeClr val="bg1"/>
                      </a:solidFill>
                      <a:prstDash val="solid"/>
                      <a:round/>
                      <a:headEnd type="none" w="med" len="med"/>
                      <a:tailEnd type="none" w="med" len="med"/>
                    </a:lnT>
                  </a:tcPr>
                </a:tc>
                <a:tc>
                  <a:txBody>
                    <a:bodyPr/>
                    <a:lstStyle/>
                    <a:p>
                      <a:pPr algn="ctr"/>
                      <a:r>
                        <a:rPr lang="en-US" sz="1000"/>
                        <a:t>4 (66.7)</a:t>
                      </a:r>
                    </a:p>
                  </a:txBody>
                  <a:tcPr marT="18000" marB="18000" anchor="ctr">
                    <a:lnT w="38100" cap="flat" cmpd="sng" algn="ctr">
                      <a:solidFill>
                        <a:schemeClr val="bg1"/>
                      </a:solidFill>
                      <a:prstDash val="solid"/>
                      <a:round/>
                      <a:headEnd type="none" w="med" len="med"/>
                      <a:tailEnd type="none" w="med" len="med"/>
                    </a:lnT>
                  </a:tcPr>
                </a:tc>
                <a:tc>
                  <a:txBody>
                    <a:bodyPr/>
                    <a:lstStyle/>
                    <a:p>
                      <a:pPr algn="ctr"/>
                      <a:r>
                        <a:rPr lang="en-US" sz="1000"/>
                        <a:t>6 (60.0)</a:t>
                      </a:r>
                    </a:p>
                  </a:txBody>
                  <a:tcPr marT="18000" marB="18000" anchor="ctr">
                    <a:lnT w="38100" cap="flat" cmpd="sng" algn="ctr">
                      <a:solidFill>
                        <a:schemeClr val="bg1"/>
                      </a:solidFill>
                      <a:prstDash val="solid"/>
                      <a:round/>
                      <a:headEnd type="none" w="med" len="med"/>
                      <a:tailEnd type="none" w="med" len="med"/>
                    </a:lnT>
                  </a:tcPr>
                </a:tc>
                <a:tc>
                  <a:txBody>
                    <a:bodyPr/>
                    <a:lstStyle/>
                    <a:p>
                      <a:pPr algn="ctr"/>
                      <a:r>
                        <a:rPr lang="en-US" sz="1000"/>
                        <a:t>8 (72.7)</a:t>
                      </a:r>
                    </a:p>
                  </a:txBody>
                  <a:tcPr marT="18000" marB="18000" anchor="ctr">
                    <a:lnT w="38100" cap="flat" cmpd="sng" algn="ctr">
                      <a:solidFill>
                        <a:schemeClr val="bg1"/>
                      </a:solidFill>
                      <a:prstDash val="solid"/>
                      <a:round/>
                      <a:headEnd type="none" w="med" len="med"/>
                      <a:tailEnd type="none" w="med" len="med"/>
                    </a:lnT>
                  </a:tcPr>
                </a:tc>
                <a:tc>
                  <a:txBody>
                    <a:bodyPr/>
                    <a:lstStyle/>
                    <a:p>
                      <a:pPr algn="ctr"/>
                      <a:r>
                        <a:rPr lang="en-US" sz="1000"/>
                        <a:t>10 (52.6)</a:t>
                      </a:r>
                    </a:p>
                  </a:txBody>
                  <a:tcPr marT="18000" marB="18000" anchor="ctr">
                    <a:lnT w="38100" cap="flat" cmpd="sng" algn="ctr">
                      <a:solidFill>
                        <a:schemeClr val="bg1"/>
                      </a:solidFill>
                      <a:prstDash val="solid"/>
                      <a:round/>
                      <a:headEnd type="none" w="med" len="med"/>
                      <a:tailEnd type="none" w="med" len="med"/>
                    </a:lnT>
                  </a:tcPr>
                </a:tc>
                <a:tc>
                  <a:txBody>
                    <a:bodyPr/>
                    <a:lstStyle/>
                    <a:p>
                      <a:pPr algn="ctr"/>
                      <a:r>
                        <a:rPr lang="en-US" sz="1000"/>
                        <a:t>18 (60.0)</a:t>
                      </a:r>
                    </a:p>
                  </a:txBody>
                  <a:tcPr marT="18000" marB="18000" anchor="ctr">
                    <a:lnT w="38100" cap="flat" cmpd="sng" algn="ctr">
                      <a:solidFill>
                        <a:schemeClr val="bg1"/>
                      </a:solidFill>
                      <a:prstDash val="solid"/>
                      <a:round/>
                      <a:headEnd type="none" w="med" len="med"/>
                      <a:tailEnd type="none" w="med" len="med"/>
                    </a:lnT>
                  </a:tcPr>
                </a:tc>
                <a:tc>
                  <a:txBody>
                    <a:bodyPr/>
                    <a:lstStyle/>
                    <a:p>
                      <a:pPr algn="ctr"/>
                      <a:r>
                        <a:rPr lang="en-US" sz="1000"/>
                        <a:t>28 (60.9)</a:t>
                      </a:r>
                    </a:p>
                  </a:txBody>
                  <a:tcPr marT="18000" marB="18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113404536"/>
                  </a:ext>
                </a:extLst>
              </a:tr>
              <a:tr h="0">
                <a:tc>
                  <a:txBody>
                    <a:bodyPr/>
                    <a:lstStyle/>
                    <a:p>
                      <a:pPr marL="565200" lvl="1"/>
                      <a:r>
                        <a:rPr lang="en-US" sz="1000"/>
                        <a:t>Neutrophil count decreased </a:t>
                      </a:r>
                    </a:p>
                  </a:txBody>
                  <a:tcPr marL="72000" marR="0" marT="18000" marB="18000" anchor="ctr"/>
                </a:tc>
                <a:tc>
                  <a:txBody>
                    <a:bodyPr/>
                    <a:lstStyle/>
                    <a:p>
                      <a:pPr algn="ctr"/>
                      <a:r>
                        <a:rPr lang="en-US" sz="1000"/>
                        <a:t>2 (33.3)</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6 (60.0)</a:t>
                      </a:r>
                    </a:p>
                  </a:txBody>
                  <a:tcPr marT="18000" marB="18000" anchor="ctr"/>
                </a:tc>
                <a:tc>
                  <a:txBody>
                    <a:bodyPr/>
                    <a:lstStyle/>
                    <a:p>
                      <a:pPr algn="ctr"/>
                      <a:r>
                        <a:rPr lang="en-US" sz="1000"/>
                        <a:t>6 (54.5)</a:t>
                      </a:r>
                    </a:p>
                  </a:txBody>
                  <a:tcPr marT="18000" marB="18000" anchor="ctr"/>
                </a:tc>
                <a:tc>
                  <a:txBody>
                    <a:bodyPr/>
                    <a:lstStyle/>
                    <a:p>
                      <a:pPr algn="ctr"/>
                      <a:r>
                        <a:rPr lang="en-US" sz="1000"/>
                        <a:t>7 (36.8)</a:t>
                      </a:r>
                    </a:p>
                  </a:txBody>
                  <a:tcPr marT="18000" marB="18000" anchor="ctr"/>
                </a:tc>
                <a:tc>
                  <a:txBody>
                    <a:bodyPr/>
                    <a:lstStyle/>
                    <a:p>
                      <a:pPr algn="ctr"/>
                      <a:r>
                        <a:rPr lang="en-US" sz="1000"/>
                        <a:t>13 (43.3)</a:t>
                      </a:r>
                    </a:p>
                  </a:txBody>
                  <a:tcPr marT="18000" marB="18000" anchor="ctr"/>
                </a:tc>
                <a:tc>
                  <a:txBody>
                    <a:bodyPr/>
                    <a:lstStyle/>
                    <a:p>
                      <a:pPr algn="ctr"/>
                      <a:r>
                        <a:rPr lang="en-US" sz="1000"/>
                        <a:t>21 (45.7)</a:t>
                      </a:r>
                    </a:p>
                  </a:txBody>
                  <a:tcPr marT="18000" marB="18000" anchor="ctr"/>
                </a:tc>
                <a:extLst>
                  <a:ext uri="{0D108BD9-81ED-4DB2-BD59-A6C34878D82A}">
                    <a16:rowId xmlns:a16="http://schemas.microsoft.com/office/drawing/2014/main" val="3422675598"/>
                  </a:ext>
                </a:extLst>
              </a:tr>
              <a:tr h="0">
                <a:tc>
                  <a:txBody>
                    <a:bodyPr/>
                    <a:lstStyle/>
                    <a:p>
                      <a:pPr marL="565200" lvl="1"/>
                      <a:r>
                        <a:rPr lang="en-US" sz="1000"/>
                        <a:t>White blood cell count decreased</a:t>
                      </a:r>
                    </a:p>
                  </a:txBody>
                  <a:tcPr marL="72000" marR="0" marT="18000" marB="18000" anchor="ctr"/>
                </a:tc>
                <a:tc>
                  <a:txBody>
                    <a:bodyPr/>
                    <a:lstStyle/>
                    <a:p>
                      <a:pPr algn="ctr"/>
                      <a:r>
                        <a:rPr lang="en-US" sz="1000"/>
                        <a:t>0</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4 (40.0)</a:t>
                      </a:r>
                    </a:p>
                  </a:txBody>
                  <a:tcPr marT="18000" marB="18000" anchor="ctr"/>
                </a:tc>
                <a:tc>
                  <a:txBody>
                    <a:bodyPr/>
                    <a:lstStyle/>
                    <a:p>
                      <a:pPr algn="ctr"/>
                      <a:r>
                        <a:rPr lang="en-US" sz="1000"/>
                        <a:t>4 (36.4)</a:t>
                      </a:r>
                    </a:p>
                  </a:txBody>
                  <a:tcPr marT="18000" marB="18000" anchor="ctr"/>
                </a:tc>
                <a:tc>
                  <a:txBody>
                    <a:bodyPr/>
                    <a:lstStyle/>
                    <a:p>
                      <a:pPr algn="ctr"/>
                      <a:r>
                        <a:rPr lang="en-US" sz="1000"/>
                        <a:t>3 (15.8)</a:t>
                      </a:r>
                    </a:p>
                  </a:txBody>
                  <a:tcPr marT="18000" marB="18000" anchor="ctr"/>
                </a:tc>
                <a:tc>
                  <a:txBody>
                    <a:bodyPr/>
                    <a:lstStyle/>
                    <a:p>
                      <a:pPr algn="ctr"/>
                      <a:r>
                        <a:rPr lang="en-US" sz="1000"/>
                        <a:t>7 (23.3)</a:t>
                      </a:r>
                    </a:p>
                  </a:txBody>
                  <a:tcPr marT="18000" marB="18000" anchor="ctr"/>
                </a:tc>
                <a:tc>
                  <a:txBody>
                    <a:bodyPr/>
                    <a:lstStyle/>
                    <a:p>
                      <a:pPr algn="ctr"/>
                      <a:r>
                        <a:rPr lang="en-US" sz="1000"/>
                        <a:t>11 (23.9)</a:t>
                      </a:r>
                    </a:p>
                  </a:txBody>
                  <a:tcPr marT="18000" marB="18000" anchor="ctr"/>
                </a:tc>
                <a:extLst>
                  <a:ext uri="{0D108BD9-81ED-4DB2-BD59-A6C34878D82A}">
                    <a16:rowId xmlns:a16="http://schemas.microsoft.com/office/drawing/2014/main" val="838029787"/>
                  </a:ext>
                </a:extLst>
              </a:tr>
              <a:tr h="0">
                <a:tc>
                  <a:txBody>
                    <a:bodyPr/>
                    <a:lstStyle/>
                    <a:p>
                      <a:pPr marL="565200" marR="0" lvl="1" indent="0" algn="l" defTabSz="914400" rtl="0" eaLnBrk="1" fontAlgn="auto" latinLnBrk="0" hangingPunct="1">
                        <a:lnSpc>
                          <a:spcPct val="100000"/>
                        </a:lnSpc>
                        <a:spcBef>
                          <a:spcPts val="0"/>
                        </a:spcBef>
                        <a:spcAft>
                          <a:spcPts val="0"/>
                        </a:spcAft>
                        <a:buClrTx/>
                        <a:buSzTx/>
                        <a:buFontTx/>
                        <a:buNone/>
                        <a:tabLst/>
                        <a:defRPr/>
                      </a:pPr>
                      <a:r>
                        <a:rPr lang="en-US" sz="1000"/>
                        <a:t>Lymphocyte count decreased </a:t>
                      </a:r>
                    </a:p>
                  </a:txBody>
                  <a:tcPr marL="72000" marR="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2 (33.3)</a:t>
                      </a:r>
                    </a:p>
                  </a:txBody>
                  <a:tcPr marT="18000" marB="18000" anchor="ctr"/>
                </a:tc>
                <a:tc>
                  <a:txBody>
                    <a:bodyPr/>
                    <a:lstStyle/>
                    <a:p>
                      <a:pPr algn="ctr"/>
                      <a:r>
                        <a:rPr lang="en-US" sz="1000"/>
                        <a:t>1 (10.0)</a:t>
                      </a:r>
                    </a:p>
                  </a:txBody>
                  <a:tcPr marT="18000" marB="18000" anchor="ctr"/>
                </a:tc>
                <a:tc>
                  <a:txBody>
                    <a:bodyPr/>
                    <a:lstStyle/>
                    <a:p>
                      <a:pPr algn="ctr"/>
                      <a:r>
                        <a:rPr lang="en-US" sz="1000"/>
                        <a:t>1 (9.1)</a:t>
                      </a:r>
                    </a:p>
                  </a:txBody>
                  <a:tcPr marT="18000" marB="18000" anchor="ctr"/>
                </a:tc>
                <a:tc>
                  <a:txBody>
                    <a:bodyPr/>
                    <a:lstStyle/>
                    <a:p>
                      <a:pPr algn="ctr"/>
                      <a:r>
                        <a:rPr lang="en-US" sz="1000"/>
                        <a:t>1 (5.3)</a:t>
                      </a:r>
                    </a:p>
                  </a:txBody>
                  <a:tcPr marT="18000" marB="18000" anchor="ctr"/>
                </a:tc>
                <a:tc>
                  <a:txBody>
                    <a:bodyPr/>
                    <a:lstStyle/>
                    <a:p>
                      <a:pPr algn="ctr"/>
                      <a:r>
                        <a:rPr lang="en-US" sz="1000"/>
                        <a:t>2 (6.7)</a:t>
                      </a:r>
                    </a:p>
                  </a:txBody>
                  <a:tcPr marT="18000" marB="18000" anchor="ctr"/>
                </a:tc>
                <a:tc>
                  <a:txBody>
                    <a:bodyPr/>
                    <a:lstStyle/>
                    <a:p>
                      <a:pPr algn="ctr"/>
                      <a:r>
                        <a:rPr lang="en-US" sz="1000"/>
                        <a:t>5 (10.9)</a:t>
                      </a:r>
                    </a:p>
                  </a:txBody>
                  <a:tcPr marT="18000" marB="18000" anchor="ctr"/>
                </a:tc>
                <a:extLst>
                  <a:ext uri="{0D108BD9-81ED-4DB2-BD59-A6C34878D82A}">
                    <a16:rowId xmlns:a16="http://schemas.microsoft.com/office/drawing/2014/main" val="3226776516"/>
                  </a:ext>
                </a:extLst>
              </a:tr>
              <a:tr h="0">
                <a:tc>
                  <a:txBody>
                    <a:bodyPr/>
                    <a:lstStyle/>
                    <a:p>
                      <a:pPr marL="565200" lvl="1"/>
                      <a:r>
                        <a:rPr lang="en-US" sz="1000"/>
                        <a:t>Pneumonia </a:t>
                      </a:r>
                    </a:p>
                  </a:txBody>
                  <a:tcPr marL="72000" marR="0" marT="18000" marB="18000" anchor="ctr"/>
                </a:tc>
                <a:tc>
                  <a:txBody>
                    <a:bodyPr/>
                    <a:lstStyle/>
                    <a:p>
                      <a:pPr algn="ctr"/>
                      <a:r>
                        <a:rPr lang="en-US" sz="1000"/>
                        <a:t>0</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1 (10.0)</a:t>
                      </a:r>
                    </a:p>
                  </a:txBody>
                  <a:tcPr marT="18000" marB="18000" anchor="ctr"/>
                </a:tc>
                <a:tc>
                  <a:txBody>
                    <a:bodyPr/>
                    <a:lstStyle/>
                    <a:p>
                      <a:pPr algn="ctr"/>
                      <a:r>
                        <a:rPr lang="en-US" sz="1000"/>
                        <a:t>1 (9.1)</a:t>
                      </a:r>
                    </a:p>
                  </a:txBody>
                  <a:tcPr marT="18000" marB="18000" anchor="ctr"/>
                </a:tc>
                <a:tc>
                  <a:txBody>
                    <a:bodyPr/>
                    <a:lstStyle/>
                    <a:p>
                      <a:pPr algn="ctr"/>
                      <a:r>
                        <a:rPr lang="en-US" sz="1000"/>
                        <a:t>3 (15.8)</a:t>
                      </a:r>
                    </a:p>
                  </a:txBody>
                  <a:tcPr marT="18000" marB="18000" anchor="ctr"/>
                </a:tc>
                <a:tc>
                  <a:txBody>
                    <a:bodyPr/>
                    <a:lstStyle/>
                    <a:p>
                      <a:pPr algn="ctr"/>
                      <a:r>
                        <a:rPr lang="en-US" sz="1000"/>
                        <a:t>4 (13.3)</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5 (10.9)</a:t>
                      </a:r>
                    </a:p>
                  </a:txBody>
                  <a:tcPr marT="18000" marB="18000" anchor="ctr"/>
                </a:tc>
                <a:extLst>
                  <a:ext uri="{0D108BD9-81ED-4DB2-BD59-A6C34878D82A}">
                    <a16:rowId xmlns:a16="http://schemas.microsoft.com/office/drawing/2014/main" val="1385341693"/>
                  </a:ext>
                </a:extLst>
              </a:tr>
              <a:tr h="0">
                <a:tc>
                  <a:txBody>
                    <a:bodyPr/>
                    <a:lstStyle/>
                    <a:p>
                      <a:pPr marL="565200" lvl="1"/>
                      <a:r>
                        <a:rPr lang="en-US" sz="1000"/>
                        <a:t>Platelet count decreased</a:t>
                      </a:r>
                    </a:p>
                  </a:txBody>
                  <a:tcPr marL="72000" marR="0" marT="18000" marB="18000" anchor="ctr"/>
                </a:tc>
                <a:tc>
                  <a:txBody>
                    <a:bodyPr/>
                    <a:lstStyle/>
                    <a:p>
                      <a:pPr algn="ctr"/>
                      <a:r>
                        <a:rPr lang="en-US" sz="1000"/>
                        <a:t>0</a:t>
                      </a:r>
                    </a:p>
                  </a:txBody>
                  <a:tcPr marT="18000" marB="18000" anchor="ctr"/>
                </a:tc>
                <a:tc>
                  <a:txBody>
                    <a:bodyPr/>
                    <a:lstStyle/>
                    <a:p>
                      <a:pPr algn="ctr"/>
                      <a:r>
                        <a:rPr lang="en-US" sz="1000"/>
                        <a:t>2 (20.0)</a:t>
                      </a:r>
                    </a:p>
                  </a:txBody>
                  <a:tcPr marT="18000" marB="18000" anchor="ctr"/>
                </a:tc>
                <a:tc>
                  <a:txBody>
                    <a:bodyPr/>
                    <a:lstStyle/>
                    <a:p>
                      <a:pPr algn="ctr"/>
                      <a:r>
                        <a:rPr lang="en-US" sz="1000"/>
                        <a:t>2 (18.2)</a:t>
                      </a:r>
                    </a:p>
                  </a:txBody>
                  <a:tcPr marT="18000" marB="18000" anchor="ctr"/>
                </a:tc>
                <a:tc>
                  <a:txBody>
                    <a:bodyPr/>
                    <a:lstStyle/>
                    <a:p>
                      <a:pPr algn="ctr"/>
                      <a:r>
                        <a:rPr lang="en-US" sz="1000"/>
                        <a:t>0</a:t>
                      </a:r>
                    </a:p>
                  </a:txBody>
                  <a:tcPr marT="18000" marB="18000" anchor="ctr"/>
                </a:tc>
                <a:tc>
                  <a:txBody>
                    <a:bodyPr/>
                    <a:lstStyle/>
                    <a:p>
                      <a:pPr algn="ctr"/>
                      <a:r>
                        <a:rPr lang="en-US" sz="1000"/>
                        <a:t>2 (6.7)</a:t>
                      </a:r>
                    </a:p>
                  </a:txBody>
                  <a:tcPr marT="18000" marB="18000" anchor="ctr"/>
                </a:tc>
                <a:tc>
                  <a:txBody>
                    <a:bodyPr/>
                    <a:lstStyle/>
                    <a:p>
                      <a:pPr algn="ctr"/>
                      <a:r>
                        <a:rPr lang="en-US" sz="1000"/>
                        <a:t>4 (8.7)</a:t>
                      </a:r>
                    </a:p>
                  </a:txBody>
                  <a:tcPr marT="18000" marB="18000" anchor="ctr"/>
                </a:tc>
                <a:extLst>
                  <a:ext uri="{0D108BD9-81ED-4DB2-BD59-A6C34878D82A}">
                    <a16:rowId xmlns:a16="http://schemas.microsoft.com/office/drawing/2014/main" val="365487215"/>
                  </a:ext>
                </a:extLst>
              </a:tr>
              <a:tr h="0">
                <a:tc>
                  <a:txBody>
                    <a:bodyPr/>
                    <a:lstStyle/>
                    <a:p>
                      <a:pPr marL="565200" lvl="1"/>
                      <a:r>
                        <a:rPr lang="en-US" sz="1000"/>
                        <a:t>Anemia </a:t>
                      </a:r>
                    </a:p>
                  </a:txBody>
                  <a:tcPr marL="72000" marR="0" marT="18000" marB="18000" anchor="ctr"/>
                </a:tc>
                <a:tc>
                  <a:txBody>
                    <a:bodyPr/>
                    <a:lstStyle/>
                    <a:p>
                      <a:pPr algn="ctr"/>
                      <a:r>
                        <a:rPr lang="en-US" sz="1000"/>
                        <a:t>0</a:t>
                      </a:r>
                    </a:p>
                  </a:txBody>
                  <a:tcPr marT="18000" marB="18000" anchor="ctr"/>
                </a:tc>
                <a:tc>
                  <a:txBody>
                    <a:bodyPr/>
                    <a:lstStyle/>
                    <a:p>
                      <a:pPr algn="ctr"/>
                      <a:r>
                        <a:rPr lang="en-US" sz="1000"/>
                        <a:t>2 (20.0)</a:t>
                      </a:r>
                    </a:p>
                  </a:txBody>
                  <a:tcPr marT="18000" marB="18000" anchor="ctr"/>
                </a:tc>
                <a:tc>
                  <a:txBody>
                    <a:bodyPr/>
                    <a:lstStyle/>
                    <a:p>
                      <a:pPr algn="ctr"/>
                      <a:r>
                        <a:rPr lang="en-US" sz="1000"/>
                        <a:t>0</a:t>
                      </a:r>
                    </a:p>
                  </a:txBody>
                  <a:tcPr marT="18000" marB="18000" anchor="ctr"/>
                </a:tc>
                <a:tc>
                  <a:txBody>
                    <a:bodyPr/>
                    <a:lstStyle/>
                    <a:p>
                      <a:pPr algn="ctr"/>
                      <a:r>
                        <a:rPr lang="en-US" sz="1000"/>
                        <a:t>1 (5.3)</a:t>
                      </a:r>
                    </a:p>
                  </a:txBody>
                  <a:tcPr marT="18000" marB="18000" anchor="ctr"/>
                </a:tc>
                <a:tc>
                  <a:txBody>
                    <a:bodyPr/>
                    <a:lstStyle/>
                    <a:p>
                      <a:pPr algn="ctr"/>
                      <a:r>
                        <a:rPr lang="en-US" sz="1000"/>
                        <a:t>1 (3.3)</a:t>
                      </a:r>
                    </a:p>
                  </a:txBody>
                  <a:tcPr marT="18000" marB="18000" anchor="ctr"/>
                </a:tc>
                <a:tc>
                  <a:txBody>
                    <a:bodyPr/>
                    <a:lstStyle/>
                    <a:p>
                      <a:pPr algn="ctr"/>
                      <a:r>
                        <a:rPr lang="en-US" sz="1000"/>
                        <a:t>3 (6.5)</a:t>
                      </a:r>
                    </a:p>
                  </a:txBody>
                  <a:tcPr marT="18000" marB="18000" anchor="ctr"/>
                </a:tc>
                <a:extLst>
                  <a:ext uri="{0D108BD9-81ED-4DB2-BD59-A6C34878D82A}">
                    <a16:rowId xmlns:a16="http://schemas.microsoft.com/office/drawing/2014/main" val="2264172343"/>
                  </a:ext>
                </a:extLst>
              </a:tr>
              <a:tr h="0">
                <a:tc>
                  <a:txBody>
                    <a:bodyPr/>
                    <a:lstStyle/>
                    <a:p>
                      <a:pPr marL="565200" lvl="1"/>
                      <a:r>
                        <a:rPr lang="en-US" sz="1000"/>
                        <a:t>Hypokalemia </a:t>
                      </a:r>
                    </a:p>
                  </a:txBody>
                  <a:tcPr marL="72000" marR="0" marT="18000" marB="18000" anchor="ctr"/>
                </a:tc>
                <a:tc>
                  <a:txBody>
                    <a:bodyPr/>
                    <a:lstStyle/>
                    <a:p>
                      <a:pPr algn="ctr"/>
                      <a:r>
                        <a:rPr lang="en-US" sz="1000"/>
                        <a:t>0</a:t>
                      </a:r>
                    </a:p>
                  </a:txBody>
                  <a:tcPr marT="18000" marB="18000" anchor="ctr"/>
                </a:tc>
                <a:tc>
                  <a:txBody>
                    <a:bodyPr/>
                    <a:lstStyle/>
                    <a:p>
                      <a:pPr algn="ctr"/>
                      <a:r>
                        <a:rPr lang="en-US" sz="1000"/>
                        <a:t>0</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2 (18.2)</a:t>
                      </a:r>
                    </a:p>
                  </a:txBody>
                  <a:tcPr marT="18000" marB="18000" anchor="ctr"/>
                </a:tc>
                <a:tc>
                  <a:txBody>
                    <a:bodyPr/>
                    <a:lstStyle/>
                    <a:p>
                      <a:pPr algn="ctr"/>
                      <a:r>
                        <a:rPr lang="en-US" sz="1000"/>
                        <a:t>1 (5.3)</a:t>
                      </a:r>
                    </a:p>
                  </a:txBody>
                  <a:tcPr marT="18000" marB="18000" anchor="ctr"/>
                </a:tc>
                <a:tc>
                  <a:txBody>
                    <a:bodyPr/>
                    <a:lstStyle/>
                    <a:p>
                      <a:pPr algn="ctr"/>
                      <a:r>
                        <a:rPr lang="en-US" sz="1000"/>
                        <a:t>3 (10.0)</a:t>
                      </a:r>
                    </a:p>
                  </a:txBody>
                  <a:tcPr marT="18000" marB="18000" anchor="ctr"/>
                </a:tc>
                <a:tc>
                  <a:txBody>
                    <a:bodyPr/>
                    <a:lstStyle/>
                    <a:p>
                      <a:pPr algn="ctr"/>
                      <a:r>
                        <a:rPr lang="en-US" sz="1000"/>
                        <a:t>3 (6.5)</a:t>
                      </a:r>
                    </a:p>
                  </a:txBody>
                  <a:tcPr marT="18000" marB="18000" anchor="ctr"/>
                </a:tc>
                <a:extLst>
                  <a:ext uri="{0D108BD9-81ED-4DB2-BD59-A6C34878D82A}">
                    <a16:rowId xmlns:a16="http://schemas.microsoft.com/office/drawing/2014/main" val="1186290770"/>
                  </a:ext>
                </a:extLst>
              </a:tr>
              <a:tr h="0">
                <a:tc>
                  <a:txBody>
                    <a:bodyPr/>
                    <a:lstStyle/>
                    <a:p>
                      <a:pPr marL="565200" lvl="1"/>
                      <a:r>
                        <a:rPr lang="en-US" sz="1000"/>
                        <a:t>Neutropenia </a:t>
                      </a:r>
                    </a:p>
                  </a:txBody>
                  <a:tcPr marL="72000" marR="0" marT="18000" marB="18000" anchor="ctr"/>
                </a:tc>
                <a:tc>
                  <a:txBody>
                    <a:bodyPr/>
                    <a:lstStyle/>
                    <a:p>
                      <a:pPr algn="ctr"/>
                      <a:r>
                        <a:rPr lang="en-US" sz="1000"/>
                        <a:t>0</a:t>
                      </a:r>
                    </a:p>
                  </a:txBody>
                  <a:tcPr marT="18000" marB="18000" anchor="ctr"/>
                </a:tc>
                <a:tc>
                  <a:txBody>
                    <a:bodyPr/>
                    <a:lstStyle/>
                    <a:p>
                      <a:pPr algn="ctr"/>
                      <a:r>
                        <a:rPr lang="en-US" sz="1000"/>
                        <a:t>0</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2 (18.2)</a:t>
                      </a:r>
                    </a:p>
                  </a:txBody>
                  <a:tcPr marT="18000" marB="18000" anchor="ctr"/>
                </a:tc>
                <a:tc>
                  <a:txBody>
                    <a:bodyPr/>
                    <a:lstStyle/>
                    <a:p>
                      <a:pPr algn="ctr"/>
                      <a:r>
                        <a:rPr lang="en-US" sz="1000"/>
                        <a:t>0</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2 (6.7)</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2 (4.3)</a:t>
                      </a:r>
                    </a:p>
                  </a:txBody>
                  <a:tcPr marT="18000" marB="18000" anchor="ctr"/>
                </a:tc>
                <a:extLst>
                  <a:ext uri="{0D108BD9-81ED-4DB2-BD59-A6C34878D82A}">
                    <a16:rowId xmlns:a16="http://schemas.microsoft.com/office/drawing/2014/main" val="952789113"/>
                  </a:ext>
                </a:extLst>
              </a:tr>
            </a:tbl>
          </a:graphicData>
        </a:graphic>
      </p:graphicFrame>
      <p:sp>
        <p:nvSpPr>
          <p:cNvPr id="6" name="TextBox 5">
            <a:extLst>
              <a:ext uri="{FF2B5EF4-FFF2-40B4-BE49-F238E27FC236}">
                <a16:creationId xmlns:a16="http://schemas.microsoft.com/office/drawing/2014/main" id="{642C5FFC-FF49-4396-1B92-FBB60699E423}"/>
              </a:ext>
            </a:extLst>
          </p:cNvPr>
          <p:cNvSpPr txBox="1"/>
          <p:nvPr/>
        </p:nvSpPr>
        <p:spPr>
          <a:xfrm>
            <a:off x="416534" y="4374185"/>
            <a:ext cx="11367477" cy="956773"/>
          </a:xfrm>
          <a:prstGeom prst="rect">
            <a:avLst/>
          </a:prstGeom>
          <a:solidFill>
            <a:schemeClr val="bg2"/>
          </a:solidFill>
          <a:ln>
            <a:noFill/>
          </a:ln>
        </p:spPr>
        <p:txBody>
          <a:bodyPr wrap="square" lIns="144000" tIns="108000" rIns="36000" bIns="108000" rtlCol="0">
            <a:spAutoFit/>
          </a:bodyPr>
          <a:lstStyle/>
          <a:p>
            <a:pPr marL="177800" indent="-177800">
              <a:buClr>
                <a:schemeClr val="accent2"/>
              </a:buClr>
              <a:buFont typeface="Arial" panose="020B0604020202020204" pitchFamily="34" charset="0"/>
              <a:buChar char="•"/>
            </a:pPr>
            <a:r>
              <a:rPr lang="en-GB" sz="1200">
                <a:effectLst/>
              </a:rPr>
              <a:t>Grade ≥3 TEAEs occurred in 60.9% of patients, were most commonly hematologic toxicities, and were generally manageable across all dose levels </a:t>
            </a:r>
          </a:p>
          <a:p>
            <a:pPr marL="177800" indent="-177800">
              <a:buClr>
                <a:schemeClr val="accent2"/>
              </a:buClr>
              <a:buFont typeface="Arial" panose="020B0604020202020204" pitchFamily="34" charset="0"/>
              <a:buChar char="•"/>
            </a:pPr>
            <a:r>
              <a:rPr lang="en-GB" sz="1200">
                <a:effectLst/>
              </a:rPr>
              <a:t>At RP2D, grade ≥3 TEAEs occurred in 60.0% of patients, most commonly neutrophil count decreased (43.3%), white blood cell count decreased (23.3%), and pneumonia (13.3%); 1 patient (3.3%) had febrile neutropenia (grade 3) but recovered within 2 days</a:t>
            </a:r>
          </a:p>
          <a:p>
            <a:pPr marL="177800" indent="-177800">
              <a:buClr>
                <a:schemeClr val="accent2"/>
              </a:buClr>
              <a:buFont typeface="Arial" panose="020B0604020202020204" pitchFamily="34" charset="0"/>
              <a:buChar char="•"/>
            </a:pPr>
            <a:r>
              <a:rPr lang="en-GB" sz="1200">
                <a:effectLst/>
              </a:rPr>
              <a:t>Two TEAEs (cardiopulmonary failure, pneumonia) leading to death were reported; both were unrelated to treatment</a:t>
            </a:r>
          </a:p>
        </p:txBody>
      </p:sp>
    </p:spTree>
    <p:extLst>
      <p:ext uri="{BB962C8B-B14F-4D97-AF65-F5344CB8AC3E}">
        <p14:creationId xmlns:p14="http://schemas.microsoft.com/office/powerpoint/2010/main" val="37019944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AABC81-B29D-14E1-0A26-7607F1571F78}"/>
              </a:ext>
            </a:extLst>
          </p:cNvPr>
          <p:cNvSpPr>
            <a:spLocks noGrp="1"/>
          </p:cNvSpPr>
          <p:nvPr>
            <p:ph type="ftr" sz="quarter" idx="10"/>
          </p:nvPr>
        </p:nvSpPr>
        <p:spPr/>
        <p:txBody>
          <a:bodyPr/>
          <a:lstStyle/>
          <a:p>
            <a:r>
              <a:rPr lang="en-US" b="1">
                <a:solidFill>
                  <a:srgbClr val="4E4F4E"/>
                </a:solidFill>
                <a:cs typeface="Arial" panose="020B0604020202020204" pitchFamily="34" charset="0"/>
              </a:rPr>
              <a:t>DLBLC</a:t>
            </a:r>
            <a:r>
              <a:rPr lang="en-US">
                <a:solidFill>
                  <a:srgbClr val="4E4F4E"/>
                </a:solidFill>
                <a:cs typeface="Arial" panose="020B0604020202020204" pitchFamily="34" charset="0"/>
              </a:rPr>
              <a:t>, diffuse large B-cell lymphoma; </a:t>
            </a:r>
            <a:r>
              <a:rPr lang="en-US" b="1">
                <a:solidFill>
                  <a:srgbClr val="4E4F4E"/>
                </a:solidFill>
                <a:cs typeface="Arial" panose="020B0604020202020204" pitchFamily="34" charset="0"/>
              </a:rPr>
              <a:t>R/R</a:t>
            </a:r>
            <a:r>
              <a:rPr lang="en-US">
                <a:solidFill>
                  <a:srgbClr val="4E4F4E"/>
                </a:solidFill>
                <a:cs typeface="Arial" panose="020B0604020202020204" pitchFamily="34" charset="0"/>
              </a:rPr>
              <a:t>, relapsed/refractory.  </a:t>
            </a:r>
          </a:p>
          <a:p>
            <a:r>
              <a:rPr lang="en-US" b="1">
                <a:solidFill>
                  <a:srgbClr val="4E4F4E"/>
                </a:solidFill>
                <a:cs typeface="Arial" panose="020B0604020202020204" pitchFamily="34" charset="0"/>
              </a:rPr>
              <a:t>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7557 presented at ASCO 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P1136 presented at EHA2023. Zhang H,</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442 presented at 17-ICML.</a:t>
            </a:r>
          </a:p>
        </p:txBody>
      </p:sp>
      <p:sp>
        <p:nvSpPr>
          <p:cNvPr id="4" name="Title 3">
            <a:extLst>
              <a:ext uri="{FF2B5EF4-FFF2-40B4-BE49-F238E27FC236}">
                <a16:creationId xmlns:a16="http://schemas.microsoft.com/office/drawing/2014/main" id="{7E0D60D9-E801-58E0-AD07-24701686AF96}"/>
              </a:ext>
            </a:extLst>
          </p:cNvPr>
          <p:cNvSpPr>
            <a:spLocks noGrp="1"/>
          </p:cNvSpPr>
          <p:nvPr>
            <p:ph type="title"/>
          </p:nvPr>
        </p:nvSpPr>
        <p:spPr/>
        <p:txBody>
          <a:bodyPr/>
          <a:lstStyle/>
          <a:p>
            <a:r>
              <a:rPr lang="en-US"/>
              <a:t>Conclusions </a:t>
            </a:r>
          </a:p>
        </p:txBody>
      </p:sp>
      <p:sp>
        <p:nvSpPr>
          <p:cNvPr id="6" name="Inhaltsplatzhalter 5">
            <a:extLst>
              <a:ext uri="{FF2B5EF4-FFF2-40B4-BE49-F238E27FC236}">
                <a16:creationId xmlns:a16="http://schemas.microsoft.com/office/drawing/2014/main" id="{ADA7815C-F1E5-9913-B96A-BC65FEAB5B32}"/>
              </a:ext>
            </a:extLst>
          </p:cNvPr>
          <p:cNvSpPr>
            <a:spLocks noGrp="1"/>
          </p:cNvSpPr>
          <p:nvPr>
            <p:ph idx="1"/>
          </p:nvPr>
        </p:nvSpPr>
        <p:spPr/>
        <p:txBody>
          <a:bodyPr/>
          <a:lstStyle/>
          <a:p>
            <a:r>
              <a:rPr lang="en-GB"/>
              <a:t>The zanubrutinib 160 mg twice daily plus lenalidomide 25 mg once daily combination demonstrated an acceptable safety profile and promising efficacy in patients with R/R DLBCL </a:t>
            </a:r>
          </a:p>
          <a:p>
            <a:r>
              <a:rPr lang="en-GB"/>
              <a:t>Further evaluation of the combination in a larger sample is planned in future analyses </a:t>
            </a:r>
          </a:p>
          <a:p>
            <a:endParaRPr lang="en-GB"/>
          </a:p>
        </p:txBody>
      </p:sp>
    </p:spTree>
    <p:extLst>
      <p:ext uri="{BB962C8B-B14F-4D97-AF65-F5344CB8AC3E}">
        <p14:creationId xmlns:p14="http://schemas.microsoft.com/office/powerpoint/2010/main" val="24745952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D5056-D13A-710F-05C6-743091ECAC32}"/>
              </a:ext>
            </a:extLst>
          </p:cNvPr>
          <p:cNvSpPr>
            <a:spLocks noGrp="1"/>
          </p:cNvSpPr>
          <p:nvPr>
            <p:ph type="title"/>
          </p:nvPr>
        </p:nvSpPr>
        <p:spPr/>
        <p:txBody>
          <a:bodyPr/>
          <a:lstStyle/>
          <a:p>
            <a:r>
              <a:rPr lang="en-US"/>
              <a:t>MAGNOLIA</a:t>
            </a:r>
          </a:p>
        </p:txBody>
      </p:sp>
      <p:sp>
        <p:nvSpPr>
          <p:cNvPr id="3" name="Text Placeholder 2">
            <a:extLst>
              <a:ext uri="{FF2B5EF4-FFF2-40B4-BE49-F238E27FC236}">
                <a16:creationId xmlns:a16="http://schemas.microsoft.com/office/drawing/2014/main" id="{ACE4ABEF-B406-7049-3E33-7784A6191D59}"/>
              </a:ext>
            </a:extLst>
          </p:cNvPr>
          <p:cNvSpPr>
            <a:spLocks noGrp="1"/>
          </p:cNvSpPr>
          <p:nvPr>
            <p:ph type="body" idx="1"/>
          </p:nvPr>
        </p:nvSpPr>
        <p:spPr/>
        <p:txBody>
          <a:bodyPr/>
          <a:lstStyle/>
          <a:p>
            <a:r>
              <a:rPr lang="en-US"/>
              <a:t>Zanubrutinib in R/R MZL: Final analysis </a:t>
            </a:r>
          </a:p>
        </p:txBody>
      </p:sp>
    </p:spTree>
    <p:extLst>
      <p:ext uri="{BB962C8B-B14F-4D97-AF65-F5344CB8AC3E}">
        <p14:creationId xmlns:p14="http://schemas.microsoft.com/office/powerpoint/2010/main" val="37756327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46F15F-B688-4020-BD14-A14992D3495B}"/>
              </a:ext>
            </a:extLst>
          </p:cNvPr>
          <p:cNvSpPr>
            <a:spLocks noGrp="1"/>
          </p:cNvSpPr>
          <p:nvPr>
            <p:ph type="title"/>
          </p:nvPr>
        </p:nvSpPr>
        <p:spPr/>
        <p:txBody>
          <a:bodyPr/>
          <a:lstStyle/>
          <a:p>
            <a:r>
              <a:rPr lang="en-US"/>
              <a:t>MAGNOLIA: Study design </a:t>
            </a:r>
          </a:p>
        </p:txBody>
      </p:sp>
      <p:sp>
        <p:nvSpPr>
          <p:cNvPr id="4" name="Footer Placeholder 3">
            <a:extLst>
              <a:ext uri="{FF2B5EF4-FFF2-40B4-BE49-F238E27FC236}">
                <a16:creationId xmlns:a16="http://schemas.microsoft.com/office/drawing/2014/main" id="{247C4539-7D65-C549-090A-F0B0BD7739C2}"/>
              </a:ext>
            </a:extLst>
          </p:cNvPr>
          <p:cNvSpPr>
            <a:spLocks noGrp="1"/>
          </p:cNvSpPr>
          <p:nvPr>
            <p:ph type="ftr" sz="quarter" idx="13"/>
          </p:nvPr>
        </p:nvSpPr>
        <p:spPr>
          <a:xfrm>
            <a:off x="407989" y="5325534"/>
            <a:ext cx="8532812" cy="1343554"/>
          </a:xfrm>
        </p:spPr>
        <p:txBody>
          <a:bodyPr/>
          <a:lstStyle/>
          <a:p>
            <a:r>
              <a:rPr lang="en-GB"/>
              <a:t>Data </a:t>
            </a:r>
            <a:r>
              <a:rPr lang="en-GB" err="1"/>
              <a:t>cutoff</a:t>
            </a:r>
            <a:r>
              <a:rPr lang="en-GB"/>
              <a:t> date of May 4, 2022. Median study follow-up: 28 months (range, 1.6-32.9). A total of 68 patients were enrolled in the study; 66 were eligible for efficacy assessment. </a:t>
            </a:r>
            <a:br>
              <a:rPr lang="en-GB"/>
            </a:br>
            <a:r>
              <a:rPr lang="en-GB"/>
              <a:t>Patients with prior treatment with a BTK inhibitor were excluded. </a:t>
            </a:r>
            <a:r>
              <a:rPr lang="en-GB" baseline="30000"/>
              <a:t>a</a:t>
            </a:r>
            <a:r>
              <a:rPr lang="en-GB"/>
              <a:t> Two patients were excluded owing to lack of central confirmation of MZL. </a:t>
            </a:r>
            <a:r>
              <a:rPr lang="en-GB" baseline="30000"/>
              <a:t>b</a:t>
            </a:r>
            <a:r>
              <a:rPr lang="en-GB"/>
              <a:t> BGB-3111-LTE1 is a </a:t>
            </a:r>
            <a:r>
              <a:rPr lang="en-GB" err="1"/>
              <a:t>BeiGene</a:t>
            </a:r>
            <a:r>
              <a:rPr lang="en-GB"/>
              <a:t>-sponsored, global, open-label, extension study (NCT04170283). </a:t>
            </a:r>
            <a:r>
              <a:rPr lang="en-GB" baseline="30000"/>
              <a:t>c</a:t>
            </a:r>
            <a:r>
              <a:rPr lang="en-GB"/>
              <a:t> Five patients discontinued treatment owing to AEs (2 patients with fatal COVID-19 pneumonia; 1 patient with pyrexia later attributed </a:t>
            </a:r>
            <a:br>
              <a:rPr lang="en-GB"/>
            </a:br>
            <a:r>
              <a:rPr lang="en-GB"/>
              <a:t>to disease progression; 1 patient with fatal myocardial infarction and </a:t>
            </a:r>
            <a:r>
              <a:rPr lang="en-GB" err="1"/>
              <a:t>preexisting</a:t>
            </a:r>
            <a:r>
              <a:rPr lang="en-GB"/>
              <a:t> cardiovascular disease; 1 patient who died from septic encephalopathy after bladder surgery </a:t>
            </a:r>
            <a:br>
              <a:rPr lang="en-GB"/>
            </a:br>
            <a:r>
              <a:rPr lang="en-GB"/>
              <a:t>[in CR at the time of death]). </a:t>
            </a:r>
            <a:r>
              <a:rPr lang="en-GB" baseline="30000"/>
              <a:t>d</a:t>
            </a:r>
            <a:r>
              <a:rPr lang="en-GB"/>
              <a:t> Four patients discontinued per investigator decision (3 patients required prohibited medications; 1 patient due to lack of clinical benefit).</a:t>
            </a:r>
          </a:p>
          <a:p>
            <a:r>
              <a:rPr lang="en-US" b="1">
                <a:solidFill>
                  <a:srgbClr val="4E4F4E"/>
                </a:solidFill>
                <a:cs typeface="Arial" panose="020B0604020202020204" pitchFamily="34" charset="0"/>
              </a:rPr>
              <a:t>AE</a:t>
            </a:r>
            <a:r>
              <a:rPr lang="en-US">
                <a:solidFill>
                  <a:srgbClr val="4E4F4E"/>
                </a:solidFill>
                <a:cs typeface="Arial" panose="020B0604020202020204" pitchFamily="34" charset="0"/>
              </a:rPr>
              <a:t>, adverse event; </a:t>
            </a:r>
            <a:r>
              <a:rPr lang="en-US" b="1">
                <a:solidFill>
                  <a:srgbClr val="4E4F4E"/>
                </a:solidFill>
                <a:cs typeface="Arial" panose="020B0604020202020204" pitchFamily="34" charset="0"/>
              </a:rPr>
              <a:t>BID</a:t>
            </a:r>
            <a:r>
              <a:rPr lang="en-US">
                <a:solidFill>
                  <a:srgbClr val="4E4F4E"/>
                </a:solidFill>
                <a:cs typeface="Arial" panose="020B0604020202020204" pitchFamily="34" charset="0"/>
              </a:rPr>
              <a:t>, twice daily; </a:t>
            </a:r>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CR, </a:t>
            </a:r>
            <a:r>
              <a:rPr lang="en-US">
                <a:solidFill>
                  <a:srgbClr val="4E4F4E"/>
                </a:solidFill>
                <a:cs typeface="Arial" panose="020B0604020202020204" pitchFamily="34" charset="0"/>
              </a:rPr>
              <a:t>complete response; </a:t>
            </a:r>
            <a:r>
              <a:rPr lang="en-US" b="1" err="1">
                <a:solidFill>
                  <a:srgbClr val="4E4F4E"/>
                </a:solidFill>
                <a:cs typeface="Arial" panose="020B0604020202020204" pitchFamily="34" charset="0"/>
              </a:rPr>
              <a:t>DoR</a:t>
            </a:r>
            <a:r>
              <a:rPr lang="en-US">
                <a:solidFill>
                  <a:srgbClr val="4E4F4E"/>
                </a:solidFill>
                <a:cs typeface="Arial" panose="020B0604020202020204" pitchFamily="34" charset="0"/>
              </a:rPr>
              <a:t>, duration of response; </a:t>
            </a:r>
            <a:r>
              <a:rPr lang="en-GB" sz="800" b="1"/>
              <a:t>ECOG PS</a:t>
            </a:r>
            <a:r>
              <a:rPr lang="en-GB" sz="800"/>
              <a:t>, Eastern Cooperative Oncology Group performance status; </a:t>
            </a:r>
            <a:r>
              <a:rPr lang="en-GB" b="1"/>
              <a:t>INV</a:t>
            </a:r>
            <a:r>
              <a:rPr lang="en-GB"/>
              <a:t>, principal investigator; </a:t>
            </a:r>
            <a:r>
              <a:rPr lang="en-US" b="1">
                <a:solidFill>
                  <a:srgbClr val="4E4F4E"/>
                </a:solidFill>
                <a:cs typeface="Arial" panose="020B0604020202020204" pitchFamily="34" charset="0"/>
              </a:rPr>
              <a:t>IRC</a:t>
            </a:r>
            <a:r>
              <a:rPr lang="en-US">
                <a:solidFill>
                  <a:srgbClr val="4E4F4E"/>
                </a:solidFill>
                <a:cs typeface="Arial" panose="020B0604020202020204" pitchFamily="34" charset="0"/>
              </a:rPr>
              <a:t>, independent review committee; </a:t>
            </a:r>
            <a:r>
              <a:rPr lang="en-GB" sz="800" b="1"/>
              <a:t>MZL</a:t>
            </a:r>
            <a:r>
              <a:rPr lang="en-GB" sz="800"/>
              <a:t>, marginal </a:t>
            </a:r>
            <a:r>
              <a:rPr lang="en-GB"/>
              <a:t>z</a:t>
            </a:r>
            <a:r>
              <a:rPr lang="en-GB" sz="800"/>
              <a:t>one </a:t>
            </a:r>
            <a:r>
              <a:rPr lang="en-GB"/>
              <a:t>l</a:t>
            </a:r>
            <a:r>
              <a:rPr lang="en-GB" sz="800"/>
              <a:t>ymphoma; </a:t>
            </a:r>
            <a:r>
              <a:rPr lang="en-US" b="1">
                <a:solidFill>
                  <a:srgbClr val="4E4F4E"/>
                </a:solidFill>
                <a:cs typeface="Arial" panose="020B0604020202020204" pitchFamily="34" charset="0"/>
              </a:rPr>
              <a:t>ORR</a:t>
            </a:r>
            <a:r>
              <a:rPr lang="en-US">
                <a:solidFill>
                  <a:srgbClr val="4E4F4E"/>
                </a:solidFill>
                <a:cs typeface="Arial" panose="020B0604020202020204" pitchFamily="34" charset="0"/>
              </a:rPr>
              <a:t>, overall response rate; </a:t>
            </a:r>
            <a:r>
              <a:rPr lang="en-US" b="1">
                <a:solidFill>
                  <a:srgbClr val="4E4F4E"/>
                </a:solidFill>
                <a:cs typeface="Arial" panose="020B0604020202020204" pitchFamily="34" charset="0"/>
              </a:rPr>
              <a:t>OS</a:t>
            </a:r>
            <a:r>
              <a:rPr lang="en-US">
                <a:solidFill>
                  <a:srgbClr val="4E4F4E"/>
                </a:solidFill>
                <a:cs typeface="Arial" panose="020B0604020202020204" pitchFamily="34" charset="0"/>
              </a:rPr>
              <a:t>, overall survival;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a:t>
            </a:r>
            <a:r>
              <a:rPr lang="en-GB" sz="800"/>
              <a:t> </a:t>
            </a:r>
            <a:r>
              <a:rPr lang="en-GB" b="1"/>
              <a:t>R/R</a:t>
            </a:r>
            <a:r>
              <a:rPr lang="en-GB"/>
              <a:t>, relapsed/refractory. </a:t>
            </a:r>
          </a:p>
          <a:p>
            <a:r>
              <a:rPr lang="en-US">
                <a:solidFill>
                  <a:srgbClr val="4E4F4E"/>
                </a:solidFill>
                <a:cs typeface="Arial" panose="020B0604020202020204" pitchFamily="34" charset="0"/>
              </a:rPr>
              <a:t>1.</a:t>
            </a:r>
            <a:r>
              <a:rPr lang="en-US" b="1">
                <a:solidFill>
                  <a:srgbClr val="4E4F4E"/>
                </a:solidFill>
                <a:cs typeface="Arial" panose="020B0604020202020204" pitchFamily="34" charset="0"/>
              </a:rPr>
              <a:t> </a:t>
            </a:r>
            <a:r>
              <a:rPr lang="fr-FR" err="1"/>
              <a:t>Cheson</a:t>
            </a:r>
            <a:r>
              <a:rPr lang="fr-FR"/>
              <a:t> BC, et al. J Clin </a:t>
            </a:r>
            <a:r>
              <a:rPr lang="fr-FR" err="1"/>
              <a:t>Oncol</a:t>
            </a:r>
            <a:r>
              <a:rPr lang="fr-FR"/>
              <a:t>. 2014;32(27):3059-3067.</a:t>
            </a:r>
            <a:endParaRPr lang="en-GB"/>
          </a:p>
          <a:p>
            <a:r>
              <a:rPr lang="en-US" b="1" err="1">
                <a:solidFill>
                  <a:srgbClr val="4E4F4E"/>
                </a:solidFill>
                <a:cs typeface="Arial" panose="020B0604020202020204" pitchFamily="34" charset="0"/>
              </a:rPr>
              <a:t>Opat</a:t>
            </a:r>
            <a:r>
              <a:rPr lang="en-US" b="1">
                <a:solidFill>
                  <a:srgbClr val="4E4F4E"/>
                </a:solidFill>
                <a:cs typeface="Arial" panose="020B0604020202020204" pitchFamily="34" charset="0"/>
              </a:rPr>
              <a:t> S,</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P1084 presented at EHA2023. Trotman J,</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284 presented at 17-ICML. </a:t>
            </a:r>
          </a:p>
        </p:txBody>
      </p:sp>
      <p:sp>
        <p:nvSpPr>
          <p:cNvPr id="6" name="Rectangle 5">
            <a:extLst>
              <a:ext uri="{FF2B5EF4-FFF2-40B4-BE49-F238E27FC236}">
                <a16:creationId xmlns:a16="http://schemas.microsoft.com/office/drawing/2014/main" id="{8B512A80-0A7B-5828-8704-3FEC9F11AFF3}"/>
              </a:ext>
            </a:extLst>
          </p:cNvPr>
          <p:cNvSpPr/>
          <p:nvPr/>
        </p:nvSpPr>
        <p:spPr>
          <a:xfrm>
            <a:off x="407988" y="1981199"/>
            <a:ext cx="2340000" cy="22494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bIns="108000" rtlCol="0" anchor="t" anchorCtr="0">
            <a:spAutoFit/>
          </a:bodyPr>
          <a:lstStyle/>
          <a:p>
            <a:pPr algn="ctr">
              <a:spcAft>
                <a:spcPts val="600"/>
              </a:spcAft>
            </a:pPr>
            <a:r>
              <a:rPr lang="en-US" sz="1400" b="1"/>
              <a:t>Key eligibility criteria</a:t>
            </a:r>
            <a:endParaRPr lang="en-US" sz="1400"/>
          </a:p>
          <a:p>
            <a:pPr marL="171450" indent="-171450">
              <a:spcAft>
                <a:spcPts val="600"/>
              </a:spcAft>
              <a:buFont typeface="Arial" panose="020B0604020202020204" pitchFamily="34" charset="0"/>
              <a:buChar char="•"/>
            </a:pPr>
            <a:r>
              <a:rPr lang="en-GB" sz="1400"/>
              <a:t>Age ≥18 years</a:t>
            </a:r>
          </a:p>
          <a:p>
            <a:pPr marL="171450" indent="-171450">
              <a:spcAft>
                <a:spcPts val="600"/>
              </a:spcAft>
              <a:buFont typeface="Arial" panose="020B0604020202020204" pitchFamily="34" charset="0"/>
              <a:buChar char="•"/>
            </a:pPr>
            <a:r>
              <a:rPr lang="en-GB" sz="1400"/>
              <a:t>Confirmed R/R MZL diagnosis</a:t>
            </a:r>
          </a:p>
          <a:p>
            <a:pPr marL="171450" indent="-171450">
              <a:spcAft>
                <a:spcPts val="600"/>
              </a:spcAft>
              <a:buFont typeface="Arial" panose="020B0604020202020204" pitchFamily="34" charset="0"/>
              <a:buChar char="•"/>
            </a:pPr>
            <a:r>
              <a:rPr lang="en-GB" sz="1400"/>
              <a:t>Have previously received ≥1 CD20-directed regimen</a:t>
            </a:r>
          </a:p>
          <a:p>
            <a:pPr marL="171450" indent="-171450">
              <a:spcAft>
                <a:spcPts val="600"/>
              </a:spcAft>
              <a:buFont typeface="Arial" panose="020B0604020202020204" pitchFamily="34" charset="0"/>
              <a:buChar char="•"/>
            </a:pPr>
            <a:r>
              <a:rPr lang="en-GB" sz="1400"/>
              <a:t>ECOG PS of 0, 1, or 2</a:t>
            </a:r>
            <a:endParaRPr lang="en-US" sz="1400"/>
          </a:p>
        </p:txBody>
      </p:sp>
      <p:sp>
        <p:nvSpPr>
          <p:cNvPr id="12" name="Rectangle 11">
            <a:extLst>
              <a:ext uri="{FF2B5EF4-FFF2-40B4-BE49-F238E27FC236}">
                <a16:creationId xmlns:a16="http://schemas.microsoft.com/office/drawing/2014/main" id="{16E08A37-F3DF-FF80-6D34-15394673FD78}"/>
              </a:ext>
            </a:extLst>
          </p:cNvPr>
          <p:cNvSpPr/>
          <p:nvPr/>
        </p:nvSpPr>
        <p:spPr>
          <a:xfrm>
            <a:off x="3360648" y="2520257"/>
            <a:ext cx="2617272" cy="126188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b="1">
                <a:solidFill>
                  <a:schemeClr val="bg1"/>
                </a:solidFill>
              </a:rPr>
              <a:t>Zanubrutinib monotherapy (N=68) </a:t>
            </a:r>
            <a:br>
              <a:rPr lang="en-US" sz="1400" b="1">
                <a:solidFill>
                  <a:schemeClr val="bg1"/>
                </a:solidFill>
              </a:rPr>
            </a:br>
            <a:r>
              <a:rPr lang="en-US" sz="1400" b="1">
                <a:solidFill>
                  <a:schemeClr val="bg1"/>
                </a:solidFill>
              </a:rPr>
              <a:t>160 mg BID</a:t>
            </a:r>
          </a:p>
        </p:txBody>
      </p:sp>
      <p:cxnSp>
        <p:nvCxnSpPr>
          <p:cNvPr id="22" name="Straight Arrow Connector 21">
            <a:extLst>
              <a:ext uri="{FF2B5EF4-FFF2-40B4-BE49-F238E27FC236}">
                <a16:creationId xmlns:a16="http://schemas.microsoft.com/office/drawing/2014/main" id="{E1DFAF99-F092-D339-6922-5B93FD62E29E}"/>
              </a:ext>
            </a:extLst>
          </p:cNvPr>
          <p:cNvCxnSpPr>
            <a:cxnSpLocks/>
            <a:stCxn id="12" idx="3"/>
          </p:cNvCxnSpPr>
          <p:nvPr/>
        </p:nvCxnSpPr>
        <p:spPr>
          <a:xfrm>
            <a:off x="5977920" y="3151199"/>
            <a:ext cx="6126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77D2A7C-E3C8-3719-1017-16C231297975}"/>
              </a:ext>
            </a:extLst>
          </p:cNvPr>
          <p:cNvCxnSpPr>
            <a:cxnSpLocks/>
            <a:stCxn id="6" idx="3"/>
            <a:endCxn id="12" idx="1"/>
          </p:cNvCxnSpPr>
          <p:nvPr/>
        </p:nvCxnSpPr>
        <p:spPr>
          <a:xfrm>
            <a:off x="2747988" y="3151199"/>
            <a:ext cx="6126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30">
            <a:extLst>
              <a:ext uri="{FF2B5EF4-FFF2-40B4-BE49-F238E27FC236}">
                <a16:creationId xmlns:a16="http://schemas.microsoft.com/office/drawing/2014/main" id="{230A002E-C964-899B-E987-B90616FCD508}"/>
              </a:ext>
            </a:extLst>
          </p:cNvPr>
          <p:cNvSpPr/>
          <p:nvPr/>
        </p:nvSpPr>
        <p:spPr>
          <a:xfrm>
            <a:off x="6590580" y="1981199"/>
            <a:ext cx="2340000" cy="2340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72000" bIns="36000" rtlCol="0" anchor="t" anchorCtr="0"/>
          <a:lstStyle/>
          <a:p>
            <a:pPr>
              <a:spcAft>
                <a:spcPts val="1200"/>
              </a:spcAft>
            </a:pPr>
            <a:r>
              <a:rPr lang="en-US" sz="1400" b="1">
                <a:solidFill>
                  <a:schemeClr val="tx1"/>
                </a:solidFill>
              </a:rPr>
              <a:t>Follow-up Phase:</a:t>
            </a:r>
          </a:p>
          <a:p>
            <a:pPr>
              <a:spcAft>
                <a:spcPts val="1200"/>
              </a:spcAft>
            </a:pPr>
            <a:r>
              <a:rPr lang="en-US" sz="1400" b="1">
                <a:solidFill>
                  <a:schemeClr val="tx1"/>
                </a:solidFill>
              </a:rPr>
              <a:t>Primary endpoint: </a:t>
            </a:r>
            <a:r>
              <a:rPr lang="en-US" sz="1400">
                <a:solidFill>
                  <a:schemeClr val="tx1"/>
                </a:solidFill>
              </a:rPr>
              <a:t>ORR by IRC using Lugano classification</a:t>
            </a:r>
            <a:r>
              <a:rPr lang="en-US" sz="1400" baseline="30000">
                <a:solidFill>
                  <a:schemeClr val="tx1"/>
                </a:solidFill>
              </a:rPr>
              <a:t>1</a:t>
            </a:r>
          </a:p>
          <a:p>
            <a:pPr>
              <a:spcAft>
                <a:spcPts val="1200"/>
              </a:spcAft>
            </a:pPr>
            <a:r>
              <a:rPr lang="en-US" sz="1400" b="1">
                <a:solidFill>
                  <a:schemeClr val="tx1"/>
                </a:solidFill>
              </a:rPr>
              <a:t>Key secondary endpoints: </a:t>
            </a:r>
            <a:br>
              <a:rPr lang="en-US" sz="1400">
                <a:solidFill>
                  <a:schemeClr val="tx1"/>
                </a:solidFill>
              </a:rPr>
            </a:br>
            <a:r>
              <a:rPr lang="en-US" sz="1400">
                <a:solidFill>
                  <a:schemeClr val="tx1"/>
                </a:solidFill>
              </a:rPr>
              <a:t>ORR by INV, PFS, OS, </a:t>
            </a:r>
            <a:r>
              <a:rPr lang="en-US" sz="1400" err="1">
                <a:solidFill>
                  <a:schemeClr val="tx1"/>
                </a:solidFill>
              </a:rPr>
              <a:t>DoR</a:t>
            </a:r>
            <a:r>
              <a:rPr lang="en-US" sz="1400">
                <a:solidFill>
                  <a:schemeClr val="tx1"/>
                </a:solidFill>
              </a:rPr>
              <a:t>, safety</a:t>
            </a:r>
          </a:p>
        </p:txBody>
      </p:sp>
      <p:sp>
        <p:nvSpPr>
          <p:cNvPr id="7" name="Textplatzhalter 6">
            <a:extLst>
              <a:ext uri="{FF2B5EF4-FFF2-40B4-BE49-F238E27FC236}">
                <a16:creationId xmlns:a16="http://schemas.microsoft.com/office/drawing/2014/main" id="{F294F9E3-427D-E4D7-950B-A348CF27BFA0}"/>
              </a:ext>
            </a:extLst>
          </p:cNvPr>
          <p:cNvSpPr>
            <a:spLocks noGrp="1"/>
          </p:cNvSpPr>
          <p:nvPr>
            <p:ph type="body" sz="quarter" idx="12"/>
          </p:nvPr>
        </p:nvSpPr>
        <p:spPr/>
        <p:txBody>
          <a:bodyPr/>
          <a:lstStyle/>
          <a:p>
            <a:r>
              <a:rPr lang="en-GB"/>
              <a:t>Long-term efficacy and safety of zanubrutinib in patients with R/R MZL</a:t>
            </a:r>
          </a:p>
        </p:txBody>
      </p:sp>
    </p:spTree>
    <p:extLst>
      <p:ext uri="{BB962C8B-B14F-4D97-AF65-F5344CB8AC3E}">
        <p14:creationId xmlns:p14="http://schemas.microsoft.com/office/powerpoint/2010/main" val="32235216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AABF94-499C-261E-3035-3E5B7F8610E0}"/>
              </a:ext>
            </a:extLst>
          </p:cNvPr>
          <p:cNvSpPr>
            <a:spLocks noGrp="1"/>
          </p:cNvSpPr>
          <p:nvPr>
            <p:ph type="title"/>
          </p:nvPr>
        </p:nvSpPr>
        <p:spPr/>
        <p:txBody>
          <a:bodyPr/>
          <a:lstStyle/>
          <a:p>
            <a:r>
              <a:rPr lang="en-GB"/>
              <a:t>Best overall response by IRC and INV assessment</a:t>
            </a:r>
            <a:endParaRPr lang="en-US"/>
          </a:p>
        </p:txBody>
      </p:sp>
      <p:sp>
        <p:nvSpPr>
          <p:cNvPr id="4" name="Footer Placeholder 3">
            <a:extLst>
              <a:ext uri="{FF2B5EF4-FFF2-40B4-BE49-F238E27FC236}">
                <a16:creationId xmlns:a16="http://schemas.microsoft.com/office/drawing/2014/main" id="{19079407-53C4-C4CC-E342-62AEF27DA3B9}"/>
              </a:ext>
            </a:extLst>
          </p:cNvPr>
          <p:cNvSpPr>
            <a:spLocks noGrp="1"/>
          </p:cNvSpPr>
          <p:nvPr>
            <p:ph type="ftr" sz="quarter" idx="10"/>
          </p:nvPr>
        </p:nvSpPr>
        <p:spPr>
          <a:xfrm>
            <a:off x="407989" y="6057900"/>
            <a:ext cx="8532812" cy="611188"/>
          </a:xfrm>
        </p:spPr>
        <p:txBody>
          <a:bodyPr/>
          <a:lstStyle/>
          <a:p>
            <a:r>
              <a:rPr lang="en-GB" baseline="30000"/>
              <a:t>a</a:t>
            </a:r>
            <a:r>
              <a:rPr lang="en-GB"/>
              <a:t> Two patients were excluded from the efficacy population owing to lack of central confirmation of MZL. </a:t>
            </a:r>
            <a:r>
              <a:rPr lang="en-GB" baseline="30000"/>
              <a:t>b</a:t>
            </a:r>
            <a:r>
              <a:rPr lang="en-GB"/>
              <a:t> Patients with IRC-confirmed FDG-avid disease were assessed by PET-based criteria; non–FDG-avid patients were assessed by CT-based Lugano criteria. </a:t>
            </a:r>
            <a:r>
              <a:rPr lang="en-GB" baseline="30000"/>
              <a:t>c</a:t>
            </a:r>
            <a:r>
              <a:rPr lang="en-GB"/>
              <a:t> </a:t>
            </a:r>
            <a:r>
              <a:rPr lang="en-GB" i="1"/>
              <a:t>P</a:t>
            </a:r>
            <a:r>
              <a:rPr lang="en-GB"/>
              <a:t>-value for the primary endpoint was computed with the binomial exact test against the null hypothesis of ORR=30% with an alternative of ORR &gt;30%. </a:t>
            </a:r>
            <a:r>
              <a:rPr lang="en-GB" baseline="30000"/>
              <a:t>d</a:t>
            </a:r>
            <a:r>
              <a:rPr lang="en-GB"/>
              <a:t> Five patients (7.6%) with SD are remaining on study treatment (after 12-18 cycles). </a:t>
            </a:r>
            <a:r>
              <a:rPr lang="en-GB" baseline="30000"/>
              <a:t>e</a:t>
            </a:r>
            <a:r>
              <a:rPr lang="en-GB"/>
              <a:t> Included 1 patient with FDG-avid disease who missed the PET scan at cycle 3 and was assessed as non-PD; CT showed stable disease at cycle 3. </a:t>
            </a:r>
            <a:r>
              <a:rPr lang="en-GB" baseline="30000"/>
              <a:t>f</a:t>
            </a:r>
            <a:r>
              <a:rPr lang="en-GB"/>
              <a:t> Additional sensitivity analysis using CT-based Lugano criteria</a:t>
            </a:r>
            <a:r>
              <a:rPr lang="en-GB" baseline="30000"/>
              <a:t>1</a:t>
            </a:r>
            <a:r>
              <a:rPr lang="en-GB"/>
              <a:t> in all 66 evaluable patients regardless of PET status at baseline.</a:t>
            </a:r>
          </a:p>
          <a:p>
            <a:r>
              <a:rPr lang="en-GB" sz="800" b="1"/>
              <a:t>CI</a:t>
            </a:r>
            <a:r>
              <a:rPr lang="en-GB" sz="800"/>
              <a:t>, Confidence interval; </a:t>
            </a:r>
            <a:r>
              <a:rPr lang="en-GB" sz="800" b="1"/>
              <a:t>CR</a:t>
            </a:r>
            <a:r>
              <a:rPr lang="en-GB" sz="800"/>
              <a:t>, complete response; </a:t>
            </a:r>
            <a:r>
              <a:rPr lang="en-GB" sz="800" b="1"/>
              <a:t>CT</a:t>
            </a:r>
            <a:r>
              <a:rPr lang="en-GB" sz="800"/>
              <a:t>, </a:t>
            </a:r>
            <a:r>
              <a:rPr lang="en-US" sz="800"/>
              <a:t>c</a:t>
            </a:r>
            <a:r>
              <a:rPr lang="en-US"/>
              <a:t>omputed tomography; </a:t>
            </a:r>
            <a:r>
              <a:rPr lang="en-GB" sz="800"/>
              <a:t>ECOG PS, Eastern Cooperative Oncology Group performance status; </a:t>
            </a:r>
            <a:r>
              <a:rPr lang="en-GB" sz="800" b="1"/>
              <a:t>FDG</a:t>
            </a:r>
            <a:r>
              <a:rPr lang="en-GB" sz="800"/>
              <a:t>, </a:t>
            </a:r>
            <a:r>
              <a:rPr lang="en-US"/>
              <a:t>fluorodeoxyglucose; </a:t>
            </a:r>
            <a:r>
              <a:rPr lang="en-US" b="1"/>
              <a:t>INV</a:t>
            </a:r>
            <a:r>
              <a:rPr lang="en-US"/>
              <a:t>, principal investigator; </a:t>
            </a:r>
            <a:r>
              <a:rPr lang="en-US" b="1">
                <a:solidFill>
                  <a:srgbClr val="4E4F4E"/>
                </a:solidFill>
                <a:cs typeface="Arial" panose="020B0604020202020204" pitchFamily="34" charset="0"/>
              </a:rPr>
              <a:t>IRC</a:t>
            </a:r>
            <a:r>
              <a:rPr lang="en-US">
                <a:solidFill>
                  <a:srgbClr val="4E4F4E"/>
                </a:solidFill>
                <a:cs typeface="Arial" panose="020B0604020202020204" pitchFamily="34" charset="0"/>
              </a:rPr>
              <a:t>, independent review committee; </a:t>
            </a:r>
            <a:r>
              <a:rPr lang="en-GB" sz="800" b="1"/>
              <a:t>MZL</a:t>
            </a:r>
            <a:r>
              <a:rPr lang="en-GB" sz="800"/>
              <a:t>, Marginal Zone Lymphoma, </a:t>
            </a:r>
            <a:r>
              <a:rPr lang="en-US" b="1">
                <a:solidFill>
                  <a:srgbClr val="4E4F4E"/>
                </a:solidFill>
                <a:cs typeface="Arial" panose="020B0604020202020204" pitchFamily="34" charset="0"/>
              </a:rPr>
              <a:t>ORR</a:t>
            </a:r>
            <a:r>
              <a:rPr lang="en-US">
                <a:solidFill>
                  <a:srgbClr val="4E4F4E"/>
                </a:solidFill>
                <a:cs typeface="Arial" panose="020B0604020202020204" pitchFamily="34" charset="0"/>
              </a:rPr>
              <a:t>, overall response rate; </a:t>
            </a:r>
            <a:r>
              <a:rPr lang="en-US" b="1">
                <a:solidFill>
                  <a:srgbClr val="4E4F4E"/>
                </a:solidFill>
                <a:cs typeface="Arial" panose="020B0604020202020204" pitchFamily="34" charset="0"/>
              </a:rPr>
              <a:t>OS</a:t>
            </a:r>
            <a:r>
              <a:rPr lang="en-US">
                <a:solidFill>
                  <a:srgbClr val="4E4F4E"/>
                </a:solidFill>
                <a:cs typeface="Arial" panose="020B0604020202020204" pitchFamily="34" charset="0"/>
              </a:rPr>
              <a:t>, overall survival; </a:t>
            </a:r>
            <a:r>
              <a:rPr lang="en-US" b="1">
                <a:solidFill>
                  <a:srgbClr val="4E4F4E"/>
                </a:solidFill>
                <a:cs typeface="Arial" panose="020B0604020202020204" pitchFamily="34" charset="0"/>
              </a:rPr>
              <a:t>PET, </a:t>
            </a:r>
            <a:r>
              <a:rPr lang="en-US">
                <a:solidFill>
                  <a:srgbClr val="4E4F4E"/>
                </a:solidFill>
                <a:cs typeface="Arial" panose="020B0604020202020204" pitchFamily="34" charset="0"/>
              </a:rPr>
              <a:t>p</a:t>
            </a:r>
            <a:r>
              <a:rPr lang="en-US"/>
              <a:t>ositron emission tomography; </a:t>
            </a:r>
            <a:r>
              <a:rPr lang="en-US" b="1">
                <a:solidFill>
                  <a:srgbClr val="4E4F4E"/>
                </a:solidFill>
                <a:cs typeface="Arial" panose="020B0604020202020204" pitchFamily="34" charset="0"/>
              </a:rPr>
              <a:t>PD</a:t>
            </a:r>
            <a:r>
              <a:rPr lang="en-US">
                <a:solidFill>
                  <a:srgbClr val="4E4F4E"/>
                </a:solidFill>
                <a:cs typeface="Arial" panose="020B0604020202020204" pitchFamily="34" charset="0"/>
              </a:rPr>
              <a:t>, progressive disease;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r>
              <a:rPr lang="en-US" b="1">
                <a:solidFill>
                  <a:srgbClr val="4E4F4E"/>
                </a:solidFill>
                <a:cs typeface="Arial" panose="020B0604020202020204" pitchFamily="34" charset="0"/>
              </a:rPr>
              <a:t>PR</a:t>
            </a:r>
            <a:r>
              <a:rPr lang="en-US">
                <a:solidFill>
                  <a:srgbClr val="4E4F4E"/>
                </a:solidFill>
                <a:cs typeface="Arial" panose="020B0604020202020204" pitchFamily="34" charset="0"/>
              </a:rPr>
              <a:t>, partial response; </a:t>
            </a:r>
            <a:r>
              <a:rPr lang="en-US" b="1">
                <a:solidFill>
                  <a:srgbClr val="4E4F4E"/>
                </a:solidFill>
                <a:cs typeface="Arial" panose="020B0604020202020204" pitchFamily="34" charset="0"/>
              </a:rPr>
              <a:t>SD</a:t>
            </a:r>
            <a:r>
              <a:rPr lang="en-US">
                <a:solidFill>
                  <a:srgbClr val="4E4F4E"/>
                </a:solidFill>
                <a:cs typeface="Arial" panose="020B0604020202020204" pitchFamily="34" charset="0"/>
              </a:rPr>
              <a:t>, stable disease.</a:t>
            </a:r>
            <a:r>
              <a:rPr lang="en-GB" sz="800"/>
              <a:t> </a:t>
            </a:r>
          </a:p>
          <a:p>
            <a:r>
              <a:rPr lang="en-US">
                <a:solidFill>
                  <a:srgbClr val="4E4F4E"/>
                </a:solidFill>
                <a:cs typeface="Arial" panose="020B0604020202020204" pitchFamily="34" charset="0"/>
              </a:rPr>
              <a:t>1.</a:t>
            </a:r>
            <a:r>
              <a:rPr lang="en-US" b="1">
                <a:solidFill>
                  <a:srgbClr val="4E4F4E"/>
                </a:solidFill>
                <a:cs typeface="Arial" panose="020B0604020202020204" pitchFamily="34" charset="0"/>
              </a:rPr>
              <a:t> </a:t>
            </a:r>
            <a:r>
              <a:rPr lang="fr-FR" err="1"/>
              <a:t>Cheson</a:t>
            </a:r>
            <a:r>
              <a:rPr lang="fr-FR"/>
              <a:t> BC, et al. J Clin </a:t>
            </a:r>
            <a:r>
              <a:rPr lang="fr-FR" err="1"/>
              <a:t>Oncol</a:t>
            </a:r>
            <a:r>
              <a:rPr lang="fr-FR"/>
              <a:t>. 2014;32(27):3059-3067.</a:t>
            </a:r>
            <a:endParaRPr lang="en-GB" sz="800"/>
          </a:p>
          <a:p>
            <a:r>
              <a:rPr lang="en-US" b="1" err="1">
                <a:solidFill>
                  <a:srgbClr val="4E4F4E"/>
                </a:solidFill>
                <a:cs typeface="Arial" panose="020B0604020202020204" pitchFamily="34" charset="0"/>
              </a:rPr>
              <a:t>Opat</a:t>
            </a:r>
            <a:r>
              <a:rPr lang="en-US" b="1">
                <a:solidFill>
                  <a:srgbClr val="4E4F4E"/>
                </a:solidFill>
                <a:cs typeface="Arial" panose="020B0604020202020204" pitchFamily="34" charset="0"/>
              </a:rPr>
              <a:t> S,</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P1084 presented at EHA2023. Trotman J,</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284 presented at 17-ICML. </a:t>
            </a:r>
          </a:p>
        </p:txBody>
      </p:sp>
      <p:graphicFrame>
        <p:nvGraphicFramePr>
          <p:cNvPr id="5" name="Table 11">
            <a:extLst>
              <a:ext uri="{FF2B5EF4-FFF2-40B4-BE49-F238E27FC236}">
                <a16:creationId xmlns:a16="http://schemas.microsoft.com/office/drawing/2014/main" id="{FE69286B-DD0E-A98F-79FD-364F5EE724B6}"/>
              </a:ext>
            </a:extLst>
          </p:cNvPr>
          <p:cNvGraphicFramePr>
            <a:graphicFrameLocks noGrp="1"/>
          </p:cNvGraphicFramePr>
          <p:nvPr>
            <p:extLst>
              <p:ext uri="{D42A27DB-BD31-4B8C-83A1-F6EECF244321}">
                <p14:modId xmlns:p14="http://schemas.microsoft.com/office/powerpoint/2010/main" val="3688861668"/>
              </p:ext>
            </p:extLst>
          </p:nvPr>
        </p:nvGraphicFramePr>
        <p:xfrm>
          <a:off x="407989" y="1680994"/>
          <a:ext cx="8532813" cy="3702288"/>
        </p:xfrm>
        <a:graphic>
          <a:graphicData uri="http://schemas.openxmlformats.org/drawingml/2006/table">
            <a:tbl>
              <a:tblPr firstRow="1" bandRow="1">
                <a:tableStyleId>{5C22544A-7EE6-4342-B048-85BDC9FD1C3A}</a:tableStyleId>
              </a:tblPr>
              <a:tblGrid>
                <a:gridCol w="2464752">
                  <a:extLst>
                    <a:ext uri="{9D8B030D-6E8A-4147-A177-3AD203B41FA5}">
                      <a16:colId xmlns:a16="http://schemas.microsoft.com/office/drawing/2014/main" val="2762680803"/>
                    </a:ext>
                  </a:extLst>
                </a:gridCol>
                <a:gridCol w="2022687">
                  <a:extLst>
                    <a:ext uri="{9D8B030D-6E8A-4147-A177-3AD203B41FA5}">
                      <a16:colId xmlns:a16="http://schemas.microsoft.com/office/drawing/2014/main" val="3675660028"/>
                    </a:ext>
                  </a:extLst>
                </a:gridCol>
                <a:gridCol w="2022687">
                  <a:extLst>
                    <a:ext uri="{9D8B030D-6E8A-4147-A177-3AD203B41FA5}">
                      <a16:colId xmlns:a16="http://schemas.microsoft.com/office/drawing/2014/main" val="1531963459"/>
                    </a:ext>
                  </a:extLst>
                </a:gridCol>
                <a:gridCol w="2022687">
                  <a:extLst>
                    <a:ext uri="{9D8B030D-6E8A-4147-A177-3AD203B41FA5}">
                      <a16:colId xmlns:a16="http://schemas.microsoft.com/office/drawing/2014/main" val="3899568992"/>
                    </a:ext>
                  </a:extLst>
                </a:gridCol>
              </a:tblGrid>
              <a:tr h="0">
                <a:tc>
                  <a:txBody>
                    <a:bodyPr/>
                    <a:lstStyle/>
                    <a:p>
                      <a:pPr algn="l" fontAlgn="b"/>
                      <a:endParaRPr lang="en-US" sz="1400" b="1" i="0" u="none" strike="noStrike">
                        <a:solidFill>
                          <a:schemeClr val="bg1"/>
                        </a:solidFill>
                        <a:effectLst/>
                        <a:latin typeface="+mn-lt"/>
                      </a:endParaRPr>
                    </a:p>
                  </a:txBody>
                  <a:tcPr marT="10800" marB="10800" anchor="ctr">
                    <a:lnB w="12700" cap="flat" cmpd="sng" algn="ctr">
                      <a:noFill/>
                      <a:prstDash val="solid"/>
                      <a:round/>
                      <a:headEnd type="none" w="med" len="med"/>
                      <a:tailEnd type="none" w="med" len="med"/>
                    </a:lnB>
                    <a:solidFill>
                      <a:schemeClr val="accent1"/>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a:solidFill>
                            <a:schemeClr val="bg1"/>
                          </a:solidFill>
                          <a:effectLst/>
                          <a:latin typeface="+mn-lt"/>
                        </a:rPr>
                        <a:t>(N=66)</a:t>
                      </a:r>
                      <a:r>
                        <a:rPr lang="en-US" sz="1400" b="1" i="0" u="none" strike="noStrike" baseline="30000">
                          <a:solidFill>
                            <a:schemeClr val="bg1"/>
                          </a:solidFill>
                          <a:effectLst/>
                          <a:latin typeface="+mn-lt"/>
                        </a:rPr>
                        <a:t>a</a:t>
                      </a:r>
                    </a:p>
                  </a:txBody>
                  <a:tcPr marT="10800" marB="10800" anchor="ctr">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pPr algn="l" fontAlgn="b"/>
                      <a:endParaRPr lang="en-US" sz="1100" b="1" i="0" u="none" strike="noStrike">
                        <a:solidFill>
                          <a:schemeClr val="bg1"/>
                        </a:solidFill>
                        <a:effectLst/>
                        <a:latin typeface="Calibri" panose="020F0502020204030204" pitchFamily="34" charset="0"/>
                      </a:endParaRPr>
                    </a:p>
                  </a:txBody>
                  <a:tcPr marL="9525" marR="9525" marT="9525" marB="0" anchor="b">
                    <a:solidFill>
                      <a:schemeClr val="accent1"/>
                    </a:solidFill>
                  </a:tcPr>
                </a:tc>
                <a:extLst>
                  <a:ext uri="{0D108BD9-81ED-4DB2-BD59-A6C34878D82A}">
                    <a16:rowId xmlns:a16="http://schemas.microsoft.com/office/drawing/2014/main" val="1445102132"/>
                  </a:ext>
                </a:extLst>
              </a:tr>
              <a:tr h="0">
                <a:tc>
                  <a:txBody>
                    <a:bodyPr/>
                    <a:lstStyle/>
                    <a:p>
                      <a:pPr algn="l" fontAlgn="b"/>
                      <a:endParaRPr lang="en-US" sz="1400" b="1" i="0" u="none" strike="noStrike">
                        <a:solidFill>
                          <a:schemeClr val="bg1"/>
                        </a:solidFill>
                        <a:effectLst/>
                        <a:latin typeface="+mn-lt"/>
                      </a:endParaRPr>
                    </a:p>
                  </a:txBody>
                  <a:tcPr marT="10800" marB="10800" anchor="ctr">
                    <a:lnT w="12700" cap="flat" cmpd="sng" algn="ctr">
                      <a:noFill/>
                      <a:prstDash val="solid"/>
                      <a:round/>
                      <a:headEnd type="none" w="med" len="med"/>
                      <a:tailEnd type="none" w="med" len="med"/>
                    </a:lnT>
                    <a:lnB w="12700" cmpd="sng">
                      <a:noFill/>
                    </a:lnB>
                    <a:solidFill>
                      <a:schemeClr val="accent1"/>
                    </a:solidFill>
                  </a:tcPr>
                </a:tc>
                <a:tc gridSpan="2">
                  <a:txBody>
                    <a:bodyPr/>
                    <a:lstStyle/>
                    <a:p>
                      <a:pPr algn="ctr" fontAlgn="b"/>
                      <a:r>
                        <a:rPr lang="en-US" sz="1400" b="1" i="0" u="none" strike="noStrike">
                          <a:solidFill>
                            <a:schemeClr val="bg1"/>
                          </a:solidFill>
                          <a:effectLst/>
                          <a:latin typeface="+mn-lt"/>
                        </a:rPr>
                        <a:t>IRC</a:t>
                      </a:r>
                    </a:p>
                  </a:txBody>
                  <a:tcPr marT="10800" marB="10800" anchor="ctr">
                    <a:lnT w="12700" cap="flat" cmpd="sng" algn="ctr">
                      <a:solidFill>
                        <a:schemeClr val="bg1"/>
                      </a:solidFill>
                      <a:prstDash val="solid"/>
                      <a:round/>
                      <a:headEnd type="none" w="med" len="med"/>
                      <a:tailEnd type="none" w="med" len="med"/>
                    </a:lnT>
                    <a:solidFill>
                      <a:schemeClr val="accent1"/>
                    </a:solidFill>
                  </a:tcPr>
                </a:tc>
                <a:tc hMerge="1">
                  <a:txBody>
                    <a:bodyPr/>
                    <a:lstStyle/>
                    <a:p>
                      <a:pPr algn="l" fontAlgn="b"/>
                      <a:endParaRPr lang="en-US" sz="1100" b="1" i="0" u="none" strike="noStrike">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ctr" fontAlgn="b"/>
                      <a:r>
                        <a:rPr lang="en-US" sz="1400" b="1" i="0" u="none" strike="noStrike">
                          <a:solidFill>
                            <a:schemeClr val="bg1"/>
                          </a:solidFill>
                          <a:effectLst/>
                          <a:latin typeface="+mn-lt"/>
                        </a:rPr>
                        <a:t>INV</a:t>
                      </a:r>
                    </a:p>
                  </a:txBody>
                  <a:tcPr marT="10800" marB="10800" anchor="ctr">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3113404536"/>
                  </a:ext>
                </a:extLst>
              </a:tr>
              <a:tr h="0">
                <a:tc>
                  <a:txBody>
                    <a:bodyPr/>
                    <a:lstStyle/>
                    <a:p>
                      <a:pPr marL="0" marR="0" lvl="0" indent="0" algn="l" defTabSz="914400" rtl="0" eaLnBrk="1" fontAlgn="b" latinLnBrk="0" hangingPunct="1">
                        <a:lnSpc>
                          <a:spcPct val="90000"/>
                        </a:lnSpc>
                        <a:spcBef>
                          <a:spcPts val="0"/>
                        </a:spcBef>
                        <a:spcAft>
                          <a:spcPts val="0"/>
                        </a:spcAft>
                        <a:buClrTx/>
                        <a:buSzTx/>
                        <a:buFontTx/>
                        <a:buNone/>
                        <a:tabLst/>
                        <a:defRPr/>
                      </a:pPr>
                      <a:r>
                        <a:rPr lang="en-US" sz="1400" b="1" i="0" u="none" strike="noStrike">
                          <a:solidFill>
                            <a:schemeClr val="bg1"/>
                          </a:solidFill>
                          <a:effectLst/>
                          <a:latin typeface="+mn-lt"/>
                        </a:rPr>
                        <a:t>Efficacy</a:t>
                      </a:r>
                    </a:p>
                  </a:txBody>
                  <a:tcPr marL="108000" marT="36000" marB="36000" anchor="ctr">
                    <a:lnT w="12700" cmpd="sng">
                      <a:noFill/>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lnSpc>
                          <a:spcPct val="90000"/>
                        </a:lnSpc>
                      </a:pPr>
                      <a:r>
                        <a:rPr lang="en-GB" sz="1400" b="1" i="0" u="none" strike="noStrike">
                          <a:solidFill>
                            <a:schemeClr val="bg1"/>
                          </a:solidFill>
                          <a:effectLst/>
                          <a:latin typeface="+mn-lt"/>
                        </a:rPr>
                        <a:t>PET and/or CT </a:t>
                      </a:r>
                    </a:p>
                    <a:p>
                      <a:pPr algn="ctr" fontAlgn="b">
                        <a:lnSpc>
                          <a:spcPct val="90000"/>
                        </a:lnSpc>
                      </a:pPr>
                      <a:r>
                        <a:rPr lang="en-GB" sz="1400" b="1" i="0" u="none" strike="noStrike">
                          <a:solidFill>
                            <a:schemeClr val="bg1"/>
                          </a:solidFill>
                          <a:effectLst/>
                          <a:latin typeface="+mn-lt"/>
                        </a:rPr>
                        <a:t>(primary endpoint)</a:t>
                      </a:r>
                      <a:r>
                        <a:rPr lang="en-GB" sz="1400" b="1" i="0" u="none" strike="noStrike" baseline="30000">
                          <a:solidFill>
                            <a:schemeClr val="bg1"/>
                          </a:solidFill>
                          <a:effectLst/>
                          <a:latin typeface="+mn-lt"/>
                        </a:rPr>
                        <a:t>b</a:t>
                      </a:r>
                    </a:p>
                  </a:txBody>
                  <a:tcPr marT="36000" marB="3600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lnSpc>
                          <a:spcPct val="90000"/>
                        </a:lnSpc>
                      </a:pPr>
                      <a:r>
                        <a:rPr lang="en-GB" sz="1400" b="1" i="0" u="none" strike="noStrike">
                          <a:solidFill>
                            <a:schemeClr val="bg1"/>
                          </a:solidFill>
                          <a:effectLst/>
                          <a:latin typeface="+mn-lt"/>
                        </a:rPr>
                        <a:t>CT only </a:t>
                      </a:r>
                    </a:p>
                    <a:p>
                      <a:pPr algn="ctr" fontAlgn="b">
                        <a:lnSpc>
                          <a:spcPct val="90000"/>
                        </a:lnSpc>
                      </a:pPr>
                      <a:r>
                        <a:rPr lang="en-GB" sz="1400" b="1" i="0" u="none" strike="noStrike">
                          <a:solidFill>
                            <a:schemeClr val="bg1"/>
                          </a:solidFill>
                          <a:effectLst/>
                          <a:latin typeface="+mn-lt"/>
                        </a:rPr>
                        <a:t>(sensitivity analysis)</a:t>
                      </a:r>
                      <a:r>
                        <a:rPr lang="en-GB" sz="1400" b="1" i="0" u="none" strike="noStrike" baseline="30000">
                          <a:solidFill>
                            <a:schemeClr val="bg1"/>
                          </a:solidFill>
                          <a:effectLst/>
                          <a:latin typeface="+mn-lt"/>
                        </a:rPr>
                        <a:t>f</a:t>
                      </a:r>
                    </a:p>
                  </a:txBody>
                  <a:tcPr marT="36000" marB="3600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lnSpc>
                          <a:spcPct val="90000"/>
                        </a:lnSpc>
                      </a:pPr>
                      <a:r>
                        <a:rPr lang="en-US" sz="1400" b="1" i="0" u="none" strike="noStrike">
                          <a:solidFill>
                            <a:schemeClr val="bg1"/>
                          </a:solidFill>
                          <a:effectLst/>
                          <a:latin typeface="+mn-lt"/>
                        </a:rPr>
                        <a:t>PET and/or CT</a:t>
                      </a:r>
                    </a:p>
                  </a:txBody>
                  <a:tcPr marT="36000" marB="36000" anchor="ctr">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422675598"/>
                  </a:ext>
                </a:extLst>
              </a:tr>
              <a:tr h="0">
                <a:tc>
                  <a:txBody>
                    <a:bodyPr/>
                    <a:lstStyle/>
                    <a:p>
                      <a:pPr algn="l" fontAlgn="b"/>
                      <a:r>
                        <a:rPr lang="en-US" sz="1400" b="1" i="0" u="none" strike="noStrike">
                          <a:solidFill>
                            <a:schemeClr val="tx1"/>
                          </a:solidFill>
                          <a:effectLst/>
                          <a:latin typeface="+mn-lt"/>
                        </a:rPr>
                        <a:t>ORR, n (%)</a:t>
                      </a:r>
                    </a:p>
                  </a:txBody>
                  <a:tcPr marL="108000" marT="10800" marB="10800" anchor="ctr">
                    <a:lnT w="38100" cap="flat" cmpd="sng" algn="ctr">
                      <a:solidFill>
                        <a:schemeClr val="bg1"/>
                      </a:solidFill>
                      <a:prstDash val="solid"/>
                      <a:round/>
                      <a:headEnd type="none" w="med" len="med"/>
                      <a:tailEnd type="none" w="med" len="med"/>
                    </a:lnT>
                  </a:tcPr>
                </a:tc>
                <a:tc>
                  <a:txBody>
                    <a:bodyPr/>
                    <a:lstStyle/>
                    <a:p>
                      <a:pPr algn="ctr" fontAlgn="b"/>
                      <a:r>
                        <a:rPr lang="en-US" sz="1400" b="0" i="0" u="none" strike="noStrike">
                          <a:solidFill>
                            <a:schemeClr val="tx1"/>
                          </a:solidFill>
                          <a:effectLst/>
                          <a:latin typeface="+mn-lt"/>
                        </a:rPr>
                        <a:t>45 (68) </a:t>
                      </a:r>
                    </a:p>
                  </a:txBody>
                  <a:tcPr marT="10800" marB="10800" anchor="ctr">
                    <a:lnT w="38100" cap="flat" cmpd="sng" algn="ctr">
                      <a:solidFill>
                        <a:schemeClr val="bg1"/>
                      </a:solidFill>
                      <a:prstDash val="solid"/>
                      <a:round/>
                      <a:headEnd type="none" w="med" len="med"/>
                      <a:tailEnd type="none" w="med" len="med"/>
                    </a:lnT>
                  </a:tcPr>
                </a:tc>
                <a:tc>
                  <a:txBody>
                    <a:bodyPr/>
                    <a:lstStyle/>
                    <a:p>
                      <a:pPr algn="ctr" fontAlgn="b"/>
                      <a:r>
                        <a:rPr lang="en-US" sz="1400" b="0" i="0" u="none" strike="noStrike">
                          <a:solidFill>
                            <a:schemeClr val="tx1"/>
                          </a:solidFill>
                          <a:effectLst/>
                          <a:latin typeface="+mn-lt"/>
                        </a:rPr>
                        <a:t>44 (67)</a:t>
                      </a:r>
                    </a:p>
                  </a:txBody>
                  <a:tcPr marT="10800" marB="10800" anchor="ctr">
                    <a:lnT w="38100" cap="flat" cmpd="sng" algn="ctr">
                      <a:solidFill>
                        <a:schemeClr val="bg1"/>
                      </a:solidFill>
                      <a:prstDash val="solid"/>
                      <a:round/>
                      <a:headEnd type="none" w="med" len="med"/>
                      <a:tailEnd type="none" w="med" len="med"/>
                    </a:lnT>
                  </a:tcPr>
                </a:tc>
                <a:tc>
                  <a:txBody>
                    <a:bodyPr/>
                    <a:lstStyle/>
                    <a:p>
                      <a:pPr algn="ctr" fontAlgn="b"/>
                      <a:r>
                        <a:rPr lang="en-US" sz="1400" b="0" i="0" u="none" strike="noStrike">
                          <a:solidFill>
                            <a:schemeClr val="tx1"/>
                          </a:solidFill>
                          <a:effectLst/>
                          <a:latin typeface="+mn-lt"/>
                        </a:rPr>
                        <a:t>50 (76)</a:t>
                      </a:r>
                    </a:p>
                  </a:txBody>
                  <a:tcPr marT="10800" marB="108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838029787"/>
                  </a:ext>
                </a:extLst>
              </a:tr>
              <a:tr h="0">
                <a:tc>
                  <a:txBody>
                    <a:bodyPr/>
                    <a:lstStyle/>
                    <a:p>
                      <a:pPr marL="457200" lvl="1" indent="0" algn="l" fontAlgn="b"/>
                      <a:r>
                        <a:rPr lang="en-US" sz="1400" b="0" i="0" u="none" strike="noStrike">
                          <a:solidFill>
                            <a:schemeClr val="tx1"/>
                          </a:solidFill>
                          <a:effectLst/>
                          <a:latin typeface="+mn-lt"/>
                        </a:rPr>
                        <a:t>[95% CI]</a:t>
                      </a:r>
                    </a:p>
                  </a:txBody>
                  <a:tcPr marL="108000" marT="10800" marB="10800" anchor="ctr"/>
                </a:tc>
                <a:tc>
                  <a:txBody>
                    <a:bodyPr/>
                    <a:lstStyle/>
                    <a:p>
                      <a:pPr algn="ctr" fontAlgn="b"/>
                      <a:r>
                        <a:rPr lang="en-US" sz="1400" b="0" i="0" u="none" strike="noStrike">
                          <a:solidFill>
                            <a:schemeClr val="tx1"/>
                          </a:solidFill>
                          <a:effectLst/>
                          <a:latin typeface="+mn-lt"/>
                        </a:rPr>
                        <a:t>[55.6-79.1] </a:t>
                      </a:r>
                    </a:p>
                  </a:txBody>
                  <a:tcPr marT="10800" marB="10800" anchor="ctr"/>
                </a:tc>
                <a:tc>
                  <a:txBody>
                    <a:bodyPr/>
                    <a:lstStyle/>
                    <a:p>
                      <a:pPr algn="ctr" fontAlgn="b"/>
                      <a:r>
                        <a:rPr lang="en-US" sz="1400" b="0" i="0" u="none" strike="noStrike">
                          <a:solidFill>
                            <a:schemeClr val="tx1"/>
                          </a:solidFill>
                          <a:effectLst/>
                          <a:latin typeface="+mn-lt"/>
                        </a:rPr>
                        <a:t>[54.0-77.8]</a:t>
                      </a:r>
                    </a:p>
                  </a:txBody>
                  <a:tcPr marT="10800" marB="10800" anchor="ctr"/>
                </a:tc>
                <a:tc>
                  <a:txBody>
                    <a:bodyPr/>
                    <a:lstStyle/>
                    <a:p>
                      <a:pPr algn="ctr" fontAlgn="b"/>
                      <a:r>
                        <a:rPr lang="en-US" sz="1400" b="0" i="0" u="none" strike="noStrike">
                          <a:solidFill>
                            <a:schemeClr val="tx1"/>
                          </a:solidFill>
                          <a:effectLst/>
                          <a:latin typeface="+mn-lt"/>
                        </a:rPr>
                        <a:t>[63.6-85.5]</a:t>
                      </a:r>
                    </a:p>
                  </a:txBody>
                  <a:tcPr marT="10800" marB="10800" anchor="ctr"/>
                </a:tc>
                <a:extLst>
                  <a:ext uri="{0D108BD9-81ED-4DB2-BD59-A6C34878D82A}">
                    <a16:rowId xmlns:a16="http://schemas.microsoft.com/office/drawing/2014/main" val="3226776516"/>
                  </a:ext>
                </a:extLst>
              </a:tr>
              <a:tr h="0">
                <a:tc>
                  <a:txBody>
                    <a:bodyPr/>
                    <a:lstStyle/>
                    <a:p>
                      <a:pPr marL="457200" lvl="1" indent="0" algn="l" fontAlgn="b"/>
                      <a:r>
                        <a:rPr lang="en-US" sz="1400" b="0" i="1" u="none" strike="noStrike">
                          <a:solidFill>
                            <a:schemeClr val="tx1"/>
                          </a:solidFill>
                          <a:effectLst/>
                          <a:latin typeface="+mn-lt"/>
                        </a:rPr>
                        <a:t>P</a:t>
                      </a:r>
                      <a:r>
                        <a:rPr lang="en-US" sz="1400" b="0" i="0" u="none" strike="noStrike">
                          <a:solidFill>
                            <a:schemeClr val="tx1"/>
                          </a:solidFill>
                          <a:effectLst/>
                          <a:latin typeface="+mn-lt"/>
                        </a:rPr>
                        <a:t>-value</a:t>
                      </a:r>
                    </a:p>
                  </a:txBody>
                  <a:tcPr marL="108000" marT="10800" marB="10800" anchor="ctr"/>
                </a:tc>
                <a:tc>
                  <a:txBody>
                    <a:bodyPr/>
                    <a:lstStyle/>
                    <a:p>
                      <a:pPr algn="ctr" fontAlgn="b"/>
                      <a:r>
                        <a:rPr lang="en-US" sz="1400" b="0" i="0" u="none" strike="noStrike">
                          <a:solidFill>
                            <a:schemeClr val="tx1"/>
                          </a:solidFill>
                          <a:effectLst/>
                          <a:latin typeface="+mn-lt"/>
                        </a:rPr>
                        <a:t>&lt;.0001</a:t>
                      </a:r>
                      <a:r>
                        <a:rPr lang="en-US" sz="1400" b="0" i="0" u="none" strike="noStrike" baseline="30000">
                          <a:solidFill>
                            <a:schemeClr val="tx1"/>
                          </a:solidFill>
                          <a:effectLst/>
                          <a:latin typeface="+mn-lt"/>
                        </a:rPr>
                        <a:t>c</a:t>
                      </a:r>
                    </a:p>
                  </a:txBody>
                  <a:tcPr marT="10800" marB="10800" anchor="ctr"/>
                </a:tc>
                <a:tc>
                  <a:txBody>
                    <a:bodyPr/>
                    <a:lstStyle/>
                    <a:p>
                      <a:pPr algn="ctr" fontAlgn="b"/>
                      <a:endParaRPr lang="en-US" sz="1400" b="0" i="0" u="none" strike="noStrike">
                        <a:solidFill>
                          <a:schemeClr val="tx1"/>
                        </a:solidFill>
                        <a:effectLst/>
                        <a:latin typeface="+mn-lt"/>
                      </a:endParaRPr>
                    </a:p>
                  </a:txBody>
                  <a:tcPr marT="10800" marB="10800" anchor="ctr"/>
                </a:tc>
                <a:tc>
                  <a:txBody>
                    <a:bodyPr/>
                    <a:lstStyle/>
                    <a:p>
                      <a:pPr algn="ctr" fontAlgn="b"/>
                      <a:endParaRPr lang="en-US" sz="1400" b="0" i="0" u="none" strike="noStrike">
                        <a:solidFill>
                          <a:schemeClr val="tx1"/>
                        </a:solidFill>
                        <a:effectLst/>
                        <a:latin typeface="+mn-lt"/>
                      </a:endParaRPr>
                    </a:p>
                  </a:txBody>
                  <a:tcPr marT="10800" marB="10800" anchor="ctr"/>
                </a:tc>
                <a:extLst>
                  <a:ext uri="{0D108BD9-81ED-4DB2-BD59-A6C34878D82A}">
                    <a16:rowId xmlns:a16="http://schemas.microsoft.com/office/drawing/2014/main" val="1385341693"/>
                  </a:ext>
                </a:extLst>
              </a:tr>
              <a:tr h="0">
                <a:tc>
                  <a:txBody>
                    <a:bodyPr/>
                    <a:lstStyle/>
                    <a:p>
                      <a:pPr algn="l" fontAlgn="b"/>
                      <a:r>
                        <a:rPr lang="en-US" sz="1400" b="1" i="0" u="none" strike="noStrike">
                          <a:solidFill>
                            <a:schemeClr val="tx1"/>
                          </a:solidFill>
                          <a:effectLst/>
                          <a:latin typeface="+mn-lt"/>
                        </a:rPr>
                        <a:t>Best response, n (%)</a:t>
                      </a:r>
                    </a:p>
                  </a:txBody>
                  <a:tcPr marL="108000" marT="10800" marB="10800" anchor="ctr"/>
                </a:tc>
                <a:tc gridSpan="3">
                  <a:txBody>
                    <a:bodyPr/>
                    <a:lstStyle/>
                    <a:p>
                      <a:pPr algn="ctr" fontAlgn="b"/>
                      <a:endParaRPr lang="en-US" sz="1400" b="0" i="0" u="none" strike="noStrike">
                        <a:solidFill>
                          <a:schemeClr val="tx1"/>
                        </a:solidFill>
                        <a:effectLst/>
                        <a:latin typeface="+mn-lt"/>
                      </a:endParaRPr>
                    </a:p>
                  </a:txBody>
                  <a:tcPr marT="10800" marB="10800" anchor="ct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5487215"/>
                  </a:ext>
                </a:extLst>
              </a:tr>
              <a:tr h="0">
                <a:tc>
                  <a:txBody>
                    <a:bodyPr/>
                    <a:lstStyle/>
                    <a:p>
                      <a:pPr marL="457200" lvl="1" indent="0" algn="l" fontAlgn="b"/>
                      <a:r>
                        <a:rPr lang="en-US" sz="1400" b="0" i="0" u="none" strike="noStrike">
                          <a:solidFill>
                            <a:schemeClr val="tx1"/>
                          </a:solidFill>
                          <a:effectLst/>
                          <a:latin typeface="+mn-lt"/>
                        </a:rPr>
                        <a:t>CR</a:t>
                      </a:r>
                    </a:p>
                  </a:txBody>
                  <a:tcPr marL="108000" marT="10800" marB="10800" anchor="ctr"/>
                </a:tc>
                <a:tc>
                  <a:txBody>
                    <a:bodyPr/>
                    <a:lstStyle/>
                    <a:p>
                      <a:pPr algn="ctr" fontAlgn="b"/>
                      <a:r>
                        <a:rPr lang="en-US" sz="1400" b="0" i="0" u="none" strike="noStrike">
                          <a:solidFill>
                            <a:schemeClr val="tx1"/>
                          </a:solidFill>
                          <a:effectLst/>
                          <a:latin typeface="+mn-lt"/>
                        </a:rPr>
                        <a:t>17 (26)</a:t>
                      </a:r>
                    </a:p>
                  </a:txBody>
                  <a:tcPr marT="10800" marB="10800" anchor="ctr"/>
                </a:tc>
                <a:tc>
                  <a:txBody>
                    <a:bodyPr/>
                    <a:lstStyle/>
                    <a:p>
                      <a:pPr algn="ctr" fontAlgn="b"/>
                      <a:r>
                        <a:rPr lang="en-US" sz="1400" b="0" i="0" u="none" strike="noStrike">
                          <a:solidFill>
                            <a:schemeClr val="tx1"/>
                          </a:solidFill>
                          <a:effectLst/>
                          <a:latin typeface="+mn-lt"/>
                        </a:rPr>
                        <a:t>16 (24)</a:t>
                      </a:r>
                    </a:p>
                  </a:txBody>
                  <a:tcPr marT="10800" marB="10800" anchor="ctr"/>
                </a:tc>
                <a:tc>
                  <a:txBody>
                    <a:bodyPr/>
                    <a:lstStyle/>
                    <a:p>
                      <a:pPr algn="ctr" fontAlgn="b"/>
                      <a:r>
                        <a:rPr lang="en-US" sz="1400" b="0" i="0" u="none" strike="noStrike">
                          <a:solidFill>
                            <a:schemeClr val="tx1"/>
                          </a:solidFill>
                          <a:effectLst/>
                          <a:latin typeface="+mn-lt"/>
                        </a:rPr>
                        <a:t>19 (29)</a:t>
                      </a:r>
                    </a:p>
                  </a:txBody>
                  <a:tcPr marT="10800" marB="10800" anchor="ctr"/>
                </a:tc>
                <a:extLst>
                  <a:ext uri="{0D108BD9-81ED-4DB2-BD59-A6C34878D82A}">
                    <a16:rowId xmlns:a16="http://schemas.microsoft.com/office/drawing/2014/main" val="2264172343"/>
                  </a:ext>
                </a:extLst>
              </a:tr>
              <a:tr h="0">
                <a:tc>
                  <a:txBody>
                    <a:bodyPr/>
                    <a:lstStyle/>
                    <a:p>
                      <a:pPr marL="457200" lvl="1" indent="0" algn="l" fontAlgn="b"/>
                      <a:r>
                        <a:rPr lang="en-US" sz="1400" b="0" i="0" u="none" strike="noStrike">
                          <a:solidFill>
                            <a:schemeClr val="tx1"/>
                          </a:solidFill>
                          <a:effectLst/>
                          <a:latin typeface="+mn-lt"/>
                        </a:rPr>
                        <a:t>PR</a:t>
                      </a:r>
                    </a:p>
                  </a:txBody>
                  <a:tcPr marL="108000" marT="10800" marB="10800" anchor="ctr"/>
                </a:tc>
                <a:tc>
                  <a:txBody>
                    <a:bodyPr/>
                    <a:lstStyle/>
                    <a:p>
                      <a:pPr algn="ctr" fontAlgn="b"/>
                      <a:r>
                        <a:rPr lang="en-US" sz="1400" b="0" i="0" u="none" strike="noStrike">
                          <a:solidFill>
                            <a:schemeClr val="tx1"/>
                          </a:solidFill>
                          <a:effectLst/>
                          <a:latin typeface="+mn-lt"/>
                        </a:rPr>
                        <a:t>28 (42)</a:t>
                      </a:r>
                    </a:p>
                  </a:txBody>
                  <a:tcPr marT="10800" marB="10800" anchor="ctr"/>
                </a:tc>
                <a:tc>
                  <a:txBody>
                    <a:bodyPr/>
                    <a:lstStyle/>
                    <a:p>
                      <a:pPr algn="ctr" fontAlgn="b"/>
                      <a:r>
                        <a:rPr lang="en-US" sz="1400" b="0" i="0" u="none" strike="noStrike">
                          <a:solidFill>
                            <a:schemeClr val="tx1"/>
                          </a:solidFill>
                          <a:effectLst/>
                          <a:latin typeface="+mn-lt"/>
                        </a:rPr>
                        <a:t>28 (42)</a:t>
                      </a:r>
                    </a:p>
                  </a:txBody>
                  <a:tcPr marT="10800" marB="10800" anchor="ctr"/>
                </a:tc>
                <a:tc>
                  <a:txBody>
                    <a:bodyPr/>
                    <a:lstStyle/>
                    <a:p>
                      <a:pPr algn="ctr" fontAlgn="b"/>
                      <a:r>
                        <a:rPr lang="en-US" sz="1400" b="0" i="0" u="none" strike="noStrike">
                          <a:solidFill>
                            <a:schemeClr val="tx1"/>
                          </a:solidFill>
                          <a:effectLst/>
                          <a:latin typeface="+mn-lt"/>
                        </a:rPr>
                        <a:t>31 (47)</a:t>
                      </a:r>
                    </a:p>
                  </a:txBody>
                  <a:tcPr marT="10800" marB="10800" anchor="ctr"/>
                </a:tc>
                <a:extLst>
                  <a:ext uri="{0D108BD9-81ED-4DB2-BD59-A6C34878D82A}">
                    <a16:rowId xmlns:a16="http://schemas.microsoft.com/office/drawing/2014/main" val="1186290770"/>
                  </a:ext>
                </a:extLst>
              </a:tr>
              <a:tr h="0">
                <a:tc>
                  <a:txBody>
                    <a:bodyPr/>
                    <a:lstStyle/>
                    <a:p>
                      <a:pPr marL="457200" lvl="1" indent="0" algn="l" fontAlgn="b"/>
                      <a:r>
                        <a:rPr lang="en-US" sz="1400" b="0" i="0" u="none" strike="noStrike">
                          <a:solidFill>
                            <a:schemeClr val="tx1"/>
                          </a:solidFill>
                          <a:effectLst/>
                          <a:latin typeface="+mn-lt"/>
                        </a:rPr>
                        <a:t>SD</a:t>
                      </a:r>
                    </a:p>
                  </a:txBody>
                  <a:tcPr marL="108000" marT="10800" marB="10800" anchor="ctr"/>
                </a:tc>
                <a:tc>
                  <a:txBody>
                    <a:bodyPr/>
                    <a:lstStyle/>
                    <a:p>
                      <a:pPr algn="ctr" fontAlgn="b"/>
                      <a:r>
                        <a:rPr lang="en-US" sz="1400" b="0" i="0" u="none" strike="noStrike">
                          <a:solidFill>
                            <a:schemeClr val="tx1"/>
                          </a:solidFill>
                          <a:effectLst/>
                          <a:latin typeface="+mn-lt"/>
                        </a:rPr>
                        <a:t>14 (21)</a:t>
                      </a:r>
                      <a:r>
                        <a:rPr lang="en-US" sz="1400" b="0" i="0" u="none" strike="noStrike" baseline="30000">
                          <a:solidFill>
                            <a:schemeClr val="tx1"/>
                          </a:solidFill>
                          <a:effectLst/>
                          <a:latin typeface="+mn-lt"/>
                        </a:rPr>
                        <a:t>d,e</a:t>
                      </a:r>
                    </a:p>
                  </a:txBody>
                  <a:tcPr marT="10800" marB="10800" anchor="ctr"/>
                </a:tc>
                <a:tc>
                  <a:txBody>
                    <a:bodyPr/>
                    <a:lstStyle/>
                    <a:p>
                      <a:pPr algn="ctr" fontAlgn="b"/>
                      <a:r>
                        <a:rPr lang="en-US" sz="1400" b="0" i="0" u="none" strike="noStrike">
                          <a:solidFill>
                            <a:schemeClr val="tx1"/>
                          </a:solidFill>
                          <a:effectLst/>
                          <a:latin typeface="+mn-lt"/>
                        </a:rPr>
                        <a:t>16 (24)</a:t>
                      </a:r>
                    </a:p>
                  </a:txBody>
                  <a:tcPr marT="10800" marB="10800" anchor="ctr"/>
                </a:tc>
                <a:tc>
                  <a:txBody>
                    <a:bodyPr/>
                    <a:lstStyle/>
                    <a:p>
                      <a:pPr algn="ctr" fontAlgn="b"/>
                      <a:r>
                        <a:rPr lang="en-US" sz="1400" b="0" i="0" u="none" strike="noStrike">
                          <a:solidFill>
                            <a:schemeClr val="tx1"/>
                          </a:solidFill>
                          <a:effectLst/>
                          <a:latin typeface="+mn-lt"/>
                        </a:rPr>
                        <a:t>10 (15)</a:t>
                      </a:r>
                    </a:p>
                  </a:txBody>
                  <a:tcPr marT="10800" marB="10800" anchor="ctr"/>
                </a:tc>
                <a:extLst>
                  <a:ext uri="{0D108BD9-81ED-4DB2-BD59-A6C34878D82A}">
                    <a16:rowId xmlns:a16="http://schemas.microsoft.com/office/drawing/2014/main" val="952789113"/>
                  </a:ext>
                </a:extLst>
              </a:tr>
              <a:tr h="0">
                <a:tc>
                  <a:txBody>
                    <a:bodyPr/>
                    <a:lstStyle/>
                    <a:p>
                      <a:pPr marL="457200" lvl="1" indent="0" algn="l" fontAlgn="b"/>
                      <a:r>
                        <a:rPr lang="en-US" sz="1400" b="0" i="0" u="none" strike="noStrike">
                          <a:solidFill>
                            <a:schemeClr val="tx1"/>
                          </a:solidFill>
                          <a:effectLst/>
                          <a:latin typeface="+mn-lt"/>
                        </a:rPr>
                        <a:t>PD</a:t>
                      </a:r>
                    </a:p>
                  </a:txBody>
                  <a:tcPr marL="108000" marT="10800" marB="10800" anchor="ctr"/>
                </a:tc>
                <a:tc>
                  <a:txBody>
                    <a:bodyPr/>
                    <a:lstStyle/>
                    <a:p>
                      <a:pPr algn="ctr" fontAlgn="b"/>
                      <a:r>
                        <a:rPr lang="en-US" sz="1400" b="0" i="0" u="none" strike="noStrike">
                          <a:solidFill>
                            <a:schemeClr val="tx1"/>
                          </a:solidFill>
                          <a:effectLst/>
                          <a:latin typeface="+mn-lt"/>
                        </a:rPr>
                        <a:t>6 (9)</a:t>
                      </a:r>
                    </a:p>
                  </a:txBody>
                  <a:tcPr marT="10800" marB="10800" anchor="ctr"/>
                </a:tc>
                <a:tc>
                  <a:txBody>
                    <a:bodyPr/>
                    <a:lstStyle/>
                    <a:p>
                      <a:pPr algn="ctr" fontAlgn="b"/>
                      <a:r>
                        <a:rPr lang="en-US" sz="1400" b="0" i="0" u="none" strike="noStrike">
                          <a:solidFill>
                            <a:schemeClr val="tx1"/>
                          </a:solidFill>
                          <a:effectLst/>
                          <a:latin typeface="+mn-lt"/>
                        </a:rPr>
                        <a:t>5 (8)</a:t>
                      </a:r>
                    </a:p>
                  </a:txBody>
                  <a:tcPr marT="10800" marB="10800" anchor="ctr"/>
                </a:tc>
                <a:tc>
                  <a:txBody>
                    <a:bodyPr/>
                    <a:lstStyle/>
                    <a:p>
                      <a:pPr algn="ctr" fontAlgn="b"/>
                      <a:r>
                        <a:rPr lang="en-US" sz="1400" b="0" i="0" u="none" strike="noStrike">
                          <a:solidFill>
                            <a:schemeClr val="tx1"/>
                          </a:solidFill>
                          <a:effectLst/>
                          <a:latin typeface="+mn-lt"/>
                        </a:rPr>
                        <a:t>5 (8)</a:t>
                      </a:r>
                    </a:p>
                  </a:txBody>
                  <a:tcPr marT="10800" marB="10800" anchor="ctr"/>
                </a:tc>
                <a:extLst>
                  <a:ext uri="{0D108BD9-81ED-4DB2-BD59-A6C34878D82A}">
                    <a16:rowId xmlns:a16="http://schemas.microsoft.com/office/drawing/2014/main" val="918949242"/>
                  </a:ext>
                </a:extLst>
              </a:tr>
              <a:tr h="0">
                <a:tc>
                  <a:txBody>
                    <a:bodyPr/>
                    <a:lstStyle/>
                    <a:p>
                      <a:pPr algn="l" fontAlgn="b"/>
                      <a:r>
                        <a:rPr lang="en-GB" sz="1400" b="1" i="0" u="none" strike="noStrike">
                          <a:solidFill>
                            <a:schemeClr val="tx1"/>
                          </a:solidFill>
                          <a:effectLst/>
                          <a:latin typeface="+mn-lt"/>
                        </a:rPr>
                        <a:t>Discontinued study prior to first assessment, n (%)</a:t>
                      </a:r>
                    </a:p>
                  </a:txBody>
                  <a:tcPr marL="108000" marT="10800" marB="10800" anchor="ctr"/>
                </a:tc>
                <a:tc>
                  <a:txBody>
                    <a:bodyPr/>
                    <a:lstStyle/>
                    <a:p>
                      <a:pPr algn="ctr" fontAlgn="b"/>
                      <a:r>
                        <a:rPr lang="en-US" sz="1400" b="0" i="0" u="none" strike="noStrike">
                          <a:solidFill>
                            <a:schemeClr val="tx1"/>
                          </a:solidFill>
                          <a:effectLst/>
                          <a:latin typeface="+mn-lt"/>
                        </a:rPr>
                        <a:t>1 (1)</a:t>
                      </a:r>
                    </a:p>
                  </a:txBody>
                  <a:tcPr marT="10800" marB="10800" anchor="ctr"/>
                </a:tc>
                <a:tc>
                  <a:txBody>
                    <a:bodyPr/>
                    <a:lstStyle/>
                    <a:p>
                      <a:pPr algn="ctr" fontAlgn="b"/>
                      <a:r>
                        <a:rPr lang="en-US" sz="1400" b="0" i="0" u="none" strike="noStrike">
                          <a:solidFill>
                            <a:schemeClr val="tx1"/>
                          </a:solidFill>
                          <a:effectLst/>
                          <a:latin typeface="+mn-lt"/>
                        </a:rPr>
                        <a:t>1 (1)</a:t>
                      </a:r>
                    </a:p>
                  </a:txBody>
                  <a:tcPr marT="10800" marB="10800" anchor="ctr"/>
                </a:tc>
                <a:tc>
                  <a:txBody>
                    <a:bodyPr/>
                    <a:lstStyle/>
                    <a:p>
                      <a:pPr algn="ctr" fontAlgn="b"/>
                      <a:r>
                        <a:rPr lang="en-US" sz="1400" b="0" i="0" u="none" strike="noStrike">
                          <a:solidFill>
                            <a:schemeClr val="tx1"/>
                          </a:solidFill>
                          <a:effectLst/>
                          <a:latin typeface="+mn-lt"/>
                        </a:rPr>
                        <a:t>1 (1)</a:t>
                      </a:r>
                    </a:p>
                  </a:txBody>
                  <a:tcPr marT="10800" marB="10800" anchor="ctr"/>
                </a:tc>
                <a:extLst>
                  <a:ext uri="{0D108BD9-81ED-4DB2-BD59-A6C34878D82A}">
                    <a16:rowId xmlns:a16="http://schemas.microsoft.com/office/drawing/2014/main" val="3388711895"/>
                  </a:ext>
                </a:extLst>
              </a:tr>
              <a:tr h="0">
                <a:tc>
                  <a:txBody>
                    <a:bodyPr/>
                    <a:lstStyle/>
                    <a:p>
                      <a:pPr algn="l" fontAlgn="b"/>
                      <a:r>
                        <a:rPr lang="en-GB" sz="1400" b="1" i="0" u="none" strike="noStrike">
                          <a:solidFill>
                            <a:schemeClr val="tx1"/>
                          </a:solidFill>
                          <a:effectLst/>
                          <a:latin typeface="+mn-lt"/>
                        </a:rPr>
                        <a:t>Time to response, median (range), months</a:t>
                      </a:r>
                    </a:p>
                  </a:txBody>
                  <a:tcPr marL="108000" marT="10800" marB="10800" anchor="ctr"/>
                </a:tc>
                <a:tc>
                  <a:txBody>
                    <a:bodyPr/>
                    <a:lstStyle/>
                    <a:p>
                      <a:pPr algn="ctr" fontAlgn="b"/>
                      <a:r>
                        <a:rPr lang="en-US" sz="1400" b="0" i="0" u="none" strike="noStrike">
                          <a:solidFill>
                            <a:schemeClr val="tx1"/>
                          </a:solidFill>
                          <a:effectLst/>
                          <a:latin typeface="+mn-lt"/>
                        </a:rPr>
                        <a:t>2.8 (1.7-11.1)</a:t>
                      </a:r>
                    </a:p>
                  </a:txBody>
                  <a:tcPr marT="10800" marB="10800" anchor="ctr"/>
                </a:tc>
                <a:tc>
                  <a:txBody>
                    <a:bodyPr/>
                    <a:lstStyle/>
                    <a:p>
                      <a:pPr algn="ctr" fontAlgn="b"/>
                      <a:r>
                        <a:rPr lang="en-US" sz="1400" b="0" i="0" u="none" strike="noStrike">
                          <a:solidFill>
                            <a:schemeClr val="tx1"/>
                          </a:solidFill>
                          <a:effectLst/>
                          <a:latin typeface="+mn-lt"/>
                        </a:rPr>
                        <a:t>3.0 (1.8-22.2)</a:t>
                      </a:r>
                    </a:p>
                  </a:txBody>
                  <a:tcPr marT="10800" marB="10800" anchor="ctr"/>
                </a:tc>
                <a:tc>
                  <a:txBody>
                    <a:bodyPr/>
                    <a:lstStyle/>
                    <a:p>
                      <a:pPr algn="ctr" fontAlgn="b"/>
                      <a:r>
                        <a:rPr lang="en-US" sz="1400" b="0" i="0" u="none" strike="noStrike">
                          <a:solidFill>
                            <a:schemeClr val="tx1"/>
                          </a:solidFill>
                          <a:effectLst/>
                          <a:latin typeface="+mn-lt"/>
                        </a:rPr>
                        <a:t>2.8 (1.7-16.6)</a:t>
                      </a:r>
                    </a:p>
                  </a:txBody>
                  <a:tcPr marT="10800" marB="10800" anchor="ctr"/>
                </a:tc>
                <a:extLst>
                  <a:ext uri="{0D108BD9-81ED-4DB2-BD59-A6C34878D82A}">
                    <a16:rowId xmlns:a16="http://schemas.microsoft.com/office/drawing/2014/main" val="2908061879"/>
                  </a:ext>
                </a:extLst>
              </a:tr>
            </a:tbl>
          </a:graphicData>
        </a:graphic>
      </p:graphicFrame>
      <p:sp>
        <p:nvSpPr>
          <p:cNvPr id="10" name="Rectangle 1">
            <a:extLst>
              <a:ext uri="{FF2B5EF4-FFF2-40B4-BE49-F238E27FC236}">
                <a16:creationId xmlns:a16="http://schemas.microsoft.com/office/drawing/2014/main" id="{34E273F6-207E-78DF-FC01-C9DCB74AB11B}"/>
              </a:ext>
            </a:extLst>
          </p:cNvPr>
          <p:cNvSpPr/>
          <p:nvPr/>
        </p:nvSpPr>
        <p:spPr>
          <a:xfrm>
            <a:off x="9130128" y="1680994"/>
            <a:ext cx="2645340" cy="369456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bIns="108000" rtlCol="0" anchor="t" anchorCtr="0">
            <a:noAutofit/>
          </a:bodyPr>
          <a:lstStyle/>
          <a:p>
            <a:pPr marL="177800" indent="-177800">
              <a:spcAft>
                <a:spcPts val="1200"/>
              </a:spcAft>
              <a:buClr>
                <a:schemeClr val="accent2"/>
              </a:buClr>
              <a:buFont typeface="Arial" panose="020B0604020202020204" pitchFamily="34" charset="0"/>
              <a:buChar char="•"/>
            </a:pPr>
            <a:r>
              <a:rPr lang="en-GB" sz="1400">
                <a:solidFill>
                  <a:schemeClr val="tx1"/>
                </a:solidFill>
                <a:effectLst/>
              </a:rPr>
              <a:t> After a median follow-up of 28 months, ORR by IRC was 68%; ORR by INV was 76%</a:t>
            </a:r>
          </a:p>
          <a:p>
            <a:pPr marL="177800" indent="-177800">
              <a:spcAft>
                <a:spcPts val="1200"/>
              </a:spcAft>
              <a:buClr>
                <a:schemeClr val="accent2"/>
              </a:buClr>
              <a:buFont typeface="Arial" panose="020B0604020202020204" pitchFamily="34" charset="0"/>
              <a:buChar char="•"/>
            </a:pPr>
            <a:r>
              <a:rPr lang="en-GB" sz="1400">
                <a:solidFill>
                  <a:schemeClr val="tx1"/>
                </a:solidFill>
                <a:effectLst/>
              </a:rPr>
              <a:t>26% of patients had a CR by IRC, and 29% had a CR by INV; the median time to response was approximately 3 months</a:t>
            </a:r>
          </a:p>
        </p:txBody>
      </p:sp>
    </p:spTree>
    <p:extLst>
      <p:ext uri="{BB962C8B-B14F-4D97-AF65-F5344CB8AC3E}">
        <p14:creationId xmlns:p14="http://schemas.microsoft.com/office/powerpoint/2010/main" val="39542686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728D28-3ECD-0248-7CD2-3EE6C81AE1F9}"/>
              </a:ext>
            </a:extLst>
          </p:cNvPr>
          <p:cNvSpPr>
            <a:spLocks noGrp="1"/>
          </p:cNvSpPr>
          <p:nvPr>
            <p:ph type="title"/>
          </p:nvPr>
        </p:nvSpPr>
        <p:spPr/>
        <p:txBody>
          <a:bodyPr/>
          <a:lstStyle/>
          <a:p>
            <a:r>
              <a:rPr lang="en-US"/>
              <a:t>Best overall response by IRC and MZL subtypes</a:t>
            </a:r>
          </a:p>
        </p:txBody>
      </p:sp>
      <p:sp>
        <p:nvSpPr>
          <p:cNvPr id="4" name="Footer Placeholder 3">
            <a:extLst>
              <a:ext uri="{FF2B5EF4-FFF2-40B4-BE49-F238E27FC236}">
                <a16:creationId xmlns:a16="http://schemas.microsoft.com/office/drawing/2014/main" id="{A5B15AD5-85FC-13F2-E90E-C912185B8502}"/>
              </a:ext>
            </a:extLst>
          </p:cNvPr>
          <p:cNvSpPr>
            <a:spLocks noGrp="1"/>
          </p:cNvSpPr>
          <p:nvPr>
            <p:ph type="ftr" sz="quarter" idx="10"/>
          </p:nvPr>
        </p:nvSpPr>
        <p:spPr>
          <a:xfrm>
            <a:off x="407989" y="6057900"/>
            <a:ext cx="8532812" cy="611188"/>
          </a:xfrm>
        </p:spPr>
        <p:txBody>
          <a:bodyPr/>
          <a:lstStyle/>
          <a:p>
            <a:r>
              <a:rPr lang="en-GB" baseline="30000"/>
              <a:t>a </a:t>
            </a:r>
            <a:r>
              <a:rPr lang="en-GB"/>
              <a:t>One patient (</a:t>
            </a:r>
            <a:r>
              <a:rPr lang="en-GB" err="1"/>
              <a:t>extranodal</a:t>
            </a:r>
            <a:r>
              <a:rPr lang="en-GB"/>
              <a:t> MZL) who withdrew consent prior to the first disease assessment is not shown in the figure.</a:t>
            </a:r>
            <a:br>
              <a:rPr lang="en-US"/>
            </a:br>
            <a:r>
              <a:rPr lang="en-GB" sz="800" b="1"/>
              <a:t>CR</a:t>
            </a:r>
            <a:r>
              <a:rPr lang="en-GB" sz="800"/>
              <a:t>, complete response; </a:t>
            </a:r>
            <a:r>
              <a:rPr lang="en-US" b="1">
                <a:solidFill>
                  <a:srgbClr val="4E4F4E"/>
                </a:solidFill>
                <a:cs typeface="Arial" panose="020B0604020202020204" pitchFamily="34" charset="0"/>
              </a:rPr>
              <a:t>IRC</a:t>
            </a:r>
            <a:r>
              <a:rPr lang="en-US">
                <a:solidFill>
                  <a:srgbClr val="4E4F4E"/>
                </a:solidFill>
                <a:cs typeface="Arial" panose="020B0604020202020204" pitchFamily="34" charset="0"/>
              </a:rPr>
              <a:t>, independent review committee; </a:t>
            </a:r>
            <a:r>
              <a:rPr lang="en-GB" sz="800" b="1"/>
              <a:t>MZL</a:t>
            </a:r>
            <a:r>
              <a:rPr lang="en-GB" sz="800"/>
              <a:t>, Marginal Zone Lymphoma; </a:t>
            </a:r>
            <a:r>
              <a:rPr lang="en-US" b="1"/>
              <a:t>NMZL</a:t>
            </a:r>
            <a:r>
              <a:rPr lang="en-US"/>
              <a:t>, nodal MZL;</a:t>
            </a:r>
            <a:r>
              <a:rPr lang="en-GB" sz="800"/>
              <a:t> </a:t>
            </a:r>
            <a:br>
              <a:rPr lang="en-GB" sz="800"/>
            </a:br>
            <a:r>
              <a:rPr lang="en-US" b="1">
                <a:solidFill>
                  <a:srgbClr val="4E4F4E"/>
                </a:solidFill>
                <a:cs typeface="Arial" panose="020B0604020202020204" pitchFamily="34" charset="0"/>
              </a:rPr>
              <a:t>ORR</a:t>
            </a:r>
            <a:r>
              <a:rPr lang="en-US">
                <a:solidFill>
                  <a:srgbClr val="4E4F4E"/>
                </a:solidFill>
                <a:cs typeface="Arial" panose="020B0604020202020204" pitchFamily="34" charset="0"/>
              </a:rPr>
              <a:t>, overall response rate; </a:t>
            </a:r>
            <a:r>
              <a:rPr lang="en-US" b="1">
                <a:solidFill>
                  <a:srgbClr val="4E4F4E"/>
                </a:solidFill>
                <a:cs typeface="Arial" panose="020B0604020202020204" pitchFamily="34" charset="0"/>
              </a:rPr>
              <a:t>PD</a:t>
            </a:r>
            <a:r>
              <a:rPr lang="en-US">
                <a:solidFill>
                  <a:srgbClr val="4E4F4E"/>
                </a:solidFill>
                <a:cs typeface="Arial" panose="020B0604020202020204" pitchFamily="34" charset="0"/>
              </a:rPr>
              <a:t>, progressive disease; </a:t>
            </a:r>
            <a:r>
              <a:rPr lang="en-US" b="1">
                <a:solidFill>
                  <a:srgbClr val="4E4F4E"/>
                </a:solidFill>
                <a:cs typeface="Arial" panose="020B0604020202020204" pitchFamily="34" charset="0"/>
              </a:rPr>
              <a:t>PR</a:t>
            </a:r>
            <a:r>
              <a:rPr lang="en-US">
                <a:solidFill>
                  <a:srgbClr val="4E4F4E"/>
                </a:solidFill>
                <a:cs typeface="Arial" panose="020B0604020202020204" pitchFamily="34" charset="0"/>
              </a:rPr>
              <a:t>, partial response; </a:t>
            </a:r>
            <a:r>
              <a:rPr lang="en-US" b="1">
                <a:solidFill>
                  <a:srgbClr val="4E4F4E"/>
                </a:solidFill>
                <a:cs typeface="Arial" panose="020B0604020202020204" pitchFamily="34" charset="0"/>
              </a:rPr>
              <a:t>SD</a:t>
            </a:r>
            <a:r>
              <a:rPr lang="en-US">
                <a:solidFill>
                  <a:srgbClr val="4E4F4E"/>
                </a:solidFill>
                <a:cs typeface="Arial" panose="020B0604020202020204" pitchFamily="34" charset="0"/>
              </a:rPr>
              <a:t>, stable disease.</a:t>
            </a:r>
            <a:endParaRPr lang="en-GB"/>
          </a:p>
          <a:p>
            <a:r>
              <a:rPr lang="en-US" b="1" err="1">
                <a:solidFill>
                  <a:srgbClr val="4E4F4E"/>
                </a:solidFill>
                <a:cs typeface="Arial" panose="020B0604020202020204" pitchFamily="34" charset="0"/>
              </a:rPr>
              <a:t>Opat</a:t>
            </a:r>
            <a:r>
              <a:rPr lang="en-US" b="1">
                <a:solidFill>
                  <a:srgbClr val="4E4F4E"/>
                </a:solidFill>
                <a:cs typeface="Arial" panose="020B0604020202020204" pitchFamily="34" charset="0"/>
              </a:rPr>
              <a:t> S,</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P1084 presented at EHA2023. Trotman J,</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284 presented at 17-ICML.</a:t>
            </a:r>
            <a:endParaRPr lang="en-GB" b="1"/>
          </a:p>
        </p:txBody>
      </p:sp>
      <p:graphicFrame>
        <p:nvGraphicFramePr>
          <p:cNvPr id="11" name="Tabelle 11">
            <a:extLst>
              <a:ext uri="{FF2B5EF4-FFF2-40B4-BE49-F238E27FC236}">
                <a16:creationId xmlns:a16="http://schemas.microsoft.com/office/drawing/2014/main" id="{8855E45A-36F8-2863-D585-50D12C5E0B03}"/>
              </a:ext>
            </a:extLst>
          </p:cNvPr>
          <p:cNvGraphicFramePr>
            <a:graphicFrameLocks noGrp="1"/>
          </p:cNvGraphicFramePr>
          <p:nvPr>
            <p:extLst>
              <p:ext uri="{D42A27DB-BD31-4B8C-83A1-F6EECF244321}">
                <p14:modId xmlns:p14="http://schemas.microsoft.com/office/powerpoint/2010/main" val="2328092355"/>
              </p:ext>
            </p:extLst>
          </p:nvPr>
        </p:nvGraphicFramePr>
        <p:xfrm>
          <a:off x="499484" y="5252389"/>
          <a:ext cx="7673352" cy="370840"/>
        </p:xfrm>
        <a:graphic>
          <a:graphicData uri="http://schemas.openxmlformats.org/drawingml/2006/table">
            <a:tbl>
              <a:tblPr firstRow="1" bandRow="1">
                <a:tableStyleId>{5C22544A-7EE6-4342-B048-85BDC9FD1C3A}</a:tableStyleId>
              </a:tblPr>
              <a:tblGrid>
                <a:gridCol w="869352">
                  <a:extLst>
                    <a:ext uri="{9D8B030D-6E8A-4147-A177-3AD203B41FA5}">
                      <a16:colId xmlns:a16="http://schemas.microsoft.com/office/drawing/2014/main" val="387246458"/>
                    </a:ext>
                  </a:extLst>
                </a:gridCol>
                <a:gridCol w="1008000">
                  <a:extLst>
                    <a:ext uri="{9D8B030D-6E8A-4147-A177-3AD203B41FA5}">
                      <a16:colId xmlns:a16="http://schemas.microsoft.com/office/drawing/2014/main" val="586495682"/>
                    </a:ext>
                  </a:extLst>
                </a:gridCol>
                <a:gridCol w="1872000">
                  <a:extLst>
                    <a:ext uri="{9D8B030D-6E8A-4147-A177-3AD203B41FA5}">
                      <a16:colId xmlns:a16="http://schemas.microsoft.com/office/drawing/2014/main" val="4280081886"/>
                    </a:ext>
                  </a:extLst>
                </a:gridCol>
                <a:gridCol w="1080000">
                  <a:extLst>
                    <a:ext uri="{9D8B030D-6E8A-4147-A177-3AD203B41FA5}">
                      <a16:colId xmlns:a16="http://schemas.microsoft.com/office/drawing/2014/main" val="2974550125"/>
                    </a:ext>
                  </a:extLst>
                </a:gridCol>
                <a:gridCol w="1728000">
                  <a:extLst>
                    <a:ext uri="{9D8B030D-6E8A-4147-A177-3AD203B41FA5}">
                      <a16:colId xmlns:a16="http://schemas.microsoft.com/office/drawing/2014/main" val="2941170038"/>
                    </a:ext>
                  </a:extLst>
                </a:gridCol>
                <a:gridCol w="1116000">
                  <a:extLst>
                    <a:ext uri="{9D8B030D-6E8A-4147-A177-3AD203B41FA5}">
                      <a16:colId xmlns:a16="http://schemas.microsoft.com/office/drawing/2014/main" val="1116726397"/>
                    </a:ext>
                  </a:extLst>
                </a:gridCol>
              </a:tblGrid>
              <a:tr h="370840">
                <a:tc>
                  <a:txBody>
                    <a:bodyPr/>
                    <a:lstStyle/>
                    <a:p>
                      <a:r>
                        <a:rPr lang="de-DE" sz="1400">
                          <a:solidFill>
                            <a:schemeClr val="tx1"/>
                          </a:solidFill>
                        </a:rPr>
                        <a:t>ORR, %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e-DE" sz="1400">
                          <a:solidFill>
                            <a:schemeClr val="tx1"/>
                          </a:solidFill>
                        </a:rPr>
                        <a:t>64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e-DE" sz="1400">
                          <a:solidFill>
                            <a:schemeClr val="tx1"/>
                          </a:solidFill>
                        </a:rPr>
                        <a:t>76</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e-DE" sz="1400">
                          <a:solidFill>
                            <a:schemeClr val="tx1"/>
                          </a:solidFill>
                        </a:rPr>
                        <a:t>67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e-DE" sz="1400">
                          <a:solidFill>
                            <a:schemeClr val="tx1"/>
                          </a:solidFill>
                        </a:rPr>
                        <a:t>50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e-DE" sz="1400">
                          <a:solidFill>
                            <a:schemeClr val="tx1"/>
                          </a:solidFill>
                        </a:rPr>
                        <a:t>68</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796560"/>
                  </a:ext>
                </a:extLst>
              </a:tr>
            </a:tbl>
          </a:graphicData>
        </a:graphic>
      </p:graphicFrame>
      <p:grpSp>
        <p:nvGrpSpPr>
          <p:cNvPr id="15" name="Gruppieren 14">
            <a:extLst>
              <a:ext uri="{FF2B5EF4-FFF2-40B4-BE49-F238E27FC236}">
                <a16:creationId xmlns:a16="http://schemas.microsoft.com/office/drawing/2014/main" id="{4066583C-B96F-809D-4167-61928C816C09}"/>
              </a:ext>
            </a:extLst>
          </p:cNvPr>
          <p:cNvGrpSpPr/>
          <p:nvPr/>
        </p:nvGrpSpPr>
        <p:grpSpPr>
          <a:xfrm>
            <a:off x="327082" y="504697"/>
            <a:ext cx="8703655" cy="4933112"/>
            <a:chOff x="-1739403" y="-1142831"/>
            <a:chExt cx="8463280" cy="5418667"/>
          </a:xfrm>
        </p:grpSpPr>
        <p:graphicFrame>
          <p:nvGraphicFramePr>
            <p:cNvPr id="10" name="Diagramm 9">
              <a:extLst>
                <a:ext uri="{FF2B5EF4-FFF2-40B4-BE49-F238E27FC236}">
                  <a16:creationId xmlns:a16="http://schemas.microsoft.com/office/drawing/2014/main" id="{10BF47CC-C46E-E694-4663-4D4A7536A6BA}"/>
                </a:ext>
              </a:extLst>
            </p:cNvPr>
            <p:cNvGraphicFramePr/>
            <p:nvPr>
              <p:extLst>
                <p:ext uri="{D42A27DB-BD31-4B8C-83A1-F6EECF244321}">
                  <p14:modId xmlns:p14="http://schemas.microsoft.com/office/powerpoint/2010/main" val="2467075018"/>
                </p:ext>
              </p:extLst>
            </p:nvPr>
          </p:nvGraphicFramePr>
          <p:xfrm>
            <a:off x="-1404123" y="-114283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hteck 13">
              <a:extLst>
                <a:ext uri="{FF2B5EF4-FFF2-40B4-BE49-F238E27FC236}">
                  <a16:creationId xmlns:a16="http://schemas.microsoft.com/office/drawing/2014/main" id="{8B7A432F-2AF7-0BC5-BB36-5E94A30466C5}"/>
                </a:ext>
              </a:extLst>
            </p:cNvPr>
            <p:cNvSpPr/>
            <p:nvPr/>
          </p:nvSpPr>
          <p:spPr>
            <a:xfrm>
              <a:off x="-1739403" y="939128"/>
              <a:ext cx="335280" cy="17337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de-DE" sz="1400" b="1">
                  <a:solidFill>
                    <a:schemeClr val="tx1"/>
                  </a:solidFill>
                </a:rPr>
                <a:t>Best </a:t>
              </a:r>
              <a:r>
                <a:rPr lang="de-DE" sz="1400" b="1" err="1">
                  <a:solidFill>
                    <a:schemeClr val="tx1"/>
                  </a:solidFill>
                </a:rPr>
                <a:t>response</a:t>
              </a:r>
              <a:r>
                <a:rPr lang="de-DE" sz="1400" b="1">
                  <a:solidFill>
                    <a:schemeClr val="tx1"/>
                  </a:solidFill>
                </a:rPr>
                <a:t>, %</a:t>
              </a:r>
            </a:p>
          </p:txBody>
        </p:sp>
      </p:grpSp>
      <p:sp>
        <p:nvSpPr>
          <p:cNvPr id="7" name="Rectangle 1">
            <a:extLst>
              <a:ext uri="{FF2B5EF4-FFF2-40B4-BE49-F238E27FC236}">
                <a16:creationId xmlns:a16="http://schemas.microsoft.com/office/drawing/2014/main" id="{541A8FF0-AC45-5C84-A38C-0D2BB25DE0CB}"/>
              </a:ext>
            </a:extLst>
          </p:cNvPr>
          <p:cNvSpPr/>
          <p:nvPr/>
        </p:nvSpPr>
        <p:spPr>
          <a:xfrm>
            <a:off x="9130128" y="1680994"/>
            <a:ext cx="2645340" cy="32958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t" anchorCtr="0">
            <a:noAutofit/>
          </a:bodyPr>
          <a:lstStyle/>
          <a:p>
            <a:pPr marL="177800" indent="-177800">
              <a:spcAft>
                <a:spcPts val="1200"/>
              </a:spcAft>
              <a:buClr>
                <a:schemeClr val="accent2"/>
              </a:buClr>
              <a:buFont typeface="Arial" panose="020B0604020202020204" pitchFamily="34" charset="0"/>
              <a:buChar char="•"/>
            </a:pPr>
            <a:r>
              <a:rPr lang="en-GB" sz="1400">
                <a:solidFill>
                  <a:schemeClr val="tx1"/>
                </a:solidFill>
                <a:effectLst/>
              </a:rPr>
              <a:t>The ORR was high in all MZL subtypes, with the highest ORR seen in patients with </a:t>
            </a:r>
            <a:r>
              <a:rPr lang="en-GB" sz="1400">
                <a:solidFill>
                  <a:schemeClr val="tx1"/>
                </a:solidFill>
              </a:rPr>
              <a:t>nodal MZL</a:t>
            </a:r>
            <a:r>
              <a:rPr lang="en-GB" sz="1400">
                <a:solidFill>
                  <a:schemeClr val="tx1"/>
                </a:solidFill>
                <a:effectLst/>
              </a:rPr>
              <a:t> (76%) and the highest CR in patients with </a:t>
            </a:r>
            <a:r>
              <a:rPr lang="en-GB" sz="1400" err="1">
                <a:solidFill>
                  <a:schemeClr val="tx1"/>
                </a:solidFill>
                <a:effectLst/>
              </a:rPr>
              <a:t>extranodal</a:t>
            </a:r>
            <a:r>
              <a:rPr lang="en-GB" sz="1400">
                <a:solidFill>
                  <a:schemeClr val="tx1"/>
                </a:solidFill>
                <a:effectLst/>
              </a:rPr>
              <a:t> MZL (40%)</a:t>
            </a:r>
          </a:p>
        </p:txBody>
      </p:sp>
      <p:sp>
        <p:nvSpPr>
          <p:cNvPr id="8" name="Textfeld 7">
            <a:extLst>
              <a:ext uri="{FF2B5EF4-FFF2-40B4-BE49-F238E27FC236}">
                <a16:creationId xmlns:a16="http://schemas.microsoft.com/office/drawing/2014/main" id="{735C26D4-CF37-6834-AE56-CAB8292561CF}"/>
              </a:ext>
            </a:extLst>
          </p:cNvPr>
          <p:cNvSpPr txBox="1"/>
          <p:nvPr/>
        </p:nvSpPr>
        <p:spPr>
          <a:xfrm>
            <a:off x="2540000" y="5061924"/>
            <a:ext cx="251992" cy="235962"/>
          </a:xfrm>
          <a:prstGeom prst="rect">
            <a:avLst/>
          </a:prstGeom>
          <a:noFill/>
        </p:spPr>
        <p:txBody>
          <a:bodyPr wrap="none" rtlCol="0">
            <a:spAutoFit/>
          </a:bodyPr>
          <a:lstStyle/>
          <a:p>
            <a:r>
              <a:rPr lang="de-DE" sz="1400" baseline="30000"/>
              <a:t>a</a:t>
            </a:r>
          </a:p>
        </p:txBody>
      </p:sp>
    </p:spTree>
    <p:extLst>
      <p:ext uri="{BB962C8B-B14F-4D97-AF65-F5344CB8AC3E}">
        <p14:creationId xmlns:p14="http://schemas.microsoft.com/office/powerpoint/2010/main" val="18537508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Diagramm 28">
            <a:extLst>
              <a:ext uri="{FF2B5EF4-FFF2-40B4-BE49-F238E27FC236}">
                <a16:creationId xmlns:a16="http://schemas.microsoft.com/office/drawing/2014/main" id="{7751845C-19B6-8145-9D79-5D7998F82455}"/>
              </a:ext>
            </a:extLst>
          </p:cNvPr>
          <p:cNvGraphicFramePr/>
          <p:nvPr>
            <p:extLst>
              <p:ext uri="{D42A27DB-BD31-4B8C-83A1-F6EECF244321}">
                <p14:modId xmlns:p14="http://schemas.microsoft.com/office/powerpoint/2010/main" val="1870690558"/>
              </p:ext>
            </p:extLst>
          </p:nvPr>
        </p:nvGraphicFramePr>
        <p:xfrm>
          <a:off x="6074538" y="1943408"/>
          <a:ext cx="5929079" cy="24172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m 6">
            <a:extLst>
              <a:ext uri="{FF2B5EF4-FFF2-40B4-BE49-F238E27FC236}">
                <a16:creationId xmlns:a16="http://schemas.microsoft.com/office/drawing/2014/main" id="{9AE4C777-745B-139B-5826-921331A233B7}"/>
              </a:ext>
            </a:extLst>
          </p:cNvPr>
          <p:cNvGraphicFramePr/>
          <p:nvPr>
            <p:extLst>
              <p:ext uri="{D42A27DB-BD31-4B8C-83A1-F6EECF244321}">
                <p14:modId xmlns:p14="http://schemas.microsoft.com/office/powerpoint/2010/main" val="1256479803"/>
              </p:ext>
            </p:extLst>
          </p:nvPr>
        </p:nvGraphicFramePr>
        <p:xfrm>
          <a:off x="274871" y="1943408"/>
          <a:ext cx="5929079" cy="24172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247F4D49-C8CB-0BA6-B8AE-36C7AF717F0D}"/>
              </a:ext>
            </a:extLst>
          </p:cNvPr>
          <p:cNvSpPr>
            <a:spLocks noGrp="1"/>
          </p:cNvSpPr>
          <p:nvPr>
            <p:ph type="body" sz="quarter" idx="12"/>
          </p:nvPr>
        </p:nvSpPr>
        <p:spPr/>
        <p:txBody>
          <a:bodyPr/>
          <a:lstStyle/>
          <a:p>
            <a:r>
              <a:rPr lang="en-GB"/>
              <a:t>PFS by IRC</a:t>
            </a:r>
            <a:endParaRPr lang="en-US"/>
          </a:p>
        </p:txBody>
      </p:sp>
      <p:sp>
        <p:nvSpPr>
          <p:cNvPr id="3" name="Title 2">
            <a:extLst>
              <a:ext uri="{FF2B5EF4-FFF2-40B4-BE49-F238E27FC236}">
                <a16:creationId xmlns:a16="http://schemas.microsoft.com/office/drawing/2014/main" id="{33AABF94-499C-261E-3035-3E5B7F8610E0}"/>
              </a:ext>
            </a:extLst>
          </p:cNvPr>
          <p:cNvSpPr>
            <a:spLocks noGrp="1"/>
          </p:cNvSpPr>
          <p:nvPr>
            <p:ph type="title"/>
          </p:nvPr>
        </p:nvSpPr>
        <p:spPr/>
        <p:txBody>
          <a:bodyPr/>
          <a:lstStyle/>
          <a:p>
            <a:r>
              <a:rPr lang="en-GB"/>
              <a:t>Progression-free survival and duration of response</a:t>
            </a:r>
            <a:endParaRPr lang="en-US"/>
          </a:p>
        </p:txBody>
      </p:sp>
      <p:sp>
        <p:nvSpPr>
          <p:cNvPr id="4" name="Footer Placeholder 3">
            <a:extLst>
              <a:ext uri="{FF2B5EF4-FFF2-40B4-BE49-F238E27FC236}">
                <a16:creationId xmlns:a16="http://schemas.microsoft.com/office/drawing/2014/main" id="{19079407-53C4-C4CC-E342-62AEF27DA3B9}"/>
              </a:ext>
            </a:extLst>
          </p:cNvPr>
          <p:cNvSpPr>
            <a:spLocks noGrp="1"/>
          </p:cNvSpPr>
          <p:nvPr>
            <p:ph type="ftr" sz="quarter" idx="13"/>
          </p:nvPr>
        </p:nvSpPr>
        <p:spPr/>
        <p:txBody>
          <a:bodyPr/>
          <a:lstStyle/>
          <a:p>
            <a:r>
              <a:rPr lang="en-US" sz="800" b="1" err="1"/>
              <a:t>DoR</a:t>
            </a:r>
            <a:r>
              <a:rPr lang="en-US" sz="800"/>
              <a:t>, duration of response; </a:t>
            </a:r>
            <a:r>
              <a:rPr lang="en-US" b="1">
                <a:solidFill>
                  <a:srgbClr val="4E4F4E"/>
                </a:solidFill>
                <a:cs typeface="Arial" panose="020B0604020202020204" pitchFamily="34" charset="0"/>
              </a:rPr>
              <a:t>IRC</a:t>
            </a:r>
            <a:r>
              <a:rPr lang="en-US">
                <a:solidFill>
                  <a:srgbClr val="4E4F4E"/>
                </a:solidFill>
                <a:cs typeface="Arial" panose="020B0604020202020204" pitchFamily="34" charset="0"/>
              </a:rPr>
              <a:t>, independent review committee; </a:t>
            </a:r>
            <a:r>
              <a:rPr lang="en-US" b="1"/>
              <a:t>MALT</a:t>
            </a:r>
            <a:r>
              <a:rPr lang="en-US"/>
              <a:t>, mucosa-associated lymphoid tissue; </a:t>
            </a:r>
            <a:br>
              <a:rPr lang="en-US"/>
            </a:br>
            <a:r>
              <a:rPr lang="en-GB" sz="800" b="1"/>
              <a:t>MZL</a:t>
            </a:r>
            <a:r>
              <a:rPr lang="en-GB" sz="800"/>
              <a:t>, marginal </a:t>
            </a:r>
            <a:r>
              <a:rPr lang="en-GB"/>
              <a:t>z</a:t>
            </a:r>
            <a:r>
              <a:rPr lang="en-GB" sz="800"/>
              <a:t>one </a:t>
            </a:r>
            <a:r>
              <a:rPr lang="en-GB"/>
              <a:t>l</a:t>
            </a:r>
            <a:r>
              <a:rPr lang="en-GB" sz="800"/>
              <a:t>ymphoma; </a:t>
            </a:r>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estimable; </a:t>
            </a:r>
            <a:r>
              <a:rPr lang="en-US" b="1"/>
              <a:t>NMZL</a:t>
            </a:r>
            <a:r>
              <a:rPr lang="en-US"/>
              <a:t>, nodal MZL;</a:t>
            </a:r>
            <a:r>
              <a:rPr lang="en-GB" sz="800"/>
              <a:t>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r>
              <a:rPr lang="en-US" b="1"/>
              <a:t>SMZL</a:t>
            </a:r>
            <a:r>
              <a:rPr lang="en-US"/>
              <a:t>, splenic MZL.</a:t>
            </a:r>
          </a:p>
          <a:p>
            <a:r>
              <a:rPr lang="en-US" b="1" err="1">
                <a:solidFill>
                  <a:srgbClr val="4E4F4E"/>
                </a:solidFill>
                <a:cs typeface="Arial" panose="020B0604020202020204" pitchFamily="34" charset="0"/>
              </a:rPr>
              <a:t>Opat</a:t>
            </a:r>
            <a:r>
              <a:rPr lang="en-US" b="1">
                <a:solidFill>
                  <a:srgbClr val="4E4F4E"/>
                </a:solidFill>
                <a:cs typeface="Arial" panose="020B0604020202020204" pitchFamily="34" charset="0"/>
              </a:rPr>
              <a:t> S,</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P1084 presented at EHA2023. Trotman J,</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284 presented at 17-ICML. </a:t>
            </a:r>
          </a:p>
        </p:txBody>
      </p:sp>
      <p:sp>
        <p:nvSpPr>
          <p:cNvPr id="12" name="Textplatzhalter 11">
            <a:extLst>
              <a:ext uri="{FF2B5EF4-FFF2-40B4-BE49-F238E27FC236}">
                <a16:creationId xmlns:a16="http://schemas.microsoft.com/office/drawing/2014/main" id="{70810412-BD24-1505-8934-79E8A7296550}"/>
              </a:ext>
            </a:extLst>
          </p:cNvPr>
          <p:cNvSpPr>
            <a:spLocks noGrp="1"/>
          </p:cNvSpPr>
          <p:nvPr>
            <p:ph type="body" sz="quarter" idx="14"/>
          </p:nvPr>
        </p:nvSpPr>
        <p:spPr/>
        <p:txBody>
          <a:bodyPr/>
          <a:lstStyle/>
          <a:p>
            <a:r>
              <a:rPr lang="en-GB" err="1"/>
              <a:t>DoR</a:t>
            </a:r>
            <a:r>
              <a:rPr lang="en-GB"/>
              <a:t> by IRC</a:t>
            </a:r>
          </a:p>
        </p:txBody>
      </p:sp>
      <p:sp>
        <p:nvSpPr>
          <p:cNvPr id="16" name="Rectangle 15">
            <a:extLst>
              <a:ext uri="{FF2B5EF4-FFF2-40B4-BE49-F238E27FC236}">
                <a16:creationId xmlns:a16="http://schemas.microsoft.com/office/drawing/2014/main" id="{D1C02DED-7AD1-E9CD-F3C7-EAC6D4310156}"/>
              </a:ext>
            </a:extLst>
          </p:cNvPr>
          <p:cNvSpPr/>
          <p:nvPr/>
        </p:nvSpPr>
        <p:spPr>
          <a:xfrm>
            <a:off x="416533" y="5449971"/>
            <a:ext cx="5569349" cy="3972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bIns="108000" rtlCol="0" anchor="t" anchorCtr="0">
            <a:spAutoFit/>
          </a:bodyPr>
          <a:lstStyle/>
          <a:p>
            <a:pPr marL="171450" indent="-171450">
              <a:buClr>
                <a:schemeClr val="accent2"/>
              </a:buClr>
              <a:buFont typeface="Arial" panose="020B0604020202020204" pitchFamily="34" charset="0"/>
              <a:buChar char="•"/>
            </a:pPr>
            <a:r>
              <a:rPr lang="en-GB" sz="1400">
                <a:solidFill>
                  <a:schemeClr val="tx1"/>
                </a:solidFill>
              </a:rPr>
              <a:t>At a follow-up of 24 months, PFS rate by IRC was 71%</a:t>
            </a:r>
            <a:endParaRPr lang="en-US" sz="1400" baseline="30000">
              <a:solidFill>
                <a:schemeClr val="tx1"/>
              </a:solidFill>
            </a:endParaRPr>
          </a:p>
        </p:txBody>
      </p:sp>
      <p:sp>
        <p:nvSpPr>
          <p:cNvPr id="17" name="Rectangle 16">
            <a:extLst>
              <a:ext uri="{FF2B5EF4-FFF2-40B4-BE49-F238E27FC236}">
                <a16:creationId xmlns:a16="http://schemas.microsoft.com/office/drawing/2014/main" id="{BC782CCE-C818-7FE1-F125-739C27F67CE3}"/>
              </a:ext>
            </a:extLst>
          </p:cNvPr>
          <p:cNvSpPr/>
          <p:nvPr/>
        </p:nvSpPr>
        <p:spPr>
          <a:xfrm>
            <a:off x="6203950" y="5449971"/>
            <a:ext cx="5571517" cy="3972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bIns="108000" rtlCol="0" anchor="t" anchorCtr="0">
            <a:spAutoFit/>
          </a:bodyPr>
          <a:lstStyle/>
          <a:p>
            <a:pPr marL="171450" indent="-171450">
              <a:buClr>
                <a:schemeClr val="accent2"/>
              </a:buClr>
              <a:buFont typeface="Arial" panose="020B0604020202020204" pitchFamily="34" charset="0"/>
              <a:buChar char="•"/>
            </a:pPr>
            <a:r>
              <a:rPr lang="en-GB" sz="1400">
                <a:solidFill>
                  <a:schemeClr val="tx1"/>
                </a:solidFill>
              </a:rPr>
              <a:t>At a follow-up of 24 months, </a:t>
            </a:r>
            <a:r>
              <a:rPr lang="en-GB" sz="1400" err="1">
                <a:solidFill>
                  <a:schemeClr val="tx1"/>
                </a:solidFill>
              </a:rPr>
              <a:t>DoR</a:t>
            </a:r>
            <a:r>
              <a:rPr lang="en-GB" sz="1400">
                <a:solidFill>
                  <a:schemeClr val="tx1"/>
                </a:solidFill>
              </a:rPr>
              <a:t> rate by IRC was 73%</a:t>
            </a:r>
            <a:endParaRPr lang="en-US" sz="1400" baseline="30000">
              <a:solidFill>
                <a:schemeClr val="tx1"/>
              </a:solidFill>
            </a:endParaRPr>
          </a:p>
        </p:txBody>
      </p:sp>
      <p:graphicFrame>
        <p:nvGraphicFramePr>
          <p:cNvPr id="32" name="Tabelle 5">
            <a:extLst>
              <a:ext uri="{FF2B5EF4-FFF2-40B4-BE49-F238E27FC236}">
                <a16:creationId xmlns:a16="http://schemas.microsoft.com/office/drawing/2014/main" id="{7369A92E-863A-C927-8487-F0289132560F}"/>
              </a:ext>
            </a:extLst>
          </p:cNvPr>
          <p:cNvGraphicFramePr>
            <a:graphicFrameLocks noGrp="1"/>
          </p:cNvGraphicFramePr>
          <p:nvPr>
            <p:extLst>
              <p:ext uri="{D42A27DB-BD31-4B8C-83A1-F6EECF244321}">
                <p14:modId xmlns:p14="http://schemas.microsoft.com/office/powerpoint/2010/main" val="177508554"/>
              </p:ext>
            </p:extLst>
          </p:nvPr>
        </p:nvGraphicFramePr>
        <p:xfrm>
          <a:off x="409196" y="4438608"/>
          <a:ext cx="5584021" cy="1108320"/>
        </p:xfrm>
        <a:graphic>
          <a:graphicData uri="http://schemas.openxmlformats.org/drawingml/2006/table">
            <a:tbl>
              <a:tblPr firstRow="1" bandRow="1">
                <a:tableStyleId>{5C22544A-7EE6-4342-B048-85BDC9FD1C3A}</a:tableStyleId>
              </a:tblPr>
              <a:tblGrid>
                <a:gridCol w="414921">
                  <a:extLst>
                    <a:ext uri="{9D8B030D-6E8A-4147-A177-3AD203B41FA5}">
                      <a16:colId xmlns:a16="http://schemas.microsoft.com/office/drawing/2014/main" val="740063259"/>
                    </a:ext>
                  </a:extLst>
                </a:gridCol>
                <a:gridCol w="206764">
                  <a:extLst>
                    <a:ext uri="{9D8B030D-6E8A-4147-A177-3AD203B41FA5}">
                      <a16:colId xmlns:a16="http://schemas.microsoft.com/office/drawing/2014/main" val="2949672590"/>
                    </a:ext>
                  </a:extLst>
                </a:gridCol>
                <a:gridCol w="206764">
                  <a:extLst>
                    <a:ext uri="{9D8B030D-6E8A-4147-A177-3AD203B41FA5}">
                      <a16:colId xmlns:a16="http://schemas.microsoft.com/office/drawing/2014/main" val="3548635927"/>
                    </a:ext>
                  </a:extLst>
                </a:gridCol>
                <a:gridCol w="206764">
                  <a:extLst>
                    <a:ext uri="{9D8B030D-6E8A-4147-A177-3AD203B41FA5}">
                      <a16:colId xmlns:a16="http://schemas.microsoft.com/office/drawing/2014/main" val="2891013861"/>
                    </a:ext>
                  </a:extLst>
                </a:gridCol>
                <a:gridCol w="206764">
                  <a:extLst>
                    <a:ext uri="{9D8B030D-6E8A-4147-A177-3AD203B41FA5}">
                      <a16:colId xmlns:a16="http://schemas.microsoft.com/office/drawing/2014/main" val="4205657699"/>
                    </a:ext>
                  </a:extLst>
                </a:gridCol>
                <a:gridCol w="206764">
                  <a:extLst>
                    <a:ext uri="{9D8B030D-6E8A-4147-A177-3AD203B41FA5}">
                      <a16:colId xmlns:a16="http://schemas.microsoft.com/office/drawing/2014/main" val="2041373745"/>
                    </a:ext>
                  </a:extLst>
                </a:gridCol>
                <a:gridCol w="206764">
                  <a:extLst>
                    <a:ext uri="{9D8B030D-6E8A-4147-A177-3AD203B41FA5}">
                      <a16:colId xmlns:a16="http://schemas.microsoft.com/office/drawing/2014/main" val="198402527"/>
                    </a:ext>
                  </a:extLst>
                </a:gridCol>
                <a:gridCol w="206764">
                  <a:extLst>
                    <a:ext uri="{9D8B030D-6E8A-4147-A177-3AD203B41FA5}">
                      <a16:colId xmlns:a16="http://schemas.microsoft.com/office/drawing/2014/main" val="3255786614"/>
                    </a:ext>
                  </a:extLst>
                </a:gridCol>
                <a:gridCol w="206764">
                  <a:extLst>
                    <a:ext uri="{9D8B030D-6E8A-4147-A177-3AD203B41FA5}">
                      <a16:colId xmlns:a16="http://schemas.microsoft.com/office/drawing/2014/main" val="948516814"/>
                    </a:ext>
                  </a:extLst>
                </a:gridCol>
                <a:gridCol w="206764">
                  <a:extLst>
                    <a:ext uri="{9D8B030D-6E8A-4147-A177-3AD203B41FA5}">
                      <a16:colId xmlns:a16="http://schemas.microsoft.com/office/drawing/2014/main" val="3455357799"/>
                    </a:ext>
                  </a:extLst>
                </a:gridCol>
                <a:gridCol w="206764">
                  <a:extLst>
                    <a:ext uri="{9D8B030D-6E8A-4147-A177-3AD203B41FA5}">
                      <a16:colId xmlns:a16="http://schemas.microsoft.com/office/drawing/2014/main" val="969581102"/>
                    </a:ext>
                  </a:extLst>
                </a:gridCol>
                <a:gridCol w="206764">
                  <a:extLst>
                    <a:ext uri="{9D8B030D-6E8A-4147-A177-3AD203B41FA5}">
                      <a16:colId xmlns:a16="http://schemas.microsoft.com/office/drawing/2014/main" val="2617214428"/>
                    </a:ext>
                  </a:extLst>
                </a:gridCol>
                <a:gridCol w="206764">
                  <a:extLst>
                    <a:ext uri="{9D8B030D-6E8A-4147-A177-3AD203B41FA5}">
                      <a16:colId xmlns:a16="http://schemas.microsoft.com/office/drawing/2014/main" val="3378228849"/>
                    </a:ext>
                  </a:extLst>
                </a:gridCol>
                <a:gridCol w="206764">
                  <a:extLst>
                    <a:ext uri="{9D8B030D-6E8A-4147-A177-3AD203B41FA5}">
                      <a16:colId xmlns:a16="http://schemas.microsoft.com/office/drawing/2014/main" val="236333922"/>
                    </a:ext>
                  </a:extLst>
                </a:gridCol>
                <a:gridCol w="206764">
                  <a:extLst>
                    <a:ext uri="{9D8B030D-6E8A-4147-A177-3AD203B41FA5}">
                      <a16:colId xmlns:a16="http://schemas.microsoft.com/office/drawing/2014/main" val="2528286210"/>
                    </a:ext>
                  </a:extLst>
                </a:gridCol>
                <a:gridCol w="206764">
                  <a:extLst>
                    <a:ext uri="{9D8B030D-6E8A-4147-A177-3AD203B41FA5}">
                      <a16:colId xmlns:a16="http://schemas.microsoft.com/office/drawing/2014/main" val="2821345730"/>
                    </a:ext>
                  </a:extLst>
                </a:gridCol>
                <a:gridCol w="206764">
                  <a:extLst>
                    <a:ext uri="{9D8B030D-6E8A-4147-A177-3AD203B41FA5}">
                      <a16:colId xmlns:a16="http://schemas.microsoft.com/office/drawing/2014/main" val="1227170818"/>
                    </a:ext>
                  </a:extLst>
                </a:gridCol>
                <a:gridCol w="206764">
                  <a:extLst>
                    <a:ext uri="{9D8B030D-6E8A-4147-A177-3AD203B41FA5}">
                      <a16:colId xmlns:a16="http://schemas.microsoft.com/office/drawing/2014/main" val="2935762706"/>
                    </a:ext>
                  </a:extLst>
                </a:gridCol>
                <a:gridCol w="206764">
                  <a:extLst>
                    <a:ext uri="{9D8B030D-6E8A-4147-A177-3AD203B41FA5}">
                      <a16:colId xmlns:a16="http://schemas.microsoft.com/office/drawing/2014/main" val="3841946811"/>
                    </a:ext>
                  </a:extLst>
                </a:gridCol>
                <a:gridCol w="206764">
                  <a:extLst>
                    <a:ext uri="{9D8B030D-6E8A-4147-A177-3AD203B41FA5}">
                      <a16:colId xmlns:a16="http://schemas.microsoft.com/office/drawing/2014/main" val="3977877491"/>
                    </a:ext>
                  </a:extLst>
                </a:gridCol>
                <a:gridCol w="206764">
                  <a:extLst>
                    <a:ext uri="{9D8B030D-6E8A-4147-A177-3AD203B41FA5}">
                      <a16:colId xmlns:a16="http://schemas.microsoft.com/office/drawing/2014/main" val="3043720876"/>
                    </a:ext>
                  </a:extLst>
                </a:gridCol>
                <a:gridCol w="206764">
                  <a:extLst>
                    <a:ext uri="{9D8B030D-6E8A-4147-A177-3AD203B41FA5}">
                      <a16:colId xmlns:a16="http://schemas.microsoft.com/office/drawing/2014/main" val="1444406549"/>
                    </a:ext>
                  </a:extLst>
                </a:gridCol>
                <a:gridCol w="206764">
                  <a:extLst>
                    <a:ext uri="{9D8B030D-6E8A-4147-A177-3AD203B41FA5}">
                      <a16:colId xmlns:a16="http://schemas.microsoft.com/office/drawing/2014/main" val="650281462"/>
                    </a:ext>
                  </a:extLst>
                </a:gridCol>
                <a:gridCol w="206764">
                  <a:extLst>
                    <a:ext uri="{9D8B030D-6E8A-4147-A177-3AD203B41FA5}">
                      <a16:colId xmlns:a16="http://schemas.microsoft.com/office/drawing/2014/main" val="1174636682"/>
                    </a:ext>
                  </a:extLst>
                </a:gridCol>
                <a:gridCol w="206764">
                  <a:extLst>
                    <a:ext uri="{9D8B030D-6E8A-4147-A177-3AD203B41FA5}">
                      <a16:colId xmlns:a16="http://schemas.microsoft.com/office/drawing/2014/main" val="3627327673"/>
                    </a:ext>
                  </a:extLst>
                </a:gridCol>
                <a:gridCol w="206764">
                  <a:extLst>
                    <a:ext uri="{9D8B030D-6E8A-4147-A177-3AD203B41FA5}">
                      <a16:colId xmlns:a16="http://schemas.microsoft.com/office/drawing/2014/main" val="2407275227"/>
                    </a:ext>
                  </a:extLst>
                </a:gridCol>
              </a:tblGrid>
              <a:tr h="142877">
                <a:tc gridSpan="26">
                  <a:txBody>
                    <a:bodyPr/>
                    <a:lstStyle/>
                    <a:p>
                      <a:r>
                        <a:rPr lang="de-DE" sz="1000"/>
                        <a:t>No. of patients</a:t>
                      </a:r>
                      <a:endParaRPr lang="de-DE" sz="1000" err="1"/>
                    </a:p>
                  </a:txBody>
                  <a:tcPr marL="7200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extLst>
                  <a:ext uri="{0D108BD9-81ED-4DB2-BD59-A6C34878D82A}">
                    <a16:rowId xmlns:a16="http://schemas.microsoft.com/office/drawing/2014/main" val="558085198"/>
                  </a:ext>
                </a:extLst>
              </a:tr>
              <a:tr h="213360">
                <a:tc>
                  <a:txBody>
                    <a:bodyPr/>
                    <a:lstStyle/>
                    <a:p>
                      <a:pPr algn="l"/>
                      <a:r>
                        <a:rPr lang="de-DE" sz="1000" b="0" i="0" u="none" strike="noStrike" kern="1200">
                          <a:solidFill>
                            <a:schemeClr val="bg1"/>
                          </a:solidFill>
                          <a:effectLst/>
                          <a:latin typeface="+mn-lt"/>
                          <a:ea typeface="+mn-ea"/>
                          <a:cs typeface="+mn-cs"/>
                        </a:rPr>
                        <a:t>MALT</a:t>
                      </a:r>
                      <a:endParaRPr lang="de-DE" sz="1000">
                        <a:solidFill>
                          <a:schemeClr val="bg1"/>
                        </a:solidFill>
                      </a:endParaRPr>
                    </a:p>
                  </a:txBody>
                  <a:tcPr marL="36000" marR="0" marT="0" marB="0" anchor="ctr">
                    <a:solidFill>
                      <a:schemeClr val="accent2"/>
                    </a:solidFill>
                  </a:tcPr>
                </a:tc>
                <a:tc>
                  <a:txBody>
                    <a:bodyPr/>
                    <a:lstStyle/>
                    <a:p>
                      <a:pPr algn="ctr"/>
                      <a:r>
                        <a:rPr lang="de-DE" sz="1000" b="0">
                          <a:solidFill>
                            <a:schemeClr val="tx1"/>
                          </a:solidFill>
                          <a:latin typeface="+mn-lt"/>
                        </a:rPr>
                        <a:t>25</a:t>
                      </a:r>
                    </a:p>
                  </a:txBody>
                  <a:tcPr marL="0" marR="0" marT="0" marB="0" anchor="ctr"/>
                </a:tc>
                <a:tc>
                  <a:txBody>
                    <a:bodyPr/>
                    <a:lstStyle/>
                    <a:p>
                      <a:pPr algn="ctr"/>
                      <a:r>
                        <a:rPr lang="de-DE" sz="1000" b="0">
                          <a:solidFill>
                            <a:schemeClr val="tx1"/>
                          </a:solidFill>
                          <a:latin typeface="+mn-lt"/>
                        </a:rPr>
                        <a:t>23</a:t>
                      </a:r>
                    </a:p>
                  </a:txBody>
                  <a:tcPr marL="0" marR="0" marT="0" marB="0" anchor="ctr"/>
                </a:tc>
                <a:tc>
                  <a:txBody>
                    <a:bodyPr/>
                    <a:lstStyle/>
                    <a:p>
                      <a:pPr algn="ctr"/>
                      <a:r>
                        <a:rPr lang="de-DE" sz="1000" b="0">
                          <a:solidFill>
                            <a:schemeClr val="tx1"/>
                          </a:solidFill>
                          <a:latin typeface="+mn-lt"/>
                        </a:rPr>
                        <a:t>22</a:t>
                      </a:r>
                    </a:p>
                  </a:txBody>
                  <a:tcPr marL="0" marR="0" marT="0" marB="0" anchor="ctr"/>
                </a:tc>
                <a:tc>
                  <a:txBody>
                    <a:bodyPr/>
                    <a:lstStyle/>
                    <a:p>
                      <a:pPr algn="ctr"/>
                      <a:r>
                        <a:rPr lang="de-DE" sz="1000" b="0">
                          <a:solidFill>
                            <a:schemeClr val="tx1"/>
                          </a:solidFill>
                          <a:latin typeface="+mn-lt"/>
                        </a:rPr>
                        <a:t>21</a:t>
                      </a:r>
                    </a:p>
                  </a:txBody>
                  <a:tcPr marL="0" marR="0" marT="0" marB="0" anchor="ctr"/>
                </a:tc>
                <a:tc>
                  <a:txBody>
                    <a:bodyPr/>
                    <a:lstStyle/>
                    <a:p>
                      <a:pPr algn="ctr"/>
                      <a:r>
                        <a:rPr lang="de-DE" sz="1000" b="0">
                          <a:solidFill>
                            <a:schemeClr val="tx1"/>
                          </a:solidFill>
                          <a:latin typeface="+mn-lt"/>
                        </a:rPr>
                        <a:t>21</a:t>
                      </a:r>
                    </a:p>
                  </a:txBody>
                  <a:tcPr marL="0" marR="0" marT="0" marB="0" anchor="ctr"/>
                </a:tc>
                <a:tc>
                  <a:txBody>
                    <a:bodyPr/>
                    <a:lstStyle/>
                    <a:p>
                      <a:pPr algn="ctr"/>
                      <a:r>
                        <a:rPr lang="de-DE" sz="1000" b="0">
                          <a:solidFill>
                            <a:schemeClr val="tx1"/>
                          </a:solidFill>
                          <a:latin typeface="+mn-lt"/>
                        </a:rPr>
                        <a:t>20</a:t>
                      </a:r>
                    </a:p>
                  </a:txBody>
                  <a:tcPr marL="0" marR="0" marT="0" marB="0" anchor="ctr"/>
                </a:tc>
                <a:tc>
                  <a:txBody>
                    <a:bodyPr/>
                    <a:lstStyle/>
                    <a:p>
                      <a:pPr algn="ctr"/>
                      <a:r>
                        <a:rPr lang="de-DE" sz="1000" b="0">
                          <a:solidFill>
                            <a:schemeClr val="tx1"/>
                          </a:solidFill>
                          <a:latin typeface="+mn-lt"/>
                        </a:rPr>
                        <a:t>18</a:t>
                      </a:r>
                    </a:p>
                  </a:txBody>
                  <a:tcPr marL="0" marR="0" marT="0" marB="0" anchor="ctr"/>
                </a:tc>
                <a:tc>
                  <a:txBody>
                    <a:bodyPr/>
                    <a:lstStyle/>
                    <a:p>
                      <a:pPr algn="ctr"/>
                      <a:r>
                        <a:rPr lang="de-DE" sz="1000" b="0">
                          <a:solidFill>
                            <a:schemeClr val="tx1"/>
                          </a:solidFill>
                          <a:latin typeface="+mn-lt"/>
                        </a:rPr>
                        <a:t>18</a:t>
                      </a:r>
                    </a:p>
                  </a:txBody>
                  <a:tcPr marL="0" marR="0" marT="0" marB="0" anchor="ctr"/>
                </a:tc>
                <a:tc>
                  <a:txBody>
                    <a:bodyPr/>
                    <a:lstStyle/>
                    <a:p>
                      <a:pPr algn="ctr"/>
                      <a:r>
                        <a:rPr lang="de-DE" sz="1000" b="0">
                          <a:solidFill>
                            <a:schemeClr val="tx1"/>
                          </a:solidFill>
                          <a:latin typeface="+mn-lt"/>
                        </a:rPr>
                        <a:t>18</a:t>
                      </a:r>
                    </a:p>
                  </a:txBody>
                  <a:tcPr marL="0" marR="0" marT="0" marB="0" anchor="ctr"/>
                </a:tc>
                <a:tc>
                  <a:txBody>
                    <a:bodyPr/>
                    <a:lstStyle/>
                    <a:p>
                      <a:pPr algn="ctr"/>
                      <a:r>
                        <a:rPr lang="de-DE" sz="1000" b="0">
                          <a:solidFill>
                            <a:schemeClr val="tx1"/>
                          </a:solidFill>
                          <a:latin typeface="+mn-lt"/>
                        </a:rPr>
                        <a:t>18</a:t>
                      </a:r>
                    </a:p>
                  </a:txBody>
                  <a:tcPr marL="0" marR="0" marT="0" marB="0" anchor="ctr"/>
                </a:tc>
                <a:tc>
                  <a:txBody>
                    <a:bodyPr/>
                    <a:lstStyle/>
                    <a:p>
                      <a:pPr algn="ctr"/>
                      <a:r>
                        <a:rPr lang="de-DE" sz="1000" b="0">
                          <a:solidFill>
                            <a:schemeClr val="tx1"/>
                          </a:solidFill>
                          <a:latin typeface="+mn-lt"/>
                        </a:rPr>
                        <a:t>17</a:t>
                      </a:r>
                    </a:p>
                  </a:txBody>
                  <a:tcPr marL="0" marR="0" marT="0" marB="0" anchor="ctr"/>
                </a:tc>
                <a:tc>
                  <a:txBody>
                    <a:bodyPr/>
                    <a:lstStyle/>
                    <a:p>
                      <a:pPr algn="ctr"/>
                      <a:r>
                        <a:rPr lang="de-DE" sz="1000" b="0">
                          <a:solidFill>
                            <a:schemeClr val="tx1"/>
                          </a:solidFill>
                          <a:latin typeface="+mn-lt"/>
                        </a:rPr>
                        <a:t>17</a:t>
                      </a:r>
                    </a:p>
                  </a:txBody>
                  <a:tcPr marL="0" marR="0" marT="0" marB="0" anchor="ctr"/>
                </a:tc>
                <a:tc>
                  <a:txBody>
                    <a:bodyPr/>
                    <a:lstStyle/>
                    <a:p>
                      <a:pPr algn="ctr"/>
                      <a:r>
                        <a:rPr lang="de-DE" sz="1000" b="0">
                          <a:solidFill>
                            <a:schemeClr val="tx1"/>
                          </a:solidFill>
                          <a:latin typeface="+mn-lt"/>
                        </a:rPr>
                        <a:t>16</a:t>
                      </a:r>
                    </a:p>
                  </a:txBody>
                  <a:tcPr marL="0" marR="0" marT="0" marB="0" anchor="ctr"/>
                </a:tc>
                <a:tc>
                  <a:txBody>
                    <a:bodyPr/>
                    <a:lstStyle/>
                    <a:p>
                      <a:pPr algn="ctr"/>
                      <a:r>
                        <a:rPr lang="de-DE" sz="1000" b="0">
                          <a:solidFill>
                            <a:schemeClr val="tx1"/>
                          </a:solidFill>
                          <a:latin typeface="+mn-lt"/>
                        </a:rPr>
                        <a:t>16</a:t>
                      </a:r>
                    </a:p>
                  </a:txBody>
                  <a:tcPr marL="0" marR="0" marT="0" marB="0" anchor="ctr"/>
                </a:tc>
                <a:tc>
                  <a:txBody>
                    <a:bodyPr/>
                    <a:lstStyle/>
                    <a:p>
                      <a:pPr algn="ctr"/>
                      <a:r>
                        <a:rPr lang="de-DE" sz="1000" b="0">
                          <a:solidFill>
                            <a:schemeClr val="tx1"/>
                          </a:solidFill>
                          <a:latin typeface="+mn-lt"/>
                        </a:rPr>
                        <a:t>16</a:t>
                      </a:r>
                    </a:p>
                  </a:txBody>
                  <a:tcPr marL="0" marR="0" marT="0" marB="0" anchor="ctr"/>
                </a:tc>
                <a:tc>
                  <a:txBody>
                    <a:bodyPr/>
                    <a:lstStyle/>
                    <a:p>
                      <a:pPr algn="ctr"/>
                      <a:r>
                        <a:rPr lang="de-DE" sz="1000" b="0">
                          <a:solidFill>
                            <a:schemeClr val="tx1"/>
                          </a:solidFill>
                          <a:latin typeface="+mn-lt"/>
                        </a:rPr>
                        <a:t>14</a:t>
                      </a:r>
                    </a:p>
                  </a:txBody>
                  <a:tcPr marL="0" marR="0" marT="0" marB="0" anchor="ctr"/>
                </a:tc>
                <a:tc>
                  <a:txBody>
                    <a:bodyPr/>
                    <a:lstStyle/>
                    <a:p>
                      <a:pPr algn="ctr"/>
                      <a:r>
                        <a:rPr lang="de-DE" sz="1000" b="0">
                          <a:solidFill>
                            <a:schemeClr val="tx1"/>
                          </a:solidFill>
                          <a:latin typeface="+mn-lt"/>
                        </a:rPr>
                        <a:t>14</a:t>
                      </a:r>
                    </a:p>
                  </a:txBody>
                  <a:tcPr marL="0" marR="0" marT="0" marB="0" anchor="ctr"/>
                </a:tc>
                <a:tc>
                  <a:txBody>
                    <a:bodyPr/>
                    <a:lstStyle/>
                    <a:p>
                      <a:pPr algn="ctr"/>
                      <a:r>
                        <a:rPr lang="de-DE" sz="1000" b="0">
                          <a:solidFill>
                            <a:schemeClr val="tx1"/>
                          </a:solidFill>
                          <a:latin typeface="+mn-lt"/>
                        </a:rPr>
                        <a:t>14</a:t>
                      </a:r>
                    </a:p>
                  </a:txBody>
                  <a:tcPr marL="0" marR="0" marT="0" marB="0" anchor="ctr"/>
                </a:tc>
                <a:tc>
                  <a:txBody>
                    <a:bodyPr/>
                    <a:lstStyle/>
                    <a:p>
                      <a:pPr algn="ctr"/>
                      <a:r>
                        <a:rPr lang="de-DE" sz="1000" b="0">
                          <a:solidFill>
                            <a:schemeClr val="tx1"/>
                          </a:solidFill>
                          <a:latin typeface="+mn-lt"/>
                        </a:rPr>
                        <a:t>14</a:t>
                      </a:r>
                    </a:p>
                  </a:txBody>
                  <a:tcPr marL="0" marR="0" marT="0" marB="0" anchor="ctr"/>
                </a:tc>
                <a:tc>
                  <a:txBody>
                    <a:bodyPr/>
                    <a:lstStyle/>
                    <a:p>
                      <a:pPr algn="ctr"/>
                      <a:r>
                        <a:rPr lang="de-DE" sz="1000" b="0">
                          <a:solidFill>
                            <a:schemeClr val="tx1"/>
                          </a:solidFill>
                          <a:latin typeface="+mn-lt"/>
                        </a:rPr>
                        <a:t>14</a:t>
                      </a:r>
                    </a:p>
                  </a:txBody>
                  <a:tcPr marL="0" marR="0" marT="0" marB="0" anchor="ctr"/>
                </a:tc>
                <a:tc>
                  <a:txBody>
                    <a:bodyPr/>
                    <a:lstStyle/>
                    <a:p>
                      <a:pPr algn="ctr"/>
                      <a:r>
                        <a:rPr lang="de-DE" sz="1000" b="0">
                          <a:solidFill>
                            <a:schemeClr val="tx1"/>
                          </a:solidFill>
                          <a:latin typeface="+mn-lt"/>
                        </a:rPr>
                        <a:t>14</a:t>
                      </a:r>
                    </a:p>
                  </a:txBody>
                  <a:tcPr marL="0" marR="0" marT="0" marB="0" anchor="ctr"/>
                </a:tc>
                <a:tc>
                  <a:txBody>
                    <a:bodyPr/>
                    <a:lstStyle/>
                    <a:p>
                      <a:pPr algn="ctr"/>
                      <a:r>
                        <a:rPr lang="de-DE" sz="1000" b="0">
                          <a:solidFill>
                            <a:schemeClr val="tx1"/>
                          </a:solidFill>
                          <a:latin typeface="+mn-lt"/>
                        </a:rPr>
                        <a:t>14</a:t>
                      </a:r>
                    </a:p>
                  </a:txBody>
                  <a:tcPr marL="0" marR="0" marT="0" marB="0" anchor="ctr"/>
                </a:tc>
                <a:tc>
                  <a:txBody>
                    <a:bodyPr/>
                    <a:lstStyle/>
                    <a:p>
                      <a:pPr algn="ctr"/>
                      <a:r>
                        <a:rPr lang="de-DE" sz="1000" b="0">
                          <a:solidFill>
                            <a:schemeClr val="tx1"/>
                          </a:solidFill>
                          <a:latin typeface="+mn-lt"/>
                        </a:rPr>
                        <a:t>14</a:t>
                      </a:r>
                    </a:p>
                  </a:txBody>
                  <a:tcPr marL="0" marR="0" marT="0" marB="0" anchor="ctr"/>
                </a:tc>
                <a:tc>
                  <a:txBody>
                    <a:bodyPr/>
                    <a:lstStyle/>
                    <a:p>
                      <a:pPr algn="ctr"/>
                      <a:r>
                        <a:rPr lang="de-DE" sz="1000" b="0">
                          <a:solidFill>
                            <a:schemeClr val="tx1"/>
                          </a:solidFill>
                          <a:latin typeface="+mn-lt"/>
                        </a:rPr>
                        <a:t>13</a:t>
                      </a:r>
                    </a:p>
                  </a:txBody>
                  <a:tcPr marL="0" marR="0" marT="0" marB="0" anchor="ctr"/>
                </a:tc>
                <a:tc>
                  <a:txBody>
                    <a:bodyPr/>
                    <a:lstStyle/>
                    <a:p>
                      <a:pPr algn="ctr"/>
                      <a:r>
                        <a:rPr lang="de-DE" sz="1000" b="0">
                          <a:solidFill>
                            <a:schemeClr val="tx1"/>
                          </a:solidFill>
                          <a:latin typeface="+mn-lt"/>
                        </a:rPr>
                        <a:t>12</a:t>
                      </a:r>
                    </a:p>
                  </a:txBody>
                  <a:tcPr marL="0" marR="0" marT="0" marB="0" anchor="ctr"/>
                </a:tc>
                <a:extLst>
                  <a:ext uri="{0D108BD9-81ED-4DB2-BD59-A6C34878D82A}">
                    <a16:rowId xmlns:a16="http://schemas.microsoft.com/office/drawing/2014/main" val="3845130473"/>
                  </a:ext>
                </a:extLst>
              </a:tr>
              <a:tr h="213360">
                <a:tc>
                  <a:txBody>
                    <a:bodyPr/>
                    <a:lstStyle/>
                    <a:p>
                      <a:pPr algn="l"/>
                      <a:r>
                        <a:rPr lang="de-DE" sz="1000">
                          <a:solidFill>
                            <a:schemeClr val="bg1"/>
                          </a:solidFill>
                        </a:rPr>
                        <a:t>NMZL</a:t>
                      </a:r>
                    </a:p>
                  </a:txBody>
                  <a:tcPr marL="36000" marR="0" marT="0" marB="0" anchor="ctr">
                    <a:solidFill>
                      <a:schemeClr val="accent3"/>
                    </a:solidFill>
                  </a:tcPr>
                </a:tc>
                <a:tc>
                  <a:txBody>
                    <a:bodyPr/>
                    <a:lstStyle/>
                    <a:p>
                      <a:pPr algn="ctr"/>
                      <a:r>
                        <a:rPr lang="de-DE" sz="1000" b="0">
                          <a:solidFill>
                            <a:schemeClr val="tx1"/>
                          </a:solidFill>
                          <a:latin typeface="+mn-lt"/>
                        </a:rPr>
                        <a:t>25</a:t>
                      </a:r>
                    </a:p>
                  </a:txBody>
                  <a:tcPr marL="0" marR="0" marT="0" marB="0" anchor="ctr"/>
                </a:tc>
                <a:tc>
                  <a:txBody>
                    <a:bodyPr/>
                    <a:lstStyle/>
                    <a:p>
                      <a:pPr algn="ctr"/>
                      <a:r>
                        <a:rPr lang="de-DE" sz="1000" b="0">
                          <a:solidFill>
                            <a:schemeClr val="tx1"/>
                          </a:solidFill>
                          <a:latin typeface="+mn-lt"/>
                        </a:rPr>
                        <a:t>25</a:t>
                      </a:r>
                    </a:p>
                  </a:txBody>
                  <a:tcPr marL="0" marR="0" marT="0" marB="0" anchor="ctr"/>
                </a:tc>
                <a:tc>
                  <a:txBody>
                    <a:bodyPr/>
                    <a:lstStyle/>
                    <a:p>
                      <a:pPr algn="ctr"/>
                      <a:r>
                        <a:rPr lang="de-DE" sz="1000" b="0">
                          <a:solidFill>
                            <a:schemeClr val="tx1"/>
                          </a:solidFill>
                          <a:latin typeface="+mn-lt"/>
                        </a:rPr>
                        <a:t>25</a:t>
                      </a:r>
                    </a:p>
                  </a:txBody>
                  <a:tcPr marL="0" marR="0" marT="0" marB="0" anchor="ctr"/>
                </a:tc>
                <a:tc>
                  <a:txBody>
                    <a:bodyPr/>
                    <a:lstStyle/>
                    <a:p>
                      <a:pPr algn="ctr"/>
                      <a:r>
                        <a:rPr lang="de-DE" sz="1000" b="0">
                          <a:solidFill>
                            <a:schemeClr val="tx1"/>
                          </a:solidFill>
                          <a:latin typeface="+mn-lt"/>
                        </a:rPr>
                        <a:t>24</a:t>
                      </a:r>
                    </a:p>
                  </a:txBody>
                  <a:tcPr marL="0" marR="0" marT="0" marB="0" anchor="ctr"/>
                </a:tc>
                <a:tc>
                  <a:txBody>
                    <a:bodyPr/>
                    <a:lstStyle/>
                    <a:p>
                      <a:pPr algn="ctr"/>
                      <a:r>
                        <a:rPr lang="en-US" sz="1000" b="0">
                          <a:solidFill>
                            <a:schemeClr val="tx1"/>
                          </a:solidFill>
                          <a:latin typeface="+mn-lt"/>
                        </a:rPr>
                        <a:t>24</a:t>
                      </a:r>
                    </a:p>
                  </a:txBody>
                  <a:tcPr marL="0" marR="0" marT="0" marB="0" anchor="ctr"/>
                </a:tc>
                <a:tc>
                  <a:txBody>
                    <a:bodyPr/>
                    <a:lstStyle/>
                    <a:p>
                      <a:pPr algn="ctr"/>
                      <a:r>
                        <a:rPr lang="en-US" sz="1000" b="0">
                          <a:solidFill>
                            <a:schemeClr val="tx1"/>
                          </a:solidFill>
                          <a:latin typeface="+mn-lt"/>
                        </a:rPr>
                        <a:t>23</a:t>
                      </a:r>
                    </a:p>
                  </a:txBody>
                  <a:tcPr marL="0" marR="0" marT="0" marB="0" anchor="ctr"/>
                </a:tc>
                <a:tc>
                  <a:txBody>
                    <a:bodyPr/>
                    <a:lstStyle/>
                    <a:p>
                      <a:pPr algn="ctr"/>
                      <a:r>
                        <a:rPr lang="en-US" sz="1000" b="0">
                          <a:solidFill>
                            <a:schemeClr val="tx1"/>
                          </a:solidFill>
                          <a:latin typeface="+mn-lt"/>
                        </a:rPr>
                        <a:t>21</a:t>
                      </a:r>
                    </a:p>
                  </a:txBody>
                  <a:tcPr marL="0" marR="0" marT="0" marB="0" anchor="ctr"/>
                </a:tc>
                <a:tc>
                  <a:txBody>
                    <a:bodyPr/>
                    <a:lstStyle/>
                    <a:p>
                      <a:pPr algn="ctr"/>
                      <a:r>
                        <a:rPr lang="en-US" sz="1000" b="0">
                          <a:solidFill>
                            <a:schemeClr val="tx1"/>
                          </a:solidFill>
                          <a:latin typeface="+mn-lt"/>
                        </a:rPr>
                        <a:t>21</a:t>
                      </a:r>
                    </a:p>
                  </a:txBody>
                  <a:tcPr marL="0" marR="0" marT="0" marB="0" anchor="ctr"/>
                </a:tc>
                <a:tc>
                  <a:txBody>
                    <a:bodyPr/>
                    <a:lstStyle/>
                    <a:p>
                      <a:pPr algn="ctr"/>
                      <a:r>
                        <a:rPr lang="en-US" sz="1000" b="0">
                          <a:solidFill>
                            <a:schemeClr val="tx1"/>
                          </a:solidFill>
                          <a:latin typeface="+mn-lt"/>
                        </a:rPr>
                        <a:t>21</a:t>
                      </a:r>
                    </a:p>
                  </a:txBody>
                  <a:tcPr marL="0" marR="0" marT="0" marB="0" anchor="ctr"/>
                </a:tc>
                <a:tc>
                  <a:txBody>
                    <a:bodyPr/>
                    <a:lstStyle/>
                    <a:p>
                      <a:pPr algn="ctr"/>
                      <a:r>
                        <a:rPr lang="en-US" sz="1000" b="0">
                          <a:solidFill>
                            <a:schemeClr val="tx1"/>
                          </a:solidFill>
                          <a:latin typeface="+mn-lt"/>
                        </a:rPr>
                        <a:t>20</a:t>
                      </a:r>
                    </a:p>
                  </a:txBody>
                  <a:tcPr marL="0" marR="0" marT="0" marB="0" anchor="ctr"/>
                </a:tc>
                <a:tc>
                  <a:txBody>
                    <a:bodyPr/>
                    <a:lstStyle/>
                    <a:p>
                      <a:pPr algn="ctr"/>
                      <a:r>
                        <a:rPr lang="en-US" sz="1000" b="0">
                          <a:solidFill>
                            <a:schemeClr val="tx1"/>
                          </a:solidFill>
                          <a:latin typeface="+mn-lt"/>
                        </a:rPr>
                        <a:t>20</a:t>
                      </a:r>
                    </a:p>
                  </a:txBody>
                  <a:tcPr marL="0" marR="0" marT="0" marB="0" anchor="ctr"/>
                </a:tc>
                <a:tc>
                  <a:txBody>
                    <a:bodyPr/>
                    <a:lstStyle/>
                    <a:p>
                      <a:pPr algn="ctr"/>
                      <a:r>
                        <a:rPr lang="en-US" sz="1000" b="0">
                          <a:solidFill>
                            <a:schemeClr val="tx1"/>
                          </a:solidFill>
                          <a:latin typeface="+mn-lt"/>
                        </a:rPr>
                        <a:t>20</a:t>
                      </a:r>
                    </a:p>
                  </a:txBody>
                  <a:tcPr marL="0" marR="0" marT="0" marB="0" anchor="ctr"/>
                </a:tc>
                <a:tc>
                  <a:txBody>
                    <a:bodyPr/>
                    <a:lstStyle/>
                    <a:p>
                      <a:pPr algn="ctr"/>
                      <a:r>
                        <a:rPr lang="en-US" sz="1000" b="0">
                          <a:solidFill>
                            <a:schemeClr val="tx1"/>
                          </a:solidFill>
                          <a:latin typeface="+mn-lt"/>
                        </a:rPr>
                        <a:t>20</a:t>
                      </a:r>
                    </a:p>
                  </a:txBody>
                  <a:tcPr marL="0" marR="0" marT="0" marB="0" anchor="ctr"/>
                </a:tc>
                <a:tc>
                  <a:txBody>
                    <a:bodyPr/>
                    <a:lstStyle/>
                    <a:p>
                      <a:pPr algn="ctr"/>
                      <a:r>
                        <a:rPr lang="en-US" sz="1000" b="0">
                          <a:solidFill>
                            <a:schemeClr val="tx1"/>
                          </a:solidFill>
                          <a:latin typeface="+mn-lt"/>
                        </a:rPr>
                        <a:t>20</a:t>
                      </a:r>
                    </a:p>
                  </a:txBody>
                  <a:tcPr marL="0" marR="0" marT="0" marB="0" anchor="ctr"/>
                </a:tc>
                <a:tc>
                  <a:txBody>
                    <a:bodyPr/>
                    <a:lstStyle/>
                    <a:p>
                      <a:pPr algn="ctr"/>
                      <a:r>
                        <a:rPr lang="en-US" sz="1000" b="0">
                          <a:solidFill>
                            <a:schemeClr val="tx1"/>
                          </a:solidFill>
                          <a:latin typeface="+mn-lt"/>
                        </a:rPr>
                        <a:t>20</a:t>
                      </a:r>
                    </a:p>
                  </a:txBody>
                  <a:tcPr marL="0" marR="0" marT="0" marB="0" anchor="ctr"/>
                </a:tc>
                <a:tc>
                  <a:txBody>
                    <a:bodyPr/>
                    <a:lstStyle/>
                    <a:p>
                      <a:pPr algn="ctr"/>
                      <a:r>
                        <a:rPr lang="en-US" sz="1000" b="0">
                          <a:solidFill>
                            <a:schemeClr val="tx1"/>
                          </a:solidFill>
                          <a:latin typeface="+mn-lt"/>
                        </a:rPr>
                        <a:t>20</a:t>
                      </a:r>
                    </a:p>
                  </a:txBody>
                  <a:tcPr marL="0" marR="0" marT="0" marB="0" anchor="ctr"/>
                </a:tc>
                <a:tc>
                  <a:txBody>
                    <a:bodyPr/>
                    <a:lstStyle/>
                    <a:p>
                      <a:pPr algn="ctr"/>
                      <a:r>
                        <a:rPr lang="en-US" sz="1000" b="0">
                          <a:solidFill>
                            <a:schemeClr val="tx1"/>
                          </a:solidFill>
                          <a:latin typeface="+mn-lt"/>
                        </a:rPr>
                        <a:t>19</a:t>
                      </a:r>
                    </a:p>
                  </a:txBody>
                  <a:tcPr marL="0" marR="0" marT="0" marB="0" anchor="ctr"/>
                </a:tc>
                <a:tc>
                  <a:txBody>
                    <a:bodyPr/>
                    <a:lstStyle/>
                    <a:p>
                      <a:pPr algn="ctr"/>
                      <a:r>
                        <a:rPr lang="en-US" sz="1000" b="0">
                          <a:solidFill>
                            <a:schemeClr val="tx1"/>
                          </a:solidFill>
                          <a:latin typeface="+mn-lt"/>
                        </a:rPr>
                        <a:t>15</a:t>
                      </a:r>
                    </a:p>
                  </a:txBody>
                  <a:tcPr marL="0" marR="0" marT="0" marB="0" anchor="ctr"/>
                </a:tc>
                <a:tc>
                  <a:txBody>
                    <a:bodyPr/>
                    <a:lstStyle/>
                    <a:p>
                      <a:pPr algn="ctr"/>
                      <a:r>
                        <a:rPr lang="en-US" sz="1000" b="0">
                          <a:solidFill>
                            <a:schemeClr val="tx1"/>
                          </a:solidFill>
                          <a:latin typeface="+mn-lt"/>
                        </a:rPr>
                        <a:t>15</a:t>
                      </a:r>
                    </a:p>
                  </a:txBody>
                  <a:tcPr marL="0" marR="0" marT="0" marB="0" anchor="ctr"/>
                </a:tc>
                <a:tc>
                  <a:txBody>
                    <a:bodyPr/>
                    <a:lstStyle/>
                    <a:p>
                      <a:pPr algn="ctr"/>
                      <a:r>
                        <a:rPr lang="en-US" sz="1000" b="0">
                          <a:solidFill>
                            <a:schemeClr val="tx1"/>
                          </a:solidFill>
                          <a:latin typeface="+mn-lt"/>
                        </a:rPr>
                        <a:t>15</a:t>
                      </a:r>
                    </a:p>
                  </a:txBody>
                  <a:tcPr marL="0" marR="0" marT="0" marB="0" anchor="ctr"/>
                </a:tc>
                <a:tc>
                  <a:txBody>
                    <a:bodyPr/>
                    <a:lstStyle/>
                    <a:p>
                      <a:pPr algn="ctr"/>
                      <a:r>
                        <a:rPr lang="en-US" sz="1000" b="0">
                          <a:solidFill>
                            <a:schemeClr val="tx1"/>
                          </a:solidFill>
                          <a:latin typeface="+mn-lt"/>
                        </a:rPr>
                        <a:t>15</a:t>
                      </a:r>
                    </a:p>
                  </a:txBody>
                  <a:tcPr marL="0" marR="0" marT="0" marB="0" anchor="ctr"/>
                </a:tc>
                <a:tc>
                  <a:txBody>
                    <a:bodyPr/>
                    <a:lstStyle/>
                    <a:p>
                      <a:pPr algn="ctr"/>
                      <a:r>
                        <a:rPr lang="en-US" sz="1000" b="0">
                          <a:solidFill>
                            <a:schemeClr val="tx1"/>
                          </a:solidFill>
                          <a:latin typeface="+mn-lt"/>
                        </a:rPr>
                        <a:t>15</a:t>
                      </a:r>
                    </a:p>
                  </a:txBody>
                  <a:tcPr marL="0" marR="0" marT="0" marB="0" anchor="ctr"/>
                </a:tc>
                <a:tc>
                  <a:txBody>
                    <a:bodyPr/>
                    <a:lstStyle/>
                    <a:p>
                      <a:pPr algn="ctr"/>
                      <a:r>
                        <a:rPr lang="en-US" sz="1000" b="0">
                          <a:solidFill>
                            <a:schemeClr val="tx1"/>
                          </a:solidFill>
                          <a:latin typeface="+mn-lt"/>
                        </a:rPr>
                        <a:t>1</a:t>
                      </a:r>
                      <a:r>
                        <a:rPr lang="en-US" sz="1000" b="0" kern="1200">
                          <a:solidFill>
                            <a:schemeClr val="tx1"/>
                          </a:solidFill>
                          <a:latin typeface="+mn-lt"/>
                          <a:ea typeface="+mn-ea"/>
                          <a:cs typeface="+mn-cs"/>
                        </a:rPr>
                        <a:t>5</a:t>
                      </a:r>
                      <a:r>
                        <a:rPr lang="en-US" sz="1000" b="0">
                          <a:solidFill>
                            <a:schemeClr val="tx1"/>
                          </a:solidFill>
                          <a:latin typeface="+mn-lt"/>
                        </a:rPr>
                        <a:t>       </a:t>
                      </a:r>
                    </a:p>
                  </a:txBody>
                  <a:tcPr marL="0" marR="0" marT="0" marB="0" anchor="ctr"/>
                </a:tc>
                <a:tc>
                  <a:txBody>
                    <a:bodyPr/>
                    <a:lstStyle/>
                    <a:p>
                      <a:pPr algn="ctr"/>
                      <a:r>
                        <a:rPr lang="en-US" sz="1000" b="0">
                          <a:solidFill>
                            <a:schemeClr val="tx1"/>
                          </a:solidFill>
                          <a:latin typeface="+mn-lt"/>
                        </a:rPr>
                        <a:t>15</a:t>
                      </a:r>
                    </a:p>
                  </a:txBody>
                  <a:tcPr marL="0" marR="0" marT="0" marB="0" anchor="ctr"/>
                </a:tc>
                <a:tc>
                  <a:txBody>
                    <a:bodyPr/>
                    <a:lstStyle/>
                    <a:p>
                      <a:pPr algn="ctr"/>
                      <a:r>
                        <a:rPr lang="en-US" sz="1000" b="0">
                          <a:solidFill>
                            <a:schemeClr val="tx1"/>
                          </a:solidFill>
                          <a:latin typeface="+mn-lt"/>
                        </a:rPr>
                        <a:t>15</a:t>
                      </a:r>
                    </a:p>
                  </a:txBody>
                  <a:tcPr marL="0" marR="0" marT="0" marB="0" anchor="ctr"/>
                </a:tc>
                <a:extLst>
                  <a:ext uri="{0D108BD9-81ED-4DB2-BD59-A6C34878D82A}">
                    <a16:rowId xmlns:a16="http://schemas.microsoft.com/office/drawing/2014/main" val="255718713"/>
                  </a:ext>
                </a:extLst>
              </a:tr>
              <a:tr h="213360">
                <a:tc>
                  <a:txBody>
                    <a:bodyPr/>
                    <a:lstStyle/>
                    <a:p>
                      <a:pPr algn="l"/>
                      <a:r>
                        <a:rPr lang="de-DE" sz="1000">
                          <a:solidFill>
                            <a:schemeClr val="bg1"/>
                          </a:solidFill>
                        </a:rPr>
                        <a:t>SMZL</a:t>
                      </a:r>
                    </a:p>
                  </a:txBody>
                  <a:tcPr marL="36000" marR="0" marT="0" marB="0" anchor="ctr">
                    <a:solidFill>
                      <a:schemeClr val="tx2"/>
                    </a:solidFill>
                  </a:tcPr>
                </a:tc>
                <a:tc>
                  <a:txBody>
                    <a:bodyPr/>
                    <a:lstStyle/>
                    <a:p>
                      <a:pPr algn="ctr"/>
                      <a:r>
                        <a:rPr lang="en-US" sz="1000" b="0">
                          <a:solidFill>
                            <a:schemeClr val="tx1"/>
                          </a:solidFill>
                          <a:latin typeface="+mn-lt"/>
                        </a:rPr>
                        <a:t>12</a:t>
                      </a:r>
                    </a:p>
                  </a:txBody>
                  <a:tcPr marL="0" marR="0" marT="0" marB="0" anchor="ctr"/>
                </a:tc>
                <a:tc>
                  <a:txBody>
                    <a:bodyPr/>
                    <a:lstStyle/>
                    <a:p>
                      <a:pPr algn="ctr"/>
                      <a:r>
                        <a:rPr lang="en-US" sz="1000" b="0">
                          <a:solidFill>
                            <a:schemeClr val="tx1"/>
                          </a:solidFill>
                          <a:latin typeface="+mn-lt"/>
                        </a:rPr>
                        <a:t>12</a:t>
                      </a:r>
                    </a:p>
                  </a:txBody>
                  <a:tcPr marL="0" marR="0" marT="0" marB="0" anchor="ctr"/>
                </a:tc>
                <a:tc>
                  <a:txBody>
                    <a:bodyPr/>
                    <a:lstStyle/>
                    <a:p>
                      <a:pPr algn="ctr"/>
                      <a:r>
                        <a:rPr lang="en-US" sz="1000" b="0">
                          <a:solidFill>
                            <a:schemeClr val="tx1"/>
                          </a:solidFill>
                          <a:latin typeface="+mn-lt"/>
                        </a:rPr>
                        <a:t>12</a:t>
                      </a:r>
                    </a:p>
                  </a:txBody>
                  <a:tcPr marL="0" marR="0" marT="0" marB="0" anchor="ctr"/>
                </a:tc>
                <a:tc>
                  <a:txBody>
                    <a:bodyPr/>
                    <a:lstStyle/>
                    <a:p>
                      <a:pPr algn="ctr"/>
                      <a:r>
                        <a:rPr lang="en-US" sz="1000" b="0">
                          <a:solidFill>
                            <a:schemeClr val="tx1"/>
                          </a:solidFill>
                          <a:latin typeface="+mn-lt"/>
                        </a:rPr>
                        <a:t>11</a:t>
                      </a:r>
                    </a:p>
                  </a:txBody>
                  <a:tcPr marL="0" marR="0" marT="0" marB="0" anchor="ctr"/>
                </a:tc>
                <a:tc>
                  <a:txBody>
                    <a:bodyPr/>
                    <a:lstStyle/>
                    <a:p>
                      <a:pPr algn="ctr"/>
                      <a:r>
                        <a:rPr lang="en-US" sz="1000" b="0">
                          <a:solidFill>
                            <a:schemeClr val="tx1"/>
                          </a:solidFill>
                          <a:latin typeface="+mn-lt"/>
                        </a:rPr>
                        <a:t>11</a:t>
                      </a:r>
                    </a:p>
                  </a:txBody>
                  <a:tcPr marL="0" marR="0" marT="0" marB="0" anchor="ctr"/>
                </a:tc>
                <a:tc>
                  <a:txBody>
                    <a:bodyPr/>
                    <a:lstStyle/>
                    <a:p>
                      <a:pPr algn="ctr"/>
                      <a:r>
                        <a:rPr lang="en-US" sz="1000" b="0">
                          <a:solidFill>
                            <a:schemeClr val="tx1"/>
                          </a:solidFill>
                          <a:latin typeface="+mn-lt"/>
                        </a:rPr>
                        <a:t>11</a:t>
                      </a:r>
                    </a:p>
                  </a:txBody>
                  <a:tcPr marL="0" marR="0" marT="0" marB="0" anchor="ctr"/>
                </a:tc>
                <a:tc>
                  <a:txBody>
                    <a:bodyPr/>
                    <a:lstStyle/>
                    <a:p>
                      <a:pPr algn="ctr"/>
                      <a:r>
                        <a:rPr lang="en-US" sz="1000" b="0">
                          <a:solidFill>
                            <a:schemeClr val="tx1"/>
                          </a:solidFill>
                          <a:latin typeface="+mn-lt"/>
                        </a:rPr>
                        <a:t>8</a:t>
                      </a:r>
                    </a:p>
                  </a:txBody>
                  <a:tcPr marL="0" marR="0" marT="0" marB="0" anchor="ctr"/>
                </a:tc>
                <a:tc>
                  <a:txBody>
                    <a:bodyPr/>
                    <a:lstStyle/>
                    <a:p>
                      <a:pPr algn="ctr"/>
                      <a:r>
                        <a:rPr lang="en-US" sz="1000" b="0">
                          <a:solidFill>
                            <a:schemeClr val="tx1"/>
                          </a:solidFill>
                          <a:latin typeface="+mn-lt"/>
                        </a:rPr>
                        <a:t>7</a:t>
                      </a:r>
                    </a:p>
                  </a:txBody>
                  <a:tcPr marL="0" marR="0" marT="0" marB="0" anchor="ctr"/>
                </a:tc>
                <a:tc>
                  <a:txBody>
                    <a:bodyPr/>
                    <a:lstStyle/>
                    <a:p>
                      <a:pPr algn="ctr"/>
                      <a:r>
                        <a:rPr lang="en-US" sz="1000" b="0">
                          <a:solidFill>
                            <a:schemeClr val="tx1"/>
                          </a:solidFill>
                          <a:latin typeface="+mn-lt"/>
                        </a:rPr>
                        <a:t>7</a:t>
                      </a:r>
                    </a:p>
                  </a:txBody>
                  <a:tcPr marL="0" marR="0" marT="0" marB="0" anchor="ctr"/>
                </a:tc>
                <a:tc>
                  <a:txBody>
                    <a:bodyPr/>
                    <a:lstStyle/>
                    <a:p>
                      <a:pPr algn="ctr"/>
                      <a:r>
                        <a:rPr lang="en-US" sz="1000" b="0">
                          <a:solidFill>
                            <a:schemeClr val="tx1"/>
                          </a:solidFill>
                          <a:latin typeface="+mn-lt"/>
                        </a:rPr>
                        <a:t>7</a:t>
                      </a:r>
                    </a:p>
                  </a:txBody>
                  <a:tcPr marL="0" marR="0" marT="0" marB="0" anchor="ctr"/>
                </a:tc>
                <a:tc>
                  <a:txBody>
                    <a:bodyPr/>
                    <a:lstStyle/>
                    <a:p>
                      <a:pPr algn="ctr"/>
                      <a:r>
                        <a:rPr lang="en-US" sz="1000" b="0">
                          <a:solidFill>
                            <a:schemeClr val="tx1"/>
                          </a:solidFill>
                          <a:latin typeface="+mn-lt"/>
                        </a:rPr>
                        <a:t>7</a:t>
                      </a:r>
                    </a:p>
                  </a:txBody>
                  <a:tcPr marL="0" marR="0" marT="0" marB="0" anchor="ctr"/>
                </a:tc>
                <a:tc>
                  <a:txBody>
                    <a:bodyPr/>
                    <a:lstStyle/>
                    <a:p>
                      <a:pPr algn="ctr"/>
                      <a:r>
                        <a:rPr lang="en-US" sz="1000" b="0">
                          <a:solidFill>
                            <a:schemeClr val="tx1"/>
                          </a:solidFill>
                          <a:latin typeface="+mn-lt"/>
                        </a:rPr>
                        <a:t>7</a:t>
                      </a:r>
                    </a:p>
                  </a:txBody>
                  <a:tcPr marL="0" marR="0" marT="0" marB="0" anchor="ctr"/>
                </a:tc>
                <a:tc>
                  <a:txBody>
                    <a:bodyPr/>
                    <a:lstStyle/>
                    <a:p>
                      <a:pPr algn="ctr"/>
                      <a:r>
                        <a:rPr lang="en-US" sz="1000" b="0">
                          <a:solidFill>
                            <a:schemeClr val="tx1"/>
                          </a:solidFill>
                          <a:latin typeface="+mn-lt"/>
                        </a:rPr>
                        <a:t>7</a:t>
                      </a:r>
                    </a:p>
                  </a:txBody>
                  <a:tcPr marL="0" marR="0" marT="0" marB="0" anchor="ctr"/>
                </a:tc>
                <a:tc>
                  <a:txBody>
                    <a:bodyPr/>
                    <a:lstStyle/>
                    <a:p>
                      <a:pPr algn="ctr"/>
                      <a:r>
                        <a:rPr lang="en-US" sz="1000" b="0">
                          <a:solidFill>
                            <a:schemeClr val="tx1"/>
                          </a:solidFill>
                          <a:latin typeface="+mn-lt"/>
                        </a:rPr>
                        <a:t>7</a:t>
                      </a:r>
                    </a:p>
                  </a:txBody>
                  <a:tcPr marL="0" marR="0" marT="0" marB="0" anchor="ctr"/>
                </a:tc>
                <a:tc>
                  <a:txBody>
                    <a:bodyPr/>
                    <a:lstStyle/>
                    <a:p>
                      <a:pPr algn="ctr"/>
                      <a:r>
                        <a:rPr lang="en-US" sz="1000" b="0">
                          <a:solidFill>
                            <a:schemeClr val="tx1"/>
                          </a:solidFill>
                          <a:latin typeface="+mn-lt"/>
                        </a:rPr>
                        <a:t>7</a:t>
                      </a:r>
                    </a:p>
                  </a:txBody>
                  <a:tcPr marL="0" marR="0" marT="0" marB="0" anchor="ctr"/>
                </a:tc>
                <a:tc>
                  <a:txBody>
                    <a:bodyPr/>
                    <a:lstStyle/>
                    <a:p>
                      <a:pPr algn="ctr"/>
                      <a:r>
                        <a:rPr lang="en-US" sz="1000" b="0">
                          <a:solidFill>
                            <a:schemeClr val="tx1"/>
                          </a:solidFill>
                          <a:latin typeface="+mn-lt"/>
                        </a:rPr>
                        <a:t>7</a:t>
                      </a:r>
                    </a:p>
                  </a:txBody>
                  <a:tcPr marL="0" marR="0" marT="0" marB="0" anchor="ctr"/>
                </a:tc>
                <a:tc>
                  <a:txBody>
                    <a:bodyPr/>
                    <a:lstStyle/>
                    <a:p>
                      <a:pPr algn="ctr"/>
                      <a:r>
                        <a:rPr lang="en-US" sz="1000" b="0">
                          <a:solidFill>
                            <a:schemeClr val="tx1"/>
                          </a:solidFill>
                          <a:latin typeface="+mn-lt"/>
                        </a:rPr>
                        <a:t>7</a:t>
                      </a:r>
                    </a:p>
                  </a:txBody>
                  <a:tcPr marL="0" marR="0" marT="0" marB="0" anchor="ctr"/>
                </a:tc>
                <a:tc>
                  <a:txBody>
                    <a:bodyPr/>
                    <a:lstStyle/>
                    <a:p>
                      <a:pPr algn="ctr"/>
                      <a:r>
                        <a:rPr lang="en-US" sz="1000" b="0">
                          <a:solidFill>
                            <a:schemeClr val="tx1"/>
                          </a:solidFill>
                          <a:latin typeface="+mn-lt"/>
                        </a:rPr>
                        <a:t>7</a:t>
                      </a:r>
                    </a:p>
                  </a:txBody>
                  <a:tcPr marL="0" marR="0" marT="0" marB="0" anchor="ctr"/>
                </a:tc>
                <a:tc>
                  <a:txBody>
                    <a:bodyPr/>
                    <a:lstStyle/>
                    <a:p>
                      <a:pPr algn="ctr"/>
                      <a:r>
                        <a:rPr lang="en-US" sz="1000" b="0">
                          <a:solidFill>
                            <a:schemeClr val="tx1"/>
                          </a:solidFill>
                          <a:latin typeface="+mn-lt"/>
                        </a:rPr>
                        <a:t>6</a:t>
                      </a:r>
                    </a:p>
                  </a:txBody>
                  <a:tcPr marL="0" marR="0" marT="0" marB="0" anchor="ctr"/>
                </a:tc>
                <a:tc>
                  <a:txBody>
                    <a:bodyPr/>
                    <a:lstStyle/>
                    <a:p>
                      <a:pPr algn="ctr"/>
                      <a:r>
                        <a:rPr lang="en-US" sz="1000" b="0">
                          <a:solidFill>
                            <a:schemeClr val="tx1"/>
                          </a:solidFill>
                          <a:latin typeface="+mn-lt"/>
                        </a:rPr>
                        <a:t>6</a:t>
                      </a:r>
                    </a:p>
                  </a:txBody>
                  <a:tcPr marL="0" marR="0" marT="0" marB="0" anchor="ctr"/>
                </a:tc>
                <a:tc>
                  <a:txBody>
                    <a:bodyPr/>
                    <a:lstStyle/>
                    <a:p>
                      <a:pPr algn="ctr"/>
                      <a:r>
                        <a:rPr lang="en-US" sz="1000" b="0">
                          <a:solidFill>
                            <a:schemeClr val="tx1"/>
                          </a:solidFill>
                          <a:latin typeface="+mn-lt"/>
                        </a:rPr>
                        <a:t>6</a:t>
                      </a:r>
                    </a:p>
                  </a:txBody>
                  <a:tcPr marL="0" marR="0" marT="0" marB="0" anchor="ctr"/>
                </a:tc>
                <a:tc>
                  <a:txBody>
                    <a:bodyPr/>
                    <a:lstStyle/>
                    <a:p>
                      <a:pPr algn="ctr"/>
                      <a:r>
                        <a:rPr lang="en-US" sz="1000" b="0">
                          <a:solidFill>
                            <a:schemeClr val="tx1"/>
                          </a:solidFill>
                          <a:latin typeface="+mn-lt"/>
                        </a:rPr>
                        <a:t>6</a:t>
                      </a:r>
                    </a:p>
                  </a:txBody>
                  <a:tcPr marL="0" marR="0" marT="0" marB="0" anchor="ctr"/>
                </a:tc>
                <a:tc>
                  <a:txBody>
                    <a:bodyPr/>
                    <a:lstStyle/>
                    <a:p>
                      <a:pPr algn="ctr"/>
                      <a:r>
                        <a:rPr lang="en-US" sz="1000" b="0">
                          <a:solidFill>
                            <a:schemeClr val="tx1"/>
                          </a:solidFill>
                          <a:latin typeface="+mn-lt"/>
                        </a:rPr>
                        <a:t>6</a:t>
                      </a:r>
                    </a:p>
                  </a:txBody>
                  <a:tcPr marL="0" marR="0" marT="0" marB="0" anchor="ctr"/>
                </a:tc>
                <a:tc>
                  <a:txBody>
                    <a:bodyPr/>
                    <a:lstStyle/>
                    <a:p>
                      <a:pPr algn="ctr"/>
                      <a:r>
                        <a:rPr lang="en-US" sz="1000" b="0">
                          <a:solidFill>
                            <a:schemeClr val="tx1"/>
                          </a:solidFill>
                          <a:latin typeface="+mn-lt"/>
                        </a:rPr>
                        <a:t>4</a:t>
                      </a:r>
                    </a:p>
                  </a:txBody>
                  <a:tcPr marL="0" marR="0" marT="0" marB="0" anchor="ctr"/>
                </a:tc>
                <a:tc>
                  <a:txBody>
                    <a:bodyPr/>
                    <a:lstStyle/>
                    <a:p>
                      <a:pPr algn="ctr"/>
                      <a:r>
                        <a:rPr lang="en-US" sz="1000" b="0">
                          <a:solidFill>
                            <a:schemeClr val="tx1"/>
                          </a:solidFill>
                          <a:latin typeface="+mn-lt"/>
                        </a:rPr>
                        <a:t>4</a:t>
                      </a:r>
                    </a:p>
                  </a:txBody>
                  <a:tcPr marL="0" marR="0" marT="0" marB="0" anchor="ctr"/>
                </a:tc>
                <a:extLst>
                  <a:ext uri="{0D108BD9-81ED-4DB2-BD59-A6C34878D82A}">
                    <a16:rowId xmlns:a16="http://schemas.microsoft.com/office/drawing/2014/main" val="2058103217"/>
                  </a:ext>
                </a:extLst>
              </a:tr>
            </a:tbl>
          </a:graphicData>
        </a:graphic>
      </p:graphicFrame>
      <p:graphicFrame>
        <p:nvGraphicFramePr>
          <p:cNvPr id="34" name="Tabelle 5">
            <a:extLst>
              <a:ext uri="{FF2B5EF4-FFF2-40B4-BE49-F238E27FC236}">
                <a16:creationId xmlns:a16="http://schemas.microsoft.com/office/drawing/2014/main" id="{95321C41-EA9D-294C-0071-02D184134066}"/>
              </a:ext>
            </a:extLst>
          </p:cNvPr>
          <p:cNvGraphicFramePr>
            <a:graphicFrameLocks noGrp="1"/>
          </p:cNvGraphicFramePr>
          <p:nvPr>
            <p:extLst>
              <p:ext uri="{D42A27DB-BD31-4B8C-83A1-F6EECF244321}">
                <p14:modId xmlns:p14="http://schemas.microsoft.com/office/powerpoint/2010/main" val="3502983418"/>
              </p:ext>
            </p:extLst>
          </p:nvPr>
        </p:nvGraphicFramePr>
        <p:xfrm>
          <a:off x="6202800" y="4438608"/>
          <a:ext cx="5584021" cy="864480"/>
        </p:xfrm>
        <a:graphic>
          <a:graphicData uri="http://schemas.openxmlformats.org/drawingml/2006/table">
            <a:tbl>
              <a:tblPr firstRow="1" bandRow="1">
                <a:tableStyleId>{5C22544A-7EE6-4342-B048-85BDC9FD1C3A}</a:tableStyleId>
              </a:tblPr>
              <a:tblGrid>
                <a:gridCol w="414921">
                  <a:extLst>
                    <a:ext uri="{9D8B030D-6E8A-4147-A177-3AD203B41FA5}">
                      <a16:colId xmlns:a16="http://schemas.microsoft.com/office/drawing/2014/main" val="740063259"/>
                    </a:ext>
                  </a:extLst>
                </a:gridCol>
                <a:gridCol w="206764">
                  <a:extLst>
                    <a:ext uri="{9D8B030D-6E8A-4147-A177-3AD203B41FA5}">
                      <a16:colId xmlns:a16="http://schemas.microsoft.com/office/drawing/2014/main" val="2949672590"/>
                    </a:ext>
                  </a:extLst>
                </a:gridCol>
                <a:gridCol w="206764">
                  <a:extLst>
                    <a:ext uri="{9D8B030D-6E8A-4147-A177-3AD203B41FA5}">
                      <a16:colId xmlns:a16="http://schemas.microsoft.com/office/drawing/2014/main" val="3548635927"/>
                    </a:ext>
                  </a:extLst>
                </a:gridCol>
                <a:gridCol w="206764">
                  <a:extLst>
                    <a:ext uri="{9D8B030D-6E8A-4147-A177-3AD203B41FA5}">
                      <a16:colId xmlns:a16="http://schemas.microsoft.com/office/drawing/2014/main" val="2891013861"/>
                    </a:ext>
                  </a:extLst>
                </a:gridCol>
                <a:gridCol w="206764">
                  <a:extLst>
                    <a:ext uri="{9D8B030D-6E8A-4147-A177-3AD203B41FA5}">
                      <a16:colId xmlns:a16="http://schemas.microsoft.com/office/drawing/2014/main" val="4205657699"/>
                    </a:ext>
                  </a:extLst>
                </a:gridCol>
                <a:gridCol w="206764">
                  <a:extLst>
                    <a:ext uri="{9D8B030D-6E8A-4147-A177-3AD203B41FA5}">
                      <a16:colId xmlns:a16="http://schemas.microsoft.com/office/drawing/2014/main" val="2041373745"/>
                    </a:ext>
                  </a:extLst>
                </a:gridCol>
                <a:gridCol w="206764">
                  <a:extLst>
                    <a:ext uri="{9D8B030D-6E8A-4147-A177-3AD203B41FA5}">
                      <a16:colId xmlns:a16="http://schemas.microsoft.com/office/drawing/2014/main" val="198402527"/>
                    </a:ext>
                  </a:extLst>
                </a:gridCol>
                <a:gridCol w="206764">
                  <a:extLst>
                    <a:ext uri="{9D8B030D-6E8A-4147-A177-3AD203B41FA5}">
                      <a16:colId xmlns:a16="http://schemas.microsoft.com/office/drawing/2014/main" val="3255786614"/>
                    </a:ext>
                  </a:extLst>
                </a:gridCol>
                <a:gridCol w="206764">
                  <a:extLst>
                    <a:ext uri="{9D8B030D-6E8A-4147-A177-3AD203B41FA5}">
                      <a16:colId xmlns:a16="http://schemas.microsoft.com/office/drawing/2014/main" val="948516814"/>
                    </a:ext>
                  </a:extLst>
                </a:gridCol>
                <a:gridCol w="206764">
                  <a:extLst>
                    <a:ext uri="{9D8B030D-6E8A-4147-A177-3AD203B41FA5}">
                      <a16:colId xmlns:a16="http://schemas.microsoft.com/office/drawing/2014/main" val="3455357799"/>
                    </a:ext>
                  </a:extLst>
                </a:gridCol>
                <a:gridCol w="206764">
                  <a:extLst>
                    <a:ext uri="{9D8B030D-6E8A-4147-A177-3AD203B41FA5}">
                      <a16:colId xmlns:a16="http://schemas.microsoft.com/office/drawing/2014/main" val="969581102"/>
                    </a:ext>
                  </a:extLst>
                </a:gridCol>
                <a:gridCol w="206764">
                  <a:extLst>
                    <a:ext uri="{9D8B030D-6E8A-4147-A177-3AD203B41FA5}">
                      <a16:colId xmlns:a16="http://schemas.microsoft.com/office/drawing/2014/main" val="2617214428"/>
                    </a:ext>
                  </a:extLst>
                </a:gridCol>
                <a:gridCol w="206764">
                  <a:extLst>
                    <a:ext uri="{9D8B030D-6E8A-4147-A177-3AD203B41FA5}">
                      <a16:colId xmlns:a16="http://schemas.microsoft.com/office/drawing/2014/main" val="3378228849"/>
                    </a:ext>
                  </a:extLst>
                </a:gridCol>
                <a:gridCol w="206764">
                  <a:extLst>
                    <a:ext uri="{9D8B030D-6E8A-4147-A177-3AD203B41FA5}">
                      <a16:colId xmlns:a16="http://schemas.microsoft.com/office/drawing/2014/main" val="236333922"/>
                    </a:ext>
                  </a:extLst>
                </a:gridCol>
                <a:gridCol w="206764">
                  <a:extLst>
                    <a:ext uri="{9D8B030D-6E8A-4147-A177-3AD203B41FA5}">
                      <a16:colId xmlns:a16="http://schemas.microsoft.com/office/drawing/2014/main" val="2528286210"/>
                    </a:ext>
                  </a:extLst>
                </a:gridCol>
                <a:gridCol w="206764">
                  <a:extLst>
                    <a:ext uri="{9D8B030D-6E8A-4147-A177-3AD203B41FA5}">
                      <a16:colId xmlns:a16="http://schemas.microsoft.com/office/drawing/2014/main" val="2821345730"/>
                    </a:ext>
                  </a:extLst>
                </a:gridCol>
                <a:gridCol w="206764">
                  <a:extLst>
                    <a:ext uri="{9D8B030D-6E8A-4147-A177-3AD203B41FA5}">
                      <a16:colId xmlns:a16="http://schemas.microsoft.com/office/drawing/2014/main" val="1227170818"/>
                    </a:ext>
                  </a:extLst>
                </a:gridCol>
                <a:gridCol w="206764">
                  <a:extLst>
                    <a:ext uri="{9D8B030D-6E8A-4147-A177-3AD203B41FA5}">
                      <a16:colId xmlns:a16="http://schemas.microsoft.com/office/drawing/2014/main" val="2935762706"/>
                    </a:ext>
                  </a:extLst>
                </a:gridCol>
                <a:gridCol w="206764">
                  <a:extLst>
                    <a:ext uri="{9D8B030D-6E8A-4147-A177-3AD203B41FA5}">
                      <a16:colId xmlns:a16="http://schemas.microsoft.com/office/drawing/2014/main" val="3841946811"/>
                    </a:ext>
                  </a:extLst>
                </a:gridCol>
                <a:gridCol w="206764">
                  <a:extLst>
                    <a:ext uri="{9D8B030D-6E8A-4147-A177-3AD203B41FA5}">
                      <a16:colId xmlns:a16="http://schemas.microsoft.com/office/drawing/2014/main" val="3977877491"/>
                    </a:ext>
                  </a:extLst>
                </a:gridCol>
                <a:gridCol w="206764">
                  <a:extLst>
                    <a:ext uri="{9D8B030D-6E8A-4147-A177-3AD203B41FA5}">
                      <a16:colId xmlns:a16="http://schemas.microsoft.com/office/drawing/2014/main" val="3043720876"/>
                    </a:ext>
                  </a:extLst>
                </a:gridCol>
                <a:gridCol w="206764">
                  <a:extLst>
                    <a:ext uri="{9D8B030D-6E8A-4147-A177-3AD203B41FA5}">
                      <a16:colId xmlns:a16="http://schemas.microsoft.com/office/drawing/2014/main" val="1444406549"/>
                    </a:ext>
                  </a:extLst>
                </a:gridCol>
                <a:gridCol w="206764">
                  <a:extLst>
                    <a:ext uri="{9D8B030D-6E8A-4147-A177-3AD203B41FA5}">
                      <a16:colId xmlns:a16="http://schemas.microsoft.com/office/drawing/2014/main" val="650281462"/>
                    </a:ext>
                  </a:extLst>
                </a:gridCol>
                <a:gridCol w="206764">
                  <a:extLst>
                    <a:ext uri="{9D8B030D-6E8A-4147-A177-3AD203B41FA5}">
                      <a16:colId xmlns:a16="http://schemas.microsoft.com/office/drawing/2014/main" val="1174636682"/>
                    </a:ext>
                  </a:extLst>
                </a:gridCol>
                <a:gridCol w="206764">
                  <a:extLst>
                    <a:ext uri="{9D8B030D-6E8A-4147-A177-3AD203B41FA5}">
                      <a16:colId xmlns:a16="http://schemas.microsoft.com/office/drawing/2014/main" val="3627327673"/>
                    </a:ext>
                  </a:extLst>
                </a:gridCol>
                <a:gridCol w="206764">
                  <a:extLst>
                    <a:ext uri="{9D8B030D-6E8A-4147-A177-3AD203B41FA5}">
                      <a16:colId xmlns:a16="http://schemas.microsoft.com/office/drawing/2014/main" val="2407275227"/>
                    </a:ext>
                  </a:extLst>
                </a:gridCol>
              </a:tblGrid>
              <a:tr h="142877">
                <a:tc gridSpan="26">
                  <a:txBody>
                    <a:bodyPr/>
                    <a:lstStyle/>
                    <a:p>
                      <a:r>
                        <a:rPr lang="de-DE" sz="1000"/>
                        <a:t>No. of patients</a:t>
                      </a:r>
                    </a:p>
                  </a:txBody>
                  <a:tcPr marL="7200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extLst>
                  <a:ext uri="{0D108BD9-81ED-4DB2-BD59-A6C34878D82A}">
                    <a16:rowId xmlns:a16="http://schemas.microsoft.com/office/drawing/2014/main" val="558085198"/>
                  </a:ext>
                </a:extLst>
              </a:tr>
              <a:tr h="213360">
                <a:tc>
                  <a:txBody>
                    <a:bodyPr/>
                    <a:lstStyle/>
                    <a:p>
                      <a:pPr algn="l"/>
                      <a:r>
                        <a:rPr lang="de-DE" sz="1000" b="0" i="0" u="none" strike="noStrike" kern="1200">
                          <a:solidFill>
                            <a:schemeClr val="bg1"/>
                          </a:solidFill>
                          <a:effectLst/>
                          <a:latin typeface="+mn-lt"/>
                          <a:ea typeface="+mn-ea"/>
                          <a:cs typeface="+mn-cs"/>
                        </a:rPr>
                        <a:t>MALT</a:t>
                      </a:r>
                      <a:endParaRPr lang="de-DE" sz="1000">
                        <a:solidFill>
                          <a:schemeClr val="bg1"/>
                        </a:solidFill>
                      </a:endParaRPr>
                    </a:p>
                  </a:txBody>
                  <a:tcPr marL="36000" marR="0" marT="0" marB="0" anchor="ctr">
                    <a:solidFill>
                      <a:schemeClr val="accent2"/>
                    </a:solidFill>
                  </a:tcPr>
                </a:tc>
                <a:tc>
                  <a:txBody>
                    <a:bodyPr/>
                    <a:lstStyle/>
                    <a:p>
                      <a:pPr algn="ctr"/>
                      <a:r>
                        <a:rPr lang="en-US" sz="1000" b="0">
                          <a:solidFill>
                            <a:schemeClr val="tx1"/>
                          </a:solidFill>
                        </a:rPr>
                        <a:t>16</a:t>
                      </a:r>
                    </a:p>
                  </a:txBody>
                  <a:tcPr marL="0" marR="0" marT="0" marB="0" anchor="ctr"/>
                </a:tc>
                <a:tc>
                  <a:txBody>
                    <a:bodyPr/>
                    <a:lstStyle/>
                    <a:p>
                      <a:pPr algn="ctr"/>
                      <a:r>
                        <a:rPr lang="en-US" sz="1000" b="0">
                          <a:solidFill>
                            <a:schemeClr val="tx1"/>
                          </a:solidFill>
                        </a:rPr>
                        <a:t>16</a:t>
                      </a:r>
                    </a:p>
                  </a:txBody>
                  <a:tcPr marL="0" marR="0" marT="0" marB="0" anchor="ctr"/>
                </a:tc>
                <a:tc>
                  <a:txBody>
                    <a:bodyPr/>
                    <a:lstStyle/>
                    <a:p>
                      <a:pPr algn="ctr"/>
                      <a:r>
                        <a:rPr lang="en-US" sz="1000" b="0">
                          <a:solidFill>
                            <a:schemeClr val="tx1"/>
                          </a:solidFill>
                        </a:rPr>
                        <a:t>16</a:t>
                      </a:r>
                    </a:p>
                  </a:txBody>
                  <a:tcPr marL="0" marR="0" marT="0" marB="0" anchor="ctr"/>
                </a:tc>
                <a:tc>
                  <a:txBody>
                    <a:bodyPr/>
                    <a:lstStyle/>
                    <a:p>
                      <a:pPr algn="ctr"/>
                      <a:r>
                        <a:rPr lang="en-US" sz="1000" b="0">
                          <a:solidFill>
                            <a:schemeClr val="tx1"/>
                          </a:solidFill>
                        </a:rPr>
                        <a:t>16</a:t>
                      </a:r>
                    </a:p>
                  </a:txBody>
                  <a:tcPr marL="0" marR="0" marT="0" marB="0" anchor="ctr"/>
                </a:tc>
                <a:tc>
                  <a:txBody>
                    <a:bodyPr/>
                    <a:lstStyle/>
                    <a:p>
                      <a:pPr algn="ctr"/>
                      <a:r>
                        <a:rPr lang="en-US" sz="1000" b="0">
                          <a:solidFill>
                            <a:schemeClr val="tx1"/>
                          </a:solidFill>
                        </a:rPr>
                        <a:t>16</a:t>
                      </a:r>
                    </a:p>
                  </a:txBody>
                  <a:tcPr marL="0" marR="0" marT="0" marB="0" anchor="ctr"/>
                </a:tc>
                <a:tc>
                  <a:txBody>
                    <a:bodyPr/>
                    <a:lstStyle/>
                    <a:p>
                      <a:pPr algn="ctr"/>
                      <a:r>
                        <a:rPr lang="en-US" sz="1000" b="0">
                          <a:solidFill>
                            <a:schemeClr val="tx1"/>
                          </a:solidFill>
                        </a:rPr>
                        <a:t>16</a:t>
                      </a:r>
                    </a:p>
                  </a:txBody>
                  <a:tcPr marL="0" marR="0" marT="0" marB="0" anchor="ctr"/>
                </a:tc>
                <a:tc>
                  <a:txBody>
                    <a:bodyPr/>
                    <a:lstStyle/>
                    <a:p>
                      <a:pPr algn="ctr"/>
                      <a:r>
                        <a:rPr lang="en-US" sz="1000" b="0">
                          <a:solidFill>
                            <a:schemeClr val="tx1"/>
                          </a:solidFill>
                        </a:rPr>
                        <a:t>16</a:t>
                      </a:r>
                    </a:p>
                  </a:txBody>
                  <a:tcPr marL="0" marR="0" marT="0" marB="0" anchor="ctr"/>
                </a:tc>
                <a:tc>
                  <a:txBody>
                    <a:bodyPr/>
                    <a:lstStyle/>
                    <a:p>
                      <a:pPr algn="ctr"/>
                      <a:r>
                        <a:rPr lang="en-US" sz="1000" b="0">
                          <a:solidFill>
                            <a:schemeClr val="tx1"/>
                          </a:solidFill>
                        </a:rPr>
                        <a:t>15</a:t>
                      </a:r>
                    </a:p>
                  </a:txBody>
                  <a:tcPr marL="0" marR="0" marT="0" marB="0" anchor="ctr"/>
                </a:tc>
                <a:tc>
                  <a:txBody>
                    <a:bodyPr/>
                    <a:lstStyle/>
                    <a:p>
                      <a:pPr algn="ctr"/>
                      <a:r>
                        <a:rPr lang="en-US" sz="1000" b="0">
                          <a:solidFill>
                            <a:schemeClr val="tx1"/>
                          </a:solidFill>
                        </a:rPr>
                        <a:t>15</a:t>
                      </a:r>
                    </a:p>
                  </a:txBody>
                  <a:tcPr marL="0" marR="0" marT="0" marB="0" anchor="ctr"/>
                </a:tc>
                <a:tc>
                  <a:txBody>
                    <a:bodyPr/>
                    <a:lstStyle/>
                    <a:p>
                      <a:pPr algn="ctr"/>
                      <a:r>
                        <a:rPr lang="en-US" sz="1000" b="0">
                          <a:solidFill>
                            <a:schemeClr val="tx1"/>
                          </a:solidFill>
                        </a:rPr>
                        <a:t>14</a:t>
                      </a:r>
                    </a:p>
                  </a:txBody>
                  <a:tcPr marL="0" marR="0" marT="0" marB="0" anchor="ctr"/>
                </a:tc>
                <a:tc>
                  <a:txBody>
                    <a:bodyPr/>
                    <a:lstStyle/>
                    <a:p>
                      <a:pPr algn="ctr"/>
                      <a:r>
                        <a:rPr lang="en-US" sz="1000" b="0">
                          <a:solidFill>
                            <a:schemeClr val="tx1"/>
                          </a:solidFill>
                        </a:rPr>
                        <a:t>14</a:t>
                      </a:r>
                    </a:p>
                  </a:txBody>
                  <a:tcPr marL="0" marR="0" marT="0" marB="0" anchor="ctr"/>
                </a:tc>
                <a:tc>
                  <a:txBody>
                    <a:bodyPr/>
                    <a:lstStyle/>
                    <a:p>
                      <a:pPr algn="ctr"/>
                      <a:r>
                        <a:rPr lang="en-US" sz="1000" b="0">
                          <a:solidFill>
                            <a:schemeClr val="tx1"/>
                          </a:solidFill>
                        </a:rPr>
                        <a:t>14</a:t>
                      </a:r>
                    </a:p>
                  </a:txBody>
                  <a:tcPr marL="0" marR="0" marT="0" marB="0" anchor="ctr"/>
                </a:tc>
                <a:tc>
                  <a:txBody>
                    <a:bodyPr/>
                    <a:lstStyle/>
                    <a:p>
                      <a:pPr algn="ctr"/>
                      <a:r>
                        <a:rPr lang="en-US" sz="1000" b="0">
                          <a:solidFill>
                            <a:schemeClr val="tx1"/>
                          </a:solidFill>
                        </a:rPr>
                        <a:t>13</a:t>
                      </a:r>
                    </a:p>
                  </a:txBody>
                  <a:tcPr marL="0" marR="0" marT="0" marB="0" anchor="ctr"/>
                </a:tc>
                <a:tc>
                  <a:txBody>
                    <a:bodyPr/>
                    <a:lstStyle/>
                    <a:p>
                      <a:pPr algn="ctr"/>
                      <a:r>
                        <a:rPr lang="en-US" sz="1000" b="0">
                          <a:solidFill>
                            <a:schemeClr val="tx1"/>
                          </a:solidFill>
                        </a:rPr>
                        <a:t>13</a:t>
                      </a:r>
                    </a:p>
                  </a:txBody>
                  <a:tcPr marL="0" marR="0" marT="0" marB="0" anchor="ctr"/>
                </a:tc>
                <a:tc>
                  <a:txBody>
                    <a:bodyPr/>
                    <a:lstStyle/>
                    <a:p>
                      <a:pPr algn="ctr"/>
                      <a:r>
                        <a:rPr lang="en-US" sz="1000" b="0">
                          <a:solidFill>
                            <a:schemeClr val="tx1"/>
                          </a:solidFill>
                        </a:rPr>
                        <a:t>13</a:t>
                      </a:r>
                    </a:p>
                  </a:txBody>
                  <a:tcPr marL="0" marR="0" marT="0" marB="0" anchor="ctr"/>
                </a:tc>
                <a:tc>
                  <a:txBody>
                    <a:bodyPr/>
                    <a:lstStyle/>
                    <a:p>
                      <a:pPr algn="ctr"/>
                      <a:r>
                        <a:rPr lang="en-US" sz="1000" b="0">
                          <a:solidFill>
                            <a:schemeClr val="tx1"/>
                          </a:solidFill>
                        </a:rPr>
                        <a:t>13</a:t>
                      </a:r>
                    </a:p>
                  </a:txBody>
                  <a:tcPr marL="0" marR="0" marT="0" marB="0" anchor="ctr"/>
                </a:tc>
                <a:tc>
                  <a:txBody>
                    <a:bodyPr/>
                    <a:lstStyle/>
                    <a:p>
                      <a:pPr algn="ctr"/>
                      <a:r>
                        <a:rPr lang="en-US" sz="1000" b="0">
                          <a:solidFill>
                            <a:schemeClr val="tx1"/>
                          </a:solidFill>
                        </a:rPr>
                        <a:t>13</a:t>
                      </a:r>
                    </a:p>
                  </a:txBody>
                  <a:tcPr marL="0" marR="0" marT="0" marB="0" anchor="ctr"/>
                </a:tc>
                <a:tc>
                  <a:txBody>
                    <a:bodyPr/>
                    <a:lstStyle/>
                    <a:p>
                      <a:pPr algn="ctr"/>
                      <a:r>
                        <a:rPr lang="en-US" sz="1000" b="0">
                          <a:solidFill>
                            <a:schemeClr val="tx1"/>
                          </a:solidFill>
                        </a:rPr>
                        <a:t>13</a:t>
                      </a:r>
                    </a:p>
                  </a:txBody>
                  <a:tcPr marL="0" marR="0" marT="0" marB="0" anchor="ctr"/>
                </a:tc>
                <a:tc>
                  <a:txBody>
                    <a:bodyPr/>
                    <a:lstStyle/>
                    <a:p>
                      <a:pPr algn="ctr"/>
                      <a:r>
                        <a:rPr lang="en-US" sz="1000" b="0">
                          <a:solidFill>
                            <a:schemeClr val="tx1"/>
                          </a:solidFill>
                        </a:rPr>
                        <a:t>13</a:t>
                      </a:r>
                    </a:p>
                  </a:txBody>
                  <a:tcPr marL="0" marR="0" marT="0" marB="0" anchor="ctr"/>
                </a:tc>
                <a:tc>
                  <a:txBody>
                    <a:bodyPr/>
                    <a:lstStyle/>
                    <a:p>
                      <a:pPr algn="ctr"/>
                      <a:r>
                        <a:rPr lang="en-US" sz="1000" b="0">
                          <a:solidFill>
                            <a:schemeClr val="tx1"/>
                          </a:solidFill>
                        </a:rPr>
                        <a:t>13</a:t>
                      </a:r>
                    </a:p>
                  </a:txBody>
                  <a:tcPr marL="0" marR="0" marT="0" marB="0" anchor="ctr"/>
                </a:tc>
                <a:tc>
                  <a:txBody>
                    <a:bodyPr/>
                    <a:lstStyle/>
                    <a:p>
                      <a:pPr algn="ctr"/>
                      <a:r>
                        <a:rPr lang="en-US" sz="1000" b="0">
                          <a:solidFill>
                            <a:schemeClr val="tx1"/>
                          </a:solidFill>
                        </a:rPr>
                        <a:t>12</a:t>
                      </a:r>
                    </a:p>
                  </a:txBody>
                  <a:tcPr marL="0" marR="0" marT="0" marB="0" anchor="ctr"/>
                </a:tc>
                <a:tc>
                  <a:txBody>
                    <a:bodyPr/>
                    <a:lstStyle/>
                    <a:p>
                      <a:pPr algn="ctr"/>
                      <a:r>
                        <a:rPr lang="en-US" sz="1000" b="0">
                          <a:solidFill>
                            <a:schemeClr val="tx1"/>
                          </a:solidFill>
                        </a:rPr>
                        <a:t>11</a:t>
                      </a:r>
                    </a:p>
                  </a:txBody>
                  <a:tcPr marL="0" marR="0" marT="0" marB="0" anchor="ctr"/>
                </a:tc>
                <a:tc>
                  <a:txBody>
                    <a:bodyPr/>
                    <a:lstStyle/>
                    <a:p>
                      <a:pPr algn="ctr"/>
                      <a:r>
                        <a:rPr lang="en-US" sz="1000" b="0">
                          <a:solidFill>
                            <a:schemeClr val="tx1"/>
                          </a:solidFill>
                        </a:rPr>
                        <a:t>11</a:t>
                      </a:r>
                    </a:p>
                  </a:txBody>
                  <a:tcPr marL="0" marR="0" marT="0" marB="0" anchor="ctr"/>
                </a:tc>
                <a:tc>
                  <a:txBody>
                    <a:bodyPr/>
                    <a:lstStyle/>
                    <a:p>
                      <a:pPr algn="ctr"/>
                      <a:r>
                        <a:rPr lang="en-US" sz="1000" b="0">
                          <a:solidFill>
                            <a:schemeClr val="tx1"/>
                          </a:solidFill>
                        </a:rPr>
                        <a:t>9</a:t>
                      </a:r>
                    </a:p>
                  </a:txBody>
                  <a:tcPr marL="0" marR="0" marT="0" marB="0" anchor="ctr"/>
                </a:tc>
                <a:tc>
                  <a:txBody>
                    <a:bodyPr/>
                    <a:lstStyle/>
                    <a:p>
                      <a:pPr algn="ctr"/>
                      <a:r>
                        <a:rPr lang="en-US" sz="1000" b="0">
                          <a:solidFill>
                            <a:schemeClr val="tx1"/>
                          </a:solidFill>
                        </a:rPr>
                        <a:t>8</a:t>
                      </a:r>
                    </a:p>
                  </a:txBody>
                  <a:tcPr marL="0" marR="0" marT="0" marB="0" anchor="ctr"/>
                </a:tc>
                <a:extLst>
                  <a:ext uri="{0D108BD9-81ED-4DB2-BD59-A6C34878D82A}">
                    <a16:rowId xmlns:a16="http://schemas.microsoft.com/office/drawing/2014/main" val="3845130473"/>
                  </a:ext>
                </a:extLst>
              </a:tr>
              <a:tr h="213360">
                <a:tc>
                  <a:txBody>
                    <a:bodyPr/>
                    <a:lstStyle/>
                    <a:p>
                      <a:pPr algn="l"/>
                      <a:r>
                        <a:rPr lang="de-DE" sz="1000">
                          <a:solidFill>
                            <a:schemeClr val="bg1"/>
                          </a:solidFill>
                        </a:rPr>
                        <a:t>NMZL</a:t>
                      </a:r>
                    </a:p>
                  </a:txBody>
                  <a:tcPr marL="36000" marR="0" marT="0" marB="0" anchor="ctr">
                    <a:solidFill>
                      <a:schemeClr val="accent3"/>
                    </a:solidFill>
                  </a:tcPr>
                </a:tc>
                <a:tc>
                  <a:txBody>
                    <a:bodyPr/>
                    <a:lstStyle/>
                    <a:p>
                      <a:pPr algn="ctr"/>
                      <a:r>
                        <a:rPr lang="en-US" sz="1000" b="0">
                          <a:solidFill>
                            <a:schemeClr val="tx1"/>
                          </a:solidFill>
                        </a:rPr>
                        <a:t>19</a:t>
                      </a:r>
                    </a:p>
                  </a:txBody>
                  <a:tcPr marL="0" marR="0" marT="0" marB="0" anchor="ctr"/>
                </a:tc>
                <a:tc>
                  <a:txBody>
                    <a:bodyPr/>
                    <a:lstStyle/>
                    <a:p>
                      <a:pPr algn="ctr"/>
                      <a:r>
                        <a:rPr lang="en-US" sz="1000" b="0">
                          <a:solidFill>
                            <a:schemeClr val="tx1"/>
                          </a:solidFill>
                        </a:rPr>
                        <a:t>19</a:t>
                      </a:r>
                    </a:p>
                  </a:txBody>
                  <a:tcPr marL="0" marR="0" marT="0" marB="0" anchor="ctr"/>
                </a:tc>
                <a:tc>
                  <a:txBody>
                    <a:bodyPr/>
                    <a:lstStyle/>
                    <a:p>
                      <a:pPr algn="ctr"/>
                      <a:r>
                        <a:rPr lang="en-US" sz="1000" b="0">
                          <a:solidFill>
                            <a:schemeClr val="tx1"/>
                          </a:solidFill>
                        </a:rPr>
                        <a:t>19</a:t>
                      </a:r>
                    </a:p>
                  </a:txBody>
                  <a:tcPr marL="0" marR="0" marT="0" marB="0" anchor="ctr"/>
                </a:tc>
                <a:tc>
                  <a:txBody>
                    <a:bodyPr/>
                    <a:lstStyle/>
                    <a:p>
                      <a:pPr algn="ctr"/>
                      <a:r>
                        <a:rPr lang="en-US" sz="1000" b="0">
                          <a:solidFill>
                            <a:schemeClr val="tx1"/>
                          </a:solidFill>
                        </a:rPr>
                        <a:t>18</a:t>
                      </a:r>
                    </a:p>
                  </a:txBody>
                  <a:tcPr marL="0" marR="0" marT="0" marB="0" anchor="ctr"/>
                </a:tc>
                <a:tc>
                  <a:txBody>
                    <a:bodyPr/>
                    <a:lstStyle/>
                    <a:p>
                      <a:pPr algn="ctr"/>
                      <a:r>
                        <a:rPr lang="en-US" sz="1000" b="0">
                          <a:solidFill>
                            <a:schemeClr val="tx1"/>
                          </a:solidFill>
                        </a:rPr>
                        <a:t>17</a:t>
                      </a:r>
                    </a:p>
                  </a:txBody>
                  <a:tcPr marL="0" marR="0" marT="0" marB="0" anchor="ctr"/>
                </a:tc>
                <a:tc>
                  <a:txBody>
                    <a:bodyPr/>
                    <a:lstStyle/>
                    <a:p>
                      <a:pPr algn="ctr"/>
                      <a:r>
                        <a:rPr lang="en-US" sz="1000" b="0">
                          <a:solidFill>
                            <a:schemeClr val="tx1"/>
                          </a:solidFill>
                        </a:rPr>
                        <a:t>17</a:t>
                      </a:r>
                    </a:p>
                  </a:txBody>
                  <a:tcPr marL="0" marR="0" marT="0" marB="0" anchor="ctr"/>
                </a:tc>
                <a:tc>
                  <a:txBody>
                    <a:bodyPr/>
                    <a:lstStyle/>
                    <a:p>
                      <a:pPr algn="ctr"/>
                      <a:r>
                        <a:rPr lang="en-US" sz="1000" b="0">
                          <a:solidFill>
                            <a:schemeClr val="tx1"/>
                          </a:solidFill>
                        </a:rPr>
                        <a:t>17</a:t>
                      </a:r>
                    </a:p>
                  </a:txBody>
                  <a:tcPr marL="0" marR="0" marT="0" marB="0" anchor="ctr"/>
                </a:tc>
                <a:tc>
                  <a:txBody>
                    <a:bodyPr/>
                    <a:lstStyle/>
                    <a:p>
                      <a:pPr algn="ctr"/>
                      <a:r>
                        <a:rPr lang="en-US" sz="1000" b="0">
                          <a:solidFill>
                            <a:schemeClr val="tx1"/>
                          </a:solidFill>
                        </a:rPr>
                        <a:t>17</a:t>
                      </a:r>
                    </a:p>
                  </a:txBody>
                  <a:tcPr marL="0" marR="0" marT="0" marB="0" anchor="ctr"/>
                </a:tc>
                <a:tc>
                  <a:txBody>
                    <a:bodyPr/>
                    <a:lstStyle/>
                    <a:p>
                      <a:pPr algn="ctr"/>
                      <a:r>
                        <a:rPr lang="en-US" sz="1000" b="0">
                          <a:solidFill>
                            <a:schemeClr val="tx1"/>
                          </a:solidFill>
                        </a:rPr>
                        <a:t>17</a:t>
                      </a:r>
                    </a:p>
                  </a:txBody>
                  <a:tcPr marL="0" marR="0" marT="0" marB="0" anchor="ctr"/>
                </a:tc>
                <a:tc>
                  <a:txBody>
                    <a:bodyPr/>
                    <a:lstStyle/>
                    <a:p>
                      <a:pPr algn="ctr"/>
                      <a:r>
                        <a:rPr lang="en-US" sz="1000" b="0">
                          <a:solidFill>
                            <a:schemeClr val="tx1"/>
                          </a:solidFill>
                        </a:rPr>
                        <a:t>17</a:t>
                      </a:r>
                    </a:p>
                  </a:txBody>
                  <a:tcPr marL="0" marR="0" marT="0" marB="0" anchor="ctr"/>
                </a:tc>
                <a:tc>
                  <a:txBody>
                    <a:bodyPr/>
                    <a:lstStyle/>
                    <a:p>
                      <a:pPr algn="ctr"/>
                      <a:r>
                        <a:rPr lang="en-US" sz="1000" b="0">
                          <a:solidFill>
                            <a:schemeClr val="tx1"/>
                          </a:solidFill>
                        </a:rPr>
                        <a:t>17</a:t>
                      </a:r>
                    </a:p>
                  </a:txBody>
                  <a:tcPr marL="0" marR="0" marT="0" marB="0" anchor="ctr"/>
                </a:tc>
                <a:tc>
                  <a:txBody>
                    <a:bodyPr/>
                    <a:lstStyle/>
                    <a:p>
                      <a:pPr algn="ctr"/>
                      <a:r>
                        <a:rPr lang="en-US" sz="1000" b="0">
                          <a:solidFill>
                            <a:schemeClr val="tx1"/>
                          </a:solidFill>
                        </a:rPr>
                        <a:t>17</a:t>
                      </a:r>
                    </a:p>
                  </a:txBody>
                  <a:tcPr marL="0" marR="0" marT="0" marB="0" anchor="ctr"/>
                </a:tc>
                <a:tc>
                  <a:txBody>
                    <a:bodyPr/>
                    <a:lstStyle/>
                    <a:p>
                      <a:pPr algn="ctr"/>
                      <a:r>
                        <a:rPr lang="en-US" sz="1000" b="0">
                          <a:solidFill>
                            <a:schemeClr val="tx1"/>
                          </a:solidFill>
                        </a:rPr>
                        <a:t>17</a:t>
                      </a:r>
                    </a:p>
                  </a:txBody>
                  <a:tcPr marL="0" marR="0" marT="0" marB="0" anchor="ctr"/>
                </a:tc>
                <a:tc>
                  <a:txBody>
                    <a:bodyPr/>
                    <a:lstStyle/>
                    <a:p>
                      <a:pPr algn="ctr"/>
                      <a:r>
                        <a:rPr lang="en-US" sz="1000" b="0">
                          <a:solidFill>
                            <a:schemeClr val="tx1"/>
                          </a:solidFill>
                        </a:rPr>
                        <a:t>17</a:t>
                      </a:r>
                    </a:p>
                  </a:txBody>
                  <a:tcPr marL="0" marR="0" marT="0" marB="0" anchor="ctr"/>
                </a:tc>
                <a:tc>
                  <a:txBody>
                    <a:bodyPr/>
                    <a:lstStyle/>
                    <a:p>
                      <a:pPr algn="ctr"/>
                      <a:r>
                        <a:rPr lang="en-US" sz="1000" b="0">
                          <a:solidFill>
                            <a:schemeClr val="tx1"/>
                          </a:solidFill>
                        </a:rPr>
                        <a:t>17</a:t>
                      </a:r>
                    </a:p>
                  </a:txBody>
                  <a:tcPr marL="0" marR="0" marT="0" marB="0" anchor="ctr"/>
                </a:tc>
                <a:tc>
                  <a:txBody>
                    <a:bodyPr/>
                    <a:lstStyle/>
                    <a:p>
                      <a:pPr algn="ctr"/>
                      <a:r>
                        <a:rPr lang="en-US" sz="1000" b="0">
                          <a:solidFill>
                            <a:schemeClr val="tx1"/>
                          </a:solidFill>
                        </a:rPr>
                        <a:t>16</a:t>
                      </a:r>
                    </a:p>
                  </a:txBody>
                  <a:tcPr marL="0" marR="0" marT="0" marB="0" anchor="ctr"/>
                </a:tc>
                <a:tc>
                  <a:txBody>
                    <a:bodyPr/>
                    <a:lstStyle/>
                    <a:p>
                      <a:pPr algn="ctr"/>
                      <a:r>
                        <a:rPr lang="en-US" sz="1000" b="0">
                          <a:solidFill>
                            <a:schemeClr val="tx1"/>
                          </a:solidFill>
                        </a:rPr>
                        <a:t>13</a:t>
                      </a:r>
                    </a:p>
                  </a:txBody>
                  <a:tcPr marL="0" marR="0" marT="0" marB="0" anchor="ctr"/>
                </a:tc>
                <a:tc>
                  <a:txBody>
                    <a:bodyPr/>
                    <a:lstStyle/>
                    <a:p>
                      <a:pPr algn="ctr"/>
                      <a:r>
                        <a:rPr lang="en-US" sz="1000" b="0">
                          <a:solidFill>
                            <a:schemeClr val="tx1"/>
                          </a:solidFill>
                        </a:rPr>
                        <a:t>13</a:t>
                      </a:r>
                    </a:p>
                  </a:txBody>
                  <a:tcPr marL="0" marR="0" marT="0" marB="0" anchor="ctr"/>
                </a:tc>
                <a:tc>
                  <a:txBody>
                    <a:bodyPr/>
                    <a:lstStyle/>
                    <a:p>
                      <a:pPr algn="ctr"/>
                      <a:r>
                        <a:rPr lang="en-US" sz="1000" b="0">
                          <a:solidFill>
                            <a:schemeClr val="tx1"/>
                          </a:solidFill>
                        </a:rPr>
                        <a:t>13</a:t>
                      </a:r>
                    </a:p>
                  </a:txBody>
                  <a:tcPr marL="0" marR="0" marT="0" marB="0" anchor="ctr"/>
                </a:tc>
                <a:tc>
                  <a:txBody>
                    <a:bodyPr/>
                    <a:lstStyle/>
                    <a:p>
                      <a:pPr algn="ctr"/>
                      <a:r>
                        <a:rPr lang="en-US" sz="1000" b="0">
                          <a:solidFill>
                            <a:schemeClr val="tx1"/>
                          </a:solidFill>
                        </a:rPr>
                        <a:t>13</a:t>
                      </a:r>
                    </a:p>
                  </a:txBody>
                  <a:tcPr marL="0" marR="0" marT="0" marB="0" anchor="ctr"/>
                </a:tc>
                <a:tc>
                  <a:txBody>
                    <a:bodyPr/>
                    <a:lstStyle/>
                    <a:p>
                      <a:pPr algn="ctr"/>
                      <a:r>
                        <a:rPr lang="en-US" sz="1000" b="0">
                          <a:solidFill>
                            <a:schemeClr val="tx1"/>
                          </a:solidFill>
                        </a:rPr>
                        <a:t>13</a:t>
                      </a:r>
                    </a:p>
                  </a:txBody>
                  <a:tcPr marL="0" marR="0" marT="0" marB="0" anchor="ctr"/>
                </a:tc>
                <a:tc>
                  <a:txBody>
                    <a:bodyPr/>
                    <a:lstStyle/>
                    <a:p>
                      <a:pPr algn="ctr"/>
                      <a:r>
                        <a:rPr lang="en-US" sz="1000" b="0">
                          <a:solidFill>
                            <a:schemeClr val="tx1"/>
                          </a:solidFill>
                        </a:rPr>
                        <a:t>12</a:t>
                      </a:r>
                    </a:p>
                  </a:txBody>
                  <a:tcPr marL="0" marR="0" marT="0" marB="0" anchor="ctr"/>
                </a:tc>
                <a:tc>
                  <a:txBody>
                    <a:bodyPr/>
                    <a:lstStyle/>
                    <a:p>
                      <a:pPr algn="ctr"/>
                      <a:r>
                        <a:rPr lang="en-US" sz="1000" b="0">
                          <a:solidFill>
                            <a:schemeClr val="tx1"/>
                          </a:solidFill>
                        </a:rPr>
                        <a:t>11</a:t>
                      </a:r>
                    </a:p>
                  </a:txBody>
                  <a:tcPr marL="0" marR="0" marT="0" marB="0" anchor="ctr"/>
                </a:tc>
                <a:tc>
                  <a:txBody>
                    <a:bodyPr/>
                    <a:lstStyle/>
                    <a:p>
                      <a:pPr algn="ctr"/>
                      <a:r>
                        <a:rPr lang="en-US" sz="1000" b="0">
                          <a:solidFill>
                            <a:schemeClr val="tx1"/>
                          </a:solidFill>
                        </a:rPr>
                        <a:t>7</a:t>
                      </a:r>
                    </a:p>
                  </a:txBody>
                  <a:tcPr marL="0" marR="0" marT="0" marB="0" anchor="ctr"/>
                </a:tc>
                <a:tc>
                  <a:txBody>
                    <a:bodyPr/>
                    <a:lstStyle/>
                    <a:p>
                      <a:pPr algn="ctr"/>
                      <a:r>
                        <a:rPr lang="en-US" sz="1000" b="0">
                          <a:solidFill>
                            <a:schemeClr val="tx1"/>
                          </a:solidFill>
                        </a:rPr>
                        <a:t>6</a:t>
                      </a:r>
                    </a:p>
                  </a:txBody>
                  <a:tcPr marL="0" marR="0" marT="0" marB="0" anchor="ctr"/>
                </a:tc>
                <a:extLst>
                  <a:ext uri="{0D108BD9-81ED-4DB2-BD59-A6C34878D82A}">
                    <a16:rowId xmlns:a16="http://schemas.microsoft.com/office/drawing/2014/main" val="255718713"/>
                  </a:ext>
                </a:extLst>
              </a:tr>
              <a:tr h="213360">
                <a:tc>
                  <a:txBody>
                    <a:bodyPr/>
                    <a:lstStyle/>
                    <a:p>
                      <a:pPr algn="l"/>
                      <a:r>
                        <a:rPr lang="de-DE" sz="1000">
                          <a:solidFill>
                            <a:schemeClr val="bg1"/>
                          </a:solidFill>
                        </a:rPr>
                        <a:t>SMZL</a:t>
                      </a:r>
                    </a:p>
                  </a:txBody>
                  <a:tcPr marL="36000" marR="0" marT="0" marB="0" anchor="ctr">
                    <a:solidFill>
                      <a:schemeClr val="tx2"/>
                    </a:solidFill>
                  </a:tcPr>
                </a:tc>
                <a:tc>
                  <a:txBody>
                    <a:bodyPr/>
                    <a:lstStyle/>
                    <a:p>
                      <a:pPr algn="ctr"/>
                      <a:r>
                        <a:rPr lang="en-US" sz="1000" b="0">
                          <a:solidFill>
                            <a:schemeClr val="tx1"/>
                          </a:solidFill>
                        </a:rPr>
                        <a:t>8</a:t>
                      </a:r>
                    </a:p>
                  </a:txBody>
                  <a:tcPr marL="0" marR="0" marT="0" marB="0" anchor="ctr"/>
                </a:tc>
                <a:tc>
                  <a:txBody>
                    <a:bodyPr/>
                    <a:lstStyle/>
                    <a:p>
                      <a:pPr algn="ctr"/>
                      <a:r>
                        <a:rPr lang="en-US" sz="1000" b="0">
                          <a:solidFill>
                            <a:schemeClr val="tx1"/>
                          </a:solidFill>
                        </a:rPr>
                        <a:t>8</a:t>
                      </a:r>
                    </a:p>
                  </a:txBody>
                  <a:tcPr marL="0" marR="0" marT="0" marB="0" anchor="ctr"/>
                </a:tc>
                <a:tc>
                  <a:txBody>
                    <a:bodyPr/>
                    <a:lstStyle/>
                    <a:p>
                      <a:pPr algn="ctr"/>
                      <a:r>
                        <a:rPr lang="en-US" sz="1000" b="0">
                          <a:solidFill>
                            <a:schemeClr val="tx1"/>
                          </a:solidFill>
                        </a:rPr>
                        <a:t>8</a:t>
                      </a:r>
                    </a:p>
                  </a:txBody>
                  <a:tcPr marL="0" marR="0" marT="0" marB="0" anchor="ctr"/>
                </a:tc>
                <a:tc>
                  <a:txBody>
                    <a:bodyPr/>
                    <a:lstStyle/>
                    <a:p>
                      <a:pPr algn="ctr"/>
                      <a:r>
                        <a:rPr lang="en-US" sz="1000" b="0">
                          <a:solidFill>
                            <a:schemeClr val="tx1"/>
                          </a:solidFill>
                        </a:rPr>
                        <a:t>6</a:t>
                      </a:r>
                    </a:p>
                  </a:txBody>
                  <a:tcPr marL="0" marR="0" marT="0" marB="0" anchor="ctr"/>
                </a:tc>
                <a:tc>
                  <a:txBody>
                    <a:bodyPr/>
                    <a:lstStyle/>
                    <a:p>
                      <a:pPr algn="ctr"/>
                      <a:r>
                        <a:rPr lang="en-US" sz="1000" b="0">
                          <a:solidFill>
                            <a:schemeClr val="tx1"/>
                          </a:solidFill>
                        </a:rPr>
                        <a:t>6</a:t>
                      </a:r>
                    </a:p>
                  </a:txBody>
                  <a:tcPr marL="0" marR="0" marT="0" marB="0" anchor="ctr"/>
                </a:tc>
                <a:tc>
                  <a:txBody>
                    <a:bodyPr/>
                    <a:lstStyle/>
                    <a:p>
                      <a:pPr algn="ctr"/>
                      <a:r>
                        <a:rPr lang="en-US" sz="1000" b="0">
                          <a:solidFill>
                            <a:schemeClr val="tx1"/>
                          </a:solidFill>
                        </a:rPr>
                        <a:t>6</a:t>
                      </a:r>
                    </a:p>
                  </a:txBody>
                  <a:tcPr marL="0" marR="0" marT="0" marB="0" anchor="ctr"/>
                </a:tc>
                <a:tc>
                  <a:txBody>
                    <a:bodyPr/>
                    <a:lstStyle/>
                    <a:p>
                      <a:pPr algn="ctr"/>
                      <a:r>
                        <a:rPr lang="en-US" sz="1000" b="0">
                          <a:solidFill>
                            <a:schemeClr val="tx1"/>
                          </a:solidFill>
                        </a:rPr>
                        <a:t>6</a:t>
                      </a:r>
                    </a:p>
                  </a:txBody>
                  <a:tcPr marL="0" marR="0" marT="0" marB="0" anchor="ctr"/>
                </a:tc>
                <a:tc>
                  <a:txBody>
                    <a:bodyPr/>
                    <a:lstStyle/>
                    <a:p>
                      <a:pPr algn="ctr"/>
                      <a:r>
                        <a:rPr lang="en-US" sz="1000" b="0">
                          <a:solidFill>
                            <a:schemeClr val="tx1"/>
                          </a:solidFill>
                        </a:rPr>
                        <a:t>6</a:t>
                      </a:r>
                    </a:p>
                  </a:txBody>
                  <a:tcPr marL="0" marR="0" marT="0" marB="0" anchor="ctr"/>
                </a:tc>
                <a:tc>
                  <a:txBody>
                    <a:bodyPr/>
                    <a:lstStyle/>
                    <a:p>
                      <a:pPr algn="ctr"/>
                      <a:r>
                        <a:rPr lang="en-US" sz="1000" b="0">
                          <a:solidFill>
                            <a:schemeClr val="tx1"/>
                          </a:solidFill>
                        </a:rPr>
                        <a:t>6</a:t>
                      </a:r>
                    </a:p>
                  </a:txBody>
                  <a:tcPr marL="0" marR="0" marT="0" marB="0" anchor="ctr"/>
                </a:tc>
                <a:tc>
                  <a:txBody>
                    <a:bodyPr/>
                    <a:lstStyle/>
                    <a:p>
                      <a:pPr algn="ctr"/>
                      <a:r>
                        <a:rPr lang="en-US" sz="1000" b="0">
                          <a:solidFill>
                            <a:schemeClr val="tx1"/>
                          </a:solidFill>
                        </a:rPr>
                        <a:t>6</a:t>
                      </a:r>
                    </a:p>
                  </a:txBody>
                  <a:tcPr marL="0" marR="0" marT="0" marB="0" anchor="ctr"/>
                </a:tc>
                <a:tc>
                  <a:txBody>
                    <a:bodyPr/>
                    <a:lstStyle/>
                    <a:p>
                      <a:pPr algn="ctr"/>
                      <a:r>
                        <a:rPr lang="en-US" sz="1000" b="0">
                          <a:solidFill>
                            <a:schemeClr val="tx1"/>
                          </a:solidFill>
                        </a:rPr>
                        <a:t>6</a:t>
                      </a:r>
                    </a:p>
                  </a:txBody>
                  <a:tcPr marL="0" marR="0" marT="0" marB="0" anchor="ctr"/>
                </a:tc>
                <a:tc>
                  <a:txBody>
                    <a:bodyPr/>
                    <a:lstStyle/>
                    <a:p>
                      <a:pPr algn="ctr"/>
                      <a:r>
                        <a:rPr lang="en-US" sz="1000" b="0">
                          <a:solidFill>
                            <a:schemeClr val="tx1"/>
                          </a:solidFill>
                        </a:rPr>
                        <a:t>6</a:t>
                      </a:r>
                    </a:p>
                  </a:txBody>
                  <a:tcPr marL="0" marR="0" marT="0" marB="0" anchor="ctr"/>
                </a:tc>
                <a:tc>
                  <a:txBody>
                    <a:bodyPr/>
                    <a:lstStyle/>
                    <a:p>
                      <a:pPr algn="ctr"/>
                      <a:r>
                        <a:rPr lang="en-US" sz="1000" b="0">
                          <a:solidFill>
                            <a:schemeClr val="tx1"/>
                          </a:solidFill>
                        </a:rPr>
                        <a:t>6</a:t>
                      </a:r>
                    </a:p>
                  </a:txBody>
                  <a:tcPr marL="0" marR="0" marT="0" marB="0" anchor="ctr"/>
                </a:tc>
                <a:tc>
                  <a:txBody>
                    <a:bodyPr/>
                    <a:lstStyle/>
                    <a:p>
                      <a:pPr algn="ctr"/>
                      <a:r>
                        <a:rPr lang="en-US" sz="1000" b="0">
                          <a:solidFill>
                            <a:schemeClr val="tx1"/>
                          </a:solidFill>
                        </a:rPr>
                        <a:t>6</a:t>
                      </a:r>
                    </a:p>
                  </a:txBody>
                  <a:tcPr marL="0" marR="0" marT="0" marB="0" anchor="ctr"/>
                </a:tc>
                <a:tc>
                  <a:txBody>
                    <a:bodyPr/>
                    <a:lstStyle/>
                    <a:p>
                      <a:pPr algn="ctr"/>
                      <a:r>
                        <a:rPr lang="en-US" sz="1000" b="0">
                          <a:solidFill>
                            <a:schemeClr val="tx1"/>
                          </a:solidFill>
                        </a:rPr>
                        <a:t>5</a:t>
                      </a:r>
                    </a:p>
                  </a:txBody>
                  <a:tcPr marL="0" marR="0" marT="0" marB="0" anchor="ctr"/>
                </a:tc>
                <a:tc>
                  <a:txBody>
                    <a:bodyPr/>
                    <a:lstStyle/>
                    <a:p>
                      <a:pPr algn="ctr"/>
                      <a:r>
                        <a:rPr lang="en-US" sz="1000" b="0">
                          <a:solidFill>
                            <a:schemeClr val="tx1"/>
                          </a:solidFill>
                        </a:rPr>
                        <a:t>5</a:t>
                      </a:r>
                    </a:p>
                  </a:txBody>
                  <a:tcPr marL="0" marR="0" marT="0" marB="0" anchor="ctr"/>
                </a:tc>
                <a:tc>
                  <a:txBody>
                    <a:bodyPr/>
                    <a:lstStyle/>
                    <a:p>
                      <a:pPr algn="ctr"/>
                      <a:r>
                        <a:rPr lang="en-US" sz="1000" b="0">
                          <a:solidFill>
                            <a:schemeClr val="tx1"/>
                          </a:solidFill>
                        </a:rPr>
                        <a:t>5</a:t>
                      </a:r>
                    </a:p>
                  </a:txBody>
                  <a:tcPr marL="0" marR="0" marT="0" marB="0" anchor="ctr"/>
                </a:tc>
                <a:tc>
                  <a:txBody>
                    <a:bodyPr/>
                    <a:lstStyle/>
                    <a:p>
                      <a:pPr algn="ctr"/>
                      <a:r>
                        <a:rPr lang="en-US" sz="1000" b="0">
                          <a:solidFill>
                            <a:schemeClr val="tx1"/>
                          </a:solidFill>
                        </a:rPr>
                        <a:t>4</a:t>
                      </a:r>
                    </a:p>
                  </a:txBody>
                  <a:tcPr marL="0" marR="0" marT="0" marB="0" anchor="ctr"/>
                </a:tc>
                <a:tc>
                  <a:txBody>
                    <a:bodyPr/>
                    <a:lstStyle/>
                    <a:p>
                      <a:pPr algn="ctr"/>
                      <a:r>
                        <a:rPr lang="en-US" sz="1000" b="0">
                          <a:solidFill>
                            <a:schemeClr val="tx1"/>
                          </a:solidFill>
                        </a:rPr>
                        <a:t>4</a:t>
                      </a:r>
                    </a:p>
                  </a:txBody>
                  <a:tcPr marL="0" marR="0" marT="0" marB="0" anchor="ctr"/>
                </a:tc>
                <a:tc>
                  <a:txBody>
                    <a:bodyPr/>
                    <a:lstStyle/>
                    <a:p>
                      <a:pPr algn="ctr"/>
                      <a:r>
                        <a:rPr lang="en-US" sz="1000" b="0">
                          <a:solidFill>
                            <a:schemeClr val="tx1"/>
                          </a:solidFill>
                        </a:rPr>
                        <a:t>4</a:t>
                      </a:r>
                    </a:p>
                  </a:txBody>
                  <a:tcPr marL="0" marR="0" marT="0" marB="0" anchor="ctr"/>
                </a:tc>
                <a:tc>
                  <a:txBody>
                    <a:bodyPr/>
                    <a:lstStyle/>
                    <a:p>
                      <a:pPr algn="ctr"/>
                      <a:r>
                        <a:rPr lang="en-US" sz="1000" b="0">
                          <a:solidFill>
                            <a:schemeClr val="tx1"/>
                          </a:solidFill>
                        </a:rPr>
                        <a:t>2</a:t>
                      </a:r>
                    </a:p>
                  </a:txBody>
                  <a:tcPr marL="0" marR="0" marT="0" marB="0" anchor="ctr"/>
                </a:tc>
                <a:tc>
                  <a:txBody>
                    <a:bodyPr/>
                    <a:lstStyle/>
                    <a:p>
                      <a:pPr algn="ctr"/>
                      <a:r>
                        <a:rPr lang="en-US" sz="1000" b="0">
                          <a:solidFill>
                            <a:schemeClr val="tx1"/>
                          </a:solidFill>
                        </a:rPr>
                        <a:t>2</a:t>
                      </a:r>
                    </a:p>
                  </a:txBody>
                  <a:tcPr marL="0" marR="0" marT="0" marB="0" anchor="ctr"/>
                </a:tc>
                <a:tc>
                  <a:txBody>
                    <a:bodyPr/>
                    <a:lstStyle/>
                    <a:p>
                      <a:pPr algn="ctr"/>
                      <a:r>
                        <a:rPr lang="en-US" sz="1000" b="0">
                          <a:solidFill>
                            <a:schemeClr val="tx1"/>
                          </a:solidFill>
                        </a:rPr>
                        <a:t>1</a:t>
                      </a:r>
                    </a:p>
                  </a:txBody>
                  <a:tcPr marL="0" marR="0" marT="0" marB="0" anchor="ctr"/>
                </a:tc>
                <a:tc>
                  <a:txBody>
                    <a:bodyPr/>
                    <a:lstStyle/>
                    <a:p>
                      <a:pPr algn="ctr"/>
                      <a:r>
                        <a:rPr lang="en-US" sz="1000" b="0">
                          <a:solidFill>
                            <a:schemeClr val="tx1"/>
                          </a:solidFill>
                        </a:rPr>
                        <a:t>0</a:t>
                      </a:r>
                    </a:p>
                  </a:txBody>
                  <a:tcPr marL="0" marR="0" marT="0" marB="0" anchor="ctr"/>
                </a:tc>
                <a:tc>
                  <a:txBody>
                    <a:bodyPr/>
                    <a:lstStyle/>
                    <a:p>
                      <a:pPr algn="ctr"/>
                      <a:endParaRPr lang="en-US" sz="1000" b="0">
                        <a:solidFill>
                          <a:schemeClr val="tx1"/>
                        </a:solidFill>
                      </a:endParaRPr>
                    </a:p>
                  </a:txBody>
                  <a:tcPr marL="0" marR="0" marT="0" marB="0" anchor="ctr"/>
                </a:tc>
                <a:extLst>
                  <a:ext uri="{0D108BD9-81ED-4DB2-BD59-A6C34878D82A}">
                    <a16:rowId xmlns:a16="http://schemas.microsoft.com/office/drawing/2014/main" val="2058103217"/>
                  </a:ext>
                </a:extLst>
              </a:tr>
            </a:tbl>
          </a:graphicData>
        </a:graphic>
      </p:graphicFrame>
      <p:pic>
        <p:nvPicPr>
          <p:cNvPr id="47" name="Grafik 46">
            <a:extLst>
              <a:ext uri="{FF2B5EF4-FFF2-40B4-BE49-F238E27FC236}">
                <a16:creationId xmlns:a16="http://schemas.microsoft.com/office/drawing/2014/main" id="{FD3695F9-6AFD-7EDB-C93A-82EE9E5C1F0B}"/>
              </a:ext>
            </a:extLst>
          </p:cNvPr>
          <p:cNvPicPr>
            <a:picLocks noChangeAspect="1"/>
          </p:cNvPicPr>
          <p:nvPr/>
        </p:nvPicPr>
        <p:blipFill>
          <a:blip r:embed="rId4"/>
          <a:stretch>
            <a:fillRect/>
          </a:stretch>
        </p:blipFill>
        <p:spPr>
          <a:xfrm>
            <a:off x="975600" y="2040171"/>
            <a:ext cx="4978800" cy="694716"/>
          </a:xfrm>
          <a:prstGeom prst="rect">
            <a:avLst/>
          </a:prstGeom>
        </p:spPr>
      </p:pic>
      <p:pic>
        <p:nvPicPr>
          <p:cNvPr id="48" name="Grafik 47">
            <a:extLst>
              <a:ext uri="{FF2B5EF4-FFF2-40B4-BE49-F238E27FC236}">
                <a16:creationId xmlns:a16="http://schemas.microsoft.com/office/drawing/2014/main" id="{7BB44736-BE81-4F81-64BB-504BA51F96D7}"/>
              </a:ext>
            </a:extLst>
          </p:cNvPr>
          <p:cNvPicPr>
            <a:picLocks noChangeAspect="1"/>
          </p:cNvPicPr>
          <p:nvPr/>
        </p:nvPicPr>
        <p:blipFill>
          <a:blip r:embed="rId5"/>
          <a:stretch>
            <a:fillRect/>
          </a:stretch>
        </p:blipFill>
        <p:spPr>
          <a:xfrm>
            <a:off x="6786000" y="2040171"/>
            <a:ext cx="4968000" cy="704202"/>
          </a:xfrm>
          <a:prstGeom prst="rect">
            <a:avLst/>
          </a:prstGeom>
        </p:spPr>
      </p:pic>
      <p:sp>
        <p:nvSpPr>
          <p:cNvPr id="6" name="Textfeld 5">
            <a:extLst>
              <a:ext uri="{FF2B5EF4-FFF2-40B4-BE49-F238E27FC236}">
                <a16:creationId xmlns:a16="http://schemas.microsoft.com/office/drawing/2014/main" id="{93BA4B72-3D07-2970-0E23-163A2A44F7A7}"/>
              </a:ext>
            </a:extLst>
          </p:cNvPr>
          <p:cNvSpPr txBox="1"/>
          <p:nvPr/>
        </p:nvSpPr>
        <p:spPr>
          <a:xfrm>
            <a:off x="1092226" y="2998611"/>
            <a:ext cx="918841" cy="707886"/>
          </a:xfrm>
          <a:prstGeom prst="rect">
            <a:avLst/>
          </a:prstGeom>
          <a:noFill/>
        </p:spPr>
        <p:txBody>
          <a:bodyPr wrap="none" rtlCol="0">
            <a:spAutoFit/>
          </a:bodyPr>
          <a:lstStyle/>
          <a:p>
            <a:r>
              <a:rPr lang="de-DE" sz="1000" b="1">
                <a:solidFill>
                  <a:schemeClr val="accent2"/>
                </a:solidFill>
                <a:effectLst/>
                <a:latin typeface="Arial" panose="020B0604020202020204" pitchFamily="34" charset="0"/>
              </a:rPr>
              <a:t>–– </a:t>
            </a:r>
            <a:r>
              <a:rPr lang="de-DE" sz="1000">
                <a:effectLst/>
                <a:latin typeface="Arial" panose="020B0604020202020204" pitchFamily="34" charset="0"/>
              </a:rPr>
              <a:t>MALT</a:t>
            </a:r>
          </a:p>
          <a:p>
            <a:r>
              <a:rPr lang="de-DE" sz="1000" b="1">
                <a:solidFill>
                  <a:schemeClr val="accent3"/>
                </a:solidFill>
                <a:effectLst/>
                <a:latin typeface="Arial" panose="020B0604020202020204" pitchFamily="34" charset="0"/>
              </a:rPr>
              <a:t>––</a:t>
            </a:r>
            <a:r>
              <a:rPr lang="de-DE" sz="1000" b="1">
                <a:solidFill>
                  <a:schemeClr val="accent4"/>
                </a:solidFill>
                <a:effectLst/>
                <a:latin typeface="Arial" panose="020B0604020202020204" pitchFamily="34" charset="0"/>
              </a:rPr>
              <a:t> </a:t>
            </a:r>
            <a:r>
              <a:rPr lang="de-DE" sz="1000">
                <a:effectLst/>
                <a:latin typeface="Arial" panose="020B0604020202020204" pitchFamily="34" charset="0"/>
              </a:rPr>
              <a:t>NMZL</a:t>
            </a:r>
          </a:p>
          <a:p>
            <a:r>
              <a:rPr lang="de-DE" sz="1000" b="1">
                <a:solidFill>
                  <a:schemeClr val="tx2"/>
                </a:solidFill>
                <a:effectLst/>
                <a:latin typeface="Arial" panose="020B0604020202020204" pitchFamily="34" charset="0"/>
              </a:rPr>
              <a:t>––</a:t>
            </a:r>
            <a:r>
              <a:rPr lang="de-DE" sz="1000" b="1">
                <a:solidFill>
                  <a:schemeClr val="accent3"/>
                </a:solidFill>
                <a:effectLst/>
                <a:latin typeface="Arial" panose="020B0604020202020204" pitchFamily="34" charset="0"/>
              </a:rPr>
              <a:t> </a:t>
            </a:r>
            <a:r>
              <a:rPr lang="de-DE" sz="1000">
                <a:effectLst/>
                <a:latin typeface="Arial" panose="020B0604020202020204" pitchFamily="34" charset="0"/>
              </a:rPr>
              <a:t>SMZL</a:t>
            </a:r>
          </a:p>
          <a:p>
            <a:r>
              <a:rPr lang="de-DE" sz="1000">
                <a:effectLst/>
                <a:latin typeface="Arial" panose="020B0604020202020204" pitchFamily="34" charset="0"/>
              </a:rPr>
              <a:t> +  </a:t>
            </a:r>
            <a:r>
              <a:rPr lang="de-DE" sz="1000" err="1">
                <a:effectLst/>
                <a:latin typeface="Arial" panose="020B0604020202020204" pitchFamily="34" charset="0"/>
              </a:rPr>
              <a:t>Censored</a:t>
            </a:r>
            <a:endParaRPr lang="de-DE" sz="1000">
              <a:effectLst/>
              <a:latin typeface="Arial" panose="020B0604020202020204" pitchFamily="34" charset="0"/>
            </a:endParaRPr>
          </a:p>
        </p:txBody>
      </p:sp>
      <p:sp>
        <p:nvSpPr>
          <p:cNvPr id="8" name="Textfeld 7">
            <a:extLst>
              <a:ext uri="{FF2B5EF4-FFF2-40B4-BE49-F238E27FC236}">
                <a16:creationId xmlns:a16="http://schemas.microsoft.com/office/drawing/2014/main" id="{1BA097F3-F1F2-8503-1B2D-EB40D7C41850}"/>
              </a:ext>
            </a:extLst>
          </p:cNvPr>
          <p:cNvSpPr txBox="1"/>
          <p:nvPr/>
        </p:nvSpPr>
        <p:spPr>
          <a:xfrm>
            <a:off x="6898046" y="2998611"/>
            <a:ext cx="918841" cy="707886"/>
          </a:xfrm>
          <a:prstGeom prst="rect">
            <a:avLst/>
          </a:prstGeom>
          <a:noFill/>
        </p:spPr>
        <p:txBody>
          <a:bodyPr wrap="none" rtlCol="0">
            <a:spAutoFit/>
          </a:bodyPr>
          <a:lstStyle/>
          <a:p>
            <a:r>
              <a:rPr lang="de-DE" sz="1000" b="1">
                <a:solidFill>
                  <a:schemeClr val="accent2"/>
                </a:solidFill>
                <a:effectLst/>
                <a:latin typeface="Arial" panose="020B0604020202020204" pitchFamily="34" charset="0"/>
              </a:rPr>
              <a:t>–– </a:t>
            </a:r>
            <a:r>
              <a:rPr lang="de-DE" sz="1000">
                <a:effectLst/>
                <a:latin typeface="Arial" panose="020B0604020202020204" pitchFamily="34" charset="0"/>
              </a:rPr>
              <a:t>MALT</a:t>
            </a:r>
          </a:p>
          <a:p>
            <a:r>
              <a:rPr lang="de-DE" sz="1000" b="1">
                <a:solidFill>
                  <a:schemeClr val="accent3"/>
                </a:solidFill>
                <a:effectLst/>
                <a:latin typeface="Arial" panose="020B0604020202020204" pitchFamily="34" charset="0"/>
              </a:rPr>
              <a:t>––</a:t>
            </a:r>
            <a:r>
              <a:rPr lang="de-DE" sz="1000" b="1">
                <a:solidFill>
                  <a:schemeClr val="accent4"/>
                </a:solidFill>
                <a:effectLst/>
                <a:latin typeface="Arial" panose="020B0604020202020204" pitchFamily="34" charset="0"/>
              </a:rPr>
              <a:t> </a:t>
            </a:r>
            <a:r>
              <a:rPr lang="de-DE" sz="1000">
                <a:effectLst/>
                <a:latin typeface="Arial" panose="020B0604020202020204" pitchFamily="34" charset="0"/>
              </a:rPr>
              <a:t>NMZL</a:t>
            </a:r>
          </a:p>
          <a:p>
            <a:r>
              <a:rPr lang="de-DE" sz="1000" b="1">
                <a:solidFill>
                  <a:schemeClr val="tx2"/>
                </a:solidFill>
                <a:effectLst/>
                <a:latin typeface="Arial" panose="020B0604020202020204" pitchFamily="34" charset="0"/>
              </a:rPr>
              <a:t>––</a:t>
            </a:r>
            <a:r>
              <a:rPr lang="de-DE" sz="1000" b="1">
                <a:solidFill>
                  <a:schemeClr val="accent3"/>
                </a:solidFill>
                <a:effectLst/>
                <a:latin typeface="Arial" panose="020B0604020202020204" pitchFamily="34" charset="0"/>
              </a:rPr>
              <a:t> </a:t>
            </a:r>
            <a:r>
              <a:rPr lang="de-DE" sz="1000">
                <a:effectLst/>
                <a:latin typeface="Arial" panose="020B0604020202020204" pitchFamily="34" charset="0"/>
              </a:rPr>
              <a:t>SMZL</a:t>
            </a:r>
          </a:p>
          <a:p>
            <a:r>
              <a:rPr lang="de-DE" sz="1000">
                <a:effectLst/>
                <a:latin typeface="Arial" panose="020B0604020202020204" pitchFamily="34" charset="0"/>
              </a:rPr>
              <a:t> +  </a:t>
            </a:r>
            <a:r>
              <a:rPr lang="de-DE" sz="1000" err="1">
                <a:effectLst/>
                <a:latin typeface="Arial" panose="020B0604020202020204" pitchFamily="34" charset="0"/>
              </a:rPr>
              <a:t>Censored</a:t>
            </a:r>
            <a:endParaRPr lang="de-DE" sz="1000">
              <a:effectLst/>
              <a:latin typeface="Arial" panose="020B0604020202020204" pitchFamily="34" charset="0"/>
            </a:endParaRPr>
          </a:p>
        </p:txBody>
      </p:sp>
      <p:grpSp>
        <p:nvGrpSpPr>
          <p:cNvPr id="15" name="Gruppieren 14">
            <a:extLst>
              <a:ext uri="{FF2B5EF4-FFF2-40B4-BE49-F238E27FC236}">
                <a16:creationId xmlns:a16="http://schemas.microsoft.com/office/drawing/2014/main" id="{C88DE851-0B75-87E2-A1E6-BEB1CFED32DE}"/>
              </a:ext>
            </a:extLst>
          </p:cNvPr>
          <p:cNvGrpSpPr/>
          <p:nvPr/>
        </p:nvGrpSpPr>
        <p:grpSpPr>
          <a:xfrm>
            <a:off x="4407313" y="2876211"/>
            <a:ext cx="1569660" cy="861774"/>
            <a:chOff x="4407313" y="3039240"/>
            <a:chExt cx="1569660" cy="861774"/>
          </a:xfrm>
        </p:grpSpPr>
        <p:sp>
          <p:nvSpPr>
            <p:cNvPr id="27" name="Textfeld 26">
              <a:extLst>
                <a:ext uri="{FF2B5EF4-FFF2-40B4-BE49-F238E27FC236}">
                  <a16:creationId xmlns:a16="http://schemas.microsoft.com/office/drawing/2014/main" id="{9C78D762-A269-B839-878E-F3B34EA16494}"/>
                </a:ext>
              </a:extLst>
            </p:cNvPr>
            <p:cNvSpPr txBox="1"/>
            <p:nvPr/>
          </p:nvSpPr>
          <p:spPr>
            <a:xfrm>
              <a:off x="4407313" y="3039240"/>
              <a:ext cx="1569660" cy="861774"/>
            </a:xfrm>
            <a:prstGeom prst="rect">
              <a:avLst/>
            </a:prstGeom>
            <a:noFill/>
          </p:spPr>
          <p:txBody>
            <a:bodyPr wrap="none" rtlCol="0">
              <a:spAutoFit/>
            </a:bodyPr>
            <a:lstStyle/>
            <a:p>
              <a:r>
                <a:rPr lang="de-DE" sz="1000" b="1">
                  <a:effectLst/>
                  <a:latin typeface="Arial" panose="020B0604020202020204" pitchFamily="34" charset="0"/>
                </a:rPr>
                <a:t>PFS rate at 24 </a:t>
              </a:r>
              <a:r>
                <a:rPr lang="de-DE" sz="1000" b="1" err="1">
                  <a:effectLst/>
                  <a:latin typeface="Arial" panose="020B0604020202020204" pitchFamily="34" charset="0"/>
                </a:rPr>
                <a:t>months</a:t>
              </a:r>
              <a:r>
                <a:rPr lang="de-DE" sz="1000" b="1">
                  <a:effectLst/>
                  <a:latin typeface="Arial" panose="020B0604020202020204" pitchFamily="34" charset="0"/>
                </a:rPr>
                <a:t>:</a:t>
              </a:r>
              <a:br>
                <a:rPr lang="de-DE" sz="1000" b="1">
                  <a:effectLst/>
                  <a:latin typeface="Arial" panose="020B0604020202020204" pitchFamily="34" charset="0"/>
                </a:rPr>
              </a:br>
              <a:r>
                <a:rPr lang="de-DE" sz="1000" b="1">
                  <a:effectLst/>
                  <a:latin typeface="Arial" panose="020B0604020202020204" pitchFamily="34" charset="0"/>
                </a:rPr>
                <a:t>Overall          </a:t>
              </a:r>
            </a:p>
            <a:p>
              <a:r>
                <a:rPr lang="de-DE" sz="1000">
                  <a:latin typeface="Arial" panose="020B0604020202020204" pitchFamily="34" charset="0"/>
                </a:rPr>
                <a:t>  MALT</a:t>
              </a:r>
              <a:r>
                <a:rPr lang="de-DE" sz="1000" b="1">
                  <a:latin typeface="Arial" panose="020B0604020202020204" pitchFamily="34" charset="0"/>
                </a:rPr>
                <a:t>           </a:t>
              </a:r>
              <a:endParaRPr lang="de-DE" sz="1000">
                <a:latin typeface="Arial" panose="020B0604020202020204" pitchFamily="34" charset="0"/>
              </a:endParaRPr>
            </a:p>
            <a:p>
              <a:r>
                <a:rPr lang="de-DE" sz="1000">
                  <a:effectLst/>
                  <a:latin typeface="Arial" panose="020B0604020202020204" pitchFamily="34" charset="0"/>
                </a:rPr>
                <a:t>  NMZL           </a:t>
              </a:r>
            </a:p>
            <a:p>
              <a:r>
                <a:rPr lang="de-DE" sz="1000">
                  <a:latin typeface="Arial" panose="020B0604020202020204" pitchFamily="34" charset="0"/>
                </a:rPr>
                <a:t>  SMZL           </a:t>
              </a:r>
              <a:endParaRPr lang="de-DE" sz="1000">
                <a:effectLst/>
                <a:latin typeface="Arial" panose="020B0604020202020204" pitchFamily="34" charset="0"/>
              </a:endParaRPr>
            </a:p>
          </p:txBody>
        </p:sp>
        <p:sp>
          <p:nvSpPr>
            <p:cNvPr id="9" name="Textfeld 8">
              <a:extLst>
                <a:ext uri="{FF2B5EF4-FFF2-40B4-BE49-F238E27FC236}">
                  <a16:creationId xmlns:a16="http://schemas.microsoft.com/office/drawing/2014/main" id="{BE543832-DE9A-68A3-9405-FBC5DEE20D03}"/>
                </a:ext>
              </a:extLst>
            </p:cNvPr>
            <p:cNvSpPr txBox="1"/>
            <p:nvPr/>
          </p:nvSpPr>
          <p:spPr>
            <a:xfrm>
              <a:off x="5078239" y="3039240"/>
              <a:ext cx="510140" cy="861774"/>
            </a:xfrm>
            <a:prstGeom prst="rect">
              <a:avLst/>
            </a:prstGeom>
            <a:noFill/>
          </p:spPr>
          <p:txBody>
            <a:bodyPr wrap="none" rtlCol="0">
              <a:spAutoFit/>
            </a:bodyPr>
            <a:lstStyle/>
            <a:p>
              <a:pPr algn="r"/>
              <a:endParaRPr lang="de-DE" sz="1000" b="1">
                <a:effectLst/>
                <a:latin typeface="Arial" panose="020B0604020202020204" pitchFamily="34" charset="0"/>
              </a:endParaRPr>
            </a:p>
            <a:p>
              <a:pPr algn="r"/>
              <a:r>
                <a:rPr lang="de-DE" sz="1000" b="1">
                  <a:effectLst/>
                  <a:latin typeface="Arial" panose="020B0604020202020204" pitchFamily="34" charset="0"/>
                </a:rPr>
                <a:t>71%</a:t>
              </a:r>
            </a:p>
            <a:p>
              <a:pPr algn="r"/>
              <a:r>
                <a:rPr lang="de-DE" sz="1000">
                  <a:latin typeface="Arial" panose="020B0604020202020204" pitchFamily="34" charset="0"/>
                </a:rPr>
                <a:t>  77%</a:t>
              </a:r>
            </a:p>
            <a:p>
              <a:pPr algn="r"/>
              <a:r>
                <a:rPr lang="de-DE" sz="1000">
                  <a:effectLst/>
                  <a:latin typeface="Arial" panose="020B0604020202020204" pitchFamily="34" charset="0"/>
                </a:rPr>
                <a:t>73%</a:t>
              </a:r>
            </a:p>
            <a:p>
              <a:pPr algn="r"/>
              <a:r>
                <a:rPr lang="de-DE" sz="1000">
                  <a:latin typeface="Arial" panose="020B0604020202020204" pitchFamily="34" charset="0"/>
                </a:rPr>
                <a:t>64%</a:t>
              </a:r>
              <a:endParaRPr lang="de-DE" sz="1000">
                <a:effectLst/>
                <a:latin typeface="Arial" panose="020B0604020202020204" pitchFamily="34" charset="0"/>
              </a:endParaRPr>
            </a:p>
          </p:txBody>
        </p:sp>
      </p:grpSp>
      <p:grpSp>
        <p:nvGrpSpPr>
          <p:cNvPr id="14" name="Gruppieren 13">
            <a:extLst>
              <a:ext uri="{FF2B5EF4-FFF2-40B4-BE49-F238E27FC236}">
                <a16:creationId xmlns:a16="http://schemas.microsoft.com/office/drawing/2014/main" id="{DE1C98D0-7D05-CF0B-EB1B-447C51ECD180}"/>
              </a:ext>
            </a:extLst>
          </p:cNvPr>
          <p:cNvGrpSpPr/>
          <p:nvPr/>
        </p:nvGrpSpPr>
        <p:grpSpPr>
          <a:xfrm>
            <a:off x="10182573" y="2876211"/>
            <a:ext cx="1612942" cy="861774"/>
            <a:chOff x="10182573" y="3039240"/>
            <a:chExt cx="1612942" cy="861774"/>
          </a:xfrm>
        </p:grpSpPr>
        <p:sp>
          <p:nvSpPr>
            <p:cNvPr id="28" name="Textfeld 27">
              <a:extLst>
                <a:ext uri="{FF2B5EF4-FFF2-40B4-BE49-F238E27FC236}">
                  <a16:creationId xmlns:a16="http://schemas.microsoft.com/office/drawing/2014/main" id="{8BAF4858-8007-FA99-D68C-D84E814081AB}"/>
                </a:ext>
              </a:extLst>
            </p:cNvPr>
            <p:cNvSpPr txBox="1"/>
            <p:nvPr/>
          </p:nvSpPr>
          <p:spPr>
            <a:xfrm>
              <a:off x="10182573" y="3039240"/>
              <a:ext cx="1612942" cy="861774"/>
            </a:xfrm>
            <a:prstGeom prst="rect">
              <a:avLst/>
            </a:prstGeom>
            <a:noFill/>
          </p:spPr>
          <p:txBody>
            <a:bodyPr wrap="none" rtlCol="0">
              <a:spAutoFit/>
            </a:bodyPr>
            <a:lstStyle/>
            <a:p>
              <a:r>
                <a:rPr lang="de-DE" sz="1000" b="1">
                  <a:effectLst/>
                  <a:latin typeface="Arial" panose="020B0604020202020204" pitchFamily="34" charset="0"/>
                </a:rPr>
                <a:t>DOR rate at 24 </a:t>
              </a:r>
              <a:r>
                <a:rPr lang="de-DE" sz="1000" b="1" err="1">
                  <a:effectLst/>
                  <a:latin typeface="Arial" panose="020B0604020202020204" pitchFamily="34" charset="0"/>
                </a:rPr>
                <a:t>months</a:t>
              </a:r>
              <a:r>
                <a:rPr lang="de-DE" sz="1000" b="1">
                  <a:effectLst/>
                  <a:latin typeface="Arial" panose="020B0604020202020204" pitchFamily="34" charset="0"/>
                </a:rPr>
                <a:t>:</a:t>
              </a:r>
              <a:br>
                <a:rPr lang="de-DE" sz="1000" b="1">
                  <a:effectLst/>
                  <a:latin typeface="Arial" panose="020B0604020202020204" pitchFamily="34" charset="0"/>
                </a:rPr>
              </a:br>
              <a:r>
                <a:rPr lang="de-DE" sz="1000" b="1">
                  <a:effectLst/>
                  <a:latin typeface="Arial" panose="020B0604020202020204" pitchFamily="34" charset="0"/>
                </a:rPr>
                <a:t>Overall</a:t>
              </a:r>
            </a:p>
            <a:p>
              <a:r>
                <a:rPr lang="de-DE" sz="1000">
                  <a:latin typeface="Arial" panose="020B0604020202020204" pitchFamily="34" charset="0"/>
                </a:rPr>
                <a:t>  MALT</a:t>
              </a:r>
            </a:p>
            <a:p>
              <a:r>
                <a:rPr lang="de-DE" sz="1000">
                  <a:effectLst/>
                  <a:latin typeface="Arial" panose="020B0604020202020204" pitchFamily="34" charset="0"/>
                </a:rPr>
                <a:t>  NMZL</a:t>
              </a:r>
            </a:p>
            <a:p>
              <a:r>
                <a:rPr lang="de-DE" sz="1000">
                  <a:latin typeface="Arial" panose="020B0604020202020204" pitchFamily="34" charset="0"/>
                </a:rPr>
                <a:t>  SMZL</a:t>
              </a:r>
              <a:endParaRPr lang="de-DE" sz="1000">
                <a:effectLst/>
                <a:latin typeface="Arial" panose="020B0604020202020204" pitchFamily="34" charset="0"/>
              </a:endParaRPr>
            </a:p>
          </p:txBody>
        </p:sp>
        <p:sp>
          <p:nvSpPr>
            <p:cNvPr id="11" name="Textfeld 10">
              <a:extLst>
                <a:ext uri="{FF2B5EF4-FFF2-40B4-BE49-F238E27FC236}">
                  <a16:creationId xmlns:a16="http://schemas.microsoft.com/office/drawing/2014/main" id="{1BDB7DC9-95A4-C8C3-B6BC-83CC8F71CB96}"/>
                </a:ext>
              </a:extLst>
            </p:cNvPr>
            <p:cNvSpPr txBox="1"/>
            <p:nvPr/>
          </p:nvSpPr>
          <p:spPr>
            <a:xfrm>
              <a:off x="10917123" y="3039240"/>
              <a:ext cx="439608" cy="861774"/>
            </a:xfrm>
            <a:prstGeom prst="rect">
              <a:avLst/>
            </a:prstGeom>
            <a:noFill/>
          </p:spPr>
          <p:txBody>
            <a:bodyPr wrap="none" rtlCol="0">
              <a:spAutoFit/>
            </a:bodyPr>
            <a:lstStyle/>
            <a:p>
              <a:pPr algn="r"/>
              <a:endParaRPr lang="de-DE" sz="1000" b="1">
                <a:effectLst/>
                <a:latin typeface="Arial" panose="020B0604020202020204" pitchFamily="34" charset="0"/>
              </a:endParaRPr>
            </a:p>
            <a:p>
              <a:pPr algn="r"/>
              <a:r>
                <a:rPr lang="de-DE" sz="1000" b="1">
                  <a:effectLst/>
                  <a:latin typeface="Arial" panose="020B0604020202020204" pitchFamily="34" charset="0"/>
                </a:rPr>
                <a:t>73%</a:t>
              </a:r>
            </a:p>
            <a:p>
              <a:pPr algn="r"/>
              <a:r>
                <a:rPr lang="de-DE" sz="1000">
                  <a:latin typeface="Arial" panose="020B0604020202020204" pitchFamily="34" charset="0"/>
                </a:rPr>
                <a:t>75%</a:t>
              </a:r>
            </a:p>
            <a:p>
              <a:pPr algn="r"/>
              <a:r>
                <a:rPr lang="de-DE" sz="1000">
                  <a:effectLst/>
                  <a:latin typeface="Arial" panose="020B0604020202020204" pitchFamily="34" charset="0"/>
                </a:rPr>
                <a:t>78%</a:t>
              </a:r>
            </a:p>
            <a:p>
              <a:pPr algn="r"/>
              <a:r>
                <a:rPr lang="de-DE" sz="1000">
                  <a:latin typeface="Arial" panose="020B0604020202020204" pitchFamily="34" charset="0"/>
                </a:rPr>
                <a:t>NE</a:t>
              </a:r>
              <a:endParaRPr lang="de-DE" sz="1000">
                <a:effectLst/>
                <a:latin typeface="Arial" panose="020B0604020202020204" pitchFamily="34" charset="0"/>
              </a:endParaRPr>
            </a:p>
          </p:txBody>
        </p:sp>
      </p:grpSp>
    </p:spTree>
    <p:extLst>
      <p:ext uri="{BB962C8B-B14F-4D97-AF65-F5344CB8AC3E}">
        <p14:creationId xmlns:p14="http://schemas.microsoft.com/office/powerpoint/2010/main" val="40862403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5">
            <a:extLst>
              <a:ext uri="{FF2B5EF4-FFF2-40B4-BE49-F238E27FC236}">
                <a16:creationId xmlns:a16="http://schemas.microsoft.com/office/drawing/2014/main" id="{F100BC43-BCEE-991E-780B-42637BDDCCD5}"/>
              </a:ext>
            </a:extLst>
          </p:cNvPr>
          <p:cNvGraphicFramePr>
            <a:graphicFrameLocks noGrp="1"/>
          </p:cNvGraphicFramePr>
          <p:nvPr>
            <p:extLst>
              <p:ext uri="{D42A27DB-BD31-4B8C-83A1-F6EECF244321}">
                <p14:modId xmlns:p14="http://schemas.microsoft.com/office/powerpoint/2010/main" val="3975053655"/>
              </p:ext>
            </p:extLst>
          </p:nvPr>
        </p:nvGraphicFramePr>
        <p:xfrm>
          <a:off x="407990" y="4808715"/>
          <a:ext cx="7668000" cy="1020240"/>
        </p:xfrm>
        <a:graphic>
          <a:graphicData uri="http://schemas.openxmlformats.org/drawingml/2006/table">
            <a:tbl>
              <a:tblPr firstRow="1" bandRow="1">
                <a:tableStyleId>{5C22544A-7EE6-4342-B048-85BDC9FD1C3A}</a:tableStyleId>
              </a:tblPr>
              <a:tblGrid>
                <a:gridCol w="648000">
                  <a:extLst>
                    <a:ext uri="{9D8B030D-6E8A-4147-A177-3AD203B41FA5}">
                      <a16:colId xmlns:a16="http://schemas.microsoft.com/office/drawing/2014/main" val="740063259"/>
                    </a:ext>
                  </a:extLst>
                </a:gridCol>
                <a:gridCol w="280800">
                  <a:extLst>
                    <a:ext uri="{9D8B030D-6E8A-4147-A177-3AD203B41FA5}">
                      <a16:colId xmlns:a16="http://schemas.microsoft.com/office/drawing/2014/main" val="2949672590"/>
                    </a:ext>
                  </a:extLst>
                </a:gridCol>
                <a:gridCol w="280800">
                  <a:extLst>
                    <a:ext uri="{9D8B030D-6E8A-4147-A177-3AD203B41FA5}">
                      <a16:colId xmlns:a16="http://schemas.microsoft.com/office/drawing/2014/main" val="3548635927"/>
                    </a:ext>
                  </a:extLst>
                </a:gridCol>
                <a:gridCol w="280800">
                  <a:extLst>
                    <a:ext uri="{9D8B030D-6E8A-4147-A177-3AD203B41FA5}">
                      <a16:colId xmlns:a16="http://schemas.microsoft.com/office/drawing/2014/main" val="2891013861"/>
                    </a:ext>
                  </a:extLst>
                </a:gridCol>
                <a:gridCol w="280800">
                  <a:extLst>
                    <a:ext uri="{9D8B030D-6E8A-4147-A177-3AD203B41FA5}">
                      <a16:colId xmlns:a16="http://schemas.microsoft.com/office/drawing/2014/main" val="4205657699"/>
                    </a:ext>
                  </a:extLst>
                </a:gridCol>
                <a:gridCol w="280800">
                  <a:extLst>
                    <a:ext uri="{9D8B030D-6E8A-4147-A177-3AD203B41FA5}">
                      <a16:colId xmlns:a16="http://schemas.microsoft.com/office/drawing/2014/main" val="2041373745"/>
                    </a:ext>
                  </a:extLst>
                </a:gridCol>
                <a:gridCol w="280800">
                  <a:extLst>
                    <a:ext uri="{9D8B030D-6E8A-4147-A177-3AD203B41FA5}">
                      <a16:colId xmlns:a16="http://schemas.microsoft.com/office/drawing/2014/main" val="198402527"/>
                    </a:ext>
                  </a:extLst>
                </a:gridCol>
                <a:gridCol w="280800">
                  <a:extLst>
                    <a:ext uri="{9D8B030D-6E8A-4147-A177-3AD203B41FA5}">
                      <a16:colId xmlns:a16="http://schemas.microsoft.com/office/drawing/2014/main" val="3255786614"/>
                    </a:ext>
                  </a:extLst>
                </a:gridCol>
                <a:gridCol w="280800">
                  <a:extLst>
                    <a:ext uri="{9D8B030D-6E8A-4147-A177-3AD203B41FA5}">
                      <a16:colId xmlns:a16="http://schemas.microsoft.com/office/drawing/2014/main" val="948516814"/>
                    </a:ext>
                  </a:extLst>
                </a:gridCol>
                <a:gridCol w="280800">
                  <a:extLst>
                    <a:ext uri="{9D8B030D-6E8A-4147-A177-3AD203B41FA5}">
                      <a16:colId xmlns:a16="http://schemas.microsoft.com/office/drawing/2014/main" val="3455357799"/>
                    </a:ext>
                  </a:extLst>
                </a:gridCol>
                <a:gridCol w="280800">
                  <a:extLst>
                    <a:ext uri="{9D8B030D-6E8A-4147-A177-3AD203B41FA5}">
                      <a16:colId xmlns:a16="http://schemas.microsoft.com/office/drawing/2014/main" val="969581102"/>
                    </a:ext>
                  </a:extLst>
                </a:gridCol>
                <a:gridCol w="280800">
                  <a:extLst>
                    <a:ext uri="{9D8B030D-6E8A-4147-A177-3AD203B41FA5}">
                      <a16:colId xmlns:a16="http://schemas.microsoft.com/office/drawing/2014/main" val="2617214428"/>
                    </a:ext>
                  </a:extLst>
                </a:gridCol>
                <a:gridCol w="280800">
                  <a:extLst>
                    <a:ext uri="{9D8B030D-6E8A-4147-A177-3AD203B41FA5}">
                      <a16:colId xmlns:a16="http://schemas.microsoft.com/office/drawing/2014/main" val="3378228849"/>
                    </a:ext>
                  </a:extLst>
                </a:gridCol>
                <a:gridCol w="280800">
                  <a:extLst>
                    <a:ext uri="{9D8B030D-6E8A-4147-A177-3AD203B41FA5}">
                      <a16:colId xmlns:a16="http://schemas.microsoft.com/office/drawing/2014/main" val="236333922"/>
                    </a:ext>
                  </a:extLst>
                </a:gridCol>
                <a:gridCol w="280800">
                  <a:extLst>
                    <a:ext uri="{9D8B030D-6E8A-4147-A177-3AD203B41FA5}">
                      <a16:colId xmlns:a16="http://schemas.microsoft.com/office/drawing/2014/main" val="2528286210"/>
                    </a:ext>
                  </a:extLst>
                </a:gridCol>
                <a:gridCol w="280800">
                  <a:extLst>
                    <a:ext uri="{9D8B030D-6E8A-4147-A177-3AD203B41FA5}">
                      <a16:colId xmlns:a16="http://schemas.microsoft.com/office/drawing/2014/main" val="2821345730"/>
                    </a:ext>
                  </a:extLst>
                </a:gridCol>
                <a:gridCol w="280800">
                  <a:extLst>
                    <a:ext uri="{9D8B030D-6E8A-4147-A177-3AD203B41FA5}">
                      <a16:colId xmlns:a16="http://schemas.microsoft.com/office/drawing/2014/main" val="1227170818"/>
                    </a:ext>
                  </a:extLst>
                </a:gridCol>
                <a:gridCol w="280800">
                  <a:extLst>
                    <a:ext uri="{9D8B030D-6E8A-4147-A177-3AD203B41FA5}">
                      <a16:colId xmlns:a16="http://schemas.microsoft.com/office/drawing/2014/main" val="2935762706"/>
                    </a:ext>
                  </a:extLst>
                </a:gridCol>
                <a:gridCol w="280800">
                  <a:extLst>
                    <a:ext uri="{9D8B030D-6E8A-4147-A177-3AD203B41FA5}">
                      <a16:colId xmlns:a16="http://schemas.microsoft.com/office/drawing/2014/main" val="3841946811"/>
                    </a:ext>
                  </a:extLst>
                </a:gridCol>
                <a:gridCol w="280800">
                  <a:extLst>
                    <a:ext uri="{9D8B030D-6E8A-4147-A177-3AD203B41FA5}">
                      <a16:colId xmlns:a16="http://schemas.microsoft.com/office/drawing/2014/main" val="3977877491"/>
                    </a:ext>
                  </a:extLst>
                </a:gridCol>
                <a:gridCol w="280800">
                  <a:extLst>
                    <a:ext uri="{9D8B030D-6E8A-4147-A177-3AD203B41FA5}">
                      <a16:colId xmlns:a16="http://schemas.microsoft.com/office/drawing/2014/main" val="3043720876"/>
                    </a:ext>
                  </a:extLst>
                </a:gridCol>
                <a:gridCol w="280800">
                  <a:extLst>
                    <a:ext uri="{9D8B030D-6E8A-4147-A177-3AD203B41FA5}">
                      <a16:colId xmlns:a16="http://schemas.microsoft.com/office/drawing/2014/main" val="1444406549"/>
                    </a:ext>
                  </a:extLst>
                </a:gridCol>
                <a:gridCol w="280800">
                  <a:extLst>
                    <a:ext uri="{9D8B030D-6E8A-4147-A177-3AD203B41FA5}">
                      <a16:colId xmlns:a16="http://schemas.microsoft.com/office/drawing/2014/main" val="650281462"/>
                    </a:ext>
                  </a:extLst>
                </a:gridCol>
                <a:gridCol w="280800">
                  <a:extLst>
                    <a:ext uri="{9D8B030D-6E8A-4147-A177-3AD203B41FA5}">
                      <a16:colId xmlns:a16="http://schemas.microsoft.com/office/drawing/2014/main" val="1174636682"/>
                    </a:ext>
                  </a:extLst>
                </a:gridCol>
                <a:gridCol w="280800">
                  <a:extLst>
                    <a:ext uri="{9D8B030D-6E8A-4147-A177-3AD203B41FA5}">
                      <a16:colId xmlns:a16="http://schemas.microsoft.com/office/drawing/2014/main" val="3627327673"/>
                    </a:ext>
                  </a:extLst>
                </a:gridCol>
                <a:gridCol w="280800">
                  <a:extLst>
                    <a:ext uri="{9D8B030D-6E8A-4147-A177-3AD203B41FA5}">
                      <a16:colId xmlns:a16="http://schemas.microsoft.com/office/drawing/2014/main" val="2407275227"/>
                    </a:ext>
                  </a:extLst>
                </a:gridCol>
              </a:tblGrid>
              <a:tr h="142877">
                <a:tc gridSpan="26">
                  <a:txBody>
                    <a:bodyPr/>
                    <a:lstStyle/>
                    <a:p>
                      <a:r>
                        <a:rPr lang="de-DE" sz="1200"/>
                        <a:t>No. of patients</a:t>
                      </a:r>
                    </a:p>
                  </a:txBody>
                  <a:tcPr marL="72000" marT="7200" marB="72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tc hMerge="1">
                  <a:txBody>
                    <a:bodyPr/>
                    <a:lstStyle/>
                    <a:p>
                      <a:endParaRPr lang="de-DE" sz="1000"/>
                    </a:p>
                  </a:txBody>
                  <a:tcPr marL="72000" marT="7200" marB="7200" anchor="ctr"/>
                </a:tc>
                <a:extLst>
                  <a:ext uri="{0D108BD9-81ED-4DB2-BD59-A6C34878D82A}">
                    <a16:rowId xmlns:a16="http://schemas.microsoft.com/office/drawing/2014/main" val="558085198"/>
                  </a:ext>
                </a:extLst>
              </a:tr>
              <a:tr h="213360">
                <a:tc>
                  <a:txBody>
                    <a:bodyPr/>
                    <a:lstStyle/>
                    <a:p>
                      <a:pPr algn="l"/>
                      <a:r>
                        <a:rPr lang="de-DE" sz="1200" b="0" i="0" u="none" strike="noStrike" kern="1200">
                          <a:solidFill>
                            <a:schemeClr val="bg1"/>
                          </a:solidFill>
                          <a:effectLst/>
                          <a:latin typeface="+mn-lt"/>
                          <a:ea typeface="+mn-ea"/>
                          <a:cs typeface="+mn-cs"/>
                        </a:rPr>
                        <a:t>MALT</a:t>
                      </a:r>
                      <a:endParaRPr lang="de-DE" sz="1200">
                        <a:solidFill>
                          <a:schemeClr val="bg1"/>
                        </a:solidFill>
                      </a:endParaRPr>
                    </a:p>
                  </a:txBody>
                  <a:tcPr marL="72000" marR="0" marT="7200" marB="7200" anchor="ctr">
                    <a:solidFill>
                      <a:schemeClr val="accent2"/>
                    </a:solidFill>
                  </a:tcPr>
                </a:tc>
                <a:tc>
                  <a:txBody>
                    <a:bodyPr/>
                    <a:lstStyle/>
                    <a:p>
                      <a:pPr algn="ctr"/>
                      <a:r>
                        <a:rPr lang="en-US" sz="1200" b="0">
                          <a:solidFill>
                            <a:schemeClr val="tx1"/>
                          </a:solidFill>
                        </a:rPr>
                        <a:t>25</a:t>
                      </a:r>
                    </a:p>
                  </a:txBody>
                  <a:tcPr marL="0" marR="0" anchor="ctr"/>
                </a:tc>
                <a:tc>
                  <a:txBody>
                    <a:bodyPr/>
                    <a:lstStyle/>
                    <a:p>
                      <a:pPr algn="ctr"/>
                      <a:r>
                        <a:rPr lang="en-US" sz="1200" b="0">
                          <a:solidFill>
                            <a:schemeClr val="tx1"/>
                          </a:solidFill>
                        </a:rPr>
                        <a:t>25</a:t>
                      </a:r>
                    </a:p>
                  </a:txBody>
                  <a:tcPr marL="0" marR="0" anchor="ctr"/>
                </a:tc>
                <a:tc>
                  <a:txBody>
                    <a:bodyPr/>
                    <a:lstStyle/>
                    <a:p>
                      <a:pPr algn="ctr"/>
                      <a:r>
                        <a:rPr lang="en-US" sz="1200" b="0">
                          <a:solidFill>
                            <a:schemeClr val="tx1"/>
                          </a:solidFill>
                        </a:rPr>
                        <a:t>24</a:t>
                      </a:r>
                    </a:p>
                  </a:txBody>
                  <a:tcPr marL="0" marR="0" anchor="ctr"/>
                </a:tc>
                <a:tc>
                  <a:txBody>
                    <a:bodyPr/>
                    <a:lstStyle/>
                    <a:p>
                      <a:pPr algn="ctr"/>
                      <a:r>
                        <a:rPr lang="en-US" sz="1200" b="0">
                          <a:solidFill>
                            <a:schemeClr val="tx1"/>
                          </a:solidFill>
                        </a:rPr>
                        <a:t>23</a:t>
                      </a:r>
                    </a:p>
                  </a:txBody>
                  <a:tcPr marL="0" marR="0" anchor="ctr"/>
                </a:tc>
                <a:tc>
                  <a:txBody>
                    <a:bodyPr/>
                    <a:lstStyle/>
                    <a:p>
                      <a:pPr algn="ctr"/>
                      <a:r>
                        <a:rPr lang="en-US" sz="1200" b="0">
                          <a:solidFill>
                            <a:schemeClr val="tx1"/>
                          </a:solidFill>
                        </a:rPr>
                        <a:t>23</a:t>
                      </a:r>
                    </a:p>
                  </a:txBody>
                  <a:tcPr marL="0" marR="0" anchor="ctr"/>
                </a:tc>
                <a:tc>
                  <a:txBody>
                    <a:bodyPr/>
                    <a:lstStyle/>
                    <a:p>
                      <a:pPr algn="ctr"/>
                      <a:r>
                        <a:rPr lang="en-US" sz="1200" b="0">
                          <a:solidFill>
                            <a:schemeClr val="tx1"/>
                          </a:solidFill>
                        </a:rPr>
                        <a:t>23</a:t>
                      </a:r>
                    </a:p>
                  </a:txBody>
                  <a:tcPr marL="0" marR="0" anchor="ctr"/>
                </a:tc>
                <a:tc>
                  <a:txBody>
                    <a:bodyPr/>
                    <a:lstStyle/>
                    <a:p>
                      <a:pPr algn="ctr"/>
                      <a:r>
                        <a:rPr lang="en-US" sz="1200" b="0">
                          <a:solidFill>
                            <a:schemeClr val="tx1"/>
                          </a:solidFill>
                        </a:rPr>
                        <a:t>23</a:t>
                      </a:r>
                    </a:p>
                  </a:txBody>
                  <a:tcPr marL="0" marR="0" anchor="ctr"/>
                </a:tc>
                <a:tc>
                  <a:txBody>
                    <a:bodyPr/>
                    <a:lstStyle/>
                    <a:p>
                      <a:pPr algn="ctr"/>
                      <a:r>
                        <a:rPr lang="en-US" sz="1200" b="0">
                          <a:solidFill>
                            <a:schemeClr val="tx1"/>
                          </a:solidFill>
                        </a:rPr>
                        <a:t>23</a:t>
                      </a:r>
                    </a:p>
                  </a:txBody>
                  <a:tcPr marL="0" marR="0" anchor="ctr"/>
                </a:tc>
                <a:tc>
                  <a:txBody>
                    <a:bodyPr/>
                    <a:lstStyle/>
                    <a:p>
                      <a:pPr algn="ctr"/>
                      <a:r>
                        <a:rPr lang="en-US" sz="1200" b="0">
                          <a:solidFill>
                            <a:schemeClr val="tx1"/>
                          </a:solidFill>
                        </a:rPr>
                        <a:t>23</a:t>
                      </a:r>
                    </a:p>
                  </a:txBody>
                  <a:tcPr marL="0" marR="0" anchor="ctr"/>
                </a:tc>
                <a:tc>
                  <a:txBody>
                    <a:bodyPr/>
                    <a:lstStyle/>
                    <a:p>
                      <a:pPr algn="ctr"/>
                      <a:r>
                        <a:rPr lang="en-US" sz="1200" b="0">
                          <a:solidFill>
                            <a:schemeClr val="tx1"/>
                          </a:solidFill>
                        </a:rPr>
                        <a:t>23</a:t>
                      </a:r>
                    </a:p>
                  </a:txBody>
                  <a:tcPr marL="0" marR="0" anchor="ctr"/>
                </a:tc>
                <a:tc>
                  <a:txBody>
                    <a:bodyPr/>
                    <a:lstStyle/>
                    <a:p>
                      <a:pPr algn="ctr"/>
                      <a:r>
                        <a:rPr lang="en-US" sz="1200" b="0">
                          <a:solidFill>
                            <a:schemeClr val="tx1"/>
                          </a:solidFill>
                        </a:rPr>
                        <a:t>23</a:t>
                      </a:r>
                    </a:p>
                  </a:txBody>
                  <a:tcPr marL="0" marR="0" anchor="ctr"/>
                </a:tc>
                <a:tc>
                  <a:txBody>
                    <a:bodyPr/>
                    <a:lstStyle/>
                    <a:p>
                      <a:pPr algn="ctr"/>
                      <a:r>
                        <a:rPr lang="en-US" sz="1200" b="0">
                          <a:solidFill>
                            <a:schemeClr val="tx1"/>
                          </a:solidFill>
                        </a:rPr>
                        <a:t>23</a:t>
                      </a:r>
                    </a:p>
                  </a:txBody>
                  <a:tcPr marL="0" marR="0" anchor="ctr"/>
                </a:tc>
                <a:tc>
                  <a:txBody>
                    <a:bodyPr/>
                    <a:lstStyle/>
                    <a:p>
                      <a:pPr algn="ctr"/>
                      <a:r>
                        <a:rPr lang="en-US" sz="1200" b="0">
                          <a:solidFill>
                            <a:schemeClr val="tx1"/>
                          </a:solidFill>
                        </a:rPr>
                        <a:t>23</a:t>
                      </a:r>
                    </a:p>
                  </a:txBody>
                  <a:tcPr marL="0" marR="0" anchor="ctr"/>
                </a:tc>
                <a:tc>
                  <a:txBody>
                    <a:bodyPr/>
                    <a:lstStyle/>
                    <a:p>
                      <a:pPr algn="ctr"/>
                      <a:r>
                        <a:rPr lang="en-US" sz="1200" b="0">
                          <a:solidFill>
                            <a:schemeClr val="tx1"/>
                          </a:solidFill>
                        </a:rPr>
                        <a:t>23</a:t>
                      </a:r>
                    </a:p>
                  </a:txBody>
                  <a:tcPr marL="0" marR="0" anchor="ctr"/>
                </a:tc>
                <a:tc>
                  <a:txBody>
                    <a:bodyPr/>
                    <a:lstStyle/>
                    <a:p>
                      <a:pPr algn="ctr"/>
                      <a:r>
                        <a:rPr lang="en-US" sz="1200" b="0">
                          <a:solidFill>
                            <a:schemeClr val="tx1"/>
                          </a:solidFill>
                        </a:rPr>
                        <a:t>23</a:t>
                      </a:r>
                    </a:p>
                  </a:txBody>
                  <a:tcPr marL="0" marR="0" anchor="ctr"/>
                </a:tc>
                <a:tc>
                  <a:txBody>
                    <a:bodyPr/>
                    <a:lstStyle/>
                    <a:p>
                      <a:pPr algn="ctr"/>
                      <a:r>
                        <a:rPr lang="en-US" sz="1200" b="0">
                          <a:solidFill>
                            <a:schemeClr val="tx1"/>
                          </a:solidFill>
                        </a:rPr>
                        <a:t>23</a:t>
                      </a:r>
                    </a:p>
                  </a:txBody>
                  <a:tcPr marL="0" marR="0" anchor="ctr"/>
                </a:tc>
                <a:tc>
                  <a:txBody>
                    <a:bodyPr/>
                    <a:lstStyle/>
                    <a:p>
                      <a:pPr algn="ctr"/>
                      <a:r>
                        <a:rPr lang="en-US" sz="1200" b="0">
                          <a:solidFill>
                            <a:schemeClr val="tx1"/>
                          </a:solidFill>
                        </a:rPr>
                        <a:t>23</a:t>
                      </a:r>
                    </a:p>
                  </a:txBody>
                  <a:tcPr marL="0" marR="0" anchor="ctr"/>
                </a:tc>
                <a:tc>
                  <a:txBody>
                    <a:bodyPr/>
                    <a:lstStyle/>
                    <a:p>
                      <a:pPr algn="ctr"/>
                      <a:r>
                        <a:rPr lang="en-US" sz="1200" b="0">
                          <a:solidFill>
                            <a:schemeClr val="tx1"/>
                          </a:solidFill>
                        </a:rPr>
                        <a:t>21</a:t>
                      </a:r>
                    </a:p>
                  </a:txBody>
                  <a:tcPr marL="0" marR="0" anchor="ctr"/>
                </a:tc>
                <a:tc>
                  <a:txBody>
                    <a:bodyPr/>
                    <a:lstStyle/>
                    <a:p>
                      <a:pPr algn="ctr"/>
                      <a:r>
                        <a:rPr lang="en-US" sz="1200" b="0">
                          <a:solidFill>
                            <a:schemeClr val="tx1"/>
                          </a:solidFill>
                        </a:rPr>
                        <a:t>21</a:t>
                      </a:r>
                    </a:p>
                  </a:txBody>
                  <a:tcPr marL="0" marR="0" anchor="ctr"/>
                </a:tc>
                <a:tc>
                  <a:txBody>
                    <a:bodyPr/>
                    <a:lstStyle/>
                    <a:p>
                      <a:pPr algn="ctr"/>
                      <a:r>
                        <a:rPr lang="en-US" sz="1200" b="0">
                          <a:solidFill>
                            <a:schemeClr val="tx1"/>
                          </a:solidFill>
                        </a:rPr>
                        <a:t>21</a:t>
                      </a:r>
                    </a:p>
                  </a:txBody>
                  <a:tcPr marL="0" marR="0" anchor="ctr"/>
                </a:tc>
                <a:tc>
                  <a:txBody>
                    <a:bodyPr/>
                    <a:lstStyle/>
                    <a:p>
                      <a:pPr algn="ctr"/>
                      <a:r>
                        <a:rPr lang="en-US" sz="1200" b="0">
                          <a:solidFill>
                            <a:schemeClr val="tx1"/>
                          </a:solidFill>
                        </a:rPr>
                        <a:t>21</a:t>
                      </a:r>
                    </a:p>
                  </a:txBody>
                  <a:tcPr marL="0" marR="0" anchor="ctr"/>
                </a:tc>
                <a:tc>
                  <a:txBody>
                    <a:bodyPr/>
                    <a:lstStyle/>
                    <a:p>
                      <a:pPr algn="ctr"/>
                      <a:r>
                        <a:rPr lang="en-US" sz="1200" b="0">
                          <a:solidFill>
                            <a:schemeClr val="tx1"/>
                          </a:solidFill>
                        </a:rPr>
                        <a:t>21</a:t>
                      </a:r>
                    </a:p>
                  </a:txBody>
                  <a:tcPr marL="0" marR="0" anchor="ctr"/>
                </a:tc>
                <a:tc>
                  <a:txBody>
                    <a:bodyPr/>
                    <a:lstStyle/>
                    <a:p>
                      <a:pPr algn="ctr"/>
                      <a:r>
                        <a:rPr lang="en-US" sz="1200" b="0">
                          <a:solidFill>
                            <a:schemeClr val="tx1"/>
                          </a:solidFill>
                        </a:rPr>
                        <a:t>21</a:t>
                      </a:r>
                    </a:p>
                  </a:txBody>
                  <a:tcPr marL="0" marR="0" anchor="ctr"/>
                </a:tc>
                <a:tc>
                  <a:txBody>
                    <a:bodyPr/>
                    <a:lstStyle/>
                    <a:p>
                      <a:pPr algn="ctr"/>
                      <a:r>
                        <a:rPr lang="en-US" sz="1200" b="0">
                          <a:solidFill>
                            <a:schemeClr val="tx1"/>
                          </a:solidFill>
                        </a:rPr>
                        <a:t>21</a:t>
                      </a:r>
                    </a:p>
                  </a:txBody>
                  <a:tcPr marL="0" marR="0" anchor="ctr"/>
                </a:tc>
                <a:tc>
                  <a:txBody>
                    <a:bodyPr/>
                    <a:lstStyle/>
                    <a:p>
                      <a:pPr algn="ctr"/>
                      <a:r>
                        <a:rPr lang="en-US" sz="1200" b="0">
                          <a:solidFill>
                            <a:schemeClr val="tx1"/>
                          </a:solidFill>
                        </a:rPr>
                        <a:t>21</a:t>
                      </a:r>
                    </a:p>
                  </a:txBody>
                  <a:tcPr marL="0" marR="0" anchor="ctr"/>
                </a:tc>
                <a:extLst>
                  <a:ext uri="{0D108BD9-81ED-4DB2-BD59-A6C34878D82A}">
                    <a16:rowId xmlns:a16="http://schemas.microsoft.com/office/drawing/2014/main" val="3845130473"/>
                  </a:ext>
                </a:extLst>
              </a:tr>
              <a:tr h="213360">
                <a:tc>
                  <a:txBody>
                    <a:bodyPr/>
                    <a:lstStyle/>
                    <a:p>
                      <a:pPr algn="l"/>
                      <a:r>
                        <a:rPr lang="de-DE" sz="1200">
                          <a:solidFill>
                            <a:schemeClr val="bg1"/>
                          </a:solidFill>
                        </a:rPr>
                        <a:t>NMZL</a:t>
                      </a:r>
                    </a:p>
                  </a:txBody>
                  <a:tcPr marL="72000" marR="0" marT="7200" marB="7200" anchor="ctr">
                    <a:solidFill>
                      <a:schemeClr val="accent3"/>
                    </a:solidFill>
                  </a:tcPr>
                </a:tc>
                <a:tc>
                  <a:txBody>
                    <a:bodyPr/>
                    <a:lstStyle/>
                    <a:p>
                      <a:pPr algn="ctr"/>
                      <a:r>
                        <a:rPr lang="en-US" sz="1200" b="0">
                          <a:solidFill>
                            <a:schemeClr val="tx1"/>
                          </a:solidFill>
                        </a:rPr>
                        <a:t>25</a:t>
                      </a:r>
                    </a:p>
                  </a:txBody>
                  <a:tcPr marL="0" marR="0" anchor="ctr"/>
                </a:tc>
                <a:tc>
                  <a:txBody>
                    <a:bodyPr/>
                    <a:lstStyle/>
                    <a:p>
                      <a:pPr algn="ctr"/>
                      <a:r>
                        <a:rPr lang="en-US" sz="1200" b="0">
                          <a:solidFill>
                            <a:schemeClr val="tx1"/>
                          </a:solidFill>
                        </a:rPr>
                        <a:t>25</a:t>
                      </a:r>
                    </a:p>
                  </a:txBody>
                  <a:tcPr marL="0" marR="0" anchor="ctr"/>
                </a:tc>
                <a:tc>
                  <a:txBody>
                    <a:bodyPr/>
                    <a:lstStyle/>
                    <a:p>
                      <a:pPr algn="ctr"/>
                      <a:r>
                        <a:rPr lang="en-US" sz="1200" b="0">
                          <a:solidFill>
                            <a:schemeClr val="tx1"/>
                          </a:solidFill>
                        </a:rPr>
                        <a:t>25</a:t>
                      </a:r>
                    </a:p>
                  </a:txBody>
                  <a:tcPr marL="0" marR="0" anchor="ctr"/>
                </a:tc>
                <a:tc>
                  <a:txBody>
                    <a:bodyPr/>
                    <a:lstStyle/>
                    <a:p>
                      <a:pPr algn="ctr"/>
                      <a:r>
                        <a:rPr lang="en-US" sz="1200" b="0">
                          <a:solidFill>
                            <a:schemeClr val="tx1"/>
                          </a:solidFill>
                        </a:rPr>
                        <a:t>25</a:t>
                      </a:r>
                    </a:p>
                  </a:txBody>
                  <a:tcPr marL="0" marR="0" anchor="ctr"/>
                </a:tc>
                <a:tc>
                  <a:txBody>
                    <a:bodyPr/>
                    <a:lstStyle/>
                    <a:p>
                      <a:pPr algn="ctr"/>
                      <a:r>
                        <a:rPr lang="en-US" sz="1200" b="0">
                          <a:solidFill>
                            <a:schemeClr val="tx1"/>
                          </a:solidFill>
                        </a:rPr>
                        <a:t>25</a:t>
                      </a:r>
                    </a:p>
                  </a:txBody>
                  <a:tcPr marL="0" marR="0" anchor="ctr"/>
                </a:tc>
                <a:tc>
                  <a:txBody>
                    <a:bodyPr/>
                    <a:lstStyle/>
                    <a:p>
                      <a:pPr algn="ctr"/>
                      <a:r>
                        <a:rPr lang="en-US" sz="1200" b="0">
                          <a:solidFill>
                            <a:schemeClr val="tx1"/>
                          </a:solidFill>
                        </a:rPr>
                        <a:t>25</a:t>
                      </a:r>
                    </a:p>
                  </a:txBody>
                  <a:tcPr marL="0" marR="0" anchor="ctr"/>
                </a:tc>
                <a:tc>
                  <a:txBody>
                    <a:bodyPr/>
                    <a:lstStyle/>
                    <a:p>
                      <a:pPr algn="ctr"/>
                      <a:r>
                        <a:rPr lang="en-US" sz="1200" b="0">
                          <a:solidFill>
                            <a:schemeClr val="tx1"/>
                          </a:solidFill>
                        </a:rPr>
                        <a:t>25</a:t>
                      </a:r>
                    </a:p>
                  </a:txBody>
                  <a:tcPr marL="0" marR="0" anchor="ctr"/>
                </a:tc>
                <a:tc>
                  <a:txBody>
                    <a:bodyPr/>
                    <a:lstStyle/>
                    <a:p>
                      <a:pPr algn="ctr"/>
                      <a:r>
                        <a:rPr lang="en-US" sz="1200" b="0">
                          <a:solidFill>
                            <a:schemeClr val="tx1"/>
                          </a:solidFill>
                        </a:rPr>
                        <a:t>25</a:t>
                      </a:r>
                    </a:p>
                  </a:txBody>
                  <a:tcPr marL="0" marR="0" anchor="ctr"/>
                </a:tc>
                <a:tc>
                  <a:txBody>
                    <a:bodyPr/>
                    <a:lstStyle/>
                    <a:p>
                      <a:pPr algn="ctr"/>
                      <a:r>
                        <a:rPr lang="en-US" sz="1200" b="0">
                          <a:solidFill>
                            <a:schemeClr val="tx1"/>
                          </a:solidFill>
                        </a:rPr>
                        <a:t>25</a:t>
                      </a:r>
                    </a:p>
                  </a:txBody>
                  <a:tcPr marL="0" marR="0" anchor="ctr"/>
                </a:tc>
                <a:tc>
                  <a:txBody>
                    <a:bodyPr/>
                    <a:lstStyle/>
                    <a:p>
                      <a:pPr algn="ctr"/>
                      <a:r>
                        <a:rPr lang="en-US" sz="1200" b="0">
                          <a:solidFill>
                            <a:schemeClr val="tx1"/>
                          </a:solidFill>
                        </a:rPr>
                        <a:t>25</a:t>
                      </a:r>
                    </a:p>
                  </a:txBody>
                  <a:tcPr marL="0" marR="0" anchor="ctr"/>
                </a:tc>
                <a:tc>
                  <a:txBody>
                    <a:bodyPr/>
                    <a:lstStyle/>
                    <a:p>
                      <a:pPr algn="ctr"/>
                      <a:r>
                        <a:rPr lang="en-US" sz="1200" b="0">
                          <a:solidFill>
                            <a:schemeClr val="tx1"/>
                          </a:solidFill>
                        </a:rPr>
                        <a:t>25</a:t>
                      </a:r>
                    </a:p>
                  </a:txBody>
                  <a:tcPr marL="0" marR="0" anchor="ctr"/>
                </a:tc>
                <a:tc>
                  <a:txBody>
                    <a:bodyPr/>
                    <a:lstStyle/>
                    <a:p>
                      <a:pPr algn="ctr"/>
                      <a:r>
                        <a:rPr lang="en-US" sz="1200" b="0">
                          <a:solidFill>
                            <a:schemeClr val="tx1"/>
                          </a:solidFill>
                        </a:rPr>
                        <a:t>24</a:t>
                      </a:r>
                    </a:p>
                  </a:txBody>
                  <a:tcPr marL="0" marR="0" anchor="ctr"/>
                </a:tc>
                <a:tc>
                  <a:txBody>
                    <a:bodyPr/>
                    <a:lstStyle/>
                    <a:p>
                      <a:pPr algn="ctr"/>
                      <a:r>
                        <a:rPr lang="en-US" sz="1200" b="0">
                          <a:solidFill>
                            <a:schemeClr val="tx1"/>
                          </a:solidFill>
                        </a:rPr>
                        <a:t>24</a:t>
                      </a:r>
                    </a:p>
                  </a:txBody>
                  <a:tcPr marL="0" marR="0" anchor="ctr"/>
                </a:tc>
                <a:tc>
                  <a:txBody>
                    <a:bodyPr/>
                    <a:lstStyle/>
                    <a:p>
                      <a:pPr algn="ctr"/>
                      <a:r>
                        <a:rPr lang="en-US" sz="1200" b="0">
                          <a:solidFill>
                            <a:schemeClr val="tx1"/>
                          </a:solidFill>
                        </a:rPr>
                        <a:t>24</a:t>
                      </a:r>
                    </a:p>
                  </a:txBody>
                  <a:tcPr marL="0" marR="0" anchor="ctr"/>
                </a:tc>
                <a:tc>
                  <a:txBody>
                    <a:bodyPr/>
                    <a:lstStyle/>
                    <a:p>
                      <a:pPr algn="ctr"/>
                      <a:r>
                        <a:rPr lang="en-US" sz="1200" b="0">
                          <a:solidFill>
                            <a:schemeClr val="tx1"/>
                          </a:solidFill>
                        </a:rPr>
                        <a:t>24</a:t>
                      </a:r>
                    </a:p>
                  </a:txBody>
                  <a:tcPr marL="0" marR="0" anchor="ctr"/>
                </a:tc>
                <a:tc>
                  <a:txBody>
                    <a:bodyPr/>
                    <a:lstStyle/>
                    <a:p>
                      <a:pPr algn="ctr"/>
                      <a:r>
                        <a:rPr lang="en-US" sz="1200" b="0">
                          <a:solidFill>
                            <a:schemeClr val="tx1"/>
                          </a:solidFill>
                        </a:rPr>
                        <a:t>24</a:t>
                      </a:r>
                    </a:p>
                  </a:txBody>
                  <a:tcPr marL="0" marR="0" anchor="ctr"/>
                </a:tc>
                <a:tc>
                  <a:txBody>
                    <a:bodyPr/>
                    <a:lstStyle/>
                    <a:p>
                      <a:pPr algn="ctr"/>
                      <a:r>
                        <a:rPr lang="en-US" sz="1200" b="0">
                          <a:solidFill>
                            <a:schemeClr val="tx1"/>
                          </a:solidFill>
                        </a:rPr>
                        <a:t>23</a:t>
                      </a:r>
                    </a:p>
                  </a:txBody>
                  <a:tcPr marL="0" marR="0" anchor="ctr"/>
                </a:tc>
                <a:tc>
                  <a:txBody>
                    <a:bodyPr/>
                    <a:lstStyle/>
                    <a:p>
                      <a:pPr algn="ctr"/>
                      <a:r>
                        <a:rPr lang="en-US" sz="1200" b="0">
                          <a:solidFill>
                            <a:schemeClr val="tx1"/>
                          </a:solidFill>
                        </a:rPr>
                        <a:t>21</a:t>
                      </a:r>
                    </a:p>
                  </a:txBody>
                  <a:tcPr marL="0" marR="0" anchor="ctr"/>
                </a:tc>
                <a:tc>
                  <a:txBody>
                    <a:bodyPr/>
                    <a:lstStyle/>
                    <a:p>
                      <a:pPr algn="ctr"/>
                      <a:r>
                        <a:rPr lang="en-US" sz="1200" b="0">
                          <a:solidFill>
                            <a:schemeClr val="tx1"/>
                          </a:solidFill>
                        </a:rPr>
                        <a:t>21</a:t>
                      </a:r>
                    </a:p>
                  </a:txBody>
                  <a:tcPr marL="0" marR="0" anchor="ctr"/>
                </a:tc>
                <a:tc>
                  <a:txBody>
                    <a:bodyPr/>
                    <a:lstStyle/>
                    <a:p>
                      <a:pPr algn="ctr"/>
                      <a:r>
                        <a:rPr lang="en-US" sz="1200" b="0">
                          <a:solidFill>
                            <a:schemeClr val="tx1"/>
                          </a:solidFill>
                        </a:rPr>
                        <a:t>21</a:t>
                      </a:r>
                    </a:p>
                  </a:txBody>
                  <a:tcPr marL="0" marR="0" anchor="ctr"/>
                </a:tc>
                <a:tc>
                  <a:txBody>
                    <a:bodyPr/>
                    <a:lstStyle/>
                    <a:p>
                      <a:pPr algn="ctr"/>
                      <a:r>
                        <a:rPr lang="en-US" sz="1200" b="0">
                          <a:solidFill>
                            <a:schemeClr val="tx1"/>
                          </a:solidFill>
                        </a:rPr>
                        <a:t>20</a:t>
                      </a:r>
                    </a:p>
                  </a:txBody>
                  <a:tcPr marL="0" marR="0" anchor="ctr"/>
                </a:tc>
                <a:tc>
                  <a:txBody>
                    <a:bodyPr/>
                    <a:lstStyle/>
                    <a:p>
                      <a:pPr algn="ctr"/>
                      <a:r>
                        <a:rPr lang="en-US" sz="1200" b="0">
                          <a:solidFill>
                            <a:schemeClr val="tx1"/>
                          </a:solidFill>
                        </a:rPr>
                        <a:t>20</a:t>
                      </a:r>
                    </a:p>
                  </a:txBody>
                  <a:tcPr marL="0" marR="0" anchor="ctr"/>
                </a:tc>
                <a:tc>
                  <a:txBody>
                    <a:bodyPr/>
                    <a:lstStyle/>
                    <a:p>
                      <a:pPr algn="ctr"/>
                      <a:r>
                        <a:rPr lang="en-US" sz="1200" b="0">
                          <a:solidFill>
                            <a:schemeClr val="tx1"/>
                          </a:solidFill>
                        </a:rPr>
                        <a:t>20</a:t>
                      </a:r>
                    </a:p>
                  </a:txBody>
                  <a:tcPr marL="0" marR="0" anchor="ctr"/>
                </a:tc>
                <a:tc>
                  <a:txBody>
                    <a:bodyPr/>
                    <a:lstStyle/>
                    <a:p>
                      <a:pPr algn="ctr"/>
                      <a:r>
                        <a:rPr lang="en-US" sz="1200" b="0">
                          <a:solidFill>
                            <a:schemeClr val="tx1"/>
                          </a:solidFill>
                        </a:rPr>
                        <a:t>20</a:t>
                      </a:r>
                    </a:p>
                  </a:txBody>
                  <a:tcPr marL="0" marR="0" anchor="ctr"/>
                </a:tc>
                <a:tc>
                  <a:txBody>
                    <a:bodyPr/>
                    <a:lstStyle/>
                    <a:p>
                      <a:pPr algn="ctr"/>
                      <a:r>
                        <a:rPr lang="en-US" sz="1200" b="0">
                          <a:solidFill>
                            <a:schemeClr val="tx1"/>
                          </a:solidFill>
                        </a:rPr>
                        <a:t>20</a:t>
                      </a:r>
                    </a:p>
                  </a:txBody>
                  <a:tcPr marL="0" marR="0" anchor="ctr"/>
                </a:tc>
                <a:extLst>
                  <a:ext uri="{0D108BD9-81ED-4DB2-BD59-A6C34878D82A}">
                    <a16:rowId xmlns:a16="http://schemas.microsoft.com/office/drawing/2014/main" val="255718713"/>
                  </a:ext>
                </a:extLst>
              </a:tr>
              <a:tr h="213360">
                <a:tc>
                  <a:txBody>
                    <a:bodyPr/>
                    <a:lstStyle/>
                    <a:p>
                      <a:pPr algn="l"/>
                      <a:r>
                        <a:rPr lang="de-DE" sz="1200">
                          <a:solidFill>
                            <a:schemeClr val="bg1"/>
                          </a:solidFill>
                        </a:rPr>
                        <a:t>SMZL</a:t>
                      </a:r>
                    </a:p>
                  </a:txBody>
                  <a:tcPr marL="72000" marR="0" marT="7200" marB="7200" anchor="ctr">
                    <a:solidFill>
                      <a:schemeClr val="tx2"/>
                    </a:solidFill>
                  </a:tcPr>
                </a:tc>
                <a:tc>
                  <a:txBody>
                    <a:bodyPr/>
                    <a:lstStyle/>
                    <a:p>
                      <a:pPr algn="ctr"/>
                      <a:r>
                        <a:rPr lang="en-US" sz="1200" b="0">
                          <a:solidFill>
                            <a:schemeClr val="tx1"/>
                          </a:solidFill>
                        </a:rPr>
                        <a:t>12</a:t>
                      </a:r>
                    </a:p>
                  </a:txBody>
                  <a:tcPr marL="0" marR="0" anchor="ctr"/>
                </a:tc>
                <a:tc>
                  <a:txBody>
                    <a:bodyPr/>
                    <a:lstStyle/>
                    <a:p>
                      <a:pPr algn="ctr"/>
                      <a:r>
                        <a:rPr lang="en-US" sz="1200" b="0">
                          <a:solidFill>
                            <a:schemeClr val="tx1"/>
                          </a:solidFill>
                        </a:rPr>
                        <a:t>12</a:t>
                      </a:r>
                    </a:p>
                  </a:txBody>
                  <a:tcPr marL="0" marR="0" anchor="ctr"/>
                </a:tc>
                <a:tc>
                  <a:txBody>
                    <a:bodyPr/>
                    <a:lstStyle/>
                    <a:p>
                      <a:pPr algn="ctr"/>
                      <a:r>
                        <a:rPr lang="en-US" sz="1200" b="0">
                          <a:solidFill>
                            <a:schemeClr val="tx1"/>
                          </a:solidFill>
                        </a:rPr>
                        <a:t>12</a:t>
                      </a:r>
                    </a:p>
                  </a:txBody>
                  <a:tcPr marL="0" marR="0" anchor="ctr"/>
                </a:tc>
                <a:tc>
                  <a:txBody>
                    <a:bodyPr/>
                    <a:lstStyle/>
                    <a:p>
                      <a:pPr algn="ctr"/>
                      <a:r>
                        <a:rPr lang="en-US" sz="1200" b="0">
                          <a:solidFill>
                            <a:schemeClr val="tx1"/>
                          </a:solidFill>
                        </a:rPr>
                        <a:t>12</a:t>
                      </a:r>
                    </a:p>
                  </a:txBody>
                  <a:tcPr marL="0" marR="0" anchor="ctr"/>
                </a:tc>
                <a:tc>
                  <a:txBody>
                    <a:bodyPr/>
                    <a:lstStyle/>
                    <a:p>
                      <a:pPr algn="ctr"/>
                      <a:r>
                        <a:rPr lang="en-US" sz="1200" b="0">
                          <a:solidFill>
                            <a:schemeClr val="tx1"/>
                          </a:solidFill>
                        </a:rPr>
                        <a:t>12</a:t>
                      </a:r>
                    </a:p>
                  </a:txBody>
                  <a:tcPr marL="0" marR="0" anchor="ctr"/>
                </a:tc>
                <a:tc>
                  <a:txBody>
                    <a:bodyPr/>
                    <a:lstStyle/>
                    <a:p>
                      <a:pPr algn="ctr"/>
                      <a:r>
                        <a:rPr lang="en-US" sz="1200" b="0">
                          <a:solidFill>
                            <a:schemeClr val="tx1"/>
                          </a:solidFill>
                        </a:rPr>
                        <a:t>12</a:t>
                      </a:r>
                    </a:p>
                  </a:txBody>
                  <a:tcPr marL="0" marR="0" anchor="ctr"/>
                </a:tc>
                <a:tc>
                  <a:txBody>
                    <a:bodyPr/>
                    <a:lstStyle/>
                    <a:p>
                      <a:pPr algn="ctr"/>
                      <a:r>
                        <a:rPr lang="en-US" sz="1200" b="0">
                          <a:solidFill>
                            <a:schemeClr val="tx1"/>
                          </a:solidFill>
                        </a:rPr>
                        <a:t>12</a:t>
                      </a:r>
                    </a:p>
                  </a:txBody>
                  <a:tcPr marL="0" marR="0" anchor="ctr"/>
                </a:tc>
                <a:tc>
                  <a:txBody>
                    <a:bodyPr/>
                    <a:lstStyle/>
                    <a:p>
                      <a:pPr algn="ctr"/>
                      <a:r>
                        <a:rPr lang="en-US" sz="1200" b="0">
                          <a:solidFill>
                            <a:schemeClr val="tx1"/>
                          </a:solidFill>
                        </a:rPr>
                        <a:t>12</a:t>
                      </a:r>
                    </a:p>
                  </a:txBody>
                  <a:tcPr marL="0" marR="0" anchor="ctr"/>
                </a:tc>
                <a:tc>
                  <a:txBody>
                    <a:bodyPr/>
                    <a:lstStyle/>
                    <a:p>
                      <a:pPr algn="ctr"/>
                      <a:r>
                        <a:rPr lang="en-US" sz="1200" b="0">
                          <a:solidFill>
                            <a:schemeClr val="tx1"/>
                          </a:solidFill>
                        </a:rPr>
                        <a:t>12</a:t>
                      </a:r>
                    </a:p>
                  </a:txBody>
                  <a:tcPr marL="0" marR="0" anchor="ctr"/>
                </a:tc>
                <a:tc>
                  <a:txBody>
                    <a:bodyPr/>
                    <a:lstStyle/>
                    <a:p>
                      <a:pPr algn="ctr"/>
                      <a:r>
                        <a:rPr lang="en-US" sz="1200" b="0">
                          <a:solidFill>
                            <a:schemeClr val="tx1"/>
                          </a:solidFill>
                        </a:rPr>
                        <a:t>12</a:t>
                      </a:r>
                    </a:p>
                  </a:txBody>
                  <a:tcPr marL="0" marR="0" anchor="ctr"/>
                </a:tc>
                <a:tc>
                  <a:txBody>
                    <a:bodyPr/>
                    <a:lstStyle/>
                    <a:p>
                      <a:pPr algn="ctr"/>
                      <a:r>
                        <a:rPr lang="en-US" sz="1200" b="0">
                          <a:solidFill>
                            <a:schemeClr val="tx1"/>
                          </a:solidFill>
                        </a:rPr>
                        <a:t>12</a:t>
                      </a:r>
                    </a:p>
                  </a:txBody>
                  <a:tcPr marL="0" marR="0" anchor="ctr"/>
                </a:tc>
                <a:tc>
                  <a:txBody>
                    <a:bodyPr/>
                    <a:lstStyle/>
                    <a:p>
                      <a:pPr algn="ctr"/>
                      <a:r>
                        <a:rPr lang="en-US" sz="1200" b="0">
                          <a:solidFill>
                            <a:schemeClr val="tx1"/>
                          </a:solidFill>
                        </a:rPr>
                        <a:t>12</a:t>
                      </a:r>
                    </a:p>
                  </a:txBody>
                  <a:tcPr marL="0" marR="0" anchor="ctr"/>
                </a:tc>
                <a:tc>
                  <a:txBody>
                    <a:bodyPr/>
                    <a:lstStyle/>
                    <a:p>
                      <a:pPr algn="ctr"/>
                      <a:r>
                        <a:rPr lang="en-US" sz="1200" b="0">
                          <a:solidFill>
                            <a:schemeClr val="tx1"/>
                          </a:solidFill>
                        </a:rPr>
                        <a:t>12</a:t>
                      </a:r>
                    </a:p>
                  </a:txBody>
                  <a:tcPr marL="0" marR="0" anchor="ctr"/>
                </a:tc>
                <a:tc>
                  <a:txBody>
                    <a:bodyPr/>
                    <a:lstStyle/>
                    <a:p>
                      <a:pPr algn="ctr"/>
                      <a:r>
                        <a:rPr lang="en-US" sz="1200" b="0">
                          <a:solidFill>
                            <a:schemeClr val="tx1"/>
                          </a:solidFill>
                        </a:rPr>
                        <a:t>12</a:t>
                      </a:r>
                    </a:p>
                  </a:txBody>
                  <a:tcPr marL="0" marR="0" anchor="ctr"/>
                </a:tc>
                <a:tc>
                  <a:txBody>
                    <a:bodyPr/>
                    <a:lstStyle/>
                    <a:p>
                      <a:pPr algn="ctr"/>
                      <a:r>
                        <a:rPr lang="en-US" sz="1200" b="0">
                          <a:solidFill>
                            <a:schemeClr val="tx1"/>
                          </a:solidFill>
                        </a:rPr>
                        <a:t>11</a:t>
                      </a:r>
                    </a:p>
                  </a:txBody>
                  <a:tcPr marL="0" marR="0" anchor="ctr"/>
                </a:tc>
                <a:tc>
                  <a:txBody>
                    <a:bodyPr/>
                    <a:lstStyle/>
                    <a:p>
                      <a:pPr algn="ctr"/>
                      <a:r>
                        <a:rPr lang="en-US" sz="1200" b="0">
                          <a:solidFill>
                            <a:schemeClr val="tx1"/>
                          </a:solidFill>
                        </a:rPr>
                        <a:t>11</a:t>
                      </a:r>
                    </a:p>
                  </a:txBody>
                  <a:tcPr marL="0" marR="0" anchor="ctr"/>
                </a:tc>
                <a:tc>
                  <a:txBody>
                    <a:bodyPr/>
                    <a:lstStyle/>
                    <a:p>
                      <a:pPr algn="ctr"/>
                      <a:r>
                        <a:rPr lang="en-US" sz="1200" b="0">
                          <a:solidFill>
                            <a:schemeClr val="tx1"/>
                          </a:solidFill>
                        </a:rPr>
                        <a:t>11</a:t>
                      </a:r>
                    </a:p>
                  </a:txBody>
                  <a:tcPr marL="0" marR="0" anchor="ctr"/>
                </a:tc>
                <a:tc>
                  <a:txBody>
                    <a:bodyPr/>
                    <a:lstStyle/>
                    <a:p>
                      <a:pPr algn="ctr"/>
                      <a:r>
                        <a:rPr lang="en-US" sz="1200" b="0">
                          <a:solidFill>
                            <a:schemeClr val="tx1"/>
                          </a:solidFill>
                        </a:rPr>
                        <a:t>11</a:t>
                      </a:r>
                    </a:p>
                  </a:txBody>
                  <a:tcPr marL="0" marR="0" anchor="ctr"/>
                </a:tc>
                <a:tc>
                  <a:txBody>
                    <a:bodyPr/>
                    <a:lstStyle/>
                    <a:p>
                      <a:pPr algn="ctr"/>
                      <a:r>
                        <a:rPr lang="en-US" sz="1200" b="0">
                          <a:solidFill>
                            <a:schemeClr val="tx1"/>
                          </a:solidFill>
                        </a:rPr>
                        <a:t>11</a:t>
                      </a:r>
                    </a:p>
                  </a:txBody>
                  <a:tcPr marL="0" marR="0" anchor="ctr"/>
                </a:tc>
                <a:tc>
                  <a:txBody>
                    <a:bodyPr/>
                    <a:lstStyle/>
                    <a:p>
                      <a:pPr algn="ctr"/>
                      <a:r>
                        <a:rPr lang="en-US" sz="1200" b="0">
                          <a:solidFill>
                            <a:schemeClr val="tx1"/>
                          </a:solidFill>
                        </a:rPr>
                        <a:t>11</a:t>
                      </a:r>
                    </a:p>
                  </a:txBody>
                  <a:tcPr marL="0" marR="0" anchor="ctr"/>
                </a:tc>
                <a:tc>
                  <a:txBody>
                    <a:bodyPr/>
                    <a:lstStyle/>
                    <a:p>
                      <a:pPr algn="ctr"/>
                      <a:r>
                        <a:rPr lang="en-US" sz="1200" b="0">
                          <a:solidFill>
                            <a:schemeClr val="tx1"/>
                          </a:solidFill>
                        </a:rPr>
                        <a:t>11</a:t>
                      </a:r>
                    </a:p>
                  </a:txBody>
                  <a:tcPr marL="0" marR="0" anchor="ctr"/>
                </a:tc>
                <a:tc>
                  <a:txBody>
                    <a:bodyPr/>
                    <a:lstStyle/>
                    <a:p>
                      <a:pPr algn="ctr"/>
                      <a:r>
                        <a:rPr lang="en-US" sz="1200" b="0">
                          <a:solidFill>
                            <a:schemeClr val="tx1"/>
                          </a:solidFill>
                        </a:rPr>
                        <a:t>11</a:t>
                      </a:r>
                    </a:p>
                  </a:txBody>
                  <a:tcPr marL="0" marR="0" anchor="ctr"/>
                </a:tc>
                <a:tc>
                  <a:txBody>
                    <a:bodyPr/>
                    <a:lstStyle/>
                    <a:p>
                      <a:pPr algn="ctr"/>
                      <a:r>
                        <a:rPr lang="en-US" sz="1200" b="0">
                          <a:solidFill>
                            <a:schemeClr val="tx1"/>
                          </a:solidFill>
                        </a:rPr>
                        <a:t>11</a:t>
                      </a:r>
                    </a:p>
                  </a:txBody>
                  <a:tcPr marL="0" marR="0" anchor="ctr"/>
                </a:tc>
                <a:tc>
                  <a:txBody>
                    <a:bodyPr/>
                    <a:lstStyle/>
                    <a:p>
                      <a:pPr algn="ctr"/>
                      <a:r>
                        <a:rPr lang="en-US" sz="1200" b="0">
                          <a:solidFill>
                            <a:schemeClr val="tx1"/>
                          </a:solidFill>
                        </a:rPr>
                        <a:t>11</a:t>
                      </a:r>
                    </a:p>
                  </a:txBody>
                  <a:tcPr marL="0" marR="0" anchor="ctr"/>
                </a:tc>
                <a:tc>
                  <a:txBody>
                    <a:bodyPr/>
                    <a:lstStyle/>
                    <a:p>
                      <a:pPr algn="ctr"/>
                      <a:r>
                        <a:rPr lang="en-US" sz="1200" b="0">
                          <a:solidFill>
                            <a:schemeClr val="tx1"/>
                          </a:solidFill>
                        </a:rPr>
                        <a:t>10</a:t>
                      </a:r>
                    </a:p>
                  </a:txBody>
                  <a:tcPr marL="0" marR="0" anchor="ctr"/>
                </a:tc>
                <a:extLst>
                  <a:ext uri="{0D108BD9-81ED-4DB2-BD59-A6C34878D82A}">
                    <a16:rowId xmlns:a16="http://schemas.microsoft.com/office/drawing/2014/main" val="2058103217"/>
                  </a:ext>
                </a:extLst>
              </a:tr>
            </a:tbl>
          </a:graphicData>
        </a:graphic>
      </p:graphicFrame>
      <p:sp>
        <p:nvSpPr>
          <p:cNvPr id="3" name="Title 2">
            <a:extLst>
              <a:ext uri="{FF2B5EF4-FFF2-40B4-BE49-F238E27FC236}">
                <a16:creationId xmlns:a16="http://schemas.microsoft.com/office/drawing/2014/main" id="{33AABF94-499C-261E-3035-3E5B7F8610E0}"/>
              </a:ext>
            </a:extLst>
          </p:cNvPr>
          <p:cNvSpPr>
            <a:spLocks noGrp="1"/>
          </p:cNvSpPr>
          <p:nvPr>
            <p:ph type="title"/>
          </p:nvPr>
        </p:nvSpPr>
        <p:spPr/>
        <p:txBody>
          <a:bodyPr/>
          <a:lstStyle/>
          <a:p>
            <a:r>
              <a:rPr lang="en-GB"/>
              <a:t>Overall survival</a:t>
            </a:r>
            <a:endParaRPr lang="en-US"/>
          </a:p>
        </p:txBody>
      </p:sp>
      <p:sp>
        <p:nvSpPr>
          <p:cNvPr id="4" name="Footer Placeholder 3">
            <a:extLst>
              <a:ext uri="{FF2B5EF4-FFF2-40B4-BE49-F238E27FC236}">
                <a16:creationId xmlns:a16="http://schemas.microsoft.com/office/drawing/2014/main" id="{19079407-53C4-C4CC-E342-62AEF27DA3B9}"/>
              </a:ext>
            </a:extLst>
          </p:cNvPr>
          <p:cNvSpPr>
            <a:spLocks noGrp="1"/>
          </p:cNvSpPr>
          <p:nvPr>
            <p:ph type="ftr" sz="quarter" idx="10"/>
          </p:nvPr>
        </p:nvSpPr>
        <p:spPr/>
        <p:txBody>
          <a:bodyPr/>
          <a:lstStyle/>
          <a:p>
            <a:r>
              <a:rPr lang="en-US" b="1">
                <a:solidFill>
                  <a:srgbClr val="4E4F4E"/>
                </a:solidFill>
                <a:cs typeface="Arial" panose="020B0604020202020204" pitchFamily="34" charset="0"/>
              </a:rPr>
              <a:t>IRC</a:t>
            </a:r>
            <a:r>
              <a:rPr lang="en-US">
                <a:solidFill>
                  <a:srgbClr val="4E4F4E"/>
                </a:solidFill>
                <a:cs typeface="Arial" panose="020B0604020202020204" pitchFamily="34" charset="0"/>
              </a:rPr>
              <a:t>, independent review committee; </a:t>
            </a:r>
            <a:r>
              <a:rPr lang="en-US" b="1"/>
              <a:t>MALT</a:t>
            </a:r>
            <a:r>
              <a:rPr lang="en-US"/>
              <a:t>, mucosa-associated lymphoid tissue; </a:t>
            </a:r>
            <a:r>
              <a:rPr lang="en-GB" sz="800" b="1"/>
              <a:t>MZL</a:t>
            </a:r>
            <a:r>
              <a:rPr lang="en-GB" sz="800"/>
              <a:t>, marginal </a:t>
            </a:r>
            <a:r>
              <a:rPr lang="en-GB"/>
              <a:t>z</a:t>
            </a:r>
            <a:r>
              <a:rPr lang="en-GB" sz="800"/>
              <a:t>one </a:t>
            </a:r>
            <a:r>
              <a:rPr lang="en-GB"/>
              <a:t>l</a:t>
            </a:r>
            <a:r>
              <a:rPr lang="en-GB" sz="800"/>
              <a:t>ymphoma; </a:t>
            </a:r>
            <a:br>
              <a:rPr lang="en-GB" sz="800"/>
            </a:br>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estimable; </a:t>
            </a:r>
            <a:r>
              <a:rPr lang="en-US" b="1"/>
              <a:t>NMZL</a:t>
            </a:r>
            <a:r>
              <a:rPr lang="en-US"/>
              <a:t>, nodal MZL;</a:t>
            </a:r>
            <a:r>
              <a:rPr lang="en-GB" sz="800"/>
              <a:t>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r>
              <a:rPr lang="en-US" b="1"/>
              <a:t>SMZL</a:t>
            </a:r>
            <a:r>
              <a:rPr lang="en-US"/>
              <a:t>, splenic MZL.</a:t>
            </a:r>
          </a:p>
          <a:p>
            <a:r>
              <a:rPr lang="en-US" b="1" err="1">
                <a:solidFill>
                  <a:srgbClr val="4E4F4E"/>
                </a:solidFill>
                <a:cs typeface="Arial" panose="020B0604020202020204" pitchFamily="34" charset="0"/>
              </a:rPr>
              <a:t>Opat</a:t>
            </a:r>
            <a:r>
              <a:rPr lang="en-US" b="1">
                <a:solidFill>
                  <a:srgbClr val="4E4F4E"/>
                </a:solidFill>
                <a:cs typeface="Arial" panose="020B0604020202020204" pitchFamily="34" charset="0"/>
              </a:rPr>
              <a:t> S,</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P1084 presented at EHA2023. Trotman J,</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284 presented at 17-ICML. </a:t>
            </a:r>
          </a:p>
        </p:txBody>
      </p:sp>
      <p:sp>
        <p:nvSpPr>
          <p:cNvPr id="18" name="Textfeld 17">
            <a:extLst>
              <a:ext uri="{FF2B5EF4-FFF2-40B4-BE49-F238E27FC236}">
                <a16:creationId xmlns:a16="http://schemas.microsoft.com/office/drawing/2014/main" id="{D9B166E1-12BE-9B79-9419-DC7478362DB9}"/>
              </a:ext>
            </a:extLst>
          </p:cNvPr>
          <p:cNvSpPr txBox="1"/>
          <p:nvPr/>
        </p:nvSpPr>
        <p:spPr>
          <a:xfrm>
            <a:off x="1288170" y="3110413"/>
            <a:ext cx="1067921" cy="830997"/>
          </a:xfrm>
          <a:prstGeom prst="rect">
            <a:avLst/>
          </a:prstGeom>
          <a:noFill/>
        </p:spPr>
        <p:txBody>
          <a:bodyPr wrap="none" rtlCol="0">
            <a:spAutoFit/>
          </a:bodyPr>
          <a:lstStyle/>
          <a:p>
            <a:r>
              <a:rPr lang="de-DE" sz="1200" b="1">
                <a:solidFill>
                  <a:schemeClr val="accent2"/>
                </a:solidFill>
                <a:effectLst/>
                <a:latin typeface="Arial" panose="020B0604020202020204" pitchFamily="34" charset="0"/>
              </a:rPr>
              <a:t>–– </a:t>
            </a:r>
            <a:r>
              <a:rPr lang="de-DE" sz="1200">
                <a:effectLst/>
                <a:latin typeface="Arial" panose="020B0604020202020204" pitchFamily="34" charset="0"/>
              </a:rPr>
              <a:t>MALT</a:t>
            </a:r>
          </a:p>
          <a:p>
            <a:r>
              <a:rPr lang="de-DE" sz="1200" b="1">
                <a:solidFill>
                  <a:schemeClr val="accent3"/>
                </a:solidFill>
                <a:effectLst/>
                <a:latin typeface="Arial" panose="020B0604020202020204" pitchFamily="34" charset="0"/>
              </a:rPr>
              <a:t>––</a:t>
            </a:r>
            <a:r>
              <a:rPr lang="de-DE" sz="1200" b="1">
                <a:solidFill>
                  <a:schemeClr val="accent4"/>
                </a:solidFill>
                <a:effectLst/>
                <a:latin typeface="Arial" panose="020B0604020202020204" pitchFamily="34" charset="0"/>
              </a:rPr>
              <a:t> </a:t>
            </a:r>
            <a:r>
              <a:rPr lang="de-DE" sz="1200">
                <a:effectLst/>
                <a:latin typeface="Arial" panose="020B0604020202020204" pitchFamily="34" charset="0"/>
              </a:rPr>
              <a:t>NMZL</a:t>
            </a:r>
          </a:p>
          <a:p>
            <a:r>
              <a:rPr lang="de-DE" sz="1200" b="1">
                <a:solidFill>
                  <a:schemeClr val="tx2"/>
                </a:solidFill>
                <a:effectLst/>
                <a:latin typeface="Arial" panose="020B0604020202020204" pitchFamily="34" charset="0"/>
              </a:rPr>
              <a:t>––</a:t>
            </a:r>
            <a:r>
              <a:rPr lang="de-DE" sz="1200" b="1">
                <a:solidFill>
                  <a:schemeClr val="accent3"/>
                </a:solidFill>
                <a:effectLst/>
                <a:latin typeface="Arial" panose="020B0604020202020204" pitchFamily="34" charset="0"/>
              </a:rPr>
              <a:t> </a:t>
            </a:r>
            <a:r>
              <a:rPr lang="de-DE" sz="1200">
                <a:effectLst/>
                <a:latin typeface="Arial" panose="020B0604020202020204" pitchFamily="34" charset="0"/>
              </a:rPr>
              <a:t>SMZL</a:t>
            </a:r>
          </a:p>
          <a:p>
            <a:r>
              <a:rPr lang="de-DE" sz="1200">
                <a:effectLst/>
                <a:latin typeface="Arial" panose="020B0604020202020204" pitchFamily="34" charset="0"/>
              </a:rPr>
              <a:t> +  </a:t>
            </a:r>
            <a:r>
              <a:rPr lang="de-DE" sz="1200" err="1">
                <a:effectLst/>
                <a:latin typeface="Arial" panose="020B0604020202020204" pitchFamily="34" charset="0"/>
              </a:rPr>
              <a:t>Censored</a:t>
            </a:r>
            <a:endParaRPr lang="de-DE" sz="1200">
              <a:effectLst/>
              <a:latin typeface="Arial" panose="020B0604020202020204" pitchFamily="34" charset="0"/>
            </a:endParaRPr>
          </a:p>
        </p:txBody>
      </p:sp>
      <p:sp>
        <p:nvSpPr>
          <p:cNvPr id="20" name="Textfeld 19">
            <a:extLst>
              <a:ext uri="{FF2B5EF4-FFF2-40B4-BE49-F238E27FC236}">
                <a16:creationId xmlns:a16="http://schemas.microsoft.com/office/drawing/2014/main" id="{BA0FA2B8-FE5A-E079-EEBE-C88BEB8D64BB}"/>
              </a:ext>
            </a:extLst>
          </p:cNvPr>
          <p:cNvSpPr txBox="1"/>
          <p:nvPr/>
        </p:nvSpPr>
        <p:spPr>
          <a:xfrm>
            <a:off x="5839485" y="2989476"/>
            <a:ext cx="1774845" cy="1015663"/>
          </a:xfrm>
          <a:prstGeom prst="rect">
            <a:avLst/>
          </a:prstGeom>
          <a:noFill/>
        </p:spPr>
        <p:txBody>
          <a:bodyPr wrap="none" rtlCol="0">
            <a:spAutoFit/>
          </a:bodyPr>
          <a:lstStyle/>
          <a:p>
            <a:r>
              <a:rPr lang="de-DE" sz="1200" b="1">
                <a:effectLst/>
                <a:latin typeface="Arial" panose="020B0604020202020204" pitchFamily="34" charset="0"/>
              </a:rPr>
              <a:t>OS rate at 24 </a:t>
            </a:r>
            <a:r>
              <a:rPr lang="de-DE" sz="1200" b="1" err="1">
                <a:effectLst/>
                <a:latin typeface="Arial" panose="020B0604020202020204" pitchFamily="34" charset="0"/>
              </a:rPr>
              <a:t>months</a:t>
            </a:r>
            <a:r>
              <a:rPr lang="de-DE" sz="1200" b="1">
                <a:effectLst/>
                <a:latin typeface="Arial" panose="020B0604020202020204" pitchFamily="34" charset="0"/>
              </a:rPr>
              <a:t>:</a:t>
            </a:r>
            <a:br>
              <a:rPr lang="de-DE" sz="1200" b="1">
                <a:effectLst/>
                <a:latin typeface="Arial" panose="020B0604020202020204" pitchFamily="34" charset="0"/>
              </a:rPr>
            </a:br>
            <a:r>
              <a:rPr lang="de-DE" sz="1200" b="1">
                <a:effectLst/>
                <a:latin typeface="Arial" panose="020B0604020202020204" pitchFamily="34" charset="0"/>
              </a:rPr>
              <a:t>Overall          </a:t>
            </a:r>
          </a:p>
          <a:p>
            <a:r>
              <a:rPr lang="de-DE" sz="1200">
                <a:latin typeface="Arial" panose="020B0604020202020204" pitchFamily="34" charset="0"/>
              </a:rPr>
              <a:t>  MALT</a:t>
            </a:r>
            <a:r>
              <a:rPr lang="de-DE" sz="1200" b="1">
                <a:latin typeface="Arial" panose="020B0604020202020204" pitchFamily="34" charset="0"/>
              </a:rPr>
              <a:t>           </a:t>
            </a:r>
            <a:endParaRPr lang="de-DE" sz="1200">
              <a:latin typeface="Arial" panose="020B0604020202020204" pitchFamily="34" charset="0"/>
            </a:endParaRPr>
          </a:p>
          <a:p>
            <a:r>
              <a:rPr lang="de-DE" sz="1200">
                <a:effectLst/>
                <a:latin typeface="Arial" panose="020B0604020202020204" pitchFamily="34" charset="0"/>
              </a:rPr>
              <a:t>  NMZL           </a:t>
            </a:r>
          </a:p>
          <a:p>
            <a:r>
              <a:rPr lang="de-DE" sz="1200">
                <a:latin typeface="Arial" panose="020B0604020202020204" pitchFamily="34" charset="0"/>
              </a:rPr>
              <a:t>  SMZL           </a:t>
            </a:r>
            <a:endParaRPr lang="de-DE" sz="1200">
              <a:effectLst/>
              <a:latin typeface="Arial" panose="020B0604020202020204" pitchFamily="34" charset="0"/>
            </a:endParaRPr>
          </a:p>
        </p:txBody>
      </p:sp>
      <p:sp>
        <p:nvSpPr>
          <p:cNvPr id="21" name="Textfeld 20">
            <a:extLst>
              <a:ext uri="{FF2B5EF4-FFF2-40B4-BE49-F238E27FC236}">
                <a16:creationId xmlns:a16="http://schemas.microsoft.com/office/drawing/2014/main" id="{DA33ECF5-5AF0-71AB-8D24-82E1CB59271A}"/>
              </a:ext>
            </a:extLst>
          </p:cNvPr>
          <p:cNvSpPr txBox="1"/>
          <p:nvPr/>
        </p:nvSpPr>
        <p:spPr>
          <a:xfrm>
            <a:off x="6486629" y="2989476"/>
            <a:ext cx="577466" cy="1015663"/>
          </a:xfrm>
          <a:prstGeom prst="rect">
            <a:avLst/>
          </a:prstGeom>
          <a:noFill/>
        </p:spPr>
        <p:txBody>
          <a:bodyPr wrap="none" rtlCol="0">
            <a:spAutoFit/>
          </a:bodyPr>
          <a:lstStyle/>
          <a:p>
            <a:pPr algn="r"/>
            <a:endParaRPr lang="de-DE" sz="1200" b="1">
              <a:effectLst/>
              <a:latin typeface="Arial" panose="020B0604020202020204" pitchFamily="34" charset="0"/>
            </a:endParaRPr>
          </a:p>
          <a:p>
            <a:pPr algn="r"/>
            <a:r>
              <a:rPr lang="de-DE" sz="1200" b="1">
                <a:effectLst/>
                <a:latin typeface="Arial" panose="020B0604020202020204" pitchFamily="34" charset="0"/>
              </a:rPr>
              <a:t>86%</a:t>
            </a:r>
          </a:p>
          <a:p>
            <a:pPr algn="r"/>
            <a:r>
              <a:rPr lang="de-DE" sz="1200">
                <a:latin typeface="Arial" panose="020B0604020202020204" pitchFamily="34" charset="0"/>
              </a:rPr>
              <a:t>  92%</a:t>
            </a:r>
          </a:p>
          <a:p>
            <a:pPr algn="r"/>
            <a:r>
              <a:rPr lang="de-DE" sz="1200">
                <a:effectLst/>
                <a:latin typeface="Arial" panose="020B0604020202020204" pitchFamily="34" charset="0"/>
              </a:rPr>
              <a:t>80%</a:t>
            </a:r>
          </a:p>
          <a:p>
            <a:pPr algn="r"/>
            <a:r>
              <a:rPr lang="de-DE" sz="1200">
                <a:latin typeface="Arial" panose="020B0604020202020204" pitchFamily="34" charset="0"/>
              </a:rPr>
              <a:t>92%</a:t>
            </a:r>
            <a:endParaRPr lang="de-DE" sz="1200">
              <a:effectLst/>
              <a:latin typeface="Arial" panose="020B0604020202020204" pitchFamily="34" charset="0"/>
            </a:endParaRPr>
          </a:p>
        </p:txBody>
      </p:sp>
      <p:sp>
        <p:nvSpPr>
          <p:cNvPr id="7" name="Rectangle 1">
            <a:extLst>
              <a:ext uri="{FF2B5EF4-FFF2-40B4-BE49-F238E27FC236}">
                <a16:creationId xmlns:a16="http://schemas.microsoft.com/office/drawing/2014/main" id="{52CDFD5C-195D-7EA2-5B86-D403ABE7156C}"/>
              </a:ext>
            </a:extLst>
          </p:cNvPr>
          <p:cNvSpPr/>
          <p:nvPr/>
        </p:nvSpPr>
        <p:spPr>
          <a:xfrm>
            <a:off x="9130128" y="1680995"/>
            <a:ext cx="2645340" cy="23957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bIns="108000" rtlCol="0" anchor="t" anchorCtr="0">
            <a:noAutofit/>
          </a:bodyPr>
          <a:lstStyle/>
          <a:p>
            <a:pPr marL="177800" indent="-177800">
              <a:spcAft>
                <a:spcPts val="1200"/>
              </a:spcAft>
              <a:buClr>
                <a:schemeClr val="accent2"/>
              </a:buClr>
              <a:buFont typeface="Arial" panose="020B0604020202020204" pitchFamily="34" charset="0"/>
              <a:buChar char="•"/>
            </a:pPr>
            <a:r>
              <a:rPr lang="en-GB" sz="1400">
                <a:solidFill>
                  <a:schemeClr val="tx1"/>
                </a:solidFill>
                <a:effectLst/>
              </a:rPr>
              <a:t> At a follow-up of 24 months, OS rate by IRC was 86%</a:t>
            </a:r>
          </a:p>
          <a:p>
            <a:pPr marL="177800" indent="-177800">
              <a:spcAft>
                <a:spcPts val="1200"/>
              </a:spcAft>
              <a:buClr>
                <a:schemeClr val="accent2"/>
              </a:buClr>
              <a:buFont typeface="Arial" panose="020B0604020202020204" pitchFamily="34" charset="0"/>
              <a:buChar char="•"/>
            </a:pPr>
            <a:r>
              <a:rPr lang="en-GB" sz="1400">
                <a:solidFill>
                  <a:schemeClr val="tx1"/>
                </a:solidFill>
                <a:effectLst/>
              </a:rPr>
              <a:t>Patients in the MALT and SMZL subtypes recorded the highest OS</a:t>
            </a:r>
          </a:p>
        </p:txBody>
      </p:sp>
      <p:grpSp>
        <p:nvGrpSpPr>
          <p:cNvPr id="16" name="Gruppieren 15">
            <a:extLst>
              <a:ext uri="{FF2B5EF4-FFF2-40B4-BE49-F238E27FC236}">
                <a16:creationId xmlns:a16="http://schemas.microsoft.com/office/drawing/2014/main" id="{4FAFD7F1-8C9C-0977-4EAD-F12E53026FD8}"/>
              </a:ext>
            </a:extLst>
          </p:cNvPr>
          <p:cNvGrpSpPr/>
          <p:nvPr/>
        </p:nvGrpSpPr>
        <p:grpSpPr>
          <a:xfrm>
            <a:off x="232120" y="1567132"/>
            <a:ext cx="8064000" cy="3264165"/>
            <a:chOff x="250050" y="1567132"/>
            <a:chExt cx="7807187" cy="3264165"/>
          </a:xfrm>
        </p:grpSpPr>
        <p:graphicFrame>
          <p:nvGraphicFramePr>
            <p:cNvPr id="19" name="Diagramm 18">
              <a:extLst>
                <a:ext uri="{FF2B5EF4-FFF2-40B4-BE49-F238E27FC236}">
                  <a16:creationId xmlns:a16="http://schemas.microsoft.com/office/drawing/2014/main" id="{608CAD94-4681-913B-14E5-08C84B4DFC01}"/>
                </a:ext>
              </a:extLst>
            </p:cNvPr>
            <p:cNvGraphicFramePr>
              <a:graphicFrameLocks noChangeAspect="1"/>
            </p:cNvGraphicFramePr>
            <p:nvPr>
              <p:extLst>
                <p:ext uri="{D42A27DB-BD31-4B8C-83A1-F6EECF244321}">
                  <p14:modId xmlns:p14="http://schemas.microsoft.com/office/powerpoint/2010/main" val="2186982381"/>
                </p:ext>
              </p:extLst>
            </p:nvPr>
          </p:nvGraphicFramePr>
          <p:xfrm>
            <a:off x="250050" y="1567132"/>
            <a:ext cx="7807187" cy="3264165"/>
          </p:xfrm>
          <a:graphic>
            <a:graphicData uri="http://schemas.openxmlformats.org/drawingml/2006/chart">
              <c:chart xmlns:c="http://schemas.openxmlformats.org/drawingml/2006/chart" xmlns:r="http://schemas.openxmlformats.org/officeDocument/2006/relationships" r:id="rId2"/>
            </a:graphicData>
          </a:graphic>
        </p:graphicFrame>
        <p:pic>
          <p:nvPicPr>
            <p:cNvPr id="22" name="Grafik 21">
              <a:extLst>
                <a:ext uri="{FF2B5EF4-FFF2-40B4-BE49-F238E27FC236}">
                  <a16:creationId xmlns:a16="http://schemas.microsoft.com/office/drawing/2014/main" id="{E3E0EFA4-7407-2335-B9FE-334E41ADB1A4}"/>
                </a:ext>
              </a:extLst>
            </p:cNvPr>
            <p:cNvPicPr>
              <a:picLocks noChangeAspect="1"/>
            </p:cNvPicPr>
            <p:nvPr/>
          </p:nvPicPr>
          <p:blipFill>
            <a:blip r:embed="rId3"/>
            <a:stretch>
              <a:fillRect/>
            </a:stretch>
          </p:blipFill>
          <p:spPr>
            <a:xfrm>
              <a:off x="1194318" y="1702520"/>
              <a:ext cx="6540500" cy="508000"/>
            </a:xfrm>
            <a:prstGeom prst="rect">
              <a:avLst/>
            </a:prstGeom>
          </p:spPr>
        </p:pic>
      </p:grpSp>
    </p:spTree>
    <p:extLst>
      <p:ext uri="{BB962C8B-B14F-4D97-AF65-F5344CB8AC3E}">
        <p14:creationId xmlns:p14="http://schemas.microsoft.com/office/powerpoint/2010/main" val="2997908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1F83902-A621-2F6B-9F7F-EC37D03E1701}"/>
              </a:ext>
            </a:extLst>
          </p:cNvPr>
          <p:cNvSpPr>
            <a:spLocks noGrp="1"/>
          </p:cNvSpPr>
          <p:nvPr>
            <p:ph type="ftr" sz="quarter" idx="13"/>
          </p:nvPr>
        </p:nvSpPr>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EAIR was calculated as the number of patients with an event in each TEAE category divided by the total time from the first dose date to the first event date, or the exposure time if no events occurred; </a:t>
            </a:r>
            <a:r>
              <a:rPr lang="en-US" baseline="30000">
                <a:solidFill>
                  <a:srgbClr val="4E4F4E"/>
                </a:solidFill>
                <a:cs typeface="Arial" panose="020B0604020202020204" pitchFamily="34" charset="0"/>
              </a:rPr>
              <a:t>b</a:t>
            </a:r>
            <a:r>
              <a:rPr lang="en-US">
                <a:solidFill>
                  <a:srgbClr val="4E4F4E"/>
                </a:solidFill>
                <a:cs typeface="Arial" panose="020B0604020202020204" pitchFamily="34" charset="0"/>
              </a:rPr>
              <a:t> Patients who did not receive </a:t>
            </a:r>
            <a:r>
              <a:rPr lang="en-US" err="1">
                <a:solidFill>
                  <a:srgbClr val="4E4F4E"/>
                </a:solidFill>
                <a:cs typeface="Arial" panose="020B0604020202020204" pitchFamily="34" charset="0"/>
              </a:rPr>
              <a:t>zanubrutinib</a:t>
            </a:r>
            <a:r>
              <a:rPr lang="en-US">
                <a:solidFill>
                  <a:srgbClr val="4E4F4E"/>
                </a:solidFill>
                <a:cs typeface="Arial" panose="020B0604020202020204" pitchFamily="34" charset="0"/>
              </a:rPr>
              <a:t> are not included in the safety analysis. </a:t>
            </a:r>
            <a:r>
              <a:rPr lang="en-US" baseline="30000">
                <a:solidFill>
                  <a:srgbClr val="4E4F4E"/>
                </a:solidFill>
                <a:cs typeface="Arial" panose="020B0604020202020204" pitchFamily="34" charset="0"/>
              </a:rPr>
              <a:t>c</a:t>
            </a:r>
            <a:r>
              <a:rPr lang="en-US">
                <a:solidFill>
                  <a:srgbClr val="4E4F4E"/>
                </a:solidFill>
                <a:cs typeface="Arial" panose="020B0604020202020204" pitchFamily="34" charset="0"/>
              </a:rPr>
              <a:t> Patients who did not receive BR are not included in the safety analysis. </a:t>
            </a:r>
          </a:p>
          <a:p>
            <a:r>
              <a:rPr lang="en-US" b="1">
                <a:solidFill>
                  <a:srgbClr val="4E4F4E"/>
                </a:solidFill>
                <a:cs typeface="Arial" panose="020B0604020202020204" pitchFamily="34" charset="0"/>
              </a:rPr>
              <a:t>AEI</a:t>
            </a:r>
            <a:r>
              <a:rPr lang="en-US">
                <a:solidFill>
                  <a:srgbClr val="4E4F4E"/>
                </a:solidFill>
                <a:cs typeface="Arial" panose="020B0604020202020204" pitchFamily="34" charset="0"/>
              </a:rPr>
              <a:t>, adverse event of interest; </a:t>
            </a:r>
            <a:r>
              <a:rPr lang="en-US" b="1">
                <a:solidFill>
                  <a:srgbClr val="4E4F4E"/>
                </a:solidFill>
                <a:cs typeface="Arial" panose="020B0604020202020204" pitchFamily="34" charset="0"/>
              </a:rPr>
              <a:t>BR</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bendamustine</a:t>
            </a:r>
            <a:r>
              <a:rPr lang="en-US">
                <a:solidFill>
                  <a:srgbClr val="4E4F4E"/>
                </a:solidFill>
                <a:cs typeface="Arial" panose="020B0604020202020204" pitchFamily="34" charset="0"/>
              </a:rPr>
              <a:t> plus rituximab; </a:t>
            </a:r>
            <a:r>
              <a:rPr lang="en-US" b="1">
                <a:solidFill>
                  <a:srgbClr val="4E4F4E"/>
                </a:solidFill>
                <a:cs typeface="Arial" panose="020B0604020202020204" pitchFamily="34" charset="0"/>
              </a:rPr>
              <a:t>EAIR</a:t>
            </a:r>
            <a:r>
              <a:rPr lang="en-US">
                <a:solidFill>
                  <a:srgbClr val="4E4F4E"/>
                </a:solidFill>
                <a:cs typeface="Arial" panose="020B0604020202020204" pitchFamily="34" charset="0"/>
              </a:rPr>
              <a:t>, exposure-adjusted incidence rate. </a:t>
            </a:r>
          </a:p>
          <a:p>
            <a:r>
              <a:rPr lang="en-US" b="1">
                <a:solidFill>
                  <a:srgbClr val="4E4F4E"/>
                </a:solidFill>
                <a:cs typeface="Arial" panose="020B0604020202020204" pitchFamily="34" charset="0"/>
              </a:rPr>
              <a:t>Munir T, et al. Abstract P639 presented at EHA2023. </a:t>
            </a:r>
            <a:r>
              <a:rPr lang="en-US" b="1" err="1">
                <a:solidFill>
                  <a:srgbClr val="4E4F4E"/>
                </a:solidFill>
                <a:cs typeface="Arial" panose="020B0604020202020204" pitchFamily="34" charset="0"/>
              </a:rPr>
              <a:t>Shadman</a:t>
            </a:r>
            <a:r>
              <a:rPr lang="en-US" b="1">
                <a:solidFill>
                  <a:srgbClr val="4E4F4E"/>
                </a:solidFill>
                <a:cs typeface="Arial" panose="020B0604020202020204" pitchFamily="34" charset="0"/>
              </a:rPr>
              <a:t> T, et al. Abstract 154 presented at 17-ICML.</a:t>
            </a:r>
          </a:p>
        </p:txBody>
      </p:sp>
      <p:graphicFrame>
        <p:nvGraphicFramePr>
          <p:cNvPr id="7" name="Table 7">
            <a:extLst>
              <a:ext uri="{FF2B5EF4-FFF2-40B4-BE49-F238E27FC236}">
                <a16:creationId xmlns:a16="http://schemas.microsoft.com/office/drawing/2014/main" id="{27AE802E-5067-32EF-7A91-87317C411E10}"/>
              </a:ext>
            </a:extLst>
          </p:cNvPr>
          <p:cNvGraphicFramePr>
            <a:graphicFrameLocks noGrp="1"/>
          </p:cNvGraphicFramePr>
          <p:nvPr>
            <p:extLst>
              <p:ext uri="{D42A27DB-BD31-4B8C-83A1-F6EECF244321}">
                <p14:modId xmlns:p14="http://schemas.microsoft.com/office/powerpoint/2010/main" val="594884627"/>
              </p:ext>
            </p:extLst>
          </p:nvPr>
        </p:nvGraphicFramePr>
        <p:xfrm>
          <a:off x="416534" y="1981200"/>
          <a:ext cx="8524267" cy="2331240"/>
        </p:xfrm>
        <a:graphic>
          <a:graphicData uri="http://schemas.openxmlformats.org/drawingml/2006/table">
            <a:tbl>
              <a:tblPr firstRow="1" bandRow="1">
                <a:tableStyleId>{5C22544A-7EE6-4342-B048-85BDC9FD1C3A}</a:tableStyleId>
              </a:tblPr>
              <a:tblGrid>
                <a:gridCol w="2391604">
                  <a:extLst>
                    <a:ext uri="{9D8B030D-6E8A-4147-A177-3AD203B41FA5}">
                      <a16:colId xmlns:a16="http://schemas.microsoft.com/office/drawing/2014/main" val="261546226"/>
                    </a:ext>
                  </a:extLst>
                </a:gridCol>
                <a:gridCol w="2044221">
                  <a:extLst>
                    <a:ext uri="{9D8B030D-6E8A-4147-A177-3AD203B41FA5}">
                      <a16:colId xmlns:a16="http://schemas.microsoft.com/office/drawing/2014/main" val="3700167789"/>
                    </a:ext>
                  </a:extLst>
                </a:gridCol>
                <a:gridCol w="2044221">
                  <a:extLst>
                    <a:ext uri="{9D8B030D-6E8A-4147-A177-3AD203B41FA5}">
                      <a16:colId xmlns:a16="http://schemas.microsoft.com/office/drawing/2014/main" val="2244819104"/>
                    </a:ext>
                  </a:extLst>
                </a:gridCol>
                <a:gridCol w="2044221">
                  <a:extLst>
                    <a:ext uri="{9D8B030D-6E8A-4147-A177-3AD203B41FA5}">
                      <a16:colId xmlns:a16="http://schemas.microsoft.com/office/drawing/2014/main" val="1220967897"/>
                    </a:ext>
                  </a:extLst>
                </a:gridCol>
              </a:tblGrid>
              <a:tr h="0">
                <a:tc rowSpan="2">
                  <a:txBody>
                    <a:bodyPr/>
                    <a:lstStyle/>
                    <a:p>
                      <a:endParaRPr lang="en-US" sz="1400"/>
                    </a:p>
                  </a:txBody>
                  <a:tcPr marL="144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n-US" sz="1400"/>
                        <a:t>Patients without del(17p)</a:t>
                      </a:r>
                    </a:p>
                  </a:txBody>
                  <a:tcPr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a:txBody>
                    <a:bodyPr/>
                    <a:lstStyle/>
                    <a:p>
                      <a:pPr algn="ctr"/>
                      <a:r>
                        <a:rPr lang="en-US" sz="1400"/>
                        <a:t>Patients with del(17p)</a:t>
                      </a:r>
                    </a:p>
                  </a:txBody>
                  <a:tcPr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78128804"/>
                  </a:ext>
                </a:extLst>
              </a:tr>
              <a:tr h="0">
                <a:tc vMerge="1">
                  <a:txBody>
                    <a:bodyPr/>
                    <a:lstStyle/>
                    <a:p>
                      <a:endParaRPr lang="en-US" sz="12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a:solidFill>
                            <a:schemeClr val="bg1"/>
                          </a:solidFill>
                        </a:rPr>
                        <a:t>Arm A: Zanubrutinib (n=240)</a:t>
                      </a:r>
                      <a:r>
                        <a:rPr lang="en-US" sz="1400" b="1" baseline="30000">
                          <a:solidFill>
                            <a:schemeClr val="bg1"/>
                          </a:solidFill>
                        </a:rPr>
                        <a:t>b</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a:r>
                        <a:rPr lang="en-US" sz="1400" b="1">
                          <a:solidFill>
                            <a:schemeClr val="bg1"/>
                          </a:solidFill>
                        </a:rPr>
                        <a:t>Arm B: BR </a:t>
                      </a:r>
                      <a:endParaRPr lang="de-DE"/>
                    </a:p>
                    <a:p>
                      <a:pPr lvl="0" algn="ctr">
                        <a:buNone/>
                      </a:pPr>
                      <a:r>
                        <a:rPr lang="en-US" sz="1400" b="1">
                          <a:solidFill>
                            <a:schemeClr val="bg1"/>
                          </a:solidFill>
                        </a:rPr>
                        <a:t>(n=227)</a:t>
                      </a:r>
                      <a:r>
                        <a:rPr lang="en-US" sz="1400" b="1" baseline="30000">
                          <a:solidFill>
                            <a:schemeClr val="bg1"/>
                          </a:solidFill>
                        </a:rPr>
                        <a:t>c</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a:r>
                        <a:rPr lang="en-US" sz="1400" b="1">
                          <a:solidFill>
                            <a:schemeClr val="bg1"/>
                          </a:solidFill>
                        </a:rPr>
                        <a:t>Arm C: zanubrutinib (n=111)</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3683828940"/>
                  </a:ext>
                </a:extLst>
              </a:tr>
              <a:tr h="0">
                <a:tc>
                  <a:txBody>
                    <a:bodyPr/>
                    <a:lstStyle/>
                    <a:p>
                      <a:r>
                        <a:rPr lang="en-US" sz="1400">
                          <a:solidFill>
                            <a:schemeClr val="tx1"/>
                          </a:solidFill>
                        </a:rPr>
                        <a:t>Atrial fibrillation and flutter </a:t>
                      </a:r>
                    </a:p>
                  </a:txBody>
                  <a:tcPr marL="144000" marT="72000" marB="72000" anchor="ctr">
                    <a:lnT w="38100" cap="flat" cmpd="sng" algn="ctr">
                      <a:solidFill>
                        <a:schemeClr val="bg1"/>
                      </a:solidFill>
                      <a:prstDash val="solid"/>
                      <a:round/>
                      <a:headEnd type="none" w="med" len="med"/>
                      <a:tailEnd type="none" w="med" len="med"/>
                    </a:lnT>
                  </a:tcPr>
                </a:tc>
                <a:tc>
                  <a:txBody>
                    <a:bodyPr/>
                    <a:lstStyle/>
                    <a:p>
                      <a:pPr algn="ctr"/>
                      <a:r>
                        <a:rPr lang="en-US" sz="1400">
                          <a:solidFill>
                            <a:schemeClr val="tx1"/>
                          </a:solidFill>
                        </a:rPr>
                        <a:t>0.13</a:t>
                      </a:r>
                    </a:p>
                  </a:txBody>
                  <a:tcPr marT="72000" marB="72000" anchor="ctr">
                    <a:lnT w="38100" cap="flat" cmpd="sng" algn="ctr">
                      <a:solidFill>
                        <a:schemeClr val="bg1"/>
                      </a:solidFill>
                      <a:prstDash val="solid"/>
                      <a:round/>
                      <a:headEnd type="none" w="med" len="med"/>
                      <a:tailEnd type="none" w="med" len="med"/>
                    </a:lnT>
                  </a:tcPr>
                </a:tc>
                <a:tc>
                  <a:txBody>
                    <a:bodyPr/>
                    <a:lstStyle/>
                    <a:p>
                      <a:pPr algn="ctr"/>
                      <a:r>
                        <a:rPr lang="en-US" sz="1400">
                          <a:solidFill>
                            <a:schemeClr val="tx1"/>
                          </a:solidFill>
                        </a:rPr>
                        <a:t>0.08</a:t>
                      </a:r>
                    </a:p>
                  </a:txBody>
                  <a:tcPr marT="72000" marB="72000" anchor="ctr">
                    <a:lnT w="38100" cap="flat" cmpd="sng" algn="ctr">
                      <a:solidFill>
                        <a:schemeClr val="bg1"/>
                      </a:solidFill>
                      <a:prstDash val="solid"/>
                      <a:round/>
                      <a:headEnd type="none" w="med" len="med"/>
                      <a:tailEnd type="none" w="med" len="med"/>
                    </a:lnT>
                  </a:tcPr>
                </a:tc>
                <a:tc>
                  <a:txBody>
                    <a:bodyPr/>
                    <a:lstStyle/>
                    <a:p>
                      <a:pPr algn="ctr"/>
                      <a:r>
                        <a:rPr lang="en-US" sz="1400">
                          <a:solidFill>
                            <a:schemeClr val="tx1"/>
                          </a:solidFill>
                        </a:rPr>
                        <a:t>0.15</a:t>
                      </a:r>
                    </a:p>
                  </a:txBody>
                  <a:tcPr marT="72000" marB="72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684526076"/>
                  </a:ext>
                </a:extLst>
              </a:tr>
              <a:tr h="0">
                <a:tc>
                  <a:txBody>
                    <a:bodyPr/>
                    <a:lstStyle/>
                    <a:p>
                      <a:r>
                        <a:rPr lang="en-US" sz="1400">
                          <a:solidFill>
                            <a:schemeClr val="tx1"/>
                          </a:solidFill>
                        </a:rPr>
                        <a:t>Hemorrhage</a:t>
                      </a:r>
                    </a:p>
                  </a:txBody>
                  <a:tcPr marL="144000" marT="72000" marB="72000" anchor="ctr"/>
                </a:tc>
                <a:tc>
                  <a:txBody>
                    <a:bodyPr/>
                    <a:lstStyle/>
                    <a:p>
                      <a:pPr algn="ctr"/>
                      <a:r>
                        <a:rPr lang="en-US" sz="1400">
                          <a:solidFill>
                            <a:schemeClr val="tx1"/>
                          </a:solidFill>
                        </a:rPr>
                        <a:t>2.02</a:t>
                      </a:r>
                    </a:p>
                  </a:txBody>
                  <a:tcPr marT="72000" marB="72000" anchor="ctr"/>
                </a:tc>
                <a:tc>
                  <a:txBody>
                    <a:bodyPr/>
                    <a:lstStyle/>
                    <a:p>
                      <a:pPr algn="ctr"/>
                      <a:r>
                        <a:rPr lang="en-US" sz="1400">
                          <a:solidFill>
                            <a:schemeClr val="tx1"/>
                          </a:solidFill>
                        </a:rPr>
                        <a:t>0.40</a:t>
                      </a:r>
                    </a:p>
                  </a:txBody>
                  <a:tcPr marT="72000" marB="72000" anchor="ctr"/>
                </a:tc>
                <a:tc>
                  <a:txBody>
                    <a:bodyPr/>
                    <a:lstStyle/>
                    <a:p>
                      <a:pPr algn="ctr"/>
                      <a:r>
                        <a:rPr lang="en-US" sz="1400">
                          <a:solidFill>
                            <a:schemeClr val="tx1"/>
                          </a:solidFill>
                        </a:rPr>
                        <a:t>2.73</a:t>
                      </a:r>
                    </a:p>
                  </a:txBody>
                  <a:tcPr marT="72000" marB="72000" anchor="ctr"/>
                </a:tc>
                <a:extLst>
                  <a:ext uri="{0D108BD9-81ED-4DB2-BD59-A6C34878D82A}">
                    <a16:rowId xmlns:a16="http://schemas.microsoft.com/office/drawing/2014/main" val="2206992071"/>
                  </a:ext>
                </a:extLst>
              </a:tr>
              <a:tr h="0">
                <a:tc>
                  <a:txBody>
                    <a:bodyPr/>
                    <a:lstStyle/>
                    <a:p>
                      <a:r>
                        <a:rPr lang="en-US" sz="1400">
                          <a:solidFill>
                            <a:schemeClr val="tx1"/>
                          </a:solidFill>
                        </a:rPr>
                        <a:t>Major hemorrhage </a:t>
                      </a:r>
                    </a:p>
                  </a:txBody>
                  <a:tcPr marL="144000" marT="72000" marB="72000" anchor="ctr"/>
                </a:tc>
                <a:tc>
                  <a:txBody>
                    <a:bodyPr/>
                    <a:lstStyle/>
                    <a:p>
                      <a:pPr algn="ctr"/>
                      <a:r>
                        <a:rPr lang="en-US" sz="1400">
                          <a:solidFill>
                            <a:schemeClr val="tx1"/>
                          </a:solidFill>
                        </a:rPr>
                        <a:t>0.20</a:t>
                      </a:r>
                    </a:p>
                  </a:txBody>
                  <a:tcPr marT="72000" marB="72000" anchor="ctr"/>
                </a:tc>
                <a:tc>
                  <a:txBody>
                    <a:bodyPr/>
                    <a:lstStyle/>
                    <a:p>
                      <a:pPr algn="ctr"/>
                      <a:r>
                        <a:rPr lang="en-US" sz="1400">
                          <a:solidFill>
                            <a:schemeClr val="tx1"/>
                          </a:solidFill>
                        </a:rPr>
                        <a:t>0.05</a:t>
                      </a:r>
                    </a:p>
                  </a:txBody>
                  <a:tcPr marT="72000" marB="72000" anchor="ctr"/>
                </a:tc>
                <a:tc>
                  <a:txBody>
                    <a:bodyPr/>
                    <a:lstStyle/>
                    <a:p>
                      <a:pPr algn="ctr"/>
                      <a:r>
                        <a:rPr lang="en-US" sz="1400">
                          <a:solidFill>
                            <a:schemeClr val="tx1"/>
                          </a:solidFill>
                        </a:rPr>
                        <a:t>0.20</a:t>
                      </a:r>
                    </a:p>
                  </a:txBody>
                  <a:tcPr marT="72000" marB="72000" anchor="ctr"/>
                </a:tc>
                <a:extLst>
                  <a:ext uri="{0D108BD9-81ED-4DB2-BD59-A6C34878D82A}">
                    <a16:rowId xmlns:a16="http://schemas.microsoft.com/office/drawing/2014/main" val="962929570"/>
                  </a:ext>
                </a:extLst>
              </a:tr>
              <a:tr h="0">
                <a:tc>
                  <a:txBody>
                    <a:bodyPr/>
                    <a:lstStyle/>
                    <a:p>
                      <a:r>
                        <a:rPr lang="en-US" sz="1400">
                          <a:solidFill>
                            <a:schemeClr val="tx1"/>
                          </a:solidFill>
                        </a:rPr>
                        <a:t>Hypertension </a:t>
                      </a:r>
                    </a:p>
                  </a:txBody>
                  <a:tcPr marL="144000" marT="72000" marB="72000" anchor="ctr"/>
                </a:tc>
                <a:tc>
                  <a:txBody>
                    <a:bodyPr/>
                    <a:lstStyle/>
                    <a:p>
                      <a:pPr algn="ctr"/>
                      <a:r>
                        <a:rPr lang="en-US" sz="1400">
                          <a:solidFill>
                            <a:schemeClr val="tx1"/>
                          </a:solidFill>
                        </a:rPr>
                        <a:t>0.49</a:t>
                      </a:r>
                    </a:p>
                  </a:txBody>
                  <a:tcPr marT="72000" marB="72000" anchor="ctr"/>
                </a:tc>
                <a:tc>
                  <a:txBody>
                    <a:bodyPr/>
                    <a:lstStyle/>
                    <a:p>
                      <a:pPr algn="ctr"/>
                      <a:r>
                        <a:rPr lang="en-US" sz="1400">
                          <a:solidFill>
                            <a:schemeClr val="tx1"/>
                          </a:solidFill>
                        </a:rPr>
                        <a:t>0.45</a:t>
                      </a:r>
                    </a:p>
                  </a:txBody>
                  <a:tcPr marT="72000" marB="72000" anchor="ctr"/>
                </a:tc>
                <a:tc>
                  <a:txBody>
                    <a:bodyPr/>
                    <a:lstStyle/>
                    <a:p>
                      <a:pPr algn="ctr"/>
                      <a:r>
                        <a:rPr lang="en-US" sz="1400">
                          <a:solidFill>
                            <a:schemeClr val="tx1"/>
                          </a:solidFill>
                        </a:rPr>
                        <a:t>0.35</a:t>
                      </a:r>
                    </a:p>
                  </a:txBody>
                  <a:tcPr marT="72000" marB="72000" anchor="ctr"/>
                </a:tc>
                <a:extLst>
                  <a:ext uri="{0D108BD9-81ED-4DB2-BD59-A6C34878D82A}">
                    <a16:rowId xmlns:a16="http://schemas.microsoft.com/office/drawing/2014/main" val="734793998"/>
                  </a:ext>
                </a:extLst>
              </a:tr>
            </a:tbl>
          </a:graphicData>
        </a:graphic>
      </p:graphicFrame>
      <p:sp>
        <p:nvSpPr>
          <p:cNvPr id="10" name="Titel 9">
            <a:extLst>
              <a:ext uri="{FF2B5EF4-FFF2-40B4-BE49-F238E27FC236}">
                <a16:creationId xmlns:a16="http://schemas.microsoft.com/office/drawing/2014/main" id="{BF9FB251-6A31-1603-6756-66F9CCAD9EA3}"/>
              </a:ext>
            </a:extLst>
          </p:cNvPr>
          <p:cNvSpPr>
            <a:spLocks noGrp="1"/>
          </p:cNvSpPr>
          <p:nvPr>
            <p:ph type="title"/>
          </p:nvPr>
        </p:nvSpPr>
        <p:spPr/>
        <p:txBody>
          <a:bodyPr/>
          <a:lstStyle/>
          <a:p>
            <a:r>
              <a:rPr lang="en-GB"/>
              <a:t>Exposure-adjusted incidence rate </a:t>
            </a:r>
          </a:p>
        </p:txBody>
      </p:sp>
      <p:sp>
        <p:nvSpPr>
          <p:cNvPr id="12" name="Textplatzhalter 11">
            <a:extLst>
              <a:ext uri="{FF2B5EF4-FFF2-40B4-BE49-F238E27FC236}">
                <a16:creationId xmlns:a16="http://schemas.microsoft.com/office/drawing/2014/main" id="{7BD5D104-A8E3-E96B-BDEB-E35CC1764A81}"/>
              </a:ext>
            </a:extLst>
          </p:cNvPr>
          <p:cNvSpPr>
            <a:spLocks noGrp="1"/>
          </p:cNvSpPr>
          <p:nvPr>
            <p:ph type="body" sz="quarter" idx="12"/>
          </p:nvPr>
        </p:nvSpPr>
        <p:spPr/>
        <p:txBody>
          <a:bodyPr/>
          <a:lstStyle/>
          <a:p>
            <a:r>
              <a:rPr lang="en-GB"/>
              <a:t>Summary of </a:t>
            </a:r>
            <a:r>
              <a:rPr lang="en-GB" err="1"/>
              <a:t>EAIRs</a:t>
            </a:r>
            <a:r>
              <a:rPr lang="en-GB" baseline="30000" err="1"/>
              <a:t>a</a:t>
            </a:r>
            <a:r>
              <a:rPr lang="en-GB"/>
              <a:t> for select AEIs</a:t>
            </a:r>
          </a:p>
        </p:txBody>
      </p:sp>
      <p:sp>
        <p:nvSpPr>
          <p:cNvPr id="14" name="object 15">
            <a:extLst>
              <a:ext uri="{FF2B5EF4-FFF2-40B4-BE49-F238E27FC236}">
                <a16:creationId xmlns:a16="http://schemas.microsoft.com/office/drawing/2014/main" id="{AAB45CA1-0A10-DA5B-E950-526FB26B9E03}"/>
              </a:ext>
            </a:extLst>
          </p:cNvPr>
          <p:cNvSpPr txBox="1"/>
          <p:nvPr/>
        </p:nvSpPr>
        <p:spPr>
          <a:xfrm>
            <a:off x="9120188" y="1989576"/>
            <a:ext cx="2663825" cy="2339537"/>
          </a:xfrm>
          <a:prstGeom prst="rect">
            <a:avLst/>
          </a:prstGeom>
          <a:solidFill>
            <a:schemeClr val="bg2"/>
          </a:solidFill>
          <a:ln w="12953">
            <a:noFill/>
          </a:ln>
        </p:spPr>
        <p:txBody>
          <a:bodyPr vert="horz" wrap="square" lIns="72000" tIns="144000" rIns="72000" bIns="0" rtlCol="0" anchor="t">
            <a:noAutofit/>
          </a:bodyPr>
          <a:lstStyle/>
          <a:p>
            <a:pPr marL="265430" marR="0" lvl="0" indent="-174625" defTabSz="914400" eaLnBrk="1" fontAlgn="auto" latinLnBrk="0" hangingPunct="1">
              <a:lnSpc>
                <a:spcPct val="100000"/>
              </a:lnSpc>
              <a:spcBef>
                <a:spcPts val="0"/>
              </a:spcBef>
              <a:spcAft>
                <a:spcPts val="0"/>
              </a:spcAft>
              <a:buClr>
                <a:srgbClr val="F47A20"/>
              </a:buClr>
              <a:buSzTx/>
              <a:buFont typeface="Arial"/>
              <a:buChar char="•"/>
              <a:tabLst>
                <a:tab pos="266065" algn="l"/>
              </a:tabLst>
              <a:defRPr/>
            </a:pPr>
            <a:r>
              <a:rPr kumimoji="0" lang="pt-BR" sz="1400" b="0" i="0" u="none" strike="noStrike" kern="0" cap="none" spc="-5" normalizeH="0" baseline="0" noProof="0" err="1">
                <a:ln>
                  <a:noFill/>
                </a:ln>
                <a:solidFill>
                  <a:srgbClr val="4E4F4E"/>
                </a:solidFill>
                <a:effectLst/>
                <a:uLnTx/>
                <a:uFillTx/>
                <a:latin typeface="Arial Standard"/>
                <a:cs typeface="Trebuchet MS"/>
              </a:rPr>
              <a:t>Exposure-adjusted</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incidence</a:t>
            </a:r>
            <a:r>
              <a:rPr kumimoji="0" lang="pt-BR" sz="1400" b="0" i="0" u="none" strike="noStrike" kern="0" cap="none" spc="-5" normalizeH="0" baseline="0" noProof="0">
                <a:ln>
                  <a:noFill/>
                </a:ln>
                <a:solidFill>
                  <a:srgbClr val="4E4F4E"/>
                </a:solidFill>
                <a:effectLst/>
                <a:uLnTx/>
                <a:uFillTx/>
                <a:latin typeface="Arial Standard"/>
                <a:cs typeface="Trebuchet MS"/>
              </a:rPr>
              <a:t> rates for </a:t>
            </a:r>
            <a:r>
              <a:rPr kumimoji="0" lang="pt-BR" sz="1400" b="0" i="0" u="none" strike="noStrike" kern="0" cap="none" spc="-5" normalizeH="0" baseline="0" noProof="0" err="1">
                <a:ln>
                  <a:noFill/>
                </a:ln>
                <a:solidFill>
                  <a:srgbClr val="4E4F4E"/>
                </a:solidFill>
                <a:effectLst/>
                <a:uLnTx/>
                <a:uFillTx/>
                <a:latin typeface="Arial Standard"/>
                <a:cs typeface="Trebuchet MS"/>
              </a:rPr>
              <a:t>hypertension</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were</a:t>
            </a:r>
            <a:r>
              <a:rPr kumimoji="0" lang="pt-BR" sz="1400" b="0" i="0" u="none" strike="noStrike" kern="0" cap="none" spc="-5" normalizeH="0" baseline="0" noProof="0">
                <a:ln>
                  <a:noFill/>
                </a:ln>
                <a:solidFill>
                  <a:srgbClr val="4E4F4E"/>
                </a:solidFill>
                <a:effectLst/>
                <a:uLnTx/>
                <a:uFillTx/>
                <a:latin typeface="Arial Standard"/>
                <a:cs typeface="Trebuchet MS"/>
              </a:rPr>
              <a:t> similar </a:t>
            </a:r>
            <a:r>
              <a:rPr kumimoji="0" lang="pt-BR" sz="1400" b="0" i="0" u="none" strike="noStrike" kern="0" cap="none" spc="-5" normalizeH="0" baseline="0" noProof="0" err="1">
                <a:ln>
                  <a:noFill/>
                </a:ln>
                <a:solidFill>
                  <a:srgbClr val="4E4F4E"/>
                </a:solidFill>
                <a:effectLst/>
                <a:uLnTx/>
                <a:uFillTx/>
                <a:latin typeface="Arial Standard"/>
                <a:cs typeface="Trebuchet MS"/>
              </a:rPr>
              <a:t>between</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arms</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and</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lower</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than</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previously</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reported</a:t>
            </a:r>
            <a:r>
              <a:rPr kumimoji="0" lang="pt-BR" sz="1400" b="0" i="0" u="none" strike="noStrike" kern="0" cap="none" spc="-5" normalizeH="0" baseline="0" noProof="0">
                <a:ln>
                  <a:noFill/>
                </a:ln>
                <a:solidFill>
                  <a:srgbClr val="4E4F4E"/>
                </a:solidFill>
                <a:effectLst/>
                <a:uLnTx/>
                <a:uFillTx/>
                <a:latin typeface="Arial Standard"/>
                <a:cs typeface="Trebuchet MS"/>
              </a:rPr>
              <a:t> </a:t>
            </a:r>
          </a:p>
        </p:txBody>
      </p:sp>
    </p:spTree>
    <p:extLst>
      <p:ext uri="{BB962C8B-B14F-4D97-AF65-F5344CB8AC3E}">
        <p14:creationId xmlns:p14="http://schemas.microsoft.com/office/powerpoint/2010/main" val="29368233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15EB38-D295-B770-4070-E7E685A8A103}"/>
              </a:ext>
            </a:extLst>
          </p:cNvPr>
          <p:cNvSpPr>
            <a:spLocks noGrp="1"/>
          </p:cNvSpPr>
          <p:nvPr>
            <p:ph type="title"/>
          </p:nvPr>
        </p:nvSpPr>
        <p:spPr/>
        <p:txBody>
          <a:bodyPr/>
          <a:lstStyle/>
          <a:p>
            <a:r>
              <a:rPr lang="en-US"/>
              <a:t>Safety summary</a:t>
            </a:r>
          </a:p>
        </p:txBody>
      </p:sp>
      <p:sp>
        <p:nvSpPr>
          <p:cNvPr id="4" name="Footer Placeholder 3">
            <a:extLst>
              <a:ext uri="{FF2B5EF4-FFF2-40B4-BE49-F238E27FC236}">
                <a16:creationId xmlns:a16="http://schemas.microsoft.com/office/drawing/2014/main" id="{517388CD-DEBC-739F-9A23-5B3D36AFE30B}"/>
              </a:ext>
            </a:extLst>
          </p:cNvPr>
          <p:cNvSpPr>
            <a:spLocks noGrp="1"/>
          </p:cNvSpPr>
          <p:nvPr>
            <p:ph type="ftr" sz="quarter" idx="10"/>
          </p:nvPr>
        </p:nvSpPr>
        <p:spPr/>
        <p:txBody>
          <a:bodyPr/>
          <a:lstStyle/>
          <a:p>
            <a:r>
              <a:rPr lang="en-US" baseline="30000"/>
              <a:t>a </a:t>
            </a:r>
            <a:r>
              <a:rPr lang="en-US"/>
              <a:t>Five patients died owing to AEs: COVID-19 pneumonia (n=2); myocardial infarction in a patient with preexisting cardiovascular disease (n=1); acute myeloid leukemia in a patient with prior exposure to an alkylating agent (n=1); and septic encephalopathy following radical cystectomy and ileal conduit in a patient with recurrent bladder cancer (in CR at the time of death [n=1]). </a:t>
            </a:r>
            <a:r>
              <a:rPr lang="en-US" baseline="30000"/>
              <a:t>b</a:t>
            </a:r>
            <a:r>
              <a:rPr lang="en-US"/>
              <a:t> Most common AEs leading to dose interruption: COVID-19 pneumonia (n=4), neutropenia (n=3), diarrhea (n=2), lower respiratory tract infection (n=2), pneumonia (n=2), pyrexia (n=2), syncope (n=2), and tonsillitis (n=2). </a:t>
            </a:r>
            <a:r>
              <a:rPr lang="en-US" baseline="30000"/>
              <a:t>c</a:t>
            </a:r>
            <a:r>
              <a:rPr lang="en-US"/>
              <a:t> Five patients discontinued owing to AEs: COVID-19 pneumonia (n=2); pyrexia later attributed to disease progression (n=1); myocardial infarction (n=1); and septic encephalopathy (n=1). </a:t>
            </a:r>
            <a:r>
              <a:rPr lang="en-US" baseline="30000"/>
              <a:t>d</a:t>
            </a:r>
            <a:r>
              <a:rPr lang="en-US"/>
              <a:t> Fatal infection: COVID-19 pneumonia (n=2). </a:t>
            </a:r>
            <a:r>
              <a:rPr lang="en-US" baseline="30000"/>
              <a:t>e</a:t>
            </a:r>
            <a:r>
              <a:rPr lang="en-US"/>
              <a:t> Gastrointestinal hemorrhage (day 862) in a patient who also received anticoagulant for pulmonary embolism; the patient continued </a:t>
            </a:r>
            <a:r>
              <a:rPr lang="en-US" err="1"/>
              <a:t>zanubrutinib</a:t>
            </a:r>
            <a:r>
              <a:rPr lang="en-US"/>
              <a:t> with no recurrent bleeding episode. </a:t>
            </a:r>
            <a:r>
              <a:rPr lang="en-US" baseline="30000"/>
              <a:t>f</a:t>
            </a:r>
            <a:r>
              <a:rPr lang="en-US"/>
              <a:t> Two patients had new-onset hypertension; none led to treatment reduction or discontinuation. </a:t>
            </a:r>
            <a:r>
              <a:rPr lang="en-US" baseline="30000"/>
              <a:t>g</a:t>
            </a:r>
            <a:r>
              <a:rPr lang="en-US"/>
              <a:t> Atrial fibrillation in a patient with preexisting atrial fibrillation (21 days after end of treatment owing to disease progression). Patient with atrial flutter recovered spontaneously and continued </a:t>
            </a:r>
            <a:r>
              <a:rPr lang="en-US" err="1"/>
              <a:t>zanubrutinib</a:t>
            </a:r>
            <a:r>
              <a:rPr lang="en-US"/>
              <a:t>. </a:t>
            </a:r>
            <a:r>
              <a:rPr lang="en-US" baseline="30000"/>
              <a:t>h</a:t>
            </a:r>
            <a:r>
              <a:rPr lang="en-US"/>
              <a:t> Ventricular extrasystole in an 83-year-old patient with no known cardiac history; it was nonserious, transient, resolved on the same day, and did not lead to treatment modification or discontinuation.</a:t>
            </a:r>
            <a:r>
              <a:rPr lang="en-US" baseline="30000"/>
              <a:t> </a:t>
            </a:r>
            <a:r>
              <a:rPr lang="en-US" baseline="30000" err="1"/>
              <a:t>i</a:t>
            </a:r>
            <a:r>
              <a:rPr lang="en-US" baseline="30000"/>
              <a:t> </a:t>
            </a:r>
            <a:r>
              <a:rPr lang="en-US"/>
              <a:t>Includes basal cell and squamous cell carcinoma and basal cell carcinoma (with history of skin cancer); papillary thyroid carcinoma (with preexisting thyroid nodule); recurrent bladder cancer and prostate cancer (with history of bladder cancer); and acute myeloid leukemia (with prior chemotherapy with alkylating agent). </a:t>
            </a:r>
            <a:r>
              <a:rPr lang="en-US" baseline="30000"/>
              <a:t>j</a:t>
            </a:r>
            <a:r>
              <a:rPr lang="en-US"/>
              <a:t> Includes neutropenia and neutrophil count decreased. </a:t>
            </a:r>
            <a:r>
              <a:rPr lang="en-US" baseline="30000"/>
              <a:t>k</a:t>
            </a:r>
            <a:r>
              <a:rPr lang="en-US"/>
              <a:t> Includes thrombocytopenia and platelet count decreased.</a:t>
            </a:r>
            <a:br>
              <a:rPr lang="en-US"/>
            </a:br>
            <a:r>
              <a:rPr lang="en-GB" b="1"/>
              <a:t>AE</a:t>
            </a:r>
            <a:r>
              <a:rPr lang="en-GB"/>
              <a:t>, adverse event; </a:t>
            </a:r>
            <a:r>
              <a:rPr lang="en-GB" b="1"/>
              <a:t>TEAE</a:t>
            </a:r>
            <a:r>
              <a:rPr lang="en-GB"/>
              <a:t>, treatment-emergent adverse event; </a:t>
            </a:r>
            <a:r>
              <a:rPr lang="en-GB" b="1"/>
              <a:t>URTI</a:t>
            </a:r>
            <a:r>
              <a:rPr lang="en-GB"/>
              <a:t>, upper respiratory tract infection.</a:t>
            </a:r>
          </a:p>
          <a:p>
            <a:r>
              <a:rPr lang="en-US" b="1" err="1">
                <a:solidFill>
                  <a:srgbClr val="4E4F4E"/>
                </a:solidFill>
                <a:cs typeface="Arial" panose="020B0604020202020204" pitchFamily="34" charset="0"/>
              </a:rPr>
              <a:t>Opat</a:t>
            </a:r>
            <a:r>
              <a:rPr lang="en-US" b="1">
                <a:solidFill>
                  <a:srgbClr val="4E4F4E"/>
                </a:solidFill>
                <a:cs typeface="Arial" panose="020B0604020202020204" pitchFamily="34" charset="0"/>
              </a:rPr>
              <a:t> S,</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P1084 presented at EHA2023. Trotman J,</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284 presented at 17-ICML.</a:t>
            </a:r>
            <a:endParaRPr lang="en-GB"/>
          </a:p>
        </p:txBody>
      </p:sp>
      <p:graphicFrame>
        <p:nvGraphicFramePr>
          <p:cNvPr id="7" name="Table 11">
            <a:extLst>
              <a:ext uri="{FF2B5EF4-FFF2-40B4-BE49-F238E27FC236}">
                <a16:creationId xmlns:a16="http://schemas.microsoft.com/office/drawing/2014/main" id="{EA182DDD-DD36-B4B1-F2BE-5A56E7612EB6}"/>
              </a:ext>
            </a:extLst>
          </p:cNvPr>
          <p:cNvGraphicFramePr>
            <a:graphicFrameLocks noGrp="1"/>
          </p:cNvGraphicFramePr>
          <p:nvPr>
            <p:extLst>
              <p:ext uri="{D42A27DB-BD31-4B8C-83A1-F6EECF244321}">
                <p14:modId xmlns:p14="http://schemas.microsoft.com/office/powerpoint/2010/main" val="1724647951"/>
              </p:ext>
            </p:extLst>
          </p:nvPr>
        </p:nvGraphicFramePr>
        <p:xfrm>
          <a:off x="417600" y="1666799"/>
          <a:ext cx="5580062" cy="3202064"/>
        </p:xfrm>
        <a:graphic>
          <a:graphicData uri="http://schemas.openxmlformats.org/drawingml/2006/table">
            <a:tbl>
              <a:tblPr firstRow="1" bandRow="1">
                <a:tableStyleId>{5C22544A-7EE6-4342-B048-85BDC9FD1C3A}</a:tableStyleId>
              </a:tblPr>
              <a:tblGrid>
                <a:gridCol w="2954336">
                  <a:extLst>
                    <a:ext uri="{9D8B030D-6E8A-4147-A177-3AD203B41FA5}">
                      <a16:colId xmlns:a16="http://schemas.microsoft.com/office/drawing/2014/main" val="2762680803"/>
                    </a:ext>
                  </a:extLst>
                </a:gridCol>
                <a:gridCol w="1312863">
                  <a:extLst>
                    <a:ext uri="{9D8B030D-6E8A-4147-A177-3AD203B41FA5}">
                      <a16:colId xmlns:a16="http://schemas.microsoft.com/office/drawing/2014/main" val="3675660028"/>
                    </a:ext>
                  </a:extLst>
                </a:gridCol>
                <a:gridCol w="1312863">
                  <a:extLst>
                    <a:ext uri="{9D8B030D-6E8A-4147-A177-3AD203B41FA5}">
                      <a16:colId xmlns:a16="http://schemas.microsoft.com/office/drawing/2014/main" val="1531963459"/>
                    </a:ext>
                  </a:extLst>
                </a:gridCol>
              </a:tblGrid>
              <a:tr h="200129">
                <a:tc>
                  <a:txBody>
                    <a:bodyPr/>
                    <a:lstStyle/>
                    <a:p>
                      <a:pPr algn="l" fontAlgn="b"/>
                      <a:r>
                        <a:rPr lang="en-US" sz="1200" b="1" i="0" u="none" strike="noStrike">
                          <a:solidFill>
                            <a:schemeClr val="bg1"/>
                          </a:solidFill>
                          <a:effectLst/>
                          <a:latin typeface="+mj-lt"/>
                        </a:rPr>
                        <a:t>TEAEs in all patients, n (%)</a:t>
                      </a:r>
                    </a:p>
                  </a:txBody>
                  <a:tcPr marL="108000" marR="9525" marT="7200" marB="7200" anchor="ctr">
                    <a:solidFill>
                      <a:schemeClr val="accent1"/>
                    </a:solid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a:solidFill>
                            <a:schemeClr val="bg1"/>
                          </a:solidFill>
                          <a:effectLst/>
                          <a:latin typeface="+mj-lt"/>
                          <a:ea typeface="+mn-ea"/>
                          <a:cs typeface="+mn-cs"/>
                        </a:rPr>
                        <a:t>N=68</a:t>
                      </a:r>
                    </a:p>
                  </a:txBody>
                  <a:tcPr marL="9525" marR="9525" marT="7200" marB="7200" anchor="ctr">
                    <a:solidFill>
                      <a:schemeClr val="accent1"/>
                    </a:solidFill>
                  </a:tcPr>
                </a:tc>
                <a:tc h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1" i="0" u="none" strike="noStrike" kern="1200">
                          <a:solidFill>
                            <a:schemeClr val="bg1"/>
                          </a:solidFill>
                          <a:effectLst/>
                          <a:latin typeface="+mn-lt"/>
                          <a:ea typeface="+mn-ea"/>
                          <a:cs typeface="+mn-cs"/>
                        </a:rPr>
                        <a:t>N=68</a:t>
                      </a:r>
                    </a:p>
                    <a:p>
                      <a:pPr algn="l" fontAlgn="b"/>
                      <a:endParaRPr lang="en-US" sz="1100" b="0" i="0" u="none" strike="noStrike">
                        <a:solidFill>
                          <a:srgbClr val="000000"/>
                        </a:solidFill>
                        <a:effectLst/>
                        <a:latin typeface="+mj-lt"/>
                      </a:endParaRPr>
                    </a:p>
                  </a:txBody>
                  <a:tcPr marL="9525" marR="9525" marT="9525" marB="0" anchor="b">
                    <a:solidFill>
                      <a:schemeClr val="accent1"/>
                    </a:solidFill>
                  </a:tcPr>
                </a:tc>
                <a:extLst>
                  <a:ext uri="{0D108BD9-81ED-4DB2-BD59-A6C34878D82A}">
                    <a16:rowId xmlns:a16="http://schemas.microsoft.com/office/drawing/2014/main" val="2969260439"/>
                  </a:ext>
                </a:extLst>
              </a:tr>
              <a:tr h="200129">
                <a:tc>
                  <a:txBody>
                    <a:bodyPr/>
                    <a:lstStyle/>
                    <a:p>
                      <a:pPr algn="l" fontAlgn="b"/>
                      <a:r>
                        <a:rPr lang="en-US" sz="1200" b="1" i="0" u="none" strike="noStrike">
                          <a:solidFill>
                            <a:schemeClr val="tx1"/>
                          </a:solidFill>
                          <a:effectLst/>
                          <a:latin typeface="+mj-lt"/>
                        </a:rPr>
                        <a:t>≥1 TEAE</a:t>
                      </a:r>
                    </a:p>
                  </a:txBody>
                  <a:tcPr marL="108000" marR="9525" marT="7200" marB="7200" anchor="ctr"/>
                </a:tc>
                <a:tc gridSpan="2">
                  <a:txBody>
                    <a:bodyPr/>
                    <a:lstStyle/>
                    <a:p>
                      <a:pPr algn="ctr" fontAlgn="b"/>
                      <a:r>
                        <a:rPr lang="en-US" sz="1200" b="0" i="0" u="none" strike="noStrike">
                          <a:solidFill>
                            <a:schemeClr val="tx1"/>
                          </a:solidFill>
                          <a:effectLst/>
                          <a:latin typeface="+mj-lt"/>
                        </a:rPr>
                        <a:t>68 (100)</a:t>
                      </a:r>
                    </a:p>
                  </a:txBody>
                  <a:tcPr marL="9525" marR="9525" marT="7200" marB="7200" anchor="ctr"/>
                </a:tc>
                <a:tc hMerge="1">
                  <a:txBody>
                    <a:bodyPr/>
                    <a:lstStyle/>
                    <a:p>
                      <a:pPr algn="l" fontAlgn="b"/>
                      <a:r>
                        <a:rPr lang="en-US" sz="1100" b="0" i="0" u="none" strike="noStrike">
                          <a:solidFill>
                            <a:srgbClr val="000000"/>
                          </a:solidFill>
                          <a:effectLst/>
                          <a:latin typeface="+mj-lt"/>
                        </a:rPr>
                        <a:t>68 (100)</a:t>
                      </a:r>
                    </a:p>
                  </a:txBody>
                  <a:tcPr marL="9525" marR="9525" marT="9525" marB="0" anchor="b"/>
                </a:tc>
                <a:extLst>
                  <a:ext uri="{0D108BD9-81ED-4DB2-BD59-A6C34878D82A}">
                    <a16:rowId xmlns:a16="http://schemas.microsoft.com/office/drawing/2014/main" val="3422675598"/>
                  </a:ext>
                </a:extLst>
              </a:tr>
              <a:tr h="200129">
                <a:tc>
                  <a:txBody>
                    <a:bodyPr/>
                    <a:lstStyle/>
                    <a:p>
                      <a:pPr algn="l" fontAlgn="b"/>
                      <a:r>
                        <a:rPr lang="en-US" sz="1200" b="0" i="0" u="none" strike="noStrike">
                          <a:solidFill>
                            <a:schemeClr val="tx1"/>
                          </a:solidFill>
                          <a:effectLst/>
                          <a:latin typeface="+mj-lt"/>
                        </a:rPr>
                        <a:t>   Grade ≥3</a:t>
                      </a:r>
                    </a:p>
                  </a:txBody>
                  <a:tcPr marL="108000" marR="9525" marT="7200" marB="7200" anchor="ctr"/>
                </a:tc>
                <a:tc gridSpan="2">
                  <a:txBody>
                    <a:bodyPr/>
                    <a:lstStyle/>
                    <a:p>
                      <a:pPr algn="ctr" fontAlgn="b"/>
                      <a:r>
                        <a:rPr lang="en-US" sz="1200" b="0" i="0" u="none" strike="noStrike">
                          <a:solidFill>
                            <a:schemeClr val="tx1"/>
                          </a:solidFill>
                          <a:effectLst/>
                          <a:latin typeface="+mj-lt"/>
                        </a:rPr>
                        <a:t>33 (49)</a:t>
                      </a:r>
                    </a:p>
                  </a:txBody>
                  <a:tcPr marL="9525" marR="9525" marT="7200" marB="7200" anchor="ctr"/>
                </a:tc>
                <a:tc hMerge="1">
                  <a:txBody>
                    <a:bodyPr/>
                    <a:lstStyle/>
                    <a:p>
                      <a:pPr algn="l" fontAlgn="b"/>
                      <a:r>
                        <a:rPr lang="en-US" sz="1100" b="0" i="0" u="none" strike="noStrike">
                          <a:solidFill>
                            <a:srgbClr val="000000"/>
                          </a:solidFill>
                          <a:effectLst/>
                          <a:latin typeface="+mj-lt"/>
                        </a:rPr>
                        <a:t>33 (49)</a:t>
                      </a:r>
                    </a:p>
                  </a:txBody>
                  <a:tcPr marL="9525" marR="9525" marT="9525" marB="0" anchor="b"/>
                </a:tc>
                <a:extLst>
                  <a:ext uri="{0D108BD9-81ED-4DB2-BD59-A6C34878D82A}">
                    <a16:rowId xmlns:a16="http://schemas.microsoft.com/office/drawing/2014/main" val="838029787"/>
                  </a:ext>
                </a:extLst>
              </a:tr>
              <a:tr h="200129">
                <a:tc>
                  <a:txBody>
                    <a:bodyPr/>
                    <a:lstStyle/>
                    <a:p>
                      <a:pPr algn="l" fontAlgn="b"/>
                      <a:r>
                        <a:rPr lang="en-US" sz="1200" b="0" i="0" u="none" strike="noStrike">
                          <a:solidFill>
                            <a:schemeClr val="tx1"/>
                          </a:solidFill>
                          <a:effectLst/>
                          <a:latin typeface="+mj-lt"/>
                        </a:rPr>
                        <a:t>   Serious</a:t>
                      </a:r>
                    </a:p>
                  </a:txBody>
                  <a:tcPr marL="108000" marR="9525" marT="7200" marB="7200" anchor="ctr"/>
                </a:tc>
                <a:tc gridSpan="2">
                  <a:txBody>
                    <a:bodyPr/>
                    <a:lstStyle/>
                    <a:p>
                      <a:pPr algn="ctr" fontAlgn="b"/>
                      <a:r>
                        <a:rPr lang="en-US" sz="1200" b="0" i="0" u="none" strike="noStrike">
                          <a:solidFill>
                            <a:schemeClr val="tx1"/>
                          </a:solidFill>
                          <a:effectLst/>
                          <a:latin typeface="+mj-lt"/>
                        </a:rPr>
                        <a:t>30 (44)</a:t>
                      </a:r>
                    </a:p>
                  </a:txBody>
                  <a:tcPr marL="9525" marR="9525" marT="7200" marB="7200" anchor="ctr"/>
                </a:tc>
                <a:tc hMerge="1">
                  <a:txBody>
                    <a:bodyPr/>
                    <a:lstStyle/>
                    <a:p>
                      <a:pPr algn="l" fontAlgn="b"/>
                      <a:r>
                        <a:rPr lang="en-US" sz="1100" b="0" i="0" u="none" strike="noStrike">
                          <a:solidFill>
                            <a:srgbClr val="000000"/>
                          </a:solidFill>
                          <a:effectLst/>
                          <a:latin typeface="+mj-lt"/>
                        </a:rPr>
                        <a:t>30 (44)</a:t>
                      </a:r>
                    </a:p>
                  </a:txBody>
                  <a:tcPr marL="9525" marR="9525" marT="9525" marB="0" anchor="b"/>
                </a:tc>
                <a:extLst>
                  <a:ext uri="{0D108BD9-81ED-4DB2-BD59-A6C34878D82A}">
                    <a16:rowId xmlns:a16="http://schemas.microsoft.com/office/drawing/2014/main" val="3226776516"/>
                  </a:ext>
                </a:extLst>
              </a:tr>
              <a:tr h="200129">
                <a:tc>
                  <a:txBody>
                    <a:bodyPr/>
                    <a:lstStyle/>
                    <a:p>
                      <a:pPr algn="l" fontAlgn="b"/>
                      <a:r>
                        <a:rPr lang="en-US" sz="1200" b="0" i="0" u="none" strike="noStrike">
                          <a:solidFill>
                            <a:schemeClr val="tx1"/>
                          </a:solidFill>
                          <a:effectLst/>
                          <a:latin typeface="+mj-lt"/>
                        </a:rPr>
                        <a:t>   Leading to death</a:t>
                      </a:r>
                    </a:p>
                  </a:txBody>
                  <a:tcPr marL="108000" marR="9525" marT="7200" marB="7200" anchor="ctr"/>
                </a:tc>
                <a:tc gridSpan="2">
                  <a:txBody>
                    <a:bodyPr/>
                    <a:lstStyle/>
                    <a:p>
                      <a:pPr algn="ctr" fontAlgn="b"/>
                      <a:r>
                        <a:rPr lang="en-US" sz="1200" b="0" i="0" u="none" strike="noStrike">
                          <a:solidFill>
                            <a:schemeClr val="tx1"/>
                          </a:solidFill>
                          <a:effectLst/>
                          <a:latin typeface="+mj-lt"/>
                        </a:rPr>
                        <a:t>5 (7)</a:t>
                      </a:r>
                      <a:r>
                        <a:rPr lang="en-US" sz="1200" b="0" i="0" u="none" strike="noStrike" baseline="30000">
                          <a:solidFill>
                            <a:schemeClr val="tx1"/>
                          </a:solidFill>
                          <a:effectLst/>
                          <a:latin typeface="+mj-lt"/>
                        </a:rPr>
                        <a:t>a</a:t>
                      </a:r>
                    </a:p>
                  </a:txBody>
                  <a:tcPr marL="9525" marR="9525" marT="7200" marB="7200" anchor="ctr"/>
                </a:tc>
                <a:tc hMerge="1">
                  <a:txBody>
                    <a:bodyPr/>
                    <a:lstStyle/>
                    <a:p>
                      <a:pPr algn="l" fontAlgn="b"/>
                      <a:r>
                        <a:rPr lang="en-US" sz="1100" b="0" i="0" u="none" strike="noStrike">
                          <a:solidFill>
                            <a:srgbClr val="000000"/>
                          </a:solidFill>
                          <a:effectLst/>
                          <a:latin typeface="+mj-lt"/>
                        </a:rPr>
                        <a:t>5 (7)a</a:t>
                      </a:r>
                    </a:p>
                  </a:txBody>
                  <a:tcPr marL="9525" marR="9525" marT="9525" marB="0" anchor="b"/>
                </a:tc>
                <a:extLst>
                  <a:ext uri="{0D108BD9-81ED-4DB2-BD59-A6C34878D82A}">
                    <a16:rowId xmlns:a16="http://schemas.microsoft.com/office/drawing/2014/main" val="1385341693"/>
                  </a:ext>
                </a:extLst>
              </a:tr>
              <a:tr h="200129">
                <a:tc>
                  <a:txBody>
                    <a:bodyPr/>
                    <a:lstStyle/>
                    <a:p>
                      <a:pPr algn="l" fontAlgn="b"/>
                      <a:r>
                        <a:rPr lang="en-US" sz="1200" b="0" i="0" u="none" strike="noStrike">
                          <a:solidFill>
                            <a:schemeClr val="tx1"/>
                          </a:solidFill>
                          <a:effectLst/>
                          <a:latin typeface="+mj-lt"/>
                        </a:rPr>
                        <a:t>   Leading to dose interruption</a:t>
                      </a:r>
                    </a:p>
                  </a:txBody>
                  <a:tcPr marL="108000" marR="9525" marT="7200" marB="7200" anchor="ctr"/>
                </a:tc>
                <a:tc gridSpan="2">
                  <a:txBody>
                    <a:bodyPr/>
                    <a:lstStyle/>
                    <a:p>
                      <a:pPr algn="ctr" fontAlgn="b"/>
                      <a:r>
                        <a:rPr lang="en-US" sz="1200" b="0" i="0" u="none" strike="noStrike">
                          <a:solidFill>
                            <a:schemeClr val="tx1"/>
                          </a:solidFill>
                          <a:effectLst/>
                          <a:latin typeface="+mj-lt"/>
                        </a:rPr>
                        <a:t>25 (37)</a:t>
                      </a:r>
                      <a:r>
                        <a:rPr lang="en-US" sz="1200" b="0" i="0" u="none" strike="noStrike" baseline="30000">
                          <a:solidFill>
                            <a:schemeClr val="tx1"/>
                          </a:solidFill>
                          <a:effectLst/>
                          <a:latin typeface="+mj-lt"/>
                        </a:rPr>
                        <a:t>b</a:t>
                      </a:r>
                    </a:p>
                  </a:txBody>
                  <a:tcPr marL="9525" marR="9525" marT="7200" marB="7200" anchor="ctr"/>
                </a:tc>
                <a:tc hMerge="1">
                  <a:txBody>
                    <a:bodyPr/>
                    <a:lstStyle/>
                    <a:p>
                      <a:pPr algn="l" fontAlgn="b"/>
                      <a:r>
                        <a:rPr lang="en-US" sz="1100" b="0" i="0" u="none" strike="noStrike">
                          <a:solidFill>
                            <a:srgbClr val="000000"/>
                          </a:solidFill>
                          <a:effectLst/>
                          <a:latin typeface="+mj-lt"/>
                        </a:rPr>
                        <a:t>25 (37)b</a:t>
                      </a:r>
                    </a:p>
                  </a:txBody>
                  <a:tcPr marL="9525" marR="9525" marT="9525" marB="0" anchor="b"/>
                </a:tc>
                <a:extLst>
                  <a:ext uri="{0D108BD9-81ED-4DB2-BD59-A6C34878D82A}">
                    <a16:rowId xmlns:a16="http://schemas.microsoft.com/office/drawing/2014/main" val="365487215"/>
                  </a:ext>
                </a:extLst>
              </a:tr>
              <a:tr h="200129">
                <a:tc>
                  <a:txBody>
                    <a:bodyPr/>
                    <a:lstStyle/>
                    <a:p>
                      <a:pPr algn="l" fontAlgn="b"/>
                      <a:r>
                        <a:rPr lang="en-GB" sz="1200" b="0" i="0" u="none" strike="noStrike">
                          <a:solidFill>
                            <a:schemeClr val="tx1"/>
                          </a:solidFill>
                          <a:effectLst/>
                          <a:latin typeface="+mj-lt"/>
                        </a:rPr>
                        <a:t>   Leading to study drug discontinuation</a:t>
                      </a:r>
                    </a:p>
                  </a:txBody>
                  <a:tcPr marL="108000" marR="9525" marT="7200" marB="7200" anchor="ctr"/>
                </a:tc>
                <a:tc gridSpan="2">
                  <a:txBody>
                    <a:bodyPr/>
                    <a:lstStyle/>
                    <a:p>
                      <a:pPr algn="ctr" fontAlgn="b"/>
                      <a:r>
                        <a:rPr lang="en-US" sz="1200" b="0" i="0" u="none" strike="noStrike">
                          <a:solidFill>
                            <a:schemeClr val="tx1"/>
                          </a:solidFill>
                          <a:effectLst/>
                          <a:latin typeface="+mj-lt"/>
                        </a:rPr>
                        <a:t>5 (7)</a:t>
                      </a:r>
                      <a:r>
                        <a:rPr lang="en-US" sz="1200" b="0" i="0" u="none" strike="noStrike" baseline="30000">
                          <a:solidFill>
                            <a:schemeClr val="tx1"/>
                          </a:solidFill>
                          <a:effectLst/>
                          <a:latin typeface="+mj-lt"/>
                        </a:rPr>
                        <a:t>c</a:t>
                      </a:r>
                    </a:p>
                  </a:txBody>
                  <a:tcPr marL="9525" marR="9525" marT="7200" marB="7200" anchor="ctr"/>
                </a:tc>
                <a:tc hMerge="1">
                  <a:txBody>
                    <a:bodyPr/>
                    <a:lstStyle/>
                    <a:p>
                      <a:pPr algn="l" fontAlgn="b"/>
                      <a:r>
                        <a:rPr lang="en-US" sz="1100" b="0" i="0" u="none" strike="noStrike">
                          <a:solidFill>
                            <a:srgbClr val="000000"/>
                          </a:solidFill>
                          <a:effectLst/>
                          <a:latin typeface="+mj-lt"/>
                        </a:rPr>
                        <a:t>5 (7)c</a:t>
                      </a:r>
                    </a:p>
                  </a:txBody>
                  <a:tcPr marL="9525" marR="9525" marT="9525" marB="0" anchor="b"/>
                </a:tc>
                <a:extLst>
                  <a:ext uri="{0D108BD9-81ED-4DB2-BD59-A6C34878D82A}">
                    <a16:rowId xmlns:a16="http://schemas.microsoft.com/office/drawing/2014/main" val="2264172343"/>
                  </a:ext>
                </a:extLst>
              </a:tr>
              <a:tr h="200129">
                <a:tc>
                  <a:txBody>
                    <a:bodyPr/>
                    <a:lstStyle/>
                    <a:p>
                      <a:pPr algn="l" fontAlgn="b"/>
                      <a:r>
                        <a:rPr lang="en-US" sz="1200" b="0" i="0" u="none" strike="noStrike">
                          <a:solidFill>
                            <a:schemeClr val="tx1"/>
                          </a:solidFill>
                          <a:effectLst/>
                          <a:latin typeface="+mj-lt"/>
                        </a:rPr>
                        <a:t>   Leading to dose reduction</a:t>
                      </a:r>
                    </a:p>
                  </a:txBody>
                  <a:tcPr marL="108000" marR="9525" marT="7200" marB="7200" anchor="ctr"/>
                </a:tc>
                <a:tc gridSpan="2">
                  <a:txBody>
                    <a:bodyPr/>
                    <a:lstStyle/>
                    <a:p>
                      <a:pPr algn="ctr" fontAlgn="b"/>
                      <a:r>
                        <a:rPr lang="en-US" sz="1200" b="0" i="0" u="none" strike="noStrike">
                          <a:solidFill>
                            <a:schemeClr val="tx1"/>
                          </a:solidFill>
                          <a:effectLst/>
                          <a:latin typeface="+mj-lt"/>
                        </a:rPr>
                        <a:t>0</a:t>
                      </a:r>
                    </a:p>
                  </a:txBody>
                  <a:tcPr marL="9525" marR="9525" marT="7200" marB="7200" anchor="ctr"/>
                </a:tc>
                <a:tc hMerge="1">
                  <a:txBody>
                    <a:bodyPr/>
                    <a:lstStyle/>
                    <a:p>
                      <a:pPr algn="l" fontAlgn="b"/>
                      <a:r>
                        <a:rPr lang="en-US" sz="1100" b="0" i="0" u="none" strike="noStrike">
                          <a:solidFill>
                            <a:srgbClr val="000000"/>
                          </a:solidFill>
                          <a:effectLst/>
                          <a:latin typeface="+mj-lt"/>
                        </a:rPr>
                        <a:t>0</a:t>
                      </a:r>
                    </a:p>
                  </a:txBody>
                  <a:tcPr marL="9525" marR="9525" marT="9525" marB="0" anchor="b"/>
                </a:tc>
                <a:extLst>
                  <a:ext uri="{0D108BD9-81ED-4DB2-BD59-A6C34878D82A}">
                    <a16:rowId xmlns:a16="http://schemas.microsoft.com/office/drawing/2014/main" val="1186290770"/>
                  </a:ext>
                </a:extLst>
              </a:tr>
              <a:tr h="200129">
                <a:tc>
                  <a:txBody>
                    <a:bodyPr/>
                    <a:lstStyle/>
                    <a:p>
                      <a:pPr algn="l" fontAlgn="b"/>
                      <a:r>
                        <a:rPr lang="en-US" sz="1200" b="1" i="0" u="none" strike="noStrike">
                          <a:solidFill>
                            <a:schemeClr val="bg1"/>
                          </a:solidFill>
                          <a:effectLst/>
                          <a:latin typeface="+mj-lt"/>
                        </a:rPr>
                        <a:t>TEAEs of clinical interest, n (%)</a:t>
                      </a:r>
                    </a:p>
                  </a:txBody>
                  <a:tcPr marL="108000" marR="9525" marT="7200" marB="720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1200" b="1" i="0" u="none" strike="noStrike">
                          <a:solidFill>
                            <a:schemeClr val="bg1"/>
                          </a:solidFill>
                          <a:effectLst/>
                          <a:latin typeface="+mj-lt"/>
                        </a:rPr>
                        <a:t>All grade</a:t>
                      </a:r>
                    </a:p>
                  </a:txBody>
                  <a:tcPr marL="9525" marR="9525" marT="7200" marB="720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1200" b="1" i="0" u="none" strike="noStrike">
                          <a:solidFill>
                            <a:schemeClr val="bg1"/>
                          </a:solidFill>
                          <a:effectLst/>
                          <a:latin typeface="+mj-lt"/>
                        </a:rPr>
                        <a:t>Grade ≥3</a:t>
                      </a:r>
                    </a:p>
                  </a:txBody>
                  <a:tcPr marL="9525" marR="9525" marT="7200" marB="7200" anchor="ctr">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952789113"/>
                  </a:ext>
                </a:extLst>
              </a:tr>
              <a:tr h="200129">
                <a:tc>
                  <a:txBody>
                    <a:bodyPr/>
                    <a:lstStyle/>
                    <a:p>
                      <a:pPr algn="l" fontAlgn="b"/>
                      <a:r>
                        <a:rPr lang="en-US" sz="1200" b="1" i="0" u="none" strike="noStrike">
                          <a:solidFill>
                            <a:schemeClr val="tx1"/>
                          </a:solidFill>
                          <a:effectLst/>
                          <a:latin typeface="+mj-lt"/>
                        </a:rPr>
                        <a:t>Infections</a:t>
                      </a:r>
                    </a:p>
                  </a:txBody>
                  <a:tcPr marL="108000" marR="9525" marT="7200" marB="7200" anchor="ctr">
                    <a:lnT w="38100" cap="flat" cmpd="sng" algn="ctr">
                      <a:solidFill>
                        <a:schemeClr val="bg1"/>
                      </a:solidFill>
                      <a:prstDash val="solid"/>
                      <a:round/>
                      <a:headEnd type="none" w="med" len="med"/>
                      <a:tailEnd type="none" w="med" len="med"/>
                    </a:lnT>
                  </a:tcPr>
                </a:tc>
                <a:tc>
                  <a:txBody>
                    <a:bodyPr/>
                    <a:lstStyle/>
                    <a:p>
                      <a:pPr algn="ctr" fontAlgn="b"/>
                      <a:r>
                        <a:rPr lang="en-US" sz="1200" b="0" i="0" u="none" strike="noStrike">
                          <a:solidFill>
                            <a:schemeClr val="tx1"/>
                          </a:solidFill>
                          <a:effectLst/>
                          <a:latin typeface="+mj-lt"/>
                        </a:rPr>
                        <a:t>38 (56)</a:t>
                      </a:r>
                    </a:p>
                  </a:txBody>
                  <a:tcPr marL="9525" marR="9525" marT="7200" marB="7200" anchor="ctr">
                    <a:lnT w="38100" cap="flat" cmpd="sng" algn="ctr">
                      <a:solidFill>
                        <a:schemeClr val="bg1"/>
                      </a:solidFill>
                      <a:prstDash val="solid"/>
                      <a:round/>
                      <a:headEnd type="none" w="med" len="med"/>
                      <a:tailEnd type="none" w="med" len="med"/>
                    </a:lnT>
                  </a:tcPr>
                </a:tc>
                <a:tc>
                  <a:txBody>
                    <a:bodyPr/>
                    <a:lstStyle/>
                    <a:p>
                      <a:pPr algn="ctr" fontAlgn="b"/>
                      <a:r>
                        <a:rPr lang="en-US" sz="1200" b="0" i="0" u="none" strike="noStrike">
                          <a:solidFill>
                            <a:schemeClr val="tx1"/>
                          </a:solidFill>
                          <a:effectLst/>
                          <a:latin typeface="+mj-lt"/>
                        </a:rPr>
                        <a:t>15 (22)</a:t>
                      </a:r>
                      <a:r>
                        <a:rPr lang="en-US" sz="1200" b="0" i="0" u="none" strike="noStrike" baseline="30000">
                          <a:solidFill>
                            <a:schemeClr val="tx1"/>
                          </a:solidFill>
                          <a:effectLst/>
                          <a:latin typeface="+mj-lt"/>
                        </a:rPr>
                        <a:t>d</a:t>
                      </a:r>
                    </a:p>
                  </a:txBody>
                  <a:tcPr marL="9525" marR="9525" marT="7200" marB="72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18949242"/>
                  </a:ext>
                </a:extLst>
              </a:tr>
              <a:tr h="200129">
                <a:tc>
                  <a:txBody>
                    <a:bodyPr/>
                    <a:lstStyle/>
                    <a:p>
                      <a:pPr algn="l" fontAlgn="b"/>
                      <a:r>
                        <a:rPr lang="en-US" sz="1200" b="1" i="0" u="none" strike="noStrike">
                          <a:solidFill>
                            <a:schemeClr val="tx1"/>
                          </a:solidFill>
                          <a:effectLst/>
                          <a:latin typeface="+mj-lt"/>
                        </a:rPr>
                        <a:t>Hemorrhage</a:t>
                      </a:r>
                    </a:p>
                  </a:txBody>
                  <a:tcPr marL="108000" marR="9525" marT="7200" marB="7200" anchor="ctr"/>
                </a:tc>
                <a:tc>
                  <a:txBody>
                    <a:bodyPr/>
                    <a:lstStyle/>
                    <a:p>
                      <a:pPr algn="ctr" fontAlgn="b"/>
                      <a:r>
                        <a:rPr lang="en-US" sz="1200" b="0" i="0" u="none" strike="noStrike">
                          <a:solidFill>
                            <a:schemeClr val="tx1"/>
                          </a:solidFill>
                          <a:effectLst/>
                          <a:latin typeface="+mj-lt"/>
                        </a:rPr>
                        <a:t>28 (41)</a:t>
                      </a:r>
                    </a:p>
                  </a:txBody>
                  <a:tcPr marL="9525" marR="9525" marT="7200" marB="7200" anchor="ctr"/>
                </a:tc>
                <a:tc>
                  <a:txBody>
                    <a:bodyPr/>
                    <a:lstStyle/>
                    <a:p>
                      <a:pPr algn="ctr" fontAlgn="b"/>
                      <a:r>
                        <a:rPr lang="en-US" sz="1200" b="0" i="0" u="none" strike="noStrike">
                          <a:solidFill>
                            <a:schemeClr val="tx1"/>
                          </a:solidFill>
                          <a:effectLst/>
                          <a:latin typeface="+mj-lt"/>
                        </a:rPr>
                        <a:t>1 (1.5)</a:t>
                      </a:r>
                      <a:r>
                        <a:rPr lang="en-US" sz="1200" b="0" i="0" u="none" strike="noStrike" baseline="30000">
                          <a:solidFill>
                            <a:schemeClr val="tx1"/>
                          </a:solidFill>
                          <a:effectLst/>
                          <a:latin typeface="+mj-lt"/>
                        </a:rPr>
                        <a:t>e</a:t>
                      </a:r>
                    </a:p>
                  </a:txBody>
                  <a:tcPr marL="9525" marR="9525" marT="7200" marB="7200" anchor="ctr"/>
                </a:tc>
                <a:extLst>
                  <a:ext uri="{0D108BD9-81ED-4DB2-BD59-A6C34878D82A}">
                    <a16:rowId xmlns:a16="http://schemas.microsoft.com/office/drawing/2014/main" val="2387023667"/>
                  </a:ext>
                </a:extLst>
              </a:tr>
              <a:tr h="200129">
                <a:tc>
                  <a:txBody>
                    <a:bodyPr/>
                    <a:lstStyle/>
                    <a:p>
                      <a:pPr algn="l" fontAlgn="b"/>
                      <a:r>
                        <a:rPr lang="en-US" sz="1200" b="1" i="0" u="none" strike="noStrike">
                          <a:solidFill>
                            <a:schemeClr val="tx1"/>
                          </a:solidFill>
                          <a:effectLst/>
                          <a:latin typeface="+mj-lt"/>
                        </a:rPr>
                        <a:t>Cardiac</a:t>
                      </a:r>
                    </a:p>
                  </a:txBody>
                  <a:tcPr marL="108000" marR="9525" marT="7200" marB="7200" anchor="ctr"/>
                </a:tc>
                <a:tc gridSpan="2">
                  <a:txBody>
                    <a:bodyPr/>
                    <a:lstStyle/>
                    <a:p>
                      <a:pPr algn="ctr" fontAlgn="b"/>
                      <a:endParaRPr lang="en-US" sz="1200" b="0" i="0" u="none" strike="noStrike">
                        <a:solidFill>
                          <a:schemeClr val="tx1"/>
                        </a:solidFill>
                        <a:effectLst/>
                        <a:latin typeface="+mj-lt"/>
                      </a:endParaRPr>
                    </a:p>
                  </a:txBody>
                  <a:tcPr marL="9525" marR="9525" marT="7200" marB="7200" anchor="ctr"/>
                </a:tc>
                <a:tc hMerge="1">
                  <a:txBody>
                    <a:bodyPr/>
                    <a:lstStyle/>
                    <a:p>
                      <a:pPr algn="ctr" fontAlgn="b"/>
                      <a:endParaRPr lang="en-US" sz="1100" b="0"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1550608304"/>
                  </a:ext>
                </a:extLst>
              </a:tr>
              <a:tr h="200129">
                <a:tc>
                  <a:txBody>
                    <a:bodyPr/>
                    <a:lstStyle/>
                    <a:p>
                      <a:pPr algn="l" fontAlgn="b"/>
                      <a:r>
                        <a:rPr lang="en-US" sz="1200" b="0" i="0" u="none" strike="noStrike">
                          <a:solidFill>
                            <a:schemeClr val="tx1"/>
                          </a:solidFill>
                          <a:effectLst/>
                          <a:latin typeface="+mj-lt"/>
                        </a:rPr>
                        <a:t>   Hypertension</a:t>
                      </a:r>
                    </a:p>
                  </a:txBody>
                  <a:tcPr marL="108000" marR="9525" marT="7200" marB="7200" anchor="ctr"/>
                </a:tc>
                <a:tc>
                  <a:txBody>
                    <a:bodyPr/>
                    <a:lstStyle/>
                    <a:p>
                      <a:pPr algn="ctr" fontAlgn="b"/>
                      <a:r>
                        <a:rPr lang="en-US" sz="1200" b="0" i="0" u="none" strike="noStrike">
                          <a:solidFill>
                            <a:schemeClr val="tx1"/>
                          </a:solidFill>
                          <a:effectLst/>
                          <a:latin typeface="+mj-lt"/>
                        </a:rPr>
                        <a:t>3 (4)</a:t>
                      </a:r>
                      <a:r>
                        <a:rPr lang="en-US" sz="1200" b="0" i="0" u="none" strike="noStrike" baseline="30000">
                          <a:solidFill>
                            <a:schemeClr val="tx1"/>
                          </a:solidFill>
                          <a:effectLst/>
                          <a:latin typeface="+mj-lt"/>
                        </a:rPr>
                        <a:t>f</a:t>
                      </a:r>
                    </a:p>
                  </a:txBody>
                  <a:tcPr marL="9525" marR="9525" marT="7200" marB="7200" anchor="ctr"/>
                </a:tc>
                <a:tc>
                  <a:txBody>
                    <a:bodyPr/>
                    <a:lstStyle/>
                    <a:p>
                      <a:pPr algn="ctr" fontAlgn="b"/>
                      <a:r>
                        <a:rPr lang="en-US" sz="1200" b="0" i="0" u="none" strike="noStrike">
                          <a:solidFill>
                            <a:schemeClr val="tx1"/>
                          </a:solidFill>
                          <a:effectLst/>
                          <a:latin typeface="+mj-lt"/>
                        </a:rPr>
                        <a:t>2 (3)</a:t>
                      </a:r>
                    </a:p>
                  </a:txBody>
                  <a:tcPr marL="9525" marR="9525" marT="7200" marB="7200" anchor="ctr"/>
                </a:tc>
                <a:extLst>
                  <a:ext uri="{0D108BD9-81ED-4DB2-BD59-A6C34878D82A}">
                    <a16:rowId xmlns:a16="http://schemas.microsoft.com/office/drawing/2014/main" val="844118429"/>
                  </a:ext>
                </a:extLst>
              </a:tr>
              <a:tr h="200129">
                <a:tc>
                  <a:txBody>
                    <a:bodyPr/>
                    <a:lstStyle/>
                    <a:p>
                      <a:pPr algn="l" fontAlgn="b"/>
                      <a:r>
                        <a:rPr lang="en-US" sz="1200" b="0" i="0" u="none" strike="noStrike">
                          <a:solidFill>
                            <a:schemeClr val="tx1"/>
                          </a:solidFill>
                          <a:effectLst/>
                          <a:latin typeface="+mj-lt"/>
                        </a:rPr>
                        <a:t>   Atrial fibrillation/flutter</a:t>
                      </a:r>
                    </a:p>
                  </a:txBody>
                  <a:tcPr marL="108000" marR="9525" marT="7200" marB="7200" anchor="ctr"/>
                </a:tc>
                <a:tc>
                  <a:txBody>
                    <a:bodyPr/>
                    <a:lstStyle/>
                    <a:p>
                      <a:pPr algn="ctr" fontAlgn="b"/>
                      <a:r>
                        <a:rPr lang="en-US" sz="1200" b="0" i="0" u="none" strike="noStrike">
                          <a:solidFill>
                            <a:schemeClr val="tx1"/>
                          </a:solidFill>
                          <a:effectLst/>
                          <a:latin typeface="+mj-lt"/>
                        </a:rPr>
                        <a:t>2 (3)</a:t>
                      </a:r>
                      <a:r>
                        <a:rPr lang="en-US" sz="1200" b="0" i="0" u="none" strike="noStrike" baseline="30000">
                          <a:solidFill>
                            <a:schemeClr val="tx1"/>
                          </a:solidFill>
                          <a:effectLst/>
                          <a:latin typeface="+mj-lt"/>
                        </a:rPr>
                        <a:t>g</a:t>
                      </a:r>
                    </a:p>
                  </a:txBody>
                  <a:tcPr marL="9525" marR="9525" marT="7200" marB="7200" anchor="ctr"/>
                </a:tc>
                <a:tc>
                  <a:txBody>
                    <a:bodyPr/>
                    <a:lstStyle/>
                    <a:p>
                      <a:pPr algn="ctr" fontAlgn="b"/>
                      <a:r>
                        <a:rPr lang="en-US" sz="1200" b="0" i="0" u="none" strike="noStrike">
                          <a:solidFill>
                            <a:schemeClr val="tx1"/>
                          </a:solidFill>
                          <a:effectLst/>
                          <a:latin typeface="+mj-lt"/>
                        </a:rPr>
                        <a:t>1 (1.5)</a:t>
                      </a:r>
                    </a:p>
                  </a:txBody>
                  <a:tcPr marL="9525" marR="9525" marT="7200" marB="7200" anchor="ctr"/>
                </a:tc>
                <a:extLst>
                  <a:ext uri="{0D108BD9-81ED-4DB2-BD59-A6C34878D82A}">
                    <a16:rowId xmlns:a16="http://schemas.microsoft.com/office/drawing/2014/main" val="381160729"/>
                  </a:ext>
                </a:extLst>
              </a:tr>
              <a:tr h="200129">
                <a:tc>
                  <a:txBody>
                    <a:bodyPr/>
                    <a:lstStyle/>
                    <a:p>
                      <a:pPr algn="l" fontAlgn="b"/>
                      <a:r>
                        <a:rPr lang="en-US" sz="1200" b="0" i="0" u="none" strike="noStrike">
                          <a:solidFill>
                            <a:schemeClr val="tx1"/>
                          </a:solidFill>
                          <a:effectLst/>
                          <a:latin typeface="+mj-lt"/>
                        </a:rPr>
                        <a:t>   Ventricular extrasystole</a:t>
                      </a:r>
                    </a:p>
                  </a:txBody>
                  <a:tcPr marL="108000" marR="9525" marT="7200" marB="7200" anchor="ctr"/>
                </a:tc>
                <a:tc>
                  <a:txBody>
                    <a:bodyPr/>
                    <a:lstStyle/>
                    <a:p>
                      <a:pPr algn="ctr" fontAlgn="b"/>
                      <a:r>
                        <a:rPr lang="en-US" sz="1200" b="0" i="0" u="none" strike="noStrike">
                          <a:solidFill>
                            <a:schemeClr val="tx1"/>
                          </a:solidFill>
                          <a:effectLst/>
                          <a:latin typeface="+mj-lt"/>
                        </a:rPr>
                        <a:t>1 (1.5)</a:t>
                      </a:r>
                      <a:r>
                        <a:rPr lang="en-US" sz="1200" b="0" i="0" u="none" strike="noStrike" baseline="30000">
                          <a:solidFill>
                            <a:schemeClr val="tx1"/>
                          </a:solidFill>
                          <a:effectLst/>
                          <a:latin typeface="+mj-lt"/>
                        </a:rPr>
                        <a:t>h</a:t>
                      </a:r>
                    </a:p>
                  </a:txBody>
                  <a:tcPr marL="9525" marR="9525" marT="7200" marB="7200" anchor="ctr"/>
                </a:tc>
                <a:tc>
                  <a:txBody>
                    <a:bodyPr/>
                    <a:lstStyle/>
                    <a:p>
                      <a:pPr algn="ctr" fontAlgn="b"/>
                      <a:r>
                        <a:rPr lang="en-US" sz="1200" b="0" i="0" u="none" strike="noStrike">
                          <a:solidFill>
                            <a:schemeClr val="tx1"/>
                          </a:solidFill>
                          <a:effectLst/>
                          <a:latin typeface="+mj-lt"/>
                        </a:rPr>
                        <a:t>0</a:t>
                      </a:r>
                    </a:p>
                  </a:txBody>
                  <a:tcPr marL="9525" marR="9525" marT="7200" marB="7200" anchor="ctr"/>
                </a:tc>
                <a:extLst>
                  <a:ext uri="{0D108BD9-81ED-4DB2-BD59-A6C34878D82A}">
                    <a16:rowId xmlns:a16="http://schemas.microsoft.com/office/drawing/2014/main" val="3540430099"/>
                  </a:ext>
                </a:extLst>
              </a:tr>
              <a:tr h="200129">
                <a:tc>
                  <a:txBody>
                    <a:bodyPr/>
                    <a:lstStyle/>
                    <a:p>
                      <a:pPr algn="l" fontAlgn="b"/>
                      <a:r>
                        <a:rPr lang="en-US" sz="1200" b="1" i="0" u="none" strike="noStrike">
                          <a:solidFill>
                            <a:schemeClr val="tx1"/>
                          </a:solidFill>
                          <a:effectLst/>
                          <a:latin typeface="+mj-lt"/>
                        </a:rPr>
                        <a:t>Second primary malignancy</a:t>
                      </a:r>
                    </a:p>
                  </a:txBody>
                  <a:tcPr marL="108000" marR="9525" marT="7200" marB="7200" anchor="ctr"/>
                </a:tc>
                <a:tc>
                  <a:txBody>
                    <a:bodyPr/>
                    <a:lstStyle/>
                    <a:p>
                      <a:pPr algn="ctr" fontAlgn="b"/>
                      <a:r>
                        <a:rPr lang="en-US" sz="1200" b="0" i="0" u="none" strike="noStrike">
                          <a:solidFill>
                            <a:schemeClr val="tx1"/>
                          </a:solidFill>
                          <a:effectLst/>
                          <a:latin typeface="+mj-lt"/>
                        </a:rPr>
                        <a:t>5 (7)</a:t>
                      </a:r>
                      <a:r>
                        <a:rPr lang="en-US" sz="1200" b="0" i="0" u="none" strike="noStrike" baseline="30000">
                          <a:solidFill>
                            <a:schemeClr val="tx1"/>
                          </a:solidFill>
                          <a:effectLst/>
                          <a:latin typeface="+mj-lt"/>
                        </a:rPr>
                        <a:t>i</a:t>
                      </a:r>
                    </a:p>
                  </a:txBody>
                  <a:tcPr marL="9525" marR="9525" marT="7200" marB="7200" anchor="ctr"/>
                </a:tc>
                <a:tc>
                  <a:txBody>
                    <a:bodyPr/>
                    <a:lstStyle/>
                    <a:p>
                      <a:pPr algn="ctr" fontAlgn="b"/>
                      <a:r>
                        <a:rPr lang="en-US" sz="1200" b="0" i="0" u="none" strike="noStrike">
                          <a:solidFill>
                            <a:schemeClr val="tx1"/>
                          </a:solidFill>
                          <a:effectLst/>
                          <a:latin typeface="+mj-lt"/>
                        </a:rPr>
                        <a:t>3 (4)</a:t>
                      </a:r>
                    </a:p>
                  </a:txBody>
                  <a:tcPr marL="9525" marR="9525" marT="7200" marB="7200" anchor="ctr"/>
                </a:tc>
                <a:extLst>
                  <a:ext uri="{0D108BD9-81ED-4DB2-BD59-A6C34878D82A}">
                    <a16:rowId xmlns:a16="http://schemas.microsoft.com/office/drawing/2014/main" val="1693855445"/>
                  </a:ext>
                </a:extLst>
              </a:tr>
            </a:tbl>
          </a:graphicData>
        </a:graphic>
      </p:graphicFrame>
      <p:graphicFrame>
        <p:nvGraphicFramePr>
          <p:cNvPr id="10" name="Diagramm 9">
            <a:extLst>
              <a:ext uri="{FF2B5EF4-FFF2-40B4-BE49-F238E27FC236}">
                <a16:creationId xmlns:a16="http://schemas.microsoft.com/office/drawing/2014/main" id="{E75BC066-83F8-E8E0-9613-50AEF672CB94}"/>
              </a:ext>
            </a:extLst>
          </p:cNvPr>
          <p:cNvGraphicFramePr/>
          <p:nvPr>
            <p:extLst>
              <p:ext uri="{D42A27DB-BD31-4B8C-83A1-F6EECF244321}">
                <p14:modId xmlns:p14="http://schemas.microsoft.com/office/powerpoint/2010/main" val="716294881"/>
              </p:ext>
            </p:extLst>
          </p:nvPr>
        </p:nvGraphicFramePr>
        <p:xfrm>
          <a:off x="6194340" y="1568825"/>
          <a:ext cx="5665966" cy="33578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892702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EB8D9-1814-EDEB-93C9-1C5C3A0BBD18}"/>
              </a:ext>
            </a:extLst>
          </p:cNvPr>
          <p:cNvSpPr>
            <a:spLocks noGrp="1"/>
          </p:cNvSpPr>
          <p:nvPr>
            <p:ph type="title"/>
          </p:nvPr>
        </p:nvSpPr>
        <p:spPr/>
        <p:txBody>
          <a:bodyPr/>
          <a:lstStyle/>
          <a:p>
            <a:r>
              <a:rPr lang="en-US"/>
              <a:t>Cardiac TEAEs of clinical interest</a:t>
            </a:r>
          </a:p>
        </p:txBody>
      </p:sp>
      <p:sp>
        <p:nvSpPr>
          <p:cNvPr id="4" name="Footer Placeholder 3">
            <a:extLst>
              <a:ext uri="{FF2B5EF4-FFF2-40B4-BE49-F238E27FC236}">
                <a16:creationId xmlns:a16="http://schemas.microsoft.com/office/drawing/2014/main" id="{6A58F0CC-FB74-A1F9-E2CF-52CCA6EFEBC2}"/>
              </a:ext>
            </a:extLst>
          </p:cNvPr>
          <p:cNvSpPr>
            <a:spLocks noGrp="1"/>
          </p:cNvSpPr>
          <p:nvPr>
            <p:ph type="ftr" sz="quarter" idx="10"/>
          </p:nvPr>
        </p:nvSpPr>
        <p:spPr>
          <a:xfrm>
            <a:off x="407989" y="5875020"/>
            <a:ext cx="8532812" cy="794068"/>
          </a:xfrm>
        </p:spPr>
        <p:txBody>
          <a:bodyPr/>
          <a:lstStyle/>
          <a:p>
            <a:r>
              <a:rPr lang="en-US" baseline="30000"/>
              <a:t>a</a:t>
            </a:r>
            <a:r>
              <a:rPr lang="en-US"/>
              <a:t> Pooled analyses of 10 clinical studies of </a:t>
            </a:r>
            <a:r>
              <a:rPr lang="en-US" err="1"/>
              <a:t>zanubrutinib</a:t>
            </a:r>
            <a:r>
              <a:rPr lang="en-US"/>
              <a:t>. </a:t>
            </a:r>
            <a:r>
              <a:rPr lang="en-US" baseline="30000"/>
              <a:t>b</a:t>
            </a:r>
            <a:r>
              <a:rPr lang="en-US"/>
              <a:t> Including ventricular tachyarrhythmia (SMQ narrow) and ventricular arrhythmias and cardiac arrest </a:t>
            </a:r>
            <a:br>
              <a:rPr lang="en-US"/>
            </a:br>
            <a:r>
              <a:rPr lang="en-US"/>
              <a:t>(High Level Term MedDRA v24.0). c Including hypertension (SMQ narrow).</a:t>
            </a:r>
          </a:p>
          <a:p>
            <a:r>
              <a:rPr lang="en-US" b="1"/>
              <a:t>AE</a:t>
            </a:r>
            <a:r>
              <a:rPr lang="en-US"/>
              <a:t>, adverse event; </a:t>
            </a:r>
            <a:r>
              <a:rPr lang="en-US" b="1"/>
              <a:t>EAIR</a:t>
            </a:r>
            <a:r>
              <a:rPr lang="en-US"/>
              <a:t>, exposure-adjusted incident rate; </a:t>
            </a:r>
            <a:r>
              <a:rPr lang="en-US" b="1"/>
              <a:t>MedDRA</a:t>
            </a:r>
            <a:r>
              <a:rPr lang="en-US"/>
              <a:t>, Medical Dictionary for Regulatory Activities; </a:t>
            </a:r>
            <a:r>
              <a:rPr lang="en-US" b="1"/>
              <a:t>SMQ</a:t>
            </a:r>
            <a:r>
              <a:rPr lang="en-US"/>
              <a:t>, standardized MedDRA query; </a:t>
            </a:r>
            <a:br>
              <a:rPr lang="en-US"/>
            </a:br>
            <a:r>
              <a:rPr lang="en-US" b="1"/>
              <a:t>TEAE</a:t>
            </a:r>
            <a:r>
              <a:rPr lang="en-US"/>
              <a:t>, treatment-emergent adverse event.</a:t>
            </a:r>
          </a:p>
          <a:p>
            <a:r>
              <a:rPr lang="en-US" b="1" err="1">
                <a:solidFill>
                  <a:srgbClr val="4E4F4E"/>
                </a:solidFill>
                <a:cs typeface="Arial" panose="020B0604020202020204" pitchFamily="34" charset="0"/>
              </a:rPr>
              <a:t>Opat</a:t>
            </a:r>
            <a:r>
              <a:rPr lang="en-US" b="1">
                <a:solidFill>
                  <a:srgbClr val="4E4F4E"/>
                </a:solidFill>
                <a:cs typeface="Arial" panose="020B0604020202020204" pitchFamily="34" charset="0"/>
              </a:rPr>
              <a:t> S,</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P1084 presented at EHA2023. Trotman J,</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284 presented at 17-ICML.</a:t>
            </a:r>
            <a:endParaRPr lang="en-US"/>
          </a:p>
        </p:txBody>
      </p:sp>
      <p:sp>
        <p:nvSpPr>
          <p:cNvPr id="11" name="Rectangle 10">
            <a:extLst>
              <a:ext uri="{FF2B5EF4-FFF2-40B4-BE49-F238E27FC236}">
                <a16:creationId xmlns:a16="http://schemas.microsoft.com/office/drawing/2014/main" id="{19ECC8AB-FB5D-7B01-D8E1-8EA7FD46EE93}"/>
              </a:ext>
            </a:extLst>
          </p:cNvPr>
          <p:cNvSpPr/>
          <p:nvPr/>
        </p:nvSpPr>
        <p:spPr>
          <a:xfrm>
            <a:off x="9120187" y="1665288"/>
            <a:ext cx="2663825" cy="3607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tlCol="0" anchor="t" anchorCtr="0"/>
          <a:lstStyle/>
          <a:p>
            <a:pPr marL="171450" indent="-171450">
              <a:buClr>
                <a:schemeClr val="accent2"/>
              </a:buClr>
              <a:buFont typeface="Arial" panose="020B0604020202020204" pitchFamily="34" charset="0"/>
              <a:buChar char="•"/>
            </a:pPr>
            <a:r>
              <a:rPr lang="en-GB" sz="1400">
                <a:solidFill>
                  <a:schemeClr val="tx1"/>
                </a:solidFill>
              </a:rPr>
              <a:t>Cardiac TEAEs were rare, with hypertension occurring in 4%, atrial fibrillation/flutter in 3%, and ventricular extrasystole in 1.5% of patients; the rate of cardiac TEAEs was comparable to that in a pooled safety analysis of zanubrutinib and lower than that reported for ibrutinib</a:t>
            </a:r>
            <a:endParaRPr lang="en-US" sz="1400">
              <a:solidFill>
                <a:schemeClr val="tx1"/>
              </a:solidFill>
            </a:endParaRPr>
          </a:p>
        </p:txBody>
      </p:sp>
      <p:graphicFrame>
        <p:nvGraphicFramePr>
          <p:cNvPr id="5" name="Table 6">
            <a:extLst>
              <a:ext uri="{FF2B5EF4-FFF2-40B4-BE49-F238E27FC236}">
                <a16:creationId xmlns:a16="http://schemas.microsoft.com/office/drawing/2014/main" id="{E05AA0D5-C338-31F0-4919-B75757E65415}"/>
              </a:ext>
            </a:extLst>
          </p:cNvPr>
          <p:cNvGraphicFramePr>
            <a:graphicFrameLocks noGrp="1"/>
          </p:cNvGraphicFramePr>
          <p:nvPr>
            <p:extLst>
              <p:ext uri="{D42A27DB-BD31-4B8C-83A1-F6EECF244321}">
                <p14:modId xmlns:p14="http://schemas.microsoft.com/office/powerpoint/2010/main" val="1303187471"/>
              </p:ext>
            </p:extLst>
          </p:nvPr>
        </p:nvGraphicFramePr>
        <p:xfrm>
          <a:off x="416531" y="1665290"/>
          <a:ext cx="8532000" cy="3607200"/>
        </p:xfrm>
        <a:graphic>
          <a:graphicData uri="http://schemas.openxmlformats.org/drawingml/2006/table">
            <a:tbl>
              <a:tblPr firstRow="1" bandRow="1">
                <a:tableStyleId>{5C22544A-7EE6-4342-B048-85BDC9FD1C3A}</a:tableStyleId>
              </a:tblPr>
              <a:tblGrid>
                <a:gridCol w="2484000">
                  <a:extLst>
                    <a:ext uri="{9D8B030D-6E8A-4147-A177-3AD203B41FA5}">
                      <a16:colId xmlns:a16="http://schemas.microsoft.com/office/drawing/2014/main" val="558964448"/>
                    </a:ext>
                  </a:extLst>
                </a:gridCol>
                <a:gridCol w="2016000">
                  <a:extLst>
                    <a:ext uri="{9D8B030D-6E8A-4147-A177-3AD203B41FA5}">
                      <a16:colId xmlns:a16="http://schemas.microsoft.com/office/drawing/2014/main" val="3675973528"/>
                    </a:ext>
                  </a:extLst>
                </a:gridCol>
                <a:gridCol w="2016000">
                  <a:extLst>
                    <a:ext uri="{9D8B030D-6E8A-4147-A177-3AD203B41FA5}">
                      <a16:colId xmlns:a16="http://schemas.microsoft.com/office/drawing/2014/main" val="2106756306"/>
                    </a:ext>
                  </a:extLst>
                </a:gridCol>
                <a:gridCol w="2016000">
                  <a:extLst>
                    <a:ext uri="{9D8B030D-6E8A-4147-A177-3AD203B41FA5}">
                      <a16:colId xmlns:a16="http://schemas.microsoft.com/office/drawing/2014/main" val="2470133925"/>
                    </a:ext>
                  </a:extLst>
                </a:gridCol>
              </a:tblGrid>
              <a:tr h="0">
                <a:tc>
                  <a:txBody>
                    <a:bodyPr/>
                    <a:lstStyle/>
                    <a:p>
                      <a:pPr algn="l" fontAlgn="b"/>
                      <a:endParaRPr lang="en-US" sz="1200" b="1" i="0" u="none" strike="noStrike">
                        <a:solidFill>
                          <a:schemeClr val="bg1"/>
                        </a:solidFill>
                        <a:effectLst/>
                        <a:latin typeface="+mn-lt"/>
                      </a:endParaRPr>
                    </a:p>
                  </a:txBody>
                  <a:tcPr marT="36000" marB="36000" anchor="ctr">
                    <a:lnB w="38100" cmpd="sng">
                      <a:noFill/>
                    </a:lnB>
                    <a:solidFill>
                      <a:schemeClr val="accent1"/>
                    </a:solidFill>
                  </a:tcPr>
                </a:tc>
                <a:tc>
                  <a:txBody>
                    <a:bodyPr/>
                    <a:lstStyle/>
                    <a:p>
                      <a:pPr algn="ctr" fontAlgn="b"/>
                      <a:r>
                        <a:rPr lang="en-US" sz="1200" b="1" i="0" u="none" strike="noStrike">
                          <a:solidFill>
                            <a:schemeClr val="bg1"/>
                          </a:solidFill>
                          <a:effectLst/>
                          <a:latin typeface="+mn-lt"/>
                        </a:rPr>
                        <a:t>MAGNOLIA</a:t>
                      </a:r>
                    </a:p>
                  </a:txBody>
                  <a:tcPr marT="36000" marB="36000" anchor="ctr">
                    <a:lnB w="12700" cap="flat" cmpd="sng" algn="ctr">
                      <a:solidFill>
                        <a:schemeClr val="bg1"/>
                      </a:solidFill>
                      <a:prstDash val="solid"/>
                      <a:round/>
                      <a:headEnd type="none" w="med" len="med"/>
                      <a:tailEnd type="none" w="med" len="med"/>
                    </a:lnB>
                    <a:solidFill>
                      <a:schemeClr val="accent1"/>
                    </a:solidFill>
                  </a:tcPr>
                </a:tc>
                <a:tc gridSpan="2">
                  <a:txBody>
                    <a:bodyPr/>
                    <a:lstStyle/>
                    <a:p>
                      <a:pPr algn="ctr" fontAlgn="b"/>
                      <a:r>
                        <a:rPr lang="en-US" sz="1200" b="1" i="0" u="none" strike="noStrike">
                          <a:solidFill>
                            <a:schemeClr val="bg1"/>
                          </a:solidFill>
                          <a:effectLst/>
                          <a:latin typeface="+mn-lt"/>
                        </a:rPr>
                        <a:t>Pooled analysis B-cell malignancies</a:t>
                      </a:r>
                      <a:r>
                        <a:rPr lang="en-US" sz="1200" b="1" i="0" u="none" strike="noStrike" baseline="30000">
                          <a:solidFill>
                            <a:schemeClr val="bg1"/>
                          </a:solidFill>
                          <a:effectLst/>
                          <a:latin typeface="+mn-lt"/>
                        </a:rPr>
                        <a:t>a</a:t>
                      </a:r>
                    </a:p>
                  </a:txBody>
                  <a:tcPr marT="36000" marB="36000" anchor="ctr">
                    <a:lnB w="12700" cap="flat" cmpd="sng" algn="ctr">
                      <a:solidFill>
                        <a:schemeClr val="bg1"/>
                      </a:solidFill>
                      <a:prstDash val="solid"/>
                      <a:round/>
                      <a:headEnd type="none" w="med" len="med"/>
                      <a:tailEnd type="none" w="med" len="med"/>
                    </a:lnB>
                    <a:solidFill>
                      <a:schemeClr val="accent1"/>
                    </a:solidFill>
                  </a:tcPr>
                </a:tc>
                <a:tc hMerge="1">
                  <a:txBody>
                    <a:bodyPr/>
                    <a:lstStyle/>
                    <a:p>
                      <a:pPr algn="l" fontAlgn="b"/>
                      <a:endParaRPr lang="en-US" sz="1100" b="1" i="0" u="none" strike="noStrike">
                        <a:solidFill>
                          <a:schemeClr val="bg1"/>
                        </a:solidFill>
                        <a:effectLst/>
                        <a:latin typeface="Calibri" panose="020F0502020204030204" pitchFamily="34" charset="0"/>
                      </a:endParaRPr>
                    </a:p>
                  </a:txBody>
                  <a:tcPr marL="9525" marR="9525" marT="9525" marB="0" anchor="ctr">
                    <a:solidFill>
                      <a:schemeClr val="accent1"/>
                    </a:solidFill>
                  </a:tcPr>
                </a:tc>
                <a:extLst>
                  <a:ext uri="{0D108BD9-81ED-4DB2-BD59-A6C34878D82A}">
                    <a16:rowId xmlns:a16="http://schemas.microsoft.com/office/drawing/2014/main" val="2841053331"/>
                  </a:ext>
                </a:extLst>
              </a:tr>
              <a:tr h="0">
                <a:tc>
                  <a:txBody>
                    <a:bodyPr/>
                    <a:lstStyle/>
                    <a:p>
                      <a:pPr algn="l" fontAlgn="b"/>
                      <a:r>
                        <a:rPr lang="en-US" sz="1200" b="1" i="0" u="none" strike="noStrike">
                          <a:solidFill>
                            <a:schemeClr val="bg1"/>
                          </a:solidFill>
                          <a:effectLst/>
                          <a:latin typeface="+mn-lt"/>
                        </a:rPr>
                        <a:t>Cardiovascular disorders</a:t>
                      </a:r>
                    </a:p>
                  </a:txBody>
                  <a:tcPr marL="108000" marR="72000" marT="36000" marB="36000" anchor="ctr">
                    <a:lnT w="38100" cmpd="sng">
                      <a:noFill/>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1200" b="1" i="0" u="none" strike="noStrike">
                          <a:solidFill>
                            <a:schemeClr val="bg1"/>
                          </a:solidFill>
                          <a:effectLst/>
                          <a:latin typeface="+mn-lt"/>
                        </a:rPr>
                        <a:t>Zanubrutinib (n=68)</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1200" b="1" i="0" u="none" strike="noStrike">
                          <a:solidFill>
                            <a:schemeClr val="bg1"/>
                          </a:solidFill>
                          <a:effectLst/>
                          <a:latin typeface="+mn-lt"/>
                        </a:rPr>
                        <a:t>Zanubrutinib (n=1550)</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fontAlgn="b"/>
                      <a:r>
                        <a:rPr lang="en-US" sz="1200" b="1" i="0" u="none" strike="noStrike">
                          <a:solidFill>
                            <a:schemeClr val="bg1"/>
                          </a:solidFill>
                          <a:effectLst/>
                          <a:latin typeface="+mn-lt"/>
                        </a:rPr>
                        <a:t>Ibrutinib (n=422)</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3273029817"/>
                  </a:ext>
                </a:extLst>
              </a:tr>
              <a:tr h="185677">
                <a:tc>
                  <a:txBody>
                    <a:bodyPr/>
                    <a:lstStyle/>
                    <a:p>
                      <a:pPr algn="l" fontAlgn="b"/>
                      <a:r>
                        <a:rPr lang="en-US" sz="1200" b="1" i="0" u="none" strike="noStrike">
                          <a:solidFill>
                            <a:schemeClr val="tx1"/>
                          </a:solidFill>
                          <a:effectLst/>
                          <a:latin typeface="+mn-lt"/>
                        </a:rPr>
                        <a:t>Treatment duration, median, months</a:t>
                      </a:r>
                    </a:p>
                  </a:txBody>
                  <a:tcPr marL="108000" marR="72000" marT="36000" marB="36000" anchor="ctr">
                    <a:lnT w="38100" cap="flat" cmpd="sng" algn="ctr">
                      <a:solidFill>
                        <a:schemeClr val="bg1"/>
                      </a:solidFill>
                      <a:prstDash val="solid"/>
                      <a:round/>
                      <a:headEnd type="none" w="med" len="med"/>
                      <a:tailEnd type="none" w="med" len="med"/>
                    </a:lnT>
                  </a:tcPr>
                </a:tc>
                <a:tc>
                  <a:txBody>
                    <a:bodyPr/>
                    <a:lstStyle/>
                    <a:p>
                      <a:pPr algn="ctr" fontAlgn="b"/>
                      <a:r>
                        <a:rPr lang="en-US" sz="1200" b="0" i="0" u="none" strike="noStrike">
                          <a:solidFill>
                            <a:schemeClr val="tx1"/>
                          </a:solidFill>
                          <a:effectLst/>
                          <a:latin typeface="+mn-lt"/>
                        </a:rPr>
                        <a:t>24</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US" sz="1200" b="0" i="0" u="none" strike="noStrike">
                          <a:solidFill>
                            <a:schemeClr val="tx1"/>
                          </a:solidFill>
                          <a:effectLst/>
                          <a:latin typeface="+mn-lt"/>
                        </a:rPr>
                        <a:t>26.64</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US" sz="1200" b="0" i="0" u="none" strike="noStrike">
                          <a:solidFill>
                            <a:schemeClr val="tx1"/>
                          </a:solidFill>
                          <a:effectLst/>
                          <a:latin typeface="+mn-lt"/>
                        </a:rPr>
                        <a:t>19.96</a:t>
                      </a:r>
                    </a:p>
                  </a:txBody>
                  <a:tcPr marT="36000" marB="36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873745953"/>
                  </a:ext>
                </a:extLst>
              </a:tr>
              <a:tr h="185677">
                <a:tc>
                  <a:txBody>
                    <a:bodyPr/>
                    <a:lstStyle/>
                    <a:p>
                      <a:pPr algn="l" fontAlgn="b"/>
                      <a:r>
                        <a:rPr lang="en-GB" sz="1200" b="1" i="0" u="none" strike="noStrike">
                          <a:solidFill>
                            <a:schemeClr val="tx1"/>
                          </a:solidFill>
                          <a:effectLst/>
                          <a:latin typeface="+mn-lt"/>
                        </a:rPr>
                        <a:t>Any cardiovascular medical history, n (%)</a:t>
                      </a:r>
                    </a:p>
                  </a:txBody>
                  <a:tcPr marL="108000" marR="72000" marT="36000" marB="36000" anchor="ctr">
                    <a:solidFill>
                      <a:srgbClr val="CBCDD2"/>
                    </a:solidFill>
                  </a:tcPr>
                </a:tc>
                <a:tc gridSpan="3">
                  <a:txBody>
                    <a:bodyPr/>
                    <a:lstStyle/>
                    <a:p>
                      <a:pPr algn="ctr" fontAlgn="b"/>
                      <a:endParaRPr lang="en-US" sz="1200" b="0" i="0" u="none" strike="noStrike">
                        <a:solidFill>
                          <a:schemeClr val="tx1"/>
                        </a:solidFill>
                        <a:effectLst/>
                        <a:latin typeface="+mn-lt"/>
                      </a:endParaRPr>
                    </a:p>
                  </a:txBody>
                  <a:tcPr marT="36000" marB="36000" anchor="ctr">
                    <a:solidFill>
                      <a:srgbClr val="CBCDD2"/>
                    </a:solidFill>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57547958"/>
                  </a:ext>
                </a:extLst>
              </a:tr>
              <a:tr h="0">
                <a:tc>
                  <a:txBody>
                    <a:bodyPr/>
                    <a:lstStyle/>
                    <a:p>
                      <a:pPr marL="457200" lvl="1" indent="0" algn="l" fontAlgn="b"/>
                      <a:r>
                        <a:rPr lang="en-US" sz="1200" b="0" i="0" u="none" strike="noStrike">
                          <a:solidFill>
                            <a:schemeClr val="tx1"/>
                          </a:solidFill>
                          <a:effectLst/>
                          <a:latin typeface="+mn-lt"/>
                        </a:rPr>
                        <a:t>Atrial fibrillation/flutter</a:t>
                      </a:r>
                    </a:p>
                  </a:txBody>
                  <a:tcPr marL="108000" marR="72000" marT="36000" marB="36000" anchor="ctr">
                    <a:solidFill>
                      <a:srgbClr val="CBCDD2"/>
                    </a:solidFill>
                  </a:tcPr>
                </a:tc>
                <a:tc>
                  <a:txBody>
                    <a:bodyPr/>
                    <a:lstStyle/>
                    <a:p>
                      <a:pPr algn="ctr" fontAlgn="b"/>
                      <a:r>
                        <a:rPr lang="en-US" sz="1200" b="0" i="0" u="none" strike="noStrike">
                          <a:solidFill>
                            <a:schemeClr val="tx1"/>
                          </a:solidFill>
                          <a:effectLst/>
                          <a:latin typeface="+mn-lt"/>
                        </a:rPr>
                        <a:t>8 (11.7)</a:t>
                      </a:r>
                    </a:p>
                  </a:txBody>
                  <a:tcPr marT="36000" marB="36000" anchor="ctr">
                    <a:solidFill>
                      <a:srgbClr val="CBCDD2"/>
                    </a:solidFill>
                  </a:tcPr>
                </a:tc>
                <a:tc>
                  <a:txBody>
                    <a:bodyPr/>
                    <a:lstStyle/>
                    <a:p>
                      <a:pPr algn="ctr" fontAlgn="b"/>
                      <a:r>
                        <a:rPr lang="en-US" sz="1200" b="0" i="0" u="none" strike="noStrike">
                          <a:solidFill>
                            <a:schemeClr val="tx1"/>
                          </a:solidFill>
                          <a:effectLst/>
                          <a:latin typeface="+mn-lt"/>
                        </a:rPr>
                        <a:t>101 (6.5)</a:t>
                      </a:r>
                    </a:p>
                  </a:txBody>
                  <a:tcPr marT="36000" marB="36000" anchor="ctr">
                    <a:solidFill>
                      <a:srgbClr val="CBCDD2"/>
                    </a:solidFill>
                  </a:tcPr>
                </a:tc>
                <a:tc>
                  <a:txBody>
                    <a:bodyPr/>
                    <a:lstStyle/>
                    <a:p>
                      <a:pPr algn="ctr" fontAlgn="b"/>
                      <a:r>
                        <a:rPr lang="en-US" sz="1200" b="0" i="0" u="none" strike="noStrike">
                          <a:solidFill>
                            <a:schemeClr val="tx1"/>
                          </a:solidFill>
                          <a:effectLst/>
                          <a:latin typeface="+mn-lt"/>
                        </a:rPr>
                        <a:t>26 (6.2)</a:t>
                      </a:r>
                    </a:p>
                  </a:txBody>
                  <a:tcPr marT="36000" marB="36000" anchor="ctr">
                    <a:solidFill>
                      <a:srgbClr val="CBCDD2"/>
                    </a:solidFill>
                  </a:tcPr>
                </a:tc>
                <a:extLst>
                  <a:ext uri="{0D108BD9-81ED-4DB2-BD59-A6C34878D82A}">
                    <a16:rowId xmlns:a16="http://schemas.microsoft.com/office/drawing/2014/main" val="834044751"/>
                  </a:ext>
                </a:extLst>
              </a:tr>
              <a:tr h="0">
                <a:tc>
                  <a:txBody>
                    <a:bodyPr/>
                    <a:lstStyle/>
                    <a:p>
                      <a:pPr marL="457200" lvl="1" indent="0" algn="l" fontAlgn="b"/>
                      <a:r>
                        <a:rPr lang="en-US" sz="1200" b="0" i="0" u="none" strike="noStrike">
                          <a:solidFill>
                            <a:schemeClr val="tx1"/>
                          </a:solidFill>
                          <a:effectLst/>
                          <a:latin typeface="+mn-lt"/>
                        </a:rPr>
                        <a:t>Ventricular arrhythmia</a:t>
                      </a:r>
                      <a:r>
                        <a:rPr lang="en-US" sz="1200" b="0" i="0" u="none" strike="noStrike" baseline="30000">
                          <a:solidFill>
                            <a:schemeClr val="tx1"/>
                          </a:solidFill>
                          <a:effectLst/>
                          <a:latin typeface="+mn-lt"/>
                        </a:rPr>
                        <a:t>b</a:t>
                      </a:r>
                    </a:p>
                  </a:txBody>
                  <a:tcPr marL="108000" marR="72000" marT="36000" marB="36000" anchor="ctr">
                    <a:solidFill>
                      <a:srgbClr val="CBCDD2"/>
                    </a:solidFill>
                  </a:tcPr>
                </a:tc>
                <a:tc>
                  <a:txBody>
                    <a:bodyPr/>
                    <a:lstStyle/>
                    <a:p>
                      <a:pPr algn="ctr" fontAlgn="b"/>
                      <a:r>
                        <a:rPr lang="en-US" sz="1200" b="0" i="0" u="none" strike="noStrike">
                          <a:solidFill>
                            <a:schemeClr val="tx1"/>
                          </a:solidFill>
                          <a:effectLst/>
                          <a:latin typeface="+mn-lt"/>
                        </a:rPr>
                        <a:t>0</a:t>
                      </a:r>
                    </a:p>
                  </a:txBody>
                  <a:tcPr marT="36000" marB="36000" anchor="ctr">
                    <a:solidFill>
                      <a:srgbClr val="CBCDD2"/>
                    </a:solidFill>
                  </a:tcPr>
                </a:tc>
                <a:tc>
                  <a:txBody>
                    <a:bodyPr/>
                    <a:lstStyle/>
                    <a:p>
                      <a:pPr algn="ctr" fontAlgn="b"/>
                      <a:r>
                        <a:rPr lang="en-US" sz="1200" b="0" i="0" u="none" strike="noStrike">
                          <a:solidFill>
                            <a:schemeClr val="tx1"/>
                          </a:solidFill>
                          <a:effectLst/>
                          <a:latin typeface="+mn-lt"/>
                        </a:rPr>
                        <a:t>14 (0.9)</a:t>
                      </a:r>
                    </a:p>
                  </a:txBody>
                  <a:tcPr marT="36000" marB="36000" anchor="ctr">
                    <a:solidFill>
                      <a:srgbClr val="CBCDD2"/>
                    </a:solidFill>
                  </a:tcPr>
                </a:tc>
                <a:tc>
                  <a:txBody>
                    <a:bodyPr/>
                    <a:lstStyle/>
                    <a:p>
                      <a:pPr algn="ctr" fontAlgn="b"/>
                      <a:r>
                        <a:rPr lang="en-US" sz="1200" b="0" i="0" u="none" strike="noStrike">
                          <a:solidFill>
                            <a:schemeClr val="tx1"/>
                          </a:solidFill>
                          <a:effectLst/>
                          <a:latin typeface="+mn-lt"/>
                        </a:rPr>
                        <a:t>1 (0.2)</a:t>
                      </a:r>
                    </a:p>
                  </a:txBody>
                  <a:tcPr marT="36000" marB="36000" anchor="ctr">
                    <a:solidFill>
                      <a:srgbClr val="CBCDD2"/>
                    </a:solidFill>
                  </a:tcPr>
                </a:tc>
                <a:extLst>
                  <a:ext uri="{0D108BD9-81ED-4DB2-BD59-A6C34878D82A}">
                    <a16:rowId xmlns:a16="http://schemas.microsoft.com/office/drawing/2014/main" val="3007547271"/>
                  </a:ext>
                </a:extLst>
              </a:tr>
              <a:tr h="0">
                <a:tc>
                  <a:txBody>
                    <a:bodyPr/>
                    <a:lstStyle/>
                    <a:p>
                      <a:pPr marL="457200" lvl="1" indent="0" algn="l" fontAlgn="b"/>
                      <a:r>
                        <a:rPr lang="en-US" sz="1200" b="0" i="0" u="none" strike="noStrike">
                          <a:solidFill>
                            <a:schemeClr val="tx1"/>
                          </a:solidFill>
                          <a:effectLst/>
                          <a:latin typeface="+mn-lt"/>
                        </a:rPr>
                        <a:t>Hypertension</a:t>
                      </a:r>
                      <a:r>
                        <a:rPr lang="en-US" sz="1200" b="0" i="0" u="none" strike="noStrike" baseline="30000">
                          <a:solidFill>
                            <a:schemeClr val="tx1"/>
                          </a:solidFill>
                          <a:effectLst/>
                          <a:latin typeface="+mn-lt"/>
                        </a:rPr>
                        <a:t>c</a:t>
                      </a:r>
                    </a:p>
                  </a:txBody>
                  <a:tcPr marL="108000" marR="72000" marT="36000" marB="36000" anchor="ctr">
                    <a:solidFill>
                      <a:srgbClr val="CBCDD2"/>
                    </a:solidFill>
                  </a:tcPr>
                </a:tc>
                <a:tc>
                  <a:txBody>
                    <a:bodyPr/>
                    <a:lstStyle/>
                    <a:p>
                      <a:pPr algn="ctr" fontAlgn="b"/>
                      <a:r>
                        <a:rPr lang="en-US" sz="1200" b="0" i="0" u="none" strike="noStrike">
                          <a:solidFill>
                            <a:schemeClr val="tx1"/>
                          </a:solidFill>
                          <a:effectLst/>
                          <a:latin typeface="+mn-lt"/>
                        </a:rPr>
                        <a:t>21 (30.9)</a:t>
                      </a:r>
                    </a:p>
                  </a:txBody>
                  <a:tcPr marT="36000" marB="36000" anchor="ctr">
                    <a:solidFill>
                      <a:srgbClr val="CBCDD2"/>
                    </a:solidFill>
                  </a:tcPr>
                </a:tc>
                <a:tc>
                  <a:txBody>
                    <a:bodyPr/>
                    <a:lstStyle/>
                    <a:p>
                      <a:pPr algn="ctr" fontAlgn="b"/>
                      <a:r>
                        <a:rPr lang="en-US" sz="1200" b="0" i="0" u="none" strike="noStrike">
                          <a:solidFill>
                            <a:schemeClr val="tx1"/>
                          </a:solidFill>
                          <a:effectLst/>
                          <a:latin typeface="+mn-lt"/>
                        </a:rPr>
                        <a:t>669 (43.2)</a:t>
                      </a:r>
                    </a:p>
                  </a:txBody>
                  <a:tcPr marT="36000" marB="36000" anchor="ctr">
                    <a:solidFill>
                      <a:srgbClr val="CBCDD2"/>
                    </a:solidFill>
                  </a:tcPr>
                </a:tc>
                <a:tc>
                  <a:txBody>
                    <a:bodyPr/>
                    <a:lstStyle/>
                    <a:p>
                      <a:pPr algn="ctr" fontAlgn="b"/>
                      <a:r>
                        <a:rPr lang="en-US" sz="1200" b="0" i="0" u="none" strike="noStrike">
                          <a:solidFill>
                            <a:schemeClr val="tx1"/>
                          </a:solidFill>
                          <a:effectLst/>
                          <a:latin typeface="+mn-lt"/>
                        </a:rPr>
                        <a:t>206 (48.8)</a:t>
                      </a:r>
                    </a:p>
                  </a:txBody>
                  <a:tcPr marT="36000" marB="36000" anchor="ctr">
                    <a:solidFill>
                      <a:srgbClr val="CBCDD2"/>
                    </a:solidFill>
                  </a:tcPr>
                </a:tc>
                <a:extLst>
                  <a:ext uri="{0D108BD9-81ED-4DB2-BD59-A6C34878D82A}">
                    <a16:rowId xmlns:a16="http://schemas.microsoft.com/office/drawing/2014/main" val="1488032670"/>
                  </a:ext>
                </a:extLst>
              </a:tr>
              <a:tr h="0">
                <a:tc>
                  <a:txBody>
                    <a:bodyPr/>
                    <a:lstStyle/>
                    <a:p>
                      <a:pPr algn="l" fontAlgn="b"/>
                      <a:r>
                        <a:rPr lang="en-US" sz="1200" b="1" i="0" u="none" strike="noStrike">
                          <a:solidFill>
                            <a:schemeClr val="tx1"/>
                          </a:solidFill>
                          <a:effectLst/>
                          <a:latin typeface="+mn-lt"/>
                        </a:rPr>
                        <a:t>Any cardiovascular AE, n (%)</a:t>
                      </a:r>
                    </a:p>
                  </a:txBody>
                  <a:tcPr marL="108000" marR="72000" marT="36000" marB="36000" anchor="ctr">
                    <a:solidFill>
                      <a:srgbClr val="E7E8EA"/>
                    </a:solidFill>
                  </a:tcPr>
                </a:tc>
                <a:tc gridSpan="3">
                  <a:txBody>
                    <a:bodyPr/>
                    <a:lstStyle/>
                    <a:p>
                      <a:pPr algn="ctr" fontAlgn="b"/>
                      <a:endParaRPr lang="en-US" sz="1200" b="0" i="0" u="none" strike="noStrike">
                        <a:solidFill>
                          <a:schemeClr val="tx1"/>
                        </a:solidFill>
                        <a:effectLst/>
                        <a:latin typeface="+mn-lt"/>
                      </a:endParaRPr>
                    </a:p>
                  </a:txBody>
                  <a:tcPr marT="36000" marB="36000" anchor="ctr">
                    <a:solidFill>
                      <a:srgbClr val="E7E8EA"/>
                    </a:solidFill>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08481067"/>
                  </a:ext>
                </a:extLst>
              </a:tr>
              <a:tr h="0">
                <a:tc rowSpan="2">
                  <a:txBody>
                    <a:bodyPr/>
                    <a:lstStyle/>
                    <a:p>
                      <a:pPr marL="457200" lvl="1" indent="0" algn="l" fontAlgn="b"/>
                      <a:r>
                        <a:rPr lang="en-US" sz="1200" b="0" i="0" u="none" strike="noStrike">
                          <a:solidFill>
                            <a:schemeClr val="tx1"/>
                          </a:solidFill>
                          <a:effectLst/>
                          <a:latin typeface="+mn-lt"/>
                        </a:rPr>
                        <a:t>Atrial fibrillation/flutter</a:t>
                      </a:r>
                    </a:p>
                  </a:txBody>
                  <a:tcPr marL="108000" marR="72000" marT="36000" marB="36000" anchor="ctr">
                    <a:solidFill>
                      <a:srgbClr val="E7E8EA"/>
                    </a:solidFill>
                  </a:tcPr>
                </a:tc>
                <a:tc>
                  <a:txBody>
                    <a:bodyPr/>
                    <a:lstStyle/>
                    <a:p>
                      <a:pPr algn="ctr" fontAlgn="b"/>
                      <a:r>
                        <a:rPr lang="en-US" sz="1200" b="0" i="0" u="none" strike="noStrike">
                          <a:solidFill>
                            <a:schemeClr val="tx1"/>
                          </a:solidFill>
                          <a:effectLst/>
                          <a:latin typeface="+mn-lt"/>
                        </a:rPr>
                        <a:t>2 (3)</a:t>
                      </a:r>
                    </a:p>
                  </a:txBody>
                  <a:tcPr marT="36000" marB="36000" anchor="ctr">
                    <a:solidFill>
                      <a:srgbClr val="E7E8EA"/>
                    </a:solidFill>
                  </a:tcPr>
                </a:tc>
                <a:tc>
                  <a:txBody>
                    <a:bodyPr/>
                    <a:lstStyle/>
                    <a:p>
                      <a:pPr algn="ctr" fontAlgn="b"/>
                      <a:r>
                        <a:rPr lang="en-US" sz="1200" b="0" i="0" u="none" strike="noStrike">
                          <a:solidFill>
                            <a:schemeClr val="tx1"/>
                          </a:solidFill>
                          <a:effectLst/>
                          <a:latin typeface="+mn-lt"/>
                        </a:rPr>
                        <a:t>60 (3.9)</a:t>
                      </a:r>
                    </a:p>
                  </a:txBody>
                  <a:tcPr marT="36000" marB="36000" anchor="ctr">
                    <a:solidFill>
                      <a:srgbClr val="E7E8EA"/>
                    </a:solidFill>
                  </a:tcPr>
                </a:tc>
                <a:tc>
                  <a:txBody>
                    <a:bodyPr/>
                    <a:lstStyle/>
                    <a:p>
                      <a:pPr algn="ctr" fontAlgn="b"/>
                      <a:r>
                        <a:rPr lang="en-US" sz="1200" b="0" i="0" u="none" strike="noStrike">
                          <a:solidFill>
                            <a:schemeClr val="tx1"/>
                          </a:solidFill>
                          <a:effectLst/>
                          <a:latin typeface="+mn-lt"/>
                        </a:rPr>
                        <a:t>60 (14.2)</a:t>
                      </a:r>
                    </a:p>
                  </a:txBody>
                  <a:tcPr marT="36000" marB="36000" anchor="ctr">
                    <a:solidFill>
                      <a:srgbClr val="E7E8EA"/>
                    </a:solidFill>
                  </a:tcPr>
                </a:tc>
                <a:extLst>
                  <a:ext uri="{0D108BD9-81ED-4DB2-BD59-A6C34878D82A}">
                    <a16:rowId xmlns:a16="http://schemas.microsoft.com/office/drawing/2014/main" val="1586324850"/>
                  </a:ext>
                </a:extLst>
              </a:tr>
              <a:tr h="0">
                <a:tc v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gridSpan="3">
                  <a:txBody>
                    <a:bodyPr/>
                    <a:lstStyle/>
                    <a:p>
                      <a:pPr algn="ctr" fontAlgn="b"/>
                      <a:r>
                        <a:rPr lang="en-GB" sz="1200" b="0" i="0" u="none" strike="noStrike">
                          <a:solidFill>
                            <a:schemeClr val="tx1"/>
                          </a:solidFill>
                          <a:effectLst/>
                          <a:latin typeface="+mn-lt"/>
                        </a:rPr>
                        <a:t>EAIR: 0.13 vs 0.82 person-month (P&lt;.0001)</a:t>
                      </a:r>
                    </a:p>
                  </a:txBody>
                  <a:tcPr marT="36000" marB="36000" anchor="ctr">
                    <a:solidFill>
                      <a:srgbClr val="E7E8EA"/>
                    </a:solidFill>
                  </a:tcPr>
                </a:tc>
                <a:tc hMerge="1">
                  <a:txBody>
                    <a:bodyPr/>
                    <a:lstStyle/>
                    <a:p>
                      <a:pPr algn="l" fontAlgn="b"/>
                      <a:r>
                        <a:rPr lang="en-GB" sz="1100" b="0" i="0" u="none" strike="noStrike">
                          <a:solidFill>
                            <a:srgbClr val="000000"/>
                          </a:solidFill>
                          <a:effectLst/>
                          <a:latin typeface="Calibri" panose="020F0502020204030204" pitchFamily="34" charset="0"/>
                        </a:rPr>
                        <a:t>EAIR: 0.13 vs 0.82 person-month (P&lt;.0001)</a:t>
                      </a:r>
                    </a:p>
                  </a:txBody>
                  <a:tcPr marL="9525" marR="9525" marT="9525" marB="0" anchor="b"/>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24847483"/>
                  </a:ext>
                </a:extLst>
              </a:tr>
              <a:tr h="185677">
                <a:tc>
                  <a:txBody>
                    <a:bodyPr/>
                    <a:lstStyle/>
                    <a:p>
                      <a:pPr marL="457200" lvl="1" indent="0" algn="l" fontAlgn="b"/>
                      <a:r>
                        <a:rPr lang="pt-BR" sz="1200" b="0" i="0" u="none" strike="noStrike">
                          <a:solidFill>
                            <a:schemeClr val="tx1"/>
                          </a:solidFill>
                          <a:effectLst/>
                          <a:latin typeface="+mn-lt"/>
                        </a:rPr>
                        <a:t>Ventricular arrhythmia (grade ≥2)</a:t>
                      </a:r>
                      <a:r>
                        <a:rPr lang="pt-BR" sz="1200" b="0" i="0" u="none" strike="noStrike" baseline="30000">
                          <a:solidFill>
                            <a:schemeClr val="tx1"/>
                          </a:solidFill>
                          <a:effectLst/>
                          <a:latin typeface="+mn-lt"/>
                        </a:rPr>
                        <a:t>b</a:t>
                      </a:r>
                    </a:p>
                  </a:txBody>
                  <a:tcPr marL="108000" marR="72000" marT="36000" marB="36000" anchor="ctr">
                    <a:solidFill>
                      <a:srgbClr val="E7E8EA"/>
                    </a:solidFill>
                  </a:tcPr>
                </a:tc>
                <a:tc>
                  <a:txBody>
                    <a:bodyPr/>
                    <a:lstStyle/>
                    <a:p>
                      <a:pPr algn="ctr" fontAlgn="b"/>
                      <a:r>
                        <a:rPr lang="en-US" sz="1200" b="0" i="0" u="none" strike="noStrike">
                          <a:solidFill>
                            <a:schemeClr val="tx1"/>
                          </a:solidFill>
                          <a:effectLst/>
                          <a:latin typeface="+mn-lt"/>
                        </a:rPr>
                        <a:t>1 (1.5)</a:t>
                      </a:r>
                    </a:p>
                  </a:txBody>
                  <a:tcPr marT="36000" marB="36000" anchor="ctr">
                    <a:solidFill>
                      <a:srgbClr val="E7E8EA"/>
                    </a:solidFill>
                  </a:tcPr>
                </a:tc>
                <a:tc>
                  <a:txBody>
                    <a:bodyPr/>
                    <a:lstStyle/>
                    <a:p>
                      <a:pPr algn="ctr" fontAlgn="b"/>
                      <a:r>
                        <a:rPr lang="en-US" sz="1200" b="0" i="0" u="none" strike="noStrike">
                          <a:solidFill>
                            <a:schemeClr val="tx1"/>
                          </a:solidFill>
                          <a:effectLst/>
                          <a:latin typeface="+mn-lt"/>
                        </a:rPr>
                        <a:t>11 (0.7)</a:t>
                      </a:r>
                    </a:p>
                  </a:txBody>
                  <a:tcPr marT="36000" marB="36000" anchor="ctr">
                    <a:solidFill>
                      <a:srgbClr val="E7E8EA"/>
                    </a:solidFill>
                  </a:tcPr>
                </a:tc>
                <a:tc>
                  <a:txBody>
                    <a:bodyPr/>
                    <a:lstStyle/>
                    <a:p>
                      <a:pPr algn="ctr" fontAlgn="b"/>
                      <a:r>
                        <a:rPr lang="en-US" sz="1200" b="0" i="0" u="none" strike="noStrike">
                          <a:solidFill>
                            <a:schemeClr val="tx1"/>
                          </a:solidFill>
                          <a:effectLst/>
                          <a:latin typeface="+mn-lt"/>
                        </a:rPr>
                        <a:t>6 (1.4)</a:t>
                      </a:r>
                    </a:p>
                  </a:txBody>
                  <a:tcPr marT="36000" marB="36000" anchor="ctr">
                    <a:solidFill>
                      <a:srgbClr val="E7E8EA"/>
                    </a:solidFill>
                  </a:tcPr>
                </a:tc>
                <a:extLst>
                  <a:ext uri="{0D108BD9-81ED-4DB2-BD59-A6C34878D82A}">
                    <a16:rowId xmlns:a16="http://schemas.microsoft.com/office/drawing/2014/main" val="664011026"/>
                  </a:ext>
                </a:extLst>
              </a:tr>
              <a:tr h="0">
                <a:tc>
                  <a:txBody>
                    <a:bodyPr/>
                    <a:lstStyle/>
                    <a:p>
                      <a:pPr marL="457200" lvl="1" indent="0" algn="l" fontAlgn="b"/>
                      <a:r>
                        <a:rPr lang="en-US" sz="1200" b="1" i="0" u="none" strike="noStrike">
                          <a:solidFill>
                            <a:schemeClr val="tx1"/>
                          </a:solidFill>
                          <a:effectLst/>
                          <a:latin typeface="+mn-lt"/>
                        </a:rPr>
                        <a:t>Hypertension</a:t>
                      </a:r>
                      <a:r>
                        <a:rPr lang="en-US" sz="1200" b="1" i="0" u="none" strike="noStrike" baseline="30000">
                          <a:solidFill>
                            <a:schemeClr val="tx1"/>
                          </a:solidFill>
                          <a:effectLst/>
                          <a:latin typeface="+mn-lt"/>
                        </a:rPr>
                        <a:t>c</a:t>
                      </a:r>
                    </a:p>
                  </a:txBody>
                  <a:tcPr marL="108000" marR="72000" marT="36000" marB="36000" anchor="ctr">
                    <a:solidFill>
                      <a:srgbClr val="E7E8EA"/>
                    </a:solidFill>
                  </a:tcPr>
                </a:tc>
                <a:tc>
                  <a:txBody>
                    <a:bodyPr/>
                    <a:lstStyle/>
                    <a:p>
                      <a:pPr algn="ctr" fontAlgn="b"/>
                      <a:r>
                        <a:rPr lang="en-US" sz="1200" b="0" i="0" u="none" strike="noStrike">
                          <a:solidFill>
                            <a:schemeClr val="tx1"/>
                          </a:solidFill>
                          <a:effectLst/>
                          <a:latin typeface="+mn-lt"/>
                        </a:rPr>
                        <a:t>3 (4)</a:t>
                      </a:r>
                    </a:p>
                  </a:txBody>
                  <a:tcPr marT="36000" marB="36000" anchor="ctr">
                    <a:solidFill>
                      <a:srgbClr val="E7E8EA"/>
                    </a:solidFill>
                  </a:tcPr>
                </a:tc>
                <a:tc>
                  <a:txBody>
                    <a:bodyPr/>
                    <a:lstStyle/>
                    <a:p>
                      <a:pPr algn="ctr" fontAlgn="b"/>
                      <a:r>
                        <a:rPr lang="en-US" sz="1200" b="0" i="0" u="none" strike="noStrike">
                          <a:solidFill>
                            <a:schemeClr val="tx1"/>
                          </a:solidFill>
                          <a:effectLst/>
                          <a:latin typeface="+mn-lt"/>
                        </a:rPr>
                        <a:t>225 (14.5)</a:t>
                      </a:r>
                    </a:p>
                  </a:txBody>
                  <a:tcPr marT="36000" marB="36000" anchor="ctr">
                    <a:solidFill>
                      <a:srgbClr val="E7E8EA"/>
                    </a:solidFill>
                  </a:tcPr>
                </a:tc>
                <a:tc>
                  <a:txBody>
                    <a:bodyPr/>
                    <a:lstStyle/>
                    <a:p>
                      <a:pPr algn="ctr" fontAlgn="b"/>
                      <a:r>
                        <a:rPr lang="en-US" sz="1200" b="0" i="0" u="none" strike="noStrike">
                          <a:solidFill>
                            <a:schemeClr val="tx1"/>
                          </a:solidFill>
                          <a:effectLst/>
                          <a:latin typeface="+mn-lt"/>
                        </a:rPr>
                        <a:t>85 (20.1)</a:t>
                      </a:r>
                    </a:p>
                  </a:txBody>
                  <a:tcPr marT="36000" marB="36000" anchor="ctr">
                    <a:solidFill>
                      <a:srgbClr val="E7E8EA"/>
                    </a:solidFill>
                  </a:tcPr>
                </a:tc>
                <a:extLst>
                  <a:ext uri="{0D108BD9-81ED-4DB2-BD59-A6C34878D82A}">
                    <a16:rowId xmlns:a16="http://schemas.microsoft.com/office/drawing/2014/main" val="2617755294"/>
                  </a:ext>
                </a:extLst>
              </a:tr>
            </a:tbl>
          </a:graphicData>
        </a:graphic>
      </p:graphicFrame>
    </p:spTree>
    <p:extLst>
      <p:ext uri="{BB962C8B-B14F-4D97-AF65-F5344CB8AC3E}">
        <p14:creationId xmlns:p14="http://schemas.microsoft.com/office/powerpoint/2010/main" val="6384502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58F0CC-FB74-A1F9-E2CF-52CCA6EFEBC2}"/>
              </a:ext>
            </a:extLst>
          </p:cNvPr>
          <p:cNvSpPr>
            <a:spLocks noGrp="1"/>
          </p:cNvSpPr>
          <p:nvPr>
            <p:ph type="ftr" sz="quarter" idx="10"/>
          </p:nvPr>
        </p:nvSpPr>
        <p:spPr/>
        <p:txBody>
          <a:bodyPr/>
          <a:lstStyle/>
          <a:p>
            <a:r>
              <a:rPr lang="en-GB" sz="800" b="1"/>
              <a:t>MZL</a:t>
            </a:r>
            <a:r>
              <a:rPr lang="en-GB" sz="800"/>
              <a:t>, marginal </a:t>
            </a:r>
            <a:r>
              <a:rPr lang="en-GB"/>
              <a:t>z</a:t>
            </a:r>
            <a:r>
              <a:rPr lang="en-GB" sz="800"/>
              <a:t>one </a:t>
            </a:r>
            <a:r>
              <a:rPr lang="en-GB"/>
              <a:t>l</a:t>
            </a:r>
            <a:r>
              <a:rPr lang="en-GB" sz="800"/>
              <a:t>ymphoma; </a:t>
            </a:r>
            <a:r>
              <a:rPr lang="en-GB" b="1"/>
              <a:t>R/R, </a:t>
            </a:r>
            <a:r>
              <a:rPr lang="en-GB"/>
              <a:t>relapsed/refractory.</a:t>
            </a:r>
          </a:p>
          <a:p>
            <a:r>
              <a:rPr lang="en-US" b="1" err="1">
                <a:solidFill>
                  <a:srgbClr val="4E4F4E"/>
                </a:solidFill>
                <a:cs typeface="Arial" panose="020B0604020202020204" pitchFamily="34" charset="0"/>
              </a:rPr>
              <a:t>Opat</a:t>
            </a:r>
            <a:r>
              <a:rPr lang="en-US" b="1">
                <a:solidFill>
                  <a:srgbClr val="4E4F4E"/>
                </a:solidFill>
                <a:cs typeface="Arial" panose="020B0604020202020204" pitchFamily="34" charset="0"/>
              </a:rPr>
              <a:t> S,</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P1084 presented at EHA2023. Trotman J,</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284 presented at 17-ICML.</a:t>
            </a:r>
            <a:endParaRPr lang="en-US"/>
          </a:p>
        </p:txBody>
      </p:sp>
      <p:sp>
        <p:nvSpPr>
          <p:cNvPr id="7" name="Inhaltsplatzhalter 6">
            <a:extLst>
              <a:ext uri="{FF2B5EF4-FFF2-40B4-BE49-F238E27FC236}">
                <a16:creationId xmlns:a16="http://schemas.microsoft.com/office/drawing/2014/main" id="{48CBB0A8-6E5A-4663-BD5C-9968E90DDAE6}"/>
              </a:ext>
            </a:extLst>
          </p:cNvPr>
          <p:cNvSpPr>
            <a:spLocks noGrp="1"/>
          </p:cNvSpPr>
          <p:nvPr>
            <p:ph idx="1"/>
          </p:nvPr>
        </p:nvSpPr>
        <p:spPr/>
        <p:txBody>
          <a:bodyPr>
            <a:normAutofit/>
          </a:bodyPr>
          <a:lstStyle/>
          <a:p>
            <a:r>
              <a:rPr lang="en-GB" b="1"/>
              <a:t>At a median study follow-up of 28 months, zanubrutinib showed high response rates and durable disease control in R/R MZL</a:t>
            </a:r>
          </a:p>
          <a:p>
            <a:pPr lvl="1"/>
            <a:r>
              <a:rPr lang="en-GB"/>
              <a:t>There were responses in all MZL subtypes and in difficult-to-treat subgroups </a:t>
            </a:r>
          </a:p>
          <a:p>
            <a:r>
              <a:rPr lang="en-GB" b="1"/>
              <a:t>Zanubrutinib was generally well tolerated </a:t>
            </a:r>
          </a:p>
          <a:p>
            <a:pPr lvl="1"/>
            <a:r>
              <a:rPr lang="en-GB"/>
              <a:t>Hypertension and atrial fibrillation/flutter were uncommon, comparable to those in the zanubrutinib pooled safety analyses, and lower than reported with ibrutinib</a:t>
            </a:r>
          </a:p>
          <a:p>
            <a:pPr lvl="1"/>
            <a:r>
              <a:rPr lang="en-GB"/>
              <a:t>No new safety signals were observed</a:t>
            </a:r>
          </a:p>
          <a:p>
            <a:r>
              <a:rPr lang="en-GB" b="1"/>
              <a:t>These data support the use of zanubrutinib as treatment for patients with R/R MZL</a:t>
            </a:r>
          </a:p>
        </p:txBody>
      </p:sp>
      <p:sp>
        <p:nvSpPr>
          <p:cNvPr id="9" name="Titel 8">
            <a:extLst>
              <a:ext uri="{FF2B5EF4-FFF2-40B4-BE49-F238E27FC236}">
                <a16:creationId xmlns:a16="http://schemas.microsoft.com/office/drawing/2014/main" id="{BB039EB0-ACDC-AA5C-6897-76DC7A5F7C65}"/>
              </a:ext>
            </a:extLst>
          </p:cNvPr>
          <p:cNvSpPr>
            <a:spLocks noGrp="1"/>
          </p:cNvSpPr>
          <p:nvPr>
            <p:ph type="title"/>
          </p:nvPr>
        </p:nvSpPr>
        <p:spPr/>
        <p:txBody>
          <a:bodyPr/>
          <a:lstStyle/>
          <a:p>
            <a:r>
              <a:rPr lang="en-GB"/>
              <a:t>Conclusions</a:t>
            </a:r>
          </a:p>
        </p:txBody>
      </p:sp>
    </p:spTree>
    <p:extLst>
      <p:ext uri="{BB962C8B-B14F-4D97-AF65-F5344CB8AC3E}">
        <p14:creationId xmlns:p14="http://schemas.microsoft.com/office/powerpoint/2010/main" val="23171025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9739C2-AB49-9A8C-92F5-042A8EB5E0D6}"/>
              </a:ext>
            </a:extLst>
          </p:cNvPr>
          <p:cNvSpPr>
            <a:spLocks noGrp="1"/>
          </p:cNvSpPr>
          <p:nvPr>
            <p:ph type="title"/>
          </p:nvPr>
        </p:nvSpPr>
        <p:spPr/>
        <p:txBody>
          <a:bodyPr/>
          <a:lstStyle/>
          <a:p>
            <a:r>
              <a:rPr lang="en-US"/>
              <a:t>ROSEWOOD</a:t>
            </a:r>
          </a:p>
        </p:txBody>
      </p:sp>
      <p:sp>
        <p:nvSpPr>
          <p:cNvPr id="6" name="Text Placeholder 5">
            <a:extLst>
              <a:ext uri="{FF2B5EF4-FFF2-40B4-BE49-F238E27FC236}">
                <a16:creationId xmlns:a16="http://schemas.microsoft.com/office/drawing/2014/main" id="{169C931F-8E41-354C-8383-F79C07C5439B}"/>
              </a:ext>
            </a:extLst>
          </p:cNvPr>
          <p:cNvSpPr>
            <a:spLocks noGrp="1"/>
          </p:cNvSpPr>
          <p:nvPr>
            <p:ph type="body" idx="1"/>
          </p:nvPr>
        </p:nvSpPr>
        <p:spPr/>
        <p:txBody>
          <a:bodyPr/>
          <a:lstStyle/>
          <a:p>
            <a:r>
              <a:rPr lang="en-US"/>
              <a:t>Zanubrutinib plus </a:t>
            </a:r>
            <a:r>
              <a:rPr lang="en-US" err="1"/>
              <a:t>obinutuzumab</a:t>
            </a:r>
            <a:r>
              <a:rPr lang="en-US"/>
              <a:t> </a:t>
            </a:r>
            <a:br>
              <a:rPr lang="en-US"/>
            </a:br>
            <a:r>
              <a:rPr lang="en-US"/>
              <a:t>versus </a:t>
            </a:r>
            <a:r>
              <a:rPr lang="en-US" err="1"/>
              <a:t>obinutuzumab</a:t>
            </a:r>
            <a:r>
              <a:rPr lang="en-US"/>
              <a:t> in R/R FL</a:t>
            </a:r>
          </a:p>
        </p:txBody>
      </p:sp>
    </p:spTree>
    <p:extLst>
      <p:ext uri="{BB962C8B-B14F-4D97-AF65-F5344CB8AC3E}">
        <p14:creationId xmlns:p14="http://schemas.microsoft.com/office/powerpoint/2010/main" val="11669468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0DCECC0-34F1-543A-19C4-93B61D40DCAC}"/>
              </a:ext>
            </a:extLst>
          </p:cNvPr>
          <p:cNvSpPr>
            <a:spLocks noGrp="1"/>
          </p:cNvSpPr>
          <p:nvPr>
            <p:ph type="ftr" sz="quarter" idx="13"/>
          </p:nvPr>
        </p:nvSpPr>
        <p:spPr>
          <a:xfrm>
            <a:off x="407989" y="5902075"/>
            <a:ext cx="8026180" cy="767013"/>
          </a:xfrm>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Zanubrutinib was given orally at 160 mg twice daily. </a:t>
            </a:r>
            <a:r>
              <a:rPr lang="en-US" baseline="30000">
                <a:solidFill>
                  <a:srgbClr val="4E4F4E"/>
                </a:solidFill>
                <a:cs typeface="Arial" panose="020B0604020202020204" pitchFamily="34" charset="0"/>
              </a:rPr>
              <a:t>b</a:t>
            </a:r>
            <a:r>
              <a:rPr lang="en-US">
                <a:solidFill>
                  <a:srgbClr val="4E4F4E"/>
                </a:solidFill>
                <a:cs typeface="Arial" panose="020B0604020202020204" pitchFamily="34" charset="0"/>
              </a:rPr>
              <a:t> Obinutuzumab was given intravenously at 1000 mg in both arms on days 1, 8, and 15 of cycle 1, day 1 of cycles 2 to 6, and then every 8 weeks up to 20 doses maximum. </a:t>
            </a:r>
            <a:r>
              <a:rPr lang="en-US" baseline="30000">
                <a:solidFill>
                  <a:srgbClr val="4E4F4E"/>
                </a:solidFill>
                <a:cs typeface="Arial" panose="020B0604020202020204" pitchFamily="34" charset="0"/>
              </a:rPr>
              <a:t>c</a:t>
            </a:r>
            <a:r>
              <a:rPr lang="en-US">
                <a:solidFill>
                  <a:srgbClr val="4E4F4E"/>
                </a:solidFill>
                <a:cs typeface="Arial" panose="020B0604020202020204" pitchFamily="34" charset="0"/>
              </a:rPr>
              <a:t> Secondary endpoint.</a:t>
            </a:r>
          </a:p>
          <a:p>
            <a:r>
              <a:rPr lang="en-US" b="1">
                <a:solidFill>
                  <a:srgbClr val="4E4F4E"/>
                </a:solidFill>
                <a:cs typeface="Arial" panose="020B0604020202020204" pitchFamily="34" charset="0"/>
              </a:rPr>
              <a:t>AE</a:t>
            </a:r>
            <a:r>
              <a:rPr lang="en-US">
                <a:solidFill>
                  <a:srgbClr val="4E4F4E"/>
                </a:solidFill>
                <a:cs typeface="Arial" panose="020B0604020202020204" pitchFamily="34" charset="0"/>
              </a:rPr>
              <a:t>, adverse event; </a:t>
            </a:r>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err="1">
                <a:solidFill>
                  <a:srgbClr val="4E4F4E"/>
                </a:solidFill>
                <a:cs typeface="Arial" panose="020B0604020202020204" pitchFamily="34" charset="0"/>
              </a:rPr>
              <a:t>DoR</a:t>
            </a:r>
            <a:r>
              <a:rPr lang="en-US">
                <a:solidFill>
                  <a:srgbClr val="4E4F4E"/>
                </a:solidFill>
                <a:cs typeface="Arial" panose="020B0604020202020204" pitchFamily="34" charset="0"/>
              </a:rPr>
              <a:t>, duration of response; </a:t>
            </a:r>
            <a:r>
              <a:rPr lang="en-US" b="1">
                <a:solidFill>
                  <a:srgbClr val="4E4F4E"/>
                </a:solidFill>
                <a:cs typeface="Arial" panose="020B0604020202020204" pitchFamily="34" charset="0"/>
              </a:rPr>
              <a:t>ECOG PS</a:t>
            </a:r>
            <a:r>
              <a:rPr lang="en-US">
                <a:solidFill>
                  <a:srgbClr val="4E4F4E"/>
                </a:solidFill>
                <a:cs typeface="Arial" panose="020B0604020202020204" pitchFamily="34" charset="0"/>
              </a:rPr>
              <a:t>, Eastern Cooperative Oncology Group performance status; </a:t>
            </a:r>
            <a:r>
              <a:rPr lang="en-US" b="1">
                <a:solidFill>
                  <a:srgbClr val="4E4F4E"/>
                </a:solidFill>
                <a:cs typeface="Arial" panose="020B0604020202020204" pitchFamily="34" charset="0"/>
              </a:rPr>
              <a:t>FL</a:t>
            </a:r>
            <a:r>
              <a:rPr lang="en-US">
                <a:solidFill>
                  <a:srgbClr val="4E4F4E"/>
                </a:solidFill>
                <a:cs typeface="Arial" panose="020B0604020202020204" pitchFamily="34" charset="0"/>
              </a:rPr>
              <a:t>, follicular lymphoma; </a:t>
            </a:r>
            <a:r>
              <a:rPr lang="en-US" b="1">
                <a:solidFill>
                  <a:srgbClr val="4E4F4E"/>
                </a:solidFill>
                <a:cs typeface="Arial" panose="020B0604020202020204" pitchFamily="34" charset="0"/>
              </a:rPr>
              <a:t>IRC</a:t>
            </a:r>
            <a:r>
              <a:rPr lang="en-US">
                <a:solidFill>
                  <a:srgbClr val="4E4F4E"/>
                </a:solidFill>
                <a:cs typeface="Arial" panose="020B0604020202020204" pitchFamily="34" charset="0"/>
              </a:rPr>
              <a:t>, independent review committee; </a:t>
            </a:r>
            <a:r>
              <a:rPr lang="en-US" b="1">
                <a:solidFill>
                  <a:srgbClr val="4E4F4E"/>
                </a:solidFill>
                <a:cs typeface="Arial" panose="020B0604020202020204" pitchFamily="34" charset="0"/>
              </a:rPr>
              <a:t>ORR</a:t>
            </a:r>
            <a:r>
              <a:rPr lang="en-US">
                <a:solidFill>
                  <a:srgbClr val="4E4F4E"/>
                </a:solidFill>
                <a:cs typeface="Arial" panose="020B0604020202020204" pitchFamily="34" charset="0"/>
              </a:rPr>
              <a:t>, overall response rate; </a:t>
            </a:r>
            <a:r>
              <a:rPr lang="en-US" b="1">
                <a:solidFill>
                  <a:srgbClr val="4E4F4E"/>
                </a:solidFill>
                <a:cs typeface="Arial" panose="020B0604020202020204" pitchFamily="34" charset="0"/>
              </a:rPr>
              <a:t>OS</a:t>
            </a:r>
            <a:r>
              <a:rPr lang="en-US">
                <a:solidFill>
                  <a:srgbClr val="4E4F4E"/>
                </a:solidFill>
                <a:cs typeface="Arial" panose="020B0604020202020204" pitchFamily="34" charset="0"/>
              </a:rPr>
              <a:t>, overall survival; </a:t>
            </a:r>
            <a:r>
              <a:rPr lang="en-US" b="1">
                <a:solidFill>
                  <a:srgbClr val="4E4F4E"/>
                </a:solidFill>
                <a:cs typeface="Arial" panose="020B0604020202020204" pitchFamily="34" charset="0"/>
              </a:rPr>
              <a:t>PD</a:t>
            </a:r>
            <a:r>
              <a:rPr lang="en-US">
                <a:solidFill>
                  <a:srgbClr val="4E4F4E"/>
                </a:solidFill>
                <a:cs typeface="Arial" panose="020B0604020202020204" pitchFamily="34" charset="0"/>
              </a:rPr>
              <a:t>, progressive disease;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r>
              <a:rPr lang="en-US" b="1">
                <a:solidFill>
                  <a:srgbClr val="4E4F4E"/>
                </a:solidFill>
                <a:cs typeface="Arial" panose="020B0604020202020204" pitchFamily="34" charset="0"/>
              </a:rPr>
              <a:t>R/R</a:t>
            </a:r>
            <a:r>
              <a:rPr lang="en-US">
                <a:solidFill>
                  <a:srgbClr val="4E4F4E"/>
                </a:solidFill>
                <a:cs typeface="Arial" panose="020B0604020202020204" pitchFamily="34" charset="0"/>
              </a:rPr>
              <a:t>, relapsed/refractory; </a:t>
            </a:r>
            <a:br>
              <a:rPr lang="en-US">
                <a:solidFill>
                  <a:srgbClr val="4E4F4E"/>
                </a:solidFill>
                <a:cs typeface="Arial" panose="020B0604020202020204" pitchFamily="34" charset="0"/>
              </a:rPr>
            </a:br>
            <a:r>
              <a:rPr lang="en-US" b="1">
                <a:solidFill>
                  <a:srgbClr val="4E4F4E"/>
                </a:solidFill>
                <a:cs typeface="Arial" panose="020B0604020202020204" pitchFamily="34" charset="0"/>
              </a:rPr>
              <a:t>TTNT</a:t>
            </a:r>
            <a:r>
              <a:rPr lang="en-US">
                <a:solidFill>
                  <a:srgbClr val="4E4F4E"/>
                </a:solidFill>
                <a:cs typeface="Arial" panose="020B0604020202020204" pitchFamily="34" charset="0"/>
              </a:rPr>
              <a:t>, time to next treatment. </a:t>
            </a:r>
          </a:p>
          <a:p>
            <a:r>
              <a:rPr lang="en-US" b="1">
                <a:solidFill>
                  <a:srgbClr val="4E4F4E"/>
                </a:solidFill>
                <a:cs typeface="Arial" panose="020B0604020202020204" pitchFamily="34" charset="0"/>
              </a:rPr>
              <a:t>Flowers CR,</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7545 presented at ASCO 2023. Trotman J,</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P1080 presented at EHA2023. </a:t>
            </a:r>
            <a:r>
              <a:rPr lang="en-US" b="1" err="1">
                <a:solidFill>
                  <a:srgbClr val="4E4F4E"/>
                </a:solidFill>
                <a:cs typeface="Arial" panose="020B0604020202020204" pitchFamily="34" charset="0"/>
              </a:rPr>
              <a:t>Zinzani</a:t>
            </a:r>
            <a:r>
              <a:rPr lang="en-US" b="1">
                <a:solidFill>
                  <a:srgbClr val="4E4F4E"/>
                </a:solidFill>
                <a:cs typeface="Arial" panose="020B0604020202020204" pitchFamily="34" charset="0"/>
              </a:rPr>
              <a:t> P,</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81 presented at 17-ICML.</a:t>
            </a:r>
          </a:p>
        </p:txBody>
      </p:sp>
      <p:sp>
        <p:nvSpPr>
          <p:cNvPr id="7" name="Rectangle 6">
            <a:extLst>
              <a:ext uri="{FF2B5EF4-FFF2-40B4-BE49-F238E27FC236}">
                <a16:creationId xmlns:a16="http://schemas.microsoft.com/office/drawing/2014/main" id="{23B2AF8E-DA11-63BC-E1F2-3320ED3B93EB}"/>
              </a:ext>
            </a:extLst>
          </p:cNvPr>
          <p:cNvSpPr/>
          <p:nvPr/>
        </p:nvSpPr>
        <p:spPr>
          <a:xfrm>
            <a:off x="416533" y="1989105"/>
            <a:ext cx="2808000" cy="329587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bIns="108000" rtlCol="0" anchor="t" anchorCtr="0">
            <a:spAutoFit/>
          </a:bodyPr>
          <a:lstStyle/>
          <a:p>
            <a:pPr algn="ctr">
              <a:spcAft>
                <a:spcPts val="1200"/>
              </a:spcAft>
            </a:pPr>
            <a:r>
              <a:rPr lang="en-US" sz="1400" b="1"/>
              <a:t>Key eligibility criteria </a:t>
            </a:r>
            <a:endParaRPr lang="en-US" sz="1400"/>
          </a:p>
          <a:p>
            <a:pPr marL="171450" indent="-171450">
              <a:spcAft>
                <a:spcPts val="1200"/>
              </a:spcAft>
              <a:buFont typeface="Arial" panose="020B0604020202020204" pitchFamily="34" charset="0"/>
              <a:buChar char="•"/>
            </a:pPr>
            <a:r>
              <a:rPr lang="en-US" sz="1400"/>
              <a:t>Adults with grade 1-3a R/R FL</a:t>
            </a:r>
          </a:p>
          <a:p>
            <a:pPr marL="171450" indent="-171450">
              <a:spcAft>
                <a:spcPts val="1200"/>
              </a:spcAft>
              <a:buFont typeface="Arial" panose="020B0604020202020204" pitchFamily="34" charset="0"/>
              <a:buChar char="•"/>
            </a:pPr>
            <a:r>
              <a:rPr lang="en-US" sz="1400"/>
              <a:t>Previous treatment with ≥2 lines of therapy including an anti-CD20 antibody and an alkylating agent</a:t>
            </a:r>
          </a:p>
          <a:p>
            <a:pPr marL="171450" indent="-171450">
              <a:spcAft>
                <a:spcPts val="1200"/>
              </a:spcAft>
              <a:buFont typeface="Arial" panose="020B0604020202020204" pitchFamily="34" charset="0"/>
              <a:buChar char="•"/>
            </a:pPr>
            <a:r>
              <a:rPr lang="en-US" sz="1400"/>
              <a:t>Measurable disease</a:t>
            </a:r>
          </a:p>
          <a:p>
            <a:pPr marL="171450" indent="-171450">
              <a:spcAft>
                <a:spcPts val="1200"/>
              </a:spcAft>
              <a:buFont typeface="Arial" panose="020B0604020202020204" pitchFamily="34" charset="0"/>
              <a:buChar char="•"/>
            </a:pPr>
            <a:r>
              <a:rPr lang="en-US" sz="1400"/>
              <a:t>ECOG PS 0-2</a:t>
            </a:r>
          </a:p>
          <a:p>
            <a:pPr marL="171450" indent="-171450">
              <a:spcAft>
                <a:spcPts val="1200"/>
              </a:spcAft>
              <a:buFont typeface="Arial" panose="020B0604020202020204" pitchFamily="34" charset="0"/>
              <a:buChar char="•"/>
            </a:pPr>
            <a:r>
              <a:rPr lang="en-US" sz="1400"/>
              <a:t>Adequate organ function</a:t>
            </a:r>
          </a:p>
          <a:p>
            <a:pPr marL="171450" indent="-171450">
              <a:spcAft>
                <a:spcPts val="1200"/>
              </a:spcAft>
              <a:buFont typeface="Arial" panose="020B0604020202020204" pitchFamily="34" charset="0"/>
              <a:buChar char="•"/>
            </a:pPr>
            <a:r>
              <a:rPr lang="en-US" sz="1400"/>
              <a:t>No prior BTK inhibitor</a:t>
            </a:r>
          </a:p>
        </p:txBody>
      </p:sp>
      <p:sp>
        <p:nvSpPr>
          <p:cNvPr id="8" name="Rectangle 7">
            <a:extLst>
              <a:ext uri="{FF2B5EF4-FFF2-40B4-BE49-F238E27FC236}">
                <a16:creationId xmlns:a16="http://schemas.microsoft.com/office/drawing/2014/main" id="{9A4A649E-09B5-854D-C93F-1192A3C50E75}"/>
              </a:ext>
            </a:extLst>
          </p:cNvPr>
          <p:cNvSpPr/>
          <p:nvPr/>
        </p:nvSpPr>
        <p:spPr>
          <a:xfrm>
            <a:off x="5348397" y="1989105"/>
            <a:ext cx="2988000" cy="1152000"/>
          </a:xfrm>
          <a:prstGeom prst="rect">
            <a:avLst/>
          </a:prstGeom>
          <a:gradFill>
            <a:gsLst>
              <a:gs pos="49000">
                <a:schemeClr val="accent4"/>
              </a:gs>
              <a:gs pos="50000">
                <a:schemeClr val="accent3"/>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Arm A</a:t>
            </a:r>
          </a:p>
          <a:p>
            <a:pPr algn="ctr"/>
            <a:r>
              <a:rPr lang="en-US" sz="1400" b="1" err="1"/>
              <a:t>Zanubrutinib</a:t>
            </a:r>
            <a:r>
              <a:rPr lang="en-US" sz="1400" baseline="30000" err="1"/>
              <a:t>a</a:t>
            </a:r>
            <a:r>
              <a:rPr lang="en-US" sz="1400"/>
              <a:t> plus</a:t>
            </a:r>
          </a:p>
          <a:p>
            <a:pPr algn="ctr"/>
            <a:r>
              <a:rPr lang="en-US" sz="1400" b="1" err="1"/>
              <a:t>obinutuzumab</a:t>
            </a:r>
            <a:r>
              <a:rPr lang="en-US" sz="1400" baseline="30000" err="1"/>
              <a:t>b</a:t>
            </a:r>
            <a:r>
              <a:rPr lang="en-US" sz="1400"/>
              <a:t> </a:t>
            </a:r>
          </a:p>
          <a:p>
            <a:pPr algn="ctr"/>
            <a:r>
              <a:rPr lang="en-US" sz="1400"/>
              <a:t>(n=145)</a:t>
            </a:r>
          </a:p>
          <a:p>
            <a:pPr algn="ctr"/>
            <a:r>
              <a:rPr lang="en-US" sz="1400"/>
              <a:t>Until PD/unacceptable toxicity</a:t>
            </a:r>
          </a:p>
        </p:txBody>
      </p:sp>
      <p:sp>
        <p:nvSpPr>
          <p:cNvPr id="9" name="Rectangle 8">
            <a:extLst>
              <a:ext uri="{FF2B5EF4-FFF2-40B4-BE49-F238E27FC236}">
                <a16:creationId xmlns:a16="http://schemas.microsoft.com/office/drawing/2014/main" id="{323F8F56-8FC9-3731-A077-D7EB6B96E0D5}"/>
              </a:ext>
            </a:extLst>
          </p:cNvPr>
          <p:cNvSpPr/>
          <p:nvPr/>
        </p:nvSpPr>
        <p:spPr>
          <a:xfrm>
            <a:off x="5348397" y="4132980"/>
            <a:ext cx="2988000" cy="115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Arm B</a:t>
            </a:r>
          </a:p>
          <a:p>
            <a:pPr algn="ctr"/>
            <a:r>
              <a:rPr lang="en-US" sz="1400" b="1" err="1"/>
              <a:t>Obinutuzumab</a:t>
            </a:r>
            <a:r>
              <a:rPr lang="en-US" sz="1400" baseline="30000" err="1"/>
              <a:t>b</a:t>
            </a:r>
            <a:r>
              <a:rPr lang="en-US" sz="1400"/>
              <a:t> n=72</a:t>
            </a:r>
          </a:p>
          <a:p>
            <a:pPr algn="ctr"/>
            <a:r>
              <a:rPr lang="en-US" sz="1400"/>
              <a:t>Option to cross over to combination if PD centrally confirmed or no response at 12 months</a:t>
            </a:r>
          </a:p>
        </p:txBody>
      </p:sp>
      <p:cxnSp>
        <p:nvCxnSpPr>
          <p:cNvPr id="11" name="Elbow Connector 10">
            <a:extLst>
              <a:ext uri="{FF2B5EF4-FFF2-40B4-BE49-F238E27FC236}">
                <a16:creationId xmlns:a16="http://schemas.microsoft.com/office/drawing/2014/main" id="{68C46C42-8546-3153-07C8-488612D6A02F}"/>
              </a:ext>
            </a:extLst>
          </p:cNvPr>
          <p:cNvCxnSpPr>
            <a:cxnSpLocks/>
            <a:stCxn id="7" idx="3"/>
            <a:endCxn id="8" idx="1"/>
          </p:cNvCxnSpPr>
          <p:nvPr/>
        </p:nvCxnSpPr>
        <p:spPr>
          <a:xfrm flipV="1">
            <a:off x="3224533" y="2565105"/>
            <a:ext cx="2123864" cy="1071938"/>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56FE5C70-3B23-D434-3338-AE9470FB22AA}"/>
              </a:ext>
            </a:extLst>
          </p:cNvPr>
          <p:cNvCxnSpPr>
            <a:cxnSpLocks/>
            <a:stCxn id="7" idx="3"/>
            <a:endCxn id="9" idx="1"/>
          </p:cNvCxnSpPr>
          <p:nvPr/>
        </p:nvCxnSpPr>
        <p:spPr>
          <a:xfrm>
            <a:off x="3224533" y="3637043"/>
            <a:ext cx="2123864" cy="1071937"/>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5A4A5131-0FE0-EDF6-767F-A9B6784B87A7}"/>
              </a:ext>
            </a:extLst>
          </p:cNvPr>
          <p:cNvSpPr/>
          <p:nvPr/>
        </p:nvSpPr>
        <p:spPr>
          <a:xfrm>
            <a:off x="3985135" y="3369028"/>
            <a:ext cx="602660" cy="5360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t>R</a:t>
            </a:r>
          </a:p>
          <a:p>
            <a:pPr algn="ctr"/>
            <a:r>
              <a:rPr lang="en-US" sz="1100"/>
              <a:t>2:1</a:t>
            </a:r>
          </a:p>
        </p:txBody>
      </p:sp>
      <p:sp>
        <p:nvSpPr>
          <p:cNvPr id="16" name="TextBox 15">
            <a:extLst>
              <a:ext uri="{FF2B5EF4-FFF2-40B4-BE49-F238E27FC236}">
                <a16:creationId xmlns:a16="http://schemas.microsoft.com/office/drawing/2014/main" id="{139D64ED-0DCB-E22F-4AC3-DB89CCB8B1FE}"/>
              </a:ext>
            </a:extLst>
          </p:cNvPr>
          <p:cNvSpPr txBox="1"/>
          <p:nvPr/>
        </p:nvSpPr>
        <p:spPr>
          <a:xfrm>
            <a:off x="5348397" y="3267710"/>
            <a:ext cx="3085772" cy="738664"/>
          </a:xfrm>
          <a:prstGeom prst="rect">
            <a:avLst/>
          </a:prstGeom>
          <a:noFill/>
        </p:spPr>
        <p:txBody>
          <a:bodyPr wrap="square" lIns="0" tIns="0" rIns="0" bIns="0" rtlCol="0">
            <a:spAutoFit/>
          </a:bodyPr>
          <a:lstStyle/>
          <a:p>
            <a:r>
              <a:rPr lang="en-US" sz="1200" b="1"/>
              <a:t>Stratification factors</a:t>
            </a:r>
          </a:p>
          <a:p>
            <a:pPr marL="171450" indent="-171450">
              <a:buFont typeface="Arial" panose="020B0604020202020204" pitchFamily="34" charset="0"/>
              <a:buChar char="•"/>
            </a:pPr>
            <a:r>
              <a:rPr lang="en-US" sz="1200"/>
              <a:t>Number of prior lines of treatment</a:t>
            </a:r>
          </a:p>
          <a:p>
            <a:pPr marL="171450" indent="-171450">
              <a:buFont typeface="Arial" panose="020B0604020202020204" pitchFamily="34" charset="0"/>
              <a:buChar char="•"/>
            </a:pPr>
            <a:r>
              <a:rPr lang="en-US" sz="1200"/>
              <a:t>Rituximab-refractory status</a:t>
            </a:r>
          </a:p>
          <a:p>
            <a:pPr marL="171450" indent="-171450">
              <a:buFont typeface="Arial" panose="020B0604020202020204" pitchFamily="34" charset="0"/>
              <a:buChar char="•"/>
            </a:pPr>
            <a:r>
              <a:rPr lang="en-US" sz="1200"/>
              <a:t>Geographic region</a:t>
            </a:r>
          </a:p>
        </p:txBody>
      </p:sp>
      <p:sp>
        <p:nvSpPr>
          <p:cNvPr id="34" name="Titel 33">
            <a:extLst>
              <a:ext uri="{FF2B5EF4-FFF2-40B4-BE49-F238E27FC236}">
                <a16:creationId xmlns:a16="http://schemas.microsoft.com/office/drawing/2014/main" id="{40842289-10E8-3BD7-6DBB-0AC354616D6E}"/>
              </a:ext>
            </a:extLst>
          </p:cNvPr>
          <p:cNvSpPr>
            <a:spLocks noGrp="1"/>
          </p:cNvSpPr>
          <p:nvPr>
            <p:ph type="title"/>
          </p:nvPr>
        </p:nvSpPr>
        <p:spPr/>
        <p:txBody>
          <a:bodyPr/>
          <a:lstStyle/>
          <a:p>
            <a:r>
              <a:rPr lang="en-GB"/>
              <a:t>ROSEWOOD: Study design </a:t>
            </a:r>
          </a:p>
        </p:txBody>
      </p:sp>
      <p:sp>
        <p:nvSpPr>
          <p:cNvPr id="39" name="Rectangle 1">
            <a:extLst>
              <a:ext uri="{FF2B5EF4-FFF2-40B4-BE49-F238E27FC236}">
                <a16:creationId xmlns:a16="http://schemas.microsoft.com/office/drawing/2014/main" id="{74BED38E-B7B0-14C5-8228-2C79CDF2F0DB}"/>
              </a:ext>
            </a:extLst>
          </p:cNvPr>
          <p:cNvSpPr/>
          <p:nvPr/>
        </p:nvSpPr>
        <p:spPr>
          <a:xfrm>
            <a:off x="9130128" y="1989105"/>
            <a:ext cx="2645340" cy="329587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bIns="108000" rtlCol="0" anchor="t" anchorCtr="0">
            <a:noAutofit/>
          </a:bodyPr>
          <a:lstStyle/>
          <a:p>
            <a:pPr>
              <a:spcAft>
                <a:spcPts val="600"/>
              </a:spcAft>
              <a:buClr>
                <a:schemeClr val="accent2"/>
              </a:buClr>
            </a:pPr>
            <a:r>
              <a:rPr lang="en-GB" sz="1400" b="1">
                <a:solidFill>
                  <a:schemeClr val="tx1"/>
                </a:solidFill>
                <a:effectLst/>
              </a:rPr>
              <a:t>Primary endpoint</a:t>
            </a:r>
            <a:endParaRPr lang="en-GB" sz="1400">
              <a:solidFill>
                <a:schemeClr val="tx1"/>
              </a:solidFill>
              <a:effectLst/>
            </a:endParaRPr>
          </a:p>
          <a:p>
            <a:pPr marL="177800" indent="-177800">
              <a:spcAft>
                <a:spcPts val="600"/>
              </a:spcAft>
              <a:buClr>
                <a:schemeClr val="accent2"/>
              </a:buClr>
              <a:buFont typeface="Arial" panose="020B0604020202020204" pitchFamily="34" charset="0"/>
              <a:buChar char="•"/>
            </a:pPr>
            <a:r>
              <a:rPr lang="en-GB" sz="1400">
                <a:solidFill>
                  <a:schemeClr val="tx1"/>
                </a:solidFill>
                <a:effectLst/>
              </a:rPr>
              <a:t>ORR by IRC according to Lugano 2014 classification</a:t>
            </a:r>
            <a:br>
              <a:rPr lang="en-GB" sz="1400">
                <a:solidFill>
                  <a:schemeClr val="tx1"/>
                </a:solidFill>
                <a:effectLst/>
              </a:rPr>
            </a:br>
            <a:endParaRPr lang="en-GB" sz="1400">
              <a:solidFill>
                <a:schemeClr val="tx1"/>
              </a:solidFill>
              <a:effectLst/>
            </a:endParaRPr>
          </a:p>
          <a:p>
            <a:pPr>
              <a:spcAft>
                <a:spcPts val="600"/>
              </a:spcAft>
              <a:buClr>
                <a:schemeClr val="accent2"/>
              </a:buClr>
            </a:pPr>
            <a:r>
              <a:rPr lang="en-GB" sz="1400" b="1">
                <a:solidFill>
                  <a:schemeClr val="tx1"/>
                </a:solidFill>
                <a:effectLst/>
              </a:rPr>
              <a:t>Other endpoints</a:t>
            </a:r>
            <a:endParaRPr lang="en-GB" sz="1400">
              <a:solidFill>
                <a:schemeClr val="tx1"/>
              </a:solidFill>
              <a:effectLst/>
            </a:endParaRPr>
          </a:p>
          <a:p>
            <a:pPr marL="177800" indent="-177800">
              <a:spcAft>
                <a:spcPts val="600"/>
              </a:spcAft>
              <a:buClr>
                <a:schemeClr val="accent2"/>
              </a:buClr>
              <a:buFont typeface="Arial" panose="020B0604020202020204" pitchFamily="34" charset="0"/>
              <a:buChar char="•"/>
            </a:pPr>
            <a:r>
              <a:rPr lang="en-GB" sz="1400" err="1">
                <a:solidFill>
                  <a:schemeClr val="tx1"/>
                </a:solidFill>
                <a:effectLst/>
              </a:rPr>
              <a:t>DoR</a:t>
            </a:r>
            <a:r>
              <a:rPr lang="en-GB" sz="1400">
                <a:solidFill>
                  <a:schemeClr val="tx1"/>
                </a:solidFill>
                <a:effectLst/>
              </a:rPr>
              <a:t> by </a:t>
            </a:r>
            <a:r>
              <a:rPr lang="en-GB" sz="1400" err="1">
                <a:solidFill>
                  <a:schemeClr val="tx1"/>
                </a:solidFill>
                <a:effectLst/>
              </a:rPr>
              <a:t>IRC</a:t>
            </a:r>
            <a:r>
              <a:rPr lang="en-GB" sz="1400" baseline="30000" err="1">
                <a:solidFill>
                  <a:schemeClr val="tx1"/>
                </a:solidFill>
                <a:effectLst/>
              </a:rPr>
              <a:t>c</a:t>
            </a:r>
            <a:endParaRPr lang="en-GB" sz="1400" baseline="30000">
              <a:solidFill>
                <a:schemeClr val="tx1"/>
              </a:solidFill>
              <a:effectLst/>
            </a:endParaRPr>
          </a:p>
          <a:p>
            <a:pPr marL="177800" indent="-177800">
              <a:spcAft>
                <a:spcPts val="600"/>
              </a:spcAft>
              <a:buClr>
                <a:schemeClr val="accent2"/>
              </a:buClr>
              <a:buFont typeface="Arial" panose="020B0604020202020204" pitchFamily="34" charset="0"/>
              <a:buChar char="•"/>
            </a:pPr>
            <a:r>
              <a:rPr lang="en-GB" sz="1400">
                <a:solidFill>
                  <a:schemeClr val="tx1"/>
                </a:solidFill>
                <a:effectLst/>
              </a:rPr>
              <a:t>PFS by </a:t>
            </a:r>
            <a:r>
              <a:rPr lang="en-GB" sz="1400" err="1">
                <a:solidFill>
                  <a:schemeClr val="tx1"/>
                </a:solidFill>
                <a:effectLst/>
              </a:rPr>
              <a:t>IRC</a:t>
            </a:r>
            <a:r>
              <a:rPr lang="en-GB" sz="1400" baseline="30000" err="1">
                <a:solidFill>
                  <a:schemeClr val="tx1"/>
                </a:solidFill>
                <a:effectLst/>
              </a:rPr>
              <a:t>c</a:t>
            </a:r>
            <a:endParaRPr lang="en-GB" sz="1400" baseline="30000">
              <a:solidFill>
                <a:schemeClr val="tx1"/>
              </a:solidFill>
              <a:effectLst/>
            </a:endParaRPr>
          </a:p>
          <a:p>
            <a:pPr marL="177800" indent="-177800">
              <a:spcAft>
                <a:spcPts val="600"/>
              </a:spcAft>
              <a:buClr>
                <a:schemeClr val="accent2"/>
              </a:buClr>
              <a:buFont typeface="Arial" panose="020B0604020202020204" pitchFamily="34" charset="0"/>
              <a:buChar char="•"/>
            </a:pPr>
            <a:r>
              <a:rPr lang="en-GB" sz="1400" err="1">
                <a:solidFill>
                  <a:schemeClr val="tx1"/>
                </a:solidFill>
                <a:effectLst/>
              </a:rPr>
              <a:t>OS</a:t>
            </a:r>
            <a:r>
              <a:rPr lang="en-GB" sz="1400" baseline="30000" err="1">
                <a:solidFill>
                  <a:schemeClr val="tx1"/>
                </a:solidFill>
                <a:effectLst/>
              </a:rPr>
              <a:t>c</a:t>
            </a:r>
            <a:endParaRPr lang="en-GB" sz="1400" baseline="30000">
              <a:solidFill>
                <a:schemeClr val="tx1"/>
              </a:solidFill>
              <a:effectLst/>
            </a:endParaRPr>
          </a:p>
          <a:p>
            <a:pPr marL="177800" indent="-177800">
              <a:spcAft>
                <a:spcPts val="600"/>
              </a:spcAft>
              <a:buClr>
                <a:schemeClr val="accent2"/>
              </a:buClr>
              <a:buFont typeface="Arial" panose="020B0604020202020204" pitchFamily="34" charset="0"/>
              <a:buChar char="•"/>
            </a:pPr>
            <a:r>
              <a:rPr lang="en-GB" sz="1400">
                <a:solidFill>
                  <a:schemeClr val="tx1"/>
                </a:solidFill>
                <a:effectLst/>
              </a:rPr>
              <a:t>TTNT</a:t>
            </a:r>
          </a:p>
          <a:p>
            <a:pPr marL="177800" indent="-177800">
              <a:spcAft>
                <a:spcPts val="600"/>
              </a:spcAft>
              <a:buClr>
                <a:schemeClr val="accent2"/>
              </a:buClr>
              <a:buFont typeface="Arial" panose="020B0604020202020204" pitchFamily="34" charset="0"/>
              <a:buChar char="•"/>
            </a:pPr>
            <a:r>
              <a:rPr lang="en-GB" sz="1400">
                <a:solidFill>
                  <a:schemeClr val="tx1"/>
                </a:solidFill>
                <a:effectLst/>
              </a:rPr>
              <a:t>Safety (AEs)</a:t>
            </a:r>
            <a:r>
              <a:rPr lang="en-GB" sz="1400" baseline="30000">
                <a:solidFill>
                  <a:schemeClr val="tx1"/>
                </a:solidFill>
                <a:effectLst/>
              </a:rPr>
              <a:t>c</a:t>
            </a:r>
          </a:p>
        </p:txBody>
      </p:sp>
      <p:sp>
        <p:nvSpPr>
          <p:cNvPr id="3" name="Textplatzhalter 2">
            <a:extLst>
              <a:ext uri="{FF2B5EF4-FFF2-40B4-BE49-F238E27FC236}">
                <a16:creationId xmlns:a16="http://schemas.microsoft.com/office/drawing/2014/main" id="{6247B5B9-C6CB-AD04-5693-B8AB57B871C9}"/>
              </a:ext>
            </a:extLst>
          </p:cNvPr>
          <p:cNvSpPr>
            <a:spLocks noGrp="1"/>
          </p:cNvSpPr>
          <p:nvPr>
            <p:ph type="body" sz="quarter" idx="12"/>
          </p:nvPr>
        </p:nvSpPr>
        <p:spPr/>
        <p:txBody>
          <a:bodyPr/>
          <a:lstStyle/>
          <a:p>
            <a:r>
              <a:rPr lang="en-GB"/>
              <a:t>Phase 2, open-label, randomized study of zanubrutinib combined with </a:t>
            </a:r>
            <a:r>
              <a:rPr lang="en-GB" err="1"/>
              <a:t>obinutuzumab</a:t>
            </a:r>
            <a:r>
              <a:rPr lang="en-GB"/>
              <a:t> compared with </a:t>
            </a:r>
            <a:r>
              <a:rPr lang="en-GB" err="1"/>
              <a:t>obinutuzumab</a:t>
            </a:r>
            <a:r>
              <a:rPr lang="en-GB"/>
              <a:t> monotherapy in R/R FL</a:t>
            </a:r>
          </a:p>
        </p:txBody>
      </p:sp>
    </p:spTree>
    <p:extLst>
      <p:ext uri="{BB962C8B-B14F-4D97-AF65-F5344CB8AC3E}">
        <p14:creationId xmlns:p14="http://schemas.microsoft.com/office/powerpoint/2010/main" val="31475305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9A6574-A101-D753-E8E4-6029D0D0128A}"/>
              </a:ext>
            </a:extLst>
          </p:cNvPr>
          <p:cNvSpPr>
            <a:spLocks noGrp="1"/>
          </p:cNvSpPr>
          <p:nvPr>
            <p:ph type="title"/>
          </p:nvPr>
        </p:nvSpPr>
        <p:spPr/>
        <p:txBody>
          <a:bodyPr/>
          <a:lstStyle/>
          <a:p>
            <a:r>
              <a:rPr lang="en-US"/>
              <a:t>Efficacy outcomes </a:t>
            </a:r>
          </a:p>
        </p:txBody>
      </p:sp>
      <p:sp>
        <p:nvSpPr>
          <p:cNvPr id="4" name="Footer Placeholder 3">
            <a:extLst>
              <a:ext uri="{FF2B5EF4-FFF2-40B4-BE49-F238E27FC236}">
                <a16:creationId xmlns:a16="http://schemas.microsoft.com/office/drawing/2014/main" id="{21C6E921-A3B2-7394-7B79-A910023B4A70}"/>
              </a:ext>
            </a:extLst>
          </p:cNvPr>
          <p:cNvSpPr>
            <a:spLocks noGrp="1"/>
          </p:cNvSpPr>
          <p:nvPr>
            <p:ph type="ftr" sz="quarter" idx="10"/>
          </p:nvPr>
        </p:nvSpPr>
        <p:spPr/>
        <p:txBody>
          <a:bodyPr/>
          <a:lstStyle/>
          <a:p>
            <a:endParaRPr lang="en-US" b="1">
              <a:solidFill>
                <a:srgbClr val="4E4F4E"/>
              </a:solidFill>
              <a:cs typeface="Arial" panose="020B0604020202020204" pitchFamily="34" charset="0"/>
            </a:endParaRPr>
          </a:p>
          <a:p>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CR</a:t>
            </a:r>
            <a:r>
              <a:rPr lang="en-US">
                <a:solidFill>
                  <a:srgbClr val="4E4F4E"/>
                </a:solidFill>
                <a:cs typeface="Arial" panose="020B0604020202020204" pitchFamily="34" charset="0"/>
              </a:rPr>
              <a:t>, complete response; </a:t>
            </a:r>
            <a:r>
              <a:rPr lang="en-US" b="1" err="1">
                <a:solidFill>
                  <a:srgbClr val="4E4F4E"/>
                </a:solidFill>
                <a:cs typeface="Arial" panose="020B0604020202020204" pitchFamily="34" charset="0"/>
              </a:rPr>
              <a:t>DoCR</a:t>
            </a:r>
            <a:r>
              <a:rPr lang="en-US">
                <a:solidFill>
                  <a:srgbClr val="4E4F4E"/>
                </a:solidFill>
                <a:cs typeface="Arial" panose="020B0604020202020204" pitchFamily="34" charset="0"/>
              </a:rPr>
              <a:t>, duration of complete response; </a:t>
            </a:r>
            <a:r>
              <a:rPr lang="en-US" b="1" err="1">
                <a:solidFill>
                  <a:srgbClr val="4E4F4E"/>
                </a:solidFill>
                <a:cs typeface="Arial" panose="020B0604020202020204" pitchFamily="34" charset="0"/>
              </a:rPr>
              <a:t>DoR</a:t>
            </a:r>
            <a:r>
              <a:rPr lang="en-US">
                <a:solidFill>
                  <a:srgbClr val="4E4F4E"/>
                </a:solidFill>
                <a:cs typeface="Arial" panose="020B0604020202020204" pitchFamily="34" charset="0"/>
              </a:rPr>
              <a:t>, duration of response; </a:t>
            </a:r>
            <a:r>
              <a:rPr lang="en-US" b="1">
                <a:solidFill>
                  <a:srgbClr val="4E4F4E"/>
                </a:solidFill>
                <a:cs typeface="Arial" panose="020B0604020202020204" pitchFamily="34" charset="0"/>
              </a:rPr>
              <a:t>IRC</a:t>
            </a:r>
            <a:r>
              <a:rPr lang="en-US">
                <a:solidFill>
                  <a:srgbClr val="4E4F4E"/>
                </a:solidFill>
                <a:cs typeface="Arial" panose="020B0604020202020204" pitchFamily="34" charset="0"/>
              </a:rPr>
              <a:t>, independent review committee; </a:t>
            </a:r>
            <a:r>
              <a:rPr lang="en-US" b="1" err="1">
                <a:solidFill>
                  <a:srgbClr val="4E4F4E"/>
                </a:solidFill>
                <a:cs typeface="Arial" panose="020B0604020202020204" pitchFamily="34" charset="0"/>
              </a:rPr>
              <a:t>mo</a:t>
            </a:r>
            <a:r>
              <a:rPr lang="en-US">
                <a:solidFill>
                  <a:srgbClr val="4E4F4E"/>
                </a:solidFill>
                <a:cs typeface="Arial" panose="020B0604020202020204" pitchFamily="34" charset="0"/>
              </a:rPr>
              <a:t>, month(s); </a:t>
            </a:r>
            <a:br>
              <a:rPr lang="en-US">
                <a:solidFill>
                  <a:srgbClr val="4E4F4E"/>
                </a:solidFill>
                <a:cs typeface="Arial" panose="020B0604020202020204" pitchFamily="34" charset="0"/>
              </a:rPr>
            </a:br>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estimable: </a:t>
            </a:r>
            <a:r>
              <a:rPr lang="en-US" b="1">
                <a:solidFill>
                  <a:srgbClr val="4E4F4E"/>
                </a:solidFill>
                <a:cs typeface="Arial" panose="020B0604020202020204" pitchFamily="34" charset="0"/>
              </a:rPr>
              <a:t>ORR</a:t>
            </a:r>
            <a:r>
              <a:rPr lang="en-US">
                <a:solidFill>
                  <a:srgbClr val="4E4F4E"/>
                </a:solidFill>
                <a:cs typeface="Arial" panose="020B0604020202020204" pitchFamily="34" charset="0"/>
              </a:rPr>
              <a:t>, overall response rate; </a:t>
            </a:r>
            <a:r>
              <a:rPr lang="en-US" b="1">
                <a:solidFill>
                  <a:srgbClr val="4E4F4E"/>
                </a:solidFill>
                <a:cs typeface="Arial" panose="020B0604020202020204" pitchFamily="34" charset="0"/>
              </a:rPr>
              <a:t>PR</a:t>
            </a:r>
            <a:r>
              <a:rPr lang="en-US">
                <a:solidFill>
                  <a:srgbClr val="4E4F4E"/>
                </a:solidFill>
                <a:cs typeface="Arial" panose="020B0604020202020204" pitchFamily="34" charset="0"/>
              </a:rPr>
              <a:t>, partial response.</a:t>
            </a:r>
          </a:p>
          <a:p>
            <a:r>
              <a:rPr lang="en-US" b="1">
                <a:solidFill>
                  <a:srgbClr val="4E4F4E"/>
                </a:solidFill>
                <a:cs typeface="Arial" panose="020B0604020202020204" pitchFamily="34" charset="0"/>
              </a:rPr>
              <a:t>Flowers CR,</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7545 presented at ASCO 2023. Trotman J,</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P1080 presented at EHA2023. </a:t>
            </a:r>
            <a:r>
              <a:rPr lang="en-US" b="1" err="1">
                <a:solidFill>
                  <a:srgbClr val="4E4F4E"/>
                </a:solidFill>
                <a:cs typeface="Arial" panose="020B0604020202020204" pitchFamily="34" charset="0"/>
              </a:rPr>
              <a:t>Zinzani</a:t>
            </a:r>
            <a:r>
              <a:rPr lang="en-US" b="1">
                <a:solidFill>
                  <a:srgbClr val="4E4F4E"/>
                </a:solidFill>
                <a:cs typeface="Arial" panose="020B0604020202020204" pitchFamily="34" charset="0"/>
              </a:rPr>
              <a:t> P,</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81 presented at 17-ICML.</a:t>
            </a:r>
          </a:p>
        </p:txBody>
      </p:sp>
      <p:graphicFrame>
        <p:nvGraphicFramePr>
          <p:cNvPr id="7" name="Table 7">
            <a:extLst>
              <a:ext uri="{FF2B5EF4-FFF2-40B4-BE49-F238E27FC236}">
                <a16:creationId xmlns:a16="http://schemas.microsoft.com/office/drawing/2014/main" id="{46CFC6C4-7DF9-2687-9365-714DE8F39860}"/>
              </a:ext>
            </a:extLst>
          </p:cNvPr>
          <p:cNvGraphicFramePr>
            <a:graphicFrameLocks noGrp="1"/>
          </p:cNvGraphicFramePr>
          <p:nvPr>
            <p:extLst>
              <p:ext uri="{D42A27DB-BD31-4B8C-83A1-F6EECF244321}">
                <p14:modId xmlns:p14="http://schemas.microsoft.com/office/powerpoint/2010/main" val="2022811030"/>
              </p:ext>
            </p:extLst>
          </p:nvPr>
        </p:nvGraphicFramePr>
        <p:xfrm>
          <a:off x="416534" y="1671774"/>
          <a:ext cx="8532811" cy="3474720"/>
        </p:xfrm>
        <a:graphic>
          <a:graphicData uri="http://schemas.openxmlformats.org/drawingml/2006/table">
            <a:tbl>
              <a:tblPr firstRow="1" bandRow="1">
                <a:tableStyleId>{5C22544A-7EE6-4342-B048-85BDC9FD1C3A}</a:tableStyleId>
              </a:tblPr>
              <a:tblGrid>
                <a:gridCol w="3491323">
                  <a:extLst>
                    <a:ext uri="{9D8B030D-6E8A-4147-A177-3AD203B41FA5}">
                      <a16:colId xmlns:a16="http://schemas.microsoft.com/office/drawing/2014/main" val="3796223824"/>
                    </a:ext>
                  </a:extLst>
                </a:gridCol>
                <a:gridCol w="1680496">
                  <a:extLst>
                    <a:ext uri="{9D8B030D-6E8A-4147-A177-3AD203B41FA5}">
                      <a16:colId xmlns:a16="http://schemas.microsoft.com/office/drawing/2014/main" val="2703444079"/>
                    </a:ext>
                  </a:extLst>
                </a:gridCol>
                <a:gridCol w="1680496">
                  <a:extLst>
                    <a:ext uri="{9D8B030D-6E8A-4147-A177-3AD203B41FA5}">
                      <a16:colId xmlns:a16="http://schemas.microsoft.com/office/drawing/2014/main" val="1125089860"/>
                    </a:ext>
                  </a:extLst>
                </a:gridCol>
                <a:gridCol w="1680496">
                  <a:extLst>
                    <a:ext uri="{9D8B030D-6E8A-4147-A177-3AD203B41FA5}">
                      <a16:colId xmlns:a16="http://schemas.microsoft.com/office/drawing/2014/main" val="2797866731"/>
                    </a:ext>
                  </a:extLst>
                </a:gridCol>
              </a:tblGrid>
              <a:tr h="369942">
                <a:tc>
                  <a:txBody>
                    <a:bodyPr/>
                    <a:lstStyle/>
                    <a:p>
                      <a:r>
                        <a:rPr lang="en-US" sz="1400"/>
                        <a:t>Endpoint </a:t>
                      </a:r>
                    </a:p>
                  </a:txBody>
                  <a:tcPr marL="144000" anchor="ctr"/>
                </a:tc>
                <a:tc>
                  <a:txBody>
                    <a:bodyPr/>
                    <a:lstStyle/>
                    <a:p>
                      <a:pPr algn="ctr"/>
                      <a:r>
                        <a:rPr lang="en-US" sz="1400"/>
                        <a:t>Zanubrutinib + obinutuzimab (n=145)</a:t>
                      </a:r>
                    </a:p>
                  </a:txBody>
                  <a:tcPr anchor="ctr">
                    <a:gradFill>
                      <a:gsLst>
                        <a:gs pos="49000">
                          <a:schemeClr val="accent4"/>
                        </a:gs>
                        <a:gs pos="50000">
                          <a:schemeClr val="accent3"/>
                        </a:gs>
                      </a:gsLst>
                      <a:lin ang="2700000" scaled="1"/>
                    </a:gradFill>
                  </a:tcPr>
                </a:tc>
                <a:tc>
                  <a:txBody>
                    <a:bodyPr/>
                    <a:lstStyle/>
                    <a:p>
                      <a:pPr algn="ctr"/>
                      <a:r>
                        <a:rPr lang="en-US" sz="1400"/>
                        <a:t>Obinutuzimab (n=72)</a:t>
                      </a:r>
                    </a:p>
                  </a:txBody>
                  <a:tcPr anchor="ctr">
                    <a:solidFill>
                      <a:schemeClr val="accent3"/>
                    </a:solidFill>
                  </a:tcPr>
                </a:tc>
                <a:tc>
                  <a:txBody>
                    <a:bodyPr/>
                    <a:lstStyle/>
                    <a:p>
                      <a:pPr algn="ctr"/>
                      <a:r>
                        <a:rPr lang="en-US" sz="1400"/>
                        <a:t>2-sided </a:t>
                      </a:r>
                      <a:r>
                        <a:rPr lang="en-US" sz="1400" i="1"/>
                        <a:t>P</a:t>
                      </a:r>
                      <a:r>
                        <a:rPr lang="en-US" sz="1400"/>
                        <a:t>-value </a:t>
                      </a:r>
                    </a:p>
                  </a:txBody>
                  <a:tcPr anchor="ctr"/>
                </a:tc>
                <a:extLst>
                  <a:ext uri="{0D108BD9-81ED-4DB2-BD59-A6C34878D82A}">
                    <a16:rowId xmlns:a16="http://schemas.microsoft.com/office/drawing/2014/main" val="2997884661"/>
                  </a:ext>
                </a:extLst>
              </a:tr>
              <a:tr h="154143">
                <a:tc>
                  <a:txBody>
                    <a:bodyPr/>
                    <a:lstStyle/>
                    <a:p>
                      <a:r>
                        <a:rPr lang="en-US" sz="1400" b="1"/>
                        <a:t>ORR by IRC (95% CI), %</a:t>
                      </a:r>
                    </a:p>
                  </a:txBody>
                  <a:tcPr marL="144000" anchor="ctr">
                    <a:solidFill>
                      <a:srgbClr val="CBCDD2"/>
                    </a:solidFill>
                  </a:tcPr>
                </a:tc>
                <a:tc>
                  <a:txBody>
                    <a:bodyPr/>
                    <a:lstStyle/>
                    <a:p>
                      <a:pPr algn="ctr"/>
                      <a:r>
                        <a:rPr lang="en-US" sz="1400"/>
                        <a:t>69.0 (60.8-76.4)</a:t>
                      </a:r>
                    </a:p>
                  </a:txBody>
                  <a:tcPr anchor="ctr">
                    <a:solidFill>
                      <a:srgbClr val="CBCDD2"/>
                    </a:solidFill>
                  </a:tcPr>
                </a:tc>
                <a:tc>
                  <a:txBody>
                    <a:bodyPr/>
                    <a:lstStyle/>
                    <a:p>
                      <a:pPr algn="ctr"/>
                      <a:r>
                        <a:rPr lang="en-US" sz="1400"/>
                        <a:t>45.8 (34.0-58.0)</a:t>
                      </a:r>
                    </a:p>
                  </a:txBody>
                  <a:tcPr anchor="ctr">
                    <a:solidFill>
                      <a:srgbClr val="CBCDD2"/>
                    </a:solidFill>
                  </a:tcPr>
                </a:tc>
                <a:tc>
                  <a:txBody>
                    <a:bodyPr/>
                    <a:lstStyle/>
                    <a:p>
                      <a:pPr algn="ctr"/>
                      <a:r>
                        <a:rPr lang="en-US" sz="1400"/>
                        <a:t>0.0012</a:t>
                      </a:r>
                    </a:p>
                  </a:txBody>
                  <a:tcPr anchor="ctr">
                    <a:solidFill>
                      <a:srgbClr val="CBCDD2"/>
                    </a:solidFill>
                  </a:tcPr>
                </a:tc>
                <a:extLst>
                  <a:ext uri="{0D108BD9-81ED-4DB2-BD59-A6C34878D82A}">
                    <a16:rowId xmlns:a16="http://schemas.microsoft.com/office/drawing/2014/main" val="3022030867"/>
                  </a:ext>
                </a:extLst>
              </a:tr>
              <a:tr h="154143">
                <a:tc>
                  <a:txBody>
                    <a:bodyPr/>
                    <a:lstStyle/>
                    <a:p>
                      <a:pPr marL="457200" lvl="1" indent="0"/>
                      <a:r>
                        <a:rPr lang="en-US" sz="1400"/>
                        <a:t>CR</a:t>
                      </a:r>
                    </a:p>
                  </a:txBody>
                  <a:tcPr marL="144000" anchor="ctr">
                    <a:solidFill>
                      <a:srgbClr val="CBCDD2"/>
                    </a:solidFill>
                  </a:tcPr>
                </a:tc>
                <a:tc>
                  <a:txBody>
                    <a:bodyPr/>
                    <a:lstStyle/>
                    <a:p>
                      <a:pPr algn="ctr"/>
                      <a:r>
                        <a:rPr lang="en-US" sz="1400"/>
                        <a:t>39.3</a:t>
                      </a:r>
                    </a:p>
                  </a:txBody>
                  <a:tcPr anchor="ctr">
                    <a:solidFill>
                      <a:srgbClr val="CBCDD2"/>
                    </a:solidFill>
                  </a:tcPr>
                </a:tc>
                <a:tc>
                  <a:txBody>
                    <a:bodyPr/>
                    <a:lstStyle/>
                    <a:p>
                      <a:pPr algn="ctr"/>
                      <a:r>
                        <a:rPr lang="en-US" sz="1400"/>
                        <a:t>19.4 </a:t>
                      </a:r>
                    </a:p>
                  </a:txBody>
                  <a:tcPr anchor="ctr">
                    <a:solidFill>
                      <a:srgbClr val="CBCDD2"/>
                    </a:solidFill>
                  </a:tcPr>
                </a:tc>
                <a:tc>
                  <a:txBody>
                    <a:bodyPr/>
                    <a:lstStyle/>
                    <a:p>
                      <a:pPr algn="ctr"/>
                      <a:r>
                        <a:rPr lang="en-US" sz="1400"/>
                        <a:t>0.0035</a:t>
                      </a:r>
                    </a:p>
                  </a:txBody>
                  <a:tcPr anchor="ctr">
                    <a:solidFill>
                      <a:srgbClr val="CBCDD2"/>
                    </a:solidFill>
                  </a:tcPr>
                </a:tc>
                <a:extLst>
                  <a:ext uri="{0D108BD9-81ED-4DB2-BD59-A6C34878D82A}">
                    <a16:rowId xmlns:a16="http://schemas.microsoft.com/office/drawing/2014/main" val="2721665686"/>
                  </a:ext>
                </a:extLst>
              </a:tr>
              <a:tr h="154143">
                <a:tc>
                  <a:txBody>
                    <a:bodyPr/>
                    <a:lstStyle/>
                    <a:p>
                      <a:pPr marL="457200" lvl="1" indent="0"/>
                      <a:r>
                        <a:rPr lang="en-US" sz="1400"/>
                        <a:t>PR</a:t>
                      </a:r>
                    </a:p>
                  </a:txBody>
                  <a:tcPr marL="144000" anchor="ctr">
                    <a:solidFill>
                      <a:srgbClr val="CBCDD2"/>
                    </a:solidFill>
                  </a:tcPr>
                </a:tc>
                <a:tc>
                  <a:txBody>
                    <a:bodyPr/>
                    <a:lstStyle/>
                    <a:p>
                      <a:pPr algn="ctr"/>
                      <a:r>
                        <a:rPr lang="en-US" sz="1400"/>
                        <a:t>29.7</a:t>
                      </a:r>
                    </a:p>
                  </a:txBody>
                  <a:tcPr anchor="ctr">
                    <a:solidFill>
                      <a:srgbClr val="CBCDD2"/>
                    </a:solidFill>
                  </a:tcPr>
                </a:tc>
                <a:tc>
                  <a:txBody>
                    <a:bodyPr/>
                    <a:lstStyle/>
                    <a:p>
                      <a:pPr algn="ctr"/>
                      <a:r>
                        <a:rPr lang="en-US" sz="1400"/>
                        <a:t>26.4 </a:t>
                      </a:r>
                    </a:p>
                  </a:txBody>
                  <a:tcPr anchor="ctr">
                    <a:solidFill>
                      <a:srgbClr val="CBCDD2"/>
                    </a:solidFill>
                  </a:tcPr>
                </a:tc>
                <a:tc>
                  <a:txBody>
                    <a:bodyPr/>
                    <a:lstStyle/>
                    <a:p>
                      <a:pPr algn="ctr"/>
                      <a:r>
                        <a:rPr lang="en-US" sz="1400"/>
                        <a:t>–</a:t>
                      </a:r>
                    </a:p>
                  </a:txBody>
                  <a:tcPr anchor="ctr">
                    <a:solidFill>
                      <a:srgbClr val="CBCDD2"/>
                    </a:solidFill>
                  </a:tcPr>
                </a:tc>
                <a:extLst>
                  <a:ext uri="{0D108BD9-81ED-4DB2-BD59-A6C34878D82A}">
                    <a16:rowId xmlns:a16="http://schemas.microsoft.com/office/drawing/2014/main" val="4042371243"/>
                  </a:ext>
                </a:extLst>
              </a:tr>
              <a:tr h="154143">
                <a:tc>
                  <a:txBody>
                    <a:bodyPr/>
                    <a:lstStyle/>
                    <a:p>
                      <a:r>
                        <a:rPr lang="en-US" sz="1400" b="1"/>
                        <a:t>DoR by IRC </a:t>
                      </a:r>
                    </a:p>
                  </a:txBody>
                  <a:tcPr marL="144000" anchor="ctr">
                    <a:solidFill>
                      <a:srgbClr val="E7E8EA"/>
                    </a:solidFill>
                  </a:tcPr>
                </a:tc>
                <a:tc>
                  <a:txBody>
                    <a:bodyPr/>
                    <a:lstStyle/>
                    <a:p>
                      <a:pPr algn="ctr"/>
                      <a:endParaRPr lang="en-US" sz="1400"/>
                    </a:p>
                  </a:txBody>
                  <a:tcPr anchor="ctr">
                    <a:solidFill>
                      <a:srgbClr val="E7E8EA"/>
                    </a:solidFill>
                  </a:tcPr>
                </a:tc>
                <a:tc>
                  <a:txBody>
                    <a:bodyPr/>
                    <a:lstStyle/>
                    <a:p>
                      <a:pPr algn="ctr"/>
                      <a:endParaRPr lang="en-US" sz="1400"/>
                    </a:p>
                  </a:txBody>
                  <a:tcPr anchor="ctr">
                    <a:solidFill>
                      <a:srgbClr val="E7E8EA"/>
                    </a:solidFill>
                  </a:tcPr>
                </a:tc>
                <a:tc>
                  <a:txBody>
                    <a:bodyPr/>
                    <a:lstStyle/>
                    <a:p>
                      <a:pPr algn="ctr"/>
                      <a:endParaRPr lang="en-US" sz="1400"/>
                    </a:p>
                  </a:txBody>
                  <a:tcPr anchor="ctr">
                    <a:solidFill>
                      <a:srgbClr val="E7E8EA"/>
                    </a:solidFill>
                  </a:tcPr>
                </a:tc>
                <a:extLst>
                  <a:ext uri="{0D108BD9-81ED-4DB2-BD59-A6C34878D82A}">
                    <a16:rowId xmlns:a16="http://schemas.microsoft.com/office/drawing/2014/main" val="402048866"/>
                  </a:ext>
                </a:extLst>
              </a:tr>
              <a:tr h="154143">
                <a:tc>
                  <a:txBody>
                    <a:bodyPr/>
                    <a:lstStyle/>
                    <a:p>
                      <a:pPr marL="457200" lvl="1" indent="0"/>
                      <a:r>
                        <a:rPr lang="en-US" sz="1400"/>
                        <a:t>Median (95% CI), %</a:t>
                      </a:r>
                    </a:p>
                  </a:txBody>
                  <a:tcPr marL="144000" anchor="ctr">
                    <a:solidFill>
                      <a:srgbClr val="E7E8EA"/>
                    </a:solidFill>
                  </a:tcPr>
                </a:tc>
                <a:tc>
                  <a:txBody>
                    <a:bodyPr/>
                    <a:lstStyle/>
                    <a:p>
                      <a:pPr algn="ctr"/>
                      <a:r>
                        <a:rPr lang="en-US" sz="1400"/>
                        <a:t>NE (25.3-NE)</a:t>
                      </a:r>
                    </a:p>
                  </a:txBody>
                  <a:tcPr anchor="ctr">
                    <a:solidFill>
                      <a:srgbClr val="E7E8EA"/>
                    </a:solidFill>
                  </a:tcPr>
                </a:tc>
                <a:tc>
                  <a:txBody>
                    <a:bodyPr/>
                    <a:lstStyle/>
                    <a:p>
                      <a:pPr algn="ctr"/>
                      <a:r>
                        <a:rPr lang="en-US" sz="1400"/>
                        <a:t>14.0 (9.2-25.1)</a:t>
                      </a:r>
                    </a:p>
                  </a:txBody>
                  <a:tcPr anchor="ctr">
                    <a:solidFill>
                      <a:srgbClr val="E7E8EA"/>
                    </a:solidFill>
                  </a:tcPr>
                </a:tc>
                <a:tc>
                  <a:txBody>
                    <a:bodyPr/>
                    <a:lstStyle/>
                    <a:p>
                      <a:pPr algn="ctr"/>
                      <a:r>
                        <a:rPr lang="en-US" sz="1400"/>
                        <a:t>–</a:t>
                      </a:r>
                    </a:p>
                  </a:txBody>
                  <a:tcPr anchor="ctr">
                    <a:solidFill>
                      <a:srgbClr val="E7E8EA"/>
                    </a:solidFill>
                  </a:tcPr>
                </a:tc>
                <a:extLst>
                  <a:ext uri="{0D108BD9-81ED-4DB2-BD59-A6C34878D82A}">
                    <a16:rowId xmlns:a16="http://schemas.microsoft.com/office/drawing/2014/main" val="1307563037"/>
                  </a:ext>
                </a:extLst>
              </a:tr>
              <a:tr h="154143">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a:t>18-month DoR rate (95% CI), %</a:t>
                      </a:r>
                    </a:p>
                  </a:txBody>
                  <a:tcPr marL="144000" anchor="ctr">
                    <a:solidFill>
                      <a:srgbClr val="E7E8EA"/>
                    </a:solidFill>
                  </a:tcPr>
                </a:tc>
                <a:tc>
                  <a:txBody>
                    <a:bodyPr/>
                    <a:lstStyle/>
                    <a:p>
                      <a:pPr algn="ctr"/>
                      <a:r>
                        <a:rPr lang="en-US" sz="1400"/>
                        <a:t>69.3 (57.8-78.2)</a:t>
                      </a:r>
                    </a:p>
                  </a:txBody>
                  <a:tcPr anchor="ctr">
                    <a:solidFill>
                      <a:srgbClr val="E7E8EA"/>
                    </a:solidFill>
                  </a:tcPr>
                </a:tc>
                <a:tc>
                  <a:txBody>
                    <a:bodyPr/>
                    <a:lstStyle/>
                    <a:p>
                      <a:pPr algn="ctr"/>
                      <a:r>
                        <a:rPr lang="en-US" sz="1400"/>
                        <a:t>41.9 (22.6-60.1)</a:t>
                      </a:r>
                    </a:p>
                  </a:txBody>
                  <a:tcPr anchor="ctr">
                    <a:solidFill>
                      <a:srgbClr val="E7E8EA"/>
                    </a:solidFill>
                  </a:tcPr>
                </a:tc>
                <a:tc>
                  <a:txBody>
                    <a:bodyPr/>
                    <a:lstStyle/>
                    <a:p>
                      <a:pPr algn="ctr"/>
                      <a:r>
                        <a:rPr lang="en-US" sz="1400"/>
                        <a:t>–</a:t>
                      </a:r>
                    </a:p>
                  </a:txBody>
                  <a:tcPr anchor="ctr">
                    <a:solidFill>
                      <a:srgbClr val="E7E8EA"/>
                    </a:solidFill>
                  </a:tcPr>
                </a:tc>
                <a:extLst>
                  <a:ext uri="{0D108BD9-81ED-4DB2-BD59-A6C34878D82A}">
                    <a16:rowId xmlns:a16="http://schemas.microsoft.com/office/drawing/2014/main" val="391144390"/>
                  </a:ext>
                </a:extLst>
              </a:tr>
              <a:tr h="154143">
                <a:tc>
                  <a:txBody>
                    <a:bodyPr/>
                    <a:lstStyle/>
                    <a:p>
                      <a:r>
                        <a:rPr lang="en-US" sz="1400" b="1"/>
                        <a:t>DoCR by IRC</a:t>
                      </a:r>
                    </a:p>
                  </a:txBody>
                  <a:tcPr marL="144000" anchor="ctr">
                    <a:solidFill>
                      <a:srgbClr val="CBCDD2"/>
                    </a:solidFill>
                  </a:tcPr>
                </a:tc>
                <a:tc>
                  <a:txBody>
                    <a:bodyPr/>
                    <a:lstStyle/>
                    <a:p>
                      <a:pPr algn="ctr"/>
                      <a:endParaRPr lang="en-US" sz="1400"/>
                    </a:p>
                  </a:txBody>
                  <a:tcPr anchor="ctr">
                    <a:solidFill>
                      <a:srgbClr val="CBCDD2"/>
                    </a:solidFill>
                  </a:tcPr>
                </a:tc>
                <a:tc>
                  <a:txBody>
                    <a:bodyPr/>
                    <a:lstStyle/>
                    <a:p>
                      <a:pPr algn="ctr"/>
                      <a:endParaRPr lang="en-US" sz="1400"/>
                    </a:p>
                  </a:txBody>
                  <a:tcPr anchor="ctr">
                    <a:solidFill>
                      <a:srgbClr val="CBCDD2"/>
                    </a:solidFill>
                  </a:tcPr>
                </a:tc>
                <a:tc>
                  <a:txBody>
                    <a:bodyPr/>
                    <a:lstStyle/>
                    <a:p>
                      <a:pPr algn="ctr"/>
                      <a:endParaRPr lang="en-US" sz="1400"/>
                    </a:p>
                  </a:txBody>
                  <a:tcPr anchor="ctr">
                    <a:solidFill>
                      <a:srgbClr val="CBCDD2"/>
                    </a:solidFill>
                  </a:tcPr>
                </a:tc>
                <a:extLst>
                  <a:ext uri="{0D108BD9-81ED-4DB2-BD59-A6C34878D82A}">
                    <a16:rowId xmlns:a16="http://schemas.microsoft.com/office/drawing/2014/main" val="2264470681"/>
                  </a:ext>
                </a:extLst>
              </a:tr>
              <a:tr h="154143">
                <a:tc>
                  <a:txBody>
                    <a:bodyPr/>
                    <a:lstStyle/>
                    <a:p>
                      <a:pPr marL="457200" lvl="1" indent="0"/>
                      <a:r>
                        <a:rPr lang="en-US" sz="1400"/>
                        <a:t>Median (95% CI), mo</a:t>
                      </a:r>
                    </a:p>
                  </a:txBody>
                  <a:tcPr marL="144000" anchor="ctr">
                    <a:solidFill>
                      <a:srgbClr val="CBCDD2"/>
                    </a:solidFill>
                  </a:tcPr>
                </a:tc>
                <a:tc>
                  <a:txBody>
                    <a:bodyPr/>
                    <a:lstStyle/>
                    <a:p>
                      <a:pPr algn="ctr"/>
                      <a:r>
                        <a:rPr lang="en-US" sz="1400"/>
                        <a:t>NE (26.5-NE)</a:t>
                      </a:r>
                    </a:p>
                  </a:txBody>
                  <a:tcPr anchor="ctr">
                    <a:solidFill>
                      <a:srgbClr val="CBCDD2"/>
                    </a:solidFill>
                  </a:tcPr>
                </a:tc>
                <a:tc>
                  <a:txBody>
                    <a:bodyPr/>
                    <a:lstStyle/>
                    <a:p>
                      <a:pPr algn="ctr"/>
                      <a:r>
                        <a:rPr lang="en-US" sz="1400"/>
                        <a:t>26.5 (2.7-NE)</a:t>
                      </a:r>
                    </a:p>
                  </a:txBody>
                  <a:tcPr anchor="ctr">
                    <a:solidFill>
                      <a:srgbClr val="CBCDD2"/>
                    </a:solidFill>
                  </a:tcPr>
                </a:tc>
                <a:tc>
                  <a:txBody>
                    <a:bodyPr/>
                    <a:lstStyle/>
                    <a:p>
                      <a:pPr algn="ctr"/>
                      <a:r>
                        <a:rPr lang="en-US" sz="1400"/>
                        <a:t>–</a:t>
                      </a:r>
                    </a:p>
                  </a:txBody>
                  <a:tcPr anchor="ctr">
                    <a:solidFill>
                      <a:srgbClr val="CBCDD2"/>
                    </a:solidFill>
                  </a:tcPr>
                </a:tc>
                <a:extLst>
                  <a:ext uri="{0D108BD9-81ED-4DB2-BD59-A6C34878D82A}">
                    <a16:rowId xmlns:a16="http://schemas.microsoft.com/office/drawing/2014/main" val="2949813112"/>
                  </a:ext>
                </a:extLst>
              </a:tr>
              <a:tr h="154143">
                <a:tc>
                  <a:txBody>
                    <a:bodyPr/>
                    <a:lstStyle/>
                    <a:p>
                      <a:pPr marL="457200" lvl="1" indent="0"/>
                      <a:r>
                        <a:rPr lang="en-US" sz="1400"/>
                        <a:t>18-month DoCR rate (95% CI), %</a:t>
                      </a:r>
                    </a:p>
                  </a:txBody>
                  <a:tcPr marL="144000" anchor="ctr">
                    <a:solidFill>
                      <a:srgbClr val="CBCDD2"/>
                    </a:solidFill>
                  </a:tcPr>
                </a:tc>
                <a:tc>
                  <a:txBody>
                    <a:bodyPr/>
                    <a:lstStyle/>
                    <a:p>
                      <a:pPr algn="ctr"/>
                      <a:r>
                        <a:rPr lang="en-US" sz="1400"/>
                        <a:t>87.4 (73.8-94.2)</a:t>
                      </a:r>
                    </a:p>
                  </a:txBody>
                  <a:tcPr anchor="ctr">
                    <a:solidFill>
                      <a:srgbClr val="CBCDD2"/>
                    </a:solidFill>
                  </a:tcPr>
                </a:tc>
                <a:tc>
                  <a:txBody>
                    <a:bodyPr/>
                    <a:lstStyle/>
                    <a:p>
                      <a:pPr algn="ctr"/>
                      <a:r>
                        <a:rPr lang="en-US" sz="1400"/>
                        <a:t>51.1 (21.0-74.9)</a:t>
                      </a:r>
                    </a:p>
                  </a:txBody>
                  <a:tcPr anchor="ctr">
                    <a:solidFill>
                      <a:srgbClr val="CBCDD2"/>
                    </a:solidFill>
                  </a:tcPr>
                </a:tc>
                <a:tc>
                  <a:txBody>
                    <a:bodyPr/>
                    <a:lstStyle/>
                    <a:p>
                      <a:pPr algn="ctr"/>
                      <a:r>
                        <a:rPr lang="en-US" sz="1400"/>
                        <a:t>–</a:t>
                      </a:r>
                    </a:p>
                  </a:txBody>
                  <a:tcPr anchor="ctr">
                    <a:solidFill>
                      <a:srgbClr val="CBCDD2"/>
                    </a:solidFill>
                  </a:tcPr>
                </a:tc>
                <a:extLst>
                  <a:ext uri="{0D108BD9-81ED-4DB2-BD59-A6C34878D82A}">
                    <a16:rowId xmlns:a16="http://schemas.microsoft.com/office/drawing/2014/main" val="2349241549"/>
                  </a:ext>
                </a:extLst>
              </a:tr>
            </a:tbl>
          </a:graphicData>
        </a:graphic>
      </p:graphicFrame>
      <p:sp>
        <p:nvSpPr>
          <p:cNvPr id="6" name="TextBox 13">
            <a:extLst>
              <a:ext uri="{FF2B5EF4-FFF2-40B4-BE49-F238E27FC236}">
                <a16:creationId xmlns:a16="http://schemas.microsoft.com/office/drawing/2014/main" id="{2D172AE0-FF6B-682E-C78F-FA6EE03DDE1E}"/>
              </a:ext>
            </a:extLst>
          </p:cNvPr>
          <p:cNvSpPr txBox="1"/>
          <p:nvPr/>
        </p:nvSpPr>
        <p:spPr>
          <a:xfrm>
            <a:off x="9120188" y="1665288"/>
            <a:ext cx="2663825" cy="3481206"/>
          </a:xfrm>
          <a:prstGeom prst="rect">
            <a:avLst/>
          </a:prstGeom>
          <a:solidFill>
            <a:schemeClr val="bg2"/>
          </a:solidFill>
        </p:spPr>
        <p:txBody>
          <a:bodyPr wrap="square" lIns="144000" tIns="108000" bIns="72000">
            <a:noAutofit/>
          </a:bodyPr>
          <a:lstStyle/>
          <a:p>
            <a:pPr marL="184150" indent="-184150">
              <a:spcAft>
                <a:spcPts val="600"/>
              </a:spcAft>
              <a:buClr>
                <a:schemeClr val="accent2"/>
              </a:buClr>
              <a:buFont typeface="Arial" panose="020B0604020202020204" pitchFamily="34" charset="0"/>
              <a:buChar char="•"/>
            </a:pPr>
            <a:r>
              <a:rPr lang="en-GB" sz="1400"/>
              <a:t>At the median study follow-up of 20.2 months, the difference in the ORR by IRC was 22.7% </a:t>
            </a:r>
            <a:br>
              <a:rPr lang="en-GB" sz="1400"/>
            </a:br>
            <a:r>
              <a:rPr lang="en-GB" sz="1400"/>
              <a:t>(95% CI, 9.0%-36.5%) in </a:t>
            </a:r>
            <a:r>
              <a:rPr lang="en-GB" sz="1400" err="1"/>
              <a:t>favor</a:t>
            </a:r>
            <a:r>
              <a:rPr lang="en-GB" sz="1400"/>
              <a:t> of zanubrutinib plus </a:t>
            </a:r>
            <a:r>
              <a:rPr lang="en-GB" sz="1400" err="1"/>
              <a:t>obinutuzimab</a:t>
            </a:r>
            <a:r>
              <a:rPr lang="en-GB" sz="1400"/>
              <a:t> </a:t>
            </a:r>
          </a:p>
          <a:p>
            <a:pPr marL="184150" indent="-184150">
              <a:spcAft>
                <a:spcPts val="600"/>
              </a:spcAft>
              <a:buClr>
                <a:schemeClr val="accent2"/>
              </a:buClr>
              <a:buFont typeface="Arial" panose="020B0604020202020204" pitchFamily="34" charset="0"/>
              <a:buChar char="•"/>
            </a:pPr>
            <a:endParaRPr lang="en-GB" sz="1400"/>
          </a:p>
        </p:txBody>
      </p:sp>
    </p:spTree>
    <p:extLst>
      <p:ext uri="{BB962C8B-B14F-4D97-AF65-F5344CB8AC3E}">
        <p14:creationId xmlns:p14="http://schemas.microsoft.com/office/powerpoint/2010/main" val="175533827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FA25C4-A0D8-AAB4-64AA-FFCF317D097A}"/>
              </a:ext>
            </a:extLst>
          </p:cNvPr>
          <p:cNvSpPr>
            <a:spLocks noGrp="1"/>
          </p:cNvSpPr>
          <p:nvPr>
            <p:ph type="title"/>
          </p:nvPr>
        </p:nvSpPr>
        <p:spPr/>
        <p:txBody>
          <a:bodyPr/>
          <a:lstStyle/>
          <a:p>
            <a:r>
              <a:rPr lang="en-US" err="1"/>
              <a:t>DoR</a:t>
            </a:r>
            <a:r>
              <a:rPr lang="en-US"/>
              <a:t> and PFS </a:t>
            </a:r>
          </a:p>
        </p:txBody>
      </p:sp>
      <p:sp>
        <p:nvSpPr>
          <p:cNvPr id="4" name="Footer Placeholder 3">
            <a:extLst>
              <a:ext uri="{FF2B5EF4-FFF2-40B4-BE49-F238E27FC236}">
                <a16:creationId xmlns:a16="http://schemas.microsoft.com/office/drawing/2014/main" id="{56A364BF-21E9-BD00-DA5A-3F89F53B9C8F}"/>
              </a:ext>
            </a:extLst>
          </p:cNvPr>
          <p:cNvSpPr>
            <a:spLocks noGrp="1"/>
          </p:cNvSpPr>
          <p:nvPr>
            <p:ph type="ftr" sz="quarter" idx="13"/>
          </p:nvPr>
        </p:nvSpPr>
        <p:spPr>
          <a:xfrm>
            <a:off x="407989" y="6126480"/>
            <a:ext cx="8532812" cy="542608"/>
          </a:xfrm>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Descriptive 2-sided </a:t>
            </a:r>
            <a:r>
              <a:rPr lang="en-US" i="1">
                <a:solidFill>
                  <a:srgbClr val="4E4F4E"/>
                </a:solidFill>
                <a:cs typeface="Arial" panose="020B0604020202020204" pitchFamily="34" charset="0"/>
              </a:rPr>
              <a:t>P</a:t>
            </a:r>
            <a:r>
              <a:rPr lang="en-US">
                <a:solidFill>
                  <a:srgbClr val="4E4F4E"/>
                </a:solidFill>
                <a:cs typeface="Arial" panose="020B0604020202020204" pitchFamily="34" charset="0"/>
              </a:rPr>
              <a:t>-value. </a:t>
            </a:r>
          </a:p>
          <a:p>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err="1">
                <a:solidFill>
                  <a:srgbClr val="4E4F4E"/>
                </a:solidFill>
                <a:cs typeface="Arial" panose="020B0604020202020204" pitchFamily="34" charset="0"/>
              </a:rPr>
              <a:t>DoR</a:t>
            </a:r>
            <a:r>
              <a:rPr lang="en-US">
                <a:solidFill>
                  <a:srgbClr val="4E4F4E"/>
                </a:solidFill>
                <a:cs typeface="Arial" panose="020B0604020202020204" pitchFamily="34" charset="0"/>
              </a:rPr>
              <a:t>, duration of response; </a:t>
            </a:r>
            <a:r>
              <a:rPr lang="en-US" b="1">
                <a:solidFill>
                  <a:srgbClr val="4E4F4E"/>
                </a:solidFill>
                <a:cs typeface="Arial" panose="020B0604020202020204" pitchFamily="34" charset="0"/>
              </a:rPr>
              <a:t>HR</a:t>
            </a:r>
            <a:r>
              <a:rPr lang="en-US">
                <a:solidFill>
                  <a:srgbClr val="4E4F4E"/>
                </a:solidFill>
                <a:cs typeface="Arial" panose="020B0604020202020204" pitchFamily="34" charset="0"/>
              </a:rPr>
              <a:t>, hazard ratio; </a:t>
            </a:r>
            <a:r>
              <a:rPr lang="en-US" b="1">
                <a:solidFill>
                  <a:srgbClr val="4E4F4E"/>
                </a:solidFill>
                <a:cs typeface="Arial" panose="020B0604020202020204" pitchFamily="34" charset="0"/>
              </a:rPr>
              <a:t>IRC</a:t>
            </a:r>
            <a:r>
              <a:rPr lang="en-US">
                <a:solidFill>
                  <a:srgbClr val="4E4F4E"/>
                </a:solidFill>
                <a:cs typeface="Arial" panose="020B0604020202020204" pitchFamily="34" charset="0"/>
              </a:rPr>
              <a:t>, independent review committee; </a:t>
            </a:r>
            <a:r>
              <a:rPr lang="en-US" b="1" err="1">
                <a:solidFill>
                  <a:srgbClr val="4E4F4E"/>
                </a:solidFill>
                <a:cs typeface="Arial" panose="020B0604020202020204" pitchFamily="34" charset="0"/>
              </a:rPr>
              <a:t>mDoR</a:t>
            </a:r>
            <a:r>
              <a:rPr lang="en-US">
                <a:solidFill>
                  <a:srgbClr val="4E4F4E"/>
                </a:solidFill>
                <a:cs typeface="Arial" panose="020B0604020202020204" pitchFamily="34" charset="0"/>
              </a:rPr>
              <a:t>, median duration of response; </a:t>
            </a:r>
            <a:r>
              <a:rPr lang="en-US" b="1" err="1">
                <a:solidFill>
                  <a:srgbClr val="4E4F4E"/>
                </a:solidFill>
                <a:cs typeface="Arial" panose="020B0604020202020204" pitchFamily="34" charset="0"/>
              </a:rPr>
              <a:t>mo</a:t>
            </a:r>
            <a:r>
              <a:rPr lang="en-US">
                <a:solidFill>
                  <a:srgbClr val="4E4F4E"/>
                </a:solidFill>
                <a:cs typeface="Arial" panose="020B0604020202020204" pitchFamily="34" charset="0"/>
              </a:rPr>
              <a:t>, month(s); </a:t>
            </a:r>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estimable; </a:t>
            </a:r>
            <a:br>
              <a:rPr lang="en-US">
                <a:solidFill>
                  <a:srgbClr val="4E4F4E"/>
                </a:solidFill>
                <a:cs typeface="Arial" panose="020B0604020202020204" pitchFamily="34" charset="0"/>
              </a:rPr>
            </a:br>
            <a:r>
              <a:rPr lang="en-US" b="1" err="1">
                <a:solidFill>
                  <a:srgbClr val="4E4F4E"/>
                </a:solidFill>
                <a:cs typeface="Arial" panose="020B0604020202020204" pitchFamily="34" charset="0"/>
              </a:rPr>
              <a:t>mPFS</a:t>
            </a:r>
            <a:r>
              <a:rPr lang="en-US">
                <a:solidFill>
                  <a:srgbClr val="4E4F4E"/>
                </a:solidFill>
                <a:cs typeface="Arial" panose="020B0604020202020204" pitchFamily="34" charset="0"/>
              </a:rPr>
              <a:t>, median progression-free survival;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 free survival.</a:t>
            </a:r>
          </a:p>
          <a:p>
            <a:r>
              <a:rPr lang="en-US" b="1">
                <a:solidFill>
                  <a:srgbClr val="4E4F4E"/>
                </a:solidFill>
                <a:cs typeface="Arial" panose="020B0604020202020204" pitchFamily="34" charset="0"/>
              </a:rPr>
              <a:t>Flowers CR,</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7545 presented at ASCO 2023. Trotman J,</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P1080 presented at EHA2023. </a:t>
            </a:r>
            <a:r>
              <a:rPr lang="en-US" b="1" err="1">
                <a:solidFill>
                  <a:srgbClr val="4E4F4E"/>
                </a:solidFill>
                <a:cs typeface="Arial" panose="020B0604020202020204" pitchFamily="34" charset="0"/>
              </a:rPr>
              <a:t>Zinzani</a:t>
            </a:r>
            <a:r>
              <a:rPr lang="en-US" b="1">
                <a:solidFill>
                  <a:srgbClr val="4E4F4E"/>
                </a:solidFill>
                <a:cs typeface="Arial" panose="020B0604020202020204" pitchFamily="34" charset="0"/>
              </a:rPr>
              <a:t> P,</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81 presented at 17-ICML.</a:t>
            </a:r>
          </a:p>
        </p:txBody>
      </p:sp>
      <p:sp>
        <p:nvSpPr>
          <p:cNvPr id="14" name="TextBox 13">
            <a:extLst>
              <a:ext uri="{FF2B5EF4-FFF2-40B4-BE49-F238E27FC236}">
                <a16:creationId xmlns:a16="http://schemas.microsoft.com/office/drawing/2014/main" id="{AD9461A5-DAEE-1EBB-6693-51F528C29EA1}"/>
              </a:ext>
            </a:extLst>
          </p:cNvPr>
          <p:cNvSpPr txBox="1"/>
          <p:nvPr/>
        </p:nvSpPr>
        <p:spPr>
          <a:xfrm>
            <a:off x="506896" y="5486733"/>
            <a:ext cx="5237921" cy="417110"/>
          </a:xfrm>
          <a:prstGeom prst="rect">
            <a:avLst/>
          </a:prstGeom>
          <a:noFill/>
        </p:spPr>
        <p:txBody>
          <a:bodyPr wrap="square" rtlCol="0">
            <a:spAutoFit/>
          </a:bodyPr>
          <a:lstStyle/>
          <a:p>
            <a:endParaRPr lang="en-US"/>
          </a:p>
        </p:txBody>
      </p:sp>
      <p:sp>
        <p:nvSpPr>
          <p:cNvPr id="17" name="TextBox 16">
            <a:extLst>
              <a:ext uri="{FF2B5EF4-FFF2-40B4-BE49-F238E27FC236}">
                <a16:creationId xmlns:a16="http://schemas.microsoft.com/office/drawing/2014/main" id="{8671FBC4-9222-E361-262E-4BE65943A2DB}"/>
              </a:ext>
            </a:extLst>
          </p:cNvPr>
          <p:cNvSpPr txBox="1"/>
          <p:nvPr/>
        </p:nvSpPr>
        <p:spPr>
          <a:xfrm>
            <a:off x="416533" y="5401368"/>
            <a:ext cx="5563581" cy="461665"/>
          </a:xfrm>
          <a:prstGeom prst="rect">
            <a:avLst/>
          </a:prstGeom>
          <a:solidFill>
            <a:schemeClr val="bg2"/>
          </a:solidFill>
          <a:ln>
            <a:noFill/>
          </a:ln>
        </p:spPr>
        <p:txBody>
          <a:bodyPr wrap="square" rtlCol="0">
            <a:spAutoFit/>
          </a:bodyPr>
          <a:lstStyle/>
          <a:p>
            <a:pPr marL="171450" indent="-171450">
              <a:buClr>
                <a:schemeClr val="accent2"/>
              </a:buClr>
              <a:buFont typeface="Arial" panose="020B0604020202020204" pitchFamily="34" charset="0"/>
              <a:buChar char="•"/>
            </a:pPr>
            <a:r>
              <a:rPr lang="en-US" sz="1200"/>
              <a:t>Median duration of response by IRC was 14.0 months with </a:t>
            </a:r>
            <a:r>
              <a:rPr lang="en-US" sz="1200" err="1"/>
              <a:t>obinutuzimab</a:t>
            </a:r>
            <a:r>
              <a:rPr lang="en-US" sz="1200"/>
              <a:t> and was not reached in the </a:t>
            </a:r>
            <a:r>
              <a:rPr lang="en-US" sz="1200" err="1"/>
              <a:t>zanubrutinib</a:t>
            </a:r>
            <a:r>
              <a:rPr lang="en-US" sz="1200"/>
              <a:t> plus </a:t>
            </a:r>
            <a:r>
              <a:rPr lang="en-US" sz="1200" err="1"/>
              <a:t>obinutuzimab</a:t>
            </a:r>
            <a:r>
              <a:rPr lang="en-US" sz="1200"/>
              <a:t> arm </a:t>
            </a:r>
          </a:p>
        </p:txBody>
      </p:sp>
      <p:sp>
        <p:nvSpPr>
          <p:cNvPr id="18" name="TextBox 17">
            <a:extLst>
              <a:ext uri="{FF2B5EF4-FFF2-40B4-BE49-F238E27FC236}">
                <a16:creationId xmlns:a16="http://schemas.microsoft.com/office/drawing/2014/main" id="{E807E90E-CAE1-DE22-9675-E7A2C1EC908E}"/>
              </a:ext>
            </a:extLst>
          </p:cNvPr>
          <p:cNvSpPr txBox="1"/>
          <p:nvPr/>
        </p:nvSpPr>
        <p:spPr>
          <a:xfrm>
            <a:off x="6212496" y="5401368"/>
            <a:ext cx="5571517" cy="461665"/>
          </a:xfrm>
          <a:prstGeom prst="rect">
            <a:avLst/>
          </a:prstGeom>
          <a:solidFill>
            <a:schemeClr val="bg2"/>
          </a:solidFill>
          <a:ln>
            <a:noFill/>
          </a:ln>
        </p:spPr>
        <p:txBody>
          <a:bodyPr wrap="square" rtlCol="0">
            <a:spAutoFit/>
          </a:bodyPr>
          <a:lstStyle/>
          <a:p>
            <a:pPr marL="171450" indent="-171450">
              <a:buClr>
                <a:schemeClr val="accent2"/>
              </a:buClr>
              <a:buFont typeface="Arial" panose="020B0604020202020204" pitchFamily="34" charset="0"/>
              <a:buChar char="•"/>
            </a:pPr>
            <a:r>
              <a:rPr lang="en-US" sz="1200"/>
              <a:t>Median PFS was longer with </a:t>
            </a:r>
            <a:r>
              <a:rPr lang="en-US" sz="1200" err="1"/>
              <a:t>zanubrutinib</a:t>
            </a:r>
            <a:r>
              <a:rPr lang="en-US" sz="1200"/>
              <a:t> plus </a:t>
            </a:r>
            <a:r>
              <a:rPr lang="en-US" sz="1200" err="1"/>
              <a:t>obinutuzimab</a:t>
            </a:r>
            <a:r>
              <a:rPr lang="en-US" sz="1200"/>
              <a:t> vs </a:t>
            </a:r>
            <a:r>
              <a:rPr lang="en-US" sz="1200" err="1"/>
              <a:t>obunituzimab</a:t>
            </a:r>
            <a:r>
              <a:rPr lang="en-US" sz="1200"/>
              <a:t> </a:t>
            </a:r>
          </a:p>
          <a:p>
            <a:pPr marL="171450" indent="-171450">
              <a:buClr>
                <a:schemeClr val="accent2"/>
              </a:buClr>
              <a:buFont typeface="Arial" panose="020B0604020202020204" pitchFamily="34" charset="0"/>
              <a:buChar char="•"/>
            </a:pPr>
            <a:endParaRPr lang="en-US" sz="1200"/>
          </a:p>
        </p:txBody>
      </p:sp>
      <p:graphicFrame>
        <p:nvGraphicFramePr>
          <p:cNvPr id="5" name="Tabelle 5">
            <a:extLst>
              <a:ext uri="{FF2B5EF4-FFF2-40B4-BE49-F238E27FC236}">
                <a16:creationId xmlns:a16="http://schemas.microsoft.com/office/drawing/2014/main" id="{C140DE61-9495-6E72-874F-04A014E1225E}"/>
              </a:ext>
            </a:extLst>
          </p:cNvPr>
          <p:cNvGraphicFramePr>
            <a:graphicFrameLocks noGrp="1"/>
          </p:cNvGraphicFramePr>
          <p:nvPr>
            <p:extLst>
              <p:ext uri="{D42A27DB-BD31-4B8C-83A1-F6EECF244321}">
                <p14:modId xmlns:p14="http://schemas.microsoft.com/office/powerpoint/2010/main" val="116508799"/>
              </p:ext>
            </p:extLst>
          </p:nvPr>
        </p:nvGraphicFramePr>
        <p:xfrm>
          <a:off x="414614" y="4312835"/>
          <a:ext cx="5552816" cy="63168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740063259"/>
                    </a:ext>
                  </a:extLst>
                </a:gridCol>
                <a:gridCol w="213128">
                  <a:extLst>
                    <a:ext uri="{9D8B030D-6E8A-4147-A177-3AD203B41FA5}">
                      <a16:colId xmlns:a16="http://schemas.microsoft.com/office/drawing/2014/main" val="2949672590"/>
                    </a:ext>
                  </a:extLst>
                </a:gridCol>
                <a:gridCol w="213128">
                  <a:extLst>
                    <a:ext uri="{9D8B030D-6E8A-4147-A177-3AD203B41FA5}">
                      <a16:colId xmlns:a16="http://schemas.microsoft.com/office/drawing/2014/main" val="3548635927"/>
                    </a:ext>
                  </a:extLst>
                </a:gridCol>
                <a:gridCol w="213128">
                  <a:extLst>
                    <a:ext uri="{9D8B030D-6E8A-4147-A177-3AD203B41FA5}">
                      <a16:colId xmlns:a16="http://schemas.microsoft.com/office/drawing/2014/main" val="2891013861"/>
                    </a:ext>
                  </a:extLst>
                </a:gridCol>
                <a:gridCol w="213128">
                  <a:extLst>
                    <a:ext uri="{9D8B030D-6E8A-4147-A177-3AD203B41FA5}">
                      <a16:colId xmlns:a16="http://schemas.microsoft.com/office/drawing/2014/main" val="4205657699"/>
                    </a:ext>
                  </a:extLst>
                </a:gridCol>
                <a:gridCol w="213128">
                  <a:extLst>
                    <a:ext uri="{9D8B030D-6E8A-4147-A177-3AD203B41FA5}">
                      <a16:colId xmlns:a16="http://schemas.microsoft.com/office/drawing/2014/main" val="2041373745"/>
                    </a:ext>
                  </a:extLst>
                </a:gridCol>
                <a:gridCol w="213128">
                  <a:extLst>
                    <a:ext uri="{9D8B030D-6E8A-4147-A177-3AD203B41FA5}">
                      <a16:colId xmlns:a16="http://schemas.microsoft.com/office/drawing/2014/main" val="198402527"/>
                    </a:ext>
                  </a:extLst>
                </a:gridCol>
                <a:gridCol w="213128">
                  <a:extLst>
                    <a:ext uri="{9D8B030D-6E8A-4147-A177-3AD203B41FA5}">
                      <a16:colId xmlns:a16="http://schemas.microsoft.com/office/drawing/2014/main" val="3255786614"/>
                    </a:ext>
                  </a:extLst>
                </a:gridCol>
                <a:gridCol w="213128">
                  <a:extLst>
                    <a:ext uri="{9D8B030D-6E8A-4147-A177-3AD203B41FA5}">
                      <a16:colId xmlns:a16="http://schemas.microsoft.com/office/drawing/2014/main" val="948516814"/>
                    </a:ext>
                  </a:extLst>
                </a:gridCol>
                <a:gridCol w="213128">
                  <a:extLst>
                    <a:ext uri="{9D8B030D-6E8A-4147-A177-3AD203B41FA5}">
                      <a16:colId xmlns:a16="http://schemas.microsoft.com/office/drawing/2014/main" val="3455357799"/>
                    </a:ext>
                  </a:extLst>
                </a:gridCol>
                <a:gridCol w="213128">
                  <a:extLst>
                    <a:ext uri="{9D8B030D-6E8A-4147-A177-3AD203B41FA5}">
                      <a16:colId xmlns:a16="http://schemas.microsoft.com/office/drawing/2014/main" val="1208357956"/>
                    </a:ext>
                  </a:extLst>
                </a:gridCol>
                <a:gridCol w="213128">
                  <a:extLst>
                    <a:ext uri="{9D8B030D-6E8A-4147-A177-3AD203B41FA5}">
                      <a16:colId xmlns:a16="http://schemas.microsoft.com/office/drawing/2014/main" val="1256094878"/>
                    </a:ext>
                  </a:extLst>
                </a:gridCol>
                <a:gridCol w="213128">
                  <a:extLst>
                    <a:ext uri="{9D8B030D-6E8A-4147-A177-3AD203B41FA5}">
                      <a16:colId xmlns:a16="http://schemas.microsoft.com/office/drawing/2014/main" val="1955809713"/>
                    </a:ext>
                  </a:extLst>
                </a:gridCol>
                <a:gridCol w="213128">
                  <a:extLst>
                    <a:ext uri="{9D8B030D-6E8A-4147-A177-3AD203B41FA5}">
                      <a16:colId xmlns:a16="http://schemas.microsoft.com/office/drawing/2014/main" val="941568450"/>
                    </a:ext>
                  </a:extLst>
                </a:gridCol>
                <a:gridCol w="213128">
                  <a:extLst>
                    <a:ext uri="{9D8B030D-6E8A-4147-A177-3AD203B41FA5}">
                      <a16:colId xmlns:a16="http://schemas.microsoft.com/office/drawing/2014/main" val="4274123017"/>
                    </a:ext>
                  </a:extLst>
                </a:gridCol>
                <a:gridCol w="213128">
                  <a:extLst>
                    <a:ext uri="{9D8B030D-6E8A-4147-A177-3AD203B41FA5}">
                      <a16:colId xmlns:a16="http://schemas.microsoft.com/office/drawing/2014/main" val="1529954279"/>
                    </a:ext>
                  </a:extLst>
                </a:gridCol>
                <a:gridCol w="213128">
                  <a:extLst>
                    <a:ext uri="{9D8B030D-6E8A-4147-A177-3AD203B41FA5}">
                      <a16:colId xmlns:a16="http://schemas.microsoft.com/office/drawing/2014/main" val="776679834"/>
                    </a:ext>
                  </a:extLst>
                </a:gridCol>
                <a:gridCol w="213128">
                  <a:extLst>
                    <a:ext uri="{9D8B030D-6E8A-4147-A177-3AD203B41FA5}">
                      <a16:colId xmlns:a16="http://schemas.microsoft.com/office/drawing/2014/main" val="143440655"/>
                    </a:ext>
                  </a:extLst>
                </a:gridCol>
                <a:gridCol w="213128">
                  <a:extLst>
                    <a:ext uri="{9D8B030D-6E8A-4147-A177-3AD203B41FA5}">
                      <a16:colId xmlns:a16="http://schemas.microsoft.com/office/drawing/2014/main" val="1747519987"/>
                    </a:ext>
                  </a:extLst>
                </a:gridCol>
                <a:gridCol w="213128">
                  <a:extLst>
                    <a:ext uri="{9D8B030D-6E8A-4147-A177-3AD203B41FA5}">
                      <a16:colId xmlns:a16="http://schemas.microsoft.com/office/drawing/2014/main" val="2135828875"/>
                    </a:ext>
                  </a:extLst>
                </a:gridCol>
                <a:gridCol w="213128">
                  <a:extLst>
                    <a:ext uri="{9D8B030D-6E8A-4147-A177-3AD203B41FA5}">
                      <a16:colId xmlns:a16="http://schemas.microsoft.com/office/drawing/2014/main" val="2179455713"/>
                    </a:ext>
                  </a:extLst>
                </a:gridCol>
                <a:gridCol w="213128">
                  <a:extLst>
                    <a:ext uri="{9D8B030D-6E8A-4147-A177-3AD203B41FA5}">
                      <a16:colId xmlns:a16="http://schemas.microsoft.com/office/drawing/2014/main" val="630349845"/>
                    </a:ext>
                  </a:extLst>
                </a:gridCol>
                <a:gridCol w="213128">
                  <a:extLst>
                    <a:ext uri="{9D8B030D-6E8A-4147-A177-3AD203B41FA5}">
                      <a16:colId xmlns:a16="http://schemas.microsoft.com/office/drawing/2014/main" val="544486779"/>
                    </a:ext>
                  </a:extLst>
                </a:gridCol>
              </a:tblGrid>
              <a:tr h="142877">
                <a:tc gridSpan="23">
                  <a:txBody>
                    <a:bodyPr/>
                    <a:lstStyle/>
                    <a:p>
                      <a:r>
                        <a:rPr lang="de-DE" sz="800"/>
                        <a:t>No. of patients</a:t>
                      </a:r>
                    </a:p>
                  </a:txBody>
                  <a:tcPr marL="7200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extLst>
                  <a:ext uri="{0D108BD9-81ED-4DB2-BD59-A6C34878D82A}">
                    <a16:rowId xmlns:a16="http://schemas.microsoft.com/office/drawing/2014/main" val="558085198"/>
                  </a:ext>
                </a:extLst>
              </a:tr>
              <a:tr h="142877">
                <a:tc>
                  <a:txBody>
                    <a:bodyPr/>
                    <a:lstStyle/>
                    <a:p>
                      <a:pPr algn="l"/>
                      <a:r>
                        <a:rPr lang="de-DE" sz="800" b="0" i="0" u="none" strike="noStrike" kern="1200">
                          <a:solidFill>
                            <a:schemeClr val="bg1"/>
                          </a:solidFill>
                          <a:effectLst/>
                          <a:latin typeface="+mn-lt"/>
                          <a:ea typeface="+mn-ea"/>
                          <a:cs typeface="+mn-cs"/>
                        </a:rPr>
                        <a:t>Zanubrutiniba +</a:t>
                      </a:r>
                    </a:p>
                    <a:p>
                      <a:pPr algn="l"/>
                      <a:r>
                        <a:rPr lang="de-DE" sz="800" b="0" i="0" u="none" strike="noStrike" kern="1200">
                          <a:solidFill>
                            <a:schemeClr val="bg1"/>
                          </a:solidFill>
                          <a:effectLst/>
                          <a:latin typeface="+mn-lt"/>
                          <a:ea typeface="+mn-ea"/>
                          <a:cs typeface="+mn-cs"/>
                        </a:rPr>
                        <a:t>obinutuzumab</a:t>
                      </a:r>
                    </a:p>
                  </a:txBody>
                  <a:tcPr marL="72000" marR="0" marT="18000" marB="18000" anchor="ctr">
                    <a:gradFill flip="none" rotWithShape="1">
                      <a:gsLst>
                        <a:gs pos="49000">
                          <a:schemeClr val="accent4"/>
                        </a:gs>
                        <a:gs pos="50000">
                          <a:schemeClr val="accent3"/>
                        </a:gs>
                      </a:gsLst>
                      <a:lin ang="2700000" scaled="1"/>
                      <a:tileRect/>
                    </a:gradFill>
                  </a:tcPr>
                </a:tc>
                <a:tc>
                  <a:txBody>
                    <a:bodyPr/>
                    <a:lstStyle/>
                    <a:p>
                      <a:pPr algn="ctr"/>
                      <a:r>
                        <a:rPr lang="de-DE" sz="800">
                          <a:solidFill>
                            <a:schemeClr val="tx1"/>
                          </a:solidFill>
                        </a:rPr>
                        <a:t>100</a:t>
                      </a:r>
                    </a:p>
                  </a:txBody>
                  <a:tcPr marL="0" marR="0" marT="18000" marB="18000" anchor="ctr"/>
                </a:tc>
                <a:tc>
                  <a:txBody>
                    <a:bodyPr/>
                    <a:lstStyle/>
                    <a:p>
                      <a:pPr algn="ctr"/>
                      <a:r>
                        <a:rPr lang="de-DE" sz="800">
                          <a:solidFill>
                            <a:schemeClr val="tx1"/>
                          </a:solidFill>
                        </a:rPr>
                        <a:t>97</a:t>
                      </a:r>
                    </a:p>
                  </a:txBody>
                  <a:tcPr marL="0" marR="0" marT="18000" marB="18000" anchor="ctr"/>
                </a:tc>
                <a:tc>
                  <a:txBody>
                    <a:bodyPr/>
                    <a:lstStyle/>
                    <a:p>
                      <a:pPr algn="ctr"/>
                      <a:r>
                        <a:rPr lang="de-DE" sz="800">
                          <a:solidFill>
                            <a:schemeClr val="tx1"/>
                          </a:solidFill>
                        </a:rPr>
                        <a:t>82</a:t>
                      </a:r>
                    </a:p>
                  </a:txBody>
                  <a:tcPr marL="0" marR="0" marT="18000" marB="18000" anchor="ctr"/>
                </a:tc>
                <a:tc>
                  <a:txBody>
                    <a:bodyPr/>
                    <a:lstStyle/>
                    <a:p>
                      <a:pPr algn="ctr"/>
                      <a:r>
                        <a:rPr lang="de-DE" sz="800">
                          <a:solidFill>
                            <a:schemeClr val="tx1"/>
                          </a:solidFill>
                        </a:rPr>
                        <a:t>73</a:t>
                      </a:r>
                    </a:p>
                  </a:txBody>
                  <a:tcPr marL="0" marR="0" marT="18000" marB="18000" anchor="ctr"/>
                </a:tc>
                <a:tc>
                  <a:txBody>
                    <a:bodyPr/>
                    <a:lstStyle/>
                    <a:p>
                      <a:pPr algn="ctr"/>
                      <a:r>
                        <a:rPr lang="de-DE" sz="800">
                          <a:solidFill>
                            <a:schemeClr val="tx1"/>
                          </a:solidFill>
                        </a:rPr>
                        <a:t>68</a:t>
                      </a:r>
                    </a:p>
                  </a:txBody>
                  <a:tcPr marL="0" marR="0" marT="18000" marB="18000" anchor="ctr"/>
                </a:tc>
                <a:tc>
                  <a:txBody>
                    <a:bodyPr/>
                    <a:lstStyle/>
                    <a:p>
                      <a:pPr algn="ctr"/>
                      <a:r>
                        <a:rPr lang="de-DE" sz="800">
                          <a:solidFill>
                            <a:schemeClr val="tx1"/>
                          </a:solidFill>
                        </a:rPr>
                        <a:t>59</a:t>
                      </a:r>
                    </a:p>
                  </a:txBody>
                  <a:tcPr marL="0" marR="0" marT="18000" marB="18000" anchor="ctr"/>
                </a:tc>
                <a:tc>
                  <a:txBody>
                    <a:bodyPr/>
                    <a:lstStyle/>
                    <a:p>
                      <a:pPr algn="ctr"/>
                      <a:r>
                        <a:rPr lang="de-DE" sz="800">
                          <a:solidFill>
                            <a:schemeClr val="tx1"/>
                          </a:solidFill>
                        </a:rPr>
                        <a:t>51</a:t>
                      </a:r>
                    </a:p>
                  </a:txBody>
                  <a:tcPr marL="0" marR="0" marT="18000" marB="18000" anchor="ctr"/>
                </a:tc>
                <a:tc>
                  <a:txBody>
                    <a:bodyPr/>
                    <a:lstStyle/>
                    <a:p>
                      <a:pPr algn="ctr"/>
                      <a:r>
                        <a:rPr lang="de-DE" sz="800">
                          <a:solidFill>
                            <a:schemeClr val="tx1"/>
                          </a:solidFill>
                        </a:rPr>
                        <a:t>43</a:t>
                      </a:r>
                    </a:p>
                  </a:txBody>
                  <a:tcPr marL="0" marR="0" marT="18000" marB="18000" anchor="ctr"/>
                </a:tc>
                <a:tc>
                  <a:txBody>
                    <a:bodyPr/>
                    <a:lstStyle/>
                    <a:p>
                      <a:pPr algn="ctr"/>
                      <a:r>
                        <a:rPr lang="de-DE" sz="800">
                          <a:solidFill>
                            <a:schemeClr val="tx1"/>
                          </a:solidFill>
                        </a:rPr>
                        <a:t>40</a:t>
                      </a:r>
                    </a:p>
                  </a:txBody>
                  <a:tcPr marL="0" marR="0" marT="18000" marB="18000" anchor="ctr"/>
                </a:tc>
                <a:tc>
                  <a:txBody>
                    <a:bodyPr/>
                    <a:lstStyle/>
                    <a:p>
                      <a:pPr algn="ctr"/>
                      <a:r>
                        <a:rPr lang="de-DE" sz="800">
                          <a:solidFill>
                            <a:schemeClr val="tx1"/>
                          </a:solidFill>
                        </a:rPr>
                        <a:t>33</a:t>
                      </a:r>
                    </a:p>
                  </a:txBody>
                  <a:tcPr marL="0" marR="0" marT="18000" marB="18000" anchor="ctr"/>
                </a:tc>
                <a:tc>
                  <a:txBody>
                    <a:bodyPr/>
                    <a:lstStyle/>
                    <a:p>
                      <a:pPr algn="ctr"/>
                      <a:r>
                        <a:rPr lang="de-DE" sz="800">
                          <a:solidFill>
                            <a:schemeClr val="tx1"/>
                          </a:solidFill>
                        </a:rPr>
                        <a:t>23</a:t>
                      </a:r>
                    </a:p>
                  </a:txBody>
                  <a:tcPr marL="0" marR="0" marT="18000" marB="18000" anchor="ctr"/>
                </a:tc>
                <a:tc>
                  <a:txBody>
                    <a:bodyPr/>
                    <a:lstStyle/>
                    <a:p>
                      <a:pPr algn="ctr"/>
                      <a:r>
                        <a:rPr lang="de-DE" sz="800">
                          <a:solidFill>
                            <a:schemeClr val="tx1"/>
                          </a:solidFill>
                        </a:rPr>
                        <a:t>21</a:t>
                      </a:r>
                    </a:p>
                  </a:txBody>
                  <a:tcPr marL="0" marR="0" marT="18000" marB="18000" anchor="ctr"/>
                </a:tc>
                <a:tc>
                  <a:txBody>
                    <a:bodyPr/>
                    <a:lstStyle/>
                    <a:p>
                      <a:pPr algn="ctr"/>
                      <a:r>
                        <a:rPr lang="de-DE" sz="800">
                          <a:solidFill>
                            <a:schemeClr val="tx1"/>
                          </a:solidFill>
                        </a:rPr>
                        <a:t>19</a:t>
                      </a:r>
                    </a:p>
                  </a:txBody>
                  <a:tcPr marL="0" marR="0" marT="18000" marB="18000" anchor="ctr"/>
                </a:tc>
                <a:tc>
                  <a:txBody>
                    <a:bodyPr/>
                    <a:lstStyle/>
                    <a:p>
                      <a:pPr algn="ctr"/>
                      <a:r>
                        <a:rPr lang="de-DE" sz="800">
                          <a:solidFill>
                            <a:schemeClr val="tx1"/>
                          </a:solidFill>
                        </a:rPr>
                        <a:t>12</a:t>
                      </a:r>
                    </a:p>
                  </a:txBody>
                  <a:tcPr marL="0" marR="0" marT="18000" marB="18000" anchor="ctr"/>
                </a:tc>
                <a:tc>
                  <a:txBody>
                    <a:bodyPr/>
                    <a:lstStyle/>
                    <a:p>
                      <a:pPr algn="ctr"/>
                      <a:r>
                        <a:rPr lang="de-DE" sz="800">
                          <a:solidFill>
                            <a:schemeClr val="tx1"/>
                          </a:solidFill>
                        </a:rPr>
                        <a:t>10</a:t>
                      </a:r>
                    </a:p>
                  </a:txBody>
                  <a:tcPr marL="0" marR="0" marT="18000" marB="18000" anchor="ctr"/>
                </a:tc>
                <a:tc>
                  <a:txBody>
                    <a:bodyPr/>
                    <a:lstStyle/>
                    <a:p>
                      <a:pPr algn="ctr"/>
                      <a:r>
                        <a:rPr lang="de-DE" sz="800">
                          <a:solidFill>
                            <a:schemeClr val="tx1"/>
                          </a:solidFill>
                        </a:rPr>
                        <a:t>7</a:t>
                      </a:r>
                    </a:p>
                  </a:txBody>
                  <a:tcPr marL="0" marR="0" marT="18000" marB="18000" anchor="ctr"/>
                </a:tc>
                <a:tc>
                  <a:txBody>
                    <a:bodyPr/>
                    <a:lstStyle/>
                    <a:p>
                      <a:pPr algn="ctr"/>
                      <a:r>
                        <a:rPr lang="de-DE" sz="800">
                          <a:solidFill>
                            <a:schemeClr val="tx1"/>
                          </a:solidFill>
                        </a:rPr>
                        <a:t>3</a:t>
                      </a:r>
                    </a:p>
                  </a:txBody>
                  <a:tcPr marL="0" marR="0" marT="18000" marB="18000" anchor="ctr"/>
                </a:tc>
                <a:tc>
                  <a:txBody>
                    <a:bodyPr/>
                    <a:lstStyle/>
                    <a:p>
                      <a:pPr algn="ctr"/>
                      <a:r>
                        <a:rPr lang="de-DE" sz="800">
                          <a:solidFill>
                            <a:schemeClr val="tx1"/>
                          </a:solidFill>
                        </a:rPr>
                        <a:t>3</a:t>
                      </a:r>
                    </a:p>
                  </a:txBody>
                  <a:tcPr marL="0" marR="0" marT="18000" marB="18000" anchor="ctr"/>
                </a:tc>
                <a:tc>
                  <a:txBody>
                    <a:bodyPr/>
                    <a:lstStyle/>
                    <a:p>
                      <a:pPr algn="ctr"/>
                      <a:r>
                        <a:rPr lang="de-DE" sz="800">
                          <a:solidFill>
                            <a:schemeClr val="tx1"/>
                          </a:solidFill>
                        </a:rPr>
                        <a:t>2</a:t>
                      </a:r>
                    </a:p>
                  </a:txBody>
                  <a:tcPr marL="0" marR="0" marT="18000" marB="18000" anchor="ctr"/>
                </a:tc>
                <a:tc>
                  <a:txBody>
                    <a:bodyPr/>
                    <a:lstStyle/>
                    <a:p>
                      <a:pPr algn="ctr"/>
                      <a:r>
                        <a:rPr lang="de-DE" sz="800">
                          <a:solidFill>
                            <a:schemeClr val="tx1"/>
                          </a:solidFill>
                        </a:rPr>
                        <a:t>1</a:t>
                      </a:r>
                    </a:p>
                  </a:txBody>
                  <a:tcPr marL="0" marR="0" marT="18000" marB="18000" anchor="ctr"/>
                </a:tc>
                <a:tc>
                  <a:txBody>
                    <a:bodyPr/>
                    <a:lstStyle/>
                    <a:p>
                      <a:pPr algn="ctr"/>
                      <a:r>
                        <a:rPr lang="de-DE" sz="800">
                          <a:solidFill>
                            <a:schemeClr val="tx1"/>
                          </a:solidFill>
                        </a:rPr>
                        <a:t>1</a:t>
                      </a:r>
                    </a:p>
                  </a:txBody>
                  <a:tcPr marL="0" marR="0" marT="18000" marB="18000" anchor="ctr"/>
                </a:tc>
                <a:tc>
                  <a:txBody>
                    <a:bodyPr/>
                    <a:lstStyle/>
                    <a:p>
                      <a:pPr algn="ctr"/>
                      <a:r>
                        <a:rPr lang="de-DE" sz="800">
                          <a:solidFill>
                            <a:schemeClr val="tx1"/>
                          </a:solidFill>
                        </a:rPr>
                        <a:t>0</a:t>
                      </a:r>
                    </a:p>
                  </a:txBody>
                  <a:tcPr marL="0" marR="0" marT="18000" marB="18000" anchor="ctr"/>
                </a:tc>
                <a:extLst>
                  <a:ext uri="{0D108BD9-81ED-4DB2-BD59-A6C34878D82A}">
                    <a16:rowId xmlns:a16="http://schemas.microsoft.com/office/drawing/2014/main" val="3845130473"/>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a:solidFill>
                            <a:schemeClr val="bg1"/>
                          </a:solidFill>
                          <a:effectLst/>
                          <a:latin typeface="+mn-lt"/>
                          <a:ea typeface="+mn-ea"/>
                          <a:cs typeface="+mn-cs"/>
                        </a:rPr>
                        <a:t>Obinutuzumab</a:t>
                      </a:r>
                    </a:p>
                  </a:txBody>
                  <a:tcPr marL="72000" marR="0" marT="18000" marB="18000" anchor="ctr">
                    <a:solidFill>
                      <a:schemeClr val="accent3"/>
                    </a:solidFill>
                  </a:tcPr>
                </a:tc>
                <a:tc>
                  <a:txBody>
                    <a:bodyPr/>
                    <a:lstStyle/>
                    <a:p>
                      <a:pPr algn="ctr"/>
                      <a:r>
                        <a:rPr lang="de-DE" sz="800">
                          <a:solidFill>
                            <a:schemeClr val="tx1"/>
                          </a:solidFill>
                        </a:rPr>
                        <a:t>33</a:t>
                      </a:r>
                    </a:p>
                  </a:txBody>
                  <a:tcPr marL="0" marR="0" marT="18000" marB="18000" anchor="ctr"/>
                </a:tc>
                <a:tc>
                  <a:txBody>
                    <a:bodyPr/>
                    <a:lstStyle/>
                    <a:p>
                      <a:pPr algn="ctr"/>
                      <a:r>
                        <a:rPr lang="de-DE" sz="800">
                          <a:solidFill>
                            <a:schemeClr val="tx1"/>
                          </a:solidFill>
                        </a:rPr>
                        <a:t>29</a:t>
                      </a:r>
                    </a:p>
                  </a:txBody>
                  <a:tcPr marL="0" marR="0" marT="18000" marB="18000" anchor="ctr"/>
                </a:tc>
                <a:tc>
                  <a:txBody>
                    <a:bodyPr/>
                    <a:lstStyle/>
                    <a:p>
                      <a:pPr algn="ctr"/>
                      <a:r>
                        <a:rPr lang="de-DE" sz="800">
                          <a:solidFill>
                            <a:schemeClr val="tx1"/>
                          </a:solidFill>
                        </a:rPr>
                        <a:t>24</a:t>
                      </a:r>
                    </a:p>
                  </a:txBody>
                  <a:tcPr marL="0" marR="0" marT="18000" marB="18000" anchor="ctr"/>
                </a:tc>
                <a:tc>
                  <a:txBody>
                    <a:bodyPr/>
                    <a:lstStyle/>
                    <a:p>
                      <a:pPr algn="ctr"/>
                      <a:r>
                        <a:rPr lang="de-DE" sz="800">
                          <a:solidFill>
                            <a:schemeClr val="tx1"/>
                          </a:solidFill>
                        </a:rPr>
                        <a:t>23</a:t>
                      </a:r>
                    </a:p>
                  </a:txBody>
                  <a:tcPr marL="0" marR="0" marT="18000" marB="18000" anchor="ctr"/>
                </a:tc>
                <a:tc>
                  <a:txBody>
                    <a:bodyPr/>
                    <a:lstStyle/>
                    <a:p>
                      <a:pPr algn="ctr"/>
                      <a:r>
                        <a:rPr lang="de-DE" sz="800">
                          <a:solidFill>
                            <a:schemeClr val="tx1"/>
                          </a:solidFill>
                        </a:rPr>
                        <a:t>20</a:t>
                      </a:r>
                    </a:p>
                  </a:txBody>
                  <a:tcPr marL="0" marR="0" marT="18000" marB="18000" anchor="ctr"/>
                </a:tc>
                <a:tc>
                  <a:txBody>
                    <a:bodyPr/>
                    <a:lstStyle/>
                    <a:p>
                      <a:pPr algn="ctr"/>
                      <a:r>
                        <a:rPr lang="de-DE" sz="800">
                          <a:solidFill>
                            <a:schemeClr val="tx1"/>
                          </a:solidFill>
                        </a:rPr>
                        <a:t>16</a:t>
                      </a:r>
                    </a:p>
                  </a:txBody>
                  <a:tcPr marL="0" marR="0" marT="18000" marB="18000" anchor="ctr"/>
                </a:tc>
                <a:tc>
                  <a:txBody>
                    <a:bodyPr/>
                    <a:lstStyle/>
                    <a:p>
                      <a:pPr algn="ctr"/>
                      <a:r>
                        <a:rPr lang="de-DE" sz="800">
                          <a:solidFill>
                            <a:schemeClr val="tx1"/>
                          </a:solidFill>
                        </a:rPr>
                        <a:t>13</a:t>
                      </a:r>
                    </a:p>
                  </a:txBody>
                  <a:tcPr marL="0" marR="0" marT="18000" marB="18000" anchor="ctr"/>
                </a:tc>
                <a:tc>
                  <a:txBody>
                    <a:bodyPr/>
                    <a:lstStyle/>
                    <a:p>
                      <a:pPr algn="ctr"/>
                      <a:r>
                        <a:rPr lang="de-DE" sz="800">
                          <a:solidFill>
                            <a:schemeClr val="tx1"/>
                          </a:solidFill>
                        </a:rPr>
                        <a:t>11</a:t>
                      </a:r>
                    </a:p>
                  </a:txBody>
                  <a:tcPr marL="0" marR="0" marT="18000" marB="18000" anchor="ctr"/>
                </a:tc>
                <a:tc>
                  <a:txBody>
                    <a:bodyPr/>
                    <a:lstStyle/>
                    <a:p>
                      <a:pPr algn="ctr"/>
                      <a:r>
                        <a:rPr lang="de-DE" sz="800">
                          <a:solidFill>
                            <a:schemeClr val="tx1"/>
                          </a:solidFill>
                        </a:rPr>
                        <a:t>10</a:t>
                      </a:r>
                    </a:p>
                  </a:txBody>
                  <a:tcPr marL="0" marR="0" marT="18000" marB="18000" anchor="ctr"/>
                </a:tc>
                <a:tc>
                  <a:txBody>
                    <a:bodyPr/>
                    <a:lstStyle/>
                    <a:p>
                      <a:pPr algn="ctr"/>
                      <a:r>
                        <a:rPr lang="de-DE" sz="800">
                          <a:solidFill>
                            <a:schemeClr val="tx1"/>
                          </a:solidFill>
                        </a:rPr>
                        <a:t>9</a:t>
                      </a:r>
                    </a:p>
                  </a:txBody>
                  <a:tcPr marL="0" marR="0" marT="18000" marB="18000" anchor="ctr"/>
                </a:tc>
                <a:tc>
                  <a:txBody>
                    <a:bodyPr/>
                    <a:lstStyle/>
                    <a:p>
                      <a:pPr algn="ctr"/>
                      <a:r>
                        <a:rPr lang="de-DE" sz="800">
                          <a:solidFill>
                            <a:schemeClr val="tx1"/>
                          </a:solidFill>
                        </a:rPr>
                        <a:t>8</a:t>
                      </a:r>
                    </a:p>
                  </a:txBody>
                  <a:tcPr marL="0" marR="0" marT="18000" marB="18000" anchor="ctr"/>
                </a:tc>
                <a:tc>
                  <a:txBody>
                    <a:bodyPr/>
                    <a:lstStyle/>
                    <a:p>
                      <a:pPr algn="ctr"/>
                      <a:r>
                        <a:rPr lang="de-DE" sz="800">
                          <a:solidFill>
                            <a:schemeClr val="tx1"/>
                          </a:solidFill>
                        </a:rPr>
                        <a:t>6</a:t>
                      </a:r>
                    </a:p>
                  </a:txBody>
                  <a:tcPr marL="0" marR="0" marT="18000" marB="18000" anchor="ctr"/>
                </a:tc>
                <a:tc>
                  <a:txBody>
                    <a:bodyPr/>
                    <a:lstStyle/>
                    <a:p>
                      <a:pPr algn="ctr"/>
                      <a:r>
                        <a:rPr lang="de-DE" sz="800">
                          <a:solidFill>
                            <a:schemeClr val="tx1"/>
                          </a:solidFill>
                        </a:rPr>
                        <a:t>5</a:t>
                      </a:r>
                    </a:p>
                  </a:txBody>
                  <a:tcPr marL="0" marR="0" marT="18000" marB="18000" anchor="ctr"/>
                </a:tc>
                <a:tc>
                  <a:txBody>
                    <a:bodyPr/>
                    <a:lstStyle/>
                    <a:p>
                      <a:pPr algn="ctr"/>
                      <a:r>
                        <a:rPr lang="de-DE" sz="800">
                          <a:solidFill>
                            <a:schemeClr val="tx1"/>
                          </a:solidFill>
                        </a:rPr>
                        <a:t>3</a:t>
                      </a:r>
                    </a:p>
                  </a:txBody>
                  <a:tcPr marL="0" marR="0" marT="18000" marB="18000" anchor="ctr"/>
                </a:tc>
                <a:tc>
                  <a:txBody>
                    <a:bodyPr/>
                    <a:lstStyle/>
                    <a:p>
                      <a:pPr algn="ctr"/>
                      <a:r>
                        <a:rPr lang="de-DE" sz="800">
                          <a:solidFill>
                            <a:schemeClr val="tx1"/>
                          </a:solidFill>
                        </a:rPr>
                        <a:t>2</a:t>
                      </a:r>
                    </a:p>
                  </a:txBody>
                  <a:tcPr marL="0" marR="0" marT="18000" marB="18000" anchor="ctr"/>
                </a:tc>
                <a:tc>
                  <a:txBody>
                    <a:bodyPr/>
                    <a:lstStyle/>
                    <a:p>
                      <a:pPr algn="ctr"/>
                      <a:r>
                        <a:rPr lang="de-DE" sz="800">
                          <a:solidFill>
                            <a:schemeClr val="tx1"/>
                          </a:solidFill>
                        </a:rPr>
                        <a:t>2</a:t>
                      </a:r>
                    </a:p>
                  </a:txBody>
                  <a:tcPr marL="0" marR="0" marT="18000" marB="18000" anchor="ctr"/>
                </a:tc>
                <a:tc>
                  <a:txBody>
                    <a:bodyPr/>
                    <a:lstStyle/>
                    <a:p>
                      <a:pPr algn="ctr"/>
                      <a:r>
                        <a:rPr lang="de-DE" sz="800">
                          <a:solidFill>
                            <a:schemeClr val="tx1"/>
                          </a:solidFill>
                        </a:rPr>
                        <a:t>2</a:t>
                      </a:r>
                    </a:p>
                  </a:txBody>
                  <a:tcPr marL="0" marR="0" marT="18000" marB="18000" anchor="ctr"/>
                </a:tc>
                <a:tc>
                  <a:txBody>
                    <a:bodyPr/>
                    <a:lstStyle/>
                    <a:p>
                      <a:pPr algn="ctr"/>
                      <a:r>
                        <a:rPr lang="de-DE" sz="800">
                          <a:solidFill>
                            <a:schemeClr val="tx1"/>
                          </a:solidFill>
                        </a:rPr>
                        <a:t>0</a:t>
                      </a:r>
                    </a:p>
                  </a:txBody>
                  <a:tcPr marL="0" marR="0" marT="18000" marB="18000" anchor="ctr"/>
                </a:tc>
                <a:tc>
                  <a:txBody>
                    <a:bodyPr/>
                    <a:lstStyle/>
                    <a:p>
                      <a:pPr algn="ctr"/>
                      <a:endParaRPr lang="de-DE" sz="800">
                        <a:solidFill>
                          <a:schemeClr val="tx1"/>
                        </a:solidFill>
                      </a:endParaRPr>
                    </a:p>
                  </a:txBody>
                  <a:tcPr marL="0" marR="0" marT="18000" marB="18000" anchor="ctr"/>
                </a:tc>
                <a:tc>
                  <a:txBody>
                    <a:bodyPr/>
                    <a:lstStyle/>
                    <a:p>
                      <a:pPr algn="ctr"/>
                      <a:endParaRPr lang="de-DE" sz="800">
                        <a:solidFill>
                          <a:schemeClr val="tx1"/>
                        </a:solidFill>
                      </a:endParaRPr>
                    </a:p>
                  </a:txBody>
                  <a:tcPr marL="0" marR="0" marT="18000" marB="18000" anchor="ctr"/>
                </a:tc>
                <a:tc>
                  <a:txBody>
                    <a:bodyPr/>
                    <a:lstStyle/>
                    <a:p>
                      <a:pPr algn="ctr"/>
                      <a:endParaRPr lang="de-DE" sz="800">
                        <a:solidFill>
                          <a:schemeClr val="tx1"/>
                        </a:solidFill>
                      </a:endParaRPr>
                    </a:p>
                  </a:txBody>
                  <a:tcPr marL="0" marR="0" marT="18000" marB="18000" anchor="ctr"/>
                </a:tc>
                <a:tc>
                  <a:txBody>
                    <a:bodyPr/>
                    <a:lstStyle/>
                    <a:p>
                      <a:pPr algn="ctr"/>
                      <a:endParaRPr lang="de-DE" sz="800">
                        <a:solidFill>
                          <a:schemeClr val="tx1"/>
                        </a:solidFill>
                      </a:endParaRPr>
                    </a:p>
                  </a:txBody>
                  <a:tcPr marL="0" marR="0" marT="18000" marB="18000" anchor="ctr"/>
                </a:tc>
                <a:extLst>
                  <a:ext uri="{0D108BD9-81ED-4DB2-BD59-A6C34878D82A}">
                    <a16:rowId xmlns:a16="http://schemas.microsoft.com/office/drawing/2014/main" val="1001529525"/>
                  </a:ext>
                </a:extLst>
              </a:tr>
            </a:tbl>
          </a:graphicData>
        </a:graphic>
      </p:graphicFrame>
      <p:graphicFrame>
        <p:nvGraphicFramePr>
          <p:cNvPr id="6" name="Tabelle 5">
            <a:extLst>
              <a:ext uri="{FF2B5EF4-FFF2-40B4-BE49-F238E27FC236}">
                <a16:creationId xmlns:a16="http://schemas.microsoft.com/office/drawing/2014/main" id="{DB86A368-0EBF-A9C1-DB5B-D2C837B3F569}"/>
              </a:ext>
            </a:extLst>
          </p:cNvPr>
          <p:cNvGraphicFramePr>
            <a:graphicFrameLocks noGrp="1"/>
          </p:cNvGraphicFramePr>
          <p:nvPr>
            <p:extLst>
              <p:ext uri="{D42A27DB-BD31-4B8C-83A1-F6EECF244321}">
                <p14:modId xmlns:p14="http://schemas.microsoft.com/office/powerpoint/2010/main" val="1054607974"/>
              </p:ext>
            </p:extLst>
          </p:nvPr>
        </p:nvGraphicFramePr>
        <p:xfrm>
          <a:off x="6203950" y="4312835"/>
          <a:ext cx="5598000" cy="631680"/>
        </p:xfrm>
        <a:graphic>
          <a:graphicData uri="http://schemas.openxmlformats.org/drawingml/2006/table">
            <a:tbl>
              <a:tblPr firstRow="1" bandRow="1">
                <a:tableStyleId>{5C22544A-7EE6-4342-B048-85BDC9FD1C3A}</a:tableStyleId>
              </a:tblPr>
              <a:tblGrid>
                <a:gridCol w="1044000">
                  <a:extLst>
                    <a:ext uri="{9D8B030D-6E8A-4147-A177-3AD203B41FA5}">
                      <a16:colId xmlns:a16="http://schemas.microsoft.com/office/drawing/2014/main" val="740063259"/>
                    </a:ext>
                  </a:extLst>
                </a:gridCol>
                <a:gridCol w="198000">
                  <a:extLst>
                    <a:ext uri="{9D8B030D-6E8A-4147-A177-3AD203B41FA5}">
                      <a16:colId xmlns:a16="http://schemas.microsoft.com/office/drawing/2014/main" val="2949672590"/>
                    </a:ext>
                  </a:extLst>
                </a:gridCol>
                <a:gridCol w="198000">
                  <a:extLst>
                    <a:ext uri="{9D8B030D-6E8A-4147-A177-3AD203B41FA5}">
                      <a16:colId xmlns:a16="http://schemas.microsoft.com/office/drawing/2014/main" val="3548635927"/>
                    </a:ext>
                  </a:extLst>
                </a:gridCol>
                <a:gridCol w="198000">
                  <a:extLst>
                    <a:ext uri="{9D8B030D-6E8A-4147-A177-3AD203B41FA5}">
                      <a16:colId xmlns:a16="http://schemas.microsoft.com/office/drawing/2014/main" val="2891013861"/>
                    </a:ext>
                  </a:extLst>
                </a:gridCol>
                <a:gridCol w="198000">
                  <a:extLst>
                    <a:ext uri="{9D8B030D-6E8A-4147-A177-3AD203B41FA5}">
                      <a16:colId xmlns:a16="http://schemas.microsoft.com/office/drawing/2014/main" val="4205657699"/>
                    </a:ext>
                  </a:extLst>
                </a:gridCol>
                <a:gridCol w="198000">
                  <a:extLst>
                    <a:ext uri="{9D8B030D-6E8A-4147-A177-3AD203B41FA5}">
                      <a16:colId xmlns:a16="http://schemas.microsoft.com/office/drawing/2014/main" val="2041373745"/>
                    </a:ext>
                  </a:extLst>
                </a:gridCol>
                <a:gridCol w="198000">
                  <a:extLst>
                    <a:ext uri="{9D8B030D-6E8A-4147-A177-3AD203B41FA5}">
                      <a16:colId xmlns:a16="http://schemas.microsoft.com/office/drawing/2014/main" val="198402527"/>
                    </a:ext>
                  </a:extLst>
                </a:gridCol>
                <a:gridCol w="198000">
                  <a:extLst>
                    <a:ext uri="{9D8B030D-6E8A-4147-A177-3AD203B41FA5}">
                      <a16:colId xmlns:a16="http://schemas.microsoft.com/office/drawing/2014/main" val="3255786614"/>
                    </a:ext>
                  </a:extLst>
                </a:gridCol>
                <a:gridCol w="198000">
                  <a:extLst>
                    <a:ext uri="{9D8B030D-6E8A-4147-A177-3AD203B41FA5}">
                      <a16:colId xmlns:a16="http://schemas.microsoft.com/office/drawing/2014/main" val="948516814"/>
                    </a:ext>
                  </a:extLst>
                </a:gridCol>
                <a:gridCol w="198000">
                  <a:extLst>
                    <a:ext uri="{9D8B030D-6E8A-4147-A177-3AD203B41FA5}">
                      <a16:colId xmlns:a16="http://schemas.microsoft.com/office/drawing/2014/main" val="3455357799"/>
                    </a:ext>
                  </a:extLst>
                </a:gridCol>
                <a:gridCol w="198000">
                  <a:extLst>
                    <a:ext uri="{9D8B030D-6E8A-4147-A177-3AD203B41FA5}">
                      <a16:colId xmlns:a16="http://schemas.microsoft.com/office/drawing/2014/main" val="1208357956"/>
                    </a:ext>
                  </a:extLst>
                </a:gridCol>
                <a:gridCol w="198000">
                  <a:extLst>
                    <a:ext uri="{9D8B030D-6E8A-4147-A177-3AD203B41FA5}">
                      <a16:colId xmlns:a16="http://schemas.microsoft.com/office/drawing/2014/main" val="1256094878"/>
                    </a:ext>
                  </a:extLst>
                </a:gridCol>
                <a:gridCol w="198000">
                  <a:extLst>
                    <a:ext uri="{9D8B030D-6E8A-4147-A177-3AD203B41FA5}">
                      <a16:colId xmlns:a16="http://schemas.microsoft.com/office/drawing/2014/main" val="1955809713"/>
                    </a:ext>
                  </a:extLst>
                </a:gridCol>
                <a:gridCol w="198000">
                  <a:extLst>
                    <a:ext uri="{9D8B030D-6E8A-4147-A177-3AD203B41FA5}">
                      <a16:colId xmlns:a16="http://schemas.microsoft.com/office/drawing/2014/main" val="941568450"/>
                    </a:ext>
                  </a:extLst>
                </a:gridCol>
                <a:gridCol w="198000">
                  <a:extLst>
                    <a:ext uri="{9D8B030D-6E8A-4147-A177-3AD203B41FA5}">
                      <a16:colId xmlns:a16="http://schemas.microsoft.com/office/drawing/2014/main" val="4274123017"/>
                    </a:ext>
                  </a:extLst>
                </a:gridCol>
                <a:gridCol w="198000">
                  <a:extLst>
                    <a:ext uri="{9D8B030D-6E8A-4147-A177-3AD203B41FA5}">
                      <a16:colId xmlns:a16="http://schemas.microsoft.com/office/drawing/2014/main" val="1529954279"/>
                    </a:ext>
                  </a:extLst>
                </a:gridCol>
                <a:gridCol w="198000">
                  <a:extLst>
                    <a:ext uri="{9D8B030D-6E8A-4147-A177-3AD203B41FA5}">
                      <a16:colId xmlns:a16="http://schemas.microsoft.com/office/drawing/2014/main" val="776679834"/>
                    </a:ext>
                  </a:extLst>
                </a:gridCol>
                <a:gridCol w="198000">
                  <a:extLst>
                    <a:ext uri="{9D8B030D-6E8A-4147-A177-3AD203B41FA5}">
                      <a16:colId xmlns:a16="http://schemas.microsoft.com/office/drawing/2014/main" val="143440655"/>
                    </a:ext>
                  </a:extLst>
                </a:gridCol>
                <a:gridCol w="198000">
                  <a:extLst>
                    <a:ext uri="{9D8B030D-6E8A-4147-A177-3AD203B41FA5}">
                      <a16:colId xmlns:a16="http://schemas.microsoft.com/office/drawing/2014/main" val="1747519987"/>
                    </a:ext>
                  </a:extLst>
                </a:gridCol>
                <a:gridCol w="198000">
                  <a:extLst>
                    <a:ext uri="{9D8B030D-6E8A-4147-A177-3AD203B41FA5}">
                      <a16:colId xmlns:a16="http://schemas.microsoft.com/office/drawing/2014/main" val="2135828875"/>
                    </a:ext>
                  </a:extLst>
                </a:gridCol>
                <a:gridCol w="198000">
                  <a:extLst>
                    <a:ext uri="{9D8B030D-6E8A-4147-A177-3AD203B41FA5}">
                      <a16:colId xmlns:a16="http://schemas.microsoft.com/office/drawing/2014/main" val="2179455713"/>
                    </a:ext>
                  </a:extLst>
                </a:gridCol>
                <a:gridCol w="198000">
                  <a:extLst>
                    <a:ext uri="{9D8B030D-6E8A-4147-A177-3AD203B41FA5}">
                      <a16:colId xmlns:a16="http://schemas.microsoft.com/office/drawing/2014/main" val="630349845"/>
                    </a:ext>
                  </a:extLst>
                </a:gridCol>
                <a:gridCol w="198000">
                  <a:extLst>
                    <a:ext uri="{9D8B030D-6E8A-4147-A177-3AD203B41FA5}">
                      <a16:colId xmlns:a16="http://schemas.microsoft.com/office/drawing/2014/main" val="544486779"/>
                    </a:ext>
                  </a:extLst>
                </a:gridCol>
                <a:gridCol w="198000">
                  <a:extLst>
                    <a:ext uri="{9D8B030D-6E8A-4147-A177-3AD203B41FA5}">
                      <a16:colId xmlns:a16="http://schemas.microsoft.com/office/drawing/2014/main" val="663087848"/>
                    </a:ext>
                  </a:extLst>
                </a:gridCol>
              </a:tblGrid>
              <a:tr h="142877">
                <a:tc gridSpan="24">
                  <a:txBody>
                    <a:bodyPr/>
                    <a:lstStyle/>
                    <a:p>
                      <a:r>
                        <a:rPr lang="de-DE" sz="800"/>
                        <a:t>No. of patients</a:t>
                      </a:r>
                    </a:p>
                  </a:txBody>
                  <a:tcPr marL="7200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800"/>
                    </a:p>
                  </a:txBody>
                  <a:tcPr marL="72000" marT="36000" marB="36000" anchor="ctr"/>
                </a:tc>
                <a:extLst>
                  <a:ext uri="{0D108BD9-81ED-4DB2-BD59-A6C34878D82A}">
                    <a16:rowId xmlns:a16="http://schemas.microsoft.com/office/drawing/2014/main" val="558085198"/>
                  </a:ext>
                </a:extLst>
              </a:tr>
              <a:tr h="142877">
                <a:tc>
                  <a:txBody>
                    <a:bodyPr/>
                    <a:lstStyle/>
                    <a:p>
                      <a:pPr algn="l"/>
                      <a:r>
                        <a:rPr lang="de-DE" sz="800" b="0" i="0" u="none" strike="noStrike" kern="1200" err="1">
                          <a:solidFill>
                            <a:schemeClr val="bg1"/>
                          </a:solidFill>
                          <a:effectLst/>
                          <a:latin typeface="+mn-lt"/>
                          <a:ea typeface="+mn-ea"/>
                          <a:cs typeface="+mn-cs"/>
                        </a:rPr>
                        <a:t>Zanubrutiniba</a:t>
                      </a:r>
                      <a:r>
                        <a:rPr lang="de-DE" sz="800" b="0" i="0" u="none" strike="noStrike" kern="1200">
                          <a:solidFill>
                            <a:schemeClr val="bg1"/>
                          </a:solidFill>
                          <a:effectLst/>
                          <a:latin typeface="+mn-lt"/>
                          <a:ea typeface="+mn-ea"/>
                          <a:cs typeface="+mn-cs"/>
                        </a:rPr>
                        <a:t> +</a:t>
                      </a:r>
                    </a:p>
                    <a:p>
                      <a:pPr algn="l"/>
                      <a:r>
                        <a:rPr lang="de-DE" sz="800" b="0" i="0" u="none" strike="noStrike" kern="1200" err="1">
                          <a:solidFill>
                            <a:schemeClr val="bg1"/>
                          </a:solidFill>
                          <a:effectLst/>
                          <a:latin typeface="+mn-lt"/>
                          <a:ea typeface="+mn-ea"/>
                          <a:cs typeface="+mn-cs"/>
                        </a:rPr>
                        <a:t>obinutuzumab</a:t>
                      </a:r>
                      <a:endParaRPr lang="de-DE" sz="800" b="0" i="0" u="none" strike="noStrike" kern="1200">
                        <a:solidFill>
                          <a:schemeClr val="bg1"/>
                        </a:solidFill>
                        <a:effectLst/>
                        <a:latin typeface="+mn-lt"/>
                        <a:ea typeface="+mn-ea"/>
                        <a:cs typeface="+mn-cs"/>
                      </a:endParaRPr>
                    </a:p>
                  </a:txBody>
                  <a:tcPr marL="72000" marR="0" marT="18000" marB="18000" anchor="ctr">
                    <a:gradFill flip="none" rotWithShape="1">
                      <a:gsLst>
                        <a:gs pos="49000">
                          <a:schemeClr val="accent4"/>
                        </a:gs>
                        <a:gs pos="50000">
                          <a:schemeClr val="accent3"/>
                        </a:gs>
                      </a:gsLst>
                      <a:lin ang="2700000" scaled="1"/>
                      <a:tileRect/>
                    </a:gradFill>
                  </a:tcPr>
                </a:tc>
                <a:tc>
                  <a:txBody>
                    <a:bodyPr/>
                    <a:lstStyle/>
                    <a:p>
                      <a:pPr algn="ctr"/>
                      <a:r>
                        <a:rPr lang="de-DE" sz="800">
                          <a:solidFill>
                            <a:schemeClr val="tx1"/>
                          </a:solidFill>
                        </a:rPr>
                        <a:t>145</a:t>
                      </a:r>
                    </a:p>
                  </a:txBody>
                  <a:tcPr marL="0" marR="0" marT="18000" marB="18000" anchor="ctr"/>
                </a:tc>
                <a:tc>
                  <a:txBody>
                    <a:bodyPr/>
                    <a:lstStyle/>
                    <a:p>
                      <a:pPr algn="ctr"/>
                      <a:r>
                        <a:rPr lang="de-DE" sz="800">
                          <a:solidFill>
                            <a:schemeClr val="tx1"/>
                          </a:solidFill>
                        </a:rPr>
                        <a:t>135</a:t>
                      </a:r>
                    </a:p>
                  </a:txBody>
                  <a:tcPr marL="0" marR="0" marT="18000" marB="18000" anchor="ctr"/>
                </a:tc>
                <a:tc>
                  <a:txBody>
                    <a:bodyPr/>
                    <a:lstStyle/>
                    <a:p>
                      <a:pPr algn="ctr"/>
                      <a:r>
                        <a:rPr lang="de-DE" sz="800">
                          <a:solidFill>
                            <a:schemeClr val="tx1"/>
                          </a:solidFill>
                        </a:rPr>
                        <a:t>116</a:t>
                      </a:r>
                    </a:p>
                  </a:txBody>
                  <a:tcPr marL="0" marR="0" marT="18000" marB="18000" anchor="ctr"/>
                </a:tc>
                <a:tc>
                  <a:txBody>
                    <a:bodyPr/>
                    <a:lstStyle/>
                    <a:p>
                      <a:pPr algn="ctr"/>
                      <a:r>
                        <a:rPr lang="de-DE" sz="800">
                          <a:solidFill>
                            <a:schemeClr val="tx1"/>
                          </a:solidFill>
                        </a:rPr>
                        <a:t>96</a:t>
                      </a:r>
                    </a:p>
                  </a:txBody>
                  <a:tcPr marL="0" marR="0" marT="18000" marB="18000" anchor="ctr"/>
                </a:tc>
                <a:tc>
                  <a:txBody>
                    <a:bodyPr/>
                    <a:lstStyle/>
                    <a:p>
                      <a:pPr algn="ctr"/>
                      <a:r>
                        <a:rPr lang="de-DE" sz="800">
                          <a:solidFill>
                            <a:schemeClr val="tx1"/>
                          </a:solidFill>
                        </a:rPr>
                        <a:t>92</a:t>
                      </a:r>
                    </a:p>
                  </a:txBody>
                  <a:tcPr marL="0" marR="0" marT="18000" marB="18000" anchor="ctr"/>
                </a:tc>
                <a:tc>
                  <a:txBody>
                    <a:bodyPr/>
                    <a:lstStyle/>
                    <a:p>
                      <a:pPr algn="ctr"/>
                      <a:r>
                        <a:rPr lang="de-DE" sz="800">
                          <a:solidFill>
                            <a:schemeClr val="tx1"/>
                          </a:solidFill>
                        </a:rPr>
                        <a:t>79</a:t>
                      </a:r>
                    </a:p>
                  </a:txBody>
                  <a:tcPr marL="0" marR="0" marT="18000" marB="18000" anchor="ctr"/>
                </a:tc>
                <a:tc>
                  <a:txBody>
                    <a:bodyPr/>
                    <a:lstStyle/>
                    <a:p>
                      <a:pPr algn="ctr"/>
                      <a:r>
                        <a:rPr lang="de-DE" sz="800">
                          <a:solidFill>
                            <a:schemeClr val="tx1"/>
                          </a:solidFill>
                        </a:rPr>
                        <a:t>67</a:t>
                      </a:r>
                    </a:p>
                  </a:txBody>
                  <a:tcPr marL="0" marR="0" marT="18000" marB="18000" anchor="ctr"/>
                </a:tc>
                <a:tc>
                  <a:txBody>
                    <a:bodyPr/>
                    <a:lstStyle/>
                    <a:p>
                      <a:pPr algn="ctr"/>
                      <a:r>
                        <a:rPr lang="de-DE" sz="800">
                          <a:solidFill>
                            <a:schemeClr val="tx1"/>
                          </a:solidFill>
                        </a:rPr>
                        <a:t>62</a:t>
                      </a:r>
                    </a:p>
                  </a:txBody>
                  <a:tcPr marL="0" marR="0" marT="18000" marB="18000" anchor="ctr"/>
                </a:tc>
                <a:tc>
                  <a:txBody>
                    <a:bodyPr/>
                    <a:lstStyle/>
                    <a:p>
                      <a:pPr algn="ctr"/>
                      <a:r>
                        <a:rPr lang="de-DE" sz="800">
                          <a:solidFill>
                            <a:schemeClr val="tx1"/>
                          </a:solidFill>
                        </a:rPr>
                        <a:t>56</a:t>
                      </a:r>
                    </a:p>
                  </a:txBody>
                  <a:tcPr marL="0" marR="0" marT="18000" marB="18000" anchor="ctr"/>
                </a:tc>
                <a:tc>
                  <a:txBody>
                    <a:bodyPr/>
                    <a:lstStyle/>
                    <a:p>
                      <a:pPr algn="ctr"/>
                      <a:r>
                        <a:rPr lang="de-DE" sz="800">
                          <a:solidFill>
                            <a:schemeClr val="tx1"/>
                          </a:solidFill>
                        </a:rPr>
                        <a:t>45</a:t>
                      </a:r>
                    </a:p>
                  </a:txBody>
                  <a:tcPr marL="0" marR="0" marT="18000" marB="18000" anchor="ctr"/>
                </a:tc>
                <a:tc>
                  <a:txBody>
                    <a:bodyPr/>
                    <a:lstStyle/>
                    <a:p>
                      <a:pPr algn="ctr"/>
                      <a:r>
                        <a:rPr lang="de-DE" sz="800">
                          <a:solidFill>
                            <a:schemeClr val="tx1"/>
                          </a:solidFill>
                        </a:rPr>
                        <a:t>38</a:t>
                      </a:r>
                    </a:p>
                  </a:txBody>
                  <a:tcPr marL="0" marR="0" marT="18000" marB="18000" anchor="ctr"/>
                </a:tc>
                <a:tc>
                  <a:txBody>
                    <a:bodyPr/>
                    <a:lstStyle/>
                    <a:p>
                      <a:pPr algn="ctr"/>
                      <a:r>
                        <a:rPr lang="de-DE" sz="800">
                          <a:solidFill>
                            <a:schemeClr val="tx1"/>
                          </a:solidFill>
                        </a:rPr>
                        <a:t>35</a:t>
                      </a:r>
                    </a:p>
                  </a:txBody>
                  <a:tcPr marL="0" marR="0" marT="18000" marB="18000" anchor="ctr"/>
                </a:tc>
                <a:tc>
                  <a:txBody>
                    <a:bodyPr/>
                    <a:lstStyle/>
                    <a:p>
                      <a:pPr algn="ctr"/>
                      <a:r>
                        <a:rPr lang="de-DE" sz="800">
                          <a:solidFill>
                            <a:schemeClr val="tx1"/>
                          </a:solidFill>
                        </a:rPr>
                        <a:t>25</a:t>
                      </a:r>
                    </a:p>
                  </a:txBody>
                  <a:tcPr marL="0" marR="0" marT="18000" marB="18000" anchor="ctr"/>
                </a:tc>
                <a:tc>
                  <a:txBody>
                    <a:bodyPr/>
                    <a:lstStyle/>
                    <a:p>
                      <a:pPr algn="ctr"/>
                      <a:r>
                        <a:rPr lang="de-DE" sz="800">
                          <a:solidFill>
                            <a:schemeClr val="tx1"/>
                          </a:solidFill>
                        </a:rPr>
                        <a:t>22</a:t>
                      </a:r>
                    </a:p>
                  </a:txBody>
                  <a:tcPr marL="0" marR="0" marT="18000" marB="18000" anchor="ctr"/>
                </a:tc>
                <a:tc>
                  <a:txBody>
                    <a:bodyPr/>
                    <a:lstStyle/>
                    <a:p>
                      <a:pPr algn="ctr"/>
                      <a:r>
                        <a:rPr lang="de-DE" sz="800">
                          <a:solidFill>
                            <a:schemeClr val="tx1"/>
                          </a:solidFill>
                        </a:rPr>
                        <a:t>15</a:t>
                      </a:r>
                    </a:p>
                  </a:txBody>
                  <a:tcPr marL="0" marR="0" marT="18000" marB="18000" anchor="ctr"/>
                </a:tc>
                <a:tc>
                  <a:txBody>
                    <a:bodyPr/>
                    <a:lstStyle/>
                    <a:p>
                      <a:pPr algn="ctr"/>
                      <a:r>
                        <a:rPr lang="de-DE" sz="800">
                          <a:solidFill>
                            <a:schemeClr val="tx1"/>
                          </a:solidFill>
                        </a:rPr>
                        <a:t>10</a:t>
                      </a:r>
                    </a:p>
                  </a:txBody>
                  <a:tcPr marL="0" marR="0" marT="18000" marB="18000" anchor="ctr"/>
                </a:tc>
                <a:tc>
                  <a:txBody>
                    <a:bodyPr/>
                    <a:lstStyle/>
                    <a:p>
                      <a:pPr algn="ctr"/>
                      <a:r>
                        <a:rPr lang="de-DE" sz="800">
                          <a:solidFill>
                            <a:schemeClr val="tx1"/>
                          </a:solidFill>
                        </a:rPr>
                        <a:t>9</a:t>
                      </a:r>
                    </a:p>
                  </a:txBody>
                  <a:tcPr marL="0" marR="0" marT="18000" marB="18000" anchor="ctr"/>
                </a:tc>
                <a:tc>
                  <a:txBody>
                    <a:bodyPr/>
                    <a:lstStyle/>
                    <a:p>
                      <a:pPr algn="ctr"/>
                      <a:r>
                        <a:rPr lang="de-DE" sz="800">
                          <a:solidFill>
                            <a:schemeClr val="tx1"/>
                          </a:solidFill>
                        </a:rPr>
                        <a:t>5</a:t>
                      </a:r>
                    </a:p>
                  </a:txBody>
                  <a:tcPr marL="0" marR="0" marT="18000" marB="18000" anchor="ctr"/>
                </a:tc>
                <a:tc>
                  <a:txBody>
                    <a:bodyPr/>
                    <a:lstStyle/>
                    <a:p>
                      <a:pPr algn="ctr"/>
                      <a:r>
                        <a:rPr lang="de-DE" sz="800">
                          <a:solidFill>
                            <a:schemeClr val="tx1"/>
                          </a:solidFill>
                        </a:rPr>
                        <a:t>3</a:t>
                      </a:r>
                    </a:p>
                  </a:txBody>
                  <a:tcPr marL="0" marR="0" marT="18000" marB="18000" anchor="ctr"/>
                </a:tc>
                <a:tc>
                  <a:txBody>
                    <a:bodyPr/>
                    <a:lstStyle/>
                    <a:p>
                      <a:pPr algn="ctr"/>
                      <a:r>
                        <a:rPr lang="de-DE" sz="800">
                          <a:solidFill>
                            <a:schemeClr val="tx1"/>
                          </a:solidFill>
                        </a:rPr>
                        <a:t>3</a:t>
                      </a:r>
                    </a:p>
                  </a:txBody>
                  <a:tcPr marL="0" marR="0" marT="18000" marB="18000" anchor="ctr"/>
                </a:tc>
                <a:tc>
                  <a:txBody>
                    <a:bodyPr/>
                    <a:lstStyle/>
                    <a:p>
                      <a:pPr algn="ctr"/>
                      <a:r>
                        <a:rPr lang="de-DE" sz="800">
                          <a:solidFill>
                            <a:schemeClr val="tx1"/>
                          </a:solidFill>
                        </a:rPr>
                        <a:t>1</a:t>
                      </a:r>
                    </a:p>
                  </a:txBody>
                  <a:tcPr marL="0" marR="0" marT="18000" marB="18000" anchor="ctr"/>
                </a:tc>
                <a:tc>
                  <a:txBody>
                    <a:bodyPr/>
                    <a:lstStyle/>
                    <a:p>
                      <a:pPr algn="ctr"/>
                      <a:r>
                        <a:rPr lang="de-DE" sz="800">
                          <a:solidFill>
                            <a:schemeClr val="tx1"/>
                          </a:solidFill>
                        </a:rPr>
                        <a:t>1</a:t>
                      </a:r>
                    </a:p>
                  </a:txBody>
                  <a:tcPr marL="0" marR="0" marT="18000" marB="18000" anchor="ctr"/>
                </a:tc>
                <a:tc>
                  <a:txBody>
                    <a:bodyPr/>
                    <a:lstStyle/>
                    <a:p>
                      <a:pPr algn="ctr"/>
                      <a:r>
                        <a:rPr lang="de-DE" sz="800">
                          <a:solidFill>
                            <a:schemeClr val="tx1"/>
                          </a:solidFill>
                        </a:rPr>
                        <a:t>0</a:t>
                      </a:r>
                    </a:p>
                  </a:txBody>
                  <a:tcPr marL="0" marR="0" marT="18000" marB="18000" anchor="ctr"/>
                </a:tc>
                <a:extLst>
                  <a:ext uri="{0D108BD9-81ED-4DB2-BD59-A6C34878D82A}">
                    <a16:rowId xmlns:a16="http://schemas.microsoft.com/office/drawing/2014/main" val="3845130473"/>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err="1">
                          <a:solidFill>
                            <a:schemeClr val="bg1"/>
                          </a:solidFill>
                          <a:effectLst/>
                          <a:latin typeface="+mn-lt"/>
                          <a:ea typeface="+mn-ea"/>
                          <a:cs typeface="+mn-cs"/>
                        </a:rPr>
                        <a:t>Obinutuzumab</a:t>
                      </a:r>
                      <a:endParaRPr lang="de-DE" sz="800" b="0" i="0" u="none" strike="noStrike" kern="1200">
                        <a:solidFill>
                          <a:schemeClr val="bg1"/>
                        </a:solidFill>
                        <a:effectLst/>
                        <a:latin typeface="+mn-lt"/>
                        <a:ea typeface="+mn-ea"/>
                        <a:cs typeface="+mn-cs"/>
                      </a:endParaRPr>
                    </a:p>
                  </a:txBody>
                  <a:tcPr marL="72000" marR="0" marT="18000" marB="18000" anchor="ctr">
                    <a:solidFill>
                      <a:schemeClr val="accent3"/>
                    </a:solidFill>
                  </a:tcPr>
                </a:tc>
                <a:tc>
                  <a:txBody>
                    <a:bodyPr/>
                    <a:lstStyle/>
                    <a:p>
                      <a:pPr algn="ctr"/>
                      <a:r>
                        <a:rPr lang="de-DE" sz="800">
                          <a:solidFill>
                            <a:schemeClr val="tx1"/>
                          </a:solidFill>
                        </a:rPr>
                        <a:t>72</a:t>
                      </a:r>
                    </a:p>
                  </a:txBody>
                  <a:tcPr marL="0" marR="0" marT="18000" marB="18000" anchor="ctr"/>
                </a:tc>
                <a:tc>
                  <a:txBody>
                    <a:bodyPr/>
                    <a:lstStyle/>
                    <a:p>
                      <a:pPr algn="ctr"/>
                      <a:r>
                        <a:rPr lang="de-DE" sz="800">
                          <a:solidFill>
                            <a:schemeClr val="tx1"/>
                          </a:solidFill>
                        </a:rPr>
                        <a:t>63</a:t>
                      </a:r>
                    </a:p>
                  </a:txBody>
                  <a:tcPr marL="0" marR="0" marT="18000" marB="18000" anchor="ctr"/>
                </a:tc>
                <a:tc>
                  <a:txBody>
                    <a:bodyPr/>
                    <a:lstStyle/>
                    <a:p>
                      <a:pPr algn="ctr"/>
                      <a:r>
                        <a:rPr lang="de-DE" sz="800">
                          <a:solidFill>
                            <a:schemeClr val="tx1"/>
                          </a:solidFill>
                        </a:rPr>
                        <a:t>42</a:t>
                      </a:r>
                    </a:p>
                  </a:txBody>
                  <a:tcPr marL="0" marR="0" marT="18000" marB="18000" anchor="ctr"/>
                </a:tc>
                <a:tc>
                  <a:txBody>
                    <a:bodyPr/>
                    <a:lstStyle/>
                    <a:p>
                      <a:pPr algn="ctr"/>
                      <a:r>
                        <a:rPr lang="de-DE" sz="800">
                          <a:solidFill>
                            <a:schemeClr val="tx1"/>
                          </a:solidFill>
                        </a:rPr>
                        <a:t>34</a:t>
                      </a:r>
                    </a:p>
                  </a:txBody>
                  <a:tcPr marL="0" marR="0" marT="18000" marB="18000" anchor="ctr"/>
                </a:tc>
                <a:tc>
                  <a:txBody>
                    <a:bodyPr/>
                    <a:lstStyle/>
                    <a:p>
                      <a:pPr algn="ctr"/>
                      <a:r>
                        <a:rPr lang="de-DE" sz="800">
                          <a:solidFill>
                            <a:schemeClr val="tx1"/>
                          </a:solidFill>
                        </a:rPr>
                        <a:t>30</a:t>
                      </a:r>
                    </a:p>
                  </a:txBody>
                  <a:tcPr marL="0" marR="0" marT="18000" marB="18000" anchor="ctr"/>
                </a:tc>
                <a:tc>
                  <a:txBody>
                    <a:bodyPr/>
                    <a:lstStyle/>
                    <a:p>
                      <a:pPr algn="ctr"/>
                      <a:r>
                        <a:rPr lang="de-DE" sz="800">
                          <a:solidFill>
                            <a:schemeClr val="tx1"/>
                          </a:solidFill>
                        </a:rPr>
                        <a:t>27</a:t>
                      </a:r>
                    </a:p>
                  </a:txBody>
                  <a:tcPr marL="0" marR="0" marT="18000" marB="18000" anchor="ctr"/>
                </a:tc>
                <a:tc>
                  <a:txBody>
                    <a:bodyPr/>
                    <a:lstStyle/>
                    <a:p>
                      <a:pPr algn="ctr"/>
                      <a:r>
                        <a:rPr lang="de-DE" sz="800">
                          <a:solidFill>
                            <a:schemeClr val="tx1"/>
                          </a:solidFill>
                        </a:rPr>
                        <a:t>19</a:t>
                      </a:r>
                    </a:p>
                  </a:txBody>
                  <a:tcPr marL="0" marR="0" marT="18000" marB="18000" anchor="ctr"/>
                </a:tc>
                <a:tc>
                  <a:txBody>
                    <a:bodyPr/>
                    <a:lstStyle/>
                    <a:p>
                      <a:pPr algn="ctr"/>
                      <a:r>
                        <a:rPr lang="de-DE" sz="800">
                          <a:solidFill>
                            <a:schemeClr val="tx1"/>
                          </a:solidFill>
                        </a:rPr>
                        <a:t>16</a:t>
                      </a:r>
                    </a:p>
                  </a:txBody>
                  <a:tcPr marL="0" marR="0" marT="18000" marB="18000" anchor="ctr"/>
                </a:tc>
                <a:tc>
                  <a:txBody>
                    <a:bodyPr/>
                    <a:lstStyle/>
                    <a:p>
                      <a:pPr algn="ctr"/>
                      <a:r>
                        <a:rPr lang="de-DE" sz="800">
                          <a:solidFill>
                            <a:schemeClr val="tx1"/>
                          </a:solidFill>
                        </a:rPr>
                        <a:t>15</a:t>
                      </a:r>
                    </a:p>
                  </a:txBody>
                  <a:tcPr marL="0" marR="0" marT="18000" marB="18000" anchor="ctr"/>
                </a:tc>
                <a:tc>
                  <a:txBody>
                    <a:bodyPr/>
                    <a:lstStyle/>
                    <a:p>
                      <a:pPr algn="ctr"/>
                      <a:r>
                        <a:rPr lang="de-DE" sz="800">
                          <a:solidFill>
                            <a:schemeClr val="tx1"/>
                          </a:solidFill>
                        </a:rPr>
                        <a:t>12</a:t>
                      </a:r>
                    </a:p>
                  </a:txBody>
                  <a:tcPr marL="0" marR="0" marT="18000" marB="18000" anchor="ctr"/>
                </a:tc>
                <a:tc>
                  <a:txBody>
                    <a:bodyPr/>
                    <a:lstStyle/>
                    <a:p>
                      <a:pPr algn="ctr"/>
                      <a:r>
                        <a:rPr lang="de-DE" sz="800">
                          <a:solidFill>
                            <a:schemeClr val="tx1"/>
                          </a:solidFill>
                        </a:rPr>
                        <a:t>11</a:t>
                      </a:r>
                    </a:p>
                  </a:txBody>
                  <a:tcPr marL="0" marR="0" marT="18000" marB="18000" anchor="ctr"/>
                </a:tc>
                <a:tc>
                  <a:txBody>
                    <a:bodyPr/>
                    <a:lstStyle/>
                    <a:p>
                      <a:pPr algn="ctr"/>
                      <a:r>
                        <a:rPr lang="de-DE" sz="800">
                          <a:solidFill>
                            <a:schemeClr val="tx1"/>
                          </a:solidFill>
                        </a:rPr>
                        <a:t>9</a:t>
                      </a:r>
                    </a:p>
                  </a:txBody>
                  <a:tcPr marL="0" marR="0" marT="18000" marB="18000" anchor="ctr"/>
                </a:tc>
                <a:tc>
                  <a:txBody>
                    <a:bodyPr/>
                    <a:lstStyle/>
                    <a:p>
                      <a:pPr algn="ctr"/>
                      <a:r>
                        <a:rPr lang="de-DE" sz="800">
                          <a:solidFill>
                            <a:schemeClr val="tx1"/>
                          </a:solidFill>
                        </a:rPr>
                        <a:t>8</a:t>
                      </a:r>
                    </a:p>
                  </a:txBody>
                  <a:tcPr marL="0" marR="0" marT="18000" marB="18000" anchor="ctr"/>
                </a:tc>
                <a:tc>
                  <a:txBody>
                    <a:bodyPr/>
                    <a:lstStyle/>
                    <a:p>
                      <a:pPr algn="ctr"/>
                      <a:r>
                        <a:rPr lang="de-DE" sz="800">
                          <a:solidFill>
                            <a:schemeClr val="tx1"/>
                          </a:solidFill>
                        </a:rPr>
                        <a:t>8</a:t>
                      </a:r>
                    </a:p>
                  </a:txBody>
                  <a:tcPr marL="0" marR="0" marT="18000" marB="18000" anchor="ctr"/>
                </a:tc>
                <a:tc>
                  <a:txBody>
                    <a:bodyPr/>
                    <a:lstStyle/>
                    <a:p>
                      <a:pPr algn="ctr"/>
                      <a:r>
                        <a:rPr lang="de-DE" sz="800">
                          <a:solidFill>
                            <a:schemeClr val="tx1"/>
                          </a:solidFill>
                        </a:rPr>
                        <a:t>5</a:t>
                      </a:r>
                    </a:p>
                  </a:txBody>
                  <a:tcPr marL="0" marR="0" marT="18000" marB="18000" anchor="ctr"/>
                </a:tc>
                <a:tc>
                  <a:txBody>
                    <a:bodyPr/>
                    <a:lstStyle/>
                    <a:p>
                      <a:pPr algn="ctr"/>
                      <a:r>
                        <a:rPr lang="de-DE" sz="800">
                          <a:solidFill>
                            <a:schemeClr val="tx1"/>
                          </a:solidFill>
                        </a:rPr>
                        <a:t>3</a:t>
                      </a:r>
                    </a:p>
                  </a:txBody>
                  <a:tcPr marL="0" marR="0" marT="18000" marB="18000" anchor="ctr"/>
                </a:tc>
                <a:tc>
                  <a:txBody>
                    <a:bodyPr/>
                    <a:lstStyle/>
                    <a:p>
                      <a:pPr algn="ctr"/>
                      <a:r>
                        <a:rPr lang="de-DE" sz="800">
                          <a:solidFill>
                            <a:schemeClr val="tx1"/>
                          </a:solidFill>
                        </a:rPr>
                        <a:t>3</a:t>
                      </a:r>
                    </a:p>
                  </a:txBody>
                  <a:tcPr marL="0" marR="0" marT="18000" marB="18000" anchor="ctr"/>
                </a:tc>
                <a:tc>
                  <a:txBody>
                    <a:bodyPr/>
                    <a:lstStyle/>
                    <a:p>
                      <a:pPr algn="ctr"/>
                      <a:r>
                        <a:rPr lang="de-DE" sz="800">
                          <a:solidFill>
                            <a:schemeClr val="tx1"/>
                          </a:solidFill>
                        </a:rPr>
                        <a:t>2</a:t>
                      </a:r>
                    </a:p>
                  </a:txBody>
                  <a:tcPr marL="0" marR="0" marT="18000" marB="18000" anchor="ctr"/>
                </a:tc>
                <a:tc>
                  <a:txBody>
                    <a:bodyPr/>
                    <a:lstStyle/>
                    <a:p>
                      <a:pPr algn="ctr"/>
                      <a:r>
                        <a:rPr lang="de-DE" sz="800">
                          <a:solidFill>
                            <a:schemeClr val="tx1"/>
                          </a:solidFill>
                        </a:rPr>
                        <a:t>1</a:t>
                      </a:r>
                    </a:p>
                  </a:txBody>
                  <a:tcPr marL="0" marR="0" marT="18000" marB="18000" anchor="ctr"/>
                </a:tc>
                <a:tc>
                  <a:txBody>
                    <a:bodyPr/>
                    <a:lstStyle/>
                    <a:p>
                      <a:pPr algn="ctr"/>
                      <a:r>
                        <a:rPr lang="de-DE" sz="800">
                          <a:solidFill>
                            <a:schemeClr val="tx1"/>
                          </a:solidFill>
                        </a:rPr>
                        <a:t>1</a:t>
                      </a:r>
                    </a:p>
                  </a:txBody>
                  <a:tcPr marL="0" marR="0" marT="18000" marB="18000" anchor="ctr"/>
                </a:tc>
                <a:tc>
                  <a:txBody>
                    <a:bodyPr/>
                    <a:lstStyle/>
                    <a:p>
                      <a:pPr algn="ctr"/>
                      <a:r>
                        <a:rPr lang="de-DE" sz="800">
                          <a:solidFill>
                            <a:schemeClr val="tx1"/>
                          </a:solidFill>
                        </a:rPr>
                        <a:t>0</a:t>
                      </a:r>
                    </a:p>
                  </a:txBody>
                  <a:tcPr marL="0" marR="0" marT="18000" marB="18000" anchor="ctr"/>
                </a:tc>
                <a:tc>
                  <a:txBody>
                    <a:bodyPr/>
                    <a:lstStyle/>
                    <a:p>
                      <a:pPr algn="ctr"/>
                      <a:endParaRPr lang="de-DE" sz="800">
                        <a:solidFill>
                          <a:schemeClr val="tx1"/>
                        </a:solidFill>
                      </a:endParaRPr>
                    </a:p>
                  </a:txBody>
                  <a:tcPr marL="0" marR="0" marT="18000" marB="18000" anchor="ctr"/>
                </a:tc>
                <a:tc>
                  <a:txBody>
                    <a:bodyPr/>
                    <a:lstStyle/>
                    <a:p>
                      <a:pPr algn="ctr"/>
                      <a:endParaRPr lang="de-DE" sz="800">
                        <a:solidFill>
                          <a:schemeClr val="tx1"/>
                        </a:solidFill>
                      </a:endParaRPr>
                    </a:p>
                  </a:txBody>
                  <a:tcPr marL="0" marR="0" marT="18000" marB="18000" anchor="ctr"/>
                </a:tc>
                <a:extLst>
                  <a:ext uri="{0D108BD9-81ED-4DB2-BD59-A6C34878D82A}">
                    <a16:rowId xmlns:a16="http://schemas.microsoft.com/office/drawing/2014/main" val="1001529525"/>
                  </a:ext>
                </a:extLst>
              </a:tr>
            </a:tbl>
          </a:graphicData>
        </a:graphic>
      </p:graphicFrame>
      <p:sp>
        <p:nvSpPr>
          <p:cNvPr id="10" name="Textplatzhalter 9">
            <a:extLst>
              <a:ext uri="{FF2B5EF4-FFF2-40B4-BE49-F238E27FC236}">
                <a16:creationId xmlns:a16="http://schemas.microsoft.com/office/drawing/2014/main" id="{E8FA13E5-0DA0-5010-764E-BE04997D0095}"/>
              </a:ext>
            </a:extLst>
          </p:cNvPr>
          <p:cNvSpPr>
            <a:spLocks noGrp="1"/>
          </p:cNvSpPr>
          <p:nvPr>
            <p:ph type="body" sz="quarter" idx="12"/>
          </p:nvPr>
        </p:nvSpPr>
        <p:spPr/>
        <p:txBody>
          <a:bodyPr/>
          <a:lstStyle/>
          <a:p>
            <a:r>
              <a:rPr lang="en-GB" err="1"/>
              <a:t>DoR</a:t>
            </a:r>
            <a:r>
              <a:rPr lang="en-GB"/>
              <a:t> by IRC </a:t>
            </a:r>
          </a:p>
        </p:txBody>
      </p:sp>
      <p:sp>
        <p:nvSpPr>
          <p:cNvPr id="15" name="Textplatzhalter 14">
            <a:extLst>
              <a:ext uri="{FF2B5EF4-FFF2-40B4-BE49-F238E27FC236}">
                <a16:creationId xmlns:a16="http://schemas.microsoft.com/office/drawing/2014/main" id="{36E39998-1539-C840-F229-8440E7B359AC}"/>
              </a:ext>
            </a:extLst>
          </p:cNvPr>
          <p:cNvSpPr>
            <a:spLocks noGrp="1"/>
          </p:cNvSpPr>
          <p:nvPr>
            <p:ph type="body" sz="quarter" idx="14"/>
          </p:nvPr>
        </p:nvSpPr>
        <p:spPr/>
        <p:txBody>
          <a:bodyPr/>
          <a:lstStyle/>
          <a:p>
            <a:r>
              <a:rPr lang="en-GB"/>
              <a:t>PFS by IRC </a:t>
            </a:r>
          </a:p>
        </p:txBody>
      </p:sp>
      <p:pic>
        <p:nvPicPr>
          <p:cNvPr id="19" name="Grafik 18">
            <a:extLst>
              <a:ext uri="{FF2B5EF4-FFF2-40B4-BE49-F238E27FC236}">
                <a16:creationId xmlns:a16="http://schemas.microsoft.com/office/drawing/2014/main" id="{4B5852C6-034D-69EC-0292-234142BB7515}"/>
              </a:ext>
            </a:extLst>
          </p:cNvPr>
          <p:cNvPicPr>
            <a:picLocks noChangeAspect="1"/>
          </p:cNvPicPr>
          <p:nvPr/>
        </p:nvPicPr>
        <p:blipFill rotWithShape="1">
          <a:blip r:embed="rId2">
            <a:extLst>
              <a:ext uri="{28A0092B-C50C-407E-A947-70E740481C1C}">
                <a14:useLocalDpi xmlns:a14="http://schemas.microsoft.com/office/drawing/2010/main" val="0"/>
              </a:ext>
            </a:extLst>
          </a:blip>
          <a:srcRect b="22677"/>
          <a:stretch/>
        </p:blipFill>
        <p:spPr>
          <a:xfrm>
            <a:off x="344832" y="2031832"/>
            <a:ext cx="5575300" cy="2180054"/>
          </a:xfrm>
          <a:prstGeom prst="rect">
            <a:avLst/>
          </a:prstGeom>
        </p:spPr>
      </p:pic>
      <p:pic>
        <p:nvPicPr>
          <p:cNvPr id="21" name="Grafik 20">
            <a:extLst>
              <a:ext uri="{FF2B5EF4-FFF2-40B4-BE49-F238E27FC236}">
                <a16:creationId xmlns:a16="http://schemas.microsoft.com/office/drawing/2014/main" id="{D672D027-5D1F-4316-218E-BF52EFF22124}"/>
              </a:ext>
            </a:extLst>
          </p:cNvPr>
          <p:cNvPicPr>
            <a:picLocks noChangeAspect="1"/>
          </p:cNvPicPr>
          <p:nvPr/>
        </p:nvPicPr>
        <p:blipFill rotWithShape="1">
          <a:blip r:embed="rId3">
            <a:extLst>
              <a:ext uri="{28A0092B-C50C-407E-A947-70E740481C1C}">
                <a14:useLocalDpi xmlns:a14="http://schemas.microsoft.com/office/drawing/2010/main" val="0"/>
              </a:ext>
            </a:extLst>
          </a:blip>
          <a:srcRect l="1" r="1451" b="22677"/>
          <a:stretch/>
        </p:blipFill>
        <p:spPr>
          <a:xfrm>
            <a:off x="6314654" y="2031832"/>
            <a:ext cx="5469359" cy="2180054"/>
          </a:xfrm>
          <a:prstGeom prst="rect">
            <a:avLst/>
          </a:prstGeom>
        </p:spPr>
      </p:pic>
    </p:spTree>
    <p:extLst>
      <p:ext uri="{BB962C8B-B14F-4D97-AF65-F5344CB8AC3E}">
        <p14:creationId xmlns:p14="http://schemas.microsoft.com/office/powerpoint/2010/main" val="33857941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330A854-CD0B-D0A5-EE8D-329106E5DB54}"/>
              </a:ext>
            </a:extLst>
          </p:cNvPr>
          <p:cNvSpPr>
            <a:spLocks noGrp="1"/>
          </p:cNvSpPr>
          <p:nvPr>
            <p:ph type="ftr" sz="quarter" idx="13"/>
          </p:nvPr>
        </p:nvSpPr>
        <p:spPr>
          <a:xfrm>
            <a:off x="407989" y="6037408"/>
            <a:ext cx="8532812" cy="631680"/>
          </a:xfrm>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Descriptive 2-sided P-value. </a:t>
            </a:r>
          </a:p>
          <a:p>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HR</a:t>
            </a:r>
            <a:r>
              <a:rPr lang="en-US">
                <a:solidFill>
                  <a:srgbClr val="4E4F4E"/>
                </a:solidFill>
                <a:cs typeface="Arial" panose="020B0604020202020204" pitchFamily="34" charset="0"/>
              </a:rPr>
              <a:t>, hazard ratio; </a:t>
            </a:r>
            <a:r>
              <a:rPr lang="en-US" b="1">
                <a:solidFill>
                  <a:srgbClr val="4E4F4E"/>
                </a:solidFill>
                <a:cs typeface="Arial" panose="020B0604020202020204" pitchFamily="34" charset="0"/>
              </a:rPr>
              <a:t>IRC</a:t>
            </a:r>
            <a:r>
              <a:rPr lang="en-US">
                <a:solidFill>
                  <a:srgbClr val="4E4F4E"/>
                </a:solidFill>
                <a:cs typeface="Arial" panose="020B0604020202020204" pitchFamily="34" charset="0"/>
              </a:rPr>
              <a:t>, independent review committee; </a:t>
            </a:r>
            <a:r>
              <a:rPr lang="en-US" b="1" err="1">
                <a:solidFill>
                  <a:srgbClr val="4E4F4E"/>
                </a:solidFill>
                <a:cs typeface="Arial" panose="020B0604020202020204" pitchFamily="34" charset="0"/>
              </a:rPr>
              <a:t>mo</a:t>
            </a:r>
            <a:r>
              <a:rPr lang="en-US">
                <a:solidFill>
                  <a:srgbClr val="4E4F4E"/>
                </a:solidFill>
                <a:cs typeface="Arial" panose="020B0604020202020204" pitchFamily="34" charset="0"/>
              </a:rPr>
              <a:t>, month(s); </a:t>
            </a:r>
            <a:r>
              <a:rPr lang="en-US" b="1" err="1">
                <a:solidFill>
                  <a:srgbClr val="4E4F4E"/>
                </a:solidFill>
                <a:cs typeface="Arial" panose="020B0604020202020204" pitchFamily="34" charset="0"/>
              </a:rPr>
              <a:t>mTTNT</a:t>
            </a:r>
            <a:r>
              <a:rPr lang="en-US">
                <a:solidFill>
                  <a:srgbClr val="4E4F4E"/>
                </a:solidFill>
                <a:cs typeface="Arial" panose="020B0604020202020204" pitchFamily="34" charset="0"/>
              </a:rPr>
              <a:t>, median time to next </a:t>
            </a:r>
            <a:r>
              <a:rPr lang="en-US" err="1">
                <a:solidFill>
                  <a:srgbClr val="4E4F4E"/>
                </a:solidFill>
                <a:cs typeface="Arial" panose="020B0604020202020204" pitchFamily="34" charset="0"/>
              </a:rPr>
              <a:t>antilymphoma</a:t>
            </a:r>
            <a:r>
              <a:rPr lang="en-US">
                <a:solidFill>
                  <a:srgbClr val="4E4F4E"/>
                </a:solidFill>
                <a:cs typeface="Arial" panose="020B0604020202020204" pitchFamily="34" charset="0"/>
              </a:rPr>
              <a:t> treatment; </a:t>
            </a:r>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estimable; </a:t>
            </a:r>
            <a:r>
              <a:rPr lang="en-US" b="1">
                <a:solidFill>
                  <a:srgbClr val="4E4F4E"/>
                </a:solidFill>
                <a:cs typeface="Arial" panose="020B0604020202020204" pitchFamily="34" charset="0"/>
              </a:rPr>
              <a:t>OS</a:t>
            </a:r>
            <a:r>
              <a:rPr lang="en-US">
                <a:solidFill>
                  <a:srgbClr val="4E4F4E"/>
                </a:solidFill>
                <a:cs typeface="Arial" panose="020B0604020202020204" pitchFamily="34" charset="0"/>
              </a:rPr>
              <a:t>, overall survival; </a:t>
            </a:r>
            <a:r>
              <a:rPr lang="en-US" b="1">
                <a:solidFill>
                  <a:srgbClr val="4E4F4E"/>
                </a:solidFill>
                <a:cs typeface="Arial" panose="020B0604020202020204" pitchFamily="34" charset="0"/>
              </a:rPr>
              <a:t>TTNT</a:t>
            </a:r>
            <a:r>
              <a:rPr lang="en-US">
                <a:solidFill>
                  <a:srgbClr val="4E4F4E"/>
                </a:solidFill>
                <a:cs typeface="Arial" panose="020B0604020202020204" pitchFamily="34" charset="0"/>
              </a:rPr>
              <a:t>, time to next </a:t>
            </a:r>
            <a:r>
              <a:rPr lang="en-US" err="1">
                <a:solidFill>
                  <a:srgbClr val="4E4F4E"/>
                </a:solidFill>
                <a:cs typeface="Arial" panose="020B0604020202020204" pitchFamily="34" charset="0"/>
              </a:rPr>
              <a:t>antilymphoma</a:t>
            </a:r>
            <a:r>
              <a:rPr lang="en-US">
                <a:solidFill>
                  <a:srgbClr val="4E4F4E"/>
                </a:solidFill>
                <a:cs typeface="Arial" panose="020B0604020202020204" pitchFamily="34" charset="0"/>
              </a:rPr>
              <a:t> treatment. </a:t>
            </a:r>
          </a:p>
          <a:p>
            <a:r>
              <a:rPr lang="en-US" b="1">
                <a:solidFill>
                  <a:srgbClr val="4E4F4E"/>
                </a:solidFill>
                <a:cs typeface="Arial" panose="020B0604020202020204" pitchFamily="34" charset="0"/>
              </a:rPr>
              <a:t>Flowers CR,</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7545 presented at ASCO 2023. Trotman J,</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P1080 presented at EHA2023. </a:t>
            </a:r>
            <a:r>
              <a:rPr lang="en-US" b="1" err="1">
                <a:solidFill>
                  <a:srgbClr val="4E4F4E"/>
                </a:solidFill>
                <a:cs typeface="Arial" panose="020B0604020202020204" pitchFamily="34" charset="0"/>
              </a:rPr>
              <a:t>Zinzani</a:t>
            </a:r>
            <a:r>
              <a:rPr lang="en-US" b="1">
                <a:solidFill>
                  <a:srgbClr val="4E4F4E"/>
                </a:solidFill>
                <a:cs typeface="Arial" panose="020B0604020202020204" pitchFamily="34" charset="0"/>
              </a:rPr>
              <a:t> P,</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81 presented at 17-ICML.</a:t>
            </a:r>
          </a:p>
        </p:txBody>
      </p:sp>
      <p:sp>
        <p:nvSpPr>
          <p:cNvPr id="7" name="TextBox 16">
            <a:extLst>
              <a:ext uri="{FF2B5EF4-FFF2-40B4-BE49-F238E27FC236}">
                <a16:creationId xmlns:a16="http://schemas.microsoft.com/office/drawing/2014/main" id="{AB77938E-B1AF-F1BD-9795-FB3080098DA5}"/>
              </a:ext>
            </a:extLst>
          </p:cNvPr>
          <p:cNvSpPr txBox="1"/>
          <p:nvPr/>
        </p:nvSpPr>
        <p:spPr>
          <a:xfrm>
            <a:off x="416533" y="5401368"/>
            <a:ext cx="5563581" cy="461665"/>
          </a:xfrm>
          <a:prstGeom prst="rect">
            <a:avLst/>
          </a:prstGeom>
          <a:solidFill>
            <a:schemeClr val="bg2"/>
          </a:solidFill>
          <a:ln>
            <a:noFill/>
          </a:ln>
        </p:spPr>
        <p:txBody>
          <a:bodyPr wrap="square" rtlCol="0">
            <a:spAutoFit/>
          </a:bodyPr>
          <a:lstStyle/>
          <a:p>
            <a:pPr marL="171450" indent="-171450">
              <a:buClr>
                <a:schemeClr val="accent2"/>
              </a:buClr>
              <a:buFont typeface="Arial" panose="020B0604020202020204" pitchFamily="34" charset="0"/>
              <a:buChar char="•"/>
            </a:pPr>
            <a:r>
              <a:rPr lang="en-US" sz="1200"/>
              <a:t>TTNT was prolonged with </a:t>
            </a:r>
            <a:r>
              <a:rPr lang="en-US" sz="1200" err="1"/>
              <a:t>zanubrutinib</a:t>
            </a:r>
            <a:r>
              <a:rPr lang="en-US" sz="1200"/>
              <a:t> plus Obinutuzumab </a:t>
            </a:r>
          </a:p>
          <a:p>
            <a:pPr>
              <a:buClr>
                <a:schemeClr val="accent2"/>
              </a:buClr>
            </a:pPr>
            <a:endParaRPr lang="en-US" sz="1200"/>
          </a:p>
        </p:txBody>
      </p:sp>
      <p:sp>
        <p:nvSpPr>
          <p:cNvPr id="8" name="TextBox 17">
            <a:extLst>
              <a:ext uri="{FF2B5EF4-FFF2-40B4-BE49-F238E27FC236}">
                <a16:creationId xmlns:a16="http://schemas.microsoft.com/office/drawing/2014/main" id="{DF8E1378-4DDE-DA7A-08F7-D99600448BB1}"/>
              </a:ext>
            </a:extLst>
          </p:cNvPr>
          <p:cNvSpPr txBox="1"/>
          <p:nvPr/>
        </p:nvSpPr>
        <p:spPr>
          <a:xfrm>
            <a:off x="6212496" y="5401368"/>
            <a:ext cx="5571517" cy="461665"/>
          </a:xfrm>
          <a:prstGeom prst="rect">
            <a:avLst/>
          </a:prstGeom>
          <a:solidFill>
            <a:schemeClr val="bg2"/>
          </a:solidFill>
          <a:ln>
            <a:noFill/>
          </a:ln>
        </p:spPr>
        <p:txBody>
          <a:bodyPr wrap="square" rtlCol="0">
            <a:spAutoFit/>
          </a:bodyPr>
          <a:lstStyle/>
          <a:p>
            <a:pPr marL="171450" indent="-171450">
              <a:buClr>
                <a:schemeClr val="accent2"/>
              </a:buClr>
              <a:buFont typeface="Arial" panose="020B0604020202020204" pitchFamily="34" charset="0"/>
              <a:buChar char="•"/>
            </a:pPr>
            <a:r>
              <a:rPr lang="en-US" sz="1200"/>
              <a:t>The estimated OS rate at 24 months was numerically higher with </a:t>
            </a:r>
            <a:r>
              <a:rPr lang="en-US" sz="1200" err="1"/>
              <a:t>zanubrutinib</a:t>
            </a:r>
            <a:r>
              <a:rPr lang="en-US" sz="1200"/>
              <a:t> plus </a:t>
            </a:r>
            <a:r>
              <a:rPr lang="en-US" sz="1200" err="1"/>
              <a:t>obinutuzimab</a:t>
            </a:r>
            <a:r>
              <a:rPr lang="en-US" sz="1200"/>
              <a:t> vs </a:t>
            </a:r>
            <a:r>
              <a:rPr lang="en-US" sz="1200" err="1"/>
              <a:t>obinutuzimab</a:t>
            </a:r>
            <a:r>
              <a:rPr lang="en-US" sz="1200"/>
              <a:t> </a:t>
            </a:r>
          </a:p>
        </p:txBody>
      </p:sp>
      <p:graphicFrame>
        <p:nvGraphicFramePr>
          <p:cNvPr id="11" name="Tabelle 10">
            <a:extLst>
              <a:ext uri="{FF2B5EF4-FFF2-40B4-BE49-F238E27FC236}">
                <a16:creationId xmlns:a16="http://schemas.microsoft.com/office/drawing/2014/main" id="{2EA2F82C-B658-E7FB-3CEF-267AEBCFF732}"/>
              </a:ext>
            </a:extLst>
          </p:cNvPr>
          <p:cNvGraphicFramePr>
            <a:graphicFrameLocks noGrp="1"/>
          </p:cNvGraphicFramePr>
          <p:nvPr>
            <p:extLst>
              <p:ext uri="{D42A27DB-BD31-4B8C-83A1-F6EECF244321}">
                <p14:modId xmlns:p14="http://schemas.microsoft.com/office/powerpoint/2010/main" val="66968995"/>
              </p:ext>
            </p:extLst>
          </p:nvPr>
        </p:nvGraphicFramePr>
        <p:xfrm>
          <a:off x="6203950" y="4312835"/>
          <a:ext cx="5565600" cy="631680"/>
        </p:xfrm>
        <a:graphic>
          <a:graphicData uri="http://schemas.openxmlformats.org/drawingml/2006/table">
            <a:tbl>
              <a:tblPr firstRow="1" bandRow="1">
                <a:tableStyleId>{5C22544A-7EE6-4342-B048-85BDC9FD1C3A}</a:tableStyleId>
              </a:tblPr>
              <a:tblGrid>
                <a:gridCol w="900000">
                  <a:extLst>
                    <a:ext uri="{9D8B030D-6E8A-4147-A177-3AD203B41FA5}">
                      <a16:colId xmlns:a16="http://schemas.microsoft.com/office/drawing/2014/main" val="740063259"/>
                    </a:ext>
                  </a:extLst>
                </a:gridCol>
                <a:gridCol w="194400">
                  <a:extLst>
                    <a:ext uri="{9D8B030D-6E8A-4147-A177-3AD203B41FA5}">
                      <a16:colId xmlns:a16="http://schemas.microsoft.com/office/drawing/2014/main" val="2949672590"/>
                    </a:ext>
                  </a:extLst>
                </a:gridCol>
                <a:gridCol w="194400">
                  <a:extLst>
                    <a:ext uri="{9D8B030D-6E8A-4147-A177-3AD203B41FA5}">
                      <a16:colId xmlns:a16="http://schemas.microsoft.com/office/drawing/2014/main" val="3548635927"/>
                    </a:ext>
                  </a:extLst>
                </a:gridCol>
                <a:gridCol w="194400">
                  <a:extLst>
                    <a:ext uri="{9D8B030D-6E8A-4147-A177-3AD203B41FA5}">
                      <a16:colId xmlns:a16="http://schemas.microsoft.com/office/drawing/2014/main" val="2891013861"/>
                    </a:ext>
                  </a:extLst>
                </a:gridCol>
                <a:gridCol w="194400">
                  <a:extLst>
                    <a:ext uri="{9D8B030D-6E8A-4147-A177-3AD203B41FA5}">
                      <a16:colId xmlns:a16="http://schemas.microsoft.com/office/drawing/2014/main" val="4205657699"/>
                    </a:ext>
                  </a:extLst>
                </a:gridCol>
                <a:gridCol w="194400">
                  <a:extLst>
                    <a:ext uri="{9D8B030D-6E8A-4147-A177-3AD203B41FA5}">
                      <a16:colId xmlns:a16="http://schemas.microsoft.com/office/drawing/2014/main" val="2041373745"/>
                    </a:ext>
                  </a:extLst>
                </a:gridCol>
                <a:gridCol w="194400">
                  <a:extLst>
                    <a:ext uri="{9D8B030D-6E8A-4147-A177-3AD203B41FA5}">
                      <a16:colId xmlns:a16="http://schemas.microsoft.com/office/drawing/2014/main" val="198402527"/>
                    </a:ext>
                  </a:extLst>
                </a:gridCol>
                <a:gridCol w="194400">
                  <a:extLst>
                    <a:ext uri="{9D8B030D-6E8A-4147-A177-3AD203B41FA5}">
                      <a16:colId xmlns:a16="http://schemas.microsoft.com/office/drawing/2014/main" val="3255786614"/>
                    </a:ext>
                  </a:extLst>
                </a:gridCol>
                <a:gridCol w="194400">
                  <a:extLst>
                    <a:ext uri="{9D8B030D-6E8A-4147-A177-3AD203B41FA5}">
                      <a16:colId xmlns:a16="http://schemas.microsoft.com/office/drawing/2014/main" val="948516814"/>
                    </a:ext>
                  </a:extLst>
                </a:gridCol>
                <a:gridCol w="194400">
                  <a:extLst>
                    <a:ext uri="{9D8B030D-6E8A-4147-A177-3AD203B41FA5}">
                      <a16:colId xmlns:a16="http://schemas.microsoft.com/office/drawing/2014/main" val="3455357799"/>
                    </a:ext>
                  </a:extLst>
                </a:gridCol>
                <a:gridCol w="194400">
                  <a:extLst>
                    <a:ext uri="{9D8B030D-6E8A-4147-A177-3AD203B41FA5}">
                      <a16:colId xmlns:a16="http://schemas.microsoft.com/office/drawing/2014/main" val="1208357956"/>
                    </a:ext>
                  </a:extLst>
                </a:gridCol>
                <a:gridCol w="194400">
                  <a:extLst>
                    <a:ext uri="{9D8B030D-6E8A-4147-A177-3AD203B41FA5}">
                      <a16:colId xmlns:a16="http://schemas.microsoft.com/office/drawing/2014/main" val="1256094878"/>
                    </a:ext>
                  </a:extLst>
                </a:gridCol>
                <a:gridCol w="194400">
                  <a:extLst>
                    <a:ext uri="{9D8B030D-6E8A-4147-A177-3AD203B41FA5}">
                      <a16:colId xmlns:a16="http://schemas.microsoft.com/office/drawing/2014/main" val="1955809713"/>
                    </a:ext>
                  </a:extLst>
                </a:gridCol>
                <a:gridCol w="194400">
                  <a:extLst>
                    <a:ext uri="{9D8B030D-6E8A-4147-A177-3AD203B41FA5}">
                      <a16:colId xmlns:a16="http://schemas.microsoft.com/office/drawing/2014/main" val="941568450"/>
                    </a:ext>
                  </a:extLst>
                </a:gridCol>
                <a:gridCol w="194400">
                  <a:extLst>
                    <a:ext uri="{9D8B030D-6E8A-4147-A177-3AD203B41FA5}">
                      <a16:colId xmlns:a16="http://schemas.microsoft.com/office/drawing/2014/main" val="4274123017"/>
                    </a:ext>
                  </a:extLst>
                </a:gridCol>
                <a:gridCol w="194400">
                  <a:extLst>
                    <a:ext uri="{9D8B030D-6E8A-4147-A177-3AD203B41FA5}">
                      <a16:colId xmlns:a16="http://schemas.microsoft.com/office/drawing/2014/main" val="1529954279"/>
                    </a:ext>
                  </a:extLst>
                </a:gridCol>
                <a:gridCol w="194400">
                  <a:extLst>
                    <a:ext uri="{9D8B030D-6E8A-4147-A177-3AD203B41FA5}">
                      <a16:colId xmlns:a16="http://schemas.microsoft.com/office/drawing/2014/main" val="776679834"/>
                    </a:ext>
                  </a:extLst>
                </a:gridCol>
                <a:gridCol w="194400">
                  <a:extLst>
                    <a:ext uri="{9D8B030D-6E8A-4147-A177-3AD203B41FA5}">
                      <a16:colId xmlns:a16="http://schemas.microsoft.com/office/drawing/2014/main" val="143440655"/>
                    </a:ext>
                  </a:extLst>
                </a:gridCol>
                <a:gridCol w="194400">
                  <a:extLst>
                    <a:ext uri="{9D8B030D-6E8A-4147-A177-3AD203B41FA5}">
                      <a16:colId xmlns:a16="http://schemas.microsoft.com/office/drawing/2014/main" val="1747519987"/>
                    </a:ext>
                  </a:extLst>
                </a:gridCol>
                <a:gridCol w="194400">
                  <a:extLst>
                    <a:ext uri="{9D8B030D-6E8A-4147-A177-3AD203B41FA5}">
                      <a16:colId xmlns:a16="http://schemas.microsoft.com/office/drawing/2014/main" val="2135828875"/>
                    </a:ext>
                  </a:extLst>
                </a:gridCol>
                <a:gridCol w="194400">
                  <a:extLst>
                    <a:ext uri="{9D8B030D-6E8A-4147-A177-3AD203B41FA5}">
                      <a16:colId xmlns:a16="http://schemas.microsoft.com/office/drawing/2014/main" val="2179455713"/>
                    </a:ext>
                  </a:extLst>
                </a:gridCol>
                <a:gridCol w="194400">
                  <a:extLst>
                    <a:ext uri="{9D8B030D-6E8A-4147-A177-3AD203B41FA5}">
                      <a16:colId xmlns:a16="http://schemas.microsoft.com/office/drawing/2014/main" val="630349845"/>
                    </a:ext>
                  </a:extLst>
                </a:gridCol>
                <a:gridCol w="194400">
                  <a:extLst>
                    <a:ext uri="{9D8B030D-6E8A-4147-A177-3AD203B41FA5}">
                      <a16:colId xmlns:a16="http://schemas.microsoft.com/office/drawing/2014/main" val="544486779"/>
                    </a:ext>
                  </a:extLst>
                </a:gridCol>
                <a:gridCol w="194400">
                  <a:extLst>
                    <a:ext uri="{9D8B030D-6E8A-4147-A177-3AD203B41FA5}">
                      <a16:colId xmlns:a16="http://schemas.microsoft.com/office/drawing/2014/main" val="663087848"/>
                    </a:ext>
                  </a:extLst>
                </a:gridCol>
                <a:gridCol w="194400">
                  <a:extLst>
                    <a:ext uri="{9D8B030D-6E8A-4147-A177-3AD203B41FA5}">
                      <a16:colId xmlns:a16="http://schemas.microsoft.com/office/drawing/2014/main" val="611600450"/>
                    </a:ext>
                  </a:extLst>
                </a:gridCol>
              </a:tblGrid>
              <a:tr h="142877">
                <a:tc gridSpan="25">
                  <a:txBody>
                    <a:bodyPr/>
                    <a:lstStyle/>
                    <a:p>
                      <a:r>
                        <a:rPr lang="de-DE" sz="800"/>
                        <a:t>No. of patients </a:t>
                      </a:r>
                    </a:p>
                  </a:txBody>
                  <a:tcPr marL="7200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800"/>
                    </a:p>
                  </a:txBody>
                  <a:tcPr marL="72000" marT="36000" marB="36000" anchor="ctr"/>
                </a:tc>
                <a:tc hMerge="1">
                  <a:txBody>
                    <a:bodyPr/>
                    <a:lstStyle/>
                    <a:p>
                      <a:endParaRPr lang="de-DE" sz="800"/>
                    </a:p>
                  </a:txBody>
                  <a:tcPr marL="72000" marT="36000" marB="36000" anchor="ctr"/>
                </a:tc>
                <a:extLst>
                  <a:ext uri="{0D108BD9-81ED-4DB2-BD59-A6C34878D82A}">
                    <a16:rowId xmlns:a16="http://schemas.microsoft.com/office/drawing/2014/main" val="558085198"/>
                  </a:ext>
                </a:extLst>
              </a:tr>
              <a:tr h="142877">
                <a:tc>
                  <a:txBody>
                    <a:bodyPr/>
                    <a:lstStyle/>
                    <a:p>
                      <a:pPr algn="l"/>
                      <a:r>
                        <a:rPr lang="de-DE" sz="800" b="0" i="0" u="none" strike="noStrike" kern="1200" err="1">
                          <a:solidFill>
                            <a:schemeClr val="bg1"/>
                          </a:solidFill>
                          <a:effectLst/>
                          <a:latin typeface="+mn-lt"/>
                          <a:ea typeface="+mn-ea"/>
                          <a:cs typeface="+mn-cs"/>
                        </a:rPr>
                        <a:t>Zanubrutiniba</a:t>
                      </a:r>
                      <a:r>
                        <a:rPr lang="de-DE" sz="800" b="0" i="0" u="none" strike="noStrike" kern="1200">
                          <a:solidFill>
                            <a:schemeClr val="bg1"/>
                          </a:solidFill>
                          <a:effectLst/>
                          <a:latin typeface="+mn-lt"/>
                          <a:ea typeface="+mn-ea"/>
                          <a:cs typeface="+mn-cs"/>
                        </a:rPr>
                        <a:t> +</a:t>
                      </a:r>
                    </a:p>
                    <a:p>
                      <a:pPr algn="l"/>
                      <a:r>
                        <a:rPr lang="de-DE" sz="800" b="0" i="0" u="none" strike="noStrike" kern="1200" err="1">
                          <a:solidFill>
                            <a:schemeClr val="bg1"/>
                          </a:solidFill>
                          <a:effectLst/>
                          <a:latin typeface="+mn-lt"/>
                          <a:ea typeface="+mn-ea"/>
                          <a:cs typeface="+mn-cs"/>
                        </a:rPr>
                        <a:t>obinutuzumab</a:t>
                      </a:r>
                      <a:endParaRPr lang="de-DE" sz="800" b="0" i="0" u="none" strike="noStrike" kern="1200">
                        <a:solidFill>
                          <a:schemeClr val="bg1"/>
                        </a:solidFill>
                        <a:effectLst/>
                        <a:latin typeface="+mn-lt"/>
                        <a:ea typeface="+mn-ea"/>
                        <a:cs typeface="+mn-cs"/>
                      </a:endParaRPr>
                    </a:p>
                  </a:txBody>
                  <a:tcPr marL="72000" marR="0" marT="18000" marB="18000" anchor="ctr">
                    <a:gradFill flip="none" rotWithShape="1">
                      <a:gsLst>
                        <a:gs pos="49000">
                          <a:schemeClr val="accent4"/>
                        </a:gs>
                        <a:gs pos="50000">
                          <a:schemeClr val="accent3"/>
                        </a:gs>
                      </a:gsLst>
                      <a:lin ang="2700000" scaled="1"/>
                      <a:tileRect/>
                    </a:gradFill>
                  </a:tcPr>
                </a:tc>
                <a:tc>
                  <a:txBody>
                    <a:bodyPr/>
                    <a:lstStyle/>
                    <a:p>
                      <a:pPr algn="ctr"/>
                      <a:r>
                        <a:rPr lang="de-DE" sz="800">
                          <a:solidFill>
                            <a:schemeClr val="tx1"/>
                          </a:solidFill>
                        </a:rPr>
                        <a:t>145</a:t>
                      </a:r>
                    </a:p>
                  </a:txBody>
                  <a:tcPr marL="0" marR="0" marT="18000" marB="18000" anchor="ctr"/>
                </a:tc>
                <a:tc>
                  <a:txBody>
                    <a:bodyPr/>
                    <a:lstStyle/>
                    <a:p>
                      <a:pPr algn="ctr"/>
                      <a:r>
                        <a:rPr lang="de-DE" sz="800">
                          <a:solidFill>
                            <a:schemeClr val="tx1"/>
                          </a:solidFill>
                        </a:rPr>
                        <a:t>139</a:t>
                      </a:r>
                    </a:p>
                  </a:txBody>
                  <a:tcPr marL="0" marR="0" marT="18000" marB="18000" anchor="ctr"/>
                </a:tc>
                <a:tc>
                  <a:txBody>
                    <a:bodyPr/>
                    <a:lstStyle/>
                    <a:p>
                      <a:pPr algn="ctr"/>
                      <a:r>
                        <a:rPr lang="de-DE" sz="800">
                          <a:solidFill>
                            <a:schemeClr val="tx1"/>
                          </a:solidFill>
                        </a:rPr>
                        <a:t>133</a:t>
                      </a:r>
                    </a:p>
                  </a:txBody>
                  <a:tcPr marL="0" marR="0" marT="18000" marB="18000" anchor="ctr"/>
                </a:tc>
                <a:tc>
                  <a:txBody>
                    <a:bodyPr/>
                    <a:lstStyle/>
                    <a:p>
                      <a:pPr algn="ctr"/>
                      <a:r>
                        <a:rPr lang="de-DE" sz="800">
                          <a:solidFill>
                            <a:schemeClr val="tx1"/>
                          </a:solidFill>
                        </a:rPr>
                        <a:t>129</a:t>
                      </a:r>
                    </a:p>
                  </a:txBody>
                  <a:tcPr marL="0" marR="0" marT="18000" marB="18000" anchor="ctr"/>
                </a:tc>
                <a:tc>
                  <a:txBody>
                    <a:bodyPr/>
                    <a:lstStyle/>
                    <a:p>
                      <a:pPr algn="ctr"/>
                      <a:r>
                        <a:rPr lang="de-DE" sz="800">
                          <a:solidFill>
                            <a:schemeClr val="tx1"/>
                          </a:solidFill>
                        </a:rPr>
                        <a:t>123</a:t>
                      </a:r>
                    </a:p>
                  </a:txBody>
                  <a:tcPr marL="0" marR="0" marT="18000" marB="18000" anchor="ctr"/>
                </a:tc>
                <a:tc>
                  <a:txBody>
                    <a:bodyPr/>
                    <a:lstStyle/>
                    <a:p>
                      <a:pPr algn="ctr"/>
                      <a:r>
                        <a:rPr lang="de-DE" sz="800">
                          <a:solidFill>
                            <a:schemeClr val="tx1"/>
                          </a:solidFill>
                        </a:rPr>
                        <a:t>119</a:t>
                      </a:r>
                    </a:p>
                  </a:txBody>
                  <a:tcPr marL="0" marR="0" marT="18000" marB="18000" anchor="ctr"/>
                </a:tc>
                <a:tc>
                  <a:txBody>
                    <a:bodyPr/>
                    <a:lstStyle/>
                    <a:p>
                      <a:pPr algn="ctr"/>
                      <a:r>
                        <a:rPr lang="de-DE" sz="800">
                          <a:solidFill>
                            <a:schemeClr val="tx1"/>
                          </a:solidFill>
                        </a:rPr>
                        <a:t>113</a:t>
                      </a:r>
                    </a:p>
                  </a:txBody>
                  <a:tcPr marL="0" marR="0" marT="18000" marB="18000" anchor="ctr"/>
                </a:tc>
                <a:tc>
                  <a:txBody>
                    <a:bodyPr/>
                    <a:lstStyle/>
                    <a:p>
                      <a:pPr algn="ctr"/>
                      <a:r>
                        <a:rPr lang="de-DE" sz="800">
                          <a:solidFill>
                            <a:schemeClr val="tx1"/>
                          </a:solidFill>
                        </a:rPr>
                        <a:t>102</a:t>
                      </a:r>
                    </a:p>
                  </a:txBody>
                  <a:tcPr marL="0" marR="0" marT="18000" marB="18000" anchor="ctr"/>
                </a:tc>
                <a:tc>
                  <a:txBody>
                    <a:bodyPr/>
                    <a:lstStyle/>
                    <a:p>
                      <a:pPr algn="ctr"/>
                      <a:r>
                        <a:rPr lang="de-DE" sz="800">
                          <a:solidFill>
                            <a:schemeClr val="tx1"/>
                          </a:solidFill>
                        </a:rPr>
                        <a:t>92</a:t>
                      </a:r>
                    </a:p>
                  </a:txBody>
                  <a:tcPr marL="0" marR="0" marT="18000" marB="18000" anchor="ctr"/>
                </a:tc>
                <a:tc>
                  <a:txBody>
                    <a:bodyPr/>
                    <a:lstStyle/>
                    <a:p>
                      <a:pPr algn="ctr"/>
                      <a:r>
                        <a:rPr lang="de-DE" sz="800">
                          <a:solidFill>
                            <a:schemeClr val="tx1"/>
                          </a:solidFill>
                        </a:rPr>
                        <a:t>81</a:t>
                      </a:r>
                    </a:p>
                  </a:txBody>
                  <a:tcPr marL="0" marR="0" marT="18000" marB="18000" anchor="ctr"/>
                </a:tc>
                <a:tc>
                  <a:txBody>
                    <a:bodyPr/>
                    <a:lstStyle/>
                    <a:p>
                      <a:pPr algn="ctr"/>
                      <a:r>
                        <a:rPr lang="de-DE" sz="800">
                          <a:solidFill>
                            <a:schemeClr val="tx1"/>
                          </a:solidFill>
                        </a:rPr>
                        <a:t>70</a:t>
                      </a:r>
                    </a:p>
                  </a:txBody>
                  <a:tcPr marL="0" marR="0" marT="18000" marB="18000" anchor="ctr"/>
                </a:tc>
                <a:tc>
                  <a:txBody>
                    <a:bodyPr/>
                    <a:lstStyle/>
                    <a:p>
                      <a:pPr algn="ctr"/>
                      <a:r>
                        <a:rPr lang="de-DE" sz="800">
                          <a:solidFill>
                            <a:schemeClr val="tx1"/>
                          </a:solidFill>
                        </a:rPr>
                        <a:t>62</a:t>
                      </a:r>
                    </a:p>
                  </a:txBody>
                  <a:tcPr marL="0" marR="0" marT="18000" marB="18000" anchor="ctr"/>
                </a:tc>
                <a:tc>
                  <a:txBody>
                    <a:bodyPr/>
                    <a:lstStyle/>
                    <a:p>
                      <a:pPr algn="ctr"/>
                      <a:r>
                        <a:rPr lang="de-DE" sz="800">
                          <a:solidFill>
                            <a:schemeClr val="tx1"/>
                          </a:solidFill>
                        </a:rPr>
                        <a:t>56</a:t>
                      </a:r>
                    </a:p>
                  </a:txBody>
                  <a:tcPr marL="0" marR="0" marT="18000" marB="18000" anchor="ctr"/>
                </a:tc>
                <a:tc>
                  <a:txBody>
                    <a:bodyPr/>
                    <a:lstStyle/>
                    <a:p>
                      <a:pPr algn="ctr"/>
                      <a:r>
                        <a:rPr lang="de-DE" sz="800">
                          <a:solidFill>
                            <a:schemeClr val="tx1"/>
                          </a:solidFill>
                        </a:rPr>
                        <a:t>51</a:t>
                      </a:r>
                    </a:p>
                  </a:txBody>
                  <a:tcPr marL="0" marR="0" marT="18000" marB="18000" anchor="ctr"/>
                </a:tc>
                <a:tc>
                  <a:txBody>
                    <a:bodyPr/>
                    <a:lstStyle/>
                    <a:p>
                      <a:pPr algn="ctr"/>
                      <a:r>
                        <a:rPr lang="de-DE" sz="800">
                          <a:solidFill>
                            <a:schemeClr val="tx1"/>
                          </a:solidFill>
                        </a:rPr>
                        <a:t>41</a:t>
                      </a:r>
                    </a:p>
                  </a:txBody>
                  <a:tcPr marL="0" marR="0" marT="18000" marB="18000" anchor="ctr"/>
                </a:tc>
                <a:tc>
                  <a:txBody>
                    <a:bodyPr/>
                    <a:lstStyle/>
                    <a:p>
                      <a:pPr algn="ctr"/>
                      <a:r>
                        <a:rPr lang="de-DE" sz="800">
                          <a:solidFill>
                            <a:schemeClr val="tx1"/>
                          </a:solidFill>
                        </a:rPr>
                        <a:t>33</a:t>
                      </a:r>
                    </a:p>
                  </a:txBody>
                  <a:tcPr marL="0" marR="0" marT="18000" marB="18000" anchor="ctr"/>
                </a:tc>
                <a:tc>
                  <a:txBody>
                    <a:bodyPr/>
                    <a:lstStyle/>
                    <a:p>
                      <a:pPr algn="ctr"/>
                      <a:r>
                        <a:rPr lang="de-DE" sz="800">
                          <a:solidFill>
                            <a:schemeClr val="tx1"/>
                          </a:solidFill>
                        </a:rPr>
                        <a:t>26</a:t>
                      </a:r>
                    </a:p>
                  </a:txBody>
                  <a:tcPr marL="0" marR="0" marT="18000" marB="18000" anchor="ctr"/>
                </a:tc>
                <a:tc>
                  <a:txBody>
                    <a:bodyPr/>
                    <a:lstStyle/>
                    <a:p>
                      <a:pPr algn="ctr"/>
                      <a:r>
                        <a:rPr lang="de-DE" sz="800">
                          <a:solidFill>
                            <a:schemeClr val="tx1"/>
                          </a:solidFill>
                        </a:rPr>
                        <a:t>20</a:t>
                      </a:r>
                    </a:p>
                  </a:txBody>
                  <a:tcPr marL="0" marR="0" marT="18000" marB="18000" anchor="ctr"/>
                </a:tc>
                <a:tc>
                  <a:txBody>
                    <a:bodyPr/>
                    <a:lstStyle/>
                    <a:p>
                      <a:pPr algn="ctr"/>
                      <a:r>
                        <a:rPr lang="de-DE" sz="800">
                          <a:solidFill>
                            <a:schemeClr val="tx1"/>
                          </a:solidFill>
                        </a:rPr>
                        <a:t>17</a:t>
                      </a:r>
                    </a:p>
                  </a:txBody>
                  <a:tcPr marL="0" marR="0" marT="18000" marB="18000" anchor="ctr"/>
                </a:tc>
                <a:tc>
                  <a:txBody>
                    <a:bodyPr/>
                    <a:lstStyle/>
                    <a:p>
                      <a:pPr algn="ctr"/>
                      <a:r>
                        <a:rPr lang="de-DE" sz="800">
                          <a:solidFill>
                            <a:schemeClr val="tx1"/>
                          </a:solidFill>
                        </a:rPr>
                        <a:t>11</a:t>
                      </a:r>
                    </a:p>
                  </a:txBody>
                  <a:tcPr marL="0" marR="0" marT="18000" marB="18000" anchor="ctr"/>
                </a:tc>
                <a:tc>
                  <a:txBody>
                    <a:bodyPr/>
                    <a:lstStyle/>
                    <a:p>
                      <a:pPr algn="ctr"/>
                      <a:r>
                        <a:rPr lang="de-DE" sz="800">
                          <a:solidFill>
                            <a:schemeClr val="tx1"/>
                          </a:solidFill>
                        </a:rPr>
                        <a:t>4</a:t>
                      </a:r>
                    </a:p>
                  </a:txBody>
                  <a:tcPr marL="0" marR="0" marT="18000" marB="18000" anchor="ctr"/>
                </a:tc>
                <a:tc>
                  <a:txBody>
                    <a:bodyPr/>
                    <a:lstStyle/>
                    <a:p>
                      <a:pPr algn="ctr"/>
                      <a:r>
                        <a:rPr lang="de-DE" sz="800">
                          <a:solidFill>
                            <a:schemeClr val="tx1"/>
                          </a:solidFill>
                        </a:rPr>
                        <a:t>4</a:t>
                      </a:r>
                    </a:p>
                  </a:txBody>
                  <a:tcPr marL="0" marR="0" marT="18000" marB="18000" anchor="ctr"/>
                </a:tc>
                <a:tc>
                  <a:txBody>
                    <a:bodyPr/>
                    <a:lstStyle/>
                    <a:p>
                      <a:pPr algn="ctr"/>
                      <a:r>
                        <a:rPr lang="de-DE" sz="800">
                          <a:solidFill>
                            <a:schemeClr val="tx1"/>
                          </a:solidFill>
                        </a:rPr>
                        <a:t>3</a:t>
                      </a:r>
                    </a:p>
                  </a:txBody>
                  <a:tcPr marL="0" marR="0" marT="18000" marB="18000" anchor="ctr"/>
                </a:tc>
                <a:tc>
                  <a:txBody>
                    <a:bodyPr/>
                    <a:lstStyle/>
                    <a:p>
                      <a:pPr algn="ctr"/>
                      <a:r>
                        <a:rPr lang="de-DE" sz="800">
                          <a:solidFill>
                            <a:schemeClr val="tx1"/>
                          </a:solidFill>
                        </a:rPr>
                        <a:t>0</a:t>
                      </a:r>
                    </a:p>
                  </a:txBody>
                  <a:tcPr marL="0" marR="0" marT="18000" marB="18000" anchor="ctr"/>
                </a:tc>
                <a:extLst>
                  <a:ext uri="{0D108BD9-81ED-4DB2-BD59-A6C34878D82A}">
                    <a16:rowId xmlns:a16="http://schemas.microsoft.com/office/drawing/2014/main" val="3845130473"/>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err="1">
                          <a:solidFill>
                            <a:schemeClr val="bg1"/>
                          </a:solidFill>
                          <a:effectLst/>
                          <a:latin typeface="+mn-lt"/>
                          <a:ea typeface="+mn-ea"/>
                          <a:cs typeface="+mn-cs"/>
                        </a:rPr>
                        <a:t>Obinutuzumab</a:t>
                      </a:r>
                      <a:endParaRPr lang="de-DE" sz="800" b="0" i="0" u="none" strike="noStrike" kern="1200">
                        <a:solidFill>
                          <a:schemeClr val="bg1"/>
                        </a:solidFill>
                        <a:effectLst/>
                        <a:latin typeface="+mn-lt"/>
                        <a:ea typeface="+mn-ea"/>
                        <a:cs typeface="+mn-cs"/>
                      </a:endParaRPr>
                    </a:p>
                  </a:txBody>
                  <a:tcPr marL="72000" marR="0" marT="18000" marB="18000" anchor="ctr">
                    <a:solidFill>
                      <a:schemeClr val="accent3"/>
                    </a:solidFill>
                  </a:tcPr>
                </a:tc>
                <a:tc>
                  <a:txBody>
                    <a:bodyPr/>
                    <a:lstStyle/>
                    <a:p>
                      <a:pPr algn="ctr"/>
                      <a:r>
                        <a:rPr lang="de-DE" sz="800">
                          <a:solidFill>
                            <a:schemeClr val="tx1"/>
                          </a:solidFill>
                        </a:rPr>
                        <a:t>72</a:t>
                      </a:r>
                    </a:p>
                  </a:txBody>
                  <a:tcPr marL="0" marR="0" marT="18000" marB="18000" anchor="ctr"/>
                </a:tc>
                <a:tc>
                  <a:txBody>
                    <a:bodyPr/>
                    <a:lstStyle/>
                    <a:p>
                      <a:pPr algn="ctr"/>
                      <a:r>
                        <a:rPr lang="de-DE" sz="800">
                          <a:solidFill>
                            <a:schemeClr val="tx1"/>
                          </a:solidFill>
                        </a:rPr>
                        <a:t>67</a:t>
                      </a:r>
                    </a:p>
                  </a:txBody>
                  <a:tcPr marL="0" marR="0" marT="18000" marB="18000" anchor="ctr"/>
                </a:tc>
                <a:tc>
                  <a:txBody>
                    <a:bodyPr/>
                    <a:lstStyle/>
                    <a:p>
                      <a:pPr algn="ctr"/>
                      <a:r>
                        <a:rPr lang="de-DE" sz="800">
                          <a:solidFill>
                            <a:schemeClr val="tx1"/>
                          </a:solidFill>
                        </a:rPr>
                        <a:t>63</a:t>
                      </a:r>
                    </a:p>
                  </a:txBody>
                  <a:tcPr marL="0" marR="0" marT="18000" marB="18000" anchor="ctr"/>
                </a:tc>
                <a:tc>
                  <a:txBody>
                    <a:bodyPr/>
                    <a:lstStyle/>
                    <a:p>
                      <a:pPr algn="ctr"/>
                      <a:r>
                        <a:rPr lang="de-DE" sz="800">
                          <a:solidFill>
                            <a:schemeClr val="tx1"/>
                          </a:solidFill>
                        </a:rPr>
                        <a:t>62</a:t>
                      </a:r>
                    </a:p>
                  </a:txBody>
                  <a:tcPr marL="0" marR="0" marT="18000" marB="18000" anchor="ctr"/>
                </a:tc>
                <a:tc>
                  <a:txBody>
                    <a:bodyPr/>
                    <a:lstStyle/>
                    <a:p>
                      <a:pPr algn="ctr"/>
                      <a:r>
                        <a:rPr lang="de-DE" sz="800">
                          <a:solidFill>
                            <a:schemeClr val="tx1"/>
                          </a:solidFill>
                        </a:rPr>
                        <a:t>57</a:t>
                      </a:r>
                    </a:p>
                  </a:txBody>
                  <a:tcPr marL="0" marR="0" marT="18000" marB="18000" anchor="ctr"/>
                </a:tc>
                <a:tc>
                  <a:txBody>
                    <a:bodyPr/>
                    <a:lstStyle/>
                    <a:p>
                      <a:pPr algn="ctr"/>
                      <a:r>
                        <a:rPr lang="de-DE" sz="800">
                          <a:solidFill>
                            <a:schemeClr val="tx1"/>
                          </a:solidFill>
                        </a:rPr>
                        <a:t>54</a:t>
                      </a:r>
                    </a:p>
                  </a:txBody>
                  <a:tcPr marL="0" marR="0" marT="18000" marB="18000" anchor="ctr"/>
                </a:tc>
                <a:tc>
                  <a:txBody>
                    <a:bodyPr/>
                    <a:lstStyle/>
                    <a:p>
                      <a:pPr algn="ctr"/>
                      <a:r>
                        <a:rPr lang="de-DE" sz="800">
                          <a:solidFill>
                            <a:schemeClr val="tx1"/>
                          </a:solidFill>
                        </a:rPr>
                        <a:t>49</a:t>
                      </a:r>
                    </a:p>
                  </a:txBody>
                  <a:tcPr marL="0" marR="0" marT="18000" marB="18000" anchor="ctr"/>
                </a:tc>
                <a:tc>
                  <a:txBody>
                    <a:bodyPr/>
                    <a:lstStyle/>
                    <a:p>
                      <a:pPr algn="ctr"/>
                      <a:r>
                        <a:rPr lang="de-DE" sz="800">
                          <a:solidFill>
                            <a:schemeClr val="tx1"/>
                          </a:solidFill>
                        </a:rPr>
                        <a:t>48</a:t>
                      </a:r>
                    </a:p>
                  </a:txBody>
                  <a:tcPr marL="0" marR="0" marT="18000" marB="18000" anchor="ctr"/>
                </a:tc>
                <a:tc>
                  <a:txBody>
                    <a:bodyPr/>
                    <a:lstStyle/>
                    <a:p>
                      <a:pPr algn="ctr"/>
                      <a:r>
                        <a:rPr lang="de-DE" sz="800">
                          <a:solidFill>
                            <a:schemeClr val="tx1"/>
                          </a:solidFill>
                        </a:rPr>
                        <a:t>43</a:t>
                      </a:r>
                    </a:p>
                  </a:txBody>
                  <a:tcPr marL="0" marR="0" marT="18000" marB="18000" anchor="ctr"/>
                </a:tc>
                <a:tc>
                  <a:txBody>
                    <a:bodyPr/>
                    <a:lstStyle/>
                    <a:p>
                      <a:pPr algn="ctr"/>
                      <a:r>
                        <a:rPr lang="de-DE" sz="800">
                          <a:solidFill>
                            <a:schemeClr val="tx1"/>
                          </a:solidFill>
                        </a:rPr>
                        <a:t>39</a:t>
                      </a:r>
                    </a:p>
                  </a:txBody>
                  <a:tcPr marL="0" marR="0" marT="18000" marB="18000" anchor="ctr"/>
                </a:tc>
                <a:tc>
                  <a:txBody>
                    <a:bodyPr/>
                    <a:lstStyle/>
                    <a:p>
                      <a:pPr algn="ctr"/>
                      <a:r>
                        <a:rPr lang="de-DE" sz="800">
                          <a:solidFill>
                            <a:schemeClr val="tx1"/>
                          </a:solidFill>
                        </a:rPr>
                        <a:t>36</a:t>
                      </a:r>
                    </a:p>
                  </a:txBody>
                  <a:tcPr marL="0" marR="0" marT="18000" marB="18000" anchor="ctr"/>
                </a:tc>
                <a:tc>
                  <a:txBody>
                    <a:bodyPr/>
                    <a:lstStyle/>
                    <a:p>
                      <a:pPr algn="ctr"/>
                      <a:r>
                        <a:rPr lang="de-DE" sz="800">
                          <a:solidFill>
                            <a:schemeClr val="tx1"/>
                          </a:solidFill>
                        </a:rPr>
                        <a:t>32</a:t>
                      </a:r>
                    </a:p>
                  </a:txBody>
                  <a:tcPr marL="0" marR="0" marT="18000" marB="18000" anchor="ctr"/>
                </a:tc>
                <a:tc>
                  <a:txBody>
                    <a:bodyPr/>
                    <a:lstStyle/>
                    <a:p>
                      <a:pPr algn="ctr"/>
                      <a:r>
                        <a:rPr lang="de-DE" sz="800">
                          <a:solidFill>
                            <a:schemeClr val="tx1"/>
                          </a:solidFill>
                        </a:rPr>
                        <a:t>25</a:t>
                      </a:r>
                    </a:p>
                  </a:txBody>
                  <a:tcPr marL="0" marR="0" marT="18000" marB="18000" anchor="ctr"/>
                </a:tc>
                <a:tc>
                  <a:txBody>
                    <a:bodyPr/>
                    <a:lstStyle/>
                    <a:p>
                      <a:pPr algn="ctr"/>
                      <a:r>
                        <a:rPr lang="de-DE" sz="800">
                          <a:solidFill>
                            <a:schemeClr val="tx1"/>
                          </a:solidFill>
                        </a:rPr>
                        <a:t>23</a:t>
                      </a:r>
                    </a:p>
                  </a:txBody>
                  <a:tcPr marL="0" marR="0" marT="18000" marB="18000" anchor="ctr"/>
                </a:tc>
                <a:tc>
                  <a:txBody>
                    <a:bodyPr/>
                    <a:lstStyle/>
                    <a:p>
                      <a:pPr algn="ctr"/>
                      <a:r>
                        <a:rPr lang="de-DE" sz="800">
                          <a:solidFill>
                            <a:schemeClr val="tx1"/>
                          </a:solidFill>
                        </a:rPr>
                        <a:t>18</a:t>
                      </a:r>
                    </a:p>
                  </a:txBody>
                  <a:tcPr marL="0" marR="0" marT="18000" marB="18000" anchor="ctr"/>
                </a:tc>
                <a:tc>
                  <a:txBody>
                    <a:bodyPr/>
                    <a:lstStyle/>
                    <a:p>
                      <a:pPr algn="ctr"/>
                      <a:r>
                        <a:rPr lang="de-DE" sz="800">
                          <a:solidFill>
                            <a:schemeClr val="tx1"/>
                          </a:solidFill>
                        </a:rPr>
                        <a:t>14</a:t>
                      </a:r>
                    </a:p>
                  </a:txBody>
                  <a:tcPr marL="0" marR="0" marT="18000" marB="18000" anchor="ctr"/>
                </a:tc>
                <a:tc>
                  <a:txBody>
                    <a:bodyPr/>
                    <a:lstStyle/>
                    <a:p>
                      <a:pPr algn="ctr"/>
                      <a:r>
                        <a:rPr lang="de-DE" sz="800">
                          <a:solidFill>
                            <a:schemeClr val="tx1"/>
                          </a:solidFill>
                        </a:rPr>
                        <a:t>13</a:t>
                      </a:r>
                    </a:p>
                  </a:txBody>
                  <a:tcPr marL="0" marR="0" marT="18000" marB="18000" anchor="ctr"/>
                </a:tc>
                <a:tc>
                  <a:txBody>
                    <a:bodyPr/>
                    <a:lstStyle/>
                    <a:p>
                      <a:pPr algn="ctr"/>
                      <a:r>
                        <a:rPr lang="de-DE" sz="800">
                          <a:solidFill>
                            <a:schemeClr val="tx1"/>
                          </a:solidFill>
                        </a:rPr>
                        <a:t>8</a:t>
                      </a:r>
                    </a:p>
                  </a:txBody>
                  <a:tcPr marL="0" marR="0" marT="18000" marB="18000" anchor="ctr"/>
                </a:tc>
                <a:tc>
                  <a:txBody>
                    <a:bodyPr/>
                    <a:lstStyle/>
                    <a:p>
                      <a:pPr algn="ctr"/>
                      <a:r>
                        <a:rPr lang="de-DE" sz="800">
                          <a:solidFill>
                            <a:schemeClr val="tx1"/>
                          </a:solidFill>
                        </a:rPr>
                        <a:t>5</a:t>
                      </a:r>
                    </a:p>
                  </a:txBody>
                  <a:tcPr marL="0" marR="0" marT="18000" marB="18000" anchor="ctr"/>
                </a:tc>
                <a:tc>
                  <a:txBody>
                    <a:bodyPr/>
                    <a:lstStyle/>
                    <a:p>
                      <a:pPr algn="ctr"/>
                      <a:r>
                        <a:rPr lang="de-DE" sz="800">
                          <a:solidFill>
                            <a:schemeClr val="tx1"/>
                          </a:solidFill>
                        </a:rPr>
                        <a:t>3</a:t>
                      </a:r>
                    </a:p>
                  </a:txBody>
                  <a:tcPr marL="0" marR="0" marT="18000" marB="18000" anchor="ctr"/>
                </a:tc>
                <a:tc>
                  <a:txBody>
                    <a:bodyPr/>
                    <a:lstStyle/>
                    <a:p>
                      <a:pPr algn="ctr"/>
                      <a:r>
                        <a:rPr lang="de-DE" sz="800">
                          <a:solidFill>
                            <a:schemeClr val="tx1"/>
                          </a:solidFill>
                        </a:rPr>
                        <a:t>1</a:t>
                      </a:r>
                    </a:p>
                  </a:txBody>
                  <a:tcPr marL="0" marR="0" marT="18000" marB="18000" anchor="ctr"/>
                </a:tc>
                <a:tc>
                  <a:txBody>
                    <a:bodyPr/>
                    <a:lstStyle/>
                    <a:p>
                      <a:pPr algn="ctr"/>
                      <a:r>
                        <a:rPr lang="de-DE" sz="800">
                          <a:solidFill>
                            <a:schemeClr val="tx1"/>
                          </a:solidFill>
                        </a:rPr>
                        <a:t>1</a:t>
                      </a:r>
                    </a:p>
                  </a:txBody>
                  <a:tcPr marL="0" marR="0" marT="18000" marB="18000" anchor="ctr"/>
                </a:tc>
                <a:tc>
                  <a:txBody>
                    <a:bodyPr/>
                    <a:lstStyle/>
                    <a:p>
                      <a:pPr algn="ctr"/>
                      <a:r>
                        <a:rPr lang="de-DE" sz="800">
                          <a:solidFill>
                            <a:schemeClr val="tx1"/>
                          </a:solidFill>
                        </a:rPr>
                        <a:t>1</a:t>
                      </a:r>
                    </a:p>
                  </a:txBody>
                  <a:tcPr marL="0" marR="0" marT="18000" marB="18000" anchor="ctr"/>
                </a:tc>
                <a:tc>
                  <a:txBody>
                    <a:bodyPr/>
                    <a:lstStyle/>
                    <a:p>
                      <a:pPr algn="ctr"/>
                      <a:r>
                        <a:rPr lang="de-DE" sz="800">
                          <a:solidFill>
                            <a:schemeClr val="tx1"/>
                          </a:solidFill>
                        </a:rPr>
                        <a:t>0</a:t>
                      </a:r>
                    </a:p>
                  </a:txBody>
                  <a:tcPr marL="0" marR="0" marT="18000" marB="18000" anchor="ctr"/>
                </a:tc>
                <a:extLst>
                  <a:ext uri="{0D108BD9-81ED-4DB2-BD59-A6C34878D82A}">
                    <a16:rowId xmlns:a16="http://schemas.microsoft.com/office/drawing/2014/main" val="1001529525"/>
                  </a:ext>
                </a:extLst>
              </a:tr>
            </a:tbl>
          </a:graphicData>
        </a:graphic>
      </p:graphicFrame>
      <p:sp>
        <p:nvSpPr>
          <p:cNvPr id="14" name="Titel 13">
            <a:extLst>
              <a:ext uri="{FF2B5EF4-FFF2-40B4-BE49-F238E27FC236}">
                <a16:creationId xmlns:a16="http://schemas.microsoft.com/office/drawing/2014/main" id="{B7EFDCEE-EE3A-6BDD-5B44-914C71688A17}"/>
              </a:ext>
            </a:extLst>
          </p:cNvPr>
          <p:cNvSpPr>
            <a:spLocks noGrp="1"/>
          </p:cNvSpPr>
          <p:nvPr>
            <p:ph type="title"/>
          </p:nvPr>
        </p:nvSpPr>
        <p:spPr/>
        <p:txBody>
          <a:bodyPr/>
          <a:lstStyle/>
          <a:p>
            <a:r>
              <a:rPr lang="en-GB"/>
              <a:t>TTNT and OS </a:t>
            </a:r>
          </a:p>
        </p:txBody>
      </p:sp>
      <p:sp>
        <p:nvSpPr>
          <p:cNvPr id="16" name="Textplatzhalter 15">
            <a:extLst>
              <a:ext uri="{FF2B5EF4-FFF2-40B4-BE49-F238E27FC236}">
                <a16:creationId xmlns:a16="http://schemas.microsoft.com/office/drawing/2014/main" id="{7AA6C099-02D0-0151-BAAF-553516553386}"/>
              </a:ext>
            </a:extLst>
          </p:cNvPr>
          <p:cNvSpPr>
            <a:spLocks noGrp="1"/>
          </p:cNvSpPr>
          <p:nvPr>
            <p:ph type="body" sz="quarter" idx="12"/>
          </p:nvPr>
        </p:nvSpPr>
        <p:spPr/>
        <p:txBody>
          <a:bodyPr/>
          <a:lstStyle/>
          <a:p>
            <a:r>
              <a:rPr lang="en-GB"/>
              <a:t>Time to next </a:t>
            </a:r>
            <a:r>
              <a:rPr lang="en-GB" err="1"/>
              <a:t>antilymphoma</a:t>
            </a:r>
            <a:r>
              <a:rPr lang="en-GB"/>
              <a:t> treatment </a:t>
            </a:r>
          </a:p>
        </p:txBody>
      </p:sp>
      <p:sp>
        <p:nvSpPr>
          <p:cNvPr id="20" name="Textplatzhalter 19">
            <a:extLst>
              <a:ext uri="{FF2B5EF4-FFF2-40B4-BE49-F238E27FC236}">
                <a16:creationId xmlns:a16="http://schemas.microsoft.com/office/drawing/2014/main" id="{47630036-6671-2609-63DC-2F372832EBF2}"/>
              </a:ext>
            </a:extLst>
          </p:cNvPr>
          <p:cNvSpPr>
            <a:spLocks noGrp="1"/>
          </p:cNvSpPr>
          <p:nvPr>
            <p:ph type="body" sz="quarter" idx="14"/>
          </p:nvPr>
        </p:nvSpPr>
        <p:spPr/>
        <p:txBody>
          <a:bodyPr/>
          <a:lstStyle/>
          <a:p>
            <a:r>
              <a:rPr lang="en-GB"/>
              <a:t>Overall survival </a:t>
            </a:r>
          </a:p>
        </p:txBody>
      </p:sp>
      <p:graphicFrame>
        <p:nvGraphicFramePr>
          <p:cNvPr id="21" name="Tabelle 20">
            <a:extLst>
              <a:ext uri="{FF2B5EF4-FFF2-40B4-BE49-F238E27FC236}">
                <a16:creationId xmlns:a16="http://schemas.microsoft.com/office/drawing/2014/main" id="{4E3CE295-50B0-755C-3E65-2FA82D9E15BC}"/>
              </a:ext>
            </a:extLst>
          </p:cNvPr>
          <p:cNvGraphicFramePr>
            <a:graphicFrameLocks noGrp="1"/>
          </p:cNvGraphicFramePr>
          <p:nvPr>
            <p:extLst>
              <p:ext uri="{D42A27DB-BD31-4B8C-83A1-F6EECF244321}">
                <p14:modId xmlns:p14="http://schemas.microsoft.com/office/powerpoint/2010/main" val="227609374"/>
              </p:ext>
            </p:extLst>
          </p:nvPr>
        </p:nvGraphicFramePr>
        <p:xfrm>
          <a:off x="414613" y="4312835"/>
          <a:ext cx="5501994" cy="631680"/>
        </p:xfrm>
        <a:graphic>
          <a:graphicData uri="http://schemas.openxmlformats.org/drawingml/2006/table">
            <a:tbl>
              <a:tblPr firstRow="1" bandRow="1">
                <a:tableStyleId>{5C22544A-7EE6-4342-B048-85BDC9FD1C3A}</a:tableStyleId>
              </a:tblPr>
              <a:tblGrid>
                <a:gridCol w="829266">
                  <a:extLst>
                    <a:ext uri="{9D8B030D-6E8A-4147-A177-3AD203B41FA5}">
                      <a16:colId xmlns:a16="http://schemas.microsoft.com/office/drawing/2014/main" val="740063259"/>
                    </a:ext>
                  </a:extLst>
                </a:gridCol>
                <a:gridCol w="194697">
                  <a:extLst>
                    <a:ext uri="{9D8B030D-6E8A-4147-A177-3AD203B41FA5}">
                      <a16:colId xmlns:a16="http://schemas.microsoft.com/office/drawing/2014/main" val="2949672590"/>
                    </a:ext>
                  </a:extLst>
                </a:gridCol>
                <a:gridCol w="194697">
                  <a:extLst>
                    <a:ext uri="{9D8B030D-6E8A-4147-A177-3AD203B41FA5}">
                      <a16:colId xmlns:a16="http://schemas.microsoft.com/office/drawing/2014/main" val="3548635927"/>
                    </a:ext>
                  </a:extLst>
                </a:gridCol>
                <a:gridCol w="194697">
                  <a:extLst>
                    <a:ext uri="{9D8B030D-6E8A-4147-A177-3AD203B41FA5}">
                      <a16:colId xmlns:a16="http://schemas.microsoft.com/office/drawing/2014/main" val="2891013861"/>
                    </a:ext>
                  </a:extLst>
                </a:gridCol>
                <a:gridCol w="194697">
                  <a:extLst>
                    <a:ext uri="{9D8B030D-6E8A-4147-A177-3AD203B41FA5}">
                      <a16:colId xmlns:a16="http://schemas.microsoft.com/office/drawing/2014/main" val="4205657699"/>
                    </a:ext>
                  </a:extLst>
                </a:gridCol>
                <a:gridCol w="194697">
                  <a:extLst>
                    <a:ext uri="{9D8B030D-6E8A-4147-A177-3AD203B41FA5}">
                      <a16:colId xmlns:a16="http://schemas.microsoft.com/office/drawing/2014/main" val="2041373745"/>
                    </a:ext>
                  </a:extLst>
                </a:gridCol>
                <a:gridCol w="194697">
                  <a:extLst>
                    <a:ext uri="{9D8B030D-6E8A-4147-A177-3AD203B41FA5}">
                      <a16:colId xmlns:a16="http://schemas.microsoft.com/office/drawing/2014/main" val="198402527"/>
                    </a:ext>
                  </a:extLst>
                </a:gridCol>
                <a:gridCol w="194697">
                  <a:extLst>
                    <a:ext uri="{9D8B030D-6E8A-4147-A177-3AD203B41FA5}">
                      <a16:colId xmlns:a16="http://schemas.microsoft.com/office/drawing/2014/main" val="3255786614"/>
                    </a:ext>
                  </a:extLst>
                </a:gridCol>
                <a:gridCol w="194697">
                  <a:extLst>
                    <a:ext uri="{9D8B030D-6E8A-4147-A177-3AD203B41FA5}">
                      <a16:colId xmlns:a16="http://schemas.microsoft.com/office/drawing/2014/main" val="948516814"/>
                    </a:ext>
                  </a:extLst>
                </a:gridCol>
                <a:gridCol w="194697">
                  <a:extLst>
                    <a:ext uri="{9D8B030D-6E8A-4147-A177-3AD203B41FA5}">
                      <a16:colId xmlns:a16="http://schemas.microsoft.com/office/drawing/2014/main" val="3455357799"/>
                    </a:ext>
                  </a:extLst>
                </a:gridCol>
                <a:gridCol w="194697">
                  <a:extLst>
                    <a:ext uri="{9D8B030D-6E8A-4147-A177-3AD203B41FA5}">
                      <a16:colId xmlns:a16="http://schemas.microsoft.com/office/drawing/2014/main" val="1208357956"/>
                    </a:ext>
                  </a:extLst>
                </a:gridCol>
                <a:gridCol w="194697">
                  <a:extLst>
                    <a:ext uri="{9D8B030D-6E8A-4147-A177-3AD203B41FA5}">
                      <a16:colId xmlns:a16="http://schemas.microsoft.com/office/drawing/2014/main" val="1256094878"/>
                    </a:ext>
                  </a:extLst>
                </a:gridCol>
                <a:gridCol w="194697">
                  <a:extLst>
                    <a:ext uri="{9D8B030D-6E8A-4147-A177-3AD203B41FA5}">
                      <a16:colId xmlns:a16="http://schemas.microsoft.com/office/drawing/2014/main" val="1955809713"/>
                    </a:ext>
                  </a:extLst>
                </a:gridCol>
                <a:gridCol w="194697">
                  <a:extLst>
                    <a:ext uri="{9D8B030D-6E8A-4147-A177-3AD203B41FA5}">
                      <a16:colId xmlns:a16="http://schemas.microsoft.com/office/drawing/2014/main" val="941568450"/>
                    </a:ext>
                  </a:extLst>
                </a:gridCol>
                <a:gridCol w="194697">
                  <a:extLst>
                    <a:ext uri="{9D8B030D-6E8A-4147-A177-3AD203B41FA5}">
                      <a16:colId xmlns:a16="http://schemas.microsoft.com/office/drawing/2014/main" val="4274123017"/>
                    </a:ext>
                  </a:extLst>
                </a:gridCol>
                <a:gridCol w="194697">
                  <a:extLst>
                    <a:ext uri="{9D8B030D-6E8A-4147-A177-3AD203B41FA5}">
                      <a16:colId xmlns:a16="http://schemas.microsoft.com/office/drawing/2014/main" val="1529954279"/>
                    </a:ext>
                  </a:extLst>
                </a:gridCol>
                <a:gridCol w="194697">
                  <a:extLst>
                    <a:ext uri="{9D8B030D-6E8A-4147-A177-3AD203B41FA5}">
                      <a16:colId xmlns:a16="http://schemas.microsoft.com/office/drawing/2014/main" val="776679834"/>
                    </a:ext>
                  </a:extLst>
                </a:gridCol>
                <a:gridCol w="194697">
                  <a:extLst>
                    <a:ext uri="{9D8B030D-6E8A-4147-A177-3AD203B41FA5}">
                      <a16:colId xmlns:a16="http://schemas.microsoft.com/office/drawing/2014/main" val="143440655"/>
                    </a:ext>
                  </a:extLst>
                </a:gridCol>
                <a:gridCol w="194697">
                  <a:extLst>
                    <a:ext uri="{9D8B030D-6E8A-4147-A177-3AD203B41FA5}">
                      <a16:colId xmlns:a16="http://schemas.microsoft.com/office/drawing/2014/main" val="1747519987"/>
                    </a:ext>
                  </a:extLst>
                </a:gridCol>
                <a:gridCol w="194697">
                  <a:extLst>
                    <a:ext uri="{9D8B030D-6E8A-4147-A177-3AD203B41FA5}">
                      <a16:colId xmlns:a16="http://schemas.microsoft.com/office/drawing/2014/main" val="2135828875"/>
                    </a:ext>
                  </a:extLst>
                </a:gridCol>
                <a:gridCol w="194697">
                  <a:extLst>
                    <a:ext uri="{9D8B030D-6E8A-4147-A177-3AD203B41FA5}">
                      <a16:colId xmlns:a16="http://schemas.microsoft.com/office/drawing/2014/main" val="2179455713"/>
                    </a:ext>
                  </a:extLst>
                </a:gridCol>
                <a:gridCol w="194697">
                  <a:extLst>
                    <a:ext uri="{9D8B030D-6E8A-4147-A177-3AD203B41FA5}">
                      <a16:colId xmlns:a16="http://schemas.microsoft.com/office/drawing/2014/main" val="630349845"/>
                    </a:ext>
                  </a:extLst>
                </a:gridCol>
                <a:gridCol w="194697">
                  <a:extLst>
                    <a:ext uri="{9D8B030D-6E8A-4147-A177-3AD203B41FA5}">
                      <a16:colId xmlns:a16="http://schemas.microsoft.com/office/drawing/2014/main" val="544486779"/>
                    </a:ext>
                  </a:extLst>
                </a:gridCol>
                <a:gridCol w="194697">
                  <a:extLst>
                    <a:ext uri="{9D8B030D-6E8A-4147-A177-3AD203B41FA5}">
                      <a16:colId xmlns:a16="http://schemas.microsoft.com/office/drawing/2014/main" val="663087848"/>
                    </a:ext>
                  </a:extLst>
                </a:gridCol>
                <a:gridCol w="194697">
                  <a:extLst>
                    <a:ext uri="{9D8B030D-6E8A-4147-A177-3AD203B41FA5}">
                      <a16:colId xmlns:a16="http://schemas.microsoft.com/office/drawing/2014/main" val="611600450"/>
                    </a:ext>
                  </a:extLst>
                </a:gridCol>
              </a:tblGrid>
              <a:tr h="142877">
                <a:tc gridSpan="25">
                  <a:txBody>
                    <a:bodyPr/>
                    <a:lstStyle/>
                    <a:p>
                      <a:r>
                        <a:rPr lang="de-DE" sz="800"/>
                        <a:t>No. of patients </a:t>
                      </a:r>
                    </a:p>
                  </a:txBody>
                  <a:tcPr marL="7200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800"/>
                    </a:p>
                  </a:txBody>
                  <a:tcPr marL="72000" marT="36000" marB="36000" anchor="ctr"/>
                </a:tc>
                <a:tc hMerge="1">
                  <a:txBody>
                    <a:bodyPr/>
                    <a:lstStyle/>
                    <a:p>
                      <a:endParaRPr lang="de-DE" sz="800"/>
                    </a:p>
                  </a:txBody>
                  <a:tcPr marL="72000" marT="36000" marB="36000" anchor="ctr"/>
                </a:tc>
                <a:extLst>
                  <a:ext uri="{0D108BD9-81ED-4DB2-BD59-A6C34878D82A}">
                    <a16:rowId xmlns:a16="http://schemas.microsoft.com/office/drawing/2014/main" val="558085198"/>
                  </a:ext>
                </a:extLst>
              </a:tr>
              <a:tr h="142877">
                <a:tc>
                  <a:txBody>
                    <a:bodyPr/>
                    <a:lstStyle/>
                    <a:p>
                      <a:pPr algn="l"/>
                      <a:r>
                        <a:rPr lang="de-DE" sz="800" b="0" i="0" u="none" strike="noStrike" kern="1200" err="1">
                          <a:solidFill>
                            <a:schemeClr val="bg1"/>
                          </a:solidFill>
                          <a:effectLst/>
                          <a:latin typeface="+mn-lt"/>
                          <a:ea typeface="+mn-ea"/>
                          <a:cs typeface="+mn-cs"/>
                        </a:rPr>
                        <a:t>Zanubrutiniba</a:t>
                      </a:r>
                      <a:r>
                        <a:rPr lang="de-DE" sz="800" b="0" i="0" u="none" strike="noStrike" kern="1200">
                          <a:solidFill>
                            <a:schemeClr val="bg1"/>
                          </a:solidFill>
                          <a:effectLst/>
                          <a:latin typeface="+mn-lt"/>
                          <a:ea typeface="+mn-ea"/>
                          <a:cs typeface="+mn-cs"/>
                        </a:rPr>
                        <a:t> +</a:t>
                      </a:r>
                    </a:p>
                    <a:p>
                      <a:pPr algn="l"/>
                      <a:r>
                        <a:rPr lang="de-DE" sz="800" b="0" i="0" u="none" strike="noStrike" kern="1200" err="1">
                          <a:solidFill>
                            <a:schemeClr val="bg1"/>
                          </a:solidFill>
                          <a:effectLst/>
                          <a:latin typeface="+mn-lt"/>
                          <a:ea typeface="+mn-ea"/>
                          <a:cs typeface="+mn-cs"/>
                        </a:rPr>
                        <a:t>obinutuzumab</a:t>
                      </a:r>
                      <a:endParaRPr lang="de-DE" sz="800" b="0" i="0" u="none" strike="noStrike" kern="1200">
                        <a:solidFill>
                          <a:schemeClr val="bg1"/>
                        </a:solidFill>
                        <a:effectLst/>
                        <a:latin typeface="+mn-lt"/>
                        <a:ea typeface="+mn-ea"/>
                        <a:cs typeface="+mn-cs"/>
                      </a:endParaRPr>
                    </a:p>
                  </a:txBody>
                  <a:tcPr marL="72000" marR="0" marT="18000" marB="18000" anchor="ctr">
                    <a:gradFill flip="none" rotWithShape="1">
                      <a:gsLst>
                        <a:gs pos="49000">
                          <a:schemeClr val="accent4"/>
                        </a:gs>
                        <a:gs pos="50000">
                          <a:schemeClr val="accent3"/>
                        </a:gs>
                      </a:gsLst>
                      <a:lin ang="2700000" scaled="1"/>
                      <a:tileRect/>
                    </a:gradFill>
                  </a:tcPr>
                </a:tc>
                <a:tc>
                  <a:txBody>
                    <a:bodyPr/>
                    <a:lstStyle/>
                    <a:p>
                      <a:pPr algn="ctr"/>
                      <a:r>
                        <a:rPr lang="de-DE" sz="800">
                          <a:solidFill>
                            <a:schemeClr val="tx1"/>
                          </a:solidFill>
                        </a:rPr>
                        <a:t>145</a:t>
                      </a:r>
                    </a:p>
                  </a:txBody>
                  <a:tcPr marL="0" marR="0" marT="18000" marB="18000" anchor="ctr"/>
                </a:tc>
                <a:tc>
                  <a:txBody>
                    <a:bodyPr/>
                    <a:lstStyle/>
                    <a:p>
                      <a:pPr algn="ctr"/>
                      <a:r>
                        <a:rPr lang="de-DE" sz="800">
                          <a:solidFill>
                            <a:schemeClr val="tx1"/>
                          </a:solidFill>
                        </a:rPr>
                        <a:t>137</a:t>
                      </a:r>
                    </a:p>
                  </a:txBody>
                  <a:tcPr marL="0" marR="0" marT="18000" marB="18000" anchor="ctr"/>
                </a:tc>
                <a:tc>
                  <a:txBody>
                    <a:bodyPr/>
                    <a:lstStyle/>
                    <a:p>
                      <a:pPr algn="ctr"/>
                      <a:r>
                        <a:rPr lang="de-DE" sz="800">
                          <a:solidFill>
                            <a:schemeClr val="tx1"/>
                          </a:solidFill>
                        </a:rPr>
                        <a:t>125</a:t>
                      </a:r>
                    </a:p>
                  </a:txBody>
                  <a:tcPr marL="0" marR="0" marT="18000" marB="18000" anchor="ctr"/>
                </a:tc>
                <a:tc>
                  <a:txBody>
                    <a:bodyPr/>
                    <a:lstStyle/>
                    <a:p>
                      <a:pPr algn="ctr"/>
                      <a:r>
                        <a:rPr lang="de-DE" sz="800">
                          <a:solidFill>
                            <a:schemeClr val="tx1"/>
                          </a:solidFill>
                        </a:rPr>
                        <a:t>118</a:t>
                      </a:r>
                    </a:p>
                  </a:txBody>
                  <a:tcPr marL="0" marR="0" marT="18000" marB="18000" anchor="ctr"/>
                </a:tc>
                <a:tc>
                  <a:txBody>
                    <a:bodyPr/>
                    <a:lstStyle/>
                    <a:p>
                      <a:pPr algn="ctr"/>
                      <a:r>
                        <a:rPr lang="de-DE" sz="800">
                          <a:solidFill>
                            <a:schemeClr val="tx1"/>
                          </a:solidFill>
                        </a:rPr>
                        <a:t>107</a:t>
                      </a:r>
                    </a:p>
                  </a:txBody>
                  <a:tcPr marL="0" marR="0" marT="18000" marB="18000" anchor="ctr"/>
                </a:tc>
                <a:tc>
                  <a:txBody>
                    <a:bodyPr/>
                    <a:lstStyle/>
                    <a:p>
                      <a:pPr algn="ctr"/>
                      <a:r>
                        <a:rPr lang="de-DE" sz="800">
                          <a:solidFill>
                            <a:schemeClr val="tx1"/>
                          </a:solidFill>
                        </a:rPr>
                        <a:t>98</a:t>
                      </a:r>
                    </a:p>
                  </a:txBody>
                  <a:tcPr marL="0" marR="0" marT="18000" marB="18000" anchor="ctr"/>
                </a:tc>
                <a:tc>
                  <a:txBody>
                    <a:bodyPr/>
                    <a:lstStyle/>
                    <a:p>
                      <a:pPr algn="ctr"/>
                      <a:r>
                        <a:rPr lang="de-DE" sz="800">
                          <a:solidFill>
                            <a:schemeClr val="tx1"/>
                          </a:solidFill>
                        </a:rPr>
                        <a:t>91</a:t>
                      </a:r>
                    </a:p>
                  </a:txBody>
                  <a:tcPr marL="0" marR="0" marT="18000" marB="18000" anchor="ctr"/>
                </a:tc>
                <a:tc>
                  <a:txBody>
                    <a:bodyPr/>
                    <a:lstStyle/>
                    <a:p>
                      <a:pPr algn="ctr"/>
                      <a:r>
                        <a:rPr lang="de-DE" sz="800">
                          <a:solidFill>
                            <a:schemeClr val="tx1"/>
                          </a:solidFill>
                        </a:rPr>
                        <a:t>80</a:t>
                      </a:r>
                    </a:p>
                  </a:txBody>
                  <a:tcPr marL="0" marR="0" marT="18000" marB="18000" anchor="ctr"/>
                </a:tc>
                <a:tc>
                  <a:txBody>
                    <a:bodyPr/>
                    <a:lstStyle/>
                    <a:p>
                      <a:pPr algn="ctr"/>
                      <a:r>
                        <a:rPr lang="de-DE" sz="800">
                          <a:solidFill>
                            <a:schemeClr val="tx1"/>
                          </a:solidFill>
                        </a:rPr>
                        <a:t>71</a:t>
                      </a:r>
                    </a:p>
                  </a:txBody>
                  <a:tcPr marL="0" marR="0" marT="18000" marB="18000" anchor="ctr"/>
                </a:tc>
                <a:tc>
                  <a:txBody>
                    <a:bodyPr/>
                    <a:lstStyle/>
                    <a:p>
                      <a:pPr algn="ctr"/>
                      <a:r>
                        <a:rPr lang="de-DE" sz="800">
                          <a:solidFill>
                            <a:schemeClr val="tx1"/>
                          </a:solidFill>
                        </a:rPr>
                        <a:t>62</a:t>
                      </a:r>
                    </a:p>
                  </a:txBody>
                  <a:tcPr marL="0" marR="0" marT="18000" marB="18000" anchor="ctr"/>
                </a:tc>
                <a:tc>
                  <a:txBody>
                    <a:bodyPr/>
                    <a:lstStyle/>
                    <a:p>
                      <a:pPr algn="ctr"/>
                      <a:r>
                        <a:rPr lang="de-DE" sz="800">
                          <a:solidFill>
                            <a:schemeClr val="tx1"/>
                          </a:solidFill>
                        </a:rPr>
                        <a:t>53</a:t>
                      </a:r>
                    </a:p>
                  </a:txBody>
                  <a:tcPr marL="0" marR="0" marT="18000" marB="18000" anchor="ctr"/>
                </a:tc>
                <a:tc>
                  <a:txBody>
                    <a:bodyPr/>
                    <a:lstStyle/>
                    <a:p>
                      <a:pPr algn="ctr"/>
                      <a:r>
                        <a:rPr lang="de-DE" sz="800">
                          <a:solidFill>
                            <a:schemeClr val="tx1"/>
                          </a:solidFill>
                        </a:rPr>
                        <a:t>47</a:t>
                      </a:r>
                    </a:p>
                  </a:txBody>
                  <a:tcPr marL="0" marR="0" marT="18000" marB="18000" anchor="ctr"/>
                </a:tc>
                <a:tc>
                  <a:txBody>
                    <a:bodyPr/>
                    <a:lstStyle/>
                    <a:p>
                      <a:pPr algn="ctr"/>
                      <a:r>
                        <a:rPr lang="de-DE" sz="800">
                          <a:solidFill>
                            <a:schemeClr val="tx1"/>
                          </a:solidFill>
                        </a:rPr>
                        <a:t>44</a:t>
                      </a:r>
                    </a:p>
                  </a:txBody>
                  <a:tcPr marL="0" marR="0" marT="18000" marB="18000" anchor="ctr"/>
                </a:tc>
                <a:tc>
                  <a:txBody>
                    <a:bodyPr/>
                    <a:lstStyle/>
                    <a:p>
                      <a:pPr algn="ctr"/>
                      <a:r>
                        <a:rPr lang="de-DE" sz="800">
                          <a:solidFill>
                            <a:schemeClr val="tx1"/>
                          </a:solidFill>
                        </a:rPr>
                        <a:t>40</a:t>
                      </a:r>
                    </a:p>
                  </a:txBody>
                  <a:tcPr marL="0" marR="0" marT="18000" marB="18000" anchor="ctr"/>
                </a:tc>
                <a:tc>
                  <a:txBody>
                    <a:bodyPr/>
                    <a:lstStyle/>
                    <a:p>
                      <a:pPr algn="ctr"/>
                      <a:r>
                        <a:rPr lang="de-DE" sz="800">
                          <a:solidFill>
                            <a:schemeClr val="tx1"/>
                          </a:solidFill>
                        </a:rPr>
                        <a:t>29</a:t>
                      </a:r>
                    </a:p>
                  </a:txBody>
                  <a:tcPr marL="0" marR="0" marT="18000" marB="18000" anchor="ctr"/>
                </a:tc>
                <a:tc>
                  <a:txBody>
                    <a:bodyPr/>
                    <a:lstStyle/>
                    <a:p>
                      <a:pPr algn="ctr"/>
                      <a:r>
                        <a:rPr lang="de-DE" sz="800">
                          <a:solidFill>
                            <a:schemeClr val="tx1"/>
                          </a:solidFill>
                        </a:rPr>
                        <a:t>22</a:t>
                      </a:r>
                    </a:p>
                  </a:txBody>
                  <a:tcPr marL="0" marR="0" marT="18000" marB="18000" anchor="ctr"/>
                </a:tc>
                <a:tc>
                  <a:txBody>
                    <a:bodyPr/>
                    <a:lstStyle/>
                    <a:p>
                      <a:pPr algn="ctr"/>
                      <a:r>
                        <a:rPr lang="de-DE" sz="800">
                          <a:solidFill>
                            <a:schemeClr val="tx1"/>
                          </a:solidFill>
                        </a:rPr>
                        <a:t>17</a:t>
                      </a:r>
                    </a:p>
                  </a:txBody>
                  <a:tcPr marL="0" marR="0" marT="18000" marB="18000" anchor="ctr"/>
                </a:tc>
                <a:tc>
                  <a:txBody>
                    <a:bodyPr/>
                    <a:lstStyle/>
                    <a:p>
                      <a:pPr algn="ctr"/>
                      <a:r>
                        <a:rPr lang="de-DE" sz="800">
                          <a:solidFill>
                            <a:schemeClr val="tx1"/>
                          </a:solidFill>
                        </a:rPr>
                        <a:t>12</a:t>
                      </a:r>
                    </a:p>
                  </a:txBody>
                  <a:tcPr marL="0" marR="0" marT="18000" marB="18000" anchor="ctr"/>
                </a:tc>
                <a:tc>
                  <a:txBody>
                    <a:bodyPr/>
                    <a:lstStyle/>
                    <a:p>
                      <a:pPr algn="ctr"/>
                      <a:r>
                        <a:rPr lang="de-DE" sz="800">
                          <a:solidFill>
                            <a:schemeClr val="tx1"/>
                          </a:solidFill>
                        </a:rPr>
                        <a:t>10</a:t>
                      </a:r>
                    </a:p>
                  </a:txBody>
                  <a:tcPr marL="0" marR="0" marT="18000" marB="18000" anchor="ctr"/>
                </a:tc>
                <a:tc>
                  <a:txBody>
                    <a:bodyPr/>
                    <a:lstStyle/>
                    <a:p>
                      <a:pPr algn="ctr"/>
                      <a:r>
                        <a:rPr lang="de-DE" sz="800">
                          <a:solidFill>
                            <a:schemeClr val="tx1"/>
                          </a:solidFill>
                        </a:rPr>
                        <a:t>6</a:t>
                      </a:r>
                    </a:p>
                  </a:txBody>
                  <a:tcPr marL="0" marR="0" marT="18000" marB="18000" anchor="ctr"/>
                </a:tc>
                <a:tc>
                  <a:txBody>
                    <a:bodyPr/>
                    <a:lstStyle/>
                    <a:p>
                      <a:pPr algn="ctr"/>
                      <a:r>
                        <a:rPr lang="de-DE" sz="800">
                          <a:solidFill>
                            <a:schemeClr val="tx1"/>
                          </a:solidFill>
                        </a:rPr>
                        <a:t>3</a:t>
                      </a:r>
                    </a:p>
                  </a:txBody>
                  <a:tcPr marL="0" marR="0" marT="18000" marB="18000" anchor="ctr"/>
                </a:tc>
                <a:tc>
                  <a:txBody>
                    <a:bodyPr/>
                    <a:lstStyle/>
                    <a:p>
                      <a:pPr algn="ctr"/>
                      <a:r>
                        <a:rPr lang="de-DE" sz="800">
                          <a:solidFill>
                            <a:schemeClr val="tx1"/>
                          </a:solidFill>
                        </a:rPr>
                        <a:t>3</a:t>
                      </a:r>
                    </a:p>
                  </a:txBody>
                  <a:tcPr marL="0" marR="0" marT="18000" marB="18000" anchor="ctr"/>
                </a:tc>
                <a:tc>
                  <a:txBody>
                    <a:bodyPr/>
                    <a:lstStyle/>
                    <a:p>
                      <a:pPr algn="ctr"/>
                      <a:r>
                        <a:rPr lang="de-DE" sz="800">
                          <a:solidFill>
                            <a:schemeClr val="tx1"/>
                          </a:solidFill>
                        </a:rPr>
                        <a:t>3</a:t>
                      </a:r>
                    </a:p>
                  </a:txBody>
                  <a:tcPr marL="0" marR="0" marT="18000" marB="18000" anchor="ctr"/>
                </a:tc>
                <a:tc>
                  <a:txBody>
                    <a:bodyPr/>
                    <a:lstStyle/>
                    <a:p>
                      <a:pPr algn="ctr"/>
                      <a:r>
                        <a:rPr lang="de-DE" sz="800">
                          <a:solidFill>
                            <a:schemeClr val="tx1"/>
                          </a:solidFill>
                        </a:rPr>
                        <a:t>0</a:t>
                      </a:r>
                    </a:p>
                  </a:txBody>
                  <a:tcPr marL="0" marR="0" marT="18000" marB="18000" anchor="ctr"/>
                </a:tc>
                <a:extLst>
                  <a:ext uri="{0D108BD9-81ED-4DB2-BD59-A6C34878D82A}">
                    <a16:rowId xmlns:a16="http://schemas.microsoft.com/office/drawing/2014/main" val="3845130473"/>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err="1">
                          <a:solidFill>
                            <a:schemeClr val="bg1"/>
                          </a:solidFill>
                          <a:effectLst/>
                          <a:latin typeface="+mn-lt"/>
                          <a:ea typeface="+mn-ea"/>
                          <a:cs typeface="+mn-cs"/>
                        </a:rPr>
                        <a:t>Obinutuzumab</a:t>
                      </a:r>
                      <a:endParaRPr lang="de-DE" sz="800" b="0" i="0" u="none" strike="noStrike" kern="1200">
                        <a:solidFill>
                          <a:schemeClr val="bg1"/>
                        </a:solidFill>
                        <a:effectLst/>
                        <a:latin typeface="+mn-lt"/>
                        <a:ea typeface="+mn-ea"/>
                        <a:cs typeface="+mn-cs"/>
                      </a:endParaRPr>
                    </a:p>
                  </a:txBody>
                  <a:tcPr marL="72000" marR="0" marT="18000" marB="18000" anchor="ctr">
                    <a:solidFill>
                      <a:schemeClr val="accent3"/>
                    </a:solidFill>
                  </a:tcPr>
                </a:tc>
                <a:tc>
                  <a:txBody>
                    <a:bodyPr/>
                    <a:lstStyle/>
                    <a:p>
                      <a:pPr algn="ctr"/>
                      <a:r>
                        <a:rPr lang="de-DE" sz="800">
                          <a:solidFill>
                            <a:schemeClr val="tx1"/>
                          </a:solidFill>
                        </a:rPr>
                        <a:t>72</a:t>
                      </a:r>
                    </a:p>
                  </a:txBody>
                  <a:tcPr marL="0" marR="0" marT="18000" marB="18000" anchor="ctr"/>
                </a:tc>
                <a:tc>
                  <a:txBody>
                    <a:bodyPr/>
                    <a:lstStyle/>
                    <a:p>
                      <a:pPr algn="ctr"/>
                      <a:r>
                        <a:rPr lang="de-DE" sz="800">
                          <a:solidFill>
                            <a:schemeClr val="tx1"/>
                          </a:solidFill>
                        </a:rPr>
                        <a:t>65</a:t>
                      </a:r>
                    </a:p>
                  </a:txBody>
                  <a:tcPr marL="0" marR="0" marT="18000" marB="18000" anchor="ctr"/>
                </a:tc>
                <a:tc>
                  <a:txBody>
                    <a:bodyPr/>
                    <a:lstStyle/>
                    <a:p>
                      <a:pPr algn="ctr"/>
                      <a:r>
                        <a:rPr lang="de-DE" sz="800">
                          <a:solidFill>
                            <a:schemeClr val="tx1"/>
                          </a:solidFill>
                        </a:rPr>
                        <a:t>49</a:t>
                      </a:r>
                    </a:p>
                  </a:txBody>
                  <a:tcPr marL="0" marR="0" marT="18000" marB="18000" anchor="ctr"/>
                </a:tc>
                <a:tc>
                  <a:txBody>
                    <a:bodyPr/>
                    <a:lstStyle/>
                    <a:p>
                      <a:pPr algn="ctr"/>
                      <a:r>
                        <a:rPr lang="de-DE" sz="800">
                          <a:solidFill>
                            <a:schemeClr val="tx1"/>
                          </a:solidFill>
                        </a:rPr>
                        <a:t>44</a:t>
                      </a:r>
                    </a:p>
                  </a:txBody>
                  <a:tcPr marL="0" marR="0" marT="18000" marB="18000" anchor="ctr"/>
                </a:tc>
                <a:tc>
                  <a:txBody>
                    <a:bodyPr/>
                    <a:lstStyle/>
                    <a:p>
                      <a:pPr algn="ctr"/>
                      <a:r>
                        <a:rPr lang="de-DE" sz="800">
                          <a:solidFill>
                            <a:schemeClr val="tx1"/>
                          </a:solidFill>
                        </a:rPr>
                        <a:t>41</a:t>
                      </a:r>
                    </a:p>
                  </a:txBody>
                  <a:tcPr marL="0" marR="0" marT="18000" marB="18000" anchor="ctr"/>
                </a:tc>
                <a:tc>
                  <a:txBody>
                    <a:bodyPr/>
                    <a:lstStyle/>
                    <a:p>
                      <a:pPr algn="ctr"/>
                      <a:r>
                        <a:rPr lang="de-DE" sz="800">
                          <a:solidFill>
                            <a:schemeClr val="tx1"/>
                          </a:solidFill>
                        </a:rPr>
                        <a:t>32</a:t>
                      </a:r>
                    </a:p>
                  </a:txBody>
                  <a:tcPr marL="0" marR="0" marT="18000" marB="18000" anchor="ctr"/>
                </a:tc>
                <a:tc>
                  <a:txBody>
                    <a:bodyPr/>
                    <a:lstStyle/>
                    <a:p>
                      <a:pPr algn="ctr"/>
                      <a:r>
                        <a:rPr lang="de-DE" sz="800">
                          <a:solidFill>
                            <a:schemeClr val="tx1"/>
                          </a:solidFill>
                        </a:rPr>
                        <a:t>30</a:t>
                      </a:r>
                    </a:p>
                  </a:txBody>
                  <a:tcPr marL="0" marR="0" marT="18000" marB="18000" anchor="ctr"/>
                </a:tc>
                <a:tc>
                  <a:txBody>
                    <a:bodyPr/>
                    <a:lstStyle/>
                    <a:p>
                      <a:pPr algn="ctr"/>
                      <a:r>
                        <a:rPr lang="de-DE" sz="800">
                          <a:solidFill>
                            <a:schemeClr val="tx1"/>
                          </a:solidFill>
                        </a:rPr>
                        <a:t>24</a:t>
                      </a:r>
                    </a:p>
                  </a:txBody>
                  <a:tcPr marL="0" marR="0" marT="18000" marB="18000" anchor="ctr"/>
                </a:tc>
                <a:tc>
                  <a:txBody>
                    <a:bodyPr/>
                    <a:lstStyle/>
                    <a:p>
                      <a:pPr algn="ctr"/>
                      <a:r>
                        <a:rPr lang="de-DE" sz="800">
                          <a:solidFill>
                            <a:schemeClr val="tx1"/>
                          </a:solidFill>
                        </a:rPr>
                        <a:t>20</a:t>
                      </a:r>
                    </a:p>
                  </a:txBody>
                  <a:tcPr marL="0" marR="0" marT="18000" marB="18000" anchor="ctr"/>
                </a:tc>
                <a:tc>
                  <a:txBody>
                    <a:bodyPr/>
                    <a:lstStyle/>
                    <a:p>
                      <a:pPr algn="ctr"/>
                      <a:r>
                        <a:rPr lang="de-DE" sz="800">
                          <a:solidFill>
                            <a:schemeClr val="tx1"/>
                          </a:solidFill>
                        </a:rPr>
                        <a:t>18</a:t>
                      </a:r>
                    </a:p>
                  </a:txBody>
                  <a:tcPr marL="0" marR="0" marT="18000" marB="18000" anchor="ctr"/>
                </a:tc>
                <a:tc>
                  <a:txBody>
                    <a:bodyPr/>
                    <a:lstStyle/>
                    <a:p>
                      <a:pPr algn="ctr"/>
                      <a:r>
                        <a:rPr lang="de-DE" sz="800">
                          <a:solidFill>
                            <a:schemeClr val="tx1"/>
                          </a:solidFill>
                        </a:rPr>
                        <a:t>16</a:t>
                      </a:r>
                    </a:p>
                  </a:txBody>
                  <a:tcPr marL="0" marR="0" marT="18000" marB="18000" anchor="ctr"/>
                </a:tc>
                <a:tc>
                  <a:txBody>
                    <a:bodyPr/>
                    <a:lstStyle/>
                    <a:p>
                      <a:pPr algn="ctr"/>
                      <a:r>
                        <a:rPr lang="de-DE" sz="800">
                          <a:solidFill>
                            <a:schemeClr val="tx1"/>
                          </a:solidFill>
                        </a:rPr>
                        <a:t>13</a:t>
                      </a:r>
                    </a:p>
                  </a:txBody>
                  <a:tcPr marL="0" marR="0" marT="18000" marB="18000" anchor="ctr"/>
                </a:tc>
                <a:tc>
                  <a:txBody>
                    <a:bodyPr/>
                    <a:lstStyle/>
                    <a:p>
                      <a:pPr algn="ctr"/>
                      <a:r>
                        <a:rPr lang="de-DE" sz="800">
                          <a:solidFill>
                            <a:schemeClr val="tx1"/>
                          </a:solidFill>
                        </a:rPr>
                        <a:t>11</a:t>
                      </a:r>
                    </a:p>
                  </a:txBody>
                  <a:tcPr marL="0" marR="0" marT="18000" marB="18000" anchor="ctr"/>
                </a:tc>
                <a:tc>
                  <a:txBody>
                    <a:bodyPr/>
                    <a:lstStyle/>
                    <a:p>
                      <a:pPr algn="ctr"/>
                      <a:r>
                        <a:rPr lang="de-DE" sz="800">
                          <a:solidFill>
                            <a:schemeClr val="tx1"/>
                          </a:solidFill>
                        </a:rPr>
                        <a:t>9</a:t>
                      </a:r>
                    </a:p>
                  </a:txBody>
                  <a:tcPr marL="0" marR="0" marT="18000" marB="18000" anchor="ctr"/>
                </a:tc>
                <a:tc>
                  <a:txBody>
                    <a:bodyPr/>
                    <a:lstStyle/>
                    <a:p>
                      <a:pPr algn="ctr"/>
                      <a:r>
                        <a:rPr lang="de-DE" sz="800">
                          <a:solidFill>
                            <a:schemeClr val="tx1"/>
                          </a:solidFill>
                        </a:rPr>
                        <a:t>8</a:t>
                      </a:r>
                    </a:p>
                  </a:txBody>
                  <a:tcPr marL="0" marR="0" marT="18000" marB="18000" anchor="ctr"/>
                </a:tc>
                <a:tc>
                  <a:txBody>
                    <a:bodyPr/>
                    <a:lstStyle/>
                    <a:p>
                      <a:pPr algn="ctr"/>
                      <a:r>
                        <a:rPr lang="de-DE" sz="800">
                          <a:solidFill>
                            <a:schemeClr val="tx1"/>
                          </a:solidFill>
                        </a:rPr>
                        <a:t>5</a:t>
                      </a:r>
                    </a:p>
                  </a:txBody>
                  <a:tcPr marL="0" marR="0" marT="18000" marB="18000" anchor="ctr"/>
                </a:tc>
                <a:tc>
                  <a:txBody>
                    <a:bodyPr/>
                    <a:lstStyle/>
                    <a:p>
                      <a:pPr algn="ctr"/>
                      <a:r>
                        <a:rPr lang="de-DE" sz="800">
                          <a:solidFill>
                            <a:schemeClr val="tx1"/>
                          </a:solidFill>
                        </a:rPr>
                        <a:t>4</a:t>
                      </a:r>
                    </a:p>
                  </a:txBody>
                  <a:tcPr marL="0" marR="0" marT="18000" marB="18000" anchor="ctr"/>
                </a:tc>
                <a:tc>
                  <a:txBody>
                    <a:bodyPr/>
                    <a:lstStyle/>
                    <a:p>
                      <a:pPr algn="ctr"/>
                      <a:r>
                        <a:rPr lang="de-DE" sz="800">
                          <a:solidFill>
                            <a:schemeClr val="tx1"/>
                          </a:solidFill>
                        </a:rPr>
                        <a:t>2</a:t>
                      </a:r>
                    </a:p>
                  </a:txBody>
                  <a:tcPr marL="0" marR="0" marT="18000" marB="18000" anchor="ctr"/>
                </a:tc>
                <a:tc>
                  <a:txBody>
                    <a:bodyPr/>
                    <a:lstStyle/>
                    <a:p>
                      <a:pPr algn="ctr"/>
                      <a:r>
                        <a:rPr lang="de-DE" sz="800">
                          <a:solidFill>
                            <a:schemeClr val="tx1"/>
                          </a:solidFill>
                        </a:rPr>
                        <a:t>1</a:t>
                      </a:r>
                    </a:p>
                  </a:txBody>
                  <a:tcPr marL="0" marR="0" marT="18000" marB="18000" anchor="ctr"/>
                </a:tc>
                <a:tc>
                  <a:txBody>
                    <a:bodyPr/>
                    <a:lstStyle/>
                    <a:p>
                      <a:pPr algn="ctr"/>
                      <a:r>
                        <a:rPr lang="de-DE" sz="800">
                          <a:solidFill>
                            <a:schemeClr val="tx1"/>
                          </a:solidFill>
                        </a:rPr>
                        <a:t>1</a:t>
                      </a:r>
                    </a:p>
                  </a:txBody>
                  <a:tcPr marL="0" marR="0" marT="18000" marB="18000" anchor="ctr"/>
                </a:tc>
                <a:tc>
                  <a:txBody>
                    <a:bodyPr/>
                    <a:lstStyle/>
                    <a:p>
                      <a:pPr algn="ctr"/>
                      <a:r>
                        <a:rPr lang="de-DE" sz="800">
                          <a:solidFill>
                            <a:schemeClr val="tx1"/>
                          </a:solidFill>
                        </a:rPr>
                        <a:t>0</a:t>
                      </a:r>
                    </a:p>
                  </a:txBody>
                  <a:tcPr marL="0" marR="0" marT="18000" marB="18000" anchor="ctr"/>
                </a:tc>
                <a:tc>
                  <a:txBody>
                    <a:bodyPr/>
                    <a:lstStyle/>
                    <a:p>
                      <a:pPr algn="ctr"/>
                      <a:endParaRPr lang="de-DE" sz="800">
                        <a:solidFill>
                          <a:schemeClr val="tx1"/>
                        </a:solidFill>
                      </a:endParaRPr>
                    </a:p>
                  </a:txBody>
                  <a:tcPr marL="0" marR="0" marT="18000" marB="18000" anchor="ctr"/>
                </a:tc>
                <a:tc>
                  <a:txBody>
                    <a:bodyPr/>
                    <a:lstStyle/>
                    <a:p>
                      <a:pPr algn="ctr"/>
                      <a:endParaRPr lang="de-DE" sz="800">
                        <a:solidFill>
                          <a:schemeClr val="tx1"/>
                        </a:solidFill>
                      </a:endParaRPr>
                    </a:p>
                  </a:txBody>
                  <a:tcPr marL="0" marR="0" marT="18000" marB="18000" anchor="ctr"/>
                </a:tc>
                <a:tc>
                  <a:txBody>
                    <a:bodyPr/>
                    <a:lstStyle/>
                    <a:p>
                      <a:pPr algn="ctr"/>
                      <a:endParaRPr lang="de-DE" sz="800">
                        <a:solidFill>
                          <a:schemeClr val="tx1"/>
                        </a:solidFill>
                      </a:endParaRPr>
                    </a:p>
                  </a:txBody>
                  <a:tcPr marL="0" marR="0" marT="18000" marB="18000" anchor="ctr"/>
                </a:tc>
                <a:extLst>
                  <a:ext uri="{0D108BD9-81ED-4DB2-BD59-A6C34878D82A}">
                    <a16:rowId xmlns:a16="http://schemas.microsoft.com/office/drawing/2014/main" val="1001529525"/>
                  </a:ext>
                </a:extLst>
              </a:tr>
            </a:tbl>
          </a:graphicData>
        </a:graphic>
      </p:graphicFrame>
      <p:pic>
        <p:nvPicPr>
          <p:cNvPr id="32" name="Grafik 31">
            <a:extLst>
              <a:ext uri="{FF2B5EF4-FFF2-40B4-BE49-F238E27FC236}">
                <a16:creationId xmlns:a16="http://schemas.microsoft.com/office/drawing/2014/main" id="{4FB7D579-A46E-6902-324A-B1346ED85896}"/>
              </a:ext>
            </a:extLst>
          </p:cNvPr>
          <p:cNvPicPr>
            <a:picLocks noChangeAspect="1"/>
          </p:cNvPicPr>
          <p:nvPr/>
        </p:nvPicPr>
        <p:blipFill rotWithShape="1">
          <a:blip r:embed="rId2">
            <a:extLst>
              <a:ext uri="{28A0092B-C50C-407E-A947-70E740481C1C}">
                <a14:useLocalDpi xmlns:a14="http://schemas.microsoft.com/office/drawing/2010/main" val="0"/>
              </a:ext>
            </a:extLst>
          </a:blip>
          <a:srcRect b="22241"/>
          <a:stretch/>
        </p:blipFill>
        <p:spPr>
          <a:xfrm>
            <a:off x="272585" y="2033540"/>
            <a:ext cx="5588000" cy="2182472"/>
          </a:xfrm>
          <a:prstGeom prst="rect">
            <a:avLst/>
          </a:prstGeom>
        </p:spPr>
      </p:pic>
      <p:pic>
        <p:nvPicPr>
          <p:cNvPr id="33" name="Grafik 32">
            <a:extLst>
              <a:ext uri="{FF2B5EF4-FFF2-40B4-BE49-F238E27FC236}">
                <a16:creationId xmlns:a16="http://schemas.microsoft.com/office/drawing/2014/main" id="{41B84B5B-228C-654A-4766-B53B15520344}"/>
              </a:ext>
            </a:extLst>
          </p:cNvPr>
          <p:cNvPicPr>
            <a:picLocks noChangeAspect="1"/>
          </p:cNvPicPr>
          <p:nvPr/>
        </p:nvPicPr>
        <p:blipFill rotWithShape="1">
          <a:blip r:embed="rId3">
            <a:extLst>
              <a:ext uri="{28A0092B-C50C-407E-A947-70E740481C1C}">
                <a14:useLocalDpi xmlns:a14="http://schemas.microsoft.com/office/drawing/2010/main" val="0"/>
              </a:ext>
            </a:extLst>
          </a:blip>
          <a:srcRect b="21749"/>
          <a:stretch/>
        </p:blipFill>
        <p:spPr>
          <a:xfrm>
            <a:off x="6132114" y="1970040"/>
            <a:ext cx="5588000" cy="2245972"/>
          </a:xfrm>
          <a:prstGeom prst="rect">
            <a:avLst/>
          </a:prstGeom>
        </p:spPr>
      </p:pic>
    </p:spTree>
    <p:extLst>
      <p:ext uri="{BB962C8B-B14F-4D97-AF65-F5344CB8AC3E}">
        <p14:creationId xmlns:p14="http://schemas.microsoft.com/office/powerpoint/2010/main" val="18711963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DCE1F-333B-91BE-0303-19F41018D6B2}"/>
              </a:ext>
            </a:extLst>
          </p:cNvPr>
          <p:cNvSpPr>
            <a:spLocks noGrp="1"/>
          </p:cNvSpPr>
          <p:nvPr>
            <p:ph type="title"/>
          </p:nvPr>
        </p:nvSpPr>
        <p:spPr/>
        <p:txBody>
          <a:bodyPr/>
          <a:lstStyle/>
          <a:p>
            <a:r>
              <a:rPr lang="en-US"/>
              <a:t>Treatment-emergent adverse events  </a:t>
            </a:r>
          </a:p>
        </p:txBody>
      </p:sp>
      <p:sp>
        <p:nvSpPr>
          <p:cNvPr id="4" name="Footer Placeholder 3">
            <a:extLst>
              <a:ext uri="{FF2B5EF4-FFF2-40B4-BE49-F238E27FC236}">
                <a16:creationId xmlns:a16="http://schemas.microsoft.com/office/drawing/2014/main" id="{33E07526-079A-C726-DB4C-042A0FA01AA2}"/>
              </a:ext>
            </a:extLst>
          </p:cNvPr>
          <p:cNvSpPr>
            <a:spLocks noGrp="1"/>
          </p:cNvSpPr>
          <p:nvPr>
            <p:ph type="ftr" sz="quarter" idx="13"/>
          </p:nvPr>
        </p:nvSpPr>
        <p:spPr/>
        <p:txBody>
          <a:bodyPr/>
          <a:lstStyle/>
          <a:p>
            <a:r>
              <a:rPr lang="en-US" b="1">
                <a:solidFill>
                  <a:srgbClr val="4E4F4E"/>
                </a:solidFill>
                <a:cs typeface="Arial" panose="020B0604020202020204" pitchFamily="34" charset="0"/>
              </a:rPr>
              <a:t>TEAE</a:t>
            </a:r>
            <a:r>
              <a:rPr lang="en-US">
                <a:solidFill>
                  <a:srgbClr val="4E4F4E"/>
                </a:solidFill>
                <a:cs typeface="Arial" panose="020B0604020202020204" pitchFamily="34" charset="0"/>
              </a:rPr>
              <a:t>, treatment-emergent adverse event.</a:t>
            </a:r>
          </a:p>
          <a:p>
            <a:r>
              <a:rPr lang="en-US" b="1">
                <a:solidFill>
                  <a:srgbClr val="4E4F4E"/>
                </a:solidFill>
                <a:cs typeface="Arial" panose="020B0604020202020204" pitchFamily="34" charset="0"/>
              </a:rPr>
              <a:t>Flowers CR,</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7545 presented at ASCO 2023. Trotman J,</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P1080 presented at EHA2023. </a:t>
            </a:r>
            <a:r>
              <a:rPr lang="en-US" b="1" err="1">
                <a:solidFill>
                  <a:srgbClr val="4E4F4E"/>
                </a:solidFill>
                <a:cs typeface="Arial" panose="020B0604020202020204" pitchFamily="34" charset="0"/>
              </a:rPr>
              <a:t>Zinzani</a:t>
            </a:r>
            <a:r>
              <a:rPr lang="en-US" b="1">
                <a:solidFill>
                  <a:srgbClr val="4E4F4E"/>
                </a:solidFill>
                <a:cs typeface="Arial" panose="020B0604020202020204" pitchFamily="34" charset="0"/>
              </a:rPr>
              <a:t> P,</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81 presented at 17-ICML.</a:t>
            </a:r>
          </a:p>
        </p:txBody>
      </p:sp>
      <p:graphicFrame>
        <p:nvGraphicFramePr>
          <p:cNvPr id="13" name="Table 13">
            <a:extLst>
              <a:ext uri="{FF2B5EF4-FFF2-40B4-BE49-F238E27FC236}">
                <a16:creationId xmlns:a16="http://schemas.microsoft.com/office/drawing/2014/main" id="{405AEF98-3E27-CD93-51DB-849F49005B7F}"/>
              </a:ext>
            </a:extLst>
          </p:cNvPr>
          <p:cNvGraphicFramePr>
            <a:graphicFrameLocks noGrp="1"/>
          </p:cNvGraphicFramePr>
          <p:nvPr>
            <p:ph idx="4294967295"/>
            <p:extLst>
              <p:ext uri="{D42A27DB-BD31-4B8C-83A1-F6EECF244321}">
                <p14:modId xmlns:p14="http://schemas.microsoft.com/office/powerpoint/2010/main" val="1854651394"/>
              </p:ext>
            </p:extLst>
          </p:nvPr>
        </p:nvGraphicFramePr>
        <p:xfrm>
          <a:off x="6212496" y="1989138"/>
          <a:ext cx="5580000" cy="2994960"/>
        </p:xfrm>
        <a:graphic>
          <a:graphicData uri="http://schemas.openxmlformats.org/drawingml/2006/table">
            <a:tbl>
              <a:tblPr firstRow="1" bandRow="1">
                <a:tableStyleId>{5C22544A-7EE6-4342-B048-85BDC9FD1C3A}</a:tableStyleId>
              </a:tblPr>
              <a:tblGrid>
                <a:gridCol w="2484000">
                  <a:extLst>
                    <a:ext uri="{9D8B030D-6E8A-4147-A177-3AD203B41FA5}">
                      <a16:colId xmlns:a16="http://schemas.microsoft.com/office/drawing/2014/main" val="1655335495"/>
                    </a:ext>
                  </a:extLst>
                </a:gridCol>
                <a:gridCol w="1548000">
                  <a:extLst>
                    <a:ext uri="{9D8B030D-6E8A-4147-A177-3AD203B41FA5}">
                      <a16:colId xmlns:a16="http://schemas.microsoft.com/office/drawing/2014/main" val="195443051"/>
                    </a:ext>
                  </a:extLst>
                </a:gridCol>
                <a:gridCol w="1548000">
                  <a:extLst>
                    <a:ext uri="{9D8B030D-6E8A-4147-A177-3AD203B41FA5}">
                      <a16:colId xmlns:a16="http://schemas.microsoft.com/office/drawing/2014/main" val="3640901662"/>
                    </a:ext>
                  </a:extLst>
                </a:gridCol>
              </a:tblGrid>
              <a:tr h="427233">
                <a:tc>
                  <a:txBody>
                    <a:bodyPr/>
                    <a:lstStyle/>
                    <a:p>
                      <a:r>
                        <a:rPr lang="en-US" sz="1400"/>
                        <a:t>n (%)</a:t>
                      </a:r>
                    </a:p>
                  </a:txBody>
                  <a:tcPr marL="144000" marT="36000" marB="36000" anchor="ctr"/>
                </a:tc>
                <a:tc>
                  <a:txBody>
                    <a:bodyPr/>
                    <a:lstStyle/>
                    <a:p>
                      <a:pPr algn="ctr"/>
                      <a:r>
                        <a:rPr lang="en-US" sz="1400"/>
                        <a:t>Zanubrutinib + obinutuzimab (n=143)</a:t>
                      </a:r>
                    </a:p>
                  </a:txBody>
                  <a:tcPr marT="36000" marB="36000" anchor="ctr">
                    <a:gradFill>
                      <a:gsLst>
                        <a:gs pos="49000">
                          <a:schemeClr val="accent4"/>
                        </a:gs>
                        <a:gs pos="50000">
                          <a:schemeClr val="accent3"/>
                        </a:gs>
                      </a:gsLst>
                      <a:lin ang="2700000" scaled="1"/>
                    </a:gradFill>
                  </a:tcPr>
                </a:tc>
                <a:tc>
                  <a:txBody>
                    <a:bodyPr/>
                    <a:lstStyle/>
                    <a:p>
                      <a:pPr algn="ctr"/>
                      <a:r>
                        <a:rPr lang="en-US" sz="1400"/>
                        <a:t>Obinutuzimab (n=71)</a:t>
                      </a:r>
                    </a:p>
                  </a:txBody>
                  <a:tcPr marT="36000" marB="36000" anchor="ctr">
                    <a:solidFill>
                      <a:schemeClr val="accent3"/>
                    </a:solidFill>
                  </a:tcPr>
                </a:tc>
                <a:extLst>
                  <a:ext uri="{0D108BD9-81ED-4DB2-BD59-A6C34878D82A}">
                    <a16:rowId xmlns:a16="http://schemas.microsoft.com/office/drawing/2014/main" val="4028898694"/>
                  </a:ext>
                </a:extLst>
              </a:tr>
              <a:tr h="178014">
                <a:tc>
                  <a:txBody>
                    <a:bodyPr/>
                    <a:lstStyle/>
                    <a:p>
                      <a:r>
                        <a:rPr lang="en-US" sz="1400"/>
                        <a:t>Pneumonia </a:t>
                      </a:r>
                    </a:p>
                  </a:txBody>
                  <a:tcPr marL="144000" marT="36000" marB="36000" anchor="ctr"/>
                </a:tc>
                <a:tc>
                  <a:txBody>
                    <a:bodyPr/>
                    <a:lstStyle/>
                    <a:p>
                      <a:pPr algn="ctr"/>
                      <a:r>
                        <a:rPr lang="en-US" sz="1400"/>
                        <a:t>14 (9.8)</a:t>
                      </a:r>
                    </a:p>
                  </a:txBody>
                  <a:tcPr marT="36000" marB="36000" anchor="ctr"/>
                </a:tc>
                <a:tc>
                  <a:txBody>
                    <a:bodyPr/>
                    <a:lstStyle/>
                    <a:p>
                      <a:pPr algn="ctr"/>
                      <a:r>
                        <a:rPr lang="en-US" sz="1400"/>
                        <a:t>3 (4.2)</a:t>
                      </a:r>
                    </a:p>
                  </a:txBody>
                  <a:tcPr marT="36000" marB="36000" anchor="ctr"/>
                </a:tc>
                <a:extLst>
                  <a:ext uri="{0D108BD9-81ED-4DB2-BD59-A6C34878D82A}">
                    <a16:rowId xmlns:a16="http://schemas.microsoft.com/office/drawing/2014/main" val="3085164646"/>
                  </a:ext>
                </a:extLst>
              </a:tr>
              <a:tr h="178014">
                <a:tc>
                  <a:txBody>
                    <a:bodyPr/>
                    <a:lstStyle/>
                    <a:p>
                      <a:r>
                        <a:rPr lang="en-US" sz="1400"/>
                        <a:t>COVID-19</a:t>
                      </a:r>
                    </a:p>
                  </a:txBody>
                  <a:tcPr marL="144000" marT="36000" marB="36000" anchor="ctr"/>
                </a:tc>
                <a:tc>
                  <a:txBody>
                    <a:bodyPr/>
                    <a:lstStyle/>
                    <a:p>
                      <a:pPr algn="ctr"/>
                      <a:r>
                        <a:rPr lang="en-US" sz="1400"/>
                        <a:t>8 (5.6)</a:t>
                      </a:r>
                    </a:p>
                  </a:txBody>
                  <a:tcPr marT="36000" marB="36000" anchor="ctr"/>
                </a:tc>
                <a:tc>
                  <a:txBody>
                    <a:bodyPr/>
                    <a:lstStyle/>
                    <a:p>
                      <a:pPr algn="ctr"/>
                      <a:r>
                        <a:rPr lang="en-US" sz="1400"/>
                        <a:t>2 (2.8)</a:t>
                      </a:r>
                    </a:p>
                  </a:txBody>
                  <a:tcPr marT="36000" marB="36000" anchor="ctr"/>
                </a:tc>
                <a:extLst>
                  <a:ext uri="{0D108BD9-81ED-4DB2-BD59-A6C34878D82A}">
                    <a16:rowId xmlns:a16="http://schemas.microsoft.com/office/drawing/2014/main" val="2831950678"/>
                  </a:ext>
                </a:extLst>
              </a:tr>
              <a:tr h="178014">
                <a:tc>
                  <a:txBody>
                    <a:bodyPr/>
                    <a:lstStyle/>
                    <a:p>
                      <a:r>
                        <a:rPr lang="en-US" sz="1400"/>
                        <a:t>COVID-19 pneumonia </a:t>
                      </a:r>
                    </a:p>
                  </a:txBody>
                  <a:tcPr marL="144000" marT="36000" marB="36000" anchor="ctr"/>
                </a:tc>
                <a:tc>
                  <a:txBody>
                    <a:bodyPr/>
                    <a:lstStyle/>
                    <a:p>
                      <a:pPr algn="ctr"/>
                      <a:r>
                        <a:rPr lang="en-US" sz="1400"/>
                        <a:t>5 (3.5)</a:t>
                      </a:r>
                    </a:p>
                  </a:txBody>
                  <a:tcPr marT="36000" marB="36000" anchor="ctr"/>
                </a:tc>
                <a:tc>
                  <a:txBody>
                    <a:bodyPr/>
                    <a:lstStyle/>
                    <a:p>
                      <a:pPr algn="ctr"/>
                      <a:r>
                        <a:rPr lang="en-US" sz="1400"/>
                        <a:t>2 (2.8)</a:t>
                      </a:r>
                    </a:p>
                  </a:txBody>
                  <a:tcPr marT="36000" marB="36000" anchor="ctr"/>
                </a:tc>
                <a:extLst>
                  <a:ext uri="{0D108BD9-81ED-4DB2-BD59-A6C34878D82A}">
                    <a16:rowId xmlns:a16="http://schemas.microsoft.com/office/drawing/2014/main" val="1175266417"/>
                  </a:ext>
                </a:extLst>
              </a:tr>
              <a:tr h="178014">
                <a:tc>
                  <a:txBody>
                    <a:bodyPr/>
                    <a:lstStyle/>
                    <a:p>
                      <a:r>
                        <a:rPr lang="en-US" sz="1400"/>
                        <a:t>Diarrhea</a:t>
                      </a:r>
                    </a:p>
                  </a:txBody>
                  <a:tcPr marL="144000" marT="36000" marB="36000" anchor="ctr"/>
                </a:tc>
                <a:tc>
                  <a:txBody>
                    <a:bodyPr/>
                    <a:lstStyle/>
                    <a:p>
                      <a:pPr algn="ctr"/>
                      <a:r>
                        <a:rPr lang="en-US" sz="1400"/>
                        <a:t>4 (2.8)</a:t>
                      </a:r>
                    </a:p>
                  </a:txBody>
                  <a:tcPr marT="36000" marB="36000" anchor="ctr"/>
                </a:tc>
                <a:tc>
                  <a:txBody>
                    <a:bodyPr/>
                    <a:lstStyle/>
                    <a:p>
                      <a:pPr algn="ctr"/>
                      <a:r>
                        <a:rPr lang="en-US" sz="1400"/>
                        <a:t>1 (1.4)</a:t>
                      </a:r>
                    </a:p>
                  </a:txBody>
                  <a:tcPr marT="36000" marB="36000" anchor="ctr"/>
                </a:tc>
                <a:extLst>
                  <a:ext uri="{0D108BD9-81ED-4DB2-BD59-A6C34878D82A}">
                    <a16:rowId xmlns:a16="http://schemas.microsoft.com/office/drawing/2014/main" val="2872904412"/>
                  </a:ext>
                </a:extLst>
              </a:tr>
              <a:tr h="178014">
                <a:tc>
                  <a:txBody>
                    <a:bodyPr/>
                    <a:lstStyle/>
                    <a:p>
                      <a:r>
                        <a:rPr lang="en-US" sz="1400"/>
                        <a:t>Febrile neutropenia </a:t>
                      </a:r>
                    </a:p>
                  </a:txBody>
                  <a:tcPr marL="144000" marT="36000" marB="36000" anchor="ctr"/>
                </a:tc>
                <a:tc>
                  <a:txBody>
                    <a:bodyPr/>
                    <a:lstStyle/>
                    <a:p>
                      <a:pPr algn="ctr"/>
                      <a:r>
                        <a:rPr lang="en-US" sz="1400"/>
                        <a:t>3 (2.1)</a:t>
                      </a:r>
                    </a:p>
                  </a:txBody>
                  <a:tcPr marT="36000" marB="36000" anchor="ctr"/>
                </a:tc>
                <a:tc>
                  <a:txBody>
                    <a:bodyPr/>
                    <a:lstStyle/>
                    <a:p>
                      <a:pPr algn="ctr"/>
                      <a:r>
                        <a:rPr lang="en-US" sz="1400"/>
                        <a:t>1 (1.4)</a:t>
                      </a:r>
                    </a:p>
                  </a:txBody>
                  <a:tcPr marT="36000" marB="36000" anchor="ctr"/>
                </a:tc>
                <a:extLst>
                  <a:ext uri="{0D108BD9-81ED-4DB2-BD59-A6C34878D82A}">
                    <a16:rowId xmlns:a16="http://schemas.microsoft.com/office/drawing/2014/main" val="1887982695"/>
                  </a:ext>
                </a:extLst>
              </a:tr>
              <a:tr h="178014">
                <a:tc>
                  <a:txBody>
                    <a:bodyPr/>
                    <a:lstStyle/>
                    <a:p>
                      <a:r>
                        <a:rPr lang="en-US" sz="1400"/>
                        <a:t>Atrial fibrillation </a:t>
                      </a:r>
                    </a:p>
                  </a:txBody>
                  <a:tcPr marL="144000" marT="36000" marB="36000" anchor="ctr"/>
                </a:tc>
                <a:tc>
                  <a:txBody>
                    <a:bodyPr/>
                    <a:lstStyle/>
                    <a:p>
                      <a:pPr algn="ctr"/>
                      <a:r>
                        <a:rPr lang="en-US" sz="1400"/>
                        <a:t>2 (1.4)</a:t>
                      </a:r>
                    </a:p>
                  </a:txBody>
                  <a:tcPr marT="36000" marB="36000" anchor="ctr"/>
                </a:tc>
                <a:tc>
                  <a:txBody>
                    <a:bodyPr/>
                    <a:lstStyle/>
                    <a:p>
                      <a:pPr algn="ctr"/>
                      <a:r>
                        <a:rPr lang="en-US" sz="1400"/>
                        <a:t>0 (0)</a:t>
                      </a:r>
                    </a:p>
                  </a:txBody>
                  <a:tcPr marT="36000" marB="36000" anchor="ctr"/>
                </a:tc>
                <a:extLst>
                  <a:ext uri="{0D108BD9-81ED-4DB2-BD59-A6C34878D82A}">
                    <a16:rowId xmlns:a16="http://schemas.microsoft.com/office/drawing/2014/main" val="1349404483"/>
                  </a:ext>
                </a:extLst>
              </a:tr>
              <a:tr h="178014">
                <a:tc>
                  <a:txBody>
                    <a:bodyPr/>
                    <a:lstStyle/>
                    <a:p>
                      <a:r>
                        <a:rPr lang="en-US" sz="1400"/>
                        <a:t>Infusion-related reaction </a:t>
                      </a:r>
                    </a:p>
                  </a:txBody>
                  <a:tcPr marL="144000" marT="36000" marB="36000" anchor="ctr"/>
                </a:tc>
                <a:tc>
                  <a:txBody>
                    <a:bodyPr/>
                    <a:lstStyle/>
                    <a:p>
                      <a:pPr algn="ctr"/>
                      <a:r>
                        <a:rPr lang="en-US" sz="1400"/>
                        <a:t>1 (0.7)</a:t>
                      </a:r>
                    </a:p>
                  </a:txBody>
                  <a:tcPr marT="36000" marB="36000" anchor="ctr"/>
                </a:tc>
                <a:tc>
                  <a:txBody>
                    <a:bodyPr/>
                    <a:lstStyle/>
                    <a:p>
                      <a:pPr algn="ctr"/>
                      <a:r>
                        <a:rPr lang="en-US" sz="1400"/>
                        <a:t>3 (4.2)</a:t>
                      </a:r>
                    </a:p>
                  </a:txBody>
                  <a:tcPr marT="36000" marB="36000" anchor="ctr"/>
                </a:tc>
                <a:extLst>
                  <a:ext uri="{0D108BD9-81ED-4DB2-BD59-A6C34878D82A}">
                    <a16:rowId xmlns:a16="http://schemas.microsoft.com/office/drawing/2014/main" val="3520772943"/>
                  </a:ext>
                </a:extLst>
              </a:tr>
              <a:tr h="178014">
                <a:tc>
                  <a:txBody>
                    <a:bodyPr/>
                    <a:lstStyle/>
                    <a:p>
                      <a:r>
                        <a:rPr lang="en-US" sz="1400"/>
                        <a:t>Hypertension </a:t>
                      </a:r>
                    </a:p>
                  </a:txBody>
                  <a:tcPr marL="144000" marT="36000" marB="36000" anchor="ctr"/>
                </a:tc>
                <a:tc>
                  <a:txBody>
                    <a:bodyPr/>
                    <a:lstStyle/>
                    <a:p>
                      <a:pPr algn="ctr"/>
                      <a:r>
                        <a:rPr lang="en-US" sz="1400"/>
                        <a:t>1 (0.7)</a:t>
                      </a:r>
                    </a:p>
                  </a:txBody>
                  <a:tcPr marT="36000" marB="36000" anchor="ctr"/>
                </a:tc>
                <a:tc>
                  <a:txBody>
                    <a:bodyPr/>
                    <a:lstStyle/>
                    <a:p>
                      <a:pPr algn="ctr"/>
                      <a:r>
                        <a:rPr lang="en-US" sz="1400"/>
                        <a:t>1 (1.4)</a:t>
                      </a:r>
                    </a:p>
                  </a:txBody>
                  <a:tcPr marT="36000" marB="36000" anchor="ctr"/>
                </a:tc>
                <a:extLst>
                  <a:ext uri="{0D108BD9-81ED-4DB2-BD59-A6C34878D82A}">
                    <a16:rowId xmlns:a16="http://schemas.microsoft.com/office/drawing/2014/main" val="2632905567"/>
                  </a:ext>
                </a:extLst>
              </a:tr>
            </a:tbl>
          </a:graphicData>
        </a:graphic>
      </p:graphicFrame>
      <p:sp>
        <p:nvSpPr>
          <p:cNvPr id="20" name="TextBox 19">
            <a:extLst>
              <a:ext uri="{FF2B5EF4-FFF2-40B4-BE49-F238E27FC236}">
                <a16:creationId xmlns:a16="http://schemas.microsoft.com/office/drawing/2014/main" id="{A15AB9E7-6C1E-4EA5-BD42-7AA26BE811A7}"/>
              </a:ext>
            </a:extLst>
          </p:cNvPr>
          <p:cNvSpPr txBox="1"/>
          <p:nvPr/>
        </p:nvSpPr>
        <p:spPr>
          <a:xfrm>
            <a:off x="416532" y="5121694"/>
            <a:ext cx="11367479" cy="801552"/>
          </a:xfrm>
          <a:prstGeom prst="rect">
            <a:avLst/>
          </a:prstGeom>
          <a:solidFill>
            <a:schemeClr val="bg2"/>
          </a:solidFill>
        </p:spPr>
        <p:txBody>
          <a:bodyPr wrap="square" lIns="144000" tIns="108000" rtlCol="0">
            <a:spAutoFit/>
          </a:bodyPr>
          <a:lstStyle/>
          <a:p>
            <a:pPr marL="171450" indent="-171450">
              <a:buClr>
                <a:schemeClr val="accent2"/>
              </a:buClr>
              <a:buFont typeface="Arial" panose="020B0604020202020204" pitchFamily="34" charset="0"/>
              <a:buChar char="•"/>
            </a:pPr>
            <a:r>
              <a:rPr lang="en-US" sz="1400"/>
              <a:t>There were no unexpected safety findings with </a:t>
            </a:r>
            <a:r>
              <a:rPr lang="en-US" sz="1400" err="1"/>
              <a:t>zanubrutinib</a:t>
            </a:r>
            <a:r>
              <a:rPr lang="en-US" sz="1400"/>
              <a:t> plus </a:t>
            </a:r>
            <a:r>
              <a:rPr lang="en-US" sz="1400" err="1"/>
              <a:t>obinutuzumab</a:t>
            </a:r>
            <a:r>
              <a:rPr lang="en-US" sz="1400"/>
              <a:t> </a:t>
            </a:r>
          </a:p>
          <a:p>
            <a:pPr marL="360363" lvl="1" indent="-180975">
              <a:buClr>
                <a:schemeClr val="accent2"/>
              </a:buClr>
              <a:buFont typeface="Arial" panose="020B0604020202020204" pitchFamily="34" charset="0"/>
              <a:buChar char="•"/>
            </a:pPr>
            <a:r>
              <a:rPr lang="en-US" sz="1400"/>
              <a:t>Among common nonhematologic treatment-emergent adverse events (TEAEs) of Obinutuzumab (&gt;5% difference vs </a:t>
            </a:r>
            <a:r>
              <a:rPr lang="en-US" sz="1400" err="1"/>
              <a:t>zanubrutinib</a:t>
            </a:r>
            <a:r>
              <a:rPr lang="en-US" sz="1400"/>
              <a:t> plus </a:t>
            </a:r>
            <a:r>
              <a:rPr lang="en-US" sz="1400" err="1"/>
              <a:t>obinutuzimab</a:t>
            </a:r>
            <a:r>
              <a:rPr lang="en-US" sz="1400"/>
              <a:t>)</a:t>
            </a:r>
          </a:p>
        </p:txBody>
      </p:sp>
      <p:graphicFrame>
        <p:nvGraphicFramePr>
          <p:cNvPr id="10" name="Diagramm 9">
            <a:extLst>
              <a:ext uri="{FF2B5EF4-FFF2-40B4-BE49-F238E27FC236}">
                <a16:creationId xmlns:a16="http://schemas.microsoft.com/office/drawing/2014/main" id="{8723CB81-1034-E529-EB97-EC508A2C8FEE}"/>
              </a:ext>
            </a:extLst>
          </p:cNvPr>
          <p:cNvGraphicFramePr/>
          <p:nvPr>
            <p:extLst>
              <p:ext uri="{D42A27DB-BD31-4B8C-83A1-F6EECF244321}">
                <p14:modId xmlns:p14="http://schemas.microsoft.com/office/powerpoint/2010/main" val="2997276652"/>
              </p:ext>
            </p:extLst>
          </p:nvPr>
        </p:nvGraphicFramePr>
        <p:xfrm>
          <a:off x="336430" y="1846053"/>
          <a:ext cx="5643075" cy="334745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platzhalter 6">
            <a:extLst>
              <a:ext uri="{FF2B5EF4-FFF2-40B4-BE49-F238E27FC236}">
                <a16:creationId xmlns:a16="http://schemas.microsoft.com/office/drawing/2014/main" id="{06E61866-41DC-3A4C-7FC2-F71C22C177DD}"/>
              </a:ext>
            </a:extLst>
          </p:cNvPr>
          <p:cNvSpPr>
            <a:spLocks noGrp="1"/>
          </p:cNvSpPr>
          <p:nvPr>
            <p:ph type="body" sz="quarter" idx="12"/>
          </p:nvPr>
        </p:nvSpPr>
        <p:spPr>
          <a:xfrm>
            <a:off x="416533" y="1280567"/>
            <a:ext cx="5571517" cy="647700"/>
          </a:xfrm>
        </p:spPr>
        <p:txBody>
          <a:bodyPr/>
          <a:lstStyle/>
          <a:p>
            <a:r>
              <a:rPr lang="en-GB"/>
              <a:t>Common nonhematologic TEAEs (any grade)</a:t>
            </a:r>
          </a:p>
        </p:txBody>
      </p:sp>
      <p:sp>
        <p:nvSpPr>
          <p:cNvPr id="12" name="Textplatzhalter 11">
            <a:extLst>
              <a:ext uri="{FF2B5EF4-FFF2-40B4-BE49-F238E27FC236}">
                <a16:creationId xmlns:a16="http://schemas.microsoft.com/office/drawing/2014/main" id="{E58A873F-96BE-B276-5554-B1768129F1B7}"/>
              </a:ext>
            </a:extLst>
          </p:cNvPr>
          <p:cNvSpPr>
            <a:spLocks noGrp="1"/>
          </p:cNvSpPr>
          <p:nvPr>
            <p:ph type="body" sz="quarter" idx="14"/>
          </p:nvPr>
        </p:nvSpPr>
        <p:spPr>
          <a:xfrm>
            <a:off x="6212496" y="1280567"/>
            <a:ext cx="5571517" cy="647700"/>
          </a:xfrm>
        </p:spPr>
        <p:txBody>
          <a:bodyPr/>
          <a:lstStyle/>
          <a:p>
            <a:r>
              <a:rPr lang="en-GB"/>
              <a:t>Selected grade ≥3 nonhematologic TEAEs </a:t>
            </a:r>
          </a:p>
        </p:txBody>
      </p:sp>
    </p:spTree>
    <p:extLst>
      <p:ext uri="{BB962C8B-B14F-4D97-AF65-F5344CB8AC3E}">
        <p14:creationId xmlns:p14="http://schemas.microsoft.com/office/powerpoint/2010/main" val="4952066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EC04E2-0248-8A23-46A1-FA7CCD595B5A}"/>
              </a:ext>
            </a:extLst>
          </p:cNvPr>
          <p:cNvSpPr>
            <a:spLocks noGrp="1"/>
          </p:cNvSpPr>
          <p:nvPr>
            <p:ph type="title"/>
          </p:nvPr>
        </p:nvSpPr>
        <p:spPr/>
        <p:txBody>
          <a:bodyPr/>
          <a:lstStyle/>
          <a:p>
            <a:r>
              <a:rPr lang="en-US"/>
              <a:t>EAIRs for TEAEs of special interest </a:t>
            </a:r>
          </a:p>
        </p:txBody>
      </p:sp>
      <p:sp>
        <p:nvSpPr>
          <p:cNvPr id="5" name="Footer Placeholder 4">
            <a:extLst>
              <a:ext uri="{FF2B5EF4-FFF2-40B4-BE49-F238E27FC236}">
                <a16:creationId xmlns:a16="http://schemas.microsoft.com/office/drawing/2014/main" id="{77128986-809C-7DD9-5EBE-58C37772DD48}"/>
              </a:ext>
            </a:extLst>
          </p:cNvPr>
          <p:cNvSpPr>
            <a:spLocks noGrp="1"/>
          </p:cNvSpPr>
          <p:nvPr>
            <p:ph type="ftr" sz="quarter" idx="10"/>
          </p:nvPr>
        </p:nvSpPr>
        <p:spPr/>
        <p:txBody>
          <a:bodyPr/>
          <a:lstStyle/>
          <a:p>
            <a:r>
              <a:rPr lang="en-US" b="1">
                <a:solidFill>
                  <a:srgbClr val="4E4F4E"/>
                </a:solidFill>
                <a:cs typeface="Arial" panose="020B0604020202020204" pitchFamily="34" charset="0"/>
              </a:rPr>
              <a:t>EAIR</a:t>
            </a:r>
            <a:r>
              <a:rPr lang="en-US">
                <a:solidFill>
                  <a:srgbClr val="4E4F4E"/>
                </a:solidFill>
                <a:cs typeface="Arial" panose="020B0604020202020204" pitchFamily="34" charset="0"/>
              </a:rPr>
              <a:t>, exposure-adjusted incidence rate; </a:t>
            </a:r>
            <a:r>
              <a:rPr lang="en-US" b="1">
                <a:solidFill>
                  <a:srgbClr val="4E4F4E"/>
                </a:solidFill>
                <a:cs typeface="Arial" panose="020B0604020202020204" pitchFamily="34" charset="0"/>
              </a:rPr>
              <a:t>TEAE</a:t>
            </a:r>
            <a:r>
              <a:rPr lang="en-US">
                <a:solidFill>
                  <a:srgbClr val="4E4F4E"/>
                </a:solidFill>
                <a:cs typeface="Arial" panose="020B0604020202020204" pitchFamily="34" charset="0"/>
              </a:rPr>
              <a:t>, treatment-emergent adverse events.</a:t>
            </a:r>
          </a:p>
          <a:p>
            <a:r>
              <a:rPr lang="en-US" b="1">
                <a:solidFill>
                  <a:srgbClr val="4E4F4E"/>
                </a:solidFill>
                <a:cs typeface="Arial" panose="020B0604020202020204" pitchFamily="34" charset="0"/>
              </a:rPr>
              <a:t>Flowers CR,</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7545 presented at ASCO 2023. Trotman J,</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P1080 presented at EHA2023. </a:t>
            </a:r>
            <a:r>
              <a:rPr lang="en-US" b="1" err="1">
                <a:solidFill>
                  <a:srgbClr val="4E4F4E"/>
                </a:solidFill>
                <a:cs typeface="Arial" panose="020B0604020202020204" pitchFamily="34" charset="0"/>
              </a:rPr>
              <a:t>Zinzani</a:t>
            </a:r>
            <a:r>
              <a:rPr lang="en-US" b="1">
                <a:solidFill>
                  <a:srgbClr val="4E4F4E"/>
                </a:solidFill>
                <a:cs typeface="Arial" panose="020B0604020202020204" pitchFamily="34" charset="0"/>
              </a:rPr>
              <a:t> P,</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81 presented at 17-ICML.</a:t>
            </a:r>
          </a:p>
        </p:txBody>
      </p:sp>
      <p:graphicFrame>
        <p:nvGraphicFramePr>
          <p:cNvPr id="6" name="Diagramm 5">
            <a:extLst>
              <a:ext uri="{FF2B5EF4-FFF2-40B4-BE49-F238E27FC236}">
                <a16:creationId xmlns:a16="http://schemas.microsoft.com/office/drawing/2014/main" id="{EEB5918B-FC61-AED2-3B15-BA78011CB92D}"/>
              </a:ext>
            </a:extLst>
          </p:cNvPr>
          <p:cNvGraphicFramePr/>
          <p:nvPr>
            <p:extLst>
              <p:ext uri="{D42A27DB-BD31-4B8C-83A1-F6EECF244321}">
                <p14:modId xmlns:p14="http://schemas.microsoft.com/office/powerpoint/2010/main" val="612741258"/>
              </p:ext>
            </p:extLst>
          </p:nvPr>
        </p:nvGraphicFramePr>
        <p:xfrm>
          <a:off x="631031" y="1585913"/>
          <a:ext cx="8489157" cy="490775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feld 2">
            <a:extLst>
              <a:ext uri="{FF2B5EF4-FFF2-40B4-BE49-F238E27FC236}">
                <a16:creationId xmlns:a16="http://schemas.microsoft.com/office/drawing/2014/main" id="{45CA5BB0-7638-B021-70D4-5103EC1746A1}"/>
              </a:ext>
            </a:extLst>
          </p:cNvPr>
          <p:cNvSpPr txBox="1"/>
          <p:nvPr/>
        </p:nvSpPr>
        <p:spPr>
          <a:xfrm rot="16200000">
            <a:off x="-1046858" y="2985392"/>
            <a:ext cx="3048000" cy="307777"/>
          </a:xfrm>
          <a:prstGeom prst="rect">
            <a:avLst/>
          </a:prstGeom>
          <a:noFill/>
        </p:spPr>
        <p:txBody>
          <a:bodyPr wrap="square" rtlCol="0" anchor="ctr">
            <a:spAutoFit/>
          </a:bodyPr>
          <a:lstStyle/>
          <a:p>
            <a:pPr algn="ctr"/>
            <a:r>
              <a:rPr lang="de-DE" sz="1400" b="1" err="1"/>
              <a:t>Persons</a:t>
            </a:r>
            <a:r>
              <a:rPr lang="de-DE" sz="1400" b="1"/>
              <a:t> per 100 </a:t>
            </a:r>
            <a:r>
              <a:rPr lang="de-DE" sz="1400" b="1" err="1"/>
              <a:t>person-months</a:t>
            </a:r>
            <a:endParaRPr lang="de-DE" sz="1400" b="1"/>
          </a:p>
        </p:txBody>
      </p:sp>
      <p:sp>
        <p:nvSpPr>
          <p:cNvPr id="4" name="TextBox 13">
            <a:extLst>
              <a:ext uri="{FF2B5EF4-FFF2-40B4-BE49-F238E27FC236}">
                <a16:creationId xmlns:a16="http://schemas.microsoft.com/office/drawing/2014/main" id="{514CC2EE-5DEF-9F7A-5DBE-65C2EF271227}"/>
              </a:ext>
            </a:extLst>
          </p:cNvPr>
          <p:cNvSpPr txBox="1"/>
          <p:nvPr/>
        </p:nvSpPr>
        <p:spPr>
          <a:xfrm>
            <a:off x="9120188" y="1665288"/>
            <a:ext cx="2663825" cy="3481206"/>
          </a:xfrm>
          <a:prstGeom prst="rect">
            <a:avLst/>
          </a:prstGeom>
          <a:solidFill>
            <a:schemeClr val="bg2"/>
          </a:solidFill>
        </p:spPr>
        <p:txBody>
          <a:bodyPr wrap="square" lIns="144000" tIns="108000" bIns="72000">
            <a:noAutofit/>
          </a:bodyPr>
          <a:lstStyle/>
          <a:p>
            <a:pPr marL="184150" indent="-184150">
              <a:spcAft>
                <a:spcPts val="600"/>
              </a:spcAft>
              <a:buClr>
                <a:schemeClr val="accent2"/>
              </a:buClr>
              <a:buFont typeface="Arial" panose="020B0604020202020204" pitchFamily="34" charset="0"/>
              <a:buChar char="•"/>
            </a:pPr>
            <a:r>
              <a:rPr lang="en-GB" sz="1400"/>
              <a:t>Incidences of atrial fibrillation and hypertension were low and similar in both treatment arms </a:t>
            </a:r>
          </a:p>
          <a:p>
            <a:pPr marL="184150" indent="-184150">
              <a:spcAft>
                <a:spcPts val="600"/>
              </a:spcAft>
              <a:buClr>
                <a:schemeClr val="accent2"/>
              </a:buClr>
              <a:buFont typeface="Arial" panose="020B0604020202020204" pitchFamily="34" charset="0"/>
              <a:buChar char="•"/>
            </a:pPr>
            <a:r>
              <a:rPr lang="en-GB" sz="1400"/>
              <a:t>Two patients in each arm reported major </a:t>
            </a:r>
            <a:r>
              <a:rPr lang="en-GB" sz="1400" err="1"/>
              <a:t>hemorrhage</a:t>
            </a:r>
            <a:r>
              <a:rPr lang="en-GB" sz="1400"/>
              <a:t> </a:t>
            </a:r>
          </a:p>
        </p:txBody>
      </p:sp>
    </p:spTree>
    <p:extLst>
      <p:ext uri="{BB962C8B-B14F-4D97-AF65-F5344CB8AC3E}">
        <p14:creationId xmlns:p14="http://schemas.microsoft.com/office/powerpoint/2010/main" val="1942011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C25011-7202-32B8-74DA-20204775095D}"/>
              </a:ext>
            </a:extLst>
          </p:cNvPr>
          <p:cNvSpPr>
            <a:spLocks noGrp="1"/>
          </p:cNvSpPr>
          <p:nvPr>
            <p:ph type="ftr" sz="quarter" idx="10"/>
          </p:nvPr>
        </p:nvSpPr>
        <p:spPr/>
        <p:txBody>
          <a:bodyPr/>
          <a:lstStyle/>
          <a:p>
            <a:endParaRPr lang="en-US" b="1">
              <a:solidFill>
                <a:srgbClr val="4E4F4E"/>
              </a:solidFill>
              <a:cs typeface="Arial" panose="020B0604020202020204" pitchFamily="34" charset="0"/>
            </a:endParaRPr>
          </a:p>
          <a:p>
            <a:r>
              <a:rPr lang="en-US" b="1">
                <a:solidFill>
                  <a:srgbClr val="4E4F4E"/>
                </a:solidFill>
                <a:cs typeface="Arial" panose="020B0604020202020204" pitchFamily="34" charset="0"/>
              </a:rPr>
              <a:t>BR</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bendamustine</a:t>
            </a:r>
            <a:r>
              <a:rPr lang="en-US">
                <a:solidFill>
                  <a:srgbClr val="4E4F4E"/>
                </a:solidFill>
                <a:cs typeface="Arial" panose="020B0604020202020204" pitchFamily="34" charset="0"/>
              </a:rPr>
              <a:t> plus rituximab; </a:t>
            </a:r>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a:solidFill>
                  <a:srgbClr val="4E4F4E"/>
                </a:solidFill>
                <a:cs typeface="Arial" panose="020B0604020202020204" pitchFamily="34" charset="0"/>
              </a:rPr>
              <a:t>IGHV</a:t>
            </a:r>
            <a:r>
              <a:rPr lang="en-US">
                <a:solidFill>
                  <a:srgbClr val="4E4F4E"/>
                </a:solidFill>
                <a:cs typeface="Arial" panose="020B0604020202020204" pitchFamily="34" charset="0"/>
              </a:rPr>
              <a:t>, immunoglobulin heavy chain variable region genes; </a:t>
            </a:r>
            <a:r>
              <a:rPr lang="en-US" b="1">
                <a:solidFill>
                  <a:srgbClr val="4E4F4E"/>
                </a:solidFill>
                <a:cs typeface="Arial" panose="020B0604020202020204" pitchFamily="34" charset="0"/>
              </a:rPr>
              <a:t>OS</a:t>
            </a:r>
            <a:r>
              <a:rPr lang="en-US">
                <a:solidFill>
                  <a:srgbClr val="4E4F4E"/>
                </a:solidFill>
                <a:cs typeface="Arial" panose="020B0604020202020204" pitchFamily="34" charset="0"/>
              </a:rPr>
              <a:t>, overall survival;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r>
              <a:rPr lang="en-US" b="1">
                <a:solidFill>
                  <a:srgbClr val="4E4F4E"/>
                </a:solidFill>
                <a:cs typeface="Arial" panose="020B0604020202020204" pitchFamily="34" charset="0"/>
              </a:rPr>
              <a:t>SLL</a:t>
            </a:r>
            <a:r>
              <a:rPr lang="en-US">
                <a:solidFill>
                  <a:srgbClr val="4E4F4E"/>
                </a:solidFill>
                <a:cs typeface="Arial" panose="020B0604020202020204" pitchFamily="34" charset="0"/>
              </a:rPr>
              <a:t>, small lymphocytic lymphoma. </a:t>
            </a:r>
          </a:p>
          <a:p>
            <a:r>
              <a:rPr lang="en-US" b="1">
                <a:solidFill>
                  <a:srgbClr val="4E4F4E"/>
                </a:solidFill>
                <a:cs typeface="Arial" panose="020B0604020202020204" pitchFamily="34" charset="0"/>
              </a:rPr>
              <a:t>Munir T, et al. Abstract P639 presented at EHA2023. </a:t>
            </a:r>
            <a:r>
              <a:rPr lang="en-US" b="1" err="1">
                <a:solidFill>
                  <a:srgbClr val="4E4F4E"/>
                </a:solidFill>
                <a:cs typeface="Arial" panose="020B0604020202020204" pitchFamily="34" charset="0"/>
              </a:rPr>
              <a:t>Shadman</a:t>
            </a:r>
            <a:r>
              <a:rPr lang="en-US" b="1">
                <a:solidFill>
                  <a:srgbClr val="4E4F4E"/>
                </a:solidFill>
                <a:cs typeface="Arial" panose="020B0604020202020204" pitchFamily="34" charset="0"/>
              </a:rPr>
              <a:t> T, et al. Abstract 154 presented at 17-ICML.</a:t>
            </a:r>
          </a:p>
        </p:txBody>
      </p:sp>
      <p:sp>
        <p:nvSpPr>
          <p:cNvPr id="2" name="Title 1">
            <a:extLst>
              <a:ext uri="{FF2B5EF4-FFF2-40B4-BE49-F238E27FC236}">
                <a16:creationId xmlns:a16="http://schemas.microsoft.com/office/drawing/2014/main" id="{8F615E4A-1BD0-01C4-127D-A20E5C75D639}"/>
              </a:ext>
            </a:extLst>
          </p:cNvPr>
          <p:cNvSpPr>
            <a:spLocks noGrp="1"/>
          </p:cNvSpPr>
          <p:nvPr>
            <p:ph type="title"/>
          </p:nvPr>
        </p:nvSpPr>
        <p:spPr/>
        <p:txBody>
          <a:bodyPr/>
          <a:lstStyle/>
          <a:p>
            <a:r>
              <a:rPr lang="en-US"/>
              <a:t>Conclusions </a:t>
            </a:r>
          </a:p>
        </p:txBody>
      </p:sp>
      <p:sp>
        <p:nvSpPr>
          <p:cNvPr id="7" name="Inhaltsplatzhalter 6">
            <a:extLst>
              <a:ext uri="{FF2B5EF4-FFF2-40B4-BE49-F238E27FC236}">
                <a16:creationId xmlns:a16="http://schemas.microsoft.com/office/drawing/2014/main" id="{E8868E17-0920-0136-2516-0A0A5AA8C1C8}"/>
              </a:ext>
            </a:extLst>
          </p:cNvPr>
          <p:cNvSpPr>
            <a:spLocks noGrp="1"/>
          </p:cNvSpPr>
          <p:nvPr>
            <p:ph idx="1"/>
          </p:nvPr>
        </p:nvSpPr>
        <p:spPr/>
        <p:txBody>
          <a:bodyPr vert="horz" lIns="216000" tIns="180000" rIns="108000" bIns="108000" rtlCol="0" anchor="t">
            <a:normAutofit/>
          </a:bodyPr>
          <a:lstStyle/>
          <a:p>
            <a:r>
              <a:rPr lang="en-GB"/>
              <a:t>The extended follow-up in the SEQUOIA study showed that the efficacy of </a:t>
            </a:r>
            <a:r>
              <a:rPr lang="en-GB" err="1"/>
              <a:t>zanubrutinib</a:t>
            </a:r>
            <a:r>
              <a:rPr lang="en-GB"/>
              <a:t> was maintained in previously untreated patients with CLL/SLL without del(17p) and that PFS rates were similar in patients with and without del(17p); OS rates were high in all arms of the trial</a:t>
            </a:r>
          </a:p>
          <a:p>
            <a:r>
              <a:rPr lang="en-GB"/>
              <a:t>Additionally, patients with mutated </a:t>
            </a:r>
            <a:r>
              <a:rPr lang="en-GB" i="1"/>
              <a:t>IGHV</a:t>
            </a:r>
            <a:r>
              <a:rPr lang="en-GB"/>
              <a:t> who received </a:t>
            </a:r>
            <a:r>
              <a:rPr lang="en-GB" err="1"/>
              <a:t>zanubrutinib</a:t>
            </a:r>
            <a:r>
              <a:rPr lang="en-GB"/>
              <a:t> demonstrated significant improvements in PFS with extended follow-up vs those who received BR; patients with unmutated </a:t>
            </a:r>
            <a:r>
              <a:rPr lang="en-GB" i="1"/>
              <a:t>IGHV</a:t>
            </a:r>
            <a:r>
              <a:rPr lang="en-GB"/>
              <a:t> who received </a:t>
            </a:r>
            <a:r>
              <a:rPr lang="en-GB" err="1"/>
              <a:t>zanubrutinib</a:t>
            </a:r>
            <a:r>
              <a:rPr lang="en-GB"/>
              <a:t> maintained the PFS benefit vs patients who received BR that was observed at the interim analysis</a:t>
            </a:r>
            <a:endParaRPr lang="en-GB">
              <a:cs typeface="Arial"/>
            </a:endParaRPr>
          </a:p>
          <a:p>
            <a:r>
              <a:rPr lang="en-GB"/>
              <a:t>Zanubrutinib was well tolerated over this extended treatment period and aligned with the known profile of BTK inhibitors; atrial fibrillation events remained low</a:t>
            </a:r>
            <a:endParaRPr lang="en-GB">
              <a:cs typeface="Arial"/>
            </a:endParaRPr>
          </a:p>
          <a:p>
            <a:r>
              <a:rPr lang="en-GB"/>
              <a:t>The results of this extended follow-up in the SEQUOIA study support the use of </a:t>
            </a:r>
            <a:r>
              <a:rPr lang="en-GB" err="1"/>
              <a:t>zanubrutinib</a:t>
            </a:r>
            <a:r>
              <a:rPr lang="en-GB"/>
              <a:t> as a valuable first-line treatment option for elderly patients with CLL/SLL and those with del(17p)</a:t>
            </a:r>
            <a:endParaRPr lang="en-GB">
              <a:cs typeface="Arial"/>
            </a:endParaRPr>
          </a:p>
          <a:p>
            <a:endParaRPr lang="en-GB"/>
          </a:p>
          <a:p>
            <a:endParaRPr lang="en-GB"/>
          </a:p>
        </p:txBody>
      </p:sp>
    </p:spTree>
    <p:extLst>
      <p:ext uri="{BB962C8B-B14F-4D97-AF65-F5344CB8AC3E}">
        <p14:creationId xmlns:p14="http://schemas.microsoft.com/office/powerpoint/2010/main" val="310874766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9E7D24-B46C-0D07-6C03-391C1F775A24}"/>
              </a:ext>
            </a:extLst>
          </p:cNvPr>
          <p:cNvSpPr>
            <a:spLocks noGrp="1"/>
          </p:cNvSpPr>
          <p:nvPr>
            <p:ph type="ftr" sz="quarter" idx="10"/>
          </p:nvPr>
        </p:nvSpPr>
        <p:spPr/>
        <p:txBody>
          <a:bodyPr/>
          <a:lstStyle/>
          <a:p>
            <a:r>
              <a:rPr lang="en-US" b="1">
                <a:solidFill>
                  <a:srgbClr val="4E4F4E"/>
                </a:solidFill>
                <a:cs typeface="Arial" panose="020B0604020202020204" pitchFamily="34" charset="0"/>
              </a:rPr>
              <a:t>FL</a:t>
            </a:r>
            <a:r>
              <a:rPr lang="en-US">
                <a:solidFill>
                  <a:srgbClr val="4E4F4E"/>
                </a:solidFill>
                <a:cs typeface="Arial" panose="020B0604020202020204" pitchFamily="34" charset="0"/>
              </a:rPr>
              <a:t>, follicular lymphoma;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r>
              <a:rPr lang="en-US" b="1">
                <a:solidFill>
                  <a:srgbClr val="4E4F4E"/>
                </a:solidFill>
                <a:cs typeface="Arial" panose="020B0604020202020204" pitchFamily="34" charset="0"/>
              </a:rPr>
              <a:t>R/R</a:t>
            </a:r>
            <a:r>
              <a:rPr lang="en-US">
                <a:solidFill>
                  <a:srgbClr val="4E4F4E"/>
                </a:solidFill>
                <a:cs typeface="Arial" panose="020B0604020202020204" pitchFamily="34" charset="0"/>
              </a:rPr>
              <a:t>, relapsed/refractory; </a:t>
            </a:r>
            <a:r>
              <a:rPr lang="en-US" b="1">
                <a:solidFill>
                  <a:srgbClr val="4E4F4E"/>
                </a:solidFill>
                <a:cs typeface="Arial" panose="020B0604020202020204" pitchFamily="34" charset="0"/>
              </a:rPr>
              <a:t>TTNT</a:t>
            </a:r>
            <a:r>
              <a:rPr lang="en-US">
                <a:solidFill>
                  <a:srgbClr val="4E4F4E"/>
                </a:solidFill>
                <a:cs typeface="Arial" panose="020B0604020202020204" pitchFamily="34" charset="0"/>
              </a:rPr>
              <a:t>, time to next treatment. </a:t>
            </a:r>
          </a:p>
          <a:p>
            <a:r>
              <a:rPr lang="en-US" b="1">
                <a:solidFill>
                  <a:srgbClr val="4E4F4E"/>
                </a:solidFill>
                <a:cs typeface="Arial" panose="020B0604020202020204" pitchFamily="34" charset="0"/>
              </a:rPr>
              <a:t>Flowers CR,</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7545 presented at ASCO 2023. Trotman J,</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P1080 presented at EHA2023. </a:t>
            </a:r>
            <a:r>
              <a:rPr lang="en-US" b="1" err="1">
                <a:solidFill>
                  <a:srgbClr val="4E4F4E"/>
                </a:solidFill>
                <a:cs typeface="Arial" panose="020B0604020202020204" pitchFamily="34" charset="0"/>
              </a:rPr>
              <a:t>Zinzani</a:t>
            </a:r>
            <a:r>
              <a:rPr lang="en-US" b="1">
                <a:solidFill>
                  <a:srgbClr val="4E4F4E"/>
                </a:solidFill>
                <a:cs typeface="Arial" panose="020B0604020202020204" pitchFamily="34" charset="0"/>
              </a:rPr>
              <a:t> P,</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81 presented at 17-ICML.</a:t>
            </a:r>
          </a:p>
        </p:txBody>
      </p:sp>
      <p:sp>
        <p:nvSpPr>
          <p:cNvPr id="3" name="Title 2">
            <a:extLst>
              <a:ext uri="{FF2B5EF4-FFF2-40B4-BE49-F238E27FC236}">
                <a16:creationId xmlns:a16="http://schemas.microsoft.com/office/drawing/2014/main" id="{78601061-96CA-4B26-6A4F-77901E3B7F99}"/>
              </a:ext>
            </a:extLst>
          </p:cNvPr>
          <p:cNvSpPr>
            <a:spLocks noGrp="1"/>
          </p:cNvSpPr>
          <p:nvPr>
            <p:ph type="title"/>
          </p:nvPr>
        </p:nvSpPr>
        <p:spPr/>
        <p:txBody>
          <a:bodyPr/>
          <a:lstStyle/>
          <a:p>
            <a:r>
              <a:rPr lang="en-US"/>
              <a:t>Conclusions </a:t>
            </a:r>
          </a:p>
        </p:txBody>
      </p:sp>
      <p:sp>
        <p:nvSpPr>
          <p:cNvPr id="7" name="Inhaltsplatzhalter 6">
            <a:extLst>
              <a:ext uri="{FF2B5EF4-FFF2-40B4-BE49-F238E27FC236}">
                <a16:creationId xmlns:a16="http://schemas.microsoft.com/office/drawing/2014/main" id="{35663391-2D3D-4554-E555-3B47C5995028}"/>
              </a:ext>
            </a:extLst>
          </p:cNvPr>
          <p:cNvSpPr>
            <a:spLocks noGrp="1"/>
          </p:cNvSpPr>
          <p:nvPr>
            <p:ph idx="1"/>
          </p:nvPr>
        </p:nvSpPr>
        <p:spPr/>
        <p:txBody>
          <a:bodyPr/>
          <a:lstStyle/>
          <a:p>
            <a:r>
              <a:rPr lang="en-US"/>
              <a:t>In the ROSEWOOD study, </a:t>
            </a:r>
            <a:r>
              <a:rPr lang="en-US" err="1"/>
              <a:t>zanubrutinib</a:t>
            </a:r>
            <a:r>
              <a:rPr lang="en-US"/>
              <a:t> plus </a:t>
            </a:r>
            <a:r>
              <a:rPr lang="en-US" err="1"/>
              <a:t>obinutuzumab</a:t>
            </a:r>
            <a:r>
              <a:rPr lang="en-US"/>
              <a:t> demonstrated meaningful efficacy and a manageable safety profile in heavily pretreated patients with R/R FL</a:t>
            </a:r>
          </a:p>
          <a:p>
            <a:r>
              <a:rPr lang="en-US"/>
              <a:t>This longer follow-up analysis provides evidence of the significant complete response rate, with longer </a:t>
            </a:r>
            <a:br>
              <a:rPr lang="en-US"/>
            </a:br>
            <a:r>
              <a:rPr lang="en-US"/>
              <a:t>PFS and TTNT, with </a:t>
            </a:r>
            <a:r>
              <a:rPr lang="en-US" err="1"/>
              <a:t>zanubrutinib</a:t>
            </a:r>
            <a:r>
              <a:rPr lang="en-US"/>
              <a:t> plus </a:t>
            </a:r>
            <a:r>
              <a:rPr lang="en-US" err="1"/>
              <a:t>obinutuzumab</a:t>
            </a:r>
            <a:r>
              <a:rPr lang="en-US"/>
              <a:t> vs </a:t>
            </a:r>
            <a:r>
              <a:rPr lang="en-US" err="1"/>
              <a:t>obinutuzumab</a:t>
            </a:r>
            <a:r>
              <a:rPr lang="en-US"/>
              <a:t> – A consistent benefit was observed across key prespecified subgroups</a:t>
            </a:r>
          </a:p>
          <a:p>
            <a:r>
              <a:rPr lang="en-US"/>
              <a:t>The combination of </a:t>
            </a:r>
            <a:r>
              <a:rPr lang="en-US" err="1"/>
              <a:t>zanubrutinib</a:t>
            </a:r>
            <a:r>
              <a:rPr lang="en-US"/>
              <a:t> and </a:t>
            </a:r>
            <a:r>
              <a:rPr lang="en-US" err="1"/>
              <a:t>obinutuzumab</a:t>
            </a:r>
            <a:r>
              <a:rPr lang="en-US"/>
              <a:t> demonstrates a favorable risk-benefit profile and </a:t>
            </a:r>
            <a:br>
              <a:rPr lang="en-US"/>
            </a:br>
            <a:r>
              <a:rPr lang="en-US"/>
              <a:t>may represent a potential novel combination therapy for patients with R/R FL</a:t>
            </a:r>
          </a:p>
          <a:p>
            <a:r>
              <a:rPr lang="en-US"/>
              <a:t>A phase 3 study of </a:t>
            </a:r>
            <a:r>
              <a:rPr lang="en-US" err="1"/>
              <a:t>zanubrutinib</a:t>
            </a:r>
            <a:r>
              <a:rPr lang="en-US"/>
              <a:t> plus </a:t>
            </a:r>
            <a:r>
              <a:rPr lang="en-US" err="1"/>
              <a:t>obinutuzumab</a:t>
            </a:r>
            <a:r>
              <a:rPr lang="en-US"/>
              <a:t> in patients who previously received ≥1 line of </a:t>
            </a:r>
            <a:br>
              <a:rPr lang="en-US"/>
            </a:br>
            <a:r>
              <a:rPr lang="en-US"/>
              <a:t>systemic therapy is now underway (MAHOGANY; NCT05100862)</a:t>
            </a:r>
          </a:p>
          <a:p>
            <a:endParaRPr lang="en-GB"/>
          </a:p>
        </p:txBody>
      </p:sp>
    </p:spTree>
    <p:extLst>
      <p:ext uri="{BB962C8B-B14F-4D97-AF65-F5344CB8AC3E}">
        <p14:creationId xmlns:p14="http://schemas.microsoft.com/office/powerpoint/2010/main" val="15582526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FBBAB9-DD8E-AD26-7ACD-0460929933FA}"/>
              </a:ext>
            </a:extLst>
          </p:cNvPr>
          <p:cNvSpPr>
            <a:spLocks noGrp="1"/>
          </p:cNvSpPr>
          <p:nvPr>
            <p:ph type="title"/>
          </p:nvPr>
        </p:nvSpPr>
        <p:spPr/>
        <p:txBody>
          <a:bodyPr>
            <a:normAutofit/>
          </a:bodyPr>
          <a:lstStyle/>
          <a:p>
            <a:r>
              <a:rPr lang="en-US"/>
              <a:t>Acalabrutinib, lenalidomide, </a:t>
            </a:r>
            <a:br>
              <a:rPr lang="en-US"/>
            </a:br>
            <a:r>
              <a:rPr lang="en-US"/>
              <a:t>and rituximab </a:t>
            </a:r>
            <a:br>
              <a:rPr lang="en-US"/>
            </a:br>
            <a:r>
              <a:rPr lang="en-US"/>
              <a:t>(aR2) in previously untreated FL</a:t>
            </a:r>
          </a:p>
        </p:txBody>
      </p:sp>
      <p:sp>
        <p:nvSpPr>
          <p:cNvPr id="6" name="Text Placeholder 5">
            <a:extLst>
              <a:ext uri="{FF2B5EF4-FFF2-40B4-BE49-F238E27FC236}">
                <a16:creationId xmlns:a16="http://schemas.microsoft.com/office/drawing/2014/main" id="{1CC78AF1-BC61-7AD2-C3B6-2BAC9DC25F9B}"/>
              </a:ext>
            </a:extLst>
          </p:cNvPr>
          <p:cNvSpPr>
            <a:spLocks noGrp="1"/>
          </p:cNvSpPr>
          <p:nvPr>
            <p:ph type="body" idx="1"/>
          </p:nvPr>
        </p:nvSpPr>
        <p:spPr/>
        <p:txBody>
          <a:bodyPr/>
          <a:lstStyle/>
          <a:p>
            <a:r>
              <a:rPr lang="en-US"/>
              <a:t>A Phase 2 investigator-initiated study</a:t>
            </a:r>
          </a:p>
        </p:txBody>
      </p:sp>
    </p:spTree>
    <p:extLst>
      <p:ext uri="{BB962C8B-B14F-4D97-AF65-F5344CB8AC3E}">
        <p14:creationId xmlns:p14="http://schemas.microsoft.com/office/powerpoint/2010/main" val="18235758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662FF0-064A-DB1A-731F-FBE8B8F37887}"/>
              </a:ext>
            </a:extLst>
          </p:cNvPr>
          <p:cNvSpPr>
            <a:spLocks noGrp="1"/>
          </p:cNvSpPr>
          <p:nvPr>
            <p:ph type="body" sz="quarter" idx="12"/>
          </p:nvPr>
        </p:nvSpPr>
        <p:spPr/>
        <p:txBody>
          <a:bodyPr>
            <a:normAutofit/>
          </a:bodyPr>
          <a:lstStyle/>
          <a:p>
            <a:r>
              <a:rPr lang="en-US"/>
              <a:t>A Phase II Study of acalabrutinib, lenalidomide, and rituximab (aR2) </a:t>
            </a:r>
            <a:br>
              <a:rPr lang="en-US"/>
            </a:br>
            <a:r>
              <a:rPr lang="en-US"/>
              <a:t>in patients with previously untreated FL</a:t>
            </a:r>
          </a:p>
        </p:txBody>
      </p:sp>
      <p:sp>
        <p:nvSpPr>
          <p:cNvPr id="3" name="Title 2">
            <a:extLst>
              <a:ext uri="{FF2B5EF4-FFF2-40B4-BE49-F238E27FC236}">
                <a16:creationId xmlns:a16="http://schemas.microsoft.com/office/drawing/2014/main" id="{2AFE38B1-14C8-A7A7-A5E0-6E29CC8EF61C}"/>
              </a:ext>
            </a:extLst>
          </p:cNvPr>
          <p:cNvSpPr>
            <a:spLocks noGrp="1"/>
          </p:cNvSpPr>
          <p:nvPr>
            <p:ph type="title"/>
          </p:nvPr>
        </p:nvSpPr>
        <p:spPr/>
        <p:txBody>
          <a:bodyPr/>
          <a:lstStyle/>
          <a:p>
            <a:r>
              <a:rPr lang="en-US"/>
              <a:t>aR2 in FL: Study design </a:t>
            </a:r>
          </a:p>
        </p:txBody>
      </p:sp>
      <p:sp>
        <p:nvSpPr>
          <p:cNvPr id="5" name="Footer Placeholder 1">
            <a:extLst>
              <a:ext uri="{FF2B5EF4-FFF2-40B4-BE49-F238E27FC236}">
                <a16:creationId xmlns:a16="http://schemas.microsoft.com/office/drawing/2014/main" id="{894ABA58-9872-1360-838F-1177467AC322}"/>
              </a:ext>
            </a:extLst>
          </p:cNvPr>
          <p:cNvSpPr>
            <a:spLocks noGrp="1"/>
          </p:cNvSpPr>
          <p:nvPr>
            <p:ph type="ftr" sz="quarter" idx="13"/>
          </p:nvPr>
        </p:nvSpPr>
        <p:spPr/>
        <p:txBody>
          <a:bodyPr/>
          <a:lstStyle/>
          <a:p>
            <a:r>
              <a:rPr lang="en-US" b="1">
                <a:solidFill>
                  <a:srgbClr val="4E4F4E"/>
                </a:solidFill>
                <a:cs typeface="Arial" panose="020B0604020202020204" pitchFamily="34" charset="0"/>
              </a:rPr>
              <a:t>aR2</a:t>
            </a:r>
            <a:r>
              <a:rPr lang="en-US">
                <a:solidFill>
                  <a:srgbClr val="4E4F4E"/>
                </a:solidFill>
                <a:cs typeface="Arial" panose="020B0604020202020204" pitchFamily="34" charset="0"/>
              </a:rPr>
              <a:t>, acalabrutinib, lenalidomide, and rituximab; </a:t>
            </a:r>
            <a:r>
              <a:rPr lang="en-US" b="1">
                <a:solidFill>
                  <a:srgbClr val="4E4F4E"/>
                </a:solidFill>
                <a:cs typeface="Arial" panose="020B0604020202020204" pitchFamily="34" charset="0"/>
              </a:rPr>
              <a:t>BID</a:t>
            </a:r>
            <a:r>
              <a:rPr lang="en-US">
                <a:solidFill>
                  <a:srgbClr val="4E4F4E"/>
                </a:solidFill>
                <a:cs typeface="Arial" panose="020B0604020202020204" pitchFamily="34" charset="0"/>
              </a:rPr>
              <a:t>, twice daily;  </a:t>
            </a:r>
            <a:r>
              <a:rPr lang="en-US" b="1">
                <a:solidFill>
                  <a:srgbClr val="4E4F4E"/>
                </a:solidFill>
                <a:cs typeface="Arial" panose="020B0604020202020204" pitchFamily="34" charset="0"/>
              </a:rPr>
              <a:t>CT</a:t>
            </a:r>
            <a:r>
              <a:rPr lang="en-US">
                <a:solidFill>
                  <a:srgbClr val="4E4F4E"/>
                </a:solidFill>
                <a:cs typeface="Arial" panose="020B0604020202020204" pitchFamily="34" charset="0"/>
              </a:rPr>
              <a:t>, computed tomography; </a:t>
            </a:r>
            <a:r>
              <a:rPr lang="en-US" b="1">
                <a:solidFill>
                  <a:srgbClr val="4E4F4E"/>
                </a:solidFill>
                <a:cs typeface="Arial" panose="020B0604020202020204" pitchFamily="34" charset="0"/>
              </a:rPr>
              <a:t>D</a:t>
            </a:r>
            <a:r>
              <a:rPr lang="en-US">
                <a:solidFill>
                  <a:srgbClr val="4E4F4E"/>
                </a:solidFill>
                <a:cs typeface="Arial" panose="020B0604020202020204" pitchFamily="34" charset="0"/>
              </a:rPr>
              <a:t>, day; </a:t>
            </a:r>
            <a:r>
              <a:rPr lang="en-US" b="1">
                <a:solidFill>
                  <a:srgbClr val="4E4F4E"/>
                </a:solidFill>
                <a:cs typeface="Arial" panose="020B0604020202020204" pitchFamily="34" charset="0"/>
              </a:rPr>
              <a:t>GELF</a:t>
            </a:r>
            <a:r>
              <a:rPr lang="en-US">
                <a:solidFill>
                  <a:srgbClr val="4E4F4E"/>
                </a:solidFill>
                <a:cs typeface="Arial" panose="020B0604020202020204" pitchFamily="34" charset="0"/>
              </a:rPr>
              <a:t>, Groupe </a:t>
            </a:r>
            <a:r>
              <a:rPr lang="en-US" err="1">
                <a:solidFill>
                  <a:srgbClr val="4E4F4E"/>
                </a:solidFill>
                <a:cs typeface="Arial" panose="020B0604020202020204" pitchFamily="34" charset="0"/>
              </a:rPr>
              <a:t>d'Etude</a:t>
            </a:r>
            <a:r>
              <a:rPr lang="en-US">
                <a:solidFill>
                  <a:srgbClr val="4E4F4E"/>
                </a:solidFill>
                <a:cs typeface="Arial" panose="020B0604020202020204" pitchFamily="34" charset="0"/>
              </a:rPr>
              <a:t> des </a:t>
            </a:r>
            <a:r>
              <a:rPr lang="en-US" err="1">
                <a:solidFill>
                  <a:srgbClr val="4E4F4E"/>
                </a:solidFill>
                <a:cs typeface="Arial" panose="020B0604020202020204" pitchFamily="34" charset="0"/>
              </a:rPr>
              <a:t>Lymphomes</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Folliculaires</a:t>
            </a:r>
            <a:r>
              <a:rPr lang="en-US">
                <a:solidFill>
                  <a:srgbClr val="4E4F4E"/>
                </a:solidFill>
                <a:cs typeface="Arial" panose="020B0604020202020204" pitchFamily="34" charset="0"/>
              </a:rPr>
              <a:t>; </a:t>
            </a:r>
            <a:br>
              <a:rPr lang="en-US">
                <a:solidFill>
                  <a:srgbClr val="4E4F4E"/>
                </a:solidFill>
                <a:cs typeface="Arial" panose="020B0604020202020204" pitchFamily="34" charset="0"/>
              </a:rPr>
            </a:br>
            <a:r>
              <a:rPr lang="en-US" b="1">
                <a:solidFill>
                  <a:srgbClr val="4E4F4E"/>
                </a:solidFill>
                <a:cs typeface="Arial" panose="020B0604020202020204" pitchFamily="34" charset="0"/>
              </a:rPr>
              <a:t>IV</a:t>
            </a:r>
            <a:r>
              <a:rPr lang="en-US">
                <a:solidFill>
                  <a:srgbClr val="4E4F4E"/>
                </a:solidFill>
                <a:cs typeface="Arial" panose="020B0604020202020204" pitchFamily="34" charset="0"/>
              </a:rPr>
              <a:t>, intravenous; </a:t>
            </a:r>
            <a:r>
              <a:rPr lang="en-US" b="1">
                <a:solidFill>
                  <a:srgbClr val="4E4F4E"/>
                </a:solidFill>
                <a:cs typeface="Arial" panose="020B0604020202020204" pitchFamily="34" charset="0"/>
              </a:rPr>
              <a:t>FL</a:t>
            </a:r>
            <a:r>
              <a:rPr lang="en-US">
                <a:solidFill>
                  <a:srgbClr val="4E4F4E"/>
                </a:solidFill>
                <a:cs typeface="Arial" panose="020B0604020202020204" pitchFamily="34" charset="0"/>
              </a:rPr>
              <a:t>, follicular lymphoma; </a:t>
            </a:r>
            <a:r>
              <a:rPr lang="en-US" b="1">
                <a:solidFill>
                  <a:srgbClr val="4E4F4E"/>
                </a:solidFill>
                <a:cs typeface="Arial" panose="020B0604020202020204" pitchFamily="34" charset="0"/>
              </a:rPr>
              <a:t>PET</a:t>
            </a:r>
            <a:r>
              <a:rPr lang="en-US">
                <a:solidFill>
                  <a:srgbClr val="4E4F4E"/>
                </a:solidFill>
                <a:cs typeface="Arial" panose="020B0604020202020204" pitchFamily="34" charset="0"/>
              </a:rPr>
              <a:t>, positron emission tomography;  </a:t>
            </a:r>
            <a:r>
              <a:rPr lang="en-US" b="1">
                <a:solidFill>
                  <a:srgbClr val="4E4F4E"/>
                </a:solidFill>
                <a:cs typeface="Arial" panose="020B0604020202020204" pitchFamily="34" charset="0"/>
              </a:rPr>
              <a:t>PO</a:t>
            </a:r>
            <a:r>
              <a:rPr lang="en-US">
                <a:solidFill>
                  <a:srgbClr val="4E4F4E"/>
                </a:solidFill>
                <a:cs typeface="Arial" panose="020B0604020202020204" pitchFamily="34" charset="0"/>
              </a:rPr>
              <a:t>, per oral.</a:t>
            </a:r>
          </a:p>
          <a:p>
            <a:r>
              <a:rPr lang="en-US" b="1">
                <a:solidFill>
                  <a:srgbClr val="4E4F4E"/>
                </a:solidFill>
                <a:cs typeface="Arial" panose="020B0604020202020204" pitchFamily="34" charset="0"/>
              </a:rPr>
              <a:t>Strati P,</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P1092 presented at EHA2023</a:t>
            </a:r>
            <a:endParaRPr lang="en-GB"/>
          </a:p>
        </p:txBody>
      </p:sp>
      <p:sp>
        <p:nvSpPr>
          <p:cNvPr id="8" name="Right Arrow 7">
            <a:extLst>
              <a:ext uri="{FF2B5EF4-FFF2-40B4-BE49-F238E27FC236}">
                <a16:creationId xmlns:a16="http://schemas.microsoft.com/office/drawing/2014/main" id="{9B9597CE-84C9-6C8D-579D-6FBCCB1ADF84}"/>
              </a:ext>
            </a:extLst>
          </p:cNvPr>
          <p:cNvSpPr/>
          <p:nvPr/>
        </p:nvSpPr>
        <p:spPr>
          <a:xfrm>
            <a:off x="3010237" y="2053355"/>
            <a:ext cx="8764163" cy="864000"/>
          </a:xfrm>
          <a:prstGeom prst="rightArrow">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US" sz="1400" b="1"/>
              <a:t>Cycle 1</a:t>
            </a:r>
          </a:p>
        </p:txBody>
      </p:sp>
      <p:sp>
        <p:nvSpPr>
          <p:cNvPr id="9" name="Right Arrow 8">
            <a:extLst>
              <a:ext uri="{FF2B5EF4-FFF2-40B4-BE49-F238E27FC236}">
                <a16:creationId xmlns:a16="http://schemas.microsoft.com/office/drawing/2014/main" id="{16664103-5526-EFE2-141A-78D6B80FA676}"/>
              </a:ext>
            </a:extLst>
          </p:cNvPr>
          <p:cNvSpPr/>
          <p:nvPr/>
        </p:nvSpPr>
        <p:spPr>
          <a:xfrm>
            <a:off x="5588431" y="3115527"/>
            <a:ext cx="6185968" cy="864000"/>
          </a:xfrm>
          <a:prstGeom prst="rightArrow">
            <a:avLst/>
          </a:prstGeom>
          <a:solidFill>
            <a:schemeClr val="accent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US" sz="1400" b="1"/>
              <a:t>Cycle 2</a:t>
            </a:r>
          </a:p>
        </p:txBody>
      </p:sp>
      <p:sp>
        <p:nvSpPr>
          <p:cNvPr id="10" name="TextBox 9">
            <a:extLst>
              <a:ext uri="{FF2B5EF4-FFF2-40B4-BE49-F238E27FC236}">
                <a16:creationId xmlns:a16="http://schemas.microsoft.com/office/drawing/2014/main" id="{20F4BF1E-3625-1CFE-D7AF-4CC79A465B05}"/>
              </a:ext>
            </a:extLst>
          </p:cNvPr>
          <p:cNvSpPr txBox="1"/>
          <p:nvPr/>
        </p:nvSpPr>
        <p:spPr>
          <a:xfrm>
            <a:off x="10246684" y="1904340"/>
            <a:ext cx="1157420" cy="276999"/>
          </a:xfrm>
          <a:prstGeom prst="rect">
            <a:avLst/>
          </a:prstGeom>
          <a:noFill/>
        </p:spPr>
        <p:txBody>
          <a:bodyPr wrap="square" rtlCol="0">
            <a:spAutoFit/>
          </a:bodyPr>
          <a:lstStyle/>
          <a:p>
            <a:r>
              <a:rPr lang="en-US" sz="1200"/>
              <a:t>For 13 cycles</a:t>
            </a:r>
          </a:p>
        </p:txBody>
      </p:sp>
      <p:sp>
        <p:nvSpPr>
          <p:cNvPr id="11" name="TextBox 10">
            <a:extLst>
              <a:ext uri="{FF2B5EF4-FFF2-40B4-BE49-F238E27FC236}">
                <a16:creationId xmlns:a16="http://schemas.microsoft.com/office/drawing/2014/main" id="{E66E41E2-3994-3AAD-0DA9-87B70EA10058}"/>
              </a:ext>
            </a:extLst>
          </p:cNvPr>
          <p:cNvSpPr txBox="1"/>
          <p:nvPr/>
        </p:nvSpPr>
        <p:spPr>
          <a:xfrm>
            <a:off x="10246684" y="3022003"/>
            <a:ext cx="1118287" cy="276999"/>
          </a:xfrm>
          <a:prstGeom prst="rect">
            <a:avLst/>
          </a:prstGeom>
          <a:noFill/>
        </p:spPr>
        <p:txBody>
          <a:bodyPr wrap="square" rtlCol="0">
            <a:spAutoFit/>
          </a:bodyPr>
          <a:lstStyle/>
          <a:p>
            <a:r>
              <a:rPr lang="en-US" sz="1200"/>
              <a:t>For 12 cycles</a:t>
            </a:r>
          </a:p>
        </p:txBody>
      </p:sp>
      <p:sp>
        <p:nvSpPr>
          <p:cNvPr id="12" name="TextBox 11">
            <a:extLst>
              <a:ext uri="{FF2B5EF4-FFF2-40B4-BE49-F238E27FC236}">
                <a16:creationId xmlns:a16="http://schemas.microsoft.com/office/drawing/2014/main" id="{A392C76C-8696-7DF0-72B7-E245AD9F14EC}"/>
              </a:ext>
            </a:extLst>
          </p:cNvPr>
          <p:cNvSpPr txBox="1"/>
          <p:nvPr/>
        </p:nvSpPr>
        <p:spPr>
          <a:xfrm>
            <a:off x="3010237" y="1916325"/>
            <a:ext cx="3323968" cy="307777"/>
          </a:xfrm>
          <a:prstGeom prst="rect">
            <a:avLst/>
          </a:prstGeom>
          <a:noFill/>
        </p:spPr>
        <p:txBody>
          <a:bodyPr wrap="square" lIns="0" rtlCol="0">
            <a:spAutoFit/>
          </a:bodyPr>
          <a:lstStyle/>
          <a:p>
            <a:r>
              <a:rPr lang="en-US" sz="1400" b="1">
                <a:solidFill>
                  <a:schemeClr val="accent2"/>
                </a:solidFill>
              </a:rPr>
              <a:t>Acalabrutinib 100 mg PO BID</a:t>
            </a:r>
          </a:p>
        </p:txBody>
      </p:sp>
      <p:cxnSp>
        <p:nvCxnSpPr>
          <p:cNvPr id="14" name="Straight Connector 13">
            <a:extLst>
              <a:ext uri="{FF2B5EF4-FFF2-40B4-BE49-F238E27FC236}">
                <a16:creationId xmlns:a16="http://schemas.microsoft.com/office/drawing/2014/main" id="{2F4B4726-738B-02BF-3736-FE5F8CA9C757}"/>
              </a:ext>
            </a:extLst>
          </p:cNvPr>
          <p:cNvCxnSpPr>
            <a:cxnSpLocks/>
          </p:cNvCxnSpPr>
          <p:nvPr/>
        </p:nvCxnSpPr>
        <p:spPr>
          <a:xfrm>
            <a:off x="5588433" y="2268471"/>
            <a:ext cx="0" cy="18812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7217F68-881C-FFF1-880E-C3E22D048109}"/>
              </a:ext>
            </a:extLst>
          </p:cNvPr>
          <p:cNvSpPr txBox="1"/>
          <p:nvPr/>
        </p:nvSpPr>
        <p:spPr>
          <a:xfrm>
            <a:off x="3010237" y="3499731"/>
            <a:ext cx="3089183" cy="738664"/>
          </a:xfrm>
          <a:prstGeom prst="rect">
            <a:avLst/>
          </a:prstGeom>
          <a:noFill/>
        </p:spPr>
        <p:txBody>
          <a:bodyPr wrap="square" lIns="0" tIns="45720" rIns="91440" bIns="45720" rtlCol="0" anchor="t">
            <a:spAutoFit/>
          </a:bodyPr>
          <a:lstStyle/>
          <a:p>
            <a:r>
              <a:rPr lang="en-US" sz="1400" b="1"/>
              <a:t>Lugano criteria: PET/CT</a:t>
            </a:r>
          </a:p>
          <a:p>
            <a:r>
              <a:rPr lang="en-US" sz="1400"/>
              <a:t>(month 3, 6, 12, 18, 24, </a:t>
            </a:r>
            <a:br>
              <a:rPr lang="en-US" sz="1400"/>
            </a:br>
            <a:r>
              <a:rPr lang="en-US" sz="1400"/>
              <a:t>then yearly)</a:t>
            </a:r>
            <a:endParaRPr lang="en-US" sz="1400">
              <a:cs typeface="Arial"/>
            </a:endParaRPr>
          </a:p>
        </p:txBody>
      </p:sp>
      <p:sp>
        <p:nvSpPr>
          <p:cNvPr id="16" name="TextBox 15">
            <a:extLst>
              <a:ext uri="{FF2B5EF4-FFF2-40B4-BE49-F238E27FC236}">
                <a16:creationId xmlns:a16="http://schemas.microsoft.com/office/drawing/2014/main" id="{D279FEFC-6C59-548A-4590-F4EC2DA55254}"/>
              </a:ext>
            </a:extLst>
          </p:cNvPr>
          <p:cNvSpPr txBox="1"/>
          <p:nvPr/>
        </p:nvSpPr>
        <p:spPr>
          <a:xfrm>
            <a:off x="5588431" y="2787043"/>
            <a:ext cx="4646393" cy="523220"/>
          </a:xfrm>
          <a:prstGeom prst="rect">
            <a:avLst/>
          </a:prstGeom>
          <a:noFill/>
        </p:spPr>
        <p:txBody>
          <a:bodyPr wrap="square" rtlCol="0">
            <a:spAutoFit/>
          </a:bodyPr>
          <a:lstStyle/>
          <a:p>
            <a:r>
              <a:rPr lang="en-US" sz="1400" b="1">
                <a:solidFill>
                  <a:schemeClr val="accent1">
                    <a:lumMod val="50000"/>
                    <a:lumOff val="50000"/>
                  </a:schemeClr>
                </a:solidFill>
              </a:rPr>
              <a:t>Lenalidomide 20 mg PO D 1-21</a:t>
            </a:r>
          </a:p>
          <a:p>
            <a:r>
              <a:rPr lang="en-US" sz="1400" b="1">
                <a:solidFill>
                  <a:schemeClr val="accent1">
                    <a:lumMod val="50000"/>
                    <a:lumOff val="50000"/>
                  </a:schemeClr>
                </a:solidFill>
              </a:rPr>
              <a:t>Rituximab 375 mg/m</a:t>
            </a:r>
            <a:r>
              <a:rPr lang="en-US" sz="1400" b="1" baseline="30000">
                <a:solidFill>
                  <a:schemeClr val="accent1">
                    <a:lumMod val="50000"/>
                    <a:lumOff val="50000"/>
                  </a:schemeClr>
                </a:solidFill>
              </a:rPr>
              <a:t>2</a:t>
            </a:r>
            <a:r>
              <a:rPr lang="en-US" sz="1400" b="1">
                <a:solidFill>
                  <a:schemeClr val="accent1">
                    <a:lumMod val="50000"/>
                    <a:lumOff val="50000"/>
                  </a:schemeClr>
                </a:solidFill>
              </a:rPr>
              <a:t> IV weekly X 4, then monthly</a:t>
            </a:r>
          </a:p>
        </p:txBody>
      </p:sp>
      <p:sp>
        <p:nvSpPr>
          <p:cNvPr id="17" name="TextBox 16">
            <a:extLst>
              <a:ext uri="{FF2B5EF4-FFF2-40B4-BE49-F238E27FC236}">
                <a16:creationId xmlns:a16="http://schemas.microsoft.com/office/drawing/2014/main" id="{8A551F35-1C1A-F62B-0DF7-D2955C6E6358}"/>
              </a:ext>
            </a:extLst>
          </p:cNvPr>
          <p:cNvSpPr txBox="1"/>
          <p:nvPr/>
        </p:nvSpPr>
        <p:spPr>
          <a:xfrm>
            <a:off x="417600" y="4329089"/>
            <a:ext cx="2310082" cy="648997"/>
          </a:xfrm>
          <a:prstGeom prst="rect">
            <a:avLst/>
          </a:prstGeom>
          <a:solidFill>
            <a:schemeClr val="bg2"/>
          </a:solidFill>
        </p:spPr>
        <p:txBody>
          <a:bodyPr wrap="square" tIns="108000" bIns="108000" rtlCol="0">
            <a:spAutoFit/>
          </a:bodyPr>
          <a:lstStyle/>
          <a:p>
            <a:r>
              <a:rPr lang="en-US" sz="1400"/>
              <a:t>Primary endpoint: best complete response rate</a:t>
            </a:r>
          </a:p>
        </p:txBody>
      </p:sp>
      <p:sp>
        <p:nvSpPr>
          <p:cNvPr id="18" name="TextBox 17">
            <a:extLst>
              <a:ext uri="{FF2B5EF4-FFF2-40B4-BE49-F238E27FC236}">
                <a16:creationId xmlns:a16="http://schemas.microsoft.com/office/drawing/2014/main" id="{CA6CFDA2-74AA-B380-98DB-CDB2E61E98E9}"/>
              </a:ext>
            </a:extLst>
          </p:cNvPr>
          <p:cNvSpPr txBox="1"/>
          <p:nvPr/>
        </p:nvSpPr>
        <p:spPr>
          <a:xfrm>
            <a:off x="417599" y="1993267"/>
            <a:ext cx="2310083" cy="2156458"/>
          </a:xfrm>
          <a:prstGeom prst="rect">
            <a:avLst/>
          </a:prstGeom>
          <a:solidFill>
            <a:schemeClr val="accent1"/>
          </a:solidFill>
        </p:spPr>
        <p:txBody>
          <a:bodyPr wrap="square" lIns="144000" tIns="108000" rIns="108000" bIns="108000" rtlCol="0">
            <a:noAutofit/>
          </a:bodyPr>
          <a:lstStyle/>
          <a:p>
            <a:pPr>
              <a:spcAft>
                <a:spcPts val="600"/>
              </a:spcAft>
            </a:pPr>
            <a:r>
              <a:rPr lang="en-US" sz="1400" b="1">
                <a:solidFill>
                  <a:schemeClr val="bg1"/>
                </a:solidFill>
              </a:rPr>
              <a:t>Inclusion Criteria</a:t>
            </a:r>
            <a:endParaRPr lang="en-US" sz="1400">
              <a:solidFill>
                <a:schemeClr val="bg1"/>
              </a:solidFill>
            </a:endParaRPr>
          </a:p>
          <a:p>
            <a:pPr marL="285750" indent="-285750">
              <a:spcAft>
                <a:spcPts val="600"/>
              </a:spcAft>
              <a:buFont typeface="Arial" panose="020B0604020202020204" pitchFamily="34" charset="0"/>
              <a:buChar char="•"/>
            </a:pPr>
            <a:r>
              <a:rPr lang="en-US" sz="1400">
                <a:solidFill>
                  <a:schemeClr val="bg1"/>
                </a:solidFill>
              </a:rPr>
              <a:t>Adult patients with previously treated FL</a:t>
            </a:r>
          </a:p>
          <a:p>
            <a:pPr marL="285750" indent="-285750">
              <a:spcAft>
                <a:spcPts val="600"/>
              </a:spcAft>
              <a:buFont typeface="Arial" panose="020B0604020202020204" pitchFamily="34" charset="0"/>
              <a:buChar char="•"/>
            </a:pPr>
            <a:r>
              <a:rPr lang="en-US" sz="1400">
                <a:solidFill>
                  <a:schemeClr val="bg1"/>
                </a:solidFill>
              </a:rPr>
              <a:t>Grade 1-3A</a:t>
            </a:r>
          </a:p>
          <a:p>
            <a:pPr marL="285750" indent="-285750">
              <a:spcAft>
                <a:spcPts val="600"/>
              </a:spcAft>
              <a:buFont typeface="Arial" panose="020B0604020202020204" pitchFamily="34" charset="0"/>
              <a:buChar char="•"/>
            </a:pPr>
            <a:r>
              <a:rPr lang="en-US" sz="1400">
                <a:solidFill>
                  <a:schemeClr val="bg1"/>
                </a:solidFill>
              </a:rPr>
              <a:t>Stage 3-4</a:t>
            </a:r>
          </a:p>
          <a:p>
            <a:pPr marL="285750" indent="-285750">
              <a:spcAft>
                <a:spcPts val="600"/>
              </a:spcAft>
              <a:buFont typeface="Arial" panose="020B0604020202020204" pitchFamily="34" charset="0"/>
              <a:buChar char="•"/>
            </a:pPr>
            <a:r>
              <a:rPr lang="en-US" sz="1400">
                <a:solidFill>
                  <a:schemeClr val="bg1"/>
                </a:solidFill>
              </a:rPr>
              <a:t>High tumor burden (per GELF criteria)</a:t>
            </a:r>
          </a:p>
        </p:txBody>
      </p:sp>
    </p:spTree>
    <p:extLst>
      <p:ext uri="{BB962C8B-B14F-4D97-AF65-F5344CB8AC3E}">
        <p14:creationId xmlns:p14="http://schemas.microsoft.com/office/powerpoint/2010/main" val="38401530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A04CA-6911-C904-452D-7AEC6226A735}"/>
              </a:ext>
            </a:extLst>
          </p:cNvPr>
          <p:cNvSpPr>
            <a:spLocks noGrp="1"/>
          </p:cNvSpPr>
          <p:nvPr>
            <p:ph type="title"/>
          </p:nvPr>
        </p:nvSpPr>
        <p:spPr/>
        <p:txBody>
          <a:bodyPr/>
          <a:lstStyle/>
          <a:p>
            <a:r>
              <a:rPr lang="en-US"/>
              <a:t>Treatment characteristics </a:t>
            </a:r>
          </a:p>
        </p:txBody>
      </p:sp>
      <p:sp>
        <p:nvSpPr>
          <p:cNvPr id="4" name="Footer Placeholder 3">
            <a:extLst>
              <a:ext uri="{FF2B5EF4-FFF2-40B4-BE49-F238E27FC236}">
                <a16:creationId xmlns:a16="http://schemas.microsoft.com/office/drawing/2014/main" id="{C64FDE4F-0220-5E89-0F19-3BFF24B93255}"/>
              </a:ext>
            </a:extLst>
          </p:cNvPr>
          <p:cNvSpPr>
            <a:spLocks noGrp="1"/>
          </p:cNvSpPr>
          <p:nvPr>
            <p:ph type="ftr" sz="quarter" idx="10"/>
          </p:nvPr>
        </p:nvSpPr>
        <p:spPr/>
        <p:txBody>
          <a:bodyPr/>
          <a:lstStyle/>
          <a:p>
            <a:r>
              <a:rPr lang="en-US" b="1">
                <a:solidFill>
                  <a:srgbClr val="4E4F4E"/>
                </a:solidFill>
                <a:cs typeface="Arial" panose="020B0604020202020204" pitchFamily="34" charset="0"/>
              </a:rPr>
              <a:t>Strati P,</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P1092 presented at EHA2023</a:t>
            </a:r>
            <a:endParaRPr lang="en-GB"/>
          </a:p>
        </p:txBody>
      </p:sp>
      <p:graphicFrame>
        <p:nvGraphicFramePr>
          <p:cNvPr id="5" name="Table 5">
            <a:extLst>
              <a:ext uri="{FF2B5EF4-FFF2-40B4-BE49-F238E27FC236}">
                <a16:creationId xmlns:a16="http://schemas.microsoft.com/office/drawing/2014/main" id="{D9603109-3015-DC57-9AAB-62DF0422D29F}"/>
              </a:ext>
            </a:extLst>
          </p:cNvPr>
          <p:cNvGraphicFramePr>
            <a:graphicFrameLocks noGrp="1"/>
          </p:cNvGraphicFramePr>
          <p:nvPr>
            <p:extLst>
              <p:ext uri="{D42A27DB-BD31-4B8C-83A1-F6EECF244321}">
                <p14:modId xmlns:p14="http://schemas.microsoft.com/office/powerpoint/2010/main" val="2461713879"/>
              </p:ext>
            </p:extLst>
          </p:nvPr>
        </p:nvGraphicFramePr>
        <p:xfrm>
          <a:off x="417600" y="1666800"/>
          <a:ext cx="8532812" cy="2743200"/>
        </p:xfrm>
        <a:graphic>
          <a:graphicData uri="http://schemas.openxmlformats.org/drawingml/2006/table">
            <a:tbl>
              <a:tblPr firstRow="1" bandRow="1">
                <a:tableStyleId>{5C22544A-7EE6-4342-B048-85BDC9FD1C3A}</a:tableStyleId>
              </a:tblPr>
              <a:tblGrid>
                <a:gridCol w="4266406">
                  <a:extLst>
                    <a:ext uri="{9D8B030D-6E8A-4147-A177-3AD203B41FA5}">
                      <a16:colId xmlns:a16="http://schemas.microsoft.com/office/drawing/2014/main" val="611838711"/>
                    </a:ext>
                  </a:extLst>
                </a:gridCol>
                <a:gridCol w="4266406">
                  <a:extLst>
                    <a:ext uri="{9D8B030D-6E8A-4147-A177-3AD203B41FA5}">
                      <a16:colId xmlns:a16="http://schemas.microsoft.com/office/drawing/2014/main" val="4243764030"/>
                    </a:ext>
                  </a:extLst>
                </a:gridCol>
              </a:tblGrid>
              <a:tr h="0">
                <a:tc>
                  <a:txBody>
                    <a:bodyPr/>
                    <a:lstStyle/>
                    <a:p>
                      <a:pPr algn="l" fontAlgn="b"/>
                      <a:r>
                        <a:rPr lang="en-GB" sz="1200" b="1" i="0" u="none" strike="noStrike">
                          <a:solidFill>
                            <a:schemeClr val="bg1"/>
                          </a:solidFill>
                          <a:effectLst/>
                          <a:latin typeface="+mn-lt"/>
                        </a:rPr>
                        <a:t>Patients (N=24)</a:t>
                      </a:r>
                    </a:p>
                  </a:txBody>
                  <a:tcPr marL="144000" anchor="ctr"/>
                </a:tc>
                <a:tc>
                  <a:txBody>
                    <a:bodyPr/>
                    <a:lstStyle/>
                    <a:p>
                      <a:pPr algn="ctr" fontAlgn="b"/>
                      <a:r>
                        <a:rPr lang="en-GB" sz="1200" b="1" i="0" u="none" strike="noStrike">
                          <a:solidFill>
                            <a:schemeClr val="bg1"/>
                          </a:solidFill>
                          <a:effectLst/>
                          <a:latin typeface="+mn-lt"/>
                        </a:rPr>
                        <a:t>n (%); median [Range]</a:t>
                      </a:r>
                    </a:p>
                  </a:txBody>
                  <a:tcPr anchor="ctr"/>
                </a:tc>
                <a:extLst>
                  <a:ext uri="{0D108BD9-81ED-4DB2-BD59-A6C34878D82A}">
                    <a16:rowId xmlns:a16="http://schemas.microsoft.com/office/drawing/2014/main" val="479869272"/>
                  </a:ext>
                </a:extLst>
              </a:tr>
              <a:tr h="0">
                <a:tc>
                  <a:txBody>
                    <a:bodyPr/>
                    <a:lstStyle/>
                    <a:p>
                      <a:pPr algn="l" fontAlgn="b"/>
                      <a:r>
                        <a:rPr lang="en-GB" sz="1200" b="0" i="0" u="none" strike="noStrike">
                          <a:solidFill>
                            <a:schemeClr val="tx1"/>
                          </a:solidFill>
                          <a:effectLst/>
                          <a:latin typeface="+mn-lt"/>
                        </a:rPr>
                        <a:t>Cycles (n)</a:t>
                      </a:r>
                    </a:p>
                  </a:txBody>
                  <a:tcPr marL="144000" anchor="ctr"/>
                </a:tc>
                <a:tc>
                  <a:txBody>
                    <a:bodyPr/>
                    <a:lstStyle/>
                    <a:p>
                      <a:pPr algn="ctr" fontAlgn="b"/>
                      <a:r>
                        <a:rPr lang="en-IT" sz="1200" b="0" i="0" u="none" strike="noStrike">
                          <a:solidFill>
                            <a:schemeClr val="tx1"/>
                          </a:solidFill>
                          <a:effectLst/>
                          <a:latin typeface="+mn-lt"/>
                        </a:rPr>
                        <a:t>13 (6-13)</a:t>
                      </a:r>
                    </a:p>
                  </a:txBody>
                  <a:tcPr anchor="ctr"/>
                </a:tc>
                <a:extLst>
                  <a:ext uri="{0D108BD9-81ED-4DB2-BD59-A6C34878D82A}">
                    <a16:rowId xmlns:a16="http://schemas.microsoft.com/office/drawing/2014/main" val="3549394366"/>
                  </a:ext>
                </a:extLst>
              </a:tr>
              <a:tr h="0">
                <a:tc>
                  <a:txBody>
                    <a:bodyPr/>
                    <a:lstStyle/>
                    <a:p>
                      <a:pPr algn="l" fontAlgn="b"/>
                      <a:r>
                        <a:rPr lang="en-GB" sz="1200" b="0" i="0" u="none" strike="noStrike">
                          <a:solidFill>
                            <a:schemeClr val="tx1"/>
                          </a:solidFill>
                          <a:effectLst/>
                          <a:latin typeface="+mn-lt"/>
                        </a:rPr>
                        <a:t>Cycles delay </a:t>
                      </a:r>
                    </a:p>
                  </a:txBody>
                  <a:tcPr marL="144000" anchor="ctr"/>
                </a:tc>
                <a:tc>
                  <a:txBody>
                    <a:bodyPr/>
                    <a:lstStyle/>
                    <a:p>
                      <a:pPr algn="ctr" fontAlgn="b"/>
                      <a:r>
                        <a:rPr lang="en-IT" sz="1200" b="0" i="0" u="none" strike="noStrike">
                          <a:solidFill>
                            <a:schemeClr val="tx1"/>
                          </a:solidFill>
                          <a:effectLst/>
                          <a:latin typeface="+mn-lt"/>
                        </a:rPr>
                        <a:t>15 (62.5)</a:t>
                      </a:r>
                    </a:p>
                  </a:txBody>
                  <a:tcPr anchor="ctr"/>
                </a:tc>
                <a:extLst>
                  <a:ext uri="{0D108BD9-81ED-4DB2-BD59-A6C34878D82A}">
                    <a16:rowId xmlns:a16="http://schemas.microsoft.com/office/drawing/2014/main" val="2193706483"/>
                  </a:ext>
                </a:extLst>
              </a:tr>
              <a:tr h="0">
                <a:tc>
                  <a:txBody>
                    <a:bodyPr/>
                    <a:lstStyle/>
                    <a:p>
                      <a:pPr algn="l" fontAlgn="b"/>
                      <a:r>
                        <a:rPr lang="en-GB" sz="1200" b="0" i="0" u="none" strike="noStrike">
                          <a:solidFill>
                            <a:schemeClr val="tx1"/>
                          </a:solidFill>
                          <a:effectLst/>
                          <a:latin typeface="+mn-lt"/>
                        </a:rPr>
                        <a:t>Lenalidomide dose reduction</a:t>
                      </a:r>
                    </a:p>
                  </a:txBody>
                  <a:tcPr marL="144000" anchor="ctr"/>
                </a:tc>
                <a:tc>
                  <a:txBody>
                    <a:bodyPr/>
                    <a:lstStyle/>
                    <a:p>
                      <a:pPr algn="ctr" fontAlgn="b"/>
                      <a:r>
                        <a:rPr lang="en-IT" sz="1200" b="0" i="0" u="none" strike="noStrike">
                          <a:solidFill>
                            <a:schemeClr val="tx1"/>
                          </a:solidFill>
                          <a:effectLst/>
                          <a:latin typeface="+mn-lt"/>
                        </a:rPr>
                        <a:t>6 (25)</a:t>
                      </a:r>
                    </a:p>
                  </a:txBody>
                  <a:tcPr anchor="ctr"/>
                </a:tc>
                <a:extLst>
                  <a:ext uri="{0D108BD9-81ED-4DB2-BD59-A6C34878D82A}">
                    <a16:rowId xmlns:a16="http://schemas.microsoft.com/office/drawing/2014/main" val="673067924"/>
                  </a:ext>
                </a:extLst>
              </a:tr>
              <a:tr h="0">
                <a:tc>
                  <a:txBody>
                    <a:bodyPr/>
                    <a:lstStyle/>
                    <a:p>
                      <a:pPr algn="l" fontAlgn="b"/>
                      <a:r>
                        <a:rPr lang="en-GB" sz="1200" b="0" i="0" u="none" strike="noStrike">
                          <a:solidFill>
                            <a:schemeClr val="tx1"/>
                          </a:solidFill>
                          <a:effectLst/>
                          <a:latin typeface="+mn-lt"/>
                        </a:rPr>
                        <a:t>Lenalidomide delay</a:t>
                      </a:r>
                    </a:p>
                  </a:txBody>
                  <a:tcPr marL="144000" anchor="ctr"/>
                </a:tc>
                <a:tc>
                  <a:txBody>
                    <a:bodyPr/>
                    <a:lstStyle/>
                    <a:p>
                      <a:pPr algn="ctr" fontAlgn="b"/>
                      <a:r>
                        <a:rPr lang="en-IT" sz="1200" b="0" i="0" u="none" strike="noStrike">
                          <a:solidFill>
                            <a:schemeClr val="tx1"/>
                          </a:solidFill>
                          <a:effectLst/>
                          <a:latin typeface="+mn-lt"/>
                        </a:rPr>
                        <a:t>20 (83)</a:t>
                      </a:r>
                    </a:p>
                  </a:txBody>
                  <a:tcPr anchor="ctr"/>
                </a:tc>
                <a:extLst>
                  <a:ext uri="{0D108BD9-81ED-4DB2-BD59-A6C34878D82A}">
                    <a16:rowId xmlns:a16="http://schemas.microsoft.com/office/drawing/2014/main" val="115565823"/>
                  </a:ext>
                </a:extLst>
              </a:tr>
              <a:tr h="0">
                <a:tc>
                  <a:txBody>
                    <a:bodyPr/>
                    <a:lstStyle/>
                    <a:p>
                      <a:pPr algn="l" fontAlgn="b"/>
                      <a:r>
                        <a:rPr lang="en-GB" sz="1200" b="0" i="0" u="none" strike="noStrike">
                          <a:solidFill>
                            <a:schemeClr val="tx1"/>
                          </a:solidFill>
                          <a:effectLst/>
                          <a:latin typeface="+mn-lt"/>
                        </a:rPr>
                        <a:t>Lenalidomide discontinuation</a:t>
                      </a:r>
                    </a:p>
                  </a:txBody>
                  <a:tcPr marL="144000" anchor="ctr"/>
                </a:tc>
                <a:tc>
                  <a:txBody>
                    <a:bodyPr/>
                    <a:lstStyle/>
                    <a:p>
                      <a:pPr algn="ctr" fontAlgn="b"/>
                      <a:r>
                        <a:rPr lang="en-IT" sz="1200" b="0" i="0" u="none" strike="noStrike">
                          <a:solidFill>
                            <a:schemeClr val="tx1"/>
                          </a:solidFill>
                          <a:effectLst/>
                          <a:latin typeface="+mn-lt"/>
                        </a:rPr>
                        <a:t>0 (0)</a:t>
                      </a:r>
                    </a:p>
                  </a:txBody>
                  <a:tcPr anchor="ctr"/>
                </a:tc>
                <a:extLst>
                  <a:ext uri="{0D108BD9-81ED-4DB2-BD59-A6C34878D82A}">
                    <a16:rowId xmlns:a16="http://schemas.microsoft.com/office/drawing/2014/main" val="4168362698"/>
                  </a:ext>
                </a:extLst>
              </a:tr>
              <a:tr h="0">
                <a:tc>
                  <a:txBody>
                    <a:bodyPr/>
                    <a:lstStyle/>
                    <a:p>
                      <a:pPr algn="l" fontAlgn="b"/>
                      <a:r>
                        <a:rPr lang="en-GB" sz="1200" b="0" i="0" u="none" strike="noStrike">
                          <a:solidFill>
                            <a:schemeClr val="tx1"/>
                          </a:solidFill>
                          <a:effectLst/>
                          <a:latin typeface="+mn-lt"/>
                        </a:rPr>
                        <a:t>Acalabrutinib dose reduction</a:t>
                      </a:r>
                    </a:p>
                  </a:txBody>
                  <a:tcPr marL="144000" anchor="ctr"/>
                </a:tc>
                <a:tc>
                  <a:txBody>
                    <a:bodyPr/>
                    <a:lstStyle/>
                    <a:p>
                      <a:pPr algn="ctr" fontAlgn="b"/>
                      <a:r>
                        <a:rPr lang="en-IT" sz="1200" b="0" i="0" u="none" strike="noStrike">
                          <a:solidFill>
                            <a:schemeClr val="tx1"/>
                          </a:solidFill>
                          <a:effectLst/>
                          <a:latin typeface="+mn-lt"/>
                        </a:rPr>
                        <a:t>2 (8)</a:t>
                      </a:r>
                    </a:p>
                  </a:txBody>
                  <a:tcPr anchor="ctr"/>
                </a:tc>
                <a:extLst>
                  <a:ext uri="{0D108BD9-81ED-4DB2-BD59-A6C34878D82A}">
                    <a16:rowId xmlns:a16="http://schemas.microsoft.com/office/drawing/2014/main" val="1292647042"/>
                  </a:ext>
                </a:extLst>
              </a:tr>
              <a:tr h="0">
                <a:tc>
                  <a:txBody>
                    <a:bodyPr/>
                    <a:lstStyle/>
                    <a:p>
                      <a:pPr algn="l" fontAlgn="b"/>
                      <a:r>
                        <a:rPr lang="en-GB" sz="1200" b="0" i="0" u="none" strike="noStrike">
                          <a:solidFill>
                            <a:schemeClr val="tx1"/>
                          </a:solidFill>
                          <a:effectLst/>
                          <a:latin typeface="+mn-lt"/>
                        </a:rPr>
                        <a:t>Acalabrutinib delay</a:t>
                      </a:r>
                    </a:p>
                  </a:txBody>
                  <a:tcPr marL="144000" anchor="ctr"/>
                </a:tc>
                <a:tc>
                  <a:txBody>
                    <a:bodyPr/>
                    <a:lstStyle/>
                    <a:p>
                      <a:pPr algn="ctr" fontAlgn="b"/>
                      <a:r>
                        <a:rPr lang="en-IT" sz="1200" b="0" i="0" u="none" strike="noStrike">
                          <a:solidFill>
                            <a:schemeClr val="tx1"/>
                          </a:solidFill>
                          <a:effectLst/>
                          <a:latin typeface="+mn-lt"/>
                        </a:rPr>
                        <a:t>17 (71)</a:t>
                      </a:r>
                    </a:p>
                  </a:txBody>
                  <a:tcPr anchor="ctr"/>
                </a:tc>
                <a:extLst>
                  <a:ext uri="{0D108BD9-81ED-4DB2-BD59-A6C34878D82A}">
                    <a16:rowId xmlns:a16="http://schemas.microsoft.com/office/drawing/2014/main" val="1901328355"/>
                  </a:ext>
                </a:extLst>
              </a:tr>
              <a:tr h="0">
                <a:tc>
                  <a:txBody>
                    <a:bodyPr/>
                    <a:lstStyle/>
                    <a:p>
                      <a:pPr algn="l" fontAlgn="b"/>
                      <a:r>
                        <a:rPr lang="en-GB" sz="1200" b="0" i="0" u="none" strike="noStrike">
                          <a:solidFill>
                            <a:schemeClr val="tx1"/>
                          </a:solidFill>
                          <a:effectLst/>
                          <a:latin typeface="+mn-lt"/>
                        </a:rPr>
                        <a:t>Acalabrutinib discontinuation</a:t>
                      </a:r>
                    </a:p>
                  </a:txBody>
                  <a:tcPr marL="144000" anchor="ctr"/>
                </a:tc>
                <a:tc>
                  <a:txBody>
                    <a:bodyPr/>
                    <a:lstStyle/>
                    <a:p>
                      <a:pPr algn="ctr" fontAlgn="b"/>
                      <a:r>
                        <a:rPr lang="en-IT" sz="1200" b="0" i="0" u="none" strike="noStrike">
                          <a:solidFill>
                            <a:schemeClr val="tx1"/>
                          </a:solidFill>
                          <a:effectLst/>
                          <a:latin typeface="+mn-lt"/>
                        </a:rPr>
                        <a:t>1 (4)</a:t>
                      </a:r>
                    </a:p>
                  </a:txBody>
                  <a:tcPr anchor="ctr"/>
                </a:tc>
                <a:extLst>
                  <a:ext uri="{0D108BD9-81ED-4DB2-BD59-A6C34878D82A}">
                    <a16:rowId xmlns:a16="http://schemas.microsoft.com/office/drawing/2014/main" val="3562489157"/>
                  </a:ext>
                </a:extLst>
              </a:tr>
              <a:tr h="0">
                <a:tc>
                  <a:txBody>
                    <a:bodyPr/>
                    <a:lstStyle/>
                    <a:p>
                      <a:pPr algn="l" fontAlgn="b"/>
                      <a:r>
                        <a:rPr lang="en-GB" sz="1200" b="0" i="0" u="none" strike="noStrike">
                          <a:solidFill>
                            <a:schemeClr val="tx1"/>
                          </a:solidFill>
                          <a:effectLst/>
                          <a:latin typeface="+mn-lt"/>
                        </a:rPr>
                        <a:t>Rituximab omission</a:t>
                      </a:r>
                    </a:p>
                  </a:txBody>
                  <a:tcPr marL="144000" anchor="ctr"/>
                </a:tc>
                <a:tc>
                  <a:txBody>
                    <a:bodyPr/>
                    <a:lstStyle/>
                    <a:p>
                      <a:pPr algn="ctr" fontAlgn="b"/>
                      <a:r>
                        <a:rPr lang="en-IT" sz="1200" b="0" i="0" u="none" strike="noStrike">
                          <a:solidFill>
                            <a:schemeClr val="tx1"/>
                          </a:solidFill>
                          <a:effectLst/>
                          <a:latin typeface="+mn-lt"/>
                        </a:rPr>
                        <a:t>3 (22.5)</a:t>
                      </a:r>
                    </a:p>
                  </a:txBody>
                  <a:tcPr anchor="ctr"/>
                </a:tc>
                <a:extLst>
                  <a:ext uri="{0D108BD9-81ED-4DB2-BD59-A6C34878D82A}">
                    <a16:rowId xmlns:a16="http://schemas.microsoft.com/office/drawing/2014/main" val="3329062361"/>
                  </a:ext>
                </a:extLst>
              </a:tr>
            </a:tbl>
          </a:graphicData>
        </a:graphic>
      </p:graphicFrame>
      <p:sp>
        <p:nvSpPr>
          <p:cNvPr id="8" name="TextBox 7">
            <a:extLst>
              <a:ext uri="{FF2B5EF4-FFF2-40B4-BE49-F238E27FC236}">
                <a16:creationId xmlns:a16="http://schemas.microsoft.com/office/drawing/2014/main" id="{6AE6B88A-4842-999D-389B-8B06DE8025CB}"/>
              </a:ext>
            </a:extLst>
          </p:cNvPr>
          <p:cNvSpPr txBox="1"/>
          <p:nvPr/>
        </p:nvSpPr>
        <p:spPr>
          <a:xfrm>
            <a:off x="9118800" y="1666799"/>
            <a:ext cx="2656800" cy="2743199"/>
          </a:xfrm>
          <a:prstGeom prst="rect">
            <a:avLst/>
          </a:prstGeom>
          <a:solidFill>
            <a:schemeClr val="bg2"/>
          </a:solidFill>
        </p:spPr>
        <p:txBody>
          <a:bodyPr wrap="square" lIns="144000" tIns="108000" rIns="144000" bIns="108000" rtlCol="0">
            <a:noAutofit/>
          </a:bodyPr>
          <a:lstStyle/>
          <a:p>
            <a:pPr marL="187200" indent="-187200">
              <a:buClr>
                <a:schemeClr val="accent2"/>
              </a:buClr>
              <a:buFont typeface="Arial" panose="020B0604020202020204" pitchFamily="34" charset="0"/>
              <a:buChar char="•"/>
            </a:pPr>
            <a:r>
              <a:rPr lang="en-US" sz="1400"/>
              <a:t>Cycle delay was due to COVID-19 in 11 (46%) cases</a:t>
            </a:r>
          </a:p>
        </p:txBody>
      </p:sp>
    </p:spTree>
    <p:extLst>
      <p:ext uri="{BB962C8B-B14F-4D97-AF65-F5344CB8AC3E}">
        <p14:creationId xmlns:p14="http://schemas.microsoft.com/office/powerpoint/2010/main" val="5149459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57A46E4-2D4D-0936-66D0-53F12D3056E0}"/>
              </a:ext>
            </a:extLst>
          </p:cNvPr>
          <p:cNvSpPr>
            <a:spLocks noGrp="1"/>
          </p:cNvSpPr>
          <p:nvPr>
            <p:ph type="title"/>
          </p:nvPr>
        </p:nvSpPr>
        <p:spPr/>
        <p:txBody>
          <a:bodyPr/>
          <a:lstStyle/>
          <a:p>
            <a:r>
              <a:rPr lang="en-US"/>
              <a:t>Response to treatment </a:t>
            </a:r>
          </a:p>
        </p:txBody>
      </p:sp>
      <p:sp>
        <p:nvSpPr>
          <p:cNvPr id="25" name="Footer Placeholder 3">
            <a:extLst>
              <a:ext uri="{FF2B5EF4-FFF2-40B4-BE49-F238E27FC236}">
                <a16:creationId xmlns:a16="http://schemas.microsoft.com/office/drawing/2014/main" id="{712972EA-DC60-7A89-7D6C-16A5FFE6E87C}"/>
              </a:ext>
            </a:extLst>
          </p:cNvPr>
          <p:cNvSpPr>
            <a:spLocks noGrp="1"/>
          </p:cNvSpPr>
          <p:nvPr>
            <p:ph type="ftr" sz="quarter" idx="10"/>
          </p:nvPr>
        </p:nvSpPr>
        <p:spPr/>
        <p:txBody>
          <a:bodyPr/>
          <a:lstStyle/>
          <a:p>
            <a:r>
              <a:rPr lang="en-US" b="1">
                <a:solidFill>
                  <a:srgbClr val="4E4F4E"/>
                </a:solidFill>
                <a:cs typeface="Arial" panose="020B0604020202020204" pitchFamily="34" charset="0"/>
              </a:rPr>
              <a:t>CR</a:t>
            </a:r>
            <a:r>
              <a:rPr lang="en-US">
                <a:solidFill>
                  <a:srgbClr val="4E4F4E"/>
                </a:solidFill>
                <a:cs typeface="Arial" panose="020B0604020202020204" pitchFamily="34" charset="0"/>
              </a:rPr>
              <a:t>, complete response; </a:t>
            </a:r>
            <a:r>
              <a:rPr lang="en-US" b="1">
                <a:solidFill>
                  <a:srgbClr val="4E4F4E"/>
                </a:solidFill>
                <a:cs typeface="Arial" panose="020B0604020202020204" pitchFamily="34" charset="0"/>
              </a:rPr>
              <a:t>EOT</a:t>
            </a:r>
            <a:r>
              <a:rPr lang="en-US">
                <a:solidFill>
                  <a:srgbClr val="4E4F4E"/>
                </a:solidFill>
                <a:cs typeface="Arial" panose="020B0604020202020204" pitchFamily="34" charset="0"/>
              </a:rPr>
              <a:t>, end of treatment; </a:t>
            </a:r>
            <a:r>
              <a:rPr lang="en-US" b="1">
                <a:solidFill>
                  <a:srgbClr val="4E4F4E"/>
                </a:solidFill>
                <a:cs typeface="Arial" panose="020B0604020202020204" pitchFamily="34" charset="0"/>
              </a:rPr>
              <a:t>ORR</a:t>
            </a:r>
            <a:r>
              <a:rPr lang="en-US">
                <a:solidFill>
                  <a:srgbClr val="4E4F4E"/>
                </a:solidFill>
                <a:cs typeface="Arial" panose="020B0604020202020204" pitchFamily="34" charset="0"/>
              </a:rPr>
              <a:t>, overall response rate; </a:t>
            </a:r>
            <a:r>
              <a:rPr lang="en-US" b="1">
                <a:solidFill>
                  <a:srgbClr val="4E4F4E"/>
                </a:solidFill>
                <a:cs typeface="Arial" panose="020B0604020202020204" pitchFamily="34" charset="0"/>
              </a:rPr>
              <a:t>PET</a:t>
            </a:r>
            <a:r>
              <a:rPr lang="en-US">
                <a:solidFill>
                  <a:srgbClr val="4E4F4E"/>
                </a:solidFill>
                <a:cs typeface="Arial" panose="020B0604020202020204" pitchFamily="34" charset="0"/>
              </a:rPr>
              <a:t>, positron emission tomography; </a:t>
            </a:r>
            <a:r>
              <a:rPr lang="en-US" b="1">
                <a:solidFill>
                  <a:srgbClr val="4E4F4E"/>
                </a:solidFill>
                <a:cs typeface="Arial" panose="020B0604020202020204" pitchFamily="34" charset="0"/>
              </a:rPr>
              <a:t>PD</a:t>
            </a:r>
            <a:r>
              <a:rPr lang="en-US">
                <a:solidFill>
                  <a:srgbClr val="4E4F4E"/>
                </a:solidFill>
                <a:cs typeface="Arial" panose="020B0604020202020204" pitchFamily="34" charset="0"/>
              </a:rPr>
              <a:t>, progressive disease; </a:t>
            </a:r>
            <a:r>
              <a:rPr lang="en-US" b="1">
                <a:solidFill>
                  <a:srgbClr val="4E4F4E"/>
                </a:solidFill>
                <a:cs typeface="Arial" panose="020B0604020202020204" pitchFamily="34" charset="0"/>
              </a:rPr>
              <a:t>PR</a:t>
            </a:r>
            <a:r>
              <a:rPr lang="en-US">
                <a:solidFill>
                  <a:srgbClr val="4E4F4E"/>
                </a:solidFill>
                <a:cs typeface="Arial" panose="020B0604020202020204" pitchFamily="34" charset="0"/>
              </a:rPr>
              <a:t>, partial response; </a:t>
            </a:r>
            <a:r>
              <a:rPr lang="en-US" b="1">
                <a:solidFill>
                  <a:srgbClr val="4E4F4E"/>
                </a:solidFill>
                <a:cs typeface="Arial" panose="020B0604020202020204" pitchFamily="34" charset="0"/>
              </a:rPr>
              <a:t>SD</a:t>
            </a:r>
            <a:r>
              <a:rPr lang="en-US">
                <a:solidFill>
                  <a:srgbClr val="4E4F4E"/>
                </a:solidFill>
                <a:cs typeface="Arial" panose="020B0604020202020204" pitchFamily="34" charset="0"/>
              </a:rPr>
              <a:t>, stable disease. </a:t>
            </a:r>
          </a:p>
          <a:p>
            <a:r>
              <a:rPr lang="en-US" b="1">
                <a:solidFill>
                  <a:srgbClr val="4E4F4E"/>
                </a:solidFill>
                <a:cs typeface="Arial" panose="020B0604020202020204" pitchFamily="34" charset="0"/>
              </a:rPr>
              <a:t>Strati P,</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P1092 presented at EHA2023</a:t>
            </a:r>
            <a:endParaRPr lang="en-GB"/>
          </a:p>
        </p:txBody>
      </p:sp>
      <p:graphicFrame>
        <p:nvGraphicFramePr>
          <p:cNvPr id="5" name="Inhaltsplatzhalter 4">
            <a:extLst>
              <a:ext uri="{FF2B5EF4-FFF2-40B4-BE49-F238E27FC236}">
                <a16:creationId xmlns:a16="http://schemas.microsoft.com/office/drawing/2014/main" id="{5CFA034C-B2F4-38C8-444D-F1AF250F5F79}"/>
              </a:ext>
            </a:extLst>
          </p:cNvPr>
          <p:cNvGraphicFramePr>
            <a:graphicFrameLocks noGrp="1"/>
          </p:cNvGraphicFramePr>
          <p:nvPr>
            <p:ph idx="4294967295"/>
            <p:extLst>
              <p:ext uri="{D42A27DB-BD31-4B8C-83A1-F6EECF244321}">
                <p14:modId xmlns:p14="http://schemas.microsoft.com/office/powerpoint/2010/main" val="2277583325"/>
              </p:ext>
            </p:extLst>
          </p:nvPr>
        </p:nvGraphicFramePr>
        <p:xfrm>
          <a:off x="6038684" y="1334453"/>
          <a:ext cx="6153316" cy="42624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2">
            <a:extLst>
              <a:ext uri="{FF2B5EF4-FFF2-40B4-BE49-F238E27FC236}">
                <a16:creationId xmlns:a16="http://schemas.microsoft.com/office/drawing/2014/main" id="{69CC1BF6-F288-2A81-9F38-056525EAD04D}"/>
              </a:ext>
            </a:extLst>
          </p:cNvPr>
          <p:cNvGraphicFramePr>
            <a:graphicFrameLocks noGrp="1"/>
          </p:cNvGraphicFramePr>
          <p:nvPr>
            <p:extLst>
              <p:ext uri="{D42A27DB-BD31-4B8C-83A1-F6EECF244321}">
                <p14:modId xmlns:p14="http://schemas.microsoft.com/office/powerpoint/2010/main" val="283136139"/>
              </p:ext>
            </p:extLst>
          </p:nvPr>
        </p:nvGraphicFramePr>
        <p:xfrm>
          <a:off x="416534" y="1666799"/>
          <a:ext cx="5571516" cy="3291840"/>
        </p:xfrm>
        <a:graphic>
          <a:graphicData uri="http://schemas.openxmlformats.org/drawingml/2006/table">
            <a:tbl>
              <a:tblPr firstRow="1" bandRow="1">
                <a:tableStyleId>{5C22544A-7EE6-4342-B048-85BDC9FD1C3A}</a:tableStyleId>
              </a:tblPr>
              <a:tblGrid>
                <a:gridCol w="2785758">
                  <a:extLst>
                    <a:ext uri="{9D8B030D-6E8A-4147-A177-3AD203B41FA5}">
                      <a16:colId xmlns:a16="http://schemas.microsoft.com/office/drawing/2014/main" val="2324833567"/>
                    </a:ext>
                  </a:extLst>
                </a:gridCol>
                <a:gridCol w="2785758">
                  <a:extLst>
                    <a:ext uri="{9D8B030D-6E8A-4147-A177-3AD203B41FA5}">
                      <a16:colId xmlns:a16="http://schemas.microsoft.com/office/drawing/2014/main" val="3826909205"/>
                    </a:ext>
                  </a:extLst>
                </a:gridCol>
              </a:tblGrid>
              <a:tr h="220510">
                <a:tc>
                  <a:txBody>
                    <a:bodyPr/>
                    <a:lstStyle/>
                    <a:p>
                      <a:pPr algn="l" fontAlgn="b"/>
                      <a:r>
                        <a:rPr lang="en-GB" sz="1200" b="1" i="0" u="none" strike="noStrike">
                          <a:solidFill>
                            <a:schemeClr val="bg1"/>
                          </a:solidFill>
                          <a:effectLst/>
                          <a:latin typeface="+mn-lt"/>
                        </a:rPr>
                        <a:t>Patients (N=24)</a:t>
                      </a:r>
                    </a:p>
                  </a:txBody>
                  <a:tcPr marL="144000" anchor="ctr"/>
                </a:tc>
                <a:tc>
                  <a:txBody>
                    <a:bodyPr/>
                    <a:lstStyle/>
                    <a:p>
                      <a:pPr algn="ctr" fontAlgn="b"/>
                      <a:r>
                        <a:rPr lang="en-GB" sz="1200" b="1" i="0" u="none" strike="noStrike">
                          <a:solidFill>
                            <a:schemeClr val="bg1"/>
                          </a:solidFill>
                          <a:effectLst/>
                          <a:latin typeface="+mn-lt"/>
                        </a:rPr>
                        <a:t>n (%)</a:t>
                      </a:r>
                    </a:p>
                  </a:txBody>
                  <a:tcPr anchor="ctr"/>
                </a:tc>
                <a:extLst>
                  <a:ext uri="{0D108BD9-81ED-4DB2-BD59-A6C34878D82A}">
                    <a16:rowId xmlns:a16="http://schemas.microsoft.com/office/drawing/2014/main" val="894357822"/>
                  </a:ext>
                </a:extLst>
              </a:tr>
              <a:tr h="220510">
                <a:tc>
                  <a:txBody>
                    <a:bodyPr/>
                    <a:lstStyle/>
                    <a:p>
                      <a:pPr algn="l" fontAlgn="b"/>
                      <a:r>
                        <a:rPr lang="en-GB" sz="1200" b="0" i="0" u="none" strike="noStrike">
                          <a:solidFill>
                            <a:schemeClr val="tx1"/>
                          </a:solidFill>
                          <a:effectLst/>
                          <a:latin typeface="+mn-lt"/>
                        </a:rPr>
                        <a:t>PET3 ORR</a:t>
                      </a:r>
                    </a:p>
                  </a:txBody>
                  <a:tcPr marL="144000" anchor="ctr"/>
                </a:tc>
                <a:tc>
                  <a:txBody>
                    <a:bodyPr/>
                    <a:lstStyle/>
                    <a:p>
                      <a:pPr algn="ctr" fontAlgn="b"/>
                      <a:r>
                        <a:rPr lang="en-IT" sz="1200" b="0" i="0" u="none" strike="noStrike">
                          <a:solidFill>
                            <a:schemeClr val="tx1"/>
                          </a:solidFill>
                          <a:effectLst/>
                          <a:latin typeface="+mn-lt"/>
                        </a:rPr>
                        <a:t>24 (100)</a:t>
                      </a:r>
                    </a:p>
                  </a:txBody>
                  <a:tcPr anchor="ctr"/>
                </a:tc>
                <a:extLst>
                  <a:ext uri="{0D108BD9-81ED-4DB2-BD59-A6C34878D82A}">
                    <a16:rowId xmlns:a16="http://schemas.microsoft.com/office/drawing/2014/main" val="2342434957"/>
                  </a:ext>
                </a:extLst>
              </a:tr>
              <a:tr h="220510">
                <a:tc>
                  <a:txBody>
                    <a:bodyPr/>
                    <a:lstStyle/>
                    <a:p>
                      <a:pPr algn="l" fontAlgn="b"/>
                      <a:r>
                        <a:rPr lang="en-GB" sz="1200" b="0" i="0" u="none" strike="noStrike">
                          <a:solidFill>
                            <a:schemeClr val="tx1"/>
                          </a:solidFill>
                          <a:effectLst/>
                          <a:latin typeface="+mn-lt"/>
                        </a:rPr>
                        <a:t>PET3 CR</a:t>
                      </a:r>
                    </a:p>
                  </a:txBody>
                  <a:tcPr marL="144000" anchor="ctr"/>
                </a:tc>
                <a:tc>
                  <a:txBody>
                    <a:bodyPr/>
                    <a:lstStyle/>
                    <a:p>
                      <a:pPr algn="ctr" fontAlgn="b"/>
                      <a:r>
                        <a:rPr lang="en-IT" sz="1200" b="0" i="0" u="none" strike="noStrike">
                          <a:solidFill>
                            <a:schemeClr val="tx1"/>
                          </a:solidFill>
                          <a:effectLst/>
                          <a:latin typeface="+mn-lt"/>
                        </a:rPr>
                        <a:t>15 (62.5)</a:t>
                      </a:r>
                    </a:p>
                  </a:txBody>
                  <a:tcPr anchor="ctr"/>
                </a:tc>
                <a:extLst>
                  <a:ext uri="{0D108BD9-81ED-4DB2-BD59-A6C34878D82A}">
                    <a16:rowId xmlns:a16="http://schemas.microsoft.com/office/drawing/2014/main" val="4014240169"/>
                  </a:ext>
                </a:extLst>
              </a:tr>
              <a:tr h="220510">
                <a:tc>
                  <a:txBody>
                    <a:bodyPr/>
                    <a:lstStyle/>
                    <a:p>
                      <a:pPr algn="l" fontAlgn="b"/>
                      <a:r>
                        <a:rPr lang="en-GB" sz="1200" b="0" i="0" u="none" strike="noStrike">
                          <a:solidFill>
                            <a:schemeClr val="tx1"/>
                          </a:solidFill>
                          <a:effectLst/>
                          <a:latin typeface="+mn-lt"/>
                        </a:rPr>
                        <a:t>PET6 ORR</a:t>
                      </a:r>
                    </a:p>
                  </a:txBody>
                  <a:tcPr marL="144000" anchor="ctr"/>
                </a:tc>
                <a:tc>
                  <a:txBody>
                    <a:bodyPr/>
                    <a:lstStyle/>
                    <a:p>
                      <a:pPr algn="ctr" fontAlgn="b"/>
                      <a:r>
                        <a:rPr lang="en-IT" sz="1200" b="0" i="0" u="none" strike="noStrike">
                          <a:solidFill>
                            <a:schemeClr val="tx1"/>
                          </a:solidFill>
                          <a:effectLst/>
                          <a:latin typeface="+mn-lt"/>
                        </a:rPr>
                        <a:t>24 (100)</a:t>
                      </a:r>
                    </a:p>
                  </a:txBody>
                  <a:tcPr anchor="ctr"/>
                </a:tc>
                <a:extLst>
                  <a:ext uri="{0D108BD9-81ED-4DB2-BD59-A6C34878D82A}">
                    <a16:rowId xmlns:a16="http://schemas.microsoft.com/office/drawing/2014/main" val="2873590975"/>
                  </a:ext>
                </a:extLst>
              </a:tr>
              <a:tr h="220510">
                <a:tc>
                  <a:txBody>
                    <a:bodyPr/>
                    <a:lstStyle/>
                    <a:p>
                      <a:pPr algn="l" fontAlgn="b"/>
                      <a:r>
                        <a:rPr lang="en-GB" sz="1200" b="0" i="0" u="none" strike="noStrike">
                          <a:solidFill>
                            <a:schemeClr val="tx1"/>
                          </a:solidFill>
                          <a:effectLst/>
                          <a:latin typeface="+mn-lt"/>
                        </a:rPr>
                        <a:t>PET6 CR</a:t>
                      </a:r>
                    </a:p>
                  </a:txBody>
                  <a:tcPr marL="144000" anchor="ctr"/>
                </a:tc>
                <a:tc>
                  <a:txBody>
                    <a:bodyPr/>
                    <a:lstStyle/>
                    <a:p>
                      <a:pPr algn="ctr" fontAlgn="b"/>
                      <a:r>
                        <a:rPr lang="en-IT" sz="1200" b="0" i="0" u="none" strike="noStrike">
                          <a:solidFill>
                            <a:schemeClr val="tx1"/>
                          </a:solidFill>
                          <a:effectLst/>
                          <a:latin typeface="+mn-lt"/>
                        </a:rPr>
                        <a:t>22 (92)</a:t>
                      </a:r>
                    </a:p>
                  </a:txBody>
                  <a:tcPr anchor="ctr"/>
                </a:tc>
                <a:extLst>
                  <a:ext uri="{0D108BD9-81ED-4DB2-BD59-A6C34878D82A}">
                    <a16:rowId xmlns:a16="http://schemas.microsoft.com/office/drawing/2014/main" val="109074255"/>
                  </a:ext>
                </a:extLst>
              </a:tr>
              <a:tr h="220510">
                <a:tc>
                  <a:txBody>
                    <a:bodyPr/>
                    <a:lstStyle/>
                    <a:p>
                      <a:pPr algn="l" fontAlgn="b"/>
                      <a:r>
                        <a:rPr lang="en-GB" sz="1200" b="0" i="0" u="none" strike="noStrike">
                          <a:solidFill>
                            <a:schemeClr val="tx1"/>
                          </a:solidFill>
                          <a:effectLst/>
                          <a:latin typeface="+mn-lt"/>
                        </a:rPr>
                        <a:t>EOT ORR</a:t>
                      </a:r>
                    </a:p>
                  </a:txBody>
                  <a:tcPr marL="144000" anchor="ctr"/>
                </a:tc>
                <a:tc>
                  <a:txBody>
                    <a:bodyPr/>
                    <a:lstStyle/>
                    <a:p>
                      <a:pPr algn="ctr" fontAlgn="b"/>
                      <a:r>
                        <a:rPr lang="en-IT" sz="1200" b="0" i="0" u="none" strike="noStrike">
                          <a:solidFill>
                            <a:schemeClr val="tx1"/>
                          </a:solidFill>
                          <a:effectLst/>
                          <a:latin typeface="+mn-lt"/>
                        </a:rPr>
                        <a:t>21 (87.5)</a:t>
                      </a:r>
                    </a:p>
                  </a:txBody>
                  <a:tcPr anchor="ctr"/>
                </a:tc>
                <a:extLst>
                  <a:ext uri="{0D108BD9-81ED-4DB2-BD59-A6C34878D82A}">
                    <a16:rowId xmlns:a16="http://schemas.microsoft.com/office/drawing/2014/main" val="3016603624"/>
                  </a:ext>
                </a:extLst>
              </a:tr>
              <a:tr h="220510">
                <a:tc>
                  <a:txBody>
                    <a:bodyPr/>
                    <a:lstStyle/>
                    <a:p>
                      <a:pPr algn="l" fontAlgn="b"/>
                      <a:r>
                        <a:rPr lang="en-GB" sz="1200" b="0" i="0" u="none" strike="noStrike">
                          <a:solidFill>
                            <a:schemeClr val="tx1"/>
                          </a:solidFill>
                          <a:effectLst/>
                          <a:latin typeface="+mn-lt"/>
                        </a:rPr>
                        <a:t>EOT CR</a:t>
                      </a:r>
                    </a:p>
                  </a:txBody>
                  <a:tcPr marL="144000" anchor="ctr"/>
                </a:tc>
                <a:tc>
                  <a:txBody>
                    <a:bodyPr/>
                    <a:lstStyle/>
                    <a:p>
                      <a:pPr algn="ctr" fontAlgn="b"/>
                      <a:r>
                        <a:rPr lang="en-IT" sz="1200" b="0" i="0" u="none" strike="noStrike">
                          <a:solidFill>
                            <a:schemeClr val="tx1"/>
                          </a:solidFill>
                          <a:effectLst/>
                          <a:latin typeface="+mn-lt"/>
                        </a:rPr>
                        <a:t>20 (83)</a:t>
                      </a:r>
                    </a:p>
                  </a:txBody>
                  <a:tcPr anchor="ctr"/>
                </a:tc>
                <a:extLst>
                  <a:ext uri="{0D108BD9-81ED-4DB2-BD59-A6C34878D82A}">
                    <a16:rowId xmlns:a16="http://schemas.microsoft.com/office/drawing/2014/main" val="3191144537"/>
                  </a:ext>
                </a:extLst>
              </a:tr>
              <a:tr h="220510">
                <a:tc>
                  <a:txBody>
                    <a:bodyPr/>
                    <a:lstStyle/>
                    <a:p>
                      <a:pPr algn="l" fontAlgn="b"/>
                      <a:r>
                        <a:rPr lang="en-GB" sz="1200" b="0" i="0" u="none" strike="noStrike">
                          <a:solidFill>
                            <a:schemeClr val="tx1"/>
                          </a:solidFill>
                          <a:effectLst/>
                          <a:latin typeface="+mn-lt"/>
                        </a:rPr>
                        <a:t>Best response: CR</a:t>
                      </a:r>
                    </a:p>
                  </a:txBody>
                  <a:tcPr marL="144000" anchor="ctr"/>
                </a:tc>
                <a:tc>
                  <a:txBody>
                    <a:bodyPr/>
                    <a:lstStyle/>
                    <a:p>
                      <a:pPr algn="ctr" fontAlgn="b"/>
                      <a:r>
                        <a:rPr lang="en-IT" sz="1200" b="0" i="0" u="none" strike="noStrike">
                          <a:solidFill>
                            <a:schemeClr val="tx1"/>
                          </a:solidFill>
                          <a:effectLst/>
                          <a:latin typeface="+mn-lt"/>
                        </a:rPr>
                        <a:t>22 (92)</a:t>
                      </a:r>
                    </a:p>
                  </a:txBody>
                  <a:tcPr anchor="ctr"/>
                </a:tc>
                <a:extLst>
                  <a:ext uri="{0D108BD9-81ED-4DB2-BD59-A6C34878D82A}">
                    <a16:rowId xmlns:a16="http://schemas.microsoft.com/office/drawing/2014/main" val="874640039"/>
                  </a:ext>
                </a:extLst>
              </a:tr>
              <a:tr h="220510">
                <a:tc>
                  <a:txBody>
                    <a:bodyPr/>
                    <a:lstStyle/>
                    <a:p>
                      <a:pPr lvl="2" algn="l" fontAlgn="b"/>
                      <a:r>
                        <a:rPr lang="en-GB" sz="1200" b="0" i="0" u="none" strike="noStrike">
                          <a:solidFill>
                            <a:schemeClr val="tx1"/>
                          </a:solidFill>
                          <a:effectLst/>
                          <a:latin typeface="+mn-lt"/>
                        </a:rPr>
                        <a:t>PR</a:t>
                      </a:r>
                    </a:p>
                  </a:txBody>
                  <a:tcPr marL="144000" anchor="ctr"/>
                </a:tc>
                <a:tc>
                  <a:txBody>
                    <a:bodyPr/>
                    <a:lstStyle/>
                    <a:p>
                      <a:pPr algn="ctr" fontAlgn="b"/>
                      <a:r>
                        <a:rPr lang="en-IT" sz="1200" b="0" i="0" u="none" strike="noStrike">
                          <a:solidFill>
                            <a:schemeClr val="tx1"/>
                          </a:solidFill>
                          <a:effectLst/>
                          <a:latin typeface="+mn-lt"/>
                        </a:rPr>
                        <a:t>2 (8)</a:t>
                      </a:r>
                    </a:p>
                  </a:txBody>
                  <a:tcPr anchor="ctr"/>
                </a:tc>
                <a:extLst>
                  <a:ext uri="{0D108BD9-81ED-4DB2-BD59-A6C34878D82A}">
                    <a16:rowId xmlns:a16="http://schemas.microsoft.com/office/drawing/2014/main" val="385088816"/>
                  </a:ext>
                </a:extLst>
              </a:tr>
              <a:tr h="220510">
                <a:tc>
                  <a:txBody>
                    <a:bodyPr/>
                    <a:lstStyle/>
                    <a:p>
                      <a:pPr lvl="2" algn="l" fontAlgn="b"/>
                      <a:r>
                        <a:rPr lang="en-GB" sz="1200" b="0" i="0" u="none" strike="noStrike">
                          <a:solidFill>
                            <a:schemeClr val="tx1"/>
                          </a:solidFill>
                          <a:effectLst/>
                          <a:latin typeface="+mn-lt"/>
                        </a:rPr>
                        <a:t>SD</a:t>
                      </a:r>
                    </a:p>
                  </a:txBody>
                  <a:tcPr marL="144000" anchor="ctr"/>
                </a:tc>
                <a:tc>
                  <a:txBody>
                    <a:bodyPr/>
                    <a:lstStyle/>
                    <a:p>
                      <a:pPr algn="ctr" fontAlgn="b"/>
                      <a:r>
                        <a:rPr lang="en-IT" sz="1200" b="0" i="0" u="none" strike="noStrike">
                          <a:solidFill>
                            <a:schemeClr val="tx1"/>
                          </a:solidFill>
                          <a:effectLst/>
                          <a:latin typeface="+mn-lt"/>
                        </a:rPr>
                        <a:t>0 (0)</a:t>
                      </a:r>
                    </a:p>
                  </a:txBody>
                  <a:tcPr anchor="ctr"/>
                </a:tc>
                <a:extLst>
                  <a:ext uri="{0D108BD9-81ED-4DB2-BD59-A6C34878D82A}">
                    <a16:rowId xmlns:a16="http://schemas.microsoft.com/office/drawing/2014/main" val="3897992378"/>
                  </a:ext>
                </a:extLst>
              </a:tr>
              <a:tr h="220510">
                <a:tc>
                  <a:txBody>
                    <a:bodyPr/>
                    <a:lstStyle/>
                    <a:p>
                      <a:pPr lvl="2" algn="l" fontAlgn="b"/>
                      <a:r>
                        <a:rPr lang="en-GB" sz="1200" b="0" i="0" u="none" strike="noStrike">
                          <a:solidFill>
                            <a:schemeClr val="tx1"/>
                          </a:solidFill>
                          <a:effectLst/>
                          <a:latin typeface="+mn-lt"/>
                        </a:rPr>
                        <a:t>PD</a:t>
                      </a:r>
                    </a:p>
                  </a:txBody>
                  <a:tcPr marL="144000" anchor="ctr"/>
                </a:tc>
                <a:tc>
                  <a:txBody>
                    <a:bodyPr/>
                    <a:lstStyle/>
                    <a:p>
                      <a:pPr algn="ctr" fontAlgn="b"/>
                      <a:r>
                        <a:rPr lang="en-IT" sz="1200" b="0" i="0" u="none" strike="noStrike">
                          <a:solidFill>
                            <a:schemeClr val="tx1"/>
                          </a:solidFill>
                          <a:effectLst/>
                          <a:latin typeface="+mn-lt"/>
                        </a:rPr>
                        <a:t>0 (0)</a:t>
                      </a:r>
                    </a:p>
                  </a:txBody>
                  <a:tcPr anchor="ctr"/>
                </a:tc>
                <a:extLst>
                  <a:ext uri="{0D108BD9-81ED-4DB2-BD59-A6C34878D82A}">
                    <a16:rowId xmlns:a16="http://schemas.microsoft.com/office/drawing/2014/main" val="3137031878"/>
                  </a:ext>
                </a:extLst>
              </a:tr>
              <a:tr h="220510">
                <a:tc>
                  <a:txBody>
                    <a:bodyPr/>
                    <a:lstStyle/>
                    <a:p>
                      <a:pPr lvl="2" algn="l" fontAlgn="b"/>
                      <a:r>
                        <a:rPr lang="en-GB" sz="1200" b="0" i="0" u="none" strike="noStrike">
                          <a:solidFill>
                            <a:schemeClr val="tx1"/>
                          </a:solidFill>
                          <a:effectLst/>
                          <a:latin typeface="+mn-lt"/>
                        </a:rPr>
                        <a:t>ORR</a:t>
                      </a:r>
                    </a:p>
                  </a:txBody>
                  <a:tcPr marL="144000" anchor="ctr"/>
                </a:tc>
                <a:tc>
                  <a:txBody>
                    <a:bodyPr/>
                    <a:lstStyle/>
                    <a:p>
                      <a:pPr algn="ctr" fontAlgn="b"/>
                      <a:r>
                        <a:rPr lang="en-IT" sz="1200" b="0" i="0" u="none" strike="noStrike">
                          <a:solidFill>
                            <a:schemeClr val="tx1"/>
                          </a:solidFill>
                          <a:effectLst/>
                          <a:latin typeface="+mn-lt"/>
                        </a:rPr>
                        <a:t>24 (100)</a:t>
                      </a:r>
                    </a:p>
                  </a:txBody>
                  <a:tcPr anchor="ctr"/>
                </a:tc>
                <a:extLst>
                  <a:ext uri="{0D108BD9-81ED-4DB2-BD59-A6C34878D82A}">
                    <a16:rowId xmlns:a16="http://schemas.microsoft.com/office/drawing/2014/main" val="2835706465"/>
                  </a:ext>
                </a:extLst>
              </a:tr>
            </a:tbl>
          </a:graphicData>
        </a:graphic>
      </p:graphicFrame>
      <p:sp>
        <p:nvSpPr>
          <p:cNvPr id="6" name="Textfeld 5">
            <a:extLst>
              <a:ext uri="{FF2B5EF4-FFF2-40B4-BE49-F238E27FC236}">
                <a16:creationId xmlns:a16="http://schemas.microsoft.com/office/drawing/2014/main" id="{85B8666D-8E75-9962-D2FC-E9438882711E}"/>
              </a:ext>
            </a:extLst>
          </p:cNvPr>
          <p:cNvSpPr txBox="1"/>
          <p:nvPr/>
        </p:nvSpPr>
        <p:spPr>
          <a:xfrm>
            <a:off x="7116390" y="1587076"/>
            <a:ext cx="555471" cy="276999"/>
          </a:xfrm>
          <a:prstGeom prst="rect">
            <a:avLst/>
          </a:prstGeom>
          <a:noFill/>
        </p:spPr>
        <p:txBody>
          <a:bodyPr wrap="square" rtlCol="0">
            <a:spAutoFit/>
          </a:bodyPr>
          <a:lstStyle/>
          <a:p>
            <a:pPr algn="ctr"/>
            <a:r>
              <a:rPr lang="de-DE" sz="1200"/>
              <a:t>N=24</a:t>
            </a:r>
          </a:p>
        </p:txBody>
      </p:sp>
      <p:sp>
        <p:nvSpPr>
          <p:cNvPr id="7" name="Textfeld 6">
            <a:extLst>
              <a:ext uri="{FF2B5EF4-FFF2-40B4-BE49-F238E27FC236}">
                <a16:creationId xmlns:a16="http://schemas.microsoft.com/office/drawing/2014/main" id="{9E03AEE9-4E13-CA7E-A5AE-E857CBEDAA3C}"/>
              </a:ext>
            </a:extLst>
          </p:cNvPr>
          <p:cNvSpPr txBox="1"/>
          <p:nvPr/>
        </p:nvSpPr>
        <p:spPr>
          <a:xfrm>
            <a:off x="8070522" y="1587076"/>
            <a:ext cx="555471" cy="276999"/>
          </a:xfrm>
          <a:prstGeom prst="rect">
            <a:avLst/>
          </a:prstGeom>
          <a:noFill/>
        </p:spPr>
        <p:txBody>
          <a:bodyPr wrap="square" rtlCol="0">
            <a:spAutoFit/>
          </a:bodyPr>
          <a:lstStyle/>
          <a:p>
            <a:pPr algn="ctr"/>
            <a:r>
              <a:rPr lang="de-DE" sz="1200"/>
              <a:t>N=24</a:t>
            </a:r>
          </a:p>
        </p:txBody>
      </p:sp>
      <p:sp>
        <p:nvSpPr>
          <p:cNvPr id="8" name="Textfeld 7">
            <a:extLst>
              <a:ext uri="{FF2B5EF4-FFF2-40B4-BE49-F238E27FC236}">
                <a16:creationId xmlns:a16="http://schemas.microsoft.com/office/drawing/2014/main" id="{6E0698F7-5C45-143E-D928-771F98E25314}"/>
              </a:ext>
            </a:extLst>
          </p:cNvPr>
          <p:cNvSpPr txBox="1"/>
          <p:nvPr/>
        </p:nvSpPr>
        <p:spPr>
          <a:xfrm>
            <a:off x="9024654" y="1587076"/>
            <a:ext cx="704379" cy="276999"/>
          </a:xfrm>
          <a:prstGeom prst="rect">
            <a:avLst/>
          </a:prstGeom>
          <a:noFill/>
        </p:spPr>
        <p:txBody>
          <a:bodyPr wrap="square" rtlCol="0">
            <a:spAutoFit/>
          </a:bodyPr>
          <a:lstStyle/>
          <a:p>
            <a:pPr algn="ctr"/>
            <a:r>
              <a:rPr lang="de-DE" sz="1200"/>
              <a:t>N=24</a:t>
            </a:r>
          </a:p>
        </p:txBody>
      </p:sp>
      <p:sp>
        <p:nvSpPr>
          <p:cNvPr id="9" name="Textfeld 8">
            <a:extLst>
              <a:ext uri="{FF2B5EF4-FFF2-40B4-BE49-F238E27FC236}">
                <a16:creationId xmlns:a16="http://schemas.microsoft.com/office/drawing/2014/main" id="{AB1DF784-BB5C-8902-6071-DE1B879C9B6B}"/>
              </a:ext>
            </a:extLst>
          </p:cNvPr>
          <p:cNvSpPr txBox="1"/>
          <p:nvPr/>
        </p:nvSpPr>
        <p:spPr>
          <a:xfrm>
            <a:off x="10127695" y="1587076"/>
            <a:ext cx="555471" cy="276999"/>
          </a:xfrm>
          <a:prstGeom prst="rect">
            <a:avLst/>
          </a:prstGeom>
          <a:noFill/>
        </p:spPr>
        <p:txBody>
          <a:bodyPr wrap="square" rtlCol="0">
            <a:spAutoFit/>
          </a:bodyPr>
          <a:lstStyle/>
          <a:p>
            <a:pPr algn="ctr"/>
            <a:r>
              <a:rPr lang="de-DE" sz="1200"/>
              <a:t>N=24</a:t>
            </a:r>
          </a:p>
        </p:txBody>
      </p:sp>
    </p:spTree>
    <p:extLst>
      <p:ext uri="{BB962C8B-B14F-4D97-AF65-F5344CB8AC3E}">
        <p14:creationId xmlns:p14="http://schemas.microsoft.com/office/powerpoint/2010/main" val="301499013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83CDA61E-EDDF-44A6-3E59-ABAE6569BB74}"/>
              </a:ext>
            </a:extLst>
          </p:cNvPr>
          <p:cNvGrpSpPr/>
          <p:nvPr/>
        </p:nvGrpSpPr>
        <p:grpSpPr>
          <a:xfrm>
            <a:off x="6084849" y="1899045"/>
            <a:ext cx="3810266" cy="3052178"/>
            <a:chOff x="416533" y="2088188"/>
            <a:chExt cx="3810266" cy="3052178"/>
          </a:xfrm>
        </p:grpSpPr>
        <p:graphicFrame>
          <p:nvGraphicFramePr>
            <p:cNvPr id="15" name="Diagramm 14">
              <a:extLst>
                <a:ext uri="{FF2B5EF4-FFF2-40B4-BE49-F238E27FC236}">
                  <a16:creationId xmlns:a16="http://schemas.microsoft.com/office/drawing/2014/main" id="{EDE2BA25-5447-461A-29C8-40C003066E77}"/>
                </a:ext>
              </a:extLst>
            </p:cNvPr>
            <p:cNvGraphicFramePr/>
            <p:nvPr>
              <p:extLst>
                <p:ext uri="{D42A27DB-BD31-4B8C-83A1-F6EECF244321}">
                  <p14:modId xmlns:p14="http://schemas.microsoft.com/office/powerpoint/2010/main" val="4092470189"/>
                </p:ext>
              </p:extLst>
            </p:nvPr>
          </p:nvGraphicFramePr>
          <p:xfrm>
            <a:off x="700293" y="2088188"/>
            <a:ext cx="3526506" cy="3052178"/>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feld 15">
              <a:extLst>
                <a:ext uri="{FF2B5EF4-FFF2-40B4-BE49-F238E27FC236}">
                  <a16:creationId xmlns:a16="http://schemas.microsoft.com/office/drawing/2014/main" id="{C1C33E8C-D937-10FC-1656-414507623254}"/>
                </a:ext>
              </a:extLst>
            </p:cNvPr>
            <p:cNvSpPr txBox="1"/>
            <p:nvPr/>
          </p:nvSpPr>
          <p:spPr>
            <a:xfrm>
              <a:off x="416533" y="2595850"/>
              <a:ext cx="400110" cy="1454886"/>
            </a:xfrm>
            <a:prstGeom prst="rect">
              <a:avLst/>
            </a:prstGeom>
            <a:noFill/>
          </p:spPr>
          <p:txBody>
            <a:bodyPr vert="vert270" wrap="none" rtlCol="0">
              <a:spAutoFit/>
            </a:bodyPr>
            <a:lstStyle/>
            <a:p>
              <a:pPr algn="ctr"/>
              <a:r>
                <a:rPr lang="de-DE" sz="1400" b="1">
                  <a:solidFill>
                    <a:schemeClr val="tx1"/>
                  </a:solidFill>
                  <a:latin typeface="Arial" panose="020B0604020202020204" pitchFamily="34" charset="0"/>
                  <a:cs typeface="Arial" panose="020B0604020202020204" pitchFamily="34" charset="0"/>
                </a:rPr>
                <a:t>Proportion </a:t>
              </a:r>
              <a:r>
                <a:rPr lang="de-DE" sz="1400" b="1" err="1">
                  <a:solidFill>
                    <a:schemeClr val="tx1"/>
                  </a:solidFill>
                  <a:latin typeface="Arial" panose="020B0604020202020204" pitchFamily="34" charset="0"/>
                  <a:cs typeface="Arial" panose="020B0604020202020204" pitchFamily="34" charset="0"/>
                </a:rPr>
                <a:t>alive</a:t>
              </a:r>
              <a:endParaRPr lang="de-DE" sz="1400" b="1">
                <a:solidFill>
                  <a:schemeClr val="tx1"/>
                </a:solidFill>
                <a:latin typeface="Arial" panose="020B0604020202020204" pitchFamily="34" charset="0"/>
                <a:cs typeface="Arial" panose="020B0604020202020204" pitchFamily="34" charset="0"/>
              </a:endParaRPr>
            </a:p>
          </p:txBody>
        </p:sp>
      </p:grpSp>
      <p:sp>
        <p:nvSpPr>
          <p:cNvPr id="4" name="Title 3">
            <a:extLst>
              <a:ext uri="{FF2B5EF4-FFF2-40B4-BE49-F238E27FC236}">
                <a16:creationId xmlns:a16="http://schemas.microsoft.com/office/drawing/2014/main" id="{834C3BCB-867B-F48F-4690-DD5D1D5A3DD0}"/>
              </a:ext>
            </a:extLst>
          </p:cNvPr>
          <p:cNvSpPr>
            <a:spLocks noGrp="1"/>
          </p:cNvSpPr>
          <p:nvPr>
            <p:ph type="title"/>
          </p:nvPr>
        </p:nvSpPr>
        <p:spPr/>
        <p:txBody>
          <a:bodyPr/>
          <a:lstStyle/>
          <a:p>
            <a:r>
              <a:rPr lang="en-US"/>
              <a:t>PFS and OS</a:t>
            </a:r>
          </a:p>
        </p:txBody>
      </p:sp>
      <p:sp>
        <p:nvSpPr>
          <p:cNvPr id="5" name="Footer Placeholder 4">
            <a:extLst>
              <a:ext uri="{FF2B5EF4-FFF2-40B4-BE49-F238E27FC236}">
                <a16:creationId xmlns:a16="http://schemas.microsoft.com/office/drawing/2014/main" id="{97520A95-393F-2D5A-08AF-B9480B44F351}"/>
              </a:ext>
            </a:extLst>
          </p:cNvPr>
          <p:cNvSpPr>
            <a:spLocks noGrp="1"/>
          </p:cNvSpPr>
          <p:nvPr>
            <p:ph type="ftr" sz="quarter" idx="13"/>
          </p:nvPr>
        </p:nvSpPr>
        <p:spPr/>
        <p:txBody>
          <a:bodyPr/>
          <a:lstStyle/>
          <a:p>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CR</a:t>
            </a:r>
            <a:r>
              <a:rPr lang="en-US">
                <a:solidFill>
                  <a:srgbClr val="4E4F4E"/>
                </a:solidFill>
                <a:cs typeface="Arial" panose="020B0604020202020204" pitchFamily="34" charset="0"/>
              </a:rPr>
              <a:t>, complete response; </a:t>
            </a:r>
            <a:r>
              <a:rPr lang="en-US" b="1">
                <a:solidFill>
                  <a:srgbClr val="4E4F4E"/>
                </a:solidFill>
                <a:cs typeface="Arial" panose="020B0604020202020204" pitchFamily="34" charset="0"/>
              </a:rPr>
              <a:t>OS</a:t>
            </a:r>
            <a:r>
              <a:rPr lang="en-US">
                <a:solidFill>
                  <a:srgbClr val="4E4F4E"/>
                </a:solidFill>
                <a:cs typeface="Arial" panose="020B0604020202020204" pitchFamily="34" charset="0"/>
              </a:rPr>
              <a:t>, overall survival; </a:t>
            </a:r>
            <a:r>
              <a:rPr lang="en-US" b="1">
                <a:solidFill>
                  <a:srgbClr val="4E4F4E"/>
                </a:solidFill>
                <a:cs typeface="Arial" panose="020B0604020202020204" pitchFamily="34" charset="0"/>
              </a:rPr>
              <a:t>PD</a:t>
            </a:r>
            <a:r>
              <a:rPr lang="en-US">
                <a:solidFill>
                  <a:srgbClr val="4E4F4E"/>
                </a:solidFill>
                <a:cs typeface="Arial" panose="020B0604020202020204" pitchFamily="34" charset="0"/>
              </a:rPr>
              <a:t>, progressive disease;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r>
              <a:rPr lang="en-US" b="1">
                <a:solidFill>
                  <a:srgbClr val="4E4F4E"/>
                </a:solidFill>
                <a:cs typeface="Arial" panose="020B0604020202020204" pitchFamily="34" charset="0"/>
              </a:rPr>
              <a:t>SUV, </a:t>
            </a:r>
            <a:r>
              <a:rPr lang="en-US">
                <a:solidFill>
                  <a:srgbClr val="4E4F4E"/>
                </a:solidFill>
                <a:cs typeface="Arial" panose="020B0604020202020204" pitchFamily="34" charset="0"/>
              </a:rPr>
              <a:t>standardized uptake volume.</a:t>
            </a:r>
          </a:p>
          <a:p>
            <a:r>
              <a:rPr lang="en-US" b="1">
                <a:solidFill>
                  <a:srgbClr val="4E4F4E"/>
                </a:solidFill>
                <a:cs typeface="Arial" panose="020B0604020202020204" pitchFamily="34" charset="0"/>
              </a:rPr>
              <a:t>Strati P,</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P1092 presented at EHA2023</a:t>
            </a:r>
            <a:endParaRPr lang="en-GB"/>
          </a:p>
        </p:txBody>
      </p:sp>
      <p:sp>
        <p:nvSpPr>
          <p:cNvPr id="10" name="TextBox 9">
            <a:extLst>
              <a:ext uri="{FF2B5EF4-FFF2-40B4-BE49-F238E27FC236}">
                <a16:creationId xmlns:a16="http://schemas.microsoft.com/office/drawing/2014/main" id="{51BAF8F6-D3FC-40AE-47A8-63AE2147B670}"/>
              </a:ext>
            </a:extLst>
          </p:cNvPr>
          <p:cNvSpPr txBox="1"/>
          <p:nvPr/>
        </p:nvSpPr>
        <p:spPr>
          <a:xfrm>
            <a:off x="416533" y="5204231"/>
            <a:ext cx="5571517" cy="860400"/>
          </a:xfrm>
          <a:prstGeom prst="rect">
            <a:avLst/>
          </a:prstGeom>
          <a:solidFill>
            <a:schemeClr val="bg2"/>
          </a:solidFill>
        </p:spPr>
        <p:txBody>
          <a:bodyPr wrap="square" lIns="144000" tIns="72000" rtlCol="0">
            <a:noAutofit/>
          </a:bodyPr>
          <a:lstStyle/>
          <a:p>
            <a:pPr marL="171450" indent="-171450">
              <a:buClr>
                <a:schemeClr val="accent2"/>
              </a:buClr>
              <a:buFont typeface="Arial" panose="020B0604020202020204" pitchFamily="34" charset="0"/>
              <a:buChar char="•"/>
            </a:pPr>
            <a:r>
              <a:rPr lang="en-US" sz="1200"/>
              <a:t>After a median follow-up of 22 months (95% CI 20-24 months), 4 patients had PD, including 2 who transformed at 5 and 7 months, while PR (both with pre-treatment bulky disease and </a:t>
            </a:r>
            <a:r>
              <a:rPr lang="en-US" sz="1200" err="1"/>
              <a:t>SUVmax</a:t>
            </a:r>
            <a:r>
              <a:rPr lang="en-US" sz="1200"/>
              <a:t> &gt;17), and 1 who transformed at end of treatment, after initial CR</a:t>
            </a:r>
          </a:p>
        </p:txBody>
      </p:sp>
      <p:sp>
        <p:nvSpPr>
          <p:cNvPr id="13" name="TextBox 12">
            <a:extLst>
              <a:ext uri="{FF2B5EF4-FFF2-40B4-BE49-F238E27FC236}">
                <a16:creationId xmlns:a16="http://schemas.microsoft.com/office/drawing/2014/main" id="{955EF3AA-0072-7FC0-7E79-49FA42C0C1D2}"/>
              </a:ext>
            </a:extLst>
          </p:cNvPr>
          <p:cNvSpPr txBox="1"/>
          <p:nvPr/>
        </p:nvSpPr>
        <p:spPr>
          <a:xfrm>
            <a:off x="6212496" y="5203873"/>
            <a:ext cx="5572800" cy="860400"/>
          </a:xfrm>
          <a:prstGeom prst="rect">
            <a:avLst/>
          </a:prstGeom>
          <a:solidFill>
            <a:schemeClr val="bg2"/>
          </a:solidFill>
        </p:spPr>
        <p:txBody>
          <a:bodyPr wrap="square" lIns="144000" tIns="72000" rtlCol="0">
            <a:spAutoFit/>
          </a:bodyPr>
          <a:lstStyle/>
          <a:p>
            <a:pPr marL="171450" indent="-171450">
              <a:buClr>
                <a:schemeClr val="accent2"/>
              </a:buClr>
              <a:buFont typeface="Arial" panose="020B0604020202020204" pitchFamily="34" charset="0"/>
              <a:buChar char="•"/>
            </a:pPr>
            <a:r>
              <a:rPr lang="en-US" sz="1200"/>
              <a:t>At data cutoff, 2 patients have died, 1 due to COVID19 (while in CR, at 14 months) and 1 due to transformed lymphoma (at 10 months), both 4 months after study discontinuation </a:t>
            </a:r>
          </a:p>
        </p:txBody>
      </p:sp>
      <p:graphicFrame>
        <p:nvGraphicFramePr>
          <p:cNvPr id="7" name="Diagramm 6">
            <a:extLst>
              <a:ext uri="{FF2B5EF4-FFF2-40B4-BE49-F238E27FC236}">
                <a16:creationId xmlns:a16="http://schemas.microsoft.com/office/drawing/2014/main" id="{21B89F59-D9DB-311A-73DB-E241FEF58001}"/>
              </a:ext>
            </a:extLst>
          </p:cNvPr>
          <p:cNvGraphicFramePr/>
          <p:nvPr>
            <p:extLst>
              <p:ext uri="{D42A27DB-BD31-4B8C-83A1-F6EECF244321}">
                <p14:modId xmlns:p14="http://schemas.microsoft.com/office/powerpoint/2010/main" val="1885609259"/>
              </p:ext>
            </p:extLst>
          </p:nvPr>
        </p:nvGraphicFramePr>
        <p:xfrm>
          <a:off x="781669" y="1899045"/>
          <a:ext cx="3893192" cy="305217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feld 7">
            <a:extLst>
              <a:ext uri="{FF2B5EF4-FFF2-40B4-BE49-F238E27FC236}">
                <a16:creationId xmlns:a16="http://schemas.microsoft.com/office/drawing/2014/main" id="{98675C76-FB62-3E6C-54C7-368A7D91EE8A}"/>
              </a:ext>
            </a:extLst>
          </p:cNvPr>
          <p:cNvSpPr txBox="1"/>
          <p:nvPr/>
        </p:nvSpPr>
        <p:spPr>
          <a:xfrm>
            <a:off x="278756" y="2367432"/>
            <a:ext cx="615553" cy="1533432"/>
          </a:xfrm>
          <a:prstGeom prst="rect">
            <a:avLst/>
          </a:prstGeom>
          <a:noFill/>
        </p:spPr>
        <p:txBody>
          <a:bodyPr vert="vert270" wrap="none" rtlCol="0">
            <a:spAutoFit/>
          </a:bodyPr>
          <a:lstStyle/>
          <a:p>
            <a:pPr algn="ctr"/>
            <a:r>
              <a:rPr lang="de-DE" sz="1400" b="1">
                <a:solidFill>
                  <a:schemeClr val="tx1"/>
                </a:solidFill>
                <a:latin typeface="Arial" panose="020B0604020202020204" pitchFamily="34" charset="0"/>
                <a:cs typeface="Arial" panose="020B0604020202020204" pitchFamily="34" charset="0"/>
              </a:rPr>
              <a:t>Proportion not </a:t>
            </a:r>
            <a:br>
              <a:rPr lang="de-DE" sz="1400" b="1">
                <a:solidFill>
                  <a:schemeClr val="tx1"/>
                </a:solidFill>
                <a:latin typeface="Arial" panose="020B0604020202020204" pitchFamily="34" charset="0"/>
                <a:cs typeface="Arial" panose="020B0604020202020204" pitchFamily="34" charset="0"/>
              </a:rPr>
            </a:br>
            <a:r>
              <a:rPr lang="de-DE" sz="1400" b="1" err="1">
                <a:solidFill>
                  <a:schemeClr val="tx1"/>
                </a:solidFill>
                <a:latin typeface="Arial" panose="020B0604020202020204" pitchFamily="34" charset="0"/>
                <a:cs typeface="Arial" panose="020B0604020202020204" pitchFamily="34" charset="0"/>
              </a:rPr>
              <a:t>progressed</a:t>
            </a:r>
            <a:r>
              <a:rPr lang="de-DE" sz="1400" b="1">
                <a:solidFill>
                  <a:schemeClr val="tx1"/>
                </a:solidFill>
                <a:latin typeface="Arial" panose="020B0604020202020204" pitchFamily="34" charset="0"/>
                <a:cs typeface="Arial" panose="020B0604020202020204" pitchFamily="34" charset="0"/>
              </a:rPr>
              <a:t>/</a:t>
            </a:r>
            <a:r>
              <a:rPr lang="de-DE" sz="1400" b="1" err="1">
                <a:solidFill>
                  <a:schemeClr val="tx1"/>
                </a:solidFill>
                <a:latin typeface="Arial" panose="020B0604020202020204" pitchFamily="34" charset="0"/>
                <a:cs typeface="Arial" panose="020B0604020202020204" pitchFamily="34" charset="0"/>
              </a:rPr>
              <a:t>dead</a:t>
            </a:r>
            <a:endParaRPr lang="de-DE" sz="1400" b="1">
              <a:solidFill>
                <a:schemeClr val="tx1"/>
              </a:solidFill>
              <a:latin typeface="Arial" panose="020B0604020202020204" pitchFamily="34" charset="0"/>
              <a:cs typeface="Arial" panose="020B0604020202020204" pitchFamily="34" charset="0"/>
            </a:endParaRPr>
          </a:p>
        </p:txBody>
      </p:sp>
      <p:grpSp>
        <p:nvGrpSpPr>
          <p:cNvPr id="20" name="Gruppieren 19">
            <a:extLst>
              <a:ext uri="{FF2B5EF4-FFF2-40B4-BE49-F238E27FC236}">
                <a16:creationId xmlns:a16="http://schemas.microsoft.com/office/drawing/2014/main" id="{65654022-DE22-829A-3CD8-2797B11E2296}"/>
              </a:ext>
            </a:extLst>
          </p:cNvPr>
          <p:cNvGrpSpPr/>
          <p:nvPr/>
        </p:nvGrpSpPr>
        <p:grpSpPr>
          <a:xfrm>
            <a:off x="1765574" y="2911630"/>
            <a:ext cx="2041732" cy="461665"/>
            <a:chOff x="2419815" y="3713356"/>
            <a:chExt cx="2041732" cy="461665"/>
          </a:xfrm>
        </p:grpSpPr>
        <p:sp>
          <p:nvSpPr>
            <p:cNvPr id="17" name="Textfeld 16">
              <a:extLst>
                <a:ext uri="{FF2B5EF4-FFF2-40B4-BE49-F238E27FC236}">
                  <a16:creationId xmlns:a16="http://schemas.microsoft.com/office/drawing/2014/main" id="{EF56A39B-E93A-8E60-2018-A02DDE62B557}"/>
                </a:ext>
              </a:extLst>
            </p:cNvPr>
            <p:cNvSpPr txBox="1"/>
            <p:nvPr/>
          </p:nvSpPr>
          <p:spPr>
            <a:xfrm>
              <a:off x="2419815" y="3713356"/>
              <a:ext cx="354584" cy="461665"/>
            </a:xfrm>
            <a:prstGeom prst="rect">
              <a:avLst/>
            </a:prstGeom>
            <a:noFill/>
          </p:spPr>
          <p:txBody>
            <a:bodyPr wrap="none" rtlCol="0">
              <a:spAutoFit/>
            </a:bodyPr>
            <a:lstStyle/>
            <a:p>
              <a:pPr algn="ctr"/>
              <a:r>
                <a:rPr lang="de-DE" sz="1200" b="1"/>
                <a:t>N</a:t>
              </a:r>
              <a:br>
                <a:rPr lang="de-DE" sz="1200" b="1"/>
              </a:br>
              <a:r>
                <a:rPr lang="de-DE" sz="1200" b="1"/>
                <a:t>24</a:t>
              </a:r>
            </a:p>
          </p:txBody>
        </p:sp>
        <p:sp>
          <p:nvSpPr>
            <p:cNvPr id="18" name="Textfeld 17">
              <a:extLst>
                <a:ext uri="{FF2B5EF4-FFF2-40B4-BE49-F238E27FC236}">
                  <a16:creationId xmlns:a16="http://schemas.microsoft.com/office/drawing/2014/main" id="{F1793C46-F7C2-280C-30B9-B8FDD03C0AA4}"/>
                </a:ext>
              </a:extLst>
            </p:cNvPr>
            <p:cNvSpPr txBox="1"/>
            <p:nvPr/>
          </p:nvSpPr>
          <p:spPr>
            <a:xfrm>
              <a:off x="2823892" y="3713356"/>
              <a:ext cx="800220" cy="461665"/>
            </a:xfrm>
            <a:prstGeom prst="rect">
              <a:avLst/>
            </a:prstGeom>
            <a:noFill/>
          </p:spPr>
          <p:txBody>
            <a:bodyPr wrap="none" rtlCol="0">
              <a:spAutoFit/>
            </a:bodyPr>
            <a:lstStyle/>
            <a:p>
              <a:pPr algn="ctr"/>
              <a:r>
                <a:rPr lang="de-DE" sz="1200" b="1"/>
                <a:t>PD/</a:t>
              </a:r>
              <a:r>
                <a:rPr lang="de-DE" sz="1200" b="1" err="1"/>
                <a:t>dead</a:t>
              </a:r>
              <a:endParaRPr lang="de-DE" sz="1200" b="1"/>
            </a:p>
            <a:p>
              <a:pPr algn="ctr"/>
              <a:r>
                <a:rPr lang="de-DE" sz="1200" b="1"/>
                <a:t>5</a:t>
              </a:r>
            </a:p>
          </p:txBody>
        </p:sp>
        <p:sp>
          <p:nvSpPr>
            <p:cNvPr id="19" name="Textfeld 18">
              <a:extLst>
                <a:ext uri="{FF2B5EF4-FFF2-40B4-BE49-F238E27FC236}">
                  <a16:creationId xmlns:a16="http://schemas.microsoft.com/office/drawing/2014/main" id="{95EBB116-AC43-75A8-8368-FEDF841011D9}"/>
                </a:ext>
              </a:extLst>
            </p:cNvPr>
            <p:cNvSpPr txBox="1"/>
            <p:nvPr/>
          </p:nvSpPr>
          <p:spPr>
            <a:xfrm>
              <a:off x="3651547" y="3713356"/>
              <a:ext cx="810000" cy="461665"/>
            </a:xfrm>
            <a:prstGeom prst="rect">
              <a:avLst/>
            </a:prstGeom>
            <a:noFill/>
          </p:spPr>
          <p:txBody>
            <a:bodyPr wrap="none" rtlCol="0">
              <a:spAutoFit/>
            </a:bodyPr>
            <a:lstStyle/>
            <a:p>
              <a:pPr algn="ctr"/>
              <a:r>
                <a:rPr lang="de-DE" sz="1200" b="1"/>
                <a:t>2-y PFS</a:t>
              </a:r>
            </a:p>
            <a:p>
              <a:pPr algn="ctr"/>
              <a:r>
                <a:rPr lang="de-DE" sz="1200" b="1"/>
                <a:t>79%</a:t>
              </a:r>
            </a:p>
          </p:txBody>
        </p:sp>
      </p:grpSp>
      <p:grpSp>
        <p:nvGrpSpPr>
          <p:cNvPr id="21" name="Gruppieren 20">
            <a:extLst>
              <a:ext uri="{FF2B5EF4-FFF2-40B4-BE49-F238E27FC236}">
                <a16:creationId xmlns:a16="http://schemas.microsoft.com/office/drawing/2014/main" id="{1295B630-B366-EFE3-A54D-1EECA70EE14E}"/>
              </a:ext>
            </a:extLst>
          </p:cNvPr>
          <p:cNvGrpSpPr/>
          <p:nvPr/>
        </p:nvGrpSpPr>
        <p:grpSpPr>
          <a:xfrm>
            <a:off x="7528806" y="2911630"/>
            <a:ext cx="1689147" cy="461665"/>
            <a:chOff x="2531325" y="3713356"/>
            <a:chExt cx="1689147" cy="461665"/>
          </a:xfrm>
        </p:grpSpPr>
        <p:sp>
          <p:nvSpPr>
            <p:cNvPr id="22" name="Textfeld 21">
              <a:extLst>
                <a:ext uri="{FF2B5EF4-FFF2-40B4-BE49-F238E27FC236}">
                  <a16:creationId xmlns:a16="http://schemas.microsoft.com/office/drawing/2014/main" id="{0D1A354C-DEFE-E5F6-A32A-42262BDE409B}"/>
                </a:ext>
              </a:extLst>
            </p:cNvPr>
            <p:cNvSpPr txBox="1"/>
            <p:nvPr/>
          </p:nvSpPr>
          <p:spPr>
            <a:xfrm>
              <a:off x="2531325" y="3713356"/>
              <a:ext cx="354584" cy="461665"/>
            </a:xfrm>
            <a:prstGeom prst="rect">
              <a:avLst/>
            </a:prstGeom>
            <a:noFill/>
          </p:spPr>
          <p:txBody>
            <a:bodyPr wrap="none" rtlCol="0">
              <a:spAutoFit/>
            </a:bodyPr>
            <a:lstStyle/>
            <a:p>
              <a:pPr algn="ctr"/>
              <a:r>
                <a:rPr lang="de-DE" sz="1200" b="1"/>
                <a:t>N</a:t>
              </a:r>
              <a:br>
                <a:rPr lang="de-DE" sz="1200" b="1"/>
              </a:br>
              <a:r>
                <a:rPr lang="de-DE" sz="1200" b="1"/>
                <a:t>24</a:t>
              </a:r>
            </a:p>
          </p:txBody>
        </p:sp>
        <p:sp>
          <p:nvSpPr>
            <p:cNvPr id="23" name="Textfeld 22">
              <a:extLst>
                <a:ext uri="{FF2B5EF4-FFF2-40B4-BE49-F238E27FC236}">
                  <a16:creationId xmlns:a16="http://schemas.microsoft.com/office/drawing/2014/main" id="{79E5DFF6-DF7F-C0F3-3306-1D178DE06E69}"/>
                </a:ext>
              </a:extLst>
            </p:cNvPr>
            <p:cNvSpPr txBox="1"/>
            <p:nvPr/>
          </p:nvSpPr>
          <p:spPr>
            <a:xfrm>
              <a:off x="2952132" y="3713356"/>
              <a:ext cx="543739" cy="461665"/>
            </a:xfrm>
            <a:prstGeom prst="rect">
              <a:avLst/>
            </a:prstGeom>
            <a:noFill/>
          </p:spPr>
          <p:txBody>
            <a:bodyPr wrap="none" rtlCol="0">
              <a:spAutoFit/>
            </a:bodyPr>
            <a:lstStyle/>
            <a:p>
              <a:pPr algn="ctr"/>
              <a:r>
                <a:rPr lang="de-DE" sz="1200" b="1" err="1"/>
                <a:t>dead</a:t>
              </a:r>
              <a:endParaRPr lang="de-DE" sz="1200" b="1"/>
            </a:p>
            <a:p>
              <a:pPr algn="ctr"/>
              <a:r>
                <a:rPr lang="de-DE" sz="1200" b="1"/>
                <a:t>5</a:t>
              </a:r>
            </a:p>
          </p:txBody>
        </p:sp>
        <p:sp>
          <p:nvSpPr>
            <p:cNvPr id="24" name="Textfeld 23">
              <a:extLst>
                <a:ext uri="{FF2B5EF4-FFF2-40B4-BE49-F238E27FC236}">
                  <a16:creationId xmlns:a16="http://schemas.microsoft.com/office/drawing/2014/main" id="{75F29E14-2921-C2D7-48F8-2D0C36248DBD}"/>
                </a:ext>
              </a:extLst>
            </p:cNvPr>
            <p:cNvSpPr txBox="1"/>
            <p:nvPr/>
          </p:nvSpPr>
          <p:spPr>
            <a:xfrm>
              <a:off x="3548493" y="3713356"/>
              <a:ext cx="671979" cy="461665"/>
            </a:xfrm>
            <a:prstGeom prst="rect">
              <a:avLst/>
            </a:prstGeom>
            <a:noFill/>
          </p:spPr>
          <p:txBody>
            <a:bodyPr wrap="none" rtlCol="0">
              <a:spAutoFit/>
            </a:bodyPr>
            <a:lstStyle/>
            <a:p>
              <a:pPr algn="ctr"/>
              <a:r>
                <a:rPr lang="de-DE" sz="1200" b="1"/>
                <a:t>2-y OS</a:t>
              </a:r>
            </a:p>
            <a:p>
              <a:pPr algn="ctr"/>
              <a:r>
                <a:rPr lang="de-DE" sz="1200" b="1"/>
                <a:t>92%</a:t>
              </a:r>
            </a:p>
          </p:txBody>
        </p:sp>
      </p:grpSp>
      <p:pic>
        <p:nvPicPr>
          <p:cNvPr id="26" name="Grafik 25">
            <a:extLst>
              <a:ext uri="{FF2B5EF4-FFF2-40B4-BE49-F238E27FC236}">
                <a16:creationId xmlns:a16="http://schemas.microsoft.com/office/drawing/2014/main" id="{FF98FF32-D24A-71E3-BC02-F18DC05637B6}"/>
              </a:ext>
            </a:extLst>
          </p:cNvPr>
          <p:cNvPicPr>
            <a:picLocks noChangeAspect="1"/>
          </p:cNvPicPr>
          <p:nvPr/>
        </p:nvPicPr>
        <p:blipFill>
          <a:blip r:embed="rId5">
            <a:duotone>
              <a:prstClr val="black"/>
              <a:schemeClr val="accent1">
                <a:tint val="45000"/>
                <a:satMod val="400000"/>
              </a:schemeClr>
            </a:duotone>
          </a:blip>
          <a:stretch>
            <a:fillRect/>
          </a:stretch>
        </p:blipFill>
        <p:spPr>
          <a:xfrm>
            <a:off x="1231678" y="2059061"/>
            <a:ext cx="3238500" cy="469900"/>
          </a:xfrm>
          <a:prstGeom prst="rect">
            <a:avLst/>
          </a:prstGeom>
        </p:spPr>
      </p:pic>
      <p:pic>
        <p:nvPicPr>
          <p:cNvPr id="27" name="Grafik 26">
            <a:extLst>
              <a:ext uri="{FF2B5EF4-FFF2-40B4-BE49-F238E27FC236}">
                <a16:creationId xmlns:a16="http://schemas.microsoft.com/office/drawing/2014/main" id="{45D620AE-4119-10B2-C84A-AEFFBF388D75}"/>
              </a:ext>
            </a:extLst>
          </p:cNvPr>
          <p:cNvPicPr>
            <a:picLocks noChangeAspect="1"/>
          </p:cNvPicPr>
          <p:nvPr/>
        </p:nvPicPr>
        <p:blipFill>
          <a:blip r:embed="rId6">
            <a:duotone>
              <a:prstClr val="black"/>
              <a:schemeClr val="accent1">
                <a:tint val="45000"/>
                <a:satMod val="400000"/>
              </a:schemeClr>
            </a:duotone>
          </a:blip>
          <a:stretch>
            <a:fillRect/>
          </a:stretch>
        </p:blipFill>
        <p:spPr>
          <a:xfrm>
            <a:off x="6791373" y="2059061"/>
            <a:ext cx="2895600" cy="177800"/>
          </a:xfrm>
          <a:prstGeom prst="rect">
            <a:avLst/>
          </a:prstGeom>
        </p:spPr>
      </p:pic>
      <p:graphicFrame>
        <p:nvGraphicFramePr>
          <p:cNvPr id="29" name="Tabelle 150">
            <a:extLst>
              <a:ext uri="{FF2B5EF4-FFF2-40B4-BE49-F238E27FC236}">
                <a16:creationId xmlns:a16="http://schemas.microsoft.com/office/drawing/2014/main" id="{A76FF421-94AF-06AC-D7C8-90FD76660120}"/>
              </a:ext>
            </a:extLst>
          </p:cNvPr>
          <p:cNvGraphicFramePr>
            <a:graphicFrameLocks noGrp="1"/>
          </p:cNvGraphicFramePr>
          <p:nvPr>
            <p:extLst>
              <p:ext uri="{D42A27DB-BD31-4B8C-83A1-F6EECF244321}">
                <p14:modId xmlns:p14="http://schemas.microsoft.com/office/powerpoint/2010/main" val="3899927582"/>
              </p:ext>
            </p:extLst>
          </p:nvPr>
        </p:nvGraphicFramePr>
        <p:xfrm>
          <a:off x="612027" y="4876808"/>
          <a:ext cx="4062830" cy="224400"/>
        </p:xfrm>
        <a:graphic>
          <a:graphicData uri="http://schemas.openxmlformats.org/drawingml/2006/table">
            <a:tbl>
              <a:tblPr firstRow="1" bandRow="1">
                <a:tableStyleId>{5C22544A-7EE6-4342-B048-85BDC9FD1C3A}</a:tableStyleId>
              </a:tblPr>
              <a:tblGrid>
                <a:gridCol w="406283">
                  <a:extLst>
                    <a:ext uri="{9D8B030D-6E8A-4147-A177-3AD203B41FA5}">
                      <a16:colId xmlns:a16="http://schemas.microsoft.com/office/drawing/2014/main" val="161962024"/>
                    </a:ext>
                  </a:extLst>
                </a:gridCol>
                <a:gridCol w="406283">
                  <a:extLst>
                    <a:ext uri="{9D8B030D-6E8A-4147-A177-3AD203B41FA5}">
                      <a16:colId xmlns:a16="http://schemas.microsoft.com/office/drawing/2014/main" val="1304840280"/>
                    </a:ext>
                  </a:extLst>
                </a:gridCol>
                <a:gridCol w="406283">
                  <a:extLst>
                    <a:ext uri="{9D8B030D-6E8A-4147-A177-3AD203B41FA5}">
                      <a16:colId xmlns:a16="http://schemas.microsoft.com/office/drawing/2014/main" val="1690154811"/>
                    </a:ext>
                  </a:extLst>
                </a:gridCol>
                <a:gridCol w="406283">
                  <a:extLst>
                    <a:ext uri="{9D8B030D-6E8A-4147-A177-3AD203B41FA5}">
                      <a16:colId xmlns:a16="http://schemas.microsoft.com/office/drawing/2014/main" val="2374211244"/>
                    </a:ext>
                  </a:extLst>
                </a:gridCol>
                <a:gridCol w="406283">
                  <a:extLst>
                    <a:ext uri="{9D8B030D-6E8A-4147-A177-3AD203B41FA5}">
                      <a16:colId xmlns:a16="http://schemas.microsoft.com/office/drawing/2014/main" val="1350247176"/>
                    </a:ext>
                  </a:extLst>
                </a:gridCol>
                <a:gridCol w="406283">
                  <a:extLst>
                    <a:ext uri="{9D8B030D-6E8A-4147-A177-3AD203B41FA5}">
                      <a16:colId xmlns:a16="http://schemas.microsoft.com/office/drawing/2014/main" val="3159332000"/>
                    </a:ext>
                  </a:extLst>
                </a:gridCol>
                <a:gridCol w="406283">
                  <a:extLst>
                    <a:ext uri="{9D8B030D-6E8A-4147-A177-3AD203B41FA5}">
                      <a16:colId xmlns:a16="http://schemas.microsoft.com/office/drawing/2014/main" val="2273500356"/>
                    </a:ext>
                  </a:extLst>
                </a:gridCol>
                <a:gridCol w="406283">
                  <a:extLst>
                    <a:ext uri="{9D8B030D-6E8A-4147-A177-3AD203B41FA5}">
                      <a16:colId xmlns:a16="http://schemas.microsoft.com/office/drawing/2014/main" val="1450382426"/>
                    </a:ext>
                  </a:extLst>
                </a:gridCol>
                <a:gridCol w="406283">
                  <a:extLst>
                    <a:ext uri="{9D8B030D-6E8A-4147-A177-3AD203B41FA5}">
                      <a16:colId xmlns:a16="http://schemas.microsoft.com/office/drawing/2014/main" val="4098533345"/>
                    </a:ext>
                  </a:extLst>
                </a:gridCol>
                <a:gridCol w="406283">
                  <a:extLst>
                    <a:ext uri="{9D8B030D-6E8A-4147-A177-3AD203B41FA5}">
                      <a16:colId xmlns:a16="http://schemas.microsoft.com/office/drawing/2014/main" val="1446536969"/>
                    </a:ext>
                  </a:extLst>
                </a:gridCol>
              </a:tblGrid>
              <a:tr h="224400">
                <a:tc>
                  <a:txBody>
                    <a:bodyPr/>
                    <a:lstStyle/>
                    <a:p>
                      <a:pPr algn="ctr"/>
                      <a:r>
                        <a:rPr lang="de-DE" sz="1000" b="0">
                          <a:solidFill>
                            <a:schemeClr val="bg1"/>
                          </a:solidFill>
                          <a:latin typeface="Arial" panose="020B0604020202020204" pitchFamily="34" charset="0"/>
                          <a:cs typeface="Arial" panose="020B0604020202020204" pitchFamily="34" charset="0"/>
                        </a:rPr>
                        <a:t>N      </a:t>
                      </a:r>
                    </a:p>
                  </a:txBody>
                  <a:tcPr marL="0" marR="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24</a:t>
                      </a:r>
                    </a:p>
                  </a:txBody>
                  <a:tcPr marL="0" marR="0" marT="36000" marB="3600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24</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24</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23</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22</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20</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17</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11</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4</a:t>
                      </a:r>
                    </a:p>
                  </a:txBody>
                  <a:tcPr marL="0" marR="0" marT="36000" marB="3600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extLst>
                  <a:ext uri="{0D108BD9-81ED-4DB2-BD59-A6C34878D82A}">
                    <a16:rowId xmlns:a16="http://schemas.microsoft.com/office/drawing/2014/main" val="3888505032"/>
                  </a:ext>
                </a:extLst>
              </a:tr>
            </a:tbl>
          </a:graphicData>
        </a:graphic>
      </p:graphicFrame>
      <p:graphicFrame>
        <p:nvGraphicFramePr>
          <p:cNvPr id="31" name="Tabelle 150">
            <a:extLst>
              <a:ext uri="{FF2B5EF4-FFF2-40B4-BE49-F238E27FC236}">
                <a16:creationId xmlns:a16="http://schemas.microsoft.com/office/drawing/2014/main" id="{570E333B-BFDE-30E9-ACC7-52852357459A}"/>
              </a:ext>
            </a:extLst>
          </p:cNvPr>
          <p:cNvGraphicFramePr>
            <a:graphicFrameLocks noGrp="1"/>
          </p:cNvGraphicFramePr>
          <p:nvPr>
            <p:extLst>
              <p:ext uri="{D42A27DB-BD31-4B8C-83A1-F6EECF244321}">
                <p14:modId xmlns:p14="http://schemas.microsoft.com/office/powerpoint/2010/main" val="2246605516"/>
              </p:ext>
            </p:extLst>
          </p:nvPr>
        </p:nvGraphicFramePr>
        <p:xfrm>
          <a:off x="6204939" y="4876808"/>
          <a:ext cx="3682620" cy="224400"/>
        </p:xfrm>
        <a:graphic>
          <a:graphicData uri="http://schemas.openxmlformats.org/drawingml/2006/table">
            <a:tbl>
              <a:tblPr firstRow="1" bandRow="1">
                <a:tableStyleId>{5C22544A-7EE6-4342-B048-85BDC9FD1C3A}</a:tableStyleId>
              </a:tblPr>
              <a:tblGrid>
                <a:gridCol w="368262">
                  <a:extLst>
                    <a:ext uri="{9D8B030D-6E8A-4147-A177-3AD203B41FA5}">
                      <a16:colId xmlns:a16="http://schemas.microsoft.com/office/drawing/2014/main" val="161962024"/>
                    </a:ext>
                  </a:extLst>
                </a:gridCol>
                <a:gridCol w="368262">
                  <a:extLst>
                    <a:ext uri="{9D8B030D-6E8A-4147-A177-3AD203B41FA5}">
                      <a16:colId xmlns:a16="http://schemas.microsoft.com/office/drawing/2014/main" val="1304840280"/>
                    </a:ext>
                  </a:extLst>
                </a:gridCol>
                <a:gridCol w="368262">
                  <a:extLst>
                    <a:ext uri="{9D8B030D-6E8A-4147-A177-3AD203B41FA5}">
                      <a16:colId xmlns:a16="http://schemas.microsoft.com/office/drawing/2014/main" val="1690154811"/>
                    </a:ext>
                  </a:extLst>
                </a:gridCol>
                <a:gridCol w="368262">
                  <a:extLst>
                    <a:ext uri="{9D8B030D-6E8A-4147-A177-3AD203B41FA5}">
                      <a16:colId xmlns:a16="http://schemas.microsoft.com/office/drawing/2014/main" val="2374211244"/>
                    </a:ext>
                  </a:extLst>
                </a:gridCol>
                <a:gridCol w="368262">
                  <a:extLst>
                    <a:ext uri="{9D8B030D-6E8A-4147-A177-3AD203B41FA5}">
                      <a16:colId xmlns:a16="http://schemas.microsoft.com/office/drawing/2014/main" val="1350247176"/>
                    </a:ext>
                  </a:extLst>
                </a:gridCol>
                <a:gridCol w="368262">
                  <a:extLst>
                    <a:ext uri="{9D8B030D-6E8A-4147-A177-3AD203B41FA5}">
                      <a16:colId xmlns:a16="http://schemas.microsoft.com/office/drawing/2014/main" val="3159332000"/>
                    </a:ext>
                  </a:extLst>
                </a:gridCol>
                <a:gridCol w="368262">
                  <a:extLst>
                    <a:ext uri="{9D8B030D-6E8A-4147-A177-3AD203B41FA5}">
                      <a16:colId xmlns:a16="http://schemas.microsoft.com/office/drawing/2014/main" val="2273500356"/>
                    </a:ext>
                  </a:extLst>
                </a:gridCol>
                <a:gridCol w="368262">
                  <a:extLst>
                    <a:ext uri="{9D8B030D-6E8A-4147-A177-3AD203B41FA5}">
                      <a16:colId xmlns:a16="http://schemas.microsoft.com/office/drawing/2014/main" val="1450382426"/>
                    </a:ext>
                  </a:extLst>
                </a:gridCol>
                <a:gridCol w="368262">
                  <a:extLst>
                    <a:ext uri="{9D8B030D-6E8A-4147-A177-3AD203B41FA5}">
                      <a16:colId xmlns:a16="http://schemas.microsoft.com/office/drawing/2014/main" val="4098533345"/>
                    </a:ext>
                  </a:extLst>
                </a:gridCol>
                <a:gridCol w="368262">
                  <a:extLst>
                    <a:ext uri="{9D8B030D-6E8A-4147-A177-3AD203B41FA5}">
                      <a16:colId xmlns:a16="http://schemas.microsoft.com/office/drawing/2014/main" val="1446536969"/>
                    </a:ext>
                  </a:extLst>
                </a:gridCol>
              </a:tblGrid>
              <a:tr h="224400">
                <a:tc>
                  <a:txBody>
                    <a:bodyPr/>
                    <a:lstStyle/>
                    <a:p>
                      <a:pPr algn="ctr"/>
                      <a:r>
                        <a:rPr lang="de-DE" sz="1000" b="0">
                          <a:solidFill>
                            <a:schemeClr val="bg1"/>
                          </a:solidFill>
                          <a:latin typeface="Arial" panose="020B0604020202020204" pitchFamily="34" charset="0"/>
                          <a:cs typeface="Arial" panose="020B0604020202020204" pitchFamily="34" charset="0"/>
                        </a:rPr>
                        <a:t>N      </a:t>
                      </a:r>
                    </a:p>
                  </a:txBody>
                  <a:tcPr marL="0" marR="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24</a:t>
                      </a:r>
                    </a:p>
                  </a:txBody>
                  <a:tcPr marL="0" marR="0" marT="36000" marB="3600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24</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24</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24</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24</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22</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18</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15</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000" b="0">
                          <a:solidFill>
                            <a:schemeClr val="tx1"/>
                          </a:solidFill>
                          <a:latin typeface="Arial" panose="020B0604020202020204" pitchFamily="34" charset="0"/>
                          <a:cs typeface="Arial" panose="020B0604020202020204" pitchFamily="34" charset="0"/>
                        </a:rPr>
                        <a:t>5</a:t>
                      </a:r>
                    </a:p>
                  </a:txBody>
                  <a:tcPr marL="0" marR="0" marT="36000" marB="3600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extLst>
                  <a:ext uri="{0D108BD9-81ED-4DB2-BD59-A6C34878D82A}">
                    <a16:rowId xmlns:a16="http://schemas.microsoft.com/office/drawing/2014/main" val="3888505032"/>
                  </a:ext>
                </a:extLst>
              </a:tr>
            </a:tbl>
          </a:graphicData>
        </a:graphic>
      </p:graphicFrame>
      <p:sp>
        <p:nvSpPr>
          <p:cNvPr id="38" name="Textplatzhalter 37">
            <a:extLst>
              <a:ext uri="{FF2B5EF4-FFF2-40B4-BE49-F238E27FC236}">
                <a16:creationId xmlns:a16="http://schemas.microsoft.com/office/drawing/2014/main" id="{068F545A-525F-5147-23F0-ACB07F9D58E2}"/>
              </a:ext>
            </a:extLst>
          </p:cNvPr>
          <p:cNvSpPr>
            <a:spLocks noGrp="1"/>
          </p:cNvSpPr>
          <p:nvPr>
            <p:ph type="body" sz="quarter" idx="14"/>
          </p:nvPr>
        </p:nvSpPr>
        <p:spPr/>
        <p:txBody>
          <a:bodyPr/>
          <a:lstStyle/>
          <a:p>
            <a:r>
              <a:rPr lang="en-GB"/>
              <a:t>OS</a:t>
            </a:r>
          </a:p>
        </p:txBody>
      </p:sp>
      <p:sp>
        <p:nvSpPr>
          <p:cNvPr id="36" name="Textplatzhalter 35">
            <a:extLst>
              <a:ext uri="{FF2B5EF4-FFF2-40B4-BE49-F238E27FC236}">
                <a16:creationId xmlns:a16="http://schemas.microsoft.com/office/drawing/2014/main" id="{B4AFA81A-FE39-72F0-311E-6E81FF9E7444}"/>
              </a:ext>
            </a:extLst>
          </p:cNvPr>
          <p:cNvSpPr>
            <a:spLocks noGrp="1"/>
          </p:cNvSpPr>
          <p:nvPr>
            <p:ph type="body" sz="quarter" idx="12"/>
          </p:nvPr>
        </p:nvSpPr>
        <p:spPr/>
        <p:txBody>
          <a:bodyPr/>
          <a:lstStyle/>
          <a:p>
            <a:r>
              <a:rPr lang="en-GB"/>
              <a:t>PFS</a:t>
            </a:r>
          </a:p>
        </p:txBody>
      </p:sp>
    </p:spTree>
    <p:extLst>
      <p:ext uri="{BB962C8B-B14F-4D97-AF65-F5344CB8AC3E}">
        <p14:creationId xmlns:p14="http://schemas.microsoft.com/office/powerpoint/2010/main" val="5886029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0FC9F9-09AF-696B-D1F3-6DDE429D1006}"/>
              </a:ext>
            </a:extLst>
          </p:cNvPr>
          <p:cNvSpPr>
            <a:spLocks noGrp="1"/>
          </p:cNvSpPr>
          <p:nvPr>
            <p:ph type="title"/>
          </p:nvPr>
        </p:nvSpPr>
        <p:spPr/>
        <p:txBody>
          <a:bodyPr/>
          <a:lstStyle/>
          <a:p>
            <a:r>
              <a:rPr lang="en-US"/>
              <a:t>Safety and tolerability </a:t>
            </a:r>
          </a:p>
        </p:txBody>
      </p:sp>
      <p:sp>
        <p:nvSpPr>
          <p:cNvPr id="4" name="Footer Placeholder 3">
            <a:extLst>
              <a:ext uri="{FF2B5EF4-FFF2-40B4-BE49-F238E27FC236}">
                <a16:creationId xmlns:a16="http://schemas.microsoft.com/office/drawing/2014/main" id="{69DFEF53-1F00-1095-2B02-495C35EEE05B}"/>
              </a:ext>
            </a:extLst>
          </p:cNvPr>
          <p:cNvSpPr>
            <a:spLocks noGrp="1"/>
          </p:cNvSpPr>
          <p:nvPr>
            <p:ph type="ftr" sz="quarter" idx="10"/>
          </p:nvPr>
        </p:nvSpPr>
        <p:spPr/>
        <p:txBody>
          <a:bodyPr/>
          <a:lstStyle/>
          <a:p>
            <a:r>
              <a:rPr lang="en-GB" b="1"/>
              <a:t>ALT</a:t>
            </a:r>
            <a:r>
              <a:rPr lang="en-GB"/>
              <a:t>, alanine aminotransferase; </a:t>
            </a:r>
            <a:r>
              <a:rPr lang="en-GB" b="1"/>
              <a:t>AST</a:t>
            </a:r>
            <a:r>
              <a:rPr lang="en-GB"/>
              <a:t>, aspartate aminotransferase. </a:t>
            </a:r>
          </a:p>
          <a:p>
            <a:r>
              <a:rPr lang="en-US" b="1" err="1">
                <a:solidFill>
                  <a:srgbClr val="4E4F4E"/>
                </a:solidFill>
                <a:cs typeface="Arial" panose="020B0604020202020204" pitchFamily="34" charset="0"/>
              </a:rPr>
              <a:t>Salar</a:t>
            </a:r>
            <a:r>
              <a:rPr lang="en-US" b="1">
                <a:solidFill>
                  <a:srgbClr val="4E4F4E"/>
                </a:solidFill>
                <a:cs typeface="Arial" panose="020B0604020202020204" pitchFamily="34" charset="0"/>
              </a:rPr>
              <a:t> A,</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PB2276 presented at EHA2023</a:t>
            </a:r>
            <a:endParaRPr lang="en-GB"/>
          </a:p>
        </p:txBody>
      </p:sp>
      <p:graphicFrame>
        <p:nvGraphicFramePr>
          <p:cNvPr id="5" name="Table 5">
            <a:extLst>
              <a:ext uri="{FF2B5EF4-FFF2-40B4-BE49-F238E27FC236}">
                <a16:creationId xmlns:a16="http://schemas.microsoft.com/office/drawing/2014/main" id="{D1288ADF-9066-988F-5B7B-ECFC21E81810}"/>
              </a:ext>
            </a:extLst>
          </p:cNvPr>
          <p:cNvGraphicFramePr>
            <a:graphicFrameLocks noGrp="1"/>
          </p:cNvGraphicFramePr>
          <p:nvPr>
            <p:extLst>
              <p:ext uri="{D42A27DB-BD31-4B8C-83A1-F6EECF244321}">
                <p14:modId xmlns:p14="http://schemas.microsoft.com/office/powerpoint/2010/main" val="1753504500"/>
              </p:ext>
            </p:extLst>
          </p:nvPr>
        </p:nvGraphicFramePr>
        <p:xfrm>
          <a:off x="417600" y="1666800"/>
          <a:ext cx="8523201" cy="4389120"/>
        </p:xfrm>
        <a:graphic>
          <a:graphicData uri="http://schemas.openxmlformats.org/drawingml/2006/table">
            <a:tbl>
              <a:tblPr firstRow="1" bandRow="1">
                <a:tableStyleId>{5C22544A-7EE6-4342-B048-85BDC9FD1C3A}</a:tableStyleId>
              </a:tblPr>
              <a:tblGrid>
                <a:gridCol w="2841067">
                  <a:extLst>
                    <a:ext uri="{9D8B030D-6E8A-4147-A177-3AD203B41FA5}">
                      <a16:colId xmlns:a16="http://schemas.microsoft.com/office/drawing/2014/main" val="3140950328"/>
                    </a:ext>
                  </a:extLst>
                </a:gridCol>
                <a:gridCol w="2841067">
                  <a:extLst>
                    <a:ext uri="{9D8B030D-6E8A-4147-A177-3AD203B41FA5}">
                      <a16:colId xmlns:a16="http://schemas.microsoft.com/office/drawing/2014/main" val="3777388656"/>
                    </a:ext>
                  </a:extLst>
                </a:gridCol>
                <a:gridCol w="2841067">
                  <a:extLst>
                    <a:ext uri="{9D8B030D-6E8A-4147-A177-3AD203B41FA5}">
                      <a16:colId xmlns:a16="http://schemas.microsoft.com/office/drawing/2014/main" val="9456757"/>
                    </a:ext>
                  </a:extLst>
                </a:gridCol>
              </a:tblGrid>
              <a:tr h="0">
                <a:tc>
                  <a:txBody>
                    <a:bodyPr/>
                    <a:lstStyle/>
                    <a:p>
                      <a:pPr algn="l" fontAlgn="b"/>
                      <a:r>
                        <a:rPr lang="en-GB" sz="1200" b="1" i="0" u="none" strike="noStrike">
                          <a:solidFill>
                            <a:schemeClr val="bg1"/>
                          </a:solidFill>
                          <a:effectLst/>
                          <a:latin typeface="+mn-lt"/>
                        </a:rPr>
                        <a:t>Patients (N=24)</a:t>
                      </a:r>
                    </a:p>
                  </a:txBody>
                  <a:tcPr marL="144000" marT="0" marB="0" anchor="ctr"/>
                </a:tc>
                <a:tc>
                  <a:txBody>
                    <a:bodyPr/>
                    <a:lstStyle/>
                    <a:p>
                      <a:pPr algn="ctr" fontAlgn="b"/>
                      <a:r>
                        <a:rPr lang="en-GB" sz="1200" b="1" i="0" u="none" strike="noStrike">
                          <a:solidFill>
                            <a:schemeClr val="bg1"/>
                          </a:solidFill>
                          <a:effectLst/>
                          <a:latin typeface="+mn-lt"/>
                        </a:rPr>
                        <a:t>Grade 1-2</a:t>
                      </a:r>
                    </a:p>
                  </a:txBody>
                  <a:tcPr marT="0" marB="0" anchor="ctr"/>
                </a:tc>
                <a:tc>
                  <a:txBody>
                    <a:bodyPr/>
                    <a:lstStyle/>
                    <a:p>
                      <a:pPr algn="ctr" fontAlgn="b"/>
                      <a:r>
                        <a:rPr lang="en-GB" sz="1200" b="1" i="0" u="none" strike="noStrike">
                          <a:solidFill>
                            <a:schemeClr val="bg1"/>
                          </a:solidFill>
                          <a:effectLst/>
                          <a:latin typeface="+mn-lt"/>
                        </a:rPr>
                        <a:t>Grade 3-4</a:t>
                      </a:r>
                    </a:p>
                  </a:txBody>
                  <a:tcPr marT="0" marB="0" anchor="ctr"/>
                </a:tc>
                <a:extLst>
                  <a:ext uri="{0D108BD9-81ED-4DB2-BD59-A6C34878D82A}">
                    <a16:rowId xmlns:a16="http://schemas.microsoft.com/office/drawing/2014/main" val="3015840022"/>
                  </a:ext>
                </a:extLst>
              </a:tr>
              <a:tr h="0">
                <a:tc>
                  <a:txBody>
                    <a:bodyPr/>
                    <a:lstStyle/>
                    <a:p>
                      <a:pPr algn="l" fontAlgn="b"/>
                      <a:r>
                        <a:rPr lang="en-GB" sz="1200" b="0" i="0" u="none" strike="noStrike">
                          <a:solidFill>
                            <a:schemeClr val="tx1"/>
                          </a:solidFill>
                          <a:effectLst/>
                          <a:latin typeface="+mn-lt"/>
                        </a:rPr>
                        <a:t>Neutropenia</a:t>
                      </a:r>
                    </a:p>
                  </a:txBody>
                  <a:tcPr marL="144000" marT="0" marB="0" anchor="ctr"/>
                </a:tc>
                <a:tc>
                  <a:txBody>
                    <a:bodyPr/>
                    <a:lstStyle/>
                    <a:p>
                      <a:pPr algn="ctr" fontAlgn="b"/>
                      <a:r>
                        <a:rPr lang="en-IT" sz="1200" b="0" i="0" u="none" strike="noStrike">
                          <a:solidFill>
                            <a:schemeClr val="tx1"/>
                          </a:solidFill>
                          <a:effectLst/>
                          <a:latin typeface="+mn-lt"/>
                        </a:rPr>
                        <a:t>8 (33)</a:t>
                      </a:r>
                    </a:p>
                  </a:txBody>
                  <a:tcPr marT="0" marB="0" anchor="ctr"/>
                </a:tc>
                <a:tc>
                  <a:txBody>
                    <a:bodyPr/>
                    <a:lstStyle/>
                    <a:p>
                      <a:pPr algn="ctr" fontAlgn="b"/>
                      <a:r>
                        <a:rPr lang="en-IT" sz="1200" b="0" i="0" u="none" strike="noStrike">
                          <a:solidFill>
                            <a:schemeClr val="tx1"/>
                          </a:solidFill>
                          <a:effectLst/>
                          <a:latin typeface="+mn-lt"/>
                        </a:rPr>
                        <a:t>14 (58)</a:t>
                      </a:r>
                    </a:p>
                  </a:txBody>
                  <a:tcPr marT="0" marB="0" anchor="ctr"/>
                </a:tc>
                <a:extLst>
                  <a:ext uri="{0D108BD9-81ED-4DB2-BD59-A6C34878D82A}">
                    <a16:rowId xmlns:a16="http://schemas.microsoft.com/office/drawing/2014/main" val="1006941057"/>
                  </a:ext>
                </a:extLst>
              </a:tr>
              <a:tr h="0">
                <a:tc>
                  <a:txBody>
                    <a:bodyPr/>
                    <a:lstStyle/>
                    <a:p>
                      <a:pPr algn="l" fontAlgn="b"/>
                      <a:r>
                        <a:rPr lang="en-GB" sz="1200" b="0" i="0" u="none" strike="noStrike">
                          <a:solidFill>
                            <a:schemeClr val="tx1"/>
                          </a:solidFill>
                          <a:effectLst/>
                          <a:latin typeface="+mn-lt"/>
                        </a:rPr>
                        <a:t>ALT elevation</a:t>
                      </a:r>
                    </a:p>
                  </a:txBody>
                  <a:tcPr marL="144000" marT="0" marB="0" anchor="ctr"/>
                </a:tc>
                <a:tc>
                  <a:txBody>
                    <a:bodyPr/>
                    <a:lstStyle/>
                    <a:p>
                      <a:pPr algn="ctr" fontAlgn="b"/>
                      <a:r>
                        <a:rPr lang="en-IT" sz="1200" b="0" i="0" u="none" strike="noStrike">
                          <a:solidFill>
                            <a:schemeClr val="tx1"/>
                          </a:solidFill>
                          <a:effectLst/>
                          <a:latin typeface="+mn-lt"/>
                        </a:rPr>
                        <a:t>7 (29)</a:t>
                      </a:r>
                    </a:p>
                  </a:txBody>
                  <a:tcPr marT="0" marB="0" anchor="ctr"/>
                </a:tc>
                <a:tc>
                  <a:txBody>
                    <a:bodyPr/>
                    <a:lstStyle/>
                    <a:p>
                      <a:pPr algn="ctr" fontAlgn="b"/>
                      <a:r>
                        <a:rPr lang="en-IT" sz="1200" b="0" i="0" u="none" strike="noStrike">
                          <a:solidFill>
                            <a:schemeClr val="tx1"/>
                          </a:solidFill>
                          <a:effectLst/>
                          <a:latin typeface="+mn-lt"/>
                        </a:rPr>
                        <a:t>4 (17)</a:t>
                      </a:r>
                    </a:p>
                  </a:txBody>
                  <a:tcPr marT="0" marB="0" anchor="ctr"/>
                </a:tc>
                <a:extLst>
                  <a:ext uri="{0D108BD9-81ED-4DB2-BD59-A6C34878D82A}">
                    <a16:rowId xmlns:a16="http://schemas.microsoft.com/office/drawing/2014/main" val="612957585"/>
                  </a:ext>
                </a:extLst>
              </a:tr>
              <a:tr h="0">
                <a:tc>
                  <a:txBody>
                    <a:bodyPr/>
                    <a:lstStyle/>
                    <a:p>
                      <a:pPr algn="l" fontAlgn="b"/>
                      <a:r>
                        <a:rPr lang="en-GB" sz="1200" b="0" i="0" u="none" strike="noStrike">
                          <a:solidFill>
                            <a:schemeClr val="tx1"/>
                          </a:solidFill>
                          <a:effectLst/>
                          <a:latin typeface="+mn-lt"/>
                        </a:rPr>
                        <a:t>AST elevation</a:t>
                      </a:r>
                    </a:p>
                  </a:txBody>
                  <a:tcPr marL="144000" marT="0" marB="0" anchor="ctr"/>
                </a:tc>
                <a:tc>
                  <a:txBody>
                    <a:bodyPr/>
                    <a:lstStyle/>
                    <a:p>
                      <a:pPr algn="ctr" fontAlgn="b"/>
                      <a:r>
                        <a:rPr lang="en-IT" sz="1200" b="0" i="0" u="none" strike="noStrike">
                          <a:solidFill>
                            <a:schemeClr val="tx1"/>
                          </a:solidFill>
                          <a:effectLst/>
                          <a:latin typeface="+mn-lt"/>
                        </a:rPr>
                        <a:t>6 (25)</a:t>
                      </a:r>
                    </a:p>
                  </a:txBody>
                  <a:tcPr marT="0" marB="0" anchor="ctr"/>
                </a:tc>
                <a:tc>
                  <a:txBody>
                    <a:bodyPr/>
                    <a:lstStyle/>
                    <a:p>
                      <a:pPr algn="ctr" fontAlgn="b"/>
                      <a:r>
                        <a:rPr lang="en-IT" sz="1200" b="0" i="0" u="none" strike="noStrike">
                          <a:solidFill>
                            <a:schemeClr val="tx1"/>
                          </a:solidFill>
                          <a:effectLst/>
                          <a:latin typeface="+mn-lt"/>
                        </a:rPr>
                        <a:t>3 (12.5)</a:t>
                      </a:r>
                    </a:p>
                  </a:txBody>
                  <a:tcPr marT="0" marB="0" anchor="ctr"/>
                </a:tc>
                <a:extLst>
                  <a:ext uri="{0D108BD9-81ED-4DB2-BD59-A6C34878D82A}">
                    <a16:rowId xmlns:a16="http://schemas.microsoft.com/office/drawing/2014/main" val="1626557847"/>
                  </a:ext>
                </a:extLst>
              </a:tr>
              <a:tr h="0">
                <a:tc>
                  <a:txBody>
                    <a:bodyPr/>
                    <a:lstStyle/>
                    <a:p>
                      <a:pPr algn="l" fontAlgn="b"/>
                      <a:r>
                        <a:rPr lang="en-GB" sz="1200" b="0" i="0" u="none" strike="noStrike">
                          <a:solidFill>
                            <a:schemeClr val="tx1"/>
                          </a:solidFill>
                          <a:effectLst/>
                          <a:latin typeface="+mn-lt"/>
                        </a:rPr>
                        <a:t>Infection</a:t>
                      </a:r>
                    </a:p>
                  </a:txBody>
                  <a:tcPr marL="144000" marT="0" marB="0" anchor="ctr"/>
                </a:tc>
                <a:tc>
                  <a:txBody>
                    <a:bodyPr/>
                    <a:lstStyle/>
                    <a:p>
                      <a:pPr algn="ctr" fontAlgn="b"/>
                      <a:r>
                        <a:rPr lang="en-IT" sz="1200" b="0" i="0" u="none" strike="noStrike">
                          <a:solidFill>
                            <a:schemeClr val="tx1"/>
                          </a:solidFill>
                          <a:effectLst/>
                          <a:latin typeface="+mn-lt"/>
                        </a:rPr>
                        <a:t>8 (33)</a:t>
                      </a:r>
                    </a:p>
                  </a:txBody>
                  <a:tcPr marT="0" marB="0" anchor="ctr"/>
                </a:tc>
                <a:tc>
                  <a:txBody>
                    <a:bodyPr/>
                    <a:lstStyle/>
                    <a:p>
                      <a:pPr algn="ctr" fontAlgn="b"/>
                      <a:r>
                        <a:rPr lang="en-IT" sz="1200" b="0" i="0" u="none" strike="noStrike">
                          <a:solidFill>
                            <a:schemeClr val="tx1"/>
                          </a:solidFill>
                          <a:effectLst/>
                          <a:latin typeface="+mn-lt"/>
                        </a:rPr>
                        <a:t>3 (12.5)</a:t>
                      </a:r>
                    </a:p>
                  </a:txBody>
                  <a:tcPr marT="0" marB="0" anchor="ctr"/>
                </a:tc>
                <a:extLst>
                  <a:ext uri="{0D108BD9-81ED-4DB2-BD59-A6C34878D82A}">
                    <a16:rowId xmlns:a16="http://schemas.microsoft.com/office/drawing/2014/main" val="658999746"/>
                  </a:ext>
                </a:extLst>
              </a:tr>
              <a:tr h="0">
                <a:tc>
                  <a:txBody>
                    <a:bodyPr/>
                    <a:lstStyle/>
                    <a:p>
                      <a:pPr algn="l" fontAlgn="b"/>
                      <a:r>
                        <a:rPr lang="en-GB" sz="1200" b="0" i="0" u="none" strike="noStrike">
                          <a:solidFill>
                            <a:schemeClr val="tx1"/>
                          </a:solidFill>
                          <a:effectLst/>
                          <a:latin typeface="+mn-lt"/>
                        </a:rPr>
                        <a:t>Anemia</a:t>
                      </a:r>
                    </a:p>
                  </a:txBody>
                  <a:tcPr marL="144000" marT="0" marB="0" anchor="ctr"/>
                </a:tc>
                <a:tc>
                  <a:txBody>
                    <a:bodyPr/>
                    <a:lstStyle/>
                    <a:p>
                      <a:pPr algn="ctr" fontAlgn="b"/>
                      <a:r>
                        <a:rPr lang="en-IT" sz="1200" b="0" i="0" u="none" strike="noStrike">
                          <a:solidFill>
                            <a:schemeClr val="tx1"/>
                          </a:solidFill>
                          <a:effectLst/>
                          <a:latin typeface="+mn-lt"/>
                        </a:rPr>
                        <a:t>18 (75)</a:t>
                      </a:r>
                    </a:p>
                  </a:txBody>
                  <a:tcPr marT="0" marB="0" anchor="ctr"/>
                </a:tc>
                <a:tc>
                  <a:txBody>
                    <a:bodyPr/>
                    <a:lstStyle/>
                    <a:p>
                      <a:pPr algn="ctr" fontAlgn="b"/>
                      <a:r>
                        <a:rPr lang="en-IT" sz="1200" b="0" i="0" u="none" strike="noStrike">
                          <a:solidFill>
                            <a:schemeClr val="tx1"/>
                          </a:solidFill>
                          <a:effectLst/>
                          <a:latin typeface="+mn-lt"/>
                        </a:rPr>
                        <a:t>2 (8)</a:t>
                      </a:r>
                    </a:p>
                  </a:txBody>
                  <a:tcPr marT="0" marB="0" anchor="ctr"/>
                </a:tc>
                <a:extLst>
                  <a:ext uri="{0D108BD9-81ED-4DB2-BD59-A6C34878D82A}">
                    <a16:rowId xmlns:a16="http://schemas.microsoft.com/office/drawing/2014/main" val="3085112841"/>
                  </a:ext>
                </a:extLst>
              </a:tr>
              <a:tr h="0">
                <a:tc>
                  <a:txBody>
                    <a:bodyPr/>
                    <a:lstStyle/>
                    <a:p>
                      <a:pPr algn="l" fontAlgn="b"/>
                      <a:r>
                        <a:rPr lang="en-GB" sz="1200" b="0" i="0" u="none" strike="noStrike">
                          <a:solidFill>
                            <a:schemeClr val="tx1"/>
                          </a:solidFill>
                          <a:effectLst/>
                          <a:latin typeface="+mn-lt"/>
                        </a:rPr>
                        <a:t>Skin rash</a:t>
                      </a:r>
                    </a:p>
                  </a:txBody>
                  <a:tcPr marL="144000" marT="0" marB="0" anchor="ctr"/>
                </a:tc>
                <a:tc>
                  <a:txBody>
                    <a:bodyPr/>
                    <a:lstStyle/>
                    <a:p>
                      <a:pPr algn="ctr" fontAlgn="b"/>
                      <a:r>
                        <a:rPr lang="en-IT" sz="1200" b="0" i="0" u="none" strike="noStrike">
                          <a:solidFill>
                            <a:schemeClr val="tx1"/>
                          </a:solidFill>
                          <a:effectLst/>
                          <a:latin typeface="+mn-lt"/>
                        </a:rPr>
                        <a:t>10 (42)</a:t>
                      </a:r>
                    </a:p>
                  </a:txBody>
                  <a:tcPr marT="0" marB="0" anchor="ctr"/>
                </a:tc>
                <a:tc>
                  <a:txBody>
                    <a:bodyPr/>
                    <a:lstStyle/>
                    <a:p>
                      <a:pPr algn="ctr" fontAlgn="b"/>
                      <a:r>
                        <a:rPr lang="en-IT" sz="1200" b="0" i="0" u="none" strike="noStrike">
                          <a:solidFill>
                            <a:schemeClr val="tx1"/>
                          </a:solidFill>
                          <a:effectLst/>
                          <a:latin typeface="+mn-lt"/>
                        </a:rPr>
                        <a:t>2 (8)</a:t>
                      </a:r>
                    </a:p>
                  </a:txBody>
                  <a:tcPr marT="0" marB="0" anchor="ctr"/>
                </a:tc>
                <a:extLst>
                  <a:ext uri="{0D108BD9-81ED-4DB2-BD59-A6C34878D82A}">
                    <a16:rowId xmlns:a16="http://schemas.microsoft.com/office/drawing/2014/main" val="1610896720"/>
                  </a:ext>
                </a:extLst>
              </a:tr>
              <a:tr h="0">
                <a:tc>
                  <a:txBody>
                    <a:bodyPr/>
                    <a:lstStyle/>
                    <a:p>
                      <a:pPr algn="l" fontAlgn="b"/>
                      <a:r>
                        <a:rPr lang="en-GB" sz="1200" b="0" i="0" u="none" strike="noStrike">
                          <a:solidFill>
                            <a:schemeClr val="tx1"/>
                          </a:solidFill>
                          <a:effectLst/>
                          <a:latin typeface="+mn-lt"/>
                        </a:rPr>
                        <a:t>Fatigue</a:t>
                      </a:r>
                    </a:p>
                  </a:txBody>
                  <a:tcPr marL="144000" marT="0" marB="0" anchor="ctr"/>
                </a:tc>
                <a:tc>
                  <a:txBody>
                    <a:bodyPr/>
                    <a:lstStyle/>
                    <a:p>
                      <a:pPr algn="ctr" fontAlgn="b"/>
                      <a:r>
                        <a:rPr lang="en-IT" sz="1200" b="0" i="0" u="none" strike="noStrike">
                          <a:solidFill>
                            <a:schemeClr val="tx1"/>
                          </a:solidFill>
                          <a:effectLst/>
                          <a:latin typeface="+mn-lt"/>
                        </a:rPr>
                        <a:t>18 (75)</a:t>
                      </a:r>
                    </a:p>
                  </a:txBody>
                  <a:tcPr marT="0" marB="0" anchor="ctr"/>
                </a:tc>
                <a:tc>
                  <a:txBody>
                    <a:bodyPr/>
                    <a:lstStyle/>
                    <a:p>
                      <a:pPr algn="ctr" fontAlgn="b"/>
                      <a:r>
                        <a:rPr lang="en-IT" sz="1200" b="0" i="0" u="none" strike="noStrike">
                          <a:solidFill>
                            <a:schemeClr val="tx1"/>
                          </a:solidFill>
                          <a:effectLst/>
                          <a:latin typeface="+mn-lt"/>
                        </a:rPr>
                        <a:t>1 (4)</a:t>
                      </a:r>
                    </a:p>
                  </a:txBody>
                  <a:tcPr marT="0" marB="0" anchor="ctr"/>
                </a:tc>
                <a:extLst>
                  <a:ext uri="{0D108BD9-81ED-4DB2-BD59-A6C34878D82A}">
                    <a16:rowId xmlns:a16="http://schemas.microsoft.com/office/drawing/2014/main" val="1605251304"/>
                  </a:ext>
                </a:extLst>
              </a:tr>
              <a:tr h="0">
                <a:tc>
                  <a:txBody>
                    <a:bodyPr/>
                    <a:lstStyle/>
                    <a:p>
                      <a:pPr algn="l" fontAlgn="b"/>
                      <a:r>
                        <a:rPr lang="en-GB" sz="1200" b="0" i="0" u="none" strike="noStrike">
                          <a:solidFill>
                            <a:schemeClr val="tx1"/>
                          </a:solidFill>
                          <a:effectLst/>
                          <a:latin typeface="+mn-lt"/>
                        </a:rPr>
                        <a:t>Nausea</a:t>
                      </a:r>
                    </a:p>
                  </a:txBody>
                  <a:tcPr marL="144000" marT="0" marB="0" anchor="ctr"/>
                </a:tc>
                <a:tc>
                  <a:txBody>
                    <a:bodyPr/>
                    <a:lstStyle/>
                    <a:p>
                      <a:pPr algn="ctr" fontAlgn="b"/>
                      <a:r>
                        <a:rPr lang="en-IT" sz="1200" b="0" i="0" u="none" strike="noStrike">
                          <a:solidFill>
                            <a:schemeClr val="tx1"/>
                          </a:solidFill>
                          <a:effectLst/>
                          <a:latin typeface="+mn-lt"/>
                        </a:rPr>
                        <a:t>6 (25)</a:t>
                      </a:r>
                    </a:p>
                  </a:txBody>
                  <a:tcPr marT="0" marB="0" anchor="ctr"/>
                </a:tc>
                <a:tc>
                  <a:txBody>
                    <a:bodyPr/>
                    <a:lstStyle/>
                    <a:p>
                      <a:pPr algn="ctr" fontAlgn="b"/>
                      <a:r>
                        <a:rPr lang="en-IT" sz="1200" b="0" i="0" u="none" strike="noStrike">
                          <a:solidFill>
                            <a:schemeClr val="tx1"/>
                          </a:solidFill>
                          <a:effectLst/>
                          <a:latin typeface="+mn-lt"/>
                        </a:rPr>
                        <a:t>1 (4)</a:t>
                      </a:r>
                    </a:p>
                  </a:txBody>
                  <a:tcPr marT="0" marB="0" anchor="ctr"/>
                </a:tc>
                <a:extLst>
                  <a:ext uri="{0D108BD9-81ED-4DB2-BD59-A6C34878D82A}">
                    <a16:rowId xmlns:a16="http://schemas.microsoft.com/office/drawing/2014/main" val="977501426"/>
                  </a:ext>
                </a:extLst>
              </a:tr>
              <a:tr h="0">
                <a:tc>
                  <a:txBody>
                    <a:bodyPr/>
                    <a:lstStyle/>
                    <a:p>
                      <a:pPr algn="l" fontAlgn="b"/>
                      <a:r>
                        <a:rPr lang="en-GB" sz="1200" b="0" i="0" u="none" strike="noStrike">
                          <a:solidFill>
                            <a:schemeClr val="tx1"/>
                          </a:solidFill>
                          <a:effectLst/>
                          <a:latin typeface="+mn-lt"/>
                        </a:rPr>
                        <a:t>Infusion-related reaction</a:t>
                      </a:r>
                    </a:p>
                  </a:txBody>
                  <a:tcPr marL="144000" marT="0" marB="0" anchor="ctr"/>
                </a:tc>
                <a:tc>
                  <a:txBody>
                    <a:bodyPr/>
                    <a:lstStyle/>
                    <a:p>
                      <a:pPr algn="ctr" fontAlgn="b"/>
                      <a:r>
                        <a:rPr lang="en-IT" sz="1200" b="0" i="0" u="none" strike="noStrike">
                          <a:solidFill>
                            <a:schemeClr val="tx1"/>
                          </a:solidFill>
                          <a:effectLst/>
                          <a:latin typeface="+mn-lt"/>
                        </a:rPr>
                        <a:t>5 (21)</a:t>
                      </a:r>
                    </a:p>
                  </a:txBody>
                  <a:tcPr marT="0" marB="0" anchor="ctr"/>
                </a:tc>
                <a:tc>
                  <a:txBody>
                    <a:bodyPr/>
                    <a:lstStyle/>
                    <a:p>
                      <a:pPr algn="ctr" fontAlgn="b"/>
                      <a:r>
                        <a:rPr lang="en-IT" sz="1200" b="0" i="0" u="none" strike="noStrike">
                          <a:solidFill>
                            <a:schemeClr val="tx1"/>
                          </a:solidFill>
                          <a:effectLst/>
                          <a:latin typeface="+mn-lt"/>
                        </a:rPr>
                        <a:t>1 (4)</a:t>
                      </a:r>
                    </a:p>
                  </a:txBody>
                  <a:tcPr marT="0" marB="0" anchor="ctr"/>
                </a:tc>
                <a:extLst>
                  <a:ext uri="{0D108BD9-81ED-4DB2-BD59-A6C34878D82A}">
                    <a16:rowId xmlns:a16="http://schemas.microsoft.com/office/drawing/2014/main" val="336029511"/>
                  </a:ext>
                </a:extLst>
              </a:tr>
              <a:tr h="0">
                <a:tc>
                  <a:txBody>
                    <a:bodyPr/>
                    <a:lstStyle/>
                    <a:p>
                      <a:pPr algn="l" fontAlgn="b"/>
                      <a:r>
                        <a:rPr lang="en-GB" sz="1200" b="0" i="0" u="none" strike="noStrike">
                          <a:solidFill>
                            <a:schemeClr val="tx1"/>
                          </a:solidFill>
                          <a:effectLst/>
                          <a:latin typeface="+mn-lt"/>
                        </a:rPr>
                        <a:t>Peripheral neuropathy</a:t>
                      </a:r>
                    </a:p>
                  </a:txBody>
                  <a:tcPr marL="144000" marT="0" marB="0" anchor="ctr"/>
                </a:tc>
                <a:tc>
                  <a:txBody>
                    <a:bodyPr/>
                    <a:lstStyle/>
                    <a:p>
                      <a:pPr algn="ctr" fontAlgn="b"/>
                      <a:r>
                        <a:rPr lang="en-IT" sz="1200" b="0" i="0" u="none" strike="noStrike">
                          <a:solidFill>
                            <a:schemeClr val="tx1"/>
                          </a:solidFill>
                          <a:effectLst/>
                          <a:latin typeface="+mn-lt"/>
                        </a:rPr>
                        <a:t>4 (17)</a:t>
                      </a:r>
                    </a:p>
                  </a:txBody>
                  <a:tcPr marT="0" marB="0" anchor="ctr"/>
                </a:tc>
                <a:tc>
                  <a:txBody>
                    <a:bodyPr/>
                    <a:lstStyle/>
                    <a:p>
                      <a:pPr algn="ctr" fontAlgn="b"/>
                      <a:r>
                        <a:rPr lang="en-IT" sz="1200" b="0" i="0" u="none" strike="noStrike">
                          <a:solidFill>
                            <a:schemeClr val="tx1"/>
                          </a:solidFill>
                          <a:effectLst/>
                          <a:latin typeface="+mn-lt"/>
                        </a:rPr>
                        <a:t>1 (4)</a:t>
                      </a:r>
                    </a:p>
                  </a:txBody>
                  <a:tcPr marT="0" marB="0" anchor="ctr"/>
                </a:tc>
                <a:extLst>
                  <a:ext uri="{0D108BD9-81ED-4DB2-BD59-A6C34878D82A}">
                    <a16:rowId xmlns:a16="http://schemas.microsoft.com/office/drawing/2014/main" val="448367147"/>
                  </a:ext>
                </a:extLst>
              </a:tr>
              <a:tr h="0">
                <a:tc>
                  <a:txBody>
                    <a:bodyPr/>
                    <a:lstStyle/>
                    <a:p>
                      <a:pPr algn="l" fontAlgn="b"/>
                      <a:r>
                        <a:rPr lang="en-GB" sz="1200" b="0" i="0" u="none" strike="noStrike">
                          <a:solidFill>
                            <a:schemeClr val="tx1"/>
                          </a:solidFill>
                          <a:effectLst/>
                          <a:latin typeface="+mn-lt"/>
                        </a:rPr>
                        <a:t>Lymphopenia</a:t>
                      </a:r>
                    </a:p>
                  </a:txBody>
                  <a:tcPr marL="144000" marT="0" marB="0" anchor="ctr"/>
                </a:tc>
                <a:tc>
                  <a:txBody>
                    <a:bodyPr/>
                    <a:lstStyle/>
                    <a:p>
                      <a:pPr algn="ctr" fontAlgn="b"/>
                      <a:r>
                        <a:rPr lang="en-IT" sz="1200" b="0" i="0" u="none" strike="noStrike">
                          <a:solidFill>
                            <a:schemeClr val="tx1"/>
                          </a:solidFill>
                          <a:effectLst/>
                          <a:latin typeface="+mn-lt"/>
                        </a:rPr>
                        <a:t>3 (12.5)</a:t>
                      </a:r>
                    </a:p>
                  </a:txBody>
                  <a:tcPr marT="0" marB="0" anchor="ctr"/>
                </a:tc>
                <a:tc>
                  <a:txBody>
                    <a:bodyPr/>
                    <a:lstStyle/>
                    <a:p>
                      <a:pPr algn="ctr" fontAlgn="b"/>
                      <a:r>
                        <a:rPr lang="en-IT" sz="1200" b="0" i="0" u="none" strike="noStrike">
                          <a:solidFill>
                            <a:schemeClr val="tx1"/>
                          </a:solidFill>
                          <a:effectLst/>
                          <a:latin typeface="+mn-lt"/>
                        </a:rPr>
                        <a:t>1 (4)</a:t>
                      </a:r>
                    </a:p>
                  </a:txBody>
                  <a:tcPr marT="0" marB="0" anchor="ctr"/>
                </a:tc>
                <a:extLst>
                  <a:ext uri="{0D108BD9-81ED-4DB2-BD59-A6C34878D82A}">
                    <a16:rowId xmlns:a16="http://schemas.microsoft.com/office/drawing/2014/main" val="2206149048"/>
                  </a:ext>
                </a:extLst>
              </a:tr>
              <a:tr h="0">
                <a:tc>
                  <a:txBody>
                    <a:bodyPr/>
                    <a:lstStyle/>
                    <a:p>
                      <a:pPr algn="l" fontAlgn="b"/>
                      <a:r>
                        <a:rPr lang="en-GB" sz="1200" b="0" i="0" u="none" strike="noStrike">
                          <a:solidFill>
                            <a:schemeClr val="tx1"/>
                          </a:solidFill>
                          <a:effectLst/>
                          <a:latin typeface="+mn-lt"/>
                        </a:rPr>
                        <a:t>Atrial fibrillation</a:t>
                      </a:r>
                    </a:p>
                  </a:txBody>
                  <a:tcPr marL="144000" marT="0" marB="0" anchor="ctr"/>
                </a:tc>
                <a:tc>
                  <a:txBody>
                    <a:bodyPr/>
                    <a:lstStyle/>
                    <a:p>
                      <a:pPr algn="ctr" fontAlgn="b"/>
                      <a:r>
                        <a:rPr lang="en-IT" sz="1200" b="0" i="0" u="none" strike="noStrike">
                          <a:solidFill>
                            <a:schemeClr val="tx1"/>
                          </a:solidFill>
                          <a:effectLst/>
                          <a:latin typeface="+mn-lt"/>
                        </a:rPr>
                        <a:t>0 (0)</a:t>
                      </a:r>
                    </a:p>
                  </a:txBody>
                  <a:tcPr marT="0" marB="0" anchor="ctr"/>
                </a:tc>
                <a:tc>
                  <a:txBody>
                    <a:bodyPr/>
                    <a:lstStyle/>
                    <a:p>
                      <a:pPr algn="ctr" fontAlgn="b"/>
                      <a:r>
                        <a:rPr lang="en-IT" sz="1200" b="0" i="0" u="none" strike="noStrike">
                          <a:solidFill>
                            <a:schemeClr val="tx1"/>
                          </a:solidFill>
                          <a:effectLst/>
                          <a:latin typeface="+mn-lt"/>
                        </a:rPr>
                        <a:t>1 (4)</a:t>
                      </a:r>
                    </a:p>
                  </a:txBody>
                  <a:tcPr marT="0" marB="0" anchor="ctr"/>
                </a:tc>
                <a:extLst>
                  <a:ext uri="{0D108BD9-81ED-4DB2-BD59-A6C34878D82A}">
                    <a16:rowId xmlns:a16="http://schemas.microsoft.com/office/drawing/2014/main" val="4015462270"/>
                  </a:ext>
                </a:extLst>
              </a:tr>
              <a:tr h="0">
                <a:tc>
                  <a:txBody>
                    <a:bodyPr/>
                    <a:lstStyle/>
                    <a:p>
                      <a:pPr algn="l" fontAlgn="b"/>
                      <a:r>
                        <a:rPr lang="en-GB" sz="1200" b="0" i="0" u="none" strike="noStrike">
                          <a:solidFill>
                            <a:schemeClr val="tx1"/>
                          </a:solidFill>
                          <a:effectLst/>
                          <a:latin typeface="+mn-lt"/>
                        </a:rPr>
                        <a:t>Thrombocytopenia</a:t>
                      </a:r>
                    </a:p>
                  </a:txBody>
                  <a:tcPr marL="144000" marT="0" marB="0" anchor="ctr"/>
                </a:tc>
                <a:tc>
                  <a:txBody>
                    <a:bodyPr/>
                    <a:lstStyle/>
                    <a:p>
                      <a:pPr algn="ctr" fontAlgn="b"/>
                      <a:r>
                        <a:rPr lang="en-IT" sz="1200" b="0" i="0" u="none" strike="noStrike">
                          <a:solidFill>
                            <a:schemeClr val="tx1"/>
                          </a:solidFill>
                          <a:effectLst/>
                          <a:latin typeface="+mn-lt"/>
                        </a:rPr>
                        <a:t>16 (67)</a:t>
                      </a:r>
                    </a:p>
                  </a:txBody>
                  <a:tcPr marT="0" marB="0" anchor="ctr"/>
                </a:tc>
                <a:tc>
                  <a:txBody>
                    <a:bodyPr/>
                    <a:lstStyle/>
                    <a:p>
                      <a:pPr algn="ctr" fontAlgn="b"/>
                      <a:r>
                        <a:rPr lang="en-IT" sz="1200" b="0" i="0" u="none" strike="noStrike">
                          <a:solidFill>
                            <a:schemeClr val="tx1"/>
                          </a:solidFill>
                          <a:effectLst/>
                          <a:latin typeface="+mn-lt"/>
                        </a:rPr>
                        <a:t>0 (0)</a:t>
                      </a:r>
                    </a:p>
                  </a:txBody>
                  <a:tcPr marT="0" marB="0" anchor="ctr"/>
                </a:tc>
                <a:extLst>
                  <a:ext uri="{0D108BD9-81ED-4DB2-BD59-A6C34878D82A}">
                    <a16:rowId xmlns:a16="http://schemas.microsoft.com/office/drawing/2014/main" val="1460876332"/>
                  </a:ext>
                </a:extLst>
              </a:tr>
              <a:tr h="0">
                <a:tc>
                  <a:txBody>
                    <a:bodyPr/>
                    <a:lstStyle/>
                    <a:p>
                      <a:pPr algn="l" fontAlgn="b"/>
                      <a:r>
                        <a:rPr lang="en-GB" sz="1200" b="0" i="0" u="none" strike="noStrike">
                          <a:solidFill>
                            <a:schemeClr val="tx1"/>
                          </a:solidFill>
                          <a:effectLst/>
                          <a:latin typeface="+mn-lt"/>
                        </a:rPr>
                        <a:t>Headache</a:t>
                      </a:r>
                    </a:p>
                  </a:txBody>
                  <a:tcPr marL="144000" marT="0" marB="0" anchor="ctr"/>
                </a:tc>
                <a:tc>
                  <a:txBody>
                    <a:bodyPr/>
                    <a:lstStyle/>
                    <a:p>
                      <a:pPr algn="ctr" fontAlgn="b"/>
                      <a:r>
                        <a:rPr lang="en-IT" sz="1200" b="0" i="0" u="none" strike="noStrike">
                          <a:solidFill>
                            <a:schemeClr val="tx1"/>
                          </a:solidFill>
                          <a:effectLst/>
                          <a:latin typeface="+mn-lt"/>
                        </a:rPr>
                        <a:t>14 (58)</a:t>
                      </a:r>
                    </a:p>
                  </a:txBody>
                  <a:tcPr marT="0" marB="0" anchor="ctr"/>
                </a:tc>
                <a:tc>
                  <a:txBody>
                    <a:bodyPr/>
                    <a:lstStyle/>
                    <a:p>
                      <a:pPr algn="ctr" fontAlgn="b"/>
                      <a:r>
                        <a:rPr lang="en-IT" sz="1200" b="0" i="0" u="none" strike="noStrike">
                          <a:solidFill>
                            <a:schemeClr val="tx1"/>
                          </a:solidFill>
                          <a:effectLst/>
                          <a:latin typeface="+mn-lt"/>
                        </a:rPr>
                        <a:t>0 (0)</a:t>
                      </a:r>
                    </a:p>
                  </a:txBody>
                  <a:tcPr marT="0" marB="0" anchor="ctr"/>
                </a:tc>
                <a:extLst>
                  <a:ext uri="{0D108BD9-81ED-4DB2-BD59-A6C34878D82A}">
                    <a16:rowId xmlns:a16="http://schemas.microsoft.com/office/drawing/2014/main" val="2716431890"/>
                  </a:ext>
                </a:extLst>
              </a:tr>
              <a:tr h="0">
                <a:tc>
                  <a:txBody>
                    <a:bodyPr/>
                    <a:lstStyle/>
                    <a:p>
                      <a:pPr algn="l" fontAlgn="b"/>
                      <a:r>
                        <a:rPr lang="en-GB" sz="1200" b="0" i="0" u="none" strike="noStrike">
                          <a:solidFill>
                            <a:schemeClr val="tx1"/>
                          </a:solidFill>
                          <a:effectLst/>
                          <a:latin typeface="+mn-lt"/>
                        </a:rPr>
                        <a:t>Diarrhea</a:t>
                      </a:r>
                    </a:p>
                  </a:txBody>
                  <a:tcPr marL="144000" marT="0" marB="0" anchor="ctr"/>
                </a:tc>
                <a:tc>
                  <a:txBody>
                    <a:bodyPr/>
                    <a:lstStyle/>
                    <a:p>
                      <a:pPr algn="ctr" fontAlgn="b"/>
                      <a:r>
                        <a:rPr lang="en-IT" sz="1200" b="0" i="0" u="none" strike="noStrike">
                          <a:solidFill>
                            <a:schemeClr val="tx1"/>
                          </a:solidFill>
                          <a:effectLst/>
                          <a:latin typeface="+mn-lt"/>
                        </a:rPr>
                        <a:t>10 (42)</a:t>
                      </a:r>
                    </a:p>
                  </a:txBody>
                  <a:tcPr marT="0" marB="0" anchor="ctr"/>
                </a:tc>
                <a:tc>
                  <a:txBody>
                    <a:bodyPr/>
                    <a:lstStyle/>
                    <a:p>
                      <a:pPr algn="ctr" fontAlgn="b"/>
                      <a:r>
                        <a:rPr lang="en-IT" sz="1200" b="0" i="0" u="none" strike="noStrike">
                          <a:solidFill>
                            <a:schemeClr val="tx1"/>
                          </a:solidFill>
                          <a:effectLst/>
                          <a:latin typeface="+mn-lt"/>
                        </a:rPr>
                        <a:t>0 (0)</a:t>
                      </a:r>
                    </a:p>
                  </a:txBody>
                  <a:tcPr marT="0" marB="0" anchor="ctr"/>
                </a:tc>
                <a:extLst>
                  <a:ext uri="{0D108BD9-81ED-4DB2-BD59-A6C34878D82A}">
                    <a16:rowId xmlns:a16="http://schemas.microsoft.com/office/drawing/2014/main" val="3842688455"/>
                  </a:ext>
                </a:extLst>
              </a:tr>
              <a:tr h="0">
                <a:tc>
                  <a:txBody>
                    <a:bodyPr/>
                    <a:lstStyle/>
                    <a:p>
                      <a:pPr algn="l" fontAlgn="b"/>
                      <a:r>
                        <a:rPr lang="en-GB" sz="1200" b="0" i="0" u="none" strike="noStrike">
                          <a:solidFill>
                            <a:schemeClr val="tx1"/>
                          </a:solidFill>
                          <a:effectLst/>
                          <a:latin typeface="+mn-lt"/>
                        </a:rPr>
                        <a:t>Pruritus</a:t>
                      </a:r>
                    </a:p>
                  </a:txBody>
                  <a:tcPr marL="144000" marT="0" marB="0" anchor="ctr"/>
                </a:tc>
                <a:tc>
                  <a:txBody>
                    <a:bodyPr/>
                    <a:lstStyle/>
                    <a:p>
                      <a:pPr algn="ctr" fontAlgn="b"/>
                      <a:r>
                        <a:rPr lang="en-IT" sz="1200" b="0" i="0" u="none" strike="noStrike">
                          <a:solidFill>
                            <a:schemeClr val="tx1"/>
                          </a:solidFill>
                          <a:effectLst/>
                          <a:latin typeface="+mn-lt"/>
                        </a:rPr>
                        <a:t>7 (29)</a:t>
                      </a:r>
                    </a:p>
                  </a:txBody>
                  <a:tcPr marT="0" marB="0" anchor="ctr"/>
                </a:tc>
                <a:tc>
                  <a:txBody>
                    <a:bodyPr/>
                    <a:lstStyle/>
                    <a:p>
                      <a:pPr algn="ctr" fontAlgn="b"/>
                      <a:r>
                        <a:rPr lang="en-IT" sz="1200" b="0" i="0" u="none" strike="noStrike">
                          <a:solidFill>
                            <a:schemeClr val="tx1"/>
                          </a:solidFill>
                          <a:effectLst/>
                          <a:latin typeface="+mn-lt"/>
                        </a:rPr>
                        <a:t>0 (0)</a:t>
                      </a:r>
                    </a:p>
                  </a:txBody>
                  <a:tcPr marT="0" marB="0" anchor="ctr"/>
                </a:tc>
                <a:extLst>
                  <a:ext uri="{0D108BD9-81ED-4DB2-BD59-A6C34878D82A}">
                    <a16:rowId xmlns:a16="http://schemas.microsoft.com/office/drawing/2014/main" val="1130951019"/>
                  </a:ext>
                </a:extLst>
              </a:tr>
              <a:tr h="0">
                <a:tc>
                  <a:txBody>
                    <a:bodyPr/>
                    <a:lstStyle/>
                    <a:p>
                      <a:pPr algn="l" fontAlgn="b"/>
                      <a:r>
                        <a:rPr lang="en-GB" sz="1200" b="0" i="0" u="none" strike="noStrike">
                          <a:solidFill>
                            <a:schemeClr val="tx1"/>
                          </a:solidFill>
                          <a:effectLst/>
                          <a:latin typeface="+mn-lt"/>
                        </a:rPr>
                        <a:t>Arthralgia</a:t>
                      </a:r>
                    </a:p>
                  </a:txBody>
                  <a:tcPr marL="144000" marT="0" marB="0" anchor="ctr"/>
                </a:tc>
                <a:tc>
                  <a:txBody>
                    <a:bodyPr/>
                    <a:lstStyle/>
                    <a:p>
                      <a:pPr algn="ctr" fontAlgn="b"/>
                      <a:r>
                        <a:rPr lang="en-IT" sz="1200" b="0" i="0" u="none" strike="noStrike">
                          <a:solidFill>
                            <a:schemeClr val="tx1"/>
                          </a:solidFill>
                          <a:effectLst/>
                          <a:latin typeface="+mn-lt"/>
                        </a:rPr>
                        <a:t>7 (29)</a:t>
                      </a:r>
                    </a:p>
                  </a:txBody>
                  <a:tcPr marT="0" marB="0" anchor="ctr"/>
                </a:tc>
                <a:tc>
                  <a:txBody>
                    <a:bodyPr/>
                    <a:lstStyle/>
                    <a:p>
                      <a:pPr algn="ctr" fontAlgn="b"/>
                      <a:r>
                        <a:rPr lang="en-IT" sz="1200" b="0" i="0" u="none" strike="noStrike">
                          <a:solidFill>
                            <a:schemeClr val="tx1"/>
                          </a:solidFill>
                          <a:effectLst/>
                          <a:latin typeface="+mn-lt"/>
                        </a:rPr>
                        <a:t>0 (0)</a:t>
                      </a:r>
                    </a:p>
                  </a:txBody>
                  <a:tcPr marT="0" marB="0" anchor="ctr"/>
                </a:tc>
                <a:extLst>
                  <a:ext uri="{0D108BD9-81ED-4DB2-BD59-A6C34878D82A}">
                    <a16:rowId xmlns:a16="http://schemas.microsoft.com/office/drawing/2014/main" val="2338203889"/>
                  </a:ext>
                </a:extLst>
              </a:tr>
              <a:tr h="0">
                <a:tc>
                  <a:txBody>
                    <a:bodyPr/>
                    <a:lstStyle/>
                    <a:p>
                      <a:pPr algn="l" fontAlgn="b"/>
                      <a:r>
                        <a:rPr lang="en-GB" sz="1200" b="0" i="0" u="none" strike="noStrike">
                          <a:solidFill>
                            <a:schemeClr val="tx1"/>
                          </a:solidFill>
                          <a:effectLst/>
                          <a:latin typeface="+mn-lt"/>
                        </a:rPr>
                        <a:t>Bruising</a:t>
                      </a:r>
                    </a:p>
                  </a:txBody>
                  <a:tcPr marL="144000" marT="0" marB="0" anchor="ctr"/>
                </a:tc>
                <a:tc>
                  <a:txBody>
                    <a:bodyPr/>
                    <a:lstStyle/>
                    <a:p>
                      <a:pPr algn="ctr" fontAlgn="b"/>
                      <a:r>
                        <a:rPr lang="en-IT" sz="1200" b="0" i="0" u="none" strike="noStrike">
                          <a:solidFill>
                            <a:schemeClr val="tx1"/>
                          </a:solidFill>
                          <a:effectLst/>
                          <a:latin typeface="+mn-lt"/>
                        </a:rPr>
                        <a:t>6 (25)</a:t>
                      </a:r>
                    </a:p>
                  </a:txBody>
                  <a:tcPr marT="0" marB="0" anchor="ctr"/>
                </a:tc>
                <a:tc>
                  <a:txBody>
                    <a:bodyPr/>
                    <a:lstStyle/>
                    <a:p>
                      <a:pPr algn="ctr" fontAlgn="b"/>
                      <a:r>
                        <a:rPr lang="en-IT" sz="1200" b="0" i="0" u="none" strike="noStrike">
                          <a:solidFill>
                            <a:schemeClr val="tx1"/>
                          </a:solidFill>
                          <a:effectLst/>
                          <a:latin typeface="+mn-lt"/>
                        </a:rPr>
                        <a:t>0 (0)</a:t>
                      </a:r>
                    </a:p>
                  </a:txBody>
                  <a:tcPr marT="0" marB="0" anchor="ctr"/>
                </a:tc>
                <a:extLst>
                  <a:ext uri="{0D108BD9-81ED-4DB2-BD59-A6C34878D82A}">
                    <a16:rowId xmlns:a16="http://schemas.microsoft.com/office/drawing/2014/main" val="4155766839"/>
                  </a:ext>
                </a:extLst>
              </a:tr>
              <a:tr h="0">
                <a:tc>
                  <a:txBody>
                    <a:bodyPr/>
                    <a:lstStyle/>
                    <a:p>
                      <a:pPr algn="l" fontAlgn="b"/>
                      <a:r>
                        <a:rPr lang="en-GB" sz="1200" b="0" i="0" u="none" strike="noStrike">
                          <a:solidFill>
                            <a:schemeClr val="tx1"/>
                          </a:solidFill>
                          <a:effectLst/>
                          <a:latin typeface="+mn-lt"/>
                        </a:rPr>
                        <a:t>Myalgia</a:t>
                      </a:r>
                    </a:p>
                  </a:txBody>
                  <a:tcPr marL="144000" marT="0" marB="0" anchor="ctr"/>
                </a:tc>
                <a:tc>
                  <a:txBody>
                    <a:bodyPr/>
                    <a:lstStyle/>
                    <a:p>
                      <a:pPr algn="ctr" fontAlgn="b"/>
                      <a:r>
                        <a:rPr lang="en-IT" sz="1200" b="0" i="0" u="none" strike="noStrike">
                          <a:solidFill>
                            <a:schemeClr val="tx1"/>
                          </a:solidFill>
                          <a:effectLst/>
                          <a:latin typeface="+mn-lt"/>
                        </a:rPr>
                        <a:t>6 (25)</a:t>
                      </a:r>
                    </a:p>
                  </a:txBody>
                  <a:tcPr marT="0" marB="0" anchor="ctr"/>
                </a:tc>
                <a:tc>
                  <a:txBody>
                    <a:bodyPr/>
                    <a:lstStyle/>
                    <a:p>
                      <a:pPr algn="ctr" fontAlgn="b"/>
                      <a:r>
                        <a:rPr lang="en-IT" sz="1200" b="0" i="0" u="none" strike="noStrike">
                          <a:solidFill>
                            <a:schemeClr val="tx1"/>
                          </a:solidFill>
                          <a:effectLst/>
                          <a:latin typeface="+mn-lt"/>
                        </a:rPr>
                        <a:t>0 (0)</a:t>
                      </a:r>
                    </a:p>
                  </a:txBody>
                  <a:tcPr marT="0" marB="0" anchor="ctr"/>
                </a:tc>
                <a:extLst>
                  <a:ext uri="{0D108BD9-81ED-4DB2-BD59-A6C34878D82A}">
                    <a16:rowId xmlns:a16="http://schemas.microsoft.com/office/drawing/2014/main" val="2213125684"/>
                  </a:ext>
                </a:extLst>
              </a:tr>
              <a:tr h="0">
                <a:tc>
                  <a:txBody>
                    <a:bodyPr/>
                    <a:lstStyle/>
                    <a:p>
                      <a:pPr algn="l" fontAlgn="b"/>
                      <a:r>
                        <a:rPr lang="en-GB" sz="1200" b="0" i="0" u="none" strike="noStrike">
                          <a:solidFill>
                            <a:schemeClr val="tx1"/>
                          </a:solidFill>
                          <a:effectLst/>
                          <a:latin typeface="+mn-lt"/>
                        </a:rPr>
                        <a:t>Dizziness</a:t>
                      </a:r>
                    </a:p>
                  </a:txBody>
                  <a:tcPr marL="144000" marT="0" marB="0" anchor="ctr"/>
                </a:tc>
                <a:tc>
                  <a:txBody>
                    <a:bodyPr/>
                    <a:lstStyle/>
                    <a:p>
                      <a:pPr algn="ctr" fontAlgn="b"/>
                      <a:r>
                        <a:rPr lang="en-IT" sz="1200" b="0" i="0" u="none" strike="noStrike">
                          <a:solidFill>
                            <a:schemeClr val="tx1"/>
                          </a:solidFill>
                          <a:effectLst/>
                          <a:latin typeface="+mn-lt"/>
                        </a:rPr>
                        <a:t>5 (21)</a:t>
                      </a:r>
                    </a:p>
                  </a:txBody>
                  <a:tcPr marT="0" marB="0" anchor="ctr"/>
                </a:tc>
                <a:tc>
                  <a:txBody>
                    <a:bodyPr/>
                    <a:lstStyle/>
                    <a:p>
                      <a:pPr algn="ctr" fontAlgn="b"/>
                      <a:r>
                        <a:rPr lang="en-IT" sz="1200" b="0" i="0" u="none" strike="noStrike">
                          <a:solidFill>
                            <a:schemeClr val="tx1"/>
                          </a:solidFill>
                          <a:effectLst/>
                          <a:latin typeface="+mn-lt"/>
                        </a:rPr>
                        <a:t>0 (0)</a:t>
                      </a:r>
                    </a:p>
                  </a:txBody>
                  <a:tcPr marT="0" marB="0" anchor="ctr"/>
                </a:tc>
                <a:extLst>
                  <a:ext uri="{0D108BD9-81ED-4DB2-BD59-A6C34878D82A}">
                    <a16:rowId xmlns:a16="http://schemas.microsoft.com/office/drawing/2014/main" val="1748947610"/>
                  </a:ext>
                </a:extLst>
              </a:tr>
              <a:tr h="0">
                <a:tc>
                  <a:txBody>
                    <a:bodyPr/>
                    <a:lstStyle/>
                    <a:p>
                      <a:pPr algn="l" fontAlgn="b"/>
                      <a:r>
                        <a:rPr lang="en-GB" sz="1200" b="0" i="0" u="none" strike="noStrike">
                          <a:solidFill>
                            <a:schemeClr val="tx1"/>
                          </a:solidFill>
                          <a:effectLst/>
                          <a:latin typeface="+mn-lt"/>
                        </a:rPr>
                        <a:t>Dry skin</a:t>
                      </a:r>
                    </a:p>
                  </a:txBody>
                  <a:tcPr marL="144000" marT="0" marB="0" anchor="ctr"/>
                </a:tc>
                <a:tc>
                  <a:txBody>
                    <a:bodyPr/>
                    <a:lstStyle/>
                    <a:p>
                      <a:pPr algn="ctr" fontAlgn="b"/>
                      <a:r>
                        <a:rPr lang="en-IT" sz="1200" b="0" i="0" u="none" strike="noStrike">
                          <a:solidFill>
                            <a:schemeClr val="tx1"/>
                          </a:solidFill>
                          <a:effectLst/>
                          <a:latin typeface="+mn-lt"/>
                        </a:rPr>
                        <a:t>4 (17)</a:t>
                      </a:r>
                    </a:p>
                  </a:txBody>
                  <a:tcPr marT="0" marB="0" anchor="ctr"/>
                </a:tc>
                <a:tc>
                  <a:txBody>
                    <a:bodyPr/>
                    <a:lstStyle/>
                    <a:p>
                      <a:pPr algn="ctr" fontAlgn="b"/>
                      <a:r>
                        <a:rPr lang="en-IT" sz="1200" b="0" i="0" u="none" strike="noStrike">
                          <a:solidFill>
                            <a:schemeClr val="tx1"/>
                          </a:solidFill>
                          <a:effectLst/>
                          <a:latin typeface="+mn-lt"/>
                        </a:rPr>
                        <a:t>0 (0)</a:t>
                      </a:r>
                    </a:p>
                  </a:txBody>
                  <a:tcPr marT="0" marB="0" anchor="ctr"/>
                </a:tc>
                <a:extLst>
                  <a:ext uri="{0D108BD9-81ED-4DB2-BD59-A6C34878D82A}">
                    <a16:rowId xmlns:a16="http://schemas.microsoft.com/office/drawing/2014/main" val="1005435712"/>
                  </a:ext>
                </a:extLst>
              </a:tr>
              <a:tr h="0">
                <a:tc>
                  <a:txBody>
                    <a:bodyPr/>
                    <a:lstStyle/>
                    <a:p>
                      <a:pPr algn="l" fontAlgn="b"/>
                      <a:r>
                        <a:rPr lang="en-GB" sz="1200" b="0" i="0" u="none" strike="noStrike">
                          <a:solidFill>
                            <a:schemeClr val="tx1"/>
                          </a:solidFill>
                          <a:effectLst/>
                          <a:latin typeface="+mn-lt"/>
                        </a:rPr>
                        <a:t>Sinus bradycardia</a:t>
                      </a:r>
                    </a:p>
                  </a:txBody>
                  <a:tcPr marL="144000" marT="0" marB="0" anchor="ctr"/>
                </a:tc>
                <a:tc>
                  <a:txBody>
                    <a:bodyPr/>
                    <a:lstStyle/>
                    <a:p>
                      <a:pPr algn="ctr" fontAlgn="b"/>
                      <a:r>
                        <a:rPr lang="en-IT" sz="1200" b="0" i="0" u="none" strike="noStrike">
                          <a:solidFill>
                            <a:schemeClr val="tx1"/>
                          </a:solidFill>
                          <a:effectLst/>
                          <a:latin typeface="+mn-lt"/>
                        </a:rPr>
                        <a:t>3 (12.5)</a:t>
                      </a:r>
                    </a:p>
                  </a:txBody>
                  <a:tcPr marT="0" marB="0" anchor="ctr"/>
                </a:tc>
                <a:tc>
                  <a:txBody>
                    <a:bodyPr/>
                    <a:lstStyle/>
                    <a:p>
                      <a:pPr algn="ctr" fontAlgn="b"/>
                      <a:r>
                        <a:rPr lang="en-IT" sz="1200" b="0" i="0" u="none" strike="noStrike">
                          <a:solidFill>
                            <a:schemeClr val="tx1"/>
                          </a:solidFill>
                          <a:effectLst/>
                          <a:latin typeface="+mn-lt"/>
                        </a:rPr>
                        <a:t>0 (0)</a:t>
                      </a:r>
                    </a:p>
                  </a:txBody>
                  <a:tcPr marT="0" marB="0" anchor="ctr"/>
                </a:tc>
                <a:extLst>
                  <a:ext uri="{0D108BD9-81ED-4DB2-BD59-A6C34878D82A}">
                    <a16:rowId xmlns:a16="http://schemas.microsoft.com/office/drawing/2014/main" val="1588234432"/>
                  </a:ext>
                </a:extLst>
              </a:tr>
              <a:tr h="0">
                <a:tc>
                  <a:txBody>
                    <a:bodyPr/>
                    <a:lstStyle/>
                    <a:p>
                      <a:pPr algn="l" fontAlgn="b"/>
                      <a:r>
                        <a:rPr lang="en-GB" sz="1200" b="0" i="0" u="none" strike="noStrike">
                          <a:solidFill>
                            <a:schemeClr val="tx1"/>
                          </a:solidFill>
                          <a:effectLst/>
                          <a:latin typeface="+mn-lt"/>
                        </a:rPr>
                        <a:t>Dysgeusia</a:t>
                      </a:r>
                    </a:p>
                  </a:txBody>
                  <a:tcPr marL="144000" marT="0" marB="0" anchor="ctr">
                    <a:lnB w="12700" cap="flat" cmpd="sng" algn="ctr">
                      <a:noFill/>
                      <a:prstDash val="solid"/>
                      <a:round/>
                      <a:headEnd type="none" w="med" len="med"/>
                      <a:tailEnd type="none" w="med" len="med"/>
                    </a:lnB>
                  </a:tcPr>
                </a:tc>
                <a:tc>
                  <a:txBody>
                    <a:bodyPr/>
                    <a:lstStyle/>
                    <a:p>
                      <a:pPr algn="ctr" fontAlgn="b"/>
                      <a:r>
                        <a:rPr lang="en-IT" sz="1200" b="0" i="0" u="none" strike="noStrike">
                          <a:solidFill>
                            <a:schemeClr val="tx1"/>
                          </a:solidFill>
                          <a:effectLst/>
                          <a:latin typeface="+mn-lt"/>
                        </a:rPr>
                        <a:t>2 (4)</a:t>
                      </a:r>
                    </a:p>
                  </a:txBody>
                  <a:tcPr marT="0" marB="0" anchor="ctr">
                    <a:lnB w="12700" cap="flat" cmpd="sng" algn="ctr">
                      <a:noFill/>
                      <a:prstDash val="solid"/>
                      <a:round/>
                      <a:headEnd type="none" w="med" len="med"/>
                      <a:tailEnd type="none" w="med" len="med"/>
                    </a:lnB>
                  </a:tcPr>
                </a:tc>
                <a:tc>
                  <a:txBody>
                    <a:bodyPr/>
                    <a:lstStyle/>
                    <a:p>
                      <a:pPr algn="ctr" fontAlgn="b"/>
                      <a:r>
                        <a:rPr lang="en-IT" sz="1200" b="0" i="0" u="none" strike="noStrike">
                          <a:solidFill>
                            <a:schemeClr val="tx1"/>
                          </a:solidFill>
                          <a:effectLst/>
                          <a:latin typeface="+mn-lt"/>
                        </a:rPr>
                        <a:t>0 (0)</a:t>
                      </a:r>
                    </a:p>
                  </a:txBody>
                  <a:tcPr marT="0" marB="0" anchor="ctr">
                    <a:lnB w="12700" cap="flat" cmpd="sng" algn="ctr">
                      <a:noFill/>
                      <a:prstDash val="solid"/>
                      <a:round/>
                      <a:headEnd type="none" w="med" len="med"/>
                      <a:tailEnd type="none" w="med" len="med"/>
                    </a:lnB>
                  </a:tcPr>
                </a:tc>
                <a:extLst>
                  <a:ext uri="{0D108BD9-81ED-4DB2-BD59-A6C34878D82A}">
                    <a16:rowId xmlns:a16="http://schemas.microsoft.com/office/drawing/2014/main" val="2610527183"/>
                  </a:ext>
                </a:extLst>
              </a:tr>
            </a:tbl>
          </a:graphicData>
        </a:graphic>
      </p:graphicFrame>
      <p:sp>
        <p:nvSpPr>
          <p:cNvPr id="9" name="TextBox 8">
            <a:extLst>
              <a:ext uri="{FF2B5EF4-FFF2-40B4-BE49-F238E27FC236}">
                <a16:creationId xmlns:a16="http://schemas.microsoft.com/office/drawing/2014/main" id="{FB951BBE-57CC-5AE2-403B-97D0ED2DAA5F}"/>
              </a:ext>
            </a:extLst>
          </p:cNvPr>
          <p:cNvSpPr txBox="1"/>
          <p:nvPr/>
        </p:nvSpPr>
        <p:spPr>
          <a:xfrm>
            <a:off x="9120187" y="1666800"/>
            <a:ext cx="2663825" cy="4391100"/>
          </a:xfrm>
          <a:prstGeom prst="rect">
            <a:avLst/>
          </a:prstGeom>
          <a:solidFill>
            <a:schemeClr val="bg2"/>
          </a:solidFill>
        </p:spPr>
        <p:txBody>
          <a:bodyPr wrap="square" lIns="144000" tIns="108000" rIns="108000" bIns="108000" rtlCol="0">
            <a:noAutofit/>
          </a:bodyPr>
          <a:lstStyle/>
          <a:p>
            <a:pPr marL="187200" indent="-187200">
              <a:spcAft>
                <a:spcPts val="600"/>
              </a:spcAft>
              <a:buClr>
                <a:schemeClr val="accent2"/>
              </a:buClr>
              <a:buFont typeface="Arial" panose="020B0604020202020204" pitchFamily="34" charset="0"/>
              <a:buChar char="•"/>
            </a:pPr>
            <a:r>
              <a:rPr lang="en-US" sz="1400"/>
              <a:t>5 out of 8 grade 1-2 infections and 2 out of 3 grade 3-4 infections were related to COVID19</a:t>
            </a:r>
          </a:p>
          <a:p>
            <a:pPr marL="187200" indent="-187200">
              <a:spcAft>
                <a:spcPts val="600"/>
              </a:spcAft>
              <a:buClr>
                <a:schemeClr val="accent2"/>
              </a:buClr>
              <a:buFont typeface="Arial" panose="020B0604020202020204" pitchFamily="34" charset="0"/>
              <a:buChar char="•"/>
            </a:pPr>
            <a:r>
              <a:rPr lang="en-US" sz="1400"/>
              <a:t>14 (58%) patients needed growth factor support, a median of 2 times </a:t>
            </a:r>
            <a:br>
              <a:rPr lang="en-US" sz="1400"/>
            </a:br>
            <a:r>
              <a:rPr lang="en-US" sz="1400"/>
              <a:t>(range, 1-8)</a:t>
            </a:r>
          </a:p>
          <a:p>
            <a:pPr marL="187200" indent="-187200">
              <a:spcAft>
                <a:spcPts val="600"/>
              </a:spcAft>
              <a:buClr>
                <a:schemeClr val="accent2"/>
              </a:buClr>
              <a:buFont typeface="Arial" panose="020B0604020202020204" pitchFamily="34" charset="0"/>
              <a:buChar char="•"/>
            </a:pPr>
            <a:r>
              <a:rPr lang="en-US" sz="1400"/>
              <a:t>One patient developed atrial fibrillation</a:t>
            </a:r>
          </a:p>
          <a:p>
            <a:pPr marL="187200" indent="-187200">
              <a:spcAft>
                <a:spcPts val="600"/>
              </a:spcAft>
              <a:buClr>
                <a:schemeClr val="accent2"/>
              </a:buClr>
              <a:buFont typeface="Arial" panose="020B0604020202020204" pitchFamily="34" charset="0"/>
              <a:buChar char="•"/>
            </a:pPr>
            <a:r>
              <a:rPr lang="en-US" sz="1400"/>
              <a:t>None had severe bleeding</a:t>
            </a:r>
          </a:p>
        </p:txBody>
      </p:sp>
    </p:spTree>
    <p:extLst>
      <p:ext uri="{BB962C8B-B14F-4D97-AF65-F5344CB8AC3E}">
        <p14:creationId xmlns:p14="http://schemas.microsoft.com/office/powerpoint/2010/main" val="21161529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4A5520A-D285-7C82-A58C-B13903C55EF6}"/>
              </a:ext>
            </a:extLst>
          </p:cNvPr>
          <p:cNvSpPr>
            <a:spLocks noGrp="1"/>
          </p:cNvSpPr>
          <p:nvPr>
            <p:ph type="ftr" sz="quarter" idx="10"/>
          </p:nvPr>
        </p:nvSpPr>
        <p:spPr/>
        <p:txBody>
          <a:bodyPr/>
          <a:lstStyle/>
          <a:p>
            <a:r>
              <a:rPr lang="en-US" b="1">
                <a:solidFill>
                  <a:srgbClr val="4E4F4E"/>
                </a:solidFill>
                <a:cs typeface="Arial" panose="020B0604020202020204" pitchFamily="34" charset="0"/>
              </a:rPr>
              <a:t>aR2</a:t>
            </a:r>
            <a:r>
              <a:rPr lang="en-US">
                <a:solidFill>
                  <a:srgbClr val="4E4F4E"/>
                </a:solidFill>
                <a:cs typeface="Arial" panose="020B0604020202020204" pitchFamily="34" charset="0"/>
              </a:rPr>
              <a:t>, acalabrutinib, lenalidomide, and rituximab; </a:t>
            </a:r>
            <a:r>
              <a:rPr lang="en-US" b="1">
                <a:solidFill>
                  <a:srgbClr val="4E4F4E"/>
                </a:solidFill>
                <a:cs typeface="Arial" panose="020B0604020202020204" pitchFamily="34" charset="0"/>
              </a:rPr>
              <a:t>CR</a:t>
            </a:r>
            <a:r>
              <a:rPr lang="en-US">
                <a:solidFill>
                  <a:srgbClr val="4E4F4E"/>
                </a:solidFill>
                <a:cs typeface="Arial" panose="020B0604020202020204" pitchFamily="34" charset="0"/>
              </a:rPr>
              <a:t>, complete response; </a:t>
            </a:r>
            <a:r>
              <a:rPr lang="en-US" b="1">
                <a:solidFill>
                  <a:srgbClr val="4E4F4E"/>
                </a:solidFill>
                <a:cs typeface="Arial" panose="020B0604020202020204" pitchFamily="34" charset="0"/>
              </a:rPr>
              <a:t>FL</a:t>
            </a:r>
            <a:r>
              <a:rPr lang="en-US">
                <a:solidFill>
                  <a:srgbClr val="4E4F4E"/>
                </a:solidFill>
                <a:cs typeface="Arial" panose="020B0604020202020204" pitchFamily="34" charset="0"/>
              </a:rPr>
              <a:t>, follicular lymphoma.</a:t>
            </a:r>
          </a:p>
          <a:p>
            <a:r>
              <a:rPr lang="en-US" b="1">
                <a:solidFill>
                  <a:srgbClr val="4E4F4E"/>
                </a:solidFill>
                <a:cs typeface="Arial" panose="020B0604020202020204" pitchFamily="34" charset="0"/>
              </a:rPr>
              <a:t>Strati P,</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P1092 presented at EHA2023</a:t>
            </a:r>
            <a:endParaRPr lang="en-GB"/>
          </a:p>
        </p:txBody>
      </p:sp>
      <p:sp>
        <p:nvSpPr>
          <p:cNvPr id="3" name="Title 2">
            <a:extLst>
              <a:ext uri="{FF2B5EF4-FFF2-40B4-BE49-F238E27FC236}">
                <a16:creationId xmlns:a16="http://schemas.microsoft.com/office/drawing/2014/main" id="{CD7FE778-268E-54E8-6AD6-2E821DA3B2B4}"/>
              </a:ext>
            </a:extLst>
          </p:cNvPr>
          <p:cNvSpPr>
            <a:spLocks noGrp="1"/>
          </p:cNvSpPr>
          <p:nvPr>
            <p:ph type="title"/>
          </p:nvPr>
        </p:nvSpPr>
        <p:spPr/>
        <p:txBody>
          <a:bodyPr/>
          <a:lstStyle/>
          <a:p>
            <a:r>
              <a:rPr lang="en-US"/>
              <a:t>Conclusions </a:t>
            </a:r>
          </a:p>
        </p:txBody>
      </p:sp>
      <p:sp>
        <p:nvSpPr>
          <p:cNvPr id="4" name="Content Placeholder 3">
            <a:extLst>
              <a:ext uri="{FF2B5EF4-FFF2-40B4-BE49-F238E27FC236}">
                <a16:creationId xmlns:a16="http://schemas.microsoft.com/office/drawing/2014/main" id="{D7CC5E84-81FD-7E70-CF68-34CAB72469EB}"/>
              </a:ext>
            </a:extLst>
          </p:cNvPr>
          <p:cNvSpPr>
            <a:spLocks noGrp="1"/>
          </p:cNvSpPr>
          <p:nvPr>
            <p:ph idx="1"/>
          </p:nvPr>
        </p:nvSpPr>
        <p:spPr/>
        <p:txBody>
          <a:bodyPr/>
          <a:lstStyle/>
          <a:p>
            <a:r>
              <a:rPr lang="en-US"/>
              <a:t>The results indicate that aR</a:t>
            </a:r>
            <a:r>
              <a:rPr lang="en-US" baseline="30000"/>
              <a:t>2 </a:t>
            </a:r>
            <a:r>
              <a:rPr lang="en-US"/>
              <a:t>is a safe and effective frontline non-chemotherapy regimen for FL patients, resulting in high CR rates </a:t>
            </a:r>
          </a:p>
          <a:p>
            <a:r>
              <a:rPr lang="en-US"/>
              <a:t>Considering the observed early achievement of CR, the study has been expanded to include 26 additional patients treated with only 6 cycles</a:t>
            </a:r>
          </a:p>
          <a:p>
            <a:r>
              <a:rPr lang="en-US"/>
              <a:t>Correlate analyses are planned to assess minimal residual disease status and effects on the immune microenvironment </a:t>
            </a:r>
          </a:p>
          <a:p>
            <a:endParaRPr lang="en-US"/>
          </a:p>
        </p:txBody>
      </p:sp>
    </p:spTree>
    <p:extLst>
      <p:ext uri="{BB962C8B-B14F-4D97-AF65-F5344CB8AC3E}">
        <p14:creationId xmlns:p14="http://schemas.microsoft.com/office/powerpoint/2010/main" val="296456711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DD895-208A-8236-4467-C06F680DD1A1}"/>
              </a:ext>
            </a:extLst>
          </p:cNvPr>
          <p:cNvSpPr>
            <a:spLocks noGrp="1"/>
          </p:cNvSpPr>
          <p:nvPr>
            <p:ph type="title"/>
          </p:nvPr>
        </p:nvSpPr>
        <p:spPr/>
        <p:txBody>
          <a:bodyPr/>
          <a:lstStyle/>
          <a:p>
            <a:r>
              <a:rPr lang="en-US" err="1"/>
              <a:t>Epcoritamab</a:t>
            </a:r>
            <a:r>
              <a:rPr lang="en-US"/>
              <a:t> </a:t>
            </a:r>
            <a:br>
              <a:rPr lang="en-US"/>
            </a:br>
            <a:r>
              <a:rPr lang="en-US"/>
              <a:t>SC plus R</a:t>
            </a:r>
            <a:r>
              <a:rPr lang="en-US" baseline="30000"/>
              <a:t>2 </a:t>
            </a:r>
            <a:r>
              <a:rPr lang="en-US"/>
              <a:t>in </a:t>
            </a:r>
            <a:br>
              <a:rPr lang="en-US"/>
            </a:br>
            <a:r>
              <a:rPr lang="en-US"/>
              <a:t>high risk FL</a:t>
            </a:r>
            <a:endParaRPr lang="en-US" baseline="30000"/>
          </a:p>
        </p:txBody>
      </p:sp>
      <p:sp>
        <p:nvSpPr>
          <p:cNvPr id="6" name="Text Placeholder 5">
            <a:extLst>
              <a:ext uri="{FF2B5EF4-FFF2-40B4-BE49-F238E27FC236}">
                <a16:creationId xmlns:a16="http://schemas.microsoft.com/office/drawing/2014/main" id="{EB22702E-E5A9-76EE-F564-EB711763726A}"/>
              </a:ext>
            </a:extLst>
          </p:cNvPr>
          <p:cNvSpPr>
            <a:spLocks noGrp="1"/>
          </p:cNvSpPr>
          <p:nvPr>
            <p:ph type="body" idx="1"/>
          </p:nvPr>
        </p:nvSpPr>
        <p:spPr/>
        <p:txBody>
          <a:bodyPr/>
          <a:lstStyle/>
          <a:p>
            <a:r>
              <a:rPr lang="en-US"/>
              <a:t>Including POD24 status </a:t>
            </a:r>
          </a:p>
        </p:txBody>
      </p:sp>
    </p:spTree>
    <p:extLst>
      <p:ext uri="{BB962C8B-B14F-4D97-AF65-F5344CB8AC3E}">
        <p14:creationId xmlns:p14="http://schemas.microsoft.com/office/powerpoint/2010/main" val="35563672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a:extLst>
              <a:ext uri="{FF2B5EF4-FFF2-40B4-BE49-F238E27FC236}">
                <a16:creationId xmlns:a16="http://schemas.microsoft.com/office/drawing/2014/main" id="{72D2741B-1D6C-AD85-2839-A5C331FF5228}"/>
              </a:ext>
            </a:extLst>
          </p:cNvPr>
          <p:cNvCxnSpPr>
            <a:cxnSpLocks/>
          </p:cNvCxnSpPr>
          <p:nvPr/>
        </p:nvCxnSpPr>
        <p:spPr>
          <a:xfrm>
            <a:off x="11268218" y="2016255"/>
            <a:ext cx="0" cy="20911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21ED693-C8EA-F354-222A-A8F7263D163C}"/>
              </a:ext>
            </a:extLst>
          </p:cNvPr>
          <p:cNvSpPr txBox="1"/>
          <p:nvPr/>
        </p:nvSpPr>
        <p:spPr>
          <a:xfrm>
            <a:off x="10600394" y="4113728"/>
            <a:ext cx="1335648" cy="461665"/>
          </a:xfrm>
          <a:prstGeom prst="rect">
            <a:avLst/>
          </a:prstGeom>
          <a:noFill/>
        </p:spPr>
        <p:txBody>
          <a:bodyPr wrap="square" rtlCol="0">
            <a:spAutoFit/>
          </a:bodyPr>
          <a:lstStyle/>
          <a:p>
            <a:pPr algn="ctr"/>
            <a:r>
              <a:rPr lang="en-US" sz="1200" b="1"/>
              <a:t>Non-high </a:t>
            </a:r>
            <a:r>
              <a:rPr lang="en-US" sz="1200" b="1" err="1"/>
              <a:t>risk</a:t>
            </a:r>
            <a:r>
              <a:rPr lang="en-US" sz="1200" b="1" baseline="30000" err="1"/>
              <a:t>f</a:t>
            </a:r>
            <a:endParaRPr lang="en-US" sz="1200" b="1" baseline="30000"/>
          </a:p>
          <a:p>
            <a:pPr algn="ctr"/>
            <a:r>
              <a:rPr lang="en-US" sz="1200" b="1"/>
              <a:t>(n=21)</a:t>
            </a:r>
          </a:p>
        </p:txBody>
      </p:sp>
      <p:cxnSp>
        <p:nvCxnSpPr>
          <p:cNvPr id="22" name="Straight Arrow Connector 21">
            <a:extLst>
              <a:ext uri="{FF2B5EF4-FFF2-40B4-BE49-F238E27FC236}">
                <a16:creationId xmlns:a16="http://schemas.microsoft.com/office/drawing/2014/main" id="{2603A9FA-46BA-D0B1-A4DF-237C4E5431EF}"/>
              </a:ext>
            </a:extLst>
          </p:cNvPr>
          <p:cNvCxnSpPr>
            <a:cxnSpLocks/>
          </p:cNvCxnSpPr>
          <p:nvPr/>
        </p:nvCxnSpPr>
        <p:spPr>
          <a:xfrm>
            <a:off x="7814467" y="2162516"/>
            <a:ext cx="0" cy="3454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885A63-CFD2-2B46-7404-58B539B575A9}"/>
              </a:ext>
            </a:extLst>
          </p:cNvPr>
          <p:cNvSpPr>
            <a:spLocks noGrp="1"/>
          </p:cNvSpPr>
          <p:nvPr>
            <p:ph type="title"/>
          </p:nvPr>
        </p:nvSpPr>
        <p:spPr/>
        <p:txBody>
          <a:bodyPr/>
          <a:lstStyle/>
          <a:p>
            <a:r>
              <a:rPr lang="en-US" err="1"/>
              <a:t>Epcoritamab</a:t>
            </a:r>
            <a:r>
              <a:rPr lang="en-US"/>
              <a:t> SC plus R</a:t>
            </a:r>
            <a:r>
              <a:rPr lang="en-US" baseline="30000"/>
              <a:t>2</a:t>
            </a:r>
            <a:r>
              <a:rPr lang="en-US"/>
              <a:t>: study design </a:t>
            </a:r>
            <a:endParaRPr lang="en-US" baseline="30000"/>
          </a:p>
        </p:txBody>
      </p:sp>
      <p:sp>
        <p:nvSpPr>
          <p:cNvPr id="3" name="Footer Placeholder 2">
            <a:extLst>
              <a:ext uri="{FF2B5EF4-FFF2-40B4-BE49-F238E27FC236}">
                <a16:creationId xmlns:a16="http://schemas.microsoft.com/office/drawing/2014/main" id="{966B7AFA-3DD3-9538-C754-61CCC29F20C0}"/>
              </a:ext>
            </a:extLst>
          </p:cNvPr>
          <p:cNvSpPr>
            <a:spLocks noGrp="1"/>
          </p:cNvSpPr>
          <p:nvPr>
            <p:ph type="ftr" sz="quarter" idx="13"/>
          </p:nvPr>
        </p:nvSpPr>
        <p:spPr>
          <a:xfrm>
            <a:off x="407989" y="5591504"/>
            <a:ext cx="8532812" cy="1077584"/>
          </a:xfrm>
        </p:spPr>
        <p:txBody>
          <a:bodyPr/>
          <a:lstStyle/>
          <a:p>
            <a:r>
              <a:rPr kumimoji="0" lang="en-US" sz="800"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a</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POD24: Progression within 2 years of initiating 1L treatment that included chemoimmunotherapy. </a:t>
            </a:r>
            <a:r>
              <a:rPr kumimoji="0" lang="en-US" sz="800"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b</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Refractory: No response or relapse within 6 </a:t>
            </a:r>
            <a:r>
              <a:rPr kumimoji="0" lang="en-US" sz="800"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mo</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after therapy. </a:t>
            </a:r>
            <a:r>
              <a:rPr kumimoji="0" lang="en-US" sz="800"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c</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Double refractory: Refractory to both anti-CD20 and an alkylating agent. </a:t>
            </a:r>
            <a:r>
              <a:rPr kumimoji="0" lang="en-US" sz="800"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d</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Patients received </a:t>
            </a:r>
            <a:r>
              <a:rPr kumimoji="0" lang="en-US" sz="800"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epcoritamab</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SC in 2L. </a:t>
            </a:r>
            <a:r>
              <a:rPr kumimoji="0" lang="en-US" sz="800"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e</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Patients received </a:t>
            </a:r>
            <a:r>
              <a:rPr kumimoji="0" lang="en-US" sz="800"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epcoritamab</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SC in 3L or beyond. </a:t>
            </a:r>
            <a:r>
              <a:rPr kumimoji="0" lang="en-US" sz="800"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f </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Non-high risk: Patients who do not meet criteria for any of the predefined high-risk factors (e.g., POD24, primary refractory, refractory to prior anti-CD20, double refractory, and high FLIPI). </a:t>
            </a:r>
            <a:r>
              <a:rPr kumimoji="0" lang="en-US" sz="800"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g</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Tumor response was evaluated by PET-CT obtained at 6, 12, 18, 24, 36, and 48 </a:t>
            </a:r>
            <a:r>
              <a:rPr kumimoji="0" lang="en-US" sz="800"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wk</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and every 24 </a:t>
            </a:r>
            <a:r>
              <a:rPr kumimoji="0" lang="en-US" sz="800"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wk</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thereafter, until disease progression. </a:t>
            </a:r>
          </a:p>
          <a:p>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1. Brice P, et al. J Clin Oncol. 1997;15:1110-7. </a:t>
            </a:r>
          </a:p>
          <a:p>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1L</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first line;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2L</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second line;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3L</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third line;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CT, </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computed tomography;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ECOG PS</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Eastern Cooperative Oncology Group performance status;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FL</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follicular lymphoma;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FLIPI</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Follicular Lymphoma International Prognostic Index; </a:t>
            </a:r>
            <a:r>
              <a:rPr lang="en-US" b="1">
                <a:solidFill>
                  <a:srgbClr val="4E4F4E"/>
                </a:solidFill>
                <a:cs typeface="Arial" panose="020B0604020202020204" pitchFamily="34" charset="0"/>
              </a:rPr>
              <a:t>GELF</a:t>
            </a:r>
            <a:r>
              <a:rPr lang="en-US">
                <a:solidFill>
                  <a:srgbClr val="4E4F4E"/>
                </a:solidFill>
                <a:cs typeface="Arial" panose="020B0604020202020204" pitchFamily="34" charset="0"/>
              </a:rPr>
              <a:t>, Groupe </a:t>
            </a:r>
            <a:r>
              <a:rPr lang="en-US" err="1">
                <a:solidFill>
                  <a:srgbClr val="4E4F4E"/>
                </a:solidFill>
                <a:cs typeface="Arial" panose="020B0604020202020204" pitchFamily="34" charset="0"/>
              </a:rPr>
              <a:t>d'Etude</a:t>
            </a:r>
            <a:r>
              <a:rPr lang="en-US">
                <a:solidFill>
                  <a:srgbClr val="4E4F4E"/>
                </a:solidFill>
                <a:cs typeface="Arial" panose="020B0604020202020204" pitchFamily="34" charset="0"/>
              </a:rPr>
              <a:t> des </a:t>
            </a:r>
            <a:r>
              <a:rPr lang="en-US" err="1">
                <a:solidFill>
                  <a:srgbClr val="4E4F4E"/>
                </a:solidFill>
                <a:cs typeface="Arial" panose="020B0604020202020204" pitchFamily="34" charset="0"/>
              </a:rPr>
              <a:t>Lymphomes</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Folliculaires</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MRI, </a:t>
            </a:r>
            <a:r>
              <a:rPr lang="en-US">
                <a:solidFill>
                  <a:srgbClr val="4E4F4E"/>
                </a:solidFill>
                <a:cs typeface="Arial" panose="020B0604020202020204" pitchFamily="34" charset="0"/>
              </a:rPr>
              <a:t>magnetic resonance imaging;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R</a:t>
            </a:r>
            <a:r>
              <a:rPr kumimoji="0" lang="en-US" sz="800" b="1"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2</a:t>
            </a:r>
            <a:r>
              <a:rPr kumimoji="0" lang="en-US" sz="800" i="0" u="none" strike="noStrike" kern="1200" cap="none" spc="0" normalizeH="0" noProof="0">
                <a:ln>
                  <a:noFill/>
                </a:ln>
                <a:solidFill>
                  <a:srgbClr val="4E4F4E"/>
                </a:solidFill>
                <a:effectLst/>
                <a:uLnTx/>
                <a:uFillTx/>
                <a:latin typeface="Arial" panose="020B0604020202020204"/>
                <a:ea typeface="+mn-ea"/>
                <a:cs typeface="Arial" panose="020B0604020202020204" pitchFamily="34" charset="0"/>
              </a:rPr>
              <a:t>, </a:t>
            </a:r>
            <a:r>
              <a:rPr kumimoji="0" lang="en-US" sz="800" i="0" u="none" strike="noStrike" kern="1200" cap="none" spc="0" normalizeH="0" noProof="0" err="1">
                <a:ln>
                  <a:noFill/>
                </a:ln>
                <a:solidFill>
                  <a:srgbClr val="4E4F4E"/>
                </a:solidFill>
                <a:effectLst/>
                <a:uLnTx/>
                <a:uFillTx/>
                <a:latin typeface="Arial" panose="020B0604020202020204"/>
                <a:ea typeface="+mn-ea"/>
                <a:cs typeface="Arial" panose="020B0604020202020204" pitchFamily="34" charset="0"/>
              </a:rPr>
              <a:t>lenalidamide</a:t>
            </a:r>
            <a:r>
              <a:rPr lang="en-US">
                <a:solidFill>
                  <a:srgbClr val="4E4F4E"/>
                </a:solidFill>
                <a:latin typeface="Arial" panose="020B0604020202020204"/>
                <a:cs typeface="Arial" panose="020B0604020202020204" pitchFamily="34" charset="0"/>
              </a:rPr>
              <a:t> + rituximab;</a:t>
            </a:r>
            <a:r>
              <a:rPr kumimoji="0" lang="en-US" sz="800" i="0" u="none" strike="noStrike" kern="1200" cap="none" spc="0" normalizeH="0" noProof="0">
                <a:ln>
                  <a:noFill/>
                </a:ln>
                <a:solidFill>
                  <a:srgbClr val="4E4F4E"/>
                </a:solidFill>
                <a:effectLst/>
                <a:uLnTx/>
                <a:uFillTx/>
                <a:latin typeface="Arial" panose="020B0604020202020204"/>
                <a:ea typeface="+mn-ea"/>
                <a:cs typeface="Arial" panose="020B0604020202020204" pitchFamily="34" charset="0"/>
              </a:rPr>
              <a:t>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R/R</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relapsed/refractory;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SC</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subcutaneous.</a:t>
            </a: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Sureda</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 et al. Abstract 7506 presented at ASCO 2023. </a:t>
            </a: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Sureda</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 et al. Abstract S222 presented at EHA2023.</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5A7DAF0E-F07A-5F89-06CD-175713ACAEB3}"/>
              </a:ext>
            </a:extLst>
          </p:cNvPr>
          <p:cNvSpPr txBox="1"/>
          <p:nvPr/>
        </p:nvSpPr>
        <p:spPr>
          <a:xfrm>
            <a:off x="416532" y="1981199"/>
            <a:ext cx="3132000" cy="2597775"/>
          </a:xfrm>
          <a:prstGeom prst="rect">
            <a:avLst/>
          </a:prstGeom>
          <a:solidFill>
            <a:schemeClr val="accent1"/>
          </a:solidFill>
        </p:spPr>
        <p:txBody>
          <a:bodyPr wrap="square" lIns="144000" tIns="108000" rIns="36000" bIns="108000" rtlCol="0" anchor="t" anchorCtr="0">
            <a:noAutofit/>
          </a:bodyPr>
          <a:lstStyle/>
          <a:p>
            <a:pPr algn="ctr">
              <a:spcAft>
                <a:spcPts val="1200"/>
              </a:spcAft>
            </a:pPr>
            <a:r>
              <a:rPr lang="en-US" sz="1400" b="1">
                <a:solidFill>
                  <a:schemeClr val="bg1"/>
                </a:solidFill>
              </a:rPr>
              <a:t>Key inclusion criteria </a:t>
            </a:r>
          </a:p>
          <a:p>
            <a:pPr marL="223520" indent="-223520">
              <a:buFont typeface="Arial" panose="020B0604020202020204" pitchFamily="34" charset="0"/>
              <a:buChar char="•"/>
            </a:pPr>
            <a:r>
              <a:rPr lang="en-US" sz="1400">
                <a:solidFill>
                  <a:schemeClr val="bg1"/>
                </a:solidFill>
              </a:rPr>
              <a:t>R/R CD20</a:t>
            </a:r>
            <a:r>
              <a:rPr lang="en-US" sz="1400" baseline="30000">
                <a:solidFill>
                  <a:schemeClr val="bg1"/>
                </a:solidFill>
              </a:rPr>
              <a:t>+ </a:t>
            </a:r>
            <a:r>
              <a:rPr lang="en-US" sz="1400">
                <a:solidFill>
                  <a:schemeClr val="bg1"/>
                </a:solidFill>
              </a:rPr>
              <a:t>FL</a:t>
            </a:r>
            <a:endParaRPr lang="en-US" sz="1400">
              <a:solidFill>
                <a:schemeClr val="bg1"/>
              </a:solidFill>
              <a:cs typeface="Arial"/>
            </a:endParaRPr>
          </a:p>
          <a:p>
            <a:pPr marL="492125" lvl="1" indent="-267970">
              <a:buFont typeface="Arial" panose="020B0604020202020204" pitchFamily="34" charset="0"/>
              <a:buChar char="•"/>
            </a:pPr>
            <a:r>
              <a:rPr lang="en-US" sz="1400">
                <a:solidFill>
                  <a:schemeClr val="bg1"/>
                </a:solidFill>
              </a:rPr>
              <a:t>Grade 1, 2 or 3A</a:t>
            </a:r>
            <a:endParaRPr lang="en-US" sz="1400">
              <a:solidFill>
                <a:schemeClr val="bg1"/>
              </a:solidFill>
              <a:cs typeface="Arial"/>
            </a:endParaRPr>
          </a:p>
          <a:p>
            <a:pPr marL="492125" lvl="1" indent="-267970">
              <a:buFont typeface="Arial" panose="020B0604020202020204" pitchFamily="34" charset="0"/>
              <a:buChar char="•"/>
            </a:pPr>
            <a:r>
              <a:rPr lang="en-US" sz="1400">
                <a:solidFill>
                  <a:schemeClr val="bg1"/>
                </a:solidFill>
              </a:rPr>
              <a:t>Stage II-IV</a:t>
            </a:r>
            <a:endParaRPr lang="en-US" sz="1400">
              <a:solidFill>
                <a:schemeClr val="bg1"/>
              </a:solidFill>
              <a:cs typeface="Arial"/>
            </a:endParaRPr>
          </a:p>
          <a:p>
            <a:pPr marL="223520" indent="-223520">
              <a:buFont typeface="Arial" panose="020B0604020202020204" pitchFamily="34" charset="0"/>
              <a:buChar char="•"/>
            </a:pPr>
            <a:r>
              <a:rPr lang="en-US" sz="1400">
                <a:solidFill>
                  <a:schemeClr val="bg1"/>
                </a:solidFill>
              </a:rPr>
              <a:t>Need for treatment based on symptoms or disease burden, as determined by GELF criteria </a:t>
            </a:r>
            <a:endParaRPr lang="en-US" sz="1400">
              <a:solidFill>
                <a:schemeClr val="bg1"/>
              </a:solidFill>
              <a:cs typeface="Arial"/>
            </a:endParaRPr>
          </a:p>
          <a:p>
            <a:pPr marL="223520" indent="-223520">
              <a:buFont typeface="Arial" panose="020B0604020202020204" pitchFamily="34" charset="0"/>
              <a:buChar char="•"/>
            </a:pPr>
            <a:r>
              <a:rPr lang="en-US" sz="1400">
                <a:solidFill>
                  <a:schemeClr val="bg1"/>
                </a:solidFill>
              </a:rPr>
              <a:t>ECOG PS 0-2</a:t>
            </a:r>
            <a:endParaRPr lang="en-US" sz="1400">
              <a:solidFill>
                <a:schemeClr val="bg1"/>
              </a:solidFill>
              <a:cs typeface="Arial"/>
            </a:endParaRPr>
          </a:p>
          <a:p>
            <a:pPr marL="223520" indent="-223520">
              <a:buFont typeface="Arial" panose="020B0604020202020204" pitchFamily="34" charset="0"/>
              <a:buChar char="•"/>
            </a:pPr>
            <a:r>
              <a:rPr lang="en-US" sz="1400">
                <a:solidFill>
                  <a:schemeClr val="bg1"/>
                </a:solidFill>
              </a:rPr>
              <a:t>Measurable disease by CT or MRI</a:t>
            </a:r>
          </a:p>
          <a:p>
            <a:pPr marL="223520" indent="-223520">
              <a:buFont typeface="Arial" panose="020B0604020202020204" pitchFamily="34" charset="0"/>
              <a:buChar char="•"/>
            </a:pPr>
            <a:r>
              <a:rPr lang="en-US" sz="1400">
                <a:solidFill>
                  <a:schemeClr val="bg1"/>
                </a:solidFill>
              </a:rPr>
              <a:t>Adequate organ function</a:t>
            </a:r>
            <a:endParaRPr lang="en-US" sz="1400">
              <a:solidFill>
                <a:schemeClr val="bg1"/>
              </a:solidFill>
              <a:cs typeface="Arial" panose="020B0604020202020204"/>
            </a:endParaRPr>
          </a:p>
        </p:txBody>
      </p:sp>
      <p:sp>
        <p:nvSpPr>
          <p:cNvPr id="6" name="TextBox 5">
            <a:extLst>
              <a:ext uri="{FF2B5EF4-FFF2-40B4-BE49-F238E27FC236}">
                <a16:creationId xmlns:a16="http://schemas.microsoft.com/office/drawing/2014/main" id="{F7CCBBFD-8F9D-E2AE-3A53-2E94D179534F}"/>
              </a:ext>
            </a:extLst>
          </p:cNvPr>
          <p:cNvSpPr txBox="1"/>
          <p:nvPr/>
        </p:nvSpPr>
        <p:spPr>
          <a:xfrm>
            <a:off x="3666088" y="1981199"/>
            <a:ext cx="8117925" cy="307777"/>
          </a:xfrm>
          <a:prstGeom prst="rect">
            <a:avLst/>
          </a:prstGeom>
          <a:solidFill>
            <a:schemeClr val="accent1">
              <a:lumMod val="25000"/>
              <a:lumOff val="75000"/>
            </a:schemeClr>
          </a:solidFill>
        </p:spPr>
        <p:txBody>
          <a:bodyPr wrap="square" rtlCol="0">
            <a:spAutoFit/>
          </a:bodyPr>
          <a:lstStyle/>
          <a:p>
            <a:pPr algn="ctr"/>
            <a:r>
              <a:rPr lang="en-US" sz="1400" b="1" err="1">
                <a:solidFill>
                  <a:schemeClr val="bg1"/>
                </a:solidFill>
              </a:rPr>
              <a:t>Epcoritamab</a:t>
            </a:r>
            <a:r>
              <a:rPr lang="en-US" sz="1400" b="1">
                <a:solidFill>
                  <a:schemeClr val="bg1"/>
                </a:solidFill>
              </a:rPr>
              <a:t> SC 48 mg (N=111)</a:t>
            </a:r>
          </a:p>
        </p:txBody>
      </p:sp>
      <p:sp>
        <p:nvSpPr>
          <p:cNvPr id="15" name="TextBox 14">
            <a:extLst>
              <a:ext uri="{FF2B5EF4-FFF2-40B4-BE49-F238E27FC236}">
                <a16:creationId xmlns:a16="http://schemas.microsoft.com/office/drawing/2014/main" id="{711902E4-EF56-2107-C228-6ADB1407634C}"/>
              </a:ext>
            </a:extLst>
          </p:cNvPr>
          <p:cNvSpPr txBox="1"/>
          <p:nvPr/>
        </p:nvSpPr>
        <p:spPr>
          <a:xfrm>
            <a:off x="5199450" y="4112367"/>
            <a:ext cx="1414341" cy="461665"/>
          </a:xfrm>
          <a:prstGeom prst="rect">
            <a:avLst/>
          </a:prstGeom>
          <a:solidFill>
            <a:schemeClr val="accent6"/>
          </a:solidFill>
        </p:spPr>
        <p:txBody>
          <a:bodyPr wrap="square" rtlCol="0" anchor="ctr">
            <a:noAutofit/>
          </a:bodyPr>
          <a:lstStyle/>
          <a:p>
            <a:pPr algn="ctr"/>
            <a:r>
              <a:rPr lang="en-US" sz="1200">
                <a:solidFill>
                  <a:schemeClr val="bg1"/>
                </a:solidFill>
              </a:rPr>
              <a:t>POD24</a:t>
            </a:r>
            <a:r>
              <a:rPr lang="en-US" sz="1200" baseline="30000">
                <a:solidFill>
                  <a:schemeClr val="bg1"/>
                </a:solidFill>
              </a:rPr>
              <a:t>a</a:t>
            </a:r>
            <a:r>
              <a:rPr lang="en-US" sz="1200">
                <a:solidFill>
                  <a:schemeClr val="bg1"/>
                </a:solidFill>
              </a:rPr>
              <a:t> 3L+</a:t>
            </a:r>
            <a:r>
              <a:rPr lang="en-US" sz="1200" baseline="30000">
                <a:solidFill>
                  <a:schemeClr val="bg1"/>
                </a:solidFill>
              </a:rPr>
              <a:t>e</a:t>
            </a:r>
          </a:p>
          <a:p>
            <a:pPr algn="ctr"/>
            <a:r>
              <a:rPr lang="en-US" sz="1200">
                <a:solidFill>
                  <a:schemeClr val="bg1"/>
                </a:solidFill>
              </a:rPr>
              <a:t>(n=19)</a:t>
            </a:r>
          </a:p>
        </p:txBody>
      </p:sp>
      <p:sp>
        <p:nvSpPr>
          <p:cNvPr id="7" name="TextBox 6">
            <a:extLst>
              <a:ext uri="{FF2B5EF4-FFF2-40B4-BE49-F238E27FC236}">
                <a16:creationId xmlns:a16="http://schemas.microsoft.com/office/drawing/2014/main" id="{79351237-9BBF-5FCE-B7AD-D0EC47C618E4}"/>
              </a:ext>
            </a:extLst>
          </p:cNvPr>
          <p:cNvSpPr txBox="1"/>
          <p:nvPr/>
        </p:nvSpPr>
        <p:spPr>
          <a:xfrm>
            <a:off x="4522923" y="3196990"/>
            <a:ext cx="1224000" cy="648000"/>
          </a:xfrm>
          <a:prstGeom prst="rect">
            <a:avLst/>
          </a:prstGeom>
          <a:solidFill>
            <a:schemeClr val="accent6"/>
          </a:solidFill>
        </p:spPr>
        <p:txBody>
          <a:bodyPr wrap="square" rtlCol="0" anchor="ctr">
            <a:noAutofit/>
          </a:bodyPr>
          <a:lstStyle/>
          <a:p>
            <a:pPr algn="ctr"/>
            <a:r>
              <a:rPr lang="en-US" sz="1200">
                <a:solidFill>
                  <a:schemeClr val="bg1"/>
                </a:solidFill>
              </a:rPr>
              <a:t>POD24</a:t>
            </a:r>
            <a:r>
              <a:rPr lang="en-US" sz="1200" baseline="30000">
                <a:solidFill>
                  <a:schemeClr val="bg1"/>
                </a:solidFill>
              </a:rPr>
              <a:t>a</a:t>
            </a:r>
          </a:p>
          <a:p>
            <a:pPr algn="ctr"/>
            <a:r>
              <a:rPr lang="en-US" sz="1200">
                <a:solidFill>
                  <a:schemeClr val="bg1"/>
                </a:solidFill>
              </a:rPr>
              <a:t>(n=42)</a:t>
            </a:r>
          </a:p>
        </p:txBody>
      </p:sp>
      <p:sp>
        <p:nvSpPr>
          <p:cNvPr id="9" name="TextBox 8">
            <a:extLst>
              <a:ext uri="{FF2B5EF4-FFF2-40B4-BE49-F238E27FC236}">
                <a16:creationId xmlns:a16="http://schemas.microsoft.com/office/drawing/2014/main" id="{D6A20F2C-AA2B-9D4F-3525-56EA59DA22CC}"/>
              </a:ext>
            </a:extLst>
          </p:cNvPr>
          <p:cNvSpPr txBox="1"/>
          <p:nvPr/>
        </p:nvSpPr>
        <p:spPr>
          <a:xfrm>
            <a:off x="5866218" y="3196990"/>
            <a:ext cx="1224000" cy="648000"/>
          </a:xfrm>
          <a:prstGeom prst="rect">
            <a:avLst/>
          </a:prstGeom>
          <a:solidFill>
            <a:schemeClr val="accent6"/>
          </a:solidFill>
        </p:spPr>
        <p:txBody>
          <a:bodyPr wrap="square" rtlCol="0" anchor="ctr">
            <a:noAutofit/>
          </a:bodyPr>
          <a:lstStyle/>
          <a:p>
            <a:pPr algn="ctr"/>
            <a:r>
              <a:rPr lang="en-US" sz="1200">
                <a:solidFill>
                  <a:schemeClr val="bg1"/>
                </a:solidFill>
              </a:rPr>
              <a:t>Primary </a:t>
            </a:r>
            <a:r>
              <a:rPr lang="en-US" sz="1200" err="1">
                <a:solidFill>
                  <a:schemeClr val="bg1"/>
                </a:solidFill>
              </a:rPr>
              <a:t>refractory</a:t>
            </a:r>
            <a:r>
              <a:rPr lang="en-US" sz="1200" baseline="30000" err="1">
                <a:solidFill>
                  <a:schemeClr val="bg1"/>
                </a:solidFill>
              </a:rPr>
              <a:t>b</a:t>
            </a:r>
            <a:endParaRPr lang="en-US" sz="1200">
              <a:solidFill>
                <a:schemeClr val="bg1"/>
              </a:solidFill>
            </a:endParaRPr>
          </a:p>
          <a:p>
            <a:pPr algn="ctr"/>
            <a:r>
              <a:rPr lang="en-US" sz="1200">
                <a:solidFill>
                  <a:schemeClr val="bg1"/>
                </a:solidFill>
              </a:rPr>
              <a:t>(n=38)</a:t>
            </a:r>
          </a:p>
        </p:txBody>
      </p:sp>
      <p:sp>
        <p:nvSpPr>
          <p:cNvPr id="10" name="TextBox 9">
            <a:extLst>
              <a:ext uri="{FF2B5EF4-FFF2-40B4-BE49-F238E27FC236}">
                <a16:creationId xmlns:a16="http://schemas.microsoft.com/office/drawing/2014/main" id="{B91B9815-965D-6CAF-9B5B-456DAC50ED67}"/>
              </a:ext>
            </a:extLst>
          </p:cNvPr>
          <p:cNvSpPr txBox="1"/>
          <p:nvPr/>
        </p:nvSpPr>
        <p:spPr>
          <a:xfrm>
            <a:off x="7207483" y="3196990"/>
            <a:ext cx="1224000" cy="648000"/>
          </a:xfrm>
          <a:prstGeom prst="rect">
            <a:avLst/>
          </a:prstGeom>
          <a:solidFill>
            <a:schemeClr val="accent6"/>
          </a:solidFill>
        </p:spPr>
        <p:txBody>
          <a:bodyPr wrap="square" rtlCol="0" anchor="ctr">
            <a:noAutofit/>
          </a:bodyPr>
          <a:lstStyle/>
          <a:p>
            <a:pPr algn="ctr"/>
            <a:r>
              <a:rPr lang="en-US" sz="1200" err="1">
                <a:solidFill>
                  <a:schemeClr val="bg1"/>
                </a:solidFill>
              </a:rPr>
              <a:t>Refractory</a:t>
            </a:r>
            <a:r>
              <a:rPr lang="en-US" sz="1200" baseline="30000" err="1">
                <a:solidFill>
                  <a:schemeClr val="bg1"/>
                </a:solidFill>
              </a:rPr>
              <a:t>b</a:t>
            </a:r>
            <a:r>
              <a:rPr lang="en-US" sz="1200">
                <a:solidFill>
                  <a:schemeClr val="bg1"/>
                </a:solidFill>
              </a:rPr>
              <a:t> to prior anti-CD20 (n=48)</a:t>
            </a:r>
            <a:endParaRPr lang="en-US" sz="1200" baseline="30000">
              <a:solidFill>
                <a:schemeClr val="bg1"/>
              </a:solidFill>
            </a:endParaRPr>
          </a:p>
        </p:txBody>
      </p:sp>
      <p:sp>
        <p:nvSpPr>
          <p:cNvPr id="11" name="TextBox 10">
            <a:extLst>
              <a:ext uri="{FF2B5EF4-FFF2-40B4-BE49-F238E27FC236}">
                <a16:creationId xmlns:a16="http://schemas.microsoft.com/office/drawing/2014/main" id="{82540B0D-B7DD-858E-ADF2-85875548BCD8}"/>
              </a:ext>
            </a:extLst>
          </p:cNvPr>
          <p:cNvSpPr txBox="1"/>
          <p:nvPr/>
        </p:nvSpPr>
        <p:spPr>
          <a:xfrm>
            <a:off x="8548748" y="3196990"/>
            <a:ext cx="1224000" cy="648000"/>
          </a:xfrm>
          <a:prstGeom prst="rect">
            <a:avLst/>
          </a:prstGeom>
          <a:solidFill>
            <a:schemeClr val="accent6"/>
          </a:solidFill>
        </p:spPr>
        <p:txBody>
          <a:bodyPr wrap="square" rtlCol="0" anchor="ctr">
            <a:noAutofit/>
          </a:bodyPr>
          <a:lstStyle/>
          <a:p>
            <a:pPr algn="ctr"/>
            <a:r>
              <a:rPr lang="en-US" sz="1200">
                <a:solidFill>
                  <a:schemeClr val="bg1"/>
                </a:solidFill>
              </a:rPr>
              <a:t>Double </a:t>
            </a:r>
            <a:r>
              <a:rPr lang="en-US" sz="1200" err="1">
                <a:solidFill>
                  <a:schemeClr val="bg1"/>
                </a:solidFill>
              </a:rPr>
              <a:t>refractory</a:t>
            </a:r>
            <a:r>
              <a:rPr lang="en-US" sz="1200" baseline="30000" err="1">
                <a:solidFill>
                  <a:schemeClr val="bg1"/>
                </a:solidFill>
              </a:rPr>
              <a:t>b,c</a:t>
            </a:r>
            <a:endParaRPr lang="en-US" sz="1200">
              <a:solidFill>
                <a:schemeClr val="bg1"/>
              </a:solidFill>
            </a:endParaRPr>
          </a:p>
          <a:p>
            <a:pPr algn="ctr"/>
            <a:r>
              <a:rPr lang="en-US" sz="1200">
                <a:solidFill>
                  <a:schemeClr val="bg1"/>
                </a:solidFill>
              </a:rPr>
              <a:t>(n=37)</a:t>
            </a:r>
          </a:p>
        </p:txBody>
      </p:sp>
      <p:sp>
        <p:nvSpPr>
          <p:cNvPr id="12" name="TextBox 11">
            <a:extLst>
              <a:ext uri="{FF2B5EF4-FFF2-40B4-BE49-F238E27FC236}">
                <a16:creationId xmlns:a16="http://schemas.microsoft.com/office/drawing/2014/main" id="{B005B190-9E33-EECD-9CE6-88B3855F4130}"/>
              </a:ext>
            </a:extLst>
          </p:cNvPr>
          <p:cNvSpPr txBox="1"/>
          <p:nvPr/>
        </p:nvSpPr>
        <p:spPr>
          <a:xfrm>
            <a:off x="9890015" y="3196990"/>
            <a:ext cx="1224000" cy="648000"/>
          </a:xfrm>
          <a:prstGeom prst="rect">
            <a:avLst/>
          </a:prstGeom>
          <a:solidFill>
            <a:schemeClr val="accent6"/>
          </a:solidFill>
        </p:spPr>
        <p:txBody>
          <a:bodyPr wrap="square" rtlCol="0" anchor="ctr">
            <a:noAutofit/>
          </a:bodyPr>
          <a:lstStyle/>
          <a:p>
            <a:pPr algn="ctr"/>
            <a:r>
              <a:rPr lang="en-US" sz="1200">
                <a:solidFill>
                  <a:schemeClr val="bg1"/>
                </a:solidFill>
              </a:rPr>
              <a:t>High FLIPI </a:t>
            </a:r>
          </a:p>
          <a:p>
            <a:pPr algn="ctr"/>
            <a:r>
              <a:rPr lang="en-US" sz="1200">
                <a:solidFill>
                  <a:schemeClr val="bg1"/>
                </a:solidFill>
              </a:rPr>
              <a:t>(3-5; n=64)</a:t>
            </a:r>
          </a:p>
        </p:txBody>
      </p:sp>
      <p:cxnSp>
        <p:nvCxnSpPr>
          <p:cNvPr id="14" name="Straight Connector 13">
            <a:extLst>
              <a:ext uri="{FF2B5EF4-FFF2-40B4-BE49-F238E27FC236}">
                <a16:creationId xmlns:a16="http://schemas.microsoft.com/office/drawing/2014/main" id="{C1DC9A3C-B9CE-23C6-3B91-90A88B8D4F61}"/>
              </a:ext>
            </a:extLst>
          </p:cNvPr>
          <p:cNvCxnSpPr>
            <a:cxnSpLocks/>
          </p:cNvCxnSpPr>
          <p:nvPr/>
        </p:nvCxnSpPr>
        <p:spPr>
          <a:xfrm>
            <a:off x="4514920" y="3078784"/>
            <a:ext cx="65890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AFCAAEA-2086-5AB6-441D-095333CE78A3}"/>
              </a:ext>
            </a:extLst>
          </p:cNvPr>
          <p:cNvSpPr txBox="1"/>
          <p:nvPr/>
        </p:nvSpPr>
        <p:spPr>
          <a:xfrm>
            <a:off x="3666088" y="4112367"/>
            <a:ext cx="1418400" cy="461665"/>
          </a:xfrm>
          <a:prstGeom prst="rect">
            <a:avLst/>
          </a:prstGeom>
          <a:solidFill>
            <a:schemeClr val="accent6"/>
          </a:solidFill>
        </p:spPr>
        <p:txBody>
          <a:bodyPr wrap="square" rtlCol="0" anchor="ctr">
            <a:noAutofit/>
          </a:bodyPr>
          <a:lstStyle/>
          <a:p>
            <a:pPr algn="ctr"/>
            <a:r>
              <a:rPr lang="en-US" sz="1200">
                <a:solidFill>
                  <a:schemeClr val="bg1"/>
                </a:solidFill>
              </a:rPr>
              <a:t>POD24</a:t>
            </a:r>
            <a:r>
              <a:rPr lang="en-US" sz="1200" baseline="30000">
                <a:solidFill>
                  <a:schemeClr val="bg1"/>
                </a:solidFill>
              </a:rPr>
              <a:t>a </a:t>
            </a:r>
            <a:r>
              <a:rPr lang="en-US" sz="1200">
                <a:solidFill>
                  <a:schemeClr val="bg1"/>
                </a:solidFill>
              </a:rPr>
              <a:t>2L</a:t>
            </a:r>
            <a:r>
              <a:rPr lang="en-US" sz="1200" baseline="30000">
                <a:solidFill>
                  <a:schemeClr val="bg1"/>
                </a:solidFill>
              </a:rPr>
              <a:t>d</a:t>
            </a:r>
          </a:p>
          <a:p>
            <a:pPr algn="ctr"/>
            <a:r>
              <a:rPr lang="en-US" sz="1200">
                <a:solidFill>
                  <a:schemeClr val="bg1"/>
                </a:solidFill>
              </a:rPr>
              <a:t>(n=23)</a:t>
            </a:r>
          </a:p>
        </p:txBody>
      </p:sp>
      <p:sp>
        <p:nvSpPr>
          <p:cNvPr id="26" name="TextBox 25">
            <a:extLst>
              <a:ext uri="{FF2B5EF4-FFF2-40B4-BE49-F238E27FC236}">
                <a16:creationId xmlns:a16="http://schemas.microsoft.com/office/drawing/2014/main" id="{E4A3EA46-AA4E-7762-3F45-59D1129D9F05}"/>
              </a:ext>
            </a:extLst>
          </p:cNvPr>
          <p:cNvSpPr txBox="1"/>
          <p:nvPr/>
        </p:nvSpPr>
        <p:spPr>
          <a:xfrm>
            <a:off x="7198143" y="2460736"/>
            <a:ext cx="1232649" cy="307777"/>
          </a:xfrm>
          <a:prstGeom prst="rect">
            <a:avLst/>
          </a:prstGeom>
          <a:noFill/>
        </p:spPr>
        <p:txBody>
          <a:bodyPr wrap="square" rtlCol="0">
            <a:spAutoFit/>
          </a:bodyPr>
          <a:lstStyle/>
          <a:p>
            <a:pPr algn="ctr"/>
            <a:r>
              <a:rPr lang="en-US" sz="1400" b="1"/>
              <a:t>High risk </a:t>
            </a:r>
          </a:p>
        </p:txBody>
      </p:sp>
      <p:sp>
        <p:nvSpPr>
          <p:cNvPr id="31" name="TextBox 30">
            <a:extLst>
              <a:ext uri="{FF2B5EF4-FFF2-40B4-BE49-F238E27FC236}">
                <a16:creationId xmlns:a16="http://schemas.microsoft.com/office/drawing/2014/main" id="{4AA7BE3E-7B7B-D935-F75D-4B48360E825E}"/>
              </a:ext>
            </a:extLst>
          </p:cNvPr>
          <p:cNvSpPr txBox="1"/>
          <p:nvPr/>
        </p:nvSpPr>
        <p:spPr>
          <a:xfrm>
            <a:off x="416532" y="5109060"/>
            <a:ext cx="5807103" cy="461665"/>
          </a:xfrm>
          <a:prstGeom prst="rect">
            <a:avLst/>
          </a:prstGeom>
          <a:solidFill>
            <a:schemeClr val="bg2"/>
          </a:solidFill>
        </p:spPr>
        <p:txBody>
          <a:bodyPr wrap="square" rtlCol="0">
            <a:spAutoFit/>
          </a:bodyPr>
          <a:lstStyle/>
          <a:p>
            <a:pPr marL="187200" indent="-187200">
              <a:buClr>
                <a:schemeClr val="accent2"/>
              </a:buClr>
              <a:buFont typeface="Arial" panose="020B0604020202020204" pitchFamily="34" charset="0"/>
              <a:buChar char="•"/>
            </a:pPr>
            <a:r>
              <a:rPr lang="en-US" sz="1200" err="1"/>
              <a:t>Epcoritamab</a:t>
            </a:r>
            <a:r>
              <a:rPr lang="en-US" sz="1200"/>
              <a:t> is a subcutaneously administered CD3xCD20 bispecific antibody developed using the </a:t>
            </a:r>
            <a:r>
              <a:rPr lang="en-US" sz="1200" err="1"/>
              <a:t>DuoBody</a:t>
            </a:r>
            <a:r>
              <a:rPr lang="en-US" sz="1200" baseline="30000"/>
              <a:t>® </a:t>
            </a:r>
            <a:r>
              <a:rPr lang="en-US" sz="1200"/>
              <a:t>platform </a:t>
            </a:r>
            <a:endParaRPr lang="en-US" sz="1200" baseline="30000"/>
          </a:p>
        </p:txBody>
      </p:sp>
      <p:sp>
        <p:nvSpPr>
          <p:cNvPr id="32" name="Rectangle 31">
            <a:extLst>
              <a:ext uri="{FF2B5EF4-FFF2-40B4-BE49-F238E27FC236}">
                <a16:creationId xmlns:a16="http://schemas.microsoft.com/office/drawing/2014/main" id="{F013C1E9-50C0-E050-E1FA-1AA212499AC1}"/>
              </a:ext>
            </a:extLst>
          </p:cNvPr>
          <p:cNvSpPr/>
          <p:nvPr/>
        </p:nvSpPr>
        <p:spPr>
          <a:xfrm>
            <a:off x="416533" y="4651417"/>
            <a:ext cx="11367479" cy="3852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First pooled analysis for </a:t>
            </a:r>
            <a:r>
              <a:rPr lang="en-US" sz="1600" err="1"/>
              <a:t>epcoritamab</a:t>
            </a:r>
            <a:r>
              <a:rPr lang="en-US" sz="1600"/>
              <a:t> SC + R</a:t>
            </a:r>
            <a:r>
              <a:rPr lang="en-US" sz="1600" baseline="30000"/>
              <a:t>2 </a:t>
            </a:r>
            <a:r>
              <a:rPr lang="en-US" sz="1600"/>
              <a:t>in R/R FL patients </a:t>
            </a:r>
            <a:endParaRPr lang="en-US" sz="1600" baseline="30000"/>
          </a:p>
        </p:txBody>
      </p:sp>
      <p:cxnSp>
        <p:nvCxnSpPr>
          <p:cNvPr id="45" name="Elbow Connector 19">
            <a:extLst>
              <a:ext uri="{FF2B5EF4-FFF2-40B4-BE49-F238E27FC236}">
                <a16:creationId xmlns:a16="http://schemas.microsoft.com/office/drawing/2014/main" id="{34A7E722-F8F8-073B-58C9-79468A7D607F}"/>
              </a:ext>
            </a:extLst>
          </p:cNvPr>
          <p:cNvCxnSpPr>
            <a:cxnSpLocks/>
          </p:cNvCxnSpPr>
          <p:nvPr/>
        </p:nvCxnSpPr>
        <p:spPr>
          <a:xfrm rot="16200000" flipH="1">
            <a:off x="5386103" y="3600111"/>
            <a:ext cx="272321" cy="7646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30">
            <a:extLst>
              <a:ext uri="{FF2B5EF4-FFF2-40B4-BE49-F238E27FC236}">
                <a16:creationId xmlns:a16="http://schemas.microsoft.com/office/drawing/2014/main" id="{0CE5C586-4886-4870-7DF3-5A2B7FC20AF3}"/>
              </a:ext>
            </a:extLst>
          </p:cNvPr>
          <p:cNvSpPr txBox="1"/>
          <p:nvPr/>
        </p:nvSpPr>
        <p:spPr>
          <a:xfrm>
            <a:off x="6203950" y="5109060"/>
            <a:ext cx="5576782" cy="461665"/>
          </a:xfrm>
          <a:prstGeom prst="rect">
            <a:avLst/>
          </a:prstGeom>
          <a:solidFill>
            <a:schemeClr val="bg2"/>
          </a:solidFill>
        </p:spPr>
        <p:txBody>
          <a:bodyPr wrap="square" rtlCol="0">
            <a:spAutoFit/>
          </a:bodyPr>
          <a:lstStyle/>
          <a:p>
            <a:pPr marL="187200" indent="-187200">
              <a:buClr>
                <a:schemeClr val="accent2"/>
              </a:buClr>
              <a:buFont typeface="Arial" panose="020B0604020202020204" pitchFamily="34" charset="0"/>
              <a:buChar char="•"/>
            </a:pPr>
            <a:r>
              <a:rPr lang="en-US" sz="1200"/>
              <a:t>Data cutoff: January 31, 2023. Median follow-up: 11.4 </a:t>
            </a:r>
            <a:r>
              <a:rPr lang="en-US" sz="1200" err="1"/>
              <a:t>mo</a:t>
            </a:r>
            <a:r>
              <a:rPr lang="en-US" sz="1200"/>
              <a:t> </a:t>
            </a:r>
          </a:p>
          <a:p>
            <a:pPr marL="187200" indent="-187200">
              <a:buClr>
                <a:schemeClr val="accent2"/>
              </a:buClr>
              <a:buFont typeface="Arial" panose="020B0604020202020204" pitchFamily="34" charset="0"/>
              <a:buChar char="•"/>
            </a:pPr>
            <a:r>
              <a:rPr lang="en-US" sz="1200"/>
              <a:t>Primary objectives: Safety and antitumor </a:t>
            </a:r>
            <a:r>
              <a:rPr lang="en-US" sz="1200" err="1"/>
              <a:t>activity</a:t>
            </a:r>
            <a:r>
              <a:rPr lang="en-US" sz="1200" baseline="30000" err="1"/>
              <a:t>g</a:t>
            </a:r>
            <a:endParaRPr lang="en-US" sz="1200" baseline="30000"/>
          </a:p>
        </p:txBody>
      </p:sp>
      <p:cxnSp>
        <p:nvCxnSpPr>
          <p:cNvPr id="13" name="Elbow Connector 19">
            <a:extLst>
              <a:ext uri="{FF2B5EF4-FFF2-40B4-BE49-F238E27FC236}">
                <a16:creationId xmlns:a16="http://schemas.microsoft.com/office/drawing/2014/main" id="{4CF78B48-8B82-9E1C-88E2-7833459930E7}"/>
              </a:ext>
            </a:extLst>
          </p:cNvPr>
          <p:cNvCxnSpPr>
            <a:cxnSpLocks/>
          </p:cNvCxnSpPr>
          <p:nvPr/>
        </p:nvCxnSpPr>
        <p:spPr>
          <a:xfrm rot="5400000">
            <a:off x="4619342" y="3600111"/>
            <a:ext cx="272321" cy="7646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26">
            <a:extLst>
              <a:ext uri="{FF2B5EF4-FFF2-40B4-BE49-F238E27FC236}">
                <a16:creationId xmlns:a16="http://schemas.microsoft.com/office/drawing/2014/main" id="{B7F7D328-A87B-8E2C-D45F-94EF76D4DF31}"/>
              </a:ext>
            </a:extLst>
          </p:cNvPr>
          <p:cNvSpPr txBox="1"/>
          <p:nvPr/>
        </p:nvSpPr>
        <p:spPr>
          <a:xfrm>
            <a:off x="4318491" y="2770653"/>
            <a:ext cx="6991952" cy="307777"/>
          </a:xfrm>
          <a:prstGeom prst="rect">
            <a:avLst/>
          </a:prstGeom>
          <a:noFill/>
        </p:spPr>
        <p:txBody>
          <a:bodyPr wrap="square" rtlCol="0">
            <a:spAutoFit/>
          </a:bodyPr>
          <a:lstStyle/>
          <a:p>
            <a:pPr algn="ctr"/>
            <a:r>
              <a:rPr lang="en-US" sz="1400"/>
              <a:t>Patients could be counted in ≥1 high-risk subgroup </a:t>
            </a:r>
          </a:p>
        </p:txBody>
      </p:sp>
      <p:sp>
        <p:nvSpPr>
          <p:cNvPr id="19" name="Textplatzhalter 18">
            <a:extLst>
              <a:ext uri="{FF2B5EF4-FFF2-40B4-BE49-F238E27FC236}">
                <a16:creationId xmlns:a16="http://schemas.microsoft.com/office/drawing/2014/main" id="{04A5194D-56CE-304A-9911-83366B5A286E}"/>
              </a:ext>
            </a:extLst>
          </p:cNvPr>
          <p:cNvSpPr>
            <a:spLocks noGrp="1"/>
          </p:cNvSpPr>
          <p:nvPr>
            <p:ph type="body" sz="quarter" idx="12"/>
          </p:nvPr>
        </p:nvSpPr>
        <p:spPr/>
        <p:txBody>
          <a:bodyPr/>
          <a:lstStyle/>
          <a:p>
            <a:r>
              <a:rPr lang="en-GB"/>
              <a:t>A Phase 1b/2, open-label trial to assess the </a:t>
            </a:r>
            <a:r>
              <a:rPr lang="en-GB" err="1"/>
              <a:t>aafety</a:t>
            </a:r>
            <a:r>
              <a:rPr lang="en-GB"/>
              <a:t> and preliminary efficacy of </a:t>
            </a:r>
            <a:r>
              <a:rPr lang="en-GB" err="1"/>
              <a:t>epcoritamab</a:t>
            </a:r>
            <a:r>
              <a:rPr lang="en-GB"/>
              <a:t> SC in combination with rituximab and lenalidomide (R²) in adults with R/R FL</a:t>
            </a:r>
            <a:endParaRPr lang="de-DE"/>
          </a:p>
        </p:txBody>
      </p:sp>
    </p:spTree>
    <p:extLst>
      <p:ext uri="{BB962C8B-B14F-4D97-AF65-F5344CB8AC3E}">
        <p14:creationId xmlns:p14="http://schemas.microsoft.com/office/powerpoint/2010/main" val="3255174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15FE7A2-EB84-6606-6D41-93BF45C644CE}"/>
              </a:ext>
            </a:extLst>
          </p:cNvPr>
          <p:cNvSpPr>
            <a:spLocks noGrp="1"/>
          </p:cNvSpPr>
          <p:nvPr>
            <p:ph type="title"/>
          </p:nvPr>
        </p:nvSpPr>
        <p:spPr/>
        <p:txBody>
          <a:bodyPr/>
          <a:lstStyle/>
          <a:p>
            <a:r>
              <a:rPr lang="en-GB"/>
              <a:t>VISION/HO141 trial </a:t>
            </a:r>
          </a:p>
        </p:txBody>
      </p:sp>
      <p:sp>
        <p:nvSpPr>
          <p:cNvPr id="8" name="Textplatzhalter 7">
            <a:extLst>
              <a:ext uri="{FF2B5EF4-FFF2-40B4-BE49-F238E27FC236}">
                <a16:creationId xmlns:a16="http://schemas.microsoft.com/office/drawing/2014/main" id="{ED1800BF-EC83-B799-1396-E3AC907B5337}"/>
              </a:ext>
            </a:extLst>
          </p:cNvPr>
          <p:cNvSpPr>
            <a:spLocks noGrp="1"/>
          </p:cNvSpPr>
          <p:nvPr>
            <p:ph type="body" idx="1"/>
          </p:nvPr>
        </p:nvSpPr>
        <p:spPr/>
        <p:txBody>
          <a:bodyPr/>
          <a:lstStyle/>
          <a:p>
            <a:r>
              <a:rPr lang="en-GB"/>
              <a:t>Time-limited </a:t>
            </a:r>
            <a:r>
              <a:rPr lang="en-GB" err="1"/>
              <a:t>venetoclax</a:t>
            </a:r>
            <a:r>
              <a:rPr lang="en-GB"/>
              <a:t> and ibrutinib in patients with R/R CLL who have undetectable MRD: 4-year follow-up</a:t>
            </a:r>
          </a:p>
        </p:txBody>
      </p:sp>
    </p:spTree>
    <p:extLst>
      <p:ext uri="{BB962C8B-B14F-4D97-AF65-F5344CB8AC3E}">
        <p14:creationId xmlns:p14="http://schemas.microsoft.com/office/powerpoint/2010/main" val="27024572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8CA6907-9B19-B1AF-B523-8E1B15D7002F}"/>
              </a:ext>
            </a:extLst>
          </p:cNvPr>
          <p:cNvSpPr>
            <a:spLocks noGrp="1"/>
          </p:cNvSpPr>
          <p:nvPr>
            <p:ph type="body" sz="quarter" idx="12"/>
          </p:nvPr>
        </p:nvSpPr>
        <p:spPr/>
        <p:txBody>
          <a:bodyPr/>
          <a:lstStyle/>
          <a:p>
            <a:r>
              <a:rPr lang="en-US"/>
              <a:t>Safety summary </a:t>
            </a:r>
          </a:p>
        </p:txBody>
      </p:sp>
      <p:sp>
        <p:nvSpPr>
          <p:cNvPr id="2" name="Title 1">
            <a:extLst>
              <a:ext uri="{FF2B5EF4-FFF2-40B4-BE49-F238E27FC236}">
                <a16:creationId xmlns:a16="http://schemas.microsoft.com/office/drawing/2014/main" id="{1A10C0DE-07A4-DC08-167A-73E736C8E83B}"/>
              </a:ext>
            </a:extLst>
          </p:cNvPr>
          <p:cNvSpPr>
            <a:spLocks noGrp="1"/>
          </p:cNvSpPr>
          <p:nvPr>
            <p:ph type="title"/>
          </p:nvPr>
        </p:nvSpPr>
        <p:spPr>
          <a:xfrm>
            <a:off x="416534" y="576394"/>
            <a:ext cx="11367479" cy="662400"/>
          </a:xfrm>
        </p:spPr>
        <p:txBody>
          <a:bodyPr/>
          <a:lstStyle/>
          <a:p>
            <a:r>
              <a:rPr lang="en-US"/>
              <a:t>Safety profile </a:t>
            </a:r>
          </a:p>
        </p:txBody>
      </p:sp>
      <p:sp>
        <p:nvSpPr>
          <p:cNvPr id="3" name="Footer Placeholder 2">
            <a:extLst>
              <a:ext uri="{FF2B5EF4-FFF2-40B4-BE49-F238E27FC236}">
                <a16:creationId xmlns:a16="http://schemas.microsoft.com/office/drawing/2014/main" id="{4037B3CB-79C0-69A0-3478-054422E314AA}"/>
              </a:ext>
            </a:extLst>
          </p:cNvPr>
          <p:cNvSpPr>
            <a:spLocks noGrp="1"/>
          </p:cNvSpPr>
          <p:nvPr>
            <p:ph type="ftr" sz="quarter" idx="13"/>
          </p:nvPr>
        </p:nvSpPr>
        <p:spPr>
          <a:xfrm>
            <a:off x="407989" y="6283888"/>
            <a:ext cx="7294561" cy="385200"/>
          </a:xfrm>
        </p:spPr>
        <p:txBody>
          <a:bodyPr/>
          <a:lstStyle/>
          <a:p>
            <a:r>
              <a:rPr kumimoji="0" lang="en-US" sz="800"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a </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ICANS events were grade 1 and grade 2 (n=1 each). </a:t>
            </a:r>
            <a:r>
              <a:rPr kumimoji="0" lang="en-US" sz="800"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b </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Based on longest ICANS duration in patients with ICANS. </a:t>
            </a:r>
            <a:r>
              <a:rPr kumimoji="0" lang="en-US" sz="800"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c</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Combined term includes neutropenia and neutrophil count decreased; 4 patients (4%) had febrile neutropenia. </a:t>
            </a:r>
            <a:r>
              <a:rPr kumimoji="0" lang="en-US" sz="800"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d </a:t>
            </a:r>
            <a:r>
              <a:rPr kumimoji="0" lang="en-US" sz="800" i="0" u="none" strike="noStrike" kern="1200" cap="none" spc="0" normalizeH="0" noProof="0">
                <a:ln>
                  <a:noFill/>
                </a:ln>
                <a:solidFill>
                  <a:srgbClr val="4E4F4E"/>
                </a:solidFill>
                <a:effectLst/>
                <a:uLnTx/>
                <a:uFillTx/>
                <a:latin typeface="Arial" panose="020B0604020202020204"/>
                <a:ea typeface="+mn-ea"/>
                <a:cs typeface="Arial" panose="020B0604020202020204" pitchFamily="34" charset="0"/>
              </a:rPr>
              <a:t>Combined term includes injection-sire reaction, erythema, pain, pruritis, rash and swelling. </a:t>
            </a:r>
          </a:p>
          <a:p>
            <a:r>
              <a:rPr lang="en-US" b="1">
                <a:solidFill>
                  <a:srgbClr val="4E4F4E"/>
                </a:solidFill>
                <a:latin typeface="Arial" panose="020B0604020202020204"/>
                <a:cs typeface="Arial" panose="020B0604020202020204" pitchFamily="34" charset="0"/>
              </a:rPr>
              <a:t>CRS</a:t>
            </a:r>
            <a:r>
              <a:rPr lang="en-US">
                <a:solidFill>
                  <a:srgbClr val="4E4F4E"/>
                </a:solidFill>
                <a:latin typeface="Arial" panose="020B0604020202020204"/>
                <a:cs typeface="Arial" panose="020B0604020202020204" pitchFamily="34" charset="0"/>
              </a:rPr>
              <a:t>, cytokine release syndrome; </a:t>
            </a:r>
            <a:r>
              <a:rPr lang="en-US" b="1">
                <a:solidFill>
                  <a:srgbClr val="4E4F4E"/>
                </a:solidFill>
                <a:latin typeface="Arial" panose="020B0604020202020204"/>
                <a:cs typeface="Arial" panose="020B0604020202020204" pitchFamily="34" charset="0"/>
              </a:rPr>
              <a:t>CTLS</a:t>
            </a:r>
            <a:r>
              <a:rPr lang="en-US">
                <a:solidFill>
                  <a:srgbClr val="4E4F4E"/>
                </a:solidFill>
                <a:latin typeface="Arial" panose="020B0604020202020204"/>
                <a:cs typeface="Arial" panose="020B0604020202020204" pitchFamily="34" charset="0"/>
              </a:rPr>
              <a:t>, cytotoxic T lymphocytes; </a:t>
            </a:r>
            <a:r>
              <a:rPr lang="en-US" b="1">
                <a:solidFill>
                  <a:srgbClr val="4E4F4E"/>
                </a:solidFill>
                <a:latin typeface="Arial" panose="020B0604020202020204"/>
                <a:cs typeface="Arial" panose="020B0604020202020204" pitchFamily="34" charset="0"/>
              </a:rPr>
              <a:t>ICANS</a:t>
            </a:r>
            <a:r>
              <a:rPr lang="en-US">
                <a:solidFill>
                  <a:srgbClr val="4E4F4E"/>
                </a:solidFill>
                <a:latin typeface="Arial" panose="020B0604020202020204"/>
                <a:cs typeface="Arial" panose="020B0604020202020204" pitchFamily="34" charset="0"/>
              </a:rPr>
              <a:t>, immune effector cell-associated neurotoxicity syndrome; </a:t>
            </a:r>
            <a:r>
              <a:rPr lang="en-US" b="1">
                <a:solidFill>
                  <a:srgbClr val="4E4F4E"/>
                </a:solidFill>
                <a:latin typeface="Arial" panose="020B0604020202020204"/>
                <a:cs typeface="Arial" panose="020B0604020202020204" pitchFamily="34" charset="0"/>
              </a:rPr>
              <a:t>SC</a:t>
            </a:r>
            <a:r>
              <a:rPr lang="en-US">
                <a:solidFill>
                  <a:srgbClr val="4E4F4E"/>
                </a:solidFill>
                <a:latin typeface="Arial" panose="020B0604020202020204"/>
                <a:cs typeface="Arial" panose="020B0604020202020204" pitchFamily="34" charset="0"/>
              </a:rPr>
              <a:t>, subcutaneous; </a:t>
            </a:r>
            <a:br>
              <a:rPr lang="en-US">
                <a:solidFill>
                  <a:srgbClr val="4E4F4E"/>
                </a:solidFill>
                <a:latin typeface="Arial" panose="020B0604020202020204"/>
                <a:cs typeface="Arial" panose="020B0604020202020204" pitchFamily="34" charset="0"/>
              </a:rPr>
            </a:br>
            <a:r>
              <a:rPr lang="en-US" b="1">
                <a:solidFill>
                  <a:srgbClr val="4E4F4E"/>
                </a:solidFill>
                <a:latin typeface="Arial" panose="020B0604020202020204"/>
                <a:cs typeface="Arial" panose="020B0604020202020204" pitchFamily="34" charset="0"/>
              </a:rPr>
              <a:t>TEAE, </a:t>
            </a:r>
            <a:r>
              <a:rPr lang="en-US">
                <a:solidFill>
                  <a:srgbClr val="4E4F4E"/>
                </a:solidFill>
                <a:latin typeface="Arial" panose="020B0604020202020204"/>
                <a:cs typeface="Arial" panose="020B0604020202020204" pitchFamily="34" charset="0"/>
              </a:rPr>
              <a:t>treatment-emergent adverse events.</a:t>
            </a:r>
            <a:endParaRPr kumimoji="0" lang="en-US" sz="800" i="0" u="none" strike="noStrike" kern="1200" cap="none" spc="0" normalizeH="0" noProof="0">
              <a:ln>
                <a:noFill/>
              </a:ln>
              <a:solidFill>
                <a:srgbClr val="4E4F4E"/>
              </a:solidFill>
              <a:effectLst/>
              <a:uLnTx/>
              <a:uFillTx/>
              <a:latin typeface="Arial" panose="020B0604020202020204"/>
              <a:ea typeface="+mn-ea"/>
              <a:cs typeface="Arial" panose="020B0604020202020204" pitchFamily="34" charset="0"/>
            </a:endParaRP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Sureda</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 et al. Abstract 7506 presented at ASCO 2023. </a:t>
            </a: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Sureda</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 et al. Abstract S222 presented at EHA2023.</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sp>
        <p:nvSpPr>
          <p:cNvPr id="8" name="Text Placeholder 7">
            <a:extLst>
              <a:ext uri="{FF2B5EF4-FFF2-40B4-BE49-F238E27FC236}">
                <a16:creationId xmlns:a16="http://schemas.microsoft.com/office/drawing/2014/main" id="{9D010150-81FE-CDC4-FB52-F2A084A179E7}"/>
              </a:ext>
            </a:extLst>
          </p:cNvPr>
          <p:cNvSpPr>
            <a:spLocks noGrp="1"/>
          </p:cNvSpPr>
          <p:nvPr>
            <p:ph type="body" sz="quarter" idx="14"/>
          </p:nvPr>
        </p:nvSpPr>
        <p:spPr/>
        <p:txBody>
          <a:bodyPr/>
          <a:lstStyle/>
          <a:p>
            <a:r>
              <a:rPr lang="en-US"/>
              <a:t>Treatment-emergent adverse events </a:t>
            </a:r>
          </a:p>
        </p:txBody>
      </p:sp>
      <p:graphicFrame>
        <p:nvGraphicFramePr>
          <p:cNvPr id="10" name="Table 5">
            <a:extLst>
              <a:ext uri="{FF2B5EF4-FFF2-40B4-BE49-F238E27FC236}">
                <a16:creationId xmlns:a16="http://schemas.microsoft.com/office/drawing/2014/main" id="{9BECBBF1-FBF6-97E5-540E-2C0126D87F43}"/>
              </a:ext>
            </a:extLst>
          </p:cNvPr>
          <p:cNvGraphicFramePr>
            <a:graphicFrameLocks noGrp="1"/>
          </p:cNvGraphicFramePr>
          <p:nvPr>
            <p:ph idx="4294967295"/>
            <p:extLst>
              <p:ext uri="{D42A27DB-BD31-4B8C-83A1-F6EECF244321}">
                <p14:modId xmlns:p14="http://schemas.microsoft.com/office/powerpoint/2010/main" val="1110119303"/>
              </p:ext>
            </p:extLst>
          </p:nvPr>
        </p:nvGraphicFramePr>
        <p:xfrm>
          <a:off x="416534" y="1989138"/>
          <a:ext cx="5563579" cy="3271680"/>
        </p:xfrm>
        <a:graphic>
          <a:graphicData uri="http://schemas.openxmlformats.org/drawingml/2006/table">
            <a:tbl>
              <a:tblPr firstRow="1" bandRow="1">
                <a:tableStyleId>{5C22544A-7EE6-4342-B048-85BDC9FD1C3A}</a:tableStyleId>
              </a:tblPr>
              <a:tblGrid>
                <a:gridCol w="4107404">
                  <a:extLst>
                    <a:ext uri="{9D8B030D-6E8A-4147-A177-3AD203B41FA5}">
                      <a16:colId xmlns:a16="http://schemas.microsoft.com/office/drawing/2014/main" val="4020384243"/>
                    </a:ext>
                  </a:extLst>
                </a:gridCol>
                <a:gridCol w="1456175">
                  <a:extLst>
                    <a:ext uri="{9D8B030D-6E8A-4147-A177-3AD203B41FA5}">
                      <a16:colId xmlns:a16="http://schemas.microsoft.com/office/drawing/2014/main" val="2556787889"/>
                    </a:ext>
                  </a:extLst>
                </a:gridCol>
              </a:tblGrid>
              <a:tr h="0">
                <a:tc>
                  <a:txBody>
                    <a:bodyPr/>
                    <a:lstStyle/>
                    <a:p>
                      <a:endParaRPr lang="en-US" sz="1200"/>
                    </a:p>
                  </a:txBody>
                  <a:tcPr marT="90000" marB="90000" anchor="ctr"/>
                </a:tc>
                <a:tc>
                  <a:txBody>
                    <a:bodyPr/>
                    <a:lstStyle/>
                    <a:p>
                      <a:pPr algn="ctr"/>
                      <a:r>
                        <a:rPr lang="en-US" sz="1200"/>
                        <a:t>Total N=111</a:t>
                      </a:r>
                    </a:p>
                  </a:txBody>
                  <a:tcPr marT="90000" marB="90000" anchor="ctr"/>
                </a:tc>
                <a:extLst>
                  <a:ext uri="{0D108BD9-81ED-4DB2-BD59-A6C34878D82A}">
                    <a16:rowId xmlns:a16="http://schemas.microsoft.com/office/drawing/2014/main" val="3223452748"/>
                  </a:ext>
                </a:extLst>
              </a:tr>
              <a:tr h="0">
                <a:tc>
                  <a:txBody>
                    <a:bodyPr/>
                    <a:lstStyle/>
                    <a:p>
                      <a:r>
                        <a:rPr lang="en-US" sz="1200"/>
                        <a:t>Grade ≥3 TEAE, n (%)</a:t>
                      </a:r>
                    </a:p>
                    <a:p>
                      <a:pPr marL="108000"/>
                      <a:r>
                        <a:rPr lang="en-US" sz="1200"/>
                        <a:t>Related to </a:t>
                      </a:r>
                      <a:r>
                        <a:rPr lang="en-US" sz="1200" err="1"/>
                        <a:t>epcoritamab</a:t>
                      </a:r>
                      <a:r>
                        <a:rPr lang="en-US" sz="1200"/>
                        <a:t> SC</a:t>
                      </a:r>
                    </a:p>
                  </a:txBody>
                  <a:tcPr marT="90000" marB="90000" anchor="ctr"/>
                </a:tc>
                <a:tc>
                  <a:txBody>
                    <a:bodyPr/>
                    <a:lstStyle/>
                    <a:p>
                      <a:pPr algn="ctr"/>
                      <a:r>
                        <a:rPr lang="en-US" sz="1200"/>
                        <a:t>84 (76)</a:t>
                      </a:r>
                    </a:p>
                    <a:p>
                      <a:pPr algn="ctr"/>
                      <a:r>
                        <a:rPr lang="en-US" sz="1200"/>
                        <a:t>45 (41)</a:t>
                      </a:r>
                    </a:p>
                  </a:txBody>
                  <a:tcPr marT="90000" marB="90000" anchor="ctr"/>
                </a:tc>
                <a:extLst>
                  <a:ext uri="{0D108BD9-81ED-4DB2-BD59-A6C34878D82A}">
                    <a16:rowId xmlns:a16="http://schemas.microsoft.com/office/drawing/2014/main" val="2780034078"/>
                  </a:ext>
                </a:extLst>
              </a:tr>
              <a:tr h="0">
                <a:tc>
                  <a:txBody>
                    <a:bodyPr/>
                    <a:lstStyle/>
                    <a:p>
                      <a:r>
                        <a:rPr lang="en-US" sz="1200"/>
                        <a:t>ICANS, n (%)</a:t>
                      </a:r>
                      <a:r>
                        <a:rPr lang="en-US" sz="1200" baseline="30000"/>
                        <a:t>a</a:t>
                      </a:r>
                    </a:p>
                    <a:p>
                      <a:pPr marL="108000"/>
                      <a:r>
                        <a:rPr lang="en-US" sz="1200" baseline="0"/>
                        <a:t>Median time to resolution, d (range)</a:t>
                      </a:r>
                      <a:r>
                        <a:rPr lang="en-US" sz="1200" baseline="30000"/>
                        <a:t>b</a:t>
                      </a:r>
                    </a:p>
                  </a:txBody>
                  <a:tcPr marT="90000" marB="90000" anchor="ctr"/>
                </a:tc>
                <a:tc>
                  <a:txBody>
                    <a:bodyPr/>
                    <a:lstStyle/>
                    <a:p>
                      <a:pPr algn="ctr"/>
                      <a:r>
                        <a:rPr lang="en-US" sz="1200"/>
                        <a:t>2 (2)</a:t>
                      </a:r>
                    </a:p>
                    <a:p>
                      <a:pPr algn="ctr"/>
                      <a:r>
                        <a:rPr lang="en-US" sz="1200"/>
                        <a:t>5.5 (4-7)</a:t>
                      </a:r>
                    </a:p>
                  </a:txBody>
                  <a:tcPr marT="90000" marB="90000" anchor="ctr"/>
                </a:tc>
                <a:extLst>
                  <a:ext uri="{0D108BD9-81ED-4DB2-BD59-A6C34878D82A}">
                    <a16:rowId xmlns:a16="http://schemas.microsoft.com/office/drawing/2014/main" val="961614432"/>
                  </a:ext>
                </a:extLst>
              </a:tr>
              <a:tr h="0">
                <a:tc>
                  <a:txBody>
                    <a:bodyPr/>
                    <a:lstStyle/>
                    <a:p>
                      <a:r>
                        <a:rPr lang="en-US" sz="1200"/>
                        <a:t>CTLS, n (%)</a:t>
                      </a:r>
                    </a:p>
                  </a:txBody>
                  <a:tcPr marT="90000" marB="90000" anchor="ctr"/>
                </a:tc>
                <a:tc>
                  <a:txBody>
                    <a:bodyPr/>
                    <a:lstStyle/>
                    <a:p>
                      <a:pPr algn="ctr"/>
                      <a:r>
                        <a:rPr lang="en-US" sz="1200"/>
                        <a:t>0</a:t>
                      </a:r>
                    </a:p>
                  </a:txBody>
                  <a:tcPr marT="90000" marB="90000" anchor="ctr"/>
                </a:tc>
                <a:extLst>
                  <a:ext uri="{0D108BD9-81ED-4DB2-BD59-A6C34878D82A}">
                    <a16:rowId xmlns:a16="http://schemas.microsoft.com/office/drawing/2014/main" val="3013250913"/>
                  </a:ext>
                </a:extLst>
              </a:tr>
              <a:tr h="0">
                <a:tc>
                  <a:txBody>
                    <a:bodyPr/>
                    <a:lstStyle/>
                    <a:p>
                      <a:r>
                        <a:rPr lang="en-US" sz="1200" err="1"/>
                        <a:t>Epcoritamab</a:t>
                      </a:r>
                      <a:r>
                        <a:rPr lang="en-US" sz="1200"/>
                        <a:t> SC dose delay due to TEAE, n (%)</a:t>
                      </a:r>
                    </a:p>
                    <a:p>
                      <a:pPr marL="108000"/>
                      <a:r>
                        <a:rPr lang="en-US" sz="1200"/>
                        <a:t>Related to </a:t>
                      </a:r>
                      <a:r>
                        <a:rPr lang="en-US" sz="1200" err="1"/>
                        <a:t>epcoritamab</a:t>
                      </a:r>
                      <a:r>
                        <a:rPr lang="en-US" sz="1200"/>
                        <a:t> SC</a:t>
                      </a:r>
                    </a:p>
                  </a:txBody>
                  <a:tcPr marT="90000" marB="90000" anchor="ctr"/>
                </a:tc>
                <a:tc>
                  <a:txBody>
                    <a:bodyPr/>
                    <a:lstStyle/>
                    <a:p>
                      <a:pPr algn="ctr"/>
                      <a:r>
                        <a:rPr lang="en-US" sz="1200"/>
                        <a:t>68 (61)</a:t>
                      </a:r>
                    </a:p>
                    <a:p>
                      <a:pPr algn="ctr"/>
                      <a:r>
                        <a:rPr lang="en-US" sz="1200"/>
                        <a:t>32 (29)</a:t>
                      </a:r>
                    </a:p>
                  </a:txBody>
                  <a:tcPr marT="90000" marB="90000" anchor="ctr"/>
                </a:tc>
                <a:extLst>
                  <a:ext uri="{0D108BD9-81ED-4DB2-BD59-A6C34878D82A}">
                    <a16:rowId xmlns:a16="http://schemas.microsoft.com/office/drawing/2014/main" val="2541072676"/>
                  </a:ext>
                </a:extLst>
              </a:tr>
              <a:tr h="0">
                <a:tc>
                  <a:txBody>
                    <a:bodyPr/>
                    <a:lstStyle/>
                    <a:p>
                      <a:r>
                        <a:rPr lang="en-US" sz="1200" err="1"/>
                        <a:t>Epcoritamab</a:t>
                      </a:r>
                      <a:r>
                        <a:rPr lang="en-US" sz="1200"/>
                        <a:t> SC discontinuation due to TEAE, n (%)</a:t>
                      </a:r>
                    </a:p>
                    <a:p>
                      <a:pPr marL="108000"/>
                      <a:r>
                        <a:rPr lang="en-US" sz="1200" b="1"/>
                        <a:t>Related to </a:t>
                      </a:r>
                      <a:r>
                        <a:rPr lang="en-US" sz="1200" b="1" err="1"/>
                        <a:t>epcoritamab</a:t>
                      </a:r>
                      <a:r>
                        <a:rPr lang="en-US" sz="1200" b="1"/>
                        <a:t> SC</a:t>
                      </a:r>
                    </a:p>
                  </a:txBody>
                  <a:tcPr marT="90000" marB="90000" anchor="ctr"/>
                </a:tc>
                <a:tc>
                  <a:txBody>
                    <a:bodyPr/>
                    <a:lstStyle/>
                    <a:p>
                      <a:pPr algn="ctr"/>
                      <a:r>
                        <a:rPr lang="en-US" sz="1200"/>
                        <a:t>14 (13)</a:t>
                      </a:r>
                    </a:p>
                    <a:p>
                      <a:pPr algn="ctr"/>
                      <a:r>
                        <a:rPr lang="en-US" sz="1200" b="1"/>
                        <a:t>5 (5)</a:t>
                      </a:r>
                    </a:p>
                  </a:txBody>
                  <a:tcPr marT="90000" marB="90000" anchor="ctr"/>
                </a:tc>
                <a:extLst>
                  <a:ext uri="{0D108BD9-81ED-4DB2-BD59-A6C34878D82A}">
                    <a16:rowId xmlns:a16="http://schemas.microsoft.com/office/drawing/2014/main" val="1126760918"/>
                  </a:ext>
                </a:extLst>
              </a:tr>
              <a:tr h="0">
                <a:tc>
                  <a:txBody>
                    <a:bodyPr/>
                    <a:lstStyle/>
                    <a:p>
                      <a:r>
                        <a:rPr lang="en-US" sz="1200"/>
                        <a:t>Fatal TEAE (all COVID19), n (%)</a:t>
                      </a:r>
                    </a:p>
                  </a:txBody>
                  <a:tcPr marT="90000" marB="90000" anchor="ctr"/>
                </a:tc>
                <a:tc>
                  <a:txBody>
                    <a:bodyPr/>
                    <a:lstStyle/>
                    <a:p>
                      <a:pPr algn="ctr"/>
                      <a:r>
                        <a:rPr lang="en-US" sz="1200"/>
                        <a:t>4 (4)</a:t>
                      </a:r>
                    </a:p>
                  </a:txBody>
                  <a:tcPr marT="90000" marB="90000" anchor="ctr"/>
                </a:tc>
                <a:extLst>
                  <a:ext uri="{0D108BD9-81ED-4DB2-BD59-A6C34878D82A}">
                    <a16:rowId xmlns:a16="http://schemas.microsoft.com/office/drawing/2014/main" val="1607156344"/>
                  </a:ext>
                </a:extLst>
              </a:tr>
            </a:tbl>
          </a:graphicData>
        </a:graphic>
      </p:graphicFrame>
      <p:sp>
        <p:nvSpPr>
          <p:cNvPr id="13" name="TextBox 12">
            <a:extLst>
              <a:ext uri="{FF2B5EF4-FFF2-40B4-BE49-F238E27FC236}">
                <a16:creationId xmlns:a16="http://schemas.microsoft.com/office/drawing/2014/main" id="{665CC8E3-CB1D-E5E5-D794-1A829903AA43}"/>
              </a:ext>
            </a:extLst>
          </p:cNvPr>
          <p:cNvSpPr txBox="1"/>
          <p:nvPr/>
        </p:nvSpPr>
        <p:spPr>
          <a:xfrm>
            <a:off x="407989" y="5470838"/>
            <a:ext cx="5580061" cy="433553"/>
          </a:xfrm>
          <a:prstGeom prst="rect">
            <a:avLst/>
          </a:prstGeom>
          <a:solidFill>
            <a:schemeClr val="bg2"/>
          </a:solidFill>
        </p:spPr>
        <p:txBody>
          <a:bodyPr wrap="square" lIns="144000" tIns="108000" bIns="108000" rtlCol="0">
            <a:spAutoFit/>
          </a:bodyPr>
          <a:lstStyle/>
          <a:p>
            <a:pPr marL="285750" indent="-285750">
              <a:buClr>
                <a:schemeClr val="accent2"/>
              </a:buClr>
              <a:buFont typeface="Arial" panose="020B0604020202020204" pitchFamily="34" charset="0"/>
              <a:buChar char="•"/>
            </a:pPr>
            <a:r>
              <a:rPr lang="en-US" sz="1400"/>
              <a:t>Findings are consistent with previous reports </a:t>
            </a:r>
          </a:p>
        </p:txBody>
      </p:sp>
      <p:graphicFrame>
        <p:nvGraphicFramePr>
          <p:cNvPr id="11" name="Diagramm 10">
            <a:extLst>
              <a:ext uri="{FF2B5EF4-FFF2-40B4-BE49-F238E27FC236}">
                <a16:creationId xmlns:a16="http://schemas.microsoft.com/office/drawing/2014/main" id="{2FE8DBC1-F928-1731-5C6F-FFCF95E687F4}"/>
              </a:ext>
            </a:extLst>
          </p:cNvPr>
          <p:cNvGraphicFramePr/>
          <p:nvPr>
            <p:extLst>
              <p:ext uri="{D42A27DB-BD31-4B8C-83A1-F6EECF244321}">
                <p14:modId xmlns:p14="http://schemas.microsoft.com/office/powerpoint/2010/main" val="2801445576"/>
              </p:ext>
            </p:extLst>
          </p:nvPr>
        </p:nvGraphicFramePr>
        <p:xfrm>
          <a:off x="6133721" y="1870893"/>
          <a:ext cx="5816542" cy="40687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606488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C96D468-A218-D44C-1E87-A10535219482}"/>
              </a:ext>
            </a:extLst>
          </p:cNvPr>
          <p:cNvSpPr>
            <a:spLocks noGrp="1"/>
          </p:cNvSpPr>
          <p:nvPr>
            <p:ph type="body" sz="quarter" idx="12"/>
          </p:nvPr>
        </p:nvSpPr>
        <p:spPr/>
        <p:txBody>
          <a:bodyPr/>
          <a:lstStyle/>
          <a:p>
            <a:r>
              <a:rPr lang="en-US"/>
              <a:t>CRS summary</a:t>
            </a:r>
          </a:p>
        </p:txBody>
      </p:sp>
      <p:sp>
        <p:nvSpPr>
          <p:cNvPr id="8" name="Title 7">
            <a:extLst>
              <a:ext uri="{FF2B5EF4-FFF2-40B4-BE49-F238E27FC236}">
                <a16:creationId xmlns:a16="http://schemas.microsoft.com/office/drawing/2014/main" id="{91165D67-A991-A5C2-0F18-418FBE1FD553}"/>
              </a:ext>
            </a:extLst>
          </p:cNvPr>
          <p:cNvSpPr>
            <a:spLocks noGrp="1"/>
          </p:cNvSpPr>
          <p:nvPr>
            <p:ph type="title"/>
          </p:nvPr>
        </p:nvSpPr>
        <p:spPr/>
        <p:txBody>
          <a:bodyPr/>
          <a:lstStyle/>
          <a:p>
            <a:r>
              <a:rPr lang="en-US"/>
              <a:t>CRS</a:t>
            </a:r>
          </a:p>
        </p:txBody>
      </p:sp>
      <p:sp>
        <p:nvSpPr>
          <p:cNvPr id="5" name="Footer Placeholder 4">
            <a:extLst>
              <a:ext uri="{FF2B5EF4-FFF2-40B4-BE49-F238E27FC236}">
                <a16:creationId xmlns:a16="http://schemas.microsoft.com/office/drawing/2014/main" id="{90A95291-95E2-91D5-B7E7-AB27A36FDD5D}"/>
              </a:ext>
            </a:extLst>
          </p:cNvPr>
          <p:cNvSpPr>
            <a:spLocks noGrp="1"/>
          </p:cNvSpPr>
          <p:nvPr>
            <p:ph type="ftr" sz="quarter" idx="13"/>
          </p:nvPr>
        </p:nvSpPr>
        <p:spPr/>
        <p:txBody>
          <a:bodyPr/>
          <a:lstStyle/>
          <a:p>
            <a:r>
              <a:rPr lang="en-US" baseline="30000">
                <a:solidFill>
                  <a:srgbClr val="4E4F4E"/>
                </a:solidFill>
                <a:latin typeface="Arial" panose="020B0604020202020204"/>
                <a:cs typeface="Arial" panose="020B0604020202020204" pitchFamily="34" charset="0"/>
              </a:rPr>
              <a:t>a </a:t>
            </a:r>
            <a:r>
              <a:rPr lang="en-US">
                <a:solidFill>
                  <a:srgbClr val="4E4F4E"/>
                </a:solidFill>
                <a:latin typeface="Arial" panose="020B0604020202020204"/>
                <a:cs typeface="Arial" panose="020B0604020202020204" pitchFamily="34" charset="0"/>
              </a:rPr>
              <a:t>Graded by Lee et al 2019 criteria. </a:t>
            </a:r>
            <a:r>
              <a:rPr lang="en-US" baseline="30000">
                <a:solidFill>
                  <a:srgbClr val="4E4F4E"/>
                </a:solidFill>
                <a:latin typeface="Arial" panose="020B0604020202020204"/>
                <a:cs typeface="Arial" panose="020B0604020202020204" pitchFamily="34" charset="0"/>
              </a:rPr>
              <a:t>b </a:t>
            </a:r>
            <a:r>
              <a:rPr lang="en-US">
                <a:solidFill>
                  <a:srgbClr val="4E4F4E"/>
                </a:solidFill>
                <a:latin typeface="Arial" panose="020B0604020202020204"/>
                <a:cs typeface="Arial" panose="020B0604020202020204" pitchFamily="34" charset="0"/>
              </a:rPr>
              <a:t>Median is Kaplan Meier estimate based on longest CRS duration in patients with CRS. </a:t>
            </a:r>
          </a:p>
          <a:p>
            <a:r>
              <a:rPr lang="en-US" b="1">
                <a:solidFill>
                  <a:srgbClr val="4E4F4E"/>
                </a:solidFill>
                <a:latin typeface="Arial" panose="020B0604020202020204"/>
                <a:cs typeface="Arial" panose="020B0604020202020204" pitchFamily="34" charset="0"/>
              </a:rPr>
              <a:t>C</a:t>
            </a:r>
            <a:r>
              <a:rPr lang="en-US">
                <a:solidFill>
                  <a:srgbClr val="4E4F4E"/>
                </a:solidFill>
                <a:latin typeface="Arial" panose="020B0604020202020204"/>
                <a:cs typeface="Arial" panose="020B0604020202020204" pitchFamily="34" charset="0"/>
              </a:rPr>
              <a:t>, cycle; </a:t>
            </a:r>
            <a:r>
              <a:rPr lang="en-US" b="1">
                <a:solidFill>
                  <a:srgbClr val="4E4F4E"/>
                </a:solidFill>
                <a:latin typeface="Arial" panose="020B0604020202020204"/>
                <a:cs typeface="Arial" panose="020B0604020202020204" pitchFamily="34" charset="0"/>
              </a:rPr>
              <a:t>CRS</a:t>
            </a:r>
            <a:r>
              <a:rPr lang="en-US">
                <a:solidFill>
                  <a:srgbClr val="4E4F4E"/>
                </a:solidFill>
                <a:latin typeface="Arial" panose="020B0604020202020204"/>
                <a:cs typeface="Arial" panose="020B0604020202020204" pitchFamily="34" charset="0"/>
              </a:rPr>
              <a:t>, cytokine release syndrome; </a:t>
            </a:r>
            <a:r>
              <a:rPr lang="en-US" b="1">
                <a:solidFill>
                  <a:srgbClr val="4E4F4E"/>
                </a:solidFill>
                <a:latin typeface="Arial" panose="020B0604020202020204"/>
                <a:cs typeface="Arial" panose="020B0604020202020204" pitchFamily="34" charset="0"/>
              </a:rPr>
              <a:t>D</a:t>
            </a:r>
            <a:r>
              <a:rPr lang="en-US">
                <a:solidFill>
                  <a:srgbClr val="4E4F4E"/>
                </a:solidFill>
                <a:latin typeface="Arial" panose="020B0604020202020204"/>
                <a:cs typeface="Arial" panose="020B0604020202020204" pitchFamily="34" charset="0"/>
              </a:rPr>
              <a:t>, day; </a:t>
            </a:r>
            <a:r>
              <a:rPr lang="en-US" b="1">
                <a:solidFill>
                  <a:srgbClr val="4E4F4E"/>
                </a:solidFill>
                <a:latin typeface="Arial" panose="020B0604020202020204"/>
                <a:cs typeface="Arial" panose="020B0604020202020204" pitchFamily="34" charset="0"/>
              </a:rPr>
              <a:t>SC</a:t>
            </a:r>
            <a:r>
              <a:rPr lang="en-US">
                <a:solidFill>
                  <a:srgbClr val="4E4F4E"/>
                </a:solidFill>
                <a:latin typeface="Arial" panose="020B0604020202020204"/>
                <a:cs typeface="Arial" panose="020B0604020202020204" pitchFamily="34" charset="0"/>
              </a:rPr>
              <a:t>, subcutaneous; </a:t>
            </a:r>
            <a:r>
              <a:rPr lang="en-US" b="1">
                <a:solidFill>
                  <a:srgbClr val="4E4F4E"/>
                </a:solidFill>
                <a:latin typeface="Arial" panose="020B0604020202020204"/>
                <a:cs typeface="Arial" panose="020B0604020202020204" pitchFamily="34" charset="0"/>
              </a:rPr>
              <a:t>SUD 1</a:t>
            </a:r>
            <a:r>
              <a:rPr lang="en-US">
                <a:solidFill>
                  <a:srgbClr val="4E4F4E"/>
                </a:solidFill>
                <a:latin typeface="Arial" panose="020B0604020202020204"/>
                <a:cs typeface="Arial" panose="020B0604020202020204" pitchFamily="34" charset="0"/>
              </a:rPr>
              <a:t>, first step-up dose; </a:t>
            </a:r>
            <a:r>
              <a:rPr lang="en-US" b="1">
                <a:solidFill>
                  <a:srgbClr val="4E4F4E"/>
                </a:solidFill>
                <a:latin typeface="Arial" panose="020B0604020202020204"/>
                <a:cs typeface="Arial" panose="020B0604020202020204" pitchFamily="34" charset="0"/>
              </a:rPr>
              <a:t>SUD 2</a:t>
            </a:r>
            <a:r>
              <a:rPr lang="en-US">
                <a:solidFill>
                  <a:srgbClr val="4E4F4E"/>
                </a:solidFill>
                <a:latin typeface="Arial" panose="020B0604020202020204"/>
                <a:cs typeface="Arial" panose="020B0604020202020204" pitchFamily="34" charset="0"/>
              </a:rPr>
              <a:t>, second step-up dose;  </a:t>
            </a:r>
            <a:endParaRPr kumimoji="0" lang="en-US" sz="800"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endParaRP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Sureda</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 et al. Abstract 7506 presented at ASCO 2023. </a:t>
            </a: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Sureda</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 et al. Abstract S222 presented at EHA2023.</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sp>
        <p:nvSpPr>
          <p:cNvPr id="14" name="Text Placeholder 13">
            <a:extLst>
              <a:ext uri="{FF2B5EF4-FFF2-40B4-BE49-F238E27FC236}">
                <a16:creationId xmlns:a16="http://schemas.microsoft.com/office/drawing/2014/main" id="{BD20C83E-2754-CE75-1DFF-874060A9196C}"/>
              </a:ext>
            </a:extLst>
          </p:cNvPr>
          <p:cNvSpPr>
            <a:spLocks noGrp="1"/>
          </p:cNvSpPr>
          <p:nvPr>
            <p:ph type="body" sz="quarter" idx="14"/>
          </p:nvPr>
        </p:nvSpPr>
        <p:spPr/>
        <p:txBody>
          <a:bodyPr/>
          <a:lstStyle/>
          <a:p>
            <a:r>
              <a:rPr lang="en-US"/>
              <a:t>CRS events by dosing period </a:t>
            </a:r>
          </a:p>
        </p:txBody>
      </p:sp>
      <p:graphicFrame>
        <p:nvGraphicFramePr>
          <p:cNvPr id="15" name="Inhaltsplatzhalter 14">
            <a:extLst>
              <a:ext uri="{FF2B5EF4-FFF2-40B4-BE49-F238E27FC236}">
                <a16:creationId xmlns:a16="http://schemas.microsoft.com/office/drawing/2014/main" id="{76F9F957-7C06-4C56-2D4A-725B70F05079}"/>
              </a:ext>
            </a:extLst>
          </p:cNvPr>
          <p:cNvGraphicFramePr>
            <a:graphicFrameLocks noGrp="1"/>
          </p:cNvGraphicFramePr>
          <p:nvPr>
            <p:ph idx="4294967295"/>
            <p:extLst>
              <p:ext uri="{D42A27DB-BD31-4B8C-83A1-F6EECF244321}">
                <p14:modId xmlns:p14="http://schemas.microsoft.com/office/powerpoint/2010/main" val="3234318379"/>
              </p:ext>
            </p:extLst>
          </p:nvPr>
        </p:nvGraphicFramePr>
        <p:xfrm>
          <a:off x="6362299" y="1915724"/>
          <a:ext cx="5571517" cy="41227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10">
            <a:extLst>
              <a:ext uri="{FF2B5EF4-FFF2-40B4-BE49-F238E27FC236}">
                <a16:creationId xmlns:a16="http://schemas.microsoft.com/office/drawing/2014/main" id="{8AA75F3E-F8E9-AE85-12F0-FF8C341D8EA0}"/>
              </a:ext>
            </a:extLst>
          </p:cNvPr>
          <p:cNvGraphicFramePr>
            <a:graphicFrameLocks noGrp="1"/>
          </p:cNvGraphicFramePr>
          <p:nvPr>
            <p:extLst>
              <p:ext uri="{D42A27DB-BD31-4B8C-83A1-F6EECF244321}">
                <p14:modId xmlns:p14="http://schemas.microsoft.com/office/powerpoint/2010/main" val="3500108144"/>
              </p:ext>
            </p:extLst>
          </p:nvPr>
        </p:nvGraphicFramePr>
        <p:xfrm>
          <a:off x="416532" y="1976714"/>
          <a:ext cx="5562971" cy="3040800"/>
        </p:xfrm>
        <a:graphic>
          <a:graphicData uri="http://schemas.openxmlformats.org/drawingml/2006/table">
            <a:tbl>
              <a:tblPr firstRow="1" bandRow="1">
                <a:tableStyleId>{5C22544A-7EE6-4342-B048-85BDC9FD1C3A}</a:tableStyleId>
              </a:tblPr>
              <a:tblGrid>
                <a:gridCol w="4396100">
                  <a:extLst>
                    <a:ext uri="{9D8B030D-6E8A-4147-A177-3AD203B41FA5}">
                      <a16:colId xmlns:a16="http://schemas.microsoft.com/office/drawing/2014/main" val="1225501124"/>
                    </a:ext>
                  </a:extLst>
                </a:gridCol>
                <a:gridCol w="1166871">
                  <a:extLst>
                    <a:ext uri="{9D8B030D-6E8A-4147-A177-3AD203B41FA5}">
                      <a16:colId xmlns:a16="http://schemas.microsoft.com/office/drawing/2014/main" val="579287861"/>
                    </a:ext>
                  </a:extLst>
                </a:gridCol>
              </a:tblGrid>
              <a:tr h="0">
                <a:tc>
                  <a:txBody>
                    <a:bodyPr/>
                    <a:lstStyle/>
                    <a:p>
                      <a:endParaRPr lang="en-US" sz="1400"/>
                    </a:p>
                  </a:txBody>
                  <a:tcPr marL="144000" marT="64800" marB="64800" anchor="ctr"/>
                </a:tc>
                <a:tc>
                  <a:txBody>
                    <a:bodyPr/>
                    <a:lstStyle/>
                    <a:p>
                      <a:pPr algn="ctr"/>
                      <a:r>
                        <a:rPr lang="en-US" sz="1400"/>
                        <a:t>Total N=111</a:t>
                      </a:r>
                    </a:p>
                  </a:txBody>
                  <a:tcPr marT="64800" marB="64800" anchor="ctr"/>
                </a:tc>
                <a:extLst>
                  <a:ext uri="{0D108BD9-81ED-4DB2-BD59-A6C34878D82A}">
                    <a16:rowId xmlns:a16="http://schemas.microsoft.com/office/drawing/2014/main" val="129941932"/>
                  </a:ext>
                </a:extLst>
              </a:tr>
              <a:tr h="0">
                <a:tc>
                  <a:txBody>
                    <a:bodyPr/>
                    <a:lstStyle/>
                    <a:p>
                      <a:r>
                        <a:rPr lang="en-US" sz="1400"/>
                        <a:t>CRS, n(%)</a:t>
                      </a:r>
                      <a:r>
                        <a:rPr lang="en-US" sz="1400" baseline="30000"/>
                        <a:t>a</a:t>
                      </a:r>
                    </a:p>
                    <a:p>
                      <a:pPr marL="108000"/>
                      <a:r>
                        <a:rPr lang="en-US" sz="1400" baseline="0"/>
                        <a:t>Grade 1 </a:t>
                      </a:r>
                    </a:p>
                    <a:p>
                      <a:pPr marL="108000"/>
                      <a:r>
                        <a:rPr lang="en-US" sz="1400" baseline="0"/>
                        <a:t>Grade 2 </a:t>
                      </a:r>
                    </a:p>
                    <a:p>
                      <a:pPr marL="108000"/>
                      <a:r>
                        <a:rPr lang="en-US" sz="1400" baseline="0"/>
                        <a:t>Grade 3</a:t>
                      </a:r>
                    </a:p>
                  </a:txBody>
                  <a:tcPr marL="144000" marT="64800" marB="64800" anchor="ctr"/>
                </a:tc>
                <a:tc>
                  <a:txBody>
                    <a:bodyPr/>
                    <a:lstStyle/>
                    <a:p>
                      <a:pPr algn="ctr"/>
                      <a:r>
                        <a:rPr lang="en-US" sz="1400"/>
                        <a:t>53 (48)</a:t>
                      </a:r>
                    </a:p>
                    <a:p>
                      <a:pPr algn="ctr"/>
                      <a:r>
                        <a:rPr lang="en-US" sz="1400"/>
                        <a:t>38 (34)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13 (12)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2 (2)</a:t>
                      </a:r>
                    </a:p>
                  </a:txBody>
                  <a:tcPr marT="64800" marB="64800" anchor="ctr"/>
                </a:tc>
                <a:extLst>
                  <a:ext uri="{0D108BD9-81ED-4DB2-BD59-A6C34878D82A}">
                    <a16:rowId xmlns:a16="http://schemas.microsoft.com/office/drawing/2014/main" val="3356641095"/>
                  </a:ext>
                </a:extLst>
              </a:tr>
              <a:tr h="0">
                <a:tc>
                  <a:txBody>
                    <a:bodyPr/>
                    <a:lstStyle/>
                    <a:p>
                      <a:r>
                        <a:rPr lang="en-US" sz="1400"/>
                        <a:t>Median time to onset after full dose, d (range)</a:t>
                      </a:r>
                    </a:p>
                  </a:txBody>
                  <a:tcPr marL="144000" marT="64800" marB="64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2 (1-9)</a:t>
                      </a:r>
                    </a:p>
                  </a:txBody>
                  <a:tcPr marT="64800" marB="64800" anchor="ctr"/>
                </a:tc>
                <a:extLst>
                  <a:ext uri="{0D108BD9-81ED-4DB2-BD59-A6C34878D82A}">
                    <a16:rowId xmlns:a16="http://schemas.microsoft.com/office/drawing/2014/main" val="1031290459"/>
                  </a:ext>
                </a:extLst>
              </a:tr>
              <a:tr h="0">
                <a:tc>
                  <a:txBody>
                    <a:bodyPr/>
                    <a:lstStyle/>
                    <a:p>
                      <a:r>
                        <a:rPr lang="en-US" sz="1400"/>
                        <a:t>CRS resolution, n (%)</a:t>
                      </a:r>
                    </a:p>
                  </a:txBody>
                  <a:tcPr marL="144000" marT="64800" marB="64800" anchor="ctr"/>
                </a:tc>
                <a:tc>
                  <a:txBody>
                    <a:bodyPr/>
                    <a:lstStyle/>
                    <a:p>
                      <a:pPr algn="ctr"/>
                      <a:r>
                        <a:rPr lang="en-US" sz="1400"/>
                        <a:t>53 (100)</a:t>
                      </a:r>
                    </a:p>
                  </a:txBody>
                  <a:tcPr marT="64800" marB="64800" anchor="ctr"/>
                </a:tc>
                <a:extLst>
                  <a:ext uri="{0D108BD9-81ED-4DB2-BD59-A6C34878D82A}">
                    <a16:rowId xmlns:a16="http://schemas.microsoft.com/office/drawing/2014/main" val="2223246266"/>
                  </a:ext>
                </a:extLst>
              </a:tr>
              <a:tr h="0">
                <a:tc>
                  <a:txBody>
                    <a:bodyPr/>
                    <a:lstStyle/>
                    <a:p>
                      <a:r>
                        <a:rPr lang="en-US" sz="1400"/>
                        <a:t>Median time to resolution, d (range)</a:t>
                      </a:r>
                      <a:r>
                        <a:rPr lang="en-US" sz="1400" baseline="30000"/>
                        <a:t>b</a:t>
                      </a:r>
                    </a:p>
                  </a:txBody>
                  <a:tcPr marL="144000" marT="64800" marB="64800" anchor="ctr"/>
                </a:tc>
                <a:tc>
                  <a:txBody>
                    <a:bodyPr/>
                    <a:lstStyle/>
                    <a:p>
                      <a:pPr algn="ctr"/>
                      <a:r>
                        <a:rPr lang="en-US" sz="1400"/>
                        <a:t>3 (1-23)</a:t>
                      </a:r>
                    </a:p>
                  </a:txBody>
                  <a:tcPr marT="64800" marB="64800" anchor="ctr"/>
                </a:tc>
                <a:extLst>
                  <a:ext uri="{0D108BD9-81ED-4DB2-BD59-A6C34878D82A}">
                    <a16:rowId xmlns:a16="http://schemas.microsoft.com/office/drawing/2014/main" val="3601259090"/>
                  </a:ext>
                </a:extLst>
              </a:tr>
              <a:tr h="0">
                <a:tc>
                  <a:txBody>
                    <a:bodyPr/>
                    <a:lstStyle/>
                    <a:p>
                      <a:r>
                        <a:rPr lang="en-US" sz="1400"/>
                        <a:t>Treated with tocilizumab, n (%)</a:t>
                      </a:r>
                    </a:p>
                  </a:txBody>
                  <a:tcPr marL="144000" marT="64800" marB="64800" anchor="ctr"/>
                </a:tc>
                <a:tc>
                  <a:txBody>
                    <a:bodyPr/>
                    <a:lstStyle/>
                    <a:p>
                      <a:pPr algn="ctr"/>
                      <a:r>
                        <a:rPr lang="en-US" sz="1400"/>
                        <a:t>14 (13)</a:t>
                      </a:r>
                    </a:p>
                  </a:txBody>
                  <a:tcPr marT="64800" marB="64800" anchor="ctr"/>
                </a:tc>
                <a:extLst>
                  <a:ext uri="{0D108BD9-81ED-4DB2-BD59-A6C34878D82A}">
                    <a16:rowId xmlns:a16="http://schemas.microsoft.com/office/drawing/2014/main" val="1001989987"/>
                  </a:ext>
                </a:extLst>
              </a:tr>
              <a:tr h="0">
                <a:tc>
                  <a:txBody>
                    <a:bodyPr/>
                    <a:lstStyle/>
                    <a:p>
                      <a:r>
                        <a:rPr lang="en-US" sz="1400" b="1"/>
                        <a:t>Leading to epcoritamab SC discontinuation, n (%)</a:t>
                      </a:r>
                    </a:p>
                  </a:txBody>
                  <a:tcPr marL="144000" marR="0" marT="64800" marB="64800" anchor="ctr"/>
                </a:tc>
                <a:tc>
                  <a:txBody>
                    <a:bodyPr/>
                    <a:lstStyle/>
                    <a:p>
                      <a:pPr algn="ctr"/>
                      <a:r>
                        <a:rPr lang="en-US" sz="1400" b="1"/>
                        <a:t>0</a:t>
                      </a:r>
                    </a:p>
                  </a:txBody>
                  <a:tcPr marT="64800" marB="64800" anchor="ctr"/>
                </a:tc>
                <a:extLst>
                  <a:ext uri="{0D108BD9-81ED-4DB2-BD59-A6C34878D82A}">
                    <a16:rowId xmlns:a16="http://schemas.microsoft.com/office/drawing/2014/main" val="2154922120"/>
                  </a:ext>
                </a:extLst>
              </a:tr>
            </a:tbl>
          </a:graphicData>
        </a:graphic>
      </p:graphicFrame>
      <p:sp>
        <p:nvSpPr>
          <p:cNvPr id="11" name="TextBox 10">
            <a:extLst>
              <a:ext uri="{FF2B5EF4-FFF2-40B4-BE49-F238E27FC236}">
                <a16:creationId xmlns:a16="http://schemas.microsoft.com/office/drawing/2014/main" id="{01B29006-65F8-AF9C-C112-7574AF97F7D3}"/>
              </a:ext>
            </a:extLst>
          </p:cNvPr>
          <p:cNvSpPr txBox="1"/>
          <p:nvPr/>
        </p:nvSpPr>
        <p:spPr>
          <a:xfrm>
            <a:off x="416532" y="5421153"/>
            <a:ext cx="5562971" cy="646331"/>
          </a:xfrm>
          <a:prstGeom prst="rect">
            <a:avLst/>
          </a:prstGeom>
          <a:solidFill>
            <a:schemeClr val="bg2"/>
          </a:solidFill>
        </p:spPr>
        <p:txBody>
          <a:bodyPr wrap="square" lIns="144000" rtlCol="0">
            <a:spAutoFit/>
          </a:bodyPr>
          <a:lstStyle/>
          <a:p>
            <a:pPr marL="285750" indent="-285750">
              <a:buClr>
                <a:schemeClr val="accent2"/>
              </a:buClr>
              <a:buFont typeface="Arial" panose="020B0604020202020204" pitchFamily="34" charset="0"/>
              <a:buChar char="•"/>
            </a:pPr>
            <a:r>
              <a:rPr lang="en-US" sz="1200"/>
              <a:t>CRS occurrence was predictable</a:t>
            </a:r>
          </a:p>
          <a:p>
            <a:pPr marL="285750" indent="-285750">
              <a:buClr>
                <a:schemeClr val="accent2"/>
              </a:buClr>
              <a:buFont typeface="Arial" panose="020B0604020202020204" pitchFamily="34" charset="0"/>
              <a:buChar char="•"/>
            </a:pPr>
            <a:r>
              <a:rPr lang="en-US" sz="1200"/>
              <a:t>Majority of events were low grade </a:t>
            </a:r>
          </a:p>
          <a:p>
            <a:pPr marL="285750" indent="-285750">
              <a:buClr>
                <a:schemeClr val="accent2"/>
              </a:buClr>
              <a:buFont typeface="Arial" panose="020B0604020202020204" pitchFamily="34" charset="0"/>
              <a:buChar char="•"/>
            </a:pPr>
            <a:r>
              <a:rPr lang="en-US" sz="1200"/>
              <a:t>All events resolved  </a:t>
            </a:r>
          </a:p>
        </p:txBody>
      </p:sp>
      <p:sp>
        <p:nvSpPr>
          <p:cNvPr id="18" name="Textfeld 17">
            <a:extLst>
              <a:ext uri="{FF2B5EF4-FFF2-40B4-BE49-F238E27FC236}">
                <a16:creationId xmlns:a16="http://schemas.microsoft.com/office/drawing/2014/main" id="{9A0E3660-2E26-2BC9-DC9C-082D0FB468BB}"/>
              </a:ext>
            </a:extLst>
          </p:cNvPr>
          <p:cNvSpPr txBox="1"/>
          <p:nvPr/>
        </p:nvSpPr>
        <p:spPr>
          <a:xfrm rot="16200000">
            <a:off x="5530971" y="3339810"/>
            <a:ext cx="1524000" cy="307777"/>
          </a:xfrm>
          <a:prstGeom prst="rect">
            <a:avLst/>
          </a:prstGeom>
          <a:noFill/>
        </p:spPr>
        <p:txBody>
          <a:bodyPr wrap="square" rtlCol="0" anchor="ctr">
            <a:spAutoFit/>
          </a:bodyPr>
          <a:lstStyle/>
          <a:p>
            <a:pPr algn="ctr"/>
            <a:r>
              <a:rPr lang="de-DE" sz="1400" b="1" err="1"/>
              <a:t>Incidence</a:t>
            </a:r>
            <a:r>
              <a:rPr lang="de-DE" sz="1400" b="1"/>
              <a:t>, %</a:t>
            </a:r>
          </a:p>
        </p:txBody>
      </p:sp>
      <p:sp>
        <p:nvSpPr>
          <p:cNvPr id="19" name="Textfeld 18">
            <a:extLst>
              <a:ext uri="{FF2B5EF4-FFF2-40B4-BE49-F238E27FC236}">
                <a16:creationId xmlns:a16="http://schemas.microsoft.com/office/drawing/2014/main" id="{D325F892-5B09-B200-6E32-143558F708D8}"/>
              </a:ext>
            </a:extLst>
          </p:cNvPr>
          <p:cNvSpPr txBox="1"/>
          <p:nvPr/>
        </p:nvSpPr>
        <p:spPr>
          <a:xfrm>
            <a:off x="8920700" y="5619572"/>
            <a:ext cx="865702" cy="307777"/>
          </a:xfrm>
          <a:prstGeom prst="rect">
            <a:avLst/>
          </a:prstGeom>
          <a:noFill/>
        </p:spPr>
        <p:txBody>
          <a:bodyPr wrap="square" rtlCol="0" anchor="ctr">
            <a:spAutoFit/>
          </a:bodyPr>
          <a:lstStyle/>
          <a:p>
            <a:pPr algn="ctr"/>
            <a:r>
              <a:rPr lang="de-DE" sz="1400"/>
              <a:t>Cycle 1</a:t>
            </a:r>
          </a:p>
        </p:txBody>
      </p:sp>
    </p:spTree>
    <p:extLst>
      <p:ext uri="{BB962C8B-B14F-4D97-AF65-F5344CB8AC3E}">
        <p14:creationId xmlns:p14="http://schemas.microsoft.com/office/powerpoint/2010/main" val="25440075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E4C4-5EE2-6480-E0E3-DEE514EA8E9A}"/>
              </a:ext>
            </a:extLst>
          </p:cNvPr>
          <p:cNvSpPr>
            <a:spLocks noGrp="1"/>
          </p:cNvSpPr>
          <p:nvPr>
            <p:ph type="title"/>
          </p:nvPr>
        </p:nvSpPr>
        <p:spPr/>
        <p:txBody>
          <a:bodyPr/>
          <a:lstStyle/>
          <a:p>
            <a:r>
              <a:rPr lang="en-US"/>
              <a:t>Responses </a:t>
            </a:r>
          </a:p>
        </p:txBody>
      </p:sp>
      <p:sp>
        <p:nvSpPr>
          <p:cNvPr id="3" name="Footer Placeholder 2">
            <a:extLst>
              <a:ext uri="{FF2B5EF4-FFF2-40B4-BE49-F238E27FC236}">
                <a16:creationId xmlns:a16="http://schemas.microsoft.com/office/drawing/2014/main" id="{C1A3AA6C-F6F9-13AF-52CF-AF9FEA018CAC}"/>
              </a:ext>
            </a:extLst>
          </p:cNvPr>
          <p:cNvSpPr>
            <a:spLocks noGrp="1"/>
          </p:cNvSpPr>
          <p:nvPr>
            <p:ph type="ftr" sz="quarter" idx="10"/>
          </p:nvPr>
        </p:nvSpPr>
        <p:spPr/>
        <p:txBody>
          <a:bodyPr/>
          <a:lstStyle/>
          <a:p>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Data cutoff: January 31, 2023. Median follow-up: 11.4 </a:t>
            </a:r>
            <a:r>
              <a:rPr kumimoji="0" lang="en-US" sz="800"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mo</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(range, 2.1-22.1). </a:t>
            </a:r>
            <a:r>
              <a:rPr kumimoji="0" lang="en-US" sz="800"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a</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Based on modified response-evaluable population, defined as patients with ≥1 target lesion at baseline and  ≥1 postbaseline response evaluation and patients who died within 60 days of first dose. </a:t>
            </a:r>
            <a:r>
              <a:rPr kumimoji="0" lang="en-US" sz="800"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b</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Prior responses may include both CT- and PET-based assessments. </a:t>
            </a:r>
            <a:r>
              <a:rPr kumimoji="0" lang="en-US" sz="800"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c</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Responses were not available or not evaluable in 4 patients.</a:t>
            </a:r>
          </a:p>
          <a:p>
            <a:r>
              <a:rPr lang="en-US" sz="800" b="1">
                <a:solidFill>
                  <a:srgbClr val="4E4F4E"/>
                </a:solidFill>
                <a:latin typeface="Arial" panose="020B0604020202020204"/>
                <a:cs typeface="Arial" panose="020B0604020202020204" pitchFamily="34" charset="0"/>
              </a:rPr>
              <a:t>CMR</a:t>
            </a:r>
            <a:r>
              <a:rPr lang="en-US" sz="800">
                <a:solidFill>
                  <a:srgbClr val="4E4F4E"/>
                </a:solidFill>
                <a:latin typeface="Arial" panose="020B0604020202020204"/>
                <a:cs typeface="Arial" panose="020B0604020202020204" pitchFamily="34" charset="0"/>
              </a:rPr>
              <a:t>, complete </a:t>
            </a:r>
            <a:r>
              <a:rPr lang="en-US">
                <a:solidFill>
                  <a:srgbClr val="4E4F4E"/>
                </a:solidFill>
                <a:latin typeface="Arial" panose="020B0604020202020204"/>
                <a:cs typeface="Arial" panose="020B0604020202020204" pitchFamily="34" charset="0"/>
              </a:rPr>
              <a:t>metabolic response; </a:t>
            </a:r>
            <a:r>
              <a:rPr lang="en-US" b="1">
                <a:solidFill>
                  <a:srgbClr val="4E4F4E"/>
                </a:solidFill>
                <a:latin typeface="Arial" panose="020B0604020202020204"/>
                <a:cs typeface="Arial" panose="020B0604020202020204" pitchFamily="34" charset="0"/>
              </a:rPr>
              <a:t>CT, </a:t>
            </a:r>
            <a:r>
              <a:rPr lang="en-US">
                <a:solidFill>
                  <a:srgbClr val="4E4F4E"/>
                </a:solidFill>
                <a:latin typeface="Arial" panose="020B0604020202020204"/>
                <a:cs typeface="Arial" panose="020B0604020202020204" pitchFamily="34" charset="0"/>
              </a:rPr>
              <a:t>computed tomography; </a:t>
            </a:r>
            <a:r>
              <a:rPr lang="en-US" b="1">
                <a:solidFill>
                  <a:srgbClr val="4E4F4E"/>
                </a:solidFill>
                <a:latin typeface="Arial" panose="020B0604020202020204"/>
                <a:cs typeface="Arial" panose="020B0604020202020204" pitchFamily="34" charset="0"/>
              </a:rPr>
              <a:t>PET, </a:t>
            </a:r>
            <a:r>
              <a:rPr lang="en-US">
                <a:solidFill>
                  <a:srgbClr val="4E4F4E"/>
                </a:solidFill>
                <a:latin typeface="Arial" panose="020B0604020202020204"/>
                <a:cs typeface="Arial" panose="020B0604020202020204" pitchFamily="34" charset="0"/>
              </a:rPr>
              <a:t>positron emission tomography; </a:t>
            </a:r>
            <a:r>
              <a:rPr lang="en-US" sz="800" b="1">
                <a:solidFill>
                  <a:srgbClr val="4E4F4E"/>
                </a:solidFill>
                <a:latin typeface="Arial" panose="020B0604020202020204"/>
                <a:cs typeface="Arial" panose="020B0604020202020204" pitchFamily="34" charset="0"/>
              </a:rPr>
              <a:t>PMR</a:t>
            </a:r>
            <a:r>
              <a:rPr lang="en-US" sz="800">
                <a:solidFill>
                  <a:srgbClr val="4E4F4E"/>
                </a:solidFill>
                <a:latin typeface="Arial" panose="020B0604020202020204"/>
                <a:cs typeface="Arial" panose="020B0604020202020204" pitchFamily="34" charset="0"/>
              </a:rPr>
              <a:t>, partial metabolic response;</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R</a:t>
            </a:r>
            <a:r>
              <a:rPr kumimoji="0" lang="en-US" sz="800" b="1"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2</a:t>
            </a:r>
            <a:r>
              <a:rPr kumimoji="0" lang="en-US" sz="800" i="0" u="none" strike="noStrike" kern="1200" cap="none" spc="0" normalizeH="0" noProof="0">
                <a:ln>
                  <a:noFill/>
                </a:ln>
                <a:solidFill>
                  <a:srgbClr val="4E4F4E"/>
                </a:solidFill>
                <a:effectLst/>
                <a:uLnTx/>
                <a:uFillTx/>
                <a:latin typeface="Arial" panose="020B0604020202020204"/>
                <a:ea typeface="+mn-ea"/>
                <a:cs typeface="Arial" panose="020B0604020202020204" pitchFamily="34" charset="0"/>
              </a:rPr>
              <a:t>, </a:t>
            </a:r>
            <a:r>
              <a:rPr kumimoji="0" lang="en-US" sz="800" i="0" u="none" strike="noStrike" kern="1200" cap="none" spc="0" normalizeH="0" noProof="0" err="1">
                <a:ln>
                  <a:noFill/>
                </a:ln>
                <a:solidFill>
                  <a:srgbClr val="4E4F4E"/>
                </a:solidFill>
                <a:effectLst/>
                <a:uLnTx/>
                <a:uFillTx/>
                <a:latin typeface="Arial" panose="020B0604020202020204"/>
                <a:ea typeface="+mn-ea"/>
                <a:cs typeface="Arial" panose="020B0604020202020204" pitchFamily="34" charset="0"/>
              </a:rPr>
              <a:t>lenalidamide</a:t>
            </a:r>
            <a:r>
              <a:rPr lang="en-US">
                <a:solidFill>
                  <a:srgbClr val="4E4F4E"/>
                </a:solidFill>
                <a:latin typeface="Arial" panose="020B0604020202020204"/>
                <a:cs typeface="Arial" panose="020B0604020202020204" pitchFamily="34" charset="0"/>
              </a:rPr>
              <a:t> + rituximab;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SC</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subcutaneous.  </a:t>
            </a: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Sureda</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 et al. Abstract 7506 presented at ASCO 2023. </a:t>
            </a: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Sureda</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 et al. Abstract S222 presented at EHA2023.</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graphicFrame>
        <p:nvGraphicFramePr>
          <p:cNvPr id="5" name="Table 5">
            <a:extLst>
              <a:ext uri="{FF2B5EF4-FFF2-40B4-BE49-F238E27FC236}">
                <a16:creationId xmlns:a16="http://schemas.microsoft.com/office/drawing/2014/main" id="{307C2485-1D1F-99F0-7414-E352BAE84B56}"/>
              </a:ext>
            </a:extLst>
          </p:cNvPr>
          <p:cNvGraphicFramePr>
            <a:graphicFrameLocks noGrp="1"/>
          </p:cNvGraphicFramePr>
          <p:nvPr>
            <p:extLst>
              <p:ext uri="{D42A27DB-BD31-4B8C-83A1-F6EECF244321}">
                <p14:modId xmlns:p14="http://schemas.microsoft.com/office/powerpoint/2010/main" val="1580021401"/>
              </p:ext>
            </p:extLst>
          </p:nvPr>
        </p:nvGraphicFramePr>
        <p:xfrm>
          <a:off x="417600" y="1666800"/>
          <a:ext cx="8532814" cy="2282880"/>
        </p:xfrm>
        <a:graphic>
          <a:graphicData uri="http://schemas.openxmlformats.org/drawingml/2006/table">
            <a:tbl>
              <a:tblPr firstRow="1" bandRow="1">
                <a:tableStyleId>{5C22544A-7EE6-4342-B048-85BDC9FD1C3A}</a:tableStyleId>
              </a:tblPr>
              <a:tblGrid>
                <a:gridCol w="2010746">
                  <a:extLst>
                    <a:ext uri="{9D8B030D-6E8A-4147-A177-3AD203B41FA5}">
                      <a16:colId xmlns:a16="http://schemas.microsoft.com/office/drawing/2014/main" val="3421250398"/>
                    </a:ext>
                  </a:extLst>
                </a:gridCol>
                <a:gridCol w="3261034">
                  <a:extLst>
                    <a:ext uri="{9D8B030D-6E8A-4147-A177-3AD203B41FA5}">
                      <a16:colId xmlns:a16="http://schemas.microsoft.com/office/drawing/2014/main" val="1875126213"/>
                    </a:ext>
                  </a:extLst>
                </a:gridCol>
                <a:gridCol w="3261034">
                  <a:extLst>
                    <a:ext uri="{9D8B030D-6E8A-4147-A177-3AD203B41FA5}">
                      <a16:colId xmlns:a16="http://schemas.microsoft.com/office/drawing/2014/main" val="3417866067"/>
                    </a:ext>
                  </a:extLst>
                </a:gridCol>
              </a:tblGrid>
              <a:tr h="621953">
                <a:tc>
                  <a:txBody>
                    <a:bodyPr/>
                    <a:lstStyle/>
                    <a:p>
                      <a:pPr algn="l"/>
                      <a:r>
                        <a:rPr lang="en-US" sz="1400"/>
                        <a:t>Response</a:t>
                      </a:r>
                      <a:r>
                        <a:rPr lang="en-US" sz="1400" baseline="30000"/>
                        <a:t>a</a:t>
                      </a:r>
                    </a:p>
                  </a:txBody>
                  <a:tcPr marL="144000" marT="72000" marB="72000" anchor="ctr"/>
                </a:tc>
                <a:tc>
                  <a:txBody>
                    <a:bodyPr/>
                    <a:lstStyle/>
                    <a:p>
                      <a:pPr algn="ctr"/>
                      <a:r>
                        <a:rPr lang="en-US" sz="1400"/>
                        <a:t>Efficacy evaluable for </a:t>
                      </a:r>
                      <a:br>
                        <a:rPr lang="en-US" sz="1400"/>
                      </a:br>
                      <a:r>
                        <a:rPr lang="en-US" sz="1400"/>
                        <a:t>epcoritamab SC +R</a:t>
                      </a:r>
                      <a:r>
                        <a:rPr lang="en-US" sz="1400" baseline="30000"/>
                        <a:t>2</a:t>
                      </a:r>
                    </a:p>
                    <a:p>
                      <a:pPr algn="ctr"/>
                      <a:r>
                        <a:rPr lang="en-US" sz="1400" baseline="0"/>
                        <a:t>(n=104)</a:t>
                      </a:r>
                    </a:p>
                  </a:txBody>
                  <a:tcPr marT="72000" marB="72000" anchor="ctr"/>
                </a:tc>
                <a:tc>
                  <a:txBody>
                    <a:bodyPr/>
                    <a:lstStyle/>
                    <a:p>
                      <a:pPr algn="ctr"/>
                      <a:r>
                        <a:rPr lang="en-US" sz="1400"/>
                        <a:t>Response to immediate </a:t>
                      </a:r>
                      <a:br>
                        <a:rPr lang="en-US" sz="1400"/>
                      </a:br>
                      <a:r>
                        <a:rPr lang="en-US" sz="1400"/>
                        <a:t>prior therapy</a:t>
                      </a:r>
                      <a:r>
                        <a:rPr lang="en-US" sz="1400" baseline="30000"/>
                        <a:t>b</a:t>
                      </a:r>
                    </a:p>
                    <a:p>
                      <a:pPr algn="ctr"/>
                      <a:r>
                        <a:rPr lang="en-US" sz="1400" baseline="0"/>
                        <a:t>(n=104</a:t>
                      </a:r>
                      <a:r>
                        <a:rPr lang="en-US" sz="1400" baseline="30000"/>
                        <a:t>c</a:t>
                      </a:r>
                      <a:r>
                        <a:rPr lang="en-US" sz="1400" baseline="0"/>
                        <a:t>)</a:t>
                      </a:r>
                    </a:p>
                  </a:txBody>
                  <a:tcPr marT="72000" marB="72000" anchor="ctr"/>
                </a:tc>
                <a:extLst>
                  <a:ext uri="{0D108BD9-81ED-4DB2-BD59-A6C34878D82A}">
                    <a16:rowId xmlns:a16="http://schemas.microsoft.com/office/drawing/2014/main" val="249485684"/>
                  </a:ext>
                </a:extLst>
              </a:tr>
              <a:tr h="621953">
                <a:tc>
                  <a:txBody>
                    <a:bodyPr/>
                    <a:lstStyle/>
                    <a:p>
                      <a:r>
                        <a:rPr lang="en-US" sz="1400" b="1"/>
                        <a:t>Overall response </a:t>
                      </a:r>
                    </a:p>
                    <a:p>
                      <a:pPr marL="108000"/>
                      <a:r>
                        <a:rPr lang="en-US" sz="1400" b="0"/>
                        <a:t>CMR</a:t>
                      </a:r>
                    </a:p>
                    <a:p>
                      <a:pPr marL="108000"/>
                      <a:r>
                        <a:rPr lang="en-US" sz="1400" b="0"/>
                        <a:t>PMR</a:t>
                      </a:r>
                    </a:p>
                  </a:txBody>
                  <a:tcPr marL="144000" marT="72000" marB="72000" anchor="ctr"/>
                </a:tc>
                <a:tc>
                  <a:txBody>
                    <a:bodyPr/>
                    <a:lstStyle/>
                    <a:p>
                      <a:pPr algn="ctr"/>
                      <a:r>
                        <a:rPr lang="en-US" sz="1400"/>
                        <a:t>98%</a:t>
                      </a:r>
                    </a:p>
                    <a:p>
                      <a:pPr algn="ctr"/>
                      <a:r>
                        <a:rPr lang="en-US" sz="1400"/>
                        <a:t>87%</a:t>
                      </a:r>
                    </a:p>
                    <a:p>
                      <a:pPr algn="ctr"/>
                      <a:r>
                        <a:rPr lang="en-US" sz="1400"/>
                        <a:t>12%</a:t>
                      </a:r>
                    </a:p>
                  </a:txBody>
                  <a:tcPr marT="72000" marB="72000" anchor="ctr"/>
                </a:tc>
                <a:tc>
                  <a:txBody>
                    <a:bodyPr/>
                    <a:lstStyle/>
                    <a:p>
                      <a:pPr algn="ctr"/>
                      <a:r>
                        <a:rPr lang="en-US" sz="1400"/>
                        <a:t>85%</a:t>
                      </a:r>
                    </a:p>
                    <a:p>
                      <a:pPr algn="ctr"/>
                      <a:r>
                        <a:rPr lang="en-US" sz="1400"/>
                        <a:t>58%</a:t>
                      </a:r>
                    </a:p>
                    <a:p>
                      <a:pPr algn="ctr"/>
                      <a:r>
                        <a:rPr lang="en-US" sz="1400"/>
                        <a:t>27%</a:t>
                      </a:r>
                    </a:p>
                  </a:txBody>
                  <a:tcPr marT="72000" marB="72000" anchor="ctr"/>
                </a:tc>
                <a:extLst>
                  <a:ext uri="{0D108BD9-81ED-4DB2-BD59-A6C34878D82A}">
                    <a16:rowId xmlns:a16="http://schemas.microsoft.com/office/drawing/2014/main" val="3878714152"/>
                  </a:ext>
                </a:extLst>
              </a:tr>
              <a:tr h="259147">
                <a:tc>
                  <a:txBody>
                    <a:bodyPr/>
                    <a:lstStyle/>
                    <a:p>
                      <a:r>
                        <a:rPr lang="en-US" sz="1400"/>
                        <a:t>Stable disease</a:t>
                      </a:r>
                    </a:p>
                  </a:txBody>
                  <a:tcPr marL="144000" marT="72000" marB="72000" anchor="ctr"/>
                </a:tc>
                <a:tc>
                  <a:txBody>
                    <a:bodyPr/>
                    <a:lstStyle/>
                    <a:p>
                      <a:pPr algn="ctr"/>
                      <a:r>
                        <a:rPr lang="en-US" sz="1400"/>
                        <a:t>1%</a:t>
                      </a:r>
                    </a:p>
                  </a:txBody>
                  <a:tcPr marT="72000" marB="72000" anchor="ctr"/>
                </a:tc>
                <a:tc>
                  <a:txBody>
                    <a:bodyPr/>
                    <a:lstStyle/>
                    <a:p>
                      <a:pPr algn="ctr"/>
                      <a:r>
                        <a:rPr lang="en-US" sz="1400"/>
                        <a:t>5%</a:t>
                      </a:r>
                    </a:p>
                  </a:txBody>
                  <a:tcPr marT="72000" marB="72000" anchor="ctr"/>
                </a:tc>
                <a:extLst>
                  <a:ext uri="{0D108BD9-81ED-4DB2-BD59-A6C34878D82A}">
                    <a16:rowId xmlns:a16="http://schemas.microsoft.com/office/drawing/2014/main" val="3117840471"/>
                  </a:ext>
                </a:extLst>
              </a:tr>
              <a:tr h="259147">
                <a:tc>
                  <a:txBody>
                    <a:bodyPr/>
                    <a:lstStyle/>
                    <a:p>
                      <a:r>
                        <a:rPr lang="en-US" sz="1400"/>
                        <a:t>Progressive disease</a:t>
                      </a:r>
                    </a:p>
                  </a:txBody>
                  <a:tcPr marL="144000" marT="72000" marB="72000" anchor="ctr"/>
                </a:tc>
                <a:tc>
                  <a:txBody>
                    <a:bodyPr/>
                    <a:lstStyle/>
                    <a:p>
                      <a:pPr algn="ctr"/>
                      <a:r>
                        <a:rPr lang="en-US" sz="1400"/>
                        <a:t>1%</a:t>
                      </a:r>
                    </a:p>
                  </a:txBody>
                  <a:tcPr marT="72000" marB="72000" anchor="ctr"/>
                </a:tc>
                <a:tc>
                  <a:txBody>
                    <a:bodyPr/>
                    <a:lstStyle/>
                    <a:p>
                      <a:pPr algn="ctr"/>
                      <a:r>
                        <a:rPr lang="en-US" sz="1400"/>
                        <a:t>7%</a:t>
                      </a:r>
                    </a:p>
                  </a:txBody>
                  <a:tcPr marT="72000" marB="72000" anchor="ctr"/>
                </a:tc>
                <a:extLst>
                  <a:ext uri="{0D108BD9-81ED-4DB2-BD59-A6C34878D82A}">
                    <a16:rowId xmlns:a16="http://schemas.microsoft.com/office/drawing/2014/main" val="3832422349"/>
                  </a:ext>
                </a:extLst>
              </a:tr>
            </a:tbl>
          </a:graphicData>
        </a:graphic>
      </p:graphicFrame>
      <p:sp>
        <p:nvSpPr>
          <p:cNvPr id="6" name="TextBox 5">
            <a:extLst>
              <a:ext uri="{FF2B5EF4-FFF2-40B4-BE49-F238E27FC236}">
                <a16:creationId xmlns:a16="http://schemas.microsoft.com/office/drawing/2014/main" id="{5F924BB1-E2FA-A5A8-F17B-75D894704599}"/>
              </a:ext>
            </a:extLst>
          </p:cNvPr>
          <p:cNvSpPr txBox="1"/>
          <p:nvPr/>
        </p:nvSpPr>
        <p:spPr>
          <a:xfrm>
            <a:off x="9120187" y="1665289"/>
            <a:ext cx="2655277" cy="2268536"/>
          </a:xfrm>
          <a:prstGeom prst="rect">
            <a:avLst/>
          </a:prstGeom>
          <a:solidFill>
            <a:schemeClr val="bg2"/>
          </a:solidFill>
        </p:spPr>
        <p:txBody>
          <a:bodyPr wrap="square" lIns="144000" tIns="108000" rIns="144000" bIns="108000" rtlCol="0">
            <a:noAutofit/>
          </a:bodyPr>
          <a:lstStyle/>
          <a:p>
            <a:pPr marL="187200" indent="-187200">
              <a:spcAft>
                <a:spcPts val="600"/>
              </a:spcAft>
              <a:buClr>
                <a:schemeClr val="accent2"/>
              </a:buClr>
              <a:buFont typeface="Arial" panose="020B0604020202020204" pitchFamily="34" charset="0"/>
              <a:buChar char="•"/>
            </a:pPr>
            <a:r>
              <a:rPr lang="en-US" sz="1400"/>
              <a:t>High overall response and CMR rates observed with </a:t>
            </a:r>
            <a:r>
              <a:rPr lang="en-US" sz="1400" err="1"/>
              <a:t>epcoritamab</a:t>
            </a:r>
            <a:r>
              <a:rPr lang="en-US" sz="1400"/>
              <a:t> SC + R</a:t>
            </a:r>
            <a:r>
              <a:rPr lang="en-US" sz="1400" baseline="30000"/>
              <a:t>2</a:t>
            </a:r>
          </a:p>
          <a:p>
            <a:pPr marL="187200" indent="-187200">
              <a:spcAft>
                <a:spcPts val="600"/>
              </a:spcAft>
              <a:buClr>
                <a:schemeClr val="accent2"/>
              </a:buClr>
              <a:buFont typeface="Arial" panose="020B0604020202020204" pitchFamily="34" charset="0"/>
              <a:buChar char="•"/>
            </a:pPr>
            <a:r>
              <a:rPr lang="en-US" sz="1400" err="1"/>
              <a:t>Epcoritamab</a:t>
            </a:r>
            <a:r>
              <a:rPr lang="en-US" sz="1400"/>
              <a:t> SC + R</a:t>
            </a:r>
            <a:r>
              <a:rPr lang="en-US" sz="1400" baseline="30000"/>
              <a:t>2 </a:t>
            </a:r>
            <a:r>
              <a:rPr lang="en-US" sz="1400"/>
              <a:t>substantially improved overall response and CMR rates compared with immediate prior therapy </a:t>
            </a:r>
            <a:endParaRPr lang="en-US" sz="1400" baseline="30000"/>
          </a:p>
        </p:txBody>
      </p:sp>
    </p:spTree>
    <p:extLst>
      <p:ext uri="{BB962C8B-B14F-4D97-AF65-F5344CB8AC3E}">
        <p14:creationId xmlns:p14="http://schemas.microsoft.com/office/powerpoint/2010/main" val="369648555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0B08DC8-6F4C-4C9A-B333-C7A0FCFF2550}"/>
              </a:ext>
            </a:extLst>
          </p:cNvPr>
          <p:cNvSpPr>
            <a:spLocks noGrp="1"/>
          </p:cNvSpPr>
          <p:nvPr>
            <p:ph type="body" sz="quarter" idx="12"/>
          </p:nvPr>
        </p:nvSpPr>
        <p:spPr/>
        <p:txBody>
          <a:bodyPr/>
          <a:lstStyle/>
          <a:p>
            <a:r>
              <a:rPr lang="en-US"/>
              <a:t>Antitumor activity in POD24</a:t>
            </a:r>
          </a:p>
        </p:txBody>
      </p:sp>
      <p:graphicFrame>
        <p:nvGraphicFramePr>
          <p:cNvPr id="12" name="Table 6">
            <a:extLst>
              <a:ext uri="{FF2B5EF4-FFF2-40B4-BE49-F238E27FC236}">
                <a16:creationId xmlns:a16="http://schemas.microsoft.com/office/drawing/2014/main" id="{BFB072E8-8C99-00C7-3DBC-CF1B861E0E3A}"/>
              </a:ext>
            </a:extLst>
          </p:cNvPr>
          <p:cNvGraphicFramePr>
            <a:graphicFrameLocks noGrp="1"/>
          </p:cNvGraphicFramePr>
          <p:nvPr>
            <p:ph idx="1"/>
            <p:extLst>
              <p:ext uri="{D42A27DB-BD31-4B8C-83A1-F6EECF244321}">
                <p14:modId xmlns:p14="http://schemas.microsoft.com/office/powerpoint/2010/main" val="610257688"/>
              </p:ext>
            </p:extLst>
          </p:nvPr>
        </p:nvGraphicFramePr>
        <p:xfrm>
          <a:off x="415925" y="1989138"/>
          <a:ext cx="5572127" cy="1498800"/>
        </p:xfrm>
        <a:graphic>
          <a:graphicData uri="http://schemas.openxmlformats.org/drawingml/2006/table">
            <a:tbl>
              <a:tblPr firstRow="1" bandRow="1">
                <a:tableStyleId>{5C22544A-7EE6-4342-B048-85BDC9FD1C3A}</a:tableStyleId>
              </a:tblPr>
              <a:tblGrid>
                <a:gridCol w="1189355">
                  <a:extLst>
                    <a:ext uri="{9D8B030D-6E8A-4147-A177-3AD203B41FA5}">
                      <a16:colId xmlns:a16="http://schemas.microsoft.com/office/drawing/2014/main" val="3283245985"/>
                    </a:ext>
                  </a:extLst>
                </a:gridCol>
                <a:gridCol w="1095693">
                  <a:extLst>
                    <a:ext uri="{9D8B030D-6E8A-4147-A177-3AD203B41FA5}">
                      <a16:colId xmlns:a16="http://schemas.microsoft.com/office/drawing/2014/main" val="1845371619"/>
                    </a:ext>
                  </a:extLst>
                </a:gridCol>
                <a:gridCol w="1095693">
                  <a:extLst>
                    <a:ext uri="{9D8B030D-6E8A-4147-A177-3AD203B41FA5}">
                      <a16:colId xmlns:a16="http://schemas.microsoft.com/office/drawing/2014/main" val="3671816941"/>
                    </a:ext>
                  </a:extLst>
                </a:gridCol>
                <a:gridCol w="1095693">
                  <a:extLst>
                    <a:ext uri="{9D8B030D-6E8A-4147-A177-3AD203B41FA5}">
                      <a16:colId xmlns:a16="http://schemas.microsoft.com/office/drawing/2014/main" val="578994607"/>
                    </a:ext>
                  </a:extLst>
                </a:gridCol>
                <a:gridCol w="1095693">
                  <a:extLst>
                    <a:ext uri="{9D8B030D-6E8A-4147-A177-3AD203B41FA5}">
                      <a16:colId xmlns:a16="http://schemas.microsoft.com/office/drawing/2014/main" val="3532493081"/>
                    </a:ext>
                  </a:extLst>
                </a:gridCol>
              </a:tblGrid>
              <a:tr h="462276">
                <a:tc>
                  <a:txBody>
                    <a:bodyPr/>
                    <a:lstStyle/>
                    <a:p>
                      <a:r>
                        <a:rPr lang="en-US" sz="1400"/>
                        <a:t>Response, %</a:t>
                      </a:r>
                    </a:p>
                  </a:txBody>
                  <a:tcPr marL="144000" marT="72000" marB="72000" anchor="ctr"/>
                </a:tc>
                <a:tc>
                  <a:txBody>
                    <a:bodyPr/>
                    <a:lstStyle/>
                    <a:p>
                      <a:pPr algn="ctr"/>
                      <a:r>
                        <a:rPr lang="en-US" sz="1400"/>
                        <a:t>Non-POD24</a:t>
                      </a:r>
                    </a:p>
                    <a:p>
                      <a:pPr algn="ctr"/>
                      <a:r>
                        <a:rPr lang="en-US" sz="1400"/>
                        <a:t>n=64</a:t>
                      </a:r>
                    </a:p>
                  </a:txBody>
                  <a:tcPr marT="72000" marB="72000" anchor="ctr"/>
                </a:tc>
                <a:tc>
                  <a:txBody>
                    <a:bodyPr/>
                    <a:lstStyle/>
                    <a:p>
                      <a:pPr algn="ctr"/>
                      <a:r>
                        <a:rPr lang="en-US" sz="1400"/>
                        <a:t>POD24</a:t>
                      </a:r>
                    </a:p>
                    <a:p>
                      <a:pPr algn="ctr"/>
                      <a:r>
                        <a:rPr lang="en-US" sz="1400"/>
                        <a:t>n=40</a:t>
                      </a:r>
                    </a:p>
                  </a:txBody>
                  <a:tcPr marT="72000" marB="72000" anchor="ctr"/>
                </a:tc>
                <a:tc>
                  <a:txBody>
                    <a:bodyPr/>
                    <a:lstStyle/>
                    <a:p>
                      <a:pPr algn="ctr"/>
                      <a:r>
                        <a:rPr lang="en-US" sz="1400"/>
                        <a:t>POD24 2L</a:t>
                      </a:r>
                    </a:p>
                    <a:p>
                      <a:pPr algn="ctr"/>
                      <a:r>
                        <a:rPr lang="en-US" sz="1400"/>
                        <a:t>n=21</a:t>
                      </a:r>
                    </a:p>
                  </a:txBody>
                  <a:tcPr marT="72000" marB="72000" anchor="ctr"/>
                </a:tc>
                <a:tc>
                  <a:txBody>
                    <a:bodyPr/>
                    <a:lstStyle/>
                    <a:p>
                      <a:pPr algn="ctr"/>
                      <a:r>
                        <a:rPr lang="en-US" sz="1400"/>
                        <a:t>POD24 3L+</a:t>
                      </a:r>
                    </a:p>
                  </a:txBody>
                  <a:tcPr marT="72000" marB="72000" anchor="ctr"/>
                </a:tc>
                <a:extLst>
                  <a:ext uri="{0D108BD9-81ED-4DB2-BD59-A6C34878D82A}">
                    <a16:rowId xmlns:a16="http://schemas.microsoft.com/office/drawing/2014/main" val="2550093295"/>
                  </a:ext>
                </a:extLst>
              </a:tr>
              <a:tr h="218639">
                <a:tc>
                  <a:txBody>
                    <a:bodyPr/>
                    <a:lstStyle/>
                    <a:p>
                      <a:r>
                        <a:rPr lang="en-US" sz="1400"/>
                        <a:t>ORR</a:t>
                      </a:r>
                    </a:p>
                  </a:txBody>
                  <a:tcPr marL="144000" marT="72000" marB="72000" anchor="ctr"/>
                </a:tc>
                <a:tc>
                  <a:txBody>
                    <a:bodyPr/>
                    <a:lstStyle/>
                    <a:p>
                      <a:pPr algn="ctr"/>
                      <a:r>
                        <a:rPr lang="en-US" sz="1400"/>
                        <a:t>98</a:t>
                      </a:r>
                    </a:p>
                  </a:txBody>
                  <a:tcPr marT="72000" marB="72000" anchor="ctr"/>
                </a:tc>
                <a:tc>
                  <a:txBody>
                    <a:bodyPr/>
                    <a:lstStyle/>
                    <a:p>
                      <a:pPr algn="ctr"/>
                      <a:r>
                        <a:rPr lang="en-US" sz="1400"/>
                        <a:t>98</a:t>
                      </a:r>
                    </a:p>
                  </a:txBody>
                  <a:tcPr marT="72000" marB="72000" anchor="ctr"/>
                </a:tc>
                <a:tc>
                  <a:txBody>
                    <a:bodyPr/>
                    <a:lstStyle/>
                    <a:p>
                      <a:pPr algn="ctr"/>
                      <a:r>
                        <a:rPr lang="en-US" sz="1400"/>
                        <a:t>100</a:t>
                      </a:r>
                    </a:p>
                  </a:txBody>
                  <a:tcPr marT="72000" marB="72000" anchor="ctr"/>
                </a:tc>
                <a:tc>
                  <a:txBody>
                    <a:bodyPr/>
                    <a:lstStyle/>
                    <a:p>
                      <a:pPr algn="ctr"/>
                      <a:r>
                        <a:rPr lang="en-US" sz="1400"/>
                        <a:t>95</a:t>
                      </a:r>
                    </a:p>
                  </a:txBody>
                  <a:tcPr marT="72000" marB="72000" anchor="ctr"/>
                </a:tc>
                <a:extLst>
                  <a:ext uri="{0D108BD9-81ED-4DB2-BD59-A6C34878D82A}">
                    <a16:rowId xmlns:a16="http://schemas.microsoft.com/office/drawing/2014/main" val="482791928"/>
                  </a:ext>
                </a:extLst>
              </a:tr>
              <a:tr h="218639">
                <a:tc>
                  <a:txBody>
                    <a:bodyPr/>
                    <a:lstStyle/>
                    <a:p>
                      <a:r>
                        <a:rPr lang="en-US" sz="1400"/>
                        <a:t>CMR</a:t>
                      </a:r>
                    </a:p>
                  </a:txBody>
                  <a:tcPr marL="144000" marT="72000" marB="72000" anchor="ctr"/>
                </a:tc>
                <a:tc>
                  <a:txBody>
                    <a:bodyPr/>
                    <a:lstStyle/>
                    <a:p>
                      <a:pPr algn="ctr"/>
                      <a:r>
                        <a:rPr lang="en-US" sz="1400"/>
                        <a:t>94</a:t>
                      </a:r>
                    </a:p>
                  </a:txBody>
                  <a:tcPr marT="72000" marB="72000" anchor="ctr"/>
                </a:tc>
                <a:tc>
                  <a:txBody>
                    <a:bodyPr/>
                    <a:lstStyle/>
                    <a:p>
                      <a:pPr algn="ctr"/>
                      <a:r>
                        <a:rPr lang="en-US" sz="1400"/>
                        <a:t>75</a:t>
                      </a:r>
                    </a:p>
                  </a:txBody>
                  <a:tcPr marT="72000" marB="72000" anchor="ctr"/>
                </a:tc>
                <a:tc>
                  <a:txBody>
                    <a:bodyPr/>
                    <a:lstStyle/>
                    <a:p>
                      <a:pPr algn="ctr"/>
                      <a:r>
                        <a:rPr lang="en-US" sz="1400"/>
                        <a:t>86</a:t>
                      </a:r>
                    </a:p>
                  </a:txBody>
                  <a:tcPr marT="72000" marB="72000" anchor="ctr"/>
                </a:tc>
                <a:tc>
                  <a:txBody>
                    <a:bodyPr/>
                    <a:lstStyle/>
                    <a:p>
                      <a:pPr algn="ctr"/>
                      <a:r>
                        <a:rPr lang="en-US" sz="1400"/>
                        <a:t>63</a:t>
                      </a:r>
                    </a:p>
                  </a:txBody>
                  <a:tcPr marT="72000" marB="72000" anchor="ctr"/>
                </a:tc>
                <a:extLst>
                  <a:ext uri="{0D108BD9-81ED-4DB2-BD59-A6C34878D82A}">
                    <a16:rowId xmlns:a16="http://schemas.microsoft.com/office/drawing/2014/main" val="4001235713"/>
                  </a:ext>
                </a:extLst>
              </a:tr>
            </a:tbl>
          </a:graphicData>
        </a:graphic>
      </p:graphicFrame>
      <p:sp>
        <p:nvSpPr>
          <p:cNvPr id="2" name="Title 1">
            <a:extLst>
              <a:ext uri="{FF2B5EF4-FFF2-40B4-BE49-F238E27FC236}">
                <a16:creationId xmlns:a16="http://schemas.microsoft.com/office/drawing/2014/main" id="{04CCD52B-6D11-7527-4270-3D1603BC2C88}"/>
              </a:ext>
            </a:extLst>
          </p:cNvPr>
          <p:cNvSpPr>
            <a:spLocks noGrp="1"/>
          </p:cNvSpPr>
          <p:nvPr>
            <p:ph type="title"/>
          </p:nvPr>
        </p:nvSpPr>
        <p:spPr/>
        <p:txBody>
          <a:bodyPr/>
          <a:lstStyle/>
          <a:p>
            <a:r>
              <a:rPr lang="en-US"/>
              <a:t>Antitumor activity </a:t>
            </a:r>
          </a:p>
        </p:txBody>
      </p:sp>
      <p:sp>
        <p:nvSpPr>
          <p:cNvPr id="3" name="Footer Placeholder 2">
            <a:extLst>
              <a:ext uri="{FF2B5EF4-FFF2-40B4-BE49-F238E27FC236}">
                <a16:creationId xmlns:a16="http://schemas.microsoft.com/office/drawing/2014/main" id="{26B4173D-5AB0-992D-25B3-93211C0469DE}"/>
              </a:ext>
            </a:extLst>
          </p:cNvPr>
          <p:cNvSpPr>
            <a:spLocks noGrp="1"/>
          </p:cNvSpPr>
          <p:nvPr>
            <p:ph type="ftr" sz="quarter" idx="13"/>
          </p:nvPr>
        </p:nvSpPr>
        <p:spPr>
          <a:xfrm>
            <a:off x="407989" y="6021388"/>
            <a:ext cx="8532812" cy="647700"/>
          </a:xfrm>
        </p:spPr>
        <p:txBody>
          <a:bodyPr/>
          <a:lstStyle/>
          <a:p>
            <a:r>
              <a:rPr lang="en-US" sz="800">
                <a:solidFill>
                  <a:srgbClr val="4E4F4E"/>
                </a:solidFill>
                <a:latin typeface="Arial" panose="020B0604020202020204"/>
                <a:cs typeface="Arial" panose="020B0604020202020204" pitchFamily="34" charset="0"/>
              </a:rPr>
              <a:t>Definitions for all subgroups available in study design. </a:t>
            </a:r>
            <a:r>
              <a:rPr lang="en-US" sz="800" baseline="30000">
                <a:solidFill>
                  <a:srgbClr val="4E4F4E"/>
                </a:solidFill>
                <a:latin typeface="Arial" panose="020B0604020202020204"/>
                <a:cs typeface="Arial" panose="020B0604020202020204" pitchFamily="34" charset="0"/>
              </a:rPr>
              <a:t>a</a:t>
            </a:r>
            <a:r>
              <a:rPr lang="en-US" sz="800">
                <a:solidFill>
                  <a:srgbClr val="4E4F4E"/>
                </a:solidFill>
                <a:latin typeface="Arial" panose="020B0604020202020204"/>
                <a:cs typeface="Arial" panose="020B0604020202020204" pitchFamily="34" charset="0"/>
              </a:rPr>
              <a:t> Data cutoff January 31, 2023. Median follow-up: 11.4 </a:t>
            </a:r>
            <a:r>
              <a:rPr lang="en-US" sz="800" err="1">
                <a:solidFill>
                  <a:srgbClr val="4E4F4E"/>
                </a:solidFill>
                <a:latin typeface="Arial" panose="020B0604020202020204"/>
                <a:cs typeface="Arial" panose="020B0604020202020204" pitchFamily="34" charset="0"/>
              </a:rPr>
              <a:t>mo</a:t>
            </a:r>
            <a:r>
              <a:rPr lang="en-US" sz="800">
                <a:solidFill>
                  <a:srgbClr val="4E4F4E"/>
                </a:solidFill>
                <a:latin typeface="Arial" panose="020B0604020202020204"/>
                <a:cs typeface="Arial" panose="020B0604020202020204" pitchFamily="34" charset="0"/>
              </a:rPr>
              <a:t> (range, 2.1-22.1). </a:t>
            </a:r>
          </a:p>
          <a:p>
            <a:r>
              <a:rPr lang="en-US" sz="800" b="1">
                <a:solidFill>
                  <a:srgbClr val="4E4F4E"/>
                </a:solidFill>
                <a:latin typeface="Arial" panose="020B0604020202020204"/>
                <a:cs typeface="Arial" panose="020B0604020202020204" pitchFamily="34" charset="0"/>
              </a:rPr>
              <a:t>2L, </a:t>
            </a:r>
            <a:r>
              <a:rPr lang="en-US" sz="800">
                <a:solidFill>
                  <a:srgbClr val="4E4F4E"/>
                </a:solidFill>
                <a:latin typeface="Arial" panose="020B0604020202020204"/>
                <a:cs typeface="Arial" panose="020B0604020202020204" pitchFamily="34" charset="0"/>
              </a:rPr>
              <a:t>second line; </a:t>
            </a:r>
            <a:r>
              <a:rPr lang="en-US" sz="800" b="1">
                <a:solidFill>
                  <a:srgbClr val="4E4F4E"/>
                </a:solidFill>
                <a:latin typeface="Arial" panose="020B0604020202020204"/>
                <a:cs typeface="Arial" panose="020B0604020202020204" pitchFamily="34" charset="0"/>
              </a:rPr>
              <a:t>3L, </a:t>
            </a:r>
            <a:r>
              <a:rPr lang="en-US" sz="800">
                <a:solidFill>
                  <a:srgbClr val="4E4F4E"/>
                </a:solidFill>
                <a:latin typeface="Arial" panose="020B0604020202020204"/>
                <a:cs typeface="Arial" panose="020B0604020202020204" pitchFamily="34" charset="0"/>
              </a:rPr>
              <a:t>third line; </a:t>
            </a:r>
            <a:r>
              <a:rPr lang="en-US" sz="800" b="1">
                <a:solidFill>
                  <a:srgbClr val="4E4F4E"/>
                </a:solidFill>
                <a:latin typeface="Arial" panose="020B0604020202020204"/>
                <a:cs typeface="Arial" panose="020B0604020202020204" pitchFamily="34" charset="0"/>
              </a:rPr>
              <a:t>CMR</a:t>
            </a:r>
            <a:r>
              <a:rPr lang="en-US" sz="800">
                <a:solidFill>
                  <a:srgbClr val="4E4F4E"/>
                </a:solidFill>
                <a:latin typeface="Arial" panose="020B0604020202020204"/>
                <a:cs typeface="Arial" panose="020B0604020202020204" pitchFamily="34" charset="0"/>
              </a:rPr>
              <a:t>, complete </a:t>
            </a:r>
            <a:r>
              <a:rPr lang="en-US">
                <a:solidFill>
                  <a:srgbClr val="4E4F4E"/>
                </a:solidFill>
                <a:latin typeface="Arial" panose="020B0604020202020204"/>
                <a:cs typeface="Arial" panose="020B0604020202020204" pitchFamily="34" charset="0"/>
              </a:rPr>
              <a:t>metabolic response;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FLIPI</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Follicular Lymphoma International Prognostic Index; </a:t>
            </a:r>
            <a:r>
              <a:rPr lang="en-US" sz="800" b="1">
                <a:solidFill>
                  <a:srgbClr val="4E4F4E"/>
                </a:solidFill>
                <a:latin typeface="Arial" panose="020B0604020202020204"/>
                <a:cs typeface="Arial" panose="020B0604020202020204" pitchFamily="34" charset="0"/>
              </a:rPr>
              <a:t>ORR</a:t>
            </a:r>
            <a:r>
              <a:rPr lang="en-US" sz="800">
                <a:solidFill>
                  <a:srgbClr val="4E4F4E"/>
                </a:solidFill>
                <a:latin typeface="Arial" panose="020B0604020202020204"/>
                <a:cs typeface="Arial" panose="020B0604020202020204" pitchFamily="34" charset="0"/>
              </a:rPr>
              <a:t>, overall response rate; </a:t>
            </a:r>
            <a:br>
              <a:rPr lang="en-US" sz="800">
                <a:solidFill>
                  <a:srgbClr val="4E4F4E"/>
                </a:solidFill>
                <a:latin typeface="Arial" panose="020B0604020202020204"/>
                <a:cs typeface="Arial" panose="020B0604020202020204" pitchFamily="34" charset="0"/>
              </a:rPr>
            </a:br>
            <a:r>
              <a:rPr lang="en-US" sz="800" b="1">
                <a:solidFill>
                  <a:srgbClr val="4E4F4E"/>
                </a:solidFill>
                <a:latin typeface="Arial" panose="020B0604020202020204"/>
                <a:cs typeface="Arial" panose="020B0604020202020204" pitchFamily="34" charset="0"/>
              </a:rPr>
              <a:t>PMR</a:t>
            </a:r>
            <a:r>
              <a:rPr lang="en-US" sz="800">
                <a:solidFill>
                  <a:srgbClr val="4E4F4E"/>
                </a:solidFill>
                <a:latin typeface="Arial" panose="020B0604020202020204"/>
                <a:cs typeface="Arial" panose="020B0604020202020204" pitchFamily="34" charset="0"/>
              </a:rPr>
              <a:t>, partial metabolic response; </a:t>
            </a:r>
            <a:r>
              <a:rPr lang="en-US" sz="800" b="1">
                <a:solidFill>
                  <a:srgbClr val="4E4F4E"/>
                </a:solidFill>
                <a:latin typeface="Arial" panose="020B0604020202020204"/>
                <a:cs typeface="Arial" panose="020B0604020202020204" pitchFamily="34" charset="0"/>
              </a:rPr>
              <a:t>POD24</a:t>
            </a:r>
            <a:r>
              <a:rPr lang="en-US" sz="800">
                <a:solidFill>
                  <a:srgbClr val="4E4F4E"/>
                </a:solidFill>
                <a:latin typeface="Arial" panose="020B0604020202020204"/>
                <a:cs typeface="Arial" panose="020B0604020202020204" pitchFamily="34" charset="0"/>
              </a:rPr>
              <a:t>, progression within 2 years of initiating 1L treatment that included chemoimmunothera</a:t>
            </a:r>
            <a:r>
              <a:rPr lang="en-US">
                <a:solidFill>
                  <a:srgbClr val="4E4F4E"/>
                </a:solidFill>
                <a:latin typeface="Arial" panose="020B0604020202020204"/>
                <a:cs typeface="Arial" panose="020B0604020202020204" pitchFamily="34" charset="0"/>
              </a:rPr>
              <a:t>py. </a:t>
            </a:r>
            <a:endParaRPr lang="en-US" sz="800">
              <a:solidFill>
                <a:srgbClr val="4E4F4E"/>
              </a:solidFill>
              <a:latin typeface="Arial" panose="020B0604020202020204"/>
              <a:cs typeface="Arial" panose="020B0604020202020204" pitchFamily="34" charset="0"/>
            </a:endParaRP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Sureda</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 et al. Abstract 7506 presented at ASCO 2023. </a:t>
            </a: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Sureda</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 et al. Abstract S222 presented at EHA2023.</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sp>
        <p:nvSpPr>
          <p:cNvPr id="10" name="Text Placeholder 9">
            <a:extLst>
              <a:ext uri="{FF2B5EF4-FFF2-40B4-BE49-F238E27FC236}">
                <a16:creationId xmlns:a16="http://schemas.microsoft.com/office/drawing/2014/main" id="{64360E38-FDF8-3ACF-4F3A-7BB5A8D03795}"/>
              </a:ext>
            </a:extLst>
          </p:cNvPr>
          <p:cNvSpPr>
            <a:spLocks noGrp="1"/>
          </p:cNvSpPr>
          <p:nvPr>
            <p:ph type="body" sz="quarter" idx="14"/>
          </p:nvPr>
        </p:nvSpPr>
        <p:spPr/>
        <p:txBody>
          <a:bodyPr/>
          <a:lstStyle/>
          <a:p>
            <a:r>
              <a:rPr lang="en-US"/>
              <a:t>Tumor activity in </a:t>
            </a:r>
            <a:r>
              <a:rPr lang="en-US" err="1"/>
              <a:t>subgroups</a:t>
            </a:r>
            <a:r>
              <a:rPr lang="en-US" baseline="30000" err="1"/>
              <a:t>a</a:t>
            </a:r>
            <a:endParaRPr lang="en-US" baseline="30000"/>
          </a:p>
        </p:txBody>
      </p:sp>
      <p:sp>
        <p:nvSpPr>
          <p:cNvPr id="7" name="TextBox 6">
            <a:extLst>
              <a:ext uri="{FF2B5EF4-FFF2-40B4-BE49-F238E27FC236}">
                <a16:creationId xmlns:a16="http://schemas.microsoft.com/office/drawing/2014/main" id="{38C1F27C-A71F-AE33-DB8E-8763A6615841}"/>
              </a:ext>
            </a:extLst>
          </p:cNvPr>
          <p:cNvSpPr txBox="1"/>
          <p:nvPr/>
        </p:nvSpPr>
        <p:spPr>
          <a:xfrm>
            <a:off x="417600" y="5490959"/>
            <a:ext cx="5572800" cy="576293"/>
          </a:xfrm>
          <a:prstGeom prst="rect">
            <a:avLst/>
          </a:prstGeom>
          <a:solidFill>
            <a:schemeClr val="bg2"/>
          </a:solidFill>
        </p:spPr>
        <p:txBody>
          <a:bodyPr wrap="square" lIns="144000" tIns="72000" rIns="144000" bIns="72000" rtlCol="0" anchor="t" anchorCtr="0">
            <a:spAutoFit/>
          </a:bodyPr>
          <a:lstStyle/>
          <a:p>
            <a:pPr marL="187200" indent="-187200">
              <a:buClr>
                <a:schemeClr val="accent2"/>
              </a:buClr>
              <a:buFont typeface="Arial" panose="020B0604020202020204" pitchFamily="34" charset="0"/>
              <a:buChar char="•"/>
            </a:pPr>
            <a:r>
              <a:rPr lang="en-US" sz="1400"/>
              <a:t>High overall response and CMR rates regardless of POD24 status and line of therapy </a:t>
            </a:r>
          </a:p>
        </p:txBody>
      </p:sp>
      <p:sp>
        <p:nvSpPr>
          <p:cNvPr id="13" name="TextBox 12">
            <a:extLst>
              <a:ext uri="{FF2B5EF4-FFF2-40B4-BE49-F238E27FC236}">
                <a16:creationId xmlns:a16="http://schemas.microsoft.com/office/drawing/2014/main" id="{A202B20C-B20C-F9E5-A307-9FA9B33E62DE}"/>
              </a:ext>
            </a:extLst>
          </p:cNvPr>
          <p:cNvSpPr txBox="1"/>
          <p:nvPr/>
        </p:nvSpPr>
        <p:spPr>
          <a:xfrm>
            <a:off x="6203949" y="5490959"/>
            <a:ext cx="5580063" cy="576000"/>
          </a:xfrm>
          <a:prstGeom prst="rect">
            <a:avLst/>
          </a:prstGeom>
          <a:solidFill>
            <a:schemeClr val="bg2"/>
          </a:solidFill>
        </p:spPr>
        <p:txBody>
          <a:bodyPr wrap="square" lIns="144000" tIns="72000" rIns="144000" bIns="72000" rtlCol="0" anchor="t" anchorCtr="0">
            <a:noAutofit/>
          </a:bodyPr>
          <a:lstStyle/>
          <a:p>
            <a:pPr marL="187200" indent="-187200">
              <a:buClr>
                <a:schemeClr val="accent2"/>
              </a:buClr>
              <a:buFont typeface="Arial" panose="020B0604020202020204" pitchFamily="34" charset="0"/>
              <a:buChar char="•"/>
            </a:pPr>
            <a:r>
              <a:rPr lang="en-US" sz="1400"/>
              <a:t>High overall response and CMR rates regardless of subgroup</a:t>
            </a:r>
          </a:p>
        </p:txBody>
      </p:sp>
      <p:graphicFrame>
        <p:nvGraphicFramePr>
          <p:cNvPr id="11" name="Diagramm 10">
            <a:extLst>
              <a:ext uri="{FF2B5EF4-FFF2-40B4-BE49-F238E27FC236}">
                <a16:creationId xmlns:a16="http://schemas.microsoft.com/office/drawing/2014/main" id="{86A1FC17-4339-F66C-7CF0-15B1AE66BDDB}"/>
              </a:ext>
            </a:extLst>
          </p:cNvPr>
          <p:cNvGraphicFramePr/>
          <p:nvPr>
            <p:extLst>
              <p:ext uri="{D42A27DB-BD31-4B8C-83A1-F6EECF244321}">
                <p14:modId xmlns:p14="http://schemas.microsoft.com/office/powerpoint/2010/main" val="3656715283"/>
              </p:ext>
            </p:extLst>
          </p:nvPr>
        </p:nvGraphicFramePr>
        <p:xfrm>
          <a:off x="6384138" y="1938338"/>
          <a:ext cx="5580063" cy="3792893"/>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feld 14">
            <a:extLst>
              <a:ext uri="{FF2B5EF4-FFF2-40B4-BE49-F238E27FC236}">
                <a16:creationId xmlns:a16="http://schemas.microsoft.com/office/drawing/2014/main" id="{B71CCE6A-EE43-F214-0000-E0D68BCA9C68}"/>
              </a:ext>
            </a:extLst>
          </p:cNvPr>
          <p:cNvSpPr txBox="1"/>
          <p:nvPr/>
        </p:nvSpPr>
        <p:spPr>
          <a:xfrm rot="16200000">
            <a:off x="5694830" y="3469165"/>
            <a:ext cx="1200869" cy="307777"/>
          </a:xfrm>
          <a:prstGeom prst="rect">
            <a:avLst/>
          </a:prstGeom>
          <a:noFill/>
        </p:spPr>
        <p:txBody>
          <a:bodyPr wrap="square" rtlCol="0" anchor="ctr">
            <a:spAutoFit/>
          </a:bodyPr>
          <a:lstStyle/>
          <a:p>
            <a:pPr algn="ctr"/>
            <a:r>
              <a:rPr lang="de-DE" sz="1400" b="1" err="1"/>
              <a:t>Patients</a:t>
            </a:r>
            <a:r>
              <a:rPr lang="de-DE" sz="1400" b="1"/>
              <a:t>, %</a:t>
            </a:r>
          </a:p>
        </p:txBody>
      </p:sp>
    </p:spTree>
    <p:extLst>
      <p:ext uri="{BB962C8B-B14F-4D97-AF65-F5344CB8AC3E}">
        <p14:creationId xmlns:p14="http://schemas.microsoft.com/office/powerpoint/2010/main" val="83056353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Diagramm 38">
            <a:extLst>
              <a:ext uri="{FF2B5EF4-FFF2-40B4-BE49-F238E27FC236}">
                <a16:creationId xmlns:a16="http://schemas.microsoft.com/office/drawing/2014/main" id="{4322BA1A-74AA-5879-3449-29DB809D29FE}"/>
              </a:ext>
            </a:extLst>
          </p:cNvPr>
          <p:cNvGraphicFramePr/>
          <p:nvPr>
            <p:extLst>
              <p:ext uri="{D42A27DB-BD31-4B8C-83A1-F6EECF244321}">
                <p14:modId xmlns:p14="http://schemas.microsoft.com/office/powerpoint/2010/main" val="3118798134"/>
              </p:ext>
            </p:extLst>
          </p:nvPr>
        </p:nvGraphicFramePr>
        <p:xfrm>
          <a:off x="6102422" y="1223614"/>
          <a:ext cx="5639862" cy="2719078"/>
        </p:xfrm>
        <a:graphic>
          <a:graphicData uri="http://schemas.openxmlformats.org/drawingml/2006/chart">
            <c:chart xmlns:c="http://schemas.openxmlformats.org/drawingml/2006/chart" xmlns:r="http://schemas.openxmlformats.org/officeDocument/2006/relationships" r:id="rId2"/>
          </a:graphicData>
        </a:graphic>
      </p:graphicFrame>
      <p:pic>
        <p:nvPicPr>
          <p:cNvPr id="19" name="Grafik 18">
            <a:extLst>
              <a:ext uri="{FF2B5EF4-FFF2-40B4-BE49-F238E27FC236}">
                <a16:creationId xmlns:a16="http://schemas.microsoft.com/office/drawing/2014/main" id="{D3964C4E-2381-B787-41B2-A2D66D6864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4100" y="2173122"/>
            <a:ext cx="4699000" cy="77279"/>
          </a:xfrm>
          <a:prstGeom prst="rect">
            <a:avLst/>
          </a:prstGeom>
        </p:spPr>
      </p:pic>
      <p:sp>
        <p:nvSpPr>
          <p:cNvPr id="7" name="Text Placeholder 6">
            <a:extLst>
              <a:ext uri="{FF2B5EF4-FFF2-40B4-BE49-F238E27FC236}">
                <a16:creationId xmlns:a16="http://schemas.microsoft.com/office/drawing/2014/main" id="{A3E664D1-2685-55D7-1B0F-4F19F47B8468}"/>
              </a:ext>
            </a:extLst>
          </p:cNvPr>
          <p:cNvSpPr>
            <a:spLocks noGrp="1"/>
          </p:cNvSpPr>
          <p:nvPr>
            <p:ph type="body" sz="quarter" idx="12"/>
          </p:nvPr>
        </p:nvSpPr>
        <p:spPr>
          <a:solidFill>
            <a:schemeClr val="bg1"/>
          </a:solidFill>
        </p:spPr>
        <p:txBody>
          <a:bodyPr/>
          <a:lstStyle/>
          <a:p>
            <a:r>
              <a:rPr lang="en-US"/>
              <a:t>PFS – Overall and POD24</a:t>
            </a:r>
          </a:p>
        </p:txBody>
      </p:sp>
      <p:sp>
        <p:nvSpPr>
          <p:cNvPr id="2" name="Title 1">
            <a:extLst>
              <a:ext uri="{FF2B5EF4-FFF2-40B4-BE49-F238E27FC236}">
                <a16:creationId xmlns:a16="http://schemas.microsoft.com/office/drawing/2014/main" id="{5F5C9293-0F13-A8CD-5BE9-33A1E8E9858C}"/>
              </a:ext>
            </a:extLst>
          </p:cNvPr>
          <p:cNvSpPr>
            <a:spLocks noGrp="1"/>
          </p:cNvSpPr>
          <p:nvPr>
            <p:ph type="title"/>
          </p:nvPr>
        </p:nvSpPr>
        <p:spPr/>
        <p:txBody>
          <a:bodyPr/>
          <a:lstStyle/>
          <a:p>
            <a:r>
              <a:rPr lang="en-US"/>
              <a:t>PFS</a:t>
            </a:r>
          </a:p>
        </p:txBody>
      </p:sp>
      <p:sp>
        <p:nvSpPr>
          <p:cNvPr id="3" name="Footer Placeholder 2">
            <a:extLst>
              <a:ext uri="{FF2B5EF4-FFF2-40B4-BE49-F238E27FC236}">
                <a16:creationId xmlns:a16="http://schemas.microsoft.com/office/drawing/2014/main" id="{F53F3FA9-740F-0A29-92BB-4D1C9836E9C4}"/>
              </a:ext>
            </a:extLst>
          </p:cNvPr>
          <p:cNvSpPr>
            <a:spLocks noGrp="1"/>
          </p:cNvSpPr>
          <p:nvPr>
            <p:ph type="ftr" sz="quarter" idx="13"/>
          </p:nvPr>
        </p:nvSpPr>
        <p:spPr>
          <a:xfrm>
            <a:off x="407989" y="5828400"/>
            <a:ext cx="7669211" cy="840688"/>
          </a:xfrm>
        </p:spPr>
        <p:txBody>
          <a:bodyPr/>
          <a:lstStyle/>
          <a:p>
            <a:r>
              <a:rPr lang="en-US" sz="800">
                <a:solidFill>
                  <a:srgbClr val="4E4F4E"/>
                </a:solidFill>
                <a:latin typeface="Arial" panose="020B0604020202020204"/>
                <a:cs typeface="Arial" panose="020B0604020202020204" pitchFamily="34" charset="0"/>
              </a:rPr>
              <a:t>Data cutoff: January 31, 2023. Definitions for all subgroups available in study design. </a:t>
            </a:r>
            <a:r>
              <a:rPr lang="en-US" sz="800" baseline="30000">
                <a:solidFill>
                  <a:srgbClr val="4E4F4E"/>
                </a:solidFill>
                <a:latin typeface="Arial" panose="020B0604020202020204"/>
                <a:cs typeface="Arial" panose="020B0604020202020204" pitchFamily="34" charset="0"/>
              </a:rPr>
              <a:t>a</a:t>
            </a:r>
            <a:r>
              <a:rPr lang="en-US" sz="800">
                <a:solidFill>
                  <a:srgbClr val="4E4F4E"/>
                </a:solidFill>
                <a:latin typeface="Arial" panose="020B0604020202020204"/>
                <a:cs typeface="Arial" panose="020B0604020202020204" pitchFamily="34" charset="0"/>
              </a:rPr>
              <a:t> PFS is among full analysis set. </a:t>
            </a:r>
            <a:r>
              <a:rPr lang="en-US" sz="800" baseline="30000">
                <a:solidFill>
                  <a:srgbClr val="4E4F4E"/>
                </a:solidFill>
                <a:latin typeface="Arial" panose="020B0604020202020204"/>
                <a:cs typeface="Arial" panose="020B0604020202020204" pitchFamily="34" charset="0"/>
              </a:rPr>
              <a:t>b </a:t>
            </a:r>
            <a:r>
              <a:rPr lang="en-US" sz="800">
                <a:solidFill>
                  <a:srgbClr val="4E4F4E"/>
                </a:solidFill>
                <a:latin typeface="Arial" panose="020B0604020202020204"/>
                <a:cs typeface="Arial" panose="020B0604020202020204" pitchFamily="34" charset="0"/>
              </a:rPr>
              <a:t>Median follow-up: 11.4 </a:t>
            </a:r>
            <a:r>
              <a:rPr lang="en-US" sz="800" err="1">
                <a:solidFill>
                  <a:srgbClr val="4E4F4E"/>
                </a:solidFill>
                <a:latin typeface="Arial" panose="020B0604020202020204"/>
                <a:cs typeface="Arial" panose="020B0604020202020204" pitchFamily="34" charset="0"/>
              </a:rPr>
              <a:t>mo</a:t>
            </a:r>
            <a:r>
              <a:rPr lang="en-US" sz="800">
                <a:solidFill>
                  <a:srgbClr val="4E4F4E"/>
                </a:solidFill>
                <a:latin typeface="Arial" panose="020B0604020202020204"/>
                <a:cs typeface="Arial" panose="020B0604020202020204" pitchFamily="34" charset="0"/>
              </a:rPr>
              <a:t> (range, 2.1-22.1). </a:t>
            </a:r>
            <a:br>
              <a:rPr lang="en-US" sz="800">
                <a:solidFill>
                  <a:srgbClr val="4E4F4E"/>
                </a:solidFill>
                <a:latin typeface="Arial" panose="020B0604020202020204"/>
                <a:cs typeface="Arial" panose="020B0604020202020204" pitchFamily="34" charset="0"/>
              </a:rPr>
            </a:br>
            <a:r>
              <a:rPr lang="en-US" sz="800" baseline="30000">
                <a:solidFill>
                  <a:srgbClr val="4E4F4E"/>
                </a:solidFill>
                <a:latin typeface="Arial" panose="020B0604020202020204"/>
                <a:cs typeface="Arial" panose="020B0604020202020204" pitchFamily="34" charset="0"/>
              </a:rPr>
              <a:t>c </a:t>
            </a:r>
            <a:r>
              <a:rPr lang="en-US" sz="800">
                <a:solidFill>
                  <a:srgbClr val="4E4F4E"/>
                </a:solidFill>
                <a:latin typeface="Arial" panose="020B0604020202020204"/>
                <a:cs typeface="Arial" panose="020B0604020202020204" pitchFamily="34" charset="0"/>
              </a:rPr>
              <a:t>Median follow-up: 9.5 </a:t>
            </a:r>
            <a:r>
              <a:rPr lang="en-US" sz="800" err="1">
                <a:solidFill>
                  <a:srgbClr val="4E4F4E"/>
                </a:solidFill>
                <a:latin typeface="Arial" panose="020B0604020202020204"/>
                <a:cs typeface="Arial" panose="020B0604020202020204" pitchFamily="34" charset="0"/>
              </a:rPr>
              <a:t>mo</a:t>
            </a:r>
            <a:r>
              <a:rPr lang="en-US" sz="800">
                <a:solidFill>
                  <a:srgbClr val="4E4F4E"/>
                </a:solidFill>
                <a:latin typeface="Arial" panose="020B0604020202020204"/>
                <a:cs typeface="Arial" panose="020B0604020202020204" pitchFamily="34" charset="0"/>
              </a:rPr>
              <a:t> (range, 2,4+ to 19.4). </a:t>
            </a:r>
            <a:r>
              <a:rPr lang="en-US" sz="800" baseline="30000">
                <a:solidFill>
                  <a:srgbClr val="4E4F4E"/>
                </a:solidFill>
                <a:latin typeface="Arial" panose="020B0604020202020204"/>
                <a:cs typeface="Arial" panose="020B0604020202020204" pitchFamily="34" charset="0"/>
              </a:rPr>
              <a:t>d</a:t>
            </a:r>
            <a:r>
              <a:rPr lang="en-US" sz="800">
                <a:solidFill>
                  <a:srgbClr val="4E4F4E"/>
                </a:solidFill>
                <a:latin typeface="Arial" panose="020B0604020202020204"/>
                <a:cs typeface="Arial" panose="020B0604020202020204" pitchFamily="34" charset="0"/>
              </a:rPr>
              <a:t> Median follow-up: </a:t>
            </a:r>
            <a:r>
              <a:rPr lang="en-US">
                <a:solidFill>
                  <a:srgbClr val="4E4F4E"/>
                </a:solidFill>
                <a:latin typeface="Arial" panose="020B0604020202020204"/>
                <a:cs typeface="Arial" panose="020B0604020202020204" pitchFamily="34" charset="0"/>
              </a:rPr>
              <a:t>9.</a:t>
            </a:r>
            <a:r>
              <a:rPr lang="en-US" sz="800">
                <a:solidFill>
                  <a:srgbClr val="4E4F4E"/>
                </a:solidFill>
                <a:latin typeface="Arial" panose="020B0604020202020204"/>
                <a:cs typeface="Arial" panose="020B0604020202020204" pitchFamily="34" charset="0"/>
              </a:rPr>
              <a:t>2 </a:t>
            </a:r>
            <a:r>
              <a:rPr lang="en-US" sz="800" err="1">
                <a:solidFill>
                  <a:srgbClr val="4E4F4E"/>
                </a:solidFill>
                <a:latin typeface="Arial" panose="020B0604020202020204"/>
                <a:cs typeface="Arial" panose="020B0604020202020204" pitchFamily="34" charset="0"/>
              </a:rPr>
              <a:t>mo</a:t>
            </a:r>
            <a:r>
              <a:rPr lang="en-US" sz="800">
                <a:solidFill>
                  <a:srgbClr val="4E4F4E"/>
                </a:solidFill>
                <a:latin typeface="Arial" panose="020B0604020202020204"/>
                <a:cs typeface="Arial" panose="020B0604020202020204" pitchFamily="34" charset="0"/>
              </a:rPr>
              <a:t> (range, 3.0-19.4). </a:t>
            </a:r>
            <a:r>
              <a:rPr lang="en-US" sz="800" baseline="30000">
                <a:solidFill>
                  <a:srgbClr val="4E4F4E"/>
                </a:solidFill>
                <a:latin typeface="Arial" panose="020B0604020202020204"/>
                <a:cs typeface="Arial" panose="020B0604020202020204" pitchFamily="34" charset="0"/>
              </a:rPr>
              <a:t>e</a:t>
            </a:r>
            <a:r>
              <a:rPr lang="en-US" sz="800">
                <a:solidFill>
                  <a:srgbClr val="4E4F4E"/>
                </a:solidFill>
                <a:latin typeface="Arial" panose="020B0604020202020204"/>
                <a:cs typeface="Arial" panose="020B0604020202020204" pitchFamily="34" charset="0"/>
              </a:rPr>
              <a:t> Median follow-up: </a:t>
            </a:r>
            <a:r>
              <a:rPr lang="en-US">
                <a:solidFill>
                  <a:srgbClr val="4E4F4E"/>
                </a:solidFill>
                <a:latin typeface="Arial" panose="020B0604020202020204"/>
                <a:cs typeface="Arial" panose="020B0604020202020204" pitchFamily="34" charset="0"/>
              </a:rPr>
              <a:t>9</a:t>
            </a:r>
            <a:r>
              <a:rPr lang="en-US" sz="800">
                <a:solidFill>
                  <a:srgbClr val="4E4F4E"/>
                </a:solidFill>
                <a:latin typeface="Arial" panose="020B0604020202020204"/>
                <a:cs typeface="Arial" panose="020B0604020202020204" pitchFamily="34" charset="0"/>
              </a:rPr>
              <a:t>.5 </a:t>
            </a:r>
            <a:r>
              <a:rPr lang="en-US" sz="800" err="1">
                <a:solidFill>
                  <a:srgbClr val="4E4F4E"/>
                </a:solidFill>
                <a:latin typeface="Arial" panose="020B0604020202020204"/>
                <a:cs typeface="Arial" panose="020B0604020202020204" pitchFamily="34" charset="0"/>
              </a:rPr>
              <a:t>mo</a:t>
            </a:r>
            <a:r>
              <a:rPr lang="en-US" sz="800">
                <a:solidFill>
                  <a:srgbClr val="4E4F4E"/>
                </a:solidFill>
                <a:latin typeface="Arial" panose="020B0604020202020204"/>
                <a:cs typeface="Arial" panose="020B0604020202020204" pitchFamily="34" charset="0"/>
              </a:rPr>
              <a:t> (range, </a:t>
            </a:r>
            <a:r>
              <a:rPr lang="en-US">
                <a:solidFill>
                  <a:srgbClr val="4E4F4E"/>
                </a:solidFill>
                <a:latin typeface="Arial" panose="020B0604020202020204"/>
                <a:cs typeface="Arial" panose="020B0604020202020204" pitchFamily="34" charset="0"/>
              </a:rPr>
              <a:t>2.4+ to 16</a:t>
            </a:r>
            <a:r>
              <a:rPr lang="en-US" sz="800">
                <a:solidFill>
                  <a:srgbClr val="4E4F4E"/>
                </a:solidFill>
                <a:latin typeface="Arial" panose="020B0604020202020204"/>
                <a:cs typeface="Arial" panose="020B0604020202020204" pitchFamily="34" charset="0"/>
              </a:rPr>
              <a:t>.7). </a:t>
            </a:r>
            <a:r>
              <a:rPr lang="en-US" sz="800" baseline="30000">
                <a:solidFill>
                  <a:srgbClr val="4E4F4E"/>
                </a:solidFill>
                <a:latin typeface="Arial" panose="020B0604020202020204"/>
                <a:cs typeface="Arial" panose="020B0604020202020204" pitchFamily="34" charset="0"/>
              </a:rPr>
              <a:t>f </a:t>
            </a:r>
            <a:r>
              <a:rPr lang="en-US" sz="800">
                <a:solidFill>
                  <a:srgbClr val="4E4F4E"/>
                </a:solidFill>
                <a:latin typeface="Arial" panose="020B0604020202020204"/>
                <a:cs typeface="Arial" panose="020B0604020202020204" pitchFamily="34" charset="0"/>
              </a:rPr>
              <a:t>Median follow-up: 10.4 </a:t>
            </a:r>
            <a:r>
              <a:rPr lang="en-US" sz="800" err="1">
                <a:solidFill>
                  <a:srgbClr val="4E4F4E"/>
                </a:solidFill>
                <a:latin typeface="Arial" panose="020B0604020202020204"/>
                <a:cs typeface="Arial" panose="020B0604020202020204" pitchFamily="34" charset="0"/>
              </a:rPr>
              <a:t>mo</a:t>
            </a:r>
            <a:r>
              <a:rPr lang="en-US" sz="800">
                <a:solidFill>
                  <a:srgbClr val="4E4F4E"/>
                </a:solidFill>
                <a:latin typeface="Arial" panose="020B0604020202020204"/>
                <a:cs typeface="Arial" panose="020B0604020202020204" pitchFamily="34" charset="0"/>
              </a:rPr>
              <a:t> (range, 3.0-19.4). ). </a:t>
            </a:r>
            <a:r>
              <a:rPr lang="en-US" baseline="30000">
                <a:solidFill>
                  <a:srgbClr val="4E4F4E"/>
                </a:solidFill>
                <a:latin typeface="Arial" panose="020B0604020202020204"/>
                <a:cs typeface="Arial" panose="020B0604020202020204" pitchFamily="34" charset="0"/>
              </a:rPr>
              <a:t>g</a:t>
            </a:r>
            <a:r>
              <a:rPr lang="en-US" sz="800">
                <a:solidFill>
                  <a:srgbClr val="4E4F4E"/>
                </a:solidFill>
                <a:latin typeface="Arial" panose="020B0604020202020204"/>
                <a:cs typeface="Arial" panose="020B0604020202020204" pitchFamily="34" charset="0"/>
              </a:rPr>
              <a:t> Median follow-up: 10.1 </a:t>
            </a:r>
            <a:r>
              <a:rPr lang="en-US" sz="800" err="1">
                <a:solidFill>
                  <a:srgbClr val="4E4F4E"/>
                </a:solidFill>
                <a:latin typeface="Arial" panose="020B0604020202020204"/>
                <a:cs typeface="Arial" panose="020B0604020202020204" pitchFamily="34" charset="0"/>
              </a:rPr>
              <a:t>mo</a:t>
            </a:r>
            <a:r>
              <a:rPr lang="en-US" sz="800">
                <a:solidFill>
                  <a:srgbClr val="4E4F4E"/>
                </a:solidFill>
                <a:latin typeface="Arial" panose="020B0604020202020204"/>
                <a:cs typeface="Arial" panose="020B0604020202020204" pitchFamily="34" charset="0"/>
              </a:rPr>
              <a:t> (range, 3.0-19.4). </a:t>
            </a:r>
            <a:r>
              <a:rPr lang="en-US" baseline="30000">
                <a:solidFill>
                  <a:srgbClr val="4E4F4E"/>
                </a:solidFill>
                <a:latin typeface="Arial" panose="020B0604020202020204"/>
                <a:cs typeface="Arial" panose="020B0604020202020204" pitchFamily="34" charset="0"/>
              </a:rPr>
              <a:t>h</a:t>
            </a:r>
            <a:r>
              <a:rPr lang="en-US" sz="800">
                <a:solidFill>
                  <a:srgbClr val="4E4F4E"/>
                </a:solidFill>
                <a:latin typeface="Arial" panose="020B0604020202020204"/>
                <a:cs typeface="Arial" panose="020B0604020202020204" pitchFamily="34" charset="0"/>
              </a:rPr>
              <a:t> Median follow-up: 12.5 </a:t>
            </a:r>
            <a:r>
              <a:rPr lang="en-US" sz="800" err="1">
                <a:solidFill>
                  <a:srgbClr val="4E4F4E"/>
                </a:solidFill>
                <a:latin typeface="Arial" panose="020B0604020202020204"/>
                <a:cs typeface="Arial" panose="020B0604020202020204" pitchFamily="34" charset="0"/>
              </a:rPr>
              <a:t>mo</a:t>
            </a:r>
            <a:r>
              <a:rPr lang="en-US" sz="800">
                <a:solidFill>
                  <a:srgbClr val="4E4F4E"/>
                </a:solidFill>
                <a:latin typeface="Arial" panose="020B0604020202020204"/>
                <a:cs typeface="Arial" panose="020B0604020202020204" pitchFamily="34" charset="0"/>
              </a:rPr>
              <a:t> (range, 2.1-22.1). </a:t>
            </a:r>
            <a:r>
              <a:rPr lang="en-US" sz="800" baseline="30000">
                <a:solidFill>
                  <a:srgbClr val="4E4F4E"/>
                </a:solidFill>
                <a:latin typeface="Arial" panose="020B0604020202020204"/>
                <a:cs typeface="Arial" panose="020B0604020202020204" pitchFamily="34" charset="0"/>
              </a:rPr>
              <a:t>h</a:t>
            </a:r>
            <a:r>
              <a:rPr lang="en-US" sz="800">
                <a:solidFill>
                  <a:srgbClr val="4E4F4E"/>
                </a:solidFill>
                <a:latin typeface="Arial" panose="020B0604020202020204"/>
                <a:cs typeface="Arial" panose="020B0604020202020204" pitchFamily="34" charset="0"/>
              </a:rPr>
              <a:t> Median follow-up: 11.2 </a:t>
            </a:r>
            <a:r>
              <a:rPr lang="en-US" sz="800" err="1">
                <a:solidFill>
                  <a:srgbClr val="4E4F4E"/>
                </a:solidFill>
                <a:latin typeface="Arial" panose="020B0604020202020204"/>
                <a:cs typeface="Arial" panose="020B0604020202020204" pitchFamily="34" charset="0"/>
              </a:rPr>
              <a:t>mo</a:t>
            </a:r>
            <a:r>
              <a:rPr lang="en-US" sz="800">
                <a:solidFill>
                  <a:srgbClr val="4E4F4E"/>
                </a:solidFill>
                <a:latin typeface="Arial" panose="020B0604020202020204"/>
                <a:cs typeface="Arial" panose="020B0604020202020204" pitchFamily="34" charset="0"/>
              </a:rPr>
              <a:t> (range, 3.7-19.0). </a:t>
            </a:r>
          </a:p>
          <a:p>
            <a:r>
              <a:rPr lang="en-US" b="1">
                <a:solidFill>
                  <a:srgbClr val="4E4F4E"/>
                </a:solidFill>
                <a:latin typeface="Arial" panose="020B0604020202020204"/>
                <a:cs typeface="Arial" panose="020B0604020202020204" pitchFamily="34" charset="0"/>
              </a:rPr>
              <a:t>2L, </a:t>
            </a:r>
            <a:r>
              <a:rPr lang="en-US">
                <a:solidFill>
                  <a:srgbClr val="4E4F4E"/>
                </a:solidFill>
                <a:latin typeface="Arial" panose="020B0604020202020204"/>
                <a:cs typeface="Arial" panose="020B0604020202020204" pitchFamily="34" charset="0"/>
              </a:rPr>
              <a:t>second line; </a:t>
            </a:r>
            <a:r>
              <a:rPr lang="en-US" b="1">
                <a:solidFill>
                  <a:srgbClr val="4E4F4E"/>
                </a:solidFill>
                <a:latin typeface="Arial" panose="020B0604020202020204"/>
                <a:cs typeface="Arial" panose="020B0604020202020204" pitchFamily="34" charset="0"/>
              </a:rPr>
              <a:t>3L, </a:t>
            </a:r>
            <a:r>
              <a:rPr lang="en-US">
                <a:solidFill>
                  <a:srgbClr val="4E4F4E"/>
                </a:solidFill>
                <a:latin typeface="Arial" panose="020B0604020202020204"/>
                <a:cs typeface="Arial" panose="020B0604020202020204" pitchFamily="34" charset="0"/>
              </a:rPr>
              <a:t>third line;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FLIPI</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Follicular Lymphoma International Prognostic Index; </a:t>
            </a:r>
            <a:r>
              <a:rPr lang="en-US" b="1">
                <a:solidFill>
                  <a:srgbClr val="4E4F4E"/>
                </a:solidFill>
                <a:latin typeface="Arial" panose="020B0604020202020204"/>
                <a:cs typeface="Arial" panose="020B0604020202020204" pitchFamily="34" charset="0"/>
              </a:rPr>
              <a:t>PFS</a:t>
            </a:r>
            <a:r>
              <a:rPr lang="en-US">
                <a:solidFill>
                  <a:srgbClr val="4E4F4E"/>
                </a:solidFill>
                <a:latin typeface="Arial" panose="020B0604020202020204"/>
                <a:cs typeface="Arial" panose="020B0604020202020204" pitchFamily="34" charset="0"/>
              </a:rPr>
              <a:t>, progression-free survival; </a:t>
            </a:r>
            <a:r>
              <a:rPr lang="en-US" sz="800" b="1">
                <a:solidFill>
                  <a:srgbClr val="4E4F4E"/>
                </a:solidFill>
                <a:latin typeface="Arial" panose="020B0604020202020204"/>
                <a:cs typeface="Arial" panose="020B0604020202020204" pitchFamily="34" charset="0"/>
              </a:rPr>
              <a:t>POD24</a:t>
            </a:r>
            <a:r>
              <a:rPr lang="en-US" sz="800">
                <a:solidFill>
                  <a:srgbClr val="4E4F4E"/>
                </a:solidFill>
                <a:latin typeface="Arial" panose="020B0604020202020204"/>
                <a:cs typeface="Arial" panose="020B0604020202020204" pitchFamily="34" charset="0"/>
              </a:rPr>
              <a:t>, progression within 2 years of initiating 1L treatment that included chemoimmunothera</a:t>
            </a:r>
            <a:r>
              <a:rPr lang="en-US">
                <a:solidFill>
                  <a:srgbClr val="4E4F4E"/>
                </a:solidFill>
                <a:latin typeface="Arial" panose="020B0604020202020204"/>
                <a:cs typeface="Arial" panose="020B0604020202020204" pitchFamily="34" charset="0"/>
              </a:rPr>
              <a:t>py;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R</a:t>
            </a:r>
            <a:r>
              <a:rPr kumimoji="0" lang="en-US" sz="800" b="1"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2</a:t>
            </a:r>
            <a:r>
              <a:rPr kumimoji="0" lang="en-US" sz="800" i="0" u="none" strike="noStrike" kern="1200" cap="none" spc="0" normalizeH="0" noProof="0">
                <a:ln>
                  <a:noFill/>
                </a:ln>
                <a:solidFill>
                  <a:srgbClr val="4E4F4E"/>
                </a:solidFill>
                <a:effectLst/>
                <a:uLnTx/>
                <a:uFillTx/>
                <a:latin typeface="Arial" panose="020B0604020202020204"/>
                <a:ea typeface="+mn-ea"/>
                <a:cs typeface="Arial" panose="020B0604020202020204" pitchFamily="34" charset="0"/>
              </a:rPr>
              <a:t>, </a:t>
            </a:r>
            <a:r>
              <a:rPr kumimoji="0" lang="en-US" sz="800" i="0" u="none" strike="noStrike" kern="1200" cap="none" spc="0" normalizeH="0" noProof="0" err="1">
                <a:ln>
                  <a:noFill/>
                </a:ln>
                <a:solidFill>
                  <a:srgbClr val="4E4F4E"/>
                </a:solidFill>
                <a:effectLst/>
                <a:uLnTx/>
                <a:uFillTx/>
                <a:latin typeface="Arial" panose="020B0604020202020204"/>
                <a:ea typeface="+mn-ea"/>
                <a:cs typeface="Arial" panose="020B0604020202020204" pitchFamily="34" charset="0"/>
              </a:rPr>
              <a:t>lenalidamide</a:t>
            </a:r>
            <a:r>
              <a:rPr lang="en-US">
                <a:solidFill>
                  <a:srgbClr val="4E4F4E"/>
                </a:solidFill>
                <a:latin typeface="Arial" panose="020B0604020202020204"/>
                <a:cs typeface="Arial" panose="020B0604020202020204" pitchFamily="34" charset="0"/>
              </a:rPr>
              <a:t> + rituximab;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SC</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subcutaneous.</a:t>
            </a:r>
            <a:endParaRPr lang="en-US" sz="800">
              <a:solidFill>
                <a:srgbClr val="4E4F4E"/>
              </a:solidFill>
              <a:latin typeface="Arial" panose="020B0604020202020204"/>
              <a:cs typeface="Arial" panose="020B0604020202020204" pitchFamily="34" charset="0"/>
            </a:endParaRP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Sureda</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 et al. Abstract 7506 presented at ASCO 2023. </a:t>
            </a: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Sureda</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 et al. Abstract S222 presented at EHA2023.</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sp>
        <p:nvSpPr>
          <p:cNvPr id="8" name="Text Placeholder 7">
            <a:extLst>
              <a:ext uri="{FF2B5EF4-FFF2-40B4-BE49-F238E27FC236}">
                <a16:creationId xmlns:a16="http://schemas.microsoft.com/office/drawing/2014/main" id="{548C196C-7651-62D6-B10F-58B566DC784A}"/>
              </a:ext>
            </a:extLst>
          </p:cNvPr>
          <p:cNvSpPr>
            <a:spLocks noGrp="1"/>
          </p:cNvSpPr>
          <p:nvPr>
            <p:ph type="body" sz="quarter" idx="14"/>
          </p:nvPr>
        </p:nvSpPr>
        <p:spPr>
          <a:xfrm>
            <a:off x="6212496" y="1280567"/>
            <a:ext cx="5755984" cy="647700"/>
          </a:xfrm>
        </p:spPr>
        <p:txBody>
          <a:bodyPr/>
          <a:lstStyle/>
          <a:p>
            <a:r>
              <a:rPr lang="en-US"/>
              <a:t>PFS – Other high-risk subgroups and non-high-risk </a:t>
            </a:r>
          </a:p>
        </p:txBody>
      </p:sp>
      <p:graphicFrame>
        <p:nvGraphicFramePr>
          <p:cNvPr id="5" name="Diagramm 4">
            <a:extLst>
              <a:ext uri="{FF2B5EF4-FFF2-40B4-BE49-F238E27FC236}">
                <a16:creationId xmlns:a16="http://schemas.microsoft.com/office/drawing/2014/main" id="{236F5B6D-BEEC-2E53-23A9-8B6CB1F620E5}"/>
              </a:ext>
            </a:extLst>
          </p:cNvPr>
          <p:cNvGraphicFramePr/>
          <p:nvPr>
            <p:extLst>
              <p:ext uri="{D42A27DB-BD31-4B8C-83A1-F6EECF244321}">
                <p14:modId xmlns:p14="http://schemas.microsoft.com/office/powerpoint/2010/main" val="399590219"/>
              </p:ext>
            </p:extLst>
          </p:nvPr>
        </p:nvGraphicFramePr>
        <p:xfrm>
          <a:off x="308950" y="1223614"/>
          <a:ext cx="5639862" cy="2719078"/>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8CC25F22-BF21-94ED-C072-B8D66BDBC50D}"/>
              </a:ext>
            </a:extLst>
          </p:cNvPr>
          <p:cNvSpPr txBox="1"/>
          <p:nvPr/>
        </p:nvSpPr>
        <p:spPr>
          <a:xfrm>
            <a:off x="407986" y="5252400"/>
            <a:ext cx="5571517" cy="576000"/>
          </a:xfrm>
          <a:prstGeom prst="rect">
            <a:avLst/>
          </a:prstGeom>
          <a:solidFill>
            <a:schemeClr val="bg2"/>
          </a:solidFill>
        </p:spPr>
        <p:txBody>
          <a:bodyPr wrap="square" lIns="144000" tIns="108000" rIns="144000" bIns="0" rtlCol="0">
            <a:noAutofit/>
          </a:bodyPr>
          <a:lstStyle/>
          <a:p>
            <a:pPr marL="187200" indent="-187200">
              <a:buClr>
                <a:schemeClr val="accent2"/>
              </a:buClr>
              <a:buFont typeface="Arial" panose="020B0604020202020204" pitchFamily="34" charset="0"/>
              <a:buChar char="•"/>
            </a:pPr>
            <a:r>
              <a:rPr lang="en-US" sz="1200" err="1"/>
              <a:t>Epcoritamab</a:t>
            </a:r>
            <a:r>
              <a:rPr lang="en-US" sz="1200"/>
              <a:t> SC +R</a:t>
            </a:r>
            <a:r>
              <a:rPr lang="en-US" sz="1200" baseline="30000"/>
              <a:t>2 </a:t>
            </a:r>
            <a:r>
              <a:rPr lang="en-US" sz="1200"/>
              <a:t>led to durable remissions, including POD24 patients </a:t>
            </a:r>
          </a:p>
          <a:p>
            <a:pPr>
              <a:buClr>
                <a:schemeClr val="accent2"/>
              </a:buClr>
            </a:pPr>
            <a:endParaRPr lang="en-US" sz="1200" baseline="30000"/>
          </a:p>
        </p:txBody>
      </p:sp>
      <p:sp>
        <p:nvSpPr>
          <p:cNvPr id="11" name="TextBox 10">
            <a:extLst>
              <a:ext uri="{FF2B5EF4-FFF2-40B4-BE49-F238E27FC236}">
                <a16:creationId xmlns:a16="http://schemas.microsoft.com/office/drawing/2014/main" id="{41565C9B-9486-AFE3-2E93-16DE45F1BD48}"/>
              </a:ext>
            </a:extLst>
          </p:cNvPr>
          <p:cNvSpPr txBox="1"/>
          <p:nvPr/>
        </p:nvSpPr>
        <p:spPr>
          <a:xfrm>
            <a:off x="6211888" y="5250965"/>
            <a:ext cx="5572125" cy="587441"/>
          </a:xfrm>
          <a:prstGeom prst="rect">
            <a:avLst/>
          </a:prstGeom>
          <a:solidFill>
            <a:schemeClr val="bg2"/>
          </a:solidFill>
        </p:spPr>
        <p:txBody>
          <a:bodyPr wrap="square" lIns="144000" tIns="108000" rIns="144000" bIns="108000" rtlCol="0">
            <a:spAutoFit/>
          </a:bodyPr>
          <a:lstStyle/>
          <a:p>
            <a:pPr marL="187200" indent="-187200">
              <a:buClr>
                <a:schemeClr val="accent2"/>
              </a:buClr>
              <a:buFont typeface="Arial" panose="020B0604020202020204" pitchFamily="34" charset="0"/>
              <a:buChar char="•"/>
            </a:pPr>
            <a:r>
              <a:rPr lang="en-US" sz="1200" err="1"/>
              <a:t>Epcoritamab</a:t>
            </a:r>
            <a:r>
              <a:rPr lang="en-US" sz="1200"/>
              <a:t> SC +R</a:t>
            </a:r>
            <a:r>
              <a:rPr lang="en-US" sz="1200" baseline="30000"/>
              <a:t>2 </a:t>
            </a:r>
            <a:r>
              <a:rPr lang="en-US" sz="1200"/>
              <a:t>led to durable remissions in other high-risk and non high-risk populations </a:t>
            </a:r>
            <a:endParaRPr lang="en-US" sz="1200" baseline="30000"/>
          </a:p>
        </p:txBody>
      </p:sp>
      <p:graphicFrame>
        <p:nvGraphicFramePr>
          <p:cNvPr id="21" name="Tabelle 20">
            <a:extLst>
              <a:ext uri="{FF2B5EF4-FFF2-40B4-BE49-F238E27FC236}">
                <a16:creationId xmlns:a16="http://schemas.microsoft.com/office/drawing/2014/main" id="{129907D9-0BC8-82F4-39E3-F3A63E428ED6}"/>
              </a:ext>
            </a:extLst>
          </p:cNvPr>
          <p:cNvGraphicFramePr>
            <a:graphicFrameLocks noGrp="1"/>
          </p:cNvGraphicFramePr>
          <p:nvPr>
            <p:extLst>
              <p:ext uri="{D42A27DB-BD31-4B8C-83A1-F6EECF244321}">
                <p14:modId xmlns:p14="http://schemas.microsoft.com/office/powerpoint/2010/main" val="555141034"/>
              </p:ext>
            </p:extLst>
          </p:nvPr>
        </p:nvGraphicFramePr>
        <p:xfrm>
          <a:off x="417600" y="3909600"/>
          <a:ext cx="5572570" cy="620640"/>
        </p:xfrm>
        <a:graphic>
          <a:graphicData uri="http://schemas.openxmlformats.org/drawingml/2006/table">
            <a:tbl>
              <a:tblPr firstRow="1" bandRow="1">
                <a:tableStyleId>{5C22544A-7EE6-4342-B048-85BDC9FD1C3A}</a:tableStyleId>
              </a:tblPr>
              <a:tblGrid>
                <a:gridCol w="116840">
                  <a:extLst>
                    <a:ext uri="{9D8B030D-6E8A-4147-A177-3AD203B41FA5}">
                      <a16:colId xmlns:a16="http://schemas.microsoft.com/office/drawing/2014/main" val="515788207"/>
                    </a:ext>
                  </a:extLst>
                </a:gridCol>
                <a:gridCol w="1091146">
                  <a:extLst>
                    <a:ext uri="{9D8B030D-6E8A-4147-A177-3AD203B41FA5}">
                      <a16:colId xmlns:a16="http://schemas.microsoft.com/office/drawing/2014/main" val="2949672590"/>
                    </a:ext>
                  </a:extLst>
                </a:gridCol>
                <a:gridCol w="1091146">
                  <a:extLst>
                    <a:ext uri="{9D8B030D-6E8A-4147-A177-3AD203B41FA5}">
                      <a16:colId xmlns:a16="http://schemas.microsoft.com/office/drawing/2014/main" val="3548635927"/>
                    </a:ext>
                  </a:extLst>
                </a:gridCol>
                <a:gridCol w="1091146">
                  <a:extLst>
                    <a:ext uri="{9D8B030D-6E8A-4147-A177-3AD203B41FA5}">
                      <a16:colId xmlns:a16="http://schemas.microsoft.com/office/drawing/2014/main" val="2891013861"/>
                    </a:ext>
                  </a:extLst>
                </a:gridCol>
                <a:gridCol w="1091146">
                  <a:extLst>
                    <a:ext uri="{9D8B030D-6E8A-4147-A177-3AD203B41FA5}">
                      <a16:colId xmlns:a16="http://schemas.microsoft.com/office/drawing/2014/main" val="4205657699"/>
                    </a:ext>
                  </a:extLst>
                </a:gridCol>
                <a:gridCol w="1091146">
                  <a:extLst>
                    <a:ext uri="{9D8B030D-6E8A-4147-A177-3AD203B41FA5}">
                      <a16:colId xmlns:a16="http://schemas.microsoft.com/office/drawing/2014/main" val="2041373745"/>
                    </a:ext>
                  </a:extLst>
                </a:gridCol>
              </a:tblGrid>
              <a:tr h="142877">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t>No. of patients</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err="1"/>
                        <a:t>No</a:t>
                      </a:r>
                      <a:r>
                        <a:rPr lang="de-DE" sz="1000"/>
                        <a:t>. </a:t>
                      </a:r>
                      <a:r>
                        <a:rPr lang="de-DE" sz="1000" err="1"/>
                        <a:t>of</a:t>
                      </a:r>
                      <a:r>
                        <a:rPr lang="de-DE" sz="1000"/>
                        <a:t> </a:t>
                      </a:r>
                      <a:r>
                        <a:rPr lang="de-DE" sz="1000" err="1"/>
                        <a:t>patients</a:t>
                      </a:r>
                      <a:r>
                        <a:rPr lang="de-DE" sz="1000"/>
                        <a:t> at </a:t>
                      </a:r>
                      <a:r>
                        <a:rPr lang="de-DE" sz="1000" err="1"/>
                        <a:t>risk</a:t>
                      </a:r>
                      <a:endParaRPr lang="de-DE" sz="1000"/>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558085198"/>
                  </a:ext>
                </a:extLst>
              </a:tr>
              <a:tr h="142877">
                <a:tc>
                  <a:txBody>
                    <a:bodyPr/>
                    <a:lstStyle/>
                    <a:p>
                      <a:pPr algn="ctr"/>
                      <a:endParaRPr lang="de-DE" sz="1000">
                        <a:solidFill>
                          <a:schemeClr val="tx1"/>
                        </a:solidFill>
                      </a:endParaRPr>
                    </a:p>
                  </a:txBody>
                  <a:tcPr marL="0" marR="0" marT="18000" marB="18000" anchor="ctr">
                    <a:solidFill>
                      <a:schemeClr val="accent3"/>
                    </a:solidFill>
                  </a:tcPr>
                </a:tc>
                <a:tc>
                  <a:txBody>
                    <a:bodyPr/>
                    <a:lstStyle/>
                    <a:p>
                      <a:pPr algn="ctr"/>
                      <a:r>
                        <a:rPr lang="de-DE" sz="1000">
                          <a:solidFill>
                            <a:schemeClr val="tx1"/>
                          </a:solidFill>
                        </a:rPr>
                        <a:t>111</a:t>
                      </a:r>
                    </a:p>
                  </a:txBody>
                  <a:tcPr marL="0" marR="180000" marT="18000" marB="18000" anchor="ctr"/>
                </a:tc>
                <a:tc>
                  <a:txBody>
                    <a:bodyPr/>
                    <a:lstStyle/>
                    <a:p>
                      <a:pPr algn="ctr"/>
                      <a:r>
                        <a:rPr lang="de-DE" sz="1000">
                          <a:solidFill>
                            <a:schemeClr val="tx1"/>
                          </a:solidFill>
                        </a:rPr>
                        <a:t>96</a:t>
                      </a:r>
                    </a:p>
                  </a:txBody>
                  <a:tcPr marL="0" marR="0" marT="18000" marB="18000" anchor="ctr"/>
                </a:tc>
                <a:tc>
                  <a:txBody>
                    <a:bodyPr/>
                    <a:lstStyle/>
                    <a:p>
                      <a:pPr algn="ctr"/>
                      <a:r>
                        <a:rPr lang="de-DE" sz="1000">
                          <a:solidFill>
                            <a:schemeClr val="tx1"/>
                          </a:solidFill>
                        </a:rPr>
                        <a:t>70</a:t>
                      </a:r>
                    </a:p>
                  </a:txBody>
                  <a:tcPr marL="0" marR="0" marT="18000" marB="18000" anchor="ctr"/>
                </a:tc>
                <a:tc>
                  <a:txBody>
                    <a:bodyPr/>
                    <a:lstStyle/>
                    <a:p>
                      <a:pPr algn="ctr"/>
                      <a:r>
                        <a:rPr lang="de-DE" sz="1000">
                          <a:solidFill>
                            <a:schemeClr val="tx1"/>
                          </a:solidFill>
                        </a:rPr>
                        <a:t>44</a:t>
                      </a:r>
                    </a:p>
                  </a:txBody>
                  <a:tcPr marL="0" marR="0" marT="18000" marB="18000" anchor="ctr"/>
                </a:tc>
                <a:tc>
                  <a:txBody>
                    <a:bodyPr/>
                    <a:lstStyle/>
                    <a:p>
                      <a:pPr algn="ctr"/>
                      <a:r>
                        <a:rPr lang="de-DE" sz="1000">
                          <a:solidFill>
                            <a:schemeClr val="tx1"/>
                          </a:solidFill>
                        </a:rPr>
                        <a:t>17</a:t>
                      </a:r>
                    </a:p>
                  </a:txBody>
                  <a:tcPr marL="396000" marR="0" marT="18000" marB="18000" anchor="ctr"/>
                </a:tc>
                <a:extLst>
                  <a:ext uri="{0D108BD9-81ED-4DB2-BD59-A6C34878D82A}">
                    <a16:rowId xmlns:a16="http://schemas.microsoft.com/office/drawing/2014/main" val="1001529525"/>
                  </a:ext>
                </a:extLst>
              </a:tr>
              <a:tr h="142877">
                <a:tc>
                  <a:txBody>
                    <a:bodyPr/>
                    <a:lstStyle/>
                    <a:p>
                      <a:pPr algn="ctr"/>
                      <a:endParaRPr lang="de-DE" sz="1000">
                        <a:solidFill>
                          <a:schemeClr val="tx1"/>
                        </a:solidFill>
                      </a:endParaRPr>
                    </a:p>
                  </a:txBody>
                  <a:tcPr marL="0" marR="0" marT="18000" marB="18000" anchor="ctr">
                    <a:solidFill>
                      <a:schemeClr val="accent1"/>
                    </a:solidFill>
                  </a:tcPr>
                </a:tc>
                <a:tc>
                  <a:txBody>
                    <a:bodyPr/>
                    <a:lstStyle/>
                    <a:p>
                      <a:pPr algn="ctr"/>
                      <a:r>
                        <a:rPr lang="de-DE" sz="1000">
                          <a:solidFill>
                            <a:schemeClr val="tx1"/>
                          </a:solidFill>
                        </a:rPr>
                        <a:t>42</a:t>
                      </a:r>
                    </a:p>
                  </a:txBody>
                  <a:tcPr marL="0" marR="180000" marT="18000" marB="18000" anchor="ctr"/>
                </a:tc>
                <a:tc>
                  <a:txBody>
                    <a:bodyPr/>
                    <a:lstStyle/>
                    <a:p>
                      <a:pPr algn="ctr"/>
                      <a:r>
                        <a:rPr lang="de-DE" sz="1000">
                          <a:solidFill>
                            <a:schemeClr val="tx1"/>
                          </a:solidFill>
                        </a:rPr>
                        <a:t>35</a:t>
                      </a:r>
                    </a:p>
                  </a:txBody>
                  <a:tcPr marL="0" marR="0" marT="18000" marB="18000" anchor="ctr"/>
                </a:tc>
                <a:tc>
                  <a:txBody>
                    <a:bodyPr/>
                    <a:lstStyle/>
                    <a:p>
                      <a:pPr algn="ctr"/>
                      <a:r>
                        <a:rPr lang="de-DE" sz="1000">
                          <a:solidFill>
                            <a:schemeClr val="tx1"/>
                          </a:solidFill>
                        </a:rPr>
                        <a:t>20</a:t>
                      </a:r>
                    </a:p>
                  </a:txBody>
                  <a:tcPr marL="0" marR="0" marT="18000" marB="18000" anchor="ctr"/>
                </a:tc>
                <a:tc>
                  <a:txBody>
                    <a:bodyPr/>
                    <a:lstStyle/>
                    <a:p>
                      <a:pPr algn="ctr"/>
                      <a:r>
                        <a:rPr lang="de-DE" sz="1000">
                          <a:solidFill>
                            <a:schemeClr val="tx1"/>
                          </a:solidFill>
                        </a:rPr>
                        <a:t>10</a:t>
                      </a:r>
                    </a:p>
                  </a:txBody>
                  <a:tcPr marL="0" marR="0" marT="18000" marB="18000" anchor="ctr"/>
                </a:tc>
                <a:tc>
                  <a:txBody>
                    <a:bodyPr/>
                    <a:lstStyle/>
                    <a:p>
                      <a:pPr algn="ctr"/>
                      <a:r>
                        <a:rPr lang="de-DE" sz="1000">
                          <a:solidFill>
                            <a:schemeClr val="tx1"/>
                          </a:solidFill>
                        </a:rPr>
                        <a:t>3</a:t>
                      </a:r>
                    </a:p>
                  </a:txBody>
                  <a:tcPr marL="396000" marR="0" marT="18000" marB="18000" anchor="ctr"/>
                </a:tc>
                <a:extLst>
                  <a:ext uri="{0D108BD9-81ED-4DB2-BD59-A6C34878D82A}">
                    <a16:rowId xmlns:a16="http://schemas.microsoft.com/office/drawing/2014/main" val="2876687392"/>
                  </a:ext>
                </a:extLst>
              </a:tr>
            </a:tbl>
          </a:graphicData>
        </a:graphic>
      </p:graphicFrame>
      <p:sp>
        <p:nvSpPr>
          <p:cNvPr id="25" name="Textfeld 24">
            <a:extLst>
              <a:ext uri="{FF2B5EF4-FFF2-40B4-BE49-F238E27FC236}">
                <a16:creationId xmlns:a16="http://schemas.microsoft.com/office/drawing/2014/main" id="{32F686FB-3C76-6B0F-57E1-B2070174AEC0}"/>
              </a:ext>
            </a:extLst>
          </p:cNvPr>
          <p:cNvSpPr txBox="1"/>
          <p:nvPr/>
        </p:nvSpPr>
        <p:spPr>
          <a:xfrm>
            <a:off x="1156174" y="2959168"/>
            <a:ext cx="912429" cy="338554"/>
          </a:xfrm>
          <a:prstGeom prst="rect">
            <a:avLst/>
          </a:prstGeom>
          <a:noFill/>
        </p:spPr>
        <p:txBody>
          <a:bodyPr wrap="none" rtlCol="0">
            <a:spAutoFit/>
          </a:bodyPr>
          <a:lstStyle/>
          <a:p>
            <a:r>
              <a:rPr lang="de-DE" sz="800"/>
              <a:t>Overall (N=111)</a:t>
            </a:r>
          </a:p>
          <a:p>
            <a:r>
              <a:rPr lang="de-DE" sz="800"/>
              <a:t>POD24 (</a:t>
            </a:r>
            <a:r>
              <a:rPr lang="de-DE" sz="800" err="1"/>
              <a:t>n</a:t>
            </a:r>
            <a:r>
              <a:rPr lang="de-DE" sz="800"/>
              <a:t>=42)</a:t>
            </a:r>
          </a:p>
        </p:txBody>
      </p:sp>
      <p:grpSp>
        <p:nvGrpSpPr>
          <p:cNvPr id="29" name="Gruppieren 28">
            <a:extLst>
              <a:ext uri="{FF2B5EF4-FFF2-40B4-BE49-F238E27FC236}">
                <a16:creationId xmlns:a16="http://schemas.microsoft.com/office/drawing/2014/main" id="{562618BA-E2C6-BE1B-7220-4895473B76AD}"/>
              </a:ext>
            </a:extLst>
          </p:cNvPr>
          <p:cNvGrpSpPr/>
          <p:nvPr/>
        </p:nvGrpSpPr>
        <p:grpSpPr>
          <a:xfrm>
            <a:off x="1083148" y="3040954"/>
            <a:ext cx="93600" cy="36000"/>
            <a:chOff x="1076324" y="3228252"/>
            <a:chExt cx="93600" cy="36000"/>
          </a:xfrm>
        </p:grpSpPr>
        <p:cxnSp>
          <p:nvCxnSpPr>
            <p:cNvPr id="27" name="Gerade Verbindung 26">
              <a:extLst>
                <a:ext uri="{FF2B5EF4-FFF2-40B4-BE49-F238E27FC236}">
                  <a16:creationId xmlns:a16="http://schemas.microsoft.com/office/drawing/2014/main" id="{89773DCF-C4EC-8264-C7E6-5518870EF626}"/>
                </a:ext>
              </a:extLst>
            </p:cNvPr>
            <p:cNvCxnSpPr>
              <a:cxnSpLocks/>
            </p:cNvCxnSpPr>
            <p:nvPr/>
          </p:nvCxnSpPr>
          <p:spPr>
            <a:xfrm>
              <a:off x="1076324" y="3260209"/>
              <a:ext cx="936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78829309-59FD-5B02-8D48-2E17824123ED}"/>
                </a:ext>
              </a:extLst>
            </p:cNvPr>
            <p:cNvCxnSpPr>
              <a:cxnSpLocks/>
            </p:cNvCxnSpPr>
            <p:nvPr/>
          </p:nvCxnSpPr>
          <p:spPr>
            <a:xfrm rot="5400000">
              <a:off x="1105124" y="3246252"/>
              <a:ext cx="36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0" name="Gruppieren 29">
            <a:extLst>
              <a:ext uri="{FF2B5EF4-FFF2-40B4-BE49-F238E27FC236}">
                <a16:creationId xmlns:a16="http://schemas.microsoft.com/office/drawing/2014/main" id="{88E8CD71-5064-5D5A-BE73-063047F41C8A}"/>
              </a:ext>
            </a:extLst>
          </p:cNvPr>
          <p:cNvGrpSpPr/>
          <p:nvPr/>
        </p:nvGrpSpPr>
        <p:grpSpPr>
          <a:xfrm>
            <a:off x="1083148" y="3171129"/>
            <a:ext cx="93600" cy="36000"/>
            <a:chOff x="1076324" y="3228252"/>
            <a:chExt cx="93600" cy="36000"/>
          </a:xfrm>
        </p:grpSpPr>
        <p:cxnSp>
          <p:nvCxnSpPr>
            <p:cNvPr id="31" name="Gerade Verbindung 30">
              <a:extLst>
                <a:ext uri="{FF2B5EF4-FFF2-40B4-BE49-F238E27FC236}">
                  <a16:creationId xmlns:a16="http://schemas.microsoft.com/office/drawing/2014/main" id="{2028E990-64F2-24FC-BC9F-1FED6FFE36BD}"/>
                </a:ext>
              </a:extLst>
            </p:cNvPr>
            <p:cNvCxnSpPr>
              <a:cxnSpLocks/>
            </p:cNvCxnSpPr>
            <p:nvPr/>
          </p:nvCxnSpPr>
          <p:spPr>
            <a:xfrm>
              <a:off x="1076324" y="3260209"/>
              <a:ext cx="936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BBD26B5C-CF48-9346-C671-166F95F20298}"/>
                </a:ext>
              </a:extLst>
            </p:cNvPr>
            <p:cNvCxnSpPr>
              <a:cxnSpLocks/>
            </p:cNvCxnSpPr>
            <p:nvPr/>
          </p:nvCxnSpPr>
          <p:spPr>
            <a:xfrm rot="5400000">
              <a:off x="1105124" y="3246252"/>
              <a:ext cx="3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aphicFrame>
        <p:nvGraphicFramePr>
          <p:cNvPr id="33" name="Tabelle 32">
            <a:extLst>
              <a:ext uri="{FF2B5EF4-FFF2-40B4-BE49-F238E27FC236}">
                <a16:creationId xmlns:a16="http://schemas.microsoft.com/office/drawing/2014/main" id="{3ADFBE0D-EEBA-A391-B37B-5E95E300EDC5}"/>
              </a:ext>
            </a:extLst>
          </p:cNvPr>
          <p:cNvGraphicFramePr>
            <a:graphicFrameLocks noGrp="1"/>
          </p:cNvGraphicFramePr>
          <p:nvPr>
            <p:extLst>
              <p:ext uri="{D42A27DB-BD31-4B8C-83A1-F6EECF244321}">
                <p14:modId xmlns:p14="http://schemas.microsoft.com/office/powerpoint/2010/main" val="3572497126"/>
              </p:ext>
            </p:extLst>
          </p:nvPr>
        </p:nvGraphicFramePr>
        <p:xfrm>
          <a:off x="2330565" y="2664362"/>
          <a:ext cx="3213485" cy="493200"/>
        </p:xfrm>
        <a:graphic>
          <a:graphicData uri="http://schemas.openxmlformats.org/drawingml/2006/table">
            <a:tbl>
              <a:tblPr firstRow="1" bandRow="1">
                <a:tableStyleId>{5C22544A-7EE6-4342-B048-85BDC9FD1C3A}</a:tableStyleId>
              </a:tblPr>
              <a:tblGrid>
                <a:gridCol w="642697">
                  <a:extLst>
                    <a:ext uri="{9D8B030D-6E8A-4147-A177-3AD203B41FA5}">
                      <a16:colId xmlns:a16="http://schemas.microsoft.com/office/drawing/2014/main" val="2949672590"/>
                    </a:ext>
                  </a:extLst>
                </a:gridCol>
                <a:gridCol w="642697">
                  <a:extLst>
                    <a:ext uri="{9D8B030D-6E8A-4147-A177-3AD203B41FA5}">
                      <a16:colId xmlns:a16="http://schemas.microsoft.com/office/drawing/2014/main" val="3548635927"/>
                    </a:ext>
                  </a:extLst>
                </a:gridCol>
                <a:gridCol w="642697">
                  <a:extLst>
                    <a:ext uri="{9D8B030D-6E8A-4147-A177-3AD203B41FA5}">
                      <a16:colId xmlns:a16="http://schemas.microsoft.com/office/drawing/2014/main" val="2891013861"/>
                    </a:ext>
                  </a:extLst>
                </a:gridCol>
                <a:gridCol w="642697">
                  <a:extLst>
                    <a:ext uri="{9D8B030D-6E8A-4147-A177-3AD203B41FA5}">
                      <a16:colId xmlns:a16="http://schemas.microsoft.com/office/drawing/2014/main" val="4205657699"/>
                    </a:ext>
                  </a:extLst>
                </a:gridCol>
                <a:gridCol w="642697">
                  <a:extLst>
                    <a:ext uri="{9D8B030D-6E8A-4147-A177-3AD203B41FA5}">
                      <a16:colId xmlns:a16="http://schemas.microsoft.com/office/drawing/2014/main" val="2041373745"/>
                    </a:ext>
                  </a:extLst>
                </a:gridCol>
              </a:tblGrid>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600" err="1"/>
                        <a:t>PFS</a:t>
                      </a:r>
                      <a:r>
                        <a:rPr lang="de-DE" sz="600" baseline="30000" err="1"/>
                        <a:t>a</a:t>
                      </a:r>
                      <a:endParaRPr lang="de-DE" sz="600"/>
                    </a:p>
                  </a:txBody>
                  <a:tcPr marL="7200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600" err="1"/>
                        <a:t>Overall</a:t>
                      </a:r>
                      <a:r>
                        <a:rPr lang="de-DE" sz="600" baseline="30000" err="1"/>
                        <a:t>b</a:t>
                      </a:r>
                      <a:br>
                        <a:rPr lang="de-DE" sz="600" baseline="30000"/>
                      </a:br>
                      <a:r>
                        <a:rPr lang="de-DE" sz="600" baseline="0"/>
                        <a:t>N=111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600"/>
                        <a:t>POD24</a:t>
                      </a:r>
                      <a:r>
                        <a:rPr lang="de-DE" sz="600" baseline="30000"/>
                        <a:t>c</a:t>
                      </a:r>
                      <a:br>
                        <a:rPr lang="de-DE" sz="600" baseline="30000"/>
                      </a:br>
                      <a:r>
                        <a:rPr lang="de-DE" sz="600" baseline="0" err="1"/>
                        <a:t>n</a:t>
                      </a:r>
                      <a:r>
                        <a:rPr lang="de-DE" sz="600" baseline="0"/>
                        <a:t>=42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600"/>
                        <a:t>POD24 2L</a:t>
                      </a:r>
                      <a:r>
                        <a:rPr lang="de-DE" sz="600" baseline="30000"/>
                        <a:t>d</a:t>
                      </a:r>
                      <a:br>
                        <a:rPr lang="de-DE" sz="600" baseline="30000"/>
                      </a:br>
                      <a:r>
                        <a:rPr lang="de-DE" sz="600" baseline="0"/>
                        <a:t>n=23</a:t>
                      </a:r>
                      <a:endParaRPr lang="de-DE" sz="600" baseline="300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600"/>
                        <a:t>POD24 3L+</a:t>
                      </a:r>
                      <a:r>
                        <a:rPr lang="de-DE" sz="600" baseline="30000"/>
                        <a:t>e</a:t>
                      </a:r>
                      <a:br>
                        <a:rPr lang="de-DE" sz="600" baseline="0"/>
                      </a:br>
                      <a:r>
                        <a:rPr lang="de-DE" sz="600" baseline="0"/>
                        <a:t>n=19</a:t>
                      </a:r>
                      <a:endParaRPr lang="de-DE" sz="600"/>
                    </a:p>
                  </a:txBody>
                  <a:tcPr anchor="ctr"/>
                </a:tc>
                <a:extLst>
                  <a:ext uri="{0D108BD9-81ED-4DB2-BD59-A6C34878D82A}">
                    <a16:rowId xmlns:a16="http://schemas.microsoft.com/office/drawing/2014/main" val="558085198"/>
                  </a:ext>
                </a:extLst>
              </a:tr>
              <a:tr h="142877">
                <a:tc>
                  <a:txBody>
                    <a:bodyPr/>
                    <a:lstStyle/>
                    <a:p>
                      <a:pPr algn="l"/>
                      <a:r>
                        <a:rPr lang="de-DE" sz="600">
                          <a:solidFill>
                            <a:schemeClr val="tx1"/>
                          </a:solidFill>
                        </a:rPr>
                        <a:t>9-mo, 12-mo</a:t>
                      </a:r>
                      <a:br>
                        <a:rPr lang="de-DE" sz="600">
                          <a:solidFill>
                            <a:schemeClr val="tx1"/>
                          </a:solidFill>
                        </a:rPr>
                      </a:br>
                      <a:r>
                        <a:rPr lang="de-DE" sz="600" err="1">
                          <a:solidFill>
                            <a:schemeClr val="tx1"/>
                          </a:solidFill>
                        </a:rPr>
                        <a:t>estimates</a:t>
                      </a:r>
                      <a:r>
                        <a:rPr lang="de-DE" sz="600">
                          <a:solidFill>
                            <a:schemeClr val="tx1"/>
                          </a:solidFill>
                        </a:rPr>
                        <a:t>, %</a:t>
                      </a:r>
                    </a:p>
                  </a:txBody>
                  <a:tcPr marL="72000" marR="0" marT="18000" marB="18000" anchor="ctr">
                    <a:solidFill>
                      <a:srgbClr val="E7E8EA"/>
                    </a:solidFill>
                  </a:tcPr>
                </a:tc>
                <a:tc>
                  <a:txBody>
                    <a:bodyPr/>
                    <a:lstStyle/>
                    <a:p>
                      <a:pPr algn="ctr"/>
                      <a:r>
                        <a:rPr lang="de-DE" sz="600">
                          <a:solidFill>
                            <a:schemeClr val="tx1"/>
                          </a:solidFill>
                        </a:rPr>
                        <a:t>85, 78</a:t>
                      </a:r>
                    </a:p>
                  </a:txBody>
                  <a:tcPr marL="0" marR="0" marT="18000" marB="18000" anchor="ctr">
                    <a:solidFill>
                      <a:srgbClr val="E7E8EA"/>
                    </a:solidFill>
                  </a:tcPr>
                </a:tc>
                <a:tc>
                  <a:txBody>
                    <a:bodyPr/>
                    <a:lstStyle/>
                    <a:p>
                      <a:pPr algn="ctr"/>
                      <a:r>
                        <a:rPr lang="de-DE" sz="600">
                          <a:solidFill>
                            <a:schemeClr val="tx1"/>
                          </a:solidFill>
                        </a:rPr>
                        <a:t>77, 77</a:t>
                      </a:r>
                    </a:p>
                  </a:txBody>
                  <a:tcPr marL="0" marR="0" marT="18000" marB="18000" anchor="ctr">
                    <a:solidFill>
                      <a:srgbClr val="E7E8EA"/>
                    </a:solidFill>
                  </a:tcPr>
                </a:tc>
                <a:tc>
                  <a:txBody>
                    <a:bodyPr/>
                    <a:lstStyle/>
                    <a:p>
                      <a:pPr algn="ctr"/>
                      <a:r>
                        <a:rPr lang="de-DE" sz="600">
                          <a:solidFill>
                            <a:schemeClr val="tx1"/>
                          </a:solidFill>
                        </a:rPr>
                        <a:t>81, 81</a:t>
                      </a:r>
                    </a:p>
                  </a:txBody>
                  <a:tcPr marL="0" marR="0" marT="18000" marB="18000" anchor="ctr">
                    <a:solidFill>
                      <a:srgbClr val="E7E8EA"/>
                    </a:solidFill>
                  </a:tcPr>
                </a:tc>
                <a:tc>
                  <a:txBody>
                    <a:bodyPr/>
                    <a:lstStyle/>
                    <a:p>
                      <a:pPr algn="ctr"/>
                      <a:r>
                        <a:rPr lang="de-DE" sz="600">
                          <a:solidFill>
                            <a:schemeClr val="tx1"/>
                          </a:solidFill>
                        </a:rPr>
                        <a:t>72, 72</a:t>
                      </a:r>
                    </a:p>
                  </a:txBody>
                  <a:tcPr marL="0" marR="0" marT="18000" marB="18000" anchor="ctr">
                    <a:solidFill>
                      <a:srgbClr val="E7E8EA"/>
                    </a:solidFill>
                  </a:tcPr>
                </a:tc>
                <a:extLst>
                  <a:ext uri="{0D108BD9-81ED-4DB2-BD59-A6C34878D82A}">
                    <a16:rowId xmlns:a16="http://schemas.microsoft.com/office/drawing/2014/main" val="1001529525"/>
                  </a:ext>
                </a:extLst>
              </a:tr>
            </a:tbl>
          </a:graphicData>
        </a:graphic>
      </p:graphicFrame>
      <p:grpSp>
        <p:nvGrpSpPr>
          <p:cNvPr id="13" name="Gruppieren 12">
            <a:extLst>
              <a:ext uri="{FF2B5EF4-FFF2-40B4-BE49-F238E27FC236}">
                <a16:creationId xmlns:a16="http://schemas.microsoft.com/office/drawing/2014/main" id="{7512FDD5-F93D-786B-0EEC-8D22CE6D83C4}"/>
              </a:ext>
            </a:extLst>
          </p:cNvPr>
          <p:cNvGrpSpPr/>
          <p:nvPr/>
        </p:nvGrpSpPr>
        <p:grpSpPr>
          <a:xfrm>
            <a:off x="6876620" y="2592667"/>
            <a:ext cx="1706807" cy="830997"/>
            <a:chOff x="6876620" y="2592667"/>
            <a:chExt cx="1706807" cy="830997"/>
          </a:xfrm>
        </p:grpSpPr>
        <p:sp>
          <p:nvSpPr>
            <p:cNvPr id="41" name="Textfeld 40">
              <a:extLst>
                <a:ext uri="{FF2B5EF4-FFF2-40B4-BE49-F238E27FC236}">
                  <a16:creationId xmlns:a16="http://schemas.microsoft.com/office/drawing/2014/main" id="{FA858A1E-9A99-4BBF-F721-022C10DEEBF9}"/>
                </a:ext>
              </a:extLst>
            </p:cNvPr>
            <p:cNvSpPr txBox="1"/>
            <p:nvPr/>
          </p:nvSpPr>
          <p:spPr>
            <a:xfrm>
              <a:off x="6949646" y="2592667"/>
              <a:ext cx="1633781" cy="830997"/>
            </a:xfrm>
            <a:prstGeom prst="rect">
              <a:avLst/>
            </a:prstGeom>
            <a:noFill/>
          </p:spPr>
          <p:txBody>
            <a:bodyPr wrap="none" rtlCol="0">
              <a:spAutoFit/>
            </a:bodyPr>
            <a:lstStyle/>
            <a:p>
              <a:r>
                <a:rPr lang="de-DE" sz="800"/>
                <a:t>Primary </a:t>
              </a:r>
              <a:r>
                <a:rPr lang="de-DE" sz="800" err="1"/>
                <a:t>refractory</a:t>
              </a:r>
              <a:r>
                <a:rPr lang="de-DE" sz="800"/>
                <a:t> (</a:t>
              </a:r>
              <a:r>
                <a:rPr lang="de-DE" sz="800" err="1"/>
                <a:t>n</a:t>
              </a:r>
              <a:r>
                <a:rPr lang="de-DE" sz="800"/>
                <a:t>=38)</a:t>
              </a:r>
              <a:r>
                <a:rPr lang="de-DE" sz="800" baseline="30000"/>
                <a:t>f</a:t>
              </a:r>
            </a:p>
            <a:p>
              <a:r>
                <a:rPr lang="de-DE" sz="800" err="1"/>
                <a:t>Refractory</a:t>
              </a:r>
              <a:r>
                <a:rPr lang="de-DE" sz="800"/>
                <a:t> </a:t>
              </a:r>
              <a:r>
                <a:rPr lang="de-DE" sz="800" err="1"/>
                <a:t>to</a:t>
              </a:r>
              <a:r>
                <a:rPr lang="de-DE" sz="800"/>
                <a:t> anti-CD20 (</a:t>
              </a:r>
              <a:r>
                <a:rPr lang="de-DE" sz="800" err="1"/>
                <a:t>n</a:t>
              </a:r>
              <a:r>
                <a:rPr lang="de-DE" sz="800"/>
                <a:t>=48)</a:t>
              </a:r>
              <a:r>
                <a:rPr lang="de-DE" sz="800" baseline="30000"/>
                <a:t>f</a:t>
              </a:r>
            </a:p>
            <a:p>
              <a:r>
                <a:rPr lang="de-DE" sz="800"/>
                <a:t>Double </a:t>
              </a:r>
              <a:r>
                <a:rPr lang="de-DE" sz="800" err="1"/>
                <a:t>refractory</a:t>
              </a:r>
              <a:r>
                <a:rPr lang="de-DE" sz="800"/>
                <a:t> (</a:t>
              </a:r>
              <a:r>
                <a:rPr lang="de-DE" sz="800" err="1"/>
                <a:t>n</a:t>
              </a:r>
              <a:r>
                <a:rPr lang="de-DE" sz="800"/>
                <a:t>=37)</a:t>
              </a:r>
              <a:r>
                <a:rPr lang="de-DE" sz="800" baseline="30000" err="1"/>
                <a:t>g</a:t>
              </a:r>
              <a:endParaRPr lang="de-DE" sz="800" baseline="30000"/>
            </a:p>
            <a:p>
              <a:r>
                <a:rPr lang="de-DE" sz="800"/>
                <a:t>High FLIPI (3-5) (</a:t>
              </a:r>
              <a:r>
                <a:rPr lang="de-DE" sz="800" err="1"/>
                <a:t>n</a:t>
              </a:r>
              <a:r>
                <a:rPr lang="de-DE" sz="800"/>
                <a:t>=64)</a:t>
              </a:r>
              <a:r>
                <a:rPr lang="de-DE" sz="800" baseline="30000"/>
                <a:t>h</a:t>
              </a:r>
            </a:p>
            <a:p>
              <a:r>
                <a:rPr lang="de-DE" sz="800"/>
                <a:t>Non-high </a:t>
              </a:r>
              <a:r>
                <a:rPr lang="de-DE" sz="800" err="1"/>
                <a:t>risk</a:t>
              </a:r>
              <a:r>
                <a:rPr lang="de-DE" sz="800"/>
                <a:t> (</a:t>
              </a:r>
              <a:r>
                <a:rPr lang="de-DE" sz="800" err="1"/>
                <a:t>n</a:t>
              </a:r>
              <a:r>
                <a:rPr lang="de-DE" sz="800"/>
                <a:t>=21)</a:t>
              </a:r>
              <a:r>
                <a:rPr lang="de-DE" sz="800" baseline="30000"/>
                <a:t>i</a:t>
              </a:r>
            </a:p>
            <a:p>
              <a:endParaRPr lang="de-DE" sz="800"/>
            </a:p>
          </p:txBody>
        </p:sp>
        <p:grpSp>
          <p:nvGrpSpPr>
            <p:cNvPr id="42" name="Gruppieren 41">
              <a:extLst>
                <a:ext uri="{FF2B5EF4-FFF2-40B4-BE49-F238E27FC236}">
                  <a16:creationId xmlns:a16="http://schemas.microsoft.com/office/drawing/2014/main" id="{5E25FC1D-82E8-03E2-A212-B69C5C541D52}"/>
                </a:ext>
              </a:extLst>
            </p:cNvPr>
            <p:cNvGrpSpPr/>
            <p:nvPr/>
          </p:nvGrpSpPr>
          <p:grpSpPr>
            <a:xfrm>
              <a:off x="6876620" y="2674453"/>
              <a:ext cx="93600" cy="36000"/>
              <a:chOff x="1076324" y="3228252"/>
              <a:chExt cx="93600" cy="36000"/>
            </a:xfrm>
          </p:grpSpPr>
          <p:cxnSp>
            <p:nvCxnSpPr>
              <p:cNvPr id="43" name="Gerade Verbindung 42">
                <a:extLst>
                  <a:ext uri="{FF2B5EF4-FFF2-40B4-BE49-F238E27FC236}">
                    <a16:creationId xmlns:a16="http://schemas.microsoft.com/office/drawing/2014/main" id="{01C6364A-D191-5870-75E3-FFBA69CDE7CB}"/>
                  </a:ext>
                </a:extLst>
              </p:cNvPr>
              <p:cNvCxnSpPr>
                <a:cxnSpLocks/>
              </p:cNvCxnSpPr>
              <p:nvPr/>
            </p:nvCxnSpPr>
            <p:spPr>
              <a:xfrm>
                <a:off x="1076324" y="3260209"/>
                <a:ext cx="936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C8EBF370-108A-7E14-3B3B-024B3BF83A6F}"/>
                  </a:ext>
                </a:extLst>
              </p:cNvPr>
              <p:cNvCxnSpPr>
                <a:cxnSpLocks/>
              </p:cNvCxnSpPr>
              <p:nvPr/>
            </p:nvCxnSpPr>
            <p:spPr>
              <a:xfrm rot="5400000">
                <a:off x="1105124" y="3246252"/>
                <a:ext cx="36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5" name="Gruppieren 44">
              <a:extLst>
                <a:ext uri="{FF2B5EF4-FFF2-40B4-BE49-F238E27FC236}">
                  <a16:creationId xmlns:a16="http://schemas.microsoft.com/office/drawing/2014/main" id="{C3668ECF-2B7F-DD0F-E93D-1016E6CA52DE}"/>
                </a:ext>
              </a:extLst>
            </p:cNvPr>
            <p:cNvGrpSpPr/>
            <p:nvPr/>
          </p:nvGrpSpPr>
          <p:grpSpPr>
            <a:xfrm>
              <a:off x="6876620" y="2799257"/>
              <a:ext cx="93600" cy="36000"/>
              <a:chOff x="1076324" y="3228252"/>
              <a:chExt cx="93600" cy="36000"/>
            </a:xfrm>
          </p:grpSpPr>
          <p:cxnSp>
            <p:nvCxnSpPr>
              <p:cNvPr id="46" name="Gerade Verbindung 45">
                <a:extLst>
                  <a:ext uri="{FF2B5EF4-FFF2-40B4-BE49-F238E27FC236}">
                    <a16:creationId xmlns:a16="http://schemas.microsoft.com/office/drawing/2014/main" id="{F41F7FA0-A6C3-1957-F7F8-7FD302F0FE63}"/>
                  </a:ext>
                </a:extLst>
              </p:cNvPr>
              <p:cNvCxnSpPr>
                <a:cxnSpLocks/>
              </p:cNvCxnSpPr>
              <p:nvPr/>
            </p:nvCxnSpPr>
            <p:spPr>
              <a:xfrm>
                <a:off x="1076324" y="3260209"/>
                <a:ext cx="936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Gerade Verbindung 46">
                <a:extLst>
                  <a:ext uri="{FF2B5EF4-FFF2-40B4-BE49-F238E27FC236}">
                    <a16:creationId xmlns:a16="http://schemas.microsoft.com/office/drawing/2014/main" id="{6104D859-F5E6-7626-553C-5A9D6120F313}"/>
                  </a:ext>
                </a:extLst>
              </p:cNvPr>
              <p:cNvCxnSpPr>
                <a:cxnSpLocks/>
              </p:cNvCxnSpPr>
              <p:nvPr/>
            </p:nvCxnSpPr>
            <p:spPr>
              <a:xfrm rot="5400000">
                <a:off x="1105124" y="3246252"/>
                <a:ext cx="3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8" name="Gruppieren 57">
              <a:extLst>
                <a:ext uri="{FF2B5EF4-FFF2-40B4-BE49-F238E27FC236}">
                  <a16:creationId xmlns:a16="http://schemas.microsoft.com/office/drawing/2014/main" id="{1E4677E9-7B68-9F51-A915-1CD7D326F9F9}"/>
                </a:ext>
              </a:extLst>
            </p:cNvPr>
            <p:cNvGrpSpPr/>
            <p:nvPr/>
          </p:nvGrpSpPr>
          <p:grpSpPr>
            <a:xfrm>
              <a:off x="6876620" y="2924061"/>
              <a:ext cx="93600" cy="36000"/>
              <a:chOff x="1076324" y="3228252"/>
              <a:chExt cx="93600" cy="36000"/>
            </a:xfrm>
          </p:grpSpPr>
          <p:cxnSp>
            <p:nvCxnSpPr>
              <p:cNvPr id="59" name="Gerade Verbindung 58">
                <a:extLst>
                  <a:ext uri="{FF2B5EF4-FFF2-40B4-BE49-F238E27FC236}">
                    <a16:creationId xmlns:a16="http://schemas.microsoft.com/office/drawing/2014/main" id="{2E551316-96A3-1734-4235-37D989A1E068}"/>
                  </a:ext>
                </a:extLst>
              </p:cNvPr>
              <p:cNvCxnSpPr>
                <a:cxnSpLocks/>
              </p:cNvCxnSpPr>
              <p:nvPr/>
            </p:nvCxnSpPr>
            <p:spPr>
              <a:xfrm>
                <a:off x="1076324" y="3260209"/>
                <a:ext cx="93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ADEC1C6C-4DFC-A883-6490-3866552DF7DB}"/>
                  </a:ext>
                </a:extLst>
              </p:cNvPr>
              <p:cNvCxnSpPr>
                <a:cxnSpLocks/>
              </p:cNvCxnSpPr>
              <p:nvPr/>
            </p:nvCxnSpPr>
            <p:spPr>
              <a:xfrm rot="5400000">
                <a:off x="1105124" y="3246252"/>
                <a:ext cx="3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1" name="Gruppieren 60">
              <a:extLst>
                <a:ext uri="{FF2B5EF4-FFF2-40B4-BE49-F238E27FC236}">
                  <a16:creationId xmlns:a16="http://schemas.microsoft.com/office/drawing/2014/main" id="{9EBBA2E5-28DB-4894-F904-E747DE66B6BC}"/>
                </a:ext>
              </a:extLst>
            </p:cNvPr>
            <p:cNvGrpSpPr/>
            <p:nvPr/>
          </p:nvGrpSpPr>
          <p:grpSpPr>
            <a:xfrm>
              <a:off x="6876620" y="3048865"/>
              <a:ext cx="93600" cy="36000"/>
              <a:chOff x="1076324" y="3228252"/>
              <a:chExt cx="93600" cy="36000"/>
            </a:xfrm>
          </p:grpSpPr>
          <p:cxnSp>
            <p:nvCxnSpPr>
              <p:cNvPr id="62" name="Gerade Verbindung 61">
                <a:extLst>
                  <a:ext uri="{FF2B5EF4-FFF2-40B4-BE49-F238E27FC236}">
                    <a16:creationId xmlns:a16="http://schemas.microsoft.com/office/drawing/2014/main" id="{BD0EB991-F13A-D6A5-A41A-662ECE5BC435}"/>
                  </a:ext>
                </a:extLst>
              </p:cNvPr>
              <p:cNvCxnSpPr>
                <a:cxnSpLocks/>
              </p:cNvCxnSpPr>
              <p:nvPr/>
            </p:nvCxnSpPr>
            <p:spPr>
              <a:xfrm>
                <a:off x="1076324" y="3260209"/>
                <a:ext cx="936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3" name="Gerade Verbindung 62">
                <a:extLst>
                  <a:ext uri="{FF2B5EF4-FFF2-40B4-BE49-F238E27FC236}">
                    <a16:creationId xmlns:a16="http://schemas.microsoft.com/office/drawing/2014/main" id="{8D7BE94D-AE97-857D-3D5C-D911A27E94DF}"/>
                  </a:ext>
                </a:extLst>
              </p:cNvPr>
              <p:cNvCxnSpPr>
                <a:cxnSpLocks/>
              </p:cNvCxnSpPr>
              <p:nvPr/>
            </p:nvCxnSpPr>
            <p:spPr>
              <a:xfrm rot="5400000">
                <a:off x="1105124" y="3246252"/>
                <a:ext cx="36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2C740678-BBA0-F3B2-316E-BC054BC3AE83}"/>
                </a:ext>
              </a:extLst>
            </p:cNvPr>
            <p:cNvGrpSpPr/>
            <p:nvPr/>
          </p:nvGrpSpPr>
          <p:grpSpPr>
            <a:xfrm>
              <a:off x="6876620" y="3173670"/>
              <a:ext cx="93600" cy="36000"/>
              <a:chOff x="1076324" y="3228252"/>
              <a:chExt cx="93600" cy="36000"/>
            </a:xfrm>
          </p:grpSpPr>
          <p:cxnSp>
            <p:nvCxnSpPr>
              <p:cNvPr id="65" name="Gerade Verbindung 64">
                <a:extLst>
                  <a:ext uri="{FF2B5EF4-FFF2-40B4-BE49-F238E27FC236}">
                    <a16:creationId xmlns:a16="http://schemas.microsoft.com/office/drawing/2014/main" id="{010F2AD8-332D-2120-4D05-6DEEFADEAC26}"/>
                  </a:ext>
                </a:extLst>
              </p:cNvPr>
              <p:cNvCxnSpPr>
                <a:cxnSpLocks/>
              </p:cNvCxnSpPr>
              <p:nvPr/>
            </p:nvCxnSpPr>
            <p:spPr>
              <a:xfrm>
                <a:off x="1076324" y="3260209"/>
                <a:ext cx="93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Gerade Verbindung 65">
                <a:extLst>
                  <a:ext uri="{FF2B5EF4-FFF2-40B4-BE49-F238E27FC236}">
                    <a16:creationId xmlns:a16="http://schemas.microsoft.com/office/drawing/2014/main" id="{755799EC-55B0-E309-354F-C52AD3E10B17}"/>
                  </a:ext>
                </a:extLst>
              </p:cNvPr>
              <p:cNvCxnSpPr>
                <a:cxnSpLocks/>
              </p:cNvCxnSpPr>
              <p:nvPr/>
            </p:nvCxnSpPr>
            <p:spPr>
              <a:xfrm rot="5400000">
                <a:off x="1105124" y="3246252"/>
                <a:ext cx="3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graphicFrame>
        <p:nvGraphicFramePr>
          <p:cNvPr id="67" name="Tabelle 66">
            <a:extLst>
              <a:ext uri="{FF2B5EF4-FFF2-40B4-BE49-F238E27FC236}">
                <a16:creationId xmlns:a16="http://schemas.microsoft.com/office/drawing/2014/main" id="{FB91CD3A-AF5B-3C84-26B7-1129A5FEF890}"/>
              </a:ext>
            </a:extLst>
          </p:cNvPr>
          <p:cNvGraphicFramePr>
            <a:graphicFrameLocks noGrp="1"/>
          </p:cNvGraphicFramePr>
          <p:nvPr>
            <p:extLst>
              <p:ext uri="{D42A27DB-BD31-4B8C-83A1-F6EECF244321}">
                <p14:modId xmlns:p14="http://schemas.microsoft.com/office/powerpoint/2010/main" val="3240899081"/>
              </p:ext>
            </p:extLst>
          </p:nvPr>
        </p:nvGraphicFramePr>
        <p:xfrm>
          <a:off x="6211880" y="3909524"/>
          <a:ext cx="5572130" cy="1185840"/>
        </p:xfrm>
        <a:graphic>
          <a:graphicData uri="http://schemas.openxmlformats.org/drawingml/2006/table">
            <a:tbl>
              <a:tblPr firstRow="1" bandRow="1">
                <a:tableStyleId>{5C22544A-7EE6-4342-B048-85BDC9FD1C3A}</a:tableStyleId>
              </a:tblPr>
              <a:tblGrid>
                <a:gridCol w="116840">
                  <a:extLst>
                    <a:ext uri="{9D8B030D-6E8A-4147-A177-3AD203B41FA5}">
                      <a16:colId xmlns:a16="http://schemas.microsoft.com/office/drawing/2014/main" val="1655906386"/>
                    </a:ext>
                  </a:extLst>
                </a:gridCol>
                <a:gridCol w="1091058">
                  <a:extLst>
                    <a:ext uri="{9D8B030D-6E8A-4147-A177-3AD203B41FA5}">
                      <a16:colId xmlns:a16="http://schemas.microsoft.com/office/drawing/2014/main" val="2949672590"/>
                    </a:ext>
                  </a:extLst>
                </a:gridCol>
                <a:gridCol w="1091058">
                  <a:extLst>
                    <a:ext uri="{9D8B030D-6E8A-4147-A177-3AD203B41FA5}">
                      <a16:colId xmlns:a16="http://schemas.microsoft.com/office/drawing/2014/main" val="3548635927"/>
                    </a:ext>
                  </a:extLst>
                </a:gridCol>
                <a:gridCol w="1091058">
                  <a:extLst>
                    <a:ext uri="{9D8B030D-6E8A-4147-A177-3AD203B41FA5}">
                      <a16:colId xmlns:a16="http://schemas.microsoft.com/office/drawing/2014/main" val="2891013861"/>
                    </a:ext>
                  </a:extLst>
                </a:gridCol>
                <a:gridCol w="1091058">
                  <a:extLst>
                    <a:ext uri="{9D8B030D-6E8A-4147-A177-3AD203B41FA5}">
                      <a16:colId xmlns:a16="http://schemas.microsoft.com/office/drawing/2014/main" val="4205657699"/>
                    </a:ext>
                  </a:extLst>
                </a:gridCol>
                <a:gridCol w="1091058">
                  <a:extLst>
                    <a:ext uri="{9D8B030D-6E8A-4147-A177-3AD203B41FA5}">
                      <a16:colId xmlns:a16="http://schemas.microsoft.com/office/drawing/2014/main" val="2041373745"/>
                    </a:ext>
                  </a:extLst>
                </a:gridCol>
              </a:tblGrid>
              <a:tr h="142877">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t>No. of patients</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err="1"/>
                        <a:t>No</a:t>
                      </a:r>
                      <a:r>
                        <a:rPr lang="de-DE" sz="1000"/>
                        <a:t>. </a:t>
                      </a:r>
                      <a:r>
                        <a:rPr lang="de-DE" sz="1000" err="1"/>
                        <a:t>of</a:t>
                      </a:r>
                      <a:r>
                        <a:rPr lang="de-DE" sz="1000"/>
                        <a:t> </a:t>
                      </a:r>
                      <a:r>
                        <a:rPr lang="de-DE" sz="1000" err="1"/>
                        <a:t>patients</a:t>
                      </a:r>
                      <a:r>
                        <a:rPr lang="de-DE" sz="1000"/>
                        <a:t> at </a:t>
                      </a:r>
                      <a:r>
                        <a:rPr lang="de-DE" sz="1000" err="1"/>
                        <a:t>risk</a:t>
                      </a:r>
                      <a:endParaRPr lang="de-DE" sz="1000"/>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558085198"/>
                  </a:ext>
                </a:extLst>
              </a:tr>
              <a:tr h="142877">
                <a:tc>
                  <a:txBody>
                    <a:bodyPr/>
                    <a:lstStyle/>
                    <a:p>
                      <a:pPr algn="ctr"/>
                      <a:endParaRPr lang="de-DE" sz="1000">
                        <a:solidFill>
                          <a:schemeClr val="tx1"/>
                        </a:solidFill>
                      </a:endParaRPr>
                    </a:p>
                  </a:txBody>
                  <a:tcPr marL="0" marR="0" marT="18000" marB="18000" anchor="ctr">
                    <a:solidFill>
                      <a:schemeClr val="accent1"/>
                    </a:solidFill>
                  </a:tcPr>
                </a:tc>
                <a:tc>
                  <a:txBody>
                    <a:bodyPr/>
                    <a:lstStyle/>
                    <a:p>
                      <a:pPr algn="ctr"/>
                      <a:r>
                        <a:rPr lang="de-DE" sz="1000">
                          <a:solidFill>
                            <a:schemeClr val="tx1"/>
                          </a:solidFill>
                        </a:rPr>
                        <a:t>38</a:t>
                      </a:r>
                    </a:p>
                  </a:txBody>
                  <a:tcPr marL="0" marR="180000" marT="18000" marB="18000" anchor="ctr"/>
                </a:tc>
                <a:tc>
                  <a:txBody>
                    <a:bodyPr/>
                    <a:lstStyle/>
                    <a:p>
                      <a:pPr algn="ctr"/>
                      <a:r>
                        <a:rPr lang="de-DE" sz="1000">
                          <a:solidFill>
                            <a:schemeClr val="tx1"/>
                          </a:solidFill>
                        </a:rPr>
                        <a:t>34</a:t>
                      </a:r>
                    </a:p>
                  </a:txBody>
                  <a:tcPr marL="0" marR="0" marT="18000" marB="18000" anchor="ctr"/>
                </a:tc>
                <a:tc>
                  <a:txBody>
                    <a:bodyPr/>
                    <a:lstStyle/>
                    <a:p>
                      <a:pPr algn="ctr"/>
                      <a:r>
                        <a:rPr lang="de-DE" sz="1000">
                          <a:solidFill>
                            <a:schemeClr val="tx1"/>
                          </a:solidFill>
                        </a:rPr>
                        <a:t>25</a:t>
                      </a:r>
                    </a:p>
                  </a:txBody>
                  <a:tcPr marL="0" marR="0" marT="18000" marB="18000" anchor="ctr"/>
                </a:tc>
                <a:tc>
                  <a:txBody>
                    <a:bodyPr/>
                    <a:lstStyle/>
                    <a:p>
                      <a:pPr algn="ctr"/>
                      <a:r>
                        <a:rPr lang="de-DE" sz="1000">
                          <a:solidFill>
                            <a:schemeClr val="tx1"/>
                          </a:solidFill>
                        </a:rPr>
                        <a:t>15</a:t>
                      </a:r>
                    </a:p>
                  </a:txBody>
                  <a:tcPr marL="0" marR="0" marT="18000" marB="18000" anchor="ctr"/>
                </a:tc>
                <a:tc>
                  <a:txBody>
                    <a:bodyPr/>
                    <a:lstStyle/>
                    <a:p>
                      <a:pPr algn="ctr"/>
                      <a:r>
                        <a:rPr lang="de-DE" sz="1000">
                          <a:solidFill>
                            <a:schemeClr val="tx1"/>
                          </a:solidFill>
                        </a:rPr>
                        <a:t>4</a:t>
                      </a:r>
                    </a:p>
                  </a:txBody>
                  <a:tcPr marL="432000" marR="0" marT="18000" marB="18000" anchor="ctr"/>
                </a:tc>
                <a:extLst>
                  <a:ext uri="{0D108BD9-81ED-4DB2-BD59-A6C34878D82A}">
                    <a16:rowId xmlns:a16="http://schemas.microsoft.com/office/drawing/2014/main" val="1001529525"/>
                  </a:ext>
                </a:extLst>
              </a:tr>
              <a:tr h="142877">
                <a:tc>
                  <a:txBody>
                    <a:bodyPr/>
                    <a:lstStyle/>
                    <a:p>
                      <a:pPr algn="ctr"/>
                      <a:endParaRPr lang="de-DE" sz="1000">
                        <a:solidFill>
                          <a:schemeClr val="tx1"/>
                        </a:solidFill>
                      </a:endParaRPr>
                    </a:p>
                  </a:txBody>
                  <a:tcPr marL="0" marR="0" marT="18000" marB="18000" anchor="ctr">
                    <a:solidFill>
                      <a:schemeClr val="accent3"/>
                    </a:solidFill>
                  </a:tcPr>
                </a:tc>
                <a:tc>
                  <a:txBody>
                    <a:bodyPr/>
                    <a:lstStyle/>
                    <a:p>
                      <a:pPr algn="ctr"/>
                      <a:r>
                        <a:rPr lang="de-DE" sz="1000">
                          <a:solidFill>
                            <a:schemeClr val="tx1"/>
                          </a:solidFill>
                        </a:rPr>
                        <a:t>48</a:t>
                      </a:r>
                    </a:p>
                  </a:txBody>
                  <a:tcPr marL="0" marR="180000" marT="18000" marB="18000" anchor="ctr"/>
                </a:tc>
                <a:tc>
                  <a:txBody>
                    <a:bodyPr/>
                    <a:lstStyle/>
                    <a:p>
                      <a:pPr algn="ctr"/>
                      <a:r>
                        <a:rPr lang="de-DE" sz="1000">
                          <a:solidFill>
                            <a:schemeClr val="tx1"/>
                          </a:solidFill>
                        </a:rPr>
                        <a:t>41</a:t>
                      </a:r>
                    </a:p>
                  </a:txBody>
                  <a:tcPr marL="0" marR="0" marT="18000" marB="18000" anchor="ctr"/>
                </a:tc>
                <a:tc>
                  <a:txBody>
                    <a:bodyPr/>
                    <a:lstStyle/>
                    <a:p>
                      <a:pPr algn="ctr"/>
                      <a:r>
                        <a:rPr lang="de-DE" sz="1000">
                          <a:solidFill>
                            <a:schemeClr val="tx1"/>
                          </a:solidFill>
                        </a:rPr>
                        <a:t>31</a:t>
                      </a:r>
                    </a:p>
                  </a:txBody>
                  <a:tcPr marL="0" marR="0" marT="18000" marB="18000" anchor="ctr"/>
                </a:tc>
                <a:tc>
                  <a:txBody>
                    <a:bodyPr/>
                    <a:lstStyle/>
                    <a:p>
                      <a:pPr algn="ctr"/>
                      <a:r>
                        <a:rPr lang="de-DE" sz="1000">
                          <a:solidFill>
                            <a:schemeClr val="tx1"/>
                          </a:solidFill>
                        </a:rPr>
                        <a:t>19</a:t>
                      </a:r>
                    </a:p>
                  </a:txBody>
                  <a:tcPr marL="0" marR="0" marT="18000" marB="18000" anchor="ctr"/>
                </a:tc>
                <a:tc>
                  <a:txBody>
                    <a:bodyPr/>
                    <a:lstStyle/>
                    <a:p>
                      <a:pPr algn="ctr"/>
                      <a:r>
                        <a:rPr lang="de-DE" sz="1000">
                          <a:solidFill>
                            <a:schemeClr val="tx1"/>
                          </a:solidFill>
                        </a:rPr>
                        <a:t>7</a:t>
                      </a:r>
                    </a:p>
                  </a:txBody>
                  <a:tcPr marL="432000" marR="0" marT="18000" marB="18000" anchor="ctr"/>
                </a:tc>
                <a:extLst>
                  <a:ext uri="{0D108BD9-81ED-4DB2-BD59-A6C34878D82A}">
                    <a16:rowId xmlns:a16="http://schemas.microsoft.com/office/drawing/2014/main" val="2876687392"/>
                  </a:ext>
                </a:extLst>
              </a:tr>
              <a:tr h="142877">
                <a:tc>
                  <a:txBody>
                    <a:bodyPr/>
                    <a:lstStyle/>
                    <a:p>
                      <a:pPr algn="ctr"/>
                      <a:endParaRPr lang="de-DE" sz="1000">
                        <a:solidFill>
                          <a:schemeClr val="tx1"/>
                        </a:solidFill>
                      </a:endParaRPr>
                    </a:p>
                  </a:txBody>
                  <a:tcPr marL="0" marR="0" marT="18000" marB="18000" anchor="ctr">
                    <a:solidFill>
                      <a:schemeClr val="accent2"/>
                    </a:solidFill>
                  </a:tcPr>
                </a:tc>
                <a:tc>
                  <a:txBody>
                    <a:bodyPr/>
                    <a:lstStyle/>
                    <a:p>
                      <a:pPr algn="ctr"/>
                      <a:r>
                        <a:rPr lang="de-DE" sz="1000">
                          <a:solidFill>
                            <a:schemeClr val="tx1"/>
                          </a:solidFill>
                        </a:rPr>
                        <a:t>37</a:t>
                      </a:r>
                    </a:p>
                  </a:txBody>
                  <a:tcPr marL="0" marR="180000" marT="18000" marB="18000" anchor="ctr"/>
                </a:tc>
                <a:tc>
                  <a:txBody>
                    <a:bodyPr/>
                    <a:lstStyle/>
                    <a:p>
                      <a:pPr algn="ctr"/>
                      <a:r>
                        <a:rPr lang="de-DE" sz="1000">
                          <a:solidFill>
                            <a:schemeClr val="tx1"/>
                          </a:solidFill>
                        </a:rPr>
                        <a:t>31</a:t>
                      </a:r>
                    </a:p>
                  </a:txBody>
                  <a:tcPr marL="0" marR="0" marT="18000" marB="18000" anchor="ctr"/>
                </a:tc>
                <a:tc>
                  <a:txBody>
                    <a:bodyPr/>
                    <a:lstStyle/>
                    <a:p>
                      <a:pPr algn="ctr"/>
                      <a:r>
                        <a:rPr lang="de-DE" sz="1000">
                          <a:solidFill>
                            <a:schemeClr val="tx1"/>
                          </a:solidFill>
                        </a:rPr>
                        <a:t>21</a:t>
                      </a:r>
                    </a:p>
                  </a:txBody>
                  <a:tcPr marL="0" marR="0" marT="18000" marB="18000" anchor="ctr"/>
                </a:tc>
                <a:tc>
                  <a:txBody>
                    <a:bodyPr/>
                    <a:lstStyle/>
                    <a:p>
                      <a:pPr algn="ctr"/>
                      <a:r>
                        <a:rPr lang="de-DE" sz="1000">
                          <a:solidFill>
                            <a:schemeClr val="tx1"/>
                          </a:solidFill>
                        </a:rPr>
                        <a:t>14</a:t>
                      </a:r>
                    </a:p>
                  </a:txBody>
                  <a:tcPr marL="0" marR="0" marT="18000" marB="18000" anchor="ctr"/>
                </a:tc>
                <a:tc>
                  <a:txBody>
                    <a:bodyPr/>
                    <a:lstStyle/>
                    <a:p>
                      <a:pPr algn="ctr"/>
                      <a:r>
                        <a:rPr lang="de-DE" sz="1000">
                          <a:solidFill>
                            <a:schemeClr val="tx1"/>
                          </a:solidFill>
                        </a:rPr>
                        <a:t>5</a:t>
                      </a:r>
                    </a:p>
                  </a:txBody>
                  <a:tcPr marL="432000" marR="0" marT="18000" marB="18000" anchor="ctr"/>
                </a:tc>
                <a:extLst>
                  <a:ext uri="{0D108BD9-81ED-4DB2-BD59-A6C34878D82A}">
                    <a16:rowId xmlns:a16="http://schemas.microsoft.com/office/drawing/2014/main" val="2916138686"/>
                  </a:ext>
                </a:extLst>
              </a:tr>
              <a:tr h="142877">
                <a:tc>
                  <a:txBody>
                    <a:bodyPr/>
                    <a:lstStyle/>
                    <a:p>
                      <a:pPr algn="ctr"/>
                      <a:endParaRPr lang="de-DE" sz="1000">
                        <a:solidFill>
                          <a:schemeClr val="tx1"/>
                        </a:solidFill>
                      </a:endParaRPr>
                    </a:p>
                  </a:txBody>
                  <a:tcPr marL="0" marR="0" marT="18000" marB="18000" anchor="ctr">
                    <a:solidFill>
                      <a:schemeClr val="accent4"/>
                    </a:solidFill>
                  </a:tcPr>
                </a:tc>
                <a:tc>
                  <a:txBody>
                    <a:bodyPr/>
                    <a:lstStyle/>
                    <a:p>
                      <a:pPr algn="ctr"/>
                      <a:r>
                        <a:rPr lang="de-DE" sz="1000">
                          <a:solidFill>
                            <a:schemeClr val="tx1"/>
                          </a:solidFill>
                        </a:rPr>
                        <a:t>64</a:t>
                      </a:r>
                    </a:p>
                  </a:txBody>
                  <a:tcPr marL="0" marR="180000" marT="18000" marB="18000" anchor="ctr"/>
                </a:tc>
                <a:tc>
                  <a:txBody>
                    <a:bodyPr/>
                    <a:lstStyle/>
                    <a:p>
                      <a:pPr algn="ctr"/>
                      <a:r>
                        <a:rPr lang="de-DE" sz="1000">
                          <a:solidFill>
                            <a:schemeClr val="tx1"/>
                          </a:solidFill>
                        </a:rPr>
                        <a:t>54</a:t>
                      </a:r>
                    </a:p>
                  </a:txBody>
                  <a:tcPr marL="0" marR="0" marT="18000" marB="18000" anchor="ctr"/>
                </a:tc>
                <a:tc>
                  <a:txBody>
                    <a:bodyPr/>
                    <a:lstStyle/>
                    <a:p>
                      <a:pPr algn="ctr"/>
                      <a:r>
                        <a:rPr lang="de-DE" sz="1000">
                          <a:solidFill>
                            <a:schemeClr val="tx1"/>
                          </a:solidFill>
                        </a:rPr>
                        <a:t>41</a:t>
                      </a:r>
                    </a:p>
                  </a:txBody>
                  <a:tcPr marL="0" marR="0" marT="18000" marB="18000" anchor="ctr"/>
                </a:tc>
                <a:tc>
                  <a:txBody>
                    <a:bodyPr/>
                    <a:lstStyle/>
                    <a:p>
                      <a:pPr algn="ctr"/>
                      <a:r>
                        <a:rPr lang="de-DE" sz="1000">
                          <a:solidFill>
                            <a:schemeClr val="tx1"/>
                          </a:solidFill>
                        </a:rPr>
                        <a:t>29</a:t>
                      </a:r>
                    </a:p>
                  </a:txBody>
                  <a:tcPr marL="0" marR="0" marT="18000" marB="18000" anchor="ctr"/>
                </a:tc>
                <a:tc>
                  <a:txBody>
                    <a:bodyPr/>
                    <a:lstStyle/>
                    <a:p>
                      <a:pPr algn="ctr"/>
                      <a:r>
                        <a:rPr lang="de-DE" sz="1000">
                          <a:solidFill>
                            <a:schemeClr val="tx1"/>
                          </a:solidFill>
                        </a:rPr>
                        <a:t>11</a:t>
                      </a:r>
                    </a:p>
                  </a:txBody>
                  <a:tcPr marL="432000" marR="0" marT="18000" marB="18000" anchor="ctr"/>
                </a:tc>
                <a:extLst>
                  <a:ext uri="{0D108BD9-81ED-4DB2-BD59-A6C34878D82A}">
                    <a16:rowId xmlns:a16="http://schemas.microsoft.com/office/drawing/2014/main" val="1959667763"/>
                  </a:ext>
                </a:extLst>
              </a:tr>
              <a:tr h="142877">
                <a:tc>
                  <a:txBody>
                    <a:bodyPr/>
                    <a:lstStyle/>
                    <a:p>
                      <a:pPr algn="ctr"/>
                      <a:endParaRPr lang="de-DE" sz="1000">
                        <a:solidFill>
                          <a:schemeClr val="tx1"/>
                        </a:solidFill>
                      </a:endParaRPr>
                    </a:p>
                  </a:txBody>
                  <a:tcPr marL="0" marR="0" marT="18000" marB="18000" anchor="ctr">
                    <a:solidFill>
                      <a:schemeClr val="tx2"/>
                    </a:solidFill>
                  </a:tcPr>
                </a:tc>
                <a:tc>
                  <a:txBody>
                    <a:bodyPr/>
                    <a:lstStyle/>
                    <a:p>
                      <a:pPr algn="ctr"/>
                      <a:r>
                        <a:rPr lang="de-DE" sz="1000">
                          <a:solidFill>
                            <a:schemeClr val="tx1"/>
                          </a:solidFill>
                        </a:rPr>
                        <a:t>21</a:t>
                      </a:r>
                    </a:p>
                  </a:txBody>
                  <a:tcPr marL="0" marR="180000" marT="18000" marB="18000" anchor="ctr"/>
                </a:tc>
                <a:tc>
                  <a:txBody>
                    <a:bodyPr/>
                    <a:lstStyle/>
                    <a:p>
                      <a:pPr algn="ctr"/>
                      <a:r>
                        <a:rPr lang="de-DE" sz="1000">
                          <a:solidFill>
                            <a:schemeClr val="tx1"/>
                          </a:solidFill>
                        </a:rPr>
                        <a:t>20</a:t>
                      </a:r>
                    </a:p>
                  </a:txBody>
                  <a:tcPr marL="0" marR="0" marT="18000" marB="18000" anchor="ctr"/>
                </a:tc>
                <a:tc>
                  <a:txBody>
                    <a:bodyPr/>
                    <a:lstStyle/>
                    <a:p>
                      <a:pPr algn="ctr"/>
                      <a:r>
                        <a:rPr lang="de-DE" sz="1000">
                          <a:solidFill>
                            <a:schemeClr val="tx1"/>
                          </a:solidFill>
                        </a:rPr>
                        <a:t>13</a:t>
                      </a:r>
                    </a:p>
                  </a:txBody>
                  <a:tcPr marL="0" marR="0" marT="18000" marB="18000" anchor="ctr"/>
                </a:tc>
                <a:tc>
                  <a:txBody>
                    <a:bodyPr/>
                    <a:lstStyle/>
                    <a:p>
                      <a:pPr algn="ctr"/>
                      <a:r>
                        <a:rPr lang="de-DE" sz="1000">
                          <a:solidFill>
                            <a:schemeClr val="tx1"/>
                          </a:solidFill>
                        </a:rPr>
                        <a:t>8</a:t>
                      </a:r>
                    </a:p>
                  </a:txBody>
                  <a:tcPr marL="0" marR="0" marT="18000" marB="18000" anchor="ctr"/>
                </a:tc>
                <a:tc>
                  <a:txBody>
                    <a:bodyPr/>
                    <a:lstStyle/>
                    <a:p>
                      <a:pPr algn="ctr"/>
                      <a:r>
                        <a:rPr lang="de-DE" sz="1000">
                          <a:solidFill>
                            <a:schemeClr val="tx1"/>
                          </a:solidFill>
                        </a:rPr>
                        <a:t>3</a:t>
                      </a:r>
                    </a:p>
                  </a:txBody>
                  <a:tcPr marL="432000" marR="0" marT="18000" marB="18000" anchor="ctr"/>
                </a:tc>
                <a:extLst>
                  <a:ext uri="{0D108BD9-81ED-4DB2-BD59-A6C34878D82A}">
                    <a16:rowId xmlns:a16="http://schemas.microsoft.com/office/drawing/2014/main" val="390662321"/>
                  </a:ext>
                </a:extLst>
              </a:tr>
            </a:tbl>
          </a:graphicData>
        </a:graphic>
      </p:graphicFrame>
      <p:pic>
        <p:nvPicPr>
          <p:cNvPr id="9" name="Grafik 8">
            <a:extLst>
              <a:ext uri="{FF2B5EF4-FFF2-40B4-BE49-F238E27FC236}">
                <a16:creationId xmlns:a16="http://schemas.microsoft.com/office/drawing/2014/main" id="{CD66CA11-065F-E7A9-6ECF-2AFE521AD474}"/>
              </a:ext>
            </a:extLst>
          </p:cNvPr>
          <p:cNvPicPr>
            <a:picLocks noChangeAspect="1"/>
          </p:cNvPicPr>
          <p:nvPr/>
        </p:nvPicPr>
        <p:blipFill>
          <a:blip r:embed="rId6"/>
          <a:stretch>
            <a:fillRect/>
          </a:stretch>
        </p:blipFill>
        <p:spPr>
          <a:xfrm>
            <a:off x="993600" y="2170800"/>
            <a:ext cx="4673600" cy="292100"/>
          </a:xfrm>
          <a:prstGeom prst="rect">
            <a:avLst/>
          </a:prstGeom>
        </p:spPr>
      </p:pic>
      <p:grpSp>
        <p:nvGrpSpPr>
          <p:cNvPr id="71" name="Gruppieren 70">
            <a:extLst>
              <a:ext uri="{FF2B5EF4-FFF2-40B4-BE49-F238E27FC236}">
                <a16:creationId xmlns:a16="http://schemas.microsoft.com/office/drawing/2014/main" id="{2489C0FD-8AF1-5C26-C80B-7A22090FE0E6}"/>
              </a:ext>
            </a:extLst>
          </p:cNvPr>
          <p:cNvGrpSpPr/>
          <p:nvPr/>
        </p:nvGrpSpPr>
        <p:grpSpPr>
          <a:xfrm>
            <a:off x="7352900" y="2182304"/>
            <a:ext cx="4127500" cy="372931"/>
            <a:chOff x="7346950" y="2193925"/>
            <a:chExt cx="4127500" cy="368300"/>
          </a:xfrm>
        </p:grpSpPr>
        <p:sp>
          <p:nvSpPr>
            <p:cNvPr id="20" name="Freihandform 19">
              <a:extLst>
                <a:ext uri="{FF2B5EF4-FFF2-40B4-BE49-F238E27FC236}">
                  <a16:creationId xmlns:a16="http://schemas.microsoft.com/office/drawing/2014/main" id="{E4C15C15-9EED-CAE1-9565-EEF305B61B85}"/>
                </a:ext>
              </a:extLst>
            </p:cNvPr>
            <p:cNvSpPr/>
            <p:nvPr/>
          </p:nvSpPr>
          <p:spPr>
            <a:xfrm>
              <a:off x="7346950" y="2193925"/>
              <a:ext cx="4127500" cy="368300"/>
            </a:xfrm>
            <a:custGeom>
              <a:avLst/>
              <a:gdLst>
                <a:gd name="connsiteX0" fmla="*/ 4127500 w 4127500"/>
                <a:gd name="connsiteY0" fmla="*/ 368300 h 368300"/>
                <a:gd name="connsiteX1" fmla="*/ 3943350 w 4127500"/>
                <a:gd name="connsiteY1" fmla="*/ 368300 h 368300"/>
                <a:gd name="connsiteX2" fmla="*/ 3943350 w 4127500"/>
                <a:gd name="connsiteY2" fmla="*/ 222250 h 368300"/>
                <a:gd name="connsiteX3" fmla="*/ 2155825 w 4127500"/>
                <a:gd name="connsiteY3" fmla="*/ 222250 h 368300"/>
                <a:gd name="connsiteX4" fmla="*/ 2155825 w 4127500"/>
                <a:gd name="connsiteY4" fmla="*/ 174625 h 368300"/>
                <a:gd name="connsiteX5" fmla="*/ 1939925 w 4127500"/>
                <a:gd name="connsiteY5" fmla="*/ 174625 h 368300"/>
                <a:gd name="connsiteX6" fmla="*/ 1939925 w 4127500"/>
                <a:gd name="connsiteY6" fmla="*/ 130175 h 368300"/>
                <a:gd name="connsiteX7" fmla="*/ 1069975 w 4127500"/>
                <a:gd name="connsiteY7" fmla="*/ 130175 h 368300"/>
                <a:gd name="connsiteX8" fmla="*/ 1069975 w 4127500"/>
                <a:gd name="connsiteY8" fmla="*/ 95250 h 368300"/>
                <a:gd name="connsiteX9" fmla="*/ 492125 w 4127500"/>
                <a:gd name="connsiteY9" fmla="*/ 95250 h 368300"/>
                <a:gd name="connsiteX10" fmla="*/ 492125 w 4127500"/>
                <a:gd name="connsiteY10" fmla="*/ 66675 h 368300"/>
                <a:gd name="connsiteX11" fmla="*/ 438150 w 4127500"/>
                <a:gd name="connsiteY11" fmla="*/ 66675 h 368300"/>
                <a:gd name="connsiteX12" fmla="*/ 438150 w 4127500"/>
                <a:gd name="connsiteY12" fmla="*/ 66675 h 368300"/>
                <a:gd name="connsiteX13" fmla="*/ 438150 w 4127500"/>
                <a:gd name="connsiteY13" fmla="*/ 38100 h 368300"/>
                <a:gd name="connsiteX14" fmla="*/ 0 w 4127500"/>
                <a:gd name="connsiteY14" fmla="*/ 38100 h 368300"/>
                <a:gd name="connsiteX15" fmla="*/ 0 w 4127500"/>
                <a:gd name="connsiteY15"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27500" h="368300">
                  <a:moveTo>
                    <a:pt x="4127500" y="368300"/>
                  </a:moveTo>
                  <a:lnTo>
                    <a:pt x="3943350" y="368300"/>
                  </a:lnTo>
                  <a:lnTo>
                    <a:pt x="3943350" y="222250"/>
                  </a:lnTo>
                  <a:lnTo>
                    <a:pt x="2155825" y="222250"/>
                  </a:lnTo>
                  <a:lnTo>
                    <a:pt x="2155825" y="174625"/>
                  </a:lnTo>
                  <a:lnTo>
                    <a:pt x="1939925" y="174625"/>
                  </a:lnTo>
                  <a:lnTo>
                    <a:pt x="1939925" y="130175"/>
                  </a:lnTo>
                  <a:lnTo>
                    <a:pt x="1069975" y="130175"/>
                  </a:lnTo>
                  <a:lnTo>
                    <a:pt x="1069975" y="95250"/>
                  </a:lnTo>
                  <a:lnTo>
                    <a:pt x="492125" y="95250"/>
                  </a:lnTo>
                  <a:lnTo>
                    <a:pt x="492125" y="66675"/>
                  </a:lnTo>
                  <a:lnTo>
                    <a:pt x="438150" y="66675"/>
                  </a:lnTo>
                  <a:lnTo>
                    <a:pt x="438150" y="66675"/>
                  </a:lnTo>
                  <a:lnTo>
                    <a:pt x="438150" y="38100"/>
                  </a:lnTo>
                  <a:lnTo>
                    <a:pt x="0" y="38100"/>
                  </a:lnTo>
                  <a:lnTo>
                    <a:pt x="0" y="0"/>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6" name="Gerade Verbindung 35">
              <a:extLst>
                <a:ext uri="{FF2B5EF4-FFF2-40B4-BE49-F238E27FC236}">
                  <a16:creationId xmlns:a16="http://schemas.microsoft.com/office/drawing/2014/main" id="{84FE9E72-1523-D829-F03D-93CB841FB80B}"/>
                </a:ext>
              </a:extLst>
            </p:cNvPr>
            <p:cNvCxnSpPr>
              <a:cxnSpLocks/>
            </p:cNvCxnSpPr>
            <p:nvPr/>
          </p:nvCxnSpPr>
          <p:spPr>
            <a:xfrm>
              <a:off x="11033125" y="2382815"/>
              <a:ext cx="0" cy="4677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8761F5AD-4045-AE91-C1B2-E1A9D9D50A13}"/>
                </a:ext>
              </a:extLst>
            </p:cNvPr>
            <p:cNvCxnSpPr>
              <a:cxnSpLocks/>
            </p:cNvCxnSpPr>
            <p:nvPr/>
          </p:nvCxnSpPr>
          <p:spPr>
            <a:xfrm>
              <a:off x="11274425" y="2382815"/>
              <a:ext cx="0" cy="467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1822AB16-5513-594E-86CA-A45DFBDFAC95}"/>
                </a:ext>
              </a:extLst>
            </p:cNvPr>
            <p:cNvCxnSpPr>
              <a:cxnSpLocks/>
            </p:cNvCxnSpPr>
            <p:nvPr/>
          </p:nvCxnSpPr>
          <p:spPr>
            <a:xfrm>
              <a:off x="11191875" y="2382815"/>
              <a:ext cx="0" cy="467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BDEFC686-A896-7662-D3E6-07A1CB53E535}"/>
                </a:ext>
              </a:extLst>
            </p:cNvPr>
            <p:cNvCxnSpPr>
              <a:cxnSpLocks/>
            </p:cNvCxnSpPr>
            <p:nvPr/>
          </p:nvCxnSpPr>
          <p:spPr>
            <a:xfrm>
              <a:off x="11125200" y="2382815"/>
              <a:ext cx="0" cy="467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040DC600-7222-A9A7-C1B7-4B941F11E291}"/>
                </a:ext>
              </a:extLst>
            </p:cNvPr>
            <p:cNvCxnSpPr>
              <a:cxnSpLocks/>
            </p:cNvCxnSpPr>
            <p:nvPr/>
          </p:nvCxnSpPr>
          <p:spPr>
            <a:xfrm>
              <a:off x="11052175" y="2382815"/>
              <a:ext cx="0" cy="467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53035477-B0FD-43AE-38B4-1F420C2CE654}"/>
                </a:ext>
              </a:extLst>
            </p:cNvPr>
            <p:cNvCxnSpPr>
              <a:cxnSpLocks/>
            </p:cNvCxnSpPr>
            <p:nvPr/>
          </p:nvCxnSpPr>
          <p:spPr>
            <a:xfrm>
              <a:off x="11014075" y="2382815"/>
              <a:ext cx="0" cy="467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47D643AE-364F-DA1C-067F-0C794A853FA8}"/>
                </a:ext>
              </a:extLst>
            </p:cNvPr>
            <p:cNvCxnSpPr>
              <a:cxnSpLocks/>
            </p:cNvCxnSpPr>
            <p:nvPr/>
          </p:nvCxnSpPr>
          <p:spPr>
            <a:xfrm>
              <a:off x="10934700" y="2382815"/>
              <a:ext cx="0" cy="467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48">
              <a:extLst>
                <a:ext uri="{FF2B5EF4-FFF2-40B4-BE49-F238E27FC236}">
                  <a16:creationId xmlns:a16="http://schemas.microsoft.com/office/drawing/2014/main" id="{D1AF299F-E9A4-F814-CB5F-AC593E43B8A7}"/>
                </a:ext>
              </a:extLst>
            </p:cNvPr>
            <p:cNvCxnSpPr>
              <a:cxnSpLocks/>
            </p:cNvCxnSpPr>
            <p:nvPr/>
          </p:nvCxnSpPr>
          <p:spPr>
            <a:xfrm>
              <a:off x="9534525" y="2382815"/>
              <a:ext cx="0" cy="467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238C3A33-462F-A7FD-FCFB-4CAFDE47474B}"/>
                </a:ext>
              </a:extLst>
            </p:cNvPr>
            <p:cNvCxnSpPr>
              <a:cxnSpLocks/>
            </p:cNvCxnSpPr>
            <p:nvPr/>
          </p:nvCxnSpPr>
          <p:spPr>
            <a:xfrm>
              <a:off x="9699625" y="2382815"/>
              <a:ext cx="0" cy="467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FE2C88E2-A607-C166-2BD5-FA0B715CD77E}"/>
                </a:ext>
              </a:extLst>
            </p:cNvPr>
            <p:cNvCxnSpPr>
              <a:cxnSpLocks/>
            </p:cNvCxnSpPr>
            <p:nvPr/>
          </p:nvCxnSpPr>
          <p:spPr>
            <a:xfrm>
              <a:off x="10407650" y="2382815"/>
              <a:ext cx="0" cy="467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52">
              <a:extLst>
                <a:ext uri="{FF2B5EF4-FFF2-40B4-BE49-F238E27FC236}">
                  <a16:creationId xmlns:a16="http://schemas.microsoft.com/office/drawing/2014/main" id="{1EDCA745-24C5-E50E-2A45-32704CF05A0D}"/>
                </a:ext>
              </a:extLst>
            </p:cNvPr>
            <p:cNvCxnSpPr>
              <a:cxnSpLocks/>
            </p:cNvCxnSpPr>
            <p:nvPr/>
          </p:nvCxnSpPr>
          <p:spPr>
            <a:xfrm>
              <a:off x="9017000" y="2285352"/>
              <a:ext cx="0" cy="467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666BFA12-FB66-94E3-93AF-B43506E6B005}"/>
                </a:ext>
              </a:extLst>
            </p:cNvPr>
            <p:cNvCxnSpPr>
              <a:cxnSpLocks/>
            </p:cNvCxnSpPr>
            <p:nvPr/>
          </p:nvCxnSpPr>
          <p:spPr>
            <a:xfrm>
              <a:off x="8883650" y="2287230"/>
              <a:ext cx="0" cy="467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DB4CC73A-7B03-3F61-C42B-85E5795EE30A}"/>
                </a:ext>
              </a:extLst>
            </p:cNvPr>
            <p:cNvCxnSpPr>
              <a:cxnSpLocks/>
            </p:cNvCxnSpPr>
            <p:nvPr/>
          </p:nvCxnSpPr>
          <p:spPr>
            <a:xfrm>
              <a:off x="8972550" y="2287230"/>
              <a:ext cx="0" cy="467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31355515-998F-EE21-3B7E-76E9C386401E}"/>
                </a:ext>
              </a:extLst>
            </p:cNvPr>
            <p:cNvCxnSpPr>
              <a:cxnSpLocks/>
            </p:cNvCxnSpPr>
            <p:nvPr/>
          </p:nvCxnSpPr>
          <p:spPr>
            <a:xfrm>
              <a:off x="8953500" y="2287230"/>
              <a:ext cx="0" cy="467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3EB98402-7004-055E-E22C-820A494E8ACF}"/>
                </a:ext>
              </a:extLst>
            </p:cNvPr>
            <p:cNvCxnSpPr>
              <a:cxnSpLocks/>
            </p:cNvCxnSpPr>
            <p:nvPr/>
          </p:nvCxnSpPr>
          <p:spPr>
            <a:xfrm>
              <a:off x="8597900" y="2287230"/>
              <a:ext cx="0" cy="467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Gerade Verbindung 67">
              <a:extLst>
                <a:ext uri="{FF2B5EF4-FFF2-40B4-BE49-F238E27FC236}">
                  <a16:creationId xmlns:a16="http://schemas.microsoft.com/office/drawing/2014/main" id="{7D29D11E-DF2F-8DCB-754F-F16AD0107BDF}"/>
                </a:ext>
              </a:extLst>
            </p:cNvPr>
            <p:cNvCxnSpPr>
              <a:cxnSpLocks/>
            </p:cNvCxnSpPr>
            <p:nvPr/>
          </p:nvCxnSpPr>
          <p:spPr>
            <a:xfrm>
              <a:off x="8512175" y="2287230"/>
              <a:ext cx="0" cy="467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Gerade Verbindung 68">
              <a:extLst>
                <a:ext uri="{FF2B5EF4-FFF2-40B4-BE49-F238E27FC236}">
                  <a16:creationId xmlns:a16="http://schemas.microsoft.com/office/drawing/2014/main" id="{248982B5-CB85-846F-A13B-709975E9CDEE}"/>
                </a:ext>
              </a:extLst>
            </p:cNvPr>
            <p:cNvCxnSpPr>
              <a:cxnSpLocks/>
            </p:cNvCxnSpPr>
            <p:nvPr/>
          </p:nvCxnSpPr>
          <p:spPr>
            <a:xfrm>
              <a:off x="8493125" y="2287230"/>
              <a:ext cx="0" cy="467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17" name="Grafik 16">
            <a:extLst>
              <a:ext uri="{FF2B5EF4-FFF2-40B4-BE49-F238E27FC236}">
                <a16:creationId xmlns:a16="http://schemas.microsoft.com/office/drawing/2014/main" id="{1B378F1B-38A1-9B06-8485-0F52733CC595}"/>
              </a:ext>
            </a:extLst>
          </p:cNvPr>
          <p:cNvPicPr>
            <a:picLocks noChangeAspect="1"/>
          </p:cNvPicPr>
          <p:nvPr/>
        </p:nvPicPr>
        <p:blipFill>
          <a:blip r:embed="rId7"/>
          <a:stretch>
            <a:fillRect/>
          </a:stretch>
        </p:blipFill>
        <p:spPr>
          <a:xfrm>
            <a:off x="6781400" y="2156154"/>
            <a:ext cx="4699000" cy="372930"/>
          </a:xfrm>
          <a:prstGeom prst="rect">
            <a:avLst/>
          </a:prstGeom>
        </p:spPr>
      </p:pic>
    </p:spTree>
    <p:extLst>
      <p:ext uri="{BB962C8B-B14F-4D97-AF65-F5344CB8AC3E}">
        <p14:creationId xmlns:p14="http://schemas.microsoft.com/office/powerpoint/2010/main" val="30560012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Diagramm 24">
            <a:extLst>
              <a:ext uri="{FF2B5EF4-FFF2-40B4-BE49-F238E27FC236}">
                <a16:creationId xmlns:a16="http://schemas.microsoft.com/office/drawing/2014/main" id="{3DE4E6A5-E081-FF2E-7EEF-9B3D755C36C8}"/>
              </a:ext>
            </a:extLst>
          </p:cNvPr>
          <p:cNvGraphicFramePr/>
          <p:nvPr>
            <p:extLst>
              <p:ext uri="{D42A27DB-BD31-4B8C-83A1-F6EECF244321}">
                <p14:modId xmlns:p14="http://schemas.microsoft.com/office/powerpoint/2010/main" val="419589257"/>
              </p:ext>
            </p:extLst>
          </p:nvPr>
        </p:nvGraphicFramePr>
        <p:xfrm>
          <a:off x="6106510" y="1223614"/>
          <a:ext cx="5639862" cy="27190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Diagramm 9">
            <a:extLst>
              <a:ext uri="{FF2B5EF4-FFF2-40B4-BE49-F238E27FC236}">
                <a16:creationId xmlns:a16="http://schemas.microsoft.com/office/drawing/2014/main" id="{37BD4EDC-D689-AAB9-A741-DE3937113DDB}"/>
              </a:ext>
            </a:extLst>
          </p:cNvPr>
          <p:cNvGraphicFramePr/>
          <p:nvPr>
            <p:extLst>
              <p:ext uri="{D42A27DB-BD31-4B8C-83A1-F6EECF244321}">
                <p14:modId xmlns:p14="http://schemas.microsoft.com/office/powerpoint/2010/main" val="2754796361"/>
              </p:ext>
            </p:extLst>
          </p:nvPr>
        </p:nvGraphicFramePr>
        <p:xfrm>
          <a:off x="308950" y="1223614"/>
          <a:ext cx="5639862" cy="2719078"/>
        </p:xfrm>
        <a:graphic>
          <a:graphicData uri="http://schemas.openxmlformats.org/drawingml/2006/chart">
            <c:chart xmlns:c="http://schemas.openxmlformats.org/drawingml/2006/chart" xmlns:r="http://schemas.openxmlformats.org/officeDocument/2006/relationships" r:id="rId3"/>
          </a:graphicData>
        </a:graphic>
      </p:graphicFrame>
      <p:sp>
        <p:nvSpPr>
          <p:cNvPr id="40" name="Text Placeholder 39">
            <a:extLst>
              <a:ext uri="{FF2B5EF4-FFF2-40B4-BE49-F238E27FC236}">
                <a16:creationId xmlns:a16="http://schemas.microsoft.com/office/drawing/2014/main" id="{D9BE14CD-9318-E7D3-0B85-68604DACBE23}"/>
              </a:ext>
            </a:extLst>
          </p:cNvPr>
          <p:cNvSpPr>
            <a:spLocks noGrp="1"/>
          </p:cNvSpPr>
          <p:nvPr>
            <p:ph type="body" sz="quarter" idx="12"/>
          </p:nvPr>
        </p:nvSpPr>
        <p:spPr/>
        <p:txBody>
          <a:bodyPr/>
          <a:lstStyle/>
          <a:p>
            <a:r>
              <a:rPr lang="en-US" err="1"/>
              <a:t>DoCR</a:t>
            </a:r>
            <a:r>
              <a:rPr lang="en-US"/>
              <a:t> – Overall and POD24</a:t>
            </a:r>
          </a:p>
        </p:txBody>
      </p:sp>
      <p:sp>
        <p:nvSpPr>
          <p:cNvPr id="4" name="Title 3">
            <a:extLst>
              <a:ext uri="{FF2B5EF4-FFF2-40B4-BE49-F238E27FC236}">
                <a16:creationId xmlns:a16="http://schemas.microsoft.com/office/drawing/2014/main" id="{44F46659-0318-7D50-A395-4973A6D7C8F2}"/>
              </a:ext>
            </a:extLst>
          </p:cNvPr>
          <p:cNvSpPr>
            <a:spLocks noGrp="1"/>
          </p:cNvSpPr>
          <p:nvPr>
            <p:ph type="title"/>
          </p:nvPr>
        </p:nvSpPr>
        <p:spPr/>
        <p:txBody>
          <a:bodyPr/>
          <a:lstStyle/>
          <a:p>
            <a:r>
              <a:rPr lang="en-US" err="1"/>
              <a:t>DoCR</a:t>
            </a:r>
            <a:endParaRPr lang="en-US"/>
          </a:p>
        </p:txBody>
      </p:sp>
      <p:sp>
        <p:nvSpPr>
          <p:cNvPr id="41" name="Text Placeholder 40">
            <a:extLst>
              <a:ext uri="{FF2B5EF4-FFF2-40B4-BE49-F238E27FC236}">
                <a16:creationId xmlns:a16="http://schemas.microsoft.com/office/drawing/2014/main" id="{0495A994-5FEF-4799-B361-FF8C034101B1}"/>
              </a:ext>
            </a:extLst>
          </p:cNvPr>
          <p:cNvSpPr>
            <a:spLocks noGrp="1"/>
          </p:cNvSpPr>
          <p:nvPr>
            <p:ph type="body" sz="quarter" idx="14"/>
          </p:nvPr>
        </p:nvSpPr>
        <p:spPr/>
        <p:txBody>
          <a:bodyPr/>
          <a:lstStyle/>
          <a:p>
            <a:r>
              <a:rPr lang="en-US" err="1"/>
              <a:t>DoCR</a:t>
            </a:r>
            <a:r>
              <a:rPr lang="en-US"/>
              <a:t> – Other high-risk subgroups and </a:t>
            </a:r>
          </a:p>
          <a:p>
            <a:r>
              <a:rPr lang="en-US"/>
              <a:t>Non-high risk </a:t>
            </a:r>
          </a:p>
        </p:txBody>
      </p:sp>
      <p:sp>
        <p:nvSpPr>
          <p:cNvPr id="38" name="TextBox 37">
            <a:extLst>
              <a:ext uri="{FF2B5EF4-FFF2-40B4-BE49-F238E27FC236}">
                <a16:creationId xmlns:a16="http://schemas.microsoft.com/office/drawing/2014/main" id="{87EA16FE-EA8D-BEF1-7A22-138967B38CD4}"/>
              </a:ext>
            </a:extLst>
          </p:cNvPr>
          <p:cNvSpPr txBox="1"/>
          <p:nvPr/>
        </p:nvSpPr>
        <p:spPr>
          <a:xfrm>
            <a:off x="6213600" y="5252400"/>
            <a:ext cx="5572800" cy="587441"/>
          </a:xfrm>
          <a:prstGeom prst="rect">
            <a:avLst/>
          </a:prstGeom>
          <a:solidFill>
            <a:schemeClr val="bg2"/>
          </a:solidFill>
        </p:spPr>
        <p:txBody>
          <a:bodyPr wrap="square" lIns="144000" tIns="108000" bIns="108000" rtlCol="0">
            <a:spAutoFit/>
          </a:bodyPr>
          <a:lstStyle/>
          <a:p>
            <a:pPr marL="171450" indent="-171450">
              <a:buClr>
                <a:schemeClr val="accent2"/>
              </a:buClr>
              <a:buFont typeface="Arial" panose="020B0604020202020204" pitchFamily="34" charset="0"/>
              <a:buChar char="•"/>
            </a:pPr>
            <a:r>
              <a:rPr lang="en-US" sz="1200" err="1"/>
              <a:t>Epcoritamab</a:t>
            </a:r>
            <a:r>
              <a:rPr lang="en-US" sz="1200"/>
              <a:t> SC + R</a:t>
            </a:r>
            <a:r>
              <a:rPr lang="en-US" sz="1200" baseline="30000"/>
              <a:t>2 </a:t>
            </a:r>
            <a:r>
              <a:rPr lang="en-US" sz="1200"/>
              <a:t>led to durable complete responses in other high-risk and non high-risk populations </a:t>
            </a:r>
            <a:endParaRPr lang="en-US" sz="1200" baseline="30000"/>
          </a:p>
        </p:txBody>
      </p:sp>
      <p:sp>
        <p:nvSpPr>
          <p:cNvPr id="43" name="TextBox 42">
            <a:extLst>
              <a:ext uri="{FF2B5EF4-FFF2-40B4-BE49-F238E27FC236}">
                <a16:creationId xmlns:a16="http://schemas.microsoft.com/office/drawing/2014/main" id="{2CB06B0A-E97A-D16A-2EB5-88F363C5219A}"/>
              </a:ext>
            </a:extLst>
          </p:cNvPr>
          <p:cNvSpPr txBox="1"/>
          <p:nvPr/>
        </p:nvSpPr>
        <p:spPr>
          <a:xfrm>
            <a:off x="415925" y="5252400"/>
            <a:ext cx="5571516" cy="587441"/>
          </a:xfrm>
          <a:prstGeom prst="rect">
            <a:avLst/>
          </a:prstGeom>
          <a:solidFill>
            <a:schemeClr val="bg2"/>
          </a:solidFill>
        </p:spPr>
        <p:txBody>
          <a:bodyPr wrap="square" lIns="144000" tIns="108000" bIns="108000" rtlCol="0">
            <a:spAutoFit/>
          </a:bodyPr>
          <a:lstStyle/>
          <a:p>
            <a:pPr marL="171450" indent="-171450">
              <a:buClr>
                <a:schemeClr val="accent2"/>
              </a:buClr>
              <a:buFont typeface="Arial" panose="020B0604020202020204" pitchFamily="34" charset="0"/>
              <a:buChar char="•"/>
            </a:pPr>
            <a:r>
              <a:rPr lang="en-US" sz="1200" err="1"/>
              <a:t>Epcoritamab</a:t>
            </a:r>
            <a:r>
              <a:rPr lang="en-US" sz="1200"/>
              <a:t> SC + R</a:t>
            </a:r>
            <a:r>
              <a:rPr lang="en-US" sz="1200" baseline="30000"/>
              <a:t>2 </a:t>
            </a:r>
            <a:r>
              <a:rPr lang="en-US" sz="1200"/>
              <a:t>led to durable complete responses, including in POD24 patients </a:t>
            </a:r>
            <a:endParaRPr lang="en-US" sz="1200" baseline="30000"/>
          </a:p>
        </p:txBody>
      </p:sp>
      <p:sp>
        <p:nvSpPr>
          <p:cNvPr id="47" name="Footer Placeholder 2">
            <a:extLst>
              <a:ext uri="{FF2B5EF4-FFF2-40B4-BE49-F238E27FC236}">
                <a16:creationId xmlns:a16="http://schemas.microsoft.com/office/drawing/2014/main" id="{4D6AB648-5F30-BFB8-ACBF-2F268F936B0F}"/>
              </a:ext>
            </a:extLst>
          </p:cNvPr>
          <p:cNvSpPr txBox="1">
            <a:spLocks/>
          </p:cNvSpPr>
          <p:nvPr/>
        </p:nvSpPr>
        <p:spPr>
          <a:xfrm>
            <a:off x="407989" y="5839841"/>
            <a:ext cx="8151812" cy="829247"/>
          </a:xfrm>
          <a:prstGeom prst="rect">
            <a:avLst/>
          </a:prstGeom>
        </p:spPr>
        <p:txBody>
          <a:bodyPr vert="horz" lIns="0" tIns="0" rIns="0" bIns="0" rtlCol="0" anchor="b"/>
          <a:lstStyle>
            <a:defPPr>
              <a:defRPr lang="en-IT"/>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4E4F4E"/>
                </a:solidFill>
                <a:latin typeface="Arial" panose="020B0604020202020204"/>
                <a:cs typeface="Arial" panose="020B0604020202020204" pitchFamily="34" charset="0"/>
              </a:rPr>
              <a:t>Data cutoff: January 31, 2023. Definitions for all subgroups available in study design. </a:t>
            </a:r>
            <a:r>
              <a:rPr lang="en-US" sz="800" baseline="30000">
                <a:solidFill>
                  <a:srgbClr val="4E4F4E"/>
                </a:solidFill>
                <a:latin typeface="Arial" panose="020B0604020202020204"/>
                <a:cs typeface="Arial" panose="020B0604020202020204" pitchFamily="34" charset="0"/>
              </a:rPr>
              <a:t>a </a:t>
            </a:r>
            <a:r>
              <a:rPr lang="en-US" sz="800" err="1">
                <a:solidFill>
                  <a:srgbClr val="4E4F4E"/>
                </a:solidFill>
                <a:latin typeface="Arial" panose="020B0604020202020204"/>
                <a:cs typeface="Arial" panose="020B0604020202020204" pitchFamily="34" charset="0"/>
              </a:rPr>
              <a:t>DoCR</a:t>
            </a:r>
            <a:r>
              <a:rPr lang="en-US" sz="800">
                <a:solidFill>
                  <a:srgbClr val="4E4F4E"/>
                </a:solidFill>
                <a:latin typeface="Arial" panose="020B0604020202020204"/>
                <a:cs typeface="Arial" panose="020B0604020202020204" pitchFamily="34" charset="0"/>
              </a:rPr>
              <a:t> is among complete responders in response-evaluable set. </a:t>
            </a:r>
            <a:r>
              <a:rPr lang="en-US" sz="800" baseline="30000">
                <a:solidFill>
                  <a:srgbClr val="4E4F4E"/>
                </a:solidFill>
                <a:latin typeface="Arial" panose="020B0604020202020204"/>
                <a:cs typeface="Arial" panose="020B0604020202020204" pitchFamily="34" charset="0"/>
              </a:rPr>
              <a:t>b </a:t>
            </a:r>
            <a:r>
              <a:rPr lang="en-US" sz="800">
                <a:solidFill>
                  <a:srgbClr val="4E4F4E"/>
                </a:solidFill>
                <a:latin typeface="Arial" panose="020B0604020202020204"/>
                <a:cs typeface="Arial" panose="020B0604020202020204" pitchFamily="34" charset="0"/>
              </a:rPr>
              <a:t>Median follow-up: 11.4 </a:t>
            </a:r>
            <a:r>
              <a:rPr lang="en-US" sz="800" err="1">
                <a:solidFill>
                  <a:srgbClr val="4E4F4E"/>
                </a:solidFill>
                <a:latin typeface="Arial" panose="020B0604020202020204"/>
                <a:cs typeface="Arial" panose="020B0604020202020204" pitchFamily="34" charset="0"/>
              </a:rPr>
              <a:t>mo</a:t>
            </a:r>
            <a:r>
              <a:rPr lang="en-US" sz="800">
                <a:solidFill>
                  <a:srgbClr val="4E4F4E"/>
                </a:solidFill>
                <a:latin typeface="Arial" panose="020B0604020202020204"/>
                <a:cs typeface="Arial" panose="020B0604020202020204" pitchFamily="34" charset="0"/>
              </a:rPr>
              <a:t> (range, 2.1-22.1). </a:t>
            </a:r>
            <a:r>
              <a:rPr lang="en-US" sz="800" baseline="30000">
                <a:solidFill>
                  <a:srgbClr val="4E4F4E"/>
                </a:solidFill>
                <a:latin typeface="Arial" panose="020B0604020202020204"/>
                <a:cs typeface="Arial" panose="020B0604020202020204" pitchFamily="34" charset="0"/>
              </a:rPr>
              <a:t>c </a:t>
            </a:r>
            <a:r>
              <a:rPr lang="en-US" sz="800">
                <a:solidFill>
                  <a:srgbClr val="4E4F4E"/>
                </a:solidFill>
                <a:latin typeface="Arial" panose="020B0604020202020204"/>
                <a:cs typeface="Arial" panose="020B0604020202020204" pitchFamily="34" charset="0"/>
              </a:rPr>
              <a:t>Median follow-up: 9.5 </a:t>
            </a:r>
            <a:r>
              <a:rPr lang="en-US" sz="800" err="1">
                <a:solidFill>
                  <a:srgbClr val="4E4F4E"/>
                </a:solidFill>
                <a:latin typeface="Arial" panose="020B0604020202020204"/>
                <a:cs typeface="Arial" panose="020B0604020202020204" pitchFamily="34" charset="0"/>
              </a:rPr>
              <a:t>mo</a:t>
            </a:r>
            <a:r>
              <a:rPr lang="en-US" sz="800">
                <a:solidFill>
                  <a:srgbClr val="4E4F4E"/>
                </a:solidFill>
                <a:latin typeface="Arial" panose="020B0604020202020204"/>
                <a:cs typeface="Arial" panose="020B0604020202020204" pitchFamily="34" charset="0"/>
              </a:rPr>
              <a:t> (range, 2.4+ to 19.4). </a:t>
            </a:r>
            <a:r>
              <a:rPr lang="en-US" sz="800" baseline="30000">
                <a:solidFill>
                  <a:srgbClr val="4E4F4E"/>
                </a:solidFill>
                <a:latin typeface="Arial" panose="020B0604020202020204"/>
                <a:cs typeface="Arial" panose="020B0604020202020204" pitchFamily="34" charset="0"/>
              </a:rPr>
              <a:t>d</a:t>
            </a:r>
            <a:r>
              <a:rPr lang="en-US" sz="800">
                <a:solidFill>
                  <a:srgbClr val="4E4F4E"/>
                </a:solidFill>
                <a:latin typeface="Arial" panose="020B0604020202020204"/>
                <a:cs typeface="Arial" panose="020B0604020202020204" pitchFamily="34" charset="0"/>
              </a:rPr>
              <a:t> Median follow-up: </a:t>
            </a:r>
            <a:r>
              <a:rPr lang="en-US">
                <a:solidFill>
                  <a:srgbClr val="4E4F4E"/>
                </a:solidFill>
                <a:latin typeface="Arial" panose="020B0604020202020204"/>
                <a:cs typeface="Arial" panose="020B0604020202020204" pitchFamily="34" charset="0"/>
              </a:rPr>
              <a:t>9</a:t>
            </a:r>
            <a:r>
              <a:rPr lang="en-US" sz="800">
                <a:solidFill>
                  <a:srgbClr val="4E4F4E"/>
                </a:solidFill>
                <a:latin typeface="Arial" panose="020B0604020202020204"/>
                <a:cs typeface="Arial" panose="020B0604020202020204" pitchFamily="34" charset="0"/>
              </a:rPr>
              <a:t>.2 </a:t>
            </a:r>
            <a:r>
              <a:rPr lang="en-US" sz="800" err="1">
                <a:solidFill>
                  <a:srgbClr val="4E4F4E"/>
                </a:solidFill>
                <a:latin typeface="Arial" panose="020B0604020202020204"/>
                <a:cs typeface="Arial" panose="020B0604020202020204" pitchFamily="34" charset="0"/>
              </a:rPr>
              <a:t>mo</a:t>
            </a:r>
            <a:r>
              <a:rPr lang="en-US" sz="800">
                <a:solidFill>
                  <a:srgbClr val="4E4F4E"/>
                </a:solidFill>
                <a:latin typeface="Arial" panose="020B0604020202020204"/>
                <a:cs typeface="Arial" panose="020B0604020202020204" pitchFamily="34" charset="0"/>
              </a:rPr>
              <a:t> (range, 3.0-19.4). </a:t>
            </a:r>
            <a:r>
              <a:rPr lang="en-US" sz="800" baseline="30000">
                <a:solidFill>
                  <a:srgbClr val="4E4F4E"/>
                </a:solidFill>
                <a:latin typeface="Arial" panose="020B0604020202020204"/>
                <a:cs typeface="Arial" panose="020B0604020202020204" pitchFamily="34" charset="0"/>
              </a:rPr>
              <a:t>e</a:t>
            </a:r>
            <a:r>
              <a:rPr lang="en-US" sz="800">
                <a:solidFill>
                  <a:srgbClr val="4E4F4E"/>
                </a:solidFill>
                <a:latin typeface="Arial" panose="020B0604020202020204"/>
                <a:cs typeface="Arial" panose="020B0604020202020204" pitchFamily="34" charset="0"/>
              </a:rPr>
              <a:t> Median follow-up: </a:t>
            </a:r>
            <a:r>
              <a:rPr lang="en-US">
                <a:solidFill>
                  <a:srgbClr val="4E4F4E"/>
                </a:solidFill>
                <a:latin typeface="Arial" panose="020B0604020202020204"/>
                <a:cs typeface="Arial" panose="020B0604020202020204" pitchFamily="34" charset="0"/>
              </a:rPr>
              <a:t>9</a:t>
            </a:r>
            <a:r>
              <a:rPr lang="en-US" sz="800">
                <a:solidFill>
                  <a:srgbClr val="4E4F4E"/>
                </a:solidFill>
                <a:latin typeface="Arial" panose="020B0604020202020204"/>
                <a:cs typeface="Arial" panose="020B0604020202020204" pitchFamily="34" charset="0"/>
              </a:rPr>
              <a:t>.5 </a:t>
            </a:r>
            <a:r>
              <a:rPr lang="en-US" sz="800" err="1">
                <a:solidFill>
                  <a:srgbClr val="4E4F4E"/>
                </a:solidFill>
                <a:latin typeface="Arial" panose="020B0604020202020204"/>
                <a:cs typeface="Arial" panose="020B0604020202020204" pitchFamily="34" charset="0"/>
              </a:rPr>
              <a:t>mo</a:t>
            </a:r>
            <a:r>
              <a:rPr lang="en-US" sz="800">
                <a:solidFill>
                  <a:srgbClr val="4E4F4E"/>
                </a:solidFill>
                <a:latin typeface="Arial" panose="020B0604020202020204"/>
                <a:cs typeface="Arial" panose="020B0604020202020204" pitchFamily="34" charset="0"/>
              </a:rPr>
              <a:t> (range, </a:t>
            </a:r>
            <a:r>
              <a:rPr lang="en-US">
                <a:solidFill>
                  <a:srgbClr val="4E4F4E"/>
                </a:solidFill>
                <a:latin typeface="Arial" panose="020B0604020202020204"/>
                <a:cs typeface="Arial" panose="020B0604020202020204" pitchFamily="34" charset="0"/>
              </a:rPr>
              <a:t>2.4+ to 16.7</a:t>
            </a:r>
            <a:r>
              <a:rPr lang="en-US" sz="800">
                <a:solidFill>
                  <a:srgbClr val="4E4F4E"/>
                </a:solidFill>
                <a:latin typeface="Arial" panose="020B0604020202020204"/>
                <a:cs typeface="Arial" panose="020B0604020202020204" pitchFamily="34" charset="0"/>
              </a:rPr>
              <a:t>). </a:t>
            </a:r>
            <a:r>
              <a:rPr lang="en-US" sz="800" baseline="30000">
                <a:solidFill>
                  <a:srgbClr val="4E4F4E"/>
                </a:solidFill>
                <a:latin typeface="Arial" panose="020B0604020202020204"/>
                <a:cs typeface="Arial" panose="020B0604020202020204" pitchFamily="34" charset="0"/>
              </a:rPr>
              <a:t>f </a:t>
            </a:r>
            <a:r>
              <a:rPr lang="en-US" sz="800">
                <a:solidFill>
                  <a:srgbClr val="4E4F4E"/>
                </a:solidFill>
                <a:latin typeface="Arial" panose="020B0604020202020204"/>
                <a:cs typeface="Arial" panose="020B0604020202020204" pitchFamily="34" charset="0"/>
              </a:rPr>
              <a:t>Median follow-up: 10.4 </a:t>
            </a:r>
            <a:r>
              <a:rPr lang="en-US" sz="800" err="1">
                <a:solidFill>
                  <a:srgbClr val="4E4F4E"/>
                </a:solidFill>
                <a:latin typeface="Arial" panose="020B0604020202020204"/>
                <a:cs typeface="Arial" panose="020B0604020202020204" pitchFamily="34" charset="0"/>
              </a:rPr>
              <a:t>mo</a:t>
            </a:r>
            <a:r>
              <a:rPr lang="en-US" sz="800">
                <a:solidFill>
                  <a:srgbClr val="4E4F4E"/>
                </a:solidFill>
                <a:latin typeface="Arial" panose="020B0604020202020204"/>
                <a:cs typeface="Arial" panose="020B0604020202020204" pitchFamily="34" charset="0"/>
              </a:rPr>
              <a:t> (range, 3.0-19.4). </a:t>
            </a:r>
            <a:r>
              <a:rPr lang="en-US" baseline="30000">
                <a:solidFill>
                  <a:srgbClr val="4E4F4E"/>
                </a:solidFill>
                <a:latin typeface="Arial" panose="020B0604020202020204"/>
                <a:cs typeface="Arial" panose="020B0604020202020204" pitchFamily="34" charset="0"/>
              </a:rPr>
              <a:t>g</a:t>
            </a:r>
            <a:r>
              <a:rPr lang="en-US" sz="800">
                <a:solidFill>
                  <a:srgbClr val="4E4F4E"/>
                </a:solidFill>
                <a:latin typeface="Arial" panose="020B0604020202020204"/>
                <a:cs typeface="Arial" panose="020B0604020202020204" pitchFamily="34" charset="0"/>
              </a:rPr>
              <a:t> Median follow-up: 10.1 </a:t>
            </a:r>
            <a:r>
              <a:rPr lang="en-US" sz="800" err="1">
                <a:solidFill>
                  <a:srgbClr val="4E4F4E"/>
                </a:solidFill>
                <a:latin typeface="Arial" panose="020B0604020202020204"/>
                <a:cs typeface="Arial" panose="020B0604020202020204" pitchFamily="34" charset="0"/>
              </a:rPr>
              <a:t>mo</a:t>
            </a:r>
            <a:r>
              <a:rPr lang="en-US" sz="800">
                <a:solidFill>
                  <a:srgbClr val="4E4F4E"/>
                </a:solidFill>
                <a:latin typeface="Arial" panose="020B0604020202020204"/>
                <a:cs typeface="Arial" panose="020B0604020202020204" pitchFamily="34" charset="0"/>
              </a:rPr>
              <a:t> (range, 3.0-19.4). </a:t>
            </a:r>
            <a:r>
              <a:rPr lang="en-US" baseline="30000">
                <a:solidFill>
                  <a:srgbClr val="4E4F4E"/>
                </a:solidFill>
                <a:latin typeface="Arial" panose="020B0604020202020204"/>
                <a:cs typeface="Arial" panose="020B0604020202020204" pitchFamily="34" charset="0"/>
              </a:rPr>
              <a:t>h</a:t>
            </a:r>
            <a:r>
              <a:rPr lang="en-US" sz="800">
                <a:solidFill>
                  <a:srgbClr val="4E4F4E"/>
                </a:solidFill>
                <a:latin typeface="Arial" panose="020B0604020202020204"/>
                <a:cs typeface="Arial" panose="020B0604020202020204" pitchFamily="34" charset="0"/>
              </a:rPr>
              <a:t> Median follow-up: 12.5 </a:t>
            </a:r>
            <a:r>
              <a:rPr lang="en-US" sz="800" err="1">
                <a:solidFill>
                  <a:srgbClr val="4E4F4E"/>
                </a:solidFill>
                <a:latin typeface="Arial" panose="020B0604020202020204"/>
                <a:cs typeface="Arial" panose="020B0604020202020204" pitchFamily="34" charset="0"/>
              </a:rPr>
              <a:t>mo</a:t>
            </a:r>
            <a:r>
              <a:rPr lang="en-US" sz="800">
                <a:solidFill>
                  <a:srgbClr val="4E4F4E"/>
                </a:solidFill>
                <a:latin typeface="Arial" panose="020B0604020202020204"/>
                <a:cs typeface="Arial" panose="020B0604020202020204" pitchFamily="34" charset="0"/>
              </a:rPr>
              <a:t> (range, 2.1-22.1). </a:t>
            </a:r>
            <a:r>
              <a:rPr lang="en-US" baseline="30000" err="1">
                <a:solidFill>
                  <a:srgbClr val="4E4F4E"/>
                </a:solidFill>
                <a:latin typeface="Arial" panose="020B0604020202020204"/>
                <a:cs typeface="Arial" panose="020B0604020202020204" pitchFamily="34" charset="0"/>
              </a:rPr>
              <a:t>i</a:t>
            </a:r>
            <a:r>
              <a:rPr lang="en-US" sz="800">
                <a:solidFill>
                  <a:srgbClr val="4E4F4E"/>
                </a:solidFill>
                <a:latin typeface="Arial" panose="020B0604020202020204"/>
                <a:cs typeface="Arial" panose="020B0604020202020204" pitchFamily="34" charset="0"/>
              </a:rPr>
              <a:t> Median follow-up: 11.2 </a:t>
            </a:r>
            <a:r>
              <a:rPr lang="en-US" sz="800" err="1">
                <a:solidFill>
                  <a:srgbClr val="4E4F4E"/>
                </a:solidFill>
                <a:latin typeface="Arial" panose="020B0604020202020204"/>
                <a:cs typeface="Arial" panose="020B0604020202020204" pitchFamily="34" charset="0"/>
              </a:rPr>
              <a:t>mo</a:t>
            </a:r>
            <a:r>
              <a:rPr lang="en-US" sz="800">
                <a:solidFill>
                  <a:srgbClr val="4E4F4E"/>
                </a:solidFill>
                <a:latin typeface="Arial" panose="020B0604020202020204"/>
                <a:cs typeface="Arial" panose="020B0604020202020204" pitchFamily="34" charset="0"/>
              </a:rPr>
              <a:t> (range, 3.7-19.0). </a:t>
            </a: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DoCR</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duration of complete response;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FLIPI</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Follicular Lymphoma International Prognostic Index; </a:t>
            </a:r>
            <a:r>
              <a:rPr lang="en-US" sz="800" b="1">
                <a:solidFill>
                  <a:srgbClr val="4E4F4E"/>
                </a:solidFill>
                <a:latin typeface="Arial" panose="020B0604020202020204"/>
                <a:cs typeface="Arial" panose="020B0604020202020204" pitchFamily="34" charset="0"/>
              </a:rPr>
              <a:t>POD24</a:t>
            </a:r>
            <a:r>
              <a:rPr lang="en-US" sz="800">
                <a:solidFill>
                  <a:srgbClr val="4E4F4E"/>
                </a:solidFill>
                <a:latin typeface="Arial" panose="020B0604020202020204"/>
                <a:cs typeface="Arial" panose="020B0604020202020204" pitchFamily="34" charset="0"/>
              </a:rPr>
              <a:t>, progression within 2 years of initiating 1L treatment that included chemoimmunothera</a:t>
            </a:r>
            <a:r>
              <a:rPr lang="en-US">
                <a:solidFill>
                  <a:srgbClr val="4E4F4E"/>
                </a:solidFill>
                <a:latin typeface="Arial" panose="020B0604020202020204"/>
                <a:cs typeface="Arial" panose="020B0604020202020204" pitchFamily="34" charset="0"/>
              </a:rPr>
              <a:t>py;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R</a:t>
            </a:r>
            <a:r>
              <a:rPr kumimoji="0" lang="en-US" sz="800" b="1"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2</a:t>
            </a:r>
            <a:r>
              <a:rPr kumimoji="0" lang="en-US" sz="800" i="0" u="none" strike="noStrike" kern="1200" cap="none" spc="0" normalizeH="0" noProof="0">
                <a:ln>
                  <a:noFill/>
                </a:ln>
                <a:solidFill>
                  <a:srgbClr val="4E4F4E"/>
                </a:solidFill>
                <a:effectLst/>
                <a:uLnTx/>
                <a:uFillTx/>
                <a:latin typeface="Arial" panose="020B0604020202020204"/>
                <a:ea typeface="+mn-ea"/>
                <a:cs typeface="Arial" panose="020B0604020202020204" pitchFamily="34" charset="0"/>
              </a:rPr>
              <a:t>, </a:t>
            </a:r>
            <a:r>
              <a:rPr kumimoji="0" lang="en-US" sz="800" i="0" u="none" strike="noStrike" kern="1200" cap="none" spc="0" normalizeH="0" noProof="0" err="1">
                <a:ln>
                  <a:noFill/>
                </a:ln>
                <a:solidFill>
                  <a:srgbClr val="4E4F4E"/>
                </a:solidFill>
                <a:effectLst/>
                <a:uLnTx/>
                <a:uFillTx/>
                <a:latin typeface="Arial" panose="020B0604020202020204"/>
                <a:ea typeface="+mn-ea"/>
                <a:cs typeface="Arial" panose="020B0604020202020204" pitchFamily="34" charset="0"/>
              </a:rPr>
              <a:t>lenalidamide</a:t>
            </a:r>
            <a:r>
              <a:rPr lang="en-US">
                <a:solidFill>
                  <a:srgbClr val="4E4F4E"/>
                </a:solidFill>
                <a:latin typeface="Arial" panose="020B0604020202020204"/>
                <a:cs typeface="Arial" panose="020B0604020202020204" pitchFamily="34" charset="0"/>
              </a:rPr>
              <a:t> + rituximab;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SC</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subcutaneous.</a:t>
            </a:r>
            <a:endParaRPr lang="en-US" sz="800" baseline="30000">
              <a:solidFill>
                <a:srgbClr val="4E4F4E"/>
              </a:solidFill>
              <a:latin typeface="Arial" panose="020B0604020202020204"/>
              <a:cs typeface="Arial" panose="020B0604020202020204" pitchFamily="34" charset="0"/>
            </a:endParaRP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Sureda</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 et al. Abstract 7506 presented at ASCO 2023. </a:t>
            </a:r>
            <a:r>
              <a:rPr lang="en-US" b="1" err="1">
                <a:solidFill>
                  <a:srgbClr val="4E4F4E"/>
                </a:solidFill>
                <a:latin typeface="Arial" panose="020B0604020202020204"/>
                <a:cs typeface="Arial" panose="020B0604020202020204" pitchFamily="34" charset="0"/>
              </a:rPr>
              <a:t>Sureda</a:t>
            </a:r>
            <a:r>
              <a:rPr lang="en-US" b="1">
                <a:solidFill>
                  <a:srgbClr val="4E4F4E"/>
                </a:solidFill>
                <a:latin typeface="Arial" panose="020B0604020202020204"/>
                <a:cs typeface="Arial" panose="020B0604020202020204" pitchFamily="34" charset="0"/>
              </a:rPr>
              <a:t> A, et al. Abstract S222 presented at EHA2023.</a:t>
            </a:r>
            <a:endParaRPr lang="en-GB">
              <a:solidFill>
                <a:srgbClr val="4E4F4E"/>
              </a:solidFill>
              <a:latin typeface="Arial" panose="020B0604020202020204"/>
            </a:endParaRPr>
          </a:p>
        </p:txBody>
      </p:sp>
      <p:graphicFrame>
        <p:nvGraphicFramePr>
          <p:cNvPr id="12" name="Tabelle 11">
            <a:extLst>
              <a:ext uri="{FF2B5EF4-FFF2-40B4-BE49-F238E27FC236}">
                <a16:creationId xmlns:a16="http://schemas.microsoft.com/office/drawing/2014/main" id="{AE683780-0D90-D4CA-5E8A-F05F0C8AE163}"/>
              </a:ext>
            </a:extLst>
          </p:cNvPr>
          <p:cNvGraphicFramePr>
            <a:graphicFrameLocks noGrp="1"/>
          </p:cNvGraphicFramePr>
          <p:nvPr>
            <p:extLst>
              <p:ext uri="{D42A27DB-BD31-4B8C-83A1-F6EECF244321}">
                <p14:modId xmlns:p14="http://schemas.microsoft.com/office/powerpoint/2010/main" val="680349879"/>
              </p:ext>
            </p:extLst>
          </p:nvPr>
        </p:nvGraphicFramePr>
        <p:xfrm>
          <a:off x="417598" y="3909600"/>
          <a:ext cx="5572799" cy="620640"/>
        </p:xfrm>
        <a:graphic>
          <a:graphicData uri="http://schemas.openxmlformats.org/drawingml/2006/table">
            <a:tbl>
              <a:tblPr firstRow="1" bandRow="1">
                <a:tableStyleId>{5C22544A-7EE6-4342-B048-85BDC9FD1C3A}</a:tableStyleId>
              </a:tblPr>
              <a:tblGrid>
                <a:gridCol w="117069">
                  <a:extLst>
                    <a:ext uri="{9D8B030D-6E8A-4147-A177-3AD203B41FA5}">
                      <a16:colId xmlns:a16="http://schemas.microsoft.com/office/drawing/2014/main" val="591698663"/>
                    </a:ext>
                  </a:extLst>
                </a:gridCol>
                <a:gridCol w="1091146">
                  <a:extLst>
                    <a:ext uri="{9D8B030D-6E8A-4147-A177-3AD203B41FA5}">
                      <a16:colId xmlns:a16="http://schemas.microsoft.com/office/drawing/2014/main" val="2949672590"/>
                    </a:ext>
                  </a:extLst>
                </a:gridCol>
                <a:gridCol w="1091146">
                  <a:extLst>
                    <a:ext uri="{9D8B030D-6E8A-4147-A177-3AD203B41FA5}">
                      <a16:colId xmlns:a16="http://schemas.microsoft.com/office/drawing/2014/main" val="3548635927"/>
                    </a:ext>
                  </a:extLst>
                </a:gridCol>
                <a:gridCol w="1091146">
                  <a:extLst>
                    <a:ext uri="{9D8B030D-6E8A-4147-A177-3AD203B41FA5}">
                      <a16:colId xmlns:a16="http://schemas.microsoft.com/office/drawing/2014/main" val="2891013861"/>
                    </a:ext>
                  </a:extLst>
                </a:gridCol>
                <a:gridCol w="1091146">
                  <a:extLst>
                    <a:ext uri="{9D8B030D-6E8A-4147-A177-3AD203B41FA5}">
                      <a16:colId xmlns:a16="http://schemas.microsoft.com/office/drawing/2014/main" val="4205657699"/>
                    </a:ext>
                  </a:extLst>
                </a:gridCol>
                <a:gridCol w="1091146">
                  <a:extLst>
                    <a:ext uri="{9D8B030D-6E8A-4147-A177-3AD203B41FA5}">
                      <a16:colId xmlns:a16="http://schemas.microsoft.com/office/drawing/2014/main" val="2041373745"/>
                    </a:ext>
                  </a:extLst>
                </a:gridCol>
              </a:tblGrid>
              <a:tr h="142877">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t>No. of patients</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err="1"/>
                        <a:t>No</a:t>
                      </a:r>
                      <a:r>
                        <a:rPr lang="de-DE" sz="1000"/>
                        <a:t>. </a:t>
                      </a:r>
                      <a:r>
                        <a:rPr lang="de-DE" sz="1000" err="1"/>
                        <a:t>of</a:t>
                      </a:r>
                      <a:r>
                        <a:rPr lang="de-DE" sz="1000"/>
                        <a:t> </a:t>
                      </a:r>
                      <a:r>
                        <a:rPr lang="de-DE" sz="1000" err="1"/>
                        <a:t>patients</a:t>
                      </a:r>
                      <a:r>
                        <a:rPr lang="de-DE" sz="1000"/>
                        <a:t> at </a:t>
                      </a:r>
                      <a:r>
                        <a:rPr lang="de-DE" sz="1000" err="1"/>
                        <a:t>risk</a:t>
                      </a:r>
                      <a:endParaRPr lang="de-DE" sz="1000"/>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558085198"/>
                  </a:ext>
                </a:extLst>
              </a:tr>
              <a:tr h="142877">
                <a:tc>
                  <a:txBody>
                    <a:bodyPr/>
                    <a:lstStyle/>
                    <a:p>
                      <a:pPr algn="ctr"/>
                      <a:endParaRPr lang="de-DE" sz="1000">
                        <a:solidFill>
                          <a:schemeClr val="tx1"/>
                        </a:solidFill>
                      </a:endParaRPr>
                    </a:p>
                  </a:txBody>
                  <a:tcPr marL="0" marR="0" marT="18000" marB="18000" anchor="ctr">
                    <a:solidFill>
                      <a:schemeClr val="accent1"/>
                    </a:solidFill>
                  </a:tcPr>
                </a:tc>
                <a:tc>
                  <a:txBody>
                    <a:bodyPr/>
                    <a:lstStyle/>
                    <a:p>
                      <a:pPr algn="ctr"/>
                      <a:r>
                        <a:rPr lang="de-DE" sz="1000">
                          <a:solidFill>
                            <a:schemeClr val="tx1"/>
                          </a:solidFill>
                        </a:rPr>
                        <a:t>90</a:t>
                      </a:r>
                    </a:p>
                  </a:txBody>
                  <a:tcPr marL="0" marR="0" marT="18000" marB="18000" anchor="ctr"/>
                </a:tc>
                <a:tc>
                  <a:txBody>
                    <a:bodyPr/>
                    <a:lstStyle/>
                    <a:p>
                      <a:pPr algn="ctr"/>
                      <a:r>
                        <a:rPr lang="de-DE" sz="1000">
                          <a:solidFill>
                            <a:schemeClr val="tx1"/>
                          </a:solidFill>
                        </a:rPr>
                        <a:t>76</a:t>
                      </a:r>
                    </a:p>
                  </a:txBody>
                  <a:tcPr marL="216000" marR="0" marT="18000" marB="18000" anchor="ctr"/>
                </a:tc>
                <a:tc>
                  <a:txBody>
                    <a:bodyPr/>
                    <a:lstStyle/>
                    <a:p>
                      <a:pPr algn="ctr"/>
                      <a:r>
                        <a:rPr lang="de-DE" sz="1000">
                          <a:solidFill>
                            <a:schemeClr val="tx1"/>
                          </a:solidFill>
                        </a:rPr>
                        <a:t>56</a:t>
                      </a:r>
                    </a:p>
                  </a:txBody>
                  <a:tcPr marL="288000" marR="0" marT="18000" marB="18000" anchor="ctr"/>
                </a:tc>
                <a:tc>
                  <a:txBody>
                    <a:bodyPr/>
                    <a:lstStyle/>
                    <a:p>
                      <a:pPr algn="ctr"/>
                      <a:r>
                        <a:rPr lang="de-DE" sz="1000">
                          <a:solidFill>
                            <a:schemeClr val="tx1"/>
                          </a:solidFill>
                        </a:rPr>
                        <a:t>35</a:t>
                      </a:r>
                    </a:p>
                  </a:txBody>
                  <a:tcPr marL="540000" marR="0" marT="18000" marB="18000" anchor="ctr"/>
                </a:tc>
                <a:tc>
                  <a:txBody>
                    <a:bodyPr/>
                    <a:lstStyle/>
                    <a:p>
                      <a:pPr algn="ctr"/>
                      <a:r>
                        <a:rPr lang="de-DE" sz="1000">
                          <a:solidFill>
                            <a:schemeClr val="tx1"/>
                          </a:solidFill>
                        </a:rPr>
                        <a:t>13</a:t>
                      </a:r>
                    </a:p>
                  </a:txBody>
                  <a:tcPr marL="648000" marR="0" marT="18000" marB="18000" anchor="ctr"/>
                </a:tc>
                <a:extLst>
                  <a:ext uri="{0D108BD9-81ED-4DB2-BD59-A6C34878D82A}">
                    <a16:rowId xmlns:a16="http://schemas.microsoft.com/office/drawing/2014/main" val="1001529525"/>
                  </a:ext>
                </a:extLst>
              </a:tr>
              <a:tr h="142877">
                <a:tc>
                  <a:txBody>
                    <a:bodyPr/>
                    <a:lstStyle/>
                    <a:p>
                      <a:pPr algn="ctr"/>
                      <a:endParaRPr lang="de-DE" sz="1000">
                        <a:solidFill>
                          <a:schemeClr val="tx1"/>
                        </a:solidFill>
                      </a:endParaRPr>
                    </a:p>
                  </a:txBody>
                  <a:tcPr marL="0" marR="0" marT="18000" marB="18000" anchor="ctr">
                    <a:solidFill>
                      <a:schemeClr val="accent3"/>
                    </a:solidFill>
                  </a:tcPr>
                </a:tc>
                <a:tc>
                  <a:txBody>
                    <a:bodyPr/>
                    <a:lstStyle/>
                    <a:p>
                      <a:pPr algn="ctr"/>
                      <a:r>
                        <a:rPr lang="de-DE" sz="1000">
                          <a:solidFill>
                            <a:schemeClr val="tx1"/>
                          </a:solidFill>
                        </a:rPr>
                        <a:t>30</a:t>
                      </a:r>
                    </a:p>
                  </a:txBody>
                  <a:tcPr marL="0" marR="0" marT="18000" marB="18000" anchor="ctr"/>
                </a:tc>
                <a:tc>
                  <a:txBody>
                    <a:bodyPr/>
                    <a:lstStyle/>
                    <a:p>
                      <a:pPr algn="ctr"/>
                      <a:r>
                        <a:rPr lang="de-DE" sz="1000">
                          <a:solidFill>
                            <a:schemeClr val="tx1"/>
                          </a:solidFill>
                        </a:rPr>
                        <a:t>25</a:t>
                      </a:r>
                    </a:p>
                  </a:txBody>
                  <a:tcPr marL="216000" marR="0" marT="18000" marB="18000" anchor="ctr"/>
                </a:tc>
                <a:tc>
                  <a:txBody>
                    <a:bodyPr/>
                    <a:lstStyle/>
                    <a:p>
                      <a:pPr algn="ctr"/>
                      <a:r>
                        <a:rPr lang="de-DE" sz="1000">
                          <a:solidFill>
                            <a:schemeClr val="tx1"/>
                          </a:solidFill>
                        </a:rPr>
                        <a:t>13</a:t>
                      </a:r>
                    </a:p>
                  </a:txBody>
                  <a:tcPr marL="288000" marR="0" marT="18000" marB="18000" anchor="ctr"/>
                </a:tc>
                <a:tc>
                  <a:txBody>
                    <a:bodyPr/>
                    <a:lstStyle/>
                    <a:p>
                      <a:pPr algn="ctr"/>
                      <a:r>
                        <a:rPr lang="de-DE" sz="1000">
                          <a:solidFill>
                            <a:schemeClr val="tx1"/>
                          </a:solidFill>
                        </a:rPr>
                        <a:t>7</a:t>
                      </a:r>
                    </a:p>
                  </a:txBody>
                  <a:tcPr marL="540000" marR="0" marT="18000" marB="18000" anchor="ctr"/>
                </a:tc>
                <a:tc>
                  <a:txBody>
                    <a:bodyPr/>
                    <a:lstStyle/>
                    <a:p>
                      <a:pPr algn="ctr"/>
                      <a:r>
                        <a:rPr lang="de-DE" sz="1000">
                          <a:solidFill>
                            <a:schemeClr val="tx1"/>
                          </a:solidFill>
                        </a:rPr>
                        <a:t>2</a:t>
                      </a:r>
                    </a:p>
                  </a:txBody>
                  <a:tcPr marL="648000" marR="0" marT="18000" marB="18000" anchor="ctr"/>
                </a:tc>
                <a:extLst>
                  <a:ext uri="{0D108BD9-81ED-4DB2-BD59-A6C34878D82A}">
                    <a16:rowId xmlns:a16="http://schemas.microsoft.com/office/drawing/2014/main" val="2876687392"/>
                  </a:ext>
                </a:extLst>
              </a:tr>
            </a:tbl>
          </a:graphicData>
        </a:graphic>
      </p:graphicFrame>
      <p:sp>
        <p:nvSpPr>
          <p:cNvPr id="13" name="Textfeld 12">
            <a:extLst>
              <a:ext uri="{FF2B5EF4-FFF2-40B4-BE49-F238E27FC236}">
                <a16:creationId xmlns:a16="http://schemas.microsoft.com/office/drawing/2014/main" id="{0C889178-0C37-DC4A-79D5-C74E360618E8}"/>
              </a:ext>
            </a:extLst>
          </p:cNvPr>
          <p:cNvSpPr txBox="1"/>
          <p:nvPr/>
        </p:nvSpPr>
        <p:spPr>
          <a:xfrm>
            <a:off x="1276746" y="2959168"/>
            <a:ext cx="851515" cy="338554"/>
          </a:xfrm>
          <a:prstGeom prst="rect">
            <a:avLst/>
          </a:prstGeom>
          <a:noFill/>
        </p:spPr>
        <p:txBody>
          <a:bodyPr wrap="none" rtlCol="0">
            <a:spAutoFit/>
          </a:bodyPr>
          <a:lstStyle/>
          <a:p>
            <a:r>
              <a:rPr lang="de-DE" sz="800"/>
              <a:t>Overall (</a:t>
            </a:r>
            <a:r>
              <a:rPr lang="de-DE" sz="800" err="1"/>
              <a:t>n</a:t>
            </a:r>
            <a:r>
              <a:rPr lang="de-DE" sz="800"/>
              <a:t>=90</a:t>
            </a:r>
          </a:p>
          <a:p>
            <a:r>
              <a:rPr lang="de-DE" sz="800"/>
              <a:t>POD24 (</a:t>
            </a:r>
            <a:r>
              <a:rPr lang="de-DE" sz="800" err="1"/>
              <a:t>n</a:t>
            </a:r>
            <a:r>
              <a:rPr lang="de-DE" sz="800"/>
              <a:t>=30)</a:t>
            </a:r>
          </a:p>
        </p:txBody>
      </p:sp>
      <p:grpSp>
        <p:nvGrpSpPr>
          <p:cNvPr id="14" name="Gruppieren 13">
            <a:extLst>
              <a:ext uri="{FF2B5EF4-FFF2-40B4-BE49-F238E27FC236}">
                <a16:creationId xmlns:a16="http://schemas.microsoft.com/office/drawing/2014/main" id="{1F1E9EB5-9EF0-08BA-24A4-48F979EAC480}"/>
              </a:ext>
            </a:extLst>
          </p:cNvPr>
          <p:cNvGrpSpPr/>
          <p:nvPr/>
        </p:nvGrpSpPr>
        <p:grpSpPr>
          <a:xfrm>
            <a:off x="1203720" y="3040954"/>
            <a:ext cx="93600" cy="36000"/>
            <a:chOff x="1076324" y="3228252"/>
            <a:chExt cx="93600" cy="36000"/>
          </a:xfrm>
        </p:grpSpPr>
        <p:cxnSp>
          <p:nvCxnSpPr>
            <p:cNvPr id="15" name="Gerade Verbindung 14">
              <a:extLst>
                <a:ext uri="{FF2B5EF4-FFF2-40B4-BE49-F238E27FC236}">
                  <a16:creationId xmlns:a16="http://schemas.microsoft.com/office/drawing/2014/main" id="{47FFF7EB-779B-C000-E582-0945559251AA}"/>
                </a:ext>
              </a:extLst>
            </p:cNvPr>
            <p:cNvCxnSpPr>
              <a:cxnSpLocks/>
            </p:cNvCxnSpPr>
            <p:nvPr/>
          </p:nvCxnSpPr>
          <p:spPr>
            <a:xfrm>
              <a:off x="1076324" y="3260209"/>
              <a:ext cx="936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A6DEDC38-D785-9517-F52C-D0F65E08292C}"/>
                </a:ext>
              </a:extLst>
            </p:cNvPr>
            <p:cNvCxnSpPr>
              <a:cxnSpLocks/>
            </p:cNvCxnSpPr>
            <p:nvPr/>
          </p:nvCxnSpPr>
          <p:spPr>
            <a:xfrm rot="5400000">
              <a:off x="1105124" y="3246252"/>
              <a:ext cx="36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 name="Gruppieren 16">
            <a:extLst>
              <a:ext uri="{FF2B5EF4-FFF2-40B4-BE49-F238E27FC236}">
                <a16:creationId xmlns:a16="http://schemas.microsoft.com/office/drawing/2014/main" id="{93EC409F-11D8-2E7A-3A21-B4E3B3524C2A}"/>
              </a:ext>
            </a:extLst>
          </p:cNvPr>
          <p:cNvGrpSpPr/>
          <p:nvPr/>
        </p:nvGrpSpPr>
        <p:grpSpPr>
          <a:xfrm>
            <a:off x="1203720" y="3171129"/>
            <a:ext cx="93600" cy="36000"/>
            <a:chOff x="1076324" y="3228252"/>
            <a:chExt cx="93600" cy="36000"/>
          </a:xfrm>
        </p:grpSpPr>
        <p:cxnSp>
          <p:nvCxnSpPr>
            <p:cNvPr id="19" name="Gerade Verbindung 18">
              <a:extLst>
                <a:ext uri="{FF2B5EF4-FFF2-40B4-BE49-F238E27FC236}">
                  <a16:creationId xmlns:a16="http://schemas.microsoft.com/office/drawing/2014/main" id="{F3469477-C59F-AC33-FB6E-2AF51340E49A}"/>
                </a:ext>
              </a:extLst>
            </p:cNvPr>
            <p:cNvCxnSpPr>
              <a:cxnSpLocks/>
            </p:cNvCxnSpPr>
            <p:nvPr/>
          </p:nvCxnSpPr>
          <p:spPr>
            <a:xfrm>
              <a:off x="1076324" y="3260209"/>
              <a:ext cx="936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BAEEA349-A82D-3F2F-EF34-8A4560B30D16}"/>
                </a:ext>
              </a:extLst>
            </p:cNvPr>
            <p:cNvCxnSpPr>
              <a:cxnSpLocks/>
            </p:cNvCxnSpPr>
            <p:nvPr/>
          </p:nvCxnSpPr>
          <p:spPr>
            <a:xfrm rot="5400000">
              <a:off x="1105124" y="3246252"/>
              <a:ext cx="3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aphicFrame>
        <p:nvGraphicFramePr>
          <p:cNvPr id="21" name="Tabelle 20">
            <a:extLst>
              <a:ext uri="{FF2B5EF4-FFF2-40B4-BE49-F238E27FC236}">
                <a16:creationId xmlns:a16="http://schemas.microsoft.com/office/drawing/2014/main" id="{D116C432-991F-29EE-E5F7-AB68A3092E4D}"/>
              </a:ext>
            </a:extLst>
          </p:cNvPr>
          <p:cNvGraphicFramePr>
            <a:graphicFrameLocks noGrp="1"/>
          </p:cNvGraphicFramePr>
          <p:nvPr>
            <p:extLst>
              <p:ext uri="{D42A27DB-BD31-4B8C-83A1-F6EECF244321}">
                <p14:modId xmlns:p14="http://schemas.microsoft.com/office/powerpoint/2010/main" val="2799871134"/>
              </p:ext>
            </p:extLst>
          </p:nvPr>
        </p:nvGraphicFramePr>
        <p:xfrm>
          <a:off x="2459075" y="2565754"/>
          <a:ext cx="3213485" cy="493200"/>
        </p:xfrm>
        <a:graphic>
          <a:graphicData uri="http://schemas.openxmlformats.org/drawingml/2006/table">
            <a:tbl>
              <a:tblPr firstRow="1" bandRow="1">
                <a:tableStyleId>{5C22544A-7EE6-4342-B048-85BDC9FD1C3A}</a:tableStyleId>
              </a:tblPr>
              <a:tblGrid>
                <a:gridCol w="642697">
                  <a:extLst>
                    <a:ext uri="{9D8B030D-6E8A-4147-A177-3AD203B41FA5}">
                      <a16:colId xmlns:a16="http://schemas.microsoft.com/office/drawing/2014/main" val="2949672590"/>
                    </a:ext>
                  </a:extLst>
                </a:gridCol>
                <a:gridCol w="642697">
                  <a:extLst>
                    <a:ext uri="{9D8B030D-6E8A-4147-A177-3AD203B41FA5}">
                      <a16:colId xmlns:a16="http://schemas.microsoft.com/office/drawing/2014/main" val="3548635927"/>
                    </a:ext>
                  </a:extLst>
                </a:gridCol>
                <a:gridCol w="642697">
                  <a:extLst>
                    <a:ext uri="{9D8B030D-6E8A-4147-A177-3AD203B41FA5}">
                      <a16:colId xmlns:a16="http://schemas.microsoft.com/office/drawing/2014/main" val="2891013861"/>
                    </a:ext>
                  </a:extLst>
                </a:gridCol>
                <a:gridCol w="642697">
                  <a:extLst>
                    <a:ext uri="{9D8B030D-6E8A-4147-A177-3AD203B41FA5}">
                      <a16:colId xmlns:a16="http://schemas.microsoft.com/office/drawing/2014/main" val="4205657699"/>
                    </a:ext>
                  </a:extLst>
                </a:gridCol>
                <a:gridCol w="642697">
                  <a:extLst>
                    <a:ext uri="{9D8B030D-6E8A-4147-A177-3AD203B41FA5}">
                      <a16:colId xmlns:a16="http://schemas.microsoft.com/office/drawing/2014/main" val="2041373745"/>
                    </a:ext>
                  </a:extLst>
                </a:gridCol>
              </a:tblGrid>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600" err="1"/>
                        <a:t>DoCR</a:t>
                      </a:r>
                      <a:r>
                        <a:rPr lang="de-DE" sz="600" baseline="30000" err="1"/>
                        <a:t>a</a:t>
                      </a:r>
                      <a:endParaRPr lang="de-DE" sz="600"/>
                    </a:p>
                  </a:txBody>
                  <a:tcPr marL="7200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600" err="1"/>
                        <a:t>Overall</a:t>
                      </a:r>
                      <a:r>
                        <a:rPr lang="de-DE" sz="600" baseline="30000" err="1"/>
                        <a:t>b</a:t>
                      </a:r>
                      <a:br>
                        <a:rPr lang="de-DE" sz="600" baseline="30000"/>
                      </a:br>
                      <a:r>
                        <a:rPr lang="de-DE" sz="600" baseline="0" err="1"/>
                        <a:t>n</a:t>
                      </a:r>
                      <a:r>
                        <a:rPr lang="de-DE" sz="600" baseline="0"/>
                        <a:t>=90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600"/>
                        <a:t>POD24</a:t>
                      </a:r>
                      <a:r>
                        <a:rPr lang="de-DE" sz="600" baseline="30000"/>
                        <a:t>c</a:t>
                      </a:r>
                      <a:br>
                        <a:rPr lang="de-DE" sz="600" baseline="30000"/>
                      </a:br>
                      <a:r>
                        <a:rPr lang="de-DE" sz="600" baseline="0" err="1"/>
                        <a:t>n</a:t>
                      </a:r>
                      <a:r>
                        <a:rPr lang="de-DE" sz="600" baseline="0"/>
                        <a:t>=30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600"/>
                        <a:t>POD24 2L</a:t>
                      </a:r>
                      <a:r>
                        <a:rPr lang="de-DE" sz="600" baseline="30000"/>
                        <a:t>d</a:t>
                      </a:r>
                      <a:br>
                        <a:rPr lang="de-DE" sz="600" baseline="30000"/>
                      </a:br>
                      <a:r>
                        <a:rPr lang="de-DE" sz="600" baseline="0" err="1"/>
                        <a:t>n</a:t>
                      </a:r>
                      <a:r>
                        <a:rPr lang="de-DE" sz="600" baseline="0"/>
                        <a:t>=18</a:t>
                      </a:r>
                      <a:endParaRPr lang="de-DE" sz="600" baseline="300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600"/>
                        <a:t>POD24 3L+</a:t>
                      </a:r>
                      <a:r>
                        <a:rPr lang="de-DE" sz="600" baseline="30000"/>
                        <a:t>e</a:t>
                      </a:r>
                      <a:br>
                        <a:rPr lang="de-DE" sz="600" baseline="0"/>
                      </a:br>
                      <a:r>
                        <a:rPr lang="de-DE" sz="600" baseline="0" err="1"/>
                        <a:t>n</a:t>
                      </a:r>
                      <a:r>
                        <a:rPr lang="de-DE" sz="600" baseline="0"/>
                        <a:t>=12</a:t>
                      </a:r>
                      <a:endParaRPr lang="de-DE" sz="600"/>
                    </a:p>
                  </a:txBody>
                  <a:tcPr anchor="ctr"/>
                </a:tc>
                <a:extLst>
                  <a:ext uri="{0D108BD9-81ED-4DB2-BD59-A6C34878D82A}">
                    <a16:rowId xmlns:a16="http://schemas.microsoft.com/office/drawing/2014/main" val="558085198"/>
                  </a:ext>
                </a:extLst>
              </a:tr>
              <a:tr h="142877">
                <a:tc>
                  <a:txBody>
                    <a:bodyPr/>
                    <a:lstStyle/>
                    <a:p>
                      <a:pPr algn="l"/>
                      <a:r>
                        <a:rPr lang="de-DE" sz="600">
                          <a:solidFill>
                            <a:schemeClr val="tx1"/>
                          </a:solidFill>
                        </a:rPr>
                        <a:t>9-mo, 12-mo</a:t>
                      </a:r>
                      <a:br>
                        <a:rPr lang="de-DE" sz="600">
                          <a:solidFill>
                            <a:schemeClr val="tx1"/>
                          </a:solidFill>
                        </a:rPr>
                      </a:br>
                      <a:r>
                        <a:rPr lang="de-DE" sz="600" err="1">
                          <a:solidFill>
                            <a:schemeClr val="tx1"/>
                          </a:solidFill>
                        </a:rPr>
                        <a:t>estimates</a:t>
                      </a:r>
                      <a:r>
                        <a:rPr lang="de-DE" sz="600">
                          <a:solidFill>
                            <a:schemeClr val="tx1"/>
                          </a:solidFill>
                        </a:rPr>
                        <a:t>, %</a:t>
                      </a:r>
                    </a:p>
                  </a:txBody>
                  <a:tcPr marL="72000" marR="0" marT="18000" marB="18000" anchor="ctr">
                    <a:solidFill>
                      <a:srgbClr val="E7E8EA"/>
                    </a:solidFill>
                  </a:tcPr>
                </a:tc>
                <a:tc>
                  <a:txBody>
                    <a:bodyPr/>
                    <a:lstStyle/>
                    <a:p>
                      <a:pPr algn="ctr"/>
                      <a:r>
                        <a:rPr lang="de-DE" sz="600">
                          <a:solidFill>
                            <a:schemeClr val="tx1"/>
                          </a:solidFill>
                        </a:rPr>
                        <a:t>89, 89</a:t>
                      </a:r>
                    </a:p>
                  </a:txBody>
                  <a:tcPr marL="0" marR="0" marT="18000" marB="18000" anchor="ctr">
                    <a:solidFill>
                      <a:srgbClr val="E7E8EA"/>
                    </a:solidFill>
                  </a:tcPr>
                </a:tc>
                <a:tc>
                  <a:txBody>
                    <a:bodyPr/>
                    <a:lstStyle/>
                    <a:p>
                      <a:pPr algn="ctr"/>
                      <a:r>
                        <a:rPr lang="de-DE" sz="600">
                          <a:solidFill>
                            <a:schemeClr val="tx1"/>
                          </a:solidFill>
                        </a:rPr>
                        <a:t>90, 90</a:t>
                      </a:r>
                    </a:p>
                  </a:txBody>
                  <a:tcPr marL="0" marR="0" marT="18000" marB="18000" anchor="ctr">
                    <a:solidFill>
                      <a:srgbClr val="E7E8EA"/>
                    </a:solidFill>
                  </a:tcPr>
                </a:tc>
                <a:tc>
                  <a:txBody>
                    <a:bodyPr/>
                    <a:lstStyle/>
                    <a:p>
                      <a:pPr algn="ctr"/>
                      <a:r>
                        <a:rPr lang="de-DE" sz="600">
                          <a:solidFill>
                            <a:schemeClr val="tx1"/>
                          </a:solidFill>
                        </a:rPr>
                        <a:t>85, 85</a:t>
                      </a:r>
                    </a:p>
                  </a:txBody>
                  <a:tcPr marL="0" marR="0" marT="18000" marB="18000" anchor="ctr">
                    <a:solidFill>
                      <a:srgbClr val="E7E8EA"/>
                    </a:solidFill>
                  </a:tcPr>
                </a:tc>
                <a:tc>
                  <a:txBody>
                    <a:bodyPr/>
                    <a:lstStyle/>
                    <a:p>
                      <a:pPr algn="ctr"/>
                      <a:r>
                        <a:rPr lang="de-DE" sz="600">
                          <a:solidFill>
                            <a:schemeClr val="tx1"/>
                          </a:solidFill>
                        </a:rPr>
                        <a:t>100, 100</a:t>
                      </a:r>
                    </a:p>
                  </a:txBody>
                  <a:tcPr marL="0" marR="0" marT="18000" marB="18000" anchor="ctr">
                    <a:solidFill>
                      <a:srgbClr val="E7E8EA"/>
                    </a:solidFill>
                  </a:tcPr>
                </a:tc>
                <a:extLst>
                  <a:ext uri="{0D108BD9-81ED-4DB2-BD59-A6C34878D82A}">
                    <a16:rowId xmlns:a16="http://schemas.microsoft.com/office/drawing/2014/main" val="1001529525"/>
                  </a:ext>
                </a:extLst>
              </a:tr>
            </a:tbl>
          </a:graphicData>
        </a:graphic>
      </p:graphicFrame>
      <p:pic>
        <p:nvPicPr>
          <p:cNvPr id="23" name="Grafik 22">
            <a:extLst>
              <a:ext uri="{FF2B5EF4-FFF2-40B4-BE49-F238E27FC236}">
                <a16:creationId xmlns:a16="http://schemas.microsoft.com/office/drawing/2014/main" id="{1DCC187C-CE63-8A17-3C49-D9FB911BEC8F}"/>
              </a:ext>
            </a:extLst>
          </p:cNvPr>
          <p:cNvPicPr>
            <a:picLocks noChangeAspect="1"/>
          </p:cNvPicPr>
          <p:nvPr/>
        </p:nvPicPr>
        <p:blipFill>
          <a:blip r:embed="rId4"/>
          <a:stretch>
            <a:fillRect/>
          </a:stretch>
        </p:blipFill>
        <p:spPr>
          <a:xfrm>
            <a:off x="1112400" y="2145600"/>
            <a:ext cx="4686300" cy="165100"/>
          </a:xfrm>
          <a:prstGeom prst="rect">
            <a:avLst/>
          </a:prstGeom>
        </p:spPr>
      </p:pic>
      <p:graphicFrame>
        <p:nvGraphicFramePr>
          <p:cNvPr id="24" name="Tabelle 23">
            <a:extLst>
              <a:ext uri="{FF2B5EF4-FFF2-40B4-BE49-F238E27FC236}">
                <a16:creationId xmlns:a16="http://schemas.microsoft.com/office/drawing/2014/main" id="{F6D2D5DD-0AA6-133D-ED16-06FA23D432D0}"/>
              </a:ext>
            </a:extLst>
          </p:cNvPr>
          <p:cNvGraphicFramePr>
            <a:graphicFrameLocks noGrp="1"/>
          </p:cNvGraphicFramePr>
          <p:nvPr>
            <p:extLst>
              <p:ext uri="{D42A27DB-BD31-4B8C-83A1-F6EECF244321}">
                <p14:modId xmlns:p14="http://schemas.microsoft.com/office/powerpoint/2010/main" val="3945351776"/>
              </p:ext>
            </p:extLst>
          </p:nvPr>
        </p:nvGraphicFramePr>
        <p:xfrm>
          <a:off x="6213600" y="3909600"/>
          <a:ext cx="5572799" cy="1185840"/>
        </p:xfrm>
        <a:graphic>
          <a:graphicData uri="http://schemas.openxmlformats.org/drawingml/2006/table">
            <a:tbl>
              <a:tblPr firstRow="1" bandRow="1">
                <a:tableStyleId>{5C22544A-7EE6-4342-B048-85BDC9FD1C3A}</a:tableStyleId>
              </a:tblPr>
              <a:tblGrid>
                <a:gridCol w="117069">
                  <a:extLst>
                    <a:ext uri="{9D8B030D-6E8A-4147-A177-3AD203B41FA5}">
                      <a16:colId xmlns:a16="http://schemas.microsoft.com/office/drawing/2014/main" val="4198168755"/>
                    </a:ext>
                  </a:extLst>
                </a:gridCol>
                <a:gridCol w="1091146">
                  <a:extLst>
                    <a:ext uri="{9D8B030D-6E8A-4147-A177-3AD203B41FA5}">
                      <a16:colId xmlns:a16="http://schemas.microsoft.com/office/drawing/2014/main" val="2949672590"/>
                    </a:ext>
                  </a:extLst>
                </a:gridCol>
                <a:gridCol w="1091146">
                  <a:extLst>
                    <a:ext uri="{9D8B030D-6E8A-4147-A177-3AD203B41FA5}">
                      <a16:colId xmlns:a16="http://schemas.microsoft.com/office/drawing/2014/main" val="3548635927"/>
                    </a:ext>
                  </a:extLst>
                </a:gridCol>
                <a:gridCol w="1091146">
                  <a:extLst>
                    <a:ext uri="{9D8B030D-6E8A-4147-A177-3AD203B41FA5}">
                      <a16:colId xmlns:a16="http://schemas.microsoft.com/office/drawing/2014/main" val="2891013861"/>
                    </a:ext>
                  </a:extLst>
                </a:gridCol>
                <a:gridCol w="1091146">
                  <a:extLst>
                    <a:ext uri="{9D8B030D-6E8A-4147-A177-3AD203B41FA5}">
                      <a16:colId xmlns:a16="http://schemas.microsoft.com/office/drawing/2014/main" val="4205657699"/>
                    </a:ext>
                  </a:extLst>
                </a:gridCol>
                <a:gridCol w="1091146">
                  <a:extLst>
                    <a:ext uri="{9D8B030D-6E8A-4147-A177-3AD203B41FA5}">
                      <a16:colId xmlns:a16="http://schemas.microsoft.com/office/drawing/2014/main" val="2041373745"/>
                    </a:ext>
                  </a:extLst>
                </a:gridCol>
              </a:tblGrid>
              <a:tr h="142877">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t>No. of patients</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err="1"/>
                        <a:t>No</a:t>
                      </a:r>
                      <a:r>
                        <a:rPr lang="de-DE" sz="1000"/>
                        <a:t>. </a:t>
                      </a:r>
                      <a:r>
                        <a:rPr lang="de-DE" sz="1000" err="1"/>
                        <a:t>of</a:t>
                      </a:r>
                      <a:r>
                        <a:rPr lang="de-DE" sz="1000"/>
                        <a:t> </a:t>
                      </a:r>
                      <a:r>
                        <a:rPr lang="de-DE" sz="1000" err="1"/>
                        <a:t>patients</a:t>
                      </a:r>
                      <a:r>
                        <a:rPr lang="de-DE" sz="1000"/>
                        <a:t> at </a:t>
                      </a:r>
                      <a:r>
                        <a:rPr lang="de-DE" sz="1000" err="1"/>
                        <a:t>risk</a:t>
                      </a:r>
                      <a:endParaRPr lang="de-DE" sz="1000"/>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558085198"/>
                  </a:ext>
                </a:extLst>
              </a:tr>
              <a:tr h="142877">
                <a:tc>
                  <a:txBody>
                    <a:bodyPr/>
                    <a:lstStyle/>
                    <a:p>
                      <a:pPr algn="ctr"/>
                      <a:endParaRPr lang="de-DE" sz="1000">
                        <a:solidFill>
                          <a:schemeClr val="tx1"/>
                        </a:solidFill>
                      </a:endParaRPr>
                    </a:p>
                  </a:txBody>
                  <a:tcPr marL="0" marR="0" marT="18000" marB="18000" anchor="ctr">
                    <a:solidFill>
                      <a:schemeClr val="accent1"/>
                    </a:solidFill>
                  </a:tcPr>
                </a:tc>
                <a:tc>
                  <a:txBody>
                    <a:bodyPr/>
                    <a:lstStyle/>
                    <a:p>
                      <a:pPr algn="ctr"/>
                      <a:r>
                        <a:rPr lang="de-DE" sz="1000">
                          <a:solidFill>
                            <a:schemeClr val="tx1"/>
                          </a:solidFill>
                        </a:rPr>
                        <a:t>31</a:t>
                      </a:r>
                    </a:p>
                  </a:txBody>
                  <a:tcPr marL="0" marR="0" marT="18000" marB="18000" anchor="ctr"/>
                </a:tc>
                <a:tc>
                  <a:txBody>
                    <a:bodyPr/>
                    <a:lstStyle/>
                    <a:p>
                      <a:pPr algn="ctr"/>
                      <a:r>
                        <a:rPr lang="de-DE" sz="1000">
                          <a:solidFill>
                            <a:schemeClr val="tx1"/>
                          </a:solidFill>
                        </a:rPr>
                        <a:t>28</a:t>
                      </a:r>
                    </a:p>
                  </a:txBody>
                  <a:tcPr marL="180000" marR="0" marT="18000" marB="18000" anchor="ctr"/>
                </a:tc>
                <a:tc>
                  <a:txBody>
                    <a:bodyPr/>
                    <a:lstStyle/>
                    <a:p>
                      <a:pPr algn="ctr"/>
                      <a:r>
                        <a:rPr lang="de-DE" sz="1000">
                          <a:solidFill>
                            <a:schemeClr val="tx1"/>
                          </a:solidFill>
                        </a:rPr>
                        <a:t>18</a:t>
                      </a:r>
                    </a:p>
                  </a:txBody>
                  <a:tcPr marL="324000" marR="0" marT="18000" marB="18000" anchor="ctr"/>
                </a:tc>
                <a:tc>
                  <a:txBody>
                    <a:bodyPr/>
                    <a:lstStyle/>
                    <a:p>
                      <a:pPr algn="ctr"/>
                      <a:r>
                        <a:rPr lang="de-DE" sz="1000">
                          <a:solidFill>
                            <a:schemeClr val="tx1"/>
                          </a:solidFill>
                        </a:rPr>
                        <a:t>11</a:t>
                      </a:r>
                    </a:p>
                  </a:txBody>
                  <a:tcPr marL="503999" marR="0" marT="18000" marB="18000" anchor="ctr"/>
                </a:tc>
                <a:tc>
                  <a:txBody>
                    <a:bodyPr/>
                    <a:lstStyle/>
                    <a:p>
                      <a:pPr algn="ctr"/>
                      <a:r>
                        <a:rPr lang="de-DE" sz="1000">
                          <a:solidFill>
                            <a:schemeClr val="tx1"/>
                          </a:solidFill>
                        </a:rPr>
                        <a:t>2</a:t>
                      </a:r>
                    </a:p>
                  </a:txBody>
                  <a:tcPr marL="648000" marR="0" marT="18000" marB="18000" anchor="ctr"/>
                </a:tc>
                <a:extLst>
                  <a:ext uri="{0D108BD9-81ED-4DB2-BD59-A6C34878D82A}">
                    <a16:rowId xmlns:a16="http://schemas.microsoft.com/office/drawing/2014/main" val="1001529525"/>
                  </a:ext>
                </a:extLst>
              </a:tr>
              <a:tr h="142877">
                <a:tc>
                  <a:txBody>
                    <a:bodyPr/>
                    <a:lstStyle/>
                    <a:p>
                      <a:pPr algn="ctr"/>
                      <a:endParaRPr lang="de-DE" sz="1000">
                        <a:solidFill>
                          <a:schemeClr val="tx1"/>
                        </a:solidFill>
                      </a:endParaRPr>
                    </a:p>
                  </a:txBody>
                  <a:tcPr marL="0" marR="0" marT="18000" marB="18000" anchor="ctr">
                    <a:solidFill>
                      <a:schemeClr val="accent3"/>
                    </a:solidFill>
                  </a:tcPr>
                </a:tc>
                <a:tc>
                  <a:txBody>
                    <a:bodyPr/>
                    <a:lstStyle/>
                    <a:p>
                      <a:pPr algn="ctr"/>
                      <a:r>
                        <a:rPr lang="de-DE" sz="1000">
                          <a:solidFill>
                            <a:schemeClr val="tx1"/>
                          </a:solidFill>
                        </a:rPr>
                        <a:t>38</a:t>
                      </a:r>
                    </a:p>
                  </a:txBody>
                  <a:tcPr marL="0" marR="0" marT="18000" marB="18000" anchor="ctr"/>
                </a:tc>
                <a:tc>
                  <a:txBody>
                    <a:bodyPr/>
                    <a:lstStyle/>
                    <a:p>
                      <a:pPr algn="ctr"/>
                      <a:r>
                        <a:rPr lang="de-DE" sz="1000">
                          <a:solidFill>
                            <a:schemeClr val="tx1"/>
                          </a:solidFill>
                        </a:rPr>
                        <a:t>34</a:t>
                      </a:r>
                    </a:p>
                  </a:txBody>
                  <a:tcPr marL="180000" marR="0" marT="18000" marB="18000" anchor="ctr"/>
                </a:tc>
                <a:tc>
                  <a:txBody>
                    <a:bodyPr/>
                    <a:lstStyle/>
                    <a:p>
                      <a:pPr algn="ctr"/>
                      <a:r>
                        <a:rPr lang="de-DE" sz="1000">
                          <a:solidFill>
                            <a:schemeClr val="tx1"/>
                          </a:solidFill>
                        </a:rPr>
                        <a:t>22</a:t>
                      </a:r>
                    </a:p>
                  </a:txBody>
                  <a:tcPr marL="324000" marR="0" marT="18000" marB="18000" anchor="ctr"/>
                </a:tc>
                <a:tc>
                  <a:txBody>
                    <a:bodyPr/>
                    <a:lstStyle/>
                    <a:p>
                      <a:pPr algn="ctr"/>
                      <a:r>
                        <a:rPr lang="de-DE" sz="1000">
                          <a:solidFill>
                            <a:schemeClr val="tx1"/>
                          </a:solidFill>
                        </a:rPr>
                        <a:t>15</a:t>
                      </a:r>
                    </a:p>
                  </a:txBody>
                  <a:tcPr marL="503999" marR="0" marT="18000" marB="18000" anchor="ctr"/>
                </a:tc>
                <a:tc>
                  <a:txBody>
                    <a:bodyPr/>
                    <a:lstStyle/>
                    <a:p>
                      <a:pPr algn="ctr"/>
                      <a:r>
                        <a:rPr lang="de-DE" sz="1000">
                          <a:solidFill>
                            <a:schemeClr val="tx1"/>
                          </a:solidFill>
                        </a:rPr>
                        <a:t>5</a:t>
                      </a:r>
                    </a:p>
                  </a:txBody>
                  <a:tcPr marL="648000" marR="0" marT="18000" marB="18000" anchor="ctr"/>
                </a:tc>
                <a:extLst>
                  <a:ext uri="{0D108BD9-81ED-4DB2-BD59-A6C34878D82A}">
                    <a16:rowId xmlns:a16="http://schemas.microsoft.com/office/drawing/2014/main" val="2876687392"/>
                  </a:ext>
                </a:extLst>
              </a:tr>
              <a:tr h="142877">
                <a:tc>
                  <a:txBody>
                    <a:bodyPr/>
                    <a:lstStyle/>
                    <a:p>
                      <a:pPr algn="ctr"/>
                      <a:endParaRPr lang="de-DE" sz="1000">
                        <a:solidFill>
                          <a:schemeClr val="tx1"/>
                        </a:solidFill>
                      </a:endParaRPr>
                    </a:p>
                  </a:txBody>
                  <a:tcPr marL="0" marR="0" marT="18000" marB="18000" anchor="ctr">
                    <a:solidFill>
                      <a:schemeClr val="accent2"/>
                    </a:solidFill>
                  </a:tcPr>
                </a:tc>
                <a:tc>
                  <a:txBody>
                    <a:bodyPr/>
                    <a:lstStyle/>
                    <a:p>
                      <a:pPr algn="ctr"/>
                      <a:r>
                        <a:rPr lang="de-DE" sz="1000">
                          <a:solidFill>
                            <a:schemeClr val="tx1"/>
                          </a:solidFill>
                        </a:rPr>
                        <a:t>28</a:t>
                      </a:r>
                    </a:p>
                  </a:txBody>
                  <a:tcPr marL="0" marR="0" marT="18000" marB="18000" anchor="ctr"/>
                </a:tc>
                <a:tc>
                  <a:txBody>
                    <a:bodyPr/>
                    <a:lstStyle/>
                    <a:p>
                      <a:pPr algn="ctr"/>
                      <a:r>
                        <a:rPr lang="de-DE" sz="1000">
                          <a:solidFill>
                            <a:schemeClr val="tx1"/>
                          </a:solidFill>
                        </a:rPr>
                        <a:t>24</a:t>
                      </a:r>
                    </a:p>
                  </a:txBody>
                  <a:tcPr marL="180000" marR="0" marT="18000" marB="18000" anchor="ctr"/>
                </a:tc>
                <a:tc>
                  <a:txBody>
                    <a:bodyPr/>
                    <a:lstStyle/>
                    <a:p>
                      <a:pPr algn="ctr"/>
                      <a:r>
                        <a:rPr lang="de-DE" sz="1000">
                          <a:solidFill>
                            <a:schemeClr val="tx1"/>
                          </a:solidFill>
                        </a:rPr>
                        <a:t>15</a:t>
                      </a:r>
                    </a:p>
                  </a:txBody>
                  <a:tcPr marL="324000" marR="0" marT="18000" marB="18000" anchor="ctr"/>
                </a:tc>
                <a:tc>
                  <a:txBody>
                    <a:bodyPr/>
                    <a:lstStyle/>
                    <a:p>
                      <a:pPr algn="ctr"/>
                      <a:r>
                        <a:rPr lang="de-DE" sz="1000">
                          <a:solidFill>
                            <a:schemeClr val="tx1"/>
                          </a:solidFill>
                        </a:rPr>
                        <a:t>10</a:t>
                      </a:r>
                    </a:p>
                  </a:txBody>
                  <a:tcPr marL="503999" marR="0" marT="18000" marB="18000" anchor="ctr"/>
                </a:tc>
                <a:tc>
                  <a:txBody>
                    <a:bodyPr/>
                    <a:lstStyle/>
                    <a:p>
                      <a:pPr algn="ctr"/>
                      <a:r>
                        <a:rPr lang="de-DE" sz="1000">
                          <a:solidFill>
                            <a:schemeClr val="tx1"/>
                          </a:solidFill>
                        </a:rPr>
                        <a:t>3</a:t>
                      </a:r>
                    </a:p>
                  </a:txBody>
                  <a:tcPr marL="648000" marR="0" marT="18000" marB="18000" anchor="ctr"/>
                </a:tc>
                <a:extLst>
                  <a:ext uri="{0D108BD9-81ED-4DB2-BD59-A6C34878D82A}">
                    <a16:rowId xmlns:a16="http://schemas.microsoft.com/office/drawing/2014/main" val="3772503252"/>
                  </a:ext>
                </a:extLst>
              </a:tr>
              <a:tr h="142877">
                <a:tc>
                  <a:txBody>
                    <a:bodyPr/>
                    <a:lstStyle/>
                    <a:p>
                      <a:pPr algn="ctr"/>
                      <a:endParaRPr lang="de-DE" sz="1000">
                        <a:solidFill>
                          <a:schemeClr val="tx1"/>
                        </a:solidFill>
                      </a:endParaRPr>
                    </a:p>
                  </a:txBody>
                  <a:tcPr marL="0" marR="0" marT="18000" marB="18000" anchor="ctr">
                    <a:solidFill>
                      <a:schemeClr val="accent4"/>
                    </a:solidFill>
                  </a:tcPr>
                </a:tc>
                <a:tc>
                  <a:txBody>
                    <a:bodyPr/>
                    <a:lstStyle/>
                    <a:p>
                      <a:pPr algn="ctr"/>
                      <a:r>
                        <a:rPr lang="de-DE" sz="1000">
                          <a:solidFill>
                            <a:schemeClr val="tx1"/>
                          </a:solidFill>
                        </a:rPr>
                        <a:t>52</a:t>
                      </a:r>
                    </a:p>
                  </a:txBody>
                  <a:tcPr marL="0" marR="0" marT="18000" marB="18000" anchor="ctr"/>
                </a:tc>
                <a:tc>
                  <a:txBody>
                    <a:bodyPr/>
                    <a:lstStyle/>
                    <a:p>
                      <a:pPr algn="ctr"/>
                      <a:r>
                        <a:rPr lang="de-DE" sz="1000">
                          <a:solidFill>
                            <a:schemeClr val="tx1"/>
                          </a:solidFill>
                        </a:rPr>
                        <a:t>43</a:t>
                      </a:r>
                    </a:p>
                  </a:txBody>
                  <a:tcPr marL="180000" marR="0" marT="18000" marB="18000" anchor="ctr"/>
                </a:tc>
                <a:tc>
                  <a:txBody>
                    <a:bodyPr/>
                    <a:lstStyle/>
                    <a:p>
                      <a:pPr algn="ctr"/>
                      <a:r>
                        <a:rPr lang="de-DE" sz="1000">
                          <a:solidFill>
                            <a:schemeClr val="tx1"/>
                          </a:solidFill>
                        </a:rPr>
                        <a:t>35</a:t>
                      </a:r>
                    </a:p>
                  </a:txBody>
                  <a:tcPr marL="324000" marR="0" marT="18000" marB="18000" anchor="ctr"/>
                </a:tc>
                <a:tc>
                  <a:txBody>
                    <a:bodyPr/>
                    <a:lstStyle/>
                    <a:p>
                      <a:pPr algn="ctr"/>
                      <a:r>
                        <a:rPr lang="de-DE" sz="1000">
                          <a:solidFill>
                            <a:schemeClr val="tx1"/>
                          </a:solidFill>
                        </a:rPr>
                        <a:t>24</a:t>
                      </a:r>
                    </a:p>
                  </a:txBody>
                  <a:tcPr marL="503999" marR="0" marT="18000" marB="18000" anchor="ctr"/>
                </a:tc>
                <a:tc>
                  <a:txBody>
                    <a:bodyPr/>
                    <a:lstStyle/>
                    <a:p>
                      <a:pPr algn="ctr"/>
                      <a:r>
                        <a:rPr lang="de-DE" sz="1000">
                          <a:solidFill>
                            <a:schemeClr val="tx1"/>
                          </a:solidFill>
                        </a:rPr>
                        <a:t>10</a:t>
                      </a:r>
                    </a:p>
                  </a:txBody>
                  <a:tcPr marL="648000" marR="0" marT="18000" marB="18000" anchor="ctr"/>
                </a:tc>
                <a:extLst>
                  <a:ext uri="{0D108BD9-81ED-4DB2-BD59-A6C34878D82A}">
                    <a16:rowId xmlns:a16="http://schemas.microsoft.com/office/drawing/2014/main" val="1634020298"/>
                  </a:ext>
                </a:extLst>
              </a:tr>
              <a:tr h="142877">
                <a:tc>
                  <a:txBody>
                    <a:bodyPr/>
                    <a:lstStyle/>
                    <a:p>
                      <a:pPr algn="ctr"/>
                      <a:endParaRPr lang="de-DE" sz="1000">
                        <a:solidFill>
                          <a:schemeClr val="tx1"/>
                        </a:solidFill>
                      </a:endParaRPr>
                    </a:p>
                  </a:txBody>
                  <a:tcPr marL="0" marR="0" marT="18000" marB="18000" anchor="ctr">
                    <a:solidFill>
                      <a:schemeClr val="tx2"/>
                    </a:solidFill>
                  </a:tcPr>
                </a:tc>
                <a:tc>
                  <a:txBody>
                    <a:bodyPr/>
                    <a:lstStyle/>
                    <a:p>
                      <a:pPr algn="ctr"/>
                      <a:r>
                        <a:rPr lang="de-DE" sz="1000">
                          <a:solidFill>
                            <a:schemeClr val="tx1"/>
                          </a:solidFill>
                        </a:rPr>
                        <a:t>18</a:t>
                      </a:r>
                    </a:p>
                  </a:txBody>
                  <a:tcPr marL="0" marR="0" marT="18000" marB="18000" anchor="ctr"/>
                </a:tc>
                <a:tc>
                  <a:txBody>
                    <a:bodyPr/>
                    <a:lstStyle/>
                    <a:p>
                      <a:pPr algn="ctr"/>
                      <a:r>
                        <a:rPr lang="de-DE" sz="1000">
                          <a:solidFill>
                            <a:schemeClr val="tx1"/>
                          </a:solidFill>
                        </a:rPr>
                        <a:t>14</a:t>
                      </a:r>
                    </a:p>
                  </a:txBody>
                  <a:tcPr marL="180000" marR="0" marT="18000" marB="18000" anchor="ctr"/>
                </a:tc>
                <a:tc>
                  <a:txBody>
                    <a:bodyPr/>
                    <a:lstStyle/>
                    <a:p>
                      <a:pPr algn="ctr"/>
                      <a:r>
                        <a:rPr lang="de-DE" sz="1000">
                          <a:solidFill>
                            <a:schemeClr val="tx1"/>
                          </a:solidFill>
                        </a:rPr>
                        <a:t>11</a:t>
                      </a:r>
                    </a:p>
                  </a:txBody>
                  <a:tcPr marL="324000" marR="0" marT="18000" marB="18000" anchor="ctr"/>
                </a:tc>
                <a:tc>
                  <a:txBody>
                    <a:bodyPr/>
                    <a:lstStyle/>
                    <a:p>
                      <a:pPr algn="ctr"/>
                      <a:r>
                        <a:rPr lang="de-DE" sz="1000">
                          <a:solidFill>
                            <a:schemeClr val="tx1"/>
                          </a:solidFill>
                        </a:rPr>
                        <a:t>6</a:t>
                      </a:r>
                    </a:p>
                  </a:txBody>
                  <a:tcPr marL="503999" marR="0" marT="18000" marB="18000" anchor="ctr"/>
                </a:tc>
                <a:tc>
                  <a:txBody>
                    <a:bodyPr/>
                    <a:lstStyle/>
                    <a:p>
                      <a:pPr algn="ctr"/>
                      <a:r>
                        <a:rPr lang="de-DE" sz="1000">
                          <a:solidFill>
                            <a:schemeClr val="tx1"/>
                          </a:solidFill>
                        </a:rPr>
                        <a:t>1</a:t>
                      </a:r>
                    </a:p>
                  </a:txBody>
                  <a:tcPr marL="648000" marR="0" marT="18000" marB="18000" anchor="ctr"/>
                </a:tc>
                <a:extLst>
                  <a:ext uri="{0D108BD9-81ED-4DB2-BD59-A6C34878D82A}">
                    <a16:rowId xmlns:a16="http://schemas.microsoft.com/office/drawing/2014/main" val="2257434910"/>
                  </a:ext>
                </a:extLst>
              </a:tr>
            </a:tbl>
          </a:graphicData>
        </a:graphic>
      </p:graphicFrame>
      <p:grpSp>
        <p:nvGrpSpPr>
          <p:cNvPr id="104" name="Gruppieren 103">
            <a:extLst>
              <a:ext uri="{FF2B5EF4-FFF2-40B4-BE49-F238E27FC236}">
                <a16:creationId xmlns:a16="http://schemas.microsoft.com/office/drawing/2014/main" id="{E6D626F4-3ED5-17D9-1951-F4DDC52C7845}"/>
              </a:ext>
            </a:extLst>
          </p:cNvPr>
          <p:cNvGrpSpPr/>
          <p:nvPr/>
        </p:nvGrpSpPr>
        <p:grpSpPr>
          <a:xfrm>
            <a:off x="7002509" y="2588797"/>
            <a:ext cx="1706807" cy="707886"/>
            <a:chOff x="6876620" y="2592667"/>
            <a:chExt cx="1706807" cy="707886"/>
          </a:xfrm>
        </p:grpSpPr>
        <p:sp>
          <p:nvSpPr>
            <p:cNvPr id="105" name="Textfeld 104">
              <a:extLst>
                <a:ext uri="{FF2B5EF4-FFF2-40B4-BE49-F238E27FC236}">
                  <a16:creationId xmlns:a16="http://schemas.microsoft.com/office/drawing/2014/main" id="{E6CCDD49-32CE-C6B6-3C78-ED370743A8B8}"/>
                </a:ext>
              </a:extLst>
            </p:cNvPr>
            <p:cNvSpPr txBox="1"/>
            <p:nvPr/>
          </p:nvSpPr>
          <p:spPr>
            <a:xfrm>
              <a:off x="6949646" y="2592667"/>
              <a:ext cx="1633781" cy="707886"/>
            </a:xfrm>
            <a:prstGeom prst="rect">
              <a:avLst/>
            </a:prstGeom>
            <a:noFill/>
          </p:spPr>
          <p:txBody>
            <a:bodyPr wrap="none" rtlCol="0">
              <a:spAutoFit/>
            </a:bodyPr>
            <a:lstStyle/>
            <a:p>
              <a:r>
                <a:rPr lang="de-DE" sz="800"/>
                <a:t>Primary </a:t>
              </a:r>
              <a:r>
                <a:rPr lang="de-DE" sz="800" err="1"/>
                <a:t>refractory</a:t>
              </a:r>
              <a:r>
                <a:rPr lang="de-DE" sz="800"/>
                <a:t> (</a:t>
              </a:r>
              <a:r>
                <a:rPr lang="de-DE" sz="800" err="1"/>
                <a:t>n</a:t>
              </a:r>
              <a:r>
                <a:rPr lang="de-DE" sz="800"/>
                <a:t>=31)</a:t>
              </a:r>
              <a:r>
                <a:rPr lang="de-DE" sz="800" baseline="30000"/>
                <a:t>f</a:t>
              </a:r>
            </a:p>
            <a:p>
              <a:r>
                <a:rPr lang="de-DE" sz="800" err="1"/>
                <a:t>Refractory</a:t>
              </a:r>
              <a:r>
                <a:rPr lang="de-DE" sz="800"/>
                <a:t> </a:t>
              </a:r>
              <a:r>
                <a:rPr lang="de-DE" sz="800" err="1"/>
                <a:t>to</a:t>
              </a:r>
              <a:r>
                <a:rPr lang="de-DE" sz="800"/>
                <a:t> anti-CD20 (</a:t>
              </a:r>
              <a:r>
                <a:rPr lang="de-DE" sz="800" err="1"/>
                <a:t>n</a:t>
              </a:r>
              <a:r>
                <a:rPr lang="de-DE" sz="800"/>
                <a:t>=38)</a:t>
              </a:r>
              <a:r>
                <a:rPr lang="de-DE" sz="800" baseline="30000"/>
                <a:t>f</a:t>
              </a:r>
              <a:endParaRPr lang="de-DE" sz="800"/>
            </a:p>
            <a:p>
              <a:r>
                <a:rPr lang="de-DE" sz="800"/>
                <a:t>Double </a:t>
              </a:r>
              <a:r>
                <a:rPr lang="de-DE" sz="800" err="1"/>
                <a:t>refractory</a:t>
              </a:r>
              <a:r>
                <a:rPr lang="de-DE" sz="800"/>
                <a:t> (</a:t>
              </a:r>
              <a:r>
                <a:rPr lang="de-DE" sz="800" err="1"/>
                <a:t>n</a:t>
              </a:r>
              <a:r>
                <a:rPr lang="de-DE" sz="800"/>
                <a:t>=28)</a:t>
              </a:r>
              <a:r>
                <a:rPr lang="de-DE" sz="800" baseline="30000" err="1"/>
                <a:t>g</a:t>
              </a:r>
              <a:endParaRPr lang="de-DE" sz="800"/>
            </a:p>
            <a:p>
              <a:r>
                <a:rPr lang="de-DE" sz="800"/>
                <a:t>High FLIPI (3–5) (</a:t>
              </a:r>
              <a:r>
                <a:rPr lang="de-DE" sz="800" err="1"/>
                <a:t>n</a:t>
              </a:r>
              <a:r>
                <a:rPr lang="de-DE" sz="800"/>
                <a:t>=52)</a:t>
              </a:r>
              <a:r>
                <a:rPr lang="de-DE" sz="800" baseline="30000"/>
                <a:t>h</a:t>
              </a:r>
              <a:endParaRPr lang="de-DE" sz="800"/>
            </a:p>
            <a:p>
              <a:r>
                <a:rPr lang="de-DE" sz="800"/>
                <a:t>Non-high </a:t>
              </a:r>
              <a:r>
                <a:rPr lang="de-DE" sz="800" err="1"/>
                <a:t>risk</a:t>
              </a:r>
              <a:r>
                <a:rPr lang="de-DE" sz="800"/>
                <a:t> (</a:t>
              </a:r>
              <a:r>
                <a:rPr lang="de-DE" sz="800" err="1"/>
                <a:t>n</a:t>
              </a:r>
              <a:r>
                <a:rPr lang="de-DE" sz="800"/>
                <a:t>=18)</a:t>
              </a:r>
              <a:r>
                <a:rPr lang="de-DE" sz="800" baseline="30000"/>
                <a:t>i</a:t>
              </a:r>
              <a:endParaRPr lang="de-DE" sz="800"/>
            </a:p>
          </p:txBody>
        </p:sp>
        <p:grpSp>
          <p:nvGrpSpPr>
            <p:cNvPr id="106" name="Gruppieren 105">
              <a:extLst>
                <a:ext uri="{FF2B5EF4-FFF2-40B4-BE49-F238E27FC236}">
                  <a16:creationId xmlns:a16="http://schemas.microsoft.com/office/drawing/2014/main" id="{FA333AF5-B772-5532-E29D-869D23F3FCB0}"/>
                </a:ext>
              </a:extLst>
            </p:cNvPr>
            <p:cNvGrpSpPr/>
            <p:nvPr/>
          </p:nvGrpSpPr>
          <p:grpSpPr>
            <a:xfrm>
              <a:off x="6876620" y="2674453"/>
              <a:ext cx="93600" cy="36000"/>
              <a:chOff x="1076324" y="3228252"/>
              <a:chExt cx="93600" cy="36000"/>
            </a:xfrm>
          </p:grpSpPr>
          <p:cxnSp>
            <p:nvCxnSpPr>
              <p:cNvPr id="119" name="Gerade Verbindung 118">
                <a:extLst>
                  <a:ext uri="{FF2B5EF4-FFF2-40B4-BE49-F238E27FC236}">
                    <a16:creationId xmlns:a16="http://schemas.microsoft.com/office/drawing/2014/main" id="{AAD1835F-AFA0-1F6A-A3A6-05858BC4C107}"/>
                  </a:ext>
                </a:extLst>
              </p:cNvPr>
              <p:cNvCxnSpPr>
                <a:cxnSpLocks/>
              </p:cNvCxnSpPr>
              <p:nvPr/>
            </p:nvCxnSpPr>
            <p:spPr>
              <a:xfrm>
                <a:off x="1076324" y="3260209"/>
                <a:ext cx="936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0" name="Gerade Verbindung 119">
                <a:extLst>
                  <a:ext uri="{FF2B5EF4-FFF2-40B4-BE49-F238E27FC236}">
                    <a16:creationId xmlns:a16="http://schemas.microsoft.com/office/drawing/2014/main" id="{F0E97820-AAD2-11D6-A7AB-FBAE8651AF67}"/>
                  </a:ext>
                </a:extLst>
              </p:cNvPr>
              <p:cNvCxnSpPr>
                <a:cxnSpLocks/>
              </p:cNvCxnSpPr>
              <p:nvPr/>
            </p:nvCxnSpPr>
            <p:spPr>
              <a:xfrm rot="5400000">
                <a:off x="1105124" y="3246252"/>
                <a:ext cx="36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7" name="Gruppieren 106">
              <a:extLst>
                <a:ext uri="{FF2B5EF4-FFF2-40B4-BE49-F238E27FC236}">
                  <a16:creationId xmlns:a16="http://schemas.microsoft.com/office/drawing/2014/main" id="{E89AD6A8-1F43-1D91-5247-BA069C4A905D}"/>
                </a:ext>
              </a:extLst>
            </p:cNvPr>
            <p:cNvGrpSpPr/>
            <p:nvPr/>
          </p:nvGrpSpPr>
          <p:grpSpPr>
            <a:xfrm>
              <a:off x="6876620" y="2799257"/>
              <a:ext cx="93600" cy="36000"/>
              <a:chOff x="1076324" y="3228252"/>
              <a:chExt cx="93600" cy="36000"/>
            </a:xfrm>
          </p:grpSpPr>
          <p:cxnSp>
            <p:nvCxnSpPr>
              <p:cNvPr id="117" name="Gerade Verbindung 116">
                <a:extLst>
                  <a:ext uri="{FF2B5EF4-FFF2-40B4-BE49-F238E27FC236}">
                    <a16:creationId xmlns:a16="http://schemas.microsoft.com/office/drawing/2014/main" id="{20081167-AA1B-DBF4-ED7D-DE14666D84E6}"/>
                  </a:ext>
                </a:extLst>
              </p:cNvPr>
              <p:cNvCxnSpPr>
                <a:cxnSpLocks/>
              </p:cNvCxnSpPr>
              <p:nvPr/>
            </p:nvCxnSpPr>
            <p:spPr>
              <a:xfrm>
                <a:off x="1076324" y="3260209"/>
                <a:ext cx="936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8" name="Gerade Verbindung 117">
                <a:extLst>
                  <a:ext uri="{FF2B5EF4-FFF2-40B4-BE49-F238E27FC236}">
                    <a16:creationId xmlns:a16="http://schemas.microsoft.com/office/drawing/2014/main" id="{5AA67CCB-3F80-C4DD-6F1F-901A20BA6E06}"/>
                  </a:ext>
                </a:extLst>
              </p:cNvPr>
              <p:cNvCxnSpPr>
                <a:cxnSpLocks/>
              </p:cNvCxnSpPr>
              <p:nvPr/>
            </p:nvCxnSpPr>
            <p:spPr>
              <a:xfrm rot="5400000">
                <a:off x="1105124" y="3246252"/>
                <a:ext cx="3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08" name="Gruppieren 107">
              <a:extLst>
                <a:ext uri="{FF2B5EF4-FFF2-40B4-BE49-F238E27FC236}">
                  <a16:creationId xmlns:a16="http://schemas.microsoft.com/office/drawing/2014/main" id="{EFB9C485-64FE-FACD-E486-6FF3B7AC052E}"/>
                </a:ext>
              </a:extLst>
            </p:cNvPr>
            <p:cNvGrpSpPr/>
            <p:nvPr/>
          </p:nvGrpSpPr>
          <p:grpSpPr>
            <a:xfrm>
              <a:off x="6876620" y="2924061"/>
              <a:ext cx="93600" cy="36000"/>
              <a:chOff x="1076324" y="3228252"/>
              <a:chExt cx="93600" cy="36000"/>
            </a:xfrm>
          </p:grpSpPr>
          <p:cxnSp>
            <p:nvCxnSpPr>
              <p:cNvPr id="115" name="Gerade Verbindung 114">
                <a:extLst>
                  <a:ext uri="{FF2B5EF4-FFF2-40B4-BE49-F238E27FC236}">
                    <a16:creationId xmlns:a16="http://schemas.microsoft.com/office/drawing/2014/main" id="{92BB21DB-6FAB-8A23-B3A3-F5772BA349BE}"/>
                  </a:ext>
                </a:extLst>
              </p:cNvPr>
              <p:cNvCxnSpPr>
                <a:cxnSpLocks/>
              </p:cNvCxnSpPr>
              <p:nvPr/>
            </p:nvCxnSpPr>
            <p:spPr>
              <a:xfrm>
                <a:off x="1076324" y="3260209"/>
                <a:ext cx="93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6" name="Gerade Verbindung 115">
                <a:extLst>
                  <a:ext uri="{FF2B5EF4-FFF2-40B4-BE49-F238E27FC236}">
                    <a16:creationId xmlns:a16="http://schemas.microsoft.com/office/drawing/2014/main" id="{B2B755FD-EE8A-4105-25B4-58D936AEBB3E}"/>
                  </a:ext>
                </a:extLst>
              </p:cNvPr>
              <p:cNvCxnSpPr>
                <a:cxnSpLocks/>
              </p:cNvCxnSpPr>
              <p:nvPr/>
            </p:nvCxnSpPr>
            <p:spPr>
              <a:xfrm rot="5400000">
                <a:off x="1105124" y="3246252"/>
                <a:ext cx="3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9" name="Gruppieren 108">
              <a:extLst>
                <a:ext uri="{FF2B5EF4-FFF2-40B4-BE49-F238E27FC236}">
                  <a16:creationId xmlns:a16="http://schemas.microsoft.com/office/drawing/2014/main" id="{608ACBC7-44F5-431D-3136-4C14C21E4986}"/>
                </a:ext>
              </a:extLst>
            </p:cNvPr>
            <p:cNvGrpSpPr/>
            <p:nvPr/>
          </p:nvGrpSpPr>
          <p:grpSpPr>
            <a:xfrm>
              <a:off x="6876620" y="3048865"/>
              <a:ext cx="93600" cy="36000"/>
              <a:chOff x="1076324" y="3228252"/>
              <a:chExt cx="93600" cy="36000"/>
            </a:xfrm>
          </p:grpSpPr>
          <p:cxnSp>
            <p:nvCxnSpPr>
              <p:cNvPr id="113" name="Gerade Verbindung 112">
                <a:extLst>
                  <a:ext uri="{FF2B5EF4-FFF2-40B4-BE49-F238E27FC236}">
                    <a16:creationId xmlns:a16="http://schemas.microsoft.com/office/drawing/2014/main" id="{7465869A-31DC-1AC0-D8C4-470A3C54B7F1}"/>
                  </a:ext>
                </a:extLst>
              </p:cNvPr>
              <p:cNvCxnSpPr>
                <a:cxnSpLocks/>
              </p:cNvCxnSpPr>
              <p:nvPr/>
            </p:nvCxnSpPr>
            <p:spPr>
              <a:xfrm>
                <a:off x="1076324" y="3260209"/>
                <a:ext cx="936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4" name="Gerade Verbindung 113">
                <a:extLst>
                  <a:ext uri="{FF2B5EF4-FFF2-40B4-BE49-F238E27FC236}">
                    <a16:creationId xmlns:a16="http://schemas.microsoft.com/office/drawing/2014/main" id="{22A254EF-FB77-8900-9813-5BCB165E211A}"/>
                  </a:ext>
                </a:extLst>
              </p:cNvPr>
              <p:cNvCxnSpPr>
                <a:cxnSpLocks/>
              </p:cNvCxnSpPr>
              <p:nvPr/>
            </p:nvCxnSpPr>
            <p:spPr>
              <a:xfrm rot="5400000">
                <a:off x="1105124" y="3246252"/>
                <a:ext cx="36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0" name="Gruppieren 109">
              <a:extLst>
                <a:ext uri="{FF2B5EF4-FFF2-40B4-BE49-F238E27FC236}">
                  <a16:creationId xmlns:a16="http://schemas.microsoft.com/office/drawing/2014/main" id="{3839DE40-A0A9-1A07-6019-BCD225ADA0B2}"/>
                </a:ext>
              </a:extLst>
            </p:cNvPr>
            <p:cNvGrpSpPr/>
            <p:nvPr/>
          </p:nvGrpSpPr>
          <p:grpSpPr>
            <a:xfrm>
              <a:off x="6876620" y="3173670"/>
              <a:ext cx="93600" cy="36000"/>
              <a:chOff x="1076324" y="3228252"/>
              <a:chExt cx="93600" cy="36000"/>
            </a:xfrm>
          </p:grpSpPr>
          <p:cxnSp>
            <p:nvCxnSpPr>
              <p:cNvPr id="111" name="Gerade Verbindung 110">
                <a:extLst>
                  <a:ext uri="{FF2B5EF4-FFF2-40B4-BE49-F238E27FC236}">
                    <a16:creationId xmlns:a16="http://schemas.microsoft.com/office/drawing/2014/main" id="{E0BF9F39-77AF-A388-9138-5D12309DCD7E}"/>
                  </a:ext>
                </a:extLst>
              </p:cNvPr>
              <p:cNvCxnSpPr>
                <a:cxnSpLocks/>
              </p:cNvCxnSpPr>
              <p:nvPr/>
            </p:nvCxnSpPr>
            <p:spPr>
              <a:xfrm>
                <a:off x="1076324" y="3260209"/>
                <a:ext cx="93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2" name="Gerade Verbindung 111">
                <a:extLst>
                  <a:ext uri="{FF2B5EF4-FFF2-40B4-BE49-F238E27FC236}">
                    <a16:creationId xmlns:a16="http://schemas.microsoft.com/office/drawing/2014/main" id="{63D1BC88-4064-62A0-9FC1-BD52DED59145}"/>
                  </a:ext>
                </a:extLst>
              </p:cNvPr>
              <p:cNvCxnSpPr>
                <a:cxnSpLocks/>
              </p:cNvCxnSpPr>
              <p:nvPr/>
            </p:nvCxnSpPr>
            <p:spPr>
              <a:xfrm rot="5400000">
                <a:off x="1105124" y="3246252"/>
                <a:ext cx="36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pic>
        <p:nvPicPr>
          <p:cNvPr id="121" name="Grafik 120">
            <a:extLst>
              <a:ext uri="{FF2B5EF4-FFF2-40B4-BE49-F238E27FC236}">
                <a16:creationId xmlns:a16="http://schemas.microsoft.com/office/drawing/2014/main" id="{81F648CE-6670-2836-7CAF-817E89A69E4A}"/>
              </a:ext>
            </a:extLst>
          </p:cNvPr>
          <p:cNvPicPr>
            <a:picLocks noChangeAspect="1"/>
          </p:cNvPicPr>
          <p:nvPr/>
        </p:nvPicPr>
        <p:blipFill>
          <a:blip r:embed="rId5"/>
          <a:stretch>
            <a:fillRect/>
          </a:stretch>
        </p:blipFill>
        <p:spPr>
          <a:xfrm>
            <a:off x="6921639" y="2318677"/>
            <a:ext cx="4686300" cy="165100"/>
          </a:xfrm>
          <a:prstGeom prst="rect">
            <a:avLst/>
          </a:prstGeom>
        </p:spPr>
      </p:pic>
    </p:spTree>
    <p:extLst>
      <p:ext uri="{BB962C8B-B14F-4D97-AF65-F5344CB8AC3E}">
        <p14:creationId xmlns:p14="http://schemas.microsoft.com/office/powerpoint/2010/main" val="290842119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CA633F-729B-F1BF-51DD-8449D72D4945}"/>
              </a:ext>
            </a:extLst>
          </p:cNvPr>
          <p:cNvSpPr>
            <a:spLocks noGrp="1"/>
          </p:cNvSpPr>
          <p:nvPr>
            <p:ph type="title"/>
          </p:nvPr>
        </p:nvSpPr>
        <p:spPr/>
        <p:txBody>
          <a:bodyPr/>
          <a:lstStyle/>
          <a:p>
            <a:r>
              <a:rPr lang="en-US"/>
              <a:t>Conclusions </a:t>
            </a:r>
          </a:p>
        </p:txBody>
      </p:sp>
      <p:sp>
        <p:nvSpPr>
          <p:cNvPr id="7" name="Footer Placeholder 2">
            <a:extLst>
              <a:ext uri="{FF2B5EF4-FFF2-40B4-BE49-F238E27FC236}">
                <a16:creationId xmlns:a16="http://schemas.microsoft.com/office/drawing/2014/main" id="{9FE2FC95-6C5F-5715-F098-135E3565D4CA}"/>
              </a:ext>
            </a:extLst>
          </p:cNvPr>
          <p:cNvSpPr>
            <a:spLocks noGrp="1"/>
          </p:cNvSpPr>
          <p:nvPr>
            <p:ph type="ftr" sz="quarter" idx="10"/>
          </p:nvPr>
        </p:nvSpPr>
        <p:spPr>
          <a:xfrm>
            <a:off x="407989" y="6283888"/>
            <a:ext cx="8532812" cy="385200"/>
          </a:xfrm>
        </p:spPr>
        <p:txBody>
          <a:bodyPr/>
          <a:lstStyle/>
          <a:p>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CMR</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complete metabolic response;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CRS</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cytokine release syndrome;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FL</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follicular lymphoma; </a:t>
            </a:r>
            <a:r>
              <a:rPr lang="en-US" sz="800" b="1">
                <a:solidFill>
                  <a:srgbClr val="4E4F4E"/>
                </a:solidFill>
                <a:latin typeface="Arial" panose="020B0604020202020204"/>
                <a:cs typeface="Arial" panose="020B0604020202020204" pitchFamily="34" charset="0"/>
              </a:rPr>
              <a:t>POD24</a:t>
            </a:r>
            <a:r>
              <a:rPr lang="en-US" sz="800">
                <a:solidFill>
                  <a:srgbClr val="4E4F4E"/>
                </a:solidFill>
                <a:latin typeface="Arial" panose="020B0604020202020204"/>
                <a:cs typeface="Arial" panose="020B0604020202020204" pitchFamily="34" charset="0"/>
              </a:rPr>
              <a:t>, progression within 2 years of initiating 1L treatment that included chemoimmunothera</a:t>
            </a:r>
            <a:r>
              <a:rPr lang="en-US">
                <a:solidFill>
                  <a:srgbClr val="4E4F4E"/>
                </a:solidFill>
                <a:latin typeface="Arial" panose="020B0604020202020204"/>
                <a:cs typeface="Arial" panose="020B0604020202020204" pitchFamily="34" charset="0"/>
              </a:rPr>
              <a:t>py;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R/R</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relapsed/refractory;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R</a:t>
            </a:r>
            <a:r>
              <a:rPr kumimoji="0" lang="en-US" sz="800" b="1" i="0" u="none" strike="noStrike" kern="1200" cap="none" spc="0" normalizeH="0" baseline="30000" noProof="0">
                <a:ln>
                  <a:noFill/>
                </a:ln>
                <a:solidFill>
                  <a:srgbClr val="4E4F4E"/>
                </a:solidFill>
                <a:effectLst/>
                <a:uLnTx/>
                <a:uFillTx/>
                <a:latin typeface="Arial" panose="020B0604020202020204"/>
                <a:ea typeface="+mn-ea"/>
                <a:cs typeface="Arial" panose="020B0604020202020204" pitchFamily="34" charset="0"/>
              </a:rPr>
              <a:t>2</a:t>
            </a:r>
            <a:r>
              <a:rPr kumimoji="0" lang="en-US" sz="800" i="0" u="none" strike="noStrike" kern="1200" cap="none" spc="0" normalizeH="0" noProof="0">
                <a:ln>
                  <a:noFill/>
                </a:ln>
                <a:solidFill>
                  <a:srgbClr val="4E4F4E"/>
                </a:solidFill>
                <a:effectLst/>
                <a:uLnTx/>
                <a:uFillTx/>
                <a:latin typeface="Arial" panose="020B0604020202020204"/>
                <a:ea typeface="+mn-ea"/>
                <a:cs typeface="Arial" panose="020B0604020202020204" pitchFamily="34" charset="0"/>
              </a:rPr>
              <a:t>, </a:t>
            </a:r>
            <a:r>
              <a:rPr kumimoji="0" lang="en-US" sz="800" i="0" u="none" strike="noStrike" kern="1200" cap="none" spc="0" normalizeH="0" noProof="0" err="1">
                <a:ln>
                  <a:noFill/>
                </a:ln>
                <a:solidFill>
                  <a:srgbClr val="4E4F4E"/>
                </a:solidFill>
                <a:effectLst/>
                <a:uLnTx/>
                <a:uFillTx/>
                <a:latin typeface="Arial" panose="020B0604020202020204"/>
                <a:ea typeface="+mn-ea"/>
                <a:cs typeface="Arial" panose="020B0604020202020204" pitchFamily="34" charset="0"/>
              </a:rPr>
              <a:t>lenalidamide</a:t>
            </a:r>
            <a:r>
              <a:rPr lang="en-US">
                <a:solidFill>
                  <a:srgbClr val="4E4F4E"/>
                </a:solidFill>
                <a:latin typeface="Arial" panose="020B0604020202020204"/>
                <a:cs typeface="Arial" panose="020B0604020202020204" pitchFamily="34" charset="0"/>
              </a:rPr>
              <a:t> + rituximab;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SC</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subcutaneous. </a:t>
            </a: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Sureda</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 et al. Abstract 7506 presented at ASCO 2023. </a:t>
            </a: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Sureda</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 et al. Abstract S222 presented at EHA2023.</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sp>
        <p:nvSpPr>
          <p:cNvPr id="8" name="Inhaltsplatzhalter 7">
            <a:extLst>
              <a:ext uri="{FF2B5EF4-FFF2-40B4-BE49-F238E27FC236}">
                <a16:creationId xmlns:a16="http://schemas.microsoft.com/office/drawing/2014/main" id="{0E8D3BA2-C6A1-303F-443B-7253F45DF9C9}"/>
              </a:ext>
            </a:extLst>
          </p:cNvPr>
          <p:cNvSpPr>
            <a:spLocks noGrp="1"/>
          </p:cNvSpPr>
          <p:nvPr>
            <p:ph idx="1"/>
          </p:nvPr>
        </p:nvSpPr>
        <p:spPr/>
        <p:txBody>
          <a:bodyPr vert="horz" lIns="216000" tIns="180000" rIns="108000" bIns="108000" rtlCol="0" anchor="t">
            <a:normAutofit/>
          </a:bodyPr>
          <a:lstStyle/>
          <a:p>
            <a:r>
              <a:rPr lang="en-US"/>
              <a:t>Addition of </a:t>
            </a:r>
            <a:r>
              <a:rPr lang="en-US" err="1"/>
              <a:t>epcoritamab</a:t>
            </a:r>
            <a:r>
              <a:rPr lang="en-US"/>
              <a:t> SC to R</a:t>
            </a:r>
            <a:r>
              <a:rPr lang="en-US" baseline="30000"/>
              <a:t>2 </a:t>
            </a:r>
            <a:r>
              <a:rPr lang="en-US"/>
              <a:t>drives deep and durable remissions in R/R FL patients, including POD24 and other high-risk populations </a:t>
            </a:r>
          </a:p>
          <a:p>
            <a:pPr lvl="1"/>
            <a:r>
              <a:rPr lang="en-US"/>
              <a:t>High overall response and CMR rates were observed regardless of POD24 or other high-risk features</a:t>
            </a:r>
            <a:endParaRPr lang="en-US">
              <a:cs typeface="Arial"/>
            </a:endParaRPr>
          </a:p>
          <a:p>
            <a:r>
              <a:rPr lang="en-US"/>
              <a:t>Manageable safety profile with no new safety signals; consistent with previous reports </a:t>
            </a:r>
            <a:endParaRPr lang="en-US">
              <a:cs typeface="Arial"/>
            </a:endParaRPr>
          </a:p>
          <a:p>
            <a:pPr lvl="1"/>
            <a:r>
              <a:rPr lang="en-US"/>
              <a:t>CRS occurrence was predictable, and events were primarily low grade </a:t>
            </a:r>
            <a:endParaRPr lang="en-US">
              <a:cs typeface="Arial"/>
            </a:endParaRPr>
          </a:p>
          <a:p>
            <a:r>
              <a:rPr lang="en-US" err="1"/>
              <a:t>Epcoritamab</a:t>
            </a:r>
            <a:r>
              <a:rPr lang="en-US"/>
              <a:t> SC combination regimens are being studied in the ongoing randomized, Phase 3 EPCORE FL-1 trial (NCT05409066) as well as in a POD24 cohort in the EPCORE NHL-2 trial (NCT04663347)</a:t>
            </a:r>
            <a:endParaRPr lang="en-US">
              <a:cs typeface="Arial"/>
            </a:endParaRPr>
          </a:p>
          <a:p>
            <a:endParaRPr lang="en-GB"/>
          </a:p>
        </p:txBody>
      </p:sp>
    </p:spTree>
    <p:extLst>
      <p:ext uri="{BB962C8B-B14F-4D97-AF65-F5344CB8AC3E}">
        <p14:creationId xmlns:p14="http://schemas.microsoft.com/office/powerpoint/2010/main" val="164856275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9D512-5E2F-AC7F-4D63-DBD971AE1E23}"/>
              </a:ext>
            </a:extLst>
          </p:cNvPr>
          <p:cNvSpPr>
            <a:spLocks noGrp="1"/>
          </p:cNvSpPr>
          <p:nvPr>
            <p:ph type="title"/>
          </p:nvPr>
        </p:nvSpPr>
        <p:spPr/>
        <p:txBody>
          <a:bodyPr/>
          <a:lstStyle/>
          <a:p>
            <a:r>
              <a:rPr lang="en-US" err="1"/>
              <a:t>Mosunetuzumab</a:t>
            </a:r>
            <a:r>
              <a:rPr lang="en-US"/>
              <a:t> </a:t>
            </a:r>
            <a:br>
              <a:rPr lang="en-US"/>
            </a:br>
            <a:r>
              <a:rPr lang="en-US"/>
              <a:t>in R/R FL</a:t>
            </a:r>
          </a:p>
        </p:txBody>
      </p:sp>
      <p:sp>
        <p:nvSpPr>
          <p:cNvPr id="3" name="Text Placeholder 2">
            <a:extLst>
              <a:ext uri="{FF2B5EF4-FFF2-40B4-BE49-F238E27FC236}">
                <a16:creationId xmlns:a16="http://schemas.microsoft.com/office/drawing/2014/main" id="{89452F8B-CD09-BD81-3EED-E2E0AE8FDE18}"/>
              </a:ext>
            </a:extLst>
          </p:cNvPr>
          <p:cNvSpPr>
            <a:spLocks noGrp="1"/>
          </p:cNvSpPr>
          <p:nvPr>
            <p:ph type="body" idx="1"/>
          </p:nvPr>
        </p:nvSpPr>
        <p:spPr/>
        <p:txBody>
          <a:bodyPr/>
          <a:lstStyle/>
          <a:p>
            <a:r>
              <a:rPr lang="en-US"/>
              <a:t>Updated analysis </a:t>
            </a:r>
          </a:p>
        </p:txBody>
      </p:sp>
    </p:spTree>
    <p:extLst>
      <p:ext uri="{BB962C8B-B14F-4D97-AF65-F5344CB8AC3E}">
        <p14:creationId xmlns:p14="http://schemas.microsoft.com/office/powerpoint/2010/main" val="23438360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832345E0-B21F-7E09-488C-20C4EE23A5E7}"/>
              </a:ext>
            </a:extLst>
          </p:cNvPr>
          <p:cNvSpPr/>
          <p:nvPr/>
        </p:nvSpPr>
        <p:spPr>
          <a:xfrm>
            <a:off x="6387462" y="1997625"/>
            <a:ext cx="5391919" cy="2240249"/>
          </a:xfrm>
          <a:prstGeom prst="rect">
            <a:avLst/>
          </a:prstGeom>
          <a:no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27">
            <a:extLst>
              <a:ext uri="{FF2B5EF4-FFF2-40B4-BE49-F238E27FC236}">
                <a16:creationId xmlns:a16="http://schemas.microsoft.com/office/drawing/2014/main" id="{9268B2E5-1222-DBD9-F8F1-694168FD94C7}"/>
              </a:ext>
            </a:extLst>
          </p:cNvPr>
          <p:cNvCxnSpPr>
            <a:cxnSpLocks/>
          </p:cNvCxnSpPr>
          <p:nvPr/>
        </p:nvCxnSpPr>
        <p:spPr>
          <a:xfrm>
            <a:off x="9952821" y="4000688"/>
            <a:ext cx="594724" cy="0"/>
          </a:xfrm>
          <a:prstGeom prst="straightConnector1">
            <a:avLst/>
          </a:prstGeom>
          <a:ln w="28575">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7B18D11E-7ACF-B671-7645-09FF719C5F35}"/>
              </a:ext>
            </a:extLst>
          </p:cNvPr>
          <p:cNvSpPr>
            <a:spLocks noGrp="1"/>
          </p:cNvSpPr>
          <p:nvPr>
            <p:ph type="body" sz="quarter" idx="12"/>
          </p:nvPr>
        </p:nvSpPr>
        <p:spPr/>
        <p:txBody>
          <a:bodyPr/>
          <a:lstStyle/>
          <a:p>
            <a:r>
              <a:rPr lang="en-US"/>
              <a:t>Phase II study of </a:t>
            </a:r>
            <a:r>
              <a:rPr lang="en-US" err="1"/>
              <a:t>mosunetuzumab</a:t>
            </a:r>
            <a:r>
              <a:rPr lang="en-US"/>
              <a:t> in R/R FL</a:t>
            </a:r>
          </a:p>
        </p:txBody>
      </p:sp>
      <p:sp>
        <p:nvSpPr>
          <p:cNvPr id="5" name="Title 4">
            <a:extLst>
              <a:ext uri="{FF2B5EF4-FFF2-40B4-BE49-F238E27FC236}">
                <a16:creationId xmlns:a16="http://schemas.microsoft.com/office/drawing/2014/main" id="{ED39276C-7E21-7E1C-576C-07CD53895C8A}"/>
              </a:ext>
            </a:extLst>
          </p:cNvPr>
          <p:cNvSpPr>
            <a:spLocks noGrp="1"/>
          </p:cNvSpPr>
          <p:nvPr>
            <p:ph type="title"/>
          </p:nvPr>
        </p:nvSpPr>
        <p:spPr/>
        <p:txBody>
          <a:bodyPr/>
          <a:lstStyle/>
          <a:p>
            <a:r>
              <a:rPr lang="en-US" err="1"/>
              <a:t>Mosunetuzumab</a:t>
            </a:r>
            <a:r>
              <a:rPr lang="en-US"/>
              <a:t> in R/R FL: Study design </a:t>
            </a:r>
          </a:p>
        </p:txBody>
      </p:sp>
      <p:sp>
        <p:nvSpPr>
          <p:cNvPr id="2" name="Footer Placeholder 1">
            <a:extLst>
              <a:ext uri="{FF2B5EF4-FFF2-40B4-BE49-F238E27FC236}">
                <a16:creationId xmlns:a16="http://schemas.microsoft.com/office/drawing/2014/main" id="{B2737F11-28F1-0D58-82BD-CCD312425CF6}"/>
              </a:ext>
            </a:extLst>
          </p:cNvPr>
          <p:cNvSpPr>
            <a:spLocks noGrp="1"/>
          </p:cNvSpPr>
          <p:nvPr>
            <p:ph type="ftr" sz="quarter" idx="13"/>
          </p:nvPr>
        </p:nvSpPr>
        <p:spPr>
          <a:xfrm>
            <a:off x="407989" y="5735984"/>
            <a:ext cx="7618411" cy="933104"/>
          </a:xfrm>
        </p:spPr>
        <p:txBody>
          <a:bodyPr/>
          <a:lstStyle/>
          <a:p>
            <a:r>
              <a:rPr kumimoji="0" lang="en-US" sz="800" i="0" u="none" strike="noStrike" kern="1200" cap="none" spc="0" normalizeH="0" baseline="30000" noProof="0">
                <a:ln>
                  <a:noFill/>
                </a:ln>
                <a:solidFill>
                  <a:srgbClr val="4E4F4E"/>
                </a:solidFill>
                <a:effectLst/>
                <a:uLnTx/>
                <a:uFillTx/>
                <a:ea typeface="+mn-ea"/>
                <a:cs typeface="Arial" panose="020B0604020202020204" pitchFamily="34" charset="0"/>
              </a:rPr>
              <a:t>a </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Premedication with corticosteroids (IV dexamethasone 20 mg or IV methylprednisolone 80 mg) was administered 1 hour before each dose of </a:t>
            </a:r>
            <a:r>
              <a:rPr kumimoji="0" lang="en-US" sz="800" i="0" u="none" strike="noStrike" kern="1200" cap="none" spc="0" normalizeH="0" baseline="0" noProof="0" err="1">
                <a:ln>
                  <a:noFill/>
                </a:ln>
                <a:solidFill>
                  <a:srgbClr val="4E4F4E"/>
                </a:solidFill>
                <a:effectLst/>
                <a:uLnTx/>
                <a:uFillTx/>
                <a:ea typeface="+mn-ea"/>
                <a:cs typeface="Arial" panose="020B0604020202020204" pitchFamily="34" charset="0"/>
              </a:rPr>
              <a:t>mosunetuzumab</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in C1 and C2</a:t>
            </a:r>
            <a:r>
              <a:rPr lang="en-US">
                <a:solidFill>
                  <a:srgbClr val="4E4F4E"/>
                </a:solidFill>
                <a:cs typeface="Arial" panose="020B0604020202020204" pitchFamily="34" charset="0"/>
              </a:rPr>
              <a:t>, </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and was optional from C3 onwards. </a:t>
            </a:r>
          </a:p>
          <a:p>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ASTCT</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American Society for Transplantation and Cellular Therapy;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C</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cycle;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CR, </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complete response;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CRS</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cytokine release syndrome;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D</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day;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ECOG PS</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Eastern Cooperative Oncology Group performance status;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FL</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follicular lymphoma;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IRC</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independent review committee;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IV</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intravenous;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PR</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partial response;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pts</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patients;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PET</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positron emission tomography;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R/R,</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relapsed/refractory;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SD</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stable disease;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TMTV</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total metabolic tumor volume. </a:t>
            </a:r>
          </a:p>
          <a:p>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1. </a:t>
            </a:r>
            <a:r>
              <a:rPr kumimoji="0" lang="en-US" sz="800" i="0" u="none" strike="noStrike" kern="1200" cap="none" spc="0" normalizeH="0" baseline="0" noProof="0" err="1">
                <a:ln>
                  <a:noFill/>
                </a:ln>
                <a:solidFill>
                  <a:srgbClr val="4E4F4E"/>
                </a:solidFill>
                <a:effectLst/>
                <a:uLnTx/>
                <a:uFillTx/>
                <a:ea typeface="+mn-ea"/>
                <a:cs typeface="Arial" panose="020B0604020202020204" pitchFamily="34" charset="0"/>
              </a:rPr>
              <a:t>Cheson</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BD, et al. J Clin Oncol 2007; 25:579-586. 2. Lee DW, et al. Biol Blood Marrow Transplant 2019; 25:625-638. 3. </a:t>
            </a:r>
            <a:r>
              <a:rPr kumimoji="0" lang="en-US" sz="800" i="0" u="none" strike="noStrike" kern="1200" cap="none" spc="0" normalizeH="0" baseline="0" noProof="0" err="1">
                <a:ln>
                  <a:noFill/>
                </a:ln>
                <a:solidFill>
                  <a:srgbClr val="4E4F4E"/>
                </a:solidFill>
                <a:effectLst/>
                <a:uLnTx/>
                <a:uFillTx/>
                <a:ea typeface="+mn-ea"/>
                <a:cs typeface="Arial" panose="020B0604020202020204" pitchFamily="34" charset="0"/>
              </a:rPr>
              <a:t>Jemaa</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S, et al. Cancer Imaging 2022; 22:39. </a:t>
            </a:r>
          </a:p>
          <a:p>
            <a:r>
              <a:rPr kumimoji="0" lang="en-US" sz="800" b="1" i="0" u="none" strike="noStrike" kern="1200" cap="none" spc="0" normalizeH="0" baseline="0" noProof="0" err="1">
                <a:ln>
                  <a:noFill/>
                </a:ln>
                <a:solidFill>
                  <a:srgbClr val="4E4F4E"/>
                </a:solidFill>
                <a:effectLst/>
                <a:uLnTx/>
                <a:uFillTx/>
                <a:ea typeface="+mn-ea"/>
                <a:cs typeface="Arial" panose="020B0604020202020204" pitchFamily="34" charset="0"/>
              </a:rPr>
              <a:t>Sehn</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 LH, et al. Abstract 83 presented at 17-ICML.</a:t>
            </a:r>
            <a:r>
              <a:rPr lang="en-GB"/>
              <a:t> </a:t>
            </a:r>
            <a:endParaRPr lang="en-GB" baseline="30000"/>
          </a:p>
        </p:txBody>
      </p:sp>
      <p:sp>
        <p:nvSpPr>
          <p:cNvPr id="10" name="Rectangle 9">
            <a:extLst>
              <a:ext uri="{FF2B5EF4-FFF2-40B4-BE49-F238E27FC236}">
                <a16:creationId xmlns:a16="http://schemas.microsoft.com/office/drawing/2014/main" id="{4F45ECDA-D24A-3CAE-A1E1-54007330EA2B}"/>
              </a:ext>
            </a:extLst>
          </p:cNvPr>
          <p:cNvSpPr/>
          <p:nvPr/>
        </p:nvSpPr>
        <p:spPr>
          <a:xfrm>
            <a:off x="416533" y="1983974"/>
            <a:ext cx="2204538" cy="226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nchorCtr="0">
            <a:noAutofit/>
          </a:bodyPr>
          <a:lstStyle/>
          <a:p>
            <a:pPr algn="ctr">
              <a:spcAft>
                <a:spcPts val="600"/>
              </a:spcAft>
            </a:pPr>
            <a:r>
              <a:rPr lang="en-US" sz="1400" b="1"/>
              <a:t>Key inclusion criteria</a:t>
            </a:r>
            <a:endParaRPr lang="en-US" sz="1400"/>
          </a:p>
          <a:p>
            <a:pPr marL="182563" indent="-182563">
              <a:spcAft>
                <a:spcPts val="600"/>
              </a:spcAft>
              <a:buFont typeface="Arial" panose="020B0604020202020204" pitchFamily="34" charset="0"/>
              <a:buChar char="•"/>
            </a:pPr>
            <a:r>
              <a:rPr lang="en-US" sz="1400"/>
              <a:t>R/R FL (grade 1-3a)</a:t>
            </a:r>
          </a:p>
          <a:p>
            <a:pPr marL="182563" indent="-182563">
              <a:spcAft>
                <a:spcPts val="600"/>
              </a:spcAft>
              <a:buFont typeface="Arial" panose="020B0604020202020204" pitchFamily="34" charset="0"/>
              <a:buChar char="•"/>
            </a:pPr>
            <a:r>
              <a:rPr lang="en-US" sz="1400"/>
              <a:t>≥2 prior therapies, including an anti-CD20 antibody and an alkylating agent </a:t>
            </a:r>
          </a:p>
          <a:p>
            <a:pPr marL="182563" indent="-182563">
              <a:spcAft>
                <a:spcPts val="600"/>
              </a:spcAft>
              <a:buFont typeface="Arial" panose="020B0604020202020204" pitchFamily="34" charset="0"/>
              <a:buChar char="•"/>
            </a:pPr>
            <a:r>
              <a:rPr lang="en-US" sz="1400"/>
              <a:t>ECOG PS 0-1</a:t>
            </a:r>
          </a:p>
        </p:txBody>
      </p:sp>
      <p:sp>
        <p:nvSpPr>
          <p:cNvPr id="11" name="TextBox 10">
            <a:extLst>
              <a:ext uri="{FF2B5EF4-FFF2-40B4-BE49-F238E27FC236}">
                <a16:creationId xmlns:a16="http://schemas.microsoft.com/office/drawing/2014/main" id="{B5A9A197-F33D-4854-261F-1B697CD52689}"/>
              </a:ext>
            </a:extLst>
          </p:cNvPr>
          <p:cNvSpPr txBox="1"/>
          <p:nvPr/>
        </p:nvSpPr>
        <p:spPr>
          <a:xfrm>
            <a:off x="416533" y="4419622"/>
            <a:ext cx="11367480" cy="1116235"/>
          </a:xfrm>
          <a:prstGeom prst="rect">
            <a:avLst/>
          </a:prstGeom>
          <a:solidFill>
            <a:schemeClr val="bg2"/>
          </a:solidFill>
        </p:spPr>
        <p:txBody>
          <a:bodyPr wrap="square" lIns="144000" tIns="108000" rIns="144000" bIns="108000" rtlCol="0">
            <a:spAutoFit/>
          </a:bodyPr>
          <a:lstStyle/>
          <a:p>
            <a:pPr marL="187200" indent="-187200">
              <a:buClr>
                <a:schemeClr val="accent2"/>
              </a:buClr>
              <a:buFont typeface="Arial" panose="020B0604020202020204" pitchFamily="34" charset="0"/>
              <a:buChar char="•"/>
            </a:pPr>
            <a:r>
              <a:rPr lang="en-US" sz="1400" b="1"/>
              <a:t>Primary endpoint: </a:t>
            </a:r>
            <a:r>
              <a:rPr lang="en-US" sz="1400"/>
              <a:t>IRC-determined CR rate (as best response), by </a:t>
            </a:r>
            <a:r>
              <a:rPr lang="en-US" sz="1400" err="1"/>
              <a:t>Cheson</a:t>
            </a:r>
            <a:r>
              <a:rPr lang="en-US" sz="1400"/>
              <a:t> 2007 criteria</a:t>
            </a:r>
            <a:r>
              <a:rPr lang="en-US" sz="1400" baseline="30000"/>
              <a:t>2</a:t>
            </a:r>
            <a:r>
              <a:rPr lang="en-US" sz="1400"/>
              <a:t> </a:t>
            </a:r>
          </a:p>
          <a:p>
            <a:pPr marL="187200" indent="-187200">
              <a:buClr>
                <a:schemeClr val="accent2"/>
              </a:buClr>
              <a:buFont typeface="Arial" panose="020B0604020202020204" pitchFamily="34" charset="0"/>
              <a:buChar char="•"/>
            </a:pPr>
            <a:r>
              <a:rPr lang="en-US" sz="1400"/>
              <a:t>CRS graded using ASTCT criteria</a:t>
            </a:r>
            <a:r>
              <a:rPr lang="en-US" sz="1400" baseline="30000"/>
              <a:t>2</a:t>
            </a:r>
          </a:p>
          <a:p>
            <a:pPr marL="187200" indent="-187200">
              <a:buClr>
                <a:schemeClr val="accent2"/>
              </a:buClr>
              <a:buFont typeface="Arial" panose="020B0604020202020204" pitchFamily="34" charset="0"/>
              <a:buChar char="•"/>
            </a:pPr>
            <a:r>
              <a:rPr lang="en-US" sz="1400"/>
              <a:t>Exploratory analyses assessed the association between TMTV at baseline, and clinical efficacy and safety </a:t>
            </a:r>
          </a:p>
          <a:p>
            <a:pPr marL="187200" indent="-187200">
              <a:buClr>
                <a:schemeClr val="accent2"/>
              </a:buClr>
              <a:buFont typeface="Arial" panose="020B0604020202020204" pitchFamily="34" charset="0"/>
              <a:buChar char="•"/>
            </a:pPr>
            <a:r>
              <a:rPr lang="en-US" sz="1400"/>
              <a:t>TMTV derived from PET images at study entry using artificial intelligence-based model</a:t>
            </a:r>
            <a:r>
              <a:rPr lang="en-US" sz="1400" baseline="30000"/>
              <a:t>3</a:t>
            </a:r>
          </a:p>
        </p:txBody>
      </p:sp>
      <p:sp>
        <p:nvSpPr>
          <p:cNvPr id="12" name="Rectangle 11">
            <a:extLst>
              <a:ext uri="{FF2B5EF4-FFF2-40B4-BE49-F238E27FC236}">
                <a16:creationId xmlns:a16="http://schemas.microsoft.com/office/drawing/2014/main" id="{97E0B73F-4CFF-F234-C31E-0C7FCEA17B77}"/>
              </a:ext>
            </a:extLst>
          </p:cNvPr>
          <p:cNvSpPr/>
          <p:nvPr/>
        </p:nvSpPr>
        <p:spPr>
          <a:xfrm>
            <a:off x="6702126" y="3870220"/>
            <a:ext cx="1152000" cy="29556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C1</a:t>
            </a:r>
          </a:p>
        </p:txBody>
      </p:sp>
      <p:sp>
        <p:nvSpPr>
          <p:cNvPr id="13" name="Rectangle 12">
            <a:extLst>
              <a:ext uri="{FF2B5EF4-FFF2-40B4-BE49-F238E27FC236}">
                <a16:creationId xmlns:a16="http://schemas.microsoft.com/office/drawing/2014/main" id="{E6754A35-EB3D-F77E-7A6B-7BDC980E2F62}"/>
              </a:ext>
            </a:extLst>
          </p:cNvPr>
          <p:cNvSpPr/>
          <p:nvPr/>
        </p:nvSpPr>
        <p:spPr>
          <a:xfrm>
            <a:off x="7914397" y="3870220"/>
            <a:ext cx="1152000" cy="295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C2</a:t>
            </a:r>
          </a:p>
        </p:txBody>
      </p:sp>
      <p:sp>
        <p:nvSpPr>
          <p:cNvPr id="14" name="Rectangle 13">
            <a:extLst>
              <a:ext uri="{FF2B5EF4-FFF2-40B4-BE49-F238E27FC236}">
                <a16:creationId xmlns:a16="http://schemas.microsoft.com/office/drawing/2014/main" id="{51C2D9C8-07F7-F64B-460B-F5383F1A1B0E}"/>
              </a:ext>
            </a:extLst>
          </p:cNvPr>
          <p:cNvSpPr/>
          <p:nvPr/>
        </p:nvSpPr>
        <p:spPr>
          <a:xfrm>
            <a:off x="9126667" y="3870220"/>
            <a:ext cx="1152000" cy="29556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C2</a:t>
            </a:r>
          </a:p>
        </p:txBody>
      </p:sp>
      <p:sp>
        <p:nvSpPr>
          <p:cNvPr id="15" name="Rectangle 14">
            <a:extLst>
              <a:ext uri="{FF2B5EF4-FFF2-40B4-BE49-F238E27FC236}">
                <a16:creationId xmlns:a16="http://schemas.microsoft.com/office/drawing/2014/main" id="{120487A6-4DCD-8B42-6AF4-E7654CA2FE3F}"/>
              </a:ext>
            </a:extLst>
          </p:cNvPr>
          <p:cNvSpPr/>
          <p:nvPr/>
        </p:nvSpPr>
        <p:spPr>
          <a:xfrm>
            <a:off x="10545249" y="3870220"/>
            <a:ext cx="1152000" cy="29556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t>C8/C17</a:t>
            </a:r>
          </a:p>
        </p:txBody>
      </p:sp>
      <p:cxnSp>
        <p:nvCxnSpPr>
          <p:cNvPr id="17" name="Straight Arrow Connector 16">
            <a:extLst>
              <a:ext uri="{FF2B5EF4-FFF2-40B4-BE49-F238E27FC236}">
                <a16:creationId xmlns:a16="http://schemas.microsoft.com/office/drawing/2014/main" id="{D3F8DD0C-5F23-241F-5295-BD83D004F6F5}"/>
              </a:ext>
            </a:extLst>
          </p:cNvPr>
          <p:cNvCxnSpPr>
            <a:cxnSpLocks/>
          </p:cNvCxnSpPr>
          <p:nvPr/>
        </p:nvCxnSpPr>
        <p:spPr>
          <a:xfrm>
            <a:off x="6737870" y="3640682"/>
            <a:ext cx="0" cy="22270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5EA7556-5D18-AC2E-5649-908A142E3426}"/>
              </a:ext>
            </a:extLst>
          </p:cNvPr>
          <p:cNvCxnSpPr>
            <a:cxnSpLocks/>
          </p:cNvCxnSpPr>
          <p:nvPr/>
        </p:nvCxnSpPr>
        <p:spPr>
          <a:xfrm>
            <a:off x="7057493" y="3051034"/>
            <a:ext cx="0" cy="81235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458F38F-D203-63B4-18A7-680B1A5BFB45}"/>
              </a:ext>
            </a:extLst>
          </p:cNvPr>
          <p:cNvCxnSpPr>
            <a:cxnSpLocks/>
          </p:cNvCxnSpPr>
          <p:nvPr/>
        </p:nvCxnSpPr>
        <p:spPr>
          <a:xfrm>
            <a:off x="7371324" y="2286129"/>
            <a:ext cx="0" cy="157726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A4F7AE0-6FD8-EF42-4708-1D8319E92B08}"/>
              </a:ext>
            </a:extLst>
          </p:cNvPr>
          <p:cNvCxnSpPr>
            <a:cxnSpLocks/>
          </p:cNvCxnSpPr>
          <p:nvPr/>
        </p:nvCxnSpPr>
        <p:spPr>
          <a:xfrm>
            <a:off x="7952141" y="2415016"/>
            <a:ext cx="0" cy="144837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989B755-98E8-FBA9-74DB-1C045B1283AC}"/>
              </a:ext>
            </a:extLst>
          </p:cNvPr>
          <p:cNvCxnSpPr>
            <a:cxnSpLocks/>
          </p:cNvCxnSpPr>
          <p:nvPr/>
        </p:nvCxnSpPr>
        <p:spPr>
          <a:xfrm>
            <a:off x="9160715" y="2573021"/>
            <a:ext cx="0" cy="129036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24C782B-5986-8F90-5410-970ECCDAEEF5}"/>
              </a:ext>
            </a:extLst>
          </p:cNvPr>
          <p:cNvCxnSpPr>
            <a:cxnSpLocks/>
          </p:cNvCxnSpPr>
          <p:nvPr/>
        </p:nvCxnSpPr>
        <p:spPr>
          <a:xfrm>
            <a:off x="10582714" y="2558334"/>
            <a:ext cx="0" cy="129036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D2FFB91-66CA-9ECA-D7F1-B04C7A840C21}"/>
              </a:ext>
            </a:extLst>
          </p:cNvPr>
          <p:cNvSpPr txBox="1"/>
          <p:nvPr/>
        </p:nvSpPr>
        <p:spPr>
          <a:xfrm>
            <a:off x="2821071" y="1983974"/>
            <a:ext cx="3566392" cy="2268000"/>
          </a:xfrm>
          <a:prstGeom prst="rect">
            <a:avLst/>
          </a:prstGeom>
          <a:solidFill>
            <a:schemeClr val="accent5">
              <a:lumMod val="50000"/>
            </a:schemeClr>
          </a:solidFill>
        </p:spPr>
        <p:txBody>
          <a:bodyPr wrap="square" lIns="144000" tIns="108000" rtlCol="0">
            <a:noAutofit/>
          </a:bodyPr>
          <a:lstStyle/>
          <a:p>
            <a:pPr>
              <a:spcAft>
                <a:spcPts val="600"/>
              </a:spcAft>
            </a:pPr>
            <a:r>
              <a:rPr lang="en-US" sz="1400" b="1" err="1">
                <a:solidFill>
                  <a:schemeClr val="bg1"/>
                </a:solidFill>
              </a:rPr>
              <a:t>Mosunetuzumab</a:t>
            </a:r>
            <a:r>
              <a:rPr lang="en-US" sz="1400" b="1">
                <a:solidFill>
                  <a:schemeClr val="bg1"/>
                </a:solidFill>
              </a:rPr>
              <a:t> administration </a:t>
            </a:r>
          </a:p>
          <a:p>
            <a:pPr marL="182563" indent="-182563">
              <a:buFont typeface="Arial" panose="020B0604020202020204" pitchFamily="34" charset="0"/>
              <a:buChar char="•"/>
            </a:pPr>
            <a:r>
              <a:rPr lang="en-US" sz="1400">
                <a:solidFill>
                  <a:schemeClr val="bg1"/>
                </a:solidFill>
              </a:rPr>
              <a:t>IV </a:t>
            </a:r>
            <a:r>
              <a:rPr lang="en-US" sz="1400" err="1">
                <a:solidFill>
                  <a:schemeClr val="bg1"/>
                </a:solidFill>
              </a:rPr>
              <a:t>mosunetuzumab</a:t>
            </a:r>
            <a:r>
              <a:rPr lang="en-US" sz="1400">
                <a:solidFill>
                  <a:schemeClr val="bg1"/>
                </a:solidFill>
              </a:rPr>
              <a:t> (21-day cycles) with step-up dosing in C1</a:t>
            </a:r>
          </a:p>
          <a:p>
            <a:pPr marL="182563" indent="-182563">
              <a:buFont typeface="Arial" panose="020B0604020202020204" pitchFamily="34" charset="0"/>
              <a:buChar char="•"/>
            </a:pPr>
            <a:r>
              <a:rPr lang="en-US" sz="1400">
                <a:solidFill>
                  <a:schemeClr val="bg1"/>
                </a:solidFill>
              </a:rPr>
              <a:t>Hospitalization for monitoring following </a:t>
            </a:r>
            <a:r>
              <a:rPr lang="en-US" sz="1400" err="1">
                <a:solidFill>
                  <a:schemeClr val="bg1"/>
                </a:solidFill>
              </a:rPr>
              <a:t>mosunetuzumab</a:t>
            </a:r>
            <a:r>
              <a:rPr lang="en-US" sz="1400">
                <a:solidFill>
                  <a:schemeClr val="bg1"/>
                </a:solidFill>
              </a:rPr>
              <a:t> infusion not required </a:t>
            </a:r>
          </a:p>
          <a:p>
            <a:pPr marL="182563" indent="-182563">
              <a:buFont typeface="Arial" panose="020B0604020202020204" pitchFamily="34" charset="0"/>
              <a:buChar char="•"/>
            </a:pPr>
            <a:r>
              <a:rPr lang="en-US" sz="1400">
                <a:solidFill>
                  <a:schemeClr val="bg1"/>
                </a:solidFill>
              </a:rPr>
              <a:t>Fixed-duration treatment: 8 cycles (CR after C8) / 17 cycles (PR/SD after C8)</a:t>
            </a:r>
            <a:r>
              <a:rPr lang="en-US" sz="1400" baseline="30000">
                <a:solidFill>
                  <a:schemeClr val="bg1"/>
                </a:solidFill>
              </a:rPr>
              <a:t>a</a:t>
            </a:r>
          </a:p>
          <a:p>
            <a:pPr marL="182563" indent="-182563">
              <a:buFont typeface="Arial" panose="020B0604020202020204" pitchFamily="34" charset="0"/>
              <a:buChar char="•"/>
            </a:pPr>
            <a:r>
              <a:rPr lang="en-US" sz="1400">
                <a:solidFill>
                  <a:schemeClr val="bg1"/>
                </a:solidFill>
              </a:rPr>
              <a:t>As of July 8, 2022, 90 pts had received ≥1 dose of </a:t>
            </a:r>
            <a:r>
              <a:rPr lang="en-US" sz="1400" err="1">
                <a:solidFill>
                  <a:schemeClr val="bg1"/>
                </a:solidFill>
              </a:rPr>
              <a:t>mosunetuzumab</a:t>
            </a:r>
            <a:r>
              <a:rPr lang="en-US" sz="1400">
                <a:solidFill>
                  <a:schemeClr val="bg1"/>
                </a:solidFill>
              </a:rPr>
              <a:t> </a:t>
            </a:r>
          </a:p>
        </p:txBody>
      </p:sp>
      <p:sp>
        <p:nvSpPr>
          <p:cNvPr id="30" name="Rectangle 29">
            <a:extLst>
              <a:ext uri="{FF2B5EF4-FFF2-40B4-BE49-F238E27FC236}">
                <a16:creationId xmlns:a16="http://schemas.microsoft.com/office/drawing/2014/main" id="{03E95C5D-DB1E-1CFB-FFB8-60166975E955}"/>
              </a:ext>
            </a:extLst>
          </p:cNvPr>
          <p:cNvSpPr/>
          <p:nvPr/>
        </p:nvSpPr>
        <p:spPr>
          <a:xfrm>
            <a:off x="10312714" y="2271443"/>
            <a:ext cx="540000" cy="432000"/>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108000" rIns="0" bIns="108000" rtlCol="0" anchor="ctr">
            <a:spAutoFit/>
          </a:bodyPr>
          <a:lstStyle/>
          <a:p>
            <a:pPr algn="ctr"/>
            <a:r>
              <a:rPr lang="en-US" sz="1200"/>
              <a:t>D1</a:t>
            </a:r>
          </a:p>
          <a:p>
            <a:pPr algn="ctr"/>
            <a:r>
              <a:rPr lang="en-US" sz="1200"/>
              <a:t>30 mg</a:t>
            </a:r>
          </a:p>
        </p:txBody>
      </p:sp>
      <p:sp>
        <p:nvSpPr>
          <p:cNvPr id="31" name="Rectangle 30">
            <a:extLst>
              <a:ext uri="{FF2B5EF4-FFF2-40B4-BE49-F238E27FC236}">
                <a16:creationId xmlns:a16="http://schemas.microsoft.com/office/drawing/2014/main" id="{7E5AC196-BDBA-1A48-5C0A-757425FC4D47}"/>
              </a:ext>
            </a:extLst>
          </p:cNvPr>
          <p:cNvSpPr/>
          <p:nvPr/>
        </p:nvSpPr>
        <p:spPr>
          <a:xfrm>
            <a:off x="8890715" y="2286131"/>
            <a:ext cx="540000" cy="432000"/>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08000" rIns="0" bIns="108000" rtlCol="0" anchor="ctr"/>
          <a:lstStyle/>
          <a:p>
            <a:pPr algn="ctr"/>
            <a:r>
              <a:rPr lang="en-US" sz="1200"/>
              <a:t>D1</a:t>
            </a:r>
          </a:p>
          <a:p>
            <a:pPr algn="ctr"/>
            <a:r>
              <a:rPr lang="en-US" sz="1200"/>
              <a:t>30 mg</a:t>
            </a:r>
          </a:p>
        </p:txBody>
      </p:sp>
      <p:sp>
        <p:nvSpPr>
          <p:cNvPr id="32" name="Rectangle 31">
            <a:extLst>
              <a:ext uri="{FF2B5EF4-FFF2-40B4-BE49-F238E27FC236}">
                <a16:creationId xmlns:a16="http://schemas.microsoft.com/office/drawing/2014/main" id="{44F6A09F-961D-4894-073C-84B8A36134DB}"/>
              </a:ext>
            </a:extLst>
          </p:cNvPr>
          <p:cNvSpPr/>
          <p:nvPr/>
        </p:nvSpPr>
        <p:spPr>
          <a:xfrm>
            <a:off x="7682141" y="2071071"/>
            <a:ext cx="540000"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0" tIns="108000" rIns="0" bIns="108000" rtlCol="0" anchor="ctr"/>
          <a:lstStyle/>
          <a:p>
            <a:pPr algn="ctr"/>
            <a:r>
              <a:rPr lang="en-US" sz="1200"/>
              <a:t>D1</a:t>
            </a:r>
          </a:p>
          <a:p>
            <a:pPr algn="ctr"/>
            <a:r>
              <a:rPr lang="en-US" sz="1200"/>
              <a:t>60 mg</a:t>
            </a:r>
          </a:p>
        </p:txBody>
      </p:sp>
      <p:sp>
        <p:nvSpPr>
          <p:cNvPr id="33" name="Rectangle 32">
            <a:extLst>
              <a:ext uri="{FF2B5EF4-FFF2-40B4-BE49-F238E27FC236}">
                <a16:creationId xmlns:a16="http://schemas.microsoft.com/office/drawing/2014/main" id="{9C927CAB-EDA9-A226-7838-E86FA9FFAACD}"/>
              </a:ext>
            </a:extLst>
          </p:cNvPr>
          <p:cNvSpPr/>
          <p:nvPr/>
        </p:nvSpPr>
        <p:spPr>
          <a:xfrm>
            <a:off x="7101324" y="2071071"/>
            <a:ext cx="540000" cy="43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0" tIns="108000" rIns="0" bIns="108000" rtlCol="0" anchor="ctr"/>
          <a:lstStyle/>
          <a:p>
            <a:pPr algn="ctr"/>
            <a:r>
              <a:rPr lang="en-US" sz="1200"/>
              <a:t>D15</a:t>
            </a:r>
          </a:p>
          <a:p>
            <a:pPr algn="ctr"/>
            <a:r>
              <a:rPr lang="en-US" sz="1200"/>
              <a:t>60 mg</a:t>
            </a:r>
          </a:p>
        </p:txBody>
      </p:sp>
      <p:sp>
        <p:nvSpPr>
          <p:cNvPr id="34" name="Rectangle 33">
            <a:extLst>
              <a:ext uri="{FF2B5EF4-FFF2-40B4-BE49-F238E27FC236}">
                <a16:creationId xmlns:a16="http://schemas.microsoft.com/office/drawing/2014/main" id="{9430F61A-59D7-58C3-FFBA-DFE25DE754E7}"/>
              </a:ext>
            </a:extLst>
          </p:cNvPr>
          <p:cNvSpPr/>
          <p:nvPr/>
        </p:nvSpPr>
        <p:spPr>
          <a:xfrm>
            <a:off x="6787493" y="2687639"/>
            <a:ext cx="540000" cy="432000"/>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t>D8</a:t>
            </a:r>
          </a:p>
          <a:p>
            <a:pPr algn="ctr"/>
            <a:r>
              <a:rPr lang="en-US" sz="1200"/>
              <a:t>2 mg</a:t>
            </a:r>
          </a:p>
        </p:txBody>
      </p:sp>
      <p:sp>
        <p:nvSpPr>
          <p:cNvPr id="21" name="Rectangle 34">
            <a:extLst>
              <a:ext uri="{FF2B5EF4-FFF2-40B4-BE49-F238E27FC236}">
                <a16:creationId xmlns:a16="http://schemas.microsoft.com/office/drawing/2014/main" id="{1E06FC6A-80E2-9088-65CB-90CABF01E534}"/>
              </a:ext>
            </a:extLst>
          </p:cNvPr>
          <p:cNvSpPr/>
          <p:nvPr/>
        </p:nvSpPr>
        <p:spPr>
          <a:xfrm>
            <a:off x="6467870" y="3216928"/>
            <a:ext cx="540000" cy="432000"/>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t>D1</a:t>
            </a:r>
          </a:p>
          <a:p>
            <a:pPr algn="ctr"/>
            <a:r>
              <a:rPr lang="en-US" sz="1200"/>
              <a:t>1 mg</a:t>
            </a:r>
          </a:p>
        </p:txBody>
      </p:sp>
    </p:spTree>
    <p:extLst>
      <p:ext uri="{BB962C8B-B14F-4D97-AF65-F5344CB8AC3E}">
        <p14:creationId xmlns:p14="http://schemas.microsoft.com/office/powerpoint/2010/main" val="90406454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5E0B3CC-E073-E7C9-D4C4-5F7FCDBC50D9}"/>
              </a:ext>
            </a:extLst>
          </p:cNvPr>
          <p:cNvSpPr>
            <a:spLocks noGrp="1"/>
          </p:cNvSpPr>
          <p:nvPr>
            <p:ph type="body" sz="quarter" idx="12"/>
          </p:nvPr>
        </p:nvSpPr>
        <p:spPr>
          <a:xfrm>
            <a:off x="416533" y="1280567"/>
            <a:ext cx="5571517" cy="647700"/>
          </a:xfrm>
        </p:spPr>
        <p:txBody>
          <a:bodyPr/>
          <a:lstStyle/>
          <a:p>
            <a:r>
              <a:rPr lang="en-US"/>
              <a:t>Pivotal Phase II study</a:t>
            </a:r>
          </a:p>
        </p:txBody>
      </p:sp>
      <p:sp>
        <p:nvSpPr>
          <p:cNvPr id="8" name="Title 7">
            <a:extLst>
              <a:ext uri="{FF2B5EF4-FFF2-40B4-BE49-F238E27FC236}">
                <a16:creationId xmlns:a16="http://schemas.microsoft.com/office/drawing/2014/main" id="{64B45A11-E74E-68DA-C9AC-BBBD86FA4F61}"/>
              </a:ext>
            </a:extLst>
          </p:cNvPr>
          <p:cNvSpPr>
            <a:spLocks noGrp="1"/>
          </p:cNvSpPr>
          <p:nvPr>
            <p:ph type="title"/>
          </p:nvPr>
        </p:nvSpPr>
        <p:spPr>
          <a:xfrm>
            <a:off x="416533" y="576394"/>
            <a:ext cx="11367479" cy="662400"/>
          </a:xfrm>
        </p:spPr>
        <p:txBody>
          <a:bodyPr/>
          <a:lstStyle/>
          <a:p>
            <a:r>
              <a:rPr lang="en-US"/>
              <a:t>Response </a:t>
            </a:r>
          </a:p>
        </p:txBody>
      </p:sp>
      <p:sp>
        <p:nvSpPr>
          <p:cNvPr id="4" name="Footer Placeholder 3">
            <a:extLst>
              <a:ext uri="{FF2B5EF4-FFF2-40B4-BE49-F238E27FC236}">
                <a16:creationId xmlns:a16="http://schemas.microsoft.com/office/drawing/2014/main" id="{1F5097E3-A50D-45FF-B9DB-19900239EA4E}"/>
              </a:ext>
            </a:extLst>
          </p:cNvPr>
          <p:cNvSpPr>
            <a:spLocks noGrp="1"/>
          </p:cNvSpPr>
          <p:nvPr>
            <p:ph type="ftr" sz="quarter" idx="13"/>
          </p:nvPr>
        </p:nvSpPr>
        <p:spPr>
          <a:xfrm>
            <a:off x="407989" y="6006688"/>
            <a:ext cx="8532812" cy="662400"/>
          </a:xfrm>
        </p:spPr>
        <p:txBody>
          <a:bodyPr/>
          <a:lstStyle/>
          <a:p>
            <a:r>
              <a:rPr lang="en-GB"/>
              <a:t>Data cut-off date: July 8, 2022. </a:t>
            </a:r>
          </a:p>
          <a:p>
            <a:r>
              <a:rPr lang="en-GB" baseline="30000"/>
              <a:t>a </a:t>
            </a:r>
            <a:r>
              <a:rPr lang="en-GB"/>
              <a:t>Defined as CR at the last assessment prior to EOT or within 30 days following EOT.</a:t>
            </a:r>
          </a:p>
          <a:p>
            <a:r>
              <a:rPr lang="en-GB" b="1"/>
              <a:t>CR</a:t>
            </a:r>
            <a:r>
              <a:rPr lang="en-GB"/>
              <a:t>, complete response; </a:t>
            </a:r>
            <a:r>
              <a:rPr lang="en-GB" b="1" err="1"/>
              <a:t>DoCR</a:t>
            </a:r>
            <a:r>
              <a:rPr lang="en-GB"/>
              <a:t>, duration of complete response; </a:t>
            </a:r>
            <a:r>
              <a:rPr lang="en-GB" b="1"/>
              <a:t>EOT</a:t>
            </a:r>
            <a:r>
              <a:rPr lang="en-GB"/>
              <a:t>, end of treatment; </a:t>
            </a:r>
            <a:r>
              <a:rPr lang="en-GB" b="1"/>
              <a:t>IRF</a:t>
            </a:r>
            <a:r>
              <a:rPr lang="en-GB"/>
              <a:t>, independent review faculty; </a:t>
            </a:r>
            <a:r>
              <a:rPr lang="en-GB" b="1"/>
              <a:t>ORR, </a:t>
            </a:r>
            <a:r>
              <a:rPr lang="en-GB"/>
              <a:t>overall response rate; </a:t>
            </a:r>
            <a:r>
              <a:rPr lang="en-GB" b="1"/>
              <a:t>PD</a:t>
            </a:r>
            <a:r>
              <a:rPr lang="en-GB"/>
              <a:t>, progressive disease; </a:t>
            </a:r>
            <a:r>
              <a:rPr lang="en-GB" b="1" err="1"/>
              <a:t>pt</a:t>
            </a:r>
            <a:r>
              <a:rPr lang="en-GB"/>
              <a:t>, patient. </a:t>
            </a:r>
          </a:p>
          <a:p>
            <a:r>
              <a:rPr lang="en-GB"/>
              <a:t>1. </a:t>
            </a:r>
            <a:r>
              <a:rPr lang="en-GB" err="1"/>
              <a:t>Budde</a:t>
            </a:r>
            <a:r>
              <a:rPr lang="en-GB"/>
              <a:t> LE, et al. Lancet Oncol 2022; 23: 1055-1065. 2</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Bartlett N. et al, ASH 2022; oral presentation. </a:t>
            </a: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Sehn</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LH, et al. Abstract 83 presented at 17-ICML.</a:t>
            </a:r>
            <a:r>
              <a:rPr lang="en-GB"/>
              <a:t> </a:t>
            </a:r>
            <a:endParaRPr lang="en-GB" baseline="30000"/>
          </a:p>
        </p:txBody>
      </p:sp>
      <p:sp>
        <p:nvSpPr>
          <p:cNvPr id="14" name="Text Placeholder 13">
            <a:extLst>
              <a:ext uri="{FF2B5EF4-FFF2-40B4-BE49-F238E27FC236}">
                <a16:creationId xmlns:a16="http://schemas.microsoft.com/office/drawing/2014/main" id="{11701C18-C7C0-5C26-4630-C549653966D3}"/>
              </a:ext>
            </a:extLst>
          </p:cNvPr>
          <p:cNvSpPr>
            <a:spLocks noGrp="1"/>
          </p:cNvSpPr>
          <p:nvPr>
            <p:ph type="body" sz="quarter" idx="14"/>
          </p:nvPr>
        </p:nvSpPr>
        <p:spPr/>
        <p:txBody>
          <a:bodyPr/>
          <a:lstStyle/>
          <a:p>
            <a:r>
              <a:rPr lang="en-US"/>
              <a:t>Updated analysis </a:t>
            </a:r>
          </a:p>
        </p:txBody>
      </p:sp>
      <p:graphicFrame>
        <p:nvGraphicFramePr>
          <p:cNvPr id="16" name="Table 10">
            <a:extLst>
              <a:ext uri="{FF2B5EF4-FFF2-40B4-BE49-F238E27FC236}">
                <a16:creationId xmlns:a16="http://schemas.microsoft.com/office/drawing/2014/main" id="{35689D8C-2598-4AFE-1731-00C3EAD2BA5A}"/>
              </a:ext>
            </a:extLst>
          </p:cNvPr>
          <p:cNvGraphicFramePr>
            <a:graphicFrameLocks noGrp="1"/>
          </p:cNvGraphicFramePr>
          <p:nvPr>
            <p:ph idx="4294967295"/>
            <p:extLst>
              <p:ext uri="{D42A27DB-BD31-4B8C-83A1-F6EECF244321}">
                <p14:modId xmlns:p14="http://schemas.microsoft.com/office/powerpoint/2010/main" val="2791792979"/>
              </p:ext>
            </p:extLst>
          </p:nvPr>
        </p:nvGraphicFramePr>
        <p:xfrm>
          <a:off x="416533" y="1989138"/>
          <a:ext cx="5572126" cy="1839360"/>
        </p:xfrm>
        <a:graphic>
          <a:graphicData uri="http://schemas.openxmlformats.org/drawingml/2006/table">
            <a:tbl>
              <a:tblPr firstRow="1" bandRow="1">
                <a:tableStyleId>{5C22544A-7EE6-4342-B048-85BDC9FD1C3A}</a:tableStyleId>
              </a:tblPr>
              <a:tblGrid>
                <a:gridCol w="2786063">
                  <a:extLst>
                    <a:ext uri="{9D8B030D-6E8A-4147-A177-3AD203B41FA5}">
                      <a16:colId xmlns:a16="http://schemas.microsoft.com/office/drawing/2014/main" val="3408692801"/>
                    </a:ext>
                  </a:extLst>
                </a:gridCol>
                <a:gridCol w="2786063">
                  <a:extLst>
                    <a:ext uri="{9D8B030D-6E8A-4147-A177-3AD203B41FA5}">
                      <a16:colId xmlns:a16="http://schemas.microsoft.com/office/drawing/2014/main" val="3576020466"/>
                    </a:ext>
                  </a:extLst>
                </a:gridCol>
              </a:tblGrid>
              <a:tr h="0">
                <a:tc>
                  <a:txBody>
                    <a:bodyPr/>
                    <a:lstStyle/>
                    <a:p>
                      <a:r>
                        <a:rPr lang="en-US" sz="1600"/>
                        <a:t>Efficacy endpoint </a:t>
                      </a:r>
                    </a:p>
                  </a:txBody>
                  <a:tcPr marT="108000" marB="108000"/>
                </a:tc>
                <a:tc>
                  <a:txBody>
                    <a:bodyPr/>
                    <a:lstStyle/>
                    <a:p>
                      <a:pPr algn="ctr"/>
                      <a:r>
                        <a:rPr lang="en-US" sz="1600"/>
                        <a:t>IRF, N (%)</a:t>
                      </a:r>
                    </a:p>
                  </a:txBody>
                  <a:tcPr marT="108000" marB="108000"/>
                </a:tc>
                <a:extLst>
                  <a:ext uri="{0D108BD9-81ED-4DB2-BD59-A6C34878D82A}">
                    <a16:rowId xmlns:a16="http://schemas.microsoft.com/office/drawing/2014/main" val="3278822765"/>
                  </a:ext>
                </a:extLst>
              </a:tr>
              <a:tr h="0">
                <a:tc>
                  <a:txBody>
                    <a:bodyPr/>
                    <a:lstStyle/>
                    <a:p>
                      <a:r>
                        <a:rPr lang="en-US" sz="1600" b="1"/>
                        <a:t>CR</a:t>
                      </a:r>
                      <a:r>
                        <a:rPr lang="en-US" sz="1600" b="1" baseline="30000"/>
                        <a:t>1</a:t>
                      </a:r>
                    </a:p>
                  </a:txBody>
                  <a:tcPr marT="108000" marB="108000"/>
                </a:tc>
                <a:tc>
                  <a:txBody>
                    <a:bodyPr/>
                    <a:lstStyle/>
                    <a:p>
                      <a:pPr algn="ctr"/>
                      <a:r>
                        <a:rPr lang="en-US" sz="1600"/>
                        <a:t>54 </a:t>
                      </a:r>
                      <a:r>
                        <a:rPr lang="en-US" sz="1600" b="1"/>
                        <a:t>(60%)</a:t>
                      </a:r>
                    </a:p>
                  </a:txBody>
                  <a:tcPr marT="108000" marB="108000"/>
                </a:tc>
                <a:extLst>
                  <a:ext uri="{0D108BD9-81ED-4DB2-BD59-A6C34878D82A}">
                    <a16:rowId xmlns:a16="http://schemas.microsoft.com/office/drawing/2014/main" val="3812478730"/>
                  </a:ext>
                </a:extLst>
              </a:tr>
              <a:tr h="0">
                <a:tc>
                  <a:txBody>
                    <a:bodyPr/>
                    <a:lstStyle/>
                    <a:p>
                      <a:r>
                        <a:rPr lang="en-US" sz="1600" b="1"/>
                        <a:t>ORR</a:t>
                      </a:r>
                      <a:r>
                        <a:rPr lang="en-US" sz="1600" b="1" baseline="30000"/>
                        <a:t>1</a:t>
                      </a:r>
                    </a:p>
                  </a:txBody>
                  <a:tcPr marT="108000" marB="108000"/>
                </a:tc>
                <a:tc>
                  <a:txBody>
                    <a:bodyPr/>
                    <a:lstStyle/>
                    <a:p>
                      <a:pPr algn="ctr"/>
                      <a:r>
                        <a:rPr lang="en-US" sz="1600"/>
                        <a:t>72 </a:t>
                      </a:r>
                      <a:r>
                        <a:rPr lang="en-US" sz="1600" b="1"/>
                        <a:t>(80%)</a:t>
                      </a:r>
                    </a:p>
                  </a:txBody>
                  <a:tcPr marT="108000" marB="108000"/>
                </a:tc>
                <a:extLst>
                  <a:ext uri="{0D108BD9-81ED-4DB2-BD59-A6C34878D82A}">
                    <a16:rowId xmlns:a16="http://schemas.microsoft.com/office/drawing/2014/main" val="2032025411"/>
                  </a:ext>
                </a:extLst>
              </a:tr>
              <a:tr h="0">
                <a:tc gridSpan="2">
                  <a:txBody>
                    <a:bodyPr/>
                    <a:lstStyle/>
                    <a:p>
                      <a:pPr algn="ctr"/>
                      <a:r>
                        <a:rPr lang="en-US" sz="1600" b="1"/>
                        <a:t>24-month DoCR rate: 63%</a:t>
                      </a:r>
                      <a:r>
                        <a:rPr lang="en-US" sz="1600" b="1" baseline="30000"/>
                        <a:t>2</a:t>
                      </a:r>
                    </a:p>
                  </a:txBody>
                  <a:tcPr marT="108000" marB="108000"/>
                </a:tc>
                <a:tc hMerge="1">
                  <a:txBody>
                    <a:bodyPr/>
                    <a:lstStyle/>
                    <a:p>
                      <a:endParaRPr lang="en-US"/>
                    </a:p>
                  </a:txBody>
                  <a:tcPr/>
                </a:tc>
                <a:extLst>
                  <a:ext uri="{0D108BD9-81ED-4DB2-BD59-A6C34878D82A}">
                    <a16:rowId xmlns:a16="http://schemas.microsoft.com/office/drawing/2014/main" val="3416074960"/>
                  </a:ext>
                </a:extLst>
              </a:tr>
            </a:tbl>
          </a:graphicData>
        </a:graphic>
      </p:graphicFrame>
      <p:sp>
        <p:nvSpPr>
          <p:cNvPr id="9" name="TextBox 8">
            <a:extLst>
              <a:ext uri="{FF2B5EF4-FFF2-40B4-BE49-F238E27FC236}">
                <a16:creationId xmlns:a16="http://schemas.microsoft.com/office/drawing/2014/main" id="{4B85BECE-B819-216D-4637-98E3D8EC6FB0}"/>
              </a:ext>
            </a:extLst>
          </p:cNvPr>
          <p:cNvSpPr txBox="1"/>
          <p:nvPr/>
        </p:nvSpPr>
        <p:spPr>
          <a:xfrm>
            <a:off x="416533" y="5486834"/>
            <a:ext cx="11376025" cy="433553"/>
          </a:xfrm>
          <a:prstGeom prst="rect">
            <a:avLst/>
          </a:prstGeom>
          <a:solidFill>
            <a:schemeClr val="bg2"/>
          </a:solidFill>
        </p:spPr>
        <p:txBody>
          <a:bodyPr wrap="square" lIns="144000" tIns="108000" rIns="144000" bIns="108000" rtlCol="0">
            <a:spAutoFit/>
          </a:bodyPr>
          <a:lstStyle/>
          <a:p>
            <a:pPr algn="ctr"/>
            <a:r>
              <a:rPr lang="en-US" sz="1400"/>
              <a:t>Longer follow-up data continue to demonstrate clinically meaningful outcomes </a:t>
            </a:r>
          </a:p>
        </p:txBody>
      </p:sp>
      <p:sp>
        <p:nvSpPr>
          <p:cNvPr id="18" name="Rectangle 17">
            <a:extLst>
              <a:ext uri="{FF2B5EF4-FFF2-40B4-BE49-F238E27FC236}">
                <a16:creationId xmlns:a16="http://schemas.microsoft.com/office/drawing/2014/main" id="{D00B70DD-D0AC-BD83-06F6-EF31998A3095}"/>
              </a:ext>
            </a:extLst>
          </p:cNvPr>
          <p:cNvSpPr/>
          <p:nvPr/>
        </p:nvSpPr>
        <p:spPr>
          <a:xfrm>
            <a:off x="6729731" y="3159459"/>
            <a:ext cx="5054281" cy="428400"/>
          </a:xfrm>
          <a:prstGeom prst="rect">
            <a:avLst/>
          </a:prstGeom>
          <a:solidFill>
            <a:srgbClr val="E7E8EA"/>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91440" bIns="108000" rtlCol="0" anchor="ctr"/>
          <a:lstStyle/>
          <a:p>
            <a:pPr algn="ctr"/>
            <a:r>
              <a:rPr lang="en-US" sz="1600">
                <a:solidFill>
                  <a:schemeClr val="tx1"/>
                </a:solidFill>
              </a:rPr>
              <a:t>49 pts </a:t>
            </a:r>
            <a:r>
              <a:rPr lang="en-US" sz="1600" b="1">
                <a:solidFill>
                  <a:schemeClr val="tx1"/>
                </a:solidFill>
              </a:rPr>
              <a:t>(54%) </a:t>
            </a:r>
            <a:r>
              <a:rPr lang="en-US" sz="1600">
                <a:solidFill>
                  <a:schemeClr val="tx1"/>
                </a:solidFill>
              </a:rPr>
              <a:t>achieved CR at EOT</a:t>
            </a:r>
          </a:p>
        </p:txBody>
      </p:sp>
      <p:sp>
        <p:nvSpPr>
          <p:cNvPr id="19" name="Rectangle 18">
            <a:extLst>
              <a:ext uri="{FF2B5EF4-FFF2-40B4-BE49-F238E27FC236}">
                <a16:creationId xmlns:a16="http://schemas.microsoft.com/office/drawing/2014/main" id="{06512C33-D894-B72B-7A85-F31E2F265CB5}"/>
              </a:ext>
            </a:extLst>
          </p:cNvPr>
          <p:cNvSpPr/>
          <p:nvPr/>
        </p:nvSpPr>
        <p:spPr>
          <a:xfrm>
            <a:off x="6729731" y="3850176"/>
            <a:ext cx="5054281" cy="792000"/>
          </a:xfrm>
          <a:prstGeom prst="rect">
            <a:avLst/>
          </a:prstGeom>
          <a:solidFill>
            <a:srgbClr val="E7E8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1 CR </a:t>
            </a:r>
            <a:r>
              <a:rPr lang="en-US" sz="1600" err="1">
                <a:solidFill>
                  <a:schemeClr val="tx1"/>
                </a:solidFill>
              </a:rPr>
              <a:t>pt</a:t>
            </a:r>
            <a:r>
              <a:rPr lang="en-US" sz="1600">
                <a:solidFill>
                  <a:schemeClr val="tx1"/>
                </a:solidFill>
              </a:rPr>
              <a:t> experienced PD in cycle 8</a:t>
            </a:r>
          </a:p>
          <a:p>
            <a:pPr algn="ctr"/>
            <a:r>
              <a:rPr lang="en-US" sz="1600">
                <a:solidFill>
                  <a:schemeClr val="tx1"/>
                </a:solidFill>
              </a:rPr>
              <a:t>4 pts achieved CR after EOT due to delayed bone marrow confirmation of CR</a:t>
            </a:r>
          </a:p>
        </p:txBody>
      </p:sp>
      <p:sp>
        <p:nvSpPr>
          <p:cNvPr id="20" name="TextBox 19">
            <a:extLst>
              <a:ext uri="{FF2B5EF4-FFF2-40B4-BE49-F238E27FC236}">
                <a16:creationId xmlns:a16="http://schemas.microsoft.com/office/drawing/2014/main" id="{C3E8DD95-B72C-C67E-7EAB-3F491EB9CB87}"/>
              </a:ext>
            </a:extLst>
          </p:cNvPr>
          <p:cNvSpPr txBox="1"/>
          <p:nvPr/>
        </p:nvSpPr>
        <p:spPr>
          <a:xfrm>
            <a:off x="416533" y="4902487"/>
            <a:ext cx="5589215" cy="433553"/>
          </a:xfrm>
          <a:prstGeom prst="rect">
            <a:avLst/>
          </a:prstGeom>
          <a:solidFill>
            <a:schemeClr val="bg2"/>
          </a:solidFill>
        </p:spPr>
        <p:txBody>
          <a:bodyPr wrap="square" lIns="144000" tIns="108000" rIns="144000" bIns="108000" rtlCol="0">
            <a:spAutoFit/>
          </a:bodyPr>
          <a:lstStyle/>
          <a:p>
            <a:pPr marL="187200" indent="-187200">
              <a:buClr>
                <a:schemeClr val="accent2"/>
              </a:buClr>
              <a:buFont typeface="Arial" panose="020B0604020202020204" pitchFamily="34" charset="0"/>
              <a:buChar char="•"/>
            </a:pPr>
            <a:r>
              <a:rPr lang="en-US" sz="1400" err="1"/>
              <a:t>Mosunetuzumab</a:t>
            </a:r>
            <a:r>
              <a:rPr lang="en-US" sz="1400"/>
              <a:t> showed high rates of durable responses </a:t>
            </a:r>
          </a:p>
        </p:txBody>
      </p:sp>
      <p:sp>
        <p:nvSpPr>
          <p:cNvPr id="21" name="TextBox 20">
            <a:extLst>
              <a:ext uri="{FF2B5EF4-FFF2-40B4-BE49-F238E27FC236}">
                <a16:creationId xmlns:a16="http://schemas.microsoft.com/office/drawing/2014/main" id="{E8FB9C90-C7EF-4CDA-40C5-BD71FC8E4C0F}"/>
              </a:ext>
            </a:extLst>
          </p:cNvPr>
          <p:cNvSpPr txBox="1"/>
          <p:nvPr/>
        </p:nvSpPr>
        <p:spPr>
          <a:xfrm>
            <a:off x="6203343" y="4902487"/>
            <a:ext cx="5589215" cy="433553"/>
          </a:xfrm>
          <a:prstGeom prst="rect">
            <a:avLst/>
          </a:prstGeom>
          <a:solidFill>
            <a:schemeClr val="bg2"/>
          </a:solidFill>
        </p:spPr>
        <p:txBody>
          <a:bodyPr wrap="square" lIns="144000" tIns="108000" rIns="144000" bIns="108000" rtlCol="0">
            <a:spAutoFit/>
          </a:bodyPr>
          <a:lstStyle/>
          <a:p>
            <a:pPr marL="187200" indent="-187200">
              <a:buClr>
                <a:schemeClr val="accent2"/>
              </a:buClr>
              <a:buFont typeface="Arial" panose="020B0604020202020204" pitchFamily="34" charset="0"/>
              <a:buChar char="•"/>
            </a:pPr>
            <a:r>
              <a:rPr lang="en-US" sz="1400"/>
              <a:t>A high number of patients achieved CR at </a:t>
            </a:r>
            <a:r>
              <a:rPr lang="en-US" sz="1400" err="1"/>
              <a:t>EOT</a:t>
            </a:r>
            <a:r>
              <a:rPr lang="en-US" sz="1400" baseline="30000" err="1"/>
              <a:t>a</a:t>
            </a:r>
            <a:endParaRPr lang="en-US" sz="1400" baseline="30000"/>
          </a:p>
        </p:txBody>
      </p:sp>
      <p:cxnSp>
        <p:nvCxnSpPr>
          <p:cNvPr id="23" name="Elbow Connector 22">
            <a:extLst>
              <a:ext uri="{FF2B5EF4-FFF2-40B4-BE49-F238E27FC236}">
                <a16:creationId xmlns:a16="http://schemas.microsoft.com/office/drawing/2014/main" id="{A81132B4-B742-4A8C-4A16-2901A9F35D32}"/>
              </a:ext>
            </a:extLst>
          </p:cNvPr>
          <p:cNvCxnSpPr>
            <a:cxnSpLocks/>
            <a:endCxn id="18" idx="1"/>
          </p:cNvCxnSpPr>
          <p:nvPr/>
        </p:nvCxnSpPr>
        <p:spPr>
          <a:xfrm rot="16200000" flipH="1">
            <a:off x="6298186" y="2942114"/>
            <a:ext cx="480194" cy="382896"/>
          </a:xfrm>
          <a:prstGeom prst="bentConnector2">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99AB5C8C-3BD9-AE01-A694-569A78DE5496}"/>
              </a:ext>
            </a:extLst>
          </p:cNvPr>
          <p:cNvCxnSpPr>
            <a:cxnSpLocks/>
            <a:endCxn id="19" idx="1"/>
          </p:cNvCxnSpPr>
          <p:nvPr/>
        </p:nvCxnSpPr>
        <p:spPr>
          <a:xfrm rot="16200000" flipH="1">
            <a:off x="5860082" y="3376527"/>
            <a:ext cx="1356402" cy="382896"/>
          </a:xfrm>
          <a:prstGeom prst="bentConnector2">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237C51E-DA52-83DC-D483-303E81D15B8A}"/>
              </a:ext>
            </a:extLst>
          </p:cNvPr>
          <p:cNvSpPr/>
          <p:nvPr/>
        </p:nvSpPr>
        <p:spPr>
          <a:xfrm>
            <a:off x="6203343" y="2468562"/>
            <a:ext cx="5580670" cy="430319"/>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54 (60%) pts achieved CR as best response </a:t>
            </a:r>
          </a:p>
        </p:txBody>
      </p:sp>
    </p:spTree>
    <p:extLst>
      <p:ext uri="{BB962C8B-B14F-4D97-AF65-F5344CB8AC3E}">
        <p14:creationId xmlns:p14="http://schemas.microsoft.com/office/powerpoint/2010/main" val="3417459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Gerade Verbindung 50">
            <a:extLst>
              <a:ext uri="{FF2B5EF4-FFF2-40B4-BE49-F238E27FC236}">
                <a16:creationId xmlns:a16="http://schemas.microsoft.com/office/drawing/2014/main" id="{1EA3D8C4-7CFD-0DDC-A3D4-EA95B7BC4540}"/>
              </a:ext>
            </a:extLst>
          </p:cNvPr>
          <p:cNvCxnSpPr/>
          <p:nvPr/>
        </p:nvCxnSpPr>
        <p:spPr>
          <a:xfrm>
            <a:off x="2669179" y="3335167"/>
            <a:ext cx="3951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9E975DA-1192-C7F7-306F-1A563D1F8634}"/>
              </a:ext>
            </a:extLst>
          </p:cNvPr>
          <p:cNvSpPr>
            <a:spLocks noGrp="1"/>
          </p:cNvSpPr>
          <p:nvPr>
            <p:ph type="ftr" sz="quarter" idx="13"/>
          </p:nvPr>
        </p:nvSpPr>
        <p:spPr/>
        <p:txBody>
          <a:bodyPr/>
          <a:lstStyle/>
          <a:p>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err="1">
                <a:solidFill>
                  <a:srgbClr val="4E4F4E"/>
                </a:solidFill>
                <a:cs typeface="Arial" panose="020B0604020202020204" pitchFamily="34" charset="0"/>
              </a:rPr>
              <a:t>iwCLL</a:t>
            </a:r>
            <a:r>
              <a:rPr lang="en-US">
                <a:solidFill>
                  <a:srgbClr val="4E4F4E"/>
                </a:solidFill>
                <a:cs typeface="Arial" panose="020B0604020202020204" pitchFamily="34" charset="0"/>
              </a:rPr>
              <a:t>, International Workshop on Chronic Lymphocytic </a:t>
            </a:r>
            <a:r>
              <a:rPr lang="en-US" err="1">
                <a:solidFill>
                  <a:srgbClr val="4E4F4E"/>
                </a:solidFill>
                <a:cs typeface="Arial" panose="020B0604020202020204" pitchFamily="34" charset="0"/>
              </a:rPr>
              <a:t>Leukiemia</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Mo</a:t>
            </a:r>
            <a:r>
              <a:rPr lang="en-US">
                <a:solidFill>
                  <a:srgbClr val="4E4F4E"/>
                </a:solidFill>
                <a:cs typeface="Arial" panose="020B0604020202020204" pitchFamily="34" charset="0"/>
              </a:rPr>
              <a:t>, month; </a:t>
            </a:r>
            <a:r>
              <a:rPr lang="en-US" b="1">
                <a:solidFill>
                  <a:srgbClr val="4E4F4E"/>
                </a:solidFill>
                <a:cs typeface="Arial" panose="020B0604020202020204" pitchFamily="34" charset="0"/>
              </a:rPr>
              <a:t>MRD</a:t>
            </a:r>
            <a:r>
              <a:rPr lang="en-US">
                <a:solidFill>
                  <a:srgbClr val="4E4F4E"/>
                </a:solidFill>
                <a:cs typeface="Arial" panose="020B0604020202020204" pitchFamily="34" charset="0"/>
              </a:rPr>
              <a:t>, minimal residual disease;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r>
              <a:rPr lang="en-US" b="1">
                <a:solidFill>
                  <a:srgbClr val="4E4F4E"/>
                </a:solidFill>
                <a:cs typeface="Arial" panose="020B0604020202020204" pitchFamily="34" charset="0"/>
              </a:rPr>
              <a:t>R/R</a:t>
            </a:r>
            <a:r>
              <a:rPr lang="en-US">
                <a:solidFill>
                  <a:srgbClr val="4E4F4E"/>
                </a:solidFill>
                <a:cs typeface="Arial" panose="020B0604020202020204" pitchFamily="34" charset="0"/>
              </a:rPr>
              <a:t>, relapsed/refractory.  </a:t>
            </a:r>
          </a:p>
          <a:p>
            <a:r>
              <a:rPr lang="en-US">
                <a:solidFill>
                  <a:srgbClr val="4E4F4E"/>
                </a:solidFill>
                <a:cs typeface="Arial" panose="020B0604020202020204" pitchFamily="34" charset="0"/>
              </a:rPr>
              <a:t>1. </a:t>
            </a:r>
            <a:r>
              <a:rPr lang="en-US" err="1">
                <a:solidFill>
                  <a:srgbClr val="4E4F4E"/>
                </a:solidFill>
                <a:cs typeface="Arial" panose="020B0604020202020204" pitchFamily="34" charset="0"/>
              </a:rPr>
              <a:t>Kater</a:t>
            </a:r>
            <a:r>
              <a:rPr lang="en-US">
                <a:solidFill>
                  <a:srgbClr val="4E4F4E"/>
                </a:solidFill>
                <a:cs typeface="Arial" panose="020B0604020202020204" pitchFamily="34" charset="0"/>
              </a:rPr>
              <a:t> A, et al</a:t>
            </a:r>
            <a:r>
              <a:rPr lang="en-US" i="1">
                <a:solidFill>
                  <a:srgbClr val="4E4F4E"/>
                </a:solidFill>
                <a:cs typeface="Arial" panose="020B0604020202020204" pitchFamily="34" charset="0"/>
              </a:rPr>
              <a:t>. Lancet Oncol </a:t>
            </a:r>
            <a:r>
              <a:rPr lang="en-US">
                <a:solidFill>
                  <a:srgbClr val="4E4F4E"/>
                </a:solidFill>
                <a:cs typeface="Arial" panose="020B0604020202020204" pitchFamily="34" charset="0"/>
              </a:rPr>
              <a:t>2022; 23(6):P818-828.</a:t>
            </a:r>
          </a:p>
          <a:p>
            <a:r>
              <a:rPr lang="en-US" b="1" err="1">
                <a:solidFill>
                  <a:srgbClr val="4E4F4E"/>
                </a:solidFill>
                <a:cs typeface="Arial" panose="020B0604020202020204" pitchFamily="34" charset="0"/>
              </a:rPr>
              <a:t>Kater</a:t>
            </a:r>
            <a:r>
              <a:rPr lang="en-US" b="1">
                <a:solidFill>
                  <a:srgbClr val="4E4F4E"/>
                </a:solidFill>
                <a:cs typeface="Arial" panose="020B0604020202020204" pitchFamily="34" charset="0"/>
              </a:rPr>
              <a:t> A, et al. Abstract S148 presented at EHA2023.</a:t>
            </a:r>
            <a:endParaRPr lang="en-GB"/>
          </a:p>
        </p:txBody>
      </p:sp>
      <p:sp>
        <p:nvSpPr>
          <p:cNvPr id="7" name="Rectangle 6">
            <a:extLst>
              <a:ext uri="{FF2B5EF4-FFF2-40B4-BE49-F238E27FC236}">
                <a16:creationId xmlns:a16="http://schemas.microsoft.com/office/drawing/2014/main" id="{26A85488-ACC7-DB2A-364F-9548BA65D683}"/>
              </a:ext>
            </a:extLst>
          </p:cNvPr>
          <p:cNvSpPr/>
          <p:nvPr/>
        </p:nvSpPr>
        <p:spPr>
          <a:xfrm>
            <a:off x="416011" y="2939167"/>
            <a:ext cx="2450758" cy="39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Ibrutinib</a:t>
            </a:r>
            <a:r>
              <a:rPr lang="en-US"/>
              <a:t> </a:t>
            </a:r>
          </a:p>
        </p:txBody>
      </p:sp>
      <p:sp>
        <p:nvSpPr>
          <p:cNvPr id="72" name="Freihandform 71">
            <a:extLst>
              <a:ext uri="{FF2B5EF4-FFF2-40B4-BE49-F238E27FC236}">
                <a16:creationId xmlns:a16="http://schemas.microsoft.com/office/drawing/2014/main" id="{9DC1911F-3B8E-B6C1-416F-75C4EC5A9648}"/>
              </a:ext>
            </a:extLst>
          </p:cNvPr>
          <p:cNvSpPr/>
          <p:nvPr/>
        </p:nvSpPr>
        <p:spPr>
          <a:xfrm>
            <a:off x="649093" y="3328417"/>
            <a:ext cx="2217676" cy="396000"/>
          </a:xfrm>
          <a:custGeom>
            <a:avLst/>
            <a:gdLst>
              <a:gd name="connsiteX0" fmla="*/ 224082 w 2217676"/>
              <a:gd name="connsiteY0" fmla="*/ 0 h 396000"/>
              <a:gd name="connsiteX1" fmla="*/ 2217676 w 2217676"/>
              <a:gd name="connsiteY1" fmla="*/ 0 h 396000"/>
              <a:gd name="connsiteX2" fmla="*/ 2217676 w 2217676"/>
              <a:gd name="connsiteY2" fmla="*/ 396000 h 396000"/>
              <a:gd name="connsiteX3" fmla="*/ 224082 w 2217676"/>
              <a:gd name="connsiteY3" fmla="*/ 396000 h 396000"/>
              <a:gd name="connsiteX4" fmla="*/ 0 w 2217676"/>
              <a:gd name="connsiteY4" fmla="*/ 0 h 396000"/>
              <a:gd name="connsiteX5" fmla="*/ 224081 w 2217676"/>
              <a:gd name="connsiteY5" fmla="*/ 0 h 396000"/>
              <a:gd name="connsiteX6" fmla="*/ 224081 w 2217676"/>
              <a:gd name="connsiteY6" fmla="*/ 395414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7676" h="396000">
                <a:moveTo>
                  <a:pt x="224082" y="0"/>
                </a:moveTo>
                <a:lnTo>
                  <a:pt x="2217676" y="0"/>
                </a:lnTo>
                <a:lnTo>
                  <a:pt x="2217676" y="396000"/>
                </a:lnTo>
                <a:lnTo>
                  <a:pt x="224082" y="396000"/>
                </a:lnTo>
                <a:close/>
                <a:moveTo>
                  <a:pt x="0" y="0"/>
                </a:moveTo>
                <a:lnTo>
                  <a:pt x="224081" y="0"/>
                </a:lnTo>
                <a:lnTo>
                  <a:pt x="224081" y="395414"/>
                </a:ln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err="1"/>
              <a:t>Venetoclax</a:t>
            </a:r>
            <a:r>
              <a:rPr lang="en-US"/>
              <a:t>  </a:t>
            </a:r>
          </a:p>
        </p:txBody>
      </p:sp>
      <p:sp>
        <p:nvSpPr>
          <p:cNvPr id="10" name="Oval 9">
            <a:extLst>
              <a:ext uri="{FF2B5EF4-FFF2-40B4-BE49-F238E27FC236}">
                <a16:creationId xmlns:a16="http://schemas.microsoft.com/office/drawing/2014/main" id="{0A2AFE4C-9B25-2950-E3F4-8D955EA0F427}"/>
              </a:ext>
            </a:extLst>
          </p:cNvPr>
          <p:cNvSpPr/>
          <p:nvPr/>
        </p:nvSpPr>
        <p:spPr>
          <a:xfrm>
            <a:off x="3005782" y="3045591"/>
            <a:ext cx="576000" cy="57240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R</a:t>
            </a:r>
          </a:p>
          <a:p>
            <a:pPr algn="ctr"/>
            <a:r>
              <a:rPr lang="en-US" sz="1200"/>
              <a:t>1:2</a:t>
            </a:r>
          </a:p>
        </p:txBody>
      </p:sp>
      <p:sp>
        <p:nvSpPr>
          <p:cNvPr id="11" name="Rectangle 10">
            <a:extLst>
              <a:ext uri="{FF2B5EF4-FFF2-40B4-BE49-F238E27FC236}">
                <a16:creationId xmlns:a16="http://schemas.microsoft.com/office/drawing/2014/main" id="{36A02068-E616-8E4E-1390-234A34330D0B}"/>
              </a:ext>
            </a:extLst>
          </p:cNvPr>
          <p:cNvSpPr/>
          <p:nvPr/>
        </p:nvSpPr>
        <p:spPr>
          <a:xfrm>
            <a:off x="3880019" y="2796748"/>
            <a:ext cx="7918282" cy="39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Ibrutinib until progression/toxicity </a:t>
            </a:r>
          </a:p>
        </p:txBody>
      </p:sp>
      <p:sp>
        <p:nvSpPr>
          <p:cNvPr id="12" name="Rectangle 11">
            <a:extLst>
              <a:ext uri="{FF2B5EF4-FFF2-40B4-BE49-F238E27FC236}">
                <a16:creationId xmlns:a16="http://schemas.microsoft.com/office/drawing/2014/main" id="{E22BF293-D408-73F8-4698-1CE873C7B9E7}"/>
              </a:ext>
            </a:extLst>
          </p:cNvPr>
          <p:cNvSpPr/>
          <p:nvPr/>
        </p:nvSpPr>
        <p:spPr>
          <a:xfrm>
            <a:off x="3703190" y="1970040"/>
            <a:ext cx="3714700" cy="504000"/>
          </a:xfrm>
          <a:prstGeom prst="rect">
            <a:avLst/>
          </a:prstGeom>
          <a:noFill/>
          <a:ln w="2857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1"/>
                </a:solidFill>
              </a:rPr>
              <a:t>Primary outcome </a:t>
            </a:r>
          </a:p>
          <a:p>
            <a:pPr algn="ctr"/>
            <a:r>
              <a:rPr lang="en-US" sz="1200" b="1">
                <a:solidFill>
                  <a:schemeClr val="accent1"/>
                </a:solidFill>
              </a:rPr>
              <a:t>Month 27 = 1 year post randomization </a:t>
            </a:r>
          </a:p>
        </p:txBody>
      </p:sp>
      <p:sp>
        <p:nvSpPr>
          <p:cNvPr id="13" name="Rectangle 12">
            <a:extLst>
              <a:ext uri="{FF2B5EF4-FFF2-40B4-BE49-F238E27FC236}">
                <a16:creationId xmlns:a16="http://schemas.microsoft.com/office/drawing/2014/main" id="{6F138D67-040D-E485-8DCE-F71E74E2B571}"/>
              </a:ext>
            </a:extLst>
          </p:cNvPr>
          <p:cNvSpPr/>
          <p:nvPr/>
        </p:nvSpPr>
        <p:spPr>
          <a:xfrm>
            <a:off x="8044249" y="1970040"/>
            <a:ext cx="3739764" cy="504000"/>
          </a:xfrm>
          <a:prstGeom prst="rect">
            <a:avLst/>
          </a:prstGeom>
          <a:noFill/>
          <a:ln w="28575">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3"/>
                </a:solidFill>
              </a:rPr>
              <a:t>Long-term follow-up</a:t>
            </a:r>
          </a:p>
          <a:p>
            <a:pPr algn="ctr"/>
            <a:r>
              <a:rPr lang="en-US" sz="1200">
                <a:solidFill>
                  <a:schemeClr val="accent3"/>
                </a:solidFill>
              </a:rPr>
              <a:t>Month 51 = 3 years post randomization </a:t>
            </a:r>
          </a:p>
        </p:txBody>
      </p:sp>
      <p:sp>
        <p:nvSpPr>
          <p:cNvPr id="14" name="Rectangle 13">
            <a:extLst>
              <a:ext uri="{FF2B5EF4-FFF2-40B4-BE49-F238E27FC236}">
                <a16:creationId xmlns:a16="http://schemas.microsoft.com/office/drawing/2014/main" id="{60E9D6D2-C5C8-5E31-429B-0977E34EFCA5}"/>
              </a:ext>
            </a:extLst>
          </p:cNvPr>
          <p:cNvSpPr/>
          <p:nvPr/>
        </p:nvSpPr>
        <p:spPr>
          <a:xfrm>
            <a:off x="3880020" y="3470835"/>
            <a:ext cx="2486324" cy="395416"/>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Observation until event </a:t>
            </a:r>
          </a:p>
        </p:txBody>
      </p:sp>
      <p:sp>
        <p:nvSpPr>
          <p:cNvPr id="15" name="Rectangle 14">
            <a:extLst>
              <a:ext uri="{FF2B5EF4-FFF2-40B4-BE49-F238E27FC236}">
                <a16:creationId xmlns:a16="http://schemas.microsoft.com/office/drawing/2014/main" id="{FE082712-7AA9-C474-ADF0-59262A55B679}"/>
              </a:ext>
            </a:extLst>
          </p:cNvPr>
          <p:cNvSpPr/>
          <p:nvPr/>
        </p:nvSpPr>
        <p:spPr>
          <a:xfrm>
            <a:off x="6366344" y="3470835"/>
            <a:ext cx="5417666" cy="39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r>
              <a:rPr lang="en-US" sz="1400"/>
              <a:t>Ibrutinib</a:t>
            </a:r>
            <a:r>
              <a:rPr lang="en-US"/>
              <a:t> </a:t>
            </a:r>
            <a:r>
              <a:rPr lang="en-US" sz="1400"/>
              <a:t>until progression/toxicity</a:t>
            </a:r>
            <a:endParaRPr lang="en-US"/>
          </a:p>
        </p:txBody>
      </p:sp>
      <p:cxnSp>
        <p:nvCxnSpPr>
          <p:cNvPr id="20" name="Straight Arrow Connector 19">
            <a:extLst>
              <a:ext uri="{FF2B5EF4-FFF2-40B4-BE49-F238E27FC236}">
                <a16:creationId xmlns:a16="http://schemas.microsoft.com/office/drawing/2014/main" id="{50FA6502-A93B-F29E-D263-CE89479F16ED}"/>
              </a:ext>
            </a:extLst>
          </p:cNvPr>
          <p:cNvCxnSpPr>
            <a:cxnSpLocks/>
          </p:cNvCxnSpPr>
          <p:nvPr/>
        </p:nvCxnSpPr>
        <p:spPr>
          <a:xfrm>
            <a:off x="407988" y="4351668"/>
            <a:ext cx="82417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86D7D35-76CA-4451-9064-79ABAC3ACABE}"/>
              </a:ext>
            </a:extLst>
          </p:cNvPr>
          <p:cNvCxnSpPr/>
          <p:nvPr/>
        </p:nvCxnSpPr>
        <p:spPr>
          <a:xfrm>
            <a:off x="10604082" y="2545492"/>
            <a:ext cx="0" cy="883508"/>
          </a:xfrm>
          <a:prstGeom prst="straightConnector1">
            <a:avLst/>
          </a:prstGeom>
          <a:ln w="28575">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909F80-934F-C6B1-33B7-4FED24A6A350}"/>
              </a:ext>
            </a:extLst>
          </p:cNvPr>
          <p:cNvSpPr txBox="1"/>
          <p:nvPr/>
        </p:nvSpPr>
        <p:spPr>
          <a:xfrm>
            <a:off x="5108838" y="2554611"/>
            <a:ext cx="2490950" cy="276999"/>
          </a:xfrm>
          <a:prstGeom prst="rect">
            <a:avLst/>
          </a:prstGeom>
          <a:noFill/>
        </p:spPr>
        <p:txBody>
          <a:bodyPr wrap="square" rtlCol="0">
            <a:spAutoFit/>
          </a:bodyPr>
          <a:lstStyle/>
          <a:p>
            <a:r>
              <a:rPr lang="en-US" sz="1200"/>
              <a:t>Maintenance (also for MRD pos)</a:t>
            </a:r>
          </a:p>
        </p:txBody>
      </p:sp>
      <p:sp>
        <p:nvSpPr>
          <p:cNvPr id="18" name="TextBox 17">
            <a:extLst>
              <a:ext uri="{FF2B5EF4-FFF2-40B4-BE49-F238E27FC236}">
                <a16:creationId xmlns:a16="http://schemas.microsoft.com/office/drawing/2014/main" id="{6AE19817-C857-E889-BE10-9732D60088E2}"/>
              </a:ext>
            </a:extLst>
          </p:cNvPr>
          <p:cNvSpPr txBox="1"/>
          <p:nvPr/>
        </p:nvSpPr>
        <p:spPr>
          <a:xfrm>
            <a:off x="289010" y="4559369"/>
            <a:ext cx="876239" cy="276999"/>
          </a:xfrm>
          <a:prstGeom prst="rect">
            <a:avLst/>
          </a:prstGeom>
          <a:noFill/>
        </p:spPr>
        <p:txBody>
          <a:bodyPr wrap="square" rtlCol="0">
            <a:spAutoFit/>
          </a:bodyPr>
          <a:lstStyle/>
          <a:p>
            <a:pPr algn="ctr"/>
            <a:r>
              <a:rPr lang="en-US" sz="1200"/>
              <a:t>2 months </a:t>
            </a:r>
          </a:p>
        </p:txBody>
      </p:sp>
      <p:cxnSp>
        <p:nvCxnSpPr>
          <p:cNvPr id="21" name="Straight Arrow Connector 20">
            <a:extLst>
              <a:ext uri="{FF2B5EF4-FFF2-40B4-BE49-F238E27FC236}">
                <a16:creationId xmlns:a16="http://schemas.microsoft.com/office/drawing/2014/main" id="{8C6EB5B2-CA73-F87E-CBE7-48740A3BAB3B}"/>
              </a:ext>
            </a:extLst>
          </p:cNvPr>
          <p:cNvCxnSpPr>
            <a:cxnSpLocks/>
          </p:cNvCxnSpPr>
          <p:nvPr/>
        </p:nvCxnSpPr>
        <p:spPr>
          <a:xfrm flipV="1">
            <a:off x="727130" y="3734366"/>
            <a:ext cx="0" cy="8449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CD8DF7A-3C51-0C0E-A3C2-9807182F26CB}"/>
              </a:ext>
            </a:extLst>
          </p:cNvPr>
          <p:cNvCxnSpPr>
            <a:cxnSpLocks/>
          </p:cNvCxnSpPr>
          <p:nvPr/>
        </p:nvCxnSpPr>
        <p:spPr>
          <a:xfrm flipV="1">
            <a:off x="2866769" y="4363257"/>
            <a:ext cx="0" cy="2455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9AA2E10-1AED-F450-133B-A6A7F1204D2D}"/>
              </a:ext>
            </a:extLst>
          </p:cNvPr>
          <p:cNvSpPr txBox="1"/>
          <p:nvPr/>
        </p:nvSpPr>
        <p:spPr>
          <a:xfrm>
            <a:off x="2298216" y="4559369"/>
            <a:ext cx="1142454" cy="276999"/>
          </a:xfrm>
          <a:prstGeom prst="rect">
            <a:avLst/>
          </a:prstGeom>
          <a:noFill/>
        </p:spPr>
        <p:txBody>
          <a:bodyPr wrap="square" rtlCol="0">
            <a:spAutoFit/>
          </a:bodyPr>
          <a:lstStyle/>
          <a:p>
            <a:pPr algn="ctr"/>
            <a:r>
              <a:rPr lang="en-US" sz="1200"/>
              <a:t>15 months </a:t>
            </a:r>
          </a:p>
        </p:txBody>
      </p:sp>
      <p:sp>
        <p:nvSpPr>
          <p:cNvPr id="29" name="TextBox 28">
            <a:extLst>
              <a:ext uri="{FF2B5EF4-FFF2-40B4-BE49-F238E27FC236}">
                <a16:creationId xmlns:a16="http://schemas.microsoft.com/office/drawing/2014/main" id="{343CB993-23CD-4333-D5EB-66459FD8481E}"/>
              </a:ext>
            </a:extLst>
          </p:cNvPr>
          <p:cNvSpPr txBox="1"/>
          <p:nvPr/>
        </p:nvSpPr>
        <p:spPr>
          <a:xfrm>
            <a:off x="4296839" y="4559369"/>
            <a:ext cx="3966231" cy="276999"/>
          </a:xfrm>
          <a:prstGeom prst="rect">
            <a:avLst/>
          </a:prstGeom>
          <a:noFill/>
        </p:spPr>
        <p:txBody>
          <a:bodyPr wrap="square" rtlCol="0">
            <a:spAutoFit/>
          </a:bodyPr>
          <a:lstStyle/>
          <a:p>
            <a:pPr algn="ctr"/>
            <a:r>
              <a:rPr lang="en-US" sz="1200" b="1">
                <a:solidFill>
                  <a:schemeClr val="accent3"/>
                </a:solidFill>
              </a:rPr>
              <a:t>Criteria for reinitiating treatment:</a:t>
            </a:r>
          </a:p>
        </p:txBody>
      </p:sp>
      <p:sp>
        <p:nvSpPr>
          <p:cNvPr id="30" name="TextBox 29">
            <a:extLst>
              <a:ext uri="{FF2B5EF4-FFF2-40B4-BE49-F238E27FC236}">
                <a16:creationId xmlns:a16="http://schemas.microsoft.com/office/drawing/2014/main" id="{F12C5D3D-9212-3390-6B0F-49A8908AD8D5}"/>
              </a:ext>
            </a:extLst>
          </p:cNvPr>
          <p:cNvSpPr txBox="1"/>
          <p:nvPr/>
        </p:nvSpPr>
        <p:spPr>
          <a:xfrm>
            <a:off x="4236078" y="4839851"/>
            <a:ext cx="1580384" cy="461665"/>
          </a:xfrm>
          <a:prstGeom prst="rect">
            <a:avLst/>
          </a:prstGeom>
          <a:noFill/>
          <a:ln w="28575">
            <a:solidFill>
              <a:schemeClr val="accent3"/>
            </a:solidFill>
          </a:ln>
        </p:spPr>
        <p:txBody>
          <a:bodyPr wrap="square" rtlCol="0" anchor="ctr">
            <a:spAutoFit/>
          </a:bodyPr>
          <a:lstStyle/>
          <a:p>
            <a:pPr algn="ctr"/>
            <a:r>
              <a:rPr lang="en-US" sz="1200">
                <a:solidFill>
                  <a:schemeClr val="accent3"/>
                </a:solidFill>
              </a:rPr>
              <a:t>CLL progression</a:t>
            </a:r>
          </a:p>
          <a:p>
            <a:pPr algn="ctr"/>
            <a:r>
              <a:rPr lang="en-US" sz="1200">
                <a:solidFill>
                  <a:schemeClr val="accent3"/>
                </a:solidFill>
              </a:rPr>
              <a:t>according to </a:t>
            </a:r>
            <a:r>
              <a:rPr lang="en-US" sz="1200" err="1">
                <a:solidFill>
                  <a:schemeClr val="accent3"/>
                </a:solidFill>
              </a:rPr>
              <a:t>iwCLL</a:t>
            </a:r>
            <a:r>
              <a:rPr lang="en-US" sz="1200">
                <a:solidFill>
                  <a:schemeClr val="accent3"/>
                </a:solidFill>
              </a:rPr>
              <a:t> </a:t>
            </a:r>
          </a:p>
        </p:txBody>
      </p:sp>
      <p:sp>
        <p:nvSpPr>
          <p:cNvPr id="31" name="TextBox 30">
            <a:extLst>
              <a:ext uri="{FF2B5EF4-FFF2-40B4-BE49-F238E27FC236}">
                <a16:creationId xmlns:a16="http://schemas.microsoft.com/office/drawing/2014/main" id="{6B87AA2A-3CE0-DE06-1A63-2C93EC539C40}"/>
              </a:ext>
            </a:extLst>
          </p:cNvPr>
          <p:cNvSpPr txBox="1"/>
          <p:nvPr/>
        </p:nvSpPr>
        <p:spPr>
          <a:xfrm>
            <a:off x="5782586" y="4935352"/>
            <a:ext cx="347291" cy="276999"/>
          </a:xfrm>
          <a:prstGeom prst="rect">
            <a:avLst/>
          </a:prstGeom>
          <a:noFill/>
        </p:spPr>
        <p:txBody>
          <a:bodyPr wrap="square" rtlCol="0">
            <a:spAutoFit/>
          </a:bodyPr>
          <a:lstStyle/>
          <a:p>
            <a:r>
              <a:rPr lang="en-US" sz="1200"/>
              <a:t>or </a:t>
            </a:r>
          </a:p>
        </p:txBody>
      </p:sp>
      <p:graphicFrame>
        <p:nvGraphicFramePr>
          <p:cNvPr id="32" name="Table 32">
            <a:extLst>
              <a:ext uri="{FF2B5EF4-FFF2-40B4-BE49-F238E27FC236}">
                <a16:creationId xmlns:a16="http://schemas.microsoft.com/office/drawing/2014/main" id="{2948561D-BB7B-AEDB-456E-171C6FA4757C}"/>
              </a:ext>
            </a:extLst>
          </p:cNvPr>
          <p:cNvGraphicFramePr>
            <a:graphicFrameLocks noGrp="1"/>
          </p:cNvGraphicFramePr>
          <p:nvPr>
            <p:extLst>
              <p:ext uri="{D42A27DB-BD31-4B8C-83A1-F6EECF244321}">
                <p14:modId xmlns:p14="http://schemas.microsoft.com/office/powerpoint/2010/main" val="2164093898"/>
              </p:ext>
            </p:extLst>
          </p:nvPr>
        </p:nvGraphicFramePr>
        <p:xfrm>
          <a:off x="6096000" y="4839851"/>
          <a:ext cx="3615558" cy="468000"/>
        </p:xfrm>
        <a:graphic>
          <a:graphicData uri="http://schemas.openxmlformats.org/drawingml/2006/table">
            <a:tbl>
              <a:tblPr firstRow="1" bandRow="1">
                <a:tableStyleId>{5C22544A-7EE6-4342-B048-85BDC9FD1C3A}</a:tableStyleId>
              </a:tblPr>
              <a:tblGrid>
                <a:gridCol w="1313793">
                  <a:extLst>
                    <a:ext uri="{9D8B030D-6E8A-4147-A177-3AD203B41FA5}">
                      <a16:colId xmlns:a16="http://schemas.microsoft.com/office/drawing/2014/main" val="333126123"/>
                    </a:ext>
                  </a:extLst>
                </a:gridCol>
                <a:gridCol w="462455">
                  <a:extLst>
                    <a:ext uri="{9D8B030D-6E8A-4147-A177-3AD203B41FA5}">
                      <a16:colId xmlns:a16="http://schemas.microsoft.com/office/drawing/2014/main" val="3291551664"/>
                    </a:ext>
                  </a:extLst>
                </a:gridCol>
                <a:gridCol w="1839310">
                  <a:extLst>
                    <a:ext uri="{9D8B030D-6E8A-4147-A177-3AD203B41FA5}">
                      <a16:colId xmlns:a16="http://schemas.microsoft.com/office/drawing/2014/main" val="504006585"/>
                    </a:ext>
                  </a:extLst>
                </a:gridCol>
              </a:tblGrid>
              <a:tr h="468000">
                <a:tc>
                  <a:txBody>
                    <a:bodyPr/>
                    <a:lstStyle/>
                    <a:p>
                      <a:pPr algn="ctr"/>
                      <a:r>
                        <a:rPr lang="en-US" sz="1200" b="0">
                          <a:solidFill>
                            <a:schemeClr val="accent3"/>
                          </a:solidFill>
                        </a:rPr>
                        <a:t>MRD above 10</a:t>
                      </a:r>
                      <a:r>
                        <a:rPr lang="en-US" sz="1200" b="0" baseline="30000">
                          <a:solidFill>
                            <a:schemeClr val="accent3"/>
                          </a:solidFill>
                        </a:rPr>
                        <a:t>-3</a:t>
                      </a:r>
                      <a:endParaRPr lang="en-US" sz="1200" b="0">
                        <a:solidFill>
                          <a:schemeClr val="accent3"/>
                        </a:solidFill>
                      </a:endParaRP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algn="ctr"/>
                      <a:r>
                        <a:rPr lang="en-US" sz="1200" b="0">
                          <a:solidFill>
                            <a:schemeClr val="accent3"/>
                          </a:solidFill>
                        </a:rPr>
                        <a:t>and</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r>
                        <a:rPr lang="en-US" sz="1200" b="0">
                          <a:solidFill>
                            <a:schemeClr val="accent3"/>
                          </a:solidFill>
                        </a:rPr>
                        <a:t>At least 1 month later: MRD above 10</a:t>
                      </a:r>
                      <a:r>
                        <a:rPr lang="en-US" sz="1200" b="0" baseline="30000">
                          <a:solidFill>
                            <a:schemeClr val="accent3"/>
                          </a:solidFill>
                        </a:rPr>
                        <a:t>-2</a:t>
                      </a:r>
                    </a:p>
                  </a:txBody>
                  <a:tcPr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770427208"/>
                  </a:ext>
                </a:extLst>
              </a:tr>
            </a:tbl>
          </a:graphicData>
        </a:graphic>
      </p:graphicFrame>
      <p:cxnSp>
        <p:nvCxnSpPr>
          <p:cNvPr id="34" name="Elbow Connector 33">
            <a:extLst>
              <a:ext uri="{FF2B5EF4-FFF2-40B4-BE49-F238E27FC236}">
                <a16:creationId xmlns:a16="http://schemas.microsoft.com/office/drawing/2014/main" id="{DCA5624F-694E-454A-AE9F-87EEC19BA049}"/>
              </a:ext>
            </a:extLst>
          </p:cNvPr>
          <p:cNvCxnSpPr>
            <a:cxnSpLocks/>
            <a:stCxn id="10" idx="6"/>
            <a:endCxn id="11" idx="1"/>
          </p:cNvCxnSpPr>
          <p:nvPr/>
        </p:nvCxnSpPr>
        <p:spPr>
          <a:xfrm flipV="1">
            <a:off x="3581782" y="2994748"/>
            <a:ext cx="298237" cy="33704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D2C97B5A-F9FE-98D6-9109-978493E7BD54}"/>
              </a:ext>
            </a:extLst>
          </p:cNvPr>
          <p:cNvCxnSpPr>
            <a:cxnSpLocks/>
            <a:stCxn id="10" idx="6"/>
            <a:endCxn id="14" idx="1"/>
          </p:cNvCxnSpPr>
          <p:nvPr/>
        </p:nvCxnSpPr>
        <p:spPr>
          <a:xfrm>
            <a:off x="3581782" y="3331792"/>
            <a:ext cx="298238" cy="3367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48C071F-07CE-40A2-4504-B5B8F03ABAFC}"/>
              </a:ext>
            </a:extLst>
          </p:cNvPr>
          <p:cNvSpPr txBox="1"/>
          <p:nvPr/>
        </p:nvSpPr>
        <p:spPr>
          <a:xfrm>
            <a:off x="416533" y="5409454"/>
            <a:ext cx="11367480" cy="646331"/>
          </a:xfrm>
          <a:prstGeom prst="rect">
            <a:avLst/>
          </a:prstGeom>
          <a:solidFill>
            <a:schemeClr val="bg2"/>
          </a:solidFill>
        </p:spPr>
        <p:txBody>
          <a:bodyPr wrap="square" rtlCol="0">
            <a:spAutoFit/>
          </a:bodyPr>
          <a:lstStyle/>
          <a:p>
            <a:pPr marL="171450" indent="-171450">
              <a:buClr>
                <a:schemeClr val="accent2"/>
              </a:buClr>
              <a:buFont typeface="Arial" panose="020B0604020202020204" pitchFamily="34" charset="0"/>
              <a:buChar char="•"/>
            </a:pPr>
            <a:r>
              <a:rPr lang="en-US" sz="1200"/>
              <a:t>Primary analysis, when the last patient reached 27 months, showed a favorable benefit-risk profile of MRD based on cessation and reduction: </a:t>
            </a:r>
          </a:p>
          <a:p>
            <a:pPr marL="628650" lvl="1" indent="-171450">
              <a:buClr>
                <a:schemeClr val="accent2"/>
              </a:buClr>
              <a:buFont typeface="Arial" panose="020B0604020202020204" pitchFamily="34" charset="0"/>
              <a:buChar char="•"/>
            </a:pPr>
            <a:r>
              <a:rPr lang="en-US" sz="1200"/>
              <a:t>Primary endpoint was reached: PFS at 12 months post stopping therapy in arm B = 98%</a:t>
            </a:r>
            <a:r>
              <a:rPr lang="en-US" sz="1200" baseline="30000"/>
              <a:t>1</a:t>
            </a:r>
            <a:r>
              <a:rPr lang="en-US" sz="1200"/>
              <a:t> </a:t>
            </a:r>
          </a:p>
          <a:p>
            <a:pPr marL="171450" indent="-171450">
              <a:buClr>
                <a:schemeClr val="accent2"/>
              </a:buClr>
              <a:buFont typeface="Arial" panose="020B0604020202020204" pitchFamily="34" charset="0"/>
              <a:buChar char="•"/>
            </a:pPr>
            <a:r>
              <a:rPr lang="en-US" sz="1200"/>
              <a:t>Long-term clinical outcome and MRD kinetics with a median follow-up of 50.8 months presented here</a:t>
            </a:r>
          </a:p>
        </p:txBody>
      </p:sp>
      <p:sp>
        <p:nvSpPr>
          <p:cNvPr id="39" name="TextBox 38">
            <a:extLst>
              <a:ext uri="{FF2B5EF4-FFF2-40B4-BE49-F238E27FC236}">
                <a16:creationId xmlns:a16="http://schemas.microsoft.com/office/drawing/2014/main" id="{7180BDC0-E293-D25A-9100-4D6E3F001A54}"/>
              </a:ext>
            </a:extLst>
          </p:cNvPr>
          <p:cNvSpPr txBox="1"/>
          <p:nvPr/>
        </p:nvSpPr>
        <p:spPr>
          <a:xfrm>
            <a:off x="1969341" y="2260567"/>
            <a:ext cx="1733849" cy="461665"/>
          </a:xfrm>
          <a:prstGeom prst="rect">
            <a:avLst/>
          </a:prstGeom>
          <a:noFill/>
        </p:spPr>
        <p:txBody>
          <a:bodyPr wrap="square" rtlCol="0">
            <a:spAutoFit/>
          </a:bodyPr>
          <a:lstStyle/>
          <a:p>
            <a:pPr algn="ctr"/>
            <a:r>
              <a:rPr lang="en-US" sz="1200" b="1"/>
              <a:t>Randomization MRD negative patients </a:t>
            </a:r>
          </a:p>
        </p:txBody>
      </p:sp>
      <p:sp>
        <p:nvSpPr>
          <p:cNvPr id="40" name="TextBox 39">
            <a:extLst>
              <a:ext uri="{FF2B5EF4-FFF2-40B4-BE49-F238E27FC236}">
                <a16:creationId xmlns:a16="http://schemas.microsoft.com/office/drawing/2014/main" id="{A3B984AB-7BD9-DB91-6993-E7A6C9D340D9}"/>
              </a:ext>
            </a:extLst>
          </p:cNvPr>
          <p:cNvSpPr txBox="1"/>
          <p:nvPr/>
        </p:nvSpPr>
        <p:spPr>
          <a:xfrm>
            <a:off x="2927629" y="2762790"/>
            <a:ext cx="661508" cy="286768"/>
          </a:xfrm>
          <a:prstGeom prst="rect">
            <a:avLst/>
          </a:prstGeom>
          <a:noFill/>
        </p:spPr>
        <p:txBody>
          <a:bodyPr wrap="square" rtlCol="0">
            <a:spAutoFit/>
          </a:bodyPr>
          <a:lstStyle/>
          <a:p>
            <a:pPr algn="ctr"/>
            <a:r>
              <a:rPr lang="en-US" sz="1200"/>
              <a:t>Arm A </a:t>
            </a:r>
          </a:p>
        </p:txBody>
      </p:sp>
      <p:sp>
        <p:nvSpPr>
          <p:cNvPr id="41" name="TextBox 40">
            <a:extLst>
              <a:ext uri="{FF2B5EF4-FFF2-40B4-BE49-F238E27FC236}">
                <a16:creationId xmlns:a16="http://schemas.microsoft.com/office/drawing/2014/main" id="{2BBA3CA2-F34B-6309-E99D-1B7B15650C8A}"/>
              </a:ext>
            </a:extLst>
          </p:cNvPr>
          <p:cNvSpPr txBox="1"/>
          <p:nvPr/>
        </p:nvSpPr>
        <p:spPr>
          <a:xfrm>
            <a:off x="2926527" y="3659004"/>
            <a:ext cx="751635" cy="276999"/>
          </a:xfrm>
          <a:prstGeom prst="rect">
            <a:avLst/>
          </a:prstGeom>
          <a:noFill/>
        </p:spPr>
        <p:txBody>
          <a:bodyPr wrap="square" rtlCol="0">
            <a:spAutoFit/>
          </a:bodyPr>
          <a:lstStyle/>
          <a:p>
            <a:pPr algn="ctr"/>
            <a:r>
              <a:rPr lang="en-US" sz="1200"/>
              <a:t>Arm B</a:t>
            </a:r>
          </a:p>
        </p:txBody>
      </p:sp>
      <p:sp>
        <p:nvSpPr>
          <p:cNvPr id="33" name="Textplatzhalter 32">
            <a:extLst>
              <a:ext uri="{FF2B5EF4-FFF2-40B4-BE49-F238E27FC236}">
                <a16:creationId xmlns:a16="http://schemas.microsoft.com/office/drawing/2014/main" id="{7503C80A-26C8-17DC-BE37-34F96BF36B34}"/>
              </a:ext>
            </a:extLst>
          </p:cNvPr>
          <p:cNvSpPr>
            <a:spLocks noGrp="1"/>
          </p:cNvSpPr>
          <p:nvPr>
            <p:ph type="body" sz="quarter" idx="12"/>
          </p:nvPr>
        </p:nvSpPr>
        <p:spPr>
          <a:xfrm>
            <a:off x="416533" y="1280567"/>
            <a:ext cx="11367480" cy="647700"/>
          </a:xfrm>
        </p:spPr>
        <p:txBody>
          <a:bodyPr/>
          <a:lstStyle/>
          <a:p>
            <a:r>
              <a:rPr lang="en-GB"/>
              <a:t>A Phase II trial of ibrutinib plus </a:t>
            </a:r>
            <a:r>
              <a:rPr lang="en-GB" err="1"/>
              <a:t>venetoclax</a:t>
            </a:r>
            <a:r>
              <a:rPr lang="en-GB"/>
              <a:t> in R/R CLL: Long-term clinical outcome and MRD-kinetics </a:t>
            </a:r>
          </a:p>
        </p:txBody>
      </p:sp>
      <p:cxnSp>
        <p:nvCxnSpPr>
          <p:cNvPr id="61" name="Straight Arrow Connector 25">
            <a:extLst>
              <a:ext uri="{FF2B5EF4-FFF2-40B4-BE49-F238E27FC236}">
                <a16:creationId xmlns:a16="http://schemas.microsoft.com/office/drawing/2014/main" id="{F31EA636-6DE9-C7F9-ED07-8AC850379DCC}"/>
              </a:ext>
            </a:extLst>
          </p:cNvPr>
          <p:cNvCxnSpPr>
            <a:cxnSpLocks/>
          </p:cNvCxnSpPr>
          <p:nvPr/>
        </p:nvCxnSpPr>
        <p:spPr>
          <a:xfrm flipV="1">
            <a:off x="6278413" y="4363257"/>
            <a:ext cx="0" cy="2455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28">
            <a:extLst>
              <a:ext uri="{FF2B5EF4-FFF2-40B4-BE49-F238E27FC236}">
                <a16:creationId xmlns:a16="http://schemas.microsoft.com/office/drawing/2014/main" id="{26063CDF-8200-215C-3CBA-F344B7203BE8}"/>
              </a:ext>
            </a:extLst>
          </p:cNvPr>
          <p:cNvSpPr txBox="1"/>
          <p:nvPr/>
        </p:nvSpPr>
        <p:spPr>
          <a:xfrm>
            <a:off x="416533" y="2322122"/>
            <a:ext cx="1015663" cy="338554"/>
          </a:xfrm>
          <a:prstGeom prst="rect">
            <a:avLst/>
          </a:prstGeom>
          <a:noFill/>
        </p:spPr>
        <p:txBody>
          <a:bodyPr wrap="none" lIns="0" rtlCol="0">
            <a:spAutoFit/>
          </a:bodyPr>
          <a:lstStyle/>
          <a:p>
            <a:r>
              <a:rPr lang="en-US" sz="1600" b="1"/>
              <a:t>Induction</a:t>
            </a:r>
          </a:p>
        </p:txBody>
      </p:sp>
      <p:cxnSp>
        <p:nvCxnSpPr>
          <p:cNvPr id="22" name="Straight Arrow Connector 21">
            <a:extLst>
              <a:ext uri="{FF2B5EF4-FFF2-40B4-BE49-F238E27FC236}">
                <a16:creationId xmlns:a16="http://schemas.microsoft.com/office/drawing/2014/main" id="{AB16939B-50FD-5093-6D9D-A8D8639AA478}"/>
              </a:ext>
            </a:extLst>
          </p:cNvPr>
          <p:cNvCxnSpPr/>
          <p:nvPr/>
        </p:nvCxnSpPr>
        <p:spPr>
          <a:xfrm>
            <a:off x="6457356" y="2545492"/>
            <a:ext cx="0" cy="883508"/>
          </a:xfrm>
          <a:prstGeom prst="straightConnector1">
            <a:avLst/>
          </a:prstGeom>
          <a:ln w="28575">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7" name="Freihandform 76">
            <a:extLst>
              <a:ext uri="{FF2B5EF4-FFF2-40B4-BE49-F238E27FC236}">
                <a16:creationId xmlns:a16="http://schemas.microsoft.com/office/drawing/2014/main" id="{0E3813F3-0FF8-71D4-7A82-2E5BCBF84E7E}"/>
              </a:ext>
            </a:extLst>
          </p:cNvPr>
          <p:cNvSpPr/>
          <p:nvPr/>
        </p:nvSpPr>
        <p:spPr>
          <a:xfrm>
            <a:off x="6367515" y="3874391"/>
            <a:ext cx="1725577" cy="386231"/>
          </a:xfrm>
          <a:custGeom>
            <a:avLst/>
            <a:gdLst>
              <a:gd name="connsiteX0" fmla="*/ 224082 w 1676731"/>
              <a:gd name="connsiteY0" fmla="*/ 0 h 396000"/>
              <a:gd name="connsiteX1" fmla="*/ 1676731 w 1676731"/>
              <a:gd name="connsiteY1" fmla="*/ 0 h 396000"/>
              <a:gd name="connsiteX2" fmla="*/ 1676731 w 1676731"/>
              <a:gd name="connsiteY2" fmla="*/ 396000 h 396000"/>
              <a:gd name="connsiteX3" fmla="*/ 224082 w 1676731"/>
              <a:gd name="connsiteY3" fmla="*/ 396000 h 396000"/>
              <a:gd name="connsiteX4" fmla="*/ 0 w 1676731"/>
              <a:gd name="connsiteY4" fmla="*/ 0 h 396000"/>
              <a:gd name="connsiteX5" fmla="*/ 224081 w 1676731"/>
              <a:gd name="connsiteY5" fmla="*/ 0 h 396000"/>
              <a:gd name="connsiteX6" fmla="*/ 224081 w 1676731"/>
              <a:gd name="connsiteY6" fmla="*/ 395414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731" h="396000">
                <a:moveTo>
                  <a:pt x="224082" y="0"/>
                </a:moveTo>
                <a:lnTo>
                  <a:pt x="1676731" y="0"/>
                </a:lnTo>
                <a:lnTo>
                  <a:pt x="1676731" y="396000"/>
                </a:lnTo>
                <a:lnTo>
                  <a:pt x="224082" y="396000"/>
                </a:lnTo>
                <a:close/>
                <a:moveTo>
                  <a:pt x="0" y="0"/>
                </a:moveTo>
                <a:lnTo>
                  <a:pt x="224081" y="0"/>
                </a:lnTo>
                <a:lnTo>
                  <a:pt x="224081" y="395414"/>
                </a:ln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72000" bIns="45720" rtlCol="0" anchor="ctr">
            <a:noAutofit/>
          </a:bodyPr>
          <a:lstStyle/>
          <a:p>
            <a:pPr algn="r"/>
            <a:r>
              <a:rPr lang="en-US" sz="1400" err="1"/>
              <a:t>Venetoclax</a:t>
            </a:r>
            <a:r>
              <a:rPr lang="en-US" sz="1400"/>
              <a:t> </a:t>
            </a:r>
            <a:endParaRPr lang="de-DE"/>
          </a:p>
          <a:p>
            <a:pPr algn="r"/>
            <a:r>
              <a:rPr lang="en-US" sz="1400"/>
              <a:t>12 </a:t>
            </a:r>
            <a:r>
              <a:rPr lang="en-US" sz="1400" err="1"/>
              <a:t>mo</a:t>
            </a:r>
            <a:r>
              <a:rPr lang="en-US" sz="1400"/>
              <a:t> </a:t>
            </a:r>
            <a:r>
              <a:rPr lang="en-US"/>
              <a:t>  </a:t>
            </a:r>
          </a:p>
        </p:txBody>
      </p:sp>
      <p:sp>
        <p:nvSpPr>
          <p:cNvPr id="3" name="Titel 2">
            <a:extLst>
              <a:ext uri="{FF2B5EF4-FFF2-40B4-BE49-F238E27FC236}">
                <a16:creationId xmlns:a16="http://schemas.microsoft.com/office/drawing/2014/main" id="{17EB9D36-CC54-F426-B6D9-A9C64398C721}"/>
              </a:ext>
            </a:extLst>
          </p:cNvPr>
          <p:cNvSpPr>
            <a:spLocks noGrp="1"/>
          </p:cNvSpPr>
          <p:nvPr>
            <p:ph type="title"/>
          </p:nvPr>
        </p:nvSpPr>
        <p:spPr/>
        <p:txBody>
          <a:bodyPr/>
          <a:lstStyle/>
          <a:p>
            <a:r>
              <a:rPr lang="en-GB"/>
              <a:t>VISION/H0141: Study design </a:t>
            </a:r>
          </a:p>
        </p:txBody>
      </p:sp>
    </p:spTree>
    <p:extLst>
      <p:ext uri="{BB962C8B-B14F-4D97-AF65-F5344CB8AC3E}">
        <p14:creationId xmlns:p14="http://schemas.microsoft.com/office/powerpoint/2010/main" val="2301775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292348-F4B4-1B4E-A0E0-0E548F525D48}"/>
              </a:ext>
            </a:extLst>
          </p:cNvPr>
          <p:cNvSpPr>
            <a:spLocks noGrp="1"/>
          </p:cNvSpPr>
          <p:nvPr>
            <p:ph type="title"/>
          </p:nvPr>
        </p:nvSpPr>
        <p:spPr/>
        <p:txBody>
          <a:bodyPr/>
          <a:lstStyle/>
          <a:p>
            <a:r>
              <a:rPr lang="en-US" err="1"/>
              <a:t>DoCR</a:t>
            </a:r>
            <a:endParaRPr lang="en-US"/>
          </a:p>
        </p:txBody>
      </p:sp>
      <p:sp>
        <p:nvSpPr>
          <p:cNvPr id="4" name="Footer Placeholder 3">
            <a:extLst>
              <a:ext uri="{FF2B5EF4-FFF2-40B4-BE49-F238E27FC236}">
                <a16:creationId xmlns:a16="http://schemas.microsoft.com/office/drawing/2014/main" id="{C8EC8517-EFD5-8380-AAF2-6324B011DB46}"/>
              </a:ext>
            </a:extLst>
          </p:cNvPr>
          <p:cNvSpPr>
            <a:spLocks noGrp="1"/>
          </p:cNvSpPr>
          <p:nvPr>
            <p:ph type="ftr" sz="quarter" idx="10"/>
          </p:nvPr>
        </p:nvSpPr>
        <p:spPr/>
        <p:txBody>
          <a:bodyPr/>
          <a:lstStyle/>
          <a:p>
            <a:r>
              <a:rPr lang="en-GB"/>
              <a:t>Data cut-off date: July 8, 2022.</a:t>
            </a:r>
          </a:p>
          <a:p>
            <a:r>
              <a:rPr lang="en-GB" b="1"/>
              <a:t>CI, </a:t>
            </a:r>
            <a:r>
              <a:rPr lang="en-GB"/>
              <a:t>confidence interval; </a:t>
            </a:r>
            <a:r>
              <a:rPr lang="en-GB" b="1"/>
              <a:t>CR</a:t>
            </a:r>
            <a:r>
              <a:rPr lang="en-GB"/>
              <a:t>, complete response; </a:t>
            </a:r>
            <a:r>
              <a:rPr lang="en-GB" b="1" err="1"/>
              <a:t>DoCR</a:t>
            </a:r>
            <a:r>
              <a:rPr lang="en-GB"/>
              <a:t>, duration of complete response; </a:t>
            </a:r>
            <a:r>
              <a:rPr lang="en-GB" b="1"/>
              <a:t>EOT</a:t>
            </a:r>
            <a:r>
              <a:rPr lang="en-GB"/>
              <a:t>, end of treatment; </a:t>
            </a:r>
            <a:r>
              <a:rPr lang="en-GB" b="1"/>
              <a:t>NE, </a:t>
            </a:r>
            <a:r>
              <a:rPr lang="en-GB"/>
              <a:t>not estimable. </a:t>
            </a: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Sehn</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LH, et al. Abstract 83 presented at 17-ICML.</a:t>
            </a:r>
            <a:r>
              <a:rPr lang="en-GB"/>
              <a:t>  </a:t>
            </a:r>
          </a:p>
        </p:txBody>
      </p:sp>
      <p:sp>
        <p:nvSpPr>
          <p:cNvPr id="8" name="TextBox 7">
            <a:extLst>
              <a:ext uri="{FF2B5EF4-FFF2-40B4-BE49-F238E27FC236}">
                <a16:creationId xmlns:a16="http://schemas.microsoft.com/office/drawing/2014/main" id="{B7423A8B-EE88-C947-910C-017BB51F0981}"/>
              </a:ext>
            </a:extLst>
          </p:cNvPr>
          <p:cNvSpPr txBox="1"/>
          <p:nvPr/>
        </p:nvSpPr>
        <p:spPr>
          <a:xfrm>
            <a:off x="9120186" y="3106690"/>
            <a:ext cx="2663826" cy="864440"/>
          </a:xfrm>
          <a:prstGeom prst="rect">
            <a:avLst/>
          </a:prstGeom>
          <a:solidFill>
            <a:schemeClr val="bg2"/>
          </a:solidFill>
        </p:spPr>
        <p:txBody>
          <a:bodyPr wrap="square" lIns="144000" tIns="108000" bIns="108000" rtlCol="0">
            <a:spAutoFit/>
          </a:bodyPr>
          <a:lstStyle/>
          <a:p>
            <a:pPr marL="285750" indent="-285750">
              <a:buClr>
                <a:schemeClr val="accent2"/>
              </a:buClr>
              <a:buFont typeface="Arial" panose="020B0604020202020204" pitchFamily="34" charset="0"/>
              <a:buChar char="•"/>
            </a:pPr>
            <a:r>
              <a:rPr lang="en-US" sz="1400"/>
              <a:t>Durable responses were observed in patients who achieved a CR at EOT</a:t>
            </a:r>
          </a:p>
        </p:txBody>
      </p:sp>
      <p:graphicFrame>
        <p:nvGraphicFramePr>
          <p:cNvPr id="9" name="Table 15">
            <a:extLst>
              <a:ext uri="{FF2B5EF4-FFF2-40B4-BE49-F238E27FC236}">
                <a16:creationId xmlns:a16="http://schemas.microsoft.com/office/drawing/2014/main" id="{4000CF7F-6625-C1D4-146A-C29010F04C12}"/>
              </a:ext>
            </a:extLst>
          </p:cNvPr>
          <p:cNvGraphicFramePr>
            <a:graphicFrameLocks/>
          </p:cNvGraphicFramePr>
          <p:nvPr>
            <p:extLst>
              <p:ext uri="{D42A27DB-BD31-4B8C-83A1-F6EECF244321}">
                <p14:modId xmlns:p14="http://schemas.microsoft.com/office/powerpoint/2010/main" val="2638182441"/>
              </p:ext>
            </p:extLst>
          </p:nvPr>
        </p:nvGraphicFramePr>
        <p:xfrm>
          <a:off x="9120187" y="1669103"/>
          <a:ext cx="2663826" cy="1188720"/>
        </p:xfrm>
        <a:graphic>
          <a:graphicData uri="http://schemas.openxmlformats.org/drawingml/2006/table">
            <a:tbl>
              <a:tblPr firstRow="1" bandRow="1">
                <a:tableStyleId>{5C22544A-7EE6-4342-B048-85BDC9FD1C3A}</a:tableStyleId>
              </a:tblPr>
              <a:tblGrid>
                <a:gridCol w="1541895">
                  <a:extLst>
                    <a:ext uri="{9D8B030D-6E8A-4147-A177-3AD203B41FA5}">
                      <a16:colId xmlns:a16="http://schemas.microsoft.com/office/drawing/2014/main" val="2694582759"/>
                    </a:ext>
                  </a:extLst>
                </a:gridCol>
                <a:gridCol w="1121931">
                  <a:extLst>
                    <a:ext uri="{9D8B030D-6E8A-4147-A177-3AD203B41FA5}">
                      <a16:colId xmlns:a16="http://schemas.microsoft.com/office/drawing/2014/main" val="2773504741"/>
                    </a:ext>
                  </a:extLst>
                </a:gridCol>
              </a:tblGrid>
              <a:tr h="0">
                <a:tc>
                  <a:txBody>
                    <a:bodyPr/>
                    <a:lstStyle/>
                    <a:p>
                      <a:endParaRPr lang="en-US" sz="1200"/>
                    </a:p>
                  </a:txBody>
                  <a:tcPr anchor="ctr"/>
                </a:tc>
                <a:tc>
                  <a:txBody>
                    <a:bodyPr/>
                    <a:lstStyle/>
                    <a:p>
                      <a:pPr algn="ctr"/>
                      <a:r>
                        <a:rPr lang="en-US" sz="1200"/>
                        <a:t>n=49</a:t>
                      </a:r>
                    </a:p>
                  </a:txBody>
                  <a:tcPr marL="0" marR="0" anchor="ctr"/>
                </a:tc>
                <a:extLst>
                  <a:ext uri="{0D108BD9-81ED-4DB2-BD59-A6C34878D82A}">
                    <a16:rowId xmlns:a16="http://schemas.microsoft.com/office/drawing/2014/main" val="1614770681"/>
                  </a:ext>
                </a:extLst>
              </a:tr>
              <a:tr h="0">
                <a:tc>
                  <a:txBody>
                    <a:bodyPr/>
                    <a:lstStyle/>
                    <a:p>
                      <a:r>
                        <a:rPr lang="en-US" sz="1200"/>
                        <a:t>Median, months (95% CI)</a:t>
                      </a:r>
                    </a:p>
                  </a:txBody>
                  <a:tcPr anchor="ctr"/>
                </a:tc>
                <a:tc>
                  <a:txBody>
                    <a:bodyPr/>
                    <a:lstStyle/>
                    <a:p>
                      <a:pPr algn="ctr"/>
                      <a:r>
                        <a:rPr lang="en-US" sz="1200"/>
                        <a:t>NE (23.2-NE)</a:t>
                      </a:r>
                    </a:p>
                  </a:txBody>
                  <a:tcPr marL="0" marR="0" anchor="ctr"/>
                </a:tc>
                <a:extLst>
                  <a:ext uri="{0D108BD9-81ED-4DB2-BD59-A6C34878D82A}">
                    <a16:rowId xmlns:a16="http://schemas.microsoft.com/office/drawing/2014/main" val="923499807"/>
                  </a:ext>
                </a:extLst>
              </a:tr>
              <a:tr h="0">
                <a:tc>
                  <a:txBody>
                    <a:bodyPr/>
                    <a:lstStyle/>
                    <a:p>
                      <a:r>
                        <a:rPr lang="en-US" sz="1200"/>
                        <a:t>24-month DoCR, % </a:t>
                      </a:r>
                      <a:br>
                        <a:rPr lang="en-US" sz="1200"/>
                      </a:br>
                      <a:r>
                        <a:rPr lang="en-US" sz="1200"/>
                        <a:t>(95% CI)</a:t>
                      </a:r>
                    </a:p>
                  </a:txBody>
                  <a:tcPr anchor="ctr"/>
                </a:tc>
                <a:tc>
                  <a:txBody>
                    <a:bodyPr/>
                    <a:lstStyle/>
                    <a:p>
                      <a:pPr algn="ctr"/>
                      <a:r>
                        <a:rPr lang="en-US" sz="1200"/>
                        <a:t>65 (39.0-90.5)</a:t>
                      </a:r>
                    </a:p>
                  </a:txBody>
                  <a:tcPr marL="0" marR="0" anchor="ctr"/>
                </a:tc>
                <a:extLst>
                  <a:ext uri="{0D108BD9-81ED-4DB2-BD59-A6C34878D82A}">
                    <a16:rowId xmlns:a16="http://schemas.microsoft.com/office/drawing/2014/main" val="1316723083"/>
                  </a:ext>
                </a:extLst>
              </a:tr>
            </a:tbl>
          </a:graphicData>
        </a:graphic>
      </p:graphicFrame>
      <p:graphicFrame>
        <p:nvGraphicFramePr>
          <p:cNvPr id="5" name="Inhaltsplatzhalter 11">
            <a:extLst>
              <a:ext uri="{FF2B5EF4-FFF2-40B4-BE49-F238E27FC236}">
                <a16:creationId xmlns:a16="http://schemas.microsoft.com/office/drawing/2014/main" id="{4D7EBC65-8EAE-BCCA-7664-8A222E3E9133}"/>
              </a:ext>
            </a:extLst>
          </p:cNvPr>
          <p:cNvGraphicFramePr>
            <a:graphicFrameLocks/>
          </p:cNvGraphicFramePr>
          <p:nvPr>
            <p:extLst>
              <p:ext uri="{D42A27DB-BD31-4B8C-83A1-F6EECF244321}">
                <p14:modId xmlns:p14="http://schemas.microsoft.com/office/powerpoint/2010/main" val="2667973704"/>
              </p:ext>
            </p:extLst>
          </p:nvPr>
        </p:nvGraphicFramePr>
        <p:xfrm>
          <a:off x="224141" y="985717"/>
          <a:ext cx="8539814" cy="4299118"/>
        </p:xfrm>
        <a:graphic>
          <a:graphicData uri="http://schemas.openxmlformats.org/drawingml/2006/chart">
            <c:chart xmlns:c="http://schemas.openxmlformats.org/drawingml/2006/chart" xmlns:r="http://schemas.openxmlformats.org/officeDocument/2006/relationships" r:id="rId2"/>
          </a:graphicData>
        </a:graphic>
      </p:graphicFrame>
      <p:pic>
        <p:nvPicPr>
          <p:cNvPr id="10" name="Grafik 9">
            <a:extLst>
              <a:ext uri="{FF2B5EF4-FFF2-40B4-BE49-F238E27FC236}">
                <a16:creationId xmlns:a16="http://schemas.microsoft.com/office/drawing/2014/main" id="{987A445F-709E-7B29-59EC-AFB7F9B502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0845" y="1759144"/>
            <a:ext cx="7456359" cy="1022156"/>
          </a:xfrm>
          <a:prstGeom prst="rect">
            <a:avLst/>
          </a:prstGeom>
        </p:spPr>
      </p:pic>
      <p:sp>
        <p:nvSpPr>
          <p:cNvPr id="12" name="Textfeld 11">
            <a:extLst>
              <a:ext uri="{FF2B5EF4-FFF2-40B4-BE49-F238E27FC236}">
                <a16:creationId xmlns:a16="http://schemas.microsoft.com/office/drawing/2014/main" id="{B6B3937E-5268-1F4B-6D58-8C204C63B166}"/>
              </a:ext>
            </a:extLst>
          </p:cNvPr>
          <p:cNvSpPr txBox="1"/>
          <p:nvPr/>
        </p:nvSpPr>
        <p:spPr>
          <a:xfrm rot="16200000">
            <a:off x="-171604" y="2961053"/>
            <a:ext cx="1646605" cy="307777"/>
          </a:xfrm>
          <a:prstGeom prst="rect">
            <a:avLst/>
          </a:prstGeom>
          <a:noFill/>
        </p:spPr>
        <p:txBody>
          <a:bodyPr wrap="none" rtlCol="0">
            <a:spAutoFit/>
          </a:bodyPr>
          <a:lstStyle/>
          <a:p>
            <a:r>
              <a:rPr lang="de-DE" sz="1400" b="1" err="1"/>
              <a:t>DoCR</a:t>
            </a:r>
            <a:r>
              <a:rPr lang="de-DE" sz="1400" b="1"/>
              <a:t> </a:t>
            </a:r>
            <a:r>
              <a:rPr lang="de-DE" sz="1400" b="1" err="1"/>
              <a:t>probability</a:t>
            </a:r>
            <a:endParaRPr lang="de-DE" sz="1400" b="1"/>
          </a:p>
        </p:txBody>
      </p:sp>
      <p:sp>
        <p:nvSpPr>
          <p:cNvPr id="13" name="Textfeld 12">
            <a:extLst>
              <a:ext uri="{FF2B5EF4-FFF2-40B4-BE49-F238E27FC236}">
                <a16:creationId xmlns:a16="http://schemas.microsoft.com/office/drawing/2014/main" id="{F58AD371-10E8-F236-D812-CCADE27D7A5B}"/>
              </a:ext>
            </a:extLst>
          </p:cNvPr>
          <p:cNvSpPr txBox="1"/>
          <p:nvPr/>
        </p:nvSpPr>
        <p:spPr>
          <a:xfrm>
            <a:off x="749053" y="2207262"/>
            <a:ext cx="397866" cy="276999"/>
          </a:xfrm>
          <a:prstGeom prst="rect">
            <a:avLst/>
          </a:prstGeom>
          <a:solidFill>
            <a:schemeClr val="bg1"/>
          </a:solidFill>
        </p:spPr>
        <p:txBody>
          <a:bodyPr wrap="none" rtlCol="0">
            <a:spAutoFit/>
          </a:bodyPr>
          <a:lstStyle/>
          <a:p>
            <a:r>
              <a:rPr lang="de-DE" sz="1200"/>
              <a:t>0.8</a:t>
            </a:r>
          </a:p>
        </p:txBody>
      </p:sp>
      <p:sp>
        <p:nvSpPr>
          <p:cNvPr id="14" name="Textfeld 13">
            <a:extLst>
              <a:ext uri="{FF2B5EF4-FFF2-40B4-BE49-F238E27FC236}">
                <a16:creationId xmlns:a16="http://schemas.microsoft.com/office/drawing/2014/main" id="{297F11C7-9307-D40B-2F53-358466A249DD}"/>
              </a:ext>
            </a:extLst>
          </p:cNvPr>
          <p:cNvSpPr txBox="1"/>
          <p:nvPr/>
        </p:nvSpPr>
        <p:spPr>
          <a:xfrm>
            <a:off x="769567" y="2749652"/>
            <a:ext cx="397866" cy="276999"/>
          </a:xfrm>
          <a:prstGeom prst="rect">
            <a:avLst/>
          </a:prstGeom>
          <a:solidFill>
            <a:schemeClr val="bg1"/>
          </a:solidFill>
        </p:spPr>
        <p:txBody>
          <a:bodyPr wrap="none" rtlCol="0">
            <a:spAutoFit/>
          </a:bodyPr>
          <a:lstStyle/>
          <a:p>
            <a:r>
              <a:rPr lang="de-DE" sz="1200"/>
              <a:t>0.6</a:t>
            </a:r>
          </a:p>
        </p:txBody>
      </p:sp>
      <p:sp>
        <p:nvSpPr>
          <p:cNvPr id="15" name="Textfeld 14">
            <a:extLst>
              <a:ext uri="{FF2B5EF4-FFF2-40B4-BE49-F238E27FC236}">
                <a16:creationId xmlns:a16="http://schemas.microsoft.com/office/drawing/2014/main" id="{1E765623-7AA1-3B7B-EDA5-7A4C60BAE728}"/>
              </a:ext>
            </a:extLst>
          </p:cNvPr>
          <p:cNvSpPr txBox="1"/>
          <p:nvPr/>
        </p:nvSpPr>
        <p:spPr>
          <a:xfrm>
            <a:off x="766964" y="3302236"/>
            <a:ext cx="397866" cy="276999"/>
          </a:xfrm>
          <a:prstGeom prst="rect">
            <a:avLst/>
          </a:prstGeom>
          <a:solidFill>
            <a:schemeClr val="bg1"/>
          </a:solidFill>
        </p:spPr>
        <p:txBody>
          <a:bodyPr wrap="none" rtlCol="0">
            <a:spAutoFit/>
          </a:bodyPr>
          <a:lstStyle/>
          <a:p>
            <a:r>
              <a:rPr lang="de-DE" sz="1200"/>
              <a:t>0.4</a:t>
            </a:r>
          </a:p>
        </p:txBody>
      </p:sp>
      <p:sp>
        <p:nvSpPr>
          <p:cNvPr id="16" name="Textfeld 15">
            <a:extLst>
              <a:ext uri="{FF2B5EF4-FFF2-40B4-BE49-F238E27FC236}">
                <a16:creationId xmlns:a16="http://schemas.microsoft.com/office/drawing/2014/main" id="{37B155E1-5BFF-3357-8B2A-B9FBBF47ACCE}"/>
              </a:ext>
            </a:extLst>
          </p:cNvPr>
          <p:cNvSpPr txBox="1"/>
          <p:nvPr/>
        </p:nvSpPr>
        <p:spPr>
          <a:xfrm>
            <a:off x="766964" y="3854820"/>
            <a:ext cx="397866" cy="276999"/>
          </a:xfrm>
          <a:prstGeom prst="rect">
            <a:avLst/>
          </a:prstGeom>
          <a:solidFill>
            <a:schemeClr val="bg1"/>
          </a:solidFill>
        </p:spPr>
        <p:txBody>
          <a:bodyPr wrap="none" rtlCol="0">
            <a:spAutoFit/>
          </a:bodyPr>
          <a:lstStyle/>
          <a:p>
            <a:r>
              <a:rPr lang="de-DE" sz="1200"/>
              <a:t>0.2</a:t>
            </a:r>
          </a:p>
        </p:txBody>
      </p:sp>
      <p:graphicFrame>
        <p:nvGraphicFramePr>
          <p:cNvPr id="17" name="Tabelle 150">
            <a:extLst>
              <a:ext uri="{FF2B5EF4-FFF2-40B4-BE49-F238E27FC236}">
                <a16:creationId xmlns:a16="http://schemas.microsoft.com/office/drawing/2014/main" id="{0C385834-583B-BF9A-EDCC-CCD954283E35}"/>
              </a:ext>
            </a:extLst>
          </p:cNvPr>
          <p:cNvGraphicFramePr>
            <a:graphicFrameLocks noGrp="1"/>
          </p:cNvGraphicFramePr>
          <p:nvPr>
            <p:extLst>
              <p:ext uri="{D42A27DB-BD31-4B8C-83A1-F6EECF244321}">
                <p14:modId xmlns:p14="http://schemas.microsoft.com/office/powerpoint/2010/main" val="3441253285"/>
              </p:ext>
            </p:extLst>
          </p:nvPr>
        </p:nvGraphicFramePr>
        <p:xfrm>
          <a:off x="416534" y="5298422"/>
          <a:ext cx="8155972" cy="437760"/>
        </p:xfrm>
        <a:graphic>
          <a:graphicData uri="http://schemas.openxmlformats.org/drawingml/2006/table">
            <a:tbl>
              <a:tblPr firstRow="1" bandRow="1">
                <a:tableStyleId>{5C22544A-7EE6-4342-B048-85BDC9FD1C3A}</a:tableStyleId>
              </a:tblPr>
              <a:tblGrid>
                <a:gridCol w="684133">
                  <a:extLst>
                    <a:ext uri="{9D8B030D-6E8A-4147-A177-3AD203B41FA5}">
                      <a16:colId xmlns:a16="http://schemas.microsoft.com/office/drawing/2014/main" val="161962024"/>
                    </a:ext>
                  </a:extLst>
                </a:gridCol>
                <a:gridCol w="331720">
                  <a:extLst>
                    <a:ext uri="{9D8B030D-6E8A-4147-A177-3AD203B41FA5}">
                      <a16:colId xmlns:a16="http://schemas.microsoft.com/office/drawing/2014/main" val="1304840280"/>
                    </a:ext>
                  </a:extLst>
                </a:gridCol>
                <a:gridCol w="420007">
                  <a:extLst>
                    <a:ext uri="{9D8B030D-6E8A-4147-A177-3AD203B41FA5}">
                      <a16:colId xmlns:a16="http://schemas.microsoft.com/office/drawing/2014/main" val="1690154811"/>
                    </a:ext>
                  </a:extLst>
                </a:gridCol>
                <a:gridCol w="420007">
                  <a:extLst>
                    <a:ext uri="{9D8B030D-6E8A-4147-A177-3AD203B41FA5}">
                      <a16:colId xmlns:a16="http://schemas.microsoft.com/office/drawing/2014/main" val="2374211244"/>
                    </a:ext>
                  </a:extLst>
                </a:gridCol>
                <a:gridCol w="420007">
                  <a:extLst>
                    <a:ext uri="{9D8B030D-6E8A-4147-A177-3AD203B41FA5}">
                      <a16:colId xmlns:a16="http://schemas.microsoft.com/office/drawing/2014/main" val="1350247176"/>
                    </a:ext>
                  </a:extLst>
                </a:gridCol>
                <a:gridCol w="420007">
                  <a:extLst>
                    <a:ext uri="{9D8B030D-6E8A-4147-A177-3AD203B41FA5}">
                      <a16:colId xmlns:a16="http://schemas.microsoft.com/office/drawing/2014/main" val="3159332000"/>
                    </a:ext>
                  </a:extLst>
                </a:gridCol>
                <a:gridCol w="420007">
                  <a:extLst>
                    <a:ext uri="{9D8B030D-6E8A-4147-A177-3AD203B41FA5}">
                      <a16:colId xmlns:a16="http://schemas.microsoft.com/office/drawing/2014/main" val="2273500356"/>
                    </a:ext>
                  </a:extLst>
                </a:gridCol>
                <a:gridCol w="420007">
                  <a:extLst>
                    <a:ext uri="{9D8B030D-6E8A-4147-A177-3AD203B41FA5}">
                      <a16:colId xmlns:a16="http://schemas.microsoft.com/office/drawing/2014/main" val="1450382426"/>
                    </a:ext>
                  </a:extLst>
                </a:gridCol>
                <a:gridCol w="420007">
                  <a:extLst>
                    <a:ext uri="{9D8B030D-6E8A-4147-A177-3AD203B41FA5}">
                      <a16:colId xmlns:a16="http://schemas.microsoft.com/office/drawing/2014/main" val="4098533345"/>
                    </a:ext>
                  </a:extLst>
                </a:gridCol>
                <a:gridCol w="420007">
                  <a:extLst>
                    <a:ext uri="{9D8B030D-6E8A-4147-A177-3AD203B41FA5}">
                      <a16:colId xmlns:a16="http://schemas.microsoft.com/office/drawing/2014/main" val="1446536969"/>
                    </a:ext>
                  </a:extLst>
                </a:gridCol>
                <a:gridCol w="420007">
                  <a:extLst>
                    <a:ext uri="{9D8B030D-6E8A-4147-A177-3AD203B41FA5}">
                      <a16:colId xmlns:a16="http://schemas.microsoft.com/office/drawing/2014/main" val="403540755"/>
                    </a:ext>
                  </a:extLst>
                </a:gridCol>
                <a:gridCol w="420007">
                  <a:extLst>
                    <a:ext uri="{9D8B030D-6E8A-4147-A177-3AD203B41FA5}">
                      <a16:colId xmlns:a16="http://schemas.microsoft.com/office/drawing/2014/main" val="2818869452"/>
                    </a:ext>
                  </a:extLst>
                </a:gridCol>
                <a:gridCol w="420007">
                  <a:extLst>
                    <a:ext uri="{9D8B030D-6E8A-4147-A177-3AD203B41FA5}">
                      <a16:colId xmlns:a16="http://schemas.microsoft.com/office/drawing/2014/main" val="569361722"/>
                    </a:ext>
                  </a:extLst>
                </a:gridCol>
                <a:gridCol w="420007">
                  <a:extLst>
                    <a:ext uri="{9D8B030D-6E8A-4147-A177-3AD203B41FA5}">
                      <a16:colId xmlns:a16="http://schemas.microsoft.com/office/drawing/2014/main" val="4118999105"/>
                    </a:ext>
                  </a:extLst>
                </a:gridCol>
                <a:gridCol w="420007">
                  <a:extLst>
                    <a:ext uri="{9D8B030D-6E8A-4147-A177-3AD203B41FA5}">
                      <a16:colId xmlns:a16="http://schemas.microsoft.com/office/drawing/2014/main" val="2694721724"/>
                    </a:ext>
                  </a:extLst>
                </a:gridCol>
                <a:gridCol w="420007">
                  <a:extLst>
                    <a:ext uri="{9D8B030D-6E8A-4147-A177-3AD203B41FA5}">
                      <a16:colId xmlns:a16="http://schemas.microsoft.com/office/drawing/2014/main" val="3536903999"/>
                    </a:ext>
                  </a:extLst>
                </a:gridCol>
                <a:gridCol w="420007">
                  <a:extLst>
                    <a:ext uri="{9D8B030D-6E8A-4147-A177-3AD203B41FA5}">
                      <a16:colId xmlns:a16="http://schemas.microsoft.com/office/drawing/2014/main" val="2095777813"/>
                    </a:ext>
                  </a:extLst>
                </a:gridCol>
                <a:gridCol w="420007">
                  <a:extLst>
                    <a:ext uri="{9D8B030D-6E8A-4147-A177-3AD203B41FA5}">
                      <a16:colId xmlns:a16="http://schemas.microsoft.com/office/drawing/2014/main" val="1345626133"/>
                    </a:ext>
                  </a:extLst>
                </a:gridCol>
                <a:gridCol w="420007">
                  <a:extLst>
                    <a:ext uri="{9D8B030D-6E8A-4147-A177-3AD203B41FA5}">
                      <a16:colId xmlns:a16="http://schemas.microsoft.com/office/drawing/2014/main" val="782130085"/>
                    </a:ext>
                  </a:extLst>
                </a:gridCol>
              </a:tblGrid>
              <a:tr h="224400">
                <a:tc>
                  <a:txBody>
                    <a:bodyPr/>
                    <a:lstStyle/>
                    <a:p>
                      <a:pPr algn="l"/>
                      <a:r>
                        <a:rPr lang="de-DE" sz="1200" b="0">
                          <a:solidFill>
                            <a:schemeClr val="bg1"/>
                          </a:solidFill>
                          <a:latin typeface="Arial" panose="020B0604020202020204" pitchFamily="34" charset="0"/>
                          <a:cs typeface="Arial" panose="020B0604020202020204" pitchFamily="34" charset="0"/>
                        </a:rPr>
                        <a:t>No. of patients</a:t>
                      </a:r>
                    </a:p>
                  </a:txBody>
                  <a:tcPr marL="108000" marR="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49</a:t>
                      </a:r>
                    </a:p>
                  </a:txBody>
                  <a:tcPr marL="0" marR="0" marT="36000" marB="3600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48</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46</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41</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40</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36</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34</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30</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27</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21</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19</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10</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5</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2</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2</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2</a:t>
                      </a:r>
                    </a:p>
                  </a:txBody>
                  <a:tcPr marL="0" marR="0" marT="36000" marB="3600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extLst>
                  <a:ext uri="{0D108BD9-81ED-4DB2-BD59-A6C34878D82A}">
                    <a16:rowId xmlns:a16="http://schemas.microsoft.com/office/drawing/2014/main" val="3888505032"/>
                  </a:ext>
                </a:extLst>
              </a:tr>
            </a:tbl>
          </a:graphicData>
        </a:graphic>
      </p:graphicFrame>
    </p:spTree>
    <p:extLst>
      <p:ext uri="{BB962C8B-B14F-4D97-AF65-F5344CB8AC3E}">
        <p14:creationId xmlns:p14="http://schemas.microsoft.com/office/powerpoint/2010/main" val="28106763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A1C293D-3A0F-B692-C13B-5EA9C45FC6BB}"/>
              </a:ext>
            </a:extLst>
          </p:cNvPr>
          <p:cNvSpPr>
            <a:spLocks noGrp="1"/>
          </p:cNvSpPr>
          <p:nvPr>
            <p:ph type="body" sz="quarter" idx="12"/>
          </p:nvPr>
        </p:nvSpPr>
        <p:spPr>
          <a:xfrm>
            <a:off x="416533" y="1280567"/>
            <a:ext cx="5571517" cy="647700"/>
          </a:xfrm>
        </p:spPr>
        <p:txBody>
          <a:bodyPr/>
          <a:lstStyle/>
          <a:p>
            <a:r>
              <a:rPr lang="en-US"/>
              <a:t>PFS in patients with a CR at EOT </a:t>
            </a:r>
          </a:p>
        </p:txBody>
      </p:sp>
      <p:sp>
        <p:nvSpPr>
          <p:cNvPr id="3" name="Title 2">
            <a:extLst>
              <a:ext uri="{FF2B5EF4-FFF2-40B4-BE49-F238E27FC236}">
                <a16:creationId xmlns:a16="http://schemas.microsoft.com/office/drawing/2014/main" id="{91096BB7-28AA-4899-15C8-5A6FD1820F6B}"/>
              </a:ext>
            </a:extLst>
          </p:cNvPr>
          <p:cNvSpPr>
            <a:spLocks noGrp="1"/>
          </p:cNvSpPr>
          <p:nvPr>
            <p:ph type="title"/>
          </p:nvPr>
        </p:nvSpPr>
        <p:spPr/>
        <p:txBody>
          <a:bodyPr/>
          <a:lstStyle/>
          <a:p>
            <a:r>
              <a:rPr lang="en-US"/>
              <a:t>PFS and OS at EOT  </a:t>
            </a:r>
          </a:p>
        </p:txBody>
      </p:sp>
      <p:sp>
        <p:nvSpPr>
          <p:cNvPr id="4" name="Footer Placeholder 3">
            <a:extLst>
              <a:ext uri="{FF2B5EF4-FFF2-40B4-BE49-F238E27FC236}">
                <a16:creationId xmlns:a16="http://schemas.microsoft.com/office/drawing/2014/main" id="{6321324A-4863-EEC5-16C2-F40CF2300E82}"/>
              </a:ext>
            </a:extLst>
          </p:cNvPr>
          <p:cNvSpPr>
            <a:spLocks noGrp="1"/>
          </p:cNvSpPr>
          <p:nvPr>
            <p:ph type="ftr" sz="quarter" idx="13"/>
          </p:nvPr>
        </p:nvSpPr>
        <p:spPr/>
        <p:txBody>
          <a:bodyPr/>
          <a:lstStyle/>
          <a:p>
            <a:r>
              <a:rPr lang="en-GB"/>
              <a:t>Data cut-off date: July 8, 2022.</a:t>
            </a:r>
          </a:p>
          <a:p>
            <a:r>
              <a:rPr lang="en-GB" b="1"/>
              <a:t>CI, </a:t>
            </a:r>
            <a:r>
              <a:rPr lang="en-GB"/>
              <a:t>confidence interval; </a:t>
            </a:r>
            <a:r>
              <a:rPr lang="en-GB" b="1"/>
              <a:t>CR</a:t>
            </a:r>
            <a:r>
              <a:rPr lang="en-GB"/>
              <a:t>, complete response; </a:t>
            </a:r>
            <a:r>
              <a:rPr lang="en-GB" b="1"/>
              <a:t>EOT</a:t>
            </a:r>
            <a:r>
              <a:rPr lang="en-GB"/>
              <a:t>, end of treatment; </a:t>
            </a:r>
            <a:r>
              <a:rPr lang="en-GB" b="1"/>
              <a:t>NE</a:t>
            </a:r>
            <a:r>
              <a:rPr lang="en-GB"/>
              <a:t>, not estimable; </a:t>
            </a:r>
            <a:r>
              <a:rPr lang="en-GB" b="1"/>
              <a:t>OS</a:t>
            </a:r>
            <a:r>
              <a:rPr lang="en-GB"/>
              <a:t>, overall survival; </a:t>
            </a:r>
            <a:r>
              <a:rPr lang="en-GB" b="1"/>
              <a:t>PFS</a:t>
            </a:r>
            <a:r>
              <a:rPr lang="en-GB"/>
              <a:t>, progression-free survival.</a:t>
            </a: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Sehn</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LH, et al. Abstract 83 presented at 17-ICML.</a:t>
            </a:r>
            <a:r>
              <a:rPr lang="en-GB"/>
              <a:t>  </a:t>
            </a:r>
          </a:p>
        </p:txBody>
      </p:sp>
      <p:sp>
        <p:nvSpPr>
          <p:cNvPr id="13" name="Text Placeholder 12">
            <a:extLst>
              <a:ext uri="{FF2B5EF4-FFF2-40B4-BE49-F238E27FC236}">
                <a16:creationId xmlns:a16="http://schemas.microsoft.com/office/drawing/2014/main" id="{50B349E9-02BB-1428-02EF-9C7B1D79A716}"/>
              </a:ext>
            </a:extLst>
          </p:cNvPr>
          <p:cNvSpPr>
            <a:spLocks noGrp="1"/>
          </p:cNvSpPr>
          <p:nvPr>
            <p:ph type="body" sz="quarter" idx="14"/>
          </p:nvPr>
        </p:nvSpPr>
        <p:spPr/>
        <p:txBody>
          <a:bodyPr/>
          <a:lstStyle/>
          <a:p>
            <a:r>
              <a:rPr lang="en-US"/>
              <a:t>OS in patients with a CR at EOT </a:t>
            </a:r>
          </a:p>
        </p:txBody>
      </p:sp>
      <p:graphicFrame>
        <p:nvGraphicFramePr>
          <p:cNvPr id="15" name="Table 15">
            <a:extLst>
              <a:ext uri="{FF2B5EF4-FFF2-40B4-BE49-F238E27FC236}">
                <a16:creationId xmlns:a16="http://schemas.microsoft.com/office/drawing/2014/main" id="{5E38060F-185B-8FF9-D24C-08243FD3EA73}"/>
              </a:ext>
            </a:extLst>
          </p:cNvPr>
          <p:cNvGraphicFramePr>
            <a:graphicFrameLocks noGrp="1"/>
          </p:cNvGraphicFramePr>
          <p:nvPr>
            <p:ph idx="4294967295"/>
            <p:extLst>
              <p:ext uri="{D42A27DB-BD31-4B8C-83A1-F6EECF244321}">
                <p14:modId xmlns:p14="http://schemas.microsoft.com/office/powerpoint/2010/main" val="536403290"/>
              </p:ext>
            </p:extLst>
          </p:nvPr>
        </p:nvGraphicFramePr>
        <p:xfrm>
          <a:off x="416533" y="5240331"/>
          <a:ext cx="5580000" cy="822960"/>
        </p:xfrm>
        <a:graphic>
          <a:graphicData uri="http://schemas.openxmlformats.org/drawingml/2006/table">
            <a:tbl>
              <a:tblPr firstRow="1" bandRow="1">
                <a:tableStyleId>{5C22544A-7EE6-4342-B048-85BDC9FD1C3A}</a:tableStyleId>
              </a:tblPr>
              <a:tblGrid>
                <a:gridCol w="3240000">
                  <a:extLst>
                    <a:ext uri="{9D8B030D-6E8A-4147-A177-3AD203B41FA5}">
                      <a16:colId xmlns:a16="http://schemas.microsoft.com/office/drawing/2014/main" val="2694582759"/>
                    </a:ext>
                  </a:extLst>
                </a:gridCol>
                <a:gridCol w="2340000">
                  <a:extLst>
                    <a:ext uri="{9D8B030D-6E8A-4147-A177-3AD203B41FA5}">
                      <a16:colId xmlns:a16="http://schemas.microsoft.com/office/drawing/2014/main" val="2773504741"/>
                    </a:ext>
                  </a:extLst>
                </a:gridCol>
              </a:tblGrid>
              <a:tr h="159646">
                <a:tc>
                  <a:txBody>
                    <a:bodyPr/>
                    <a:lstStyle/>
                    <a:p>
                      <a:endParaRPr lang="en-US" sz="1200"/>
                    </a:p>
                  </a:txBody>
                  <a:tcPr anchor="ctr"/>
                </a:tc>
                <a:tc>
                  <a:txBody>
                    <a:bodyPr/>
                    <a:lstStyle/>
                    <a:p>
                      <a:pPr algn="ctr"/>
                      <a:r>
                        <a:rPr lang="en-US" sz="1200"/>
                        <a:t>n=49</a:t>
                      </a:r>
                    </a:p>
                  </a:txBody>
                  <a:tcPr anchor="ctr"/>
                </a:tc>
                <a:extLst>
                  <a:ext uri="{0D108BD9-81ED-4DB2-BD59-A6C34878D82A}">
                    <a16:rowId xmlns:a16="http://schemas.microsoft.com/office/drawing/2014/main" val="1614770681"/>
                  </a:ext>
                </a:extLst>
              </a:tr>
              <a:tr h="159646">
                <a:tc>
                  <a:txBody>
                    <a:bodyPr/>
                    <a:lstStyle/>
                    <a:p>
                      <a:r>
                        <a:rPr lang="en-US" sz="1200"/>
                        <a:t>Median, months (95% CI)</a:t>
                      </a:r>
                    </a:p>
                  </a:txBody>
                  <a:tcPr anchor="ctr"/>
                </a:tc>
                <a:tc>
                  <a:txBody>
                    <a:bodyPr/>
                    <a:lstStyle/>
                    <a:p>
                      <a:pPr algn="ctr"/>
                      <a:r>
                        <a:rPr lang="en-US" sz="1200"/>
                        <a:t>NE (26.3-NE)</a:t>
                      </a:r>
                    </a:p>
                  </a:txBody>
                  <a:tcPr anchor="ctr"/>
                </a:tc>
                <a:extLst>
                  <a:ext uri="{0D108BD9-81ED-4DB2-BD59-A6C34878D82A}">
                    <a16:rowId xmlns:a16="http://schemas.microsoft.com/office/drawing/2014/main" val="923499807"/>
                  </a:ext>
                </a:extLst>
              </a:tr>
              <a:tr h="159646">
                <a:tc>
                  <a:txBody>
                    <a:bodyPr/>
                    <a:lstStyle/>
                    <a:p>
                      <a:r>
                        <a:rPr lang="en-US" sz="1200"/>
                        <a:t>24-month PFS after first dose, % (95% CI)</a:t>
                      </a:r>
                    </a:p>
                  </a:txBody>
                  <a:tcPr anchor="ctr"/>
                </a:tc>
                <a:tc>
                  <a:txBody>
                    <a:bodyPr/>
                    <a:lstStyle/>
                    <a:p>
                      <a:pPr algn="ctr"/>
                      <a:r>
                        <a:rPr lang="en-US" sz="1200"/>
                        <a:t>77 (63.3-91.0)</a:t>
                      </a:r>
                    </a:p>
                  </a:txBody>
                  <a:tcPr anchor="ctr"/>
                </a:tc>
                <a:extLst>
                  <a:ext uri="{0D108BD9-81ED-4DB2-BD59-A6C34878D82A}">
                    <a16:rowId xmlns:a16="http://schemas.microsoft.com/office/drawing/2014/main" val="1316723083"/>
                  </a:ext>
                </a:extLst>
              </a:tr>
            </a:tbl>
          </a:graphicData>
        </a:graphic>
      </p:graphicFrame>
      <p:graphicFrame>
        <p:nvGraphicFramePr>
          <p:cNvPr id="18" name="Table 15">
            <a:extLst>
              <a:ext uri="{FF2B5EF4-FFF2-40B4-BE49-F238E27FC236}">
                <a16:creationId xmlns:a16="http://schemas.microsoft.com/office/drawing/2014/main" id="{970E51DE-1C1D-184A-5DD0-53CDF24F903C}"/>
              </a:ext>
            </a:extLst>
          </p:cNvPr>
          <p:cNvGraphicFramePr>
            <a:graphicFrameLocks/>
          </p:cNvGraphicFramePr>
          <p:nvPr>
            <p:extLst>
              <p:ext uri="{D42A27DB-BD31-4B8C-83A1-F6EECF244321}">
                <p14:modId xmlns:p14="http://schemas.microsoft.com/office/powerpoint/2010/main" val="3971720299"/>
              </p:ext>
            </p:extLst>
          </p:nvPr>
        </p:nvGraphicFramePr>
        <p:xfrm>
          <a:off x="6211888" y="5240331"/>
          <a:ext cx="5580000" cy="822960"/>
        </p:xfrm>
        <a:graphic>
          <a:graphicData uri="http://schemas.openxmlformats.org/drawingml/2006/table">
            <a:tbl>
              <a:tblPr firstRow="1" bandRow="1">
                <a:tableStyleId>{5C22544A-7EE6-4342-B048-85BDC9FD1C3A}</a:tableStyleId>
              </a:tblPr>
              <a:tblGrid>
                <a:gridCol w="3240000">
                  <a:extLst>
                    <a:ext uri="{9D8B030D-6E8A-4147-A177-3AD203B41FA5}">
                      <a16:colId xmlns:a16="http://schemas.microsoft.com/office/drawing/2014/main" val="2694582759"/>
                    </a:ext>
                  </a:extLst>
                </a:gridCol>
                <a:gridCol w="2340000">
                  <a:extLst>
                    <a:ext uri="{9D8B030D-6E8A-4147-A177-3AD203B41FA5}">
                      <a16:colId xmlns:a16="http://schemas.microsoft.com/office/drawing/2014/main" val="2773504741"/>
                    </a:ext>
                  </a:extLst>
                </a:gridCol>
              </a:tblGrid>
              <a:tr h="0">
                <a:tc>
                  <a:txBody>
                    <a:bodyPr/>
                    <a:lstStyle/>
                    <a:p>
                      <a:endParaRPr lang="en-US" sz="1200"/>
                    </a:p>
                  </a:txBody>
                  <a:tcPr anchor="ctr"/>
                </a:tc>
                <a:tc>
                  <a:txBody>
                    <a:bodyPr/>
                    <a:lstStyle/>
                    <a:p>
                      <a:pPr algn="ctr"/>
                      <a:r>
                        <a:rPr lang="en-US" sz="1200"/>
                        <a:t>n=49</a:t>
                      </a:r>
                    </a:p>
                  </a:txBody>
                  <a:tcPr anchor="ctr"/>
                </a:tc>
                <a:extLst>
                  <a:ext uri="{0D108BD9-81ED-4DB2-BD59-A6C34878D82A}">
                    <a16:rowId xmlns:a16="http://schemas.microsoft.com/office/drawing/2014/main" val="1614770681"/>
                  </a:ext>
                </a:extLst>
              </a:tr>
              <a:tr h="0">
                <a:tc>
                  <a:txBody>
                    <a:bodyPr/>
                    <a:lstStyle/>
                    <a:p>
                      <a:r>
                        <a:rPr lang="en-US" sz="1200"/>
                        <a:t>Median, months (95% CI)</a:t>
                      </a:r>
                    </a:p>
                  </a:txBody>
                  <a:tcPr anchor="ctr"/>
                </a:tc>
                <a:tc>
                  <a:txBody>
                    <a:bodyPr/>
                    <a:lstStyle/>
                    <a:p>
                      <a:pPr algn="ctr"/>
                      <a:r>
                        <a:rPr lang="en-US" sz="1200"/>
                        <a:t>NE (NE-NE)</a:t>
                      </a:r>
                    </a:p>
                  </a:txBody>
                  <a:tcPr anchor="ctr"/>
                </a:tc>
                <a:extLst>
                  <a:ext uri="{0D108BD9-81ED-4DB2-BD59-A6C34878D82A}">
                    <a16:rowId xmlns:a16="http://schemas.microsoft.com/office/drawing/2014/main" val="923499807"/>
                  </a:ext>
                </a:extLst>
              </a:tr>
              <a:tr h="0">
                <a:tc>
                  <a:txBody>
                    <a:bodyPr/>
                    <a:lstStyle/>
                    <a:p>
                      <a:r>
                        <a:rPr lang="en-US" sz="1200"/>
                        <a:t>24-month OS, % (95% CI)</a:t>
                      </a:r>
                    </a:p>
                  </a:txBody>
                  <a:tcPr anchor="ctr"/>
                </a:tc>
                <a:tc>
                  <a:txBody>
                    <a:bodyPr/>
                    <a:lstStyle/>
                    <a:p>
                      <a:pPr algn="ctr"/>
                      <a:r>
                        <a:rPr lang="en-US" sz="1200"/>
                        <a:t>100 (100-100.0)</a:t>
                      </a:r>
                    </a:p>
                  </a:txBody>
                  <a:tcPr anchor="ctr"/>
                </a:tc>
                <a:extLst>
                  <a:ext uri="{0D108BD9-81ED-4DB2-BD59-A6C34878D82A}">
                    <a16:rowId xmlns:a16="http://schemas.microsoft.com/office/drawing/2014/main" val="1316723083"/>
                  </a:ext>
                </a:extLst>
              </a:tr>
            </a:tbl>
          </a:graphicData>
        </a:graphic>
      </p:graphicFrame>
      <p:grpSp>
        <p:nvGrpSpPr>
          <p:cNvPr id="156" name="Gruppieren 155">
            <a:extLst>
              <a:ext uri="{FF2B5EF4-FFF2-40B4-BE49-F238E27FC236}">
                <a16:creationId xmlns:a16="http://schemas.microsoft.com/office/drawing/2014/main" id="{41A4A043-CC43-8539-5325-B213B6AC06A2}"/>
              </a:ext>
            </a:extLst>
          </p:cNvPr>
          <p:cNvGrpSpPr/>
          <p:nvPr/>
        </p:nvGrpSpPr>
        <p:grpSpPr>
          <a:xfrm>
            <a:off x="407042" y="2013279"/>
            <a:ext cx="5581008" cy="2569361"/>
            <a:chOff x="407042" y="2013279"/>
            <a:chExt cx="5581008" cy="2569361"/>
          </a:xfrm>
        </p:grpSpPr>
        <p:cxnSp>
          <p:nvCxnSpPr>
            <p:cNvPr id="25" name="Gerade Verbindung 24">
              <a:extLst>
                <a:ext uri="{FF2B5EF4-FFF2-40B4-BE49-F238E27FC236}">
                  <a16:creationId xmlns:a16="http://schemas.microsoft.com/office/drawing/2014/main" id="{9C169660-B39C-3CC4-D0C3-69FA0BE4C335}"/>
                </a:ext>
              </a:extLst>
            </p:cNvPr>
            <p:cNvCxnSpPr>
              <a:cxnSpLocks/>
            </p:cNvCxnSpPr>
            <p:nvPr/>
          </p:nvCxnSpPr>
          <p:spPr>
            <a:xfrm>
              <a:off x="1134949" y="2013279"/>
              <a:ext cx="0" cy="20204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723AC28A-2FDA-BD78-0B34-D49A36221A40}"/>
                </a:ext>
              </a:extLst>
            </p:cNvPr>
            <p:cNvCxnSpPr>
              <a:cxnSpLocks/>
            </p:cNvCxnSpPr>
            <p:nvPr/>
          </p:nvCxnSpPr>
          <p:spPr>
            <a:xfrm flipH="1">
              <a:off x="1130919" y="4026973"/>
              <a:ext cx="48571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3FE60C1D-7065-CEC6-4674-758F2CB7CEB5}"/>
                </a:ext>
              </a:extLst>
            </p:cNvPr>
            <p:cNvCxnSpPr>
              <a:cxnSpLocks/>
            </p:cNvCxnSpPr>
            <p:nvPr/>
          </p:nvCxnSpPr>
          <p:spPr>
            <a:xfrm flipH="1">
              <a:off x="1089230" y="396747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C1FED77B-BA5E-BBE5-68FF-01BAF9557BF8}"/>
                </a:ext>
              </a:extLst>
            </p:cNvPr>
            <p:cNvCxnSpPr>
              <a:cxnSpLocks/>
            </p:cNvCxnSpPr>
            <p:nvPr/>
          </p:nvCxnSpPr>
          <p:spPr>
            <a:xfrm flipH="1">
              <a:off x="1089230" y="361186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ADF8E808-25F4-71A6-72BC-AE950A124A1D}"/>
                </a:ext>
              </a:extLst>
            </p:cNvPr>
            <p:cNvCxnSpPr>
              <a:cxnSpLocks/>
            </p:cNvCxnSpPr>
            <p:nvPr/>
          </p:nvCxnSpPr>
          <p:spPr>
            <a:xfrm flipH="1">
              <a:off x="1089230" y="3256261"/>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B453A0A8-ABAD-6B28-8F67-AED05A391177}"/>
                </a:ext>
              </a:extLst>
            </p:cNvPr>
            <p:cNvCxnSpPr>
              <a:cxnSpLocks/>
            </p:cNvCxnSpPr>
            <p:nvPr/>
          </p:nvCxnSpPr>
          <p:spPr>
            <a:xfrm flipH="1">
              <a:off x="1089230" y="2900655"/>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0E2D1E60-2B36-CBA1-08FA-552D39FEFF20}"/>
                </a:ext>
              </a:extLst>
            </p:cNvPr>
            <p:cNvCxnSpPr>
              <a:cxnSpLocks/>
            </p:cNvCxnSpPr>
            <p:nvPr/>
          </p:nvCxnSpPr>
          <p:spPr>
            <a:xfrm flipH="1">
              <a:off x="1089230" y="2545049"/>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feld 42">
              <a:extLst>
                <a:ext uri="{FF2B5EF4-FFF2-40B4-BE49-F238E27FC236}">
                  <a16:creationId xmlns:a16="http://schemas.microsoft.com/office/drawing/2014/main" id="{0A968FE2-E691-84B8-5600-D7C1B1749091}"/>
                </a:ext>
              </a:extLst>
            </p:cNvPr>
            <p:cNvSpPr txBox="1"/>
            <p:nvPr/>
          </p:nvSpPr>
          <p:spPr>
            <a:xfrm>
              <a:off x="2001237" y="4274863"/>
              <a:ext cx="3116494" cy="307777"/>
            </a:xfrm>
            <a:prstGeom prst="rect">
              <a:avLst/>
            </a:prstGeom>
            <a:noFill/>
          </p:spPr>
          <p:txBody>
            <a:bodyPr wrap="none" rtlCol="0">
              <a:spAutoFit/>
            </a:bodyPr>
            <a:lstStyle/>
            <a:p>
              <a:r>
                <a:rPr lang="de-DE" sz="1400" b="1"/>
                <a:t>Time </a:t>
              </a:r>
              <a:r>
                <a:rPr lang="de-DE" sz="1400" b="1" err="1"/>
                <a:t>from</a:t>
              </a:r>
              <a:r>
                <a:rPr lang="de-DE" sz="1400" b="1"/>
                <a:t> </a:t>
              </a:r>
              <a:r>
                <a:rPr lang="de-DE" sz="1400" b="1" err="1"/>
                <a:t>first</a:t>
              </a:r>
              <a:r>
                <a:rPr lang="de-DE" sz="1400" b="1"/>
                <a:t> </a:t>
              </a:r>
              <a:r>
                <a:rPr lang="de-DE" sz="1400" b="1" err="1"/>
                <a:t>treatment</a:t>
              </a:r>
              <a:r>
                <a:rPr lang="de-DE" sz="1400" b="1"/>
                <a:t>, </a:t>
              </a:r>
              <a:r>
                <a:rPr lang="de-DE" sz="1400" b="1" err="1"/>
                <a:t>months</a:t>
              </a:r>
              <a:endParaRPr lang="de-DE" sz="1400" b="1"/>
            </a:p>
          </p:txBody>
        </p:sp>
        <p:sp>
          <p:nvSpPr>
            <p:cNvPr id="44" name="Textfeld 43">
              <a:extLst>
                <a:ext uri="{FF2B5EF4-FFF2-40B4-BE49-F238E27FC236}">
                  <a16:creationId xmlns:a16="http://schemas.microsoft.com/office/drawing/2014/main" id="{9243B696-201A-D0BF-207B-FB48CBAFFAFE}"/>
                </a:ext>
              </a:extLst>
            </p:cNvPr>
            <p:cNvSpPr txBox="1"/>
            <p:nvPr/>
          </p:nvSpPr>
          <p:spPr>
            <a:xfrm>
              <a:off x="1059973" y="4061405"/>
              <a:ext cx="269625" cy="276999"/>
            </a:xfrm>
            <a:prstGeom prst="rect">
              <a:avLst/>
            </a:prstGeom>
            <a:noFill/>
          </p:spPr>
          <p:txBody>
            <a:bodyPr wrap="none" rtlCol="0">
              <a:spAutoFit/>
            </a:bodyPr>
            <a:lstStyle/>
            <a:p>
              <a:pPr algn="ctr"/>
              <a:r>
                <a:rPr lang="de-DE" sz="1200"/>
                <a:t>0</a:t>
              </a:r>
            </a:p>
          </p:txBody>
        </p:sp>
        <p:sp>
          <p:nvSpPr>
            <p:cNvPr id="45" name="Textfeld 44">
              <a:extLst>
                <a:ext uri="{FF2B5EF4-FFF2-40B4-BE49-F238E27FC236}">
                  <a16:creationId xmlns:a16="http://schemas.microsoft.com/office/drawing/2014/main" id="{B6AFFA84-66C1-10BF-E985-4130F5B0290E}"/>
                </a:ext>
              </a:extLst>
            </p:cNvPr>
            <p:cNvSpPr txBox="1"/>
            <p:nvPr/>
          </p:nvSpPr>
          <p:spPr>
            <a:xfrm>
              <a:off x="1312934" y="4061405"/>
              <a:ext cx="269625" cy="276999"/>
            </a:xfrm>
            <a:prstGeom prst="rect">
              <a:avLst/>
            </a:prstGeom>
            <a:noFill/>
          </p:spPr>
          <p:txBody>
            <a:bodyPr wrap="none" rtlCol="0">
              <a:spAutoFit/>
            </a:bodyPr>
            <a:lstStyle/>
            <a:p>
              <a:pPr algn="ctr"/>
              <a:r>
                <a:rPr lang="de-DE" sz="1200"/>
                <a:t>2</a:t>
              </a:r>
            </a:p>
          </p:txBody>
        </p:sp>
        <p:sp>
          <p:nvSpPr>
            <p:cNvPr id="46" name="Textfeld 45">
              <a:extLst>
                <a:ext uri="{FF2B5EF4-FFF2-40B4-BE49-F238E27FC236}">
                  <a16:creationId xmlns:a16="http://schemas.microsoft.com/office/drawing/2014/main" id="{FD41212A-5B0D-BF31-98D3-2552C3FF5871}"/>
                </a:ext>
              </a:extLst>
            </p:cNvPr>
            <p:cNvSpPr txBox="1"/>
            <p:nvPr/>
          </p:nvSpPr>
          <p:spPr>
            <a:xfrm>
              <a:off x="1570589" y="4061405"/>
              <a:ext cx="269626" cy="276999"/>
            </a:xfrm>
            <a:prstGeom prst="rect">
              <a:avLst/>
            </a:prstGeom>
            <a:noFill/>
          </p:spPr>
          <p:txBody>
            <a:bodyPr wrap="none" rtlCol="0">
              <a:spAutoFit/>
            </a:bodyPr>
            <a:lstStyle/>
            <a:p>
              <a:pPr algn="ctr"/>
              <a:r>
                <a:rPr lang="de-DE" sz="1200"/>
                <a:t>4</a:t>
              </a:r>
            </a:p>
          </p:txBody>
        </p:sp>
        <p:sp>
          <p:nvSpPr>
            <p:cNvPr id="47" name="Textfeld 46">
              <a:extLst>
                <a:ext uri="{FF2B5EF4-FFF2-40B4-BE49-F238E27FC236}">
                  <a16:creationId xmlns:a16="http://schemas.microsoft.com/office/drawing/2014/main" id="{298B8F45-345E-B856-15F5-B5A1E39651CD}"/>
                </a:ext>
              </a:extLst>
            </p:cNvPr>
            <p:cNvSpPr txBox="1"/>
            <p:nvPr/>
          </p:nvSpPr>
          <p:spPr>
            <a:xfrm>
              <a:off x="1825598" y="4061405"/>
              <a:ext cx="269625" cy="276999"/>
            </a:xfrm>
            <a:prstGeom prst="rect">
              <a:avLst/>
            </a:prstGeom>
            <a:noFill/>
          </p:spPr>
          <p:txBody>
            <a:bodyPr wrap="none" rtlCol="0">
              <a:spAutoFit/>
            </a:bodyPr>
            <a:lstStyle/>
            <a:p>
              <a:pPr algn="ctr"/>
              <a:r>
                <a:rPr lang="de-DE" sz="1200"/>
                <a:t>6</a:t>
              </a:r>
            </a:p>
          </p:txBody>
        </p:sp>
        <p:sp>
          <p:nvSpPr>
            <p:cNvPr id="48" name="Textfeld 47">
              <a:extLst>
                <a:ext uri="{FF2B5EF4-FFF2-40B4-BE49-F238E27FC236}">
                  <a16:creationId xmlns:a16="http://schemas.microsoft.com/office/drawing/2014/main" id="{23EBBAA3-EDA0-D944-F088-307929915A78}"/>
                </a:ext>
              </a:extLst>
            </p:cNvPr>
            <p:cNvSpPr txBox="1"/>
            <p:nvPr/>
          </p:nvSpPr>
          <p:spPr>
            <a:xfrm>
              <a:off x="2084471" y="4061405"/>
              <a:ext cx="269625" cy="276999"/>
            </a:xfrm>
            <a:prstGeom prst="rect">
              <a:avLst/>
            </a:prstGeom>
            <a:noFill/>
          </p:spPr>
          <p:txBody>
            <a:bodyPr wrap="none" rtlCol="0">
              <a:spAutoFit/>
            </a:bodyPr>
            <a:lstStyle/>
            <a:p>
              <a:pPr algn="ctr"/>
              <a:r>
                <a:rPr lang="de-DE" sz="1200"/>
                <a:t>8</a:t>
              </a:r>
            </a:p>
          </p:txBody>
        </p:sp>
        <p:sp>
          <p:nvSpPr>
            <p:cNvPr id="49" name="Textfeld 48">
              <a:extLst>
                <a:ext uri="{FF2B5EF4-FFF2-40B4-BE49-F238E27FC236}">
                  <a16:creationId xmlns:a16="http://schemas.microsoft.com/office/drawing/2014/main" id="{6356C6CF-72E3-08AA-BFB5-CD9AFCC4E10C}"/>
                </a:ext>
              </a:extLst>
            </p:cNvPr>
            <p:cNvSpPr txBox="1"/>
            <p:nvPr/>
          </p:nvSpPr>
          <p:spPr>
            <a:xfrm>
              <a:off x="2290742" y="4061405"/>
              <a:ext cx="352800" cy="276999"/>
            </a:xfrm>
            <a:prstGeom prst="rect">
              <a:avLst/>
            </a:prstGeom>
            <a:noFill/>
          </p:spPr>
          <p:txBody>
            <a:bodyPr wrap="none" rtlCol="0">
              <a:spAutoFit/>
            </a:bodyPr>
            <a:lstStyle/>
            <a:p>
              <a:pPr algn="ctr"/>
              <a:r>
                <a:rPr lang="de-DE" sz="1200"/>
                <a:t>10</a:t>
              </a:r>
            </a:p>
          </p:txBody>
        </p:sp>
        <p:sp>
          <p:nvSpPr>
            <p:cNvPr id="50" name="Textfeld 49">
              <a:extLst>
                <a:ext uri="{FF2B5EF4-FFF2-40B4-BE49-F238E27FC236}">
                  <a16:creationId xmlns:a16="http://schemas.microsoft.com/office/drawing/2014/main" id="{19AB427A-939B-C090-C373-28C9ACC516DD}"/>
                </a:ext>
              </a:extLst>
            </p:cNvPr>
            <p:cNvSpPr txBox="1"/>
            <p:nvPr/>
          </p:nvSpPr>
          <p:spPr>
            <a:xfrm>
              <a:off x="2552570" y="4061405"/>
              <a:ext cx="352800" cy="276999"/>
            </a:xfrm>
            <a:prstGeom prst="rect">
              <a:avLst/>
            </a:prstGeom>
            <a:noFill/>
          </p:spPr>
          <p:txBody>
            <a:bodyPr wrap="none" rtlCol="0">
              <a:spAutoFit/>
            </a:bodyPr>
            <a:lstStyle/>
            <a:p>
              <a:pPr algn="ctr"/>
              <a:r>
                <a:rPr lang="de-DE" sz="1200"/>
                <a:t>12</a:t>
              </a:r>
            </a:p>
          </p:txBody>
        </p:sp>
        <p:sp>
          <p:nvSpPr>
            <p:cNvPr id="51" name="Textfeld 50">
              <a:extLst>
                <a:ext uri="{FF2B5EF4-FFF2-40B4-BE49-F238E27FC236}">
                  <a16:creationId xmlns:a16="http://schemas.microsoft.com/office/drawing/2014/main" id="{CA120E9E-E570-52D6-69FD-B555C0DD2260}"/>
                </a:ext>
              </a:extLst>
            </p:cNvPr>
            <p:cNvSpPr txBox="1"/>
            <p:nvPr/>
          </p:nvSpPr>
          <p:spPr>
            <a:xfrm>
              <a:off x="2800760" y="4061405"/>
              <a:ext cx="352800" cy="276999"/>
            </a:xfrm>
            <a:prstGeom prst="rect">
              <a:avLst/>
            </a:prstGeom>
            <a:noFill/>
          </p:spPr>
          <p:txBody>
            <a:bodyPr wrap="none" rtlCol="0">
              <a:spAutoFit/>
            </a:bodyPr>
            <a:lstStyle/>
            <a:p>
              <a:pPr algn="ctr"/>
              <a:r>
                <a:rPr lang="de-DE" sz="1200"/>
                <a:t>14</a:t>
              </a:r>
            </a:p>
          </p:txBody>
        </p:sp>
        <p:sp>
          <p:nvSpPr>
            <p:cNvPr id="52" name="Textfeld 51">
              <a:extLst>
                <a:ext uri="{FF2B5EF4-FFF2-40B4-BE49-F238E27FC236}">
                  <a16:creationId xmlns:a16="http://schemas.microsoft.com/office/drawing/2014/main" id="{62DD914F-E718-33C8-3F94-3BD98C79DBF5}"/>
                </a:ext>
              </a:extLst>
            </p:cNvPr>
            <p:cNvSpPr txBox="1"/>
            <p:nvPr/>
          </p:nvSpPr>
          <p:spPr>
            <a:xfrm>
              <a:off x="5610907" y="4061405"/>
              <a:ext cx="352800" cy="276999"/>
            </a:xfrm>
            <a:prstGeom prst="rect">
              <a:avLst/>
            </a:prstGeom>
            <a:noFill/>
          </p:spPr>
          <p:txBody>
            <a:bodyPr wrap="none" rtlCol="0">
              <a:spAutoFit/>
            </a:bodyPr>
            <a:lstStyle/>
            <a:p>
              <a:pPr algn="ctr"/>
              <a:r>
                <a:rPr lang="de-DE" sz="1200"/>
                <a:t>36</a:t>
              </a:r>
            </a:p>
          </p:txBody>
        </p:sp>
        <p:sp>
          <p:nvSpPr>
            <p:cNvPr id="54" name="Textfeld 53">
              <a:extLst>
                <a:ext uri="{FF2B5EF4-FFF2-40B4-BE49-F238E27FC236}">
                  <a16:creationId xmlns:a16="http://schemas.microsoft.com/office/drawing/2014/main" id="{605AA94E-9B3D-41FB-13A5-7C658170ACF6}"/>
                </a:ext>
              </a:extLst>
            </p:cNvPr>
            <p:cNvSpPr txBox="1"/>
            <p:nvPr/>
          </p:nvSpPr>
          <p:spPr>
            <a:xfrm>
              <a:off x="727191" y="3474780"/>
              <a:ext cx="397866" cy="276999"/>
            </a:xfrm>
            <a:prstGeom prst="rect">
              <a:avLst/>
            </a:prstGeom>
            <a:noFill/>
          </p:spPr>
          <p:txBody>
            <a:bodyPr wrap="none" rtlCol="0">
              <a:spAutoFit/>
            </a:bodyPr>
            <a:lstStyle/>
            <a:p>
              <a:pPr algn="r"/>
              <a:r>
                <a:rPr lang="de-DE" sz="1200"/>
                <a:t>0.2</a:t>
              </a:r>
            </a:p>
          </p:txBody>
        </p:sp>
        <p:sp>
          <p:nvSpPr>
            <p:cNvPr id="55" name="Textfeld 54">
              <a:extLst>
                <a:ext uri="{FF2B5EF4-FFF2-40B4-BE49-F238E27FC236}">
                  <a16:creationId xmlns:a16="http://schemas.microsoft.com/office/drawing/2014/main" id="{CEEE015E-B48D-B99E-A7A0-63FB2A4D77F2}"/>
                </a:ext>
              </a:extLst>
            </p:cNvPr>
            <p:cNvSpPr txBox="1"/>
            <p:nvPr/>
          </p:nvSpPr>
          <p:spPr>
            <a:xfrm>
              <a:off x="727191" y="3115712"/>
              <a:ext cx="397866" cy="276999"/>
            </a:xfrm>
            <a:prstGeom prst="rect">
              <a:avLst/>
            </a:prstGeom>
            <a:noFill/>
          </p:spPr>
          <p:txBody>
            <a:bodyPr wrap="none" rtlCol="0">
              <a:spAutoFit/>
            </a:bodyPr>
            <a:lstStyle/>
            <a:p>
              <a:pPr algn="r"/>
              <a:r>
                <a:rPr lang="de-DE" sz="1200"/>
                <a:t>0.4</a:t>
              </a:r>
            </a:p>
          </p:txBody>
        </p:sp>
        <p:sp>
          <p:nvSpPr>
            <p:cNvPr id="56" name="Textfeld 55">
              <a:extLst>
                <a:ext uri="{FF2B5EF4-FFF2-40B4-BE49-F238E27FC236}">
                  <a16:creationId xmlns:a16="http://schemas.microsoft.com/office/drawing/2014/main" id="{C3036ED2-9AC5-6F11-7C7A-D4AEBAB585D8}"/>
                </a:ext>
              </a:extLst>
            </p:cNvPr>
            <p:cNvSpPr txBox="1"/>
            <p:nvPr/>
          </p:nvSpPr>
          <p:spPr>
            <a:xfrm>
              <a:off x="727191" y="2756644"/>
              <a:ext cx="397866" cy="276999"/>
            </a:xfrm>
            <a:prstGeom prst="rect">
              <a:avLst/>
            </a:prstGeom>
            <a:noFill/>
          </p:spPr>
          <p:txBody>
            <a:bodyPr wrap="none" rtlCol="0">
              <a:spAutoFit/>
            </a:bodyPr>
            <a:lstStyle/>
            <a:p>
              <a:pPr algn="r"/>
              <a:r>
                <a:rPr lang="de-DE" sz="1200"/>
                <a:t>0.6</a:t>
              </a:r>
            </a:p>
          </p:txBody>
        </p:sp>
        <p:sp>
          <p:nvSpPr>
            <p:cNvPr id="57" name="Textfeld 56">
              <a:extLst>
                <a:ext uri="{FF2B5EF4-FFF2-40B4-BE49-F238E27FC236}">
                  <a16:creationId xmlns:a16="http://schemas.microsoft.com/office/drawing/2014/main" id="{BF6B73B5-09F7-26D9-3E59-CEC20F3D5B22}"/>
                </a:ext>
              </a:extLst>
            </p:cNvPr>
            <p:cNvSpPr txBox="1"/>
            <p:nvPr/>
          </p:nvSpPr>
          <p:spPr>
            <a:xfrm>
              <a:off x="727191" y="2397576"/>
              <a:ext cx="397866" cy="276999"/>
            </a:xfrm>
            <a:prstGeom prst="rect">
              <a:avLst/>
            </a:prstGeom>
            <a:noFill/>
          </p:spPr>
          <p:txBody>
            <a:bodyPr wrap="none" rtlCol="0">
              <a:spAutoFit/>
            </a:bodyPr>
            <a:lstStyle/>
            <a:p>
              <a:pPr algn="r"/>
              <a:r>
                <a:rPr lang="de-DE" sz="1200"/>
                <a:t>0.8</a:t>
              </a:r>
            </a:p>
          </p:txBody>
        </p:sp>
        <p:sp>
          <p:nvSpPr>
            <p:cNvPr id="64" name="Textfeld 63">
              <a:extLst>
                <a:ext uri="{FF2B5EF4-FFF2-40B4-BE49-F238E27FC236}">
                  <a16:creationId xmlns:a16="http://schemas.microsoft.com/office/drawing/2014/main" id="{4393F775-8AFA-7081-5D14-690CE83488F9}"/>
                </a:ext>
              </a:extLst>
            </p:cNvPr>
            <p:cNvSpPr txBox="1"/>
            <p:nvPr/>
          </p:nvSpPr>
          <p:spPr>
            <a:xfrm>
              <a:off x="727192" y="3833847"/>
              <a:ext cx="397865" cy="276999"/>
            </a:xfrm>
            <a:prstGeom prst="rect">
              <a:avLst/>
            </a:prstGeom>
            <a:noFill/>
          </p:spPr>
          <p:txBody>
            <a:bodyPr wrap="none" rtlCol="0">
              <a:spAutoFit/>
            </a:bodyPr>
            <a:lstStyle/>
            <a:p>
              <a:pPr algn="r"/>
              <a:r>
                <a:rPr lang="de-DE" sz="1200"/>
                <a:t>0.0</a:t>
              </a:r>
            </a:p>
          </p:txBody>
        </p:sp>
        <p:cxnSp>
          <p:nvCxnSpPr>
            <p:cNvPr id="65" name="Gerade Verbindung 64">
              <a:extLst>
                <a:ext uri="{FF2B5EF4-FFF2-40B4-BE49-F238E27FC236}">
                  <a16:creationId xmlns:a16="http://schemas.microsoft.com/office/drawing/2014/main" id="{0CCF0610-0BF4-7EE7-EA97-77B83DF371C2}"/>
                </a:ext>
              </a:extLst>
            </p:cNvPr>
            <p:cNvCxnSpPr>
              <a:cxnSpLocks/>
            </p:cNvCxnSpPr>
            <p:nvPr/>
          </p:nvCxnSpPr>
          <p:spPr>
            <a:xfrm flipH="1">
              <a:off x="1089230" y="218944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feld 65">
              <a:extLst>
                <a:ext uri="{FF2B5EF4-FFF2-40B4-BE49-F238E27FC236}">
                  <a16:creationId xmlns:a16="http://schemas.microsoft.com/office/drawing/2014/main" id="{CF98624C-C072-745E-7495-0C62B27D42E5}"/>
                </a:ext>
              </a:extLst>
            </p:cNvPr>
            <p:cNvSpPr txBox="1"/>
            <p:nvPr/>
          </p:nvSpPr>
          <p:spPr>
            <a:xfrm>
              <a:off x="727191" y="2038508"/>
              <a:ext cx="397866" cy="276999"/>
            </a:xfrm>
            <a:prstGeom prst="rect">
              <a:avLst/>
            </a:prstGeom>
            <a:noFill/>
          </p:spPr>
          <p:txBody>
            <a:bodyPr wrap="none" rtlCol="0">
              <a:spAutoFit/>
            </a:bodyPr>
            <a:lstStyle/>
            <a:p>
              <a:pPr algn="r"/>
              <a:r>
                <a:rPr lang="de-DE" sz="1200"/>
                <a:t>1.0</a:t>
              </a:r>
            </a:p>
          </p:txBody>
        </p:sp>
        <p:sp>
          <p:nvSpPr>
            <p:cNvPr id="69" name="Textfeld 68">
              <a:extLst>
                <a:ext uri="{FF2B5EF4-FFF2-40B4-BE49-F238E27FC236}">
                  <a16:creationId xmlns:a16="http://schemas.microsoft.com/office/drawing/2014/main" id="{3FD6192F-9A70-0A62-80C3-D67894FA5529}"/>
                </a:ext>
              </a:extLst>
            </p:cNvPr>
            <p:cNvSpPr txBox="1"/>
            <p:nvPr/>
          </p:nvSpPr>
          <p:spPr>
            <a:xfrm>
              <a:off x="407042" y="2326537"/>
              <a:ext cx="400110" cy="1405193"/>
            </a:xfrm>
            <a:prstGeom prst="rect">
              <a:avLst/>
            </a:prstGeom>
            <a:noFill/>
          </p:spPr>
          <p:txBody>
            <a:bodyPr vert="vert270" wrap="none" rtlCol="0">
              <a:spAutoFit/>
            </a:bodyPr>
            <a:lstStyle/>
            <a:p>
              <a:r>
                <a:rPr lang="de-DE" sz="1400" b="1"/>
                <a:t>PFS </a:t>
              </a:r>
              <a:r>
                <a:rPr lang="de-DE" sz="1400" b="1" err="1"/>
                <a:t>probability</a:t>
              </a:r>
              <a:endParaRPr lang="de-DE" sz="1400" b="1"/>
            </a:p>
          </p:txBody>
        </p:sp>
        <p:sp>
          <p:nvSpPr>
            <p:cNvPr id="70" name="Textfeld 69">
              <a:extLst>
                <a:ext uri="{FF2B5EF4-FFF2-40B4-BE49-F238E27FC236}">
                  <a16:creationId xmlns:a16="http://schemas.microsoft.com/office/drawing/2014/main" id="{C8B3749D-9648-5D2B-73B9-028684DFFCEB}"/>
                </a:ext>
              </a:extLst>
            </p:cNvPr>
            <p:cNvSpPr txBox="1"/>
            <p:nvPr/>
          </p:nvSpPr>
          <p:spPr>
            <a:xfrm>
              <a:off x="3062588" y="4061405"/>
              <a:ext cx="352800" cy="276999"/>
            </a:xfrm>
            <a:prstGeom prst="rect">
              <a:avLst/>
            </a:prstGeom>
            <a:noFill/>
          </p:spPr>
          <p:txBody>
            <a:bodyPr wrap="none" rtlCol="0">
              <a:spAutoFit/>
            </a:bodyPr>
            <a:lstStyle/>
            <a:p>
              <a:pPr algn="ctr"/>
              <a:r>
                <a:rPr lang="de-DE" sz="1200"/>
                <a:t>16</a:t>
              </a:r>
            </a:p>
          </p:txBody>
        </p:sp>
        <p:sp>
          <p:nvSpPr>
            <p:cNvPr id="71" name="Textfeld 70">
              <a:extLst>
                <a:ext uri="{FF2B5EF4-FFF2-40B4-BE49-F238E27FC236}">
                  <a16:creationId xmlns:a16="http://schemas.microsoft.com/office/drawing/2014/main" id="{81D01170-C490-13E8-283F-766C19B9AA7B}"/>
                </a:ext>
              </a:extLst>
            </p:cNvPr>
            <p:cNvSpPr txBox="1"/>
            <p:nvPr/>
          </p:nvSpPr>
          <p:spPr>
            <a:xfrm>
              <a:off x="3314050" y="4061405"/>
              <a:ext cx="352800" cy="276999"/>
            </a:xfrm>
            <a:prstGeom prst="rect">
              <a:avLst/>
            </a:prstGeom>
            <a:noFill/>
          </p:spPr>
          <p:txBody>
            <a:bodyPr wrap="none" rtlCol="0">
              <a:spAutoFit/>
            </a:bodyPr>
            <a:lstStyle/>
            <a:p>
              <a:pPr algn="ctr"/>
              <a:r>
                <a:rPr lang="de-DE" sz="1200"/>
                <a:t>18</a:t>
              </a:r>
            </a:p>
          </p:txBody>
        </p:sp>
        <p:sp>
          <p:nvSpPr>
            <p:cNvPr id="72" name="Textfeld 71">
              <a:extLst>
                <a:ext uri="{FF2B5EF4-FFF2-40B4-BE49-F238E27FC236}">
                  <a16:creationId xmlns:a16="http://schemas.microsoft.com/office/drawing/2014/main" id="{7B3A27E4-0760-C54B-92B2-5D51976B3B01}"/>
                </a:ext>
              </a:extLst>
            </p:cNvPr>
            <p:cNvSpPr txBox="1"/>
            <p:nvPr/>
          </p:nvSpPr>
          <p:spPr>
            <a:xfrm>
              <a:off x="3573267" y="4061405"/>
              <a:ext cx="352800" cy="276999"/>
            </a:xfrm>
            <a:prstGeom prst="rect">
              <a:avLst/>
            </a:prstGeom>
            <a:noFill/>
          </p:spPr>
          <p:txBody>
            <a:bodyPr wrap="none" rtlCol="0">
              <a:spAutoFit/>
            </a:bodyPr>
            <a:lstStyle/>
            <a:p>
              <a:pPr algn="ctr"/>
              <a:r>
                <a:rPr lang="de-DE" sz="1200"/>
                <a:t>20</a:t>
              </a:r>
            </a:p>
          </p:txBody>
        </p:sp>
        <p:sp>
          <p:nvSpPr>
            <p:cNvPr id="73" name="Textfeld 72">
              <a:extLst>
                <a:ext uri="{FF2B5EF4-FFF2-40B4-BE49-F238E27FC236}">
                  <a16:creationId xmlns:a16="http://schemas.microsoft.com/office/drawing/2014/main" id="{5BBD6A25-3A4B-1981-27DD-E1A5024591DA}"/>
                </a:ext>
              </a:extLst>
            </p:cNvPr>
            <p:cNvSpPr txBox="1"/>
            <p:nvPr/>
          </p:nvSpPr>
          <p:spPr>
            <a:xfrm>
              <a:off x="3827897" y="4061405"/>
              <a:ext cx="352800" cy="276999"/>
            </a:xfrm>
            <a:prstGeom prst="rect">
              <a:avLst/>
            </a:prstGeom>
            <a:noFill/>
          </p:spPr>
          <p:txBody>
            <a:bodyPr wrap="none" rtlCol="0">
              <a:spAutoFit/>
            </a:bodyPr>
            <a:lstStyle/>
            <a:p>
              <a:pPr algn="ctr"/>
              <a:r>
                <a:rPr lang="de-DE" sz="1200"/>
                <a:t>22</a:t>
              </a:r>
            </a:p>
          </p:txBody>
        </p:sp>
        <p:sp>
          <p:nvSpPr>
            <p:cNvPr id="74" name="Textfeld 73">
              <a:extLst>
                <a:ext uri="{FF2B5EF4-FFF2-40B4-BE49-F238E27FC236}">
                  <a16:creationId xmlns:a16="http://schemas.microsoft.com/office/drawing/2014/main" id="{C3A67E09-79DC-B34E-3FFC-58407515B5FC}"/>
                </a:ext>
              </a:extLst>
            </p:cNvPr>
            <p:cNvSpPr txBox="1"/>
            <p:nvPr/>
          </p:nvSpPr>
          <p:spPr>
            <a:xfrm>
              <a:off x="4075325" y="4061405"/>
              <a:ext cx="354584" cy="276999"/>
            </a:xfrm>
            <a:prstGeom prst="rect">
              <a:avLst/>
            </a:prstGeom>
            <a:noFill/>
          </p:spPr>
          <p:txBody>
            <a:bodyPr wrap="none" rtlCol="0">
              <a:spAutoFit/>
            </a:bodyPr>
            <a:lstStyle/>
            <a:p>
              <a:pPr algn="ctr"/>
              <a:r>
                <a:rPr lang="de-DE" sz="1200"/>
                <a:t>24</a:t>
              </a:r>
            </a:p>
          </p:txBody>
        </p:sp>
        <p:sp>
          <p:nvSpPr>
            <p:cNvPr id="75" name="Textfeld 74">
              <a:extLst>
                <a:ext uri="{FF2B5EF4-FFF2-40B4-BE49-F238E27FC236}">
                  <a16:creationId xmlns:a16="http://schemas.microsoft.com/office/drawing/2014/main" id="{3FED2F4E-2407-DD31-6CFB-656C50EB5AB6}"/>
                </a:ext>
              </a:extLst>
            </p:cNvPr>
            <p:cNvSpPr txBox="1"/>
            <p:nvPr/>
          </p:nvSpPr>
          <p:spPr>
            <a:xfrm>
              <a:off x="4340302" y="4061405"/>
              <a:ext cx="354584" cy="276999"/>
            </a:xfrm>
            <a:prstGeom prst="rect">
              <a:avLst/>
            </a:prstGeom>
            <a:noFill/>
          </p:spPr>
          <p:txBody>
            <a:bodyPr wrap="none" rtlCol="0">
              <a:spAutoFit/>
            </a:bodyPr>
            <a:lstStyle/>
            <a:p>
              <a:pPr algn="ctr"/>
              <a:r>
                <a:rPr lang="de-DE" sz="1200"/>
                <a:t>26</a:t>
              </a:r>
            </a:p>
          </p:txBody>
        </p:sp>
        <p:grpSp>
          <p:nvGrpSpPr>
            <p:cNvPr id="95" name="Gruppieren 94">
              <a:extLst>
                <a:ext uri="{FF2B5EF4-FFF2-40B4-BE49-F238E27FC236}">
                  <a16:creationId xmlns:a16="http://schemas.microsoft.com/office/drawing/2014/main" id="{1BA8C206-4128-4C26-A567-0C6211457B42}"/>
                </a:ext>
              </a:extLst>
            </p:cNvPr>
            <p:cNvGrpSpPr/>
            <p:nvPr/>
          </p:nvGrpSpPr>
          <p:grpSpPr>
            <a:xfrm>
              <a:off x="1198031" y="4023286"/>
              <a:ext cx="4589277" cy="45721"/>
              <a:chOff x="1198031" y="4023286"/>
              <a:chExt cx="4589277" cy="45721"/>
            </a:xfrm>
          </p:grpSpPr>
          <p:cxnSp>
            <p:nvCxnSpPr>
              <p:cNvPr id="34" name="Gerade Verbindung 33">
                <a:extLst>
                  <a:ext uri="{FF2B5EF4-FFF2-40B4-BE49-F238E27FC236}">
                    <a16:creationId xmlns:a16="http://schemas.microsoft.com/office/drawing/2014/main" id="{4472B26B-B89F-34BA-75BE-5C0787835EB3}"/>
                  </a:ext>
                </a:extLst>
              </p:cNvPr>
              <p:cNvCxnSpPr>
                <a:cxnSpLocks/>
              </p:cNvCxnSpPr>
              <p:nvPr/>
            </p:nvCxnSpPr>
            <p:spPr>
              <a:xfrm rot="5400000" flipH="1">
                <a:off x="1175171" y="404614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4AF95C58-E1ED-A71C-FAD8-116B264630DF}"/>
                  </a:ext>
                </a:extLst>
              </p:cNvPr>
              <p:cNvCxnSpPr>
                <a:cxnSpLocks/>
              </p:cNvCxnSpPr>
              <p:nvPr/>
            </p:nvCxnSpPr>
            <p:spPr>
              <a:xfrm rot="5400000" flipH="1">
                <a:off x="2195207" y="4046146"/>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C7AE7D3C-1BD6-52A2-2960-7C6841A9FBF3}"/>
                  </a:ext>
                </a:extLst>
              </p:cNvPr>
              <p:cNvCxnSpPr>
                <a:cxnSpLocks/>
              </p:cNvCxnSpPr>
              <p:nvPr/>
            </p:nvCxnSpPr>
            <p:spPr>
              <a:xfrm rot="5400000" flipH="1">
                <a:off x="2705225" y="4046146"/>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D7BC30E4-B684-5DDC-AC6B-424D2DACE7C1}"/>
                  </a:ext>
                </a:extLst>
              </p:cNvPr>
              <p:cNvCxnSpPr>
                <a:cxnSpLocks/>
              </p:cNvCxnSpPr>
              <p:nvPr/>
            </p:nvCxnSpPr>
            <p:spPr>
              <a:xfrm rot="5400000" flipH="1">
                <a:off x="3215243" y="4046146"/>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303BAA15-7707-A4DE-000F-A272F2D3BC17}"/>
                  </a:ext>
                </a:extLst>
              </p:cNvPr>
              <p:cNvCxnSpPr>
                <a:cxnSpLocks/>
              </p:cNvCxnSpPr>
              <p:nvPr/>
            </p:nvCxnSpPr>
            <p:spPr>
              <a:xfrm rot="5400000" flipH="1">
                <a:off x="3470252" y="4046146"/>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FDF9B7EB-D103-A636-0602-596CACC26C05}"/>
                  </a:ext>
                </a:extLst>
              </p:cNvPr>
              <p:cNvCxnSpPr>
                <a:cxnSpLocks/>
              </p:cNvCxnSpPr>
              <p:nvPr/>
            </p:nvCxnSpPr>
            <p:spPr>
              <a:xfrm rot="5400000" flipH="1">
                <a:off x="3725261" y="404614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9966BDA3-84E8-79DB-6F46-31073CE96A94}"/>
                  </a:ext>
                </a:extLst>
              </p:cNvPr>
              <p:cNvCxnSpPr>
                <a:cxnSpLocks/>
              </p:cNvCxnSpPr>
              <p:nvPr/>
            </p:nvCxnSpPr>
            <p:spPr>
              <a:xfrm rot="5400000" flipH="1">
                <a:off x="3980270"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AD75A406-6A69-FE3B-07E0-A6CFBA254467}"/>
                  </a:ext>
                </a:extLst>
              </p:cNvPr>
              <p:cNvCxnSpPr>
                <a:cxnSpLocks/>
              </p:cNvCxnSpPr>
              <p:nvPr/>
            </p:nvCxnSpPr>
            <p:spPr>
              <a:xfrm rot="5400000" flipH="1">
                <a:off x="4235279"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70BB9FFF-E3DE-295E-4C9D-989B510AD68D}"/>
                  </a:ext>
                </a:extLst>
              </p:cNvPr>
              <p:cNvCxnSpPr>
                <a:cxnSpLocks/>
              </p:cNvCxnSpPr>
              <p:nvPr/>
            </p:nvCxnSpPr>
            <p:spPr>
              <a:xfrm rot="5400000" flipH="1">
                <a:off x="5764448"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78">
                <a:extLst>
                  <a:ext uri="{FF2B5EF4-FFF2-40B4-BE49-F238E27FC236}">
                    <a16:creationId xmlns:a16="http://schemas.microsoft.com/office/drawing/2014/main" id="{C2808CDE-0C42-2402-D623-E084751FCAEF}"/>
                  </a:ext>
                </a:extLst>
              </p:cNvPr>
              <p:cNvCxnSpPr>
                <a:cxnSpLocks/>
              </p:cNvCxnSpPr>
              <p:nvPr/>
            </p:nvCxnSpPr>
            <p:spPr>
              <a:xfrm rot="5400000" flipH="1">
                <a:off x="1430180" y="404614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3B700A3B-855C-E704-6A7D-51FC92127741}"/>
                  </a:ext>
                </a:extLst>
              </p:cNvPr>
              <p:cNvCxnSpPr>
                <a:cxnSpLocks/>
              </p:cNvCxnSpPr>
              <p:nvPr/>
            </p:nvCxnSpPr>
            <p:spPr>
              <a:xfrm rot="5400000" flipH="1">
                <a:off x="1685189" y="404614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 Verbindung 80">
                <a:extLst>
                  <a:ext uri="{FF2B5EF4-FFF2-40B4-BE49-F238E27FC236}">
                    <a16:creationId xmlns:a16="http://schemas.microsoft.com/office/drawing/2014/main" id="{C3D4CBCB-8599-9518-B3E5-2A2501F2F124}"/>
                  </a:ext>
                </a:extLst>
              </p:cNvPr>
              <p:cNvCxnSpPr>
                <a:cxnSpLocks/>
              </p:cNvCxnSpPr>
              <p:nvPr/>
            </p:nvCxnSpPr>
            <p:spPr>
              <a:xfrm rot="5400000" flipH="1">
                <a:off x="1940198" y="404614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 Verbindung 81">
                <a:extLst>
                  <a:ext uri="{FF2B5EF4-FFF2-40B4-BE49-F238E27FC236}">
                    <a16:creationId xmlns:a16="http://schemas.microsoft.com/office/drawing/2014/main" id="{3C64499A-3148-B84B-2D94-3F06BBD9D5D5}"/>
                  </a:ext>
                </a:extLst>
              </p:cNvPr>
              <p:cNvCxnSpPr>
                <a:cxnSpLocks/>
              </p:cNvCxnSpPr>
              <p:nvPr/>
            </p:nvCxnSpPr>
            <p:spPr>
              <a:xfrm rot="5400000" flipH="1">
                <a:off x="2450216" y="4046146"/>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 Verbindung 83">
                <a:extLst>
                  <a:ext uri="{FF2B5EF4-FFF2-40B4-BE49-F238E27FC236}">
                    <a16:creationId xmlns:a16="http://schemas.microsoft.com/office/drawing/2014/main" id="{70E25B36-4C4C-E34D-875B-5BF5118816EF}"/>
                  </a:ext>
                </a:extLst>
              </p:cNvPr>
              <p:cNvCxnSpPr>
                <a:cxnSpLocks/>
              </p:cNvCxnSpPr>
              <p:nvPr/>
            </p:nvCxnSpPr>
            <p:spPr>
              <a:xfrm rot="5400000" flipH="1">
                <a:off x="2960234" y="4046146"/>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 Verbindung 85">
                <a:extLst>
                  <a:ext uri="{FF2B5EF4-FFF2-40B4-BE49-F238E27FC236}">
                    <a16:creationId xmlns:a16="http://schemas.microsoft.com/office/drawing/2014/main" id="{AC08C781-F4B3-59F6-9D95-D1F114A0877B}"/>
                  </a:ext>
                </a:extLst>
              </p:cNvPr>
              <p:cNvCxnSpPr>
                <a:cxnSpLocks/>
              </p:cNvCxnSpPr>
              <p:nvPr/>
            </p:nvCxnSpPr>
            <p:spPr>
              <a:xfrm rot="5400000" flipH="1">
                <a:off x="4490288"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 Verbindung 86">
                <a:extLst>
                  <a:ext uri="{FF2B5EF4-FFF2-40B4-BE49-F238E27FC236}">
                    <a16:creationId xmlns:a16="http://schemas.microsoft.com/office/drawing/2014/main" id="{42DA655B-79DA-A873-1263-82EFA4560CA8}"/>
                  </a:ext>
                </a:extLst>
              </p:cNvPr>
              <p:cNvCxnSpPr>
                <a:cxnSpLocks/>
              </p:cNvCxnSpPr>
              <p:nvPr/>
            </p:nvCxnSpPr>
            <p:spPr>
              <a:xfrm rot="5400000" flipH="1">
                <a:off x="4745297"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 Verbindung 87">
                <a:extLst>
                  <a:ext uri="{FF2B5EF4-FFF2-40B4-BE49-F238E27FC236}">
                    <a16:creationId xmlns:a16="http://schemas.microsoft.com/office/drawing/2014/main" id="{12D2E052-DAC0-61A3-EB4D-E74F498AEC14}"/>
                  </a:ext>
                </a:extLst>
              </p:cNvPr>
              <p:cNvCxnSpPr>
                <a:cxnSpLocks/>
              </p:cNvCxnSpPr>
              <p:nvPr/>
            </p:nvCxnSpPr>
            <p:spPr>
              <a:xfrm rot="5400000" flipH="1">
                <a:off x="5000306"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 Verbindung 88">
                <a:extLst>
                  <a:ext uri="{FF2B5EF4-FFF2-40B4-BE49-F238E27FC236}">
                    <a16:creationId xmlns:a16="http://schemas.microsoft.com/office/drawing/2014/main" id="{5F0B4874-76F5-7B07-04DA-231B944174ED}"/>
                  </a:ext>
                </a:extLst>
              </p:cNvPr>
              <p:cNvCxnSpPr>
                <a:cxnSpLocks/>
              </p:cNvCxnSpPr>
              <p:nvPr/>
            </p:nvCxnSpPr>
            <p:spPr>
              <a:xfrm rot="5400000" flipH="1">
                <a:off x="5255315"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 Verbindung 89">
                <a:extLst>
                  <a:ext uri="{FF2B5EF4-FFF2-40B4-BE49-F238E27FC236}">
                    <a16:creationId xmlns:a16="http://schemas.microsoft.com/office/drawing/2014/main" id="{E830834C-D9E2-1BC3-99BA-15F372CD1EBA}"/>
                  </a:ext>
                </a:extLst>
              </p:cNvPr>
              <p:cNvCxnSpPr>
                <a:cxnSpLocks/>
              </p:cNvCxnSpPr>
              <p:nvPr/>
            </p:nvCxnSpPr>
            <p:spPr>
              <a:xfrm rot="5400000" flipH="1">
                <a:off x="5510324"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Textfeld 90">
              <a:extLst>
                <a:ext uri="{FF2B5EF4-FFF2-40B4-BE49-F238E27FC236}">
                  <a16:creationId xmlns:a16="http://schemas.microsoft.com/office/drawing/2014/main" id="{DF48798E-C1B4-C4C8-9001-61682C517061}"/>
                </a:ext>
              </a:extLst>
            </p:cNvPr>
            <p:cNvSpPr txBox="1"/>
            <p:nvPr/>
          </p:nvSpPr>
          <p:spPr>
            <a:xfrm>
              <a:off x="4590973" y="4061405"/>
              <a:ext cx="354584" cy="276999"/>
            </a:xfrm>
            <a:prstGeom prst="rect">
              <a:avLst/>
            </a:prstGeom>
            <a:noFill/>
          </p:spPr>
          <p:txBody>
            <a:bodyPr wrap="none" rtlCol="0">
              <a:spAutoFit/>
            </a:bodyPr>
            <a:lstStyle/>
            <a:p>
              <a:pPr algn="ctr"/>
              <a:r>
                <a:rPr lang="de-DE" sz="1200"/>
                <a:t>28</a:t>
              </a:r>
            </a:p>
          </p:txBody>
        </p:sp>
        <p:sp>
          <p:nvSpPr>
            <p:cNvPr id="92" name="Textfeld 91">
              <a:extLst>
                <a:ext uri="{FF2B5EF4-FFF2-40B4-BE49-F238E27FC236}">
                  <a16:creationId xmlns:a16="http://schemas.microsoft.com/office/drawing/2014/main" id="{9F98B6F7-540E-7B30-2716-914866AE3C73}"/>
                </a:ext>
              </a:extLst>
            </p:cNvPr>
            <p:cNvSpPr txBox="1"/>
            <p:nvPr/>
          </p:nvSpPr>
          <p:spPr>
            <a:xfrm>
              <a:off x="4845880" y="4061405"/>
              <a:ext cx="354584" cy="276999"/>
            </a:xfrm>
            <a:prstGeom prst="rect">
              <a:avLst/>
            </a:prstGeom>
            <a:noFill/>
          </p:spPr>
          <p:txBody>
            <a:bodyPr wrap="none" rtlCol="0">
              <a:spAutoFit/>
            </a:bodyPr>
            <a:lstStyle/>
            <a:p>
              <a:pPr algn="ctr"/>
              <a:r>
                <a:rPr lang="de-DE" sz="1200"/>
                <a:t>30</a:t>
              </a:r>
            </a:p>
          </p:txBody>
        </p:sp>
        <p:sp>
          <p:nvSpPr>
            <p:cNvPr id="93" name="Textfeld 92">
              <a:extLst>
                <a:ext uri="{FF2B5EF4-FFF2-40B4-BE49-F238E27FC236}">
                  <a16:creationId xmlns:a16="http://schemas.microsoft.com/office/drawing/2014/main" id="{3D5813BF-599F-2CC1-6D36-6C5EDFC0D268}"/>
                </a:ext>
              </a:extLst>
            </p:cNvPr>
            <p:cNvSpPr txBox="1"/>
            <p:nvPr/>
          </p:nvSpPr>
          <p:spPr>
            <a:xfrm>
              <a:off x="5096433" y="4061405"/>
              <a:ext cx="354584" cy="276999"/>
            </a:xfrm>
            <a:prstGeom prst="rect">
              <a:avLst/>
            </a:prstGeom>
            <a:noFill/>
          </p:spPr>
          <p:txBody>
            <a:bodyPr wrap="none" rtlCol="0">
              <a:spAutoFit/>
            </a:bodyPr>
            <a:lstStyle/>
            <a:p>
              <a:pPr algn="ctr"/>
              <a:r>
                <a:rPr lang="de-DE" sz="1200"/>
                <a:t>32</a:t>
              </a:r>
            </a:p>
          </p:txBody>
        </p:sp>
        <p:sp>
          <p:nvSpPr>
            <p:cNvPr id="94" name="Textfeld 93">
              <a:extLst>
                <a:ext uri="{FF2B5EF4-FFF2-40B4-BE49-F238E27FC236}">
                  <a16:creationId xmlns:a16="http://schemas.microsoft.com/office/drawing/2014/main" id="{DE21756E-0F4C-0D2D-12A2-ED362973A4CE}"/>
                </a:ext>
              </a:extLst>
            </p:cNvPr>
            <p:cNvSpPr txBox="1"/>
            <p:nvPr/>
          </p:nvSpPr>
          <p:spPr>
            <a:xfrm>
              <a:off x="5360348" y="4061405"/>
              <a:ext cx="354584" cy="276999"/>
            </a:xfrm>
            <a:prstGeom prst="rect">
              <a:avLst/>
            </a:prstGeom>
            <a:noFill/>
          </p:spPr>
          <p:txBody>
            <a:bodyPr wrap="none" rtlCol="0">
              <a:spAutoFit/>
            </a:bodyPr>
            <a:lstStyle/>
            <a:p>
              <a:pPr algn="ctr"/>
              <a:r>
                <a:rPr lang="de-DE" sz="1200"/>
                <a:t>34</a:t>
              </a:r>
            </a:p>
          </p:txBody>
        </p:sp>
        <p:pic>
          <p:nvPicPr>
            <p:cNvPr id="96" name="Grafik 95">
              <a:extLst>
                <a:ext uri="{FF2B5EF4-FFF2-40B4-BE49-F238E27FC236}">
                  <a16:creationId xmlns:a16="http://schemas.microsoft.com/office/drawing/2014/main" id="{D654E69C-FCD2-7AE1-0FDB-7BB7301E5FA1}"/>
                </a:ext>
              </a:extLst>
            </p:cNvPr>
            <p:cNvPicPr>
              <a:picLocks noChangeAspect="1"/>
            </p:cNvPicPr>
            <p:nvPr/>
          </p:nvPicPr>
          <p:blipFill>
            <a:blip r:embed="rId2"/>
            <a:stretch>
              <a:fillRect/>
            </a:stretch>
          </p:blipFill>
          <p:spPr>
            <a:xfrm>
              <a:off x="1196209" y="2177556"/>
              <a:ext cx="4749800" cy="596900"/>
            </a:xfrm>
            <a:prstGeom prst="rect">
              <a:avLst/>
            </a:prstGeom>
          </p:spPr>
        </p:pic>
      </p:grpSp>
      <p:graphicFrame>
        <p:nvGraphicFramePr>
          <p:cNvPr id="97" name="Tabelle 150">
            <a:extLst>
              <a:ext uri="{FF2B5EF4-FFF2-40B4-BE49-F238E27FC236}">
                <a16:creationId xmlns:a16="http://schemas.microsoft.com/office/drawing/2014/main" id="{14C8BC00-7316-339D-BC57-D2E9881A02DA}"/>
              </a:ext>
            </a:extLst>
          </p:cNvPr>
          <p:cNvGraphicFramePr>
            <a:graphicFrameLocks noGrp="1"/>
          </p:cNvGraphicFramePr>
          <p:nvPr>
            <p:extLst>
              <p:ext uri="{D42A27DB-BD31-4B8C-83A1-F6EECF244321}">
                <p14:modId xmlns:p14="http://schemas.microsoft.com/office/powerpoint/2010/main" val="1366639717"/>
              </p:ext>
            </p:extLst>
          </p:nvPr>
        </p:nvGraphicFramePr>
        <p:xfrm>
          <a:off x="416533" y="4667157"/>
          <a:ext cx="5504400" cy="437760"/>
        </p:xfrm>
        <a:graphic>
          <a:graphicData uri="http://schemas.openxmlformats.org/drawingml/2006/table">
            <a:tbl>
              <a:tblPr firstRow="1" bandRow="1">
                <a:tableStyleId>{5C22544A-7EE6-4342-B048-85BDC9FD1C3A}</a:tableStyleId>
              </a:tblPr>
              <a:tblGrid>
                <a:gridCol w="684134">
                  <a:extLst>
                    <a:ext uri="{9D8B030D-6E8A-4147-A177-3AD203B41FA5}">
                      <a16:colId xmlns:a16="http://schemas.microsoft.com/office/drawing/2014/main" val="161962024"/>
                    </a:ext>
                  </a:extLst>
                </a:gridCol>
                <a:gridCol w="219466">
                  <a:extLst>
                    <a:ext uri="{9D8B030D-6E8A-4147-A177-3AD203B41FA5}">
                      <a16:colId xmlns:a16="http://schemas.microsoft.com/office/drawing/2014/main" val="1304840280"/>
                    </a:ext>
                  </a:extLst>
                </a:gridCol>
                <a:gridCol w="255600">
                  <a:extLst>
                    <a:ext uri="{9D8B030D-6E8A-4147-A177-3AD203B41FA5}">
                      <a16:colId xmlns:a16="http://schemas.microsoft.com/office/drawing/2014/main" val="1690154811"/>
                    </a:ext>
                  </a:extLst>
                </a:gridCol>
                <a:gridCol w="255600">
                  <a:extLst>
                    <a:ext uri="{9D8B030D-6E8A-4147-A177-3AD203B41FA5}">
                      <a16:colId xmlns:a16="http://schemas.microsoft.com/office/drawing/2014/main" val="2374211244"/>
                    </a:ext>
                  </a:extLst>
                </a:gridCol>
                <a:gridCol w="255600">
                  <a:extLst>
                    <a:ext uri="{9D8B030D-6E8A-4147-A177-3AD203B41FA5}">
                      <a16:colId xmlns:a16="http://schemas.microsoft.com/office/drawing/2014/main" val="1350247176"/>
                    </a:ext>
                  </a:extLst>
                </a:gridCol>
                <a:gridCol w="255600">
                  <a:extLst>
                    <a:ext uri="{9D8B030D-6E8A-4147-A177-3AD203B41FA5}">
                      <a16:colId xmlns:a16="http://schemas.microsoft.com/office/drawing/2014/main" val="3159332000"/>
                    </a:ext>
                  </a:extLst>
                </a:gridCol>
                <a:gridCol w="255600">
                  <a:extLst>
                    <a:ext uri="{9D8B030D-6E8A-4147-A177-3AD203B41FA5}">
                      <a16:colId xmlns:a16="http://schemas.microsoft.com/office/drawing/2014/main" val="2273500356"/>
                    </a:ext>
                  </a:extLst>
                </a:gridCol>
                <a:gridCol w="255600">
                  <a:extLst>
                    <a:ext uri="{9D8B030D-6E8A-4147-A177-3AD203B41FA5}">
                      <a16:colId xmlns:a16="http://schemas.microsoft.com/office/drawing/2014/main" val="1450382426"/>
                    </a:ext>
                  </a:extLst>
                </a:gridCol>
                <a:gridCol w="255600">
                  <a:extLst>
                    <a:ext uri="{9D8B030D-6E8A-4147-A177-3AD203B41FA5}">
                      <a16:colId xmlns:a16="http://schemas.microsoft.com/office/drawing/2014/main" val="4098533345"/>
                    </a:ext>
                  </a:extLst>
                </a:gridCol>
                <a:gridCol w="255600">
                  <a:extLst>
                    <a:ext uri="{9D8B030D-6E8A-4147-A177-3AD203B41FA5}">
                      <a16:colId xmlns:a16="http://schemas.microsoft.com/office/drawing/2014/main" val="1446536969"/>
                    </a:ext>
                  </a:extLst>
                </a:gridCol>
                <a:gridCol w="255600">
                  <a:extLst>
                    <a:ext uri="{9D8B030D-6E8A-4147-A177-3AD203B41FA5}">
                      <a16:colId xmlns:a16="http://schemas.microsoft.com/office/drawing/2014/main" val="403540755"/>
                    </a:ext>
                  </a:extLst>
                </a:gridCol>
                <a:gridCol w="255600">
                  <a:extLst>
                    <a:ext uri="{9D8B030D-6E8A-4147-A177-3AD203B41FA5}">
                      <a16:colId xmlns:a16="http://schemas.microsoft.com/office/drawing/2014/main" val="2818869452"/>
                    </a:ext>
                  </a:extLst>
                </a:gridCol>
                <a:gridCol w="255600">
                  <a:extLst>
                    <a:ext uri="{9D8B030D-6E8A-4147-A177-3AD203B41FA5}">
                      <a16:colId xmlns:a16="http://schemas.microsoft.com/office/drawing/2014/main" val="569361722"/>
                    </a:ext>
                  </a:extLst>
                </a:gridCol>
                <a:gridCol w="255600">
                  <a:extLst>
                    <a:ext uri="{9D8B030D-6E8A-4147-A177-3AD203B41FA5}">
                      <a16:colId xmlns:a16="http://schemas.microsoft.com/office/drawing/2014/main" val="4118999105"/>
                    </a:ext>
                  </a:extLst>
                </a:gridCol>
                <a:gridCol w="255600">
                  <a:extLst>
                    <a:ext uri="{9D8B030D-6E8A-4147-A177-3AD203B41FA5}">
                      <a16:colId xmlns:a16="http://schemas.microsoft.com/office/drawing/2014/main" val="2694721724"/>
                    </a:ext>
                  </a:extLst>
                </a:gridCol>
                <a:gridCol w="255600">
                  <a:extLst>
                    <a:ext uri="{9D8B030D-6E8A-4147-A177-3AD203B41FA5}">
                      <a16:colId xmlns:a16="http://schemas.microsoft.com/office/drawing/2014/main" val="3536903999"/>
                    </a:ext>
                  </a:extLst>
                </a:gridCol>
                <a:gridCol w="255600">
                  <a:extLst>
                    <a:ext uri="{9D8B030D-6E8A-4147-A177-3AD203B41FA5}">
                      <a16:colId xmlns:a16="http://schemas.microsoft.com/office/drawing/2014/main" val="2095777813"/>
                    </a:ext>
                  </a:extLst>
                </a:gridCol>
                <a:gridCol w="255600">
                  <a:extLst>
                    <a:ext uri="{9D8B030D-6E8A-4147-A177-3AD203B41FA5}">
                      <a16:colId xmlns:a16="http://schemas.microsoft.com/office/drawing/2014/main" val="1345626133"/>
                    </a:ext>
                  </a:extLst>
                </a:gridCol>
                <a:gridCol w="255600">
                  <a:extLst>
                    <a:ext uri="{9D8B030D-6E8A-4147-A177-3AD203B41FA5}">
                      <a16:colId xmlns:a16="http://schemas.microsoft.com/office/drawing/2014/main" val="782130085"/>
                    </a:ext>
                  </a:extLst>
                </a:gridCol>
                <a:gridCol w="255600">
                  <a:extLst>
                    <a:ext uri="{9D8B030D-6E8A-4147-A177-3AD203B41FA5}">
                      <a16:colId xmlns:a16="http://schemas.microsoft.com/office/drawing/2014/main" val="3333502750"/>
                    </a:ext>
                  </a:extLst>
                </a:gridCol>
              </a:tblGrid>
              <a:tr h="364313">
                <a:tc>
                  <a:txBody>
                    <a:bodyPr/>
                    <a:lstStyle/>
                    <a:p>
                      <a:pPr algn="l"/>
                      <a:r>
                        <a:rPr lang="de-DE" sz="1200" b="0">
                          <a:solidFill>
                            <a:schemeClr val="bg1"/>
                          </a:solidFill>
                          <a:latin typeface="Arial" panose="020B0604020202020204" pitchFamily="34" charset="0"/>
                          <a:cs typeface="Arial" panose="020B0604020202020204" pitchFamily="34" charset="0"/>
                        </a:rPr>
                        <a:t>No. of patients</a:t>
                      </a:r>
                    </a:p>
                  </a:txBody>
                  <a:tcPr marL="108000" marR="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49</a:t>
                      </a:r>
                    </a:p>
                  </a:txBody>
                  <a:tcPr marL="0" marR="0" marT="36000" marB="3600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49</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48</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47</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46</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43</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39</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39</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34</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28</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27</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26</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15</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9</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2</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2</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1</a:t>
                      </a:r>
                    </a:p>
                  </a:txBody>
                  <a:tcPr marL="0" marR="0" marT="36000" marB="3600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extLst>
                  <a:ext uri="{0D108BD9-81ED-4DB2-BD59-A6C34878D82A}">
                    <a16:rowId xmlns:a16="http://schemas.microsoft.com/office/drawing/2014/main" val="3888505032"/>
                  </a:ext>
                </a:extLst>
              </a:tr>
            </a:tbl>
          </a:graphicData>
        </a:graphic>
      </p:graphicFrame>
      <p:graphicFrame>
        <p:nvGraphicFramePr>
          <p:cNvPr id="154" name="Tabelle 150">
            <a:extLst>
              <a:ext uri="{FF2B5EF4-FFF2-40B4-BE49-F238E27FC236}">
                <a16:creationId xmlns:a16="http://schemas.microsoft.com/office/drawing/2014/main" id="{9C3FBFE1-9013-D7E9-DABA-BA0FCC3F8B9B}"/>
              </a:ext>
            </a:extLst>
          </p:cNvPr>
          <p:cNvGraphicFramePr>
            <a:graphicFrameLocks noGrp="1"/>
          </p:cNvGraphicFramePr>
          <p:nvPr>
            <p:extLst>
              <p:ext uri="{D42A27DB-BD31-4B8C-83A1-F6EECF244321}">
                <p14:modId xmlns:p14="http://schemas.microsoft.com/office/powerpoint/2010/main" val="1764501952"/>
              </p:ext>
            </p:extLst>
          </p:nvPr>
        </p:nvGraphicFramePr>
        <p:xfrm>
          <a:off x="6214333" y="4667157"/>
          <a:ext cx="5504400" cy="437760"/>
        </p:xfrm>
        <a:graphic>
          <a:graphicData uri="http://schemas.openxmlformats.org/drawingml/2006/table">
            <a:tbl>
              <a:tblPr firstRow="1" bandRow="1">
                <a:tableStyleId>{5C22544A-7EE6-4342-B048-85BDC9FD1C3A}</a:tableStyleId>
              </a:tblPr>
              <a:tblGrid>
                <a:gridCol w="669067">
                  <a:extLst>
                    <a:ext uri="{9D8B030D-6E8A-4147-A177-3AD203B41FA5}">
                      <a16:colId xmlns:a16="http://schemas.microsoft.com/office/drawing/2014/main" val="161962024"/>
                    </a:ext>
                  </a:extLst>
                </a:gridCol>
                <a:gridCol w="234533">
                  <a:extLst>
                    <a:ext uri="{9D8B030D-6E8A-4147-A177-3AD203B41FA5}">
                      <a16:colId xmlns:a16="http://schemas.microsoft.com/office/drawing/2014/main" val="1304840280"/>
                    </a:ext>
                  </a:extLst>
                </a:gridCol>
                <a:gridCol w="255600">
                  <a:extLst>
                    <a:ext uri="{9D8B030D-6E8A-4147-A177-3AD203B41FA5}">
                      <a16:colId xmlns:a16="http://schemas.microsoft.com/office/drawing/2014/main" val="1690154811"/>
                    </a:ext>
                  </a:extLst>
                </a:gridCol>
                <a:gridCol w="255600">
                  <a:extLst>
                    <a:ext uri="{9D8B030D-6E8A-4147-A177-3AD203B41FA5}">
                      <a16:colId xmlns:a16="http://schemas.microsoft.com/office/drawing/2014/main" val="2374211244"/>
                    </a:ext>
                  </a:extLst>
                </a:gridCol>
                <a:gridCol w="255600">
                  <a:extLst>
                    <a:ext uri="{9D8B030D-6E8A-4147-A177-3AD203B41FA5}">
                      <a16:colId xmlns:a16="http://schemas.microsoft.com/office/drawing/2014/main" val="1350247176"/>
                    </a:ext>
                  </a:extLst>
                </a:gridCol>
                <a:gridCol w="255600">
                  <a:extLst>
                    <a:ext uri="{9D8B030D-6E8A-4147-A177-3AD203B41FA5}">
                      <a16:colId xmlns:a16="http://schemas.microsoft.com/office/drawing/2014/main" val="3159332000"/>
                    </a:ext>
                  </a:extLst>
                </a:gridCol>
                <a:gridCol w="255600">
                  <a:extLst>
                    <a:ext uri="{9D8B030D-6E8A-4147-A177-3AD203B41FA5}">
                      <a16:colId xmlns:a16="http://schemas.microsoft.com/office/drawing/2014/main" val="2273500356"/>
                    </a:ext>
                  </a:extLst>
                </a:gridCol>
                <a:gridCol w="255600">
                  <a:extLst>
                    <a:ext uri="{9D8B030D-6E8A-4147-A177-3AD203B41FA5}">
                      <a16:colId xmlns:a16="http://schemas.microsoft.com/office/drawing/2014/main" val="1450382426"/>
                    </a:ext>
                  </a:extLst>
                </a:gridCol>
                <a:gridCol w="255600">
                  <a:extLst>
                    <a:ext uri="{9D8B030D-6E8A-4147-A177-3AD203B41FA5}">
                      <a16:colId xmlns:a16="http://schemas.microsoft.com/office/drawing/2014/main" val="4098533345"/>
                    </a:ext>
                  </a:extLst>
                </a:gridCol>
                <a:gridCol w="255600">
                  <a:extLst>
                    <a:ext uri="{9D8B030D-6E8A-4147-A177-3AD203B41FA5}">
                      <a16:colId xmlns:a16="http://schemas.microsoft.com/office/drawing/2014/main" val="1446536969"/>
                    </a:ext>
                  </a:extLst>
                </a:gridCol>
                <a:gridCol w="255600">
                  <a:extLst>
                    <a:ext uri="{9D8B030D-6E8A-4147-A177-3AD203B41FA5}">
                      <a16:colId xmlns:a16="http://schemas.microsoft.com/office/drawing/2014/main" val="403540755"/>
                    </a:ext>
                  </a:extLst>
                </a:gridCol>
                <a:gridCol w="255600">
                  <a:extLst>
                    <a:ext uri="{9D8B030D-6E8A-4147-A177-3AD203B41FA5}">
                      <a16:colId xmlns:a16="http://schemas.microsoft.com/office/drawing/2014/main" val="2818869452"/>
                    </a:ext>
                  </a:extLst>
                </a:gridCol>
                <a:gridCol w="255600">
                  <a:extLst>
                    <a:ext uri="{9D8B030D-6E8A-4147-A177-3AD203B41FA5}">
                      <a16:colId xmlns:a16="http://schemas.microsoft.com/office/drawing/2014/main" val="569361722"/>
                    </a:ext>
                  </a:extLst>
                </a:gridCol>
                <a:gridCol w="255600">
                  <a:extLst>
                    <a:ext uri="{9D8B030D-6E8A-4147-A177-3AD203B41FA5}">
                      <a16:colId xmlns:a16="http://schemas.microsoft.com/office/drawing/2014/main" val="4118999105"/>
                    </a:ext>
                  </a:extLst>
                </a:gridCol>
                <a:gridCol w="255600">
                  <a:extLst>
                    <a:ext uri="{9D8B030D-6E8A-4147-A177-3AD203B41FA5}">
                      <a16:colId xmlns:a16="http://schemas.microsoft.com/office/drawing/2014/main" val="2694721724"/>
                    </a:ext>
                  </a:extLst>
                </a:gridCol>
                <a:gridCol w="255600">
                  <a:extLst>
                    <a:ext uri="{9D8B030D-6E8A-4147-A177-3AD203B41FA5}">
                      <a16:colId xmlns:a16="http://schemas.microsoft.com/office/drawing/2014/main" val="3536903999"/>
                    </a:ext>
                  </a:extLst>
                </a:gridCol>
                <a:gridCol w="255600">
                  <a:extLst>
                    <a:ext uri="{9D8B030D-6E8A-4147-A177-3AD203B41FA5}">
                      <a16:colId xmlns:a16="http://schemas.microsoft.com/office/drawing/2014/main" val="2095777813"/>
                    </a:ext>
                  </a:extLst>
                </a:gridCol>
                <a:gridCol w="255600">
                  <a:extLst>
                    <a:ext uri="{9D8B030D-6E8A-4147-A177-3AD203B41FA5}">
                      <a16:colId xmlns:a16="http://schemas.microsoft.com/office/drawing/2014/main" val="1345626133"/>
                    </a:ext>
                  </a:extLst>
                </a:gridCol>
                <a:gridCol w="255600">
                  <a:extLst>
                    <a:ext uri="{9D8B030D-6E8A-4147-A177-3AD203B41FA5}">
                      <a16:colId xmlns:a16="http://schemas.microsoft.com/office/drawing/2014/main" val="782130085"/>
                    </a:ext>
                  </a:extLst>
                </a:gridCol>
                <a:gridCol w="255600">
                  <a:extLst>
                    <a:ext uri="{9D8B030D-6E8A-4147-A177-3AD203B41FA5}">
                      <a16:colId xmlns:a16="http://schemas.microsoft.com/office/drawing/2014/main" val="3333502750"/>
                    </a:ext>
                  </a:extLst>
                </a:gridCol>
              </a:tblGrid>
              <a:tr h="364313">
                <a:tc>
                  <a:txBody>
                    <a:bodyPr/>
                    <a:lstStyle/>
                    <a:p>
                      <a:pPr algn="l"/>
                      <a:r>
                        <a:rPr lang="de-DE" sz="1200" b="0">
                          <a:solidFill>
                            <a:schemeClr val="bg1"/>
                          </a:solidFill>
                          <a:latin typeface="Arial" panose="020B0604020202020204" pitchFamily="34" charset="0"/>
                          <a:cs typeface="Arial" panose="020B0604020202020204" pitchFamily="34" charset="0"/>
                        </a:rPr>
                        <a:t>No. of patients</a:t>
                      </a:r>
                    </a:p>
                  </a:txBody>
                  <a:tcPr marL="108000" marR="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49</a:t>
                      </a:r>
                    </a:p>
                  </a:txBody>
                  <a:tcPr marL="0" marR="0" marT="36000" marB="3600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49</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49</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49</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49</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48</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48</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48</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46</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43</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42</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36</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32</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25</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15</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11</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7</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2</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0">
                          <a:solidFill>
                            <a:schemeClr val="tx1"/>
                          </a:solidFill>
                          <a:latin typeface="Arial" panose="020B0604020202020204" pitchFamily="34" charset="0"/>
                          <a:cs typeface="Arial" panose="020B0604020202020204" pitchFamily="34" charset="0"/>
                        </a:rPr>
                        <a:t>1</a:t>
                      </a:r>
                    </a:p>
                  </a:txBody>
                  <a:tcPr marL="0" marR="0" marT="36000" marB="3600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extLst>
                  <a:ext uri="{0D108BD9-81ED-4DB2-BD59-A6C34878D82A}">
                    <a16:rowId xmlns:a16="http://schemas.microsoft.com/office/drawing/2014/main" val="3888505032"/>
                  </a:ext>
                </a:extLst>
              </a:tr>
            </a:tbl>
          </a:graphicData>
        </a:graphic>
      </p:graphicFrame>
      <p:grpSp>
        <p:nvGrpSpPr>
          <p:cNvPr id="157" name="Gruppieren 156">
            <a:extLst>
              <a:ext uri="{FF2B5EF4-FFF2-40B4-BE49-F238E27FC236}">
                <a16:creationId xmlns:a16="http://schemas.microsoft.com/office/drawing/2014/main" id="{4FE2407A-BF10-305F-5B47-843AD7F7E8A8}"/>
              </a:ext>
            </a:extLst>
          </p:cNvPr>
          <p:cNvGrpSpPr/>
          <p:nvPr/>
        </p:nvGrpSpPr>
        <p:grpSpPr>
          <a:xfrm>
            <a:off x="6203775" y="2013279"/>
            <a:ext cx="5581008" cy="2569361"/>
            <a:chOff x="6203775" y="2013279"/>
            <a:chExt cx="5581008" cy="2569361"/>
          </a:xfrm>
        </p:grpSpPr>
        <p:cxnSp>
          <p:nvCxnSpPr>
            <p:cNvPr id="98" name="Gerade Verbindung 97">
              <a:extLst>
                <a:ext uri="{FF2B5EF4-FFF2-40B4-BE49-F238E27FC236}">
                  <a16:creationId xmlns:a16="http://schemas.microsoft.com/office/drawing/2014/main" id="{EA54CB73-13B8-E1FE-A2A4-EE48EED65563}"/>
                </a:ext>
              </a:extLst>
            </p:cNvPr>
            <p:cNvCxnSpPr>
              <a:cxnSpLocks/>
            </p:cNvCxnSpPr>
            <p:nvPr/>
          </p:nvCxnSpPr>
          <p:spPr>
            <a:xfrm>
              <a:off x="6931682" y="2013279"/>
              <a:ext cx="0" cy="20204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 Verbindung 98">
              <a:extLst>
                <a:ext uri="{FF2B5EF4-FFF2-40B4-BE49-F238E27FC236}">
                  <a16:creationId xmlns:a16="http://schemas.microsoft.com/office/drawing/2014/main" id="{15D0D935-D5E1-6DCA-E4B2-D97D49BC6CD3}"/>
                </a:ext>
              </a:extLst>
            </p:cNvPr>
            <p:cNvCxnSpPr>
              <a:cxnSpLocks/>
            </p:cNvCxnSpPr>
            <p:nvPr/>
          </p:nvCxnSpPr>
          <p:spPr>
            <a:xfrm flipH="1">
              <a:off x="6927652" y="4026973"/>
              <a:ext cx="48571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Gerade Verbindung 99">
              <a:extLst>
                <a:ext uri="{FF2B5EF4-FFF2-40B4-BE49-F238E27FC236}">
                  <a16:creationId xmlns:a16="http://schemas.microsoft.com/office/drawing/2014/main" id="{E9344AE4-3DE1-8326-C2CA-72FCB6764B51}"/>
                </a:ext>
              </a:extLst>
            </p:cNvPr>
            <p:cNvCxnSpPr>
              <a:cxnSpLocks/>
            </p:cNvCxnSpPr>
            <p:nvPr/>
          </p:nvCxnSpPr>
          <p:spPr>
            <a:xfrm flipH="1">
              <a:off x="6885963" y="396747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Gerade Verbindung 100">
              <a:extLst>
                <a:ext uri="{FF2B5EF4-FFF2-40B4-BE49-F238E27FC236}">
                  <a16:creationId xmlns:a16="http://schemas.microsoft.com/office/drawing/2014/main" id="{2EF75285-E9A6-E9E4-91D2-E46DA7ECBFA2}"/>
                </a:ext>
              </a:extLst>
            </p:cNvPr>
            <p:cNvCxnSpPr>
              <a:cxnSpLocks/>
            </p:cNvCxnSpPr>
            <p:nvPr/>
          </p:nvCxnSpPr>
          <p:spPr>
            <a:xfrm flipH="1">
              <a:off x="6885963" y="361186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Gerade Verbindung 101">
              <a:extLst>
                <a:ext uri="{FF2B5EF4-FFF2-40B4-BE49-F238E27FC236}">
                  <a16:creationId xmlns:a16="http://schemas.microsoft.com/office/drawing/2014/main" id="{22105914-0F2E-8F3E-CC72-CDEB9E5F8024}"/>
                </a:ext>
              </a:extLst>
            </p:cNvPr>
            <p:cNvCxnSpPr>
              <a:cxnSpLocks/>
            </p:cNvCxnSpPr>
            <p:nvPr/>
          </p:nvCxnSpPr>
          <p:spPr>
            <a:xfrm flipH="1">
              <a:off x="6885963" y="3256261"/>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 Verbindung 102">
              <a:extLst>
                <a:ext uri="{FF2B5EF4-FFF2-40B4-BE49-F238E27FC236}">
                  <a16:creationId xmlns:a16="http://schemas.microsoft.com/office/drawing/2014/main" id="{08D69895-10C2-A1FF-2B6A-AB7E79BB6A2E}"/>
                </a:ext>
              </a:extLst>
            </p:cNvPr>
            <p:cNvCxnSpPr>
              <a:cxnSpLocks/>
            </p:cNvCxnSpPr>
            <p:nvPr/>
          </p:nvCxnSpPr>
          <p:spPr>
            <a:xfrm flipH="1">
              <a:off x="6885963" y="2900655"/>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 Verbindung 103">
              <a:extLst>
                <a:ext uri="{FF2B5EF4-FFF2-40B4-BE49-F238E27FC236}">
                  <a16:creationId xmlns:a16="http://schemas.microsoft.com/office/drawing/2014/main" id="{BB8A2687-5B72-9CEC-F362-441ED0F1B1EB}"/>
                </a:ext>
              </a:extLst>
            </p:cNvPr>
            <p:cNvCxnSpPr>
              <a:cxnSpLocks/>
            </p:cNvCxnSpPr>
            <p:nvPr/>
          </p:nvCxnSpPr>
          <p:spPr>
            <a:xfrm flipH="1">
              <a:off x="6885963" y="2545049"/>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feld 104">
              <a:extLst>
                <a:ext uri="{FF2B5EF4-FFF2-40B4-BE49-F238E27FC236}">
                  <a16:creationId xmlns:a16="http://schemas.microsoft.com/office/drawing/2014/main" id="{CAECC613-EECF-DA26-5672-9F18DC0FA6B1}"/>
                </a:ext>
              </a:extLst>
            </p:cNvPr>
            <p:cNvSpPr txBox="1"/>
            <p:nvPr/>
          </p:nvSpPr>
          <p:spPr>
            <a:xfrm>
              <a:off x="7797970" y="4274863"/>
              <a:ext cx="3116494" cy="307777"/>
            </a:xfrm>
            <a:prstGeom prst="rect">
              <a:avLst/>
            </a:prstGeom>
            <a:noFill/>
          </p:spPr>
          <p:txBody>
            <a:bodyPr wrap="none" rtlCol="0">
              <a:spAutoFit/>
            </a:bodyPr>
            <a:lstStyle/>
            <a:p>
              <a:r>
                <a:rPr lang="de-DE" sz="1400" b="1"/>
                <a:t>Time </a:t>
              </a:r>
              <a:r>
                <a:rPr lang="de-DE" sz="1400" b="1" err="1"/>
                <a:t>from</a:t>
              </a:r>
              <a:r>
                <a:rPr lang="de-DE" sz="1400" b="1"/>
                <a:t> </a:t>
              </a:r>
              <a:r>
                <a:rPr lang="de-DE" sz="1400" b="1" err="1"/>
                <a:t>first</a:t>
              </a:r>
              <a:r>
                <a:rPr lang="de-DE" sz="1400" b="1"/>
                <a:t> </a:t>
              </a:r>
              <a:r>
                <a:rPr lang="de-DE" sz="1400" b="1" err="1"/>
                <a:t>treatment</a:t>
              </a:r>
              <a:r>
                <a:rPr lang="de-DE" sz="1400" b="1"/>
                <a:t>, </a:t>
              </a:r>
              <a:r>
                <a:rPr lang="de-DE" sz="1400" b="1" err="1"/>
                <a:t>months</a:t>
              </a:r>
              <a:endParaRPr lang="de-DE" sz="1400" b="1"/>
            </a:p>
          </p:txBody>
        </p:sp>
        <p:sp>
          <p:nvSpPr>
            <p:cNvPr id="106" name="Textfeld 105">
              <a:extLst>
                <a:ext uri="{FF2B5EF4-FFF2-40B4-BE49-F238E27FC236}">
                  <a16:creationId xmlns:a16="http://schemas.microsoft.com/office/drawing/2014/main" id="{2ABF208D-18EF-8187-0AC2-7767A627D494}"/>
                </a:ext>
              </a:extLst>
            </p:cNvPr>
            <p:cNvSpPr txBox="1"/>
            <p:nvPr/>
          </p:nvSpPr>
          <p:spPr>
            <a:xfrm>
              <a:off x="6856706" y="4061405"/>
              <a:ext cx="269625" cy="276999"/>
            </a:xfrm>
            <a:prstGeom prst="rect">
              <a:avLst/>
            </a:prstGeom>
            <a:noFill/>
          </p:spPr>
          <p:txBody>
            <a:bodyPr wrap="none" rtlCol="0">
              <a:spAutoFit/>
            </a:bodyPr>
            <a:lstStyle/>
            <a:p>
              <a:pPr algn="ctr"/>
              <a:r>
                <a:rPr lang="de-DE" sz="1200"/>
                <a:t>0</a:t>
              </a:r>
            </a:p>
          </p:txBody>
        </p:sp>
        <p:sp>
          <p:nvSpPr>
            <p:cNvPr id="107" name="Textfeld 106">
              <a:extLst>
                <a:ext uri="{FF2B5EF4-FFF2-40B4-BE49-F238E27FC236}">
                  <a16:creationId xmlns:a16="http://schemas.microsoft.com/office/drawing/2014/main" id="{7EC7742B-2340-45DD-5065-FF23C411B5BD}"/>
                </a:ext>
              </a:extLst>
            </p:cNvPr>
            <p:cNvSpPr txBox="1"/>
            <p:nvPr/>
          </p:nvSpPr>
          <p:spPr>
            <a:xfrm>
              <a:off x="7109667" y="4061405"/>
              <a:ext cx="269625" cy="276999"/>
            </a:xfrm>
            <a:prstGeom prst="rect">
              <a:avLst/>
            </a:prstGeom>
            <a:noFill/>
          </p:spPr>
          <p:txBody>
            <a:bodyPr wrap="none" rtlCol="0">
              <a:spAutoFit/>
            </a:bodyPr>
            <a:lstStyle/>
            <a:p>
              <a:pPr algn="ctr"/>
              <a:r>
                <a:rPr lang="de-DE" sz="1200"/>
                <a:t>2</a:t>
              </a:r>
            </a:p>
          </p:txBody>
        </p:sp>
        <p:sp>
          <p:nvSpPr>
            <p:cNvPr id="108" name="Textfeld 107">
              <a:extLst>
                <a:ext uri="{FF2B5EF4-FFF2-40B4-BE49-F238E27FC236}">
                  <a16:creationId xmlns:a16="http://schemas.microsoft.com/office/drawing/2014/main" id="{81D4B835-2C73-4E9C-AB1B-5F49ACAA2433}"/>
                </a:ext>
              </a:extLst>
            </p:cNvPr>
            <p:cNvSpPr txBox="1"/>
            <p:nvPr/>
          </p:nvSpPr>
          <p:spPr>
            <a:xfrm>
              <a:off x="7367322" y="4061405"/>
              <a:ext cx="269626" cy="276999"/>
            </a:xfrm>
            <a:prstGeom prst="rect">
              <a:avLst/>
            </a:prstGeom>
            <a:noFill/>
          </p:spPr>
          <p:txBody>
            <a:bodyPr wrap="none" rtlCol="0">
              <a:spAutoFit/>
            </a:bodyPr>
            <a:lstStyle/>
            <a:p>
              <a:pPr algn="ctr"/>
              <a:r>
                <a:rPr lang="de-DE" sz="1200"/>
                <a:t>4</a:t>
              </a:r>
            </a:p>
          </p:txBody>
        </p:sp>
        <p:sp>
          <p:nvSpPr>
            <p:cNvPr id="109" name="Textfeld 108">
              <a:extLst>
                <a:ext uri="{FF2B5EF4-FFF2-40B4-BE49-F238E27FC236}">
                  <a16:creationId xmlns:a16="http://schemas.microsoft.com/office/drawing/2014/main" id="{2BB65B62-0EB3-E72D-CF0D-CE3214566466}"/>
                </a:ext>
              </a:extLst>
            </p:cNvPr>
            <p:cNvSpPr txBox="1"/>
            <p:nvPr/>
          </p:nvSpPr>
          <p:spPr>
            <a:xfrm>
              <a:off x="7622331" y="4061405"/>
              <a:ext cx="269625" cy="276999"/>
            </a:xfrm>
            <a:prstGeom prst="rect">
              <a:avLst/>
            </a:prstGeom>
            <a:noFill/>
          </p:spPr>
          <p:txBody>
            <a:bodyPr wrap="none" rtlCol="0">
              <a:spAutoFit/>
            </a:bodyPr>
            <a:lstStyle/>
            <a:p>
              <a:pPr algn="ctr"/>
              <a:r>
                <a:rPr lang="de-DE" sz="1200"/>
                <a:t>6</a:t>
              </a:r>
            </a:p>
          </p:txBody>
        </p:sp>
        <p:sp>
          <p:nvSpPr>
            <p:cNvPr id="110" name="Textfeld 109">
              <a:extLst>
                <a:ext uri="{FF2B5EF4-FFF2-40B4-BE49-F238E27FC236}">
                  <a16:creationId xmlns:a16="http://schemas.microsoft.com/office/drawing/2014/main" id="{D03EA9BA-CB3E-CE23-0593-F5B7617C61EE}"/>
                </a:ext>
              </a:extLst>
            </p:cNvPr>
            <p:cNvSpPr txBox="1"/>
            <p:nvPr/>
          </p:nvSpPr>
          <p:spPr>
            <a:xfrm>
              <a:off x="7881204" y="4061405"/>
              <a:ext cx="269625" cy="276999"/>
            </a:xfrm>
            <a:prstGeom prst="rect">
              <a:avLst/>
            </a:prstGeom>
            <a:noFill/>
          </p:spPr>
          <p:txBody>
            <a:bodyPr wrap="none" rtlCol="0">
              <a:spAutoFit/>
            </a:bodyPr>
            <a:lstStyle/>
            <a:p>
              <a:pPr algn="ctr"/>
              <a:r>
                <a:rPr lang="de-DE" sz="1200"/>
                <a:t>8</a:t>
              </a:r>
            </a:p>
          </p:txBody>
        </p:sp>
        <p:sp>
          <p:nvSpPr>
            <p:cNvPr id="111" name="Textfeld 110">
              <a:extLst>
                <a:ext uri="{FF2B5EF4-FFF2-40B4-BE49-F238E27FC236}">
                  <a16:creationId xmlns:a16="http://schemas.microsoft.com/office/drawing/2014/main" id="{197B210C-44E7-A40C-43A7-30FBD083B88C}"/>
                </a:ext>
              </a:extLst>
            </p:cNvPr>
            <p:cNvSpPr txBox="1"/>
            <p:nvPr/>
          </p:nvSpPr>
          <p:spPr>
            <a:xfrm>
              <a:off x="8087475" y="4061405"/>
              <a:ext cx="352800" cy="276999"/>
            </a:xfrm>
            <a:prstGeom prst="rect">
              <a:avLst/>
            </a:prstGeom>
            <a:noFill/>
          </p:spPr>
          <p:txBody>
            <a:bodyPr wrap="none" rtlCol="0">
              <a:spAutoFit/>
            </a:bodyPr>
            <a:lstStyle/>
            <a:p>
              <a:pPr algn="ctr"/>
              <a:r>
                <a:rPr lang="de-DE" sz="1200"/>
                <a:t>10</a:t>
              </a:r>
            </a:p>
          </p:txBody>
        </p:sp>
        <p:sp>
          <p:nvSpPr>
            <p:cNvPr id="112" name="Textfeld 111">
              <a:extLst>
                <a:ext uri="{FF2B5EF4-FFF2-40B4-BE49-F238E27FC236}">
                  <a16:creationId xmlns:a16="http://schemas.microsoft.com/office/drawing/2014/main" id="{33B81C30-7631-BF1A-B3F8-0E5CD01DE82A}"/>
                </a:ext>
              </a:extLst>
            </p:cNvPr>
            <p:cNvSpPr txBox="1"/>
            <p:nvPr/>
          </p:nvSpPr>
          <p:spPr>
            <a:xfrm>
              <a:off x="8349303" y="4061405"/>
              <a:ext cx="352800" cy="276999"/>
            </a:xfrm>
            <a:prstGeom prst="rect">
              <a:avLst/>
            </a:prstGeom>
            <a:noFill/>
          </p:spPr>
          <p:txBody>
            <a:bodyPr wrap="none" rtlCol="0">
              <a:spAutoFit/>
            </a:bodyPr>
            <a:lstStyle/>
            <a:p>
              <a:pPr algn="ctr"/>
              <a:r>
                <a:rPr lang="de-DE" sz="1200"/>
                <a:t>12</a:t>
              </a:r>
            </a:p>
          </p:txBody>
        </p:sp>
        <p:sp>
          <p:nvSpPr>
            <p:cNvPr id="113" name="Textfeld 112">
              <a:extLst>
                <a:ext uri="{FF2B5EF4-FFF2-40B4-BE49-F238E27FC236}">
                  <a16:creationId xmlns:a16="http://schemas.microsoft.com/office/drawing/2014/main" id="{C1D19867-E922-2D9A-44BC-B9F7C1B1B940}"/>
                </a:ext>
              </a:extLst>
            </p:cNvPr>
            <p:cNvSpPr txBox="1"/>
            <p:nvPr/>
          </p:nvSpPr>
          <p:spPr>
            <a:xfrm>
              <a:off x="8597493" y="4061405"/>
              <a:ext cx="352800" cy="276999"/>
            </a:xfrm>
            <a:prstGeom prst="rect">
              <a:avLst/>
            </a:prstGeom>
            <a:noFill/>
          </p:spPr>
          <p:txBody>
            <a:bodyPr wrap="none" rtlCol="0">
              <a:spAutoFit/>
            </a:bodyPr>
            <a:lstStyle/>
            <a:p>
              <a:pPr algn="ctr"/>
              <a:r>
                <a:rPr lang="de-DE" sz="1200"/>
                <a:t>14</a:t>
              </a:r>
            </a:p>
          </p:txBody>
        </p:sp>
        <p:sp>
          <p:nvSpPr>
            <p:cNvPr id="114" name="Textfeld 113">
              <a:extLst>
                <a:ext uri="{FF2B5EF4-FFF2-40B4-BE49-F238E27FC236}">
                  <a16:creationId xmlns:a16="http://schemas.microsoft.com/office/drawing/2014/main" id="{55588DCE-8B67-5BA7-B5A0-1B07F2CE0422}"/>
                </a:ext>
              </a:extLst>
            </p:cNvPr>
            <p:cNvSpPr txBox="1"/>
            <p:nvPr/>
          </p:nvSpPr>
          <p:spPr>
            <a:xfrm>
              <a:off x="11407640" y="4061405"/>
              <a:ext cx="352800" cy="276999"/>
            </a:xfrm>
            <a:prstGeom prst="rect">
              <a:avLst/>
            </a:prstGeom>
            <a:noFill/>
          </p:spPr>
          <p:txBody>
            <a:bodyPr wrap="none" rtlCol="0">
              <a:spAutoFit/>
            </a:bodyPr>
            <a:lstStyle/>
            <a:p>
              <a:pPr algn="ctr"/>
              <a:r>
                <a:rPr lang="de-DE" sz="1200"/>
                <a:t>36</a:t>
              </a:r>
            </a:p>
          </p:txBody>
        </p:sp>
        <p:sp>
          <p:nvSpPr>
            <p:cNvPr id="115" name="Textfeld 114">
              <a:extLst>
                <a:ext uri="{FF2B5EF4-FFF2-40B4-BE49-F238E27FC236}">
                  <a16:creationId xmlns:a16="http://schemas.microsoft.com/office/drawing/2014/main" id="{7EFCAB3F-72BF-EE35-23F2-82113908C0DB}"/>
                </a:ext>
              </a:extLst>
            </p:cNvPr>
            <p:cNvSpPr txBox="1"/>
            <p:nvPr/>
          </p:nvSpPr>
          <p:spPr>
            <a:xfrm>
              <a:off x="6523924" y="3474780"/>
              <a:ext cx="397866" cy="276999"/>
            </a:xfrm>
            <a:prstGeom prst="rect">
              <a:avLst/>
            </a:prstGeom>
            <a:noFill/>
          </p:spPr>
          <p:txBody>
            <a:bodyPr wrap="none" rtlCol="0">
              <a:spAutoFit/>
            </a:bodyPr>
            <a:lstStyle/>
            <a:p>
              <a:pPr algn="r"/>
              <a:r>
                <a:rPr lang="de-DE" sz="1200"/>
                <a:t>0.2</a:t>
              </a:r>
            </a:p>
          </p:txBody>
        </p:sp>
        <p:sp>
          <p:nvSpPr>
            <p:cNvPr id="116" name="Textfeld 115">
              <a:extLst>
                <a:ext uri="{FF2B5EF4-FFF2-40B4-BE49-F238E27FC236}">
                  <a16:creationId xmlns:a16="http://schemas.microsoft.com/office/drawing/2014/main" id="{382ABABF-E618-EB9C-A079-98B2ADE47017}"/>
                </a:ext>
              </a:extLst>
            </p:cNvPr>
            <p:cNvSpPr txBox="1"/>
            <p:nvPr/>
          </p:nvSpPr>
          <p:spPr>
            <a:xfrm>
              <a:off x="6523924" y="3115712"/>
              <a:ext cx="397866" cy="276999"/>
            </a:xfrm>
            <a:prstGeom prst="rect">
              <a:avLst/>
            </a:prstGeom>
            <a:noFill/>
          </p:spPr>
          <p:txBody>
            <a:bodyPr wrap="none" rtlCol="0">
              <a:spAutoFit/>
            </a:bodyPr>
            <a:lstStyle/>
            <a:p>
              <a:pPr algn="r"/>
              <a:r>
                <a:rPr lang="de-DE" sz="1200"/>
                <a:t>0.4</a:t>
              </a:r>
            </a:p>
          </p:txBody>
        </p:sp>
        <p:sp>
          <p:nvSpPr>
            <p:cNvPr id="117" name="Textfeld 116">
              <a:extLst>
                <a:ext uri="{FF2B5EF4-FFF2-40B4-BE49-F238E27FC236}">
                  <a16:creationId xmlns:a16="http://schemas.microsoft.com/office/drawing/2014/main" id="{A095FD0E-EE74-98E6-9332-C5E81C445518}"/>
                </a:ext>
              </a:extLst>
            </p:cNvPr>
            <p:cNvSpPr txBox="1"/>
            <p:nvPr/>
          </p:nvSpPr>
          <p:spPr>
            <a:xfrm>
              <a:off x="6523924" y="2756644"/>
              <a:ext cx="397866" cy="276999"/>
            </a:xfrm>
            <a:prstGeom prst="rect">
              <a:avLst/>
            </a:prstGeom>
            <a:noFill/>
          </p:spPr>
          <p:txBody>
            <a:bodyPr wrap="none" rtlCol="0">
              <a:spAutoFit/>
            </a:bodyPr>
            <a:lstStyle/>
            <a:p>
              <a:pPr algn="r"/>
              <a:r>
                <a:rPr lang="de-DE" sz="1200"/>
                <a:t>0.6</a:t>
              </a:r>
            </a:p>
          </p:txBody>
        </p:sp>
        <p:sp>
          <p:nvSpPr>
            <p:cNvPr id="118" name="Textfeld 117">
              <a:extLst>
                <a:ext uri="{FF2B5EF4-FFF2-40B4-BE49-F238E27FC236}">
                  <a16:creationId xmlns:a16="http://schemas.microsoft.com/office/drawing/2014/main" id="{48EBB21A-F779-56CD-CDA5-C50C1FE8A2E0}"/>
                </a:ext>
              </a:extLst>
            </p:cNvPr>
            <p:cNvSpPr txBox="1"/>
            <p:nvPr/>
          </p:nvSpPr>
          <p:spPr>
            <a:xfrm>
              <a:off x="6523924" y="2397576"/>
              <a:ext cx="397866" cy="276999"/>
            </a:xfrm>
            <a:prstGeom prst="rect">
              <a:avLst/>
            </a:prstGeom>
            <a:noFill/>
          </p:spPr>
          <p:txBody>
            <a:bodyPr wrap="none" rtlCol="0">
              <a:spAutoFit/>
            </a:bodyPr>
            <a:lstStyle/>
            <a:p>
              <a:pPr algn="r"/>
              <a:r>
                <a:rPr lang="de-DE" sz="1200"/>
                <a:t>0.8</a:t>
              </a:r>
            </a:p>
          </p:txBody>
        </p:sp>
        <p:sp>
          <p:nvSpPr>
            <p:cNvPr id="119" name="Textfeld 118">
              <a:extLst>
                <a:ext uri="{FF2B5EF4-FFF2-40B4-BE49-F238E27FC236}">
                  <a16:creationId xmlns:a16="http://schemas.microsoft.com/office/drawing/2014/main" id="{0B03F5C1-7A88-236E-6B36-B68F07AE8CDC}"/>
                </a:ext>
              </a:extLst>
            </p:cNvPr>
            <p:cNvSpPr txBox="1"/>
            <p:nvPr/>
          </p:nvSpPr>
          <p:spPr>
            <a:xfrm>
              <a:off x="6523925" y="3833847"/>
              <a:ext cx="397865" cy="276999"/>
            </a:xfrm>
            <a:prstGeom prst="rect">
              <a:avLst/>
            </a:prstGeom>
            <a:noFill/>
          </p:spPr>
          <p:txBody>
            <a:bodyPr wrap="none" rtlCol="0">
              <a:spAutoFit/>
            </a:bodyPr>
            <a:lstStyle/>
            <a:p>
              <a:pPr algn="r"/>
              <a:r>
                <a:rPr lang="de-DE" sz="1200"/>
                <a:t>0.0</a:t>
              </a:r>
            </a:p>
          </p:txBody>
        </p:sp>
        <p:cxnSp>
          <p:nvCxnSpPr>
            <p:cNvPr id="120" name="Gerade Verbindung 119">
              <a:extLst>
                <a:ext uri="{FF2B5EF4-FFF2-40B4-BE49-F238E27FC236}">
                  <a16:creationId xmlns:a16="http://schemas.microsoft.com/office/drawing/2014/main" id="{033C390F-A39D-13FE-D5C8-13899905612E}"/>
                </a:ext>
              </a:extLst>
            </p:cNvPr>
            <p:cNvCxnSpPr>
              <a:cxnSpLocks/>
            </p:cNvCxnSpPr>
            <p:nvPr/>
          </p:nvCxnSpPr>
          <p:spPr>
            <a:xfrm flipH="1">
              <a:off x="6885963" y="218944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Textfeld 120">
              <a:extLst>
                <a:ext uri="{FF2B5EF4-FFF2-40B4-BE49-F238E27FC236}">
                  <a16:creationId xmlns:a16="http://schemas.microsoft.com/office/drawing/2014/main" id="{63935D1A-76D9-D29F-B019-5ACB4B7F5FD2}"/>
                </a:ext>
              </a:extLst>
            </p:cNvPr>
            <p:cNvSpPr txBox="1"/>
            <p:nvPr/>
          </p:nvSpPr>
          <p:spPr>
            <a:xfrm>
              <a:off x="6523924" y="2038508"/>
              <a:ext cx="397866" cy="276999"/>
            </a:xfrm>
            <a:prstGeom prst="rect">
              <a:avLst/>
            </a:prstGeom>
            <a:noFill/>
          </p:spPr>
          <p:txBody>
            <a:bodyPr wrap="none" rtlCol="0">
              <a:spAutoFit/>
            </a:bodyPr>
            <a:lstStyle/>
            <a:p>
              <a:pPr algn="r"/>
              <a:r>
                <a:rPr lang="de-DE" sz="1200"/>
                <a:t>1.0</a:t>
              </a:r>
            </a:p>
          </p:txBody>
        </p:sp>
        <p:sp>
          <p:nvSpPr>
            <p:cNvPr id="122" name="Textfeld 121">
              <a:extLst>
                <a:ext uri="{FF2B5EF4-FFF2-40B4-BE49-F238E27FC236}">
                  <a16:creationId xmlns:a16="http://schemas.microsoft.com/office/drawing/2014/main" id="{B41F9952-5861-ED06-BC41-D51A6F0C3293}"/>
                </a:ext>
              </a:extLst>
            </p:cNvPr>
            <p:cNvSpPr txBox="1"/>
            <p:nvPr/>
          </p:nvSpPr>
          <p:spPr>
            <a:xfrm>
              <a:off x="6203775" y="2416305"/>
              <a:ext cx="400110" cy="1315425"/>
            </a:xfrm>
            <a:prstGeom prst="rect">
              <a:avLst/>
            </a:prstGeom>
            <a:noFill/>
          </p:spPr>
          <p:txBody>
            <a:bodyPr vert="vert270" wrap="none" rtlCol="0">
              <a:spAutoFit/>
            </a:bodyPr>
            <a:lstStyle/>
            <a:p>
              <a:r>
                <a:rPr lang="de-DE" sz="1400" b="1"/>
                <a:t>OS </a:t>
              </a:r>
              <a:r>
                <a:rPr lang="de-DE" sz="1400" b="1" err="1"/>
                <a:t>probability</a:t>
              </a:r>
              <a:endParaRPr lang="de-DE" sz="1400" b="1"/>
            </a:p>
          </p:txBody>
        </p:sp>
        <p:sp>
          <p:nvSpPr>
            <p:cNvPr id="123" name="Textfeld 122">
              <a:extLst>
                <a:ext uri="{FF2B5EF4-FFF2-40B4-BE49-F238E27FC236}">
                  <a16:creationId xmlns:a16="http://schemas.microsoft.com/office/drawing/2014/main" id="{FE08BA34-9537-F607-3551-50F7F777AB1B}"/>
                </a:ext>
              </a:extLst>
            </p:cNvPr>
            <p:cNvSpPr txBox="1"/>
            <p:nvPr/>
          </p:nvSpPr>
          <p:spPr>
            <a:xfrm>
              <a:off x="8859321" y="4061405"/>
              <a:ext cx="352800" cy="276999"/>
            </a:xfrm>
            <a:prstGeom prst="rect">
              <a:avLst/>
            </a:prstGeom>
            <a:noFill/>
          </p:spPr>
          <p:txBody>
            <a:bodyPr wrap="none" rtlCol="0">
              <a:spAutoFit/>
            </a:bodyPr>
            <a:lstStyle/>
            <a:p>
              <a:pPr algn="ctr"/>
              <a:r>
                <a:rPr lang="de-DE" sz="1200"/>
                <a:t>16</a:t>
              </a:r>
            </a:p>
          </p:txBody>
        </p:sp>
        <p:sp>
          <p:nvSpPr>
            <p:cNvPr id="124" name="Textfeld 123">
              <a:extLst>
                <a:ext uri="{FF2B5EF4-FFF2-40B4-BE49-F238E27FC236}">
                  <a16:creationId xmlns:a16="http://schemas.microsoft.com/office/drawing/2014/main" id="{6C6B436E-90C7-6A3A-846D-0068BA390A05}"/>
                </a:ext>
              </a:extLst>
            </p:cNvPr>
            <p:cNvSpPr txBox="1"/>
            <p:nvPr/>
          </p:nvSpPr>
          <p:spPr>
            <a:xfrm>
              <a:off x="9110783" y="4061405"/>
              <a:ext cx="352800" cy="276999"/>
            </a:xfrm>
            <a:prstGeom prst="rect">
              <a:avLst/>
            </a:prstGeom>
            <a:noFill/>
          </p:spPr>
          <p:txBody>
            <a:bodyPr wrap="none" rtlCol="0">
              <a:spAutoFit/>
            </a:bodyPr>
            <a:lstStyle/>
            <a:p>
              <a:pPr algn="ctr"/>
              <a:r>
                <a:rPr lang="de-DE" sz="1200"/>
                <a:t>18</a:t>
              </a:r>
            </a:p>
          </p:txBody>
        </p:sp>
        <p:sp>
          <p:nvSpPr>
            <p:cNvPr id="125" name="Textfeld 124">
              <a:extLst>
                <a:ext uri="{FF2B5EF4-FFF2-40B4-BE49-F238E27FC236}">
                  <a16:creationId xmlns:a16="http://schemas.microsoft.com/office/drawing/2014/main" id="{9CF6854C-0F7C-6724-7E76-E170EAE3C040}"/>
                </a:ext>
              </a:extLst>
            </p:cNvPr>
            <p:cNvSpPr txBox="1"/>
            <p:nvPr/>
          </p:nvSpPr>
          <p:spPr>
            <a:xfrm>
              <a:off x="9370000" y="4061405"/>
              <a:ext cx="352800" cy="276999"/>
            </a:xfrm>
            <a:prstGeom prst="rect">
              <a:avLst/>
            </a:prstGeom>
            <a:noFill/>
          </p:spPr>
          <p:txBody>
            <a:bodyPr wrap="none" rtlCol="0">
              <a:spAutoFit/>
            </a:bodyPr>
            <a:lstStyle/>
            <a:p>
              <a:pPr algn="ctr"/>
              <a:r>
                <a:rPr lang="de-DE" sz="1200"/>
                <a:t>20</a:t>
              </a:r>
            </a:p>
          </p:txBody>
        </p:sp>
        <p:sp>
          <p:nvSpPr>
            <p:cNvPr id="126" name="Textfeld 125">
              <a:extLst>
                <a:ext uri="{FF2B5EF4-FFF2-40B4-BE49-F238E27FC236}">
                  <a16:creationId xmlns:a16="http://schemas.microsoft.com/office/drawing/2014/main" id="{6076E4B5-9086-CBE5-8B25-6DC859F0D29E}"/>
                </a:ext>
              </a:extLst>
            </p:cNvPr>
            <p:cNvSpPr txBox="1"/>
            <p:nvPr/>
          </p:nvSpPr>
          <p:spPr>
            <a:xfrm>
              <a:off x="9624630" y="4061405"/>
              <a:ext cx="352800" cy="276999"/>
            </a:xfrm>
            <a:prstGeom prst="rect">
              <a:avLst/>
            </a:prstGeom>
            <a:noFill/>
          </p:spPr>
          <p:txBody>
            <a:bodyPr wrap="none" rtlCol="0">
              <a:spAutoFit/>
            </a:bodyPr>
            <a:lstStyle/>
            <a:p>
              <a:pPr algn="ctr"/>
              <a:r>
                <a:rPr lang="de-DE" sz="1200"/>
                <a:t>22</a:t>
              </a:r>
            </a:p>
          </p:txBody>
        </p:sp>
        <p:sp>
          <p:nvSpPr>
            <p:cNvPr id="127" name="Textfeld 126">
              <a:extLst>
                <a:ext uri="{FF2B5EF4-FFF2-40B4-BE49-F238E27FC236}">
                  <a16:creationId xmlns:a16="http://schemas.microsoft.com/office/drawing/2014/main" id="{626F4FE3-B466-5C52-4043-A3B3358E8113}"/>
                </a:ext>
              </a:extLst>
            </p:cNvPr>
            <p:cNvSpPr txBox="1"/>
            <p:nvPr/>
          </p:nvSpPr>
          <p:spPr>
            <a:xfrm>
              <a:off x="9872058" y="4061405"/>
              <a:ext cx="354584" cy="276999"/>
            </a:xfrm>
            <a:prstGeom prst="rect">
              <a:avLst/>
            </a:prstGeom>
            <a:noFill/>
          </p:spPr>
          <p:txBody>
            <a:bodyPr wrap="none" rtlCol="0">
              <a:spAutoFit/>
            </a:bodyPr>
            <a:lstStyle/>
            <a:p>
              <a:pPr algn="ctr"/>
              <a:r>
                <a:rPr lang="de-DE" sz="1200"/>
                <a:t>24</a:t>
              </a:r>
            </a:p>
          </p:txBody>
        </p:sp>
        <p:sp>
          <p:nvSpPr>
            <p:cNvPr id="128" name="Textfeld 127">
              <a:extLst>
                <a:ext uri="{FF2B5EF4-FFF2-40B4-BE49-F238E27FC236}">
                  <a16:creationId xmlns:a16="http://schemas.microsoft.com/office/drawing/2014/main" id="{80DECF3F-831C-59C8-91B6-96CB86D98A0D}"/>
                </a:ext>
              </a:extLst>
            </p:cNvPr>
            <p:cNvSpPr txBox="1"/>
            <p:nvPr/>
          </p:nvSpPr>
          <p:spPr>
            <a:xfrm>
              <a:off x="10137035" y="4061405"/>
              <a:ext cx="354584" cy="276999"/>
            </a:xfrm>
            <a:prstGeom prst="rect">
              <a:avLst/>
            </a:prstGeom>
            <a:noFill/>
          </p:spPr>
          <p:txBody>
            <a:bodyPr wrap="none" rtlCol="0">
              <a:spAutoFit/>
            </a:bodyPr>
            <a:lstStyle/>
            <a:p>
              <a:pPr algn="ctr"/>
              <a:r>
                <a:rPr lang="de-DE" sz="1200"/>
                <a:t>26</a:t>
              </a:r>
            </a:p>
          </p:txBody>
        </p:sp>
        <p:grpSp>
          <p:nvGrpSpPr>
            <p:cNvPr id="129" name="Gruppieren 128">
              <a:extLst>
                <a:ext uri="{FF2B5EF4-FFF2-40B4-BE49-F238E27FC236}">
                  <a16:creationId xmlns:a16="http://schemas.microsoft.com/office/drawing/2014/main" id="{9F823534-B833-392A-C14A-C61AF6289642}"/>
                </a:ext>
              </a:extLst>
            </p:cNvPr>
            <p:cNvGrpSpPr/>
            <p:nvPr/>
          </p:nvGrpSpPr>
          <p:grpSpPr>
            <a:xfrm>
              <a:off x="6994764" y="4023286"/>
              <a:ext cx="4589277" cy="45721"/>
              <a:chOff x="1198031" y="4023286"/>
              <a:chExt cx="4589277" cy="45721"/>
            </a:xfrm>
          </p:grpSpPr>
          <p:cxnSp>
            <p:nvCxnSpPr>
              <p:cNvPr id="130" name="Gerade Verbindung 129">
                <a:extLst>
                  <a:ext uri="{FF2B5EF4-FFF2-40B4-BE49-F238E27FC236}">
                    <a16:creationId xmlns:a16="http://schemas.microsoft.com/office/drawing/2014/main" id="{09397BF5-C699-C9CC-7678-1C38F2D771D9}"/>
                  </a:ext>
                </a:extLst>
              </p:cNvPr>
              <p:cNvCxnSpPr>
                <a:cxnSpLocks/>
              </p:cNvCxnSpPr>
              <p:nvPr/>
            </p:nvCxnSpPr>
            <p:spPr>
              <a:xfrm rot="5400000" flipH="1">
                <a:off x="1175171" y="404614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 Verbindung 130">
                <a:extLst>
                  <a:ext uri="{FF2B5EF4-FFF2-40B4-BE49-F238E27FC236}">
                    <a16:creationId xmlns:a16="http://schemas.microsoft.com/office/drawing/2014/main" id="{46789A77-27C8-E3D5-BD1B-65E0E6266141}"/>
                  </a:ext>
                </a:extLst>
              </p:cNvPr>
              <p:cNvCxnSpPr>
                <a:cxnSpLocks/>
              </p:cNvCxnSpPr>
              <p:nvPr/>
            </p:nvCxnSpPr>
            <p:spPr>
              <a:xfrm rot="5400000" flipH="1">
                <a:off x="2195207" y="4046146"/>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 Verbindung 131">
                <a:extLst>
                  <a:ext uri="{FF2B5EF4-FFF2-40B4-BE49-F238E27FC236}">
                    <a16:creationId xmlns:a16="http://schemas.microsoft.com/office/drawing/2014/main" id="{B88B9C56-2CC3-962A-42C7-946447B6ECE5}"/>
                  </a:ext>
                </a:extLst>
              </p:cNvPr>
              <p:cNvCxnSpPr>
                <a:cxnSpLocks/>
              </p:cNvCxnSpPr>
              <p:nvPr/>
            </p:nvCxnSpPr>
            <p:spPr>
              <a:xfrm rot="5400000" flipH="1">
                <a:off x="2705225" y="4046146"/>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 Verbindung 132">
                <a:extLst>
                  <a:ext uri="{FF2B5EF4-FFF2-40B4-BE49-F238E27FC236}">
                    <a16:creationId xmlns:a16="http://schemas.microsoft.com/office/drawing/2014/main" id="{F64576E5-4319-9F30-010F-01C4556A2886}"/>
                  </a:ext>
                </a:extLst>
              </p:cNvPr>
              <p:cNvCxnSpPr>
                <a:cxnSpLocks/>
              </p:cNvCxnSpPr>
              <p:nvPr/>
            </p:nvCxnSpPr>
            <p:spPr>
              <a:xfrm rot="5400000" flipH="1">
                <a:off x="3215243" y="4046146"/>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 Verbindung 133">
                <a:extLst>
                  <a:ext uri="{FF2B5EF4-FFF2-40B4-BE49-F238E27FC236}">
                    <a16:creationId xmlns:a16="http://schemas.microsoft.com/office/drawing/2014/main" id="{5C779112-685A-C352-7122-CA24065C370F}"/>
                  </a:ext>
                </a:extLst>
              </p:cNvPr>
              <p:cNvCxnSpPr>
                <a:cxnSpLocks/>
              </p:cNvCxnSpPr>
              <p:nvPr/>
            </p:nvCxnSpPr>
            <p:spPr>
              <a:xfrm rot="5400000" flipH="1">
                <a:off x="3470252" y="4046146"/>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 Verbindung 134">
                <a:extLst>
                  <a:ext uri="{FF2B5EF4-FFF2-40B4-BE49-F238E27FC236}">
                    <a16:creationId xmlns:a16="http://schemas.microsoft.com/office/drawing/2014/main" id="{D83F1C52-CCD0-D89F-D115-85B60B3C6957}"/>
                  </a:ext>
                </a:extLst>
              </p:cNvPr>
              <p:cNvCxnSpPr>
                <a:cxnSpLocks/>
              </p:cNvCxnSpPr>
              <p:nvPr/>
            </p:nvCxnSpPr>
            <p:spPr>
              <a:xfrm rot="5400000" flipH="1">
                <a:off x="3725261" y="404614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 Verbindung 135">
                <a:extLst>
                  <a:ext uri="{FF2B5EF4-FFF2-40B4-BE49-F238E27FC236}">
                    <a16:creationId xmlns:a16="http://schemas.microsoft.com/office/drawing/2014/main" id="{F003AF74-C554-624D-47BC-13FD32AD1426}"/>
                  </a:ext>
                </a:extLst>
              </p:cNvPr>
              <p:cNvCxnSpPr>
                <a:cxnSpLocks/>
              </p:cNvCxnSpPr>
              <p:nvPr/>
            </p:nvCxnSpPr>
            <p:spPr>
              <a:xfrm rot="5400000" flipH="1">
                <a:off x="3980270"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 Verbindung 136">
                <a:extLst>
                  <a:ext uri="{FF2B5EF4-FFF2-40B4-BE49-F238E27FC236}">
                    <a16:creationId xmlns:a16="http://schemas.microsoft.com/office/drawing/2014/main" id="{363A7495-BEEB-412B-FC33-4A3C8C6122EA}"/>
                  </a:ext>
                </a:extLst>
              </p:cNvPr>
              <p:cNvCxnSpPr>
                <a:cxnSpLocks/>
              </p:cNvCxnSpPr>
              <p:nvPr/>
            </p:nvCxnSpPr>
            <p:spPr>
              <a:xfrm rot="5400000" flipH="1">
                <a:off x="4235279"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 Verbindung 137">
                <a:extLst>
                  <a:ext uri="{FF2B5EF4-FFF2-40B4-BE49-F238E27FC236}">
                    <a16:creationId xmlns:a16="http://schemas.microsoft.com/office/drawing/2014/main" id="{3D4893C0-7562-A391-9145-B41EB4056462}"/>
                  </a:ext>
                </a:extLst>
              </p:cNvPr>
              <p:cNvCxnSpPr>
                <a:cxnSpLocks/>
              </p:cNvCxnSpPr>
              <p:nvPr/>
            </p:nvCxnSpPr>
            <p:spPr>
              <a:xfrm rot="5400000" flipH="1">
                <a:off x="5764448"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Gerade Verbindung 138">
                <a:extLst>
                  <a:ext uri="{FF2B5EF4-FFF2-40B4-BE49-F238E27FC236}">
                    <a16:creationId xmlns:a16="http://schemas.microsoft.com/office/drawing/2014/main" id="{25205C4B-D45B-6F7B-9C0B-6ABF16066A7D}"/>
                  </a:ext>
                </a:extLst>
              </p:cNvPr>
              <p:cNvCxnSpPr>
                <a:cxnSpLocks/>
              </p:cNvCxnSpPr>
              <p:nvPr/>
            </p:nvCxnSpPr>
            <p:spPr>
              <a:xfrm rot="5400000" flipH="1">
                <a:off x="1430180" y="404614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Gerade Verbindung 139">
                <a:extLst>
                  <a:ext uri="{FF2B5EF4-FFF2-40B4-BE49-F238E27FC236}">
                    <a16:creationId xmlns:a16="http://schemas.microsoft.com/office/drawing/2014/main" id="{0E46D6D7-002E-CF35-E2D3-506E9C4721D8}"/>
                  </a:ext>
                </a:extLst>
              </p:cNvPr>
              <p:cNvCxnSpPr>
                <a:cxnSpLocks/>
              </p:cNvCxnSpPr>
              <p:nvPr/>
            </p:nvCxnSpPr>
            <p:spPr>
              <a:xfrm rot="5400000" flipH="1">
                <a:off x="1685189" y="404614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 Verbindung 140">
                <a:extLst>
                  <a:ext uri="{FF2B5EF4-FFF2-40B4-BE49-F238E27FC236}">
                    <a16:creationId xmlns:a16="http://schemas.microsoft.com/office/drawing/2014/main" id="{83450361-22A7-7475-C4BE-9E07E9E848AD}"/>
                  </a:ext>
                </a:extLst>
              </p:cNvPr>
              <p:cNvCxnSpPr>
                <a:cxnSpLocks/>
              </p:cNvCxnSpPr>
              <p:nvPr/>
            </p:nvCxnSpPr>
            <p:spPr>
              <a:xfrm rot="5400000" flipH="1">
                <a:off x="1940198" y="404614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 Verbindung 141">
                <a:extLst>
                  <a:ext uri="{FF2B5EF4-FFF2-40B4-BE49-F238E27FC236}">
                    <a16:creationId xmlns:a16="http://schemas.microsoft.com/office/drawing/2014/main" id="{7DBEFF07-C601-6EF2-1F1B-C8A17E24D1B5}"/>
                  </a:ext>
                </a:extLst>
              </p:cNvPr>
              <p:cNvCxnSpPr>
                <a:cxnSpLocks/>
              </p:cNvCxnSpPr>
              <p:nvPr/>
            </p:nvCxnSpPr>
            <p:spPr>
              <a:xfrm rot="5400000" flipH="1">
                <a:off x="2450216" y="4046146"/>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 Verbindung 142">
                <a:extLst>
                  <a:ext uri="{FF2B5EF4-FFF2-40B4-BE49-F238E27FC236}">
                    <a16:creationId xmlns:a16="http://schemas.microsoft.com/office/drawing/2014/main" id="{8039B501-5CEC-5014-9106-927FE03864AD}"/>
                  </a:ext>
                </a:extLst>
              </p:cNvPr>
              <p:cNvCxnSpPr>
                <a:cxnSpLocks/>
              </p:cNvCxnSpPr>
              <p:nvPr/>
            </p:nvCxnSpPr>
            <p:spPr>
              <a:xfrm rot="5400000" flipH="1">
                <a:off x="2960234" y="4046146"/>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 Verbindung 143">
                <a:extLst>
                  <a:ext uri="{FF2B5EF4-FFF2-40B4-BE49-F238E27FC236}">
                    <a16:creationId xmlns:a16="http://schemas.microsoft.com/office/drawing/2014/main" id="{2ECAA216-241B-7E30-4C16-98A5D4C51069}"/>
                  </a:ext>
                </a:extLst>
              </p:cNvPr>
              <p:cNvCxnSpPr>
                <a:cxnSpLocks/>
              </p:cNvCxnSpPr>
              <p:nvPr/>
            </p:nvCxnSpPr>
            <p:spPr>
              <a:xfrm rot="5400000" flipH="1">
                <a:off x="4490288"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 Verbindung 144">
                <a:extLst>
                  <a:ext uri="{FF2B5EF4-FFF2-40B4-BE49-F238E27FC236}">
                    <a16:creationId xmlns:a16="http://schemas.microsoft.com/office/drawing/2014/main" id="{533D307B-2FAD-64D3-AEDD-6887BA221C2F}"/>
                  </a:ext>
                </a:extLst>
              </p:cNvPr>
              <p:cNvCxnSpPr>
                <a:cxnSpLocks/>
              </p:cNvCxnSpPr>
              <p:nvPr/>
            </p:nvCxnSpPr>
            <p:spPr>
              <a:xfrm rot="5400000" flipH="1">
                <a:off x="4745297"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 Verbindung 145">
                <a:extLst>
                  <a:ext uri="{FF2B5EF4-FFF2-40B4-BE49-F238E27FC236}">
                    <a16:creationId xmlns:a16="http://schemas.microsoft.com/office/drawing/2014/main" id="{4A9B950D-56A7-BA72-34FA-6050F7D5FCAF}"/>
                  </a:ext>
                </a:extLst>
              </p:cNvPr>
              <p:cNvCxnSpPr>
                <a:cxnSpLocks/>
              </p:cNvCxnSpPr>
              <p:nvPr/>
            </p:nvCxnSpPr>
            <p:spPr>
              <a:xfrm rot="5400000" flipH="1">
                <a:off x="5000306"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 Verbindung 146">
                <a:extLst>
                  <a:ext uri="{FF2B5EF4-FFF2-40B4-BE49-F238E27FC236}">
                    <a16:creationId xmlns:a16="http://schemas.microsoft.com/office/drawing/2014/main" id="{D84D4351-CC5B-9A81-025E-9B9CCBA14A24}"/>
                  </a:ext>
                </a:extLst>
              </p:cNvPr>
              <p:cNvCxnSpPr>
                <a:cxnSpLocks/>
              </p:cNvCxnSpPr>
              <p:nvPr/>
            </p:nvCxnSpPr>
            <p:spPr>
              <a:xfrm rot="5400000" flipH="1">
                <a:off x="5255315"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 Verbindung 147">
                <a:extLst>
                  <a:ext uri="{FF2B5EF4-FFF2-40B4-BE49-F238E27FC236}">
                    <a16:creationId xmlns:a16="http://schemas.microsoft.com/office/drawing/2014/main" id="{9CAE397B-B043-9A7A-428C-D714C4DE3425}"/>
                  </a:ext>
                </a:extLst>
              </p:cNvPr>
              <p:cNvCxnSpPr>
                <a:cxnSpLocks/>
              </p:cNvCxnSpPr>
              <p:nvPr/>
            </p:nvCxnSpPr>
            <p:spPr>
              <a:xfrm rot="5400000" flipH="1">
                <a:off x="5510324"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9" name="Textfeld 148">
              <a:extLst>
                <a:ext uri="{FF2B5EF4-FFF2-40B4-BE49-F238E27FC236}">
                  <a16:creationId xmlns:a16="http://schemas.microsoft.com/office/drawing/2014/main" id="{E55DAB87-C6DE-E4B7-FC2F-A0071E946900}"/>
                </a:ext>
              </a:extLst>
            </p:cNvPr>
            <p:cNvSpPr txBox="1"/>
            <p:nvPr/>
          </p:nvSpPr>
          <p:spPr>
            <a:xfrm>
              <a:off x="10387706" y="4061405"/>
              <a:ext cx="354584" cy="276999"/>
            </a:xfrm>
            <a:prstGeom prst="rect">
              <a:avLst/>
            </a:prstGeom>
            <a:noFill/>
          </p:spPr>
          <p:txBody>
            <a:bodyPr wrap="none" rtlCol="0">
              <a:spAutoFit/>
            </a:bodyPr>
            <a:lstStyle/>
            <a:p>
              <a:pPr algn="ctr"/>
              <a:r>
                <a:rPr lang="de-DE" sz="1200"/>
                <a:t>28</a:t>
              </a:r>
            </a:p>
          </p:txBody>
        </p:sp>
        <p:sp>
          <p:nvSpPr>
            <p:cNvPr id="150" name="Textfeld 149">
              <a:extLst>
                <a:ext uri="{FF2B5EF4-FFF2-40B4-BE49-F238E27FC236}">
                  <a16:creationId xmlns:a16="http://schemas.microsoft.com/office/drawing/2014/main" id="{8F7BFDD0-A724-A5C5-0F16-EBFAF29E3C19}"/>
                </a:ext>
              </a:extLst>
            </p:cNvPr>
            <p:cNvSpPr txBox="1"/>
            <p:nvPr/>
          </p:nvSpPr>
          <p:spPr>
            <a:xfrm>
              <a:off x="10642613" y="4061405"/>
              <a:ext cx="354584" cy="276999"/>
            </a:xfrm>
            <a:prstGeom prst="rect">
              <a:avLst/>
            </a:prstGeom>
            <a:noFill/>
          </p:spPr>
          <p:txBody>
            <a:bodyPr wrap="none" rtlCol="0">
              <a:spAutoFit/>
            </a:bodyPr>
            <a:lstStyle/>
            <a:p>
              <a:pPr algn="ctr"/>
              <a:r>
                <a:rPr lang="de-DE" sz="1200"/>
                <a:t>30</a:t>
              </a:r>
            </a:p>
          </p:txBody>
        </p:sp>
        <p:sp>
          <p:nvSpPr>
            <p:cNvPr id="151" name="Textfeld 150">
              <a:extLst>
                <a:ext uri="{FF2B5EF4-FFF2-40B4-BE49-F238E27FC236}">
                  <a16:creationId xmlns:a16="http://schemas.microsoft.com/office/drawing/2014/main" id="{0ACEEBDE-EDD3-D348-C564-BBC99AF2D845}"/>
                </a:ext>
              </a:extLst>
            </p:cNvPr>
            <p:cNvSpPr txBox="1"/>
            <p:nvPr/>
          </p:nvSpPr>
          <p:spPr>
            <a:xfrm>
              <a:off x="10893166" y="4061405"/>
              <a:ext cx="354584" cy="276999"/>
            </a:xfrm>
            <a:prstGeom prst="rect">
              <a:avLst/>
            </a:prstGeom>
            <a:noFill/>
          </p:spPr>
          <p:txBody>
            <a:bodyPr wrap="none" rtlCol="0">
              <a:spAutoFit/>
            </a:bodyPr>
            <a:lstStyle/>
            <a:p>
              <a:pPr algn="ctr"/>
              <a:r>
                <a:rPr lang="de-DE" sz="1200"/>
                <a:t>32</a:t>
              </a:r>
            </a:p>
          </p:txBody>
        </p:sp>
        <p:sp>
          <p:nvSpPr>
            <p:cNvPr id="152" name="Textfeld 151">
              <a:extLst>
                <a:ext uri="{FF2B5EF4-FFF2-40B4-BE49-F238E27FC236}">
                  <a16:creationId xmlns:a16="http://schemas.microsoft.com/office/drawing/2014/main" id="{66706EF8-0F3F-2EC6-5BE4-FB8D1C74633D}"/>
                </a:ext>
              </a:extLst>
            </p:cNvPr>
            <p:cNvSpPr txBox="1"/>
            <p:nvPr/>
          </p:nvSpPr>
          <p:spPr>
            <a:xfrm>
              <a:off x="11157081" y="4061405"/>
              <a:ext cx="354584" cy="276999"/>
            </a:xfrm>
            <a:prstGeom prst="rect">
              <a:avLst/>
            </a:prstGeom>
            <a:noFill/>
          </p:spPr>
          <p:txBody>
            <a:bodyPr wrap="none" rtlCol="0">
              <a:spAutoFit/>
            </a:bodyPr>
            <a:lstStyle/>
            <a:p>
              <a:pPr algn="ctr"/>
              <a:r>
                <a:rPr lang="de-DE" sz="1200"/>
                <a:t>34</a:t>
              </a:r>
            </a:p>
          </p:txBody>
        </p:sp>
        <p:pic>
          <p:nvPicPr>
            <p:cNvPr id="155" name="Grafik 154">
              <a:extLst>
                <a:ext uri="{FF2B5EF4-FFF2-40B4-BE49-F238E27FC236}">
                  <a16:creationId xmlns:a16="http://schemas.microsoft.com/office/drawing/2014/main" id="{DDE35CF6-A969-1DED-915A-308FC0B4E06D}"/>
                </a:ext>
              </a:extLst>
            </p:cNvPr>
            <p:cNvPicPr>
              <a:picLocks noChangeAspect="1"/>
            </p:cNvPicPr>
            <p:nvPr/>
          </p:nvPicPr>
          <p:blipFill>
            <a:blip r:embed="rId3"/>
            <a:stretch>
              <a:fillRect/>
            </a:stretch>
          </p:blipFill>
          <p:spPr>
            <a:xfrm>
              <a:off x="6986140" y="2172225"/>
              <a:ext cx="4724400" cy="292100"/>
            </a:xfrm>
            <a:prstGeom prst="rect">
              <a:avLst/>
            </a:prstGeom>
          </p:spPr>
        </p:pic>
      </p:grpSp>
    </p:spTree>
    <p:extLst>
      <p:ext uri="{BB962C8B-B14F-4D97-AF65-F5344CB8AC3E}">
        <p14:creationId xmlns:p14="http://schemas.microsoft.com/office/powerpoint/2010/main" val="392592560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3D170-6727-E995-DDD5-0429FA30790A}"/>
              </a:ext>
            </a:extLst>
          </p:cNvPr>
          <p:cNvSpPr>
            <a:spLocks noGrp="1"/>
          </p:cNvSpPr>
          <p:nvPr>
            <p:ph type="title"/>
          </p:nvPr>
        </p:nvSpPr>
        <p:spPr/>
        <p:txBody>
          <a:bodyPr/>
          <a:lstStyle/>
          <a:p>
            <a:r>
              <a:rPr lang="en-US" err="1"/>
              <a:t>DoR</a:t>
            </a:r>
            <a:endParaRPr lang="en-US"/>
          </a:p>
        </p:txBody>
      </p:sp>
      <p:sp>
        <p:nvSpPr>
          <p:cNvPr id="4" name="Footer Placeholder 3">
            <a:extLst>
              <a:ext uri="{FF2B5EF4-FFF2-40B4-BE49-F238E27FC236}">
                <a16:creationId xmlns:a16="http://schemas.microsoft.com/office/drawing/2014/main" id="{C7816624-B65F-A319-940B-583B1FE8BA72}"/>
              </a:ext>
            </a:extLst>
          </p:cNvPr>
          <p:cNvSpPr>
            <a:spLocks noGrp="1"/>
          </p:cNvSpPr>
          <p:nvPr>
            <p:ph type="ftr" sz="quarter" idx="10"/>
          </p:nvPr>
        </p:nvSpPr>
        <p:spPr>
          <a:xfrm>
            <a:off x="407989" y="6057900"/>
            <a:ext cx="8532812" cy="611188"/>
          </a:xfrm>
        </p:spPr>
        <p:txBody>
          <a:bodyPr/>
          <a:lstStyle/>
          <a:p>
            <a:r>
              <a:rPr lang="en-GB"/>
              <a:t>Data cut-off date: July 8, 2022.</a:t>
            </a:r>
          </a:p>
          <a:p>
            <a:r>
              <a:rPr lang="en-GB" baseline="30000"/>
              <a:t>a </a:t>
            </a:r>
            <a:r>
              <a:rPr lang="en-GB"/>
              <a:t>Early CR is defined as patients with first CR achieved by the first mandatory </a:t>
            </a:r>
            <a:r>
              <a:rPr lang="en-GB" err="1"/>
              <a:t>tumor</a:t>
            </a:r>
            <a:r>
              <a:rPr lang="en-GB"/>
              <a:t> assessment at 3 months (±0.5). </a:t>
            </a:r>
            <a:r>
              <a:rPr lang="en-GB" baseline="30000"/>
              <a:t>b </a:t>
            </a:r>
            <a:r>
              <a:rPr lang="en-GB"/>
              <a:t>Late CR is defined as patients with first CR achieved after the first mandatory </a:t>
            </a:r>
            <a:r>
              <a:rPr lang="en-GB" err="1"/>
              <a:t>tumor</a:t>
            </a:r>
            <a:r>
              <a:rPr lang="en-GB"/>
              <a:t> assessment at 3 months (±0.5). </a:t>
            </a:r>
          </a:p>
          <a:p>
            <a:r>
              <a:rPr lang="en-GB" b="1"/>
              <a:t>CI</a:t>
            </a:r>
            <a:r>
              <a:rPr lang="en-GB"/>
              <a:t>, confidence interval; </a:t>
            </a:r>
            <a:r>
              <a:rPr lang="en-GB" b="1"/>
              <a:t>CR</a:t>
            </a:r>
            <a:r>
              <a:rPr lang="en-GB"/>
              <a:t>, complete response; </a:t>
            </a:r>
            <a:r>
              <a:rPr lang="en-GB" b="1" err="1"/>
              <a:t>DoR</a:t>
            </a:r>
            <a:r>
              <a:rPr lang="en-GB"/>
              <a:t>, duration of response; </a:t>
            </a:r>
            <a:r>
              <a:rPr lang="en-GB" b="1"/>
              <a:t>NE</a:t>
            </a:r>
            <a:r>
              <a:rPr lang="en-GB"/>
              <a:t>, not estimable; </a:t>
            </a:r>
            <a:r>
              <a:rPr lang="en-GB" b="1"/>
              <a:t>OS</a:t>
            </a:r>
            <a:r>
              <a:rPr lang="en-GB"/>
              <a:t>, overall survival; </a:t>
            </a:r>
            <a:r>
              <a:rPr lang="en-GB" b="1"/>
              <a:t>PFS</a:t>
            </a:r>
            <a:r>
              <a:rPr lang="en-GB"/>
              <a:t>, progression-free survival; </a:t>
            </a:r>
            <a:r>
              <a:rPr lang="en-GB" b="1"/>
              <a:t>PR</a:t>
            </a:r>
            <a:r>
              <a:rPr lang="en-GB"/>
              <a:t>, partial response.</a:t>
            </a: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Sehn</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LH, et al. Abstract 83 presented at 17-ICML.</a:t>
            </a:r>
            <a:r>
              <a:rPr lang="en-GB"/>
              <a:t>  </a:t>
            </a:r>
          </a:p>
        </p:txBody>
      </p:sp>
      <p:graphicFrame>
        <p:nvGraphicFramePr>
          <p:cNvPr id="8" name="Table 8">
            <a:extLst>
              <a:ext uri="{FF2B5EF4-FFF2-40B4-BE49-F238E27FC236}">
                <a16:creationId xmlns:a16="http://schemas.microsoft.com/office/drawing/2014/main" id="{26F94925-D6A1-7E62-285F-17E30BABBB4F}"/>
              </a:ext>
            </a:extLst>
          </p:cNvPr>
          <p:cNvGraphicFramePr>
            <a:graphicFrameLocks noGrp="1"/>
          </p:cNvGraphicFramePr>
          <p:nvPr>
            <p:extLst>
              <p:ext uri="{D42A27DB-BD31-4B8C-83A1-F6EECF244321}">
                <p14:modId xmlns:p14="http://schemas.microsoft.com/office/powerpoint/2010/main" val="1804681734"/>
              </p:ext>
            </p:extLst>
          </p:nvPr>
        </p:nvGraphicFramePr>
        <p:xfrm>
          <a:off x="417600" y="1665289"/>
          <a:ext cx="8523198" cy="2499360"/>
        </p:xfrm>
        <a:graphic>
          <a:graphicData uri="http://schemas.openxmlformats.org/drawingml/2006/table">
            <a:tbl>
              <a:tblPr firstRow="1" bandRow="1">
                <a:tableStyleId>{5C22544A-7EE6-4342-B048-85BDC9FD1C3A}</a:tableStyleId>
              </a:tblPr>
              <a:tblGrid>
                <a:gridCol w="2947392">
                  <a:extLst>
                    <a:ext uri="{9D8B030D-6E8A-4147-A177-3AD203B41FA5}">
                      <a16:colId xmlns:a16="http://schemas.microsoft.com/office/drawing/2014/main" val="2578284353"/>
                    </a:ext>
                  </a:extLst>
                </a:gridCol>
                <a:gridCol w="1858602">
                  <a:extLst>
                    <a:ext uri="{9D8B030D-6E8A-4147-A177-3AD203B41FA5}">
                      <a16:colId xmlns:a16="http://schemas.microsoft.com/office/drawing/2014/main" val="1590375052"/>
                    </a:ext>
                  </a:extLst>
                </a:gridCol>
                <a:gridCol w="1858602">
                  <a:extLst>
                    <a:ext uri="{9D8B030D-6E8A-4147-A177-3AD203B41FA5}">
                      <a16:colId xmlns:a16="http://schemas.microsoft.com/office/drawing/2014/main" val="2200663970"/>
                    </a:ext>
                  </a:extLst>
                </a:gridCol>
                <a:gridCol w="1858602">
                  <a:extLst>
                    <a:ext uri="{9D8B030D-6E8A-4147-A177-3AD203B41FA5}">
                      <a16:colId xmlns:a16="http://schemas.microsoft.com/office/drawing/2014/main" val="3706187620"/>
                    </a:ext>
                  </a:extLst>
                </a:gridCol>
              </a:tblGrid>
              <a:tr h="609292">
                <a:tc>
                  <a:txBody>
                    <a:bodyPr/>
                    <a:lstStyle/>
                    <a:p>
                      <a:endParaRPr lang="en-US" sz="1400"/>
                    </a:p>
                  </a:txBody>
                  <a:tcPr/>
                </a:tc>
                <a:tc>
                  <a:txBody>
                    <a:bodyPr/>
                    <a:lstStyle/>
                    <a:p>
                      <a:pPr algn="ctr"/>
                      <a:r>
                        <a:rPr lang="en-US" sz="1400"/>
                        <a:t>Early CR</a:t>
                      </a:r>
                      <a:r>
                        <a:rPr lang="en-US" sz="1400" baseline="30000"/>
                        <a:t>a</a:t>
                      </a:r>
                      <a:r>
                        <a:rPr lang="en-US" sz="1400"/>
                        <a:t> </a:t>
                      </a:r>
                    </a:p>
                    <a:p>
                      <a:pPr algn="ctr"/>
                      <a:r>
                        <a:rPr lang="en-US" sz="1400" b="0"/>
                        <a:t>(by month 3 assessment)</a:t>
                      </a:r>
                    </a:p>
                    <a:p>
                      <a:pPr algn="ctr"/>
                      <a:r>
                        <a:rPr lang="en-US" sz="1400" b="0"/>
                        <a:t>n=33</a:t>
                      </a:r>
                    </a:p>
                  </a:txBody>
                  <a:tcPr anchor="ctr"/>
                </a:tc>
                <a:tc>
                  <a:txBody>
                    <a:bodyPr/>
                    <a:lstStyle/>
                    <a:p>
                      <a:pPr algn="ctr"/>
                      <a:r>
                        <a:rPr lang="en-US" sz="1400"/>
                        <a:t>Late CR</a:t>
                      </a:r>
                      <a:r>
                        <a:rPr lang="en-US" sz="1400" baseline="30000"/>
                        <a:t>b</a:t>
                      </a:r>
                      <a:r>
                        <a:rPr lang="en-US" sz="1400"/>
                        <a:t> </a:t>
                      </a:r>
                    </a:p>
                    <a:p>
                      <a:pPr algn="ctr"/>
                      <a:r>
                        <a:rPr lang="en-US" sz="1400" b="0"/>
                        <a:t>(after month 3 assessment)</a:t>
                      </a:r>
                    </a:p>
                    <a:p>
                      <a:pPr algn="ctr"/>
                      <a:r>
                        <a:rPr lang="en-US" sz="1400" b="0"/>
                        <a:t>n=21</a:t>
                      </a:r>
                    </a:p>
                  </a:txBody>
                  <a:tcPr anchor="ctr"/>
                </a:tc>
                <a:tc>
                  <a:txBody>
                    <a:bodyPr/>
                    <a:lstStyle/>
                    <a:p>
                      <a:pPr algn="ctr"/>
                      <a:r>
                        <a:rPr lang="en-US" sz="1400"/>
                        <a:t>PR as best response</a:t>
                      </a:r>
                    </a:p>
                    <a:p>
                      <a:pPr algn="ctr"/>
                      <a:r>
                        <a:rPr lang="en-US" sz="1400" b="0"/>
                        <a:t>n=16</a:t>
                      </a:r>
                    </a:p>
                  </a:txBody>
                  <a:tcPr anchor="ctr"/>
                </a:tc>
                <a:extLst>
                  <a:ext uri="{0D108BD9-81ED-4DB2-BD59-A6C34878D82A}">
                    <a16:rowId xmlns:a16="http://schemas.microsoft.com/office/drawing/2014/main" val="2908733681"/>
                  </a:ext>
                </a:extLst>
              </a:tr>
              <a:tr h="334128">
                <a:tc>
                  <a:txBody>
                    <a:bodyPr/>
                    <a:lstStyle/>
                    <a:p>
                      <a:r>
                        <a:rPr lang="en-US" sz="1400" b="1"/>
                        <a:t>Median DoR, months (95% CI)</a:t>
                      </a:r>
                    </a:p>
                    <a:p>
                      <a:pPr marL="108000"/>
                      <a:r>
                        <a:rPr lang="en-US" sz="1400"/>
                        <a:t>24-month DoR rate, % (95% CI)</a:t>
                      </a:r>
                    </a:p>
                  </a:txBody>
                  <a:tcPr anchor="ctr"/>
                </a:tc>
                <a:tc>
                  <a:txBody>
                    <a:bodyPr/>
                    <a:lstStyle/>
                    <a:p>
                      <a:pPr algn="ctr"/>
                      <a:r>
                        <a:rPr lang="en-US" sz="1400"/>
                        <a:t>NE (23.2-NE)</a:t>
                      </a:r>
                    </a:p>
                    <a:p>
                      <a:pPr algn="ctr"/>
                      <a:r>
                        <a:rPr lang="en-US" sz="1400" b="1"/>
                        <a:t>67.8</a:t>
                      </a:r>
                      <a:r>
                        <a:rPr lang="en-US" sz="1400"/>
                        <a:t> (43.5-92.0)</a:t>
                      </a:r>
                    </a:p>
                  </a:txBody>
                  <a:tcPr anchor="ctr"/>
                </a:tc>
                <a:tc>
                  <a:txBody>
                    <a:bodyPr/>
                    <a:lstStyle/>
                    <a:p>
                      <a:pPr algn="ctr"/>
                      <a:r>
                        <a:rPr lang="en-US" sz="1400"/>
                        <a:t>NE (22.8-NE)</a:t>
                      </a:r>
                    </a:p>
                    <a:p>
                      <a:pPr algn="ctr"/>
                      <a:r>
                        <a:rPr lang="en-US" sz="1400" b="1"/>
                        <a:t>66.1</a:t>
                      </a:r>
                      <a:r>
                        <a:rPr lang="en-US" sz="1400"/>
                        <a:t> (39.3-93)</a:t>
                      </a:r>
                    </a:p>
                  </a:txBody>
                  <a:tcPr anchor="ctr"/>
                </a:tc>
                <a:tc>
                  <a:txBody>
                    <a:bodyPr/>
                    <a:lstStyle/>
                    <a:p>
                      <a:pPr algn="ctr"/>
                      <a:r>
                        <a:rPr lang="en-US" sz="1400"/>
                        <a:t>4.0 (2.5-6.7)</a:t>
                      </a:r>
                    </a:p>
                    <a:p>
                      <a:pPr algn="ctr"/>
                      <a:r>
                        <a:rPr lang="en-US" sz="1400" b="1"/>
                        <a:t>NE</a:t>
                      </a:r>
                    </a:p>
                  </a:txBody>
                  <a:tcPr anchor="ctr"/>
                </a:tc>
                <a:extLst>
                  <a:ext uri="{0D108BD9-81ED-4DB2-BD59-A6C34878D82A}">
                    <a16:rowId xmlns:a16="http://schemas.microsoft.com/office/drawing/2014/main" val="3398575776"/>
                  </a:ext>
                </a:extLst>
              </a:tr>
              <a:tr h="334128">
                <a:tc>
                  <a:txBody>
                    <a:bodyPr/>
                    <a:lstStyle/>
                    <a:p>
                      <a:r>
                        <a:rPr lang="en-US" sz="1400" b="1"/>
                        <a:t>Median PFS, months (95% CI)</a:t>
                      </a:r>
                    </a:p>
                    <a:p>
                      <a:pPr marL="108000"/>
                      <a:r>
                        <a:rPr lang="en-US" sz="1400"/>
                        <a:t>24-month PFS rate, % (95% CI)</a:t>
                      </a:r>
                    </a:p>
                  </a:txBody>
                  <a:tcPr anchor="ctr"/>
                </a:tc>
                <a:tc>
                  <a:txBody>
                    <a:bodyPr/>
                    <a:lstStyle/>
                    <a:p>
                      <a:pPr algn="ctr"/>
                      <a:r>
                        <a:rPr lang="en-US" sz="1400"/>
                        <a:t>NE (26.3-NE)</a:t>
                      </a:r>
                    </a:p>
                    <a:p>
                      <a:pPr algn="ctr"/>
                      <a:r>
                        <a:rPr lang="en-US" sz="1400" b="1"/>
                        <a:t>79.2</a:t>
                      </a:r>
                      <a:r>
                        <a:rPr lang="en-US" sz="1400"/>
                        <a:t> (64.1-94.2)</a:t>
                      </a:r>
                    </a:p>
                  </a:txBody>
                  <a:tcPr anchor="ctr"/>
                </a:tc>
                <a:tc>
                  <a:txBody>
                    <a:bodyPr/>
                    <a:lstStyle/>
                    <a:p>
                      <a:pPr algn="ctr"/>
                      <a:r>
                        <a:rPr lang="en-US" sz="1400"/>
                        <a:t>NE (24.0-NE)</a:t>
                      </a:r>
                    </a:p>
                    <a:p>
                      <a:pPr algn="ctr"/>
                      <a:r>
                        <a:rPr lang="en-US" sz="1400" b="1"/>
                        <a:t>65.1</a:t>
                      </a:r>
                      <a:r>
                        <a:rPr lang="en-US" sz="1400"/>
                        <a:t> (37.7-92.5)</a:t>
                      </a:r>
                    </a:p>
                  </a:txBody>
                  <a:tcPr anchor="ctr"/>
                </a:tc>
                <a:tc>
                  <a:txBody>
                    <a:bodyPr/>
                    <a:lstStyle/>
                    <a:p>
                      <a:pPr algn="ctr"/>
                      <a:r>
                        <a:rPr lang="en-US" sz="1400"/>
                        <a:t>5.4 (4.1-11.8)</a:t>
                      </a:r>
                    </a:p>
                    <a:p>
                      <a:pPr algn="ctr"/>
                      <a:r>
                        <a:rPr lang="en-US" sz="1400" b="1"/>
                        <a:t>NE</a:t>
                      </a:r>
                    </a:p>
                  </a:txBody>
                  <a:tcPr anchor="ctr"/>
                </a:tc>
                <a:extLst>
                  <a:ext uri="{0D108BD9-81ED-4DB2-BD59-A6C34878D82A}">
                    <a16:rowId xmlns:a16="http://schemas.microsoft.com/office/drawing/2014/main" val="4124121811"/>
                  </a:ext>
                </a:extLst>
              </a:tr>
              <a:tr h="334128">
                <a:tc>
                  <a:txBody>
                    <a:bodyPr/>
                    <a:lstStyle/>
                    <a:p>
                      <a:r>
                        <a:rPr lang="en-US" sz="1400" b="1"/>
                        <a:t>Median OS, months (95% CI)</a:t>
                      </a:r>
                    </a:p>
                    <a:p>
                      <a:pPr marL="108000"/>
                      <a:r>
                        <a:rPr lang="en-US" sz="1400"/>
                        <a:t>24-month OS rate, % (95% CI)</a:t>
                      </a:r>
                    </a:p>
                  </a:txBody>
                  <a:tcPr anchor="ctr"/>
                </a:tc>
                <a:tc>
                  <a:txBody>
                    <a:bodyPr/>
                    <a:lstStyle/>
                    <a:p>
                      <a:pPr algn="ctr"/>
                      <a:r>
                        <a:rPr lang="en-US" sz="1400" b="1"/>
                        <a:t>NE</a:t>
                      </a:r>
                      <a:r>
                        <a:rPr lang="en-US" sz="1400"/>
                        <a:t> (NE-NE)</a:t>
                      </a:r>
                    </a:p>
                    <a:p>
                      <a:pPr algn="ctr"/>
                      <a:r>
                        <a:rPr lang="en-US" sz="1400" b="1"/>
                        <a:t>100</a:t>
                      </a:r>
                      <a:r>
                        <a:rPr lang="en-US" sz="1400"/>
                        <a:t> (100-100)</a:t>
                      </a:r>
                    </a:p>
                  </a:txBody>
                  <a:tcPr anchor="ctr"/>
                </a:tc>
                <a:tc>
                  <a:txBody>
                    <a:bodyPr/>
                    <a:lstStyle/>
                    <a:p>
                      <a:pPr algn="ctr"/>
                      <a:r>
                        <a:rPr lang="en-US" sz="1400" b="1"/>
                        <a:t>NE</a:t>
                      </a:r>
                      <a:r>
                        <a:rPr lang="en-US" sz="1400"/>
                        <a:t> (32.2-NE)</a:t>
                      </a:r>
                    </a:p>
                    <a:p>
                      <a:pPr algn="ctr"/>
                      <a:r>
                        <a:rPr lang="en-US" sz="1400" b="1"/>
                        <a:t>100</a:t>
                      </a:r>
                      <a:r>
                        <a:rPr lang="en-US" sz="1400"/>
                        <a:t> (100-100)</a:t>
                      </a:r>
                    </a:p>
                  </a:txBody>
                  <a:tcPr anchor="ctr"/>
                </a:tc>
                <a:tc>
                  <a:txBody>
                    <a:bodyPr/>
                    <a:lstStyle/>
                    <a:p>
                      <a:pPr algn="ctr"/>
                      <a:r>
                        <a:rPr lang="en-US" sz="1400" b="1"/>
                        <a:t>NE </a:t>
                      </a:r>
                      <a:r>
                        <a:rPr lang="en-US" sz="1400"/>
                        <a:t>(NE-NE)</a:t>
                      </a:r>
                    </a:p>
                    <a:p>
                      <a:pPr algn="ctr"/>
                      <a:r>
                        <a:rPr lang="en-US" sz="1400" b="1"/>
                        <a:t>78.5 </a:t>
                      </a:r>
                      <a:r>
                        <a:rPr lang="en-US" sz="1400"/>
                        <a:t>(56.9-100)</a:t>
                      </a:r>
                    </a:p>
                  </a:txBody>
                  <a:tcPr anchor="ctr"/>
                </a:tc>
                <a:extLst>
                  <a:ext uri="{0D108BD9-81ED-4DB2-BD59-A6C34878D82A}">
                    <a16:rowId xmlns:a16="http://schemas.microsoft.com/office/drawing/2014/main" val="2219797707"/>
                  </a:ext>
                </a:extLst>
              </a:tr>
            </a:tbl>
          </a:graphicData>
        </a:graphic>
      </p:graphicFrame>
      <p:sp>
        <p:nvSpPr>
          <p:cNvPr id="9" name="TextBox 8">
            <a:extLst>
              <a:ext uri="{FF2B5EF4-FFF2-40B4-BE49-F238E27FC236}">
                <a16:creationId xmlns:a16="http://schemas.microsoft.com/office/drawing/2014/main" id="{6B249F9E-090C-BE14-69F7-FF64523B78BB}"/>
              </a:ext>
            </a:extLst>
          </p:cNvPr>
          <p:cNvSpPr txBox="1"/>
          <p:nvPr/>
        </p:nvSpPr>
        <p:spPr>
          <a:xfrm>
            <a:off x="9120188" y="1666800"/>
            <a:ext cx="2654212" cy="864440"/>
          </a:xfrm>
          <a:prstGeom prst="rect">
            <a:avLst/>
          </a:prstGeom>
          <a:solidFill>
            <a:schemeClr val="bg2"/>
          </a:solidFill>
        </p:spPr>
        <p:txBody>
          <a:bodyPr wrap="square" lIns="144000" tIns="108000" rIns="144000" bIns="108000" rtlCol="0">
            <a:spAutoFit/>
          </a:bodyPr>
          <a:lstStyle/>
          <a:p>
            <a:pPr marL="187200" indent="-187200">
              <a:buClr>
                <a:schemeClr val="accent2"/>
              </a:buClr>
              <a:buFont typeface="Arial" panose="020B0604020202020204" pitchFamily="34" charset="0"/>
              <a:buChar char="•"/>
            </a:pPr>
            <a:r>
              <a:rPr lang="en-US" sz="1400"/>
              <a:t>A similar </a:t>
            </a:r>
            <a:r>
              <a:rPr lang="en-US" sz="1400" err="1"/>
              <a:t>DoR</a:t>
            </a:r>
            <a:r>
              <a:rPr lang="en-US" sz="1400"/>
              <a:t> benefit was observed, regardless of timing to first CR</a:t>
            </a:r>
          </a:p>
        </p:txBody>
      </p:sp>
      <p:sp>
        <p:nvSpPr>
          <p:cNvPr id="10" name="TextBox 9">
            <a:extLst>
              <a:ext uri="{FF2B5EF4-FFF2-40B4-BE49-F238E27FC236}">
                <a16:creationId xmlns:a16="http://schemas.microsoft.com/office/drawing/2014/main" id="{B69BD303-3EBB-1199-651D-9ED937089C9A}"/>
              </a:ext>
            </a:extLst>
          </p:cNvPr>
          <p:cNvSpPr txBox="1"/>
          <p:nvPr/>
        </p:nvSpPr>
        <p:spPr>
          <a:xfrm>
            <a:off x="417600" y="4348206"/>
            <a:ext cx="8532811" cy="864440"/>
          </a:xfrm>
          <a:prstGeom prst="rect">
            <a:avLst/>
          </a:prstGeom>
          <a:solidFill>
            <a:schemeClr val="bg2"/>
          </a:solidFill>
        </p:spPr>
        <p:txBody>
          <a:bodyPr wrap="square" lIns="144000" tIns="108000" rIns="144000" bIns="108000" rtlCol="0">
            <a:spAutoFit/>
          </a:bodyPr>
          <a:lstStyle/>
          <a:p>
            <a:pPr marL="187200" indent="-187200">
              <a:buClr>
                <a:schemeClr val="accent2"/>
              </a:buClr>
              <a:buFont typeface="Arial" panose="020B0604020202020204" pitchFamily="34" charset="0"/>
              <a:buChar char="•"/>
            </a:pPr>
            <a:r>
              <a:rPr lang="en-US" sz="1400"/>
              <a:t>Median time to first CR: 3 months (range 1.0-19)</a:t>
            </a:r>
          </a:p>
          <a:p>
            <a:pPr marL="187200" indent="-187200">
              <a:buClr>
                <a:schemeClr val="accent2"/>
              </a:buClr>
              <a:buFont typeface="Arial" panose="020B0604020202020204" pitchFamily="34" charset="0"/>
              <a:buChar char="•"/>
            </a:pPr>
            <a:r>
              <a:rPr lang="en-US" sz="1400"/>
              <a:t>Median </a:t>
            </a:r>
            <a:r>
              <a:rPr lang="en-US" sz="1400" err="1"/>
              <a:t>DoR</a:t>
            </a:r>
            <a:r>
              <a:rPr lang="en-US" sz="1400"/>
              <a:t>: NE in patients with early or late CR</a:t>
            </a:r>
          </a:p>
          <a:p>
            <a:pPr marL="187200" indent="-187200">
              <a:buClr>
                <a:schemeClr val="accent2"/>
              </a:buClr>
              <a:buFont typeface="Arial" panose="020B0604020202020204" pitchFamily="34" charset="0"/>
              <a:buChar char="•"/>
            </a:pPr>
            <a:r>
              <a:rPr lang="en-US" sz="1400"/>
              <a:t>No association between  timing of first CR and </a:t>
            </a:r>
            <a:r>
              <a:rPr lang="en-US" sz="1400" err="1"/>
              <a:t>DoR</a:t>
            </a:r>
            <a:r>
              <a:rPr lang="en-US" sz="1400"/>
              <a:t>  </a:t>
            </a:r>
          </a:p>
        </p:txBody>
      </p:sp>
    </p:spTree>
    <p:extLst>
      <p:ext uri="{BB962C8B-B14F-4D97-AF65-F5344CB8AC3E}">
        <p14:creationId xmlns:p14="http://schemas.microsoft.com/office/powerpoint/2010/main" val="32392657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89968-A8C2-C1F9-1AB9-528ED803F435}"/>
              </a:ext>
            </a:extLst>
          </p:cNvPr>
          <p:cNvSpPr>
            <a:spLocks noGrp="1"/>
          </p:cNvSpPr>
          <p:nvPr>
            <p:ph type="title"/>
          </p:nvPr>
        </p:nvSpPr>
        <p:spPr/>
        <p:txBody>
          <a:bodyPr/>
          <a:lstStyle/>
          <a:p>
            <a:r>
              <a:rPr lang="en-US"/>
              <a:t>TMTV and BOR</a:t>
            </a:r>
          </a:p>
        </p:txBody>
      </p:sp>
      <p:sp>
        <p:nvSpPr>
          <p:cNvPr id="4" name="Footer Placeholder 3">
            <a:extLst>
              <a:ext uri="{FF2B5EF4-FFF2-40B4-BE49-F238E27FC236}">
                <a16:creationId xmlns:a16="http://schemas.microsoft.com/office/drawing/2014/main" id="{F5D83D39-35E6-A121-453E-74EB24DDCD29}"/>
              </a:ext>
            </a:extLst>
          </p:cNvPr>
          <p:cNvSpPr>
            <a:spLocks noGrp="1"/>
          </p:cNvSpPr>
          <p:nvPr>
            <p:ph type="ftr" sz="quarter" idx="10"/>
          </p:nvPr>
        </p:nvSpPr>
        <p:spPr>
          <a:xfrm>
            <a:off x="407989" y="6138375"/>
            <a:ext cx="5414961" cy="530713"/>
          </a:xfrm>
        </p:spPr>
        <p:txBody>
          <a:bodyPr/>
          <a:lstStyle/>
          <a:p>
            <a:r>
              <a:rPr lang="en-GB"/>
              <a:t>Data cut-off date: July 8, 2022. </a:t>
            </a:r>
          </a:p>
          <a:p>
            <a:r>
              <a:rPr lang="en-GB" b="1"/>
              <a:t>BOR</a:t>
            </a:r>
            <a:r>
              <a:rPr lang="en-GB"/>
              <a:t>, best overall response; </a:t>
            </a:r>
            <a:r>
              <a:rPr lang="en-GB" b="1"/>
              <a:t>CR, </a:t>
            </a:r>
            <a:r>
              <a:rPr lang="en-GB"/>
              <a:t>complete response; </a:t>
            </a:r>
            <a:r>
              <a:rPr lang="en-GB" b="1"/>
              <a:t>INV</a:t>
            </a:r>
            <a:r>
              <a:rPr lang="en-GB"/>
              <a:t>, investigator; </a:t>
            </a:r>
            <a:r>
              <a:rPr lang="en-GB" b="1"/>
              <a:t>NE, </a:t>
            </a:r>
            <a:r>
              <a:rPr lang="en-GB"/>
              <a:t>not evaluable; </a:t>
            </a:r>
            <a:r>
              <a:rPr lang="en-GB" b="1"/>
              <a:t>PD, </a:t>
            </a:r>
            <a:r>
              <a:rPr lang="en-GB"/>
              <a:t>progressive disease; </a:t>
            </a:r>
            <a:r>
              <a:rPr lang="en-GB" b="1"/>
              <a:t>PET</a:t>
            </a:r>
            <a:r>
              <a:rPr lang="en-GB"/>
              <a:t>, positron emission tomography; </a:t>
            </a:r>
            <a:r>
              <a:rPr lang="en-GB" b="1"/>
              <a:t>PR, </a:t>
            </a:r>
            <a:r>
              <a:rPr lang="en-GB"/>
              <a:t>partial response; </a:t>
            </a:r>
            <a:r>
              <a:rPr lang="en-GB" b="1"/>
              <a:t>SD, </a:t>
            </a:r>
            <a:r>
              <a:rPr lang="en-GB"/>
              <a:t>stable disease; </a:t>
            </a:r>
            <a:r>
              <a:rPr lang="en-GB" b="1"/>
              <a:t>TMTV</a:t>
            </a:r>
            <a:r>
              <a:rPr lang="en-GB"/>
              <a:t>, total metabolic </a:t>
            </a:r>
            <a:r>
              <a:rPr lang="en-GB" err="1"/>
              <a:t>tumor</a:t>
            </a:r>
            <a:r>
              <a:rPr lang="en-GB"/>
              <a:t> volume.</a:t>
            </a: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Sehn</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LH, et al. Abstract 83 presented at 17-ICML.</a:t>
            </a:r>
            <a:r>
              <a:rPr lang="en-GB"/>
              <a:t>  </a:t>
            </a:r>
          </a:p>
        </p:txBody>
      </p:sp>
      <p:sp>
        <p:nvSpPr>
          <p:cNvPr id="7" name="TextBox 6">
            <a:extLst>
              <a:ext uri="{FF2B5EF4-FFF2-40B4-BE49-F238E27FC236}">
                <a16:creationId xmlns:a16="http://schemas.microsoft.com/office/drawing/2014/main" id="{C29E5DF5-0949-2A4A-333D-15B506C45228}"/>
              </a:ext>
            </a:extLst>
          </p:cNvPr>
          <p:cNvSpPr txBox="1"/>
          <p:nvPr/>
        </p:nvSpPr>
        <p:spPr>
          <a:xfrm>
            <a:off x="9120188" y="1665288"/>
            <a:ext cx="2663825" cy="864440"/>
          </a:xfrm>
          <a:prstGeom prst="rect">
            <a:avLst/>
          </a:prstGeom>
          <a:solidFill>
            <a:schemeClr val="bg2"/>
          </a:solidFill>
        </p:spPr>
        <p:txBody>
          <a:bodyPr wrap="square" lIns="144000" tIns="108000" rIns="144000" bIns="108000" rtlCol="0">
            <a:spAutoFit/>
          </a:bodyPr>
          <a:lstStyle/>
          <a:p>
            <a:pPr marL="187200" indent="-187200">
              <a:buClr>
                <a:schemeClr val="accent2"/>
              </a:buClr>
              <a:buFont typeface="Arial" panose="020B0604020202020204" pitchFamily="34" charset="0"/>
              <a:buChar char="•"/>
            </a:pPr>
            <a:r>
              <a:rPr lang="en-US" sz="1400"/>
              <a:t>No correlation was observed between baseline and TMTV</a:t>
            </a:r>
          </a:p>
        </p:txBody>
      </p:sp>
      <p:sp>
        <p:nvSpPr>
          <p:cNvPr id="20" name="Textfeld 19">
            <a:extLst>
              <a:ext uri="{FF2B5EF4-FFF2-40B4-BE49-F238E27FC236}">
                <a16:creationId xmlns:a16="http://schemas.microsoft.com/office/drawing/2014/main" id="{5EC36E3F-64A3-8E5D-C519-D76C9B1EF913}"/>
              </a:ext>
            </a:extLst>
          </p:cNvPr>
          <p:cNvSpPr txBox="1"/>
          <p:nvPr/>
        </p:nvSpPr>
        <p:spPr>
          <a:xfrm>
            <a:off x="952240" y="2250278"/>
            <a:ext cx="424796" cy="184666"/>
          </a:xfrm>
          <a:prstGeom prst="rect">
            <a:avLst/>
          </a:prstGeom>
          <a:noFill/>
        </p:spPr>
        <p:txBody>
          <a:bodyPr wrap="none" lIns="0" tIns="0" rIns="0" bIns="0" rtlCol="0">
            <a:spAutoFit/>
          </a:bodyPr>
          <a:lstStyle/>
          <a:p>
            <a:pPr algn="r"/>
            <a:r>
              <a:rPr lang="de-DE" sz="1200"/>
              <a:t>10000</a:t>
            </a:r>
          </a:p>
        </p:txBody>
      </p:sp>
      <p:sp>
        <p:nvSpPr>
          <p:cNvPr id="21" name="Textfeld 20">
            <a:extLst>
              <a:ext uri="{FF2B5EF4-FFF2-40B4-BE49-F238E27FC236}">
                <a16:creationId xmlns:a16="http://schemas.microsoft.com/office/drawing/2014/main" id="{50248A56-1004-45D8-D9F9-10D2741A769D}"/>
              </a:ext>
            </a:extLst>
          </p:cNvPr>
          <p:cNvSpPr txBox="1"/>
          <p:nvPr/>
        </p:nvSpPr>
        <p:spPr>
          <a:xfrm>
            <a:off x="1037199" y="3040263"/>
            <a:ext cx="339837" cy="184666"/>
          </a:xfrm>
          <a:prstGeom prst="rect">
            <a:avLst/>
          </a:prstGeom>
          <a:noFill/>
        </p:spPr>
        <p:txBody>
          <a:bodyPr wrap="none" lIns="0" tIns="0" rIns="0" bIns="0" rtlCol="0">
            <a:spAutoFit/>
          </a:bodyPr>
          <a:lstStyle/>
          <a:p>
            <a:pPr algn="r"/>
            <a:r>
              <a:rPr lang="de-DE" sz="1200"/>
              <a:t>1000</a:t>
            </a:r>
          </a:p>
        </p:txBody>
      </p:sp>
      <p:sp>
        <p:nvSpPr>
          <p:cNvPr id="22" name="Textfeld 21">
            <a:extLst>
              <a:ext uri="{FF2B5EF4-FFF2-40B4-BE49-F238E27FC236}">
                <a16:creationId xmlns:a16="http://schemas.microsoft.com/office/drawing/2014/main" id="{A31B0B0C-5186-7EB4-37C3-86707278E609}"/>
              </a:ext>
            </a:extLst>
          </p:cNvPr>
          <p:cNvSpPr txBox="1"/>
          <p:nvPr/>
        </p:nvSpPr>
        <p:spPr>
          <a:xfrm>
            <a:off x="1122159" y="3822391"/>
            <a:ext cx="254877" cy="184666"/>
          </a:xfrm>
          <a:prstGeom prst="rect">
            <a:avLst/>
          </a:prstGeom>
          <a:noFill/>
        </p:spPr>
        <p:txBody>
          <a:bodyPr wrap="none" lIns="0" tIns="0" rIns="0" bIns="0" rtlCol="0">
            <a:spAutoFit/>
          </a:bodyPr>
          <a:lstStyle/>
          <a:p>
            <a:pPr algn="r"/>
            <a:r>
              <a:rPr lang="de-DE" sz="1200"/>
              <a:t>100</a:t>
            </a:r>
          </a:p>
        </p:txBody>
      </p:sp>
      <p:sp>
        <p:nvSpPr>
          <p:cNvPr id="23" name="Textfeld 22">
            <a:extLst>
              <a:ext uri="{FF2B5EF4-FFF2-40B4-BE49-F238E27FC236}">
                <a16:creationId xmlns:a16="http://schemas.microsoft.com/office/drawing/2014/main" id="{5AD14A44-6A15-3C63-0889-807AAE88C6BB}"/>
              </a:ext>
            </a:extLst>
          </p:cNvPr>
          <p:cNvSpPr txBox="1"/>
          <p:nvPr/>
        </p:nvSpPr>
        <p:spPr>
          <a:xfrm>
            <a:off x="1207118" y="4601461"/>
            <a:ext cx="169918" cy="184666"/>
          </a:xfrm>
          <a:prstGeom prst="rect">
            <a:avLst/>
          </a:prstGeom>
          <a:noFill/>
        </p:spPr>
        <p:txBody>
          <a:bodyPr wrap="none" lIns="0" tIns="0" rIns="0" bIns="0" rtlCol="0">
            <a:spAutoFit/>
          </a:bodyPr>
          <a:lstStyle/>
          <a:p>
            <a:pPr algn="r"/>
            <a:r>
              <a:rPr lang="de-DE" sz="1200"/>
              <a:t>10</a:t>
            </a:r>
          </a:p>
        </p:txBody>
      </p:sp>
      <p:sp>
        <p:nvSpPr>
          <p:cNvPr id="24" name="Textfeld 23">
            <a:extLst>
              <a:ext uri="{FF2B5EF4-FFF2-40B4-BE49-F238E27FC236}">
                <a16:creationId xmlns:a16="http://schemas.microsoft.com/office/drawing/2014/main" id="{2DCE6FF9-D780-26E1-069B-8B6C4C64EB30}"/>
              </a:ext>
            </a:extLst>
          </p:cNvPr>
          <p:cNvSpPr txBox="1"/>
          <p:nvPr/>
        </p:nvSpPr>
        <p:spPr>
          <a:xfrm>
            <a:off x="1292076" y="5378793"/>
            <a:ext cx="84960" cy="184666"/>
          </a:xfrm>
          <a:prstGeom prst="rect">
            <a:avLst/>
          </a:prstGeom>
          <a:noFill/>
        </p:spPr>
        <p:txBody>
          <a:bodyPr wrap="none" lIns="0" tIns="0" rIns="0" bIns="0" rtlCol="0">
            <a:spAutoFit/>
          </a:bodyPr>
          <a:lstStyle/>
          <a:p>
            <a:pPr algn="r"/>
            <a:r>
              <a:rPr lang="de-DE" sz="1200"/>
              <a:t>1</a:t>
            </a:r>
          </a:p>
        </p:txBody>
      </p:sp>
      <p:sp>
        <p:nvSpPr>
          <p:cNvPr id="25" name="Textfeld 24">
            <a:extLst>
              <a:ext uri="{FF2B5EF4-FFF2-40B4-BE49-F238E27FC236}">
                <a16:creationId xmlns:a16="http://schemas.microsoft.com/office/drawing/2014/main" id="{6194F25F-A4A5-6999-A82E-593A427EA921}"/>
              </a:ext>
            </a:extLst>
          </p:cNvPr>
          <p:cNvSpPr txBox="1"/>
          <p:nvPr/>
        </p:nvSpPr>
        <p:spPr>
          <a:xfrm>
            <a:off x="680208" y="3392550"/>
            <a:ext cx="246221" cy="1026307"/>
          </a:xfrm>
          <a:prstGeom prst="rect">
            <a:avLst/>
          </a:prstGeom>
          <a:noFill/>
        </p:spPr>
        <p:txBody>
          <a:bodyPr vert="vert270" wrap="none" lIns="0" tIns="0" rIns="0" bIns="0" rtlCol="0">
            <a:spAutoFit/>
          </a:bodyPr>
          <a:lstStyle/>
          <a:p>
            <a:r>
              <a:rPr lang="de-DE" sz="1600" b="1"/>
              <a:t>TMTV, cm</a:t>
            </a:r>
            <a:r>
              <a:rPr lang="de-DE" sz="1600" b="1" baseline="30000"/>
              <a:t>3</a:t>
            </a:r>
            <a:endParaRPr lang="de-DE" sz="1600" b="1"/>
          </a:p>
        </p:txBody>
      </p:sp>
      <p:sp>
        <p:nvSpPr>
          <p:cNvPr id="26" name="Textfeld 25">
            <a:extLst>
              <a:ext uri="{FF2B5EF4-FFF2-40B4-BE49-F238E27FC236}">
                <a16:creationId xmlns:a16="http://schemas.microsoft.com/office/drawing/2014/main" id="{FA56200B-33F3-4288-3C31-14B8FF39702A}"/>
              </a:ext>
            </a:extLst>
          </p:cNvPr>
          <p:cNvSpPr txBox="1"/>
          <p:nvPr/>
        </p:nvSpPr>
        <p:spPr>
          <a:xfrm>
            <a:off x="1942818" y="5581564"/>
            <a:ext cx="221215" cy="184666"/>
          </a:xfrm>
          <a:prstGeom prst="rect">
            <a:avLst/>
          </a:prstGeom>
          <a:noFill/>
        </p:spPr>
        <p:txBody>
          <a:bodyPr wrap="none" lIns="0" tIns="0" rIns="0" bIns="0" rtlCol="0">
            <a:spAutoFit/>
          </a:bodyPr>
          <a:lstStyle/>
          <a:p>
            <a:pPr algn="r"/>
            <a:r>
              <a:rPr lang="de-DE" sz="1200"/>
              <a:t>CR</a:t>
            </a:r>
          </a:p>
        </p:txBody>
      </p:sp>
      <p:sp>
        <p:nvSpPr>
          <p:cNvPr id="27" name="Textfeld 26">
            <a:extLst>
              <a:ext uri="{FF2B5EF4-FFF2-40B4-BE49-F238E27FC236}">
                <a16:creationId xmlns:a16="http://schemas.microsoft.com/office/drawing/2014/main" id="{AA269B7A-BE8E-8B95-FC19-28FABCC27CB0}"/>
              </a:ext>
            </a:extLst>
          </p:cNvPr>
          <p:cNvSpPr txBox="1"/>
          <p:nvPr/>
        </p:nvSpPr>
        <p:spPr>
          <a:xfrm>
            <a:off x="3069387" y="5581564"/>
            <a:ext cx="213200" cy="184666"/>
          </a:xfrm>
          <a:prstGeom prst="rect">
            <a:avLst/>
          </a:prstGeom>
          <a:noFill/>
        </p:spPr>
        <p:txBody>
          <a:bodyPr wrap="none" lIns="0" tIns="0" rIns="0" bIns="0" rtlCol="0">
            <a:spAutoFit/>
          </a:bodyPr>
          <a:lstStyle/>
          <a:p>
            <a:pPr algn="r"/>
            <a:r>
              <a:rPr lang="de-DE" sz="1200"/>
              <a:t>PR</a:t>
            </a:r>
          </a:p>
        </p:txBody>
      </p:sp>
      <p:sp>
        <p:nvSpPr>
          <p:cNvPr id="28" name="Textfeld 27">
            <a:extLst>
              <a:ext uri="{FF2B5EF4-FFF2-40B4-BE49-F238E27FC236}">
                <a16:creationId xmlns:a16="http://schemas.microsoft.com/office/drawing/2014/main" id="{B7C93625-3543-4762-119D-230A66CCBC00}"/>
              </a:ext>
            </a:extLst>
          </p:cNvPr>
          <p:cNvSpPr txBox="1"/>
          <p:nvPr/>
        </p:nvSpPr>
        <p:spPr>
          <a:xfrm>
            <a:off x="4207229" y="5581564"/>
            <a:ext cx="213200" cy="184666"/>
          </a:xfrm>
          <a:prstGeom prst="rect">
            <a:avLst/>
          </a:prstGeom>
          <a:noFill/>
        </p:spPr>
        <p:txBody>
          <a:bodyPr wrap="none" lIns="0" tIns="0" rIns="0" bIns="0" rtlCol="0">
            <a:spAutoFit/>
          </a:bodyPr>
          <a:lstStyle/>
          <a:p>
            <a:pPr algn="r"/>
            <a:r>
              <a:rPr lang="de-DE" sz="1200"/>
              <a:t>SD</a:t>
            </a:r>
          </a:p>
        </p:txBody>
      </p:sp>
      <p:sp>
        <p:nvSpPr>
          <p:cNvPr id="29" name="Textfeld 28">
            <a:extLst>
              <a:ext uri="{FF2B5EF4-FFF2-40B4-BE49-F238E27FC236}">
                <a16:creationId xmlns:a16="http://schemas.microsoft.com/office/drawing/2014/main" id="{50A76295-3141-799E-ED5D-890D4A39C91A}"/>
              </a:ext>
            </a:extLst>
          </p:cNvPr>
          <p:cNvSpPr txBox="1"/>
          <p:nvPr/>
        </p:nvSpPr>
        <p:spPr>
          <a:xfrm>
            <a:off x="5351385" y="5581564"/>
            <a:ext cx="213200" cy="184666"/>
          </a:xfrm>
          <a:prstGeom prst="rect">
            <a:avLst/>
          </a:prstGeom>
          <a:noFill/>
        </p:spPr>
        <p:txBody>
          <a:bodyPr wrap="none" lIns="0" tIns="0" rIns="0" bIns="0" rtlCol="0">
            <a:spAutoFit/>
          </a:bodyPr>
          <a:lstStyle/>
          <a:p>
            <a:pPr algn="r"/>
            <a:r>
              <a:rPr lang="de-DE" sz="1200"/>
              <a:t>PD</a:t>
            </a:r>
          </a:p>
        </p:txBody>
      </p:sp>
      <p:sp>
        <p:nvSpPr>
          <p:cNvPr id="30" name="Textfeld 29">
            <a:extLst>
              <a:ext uri="{FF2B5EF4-FFF2-40B4-BE49-F238E27FC236}">
                <a16:creationId xmlns:a16="http://schemas.microsoft.com/office/drawing/2014/main" id="{AAC72CEB-32CF-2517-FF79-BFC347B7636C}"/>
              </a:ext>
            </a:extLst>
          </p:cNvPr>
          <p:cNvSpPr txBox="1"/>
          <p:nvPr/>
        </p:nvSpPr>
        <p:spPr>
          <a:xfrm>
            <a:off x="6483899" y="5581564"/>
            <a:ext cx="213200" cy="184666"/>
          </a:xfrm>
          <a:prstGeom prst="rect">
            <a:avLst/>
          </a:prstGeom>
          <a:noFill/>
        </p:spPr>
        <p:txBody>
          <a:bodyPr wrap="none" lIns="0" tIns="0" rIns="0" bIns="0" rtlCol="0">
            <a:spAutoFit/>
          </a:bodyPr>
          <a:lstStyle/>
          <a:p>
            <a:pPr algn="r"/>
            <a:r>
              <a:rPr lang="de-DE" sz="1200"/>
              <a:t>NE</a:t>
            </a:r>
          </a:p>
        </p:txBody>
      </p:sp>
      <p:sp>
        <p:nvSpPr>
          <p:cNvPr id="31" name="Textfeld 30">
            <a:extLst>
              <a:ext uri="{FF2B5EF4-FFF2-40B4-BE49-F238E27FC236}">
                <a16:creationId xmlns:a16="http://schemas.microsoft.com/office/drawing/2014/main" id="{81AC9653-99E7-012F-EEC9-01B5CDFC78FA}"/>
              </a:ext>
            </a:extLst>
          </p:cNvPr>
          <p:cNvSpPr txBox="1"/>
          <p:nvPr/>
        </p:nvSpPr>
        <p:spPr>
          <a:xfrm>
            <a:off x="6776999" y="4896748"/>
            <a:ext cx="2200539" cy="369332"/>
          </a:xfrm>
          <a:prstGeom prst="rect">
            <a:avLst/>
          </a:prstGeom>
          <a:noFill/>
        </p:spPr>
        <p:txBody>
          <a:bodyPr wrap="none" lIns="0" tIns="0" rIns="0" bIns="0" rtlCol="0">
            <a:spAutoFit/>
          </a:bodyPr>
          <a:lstStyle/>
          <a:p>
            <a:r>
              <a:rPr lang="de-DE" sz="1200"/>
              <a:t>Median </a:t>
            </a:r>
            <a:r>
              <a:rPr lang="de-DE" sz="1200" err="1"/>
              <a:t>baseline</a:t>
            </a:r>
            <a:r>
              <a:rPr lang="de-DE" sz="1200"/>
              <a:t> TMTV: 139cm</a:t>
            </a:r>
            <a:r>
              <a:rPr lang="de-DE" sz="1200" baseline="30000"/>
              <a:t>3</a:t>
            </a:r>
          </a:p>
          <a:p>
            <a:r>
              <a:rPr lang="de-DE" sz="1200"/>
              <a:t>(</a:t>
            </a:r>
            <a:r>
              <a:rPr lang="de-DE" sz="1200" err="1"/>
              <a:t>range</a:t>
            </a:r>
            <a:r>
              <a:rPr lang="de-DE" sz="1200"/>
              <a:t>: 0–4858; </a:t>
            </a:r>
            <a:r>
              <a:rPr lang="de-DE" sz="1200" err="1"/>
              <a:t>n</a:t>
            </a:r>
            <a:r>
              <a:rPr lang="de-DE" sz="1200"/>
              <a:t>=82)</a:t>
            </a:r>
          </a:p>
        </p:txBody>
      </p:sp>
      <p:sp>
        <p:nvSpPr>
          <p:cNvPr id="32" name="Textfeld 31">
            <a:extLst>
              <a:ext uri="{FF2B5EF4-FFF2-40B4-BE49-F238E27FC236}">
                <a16:creationId xmlns:a16="http://schemas.microsoft.com/office/drawing/2014/main" id="{AC82A1FD-32F6-2C2D-DD97-64E80F869BCB}"/>
              </a:ext>
            </a:extLst>
          </p:cNvPr>
          <p:cNvSpPr txBox="1"/>
          <p:nvPr/>
        </p:nvSpPr>
        <p:spPr>
          <a:xfrm>
            <a:off x="2809197" y="5855735"/>
            <a:ext cx="3690497" cy="246221"/>
          </a:xfrm>
          <a:prstGeom prst="rect">
            <a:avLst/>
          </a:prstGeom>
          <a:noFill/>
        </p:spPr>
        <p:txBody>
          <a:bodyPr vert="horz" wrap="none" lIns="0" tIns="0" rIns="0" bIns="0" rtlCol="0">
            <a:spAutoFit/>
          </a:bodyPr>
          <a:lstStyle/>
          <a:p>
            <a:r>
              <a:rPr lang="de-DE" sz="1600" b="1"/>
              <a:t>BOR </a:t>
            </a:r>
            <a:r>
              <a:rPr lang="de-DE" sz="1600" b="1" err="1"/>
              <a:t>by</a:t>
            </a:r>
            <a:r>
              <a:rPr lang="de-DE" sz="1600" b="1"/>
              <a:t> INV, </a:t>
            </a:r>
            <a:r>
              <a:rPr lang="de-DE" sz="1600" b="1" err="1"/>
              <a:t>with</a:t>
            </a:r>
            <a:r>
              <a:rPr lang="de-DE" sz="1600" b="1"/>
              <a:t> </a:t>
            </a:r>
            <a:r>
              <a:rPr lang="de-DE" sz="1600" b="1" err="1"/>
              <a:t>or</a:t>
            </a:r>
            <a:r>
              <a:rPr lang="de-DE" sz="1600" b="1"/>
              <a:t> </a:t>
            </a:r>
            <a:r>
              <a:rPr lang="de-DE" sz="1600" b="1" err="1"/>
              <a:t>without</a:t>
            </a:r>
            <a:r>
              <a:rPr lang="de-DE" sz="1600" b="1"/>
              <a:t> PET </a:t>
            </a:r>
            <a:r>
              <a:rPr lang="de-DE" sz="1600" b="1" err="1"/>
              <a:t>scan</a:t>
            </a:r>
            <a:endParaRPr lang="de-DE" sz="1600" b="1"/>
          </a:p>
        </p:txBody>
      </p:sp>
      <p:cxnSp>
        <p:nvCxnSpPr>
          <p:cNvPr id="34" name="Gerade Verbindung 33">
            <a:extLst>
              <a:ext uri="{FF2B5EF4-FFF2-40B4-BE49-F238E27FC236}">
                <a16:creationId xmlns:a16="http://schemas.microsoft.com/office/drawing/2014/main" id="{60B2E203-305E-0DD4-E77D-D273BCF55BC9}"/>
              </a:ext>
            </a:extLst>
          </p:cNvPr>
          <p:cNvCxnSpPr/>
          <p:nvPr/>
        </p:nvCxnSpPr>
        <p:spPr>
          <a:xfrm>
            <a:off x="1491781" y="2345469"/>
            <a:ext cx="0" cy="3128910"/>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46F0D875-D445-2E4A-EF8E-512CBE44479F}"/>
              </a:ext>
            </a:extLst>
          </p:cNvPr>
          <p:cNvCxnSpPr>
            <a:cxnSpLocks/>
          </p:cNvCxnSpPr>
          <p:nvPr/>
        </p:nvCxnSpPr>
        <p:spPr>
          <a:xfrm flipH="1">
            <a:off x="1433543" y="5474379"/>
            <a:ext cx="62513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5B6869E0-3373-1E94-43E6-37F329E227EC}"/>
              </a:ext>
            </a:extLst>
          </p:cNvPr>
          <p:cNvCxnSpPr>
            <a:cxnSpLocks/>
          </p:cNvCxnSpPr>
          <p:nvPr/>
        </p:nvCxnSpPr>
        <p:spPr>
          <a:xfrm flipH="1">
            <a:off x="1433544" y="4693794"/>
            <a:ext cx="67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2783DC28-123F-DC50-5939-431FB8DE8146}"/>
              </a:ext>
            </a:extLst>
          </p:cNvPr>
          <p:cNvCxnSpPr>
            <a:cxnSpLocks/>
          </p:cNvCxnSpPr>
          <p:nvPr/>
        </p:nvCxnSpPr>
        <p:spPr>
          <a:xfrm flipH="1">
            <a:off x="1433544" y="3911351"/>
            <a:ext cx="67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8473986A-A737-E4B6-30F3-6CE07092BD26}"/>
              </a:ext>
            </a:extLst>
          </p:cNvPr>
          <p:cNvCxnSpPr>
            <a:cxnSpLocks/>
          </p:cNvCxnSpPr>
          <p:nvPr/>
        </p:nvCxnSpPr>
        <p:spPr>
          <a:xfrm flipH="1">
            <a:off x="1433544" y="3128907"/>
            <a:ext cx="67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D9D29EF6-967E-3CC0-D4F9-CDFDDD6B5B7C}"/>
              </a:ext>
            </a:extLst>
          </p:cNvPr>
          <p:cNvCxnSpPr>
            <a:cxnSpLocks/>
          </p:cNvCxnSpPr>
          <p:nvPr/>
        </p:nvCxnSpPr>
        <p:spPr>
          <a:xfrm flipH="1">
            <a:off x="1433544" y="2346463"/>
            <a:ext cx="67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266AAF8A-46E6-C7AD-7D73-F334D16BDD70}"/>
              </a:ext>
            </a:extLst>
          </p:cNvPr>
          <p:cNvCxnSpPr>
            <a:cxnSpLocks/>
          </p:cNvCxnSpPr>
          <p:nvPr/>
        </p:nvCxnSpPr>
        <p:spPr>
          <a:xfrm rot="5400000" flipH="1">
            <a:off x="2019544" y="5505007"/>
            <a:ext cx="67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23685D0E-B34F-FF23-16F5-391D62736FA8}"/>
              </a:ext>
            </a:extLst>
          </p:cNvPr>
          <p:cNvCxnSpPr>
            <a:cxnSpLocks/>
          </p:cNvCxnSpPr>
          <p:nvPr/>
        </p:nvCxnSpPr>
        <p:spPr>
          <a:xfrm rot="5400000" flipH="1">
            <a:off x="3142106" y="5505007"/>
            <a:ext cx="67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F15CE969-1F47-394C-B689-F460B31414AE}"/>
              </a:ext>
            </a:extLst>
          </p:cNvPr>
          <p:cNvCxnSpPr>
            <a:cxnSpLocks/>
          </p:cNvCxnSpPr>
          <p:nvPr/>
        </p:nvCxnSpPr>
        <p:spPr>
          <a:xfrm rot="5400000" flipH="1">
            <a:off x="4279948" y="5505007"/>
            <a:ext cx="67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45">
            <a:extLst>
              <a:ext uri="{FF2B5EF4-FFF2-40B4-BE49-F238E27FC236}">
                <a16:creationId xmlns:a16="http://schemas.microsoft.com/office/drawing/2014/main" id="{04437E53-5B39-6055-DE2C-F072CED1B349}"/>
              </a:ext>
            </a:extLst>
          </p:cNvPr>
          <p:cNvCxnSpPr>
            <a:cxnSpLocks/>
          </p:cNvCxnSpPr>
          <p:nvPr/>
        </p:nvCxnSpPr>
        <p:spPr>
          <a:xfrm rot="5400000" flipH="1">
            <a:off x="5424104" y="5505007"/>
            <a:ext cx="67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46">
            <a:extLst>
              <a:ext uri="{FF2B5EF4-FFF2-40B4-BE49-F238E27FC236}">
                <a16:creationId xmlns:a16="http://schemas.microsoft.com/office/drawing/2014/main" id="{E02C409A-D042-8D33-0EA9-EA217D102C06}"/>
              </a:ext>
            </a:extLst>
          </p:cNvPr>
          <p:cNvCxnSpPr>
            <a:cxnSpLocks/>
          </p:cNvCxnSpPr>
          <p:nvPr/>
        </p:nvCxnSpPr>
        <p:spPr>
          <a:xfrm rot="5400000" flipH="1">
            <a:off x="6556618" y="5505007"/>
            <a:ext cx="67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9" name="Gruppieren 98">
            <a:extLst>
              <a:ext uri="{FF2B5EF4-FFF2-40B4-BE49-F238E27FC236}">
                <a16:creationId xmlns:a16="http://schemas.microsoft.com/office/drawing/2014/main" id="{82C26493-DF41-6F45-C42D-52CD09D2F3DC}"/>
              </a:ext>
            </a:extLst>
          </p:cNvPr>
          <p:cNvGrpSpPr/>
          <p:nvPr/>
        </p:nvGrpSpPr>
        <p:grpSpPr>
          <a:xfrm>
            <a:off x="1948515" y="2569656"/>
            <a:ext cx="228234" cy="2797449"/>
            <a:chOff x="1902252" y="2468965"/>
            <a:chExt cx="228234" cy="2797449"/>
          </a:xfrm>
        </p:grpSpPr>
        <p:sp>
          <p:nvSpPr>
            <p:cNvPr id="49" name="Oval 48">
              <a:extLst>
                <a:ext uri="{FF2B5EF4-FFF2-40B4-BE49-F238E27FC236}">
                  <a16:creationId xmlns:a16="http://schemas.microsoft.com/office/drawing/2014/main" id="{3DD5CE74-BEA1-9268-708C-690174D55B7C}"/>
                </a:ext>
              </a:extLst>
            </p:cNvPr>
            <p:cNvSpPr/>
            <p:nvPr/>
          </p:nvSpPr>
          <p:spPr>
            <a:xfrm>
              <a:off x="1980037" y="24689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Oval 51">
              <a:extLst>
                <a:ext uri="{FF2B5EF4-FFF2-40B4-BE49-F238E27FC236}">
                  <a16:creationId xmlns:a16="http://schemas.microsoft.com/office/drawing/2014/main" id="{5CB8DD02-26ED-50F3-345F-A578A39FB745}"/>
                </a:ext>
              </a:extLst>
            </p:cNvPr>
            <p:cNvSpPr/>
            <p:nvPr/>
          </p:nvSpPr>
          <p:spPr>
            <a:xfrm>
              <a:off x="1980037" y="27102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Oval 50">
              <a:extLst>
                <a:ext uri="{FF2B5EF4-FFF2-40B4-BE49-F238E27FC236}">
                  <a16:creationId xmlns:a16="http://schemas.microsoft.com/office/drawing/2014/main" id="{7576F31C-B743-C9EB-478D-D31285EEAF80}"/>
                </a:ext>
              </a:extLst>
            </p:cNvPr>
            <p:cNvSpPr/>
            <p:nvPr/>
          </p:nvSpPr>
          <p:spPr>
            <a:xfrm>
              <a:off x="1980037" y="267534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Oval 49">
              <a:extLst>
                <a:ext uri="{FF2B5EF4-FFF2-40B4-BE49-F238E27FC236}">
                  <a16:creationId xmlns:a16="http://schemas.microsoft.com/office/drawing/2014/main" id="{0E385B25-CAA9-2AFF-16B3-EAFE16E1FC7D}"/>
                </a:ext>
              </a:extLst>
            </p:cNvPr>
            <p:cNvSpPr/>
            <p:nvPr/>
          </p:nvSpPr>
          <p:spPr>
            <a:xfrm>
              <a:off x="1980037" y="264359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Oval 52">
              <a:extLst>
                <a:ext uri="{FF2B5EF4-FFF2-40B4-BE49-F238E27FC236}">
                  <a16:creationId xmlns:a16="http://schemas.microsoft.com/office/drawing/2014/main" id="{1C37410A-DF8F-B8C7-8F6F-0B4903E9BE39}"/>
                </a:ext>
              </a:extLst>
            </p:cNvPr>
            <p:cNvSpPr/>
            <p:nvPr/>
          </p:nvSpPr>
          <p:spPr>
            <a:xfrm>
              <a:off x="1980037" y="29515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Oval 53">
              <a:extLst>
                <a:ext uri="{FF2B5EF4-FFF2-40B4-BE49-F238E27FC236}">
                  <a16:creationId xmlns:a16="http://schemas.microsoft.com/office/drawing/2014/main" id="{384D1680-E04F-13B5-F4CA-400D1012FF60}"/>
                </a:ext>
              </a:extLst>
            </p:cNvPr>
            <p:cNvSpPr/>
            <p:nvPr/>
          </p:nvSpPr>
          <p:spPr>
            <a:xfrm>
              <a:off x="1980037" y="291029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Oval 54">
              <a:extLst>
                <a:ext uri="{FF2B5EF4-FFF2-40B4-BE49-F238E27FC236}">
                  <a16:creationId xmlns:a16="http://schemas.microsoft.com/office/drawing/2014/main" id="{A5359B81-4378-6815-D631-D160527850CF}"/>
                </a:ext>
              </a:extLst>
            </p:cNvPr>
            <p:cNvSpPr/>
            <p:nvPr/>
          </p:nvSpPr>
          <p:spPr>
            <a:xfrm>
              <a:off x="1980037" y="306269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Oval 55">
              <a:extLst>
                <a:ext uri="{FF2B5EF4-FFF2-40B4-BE49-F238E27FC236}">
                  <a16:creationId xmlns:a16="http://schemas.microsoft.com/office/drawing/2014/main" id="{18772FBA-42C0-8168-8A2B-CD1F6D77E8B1}"/>
                </a:ext>
              </a:extLst>
            </p:cNvPr>
            <p:cNvSpPr/>
            <p:nvPr/>
          </p:nvSpPr>
          <p:spPr>
            <a:xfrm>
              <a:off x="1980037" y="313571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Oval 56">
              <a:extLst>
                <a:ext uri="{FF2B5EF4-FFF2-40B4-BE49-F238E27FC236}">
                  <a16:creationId xmlns:a16="http://schemas.microsoft.com/office/drawing/2014/main" id="{B6E17AAB-53B4-C0F0-E76B-5DCF2D454E3F}"/>
                </a:ext>
              </a:extLst>
            </p:cNvPr>
            <p:cNvSpPr/>
            <p:nvPr/>
          </p:nvSpPr>
          <p:spPr>
            <a:xfrm>
              <a:off x="1980037" y="31801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Oval 57">
              <a:extLst>
                <a:ext uri="{FF2B5EF4-FFF2-40B4-BE49-F238E27FC236}">
                  <a16:creationId xmlns:a16="http://schemas.microsoft.com/office/drawing/2014/main" id="{72D004AC-EEE1-9E52-5EF8-C1C57F9C3091}"/>
                </a:ext>
              </a:extLst>
            </p:cNvPr>
            <p:cNvSpPr/>
            <p:nvPr/>
          </p:nvSpPr>
          <p:spPr>
            <a:xfrm>
              <a:off x="1980037" y="327859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8" name="Gruppieren 97">
              <a:extLst>
                <a:ext uri="{FF2B5EF4-FFF2-40B4-BE49-F238E27FC236}">
                  <a16:creationId xmlns:a16="http://schemas.microsoft.com/office/drawing/2014/main" id="{BCC48878-9BE7-A2CA-A4BE-AA649AB2F07A}"/>
                </a:ext>
              </a:extLst>
            </p:cNvPr>
            <p:cNvGrpSpPr/>
            <p:nvPr/>
          </p:nvGrpSpPr>
          <p:grpSpPr>
            <a:xfrm>
              <a:off x="1902252" y="3354790"/>
              <a:ext cx="228234" cy="1911624"/>
              <a:chOff x="1704726" y="3354790"/>
              <a:chExt cx="228234" cy="1911624"/>
            </a:xfrm>
          </p:grpSpPr>
          <p:sp>
            <p:nvSpPr>
              <p:cNvPr id="69" name="Oval 68">
                <a:extLst>
                  <a:ext uri="{FF2B5EF4-FFF2-40B4-BE49-F238E27FC236}">
                    <a16:creationId xmlns:a16="http://schemas.microsoft.com/office/drawing/2014/main" id="{97033996-8A1C-3DB7-1446-518844487B1E}"/>
                  </a:ext>
                </a:extLst>
              </p:cNvPr>
              <p:cNvSpPr/>
              <p:nvPr/>
            </p:nvSpPr>
            <p:spPr>
              <a:xfrm>
                <a:off x="1786362" y="35230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Oval 58">
                <a:extLst>
                  <a:ext uri="{FF2B5EF4-FFF2-40B4-BE49-F238E27FC236}">
                    <a16:creationId xmlns:a16="http://schemas.microsoft.com/office/drawing/2014/main" id="{3EE8D992-109F-75C5-4EAC-AD3D587AA1D8}"/>
                  </a:ext>
                </a:extLst>
              </p:cNvPr>
              <p:cNvSpPr/>
              <p:nvPr/>
            </p:nvSpPr>
            <p:spPr>
              <a:xfrm>
                <a:off x="1786362" y="335479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Oval 59">
                <a:extLst>
                  <a:ext uri="{FF2B5EF4-FFF2-40B4-BE49-F238E27FC236}">
                    <a16:creationId xmlns:a16="http://schemas.microsoft.com/office/drawing/2014/main" id="{760E798A-C00A-845C-F92B-F265CFC5896D}"/>
                  </a:ext>
                </a:extLst>
              </p:cNvPr>
              <p:cNvSpPr/>
              <p:nvPr/>
            </p:nvSpPr>
            <p:spPr>
              <a:xfrm>
                <a:off x="1786362" y="33833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6486D81B-6031-BE04-76EC-A625265AD156}"/>
                  </a:ext>
                </a:extLst>
              </p:cNvPr>
              <p:cNvSpPr/>
              <p:nvPr/>
            </p:nvSpPr>
            <p:spPr>
              <a:xfrm>
                <a:off x="1762973" y="341829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Oval 61">
                <a:extLst>
                  <a:ext uri="{FF2B5EF4-FFF2-40B4-BE49-F238E27FC236}">
                    <a16:creationId xmlns:a16="http://schemas.microsoft.com/office/drawing/2014/main" id="{F3681B0F-137E-3173-A62E-60A3754F0274}"/>
                  </a:ext>
                </a:extLst>
              </p:cNvPr>
              <p:cNvSpPr/>
              <p:nvPr/>
            </p:nvSpPr>
            <p:spPr>
              <a:xfrm>
                <a:off x="1807423" y="341829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Oval 62">
                <a:extLst>
                  <a:ext uri="{FF2B5EF4-FFF2-40B4-BE49-F238E27FC236}">
                    <a16:creationId xmlns:a16="http://schemas.microsoft.com/office/drawing/2014/main" id="{B966FE8F-546A-A352-F64D-59F07370B71C}"/>
                  </a:ext>
                </a:extLst>
              </p:cNvPr>
              <p:cNvSpPr/>
              <p:nvPr/>
            </p:nvSpPr>
            <p:spPr>
              <a:xfrm>
                <a:off x="1762973" y="345004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63">
                <a:extLst>
                  <a:ext uri="{FF2B5EF4-FFF2-40B4-BE49-F238E27FC236}">
                    <a16:creationId xmlns:a16="http://schemas.microsoft.com/office/drawing/2014/main" id="{924EA40B-ACF7-61F3-8720-876039AEC45D}"/>
                  </a:ext>
                </a:extLst>
              </p:cNvPr>
              <p:cNvSpPr/>
              <p:nvPr/>
            </p:nvSpPr>
            <p:spPr>
              <a:xfrm>
                <a:off x="1807423" y="345004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Oval 64">
                <a:extLst>
                  <a:ext uri="{FF2B5EF4-FFF2-40B4-BE49-F238E27FC236}">
                    <a16:creationId xmlns:a16="http://schemas.microsoft.com/office/drawing/2014/main" id="{29290AF6-A348-BA34-0A7A-37A35BA7DB8A}"/>
                  </a:ext>
                </a:extLst>
              </p:cNvPr>
              <p:cNvSpPr/>
              <p:nvPr/>
            </p:nvSpPr>
            <p:spPr>
              <a:xfrm>
                <a:off x="1759893" y="34976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Oval 65">
                <a:extLst>
                  <a:ext uri="{FF2B5EF4-FFF2-40B4-BE49-F238E27FC236}">
                    <a16:creationId xmlns:a16="http://schemas.microsoft.com/office/drawing/2014/main" id="{6B6D39BD-B180-A8E3-DB62-DD463E7BA981}"/>
                  </a:ext>
                </a:extLst>
              </p:cNvPr>
              <p:cNvSpPr/>
              <p:nvPr/>
            </p:nvSpPr>
            <p:spPr>
              <a:xfrm>
                <a:off x="1820124" y="34976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Oval 66">
                <a:extLst>
                  <a:ext uri="{FF2B5EF4-FFF2-40B4-BE49-F238E27FC236}">
                    <a16:creationId xmlns:a16="http://schemas.microsoft.com/office/drawing/2014/main" id="{91F0F3EB-0C70-6B88-E0A4-AF274773F5F5}"/>
                  </a:ext>
                </a:extLst>
              </p:cNvPr>
              <p:cNvSpPr/>
              <p:nvPr/>
            </p:nvSpPr>
            <p:spPr>
              <a:xfrm>
                <a:off x="1859661" y="3500703"/>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Oval 67">
                <a:extLst>
                  <a:ext uri="{FF2B5EF4-FFF2-40B4-BE49-F238E27FC236}">
                    <a16:creationId xmlns:a16="http://schemas.microsoft.com/office/drawing/2014/main" id="{717D4BF6-7A73-1634-F252-096DDEB8044F}"/>
                  </a:ext>
                </a:extLst>
              </p:cNvPr>
              <p:cNvSpPr/>
              <p:nvPr/>
            </p:nvSpPr>
            <p:spPr>
              <a:xfrm>
                <a:off x="1704726" y="3502894"/>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85776AF3-8FC6-3D91-36F9-F7C7B40A2CD7}"/>
                  </a:ext>
                </a:extLst>
              </p:cNvPr>
              <p:cNvSpPr/>
              <p:nvPr/>
            </p:nvSpPr>
            <p:spPr>
              <a:xfrm>
                <a:off x="1786362" y="357069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Oval 70">
                <a:extLst>
                  <a:ext uri="{FF2B5EF4-FFF2-40B4-BE49-F238E27FC236}">
                    <a16:creationId xmlns:a16="http://schemas.microsoft.com/office/drawing/2014/main" id="{BAFA2471-5CF6-5666-305A-BF2ADD5E36BE}"/>
                  </a:ext>
                </a:extLst>
              </p:cNvPr>
              <p:cNvSpPr/>
              <p:nvPr/>
            </p:nvSpPr>
            <p:spPr>
              <a:xfrm>
                <a:off x="1786362" y="359609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Oval 71">
                <a:extLst>
                  <a:ext uri="{FF2B5EF4-FFF2-40B4-BE49-F238E27FC236}">
                    <a16:creationId xmlns:a16="http://schemas.microsoft.com/office/drawing/2014/main" id="{E7581222-412F-E9B6-53A3-75D3223C9FB4}"/>
                  </a:ext>
                </a:extLst>
              </p:cNvPr>
              <p:cNvSpPr/>
              <p:nvPr/>
            </p:nvSpPr>
            <p:spPr>
              <a:xfrm>
                <a:off x="1738737" y="363419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96EA1E44-1421-C525-7403-CDEE1AA91917}"/>
                  </a:ext>
                </a:extLst>
              </p:cNvPr>
              <p:cNvSpPr/>
              <p:nvPr/>
            </p:nvSpPr>
            <p:spPr>
              <a:xfrm>
                <a:off x="1786362" y="362784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Oval 73">
                <a:extLst>
                  <a:ext uri="{FF2B5EF4-FFF2-40B4-BE49-F238E27FC236}">
                    <a16:creationId xmlns:a16="http://schemas.microsoft.com/office/drawing/2014/main" id="{D2190059-AA38-BA28-F583-BC9CCE0EB0AB}"/>
                  </a:ext>
                </a:extLst>
              </p:cNvPr>
              <p:cNvSpPr/>
              <p:nvPr/>
            </p:nvSpPr>
            <p:spPr>
              <a:xfrm>
                <a:off x="1786362" y="37135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Oval 74">
                <a:extLst>
                  <a:ext uri="{FF2B5EF4-FFF2-40B4-BE49-F238E27FC236}">
                    <a16:creationId xmlns:a16="http://schemas.microsoft.com/office/drawing/2014/main" id="{00EF1A7B-0775-787C-2508-CD5531946C55}"/>
                  </a:ext>
                </a:extLst>
              </p:cNvPr>
              <p:cNvSpPr/>
              <p:nvPr/>
            </p:nvSpPr>
            <p:spPr>
              <a:xfrm>
                <a:off x="1762549" y="367691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Oval 75">
                <a:extLst>
                  <a:ext uri="{FF2B5EF4-FFF2-40B4-BE49-F238E27FC236}">
                    <a16:creationId xmlns:a16="http://schemas.microsoft.com/office/drawing/2014/main" id="{0FD11D23-578D-90D8-594B-CE38618C48FD}"/>
                  </a:ext>
                </a:extLst>
              </p:cNvPr>
              <p:cNvSpPr/>
              <p:nvPr/>
            </p:nvSpPr>
            <p:spPr>
              <a:xfrm>
                <a:off x="1810174" y="367691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Oval 76">
                <a:extLst>
                  <a:ext uri="{FF2B5EF4-FFF2-40B4-BE49-F238E27FC236}">
                    <a16:creationId xmlns:a16="http://schemas.microsoft.com/office/drawing/2014/main" id="{B90D632E-EB60-1FF2-6E25-EB5AA95CF2F7}"/>
                  </a:ext>
                </a:extLst>
              </p:cNvPr>
              <p:cNvSpPr/>
              <p:nvPr/>
            </p:nvSpPr>
            <p:spPr>
              <a:xfrm>
                <a:off x="1829575" y="363564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Oval 77">
                <a:extLst>
                  <a:ext uri="{FF2B5EF4-FFF2-40B4-BE49-F238E27FC236}">
                    <a16:creationId xmlns:a16="http://schemas.microsoft.com/office/drawing/2014/main" id="{8C383839-A9EE-9AA0-1640-763EC1867310}"/>
                  </a:ext>
                </a:extLst>
              </p:cNvPr>
              <p:cNvSpPr/>
              <p:nvPr/>
            </p:nvSpPr>
            <p:spPr>
              <a:xfrm>
                <a:off x="1786362" y="380881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Oval 78">
                <a:extLst>
                  <a:ext uri="{FF2B5EF4-FFF2-40B4-BE49-F238E27FC236}">
                    <a16:creationId xmlns:a16="http://schemas.microsoft.com/office/drawing/2014/main" id="{B7BEA2A5-D1A5-5257-E003-9E7EE764B675}"/>
                  </a:ext>
                </a:extLst>
              </p:cNvPr>
              <p:cNvSpPr/>
              <p:nvPr/>
            </p:nvSpPr>
            <p:spPr>
              <a:xfrm>
                <a:off x="1786362" y="387549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Oval 79">
                <a:extLst>
                  <a:ext uri="{FF2B5EF4-FFF2-40B4-BE49-F238E27FC236}">
                    <a16:creationId xmlns:a16="http://schemas.microsoft.com/office/drawing/2014/main" id="{39388C74-741E-03B6-88E9-50C99FF67234}"/>
                  </a:ext>
                </a:extLst>
              </p:cNvPr>
              <p:cNvSpPr/>
              <p:nvPr/>
            </p:nvSpPr>
            <p:spPr>
              <a:xfrm>
                <a:off x="1741912" y="387549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Oval 80">
                <a:extLst>
                  <a:ext uri="{FF2B5EF4-FFF2-40B4-BE49-F238E27FC236}">
                    <a16:creationId xmlns:a16="http://schemas.microsoft.com/office/drawing/2014/main" id="{C016B1D9-758B-BD74-C72D-04688D404572}"/>
                  </a:ext>
                </a:extLst>
              </p:cNvPr>
              <p:cNvSpPr/>
              <p:nvPr/>
            </p:nvSpPr>
            <p:spPr>
              <a:xfrm>
                <a:off x="1824462" y="3875490"/>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Oval 81">
                <a:extLst>
                  <a:ext uri="{FF2B5EF4-FFF2-40B4-BE49-F238E27FC236}">
                    <a16:creationId xmlns:a16="http://schemas.microsoft.com/office/drawing/2014/main" id="{6EA75266-BEC4-60E7-B7C2-BC3116FA3611}"/>
                  </a:ext>
                </a:extLst>
              </p:cNvPr>
              <p:cNvSpPr/>
              <p:nvPr/>
            </p:nvSpPr>
            <p:spPr>
              <a:xfrm>
                <a:off x="1786362" y="407551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6" name="Gruppieren 85">
                <a:extLst>
                  <a:ext uri="{FF2B5EF4-FFF2-40B4-BE49-F238E27FC236}">
                    <a16:creationId xmlns:a16="http://schemas.microsoft.com/office/drawing/2014/main" id="{DE53AAB5-0C35-6043-27E3-43D4BE8286E3}"/>
                  </a:ext>
                </a:extLst>
              </p:cNvPr>
              <p:cNvGrpSpPr/>
              <p:nvPr/>
            </p:nvGrpSpPr>
            <p:grpSpPr>
              <a:xfrm>
                <a:off x="1745087" y="4272365"/>
                <a:ext cx="152674" cy="73299"/>
                <a:chOff x="1736260" y="4272365"/>
                <a:chExt cx="152674" cy="73299"/>
              </a:xfrm>
            </p:grpSpPr>
            <p:sp>
              <p:nvSpPr>
                <p:cNvPr id="83" name="Oval 82">
                  <a:extLst>
                    <a:ext uri="{FF2B5EF4-FFF2-40B4-BE49-F238E27FC236}">
                      <a16:creationId xmlns:a16="http://schemas.microsoft.com/office/drawing/2014/main" id="{1672979D-1DE0-8D43-2CB6-44953C9F78EE}"/>
                    </a:ext>
                  </a:extLst>
                </p:cNvPr>
                <p:cNvSpPr/>
                <p:nvPr/>
              </p:nvSpPr>
              <p:spPr>
                <a:xfrm>
                  <a:off x="1736260" y="42723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Oval 83">
                  <a:extLst>
                    <a:ext uri="{FF2B5EF4-FFF2-40B4-BE49-F238E27FC236}">
                      <a16:creationId xmlns:a16="http://schemas.microsoft.com/office/drawing/2014/main" id="{F2AA2F6B-2581-C439-71C6-7CB865073E79}"/>
                    </a:ext>
                  </a:extLst>
                </p:cNvPr>
                <p:cNvSpPr/>
                <p:nvPr/>
              </p:nvSpPr>
              <p:spPr>
                <a:xfrm>
                  <a:off x="1774360" y="42723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Oval 84">
                  <a:extLst>
                    <a:ext uri="{FF2B5EF4-FFF2-40B4-BE49-F238E27FC236}">
                      <a16:creationId xmlns:a16="http://schemas.microsoft.com/office/drawing/2014/main" id="{81152067-53CC-3CBB-7162-8A4E456C44D3}"/>
                    </a:ext>
                  </a:extLst>
                </p:cNvPr>
                <p:cNvSpPr/>
                <p:nvPr/>
              </p:nvSpPr>
              <p:spPr>
                <a:xfrm>
                  <a:off x="1815635" y="42723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7" name="Gruppieren 86">
                <a:extLst>
                  <a:ext uri="{FF2B5EF4-FFF2-40B4-BE49-F238E27FC236}">
                    <a16:creationId xmlns:a16="http://schemas.microsoft.com/office/drawing/2014/main" id="{61F22EE2-3414-D5B4-0A74-CA289F93BF43}"/>
                  </a:ext>
                </a:extLst>
              </p:cNvPr>
              <p:cNvGrpSpPr/>
              <p:nvPr/>
            </p:nvGrpSpPr>
            <p:grpSpPr>
              <a:xfrm>
                <a:off x="1745087" y="4358090"/>
                <a:ext cx="152674" cy="73299"/>
                <a:chOff x="1736260" y="4272365"/>
                <a:chExt cx="152674" cy="73299"/>
              </a:xfrm>
            </p:grpSpPr>
            <p:sp>
              <p:nvSpPr>
                <p:cNvPr id="89" name="Oval 88">
                  <a:extLst>
                    <a:ext uri="{FF2B5EF4-FFF2-40B4-BE49-F238E27FC236}">
                      <a16:creationId xmlns:a16="http://schemas.microsoft.com/office/drawing/2014/main" id="{3013014E-4F97-74C2-1648-A1277E1DB5A1}"/>
                    </a:ext>
                  </a:extLst>
                </p:cNvPr>
                <p:cNvSpPr/>
                <p:nvPr/>
              </p:nvSpPr>
              <p:spPr>
                <a:xfrm>
                  <a:off x="1774360" y="42723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Oval 87">
                  <a:extLst>
                    <a:ext uri="{FF2B5EF4-FFF2-40B4-BE49-F238E27FC236}">
                      <a16:creationId xmlns:a16="http://schemas.microsoft.com/office/drawing/2014/main" id="{94D123D6-4274-0BA5-2328-0515155421F8}"/>
                    </a:ext>
                  </a:extLst>
                </p:cNvPr>
                <p:cNvSpPr/>
                <p:nvPr/>
              </p:nvSpPr>
              <p:spPr>
                <a:xfrm>
                  <a:off x="1736260" y="42723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Oval 89">
                  <a:extLst>
                    <a:ext uri="{FF2B5EF4-FFF2-40B4-BE49-F238E27FC236}">
                      <a16:creationId xmlns:a16="http://schemas.microsoft.com/office/drawing/2014/main" id="{C2E6D99C-6F7C-EF22-C923-5C5B3BBA0983}"/>
                    </a:ext>
                  </a:extLst>
                </p:cNvPr>
                <p:cNvSpPr/>
                <p:nvPr/>
              </p:nvSpPr>
              <p:spPr>
                <a:xfrm>
                  <a:off x="1815635" y="42723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1" name="Gruppieren 90">
                <a:extLst>
                  <a:ext uri="{FF2B5EF4-FFF2-40B4-BE49-F238E27FC236}">
                    <a16:creationId xmlns:a16="http://schemas.microsoft.com/office/drawing/2014/main" id="{789EEA4F-168F-0932-D9D1-9A3C92EB9B87}"/>
                  </a:ext>
                </a:extLst>
              </p:cNvPr>
              <p:cNvGrpSpPr/>
              <p:nvPr/>
            </p:nvGrpSpPr>
            <p:grpSpPr>
              <a:xfrm>
                <a:off x="1745087" y="4459690"/>
                <a:ext cx="152674" cy="73299"/>
                <a:chOff x="1736260" y="4272365"/>
                <a:chExt cx="152674" cy="73299"/>
              </a:xfrm>
            </p:grpSpPr>
            <p:sp>
              <p:nvSpPr>
                <p:cNvPr id="93" name="Oval 92">
                  <a:extLst>
                    <a:ext uri="{FF2B5EF4-FFF2-40B4-BE49-F238E27FC236}">
                      <a16:creationId xmlns:a16="http://schemas.microsoft.com/office/drawing/2014/main" id="{E25CFE77-D716-228D-FFAB-A18FC83588A1}"/>
                    </a:ext>
                  </a:extLst>
                </p:cNvPr>
                <p:cNvSpPr/>
                <p:nvPr/>
              </p:nvSpPr>
              <p:spPr>
                <a:xfrm>
                  <a:off x="1774360" y="42723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Oval 91">
                  <a:extLst>
                    <a:ext uri="{FF2B5EF4-FFF2-40B4-BE49-F238E27FC236}">
                      <a16:creationId xmlns:a16="http://schemas.microsoft.com/office/drawing/2014/main" id="{9FC94CE8-1D8D-4C2B-AE79-9311E75A0FF0}"/>
                    </a:ext>
                  </a:extLst>
                </p:cNvPr>
                <p:cNvSpPr/>
                <p:nvPr/>
              </p:nvSpPr>
              <p:spPr>
                <a:xfrm>
                  <a:off x="1736260" y="42723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Oval 93">
                  <a:extLst>
                    <a:ext uri="{FF2B5EF4-FFF2-40B4-BE49-F238E27FC236}">
                      <a16:creationId xmlns:a16="http://schemas.microsoft.com/office/drawing/2014/main" id="{4E4BDB1B-2DFE-AD85-73F8-EE8F95EAEE69}"/>
                    </a:ext>
                  </a:extLst>
                </p:cNvPr>
                <p:cNvSpPr/>
                <p:nvPr/>
              </p:nvSpPr>
              <p:spPr>
                <a:xfrm>
                  <a:off x="1815635" y="42723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5" name="Oval 94">
                <a:extLst>
                  <a:ext uri="{FF2B5EF4-FFF2-40B4-BE49-F238E27FC236}">
                    <a16:creationId xmlns:a16="http://schemas.microsoft.com/office/drawing/2014/main" id="{5B402AC3-BE1F-5E76-FA8A-ADFB3D30F2E6}"/>
                  </a:ext>
                </a:extLst>
              </p:cNvPr>
              <p:cNvSpPr/>
              <p:nvPr/>
            </p:nvSpPr>
            <p:spPr>
              <a:xfrm>
                <a:off x="1786362" y="46279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Oval 95">
                <a:extLst>
                  <a:ext uri="{FF2B5EF4-FFF2-40B4-BE49-F238E27FC236}">
                    <a16:creationId xmlns:a16="http://schemas.microsoft.com/office/drawing/2014/main" id="{2CD4F818-0088-FD78-6C3D-E9D59F91C5BD}"/>
                  </a:ext>
                </a:extLst>
              </p:cNvPr>
              <p:cNvSpPr/>
              <p:nvPr/>
            </p:nvSpPr>
            <p:spPr>
              <a:xfrm>
                <a:off x="1786362" y="509786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Oval 96">
                <a:extLst>
                  <a:ext uri="{FF2B5EF4-FFF2-40B4-BE49-F238E27FC236}">
                    <a16:creationId xmlns:a16="http://schemas.microsoft.com/office/drawing/2014/main" id="{BFF03594-724F-2CF4-B3D8-17CFEC9DED4A}"/>
                  </a:ext>
                </a:extLst>
              </p:cNvPr>
              <p:cNvSpPr/>
              <p:nvPr/>
            </p:nvSpPr>
            <p:spPr>
              <a:xfrm>
                <a:off x="1786362" y="5193115"/>
                <a:ext cx="73299" cy="73299"/>
              </a:xfrm>
              <a:prstGeom prst="ellipse">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101" name="Oval 100">
            <a:extLst>
              <a:ext uri="{FF2B5EF4-FFF2-40B4-BE49-F238E27FC236}">
                <a16:creationId xmlns:a16="http://schemas.microsoft.com/office/drawing/2014/main" id="{98AC934F-C5FD-E9CA-2393-62D5E8789D25}"/>
              </a:ext>
            </a:extLst>
          </p:cNvPr>
          <p:cNvSpPr/>
          <p:nvPr/>
        </p:nvSpPr>
        <p:spPr>
          <a:xfrm>
            <a:off x="3162461" y="2988382"/>
            <a:ext cx="73299" cy="73299"/>
          </a:xfrm>
          <a:prstGeom prst="ellipse">
            <a:avLst/>
          </a:prstGeom>
          <a:solidFill>
            <a:schemeClr val="accent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Oval 101">
            <a:extLst>
              <a:ext uri="{FF2B5EF4-FFF2-40B4-BE49-F238E27FC236}">
                <a16:creationId xmlns:a16="http://schemas.microsoft.com/office/drawing/2014/main" id="{F1AADC0D-C29F-7F97-4BDC-7691595FA550}"/>
              </a:ext>
            </a:extLst>
          </p:cNvPr>
          <p:cNvSpPr/>
          <p:nvPr/>
        </p:nvSpPr>
        <p:spPr>
          <a:xfrm>
            <a:off x="3162461" y="3067757"/>
            <a:ext cx="73299" cy="73299"/>
          </a:xfrm>
          <a:prstGeom prst="ellipse">
            <a:avLst/>
          </a:prstGeom>
          <a:solidFill>
            <a:schemeClr val="accent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Oval 102">
            <a:extLst>
              <a:ext uri="{FF2B5EF4-FFF2-40B4-BE49-F238E27FC236}">
                <a16:creationId xmlns:a16="http://schemas.microsoft.com/office/drawing/2014/main" id="{FA43688D-B2CD-C47E-DB2A-8B39D564DC39}"/>
              </a:ext>
            </a:extLst>
          </p:cNvPr>
          <p:cNvSpPr/>
          <p:nvPr/>
        </p:nvSpPr>
        <p:spPr>
          <a:xfrm>
            <a:off x="3162461" y="3318582"/>
            <a:ext cx="73299" cy="73299"/>
          </a:xfrm>
          <a:prstGeom prst="ellipse">
            <a:avLst/>
          </a:prstGeom>
          <a:solidFill>
            <a:schemeClr val="accent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Oval 103">
            <a:extLst>
              <a:ext uri="{FF2B5EF4-FFF2-40B4-BE49-F238E27FC236}">
                <a16:creationId xmlns:a16="http://schemas.microsoft.com/office/drawing/2014/main" id="{0FABF86E-2A29-090E-9CC7-DF3F6356C76E}"/>
              </a:ext>
            </a:extLst>
          </p:cNvPr>
          <p:cNvSpPr/>
          <p:nvPr/>
        </p:nvSpPr>
        <p:spPr>
          <a:xfrm>
            <a:off x="3162461" y="3375732"/>
            <a:ext cx="73299" cy="73299"/>
          </a:xfrm>
          <a:prstGeom prst="ellipse">
            <a:avLst/>
          </a:prstGeom>
          <a:solidFill>
            <a:schemeClr val="accent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Oval 104">
            <a:extLst>
              <a:ext uri="{FF2B5EF4-FFF2-40B4-BE49-F238E27FC236}">
                <a16:creationId xmlns:a16="http://schemas.microsoft.com/office/drawing/2014/main" id="{A03B7B4D-8E8A-4D17-37F4-F6571A1DA98C}"/>
              </a:ext>
            </a:extLst>
          </p:cNvPr>
          <p:cNvSpPr/>
          <p:nvPr/>
        </p:nvSpPr>
        <p:spPr>
          <a:xfrm>
            <a:off x="3162461" y="3490032"/>
            <a:ext cx="73299" cy="73299"/>
          </a:xfrm>
          <a:prstGeom prst="ellipse">
            <a:avLst/>
          </a:prstGeom>
          <a:solidFill>
            <a:schemeClr val="accent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Oval 105">
            <a:extLst>
              <a:ext uri="{FF2B5EF4-FFF2-40B4-BE49-F238E27FC236}">
                <a16:creationId xmlns:a16="http://schemas.microsoft.com/office/drawing/2014/main" id="{627767D2-3119-0519-D1A5-108475CA13D5}"/>
              </a:ext>
            </a:extLst>
          </p:cNvPr>
          <p:cNvSpPr/>
          <p:nvPr/>
        </p:nvSpPr>
        <p:spPr>
          <a:xfrm>
            <a:off x="3162461" y="3550357"/>
            <a:ext cx="73299" cy="73299"/>
          </a:xfrm>
          <a:prstGeom prst="ellipse">
            <a:avLst/>
          </a:prstGeom>
          <a:solidFill>
            <a:schemeClr val="accent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Oval 106">
            <a:extLst>
              <a:ext uri="{FF2B5EF4-FFF2-40B4-BE49-F238E27FC236}">
                <a16:creationId xmlns:a16="http://schemas.microsoft.com/office/drawing/2014/main" id="{CD0E242E-BEB5-4D1D-2B51-CBB37529B3A8}"/>
              </a:ext>
            </a:extLst>
          </p:cNvPr>
          <p:cNvSpPr/>
          <p:nvPr/>
        </p:nvSpPr>
        <p:spPr>
          <a:xfrm>
            <a:off x="3162461" y="3642432"/>
            <a:ext cx="73299" cy="73299"/>
          </a:xfrm>
          <a:prstGeom prst="ellipse">
            <a:avLst/>
          </a:prstGeom>
          <a:solidFill>
            <a:schemeClr val="accent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Oval 107">
            <a:extLst>
              <a:ext uri="{FF2B5EF4-FFF2-40B4-BE49-F238E27FC236}">
                <a16:creationId xmlns:a16="http://schemas.microsoft.com/office/drawing/2014/main" id="{FAD68A55-C5BD-97E0-B189-F108E3DDB6E3}"/>
              </a:ext>
            </a:extLst>
          </p:cNvPr>
          <p:cNvSpPr/>
          <p:nvPr/>
        </p:nvSpPr>
        <p:spPr>
          <a:xfrm>
            <a:off x="3162461" y="3696407"/>
            <a:ext cx="73299" cy="73299"/>
          </a:xfrm>
          <a:prstGeom prst="ellipse">
            <a:avLst/>
          </a:prstGeom>
          <a:solidFill>
            <a:schemeClr val="accent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Oval 108">
            <a:extLst>
              <a:ext uri="{FF2B5EF4-FFF2-40B4-BE49-F238E27FC236}">
                <a16:creationId xmlns:a16="http://schemas.microsoft.com/office/drawing/2014/main" id="{344DC7E5-57EF-C3BE-124D-13A39A8BDDC6}"/>
              </a:ext>
            </a:extLst>
          </p:cNvPr>
          <p:cNvSpPr/>
          <p:nvPr/>
        </p:nvSpPr>
        <p:spPr>
          <a:xfrm>
            <a:off x="3162461" y="3985332"/>
            <a:ext cx="73299" cy="73299"/>
          </a:xfrm>
          <a:prstGeom prst="ellipse">
            <a:avLst/>
          </a:prstGeom>
          <a:solidFill>
            <a:schemeClr val="accent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Oval 109">
            <a:extLst>
              <a:ext uri="{FF2B5EF4-FFF2-40B4-BE49-F238E27FC236}">
                <a16:creationId xmlns:a16="http://schemas.microsoft.com/office/drawing/2014/main" id="{696E1DDD-66B5-EF89-EF3A-71707EA6EC6B}"/>
              </a:ext>
            </a:extLst>
          </p:cNvPr>
          <p:cNvSpPr/>
          <p:nvPr/>
        </p:nvSpPr>
        <p:spPr>
          <a:xfrm>
            <a:off x="3162461" y="4048832"/>
            <a:ext cx="73299" cy="73299"/>
          </a:xfrm>
          <a:prstGeom prst="ellipse">
            <a:avLst/>
          </a:prstGeom>
          <a:solidFill>
            <a:schemeClr val="accent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Oval 114">
            <a:extLst>
              <a:ext uri="{FF2B5EF4-FFF2-40B4-BE49-F238E27FC236}">
                <a16:creationId xmlns:a16="http://schemas.microsoft.com/office/drawing/2014/main" id="{8DC27450-F0D5-A095-FEF8-66102BC10F9F}"/>
              </a:ext>
            </a:extLst>
          </p:cNvPr>
          <p:cNvSpPr/>
          <p:nvPr/>
        </p:nvSpPr>
        <p:spPr>
          <a:xfrm>
            <a:off x="3162461" y="4347282"/>
            <a:ext cx="73299" cy="73299"/>
          </a:xfrm>
          <a:prstGeom prst="ellipse">
            <a:avLst/>
          </a:prstGeom>
          <a:solidFill>
            <a:schemeClr val="accent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Oval 115">
            <a:extLst>
              <a:ext uri="{FF2B5EF4-FFF2-40B4-BE49-F238E27FC236}">
                <a16:creationId xmlns:a16="http://schemas.microsoft.com/office/drawing/2014/main" id="{31172088-10AB-6593-F82E-13578B134C68}"/>
              </a:ext>
            </a:extLst>
          </p:cNvPr>
          <p:cNvSpPr/>
          <p:nvPr/>
        </p:nvSpPr>
        <p:spPr>
          <a:xfrm>
            <a:off x="3162461" y="4540957"/>
            <a:ext cx="73299" cy="73299"/>
          </a:xfrm>
          <a:prstGeom prst="ellipse">
            <a:avLst/>
          </a:prstGeom>
          <a:solidFill>
            <a:schemeClr val="accent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Oval 116">
            <a:extLst>
              <a:ext uri="{FF2B5EF4-FFF2-40B4-BE49-F238E27FC236}">
                <a16:creationId xmlns:a16="http://schemas.microsoft.com/office/drawing/2014/main" id="{D2A0E172-49CD-A0E8-B5CA-A87BC7B91EEE}"/>
              </a:ext>
            </a:extLst>
          </p:cNvPr>
          <p:cNvSpPr/>
          <p:nvPr/>
        </p:nvSpPr>
        <p:spPr>
          <a:xfrm>
            <a:off x="3162461" y="4626682"/>
            <a:ext cx="73299" cy="73299"/>
          </a:xfrm>
          <a:prstGeom prst="ellipse">
            <a:avLst/>
          </a:prstGeom>
          <a:solidFill>
            <a:schemeClr val="accent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Oval 118">
            <a:extLst>
              <a:ext uri="{FF2B5EF4-FFF2-40B4-BE49-F238E27FC236}">
                <a16:creationId xmlns:a16="http://schemas.microsoft.com/office/drawing/2014/main" id="{92E0BE5E-1B71-F0DC-B63A-E796251DD72E}"/>
              </a:ext>
            </a:extLst>
          </p:cNvPr>
          <p:cNvSpPr/>
          <p:nvPr/>
        </p:nvSpPr>
        <p:spPr>
          <a:xfrm>
            <a:off x="4281567" y="3224929"/>
            <a:ext cx="73299" cy="73299"/>
          </a:xfrm>
          <a:prstGeom prst="ellipse">
            <a:avLst/>
          </a:prstGeom>
          <a:solidFill>
            <a:schemeClr val="accent3"/>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Oval 119">
            <a:extLst>
              <a:ext uri="{FF2B5EF4-FFF2-40B4-BE49-F238E27FC236}">
                <a16:creationId xmlns:a16="http://schemas.microsoft.com/office/drawing/2014/main" id="{EC5214D3-8BBD-BAEB-E132-F7D607D3F3C6}"/>
              </a:ext>
            </a:extLst>
          </p:cNvPr>
          <p:cNvSpPr/>
          <p:nvPr/>
        </p:nvSpPr>
        <p:spPr>
          <a:xfrm>
            <a:off x="4281567" y="3317342"/>
            <a:ext cx="73299" cy="73299"/>
          </a:xfrm>
          <a:prstGeom prst="ellipse">
            <a:avLst/>
          </a:prstGeom>
          <a:solidFill>
            <a:schemeClr val="accent3"/>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Oval 120">
            <a:extLst>
              <a:ext uri="{FF2B5EF4-FFF2-40B4-BE49-F238E27FC236}">
                <a16:creationId xmlns:a16="http://schemas.microsoft.com/office/drawing/2014/main" id="{B038A50D-E604-F432-5704-FC718362E011}"/>
              </a:ext>
            </a:extLst>
          </p:cNvPr>
          <p:cNvSpPr/>
          <p:nvPr/>
        </p:nvSpPr>
        <p:spPr>
          <a:xfrm>
            <a:off x="4281567" y="3403067"/>
            <a:ext cx="73299" cy="73299"/>
          </a:xfrm>
          <a:prstGeom prst="ellipse">
            <a:avLst/>
          </a:prstGeom>
          <a:solidFill>
            <a:schemeClr val="accent3"/>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Oval 121">
            <a:extLst>
              <a:ext uri="{FF2B5EF4-FFF2-40B4-BE49-F238E27FC236}">
                <a16:creationId xmlns:a16="http://schemas.microsoft.com/office/drawing/2014/main" id="{BA28FAA1-C972-3955-11A9-9120EE0F656F}"/>
              </a:ext>
            </a:extLst>
          </p:cNvPr>
          <p:cNvSpPr/>
          <p:nvPr/>
        </p:nvSpPr>
        <p:spPr>
          <a:xfrm>
            <a:off x="4281567" y="3831692"/>
            <a:ext cx="73299" cy="73299"/>
          </a:xfrm>
          <a:prstGeom prst="ellipse">
            <a:avLst/>
          </a:prstGeom>
          <a:solidFill>
            <a:schemeClr val="accent3"/>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Oval 122">
            <a:extLst>
              <a:ext uri="{FF2B5EF4-FFF2-40B4-BE49-F238E27FC236}">
                <a16:creationId xmlns:a16="http://schemas.microsoft.com/office/drawing/2014/main" id="{974F8F60-0431-296E-9823-5D38FD2F5AB8}"/>
              </a:ext>
            </a:extLst>
          </p:cNvPr>
          <p:cNvSpPr/>
          <p:nvPr/>
        </p:nvSpPr>
        <p:spPr>
          <a:xfrm>
            <a:off x="4281567" y="3987267"/>
            <a:ext cx="73299" cy="73299"/>
          </a:xfrm>
          <a:prstGeom prst="ellipse">
            <a:avLst/>
          </a:prstGeom>
          <a:solidFill>
            <a:schemeClr val="accent3"/>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4" name="Oval 123">
            <a:extLst>
              <a:ext uri="{FF2B5EF4-FFF2-40B4-BE49-F238E27FC236}">
                <a16:creationId xmlns:a16="http://schemas.microsoft.com/office/drawing/2014/main" id="{0ED1C931-E115-E64F-86F1-11AFDC682462}"/>
              </a:ext>
            </a:extLst>
          </p:cNvPr>
          <p:cNvSpPr/>
          <p:nvPr/>
        </p:nvSpPr>
        <p:spPr>
          <a:xfrm>
            <a:off x="4281567" y="4082517"/>
            <a:ext cx="73299" cy="73299"/>
          </a:xfrm>
          <a:prstGeom prst="ellipse">
            <a:avLst/>
          </a:prstGeom>
          <a:solidFill>
            <a:schemeClr val="accent3"/>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Oval 124">
            <a:extLst>
              <a:ext uri="{FF2B5EF4-FFF2-40B4-BE49-F238E27FC236}">
                <a16:creationId xmlns:a16="http://schemas.microsoft.com/office/drawing/2014/main" id="{F1B33DCE-113F-0E60-105A-E5DFB979FBE5}"/>
              </a:ext>
            </a:extLst>
          </p:cNvPr>
          <p:cNvSpPr/>
          <p:nvPr/>
        </p:nvSpPr>
        <p:spPr>
          <a:xfrm>
            <a:off x="4281567" y="4285717"/>
            <a:ext cx="73299" cy="73299"/>
          </a:xfrm>
          <a:prstGeom prst="ellipse">
            <a:avLst/>
          </a:prstGeom>
          <a:solidFill>
            <a:schemeClr val="accent3"/>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Oval 125">
            <a:extLst>
              <a:ext uri="{FF2B5EF4-FFF2-40B4-BE49-F238E27FC236}">
                <a16:creationId xmlns:a16="http://schemas.microsoft.com/office/drawing/2014/main" id="{55392824-F536-365A-F06A-8731B24BEEC5}"/>
              </a:ext>
            </a:extLst>
          </p:cNvPr>
          <p:cNvSpPr/>
          <p:nvPr/>
        </p:nvSpPr>
        <p:spPr>
          <a:xfrm>
            <a:off x="4281567" y="5266792"/>
            <a:ext cx="73299" cy="73299"/>
          </a:xfrm>
          <a:prstGeom prst="ellipse">
            <a:avLst/>
          </a:prstGeom>
          <a:solidFill>
            <a:schemeClr val="accent3"/>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Oval 126">
            <a:extLst>
              <a:ext uri="{FF2B5EF4-FFF2-40B4-BE49-F238E27FC236}">
                <a16:creationId xmlns:a16="http://schemas.microsoft.com/office/drawing/2014/main" id="{9604910A-8E72-D0F9-8D63-8F3FA53AEA82}"/>
              </a:ext>
            </a:extLst>
          </p:cNvPr>
          <p:cNvSpPr/>
          <p:nvPr/>
        </p:nvSpPr>
        <p:spPr>
          <a:xfrm>
            <a:off x="5421335" y="2847605"/>
            <a:ext cx="73299" cy="73299"/>
          </a:xfrm>
          <a:prstGeom prst="ellipse">
            <a:avLst/>
          </a:prstGeom>
          <a:solidFill>
            <a:schemeClr val="accent5"/>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Oval 127">
            <a:extLst>
              <a:ext uri="{FF2B5EF4-FFF2-40B4-BE49-F238E27FC236}">
                <a16:creationId xmlns:a16="http://schemas.microsoft.com/office/drawing/2014/main" id="{ECA1D1D0-5FFD-9670-3156-6608D3CC0141}"/>
              </a:ext>
            </a:extLst>
          </p:cNvPr>
          <p:cNvSpPr/>
          <p:nvPr/>
        </p:nvSpPr>
        <p:spPr>
          <a:xfrm>
            <a:off x="5421335" y="3038105"/>
            <a:ext cx="73299" cy="73299"/>
          </a:xfrm>
          <a:prstGeom prst="ellipse">
            <a:avLst/>
          </a:prstGeom>
          <a:solidFill>
            <a:schemeClr val="accent5"/>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9" name="Oval 128">
            <a:extLst>
              <a:ext uri="{FF2B5EF4-FFF2-40B4-BE49-F238E27FC236}">
                <a16:creationId xmlns:a16="http://schemas.microsoft.com/office/drawing/2014/main" id="{4C3B101B-6874-DC33-5074-C90B23E17AB3}"/>
              </a:ext>
            </a:extLst>
          </p:cNvPr>
          <p:cNvSpPr/>
          <p:nvPr/>
        </p:nvSpPr>
        <p:spPr>
          <a:xfrm>
            <a:off x="5421335" y="3225430"/>
            <a:ext cx="73299" cy="73299"/>
          </a:xfrm>
          <a:prstGeom prst="ellipse">
            <a:avLst/>
          </a:prstGeom>
          <a:solidFill>
            <a:schemeClr val="accent5"/>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Oval 129">
            <a:extLst>
              <a:ext uri="{FF2B5EF4-FFF2-40B4-BE49-F238E27FC236}">
                <a16:creationId xmlns:a16="http://schemas.microsoft.com/office/drawing/2014/main" id="{3C00717B-F4C5-4933-CD88-B8CA17EA9B6E}"/>
              </a:ext>
            </a:extLst>
          </p:cNvPr>
          <p:cNvSpPr/>
          <p:nvPr/>
        </p:nvSpPr>
        <p:spPr>
          <a:xfrm>
            <a:off x="5421335" y="3676280"/>
            <a:ext cx="73299" cy="73299"/>
          </a:xfrm>
          <a:prstGeom prst="ellipse">
            <a:avLst/>
          </a:prstGeom>
          <a:solidFill>
            <a:schemeClr val="accent5"/>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1" name="Oval 130">
            <a:extLst>
              <a:ext uri="{FF2B5EF4-FFF2-40B4-BE49-F238E27FC236}">
                <a16:creationId xmlns:a16="http://schemas.microsoft.com/office/drawing/2014/main" id="{C399AB29-AD21-B19B-F327-F9F1123220B6}"/>
              </a:ext>
            </a:extLst>
          </p:cNvPr>
          <p:cNvSpPr/>
          <p:nvPr/>
        </p:nvSpPr>
        <p:spPr>
          <a:xfrm>
            <a:off x="5421335" y="4619255"/>
            <a:ext cx="73299" cy="73299"/>
          </a:xfrm>
          <a:prstGeom prst="ellipse">
            <a:avLst/>
          </a:prstGeom>
          <a:solidFill>
            <a:schemeClr val="accent5"/>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2" name="Oval 131">
            <a:extLst>
              <a:ext uri="{FF2B5EF4-FFF2-40B4-BE49-F238E27FC236}">
                <a16:creationId xmlns:a16="http://schemas.microsoft.com/office/drawing/2014/main" id="{040701DF-3AE1-690E-64F3-4E940EC288F5}"/>
              </a:ext>
            </a:extLst>
          </p:cNvPr>
          <p:cNvSpPr/>
          <p:nvPr/>
        </p:nvSpPr>
        <p:spPr>
          <a:xfrm>
            <a:off x="5421335" y="3942980"/>
            <a:ext cx="73299" cy="73299"/>
          </a:xfrm>
          <a:prstGeom prst="ellipse">
            <a:avLst/>
          </a:prstGeom>
          <a:solidFill>
            <a:schemeClr val="accent5"/>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3" name="Oval 132">
            <a:extLst>
              <a:ext uri="{FF2B5EF4-FFF2-40B4-BE49-F238E27FC236}">
                <a16:creationId xmlns:a16="http://schemas.microsoft.com/office/drawing/2014/main" id="{433F371F-F93F-4891-5463-AFA4779E72E0}"/>
              </a:ext>
            </a:extLst>
          </p:cNvPr>
          <p:cNvSpPr/>
          <p:nvPr/>
        </p:nvSpPr>
        <p:spPr>
          <a:xfrm>
            <a:off x="5421335" y="4400180"/>
            <a:ext cx="73299" cy="73299"/>
          </a:xfrm>
          <a:prstGeom prst="ellipse">
            <a:avLst/>
          </a:prstGeom>
          <a:solidFill>
            <a:schemeClr val="accent5"/>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Oval 133">
            <a:extLst>
              <a:ext uri="{FF2B5EF4-FFF2-40B4-BE49-F238E27FC236}">
                <a16:creationId xmlns:a16="http://schemas.microsoft.com/office/drawing/2014/main" id="{BFF332D3-34E8-1C31-0B9A-E9CF93B056C1}"/>
              </a:ext>
            </a:extLst>
          </p:cNvPr>
          <p:cNvSpPr/>
          <p:nvPr/>
        </p:nvSpPr>
        <p:spPr>
          <a:xfrm>
            <a:off x="6552139" y="3190497"/>
            <a:ext cx="73299" cy="73299"/>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3" name="Tabelle 150">
            <a:extLst>
              <a:ext uri="{FF2B5EF4-FFF2-40B4-BE49-F238E27FC236}">
                <a16:creationId xmlns:a16="http://schemas.microsoft.com/office/drawing/2014/main" id="{4DC3F5BD-F968-E70A-B3B1-E4C2011F3D38}"/>
              </a:ext>
            </a:extLst>
          </p:cNvPr>
          <p:cNvGraphicFramePr>
            <a:graphicFrameLocks noGrp="1"/>
          </p:cNvGraphicFramePr>
          <p:nvPr>
            <p:extLst>
              <p:ext uri="{D42A27DB-BD31-4B8C-83A1-F6EECF244321}">
                <p14:modId xmlns:p14="http://schemas.microsoft.com/office/powerpoint/2010/main" val="2441080343"/>
              </p:ext>
            </p:extLst>
          </p:nvPr>
        </p:nvGraphicFramePr>
        <p:xfrm>
          <a:off x="407987" y="1654614"/>
          <a:ext cx="6759251" cy="509760"/>
        </p:xfrm>
        <a:graphic>
          <a:graphicData uri="http://schemas.openxmlformats.org/drawingml/2006/table">
            <a:tbl>
              <a:tblPr firstRow="1" bandRow="1">
                <a:tableStyleId>{5C22544A-7EE6-4342-B048-85BDC9FD1C3A}</a:tableStyleId>
              </a:tblPr>
              <a:tblGrid>
                <a:gridCol w="1089251">
                  <a:extLst>
                    <a:ext uri="{9D8B030D-6E8A-4147-A177-3AD203B41FA5}">
                      <a16:colId xmlns:a16="http://schemas.microsoft.com/office/drawing/2014/main" val="161962024"/>
                    </a:ext>
                  </a:extLst>
                </a:gridCol>
                <a:gridCol w="1134000">
                  <a:extLst>
                    <a:ext uri="{9D8B030D-6E8A-4147-A177-3AD203B41FA5}">
                      <a16:colId xmlns:a16="http://schemas.microsoft.com/office/drawing/2014/main" val="1304840280"/>
                    </a:ext>
                  </a:extLst>
                </a:gridCol>
                <a:gridCol w="1134000">
                  <a:extLst>
                    <a:ext uri="{9D8B030D-6E8A-4147-A177-3AD203B41FA5}">
                      <a16:colId xmlns:a16="http://schemas.microsoft.com/office/drawing/2014/main" val="1690154811"/>
                    </a:ext>
                  </a:extLst>
                </a:gridCol>
                <a:gridCol w="1134000">
                  <a:extLst>
                    <a:ext uri="{9D8B030D-6E8A-4147-A177-3AD203B41FA5}">
                      <a16:colId xmlns:a16="http://schemas.microsoft.com/office/drawing/2014/main" val="2374211244"/>
                    </a:ext>
                  </a:extLst>
                </a:gridCol>
                <a:gridCol w="1134000">
                  <a:extLst>
                    <a:ext uri="{9D8B030D-6E8A-4147-A177-3AD203B41FA5}">
                      <a16:colId xmlns:a16="http://schemas.microsoft.com/office/drawing/2014/main" val="1350247176"/>
                    </a:ext>
                  </a:extLst>
                </a:gridCol>
                <a:gridCol w="1134000">
                  <a:extLst>
                    <a:ext uri="{9D8B030D-6E8A-4147-A177-3AD203B41FA5}">
                      <a16:colId xmlns:a16="http://schemas.microsoft.com/office/drawing/2014/main" val="3159332000"/>
                    </a:ext>
                  </a:extLst>
                </a:gridCol>
              </a:tblGrid>
              <a:tr h="130225">
                <a:tc>
                  <a:txBody>
                    <a:bodyPr/>
                    <a:lstStyle/>
                    <a:p>
                      <a:pPr algn="l"/>
                      <a:r>
                        <a:rPr lang="de-DE" sz="1200" b="1">
                          <a:solidFill>
                            <a:schemeClr val="bg1"/>
                          </a:solidFill>
                          <a:latin typeface="Arial" panose="020B0604020202020204" pitchFamily="34" charset="0"/>
                          <a:cs typeface="Arial" panose="020B0604020202020204" pitchFamily="34" charset="0"/>
                        </a:rPr>
                        <a:t>Median, cm</a:t>
                      </a:r>
                      <a:r>
                        <a:rPr lang="de-DE" sz="1200" b="1" baseline="30000">
                          <a:solidFill>
                            <a:schemeClr val="bg1"/>
                          </a:solidFill>
                          <a:latin typeface="Arial" panose="020B0604020202020204" pitchFamily="34" charset="0"/>
                          <a:cs typeface="Arial" panose="020B0604020202020204" pitchFamily="34" charset="0"/>
                        </a:rPr>
                        <a:t>3</a:t>
                      </a:r>
                      <a:endParaRPr lang="de-DE" sz="1200" b="1">
                        <a:solidFill>
                          <a:schemeClr val="bg1"/>
                        </a:solidFill>
                        <a:latin typeface="Arial" panose="020B0604020202020204" pitchFamily="34" charset="0"/>
                        <a:cs typeface="Arial" panose="020B0604020202020204" pitchFamily="34" charset="0"/>
                      </a:endParaRPr>
                    </a:p>
                  </a:txBody>
                  <a:tcPr marL="108000" marR="0" marT="36000" marB="36000" anchor="ct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1200" b="1">
                          <a:solidFill>
                            <a:schemeClr val="tx1"/>
                          </a:solidFill>
                          <a:latin typeface="Arial" panose="020B0604020202020204" pitchFamily="34" charset="0"/>
                          <a:cs typeface="Arial" panose="020B0604020202020204" pitchFamily="34" charset="0"/>
                        </a:rPr>
                        <a:t>139.32</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1">
                          <a:solidFill>
                            <a:schemeClr val="tx1"/>
                          </a:solidFill>
                          <a:latin typeface="Arial" panose="020B0604020202020204" pitchFamily="34" charset="0"/>
                          <a:cs typeface="Arial" panose="020B0604020202020204" pitchFamily="34" charset="0"/>
                        </a:rPr>
                        <a:t>185.82</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1">
                          <a:solidFill>
                            <a:schemeClr val="tx1"/>
                          </a:solidFill>
                          <a:latin typeface="Arial" panose="020B0604020202020204" pitchFamily="34" charset="0"/>
                          <a:cs typeface="Arial" panose="020B0604020202020204" pitchFamily="34" charset="0"/>
                        </a:rPr>
                        <a:t>73.55</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1">
                          <a:solidFill>
                            <a:schemeClr val="tx1"/>
                          </a:solidFill>
                          <a:latin typeface="Arial" panose="020B0604020202020204" pitchFamily="34" charset="0"/>
                          <a:cs typeface="Arial" panose="020B0604020202020204" pitchFamily="34" charset="0"/>
                        </a:rPr>
                        <a:t>133.46</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1">
                          <a:solidFill>
                            <a:schemeClr val="tx1"/>
                          </a:solidFill>
                          <a:latin typeface="Arial" panose="020B0604020202020204" pitchFamily="34" charset="0"/>
                          <a:cs typeface="Arial" panose="020B0604020202020204" pitchFamily="34" charset="0"/>
                        </a:rPr>
                        <a:t>793.27</a:t>
                      </a:r>
                    </a:p>
                  </a:txBody>
                  <a:tcPr marL="0" marR="0" marT="36000" marB="36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extLst>
                  <a:ext uri="{0D108BD9-81ED-4DB2-BD59-A6C34878D82A}">
                    <a16:rowId xmlns:a16="http://schemas.microsoft.com/office/drawing/2014/main" val="3888505032"/>
                  </a:ext>
                </a:extLst>
              </a:tr>
              <a:tr h="130225">
                <a:tc>
                  <a:txBody>
                    <a:bodyPr/>
                    <a:lstStyle/>
                    <a:p>
                      <a:pPr algn="l"/>
                      <a:r>
                        <a:rPr lang="de-DE" sz="1200" b="1">
                          <a:solidFill>
                            <a:schemeClr val="bg1"/>
                          </a:solidFill>
                          <a:latin typeface="Arial" panose="020B0604020202020204" pitchFamily="34" charset="0"/>
                          <a:cs typeface="Arial" panose="020B0604020202020204" pitchFamily="34" charset="0"/>
                        </a:rPr>
                        <a:t>n</a:t>
                      </a:r>
                    </a:p>
                  </a:txBody>
                  <a:tcPr marL="108000" marR="0" marT="36000" marB="36000" anchor="ct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1200" b="1">
                          <a:solidFill>
                            <a:schemeClr val="tx1"/>
                          </a:solidFill>
                          <a:latin typeface="Arial" panose="020B0604020202020204" pitchFamily="34" charset="0"/>
                          <a:cs typeface="Arial" panose="020B0604020202020204" pitchFamily="34" charset="0"/>
                        </a:rPr>
                        <a:t>50</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1">
                          <a:solidFill>
                            <a:schemeClr val="tx1"/>
                          </a:solidFill>
                          <a:latin typeface="Arial" panose="020B0604020202020204" pitchFamily="34" charset="0"/>
                          <a:cs typeface="Arial" panose="020B0604020202020204" pitchFamily="34" charset="0"/>
                        </a:rPr>
                        <a:t>14</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1">
                          <a:solidFill>
                            <a:schemeClr val="tx1"/>
                          </a:solidFill>
                          <a:latin typeface="Arial" panose="020B0604020202020204" pitchFamily="34" charset="0"/>
                          <a:cs typeface="Arial" panose="020B0604020202020204" pitchFamily="34" charset="0"/>
                        </a:rPr>
                        <a:t>9</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1">
                          <a:solidFill>
                            <a:schemeClr val="tx1"/>
                          </a:solidFill>
                          <a:latin typeface="Arial" panose="020B0604020202020204" pitchFamily="34" charset="0"/>
                          <a:cs typeface="Arial" panose="020B0604020202020204" pitchFamily="34" charset="0"/>
                        </a:rPr>
                        <a:t>8</a:t>
                      </a:r>
                    </a:p>
                  </a:txBody>
                  <a:tcPr marL="0" marR="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de-DE" sz="1200" b="1">
                          <a:solidFill>
                            <a:schemeClr val="tx1"/>
                          </a:solidFill>
                          <a:latin typeface="Arial" panose="020B0604020202020204" pitchFamily="34" charset="0"/>
                          <a:cs typeface="Arial" panose="020B0604020202020204" pitchFamily="34" charset="0"/>
                        </a:rPr>
                        <a:t>1</a:t>
                      </a:r>
                    </a:p>
                  </a:txBody>
                  <a:tcPr marL="0" marR="0" marT="36000" marB="36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CDD2"/>
                    </a:solidFill>
                  </a:tcPr>
                </a:tc>
                <a:extLst>
                  <a:ext uri="{0D108BD9-81ED-4DB2-BD59-A6C34878D82A}">
                    <a16:rowId xmlns:a16="http://schemas.microsoft.com/office/drawing/2014/main" val="526477950"/>
                  </a:ext>
                </a:extLst>
              </a:tr>
            </a:tbl>
          </a:graphicData>
        </a:graphic>
      </p:graphicFrame>
    </p:spTree>
    <p:extLst>
      <p:ext uri="{BB962C8B-B14F-4D97-AF65-F5344CB8AC3E}">
        <p14:creationId xmlns:p14="http://schemas.microsoft.com/office/powerpoint/2010/main" val="22048458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16BCF91-8B49-20F1-1ED3-7C938F9D507E}"/>
              </a:ext>
            </a:extLst>
          </p:cNvPr>
          <p:cNvSpPr>
            <a:spLocks noGrp="1"/>
          </p:cNvSpPr>
          <p:nvPr>
            <p:ph type="title"/>
          </p:nvPr>
        </p:nvSpPr>
        <p:spPr/>
        <p:txBody>
          <a:bodyPr/>
          <a:lstStyle/>
          <a:p>
            <a:r>
              <a:rPr lang="en-US"/>
              <a:t>CRS</a:t>
            </a:r>
          </a:p>
        </p:txBody>
      </p:sp>
      <p:sp>
        <p:nvSpPr>
          <p:cNvPr id="4" name="Footer Placeholder 3">
            <a:extLst>
              <a:ext uri="{FF2B5EF4-FFF2-40B4-BE49-F238E27FC236}">
                <a16:creationId xmlns:a16="http://schemas.microsoft.com/office/drawing/2014/main" id="{CBDEF99B-846C-3866-DE95-6E19B62FDD39}"/>
              </a:ext>
            </a:extLst>
          </p:cNvPr>
          <p:cNvSpPr>
            <a:spLocks noGrp="1"/>
          </p:cNvSpPr>
          <p:nvPr>
            <p:ph type="ftr" sz="quarter" idx="10"/>
          </p:nvPr>
        </p:nvSpPr>
        <p:spPr>
          <a:xfrm>
            <a:off x="407989" y="6099029"/>
            <a:ext cx="8532812" cy="570059"/>
          </a:xfrm>
        </p:spPr>
        <p:txBody>
          <a:bodyPr/>
          <a:lstStyle/>
          <a:p>
            <a:r>
              <a:rPr lang="en-US">
                <a:solidFill>
                  <a:srgbClr val="4E4F4E"/>
                </a:solidFill>
                <a:cs typeface="Arial" panose="020B0604020202020204" pitchFamily="34" charset="0"/>
              </a:rPr>
              <a:t>Data cut-off date: July 8, 2022. </a:t>
            </a:r>
            <a:r>
              <a:rPr lang="en-US" baseline="30000">
                <a:solidFill>
                  <a:srgbClr val="4E4F4E"/>
                </a:solidFill>
                <a:cs typeface="Arial" panose="020B0604020202020204" pitchFamily="34" charset="0"/>
              </a:rPr>
              <a:t>a</a:t>
            </a:r>
            <a:r>
              <a:rPr lang="en-US" b="1">
                <a:solidFill>
                  <a:srgbClr val="4E4F4E"/>
                </a:solidFill>
                <a:cs typeface="Arial" panose="020B0604020202020204" pitchFamily="34" charset="0"/>
              </a:rPr>
              <a:t> </a:t>
            </a:r>
            <a:r>
              <a:rPr lang="en-US">
                <a:solidFill>
                  <a:srgbClr val="4E4F4E"/>
                </a:solidFill>
                <a:cs typeface="Arial" panose="020B0604020202020204" pitchFamily="34" charset="0"/>
              </a:rPr>
              <a:t>Confirmed by multivariate analysis investigating multiple baseline predictors. </a:t>
            </a:r>
          </a:p>
          <a:p>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ASTCT</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American Society for Transplantation and Cellular Therapy;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C</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cycle;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CRS</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cytokine release syndrome;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D</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day;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FL</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follicular lymphoma.</a:t>
            </a:r>
          </a:p>
          <a:p>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1. Bartlett N. et al, ASH 2022; oral presentation. 2. Lee DW, et al. Biol Blood Marrow Transplant 2019; 25:625-638. </a:t>
            </a: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Sehn</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LH, et al. Abstract 83 presented at 17-ICML.</a:t>
            </a:r>
            <a:r>
              <a:rPr lang="en-GB"/>
              <a:t> </a:t>
            </a:r>
            <a:endParaRPr lang="en-GB" baseline="30000"/>
          </a:p>
        </p:txBody>
      </p:sp>
      <p:graphicFrame>
        <p:nvGraphicFramePr>
          <p:cNvPr id="9" name="Table 9">
            <a:extLst>
              <a:ext uri="{FF2B5EF4-FFF2-40B4-BE49-F238E27FC236}">
                <a16:creationId xmlns:a16="http://schemas.microsoft.com/office/drawing/2014/main" id="{1F4CB82C-1F1D-1C66-5380-AC85492266FA}"/>
              </a:ext>
            </a:extLst>
          </p:cNvPr>
          <p:cNvGraphicFramePr>
            <a:graphicFrameLocks noGrp="1"/>
          </p:cNvGraphicFramePr>
          <p:nvPr>
            <p:extLst>
              <p:ext uri="{D42A27DB-BD31-4B8C-83A1-F6EECF244321}">
                <p14:modId xmlns:p14="http://schemas.microsoft.com/office/powerpoint/2010/main" val="1500150983"/>
              </p:ext>
            </p:extLst>
          </p:nvPr>
        </p:nvGraphicFramePr>
        <p:xfrm>
          <a:off x="417600" y="1665287"/>
          <a:ext cx="5580064" cy="3284640"/>
        </p:xfrm>
        <a:graphic>
          <a:graphicData uri="http://schemas.openxmlformats.org/drawingml/2006/table">
            <a:tbl>
              <a:tblPr firstRow="1" bandRow="1">
                <a:tableStyleId>{5C22544A-7EE6-4342-B048-85BDC9FD1C3A}</a:tableStyleId>
              </a:tblPr>
              <a:tblGrid>
                <a:gridCol w="3240000">
                  <a:extLst>
                    <a:ext uri="{9D8B030D-6E8A-4147-A177-3AD203B41FA5}">
                      <a16:colId xmlns:a16="http://schemas.microsoft.com/office/drawing/2014/main" val="2222722746"/>
                    </a:ext>
                  </a:extLst>
                </a:gridCol>
                <a:gridCol w="2340064">
                  <a:extLst>
                    <a:ext uri="{9D8B030D-6E8A-4147-A177-3AD203B41FA5}">
                      <a16:colId xmlns:a16="http://schemas.microsoft.com/office/drawing/2014/main" val="3151517085"/>
                    </a:ext>
                  </a:extLst>
                </a:gridCol>
              </a:tblGrid>
              <a:tr h="0">
                <a:tc>
                  <a:txBody>
                    <a:bodyPr/>
                    <a:lstStyle/>
                    <a:p>
                      <a:r>
                        <a:rPr lang="en-US" sz="1200"/>
                        <a:t>CRS</a:t>
                      </a:r>
                      <a:r>
                        <a:rPr lang="en-US" sz="1200" baseline="30000"/>
                        <a:t>1 </a:t>
                      </a:r>
                      <a:r>
                        <a:rPr lang="en-US" sz="1200" baseline="0"/>
                        <a:t>by ASTCT criteria</a:t>
                      </a:r>
                      <a:r>
                        <a:rPr lang="en-US" sz="1200" baseline="30000"/>
                        <a:t>2</a:t>
                      </a:r>
                    </a:p>
                  </a:txBody>
                  <a:tcPr marT="64800" marB="64800"/>
                </a:tc>
                <a:tc>
                  <a:txBody>
                    <a:bodyPr/>
                    <a:lstStyle/>
                    <a:p>
                      <a:r>
                        <a:rPr lang="en-US" sz="1200"/>
                        <a:t>N=90</a:t>
                      </a:r>
                    </a:p>
                  </a:txBody>
                  <a:tcPr marT="64800" marB="64800"/>
                </a:tc>
                <a:extLst>
                  <a:ext uri="{0D108BD9-81ED-4DB2-BD59-A6C34878D82A}">
                    <a16:rowId xmlns:a16="http://schemas.microsoft.com/office/drawing/2014/main" val="1680749883"/>
                  </a:ext>
                </a:extLst>
              </a:tr>
              <a:tr h="0">
                <a:tc>
                  <a:txBody>
                    <a:bodyPr/>
                    <a:lstStyle/>
                    <a:p>
                      <a:r>
                        <a:rPr lang="en-US" sz="1200"/>
                        <a:t>CRS (any grade), %</a:t>
                      </a:r>
                    </a:p>
                    <a:p>
                      <a:pPr marL="108000"/>
                      <a:r>
                        <a:rPr lang="en-US" sz="1200"/>
                        <a:t>Grade 1 </a:t>
                      </a:r>
                    </a:p>
                    <a:p>
                      <a:pPr marL="108000"/>
                      <a:r>
                        <a:rPr lang="en-US" sz="1200"/>
                        <a:t>Grade 2 </a:t>
                      </a:r>
                    </a:p>
                    <a:p>
                      <a:pPr marL="108000"/>
                      <a:r>
                        <a:rPr lang="en-US" sz="1200"/>
                        <a:t>Grade 3 </a:t>
                      </a:r>
                    </a:p>
                    <a:p>
                      <a:pPr marL="108000"/>
                      <a:r>
                        <a:rPr lang="en-US" sz="1200"/>
                        <a:t>Grade 4 </a:t>
                      </a:r>
                    </a:p>
                  </a:txBody>
                  <a:tcPr marT="64800" marB="64800"/>
                </a:tc>
                <a:tc>
                  <a:txBody>
                    <a:bodyPr/>
                    <a:lstStyle/>
                    <a:p>
                      <a:r>
                        <a:rPr lang="en-US" sz="1200"/>
                        <a:t>44</a:t>
                      </a:r>
                    </a:p>
                    <a:p>
                      <a:r>
                        <a:rPr lang="en-US" sz="1200"/>
                        <a:t>26</a:t>
                      </a:r>
                    </a:p>
                    <a:p>
                      <a:r>
                        <a:rPr lang="en-US" sz="1200"/>
                        <a:t>17</a:t>
                      </a:r>
                    </a:p>
                    <a:p>
                      <a:r>
                        <a:rPr lang="en-US" sz="1200"/>
                        <a:t>1</a:t>
                      </a:r>
                    </a:p>
                    <a:p>
                      <a:r>
                        <a:rPr lang="en-US" sz="1200"/>
                        <a:t>1</a:t>
                      </a:r>
                    </a:p>
                  </a:txBody>
                  <a:tcPr marT="64800" marB="64800"/>
                </a:tc>
                <a:extLst>
                  <a:ext uri="{0D108BD9-81ED-4DB2-BD59-A6C34878D82A}">
                    <a16:rowId xmlns:a16="http://schemas.microsoft.com/office/drawing/2014/main" val="2960908668"/>
                  </a:ext>
                </a:extLst>
              </a:tr>
              <a:tr h="0">
                <a:tc>
                  <a:txBody>
                    <a:bodyPr/>
                    <a:lstStyle/>
                    <a:p>
                      <a:r>
                        <a:rPr lang="en-US" sz="1200"/>
                        <a:t>Median time to CRS onset, hours (range)</a:t>
                      </a:r>
                    </a:p>
                    <a:p>
                      <a:pPr marL="108000"/>
                      <a:r>
                        <a:rPr lang="en-US" sz="1200"/>
                        <a:t>C1D1</a:t>
                      </a:r>
                    </a:p>
                    <a:p>
                      <a:pPr marL="108000"/>
                      <a:r>
                        <a:rPr lang="en-US" sz="1200"/>
                        <a:t>C1D15</a:t>
                      </a:r>
                    </a:p>
                  </a:txBody>
                  <a:tcPr marT="64800" marB="64800"/>
                </a:tc>
                <a:tc>
                  <a:txBody>
                    <a:bodyPr/>
                    <a:lstStyle/>
                    <a:p>
                      <a:endParaRPr lang="en-US" sz="1200"/>
                    </a:p>
                    <a:p>
                      <a:r>
                        <a:rPr lang="en-US" sz="1200"/>
                        <a:t>5.2 (1.2-24)</a:t>
                      </a:r>
                    </a:p>
                    <a:p>
                      <a:r>
                        <a:rPr lang="en-US" sz="1200"/>
                        <a:t>27 (0.1-391)</a:t>
                      </a:r>
                    </a:p>
                  </a:txBody>
                  <a:tcPr marT="64800" marB="64800"/>
                </a:tc>
                <a:extLst>
                  <a:ext uri="{0D108BD9-81ED-4DB2-BD59-A6C34878D82A}">
                    <a16:rowId xmlns:a16="http://schemas.microsoft.com/office/drawing/2014/main" val="3305061963"/>
                  </a:ext>
                </a:extLst>
              </a:tr>
              <a:tr h="0">
                <a:tc>
                  <a:txBody>
                    <a:bodyPr/>
                    <a:lstStyle/>
                    <a:p>
                      <a:r>
                        <a:rPr lang="en-US" sz="1200"/>
                        <a:t>Median CRS duration, days (range)</a:t>
                      </a:r>
                    </a:p>
                  </a:txBody>
                  <a:tcPr marT="64800" marB="64800"/>
                </a:tc>
                <a:tc>
                  <a:txBody>
                    <a:bodyPr/>
                    <a:lstStyle/>
                    <a:p>
                      <a:r>
                        <a:rPr lang="en-US" sz="1200"/>
                        <a:t>3 (1-29)</a:t>
                      </a:r>
                    </a:p>
                  </a:txBody>
                  <a:tcPr marT="64800" marB="64800"/>
                </a:tc>
                <a:extLst>
                  <a:ext uri="{0D108BD9-81ED-4DB2-BD59-A6C34878D82A}">
                    <a16:rowId xmlns:a16="http://schemas.microsoft.com/office/drawing/2014/main" val="2060172589"/>
                  </a:ext>
                </a:extLst>
              </a:tr>
              <a:tr h="0">
                <a:tc>
                  <a:txBody>
                    <a:bodyPr/>
                    <a:lstStyle/>
                    <a:p>
                      <a:r>
                        <a:rPr lang="en-US" sz="1200"/>
                        <a:t>Corticosteroids for CRS management, %</a:t>
                      </a:r>
                    </a:p>
                  </a:txBody>
                  <a:tcPr marT="64800" marB="64800"/>
                </a:tc>
                <a:tc>
                  <a:txBody>
                    <a:bodyPr/>
                    <a:lstStyle/>
                    <a:p>
                      <a:r>
                        <a:rPr lang="en-US" sz="1200"/>
                        <a:t>11</a:t>
                      </a:r>
                    </a:p>
                  </a:txBody>
                  <a:tcPr marT="64800" marB="64800"/>
                </a:tc>
                <a:extLst>
                  <a:ext uri="{0D108BD9-81ED-4DB2-BD59-A6C34878D82A}">
                    <a16:rowId xmlns:a16="http://schemas.microsoft.com/office/drawing/2014/main" val="1509710369"/>
                  </a:ext>
                </a:extLst>
              </a:tr>
              <a:tr h="0">
                <a:tc>
                  <a:txBody>
                    <a:bodyPr/>
                    <a:lstStyle/>
                    <a:p>
                      <a:r>
                        <a:rPr lang="en-US" sz="1200"/>
                        <a:t>Tocilizumab for CRS management, %</a:t>
                      </a:r>
                    </a:p>
                  </a:txBody>
                  <a:tcPr marT="64800" marB="64800"/>
                </a:tc>
                <a:tc>
                  <a:txBody>
                    <a:bodyPr/>
                    <a:lstStyle/>
                    <a:p>
                      <a:r>
                        <a:rPr lang="en-US" sz="1200"/>
                        <a:t>8</a:t>
                      </a:r>
                    </a:p>
                  </a:txBody>
                  <a:tcPr marT="64800" marB="64800"/>
                </a:tc>
                <a:extLst>
                  <a:ext uri="{0D108BD9-81ED-4DB2-BD59-A6C34878D82A}">
                    <a16:rowId xmlns:a16="http://schemas.microsoft.com/office/drawing/2014/main" val="3909728572"/>
                  </a:ext>
                </a:extLst>
              </a:tr>
              <a:tr h="0">
                <a:tc>
                  <a:txBody>
                    <a:bodyPr/>
                    <a:lstStyle/>
                    <a:p>
                      <a:r>
                        <a:rPr lang="en-US" sz="1200"/>
                        <a:t>Events resolved, %</a:t>
                      </a:r>
                    </a:p>
                  </a:txBody>
                  <a:tcPr marT="64800" marB="64800"/>
                </a:tc>
                <a:tc>
                  <a:txBody>
                    <a:bodyPr/>
                    <a:lstStyle/>
                    <a:p>
                      <a:r>
                        <a:rPr lang="en-US" sz="1200"/>
                        <a:t>100</a:t>
                      </a:r>
                    </a:p>
                  </a:txBody>
                  <a:tcPr marT="64800" marB="64800"/>
                </a:tc>
                <a:extLst>
                  <a:ext uri="{0D108BD9-81ED-4DB2-BD59-A6C34878D82A}">
                    <a16:rowId xmlns:a16="http://schemas.microsoft.com/office/drawing/2014/main" val="3334641792"/>
                  </a:ext>
                </a:extLst>
              </a:tr>
            </a:tbl>
          </a:graphicData>
        </a:graphic>
      </p:graphicFrame>
      <p:sp>
        <p:nvSpPr>
          <p:cNvPr id="11" name="TextBox 10">
            <a:extLst>
              <a:ext uri="{FF2B5EF4-FFF2-40B4-BE49-F238E27FC236}">
                <a16:creationId xmlns:a16="http://schemas.microsoft.com/office/drawing/2014/main" id="{83B7BE9E-254F-7CF6-83ED-84F1A8120D85}"/>
              </a:ext>
            </a:extLst>
          </p:cNvPr>
          <p:cNvSpPr txBox="1"/>
          <p:nvPr/>
        </p:nvSpPr>
        <p:spPr>
          <a:xfrm>
            <a:off x="416533" y="5101127"/>
            <a:ext cx="5571517" cy="956773"/>
          </a:xfrm>
          <a:prstGeom prst="rect">
            <a:avLst/>
          </a:prstGeom>
          <a:solidFill>
            <a:schemeClr val="bg2"/>
          </a:solidFill>
        </p:spPr>
        <p:txBody>
          <a:bodyPr wrap="square" lIns="144000" tIns="108000" rIns="144000" bIns="108000" rtlCol="0">
            <a:spAutoFit/>
          </a:bodyPr>
          <a:lstStyle/>
          <a:p>
            <a:pPr marL="187200" indent="-187200">
              <a:buClr>
                <a:schemeClr val="accent2"/>
              </a:buClr>
              <a:buFont typeface="Arial" panose="020B0604020202020204" pitchFamily="34" charset="0"/>
              <a:buChar char="•"/>
            </a:pPr>
            <a:r>
              <a:rPr lang="en-US" sz="1200"/>
              <a:t>Grade ≥2 CRS was greater in patients with the presence of bone/bone marrow metabolic disease </a:t>
            </a:r>
            <a:r>
              <a:rPr lang="en-US" sz="1200" err="1"/>
              <a:t>burden</a:t>
            </a:r>
            <a:r>
              <a:rPr lang="en-US" sz="1200" baseline="30000" err="1"/>
              <a:t>a</a:t>
            </a:r>
            <a:endParaRPr lang="en-US" sz="1200" baseline="30000"/>
          </a:p>
          <a:p>
            <a:pPr marL="187200" indent="-187200">
              <a:buClr>
                <a:schemeClr val="accent2"/>
              </a:buClr>
              <a:buFont typeface="Arial" panose="020B0604020202020204" pitchFamily="34" charset="0"/>
              <a:buChar char="•"/>
            </a:pPr>
            <a:r>
              <a:rPr lang="en-US" sz="1200"/>
              <a:t>CRS was primarily low grade and occurred during cycle 1 </a:t>
            </a:r>
          </a:p>
          <a:p>
            <a:pPr marL="187200" indent="-187200">
              <a:buClr>
                <a:schemeClr val="accent2"/>
              </a:buClr>
              <a:buFont typeface="Arial" panose="020B0604020202020204" pitchFamily="34" charset="0"/>
              <a:buChar char="•"/>
            </a:pPr>
            <a:r>
              <a:rPr lang="en-US" sz="1200"/>
              <a:t>All CRS events resolved </a:t>
            </a:r>
          </a:p>
        </p:txBody>
      </p:sp>
      <p:sp>
        <p:nvSpPr>
          <p:cNvPr id="12" name="TextBox 11">
            <a:extLst>
              <a:ext uri="{FF2B5EF4-FFF2-40B4-BE49-F238E27FC236}">
                <a16:creationId xmlns:a16="http://schemas.microsoft.com/office/drawing/2014/main" id="{8380265E-1DD5-7430-CDDB-34FBE5548D12}"/>
              </a:ext>
            </a:extLst>
          </p:cNvPr>
          <p:cNvSpPr txBox="1"/>
          <p:nvPr/>
        </p:nvSpPr>
        <p:spPr>
          <a:xfrm>
            <a:off x="6213600" y="1608744"/>
            <a:ext cx="5580063" cy="538609"/>
          </a:xfrm>
          <a:prstGeom prst="rect">
            <a:avLst/>
          </a:prstGeom>
          <a:noFill/>
        </p:spPr>
        <p:txBody>
          <a:bodyPr wrap="square" lIns="0" tIns="0" rIns="0" rtlCol="0">
            <a:spAutoFit/>
          </a:bodyPr>
          <a:lstStyle/>
          <a:p>
            <a:r>
              <a:rPr lang="en-US" sz="1600" b="1"/>
              <a:t>FL patients with bone/bone marrow metabolic disease (n=24)</a:t>
            </a:r>
          </a:p>
        </p:txBody>
      </p:sp>
      <p:graphicFrame>
        <p:nvGraphicFramePr>
          <p:cNvPr id="3" name="Diagramm 2">
            <a:extLst>
              <a:ext uri="{FF2B5EF4-FFF2-40B4-BE49-F238E27FC236}">
                <a16:creationId xmlns:a16="http://schemas.microsoft.com/office/drawing/2014/main" id="{3341D067-9A9C-42D2-C255-1C3EC05ED470}"/>
              </a:ext>
            </a:extLst>
          </p:cNvPr>
          <p:cNvGraphicFramePr/>
          <p:nvPr>
            <p:extLst>
              <p:ext uri="{D42A27DB-BD31-4B8C-83A1-F6EECF244321}">
                <p14:modId xmlns:p14="http://schemas.microsoft.com/office/powerpoint/2010/main" val="3749995808"/>
              </p:ext>
            </p:extLst>
          </p:nvPr>
        </p:nvGraphicFramePr>
        <p:xfrm>
          <a:off x="7020000" y="2083164"/>
          <a:ext cx="1854249" cy="1776151"/>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uppieren 20">
            <a:extLst>
              <a:ext uri="{FF2B5EF4-FFF2-40B4-BE49-F238E27FC236}">
                <a16:creationId xmlns:a16="http://schemas.microsoft.com/office/drawing/2014/main" id="{B42086E4-D8E7-0981-C54A-D14C0D1FB8B6}"/>
              </a:ext>
            </a:extLst>
          </p:cNvPr>
          <p:cNvGrpSpPr/>
          <p:nvPr/>
        </p:nvGrpSpPr>
        <p:grpSpPr>
          <a:xfrm>
            <a:off x="9864000" y="2260812"/>
            <a:ext cx="2082520" cy="522960"/>
            <a:chOff x="10884146" y="3507593"/>
            <a:chExt cx="2082520" cy="522960"/>
          </a:xfrm>
        </p:grpSpPr>
        <p:grpSp>
          <p:nvGrpSpPr>
            <p:cNvPr id="20" name="Gruppieren 19">
              <a:extLst>
                <a:ext uri="{FF2B5EF4-FFF2-40B4-BE49-F238E27FC236}">
                  <a16:creationId xmlns:a16="http://schemas.microsoft.com/office/drawing/2014/main" id="{954D7871-6723-4BED-B626-BE73827D70B8}"/>
                </a:ext>
              </a:extLst>
            </p:cNvPr>
            <p:cNvGrpSpPr/>
            <p:nvPr/>
          </p:nvGrpSpPr>
          <p:grpSpPr>
            <a:xfrm>
              <a:off x="10884146" y="3507593"/>
              <a:ext cx="1266583" cy="246221"/>
              <a:chOff x="10717721" y="3507593"/>
              <a:chExt cx="1266583" cy="246221"/>
            </a:xfrm>
          </p:grpSpPr>
          <p:sp>
            <p:nvSpPr>
              <p:cNvPr id="5" name="Rechteck 4">
                <a:extLst>
                  <a:ext uri="{FF2B5EF4-FFF2-40B4-BE49-F238E27FC236}">
                    <a16:creationId xmlns:a16="http://schemas.microsoft.com/office/drawing/2014/main" id="{055B14A1-0273-D927-6F15-1C9B8ACADBB6}"/>
                  </a:ext>
                </a:extLst>
              </p:cNvPr>
              <p:cNvSpPr/>
              <p:nvPr/>
            </p:nvSpPr>
            <p:spPr>
              <a:xfrm>
                <a:off x="10717721" y="3541277"/>
                <a:ext cx="148986" cy="1489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00">
                  <a:solidFill>
                    <a:schemeClr val="tx1"/>
                  </a:solidFill>
                </a:endParaRPr>
              </a:p>
            </p:txBody>
          </p:sp>
          <p:sp>
            <p:nvSpPr>
              <p:cNvPr id="8" name="Textfeld 7">
                <a:extLst>
                  <a:ext uri="{FF2B5EF4-FFF2-40B4-BE49-F238E27FC236}">
                    <a16:creationId xmlns:a16="http://schemas.microsoft.com/office/drawing/2014/main" id="{195E587C-E8AC-7892-436F-308A470CA8E2}"/>
                  </a:ext>
                </a:extLst>
              </p:cNvPr>
              <p:cNvSpPr txBox="1"/>
              <p:nvPr/>
            </p:nvSpPr>
            <p:spPr>
              <a:xfrm>
                <a:off x="10829820" y="3507593"/>
                <a:ext cx="1154484" cy="246221"/>
              </a:xfrm>
              <a:prstGeom prst="rect">
                <a:avLst/>
              </a:prstGeom>
              <a:noFill/>
            </p:spPr>
            <p:txBody>
              <a:bodyPr wrap="square" rtlCol="0">
                <a:spAutoFit/>
              </a:bodyPr>
              <a:lstStyle/>
              <a:p>
                <a:r>
                  <a:rPr lang="de-DE" sz="1000"/>
                  <a:t>Grade ≥2 CRS</a:t>
                </a:r>
              </a:p>
            </p:txBody>
          </p:sp>
        </p:grpSp>
        <p:sp>
          <p:nvSpPr>
            <p:cNvPr id="17" name="Rechteck 16">
              <a:extLst>
                <a:ext uri="{FF2B5EF4-FFF2-40B4-BE49-F238E27FC236}">
                  <a16:creationId xmlns:a16="http://schemas.microsoft.com/office/drawing/2014/main" id="{F000412D-6154-A242-6824-012FEDA155C9}"/>
                </a:ext>
              </a:extLst>
            </p:cNvPr>
            <p:cNvSpPr/>
            <p:nvPr/>
          </p:nvSpPr>
          <p:spPr>
            <a:xfrm>
              <a:off x="10884146" y="3818016"/>
              <a:ext cx="148986" cy="14898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00">
                <a:solidFill>
                  <a:schemeClr val="tx1"/>
                </a:solidFill>
              </a:endParaRPr>
            </a:p>
          </p:txBody>
        </p:sp>
        <p:sp>
          <p:nvSpPr>
            <p:cNvPr id="18" name="Textfeld 17">
              <a:extLst>
                <a:ext uri="{FF2B5EF4-FFF2-40B4-BE49-F238E27FC236}">
                  <a16:creationId xmlns:a16="http://schemas.microsoft.com/office/drawing/2014/main" id="{3E85216F-1265-0A86-0F50-2BA283DE1C71}"/>
                </a:ext>
              </a:extLst>
            </p:cNvPr>
            <p:cNvSpPr txBox="1"/>
            <p:nvPr/>
          </p:nvSpPr>
          <p:spPr>
            <a:xfrm>
              <a:off x="11010283" y="3784332"/>
              <a:ext cx="1956383" cy="246221"/>
            </a:xfrm>
            <a:prstGeom prst="rect">
              <a:avLst/>
            </a:prstGeom>
            <a:noFill/>
          </p:spPr>
          <p:txBody>
            <a:bodyPr wrap="square" rtlCol="0">
              <a:spAutoFit/>
            </a:bodyPr>
            <a:lstStyle/>
            <a:p>
              <a:r>
                <a:rPr lang="de-DE" sz="1000" err="1"/>
                <a:t>No</a:t>
              </a:r>
              <a:r>
                <a:rPr lang="de-DE" sz="1000"/>
                <a:t> CRS </a:t>
              </a:r>
              <a:r>
                <a:rPr lang="de-DE" sz="1000" err="1"/>
                <a:t>or</a:t>
              </a:r>
              <a:r>
                <a:rPr lang="de-DE" sz="1000"/>
                <a:t> grade 1 CRS</a:t>
              </a:r>
            </a:p>
          </p:txBody>
        </p:sp>
      </p:grpSp>
      <p:graphicFrame>
        <p:nvGraphicFramePr>
          <p:cNvPr id="23" name="Diagramm 22">
            <a:extLst>
              <a:ext uri="{FF2B5EF4-FFF2-40B4-BE49-F238E27FC236}">
                <a16:creationId xmlns:a16="http://schemas.microsoft.com/office/drawing/2014/main" id="{90927C4C-E3B1-B484-3EFB-1C7862CF6653}"/>
              </a:ext>
            </a:extLst>
          </p:cNvPr>
          <p:cNvGraphicFramePr/>
          <p:nvPr>
            <p:extLst>
              <p:ext uri="{D42A27DB-BD31-4B8C-83A1-F6EECF244321}">
                <p14:modId xmlns:p14="http://schemas.microsoft.com/office/powerpoint/2010/main" val="3489042590"/>
              </p:ext>
            </p:extLst>
          </p:nvPr>
        </p:nvGraphicFramePr>
        <p:xfrm>
          <a:off x="7020000" y="4423174"/>
          <a:ext cx="1854249" cy="1776151"/>
        </p:xfrm>
        <a:graphic>
          <a:graphicData uri="http://schemas.openxmlformats.org/drawingml/2006/chart">
            <c:chart xmlns:c="http://schemas.openxmlformats.org/drawingml/2006/chart" xmlns:r="http://schemas.openxmlformats.org/officeDocument/2006/relationships" r:id="rId3"/>
          </a:graphicData>
        </a:graphic>
      </p:graphicFrame>
      <p:grpSp>
        <p:nvGrpSpPr>
          <p:cNvPr id="24" name="Gruppieren 23">
            <a:extLst>
              <a:ext uri="{FF2B5EF4-FFF2-40B4-BE49-F238E27FC236}">
                <a16:creationId xmlns:a16="http://schemas.microsoft.com/office/drawing/2014/main" id="{2386A675-9D40-60CC-E97F-002B5F07489E}"/>
              </a:ext>
            </a:extLst>
          </p:cNvPr>
          <p:cNvGrpSpPr/>
          <p:nvPr/>
        </p:nvGrpSpPr>
        <p:grpSpPr>
          <a:xfrm>
            <a:off x="9864000" y="4600822"/>
            <a:ext cx="2082520" cy="522960"/>
            <a:chOff x="10884146" y="3507593"/>
            <a:chExt cx="2082520" cy="522960"/>
          </a:xfrm>
        </p:grpSpPr>
        <p:grpSp>
          <p:nvGrpSpPr>
            <p:cNvPr id="25" name="Gruppieren 24">
              <a:extLst>
                <a:ext uri="{FF2B5EF4-FFF2-40B4-BE49-F238E27FC236}">
                  <a16:creationId xmlns:a16="http://schemas.microsoft.com/office/drawing/2014/main" id="{F7B987E6-9FF5-3965-4FC0-268AAEBE3733}"/>
                </a:ext>
              </a:extLst>
            </p:cNvPr>
            <p:cNvGrpSpPr/>
            <p:nvPr/>
          </p:nvGrpSpPr>
          <p:grpSpPr>
            <a:xfrm>
              <a:off x="10884146" y="3507593"/>
              <a:ext cx="1266583" cy="246221"/>
              <a:chOff x="10717721" y="3507593"/>
              <a:chExt cx="1266583" cy="246221"/>
            </a:xfrm>
          </p:grpSpPr>
          <p:sp>
            <p:nvSpPr>
              <p:cNvPr id="28" name="Rechteck 27">
                <a:extLst>
                  <a:ext uri="{FF2B5EF4-FFF2-40B4-BE49-F238E27FC236}">
                    <a16:creationId xmlns:a16="http://schemas.microsoft.com/office/drawing/2014/main" id="{59494A0E-7977-BB1A-9DAC-E9CA4EF9C439}"/>
                  </a:ext>
                </a:extLst>
              </p:cNvPr>
              <p:cNvSpPr/>
              <p:nvPr/>
            </p:nvSpPr>
            <p:spPr>
              <a:xfrm>
                <a:off x="10717721" y="3541277"/>
                <a:ext cx="148986" cy="1489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00">
                  <a:solidFill>
                    <a:schemeClr val="tx1"/>
                  </a:solidFill>
                </a:endParaRPr>
              </a:p>
            </p:txBody>
          </p:sp>
          <p:sp>
            <p:nvSpPr>
              <p:cNvPr id="29" name="Textfeld 28">
                <a:extLst>
                  <a:ext uri="{FF2B5EF4-FFF2-40B4-BE49-F238E27FC236}">
                    <a16:creationId xmlns:a16="http://schemas.microsoft.com/office/drawing/2014/main" id="{CD958EEF-9870-A7A0-8C72-6C0A30A5F28C}"/>
                  </a:ext>
                </a:extLst>
              </p:cNvPr>
              <p:cNvSpPr txBox="1"/>
              <p:nvPr/>
            </p:nvSpPr>
            <p:spPr>
              <a:xfrm>
                <a:off x="10829820" y="3507593"/>
                <a:ext cx="1154484" cy="246221"/>
              </a:xfrm>
              <a:prstGeom prst="rect">
                <a:avLst/>
              </a:prstGeom>
              <a:noFill/>
            </p:spPr>
            <p:txBody>
              <a:bodyPr wrap="square" rtlCol="0">
                <a:spAutoFit/>
              </a:bodyPr>
              <a:lstStyle/>
              <a:p>
                <a:r>
                  <a:rPr lang="de-DE" sz="1000"/>
                  <a:t>Grade ≥2 CRS</a:t>
                </a:r>
              </a:p>
            </p:txBody>
          </p:sp>
        </p:grpSp>
        <p:sp>
          <p:nvSpPr>
            <p:cNvPr id="26" name="Rechteck 25">
              <a:extLst>
                <a:ext uri="{FF2B5EF4-FFF2-40B4-BE49-F238E27FC236}">
                  <a16:creationId xmlns:a16="http://schemas.microsoft.com/office/drawing/2014/main" id="{4077B135-18A6-9AD5-52E6-ACAA99C41BDF}"/>
                </a:ext>
              </a:extLst>
            </p:cNvPr>
            <p:cNvSpPr/>
            <p:nvPr/>
          </p:nvSpPr>
          <p:spPr>
            <a:xfrm>
              <a:off x="10884146" y="3818016"/>
              <a:ext cx="148986" cy="14898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00">
                <a:solidFill>
                  <a:schemeClr val="tx1"/>
                </a:solidFill>
              </a:endParaRPr>
            </a:p>
          </p:txBody>
        </p:sp>
        <p:sp>
          <p:nvSpPr>
            <p:cNvPr id="27" name="Textfeld 26">
              <a:extLst>
                <a:ext uri="{FF2B5EF4-FFF2-40B4-BE49-F238E27FC236}">
                  <a16:creationId xmlns:a16="http://schemas.microsoft.com/office/drawing/2014/main" id="{F6371F42-DA23-C123-249C-A8683F8A1D40}"/>
                </a:ext>
              </a:extLst>
            </p:cNvPr>
            <p:cNvSpPr txBox="1"/>
            <p:nvPr/>
          </p:nvSpPr>
          <p:spPr>
            <a:xfrm>
              <a:off x="11010283" y="3784332"/>
              <a:ext cx="1956383" cy="246221"/>
            </a:xfrm>
            <a:prstGeom prst="rect">
              <a:avLst/>
            </a:prstGeom>
            <a:noFill/>
          </p:spPr>
          <p:txBody>
            <a:bodyPr wrap="square" rtlCol="0">
              <a:spAutoFit/>
            </a:bodyPr>
            <a:lstStyle/>
            <a:p>
              <a:r>
                <a:rPr lang="de-DE" sz="1000" err="1"/>
                <a:t>No</a:t>
              </a:r>
              <a:r>
                <a:rPr lang="de-DE" sz="1000"/>
                <a:t> CRS </a:t>
              </a:r>
              <a:r>
                <a:rPr lang="de-DE" sz="1000" err="1"/>
                <a:t>or</a:t>
              </a:r>
              <a:r>
                <a:rPr lang="de-DE" sz="1000"/>
                <a:t> grade 1 CRS</a:t>
              </a:r>
            </a:p>
          </p:txBody>
        </p:sp>
      </p:grpSp>
      <p:sp>
        <p:nvSpPr>
          <p:cNvPr id="30" name="Textfeld 1">
            <a:extLst>
              <a:ext uri="{FF2B5EF4-FFF2-40B4-BE49-F238E27FC236}">
                <a16:creationId xmlns:a16="http://schemas.microsoft.com/office/drawing/2014/main" id="{3C22AD84-A799-DCE8-3851-051AC7E251B9}"/>
              </a:ext>
            </a:extLst>
          </p:cNvPr>
          <p:cNvSpPr txBox="1"/>
          <p:nvPr/>
        </p:nvSpPr>
        <p:spPr>
          <a:xfrm>
            <a:off x="8784000" y="3254383"/>
            <a:ext cx="906055" cy="184666"/>
          </a:xfrm>
          <a:prstGeom prst="rect">
            <a:avLst/>
          </a:prstGeom>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200" b="1">
                <a:solidFill>
                  <a:schemeClr val="accent2"/>
                </a:solidFill>
              </a:rPr>
              <a:t>16 (66.7%)</a:t>
            </a:r>
          </a:p>
        </p:txBody>
      </p:sp>
      <p:sp>
        <p:nvSpPr>
          <p:cNvPr id="31" name="Textfeld 1">
            <a:extLst>
              <a:ext uri="{FF2B5EF4-FFF2-40B4-BE49-F238E27FC236}">
                <a16:creationId xmlns:a16="http://schemas.microsoft.com/office/drawing/2014/main" id="{9E80988F-0811-843B-001E-CD0146E38FAF}"/>
              </a:ext>
            </a:extLst>
          </p:cNvPr>
          <p:cNvSpPr txBox="1"/>
          <p:nvPr/>
        </p:nvSpPr>
        <p:spPr>
          <a:xfrm>
            <a:off x="6364849" y="2433947"/>
            <a:ext cx="738870" cy="184666"/>
          </a:xfrm>
          <a:prstGeom prst="rect">
            <a:avLst/>
          </a:prstGeom>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de-DE" sz="1200" b="1">
                <a:solidFill>
                  <a:schemeClr val="accent1"/>
                </a:solidFill>
              </a:rPr>
              <a:t>8 (33.3%)</a:t>
            </a:r>
          </a:p>
        </p:txBody>
      </p:sp>
      <p:sp>
        <p:nvSpPr>
          <p:cNvPr id="32" name="TextBox 11">
            <a:extLst>
              <a:ext uri="{FF2B5EF4-FFF2-40B4-BE49-F238E27FC236}">
                <a16:creationId xmlns:a16="http://schemas.microsoft.com/office/drawing/2014/main" id="{30051F23-86FC-FCA7-9D8D-C1180E82183A}"/>
              </a:ext>
            </a:extLst>
          </p:cNvPr>
          <p:cNvSpPr txBox="1"/>
          <p:nvPr/>
        </p:nvSpPr>
        <p:spPr>
          <a:xfrm>
            <a:off x="6213600" y="3932874"/>
            <a:ext cx="5580063" cy="538609"/>
          </a:xfrm>
          <a:prstGeom prst="rect">
            <a:avLst/>
          </a:prstGeom>
          <a:noFill/>
        </p:spPr>
        <p:txBody>
          <a:bodyPr wrap="square" lIns="0" tIns="0" rIns="0" rtlCol="0">
            <a:spAutoFit/>
          </a:bodyPr>
          <a:lstStyle/>
          <a:p>
            <a:r>
              <a:rPr lang="en-US" sz="1600" b="1"/>
              <a:t>FL patients without bone/bone marrow metabolic disease (n=58)</a:t>
            </a:r>
          </a:p>
        </p:txBody>
      </p:sp>
      <p:sp>
        <p:nvSpPr>
          <p:cNvPr id="33" name="Textfeld 1">
            <a:extLst>
              <a:ext uri="{FF2B5EF4-FFF2-40B4-BE49-F238E27FC236}">
                <a16:creationId xmlns:a16="http://schemas.microsoft.com/office/drawing/2014/main" id="{F06B0271-A7A4-21F6-778D-0B636B939E29}"/>
              </a:ext>
            </a:extLst>
          </p:cNvPr>
          <p:cNvSpPr txBox="1"/>
          <p:nvPr/>
        </p:nvSpPr>
        <p:spPr>
          <a:xfrm>
            <a:off x="8784000" y="5539862"/>
            <a:ext cx="906055" cy="184666"/>
          </a:xfrm>
          <a:prstGeom prst="rect">
            <a:avLst/>
          </a:prstGeom>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200" b="1">
                <a:solidFill>
                  <a:schemeClr val="accent2"/>
                </a:solidFill>
              </a:rPr>
              <a:t>50 (86.2%)</a:t>
            </a:r>
          </a:p>
        </p:txBody>
      </p:sp>
      <p:sp>
        <p:nvSpPr>
          <p:cNvPr id="34" name="Textfeld 1">
            <a:extLst>
              <a:ext uri="{FF2B5EF4-FFF2-40B4-BE49-F238E27FC236}">
                <a16:creationId xmlns:a16="http://schemas.microsoft.com/office/drawing/2014/main" id="{36A48878-1151-6917-21E2-EEBFEE37C78D}"/>
              </a:ext>
            </a:extLst>
          </p:cNvPr>
          <p:cNvSpPr txBox="1"/>
          <p:nvPr/>
        </p:nvSpPr>
        <p:spPr>
          <a:xfrm>
            <a:off x="6509208" y="4598826"/>
            <a:ext cx="738870" cy="184666"/>
          </a:xfrm>
          <a:prstGeom prst="rect">
            <a:avLst/>
          </a:prstGeom>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de-DE" sz="1200" b="1">
                <a:solidFill>
                  <a:schemeClr val="accent1"/>
                </a:solidFill>
              </a:rPr>
              <a:t>8 (13.8%)</a:t>
            </a:r>
          </a:p>
        </p:txBody>
      </p:sp>
    </p:spTree>
    <p:extLst>
      <p:ext uri="{BB962C8B-B14F-4D97-AF65-F5344CB8AC3E}">
        <p14:creationId xmlns:p14="http://schemas.microsoft.com/office/powerpoint/2010/main" val="129321410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2E86C1-4757-8029-1B3D-5B31FF8C545D}"/>
              </a:ext>
            </a:extLst>
          </p:cNvPr>
          <p:cNvSpPr>
            <a:spLocks noGrp="1"/>
          </p:cNvSpPr>
          <p:nvPr>
            <p:ph type="ftr" sz="quarter" idx="10"/>
          </p:nvPr>
        </p:nvSpPr>
        <p:spPr/>
        <p:txBody>
          <a:bodyPr/>
          <a:lstStyle/>
          <a:p>
            <a:r>
              <a:rPr lang="en-GB" b="1"/>
              <a:t>BOR</a:t>
            </a:r>
            <a:r>
              <a:rPr lang="en-GB"/>
              <a:t>, best overall response;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CR</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complete response;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CRS</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cytokine release syndrome; </a:t>
            </a:r>
            <a:r>
              <a:rPr kumimoji="0" lang="en-US" sz="800" b="1" i="0" u="none" strike="noStrike" kern="1200" cap="none" spc="0" normalizeH="0" baseline="0" noProof="0">
                <a:ln>
                  <a:noFill/>
                </a:ln>
                <a:solidFill>
                  <a:srgbClr val="4E4F4E"/>
                </a:solidFill>
                <a:effectLst/>
                <a:uLnTx/>
                <a:uFillTx/>
                <a:ea typeface="+mn-ea"/>
                <a:cs typeface="Arial" panose="020B0604020202020204" pitchFamily="34" charset="0"/>
              </a:rPr>
              <a:t>CRS</a:t>
            </a:r>
            <a:r>
              <a:rPr kumimoji="0" lang="en-US" sz="800" i="0" u="none" strike="noStrike" kern="1200" cap="none" spc="0" normalizeH="0" baseline="0" noProof="0">
                <a:ln>
                  <a:noFill/>
                </a:ln>
                <a:solidFill>
                  <a:srgbClr val="4E4F4E"/>
                </a:solidFill>
                <a:effectLst/>
                <a:uLnTx/>
                <a:uFillTx/>
                <a:ea typeface="+mn-ea"/>
                <a:cs typeface="Arial" panose="020B0604020202020204" pitchFamily="34" charset="0"/>
              </a:rPr>
              <a:t>, cytokine release syndrome; </a:t>
            </a: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DoR</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duration of response;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EOT</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end of treatment;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FL</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follicular lymphoma;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R/R, </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relapsed/refractory; </a:t>
            </a:r>
            <a:r>
              <a:rPr lang="en-GB" b="1"/>
              <a:t>TMTV</a:t>
            </a:r>
            <a:r>
              <a:rPr lang="en-GB"/>
              <a:t>, total metabolic </a:t>
            </a:r>
            <a:r>
              <a:rPr lang="en-GB" err="1"/>
              <a:t>tumor</a:t>
            </a:r>
            <a:r>
              <a:rPr lang="en-GB"/>
              <a:t> volume.</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t>
            </a: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Sehn</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LH, et al. Abstract 83 presented at 17-ICML.</a:t>
            </a:r>
            <a:r>
              <a:rPr lang="en-GB"/>
              <a:t> </a:t>
            </a:r>
            <a:endParaRPr lang="en-GB" baseline="30000"/>
          </a:p>
        </p:txBody>
      </p:sp>
      <p:sp>
        <p:nvSpPr>
          <p:cNvPr id="3" name="Title 2">
            <a:extLst>
              <a:ext uri="{FF2B5EF4-FFF2-40B4-BE49-F238E27FC236}">
                <a16:creationId xmlns:a16="http://schemas.microsoft.com/office/drawing/2014/main" id="{99B33279-CA8A-EAD9-61AB-DE87D94A0A8B}"/>
              </a:ext>
            </a:extLst>
          </p:cNvPr>
          <p:cNvSpPr>
            <a:spLocks noGrp="1"/>
          </p:cNvSpPr>
          <p:nvPr>
            <p:ph type="title"/>
          </p:nvPr>
        </p:nvSpPr>
        <p:spPr/>
        <p:txBody>
          <a:bodyPr/>
          <a:lstStyle/>
          <a:p>
            <a:r>
              <a:rPr lang="en-US"/>
              <a:t>Conclusions </a:t>
            </a:r>
          </a:p>
        </p:txBody>
      </p:sp>
      <p:sp>
        <p:nvSpPr>
          <p:cNvPr id="4" name="Content Placeholder 3">
            <a:extLst>
              <a:ext uri="{FF2B5EF4-FFF2-40B4-BE49-F238E27FC236}">
                <a16:creationId xmlns:a16="http://schemas.microsoft.com/office/drawing/2014/main" id="{7072235D-A572-DB78-512F-88EF5D7C3CB5}"/>
              </a:ext>
            </a:extLst>
          </p:cNvPr>
          <p:cNvSpPr>
            <a:spLocks noGrp="1"/>
          </p:cNvSpPr>
          <p:nvPr>
            <p:ph idx="1"/>
          </p:nvPr>
        </p:nvSpPr>
        <p:spPr/>
        <p:txBody>
          <a:bodyPr/>
          <a:lstStyle/>
          <a:p>
            <a:r>
              <a:rPr lang="en-US"/>
              <a:t>In this pivotal Phase II study, fixed-duration </a:t>
            </a:r>
            <a:r>
              <a:rPr lang="en-US" err="1"/>
              <a:t>mosenetuzumab</a:t>
            </a:r>
            <a:r>
              <a:rPr lang="en-US"/>
              <a:t> monotherapy demonstrated a high CR rate </a:t>
            </a:r>
            <a:br>
              <a:rPr lang="en-US"/>
            </a:br>
            <a:r>
              <a:rPr lang="en-US"/>
              <a:t>at EOT in pts with R/R FL</a:t>
            </a:r>
          </a:p>
          <a:p>
            <a:r>
              <a:rPr lang="en-US"/>
              <a:t>Durable responses were observed in patients with a CR at EOT; a high proportion of patients remained event free at 2 years </a:t>
            </a:r>
          </a:p>
          <a:p>
            <a:r>
              <a:rPr lang="en-US"/>
              <a:t>In exploratory analyses, a similar </a:t>
            </a:r>
            <a:r>
              <a:rPr lang="en-US" err="1"/>
              <a:t>DoR</a:t>
            </a:r>
            <a:r>
              <a:rPr lang="en-US"/>
              <a:t> benefit was observed regardless of whether patients achieved an early or late CR </a:t>
            </a:r>
          </a:p>
          <a:p>
            <a:r>
              <a:rPr lang="en-US"/>
              <a:t>No correlation was observed between TMTV at baseline and BOR</a:t>
            </a:r>
          </a:p>
          <a:p>
            <a:r>
              <a:rPr lang="en-US"/>
              <a:t>CRS was predominantly low grade; grade ≥2 CRS events were more frequently observed in patients with bone/bone marrow metabolic disease burden versus those without   </a:t>
            </a:r>
          </a:p>
        </p:txBody>
      </p:sp>
    </p:spTree>
    <p:extLst>
      <p:ext uri="{BB962C8B-B14F-4D97-AF65-F5344CB8AC3E}">
        <p14:creationId xmlns:p14="http://schemas.microsoft.com/office/powerpoint/2010/main" val="242686546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06C5D8-320B-9C1B-190A-898B4619FC0E}"/>
              </a:ext>
            </a:extLst>
          </p:cNvPr>
          <p:cNvSpPr>
            <a:spLocks noGrp="1"/>
          </p:cNvSpPr>
          <p:nvPr>
            <p:ph type="title"/>
          </p:nvPr>
        </p:nvSpPr>
        <p:spPr/>
        <p:txBody>
          <a:bodyPr/>
          <a:lstStyle/>
          <a:p>
            <a:r>
              <a:rPr lang="en-US"/>
              <a:t>MALIBU</a:t>
            </a:r>
          </a:p>
        </p:txBody>
      </p:sp>
      <p:sp>
        <p:nvSpPr>
          <p:cNvPr id="6" name="Text Placeholder 5">
            <a:extLst>
              <a:ext uri="{FF2B5EF4-FFF2-40B4-BE49-F238E27FC236}">
                <a16:creationId xmlns:a16="http://schemas.microsoft.com/office/drawing/2014/main" id="{C67EF44B-3F78-3D94-484B-27A7BEB14EBF}"/>
              </a:ext>
            </a:extLst>
          </p:cNvPr>
          <p:cNvSpPr>
            <a:spLocks noGrp="1"/>
          </p:cNvSpPr>
          <p:nvPr>
            <p:ph type="body" idx="1"/>
          </p:nvPr>
        </p:nvSpPr>
        <p:spPr/>
        <p:txBody>
          <a:bodyPr/>
          <a:lstStyle/>
          <a:p>
            <a:r>
              <a:rPr lang="en-US"/>
              <a:t>Rituximab and ibrutinib </a:t>
            </a:r>
            <a:br>
              <a:rPr lang="en-US"/>
            </a:br>
            <a:r>
              <a:rPr lang="en-US"/>
              <a:t>untreated SMZL and NMZL </a:t>
            </a:r>
          </a:p>
        </p:txBody>
      </p:sp>
    </p:spTree>
    <p:extLst>
      <p:ext uri="{BB962C8B-B14F-4D97-AF65-F5344CB8AC3E}">
        <p14:creationId xmlns:p14="http://schemas.microsoft.com/office/powerpoint/2010/main" val="385733917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2B2688-F221-69BE-BEF8-1F4308452D84}"/>
              </a:ext>
            </a:extLst>
          </p:cNvPr>
          <p:cNvSpPr>
            <a:spLocks noGrp="1"/>
          </p:cNvSpPr>
          <p:nvPr>
            <p:ph type="body" sz="quarter" idx="12"/>
          </p:nvPr>
        </p:nvSpPr>
        <p:spPr/>
        <p:txBody>
          <a:bodyPr/>
          <a:lstStyle/>
          <a:p>
            <a:r>
              <a:rPr lang="en-US"/>
              <a:t>Phase II study of ibrutinib and rituximab in untreated marginal zone lymphomas</a:t>
            </a:r>
          </a:p>
        </p:txBody>
      </p:sp>
      <p:sp>
        <p:nvSpPr>
          <p:cNvPr id="2" name="Title 1">
            <a:extLst>
              <a:ext uri="{FF2B5EF4-FFF2-40B4-BE49-F238E27FC236}">
                <a16:creationId xmlns:a16="http://schemas.microsoft.com/office/drawing/2014/main" id="{F8B809BC-025B-A4FA-5C59-ECE0EC9054CC}"/>
              </a:ext>
            </a:extLst>
          </p:cNvPr>
          <p:cNvSpPr>
            <a:spLocks noGrp="1"/>
          </p:cNvSpPr>
          <p:nvPr>
            <p:ph type="title"/>
          </p:nvPr>
        </p:nvSpPr>
        <p:spPr/>
        <p:txBody>
          <a:bodyPr/>
          <a:lstStyle/>
          <a:p>
            <a:r>
              <a:rPr lang="en-US"/>
              <a:t>MALIBU: Study design </a:t>
            </a:r>
          </a:p>
        </p:txBody>
      </p:sp>
      <p:sp>
        <p:nvSpPr>
          <p:cNvPr id="3" name="Footer Placeholder 2">
            <a:extLst>
              <a:ext uri="{FF2B5EF4-FFF2-40B4-BE49-F238E27FC236}">
                <a16:creationId xmlns:a16="http://schemas.microsoft.com/office/drawing/2014/main" id="{89960577-E759-3A57-697B-F44525E296ED}"/>
              </a:ext>
            </a:extLst>
          </p:cNvPr>
          <p:cNvSpPr>
            <a:spLocks noGrp="1"/>
          </p:cNvSpPr>
          <p:nvPr>
            <p:ph type="ftr" sz="quarter" idx="13"/>
          </p:nvPr>
        </p:nvSpPr>
        <p:spPr>
          <a:xfrm>
            <a:off x="407989" y="5930425"/>
            <a:ext cx="6925846" cy="738663"/>
          </a:xfrm>
        </p:spPr>
        <p:txBody>
          <a:bodyPr/>
          <a:lstStyle/>
          <a:p>
            <a:r>
              <a:rPr lang="en-GB" baseline="30000"/>
              <a:t>a </a:t>
            </a:r>
            <a:r>
              <a:rPr lang="en-GB"/>
              <a:t>By investigators, Lugano criteria. </a:t>
            </a:r>
          </a:p>
          <a:p>
            <a:r>
              <a:rPr lang="en-GB" b="1"/>
              <a:t>BM, </a:t>
            </a:r>
            <a:r>
              <a:rPr lang="en-GB"/>
              <a:t>bone marrow; </a:t>
            </a:r>
            <a:r>
              <a:rPr lang="en-GB" b="1"/>
              <a:t>CR</a:t>
            </a:r>
            <a:r>
              <a:rPr lang="en-GB"/>
              <a:t>, complete response; </a:t>
            </a:r>
            <a:r>
              <a:rPr lang="en-GB" b="1"/>
              <a:t>CRR</a:t>
            </a:r>
            <a:r>
              <a:rPr lang="en-GB"/>
              <a:t>, complete response rate; </a:t>
            </a:r>
            <a:r>
              <a:rPr lang="en-GB" b="1"/>
              <a:t>CT</a:t>
            </a:r>
            <a:r>
              <a:rPr lang="en-GB"/>
              <a:t>, computed tomography; </a:t>
            </a:r>
            <a:r>
              <a:rPr lang="en-GB" b="1"/>
              <a:t>DCR</a:t>
            </a:r>
            <a:r>
              <a:rPr lang="en-GB"/>
              <a:t>, disease control rate; </a:t>
            </a:r>
            <a:r>
              <a:rPr lang="en-GB" b="1" err="1"/>
              <a:t>DoR</a:t>
            </a:r>
            <a:r>
              <a:rPr lang="en-GB"/>
              <a:t>, duration of response; </a:t>
            </a:r>
            <a:r>
              <a:rPr lang="en-GB" sz="800" b="1"/>
              <a:t>ECOG PS</a:t>
            </a:r>
            <a:r>
              <a:rPr lang="en-GB" sz="800"/>
              <a:t>, Eastern Cooperative Oncology Group performance status; </a:t>
            </a:r>
            <a:r>
              <a:rPr lang="en-GB" sz="800" b="1"/>
              <a:t>EFS</a:t>
            </a:r>
            <a:r>
              <a:rPr lang="en-GB" sz="800"/>
              <a:t>, event-free survival; </a:t>
            </a:r>
            <a:r>
              <a:rPr lang="en-GB" b="1"/>
              <a:t>EMZL</a:t>
            </a:r>
            <a:r>
              <a:rPr lang="en-GB"/>
              <a:t>, </a:t>
            </a:r>
            <a:r>
              <a:rPr lang="en-GB" err="1"/>
              <a:t>extranodal</a:t>
            </a:r>
            <a:r>
              <a:rPr lang="en-GB"/>
              <a:t> MZL; </a:t>
            </a:r>
            <a:r>
              <a:rPr lang="en-GB" b="1"/>
              <a:t>IV</a:t>
            </a:r>
            <a:r>
              <a:rPr lang="en-GB"/>
              <a:t>, intravenous; </a:t>
            </a:r>
            <a:br>
              <a:rPr lang="en-GB"/>
            </a:br>
            <a:r>
              <a:rPr lang="en-GB" b="1" err="1"/>
              <a:t>mo</a:t>
            </a:r>
            <a:r>
              <a:rPr lang="en-GB"/>
              <a:t>, months; </a:t>
            </a:r>
            <a:r>
              <a:rPr lang="en-GB" b="1"/>
              <a:t>MZL</a:t>
            </a:r>
            <a:r>
              <a:rPr lang="en-GB"/>
              <a:t>, marginal zone lymphoma; </a:t>
            </a:r>
            <a:r>
              <a:rPr lang="en-GB" b="1"/>
              <a:t>NMZL</a:t>
            </a:r>
            <a:r>
              <a:rPr lang="en-GB"/>
              <a:t>, nodal MZL, </a:t>
            </a:r>
            <a:r>
              <a:rPr lang="en-GB" b="1"/>
              <a:t>ORR</a:t>
            </a:r>
            <a:r>
              <a:rPr lang="en-GB"/>
              <a:t>, overall response rate; </a:t>
            </a:r>
            <a:r>
              <a:rPr lang="en-GB" b="1"/>
              <a:t>OS, </a:t>
            </a:r>
            <a:r>
              <a:rPr lang="en-GB"/>
              <a:t>overall survival; </a:t>
            </a:r>
            <a:r>
              <a:rPr lang="en-GB" b="1"/>
              <a:t>PB,</a:t>
            </a:r>
            <a:r>
              <a:rPr lang="en-GB"/>
              <a:t> peripheral blood; </a:t>
            </a:r>
            <a:r>
              <a:rPr lang="en-GB" b="1"/>
              <a:t>PET</a:t>
            </a:r>
            <a:r>
              <a:rPr lang="en-GB"/>
              <a:t>, positron emission tomography; </a:t>
            </a:r>
            <a:r>
              <a:rPr lang="en-GB" b="1"/>
              <a:t>PFS</a:t>
            </a:r>
            <a:r>
              <a:rPr lang="en-GB"/>
              <a:t>, progression-free survival;</a:t>
            </a:r>
            <a:r>
              <a:rPr lang="en-GB" b="1"/>
              <a:t> R</a:t>
            </a:r>
            <a:r>
              <a:rPr lang="en-GB"/>
              <a:t>, rituximab; </a:t>
            </a:r>
            <a:r>
              <a:rPr lang="en-GB" b="1"/>
              <a:t>SC</a:t>
            </a:r>
            <a:r>
              <a:rPr lang="en-GB"/>
              <a:t>, subcutaneously; </a:t>
            </a:r>
            <a:r>
              <a:rPr lang="en-GB" b="1"/>
              <a:t>SMZL</a:t>
            </a:r>
            <a:r>
              <a:rPr lang="en-GB"/>
              <a:t>, splenic MZL; </a:t>
            </a:r>
            <a:r>
              <a:rPr lang="en-GB" b="1"/>
              <a:t>TTNT</a:t>
            </a:r>
            <a:r>
              <a:rPr lang="en-GB"/>
              <a:t>, time to next treatment.</a:t>
            </a: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Thieblemont</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 et al. Abstract 65 presented at 17-ICML.</a:t>
            </a:r>
            <a:r>
              <a:rPr lang="en-GB"/>
              <a:t> </a:t>
            </a:r>
            <a:endParaRPr lang="en-GB" baseline="30000"/>
          </a:p>
        </p:txBody>
      </p:sp>
      <p:sp>
        <p:nvSpPr>
          <p:cNvPr id="5" name="TextBox 4">
            <a:extLst>
              <a:ext uri="{FF2B5EF4-FFF2-40B4-BE49-F238E27FC236}">
                <a16:creationId xmlns:a16="http://schemas.microsoft.com/office/drawing/2014/main" id="{C5B3F816-4D59-EAB8-169D-E11D27F336B1}"/>
              </a:ext>
            </a:extLst>
          </p:cNvPr>
          <p:cNvSpPr txBox="1"/>
          <p:nvPr/>
        </p:nvSpPr>
        <p:spPr>
          <a:xfrm>
            <a:off x="407988" y="1990026"/>
            <a:ext cx="2881423" cy="2081263"/>
          </a:xfrm>
          <a:prstGeom prst="rect">
            <a:avLst/>
          </a:prstGeom>
          <a:solidFill>
            <a:schemeClr val="accent1"/>
          </a:solidFill>
        </p:spPr>
        <p:txBody>
          <a:bodyPr wrap="square" lIns="144000" tIns="108000" rIns="144000" bIns="108000" rtlCol="0">
            <a:noAutofit/>
          </a:bodyPr>
          <a:lstStyle/>
          <a:p>
            <a:pPr algn="ctr">
              <a:spcAft>
                <a:spcPts val="600"/>
              </a:spcAft>
            </a:pPr>
            <a:r>
              <a:rPr lang="en-US" sz="1400" b="1">
                <a:solidFill>
                  <a:schemeClr val="bg1"/>
                </a:solidFill>
              </a:rPr>
              <a:t>Key eligibility criteria</a:t>
            </a:r>
          </a:p>
          <a:p>
            <a:pPr marL="285750" indent="-285750">
              <a:buFont typeface="Arial" panose="020B0604020202020204" pitchFamily="34" charset="0"/>
              <a:buChar char="•"/>
            </a:pPr>
            <a:r>
              <a:rPr lang="en-US" sz="1400">
                <a:solidFill>
                  <a:schemeClr val="bg1"/>
                </a:solidFill>
              </a:rPr>
              <a:t>CD20+ MZL</a:t>
            </a:r>
          </a:p>
          <a:p>
            <a:pPr marL="285750" indent="-285750">
              <a:buFont typeface="Arial" panose="020B0604020202020204" pitchFamily="34" charset="0"/>
              <a:buChar char="•"/>
            </a:pPr>
            <a:r>
              <a:rPr lang="en-US" sz="1400">
                <a:solidFill>
                  <a:schemeClr val="bg1"/>
                </a:solidFill>
              </a:rPr>
              <a:t>Previously untreated and symptomatic </a:t>
            </a:r>
          </a:p>
          <a:p>
            <a:pPr marL="285750" indent="-285750">
              <a:buFont typeface="Arial" panose="020B0604020202020204" pitchFamily="34" charset="0"/>
              <a:buChar char="•"/>
            </a:pPr>
            <a:r>
              <a:rPr lang="en-US" sz="1400">
                <a:solidFill>
                  <a:schemeClr val="bg1"/>
                </a:solidFill>
              </a:rPr>
              <a:t>Ann Arbor II-IV; Ann Arbor I if not eligible for local therapy</a:t>
            </a:r>
          </a:p>
          <a:p>
            <a:pPr marL="285750" indent="-285750">
              <a:buFont typeface="Arial" panose="020B0604020202020204" pitchFamily="34" charset="0"/>
              <a:buChar char="•"/>
            </a:pPr>
            <a:r>
              <a:rPr lang="en-US" sz="1400">
                <a:solidFill>
                  <a:schemeClr val="bg1"/>
                </a:solidFill>
              </a:rPr>
              <a:t>≥1 measurable disease site </a:t>
            </a:r>
          </a:p>
          <a:p>
            <a:pPr marL="285750" indent="-285750">
              <a:buFont typeface="Arial" panose="020B0604020202020204" pitchFamily="34" charset="0"/>
              <a:buChar char="•"/>
            </a:pPr>
            <a:r>
              <a:rPr lang="en-US" sz="1400">
                <a:solidFill>
                  <a:schemeClr val="bg1"/>
                </a:solidFill>
              </a:rPr>
              <a:t>ECOG PS 0-2   </a:t>
            </a:r>
          </a:p>
        </p:txBody>
      </p:sp>
      <p:sp>
        <p:nvSpPr>
          <p:cNvPr id="6" name="TextBox 5">
            <a:extLst>
              <a:ext uri="{FF2B5EF4-FFF2-40B4-BE49-F238E27FC236}">
                <a16:creationId xmlns:a16="http://schemas.microsoft.com/office/drawing/2014/main" id="{B137300B-548E-E069-4D85-6FE3C82DF58F}"/>
              </a:ext>
            </a:extLst>
          </p:cNvPr>
          <p:cNvSpPr txBox="1"/>
          <p:nvPr/>
        </p:nvSpPr>
        <p:spPr>
          <a:xfrm>
            <a:off x="416534" y="4308894"/>
            <a:ext cx="2844000" cy="1510771"/>
          </a:xfrm>
          <a:prstGeom prst="rect">
            <a:avLst/>
          </a:prstGeom>
          <a:solidFill>
            <a:schemeClr val="bg2"/>
          </a:solidFill>
        </p:spPr>
        <p:txBody>
          <a:bodyPr wrap="square" lIns="144000" tIns="108000" rIns="144000" bIns="108000" rtlCol="0">
            <a:noAutofit/>
          </a:bodyPr>
          <a:lstStyle/>
          <a:p>
            <a:pPr>
              <a:buClr>
                <a:schemeClr val="accent2"/>
              </a:buClr>
            </a:pPr>
            <a:r>
              <a:rPr lang="en-US" sz="1400" b="1"/>
              <a:t>Primary endpoints </a:t>
            </a:r>
          </a:p>
          <a:p>
            <a:pPr marL="187200" indent="-187200">
              <a:buClr>
                <a:schemeClr val="accent2"/>
              </a:buClr>
              <a:buFont typeface="Arial" panose="020B0604020202020204" pitchFamily="34" charset="0"/>
              <a:buChar char="•"/>
            </a:pPr>
            <a:r>
              <a:rPr lang="en-US" sz="1400"/>
              <a:t>CR rate at 12-months</a:t>
            </a:r>
            <a:r>
              <a:rPr lang="en-US" sz="1400" baseline="30000"/>
              <a:t>a</a:t>
            </a:r>
            <a:endParaRPr lang="en-US" sz="1400"/>
          </a:p>
          <a:p>
            <a:pPr marL="187200" indent="-187200">
              <a:buClr>
                <a:schemeClr val="accent2"/>
              </a:buClr>
              <a:buFont typeface="Arial" panose="020B0604020202020204" pitchFamily="34" charset="0"/>
              <a:buChar char="•"/>
            </a:pPr>
            <a:r>
              <a:rPr lang="en-US" sz="1400"/>
              <a:t>PFS at 5-year (co-primary)</a:t>
            </a:r>
          </a:p>
        </p:txBody>
      </p:sp>
      <p:sp>
        <p:nvSpPr>
          <p:cNvPr id="26" name="Rectangle 25">
            <a:extLst>
              <a:ext uri="{FF2B5EF4-FFF2-40B4-BE49-F238E27FC236}">
                <a16:creationId xmlns:a16="http://schemas.microsoft.com/office/drawing/2014/main" id="{36004BE1-9A23-9EB4-37C2-84947495FF66}"/>
              </a:ext>
            </a:extLst>
          </p:cNvPr>
          <p:cNvSpPr/>
          <p:nvPr/>
        </p:nvSpPr>
        <p:spPr>
          <a:xfrm>
            <a:off x="4163214" y="2896167"/>
            <a:ext cx="2040100" cy="1175123"/>
          </a:xfrm>
          <a:prstGeom prst="rect">
            <a:avLst/>
          </a:prstGeom>
          <a:solidFill>
            <a:schemeClr val="tx2">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6702E4-6D6F-1B53-D2E4-22035A93B0ED}"/>
              </a:ext>
            </a:extLst>
          </p:cNvPr>
          <p:cNvSpPr txBox="1"/>
          <p:nvPr/>
        </p:nvSpPr>
        <p:spPr>
          <a:xfrm>
            <a:off x="4419095" y="2278880"/>
            <a:ext cx="1528338" cy="307777"/>
          </a:xfrm>
          <a:prstGeom prst="rect">
            <a:avLst/>
          </a:prstGeom>
          <a:solidFill>
            <a:schemeClr val="accent3"/>
          </a:solidFill>
        </p:spPr>
        <p:txBody>
          <a:bodyPr wrap="square" rtlCol="0">
            <a:spAutoFit/>
          </a:bodyPr>
          <a:lstStyle/>
          <a:p>
            <a:r>
              <a:rPr lang="en-US" sz="1400" b="1">
                <a:solidFill>
                  <a:schemeClr val="bg1"/>
                </a:solidFill>
              </a:rPr>
              <a:t>EMZL, n=130</a:t>
            </a:r>
          </a:p>
        </p:txBody>
      </p:sp>
      <p:sp>
        <p:nvSpPr>
          <p:cNvPr id="8" name="TextBox 7">
            <a:extLst>
              <a:ext uri="{FF2B5EF4-FFF2-40B4-BE49-F238E27FC236}">
                <a16:creationId xmlns:a16="http://schemas.microsoft.com/office/drawing/2014/main" id="{B438B318-F293-3BD9-2A51-202E32746280}"/>
              </a:ext>
            </a:extLst>
          </p:cNvPr>
          <p:cNvSpPr txBox="1"/>
          <p:nvPr/>
        </p:nvSpPr>
        <p:spPr>
          <a:xfrm>
            <a:off x="4538712" y="1906063"/>
            <a:ext cx="1289105" cy="307777"/>
          </a:xfrm>
          <a:prstGeom prst="rect">
            <a:avLst/>
          </a:prstGeom>
          <a:noFill/>
        </p:spPr>
        <p:txBody>
          <a:bodyPr wrap="square" rtlCol="0">
            <a:spAutoFit/>
          </a:bodyPr>
          <a:lstStyle/>
          <a:p>
            <a:r>
              <a:rPr lang="en-US" sz="1400" b="1"/>
              <a:t>Stratification </a:t>
            </a:r>
          </a:p>
        </p:txBody>
      </p:sp>
      <p:grpSp>
        <p:nvGrpSpPr>
          <p:cNvPr id="34" name="Gruppieren 33">
            <a:extLst>
              <a:ext uri="{FF2B5EF4-FFF2-40B4-BE49-F238E27FC236}">
                <a16:creationId xmlns:a16="http://schemas.microsoft.com/office/drawing/2014/main" id="{0A5D53F9-F7D6-1BA5-5A76-7544E9ABC662}"/>
              </a:ext>
            </a:extLst>
          </p:cNvPr>
          <p:cNvGrpSpPr/>
          <p:nvPr/>
        </p:nvGrpSpPr>
        <p:grpSpPr>
          <a:xfrm>
            <a:off x="4413733" y="3127048"/>
            <a:ext cx="1539063" cy="713361"/>
            <a:chOff x="3831498" y="3011051"/>
            <a:chExt cx="1539063" cy="713361"/>
          </a:xfrm>
        </p:grpSpPr>
        <p:sp>
          <p:nvSpPr>
            <p:cNvPr id="10" name="TextBox 9">
              <a:extLst>
                <a:ext uri="{FF2B5EF4-FFF2-40B4-BE49-F238E27FC236}">
                  <a16:creationId xmlns:a16="http://schemas.microsoft.com/office/drawing/2014/main" id="{796373F3-9F11-01A6-F3B1-933CA5CF4BB1}"/>
                </a:ext>
              </a:extLst>
            </p:cNvPr>
            <p:cNvSpPr txBox="1"/>
            <p:nvPr/>
          </p:nvSpPr>
          <p:spPr>
            <a:xfrm>
              <a:off x="3831498" y="3011051"/>
              <a:ext cx="1539063" cy="307777"/>
            </a:xfrm>
            <a:prstGeom prst="rect">
              <a:avLst/>
            </a:prstGeom>
            <a:solidFill>
              <a:schemeClr val="accent2"/>
            </a:solidFill>
          </p:spPr>
          <p:txBody>
            <a:bodyPr wrap="square">
              <a:spAutoFit/>
            </a:bodyPr>
            <a:lstStyle/>
            <a:p>
              <a:r>
                <a:rPr lang="en-US" sz="1400" b="1">
                  <a:solidFill>
                    <a:schemeClr val="bg1"/>
                  </a:solidFill>
                </a:rPr>
                <a:t>SMZL, n=30</a:t>
              </a:r>
            </a:p>
          </p:txBody>
        </p:sp>
        <p:sp>
          <p:nvSpPr>
            <p:cNvPr id="12" name="TextBox 11">
              <a:extLst>
                <a:ext uri="{FF2B5EF4-FFF2-40B4-BE49-F238E27FC236}">
                  <a16:creationId xmlns:a16="http://schemas.microsoft.com/office/drawing/2014/main" id="{8D8CFE10-F6AC-42BD-6174-E8234104E2BF}"/>
                </a:ext>
              </a:extLst>
            </p:cNvPr>
            <p:cNvSpPr txBox="1"/>
            <p:nvPr/>
          </p:nvSpPr>
          <p:spPr>
            <a:xfrm>
              <a:off x="3831498" y="3416635"/>
              <a:ext cx="1539063" cy="307777"/>
            </a:xfrm>
            <a:prstGeom prst="rect">
              <a:avLst/>
            </a:prstGeom>
            <a:solidFill>
              <a:schemeClr val="accent4"/>
            </a:solidFill>
          </p:spPr>
          <p:txBody>
            <a:bodyPr wrap="square">
              <a:spAutoFit/>
            </a:bodyPr>
            <a:lstStyle/>
            <a:p>
              <a:r>
                <a:rPr lang="en-US" sz="1400" b="1">
                  <a:solidFill>
                    <a:schemeClr val="bg1"/>
                  </a:solidFill>
                </a:rPr>
                <a:t>NMZL, n=15</a:t>
              </a:r>
            </a:p>
          </p:txBody>
        </p:sp>
      </p:grpSp>
      <p:sp>
        <p:nvSpPr>
          <p:cNvPr id="13" name="TextBox 12">
            <a:extLst>
              <a:ext uri="{FF2B5EF4-FFF2-40B4-BE49-F238E27FC236}">
                <a16:creationId xmlns:a16="http://schemas.microsoft.com/office/drawing/2014/main" id="{0BFCCD78-D725-A6FB-C1ED-B61959AE2A86}"/>
              </a:ext>
            </a:extLst>
          </p:cNvPr>
          <p:cNvSpPr txBox="1"/>
          <p:nvPr/>
        </p:nvSpPr>
        <p:spPr>
          <a:xfrm>
            <a:off x="6955557" y="1946410"/>
            <a:ext cx="4433777" cy="692497"/>
          </a:xfrm>
          <a:prstGeom prst="rect">
            <a:avLst/>
          </a:prstGeom>
          <a:noFill/>
        </p:spPr>
        <p:txBody>
          <a:bodyPr wrap="square" lIns="0" tIns="0" rIns="90000" rtlCol="0">
            <a:spAutoFit/>
          </a:bodyPr>
          <a:lstStyle/>
          <a:p>
            <a:r>
              <a:rPr lang="en-US" sz="1400" b="1"/>
              <a:t>Rituximab</a:t>
            </a:r>
            <a:r>
              <a:rPr lang="en-US" sz="1400"/>
              <a:t> 1/week x 4, 1/month x 4 </a:t>
            </a:r>
          </a:p>
          <a:p>
            <a:pPr marL="108000"/>
            <a:r>
              <a:rPr lang="en-US" sz="1400"/>
              <a:t>Day 1, 8, 15, 22, 57, 85, 113, 141 </a:t>
            </a:r>
          </a:p>
          <a:p>
            <a:pPr marL="108000"/>
            <a:r>
              <a:rPr lang="en-US" sz="1400"/>
              <a:t>375 mg/m</a:t>
            </a:r>
            <a:r>
              <a:rPr lang="en-US" sz="1400" baseline="30000"/>
              <a:t>2 </a:t>
            </a:r>
            <a:r>
              <a:rPr lang="en-US" sz="1400"/>
              <a:t>IV, then rituximab 1400 mg SC</a:t>
            </a:r>
          </a:p>
        </p:txBody>
      </p:sp>
      <p:grpSp>
        <p:nvGrpSpPr>
          <p:cNvPr id="32" name="Gruppieren 31">
            <a:extLst>
              <a:ext uri="{FF2B5EF4-FFF2-40B4-BE49-F238E27FC236}">
                <a16:creationId xmlns:a16="http://schemas.microsoft.com/office/drawing/2014/main" id="{36FEF5DA-E89D-5B5E-DD3B-46477A08E0AF}"/>
              </a:ext>
            </a:extLst>
          </p:cNvPr>
          <p:cNvGrpSpPr/>
          <p:nvPr/>
        </p:nvGrpSpPr>
        <p:grpSpPr>
          <a:xfrm>
            <a:off x="7029035" y="2694945"/>
            <a:ext cx="1574468" cy="263356"/>
            <a:chOff x="6719778" y="2630464"/>
            <a:chExt cx="1574468" cy="263356"/>
          </a:xfrm>
        </p:grpSpPr>
        <p:sp>
          <p:nvSpPr>
            <p:cNvPr id="14" name="Down Arrow 13">
              <a:extLst>
                <a:ext uri="{FF2B5EF4-FFF2-40B4-BE49-F238E27FC236}">
                  <a16:creationId xmlns:a16="http://schemas.microsoft.com/office/drawing/2014/main" id="{4E664D20-FD1B-AF51-EFF5-915425981BED}"/>
                </a:ext>
              </a:extLst>
            </p:cNvPr>
            <p:cNvSpPr/>
            <p:nvPr/>
          </p:nvSpPr>
          <p:spPr>
            <a:xfrm>
              <a:off x="6719778" y="2630464"/>
              <a:ext cx="153241" cy="263356"/>
            </a:xfrm>
            <a:prstGeom prst="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134D5365-F369-FA49-4BFE-E320888E67FD}"/>
                </a:ext>
              </a:extLst>
            </p:cNvPr>
            <p:cNvSpPr/>
            <p:nvPr/>
          </p:nvSpPr>
          <p:spPr>
            <a:xfrm>
              <a:off x="6872178" y="2630464"/>
              <a:ext cx="153241" cy="263356"/>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A01658E8-6B1D-9F71-9AC3-77759CD8EA90}"/>
                </a:ext>
              </a:extLst>
            </p:cNvPr>
            <p:cNvSpPr/>
            <p:nvPr/>
          </p:nvSpPr>
          <p:spPr>
            <a:xfrm>
              <a:off x="7024578" y="2630464"/>
              <a:ext cx="153241" cy="263356"/>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24A9BC2B-3306-4DE7-A558-E26150232A2F}"/>
                </a:ext>
              </a:extLst>
            </p:cNvPr>
            <p:cNvSpPr/>
            <p:nvPr/>
          </p:nvSpPr>
          <p:spPr>
            <a:xfrm>
              <a:off x="7176978" y="2630464"/>
              <a:ext cx="153241" cy="263356"/>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57E28BD0-FEEE-9DDC-4637-F71BA6444E59}"/>
                </a:ext>
              </a:extLst>
            </p:cNvPr>
            <p:cNvSpPr/>
            <p:nvPr/>
          </p:nvSpPr>
          <p:spPr>
            <a:xfrm>
              <a:off x="7481778" y="2630464"/>
              <a:ext cx="153241" cy="263356"/>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50A3FA78-411F-4A20-83A7-2F03D90EF11E}"/>
                </a:ext>
              </a:extLst>
            </p:cNvPr>
            <p:cNvSpPr/>
            <p:nvPr/>
          </p:nvSpPr>
          <p:spPr>
            <a:xfrm>
              <a:off x="7701520" y="2630464"/>
              <a:ext cx="153241" cy="263356"/>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AE569CFD-42B8-D768-04AB-30BE2D163681}"/>
                </a:ext>
              </a:extLst>
            </p:cNvPr>
            <p:cNvSpPr/>
            <p:nvPr/>
          </p:nvSpPr>
          <p:spPr>
            <a:xfrm>
              <a:off x="7921262" y="2630464"/>
              <a:ext cx="153241" cy="263356"/>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698C38D5-F798-7BD6-981A-27F17E46906F}"/>
                </a:ext>
              </a:extLst>
            </p:cNvPr>
            <p:cNvSpPr/>
            <p:nvPr/>
          </p:nvSpPr>
          <p:spPr>
            <a:xfrm>
              <a:off x="8141005" y="2630464"/>
              <a:ext cx="153241" cy="263356"/>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B171093C-6F13-BEF6-F555-6B8C310A8A71}"/>
              </a:ext>
            </a:extLst>
          </p:cNvPr>
          <p:cNvSpPr txBox="1"/>
          <p:nvPr/>
        </p:nvSpPr>
        <p:spPr>
          <a:xfrm>
            <a:off x="6955557" y="3250577"/>
            <a:ext cx="5236443" cy="738664"/>
          </a:xfrm>
          <a:prstGeom prst="rect">
            <a:avLst/>
          </a:prstGeom>
          <a:noFill/>
        </p:spPr>
        <p:txBody>
          <a:bodyPr wrap="square" lIns="0" rtlCol="0">
            <a:spAutoFit/>
          </a:bodyPr>
          <a:lstStyle/>
          <a:p>
            <a:r>
              <a:rPr lang="en-US" sz="1400" b="1"/>
              <a:t>Ibrutinib</a:t>
            </a:r>
          </a:p>
          <a:p>
            <a:pPr marL="108000"/>
            <a:r>
              <a:rPr lang="en-US" sz="1400"/>
              <a:t>560 mg/day continuously</a:t>
            </a:r>
          </a:p>
          <a:p>
            <a:pPr marL="108000"/>
            <a:r>
              <a:rPr lang="en-US" sz="1400"/>
              <a:t>	from day 1 to day 730 (≈ 2 years)</a:t>
            </a:r>
          </a:p>
        </p:txBody>
      </p:sp>
      <p:grpSp>
        <p:nvGrpSpPr>
          <p:cNvPr id="36" name="Gruppieren 35">
            <a:extLst>
              <a:ext uri="{FF2B5EF4-FFF2-40B4-BE49-F238E27FC236}">
                <a16:creationId xmlns:a16="http://schemas.microsoft.com/office/drawing/2014/main" id="{ACDEFE87-D705-6797-3161-03A08971D6D3}"/>
              </a:ext>
            </a:extLst>
          </p:cNvPr>
          <p:cNvGrpSpPr/>
          <p:nvPr/>
        </p:nvGrpSpPr>
        <p:grpSpPr>
          <a:xfrm>
            <a:off x="6955557" y="4075828"/>
            <a:ext cx="3748749" cy="549545"/>
            <a:chOff x="6637245" y="3969292"/>
            <a:chExt cx="3748749" cy="549545"/>
          </a:xfrm>
        </p:grpSpPr>
        <p:sp>
          <p:nvSpPr>
            <p:cNvPr id="24" name="Rectangle 23">
              <a:extLst>
                <a:ext uri="{FF2B5EF4-FFF2-40B4-BE49-F238E27FC236}">
                  <a16:creationId xmlns:a16="http://schemas.microsoft.com/office/drawing/2014/main" id="{B01D71BA-13AD-2B71-D343-EA1B11494F93}"/>
                </a:ext>
              </a:extLst>
            </p:cNvPr>
            <p:cNvSpPr/>
            <p:nvPr/>
          </p:nvSpPr>
          <p:spPr>
            <a:xfrm>
              <a:off x="6637245" y="3969292"/>
              <a:ext cx="1800000" cy="54954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Induction </a:t>
              </a:r>
              <a:br>
                <a:rPr lang="en-US" sz="1400"/>
              </a:br>
              <a:r>
                <a:rPr lang="en-US" sz="1400"/>
                <a:t>R-ibrutinib </a:t>
              </a:r>
            </a:p>
          </p:txBody>
        </p:sp>
        <p:sp>
          <p:nvSpPr>
            <p:cNvPr id="25" name="Rectangle 24">
              <a:extLst>
                <a:ext uri="{FF2B5EF4-FFF2-40B4-BE49-F238E27FC236}">
                  <a16:creationId xmlns:a16="http://schemas.microsoft.com/office/drawing/2014/main" id="{5156DDA2-891D-D1B2-CEA6-7CE931D00B0E}"/>
                </a:ext>
              </a:extLst>
            </p:cNvPr>
            <p:cNvSpPr/>
            <p:nvPr/>
          </p:nvSpPr>
          <p:spPr>
            <a:xfrm>
              <a:off x="8585994" y="3969292"/>
              <a:ext cx="1800000" cy="54954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Maintenance </a:t>
              </a:r>
              <a:br>
                <a:rPr lang="en-US" sz="1400">
                  <a:solidFill>
                    <a:schemeClr val="bg1"/>
                  </a:solidFill>
                </a:rPr>
              </a:br>
              <a:r>
                <a:rPr lang="en-US" sz="1400">
                  <a:solidFill>
                    <a:schemeClr val="bg1"/>
                  </a:solidFill>
                </a:rPr>
                <a:t>ibrutinib only</a:t>
              </a:r>
            </a:p>
          </p:txBody>
        </p:sp>
      </p:grpSp>
      <p:sp>
        <p:nvSpPr>
          <p:cNvPr id="27" name="TextBox 26">
            <a:extLst>
              <a:ext uri="{FF2B5EF4-FFF2-40B4-BE49-F238E27FC236}">
                <a16:creationId xmlns:a16="http://schemas.microsoft.com/office/drawing/2014/main" id="{CAEE688A-7ECC-972A-8972-5AD9D415F7CD}"/>
              </a:ext>
            </a:extLst>
          </p:cNvPr>
          <p:cNvSpPr txBox="1"/>
          <p:nvPr/>
        </p:nvSpPr>
        <p:spPr>
          <a:xfrm>
            <a:off x="6955557" y="4898942"/>
            <a:ext cx="4738255" cy="461665"/>
          </a:xfrm>
          <a:prstGeom prst="rect">
            <a:avLst/>
          </a:prstGeom>
          <a:noFill/>
        </p:spPr>
        <p:txBody>
          <a:bodyPr wrap="square" lIns="0" rtlCol="0">
            <a:spAutoFit/>
          </a:bodyPr>
          <a:lstStyle/>
          <a:p>
            <a:r>
              <a:rPr lang="en-US" sz="1200" b="1"/>
              <a:t>Central pathology review in France and Switzerland</a:t>
            </a:r>
          </a:p>
          <a:p>
            <a:r>
              <a:rPr lang="en-US" sz="1200"/>
              <a:t>Review of slides of PB and BM in SMZL (cytology) at baseline</a:t>
            </a:r>
          </a:p>
        </p:txBody>
      </p:sp>
      <p:sp>
        <p:nvSpPr>
          <p:cNvPr id="33" name="TextBox 5">
            <a:extLst>
              <a:ext uri="{FF2B5EF4-FFF2-40B4-BE49-F238E27FC236}">
                <a16:creationId xmlns:a16="http://schemas.microsoft.com/office/drawing/2014/main" id="{3EEEA52E-9AAE-1E2F-9759-16AB5CC50F56}"/>
              </a:ext>
            </a:extLst>
          </p:cNvPr>
          <p:cNvSpPr txBox="1"/>
          <p:nvPr/>
        </p:nvSpPr>
        <p:spPr>
          <a:xfrm>
            <a:off x="2904550" y="4308894"/>
            <a:ext cx="3312000" cy="1510771"/>
          </a:xfrm>
          <a:prstGeom prst="rect">
            <a:avLst/>
          </a:prstGeom>
          <a:solidFill>
            <a:schemeClr val="bg2"/>
          </a:solidFill>
        </p:spPr>
        <p:txBody>
          <a:bodyPr wrap="square" lIns="144000" tIns="108000" rIns="144000" bIns="108000" rtlCol="0">
            <a:spAutoFit/>
          </a:bodyPr>
          <a:lstStyle/>
          <a:p>
            <a:pPr>
              <a:buClr>
                <a:schemeClr val="accent2"/>
              </a:buClr>
            </a:pPr>
            <a:r>
              <a:rPr lang="en-US" sz="1400" b="1"/>
              <a:t>Secondary endpoints </a:t>
            </a:r>
          </a:p>
          <a:p>
            <a:pPr marL="187200" indent="-187200">
              <a:buClr>
                <a:schemeClr val="accent2"/>
              </a:buClr>
              <a:buFont typeface="Arial" panose="020B0604020202020204" pitchFamily="34" charset="0"/>
              <a:buChar char="•"/>
            </a:pPr>
            <a:r>
              <a:rPr lang="en-US" sz="1400"/>
              <a:t>Safety </a:t>
            </a:r>
          </a:p>
          <a:p>
            <a:pPr marL="187200" indent="-187200">
              <a:buClr>
                <a:schemeClr val="accent2"/>
              </a:buClr>
              <a:buFont typeface="Arial" panose="020B0604020202020204" pitchFamily="34" charset="0"/>
              <a:buChar char="•"/>
            </a:pPr>
            <a:r>
              <a:rPr lang="en-US" sz="1400"/>
              <a:t>Efficacy CRR-24 </a:t>
            </a:r>
            <a:r>
              <a:rPr lang="en-US" sz="1400" err="1"/>
              <a:t>mo</a:t>
            </a:r>
            <a:r>
              <a:rPr lang="en-US" sz="1400"/>
              <a:t>; ORR-12 &amp; </a:t>
            </a:r>
            <a:br>
              <a:rPr lang="en-US" sz="1400"/>
            </a:br>
            <a:r>
              <a:rPr lang="en-US" sz="1400"/>
              <a:t>24 </a:t>
            </a:r>
            <a:r>
              <a:rPr lang="en-US" sz="1400" err="1"/>
              <a:t>mo</a:t>
            </a:r>
            <a:r>
              <a:rPr lang="en-US" sz="1400"/>
              <a:t>, </a:t>
            </a:r>
            <a:r>
              <a:rPr lang="en-US" sz="1400" err="1"/>
              <a:t>DoR</a:t>
            </a:r>
            <a:r>
              <a:rPr lang="en-US" sz="1400"/>
              <a:t>, DCR, EFS, OS, TTNT</a:t>
            </a:r>
          </a:p>
          <a:p>
            <a:pPr marL="187200" indent="-187200">
              <a:buClr>
                <a:schemeClr val="accent2"/>
              </a:buClr>
              <a:buFont typeface="Arial" panose="020B0604020202020204" pitchFamily="34" charset="0"/>
              <a:buChar char="•"/>
            </a:pPr>
            <a:r>
              <a:rPr lang="en-US" sz="1400"/>
              <a:t>Histological transformation rate </a:t>
            </a:r>
          </a:p>
          <a:p>
            <a:pPr marL="187200" indent="-187200">
              <a:buClr>
                <a:schemeClr val="accent2"/>
              </a:buClr>
              <a:buFont typeface="Arial" panose="020B0604020202020204" pitchFamily="34" charset="0"/>
              <a:buChar char="•"/>
            </a:pPr>
            <a:r>
              <a:rPr lang="en-US" sz="1400"/>
              <a:t>Prognostic role PET/CT scan </a:t>
            </a:r>
          </a:p>
        </p:txBody>
      </p:sp>
    </p:spTree>
    <p:extLst>
      <p:ext uri="{BB962C8B-B14F-4D97-AF65-F5344CB8AC3E}">
        <p14:creationId xmlns:p14="http://schemas.microsoft.com/office/powerpoint/2010/main" val="161072823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B68B972-7EC5-0675-8C3B-F664F279524B}"/>
              </a:ext>
            </a:extLst>
          </p:cNvPr>
          <p:cNvSpPr>
            <a:spLocks noGrp="1"/>
          </p:cNvSpPr>
          <p:nvPr>
            <p:ph type="body" sz="quarter" idx="12"/>
          </p:nvPr>
        </p:nvSpPr>
        <p:spPr/>
        <p:txBody>
          <a:bodyPr/>
          <a:lstStyle/>
          <a:p>
            <a:r>
              <a:rPr lang="en-US"/>
              <a:t>Response Summary </a:t>
            </a:r>
          </a:p>
        </p:txBody>
      </p:sp>
      <p:sp>
        <p:nvSpPr>
          <p:cNvPr id="2" name="Title 1">
            <a:extLst>
              <a:ext uri="{FF2B5EF4-FFF2-40B4-BE49-F238E27FC236}">
                <a16:creationId xmlns:a16="http://schemas.microsoft.com/office/drawing/2014/main" id="{97BE92F1-B240-14D1-00E2-BD57E8E7BB83}"/>
              </a:ext>
            </a:extLst>
          </p:cNvPr>
          <p:cNvSpPr>
            <a:spLocks noGrp="1"/>
          </p:cNvSpPr>
          <p:nvPr>
            <p:ph type="title"/>
          </p:nvPr>
        </p:nvSpPr>
        <p:spPr>
          <a:xfrm>
            <a:off x="416534" y="576394"/>
            <a:ext cx="11367479" cy="662400"/>
          </a:xfrm>
        </p:spPr>
        <p:txBody>
          <a:bodyPr/>
          <a:lstStyle/>
          <a:p>
            <a:r>
              <a:rPr lang="en-US"/>
              <a:t>Response </a:t>
            </a:r>
          </a:p>
        </p:txBody>
      </p:sp>
      <p:sp>
        <p:nvSpPr>
          <p:cNvPr id="3" name="Footer Placeholder 2">
            <a:extLst>
              <a:ext uri="{FF2B5EF4-FFF2-40B4-BE49-F238E27FC236}">
                <a16:creationId xmlns:a16="http://schemas.microsoft.com/office/drawing/2014/main" id="{629E5E3A-A32A-E496-AA49-D2A4D6AD813D}"/>
              </a:ext>
            </a:extLst>
          </p:cNvPr>
          <p:cNvSpPr>
            <a:spLocks noGrp="1"/>
          </p:cNvSpPr>
          <p:nvPr>
            <p:ph type="ftr" sz="quarter" idx="13"/>
          </p:nvPr>
        </p:nvSpPr>
        <p:spPr/>
        <p:txBody>
          <a:bodyPr/>
          <a:lstStyle/>
          <a:p>
            <a:r>
              <a:rPr lang="en-US" sz="800"/>
              <a:t>Median follow-up: 23 </a:t>
            </a:r>
            <a:r>
              <a:rPr lang="en-US" sz="800" err="1"/>
              <a:t>mo</a:t>
            </a:r>
            <a:r>
              <a:rPr lang="en-US" sz="800"/>
              <a:t> </a:t>
            </a:r>
          </a:p>
          <a:p>
            <a:r>
              <a:rPr lang="en-US" b="1" err="1">
                <a:solidFill>
                  <a:srgbClr val="4E4F4E"/>
                </a:solidFill>
                <a:latin typeface="Arial" panose="020B0604020202020204"/>
                <a:cs typeface="Arial" panose="020B0604020202020204" pitchFamily="34" charset="0"/>
              </a:rPr>
              <a:t>DoR</a:t>
            </a:r>
            <a:r>
              <a:rPr lang="en-US">
                <a:solidFill>
                  <a:srgbClr val="4E4F4E"/>
                </a:solidFill>
                <a:latin typeface="Arial" panose="020B0604020202020204"/>
                <a:cs typeface="Arial" panose="020B0604020202020204" pitchFamily="34" charset="0"/>
              </a:rPr>
              <a:t>, duration of response; </a:t>
            </a:r>
            <a:r>
              <a:rPr lang="en-US" b="1">
                <a:solidFill>
                  <a:srgbClr val="4E4F4E"/>
                </a:solidFill>
                <a:latin typeface="Arial" panose="020B0604020202020204"/>
                <a:cs typeface="Arial" panose="020B0604020202020204" pitchFamily="34" charset="0"/>
              </a:rPr>
              <a:t>IQR</a:t>
            </a:r>
            <a:r>
              <a:rPr lang="en-US">
                <a:solidFill>
                  <a:srgbClr val="4E4F4E"/>
                </a:solidFill>
                <a:latin typeface="Arial" panose="020B0604020202020204"/>
                <a:cs typeface="Arial" panose="020B0604020202020204" pitchFamily="34" charset="0"/>
              </a:rPr>
              <a:t>, interquartile range; </a:t>
            </a:r>
            <a:r>
              <a:rPr lang="en-GB" b="1"/>
              <a:t>MZL</a:t>
            </a:r>
            <a:r>
              <a:rPr lang="en-GB"/>
              <a:t>, marginal zone lymphoma; </a:t>
            </a:r>
            <a:r>
              <a:rPr lang="en-GB" b="1"/>
              <a:t>NE</a:t>
            </a:r>
            <a:r>
              <a:rPr lang="en-GB"/>
              <a:t>, not evaluable; </a:t>
            </a:r>
            <a:r>
              <a:rPr lang="en-GB" b="1"/>
              <a:t>NMZL</a:t>
            </a:r>
            <a:r>
              <a:rPr lang="en-GB"/>
              <a:t>, nodal MZL; </a:t>
            </a:r>
            <a:r>
              <a:rPr lang="en-GB" b="1"/>
              <a:t>NR</a:t>
            </a:r>
            <a:r>
              <a:rPr lang="en-GB"/>
              <a:t>, not reached; </a:t>
            </a:r>
            <a:r>
              <a:rPr lang="en-GB" b="1"/>
              <a:t>SMZL</a:t>
            </a:r>
            <a:r>
              <a:rPr lang="en-GB"/>
              <a:t>, splenic MZL.</a:t>
            </a:r>
            <a:endParaRPr lang="en-US">
              <a:solidFill>
                <a:srgbClr val="4E4F4E"/>
              </a:solidFill>
              <a:latin typeface="Arial" panose="020B0604020202020204"/>
              <a:cs typeface="Arial" panose="020B0604020202020204" pitchFamily="34" charset="0"/>
            </a:endParaRP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Thieblemont</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 et al. Abstract 65 presented at 17-ICML.</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sp>
        <p:nvSpPr>
          <p:cNvPr id="11" name="Text Placeholder 10">
            <a:extLst>
              <a:ext uri="{FF2B5EF4-FFF2-40B4-BE49-F238E27FC236}">
                <a16:creationId xmlns:a16="http://schemas.microsoft.com/office/drawing/2014/main" id="{BFEF96B1-711A-5A31-21AD-0F4B74EDBD94}"/>
              </a:ext>
            </a:extLst>
          </p:cNvPr>
          <p:cNvSpPr>
            <a:spLocks noGrp="1"/>
          </p:cNvSpPr>
          <p:nvPr>
            <p:ph type="body" sz="quarter" idx="14"/>
          </p:nvPr>
        </p:nvSpPr>
        <p:spPr/>
        <p:txBody>
          <a:bodyPr/>
          <a:lstStyle/>
          <a:p>
            <a:r>
              <a:rPr lang="en-US" err="1"/>
              <a:t>DoR</a:t>
            </a:r>
            <a:endParaRPr lang="en-US"/>
          </a:p>
        </p:txBody>
      </p:sp>
      <p:graphicFrame>
        <p:nvGraphicFramePr>
          <p:cNvPr id="14" name="Table 6">
            <a:extLst>
              <a:ext uri="{FF2B5EF4-FFF2-40B4-BE49-F238E27FC236}">
                <a16:creationId xmlns:a16="http://schemas.microsoft.com/office/drawing/2014/main" id="{0CB349D6-4496-28D9-4EA2-9DFEA541F239}"/>
              </a:ext>
            </a:extLst>
          </p:cNvPr>
          <p:cNvGraphicFramePr>
            <a:graphicFrameLocks noGrp="1"/>
          </p:cNvGraphicFramePr>
          <p:nvPr>
            <p:ph idx="4294967295"/>
            <p:extLst>
              <p:ext uri="{D42A27DB-BD31-4B8C-83A1-F6EECF244321}">
                <p14:modId xmlns:p14="http://schemas.microsoft.com/office/powerpoint/2010/main" val="646059724"/>
              </p:ext>
            </p:extLst>
          </p:nvPr>
        </p:nvGraphicFramePr>
        <p:xfrm>
          <a:off x="416534" y="1989138"/>
          <a:ext cx="5564846" cy="3064320"/>
        </p:xfrm>
        <a:graphic>
          <a:graphicData uri="http://schemas.openxmlformats.org/drawingml/2006/table">
            <a:tbl>
              <a:tblPr firstRow="1" bandRow="1">
                <a:tableStyleId>{5C22544A-7EE6-4342-B048-85BDC9FD1C3A}</a:tableStyleId>
              </a:tblPr>
              <a:tblGrid>
                <a:gridCol w="1000244">
                  <a:extLst>
                    <a:ext uri="{9D8B030D-6E8A-4147-A177-3AD203B41FA5}">
                      <a16:colId xmlns:a16="http://schemas.microsoft.com/office/drawing/2014/main" val="1272046845"/>
                    </a:ext>
                  </a:extLst>
                </a:gridCol>
                <a:gridCol w="760767">
                  <a:extLst>
                    <a:ext uri="{9D8B030D-6E8A-4147-A177-3AD203B41FA5}">
                      <a16:colId xmlns:a16="http://schemas.microsoft.com/office/drawing/2014/main" val="1488623170"/>
                    </a:ext>
                  </a:extLst>
                </a:gridCol>
                <a:gridCol w="760767">
                  <a:extLst>
                    <a:ext uri="{9D8B030D-6E8A-4147-A177-3AD203B41FA5}">
                      <a16:colId xmlns:a16="http://schemas.microsoft.com/office/drawing/2014/main" val="3599930446"/>
                    </a:ext>
                  </a:extLst>
                </a:gridCol>
                <a:gridCol w="760767">
                  <a:extLst>
                    <a:ext uri="{9D8B030D-6E8A-4147-A177-3AD203B41FA5}">
                      <a16:colId xmlns:a16="http://schemas.microsoft.com/office/drawing/2014/main" val="1965297044"/>
                    </a:ext>
                  </a:extLst>
                </a:gridCol>
                <a:gridCol w="760767">
                  <a:extLst>
                    <a:ext uri="{9D8B030D-6E8A-4147-A177-3AD203B41FA5}">
                      <a16:colId xmlns:a16="http://schemas.microsoft.com/office/drawing/2014/main" val="3478165047"/>
                    </a:ext>
                  </a:extLst>
                </a:gridCol>
                <a:gridCol w="760767">
                  <a:extLst>
                    <a:ext uri="{9D8B030D-6E8A-4147-A177-3AD203B41FA5}">
                      <a16:colId xmlns:a16="http://schemas.microsoft.com/office/drawing/2014/main" val="2289005104"/>
                    </a:ext>
                  </a:extLst>
                </a:gridCol>
                <a:gridCol w="760767">
                  <a:extLst>
                    <a:ext uri="{9D8B030D-6E8A-4147-A177-3AD203B41FA5}">
                      <a16:colId xmlns:a16="http://schemas.microsoft.com/office/drawing/2014/main" val="1805707363"/>
                    </a:ext>
                  </a:extLst>
                </a:gridCol>
              </a:tblGrid>
              <a:tr h="0">
                <a:tc rowSpan="2">
                  <a:txBody>
                    <a:bodyPr/>
                    <a:lstStyle/>
                    <a:p>
                      <a:r>
                        <a:rPr lang="en-US" sz="1200" b="1">
                          <a:solidFill>
                            <a:schemeClr val="bg1"/>
                          </a:solidFill>
                          <a:latin typeface="+mn-lt"/>
                        </a:rPr>
                        <a:t>Response, </a:t>
                      </a:r>
                      <a:r>
                        <a:rPr lang="en-US" sz="1200" b="1" baseline="0">
                          <a:solidFill>
                            <a:schemeClr val="bg1"/>
                          </a:solidFill>
                          <a:latin typeface="+mn-lt"/>
                        </a:rPr>
                        <a:t>n (%)</a:t>
                      </a:r>
                      <a:endParaRPr lang="en-US" sz="1200" b="1" baseline="30000">
                        <a:solidFill>
                          <a:schemeClr val="bg1"/>
                        </a:solidFill>
                        <a:latin typeface="+mn-lt"/>
                      </a:endParaRPr>
                    </a:p>
                  </a:txBody>
                  <a:tcPr marT="36000" marB="36000" anchor="ct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solidFill>
                  </a:tcPr>
                </a:tc>
                <a:tc gridSpan="3">
                  <a:txBody>
                    <a:bodyPr/>
                    <a:lstStyle/>
                    <a:p>
                      <a:pPr algn="ctr"/>
                      <a:r>
                        <a:rPr lang="en-US" sz="1200" b="1">
                          <a:solidFill>
                            <a:schemeClr val="bg1"/>
                          </a:solidFill>
                          <a:latin typeface="+mn-lt"/>
                        </a:rPr>
                        <a:t>Response at 12 months </a:t>
                      </a:r>
                    </a:p>
                  </a:txBody>
                  <a:tcPr marT="36000" marB="3600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gridSpan="3">
                  <a:txBody>
                    <a:bodyPr/>
                    <a:lstStyle/>
                    <a:p>
                      <a:pPr algn="ctr"/>
                      <a:r>
                        <a:rPr lang="en-US" sz="1200" b="1">
                          <a:solidFill>
                            <a:schemeClr val="bg1"/>
                          </a:solidFill>
                          <a:latin typeface="+mn-lt"/>
                        </a:rPr>
                        <a:t>Best objective response </a:t>
                      </a:r>
                    </a:p>
                  </a:txBody>
                  <a:tcPr marT="36000" marB="36000" anchor="ctr">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7835514"/>
                  </a:ext>
                </a:extLst>
              </a:tr>
              <a:tr h="157848">
                <a:tc vMerge="1">
                  <a:txBody>
                    <a:bodyPr/>
                    <a:lstStyle/>
                    <a:p>
                      <a:endParaRPr lang="en-US"/>
                    </a:p>
                  </a:txBody>
                  <a:tcPr/>
                </a:tc>
                <a:tc>
                  <a:txBody>
                    <a:bodyPr/>
                    <a:lstStyle/>
                    <a:p>
                      <a:pPr algn="ctr"/>
                      <a:r>
                        <a:rPr lang="en-US" sz="1200" b="1">
                          <a:solidFill>
                            <a:schemeClr val="bg1"/>
                          </a:solidFill>
                          <a:latin typeface="+mn-lt"/>
                        </a:rPr>
                        <a:t>All </a:t>
                      </a:r>
                    </a:p>
                    <a:p>
                      <a:pPr algn="ctr"/>
                      <a:r>
                        <a:rPr lang="en-US" sz="1200" b="1">
                          <a:solidFill>
                            <a:schemeClr val="bg1"/>
                          </a:solidFill>
                          <a:latin typeface="+mn-lt"/>
                        </a:rPr>
                        <a:t>n=34/45</a:t>
                      </a:r>
                    </a:p>
                  </a:txBody>
                  <a:tcPr marT="36000" marB="360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a:solidFill>
                            <a:schemeClr val="bg1"/>
                          </a:solidFill>
                          <a:latin typeface="+mn-lt"/>
                        </a:rPr>
                        <a:t>SMZL</a:t>
                      </a:r>
                    </a:p>
                    <a:p>
                      <a:pPr algn="ctr"/>
                      <a:r>
                        <a:rPr lang="en-US" sz="1200" b="1">
                          <a:solidFill>
                            <a:schemeClr val="bg1"/>
                          </a:solidFill>
                          <a:latin typeface="+mn-lt"/>
                        </a:rPr>
                        <a:t>n=24/30</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en-US" sz="1200" b="1">
                          <a:solidFill>
                            <a:schemeClr val="bg1"/>
                          </a:solidFill>
                          <a:latin typeface="+mn-lt"/>
                        </a:rPr>
                        <a:t>NMZL</a:t>
                      </a:r>
                    </a:p>
                    <a:p>
                      <a:pPr algn="ctr"/>
                      <a:r>
                        <a:rPr lang="en-US" sz="1200" b="1">
                          <a:solidFill>
                            <a:schemeClr val="bg1"/>
                          </a:solidFill>
                          <a:latin typeface="+mn-lt"/>
                        </a:rPr>
                        <a:t>n=10/15</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a:r>
                        <a:rPr lang="en-US" sz="1200" b="1">
                          <a:solidFill>
                            <a:schemeClr val="bg1"/>
                          </a:solidFill>
                          <a:latin typeface="+mn-lt"/>
                        </a:rPr>
                        <a:t>All </a:t>
                      </a:r>
                    </a:p>
                    <a:p>
                      <a:pPr algn="ctr"/>
                      <a:r>
                        <a:rPr lang="en-US" sz="1200" b="1">
                          <a:solidFill>
                            <a:schemeClr val="bg1"/>
                          </a:solidFill>
                          <a:latin typeface="+mn-lt"/>
                        </a:rPr>
                        <a:t>n=43/45</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a:solidFill>
                            <a:schemeClr val="bg1"/>
                          </a:solidFill>
                          <a:latin typeface="+mn-lt"/>
                        </a:rPr>
                        <a:t>SMZL</a:t>
                      </a:r>
                    </a:p>
                    <a:p>
                      <a:pPr algn="ctr"/>
                      <a:r>
                        <a:rPr lang="en-US" sz="1200" b="1">
                          <a:solidFill>
                            <a:schemeClr val="bg1"/>
                          </a:solidFill>
                          <a:latin typeface="+mn-lt"/>
                        </a:rPr>
                        <a:t>n=29/30</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en-US" sz="1200" b="1">
                          <a:solidFill>
                            <a:schemeClr val="bg1"/>
                          </a:solidFill>
                          <a:latin typeface="+mn-lt"/>
                        </a:rPr>
                        <a:t>NMZL</a:t>
                      </a:r>
                    </a:p>
                    <a:p>
                      <a:pPr algn="ctr"/>
                      <a:r>
                        <a:rPr lang="en-US" sz="1200" b="1">
                          <a:solidFill>
                            <a:schemeClr val="bg1"/>
                          </a:solidFill>
                          <a:latin typeface="+mn-lt"/>
                        </a:rPr>
                        <a:t>n=14/15</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161271568"/>
                  </a:ext>
                </a:extLst>
              </a:tr>
              <a:tr h="219860">
                <a:tc>
                  <a:txBody>
                    <a:bodyPr/>
                    <a:lstStyle/>
                    <a:p>
                      <a:pPr algn="l" fontAlgn="b"/>
                      <a:r>
                        <a:rPr lang="en-GB" sz="1200" b="0" i="0" u="none" strike="noStrike">
                          <a:solidFill>
                            <a:schemeClr val="tx1"/>
                          </a:solidFill>
                          <a:effectLst/>
                          <a:latin typeface="+mn-lt"/>
                        </a:rPr>
                        <a:t>Overall response rate</a:t>
                      </a:r>
                    </a:p>
                  </a:txBody>
                  <a:tcPr marT="36000" marB="36000" anchor="ctr">
                    <a:lnT w="38100" cap="flat" cmpd="sng" algn="ctr">
                      <a:solidFill>
                        <a:schemeClr val="bg1"/>
                      </a:solidFill>
                      <a:prstDash val="solid"/>
                      <a:round/>
                      <a:headEnd type="none" w="med" len="med"/>
                      <a:tailEnd type="none" w="med" len="med"/>
                    </a:lnT>
                  </a:tcPr>
                </a:tc>
                <a:tc>
                  <a:txBody>
                    <a:bodyPr/>
                    <a:lstStyle/>
                    <a:p>
                      <a:pPr algn="ctr"/>
                      <a:r>
                        <a:rPr lang="en-US" sz="1200">
                          <a:solidFill>
                            <a:schemeClr val="tx1"/>
                          </a:solidFill>
                          <a:latin typeface="+mn-lt"/>
                        </a:rPr>
                        <a:t>33 (97)</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IT" sz="1200" b="0" i="0" u="none" strike="noStrike">
                          <a:solidFill>
                            <a:schemeClr val="tx1"/>
                          </a:solidFill>
                          <a:effectLst/>
                          <a:latin typeface="+mn-lt"/>
                        </a:rPr>
                        <a:t>24 (100)</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IT" sz="1200" b="0" i="0" u="none" strike="noStrike">
                          <a:solidFill>
                            <a:schemeClr val="tx1"/>
                          </a:solidFill>
                          <a:effectLst/>
                          <a:latin typeface="+mn-lt"/>
                        </a:rPr>
                        <a:t>9 (90)</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IT" sz="1200" b="0" i="0" u="none" strike="noStrike">
                          <a:solidFill>
                            <a:schemeClr val="tx1"/>
                          </a:solidFill>
                          <a:effectLst/>
                          <a:latin typeface="+mn-lt"/>
                        </a:rPr>
                        <a:t>41 (95)</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IT" sz="1200" b="0" i="0" u="none" strike="noStrike">
                          <a:solidFill>
                            <a:schemeClr val="tx1"/>
                          </a:solidFill>
                          <a:effectLst/>
                          <a:latin typeface="+mn-lt"/>
                        </a:rPr>
                        <a:t>28 (97)</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IT" sz="1200" b="0" i="0" u="none" strike="noStrike">
                          <a:solidFill>
                            <a:schemeClr val="tx1"/>
                          </a:solidFill>
                          <a:effectLst/>
                          <a:latin typeface="+mn-lt"/>
                        </a:rPr>
                        <a:t>13 (93)</a:t>
                      </a:r>
                    </a:p>
                  </a:txBody>
                  <a:tcPr marT="36000" marB="36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801661384"/>
                  </a:ext>
                </a:extLst>
              </a:tr>
              <a:tr h="157848">
                <a:tc>
                  <a:txBody>
                    <a:bodyPr/>
                    <a:lstStyle/>
                    <a:p>
                      <a:pPr algn="l" fontAlgn="b"/>
                      <a:r>
                        <a:rPr lang="en-GB" sz="1200" b="0" i="0" u="none" strike="noStrike">
                          <a:solidFill>
                            <a:schemeClr val="tx1"/>
                          </a:solidFill>
                          <a:effectLst/>
                          <a:latin typeface="+mn-lt"/>
                        </a:rPr>
                        <a:t>Complete response</a:t>
                      </a:r>
                    </a:p>
                  </a:txBody>
                  <a:tcPr marT="36000" marB="36000" anchor="ctr"/>
                </a:tc>
                <a:tc>
                  <a:txBody>
                    <a:bodyPr/>
                    <a:lstStyle/>
                    <a:p>
                      <a:pPr algn="ctr"/>
                      <a:r>
                        <a:rPr lang="en-US" sz="1200">
                          <a:solidFill>
                            <a:schemeClr val="tx1"/>
                          </a:solidFill>
                          <a:latin typeface="+mn-lt"/>
                        </a:rPr>
                        <a:t>18 (53)</a:t>
                      </a:r>
                    </a:p>
                  </a:txBody>
                  <a:tcPr marT="36000" marB="36000" anchor="ctr"/>
                </a:tc>
                <a:tc>
                  <a:txBody>
                    <a:bodyPr/>
                    <a:lstStyle/>
                    <a:p>
                      <a:pPr algn="ctr" fontAlgn="b"/>
                      <a:r>
                        <a:rPr lang="en-IT" sz="1200" b="0" i="0" u="none" strike="noStrike">
                          <a:solidFill>
                            <a:schemeClr val="tx1"/>
                          </a:solidFill>
                          <a:effectLst/>
                          <a:latin typeface="+mn-lt"/>
                        </a:rPr>
                        <a:t>10 (42)</a:t>
                      </a:r>
                    </a:p>
                  </a:txBody>
                  <a:tcPr marT="36000" marB="36000" anchor="ctr"/>
                </a:tc>
                <a:tc>
                  <a:txBody>
                    <a:bodyPr/>
                    <a:lstStyle/>
                    <a:p>
                      <a:pPr algn="ctr" fontAlgn="b"/>
                      <a:r>
                        <a:rPr lang="en-IT" sz="1200" b="0" i="0" u="none" strike="noStrike">
                          <a:solidFill>
                            <a:schemeClr val="tx1"/>
                          </a:solidFill>
                          <a:effectLst/>
                          <a:latin typeface="+mn-lt"/>
                        </a:rPr>
                        <a:t>8 (80)</a:t>
                      </a:r>
                    </a:p>
                  </a:txBody>
                  <a:tcPr marT="36000" marB="36000" anchor="ctr"/>
                </a:tc>
                <a:tc>
                  <a:txBody>
                    <a:bodyPr/>
                    <a:lstStyle/>
                    <a:p>
                      <a:pPr algn="ctr" fontAlgn="b"/>
                      <a:r>
                        <a:rPr lang="en-IT" sz="1200" b="0" i="0" u="none" strike="noStrike">
                          <a:solidFill>
                            <a:schemeClr val="tx1"/>
                          </a:solidFill>
                          <a:effectLst/>
                          <a:latin typeface="+mn-lt"/>
                        </a:rPr>
                        <a:t>22 (51)</a:t>
                      </a:r>
                    </a:p>
                  </a:txBody>
                  <a:tcPr marT="36000" marB="36000" anchor="ctr"/>
                </a:tc>
                <a:tc>
                  <a:txBody>
                    <a:bodyPr/>
                    <a:lstStyle/>
                    <a:p>
                      <a:pPr algn="ctr" fontAlgn="b"/>
                      <a:r>
                        <a:rPr lang="en-IT" sz="1200" b="0" i="0" u="none" strike="noStrike">
                          <a:solidFill>
                            <a:schemeClr val="tx1"/>
                          </a:solidFill>
                          <a:effectLst/>
                          <a:latin typeface="+mn-lt"/>
                        </a:rPr>
                        <a:t>14 (48)</a:t>
                      </a:r>
                    </a:p>
                  </a:txBody>
                  <a:tcPr marT="36000" marB="36000" anchor="ctr"/>
                </a:tc>
                <a:tc>
                  <a:txBody>
                    <a:bodyPr/>
                    <a:lstStyle/>
                    <a:p>
                      <a:pPr algn="ctr" fontAlgn="b"/>
                      <a:r>
                        <a:rPr lang="en-IT" sz="1200" b="0" i="0" u="none" strike="noStrike">
                          <a:solidFill>
                            <a:schemeClr val="tx1"/>
                          </a:solidFill>
                          <a:effectLst/>
                          <a:latin typeface="+mn-lt"/>
                        </a:rPr>
                        <a:t>8 (57)</a:t>
                      </a:r>
                    </a:p>
                  </a:txBody>
                  <a:tcPr marT="36000" marB="36000" anchor="ctr"/>
                </a:tc>
                <a:extLst>
                  <a:ext uri="{0D108BD9-81ED-4DB2-BD59-A6C34878D82A}">
                    <a16:rowId xmlns:a16="http://schemas.microsoft.com/office/drawing/2014/main" val="437599123"/>
                  </a:ext>
                </a:extLst>
              </a:tr>
              <a:tr h="157848">
                <a:tc>
                  <a:txBody>
                    <a:bodyPr/>
                    <a:lstStyle/>
                    <a:p>
                      <a:pPr algn="l" fontAlgn="b"/>
                      <a:r>
                        <a:rPr lang="en-GB" sz="1200" b="0" i="0" u="none" strike="noStrike">
                          <a:solidFill>
                            <a:schemeClr val="tx1"/>
                          </a:solidFill>
                          <a:effectLst/>
                          <a:latin typeface="+mn-lt"/>
                        </a:rPr>
                        <a:t>Partial response</a:t>
                      </a:r>
                    </a:p>
                  </a:txBody>
                  <a:tcPr marT="36000" marB="36000" anchor="ctr"/>
                </a:tc>
                <a:tc>
                  <a:txBody>
                    <a:bodyPr/>
                    <a:lstStyle/>
                    <a:p>
                      <a:pPr algn="ctr"/>
                      <a:r>
                        <a:rPr lang="en-US" sz="1200">
                          <a:solidFill>
                            <a:schemeClr val="tx1"/>
                          </a:solidFill>
                          <a:latin typeface="+mn-lt"/>
                        </a:rPr>
                        <a:t>15 (44)</a:t>
                      </a:r>
                    </a:p>
                  </a:txBody>
                  <a:tcPr marT="36000" marB="36000" anchor="ctr"/>
                </a:tc>
                <a:tc>
                  <a:txBody>
                    <a:bodyPr/>
                    <a:lstStyle/>
                    <a:p>
                      <a:pPr algn="ctr" fontAlgn="b"/>
                      <a:r>
                        <a:rPr lang="en-IT" sz="1200" b="0" i="0" u="none" strike="noStrike">
                          <a:solidFill>
                            <a:schemeClr val="tx1"/>
                          </a:solidFill>
                          <a:effectLst/>
                          <a:latin typeface="+mn-lt"/>
                        </a:rPr>
                        <a:t>14 (58)</a:t>
                      </a:r>
                    </a:p>
                  </a:txBody>
                  <a:tcPr marT="36000" marB="36000" anchor="ctr"/>
                </a:tc>
                <a:tc>
                  <a:txBody>
                    <a:bodyPr/>
                    <a:lstStyle/>
                    <a:p>
                      <a:pPr algn="ctr" fontAlgn="b"/>
                      <a:r>
                        <a:rPr lang="en-IT" sz="1200" b="0" i="0" u="none" strike="noStrike">
                          <a:solidFill>
                            <a:schemeClr val="tx1"/>
                          </a:solidFill>
                          <a:effectLst/>
                          <a:latin typeface="+mn-lt"/>
                        </a:rPr>
                        <a:t>1 (10</a:t>
                      </a:r>
                      <a:r>
                        <a:rPr lang="es-ES" sz="1200" b="0" i="0" u="none" strike="noStrike">
                          <a:solidFill>
                            <a:schemeClr val="tx1"/>
                          </a:solidFill>
                          <a:effectLst/>
                          <a:latin typeface="+mn-lt"/>
                        </a:rPr>
                        <a:t>)</a:t>
                      </a:r>
                      <a:endParaRPr lang="en-IT" sz="1200" b="0" i="0" u="none" strike="noStrike">
                        <a:solidFill>
                          <a:schemeClr val="tx1"/>
                        </a:solidFill>
                        <a:effectLst/>
                        <a:latin typeface="+mn-lt"/>
                      </a:endParaRPr>
                    </a:p>
                  </a:txBody>
                  <a:tcPr marT="36000" marB="36000" anchor="ctr"/>
                </a:tc>
                <a:tc>
                  <a:txBody>
                    <a:bodyPr/>
                    <a:lstStyle/>
                    <a:p>
                      <a:pPr algn="ctr" fontAlgn="b"/>
                      <a:r>
                        <a:rPr lang="es-ES" sz="1200" b="0" i="0" u="none" strike="noStrike">
                          <a:solidFill>
                            <a:schemeClr val="tx1"/>
                          </a:solidFill>
                          <a:effectLst/>
                          <a:latin typeface="+mn-lt"/>
                        </a:rPr>
                        <a:t>1</a:t>
                      </a:r>
                      <a:r>
                        <a:rPr lang="en-IT" sz="1200" b="0" i="0" u="none" strike="noStrike">
                          <a:solidFill>
                            <a:schemeClr val="tx1"/>
                          </a:solidFill>
                          <a:effectLst/>
                          <a:latin typeface="+mn-lt"/>
                        </a:rPr>
                        <a:t>9 (44)</a:t>
                      </a:r>
                    </a:p>
                  </a:txBody>
                  <a:tcPr marT="36000" marB="36000" anchor="ctr"/>
                </a:tc>
                <a:tc>
                  <a:txBody>
                    <a:bodyPr/>
                    <a:lstStyle/>
                    <a:p>
                      <a:pPr algn="ctr" fontAlgn="b"/>
                      <a:r>
                        <a:rPr lang="en-IT" sz="1200" b="0" i="0" u="none" strike="noStrike">
                          <a:solidFill>
                            <a:schemeClr val="tx1"/>
                          </a:solidFill>
                          <a:effectLst/>
                          <a:latin typeface="+mn-lt"/>
                        </a:rPr>
                        <a:t>14 (48)</a:t>
                      </a:r>
                    </a:p>
                  </a:txBody>
                  <a:tcPr marT="36000" marB="36000" anchor="ctr"/>
                </a:tc>
                <a:tc>
                  <a:txBody>
                    <a:bodyPr/>
                    <a:lstStyle/>
                    <a:p>
                      <a:pPr algn="ctr" fontAlgn="b"/>
                      <a:r>
                        <a:rPr lang="en-IT" sz="1200" b="0" i="0" u="none" strike="noStrike">
                          <a:solidFill>
                            <a:schemeClr val="tx1"/>
                          </a:solidFill>
                          <a:effectLst/>
                          <a:latin typeface="+mn-lt"/>
                        </a:rPr>
                        <a:t>5 (36)</a:t>
                      </a:r>
                    </a:p>
                  </a:txBody>
                  <a:tcPr marT="36000" marB="36000" anchor="ctr"/>
                </a:tc>
                <a:extLst>
                  <a:ext uri="{0D108BD9-81ED-4DB2-BD59-A6C34878D82A}">
                    <a16:rowId xmlns:a16="http://schemas.microsoft.com/office/drawing/2014/main" val="2482259967"/>
                  </a:ext>
                </a:extLst>
              </a:tr>
              <a:tr h="157848">
                <a:tc>
                  <a:txBody>
                    <a:bodyPr/>
                    <a:lstStyle/>
                    <a:p>
                      <a:pPr algn="l" fontAlgn="b"/>
                      <a:r>
                        <a:rPr lang="en-GB" sz="1200" b="0" i="0" u="none" strike="noStrike">
                          <a:solidFill>
                            <a:schemeClr val="tx1"/>
                          </a:solidFill>
                          <a:effectLst/>
                          <a:latin typeface="+mn-lt"/>
                        </a:rPr>
                        <a:t>Stable disease</a:t>
                      </a:r>
                    </a:p>
                  </a:txBody>
                  <a:tcPr marT="36000" marB="36000" anchor="ctr"/>
                </a:tc>
                <a:tc>
                  <a:txBody>
                    <a:bodyPr/>
                    <a:lstStyle/>
                    <a:p>
                      <a:pPr algn="ctr"/>
                      <a:r>
                        <a:rPr lang="en-US" sz="1200">
                          <a:solidFill>
                            <a:schemeClr val="tx1"/>
                          </a:solidFill>
                          <a:latin typeface="+mn-lt"/>
                        </a:rPr>
                        <a:t>-</a:t>
                      </a:r>
                    </a:p>
                  </a:txBody>
                  <a:tcPr marT="36000" marB="36000" anchor="ctr"/>
                </a:tc>
                <a:tc>
                  <a:txBody>
                    <a:bodyPr/>
                    <a:lstStyle/>
                    <a:p>
                      <a:pPr algn="ctr"/>
                      <a:r>
                        <a:rPr lang="en-US" sz="1200">
                          <a:solidFill>
                            <a:schemeClr val="tx1"/>
                          </a:solidFill>
                          <a:latin typeface="+mn-lt"/>
                        </a:rPr>
                        <a:t>-</a:t>
                      </a:r>
                    </a:p>
                  </a:txBody>
                  <a:tcPr marT="36000" marB="36000" anchor="ctr"/>
                </a:tc>
                <a:tc>
                  <a:txBody>
                    <a:bodyPr/>
                    <a:lstStyle/>
                    <a:p>
                      <a:pPr algn="ctr"/>
                      <a:r>
                        <a:rPr lang="en-US" sz="1200">
                          <a:solidFill>
                            <a:schemeClr val="tx1"/>
                          </a:solidFill>
                          <a:latin typeface="+mn-lt"/>
                        </a:rPr>
                        <a:t>-</a:t>
                      </a:r>
                    </a:p>
                  </a:txBody>
                  <a:tcPr marT="36000" marB="36000" anchor="ctr"/>
                </a:tc>
                <a:tc>
                  <a:txBody>
                    <a:bodyPr/>
                    <a:lstStyle/>
                    <a:p>
                      <a:pPr algn="ctr"/>
                      <a:r>
                        <a:rPr lang="en-US" sz="1200">
                          <a:solidFill>
                            <a:schemeClr val="tx1"/>
                          </a:solidFill>
                          <a:latin typeface="+mn-lt"/>
                        </a:rPr>
                        <a:t>-</a:t>
                      </a:r>
                    </a:p>
                  </a:txBody>
                  <a:tcPr marT="36000" marB="36000" anchor="ctr"/>
                </a:tc>
                <a:tc>
                  <a:txBody>
                    <a:bodyPr/>
                    <a:lstStyle/>
                    <a:p>
                      <a:pPr algn="ctr"/>
                      <a:r>
                        <a:rPr lang="en-US" sz="1200">
                          <a:solidFill>
                            <a:schemeClr val="tx1"/>
                          </a:solidFill>
                          <a:latin typeface="+mn-lt"/>
                        </a:rPr>
                        <a:t>-</a:t>
                      </a:r>
                    </a:p>
                  </a:txBody>
                  <a:tcPr marT="36000" marB="36000" anchor="ctr"/>
                </a:tc>
                <a:tc>
                  <a:txBody>
                    <a:bodyPr/>
                    <a:lstStyle/>
                    <a:p>
                      <a:pPr algn="ctr"/>
                      <a:r>
                        <a:rPr lang="en-US" sz="1200">
                          <a:solidFill>
                            <a:schemeClr val="tx1"/>
                          </a:solidFill>
                          <a:latin typeface="+mn-lt"/>
                        </a:rPr>
                        <a:t>-</a:t>
                      </a:r>
                    </a:p>
                  </a:txBody>
                  <a:tcPr marT="36000" marB="36000" anchor="ctr"/>
                </a:tc>
                <a:extLst>
                  <a:ext uri="{0D108BD9-81ED-4DB2-BD59-A6C34878D82A}">
                    <a16:rowId xmlns:a16="http://schemas.microsoft.com/office/drawing/2014/main" val="2702036198"/>
                  </a:ext>
                </a:extLst>
              </a:tr>
              <a:tr h="157848">
                <a:tc>
                  <a:txBody>
                    <a:bodyPr/>
                    <a:lstStyle/>
                    <a:p>
                      <a:pPr algn="l"/>
                      <a:r>
                        <a:rPr lang="en-GB" sz="1200" b="0" i="0" u="none" strike="noStrike">
                          <a:solidFill>
                            <a:schemeClr val="tx1"/>
                          </a:solidFill>
                          <a:effectLst/>
                          <a:latin typeface="+mn-lt"/>
                        </a:rPr>
                        <a:t>Progressive disease</a:t>
                      </a:r>
                      <a:endParaRPr lang="en-US" sz="1200">
                        <a:solidFill>
                          <a:schemeClr val="tx1"/>
                        </a:solidFill>
                        <a:latin typeface="+mn-lt"/>
                      </a:endParaRPr>
                    </a:p>
                  </a:txBody>
                  <a:tcPr marT="36000" marB="36000" anchor="ctr"/>
                </a:tc>
                <a:tc>
                  <a:txBody>
                    <a:bodyPr/>
                    <a:lstStyle/>
                    <a:p>
                      <a:pPr algn="ctr"/>
                      <a:r>
                        <a:rPr lang="en-US" sz="1200">
                          <a:solidFill>
                            <a:schemeClr val="tx1"/>
                          </a:solidFill>
                          <a:latin typeface="+mn-lt"/>
                        </a:rPr>
                        <a:t>1 (3)</a:t>
                      </a:r>
                    </a:p>
                  </a:txBody>
                  <a:tcPr marT="36000" marB="36000" anchor="ctr"/>
                </a:tc>
                <a:tc>
                  <a:txBody>
                    <a:bodyPr/>
                    <a:lstStyle/>
                    <a:p>
                      <a:pPr algn="ctr"/>
                      <a:r>
                        <a:rPr lang="en-US" sz="1200">
                          <a:solidFill>
                            <a:schemeClr val="tx1"/>
                          </a:solidFill>
                          <a:latin typeface="+mn-lt"/>
                        </a:rPr>
                        <a:t>-</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T" sz="1200" b="0" i="0" u="none" strike="noStrike">
                          <a:solidFill>
                            <a:schemeClr val="tx1"/>
                          </a:solidFill>
                          <a:effectLst/>
                          <a:latin typeface="+mn-lt"/>
                        </a:rPr>
                        <a:t>1 (10)</a:t>
                      </a:r>
                    </a:p>
                  </a:txBody>
                  <a:tcPr marT="36000" marB="36000" anchor="ctr"/>
                </a:tc>
                <a:tc>
                  <a:txBody>
                    <a:bodyPr/>
                    <a:lstStyle/>
                    <a:p>
                      <a:pPr algn="ctr"/>
                      <a:r>
                        <a:rPr lang="en-US" sz="1200">
                          <a:solidFill>
                            <a:schemeClr val="tx1"/>
                          </a:solidFill>
                          <a:latin typeface="+mn-lt"/>
                        </a:rPr>
                        <a:t>-</a:t>
                      </a:r>
                    </a:p>
                  </a:txBody>
                  <a:tcPr marT="36000" marB="36000" anchor="ctr"/>
                </a:tc>
                <a:tc>
                  <a:txBody>
                    <a:bodyPr/>
                    <a:lstStyle/>
                    <a:p>
                      <a:pPr algn="ctr"/>
                      <a:r>
                        <a:rPr lang="en-US" sz="1200">
                          <a:solidFill>
                            <a:schemeClr val="tx1"/>
                          </a:solidFill>
                          <a:latin typeface="+mn-lt"/>
                        </a:rPr>
                        <a:t>-</a:t>
                      </a:r>
                    </a:p>
                  </a:txBody>
                  <a:tcPr marT="36000" marB="36000" anchor="ctr"/>
                </a:tc>
                <a:tc>
                  <a:txBody>
                    <a:bodyPr/>
                    <a:lstStyle/>
                    <a:p>
                      <a:pPr algn="ctr"/>
                      <a:r>
                        <a:rPr lang="en-US" sz="1200">
                          <a:solidFill>
                            <a:schemeClr val="tx1"/>
                          </a:solidFill>
                          <a:latin typeface="+mn-lt"/>
                        </a:rPr>
                        <a:t>-</a:t>
                      </a:r>
                    </a:p>
                  </a:txBody>
                  <a:tcPr marT="36000" marB="36000" anchor="ctr"/>
                </a:tc>
                <a:extLst>
                  <a:ext uri="{0D108BD9-81ED-4DB2-BD59-A6C34878D82A}">
                    <a16:rowId xmlns:a16="http://schemas.microsoft.com/office/drawing/2014/main" val="2889732204"/>
                  </a:ext>
                </a:extLst>
              </a:tr>
            </a:tbl>
          </a:graphicData>
        </a:graphic>
      </p:graphicFrame>
      <p:graphicFrame>
        <p:nvGraphicFramePr>
          <p:cNvPr id="8" name="Table 8">
            <a:extLst>
              <a:ext uri="{FF2B5EF4-FFF2-40B4-BE49-F238E27FC236}">
                <a16:creationId xmlns:a16="http://schemas.microsoft.com/office/drawing/2014/main" id="{CFAA0F2E-D97F-F59D-07D9-1CBC77EA6180}"/>
              </a:ext>
            </a:extLst>
          </p:cNvPr>
          <p:cNvGraphicFramePr>
            <a:graphicFrameLocks noGrp="1"/>
          </p:cNvGraphicFramePr>
          <p:nvPr>
            <p:extLst>
              <p:ext uri="{D42A27DB-BD31-4B8C-83A1-F6EECF244321}">
                <p14:modId xmlns:p14="http://schemas.microsoft.com/office/powerpoint/2010/main" val="1120073370"/>
              </p:ext>
            </p:extLst>
          </p:nvPr>
        </p:nvGraphicFramePr>
        <p:xfrm>
          <a:off x="416534" y="5204460"/>
          <a:ext cx="5564189" cy="875520"/>
        </p:xfrm>
        <a:graphic>
          <a:graphicData uri="http://schemas.openxmlformats.org/drawingml/2006/table">
            <a:tbl>
              <a:tblPr firstRow="1" bandRow="1">
                <a:tableStyleId>{5C22544A-7EE6-4342-B048-85BDC9FD1C3A}</a:tableStyleId>
              </a:tblPr>
              <a:tblGrid>
                <a:gridCol w="2230973">
                  <a:extLst>
                    <a:ext uri="{9D8B030D-6E8A-4147-A177-3AD203B41FA5}">
                      <a16:colId xmlns:a16="http://schemas.microsoft.com/office/drawing/2014/main" val="795203332"/>
                    </a:ext>
                  </a:extLst>
                </a:gridCol>
                <a:gridCol w="1111072">
                  <a:extLst>
                    <a:ext uri="{9D8B030D-6E8A-4147-A177-3AD203B41FA5}">
                      <a16:colId xmlns:a16="http://schemas.microsoft.com/office/drawing/2014/main" val="2892142068"/>
                    </a:ext>
                  </a:extLst>
                </a:gridCol>
                <a:gridCol w="1111072">
                  <a:extLst>
                    <a:ext uri="{9D8B030D-6E8A-4147-A177-3AD203B41FA5}">
                      <a16:colId xmlns:a16="http://schemas.microsoft.com/office/drawing/2014/main" val="3634990626"/>
                    </a:ext>
                  </a:extLst>
                </a:gridCol>
                <a:gridCol w="1111072">
                  <a:extLst>
                    <a:ext uri="{9D8B030D-6E8A-4147-A177-3AD203B41FA5}">
                      <a16:colId xmlns:a16="http://schemas.microsoft.com/office/drawing/2014/main" val="2742946059"/>
                    </a:ext>
                  </a:extLst>
                </a:gridCol>
              </a:tblGrid>
              <a:tr h="0">
                <a:tc>
                  <a:txBody>
                    <a:bodyPr/>
                    <a:lstStyle/>
                    <a:p>
                      <a:endParaRPr lang="en-US" sz="1200">
                        <a:solidFill>
                          <a:schemeClr val="bg1"/>
                        </a:solidFill>
                        <a:latin typeface="+mn-lt"/>
                      </a:endParaRPr>
                    </a:p>
                  </a:txBody>
                  <a:tcPr marT="36000" marB="36000" anchor="ctr"/>
                </a:tc>
                <a:tc>
                  <a:txBody>
                    <a:bodyPr/>
                    <a:lstStyle/>
                    <a:p>
                      <a:pPr algn="ctr"/>
                      <a:r>
                        <a:rPr lang="en-US" sz="1200">
                          <a:solidFill>
                            <a:schemeClr val="bg1"/>
                          </a:solidFill>
                          <a:latin typeface="+mn-lt"/>
                        </a:rPr>
                        <a:t>All </a:t>
                      </a:r>
                    </a:p>
                    <a:p>
                      <a:pPr algn="ctr"/>
                      <a:r>
                        <a:rPr lang="en-US" sz="1200">
                          <a:solidFill>
                            <a:schemeClr val="bg1"/>
                          </a:solidFill>
                          <a:latin typeface="+mn-lt"/>
                        </a:rPr>
                        <a:t>n=43/45</a:t>
                      </a:r>
                    </a:p>
                  </a:txBody>
                  <a:tcPr marT="36000" marB="36000" anchor="ctr"/>
                </a:tc>
                <a:tc>
                  <a:txBody>
                    <a:bodyPr/>
                    <a:lstStyle/>
                    <a:p>
                      <a:pPr algn="ctr"/>
                      <a:r>
                        <a:rPr lang="en-US" sz="1200">
                          <a:solidFill>
                            <a:schemeClr val="bg1"/>
                          </a:solidFill>
                          <a:latin typeface="+mn-lt"/>
                        </a:rPr>
                        <a:t>SMZL</a:t>
                      </a:r>
                    </a:p>
                    <a:p>
                      <a:pPr algn="ctr"/>
                      <a:r>
                        <a:rPr lang="en-US" sz="1200">
                          <a:solidFill>
                            <a:schemeClr val="bg1"/>
                          </a:solidFill>
                          <a:latin typeface="+mn-lt"/>
                        </a:rPr>
                        <a:t> n=29/30</a:t>
                      </a:r>
                    </a:p>
                  </a:txBody>
                  <a:tcPr marT="36000" marB="36000" anchor="ctr">
                    <a:solidFill>
                      <a:schemeClr val="bg2">
                        <a:lumMod val="50000"/>
                      </a:schemeClr>
                    </a:solidFill>
                  </a:tcPr>
                </a:tc>
                <a:tc>
                  <a:txBody>
                    <a:bodyPr/>
                    <a:lstStyle/>
                    <a:p>
                      <a:pPr algn="ctr"/>
                      <a:r>
                        <a:rPr lang="en-US" sz="1200">
                          <a:solidFill>
                            <a:schemeClr val="bg1"/>
                          </a:solidFill>
                          <a:latin typeface="+mn-lt"/>
                        </a:rPr>
                        <a:t>NMZL </a:t>
                      </a:r>
                    </a:p>
                    <a:p>
                      <a:pPr algn="ctr"/>
                      <a:r>
                        <a:rPr lang="en-US" sz="1200">
                          <a:solidFill>
                            <a:schemeClr val="bg1"/>
                          </a:solidFill>
                          <a:latin typeface="+mn-lt"/>
                        </a:rPr>
                        <a:t>n=14/15</a:t>
                      </a:r>
                    </a:p>
                  </a:txBody>
                  <a:tcPr marT="36000" marB="36000" anchor="ctr">
                    <a:solidFill>
                      <a:schemeClr val="accent4"/>
                    </a:solidFill>
                  </a:tcPr>
                </a:tc>
                <a:extLst>
                  <a:ext uri="{0D108BD9-81ED-4DB2-BD59-A6C34878D82A}">
                    <a16:rowId xmlns:a16="http://schemas.microsoft.com/office/drawing/2014/main" val="414714264"/>
                  </a:ext>
                </a:extLst>
              </a:tr>
              <a:tr h="0">
                <a:tc>
                  <a:txBody>
                    <a:bodyPr/>
                    <a:lstStyle/>
                    <a:p>
                      <a:r>
                        <a:rPr lang="en-US" sz="1200">
                          <a:solidFill>
                            <a:schemeClr val="tx1"/>
                          </a:solidFill>
                          <a:latin typeface="+mn-lt"/>
                        </a:rPr>
                        <a:t>Median time to best response, months (range)</a:t>
                      </a:r>
                    </a:p>
                  </a:txBody>
                  <a:tcPr marT="36000" marB="36000" anchor="ctr"/>
                </a:tc>
                <a:tc>
                  <a:txBody>
                    <a:bodyPr/>
                    <a:lstStyle/>
                    <a:p>
                      <a:pPr algn="ctr"/>
                      <a:r>
                        <a:rPr lang="en-US" sz="1200">
                          <a:solidFill>
                            <a:schemeClr val="tx1"/>
                          </a:solidFill>
                          <a:latin typeface="+mn-lt"/>
                        </a:rPr>
                        <a:t>2.2 (1.1-20)</a:t>
                      </a:r>
                    </a:p>
                  </a:txBody>
                  <a:tcPr marT="36000" marB="36000" anchor="ctr"/>
                </a:tc>
                <a:tc>
                  <a:txBody>
                    <a:bodyPr/>
                    <a:lstStyle/>
                    <a:p>
                      <a:pPr algn="ctr"/>
                      <a:r>
                        <a:rPr lang="en-US" sz="1200">
                          <a:solidFill>
                            <a:schemeClr val="tx1"/>
                          </a:solidFill>
                          <a:latin typeface="+mn-lt"/>
                        </a:rPr>
                        <a:t>2.7 (1.1-20)</a:t>
                      </a:r>
                    </a:p>
                  </a:txBody>
                  <a:tcPr marT="36000" marB="36000" anchor="ctr"/>
                </a:tc>
                <a:tc>
                  <a:txBody>
                    <a:bodyPr/>
                    <a:lstStyle/>
                    <a:p>
                      <a:pPr algn="ctr"/>
                      <a:r>
                        <a:rPr lang="en-US" sz="1200">
                          <a:solidFill>
                            <a:schemeClr val="tx1"/>
                          </a:solidFill>
                          <a:latin typeface="+mn-lt"/>
                        </a:rPr>
                        <a:t>1.9 (1.2-12.8)</a:t>
                      </a:r>
                    </a:p>
                  </a:txBody>
                  <a:tcPr marT="36000" marB="36000" anchor="ctr"/>
                </a:tc>
                <a:extLst>
                  <a:ext uri="{0D108BD9-81ED-4DB2-BD59-A6C34878D82A}">
                    <a16:rowId xmlns:a16="http://schemas.microsoft.com/office/drawing/2014/main" val="2952474793"/>
                  </a:ext>
                </a:extLst>
              </a:tr>
            </a:tbl>
          </a:graphicData>
        </a:graphic>
      </p:graphicFrame>
      <p:graphicFrame>
        <p:nvGraphicFramePr>
          <p:cNvPr id="6" name="Tabelle 5">
            <a:extLst>
              <a:ext uri="{FF2B5EF4-FFF2-40B4-BE49-F238E27FC236}">
                <a16:creationId xmlns:a16="http://schemas.microsoft.com/office/drawing/2014/main" id="{1706EFD3-7207-C33C-3F6D-40B0D704FB8A}"/>
              </a:ext>
            </a:extLst>
          </p:cNvPr>
          <p:cNvGraphicFramePr>
            <a:graphicFrameLocks noGrp="1"/>
          </p:cNvGraphicFramePr>
          <p:nvPr>
            <p:extLst>
              <p:ext uri="{D42A27DB-BD31-4B8C-83A1-F6EECF244321}">
                <p14:modId xmlns:p14="http://schemas.microsoft.com/office/powerpoint/2010/main" val="1130531019"/>
              </p:ext>
            </p:extLst>
          </p:nvPr>
        </p:nvGraphicFramePr>
        <p:xfrm>
          <a:off x="7181070" y="3889515"/>
          <a:ext cx="3883314" cy="737040"/>
        </p:xfrm>
        <a:graphic>
          <a:graphicData uri="http://schemas.openxmlformats.org/drawingml/2006/table">
            <a:tbl>
              <a:tblPr firstRow="1" bandRow="1">
                <a:tableStyleId>{5C22544A-7EE6-4342-B048-85BDC9FD1C3A}</a:tableStyleId>
              </a:tblPr>
              <a:tblGrid>
                <a:gridCol w="1083078">
                  <a:extLst>
                    <a:ext uri="{9D8B030D-6E8A-4147-A177-3AD203B41FA5}">
                      <a16:colId xmlns:a16="http://schemas.microsoft.com/office/drawing/2014/main" val="2949672590"/>
                    </a:ext>
                  </a:extLst>
                </a:gridCol>
                <a:gridCol w="933412">
                  <a:extLst>
                    <a:ext uri="{9D8B030D-6E8A-4147-A177-3AD203B41FA5}">
                      <a16:colId xmlns:a16="http://schemas.microsoft.com/office/drawing/2014/main" val="3548635927"/>
                    </a:ext>
                  </a:extLst>
                </a:gridCol>
                <a:gridCol w="933412">
                  <a:extLst>
                    <a:ext uri="{9D8B030D-6E8A-4147-A177-3AD203B41FA5}">
                      <a16:colId xmlns:a16="http://schemas.microsoft.com/office/drawing/2014/main" val="2891013861"/>
                    </a:ext>
                  </a:extLst>
                </a:gridCol>
                <a:gridCol w="933412">
                  <a:extLst>
                    <a:ext uri="{9D8B030D-6E8A-4147-A177-3AD203B41FA5}">
                      <a16:colId xmlns:a16="http://schemas.microsoft.com/office/drawing/2014/main" val="4205657699"/>
                    </a:ext>
                  </a:extLst>
                </a:gridCol>
              </a:tblGrid>
              <a:tr h="2066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a:p>
                  </a:txBody>
                  <a:tcPr marL="7200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a:t>All</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baseline="0"/>
                        <a:t>n=41/43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a:t>SMZL</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baseline="0"/>
                        <a:t>n=28/29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a:t>NMZL</a:t>
                      </a:r>
                      <a:br>
                        <a:rPr lang="de-DE" sz="1000"/>
                      </a:br>
                      <a:r>
                        <a:rPr lang="de-DE" sz="1000"/>
                        <a:t>n=13/14</a:t>
                      </a:r>
                      <a:endParaRPr lang="de-DE" sz="1000" baseline="30000"/>
                    </a:p>
                  </a:txBody>
                  <a:tcPr anchor="ctr"/>
                </a:tc>
                <a:extLst>
                  <a:ext uri="{0D108BD9-81ED-4DB2-BD59-A6C34878D82A}">
                    <a16:rowId xmlns:a16="http://schemas.microsoft.com/office/drawing/2014/main" val="558085198"/>
                  </a:ext>
                </a:extLst>
              </a:tr>
              <a:tr h="177739">
                <a:tc>
                  <a:txBody>
                    <a:bodyPr/>
                    <a:lstStyle/>
                    <a:p>
                      <a:pPr algn="l"/>
                      <a:r>
                        <a:rPr lang="de-DE" sz="1000">
                          <a:solidFill>
                            <a:schemeClr val="tx1"/>
                          </a:solidFill>
                        </a:rPr>
                        <a:t>Median DOR, months (IQR)</a:t>
                      </a:r>
                    </a:p>
                  </a:txBody>
                  <a:tcPr marL="72000" marR="0" marT="18000" marB="18000" anchor="ctr">
                    <a:solidFill>
                      <a:srgbClr val="E7E8EA"/>
                    </a:solidFill>
                  </a:tcPr>
                </a:tc>
                <a:tc>
                  <a:txBody>
                    <a:bodyPr/>
                    <a:lstStyle/>
                    <a:p>
                      <a:pPr algn="ctr"/>
                      <a:r>
                        <a:rPr lang="de-DE" sz="1000">
                          <a:solidFill>
                            <a:schemeClr val="tx1"/>
                          </a:solidFill>
                        </a:rPr>
                        <a:t>NR (22.3-NE)</a:t>
                      </a:r>
                    </a:p>
                  </a:txBody>
                  <a:tcPr marL="0" marR="0" marT="18000" marB="18000" anchor="ctr">
                    <a:solidFill>
                      <a:srgbClr val="E7E8EA"/>
                    </a:solidFill>
                  </a:tcPr>
                </a:tc>
                <a:tc>
                  <a:txBody>
                    <a:bodyPr/>
                    <a:lstStyle/>
                    <a:p>
                      <a:pPr algn="ctr"/>
                      <a:r>
                        <a:rPr lang="de-DE" sz="1000">
                          <a:solidFill>
                            <a:schemeClr val="tx1"/>
                          </a:solidFill>
                        </a:rPr>
                        <a:t>NR</a:t>
                      </a:r>
                    </a:p>
                  </a:txBody>
                  <a:tcPr marL="0" marR="0" marT="18000" marB="18000" anchor="ctr">
                    <a:solidFill>
                      <a:srgbClr val="E7E8EA"/>
                    </a:solidFill>
                  </a:tcPr>
                </a:tc>
                <a:tc>
                  <a:txBody>
                    <a:bodyPr/>
                    <a:lstStyle/>
                    <a:p>
                      <a:pPr algn="ctr"/>
                      <a:r>
                        <a:rPr lang="de-DE" sz="1000">
                          <a:solidFill>
                            <a:schemeClr val="tx1"/>
                          </a:solidFill>
                        </a:rPr>
                        <a:t>22.3 (12-NE)</a:t>
                      </a:r>
                    </a:p>
                  </a:txBody>
                  <a:tcPr marL="0" marR="0" marT="18000" marB="18000" anchor="ctr">
                    <a:solidFill>
                      <a:srgbClr val="E7E8EA"/>
                    </a:solidFill>
                  </a:tcPr>
                </a:tc>
                <a:extLst>
                  <a:ext uri="{0D108BD9-81ED-4DB2-BD59-A6C34878D82A}">
                    <a16:rowId xmlns:a16="http://schemas.microsoft.com/office/drawing/2014/main" val="1001529525"/>
                  </a:ext>
                </a:extLst>
              </a:tr>
            </a:tbl>
          </a:graphicData>
        </a:graphic>
      </p:graphicFrame>
      <p:graphicFrame>
        <p:nvGraphicFramePr>
          <p:cNvPr id="7" name="Tabelle 6">
            <a:extLst>
              <a:ext uri="{FF2B5EF4-FFF2-40B4-BE49-F238E27FC236}">
                <a16:creationId xmlns:a16="http://schemas.microsoft.com/office/drawing/2014/main" id="{AAE948A0-1ABB-2AA8-A67D-8F920DE04C1C}"/>
              </a:ext>
            </a:extLst>
          </p:cNvPr>
          <p:cNvGraphicFramePr>
            <a:graphicFrameLocks noGrp="1"/>
          </p:cNvGraphicFramePr>
          <p:nvPr>
            <p:extLst>
              <p:ext uri="{D42A27DB-BD31-4B8C-83A1-F6EECF244321}">
                <p14:modId xmlns:p14="http://schemas.microsoft.com/office/powerpoint/2010/main" val="216521307"/>
              </p:ext>
            </p:extLst>
          </p:nvPr>
        </p:nvGraphicFramePr>
        <p:xfrm>
          <a:off x="6203950" y="5367900"/>
          <a:ext cx="5292000" cy="712080"/>
        </p:xfrm>
        <a:graphic>
          <a:graphicData uri="http://schemas.openxmlformats.org/drawingml/2006/table">
            <a:tbl>
              <a:tblPr firstRow="1" bandRow="1">
                <a:tableStyleId>{5C22544A-7EE6-4342-B048-85BDC9FD1C3A}</a:tableStyleId>
              </a:tblPr>
              <a:tblGrid>
                <a:gridCol w="432000">
                  <a:extLst>
                    <a:ext uri="{9D8B030D-6E8A-4147-A177-3AD203B41FA5}">
                      <a16:colId xmlns:a16="http://schemas.microsoft.com/office/drawing/2014/main" val="4198168755"/>
                    </a:ext>
                  </a:extLst>
                </a:gridCol>
                <a:gridCol w="810000">
                  <a:extLst>
                    <a:ext uri="{9D8B030D-6E8A-4147-A177-3AD203B41FA5}">
                      <a16:colId xmlns:a16="http://schemas.microsoft.com/office/drawing/2014/main" val="2949672590"/>
                    </a:ext>
                  </a:extLst>
                </a:gridCol>
                <a:gridCol w="810000">
                  <a:extLst>
                    <a:ext uri="{9D8B030D-6E8A-4147-A177-3AD203B41FA5}">
                      <a16:colId xmlns:a16="http://schemas.microsoft.com/office/drawing/2014/main" val="3548635927"/>
                    </a:ext>
                  </a:extLst>
                </a:gridCol>
                <a:gridCol w="810000">
                  <a:extLst>
                    <a:ext uri="{9D8B030D-6E8A-4147-A177-3AD203B41FA5}">
                      <a16:colId xmlns:a16="http://schemas.microsoft.com/office/drawing/2014/main" val="2891013861"/>
                    </a:ext>
                  </a:extLst>
                </a:gridCol>
                <a:gridCol w="810000">
                  <a:extLst>
                    <a:ext uri="{9D8B030D-6E8A-4147-A177-3AD203B41FA5}">
                      <a16:colId xmlns:a16="http://schemas.microsoft.com/office/drawing/2014/main" val="4205657699"/>
                    </a:ext>
                  </a:extLst>
                </a:gridCol>
                <a:gridCol w="810000">
                  <a:extLst>
                    <a:ext uri="{9D8B030D-6E8A-4147-A177-3AD203B41FA5}">
                      <a16:colId xmlns:a16="http://schemas.microsoft.com/office/drawing/2014/main" val="2041373745"/>
                    </a:ext>
                  </a:extLst>
                </a:gridCol>
                <a:gridCol w="810000">
                  <a:extLst>
                    <a:ext uri="{9D8B030D-6E8A-4147-A177-3AD203B41FA5}">
                      <a16:colId xmlns:a16="http://schemas.microsoft.com/office/drawing/2014/main" val="3683003630"/>
                    </a:ext>
                  </a:extLst>
                </a:gridCol>
              </a:tblGrid>
              <a:tr h="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t>No. of patients</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err="1"/>
                        <a:t>No</a:t>
                      </a:r>
                      <a:r>
                        <a:rPr lang="de-DE" sz="1000"/>
                        <a:t>. </a:t>
                      </a:r>
                      <a:r>
                        <a:rPr lang="de-DE" sz="1000" err="1"/>
                        <a:t>of</a:t>
                      </a:r>
                      <a:r>
                        <a:rPr lang="de-DE" sz="1000"/>
                        <a:t> </a:t>
                      </a:r>
                      <a:r>
                        <a:rPr lang="de-DE" sz="1000" err="1"/>
                        <a:t>patients</a:t>
                      </a:r>
                      <a:r>
                        <a:rPr lang="de-DE" sz="1000"/>
                        <a:t> at </a:t>
                      </a:r>
                      <a:r>
                        <a:rPr lang="de-DE" sz="1000" err="1"/>
                        <a:t>risk</a:t>
                      </a:r>
                      <a:endParaRPr lang="de-DE" sz="1000"/>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a:p>
                  </a:txBody>
                  <a:tcPr/>
                </a:tc>
                <a:extLst>
                  <a:ext uri="{0D108BD9-81ED-4DB2-BD59-A6C34878D82A}">
                    <a16:rowId xmlns:a16="http://schemas.microsoft.com/office/drawing/2014/main" val="558085198"/>
                  </a:ext>
                </a:extLst>
              </a:tr>
              <a:tr h="142877">
                <a:tc>
                  <a:txBody>
                    <a:bodyPr/>
                    <a:lstStyle/>
                    <a:p>
                      <a:pPr algn="ctr"/>
                      <a:endParaRPr lang="de-DE" sz="1200">
                        <a:solidFill>
                          <a:schemeClr val="tx1"/>
                        </a:solidFill>
                      </a:endParaRPr>
                    </a:p>
                  </a:txBody>
                  <a:tcPr marL="0" marR="0" marT="18000" marB="18000" anchor="ctr">
                    <a:solidFill>
                      <a:schemeClr val="accent1"/>
                    </a:solidFill>
                  </a:tcPr>
                </a:tc>
                <a:tc>
                  <a:txBody>
                    <a:bodyPr/>
                    <a:lstStyle/>
                    <a:p>
                      <a:pPr algn="ctr"/>
                      <a:r>
                        <a:rPr lang="de-DE" sz="1200">
                          <a:solidFill>
                            <a:schemeClr val="tx1"/>
                          </a:solidFill>
                        </a:rPr>
                        <a:t>28</a:t>
                      </a:r>
                    </a:p>
                  </a:txBody>
                  <a:tcPr marL="0" marR="0" marT="18000" marB="18000" anchor="ctr"/>
                </a:tc>
                <a:tc>
                  <a:txBody>
                    <a:bodyPr/>
                    <a:lstStyle/>
                    <a:p>
                      <a:pPr algn="ctr"/>
                      <a:r>
                        <a:rPr lang="de-DE" sz="1200">
                          <a:solidFill>
                            <a:schemeClr val="tx1"/>
                          </a:solidFill>
                        </a:rPr>
                        <a:t>22</a:t>
                      </a:r>
                    </a:p>
                  </a:txBody>
                  <a:tcPr marL="0" marR="0" marT="18000" marB="18000" anchor="ctr"/>
                </a:tc>
                <a:tc>
                  <a:txBody>
                    <a:bodyPr/>
                    <a:lstStyle/>
                    <a:p>
                      <a:pPr algn="ctr"/>
                      <a:r>
                        <a:rPr lang="de-DE" sz="1200">
                          <a:solidFill>
                            <a:schemeClr val="tx1"/>
                          </a:solidFill>
                        </a:rPr>
                        <a:t>19</a:t>
                      </a:r>
                    </a:p>
                  </a:txBody>
                  <a:tcPr marL="0" marR="0" marT="18000" marB="18000" anchor="ctr"/>
                </a:tc>
                <a:tc>
                  <a:txBody>
                    <a:bodyPr/>
                    <a:lstStyle/>
                    <a:p>
                      <a:pPr algn="ctr"/>
                      <a:r>
                        <a:rPr lang="de-DE" sz="1200">
                          <a:solidFill>
                            <a:schemeClr val="tx1"/>
                          </a:solidFill>
                        </a:rPr>
                        <a:t>11</a:t>
                      </a:r>
                    </a:p>
                  </a:txBody>
                  <a:tcPr marL="0" marR="0" marT="18000" marB="18000" anchor="ctr"/>
                </a:tc>
                <a:tc>
                  <a:txBody>
                    <a:bodyPr/>
                    <a:lstStyle/>
                    <a:p>
                      <a:pPr algn="ctr"/>
                      <a:r>
                        <a:rPr lang="de-DE" sz="1200">
                          <a:solidFill>
                            <a:schemeClr val="tx1"/>
                          </a:solidFill>
                        </a:rPr>
                        <a:t>2</a:t>
                      </a:r>
                    </a:p>
                  </a:txBody>
                  <a:tcPr marL="0" marR="0" marT="18000" marB="18000" anchor="ctr"/>
                </a:tc>
                <a:tc>
                  <a:txBody>
                    <a:bodyPr/>
                    <a:lstStyle/>
                    <a:p>
                      <a:pPr algn="ctr"/>
                      <a:r>
                        <a:rPr lang="de-DE" sz="1200">
                          <a:solidFill>
                            <a:schemeClr val="tx1"/>
                          </a:solidFill>
                        </a:rPr>
                        <a:t>0</a:t>
                      </a:r>
                    </a:p>
                  </a:txBody>
                  <a:tcPr marL="0" marR="0" marT="18000" marB="18000" anchor="ctr"/>
                </a:tc>
                <a:extLst>
                  <a:ext uri="{0D108BD9-81ED-4DB2-BD59-A6C34878D82A}">
                    <a16:rowId xmlns:a16="http://schemas.microsoft.com/office/drawing/2014/main" val="1001529525"/>
                  </a:ext>
                </a:extLst>
              </a:tr>
              <a:tr h="142877">
                <a:tc>
                  <a:txBody>
                    <a:bodyPr/>
                    <a:lstStyle/>
                    <a:p>
                      <a:pPr algn="ctr"/>
                      <a:endParaRPr lang="de-DE" sz="1200">
                        <a:solidFill>
                          <a:schemeClr val="tx1"/>
                        </a:solidFill>
                      </a:endParaRPr>
                    </a:p>
                  </a:txBody>
                  <a:tcPr marL="0" marR="0" marT="18000" marB="18000" anchor="ctr">
                    <a:solidFill>
                      <a:schemeClr val="accent3"/>
                    </a:solidFill>
                  </a:tcPr>
                </a:tc>
                <a:tc>
                  <a:txBody>
                    <a:bodyPr/>
                    <a:lstStyle/>
                    <a:p>
                      <a:pPr algn="ctr"/>
                      <a:r>
                        <a:rPr lang="de-DE" sz="1200">
                          <a:solidFill>
                            <a:schemeClr val="tx1"/>
                          </a:solidFill>
                        </a:rPr>
                        <a:t>13</a:t>
                      </a:r>
                    </a:p>
                  </a:txBody>
                  <a:tcPr marL="0" marR="0" marT="18000" marB="18000" anchor="ctr"/>
                </a:tc>
                <a:tc>
                  <a:txBody>
                    <a:bodyPr/>
                    <a:lstStyle/>
                    <a:p>
                      <a:pPr algn="ctr"/>
                      <a:r>
                        <a:rPr lang="de-DE" sz="1200">
                          <a:solidFill>
                            <a:schemeClr val="tx1"/>
                          </a:solidFill>
                        </a:rPr>
                        <a:t>11</a:t>
                      </a:r>
                    </a:p>
                  </a:txBody>
                  <a:tcPr marL="0" marR="0" marT="18000" marB="18000" anchor="ctr"/>
                </a:tc>
                <a:tc>
                  <a:txBody>
                    <a:bodyPr/>
                    <a:lstStyle/>
                    <a:p>
                      <a:pPr algn="ctr"/>
                      <a:r>
                        <a:rPr lang="de-DE" sz="1200">
                          <a:solidFill>
                            <a:schemeClr val="tx1"/>
                          </a:solidFill>
                        </a:rPr>
                        <a:t>8</a:t>
                      </a:r>
                    </a:p>
                  </a:txBody>
                  <a:tcPr marL="0" marR="0" marT="18000" marB="18000" anchor="ctr"/>
                </a:tc>
                <a:tc>
                  <a:txBody>
                    <a:bodyPr/>
                    <a:lstStyle/>
                    <a:p>
                      <a:pPr algn="ctr"/>
                      <a:r>
                        <a:rPr lang="de-DE" sz="1200">
                          <a:solidFill>
                            <a:schemeClr val="tx1"/>
                          </a:solidFill>
                        </a:rPr>
                        <a:t>7</a:t>
                      </a:r>
                    </a:p>
                  </a:txBody>
                  <a:tcPr marL="0" marR="0" marT="18000" marB="18000" anchor="ctr"/>
                </a:tc>
                <a:tc>
                  <a:txBody>
                    <a:bodyPr/>
                    <a:lstStyle/>
                    <a:p>
                      <a:pPr algn="ctr"/>
                      <a:r>
                        <a:rPr lang="de-DE" sz="1200">
                          <a:solidFill>
                            <a:schemeClr val="tx1"/>
                          </a:solidFill>
                        </a:rPr>
                        <a:t>2</a:t>
                      </a:r>
                    </a:p>
                  </a:txBody>
                  <a:tcPr marL="0" marR="0" marT="18000" marB="18000" anchor="ctr"/>
                </a:tc>
                <a:tc>
                  <a:txBody>
                    <a:bodyPr/>
                    <a:lstStyle/>
                    <a:p>
                      <a:pPr algn="ctr"/>
                      <a:r>
                        <a:rPr lang="de-DE" sz="1200">
                          <a:solidFill>
                            <a:schemeClr val="tx1"/>
                          </a:solidFill>
                        </a:rPr>
                        <a:t>0</a:t>
                      </a:r>
                    </a:p>
                  </a:txBody>
                  <a:tcPr marL="0" marR="0" marT="18000" marB="18000" anchor="ctr"/>
                </a:tc>
                <a:extLst>
                  <a:ext uri="{0D108BD9-81ED-4DB2-BD59-A6C34878D82A}">
                    <a16:rowId xmlns:a16="http://schemas.microsoft.com/office/drawing/2014/main" val="2876687392"/>
                  </a:ext>
                </a:extLst>
              </a:tr>
            </a:tbl>
          </a:graphicData>
        </a:graphic>
      </p:graphicFrame>
      <p:graphicFrame>
        <p:nvGraphicFramePr>
          <p:cNvPr id="9" name="Diagramm 8">
            <a:extLst>
              <a:ext uri="{FF2B5EF4-FFF2-40B4-BE49-F238E27FC236}">
                <a16:creationId xmlns:a16="http://schemas.microsoft.com/office/drawing/2014/main" id="{18AC113B-9130-3250-A3FE-A1DC12893C4C}"/>
              </a:ext>
            </a:extLst>
          </p:cNvPr>
          <p:cNvGraphicFramePr/>
          <p:nvPr>
            <p:extLst>
              <p:ext uri="{D42A27DB-BD31-4B8C-83A1-F6EECF244321}">
                <p14:modId xmlns:p14="http://schemas.microsoft.com/office/powerpoint/2010/main" val="1325561993"/>
              </p:ext>
            </p:extLst>
          </p:nvPr>
        </p:nvGraphicFramePr>
        <p:xfrm>
          <a:off x="5980923" y="1908406"/>
          <a:ext cx="6362700" cy="3502215"/>
        </p:xfrm>
        <a:graphic>
          <a:graphicData uri="http://schemas.openxmlformats.org/drawingml/2006/chart">
            <c:chart xmlns:c="http://schemas.openxmlformats.org/drawingml/2006/chart" xmlns:r="http://schemas.openxmlformats.org/officeDocument/2006/relationships" r:id="rId3"/>
          </a:graphicData>
        </a:graphic>
      </p:graphicFrame>
      <p:pic>
        <p:nvPicPr>
          <p:cNvPr id="78" name="Grafik 77">
            <a:extLst>
              <a:ext uri="{FF2B5EF4-FFF2-40B4-BE49-F238E27FC236}">
                <a16:creationId xmlns:a16="http://schemas.microsoft.com/office/drawing/2014/main" id="{ED5139DB-788D-7145-2805-4FF8029EAD87}"/>
              </a:ext>
            </a:extLst>
          </p:cNvPr>
          <p:cNvPicPr>
            <a:picLocks noChangeAspect="1"/>
          </p:cNvPicPr>
          <p:nvPr/>
        </p:nvPicPr>
        <p:blipFill>
          <a:blip r:embed="rId4"/>
          <a:stretch>
            <a:fillRect/>
          </a:stretch>
        </p:blipFill>
        <p:spPr>
          <a:xfrm>
            <a:off x="7069543" y="2094670"/>
            <a:ext cx="3790701" cy="1642181"/>
          </a:xfrm>
          <a:prstGeom prst="rect">
            <a:avLst/>
          </a:prstGeom>
        </p:spPr>
      </p:pic>
      <p:sp>
        <p:nvSpPr>
          <p:cNvPr id="79" name="Textfeld 78">
            <a:extLst>
              <a:ext uri="{FF2B5EF4-FFF2-40B4-BE49-F238E27FC236}">
                <a16:creationId xmlns:a16="http://schemas.microsoft.com/office/drawing/2014/main" id="{0E669BE2-4E66-1982-ECD8-27B72B309B3E}"/>
              </a:ext>
            </a:extLst>
          </p:cNvPr>
          <p:cNvSpPr txBox="1"/>
          <p:nvPr/>
        </p:nvSpPr>
        <p:spPr>
          <a:xfrm>
            <a:off x="7099895" y="3587015"/>
            <a:ext cx="1253869" cy="276999"/>
          </a:xfrm>
          <a:prstGeom prst="rect">
            <a:avLst/>
          </a:prstGeom>
          <a:noFill/>
        </p:spPr>
        <p:txBody>
          <a:bodyPr wrap="none" rtlCol="0">
            <a:spAutoFit/>
          </a:bodyPr>
          <a:lstStyle/>
          <a:p>
            <a:r>
              <a:rPr lang="de-DE" sz="1200"/>
              <a:t>Log rank=0.005</a:t>
            </a:r>
          </a:p>
        </p:txBody>
      </p:sp>
      <p:sp>
        <p:nvSpPr>
          <p:cNvPr id="80" name="Textfeld 79">
            <a:extLst>
              <a:ext uri="{FF2B5EF4-FFF2-40B4-BE49-F238E27FC236}">
                <a16:creationId xmlns:a16="http://schemas.microsoft.com/office/drawing/2014/main" id="{78F5CCD4-B4AA-61A9-C8A4-CE992302B495}"/>
              </a:ext>
            </a:extLst>
          </p:cNvPr>
          <p:cNvSpPr txBox="1"/>
          <p:nvPr/>
        </p:nvSpPr>
        <p:spPr>
          <a:xfrm>
            <a:off x="10345337" y="3398992"/>
            <a:ext cx="603050" cy="276999"/>
          </a:xfrm>
          <a:prstGeom prst="rect">
            <a:avLst/>
          </a:prstGeom>
          <a:noFill/>
        </p:spPr>
        <p:txBody>
          <a:bodyPr wrap="none" rtlCol="0">
            <a:spAutoFit/>
          </a:bodyPr>
          <a:lstStyle/>
          <a:p>
            <a:r>
              <a:rPr lang="de-DE" sz="1200">
                <a:solidFill>
                  <a:schemeClr val="accent3"/>
                </a:solidFill>
              </a:rPr>
              <a:t>NMZL</a:t>
            </a:r>
          </a:p>
        </p:txBody>
      </p:sp>
      <p:sp>
        <p:nvSpPr>
          <p:cNvPr id="81" name="Textfeld 80">
            <a:extLst>
              <a:ext uri="{FF2B5EF4-FFF2-40B4-BE49-F238E27FC236}">
                <a16:creationId xmlns:a16="http://schemas.microsoft.com/office/drawing/2014/main" id="{95616289-69D9-5B99-CF35-6D8083497B3D}"/>
              </a:ext>
            </a:extLst>
          </p:cNvPr>
          <p:cNvSpPr txBox="1"/>
          <p:nvPr/>
        </p:nvSpPr>
        <p:spPr>
          <a:xfrm>
            <a:off x="10345337" y="2240523"/>
            <a:ext cx="548500" cy="298479"/>
          </a:xfrm>
          <a:prstGeom prst="rect">
            <a:avLst/>
          </a:prstGeom>
          <a:noFill/>
        </p:spPr>
        <p:txBody>
          <a:bodyPr wrap="none" rtlCol="0">
            <a:spAutoFit/>
          </a:bodyPr>
          <a:lstStyle/>
          <a:p>
            <a:r>
              <a:rPr lang="de-DE" sz="1200">
                <a:solidFill>
                  <a:schemeClr val="accent1"/>
                </a:solidFill>
              </a:rPr>
              <a:t>SMZL</a:t>
            </a:r>
          </a:p>
        </p:txBody>
      </p:sp>
    </p:spTree>
    <p:extLst>
      <p:ext uri="{BB962C8B-B14F-4D97-AF65-F5344CB8AC3E}">
        <p14:creationId xmlns:p14="http://schemas.microsoft.com/office/powerpoint/2010/main" val="239373722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Grafik 147">
            <a:extLst>
              <a:ext uri="{FF2B5EF4-FFF2-40B4-BE49-F238E27FC236}">
                <a16:creationId xmlns:a16="http://schemas.microsoft.com/office/drawing/2014/main" id="{BE567A22-26C1-EE98-443C-90756E8308D7}"/>
              </a:ext>
            </a:extLst>
          </p:cNvPr>
          <p:cNvPicPr>
            <a:picLocks noChangeAspect="1"/>
          </p:cNvPicPr>
          <p:nvPr/>
        </p:nvPicPr>
        <p:blipFill>
          <a:blip r:embed="rId3"/>
          <a:stretch>
            <a:fillRect/>
          </a:stretch>
        </p:blipFill>
        <p:spPr>
          <a:xfrm>
            <a:off x="6986227" y="2052786"/>
            <a:ext cx="3517014" cy="239252"/>
          </a:xfrm>
          <a:prstGeom prst="rect">
            <a:avLst/>
          </a:prstGeom>
        </p:spPr>
      </p:pic>
      <p:sp>
        <p:nvSpPr>
          <p:cNvPr id="109" name="Textfeld 108">
            <a:extLst>
              <a:ext uri="{FF2B5EF4-FFF2-40B4-BE49-F238E27FC236}">
                <a16:creationId xmlns:a16="http://schemas.microsoft.com/office/drawing/2014/main" id="{2FD69C69-AF62-2510-CC5F-A53C14FD8A32}"/>
              </a:ext>
            </a:extLst>
          </p:cNvPr>
          <p:cNvSpPr txBox="1"/>
          <p:nvPr/>
        </p:nvSpPr>
        <p:spPr>
          <a:xfrm>
            <a:off x="10115019" y="1961858"/>
            <a:ext cx="612668" cy="276999"/>
          </a:xfrm>
          <a:prstGeom prst="rect">
            <a:avLst/>
          </a:prstGeom>
          <a:noFill/>
        </p:spPr>
        <p:txBody>
          <a:bodyPr wrap="none" rtlCol="0">
            <a:spAutoFit/>
          </a:bodyPr>
          <a:lstStyle/>
          <a:p>
            <a:r>
              <a:rPr lang="de-DE" sz="1200">
                <a:solidFill>
                  <a:schemeClr val="accent3"/>
                </a:solidFill>
              </a:rPr>
              <a:t>NMZL</a:t>
            </a:r>
          </a:p>
        </p:txBody>
      </p:sp>
      <p:sp>
        <p:nvSpPr>
          <p:cNvPr id="110" name="Textfeld 109">
            <a:extLst>
              <a:ext uri="{FF2B5EF4-FFF2-40B4-BE49-F238E27FC236}">
                <a16:creationId xmlns:a16="http://schemas.microsoft.com/office/drawing/2014/main" id="{CC233949-3F2B-3884-8D0E-A37FFACA8558}"/>
              </a:ext>
            </a:extLst>
          </p:cNvPr>
          <p:cNvSpPr txBox="1"/>
          <p:nvPr/>
        </p:nvSpPr>
        <p:spPr>
          <a:xfrm>
            <a:off x="10115019" y="2278267"/>
            <a:ext cx="604653" cy="276999"/>
          </a:xfrm>
          <a:prstGeom prst="rect">
            <a:avLst/>
          </a:prstGeom>
          <a:noFill/>
        </p:spPr>
        <p:txBody>
          <a:bodyPr wrap="none" rtlCol="0">
            <a:spAutoFit/>
          </a:bodyPr>
          <a:lstStyle/>
          <a:p>
            <a:r>
              <a:rPr lang="de-DE" sz="1200">
                <a:solidFill>
                  <a:schemeClr val="accent1"/>
                </a:solidFill>
              </a:rPr>
              <a:t>SMZL</a:t>
            </a:r>
          </a:p>
        </p:txBody>
      </p:sp>
      <p:graphicFrame>
        <p:nvGraphicFramePr>
          <p:cNvPr id="7" name="Diagramm 6">
            <a:extLst>
              <a:ext uri="{FF2B5EF4-FFF2-40B4-BE49-F238E27FC236}">
                <a16:creationId xmlns:a16="http://schemas.microsoft.com/office/drawing/2014/main" id="{7630AA20-C724-C11E-1730-1D869796B92D}"/>
              </a:ext>
            </a:extLst>
          </p:cNvPr>
          <p:cNvGraphicFramePr/>
          <p:nvPr>
            <p:extLst>
              <p:ext uri="{D42A27DB-BD31-4B8C-83A1-F6EECF244321}">
                <p14:modId xmlns:p14="http://schemas.microsoft.com/office/powerpoint/2010/main" val="366534301"/>
              </p:ext>
            </p:extLst>
          </p:nvPr>
        </p:nvGraphicFramePr>
        <p:xfrm>
          <a:off x="5915532" y="1764311"/>
          <a:ext cx="6362700" cy="308024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Diagramm 3">
            <a:extLst>
              <a:ext uri="{FF2B5EF4-FFF2-40B4-BE49-F238E27FC236}">
                <a16:creationId xmlns:a16="http://schemas.microsoft.com/office/drawing/2014/main" id="{0508B60E-D805-C55B-F8E8-7C8535F01271}"/>
              </a:ext>
            </a:extLst>
          </p:cNvPr>
          <p:cNvGraphicFramePr/>
          <p:nvPr>
            <p:extLst>
              <p:ext uri="{D42A27DB-BD31-4B8C-83A1-F6EECF244321}">
                <p14:modId xmlns:p14="http://schemas.microsoft.com/office/powerpoint/2010/main" val="948172712"/>
              </p:ext>
            </p:extLst>
          </p:nvPr>
        </p:nvGraphicFramePr>
        <p:xfrm>
          <a:off x="103493" y="1764311"/>
          <a:ext cx="6362700" cy="3080241"/>
        </p:xfrm>
        <a:graphic>
          <a:graphicData uri="http://schemas.openxmlformats.org/drawingml/2006/chart">
            <c:chart xmlns:c="http://schemas.openxmlformats.org/drawingml/2006/chart" xmlns:r="http://schemas.openxmlformats.org/officeDocument/2006/relationships" r:id="rId5"/>
          </a:graphicData>
        </a:graphic>
      </p:graphicFrame>
      <p:pic>
        <p:nvPicPr>
          <p:cNvPr id="142" name="Grafik 141">
            <a:extLst>
              <a:ext uri="{FF2B5EF4-FFF2-40B4-BE49-F238E27FC236}">
                <a16:creationId xmlns:a16="http://schemas.microsoft.com/office/drawing/2014/main" id="{6ED5C0CF-7A5E-2F66-1DAE-D016BE8A4789}"/>
              </a:ext>
            </a:extLst>
          </p:cNvPr>
          <p:cNvPicPr>
            <a:picLocks noChangeAspect="1"/>
          </p:cNvPicPr>
          <p:nvPr/>
        </p:nvPicPr>
        <p:blipFill>
          <a:blip r:embed="rId6"/>
          <a:stretch>
            <a:fillRect/>
          </a:stretch>
        </p:blipFill>
        <p:spPr>
          <a:xfrm>
            <a:off x="1186444" y="2055478"/>
            <a:ext cx="3340100" cy="1562100"/>
          </a:xfrm>
          <a:prstGeom prst="rect">
            <a:avLst/>
          </a:prstGeom>
        </p:spPr>
      </p:pic>
      <p:sp>
        <p:nvSpPr>
          <p:cNvPr id="108" name="Textfeld 107">
            <a:extLst>
              <a:ext uri="{FF2B5EF4-FFF2-40B4-BE49-F238E27FC236}">
                <a16:creationId xmlns:a16="http://schemas.microsoft.com/office/drawing/2014/main" id="{29577D6C-5AD2-C5C6-E8D8-AD9D5AE03225}"/>
              </a:ext>
            </a:extLst>
          </p:cNvPr>
          <p:cNvSpPr txBox="1"/>
          <p:nvPr/>
        </p:nvSpPr>
        <p:spPr>
          <a:xfrm>
            <a:off x="7236767" y="3168158"/>
            <a:ext cx="1835759" cy="400110"/>
          </a:xfrm>
          <a:prstGeom prst="rect">
            <a:avLst/>
          </a:prstGeom>
          <a:noFill/>
        </p:spPr>
        <p:txBody>
          <a:bodyPr wrap="none" rtlCol="0">
            <a:spAutoFit/>
          </a:bodyPr>
          <a:lstStyle/>
          <a:p>
            <a:r>
              <a:rPr lang="de-DE" sz="1000"/>
              <a:t>HR, 1.02 (95% CI, 0.09-11.3)</a:t>
            </a:r>
          </a:p>
          <a:p>
            <a:r>
              <a:rPr lang="de-DE" sz="1000"/>
              <a:t>Log rank=0.988</a:t>
            </a:r>
          </a:p>
        </p:txBody>
      </p:sp>
      <p:sp>
        <p:nvSpPr>
          <p:cNvPr id="10" name="Text Placeholder 9">
            <a:extLst>
              <a:ext uri="{FF2B5EF4-FFF2-40B4-BE49-F238E27FC236}">
                <a16:creationId xmlns:a16="http://schemas.microsoft.com/office/drawing/2014/main" id="{24E86C4E-3177-A012-F3CF-293E91E16014}"/>
              </a:ext>
            </a:extLst>
          </p:cNvPr>
          <p:cNvSpPr>
            <a:spLocks noGrp="1"/>
          </p:cNvSpPr>
          <p:nvPr>
            <p:ph type="body" sz="quarter" idx="12"/>
          </p:nvPr>
        </p:nvSpPr>
        <p:spPr/>
        <p:txBody>
          <a:bodyPr/>
          <a:lstStyle/>
          <a:p>
            <a:r>
              <a:rPr lang="en-US"/>
              <a:t>PFS</a:t>
            </a:r>
          </a:p>
        </p:txBody>
      </p:sp>
      <p:sp>
        <p:nvSpPr>
          <p:cNvPr id="2" name="Title 1">
            <a:extLst>
              <a:ext uri="{FF2B5EF4-FFF2-40B4-BE49-F238E27FC236}">
                <a16:creationId xmlns:a16="http://schemas.microsoft.com/office/drawing/2014/main" id="{6B35F58A-4B6D-A257-16B8-B6A7E58EDDB0}"/>
              </a:ext>
            </a:extLst>
          </p:cNvPr>
          <p:cNvSpPr>
            <a:spLocks noGrp="1"/>
          </p:cNvSpPr>
          <p:nvPr>
            <p:ph type="title"/>
          </p:nvPr>
        </p:nvSpPr>
        <p:spPr/>
        <p:txBody>
          <a:bodyPr/>
          <a:lstStyle/>
          <a:p>
            <a:r>
              <a:rPr lang="en-US"/>
              <a:t>PFS and OS </a:t>
            </a:r>
          </a:p>
        </p:txBody>
      </p:sp>
      <p:sp>
        <p:nvSpPr>
          <p:cNvPr id="3" name="Footer Placeholder 2">
            <a:extLst>
              <a:ext uri="{FF2B5EF4-FFF2-40B4-BE49-F238E27FC236}">
                <a16:creationId xmlns:a16="http://schemas.microsoft.com/office/drawing/2014/main" id="{E457A352-7A2D-7CC9-B2F5-11FD9F80456B}"/>
              </a:ext>
            </a:extLst>
          </p:cNvPr>
          <p:cNvSpPr>
            <a:spLocks noGrp="1"/>
          </p:cNvSpPr>
          <p:nvPr>
            <p:ph type="ftr" sz="quarter" idx="13"/>
          </p:nvPr>
        </p:nvSpPr>
        <p:spPr/>
        <p:txBody>
          <a:bodyPr/>
          <a:lstStyle/>
          <a:p>
            <a:r>
              <a:rPr lang="en-US" baseline="30000">
                <a:solidFill>
                  <a:srgbClr val="4E4F4E"/>
                </a:solidFill>
                <a:latin typeface="Arial" panose="020B0604020202020204"/>
                <a:cs typeface="Arial" panose="020B0604020202020204" pitchFamily="34" charset="0"/>
              </a:rPr>
              <a:t>a</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Car accident, SARS-CoV2 infection, ischemic stroke. </a:t>
            </a:r>
          </a:p>
          <a:p>
            <a:r>
              <a:rPr lang="en-GB" b="1"/>
              <a:t>CI</a:t>
            </a:r>
            <a:r>
              <a:rPr lang="en-GB"/>
              <a:t>, confidence interval; </a:t>
            </a:r>
            <a:r>
              <a:rPr lang="en-GB" b="1"/>
              <a:t>HR</a:t>
            </a:r>
            <a:r>
              <a:rPr lang="en-GB"/>
              <a:t>, hazard ratio; </a:t>
            </a:r>
            <a:r>
              <a:rPr lang="en-GB" b="1"/>
              <a:t>MZL</a:t>
            </a:r>
            <a:r>
              <a:rPr lang="en-GB"/>
              <a:t>, marginal zone lymphoma; </a:t>
            </a:r>
            <a:r>
              <a:rPr lang="en-GB" b="1"/>
              <a:t>NMZL</a:t>
            </a:r>
            <a:r>
              <a:rPr lang="en-GB"/>
              <a:t>, nodal MZL; </a:t>
            </a:r>
            <a:r>
              <a:rPr lang="en-GB" b="1"/>
              <a:t>OS</a:t>
            </a:r>
            <a:r>
              <a:rPr lang="en-GB"/>
              <a:t>, overall survival; </a:t>
            </a:r>
            <a:r>
              <a:rPr lang="en-GB" b="1"/>
              <a:t>PFS</a:t>
            </a:r>
            <a:r>
              <a:rPr lang="en-GB"/>
              <a:t>, progression-free survival; </a:t>
            </a:r>
            <a:r>
              <a:rPr lang="en-GB" b="1"/>
              <a:t>SMZL</a:t>
            </a:r>
            <a:r>
              <a:rPr lang="en-GB"/>
              <a:t>, splenic MZL.</a:t>
            </a:r>
            <a:endPar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endParaRP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Thieblemont</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 et al. Abstract 65 presented at 17-ICML.</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sp>
        <p:nvSpPr>
          <p:cNvPr id="11" name="Text Placeholder 10">
            <a:extLst>
              <a:ext uri="{FF2B5EF4-FFF2-40B4-BE49-F238E27FC236}">
                <a16:creationId xmlns:a16="http://schemas.microsoft.com/office/drawing/2014/main" id="{4FFCA5F1-D3A5-6546-3BC7-FBD29BE17E9B}"/>
              </a:ext>
            </a:extLst>
          </p:cNvPr>
          <p:cNvSpPr>
            <a:spLocks noGrp="1"/>
          </p:cNvSpPr>
          <p:nvPr>
            <p:ph type="body" sz="quarter" idx="14"/>
          </p:nvPr>
        </p:nvSpPr>
        <p:spPr/>
        <p:txBody>
          <a:bodyPr/>
          <a:lstStyle/>
          <a:p>
            <a:r>
              <a:rPr lang="en-US"/>
              <a:t>OS</a:t>
            </a:r>
          </a:p>
        </p:txBody>
      </p:sp>
      <p:sp>
        <p:nvSpPr>
          <p:cNvPr id="138" name="Textfeld 137">
            <a:extLst>
              <a:ext uri="{FF2B5EF4-FFF2-40B4-BE49-F238E27FC236}">
                <a16:creationId xmlns:a16="http://schemas.microsoft.com/office/drawing/2014/main" id="{8EE38F2E-8221-3E25-E764-6FC3483CB7F7}"/>
              </a:ext>
            </a:extLst>
          </p:cNvPr>
          <p:cNvSpPr txBox="1"/>
          <p:nvPr/>
        </p:nvSpPr>
        <p:spPr>
          <a:xfrm>
            <a:off x="1269155" y="3168158"/>
            <a:ext cx="1757212" cy="400110"/>
          </a:xfrm>
          <a:prstGeom prst="rect">
            <a:avLst/>
          </a:prstGeom>
          <a:noFill/>
        </p:spPr>
        <p:txBody>
          <a:bodyPr wrap="none" rtlCol="0">
            <a:spAutoFit/>
          </a:bodyPr>
          <a:lstStyle/>
          <a:p>
            <a:r>
              <a:rPr lang="de-DE" sz="1000"/>
              <a:t>HR, 4.75 (95% CI, 1.2-18.5)</a:t>
            </a:r>
          </a:p>
          <a:p>
            <a:r>
              <a:rPr lang="de-DE" sz="1000"/>
              <a:t>Log rank=0.0133</a:t>
            </a:r>
          </a:p>
        </p:txBody>
      </p:sp>
      <p:sp>
        <p:nvSpPr>
          <p:cNvPr id="139" name="Textfeld 138">
            <a:extLst>
              <a:ext uri="{FF2B5EF4-FFF2-40B4-BE49-F238E27FC236}">
                <a16:creationId xmlns:a16="http://schemas.microsoft.com/office/drawing/2014/main" id="{FFFA0FD9-BD70-1ACE-763C-203F05C8367F}"/>
              </a:ext>
            </a:extLst>
          </p:cNvPr>
          <p:cNvSpPr txBox="1"/>
          <p:nvPr/>
        </p:nvSpPr>
        <p:spPr>
          <a:xfrm>
            <a:off x="3952990" y="3359539"/>
            <a:ext cx="612668" cy="276999"/>
          </a:xfrm>
          <a:prstGeom prst="rect">
            <a:avLst/>
          </a:prstGeom>
          <a:noFill/>
        </p:spPr>
        <p:txBody>
          <a:bodyPr wrap="none" rtlCol="0">
            <a:spAutoFit/>
          </a:bodyPr>
          <a:lstStyle/>
          <a:p>
            <a:r>
              <a:rPr lang="de-DE" sz="1200">
                <a:solidFill>
                  <a:schemeClr val="accent3"/>
                </a:solidFill>
              </a:rPr>
              <a:t>NMZL</a:t>
            </a:r>
          </a:p>
        </p:txBody>
      </p:sp>
      <p:sp>
        <p:nvSpPr>
          <p:cNvPr id="140" name="Textfeld 139">
            <a:extLst>
              <a:ext uri="{FF2B5EF4-FFF2-40B4-BE49-F238E27FC236}">
                <a16:creationId xmlns:a16="http://schemas.microsoft.com/office/drawing/2014/main" id="{D7C00B17-351A-8150-DEF7-4C4F9AA42224}"/>
              </a:ext>
            </a:extLst>
          </p:cNvPr>
          <p:cNvSpPr txBox="1"/>
          <p:nvPr/>
        </p:nvSpPr>
        <p:spPr>
          <a:xfrm>
            <a:off x="3952990" y="2109989"/>
            <a:ext cx="604653" cy="276999"/>
          </a:xfrm>
          <a:prstGeom prst="rect">
            <a:avLst/>
          </a:prstGeom>
          <a:noFill/>
        </p:spPr>
        <p:txBody>
          <a:bodyPr wrap="none" rtlCol="0">
            <a:spAutoFit/>
          </a:bodyPr>
          <a:lstStyle/>
          <a:p>
            <a:r>
              <a:rPr lang="de-DE" sz="1200">
                <a:solidFill>
                  <a:schemeClr val="accent1"/>
                </a:solidFill>
              </a:rPr>
              <a:t>SMZL</a:t>
            </a:r>
          </a:p>
        </p:txBody>
      </p:sp>
      <p:sp>
        <p:nvSpPr>
          <p:cNvPr id="143" name="Textfeld 142">
            <a:extLst>
              <a:ext uri="{FF2B5EF4-FFF2-40B4-BE49-F238E27FC236}">
                <a16:creationId xmlns:a16="http://schemas.microsoft.com/office/drawing/2014/main" id="{C534D05F-E55A-B1B2-BE0F-4313140AEC11}"/>
              </a:ext>
            </a:extLst>
          </p:cNvPr>
          <p:cNvSpPr txBox="1"/>
          <p:nvPr/>
        </p:nvSpPr>
        <p:spPr>
          <a:xfrm>
            <a:off x="1269155" y="3642395"/>
            <a:ext cx="2903359" cy="553998"/>
          </a:xfrm>
          <a:prstGeom prst="rect">
            <a:avLst/>
          </a:prstGeom>
          <a:noFill/>
        </p:spPr>
        <p:txBody>
          <a:bodyPr wrap="none" rtlCol="0">
            <a:spAutoFit/>
          </a:bodyPr>
          <a:lstStyle/>
          <a:p>
            <a:r>
              <a:rPr lang="de-DE" sz="1000" b="1"/>
              <a:t>Whole </a:t>
            </a:r>
            <a:r>
              <a:rPr lang="de-DE" sz="1000" b="1" err="1"/>
              <a:t>cohort</a:t>
            </a:r>
            <a:r>
              <a:rPr lang="de-DE" sz="1000" b="1"/>
              <a:t>	2-yr PFS: 77% (95% CI: 59-88)</a:t>
            </a:r>
          </a:p>
          <a:p>
            <a:r>
              <a:rPr lang="de-DE" sz="1000" b="1"/>
              <a:t>SMZL	2-yr PFS: 86% (95% CI: 62-95)</a:t>
            </a:r>
          </a:p>
          <a:p>
            <a:r>
              <a:rPr lang="de-DE" sz="1000" b="1"/>
              <a:t>NMZL	2-yr PFS: 59% (95% CI: 27-81)</a:t>
            </a:r>
          </a:p>
        </p:txBody>
      </p:sp>
      <p:graphicFrame>
        <p:nvGraphicFramePr>
          <p:cNvPr id="144" name="Tabelle 143">
            <a:extLst>
              <a:ext uri="{FF2B5EF4-FFF2-40B4-BE49-F238E27FC236}">
                <a16:creationId xmlns:a16="http://schemas.microsoft.com/office/drawing/2014/main" id="{A6C64672-B904-33F4-AB16-8DB7A861ED38}"/>
              </a:ext>
            </a:extLst>
          </p:cNvPr>
          <p:cNvGraphicFramePr>
            <a:graphicFrameLocks noGrp="1"/>
          </p:cNvGraphicFramePr>
          <p:nvPr>
            <p:extLst>
              <p:ext uri="{D42A27DB-BD31-4B8C-83A1-F6EECF244321}">
                <p14:modId xmlns:p14="http://schemas.microsoft.com/office/powerpoint/2010/main" val="2327668879"/>
              </p:ext>
            </p:extLst>
          </p:nvPr>
        </p:nvGraphicFramePr>
        <p:xfrm>
          <a:off x="417600" y="4966116"/>
          <a:ext cx="5597496" cy="673200"/>
        </p:xfrm>
        <a:graphic>
          <a:graphicData uri="http://schemas.openxmlformats.org/drawingml/2006/table">
            <a:tbl>
              <a:tblPr firstRow="1" bandRow="1">
                <a:tableStyleId>{5C22544A-7EE6-4342-B048-85BDC9FD1C3A}</a:tableStyleId>
              </a:tblPr>
              <a:tblGrid>
                <a:gridCol w="432000">
                  <a:extLst>
                    <a:ext uri="{9D8B030D-6E8A-4147-A177-3AD203B41FA5}">
                      <a16:colId xmlns:a16="http://schemas.microsoft.com/office/drawing/2014/main" val="591698663"/>
                    </a:ext>
                  </a:extLst>
                </a:gridCol>
                <a:gridCol w="668916">
                  <a:extLst>
                    <a:ext uri="{9D8B030D-6E8A-4147-A177-3AD203B41FA5}">
                      <a16:colId xmlns:a16="http://schemas.microsoft.com/office/drawing/2014/main" val="2949672590"/>
                    </a:ext>
                  </a:extLst>
                </a:gridCol>
                <a:gridCol w="668916">
                  <a:extLst>
                    <a:ext uri="{9D8B030D-6E8A-4147-A177-3AD203B41FA5}">
                      <a16:colId xmlns:a16="http://schemas.microsoft.com/office/drawing/2014/main" val="3548635927"/>
                    </a:ext>
                  </a:extLst>
                </a:gridCol>
                <a:gridCol w="668916">
                  <a:extLst>
                    <a:ext uri="{9D8B030D-6E8A-4147-A177-3AD203B41FA5}">
                      <a16:colId xmlns:a16="http://schemas.microsoft.com/office/drawing/2014/main" val="2891013861"/>
                    </a:ext>
                  </a:extLst>
                </a:gridCol>
                <a:gridCol w="668916">
                  <a:extLst>
                    <a:ext uri="{9D8B030D-6E8A-4147-A177-3AD203B41FA5}">
                      <a16:colId xmlns:a16="http://schemas.microsoft.com/office/drawing/2014/main" val="4205657699"/>
                    </a:ext>
                  </a:extLst>
                </a:gridCol>
                <a:gridCol w="668916">
                  <a:extLst>
                    <a:ext uri="{9D8B030D-6E8A-4147-A177-3AD203B41FA5}">
                      <a16:colId xmlns:a16="http://schemas.microsoft.com/office/drawing/2014/main" val="2041373745"/>
                    </a:ext>
                  </a:extLst>
                </a:gridCol>
                <a:gridCol w="668916">
                  <a:extLst>
                    <a:ext uri="{9D8B030D-6E8A-4147-A177-3AD203B41FA5}">
                      <a16:colId xmlns:a16="http://schemas.microsoft.com/office/drawing/2014/main" val="1462809416"/>
                    </a:ext>
                  </a:extLst>
                </a:gridCol>
                <a:gridCol w="612000">
                  <a:extLst>
                    <a:ext uri="{9D8B030D-6E8A-4147-A177-3AD203B41FA5}">
                      <a16:colId xmlns:a16="http://schemas.microsoft.com/office/drawing/2014/main" val="3126519366"/>
                    </a:ext>
                  </a:extLst>
                </a:gridCol>
                <a:gridCol w="540000">
                  <a:extLst>
                    <a:ext uri="{9D8B030D-6E8A-4147-A177-3AD203B41FA5}">
                      <a16:colId xmlns:a16="http://schemas.microsoft.com/office/drawing/2014/main" val="1256601748"/>
                    </a:ext>
                  </a:extLst>
                </a:gridCol>
              </a:tblGrid>
              <a:tr h="142877">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t>No. of patients</a:t>
                      </a:r>
                    </a:p>
                  </a:txBody>
                  <a:tcPr marT="36000" marB="3600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err="1"/>
                        <a:t>No</a:t>
                      </a:r>
                      <a:r>
                        <a:rPr lang="de-DE" sz="1000"/>
                        <a:t>. </a:t>
                      </a:r>
                      <a:r>
                        <a:rPr lang="de-DE" sz="1000" err="1"/>
                        <a:t>of</a:t>
                      </a:r>
                      <a:r>
                        <a:rPr lang="de-DE" sz="1000"/>
                        <a:t> </a:t>
                      </a:r>
                      <a:r>
                        <a:rPr lang="de-DE" sz="1000" err="1"/>
                        <a:t>patients</a:t>
                      </a:r>
                      <a:r>
                        <a:rPr lang="de-DE" sz="1000"/>
                        <a:t> at </a:t>
                      </a:r>
                      <a:r>
                        <a:rPr lang="de-DE" sz="1000" err="1"/>
                        <a:t>risk</a:t>
                      </a:r>
                      <a:endParaRPr lang="de-DE" sz="1000"/>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Relapses</a:t>
                      </a:r>
                      <a:endParaRPr lang="de-DE" sz="1000"/>
                    </a:p>
                  </a:txBody>
                  <a:tcPr marL="0" marR="36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Deaths</a:t>
                      </a:r>
                      <a:r>
                        <a:rPr lang="en-US" sz="1000" baseline="30000"/>
                        <a:t>a</a:t>
                      </a:r>
                      <a:r>
                        <a:rPr lang="en-US" sz="1000"/>
                        <a:t>  </a:t>
                      </a:r>
                    </a:p>
                  </a:txBody>
                  <a:tcPr marL="0" marR="36000" marT="36000" marB="36000"/>
                </a:tc>
                <a:extLst>
                  <a:ext uri="{0D108BD9-81ED-4DB2-BD59-A6C34878D82A}">
                    <a16:rowId xmlns:a16="http://schemas.microsoft.com/office/drawing/2014/main" val="558085198"/>
                  </a:ext>
                </a:extLst>
              </a:tr>
              <a:tr h="155539">
                <a:tc>
                  <a:txBody>
                    <a:bodyPr/>
                    <a:lstStyle/>
                    <a:p>
                      <a:pPr algn="ctr"/>
                      <a:endParaRPr lang="de-DE" sz="1000">
                        <a:solidFill>
                          <a:schemeClr val="tx1"/>
                        </a:solidFill>
                      </a:endParaRPr>
                    </a:p>
                  </a:txBody>
                  <a:tcPr marL="0" marR="0" marT="36000" marB="36000" anchor="ctr">
                    <a:solidFill>
                      <a:schemeClr val="accent1"/>
                    </a:solidFill>
                  </a:tcPr>
                </a:tc>
                <a:tc>
                  <a:txBody>
                    <a:bodyPr/>
                    <a:lstStyle/>
                    <a:p>
                      <a:pPr algn="ctr"/>
                      <a:r>
                        <a:rPr lang="de-DE" sz="1000">
                          <a:solidFill>
                            <a:schemeClr val="tx1"/>
                          </a:solidFill>
                        </a:rPr>
                        <a:t>30</a:t>
                      </a:r>
                    </a:p>
                  </a:txBody>
                  <a:tcPr marL="0" marR="0" marT="36000" marB="36000" anchor="ctr"/>
                </a:tc>
                <a:tc>
                  <a:txBody>
                    <a:bodyPr/>
                    <a:lstStyle/>
                    <a:p>
                      <a:pPr algn="ctr"/>
                      <a:r>
                        <a:rPr lang="de-DE" sz="1000">
                          <a:solidFill>
                            <a:schemeClr val="tx1"/>
                          </a:solidFill>
                        </a:rPr>
                        <a:t>28</a:t>
                      </a:r>
                    </a:p>
                  </a:txBody>
                  <a:tcPr marL="0" marR="0" marT="36000" marB="36000" anchor="ctr"/>
                </a:tc>
                <a:tc>
                  <a:txBody>
                    <a:bodyPr/>
                    <a:lstStyle/>
                    <a:p>
                      <a:pPr algn="ctr"/>
                      <a:r>
                        <a:rPr lang="de-DE" sz="1000">
                          <a:solidFill>
                            <a:schemeClr val="tx1"/>
                          </a:solidFill>
                        </a:rPr>
                        <a:t>28</a:t>
                      </a:r>
                    </a:p>
                  </a:txBody>
                  <a:tcPr marL="0" marR="0" marT="36000" marB="36000" anchor="ctr"/>
                </a:tc>
                <a:tc>
                  <a:txBody>
                    <a:bodyPr/>
                    <a:lstStyle/>
                    <a:p>
                      <a:pPr algn="ctr"/>
                      <a:r>
                        <a:rPr lang="de-DE" sz="1000">
                          <a:solidFill>
                            <a:schemeClr val="tx1"/>
                          </a:solidFill>
                        </a:rPr>
                        <a:t>21</a:t>
                      </a:r>
                    </a:p>
                  </a:txBody>
                  <a:tcPr marL="0" marR="0" marT="36000" marB="36000" anchor="ctr"/>
                </a:tc>
                <a:tc>
                  <a:txBody>
                    <a:bodyPr/>
                    <a:lstStyle/>
                    <a:p>
                      <a:pPr algn="ctr"/>
                      <a:r>
                        <a:rPr lang="de-DE" sz="1000">
                          <a:solidFill>
                            <a:schemeClr val="tx1"/>
                          </a:solidFill>
                        </a:rPr>
                        <a:t>7</a:t>
                      </a:r>
                    </a:p>
                  </a:txBody>
                  <a:tcPr marL="0" marR="0" marT="36000" marB="36000" anchor="ctr"/>
                </a:tc>
                <a:tc>
                  <a:txBody>
                    <a:bodyPr/>
                    <a:lstStyle/>
                    <a:p>
                      <a:pPr algn="ctr"/>
                      <a:r>
                        <a:rPr lang="de-DE" sz="1000">
                          <a:solidFill>
                            <a:schemeClr val="tx1"/>
                          </a:solidFill>
                        </a:rPr>
                        <a:t>0</a:t>
                      </a:r>
                    </a:p>
                  </a:txBody>
                  <a:tcPr marL="0" marR="0" marT="36000" marB="36000" anchor="ctr"/>
                </a:tc>
                <a:tc>
                  <a:txBody>
                    <a:bodyPr/>
                    <a:lstStyle/>
                    <a:p>
                      <a:pPr algn="ctr"/>
                      <a:r>
                        <a:rPr lang="de-DE" sz="1000">
                          <a:solidFill>
                            <a:schemeClr val="tx1"/>
                          </a:solidFill>
                        </a:rPr>
                        <a:t>1</a:t>
                      </a:r>
                    </a:p>
                  </a:txBody>
                  <a:tcPr marL="0" marR="36000" marT="36000" marB="36000" anchor="ctr"/>
                </a:tc>
                <a:tc>
                  <a:txBody>
                    <a:bodyPr/>
                    <a:lstStyle/>
                    <a:p>
                      <a:pPr algn="ctr"/>
                      <a:r>
                        <a:rPr lang="de-DE" sz="1000">
                          <a:solidFill>
                            <a:schemeClr val="tx1"/>
                          </a:solidFill>
                        </a:rPr>
                        <a:t>2</a:t>
                      </a:r>
                    </a:p>
                  </a:txBody>
                  <a:tcPr marL="0" marR="36000" marT="36000" marB="36000" anchor="ctr"/>
                </a:tc>
                <a:extLst>
                  <a:ext uri="{0D108BD9-81ED-4DB2-BD59-A6C34878D82A}">
                    <a16:rowId xmlns:a16="http://schemas.microsoft.com/office/drawing/2014/main" val="1001529525"/>
                  </a:ext>
                </a:extLst>
              </a:tr>
              <a:tr h="142877">
                <a:tc>
                  <a:txBody>
                    <a:bodyPr/>
                    <a:lstStyle/>
                    <a:p>
                      <a:pPr algn="ctr"/>
                      <a:endParaRPr lang="de-DE" sz="1000">
                        <a:solidFill>
                          <a:schemeClr val="tx1"/>
                        </a:solidFill>
                      </a:endParaRPr>
                    </a:p>
                  </a:txBody>
                  <a:tcPr marL="0" marR="0" marT="36000" marB="36000" anchor="ctr">
                    <a:solidFill>
                      <a:schemeClr val="accent3"/>
                    </a:solidFill>
                  </a:tcPr>
                </a:tc>
                <a:tc>
                  <a:txBody>
                    <a:bodyPr/>
                    <a:lstStyle/>
                    <a:p>
                      <a:pPr algn="ctr"/>
                      <a:r>
                        <a:rPr lang="de-DE" sz="1000">
                          <a:solidFill>
                            <a:schemeClr val="tx1"/>
                          </a:solidFill>
                        </a:rPr>
                        <a:t>15</a:t>
                      </a:r>
                    </a:p>
                  </a:txBody>
                  <a:tcPr marL="0" marR="0" marT="36000" marB="36000" anchor="ctr"/>
                </a:tc>
                <a:tc>
                  <a:txBody>
                    <a:bodyPr/>
                    <a:lstStyle/>
                    <a:p>
                      <a:pPr algn="ctr"/>
                      <a:r>
                        <a:rPr lang="de-DE" sz="1000">
                          <a:solidFill>
                            <a:schemeClr val="tx1"/>
                          </a:solidFill>
                        </a:rPr>
                        <a:t>13</a:t>
                      </a:r>
                    </a:p>
                  </a:txBody>
                  <a:tcPr marL="0" marR="0" marT="36000" marB="36000" anchor="ctr"/>
                </a:tc>
                <a:tc>
                  <a:txBody>
                    <a:bodyPr/>
                    <a:lstStyle/>
                    <a:p>
                      <a:pPr algn="ctr"/>
                      <a:r>
                        <a:rPr lang="de-DE" sz="1000">
                          <a:solidFill>
                            <a:schemeClr val="tx1"/>
                          </a:solidFill>
                        </a:rPr>
                        <a:t>10</a:t>
                      </a:r>
                    </a:p>
                  </a:txBody>
                  <a:tcPr marL="0" marR="0" marT="36000" marB="36000" anchor="ctr"/>
                </a:tc>
                <a:tc>
                  <a:txBody>
                    <a:bodyPr/>
                    <a:lstStyle/>
                    <a:p>
                      <a:pPr algn="ctr"/>
                      <a:r>
                        <a:rPr lang="de-DE" sz="1000">
                          <a:solidFill>
                            <a:schemeClr val="tx1"/>
                          </a:solidFill>
                        </a:rPr>
                        <a:t>9</a:t>
                      </a:r>
                    </a:p>
                  </a:txBody>
                  <a:tcPr marL="0" marR="0" marT="36000" marB="36000" anchor="ctr"/>
                </a:tc>
                <a:tc>
                  <a:txBody>
                    <a:bodyPr/>
                    <a:lstStyle/>
                    <a:p>
                      <a:pPr algn="ctr"/>
                      <a:r>
                        <a:rPr lang="de-DE" sz="1000">
                          <a:solidFill>
                            <a:schemeClr val="tx1"/>
                          </a:solidFill>
                        </a:rPr>
                        <a:t>4</a:t>
                      </a:r>
                    </a:p>
                  </a:txBody>
                  <a:tcPr marL="0" marR="0" marT="36000" marB="36000" anchor="ctr"/>
                </a:tc>
                <a:tc>
                  <a:txBody>
                    <a:bodyPr/>
                    <a:lstStyle/>
                    <a:p>
                      <a:pPr algn="ctr"/>
                      <a:r>
                        <a:rPr lang="de-DE" sz="1000">
                          <a:solidFill>
                            <a:schemeClr val="tx1"/>
                          </a:solidFill>
                        </a:rPr>
                        <a:t>0</a:t>
                      </a:r>
                    </a:p>
                  </a:txBody>
                  <a:tcPr marL="0" marR="0" marT="36000" marB="36000" anchor="ctr"/>
                </a:tc>
                <a:tc>
                  <a:txBody>
                    <a:bodyPr/>
                    <a:lstStyle/>
                    <a:p>
                      <a:pPr algn="ctr"/>
                      <a:r>
                        <a:rPr lang="de-DE" sz="1000">
                          <a:solidFill>
                            <a:schemeClr val="tx1"/>
                          </a:solidFill>
                        </a:rPr>
                        <a:t>6</a:t>
                      </a:r>
                    </a:p>
                  </a:txBody>
                  <a:tcPr marL="0" marR="36000" marT="36000" marB="36000" anchor="ctr"/>
                </a:tc>
                <a:tc>
                  <a:txBody>
                    <a:bodyPr/>
                    <a:lstStyle/>
                    <a:p>
                      <a:pPr algn="ctr"/>
                      <a:r>
                        <a:rPr lang="de-DE" sz="1000">
                          <a:solidFill>
                            <a:schemeClr val="tx1"/>
                          </a:solidFill>
                        </a:rPr>
                        <a:t>1</a:t>
                      </a:r>
                    </a:p>
                  </a:txBody>
                  <a:tcPr marL="0" marR="36000" marT="36000" marB="36000" anchor="ctr"/>
                </a:tc>
                <a:extLst>
                  <a:ext uri="{0D108BD9-81ED-4DB2-BD59-A6C34878D82A}">
                    <a16:rowId xmlns:a16="http://schemas.microsoft.com/office/drawing/2014/main" val="2876687392"/>
                  </a:ext>
                </a:extLst>
              </a:tr>
            </a:tbl>
          </a:graphicData>
        </a:graphic>
      </p:graphicFrame>
      <p:graphicFrame>
        <p:nvGraphicFramePr>
          <p:cNvPr id="147" name="Tabelle 146">
            <a:extLst>
              <a:ext uri="{FF2B5EF4-FFF2-40B4-BE49-F238E27FC236}">
                <a16:creationId xmlns:a16="http://schemas.microsoft.com/office/drawing/2014/main" id="{1F56B371-FC1D-3F04-B1F1-4BE1F15FEFB8}"/>
              </a:ext>
            </a:extLst>
          </p:cNvPr>
          <p:cNvGraphicFramePr>
            <a:graphicFrameLocks noGrp="1"/>
          </p:cNvGraphicFramePr>
          <p:nvPr>
            <p:extLst>
              <p:ext uri="{D42A27DB-BD31-4B8C-83A1-F6EECF244321}">
                <p14:modId xmlns:p14="http://schemas.microsoft.com/office/powerpoint/2010/main" val="2151599299"/>
              </p:ext>
            </p:extLst>
          </p:nvPr>
        </p:nvGraphicFramePr>
        <p:xfrm>
          <a:off x="6213599" y="4966116"/>
          <a:ext cx="5115600" cy="673200"/>
        </p:xfrm>
        <a:graphic>
          <a:graphicData uri="http://schemas.openxmlformats.org/drawingml/2006/table">
            <a:tbl>
              <a:tblPr firstRow="1" bandRow="1">
                <a:tableStyleId>{5C22544A-7EE6-4342-B048-85BDC9FD1C3A}</a:tableStyleId>
              </a:tblPr>
              <a:tblGrid>
                <a:gridCol w="428400">
                  <a:extLst>
                    <a:ext uri="{9D8B030D-6E8A-4147-A177-3AD203B41FA5}">
                      <a16:colId xmlns:a16="http://schemas.microsoft.com/office/drawing/2014/main" val="591698663"/>
                    </a:ext>
                  </a:extLst>
                </a:gridCol>
                <a:gridCol w="669600">
                  <a:extLst>
                    <a:ext uri="{9D8B030D-6E8A-4147-A177-3AD203B41FA5}">
                      <a16:colId xmlns:a16="http://schemas.microsoft.com/office/drawing/2014/main" val="2949672590"/>
                    </a:ext>
                  </a:extLst>
                </a:gridCol>
                <a:gridCol w="669600">
                  <a:extLst>
                    <a:ext uri="{9D8B030D-6E8A-4147-A177-3AD203B41FA5}">
                      <a16:colId xmlns:a16="http://schemas.microsoft.com/office/drawing/2014/main" val="3548635927"/>
                    </a:ext>
                  </a:extLst>
                </a:gridCol>
                <a:gridCol w="669600">
                  <a:extLst>
                    <a:ext uri="{9D8B030D-6E8A-4147-A177-3AD203B41FA5}">
                      <a16:colId xmlns:a16="http://schemas.microsoft.com/office/drawing/2014/main" val="2891013861"/>
                    </a:ext>
                  </a:extLst>
                </a:gridCol>
                <a:gridCol w="669600">
                  <a:extLst>
                    <a:ext uri="{9D8B030D-6E8A-4147-A177-3AD203B41FA5}">
                      <a16:colId xmlns:a16="http://schemas.microsoft.com/office/drawing/2014/main" val="4205657699"/>
                    </a:ext>
                  </a:extLst>
                </a:gridCol>
                <a:gridCol w="669600">
                  <a:extLst>
                    <a:ext uri="{9D8B030D-6E8A-4147-A177-3AD203B41FA5}">
                      <a16:colId xmlns:a16="http://schemas.microsoft.com/office/drawing/2014/main" val="2041373745"/>
                    </a:ext>
                  </a:extLst>
                </a:gridCol>
                <a:gridCol w="669600">
                  <a:extLst>
                    <a:ext uri="{9D8B030D-6E8A-4147-A177-3AD203B41FA5}">
                      <a16:colId xmlns:a16="http://schemas.microsoft.com/office/drawing/2014/main" val="1462809416"/>
                    </a:ext>
                  </a:extLst>
                </a:gridCol>
                <a:gridCol w="669600">
                  <a:extLst>
                    <a:ext uri="{9D8B030D-6E8A-4147-A177-3AD203B41FA5}">
                      <a16:colId xmlns:a16="http://schemas.microsoft.com/office/drawing/2014/main" val="1256601748"/>
                    </a:ext>
                  </a:extLst>
                </a:gridCol>
              </a:tblGrid>
              <a:tr h="142877">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t>No. of patients</a:t>
                      </a:r>
                    </a:p>
                  </a:txBody>
                  <a:tcPr marT="36000" marB="3600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err="1"/>
                        <a:t>No</a:t>
                      </a:r>
                      <a:r>
                        <a:rPr lang="de-DE" sz="1000"/>
                        <a:t>. </a:t>
                      </a:r>
                      <a:r>
                        <a:rPr lang="de-DE" sz="1000" err="1"/>
                        <a:t>of</a:t>
                      </a:r>
                      <a:r>
                        <a:rPr lang="de-DE" sz="1000"/>
                        <a:t> </a:t>
                      </a:r>
                      <a:r>
                        <a:rPr lang="de-DE" sz="1000" err="1"/>
                        <a:t>patients</a:t>
                      </a:r>
                      <a:r>
                        <a:rPr lang="de-DE" sz="1000"/>
                        <a:t> at </a:t>
                      </a:r>
                      <a:r>
                        <a:rPr lang="de-DE" sz="1000" err="1"/>
                        <a:t>risk</a:t>
                      </a:r>
                      <a:endParaRPr lang="de-DE" sz="1000"/>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err="1"/>
                        <a:t>Deaths</a:t>
                      </a:r>
                      <a:r>
                        <a:rPr lang="en-US" sz="1000" baseline="30000" err="1"/>
                        <a:t>a</a:t>
                      </a:r>
                      <a:r>
                        <a:rPr lang="en-US" sz="1000"/>
                        <a:t>  </a:t>
                      </a:r>
                    </a:p>
                  </a:txBody>
                  <a:tcPr marT="36000" marB="36000"/>
                </a:tc>
                <a:extLst>
                  <a:ext uri="{0D108BD9-81ED-4DB2-BD59-A6C34878D82A}">
                    <a16:rowId xmlns:a16="http://schemas.microsoft.com/office/drawing/2014/main" val="558085198"/>
                  </a:ext>
                </a:extLst>
              </a:tr>
              <a:tr h="142877">
                <a:tc>
                  <a:txBody>
                    <a:bodyPr/>
                    <a:lstStyle/>
                    <a:p>
                      <a:pPr algn="ctr"/>
                      <a:endParaRPr lang="de-DE" sz="1000">
                        <a:solidFill>
                          <a:schemeClr val="tx1"/>
                        </a:solidFill>
                      </a:endParaRPr>
                    </a:p>
                  </a:txBody>
                  <a:tcPr marL="0" marR="0" marT="36000" marB="36000" anchor="ctr">
                    <a:solidFill>
                      <a:schemeClr val="accent1"/>
                    </a:solidFill>
                  </a:tcPr>
                </a:tc>
                <a:tc>
                  <a:txBody>
                    <a:bodyPr/>
                    <a:lstStyle/>
                    <a:p>
                      <a:pPr algn="ctr"/>
                      <a:r>
                        <a:rPr lang="de-DE" sz="1000">
                          <a:solidFill>
                            <a:schemeClr val="tx1"/>
                          </a:solidFill>
                        </a:rPr>
                        <a:t>30</a:t>
                      </a:r>
                    </a:p>
                  </a:txBody>
                  <a:tcPr marL="0" marR="0" marT="36000" marB="36000" anchor="ctr"/>
                </a:tc>
                <a:tc>
                  <a:txBody>
                    <a:bodyPr/>
                    <a:lstStyle/>
                    <a:p>
                      <a:pPr algn="ctr"/>
                      <a:r>
                        <a:rPr lang="de-DE" sz="1000">
                          <a:solidFill>
                            <a:schemeClr val="tx1"/>
                          </a:solidFill>
                        </a:rPr>
                        <a:t>28</a:t>
                      </a:r>
                    </a:p>
                  </a:txBody>
                  <a:tcPr marL="0" marR="0" marT="36000" marB="36000" anchor="ctr"/>
                </a:tc>
                <a:tc>
                  <a:txBody>
                    <a:bodyPr/>
                    <a:lstStyle/>
                    <a:p>
                      <a:pPr algn="ctr"/>
                      <a:r>
                        <a:rPr lang="de-DE" sz="1000">
                          <a:solidFill>
                            <a:schemeClr val="tx1"/>
                          </a:solidFill>
                        </a:rPr>
                        <a:t>28</a:t>
                      </a:r>
                    </a:p>
                  </a:txBody>
                  <a:tcPr marL="0" marR="0" marT="36000" marB="36000" anchor="ctr"/>
                </a:tc>
                <a:tc>
                  <a:txBody>
                    <a:bodyPr/>
                    <a:lstStyle/>
                    <a:p>
                      <a:pPr algn="ctr"/>
                      <a:r>
                        <a:rPr lang="de-DE" sz="1000">
                          <a:solidFill>
                            <a:schemeClr val="tx1"/>
                          </a:solidFill>
                        </a:rPr>
                        <a:t>21</a:t>
                      </a:r>
                    </a:p>
                  </a:txBody>
                  <a:tcPr marL="0" marR="0" marT="36000" marB="36000" anchor="ctr"/>
                </a:tc>
                <a:tc>
                  <a:txBody>
                    <a:bodyPr/>
                    <a:lstStyle/>
                    <a:p>
                      <a:pPr algn="ctr"/>
                      <a:r>
                        <a:rPr lang="de-DE" sz="1000">
                          <a:solidFill>
                            <a:schemeClr val="tx1"/>
                          </a:solidFill>
                        </a:rPr>
                        <a:t>7</a:t>
                      </a:r>
                    </a:p>
                  </a:txBody>
                  <a:tcPr marL="0" marR="0" marT="36000" marB="36000" anchor="ctr"/>
                </a:tc>
                <a:tc>
                  <a:txBody>
                    <a:bodyPr/>
                    <a:lstStyle/>
                    <a:p>
                      <a:pPr algn="ctr"/>
                      <a:r>
                        <a:rPr lang="de-DE" sz="1000">
                          <a:solidFill>
                            <a:schemeClr val="tx1"/>
                          </a:solidFill>
                        </a:rPr>
                        <a:t>0</a:t>
                      </a:r>
                    </a:p>
                  </a:txBody>
                  <a:tcPr marL="0" marR="0" marT="36000" marB="36000" anchor="ctr"/>
                </a:tc>
                <a:tc>
                  <a:txBody>
                    <a:bodyPr/>
                    <a:lstStyle/>
                    <a:p>
                      <a:pPr algn="ctr"/>
                      <a:r>
                        <a:rPr lang="de-DE" sz="1000">
                          <a:solidFill>
                            <a:schemeClr val="tx1"/>
                          </a:solidFill>
                        </a:rPr>
                        <a:t>2</a:t>
                      </a:r>
                    </a:p>
                  </a:txBody>
                  <a:tcPr marL="0" marR="0" marT="36000" marB="36000" anchor="ctr"/>
                </a:tc>
                <a:extLst>
                  <a:ext uri="{0D108BD9-81ED-4DB2-BD59-A6C34878D82A}">
                    <a16:rowId xmlns:a16="http://schemas.microsoft.com/office/drawing/2014/main" val="1001529525"/>
                  </a:ext>
                </a:extLst>
              </a:tr>
              <a:tr h="142877">
                <a:tc>
                  <a:txBody>
                    <a:bodyPr/>
                    <a:lstStyle/>
                    <a:p>
                      <a:pPr algn="ctr"/>
                      <a:endParaRPr lang="de-DE" sz="1000">
                        <a:solidFill>
                          <a:schemeClr val="tx1"/>
                        </a:solidFill>
                      </a:endParaRPr>
                    </a:p>
                  </a:txBody>
                  <a:tcPr marL="0" marR="0" marT="36000" marB="36000" anchor="ctr">
                    <a:solidFill>
                      <a:schemeClr val="accent3"/>
                    </a:solidFill>
                  </a:tcPr>
                </a:tc>
                <a:tc>
                  <a:txBody>
                    <a:bodyPr/>
                    <a:lstStyle/>
                    <a:p>
                      <a:pPr algn="ctr"/>
                      <a:r>
                        <a:rPr lang="de-DE" sz="1000">
                          <a:solidFill>
                            <a:schemeClr val="tx1"/>
                          </a:solidFill>
                        </a:rPr>
                        <a:t>15</a:t>
                      </a:r>
                    </a:p>
                  </a:txBody>
                  <a:tcPr marL="0" marR="0" marT="36000" marB="36000" anchor="ctr"/>
                </a:tc>
                <a:tc>
                  <a:txBody>
                    <a:bodyPr/>
                    <a:lstStyle/>
                    <a:p>
                      <a:pPr algn="ctr"/>
                      <a:r>
                        <a:rPr lang="de-DE" sz="1000">
                          <a:solidFill>
                            <a:schemeClr val="tx1"/>
                          </a:solidFill>
                        </a:rPr>
                        <a:t>13</a:t>
                      </a:r>
                    </a:p>
                  </a:txBody>
                  <a:tcPr marL="0" marR="0" marT="36000" marB="36000" anchor="ctr"/>
                </a:tc>
                <a:tc>
                  <a:txBody>
                    <a:bodyPr/>
                    <a:lstStyle/>
                    <a:p>
                      <a:pPr algn="ctr"/>
                      <a:r>
                        <a:rPr lang="de-DE" sz="1000">
                          <a:solidFill>
                            <a:schemeClr val="tx1"/>
                          </a:solidFill>
                        </a:rPr>
                        <a:t>11</a:t>
                      </a:r>
                    </a:p>
                  </a:txBody>
                  <a:tcPr marL="0" marR="0" marT="36000" marB="36000" anchor="ctr"/>
                </a:tc>
                <a:tc>
                  <a:txBody>
                    <a:bodyPr/>
                    <a:lstStyle/>
                    <a:p>
                      <a:pPr algn="ctr"/>
                      <a:r>
                        <a:rPr lang="de-DE" sz="1000">
                          <a:solidFill>
                            <a:schemeClr val="tx1"/>
                          </a:solidFill>
                        </a:rPr>
                        <a:t>9</a:t>
                      </a:r>
                    </a:p>
                  </a:txBody>
                  <a:tcPr marL="0" marR="0" marT="36000" marB="36000" anchor="ctr"/>
                </a:tc>
                <a:tc>
                  <a:txBody>
                    <a:bodyPr/>
                    <a:lstStyle/>
                    <a:p>
                      <a:pPr algn="ctr"/>
                      <a:r>
                        <a:rPr lang="de-DE" sz="1000">
                          <a:solidFill>
                            <a:schemeClr val="tx1"/>
                          </a:solidFill>
                        </a:rPr>
                        <a:t>4</a:t>
                      </a:r>
                    </a:p>
                  </a:txBody>
                  <a:tcPr marL="0" marR="0" marT="36000" marB="36000" anchor="ctr"/>
                </a:tc>
                <a:tc>
                  <a:txBody>
                    <a:bodyPr/>
                    <a:lstStyle/>
                    <a:p>
                      <a:pPr algn="ctr"/>
                      <a:r>
                        <a:rPr lang="de-DE" sz="1000">
                          <a:solidFill>
                            <a:schemeClr val="tx1"/>
                          </a:solidFill>
                        </a:rPr>
                        <a:t>0</a:t>
                      </a:r>
                    </a:p>
                  </a:txBody>
                  <a:tcPr marL="0" marR="0" marT="36000" marB="36000" anchor="ctr"/>
                </a:tc>
                <a:tc>
                  <a:txBody>
                    <a:bodyPr/>
                    <a:lstStyle/>
                    <a:p>
                      <a:pPr algn="ctr"/>
                      <a:r>
                        <a:rPr lang="de-DE" sz="1000">
                          <a:solidFill>
                            <a:schemeClr val="tx1"/>
                          </a:solidFill>
                        </a:rPr>
                        <a:t>1</a:t>
                      </a:r>
                    </a:p>
                  </a:txBody>
                  <a:tcPr marL="0" marR="0" marT="36000" marB="36000" anchor="ctr"/>
                </a:tc>
                <a:extLst>
                  <a:ext uri="{0D108BD9-81ED-4DB2-BD59-A6C34878D82A}">
                    <a16:rowId xmlns:a16="http://schemas.microsoft.com/office/drawing/2014/main" val="2876687392"/>
                  </a:ext>
                </a:extLst>
              </a:tr>
            </a:tbl>
          </a:graphicData>
        </a:graphic>
      </p:graphicFrame>
    </p:spTree>
    <p:extLst>
      <p:ext uri="{BB962C8B-B14F-4D97-AF65-F5344CB8AC3E}">
        <p14:creationId xmlns:p14="http://schemas.microsoft.com/office/powerpoint/2010/main" val="2175185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3D6EF4-CF03-A360-FD42-0A58E55FBC10}"/>
              </a:ext>
            </a:extLst>
          </p:cNvPr>
          <p:cNvSpPr txBox="1"/>
          <p:nvPr/>
        </p:nvSpPr>
        <p:spPr>
          <a:xfrm>
            <a:off x="8519269" y="2217364"/>
            <a:ext cx="1635879" cy="646331"/>
          </a:xfrm>
          <a:prstGeom prst="rect">
            <a:avLst/>
          </a:prstGeom>
          <a:noFill/>
        </p:spPr>
        <p:txBody>
          <a:bodyPr wrap="square" rtlCol="0">
            <a:spAutoFit/>
          </a:bodyPr>
          <a:lstStyle/>
          <a:p>
            <a:pPr algn="ctr"/>
            <a:r>
              <a:rPr lang="en-US" sz="1200">
                <a:solidFill>
                  <a:schemeClr val="accent5"/>
                </a:solidFill>
              </a:rPr>
              <a:t>72 patients (32%) achieved </a:t>
            </a:r>
            <a:r>
              <a:rPr lang="en-US" sz="1200" err="1">
                <a:solidFill>
                  <a:schemeClr val="accent5"/>
                </a:solidFill>
              </a:rPr>
              <a:t>uMRD</a:t>
            </a:r>
            <a:r>
              <a:rPr lang="en-US" sz="1200">
                <a:solidFill>
                  <a:schemeClr val="accent5"/>
                </a:solidFill>
              </a:rPr>
              <a:t> and at least PR</a:t>
            </a:r>
          </a:p>
        </p:txBody>
      </p:sp>
      <p:cxnSp>
        <p:nvCxnSpPr>
          <p:cNvPr id="12" name="Gerader Verbinder 11">
            <a:extLst>
              <a:ext uri="{FF2B5EF4-FFF2-40B4-BE49-F238E27FC236}">
                <a16:creationId xmlns:a16="http://schemas.microsoft.com/office/drawing/2014/main" id="{38623E36-31BD-F52D-6DCB-6FE46B7DBBE1}"/>
              </a:ext>
            </a:extLst>
          </p:cNvPr>
          <p:cNvCxnSpPr>
            <a:cxnSpLocks/>
          </p:cNvCxnSpPr>
          <p:nvPr/>
        </p:nvCxnSpPr>
        <p:spPr>
          <a:xfrm>
            <a:off x="4576588" y="5824499"/>
            <a:ext cx="32793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738B019A-985F-BBA4-2B2C-E96BE9BD06AB}"/>
              </a:ext>
            </a:extLst>
          </p:cNvPr>
          <p:cNvSpPr txBox="1"/>
          <p:nvPr/>
        </p:nvSpPr>
        <p:spPr>
          <a:xfrm>
            <a:off x="4774763" y="5858777"/>
            <a:ext cx="2883040" cy="276999"/>
          </a:xfrm>
          <a:prstGeom prst="rect">
            <a:avLst/>
          </a:prstGeom>
          <a:noFill/>
        </p:spPr>
        <p:txBody>
          <a:bodyPr wrap="none" rtlCol="0">
            <a:spAutoFit/>
          </a:bodyPr>
          <a:lstStyle/>
          <a:p>
            <a:pPr algn="ctr"/>
            <a:r>
              <a:rPr lang="de-DE" sz="1200"/>
              <a:t>After 15 </a:t>
            </a:r>
            <a:r>
              <a:rPr lang="de-DE" sz="1200" err="1"/>
              <a:t>Cycles</a:t>
            </a:r>
            <a:r>
              <a:rPr lang="de-DE" sz="1200"/>
              <a:t> </a:t>
            </a:r>
            <a:r>
              <a:rPr lang="de-DE" sz="1200" err="1"/>
              <a:t>of</a:t>
            </a:r>
            <a:r>
              <a:rPr lang="de-DE" sz="1200"/>
              <a:t> </a:t>
            </a:r>
            <a:r>
              <a:rPr lang="de-DE" sz="1200" err="1"/>
              <a:t>Venetoclax-Ibrutinib</a:t>
            </a:r>
            <a:endParaRPr lang="de-DE" sz="1200"/>
          </a:p>
        </p:txBody>
      </p:sp>
      <p:graphicFrame>
        <p:nvGraphicFramePr>
          <p:cNvPr id="10" name="Diagramm 9">
            <a:extLst>
              <a:ext uri="{FF2B5EF4-FFF2-40B4-BE49-F238E27FC236}">
                <a16:creationId xmlns:a16="http://schemas.microsoft.com/office/drawing/2014/main" id="{F18B0E41-1AD6-B55A-A360-933054A0AAAF}"/>
              </a:ext>
            </a:extLst>
          </p:cNvPr>
          <p:cNvGraphicFramePr/>
          <p:nvPr>
            <p:extLst>
              <p:ext uri="{D42A27DB-BD31-4B8C-83A1-F6EECF244321}">
                <p14:modId xmlns:p14="http://schemas.microsoft.com/office/powerpoint/2010/main" val="1768339557"/>
              </p:ext>
            </p:extLst>
          </p:nvPr>
        </p:nvGraphicFramePr>
        <p:xfrm>
          <a:off x="217441" y="1970040"/>
          <a:ext cx="11757118" cy="5184000"/>
        </p:xfrm>
        <a:graphic>
          <a:graphicData uri="http://schemas.openxmlformats.org/drawingml/2006/chart">
            <c:chart xmlns:c="http://schemas.openxmlformats.org/drawingml/2006/chart" xmlns:r="http://schemas.openxmlformats.org/officeDocument/2006/relationships" r:id="rId2"/>
          </a:graphicData>
        </a:graphic>
      </p:graphicFrame>
      <p:sp>
        <p:nvSpPr>
          <p:cNvPr id="15" name="Freihandform: Form 14">
            <a:extLst>
              <a:ext uri="{FF2B5EF4-FFF2-40B4-BE49-F238E27FC236}">
                <a16:creationId xmlns:a16="http://schemas.microsoft.com/office/drawing/2014/main" id="{65798841-3C71-91A2-E4F4-A8D1B02637AC}"/>
              </a:ext>
            </a:extLst>
          </p:cNvPr>
          <p:cNvSpPr/>
          <p:nvPr/>
        </p:nvSpPr>
        <p:spPr>
          <a:xfrm>
            <a:off x="4861026" y="2212146"/>
            <a:ext cx="3664752" cy="2627790"/>
          </a:xfrm>
          <a:custGeom>
            <a:avLst/>
            <a:gdLst>
              <a:gd name="connsiteX0" fmla="*/ 3543300 w 3543300"/>
              <a:gd name="connsiteY0" fmla="*/ 274320 h 1905000"/>
              <a:gd name="connsiteX1" fmla="*/ 2613660 w 3543300"/>
              <a:gd name="connsiteY1" fmla="*/ 1905000 h 1905000"/>
              <a:gd name="connsiteX2" fmla="*/ 2186940 w 3543300"/>
              <a:gd name="connsiteY2" fmla="*/ 1905000 h 1905000"/>
              <a:gd name="connsiteX3" fmla="*/ 1531620 w 3543300"/>
              <a:gd name="connsiteY3" fmla="*/ 830580 h 1905000"/>
              <a:gd name="connsiteX4" fmla="*/ 0 w 3543300"/>
              <a:gd name="connsiteY4" fmla="*/ 830580 h 1905000"/>
              <a:gd name="connsiteX5" fmla="*/ 0 w 3543300"/>
              <a:gd name="connsiteY5" fmla="*/ 0 h 1905000"/>
              <a:gd name="connsiteX6" fmla="*/ 2613660 w 3543300"/>
              <a:gd name="connsiteY6" fmla="*/ 0 h 1905000"/>
              <a:gd name="connsiteX7" fmla="*/ 3543300 w 3543300"/>
              <a:gd name="connsiteY7" fmla="*/ 27432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3300" h="1905000">
                <a:moveTo>
                  <a:pt x="3543300" y="274320"/>
                </a:moveTo>
                <a:lnTo>
                  <a:pt x="2613660" y="1905000"/>
                </a:lnTo>
                <a:lnTo>
                  <a:pt x="2186940" y="1905000"/>
                </a:lnTo>
                <a:lnTo>
                  <a:pt x="1531620" y="830580"/>
                </a:lnTo>
                <a:lnTo>
                  <a:pt x="0" y="830580"/>
                </a:lnTo>
                <a:lnTo>
                  <a:pt x="0" y="0"/>
                </a:lnTo>
                <a:lnTo>
                  <a:pt x="2613660" y="0"/>
                </a:lnTo>
                <a:lnTo>
                  <a:pt x="3543300" y="274320"/>
                </a:lnTo>
                <a:close/>
              </a:path>
            </a:pathLst>
          </a:custGeom>
          <a:noFill/>
          <a:ln w="19050">
            <a:solidFill>
              <a:schemeClr val="accent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507DD1EA-AC94-28D0-989C-3FC375E15308}"/>
              </a:ext>
            </a:extLst>
          </p:cNvPr>
          <p:cNvSpPr txBox="1"/>
          <p:nvPr/>
        </p:nvSpPr>
        <p:spPr>
          <a:xfrm>
            <a:off x="1180511" y="1895287"/>
            <a:ext cx="1063960" cy="307777"/>
          </a:xfrm>
          <a:prstGeom prst="rect">
            <a:avLst/>
          </a:prstGeom>
          <a:noFill/>
        </p:spPr>
        <p:txBody>
          <a:bodyPr wrap="square" rtlCol="0">
            <a:spAutoFit/>
          </a:bodyPr>
          <a:lstStyle/>
          <a:p>
            <a:pPr algn="ctr"/>
            <a:r>
              <a:rPr lang="de-DE" sz="1400"/>
              <a:t>N=225</a:t>
            </a:r>
          </a:p>
        </p:txBody>
      </p:sp>
      <p:sp>
        <p:nvSpPr>
          <p:cNvPr id="8" name="Titel 7">
            <a:extLst>
              <a:ext uri="{FF2B5EF4-FFF2-40B4-BE49-F238E27FC236}">
                <a16:creationId xmlns:a16="http://schemas.microsoft.com/office/drawing/2014/main" id="{E8CF6B64-3C28-40E9-20CD-4DB12050828F}"/>
              </a:ext>
            </a:extLst>
          </p:cNvPr>
          <p:cNvSpPr>
            <a:spLocks noGrp="1"/>
          </p:cNvSpPr>
          <p:nvPr>
            <p:ph type="title"/>
          </p:nvPr>
        </p:nvSpPr>
        <p:spPr/>
        <p:txBody>
          <a:bodyPr/>
          <a:lstStyle/>
          <a:p>
            <a:r>
              <a:rPr lang="en-GB"/>
              <a:t>MRD and </a:t>
            </a:r>
            <a:r>
              <a:rPr lang="en-GB" err="1"/>
              <a:t>iwCLL</a:t>
            </a:r>
            <a:r>
              <a:rPr lang="en-GB"/>
              <a:t> responses</a:t>
            </a:r>
          </a:p>
        </p:txBody>
      </p:sp>
      <p:sp>
        <p:nvSpPr>
          <p:cNvPr id="11" name="Textplatzhalter 10">
            <a:extLst>
              <a:ext uri="{FF2B5EF4-FFF2-40B4-BE49-F238E27FC236}">
                <a16:creationId xmlns:a16="http://schemas.microsoft.com/office/drawing/2014/main" id="{E6208040-1074-7D02-F565-96F9BE1FE368}"/>
              </a:ext>
            </a:extLst>
          </p:cNvPr>
          <p:cNvSpPr>
            <a:spLocks noGrp="1"/>
          </p:cNvSpPr>
          <p:nvPr>
            <p:ph type="body" sz="quarter" idx="12"/>
          </p:nvPr>
        </p:nvSpPr>
        <p:spPr/>
        <p:txBody>
          <a:bodyPr/>
          <a:lstStyle/>
          <a:p>
            <a:r>
              <a:rPr lang="en-GB"/>
              <a:t>MRD and </a:t>
            </a:r>
            <a:r>
              <a:rPr lang="en-GB" err="1"/>
              <a:t>iwCLL</a:t>
            </a:r>
            <a:r>
              <a:rPr lang="en-GB"/>
              <a:t> responses at end of first year of I-V treatment </a:t>
            </a:r>
          </a:p>
        </p:txBody>
      </p:sp>
      <p:sp>
        <p:nvSpPr>
          <p:cNvPr id="4" name="Footer Placeholder 3">
            <a:extLst>
              <a:ext uri="{FF2B5EF4-FFF2-40B4-BE49-F238E27FC236}">
                <a16:creationId xmlns:a16="http://schemas.microsoft.com/office/drawing/2014/main" id="{B48F0658-B6B3-FC80-5B3A-F3B82AA2D4FB}"/>
              </a:ext>
            </a:extLst>
          </p:cNvPr>
          <p:cNvSpPr>
            <a:spLocks noGrp="1"/>
          </p:cNvSpPr>
          <p:nvPr>
            <p:ph type="ftr" sz="quarter" idx="13"/>
          </p:nvPr>
        </p:nvSpPr>
        <p:spPr/>
        <p:txBody>
          <a:bodyPr/>
          <a:lstStyle/>
          <a:p>
            <a:r>
              <a:rPr lang="en-US" b="1">
                <a:solidFill>
                  <a:srgbClr val="4E4F4E"/>
                </a:solidFill>
                <a:cs typeface="Arial" panose="020B0604020202020204" pitchFamily="34" charset="0"/>
              </a:rPr>
              <a:t>I, </a:t>
            </a:r>
            <a:r>
              <a:rPr lang="en-US">
                <a:solidFill>
                  <a:srgbClr val="4E4F4E"/>
                </a:solidFill>
                <a:cs typeface="Arial" panose="020B0604020202020204" pitchFamily="34" charset="0"/>
              </a:rPr>
              <a:t>ibrutinib; </a:t>
            </a:r>
            <a:r>
              <a:rPr lang="en-US" b="1" err="1">
                <a:solidFill>
                  <a:srgbClr val="4E4F4E"/>
                </a:solidFill>
                <a:cs typeface="Arial" panose="020B0604020202020204" pitchFamily="34" charset="0"/>
              </a:rPr>
              <a:t>iwCLL</a:t>
            </a:r>
            <a:r>
              <a:rPr lang="en-US">
                <a:solidFill>
                  <a:srgbClr val="4E4F4E"/>
                </a:solidFill>
                <a:cs typeface="Arial" panose="020B0604020202020204" pitchFamily="34" charset="0"/>
              </a:rPr>
              <a:t>, International Workshop on Chronic Lymphocytic </a:t>
            </a:r>
            <a:r>
              <a:rPr lang="en-US" err="1">
                <a:solidFill>
                  <a:srgbClr val="4E4F4E"/>
                </a:solidFill>
                <a:cs typeface="Arial" panose="020B0604020202020204" pitchFamily="34" charset="0"/>
              </a:rPr>
              <a:t>Leukiemia</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MRD</a:t>
            </a:r>
            <a:r>
              <a:rPr lang="en-US">
                <a:solidFill>
                  <a:srgbClr val="4E4F4E"/>
                </a:solidFill>
                <a:cs typeface="Arial" panose="020B0604020202020204" pitchFamily="34" charset="0"/>
              </a:rPr>
              <a:t>, minimal residual disease; </a:t>
            </a:r>
            <a:br>
              <a:rPr lang="en-US">
                <a:solidFill>
                  <a:srgbClr val="4E4F4E"/>
                </a:solidFill>
                <a:cs typeface="Arial" panose="020B0604020202020204" pitchFamily="34" charset="0"/>
              </a:rPr>
            </a:br>
            <a:r>
              <a:rPr lang="en-US" b="1">
                <a:solidFill>
                  <a:srgbClr val="4E4F4E"/>
                </a:solidFill>
                <a:cs typeface="Arial" panose="020B0604020202020204" pitchFamily="34" charset="0"/>
              </a:rPr>
              <a:t>PR</a:t>
            </a:r>
            <a:r>
              <a:rPr lang="en-US">
                <a:solidFill>
                  <a:srgbClr val="4E4F4E"/>
                </a:solidFill>
                <a:cs typeface="Arial" panose="020B0604020202020204" pitchFamily="34" charset="0"/>
              </a:rPr>
              <a:t>, partial remission; </a:t>
            </a:r>
            <a:r>
              <a:rPr lang="en-US" b="1" err="1">
                <a:solidFill>
                  <a:srgbClr val="4E4F4E"/>
                </a:solidFill>
                <a:cs typeface="Arial" panose="020B0604020202020204" pitchFamily="34" charset="0"/>
              </a:rPr>
              <a:t>uMRD</a:t>
            </a:r>
            <a:r>
              <a:rPr lang="en-US">
                <a:solidFill>
                  <a:srgbClr val="4E4F4E"/>
                </a:solidFill>
                <a:cs typeface="Arial" panose="020B0604020202020204" pitchFamily="34" charset="0"/>
              </a:rPr>
              <a:t>, undetectable minimal residual disease; </a:t>
            </a:r>
            <a:r>
              <a:rPr lang="en-US" b="1">
                <a:solidFill>
                  <a:srgbClr val="4E4F4E"/>
                </a:solidFill>
                <a:cs typeface="Arial" panose="020B0604020202020204" pitchFamily="34" charset="0"/>
              </a:rPr>
              <a:t>V</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venetoclax</a:t>
            </a:r>
            <a:r>
              <a:rPr lang="en-US">
                <a:solidFill>
                  <a:srgbClr val="4E4F4E"/>
                </a:solidFill>
                <a:cs typeface="Arial" panose="020B0604020202020204" pitchFamily="34" charset="0"/>
              </a:rPr>
              <a:t>. </a:t>
            </a:r>
          </a:p>
          <a:p>
            <a:r>
              <a:rPr lang="en-US" b="1" err="1">
                <a:solidFill>
                  <a:srgbClr val="4E4F4E"/>
                </a:solidFill>
                <a:cs typeface="Arial" panose="020B0604020202020204" pitchFamily="34" charset="0"/>
              </a:rPr>
              <a:t>Kater</a:t>
            </a:r>
            <a:r>
              <a:rPr lang="en-US" b="1">
                <a:solidFill>
                  <a:srgbClr val="4E4F4E"/>
                </a:solidFill>
                <a:cs typeface="Arial" panose="020B0604020202020204" pitchFamily="34" charset="0"/>
              </a:rPr>
              <a:t> A, et al. Abstract S148 presented at EHA2023.</a:t>
            </a:r>
            <a:endParaRPr lang="en-GB"/>
          </a:p>
        </p:txBody>
      </p:sp>
    </p:spTree>
    <p:extLst>
      <p:ext uri="{BB962C8B-B14F-4D97-AF65-F5344CB8AC3E}">
        <p14:creationId xmlns:p14="http://schemas.microsoft.com/office/powerpoint/2010/main" val="10014860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BCC2B59B-66E3-AA7D-5104-06FAAC20D490}"/>
              </a:ext>
            </a:extLst>
          </p:cNvPr>
          <p:cNvSpPr>
            <a:spLocks noGrp="1"/>
          </p:cNvSpPr>
          <p:nvPr>
            <p:ph type="body" sz="quarter" idx="12"/>
          </p:nvPr>
        </p:nvSpPr>
        <p:spPr/>
        <p:txBody>
          <a:bodyPr/>
          <a:lstStyle/>
          <a:p>
            <a:r>
              <a:rPr lang="en-GB"/>
              <a:t>All patients SMZL + NMZL</a:t>
            </a:r>
          </a:p>
        </p:txBody>
      </p:sp>
      <p:sp>
        <p:nvSpPr>
          <p:cNvPr id="2" name="Title 1">
            <a:extLst>
              <a:ext uri="{FF2B5EF4-FFF2-40B4-BE49-F238E27FC236}">
                <a16:creationId xmlns:a16="http://schemas.microsoft.com/office/drawing/2014/main" id="{E139A659-A24D-5D76-0780-C165FCAC8194}"/>
              </a:ext>
            </a:extLst>
          </p:cNvPr>
          <p:cNvSpPr>
            <a:spLocks noGrp="1"/>
          </p:cNvSpPr>
          <p:nvPr>
            <p:ph type="title"/>
          </p:nvPr>
        </p:nvSpPr>
        <p:spPr/>
        <p:txBody>
          <a:bodyPr/>
          <a:lstStyle/>
          <a:p>
            <a:r>
              <a:rPr lang="en-US"/>
              <a:t>Drug-related AEs</a:t>
            </a:r>
          </a:p>
        </p:txBody>
      </p:sp>
      <p:sp>
        <p:nvSpPr>
          <p:cNvPr id="3" name="Footer Placeholder 2">
            <a:extLst>
              <a:ext uri="{FF2B5EF4-FFF2-40B4-BE49-F238E27FC236}">
                <a16:creationId xmlns:a16="http://schemas.microsoft.com/office/drawing/2014/main" id="{ADA45D21-38EB-BA8D-BF08-8FF808BC5586}"/>
              </a:ext>
            </a:extLst>
          </p:cNvPr>
          <p:cNvSpPr>
            <a:spLocks noGrp="1"/>
          </p:cNvSpPr>
          <p:nvPr>
            <p:ph type="ftr" sz="quarter" idx="13"/>
          </p:nvPr>
        </p:nvSpPr>
        <p:spPr/>
        <p:txBody>
          <a:bodyPr/>
          <a:lstStyle/>
          <a:p>
            <a:r>
              <a:rPr lang="en-GB" b="1"/>
              <a:t>AE, </a:t>
            </a:r>
            <a:r>
              <a:rPr lang="en-GB"/>
              <a:t>adverse event; </a:t>
            </a:r>
            <a:r>
              <a:rPr lang="en-GB" b="1"/>
              <a:t>MZL</a:t>
            </a:r>
            <a:r>
              <a:rPr lang="en-GB"/>
              <a:t>, marginal zone lymphoma; </a:t>
            </a:r>
            <a:r>
              <a:rPr lang="en-GB" b="1"/>
              <a:t>NMZL</a:t>
            </a:r>
            <a:r>
              <a:rPr lang="en-GB"/>
              <a:t>, nodal MZL; </a:t>
            </a:r>
            <a:r>
              <a:rPr lang="en-GB" b="1"/>
              <a:t>SMZL</a:t>
            </a:r>
            <a:r>
              <a:rPr lang="en-GB"/>
              <a:t>, splenic MZL.</a:t>
            </a: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Thieblemont</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 et al. Abstract 65 presented at 17-ICML</a:t>
            </a:r>
            <a:endParaRPr lang="en-GB"/>
          </a:p>
        </p:txBody>
      </p:sp>
      <p:graphicFrame>
        <p:nvGraphicFramePr>
          <p:cNvPr id="4" name="Diagramm 3">
            <a:extLst>
              <a:ext uri="{FF2B5EF4-FFF2-40B4-BE49-F238E27FC236}">
                <a16:creationId xmlns:a16="http://schemas.microsoft.com/office/drawing/2014/main" id="{D18EF9BD-B904-9872-341B-567A807D0A5F}"/>
              </a:ext>
            </a:extLst>
          </p:cNvPr>
          <p:cNvGraphicFramePr/>
          <p:nvPr>
            <p:extLst>
              <p:ext uri="{D42A27DB-BD31-4B8C-83A1-F6EECF244321}">
                <p14:modId xmlns:p14="http://schemas.microsoft.com/office/powerpoint/2010/main" val="2256911713"/>
              </p:ext>
            </p:extLst>
          </p:nvPr>
        </p:nvGraphicFramePr>
        <p:xfrm>
          <a:off x="55075" y="1917034"/>
          <a:ext cx="8117865" cy="3984686"/>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hteck 11">
            <a:extLst>
              <a:ext uri="{FF2B5EF4-FFF2-40B4-BE49-F238E27FC236}">
                <a16:creationId xmlns:a16="http://schemas.microsoft.com/office/drawing/2014/main" id="{31EC9290-1B9A-C79C-A0E3-DFB9840A86D5}"/>
              </a:ext>
            </a:extLst>
          </p:cNvPr>
          <p:cNvSpPr/>
          <p:nvPr/>
        </p:nvSpPr>
        <p:spPr>
          <a:xfrm>
            <a:off x="4320541" y="5847290"/>
            <a:ext cx="2000250" cy="276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a:solidFill>
                  <a:schemeClr val="tx1"/>
                </a:solidFill>
              </a:rPr>
              <a:t>% </a:t>
            </a:r>
            <a:r>
              <a:rPr lang="de-DE" sz="1200" b="1" err="1">
                <a:solidFill>
                  <a:schemeClr val="tx1"/>
                </a:solidFill>
              </a:rPr>
              <a:t>of</a:t>
            </a:r>
            <a:r>
              <a:rPr lang="de-DE" sz="1200" b="1">
                <a:solidFill>
                  <a:schemeClr val="tx1"/>
                </a:solidFill>
              </a:rPr>
              <a:t> </a:t>
            </a:r>
            <a:r>
              <a:rPr lang="de-DE" sz="1200" b="1" err="1">
                <a:solidFill>
                  <a:schemeClr val="tx1"/>
                </a:solidFill>
              </a:rPr>
              <a:t>patients</a:t>
            </a:r>
            <a:endParaRPr lang="de-DE" sz="1200" b="1">
              <a:solidFill>
                <a:schemeClr val="tx1"/>
              </a:solidFill>
            </a:endParaRPr>
          </a:p>
        </p:txBody>
      </p:sp>
      <p:sp>
        <p:nvSpPr>
          <p:cNvPr id="13" name="Rechteck 12">
            <a:extLst>
              <a:ext uri="{FF2B5EF4-FFF2-40B4-BE49-F238E27FC236}">
                <a16:creationId xmlns:a16="http://schemas.microsoft.com/office/drawing/2014/main" id="{0C2B4B94-680B-0214-23D4-E3522AD75841}"/>
              </a:ext>
            </a:extLst>
          </p:cNvPr>
          <p:cNvSpPr/>
          <p:nvPr/>
        </p:nvSpPr>
        <p:spPr>
          <a:xfrm>
            <a:off x="6695789" y="4783247"/>
            <a:ext cx="2424399" cy="495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400" b="1" err="1">
                <a:solidFill>
                  <a:schemeClr val="tx1"/>
                </a:solidFill>
              </a:rPr>
              <a:t>No</a:t>
            </a:r>
            <a:r>
              <a:rPr lang="de-DE" sz="1400" b="1">
                <a:solidFill>
                  <a:schemeClr val="tx1"/>
                </a:solidFill>
              </a:rPr>
              <a:t> </a:t>
            </a:r>
            <a:r>
              <a:rPr lang="de-DE" sz="1400" b="1" err="1">
                <a:solidFill>
                  <a:schemeClr val="tx1"/>
                </a:solidFill>
              </a:rPr>
              <a:t>difference</a:t>
            </a:r>
            <a:endParaRPr lang="de-DE" sz="1400" b="1">
              <a:solidFill>
                <a:schemeClr val="tx1"/>
              </a:solidFill>
            </a:endParaRPr>
          </a:p>
          <a:p>
            <a:r>
              <a:rPr lang="de-DE" sz="1400" b="1" err="1">
                <a:solidFill>
                  <a:schemeClr val="tx1"/>
                </a:solidFill>
              </a:rPr>
              <a:t>between</a:t>
            </a:r>
            <a:r>
              <a:rPr lang="de-DE" sz="1400" b="1">
                <a:solidFill>
                  <a:schemeClr val="tx1"/>
                </a:solidFill>
              </a:rPr>
              <a:t> SMZL and NMZL</a:t>
            </a:r>
          </a:p>
        </p:txBody>
      </p:sp>
      <p:sp>
        <p:nvSpPr>
          <p:cNvPr id="7" name="Rechteck 6">
            <a:extLst>
              <a:ext uri="{FF2B5EF4-FFF2-40B4-BE49-F238E27FC236}">
                <a16:creationId xmlns:a16="http://schemas.microsoft.com/office/drawing/2014/main" id="{297AF77D-2B4D-FF53-8C72-D1062A3E4043}"/>
              </a:ext>
            </a:extLst>
          </p:cNvPr>
          <p:cNvSpPr/>
          <p:nvPr/>
        </p:nvSpPr>
        <p:spPr>
          <a:xfrm>
            <a:off x="4233054" y="2482839"/>
            <a:ext cx="129822" cy="1298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9" name="Rechteck 8">
            <a:extLst>
              <a:ext uri="{FF2B5EF4-FFF2-40B4-BE49-F238E27FC236}">
                <a16:creationId xmlns:a16="http://schemas.microsoft.com/office/drawing/2014/main" id="{DC46B831-1CD2-CCCF-BBCA-82F5478F4807}"/>
              </a:ext>
            </a:extLst>
          </p:cNvPr>
          <p:cNvSpPr/>
          <p:nvPr/>
        </p:nvSpPr>
        <p:spPr>
          <a:xfrm>
            <a:off x="4233054" y="2686039"/>
            <a:ext cx="129822" cy="12982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Tree>
    <p:extLst>
      <p:ext uri="{BB962C8B-B14F-4D97-AF65-F5344CB8AC3E}">
        <p14:creationId xmlns:p14="http://schemas.microsoft.com/office/powerpoint/2010/main" val="22408303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554B-E240-0D7D-FC4D-EDA2D4095014}"/>
              </a:ext>
            </a:extLst>
          </p:cNvPr>
          <p:cNvSpPr>
            <a:spLocks noGrp="1"/>
          </p:cNvSpPr>
          <p:nvPr>
            <p:ph type="title"/>
          </p:nvPr>
        </p:nvSpPr>
        <p:spPr/>
        <p:txBody>
          <a:bodyPr/>
          <a:lstStyle/>
          <a:p>
            <a:r>
              <a:rPr lang="en-US"/>
              <a:t>AEs of specific interest</a:t>
            </a:r>
          </a:p>
        </p:txBody>
      </p:sp>
      <p:sp>
        <p:nvSpPr>
          <p:cNvPr id="3" name="Footer Placeholder 2">
            <a:extLst>
              <a:ext uri="{FF2B5EF4-FFF2-40B4-BE49-F238E27FC236}">
                <a16:creationId xmlns:a16="http://schemas.microsoft.com/office/drawing/2014/main" id="{2A5B20AB-F8A7-094B-9421-3A0A578FF5B5}"/>
              </a:ext>
            </a:extLst>
          </p:cNvPr>
          <p:cNvSpPr>
            <a:spLocks noGrp="1"/>
          </p:cNvSpPr>
          <p:nvPr>
            <p:ph type="ftr" sz="quarter" idx="10"/>
          </p:nvPr>
        </p:nvSpPr>
        <p:spPr/>
        <p:txBody>
          <a:bodyPr/>
          <a:lstStyle/>
          <a:p>
            <a:r>
              <a:rPr lang="en-US" baseline="30000">
                <a:solidFill>
                  <a:srgbClr val="4E4F4E"/>
                </a:solidFill>
                <a:latin typeface="Arial" panose="020B0604020202020204"/>
                <a:cs typeface="Arial" panose="020B0604020202020204" pitchFamily="34" charset="0"/>
              </a:rPr>
              <a:t>a</a:t>
            </a:r>
            <a:r>
              <a:rPr lang="en-US">
                <a:solidFill>
                  <a:srgbClr val="4E4F4E"/>
                </a:solidFill>
                <a:latin typeface="Arial" panose="020B0604020202020204"/>
                <a:cs typeface="Arial" panose="020B0604020202020204" pitchFamily="34" charset="0"/>
              </a:rPr>
              <a:t> Hypertension, atrial fibrillation/flutter, ventricular extrasystole. </a:t>
            </a:r>
          </a:p>
          <a:p>
            <a:r>
              <a:rPr lang="en-US" b="1">
                <a:solidFill>
                  <a:srgbClr val="4E4F4E"/>
                </a:solidFill>
                <a:latin typeface="Arial" panose="020B0604020202020204"/>
                <a:cs typeface="Arial" panose="020B0604020202020204" pitchFamily="34" charset="0"/>
              </a:rPr>
              <a:t>AE, </a:t>
            </a:r>
            <a:r>
              <a:rPr lang="en-US">
                <a:solidFill>
                  <a:srgbClr val="4E4F4E"/>
                </a:solidFill>
                <a:latin typeface="Arial" panose="020B0604020202020204"/>
                <a:cs typeface="Arial" panose="020B0604020202020204" pitchFamily="34" charset="0"/>
              </a:rPr>
              <a:t>adverse event; </a:t>
            </a:r>
            <a:r>
              <a:rPr lang="en-US" b="1">
                <a:solidFill>
                  <a:srgbClr val="4E4F4E"/>
                </a:solidFill>
                <a:latin typeface="Arial" panose="020B0604020202020204"/>
                <a:cs typeface="Arial" panose="020B0604020202020204" pitchFamily="34" charset="0"/>
              </a:rPr>
              <a:t>DR</a:t>
            </a:r>
            <a:r>
              <a:rPr lang="en-US">
                <a:solidFill>
                  <a:srgbClr val="4E4F4E"/>
                </a:solidFill>
                <a:latin typeface="Arial" panose="020B0604020202020204"/>
                <a:cs typeface="Arial" panose="020B0604020202020204" pitchFamily="34" charset="0"/>
              </a:rPr>
              <a:t>, disease-related; </a:t>
            </a:r>
            <a:r>
              <a:rPr lang="en-GB" b="1"/>
              <a:t>MZL</a:t>
            </a:r>
            <a:r>
              <a:rPr lang="en-GB"/>
              <a:t>, marginal zone lymphoma; </a:t>
            </a:r>
            <a:r>
              <a:rPr lang="en-GB" b="1"/>
              <a:t>NMZL</a:t>
            </a:r>
            <a:r>
              <a:rPr lang="en-GB"/>
              <a:t>, nodal MZL;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NDR</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not disease-related;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SAE</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serious adverse event; </a:t>
            </a:r>
            <a:r>
              <a:rPr lang="en-GB" b="1"/>
              <a:t>SMZL</a:t>
            </a:r>
            <a:r>
              <a:rPr lang="en-GB"/>
              <a:t>, splenic MZL. </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t>
            </a: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Thieblemont</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 et al. Abstract 65 presented at 17-ICML.</a:t>
            </a:r>
            <a:endParaRPr lang="en-GB"/>
          </a:p>
        </p:txBody>
      </p:sp>
      <p:sp>
        <p:nvSpPr>
          <p:cNvPr id="6" name="TextBox 5">
            <a:extLst>
              <a:ext uri="{FF2B5EF4-FFF2-40B4-BE49-F238E27FC236}">
                <a16:creationId xmlns:a16="http://schemas.microsoft.com/office/drawing/2014/main" id="{70C95BF6-7D0A-7908-D6C4-62FD4E1C5C41}"/>
              </a:ext>
            </a:extLst>
          </p:cNvPr>
          <p:cNvSpPr txBox="1"/>
          <p:nvPr/>
        </p:nvSpPr>
        <p:spPr>
          <a:xfrm>
            <a:off x="417600" y="4685629"/>
            <a:ext cx="8532812" cy="1079884"/>
          </a:xfrm>
          <a:prstGeom prst="rect">
            <a:avLst/>
          </a:prstGeom>
          <a:solidFill>
            <a:schemeClr val="bg2"/>
          </a:solidFill>
        </p:spPr>
        <p:txBody>
          <a:bodyPr wrap="square" lIns="144000" tIns="108000" rIns="144000" bIns="108000" rtlCol="0">
            <a:spAutoFit/>
          </a:bodyPr>
          <a:lstStyle/>
          <a:p>
            <a:pPr marL="285750" indent="-285750">
              <a:spcBef>
                <a:spcPts val="600"/>
              </a:spcBef>
              <a:buClr>
                <a:schemeClr val="accent2"/>
              </a:buClr>
              <a:buFont typeface="Arial" panose="020B0604020202020204" pitchFamily="34" charset="0"/>
              <a:buChar char="•"/>
            </a:pPr>
            <a:r>
              <a:rPr lang="en-US" sz="1400"/>
              <a:t>4 infections are SAEs (3 COVID-19 all NDR, 1 strongyloidiasis NDR) </a:t>
            </a:r>
          </a:p>
          <a:p>
            <a:pPr marL="285750" indent="-285750">
              <a:buClr>
                <a:schemeClr val="accent2"/>
              </a:buClr>
              <a:buFont typeface="Arial" panose="020B0604020202020204" pitchFamily="34" charset="0"/>
              <a:buChar char="•"/>
            </a:pPr>
            <a:r>
              <a:rPr lang="en-US" sz="1400"/>
              <a:t>1 neutropenia is a SAE (DR rituximab)</a:t>
            </a:r>
          </a:p>
          <a:p>
            <a:pPr marL="285750" indent="-285750">
              <a:buClr>
                <a:schemeClr val="accent2"/>
              </a:buClr>
              <a:buFont typeface="Arial" panose="020B0604020202020204" pitchFamily="34" charset="0"/>
              <a:buChar char="•"/>
            </a:pPr>
            <a:r>
              <a:rPr lang="en-US" sz="1400"/>
              <a:t>2 cardiac events are SAEs (1 flutter NDR, 1 flutter DR rituximab)</a:t>
            </a:r>
          </a:p>
          <a:p>
            <a:pPr marL="285750" indent="-285750">
              <a:buClr>
                <a:schemeClr val="accent2"/>
              </a:buClr>
              <a:buFont typeface="Arial" panose="020B0604020202020204" pitchFamily="34" charset="0"/>
              <a:buChar char="•"/>
            </a:pPr>
            <a:r>
              <a:rPr lang="en-US" sz="1400"/>
              <a:t>1 hemorrhage is a SAE (hemolytic anemia NDR)</a:t>
            </a:r>
          </a:p>
        </p:txBody>
      </p:sp>
      <p:graphicFrame>
        <p:nvGraphicFramePr>
          <p:cNvPr id="7" name="Table 7">
            <a:extLst>
              <a:ext uri="{FF2B5EF4-FFF2-40B4-BE49-F238E27FC236}">
                <a16:creationId xmlns:a16="http://schemas.microsoft.com/office/drawing/2014/main" id="{F8357695-3B05-E9E8-BFC9-77BB3512639F}"/>
              </a:ext>
            </a:extLst>
          </p:cNvPr>
          <p:cNvGraphicFramePr>
            <a:graphicFrameLocks noGrp="1"/>
          </p:cNvGraphicFramePr>
          <p:nvPr>
            <p:extLst>
              <p:ext uri="{D42A27DB-BD31-4B8C-83A1-F6EECF244321}">
                <p14:modId xmlns:p14="http://schemas.microsoft.com/office/powerpoint/2010/main" val="3541626920"/>
              </p:ext>
            </p:extLst>
          </p:nvPr>
        </p:nvGraphicFramePr>
        <p:xfrm>
          <a:off x="416534" y="1666800"/>
          <a:ext cx="8524264" cy="2858880"/>
        </p:xfrm>
        <a:graphic>
          <a:graphicData uri="http://schemas.openxmlformats.org/drawingml/2006/table">
            <a:tbl>
              <a:tblPr firstRow="1" bandRow="1">
                <a:tableStyleId>{5C22544A-7EE6-4342-B048-85BDC9FD1C3A}</a:tableStyleId>
              </a:tblPr>
              <a:tblGrid>
                <a:gridCol w="1217752">
                  <a:extLst>
                    <a:ext uri="{9D8B030D-6E8A-4147-A177-3AD203B41FA5}">
                      <a16:colId xmlns:a16="http://schemas.microsoft.com/office/drawing/2014/main" val="1889527155"/>
                    </a:ext>
                  </a:extLst>
                </a:gridCol>
                <a:gridCol w="1217752">
                  <a:extLst>
                    <a:ext uri="{9D8B030D-6E8A-4147-A177-3AD203B41FA5}">
                      <a16:colId xmlns:a16="http://schemas.microsoft.com/office/drawing/2014/main" val="2932592298"/>
                    </a:ext>
                  </a:extLst>
                </a:gridCol>
                <a:gridCol w="1217752">
                  <a:extLst>
                    <a:ext uri="{9D8B030D-6E8A-4147-A177-3AD203B41FA5}">
                      <a16:colId xmlns:a16="http://schemas.microsoft.com/office/drawing/2014/main" val="1263625752"/>
                    </a:ext>
                  </a:extLst>
                </a:gridCol>
                <a:gridCol w="1217752">
                  <a:extLst>
                    <a:ext uri="{9D8B030D-6E8A-4147-A177-3AD203B41FA5}">
                      <a16:colId xmlns:a16="http://schemas.microsoft.com/office/drawing/2014/main" val="2291870998"/>
                    </a:ext>
                  </a:extLst>
                </a:gridCol>
                <a:gridCol w="1217752">
                  <a:extLst>
                    <a:ext uri="{9D8B030D-6E8A-4147-A177-3AD203B41FA5}">
                      <a16:colId xmlns:a16="http://schemas.microsoft.com/office/drawing/2014/main" val="497909471"/>
                    </a:ext>
                  </a:extLst>
                </a:gridCol>
                <a:gridCol w="1217752">
                  <a:extLst>
                    <a:ext uri="{9D8B030D-6E8A-4147-A177-3AD203B41FA5}">
                      <a16:colId xmlns:a16="http://schemas.microsoft.com/office/drawing/2014/main" val="3721365437"/>
                    </a:ext>
                  </a:extLst>
                </a:gridCol>
                <a:gridCol w="1217752">
                  <a:extLst>
                    <a:ext uri="{9D8B030D-6E8A-4147-A177-3AD203B41FA5}">
                      <a16:colId xmlns:a16="http://schemas.microsoft.com/office/drawing/2014/main" val="1565278938"/>
                    </a:ext>
                  </a:extLst>
                </a:gridCol>
              </a:tblGrid>
              <a:tr h="184896">
                <a:tc>
                  <a:txBody>
                    <a:bodyPr/>
                    <a:lstStyle/>
                    <a:p>
                      <a:endParaRPr lang="en-US" sz="1400"/>
                    </a:p>
                  </a:txBody>
                  <a:tcPr marT="72000" marB="72000" anchor="ctr"/>
                </a:tc>
                <a:tc gridSpan="2">
                  <a:txBody>
                    <a:bodyPr/>
                    <a:lstStyle/>
                    <a:p>
                      <a:pPr algn="ctr"/>
                      <a:r>
                        <a:rPr lang="en-US" sz="1400">
                          <a:solidFill>
                            <a:schemeClr val="bg1"/>
                          </a:solidFill>
                        </a:rPr>
                        <a:t>All</a:t>
                      </a:r>
                    </a:p>
                  </a:txBody>
                  <a:tcPr marT="72000" marB="72000" anchor="ctr"/>
                </a:tc>
                <a:tc hMerge="1">
                  <a:txBody>
                    <a:bodyPr/>
                    <a:lstStyle/>
                    <a:p>
                      <a:endParaRPr lang="en-US"/>
                    </a:p>
                  </a:txBody>
                  <a:tcPr/>
                </a:tc>
                <a:tc gridSpan="2">
                  <a:txBody>
                    <a:bodyPr/>
                    <a:lstStyle/>
                    <a:p>
                      <a:pPr algn="ctr"/>
                      <a:r>
                        <a:rPr lang="en-US" sz="1400">
                          <a:solidFill>
                            <a:schemeClr val="bg1"/>
                          </a:solidFill>
                        </a:rPr>
                        <a:t>SMZL</a:t>
                      </a:r>
                    </a:p>
                  </a:txBody>
                  <a:tcPr marT="72000" marB="72000" anchor="ctr">
                    <a:solidFill>
                      <a:schemeClr val="bg2">
                        <a:lumMod val="50000"/>
                      </a:schemeClr>
                    </a:solidFill>
                  </a:tcPr>
                </a:tc>
                <a:tc hMerge="1">
                  <a:txBody>
                    <a:bodyPr/>
                    <a:lstStyle/>
                    <a:p>
                      <a:endParaRPr lang="en-US"/>
                    </a:p>
                  </a:txBody>
                  <a:tcPr/>
                </a:tc>
                <a:tc gridSpan="2">
                  <a:txBody>
                    <a:bodyPr/>
                    <a:lstStyle/>
                    <a:p>
                      <a:pPr algn="ctr"/>
                      <a:r>
                        <a:rPr lang="en-US" sz="1400">
                          <a:solidFill>
                            <a:schemeClr val="bg1"/>
                          </a:solidFill>
                        </a:rPr>
                        <a:t>NMZL</a:t>
                      </a:r>
                    </a:p>
                  </a:txBody>
                  <a:tcPr marT="72000" marB="72000" anchor="ctr">
                    <a:solidFill>
                      <a:schemeClr val="accent4"/>
                    </a:solidFill>
                  </a:tcPr>
                </a:tc>
                <a:tc hMerge="1">
                  <a:txBody>
                    <a:bodyPr/>
                    <a:lstStyle/>
                    <a:p>
                      <a:endParaRPr lang="en-US"/>
                    </a:p>
                  </a:txBody>
                  <a:tcPr/>
                </a:tc>
                <a:extLst>
                  <a:ext uri="{0D108BD9-81ED-4DB2-BD59-A6C34878D82A}">
                    <a16:rowId xmlns:a16="http://schemas.microsoft.com/office/drawing/2014/main" val="3477187532"/>
                  </a:ext>
                </a:extLst>
              </a:tr>
              <a:tr h="184896">
                <a:tc>
                  <a:txBody>
                    <a:bodyPr/>
                    <a:lstStyle/>
                    <a:p>
                      <a:endParaRPr lang="en-US" sz="1400" b="1"/>
                    </a:p>
                  </a:txBody>
                  <a:tcPr marT="72000" marB="72000" anchor="ctr"/>
                </a:tc>
                <a:tc>
                  <a:txBody>
                    <a:bodyPr/>
                    <a:lstStyle/>
                    <a:p>
                      <a:pPr algn="ctr" fontAlgn="b"/>
                      <a:r>
                        <a:rPr lang="en-GB" sz="1400" b="1" i="0" u="none" strike="noStrike">
                          <a:solidFill>
                            <a:schemeClr val="tx1"/>
                          </a:solidFill>
                          <a:effectLst/>
                          <a:latin typeface="+mn-lt"/>
                        </a:rPr>
                        <a:t>Any grade</a:t>
                      </a:r>
                    </a:p>
                  </a:txBody>
                  <a:tcPr marT="72000" marB="72000" anchor="ctr"/>
                </a:tc>
                <a:tc>
                  <a:txBody>
                    <a:bodyPr/>
                    <a:lstStyle/>
                    <a:p>
                      <a:pPr algn="ctr" fontAlgn="b"/>
                      <a:r>
                        <a:rPr lang="en-GB" sz="1400" b="1" i="0" u="none" strike="noStrike">
                          <a:solidFill>
                            <a:schemeClr val="tx1"/>
                          </a:solidFill>
                          <a:effectLst/>
                          <a:latin typeface="+mn-lt"/>
                        </a:rPr>
                        <a:t>Grade 3+</a:t>
                      </a:r>
                    </a:p>
                  </a:txBody>
                  <a:tcPr marT="72000" marB="72000" anchor="ctr"/>
                </a:tc>
                <a:tc>
                  <a:txBody>
                    <a:bodyPr/>
                    <a:lstStyle/>
                    <a:p>
                      <a:pPr algn="ctr" fontAlgn="b"/>
                      <a:r>
                        <a:rPr lang="en-GB" sz="1400" b="1" i="0" u="none" strike="noStrike">
                          <a:solidFill>
                            <a:schemeClr val="tx1"/>
                          </a:solidFill>
                          <a:effectLst/>
                          <a:latin typeface="+mn-lt"/>
                        </a:rPr>
                        <a:t>Any grade</a:t>
                      </a:r>
                    </a:p>
                  </a:txBody>
                  <a:tcPr marT="72000" marB="72000" anchor="ctr"/>
                </a:tc>
                <a:tc>
                  <a:txBody>
                    <a:bodyPr/>
                    <a:lstStyle/>
                    <a:p>
                      <a:pPr algn="ctr" fontAlgn="b"/>
                      <a:r>
                        <a:rPr lang="en-GB" sz="1400" b="1" i="0" u="none" strike="noStrike">
                          <a:solidFill>
                            <a:schemeClr val="tx1"/>
                          </a:solidFill>
                          <a:effectLst/>
                          <a:latin typeface="+mn-lt"/>
                        </a:rPr>
                        <a:t>Grade 3+</a:t>
                      </a:r>
                    </a:p>
                  </a:txBody>
                  <a:tcPr marT="72000" marB="72000" anchor="ctr"/>
                </a:tc>
                <a:tc>
                  <a:txBody>
                    <a:bodyPr/>
                    <a:lstStyle/>
                    <a:p>
                      <a:pPr algn="ctr" fontAlgn="b"/>
                      <a:r>
                        <a:rPr lang="en-GB" sz="1400" b="1" i="0" u="none" strike="noStrike">
                          <a:solidFill>
                            <a:schemeClr val="tx1"/>
                          </a:solidFill>
                          <a:effectLst/>
                          <a:latin typeface="+mn-lt"/>
                        </a:rPr>
                        <a:t>Any grade</a:t>
                      </a:r>
                    </a:p>
                  </a:txBody>
                  <a:tcPr marT="72000" marB="72000" anchor="ctr"/>
                </a:tc>
                <a:tc>
                  <a:txBody>
                    <a:bodyPr/>
                    <a:lstStyle/>
                    <a:p>
                      <a:pPr algn="ctr" fontAlgn="b"/>
                      <a:r>
                        <a:rPr lang="en-GB" sz="1400" b="1" i="0" u="none" strike="noStrike">
                          <a:solidFill>
                            <a:schemeClr val="tx1"/>
                          </a:solidFill>
                          <a:effectLst/>
                          <a:latin typeface="+mn-lt"/>
                        </a:rPr>
                        <a:t>Grade 3+</a:t>
                      </a:r>
                    </a:p>
                  </a:txBody>
                  <a:tcPr marT="72000" marB="72000" anchor="ctr"/>
                </a:tc>
                <a:extLst>
                  <a:ext uri="{0D108BD9-81ED-4DB2-BD59-A6C34878D82A}">
                    <a16:rowId xmlns:a16="http://schemas.microsoft.com/office/drawing/2014/main" val="2321802382"/>
                  </a:ext>
                </a:extLst>
              </a:tr>
              <a:tr h="184896">
                <a:tc>
                  <a:txBody>
                    <a:bodyPr/>
                    <a:lstStyle/>
                    <a:p>
                      <a:pPr algn="l" fontAlgn="b"/>
                      <a:r>
                        <a:rPr lang="en-GB" sz="1400" b="0" i="0" u="none" strike="noStrike">
                          <a:solidFill>
                            <a:schemeClr val="tx1"/>
                          </a:solidFill>
                          <a:effectLst/>
                          <a:latin typeface="+mn-lt"/>
                        </a:rPr>
                        <a:t>Neutropenia</a:t>
                      </a:r>
                    </a:p>
                  </a:txBody>
                  <a:tcPr marT="72000" marB="72000" anchor="ctr"/>
                </a:tc>
                <a:tc>
                  <a:txBody>
                    <a:bodyPr/>
                    <a:lstStyle/>
                    <a:p>
                      <a:pPr algn="ctr" fontAlgn="b"/>
                      <a:r>
                        <a:rPr lang="en-IT" sz="1400" b="0" i="0" u="none" strike="noStrike">
                          <a:solidFill>
                            <a:schemeClr val="tx1"/>
                          </a:solidFill>
                          <a:effectLst/>
                          <a:latin typeface="+mn-lt"/>
                        </a:rPr>
                        <a:t>8 (17</a:t>
                      </a:r>
                      <a:r>
                        <a:rPr lang="es-ES" sz="1400" b="0" i="0" u="none" strike="noStrike">
                          <a:solidFill>
                            <a:schemeClr val="tx1"/>
                          </a:solidFill>
                          <a:effectLst/>
                          <a:latin typeface="+mn-lt"/>
                        </a:rPr>
                        <a:t>.</a:t>
                      </a:r>
                      <a:r>
                        <a:rPr lang="en-IT" sz="1400" b="0" i="0" u="none" strike="noStrike">
                          <a:solidFill>
                            <a:schemeClr val="tx1"/>
                          </a:solidFill>
                          <a:effectLst/>
                          <a:latin typeface="+mn-lt"/>
                        </a:rPr>
                        <a:t>8)</a:t>
                      </a:r>
                    </a:p>
                  </a:txBody>
                  <a:tcPr marT="72000" marB="72000" anchor="ctr"/>
                </a:tc>
                <a:tc>
                  <a:txBody>
                    <a:bodyPr/>
                    <a:lstStyle/>
                    <a:p>
                      <a:pPr algn="ctr" fontAlgn="b"/>
                      <a:r>
                        <a:rPr lang="en-IT" sz="1400" b="0" i="0" u="none" strike="noStrike">
                          <a:solidFill>
                            <a:schemeClr val="tx1"/>
                          </a:solidFill>
                          <a:effectLst/>
                          <a:latin typeface="+mn-lt"/>
                        </a:rPr>
                        <a:t>8 (17</a:t>
                      </a:r>
                      <a:r>
                        <a:rPr lang="es-ES" sz="1400" b="0" i="0" u="none" strike="noStrike">
                          <a:solidFill>
                            <a:schemeClr val="tx1"/>
                          </a:solidFill>
                          <a:effectLst/>
                          <a:latin typeface="+mn-lt"/>
                        </a:rPr>
                        <a:t>.</a:t>
                      </a:r>
                      <a:r>
                        <a:rPr lang="en-IT" sz="1400" b="0" i="0" u="none" strike="noStrike">
                          <a:solidFill>
                            <a:schemeClr val="tx1"/>
                          </a:solidFill>
                          <a:effectLst/>
                          <a:latin typeface="+mn-lt"/>
                        </a:rPr>
                        <a:t>8)</a:t>
                      </a:r>
                    </a:p>
                  </a:txBody>
                  <a:tcPr marT="72000" marB="72000" anchor="ctr"/>
                </a:tc>
                <a:tc>
                  <a:txBody>
                    <a:bodyPr/>
                    <a:lstStyle/>
                    <a:p>
                      <a:pPr algn="ctr" fontAlgn="b"/>
                      <a:r>
                        <a:rPr lang="en-IT" sz="1400" b="0" i="0" u="none" strike="noStrike">
                          <a:solidFill>
                            <a:schemeClr val="tx1"/>
                          </a:solidFill>
                          <a:effectLst/>
                          <a:latin typeface="+mn-lt"/>
                        </a:rPr>
                        <a:t>6 (20</a:t>
                      </a:r>
                      <a:r>
                        <a:rPr lang="es-ES" sz="1400" b="0" i="0" u="none" strike="noStrike">
                          <a:solidFill>
                            <a:schemeClr val="tx1"/>
                          </a:solidFill>
                          <a:effectLst/>
                          <a:latin typeface="+mn-lt"/>
                        </a:rPr>
                        <a:t>.0</a:t>
                      </a:r>
                      <a:r>
                        <a:rPr lang="en-IT" sz="1400" b="0" i="0" u="none" strike="noStrike">
                          <a:solidFill>
                            <a:schemeClr val="tx1"/>
                          </a:solidFill>
                          <a:effectLst/>
                          <a:latin typeface="+mn-lt"/>
                        </a:rPr>
                        <a:t>)</a:t>
                      </a:r>
                    </a:p>
                  </a:txBody>
                  <a:tcPr marT="72000" marB="72000" anchor="ctr"/>
                </a:tc>
                <a:tc>
                  <a:txBody>
                    <a:bodyPr/>
                    <a:lstStyle/>
                    <a:p>
                      <a:pPr algn="ctr" fontAlgn="b"/>
                      <a:r>
                        <a:rPr lang="en-IT" sz="1400" b="0" i="0" u="none" strike="noStrike">
                          <a:solidFill>
                            <a:schemeClr val="tx1"/>
                          </a:solidFill>
                          <a:effectLst/>
                          <a:latin typeface="+mn-lt"/>
                        </a:rPr>
                        <a:t>6 (20</a:t>
                      </a:r>
                      <a:r>
                        <a:rPr lang="es-ES" sz="1400" b="0" i="0" u="none" strike="noStrike">
                          <a:solidFill>
                            <a:schemeClr val="tx1"/>
                          </a:solidFill>
                          <a:effectLst/>
                          <a:latin typeface="+mn-lt"/>
                        </a:rPr>
                        <a:t>.0</a:t>
                      </a:r>
                      <a:r>
                        <a:rPr lang="en-IT" sz="1400" b="0" i="0" u="none" strike="noStrike">
                          <a:solidFill>
                            <a:schemeClr val="tx1"/>
                          </a:solidFill>
                          <a:effectLst/>
                          <a:latin typeface="+mn-lt"/>
                        </a:rPr>
                        <a:t>)</a:t>
                      </a:r>
                    </a:p>
                  </a:txBody>
                  <a:tcPr marT="72000" marB="72000" anchor="ctr"/>
                </a:tc>
                <a:tc>
                  <a:txBody>
                    <a:bodyPr/>
                    <a:lstStyle/>
                    <a:p>
                      <a:pPr algn="ctr" fontAlgn="b"/>
                      <a:r>
                        <a:rPr lang="en-IT" sz="1400" b="0" i="0" u="none" strike="noStrike">
                          <a:solidFill>
                            <a:schemeClr val="tx1"/>
                          </a:solidFill>
                          <a:effectLst/>
                          <a:latin typeface="+mn-lt"/>
                        </a:rPr>
                        <a:t>2 (13</a:t>
                      </a:r>
                      <a:r>
                        <a:rPr lang="es-ES" sz="1400" b="0" i="0" u="none" strike="noStrike">
                          <a:solidFill>
                            <a:schemeClr val="tx1"/>
                          </a:solidFill>
                          <a:effectLst/>
                          <a:latin typeface="+mn-lt"/>
                        </a:rPr>
                        <a:t>.</a:t>
                      </a:r>
                      <a:r>
                        <a:rPr lang="en-IT" sz="1400" b="0" i="0" u="none" strike="noStrike">
                          <a:solidFill>
                            <a:schemeClr val="tx1"/>
                          </a:solidFill>
                          <a:effectLst/>
                          <a:latin typeface="+mn-lt"/>
                        </a:rPr>
                        <a:t>3)</a:t>
                      </a:r>
                    </a:p>
                  </a:txBody>
                  <a:tcPr marT="72000" marB="72000" anchor="ctr"/>
                </a:tc>
                <a:tc>
                  <a:txBody>
                    <a:bodyPr/>
                    <a:lstStyle/>
                    <a:p>
                      <a:pPr algn="ctr" fontAlgn="b"/>
                      <a:r>
                        <a:rPr lang="en-IT" sz="1400" b="0" i="0" u="none" strike="noStrike">
                          <a:solidFill>
                            <a:schemeClr val="tx1"/>
                          </a:solidFill>
                          <a:effectLst/>
                          <a:latin typeface="+mn-lt"/>
                        </a:rPr>
                        <a:t>2 (13</a:t>
                      </a:r>
                      <a:r>
                        <a:rPr lang="es-ES" sz="1400" b="0" i="0" u="none" strike="noStrike">
                          <a:solidFill>
                            <a:schemeClr val="tx1"/>
                          </a:solidFill>
                          <a:effectLst/>
                          <a:latin typeface="+mn-lt"/>
                        </a:rPr>
                        <a:t>.</a:t>
                      </a:r>
                      <a:r>
                        <a:rPr lang="en-IT" sz="1400" b="0" i="0" u="none" strike="noStrike">
                          <a:solidFill>
                            <a:schemeClr val="tx1"/>
                          </a:solidFill>
                          <a:effectLst/>
                          <a:latin typeface="+mn-lt"/>
                        </a:rPr>
                        <a:t>3)</a:t>
                      </a:r>
                    </a:p>
                  </a:txBody>
                  <a:tcPr marT="72000" marB="72000" anchor="ctr"/>
                </a:tc>
                <a:extLst>
                  <a:ext uri="{0D108BD9-81ED-4DB2-BD59-A6C34878D82A}">
                    <a16:rowId xmlns:a16="http://schemas.microsoft.com/office/drawing/2014/main" val="2803885308"/>
                  </a:ext>
                </a:extLst>
              </a:tr>
              <a:tr h="184896">
                <a:tc>
                  <a:txBody>
                    <a:bodyPr/>
                    <a:lstStyle/>
                    <a:p>
                      <a:pPr algn="l" fontAlgn="b"/>
                      <a:r>
                        <a:rPr lang="en-GB" sz="1400" b="0" i="0" u="none" strike="noStrike">
                          <a:solidFill>
                            <a:schemeClr val="tx1"/>
                          </a:solidFill>
                          <a:effectLst/>
                          <a:latin typeface="+mn-lt"/>
                        </a:rPr>
                        <a:t>Diarrhea</a:t>
                      </a:r>
                    </a:p>
                  </a:txBody>
                  <a:tcPr marT="72000" marB="72000" anchor="ctr"/>
                </a:tc>
                <a:tc>
                  <a:txBody>
                    <a:bodyPr/>
                    <a:lstStyle/>
                    <a:p>
                      <a:pPr algn="ctr" fontAlgn="b"/>
                      <a:r>
                        <a:rPr lang="en-IT" sz="1400" b="0" i="0" u="none" strike="noStrike">
                          <a:solidFill>
                            <a:schemeClr val="tx1"/>
                          </a:solidFill>
                          <a:effectLst/>
                          <a:latin typeface="+mn-lt"/>
                        </a:rPr>
                        <a:t>4 (8.9)</a:t>
                      </a:r>
                    </a:p>
                  </a:txBody>
                  <a:tcPr marT="72000" marB="72000" anchor="ctr"/>
                </a:tc>
                <a:tc>
                  <a:txBody>
                    <a:bodyPr/>
                    <a:lstStyle/>
                    <a:p>
                      <a:pPr algn="ctr" fontAlgn="b"/>
                      <a:r>
                        <a:rPr lang="en-IT" sz="1400" b="0" i="0" u="none" strike="noStrike">
                          <a:solidFill>
                            <a:schemeClr val="tx1"/>
                          </a:solidFill>
                          <a:effectLst/>
                          <a:latin typeface="+mn-lt"/>
                        </a:rPr>
                        <a:t>1 (2</a:t>
                      </a:r>
                      <a:r>
                        <a:rPr lang="es-ES" sz="1400" b="0" i="0" u="none" strike="noStrike">
                          <a:solidFill>
                            <a:schemeClr val="tx1"/>
                          </a:solidFill>
                          <a:effectLst/>
                          <a:latin typeface="+mn-lt"/>
                        </a:rPr>
                        <a:t>.</a:t>
                      </a:r>
                      <a:r>
                        <a:rPr lang="en-IT" sz="1400" b="0" i="0" u="none" strike="noStrike">
                          <a:solidFill>
                            <a:schemeClr val="tx1"/>
                          </a:solidFill>
                          <a:effectLst/>
                          <a:latin typeface="+mn-lt"/>
                        </a:rPr>
                        <a:t>2)</a:t>
                      </a:r>
                    </a:p>
                  </a:txBody>
                  <a:tcPr marT="72000" marB="72000" anchor="ctr"/>
                </a:tc>
                <a:tc>
                  <a:txBody>
                    <a:bodyPr/>
                    <a:lstStyle/>
                    <a:p>
                      <a:pPr algn="ctr" fontAlgn="b"/>
                      <a:r>
                        <a:rPr lang="en-IT" sz="1400" b="0" i="0" u="none" strike="noStrike">
                          <a:solidFill>
                            <a:schemeClr val="tx1"/>
                          </a:solidFill>
                          <a:effectLst/>
                          <a:latin typeface="+mn-lt"/>
                        </a:rPr>
                        <a:t>4 (13</a:t>
                      </a:r>
                      <a:r>
                        <a:rPr lang="es-ES" sz="1400" b="0" i="0" u="none" strike="noStrike">
                          <a:solidFill>
                            <a:schemeClr val="tx1"/>
                          </a:solidFill>
                          <a:effectLst/>
                          <a:latin typeface="+mn-lt"/>
                        </a:rPr>
                        <a:t>.</a:t>
                      </a:r>
                      <a:r>
                        <a:rPr lang="en-IT" sz="1400" b="0" i="0" u="none" strike="noStrike">
                          <a:solidFill>
                            <a:schemeClr val="tx1"/>
                          </a:solidFill>
                          <a:effectLst/>
                          <a:latin typeface="+mn-lt"/>
                        </a:rPr>
                        <a:t>3)</a:t>
                      </a:r>
                    </a:p>
                  </a:txBody>
                  <a:tcPr marT="72000" marB="72000" anchor="ctr"/>
                </a:tc>
                <a:tc>
                  <a:txBody>
                    <a:bodyPr/>
                    <a:lstStyle/>
                    <a:p>
                      <a:pPr algn="ctr"/>
                      <a:r>
                        <a:rPr lang="en-US" sz="1400"/>
                        <a:t>1 (3.3)</a:t>
                      </a:r>
                    </a:p>
                  </a:txBody>
                  <a:tcPr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 (0)</a:t>
                      </a:r>
                    </a:p>
                  </a:txBody>
                  <a:tcPr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 (0)</a:t>
                      </a:r>
                    </a:p>
                  </a:txBody>
                  <a:tcPr marT="72000" marB="72000" anchor="ctr"/>
                </a:tc>
                <a:extLst>
                  <a:ext uri="{0D108BD9-81ED-4DB2-BD59-A6C34878D82A}">
                    <a16:rowId xmlns:a16="http://schemas.microsoft.com/office/drawing/2014/main" val="4111508018"/>
                  </a:ext>
                </a:extLst>
              </a:tr>
              <a:tr h="184896">
                <a:tc>
                  <a:txBody>
                    <a:bodyPr/>
                    <a:lstStyle/>
                    <a:p>
                      <a:pPr algn="l" fontAlgn="b"/>
                      <a:r>
                        <a:rPr lang="en-GB" sz="1400" b="0" i="0" u="none" strike="noStrike">
                          <a:solidFill>
                            <a:schemeClr val="tx1"/>
                          </a:solidFill>
                          <a:effectLst/>
                          <a:latin typeface="+mn-lt"/>
                        </a:rPr>
                        <a:t>Hemorrhage</a:t>
                      </a:r>
                    </a:p>
                  </a:txBody>
                  <a:tcPr marT="72000" marB="72000" anchor="ctr"/>
                </a:tc>
                <a:tc>
                  <a:txBody>
                    <a:bodyPr/>
                    <a:lstStyle/>
                    <a:p>
                      <a:pPr algn="ctr" fontAlgn="b"/>
                      <a:r>
                        <a:rPr lang="en-IT" sz="1400" b="0" i="0" u="none" strike="noStrike">
                          <a:solidFill>
                            <a:schemeClr val="tx1"/>
                          </a:solidFill>
                          <a:effectLst/>
                          <a:latin typeface="+mn-lt"/>
                        </a:rPr>
                        <a:t>3 (6</a:t>
                      </a:r>
                      <a:r>
                        <a:rPr lang="es-ES" sz="1400" b="0" i="0" u="none" strike="noStrike">
                          <a:solidFill>
                            <a:schemeClr val="tx1"/>
                          </a:solidFill>
                          <a:effectLst/>
                          <a:latin typeface="+mn-lt"/>
                        </a:rPr>
                        <a:t>.</a:t>
                      </a:r>
                      <a:r>
                        <a:rPr lang="en-IT" sz="1400" b="0" i="0" u="none" strike="noStrike">
                          <a:solidFill>
                            <a:schemeClr val="tx1"/>
                          </a:solidFill>
                          <a:effectLst/>
                          <a:latin typeface="+mn-lt"/>
                        </a:rPr>
                        <a:t>7)</a:t>
                      </a:r>
                    </a:p>
                  </a:txBody>
                  <a:tcPr marT="72000" marB="72000" anchor="ctr"/>
                </a:tc>
                <a:tc>
                  <a:txBody>
                    <a:bodyPr/>
                    <a:lstStyle/>
                    <a:p>
                      <a:pPr algn="ctr" fontAlgn="b"/>
                      <a:r>
                        <a:rPr lang="en-GB" sz="1400" b="0" i="0" u="none" strike="noStrike">
                          <a:solidFill>
                            <a:schemeClr val="tx1"/>
                          </a:solidFill>
                          <a:effectLst/>
                          <a:latin typeface="+mn-lt"/>
                        </a:rPr>
                        <a:t>0 (0)</a:t>
                      </a:r>
                    </a:p>
                  </a:txBody>
                  <a:tcPr marT="72000" marB="72000" anchor="ctr"/>
                </a:tc>
                <a:tc>
                  <a:txBody>
                    <a:bodyPr/>
                    <a:lstStyle/>
                    <a:p>
                      <a:pPr algn="ctr" fontAlgn="b"/>
                      <a:r>
                        <a:rPr lang="en-IT" sz="1400" b="0" i="0" u="none" strike="noStrike">
                          <a:solidFill>
                            <a:schemeClr val="tx1"/>
                          </a:solidFill>
                          <a:effectLst/>
                          <a:latin typeface="+mn-lt"/>
                        </a:rPr>
                        <a:t>2 (6</a:t>
                      </a:r>
                      <a:r>
                        <a:rPr lang="es-ES" sz="1400" b="0" i="0" u="none" strike="noStrike">
                          <a:solidFill>
                            <a:schemeClr val="tx1"/>
                          </a:solidFill>
                          <a:effectLst/>
                          <a:latin typeface="+mn-lt"/>
                        </a:rPr>
                        <a:t>.</a:t>
                      </a:r>
                      <a:r>
                        <a:rPr lang="en-IT" sz="1400" b="0" i="0" u="none" strike="noStrike">
                          <a:solidFill>
                            <a:schemeClr val="tx1"/>
                          </a:solidFill>
                          <a:effectLst/>
                          <a:latin typeface="+mn-lt"/>
                        </a:rPr>
                        <a:t>7)</a:t>
                      </a:r>
                    </a:p>
                  </a:txBody>
                  <a:tcPr marT="72000" marB="72000" anchor="ctr"/>
                </a:tc>
                <a:tc>
                  <a:txBody>
                    <a:bodyPr/>
                    <a:lstStyle/>
                    <a:p>
                      <a:pPr algn="ctr"/>
                      <a:r>
                        <a:rPr lang="en-US" sz="1400"/>
                        <a:t>0 (0)</a:t>
                      </a:r>
                    </a:p>
                  </a:txBody>
                  <a:tcPr marT="72000" marB="72000" anchor="ctr"/>
                </a:tc>
                <a:tc>
                  <a:txBody>
                    <a:bodyPr/>
                    <a:lstStyle/>
                    <a:p>
                      <a:pPr algn="ctr"/>
                      <a:r>
                        <a:rPr lang="en-US" sz="1400"/>
                        <a:t>1 (6.7)</a:t>
                      </a:r>
                    </a:p>
                  </a:txBody>
                  <a:tcPr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 (0)</a:t>
                      </a:r>
                    </a:p>
                  </a:txBody>
                  <a:tcPr marT="72000" marB="72000" anchor="ctr"/>
                </a:tc>
                <a:extLst>
                  <a:ext uri="{0D108BD9-81ED-4DB2-BD59-A6C34878D82A}">
                    <a16:rowId xmlns:a16="http://schemas.microsoft.com/office/drawing/2014/main" val="300598965"/>
                  </a:ext>
                </a:extLst>
              </a:tr>
              <a:tr h="184896">
                <a:tc>
                  <a:txBody>
                    <a:bodyPr/>
                    <a:lstStyle/>
                    <a:p>
                      <a:pPr algn="l" fontAlgn="b"/>
                      <a:r>
                        <a:rPr lang="en-GB" sz="1400" b="0" i="0" u="none" strike="noStrike">
                          <a:solidFill>
                            <a:schemeClr val="tx1"/>
                          </a:solidFill>
                          <a:effectLst/>
                          <a:latin typeface="+mn-lt"/>
                        </a:rPr>
                        <a:t>Infection</a:t>
                      </a:r>
                    </a:p>
                  </a:txBody>
                  <a:tcPr marT="72000" marB="72000" anchor="ctr"/>
                </a:tc>
                <a:tc>
                  <a:txBody>
                    <a:bodyPr/>
                    <a:lstStyle/>
                    <a:p>
                      <a:pPr algn="ctr" fontAlgn="b"/>
                      <a:r>
                        <a:rPr lang="en-IT" sz="1400" b="0" i="0" u="none" strike="noStrike">
                          <a:solidFill>
                            <a:schemeClr val="tx1"/>
                          </a:solidFill>
                          <a:effectLst/>
                          <a:latin typeface="+mn-lt"/>
                        </a:rPr>
                        <a:t>1 (2</a:t>
                      </a:r>
                      <a:r>
                        <a:rPr lang="es-ES" sz="1400" b="0" i="0" u="none" strike="noStrike">
                          <a:solidFill>
                            <a:schemeClr val="tx1"/>
                          </a:solidFill>
                          <a:effectLst/>
                          <a:latin typeface="+mn-lt"/>
                        </a:rPr>
                        <a:t>.</a:t>
                      </a:r>
                      <a:r>
                        <a:rPr lang="en-IT" sz="1400" b="0" i="0" u="none" strike="noStrike">
                          <a:solidFill>
                            <a:schemeClr val="tx1"/>
                          </a:solidFill>
                          <a:effectLst/>
                          <a:latin typeface="+mn-lt"/>
                        </a:rPr>
                        <a:t>2)</a:t>
                      </a:r>
                    </a:p>
                  </a:txBody>
                  <a:tcPr marT="72000" marB="72000" anchor="ctr"/>
                </a:tc>
                <a:tc>
                  <a:txBody>
                    <a:bodyPr/>
                    <a:lstStyle/>
                    <a:p>
                      <a:pPr algn="ctr" fontAlgn="b"/>
                      <a:r>
                        <a:rPr lang="en-GB" sz="1400" b="0" i="0" u="none" strike="noStrike">
                          <a:solidFill>
                            <a:schemeClr val="tx1"/>
                          </a:solidFill>
                          <a:effectLst/>
                          <a:latin typeface="+mn-lt"/>
                        </a:rPr>
                        <a:t>0 (0)</a:t>
                      </a:r>
                    </a:p>
                  </a:txBody>
                  <a:tcPr marT="72000" marB="72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T" sz="1400" b="0" i="0" u="none" strike="noStrike">
                          <a:solidFill>
                            <a:schemeClr val="tx1"/>
                          </a:solidFill>
                          <a:effectLst/>
                          <a:latin typeface="+mn-lt"/>
                        </a:rPr>
                        <a:t>1 (3</a:t>
                      </a:r>
                      <a:r>
                        <a:rPr lang="es-ES" sz="1400" b="0" i="0" u="none" strike="noStrike">
                          <a:solidFill>
                            <a:schemeClr val="tx1"/>
                          </a:solidFill>
                          <a:effectLst/>
                          <a:latin typeface="+mn-lt"/>
                        </a:rPr>
                        <a:t>.</a:t>
                      </a:r>
                      <a:r>
                        <a:rPr lang="en-IT" sz="1400" b="0" i="0" u="none" strike="noStrike">
                          <a:solidFill>
                            <a:schemeClr val="tx1"/>
                          </a:solidFill>
                          <a:effectLst/>
                          <a:latin typeface="+mn-lt"/>
                        </a:rPr>
                        <a:t>3)</a:t>
                      </a:r>
                    </a:p>
                  </a:txBody>
                  <a:tcPr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 (0)</a:t>
                      </a:r>
                    </a:p>
                  </a:txBody>
                  <a:tcPr marT="72000" marB="72000" anchor="ctr"/>
                </a:tc>
                <a:tc>
                  <a:txBody>
                    <a:bodyPr/>
                    <a:lstStyle/>
                    <a:p>
                      <a:pPr algn="ctr"/>
                      <a:r>
                        <a:rPr lang="en-US" sz="1400"/>
                        <a:t>0 (0)</a:t>
                      </a:r>
                    </a:p>
                  </a:txBody>
                  <a:tcPr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 (0)</a:t>
                      </a:r>
                    </a:p>
                  </a:txBody>
                  <a:tcPr marT="72000" marB="72000" anchor="ctr"/>
                </a:tc>
                <a:extLst>
                  <a:ext uri="{0D108BD9-81ED-4DB2-BD59-A6C34878D82A}">
                    <a16:rowId xmlns:a16="http://schemas.microsoft.com/office/drawing/2014/main" val="424495172"/>
                  </a:ext>
                </a:extLst>
              </a:tr>
              <a:tr h="184896">
                <a:tc>
                  <a:txBody>
                    <a:bodyPr/>
                    <a:lstStyle/>
                    <a:p>
                      <a:pPr algn="l" fontAlgn="b"/>
                      <a:r>
                        <a:rPr lang="en-GB" sz="1400" b="0" i="0" u="none" strike="noStrike">
                          <a:solidFill>
                            <a:schemeClr val="tx1"/>
                          </a:solidFill>
                          <a:effectLst/>
                          <a:latin typeface="+mn-lt"/>
                        </a:rPr>
                        <a:t>Cardiac</a:t>
                      </a:r>
                      <a:r>
                        <a:rPr lang="en-GB" sz="1400" b="0" i="0" u="none" strike="noStrike" baseline="30000">
                          <a:solidFill>
                            <a:schemeClr val="tx1"/>
                          </a:solidFill>
                          <a:effectLst/>
                          <a:latin typeface="+mn-lt"/>
                        </a:rPr>
                        <a:t>a</a:t>
                      </a:r>
                    </a:p>
                  </a:txBody>
                  <a:tcPr marT="72000" marB="72000" anchor="ctr"/>
                </a:tc>
                <a:tc>
                  <a:txBody>
                    <a:bodyPr/>
                    <a:lstStyle/>
                    <a:p>
                      <a:pPr algn="ctr" fontAlgn="b"/>
                      <a:r>
                        <a:rPr lang="en-IT" sz="1400" b="0" i="0" u="none" strike="noStrike">
                          <a:solidFill>
                            <a:schemeClr val="tx1"/>
                          </a:solidFill>
                          <a:effectLst/>
                          <a:latin typeface="+mn-lt"/>
                        </a:rPr>
                        <a:t>4 (8</a:t>
                      </a:r>
                      <a:r>
                        <a:rPr lang="es-ES" sz="1400" b="0" i="0" u="none" strike="noStrike">
                          <a:solidFill>
                            <a:schemeClr val="tx1"/>
                          </a:solidFill>
                          <a:effectLst/>
                          <a:latin typeface="+mn-lt"/>
                        </a:rPr>
                        <a:t>.</a:t>
                      </a:r>
                      <a:r>
                        <a:rPr lang="en-IT" sz="1400" b="0" i="0" u="none" strike="noStrike">
                          <a:solidFill>
                            <a:schemeClr val="tx1"/>
                          </a:solidFill>
                          <a:effectLst/>
                          <a:latin typeface="+mn-lt"/>
                        </a:rPr>
                        <a:t>9)</a:t>
                      </a:r>
                    </a:p>
                  </a:txBody>
                  <a:tcPr marT="72000" marB="72000" anchor="ctr"/>
                </a:tc>
                <a:tc>
                  <a:txBody>
                    <a:bodyPr/>
                    <a:lstStyle/>
                    <a:p>
                      <a:pPr algn="ctr" fontAlgn="b"/>
                      <a:r>
                        <a:rPr lang="en-IT" sz="1400" b="0" i="0" u="none" strike="noStrike">
                          <a:solidFill>
                            <a:schemeClr val="tx1"/>
                          </a:solidFill>
                          <a:effectLst/>
                          <a:latin typeface="+mn-lt"/>
                        </a:rPr>
                        <a:t>2 (4</a:t>
                      </a:r>
                      <a:r>
                        <a:rPr lang="es-ES" sz="1400" b="0" i="0" u="none" strike="noStrike">
                          <a:solidFill>
                            <a:schemeClr val="tx1"/>
                          </a:solidFill>
                          <a:effectLst/>
                          <a:latin typeface="+mn-lt"/>
                        </a:rPr>
                        <a:t>.</a:t>
                      </a:r>
                      <a:r>
                        <a:rPr lang="en-IT" sz="1400" b="0" i="0" u="none" strike="noStrike">
                          <a:solidFill>
                            <a:schemeClr val="tx1"/>
                          </a:solidFill>
                          <a:effectLst/>
                          <a:latin typeface="+mn-lt"/>
                        </a:rPr>
                        <a:t>4)</a:t>
                      </a:r>
                    </a:p>
                  </a:txBody>
                  <a:tcPr marT="72000" marB="72000" anchor="ctr"/>
                </a:tc>
                <a:tc>
                  <a:txBody>
                    <a:bodyPr/>
                    <a:lstStyle/>
                    <a:p>
                      <a:pPr algn="ctr" fontAlgn="b"/>
                      <a:r>
                        <a:rPr lang="en-IT" sz="1400" b="0" i="0" u="none" strike="noStrike">
                          <a:solidFill>
                            <a:schemeClr val="tx1"/>
                          </a:solidFill>
                          <a:effectLst/>
                          <a:latin typeface="+mn-lt"/>
                        </a:rPr>
                        <a:t>2 (6</a:t>
                      </a:r>
                      <a:r>
                        <a:rPr lang="es-ES" sz="1400" b="0" i="0" u="none" strike="noStrike">
                          <a:solidFill>
                            <a:schemeClr val="tx1"/>
                          </a:solidFill>
                          <a:effectLst/>
                          <a:latin typeface="+mn-lt"/>
                        </a:rPr>
                        <a:t>.</a:t>
                      </a:r>
                      <a:r>
                        <a:rPr lang="en-IT" sz="1400" b="0" i="0" u="none" strike="noStrike">
                          <a:solidFill>
                            <a:schemeClr val="tx1"/>
                          </a:solidFill>
                          <a:effectLst/>
                          <a:latin typeface="+mn-lt"/>
                        </a:rPr>
                        <a:t>7)</a:t>
                      </a:r>
                    </a:p>
                  </a:txBody>
                  <a:tcPr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 (3.3)</a:t>
                      </a:r>
                    </a:p>
                  </a:txBody>
                  <a:tcPr marT="72000" marB="72000" anchor="ctr"/>
                </a:tc>
                <a:tc>
                  <a:txBody>
                    <a:bodyPr/>
                    <a:lstStyle/>
                    <a:p>
                      <a:pPr algn="ctr"/>
                      <a:r>
                        <a:rPr lang="en-US" sz="1400"/>
                        <a:t>2 (13.3)</a:t>
                      </a:r>
                    </a:p>
                  </a:txBody>
                  <a:tcPr marT="72000" marB="72000" anchor="ctr"/>
                </a:tc>
                <a:tc>
                  <a:txBody>
                    <a:bodyPr/>
                    <a:lstStyle/>
                    <a:p>
                      <a:pPr algn="ctr"/>
                      <a:r>
                        <a:rPr lang="en-US" sz="1400"/>
                        <a:t>1 (6.7)</a:t>
                      </a:r>
                    </a:p>
                  </a:txBody>
                  <a:tcPr marT="72000" marB="72000" anchor="ctr"/>
                </a:tc>
                <a:extLst>
                  <a:ext uri="{0D108BD9-81ED-4DB2-BD59-A6C34878D82A}">
                    <a16:rowId xmlns:a16="http://schemas.microsoft.com/office/drawing/2014/main" val="1580049589"/>
                  </a:ext>
                </a:extLst>
              </a:tr>
              <a:tr h="184896">
                <a:tc>
                  <a:txBody>
                    <a:bodyPr/>
                    <a:lstStyle/>
                    <a:p>
                      <a:pPr algn="l" fontAlgn="b"/>
                      <a:r>
                        <a:rPr lang="en-GB" sz="1400" b="0" i="0" u="none" strike="noStrike">
                          <a:solidFill>
                            <a:schemeClr val="tx1"/>
                          </a:solidFill>
                          <a:effectLst/>
                          <a:latin typeface="+mn-lt"/>
                        </a:rPr>
                        <a:t>Rash</a:t>
                      </a:r>
                    </a:p>
                  </a:txBody>
                  <a:tcPr marT="72000" marB="72000" anchor="ctr"/>
                </a:tc>
                <a:tc>
                  <a:txBody>
                    <a:bodyPr/>
                    <a:lstStyle/>
                    <a:p>
                      <a:pPr algn="ctr" fontAlgn="b"/>
                      <a:r>
                        <a:rPr lang="en-IT" sz="1400" b="0" i="0" u="none" strike="noStrike">
                          <a:solidFill>
                            <a:schemeClr val="tx1"/>
                          </a:solidFill>
                          <a:effectLst/>
                          <a:latin typeface="+mn-lt"/>
                        </a:rPr>
                        <a:t>1 (2</a:t>
                      </a:r>
                      <a:r>
                        <a:rPr lang="es-ES" sz="1400" b="0" i="0" u="none" strike="noStrike">
                          <a:solidFill>
                            <a:schemeClr val="tx1"/>
                          </a:solidFill>
                          <a:effectLst/>
                          <a:latin typeface="+mn-lt"/>
                        </a:rPr>
                        <a:t>.</a:t>
                      </a:r>
                      <a:r>
                        <a:rPr lang="en-IT" sz="1400" b="0" i="0" u="none" strike="noStrike">
                          <a:solidFill>
                            <a:schemeClr val="tx1"/>
                          </a:solidFill>
                          <a:effectLst/>
                          <a:latin typeface="+mn-lt"/>
                        </a:rPr>
                        <a:t>2)</a:t>
                      </a:r>
                    </a:p>
                  </a:txBody>
                  <a:tcPr marT="72000" marB="72000" anchor="ctr"/>
                </a:tc>
                <a:tc>
                  <a:txBody>
                    <a:bodyPr/>
                    <a:lstStyle/>
                    <a:p>
                      <a:pPr algn="ctr" fontAlgn="b"/>
                      <a:r>
                        <a:rPr lang="en-IT" sz="1400" b="0" i="0" u="none" strike="noStrike">
                          <a:solidFill>
                            <a:schemeClr val="tx1"/>
                          </a:solidFill>
                          <a:effectLst/>
                          <a:latin typeface="+mn-lt"/>
                        </a:rPr>
                        <a:t>1 (2</a:t>
                      </a:r>
                      <a:r>
                        <a:rPr lang="es-ES" sz="1400" b="0" i="0" u="none" strike="noStrike">
                          <a:solidFill>
                            <a:schemeClr val="tx1"/>
                          </a:solidFill>
                          <a:effectLst/>
                          <a:latin typeface="+mn-lt"/>
                        </a:rPr>
                        <a:t>.</a:t>
                      </a:r>
                      <a:r>
                        <a:rPr lang="en-IT" sz="1400" b="0" i="0" u="none" strike="noStrike">
                          <a:solidFill>
                            <a:schemeClr val="tx1"/>
                          </a:solidFill>
                          <a:effectLst/>
                          <a:latin typeface="+mn-lt"/>
                        </a:rPr>
                        <a:t>2)</a:t>
                      </a:r>
                    </a:p>
                  </a:txBody>
                  <a:tcPr marT="72000" marB="72000" anchor="ctr"/>
                </a:tc>
                <a:tc>
                  <a:txBody>
                    <a:bodyPr/>
                    <a:lstStyle/>
                    <a:p>
                      <a:pPr algn="ctr" fontAlgn="b"/>
                      <a:r>
                        <a:rPr lang="en-IT" sz="1400" b="0" i="0" u="none" strike="noStrike">
                          <a:solidFill>
                            <a:schemeClr val="tx1"/>
                          </a:solidFill>
                          <a:effectLst/>
                          <a:latin typeface="+mn-lt"/>
                        </a:rPr>
                        <a:t>1 (3</a:t>
                      </a:r>
                      <a:r>
                        <a:rPr lang="es-ES" sz="1400" b="0" i="0" u="none" strike="noStrike">
                          <a:solidFill>
                            <a:schemeClr val="tx1"/>
                          </a:solidFill>
                          <a:effectLst/>
                          <a:latin typeface="+mn-lt"/>
                        </a:rPr>
                        <a:t>.</a:t>
                      </a:r>
                      <a:r>
                        <a:rPr lang="en-IT" sz="1400" b="0" i="0" u="none" strike="noStrike">
                          <a:solidFill>
                            <a:schemeClr val="tx1"/>
                          </a:solidFill>
                          <a:effectLst/>
                          <a:latin typeface="+mn-lt"/>
                        </a:rPr>
                        <a:t>3)</a:t>
                      </a:r>
                    </a:p>
                  </a:txBody>
                  <a:tcPr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 (3.3)</a:t>
                      </a:r>
                    </a:p>
                  </a:txBody>
                  <a:tcPr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 (0)</a:t>
                      </a:r>
                    </a:p>
                  </a:txBody>
                  <a:tcPr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 (0)</a:t>
                      </a:r>
                    </a:p>
                  </a:txBody>
                  <a:tcPr marT="72000" marB="72000" anchor="ctr"/>
                </a:tc>
                <a:extLst>
                  <a:ext uri="{0D108BD9-81ED-4DB2-BD59-A6C34878D82A}">
                    <a16:rowId xmlns:a16="http://schemas.microsoft.com/office/drawing/2014/main" val="4208730934"/>
                  </a:ext>
                </a:extLst>
              </a:tr>
            </a:tbl>
          </a:graphicData>
        </a:graphic>
      </p:graphicFrame>
    </p:spTree>
    <p:extLst>
      <p:ext uri="{BB962C8B-B14F-4D97-AF65-F5344CB8AC3E}">
        <p14:creationId xmlns:p14="http://schemas.microsoft.com/office/powerpoint/2010/main" val="272850178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FBDD-8E04-E4ED-2519-AA0495350ABE}"/>
              </a:ext>
            </a:extLst>
          </p:cNvPr>
          <p:cNvSpPr>
            <a:spLocks noGrp="1"/>
          </p:cNvSpPr>
          <p:nvPr>
            <p:ph type="title"/>
          </p:nvPr>
        </p:nvSpPr>
        <p:spPr/>
        <p:txBody>
          <a:bodyPr/>
          <a:lstStyle/>
          <a:p>
            <a:r>
              <a:rPr lang="en-US"/>
              <a:t>Discontinuation and reduction of treatment </a:t>
            </a:r>
          </a:p>
        </p:txBody>
      </p:sp>
      <p:sp>
        <p:nvSpPr>
          <p:cNvPr id="3" name="Footer Placeholder 2">
            <a:extLst>
              <a:ext uri="{FF2B5EF4-FFF2-40B4-BE49-F238E27FC236}">
                <a16:creationId xmlns:a16="http://schemas.microsoft.com/office/drawing/2014/main" id="{2633969D-5EF5-3C36-E1EF-F18065CE27A9}"/>
              </a:ext>
            </a:extLst>
          </p:cNvPr>
          <p:cNvSpPr>
            <a:spLocks noGrp="1"/>
          </p:cNvSpPr>
          <p:nvPr>
            <p:ph type="ftr" sz="quarter" idx="10"/>
          </p:nvPr>
        </p:nvSpPr>
        <p:spPr/>
        <p:txBody>
          <a:bodyPr/>
          <a:lstStyle/>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Thieblemont</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 et al. Abstract 65 presented at 17-ICML.</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sp>
        <p:nvSpPr>
          <p:cNvPr id="8" name="Content Placeholder 7">
            <a:extLst>
              <a:ext uri="{FF2B5EF4-FFF2-40B4-BE49-F238E27FC236}">
                <a16:creationId xmlns:a16="http://schemas.microsoft.com/office/drawing/2014/main" id="{139BC6E1-B8CE-EF7F-FABC-137E1F40BA82}"/>
              </a:ext>
            </a:extLst>
          </p:cNvPr>
          <p:cNvSpPr>
            <a:spLocks noGrp="1"/>
          </p:cNvSpPr>
          <p:nvPr>
            <p:ph idx="1"/>
          </p:nvPr>
        </p:nvSpPr>
        <p:spPr/>
        <p:txBody>
          <a:bodyPr>
            <a:normAutofit/>
          </a:bodyPr>
          <a:lstStyle/>
          <a:p>
            <a:pPr marL="0" indent="0">
              <a:buNone/>
            </a:pPr>
            <a:r>
              <a:rPr lang="en-US" b="1"/>
              <a:t>Discontinuation, n=10</a:t>
            </a:r>
          </a:p>
          <a:p>
            <a:r>
              <a:rPr lang="en-US"/>
              <a:t>Death (COVID-19, stroke, car accident), n=3</a:t>
            </a:r>
          </a:p>
          <a:p>
            <a:r>
              <a:rPr lang="en-US"/>
              <a:t>Hemolytic anemia, n=1</a:t>
            </a:r>
          </a:p>
          <a:p>
            <a:r>
              <a:rPr lang="en-US"/>
              <a:t>Neutropenia, n=2</a:t>
            </a:r>
          </a:p>
          <a:p>
            <a:r>
              <a:rPr lang="en-US"/>
              <a:t>Infection (disseminated strongyloidiasis), n=1</a:t>
            </a:r>
          </a:p>
          <a:p>
            <a:r>
              <a:rPr lang="en-US"/>
              <a:t>Skin disorders, n=2</a:t>
            </a:r>
          </a:p>
          <a:p>
            <a:r>
              <a:rPr lang="en-US"/>
              <a:t>Atrial fibrillation, n=1 </a:t>
            </a:r>
            <a:br>
              <a:rPr lang="en-US"/>
            </a:br>
            <a:endParaRPr lang="en-US"/>
          </a:p>
        </p:txBody>
      </p:sp>
      <p:sp>
        <p:nvSpPr>
          <p:cNvPr id="6" name="Inhaltsplatzhalter 5">
            <a:extLst>
              <a:ext uri="{FF2B5EF4-FFF2-40B4-BE49-F238E27FC236}">
                <a16:creationId xmlns:a16="http://schemas.microsoft.com/office/drawing/2014/main" id="{0935B73F-9172-E1B6-E315-37F9D410B204}"/>
              </a:ext>
            </a:extLst>
          </p:cNvPr>
          <p:cNvSpPr>
            <a:spLocks noGrp="1"/>
          </p:cNvSpPr>
          <p:nvPr>
            <p:ph idx="11"/>
          </p:nvPr>
        </p:nvSpPr>
        <p:spPr/>
        <p:txBody>
          <a:bodyPr>
            <a:normAutofit/>
          </a:bodyPr>
          <a:lstStyle/>
          <a:p>
            <a:pPr marL="0" indent="0">
              <a:buNone/>
            </a:pPr>
            <a:r>
              <a:rPr lang="en-US" b="1"/>
              <a:t>Dose reduction, n=13</a:t>
            </a:r>
          </a:p>
          <a:p>
            <a:r>
              <a:rPr lang="en-US"/>
              <a:t>Rituximab (1) = infusion-related reaction </a:t>
            </a:r>
          </a:p>
          <a:p>
            <a:r>
              <a:rPr lang="en-US"/>
              <a:t>Ibrutinib (12) = neutropenia (3), cardiac disorders (3), musculoskeletal pain (2), skin disorder (1), fatigue (1), edema (1), </a:t>
            </a:r>
            <a:r>
              <a:rPr lang="en-US" err="1"/>
              <a:t>epigastralgia</a:t>
            </a:r>
            <a:r>
              <a:rPr lang="en-US"/>
              <a:t> (1)</a:t>
            </a:r>
          </a:p>
          <a:p>
            <a:pPr marL="0" indent="0">
              <a:buNone/>
            </a:pPr>
            <a:endParaRPr lang="en-GB"/>
          </a:p>
        </p:txBody>
      </p:sp>
    </p:spTree>
    <p:extLst>
      <p:ext uri="{BB962C8B-B14F-4D97-AF65-F5344CB8AC3E}">
        <p14:creationId xmlns:p14="http://schemas.microsoft.com/office/powerpoint/2010/main" val="150782036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8DFB89-BFBA-3259-EAF5-78961F677344}"/>
              </a:ext>
            </a:extLst>
          </p:cNvPr>
          <p:cNvSpPr>
            <a:spLocks noGrp="1"/>
          </p:cNvSpPr>
          <p:nvPr>
            <p:ph type="ftr" sz="quarter" idx="10"/>
          </p:nvPr>
        </p:nvSpPr>
        <p:spPr>
          <a:xfrm>
            <a:off x="407989" y="6283888"/>
            <a:ext cx="5345111" cy="385200"/>
          </a:xfrm>
        </p:spPr>
        <p:txBody>
          <a:bodyPr/>
          <a:lstStyle/>
          <a:p>
            <a:endPar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endParaRPr>
          </a:p>
          <a:p>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CI</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confidence interval;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CRR</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complete response rate;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G</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grade; </a:t>
            </a:r>
            <a:r>
              <a:rPr lang="en-GB" b="1"/>
              <a:t>MZL</a:t>
            </a:r>
            <a:r>
              <a:rPr lang="en-GB"/>
              <a:t>, marginal zone lymphoma; </a:t>
            </a:r>
            <a:r>
              <a:rPr lang="en-GB" b="1"/>
              <a:t>NMZL</a:t>
            </a:r>
            <a:r>
              <a:rPr lang="en-GB"/>
              <a:t>, nodal MZL;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ORR</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overall response rate;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PFS</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progression-</a:t>
            </a:r>
            <a:r>
              <a:rPr kumimoji="0" lang="en-US" sz="800"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fre</a:t>
            </a:r>
            <a:r>
              <a:rPr lang="en-US">
                <a:solidFill>
                  <a:srgbClr val="4E4F4E"/>
                </a:solidFill>
                <a:latin typeface="Arial" panose="020B0604020202020204"/>
                <a:cs typeface="Arial" panose="020B0604020202020204" pitchFamily="34" charset="0"/>
              </a:rPr>
              <a:t>e survival; </a:t>
            </a:r>
            <a:r>
              <a:rPr lang="en-US" b="1">
                <a:solidFill>
                  <a:srgbClr val="4E4F4E"/>
                </a:solidFill>
                <a:latin typeface="Arial" panose="020B0604020202020204"/>
                <a:cs typeface="Arial" panose="020B0604020202020204" pitchFamily="34" charset="0"/>
              </a:rPr>
              <a:t>R</a:t>
            </a:r>
            <a:r>
              <a:rPr lang="en-US">
                <a:solidFill>
                  <a:srgbClr val="4E4F4E"/>
                </a:solidFill>
                <a:latin typeface="Arial" panose="020B0604020202020204"/>
                <a:cs typeface="Arial" panose="020B0604020202020204" pitchFamily="34" charset="0"/>
              </a:rPr>
              <a:t>, rituximab; </a:t>
            </a:r>
            <a:r>
              <a:rPr lang="en-GB" b="1"/>
              <a:t>SMZL</a:t>
            </a:r>
            <a:r>
              <a:rPr lang="en-GB"/>
              <a:t>, splenic MZL. </a:t>
            </a:r>
            <a:endPar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endParaRP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Thieblemont</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 et al. Abstract 65 presented at 17-ICML.</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E55C3C29-F6BE-7A92-4523-62EA28EE43F5}"/>
              </a:ext>
            </a:extLst>
          </p:cNvPr>
          <p:cNvSpPr>
            <a:spLocks noGrp="1"/>
          </p:cNvSpPr>
          <p:nvPr>
            <p:ph type="title"/>
          </p:nvPr>
        </p:nvSpPr>
        <p:spPr/>
        <p:txBody>
          <a:bodyPr/>
          <a:lstStyle/>
          <a:p>
            <a:r>
              <a:rPr lang="en-US"/>
              <a:t>Conclusions </a:t>
            </a:r>
          </a:p>
        </p:txBody>
      </p:sp>
      <p:sp>
        <p:nvSpPr>
          <p:cNvPr id="4" name="Content Placeholder 3">
            <a:extLst>
              <a:ext uri="{FF2B5EF4-FFF2-40B4-BE49-F238E27FC236}">
                <a16:creationId xmlns:a16="http://schemas.microsoft.com/office/drawing/2014/main" id="{690C0072-9B5D-3663-E1BF-57E6B9CCFB3E}"/>
              </a:ext>
            </a:extLst>
          </p:cNvPr>
          <p:cNvSpPr>
            <a:spLocks noGrp="1"/>
          </p:cNvSpPr>
          <p:nvPr>
            <p:ph idx="1"/>
          </p:nvPr>
        </p:nvSpPr>
        <p:spPr/>
        <p:txBody>
          <a:bodyPr/>
          <a:lstStyle/>
          <a:p>
            <a:r>
              <a:rPr lang="en-US"/>
              <a:t>First report of R-ibrutinib in first-line MZL</a:t>
            </a:r>
          </a:p>
          <a:p>
            <a:r>
              <a:rPr lang="en-US"/>
              <a:t> R-ibrutinib showed promising activity in SMZL and NMZL cohorts </a:t>
            </a:r>
          </a:p>
          <a:p>
            <a:pPr lvl="1"/>
            <a:r>
              <a:rPr lang="en-US"/>
              <a:t>12-mo ORR: 97%</a:t>
            </a:r>
          </a:p>
          <a:p>
            <a:pPr lvl="1"/>
            <a:r>
              <a:rPr lang="en-US"/>
              <a:t>12-mo CRR: 53%</a:t>
            </a:r>
          </a:p>
          <a:p>
            <a:r>
              <a:rPr lang="en-US"/>
              <a:t>The 2-year PFS was 77% (95% CI: 59-88)</a:t>
            </a:r>
          </a:p>
          <a:p>
            <a:pPr lvl="1"/>
            <a:r>
              <a:rPr lang="en-US"/>
              <a:t>SMZL: 2-year PFS: 86% (95% CI: 62-95)</a:t>
            </a:r>
          </a:p>
          <a:p>
            <a:pPr lvl="1"/>
            <a:r>
              <a:rPr lang="en-US"/>
              <a:t>NMZL: 2-year PFS: 59% (95% CI: 27-81)</a:t>
            </a:r>
          </a:p>
          <a:p>
            <a:r>
              <a:rPr lang="en-US"/>
              <a:t>The toxicity profile was acceptable</a:t>
            </a:r>
          </a:p>
          <a:p>
            <a:pPr lvl="1"/>
            <a:r>
              <a:rPr lang="en-US"/>
              <a:t>n=0, G3 hemorrhage </a:t>
            </a:r>
          </a:p>
          <a:p>
            <a:pPr lvl="1"/>
            <a:r>
              <a:rPr lang="en-US"/>
              <a:t>n=2, G3 cardiac toxicities  </a:t>
            </a:r>
          </a:p>
        </p:txBody>
      </p:sp>
    </p:spTree>
    <p:extLst>
      <p:ext uri="{BB962C8B-B14F-4D97-AF65-F5344CB8AC3E}">
        <p14:creationId xmlns:p14="http://schemas.microsoft.com/office/powerpoint/2010/main" val="118067853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E600-531E-121E-92C4-96C113BA9CC3}"/>
              </a:ext>
            </a:extLst>
          </p:cNvPr>
          <p:cNvSpPr>
            <a:spLocks noGrp="1"/>
          </p:cNvSpPr>
          <p:nvPr>
            <p:ph type="title"/>
          </p:nvPr>
        </p:nvSpPr>
        <p:spPr/>
        <p:txBody>
          <a:bodyPr/>
          <a:lstStyle/>
          <a:p>
            <a:r>
              <a:rPr lang="en-US"/>
              <a:t>SELENE</a:t>
            </a:r>
          </a:p>
        </p:txBody>
      </p:sp>
      <p:sp>
        <p:nvSpPr>
          <p:cNvPr id="3" name="Text Placeholder 2">
            <a:extLst>
              <a:ext uri="{FF2B5EF4-FFF2-40B4-BE49-F238E27FC236}">
                <a16:creationId xmlns:a16="http://schemas.microsoft.com/office/drawing/2014/main" id="{273EDF03-1CC3-4937-8CC9-55D979DD5ADE}"/>
              </a:ext>
            </a:extLst>
          </p:cNvPr>
          <p:cNvSpPr>
            <a:spLocks noGrp="1"/>
          </p:cNvSpPr>
          <p:nvPr>
            <p:ph type="body" idx="1"/>
          </p:nvPr>
        </p:nvSpPr>
        <p:spPr/>
        <p:txBody>
          <a:bodyPr/>
          <a:lstStyle/>
          <a:p>
            <a:r>
              <a:rPr lang="en-US"/>
              <a:t>Ibrutinib plus BR or R-CHOP in </a:t>
            </a:r>
            <a:br>
              <a:rPr lang="en-US"/>
            </a:br>
            <a:r>
              <a:rPr lang="en-US"/>
              <a:t>previously treated patients with FL or MZL</a:t>
            </a:r>
          </a:p>
        </p:txBody>
      </p:sp>
    </p:spTree>
    <p:extLst>
      <p:ext uri="{BB962C8B-B14F-4D97-AF65-F5344CB8AC3E}">
        <p14:creationId xmlns:p14="http://schemas.microsoft.com/office/powerpoint/2010/main" val="94471455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Elbow Connector 10">
            <a:extLst>
              <a:ext uri="{FF2B5EF4-FFF2-40B4-BE49-F238E27FC236}">
                <a16:creationId xmlns:a16="http://schemas.microsoft.com/office/drawing/2014/main" id="{B79181BC-96A4-053F-C6F4-8F77538C01AE}"/>
              </a:ext>
            </a:extLst>
          </p:cNvPr>
          <p:cNvCxnSpPr>
            <a:cxnSpLocks/>
            <a:endCxn id="12" idx="1"/>
          </p:cNvCxnSpPr>
          <p:nvPr/>
        </p:nvCxnSpPr>
        <p:spPr>
          <a:xfrm>
            <a:off x="2397503" y="3689244"/>
            <a:ext cx="3698496" cy="602031"/>
          </a:xfrm>
          <a:prstGeom prst="bentConnector3">
            <a:avLst>
              <a:gd name="adj1" fmla="val 5412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F7873F58-A42C-FCA3-BE15-4ADF75BBAF52}"/>
              </a:ext>
            </a:extLst>
          </p:cNvPr>
          <p:cNvSpPr>
            <a:spLocks noGrp="1"/>
          </p:cNvSpPr>
          <p:nvPr>
            <p:ph type="title"/>
          </p:nvPr>
        </p:nvSpPr>
        <p:spPr/>
        <p:txBody>
          <a:bodyPr/>
          <a:lstStyle/>
          <a:p>
            <a:r>
              <a:rPr lang="en-US"/>
              <a:t>SELENE: Study design</a:t>
            </a:r>
          </a:p>
        </p:txBody>
      </p:sp>
      <p:sp>
        <p:nvSpPr>
          <p:cNvPr id="9" name="Footer Placeholder 3">
            <a:extLst>
              <a:ext uri="{FF2B5EF4-FFF2-40B4-BE49-F238E27FC236}">
                <a16:creationId xmlns:a16="http://schemas.microsoft.com/office/drawing/2014/main" id="{6743C7BF-B063-38B4-3EBD-12F9A34B30EF}"/>
              </a:ext>
            </a:extLst>
          </p:cNvPr>
          <p:cNvSpPr>
            <a:spLocks noGrp="1"/>
          </p:cNvSpPr>
          <p:nvPr>
            <p:ph type="ftr" sz="quarter" idx="13"/>
          </p:nvPr>
        </p:nvSpPr>
        <p:spPr>
          <a:xfrm>
            <a:off x="407989" y="6021388"/>
            <a:ext cx="8532812" cy="647700"/>
          </a:xfrm>
        </p:spPr>
        <p:txBody>
          <a:bodyPr/>
          <a:lstStyle/>
          <a:p>
            <a:r>
              <a:rPr lang="en-GB" baseline="30000"/>
              <a:t>a </a:t>
            </a:r>
            <a:r>
              <a:rPr lang="en-GB"/>
              <a:t>Enrolment period. </a:t>
            </a:r>
            <a:r>
              <a:rPr lang="en-GB" baseline="30000"/>
              <a:t>b </a:t>
            </a:r>
            <a:r>
              <a:rPr lang="en-GB"/>
              <a:t>Investigator discretion, given for 6 cycles.</a:t>
            </a:r>
          </a:p>
          <a:p>
            <a:r>
              <a:rPr lang="en-GB" b="1"/>
              <a:t>BR</a:t>
            </a:r>
            <a:r>
              <a:rPr lang="en-GB"/>
              <a:t>, </a:t>
            </a:r>
            <a:r>
              <a:rPr lang="en-GB" err="1"/>
              <a:t>bendamustine</a:t>
            </a:r>
            <a:r>
              <a:rPr lang="en-GB"/>
              <a:t> plus rituximab; </a:t>
            </a:r>
            <a:r>
              <a:rPr lang="en-GB" b="1"/>
              <a:t>CIT</a:t>
            </a:r>
            <a:r>
              <a:rPr lang="en-GB"/>
              <a:t>, chemoimmunotherapy; </a:t>
            </a:r>
            <a:r>
              <a:rPr lang="en-GB" b="1"/>
              <a:t>CR</a:t>
            </a:r>
            <a:r>
              <a:rPr lang="en-GB"/>
              <a:t>, complete response; </a:t>
            </a:r>
            <a:r>
              <a:rPr lang="en-GB" b="1" err="1"/>
              <a:t>DoR</a:t>
            </a:r>
            <a:r>
              <a:rPr lang="en-GB"/>
              <a:t>, duration of response; </a:t>
            </a:r>
            <a:r>
              <a:rPr lang="en-GB" b="1"/>
              <a:t>ECOG PS</a:t>
            </a:r>
            <a:r>
              <a:rPr lang="en-GB"/>
              <a:t>, Eastern Cooperative Oncology Group performance status; </a:t>
            </a:r>
            <a:r>
              <a:rPr lang="en-GB" b="1"/>
              <a:t>FL</a:t>
            </a:r>
            <a:r>
              <a:rPr lang="en-GB"/>
              <a:t>, follicular lymphoma; </a:t>
            </a:r>
            <a:r>
              <a:rPr lang="en-GB" b="1"/>
              <a:t>LOT</a:t>
            </a:r>
            <a:r>
              <a:rPr lang="en-GB"/>
              <a:t>, line of therapy; </a:t>
            </a:r>
            <a:r>
              <a:rPr lang="en-GB" b="1"/>
              <a:t>MZL</a:t>
            </a:r>
            <a:r>
              <a:rPr lang="en-GB"/>
              <a:t>, marginal zone lymphoma; </a:t>
            </a:r>
            <a:r>
              <a:rPr lang="en-GB" b="1"/>
              <a:t>ORR</a:t>
            </a:r>
            <a:r>
              <a:rPr lang="en-GB"/>
              <a:t>, overall response rate; </a:t>
            </a:r>
            <a:r>
              <a:rPr lang="en-GB" b="1"/>
              <a:t>OS</a:t>
            </a:r>
            <a:r>
              <a:rPr lang="en-GB"/>
              <a:t>, overall survival; </a:t>
            </a:r>
            <a:r>
              <a:rPr lang="en-GB" b="1"/>
              <a:t>PD</a:t>
            </a:r>
            <a:r>
              <a:rPr lang="en-GB"/>
              <a:t>, progressive disease; </a:t>
            </a:r>
            <a:r>
              <a:rPr lang="en-GB" b="1"/>
              <a:t>PFS</a:t>
            </a:r>
            <a:r>
              <a:rPr lang="en-GB"/>
              <a:t>, progression-free survival; </a:t>
            </a:r>
            <a:r>
              <a:rPr lang="en-GB" b="1"/>
              <a:t>QD</a:t>
            </a:r>
            <a:r>
              <a:rPr lang="en-GB"/>
              <a:t>, once daily; </a:t>
            </a:r>
            <a:r>
              <a:rPr lang="en-GB" b="1"/>
              <a:t>R, </a:t>
            </a:r>
            <a:r>
              <a:rPr lang="en-GB"/>
              <a:t>randomized; </a:t>
            </a:r>
            <a:r>
              <a:rPr lang="en-GB" b="1"/>
              <a:t>R-CHOP,</a:t>
            </a:r>
            <a:r>
              <a:rPr lang="en-GB"/>
              <a:t> rituximab, cyclophosphamide, doxorubicin, vincristine and prednisone</a:t>
            </a:r>
            <a:r>
              <a:rPr lang="en-GB" b="1"/>
              <a:t>; R/R</a:t>
            </a:r>
            <a:r>
              <a:rPr lang="en-GB"/>
              <a:t>, relapsed/refractory.</a:t>
            </a:r>
          </a:p>
          <a:p>
            <a:r>
              <a:rPr lang="en-GB" b="1" err="1"/>
              <a:t>Nastoupil</a:t>
            </a:r>
            <a:r>
              <a:rPr lang="en-GB" b="1"/>
              <a:t> LJ, et al. Abstract LBA2 presented at 17-ICML.</a:t>
            </a:r>
          </a:p>
        </p:txBody>
      </p:sp>
      <p:sp>
        <p:nvSpPr>
          <p:cNvPr id="5" name="Rectangle 4">
            <a:extLst>
              <a:ext uri="{FF2B5EF4-FFF2-40B4-BE49-F238E27FC236}">
                <a16:creationId xmlns:a16="http://schemas.microsoft.com/office/drawing/2014/main" id="{7FB5505F-565B-5420-AB12-918B5FD4BAB1}"/>
              </a:ext>
            </a:extLst>
          </p:cNvPr>
          <p:cNvSpPr/>
          <p:nvPr/>
        </p:nvSpPr>
        <p:spPr>
          <a:xfrm>
            <a:off x="407989" y="1991842"/>
            <a:ext cx="2326667" cy="28034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t" anchorCtr="0">
            <a:noAutofit/>
          </a:bodyPr>
          <a:lstStyle/>
          <a:p>
            <a:pPr algn="ctr"/>
            <a:r>
              <a:rPr lang="en-US" sz="1400" b="1"/>
              <a:t>Key eligibility criteria</a:t>
            </a:r>
          </a:p>
          <a:p>
            <a:pPr algn="ctr"/>
            <a:endParaRPr lang="en-US" sz="1400"/>
          </a:p>
          <a:p>
            <a:pPr marL="285750" indent="-285750">
              <a:buFont typeface="Arial" panose="020B0604020202020204" pitchFamily="34" charset="0"/>
              <a:buChar char="•"/>
            </a:pPr>
            <a:r>
              <a:rPr lang="en-US" sz="1400"/>
              <a:t>R/R FL or MZL</a:t>
            </a:r>
          </a:p>
          <a:p>
            <a:pPr marL="285750" indent="-285750">
              <a:buFont typeface="Arial" panose="020B0604020202020204" pitchFamily="34" charset="0"/>
              <a:buChar char="•"/>
            </a:pPr>
            <a:r>
              <a:rPr lang="en-US" sz="1400"/>
              <a:t>≥1 measurable disease site</a:t>
            </a:r>
          </a:p>
          <a:p>
            <a:pPr marL="285750" indent="-285750">
              <a:buFont typeface="Arial" panose="020B0604020202020204" pitchFamily="34" charset="0"/>
              <a:buChar char="•"/>
            </a:pPr>
            <a:r>
              <a:rPr lang="en-US" sz="1400"/>
              <a:t>≥1 prior treatment with anti-CD20 CIT regimen</a:t>
            </a:r>
          </a:p>
          <a:p>
            <a:pPr marL="285750" indent="-285750">
              <a:buFont typeface="Arial" panose="020B0604020202020204" pitchFamily="34" charset="0"/>
              <a:buChar char="•"/>
            </a:pPr>
            <a:r>
              <a:rPr lang="en-US" sz="1400"/>
              <a:t>ECOG PS ≤1</a:t>
            </a:r>
          </a:p>
        </p:txBody>
      </p:sp>
      <p:sp>
        <p:nvSpPr>
          <p:cNvPr id="6" name="Rectangle 5">
            <a:extLst>
              <a:ext uri="{FF2B5EF4-FFF2-40B4-BE49-F238E27FC236}">
                <a16:creationId xmlns:a16="http://schemas.microsoft.com/office/drawing/2014/main" id="{EC25AEB8-C76F-6A2D-4D6C-CB9C12196137}"/>
              </a:ext>
            </a:extLst>
          </p:cNvPr>
          <p:cNvSpPr/>
          <p:nvPr/>
        </p:nvSpPr>
        <p:spPr>
          <a:xfrm>
            <a:off x="6095999" y="2583214"/>
            <a:ext cx="2628000" cy="100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b="1"/>
              <a:t>BR or R-</a:t>
            </a:r>
            <a:r>
              <a:rPr lang="en-US" sz="1400" b="1" err="1"/>
              <a:t>CHOP</a:t>
            </a:r>
            <a:r>
              <a:rPr lang="en-US" sz="1400" b="1" baseline="30000" err="1"/>
              <a:t>b</a:t>
            </a:r>
            <a:r>
              <a:rPr lang="en-US" sz="1400" b="1"/>
              <a:t> + ibrutinib</a:t>
            </a:r>
          </a:p>
          <a:p>
            <a:pPr algn="ctr"/>
            <a:r>
              <a:rPr lang="en-US" sz="1400"/>
              <a:t>Ibrutinib 560 mg QD until PD or unacceptable toxicity</a:t>
            </a:r>
          </a:p>
        </p:txBody>
      </p:sp>
      <p:sp>
        <p:nvSpPr>
          <p:cNvPr id="12" name="Rectangle 11">
            <a:extLst>
              <a:ext uri="{FF2B5EF4-FFF2-40B4-BE49-F238E27FC236}">
                <a16:creationId xmlns:a16="http://schemas.microsoft.com/office/drawing/2014/main" id="{CEC84565-FAF2-CC37-BAB1-ECEC3599CA9D}"/>
              </a:ext>
            </a:extLst>
          </p:cNvPr>
          <p:cNvSpPr/>
          <p:nvPr/>
        </p:nvSpPr>
        <p:spPr>
          <a:xfrm>
            <a:off x="6095999" y="3787275"/>
            <a:ext cx="2628000" cy="100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BR or R-</a:t>
            </a:r>
            <a:r>
              <a:rPr lang="en-US" sz="1400" b="1" err="1"/>
              <a:t>CHOP</a:t>
            </a:r>
            <a:r>
              <a:rPr lang="en-US" sz="1400" b="1" baseline="30000" err="1"/>
              <a:t>b</a:t>
            </a:r>
            <a:r>
              <a:rPr lang="en-US" sz="1400" b="1"/>
              <a:t> + placebo</a:t>
            </a:r>
          </a:p>
          <a:p>
            <a:pPr algn="ctr"/>
            <a:r>
              <a:rPr lang="en-US" sz="1400"/>
              <a:t>Placebo QD until PD or unacceptable toxicity</a:t>
            </a:r>
          </a:p>
        </p:txBody>
      </p:sp>
      <p:sp>
        <p:nvSpPr>
          <p:cNvPr id="13" name="Rectangle 12">
            <a:extLst>
              <a:ext uri="{FF2B5EF4-FFF2-40B4-BE49-F238E27FC236}">
                <a16:creationId xmlns:a16="http://schemas.microsoft.com/office/drawing/2014/main" id="{53ECD6F7-C5E6-BA5A-BE7E-EA2193A03D2A}"/>
              </a:ext>
            </a:extLst>
          </p:cNvPr>
          <p:cNvSpPr/>
          <p:nvPr/>
        </p:nvSpPr>
        <p:spPr>
          <a:xfrm>
            <a:off x="6095999" y="1991153"/>
            <a:ext cx="2628000" cy="39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Mar 2014 </a:t>
            </a:r>
            <a:r>
              <a:rPr lang="en-US" sz="1400" b="1">
                <a:sym typeface="Wingdings" pitchFamily="2" charset="2"/>
              </a:rPr>
              <a:t> </a:t>
            </a:r>
            <a:r>
              <a:rPr lang="en-US" sz="1400" b="1"/>
              <a:t>Nov 2015</a:t>
            </a:r>
            <a:r>
              <a:rPr lang="en-US" sz="1400" b="1" baseline="30000"/>
              <a:t>a</a:t>
            </a:r>
            <a:endParaRPr lang="en-US" sz="1400" baseline="30000"/>
          </a:p>
        </p:txBody>
      </p:sp>
      <p:sp>
        <p:nvSpPr>
          <p:cNvPr id="2" name="Rectangle 1">
            <a:extLst>
              <a:ext uri="{FF2B5EF4-FFF2-40B4-BE49-F238E27FC236}">
                <a16:creationId xmlns:a16="http://schemas.microsoft.com/office/drawing/2014/main" id="{639633D8-D480-5924-15BE-F0663AC45BC7}"/>
              </a:ext>
            </a:extLst>
          </p:cNvPr>
          <p:cNvSpPr/>
          <p:nvPr/>
        </p:nvSpPr>
        <p:spPr>
          <a:xfrm>
            <a:off x="9120189" y="1991842"/>
            <a:ext cx="2671084" cy="280343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t" anchorCtr="0">
            <a:spAutoFit/>
          </a:bodyPr>
          <a:lstStyle/>
          <a:p>
            <a:r>
              <a:rPr lang="en-US" sz="1400" b="1">
                <a:solidFill>
                  <a:schemeClr val="tx1"/>
                </a:solidFill>
              </a:rPr>
              <a:t>Primary endpoint</a:t>
            </a:r>
          </a:p>
          <a:p>
            <a:pPr marL="171450" indent="-171450">
              <a:buClr>
                <a:schemeClr val="accent2"/>
              </a:buClr>
              <a:buFont typeface="Arial" panose="020B0604020202020204" pitchFamily="34" charset="0"/>
              <a:buChar char="•"/>
            </a:pPr>
            <a:r>
              <a:rPr lang="en-US" sz="1400">
                <a:solidFill>
                  <a:schemeClr val="tx1"/>
                </a:solidFill>
              </a:rPr>
              <a:t>PFS (investigator-assessed)</a:t>
            </a:r>
          </a:p>
          <a:p>
            <a:pPr>
              <a:buClr>
                <a:schemeClr val="accent2"/>
              </a:buClr>
            </a:pPr>
            <a:endParaRPr lang="en-US" sz="1400" b="1">
              <a:solidFill>
                <a:schemeClr val="tx1"/>
              </a:solidFill>
            </a:endParaRPr>
          </a:p>
          <a:p>
            <a:pPr>
              <a:buClr>
                <a:schemeClr val="accent2"/>
              </a:buClr>
            </a:pPr>
            <a:r>
              <a:rPr lang="en-US" sz="1400" b="1">
                <a:solidFill>
                  <a:schemeClr val="tx1"/>
                </a:solidFill>
              </a:rPr>
              <a:t>Secondary endpoints</a:t>
            </a:r>
            <a:endParaRPr lang="en-US" sz="1400">
              <a:solidFill>
                <a:schemeClr val="tx1"/>
              </a:solidFill>
            </a:endParaRPr>
          </a:p>
          <a:p>
            <a:pPr marL="171450" indent="-171450">
              <a:buClr>
                <a:schemeClr val="accent2"/>
              </a:buClr>
              <a:buFont typeface="Arial" panose="020B0604020202020204" pitchFamily="34" charset="0"/>
              <a:buChar char="•"/>
            </a:pPr>
            <a:r>
              <a:rPr lang="en-US" sz="1400">
                <a:solidFill>
                  <a:schemeClr val="tx1"/>
                </a:solidFill>
              </a:rPr>
              <a:t>OS</a:t>
            </a:r>
          </a:p>
          <a:p>
            <a:pPr marL="171450" indent="-171450">
              <a:buClr>
                <a:schemeClr val="accent2"/>
              </a:buClr>
              <a:buFont typeface="Arial" panose="020B0604020202020204" pitchFamily="34" charset="0"/>
              <a:buChar char="•"/>
            </a:pPr>
            <a:r>
              <a:rPr lang="en-US" sz="1400">
                <a:solidFill>
                  <a:schemeClr val="tx1"/>
                </a:solidFill>
              </a:rPr>
              <a:t>CR rate</a:t>
            </a:r>
          </a:p>
          <a:p>
            <a:pPr marL="171450" indent="-171450">
              <a:buClr>
                <a:schemeClr val="accent2"/>
              </a:buClr>
              <a:buFont typeface="Arial" panose="020B0604020202020204" pitchFamily="34" charset="0"/>
              <a:buChar char="•"/>
            </a:pPr>
            <a:r>
              <a:rPr lang="en-US" sz="1400">
                <a:solidFill>
                  <a:schemeClr val="tx1"/>
                </a:solidFill>
              </a:rPr>
              <a:t>ORR</a:t>
            </a:r>
          </a:p>
          <a:p>
            <a:pPr marL="171450" indent="-171450">
              <a:buClr>
                <a:schemeClr val="accent2"/>
              </a:buClr>
              <a:buFont typeface="Arial" panose="020B0604020202020204" pitchFamily="34" charset="0"/>
              <a:buChar char="•"/>
            </a:pPr>
            <a:r>
              <a:rPr lang="en-US" sz="1400" err="1">
                <a:solidFill>
                  <a:schemeClr val="tx1"/>
                </a:solidFill>
              </a:rPr>
              <a:t>DoR</a:t>
            </a:r>
            <a:endParaRPr lang="en-US" sz="1400">
              <a:solidFill>
                <a:schemeClr val="tx1"/>
              </a:solidFill>
            </a:endParaRPr>
          </a:p>
          <a:p>
            <a:pPr marL="171450" indent="-171450">
              <a:buClr>
                <a:schemeClr val="accent2"/>
              </a:buClr>
              <a:buFont typeface="Arial" panose="020B0604020202020204" pitchFamily="34" charset="0"/>
              <a:buChar char="•"/>
            </a:pPr>
            <a:r>
              <a:rPr lang="en-US" sz="1400">
                <a:solidFill>
                  <a:schemeClr val="tx1"/>
                </a:solidFill>
              </a:rPr>
              <a:t>Patient-reported outcomes (FACT-</a:t>
            </a:r>
            <a:r>
              <a:rPr lang="en-US" sz="1400" err="1">
                <a:solidFill>
                  <a:schemeClr val="tx1"/>
                </a:solidFill>
              </a:rPr>
              <a:t>Lym</a:t>
            </a:r>
            <a:r>
              <a:rPr lang="en-US" sz="1400">
                <a:solidFill>
                  <a:schemeClr val="tx1"/>
                </a:solidFill>
              </a:rPr>
              <a:t>)</a:t>
            </a:r>
          </a:p>
          <a:p>
            <a:pPr marL="171450" indent="-171450">
              <a:buClr>
                <a:schemeClr val="accent2"/>
              </a:buClr>
              <a:buFont typeface="Arial" panose="020B0604020202020204" pitchFamily="34" charset="0"/>
              <a:buChar char="•"/>
            </a:pPr>
            <a:r>
              <a:rPr lang="en-US" sz="1400">
                <a:solidFill>
                  <a:schemeClr val="tx1"/>
                </a:solidFill>
              </a:rPr>
              <a:t>Safety</a:t>
            </a:r>
          </a:p>
        </p:txBody>
      </p:sp>
      <p:cxnSp>
        <p:nvCxnSpPr>
          <p:cNvPr id="16" name="Elbow Connector 15">
            <a:extLst>
              <a:ext uri="{FF2B5EF4-FFF2-40B4-BE49-F238E27FC236}">
                <a16:creationId xmlns:a16="http://schemas.microsoft.com/office/drawing/2014/main" id="{B5C31E52-BCAA-B890-CC26-A97610D75CE0}"/>
              </a:ext>
            </a:extLst>
          </p:cNvPr>
          <p:cNvCxnSpPr>
            <a:cxnSpLocks/>
            <a:endCxn id="6" idx="1"/>
          </p:cNvCxnSpPr>
          <p:nvPr/>
        </p:nvCxnSpPr>
        <p:spPr>
          <a:xfrm flipV="1">
            <a:off x="2734656" y="3087214"/>
            <a:ext cx="3361343" cy="60203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9FA9B72-CE9E-092D-D412-CB42276DE908}"/>
              </a:ext>
            </a:extLst>
          </p:cNvPr>
          <p:cNvSpPr txBox="1"/>
          <p:nvPr/>
        </p:nvSpPr>
        <p:spPr>
          <a:xfrm>
            <a:off x="2979436" y="4488930"/>
            <a:ext cx="3085772" cy="1169551"/>
          </a:xfrm>
          <a:prstGeom prst="rect">
            <a:avLst/>
          </a:prstGeom>
          <a:noFill/>
        </p:spPr>
        <p:txBody>
          <a:bodyPr wrap="square" lIns="0" rtlCol="0">
            <a:spAutoFit/>
          </a:bodyPr>
          <a:lstStyle/>
          <a:p>
            <a:r>
              <a:rPr lang="en-US" sz="1400" b="1"/>
              <a:t>Stratified by:</a:t>
            </a:r>
          </a:p>
          <a:p>
            <a:pPr marL="171450" indent="-171450">
              <a:buFont typeface="Arial" panose="020B0604020202020204" pitchFamily="34" charset="0"/>
              <a:buChar char="•"/>
            </a:pPr>
            <a:r>
              <a:rPr lang="en-US" sz="1400"/>
              <a:t>BR vs R-CHOP</a:t>
            </a:r>
            <a:endParaRPr lang="en-US" sz="1400" baseline="30000"/>
          </a:p>
          <a:p>
            <a:pPr marL="171450" indent="-171450">
              <a:buFont typeface="Arial" panose="020B0604020202020204" pitchFamily="34" charset="0"/>
              <a:buChar char="•"/>
            </a:pPr>
            <a:r>
              <a:rPr lang="en-US" sz="1400"/>
              <a:t>Refractory vs relapsed disease</a:t>
            </a:r>
          </a:p>
          <a:p>
            <a:pPr marL="171450" indent="-171450">
              <a:buFont typeface="Arial" panose="020B0604020202020204" pitchFamily="34" charset="0"/>
              <a:buChar char="•"/>
            </a:pPr>
            <a:r>
              <a:rPr lang="en-US" sz="1400"/>
              <a:t>FL vs MZL</a:t>
            </a:r>
          </a:p>
          <a:p>
            <a:pPr marL="171450" indent="-171450">
              <a:buFont typeface="Arial" panose="020B0604020202020204" pitchFamily="34" charset="0"/>
              <a:buChar char="•"/>
            </a:pPr>
            <a:r>
              <a:rPr lang="en-US" sz="1400"/>
              <a:t>1 vs &gt;1 prior LOT</a:t>
            </a:r>
          </a:p>
        </p:txBody>
      </p:sp>
      <p:sp>
        <p:nvSpPr>
          <p:cNvPr id="22" name="TextBox 21">
            <a:extLst>
              <a:ext uri="{FF2B5EF4-FFF2-40B4-BE49-F238E27FC236}">
                <a16:creationId xmlns:a16="http://schemas.microsoft.com/office/drawing/2014/main" id="{94E8B0D2-4083-EA7E-F593-65682C30744C}"/>
              </a:ext>
            </a:extLst>
          </p:cNvPr>
          <p:cNvSpPr txBox="1"/>
          <p:nvPr/>
        </p:nvSpPr>
        <p:spPr>
          <a:xfrm>
            <a:off x="3255033" y="3425600"/>
            <a:ext cx="639919" cy="276999"/>
          </a:xfrm>
          <a:prstGeom prst="rect">
            <a:avLst/>
          </a:prstGeom>
          <a:noFill/>
        </p:spPr>
        <p:txBody>
          <a:bodyPr wrap="none" rtlCol="0">
            <a:spAutoFit/>
          </a:bodyPr>
          <a:lstStyle/>
          <a:p>
            <a:r>
              <a:rPr lang="en-US" sz="1200" b="1"/>
              <a:t>N=403</a:t>
            </a:r>
          </a:p>
        </p:txBody>
      </p:sp>
      <p:sp>
        <p:nvSpPr>
          <p:cNvPr id="23" name="TextBox 22">
            <a:extLst>
              <a:ext uri="{FF2B5EF4-FFF2-40B4-BE49-F238E27FC236}">
                <a16:creationId xmlns:a16="http://schemas.microsoft.com/office/drawing/2014/main" id="{3DFF95F1-5113-DF8D-ACA0-2AE881C6532A}"/>
              </a:ext>
            </a:extLst>
          </p:cNvPr>
          <p:cNvSpPr txBox="1"/>
          <p:nvPr/>
        </p:nvSpPr>
        <p:spPr>
          <a:xfrm>
            <a:off x="4943720" y="2845400"/>
            <a:ext cx="623889" cy="276999"/>
          </a:xfrm>
          <a:prstGeom prst="rect">
            <a:avLst/>
          </a:prstGeom>
          <a:noFill/>
        </p:spPr>
        <p:txBody>
          <a:bodyPr wrap="none" rtlCol="0">
            <a:spAutoFit/>
          </a:bodyPr>
          <a:lstStyle/>
          <a:p>
            <a:r>
              <a:rPr lang="en-US" sz="1200" b="1"/>
              <a:t>n=202</a:t>
            </a:r>
          </a:p>
        </p:txBody>
      </p:sp>
      <p:sp>
        <p:nvSpPr>
          <p:cNvPr id="25" name="TextBox 24">
            <a:extLst>
              <a:ext uri="{FF2B5EF4-FFF2-40B4-BE49-F238E27FC236}">
                <a16:creationId xmlns:a16="http://schemas.microsoft.com/office/drawing/2014/main" id="{F6B493DD-CB8B-BFCF-318F-7917F49C8E18}"/>
              </a:ext>
            </a:extLst>
          </p:cNvPr>
          <p:cNvSpPr txBox="1"/>
          <p:nvPr/>
        </p:nvSpPr>
        <p:spPr>
          <a:xfrm>
            <a:off x="4943720" y="4242141"/>
            <a:ext cx="623889" cy="276999"/>
          </a:xfrm>
          <a:prstGeom prst="rect">
            <a:avLst/>
          </a:prstGeom>
          <a:noFill/>
        </p:spPr>
        <p:txBody>
          <a:bodyPr wrap="none" rtlCol="0">
            <a:spAutoFit/>
          </a:bodyPr>
          <a:lstStyle/>
          <a:p>
            <a:r>
              <a:rPr lang="en-US" sz="1200" b="1"/>
              <a:t>n=201</a:t>
            </a:r>
          </a:p>
        </p:txBody>
      </p:sp>
      <p:sp>
        <p:nvSpPr>
          <p:cNvPr id="39" name="Textplatzhalter 38">
            <a:extLst>
              <a:ext uri="{FF2B5EF4-FFF2-40B4-BE49-F238E27FC236}">
                <a16:creationId xmlns:a16="http://schemas.microsoft.com/office/drawing/2014/main" id="{CBD491E4-9F7B-AA89-6A29-8C1A53CC750B}"/>
              </a:ext>
            </a:extLst>
          </p:cNvPr>
          <p:cNvSpPr>
            <a:spLocks noGrp="1"/>
          </p:cNvSpPr>
          <p:nvPr>
            <p:ph type="body" sz="quarter" idx="12"/>
          </p:nvPr>
        </p:nvSpPr>
        <p:spPr/>
        <p:txBody>
          <a:bodyPr/>
          <a:lstStyle/>
          <a:p>
            <a:r>
              <a:rPr lang="en-GB"/>
              <a:t>Randomized, double-blind, placebo-controlled, Phase 3 study of ibrutinib plus BR or R-CHOP in previously treated patients with FL or MZL</a:t>
            </a:r>
          </a:p>
        </p:txBody>
      </p:sp>
      <p:sp>
        <p:nvSpPr>
          <p:cNvPr id="48" name="Oval 47">
            <a:extLst>
              <a:ext uri="{FF2B5EF4-FFF2-40B4-BE49-F238E27FC236}">
                <a16:creationId xmlns:a16="http://schemas.microsoft.com/office/drawing/2014/main" id="{87C355D3-9F55-AD5E-8E6A-F24D6FA9E017}"/>
              </a:ext>
            </a:extLst>
          </p:cNvPr>
          <p:cNvSpPr/>
          <p:nvPr/>
        </p:nvSpPr>
        <p:spPr>
          <a:xfrm>
            <a:off x="4119290" y="3402056"/>
            <a:ext cx="536400" cy="5360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R</a:t>
            </a:r>
          </a:p>
          <a:p>
            <a:pPr algn="ctr"/>
            <a:r>
              <a:rPr lang="en-US" sz="1100"/>
              <a:t>1:1</a:t>
            </a:r>
          </a:p>
        </p:txBody>
      </p:sp>
    </p:spTree>
    <p:extLst>
      <p:ext uri="{BB962C8B-B14F-4D97-AF65-F5344CB8AC3E}">
        <p14:creationId xmlns:p14="http://schemas.microsoft.com/office/powerpoint/2010/main" val="34085917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5B5D16-AA09-C0A1-2DED-F1366381BA14}"/>
              </a:ext>
            </a:extLst>
          </p:cNvPr>
          <p:cNvSpPr>
            <a:spLocks noGrp="1"/>
          </p:cNvSpPr>
          <p:nvPr>
            <p:ph type="title"/>
          </p:nvPr>
        </p:nvSpPr>
        <p:spPr/>
        <p:txBody>
          <a:bodyPr/>
          <a:lstStyle/>
          <a:p>
            <a:r>
              <a:rPr lang="en-US"/>
              <a:t>Progression-free survival </a:t>
            </a:r>
          </a:p>
        </p:txBody>
      </p:sp>
      <p:sp>
        <p:nvSpPr>
          <p:cNvPr id="4" name="Footer Placeholder 3">
            <a:extLst>
              <a:ext uri="{FF2B5EF4-FFF2-40B4-BE49-F238E27FC236}">
                <a16:creationId xmlns:a16="http://schemas.microsoft.com/office/drawing/2014/main" id="{F882A9BA-BA5C-6629-6EDF-04AA9ABA1090}"/>
              </a:ext>
            </a:extLst>
          </p:cNvPr>
          <p:cNvSpPr>
            <a:spLocks noGrp="1"/>
          </p:cNvSpPr>
          <p:nvPr>
            <p:ph type="ftr" sz="quarter" idx="10"/>
          </p:nvPr>
        </p:nvSpPr>
        <p:spPr/>
        <p:txBody>
          <a:bodyPr/>
          <a:lstStyle/>
          <a:p>
            <a:r>
              <a:rPr lang="en-GB" b="1"/>
              <a:t>CI</a:t>
            </a:r>
            <a:r>
              <a:rPr lang="en-GB"/>
              <a:t>, confidence interval; </a:t>
            </a:r>
            <a:r>
              <a:rPr lang="en-GB" b="1"/>
              <a:t>CIT</a:t>
            </a:r>
            <a:r>
              <a:rPr lang="en-GB"/>
              <a:t>, chemoimmunotherapy; </a:t>
            </a:r>
            <a:r>
              <a:rPr lang="en-GB" b="1"/>
              <a:t>HR</a:t>
            </a:r>
            <a:r>
              <a:rPr lang="en-GB"/>
              <a:t>, hazard ratio; </a:t>
            </a:r>
            <a:r>
              <a:rPr lang="en-GB" b="1"/>
              <a:t>ITT</a:t>
            </a:r>
            <a:r>
              <a:rPr lang="en-GB"/>
              <a:t>, intent-to-treat; </a:t>
            </a:r>
            <a:r>
              <a:rPr lang="en-GB" b="1"/>
              <a:t>PFS</a:t>
            </a:r>
            <a:r>
              <a:rPr lang="en-GB"/>
              <a:t>, progression-free survival.</a:t>
            </a:r>
          </a:p>
          <a:p>
            <a:r>
              <a:rPr lang="en-GB" b="1" err="1"/>
              <a:t>Nastoupil</a:t>
            </a:r>
            <a:r>
              <a:rPr lang="en-GB" b="1"/>
              <a:t> LJ, et al. Abstract LBA2 presented at 17-ICML.</a:t>
            </a:r>
          </a:p>
        </p:txBody>
      </p:sp>
      <p:sp>
        <p:nvSpPr>
          <p:cNvPr id="7" name="Rectangle 6">
            <a:extLst>
              <a:ext uri="{FF2B5EF4-FFF2-40B4-BE49-F238E27FC236}">
                <a16:creationId xmlns:a16="http://schemas.microsoft.com/office/drawing/2014/main" id="{DA5A52BE-118E-1952-7CB9-299E84F4EFAB}"/>
              </a:ext>
            </a:extLst>
          </p:cNvPr>
          <p:cNvSpPr/>
          <p:nvPr/>
        </p:nvSpPr>
        <p:spPr>
          <a:xfrm>
            <a:off x="9120188" y="1665288"/>
            <a:ext cx="2663824" cy="32343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spAutoFit/>
          </a:bodyPr>
          <a:lstStyle/>
          <a:p>
            <a:pPr marL="187200" indent="-187200">
              <a:buClr>
                <a:schemeClr val="accent2"/>
              </a:buClr>
              <a:buFont typeface="Arial" panose="020B0604020202020204" pitchFamily="34" charset="0"/>
              <a:buChar char="•"/>
            </a:pPr>
            <a:r>
              <a:rPr lang="en-US" sz="1400">
                <a:solidFill>
                  <a:schemeClr val="tx1"/>
                </a:solidFill>
              </a:rPr>
              <a:t>Despite favorable median PFS with ibrutinib + CIT, the primary study endpoint was not met</a:t>
            </a:r>
          </a:p>
          <a:p>
            <a:pPr marL="187200" indent="-187200">
              <a:buClr>
                <a:schemeClr val="accent2"/>
              </a:buClr>
              <a:buFont typeface="Arial" panose="020B0604020202020204" pitchFamily="34" charset="0"/>
              <a:buChar char="•"/>
            </a:pPr>
            <a:r>
              <a:rPr lang="en-US" sz="1400">
                <a:solidFill>
                  <a:schemeClr val="tx1"/>
                </a:solidFill>
              </a:rPr>
              <a:t>ITT population: PFS at median follow-up of 84 months</a:t>
            </a:r>
          </a:p>
          <a:p>
            <a:pPr marL="634950" lvl="1" indent="-187200">
              <a:buClr>
                <a:schemeClr val="accent2"/>
              </a:buClr>
              <a:buFont typeface="Arial" panose="020B0604020202020204" pitchFamily="34" charset="0"/>
              <a:buChar char="•"/>
            </a:pPr>
            <a:r>
              <a:rPr lang="en-US" sz="1400">
                <a:solidFill>
                  <a:schemeClr val="tx1"/>
                </a:solidFill>
              </a:rPr>
              <a:t>Ibrutinib + CIT: 40.5 months</a:t>
            </a:r>
          </a:p>
          <a:p>
            <a:pPr marL="634950" lvl="1" indent="-187200">
              <a:buClr>
                <a:schemeClr val="accent2"/>
              </a:buClr>
              <a:buFont typeface="Arial" panose="020B0604020202020204" pitchFamily="34" charset="0"/>
              <a:buChar char="•"/>
            </a:pPr>
            <a:r>
              <a:rPr lang="en-US" sz="1400">
                <a:solidFill>
                  <a:schemeClr val="tx1"/>
                </a:solidFill>
              </a:rPr>
              <a:t>Placebo + CIT: 23.8 months</a:t>
            </a:r>
          </a:p>
          <a:p>
            <a:pPr marL="187200" indent="-187200">
              <a:buClr>
                <a:schemeClr val="accent2"/>
              </a:buClr>
              <a:buFont typeface="Arial" panose="020B0604020202020204" pitchFamily="34" charset="0"/>
              <a:buChar char="•"/>
            </a:pPr>
            <a:r>
              <a:rPr lang="en-US" sz="1400">
                <a:solidFill>
                  <a:schemeClr val="tx1"/>
                </a:solidFill>
              </a:rPr>
              <a:t>PFS with ibrutinib + CIT was consistent across subgroups</a:t>
            </a:r>
          </a:p>
        </p:txBody>
      </p:sp>
      <p:graphicFrame>
        <p:nvGraphicFramePr>
          <p:cNvPr id="38" name="Tabelle 37">
            <a:extLst>
              <a:ext uri="{FF2B5EF4-FFF2-40B4-BE49-F238E27FC236}">
                <a16:creationId xmlns:a16="http://schemas.microsoft.com/office/drawing/2014/main" id="{7384585A-55D5-AE71-2424-F38C34F7795B}"/>
              </a:ext>
            </a:extLst>
          </p:cNvPr>
          <p:cNvGraphicFramePr>
            <a:graphicFrameLocks noGrp="1"/>
          </p:cNvGraphicFramePr>
          <p:nvPr>
            <p:extLst>
              <p:ext uri="{D42A27DB-BD31-4B8C-83A1-F6EECF244321}">
                <p14:modId xmlns:p14="http://schemas.microsoft.com/office/powerpoint/2010/main" val="413860654"/>
              </p:ext>
            </p:extLst>
          </p:nvPr>
        </p:nvGraphicFramePr>
        <p:xfrm>
          <a:off x="417598" y="5182700"/>
          <a:ext cx="6562800" cy="864480"/>
        </p:xfrm>
        <a:graphic>
          <a:graphicData uri="http://schemas.openxmlformats.org/drawingml/2006/table">
            <a:tbl>
              <a:tblPr firstRow="1" bandRow="1">
                <a:tableStyleId>{5C22544A-7EE6-4342-B048-85BDC9FD1C3A}</a:tableStyleId>
              </a:tblPr>
              <a:tblGrid>
                <a:gridCol w="1116000">
                  <a:extLst>
                    <a:ext uri="{9D8B030D-6E8A-4147-A177-3AD203B41FA5}">
                      <a16:colId xmlns:a16="http://schemas.microsoft.com/office/drawing/2014/main" val="591698663"/>
                    </a:ext>
                  </a:extLst>
                </a:gridCol>
                <a:gridCol w="320400">
                  <a:extLst>
                    <a:ext uri="{9D8B030D-6E8A-4147-A177-3AD203B41FA5}">
                      <a16:colId xmlns:a16="http://schemas.microsoft.com/office/drawing/2014/main" val="2949672590"/>
                    </a:ext>
                  </a:extLst>
                </a:gridCol>
                <a:gridCol w="320400">
                  <a:extLst>
                    <a:ext uri="{9D8B030D-6E8A-4147-A177-3AD203B41FA5}">
                      <a16:colId xmlns:a16="http://schemas.microsoft.com/office/drawing/2014/main" val="3548635927"/>
                    </a:ext>
                  </a:extLst>
                </a:gridCol>
                <a:gridCol w="320400">
                  <a:extLst>
                    <a:ext uri="{9D8B030D-6E8A-4147-A177-3AD203B41FA5}">
                      <a16:colId xmlns:a16="http://schemas.microsoft.com/office/drawing/2014/main" val="2891013861"/>
                    </a:ext>
                  </a:extLst>
                </a:gridCol>
                <a:gridCol w="320400">
                  <a:extLst>
                    <a:ext uri="{9D8B030D-6E8A-4147-A177-3AD203B41FA5}">
                      <a16:colId xmlns:a16="http://schemas.microsoft.com/office/drawing/2014/main" val="4205657699"/>
                    </a:ext>
                  </a:extLst>
                </a:gridCol>
                <a:gridCol w="320400">
                  <a:extLst>
                    <a:ext uri="{9D8B030D-6E8A-4147-A177-3AD203B41FA5}">
                      <a16:colId xmlns:a16="http://schemas.microsoft.com/office/drawing/2014/main" val="2041373745"/>
                    </a:ext>
                  </a:extLst>
                </a:gridCol>
                <a:gridCol w="320400">
                  <a:extLst>
                    <a:ext uri="{9D8B030D-6E8A-4147-A177-3AD203B41FA5}">
                      <a16:colId xmlns:a16="http://schemas.microsoft.com/office/drawing/2014/main" val="1462809416"/>
                    </a:ext>
                  </a:extLst>
                </a:gridCol>
                <a:gridCol w="320400">
                  <a:extLst>
                    <a:ext uri="{9D8B030D-6E8A-4147-A177-3AD203B41FA5}">
                      <a16:colId xmlns:a16="http://schemas.microsoft.com/office/drawing/2014/main" val="3126519366"/>
                    </a:ext>
                  </a:extLst>
                </a:gridCol>
                <a:gridCol w="320400">
                  <a:extLst>
                    <a:ext uri="{9D8B030D-6E8A-4147-A177-3AD203B41FA5}">
                      <a16:colId xmlns:a16="http://schemas.microsoft.com/office/drawing/2014/main" val="1256601748"/>
                    </a:ext>
                  </a:extLst>
                </a:gridCol>
                <a:gridCol w="320400">
                  <a:extLst>
                    <a:ext uri="{9D8B030D-6E8A-4147-A177-3AD203B41FA5}">
                      <a16:colId xmlns:a16="http://schemas.microsoft.com/office/drawing/2014/main" val="3639683423"/>
                    </a:ext>
                  </a:extLst>
                </a:gridCol>
                <a:gridCol w="320400">
                  <a:extLst>
                    <a:ext uri="{9D8B030D-6E8A-4147-A177-3AD203B41FA5}">
                      <a16:colId xmlns:a16="http://schemas.microsoft.com/office/drawing/2014/main" val="1857535842"/>
                    </a:ext>
                  </a:extLst>
                </a:gridCol>
                <a:gridCol w="320400">
                  <a:extLst>
                    <a:ext uri="{9D8B030D-6E8A-4147-A177-3AD203B41FA5}">
                      <a16:colId xmlns:a16="http://schemas.microsoft.com/office/drawing/2014/main" val="1183536394"/>
                    </a:ext>
                  </a:extLst>
                </a:gridCol>
                <a:gridCol w="320400">
                  <a:extLst>
                    <a:ext uri="{9D8B030D-6E8A-4147-A177-3AD203B41FA5}">
                      <a16:colId xmlns:a16="http://schemas.microsoft.com/office/drawing/2014/main" val="329853266"/>
                    </a:ext>
                  </a:extLst>
                </a:gridCol>
                <a:gridCol w="320400">
                  <a:extLst>
                    <a:ext uri="{9D8B030D-6E8A-4147-A177-3AD203B41FA5}">
                      <a16:colId xmlns:a16="http://schemas.microsoft.com/office/drawing/2014/main" val="2030042306"/>
                    </a:ext>
                  </a:extLst>
                </a:gridCol>
                <a:gridCol w="320400">
                  <a:extLst>
                    <a:ext uri="{9D8B030D-6E8A-4147-A177-3AD203B41FA5}">
                      <a16:colId xmlns:a16="http://schemas.microsoft.com/office/drawing/2014/main" val="3928826487"/>
                    </a:ext>
                  </a:extLst>
                </a:gridCol>
                <a:gridCol w="320400">
                  <a:extLst>
                    <a:ext uri="{9D8B030D-6E8A-4147-A177-3AD203B41FA5}">
                      <a16:colId xmlns:a16="http://schemas.microsoft.com/office/drawing/2014/main" val="3533632475"/>
                    </a:ext>
                  </a:extLst>
                </a:gridCol>
                <a:gridCol w="320400">
                  <a:extLst>
                    <a:ext uri="{9D8B030D-6E8A-4147-A177-3AD203B41FA5}">
                      <a16:colId xmlns:a16="http://schemas.microsoft.com/office/drawing/2014/main" val="816737920"/>
                    </a:ext>
                  </a:extLst>
                </a:gridCol>
                <a:gridCol w="320400">
                  <a:extLst>
                    <a:ext uri="{9D8B030D-6E8A-4147-A177-3AD203B41FA5}">
                      <a16:colId xmlns:a16="http://schemas.microsoft.com/office/drawing/2014/main" val="2133662617"/>
                    </a:ext>
                  </a:extLst>
                </a:gridCol>
              </a:tblGrid>
              <a:tr h="158283">
                <a:tc gridSpan="1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t>No. of patients (no. treated)</a:t>
                      </a:r>
                    </a:p>
                  </a:txBody>
                  <a:tcPr marL="10800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err="1"/>
                        <a:t>No</a:t>
                      </a:r>
                      <a:r>
                        <a:rPr lang="de-DE" sz="1000"/>
                        <a:t>. </a:t>
                      </a:r>
                      <a:r>
                        <a:rPr lang="de-DE" sz="1000" err="1"/>
                        <a:t>of</a:t>
                      </a:r>
                      <a:r>
                        <a:rPr lang="de-DE" sz="1000"/>
                        <a:t> </a:t>
                      </a:r>
                      <a:r>
                        <a:rPr lang="de-DE" sz="1000" err="1"/>
                        <a:t>patients</a:t>
                      </a:r>
                      <a:r>
                        <a:rPr lang="de-DE" sz="1000"/>
                        <a:t> at </a:t>
                      </a:r>
                      <a:r>
                        <a:rPr lang="de-DE" sz="1000" err="1"/>
                        <a:t>risk</a:t>
                      </a:r>
                      <a:endParaRPr lang="de-DE" sz="1000"/>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extLst>
                  <a:ext uri="{0D108BD9-81ED-4DB2-BD59-A6C34878D82A}">
                    <a16:rowId xmlns:a16="http://schemas.microsoft.com/office/drawing/2014/main" val="558085198"/>
                  </a:ext>
                </a:extLst>
              </a:tr>
              <a:tr h="201437">
                <a:tc>
                  <a:txBody>
                    <a:bodyPr/>
                    <a:lstStyle/>
                    <a:p>
                      <a:pPr marL="7938" indent="-7938" algn="l">
                        <a:tabLst/>
                      </a:pPr>
                      <a:r>
                        <a:rPr lang="de-DE" sz="1000">
                          <a:solidFill>
                            <a:schemeClr val="bg1"/>
                          </a:solidFill>
                        </a:rPr>
                        <a:t>Ibrutinib + CIT</a:t>
                      </a:r>
                    </a:p>
                  </a:txBody>
                  <a:tcPr marL="108000" marR="0" marT="18000" marB="18000" anchor="ctr">
                    <a:solidFill>
                      <a:schemeClr val="accent5"/>
                    </a:solidFill>
                  </a:tcPr>
                </a:tc>
                <a:tc>
                  <a:txBody>
                    <a:bodyPr/>
                    <a:lstStyle/>
                    <a:p>
                      <a:pPr algn="ctr"/>
                      <a:r>
                        <a:rPr lang="de-DE" sz="900">
                          <a:solidFill>
                            <a:schemeClr val="tx1"/>
                          </a:solidFill>
                        </a:rPr>
                        <a:t>202</a:t>
                      </a:r>
                      <a:br>
                        <a:rPr lang="de-DE" sz="900">
                          <a:solidFill>
                            <a:schemeClr val="tx1"/>
                          </a:solidFill>
                        </a:rPr>
                      </a:br>
                      <a:r>
                        <a:rPr lang="de-DE" sz="900">
                          <a:solidFill>
                            <a:schemeClr val="tx1"/>
                          </a:solidFill>
                        </a:rPr>
                        <a:t>(201)</a:t>
                      </a:r>
                    </a:p>
                  </a:txBody>
                  <a:tcPr marL="0" marR="0" marT="18000" marB="18000" anchor="ctr"/>
                </a:tc>
                <a:tc>
                  <a:txBody>
                    <a:bodyPr/>
                    <a:lstStyle/>
                    <a:p>
                      <a:pPr algn="ctr"/>
                      <a:r>
                        <a:rPr lang="de-DE" sz="900">
                          <a:solidFill>
                            <a:schemeClr val="tx1"/>
                          </a:solidFill>
                        </a:rPr>
                        <a:t>174</a:t>
                      </a:r>
                      <a:br>
                        <a:rPr lang="de-DE" sz="900">
                          <a:solidFill>
                            <a:schemeClr val="tx1"/>
                          </a:solidFill>
                        </a:rPr>
                      </a:br>
                      <a:r>
                        <a:rPr lang="de-DE" sz="900">
                          <a:solidFill>
                            <a:schemeClr val="tx1"/>
                          </a:solidFill>
                        </a:rPr>
                        <a:t>(149)</a:t>
                      </a:r>
                    </a:p>
                  </a:txBody>
                  <a:tcPr marL="0" marR="0" marT="18000" marB="18000" anchor="ctr"/>
                </a:tc>
                <a:tc>
                  <a:txBody>
                    <a:bodyPr/>
                    <a:lstStyle/>
                    <a:p>
                      <a:pPr algn="ctr"/>
                      <a:r>
                        <a:rPr lang="de-DE" sz="900">
                          <a:solidFill>
                            <a:schemeClr val="tx1"/>
                          </a:solidFill>
                        </a:rPr>
                        <a:t>147</a:t>
                      </a:r>
                      <a:br>
                        <a:rPr lang="de-DE" sz="900">
                          <a:solidFill>
                            <a:schemeClr val="tx1"/>
                          </a:solidFill>
                        </a:rPr>
                      </a:br>
                      <a:r>
                        <a:rPr lang="de-DE" sz="900">
                          <a:solidFill>
                            <a:schemeClr val="tx1"/>
                          </a:solidFill>
                        </a:rPr>
                        <a:t>(110)</a:t>
                      </a:r>
                    </a:p>
                  </a:txBody>
                  <a:tcPr marL="0" marR="0" marT="18000" marB="18000" anchor="ctr"/>
                </a:tc>
                <a:tc>
                  <a:txBody>
                    <a:bodyPr/>
                    <a:lstStyle/>
                    <a:p>
                      <a:pPr algn="ctr"/>
                      <a:r>
                        <a:rPr lang="de-DE" sz="900">
                          <a:solidFill>
                            <a:schemeClr val="tx1"/>
                          </a:solidFill>
                        </a:rPr>
                        <a:t>125</a:t>
                      </a:r>
                      <a:br>
                        <a:rPr lang="de-DE" sz="900">
                          <a:solidFill>
                            <a:schemeClr val="tx1"/>
                          </a:solidFill>
                        </a:rPr>
                      </a:br>
                      <a:r>
                        <a:rPr lang="de-DE" sz="900">
                          <a:solidFill>
                            <a:schemeClr val="tx1"/>
                          </a:solidFill>
                        </a:rPr>
                        <a:t>(93)</a:t>
                      </a:r>
                    </a:p>
                  </a:txBody>
                  <a:tcPr marL="0" marR="0" marT="18000" marB="18000" anchor="ctr"/>
                </a:tc>
                <a:tc>
                  <a:txBody>
                    <a:bodyPr/>
                    <a:lstStyle/>
                    <a:p>
                      <a:pPr algn="ctr"/>
                      <a:r>
                        <a:rPr lang="de-DE" sz="900">
                          <a:solidFill>
                            <a:schemeClr val="tx1"/>
                          </a:solidFill>
                        </a:rPr>
                        <a:t>108</a:t>
                      </a:r>
                      <a:br>
                        <a:rPr lang="de-DE" sz="900">
                          <a:solidFill>
                            <a:schemeClr val="tx1"/>
                          </a:solidFill>
                        </a:rPr>
                      </a:br>
                      <a:r>
                        <a:rPr lang="de-DE" sz="900">
                          <a:solidFill>
                            <a:schemeClr val="tx1"/>
                          </a:solidFill>
                        </a:rPr>
                        <a:t>(82)</a:t>
                      </a:r>
                    </a:p>
                  </a:txBody>
                  <a:tcPr marL="0" marR="0" marT="18000" marB="18000" anchor="ctr"/>
                </a:tc>
                <a:tc>
                  <a:txBody>
                    <a:bodyPr/>
                    <a:lstStyle/>
                    <a:p>
                      <a:pPr algn="ctr"/>
                      <a:r>
                        <a:rPr lang="de-DE" sz="900">
                          <a:solidFill>
                            <a:schemeClr val="tx1"/>
                          </a:solidFill>
                        </a:rPr>
                        <a:t>103</a:t>
                      </a:r>
                      <a:br>
                        <a:rPr lang="de-DE" sz="900">
                          <a:solidFill>
                            <a:schemeClr val="tx1"/>
                          </a:solidFill>
                        </a:rPr>
                      </a:br>
                      <a:r>
                        <a:rPr lang="de-DE" sz="900">
                          <a:solidFill>
                            <a:schemeClr val="tx1"/>
                          </a:solidFill>
                        </a:rPr>
                        <a:t>(77)</a:t>
                      </a:r>
                    </a:p>
                  </a:txBody>
                  <a:tcPr marL="0" marR="0" marT="18000" marB="18000" anchor="ctr"/>
                </a:tc>
                <a:tc>
                  <a:txBody>
                    <a:bodyPr/>
                    <a:lstStyle/>
                    <a:p>
                      <a:pPr algn="ctr"/>
                      <a:r>
                        <a:rPr lang="de-DE" sz="900">
                          <a:solidFill>
                            <a:schemeClr val="tx1"/>
                          </a:solidFill>
                        </a:rPr>
                        <a:t>96</a:t>
                      </a:r>
                      <a:br>
                        <a:rPr lang="de-DE" sz="900">
                          <a:solidFill>
                            <a:schemeClr val="tx1"/>
                          </a:solidFill>
                        </a:rPr>
                      </a:br>
                      <a:r>
                        <a:rPr lang="de-DE" sz="900">
                          <a:solidFill>
                            <a:schemeClr val="tx1"/>
                          </a:solidFill>
                        </a:rPr>
                        <a:t>(72)</a:t>
                      </a:r>
                    </a:p>
                  </a:txBody>
                  <a:tcPr marL="0" marR="0" marT="18000" marB="18000" anchor="ctr"/>
                </a:tc>
                <a:tc>
                  <a:txBody>
                    <a:bodyPr/>
                    <a:lstStyle/>
                    <a:p>
                      <a:pPr algn="ctr"/>
                      <a:r>
                        <a:rPr lang="de-DE" sz="900">
                          <a:solidFill>
                            <a:schemeClr val="tx1"/>
                          </a:solidFill>
                        </a:rPr>
                        <a:t>84</a:t>
                      </a:r>
                      <a:br>
                        <a:rPr lang="de-DE" sz="900">
                          <a:solidFill>
                            <a:schemeClr val="tx1"/>
                          </a:solidFill>
                        </a:rPr>
                      </a:br>
                      <a:r>
                        <a:rPr lang="de-DE" sz="900">
                          <a:solidFill>
                            <a:schemeClr val="tx1"/>
                          </a:solidFill>
                        </a:rPr>
                        <a:t>(62)</a:t>
                      </a:r>
                    </a:p>
                  </a:txBody>
                  <a:tcPr marL="0" marR="0" marT="18000" marB="18000" anchor="ctr"/>
                </a:tc>
                <a:tc>
                  <a:txBody>
                    <a:bodyPr/>
                    <a:lstStyle/>
                    <a:p>
                      <a:pPr algn="ctr"/>
                      <a:r>
                        <a:rPr lang="de-DE" sz="900">
                          <a:solidFill>
                            <a:schemeClr val="tx1"/>
                          </a:solidFill>
                        </a:rPr>
                        <a:t>81</a:t>
                      </a:r>
                    </a:p>
                    <a:p>
                      <a:pPr algn="ctr"/>
                      <a:r>
                        <a:rPr lang="de-DE" sz="900">
                          <a:solidFill>
                            <a:schemeClr val="tx1"/>
                          </a:solidFill>
                        </a:rPr>
                        <a:t>(57)</a:t>
                      </a:r>
                    </a:p>
                  </a:txBody>
                  <a:tcPr marL="0" marR="0" marT="18000" marB="18000" anchor="ctr"/>
                </a:tc>
                <a:tc>
                  <a:txBody>
                    <a:bodyPr/>
                    <a:lstStyle/>
                    <a:p>
                      <a:pPr algn="ctr"/>
                      <a:r>
                        <a:rPr lang="de-DE" sz="900">
                          <a:solidFill>
                            <a:schemeClr val="tx1"/>
                          </a:solidFill>
                        </a:rPr>
                        <a:t>74</a:t>
                      </a:r>
                      <a:br>
                        <a:rPr lang="de-DE" sz="900">
                          <a:solidFill>
                            <a:schemeClr val="tx1"/>
                          </a:solidFill>
                        </a:rPr>
                      </a:br>
                      <a:r>
                        <a:rPr lang="de-DE" sz="900">
                          <a:solidFill>
                            <a:schemeClr val="tx1"/>
                          </a:solidFill>
                        </a:rPr>
                        <a:t>(52)</a:t>
                      </a:r>
                    </a:p>
                  </a:txBody>
                  <a:tcPr marL="0" marR="0" marT="18000" marB="18000" anchor="ctr"/>
                </a:tc>
                <a:tc>
                  <a:txBody>
                    <a:bodyPr/>
                    <a:lstStyle/>
                    <a:p>
                      <a:pPr algn="ctr"/>
                      <a:r>
                        <a:rPr lang="de-DE" sz="900">
                          <a:solidFill>
                            <a:schemeClr val="tx1"/>
                          </a:solidFill>
                        </a:rPr>
                        <a:t>69</a:t>
                      </a:r>
                    </a:p>
                    <a:p>
                      <a:pPr algn="ctr"/>
                      <a:r>
                        <a:rPr lang="de-DE" sz="900">
                          <a:solidFill>
                            <a:schemeClr val="tx1"/>
                          </a:solidFill>
                        </a:rPr>
                        <a:t>(49)</a:t>
                      </a:r>
                    </a:p>
                  </a:txBody>
                  <a:tcPr marL="0" marR="0" marT="18000" marB="18000" anchor="ctr"/>
                </a:tc>
                <a:tc>
                  <a:txBody>
                    <a:bodyPr/>
                    <a:lstStyle/>
                    <a:p>
                      <a:pPr algn="ctr"/>
                      <a:r>
                        <a:rPr lang="de-DE" sz="900">
                          <a:solidFill>
                            <a:schemeClr val="tx1"/>
                          </a:solidFill>
                        </a:rPr>
                        <a:t>63</a:t>
                      </a:r>
                    </a:p>
                    <a:p>
                      <a:pPr algn="ctr"/>
                      <a:r>
                        <a:rPr lang="de-DE" sz="900">
                          <a:solidFill>
                            <a:schemeClr val="tx1"/>
                          </a:solidFill>
                        </a:rPr>
                        <a:t>(46)</a:t>
                      </a:r>
                    </a:p>
                  </a:txBody>
                  <a:tcPr marL="0" marR="0" marT="18000" marB="18000" anchor="ctr"/>
                </a:tc>
                <a:tc>
                  <a:txBody>
                    <a:bodyPr/>
                    <a:lstStyle/>
                    <a:p>
                      <a:pPr algn="ctr"/>
                      <a:r>
                        <a:rPr lang="de-DE" sz="900">
                          <a:solidFill>
                            <a:schemeClr val="tx1"/>
                          </a:solidFill>
                        </a:rPr>
                        <a:t>61</a:t>
                      </a:r>
                    </a:p>
                    <a:p>
                      <a:pPr algn="ctr"/>
                      <a:r>
                        <a:rPr lang="de-DE" sz="900">
                          <a:solidFill>
                            <a:schemeClr val="tx1"/>
                          </a:solidFill>
                        </a:rPr>
                        <a:t>(44)</a:t>
                      </a:r>
                    </a:p>
                  </a:txBody>
                  <a:tcPr marL="0" marR="0" marT="18000" marB="18000" anchor="ctr"/>
                </a:tc>
                <a:tc>
                  <a:txBody>
                    <a:bodyPr/>
                    <a:lstStyle/>
                    <a:p>
                      <a:pPr algn="ctr"/>
                      <a:r>
                        <a:rPr lang="de-DE" sz="900">
                          <a:solidFill>
                            <a:schemeClr val="tx1"/>
                          </a:solidFill>
                        </a:rPr>
                        <a:t>55</a:t>
                      </a:r>
                    </a:p>
                    <a:p>
                      <a:pPr algn="ctr"/>
                      <a:r>
                        <a:rPr lang="de-DE" sz="900">
                          <a:solidFill>
                            <a:schemeClr val="tx1"/>
                          </a:solidFill>
                        </a:rPr>
                        <a:t>(39)</a:t>
                      </a:r>
                    </a:p>
                  </a:txBody>
                  <a:tcPr marL="0" marR="0" marT="18000" marB="18000" anchor="ctr"/>
                </a:tc>
                <a:tc>
                  <a:txBody>
                    <a:bodyPr/>
                    <a:lstStyle/>
                    <a:p>
                      <a:pPr algn="ctr"/>
                      <a:r>
                        <a:rPr lang="de-DE" sz="900">
                          <a:solidFill>
                            <a:schemeClr val="tx1"/>
                          </a:solidFill>
                        </a:rPr>
                        <a:t>34</a:t>
                      </a:r>
                    </a:p>
                    <a:p>
                      <a:pPr algn="ctr"/>
                      <a:r>
                        <a:rPr lang="de-DE" sz="900">
                          <a:solidFill>
                            <a:schemeClr val="tx1"/>
                          </a:solidFill>
                        </a:rPr>
                        <a:t>(28)</a:t>
                      </a:r>
                    </a:p>
                  </a:txBody>
                  <a:tcPr marL="0" marR="0" marT="18000" marB="18000" anchor="ctr"/>
                </a:tc>
                <a:tc>
                  <a:txBody>
                    <a:bodyPr/>
                    <a:lstStyle/>
                    <a:p>
                      <a:pPr algn="ctr"/>
                      <a:r>
                        <a:rPr lang="de-DE" sz="900">
                          <a:solidFill>
                            <a:schemeClr val="tx1"/>
                          </a:solidFill>
                        </a:rPr>
                        <a:t>15</a:t>
                      </a:r>
                      <a:br>
                        <a:rPr lang="de-DE" sz="900">
                          <a:solidFill>
                            <a:schemeClr val="tx1"/>
                          </a:solidFill>
                        </a:rPr>
                      </a:br>
                      <a:r>
                        <a:rPr lang="de-DE" sz="900">
                          <a:solidFill>
                            <a:schemeClr val="tx1"/>
                          </a:solidFill>
                        </a:rPr>
                        <a:t>(12)</a:t>
                      </a:r>
                    </a:p>
                  </a:txBody>
                  <a:tcPr marL="0" marR="0" marT="18000" marB="18000" anchor="ctr"/>
                </a:tc>
                <a:tc>
                  <a:txBody>
                    <a:bodyPr/>
                    <a:lstStyle/>
                    <a:p>
                      <a:pPr algn="ctr"/>
                      <a:r>
                        <a:rPr lang="de-DE" sz="900">
                          <a:solidFill>
                            <a:schemeClr val="tx1"/>
                          </a:solidFill>
                        </a:rPr>
                        <a:t>0</a:t>
                      </a:r>
                      <a:br>
                        <a:rPr lang="de-DE" sz="900">
                          <a:solidFill>
                            <a:schemeClr val="tx1"/>
                          </a:solidFill>
                        </a:rPr>
                      </a:br>
                      <a:r>
                        <a:rPr lang="de-DE" sz="900">
                          <a:solidFill>
                            <a:schemeClr val="tx1"/>
                          </a:solidFill>
                        </a:rPr>
                        <a:t>(1)</a:t>
                      </a:r>
                    </a:p>
                  </a:txBody>
                  <a:tcPr marL="0" marR="0" marT="18000" marB="18000" anchor="ctr"/>
                </a:tc>
                <a:extLst>
                  <a:ext uri="{0D108BD9-81ED-4DB2-BD59-A6C34878D82A}">
                    <a16:rowId xmlns:a16="http://schemas.microsoft.com/office/drawing/2014/main" val="1001529525"/>
                  </a:ext>
                </a:extLst>
              </a:tr>
              <a:tr h="201437">
                <a:tc>
                  <a:txBody>
                    <a:bodyPr/>
                    <a:lstStyle/>
                    <a:p>
                      <a:pPr algn="l"/>
                      <a:r>
                        <a:rPr lang="de-DE" sz="1000">
                          <a:solidFill>
                            <a:schemeClr val="bg1"/>
                          </a:solidFill>
                        </a:rPr>
                        <a:t>Placebo + CIT</a:t>
                      </a:r>
                    </a:p>
                  </a:txBody>
                  <a:tcPr marL="108000" marR="0" marT="18000" marB="18000" anchor="ctr">
                    <a:solidFill>
                      <a:schemeClr val="accent6"/>
                    </a:solidFill>
                  </a:tcPr>
                </a:tc>
                <a:tc>
                  <a:txBody>
                    <a:bodyPr/>
                    <a:lstStyle/>
                    <a:p>
                      <a:pPr algn="ctr"/>
                      <a:r>
                        <a:rPr lang="de-DE" sz="900">
                          <a:solidFill>
                            <a:schemeClr val="tx1"/>
                          </a:solidFill>
                        </a:rPr>
                        <a:t>201</a:t>
                      </a:r>
                      <a:br>
                        <a:rPr lang="de-DE" sz="900">
                          <a:solidFill>
                            <a:schemeClr val="tx1"/>
                          </a:solidFill>
                        </a:rPr>
                      </a:br>
                      <a:r>
                        <a:rPr lang="de-DE" sz="900">
                          <a:solidFill>
                            <a:schemeClr val="tx1"/>
                          </a:solidFill>
                        </a:rPr>
                        <a:t>(199)</a:t>
                      </a:r>
                    </a:p>
                  </a:txBody>
                  <a:tcPr marL="0" marR="0" marT="18000" marB="18000" anchor="ctr"/>
                </a:tc>
                <a:tc>
                  <a:txBody>
                    <a:bodyPr/>
                    <a:lstStyle/>
                    <a:p>
                      <a:pPr algn="ctr"/>
                      <a:r>
                        <a:rPr lang="de-DE" sz="900">
                          <a:solidFill>
                            <a:schemeClr val="tx1"/>
                          </a:solidFill>
                        </a:rPr>
                        <a:t>172</a:t>
                      </a:r>
                      <a:br>
                        <a:rPr lang="de-DE" sz="900">
                          <a:solidFill>
                            <a:schemeClr val="tx1"/>
                          </a:solidFill>
                        </a:rPr>
                      </a:br>
                      <a:r>
                        <a:rPr lang="de-DE" sz="900">
                          <a:solidFill>
                            <a:schemeClr val="tx1"/>
                          </a:solidFill>
                        </a:rPr>
                        <a:t>(167)</a:t>
                      </a:r>
                    </a:p>
                  </a:txBody>
                  <a:tcPr marL="0" marR="0" marT="18000" marB="18000" anchor="ctr"/>
                </a:tc>
                <a:tc>
                  <a:txBody>
                    <a:bodyPr/>
                    <a:lstStyle/>
                    <a:p>
                      <a:pPr algn="ctr"/>
                      <a:r>
                        <a:rPr lang="de-DE" sz="900">
                          <a:solidFill>
                            <a:schemeClr val="tx1"/>
                          </a:solidFill>
                        </a:rPr>
                        <a:t>144</a:t>
                      </a:r>
                      <a:br>
                        <a:rPr lang="de-DE" sz="900">
                          <a:solidFill>
                            <a:schemeClr val="tx1"/>
                          </a:solidFill>
                        </a:rPr>
                      </a:br>
                      <a:r>
                        <a:rPr lang="de-DE" sz="900">
                          <a:solidFill>
                            <a:schemeClr val="tx1"/>
                          </a:solidFill>
                        </a:rPr>
                        <a:t>(130)</a:t>
                      </a:r>
                    </a:p>
                  </a:txBody>
                  <a:tcPr marL="0" marR="0" marT="18000" marB="18000" anchor="ctr"/>
                </a:tc>
                <a:tc>
                  <a:txBody>
                    <a:bodyPr/>
                    <a:lstStyle/>
                    <a:p>
                      <a:pPr algn="ctr"/>
                      <a:r>
                        <a:rPr lang="de-DE" sz="900">
                          <a:solidFill>
                            <a:schemeClr val="tx1"/>
                          </a:solidFill>
                        </a:rPr>
                        <a:t>112</a:t>
                      </a:r>
                    </a:p>
                    <a:p>
                      <a:pPr algn="ctr"/>
                      <a:r>
                        <a:rPr lang="de-DE" sz="900">
                          <a:solidFill>
                            <a:schemeClr val="tx1"/>
                          </a:solidFill>
                        </a:rPr>
                        <a:t>(99)</a:t>
                      </a:r>
                    </a:p>
                  </a:txBody>
                  <a:tcPr marL="0" marR="0" marT="18000" marB="18000" anchor="ctr"/>
                </a:tc>
                <a:tc>
                  <a:txBody>
                    <a:bodyPr/>
                    <a:lstStyle/>
                    <a:p>
                      <a:pPr algn="ctr"/>
                      <a:r>
                        <a:rPr lang="de-DE" sz="900">
                          <a:solidFill>
                            <a:schemeClr val="tx1"/>
                          </a:solidFill>
                        </a:rPr>
                        <a:t>88</a:t>
                      </a:r>
                      <a:br>
                        <a:rPr lang="de-DE" sz="900">
                          <a:solidFill>
                            <a:schemeClr val="tx1"/>
                          </a:solidFill>
                        </a:rPr>
                      </a:br>
                      <a:r>
                        <a:rPr lang="de-DE" sz="900">
                          <a:solidFill>
                            <a:schemeClr val="tx1"/>
                          </a:solidFill>
                        </a:rPr>
                        <a:t>(81)</a:t>
                      </a:r>
                    </a:p>
                  </a:txBody>
                  <a:tcPr marL="0" marR="0" marT="18000" marB="18000" anchor="ctr"/>
                </a:tc>
                <a:tc>
                  <a:txBody>
                    <a:bodyPr/>
                    <a:lstStyle/>
                    <a:p>
                      <a:pPr algn="ctr"/>
                      <a:r>
                        <a:rPr lang="de-DE" sz="900">
                          <a:solidFill>
                            <a:schemeClr val="tx1"/>
                          </a:solidFill>
                        </a:rPr>
                        <a:t>81</a:t>
                      </a:r>
                      <a:br>
                        <a:rPr lang="de-DE" sz="900">
                          <a:solidFill>
                            <a:schemeClr val="tx1"/>
                          </a:solidFill>
                        </a:rPr>
                      </a:br>
                      <a:r>
                        <a:rPr lang="de-DE" sz="900">
                          <a:solidFill>
                            <a:schemeClr val="tx1"/>
                          </a:solidFill>
                        </a:rPr>
                        <a:t>(69)</a:t>
                      </a:r>
                    </a:p>
                  </a:txBody>
                  <a:tcPr marL="0" marR="0" marT="18000" marB="18000" anchor="ctr"/>
                </a:tc>
                <a:tc>
                  <a:txBody>
                    <a:bodyPr/>
                    <a:lstStyle/>
                    <a:p>
                      <a:pPr algn="ctr"/>
                      <a:r>
                        <a:rPr lang="de-DE" sz="900">
                          <a:solidFill>
                            <a:schemeClr val="tx1"/>
                          </a:solidFill>
                        </a:rPr>
                        <a:t>74</a:t>
                      </a:r>
                      <a:br>
                        <a:rPr lang="de-DE" sz="900">
                          <a:solidFill>
                            <a:schemeClr val="tx1"/>
                          </a:solidFill>
                        </a:rPr>
                      </a:br>
                      <a:r>
                        <a:rPr lang="de-DE" sz="900">
                          <a:solidFill>
                            <a:schemeClr val="tx1"/>
                          </a:solidFill>
                        </a:rPr>
                        <a:t>(63)</a:t>
                      </a:r>
                    </a:p>
                  </a:txBody>
                  <a:tcPr marL="0" marR="0" marT="18000" marB="18000" anchor="ctr"/>
                </a:tc>
                <a:tc>
                  <a:txBody>
                    <a:bodyPr/>
                    <a:lstStyle/>
                    <a:p>
                      <a:pPr algn="ctr"/>
                      <a:r>
                        <a:rPr lang="de-DE" sz="900">
                          <a:solidFill>
                            <a:schemeClr val="tx1"/>
                          </a:solidFill>
                        </a:rPr>
                        <a:t>69</a:t>
                      </a:r>
                      <a:br>
                        <a:rPr lang="de-DE" sz="900">
                          <a:solidFill>
                            <a:schemeClr val="tx1"/>
                          </a:solidFill>
                        </a:rPr>
                      </a:br>
                      <a:r>
                        <a:rPr lang="de-DE" sz="900">
                          <a:solidFill>
                            <a:schemeClr val="tx1"/>
                          </a:solidFill>
                        </a:rPr>
                        <a:t>(58)</a:t>
                      </a:r>
                    </a:p>
                  </a:txBody>
                  <a:tcPr marL="0" marR="0" marT="18000" marB="18000" anchor="ctr"/>
                </a:tc>
                <a:tc>
                  <a:txBody>
                    <a:bodyPr/>
                    <a:lstStyle/>
                    <a:p>
                      <a:pPr algn="ctr"/>
                      <a:r>
                        <a:rPr lang="de-DE" sz="900">
                          <a:solidFill>
                            <a:schemeClr val="tx1"/>
                          </a:solidFill>
                        </a:rPr>
                        <a:t>65</a:t>
                      </a:r>
                      <a:br>
                        <a:rPr lang="de-DE" sz="900">
                          <a:solidFill>
                            <a:schemeClr val="tx1"/>
                          </a:solidFill>
                        </a:rPr>
                      </a:br>
                      <a:r>
                        <a:rPr lang="de-DE" sz="900">
                          <a:solidFill>
                            <a:schemeClr val="tx1"/>
                          </a:solidFill>
                        </a:rPr>
                        <a:t>(53)</a:t>
                      </a:r>
                    </a:p>
                  </a:txBody>
                  <a:tcPr marL="0" marR="0" marT="18000" marB="18000" anchor="ctr"/>
                </a:tc>
                <a:tc>
                  <a:txBody>
                    <a:bodyPr/>
                    <a:lstStyle/>
                    <a:p>
                      <a:pPr algn="ctr"/>
                      <a:r>
                        <a:rPr lang="de-DE" sz="900">
                          <a:solidFill>
                            <a:schemeClr val="tx1"/>
                          </a:solidFill>
                        </a:rPr>
                        <a:t>63</a:t>
                      </a:r>
                      <a:br>
                        <a:rPr lang="de-DE" sz="900">
                          <a:solidFill>
                            <a:schemeClr val="tx1"/>
                          </a:solidFill>
                        </a:rPr>
                      </a:br>
                      <a:r>
                        <a:rPr lang="de-DE" sz="900">
                          <a:solidFill>
                            <a:schemeClr val="tx1"/>
                          </a:solidFill>
                        </a:rPr>
                        <a:t>(48)</a:t>
                      </a:r>
                    </a:p>
                  </a:txBody>
                  <a:tcPr marL="0" marR="0" marT="18000" marB="18000" anchor="ctr"/>
                </a:tc>
                <a:tc>
                  <a:txBody>
                    <a:bodyPr/>
                    <a:lstStyle/>
                    <a:p>
                      <a:pPr algn="ctr"/>
                      <a:r>
                        <a:rPr lang="de-DE" sz="900">
                          <a:solidFill>
                            <a:schemeClr val="tx1"/>
                          </a:solidFill>
                        </a:rPr>
                        <a:t>62</a:t>
                      </a:r>
                      <a:br>
                        <a:rPr lang="de-DE" sz="900">
                          <a:solidFill>
                            <a:schemeClr val="tx1"/>
                          </a:solidFill>
                        </a:rPr>
                      </a:br>
                      <a:r>
                        <a:rPr lang="de-DE" sz="900">
                          <a:solidFill>
                            <a:schemeClr val="tx1"/>
                          </a:solidFill>
                        </a:rPr>
                        <a:t>(45)</a:t>
                      </a:r>
                    </a:p>
                  </a:txBody>
                  <a:tcPr marL="0" marR="0" marT="18000" marB="18000" anchor="ctr"/>
                </a:tc>
                <a:tc>
                  <a:txBody>
                    <a:bodyPr/>
                    <a:lstStyle/>
                    <a:p>
                      <a:pPr algn="ctr"/>
                      <a:r>
                        <a:rPr lang="de-DE" sz="900">
                          <a:solidFill>
                            <a:schemeClr val="tx1"/>
                          </a:solidFill>
                        </a:rPr>
                        <a:t>59</a:t>
                      </a:r>
                      <a:br>
                        <a:rPr lang="de-DE" sz="900">
                          <a:solidFill>
                            <a:schemeClr val="tx1"/>
                          </a:solidFill>
                        </a:rPr>
                      </a:br>
                      <a:r>
                        <a:rPr lang="de-DE" sz="900">
                          <a:solidFill>
                            <a:schemeClr val="tx1"/>
                          </a:solidFill>
                        </a:rPr>
                        <a:t>(44)</a:t>
                      </a:r>
                    </a:p>
                  </a:txBody>
                  <a:tcPr marL="0" marR="0" marT="18000" marB="18000" anchor="ctr"/>
                </a:tc>
                <a:tc>
                  <a:txBody>
                    <a:bodyPr/>
                    <a:lstStyle/>
                    <a:p>
                      <a:pPr algn="ctr"/>
                      <a:r>
                        <a:rPr lang="de-DE" sz="900">
                          <a:solidFill>
                            <a:schemeClr val="tx1"/>
                          </a:solidFill>
                        </a:rPr>
                        <a:t>57</a:t>
                      </a:r>
                    </a:p>
                    <a:p>
                      <a:pPr algn="ctr"/>
                      <a:r>
                        <a:rPr lang="de-DE" sz="900">
                          <a:solidFill>
                            <a:schemeClr val="tx1"/>
                          </a:solidFill>
                        </a:rPr>
                        <a:t>(42)</a:t>
                      </a:r>
                    </a:p>
                  </a:txBody>
                  <a:tcPr marL="0" marR="0" marT="18000" marB="18000" anchor="ctr"/>
                </a:tc>
                <a:tc>
                  <a:txBody>
                    <a:bodyPr/>
                    <a:lstStyle/>
                    <a:p>
                      <a:pPr algn="ctr"/>
                      <a:r>
                        <a:rPr lang="de-DE" sz="900">
                          <a:solidFill>
                            <a:schemeClr val="tx1"/>
                          </a:solidFill>
                        </a:rPr>
                        <a:t>46</a:t>
                      </a:r>
                      <a:br>
                        <a:rPr lang="de-DE" sz="900">
                          <a:solidFill>
                            <a:schemeClr val="tx1"/>
                          </a:solidFill>
                        </a:rPr>
                      </a:br>
                      <a:r>
                        <a:rPr lang="de-DE" sz="900">
                          <a:solidFill>
                            <a:schemeClr val="tx1"/>
                          </a:solidFill>
                        </a:rPr>
                        <a:t>(38)</a:t>
                      </a:r>
                    </a:p>
                  </a:txBody>
                  <a:tcPr marL="0" marR="0" marT="18000" marB="18000" anchor="ctr"/>
                </a:tc>
                <a:tc>
                  <a:txBody>
                    <a:bodyPr/>
                    <a:lstStyle/>
                    <a:p>
                      <a:pPr algn="ctr"/>
                      <a:r>
                        <a:rPr lang="de-DE" sz="900">
                          <a:solidFill>
                            <a:schemeClr val="tx1"/>
                          </a:solidFill>
                        </a:rPr>
                        <a:t>32</a:t>
                      </a:r>
                      <a:br>
                        <a:rPr lang="de-DE" sz="900">
                          <a:solidFill>
                            <a:schemeClr val="tx1"/>
                          </a:solidFill>
                        </a:rPr>
                      </a:br>
                      <a:r>
                        <a:rPr lang="de-DE" sz="900">
                          <a:solidFill>
                            <a:schemeClr val="tx1"/>
                          </a:solidFill>
                        </a:rPr>
                        <a:t>(27)</a:t>
                      </a:r>
                    </a:p>
                  </a:txBody>
                  <a:tcPr marL="0" marR="0" marT="18000" marB="18000" anchor="ctr"/>
                </a:tc>
                <a:tc>
                  <a:txBody>
                    <a:bodyPr/>
                    <a:lstStyle/>
                    <a:p>
                      <a:pPr algn="ctr"/>
                      <a:r>
                        <a:rPr lang="de-DE" sz="900">
                          <a:solidFill>
                            <a:schemeClr val="tx1"/>
                          </a:solidFill>
                        </a:rPr>
                        <a:t>6</a:t>
                      </a:r>
                      <a:br>
                        <a:rPr lang="de-DE" sz="900">
                          <a:solidFill>
                            <a:schemeClr val="tx1"/>
                          </a:solidFill>
                        </a:rPr>
                      </a:br>
                      <a:r>
                        <a:rPr lang="de-DE" sz="900">
                          <a:solidFill>
                            <a:schemeClr val="tx1"/>
                          </a:solidFill>
                        </a:rPr>
                        <a:t>(7)</a:t>
                      </a:r>
                    </a:p>
                  </a:txBody>
                  <a:tcPr marL="0" marR="0" marT="18000" marB="18000" anchor="ctr"/>
                </a:tc>
                <a:tc>
                  <a:txBody>
                    <a:bodyPr/>
                    <a:lstStyle/>
                    <a:p>
                      <a:pPr algn="ctr"/>
                      <a:r>
                        <a:rPr lang="de-DE" sz="900">
                          <a:solidFill>
                            <a:schemeClr val="tx1"/>
                          </a:solidFill>
                        </a:rPr>
                        <a:t>0</a:t>
                      </a:r>
                      <a:br>
                        <a:rPr lang="de-DE" sz="900">
                          <a:solidFill>
                            <a:schemeClr val="tx1"/>
                          </a:solidFill>
                        </a:rPr>
                      </a:br>
                      <a:r>
                        <a:rPr lang="de-DE" sz="900">
                          <a:solidFill>
                            <a:schemeClr val="tx1"/>
                          </a:solidFill>
                        </a:rPr>
                        <a:t>(0)</a:t>
                      </a:r>
                    </a:p>
                  </a:txBody>
                  <a:tcPr marL="0" marR="0" marT="18000" marB="18000" anchor="ctr"/>
                </a:tc>
                <a:extLst>
                  <a:ext uri="{0D108BD9-81ED-4DB2-BD59-A6C34878D82A}">
                    <a16:rowId xmlns:a16="http://schemas.microsoft.com/office/drawing/2014/main" val="2876687392"/>
                  </a:ext>
                </a:extLst>
              </a:tr>
            </a:tbl>
          </a:graphicData>
        </a:graphic>
      </p:graphicFrame>
      <p:pic>
        <p:nvPicPr>
          <p:cNvPr id="78" name="Grafik 77">
            <a:extLst>
              <a:ext uri="{FF2B5EF4-FFF2-40B4-BE49-F238E27FC236}">
                <a16:creationId xmlns:a16="http://schemas.microsoft.com/office/drawing/2014/main" id="{3BC38193-37CE-EDA7-160D-AC29DE4458EF}"/>
              </a:ext>
            </a:extLst>
          </p:cNvPr>
          <p:cNvPicPr>
            <a:picLocks noChangeAspect="1"/>
          </p:cNvPicPr>
          <p:nvPr/>
        </p:nvPicPr>
        <p:blipFill>
          <a:blip r:embed="rId2"/>
          <a:stretch>
            <a:fillRect/>
          </a:stretch>
        </p:blipFill>
        <p:spPr>
          <a:xfrm>
            <a:off x="1684195" y="1694819"/>
            <a:ext cx="5168900" cy="2374900"/>
          </a:xfrm>
          <a:prstGeom prst="rect">
            <a:avLst/>
          </a:prstGeom>
        </p:spPr>
      </p:pic>
      <p:sp>
        <p:nvSpPr>
          <p:cNvPr id="34" name="Textfeld 33">
            <a:extLst>
              <a:ext uri="{FF2B5EF4-FFF2-40B4-BE49-F238E27FC236}">
                <a16:creationId xmlns:a16="http://schemas.microsoft.com/office/drawing/2014/main" id="{92786541-7CEB-24E8-DD81-726FE1F7BD41}"/>
              </a:ext>
            </a:extLst>
          </p:cNvPr>
          <p:cNvSpPr txBox="1"/>
          <p:nvPr/>
        </p:nvSpPr>
        <p:spPr>
          <a:xfrm>
            <a:off x="3618131" y="2436426"/>
            <a:ext cx="3049233" cy="276999"/>
          </a:xfrm>
          <a:prstGeom prst="rect">
            <a:avLst/>
          </a:prstGeom>
          <a:noFill/>
        </p:spPr>
        <p:txBody>
          <a:bodyPr wrap="none" rtlCol="0">
            <a:spAutoFit/>
          </a:bodyPr>
          <a:lstStyle/>
          <a:p>
            <a:r>
              <a:rPr lang="de-DE" sz="1200"/>
              <a:t>HR (95% CI): 0.81 (0.63-1.04); </a:t>
            </a:r>
            <a:r>
              <a:rPr lang="de-DE" sz="1200" i="1"/>
              <a:t>P</a:t>
            </a:r>
            <a:r>
              <a:rPr lang="de-DE" sz="1200"/>
              <a:t> = 0.0922</a:t>
            </a:r>
          </a:p>
        </p:txBody>
      </p:sp>
      <p:grpSp>
        <p:nvGrpSpPr>
          <p:cNvPr id="83" name="Gruppieren 82">
            <a:extLst>
              <a:ext uri="{FF2B5EF4-FFF2-40B4-BE49-F238E27FC236}">
                <a16:creationId xmlns:a16="http://schemas.microsoft.com/office/drawing/2014/main" id="{53A4F02F-D9A4-91AA-D4A1-76CF3CAB7398}"/>
              </a:ext>
            </a:extLst>
          </p:cNvPr>
          <p:cNvGrpSpPr/>
          <p:nvPr/>
        </p:nvGrpSpPr>
        <p:grpSpPr>
          <a:xfrm>
            <a:off x="1854767" y="3626114"/>
            <a:ext cx="3611835" cy="684689"/>
            <a:chOff x="1384361" y="3529864"/>
            <a:chExt cx="3611835" cy="684689"/>
          </a:xfrm>
        </p:grpSpPr>
        <p:sp>
          <p:nvSpPr>
            <p:cNvPr id="42" name="Textfeld 41">
              <a:extLst>
                <a:ext uri="{FF2B5EF4-FFF2-40B4-BE49-F238E27FC236}">
                  <a16:creationId xmlns:a16="http://schemas.microsoft.com/office/drawing/2014/main" id="{6D4527F2-C5E1-78FF-4793-6B2F1CE29264}"/>
                </a:ext>
              </a:extLst>
            </p:cNvPr>
            <p:cNvSpPr txBox="1"/>
            <p:nvPr/>
          </p:nvSpPr>
          <p:spPr>
            <a:xfrm>
              <a:off x="1604287" y="3752888"/>
              <a:ext cx="3198120" cy="461665"/>
            </a:xfrm>
            <a:prstGeom prst="rect">
              <a:avLst/>
            </a:prstGeom>
            <a:noFill/>
          </p:spPr>
          <p:txBody>
            <a:bodyPr wrap="none" rtlCol="0">
              <a:spAutoFit/>
            </a:bodyPr>
            <a:lstStyle/>
            <a:p>
              <a:r>
                <a:rPr lang="de-DE" sz="1200" err="1"/>
                <a:t>Ibrutinib</a:t>
              </a:r>
              <a:r>
                <a:rPr lang="de-DE" sz="1200"/>
                <a:t> + CIT	202	119</a:t>
              </a:r>
            </a:p>
            <a:p>
              <a:r>
                <a:rPr lang="de-DE" sz="1200"/>
                <a:t>Placebo + CIT	201	134</a:t>
              </a:r>
            </a:p>
          </p:txBody>
        </p:sp>
        <p:sp>
          <p:nvSpPr>
            <p:cNvPr id="43" name="Textfeld 42">
              <a:extLst>
                <a:ext uri="{FF2B5EF4-FFF2-40B4-BE49-F238E27FC236}">
                  <a16:creationId xmlns:a16="http://schemas.microsoft.com/office/drawing/2014/main" id="{A5258ED5-B432-4AE3-B770-F5AD65BB06A0}"/>
                </a:ext>
              </a:extLst>
            </p:cNvPr>
            <p:cNvSpPr txBox="1"/>
            <p:nvPr/>
          </p:nvSpPr>
          <p:spPr>
            <a:xfrm>
              <a:off x="3165359" y="3529864"/>
              <a:ext cx="963725" cy="276999"/>
            </a:xfrm>
            <a:prstGeom prst="rect">
              <a:avLst/>
            </a:prstGeom>
            <a:noFill/>
          </p:spPr>
          <p:txBody>
            <a:bodyPr wrap="none" rtlCol="0">
              <a:spAutoFit/>
            </a:bodyPr>
            <a:lstStyle/>
            <a:p>
              <a:r>
                <a:rPr lang="de-DE" sz="1200" b="1" err="1"/>
                <a:t>Patients</a:t>
              </a:r>
              <a:r>
                <a:rPr lang="de-DE" sz="1200" b="1"/>
                <a:t>, </a:t>
              </a:r>
              <a:r>
                <a:rPr lang="de-DE" sz="1200" b="1" err="1"/>
                <a:t>n</a:t>
              </a:r>
              <a:endParaRPr lang="de-DE" sz="1200" b="1"/>
            </a:p>
          </p:txBody>
        </p:sp>
        <p:sp>
          <p:nvSpPr>
            <p:cNvPr id="44" name="Textfeld 43">
              <a:extLst>
                <a:ext uri="{FF2B5EF4-FFF2-40B4-BE49-F238E27FC236}">
                  <a16:creationId xmlns:a16="http://schemas.microsoft.com/office/drawing/2014/main" id="{F2B0FB54-06BE-9109-9342-029358E570F5}"/>
                </a:ext>
              </a:extLst>
            </p:cNvPr>
            <p:cNvSpPr txBox="1"/>
            <p:nvPr/>
          </p:nvSpPr>
          <p:spPr>
            <a:xfrm>
              <a:off x="4127047" y="3529864"/>
              <a:ext cx="869149" cy="276999"/>
            </a:xfrm>
            <a:prstGeom prst="rect">
              <a:avLst/>
            </a:prstGeom>
            <a:noFill/>
          </p:spPr>
          <p:txBody>
            <a:bodyPr wrap="none" rtlCol="0">
              <a:spAutoFit/>
            </a:bodyPr>
            <a:lstStyle/>
            <a:p>
              <a:pPr algn="ctr"/>
              <a:r>
                <a:rPr lang="de-DE" sz="1200" b="1"/>
                <a:t>Events, </a:t>
              </a:r>
              <a:r>
                <a:rPr lang="de-DE" sz="1200" b="1" err="1"/>
                <a:t>n</a:t>
              </a:r>
              <a:endParaRPr lang="de-DE" sz="1200" b="1"/>
            </a:p>
          </p:txBody>
        </p:sp>
        <p:cxnSp>
          <p:nvCxnSpPr>
            <p:cNvPr id="46" name="Gerade Verbindung 45">
              <a:extLst>
                <a:ext uri="{FF2B5EF4-FFF2-40B4-BE49-F238E27FC236}">
                  <a16:creationId xmlns:a16="http://schemas.microsoft.com/office/drawing/2014/main" id="{1BD1A25D-8A9E-8FFB-15B5-6849172C4DD5}"/>
                </a:ext>
              </a:extLst>
            </p:cNvPr>
            <p:cNvCxnSpPr>
              <a:cxnSpLocks/>
            </p:cNvCxnSpPr>
            <p:nvPr/>
          </p:nvCxnSpPr>
          <p:spPr>
            <a:xfrm>
              <a:off x="1384361" y="3879620"/>
              <a:ext cx="25276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7" name="Gerade Verbindung 46">
              <a:extLst>
                <a:ext uri="{FF2B5EF4-FFF2-40B4-BE49-F238E27FC236}">
                  <a16:creationId xmlns:a16="http://schemas.microsoft.com/office/drawing/2014/main" id="{4AB8A13A-090D-227F-1AC4-8B1977103D6C}"/>
                </a:ext>
              </a:extLst>
            </p:cNvPr>
            <p:cNvCxnSpPr>
              <a:cxnSpLocks/>
            </p:cNvCxnSpPr>
            <p:nvPr/>
          </p:nvCxnSpPr>
          <p:spPr>
            <a:xfrm>
              <a:off x="1384361" y="4073477"/>
              <a:ext cx="25276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50" name="Dreieck 49">
              <a:extLst>
                <a:ext uri="{FF2B5EF4-FFF2-40B4-BE49-F238E27FC236}">
                  <a16:creationId xmlns:a16="http://schemas.microsoft.com/office/drawing/2014/main" id="{64C403D2-8C07-151D-F72B-6913E7F191A3}"/>
                </a:ext>
              </a:extLst>
            </p:cNvPr>
            <p:cNvSpPr/>
            <p:nvPr/>
          </p:nvSpPr>
          <p:spPr>
            <a:xfrm>
              <a:off x="1483315" y="3852802"/>
              <a:ext cx="54852" cy="47286"/>
            </a:xfrm>
            <a:prstGeom prst="triangl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Oval 50">
              <a:extLst>
                <a:ext uri="{FF2B5EF4-FFF2-40B4-BE49-F238E27FC236}">
                  <a16:creationId xmlns:a16="http://schemas.microsoft.com/office/drawing/2014/main" id="{B5996B03-B554-B9AA-9AA8-45467AB32E80}"/>
                </a:ext>
              </a:extLst>
            </p:cNvPr>
            <p:cNvSpPr/>
            <p:nvPr/>
          </p:nvSpPr>
          <p:spPr>
            <a:xfrm>
              <a:off x="1483315" y="4046477"/>
              <a:ext cx="54852" cy="54000"/>
            </a:xfrm>
            <a:prstGeom prst="ellipse">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9" name="Gruppieren 38">
            <a:extLst>
              <a:ext uri="{FF2B5EF4-FFF2-40B4-BE49-F238E27FC236}">
                <a16:creationId xmlns:a16="http://schemas.microsoft.com/office/drawing/2014/main" id="{D352F3A1-7A5B-AE88-50DB-D5F2E21E82F0}"/>
              </a:ext>
            </a:extLst>
          </p:cNvPr>
          <p:cNvGrpSpPr/>
          <p:nvPr/>
        </p:nvGrpSpPr>
        <p:grpSpPr>
          <a:xfrm>
            <a:off x="806400" y="1592799"/>
            <a:ext cx="6193219" cy="3402333"/>
            <a:chOff x="806400" y="1592799"/>
            <a:chExt cx="6193219" cy="3402333"/>
          </a:xfrm>
        </p:grpSpPr>
        <p:cxnSp>
          <p:nvCxnSpPr>
            <p:cNvPr id="8" name="Gerade Verbindung 7">
              <a:extLst>
                <a:ext uri="{FF2B5EF4-FFF2-40B4-BE49-F238E27FC236}">
                  <a16:creationId xmlns:a16="http://schemas.microsoft.com/office/drawing/2014/main" id="{B39D8AEA-D1A0-5377-CF6C-CA7E23638291}"/>
                </a:ext>
              </a:extLst>
            </p:cNvPr>
            <p:cNvCxnSpPr>
              <a:cxnSpLocks/>
            </p:cNvCxnSpPr>
            <p:nvPr/>
          </p:nvCxnSpPr>
          <p:spPr>
            <a:xfrm>
              <a:off x="1645139" y="1671207"/>
              <a:ext cx="0" cy="27407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9F166093-04BF-405C-D2D3-873455A980B9}"/>
                </a:ext>
              </a:extLst>
            </p:cNvPr>
            <p:cNvCxnSpPr>
              <a:cxnSpLocks/>
            </p:cNvCxnSpPr>
            <p:nvPr/>
          </p:nvCxnSpPr>
          <p:spPr>
            <a:xfrm flipH="1">
              <a:off x="1636537" y="4415667"/>
              <a:ext cx="52952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D965E8B7-20A6-1A7C-8011-BB9F860835BF}"/>
                </a:ext>
              </a:extLst>
            </p:cNvPr>
            <p:cNvCxnSpPr>
              <a:cxnSpLocks/>
            </p:cNvCxnSpPr>
            <p:nvPr/>
          </p:nvCxnSpPr>
          <p:spPr>
            <a:xfrm flipH="1">
              <a:off x="1599420" y="434892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1A87FFD0-CD4A-2944-6B33-D6CAF384BE6E}"/>
                </a:ext>
              </a:extLst>
            </p:cNvPr>
            <p:cNvCxnSpPr>
              <a:cxnSpLocks/>
            </p:cNvCxnSpPr>
            <p:nvPr/>
          </p:nvCxnSpPr>
          <p:spPr>
            <a:xfrm flipH="1">
              <a:off x="1599420" y="330187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94B0F056-B490-5688-CDBA-4794621EF4B1}"/>
                </a:ext>
              </a:extLst>
            </p:cNvPr>
            <p:cNvCxnSpPr>
              <a:cxnSpLocks/>
            </p:cNvCxnSpPr>
            <p:nvPr/>
          </p:nvCxnSpPr>
          <p:spPr>
            <a:xfrm flipH="1">
              <a:off x="1599420" y="27783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EE0620CE-FD7D-C096-CD8A-D95548EBEBB7}"/>
                </a:ext>
              </a:extLst>
            </p:cNvPr>
            <p:cNvCxnSpPr>
              <a:cxnSpLocks/>
            </p:cNvCxnSpPr>
            <p:nvPr/>
          </p:nvCxnSpPr>
          <p:spPr>
            <a:xfrm flipH="1">
              <a:off x="1599420" y="225482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C1353BE-9AD8-46FE-08E9-5E93C21CB1C5}"/>
                </a:ext>
              </a:extLst>
            </p:cNvPr>
            <p:cNvSpPr txBox="1"/>
            <p:nvPr/>
          </p:nvSpPr>
          <p:spPr>
            <a:xfrm>
              <a:off x="3611567" y="4687355"/>
              <a:ext cx="1345175" cy="307777"/>
            </a:xfrm>
            <a:prstGeom prst="rect">
              <a:avLst/>
            </a:prstGeom>
            <a:noFill/>
          </p:spPr>
          <p:txBody>
            <a:bodyPr wrap="none" rtlCol="0">
              <a:spAutoFit/>
            </a:bodyPr>
            <a:lstStyle/>
            <a:p>
              <a:pPr algn="ctr"/>
              <a:r>
                <a:rPr lang="de-DE" sz="1400" b="1"/>
                <a:t>Time, </a:t>
              </a:r>
              <a:r>
                <a:rPr lang="de-DE" sz="1400" b="1" err="1"/>
                <a:t>months</a:t>
              </a:r>
              <a:endParaRPr lang="de-DE" sz="1400" b="1"/>
            </a:p>
          </p:txBody>
        </p:sp>
        <p:sp>
          <p:nvSpPr>
            <p:cNvPr id="15" name="Textfeld 14">
              <a:extLst>
                <a:ext uri="{FF2B5EF4-FFF2-40B4-BE49-F238E27FC236}">
                  <a16:creationId xmlns:a16="http://schemas.microsoft.com/office/drawing/2014/main" id="{F25CDDC7-8039-EDD5-0DFD-BC59912353FE}"/>
                </a:ext>
              </a:extLst>
            </p:cNvPr>
            <p:cNvSpPr txBox="1"/>
            <p:nvPr/>
          </p:nvSpPr>
          <p:spPr>
            <a:xfrm>
              <a:off x="1570163" y="4450099"/>
              <a:ext cx="269625" cy="276999"/>
            </a:xfrm>
            <a:prstGeom prst="rect">
              <a:avLst/>
            </a:prstGeom>
            <a:noFill/>
          </p:spPr>
          <p:txBody>
            <a:bodyPr wrap="none" rtlCol="0">
              <a:spAutoFit/>
            </a:bodyPr>
            <a:lstStyle/>
            <a:p>
              <a:pPr algn="ctr"/>
              <a:r>
                <a:rPr lang="de-DE" sz="1200"/>
                <a:t>0</a:t>
              </a:r>
            </a:p>
          </p:txBody>
        </p:sp>
        <p:sp>
          <p:nvSpPr>
            <p:cNvPr id="16" name="Textfeld 15">
              <a:extLst>
                <a:ext uri="{FF2B5EF4-FFF2-40B4-BE49-F238E27FC236}">
                  <a16:creationId xmlns:a16="http://schemas.microsoft.com/office/drawing/2014/main" id="{304C8B8A-A1DE-8E83-73C9-C5E9C527B0B8}"/>
                </a:ext>
              </a:extLst>
            </p:cNvPr>
            <p:cNvSpPr txBox="1"/>
            <p:nvPr/>
          </p:nvSpPr>
          <p:spPr>
            <a:xfrm>
              <a:off x="2812079" y="4450099"/>
              <a:ext cx="354584" cy="276999"/>
            </a:xfrm>
            <a:prstGeom prst="rect">
              <a:avLst/>
            </a:prstGeom>
            <a:noFill/>
          </p:spPr>
          <p:txBody>
            <a:bodyPr wrap="none" rtlCol="0">
              <a:spAutoFit/>
            </a:bodyPr>
            <a:lstStyle/>
            <a:p>
              <a:pPr algn="ctr"/>
              <a:r>
                <a:rPr lang="de-DE" sz="1200"/>
                <a:t>24</a:t>
              </a:r>
            </a:p>
          </p:txBody>
        </p:sp>
        <p:sp>
          <p:nvSpPr>
            <p:cNvPr id="17" name="Textfeld 16">
              <a:extLst>
                <a:ext uri="{FF2B5EF4-FFF2-40B4-BE49-F238E27FC236}">
                  <a16:creationId xmlns:a16="http://schemas.microsoft.com/office/drawing/2014/main" id="{E967B683-2CC0-F90E-D9EA-BF96340B66B5}"/>
                </a:ext>
              </a:extLst>
            </p:cNvPr>
            <p:cNvSpPr txBox="1"/>
            <p:nvPr/>
          </p:nvSpPr>
          <p:spPr>
            <a:xfrm>
              <a:off x="3444576" y="4450099"/>
              <a:ext cx="354584" cy="276999"/>
            </a:xfrm>
            <a:prstGeom prst="rect">
              <a:avLst/>
            </a:prstGeom>
            <a:noFill/>
          </p:spPr>
          <p:txBody>
            <a:bodyPr wrap="none" rtlCol="0">
              <a:spAutoFit/>
            </a:bodyPr>
            <a:lstStyle/>
            <a:p>
              <a:pPr algn="ctr"/>
              <a:r>
                <a:rPr lang="de-DE" sz="1200"/>
                <a:t>36</a:t>
              </a:r>
            </a:p>
          </p:txBody>
        </p:sp>
        <p:sp>
          <p:nvSpPr>
            <p:cNvPr id="18" name="Textfeld 17">
              <a:extLst>
                <a:ext uri="{FF2B5EF4-FFF2-40B4-BE49-F238E27FC236}">
                  <a16:creationId xmlns:a16="http://schemas.microsoft.com/office/drawing/2014/main" id="{1EAC747D-DB8B-5E3F-CC96-7F6FD5D7E6D6}"/>
                </a:ext>
              </a:extLst>
            </p:cNvPr>
            <p:cNvSpPr txBox="1"/>
            <p:nvPr/>
          </p:nvSpPr>
          <p:spPr>
            <a:xfrm>
              <a:off x="6645035" y="4451347"/>
              <a:ext cx="354584" cy="276999"/>
            </a:xfrm>
            <a:prstGeom prst="rect">
              <a:avLst/>
            </a:prstGeom>
            <a:noFill/>
          </p:spPr>
          <p:txBody>
            <a:bodyPr wrap="none" rtlCol="0">
              <a:spAutoFit/>
            </a:bodyPr>
            <a:lstStyle/>
            <a:p>
              <a:pPr algn="ctr"/>
              <a:r>
                <a:rPr lang="de-DE" sz="1200"/>
                <a:t>96</a:t>
              </a:r>
            </a:p>
          </p:txBody>
        </p:sp>
        <p:cxnSp>
          <p:nvCxnSpPr>
            <p:cNvPr id="23" name="Gerade Verbindung 22">
              <a:extLst>
                <a:ext uri="{FF2B5EF4-FFF2-40B4-BE49-F238E27FC236}">
                  <a16:creationId xmlns:a16="http://schemas.microsoft.com/office/drawing/2014/main" id="{0FAA02F1-04BC-2A8D-75F5-28ACE69DBA36}"/>
                </a:ext>
              </a:extLst>
            </p:cNvPr>
            <p:cNvCxnSpPr>
              <a:cxnSpLocks/>
            </p:cNvCxnSpPr>
            <p:nvPr/>
          </p:nvCxnSpPr>
          <p:spPr>
            <a:xfrm flipH="1">
              <a:off x="1599420" y="173129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288E182E-6B3E-6951-1E14-48DF852ED37F}"/>
                </a:ext>
              </a:extLst>
            </p:cNvPr>
            <p:cNvSpPr txBox="1"/>
            <p:nvPr/>
          </p:nvSpPr>
          <p:spPr>
            <a:xfrm>
              <a:off x="806400" y="1785961"/>
              <a:ext cx="400110" cy="2511265"/>
            </a:xfrm>
            <a:prstGeom prst="rect">
              <a:avLst/>
            </a:prstGeom>
            <a:noFill/>
          </p:spPr>
          <p:txBody>
            <a:bodyPr vert="vert270" wrap="none" rtlCol="0">
              <a:spAutoFit/>
            </a:bodyPr>
            <a:lstStyle/>
            <a:p>
              <a:pPr algn="ctr"/>
              <a:r>
                <a:rPr lang="de-DE" sz="1400" b="1"/>
                <a:t>Progression-</a:t>
              </a:r>
              <a:r>
                <a:rPr lang="de-DE" sz="1400" b="1" err="1"/>
                <a:t>free</a:t>
              </a:r>
              <a:r>
                <a:rPr lang="de-DE" sz="1400" b="1"/>
                <a:t> </a:t>
              </a:r>
              <a:r>
                <a:rPr lang="de-DE" sz="1400" b="1" err="1"/>
                <a:t>survival</a:t>
              </a:r>
              <a:r>
                <a:rPr lang="de-DE" sz="1400" b="1"/>
                <a:t>, %</a:t>
              </a:r>
            </a:p>
          </p:txBody>
        </p:sp>
        <p:cxnSp>
          <p:nvCxnSpPr>
            <p:cNvPr id="26" name="Gerade Verbindung 25">
              <a:extLst>
                <a:ext uri="{FF2B5EF4-FFF2-40B4-BE49-F238E27FC236}">
                  <a16:creationId xmlns:a16="http://schemas.microsoft.com/office/drawing/2014/main" id="{F7ACB779-CF77-6B0F-B16D-D95BF23E191A}"/>
                </a:ext>
              </a:extLst>
            </p:cNvPr>
            <p:cNvCxnSpPr>
              <a:cxnSpLocks/>
            </p:cNvCxnSpPr>
            <p:nvPr/>
          </p:nvCxnSpPr>
          <p:spPr>
            <a:xfrm rot="5400000" flipH="1">
              <a:off x="1685361" y="4434841"/>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3028BF0C-048D-3516-5DFF-3914BF862A7D}"/>
                </a:ext>
              </a:extLst>
            </p:cNvPr>
            <p:cNvCxnSpPr>
              <a:cxnSpLocks/>
            </p:cNvCxnSpPr>
            <p:nvPr/>
          </p:nvCxnSpPr>
          <p:spPr>
            <a:xfrm rot="5400000" flipH="1">
              <a:off x="6799468"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8F2CAF26-C27A-AF55-C63A-B7D12D2F7927}"/>
                </a:ext>
              </a:extLst>
            </p:cNvPr>
            <p:cNvCxnSpPr>
              <a:cxnSpLocks/>
            </p:cNvCxnSpPr>
            <p:nvPr/>
          </p:nvCxnSpPr>
          <p:spPr>
            <a:xfrm rot="5400000" flipH="1">
              <a:off x="2644257" y="4434841"/>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28BB02F2-C676-4BB2-D2FE-CE812C043B41}"/>
                </a:ext>
              </a:extLst>
            </p:cNvPr>
            <p:cNvCxnSpPr>
              <a:cxnSpLocks/>
            </p:cNvCxnSpPr>
            <p:nvPr/>
          </p:nvCxnSpPr>
          <p:spPr>
            <a:xfrm rot="5400000" flipH="1">
              <a:off x="3603153" y="4434841"/>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96AA739B-187B-7241-9824-9DD7335A2A54}"/>
                </a:ext>
              </a:extLst>
            </p:cNvPr>
            <p:cNvCxnSpPr>
              <a:cxnSpLocks/>
            </p:cNvCxnSpPr>
            <p:nvPr/>
          </p:nvCxnSpPr>
          <p:spPr>
            <a:xfrm rot="5400000" flipH="1">
              <a:off x="4562049"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04CBBA00-CD28-C12F-6857-21F3D75CB583}"/>
                </a:ext>
              </a:extLst>
            </p:cNvPr>
            <p:cNvCxnSpPr>
              <a:cxnSpLocks/>
            </p:cNvCxnSpPr>
            <p:nvPr/>
          </p:nvCxnSpPr>
          <p:spPr>
            <a:xfrm rot="5400000" flipH="1">
              <a:off x="5520945"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37A43BC3-B339-6F53-4A29-2C0062D21F4B}"/>
                </a:ext>
              </a:extLst>
            </p:cNvPr>
            <p:cNvSpPr txBox="1"/>
            <p:nvPr/>
          </p:nvSpPr>
          <p:spPr>
            <a:xfrm>
              <a:off x="4406248" y="4450099"/>
              <a:ext cx="354584" cy="276999"/>
            </a:xfrm>
            <a:prstGeom prst="rect">
              <a:avLst/>
            </a:prstGeom>
            <a:noFill/>
          </p:spPr>
          <p:txBody>
            <a:bodyPr wrap="none" rtlCol="0">
              <a:spAutoFit/>
            </a:bodyPr>
            <a:lstStyle/>
            <a:p>
              <a:pPr algn="ctr"/>
              <a:r>
                <a:rPr lang="de-DE" sz="1200"/>
                <a:t>54</a:t>
              </a:r>
            </a:p>
          </p:txBody>
        </p:sp>
        <p:sp>
          <p:nvSpPr>
            <p:cNvPr id="33" name="Textfeld 32">
              <a:extLst>
                <a:ext uri="{FF2B5EF4-FFF2-40B4-BE49-F238E27FC236}">
                  <a16:creationId xmlns:a16="http://schemas.microsoft.com/office/drawing/2014/main" id="{77AD8F59-902D-EDBE-D08A-056EB916E870}"/>
                </a:ext>
              </a:extLst>
            </p:cNvPr>
            <p:cNvSpPr txBox="1"/>
            <p:nvPr/>
          </p:nvSpPr>
          <p:spPr>
            <a:xfrm>
              <a:off x="5368408" y="4450099"/>
              <a:ext cx="354584" cy="276999"/>
            </a:xfrm>
            <a:prstGeom prst="rect">
              <a:avLst/>
            </a:prstGeom>
            <a:noFill/>
          </p:spPr>
          <p:txBody>
            <a:bodyPr wrap="none" rtlCol="0">
              <a:spAutoFit/>
            </a:bodyPr>
            <a:lstStyle/>
            <a:p>
              <a:pPr algn="ctr"/>
              <a:r>
                <a:rPr lang="de-DE" sz="1200"/>
                <a:t>72</a:t>
              </a:r>
            </a:p>
          </p:txBody>
        </p:sp>
        <p:cxnSp>
          <p:nvCxnSpPr>
            <p:cNvPr id="52" name="Gerade Verbindung 51">
              <a:extLst>
                <a:ext uri="{FF2B5EF4-FFF2-40B4-BE49-F238E27FC236}">
                  <a16:creationId xmlns:a16="http://schemas.microsoft.com/office/drawing/2014/main" id="{B5344BB0-858A-661C-A4C3-6F0CC54B78FD}"/>
                </a:ext>
              </a:extLst>
            </p:cNvPr>
            <p:cNvCxnSpPr>
              <a:cxnSpLocks/>
            </p:cNvCxnSpPr>
            <p:nvPr/>
          </p:nvCxnSpPr>
          <p:spPr>
            <a:xfrm rot="5400000" flipH="1">
              <a:off x="5840577"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feld 52">
              <a:extLst>
                <a:ext uri="{FF2B5EF4-FFF2-40B4-BE49-F238E27FC236}">
                  <a16:creationId xmlns:a16="http://schemas.microsoft.com/office/drawing/2014/main" id="{4ED5C41D-6ABD-BB65-7B29-157A0F5A0A7B}"/>
                </a:ext>
              </a:extLst>
            </p:cNvPr>
            <p:cNvSpPr txBox="1"/>
            <p:nvPr/>
          </p:nvSpPr>
          <p:spPr>
            <a:xfrm>
              <a:off x="5692214" y="4450099"/>
              <a:ext cx="354584" cy="276999"/>
            </a:xfrm>
            <a:prstGeom prst="rect">
              <a:avLst/>
            </a:prstGeom>
            <a:noFill/>
          </p:spPr>
          <p:txBody>
            <a:bodyPr wrap="none" rtlCol="0">
              <a:spAutoFit/>
            </a:bodyPr>
            <a:lstStyle/>
            <a:p>
              <a:pPr algn="ctr"/>
              <a:r>
                <a:rPr lang="de-DE" sz="1200"/>
                <a:t>78</a:t>
              </a:r>
            </a:p>
          </p:txBody>
        </p:sp>
        <p:cxnSp>
          <p:nvCxnSpPr>
            <p:cNvPr id="54" name="Gerade Verbindung 53">
              <a:extLst>
                <a:ext uri="{FF2B5EF4-FFF2-40B4-BE49-F238E27FC236}">
                  <a16:creationId xmlns:a16="http://schemas.microsoft.com/office/drawing/2014/main" id="{47C5A1F4-D017-A72F-701F-C0455B9A71CF}"/>
                </a:ext>
              </a:extLst>
            </p:cNvPr>
            <p:cNvCxnSpPr>
              <a:cxnSpLocks/>
            </p:cNvCxnSpPr>
            <p:nvPr/>
          </p:nvCxnSpPr>
          <p:spPr>
            <a:xfrm rot="5400000" flipH="1">
              <a:off x="6160209"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feld 54">
              <a:extLst>
                <a:ext uri="{FF2B5EF4-FFF2-40B4-BE49-F238E27FC236}">
                  <a16:creationId xmlns:a16="http://schemas.microsoft.com/office/drawing/2014/main" id="{EDEEE04A-07A7-66ED-28E1-417A8B10B837}"/>
                </a:ext>
              </a:extLst>
            </p:cNvPr>
            <p:cNvSpPr txBox="1"/>
            <p:nvPr/>
          </p:nvSpPr>
          <p:spPr>
            <a:xfrm>
              <a:off x="5999447" y="4450099"/>
              <a:ext cx="354584" cy="276999"/>
            </a:xfrm>
            <a:prstGeom prst="rect">
              <a:avLst/>
            </a:prstGeom>
            <a:noFill/>
          </p:spPr>
          <p:txBody>
            <a:bodyPr wrap="none" rtlCol="0">
              <a:spAutoFit/>
            </a:bodyPr>
            <a:lstStyle/>
            <a:p>
              <a:pPr algn="ctr"/>
              <a:r>
                <a:rPr lang="de-DE" sz="1200"/>
                <a:t>84</a:t>
              </a:r>
            </a:p>
          </p:txBody>
        </p:sp>
        <p:cxnSp>
          <p:nvCxnSpPr>
            <p:cNvPr id="56" name="Gerade Verbindung 55">
              <a:extLst>
                <a:ext uri="{FF2B5EF4-FFF2-40B4-BE49-F238E27FC236}">
                  <a16:creationId xmlns:a16="http://schemas.microsoft.com/office/drawing/2014/main" id="{D2B076E7-7F6A-EF1B-5E7B-709A76B48A6F}"/>
                </a:ext>
              </a:extLst>
            </p:cNvPr>
            <p:cNvCxnSpPr>
              <a:cxnSpLocks/>
            </p:cNvCxnSpPr>
            <p:nvPr/>
          </p:nvCxnSpPr>
          <p:spPr>
            <a:xfrm rot="5400000" flipH="1">
              <a:off x="6479841"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feld 56">
              <a:extLst>
                <a:ext uri="{FF2B5EF4-FFF2-40B4-BE49-F238E27FC236}">
                  <a16:creationId xmlns:a16="http://schemas.microsoft.com/office/drawing/2014/main" id="{F326E1D0-4446-B9D5-DAF9-481E2494B394}"/>
                </a:ext>
              </a:extLst>
            </p:cNvPr>
            <p:cNvSpPr txBox="1"/>
            <p:nvPr/>
          </p:nvSpPr>
          <p:spPr>
            <a:xfrm>
              <a:off x="6330972" y="4451347"/>
              <a:ext cx="354584" cy="276999"/>
            </a:xfrm>
            <a:prstGeom prst="rect">
              <a:avLst/>
            </a:prstGeom>
            <a:noFill/>
          </p:spPr>
          <p:txBody>
            <a:bodyPr wrap="none" rtlCol="0">
              <a:spAutoFit/>
            </a:bodyPr>
            <a:lstStyle/>
            <a:p>
              <a:pPr algn="ctr"/>
              <a:r>
                <a:rPr lang="de-DE" sz="1200"/>
                <a:t>90</a:t>
              </a:r>
            </a:p>
          </p:txBody>
        </p:sp>
        <p:cxnSp>
          <p:nvCxnSpPr>
            <p:cNvPr id="59" name="Gerade Verbindung 58">
              <a:extLst>
                <a:ext uri="{FF2B5EF4-FFF2-40B4-BE49-F238E27FC236}">
                  <a16:creationId xmlns:a16="http://schemas.microsoft.com/office/drawing/2014/main" id="{BBD26F78-EFEA-E5DC-9B2E-180E15DA244A}"/>
                </a:ext>
              </a:extLst>
            </p:cNvPr>
            <p:cNvCxnSpPr>
              <a:cxnSpLocks/>
            </p:cNvCxnSpPr>
            <p:nvPr/>
          </p:nvCxnSpPr>
          <p:spPr>
            <a:xfrm rot="5400000" flipH="1">
              <a:off x="5201313"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feld 59">
              <a:extLst>
                <a:ext uri="{FF2B5EF4-FFF2-40B4-BE49-F238E27FC236}">
                  <a16:creationId xmlns:a16="http://schemas.microsoft.com/office/drawing/2014/main" id="{85225589-7138-AD1D-4A0B-E9DEE5E5A298}"/>
                </a:ext>
              </a:extLst>
            </p:cNvPr>
            <p:cNvSpPr txBox="1"/>
            <p:nvPr/>
          </p:nvSpPr>
          <p:spPr>
            <a:xfrm>
              <a:off x="5045302" y="4450099"/>
              <a:ext cx="354584" cy="276999"/>
            </a:xfrm>
            <a:prstGeom prst="rect">
              <a:avLst/>
            </a:prstGeom>
            <a:noFill/>
          </p:spPr>
          <p:txBody>
            <a:bodyPr wrap="none" rtlCol="0">
              <a:spAutoFit/>
            </a:bodyPr>
            <a:lstStyle/>
            <a:p>
              <a:pPr algn="ctr"/>
              <a:r>
                <a:rPr lang="de-DE" sz="1200"/>
                <a:t>66</a:t>
              </a:r>
            </a:p>
          </p:txBody>
        </p:sp>
        <p:cxnSp>
          <p:nvCxnSpPr>
            <p:cNvPr id="61" name="Gerade Verbindung 60">
              <a:extLst>
                <a:ext uri="{FF2B5EF4-FFF2-40B4-BE49-F238E27FC236}">
                  <a16:creationId xmlns:a16="http://schemas.microsoft.com/office/drawing/2014/main" id="{D859DA06-A34F-76C8-5AC4-114EE135B8DD}"/>
                </a:ext>
              </a:extLst>
            </p:cNvPr>
            <p:cNvCxnSpPr>
              <a:cxnSpLocks/>
            </p:cNvCxnSpPr>
            <p:nvPr/>
          </p:nvCxnSpPr>
          <p:spPr>
            <a:xfrm rot="5400000" flipH="1">
              <a:off x="4881681"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feld 61">
              <a:extLst>
                <a:ext uri="{FF2B5EF4-FFF2-40B4-BE49-F238E27FC236}">
                  <a16:creationId xmlns:a16="http://schemas.microsoft.com/office/drawing/2014/main" id="{6FCC2877-8015-077B-2BC1-0BE0C2B28860}"/>
                </a:ext>
              </a:extLst>
            </p:cNvPr>
            <p:cNvSpPr txBox="1"/>
            <p:nvPr/>
          </p:nvSpPr>
          <p:spPr>
            <a:xfrm>
              <a:off x="4732328" y="4450099"/>
              <a:ext cx="354584" cy="276999"/>
            </a:xfrm>
            <a:prstGeom prst="rect">
              <a:avLst/>
            </a:prstGeom>
            <a:noFill/>
          </p:spPr>
          <p:txBody>
            <a:bodyPr wrap="none" rtlCol="0">
              <a:spAutoFit/>
            </a:bodyPr>
            <a:lstStyle/>
            <a:p>
              <a:pPr algn="ctr"/>
              <a:r>
                <a:rPr lang="de-DE" sz="1200"/>
                <a:t>60</a:t>
              </a:r>
            </a:p>
          </p:txBody>
        </p:sp>
        <p:cxnSp>
          <p:nvCxnSpPr>
            <p:cNvPr id="63" name="Gerade Verbindung 62">
              <a:extLst>
                <a:ext uri="{FF2B5EF4-FFF2-40B4-BE49-F238E27FC236}">
                  <a16:creationId xmlns:a16="http://schemas.microsoft.com/office/drawing/2014/main" id="{3FA955F9-6A67-0FD4-FC91-31DECE9A6BAB}"/>
                </a:ext>
              </a:extLst>
            </p:cNvPr>
            <p:cNvCxnSpPr>
              <a:cxnSpLocks/>
            </p:cNvCxnSpPr>
            <p:nvPr/>
          </p:nvCxnSpPr>
          <p:spPr>
            <a:xfrm rot="5400000" flipH="1">
              <a:off x="4242417"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feld 63">
              <a:extLst>
                <a:ext uri="{FF2B5EF4-FFF2-40B4-BE49-F238E27FC236}">
                  <a16:creationId xmlns:a16="http://schemas.microsoft.com/office/drawing/2014/main" id="{57F97AE6-B513-2888-23F0-20885E9501A2}"/>
                </a:ext>
              </a:extLst>
            </p:cNvPr>
            <p:cNvSpPr txBox="1"/>
            <p:nvPr/>
          </p:nvSpPr>
          <p:spPr>
            <a:xfrm>
              <a:off x="4084713" y="4450099"/>
              <a:ext cx="354584" cy="276999"/>
            </a:xfrm>
            <a:prstGeom prst="rect">
              <a:avLst/>
            </a:prstGeom>
            <a:noFill/>
          </p:spPr>
          <p:txBody>
            <a:bodyPr wrap="none" rtlCol="0">
              <a:spAutoFit/>
            </a:bodyPr>
            <a:lstStyle/>
            <a:p>
              <a:pPr algn="ctr"/>
              <a:r>
                <a:rPr lang="de-DE" sz="1200"/>
                <a:t>48</a:t>
              </a:r>
            </a:p>
          </p:txBody>
        </p:sp>
        <p:cxnSp>
          <p:nvCxnSpPr>
            <p:cNvPr id="65" name="Gerade Verbindung 64">
              <a:extLst>
                <a:ext uri="{FF2B5EF4-FFF2-40B4-BE49-F238E27FC236}">
                  <a16:creationId xmlns:a16="http://schemas.microsoft.com/office/drawing/2014/main" id="{6670FB82-21BD-830C-3376-F83843DABED0}"/>
                </a:ext>
              </a:extLst>
            </p:cNvPr>
            <p:cNvCxnSpPr>
              <a:cxnSpLocks/>
            </p:cNvCxnSpPr>
            <p:nvPr/>
          </p:nvCxnSpPr>
          <p:spPr>
            <a:xfrm rot="5400000" flipH="1">
              <a:off x="3922785"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feld 65">
              <a:extLst>
                <a:ext uri="{FF2B5EF4-FFF2-40B4-BE49-F238E27FC236}">
                  <a16:creationId xmlns:a16="http://schemas.microsoft.com/office/drawing/2014/main" id="{E739C4F6-5243-0B07-3B0D-A40B5CB19BD7}"/>
                </a:ext>
              </a:extLst>
            </p:cNvPr>
            <p:cNvSpPr txBox="1"/>
            <p:nvPr/>
          </p:nvSpPr>
          <p:spPr>
            <a:xfrm>
              <a:off x="3774000" y="4450099"/>
              <a:ext cx="354584" cy="276999"/>
            </a:xfrm>
            <a:prstGeom prst="rect">
              <a:avLst/>
            </a:prstGeom>
            <a:noFill/>
          </p:spPr>
          <p:txBody>
            <a:bodyPr wrap="none" rtlCol="0">
              <a:spAutoFit/>
            </a:bodyPr>
            <a:lstStyle/>
            <a:p>
              <a:pPr algn="ctr"/>
              <a:r>
                <a:rPr lang="de-DE" sz="1200"/>
                <a:t>42</a:t>
              </a:r>
            </a:p>
          </p:txBody>
        </p:sp>
        <p:cxnSp>
          <p:nvCxnSpPr>
            <p:cNvPr id="67" name="Gerade Verbindung 66">
              <a:extLst>
                <a:ext uri="{FF2B5EF4-FFF2-40B4-BE49-F238E27FC236}">
                  <a16:creationId xmlns:a16="http://schemas.microsoft.com/office/drawing/2014/main" id="{7572B98D-558B-41C7-C431-AA3A1733A341}"/>
                </a:ext>
              </a:extLst>
            </p:cNvPr>
            <p:cNvCxnSpPr>
              <a:cxnSpLocks/>
            </p:cNvCxnSpPr>
            <p:nvPr/>
          </p:nvCxnSpPr>
          <p:spPr>
            <a:xfrm rot="5400000" flipH="1">
              <a:off x="3283521"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68">
              <a:extLst>
                <a:ext uri="{FF2B5EF4-FFF2-40B4-BE49-F238E27FC236}">
                  <a16:creationId xmlns:a16="http://schemas.microsoft.com/office/drawing/2014/main" id="{48F4891F-7C77-F3D9-6FE7-1A58A1DE288F}"/>
                </a:ext>
              </a:extLst>
            </p:cNvPr>
            <p:cNvCxnSpPr>
              <a:cxnSpLocks/>
            </p:cNvCxnSpPr>
            <p:nvPr/>
          </p:nvCxnSpPr>
          <p:spPr>
            <a:xfrm rot="5400000" flipH="1">
              <a:off x="2963889"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feld 69">
              <a:extLst>
                <a:ext uri="{FF2B5EF4-FFF2-40B4-BE49-F238E27FC236}">
                  <a16:creationId xmlns:a16="http://schemas.microsoft.com/office/drawing/2014/main" id="{35FA1F51-8DE9-86B2-16C5-3742E38D27AA}"/>
                </a:ext>
              </a:extLst>
            </p:cNvPr>
            <p:cNvSpPr txBox="1"/>
            <p:nvPr/>
          </p:nvSpPr>
          <p:spPr>
            <a:xfrm>
              <a:off x="3123268" y="4450099"/>
              <a:ext cx="354584" cy="276999"/>
            </a:xfrm>
            <a:prstGeom prst="rect">
              <a:avLst/>
            </a:prstGeom>
            <a:noFill/>
          </p:spPr>
          <p:txBody>
            <a:bodyPr wrap="none" rtlCol="0">
              <a:spAutoFit/>
            </a:bodyPr>
            <a:lstStyle/>
            <a:p>
              <a:pPr algn="ctr"/>
              <a:r>
                <a:rPr lang="de-DE" sz="1200"/>
                <a:t>30</a:t>
              </a:r>
            </a:p>
          </p:txBody>
        </p:sp>
        <p:cxnSp>
          <p:nvCxnSpPr>
            <p:cNvPr id="71" name="Gerade Verbindung 70">
              <a:extLst>
                <a:ext uri="{FF2B5EF4-FFF2-40B4-BE49-F238E27FC236}">
                  <a16:creationId xmlns:a16="http://schemas.microsoft.com/office/drawing/2014/main" id="{B3FFDA9B-B19B-4A9A-EEC6-DB8AE9E691FA}"/>
                </a:ext>
              </a:extLst>
            </p:cNvPr>
            <p:cNvCxnSpPr>
              <a:cxnSpLocks/>
            </p:cNvCxnSpPr>
            <p:nvPr/>
          </p:nvCxnSpPr>
          <p:spPr>
            <a:xfrm rot="5400000" flipH="1">
              <a:off x="2324625"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feld 71">
              <a:extLst>
                <a:ext uri="{FF2B5EF4-FFF2-40B4-BE49-F238E27FC236}">
                  <a16:creationId xmlns:a16="http://schemas.microsoft.com/office/drawing/2014/main" id="{511C91FF-7A70-B0D7-B15E-D5A01C6B1C2D}"/>
                </a:ext>
              </a:extLst>
            </p:cNvPr>
            <p:cNvSpPr txBox="1"/>
            <p:nvPr/>
          </p:nvSpPr>
          <p:spPr>
            <a:xfrm>
              <a:off x="2484418" y="4450099"/>
              <a:ext cx="354584" cy="276999"/>
            </a:xfrm>
            <a:prstGeom prst="rect">
              <a:avLst/>
            </a:prstGeom>
            <a:noFill/>
          </p:spPr>
          <p:txBody>
            <a:bodyPr wrap="none" rtlCol="0">
              <a:spAutoFit/>
            </a:bodyPr>
            <a:lstStyle/>
            <a:p>
              <a:pPr algn="ctr"/>
              <a:r>
                <a:rPr lang="de-DE" sz="1200"/>
                <a:t>18</a:t>
              </a:r>
            </a:p>
          </p:txBody>
        </p:sp>
        <p:sp>
          <p:nvSpPr>
            <p:cNvPr id="74" name="Textfeld 73">
              <a:extLst>
                <a:ext uri="{FF2B5EF4-FFF2-40B4-BE49-F238E27FC236}">
                  <a16:creationId xmlns:a16="http://schemas.microsoft.com/office/drawing/2014/main" id="{CCB71888-24BB-1277-D978-67B76A813144}"/>
                </a:ext>
              </a:extLst>
            </p:cNvPr>
            <p:cNvSpPr txBox="1"/>
            <p:nvPr/>
          </p:nvSpPr>
          <p:spPr>
            <a:xfrm>
              <a:off x="2172292" y="4450099"/>
              <a:ext cx="354584" cy="276999"/>
            </a:xfrm>
            <a:prstGeom prst="rect">
              <a:avLst/>
            </a:prstGeom>
            <a:noFill/>
          </p:spPr>
          <p:txBody>
            <a:bodyPr wrap="none" rtlCol="0">
              <a:spAutoFit/>
            </a:bodyPr>
            <a:lstStyle/>
            <a:p>
              <a:pPr algn="ctr"/>
              <a:r>
                <a:rPr lang="de-DE" sz="1200"/>
                <a:t>12</a:t>
              </a:r>
            </a:p>
          </p:txBody>
        </p:sp>
        <p:cxnSp>
          <p:nvCxnSpPr>
            <p:cNvPr id="75" name="Gerade Verbindung 74">
              <a:extLst>
                <a:ext uri="{FF2B5EF4-FFF2-40B4-BE49-F238E27FC236}">
                  <a16:creationId xmlns:a16="http://schemas.microsoft.com/office/drawing/2014/main" id="{174A0EFF-8CCE-20D1-8B13-9D1EFBF91505}"/>
                </a:ext>
              </a:extLst>
            </p:cNvPr>
            <p:cNvCxnSpPr>
              <a:cxnSpLocks/>
            </p:cNvCxnSpPr>
            <p:nvPr/>
          </p:nvCxnSpPr>
          <p:spPr>
            <a:xfrm rot="5400000" flipH="1">
              <a:off x="2004993"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feld 75">
              <a:extLst>
                <a:ext uri="{FF2B5EF4-FFF2-40B4-BE49-F238E27FC236}">
                  <a16:creationId xmlns:a16="http://schemas.microsoft.com/office/drawing/2014/main" id="{A6C1582A-C5C7-0F09-22BD-86CAAE72047B}"/>
                </a:ext>
              </a:extLst>
            </p:cNvPr>
            <p:cNvSpPr txBox="1"/>
            <p:nvPr/>
          </p:nvSpPr>
          <p:spPr>
            <a:xfrm>
              <a:off x="1895167" y="4450099"/>
              <a:ext cx="269625" cy="276999"/>
            </a:xfrm>
            <a:prstGeom prst="rect">
              <a:avLst/>
            </a:prstGeom>
            <a:noFill/>
          </p:spPr>
          <p:txBody>
            <a:bodyPr wrap="none" rtlCol="0">
              <a:spAutoFit/>
            </a:bodyPr>
            <a:lstStyle/>
            <a:p>
              <a:pPr algn="ctr"/>
              <a:r>
                <a:rPr lang="de-DE" sz="1200"/>
                <a:t>6</a:t>
              </a:r>
            </a:p>
          </p:txBody>
        </p:sp>
        <p:cxnSp>
          <p:nvCxnSpPr>
            <p:cNvPr id="79" name="Gerade Verbindung 78">
              <a:extLst>
                <a:ext uri="{FF2B5EF4-FFF2-40B4-BE49-F238E27FC236}">
                  <a16:creationId xmlns:a16="http://schemas.microsoft.com/office/drawing/2014/main" id="{0D3445F2-CFAF-618D-162D-2DFB01BFC338}"/>
                </a:ext>
              </a:extLst>
            </p:cNvPr>
            <p:cNvCxnSpPr>
              <a:cxnSpLocks/>
            </p:cNvCxnSpPr>
            <p:nvPr/>
          </p:nvCxnSpPr>
          <p:spPr>
            <a:xfrm flipH="1">
              <a:off x="1599420" y="382539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F988F5EC-2F1C-CC88-B61B-ABD044E9D17B}"/>
                </a:ext>
              </a:extLst>
            </p:cNvPr>
            <p:cNvSpPr txBox="1"/>
            <p:nvPr/>
          </p:nvSpPr>
          <p:spPr>
            <a:xfrm>
              <a:off x="1280663" y="3686899"/>
              <a:ext cx="354584" cy="276999"/>
            </a:xfrm>
            <a:prstGeom prst="rect">
              <a:avLst/>
            </a:prstGeom>
            <a:noFill/>
          </p:spPr>
          <p:txBody>
            <a:bodyPr wrap="none" rtlCol="0">
              <a:spAutoFit/>
            </a:bodyPr>
            <a:lstStyle/>
            <a:p>
              <a:pPr algn="r"/>
              <a:r>
                <a:rPr lang="de-DE" sz="1200"/>
                <a:t>20</a:t>
              </a:r>
            </a:p>
          </p:txBody>
        </p:sp>
        <p:sp>
          <p:nvSpPr>
            <p:cNvPr id="6" name="Textfeld 5">
              <a:extLst>
                <a:ext uri="{FF2B5EF4-FFF2-40B4-BE49-F238E27FC236}">
                  <a16:creationId xmlns:a16="http://schemas.microsoft.com/office/drawing/2014/main" id="{5F90E208-EB9B-F873-F505-F6DCCA1A3D05}"/>
                </a:ext>
              </a:extLst>
            </p:cNvPr>
            <p:cNvSpPr txBox="1"/>
            <p:nvPr/>
          </p:nvSpPr>
          <p:spPr>
            <a:xfrm>
              <a:off x="1280663" y="2639849"/>
              <a:ext cx="354584" cy="276999"/>
            </a:xfrm>
            <a:prstGeom prst="rect">
              <a:avLst/>
            </a:prstGeom>
            <a:noFill/>
          </p:spPr>
          <p:txBody>
            <a:bodyPr wrap="none" rtlCol="0">
              <a:spAutoFit/>
            </a:bodyPr>
            <a:lstStyle/>
            <a:p>
              <a:pPr algn="r"/>
              <a:r>
                <a:rPr lang="de-DE" sz="1200"/>
                <a:t>60</a:t>
              </a:r>
            </a:p>
          </p:txBody>
        </p:sp>
        <p:sp>
          <p:nvSpPr>
            <p:cNvPr id="22" name="Textfeld 21">
              <a:extLst>
                <a:ext uri="{FF2B5EF4-FFF2-40B4-BE49-F238E27FC236}">
                  <a16:creationId xmlns:a16="http://schemas.microsoft.com/office/drawing/2014/main" id="{0BE8DBB8-BE02-D8CF-3A35-FEE8F4DA8A7C}"/>
                </a:ext>
              </a:extLst>
            </p:cNvPr>
            <p:cNvSpPr txBox="1"/>
            <p:nvPr/>
          </p:nvSpPr>
          <p:spPr>
            <a:xfrm>
              <a:off x="1280663" y="2116324"/>
              <a:ext cx="354584" cy="276999"/>
            </a:xfrm>
            <a:prstGeom prst="rect">
              <a:avLst/>
            </a:prstGeom>
            <a:noFill/>
          </p:spPr>
          <p:txBody>
            <a:bodyPr wrap="none" rtlCol="0">
              <a:spAutoFit/>
            </a:bodyPr>
            <a:lstStyle/>
            <a:p>
              <a:pPr algn="r"/>
              <a:r>
                <a:rPr lang="de-DE" sz="1200"/>
                <a:t>80</a:t>
              </a:r>
            </a:p>
          </p:txBody>
        </p:sp>
        <p:sp>
          <p:nvSpPr>
            <p:cNvPr id="35" name="Textfeld 34">
              <a:extLst>
                <a:ext uri="{FF2B5EF4-FFF2-40B4-BE49-F238E27FC236}">
                  <a16:creationId xmlns:a16="http://schemas.microsoft.com/office/drawing/2014/main" id="{FF9363A9-C88D-C13B-3A0D-9EB73E2CA298}"/>
                </a:ext>
              </a:extLst>
            </p:cNvPr>
            <p:cNvSpPr txBox="1"/>
            <p:nvPr/>
          </p:nvSpPr>
          <p:spPr>
            <a:xfrm>
              <a:off x="1195703" y="1592799"/>
              <a:ext cx="439544" cy="276999"/>
            </a:xfrm>
            <a:prstGeom prst="rect">
              <a:avLst/>
            </a:prstGeom>
            <a:noFill/>
          </p:spPr>
          <p:txBody>
            <a:bodyPr wrap="none" rtlCol="0">
              <a:spAutoFit/>
            </a:bodyPr>
            <a:lstStyle/>
            <a:p>
              <a:pPr algn="r"/>
              <a:r>
                <a:rPr lang="de-DE" sz="1200"/>
                <a:t>100</a:t>
              </a:r>
            </a:p>
          </p:txBody>
        </p:sp>
        <p:sp>
          <p:nvSpPr>
            <p:cNvPr id="36" name="Textfeld 35">
              <a:extLst>
                <a:ext uri="{FF2B5EF4-FFF2-40B4-BE49-F238E27FC236}">
                  <a16:creationId xmlns:a16="http://schemas.microsoft.com/office/drawing/2014/main" id="{D023DE3C-D601-D2A5-332F-78647098C3BE}"/>
                </a:ext>
              </a:extLst>
            </p:cNvPr>
            <p:cNvSpPr txBox="1"/>
            <p:nvPr/>
          </p:nvSpPr>
          <p:spPr>
            <a:xfrm>
              <a:off x="1365622" y="4210424"/>
              <a:ext cx="269625" cy="276999"/>
            </a:xfrm>
            <a:prstGeom prst="rect">
              <a:avLst/>
            </a:prstGeom>
            <a:noFill/>
          </p:spPr>
          <p:txBody>
            <a:bodyPr wrap="none" rtlCol="0">
              <a:spAutoFit/>
            </a:bodyPr>
            <a:lstStyle/>
            <a:p>
              <a:pPr algn="r"/>
              <a:r>
                <a:rPr lang="de-DE" sz="1200"/>
                <a:t>0</a:t>
              </a:r>
            </a:p>
          </p:txBody>
        </p:sp>
        <p:sp>
          <p:nvSpPr>
            <p:cNvPr id="37" name="Textfeld 36">
              <a:extLst>
                <a:ext uri="{FF2B5EF4-FFF2-40B4-BE49-F238E27FC236}">
                  <a16:creationId xmlns:a16="http://schemas.microsoft.com/office/drawing/2014/main" id="{0CF74BDA-1258-B498-F264-726B4F7A4933}"/>
                </a:ext>
              </a:extLst>
            </p:cNvPr>
            <p:cNvSpPr txBox="1"/>
            <p:nvPr/>
          </p:nvSpPr>
          <p:spPr>
            <a:xfrm>
              <a:off x="1280663" y="3163374"/>
              <a:ext cx="354584" cy="276999"/>
            </a:xfrm>
            <a:prstGeom prst="rect">
              <a:avLst/>
            </a:prstGeom>
            <a:noFill/>
          </p:spPr>
          <p:txBody>
            <a:bodyPr wrap="none" rtlCol="0">
              <a:spAutoFit/>
            </a:bodyPr>
            <a:lstStyle/>
            <a:p>
              <a:pPr algn="r"/>
              <a:r>
                <a:rPr lang="de-DE" sz="1200"/>
                <a:t>40</a:t>
              </a:r>
            </a:p>
          </p:txBody>
        </p:sp>
      </p:grpSp>
    </p:spTree>
    <p:extLst>
      <p:ext uri="{BB962C8B-B14F-4D97-AF65-F5344CB8AC3E}">
        <p14:creationId xmlns:p14="http://schemas.microsoft.com/office/powerpoint/2010/main" val="251806378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Grafik 69">
            <a:extLst>
              <a:ext uri="{FF2B5EF4-FFF2-40B4-BE49-F238E27FC236}">
                <a16:creationId xmlns:a16="http://schemas.microsoft.com/office/drawing/2014/main" id="{D679EB20-D707-D0E5-A2C0-FDB3620AE473}"/>
              </a:ext>
            </a:extLst>
          </p:cNvPr>
          <p:cNvPicPr>
            <a:picLocks noChangeAspect="1"/>
          </p:cNvPicPr>
          <p:nvPr/>
        </p:nvPicPr>
        <p:blipFill>
          <a:blip r:embed="rId2"/>
          <a:stretch>
            <a:fillRect/>
          </a:stretch>
        </p:blipFill>
        <p:spPr>
          <a:xfrm>
            <a:off x="1672285" y="1719962"/>
            <a:ext cx="5177325" cy="2640175"/>
          </a:xfrm>
          <a:prstGeom prst="rect">
            <a:avLst/>
          </a:prstGeom>
        </p:spPr>
      </p:pic>
      <p:sp>
        <p:nvSpPr>
          <p:cNvPr id="3" name="Title 2">
            <a:extLst>
              <a:ext uri="{FF2B5EF4-FFF2-40B4-BE49-F238E27FC236}">
                <a16:creationId xmlns:a16="http://schemas.microsoft.com/office/drawing/2014/main" id="{31F8D493-5D30-6738-35F9-31B3CC114E61}"/>
              </a:ext>
            </a:extLst>
          </p:cNvPr>
          <p:cNvSpPr>
            <a:spLocks noGrp="1"/>
          </p:cNvSpPr>
          <p:nvPr>
            <p:ph type="title"/>
          </p:nvPr>
        </p:nvSpPr>
        <p:spPr/>
        <p:txBody>
          <a:bodyPr/>
          <a:lstStyle/>
          <a:p>
            <a:r>
              <a:rPr lang="en-US"/>
              <a:t>PFS in patients with MZL</a:t>
            </a:r>
          </a:p>
        </p:txBody>
      </p:sp>
      <p:sp>
        <p:nvSpPr>
          <p:cNvPr id="4" name="Footer Placeholder 3">
            <a:extLst>
              <a:ext uri="{FF2B5EF4-FFF2-40B4-BE49-F238E27FC236}">
                <a16:creationId xmlns:a16="http://schemas.microsoft.com/office/drawing/2014/main" id="{E66096F0-191B-5F69-EA5C-34D3869D4212}"/>
              </a:ext>
            </a:extLst>
          </p:cNvPr>
          <p:cNvSpPr>
            <a:spLocks noGrp="1"/>
          </p:cNvSpPr>
          <p:nvPr>
            <p:ph type="ftr" sz="quarter" idx="10"/>
          </p:nvPr>
        </p:nvSpPr>
        <p:spPr>
          <a:xfrm>
            <a:off x="407988" y="6283888"/>
            <a:ext cx="8634411" cy="385200"/>
          </a:xfrm>
        </p:spPr>
        <p:txBody>
          <a:bodyPr/>
          <a:lstStyle/>
          <a:p>
            <a:r>
              <a:rPr lang="en-GB" b="1"/>
              <a:t>CI</a:t>
            </a:r>
            <a:r>
              <a:rPr lang="en-GB"/>
              <a:t>, confidence interval; </a:t>
            </a:r>
            <a:r>
              <a:rPr lang="en-GB" b="1"/>
              <a:t>CIT</a:t>
            </a:r>
            <a:r>
              <a:rPr lang="en-GB"/>
              <a:t>, chemoimmunotherapy; </a:t>
            </a:r>
            <a:r>
              <a:rPr lang="en-GB" b="1"/>
              <a:t>HR</a:t>
            </a:r>
            <a:r>
              <a:rPr lang="en-GB"/>
              <a:t>, hazard ratio; </a:t>
            </a:r>
            <a:r>
              <a:rPr lang="en-GB" b="1"/>
              <a:t>IRC</a:t>
            </a:r>
            <a:r>
              <a:rPr lang="en-GB"/>
              <a:t>, independent review committee; </a:t>
            </a:r>
            <a:r>
              <a:rPr lang="en-GB" b="1"/>
              <a:t>MZL</a:t>
            </a:r>
            <a:r>
              <a:rPr lang="en-GB"/>
              <a:t>, marginal zone lymphoma; </a:t>
            </a:r>
            <a:r>
              <a:rPr lang="en-GB" b="1"/>
              <a:t>NE, </a:t>
            </a:r>
            <a:r>
              <a:rPr lang="en-GB"/>
              <a:t>not evaluable; </a:t>
            </a:r>
            <a:r>
              <a:rPr lang="en-GB" b="1"/>
              <a:t>PFS</a:t>
            </a:r>
            <a:r>
              <a:rPr lang="en-GB"/>
              <a:t>, progression-free survival.</a:t>
            </a:r>
          </a:p>
          <a:p>
            <a:r>
              <a:rPr lang="en-GB" b="1" err="1"/>
              <a:t>Nastoupil</a:t>
            </a:r>
            <a:r>
              <a:rPr lang="en-GB" b="1"/>
              <a:t> LJ, et al. Abstract LBA2 presented at 17-ICML.</a:t>
            </a:r>
          </a:p>
        </p:txBody>
      </p:sp>
      <p:sp>
        <p:nvSpPr>
          <p:cNvPr id="7" name="Rectangle 6">
            <a:extLst>
              <a:ext uri="{FF2B5EF4-FFF2-40B4-BE49-F238E27FC236}">
                <a16:creationId xmlns:a16="http://schemas.microsoft.com/office/drawing/2014/main" id="{018DCB4F-2443-F8D5-0456-9D974BC9B8BA}"/>
              </a:ext>
            </a:extLst>
          </p:cNvPr>
          <p:cNvSpPr/>
          <p:nvPr/>
        </p:nvSpPr>
        <p:spPr>
          <a:xfrm>
            <a:off x="9120187" y="1661571"/>
            <a:ext cx="2663825" cy="280343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spAutoFit/>
          </a:bodyPr>
          <a:lstStyle/>
          <a:p>
            <a:pPr marL="187200" indent="-187200">
              <a:buClr>
                <a:schemeClr val="accent2"/>
              </a:buClr>
              <a:buFont typeface="Arial" panose="020B0604020202020204" pitchFamily="34" charset="0"/>
              <a:buChar char="•"/>
            </a:pPr>
            <a:r>
              <a:rPr lang="en-US" sz="1400">
                <a:solidFill>
                  <a:schemeClr val="tx1"/>
                </a:solidFill>
              </a:rPr>
              <a:t>In 56 patients with MZL, median PFS by investigator assessment was prolonged in both arms</a:t>
            </a:r>
          </a:p>
          <a:p>
            <a:pPr marL="633600" lvl="1" indent="-187200">
              <a:buClr>
                <a:schemeClr val="accent2"/>
              </a:buClr>
              <a:buFont typeface="Arial" panose="020B0604020202020204" pitchFamily="34" charset="0"/>
              <a:buChar char="•"/>
            </a:pPr>
            <a:r>
              <a:rPr lang="en-US" sz="1400">
                <a:solidFill>
                  <a:schemeClr val="tx1"/>
                </a:solidFill>
              </a:rPr>
              <a:t>Ibrutinib + CIT: not reached (95% CI, 49.25-NE)</a:t>
            </a:r>
          </a:p>
          <a:p>
            <a:pPr marL="633600" lvl="1" indent="-187200">
              <a:buClr>
                <a:schemeClr val="accent2"/>
              </a:buClr>
              <a:buFont typeface="Arial" panose="020B0604020202020204" pitchFamily="34" charset="0"/>
              <a:buChar char="•"/>
            </a:pPr>
            <a:r>
              <a:rPr lang="en-US" sz="1400">
                <a:solidFill>
                  <a:schemeClr val="tx1"/>
                </a:solidFill>
              </a:rPr>
              <a:t>Placebo + CIT: 91.6 months (95% CI, 9.23-NE)</a:t>
            </a:r>
          </a:p>
          <a:p>
            <a:pPr marL="187200" indent="-187200">
              <a:buClr>
                <a:schemeClr val="accent2"/>
              </a:buClr>
              <a:buFont typeface="Arial" panose="020B0604020202020204" pitchFamily="34" charset="0"/>
              <a:buChar char="•"/>
            </a:pPr>
            <a:r>
              <a:rPr lang="en-US" sz="1400">
                <a:solidFill>
                  <a:schemeClr val="tx1"/>
                </a:solidFill>
              </a:rPr>
              <a:t>PFS by IRC, HR (95% CI): 0.52 (0.23-1.18); </a:t>
            </a:r>
            <a:r>
              <a:rPr lang="en-US" sz="1400" i="1">
                <a:solidFill>
                  <a:schemeClr val="tx1"/>
                </a:solidFill>
              </a:rPr>
              <a:t>P</a:t>
            </a:r>
            <a:r>
              <a:rPr lang="en-US" sz="1400">
                <a:solidFill>
                  <a:schemeClr val="tx1"/>
                </a:solidFill>
              </a:rPr>
              <a:t>=0.1118</a:t>
            </a:r>
          </a:p>
        </p:txBody>
      </p:sp>
      <p:sp>
        <p:nvSpPr>
          <p:cNvPr id="36" name="Textfeld 35">
            <a:extLst>
              <a:ext uri="{FF2B5EF4-FFF2-40B4-BE49-F238E27FC236}">
                <a16:creationId xmlns:a16="http://schemas.microsoft.com/office/drawing/2014/main" id="{EE1FD9C8-A6B0-4E21-EB15-1C9164DA4F44}"/>
              </a:ext>
            </a:extLst>
          </p:cNvPr>
          <p:cNvSpPr txBox="1"/>
          <p:nvPr/>
        </p:nvSpPr>
        <p:spPr>
          <a:xfrm>
            <a:off x="1815089" y="3263319"/>
            <a:ext cx="3066865" cy="276999"/>
          </a:xfrm>
          <a:prstGeom prst="rect">
            <a:avLst/>
          </a:prstGeom>
          <a:noFill/>
        </p:spPr>
        <p:txBody>
          <a:bodyPr wrap="none" rtlCol="0">
            <a:spAutoFit/>
          </a:bodyPr>
          <a:lstStyle/>
          <a:p>
            <a:r>
              <a:rPr lang="de-DE" sz="1200"/>
              <a:t>HR (95% CI): 0.73 (0.31-1.68); </a:t>
            </a:r>
            <a:r>
              <a:rPr lang="de-DE" sz="1200" i="1"/>
              <a:t>P</a:t>
            </a:r>
            <a:r>
              <a:rPr lang="de-DE" sz="1200"/>
              <a:t> = 0.4505</a:t>
            </a:r>
          </a:p>
        </p:txBody>
      </p:sp>
      <p:graphicFrame>
        <p:nvGraphicFramePr>
          <p:cNvPr id="2" name="Tabelle 1">
            <a:extLst>
              <a:ext uri="{FF2B5EF4-FFF2-40B4-BE49-F238E27FC236}">
                <a16:creationId xmlns:a16="http://schemas.microsoft.com/office/drawing/2014/main" id="{C495817A-9760-3D52-AA71-1EE5E6A38C1D}"/>
              </a:ext>
            </a:extLst>
          </p:cNvPr>
          <p:cNvGraphicFramePr>
            <a:graphicFrameLocks noGrp="1"/>
          </p:cNvGraphicFramePr>
          <p:nvPr>
            <p:extLst>
              <p:ext uri="{D42A27DB-BD31-4B8C-83A1-F6EECF244321}">
                <p14:modId xmlns:p14="http://schemas.microsoft.com/office/powerpoint/2010/main" val="750286719"/>
              </p:ext>
            </p:extLst>
          </p:nvPr>
        </p:nvGraphicFramePr>
        <p:xfrm>
          <a:off x="417598" y="5182700"/>
          <a:ext cx="6562800" cy="646714"/>
        </p:xfrm>
        <a:graphic>
          <a:graphicData uri="http://schemas.openxmlformats.org/drawingml/2006/table">
            <a:tbl>
              <a:tblPr firstRow="1" bandRow="1">
                <a:tableStyleId>{5C22544A-7EE6-4342-B048-85BDC9FD1C3A}</a:tableStyleId>
              </a:tblPr>
              <a:tblGrid>
                <a:gridCol w="1116000">
                  <a:extLst>
                    <a:ext uri="{9D8B030D-6E8A-4147-A177-3AD203B41FA5}">
                      <a16:colId xmlns:a16="http://schemas.microsoft.com/office/drawing/2014/main" val="591698663"/>
                    </a:ext>
                  </a:extLst>
                </a:gridCol>
                <a:gridCol w="320400">
                  <a:extLst>
                    <a:ext uri="{9D8B030D-6E8A-4147-A177-3AD203B41FA5}">
                      <a16:colId xmlns:a16="http://schemas.microsoft.com/office/drawing/2014/main" val="2949672590"/>
                    </a:ext>
                  </a:extLst>
                </a:gridCol>
                <a:gridCol w="320400">
                  <a:extLst>
                    <a:ext uri="{9D8B030D-6E8A-4147-A177-3AD203B41FA5}">
                      <a16:colId xmlns:a16="http://schemas.microsoft.com/office/drawing/2014/main" val="3548635927"/>
                    </a:ext>
                  </a:extLst>
                </a:gridCol>
                <a:gridCol w="320400">
                  <a:extLst>
                    <a:ext uri="{9D8B030D-6E8A-4147-A177-3AD203B41FA5}">
                      <a16:colId xmlns:a16="http://schemas.microsoft.com/office/drawing/2014/main" val="2891013861"/>
                    </a:ext>
                  </a:extLst>
                </a:gridCol>
                <a:gridCol w="320400">
                  <a:extLst>
                    <a:ext uri="{9D8B030D-6E8A-4147-A177-3AD203B41FA5}">
                      <a16:colId xmlns:a16="http://schemas.microsoft.com/office/drawing/2014/main" val="4205657699"/>
                    </a:ext>
                  </a:extLst>
                </a:gridCol>
                <a:gridCol w="320400">
                  <a:extLst>
                    <a:ext uri="{9D8B030D-6E8A-4147-A177-3AD203B41FA5}">
                      <a16:colId xmlns:a16="http://schemas.microsoft.com/office/drawing/2014/main" val="2041373745"/>
                    </a:ext>
                  </a:extLst>
                </a:gridCol>
                <a:gridCol w="320400">
                  <a:extLst>
                    <a:ext uri="{9D8B030D-6E8A-4147-A177-3AD203B41FA5}">
                      <a16:colId xmlns:a16="http://schemas.microsoft.com/office/drawing/2014/main" val="1462809416"/>
                    </a:ext>
                  </a:extLst>
                </a:gridCol>
                <a:gridCol w="320400">
                  <a:extLst>
                    <a:ext uri="{9D8B030D-6E8A-4147-A177-3AD203B41FA5}">
                      <a16:colId xmlns:a16="http://schemas.microsoft.com/office/drawing/2014/main" val="3126519366"/>
                    </a:ext>
                  </a:extLst>
                </a:gridCol>
                <a:gridCol w="320400">
                  <a:extLst>
                    <a:ext uri="{9D8B030D-6E8A-4147-A177-3AD203B41FA5}">
                      <a16:colId xmlns:a16="http://schemas.microsoft.com/office/drawing/2014/main" val="1256601748"/>
                    </a:ext>
                  </a:extLst>
                </a:gridCol>
                <a:gridCol w="320400">
                  <a:extLst>
                    <a:ext uri="{9D8B030D-6E8A-4147-A177-3AD203B41FA5}">
                      <a16:colId xmlns:a16="http://schemas.microsoft.com/office/drawing/2014/main" val="3639683423"/>
                    </a:ext>
                  </a:extLst>
                </a:gridCol>
                <a:gridCol w="320400">
                  <a:extLst>
                    <a:ext uri="{9D8B030D-6E8A-4147-A177-3AD203B41FA5}">
                      <a16:colId xmlns:a16="http://schemas.microsoft.com/office/drawing/2014/main" val="1857535842"/>
                    </a:ext>
                  </a:extLst>
                </a:gridCol>
                <a:gridCol w="320400">
                  <a:extLst>
                    <a:ext uri="{9D8B030D-6E8A-4147-A177-3AD203B41FA5}">
                      <a16:colId xmlns:a16="http://schemas.microsoft.com/office/drawing/2014/main" val="1183536394"/>
                    </a:ext>
                  </a:extLst>
                </a:gridCol>
                <a:gridCol w="320400">
                  <a:extLst>
                    <a:ext uri="{9D8B030D-6E8A-4147-A177-3AD203B41FA5}">
                      <a16:colId xmlns:a16="http://schemas.microsoft.com/office/drawing/2014/main" val="329853266"/>
                    </a:ext>
                  </a:extLst>
                </a:gridCol>
                <a:gridCol w="320400">
                  <a:extLst>
                    <a:ext uri="{9D8B030D-6E8A-4147-A177-3AD203B41FA5}">
                      <a16:colId xmlns:a16="http://schemas.microsoft.com/office/drawing/2014/main" val="2030042306"/>
                    </a:ext>
                  </a:extLst>
                </a:gridCol>
                <a:gridCol w="320400">
                  <a:extLst>
                    <a:ext uri="{9D8B030D-6E8A-4147-A177-3AD203B41FA5}">
                      <a16:colId xmlns:a16="http://schemas.microsoft.com/office/drawing/2014/main" val="3928826487"/>
                    </a:ext>
                  </a:extLst>
                </a:gridCol>
                <a:gridCol w="320400">
                  <a:extLst>
                    <a:ext uri="{9D8B030D-6E8A-4147-A177-3AD203B41FA5}">
                      <a16:colId xmlns:a16="http://schemas.microsoft.com/office/drawing/2014/main" val="3533632475"/>
                    </a:ext>
                  </a:extLst>
                </a:gridCol>
                <a:gridCol w="320400">
                  <a:extLst>
                    <a:ext uri="{9D8B030D-6E8A-4147-A177-3AD203B41FA5}">
                      <a16:colId xmlns:a16="http://schemas.microsoft.com/office/drawing/2014/main" val="816737920"/>
                    </a:ext>
                  </a:extLst>
                </a:gridCol>
                <a:gridCol w="320400">
                  <a:extLst>
                    <a:ext uri="{9D8B030D-6E8A-4147-A177-3AD203B41FA5}">
                      <a16:colId xmlns:a16="http://schemas.microsoft.com/office/drawing/2014/main" val="2133662617"/>
                    </a:ext>
                  </a:extLst>
                </a:gridCol>
              </a:tblGrid>
              <a:tr h="158283">
                <a:tc gridSpan="1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t>No. of patients</a:t>
                      </a:r>
                    </a:p>
                  </a:txBody>
                  <a:tcPr marL="10800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err="1"/>
                        <a:t>No</a:t>
                      </a:r>
                      <a:r>
                        <a:rPr lang="de-DE" sz="1000"/>
                        <a:t>. </a:t>
                      </a:r>
                      <a:r>
                        <a:rPr lang="de-DE" sz="1000" err="1"/>
                        <a:t>of</a:t>
                      </a:r>
                      <a:r>
                        <a:rPr lang="de-DE" sz="1000"/>
                        <a:t> </a:t>
                      </a:r>
                      <a:r>
                        <a:rPr lang="de-DE" sz="1000" err="1"/>
                        <a:t>patients</a:t>
                      </a:r>
                      <a:r>
                        <a:rPr lang="de-DE" sz="1000"/>
                        <a:t> at </a:t>
                      </a:r>
                      <a:r>
                        <a:rPr lang="de-DE" sz="1000" err="1"/>
                        <a:t>risk</a:t>
                      </a:r>
                      <a:endParaRPr lang="de-DE" sz="1000"/>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extLst>
                  <a:ext uri="{0D108BD9-81ED-4DB2-BD59-A6C34878D82A}">
                    <a16:rowId xmlns:a16="http://schemas.microsoft.com/office/drawing/2014/main" val="558085198"/>
                  </a:ext>
                </a:extLst>
              </a:tr>
              <a:tr h="201437">
                <a:tc>
                  <a:txBody>
                    <a:bodyPr/>
                    <a:lstStyle/>
                    <a:p>
                      <a:pPr algn="l"/>
                      <a:r>
                        <a:rPr lang="de-DE" sz="1000">
                          <a:solidFill>
                            <a:schemeClr val="bg1"/>
                          </a:solidFill>
                        </a:rPr>
                        <a:t>Ibrutinib + CIT</a:t>
                      </a:r>
                    </a:p>
                  </a:txBody>
                  <a:tcPr marL="108000" marR="0" marT="18000" marB="18000" anchor="ctr">
                    <a:solidFill>
                      <a:schemeClr val="accent5"/>
                    </a:solidFill>
                  </a:tcPr>
                </a:tc>
                <a:tc>
                  <a:txBody>
                    <a:bodyPr/>
                    <a:lstStyle/>
                    <a:p>
                      <a:pPr algn="ctr"/>
                      <a:r>
                        <a:rPr lang="de-DE" sz="1000">
                          <a:solidFill>
                            <a:schemeClr val="tx1"/>
                          </a:solidFill>
                        </a:rPr>
                        <a:t>28</a:t>
                      </a:r>
                    </a:p>
                  </a:txBody>
                  <a:tcPr marL="0" marR="0" marT="18000" marB="18000" anchor="ctr"/>
                </a:tc>
                <a:tc>
                  <a:txBody>
                    <a:bodyPr/>
                    <a:lstStyle/>
                    <a:p>
                      <a:pPr algn="ctr"/>
                      <a:r>
                        <a:rPr lang="de-DE" sz="1000">
                          <a:solidFill>
                            <a:schemeClr val="tx1"/>
                          </a:solidFill>
                        </a:rPr>
                        <a:t>23</a:t>
                      </a:r>
                    </a:p>
                  </a:txBody>
                  <a:tcPr marL="0" marR="0" marT="18000" marB="18000" anchor="ctr"/>
                </a:tc>
                <a:tc>
                  <a:txBody>
                    <a:bodyPr/>
                    <a:lstStyle/>
                    <a:p>
                      <a:pPr algn="ctr"/>
                      <a:r>
                        <a:rPr lang="de-DE" sz="1000">
                          <a:solidFill>
                            <a:schemeClr val="tx1"/>
                          </a:solidFill>
                        </a:rPr>
                        <a:t>21</a:t>
                      </a:r>
                    </a:p>
                  </a:txBody>
                  <a:tcPr marL="0" marR="0" marT="18000" marB="18000" anchor="ctr"/>
                </a:tc>
                <a:tc>
                  <a:txBody>
                    <a:bodyPr/>
                    <a:lstStyle/>
                    <a:p>
                      <a:pPr algn="ctr"/>
                      <a:r>
                        <a:rPr lang="de-DE" sz="1000">
                          <a:solidFill>
                            <a:schemeClr val="tx1"/>
                          </a:solidFill>
                        </a:rPr>
                        <a:t>20</a:t>
                      </a:r>
                    </a:p>
                  </a:txBody>
                  <a:tcPr marL="0" marR="0" marT="18000" marB="18000" anchor="ctr"/>
                </a:tc>
                <a:tc>
                  <a:txBody>
                    <a:bodyPr/>
                    <a:lstStyle/>
                    <a:p>
                      <a:pPr algn="ctr"/>
                      <a:r>
                        <a:rPr lang="de-DE" sz="1000">
                          <a:solidFill>
                            <a:schemeClr val="tx1"/>
                          </a:solidFill>
                        </a:rPr>
                        <a:t>18</a:t>
                      </a:r>
                    </a:p>
                  </a:txBody>
                  <a:tcPr marL="0" marR="0" marT="18000" marB="18000" anchor="ctr"/>
                </a:tc>
                <a:tc>
                  <a:txBody>
                    <a:bodyPr/>
                    <a:lstStyle/>
                    <a:p>
                      <a:pPr algn="ctr"/>
                      <a:r>
                        <a:rPr lang="de-DE" sz="1000">
                          <a:solidFill>
                            <a:schemeClr val="tx1"/>
                          </a:solidFill>
                        </a:rPr>
                        <a:t>17</a:t>
                      </a:r>
                    </a:p>
                  </a:txBody>
                  <a:tcPr marL="0" marR="0" marT="18000" marB="18000" anchor="ctr"/>
                </a:tc>
                <a:tc>
                  <a:txBody>
                    <a:bodyPr/>
                    <a:lstStyle/>
                    <a:p>
                      <a:pPr algn="ctr"/>
                      <a:r>
                        <a:rPr lang="de-DE" sz="1000">
                          <a:solidFill>
                            <a:schemeClr val="tx1"/>
                          </a:solidFill>
                        </a:rPr>
                        <a:t>17</a:t>
                      </a:r>
                    </a:p>
                  </a:txBody>
                  <a:tcPr marL="0" marR="0" marT="18000" marB="18000" anchor="ctr"/>
                </a:tc>
                <a:tc>
                  <a:txBody>
                    <a:bodyPr/>
                    <a:lstStyle/>
                    <a:p>
                      <a:pPr algn="ctr"/>
                      <a:r>
                        <a:rPr lang="de-DE" sz="1000">
                          <a:solidFill>
                            <a:schemeClr val="tx1"/>
                          </a:solidFill>
                        </a:rPr>
                        <a:t>17</a:t>
                      </a:r>
                    </a:p>
                  </a:txBody>
                  <a:tcPr marL="0" marR="0" marT="18000" marB="18000" anchor="ctr"/>
                </a:tc>
                <a:tc>
                  <a:txBody>
                    <a:bodyPr/>
                    <a:lstStyle/>
                    <a:p>
                      <a:pPr algn="ctr"/>
                      <a:r>
                        <a:rPr lang="de-DE" sz="1000">
                          <a:solidFill>
                            <a:schemeClr val="tx1"/>
                          </a:solidFill>
                        </a:rPr>
                        <a:t>17</a:t>
                      </a:r>
                    </a:p>
                  </a:txBody>
                  <a:tcPr marL="0" marR="0" marT="18000" marB="18000" anchor="ctr"/>
                </a:tc>
                <a:tc>
                  <a:txBody>
                    <a:bodyPr/>
                    <a:lstStyle/>
                    <a:p>
                      <a:pPr algn="ctr"/>
                      <a:r>
                        <a:rPr lang="de-DE" sz="1000">
                          <a:solidFill>
                            <a:schemeClr val="tx1"/>
                          </a:solidFill>
                        </a:rPr>
                        <a:t>16</a:t>
                      </a:r>
                    </a:p>
                  </a:txBody>
                  <a:tcPr marL="0" marR="0" marT="18000" marB="18000" anchor="ctr"/>
                </a:tc>
                <a:tc>
                  <a:txBody>
                    <a:bodyPr/>
                    <a:lstStyle/>
                    <a:p>
                      <a:pPr algn="ctr"/>
                      <a:r>
                        <a:rPr lang="de-DE" sz="1000">
                          <a:solidFill>
                            <a:schemeClr val="tx1"/>
                          </a:solidFill>
                        </a:rPr>
                        <a:t>15</a:t>
                      </a:r>
                    </a:p>
                  </a:txBody>
                  <a:tcPr marL="0" marR="0" marT="18000" marB="18000" anchor="ctr"/>
                </a:tc>
                <a:tc>
                  <a:txBody>
                    <a:bodyPr/>
                    <a:lstStyle/>
                    <a:p>
                      <a:pPr algn="ctr"/>
                      <a:r>
                        <a:rPr lang="de-DE" sz="1000">
                          <a:solidFill>
                            <a:schemeClr val="tx1"/>
                          </a:solidFill>
                        </a:rPr>
                        <a:t>15</a:t>
                      </a:r>
                    </a:p>
                  </a:txBody>
                  <a:tcPr marL="0" marR="0" marT="18000" marB="18000" anchor="ctr"/>
                </a:tc>
                <a:tc>
                  <a:txBody>
                    <a:bodyPr/>
                    <a:lstStyle/>
                    <a:p>
                      <a:pPr algn="ctr"/>
                      <a:r>
                        <a:rPr lang="de-DE" sz="1000">
                          <a:solidFill>
                            <a:schemeClr val="tx1"/>
                          </a:solidFill>
                        </a:rPr>
                        <a:t>15</a:t>
                      </a:r>
                    </a:p>
                  </a:txBody>
                  <a:tcPr marL="0" marR="0" marT="18000" marB="18000" anchor="ctr"/>
                </a:tc>
                <a:tc>
                  <a:txBody>
                    <a:bodyPr/>
                    <a:lstStyle/>
                    <a:p>
                      <a:pPr algn="ctr"/>
                      <a:r>
                        <a:rPr lang="de-DE" sz="1000">
                          <a:solidFill>
                            <a:schemeClr val="tx1"/>
                          </a:solidFill>
                        </a:rPr>
                        <a:t>14</a:t>
                      </a:r>
                    </a:p>
                  </a:txBody>
                  <a:tcPr marL="0" marR="0" marT="18000" marB="18000" anchor="ctr"/>
                </a:tc>
                <a:tc>
                  <a:txBody>
                    <a:bodyPr/>
                    <a:lstStyle/>
                    <a:p>
                      <a:pPr algn="ctr"/>
                      <a:r>
                        <a:rPr lang="de-DE" sz="1000">
                          <a:solidFill>
                            <a:schemeClr val="tx1"/>
                          </a:solidFill>
                        </a:rPr>
                        <a:t>9</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1001529525"/>
                  </a:ext>
                </a:extLst>
              </a:tr>
              <a:tr h="201437">
                <a:tc>
                  <a:txBody>
                    <a:bodyPr/>
                    <a:lstStyle/>
                    <a:p>
                      <a:pPr algn="l"/>
                      <a:r>
                        <a:rPr lang="de-DE" sz="1000">
                          <a:solidFill>
                            <a:schemeClr val="bg1"/>
                          </a:solidFill>
                        </a:rPr>
                        <a:t>Placebo + CIT</a:t>
                      </a:r>
                    </a:p>
                  </a:txBody>
                  <a:tcPr marL="108000" marR="0" marT="18000" marB="18000" anchor="ctr">
                    <a:solidFill>
                      <a:schemeClr val="accent6"/>
                    </a:solidFill>
                  </a:tcPr>
                </a:tc>
                <a:tc>
                  <a:txBody>
                    <a:bodyPr/>
                    <a:lstStyle/>
                    <a:p>
                      <a:pPr algn="ctr"/>
                      <a:r>
                        <a:rPr lang="de-DE" sz="1000">
                          <a:solidFill>
                            <a:schemeClr val="tx1"/>
                          </a:solidFill>
                        </a:rPr>
                        <a:t>28</a:t>
                      </a:r>
                    </a:p>
                  </a:txBody>
                  <a:tcPr marL="0" marR="0" marT="18000" marB="18000" anchor="ctr"/>
                </a:tc>
                <a:tc>
                  <a:txBody>
                    <a:bodyPr/>
                    <a:lstStyle/>
                    <a:p>
                      <a:pPr algn="ctr"/>
                      <a:r>
                        <a:rPr lang="de-DE" sz="1000">
                          <a:solidFill>
                            <a:schemeClr val="tx1"/>
                          </a:solidFill>
                        </a:rPr>
                        <a:t>21</a:t>
                      </a:r>
                    </a:p>
                  </a:txBody>
                  <a:tcPr marL="0" marR="0" marT="18000" marB="18000" anchor="ctr"/>
                </a:tc>
                <a:tc>
                  <a:txBody>
                    <a:bodyPr/>
                    <a:lstStyle/>
                    <a:p>
                      <a:pPr algn="ctr"/>
                      <a:r>
                        <a:rPr lang="de-DE" sz="1000">
                          <a:solidFill>
                            <a:schemeClr val="tx1"/>
                          </a:solidFill>
                        </a:rPr>
                        <a:t>18</a:t>
                      </a:r>
                    </a:p>
                  </a:txBody>
                  <a:tcPr marL="0" marR="0" marT="18000" marB="18000" anchor="ctr"/>
                </a:tc>
                <a:tc>
                  <a:txBody>
                    <a:bodyPr/>
                    <a:lstStyle/>
                    <a:p>
                      <a:pPr algn="ctr"/>
                      <a:r>
                        <a:rPr lang="de-DE" sz="1000">
                          <a:solidFill>
                            <a:schemeClr val="tx1"/>
                          </a:solidFill>
                        </a:rPr>
                        <a:t>18</a:t>
                      </a:r>
                    </a:p>
                  </a:txBody>
                  <a:tcPr marL="0" marR="0" marT="18000" marB="18000" anchor="ctr"/>
                </a:tc>
                <a:tc>
                  <a:txBody>
                    <a:bodyPr/>
                    <a:lstStyle/>
                    <a:p>
                      <a:pPr algn="ctr"/>
                      <a:r>
                        <a:rPr lang="de-DE" sz="1000">
                          <a:solidFill>
                            <a:schemeClr val="tx1"/>
                          </a:solidFill>
                        </a:rPr>
                        <a:t>17</a:t>
                      </a:r>
                    </a:p>
                  </a:txBody>
                  <a:tcPr marL="0" marR="0" marT="18000" marB="18000" anchor="ctr"/>
                </a:tc>
                <a:tc>
                  <a:txBody>
                    <a:bodyPr/>
                    <a:lstStyle/>
                    <a:p>
                      <a:pPr algn="ctr"/>
                      <a:r>
                        <a:rPr lang="de-DE" sz="1000">
                          <a:solidFill>
                            <a:schemeClr val="tx1"/>
                          </a:solidFill>
                        </a:rPr>
                        <a:t>16</a:t>
                      </a:r>
                    </a:p>
                  </a:txBody>
                  <a:tcPr marL="0" marR="0" marT="18000" marB="18000" anchor="ctr"/>
                </a:tc>
                <a:tc>
                  <a:txBody>
                    <a:bodyPr/>
                    <a:lstStyle/>
                    <a:p>
                      <a:pPr algn="ctr"/>
                      <a:r>
                        <a:rPr lang="de-DE" sz="1000">
                          <a:solidFill>
                            <a:schemeClr val="tx1"/>
                          </a:solidFill>
                        </a:rPr>
                        <a:t>15</a:t>
                      </a:r>
                    </a:p>
                  </a:txBody>
                  <a:tcPr marL="0" marR="0" marT="18000" marB="18000" anchor="ctr"/>
                </a:tc>
                <a:tc>
                  <a:txBody>
                    <a:bodyPr/>
                    <a:lstStyle/>
                    <a:p>
                      <a:pPr algn="ctr"/>
                      <a:r>
                        <a:rPr lang="de-DE" sz="1000">
                          <a:solidFill>
                            <a:schemeClr val="tx1"/>
                          </a:solidFill>
                        </a:rPr>
                        <a:t>15</a:t>
                      </a:r>
                    </a:p>
                  </a:txBody>
                  <a:tcPr marL="0" marR="0" marT="18000" marB="18000" anchor="ctr"/>
                </a:tc>
                <a:tc>
                  <a:txBody>
                    <a:bodyPr/>
                    <a:lstStyle/>
                    <a:p>
                      <a:pPr algn="ctr"/>
                      <a:r>
                        <a:rPr lang="de-DE" sz="1000">
                          <a:solidFill>
                            <a:schemeClr val="tx1"/>
                          </a:solidFill>
                        </a:rPr>
                        <a:t>14</a:t>
                      </a:r>
                    </a:p>
                  </a:txBody>
                  <a:tcPr marL="0" marR="0" marT="18000" marB="18000" anchor="ctr"/>
                </a:tc>
                <a:tc>
                  <a:txBody>
                    <a:bodyPr/>
                    <a:lstStyle/>
                    <a:p>
                      <a:pPr algn="ctr"/>
                      <a:r>
                        <a:rPr lang="de-DE" sz="1000">
                          <a:solidFill>
                            <a:schemeClr val="tx1"/>
                          </a:solidFill>
                        </a:rPr>
                        <a:t>14</a:t>
                      </a:r>
                    </a:p>
                  </a:txBody>
                  <a:tcPr marL="0" marR="0" marT="18000" marB="18000" anchor="ctr"/>
                </a:tc>
                <a:tc>
                  <a:txBody>
                    <a:bodyPr/>
                    <a:lstStyle/>
                    <a:p>
                      <a:pPr algn="ctr"/>
                      <a:r>
                        <a:rPr lang="de-DE" sz="1000">
                          <a:solidFill>
                            <a:schemeClr val="tx1"/>
                          </a:solidFill>
                        </a:rPr>
                        <a:t>14</a:t>
                      </a:r>
                    </a:p>
                  </a:txBody>
                  <a:tcPr marL="0" marR="0" marT="18000" marB="18000" anchor="ctr"/>
                </a:tc>
                <a:tc>
                  <a:txBody>
                    <a:bodyPr/>
                    <a:lstStyle/>
                    <a:p>
                      <a:pPr algn="ctr"/>
                      <a:r>
                        <a:rPr lang="de-DE" sz="1000">
                          <a:solidFill>
                            <a:schemeClr val="tx1"/>
                          </a:solidFill>
                        </a:rPr>
                        <a:t>14</a:t>
                      </a:r>
                    </a:p>
                  </a:txBody>
                  <a:tcPr marL="0" marR="0" marT="18000" marB="18000" anchor="ctr"/>
                </a:tc>
                <a:tc>
                  <a:txBody>
                    <a:bodyPr/>
                    <a:lstStyle/>
                    <a:p>
                      <a:pPr algn="ctr"/>
                      <a:r>
                        <a:rPr lang="de-DE" sz="1000">
                          <a:solidFill>
                            <a:schemeClr val="tx1"/>
                          </a:solidFill>
                        </a:rPr>
                        <a:t>14</a:t>
                      </a:r>
                    </a:p>
                  </a:txBody>
                  <a:tcPr marL="0" marR="0" marT="18000" marB="18000" anchor="ctr"/>
                </a:tc>
                <a:tc>
                  <a:txBody>
                    <a:bodyPr/>
                    <a:lstStyle/>
                    <a:p>
                      <a:pPr algn="ctr"/>
                      <a:r>
                        <a:rPr lang="de-DE" sz="1000">
                          <a:solidFill>
                            <a:schemeClr val="tx1"/>
                          </a:solidFill>
                        </a:rPr>
                        <a:t>13</a:t>
                      </a:r>
                    </a:p>
                  </a:txBody>
                  <a:tcPr marL="0" marR="0" marT="18000" marB="18000" anchor="ctr"/>
                </a:tc>
                <a:tc>
                  <a:txBody>
                    <a:bodyPr/>
                    <a:lstStyle/>
                    <a:p>
                      <a:pPr algn="ctr"/>
                      <a:r>
                        <a:rPr lang="de-DE" sz="1000">
                          <a:solidFill>
                            <a:schemeClr val="tx1"/>
                          </a:solidFill>
                        </a:rPr>
                        <a:t>10</a:t>
                      </a:r>
                    </a:p>
                  </a:txBody>
                  <a:tcPr marL="0" marR="0" marT="18000" marB="18000" anchor="ctr"/>
                </a:tc>
                <a:tc>
                  <a:txBody>
                    <a:bodyPr/>
                    <a:lstStyle/>
                    <a:p>
                      <a:pPr algn="ctr"/>
                      <a:r>
                        <a:rPr lang="de-DE" sz="1000">
                          <a:solidFill>
                            <a:schemeClr val="tx1"/>
                          </a:solidFill>
                        </a:rPr>
                        <a:t>3</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2876687392"/>
                  </a:ext>
                </a:extLst>
              </a:tr>
            </a:tbl>
          </a:graphicData>
        </a:graphic>
      </p:graphicFrame>
      <p:grpSp>
        <p:nvGrpSpPr>
          <p:cNvPr id="10" name="Gruppieren 9">
            <a:extLst>
              <a:ext uri="{FF2B5EF4-FFF2-40B4-BE49-F238E27FC236}">
                <a16:creationId xmlns:a16="http://schemas.microsoft.com/office/drawing/2014/main" id="{B96BA774-E563-E257-1221-E59AA0BDD01A}"/>
              </a:ext>
            </a:extLst>
          </p:cNvPr>
          <p:cNvGrpSpPr/>
          <p:nvPr/>
        </p:nvGrpSpPr>
        <p:grpSpPr>
          <a:xfrm>
            <a:off x="806400" y="1592799"/>
            <a:ext cx="6193219" cy="3402333"/>
            <a:chOff x="806400" y="1592799"/>
            <a:chExt cx="6193219" cy="3402333"/>
          </a:xfrm>
        </p:grpSpPr>
        <p:cxnSp>
          <p:nvCxnSpPr>
            <p:cNvPr id="72" name="Gerade Verbindung 71">
              <a:extLst>
                <a:ext uri="{FF2B5EF4-FFF2-40B4-BE49-F238E27FC236}">
                  <a16:creationId xmlns:a16="http://schemas.microsoft.com/office/drawing/2014/main" id="{384CCDF0-67BF-E9C9-BF57-C843870D503F}"/>
                </a:ext>
              </a:extLst>
            </p:cNvPr>
            <p:cNvCxnSpPr>
              <a:cxnSpLocks/>
            </p:cNvCxnSpPr>
            <p:nvPr/>
          </p:nvCxnSpPr>
          <p:spPr>
            <a:xfrm>
              <a:off x="1645139" y="1671207"/>
              <a:ext cx="0" cy="27407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 Verbindung 72">
              <a:extLst>
                <a:ext uri="{FF2B5EF4-FFF2-40B4-BE49-F238E27FC236}">
                  <a16:creationId xmlns:a16="http://schemas.microsoft.com/office/drawing/2014/main" id="{3B46C204-F09C-2773-B5F5-2D37687DAB05}"/>
                </a:ext>
              </a:extLst>
            </p:cNvPr>
            <p:cNvCxnSpPr>
              <a:cxnSpLocks/>
            </p:cNvCxnSpPr>
            <p:nvPr/>
          </p:nvCxnSpPr>
          <p:spPr>
            <a:xfrm flipH="1">
              <a:off x="1636537" y="4415667"/>
              <a:ext cx="52952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 Verbindung 73">
              <a:extLst>
                <a:ext uri="{FF2B5EF4-FFF2-40B4-BE49-F238E27FC236}">
                  <a16:creationId xmlns:a16="http://schemas.microsoft.com/office/drawing/2014/main" id="{067675EF-6843-930F-A8C6-68AA2BFCD1B4}"/>
                </a:ext>
              </a:extLst>
            </p:cNvPr>
            <p:cNvCxnSpPr>
              <a:cxnSpLocks/>
            </p:cNvCxnSpPr>
            <p:nvPr/>
          </p:nvCxnSpPr>
          <p:spPr>
            <a:xfrm flipH="1">
              <a:off x="1599420" y="434892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 Verbindung 74">
              <a:extLst>
                <a:ext uri="{FF2B5EF4-FFF2-40B4-BE49-F238E27FC236}">
                  <a16:creationId xmlns:a16="http://schemas.microsoft.com/office/drawing/2014/main" id="{5AB635E1-34DA-D8CF-DDDF-B3041EFD5610}"/>
                </a:ext>
              </a:extLst>
            </p:cNvPr>
            <p:cNvCxnSpPr>
              <a:cxnSpLocks/>
            </p:cNvCxnSpPr>
            <p:nvPr/>
          </p:nvCxnSpPr>
          <p:spPr>
            <a:xfrm flipH="1">
              <a:off x="1599420" y="330187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 Verbindung 75">
              <a:extLst>
                <a:ext uri="{FF2B5EF4-FFF2-40B4-BE49-F238E27FC236}">
                  <a16:creationId xmlns:a16="http://schemas.microsoft.com/office/drawing/2014/main" id="{6E88E53C-4050-2D75-CAE5-4C123E4F44FA}"/>
                </a:ext>
              </a:extLst>
            </p:cNvPr>
            <p:cNvCxnSpPr>
              <a:cxnSpLocks/>
            </p:cNvCxnSpPr>
            <p:nvPr/>
          </p:nvCxnSpPr>
          <p:spPr>
            <a:xfrm flipH="1">
              <a:off x="1599420" y="27783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A2188F24-5FAC-4C87-7545-C8A9838AD987}"/>
                </a:ext>
              </a:extLst>
            </p:cNvPr>
            <p:cNvCxnSpPr>
              <a:cxnSpLocks/>
            </p:cNvCxnSpPr>
            <p:nvPr/>
          </p:nvCxnSpPr>
          <p:spPr>
            <a:xfrm flipH="1">
              <a:off x="1599420" y="225482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feld 77">
              <a:extLst>
                <a:ext uri="{FF2B5EF4-FFF2-40B4-BE49-F238E27FC236}">
                  <a16:creationId xmlns:a16="http://schemas.microsoft.com/office/drawing/2014/main" id="{C9DF0F10-67FD-52FF-C5BF-6CECAAE45DCB}"/>
                </a:ext>
              </a:extLst>
            </p:cNvPr>
            <p:cNvSpPr txBox="1"/>
            <p:nvPr/>
          </p:nvSpPr>
          <p:spPr>
            <a:xfrm>
              <a:off x="3611567" y="4687355"/>
              <a:ext cx="1345175" cy="307777"/>
            </a:xfrm>
            <a:prstGeom prst="rect">
              <a:avLst/>
            </a:prstGeom>
            <a:noFill/>
          </p:spPr>
          <p:txBody>
            <a:bodyPr wrap="none" rtlCol="0">
              <a:spAutoFit/>
            </a:bodyPr>
            <a:lstStyle/>
            <a:p>
              <a:pPr algn="ctr"/>
              <a:r>
                <a:rPr lang="de-DE" sz="1400" b="1"/>
                <a:t>Time, </a:t>
              </a:r>
              <a:r>
                <a:rPr lang="de-DE" sz="1400" b="1" err="1"/>
                <a:t>months</a:t>
              </a:r>
              <a:endParaRPr lang="de-DE" sz="1400" b="1"/>
            </a:p>
          </p:txBody>
        </p:sp>
        <p:sp>
          <p:nvSpPr>
            <p:cNvPr id="79" name="Textfeld 78">
              <a:extLst>
                <a:ext uri="{FF2B5EF4-FFF2-40B4-BE49-F238E27FC236}">
                  <a16:creationId xmlns:a16="http://schemas.microsoft.com/office/drawing/2014/main" id="{2BC8AFAE-E810-44E4-ACA1-E6B4FC7CF389}"/>
                </a:ext>
              </a:extLst>
            </p:cNvPr>
            <p:cNvSpPr txBox="1"/>
            <p:nvPr/>
          </p:nvSpPr>
          <p:spPr>
            <a:xfrm>
              <a:off x="1570163" y="4450099"/>
              <a:ext cx="269625" cy="276999"/>
            </a:xfrm>
            <a:prstGeom prst="rect">
              <a:avLst/>
            </a:prstGeom>
            <a:noFill/>
          </p:spPr>
          <p:txBody>
            <a:bodyPr wrap="none" rtlCol="0">
              <a:spAutoFit/>
            </a:bodyPr>
            <a:lstStyle/>
            <a:p>
              <a:pPr algn="ctr"/>
              <a:r>
                <a:rPr lang="de-DE" sz="1200"/>
                <a:t>0</a:t>
              </a:r>
            </a:p>
          </p:txBody>
        </p:sp>
        <p:sp>
          <p:nvSpPr>
            <p:cNvPr id="80" name="Textfeld 79">
              <a:extLst>
                <a:ext uri="{FF2B5EF4-FFF2-40B4-BE49-F238E27FC236}">
                  <a16:creationId xmlns:a16="http://schemas.microsoft.com/office/drawing/2014/main" id="{EB734F29-203B-CC49-32DE-52C5E29B30AB}"/>
                </a:ext>
              </a:extLst>
            </p:cNvPr>
            <p:cNvSpPr txBox="1"/>
            <p:nvPr/>
          </p:nvSpPr>
          <p:spPr>
            <a:xfrm>
              <a:off x="2812079" y="4450099"/>
              <a:ext cx="354584" cy="276999"/>
            </a:xfrm>
            <a:prstGeom prst="rect">
              <a:avLst/>
            </a:prstGeom>
            <a:noFill/>
          </p:spPr>
          <p:txBody>
            <a:bodyPr wrap="none" rtlCol="0">
              <a:spAutoFit/>
            </a:bodyPr>
            <a:lstStyle/>
            <a:p>
              <a:pPr algn="ctr"/>
              <a:r>
                <a:rPr lang="de-DE" sz="1200"/>
                <a:t>24</a:t>
              </a:r>
            </a:p>
          </p:txBody>
        </p:sp>
        <p:sp>
          <p:nvSpPr>
            <p:cNvPr id="81" name="Textfeld 80">
              <a:extLst>
                <a:ext uri="{FF2B5EF4-FFF2-40B4-BE49-F238E27FC236}">
                  <a16:creationId xmlns:a16="http://schemas.microsoft.com/office/drawing/2014/main" id="{5BB5AD4D-5776-1BDB-84AD-B7C3C6A54264}"/>
                </a:ext>
              </a:extLst>
            </p:cNvPr>
            <p:cNvSpPr txBox="1"/>
            <p:nvPr/>
          </p:nvSpPr>
          <p:spPr>
            <a:xfrm>
              <a:off x="3444576" y="4450099"/>
              <a:ext cx="354584" cy="276999"/>
            </a:xfrm>
            <a:prstGeom prst="rect">
              <a:avLst/>
            </a:prstGeom>
            <a:noFill/>
          </p:spPr>
          <p:txBody>
            <a:bodyPr wrap="none" rtlCol="0">
              <a:spAutoFit/>
            </a:bodyPr>
            <a:lstStyle/>
            <a:p>
              <a:pPr algn="ctr"/>
              <a:r>
                <a:rPr lang="de-DE" sz="1200"/>
                <a:t>36</a:t>
              </a:r>
            </a:p>
          </p:txBody>
        </p:sp>
        <p:sp>
          <p:nvSpPr>
            <p:cNvPr id="82" name="Textfeld 81">
              <a:extLst>
                <a:ext uri="{FF2B5EF4-FFF2-40B4-BE49-F238E27FC236}">
                  <a16:creationId xmlns:a16="http://schemas.microsoft.com/office/drawing/2014/main" id="{3A1AA366-7ED8-FB0C-5463-AC4E254D6F9E}"/>
                </a:ext>
              </a:extLst>
            </p:cNvPr>
            <p:cNvSpPr txBox="1"/>
            <p:nvPr/>
          </p:nvSpPr>
          <p:spPr>
            <a:xfrm>
              <a:off x="6645035" y="4451347"/>
              <a:ext cx="354584" cy="276999"/>
            </a:xfrm>
            <a:prstGeom prst="rect">
              <a:avLst/>
            </a:prstGeom>
            <a:noFill/>
          </p:spPr>
          <p:txBody>
            <a:bodyPr wrap="none" rtlCol="0">
              <a:spAutoFit/>
            </a:bodyPr>
            <a:lstStyle/>
            <a:p>
              <a:pPr algn="ctr"/>
              <a:r>
                <a:rPr lang="de-DE" sz="1200"/>
                <a:t>96</a:t>
              </a:r>
            </a:p>
          </p:txBody>
        </p:sp>
        <p:cxnSp>
          <p:nvCxnSpPr>
            <p:cNvPr id="83" name="Gerade Verbindung 82">
              <a:extLst>
                <a:ext uri="{FF2B5EF4-FFF2-40B4-BE49-F238E27FC236}">
                  <a16:creationId xmlns:a16="http://schemas.microsoft.com/office/drawing/2014/main" id="{E482BE9E-AB8A-C434-6FFB-32D043F82A27}"/>
                </a:ext>
              </a:extLst>
            </p:cNvPr>
            <p:cNvCxnSpPr>
              <a:cxnSpLocks/>
            </p:cNvCxnSpPr>
            <p:nvPr/>
          </p:nvCxnSpPr>
          <p:spPr>
            <a:xfrm flipH="1">
              <a:off x="1599420" y="173129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feld 83">
              <a:extLst>
                <a:ext uri="{FF2B5EF4-FFF2-40B4-BE49-F238E27FC236}">
                  <a16:creationId xmlns:a16="http://schemas.microsoft.com/office/drawing/2014/main" id="{C015AC3D-9268-69ED-1984-9905D18A3992}"/>
                </a:ext>
              </a:extLst>
            </p:cNvPr>
            <p:cNvSpPr txBox="1"/>
            <p:nvPr/>
          </p:nvSpPr>
          <p:spPr>
            <a:xfrm>
              <a:off x="806400" y="1785961"/>
              <a:ext cx="400110" cy="2511265"/>
            </a:xfrm>
            <a:prstGeom prst="rect">
              <a:avLst/>
            </a:prstGeom>
            <a:noFill/>
          </p:spPr>
          <p:txBody>
            <a:bodyPr vert="vert270" wrap="none" rtlCol="0">
              <a:spAutoFit/>
            </a:bodyPr>
            <a:lstStyle/>
            <a:p>
              <a:pPr algn="ctr"/>
              <a:r>
                <a:rPr lang="de-DE" sz="1400" b="1"/>
                <a:t>Progression-</a:t>
              </a:r>
              <a:r>
                <a:rPr lang="de-DE" sz="1400" b="1" err="1"/>
                <a:t>free</a:t>
              </a:r>
              <a:r>
                <a:rPr lang="de-DE" sz="1400" b="1"/>
                <a:t> </a:t>
              </a:r>
              <a:r>
                <a:rPr lang="de-DE" sz="1400" b="1" err="1"/>
                <a:t>survival</a:t>
              </a:r>
              <a:r>
                <a:rPr lang="de-DE" sz="1400" b="1"/>
                <a:t>, %</a:t>
              </a:r>
            </a:p>
          </p:txBody>
        </p:sp>
        <p:cxnSp>
          <p:nvCxnSpPr>
            <p:cNvPr id="85" name="Gerade Verbindung 84">
              <a:extLst>
                <a:ext uri="{FF2B5EF4-FFF2-40B4-BE49-F238E27FC236}">
                  <a16:creationId xmlns:a16="http://schemas.microsoft.com/office/drawing/2014/main" id="{72CE6152-2668-4C3A-0F89-464DFB7F5749}"/>
                </a:ext>
              </a:extLst>
            </p:cNvPr>
            <p:cNvCxnSpPr>
              <a:cxnSpLocks/>
            </p:cNvCxnSpPr>
            <p:nvPr/>
          </p:nvCxnSpPr>
          <p:spPr>
            <a:xfrm rot="5400000" flipH="1">
              <a:off x="1685361" y="4434841"/>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 Verbindung 85">
              <a:extLst>
                <a:ext uri="{FF2B5EF4-FFF2-40B4-BE49-F238E27FC236}">
                  <a16:creationId xmlns:a16="http://schemas.microsoft.com/office/drawing/2014/main" id="{716F5033-F182-8D58-A344-94F80F037AB6}"/>
                </a:ext>
              </a:extLst>
            </p:cNvPr>
            <p:cNvCxnSpPr>
              <a:cxnSpLocks/>
            </p:cNvCxnSpPr>
            <p:nvPr/>
          </p:nvCxnSpPr>
          <p:spPr>
            <a:xfrm rot="5400000" flipH="1">
              <a:off x="6799468"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 Verbindung 86">
              <a:extLst>
                <a:ext uri="{FF2B5EF4-FFF2-40B4-BE49-F238E27FC236}">
                  <a16:creationId xmlns:a16="http://schemas.microsoft.com/office/drawing/2014/main" id="{498694B3-6870-A75C-B639-295A9DBCF3E7}"/>
                </a:ext>
              </a:extLst>
            </p:cNvPr>
            <p:cNvCxnSpPr>
              <a:cxnSpLocks/>
            </p:cNvCxnSpPr>
            <p:nvPr/>
          </p:nvCxnSpPr>
          <p:spPr>
            <a:xfrm rot="5400000" flipH="1">
              <a:off x="2644257" y="4434841"/>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 Verbindung 87">
              <a:extLst>
                <a:ext uri="{FF2B5EF4-FFF2-40B4-BE49-F238E27FC236}">
                  <a16:creationId xmlns:a16="http://schemas.microsoft.com/office/drawing/2014/main" id="{8EFF0165-CA4A-9C42-CB37-B11DC5D6156F}"/>
                </a:ext>
              </a:extLst>
            </p:cNvPr>
            <p:cNvCxnSpPr>
              <a:cxnSpLocks/>
            </p:cNvCxnSpPr>
            <p:nvPr/>
          </p:nvCxnSpPr>
          <p:spPr>
            <a:xfrm rot="5400000" flipH="1">
              <a:off x="3603153" y="4434841"/>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 Verbindung 88">
              <a:extLst>
                <a:ext uri="{FF2B5EF4-FFF2-40B4-BE49-F238E27FC236}">
                  <a16:creationId xmlns:a16="http://schemas.microsoft.com/office/drawing/2014/main" id="{9FF78D5F-F107-F709-BF53-550E8BA5F373}"/>
                </a:ext>
              </a:extLst>
            </p:cNvPr>
            <p:cNvCxnSpPr>
              <a:cxnSpLocks/>
            </p:cNvCxnSpPr>
            <p:nvPr/>
          </p:nvCxnSpPr>
          <p:spPr>
            <a:xfrm rot="5400000" flipH="1">
              <a:off x="4562049"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 Verbindung 89">
              <a:extLst>
                <a:ext uri="{FF2B5EF4-FFF2-40B4-BE49-F238E27FC236}">
                  <a16:creationId xmlns:a16="http://schemas.microsoft.com/office/drawing/2014/main" id="{B52507FF-4403-888D-C3EF-FE50D6EE81D6}"/>
                </a:ext>
              </a:extLst>
            </p:cNvPr>
            <p:cNvCxnSpPr>
              <a:cxnSpLocks/>
            </p:cNvCxnSpPr>
            <p:nvPr/>
          </p:nvCxnSpPr>
          <p:spPr>
            <a:xfrm rot="5400000" flipH="1">
              <a:off x="5520945"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feld 90">
              <a:extLst>
                <a:ext uri="{FF2B5EF4-FFF2-40B4-BE49-F238E27FC236}">
                  <a16:creationId xmlns:a16="http://schemas.microsoft.com/office/drawing/2014/main" id="{CAFF60FB-B7FE-C13F-85C9-1A4B8726E4FC}"/>
                </a:ext>
              </a:extLst>
            </p:cNvPr>
            <p:cNvSpPr txBox="1"/>
            <p:nvPr/>
          </p:nvSpPr>
          <p:spPr>
            <a:xfrm>
              <a:off x="4406248" y="4450099"/>
              <a:ext cx="354584" cy="276999"/>
            </a:xfrm>
            <a:prstGeom prst="rect">
              <a:avLst/>
            </a:prstGeom>
            <a:noFill/>
          </p:spPr>
          <p:txBody>
            <a:bodyPr wrap="none" rtlCol="0">
              <a:spAutoFit/>
            </a:bodyPr>
            <a:lstStyle/>
            <a:p>
              <a:pPr algn="ctr"/>
              <a:r>
                <a:rPr lang="de-DE" sz="1200"/>
                <a:t>54</a:t>
              </a:r>
            </a:p>
          </p:txBody>
        </p:sp>
        <p:sp>
          <p:nvSpPr>
            <p:cNvPr id="92" name="Textfeld 91">
              <a:extLst>
                <a:ext uri="{FF2B5EF4-FFF2-40B4-BE49-F238E27FC236}">
                  <a16:creationId xmlns:a16="http://schemas.microsoft.com/office/drawing/2014/main" id="{A880A3ED-B1F7-0A70-FC66-4E55A83285B9}"/>
                </a:ext>
              </a:extLst>
            </p:cNvPr>
            <p:cNvSpPr txBox="1"/>
            <p:nvPr/>
          </p:nvSpPr>
          <p:spPr>
            <a:xfrm>
              <a:off x="5368408" y="4450099"/>
              <a:ext cx="354584" cy="276999"/>
            </a:xfrm>
            <a:prstGeom prst="rect">
              <a:avLst/>
            </a:prstGeom>
            <a:noFill/>
          </p:spPr>
          <p:txBody>
            <a:bodyPr wrap="none" rtlCol="0">
              <a:spAutoFit/>
            </a:bodyPr>
            <a:lstStyle/>
            <a:p>
              <a:pPr algn="ctr"/>
              <a:r>
                <a:rPr lang="de-DE" sz="1200"/>
                <a:t>72</a:t>
              </a:r>
            </a:p>
          </p:txBody>
        </p:sp>
        <p:cxnSp>
          <p:nvCxnSpPr>
            <p:cNvPr id="93" name="Gerade Verbindung 92">
              <a:extLst>
                <a:ext uri="{FF2B5EF4-FFF2-40B4-BE49-F238E27FC236}">
                  <a16:creationId xmlns:a16="http://schemas.microsoft.com/office/drawing/2014/main" id="{B6111DEF-5503-EC5C-06F5-185170487F08}"/>
                </a:ext>
              </a:extLst>
            </p:cNvPr>
            <p:cNvCxnSpPr>
              <a:cxnSpLocks/>
            </p:cNvCxnSpPr>
            <p:nvPr/>
          </p:nvCxnSpPr>
          <p:spPr>
            <a:xfrm rot="5400000" flipH="1">
              <a:off x="5840577"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feld 93">
              <a:extLst>
                <a:ext uri="{FF2B5EF4-FFF2-40B4-BE49-F238E27FC236}">
                  <a16:creationId xmlns:a16="http://schemas.microsoft.com/office/drawing/2014/main" id="{47FDF833-C1C8-03DE-3332-648BB6B36FFE}"/>
                </a:ext>
              </a:extLst>
            </p:cNvPr>
            <p:cNvSpPr txBox="1"/>
            <p:nvPr/>
          </p:nvSpPr>
          <p:spPr>
            <a:xfrm>
              <a:off x="5692214" y="4450099"/>
              <a:ext cx="354584" cy="276999"/>
            </a:xfrm>
            <a:prstGeom prst="rect">
              <a:avLst/>
            </a:prstGeom>
            <a:noFill/>
          </p:spPr>
          <p:txBody>
            <a:bodyPr wrap="none" rtlCol="0">
              <a:spAutoFit/>
            </a:bodyPr>
            <a:lstStyle/>
            <a:p>
              <a:pPr algn="ctr"/>
              <a:r>
                <a:rPr lang="de-DE" sz="1200"/>
                <a:t>78</a:t>
              </a:r>
            </a:p>
          </p:txBody>
        </p:sp>
        <p:cxnSp>
          <p:nvCxnSpPr>
            <p:cNvPr id="95" name="Gerade Verbindung 94">
              <a:extLst>
                <a:ext uri="{FF2B5EF4-FFF2-40B4-BE49-F238E27FC236}">
                  <a16:creationId xmlns:a16="http://schemas.microsoft.com/office/drawing/2014/main" id="{4D46B695-EE3E-5188-A180-FB783A03C1F1}"/>
                </a:ext>
              </a:extLst>
            </p:cNvPr>
            <p:cNvCxnSpPr>
              <a:cxnSpLocks/>
            </p:cNvCxnSpPr>
            <p:nvPr/>
          </p:nvCxnSpPr>
          <p:spPr>
            <a:xfrm rot="5400000" flipH="1">
              <a:off x="6160209"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feld 95">
              <a:extLst>
                <a:ext uri="{FF2B5EF4-FFF2-40B4-BE49-F238E27FC236}">
                  <a16:creationId xmlns:a16="http://schemas.microsoft.com/office/drawing/2014/main" id="{5BC38C43-0FDA-32AE-9A5A-E11DAF9BE112}"/>
                </a:ext>
              </a:extLst>
            </p:cNvPr>
            <p:cNvSpPr txBox="1"/>
            <p:nvPr/>
          </p:nvSpPr>
          <p:spPr>
            <a:xfrm>
              <a:off x="5999447" y="4450099"/>
              <a:ext cx="354584" cy="276999"/>
            </a:xfrm>
            <a:prstGeom prst="rect">
              <a:avLst/>
            </a:prstGeom>
            <a:noFill/>
          </p:spPr>
          <p:txBody>
            <a:bodyPr wrap="none" rtlCol="0">
              <a:spAutoFit/>
            </a:bodyPr>
            <a:lstStyle/>
            <a:p>
              <a:pPr algn="ctr"/>
              <a:r>
                <a:rPr lang="de-DE" sz="1200"/>
                <a:t>84</a:t>
              </a:r>
            </a:p>
          </p:txBody>
        </p:sp>
        <p:cxnSp>
          <p:nvCxnSpPr>
            <p:cNvPr id="97" name="Gerade Verbindung 96">
              <a:extLst>
                <a:ext uri="{FF2B5EF4-FFF2-40B4-BE49-F238E27FC236}">
                  <a16:creationId xmlns:a16="http://schemas.microsoft.com/office/drawing/2014/main" id="{9711C5A5-3A95-88CD-9F8D-2AD58E205BA1}"/>
                </a:ext>
              </a:extLst>
            </p:cNvPr>
            <p:cNvCxnSpPr>
              <a:cxnSpLocks/>
            </p:cNvCxnSpPr>
            <p:nvPr/>
          </p:nvCxnSpPr>
          <p:spPr>
            <a:xfrm rot="5400000" flipH="1">
              <a:off x="6479841"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feld 97">
              <a:extLst>
                <a:ext uri="{FF2B5EF4-FFF2-40B4-BE49-F238E27FC236}">
                  <a16:creationId xmlns:a16="http://schemas.microsoft.com/office/drawing/2014/main" id="{639D1A07-FDEE-0A5A-FF28-4BE8572F9BC6}"/>
                </a:ext>
              </a:extLst>
            </p:cNvPr>
            <p:cNvSpPr txBox="1"/>
            <p:nvPr/>
          </p:nvSpPr>
          <p:spPr>
            <a:xfrm>
              <a:off x="6330972" y="4451347"/>
              <a:ext cx="354584" cy="276999"/>
            </a:xfrm>
            <a:prstGeom prst="rect">
              <a:avLst/>
            </a:prstGeom>
            <a:noFill/>
          </p:spPr>
          <p:txBody>
            <a:bodyPr wrap="none" rtlCol="0">
              <a:spAutoFit/>
            </a:bodyPr>
            <a:lstStyle/>
            <a:p>
              <a:pPr algn="ctr"/>
              <a:r>
                <a:rPr lang="de-DE" sz="1200"/>
                <a:t>90</a:t>
              </a:r>
            </a:p>
          </p:txBody>
        </p:sp>
        <p:cxnSp>
          <p:nvCxnSpPr>
            <p:cNvPr id="99" name="Gerade Verbindung 98">
              <a:extLst>
                <a:ext uri="{FF2B5EF4-FFF2-40B4-BE49-F238E27FC236}">
                  <a16:creationId xmlns:a16="http://schemas.microsoft.com/office/drawing/2014/main" id="{751F3EF5-666F-7E10-BF61-AB246DCCE9BF}"/>
                </a:ext>
              </a:extLst>
            </p:cNvPr>
            <p:cNvCxnSpPr>
              <a:cxnSpLocks/>
            </p:cNvCxnSpPr>
            <p:nvPr/>
          </p:nvCxnSpPr>
          <p:spPr>
            <a:xfrm rot="5400000" flipH="1">
              <a:off x="5201313"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feld 99">
              <a:extLst>
                <a:ext uri="{FF2B5EF4-FFF2-40B4-BE49-F238E27FC236}">
                  <a16:creationId xmlns:a16="http://schemas.microsoft.com/office/drawing/2014/main" id="{3ED99AC8-0DCB-5293-57E1-C17490BE9F7A}"/>
                </a:ext>
              </a:extLst>
            </p:cNvPr>
            <p:cNvSpPr txBox="1"/>
            <p:nvPr/>
          </p:nvSpPr>
          <p:spPr>
            <a:xfrm>
              <a:off x="5045302" y="4450099"/>
              <a:ext cx="354584" cy="276999"/>
            </a:xfrm>
            <a:prstGeom prst="rect">
              <a:avLst/>
            </a:prstGeom>
            <a:noFill/>
          </p:spPr>
          <p:txBody>
            <a:bodyPr wrap="none" rtlCol="0">
              <a:spAutoFit/>
            </a:bodyPr>
            <a:lstStyle/>
            <a:p>
              <a:pPr algn="ctr"/>
              <a:r>
                <a:rPr lang="de-DE" sz="1200"/>
                <a:t>66</a:t>
              </a:r>
            </a:p>
          </p:txBody>
        </p:sp>
        <p:cxnSp>
          <p:nvCxnSpPr>
            <p:cNvPr id="101" name="Gerade Verbindung 100">
              <a:extLst>
                <a:ext uri="{FF2B5EF4-FFF2-40B4-BE49-F238E27FC236}">
                  <a16:creationId xmlns:a16="http://schemas.microsoft.com/office/drawing/2014/main" id="{15343EDA-91AF-CD44-792D-5B5BEF75B636}"/>
                </a:ext>
              </a:extLst>
            </p:cNvPr>
            <p:cNvCxnSpPr>
              <a:cxnSpLocks/>
            </p:cNvCxnSpPr>
            <p:nvPr/>
          </p:nvCxnSpPr>
          <p:spPr>
            <a:xfrm rot="5400000" flipH="1">
              <a:off x="4881681"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feld 101">
              <a:extLst>
                <a:ext uri="{FF2B5EF4-FFF2-40B4-BE49-F238E27FC236}">
                  <a16:creationId xmlns:a16="http://schemas.microsoft.com/office/drawing/2014/main" id="{9E7282AF-A61E-9A68-941A-104AF3A745FF}"/>
                </a:ext>
              </a:extLst>
            </p:cNvPr>
            <p:cNvSpPr txBox="1"/>
            <p:nvPr/>
          </p:nvSpPr>
          <p:spPr>
            <a:xfrm>
              <a:off x="4732328" y="4450099"/>
              <a:ext cx="354584" cy="276999"/>
            </a:xfrm>
            <a:prstGeom prst="rect">
              <a:avLst/>
            </a:prstGeom>
            <a:noFill/>
          </p:spPr>
          <p:txBody>
            <a:bodyPr wrap="none" rtlCol="0">
              <a:spAutoFit/>
            </a:bodyPr>
            <a:lstStyle/>
            <a:p>
              <a:pPr algn="ctr"/>
              <a:r>
                <a:rPr lang="de-DE" sz="1200"/>
                <a:t>60</a:t>
              </a:r>
            </a:p>
          </p:txBody>
        </p:sp>
        <p:cxnSp>
          <p:nvCxnSpPr>
            <p:cNvPr id="103" name="Gerade Verbindung 102">
              <a:extLst>
                <a:ext uri="{FF2B5EF4-FFF2-40B4-BE49-F238E27FC236}">
                  <a16:creationId xmlns:a16="http://schemas.microsoft.com/office/drawing/2014/main" id="{21287C3D-F6FE-B1C7-00EA-31E425A687F6}"/>
                </a:ext>
              </a:extLst>
            </p:cNvPr>
            <p:cNvCxnSpPr>
              <a:cxnSpLocks/>
            </p:cNvCxnSpPr>
            <p:nvPr/>
          </p:nvCxnSpPr>
          <p:spPr>
            <a:xfrm rot="5400000" flipH="1">
              <a:off x="4242417"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Textfeld 103">
              <a:extLst>
                <a:ext uri="{FF2B5EF4-FFF2-40B4-BE49-F238E27FC236}">
                  <a16:creationId xmlns:a16="http://schemas.microsoft.com/office/drawing/2014/main" id="{EF33AC31-1FC2-B3AC-8648-AE6C2CA4A64B}"/>
                </a:ext>
              </a:extLst>
            </p:cNvPr>
            <p:cNvSpPr txBox="1"/>
            <p:nvPr/>
          </p:nvSpPr>
          <p:spPr>
            <a:xfrm>
              <a:off x="4084713" y="4450099"/>
              <a:ext cx="354584" cy="276999"/>
            </a:xfrm>
            <a:prstGeom prst="rect">
              <a:avLst/>
            </a:prstGeom>
            <a:noFill/>
          </p:spPr>
          <p:txBody>
            <a:bodyPr wrap="none" rtlCol="0">
              <a:spAutoFit/>
            </a:bodyPr>
            <a:lstStyle/>
            <a:p>
              <a:pPr algn="ctr"/>
              <a:r>
                <a:rPr lang="de-DE" sz="1200"/>
                <a:t>48</a:t>
              </a:r>
            </a:p>
          </p:txBody>
        </p:sp>
        <p:cxnSp>
          <p:nvCxnSpPr>
            <p:cNvPr id="105" name="Gerade Verbindung 104">
              <a:extLst>
                <a:ext uri="{FF2B5EF4-FFF2-40B4-BE49-F238E27FC236}">
                  <a16:creationId xmlns:a16="http://schemas.microsoft.com/office/drawing/2014/main" id="{557C750E-0731-B5DA-5DE2-949F9F9663B0}"/>
                </a:ext>
              </a:extLst>
            </p:cNvPr>
            <p:cNvCxnSpPr>
              <a:cxnSpLocks/>
            </p:cNvCxnSpPr>
            <p:nvPr/>
          </p:nvCxnSpPr>
          <p:spPr>
            <a:xfrm rot="5400000" flipH="1">
              <a:off x="3922785"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Textfeld 105">
              <a:extLst>
                <a:ext uri="{FF2B5EF4-FFF2-40B4-BE49-F238E27FC236}">
                  <a16:creationId xmlns:a16="http://schemas.microsoft.com/office/drawing/2014/main" id="{4C8B79BF-F1FA-7ACF-6370-52BCE64CE0F6}"/>
                </a:ext>
              </a:extLst>
            </p:cNvPr>
            <p:cNvSpPr txBox="1"/>
            <p:nvPr/>
          </p:nvSpPr>
          <p:spPr>
            <a:xfrm>
              <a:off x="3774000" y="4450099"/>
              <a:ext cx="354584" cy="276999"/>
            </a:xfrm>
            <a:prstGeom prst="rect">
              <a:avLst/>
            </a:prstGeom>
            <a:noFill/>
          </p:spPr>
          <p:txBody>
            <a:bodyPr wrap="none" rtlCol="0">
              <a:spAutoFit/>
            </a:bodyPr>
            <a:lstStyle/>
            <a:p>
              <a:pPr algn="ctr"/>
              <a:r>
                <a:rPr lang="de-DE" sz="1200"/>
                <a:t>42</a:t>
              </a:r>
            </a:p>
          </p:txBody>
        </p:sp>
        <p:cxnSp>
          <p:nvCxnSpPr>
            <p:cNvPr id="107" name="Gerade Verbindung 106">
              <a:extLst>
                <a:ext uri="{FF2B5EF4-FFF2-40B4-BE49-F238E27FC236}">
                  <a16:creationId xmlns:a16="http://schemas.microsoft.com/office/drawing/2014/main" id="{E1EE604D-290E-7E86-E412-F0DD39F47A9E}"/>
                </a:ext>
              </a:extLst>
            </p:cNvPr>
            <p:cNvCxnSpPr>
              <a:cxnSpLocks/>
            </p:cNvCxnSpPr>
            <p:nvPr/>
          </p:nvCxnSpPr>
          <p:spPr>
            <a:xfrm rot="5400000" flipH="1">
              <a:off x="3283521"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 Verbindung 107">
              <a:extLst>
                <a:ext uri="{FF2B5EF4-FFF2-40B4-BE49-F238E27FC236}">
                  <a16:creationId xmlns:a16="http://schemas.microsoft.com/office/drawing/2014/main" id="{C9E40130-94DC-2A1A-ADC0-2766617B093C}"/>
                </a:ext>
              </a:extLst>
            </p:cNvPr>
            <p:cNvCxnSpPr>
              <a:cxnSpLocks/>
            </p:cNvCxnSpPr>
            <p:nvPr/>
          </p:nvCxnSpPr>
          <p:spPr>
            <a:xfrm rot="5400000" flipH="1">
              <a:off x="2963889"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Textfeld 108">
              <a:extLst>
                <a:ext uri="{FF2B5EF4-FFF2-40B4-BE49-F238E27FC236}">
                  <a16:creationId xmlns:a16="http://schemas.microsoft.com/office/drawing/2014/main" id="{D232C687-5938-C6A9-CF5F-58A7403F38DE}"/>
                </a:ext>
              </a:extLst>
            </p:cNvPr>
            <p:cNvSpPr txBox="1"/>
            <p:nvPr/>
          </p:nvSpPr>
          <p:spPr>
            <a:xfrm>
              <a:off x="3123268" y="4450099"/>
              <a:ext cx="354584" cy="276999"/>
            </a:xfrm>
            <a:prstGeom prst="rect">
              <a:avLst/>
            </a:prstGeom>
            <a:noFill/>
          </p:spPr>
          <p:txBody>
            <a:bodyPr wrap="none" rtlCol="0">
              <a:spAutoFit/>
            </a:bodyPr>
            <a:lstStyle/>
            <a:p>
              <a:pPr algn="ctr"/>
              <a:r>
                <a:rPr lang="de-DE" sz="1200"/>
                <a:t>30</a:t>
              </a:r>
            </a:p>
          </p:txBody>
        </p:sp>
        <p:cxnSp>
          <p:nvCxnSpPr>
            <p:cNvPr id="110" name="Gerade Verbindung 109">
              <a:extLst>
                <a:ext uri="{FF2B5EF4-FFF2-40B4-BE49-F238E27FC236}">
                  <a16:creationId xmlns:a16="http://schemas.microsoft.com/office/drawing/2014/main" id="{9573A59C-A0E7-E0A9-594B-57B88B879000}"/>
                </a:ext>
              </a:extLst>
            </p:cNvPr>
            <p:cNvCxnSpPr>
              <a:cxnSpLocks/>
            </p:cNvCxnSpPr>
            <p:nvPr/>
          </p:nvCxnSpPr>
          <p:spPr>
            <a:xfrm rot="5400000" flipH="1">
              <a:off x="2324625"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Textfeld 110">
              <a:extLst>
                <a:ext uri="{FF2B5EF4-FFF2-40B4-BE49-F238E27FC236}">
                  <a16:creationId xmlns:a16="http://schemas.microsoft.com/office/drawing/2014/main" id="{4B31BCD3-35CF-FE3B-10C6-62B698A02C5B}"/>
                </a:ext>
              </a:extLst>
            </p:cNvPr>
            <p:cNvSpPr txBox="1"/>
            <p:nvPr/>
          </p:nvSpPr>
          <p:spPr>
            <a:xfrm>
              <a:off x="2484418" y="4450099"/>
              <a:ext cx="354584" cy="276999"/>
            </a:xfrm>
            <a:prstGeom prst="rect">
              <a:avLst/>
            </a:prstGeom>
            <a:noFill/>
          </p:spPr>
          <p:txBody>
            <a:bodyPr wrap="none" rtlCol="0">
              <a:spAutoFit/>
            </a:bodyPr>
            <a:lstStyle/>
            <a:p>
              <a:pPr algn="ctr"/>
              <a:r>
                <a:rPr lang="de-DE" sz="1200"/>
                <a:t>18</a:t>
              </a:r>
            </a:p>
          </p:txBody>
        </p:sp>
        <p:sp>
          <p:nvSpPr>
            <p:cNvPr id="112" name="Textfeld 111">
              <a:extLst>
                <a:ext uri="{FF2B5EF4-FFF2-40B4-BE49-F238E27FC236}">
                  <a16:creationId xmlns:a16="http://schemas.microsoft.com/office/drawing/2014/main" id="{66B74415-4E0E-705A-69AA-199DCB1C9EAF}"/>
                </a:ext>
              </a:extLst>
            </p:cNvPr>
            <p:cNvSpPr txBox="1"/>
            <p:nvPr/>
          </p:nvSpPr>
          <p:spPr>
            <a:xfrm>
              <a:off x="2172292" y="4450099"/>
              <a:ext cx="354584" cy="276999"/>
            </a:xfrm>
            <a:prstGeom prst="rect">
              <a:avLst/>
            </a:prstGeom>
            <a:noFill/>
          </p:spPr>
          <p:txBody>
            <a:bodyPr wrap="none" rtlCol="0">
              <a:spAutoFit/>
            </a:bodyPr>
            <a:lstStyle/>
            <a:p>
              <a:pPr algn="ctr"/>
              <a:r>
                <a:rPr lang="de-DE" sz="1200"/>
                <a:t>12</a:t>
              </a:r>
            </a:p>
          </p:txBody>
        </p:sp>
        <p:cxnSp>
          <p:nvCxnSpPr>
            <p:cNvPr id="113" name="Gerade Verbindung 112">
              <a:extLst>
                <a:ext uri="{FF2B5EF4-FFF2-40B4-BE49-F238E27FC236}">
                  <a16:creationId xmlns:a16="http://schemas.microsoft.com/office/drawing/2014/main" id="{D53F3026-11FA-71E1-EDBE-B2155B9F915C}"/>
                </a:ext>
              </a:extLst>
            </p:cNvPr>
            <p:cNvCxnSpPr>
              <a:cxnSpLocks/>
            </p:cNvCxnSpPr>
            <p:nvPr/>
          </p:nvCxnSpPr>
          <p:spPr>
            <a:xfrm rot="5400000" flipH="1">
              <a:off x="2004993"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Textfeld 113">
              <a:extLst>
                <a:ext uri="{FF2B5EF4-FFF2-40B4-BE49-F238E27FC236}">
                  <a16:creationId xmlns:a16="http://schemas.microsoft.com/office/drawing/2014/main" id="{D5F75ED6-5994-467F-CBEF-38C79FD7F62F}"/>
                </a:ext>
              </a:extLst>
            </p:cNvPr>
            <p:cNvSpPr txBox="1"/>
            <p:nvPr/>
          </p:nvSpPr>
          <p:spPr>
            <a:xfrm>
              <a:off x="1895167" y="4450099"/>
              <a:ext cx="269625" cy="276999"/>
            </a:xfrm>
            <a:prstGeom prst="rect">
              <a:avLst/>
            </a:prstGeom>
            <a:noFill/>
          </p:spPr>
          <p:txBody>
            <a:bodyPr wrap="none" rtlCol="0">
              <a:spAutoFit/>
            </a:bodyPr>
            <a:lstStyle/>
            <a:p>
              <a:pPr algn="ctr"/>
              <a:r>
                <a:rPr lang="de-DE" sz="1200"/>
                <a:t>6</a:t>
              </a:r>
            </a:p>
          </p:txBody>
        </p:sp>
        <p:cxnSp>
          <p:nvCxnSpPr>
            <p:cNvPr id="115" name="Gerade Verbindung 114">
              <a:extLst>
                <a:ext uri="{FF2B5EF4-FFF2-40B4-BE49-F238E27FC236}">
                  <a16:creationId xmlns:a16="http://schemas.microsoft.com/office/drawing/2014/main" id="{0FF81B5B-AE6D-77C8-1EBB-14F384C1C486}"/>
                </a:ext>
              </a:extLst>
            </p:cNvPr>
            <p:cNvCxnSpPr>
              <a:cxnSpLocks/>
            </p:cNvCxnSpPr>
            <p:nvPr/>
          </p:nvCxnSpPr>
          <p:spPr>
            <a:xfrm flipH="1">
              <a:off x="1599420" y="382539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Textfeld 115">
              <a:extLst>
                <a:ext uri="{FF2B5EF4-FFF2-40B4-BE49-F238E27FC236}">
                  <a16:creationId xmlns:a16="http://schemas.microsoft.com/office/drawing/2014/main" id="{CACB18DC-9EE5-F367-90F5-A85B30BF939C}"/>
                </a:ext>
              </a:extLst>
            </p:cNvPr>
            <p:cNvSpPr txBox="1"/>
            <p:nvPr/>
          </p:nvSpPr>
          <p:spPr>
            <a:xfrm>
              <a:off x="1280663" y="3686899"/>
              <a:ext cx="354584" cy="276999"/>
            </a:xfrm>
            <a:prstGeom prst="rect">
              <a:avLst/>
            </a:prstGeom>
            <a:noFill/>
          </p:spPr>
          <p:txBody>
            <a:bodyPr wrap="none" rtlCol="0">
              <a:spAutoFit/>
            </a:bodyPr>
            <a:lstStyle/>
            <a:p>
              <a:pPr algn="r"/>
              <a:r>
                <a:rPr lang="de-DE" sz="1200"/>
                <a:t>20</a:t>
              </a:r>
            </a:p>
          </p:txBody>
        </p:sp>
        <p:sp>
          <p:nvSpPr>
            <p:cNvPr id="117" name="Textfeld 116">
              <a:extLst>
                <a:ext uri="{FF2B5EF4-FFF2-40B4-BE49-F238E27FC236}">
                  <a16:creationId xmlns:a16="http://schemas.microsoft.com/office/drawing/2014/main" id="{A8D2599C-897C-A9BE-540E-CD85BBF536C8}"/>
                </a:ext>
              </a:extLst>
            </p:cNvPr>
            <p:cNvSpPr txBox="1"/>
            <p:nvPr/>
          </p:nvSpPr>
          <p:spPr>
            <a:xfrm>
              <a:off x="1280663" y="2639849"/>
              <a:ext cx="354584" cy="276999"/>
            </a:xfrm>
            <a:prstGeom prst="rect">
              <a:avLst/>
            </a:prstGeom>
            <a:noFill/>
          </p:spPr>
          <p:txBody>
            <a:bodyPr wrap="none" rtlCol="0">
              <a:spAutoFit/>
            </a:bodyPr>
            <a:lstStyle/>
            <a:p>
              <a:pPr algn="r"/>
              <a:r>
                <a:rPr lang="de-DE" sz="1200"/>
                <a:t>60</a:t>
              </a:r>
            </a:p>
          </p:txBody>
        </p:sp>
        <p:sp>
          <p:nvSpPr>
            <p:cNvPr id="118" name="Textfeld 117">
              <a:extLst>
                <a:ext uri="{FF2B5EF4-FFF2-40B4-BE49-F238E27FC236}">
                  <a16:creationId xmlns:a16="http://schemas.microsoft.com/office/drawing/2014/main" id="{8FF3C623-6942-63C2-74C4-CE966FEBB320}"/>
                </a:ext>
              </a:extLst>
            </p:cNvPr>
            <p:cNvSpPr txBox="1"/>
            <p:nvPr/>
          </p:nvSpPr>
          <p:spPr>
            <a:xfrm>
              <a:off x="1280663" y="2116324"/>
              <a:ext cx="354584" cy="276999"/>
            </a:xfrm>
            <a:prstGeom prst="rect">
              <a:avLst/>
            </a:prstGeom>
            <a:noFill/>
          </p:spPr>
          <p:txBody>
            <a:bodyPr wrap="none" rtlCol="0">
              <a:spAutoFit/>
            </a:bodyPr>
            <a:lstStyle/>
            <a:p>
              <a:pPr algn="r"/>
              <a:r>
                <a:rPr lang="de-DE" sz="1200"/>
                <a:t>80</a:t>
              </a:r>
            </a:p>
          </p:txBody>
        </p:sp>
        <p:sp>
          <p:nvSpPr>
            <p:cNvPr id="119" name="Textfeld 118">
              <a:extLst>
                <a:ext uri="{FF2B5EF4-FFF2-40B4-BE49-F238E27FC236}">
                  <a16:creationId xmlns:a16="http://schemas.microsoft.com/office/drawing/2014/main" id="{E22CB1EA-9135-F77F-9EB9-27E64A790377}"/>
                </a:ext>
              </a:extLst>
            </p:cNvPr>
            <p:cNvSpPr txBox="1"/>
            <p:nvPr/>
          </p:nvSpPr>
          <p:spPr>
            <a:xfrm>
              <a:off x="1195703" y="1592799"/>
              <a:ext cx="439544" cy="276999"/>
            </a:xfrm>
            <a:prstGeom prst="rect">
              <a:avLst/>
            </a:prstGeom>
            <a:noFill/>
          </p:spPr>
          <p:txBody>
            <a:bodyPr wrap="none" rtlCol="0">
              <a:spAutoFit/>
            </a:bodyPr>
            <a:lstStyle/>
            <a:p>
              <a:pPr algn="r"/>
              <a:r>
                <a:rPr lang="de-DE" sz="1200"/>
                <a:t>100</a:t>
              </a:r>
            </a:p>
          </p:txBody>
        </p:sp>
        <p:sp>
          <p:nvSpPr>
            <p:cNvPr id="120" name="Textfeld 119">
              <a:extLst>
                <a:ext uri="{FF2B5EF4-FFF2-40B4-BE49-F238E27FC236}">
                  <a16:creationId xmlns:a16="http://schemas.microsoft.com/office/drawing/2014/main" id="{39DCBD8B-38A9-ACDB-FAEA-5BEE04F538C6}"/>
                </a:ext>
              </a:extLst>
            </p:cNvPr>
            <p:cNvSpPr txBox="1"/>
            <p:nvPr/>
          </p:nvSpPr>
          <p:spPr>
            <a:xfrm>
              <a:off x="1365622" y="4210424"/>
              <a:ext cx="269625" cy="276999"/>
            </a:xfrm>
            <a:prstGeom prst="rect">
              <a:avLst/>
            </a:prstGeom>
            <a:noFill/>
          </p:spPr>
          <p:txBody>
            <a:bodyPr wrap="none" rtlCol="0">
              <a:spAutoFit/>
            </a:bodyPr>
            <a:lstStyle/>
            <a:p>
              <a:pPr algn="r"/>
              <a:r>
                <a:rPr lang="de-DE" sz="1200"/>
                <a:t>0</a:t>
              </a:r>
            </a:p>
          </p:txBody>
        </p:sp>
        <p:sp>
          <p:nvSpPr>
            <p:cNvPr id="121" name="Textfeld 120">
              <a:extLst>
                <a:ext uri="{FF2B5EF4-FFF2-40B4-BE49-F238E27FC236}">
                  <a16:creationId xmlns:a16="http://schemas.microsoft.com/office/drawing/2014/main" id="{DA998E25-F348-EFA4-05C9-90AB9DCDB12A}"/>
                </a:ext>
              </a:extLst>
            </p:cNvPr>
            <p:cNvSpPr txBox="1"/>
            <p:nvPr/>
          </p:nvSpPr>
          <p:spPr>
            <a:xfrm>
              <a:off x="1280663" y="3163374"/>
              <a:ext cx="354584" cy="276999"/>
            </a:xfrm>
            <a:prstGeom prst="rect">
              <a:avLst/>
            </a:prstGeom>
            <a:noFill/>
          </p:spPr>
          <p:txBody>
            <a:bodyPr wrap="none" rtlCol="0">
              <a:spAutoFit/>
            </a:bodyPr>
            <a:lstStyle/>
            <a:p>
              <a:pPr algn="r"/>
              <a:r>
                <a:rPr lang="de-DE" sz="1200"/>
                <a:t>40</a:t>
              </a:r>
            </a:p>
          </p:txBody>
        </p:sp>
      </p:grpSp>
      <p:grpSp>
        <p:nvGrpSpPr>
          <p:cNvPr id="122" name="Gruppieren 121">
            <a:extLst>
              <a:ext uri="{FF2B5EF4-FFF2-40B4-BE49-F238E27FC236}">
                <a16:creationId xmlns:a16="http://schemas.microsoft.com/office/drawing/2014/main" id="{1CEFCD2B-71F6-C5F3-3C3C-0B35DCF40EC1}"/>
              </a:ext>
            </a:extLst>
          </p:cNvPr>
          <p:cNvGrpSpPr/>
          <p:nvPr/>
        </p:nvGrpSpPr>
        <p:grpSpPr>
          <a:xfrm>
            <a:off x="1854767" y="3626114"/>
            <a:ext cx="3611835" cy="684689"/>
            <a:chOff x="1384361" y="3529864"/>
            <a:chExt cx="3611835" cy="684689"/>
          </a:xfrm>
        </p:grpSpPr>
        <p:sp>
          <p:nvSpPr>
            <p:cNvPr id="123" name="Textfeld 122">
              <a:extLst>
                <a:ext uri="{FF2B5EF4-FFF2-40B4-BE49-F238E27FC236}">
                  <a16:creationId xmlns:a16="http://schemas.microsoft.com/office/drawing/2014/main" id="{3D14B58F-9B22-D0A3-7161-3514C78775EA}"/>
                </a:ext>
              </a:extLst>
            </p:cNvPr>
            <p:cNvSpPr txBox="1"/>
            <p:nvPr/>
          </p:nvSpPr>
          <p:spPr>
            <a:xfrm>
              <a:off x="1604287" y="3752888"/>
              <a:ext cx="3198120" cy="461665"/>
            </a:xfrm>
            <a:prstGeom prst="rect">
              <a:avLst/>
            </a:prstGeom>
            <a:noFill/>
          </p:spPr>
          <p:txBody>
            <a:bodyPr wrap="none" rtlCol="0">
              <a:spAutoFit/>
            </a:bodyPr>
            <a:lstStyle/>
            <a:p>
              <a:r>
                <a:rPr lang="de-DE" sz="1200" err="1"/>
                <a:t>Ibrutinib</a:t>
              </a:r>
              <a:r>
                <a:rPr lang="de-DE" sz="1200"/>
                <a:t> + CIT	28	10</a:t>
              </a:r>
            </a:p>
            <a:p>
              <a:r>
                <a:rPr lang="de-DE" sz="1200"/>
                <a:t>Placebo + CIT	28	12</a:t>
              </a:r>
            </a:p>
          </p:txBody>
        </p:sp>
        <p:sp>
          <p:nvSpPr>
            <p:cNvPr id="124" name="Textfeld 123">
              <a:extLst>
                <a:ext uri="{FF2B5EF4-FFF2-40B4-BE49-F238E27FC236}">
                  <a16:creationId xmlns:a16="http://schemas.microsoft.com/office/drawing/2014/main" id="{C12EAB41-F161-E02F-3973-DB85FE55F10C}"/>
                </a:ext>
              </a:extLst>
            </p:cNvPr>
            <p:cNvSpPr txBox="1"/>
            <p:nvPr/>
          </p:nvSpPr>
          <p:spPr>
            <a:xfrm>
              <a:off x="3165359" y="3529864"/>
              <a:ext cx="963725" cy="276999"/>
            </a:xfrm>
            <a:prstGeom prst="rect">
              <a:avLst/>
            </a:prstGeom>
            <a:noFill/>
          </p:spPr>
          <p:txBody>
            <a:bodyPr wrap="none" rtlCol="0">
              <a:spAutoFit/>
            </a:bodyPr>
            <a:lstStyle/>
            <a:p>
              <a:r>
                <a:rPr lang="de-DE" sz="1200" b="1" err="1"/>
                <a:t>Patients</a:t>
              </a:r>
              <a:r>
                <a:rPr lang="de-DE" sz="1200" b="1"/>
                <a:t>, </a:t>
              </a:r>
              <a:r>
                <a:rPr lang="de-DE" sz="1200" b="1" err="1"/>
                <a:t>n</a:t>
              </a:r>
              <a:endParaRPr lang="de-DE" sz="1200" b="1"/>
            </a:p>
          </p:txBody>
        </p:sp>
        <p:sp>
          <p:nvSpPr>
            <p:cNvPr id="125" name="Textfeld 124">
              <a:extLst>
                <a:ext uri="{FF2B5EF4-FFF2-40B4-BE49-F238E27FC236}">
                  <a16:creationId xmlns:a16="http://schemas.microsoft.com/office/drawing/2014/main" id="{11F97A7C-8435-396D-B68D-8DDE70C449CE}"/>
                </a:ext>
              </a:extLst>
            </p:cNvPr>
            <p:cNvSpPr txBox="1"/>
            <p:nvPr/>
          </p:nvSpPr>
          <p:spPr>
            <a:xfrm>
              <a:off x="4127047" y="3529864"/>
              <a:ext cx="869149" cy="276999"/>
            </a:xfrm>
            <a:prstGeom prst="rect">
              <a:avLst/>
            </a:prstGeom>
            <a:noFill/>
          </p:spPr>
          <p:txBody>
            <a:bodyPr wrap="none" rtlCol="0">
              <a:spAutoFit/>
            </a:bodyPr>
            <a:lstStyle/>
            <a:p>
              <a:pPr algn="ctr"/>
              <a:r>
                <a:rPr lang="de-DE" sz="1200" b="1"/>
                <a:t>Events, </a:t>
              </a:r>
              <a:r>
                <a:rPr lang="de-DE" sz="1200" b="1" err="1"/>
                <a:t>n</a:t>
              </a:r>
              <a:endParaRPr lang="de-DE" sz="1200" b="1"/>
            </a:p>
          </p:txBody>
        </p:sp>
        <p:cxnSp>
          <p:nvCxnSpPr>
            <p:cNvPr id="126" name="Gerade Verbindung 125">
              <a:extLst>
                <a:ext uri="{FF2B5EF4-FFF2-40B4-BE49-F238E27FC236}">
                  <a16:creationId xmlns:a16="http://schemas.microsoft.com/office/drawing/2014/main" id="{E53211EC-C3D2-5667-683C-14585A3B922C}"/>
                </a:ext>
              </a:extLst>
            </p:cNvPr>
            <p:cNvCxnSpPr>
              <a:cxnSpLocks/>
            </p:cNvCxnSpPr>
            <p:nvPr/>
          </p:nvCxnSpPr>
          <p:spPr>
            <a:xfrm>
              <a:off x="1384361" y="3879620"/>
              <a:ext cx="25276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7" name="Gerade Verbindung 126">
              <a:extLst>
                <a:ext uri="{FF2B5EF4-FFF2-40B4-BE49-F238E27FC236}">
                  <a16:creationId xmlns:a16="http://schemas.microsoft.com/office/drawing/2014/main" id="{7DFDE83F-E88A-3EA7-5907-C5ADC164EFE4}"/>
                </a:ext>
              </a:extLst>
            </p:cNvPr>
            <p:cNvCxnSpPr>
              <a:cxnSpLocks/>
            </p:cNvCxnSpPr>
            <p:nvPr/>
          </p:nvCxnSpPr>
          <p:spPr>
            <a:xfrm>
              <a:off x="1384361" y="4073477"/>
              <a:ext cx="25276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8" name="Dreieck 127">
              <a:extLst>
                <a:ext uri="{FF2B5EF4-FFF2-40B4-BE49-F238E27FC236}">
                  <a16:creationId xmlns:a16="http://schemas.microsoft.com/office/drawing/2014/main" id="{ACEBA116-B5EA-5306-C686-4CCB6F1EA86A}"/>
                </a:ext>
              </a:extLst>
            </p:cNvPr>
            <p:cNvSpPr/>
            <p:nvPr/>
          </p:nvSpPr>
          <p:spPr>
            <a:xfrm>
              <a:off x="1483315" y="3852802"/>
              <a:ext cx="54852" cy="47286"/>
            </a:xfrm>
            <a:prstGeom prst="triangl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9" name="Oval 128">
              <a:extLst>
                <a:ext uri="{FF2B5EF4-FFF2-40B4-BE49-F238E27FC236}">
                  <a16:creationId xmlns:a16="http://schemas.microsoft.com/office/drawing/2014/main" id="{7D379103-2106-3AF5-8B54-CBC2335FDFC9}"/>
                </a:ext>
              </a:extLst>
            </p:cNvPr>
            <p:cNvSpPr/>
            <p:nvPr/>
          </p:nvSpPr>
          <p:spPr>
            <a:xfrm>
              <a:off x="1483315" y="4046477"/>
              <a:ext cx="54852" cy="54000"/>
            </a:xfrm>
            <a:prstGeom prst="ellipse">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5976743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0AD1B5-BF61-3E84-FAC5-AE8E9BF7D09D}"/>
              </a:ext>
            </a:extLst>
          </p:cNvPr>
          <p:cNvSpPr>
            <a:spLocks noGrp="1"/>
          </p:cNvSpPr>
          <p:nvPr>
            <p:ph type="title"/>
          </p:nvPr>
        </p:nvSpPr>
        <p:spPr/>
        <p:txBody>
          <a:bodyPr/>
          <a:lstStyle/>
          <a:p>
            <a:r>
              <a:rPr lang="en-US"/>
              <a:t>Duration of response </a:t>
            </a:r>
          </a:p>
        </p:txBody>
      </p:sp>
      <p:sp>
        <p:nvSpPr>
          <p:cNvPr id="4" name="Footer Placeholder 3">
            <a:extLst>
              <a:ext uri="{FF2B5EF4-FFF2-40B4-BE49-F238E27FC236}">
                <a16:creationId xmlns:a16="http://schemas.microsoft.com/office/drawing/2014/main" id="{6BED60F6-6758-7E02-18A4-FB095847FD4F}"/>
              </a:ext>
            </a:extLst>
          </p:cNvPr>
          <p:cNvSpPr>
            <a:spLocks noGrp="1"/>
          </p:cNvSpPr>
          <p:nvPr>
            <p:ph type="ftr" sz="quarter" idx="10"/>
          </p:nvPr>
        </p:nvSpPr>
        <p:spPr/>
        <p:txBody>
          <a:bodyPr/>
          <a:lstStyle/>
          <a:p>
            <a:r>
              <a:rPr lang="en-GB" b="1"/>
              <a:t>CI</a:t>
            </a:r>
            <a:r>
              <a:rPr lang="en-GB"/>
              <a:t>, confidence interval; </a:t>
            </a:r>
            <a:r>
              <a:rPr lang="en-GB" b="1"/>
              <a:t>CIT</a:t>
            </a:r>
            <a:r>
              <a:rPr lang="en-GB"/>
              <a:t>, chemoimmunotherapy; </a:t>
            </a:r>
            <a:r>
              <a:rPr lang="en-GB" b="1" err="1"/>
              <a:t>DoR</a:t>
            </a:r>
            <a:r>
              <a:rPr lang="en-GB"/>
              <a:t>, duration of response; </a:t>
            </a:r>
            <a:r>
              <a:rPr lang="en-GB" b="1"/>
              <a:t>MZL</a:t>
            </a:r>
            <a:r>
              <a:rPr lang="en-GB"/>
              <a:t>, marginal zone lymphoma.</a:t>
            </a:r>
          </a:p>
          <a:p>
            <a:r>
              <a:rPr lang="en-GB" b="1" err="1"/>
              <a:t>Nastoupil</a:t>
            </a:r>
            <a:r>
              <a:rPr lang="en-GB" b="1"/>
              <a:t> LJ, et al. Abstract LBA2 presented at 17-ICML.</a:t>
            </a:r>
          </a:p>
        </p:txBody>
      </p:sp>
      <p:sp>
        <p:nvSpPr>
          <p:cNvPr id="7" name="Rectangle 6">
            <a:extLst>
              <a:ext uri="{FF2B5EF4-FFF2-40B4-BE49-F238E27FC236}">
                <a16:creationId xmlns:a16="http://schemas.microsoft.com/office/drawing/2014/main" id="{21102D80-6B1F-EF62-0C9E-643C3D2B6968}"/>
              </a:ext>
            </a:extLst>
          </p:cNvPr>
          <p:cNvSpPr/>
          <p:nvPr/>
        </p:nvSpPr>
        <p:spPr>
          <a:xfrm>
            <a:off x="9120187" y="1677586"/>
            <a:ext cx="2663825" cy="329084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ctr">
            <a:spAutoFit/>
          </a:bodyPr>
          <a:lstStyle/>
          <a:p>
            <a:pPr marL="187200" indent="-187200">
              <a:buClr>
                <a:schemeClr val="accent2"/>
              </a:buClr>
              <a:buSzPct val="99000"/>
              <a:buFont typeface="Arial" panose="020B0604020202020204" pitchFamily="34" charset="0"/>
              <a:buChar char="•"/>
            </a:pPr>
            <a:r>
              <a:rPr lang="en-US" sz="1400">
                <a:solidFill>
                  <a:schemeClr val="tx1"/>
                </a:solidFill>
              </a:rPr>
              <a:t>Median </a:t>
            </a:r>
            <a:r>
              <a:rPr lang="en-US" sz="1400" err="1">
                <a:solidFill>
                  <a:schemeClr val="tx1"/>
                </a:solidFill>
              </a:rPr>
              <a:t>DoR</a:t>
            </a:r>
            <a:r>
              <a:rPr lang="en-US" sz="1400">
                <a:solidFill>
                  <a:schemeClr val="tx1"/>
                </a:solidFill>
              </a:rPr>
              <a:t> in overall population</a:t>
            </a:r>
          </a:p>
          <a:p>
            <a:pPr marL="633600" lvl="1" indent="-187200">
              <a:buClr>
                <a:schemeClr val="accent2"/>
              </a:buClr>
              <a:buSzPct val="99000"/>
              <a:buFont typeface="Arial" panose="020B0604020202020204" pitchFamily="34" charset="0"/>
              <a:buChar char="•"/>
            </a:pPr>
            <a:r>
              <a:rPr lang="en-US" sz="1400">
                <a:solidFill>
                  <a:schemeClr val="tx1"/>
                </a:solidFill>
              </a:rPr>
              <a:t>Ibrutinib + CIT: 44.3 months (95% CI, 32.89-60.02)</a:t>
            </a:r>
          </a:p>
          <a:p>
            <a:pPr marL="633600" lvl="1" indent="-187200">
              <a:buClr>
                <a:schemeClr val="accent2"/>
              </a:buClr>
              <a:buSzPct val="99000"/>
              <a:buFont typeface="Arial" panose="020B0604020202020204" pitchFamily="34" charset="0"/>
              <a:buChar char="•"/>
            </a:pPr>
            <a:r>
              <a:rPr lang="en-US" sz="1400">
                <a:solidFill>
                  <a:schemeClr val="tx1"/>
                </a:solidFill>
              </a:rPr>
              <a:t>Placebo + CIT: 21.7 months (95% CI, 17.61-32.36)</a:t>
            </a:r>
          </a:p>
          <a:p>
            <a:pPr marL="187200" indent="-187200">
              <a:buClr>
                <a:schemeClr val="accent2"/>
              </a:buClr>
              <a:buSzPct val="99000"/>
              <a:buFont typeface="Arial" panose="020B0604020202020204" pitchFamily="34" charset="0"/>
              <a:buChar char="•"/>
            </a:pPr>
            <a:r>
              <a:rPr lang="en-US" sz="1400">
                <a:solidFill>
                  <a:schemeClr val="tx1"/>
                </a:solidFill>
              </a:rPr>
              <a:t>Median </a:t>
            </a:r>
            <a:r>
              <a:rPr lang="en-US" sz="1400" err="1">
                <a:solidFill>
                  <a:schemeClr val="tx1"/>
                </a:solidFill>
              </a:rPr>
              <a:t>DoR</a:t>
            </a:r>
            <a:r>
              <a:rPr lang="en-US" sz="1400">
                <a:solidFill>
                  <a:schemeClr val="tx1"/>
                </a:solidFill>
              </a:rPr>
              <a:t> in the MZL subgroup</a:t>
            </a:r>
          </a:p>
          <a:p>
            <a:pPr marL="633600" lvl="1" indent="-187200">
              <a:buClr>
                <a:schemeClr val="accent2"/>
              </a:buClr>
              <a:buSzPct val="99000"/>
              <a:buFont typeface="Arial" panose="020B0604020202020204" pitchFamily="34" charset="0"/>
              <a:buChar char="•"/>
            </a:pPr>
            <a:r>
              <a:rPr lang="en-US" sz="1400">
                <a:solidFill>
                  <a:schemeClr val="tx1"/>
                </a:solidFill>
              </a:rPr>
              <a:t>Ibrutinib + CIT: not reached</a:t>
            </a:r>
          </a:p>
          <a:p>
            <a:pPr marL="633600" lvl="1" indent="-187200">
              <a:buClr>
                <a:schemeClr val="accent2"/>
              </a:buClr>
              <a:buSzPct val="99000"/>
              <a:buFont typeface="Arial" panose="020B0604020202020204" pitchFamily="34" charset="0"/>
              <a:buChar char="•"/>
            </a:pPr>
            <a:r>
              <a:rPr lang="en-US" sz="1400">
                <a:solidFill>
                  <a:schemeClr val="tx1"/>
                </a:solidFill>
              </a:rPr>
              <a:t>Placebo + CIT: 89.2 months</a:t>
            </a:r>
          </a:p>
        </p:txBody>
      </p:sp>
      <p:pic>
        <p:nvPicPr>
          <p:cNvPr id="135" name="Grafik 134">
            <a:extLst>
              <a:ext uri="{FF2B5EF4-FFF2-40B4-BE49-F238E27FC236}">
                <a16:creationId xmlns:a16="http://schemas.microsoft.com/office/drawing/2014/main" id="{22002E0B-0D99-4E7F-3C75-9B74EE785EB2}"/>
              </a:ext>
            </a:extLst>
          </p:cNvPr>
          <p:cNvPicPr>
            <a:picLocks noChangeAspect="1"/>
          </p:cNvPicPr>
          <p:nvPr/>
        </p:nvPicPr>
        <p:blipFill>
          <a:blip r:embed="rId2"/>
          <a:stretch>
            <a:fillRect/>
          </a:stretch>
        </p:blipFill>
        <p:spPr>
          <a:xfrm>
            <a:off x="1657348" y="1704816"/>
            <a:ext cx="5028199" cy="2637167"/>
          </a:xfrm>
          <a:prstGeom prst="rect">
            <a:avLst/>
          </a:prstGeom>
        </p:spPr>
      </p:pic>
      <p:graphicFrame>
        <p:nvGraphicFramePr>
          <p:cNvPr id="5" name="Tabelle 4">
            <a:extLst>
              <a:ext uri="{FF2B5EF4-FFF2-40B4-BE49-F238E27FC236}">
                <a16:creationId xmlns:a16="http://schemas.microsoft.com/office/drawing/2014/main" id="{F0209EED-0B25-27FE-58E3-1FC1808478CC}"/>
              </a:ext>
            </a:extLst>
          </p:cNvPr>
          <p:cNvGraphicFramePr>
            <a:graphicFrameLocks noGrp="1"/>
          </p:cNvGraphicFramePr>
          <p:nvPr>
            <p:extLst>
              <p:ext uri="{D42A27DB-BD31-4B8C-83A1-F6EECF244321}">
                <p14:modId xmlns:p14="http://schemas.microsoft.com/office/powerpoint/2010/main" val="1193647167"/>
              </p:ext>
            </p:extLst>
          </p:nvPr>
        </p:nvGraphicFramePr>
        <p:xfrm>
          <a:off x="417598" y="5182700"/>
          <a:ext cx="6562800" cy="646714"/>
        </p:xfrm>
        <a:graphic>
          <a:graphicData uri="http://schemas.openxmlformats.org/drawingml/2006/table">
            <a:tbl>
              <a:tblPr firstRow="1" bandRow="1">
                <a:tableStyleId>{5C22544A-7EE6-4342-B048-85BDC9FD1C3A}</a:tableStyleId>
              </a:tblPr>
              <a:tblGrid>
                <a:gridCol w="1116000">
                  <a:extLst>
                    <a:ext uri="{9D8B030D-6E8A-4147-A177-3AD203B41FA5}">
                      <a16:colId xmlns:a16="http://schemas.microsoft.com/office/drawing/2014/main" val="591698663"/>
                    </a:ext>
                  </a:extLst>
                </a:gridCol>
                <a:gridCol w="320400">
                  <a:extLst>
                    <a:ext uri="{9D8B030D-6E8A-4147-A177-3AD203B41FA5}">
                      <a16:colId xmlns:a16="http://schemas.microsoft.com/office/drawing/2014/main" val="2949672590"/>
                    </a:ext>
                  </a:extLst>
                </a:gridCol>
                <a:gridCol w="320400">
                  <a:extLst>
                    <a:ext uri="{9D8B030D-6E8A-4147-A177-3AD203B41FA5}">
                      <a16:colId xmlns:a16="http://schemas.microsoft.com/office/drawing/2014/main" val="3548635927"/>
                    </a:ext>
                  </a:extLst>
                </a:gridCol>
                <a:gridCol w="320400">
                  <a:extLst>
                    <a:ext uri="{9D8B030D-6E8A-4147-A177-3AD203B41FA5}">
                      <a16:colId xmlns:a16="http://schemas.microsoft.com/office/drawing/2014/main" val="2891013861"/>
                    </a:ext>
                  </a:extLst>
                </a:gridCol>
                <a:gridCol w="320400">
                  <a:extLst>
                    <a:ext uri="{9D8B030D-6E8A-4147-A177-3AD203B41FA5}">
                      <a16:colId xmlns:a16="http://schemas.microsoft.com/office/drawing/2014/main" val="4205657699"/>
                    </a:ext>
                  </a:extLst>
                </a:gridCol>
                <a:gridCol w="320400">
                  <a:extLst>
                    <a:ext uri="{9D8B030D-6E8A-4147-A177-3AD203B41FA5}">
                      <a16:colId xmlns:a16="http://schemas.microsoft.com/office/drawing/2014/main" val="2041373745"/>
                    </a:ext>
                  </a:extLst>
                </a:gridCol>
                <a:gridCol w="320400">
                  <a:extLst>
                    <a:ext uri="{9D8B030D-6E8A-4147-A177-3AD203B41FA5}">
                      <a16:colId xmlns:a16="http://schemas.microsoft.com/office/drawing/2014/main" val="1462809416"/>
                    </a:ext>
                  </a:extLst>
                </a:gridCol>
                <a:gridCol w="320400">
                  <a:extLst>
                    <a:ext uri="{9D8B030D-6E8A-4147-A177-3AD203B41FA5}">
                      <a16:colId xmlns:a16="http://schemas.microsoft.com/office/drawing/2014/main" val="3126519366"/>
                    </a:ext>
                  </a:extLst>
                </a:gridCol>
                <a:gridCol w="320400">
                  <a:extLst>
                    <a:ext uri="{9D8B030D-6E8A-4147-A177-3AD203B41FA5}">
                      <a16:colId xmlns:a16="http://schemas.microsoft.com/office/drawing/2014/main" val="1256601748"/>
                    </a:ext>
                  </a:extLst>
                </a:gridCol>
                <a:gridCol w="320400">
                  <a:extLst>
                    <a:ext uri="{9D8B030D-6E8A-4147-A177-3AD203B41FA5}">
                      <a16:colId xmlns:a16="http://schemas.microsoft.com/office/drawing/2014/main" val="3639683423"/>
                    </a:ext>
                  </a:extLst>
                </a:gridCol>
                <a:gridCol w="320400">
                  <a:extLst>
                    <a:ext uri="{9D8B030D-6E8A-4147-A177-3AD203B41FA5}">
                      <a16:colId xmlns:a16="http://schemas.microsoft.com/office/drawing/2014/main" val="1857535842"/>
                    </a:ext>
                  </a:extLst>
                </a:gridCol>
                <a:gridCol w="320400">
                  <a:extLst>
                    <a:ext uri="{9D8B030D-6E8A-4147-A177-3AD203B41FA5}">
                      <a16:colId xmlns:a16="http://schemas.microsoft.com/office/drawing/2014/main" val="1183536394"/>
                    </a:ext>
                  </a:extLst>
                </a:gridCol>
                <a:gridCol w="320400">
                  <a:extLst>
                    <a:ext uri="{9D8B030D-6E8A-4147-A177-3AD203B41FA5}">
                      <a16:colId xmlns:a16="http://schemas.microsoft.com/office/drawing/2014/main" val="329853266"/>
                    </a:ext>
                  </a:extLst>
                </a:gridCol>
                <a:gridCol w="320400">
                  <a:extLst>
                    <a:ext uri="{9D8B030D-6E8A-4147-A177-3AD203B41FA5}">
                      <a16:colId xmlns:a16="http://schemas.microsoft.com/office/drawing/2014/main" val="2030042306"/>
                    </a:ext>
                  </a:extLst>
                </a:gridCol>
                <a:gridCol w="320400">
                  <a:extLst>
                    <a:ext uri="{9D8B030D-6E8A-4147-A177-3AD203B41FA5}">
                      <a16:colId xmlns:a16="http://schemas.microsoft.com/office/drawing/2014/main" val="3928826487"/>
                    </a:ext>
                  </a:extLst>
                </a:gridCol>
                <a:gridCol w="320400">
                  <a:extLst>
                    <a:ext uri="{9D8B030D-6E8A-4147-A177-3AD203B41FA5}">
                      <a16:colId xmlns:a16="http://schemas.microsoft.com/office/drawing/2014/main" val="3533632475"/>
                    </a:ext>
                  </a:extLst>
                </a:gridCol>
                <a:gridCol w="320400">
                  <a:extLst>
                    <a:ext uri="{9D8B030D-6E8A-4147-A177-3AD203B41FA5}">
                      <a16:colId xmlns:a16="http://schemas.microsoft.com/office/drawing/2014/main" val="816737920"/>
                    </a:ext>
                  </a:extLst>
                </a:gridCol>
                <a:gridCol w="320400">
                  <a:extLst>
                    <a:ext uri="{9D8B030D-6E8A-4147-A177-3AD203B41FA5}">
                      <a16:colId xmlns:a16="http://schemas.microsoft.com/office/drawing/2014/main" val="2133662617"/>
                    </a:ext>
                  </a:extLst>
                </a:gridCol>
              </a:tblGrid>
              <a:tr h="158283">
                <a:tc gridSpan="1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t>No. of patients</a:t>
                      </a:r>
                    </a:p>
                  </a:txBody>
                  <a:tcPr marL="10800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err="1"/>
                        <a:t>No</a:t>
                      </a:r>
                      <a:r>
                        <a:rPr lang="de-DE" sz="1000"/>
                        <a:t>. </a:t>
                      </a:r>
                      <a:r>
                        <a:rPr lang="de-DE" sz="1000" err="1"/>
                        <a:t>of</a:t>
                      </a:r>
                      <a:r>
                        <a:rPr lang="de-DE" sz="1000"/>
                        <a:t> </a:t>
                      </a:r>
                      <a:r>
                        <a:rPr lang="de-DE" sz="1000" err="1"/>
                        <a:t>patients</a:t>
                      </a:r>
                      <a:r>
                        <a:rPr lang="de-DE" sz="1000"/>
                        <a:t> at </a:t>
                      </a:r>
                      <a:r>
                        <a:rPr lang="de-DE" sz="1000" err="1"/>
                        <a:t>risk</a:t>
                      </a:r>
                      <a:endParaRPr lang="de-DE" sz="1000"/>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extLst>
                  <a:ext uri="{0D108BD9-81ED-4DB2-BD59-A6C34878D82A}">
                    <a16:rowId xmlns:a16="http://schemas.microsoft.com/office/drawing/2014/main" val="558085198"/>
                  </a:ext>
                </a:extLst>
              </a:tr>
              <a:tr h="201437">
                <a:tc>
                  <a:txBody>
                    <a:bodyPr/>
                    <a:lstStyle/>
                    <a:p>
                      <a:pPr algn="l"/>
                      <a:r>
                        <a:rPr lang="de-DE" sz="1000">
                          <a:solidFill>
                            <a:schemeClr val="bg1"/>
                          </a:solidFill>
                        </a:rPr>
                        <a:t>Ibrutinib + CIT</a:t>
                      </a:r>
                    </a:p>
                  </a:txBody>
                  <a:tcPr marL="108000" marR="0" marT="18000" marB="18000" anchor="ctr">
                    <a:solidFill>
                      <a:schemeClr val="accent5"/>
                    </a:solidFill>
                  </a:tcPr>
                </a:tc>
                <a:tc>
                  <a:txBody>
                    <a:bodyPr/>
                    <a:lstStyle/>
                    <a:p>
                      <a:pPr algn="ctr"/>
                      <a:r>
                        <a:rPr lang="de-DE" sz="1000">
                          <a:solidFill>
                            <a:schemeClr val="tx1"/>
                          </a:solidFill>
                        </a:rPr>
                        <a:t>185</a:t>
                      </a:r>
                    </a:p>
                  </a:txBody>
                  <a:tcPr marL="0" marR="0" marT="18000" marB="18000" anchor="ctr"/>
                </a:tc>
                <a:tc>
                  <a:txBody>
                    <a:bodyPr/>
                    <a:lstStyle/>
                    <a:p>
                      <a:pPr algn="ctr"/>
                      <a:r>
                        <a:rPr lang="de-DE" sz="1000">
                          <a:solidFill>
                            <a:schemeClr val="tx1"/>
                          </a:solidFill>
                        </a:rPr>
                        <a:t>160</a:t>
                      </a:r>
                    </a:p>
                  </a:txBody>
                  <a:tcPr marL="0" marR="0" marT="18000" marB="18000" anchor="ctr"/>
                </a:tc>
                <a:tc>
                  <a:txBody>
                    <a:bodyPr/>
                    <a:lstStyle/>
                    <a:p>
                      <a:pPr algn="ctr"/>
                      <a:r>
                        <a:rPr lang="de-DE" sz="1000">
                          <a:solidFill>
                            <a:schemeClr val="tx1"/>
                          </a:solidFill>
                        </a:rPr>
                        <a:t>128</a:t>
                      </a:r>
                    </a:p>
                  </a:txBody>
                  <a:tcPr marL="0" marR="0" marT="18000" marB="18000" anchor="ctr"/>
                </a:tc>
                <a:tc>
                  <a:txBody>
                    <a:bodyPr/>
                    <a:lstStyle/>
                    <a:p>
                      <a:pPr algn="ctr"/>
                      <a:r>
                        <a:rPr lang="de-DE" sz="1000">
                          <a:solidFill>
                            <a:schemeClr val="tx1"/>
                          </a:solidFill>
                        </a:rPr>
                        <a:t>112</a:t>
                      </a:r>
                    </a:p>
                  </a:txBody>
                  <a:tcPr marL="0" marR="0" marT="18000" marB="18000" anchor="ctr"/>
                </a:tc>
                <a:tc>
                  <a:txBody>
                    <a:bodyPr/>
                    <a:lstStyle/>
                    <a:p>
                      <a:pPr algn="ctr"/>
                      <a:r>
                        <a:rPr lang="de-DE" sz="1000">
                          <a:solidFill>
                            <a:schemeClr val="tx1"/>
                          </a:solidFill>
                        </a:rPr>
                        <a:t>105</a:t>
                      </a:r>
                    </a:p>
                  </a:txBody>
                  <a:tcPr marL="0" marR="0" marT="18000" marB="18000" anchor="ctr"/>
                </a:tc>
                <a:tc>
                  <a:txBody>
                    <a:bodyPr/>
                    <a:lstStyle/>
                    <a:p>
                      <a:pPr algn="ctr"/>
                      <a:r>
                        <a:rPr lang="de-DE" sz="1000">
                          <a:solidFill>
                            <a:schemeClr val="tx1"/>
                          </a:solidFill>
                        </a:rPr>
                        <a:t>101</a:t>
                      </a:r>
                    </a:p>
                  </a:txBody>
                  <a:tcPr marL="0" marR="0" marT="18000" marB="18000" anchor="ctr"/>
                </a:tc>
                <a:tc>
                  <a:txBody>
                    <a:bodyPr/>
                    <a:lstStyle/>
                    <a:p>
                      <a:pPr algn="ctr"/>
                      <a:r>
                        <a:rPr lang="de-DE" sz="1000">
                          <a:solidFill>
                            <a:schemeClr val="tx1"/>
                          </a:solidFill>
                        </a:rPr>
                        <a:t>92</a:t>
                      </a:r>
                    </a:p>
                  </a:txBody>
                  <a:tcPr marL="0" marR="0" marT="18000" marB="18000" anchor="ctr"/>
                </a:tc>
                <a:tc>
                  <a:txBody>
                    <a:bodyPr/>
                    <a:lstStyle/>
                    <a:p>
                      <a:pPr algn="ctr"/>
                      <a:r>
                        <a:rPr lang="de-DE" sz="1000">
                          <a:solidFill>
                            <a:schemeClr val="tx1"/>
                          </a:solidFill>
                        </a:rPr>
                        <a:t>84</a:t>
                      </a:r>
                    </a:p>
                  </a:txBody>
                  <a:tcPr marL="0" marR="0" marT="18000" marB="18000" anchor="ctr"/>
                </a:tc>
                <a:tc>
                  <a:txBody>
                    <a:bodyPr/>
                    <a:lstStyle/>
                    <a:p>
                      <a:pPr algn="ctr"/>
                      <a:r>
                        <a:rPr lang="de-DE" sz="1000">
                          <a:solidFill>
                            <a:schemeClr val="tx1"/>
                          </a:solidFill>
                        </a:rPr>
                        <a:t>79</a:t>
                      </a:r>
                    </a:p>
                  </a:txBody>
                  <a:tcPr marL="0" marR="0" marT="18000" marB="18000" anchor="ctr"/>
                </a:tc>
                <a:tc>
                  <a:txBody>
                    <a:bodyPr/>
                    <a:lstStyle/>
                    <a:p>
                      <a:pPr algn="ctr"/>
                      <a:r>
                        <a:rPr lang="de-DE" sz="1000">
                          <a:solidFill>
                            <a:schemeClr val="tx1"/>
                          </a:solidFill>
                        </a:rPr>
                        <a:t>73</a:t>
                      </a:r>
                    </a:p>
                  </a:txBody>
                  <a:tcPr marL="0" marR="0" marT="18000" marB="18000" anchor="ctr"/>
                </a:tc>
                <a:tc>
                  <a:txBody>
                    <a:bodyPr/>
                    <a:lstStyle/>
                    <a:p>
                      <a:pPr algn="ctr"/>
                      <a:r>
                        <a:rPr lang="de-DE" sz="1000">
                          <a:solidFill>
                            <a:schemeClr val="tx1"/>
                          </a:solidFill>
                        </a:rPr>
                        <a:t>67</a:t>
                      </a:r>
                    </a:p>
                  </a:txBody>
                  <a:tcPr marL="0" marR="0" marT="18000" marB="18000" anchor="ctr"/>
                </a:tc>
                <a:tc>
                  <a:txBody>
                    <a:bodyPr/>
                    <a:lstStyle/>
                    <a:p>
                      <a:pPr algn="ctr"/>
                      <a:r>
                        <a:rPr lang="de-DE" sz="1000">
                          <a:solidFill>
                            <a:schemeClr val="tx1"/>
                          </a:solidFill>
                        </a:rPr>
                        <a:t>63</a:t>
                      </a:r>
                    </a:p>
                  </a:txBody>
                  <a:tcPr marL="0" marR="0" marT="18000" marB="18000" anchor="ctr"/>
                </a:tc>
                <a:tc>
                  <a:txBody>
                    <a:bodyPr/>
                    <a:lstStyle/>
                    <a:p>
                      <a:pPr algn="ctr"/>
                      <a:r>
                        <a:rPr lang="de-DE" sz="1000">
                          <a:solidFill>
                            <a:schemeClr val="tx1"/>
                          </a:solidFill>
                        </a:rPr>
                        <a:t>58</a:t>
                      </a:r>
                    </a:p>
                  </a:txBody>
                  <a:tcPr marL="0" marR="0" marT="18000" marB="18000" anchor="ctr"/>
                </a:tc>
                <a:tc>
                  <a:txBody>
                    <a:bodyPr/>
                    <a:lstStyle/>
                    <a:p>
                      <a:pPr algn="ctr"/>
                      <a:r>
                        <a:rPr lang="de-DE" sz="1000">
                          <a:solidFill>
                            <a:schemeClr val="tx1"/>
                          </a:solidFill>
                        </a:rPr>
                        <a:t>40</a:t>
                      </a:r>
                    </a:p>
                  </a:txBody>
                  <a:tcPr marL="0" marR="0" marT="18000" marB="18000" anchor="ctr"/>
                </a:tc>
                <a:tc>
                  <a:txBody>
                    <a:bodyPr/>
                    <a:lstStyle/>
                    <a:p>
                      <a:pPr algn="ctr"/>
                      <a:r>
                        <a:rPr lang="de-DE" sz="1000">
                          <a:solidFill>
                            <a:schemeClr val="tx1"/>
                          </a:solidFill>
                        </a:rPr>
                        <a:t>17</a:t>
                      </a:r>
                    </a:p>
                  </a:txBody>
                  <a:tcPr marL="0" marR="0" marT="18000" marB="18000" anchor="ctr"/>
                </a:tc>
                <a:tc>
                  <a:txBody>
                    <a:bodyPr/>
                    <a:lstStyle/>
                    <a:p>
                      <a:pPr algn="ctr"/>
                      <a:r>
                        <a:rPr lang="de-DE" sz="1000">
                          <a:solidFill>
                            <a:schemeClr val="tx1"/>
                          </a:solidFill>
                        </a:rPr>
                        <a:t>5</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1001529525"/>
                  </a:ext>
                </a:extLst>
              </a:tr>
              <a:tr h="201437">
                <a:tc>
                  <a:txBody>
                    <a:bodyPr/>
                    <a:lstStyle/>
                    <a:p>
                      <a:pPr algn="l"/>
                      <a:r>
                        <a:rPr lang="de-DE" sz="1000">
                          <a:solidFill>
                            <a:schemeClr val="bg1"/>
                          </a:solidFill>
                        </a:rPr>
                        <a:t>Placebo + CIT</a:t>
                      </a:r>
                    </a:p>
                  </a:txBody>
                  <a:tcPr marL="108000" marR="0" marT="18000" marB="18000" anchor="ctr">
                    <a:solidFill>
                      <a:schemeClr val="accent6"/>
                    </a:solidFill>
                  </a:tcPr>
                </a:tc>
                <a:tc>
                  <a:txBody>
                    <a:bodyPr/>
                    <a:lstStyle/>
                    <a:p>
                      <a:pPr algn="ctr"/>
                      <a:r>
                        <a:rPr lang="de-DE" sz="1000">
                          <a:solidFill>
                            <a:schemeClr val="tx1"/>
                          </a:solidFill>
                        </a:rPr>
                        <a:t>182</a:t>
                      </a:r>
                    </a:p>
                  </a:txBody>
                  <a:tcPr marL="0" marR="0" marT="18000" marB="18000" anchor="ctr"/>
                </a:tc>
                <a:tc>
                  <a:txBody>
                    <a:bodyPr/>
                    <a:lstStyle/>
                    <a:p>
                      <a:pPr algn="ctr"/>
                      <a:r>
                        <a:rPr lang="de-DE" sz="1000">
                          <a:solidFill>
                            <a:schemeClr val="tx1"/>
                          </a:solidFill>
                        </a:rPr>
                        <a:t>160</a:t>
                      </a:r>
                    </a:p>
                  </a:txBody>
                  <a:tcPr marL="0" marR="0" marT="18000" marB="18000" anchor="ctr"/>
                </a:tc>
                <a:tc>
                  <a:txBody>
                    <a:bodyPr/>
                    <a:lstStyle/>
                    <a:p>
                      <a:pPr algn="ctr"/>
                      <a:r>
                        <a:rPr lang="de-DE" sz="1000">
                          <a:solidFill>
                            <a:schemeClr val="tx1"/>
                          </a:solidFill>
                        </a:rPr>
                        <a:t>123</a:t>
                      </a:r>
                    </a:p>
                  </a:txBody>
                  <a:tcPr marL="0" marR="0" marT="18000" marB="18000" anchor="ctr"/>
                </a:tc>
                <a:tc>
                  <a:txBody>
                    <a:bodyPr/>
                    <a:lstStyle/>
                    <a:p>
                      <a:pPr algn="ctr"/>
                      <a:r>
                        <a:rPr lang="de-DE" sz="1000">
                          <a:solidFill>
                            <a:schemeClr val="tx1"/>
                          </a:solidFill>
                        </a:rPr>
                        <a:t>96</a:t>
                      </a:r>
                    </a:p>
                  </a:txBody>
                  <a:tcPr marL="0" marR="0" marT="18000" marB="18000" anchor="ctr"/>
                </a:tc>
                <a:tc>
                  <a:txBody>
                    <a:bodyPr/>
                    <a:lstStyle/>
                    <a:p>
                      <a:pPr algn="ctr"/>
                      <a:r>
                        <a:rPr lang="de-DE" sz="1000">
                          <a:solidFill>
                            <a:schemeClr val="tx1"/>
                          </a:solidFill>
                        </a:rPr>
                        <a:t>85</a:t>
                      </a:r>
                    </a:p>
                  </a:txBody>
                  <a:tcPr marL="0" marR="0" marT="18000" marB="18000" anchor="ctr"/>
                </a:tc>
                <a:tc>
                  <a:txBody>
                    <a:bodyPr/>
                    <a:lstStyle/>
                    <a:p>
                      <a:pPr algn="ctr"/>
                      <a:r>
                        <a:rPr lang="de-DE" sz="1000">
                          <a:solidFill>
                            <a:schemeClr val="tx1"/>
                          </a:solidFill>
                        </a:rPr>
                        <a:t>74</a:t>
                      </a:r>
                    </a:p>
                  </a:txBody>
                  <a:tcPr marL="0" marR="0" marT="18000" marB="18000" anchor="ctr"/>
                </a:tc>
                <a:tc>
                  <a:txBody>
                    <a:bodyPr/>
                    <a:lstStyle/>
                    <a:p>
                      <a:pPr algn="ctr"/>
                      <a:r>
                        <a:rPr lang="de-DE" sz="1000">
                          <a:solidFill>
                            <a:schemeClr val="tx1"/>
                          </a:solidFill>
                        </a:rPr>
                        <a:t>72</a:t>
                      </a:r>
                    </a:p>
                  </a:txBody>
                  <a:tcPr marL="0" marR="0" marT="18000" marB="18000" anchor="ctr"/>
                </a:tc>
                <a:tc>
                  <a:txBody>
                    <a:bodyPr/>
                    <a:lstStyle/>
                    <a:p>
                      <a:pPr algn="ctr"/>
                      <a:r>
                        <a:rPr lang="de-DE" sz="1000">
                          <a:solidFill>
                            <a:schemeClr val="tx1"/>
                          </a:solidFill>
                        </a:rPr>
                        <a:t>66</a:t>
                      </a:r>
                    </a:p>
                  </a:txBody>
                  <a:tcPr marL="0" marR="0" marT="18000" marB="18000" anchor="ctr"/>
                </a:tc>
                <a:tc>
                  <a:txBody>
                    <a:bodyPr/>
                    <a:lstStyle/>
                    <a:p>
                      <a:pPr algn="ctr"/>
                      <a:r>
                        <a:rPr lang="de-DE" sz="1000">
                          <a:solidFill>
                            <a:schemeClr val="tx1"/>
                          </a:solidFill>
                        </a:rPr>
                        <a:t>63</a:t>
                      </a:r>
                    </a:p>
                  </a:txBody>
                  <a:tcPr marL="0" marR="0" marT="18000" marB="18000" anchor="ctr"/>
                </a:tc>
                <a:tc>
                  <a:txBody>
                    <a:bodyPr/>
                    <a:lstStyle/>
                    <a:p>
                      <a:pPr algn="ctr"/>
                      <a:r>
                        <a:rPr lang="de-DE" sz="1000">
                          <a:solidFill>
                            <a:schemeClr val="tx1"/>
                          </a:solidFill>
                        </a:rPr>
                        <a:t>62</a:t>
                      </a:r>
                    </a:p>
                  </a:txBody>
                  <a:tcPr marL="0" marR="0" marT="18000" marB="18000" anchor="ctr"/>
                </a:tc>
                <a:tc>
                  <a:txBody>
                    <a:bodyPr/>
                    <a:lstStyle/>
                    <a:p>
                      <a:pPr algn="ctr"/>
                      <a:r>
                        <a:rPr lang="de-DE" sz="1000">
                          <a:solidFill>
                            <a:schemeClr val="tx1"/>
                          </a:solidFill>
                        </a:rPr>
                        <a:t>59</a:t>
                      </a:r>
                    </a:p>
                  </a:txBody>
                  <a:tcPr marL="0" marR="0" marT="18000" marB="18000" anchor="ctr"/>
                </a:tc>
                <a:tc>
                  <a:txBody>
                    <a:bodyPr/>
                    <a:lstStyle/>
                    <a:p>
                      <a:pPr algn="ctr"/>
                      <a:r>
                        <a:rPr lang="de-DE" sz="1000">
                          <a:solidFill>
                            <a:schemeClr val="tx1"/>
                          </a:solidFill>
                        </a:rPr>
                        <a:t>57</a:t>
                      </a:r>
                    </a:p>
                  </a:txBody>
                  <a:tcPr marL="0" marR="0" marT="18000" marB="18000" anchor="ctr"/>
                </a:tc>
                <a:tc>
                  <a:txBody>
                    <a:bodyPr/>
                    <a:lstStyle/>
                    <a:p>
                      <a:pPr algn="ctr"/>
                      <a:r>
                        <a:rPr lang="de-DE" sz="1000">
                          <a:solidFill>
                            <a:schemeClr val="tx1"/>
                          </a:solidFill>
                        </a:rPr>
                        <a:t>50</a:t>
                      </a:r>
                    </a:p>
                  </a:txBody>
                  <a:tcPr marL="0" marR="0" marT="18000" marB="18000" anchor="ctr"/>
                </a:tc>
                <a:tc>
                  <a:txBody>
                    <a:bodyPr/>
                    <a:lstStyle/>
                    <a:p>
                      <a:pPr algn="ctr"/>
                      <a:r>
                        <a:rPr lang="de-DE" sz="1000">
                          <a:solidFill>
                            <a:schemeClr val="tx1"/>
                          </a:solidFill>
                        </a:rPr>
                        <a:t>30</a:t>
                      </a:r>
                    </a:p>
                  </a:txBody>
                  <a:tcPr marL="0" marR="0" marT="18000" marB="18000" anchor="ctr"/>
                </a:tc>
                <a:tc>
                  <a:txBody>
                    <a:bodyPr/>
                    <a:lstStyle/>
                    <a:p>
                      <a:pPr algn="ctr"/>
                      <a:r>
                        <a:rPr lang="de-DE" sz="1000">
                          <a:solidFill>
                            <a:schemeClr val="tx1"/>
                          </a:solidFill>
                        </a:rPr>
                        <a:t>12</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2876687392"/>
                  </a:ext>
                </a:extLst>
              </a:tr>
            </a:tbl>
          </a:graphicData>
        </a:graphic>
      </p:graphicFrame>
      <p:grpSp>
        <p:nvGrpSpPr>
          <p:cNvPr id="8" name="Gruppieren 7">
            <a:extLst>
              <a:ext uri="{FF2B5EF4-FFF2-40B4-BE49-F238E27FC236}">
                <a16:creationId xmlns:a16="http://schemas.microsoft.com/office/drawing/2014/main" id="{6D2BE397-76C4-AC1C-3D79-D899BC2F6111}"/>
              </a:ext>
            </a:extLst>
          </p:cNvPr>
          <p:cNvGrpSpPr/>
          <p:nvPr/>
        </p:nvGrpSpPr>
        <p:grpSpPr>
          <a:xfrm>
            <a:off x="806400" y="1592799"/>
            <a:ext cx="6193219" cy="3402333"/>
            <a:chOff x="806400" y="1592799"/>
            <a:chExt cx="6193219" cy="3402333"/>
          </a:xfrm>
        </p:grpSpPr>
        <p:cxnSp>
          <p:nvCxnSpPr>
            <p:cNvPr id="9" name="Gerade Verbindung 8">
              <a:extLst>
                <a:ext uri="{FF2B5EF4-FFF2-40B4-BE49-F238E27FC236}">
                  <a16:creationId xmlns:a16="http://schemas.microsoft.com/office/drawing/2014/main" id="{71A997E8-15AE-5491-6A7A-7B75CAC17E12}"/>
                </a:ext>
              </a:extLst>
            </p:cNvPr>
            <p:cNvCxnSpPr>
              <a:cxnSpLocks/>
            </p:cNvCxnSpPr>
            <p:nvPr/>
          </p:nvCxnSpPr>
          <p:spPr>
            <a:xfrm>
              <a:off x="1645139" y="1671207"/>
              <a:ext cx="0" cy="27407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7D0A2E60-8B56-5C7A-EBFC-0971BE90A2AE}"/>
                </a:ext>
              </a:extLst>
            </p:cNvPr>
            <p:cNvCxnSpPr>
              <a:cxnSpLocks/>
            </p:cNvCxnSpPr>
            <p:nvPr/>
          </p:nvCxnSpPr>
          <p:spPr>
            <a:xfrm flipH="1">
              <a:off x="1636537" y="4415667"/>
              <a:ext cx="52952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4B508F46-96EB-753D-FCF6-B5BD1FF78741}"/>
                </a:ext>
              </a:extLst>
            </p:cNvPr>
            <p:cNvCxnSpPr>
              <a:cxnSpLocks/>
            </p:cNvCxnSpPr>
            <p:nvPr/>
          </p:nvCxnSpPr>
          <p:spPr>
            <a:xfrm flipH="1">
              <a:off x="1599420" y="434892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AA95CB40-62A1-0506-CC9D-ECF36F2C8040}"/>
                </a:ext>
              </a:extLst>
            </p:cNvPr>
            <p:cNvCxnSpPr>
              <a:cxnSpLocks/>
            </p:cNvCxnSpPr>
            <p:nvPr/>
          </p:nvCxnSpPr>
          <p:spPr>
            <a:xfrm flipH="1">
              <a:off x="1599420" y="330187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343EA4D8-66DF-51E1-7C7B-462C34D90E8B}"/>
                </a:ext>
              </a:extLst>
            </p:cNvPr>
            <p:cNvCxnSpPr>
              <a:cxnSpLocks/>
            </p:cNvCxnSpPr>
            <p:nvPr/>
          </p:nvCxnSpPr>
          <p:spPr>
            <a:xfrm flipH="1">
              <a:off x="1599420" y="27783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A0B484F8-1EDE-73EA-38AA-7B33F19FC1DE}"/>
                </a:ext>
              </a:extLst>
            </p:cNvPr>
            <p:cNvCxnSpPr>
              <a:cxnSpLocks/>
            </p:cNvCxnSpPr>
            <p:nvPr/>
          </p:nvCxnSpPr>
          <p:spPr>
            <a:xfrm flipH="1">
              <a:off x="1599420" y="225482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2CC688D8-FDDC-FFA4-905C-A7DFAE3EA786}"/>
                </a:ext>
              </a:extLst>
            </p:cNvPr>
            <p:cNvSpPr txBox="1"/>
            <p:nvPr/>
          </p:nvSpPr>
          <p:spPr>
            <a:xfrm>
              <a:off x="2890183" y="4687355"/>
              <a:ext cx="2787944" cy="307777"/>
            </a:xfrm>
            <a:prstGeom prst="rect">
              <a:avLst/>
            </a:prstGeom>
            <a:noFill/>
          </p:spPr>
          <p:txBody>
            <a:bodyPr wrap="none" rtlCol="0">
              <a:spAutoFit/>
            </a:bodyPr>
            <a:lstStyle/>
            <a:p>
              <a:pPr algn="ctr"/>
              <a:r>
                <a:rPr lang="de-DE" sz="1400" b="1"/>
                <a:t>Duration </a:t>
              </a:r>
              <a:r>
                <a:rPr lang="de-DE" sz="1400" b="1" err="1"/>
                <a:t>of</a:t>
              </a:r>
              <a:r>
                <a:rPr lang="de-DE" sz="1400" b="1"/>
                <a:t> </a:t>
              </a:r>
              <a:r>
                <a:rPr lang="de-DE" sz="1400" b="1" err="1"/>
                <a:t>response</a:t>
              </a:r>
              <a:r>
                <a:rPr lang="de-DE" sz="1400" b="1"/>
                <a:t>, </a:t>
              </a:r>
              <a:r>
                <a:rPr lang="de-DE" sz="1400" b="1" err="1"/>
                <a:t>months</a:t>
              </a:r>
              <a:endParaRPr lang="de-DE" sz="1400" b="1"/>
            </a:p>
          </p:txBody>
        </p:sp>
        <p:sp>
          <p:nvSpPr>
            <p:cNvPr id="16" name="Textfeld 15">
              <a:extLst>
                <a:ext uri="{FF2B5EF4-FFF2-40B4-BE49-F238E27FC236}">
                  <a16:creationId xmlns:a16="http://schemas.microsoft.com/office/drawing/2014/main" id="{CDE1B7CA-DB4E-58ED-19C6-FC782B5838D1}"/>
                </a:ext>
              </a:extLst>
            </p:cNvPr>
            <p:cNvSpPr txBox="1"/>
            <p:nvPr/>
          </p:nvSpPr>
          <p:spPr>
            <a:xfrm>
              <a:off x="1570163" y="4450099"/>
              <a:ext cx="269625" cy="276999"/>
            </a:xfrm>
            <a:prstGeom prst="rect">
              <a:avLst/>
            </a:prstGeom>
            <a:noFill/>
          </p:spPr>
          <p:txBody>
            <a:bodyPr wrap="none" rtlCol="0">
              <a:spAutoFit/>
            </a:bodyPr>
            <a:lstStyle/>
            <a:p>
              <a:pPr algn="ctr"/>
              <a:r>
                <a:rPr lang="de-DE" sz="1200"/>
                <a:t>0</a:t>
              </a:r>
            </a:p>
          </p:txBody>
        </p:sp>
        <p:sp>
          <p:nvSpPr>
            <p:cNvPr id="17" name="Textfeld 16">
              <a:extLst>
                <a:ext uri="{FF2B5EF4-FFF2-40B4-BE49-F238E27FC236}">
                  <a16:creationId xmlns:a16="http://schemas.microsoft.com/office/drawing/2014/main" id="{9945F5E1-F431-684C-AE67-24463E8A9EEF}"/>
                </a:ext>
              </a:extLst>
            </p:cNvPr>
            <p:cNvSpPr txBox="1"/>
            <p:nvPr/>
          </p:nvSpPr>
          <p:spPr>
            <a:xfrm>
              <a:off x="2812079" y="4450099"/>
              <a:ext cx="354584" cy="276999"/>
            </a:xfrm>
            <a:prstGeom prst="rect">
              <a:avLst/>
            </a:prstGeom>
            <a:noFill/>
          </p:spPr>
          <p:txBody>
            <a:bodyPr wrap="none" rtlCol="0">
              <a:spAutoFit/>
            </a:bodyPr>
            <a:lstStyle/>
            <a:p>
              <a:pPr algn="ctr"/>
              <a:r>
                <a:rPr lang="de-DE" sz="1200"/>
                <a:t>24</a:t>
              </a:r>
            </a:p>
          </p:txBody>
        </p:sp>
        <p:sp>
          <p:nvSpPr>
            <p:cNvPr id="18" name="Textfeld 17">
              <a:extLst>
                <a:ext uri="{FF2B5EF4-FFF2-40B4-BE49-F238E27FC236}">
                  <a16:creationId xmlns:a16="http://schemas.microsoft.com/office/drawing/2014/main" id="{57BA72BB-987F-2323-6B9D-17018F2D02F0}"/>
                </a:ext>
              </a:extLst>
            </p:cNvPr>
            <p:cNvSpPr txBox="1"/>
            <p:nvPr/>
          </p:nvSpPr>
          <p:spPr>
            <a:xfrm>
              <a:off x="3444576" y="4450099"/>
              <a:ext cx="354584" cy="276999"/>
            </a:xfrm>
            <a:prstGeom prst="rect">
              <a:avLst/>
            </a:prstGeom>
            <a:noFill/>
          </p:spPr>
          <p:txBody>
            <a:bodyPr wrap="none" rtlCol="0">
              <a:spAutoFit/>
            </a:bodyPr>
            <a:lstStyle/>
            <a:p>
              <a:pPr algn="ctr"/>
              <a:r>
                <a:rPr lang="de-DE" sz="1200"/>
                <a:t>36</a:t>
              </a:r>
            </a:p>
          </p:txBody>
        </p:sp>
        <p:sp>
          <p:nvSpPr>
            <p:cNvPr id="19" name="Textfeld 18">
              <a:extLst>
                <a:ext uri="{FF2B5EF4-FFF2-40B4-BE49-F238E27FC236}">
                  <a16:creationId xmlns:a16="http://schemas.microsoft.com/office/drawing/2014/main" id="{939EADAC-75CC-5DBA-3F34-69606A8B4692}"/>
                </a:ext>
              </a:extLst>
            </p:cNvPr>
            <p:cNvSpPr txBox="1"/>
            <p:nvPr/>
          </p:nvSpPr>
          <p:spPr>
            <a:xfrm>
              <a:off x="6645035" y="4451347"/>
              <a:ext cx="354584" cy="276999"/>
            </a:xfrm>
            <a:prstGeom prst="rect">
              <a:avLst/>
            </a:prstGeom>
            <a:noFill/>
          </p:spPr>
          <p:txBody>
            <a:bodyPr wrap="none" rtlCol="0">
              <a:spAutoFit/>
            </a:bodyPr>
            <a:lstStyle/>
            <a:p>
              <a:pPr algn="ctr"/>
              <a:r>
                <a:rPr lang="de-DE" sz="1200"/>
                <a:t>96</a:t>
              </a:r>
            </a:p>
          </p:txBody>
        </p:sp>
        <p:cxnSp>
          <p:nvCxnSpPr>
            <p:cNvPr id="20" name="Gerade Verbindung 19">
              <a:extLst>
                <a:ext uri="{FF2B5EF4-FFF2-40B4-BE49-F238E27FC236}">
                  <a16:creationId xmlns:a16="http://schemas.microsoft.com/office/drawing/2014/main" id="{0794FD35-2AFB-CE70-1883-38423C6EE702}"/>
                </a:ext>
              </a:extLst>
            </p:cNvPr>
            <p:cNvCxnSpPr>
              <a:cxnSpLocks/>
            </p:cNvCxnSpPr>
            <p:nvPr/>
          </p:nvCxnSpPr>
          <p:spPr>
            <a:xfrm flipH="1">
              <a:off x="1599420" y="173129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802C1A62-B7E5-7576-F0B0-34DA4DEF0D42}"/>
                </a:ext>
              </a:extLst>
            </p:cNvPr>
            <p:cNvSpPr txBox="1"/>
            <p:nvPr/>
          </p:nvSpPr>
          <p:spPr>
            <a:xfrm>
              <a:off x="806400" y="2517732"/>
              <a:ext cx="400110" cy="1047723"/>
            </a:xfrm>
            <a:prstGeom prst="rect">
              <a:avLst/>
            </a:prstGeom>
            <a:noFill/>
          </p:spPr>
          <p:txBody>
            <a:bodyPr vert="vert270" wrap="none" rtlCol="0">
              <a:spAutoFit/>
            </a:bodyPr>
            <a:lstStyle/>
            <a:p>
              <a:pPr algn="ctr"/>
              <a:r>
                <a:rPr lang="de-DE" sz="1400" b="1" err="1"/>
                <a:t>Patients</a:t>
              </a:r>
              <a:r>
                <a:rPr lang="de-DE" sz="1400" b="1"/>
                <a:t>, %</a:t>
              </a:r>
            </a:p>
          </p:txBody>
        </p:sp>
        <p:cxnSp>
          <p:nvCxnSpPr>
            <p:cNvPr id="22" name="Gerade Verbindung 21">
              <a:extLst>
                <a:ext uri="{FF2B5EF4-FFF2-40B4-BE49-F238E27FC236}">
                  <a16:creationId xmlns:a16="http://schemas.microsoft.com/office/drawing/2014/main" id="{5CEEFAAE-D4F8-E8B5-E986-D7056BBDF9C2}"/>
                </a:ext>
              </a:extLst>
            </p:cNvPr>
            <p:cNvCxnSpPr>
              <a:cxnSpLocks/>
            </p:cNvCxnSpPr>
            <p:nvPr/>
          </p:nvCxnSpPr>
          <p:spPr>
            <a:xfrm rot="5400000" flipH="1">
              <a:off x="1685361" y="4434841"/>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3EFD404A-23FB-F179-E67E-4888C1534346}"/>
                </a:ext>
              </a:extLst>
            </p:cNvPr>
            <p:cNvCxnSpPr>
              <a:cxnSpLocks/>
            </p:cNvCxnSpPr>
            <p:nvPr/>
          </p:nvCxnSpPr>
          <p:spPr>
            <a:xfrm rot="5400000" flipH="1">
              <a:off x="6799468"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E2C1E510-72B4-40B2-F12E-27C40CC32946}"/>
                </a:ext>
              </a:extLst>
            </p:cNvPr>
            <p:cNvCxnSpPr>
              <a:cxnSpLocks/>
            </p:cNvCxnSpPr>
            <p:nvPr/>
          </p:nvCxnSpPr>
          <p:spPr>
            <a:xfrm rot="5400000" flipH="1">
              <a:off x="2644257" y="4434841"/>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7DFCD871-C5BE-1DCD-158C-B8B20097681B}"/>
                </a:ext>
              </a:extLst>
            </p:cNvPr>
            <p:cNvCxnSpPr>
              <a:cxnSpLocks/>
            </p:cNvCxnSpPr>
            <p:nvPr/>
          </p:nvCxnSpPr>
          <p:spPr>
            <a:xfrm rot="5400000" flipH="1">
              <a:off x="3603153" y="4434841"/>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369CE8D9-C858-2388-8D1A-35BE975A4505}"/>
                </a:ext>
              </a:extLst>
            </p:cNvPr>
            <p:cNvCxnSpPr>
              <a:cxnSpLocks/>
            </p:cNvCxnSpPr>
            <p:nvPr/>
          </p:nvCxnSpPr>
          <p:spPr>
            <a:xfrm rot="5400000" flipH="1">
              <a:off x="4562049"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F6A0AFAA-8AF7-15AB-1562-AE23B2F1C5D5}"/>
                </a:ext>
              </a:extLst>
            </p:cNvPr>
            <p:cNvCxnSpPr>
              <a:cxnSpLocks/>
            </p:cNvCxnSpPr>
            <p:nvPr/>
          </p:nvCxnSpPr>
          <p:spPr>
            <a:xfrm rot="5400000" flipH="1">
              <a:off x="5520945"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feld 27">
              <a:extLst>
                <a:ext uri="{FF2B5EF4-FFF2-40B4-BE49-F238E27FC236}">
                  <a16:creationId xmlns:a16="http://schemas.microsoft.com/office/drawing/2014/main" id="{53A45C72-7A64-CFF6-43F6-6AACC1126AC2}"/>
                </a:ext>
              </a:extLst>
            </p:cNvPr>
            <p:cNvSpPr txBox="1"/>
            <p:nvPr/>
          </p:nvSpPr>
          <p:spPr>
            <a:xfrm>
              <a:off x="4406248" y="4450099"/>
              <a:ext cx="354584" cy="276999"/>
            </a:xfrm>
            <a:prstGeom prst="rect">
              <a:avLst/>
            </a:prstGeom>
            <a:noFill/>
          </p:spPr>
          <p:txBody>
            <a:bodyPr wrap="none" rtlCol="0">
              <a:spAutoFit/>
            </a:bodyPr>
            <a:lstStyle/>
            <a:p>
              <a:pPr algn="ctr"/>
              <a:r>
                <a:rPr lang="de-DE" sz="1200"/>
                <a:t>54</a:t>
              </a:r>
            </a:p>
          </p:txBody>
        </p:sp>
        <p:sp>
          <p:nvSpPr>
            <p:cNvPr id="29" name="Textfeld 28">
              <a:extLst>
                <a:ext uri="{FF2B5EF4-FFF2-40B4-BE49-F238E27FC236}">
                  <a16:creationId xmlns:a16="http://schemas.microsoft.com/office/drawing/2014/main" id="{8383E7AA-8CBA-D22D-748B-A67894F2A92B}"/>
                </a:ext>
              </a:extLst>
            </p:cNvPr>
            <p:cNvSpPr txBox="1"/>
            <p:nvPr/>
          </p:nvSpPr>
          <p:spPr>
            <a:xfrm>
              <a:off x="5368408" y="4450099"/>
              <a:ext cx="354584" cy="276999"/>
            </a:xfrm>
            <a:prstGeom prst="rect">
              <a:avLst/>
            </a:prstGeom>
            <a:noFill/>
          </p:spPr>
          <p:txBody>
            <a:bodyPr wrap="none" rtlCol="0">
              <a:spAutoFit/>
            </a:bodyPr>
            <a:lstStyle/>
            <a:p>
              <a:pPr algn="ctr"/>
              <a:r>
                <a:rPr lang="de-DE" sz="1200"/>
                <a:t>72</a:t>
              </a:r>
            </a:p>
          </p:txBody>
        </p:sp>
        <p:cxnSp>
          <p:nvCxnSpPr>
            <p:cNvPr id="30" name="Gerade Verbindung 29">
              <a:extLst>
                <a:ext uri="{FF2B5EF4-FFF2-40B4-BE49-F238E27FC236}">
                  <a16:creationId xmlns:a16="http://schemas.microsoft.com/office/drawing/2014/main" id="{104B849C-4428-FB52-FADE-F137EF03E1F3}"/>
                </a:ext>
              </a:extLst>
            </p:cNvPr>
            <p:cNvCxnSpPr>
              <a:cxnSpLocks/>
            </p:cNvCxnSpPr>
            <p:nvPr/>
          </p:nvCxnSpPr>
          <p:spPr>
            <a:xfrm rot="5400000" flipH="1">
              <a:off x="5840577"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6A0EA1B3-8914-7F25-1820-0EEE80672EBD}"/>
                </a:ext>
              </a:extLst>
            </p:cNvPr>
            <p:cNvSpPr txBox="1"/>
            <p:nvPr/>
          </p:nvSpPr>
          <p:spPr>
            <a:xfrm>
              <a:off x="5692214" y="4450099"/>
              <a:ext cx="354584" cy="276999"/>
            </a:xfrm>
            <a:prstGeom prst="rect">
              <a:avLst/>
            </a:prstGeom>
            <a:noFill/>
          </p:spPr>
          <p:txBody>
            <a:bodyPr wrap="none" rtlCol="0">
              <a:spAutoFit/>
            </a:bodyPr>
            <a:lstStyle/>
            <a:p>
              <a:pPr algn="ctr"/>
              <a:r>
                <a:rPr lang="de-DE" sz="1200"/>
                <a:t>78</a:t>
              </a:r>
            </a:p>
          </p:txBody>
        </p:sp>
        <p:cxnSp>
          <p:nvCxnSpPr>
            <p:cNvPr id="32" name="Gerade Verbindung 31">
              <a:extLst>
                <a:ext uri="{FF2B5EF4-FFF2-40B4-BE49-F238E27FC236}">
                  <a16:creationId xmlns:a16="http://schemas.microsoft.com/office/drawing/2014/main" id="{146080C1-8C5D-6406-DB47-2832BD6F224B}"/>
                </a:ext>
              </a:extLst>
            </p:cNvPr>
            <p:cNvCxnSpPr>
              <a:cxnSpLocks/>
            </p:cNvCxnSpPr>
            <p:nvPr/>
          </p:nvCxnSpPr>
          <p:spPr>
            <a:xfrm rot="5400000" flipH="1">
              <a:off x="6160209"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feld 32">
              <a:extLst>
                <a:ext uri="{FF2B5EF4-FFF2-40B4-BE49-F238E27FC236}">
                  <a16:creationId xmlns:a16="http://schemas.microsoft.com/office/drawing/2014/main" id="{AC76CF81-ABDB-7699-F019-33B2DEFB8A25}"/>
                </a:ext>
              </a:extLst>
            </p:cNvPr>
            <p:cNvSpPr txBox="1"/>
            <p:nvPr/>
          </p:nvSpPr>
          <p:spPr>
            <a:xfrm>
              <a:off x="5999447" y="4450099"/>
              <a:ext cx="354584" cy="276999"/>
            </a:xfrm>
            <a:prstGeom prst="rect">
              <a:avLst/>
            </a:prstGeom>
            <a:noFill/>
          </p:spPr>
          <p:txBody>
            <a:bodyPr wrap="none" rtlCol="0">
              <a:spAutoFit/>
            </a:bodyPr>
            <a:lstStyle/>
            <a:p>
              <a:pPr algn="ctr"/>
              <a:r>
                <a:rPr lang="de-DE" sz="1200"/>
                <a:t>84</a:t>
              </a:r>
            </a:p>
          </p:txBody>
        </p:sp>
        <p:cxnSp>
          <p:nvCxnSpPr>
            <p:cNvPr id="34" name="Gerade Verbindung 33">
              <a:extLst>
                <a:ext uri="{FF2B5EF4-FFF2-40B4-BE49-F238E27FC236}">
                  <a16:creationId xmlns:a16="http://schemas.microsoft.com/office/drawing/2014/main" id="{A4D200A7-F372-DD7E-76BA-A31376D4F091}"/>
                </a:ext>
              </a:extLst>
            </p:cNvPr>
            <p:cNvCxnSpPr>
              <a:cxnSpLocks/>
            </p:cNvCxnSpPr>
            <p:nvPr/>
          </p:nvCxnSpPr>
          <p:spPr>
            <a:xfrm rot="5400000" flipH="1">
              <a:off x="6479841"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feld 34">
              <a:extLst>
                <a:ext uri="{FF2B5EF4-FFF2-40B4-BE49-F238E27FC236}">
                  <a16:creationId xmlns:a16="http://schemas.microsoft.com/office/drawing/2014/main" id="{5C577A89-C20D-79E5-199B-FFA163AD5FCF}"/>
                </a:ext>
              </a:extLst>
            </p:cNvPr>
            <p:cNvSpPr txBox="1"/>
            <p:nvPr/>
          </p:nvSpPr>
          <p:spPr>
            <a:xfrm>
              <a:off x="6330972" y="4451347"/>
              <a:ext cx="354584" cy="276999"/>
            </a:xfrm>
            <a:prstGeom prst="rect">
              <a:avLst/>
            </a:prstGeom>
            <a:noFill/>
          </p:spPr>
          <p:txBody>
            <a:bodyPr wrap="none" rtlCol="0">
              <a:spAutoFit/>
            </a:bodyPr>
            <a:lstStyle/>
            <a:p>
              <a:pPr algn="ctr"/>
              <a:r>
                <a:rPr lang="de-DE" sz="1200"/>
                <a:t>90</a:t>
              </a:r>
            </a:p>
          </p:txBody>
        </p:sp>
        <p:cxnSp>
          <p:nvCxnSpPr>
            <p:cNvPr id="36" name="Gerade Verbindung 35">
              <a:extLst>
                <a:ext uri="{FF2B5EF4-FFF2-40B4-BE49-F238E27FC236}">
                  <a16:creationId xmlns:a16="http://schemas.microsoft.com/office/drawing/2014/main" id="{DFCB1F83-43D1-C7CA-C358-AE74FA5D0C34}"/>
                </a:ext>
              </a:extLst>
            </p:cNvPr>
            <p:cNvCxnSpPr>
              <a:cxnSpLocks/>
            </p:cNvCxnSpPr>
            <p:nvPr/>
          </p:nvCxnSpPr>
          <p:spPr>
            <a:xfrm rot="5400000" flipH="1">
              <a:off x="5201313"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feld 36">
              <a:extLst>
                <a:ext uri="{FF2B5EF4-FFF2-40B4-BE49-F238E27FC236}">
                  <a16:creationId xmlns:a16="http://schemas.microsoft.com/office/drawing/2014/main" id="{5A750999-91D1-C8E8-E122-E86AF97D1A11}"/>
                </a:ext>
              </a:extLst>
            </p:cNvPr>
            <p:cNvSpPr txBox="1"/>
            <p:nvPr/>
          </p:nvSpPr>
          <p:spPr>
            <a:xfrm>
              <a:off x="5045302" y="4450099"/>
              <a:ext cx="354584" cy="276999"/>
            </a:xfrm>
            <a:prstGeom prst="rect">
              <a:avLst/>
            </a:prstGeom>
            <a:noFill/>
          </p:spPr>
          <p:txBody>
            <a:bodyPr wrap="none" rtlCol="0">
              <a:spAutoFit/>
            </a:bodyPr>
            <a:lstStyle/>
            <a:p>
              <a:pPr algn="ctr"/>
              <a:r>
                <a:rPr lang="de-DE" sz="1200"/>
                <a:t>66</a:t>
              </a:r>
            </a:p>
          </p:txBody>
        </p:sp>
        <p:cxnSp>
          <p:nvCxnSpPr>
            <p:cNvPr id="38" name="Gerade Verbindung 37">
              <a:extLst>
                <a:ext uri="{FF2B5EF4-FFF2-40B4-BE49-F238E27FC236}">
                  <a16:creationId xmlns:a16="http://schemas.microsoft.com/office/drawing/2014/main" id="{5F1C3D40-4168-A8F7-7DA1-74BC60BD6953}"/>
                </a:ext>
              </a:extLst>
            </p:cNvPr>
            <p:cNvCxnSpPr>
              <a:cxnSpLocks/>
            </p:cNvCxnSpPr>
            <p:nvPr/>
          </p:nvCxnSpPr>
          <p:spPr>
            <a:xfrm rot="5400000" flipH="1">
              <a:off x="4881681"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feld 38">
              <a:extLst>
                <a:ext uri="{FF2B5EF4-FFF2-40B4-BE49-F238E27FC236}">
                  <a16:creationId xmlns:a16="http://schemas.microsoft.com/office/drawing/2014/main" id="{B904DA55-E724-91C7-E086-5874EF6CC1E0}"/>
                </a:ext>
              </a:extLst>
            </p:cNvPr>
            <p:cNvSpPr txBox="1"/>
            <p:nvPr/>
          </p:nvSpPr>
          <p:spPr>
            <a:xfrm>
              <a:off x="4732328" y="4450099"/>
              <a:ext cx="354584" cy="276999"/>
            </a:xfrm>
            <a:prstGeom prst="rect">
              <a:avLst/>
            </a:prstGeom>
            <a:noFill/>
          </p:spPr>
          <p:txBody>
            <a:bodyPr wrap="none" rtlCol="0">
              <a:spAutoFit/>
            </a:bodyPr>
            <a:lstStyle/>
            <a:p>
              <a:pPr algn="ctr"/>
              <a:r>
                <a:rPr lang="de-DE" sz="1200"/>
                <a:t>60</a:t>
              </a:r>
            </a:p>
          </p:txBody>
        </p:sp>
        <p:cxnSp>
          <p:nvCxnSpPr>
            <p:cNvPr id="40" name="Gerade Verbindung 39">
              <a:extLst>
                <a:ext uri="{FF2B5EF4-FFF2-40B4-BE49-F238E27FC236}">
                  <a16:creationId xmlns:a16="http://schemas.microsoft.com/office/drawing/2014/main" id="{44243E9D-36D5-5D50-6DF1-CCF28AF169BC}"/>
                </a:ext>
              </a:extLst>
            </p:cNvPr>
            <p:cNvCxnSpPr>
              <a:cxnSpLocks/>
            </p:cNvCxnSpPr>
            <p:nvPr/>
          </p:nvCxnSpPr>
          <p:spPr>
            <a:xfrm rot="5400000" flipH="1">
              <a:off x="4242417"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80B6F441-7B82-CDAA-C7C0-63BEEBB93FC7}"/>
                </a:ext>
              </a:extLst>
            </p:cNvPr>
            <p:cNvSpPr txBox="1"/>
            <p:nvPr/>
          </p:nvSpPr>
          <p:spPr>
            <a:xfrm>
              <a:off x="4084713" y="4450099"/>
              <a:ext cx="354584" cy="276999"/>
            </a:xfrm>
            <a:prstGeom prst="rect">
              <a:avLst/>
            </a:prstGeom>
            <a:noFill/>
          </p:spPr>
          <p:txBody>
            <a:bodyPr wrap="none" rtlCol="0">
              <a:spAutoFit/>
            </a:bodyPr>
            <a:lstStyle/>
            <a:p>
              <a:pPr algn="ctr"/>
              <a:r>
                <a:rPr lang="de-DE" sz="1200"/>
                <a:t>48</a:t>
              </a:r>
            </a:p>
          </p:txBody>
        </p:sp>
        <p:cxnSp>
          <p:nvCxnSpPr>
            <p:cNvPr id="42" name="Gerade Verbindung 41">
              <a:extLst>
                <a:ext uri="{FF2B5EF4-FFF2-40B4-BE49-F238E27FC236}">
                  <a16:creationId xmlns:a16="http://schemas.microsoft.com/office/drawing/2014/main" id="{C9501124-981C-80AE-73FB-BB81F5E04663}"/>
                </a:ext>
              </a:extLst>
            </p:cNvPr>
            <p:cNvCxnSpPr>
              <a:cxnSpLocks/>
            </p:cNvCxnSpPr>
            <p:nvPr/>
          </p:nvCxnSpPr>
          <p:spPr>
            <a:xfrm rot="5400000" flipH="1">
              <a:off x="3922785"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feld 42">
              <a:extLst>
                <a:ext uri="{FF2B5EF4-FFF2-40B4-BE49-F238E27FC236}">
                  <a16:creationId xmlns:a16="http://schemas.microsoft.com/office/drawing/2014/main" id="{8A5B3BA5-36DD-44A6-44B0-A6D724B97647}"/>
                </a:ext>
              </a:extLst>
            </p:cNvPr>
            <p:cNvSpPr txBox="1"/>
            <p:nvPr/>
          </p:nvSpPr>
          <p:spPr>
            <a:xfrm>
              <a:off x="3774000" y="4450099"/>
              <a:ext cx="354584" cy="276999"/>
            </a:xfrm>
            <a:prstGeom prst="rect">
              <a:avLst/>
            </a:prstGeom>
            <a:noFill/>
          </p:spPr>
          <p:txBody>
            <a:bodyPr wrap="none" rtlCol="0">
              <a:spAutoFit/>
            </a:bodyPr>
            <a:lstStyle/>
            <a:p>
              <a:pPr algn="ctr"/>
              <a:r>
                <a:rPr lang="de-DE" sz="1200"/>
                <a:t>42</a:t>
              </a:r>
            </a:p>
          </p:txBody>
        </p:sp>
        <p:cxnSp>
          <p:nvCxnSpPr>
            <p:cNvPr id="44" name="Gerade Verbindung 43">
              <a:extLst>
                <a:ext uri="{FF2B5EF4-FFF2-40B4-BE49-F238E27FC236}">
                  <a16:creationId xmlns:a16="http://schemas.microsoft.com/office/drawing/2014/main" id="{CE13E4EC-778A-5F9B-FBCF-BC9E2BA133F4}"/>
                </a:ext>
              </a:extLst>
            </p:cNvPr>
            <p:cNvCxnSpPr>
              <a:cxnSpLocks/>
            </p:cNvCxnSpPr>
            <p:nvPr/>
          </p:nvCxnSpPr>
          <p:spPr>
            <a:xfrm rot="5400000" flipH="1">
              <a:off x="3283521"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3A28711C-6F6B-DCB0-3479-DB5999578711}"/>
                </a:ext>
              </a:extLst>
            </p:cNvPr>
            <p:cNvCxnSpPr>
              <a:cxnSpLocks/>
            </p:cNvCxnSpPr>
            <p:nvPr/>
          </p:nvCxnSpPr>
          <p:spPr>
            <a:xfrm rot="5400000" flipH="1">
              <a:off x="2963889"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feld 45">
              <a:extLst>
                <a:ext uri="{FF2B5EF4-FFF2-40B4-BE49-F238E27FC236}">
                  <a16:creationId xmlns:a16="http://schemas.microsoft.com/office/drawing/2014/main" id="{D3692B97-FF31-1CC3-4749-00A7CDE37BCA}"/>
                </a:ext>
              </a:extLst>
            </p:cNvPr>
            <p:cNvSpPr txBox="1"/>
            <p:nvPr/>
          </p:nvSpPr>
          <p:spPr>
            <a:xfrm>
              <a:off x="3123268" y="4450099"/>
              <a:ext cx="354584" cy="276999"/>
            </a:xfrm>
            <a:prstGeom prst="rect">
              <a:avLst/>
            </a:prstGeom>
            <a:noFill/>
          </p:spPr>
          <p:txBody>
            <a:bodyPr wrap="none" rtlCol="0">
              <a:spAutoFit/>
            </a:bodyPr>
            <a:lstStyle/>
            <a:p>
              <a:pPr algn="ctr"/>
              <a:r>
                <a:rPr lang="de-DE" sz="1200"/>
                <a:t>30</a:t>
              </a:r>
            </a:p>
          </p:txBody>
        </p:sp>
        <p:cxnSp>
          <p:nvCxnSpPr>
            <p:cNvPr id="47" name="Gerade Verbindung 46">
              <a:extLst>
                <a:ext uri="{FF2B5EF4-FFF2-40B4-BE49-F238E27FC236}">
                  <a16:creationId xmlns:a16="http://schemas.microsoft.com/office/drawing/2014/main" id="{98392EA6-739A-DF08-318F-2D3F22ACF490}"/>
                </a:ext>
              </a:extLst>
            </p:cNvPr>
            <p:cNvCxnSpPr>
              <a:cxnSpLocks/>
            </p:cNvCxnSpPr>
            <p:nvPr/>
          </p:nvCxnSpPr>
          <p:spPr>
            <a:xfrm rot="5400000" flipH="1">
              <a:off x="2324625"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29AE97C1-20B6-04F5-B6B1-EBE83CF7C4F8}"/>
                </a:ext>
              </a:extLst>
            </p:cNvPr>
            <p:cNvSpPr txBox="1"/>
            <p:nvPr/>
          </p:nvSpPr>
          <p:spPr>
            <a:xfrm>
              <a:off x="2484418" y="4450099"/>
              <a:ext cx="354584" cy="276999"/>
            </a:xfrm>
            <a:prstGeom prst="rect">
              <a:avLst/>
            </a:prstGeom>
            <a:noFill/>
          </p:spPr>
          <p:txBody>
            <a:bodyPr wrap="none" rtlCol="0">
              <a:spAutoFit/>
            </a:bodyPr>
            <a:lstStyle/>
            <a:p>
              <a:pPr algn="ctr"/>
              <a:r>
                <a:rPr lang="de-DE" sz="1200"/>
                <a:t>18</a:t>
              </a:r>
            </a:p>
          </p:txBody>
        </p:sp>
        <p:sp>
          <p:nvSpPr>
            <p:cNvPr id="49" name="Textfeld 48">
              <a:extLst>
                <a:ext uri="{FF2B5EF4-FFF2-40B4-BE49-F238E27FC236}">
                  <a16:creationId xmlns:a16="http://schemas.microsoft.com/office/drawing/2014/main" id="{3BF4374D-B771-7664-C3AC-C634A9D46D4E}"/>
                </a:ext>
              </a:extLst>
            </p:cNvPr>
            <p:cNvSpPr txBox="1"/>
            <p:nvPr/>
          </p:nvSpPr>
          <p:spPr>
            <a:xfrm>
              <a:off x="2172292" y="4450099"/>
              <a:ext cx="354584" cy="276999"/>
            </a:xfrm>
            <a:prstGeom prst="rect">
              <a:avLst/>
            </a:prstGeom>
            <a:noFill/>
          </p:spPr>
          <p:txBody>
            <a:bodyPr wrap="none" rtlCol="0">
              <a:spAutoFit/>
            </a:bodyPr>
            <a:lstStyle/>
            <a:p>
              <a:pPr algn="ctr"/>
              <a:r>
                <a:rPr lang="de-DE" sz="1200"/>
                <a:t>12</a:t>
              </a:r>
            </a:p>
          </p:txBody>
        </p:sp>
        <p:cxnSp>
          <p:nvCxnSpPr>
            <p:cNvPr id="50" name="Gerade Verbindung 49">
              <a:extLst>
                <a:ext uri="{FF2B5EF4-FFF2-40B4-BE49-F238E27FC236}">
                  <a16:creationId xmlns:a16="http://schemas.microsoft.com/office/drawing/2014/main" id="{BB0417A4-BE10-5095-F18C-C46AAF9DF018}"/>
                </a:ext>
              </a:extLst>
            </p:cNvPr>
            <p:cNvCxnSpPr>
              <a:cxnSpLocks/>
            </p:cNvCxnSpPr>
            <p:nvPr/>
          </p:nvCxnSpPr>
          <p:spPr>
            <a:xfrm rot="5400000" flipH="1">
              <a:off x="2004993"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feld 50">
              <a:extLst>
                <a:ext uri="{FF2B5EF4-FFF2-40B4-BE49-F238E27FC236}">
                  <a16:creationId xmlns:a16="http://schemas.microsoft.com/office/drawing/2014/main" id="{5854D94F-658F-7B63-4F04-8C68E1FA35B9}"/>
                </a:ext>
              </a:extLst>
            </p:cNvPr>
            <p:cNvSpPr txBox="1"/>
            <p:nvPr/>
          </p:nvSpPr>
          <p:spPr>
            <a:xfrm>
              <a:off x="1895167" y="4450099"/>
              <a:ext cx="269625" cy="276999"/>
            </a:xfrm>
            <a:prstGeom prst="rect">
              <a:avLst/>
            </a:prstGeom>
            <a:noFill/>
          </p:spPr>
          <p:txBody>
            <a:bodyPr wrap="none" rtlCol="0">
              <a:spAutoFit/>
            </a:bodyPr>
            <a:lstStyle/>
            <a:p>
              <a:pPr algn="ctr"/>
              <a:r>
                <a:rPr lang="de-DE" sz="1200"/>
                <a:t>6</a:t>
              </a:r>
            </a:p>
          </p:txBody>
        </p:sp>
        <p:cxnSp>
          <p:nvCxnSpPr>
            <p:cNvPr id="52" name="Gerade Verbindung 51">
              <a:extLst>
                <a:ext uri="{FF2B5EF4-FFF2-40B4-BE49-F238E27FC236}">
                  <a16:creationId xmlns:a16="http://schemas.microsoft.com/office/drawing/2014/main" id="{E187BDFF-6F4F-6CB9-D1A8-FA2D916C4963}"/>
                </a:ext>
              </a:extLst>
            </p:cNvPr>
            <p:cNvCxnSpPr>
              <a:cxnSpLocks/>
            </p:cNvCxnSpPr>
            <p:nvPr/>
          </p:nvCxnSpPr>
          <p:spPr>
            <a:xfrm flipH="1">
              <a:off x="1599420" y="382539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feld 52">
              <a:extLst>
                <a:ext uri="{FF2B5EF4-FFF2-40B4-BE49-F238E27FC236}">
                  <a16:creationId xmlns:a16="http://schemas.microsoft.com/office/drawing/2014/main" id="{9ED02079-1AEE-C5AA-5A95-89EE26991CD1}"/>
                </a:ext>
              </a:extLst>
            </p:cNvPr>
            <p:cNvSpPr txBox="1"/>
            <p:nvPr/>
          </p:nvSpPr>
          <p:spPr>
            <a:xfrm>
              <a:off x="1280663" y="3686899"/>
              <a:ext cx="354584" cy="276999"/>
            </a:xfrm>
            <a:prstGeom prst="rect">
              <a:avLst/>
            </a:prstGeom>
            <a:noFill/>
          </p:spPr>
          <p:txBody>
            <a:bodyPr wrap="none" rtlCol="0">
              <a:spAutoFit/>
            </a:bodyPr>
            <a:lstStyle/>
            <a:p>
              <a:pPr algn="r"/>
              <a:r>
                <a:rPr lang="de-DE" sz="1200"/>
                <a:t>20</a:t>
              </a:r>
            </a:p>
          </p:txBody>
        </p:sp>
        <p:sp>
          <p:nvSpPr>
            <p:cNvPr id="54" name="Textfeld 53">
              <a:extLst>
                <a:ext uri="{FF2B5EF4-FFF2-40B4-BE49-F238E27FC236}">
                  <a16:creationId xmlns:a16="http://schemas.microsoft.com/office/drawing/2014/main" id="{7775D50D-2EBD-205A-DECB-41D879035D8D}"/>
                </a:ext>
              </a:extLst>
            </p:cNvPr>
            <p:cNvSpPr txBox="1"/>
            <p:nvPr/>
          </p:nvSpPr>
          <p:spPr>
            <a:xfrm>
              <a:off x="1280663" y="2639849"/>
              <a:ext cx="354584" cy="276999"/>
            </a:xfrm>
            <a:prstGeom prst="rect">
              <a:avLst/>
            </a:prstGeom>
            <a:noFill/>
          </p:spPr>
          <p:txBody>
            <a:bodyPr wrap="none" rtlCol="0">
              <a:spAutoFit/>
            </a:bodyPr>
            <a:lstStyle/>
            <a:p>
              <a:pPr algn="r"/>
              <a:r>
                <a:rPr lang="de-DE" sz="1200"/>
                <a:t>60</a:t>
              </a:r>
            </a:p>
          </p:txBody>
        </p:sp>
        <p:sp>
          <p:nvSpPr>
            <p:cNvPr id="55" name="Textfeld 54">
              <a:extLst>
                <a:ext uri="{FF2B5EF4-FFF2-40B4-BE49-F238E27FC236}">
                  <a16:creationId xmlns:a16="http://schemas.microsoft.com/office/drawing/2014/main" id="{787FDF00-09CA-9CBC-8957-303D0F5FB8D2}"/>
                </a:ext>
              </a:extLst>
            </p:cNvPr>
            <p:cNvSpPr txBox="1"/>
            <p:nvPr/>
          </p:nvSpPr>
          <p:spPr>
            <a:xfrm>
              <a:off x="1280663" y="2116324"/>
              <a:ext cx="354584" cy="276999"/>
            </a:xfrm>
            <a:prstGeom prst="rect">
              <a:avLst/>
            </a:prstGeom>
            <a:noFill/>
          </p:spPr>
          <p:txBody>
            <a:bodyPr wrap="none" rtlCol="0">
              <a:spAutoFit/>
            </a:bodyPr>
            <a:lstStyle/>
            <a:p>
              <a:pPr algn="r"/>
              <a:r>
                <a:rPr lang="de-DE" sz="1200"/>
                <a:t>80</a:t>
              </a:r>
            </a:p>
          </p:txBody>
        </p:sp>
        <p:sp>
          <p:nvSpPr>
            <p:cNvPr id="56" name="Textfeld 55">
              <a:extLst>
                <a:ext uri="{FF2B5EF4-FFF2-40B4-BE49-F238E27FC236}">
                  <a16:creationId xmlns:a16="http://schemas.microsoft.com/office/drawing/2014/main" id="{88013100-6423-4E60-9180-186F9BC86173}"/>
                </a:ext>
              </a:extLst>
            </p:cNvPr>
            <p:cNvSpPr txBox="1"/>
            <p:nvPr/>
          </p:nvSpPr>
          <p:spPr>
            <a:xfrm>
              <a:off x="1195703" y="1592799"/>
              <a:ext cx="439544" cy="276999"/>
            </a:xfrm>
            <a:prstGeom prst="rect">
              <a:avLst/>
            </a:prstGeom>
            <a:noFill/>
          </p:spPr>
          <p:txBody>
            <a:bodyPr wrap="none" rtlCol="0">
              <a:spAutoFit/>
            </a:bodyPr>
            <a:lstStyle/>
            <a:p>
              <a:pPr algn="r"/>
              <a:r>
                <a:rPr lang="de-DE" sz="1200"/>
                <a:t>100</a:t>
              </a:r>
            </a:p>
          </p:txBody>
        </p:sp>
        <p:sp>
          <p:nvSpPr>
            <p:cNvPr id="57" name="Textfeld 56">
              <a:extLst>
                <a:ext uri="{FF2B5EF4-FFF2-40B4-BE49-F238E27FC236}">
                  <a16:creationId xmlns:a16="http://schemas.microsoft.com/office/drawing/2014/main" id="{6F170D3B-D09A-007A-20FC-D9E1B3AB605A}"/>
                </a:ext>
              </a:extLst>
            </p:cNvPr>
            <p:cNvSpPr txBox="1"/>
            <p:nvPr/>
          </p:nvSpPr>
          <p:spPr>
            <a:xfrm>
              <a:off x="1365622" y="4210424"/>
              <a:ext cx="269625" cy="276999"/>
            </a:xfrm>
            <a:prstGeom prst="rect">
              <a:avLst/>
            </a:prstGeom>
            <a:noFill/>
          </p:spPr>
          <p:txBody>
            <a:bodyPr wrap="none" rtlCol="0">
              <a:spAutoFit/>
            </a:bodyPr>
            <a:lstStyle/>
            <a:p>
              <a:pPr algn="r"/>
              <a:r>
                <a:rPr lang="de-DE" sz="1200"/>
                <a:t>0</a:t>
              </a:r>
            </a:p>
          </p:txBody>
        </p:sp>
        <p:sp>
          <p:nvSpPr>
            <p:cNvPr id="58" name="Textfeld 57">
              <a:extLst>
                <a:ext uri="{FF2B5EF4-FFF2-40B4-BE49-F238E27FC236}">
                  <a16:creationId xmlns:a16="http://schemas.microsoft.com/office/drawing/2014/main" id="{AA6603DC-1BB2-D3DA-FB81-082C4B73DB02}"/>
                </a:ext>
              </a:extLst>
            </p:cNvPr>
            <p:cNvSpPr txBox="1"/>
            <p:nvPr/>
          </p:nvSpPr>
          <p:spPr>
            <a:xfrm>
              <a:off x="1280663" y="3163374"/>
              <a:ext cx="354584" cy="276999"/>
            </a:xfrm>
            <a:prstGeom prst="rect">
              <a:avLst/>
            </a:prstGeom>
            <a:noFill/>
          </p:spPr>
          <p:txBody>
            <a:bodyPr wrap="none" rtlCol="0">
              <a:spAutoFit/>
            </a:bodyPr>
            <a:lstStyle/>
            <a:p>
              <a:pPr algn="r"/>
              <a:r>
                <a:rPr lang="de-DE" sz="1200"/>
                <a:t>40</a:t>
              </a:r>
            </a:p>
          </p:txBody>
        </p:sp>
      </p:grpSp>
      <p:sp>
        <p:nvSpPr>
          <p:cNvPr id="60" name="Textfeld 59">
            <a:extLst>
              <a:ext uri="{FF2B5EF4-FFF2-40B4-BE49-F238E27FC236}">
                <a16:creationId xmlns:a16="http://schemas.microsoft.com/office/drawing/2014/main" id="{3330BD41-095B-3455-858A-B651FA178486}"/>
              </a:ext>
            </a:extLst>
          </p:cNvPr>
          <p:cNvSpPr txBox="1"/>
          <p:nvPr/>
        </p:nvSpPr>
        <p:spPr>
          <a:xfrm>
            <a:off x="2074693" y="3849138"/>
            <a:ext cx="1162498" cy="461665"/>
          </a:xfrm>
          <a:prstGeom prst="rect">
            <a:avLst/>
          </a:prstGeom>
          <a:noFill/>
        </p:spPr>
        <p:txBody>
          <a:bodyPr wrap="none" rtlCol="0">
            <a:spAutoFit/>
          </a:bodyPr>
          <a:lstStyle/>
          <a:p>
            <a:r>
              <a:rPr lang="de-DE" sz="1200" err="1"/>
              <a:t>Ibrutinib</a:t>
            </a:r>
            <a:r>
              <a:rPr lang="de-DE" sz="1200"/>
              <a:t> + CIT</a:t>
            </a:r>
          </a:p>
          <a:p>
            <a:r>
              <a:rPr lang="de-DE" sz="1200"/>
              <a:t>Placebo + CIT</a:t>
            </a:r>
          </a:p>
        </p:txBody>
      </p:sp>
      <p:cxnSp>
        <p:nvCxnSpPr>
          <p:cNvPr id="63" name="Gerade Verbindung 62">
            <a:extLst>
              <a:ext uri="{FF2B5EF4-FFF2-40B4-BE49-F238E27FC236}">
                <a16:creationId xmlns:a16="http://schemas.microsoft.com/office/drawing/2014/main" id="{40FE7C4C-2E47-BB84-0C6C-5A157D8A44A7}"/>
              </a:ext>
            </a:extLst>
          </p:cNvPr>
          <p:cNvCxnSpPr>
            <a:cxnSpLocks/>
          </p:cNvCxnSpPr>
          <p:nvPr/>
        </p:nvCxnSpPr>
        <p:spPr>
          <a:xfrm>
            <a:off x="1854767" y="3975870"/>
            <a:ext cx="25276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Gerade Verbindung 63">
            <a:extLst>
              <a:ext uri="{FF2B5EF4-FFF2-40B4-BE49-F238E27FC236}">
                <a16:creationId xmlns:a16="http://schemas.microsoft.com/office/drawing/2014/main" id="{515563FE-03F2-1609-B8D7-07FD11A7A0B5}"/>
              </a:ext>
            </a:extLst>
          </p:cNvPr>
          <p:cNvCxnSpPr>
            <a:cxnSpLocks/>
          </p:cNvCxnSpPr>
          <p:nvPr/>
        </p:nvCxnSpPr>
        <p:spPr>
          <a:xfrm>
            <a:off x="1854767" y="4169727"/>
            <a:ext cx="25276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5" name="Dreieck 64">
            <a:extLst>
              <a:ext uri="{FF2B5EF4-FFF2-40B4-BE49-F238E27FC236}">
                <a16:creationId xmlns:a16="http://schemas.microsoft.com/office/drawing/2014/main" id="{32C503AF-7BF0-676A-05EF-24F14768296C}"/>
              </a:ext>
            </a:extLst>
          </p:cNvPr>
          <p:cNvSpPr/>
          <p:nvPr/>
        </p:nvSpPr>
        <p:spPr>
          <a:xfrm>
            <a:off x="1953721" y="3949052"/>
            <a:ext cx="54852" cy="47286"/>
          </a:xfrm>
          <a:prstGeom prst="triangl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Oval 65">
            <a:extLst>
              <a:ext uri="{FF2B5EF4-FFF2-40B4-BE49-F238E27FC236}">
                <a16:creationId xmlns:a16="http://schemas.microsoft.com/office/drawing/2014/main" id="{8E2EE67C-081B-E91B-55ED-072DA2EF70EC}"/>
              </a:ext>
            </a:extLst>
          </p:cNvPr>
          <p:cNvSpPr/>
          <p:nvPr/>
        </p:nvSpPr>
        <p:spPr>
          <a:xfrm>
            <a:off x="1953721" y="4142727"/>
            <a:ext cx="54852" cy="54000"/>
          </a:xfrm>
          <a:prstGeom prst="ellipse">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652186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59A0A7-73DA-4754-E421-703D7FFCA459}"/>
              </a:ext>
            </a:extLst>
          </p:cNvPr>
          <p:cNvSpPr>
            <a:spLocks noGrp="1"/>
          </p:cNvSpPr>
          <p:nvPr>
            <p:ph type="title"/>
          </p:nvPr>
        </p:nvSpPr>
        <p:spPr/>
        <p:txBody>
          <a:bodyPr/>
          <a:lstStyle/>
          <a:p>
            <a:r>
              <a:rPr lang="en-US"/>
              <a:t>OS</a:t>
            </a:r>
          </a:p>
        </p:txBody>
      </p:sp>
      <p:sp>
        <p:nvSpPr>
          <p:cNvPr id="4" name="Footer Placeholder 3">
            <a:extLst>
              <a:ext uri="{FF2B5EF4-FFF2-40B4-BE49-F238E27FC236}">
                <a16:creationId xmlns:a16="http://schemas.microsoft.com/office/drawing/2014/main" id="{4821F2E8-9866-4E88-68ED-F875FB9EA8E8}"/>
              </a:ext>
            </a:extLst>
          </p:cNvPr>
          <p:cNvSpPr>
            <a:spLocks noGrp="1"/>
          </p:cNvSpPr>
          <p:nvPr>
            <p:ph type="ftr" sz="quarter" idx="10"/>
          </p:nvPr>
        </p:nvSpPr>
        <p:spPr/>
        <p:txBody>
          <a:bodyPr/>
          <a:lstStyle/>
          <a:p>
            <a:r>
              <a:rPr lang="en-GB" b="1"/>
              <a:t>CI</a:t>
            </a:r>
            <a:r>
              <a:rPr lang="en-GB"/>
              <a:t>, confidence interval; </a:t>
            </a:r>
            <a:r>
              <a:rPr lang="en-GB" b="1"/>
              <a:t>CIT</a:t>
            </a:r>
            <a:r>
              <a:rPr lang="en-GB"/>
              <a:t>, chemoimmunotherapy; </a:t>
            </a:r>
            <a:r>
              <a:rPr lang="en-GB" b="1"/>
              <a:t>HR</a:t>
            </a:r>
            <a:r>
              <a:rPr lang="en-GB"/>
              <a:t> hazard ratio; </a:t>
            </a:r>
            <a:r>
              <a:rPr lang="en-GB" b="1"/>
              <a:t>MZL</a:t>
            </a:r>
            <a:r>
              <a:rPr lang="en-GB"/>
              <a:t>, marginal zone lymphoma; </a:t>
            </a:r>
            <a:r>
              <a:rPr lang="en-GB" b="1"/>
              <a:t>OS</a:t>
            </a:r>
            <a:r>
              <a:rPr lang="en-GB"/>
              <a:t>, overall survival.</a:t>
            </a:r>
          </a:p>
          <a:p>
            <a:r>
              <a:rPr lang="en-GB" b="1" err="1"/>
              <a:t>Nastoupil</a:t>
            </a:r>
            <a:r>
              <a:rPr lang="en-GB" b="1"/>
              <a:t> LJ, et al. Abstract LBA2 presented at 17-ICML.</a:t>
            </a:r>
          </a:p>
        </p:txBody>
      </p:sp>
      <p:sp>
        <p:nvSpPr>
          <p:cNvPr id="7" name="Rectangle 6">
            <a:extLst>
              <a:ext uri="{FF2B5EF4-FFF2-40B4-BE49-F238E27FC236}">
                <a16:creationId xmlns:a16="http://schemas.microsoft.com/office/drawing/2014/main" id="{C008723A-2912-3F9F-AB06-3658BAA2AAE4}"/>
              </a:ext>
            </a:extLst>
          </p:cNvPr>
          <p:cNvSpPr/>
          <p:nvPr/>
        </p:nvSpPr>
        <p:spPr>
          <a:xfrm>
            <a:off x="9120188" y="1665288"/>
            <a:ext cx="2664000" cy="32343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spAutoFit/>
          </a:bodyPr>
          <a:lstStyle/>
          <a:p>
            <a:pPr marL="187200" indent="-187200">
              <a:buClr>
                <a:srgbClr val="F37920"/>
              </a:buClr>
              <a:buFont typeface="Arial" panose="020B0604020202020204" pitchFamily="34" charset="0"/>
              <a:buChar char="•"/>
            </a:pPr>
            <a:r>
              <a:rPr lang="en-US" sz="1400">
                <a:solidFill>
                  <a:schemeClr val="tx1"/>
                </a:solidFill>
              </a:rPr>
              <a:t>Median OS was not reached in either treatment arm</a:t>
            </a:r>
          </a:p>
          <a:p>
            <a:pPr marL="187200" indent="-187200">
              <a:buClr>
                <a:srgbClr val="F37920"/>
              </a:buClr>
              <a:buFont typeface="Arial" panose="020B0604020202020204" pitchFamily="34" charset="0"/>
              <a:buChar char="•"/>
            </a:pPr>
            <a:r>
              <a:rPr lang="en-US" sz="1400">
                <a:solidFill>
                  <a:schemeClr val="tx1"/>
                </a:solidFill>
              </a:rPr>
              <a:t>Estimated 7-year OS rates were similar between treatment arms</a:t>
            </a:r>
          </a:p>
          <a:p>
            <a:pPr marL="633600" lvl="1" indent="-187200">
              <a:buClr>
                <a:srgbClr val="F37920"/>
              </a:buClr>
              <a:buFont typeface="Arial" panose="020B0604020202020204" pitchFamily="34" charset="0"/>
              <a:buChar char="•"/>
            </a:pPr>
            <a:r>
              <a:rPr lang="en-US" sz="1400">
                <a:solidFill>
                  <a:schemeClr val="tx1"/>
                </a:solidFill>
              </a:rPr>
              <a:t>Ibrutinib + CIT: 67.4%</a:t>
            </a:r>
          </a:p>
          <a:p>
            <a:pPr marL="633600" lvl="1" indent="-187200">
              <a:buClr>
                <a:srgbClr val="F37920"/>
              </a:buClr>
              <a:buFont typeface="Arial" panose="020B0604020202020204" pitchFamily="34" charset="0"/>
              <a:buChar char="•"/>
            </a:pPr>
            <a:r>
              <a:rPr lang="en-US" sz="1400">
                <a:solidFill>
                  <a:schemeClr val="tx1"/>
                </a:solidFill>
              </a:rPr>
              <a:t>Placebo + CIT: 68.3%</a:t>
            </a:r>
          </a:p>
          <a:p>
            <a:pPr marL="187200" indent="-187200">
              <a:buClr>
                <a:srgbClr val="F37920"/>
              </a:buClr>
              <a:buFont typeface="Arial" panose="020B0604020202020204" pitchFamily="34" charset="0"/>
              <a:buChar char="•"/>
            </a:pPr>
            <a:r>
              <a:rPr lang="en-US" sz="1400">
                <a:solidFill>
                  <a:schemeClr val="tx1"/>
                </a:solidFill>
              </a:rPr>
              <a:t>Estimated 7-year OS rates in the MZL subgroup:</a:t>
            </a:r>
          </a:p>
          <a:p>
            <a:pPr marL="633600" lvl="1" indent="-187200">
              <a:buClr>
                <a:srgbClr val="F37920"/>
              </a:buClr>
              <a:buFont typeface="Arial" panose="020B0604020202020204" pitchFamily="34" charset="0"/>
              <a:buChar char="•"/>
            </a:pPr>
            <a:r>
              <a:rPr lang="en-US" sz="1400">
                <a:solidFill>
                  <a:schemeClr val="tx1"/>
                </a:solidFill>
              </a:rPr>
              <a:t>Ibrutinib + CIT: 76.6%</a:t>
            </a:r>
          </a:p>
          <a:p>
            <a:pPr marL="633600" lvl="1" indent="-187200">
              <a:buClr>
                <a:srgbClr val="F37920"/>
              </a:buClr>
              <a:buFont typeface="Arial" panose="020B0604020202020204" pitchFamily="34" charset="0"/>
              <a:buChar char="•"/>
            </a:pPr>
            <a:r>
              <a:rPr lang="en-US" sz="1400">
                <a:solidFill>
                  <a:schemeClr val="tx1"/>
                </a:solidFill>
              </a:rPr>
              <a:t>Placebo + CIT: 68.5%</a:t>
            </a:r>
          </a:p>
          <a:p>
            <a:pPr marL="633600" lvl="1" indent="-187200">
              <a:buClr>
                <a:srgbClr val="F37920"/>
              </a:buClr>
              <a:buFont typeface="Arial" panose="020B0604020202020204" pitchFamily="34" charset="0"/>
              <a:buChar char="•"/>
            </a:pPr>
            <a:r>
              <a:rPr lang="en-US" sz="1400">
                <a:solidFill>
                  <a:schemeClr val="tx1"/>
                </a:solidFill>
              </a:rPr>
              <a:t>HR (95% CI): 0.69 (0.24-2.00); </a:t>
            </a:r>
            <a:r>
              <a:rPr lang="en-US" sz="1400" i="1">
                <a:solidFill>
                  <a:schemeClr val="tx1"/>
                </a:solidFill>
              </a:rPr>
              <a:t>P</a:t>
            </a:r>
            <a:r>
              <a:rPr lang="en-US" sz="1400">
                <a:solidFill>
                  <a:schemeClr val="tx1"/>
                </a:solidFill>
              </a:rPr>
              <a:t>=0.4964</a:t>
            </a:r>
          </a:p>
        </p:txBody>
      </p:sp>
      <p:pic>
        <p:nvPicPr>
          <p:cNvPr id="71" name="Grafik 70">
            <a:extLst>
              <a:ext uri="{FF2B5EF4-FFF2-40B4-BE49-F238E27FC236}">
                <a16:creationId xmlns:a16="http://schemas.microsoft.com/office/drawing/2014/main" id="{19177818-4CF4-EDE7-8B16-F898102EA556}"/>
              </a:ext>
            </a:extLst>
          </p:cNvPr>
          <p:cNvPicPr>
            <a:picLocks noChangeAspect="1"/>
          </p:cNvPicPr>
          <p:nvPr/>
        </p:nvPicPr>
        <p:blipFill>
          <a:blip r:embed="rId2"/>
          <a:stretch>
            <a:fillRect/>
          </a:stretch>
        </p:blipFill>
        <p:spPr>
          <a:xfrm>
            <a:off x="1671650" y="1691577"/>
            <a:ext cx="5201374" cy="1317995"/>
          </a:xfrm>
          <a:prstGeom prst="rect">
            <a:avLst/>
          </a:prstGeom>
        </p:spPr>
      </p:pic>
      <p:graphicFrame>
        <p:nvGraphicFramePr>
          <p:cNvPr id="68" name="Tabelle 67">
            <a:extLst>
              <a:ext uri="{FF2B5EF4-FFF2-40B4-BE49-F238E27FC236}">
                <a16:creationId xmlns:a16="http://schemas.microsoft.com/office/drawing/2014/main" id="{56923DBA-ECD8-02CB-FDA3-C5365AA9EAE6}"/>
              </a:ext>
            </a:extLst>
          </p:cNvPr>
          <p:cNvGraphicFramePr>
            <a:graphicFrameLocks noGrp="1"/>
          </p:cNvGraphicFramePr>
          <p:nvPr>
            <p:extLst>
              <p:ext uri="{D42A27DB-BD31-4B8C-83A1-F6EECF244321}">
                <p14:modId xmlns:p14="http://schemas.microsoft.com/office/powerpoint/2010/main" val="1332161226"/>
              </p:ext>
            </p:extLst>
          </p:nvPr>
        </p:nvGraphicFramePr>
        <p:xfrm>
          <a:off x="417598" y="5182700"/>
          <a:ext cx="6562800" cy="646714"/>
        </p:xfrm>
        <a:graphic>
          <a:graphicData uri="http://schemas.openxmlformats.org/drawingml/2006/table">
            <a:tbl>
              <a:tblPr firstRow="1" bandRow="1">
                <a:tableStyleId>{5C22544A-7EE6-4342-B048-85BDC9FD1C3A}</a:tableStyleId>
              </a:tblPr>
              <a:tblGrid>
                <a:gridCol w="1116000">
                  <a:extLst>
                    <a:ext uri="{9D8B030D-6E8A-4147-A177-3AD203B41FA5}">
                      <a16:colId xmlns:a16="http://schemas.microsoft.com/office/drawing/2014/main" val="591698663"/>
                    </a:ext>
                  </a:extLst>
                </a:gridCol>
                <a:gridCol w="320400">
                  <a:extLst>
                    <a:ext uri="{9D8B030D-6E8A-4147-A177-3AD203B41FA5}">
                      <a16:colId xmlns:a16="http://schemas.microsoft.com/office/drawing/2014/main" val="2949672590"/>
                    </a:ext>
                  </a:extLst>
                </a:gridCol>
                <a:gridCol w="320400">
                  <a:extLst>
                    <a:ext uri="{9D8B030D-6E8A-4147-A177-3AD203B41FA5}">
                      <a16:colId xmlns:a16="http://schemas.microsoft.com/office/drawing/2014/main" val="3548635927"/>
                    </a:ext>
                  </a:extLst>
                </a:gridCol>
                <a:gridCol w="320400">
                  <a:extLst>
                    <a:ext uri="{9D8B030D-6E8A-4147-A177-3AD203B41FA5}">
                      <a16:colId xmlns:a16="http://schemas.microsoft.com/office/drawing/2014/main" val="2891013861"/>
                    </a:ext>
                  </a:extLst>
                </a:gridCol>
                <a:gridCol w="320400">
                  <a:extLst>
                    <a:ext uri="{9D8B030D-6E8A-4147-A177-3AD203B41FA5}">
                      <a16:colId xmlns:a16="http://schemas.microsoft.com/office/drawing/2014/main" val="4205657699"/>
                    </a:ext>
                  </a:extLst>
                </a:gridCol>
                <a:gridCol w="320400">
                  <a:extLst>
                    <a:ext uri="{9D8B030D-6E8A-4147-A177-3AD203B41FA5}">
                      <a16:colId xmlns:a16="http://schemas.microsoft.com/office/drawing/2014/main" val="2041373745"/>
                    </a:ext>
                  </a:extLst>
                </a:gridCol>
                <a:gridCol w="320400">
                  <a:extLst>
                    <a:ext uri="{9D8B030D-6E8A-4147-A177-3AD203B41FA5}">
                      <a16:colId xmlns:a16="http://schemas.microsoft.com/office/drawing/2014/main" val="1462809416"/>
                    </a:ext>
                  </a:extLst>
                </a:gridCol>
                <a:gridCol w="320400">
                  <a:extLst>
                    <a:ext uri="{9D8B030D-6E8A-4147-A177-3AD203B41FA5}">
                      <a16:colId xmlns:a16="http://schemas.microsoft.com/office/drawing/2014/main" val="3126519366"/>
                    </a:ext>
                  </a:extLst>
                </a:gridCol>
                <a:gridCol w="320400">
                  <a:extLst>
                    <a:ext uri="{9D8B030D-6E8A-4147-A177-3AD203B41FA5}">
                      <a16:colId xmlns:a16="http://schemas.microsoft.com/office/drawing/2014/main" val="1256601748"/>
                    </a:ext>
                  </a:extLst>
                </a:gridCol>
                <a:gridCol w="320400">
                  <a:extLst>
                    <a:ext uri="{9D8B030D-6E8A-4147-A177-3AD203B41FA5}">
                      <a16:colId xmlns:a16="http://schemas.microsoft.com/office/drawing/2014/main" val="3639683423"/>
                    </a:ext>
                  </a:extLst>
                </a:gridCol>
                <a:gridCol w="320400">
                  <a:extLst>
                    <a:ext uri="{9D8B030D-6E8A-4147-A177-3AD203B41FA5}">
                      <a16:colId xmlns:a16="http://schemas.microsoft.com/office/drawing/2014/main" val="1857535842"/>
                    </a:ext>
                  </a:extLst>
                </a:gridCol>
                <a:gridCol w="320400">
                  <a:extLst>
                    <a:ext uri="{9D8B030D-6E8A-4147-A177-3AD203B41FA5}">
                      <a16:colId xmlns:a16="http://schemas.microsoft.com/office/drawing/2014/main" val="1183536394"/>
                    </a:ext>
                  </a:extLst>
                </a:gridCol>
                <a:gridCol w="320400">
                  <a:extLst>
                    <a:ext uri="{9D8B030D-6E8A-4147-A177-3AD203B41FA5}">
                      <a16:colId xmlns:a16="http://schemas.microsoft.com/office/drawing/2014/main" val="329853266"/>
                    </a:ext>
                  </a:extLst>
                </a:gridCol>
                <a:gridCol w="320400">
                  <a:extLst>
                    <a:ext uri="{9D8B030D-6E8A-4147-A177-3AD203B41FA5}">
                      <a16:colId xmlns:a16="http://schemas.microsoft.com/office/drawing/2014/main" val="2030042306"/>
                    </a:ext>
                  </a:extLst>
                </a:gridCol>
                <a:gridCol w="320400">
                  <a:extLst>
                    <a:ext uri="{9D8B030D-6E8A-4147-A177-3AD203B41FA5}">
                      <a16:colId xmlns:a16="http://schemas.microsoft.com/office/drawing/2014/main" val="3928826487"/>
                    </a:ext>
                  </a:extLst>
                </a:gridCol>
                <a:gridCol w="320400">
                  <a:extLst>
                    <a:ext uri="{9D8B030D-6E8A-4147-A177-3AD203B41FA5}">
                      <a16:colId xmlns:a16="http://schemas.microsoft.com/office/drawing/2014/main" val="3533632475"/>
                    </a:ext>
                  </a:extLst>
                </a:gridCol>
                <a:gridCol w="320400">
                  <a:extLst>
                    <a:ext uri="{9D8B030D-6E8A-4147-A177-3AD203B41FA5}">
                      <a16:colId xmlns:a16="http://schemas.microsoft.com/office/drawing/2014/main" val="816737920"/>
                    </a:ext>
                  </a:extLst>
                </a:gridCol>
                <a:gridCol w="320400">
                  <a:extLst>
                    <a:ext uri="{9D8B030D-6E8A-4147-A177-3AD203B41FA5}">
                      <a16:colId xmlns:a16="http://schemas.microsoft.com/office/drawing/2014/main" val="2133662617"/>
                    </a:ext>
                  </a:extLst>
                </a:gridCol>
              </a:tblGrid>
              <a:tr h="158283">
                <a:tc gridSpan="1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t>No. of patients</a:t>
                      </a:r>
                    </a:p>
                  </a:txBody>
                  <a:tcPr marL="10800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err="1"/>
                        <a:t>No</a:t>
                      </a:r>
                      <a:r>
                        <a:rPr lang="de-DE" sz="1000"/>
                        <a:t>. </a:t>
                      </a:r>
                      <a:r>
                        <a:rPr lang="de-DE" sz="1000" err="1"/>
                        <a:t>of</a:t>
                      </a:r>
                      <a:r>
                        <a:rPr lang="de-DE" sz="1000"/>
                        <a:t> </a:t>
                      </a:r>
                      <a:r>
                        <a:rPr lang="de-DE" sz="1000" err="1"/>
                        <a:t>patients</a:t>
                      </a:r>
                      <a:r>
                        <a:rPr lang="de-DE" sz="1000"/>
                        <a:t> at </a:t>
                      </a:r>
                      <a:r>
                        <a:rPr lang="de-DE" sz="1000" err="1"/>
                        <a:t>risk</a:t>
                      </a:r>
                      <a:endParaRPr lang="de-DE" sz="1000"/>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a:tc>
                <a:extLst>
                  <a:ext uri="{0D108BD9-81ED-4DB2-BD59-A6C34878D82A}">
                    <a16:rowId xmlns:a16="http://schemas.microsoft.com/office/drawing/2014/main" val="558085198"/>
                  </a:ext>
                </a:extLst>
              </a:tr>
              <a:tr h="201437">
                <a:tc>
                  <a:txBody>
                    <a:bodyPr/>
                    <a:lstStyle/>
                    <a:p>
                      <a:pPr algn="l"/>
                      <a:r>
                        <a:rPr lang="de-DE" sz="1000">
                          <a:solidFill>
                            <a:schemeClr val="bg1"/>
                          </a:solidFill>
                        </a:rPr>
                        <a:t>Ibrutinib + CIT</a:t>
                      </a:r>
                    </a:p>
                  </a:txBody>
                  <a:tcPr marL="108000" marR="0" marT="18000" marB="18000" anchor="ctr">
                    <a:solidFill>
                      <a:schemeClr val="accent5"/>
                    </a:solidFill>
                  </a:tcPr>
                </a:tc>
                <a:tc>
                  <a:txBody>
                    <a:bodyPr/>
                    <a:lstStyle/>
                    <a:p>
                      <a:pPr algn="ctr"/>
                      <a:r>
                        <a:rPr lang="de-DE" sz="1000">
                          <a:solidFill>
                            <a:schemeClr val="tx1"/>
                          </a:solidFill>
                        </a:rPr>
                        <a:t>202</a:t>
                      </a:r>
                    </a:p>
                  </a:txBody>
                  <a:tcPr marL="0" marR="0" marT="18000" marB="18000" anchor="ctr"/>
                </a:tc>
                <a:tc>
                  <a:txBody>
                    <a:bodyPr/>
                    <a:lstStyle/>
                    <a:p>
                      <a:pPr algn="ctr"/>
                      <a:r>
                        <a:rPr lang="de-DE" sz="1000">
                          <a:solidFill>
                            <a:schemeClr val="tx1"/>
                          </a:solidFill>
                        </a:rPr>
                        <a:t>193</a:t>
                      </a:r>
                    </a:p>
                  </a:txBody>
                  <a:tcPr marL="0" marR="0" marT="18000" marB="18000" anchor="ctr"/>
                </a:tc>
                <a:tc>
                  <a:txBody>
                    <a:bodyPr/>
                    <a:lstStyle/>
                    <a:p>
                      <a:pPr algn="ctr"/>
                      <a:r>
                        <a:rPr lang="de-DE" sz="1000">
                          <a:solidFill>
                            <a:schemeClr val="tx1"/>
                          </a:solidFill>
                        </a:rPr>
                        <a:t>180</a:t>
                      </a:r>
                    </a:p>
                  </a:txBody>
                  <a:tcPr marL="0" marR="0" marT="18000" marB="18000" anchor="ctr"/>
                </a:tc>
                <a:tc>
                  <a:txBody>
                    <a:bodyPr/>
                    <a:lstStyle/>
                    <a:p>
                      <a:pPr algn="ctr"/>
                      <a:r>
                        <a:rPr lang="de-DE" sz="1000">
                          <a:solidFill>
                            <a:schemeClr val="tx1"/>
                          </a:solidFill>
                        </a:rPr>
                        <a:t>168</a:t>
                      </a:r>
                    </a:p>
                  </a:txBody>
                  <a:tcPr marL="0" marR="0" marT="18000" marB="18000" anchor="ctr"/>
                </a:tc>
                <a:tc>
                  <a:txBody>
                    <a:bodyPr/>
                    <a:lstStyle/>
                    <a:p>
                      <a:pPr algn="ctr"/>
                      <a:r>
                        <a:rPr lang="de-DE" sz="1000">
                          <a:solidFill>
                            <a:schemeClr val="tx1"/>
                          </a:solidFill>
                        </a:rPr>
                        <a:t>163</a:t>
                      </a:r>
                    </a:p>
                  </a:txBody>
                  <a:tcPr marL="0" marR="0" marT="18000" marB="18000" anchor="ctr"/>
                </a:tc>
                <a:tc>
                  <a:txBody>
                    <a:bodyPr/>
                    <a:lstStyle/>
                    <a:p>
                      <a:pPr algn="ctr"/>
                      <a:r>
                        <a:rPr lang="de-DE" sz="1000">
                          <a:solidFill>
                            <a:schemeClr val="tx1"/>
                          </a:solidFill>
                        </a:rPr>
                        <a:t>157</a:t>
                      </a:r>
                    </a:p>
                  </a:txBody>
                  <a:tcPr marL="0" marR="0" marT="18000" marB="18000" anchor="ctr"/>
                </a:tc>
                <a:tc>
                  <a:txBody>
                    <a:bodyPr/>
                    <a:lstStyle/>
                    <a:p>
                      <a:pPr algn="ctr"/>
                      <a:r>
                        <a:rPr lang="de-DE" sz="1000">
                          <a:solidFill>
                            <a:schemeClr val="tx1"/>
                          </a:solidFill>
                        </a:rPr>
                        <a:t>151</a:t>
                      </a:r>
                    </a:p>
                  </a:txBody>
                  <a:tcPr marL="0" marR="0" marT="18000" marB="18000" anchor="ctr"/>
                </a:tc>
                <a:tc>
                  <a:txBody>
                    <a:bodyPr/>
                    <a:lstStyle/>
                    <a:p>
                      <a:pPr algn="ctr"/>
                      <a:r>
                        <a:rPr lang="de-DE" sz="1000">
                          <a:solidFill>
                            <a:schemeClr val="tx1"/>
                          </a:solidFill>
                        </a:rPr>
                        <a:t>140</a:t>
                      </a:r>
                    </a:p>
                  </a:txBody>
                  <a:tcPr marL="0" marR="0" marT="18000" marB="18000" anchor="ctr"/>
                </a:tc>
                <a:tc>
                  <a:txBody>
                    <a:bodyPr/>
                    <a:lstStyle/>
                    <a:p>
                      <a:pPr algn="ctr"/>
                      <a:r>
                        <a:rPr lang="de-DE" sz="1000">
                          <a:solidFill>
                            <a:schemeClr val="tx1"/>
                          </a:solidFill>
                        </a:rPr>
                        <a:t>139</a:t>
                      </a:r>
                    </a:p>
                  </a:txBody>
                  <a:tcPr marL="0" marR="0" marT="18000" marB="18000" anchor="ctr"/>
                </a:tc>
                <a:tc>
                  <a:txBody>
                    <a:bodyPr/>
                    <a:lstStyle/>
                    <a:p>
                      <a:pPr algn="ctr"/>
                      <a:r>
                        <a:rPr lang="de-DE" sz="1000">
                          <a:solidFill>
                            <a:schemeClr val="tx1"/>
                          </a:solidFill>
                        </a:rPr>
                        <a:t>135</a:t>
                      </a:r>
                    </a:p>
                  </a:txBody>
                  <a:tcPr marL="0" marR="0" marT="18000" marB="18000" anchor="ctr"/>
                </a:tc>
                <a:tc>
                  <a:txBody>
                    <a:bodyPr/>
                    <a:lstStyle/>
                    <a:p>
                      <a:pPr algn="ctr"/>
                      <a:r>
                        <a:rPr lang="de-DE" sz="1000">
                          <a:solidFill>
                            <a:schemeClr val="tx1"/>
                          </a:solidFill>
                        </a:rPr>
                        <a:t>129</a:t>
                      </a:r>
                    </a:p>
                  </a:txBody>
                  <a:tcPr marL="0" marR="0" marT="18000" marB="18000" anchor="ctr"/>
                </a:tc>
                <a:tc>
                  <a:txBody>
                    <a:bodyPr/>
                    <a:lstStyle/>
                    <a:p>
                      <a:pPr algn="ctr"/>
                      <a:r>
                        <a:rPr lang="de-DE" sz="1000">
                          <a:solidFill>
                            <a:schemeClr val="tx1"/>
                          </a:solidFill>
                        </a:rPr>
                        <a:t>125</a:t>
                      </a:r>
                    </a:p>
                  </a:txBody>
                  <a:tcPr marL="0" marR="0" marT="18000" marB="18000" anchor="ctr"/>
                </a:tc>
                <a:tc>
                  <a:txBody>
                    <a:bodyPr/>
                    <a:lstStyle/>
                    <a:p>
                      <a:pPr algn="ctr"/>
                      <a:r>
                        <a:rPr lang="de-DE" sz="1000">
                          <a:solidFill>
                            <a:schemeClr val="tx1"/>
                          </a:solidFill>
                        </a:rPr>
                        <a:t>120</a:t>
                      </a:r>
                    </a:p>
                  </a:txBody>
                  <a:tcPr marL="0" marR="0" marT="18000" marB="18000" anchor="ctr"/>
                </a:tc>
                <a:tc>
                  <a:txBody>
                    <a:bodyPr/>
                    <a:lstStyle/>
                    <a:p>
                      <a:pPr algn="ctr"/>
                      <a:r>
                        <a:rPr lang="de-DE" sz="1000">
                          <a:solidFill>
                            <a:schemeClr val="tx1"/>
                          </a:solidFill>
                        </a:rPr>
                        <a:t>112</a:t>
                      </a:r>
                    </a:p>
                  </a:txBody>
                  <a:tcPr marL="0" marR="0" marT="18000" marB="18000" anchor="ctr"/>
                </a:tc>
                <a:tc>
                  <a:txBody>
                    <a:bodyPr/>
                    <a:lstStyle/>
                    <a:p>
                      <a:pPr algn="ctr"/>
                      <a:r>
                        <a:rPr lang="de-DE" sz="1000">
                          <a:solidFill>
                            <a:schemeClr val="tx1"/>
                          </a:solidFill>
                        </a:rPr>
                        <a:t>68</a:t>
                      </a:r>
                    </a:p>
                  </a:txBody>
                  <a:tcPr marL="0" marR="0" marT="18000" marB="18000" anchor="ctr"/>
                </a:tc>
                <a:tc>
                  <a:txBody>
                    <a:bodyPr/>
                    <a:lstStyle/>
                    <a:p>
                      <a:pPr algn="ctr"/>
                      <a:r>
                        <a:rPr lang="de-DE" sz="1000">
                          <a:solidFill>
                            <a:schemeClr val="tx1"/>
                          </a:solidFill>
                        </a:rPr>
                        <a:t>26</a:t>
                      </a:r>
                    </a:p>
                  </a:txBody>
                  <a:tcPr marL="0" marR="0" marT="18000" marB="18000" anchor="ctr"/>
                </a:tc>
                <a:tc>
                  <a:txBody>
                    <a:bodyPr/>
                    <a:lstStyle/>
                    <a:p>
                      <a:pPr algn="ctr"/>
                      <a:r>
                        <a:rPr lang="de-DE" sz="1000">
                          <a:solidFill>
                            <a:schemeClr val="tx1"/>
                          </a:solidFill>
                        </a:rPr>
                        <a:t>1</a:t>
                      </a:r>
                    </a:p>
                  </a:txBody>
                  <a:tcPr marL="0" marR="0" marT="18000" marB="18000" anchor="ctr"/>
                </a:tc>
                <a:extLst>
                  <a:ext uri="{0D108BD9-81ED-4DB2-BD59-A6C34878D82A}">
                    <a16:rowId xmlns:a16="http://schemas.microsoft.com/office/drawing/2014/main" val="1001529525"/>
                  </a:ext>
                </a:extLst>
              </a:tr>
              <a:tr h="201437">
                <a:tc>
                  <a:txBody>
                    <a:bodyPr/>
                    <a:lstStyle/>
                    <a:p>
                      <a:pPr algn="l"/>
                      <a:r>
                        <a:rPr lang="de-DE" sz="1000">
                          <a:solidFill>
                            <a:schemeClr val="bg1"/>
                          </a:solidFill>
                        </a:rPr>
                        <a:t>Placebo + CIT</a:t>
                      </a:r>
                    </a:p>
                  </a:txBody>
                  <a:tcPr marL="108000" marR="0" marT="18000" marB="18000" anchor="ctr">
                    <a:solidFill>
                      <a:schemeClr val="accent6"/>
                    </a:solidFill>
                  </a:tcPr>
                </a:tc>
                <a:tc>
                  <a:txBody>
                    <a:bodyPr/>
                    <a:lstStyle/>
                    <a:p>
                      <a:pPr algn="ctr"/>
                      <a:r>
                        <a:rPr lang="de-DE" sz="1000">
                          <a:solidFill>
                            <a:schemeClr val="tx1"/>
                          </a:solidFill>
                        </a:rPr>
                        <a:t>201</a:t>
                      </a:r>
                    </a:p>
                  </a:txBody>
                  <a:tcPr marL="0" marR="0" marT="18000" marB="18000" anchor="ctr"/>
                </a:tc>
                <a:tc>
                  <a:txBody>
                    <a:bodyPr/>
                    <a:lstStyle/>
                    <a:p>
                      <a:pPr algn="ctr"/>
                      <a:r>
                        <a:rPr lang="de-DE" sz="1000">
                          <a:solidFill>
                            <a:schemeClr val="tx1"/>
                          </a:solidFill>
                        </a:rPr>
                        <a:t>191</a:t>
                      </a:r>
                    </a:p>
                  </a:txBody>
                  <a:tcPr marL="0" marR="0" marT="18000" marB="18000" anchor="ctr"/>
                </a:tc>
                <a:tc>
                  <a:txBody>
                    <a:bodyPr/>
                    <a:lstStyle/>
                    <a:p>
                      <a:pPr algn="ctr"/>
                      <a:r>
                        <a:rPr lang="de-DE" sz="1000">
                          <a:solidFill>
                            <a:schemeClr val="tx1"/>
                          </a:solidFill>
                        </a:rPr>
                        <a:t>172</a:t>
                      </a:r>
                    </a:p>
                  </a:txBody>
                  <a:tcPr marL="0" marR="0" marT="18000" marB="18000" anchor="ctr"/>
                </a:tc>
                <a:tc>
                  <a:txBody>
                    <a:bodyPr/>
                    <a:lstStyle/>
                    <a:p>
                      <a:pPr algn="ctr"/>
                      <a:r>
                        <a:rPr lang="de-DE" sz="1000">
                          <a:solidFill>
                            <a:schemeClr val="tx1"/>
                          </a:solidFill>
                        </a:rPr>
                        <a:t>170</a:t>
                      </a:r>
                    </a:p>
                  </a:txBody>
                  <a:tcPr marL="0" marR="0" marT="18000" marB="18000" anchor="ctr"/>
                </a:tc>
                <a:tc>
                  <a:txBody>
                    <a:bodyPr/>
                    <a:lstStyle/>
                    <a:p>
                      <a:pPr algn="ctr"/>
                      <a:r>
                        <a:rPr lang="de-DE" sz="1000">
                          <a:solidFill>
                            <a:schemeClr val="tx1"/>
                          </a:solidFill>
                        </a:rPr>
                        <a:t>164</a:t>
                      </a:r>
                    </a:p>
                  </a:txBody>
                  <a:tcPr marL="0" marR="0" marT="18000" marB="18000" anchor="ctr"/>
                </a:tc>
                <a:tc>
                  <a:txBody>
                    <a:bodyPr/>
                    <a:lstStyle/>
                    <a:p>
                      <a:pPr algn="ctr"/>
                      <a:r>
                        <a:rPr lang="de-DE" sz="1000">
                          <a:solidFill>
                            <a:schemeClr val="tx1"/>
                          </a:solidFill>
                        </a:rPr>
                        <a:t>157</a:t>
                      </a:r>
                    </a:p>
                  </a:txBody>
                  <a:tcPr marL="0" marR="0" marT="18000" marB="18000" anchor="ctr"/>
                </a:tc>
                <a:tc>
                  <a:txBody>
                    <a:bodyPr/>
                    <a:lstStyle/>
                    <a:p>
                      <a:pPr algn="ctr"/>
                      <a:r>
                        <a:rPr lang="de-DE" sz="1000">
                          <a:solidFill>
                            <a:schemeClr val="tx1"/>
                          </a:solidFill>
                        </a:rPr>
                        <a:t>149</a:t>
                      </a:r>
                    </a:p>
                  </a:txBody>
                  <a:tcPr marL="0" marR="0" marT="18000" marB="18000" anchor="ctr"/>
                </a:tc>
                <a:tc>
                  <a:txBody>
                    <a:bodyPr/>
                    <a:lstStyle/>
                    <a:p>
                      <a:pPr algn="ctr"/>
                      <a:r>
                        <a:rPr lang="de-DE" sz="1000">
                          <a:solidFill>
                            <a:schemeClr val="tx1"/>
                          </a:solidFill>
                        </a:rPr>
                        <a:t>144</a:t>
                      </a:r>
                    </a:p>
                  </a:txBody>
                  <a:tcPr marL="0" marR="0" marT="18000" marB="18000" anchor="ctr"/>
                </a:tc>
                <a:tc>
                  <a:txBody>
                    <a:bodyPr/>
                    <a:lstStyle/>
                    <a:p>
                      <a:pPr algn="ctr"/>
                      <a:r>
                        <a:rPr lang="de-DE" sz="1000">
                          <a:solidFill>
                            <a:schemeClr val="tx1"/>
                          </a:solidFill>
                        </a:rPr>
                        <a:t>140</a:t>
                      </a:r>
                    </a:p>
                  </a:txBody>
                  <a:tcPr marL="0" marR="0" marT="18000" marB="18000" anchor="ctr"/>
                </a:tc>
                <a:tc>
                  <a:txBody>
                    <a:bodyPr/>
                    <a:lstStyle/>
                    <a:p>
                      <a:pPr algn="ctr"/>
                      <a:r>
                        <a:rPr lang="de-DE" sz="1000">
                          <a:solidFill>
                            <a:schemeClr val="tx1"/>
                          </a:solidFill>
                        </a:rPr>
                        <a:t>135</a:t>
                      </a:r>
                    </a:p>
                  </a:txBody>
                  <a:tcPr marL="0" marR="0" marT="18000" marB="18000" anchor="ctr"/>
                </a:tc>
                <a:tc>
                  <a:txBody>
                    <a:bodyPr/>
                    <a:lstStyle/>
                    <a:p>
                      <a:pPr algn="ctr"/>
                      <a:r>
                        <a:rPr lang="de-DE" sz="1000">
                          <a:solidFill>
                            <a:schemeClr val="tx1"/>
                          </a:solidFill>
                        </a:rPr>
                        <a:t>133</a:t>
                      </a:r>
                    </a:p>
                  </a:txBody>
                  <a:tcPr marL="0" marR="0" marT="18000" marB="18000" anchor="ctr"/>
                </a:tc>
                <a:tc>
                  <a:txBody>
                    <a:bodyPr/>
                    <a:lstStyle/>
                    <a:p>
                      <a:pPr algn="ctr"/>
                      <a:r>
                        <a:rPr lang="de-DE" sz="1000">
                          <a:solidFill>
                            <a:schemeClr val="tx1"/>
                          </a:solidFill>
                        </a:rPr>
                        <a:t>132</a:t>
                      </a:r>
                    </a:p>
                  </a:txBody>
                  <a:tcPr marL="0" marR="0" marT="18000" marB="18000" anchor="ctr"/>
                </a:tc>
                <a:tc>
                  <a:txBody>
                    <a:bodyPr/>
                    <a:lstStyle/>
                    <a:p>
                      <a:pPr algn="ctr"/>
                      <a:r>
                        <a:rPr lang="de-DE" sz="1000">
                          <a:solidFill>
                            <a:schemeClr val="tx1"/>
                          </a:solidFill>
                        </a:rPr>
                        <a:t>130</a:t>
                      </a:r>
                    </a:p>
                  </a:txBody>
                  <a:tcPr marL="0" marR="0" marT="18000" marB="18000" anchor="ctr"/>
                </a:tc>
                <a:tc>
                  <a:txBody>
                    <a:bodyPr/>
                    <a:lstStyle/>
                    <a:p>
                      <a:pPr algn="ctr"/>
                      <a:r>
                        <a:rPr lang="de-DE" sz="1000">
                          <a:solidFill>
                            <a:schemeClr val="tx1"/>
                          </a:solidFill>
                        </a:rPr>
                        <a:t>115</a:t>
                      </a:r>
                    </a:p>
                  </a:txBody>
                  <a:tcPr marL="0" marR="0" marT="18000" marB="18000" anchor="ctr"/>
                </a:tc>
                <a:tc>
                  <a:txBody>
                    <a:bodyPr/>
                    <a:lstStyle/>
                    <a:p>
                      <a:pPr algn="ctr"/>
                      <a:r>
                        <a:rPr lang="de-DE" sz="1000">
                          <a:solidFill>
                            <a:schemeClr val="tx1"/>
                          </a:solidFill>
                        </a:rPr>
                        <a:t>69</a:t>
                      </a:r>
                    </a:p>
                  </a:txBody>
                  <a:tcPr marL="0" marR="0" marT="18000" marB="18000" anchor="ctr"/>
                </a:tc>
                <a:tc>
                  <a:txBody>
                    <a:bodyPr/>
                    <a:lstStyle/>
                    <a:p>
                      <a:pPr algn="ctr"/>
                      <a:r>
                        <a:rPr lang="de-DE" sz="1000">
                          <a:solidFill>
                            <a:schemeClr val="tx1"/>
                          </a:solidFill>
                        </a:rPr>
                        <a:t>24</a:t>
                      </a:r>
                    </a:p>
                  </a:txBody>
                  <a:tcPr marL="0" marR="0" marT="18000" marB="18000" anchor="ctr"/>
                </a:tc>
                <a:tc>
                  <a:txBody>
                    <a:bodyPr/>
                    <a:lstStyle/>
                    <a:p>
                      <a:pPr algn="ctr"/>
                      <a:r>
                        <a:rPr lang="de-DE" sz="1000">
                          <a:solidFill>
                            <a:schemeClr val="tx1"/>
                          </a:solidFill>
                        </a:rPr>
                        <a:t>1</a:t>
                      </a:r>
                    </a:p>
                  </a:txBody>
                  <a:tcPr marL="0" marR="0" marT="18000" marB="18000" anchor="ctr"/>
                </a:tc>
                <a:extLst>
                  <a:ext uri="{0D108BD9-81ED-4DB2-BD59-A6C34878D82A}">
                    <a16:rowId xmlns:a16="http://schemas.microsoft.com/office/drawing/2014/main" val="2876687392"/>
                  </a:ext>
                </a:extLst>
              </a:tr>
            </a:tbl>
          </a:graphicData>
        </a:graphic>
      </p:graphicFrame>
      <p:grpSp>
        <p:nvGrpSpPr>
          <p:cNvPr id="69" name="Gruppieren 68">
            <a:extLst>
              <a:ext uri="{FF2B5EF4-FFF2-40B4-BE49-F238E27FC236}">
                <a16:creationId xmlns:a16="http://schemas.microsoft.com/office/drawing/2014/main" id="{75A2F92E-C721-CAB2-670A-BC8EE942D32C}"/>
              </a:ext>
            </a:extLst>
          </p:cNvPr>
          <p:cNvGrpSpPr/>
          <p:nvPr/>
        </p:nvGrpSpPr>
        <p:grpSpPr>
          <a:xfrm>
            <a:off x="806400" y="1592799"/>
            <a:ext cx="6193219" cy="3402333"/>
            <a:chOff x="806400" y="1592799"/>
            <a:chExt cx="6193219" cy="3402333"/>
          </a:xfrm>
        </p:grpSpPr>
        <p:cxnSp>
          <p:nvCxnSpPr>
            <p:cNvPr id="70" name="Gerade Verbindung 69">
              <a:extLst>
                <a:ext uri="{FF2B5EF4-FFF2-40B4-BE49-F238E27FC236}">
                  <a16:creationId xmlns:a16="http://schemas.microsoft.com/office/drawing/2014/main" id="{150DA2C6-B949-E45D-043E-A8D51BAC08B0}"/>
                </a:ext>
              </a:extLst>
            </p:cNvPr>
            <p:cNvCxnSpPr>
              <a:cxnSpLocks/>
            </p:cNvCxnSpPr>
            <p:nvPr/>
          </p:nvCxnSpPr>
          <p:spPr>
            <a:xfrm>
              <a:off x="1645139" y="1671207"/>
              <a:ext cx="0" cy="27407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71">
              <a:extLst>
                <a:ext uri="{FF2B5EF4-FFF2-40B4-BE49-F238E27FC236}">
                  <a16:creationId xmlns:a16="http://schemas.microsoft.com/office/drawing/2014/main" id="{EFDA982B-BEED-407E-6D17-EC3899050773}"/>
                </a:ext>
              </a:extLst>
            </p:cNvPr>
            <p:cNvCxnSpPr>
              <a:cxnSpLocks/>
            </p:cNvCxnSpPr>
            <p:nvPr/>
          </p:nvCxnSpPr>
          <p:spPr>
            <a:xfrm flipH="1">
              <a:off x="1636537" y="4415667"/>
              <a:ext cx="52952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 Verbindung 73">
              <a:extLst>
                <a:ext uri="{FF2B5EF4-FFF2-40B4-BE49-F238E27FC236}">
                  <a16:creationId xmlns:a16="http://schemas.microsoft.com/office/drawing/2014/main" id="{610253A8-9C20-E9D0-9C15-0AEED5AA6522}"/>
                </a:ext>
              </a:extLst>
            </p:cNvPr>
            <p:cNvCxnSpPr>
              <a:cxnSpLocks/>
            </p:cNvCxnSpPr>
            <p:nvPr/>
          </p:nvCxnSpPr>
          <p:spPr>
            <a:xfrm flipH="1">
              <a:off x="1599420" y="434892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 Verbindung 74">
              <a:extLst>
                <a:ext uri="{FF2B5EF4-FFF2-40B4-BE49-F238E27FC236}">
                  <a16:creationId xmlns:a16="http://schemas.microsoft.com/office/drawing/2014/main" id="{917A68BB-E6BE-41A6-53B0-D07B27A3CA49}"/>
                </a:ext>
              </a:extLst>
            </p:cNvPr>
            <p:cNvCxnSpPr>
              <a:cxnSpLocks/>
            </p:cNvCxnSpPr>
            <p:nvPr/>
          </p:nvCxnSpPr>
          <p:spPr>
            <a:xfrm flipH="1">
              <a:off x="1599420" y="330187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 Verbindung 75">
              <a:extLst>
                <a:ext uri="{FF2B5EF4-FFF2-40B4-BE49-F238E27FC236}">
                  <a16:creationId xmlns:a16="http://schemas.microsoft.com/office/drawing/2014/main" id="{842925B3-1513-EBBE-799B-97BBAB6E577E}"/>
                </a:ext>
              </a:extLst>
            </p:cNvPr>
            <p:cNvCxnSpPr>
              <a:cxnSpLocks/>
            </p:cNvCxnSpPr>
            <p:nvPr/>
          </p:nvCxnSpPr>
          <p:spPr>
            <a:xfrm flipH="1">
              <a:off x="1599420" y="27783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8AD19FDB-03B6-E041-9CB2-CBC1AC457B08}"/>
                </a:ext>
              </a:extLst>
            </p:cNvPr>
            <p:cNvCxnSpPr>
              <a:cxnSpLocks/>
            </p:cNvCxnSpPr>
            <p:nvPr/>
          </p:nvCxnSpPr>
          <p:spPr>
            <a:xfrm flipH="1">
              <a:off x="1599420" y="225482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feld 77">
              <a:extLst>
                <a:ext uri="{FF2B5EF4-FFF2-40B4-BE49-F238E27FC236}">
                  <a16:creationId xmlns:a16="http://schemas.microsoft.com/office/drawing/2014/main" id="{3027FA39-2535-CADF-2925-98B75EA27388}"/>
                </a:ext>
              </a:extLst>
            </p:cNvPr>
            <p:cNvSpPr txBox="1"/>
            <p:nvPr/>
          </p:nvSpPr>
          <p:spPr>
            <a:xfrm>
              <a:off x="2890183" y="4687355"/>
              <a:ext cx="2787944" cy="307777"/>
            </a:xfrm>
            <a:prstGeom prst="rect">
              <a:avLst/>
            </a:prstGeom>
            <a:noFill/>
          </p:spPr>
          <p:txBody>
            <a:bodyPr wrap="none" rtlCol="0">
              <a:spAutoFit/>
            </a:bodyPr>
            <a:lstStyle/>
            <a:p>
              <a:pPr algn="ctr"/>
              <a:r>
                <a:rPr lang="de-DE" sz="1400" b="1"/>
                <a:t>Duration </a:t>
              </a:r>
              <a:r>
                <a:rPr lang="de-DE" sz="1400" b="1" err="1"/>
                <a:t>of</a:t>
              </a:r>
              <a:r>
                <a:rPr lang="de-DE" sz="1400" b="1"/>
                <a:t> </a:t>
              </a:r>
              <a:r>
                <a:rPr lang="de-DE" sz="1400" b="1" err="1"/>
                <a:t>response</a:t>
              </a:r>
              <a:r>
                <a:rPr lang="de-DE" sz="1400" b="1"/>
                <a:t>, </a:t>
              </a:r>
              <a:r>
                <a:rPr lang="de-DE" sz="1400" b="1" err="1"/>
                <a:t>months</a:t>
              </a:r>
              <a:endParaRPr lang="de-DE" sz="1400" b="1"/>
            </a:p>
          </p:txBody>
        </p:sp>
        <p:sp>
          <p:nvSpPr>
            <p:cNvPr id="79" name="Textfeld 78">
              <a:extLst>
                <a:ext uri="{FF2B5EF4-FFF2-40B4-BE49-F238E27FC236}">
                  <a16:creationId xmlns:a16="http://schemas.microsoft.com/office/drawing/2014/main" id="{C0771EB7-6D4B-375F-6D3A-846F8A1E9CAB}"/>
                </a:ext>
              </a:extLst>
            </p:cNvPr>
            <p:cNvSpPr txBox="1"/>
            <p:nvPr/>
          </p:nvSpPr>
          <p:spPr>
            <a:xfrm>
              <a:off x="1570163" y="4450099"/>
              <a:ext cx="269625" cy="276999"/>
            </a:xfrm>
            <a:prstGeom prst="rect">
              <a:avLst/>
            </a:prstGeom>
            <a:noFill/>
          </p:spPr>
          <p:txBody>
            <a:bodyPr wrap="none" rtlCol="0">
              <a:spAutoFit/>
            </a:bodyPr>
            <a:lstStyle/>
            <a:p>
              <a:pPr algn="ctr"/>
              <a:r>
                <a:rPr lang="de-DE" sz="1200"/>
                <a:t>0</a:t>
              </a:r>
            </a:p>
          </p:txBody>
        </p:sp>
        <p:sp>
          <p:nvSpPr>
            <p:cNvPr id="80" name="Textfeld 79">
              <a:extLst>
                <a:ext uri="{FF2B5EF4-FFF2-40B4-BE49-F238E27FC236}">
                  <a16:creationId xmlns:a16="http://schemas.microsoft.com/office/drawing/2014/main" id="{974A0843-6F69-537A-0665-EB911A06CC89}"/>
                </a:ext>
              </a:extLst>
            </p:cNvPr>
            <p:cNvSpPr txBox="1"/>
            <p:nvPr/>
          </p:nvSpPr>
          <p:spPr>
            <a:xfrm>
              <a:off x="2812079" y="4450099"/>
              <a:ext cx="354584" cy="276999"/>
            </a:xfrm>
            <a:prstGeom prst="rect">
              <a:avLst/>
            </a:prstGeom>
            <a:noFill/>
          </p:spPr>
          <p:txBody>
            <a:bodyPr wrap="none" rtlCol="0">
              <a:spAutoFit/>
            </a:bodyPr>
            <a:lstStyle/>
            <a:p>
              <a:pPr algn="ctr"/>
              <a:r>
                <a:rPr lang="de-DE" sz="1200"/>
                <a:t>24</a:t>
              </a:r>
            </a:p>
          </p:txBody>
        </p:sp>
        <p:sp>
          <p:nvSpPr>
            <p:cNvPr id="81" name="Textfeld 80">
              <a:extLst>
                <a:ext uri="{FF2B5EF4-FFF2-40B4-BE49-F238E27FC236}">
                  <a16:creationId xmlns:a16="http://schemas.microsoft.com/office/drawing/2014/main" id="{22515045-8033-A3EE-C857-5A7FC06D3CD8}"/>
                </a:ext>
              </a:extLst>
            </p:cNvPr>
            <p:cNvSpPr txBox="1"/>
            <p:nvPr/>
          </p:nvSpPr>
          <p:spPr>
            <a:xfrm>
              <a:off x="3444576" y="4450099"/>
              <a:ext cx="354584" cy="276999"/>
            </a:xfrm>
            <a:prstGeom prst="rect">
              <a:avLst/>
            </a:prstGeom>
            <a:noFill/>
          </p:spPr>
          <p:txBody>
            <a:bodyPr wrap="none" rtlCol="0">
              <a:spAutoFit/>
            </a:bodyPr>
            <a:lstStyle/>
            <a:p>
              <a:pPr algn="ctr"/>
              <a:r>
                <a:rPr lang="de-DE" sz="1200"/>
                <a:t>36</a:t>
              </a:r>
            </a:p>
          </p:txBody>
        </p:sp>
        <p:sp>
          <p:nvSpPr>
            <p:cNvPr id="82" name="Textfeld 81">
              <a:extLst>
                <a:ext uri="{FF2B5EF4-FFF2-40B4-BE49-F238E27FC236}">
                  <a16:creationId xmlns:a16="http://schemas.microsoft.com/office/drawing/2014/main" id="{9CDE4836-1D39-D0B2-5CD4-1EE8B4EE1FA3}"/>
                </a:ext>
              </a:extLst>
            </p:cNvPr>
            <p:cNvSpPr txBox="1"/>
            <p:nvPr/>
          </p:nvSpPr>
          <p:spPr>
            <a:xfrm>
              <a:off x="6645035" y="4451347"/>
              <a:ext cx="354584" cy="276999"/>
            </a:xfrm>
            <a:prstGeom prst="rect">
              <a:avLst/>
            </a:prstGeom>
            <a:noFill/>
          </p:spPr>
          <p:txBody>
            <a:bodyPr wrap="none" rtlCol="0">
              <a:spAutoFit/>
            </a:bodyPr>
            <a:lstStyle/>
            <a:p>
              <a:pPr algn="ctr"/>
              <a:r>
                <a:rPr lang="de-DE" sz="1200"/>
                <a:t>96</a:t>
              </a:r>
            </a:p>
          </p:txBody>
        </p:sp>
        <p:cxnSp>
          <p:nvCxnSpPr>
            <p:cNvPr id="83" name="Gerade Verbindung 82">
              <a:extLst>
                <a:ext uri="{FF2B5EF4-FFF2-40B4-BE49-F238E27FC236}">
                  <a16:creationId xmlns:a16="http://schemas.microsoft.com/office/drawing/2014/main" id="{77D72D4F-0181-BBBD-D7B1-792807301C03}"/>
                </a:ext>
              </a:extLst>
            </p:cNvPr>
            <p:cNvCxnSpPr>
              <a:cxnSpLocks/>
            </p:cNvCxnSpPr>
            <p:nvPr/>
          </p:nvCxnSpPr>
          <p:spPr>
            <a:xfrm flipH="1">
              <a:off x="1599420" y="173129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feld 83">
              <a:extLst>
                <a:ext uri="{FF2B5EF4-FFF2-40B4-BE49-F238E27FC236}">
                  <a16:creationId xmlns:a16="http://schemas.microsoft.com/office/drawing/2014/main" id="{5B375BA3-BE14-EA93-6FA8-11BE857D5F9B}"/>
                </a:ext>
              </a:extLst>
            </p:cNvPr>
            <p:cNvSpPr txBox="1"/>
            <p:nvPr/>
          </p:nvSpPr>
          <p:spPr>
            <a:xfrm>
              <a:off x="806400" y="2198735"/>
              <a:ext cx="400110" cy="1685718"/>
            </a:xfrm>
            <a:prstGeom prst="rect">
              <a:avLst/>
            </a:prstGeom>
            <a:noFill/>
          </p:spPr>
          <p:txBody>
            <a:bodyPr vert="vert270" wrap="none" rtlCol="0">
              <a:spAutoFit/>
            </a:bodyPr>
            <a:lstStyle/>
            <a:p>
              <a:pPr algn="ctr"/>
              <a:r>
                <a:rPr lang="de-DE" sz="1400" b="1"/>
                <a:t>Overall </a:t>
              </a:r>
              <a:r>
                <a:rPr lang="de-DE" sz="1400" b="1" err="1"/>
                <a:t>survival</a:t>
              </a:r>
              <a:r>
                <a:rPr lang="de-DE" sz="1400" b="1"/>
                <a:t>, %</a:t>
              </a:r>
            </a:p>
          </p:txBody>
        </p:sp>
        <p:cxnSp>
          <p:nvCxnSpPr>
            <p:cNvPr id="85" name="Gerade Verbindung 84">
              <a:extLst>
                <a:ext uri="{FF2B5EF4-FFF2-40B4-BE49-F238E27FC236}">
                  <a16:creationId xmlns:a16="http://schemas.microsoft.com/office/drawing/2014/main" id="{00EAA60F-40D7-3BFD-0676-4B9DA2CF8C5B}"/>
                </a:ext>
              </a:extLst>
            </p:cNvPr>
            <p:cNvCxnSpPr>
              <a:cxnSpLocks/>
            </p:cNvCxnSpPr>
            <p:nvPr/>
          </p:nvCxnSpPr>
          <p:spPr>
            <a:xfrm rot="5400000" flipH="1">
              <a:off x="1685361" y="4434841"/>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 Verbindung 85">
              <a:extLst>
                <a:ext uri="{FF2B5EF4-FFF2-40B4-BE49-F238E27FC236}">
                  <a16:creationId xmlns:a16="http://schemas.microsoft.com/office/drawing/2014/main" id="{8D55F0CD-F653-3AE5-F7D6-BE6D1E95FC05}"/>
                </a:ext>
              </a:extLst>
            </p:cNvPr>
            <p:cNvCxnSpPr>
              <a:cxnSpLocks/>
            </p:cNvCxnSpPr>
            <p:nvPr/>
          </p:nvCxnSpPr>
          <p:spPr>
            <a:xfrm rot="5400000" flipH="1">
              <a:off x="6799468"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 Verbindung 86">
              <a:extLst>
                <a:ext uri="{FF2B5EF4-FFF2-40B4-BE49-F238E27FC236}">
                  <a16:creationId xmlns:a16="http://schemas.microsoft.com/office/drawing/2014/main" id="{735FBE30-38DF-8DCA-D8BD-803140D208F6}"/>
                </a:ext>
              </a:extLst>
            </p:cNvPr>
            <p:cNvCxnSpPr>
              <a:cxnSpLocks/>
            </p:cNvCxnSpPr>
            <p:nvPr/>
          </p:nvCxnSpPr>
          <p:spPr>
            <a:xfrm rot="5400000" flipH="1">
              <a:off x="2644257" y="4434841"/>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 Verbindung 87">
              <a:extLst>
                <a:ext uri="{FF2B5EF4-FFF2-40B4-BE49-F238E27FC236}">
                  <a16:creationId xmlns:a16="http://schemas.microsoft.com/office/drawing/2014/main" id="{DBDD495A-6862-6C82-0E80-1B4EBF763E61}"/>
                </a:ext>
              </a:extLst>
            </p:cNvPr>
            <p:cNvCxnSpPr>
              <a:cxnSpLocks/>
            </p:cNvCxnSpPr>
            <p:nvPr/>
          </p:nvCxnSpPr>
          <p:spPr>
            <a:xfrm rot="5400000" flipH="1">
              <a:off x="3603153" y="4434841"/>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 Verbindung 88">
              <a:extLst>
                <a:ext uri="{FF2B5EF4-FFF2-40B4-BE49-F238E27FC236}">
                  <a16:creationId xmlns:a16="http://schemas.microsoft.com/office/drawing/2014/main" id="{88A0AEAB-017E-0BA2-CEB2-87A46626EDAE}"/>
                </a:ext>
              </a:extLst>
            </p:cNvPr>
            <p:cNvCxnSpPr>
              <a:cxnSpLocks/>
            </p:cNvCxnSpPr>
            <p:nvPr/>
          </p:nvCxnSpPr>
          <p:spPr>
            <a:xfrm rot="5400000" flipH="1">
              <a:off x="4562049"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 Verbindung 89">
              <a:extLst>
                <a:ext uri="{FF2B5EF4-FFF2-40B4-BE49-F238E27FC236}">
                  <a16:creationId xmlns:a16="http://schemas.microsoft.com/office/drawing/2014/main" id="{D7D412A5-1FD2-3A02-F93E-0E5E028D8087}"/>
                </a:ext>
              </a:extLst>
            </p:cNvPr>
            <p:cNvCxnSpPr>
              <a:cxnSpLocks/>
            </p:cNvCxnSpPr>
            <p:nvPr/>
          </p:nvCxnSpPr>
          <p:spPr>
            <a:xfrm rot="5400000" flipH="1">
              <a:off x="5520945"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feld 90">
              <a:extLst>
                <a:ext uri="{FF2B5EF4-FFF2-40B4-BE49-F238E27FC236}">
                  <a16:creationId xmlns:a16="http://schemas.microsoft.com/office/drawing/2014/main" id="{19C22735-3A20-9CB0-1C63-527D3F5257CA}"/>
                </a:ext>
              </a:extLst>
            </p:cNvPr>
            <p:cNvSpPr txBox="1"/>
            <p:nvPr/>
          </p:nvSpPr>
          <p:spPr>
            <a:xfrm>
              <a:off x="4406248" y="4450099"/>
              <a:ext cx="354584" cy="276999"/>
            </a:xfrm>
            <a:prstGeom prst="rect">
              <a:avLst/>
            </a:prstGeom>
            <a:noFill/>
          </p:spPr>
          <p:txBody>
            <a:bodyPr wrap="none" rtlCol="0">
              <a:spAutoFit/>
            </a:bodyPr>
            <a:lstStyle/>
            <a:p>
              <a:pPr algn="ctr"/>
              <a:r>
                <a:rPr lang="de-DE" sz="1200"/>
                <a:t>54</a:t>
              </a:r>
            </a:p>
          </p:txBody>
        </p:sp>
        <p:sp>
          <p:nvSpPr>
            <p:cNvPr id="92" name="Textfeld 91">
              <a:extLst>
                <a:ext uri="{FF2B5EF4-FFF2-40B4-BE49-F238E27FC236}">
                  <a16:creationId xmlns:a16="http://schemas.microsoft.com/office/drawing/2014/main" id="{A52F4CED-65A1-852F-F4DD-F85764070034}"/>
                </a:ext>
              </a:extLst>
            </p:cNvPr>
            <p:cNvSpPr txBox="1"/>
            <p:nvPr/>
          </p:nvSpPr>
          <p:spPr>
            <a:xfrm>
              <a:off x="5368408" y="4450099"/>
              <a:ext cx="354584" cy="276999"/>
            </a:xfrm>
            <a:prstGeom prst="rect">
              <a:avLst/>
            </a:prstGeom>
            <a:noFill/>
          </p:spPr>
          <p:txBody>
            <a:bodyPr wrap="none" rtlCol="0">
              <a:spAutoFit/>
            </a:bodyPr>
            <a:lstStyle/>
            <a:p>
              <a:pPr algn="ctr"/>
              <a:r>
                <a:rPr lang="de-DE" sz="1200"/>
                <a:t>72</a:t>
              </a:r>
            </a:p>
          </p:txBody>
        </p:sp>
        <p:cxnSp>
          <p:nvCxnSpPr>
            <p:cNvPr id="93" name="Gerade Verbindung 92">
              <a:extLst>
                <a:ext uri="{FF2B5EF4-FFF2-40B4-BE49-F238E27FC236}">
                  <a16:creationId xmlns:a16="http://schemas.microsoft.com/office/drawing/2014/main" id="{9958E4AD-2420-4EA5-2326-3977762498F1}"/>
                </a:ext>
              </a:extLst>
            </p:cNvPr>
            <p:cNvCxnSpPr>
              <a:cxnSpLocks/>
            </p:cNvCxnSpPr>
            <p:nvPr/>
          </p:nvCxnSpPr>
          <p:spPr>
            <a:xfrm rot="5400000" flipH="1">
              <a:off x="5840577"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feld 93">
              <a:extLst>
                <a:ext uri="{FF2B5EF4-FFF2-40B4-BE49-F238E27FC236}">
                  <a16:creationId xmlns:a16="http://schemas.microsoft.com/office/drawing/2014/main" id="{F2F4C9BB-ACCC-02AC-D3BB-468F42F7BC16}"/>
                </a:ext>
              </a:extLst>
            </p:cNvPr>
            <p:cNvSpPr txBox="1"/>
            <p:nvPr/>
          </p:nvSpPr>
          <p:spPr>
            <a:xfrm>
              <a:off x="5692214" y="4450099"/>
              <a:ext cx="354584" cy="276999"/>
            </a:xfrm>
            <a:prstGeom prst="rect">
              <a:avLst/>
            </a:prstGeom>
            <a:noFill/>
          </p:spPr>
          <p:txBody>
            <a:bodyPr wrap="none" rtlCol="0">
              <a:spAutoFit/>
            </a:bodyPr>
            <a:lstStyle/>
            <a:p>
              <a:pPr algn="ctr"/>
              <a:r>
                <a:rPr lang="de-DE" sz="1200"/>
                <a:t>78</a:t>
              </a:r>
            </a:p>
          </p:txBody>
        </p:sp>
        <p:cxnSp>
          <p:nvCxnSpPr>
            <p:cNvPr id="95" name="Gerade Verbindung 94">
              <a:extLst>
                <a:ext uri="{FF2B5EF4-FFF2-40B4-BE49-F238E27FC236}">
                  <a16:creationId xmlns:a16="http://schemas.microsoft.com/office/drawing/2014/main" id="{11603241-9817-67FB-03BF-9F2D8E074C12}"/>
                </a:ext>
              </a:extLst>
            </p:cNvPr>
            <p:cNvCxnSpPr>
              <a:cxnSpLocks/>
            </p:cNvCxnSpPr>
            <p:nvPr/>
          </p:nvCxnSpPr>
          <p:spPr>
            <a:xfrm rot="5400000" flipH="1">
              <a:off x="6160209"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feld 95">
              <a:extLst>
                <a:ext uri="{FF2B5EF4-FFF2-40B4-BE49-F238E27FC236}">
                  <a16:creationId xmlns:a16="http://schemas.microsoft.com/office/drawing/2014/main" id="{BA9F873D-2748-79FB-98DB-140BA4C01928}"/>
                </a:ext>
              </a:extLst>
            </p:cNvPr>
            <p:cNvSpPr txBox="1"/>
            <p:nvPr/>
          </p:nvSpPr>
          <p:spPr>
            <a:xfrm>
              <a:off x="5999447" y="4450099"/>
              <a:ext cx="354584" cy="276999"/>
            </a:xfrm>
            <a:prstGeom prst="rect">
              <a:avLst/>
            </a:prstGeom>
            <a:noFill/>
          </p:spPr>
          <p:txBody>
            <a:bodyPr wrap="none" rtlCol="0">
              <a:spAutoFit/>
            </a:bodyPr>
            <a:lstStyle/>
            <a:p>
              <a:pPr algn="ctr"/>
              <a:r>
                <a:rPr lang="de-DE" sz="1200"/>
                <a:t>84</a:t>
              </a:r>
            </a:p>
          </p:txBody>
        </p:sp>
        <p:cxnSp>
          <p:nvCxnSpPr>
            <p:cNvPr id="97" name="Gerade Verbindung 96">
              <a:extLst>
                <a:ext uri="{FF2B5EF4-FFF2-40B4-BE49-F238E27FC236}">
                  <a16:creationId xmlns:a16="http://schemas.microsoft.com/office/drawing/2014/main" id="{3AADFAFA-D380-EB78-17FE-20FD8E6D99E4}"/>
                </a:ext>
              </a:extLst>
            </p:cNvPr>
            <p:cNvCxnSpPr>
              <a:cxnSpLocks/>
            </p:cNvCxnSpPr>
            <p:nvPr/>
          </p:nvCxnSpPr>
          <p:spPr>
            <a:xfrm rot="5400000" flipH="1">
              <a:off x="6479841"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feld 97">
              <a:extLst>
                <a:ext uri="{FF2B5EF4-FFF2-40B4-BE49-F238E27FC236}">
                  <a16:creationId xmlns:a16="http://schemas.microsoft.com/office/drawing/2014/main" id="{1F0850F7-70C1-6E28-CE8A-600EF167313F}"/>
                </a:ext>
              </a:extLst>
            </p:cNvPr>
            <p:cNvSpPr txBox="1"/>
            <p:nvPr/>
          </p:nvSpPr>
          <p:spPr>
            <a:xfrm>
              <a:off x="6330972" y="4451347"/>
              <a:ext cx="354584" cy="276999"/>
            </a:xfrm>
            <a:prstGeom prst="rect">
              <a:avLst/>
            </a:prstGeom>
            <a:noFill/>
          </p:spPr>
          <p:txBody>
            <a:bodyPr wrap="none" rtlCol="0">
              <a:spAutoFit/>
            </a:bodyPr>
            <a:lstStyle/>
            <a:p>
              <a:pPr algn="ctr"/>
              <a:r>
                <a:rPr lang="de-DE" sz="1200"/>
                <a:t>90</a:t>
              </a:r>
            </a:p>
          </p:txBody>
        </p:sp>
        <p:cxnSp>
          <p:nvCxnSpPr>
            <p:cNvPr id="99" name="Gerade Verbindung 98">
              <a:extLst>
                <a:ext uri="{FF2B5EF4-FFF2-40B4-BE49-F238E27FC236}">
                  <a16:creationId xmlns:a16="http://schemas.microsoft.com/office/drawing/2014/main" id="{F5AA4C70-C7BF-63B6-C3E9-5F1261E75DD3}"/>
                </a:ext>
              </a:extLst>
            </p:cNvPr>
            <p:cNvCxnSpPr>
              <a:cxnSpLocks/>
            </p:cNvCxnSpPr>
            <p:nvPr/>
          </p:nvCxnSpPr>
          <p:spPr>
            <a:xfrm rot="5400000" flipH="1">
              <a:off x="5201313"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feld 99">
              <a:extLst>
                <a:ext uri="{FF2B5EF4-FFF2-40B4-BE49-F238E27FC236}">
                  <a16:creationId xmlns:a16="http://schemas.microsoft.com/office/drawing/2014/main" id="{11463015-82EA-2AF6-6C9A-9C64802405AB}"/>
                </a:ext>
              </a:extLst>
            </p:cNvPr>
            <p:cNvSpPr txBox="1"/>
            <p:nvPr/>
          </p:nvSpPr>
          <p:spPr>
            <a:xfrm>
              <a:off x="5045302" y="4450099"/>
              <a:ext cx="354584" cy="276999"/>
            </a:xfrm>
            <a:prstGeom prst="rect">
              <a:avLst/>
            </a:prstGeom>
            <a:noFill/>
          </p:spPr>
          <p:txBody>
            <a:bodyPr wrap="none" rtlCol="0">
              <a:spAutoFit/>
            </a:bodyPr>
            <a:lstStyle/>
            <a:p>
              <a:pPr algn="ctr"/>
              <a:r>
                <a:rPr lang="de-DE" sz="1200"/>
                <a:t>66</a:t>
              </a:r>
            </a:p>
          </p:txBody>
        </p:sp>
        <p:cxnSp>
          <p:nvCxnSpPr>
            <p:cNvPr id="101" name="Gerade Verbindung 100">
              <a:extLst>
                <a:ext uri="{FF2B5EF4-FFF2-40B4-BE49-F238E27FC236}">
                  <a16:creationId xmlns:a16="http://schemas.microsoft.com/office/drawing/2014/main" id="{06670CA0-3292-657D-0536-BA7C2C62EEDD}"/>
                </a:ext>
              </a:extLst>
            </p:cNvPr>
            <p:cNvCxnSpPr>
              <a:cxnSpLocks/>
            </p:cNvCxnSpPr>
            <p:nvPr/>
          </p:nvCxnSpPr>
          <p:spPr>
            <a:xfrm rot="5400000" flipH="1">
              <a:off x="4881681"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feld 101">
              <a:extLst>
                <a:ext uri="{FF2B5EF4-FFF2-40B4-BE49-F238E27FC236}">
                  <a16:creationId xmlns:a16="http://schemas.microsoft.com/office/drawing/2014/main" id="{60417EB0-3802-C451-8368-D8DAD06FC5A0}"/>
                </a:ext>
              </a:extLst>
            </p:cNvPr>
            <p:cNvSpPr txBox="1"/>
            <p:nvPr/>
          </p:nvSpPr>
          <p:spPr>
            <a:xfrm>
              <a:off x="4732328" y="4450099"/>
              <a:ext cx="354584" cy="276999"/>
            </a:xfrm>
            <a:prstGeom prst="rect">
              <a:avLst/>
            </a:prstGeom>
            <a:noFill/>
          </p:spPr>
          <p:txBody>
            <a:bodyPr wrap="none" rtlCol="0">
              <a:spAutoFit/>
            </a:bodyPr>
            <a:lstStyle/>
            <a:p>
              <a:pPr algn="ctr"/>
              <a:r>
                <a:rPr lang="de-DE" sz="1200"/>
                <a:t>60</a:t>
              </a:r>
            </a:p>
          </p:txBody>
        </p:sp>
        <p:cxnSp>
          <p:nvCxnSpPr>
            <p:cNvPr id="103" name="Gerade Verbindung 102">
              <a:extLst>
                <a:ext uri="{FF2B5EF4-FFF2-40B4-BE49-F238E27FC236}">
                  <a16:creationId xmlns:a16="http://schemas.microsoft.com/office/drawing/2014/main" id="{9ECEF3FE-7D3C-C052-1070-BAF07C04FA8B}"/>
                </a:ext>
              </a:extLst>
            </p:cNvPr>
            <p:cNvCxnSpPr>
              <a:cxnSpLocks/>
            </p:cNvCxnSpPr>
            <p:nvPr/>
          </p:nvCxnSpPr>
          <p:spPr>
            <a:xfrm rot="5400000" flipH="1">
              <a:off x="4242417"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Textfeld 103">
              <a:extLst>
                <a:ext uri="{FF2B5EF4-FFF2-40B4-BE49-F238E27FC236}">
                  <a16:creationId xmlns:a16="http://schemas.microsoft.com/office/drawing/2014/main" id="{92DCF881-D9CB-4438-D655-A7F0FF7D6A92}"/>
                </a:ext>
              </a:extLst>
            </p:cNvPr>
            <p:cNvSpPr txBox="1"/>
            <p:nvPr/>
          </p:nvSpPr>
          <p:spPr>
            <a:xfrm>
              <a:off x="4084713" y="4450099"/>
              <a:ext cx="354584" cy="276999"/>
            </a:xfrm>
            <a:prstGeom prst="rect">
              <a:avLst/>
            </a:prstGeom>
            <a:noFill/>
          </p:spPr>
          <p:txBody>
            <a:bodyPr wrap="none" rtlCol="0">
              <a:spAutoFit/>
            </a:bodyPr>
            <a:lstStyle/>
            <a:p>
              <a:pPr algn="ctr"/>
              <a:r>
                <a:rPr lang="de-DE" sz="1200"/>
                <a:t>48</a:t>
              </a:r>
            </a:p>
          </p:txBody>
        </p:sp>
        <p:cxnSp>
          <p:nvCxnSpPr>
            <p:cNvPr id="105" name="Gerade Verbindung 104">
              <a:extLst>
                <a:ext uri="{FF2B5EF4-FFF2-40B4-BE49-F238E27FC236}">
                  <a16:creationId xmlns:a16="http://schemas.microsoft.com/office/drawing/2014/main" id="{2969B409-65BD-EFEB-5DB2-BDB7107C77E7}"/>
                </a:ext>
              </a:extLst>
            </p:cNvPr>
            <p:cNvCxnSpPr>
              <a:cxnSpLocks/>
            </p:cNvCxnSpPr>
            <p:nvPr/>
          </p:nvCxnSpPr>
          <p:spPr>
            <a:xfrm rot="5400000" flipH="1">
              <a:off x="3922785"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Textfeld 105">
              <a:extLst>
                <a:ext uri="{FF2B5EF4-FFF2-40B4-BE49-F238E27FC236}">
                  <a16:creationId xmlns:a16="http://schemas.microsoft.com/office/drawing/2014/main" id="{ADFE3E12-407B-3524-B0F5-7D29157817D1}"/>
                </a:ext>
              </a:extLst>
            </p:cNvPr>
            <p:cNvSpPr txBox="1"/>
            <p:nvPr/>
          </p:nvSpPr>
          <p:spPr>
            <a:xfrm>
              <a:off x="3774000" y="4450099"/>
              <a:ext cx="354584" cy="276999"/>
            </a:xfrm>
            <a:prstGeom prst="rect">
              <a:avLst/>
            </a:prstGeom>
            <a:noFill/>
          </p:spPr>
          <p:txBody>
            <a:bodyPr wrap="none" rtlCol="0">
              <a:spAutoFit/>
            </a:bodyPr>
            <a:lstStyle/>
            <a:p>
              <a:pPr algn="ctr"/>
              <a:r>
                <a:rPr lang="de-DE" sz="1200"/>
                <a:t>42</a:t>
              </a:r>
            </a:p>
          </p:txBody>
        </p:sp>
        <p:cxnSp>
          <p:nvCxnSpPr>
            <p:cNvPr id="107" name="Gerade Verbindung 106">
              <a:extLst>
                <a:ext uri="{FF2B5EF4-FFF2-40B4-BE49-F238E27FC236}">
                  <a16:creationId xmlns:a16="http://schemas.microsoft.com/office/drawing/2014/main" id="{26BE3E16-6ADE-0944-2B1C-B0C8A2E7B26B}"/>
                </a:ext>
              </a:extLst>
            </p:cNvPr>
            <p:cNvCxnSpPr>
              <a:cxnSpLocks/>
            </p:cNvCxnSpPr>
            <p:nvPr/>
          </p:nvCxnSpPr>
          <p:spPr>
            <a:xfrm rot="5400000" flipH="1">
              <a:off x="3283521"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 Verbindung 107">
              <a:extLst>
                <a:ext uri="{FF2B5EF4-FFF2-40B4-BE49-F238E27FC236}">
                  <a16:creationId xmlns:a16="http://schemas.microsoft.com/office/drawing/2014/main" id="{EB0117CF-B384-E1CD-0E79-E6EC351512A6}"/>
                </a:ext>
              </a:extLst>
            </p:cNvPr>
            <p:cNvCxnSpPr>
              <a:cxnSpLocks/>
            </p:cNvCxnSpPr>
            <p:nvPr/>
          </p:nvCxnSpPr>
          <p:spPr>
            <a:xfrm rot="5400000" flipH="1">
              <a:off x="2963889"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Textfeld 108">
              <a:extLst>
                <a:ext uri="{FF2B5EF4-FFF2-40B4-BE49-F238E27FC236}">
                  <a16:creationId xmlns:a16="http://schemas.microsoft.com/office/drawing/2014/main" id="{57B99AFE-6990-B6B4-1869-5BC7EC8F0586}"/>
                </a:ext>
              </a:extLst>
            </p:cNvPr>
            <p:cNvSpPr txBox="1"/>
            <p:nvPr/>
          </p:nvSpPr>
          <p:spPr>
            <a:xfrm>
              <a:off x="3123268" y="4450099"/>
              <a:ext cx="354584" cy="276999"/>
            </a:xfrm>
            <a:prstGeom prst="rect">
              <a:avLst/>
            </a:prstGeom>
            <a:noFill/>
          </p:spPr>
          <p:txBody>
            <a:bodyPr wrap="none" rtlCol="0">
              <a:spAutoFit/>
            </a:bodyPr>
            <a:lstStyle/>
            <a:p>
              <a:pPr algn="ctr"/>
              <a:r>
                <a:rPr lang="de-DE" sz="1200"/>
                <a:t>30</a:t>
              </a:r>
            </a:p>
          </p:txBody>
        </p:sp>
        <p:cxnSp>
          <p:nvCxnSpPr>
            <p:cNvPr id="110" name="Gerade Verbindung 109">
              <a:extLst>
                <a:ext uri="{FF2B5EF4-FFF2-40B4-BE49-F238E27FC236}">
                  <a16:creationId xmlns:a16="http://schemas.microsoft.com/office/drawing/2014/main" id="{B6C27DF0-A398-31A8-FCA0-5C8FC4695C1B}"/>
                </a:ext>
              </a:extLst>
            </p:cNvPr>
            <p:cNvCxnSpPr>
              <a:cxnSpLocks/>
            </p:cNvCxnSpPr>
            <p:nvPr/>
          </p:nvCxnSpPr>
          <p:spPr>
            <a:xfrm rot="5400000" flipH="1">
              <a:off x="2324625"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Textfeld 110">
              <a:extLst>
                <a:ext uri="{FF2B5EF4-FFF2-40B4-BE49-F238E27FC236}">
                  <a16:creationId xmlns:a16="http://schemas.microsoft.com/office/drawing/2014/main" id="{23080345-373C-D0C8-66C2-5932D47D39E7}"/>
                </a:ext>
              </a:extLst>
            </p:cNvPr>
            <p:cNvSpPr txBox="1"/>
            <p:nvPr/>
          </p:nvSpPr>
          <p:spPr>
            <a:xfrm>
              <a:off x="2484418" y="4450099"/>
              <a:ext cx="354584" cy="276999"/>
            </a:xfrm>
            <a:prstGeom prst="rect">
              <a:avLst/>
            </a:prstGeom>
            <a:noFill/>
          </p:spPr>
          <p:txBody>
            <a:bodyPr wrap="none" rtlCol="0">
              <a:spAutoFit/>
            </a:bodyPr>
            <a:lstStyle/>
            <a:p>
              <a:pPr algn="ctr"/>
              <a:r>
                <a:rPr lang="de-DE" sz="1200"/>
                <a:t>18</a:t>
              </a:r>
            </a:p>
          </p:txBody>
        </p:sp>
        <p:sp>
          <p:nvSpPr>
            <p:cNvPr id="112" name="Textfeld 111">
              <a:extLst>
                <a:ext uri="{FF2B5EF4-FFF2-40B4-BE49-F238E27FC236}">
                  <a16:creationId xmlns:a16="http://schemas.microsoft.com/office/drawing/2014/main" id="{4A175AF3-ED17-F1E2-810F-FEFFE509D522}"/>
                </a:ext>
              </a:extLst>
            </p:cNvPr>
            <p:cNvSpPr txBox="1"/>
            <p:nvPr/>
          </p:nvSpPr>
          <p:spPr>
            <a:xfrm>
              <a:off x="2172292" y="4450099"/>
              <a:ext cx="354584" cy="276999"/>
            </a:xfrm>
            <a:prstGeom prst="rect">
              <a:avLst/>
            </a:prstGeom>
            <a:noFill/>
          </p:spPr>
          <p:txBody>
            <a:bodyPr wrap="none" rtlCol="0">
              <a:spAutoFit/>
            </a:bodyPr>
            <a:lstStyle/>
            <a:p>
              <a:pPr algn="ctr"/>
              <a:r>
                <a:rPr lang="de-DE" sz="1200"/>
                <a:t>12</a:t>
              </a:r>
            </a:p>
          </p:txBody>
        </p:sp>
        <p:cxnSp>
          <p:nvCxnSpPr>
            <p:cNvPr id="113" name="Gerade Verbindung 112">
              <a:extLst>
                <a:ext uri="{FF2B5EF4-FFF2-40B4-BE49-F238E27FC236}">
                  <a16:creationId xmlns:a16="http://schemas.microsoft.com/office/drawing/2014/main" id="{1F21079F-FFEE-AD38-2A43-9CA0909E87FF}"/>
                </a:ext>
              </a:extLst>
            </p:cNvPr>
            <p:cNvCxnSpPr>
              <a:cxnSpLocks/>
            </p:cNvCxnSpPr>
            <p:nvPr/>
          </p:nvCxnSpPr>
          <p:spPr>
            <a:xfrm rot="5400000" flipH="1">
              <a:off x="2004993" y="443484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Textfeld 113">
              <a:extLst>
                <a:ext uri="{FF2B5EF4-FFF2-40B4-BE49-F238E27FC236}">
                  <a16:creationId xmlns:a16="http://schemas.microsoft.com/office/drawing/2014/main" id="{5491E2D5-A373-98CE-0C55-2D9CAFD8E9B6}"/>
                </a:ext>
              </a:extLst>
            </p:cNvPr>
            <p:cNvSpPr txBox="1"/>
            <p:nvPr/>
          </p:nvSpPr>
          <p:spPr>
            <a:xfrm>
              <a:off x="1895167" y="4450099"/>
              <a:ext cx="269625" cy="276999"/>
            </a:xfrm>
            <a:prstGeom prst="rect">
              <a:avLst/>
            </a:prstGeom>
            <a:noFill/>
          </p:spPr>
          <p:txBody>
            <a:bodyPr wrap="none" rtlCol="0">
              <a:spAutoFit/>
            </a:bodyPr>
            <a:lstStyle/>
            <a:p>
              <a:pPr algn="ctr"/>
              <a:r>
                <a:rPr lang="de-DE" sz="1200"/>
                <a:t>6</a:t>
              </a:r>
            </a:p>
          </p:txBody>
        </p:sp>
        <p:cxnSp>
          <p:nvCxnSpPr>
            <p:cNvPr id="115" name="Gerade Verbindung 114">
              <a:extLst>
                <a:ext uri="{FF2B5EF4-FFF2-40B4-BE49-F238E27FC236}">
                  <a16:creationId xmlns:a16="http://schemas.microsoft.com/office/drawing/2014/main" id="{34146BEE-0380-3530-DB98-780C83D85949}"/>
                </a:ext>
              </a:extLst>
            </p:cNvPr>
            <p:cNvCxnSpPr>
              <a:cxnSpLocks/>
            </p:cNvCxnSpPr>
            <p:nvPr/>
          </p:nvCxnSpPr>
          <p:spPr>
            <a:xfrm flipH="1">
              <a:off x="1599420" y="382539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Textfeld 115">
              <a:extLst>
                <a:ext uri="{FF2B5EF4-FFF2-40B4-BE49-F238E27FC236}">
                  <a16:creationId xmlns:a16="http://schemas.microsoft.com/office/drawing/2014/main" id="{740E65F7-0533-AE3C-666E-04D01E3217AE}"/>
                </a:ext>
              </a:extLst>
            </p:cNvPr>
            <p:cNvSpPr txBox="1"/>
            <p:nvPr/>
          </p:nvSpPr>
          <p:spPr>
            <a:xfrm>
              <a:off x="1280663" y="3686899"/>
              <a:ext cx="354584" cy="276999"/>
            </a:xfrm>
            <a:prstGeom prst="rect">
              <a:avLst/>
            </a:prstGeom>
            <a:noFill/>
          </p:spPr>
          <p:txBody>
            <a:bodyPr wrap="none" rtlCol="0">
              <a:spAutoFit/>
            </a:bodyPr>
            <a:lstStyle/>
            <a:p>
              <a:pPr algn="r"/>
              <a:r>
                <a:rPr lang="de-DE" sz="1200"/>
                <a:t>20</a:t>
              </a:r>
            </a:p>
          </p:txBody>
        </p:sp>
        <p:sp>
          <p:nvSpPr>
            <p:cNvPr id="117" name="Textfeld 116">
              <a:extLst>
                <a:ext uri="{FF2B5EF4-FFF2-40B4-BE49-F238E27FC236}">
                  <a16:creationId xmlns:a16="http://schemas.microsoft.com/office/drawing/2014/main" id="{B1708DC3-E7BF-C65E-FC86-9B5FC8E46C2C}"/>
                </a:ext>
              </a:extLst>
            </p:cNvPr>
            <p:cNvSpPr txBox="1"/>
            <p:nvPr/>
          </p:nvSpPr>
          <p:spPr>
            <a:xfrm>
              <a:off x="1280663" y="2639849"/>
              <a:ext cx="354584" cy="276999"/>
            </a:xfrm>
            <a:prstGeom prst="rect">
              <a:avLst/>
            </a:prstGeom>
            <a:noFill/>
          </p:spPr>
          <p:txBody>
            <a:bodyPr wrap="none" rtlCol="0">
              <a:spAutoFit/>
            </a:bodyPr>
            <a:lstStyle/>
            <a:p>
              <a:pPr algn="r"/>
              <a:r>
                <a:rPr lang="de-DE" sz="1200"/>
                <a:t>60</a:t>
              </a:r>
            </a:p>
          </p:txBody>
        </p:sp>
        <p:sp>
          <p:nvSpPr>
            <p:cNvPr id="118" name="Textfeld 117">
              <a:extLst>
                <a:ext uri="{FF2B5EF4-FFF2-40B4-BE49-F238E27FC236}">
                  <a16:creationId xmlns:a16="http://schemas.microsoft.com/office/drawing/2014/main" id="{0B96490A-A321-1E6B-F6C3-9D12B87BFC17}"/>
                </a:ext>
              </a:extLst>
            </p:cNvPr>
            <p:cNvSpPr txBox="1"/>
            <p:nvPr/>
          </p:nvSpPr>
          <p:spPr>
            <a:xfrm>
              <a:off x="1280663" y="2116324"/>
              <a:ext cx="354584" cy="276999"/>
            </a:xfrm>
            <a:prstGeom prst="rect">
              <a:avLst/>
            </a:prstGeom>
            <a:noFill/>
          </p:spPr>
          <p:txBody>
            <a:bodyPr wrap="none" rtlCol="0">
              <a:spAutoFit/>
            </a:bodyPr>
            <a:lstStyle/>
            <a:p>
              <a:pPr algn="r"/>
              <a:r>
                <a:rPr lang="de-DE" sz="1200"/>
                <a:t>80</a:t>
              </a:r>
            </a:p>
          </p:txBody>
        </p:sp>
        <p:sp>
          <p:nvSpPr>
            <p:cNvPr id="119" name="Textfeld 118">
              <a:extLst>
                <a:ext uri="{FF2B5EF4-FFF2-40B4-BE49-F238E27FC236}">
                  <a16:creationId xmlns:a16="http://schemas.microsoft.com/office/drawing/2014/main" id="{476779C4-4A75-3864-E3BF-898DDFB27D10}"/>
                </a:ext>
              </a:extLst>
            </p:cNvPr>
            <p:cNvSpPr txBox="1"/>
            <p:nvPr/>
          </p:nvSpPr>
          <p:spPr>
            <a:xfrm>
              <a:off x="1195703" y="1592799"/>
              <a:ext cx="439544" cy="276999"/>
            </a:xfrm>
            <a:prstGeom prst="rect">
              <a:avLst/>
            </a:prstGeom>
            <a:noFill/>
          </p:spPr>
          <p:txBody>
            <a:bodyPr wrap="none" rtlCol="0">
              <a:spAutoFit/>
            </a:bodyPr>
            <a:lstStyle/>
            <a:p>
              <a:pPr algn="r"/>
              <a:r>
                <a:rPr lang="de-DE" sz="1200"/>
                <a:t>100</a:t>
              </a:r>
            </a:p>
          </p:txBody>
        </p:sp>
        <p:sp>
          <p:nvSpPr>
            <p:cNvPr id="120" name="Textfeld 119">
              <a:extLst>
                <a:ext uri="{FF2B5EF4-FFF2-40B4-BE49-F238E27FC236}">
                  <a16:creationId xmlns:a16="http://schemas.microsoft.com/office/drawing/2014/main" id="{E7939720-A5BC-F364-84AC-10850D83B11A}"/>
                </a:ext>
              </a:extLst>
            </p:cNvPr>
            <p:cNvSpPr txBox="1"/>
            <p:nvPr/>
          </p:nvSpPr>
          <p:spPr>
            <a:xfrm>
              <a:off x="1365622" y="4210424"/>
              <a:ext cx="269625" cy="276999"/>
            </a:xfrm>
            <a:prstGeom prst="rect">
              <a:avLst/>
            </a:prstGeom>
            <a:noFill/>
          </p:spPr>
          <p:txBody>
            <a:bodyPr wrap="none" rtlCol="0">
              <a:spAutoFit/>
            </a:bodyPr>
            <a:lstStyle/>
            <a:p>
              <a:pPr algn="r"/>
              <a:r>
                <a:rPr lang="de-DE" sz="1200"/>
                <a:t>0</a:t>
              </a:r>
            </a:p>
          </p:txBody>
        </p:sp>
        <p:sp>
          <p:nvSpPr>
            <p:cNvPr id="121" name="Textfeld 120">
              <a:extLst>
                <a:ext uri="{FF2B5EF4-FFF2-40B4-BE49-F238E27FC236}">
                  <a16:creationId xmlns:a16="http://schemas.microsoft.com/office/drawing/2014/main" id="{5EEB660C-94D9-3203-FA3B-C4BFBE11081B}"/>
                </a:ext>
              </a:extLst>
            </p:cNvPr>
            <p:cNvSpPr txBox="1"/>
            <p:nvPr/>
          </p:nvSpPr>
          <p:spPr>
            <a:xfrm>
              <a:off x="1280663" y="3163374"/>
              <a:ext cx="354584" cy="276999"/>
            </a:xfrm>
            <a:prstGeom prst="rect">
              <a:avLst/>
            </a:prstGeom>
            <a:noFill/>
          </p:spPr>
          <p:txBody>
            <a:bodyPr wrap="none" rtlCol="0">
              <a:spAutoFit/>
            </a:bodyPr>
            <a:lstStyle/>
            <a:p>
              <a:pPr algn="r"/>
              <a:r>
                <a:rPr lang="de-DE" sz="1200"/>
                <a:t>40</a:t>
              </a:r>
            </a:p>
          </p:txBody>
        </p:sp>
      </p:grpSp>
      <p:grpSp>
        <p:nvGrpSpPr>
          <p:cNvPr id="122" name="Gruppieren 121">
            <a:extLst>
              <a:ext uri="{FF2B5EF4-FFF2-40B4-BE49-F238E27FC236}">
                <a16:creationId xmlns:a16="http://schemas.microsoft.com/office/drawing/2014/main" id="{51039603-6A6F-4460-1F9B-39105E28E520}"/>
              </a:ext>
            </a:extLst>
          </p:cNvPr>
          <p:cNvGrpSpPr/>
          <p:nvPr/>
        </p:nvGrpSpPr>
        <p:grpSpPr>
          <a:xfrm>
            <a:off x="1854767" y="3626114"/>
            <a:ext cx="3611835" cy="684689"/>
            <a:chOff x="1384361" y="3529864"/>
            <a:chExt cx="3611835" cy="684689"/>
          </a:xfrm>
        </p:grpSpPr>
        <p:sp>
          <p:nvSpPr>
            <p:cNvPr id="123" name="Textfeld 122">
              <a:extLst>
                <a:ext uri="{FF2B5EF4-FFF2-40B4-BE49-F238E27FC236}">
                  <a16:creationId xmlns:a16="http://schemas.microsoft.com/office/drawing/2014/main" id="{863D17AC-D583-CD5E-D3BA-FA831B9D1AD7}"/>
                </a:ext>
              </a:extLst>
            </p:cNvPr>
            <p:cNvSpPr txBox="1"/>
            <p:nvPr/>
          </p:nvSpPr>
          <p:spPr>
            <a:xfrm>
              <a:off x="1604287" y="3752888"/>
              <a:ext cx="3198120" cy="461665"/>
            </a:xfrm>
            <a:prstGeom prst="rect">
              <a:avLst/>
            </a:prstGeom>
            <a:noFill/>
          </p:spPr>
          <p:txBody>
            <a:bodyPr wrap="none" rtlCol="0">
              <a:spAutoFit/>
            </a:bodyPr>
            <a:lstStyle/>
            <a:p>
              <a:r>
                <a:rPr lang="de-DE" sz="1200" err="1"/>
                <a:t>Ibrutinib</a:t>
              </a:r>
              <a:r>
                <a:rPr lang="de-DE" sz="1200"/>
                <a:t> + CIT	202	60</a:t>
              </a:r>
            </a:p>
            <a:p>
              <a:r>
                <a:rPr lang="de-DE" sz="1200"/>
                <a:t>Placebo + CIT	201	61</a:t>
              </a:r>
            </a:p>
          </p:txBody>
        </p:sp>
        <p:sp>
          <p:nvSpPr>
            <p:cNvPr id="124" name="Textfeld 123">
              <a:extLst>
                <a:ext uri="{FF2B5EF4-FFF2-40B4-BE49-F238E27FC236}">
                  <a16:creationId xmlns:a16="http://schemas.microsoft.com/office/drawing/2014/main" id="{D9394159-9F59-7F03-A08C-62EF26C6C04C}"/>
                </a:ext>
              </a:extLst>
            </p:cNvPr>
            <p:cNvSpPr txBox="1"/>
            <p:nvPr/>
          </p:nvSpPr>
          <p:spPr>
            <a:xfrm>
              <a:off x="3165359" y="3529864"/>
              <a:ext cx="963725" cy="276999"/>
            </a:xfrm>
            <a:prstGeom prst="rect">
              <a:avLst/>
            </a:prstGeom>
            <a:noFill/>
          </p:spPr>
          <p:txBody>
            <a:bodyPr wrap="none" rtlCol="0">
              <a:spAutoFit/>
            </a:bodyPr>
            <a:lstStyle/>
            <a:p>
              <a:r>
                <a:rPr lang="de-DE" sz="1200" b="1" err="1"/>
                <a:t>Patients</a:t>
              </a:r>
              <a:r>
                <a:rPr lang="de-DE" sz="1200" b="1"/>
                <a:t>, </a:t>
              </a:r>
              <a:r>
                <a:rPr lang="de-DE" sz="1200" b="1" err="1"/>
                <a:t>n</a:t>
              </a:r>
              <a:endParaRPr lang="de-DE" sz="1200" b="1"/>
            </a:p>
          </p:txBody>
        </p:sp>
        <p:sp>
          <p:nvSpPr>
            <p:cNvPr id="125" name="Textfeld 124">
              <a:extLst>
                <a:ext uri="{FF2B5EF4-FFF2-40B4-BE49-F238E27FC236}">
                  <a16:creationId xmlns:a16="http://schemas.microsoft.com/office/drawing/2014/main" id="{BE246BF4-51A7-4A0F-F238-81A5D38398CE}"/>
                </a:ext>
              </a:extLst>
            </p:cNvPr>
            <p:cNvSpPr txBox="1"/>
            <p:nvPr/>
          </p:nvSpPr>
          <p:spPr>
            <a:xfrm>
              <a:off x="4127047" y="3529864"/>
              <a:ext cx="869149" cy="276999"/>
            </a:xfrm>
            <a:prstGeom prst="rect">
              <a:avLst/>
            </a:prstGeom>
            <a:noFill/>
          </p:spPr>
          <p:txBody>
            <a:bodyPr wrap="none" rtlCol="0">
              <a:spAutoFit/>
            </a:bodyPr>
            <a:lstStyle/>
            <a:p>
              <a:pPr algn="ctr"/>
              <a:r>
                <a:rPr lang="de-DE" sz="1200" b="1"/>
                <a:t>Events, </a:t>
              </a:r>
              <a:r>
                <a:rPr lang="de-DE" sz="1200" b="1" err="1"/>
                <a:t>n</a:t>
              </a:r>
              <a:endParaRPr lang="de-DE" sz="1200" b="1"/>
            </a:p>
          </p:txBody>
        </p:sp>
        <p:cxnSp>
          <p:nvCxnSpPr>
            <p:cNvPr id="126" name="Gerade Verbindung 125">
              <a:extLst>
                <a:ext uri="{FF2B5EF4-FFF2-40B4-BE49-F238E27FC236}">
                  <a16:creationId xmlns:a16="http://schemas.microsoft.com/office/drawing/2014/main" id="{8FB0CFE1-662A-43ED-68DE-C0A1ACC41BA9}"/>
                </a:ext>
              </a:extLst>
            </p:cNvPr>
            <p:cNvCxnSpPr>
              <a:cxnSpLocks/>
            </p:cNvCxnSpPr>
            <p:nvPr/>
          </p:nvCxnSpPr>
          <p:spPr>
            <a:xfrm>
              <a:off x="1384361" y="3879620"/>
              <a:ext cx="25276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7" name="Gerade Verbindung 126">
              <a:extLst>
                <a:ext uri="{FF2B5EF4-FFF2-40B4-BE49-F238E27FC236}">
                  <a16:creationId xmlns:a16="http://schemas.microsoft.com/office/drawing/2014/main" id="{F5ECB768-F8C6-8646-7264-8D32C64BBF62}"/>
                </a:ext>
              </a:extLst>
            </p:cNvPr>
            <p:cNvCxnSpPr>
              <a:cxnSpLocks/>
            </p:cNvCxnSpPr>
            <p:nvPr/>
          </p:nvCxnSpPr>
          <p:spPr>
            <a:xfrm>
              <a:off x="1384361" y="4073477"/>
              <a:ext cx="25276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8" name="Dreieck 127">
              <a:extLst>
                <a:ext uri="{FF2B5EF4-FFF2-40B4-BE49-F238E27FC236}">
                  <a16:creationId xmlns:a16="http://schemas.microsoft.com/office/drawing/2014/main" id="{C29AEB9D-00CB-12B1-FDD5-D9C007F8CC35}"/>
                </a:ext>
              </a:extLst>
            </p:cNvPr>
            <p:cNvSpPr/>
            <p:nvPr/>
          </p:nvSpPr>
          <p:spPr>
            <a:xfrm>
              <a:off x="1483315" y="3852802"/>
              <a:ext cx="54852" cy="47286"/>
            </a:xfrm>
            <a:prstGeom prst="triangl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9" name="Oval 128">
              <a:extLst>
                <a:ext uri="{FF2B5EF4-FFF2-40B4-BE49-F238E27FC236}">
                  <a16:creationId xmlns:a16="http://schemas.microsoft.com/office/drawing/2014/main" id="{D866F4E2-A29F-7849-B49E-819CA827FC56}"/>
                </a:ext>
              </a:extLst>
            </p:cNvPr>
            <p:cNvSpPr/>
            <p:nvPr/>
          </p:nvSpPr>
          <p:spPr>
            <a:xfrm>
              <a:off x="1483315" y="4046477"/>
              <a:ext cx="54852" cy="54000"/>
            </a:xfrm>
            <a:prstGeom prst="ellipse">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30" name="Textfeld 129">
            <a:extLst>
              <a:ext uri="{FF2B5EF4-FFF2-40B4-BE49-F238E27FC236}">
                <a16:creationId xmlns:a16="http://schemas.microsoft.com/office/drawing/2014/main" id="{910DC94A-1F15-E2D4-231B-19FDBA63B850}"/>
              </a:ext>
            </a:extLst>
          </p:cNvPr>
          <p:cNvSpPr txBox="1"/>
          <p:nvPr/>
        </p:nvSpPr>
        <p:spPr>
          <a:xfrm>
            <a:off x="1815089" y="3263319"/>
            <a:ext cx="3037819" cy="276999"/>
          </a:xfrm>
          <a:prstGeom prst="rect">
            <a:avLst/>
          </a:prstGeom>
          <a:noFill/>
        </p:spPr>
        <p:txBody>
          <a:bodyPr wrap="none" rtlCol="0">
            <a:spAutoFit/>
          </a:bodyPr>
          <a:lstStyle/>
          <a:p>
            <a:r>
              <a:rPr lang="de-DE" sz="1200"/>
              <a:t>HR (95% CI): 0.98 (0.69-1.40); </a:t>
            </a:r>
            <a:r>
              <a:rPr lang="de-DE" sz="1200" i="1"/>
              <a:t>P</a:t>
            </a:r>
            <a:r>
              <a:rPr lang="de-DE" sz="1200"/>
              <a:t> = 0.9115</a:t>
            </a:r>
          </a:p>
        </p:txBody>
      </p:sp>
    </p:spTree>
    <p:extLst>
      <p:ext uri="{BB962C8B-B14F-4D97-AF65-F5344CB8AC3E}">
        <p14:creationId xmlns:p14="http://schemas.microsoft.com/office/powerpoint/2010/main" val="193321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m 17">
            <a:extLst>
              <a:ext uri="{FF2B5EF4-FFF2-40B4-BE49-F238E27FC236}">
                <a16:creationId xmlns:a16="http://schemas.microsoft.com/office/drawing/2014/main" id="{2E2FCA52-14F2-FF3D-643F-6E879440D705}"/>
              </a:ext>
            </a:extLst>
          </p:cNvPr>
          <p:cNvGraphicFramePr/>
          <p:nvPr>
            <p:extLst>
              <p:ext uri="{D42A27DB-BD31-4B8C-83A1-F6EECF244321}">
                <p14:modId xmlns:p14="http://schemas.microsoft.com/office/powerpoint/2010/main" val="815843761"/>
              </p:ext>
            </p:extLst>
          </p:nvPr>
        </p:nvGraphicFramePr>
        <p:xfrm>
          <a:off x="1061884" y="719666"/>
          <a:ext cx="4963287" cy="5418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iagramm 18">
            <a:extLst>
              <a:ext uri="{FF2B5EF4-FFF2-40B4-BE49-F238E27FC236}">
                <a16:creationId xmlns:a16="http://schemas.microsoft.com/office/drawing/2014/main" id="{C77F36EC-C236-8EC9-6A2F-6B4992CE4FEC}"/>
              </a:ext>
            </a:extLst>
          </p:cNvPr>
          <p:cNvGraphicFramePr/>
          <p:nvPr>
            <p:extLst>
              <p:ext uri="{D42A27DB-BD31-4B8C-83A1-F6EECF244321}">
                <p14:modId xmlns:p14="http://schemas.microsoft.com/office/powerpoint/2010/main" val="478974452"/>
              </p:ext>
            </p:extLst>
          </p:nvPr>
        </p:nvGraphicFramePr>
        <p:xfrm>
          <a:off x="6802698" y="719666"/>
          <a:ext cx="4963287"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a:extLst>
              <a:ext uri="{FF2B5EF4-FFF2-40B4-BE49-F238E27FC236}">
                <a16:creationId xmlns:a16="http://schemas.microsoft.com/office/drawing/2014/main" id="{93682DE9-50B0-70FD-86ED-9A64C5EA1F76}"/>
              </a:ext>
            </a:extLst>
          </p:cNvPr>
          <p:cNvSpPr>
            <a:spLocks noGrp="1"/>
          </p:cNvSpPr>
          <p:nvPr>
            <p:ph type="ftr" sz="quarter" idx="13"/>
          </p:nvPr>
        </p:nvSpPr>
        <p:spPr>
          <a:xfrm>
            <a:off x="407989" y="6278572"/>
            <a:ext cx="8532812" cy="385200"/>
          </a:xfrm>
        </p:spPr>
        <p:txBody>
          <a:bodyPr/>
          <a:lstStyle/>
          <a:p>
            <a:r>
              <a:rPr lang="en-US" b="1">
                <a:solidFill>
                  <a:srgbClr val="4E4F4E"/>
                </a:solidFill>
                <a:cs typeface="Arial" panose="020B0604020202020204" pitchFamily="34" charset="0"/>
              </a:rPr>
              <a:t>C, </a:t>
            </a:r>
            <a:r>
              <a:rPr lang="en-US">
                <a:solidFill>
                  <a:srgbClr val="4E4F4E"/>
                </a:solidFill>
                <a:cs typeface="Arial" panose="020B0604020202020204" pitchFamily="34" charset="0"/>
              </a:rPr>
              <a:t>cycle;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r>
              <a:rPr lang="en-US" b="1">
                <a:solidFill>
                  <a:srgbClr val="4E4F4E"/>
                </a:solidFill>
                <a:cs typeface="Arial" panose="020B0604020202020204" pitchFamily="34" charset="0"/>
              </a:rPr>
              <a:t>TTNT</a:t>
            </a:r>
            <a:r>
              <a:rPr lang="en-US">
                <a:solidFill>
                  <a:srgbClr val="4E4F4E"/>
                </a:solidFill>
                <a:cs typeface="Arial" panose="020B0604020202020204" pitchFamily="34" charset="0"/>
              </a:rPr>
              <a:t>, time to next treatment.  </a:t>
            </a:r>
          </a:p>
          <a:p>
            <a:r>
              <a:rPr lang="en-US" b="1" err="1">
                <a:solidFill>
                  <a:srgbClr val="4E4F4E"/>
                </a:solidFill>
                <a:cs typeface="Arial" panose="020B0604020202020204" pitchFamily="34" charset="0"/>
              </a:rPr>
              <a:t>Kater</a:t>
            </a:r>
            <a:r>
              <a:rPr lang="en-US" b="1">
                <a:solidFill>
                  <a:srgbClr val="4E4F4E"/>
                </a:solidFill>
                <a:cs typeface="Arial" panose="020B0604020202020204" pitchFamily="34" charset="0"/>
              </a:rPr>
              <a:t> A, et al. Abstract S148 presented at EHA2023.</a:t>
            </a:r>
            <a:endParaRPr lang="en-GB"/>
          </a:p>
        </p:txBody>
      </p:sp>
      <p:graphicFrame>
        <p:nvGraphicFramePr>
          <p:cNvPr id="5" name="Tabelle 5">
            <a:extLst>
              <a:ext uri="{FF2B5EF4-FFF2-40B4-BE49-F238E27FC236}">
                <a16:creationId xmlns:a16="http://schemas.microsoft.com/office/drawing/2014/main" id="{DA7BAF9A-2BF1-6E7E-1E60-8CD41D00D22D}"/>
              </a:ext>
            </a:extLst>
          </p:cNvPr>
          <p:cNvGraphicFramePr>
            <a:graphicFrameLocks noGrp="1"/>
          </p:cNvGraphicFramePr>
          <p:nvPr>
            <p:extLst>
              <p:ext uri="{D42A27DB-BD31-4B8C-83A1-F6EECF244321}">
                <p14:modId xmlns:p14="http://schemas.microsoft.com/office/powerpoint/2010/main" val="2187053406"/>
              </p:ext>
            </p:extLst>
          </p:nvPr>
        </p:nvGraphicFramePr>
        <p:xfrm>
          <a:off x="409575" y="5224214"/>
          <a:ext cx="5587200" cy="70104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740063259"/>
                    </a:ext>
                  </a:extLst>
                </a:gridCol>
                <a:gridCol w="763200">
                  <a:extLst>
                    <a:ext uri="{9D8B030D-6E8A-4147-A177-3AD203B41FA5}">
                      <a16:colId xmlns:a16="http://schemas.microsoft.com/office/drawing/2014/main" val="2949672590"/>
                    </a:ext>
                  </a:extLst>
                </a:gridCol>
                <a:gridCol w="763200">
                  <a:extLst>
                    <a:ext uri="{9D8B030D-6E8A-4147-A177-3AD203B41FA5}">
                      <a16:colId xmlns:a16="http://schemas.microsoft.com/office/drawing/2014/main" val="3548635927"/>
                    </a:ext>
                  </a:extLst>
                </a:gridCol>
                <a:gridCol w="763200">
                  <a:extLst>
                    <a:ext uri="{9D8B030D-6E8A-4147-A177-3AD203B41FA5}">
                      <a16:colId xmlns:a16="http://schemas.microsoft.com/office/drawing/2014/main" val="2891013861"/>
                    </a:ext>
                  </a:extLst>
                </a:gridCol>
                <a:gridCol w="763200">
                  <a:extLst>
                    <a:ext uri="{9D8B030D-6E8A-4147-A177-3AD203B41FA5}">
                      <a16:colId xmlns:a16="http://schemas.microsoft.com/office/drawing/2014/main" val="4205657699"/>
                    </a:ext>
                  </a:extLst>
                </a:gridCol>
                <a:gridCol w="763200">
                  <a:extLst>
                    <a:ext uri="{9D8B030D-6E8A-4147-A177-3AD203B41FA5}">
                      <a16:colId xmlns:a16="http://schemas.microsoft.com/office/drawing/2014/main" val="2041373745"/>
                    </a:ext>
                  </a:extLst>
                </a:gridCol>
                <a:gridCol w="763200">
                  <a:extLst>
                    <a:ext uri="{9D8B030D-6E8A-4147-A177-3AD203B41FA5}">
                      <a16:colId xmlns:a16="http://schemas.microsoft.com/office/drawing/2014/main" val="198402527"/>
                    </a:ext>
                  </a:extLst>
                </a:gridCol>
              </a:tblGrid>
              <a:tr h="242598">
                <a:tc gridSpan="7">
                  <a:txBody>
                    <a:bodyPr/>
                    <a:lstStyle/>
                    <a:p>
                      <a:r>
                        <a:rPr lang="de-DE" sz="1000"/>
                        <a:t>No. of patients</a:t>
                      </a:r>
                    </a:p>
                  </a:txBody>
                  <a:tcPr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558085198"/>
                  </a:ext>
                </a:extLst>
              </a:tr>
              <a:tr h="151624">
                <a:tc>
                  <a:txBody>
                    <a:bodyPr/>
                    <a:lstStyle/>
                    <a:p>
                      <a:r>
                        <a:rPr lang="de-DE" sz="1000">
                          <a:solidFill>
                            <a:schemeClr val="bg1"/>
                          </a:solidFill>
                        </a:rPr>
                        <a:t>Arm A</a:t>
                      </a:r>
                    </a:p>
                  </a:txBody>
                  <a:tcPr marL="36000" marR="0" marT="0" marB="0" anchor="ctr">
                    <a:solidFill>
                      <a:schemeClr val="accent5"/>
                    </a:solidFill>
                  </a:tcPr>
                </a:tc>
                <a:tc>
                  <a:txBody>
                    <a:bodyPr/>
                    <a:lstStyle/>
                    <a:p>
                      <a:pPr algn="ctr"/>
                      <a:r>
                        <a:rPr lang="de-DE" sz="1000">
                          <a:solidFill>
                            <a:schemeClr val="tx1"/>
                          </a:solidFill>
                        </a:rPr>
                        <a:t>24</a:t>
                      </a:r>
                    </a:p>
                  </a:txBody>
                  <a:tcPr marL="0" marR="0" marT="0" marB="0" anchor="ctr"/>
                </a:tc>
                <a:tc>
                  <a:txBody>
                    <a:bodyPr/>
                    <a:lstStyle/>
                    <a:p>
                      <a:pPr algn="ctr"/>
                      <a:r>
                        <a:rPr lang="de-DE" sz="1000">
                          <a:solidFill>
                            <a:schemeClr val="tx1"/>
                          </a:solidFill>
                        </a:rPr>
                        <a:t>24</a:t>
                      </a:r>
                    </a:p>
                  </a:txBody>
                  <a:tcPr marL="0" marR="0" marT="0" marB="0" anchor="ctr"/>
                </a:tc>
                <a:tc>
                  <a:txBody>
                    <a:bodyPr/>
                    <a:lstStyle/>
                    <a:p>
                      <a:pPr algn="ctr"/>
                      <a:r>
                        <a:rPr lang="de-DE" sz="1000">
                          <a:solidFill>
                            <a:schemeClr val="tx1"/>
                          </a:solidFill>
                        </a:rPr>
                        <a:t>24</a:t>
                      </a:r>
                    </a:p>
                  </a:txBody>
                  <a:tcPr marL="0" marR="0" marT="0" marB="0" anchor="ctr"/>
                </a:tc>
                <a:tc>
                  <a:txBody>
                    <a:bodyPr/>
                    <a:lstStyle/>
                    <a:p>
                      <a:pPr algn="ctr"/>
                      <a:r>
                        <a:rPr lang="de-DE" sz="1000">
                          <a:solidFill>
                            <a:schemeClr val="tx1"/>
                          </a:solidFill>
                        </a:rPr>
                        <a:t>24</a:t>
                      </a:r>
                    </a:p>
                  </a:txBody>
                  <a:tcPr marL="0" marR="0" marT="0" marB="0" anchor="ctr"/>
                </a:tc>
                <a:tc>
                  <a:txBody>
                    <a:bodyPr/>
                    <a:lstStyle/>
                    <a:p>
                      <a:pPr algn="ctr"/>
                      <a:r>
                        <a:rPr lang="de-DE" sz="1000">
                          <a:solidFill>
                            <a:schemeClr val="tx1"/>
                          </a:solidFill>
                        </a:rPr>
                        <a:t>17</a:t>
                      </a:r>
                    </a:p>
                  </a:txBody>
                  <a:tcPr marL="0" marR="0" marT="0" marB="0" anchor="ctr"/>
                </a:tc>
                <a:tc>
                  <a:txBody>
                    <a:bodyPr/>
                    <a:lstStyle/>
                    <a:p>
                      <a:pPr algn="ctr"/>
                      <a:r>
                        <a:rPr lang="de-DE" sz="1000">
                          <a:solidFill>
                            <a:schemeClr val="tx1"/>
                          </a:solidFill>
                        </a:rPr>
                        <a:t>1</a:t>
                      </a:r>
                    </a:p>
                  </a:txBody>
                  <a:tcPr marL="0" marR="0" marT="0" marB="0" anchor="ctr"/>
                </a:tc>
                <a:extLst>
                  <a:ext uri="{0D108BD9-81ED-4DB2-BD59-A6C34878D82A}">
                    <a16:rowId xmlns:a16="http://schemas.microsoft.com/office/drawing/2014/main" val="3845130473"/>
                  </a:ext>
                </a:extLst>
              </a:tr>
              <a:tr h="151624">
                <a:tc>
                  <a:txBody>
                    <a:bodyPr/>
                    <a:lstStyle/>
                    <a:p>
                      <a:r>
                        <a:rPr lang="de-DE" sz="1000">
                          <a:solidFill>
                            <a:schemeClr val="bg1"/>
                          </a:solidFill>
                        </a:rPr>
                        <a:t>Arm B</a:t>
                      </a:r>
                    </a:p>
                  </a:txBody>
                  <a:tcPr marL="36000" marR="0" marT="0" marB="0" anchor="ctr">
                    <a:gradFill>
                      <a:gsLst>
                        <a:gs pos="49000">
                          <a:schemeClr val="accent5"/>
                        </a:gs>
                        <a:gs pos="50000">
                          <a:schemeClr val="accent3">
                            <a:lumMod val="40000"/>
                            <a:lumOff val="60000"/>
                          </a:schemeClr>
                        </a:gs>
                      </a:gsLst>
                      <a:lin ang="2700000" scaled="1"/>
                    </a:gradFill>
                  </a:tcPr>
                </a:tc>
                <a:tc>
                  <a:txBody>
                    <a:bodyPr/>
                    <a:lstStyle/>
                    <a:p>
                      <a:pPr algn="ctr"/>
                      <a:r>
                        <a:rPr lang="de-DE" sz="1000">
                          <a:solidFill>
                            <a:schemeClr val="tx1"/>
                          </a:solidFill>
                        </a:rPr>
                        <a:t>48</a:t>
                      </a:r>
                    </a:p>
                  </a:txBody>
                  <a:tcPr marL="0" marR="0" marT="0" marB="0" anchor="ctr"/>
                </a:tc>
                <a:tc>
                  <a:txBody>
                    <a:bodyPr/>
                    <a:lstStyle/>
                    <a:p>
                      <a:pPr algn="ctr"/>
                      <a:r>
                        <a:rPr lang="de-DE" sz="1000">
                          <a:solidFill>
                            <a:schemeClr val="tx1"/>
                          </a:solidFill>
                        </a:rPr>
                        <a:t>48</a:t>
                      </a:r>
                    </a:p>
                  </a:txBody>
                  <a:tcPr marL="0" marR="0" marT="0" marB="0" anchor="ctr"/>
                </a:tc>
                <a:tc>
                  <a:txBody>
                    <a:bodyPr/>
                    <a:lstStyle/>
                    <a:p>
                      <a:pPr algn="ctr"/>
                      <a:r>
                        <a:rPr lang="de-DE" sz="1000">
                          <a:solidFill>
                            <a:schemeClr val="tx1"/>
                          </a:solidFill>
                        </a:rPr>
                        <a:t>47</a:t>
                      </a:r>
                    </a:p>
                  </a:txBody>
                  <a:tcPr marL="0" marR="0" marT="0" marB="0" anchor="ctr"/>
                </a:tc>
                <a:tc>
                  <a:txBody>
                    <a:bodyPr/>
                    <a:lstStyle/>
                    <a:p>
                      <a:pPr algn="ctr"/>
                      <a:r>
                        <a:rPr lang="de-DE" sz="1000">
                          <a:solidFill>
                            <a:schemeClr val="tx1"/>
                          </a:solidFill>
                        </a:rPr>
                        <a:t>46</a:t>
                      </a:r>
                    </a:p>
                  </a:txBody>
                  <a:tcPr marL="0" marR="0" marT="0" marB="0" anchor="ctr"/>
                </a:tc>
                <a:tc>
                  <a:txBody>
                    <a:bodyPr/>
                    <a:lstStyle/>
                    <a:p>
                      <a:pPr algn="ctr"/>
                      <a:r>
                        <a:rPr lang="de-DE" sz="1000">
                          <a:solidFill>
                            <a:schemeClr val="tx1"/>
                          </a:solidFill>
                        </a:rPr>
                        <a:t>33</a:t>
                      </a:r>
                    </a:p>
                  </a:txBody>
                  <a:tcPr marL="0" marR="0" marT="0" marB="0" anchor="ctr"/>
                </a:tc>
                <a:tc>
                  <a:txBody>
                    <a:bodyPr/>
                    <a:lstStyle/>
                    <a:p>
                      <a:pPr algn="ctr"/>
                      <a:r>
                        <a:rPr lang="de-DE" sz="1000">
                          <a:solidFill>
                            <a:schemeClr val="tx1"/>
                          </a:solidFill>
                        </a:rPr>
                        <a:t>3</a:t>
                      </a:r>
                    </a:p>
                  </a:txBody>
                  <a:tcPr marL="0" marR="0" marT="0" marB="0" anchor="ctr"/>
                </a:tc>
                <a:extLst>
                  <a:ext uri="{0D108BD9-81ED-4DB2-BD59-A6C34878D82A}">
                    <a16:rowId xmlns:a16="http://schemas.microsoft.com/office/drawing/2014/main" val="4272345519"/>
                  </a:ext>
                </a:extLst>
              </a:tr>
              <a:tr h="151624">
                <a:tc>
                  <a:txBody>
                    <a:bodyPr/>
                    <a:lstStyle/>
                    <a:p>
                      <a:r>
                        <a:rPr lang="de-DE" sz="1000">
                          <a:solidFill>
                            <a:schemeClr val="bg1"/>
                          </a:solidFill>
                        </a:rPr>
                        <a:t>non-randomized</a:t>
                      </a:r>
                    </a:p>
                  </a:txBody>
                  <a:tcPr marL="36000" marR="0" marT="0" marB="0" anchor="ctr">
                    <a:solidFill>
                      <a:schemeClr val="tx1"/>
                    </a:solidFill>
                  </a:tcPr>
                </a:tc>
                <a:tc>
                  <a:txBody>
                    <a:bodyPr/>
                    <a:lstStyle/>
                    <a:p>
                      <a:pPr algn="ctr"/>
                      <a:r>
                        <a:rPr lang="de-DE" sz="1000">
                          <a:solidFill>
                            <a:schemeClr val="tx1"/>
                          </a:solidFill>
                        </a:rPr>
                        <a:t>153</a:t>
                      </a:r>
                    </a:p>
                  </a:txBody>
                  <a:tcPr marL="0" marR="0" marT="0" marB="0" anchor="ctr"/>
                </a:tc>
                <a:tc>
                  <a:txBody>
                    <a:bodyPr/>
                    <a:lstStyle/>
                    <a:p>
                      <a:pPr algn="ctr"/>
                      <a:r>
                        <a:rPr lang="de-DE" sz="1000">
                          <a:solidFill>
                            <a:schemeClr val="tx1"/>
                          </a:solidFill>
                        </a:rPr>
                        <a:t>139</a:t>
                      </a:r>
                    </a:p>
                  </a:txBody>
                  <a:tcPr marL="0" marR="0" marT="0" marB="0" anchor="ctr"/>
                </a:tc>
                <a:tc>
                  <a:txBody>
                    <a:bodyPr/>
                    <a:lstStyle/>
                    <a:p>
                      <a:pPr algn="ctr"/>
                      <a:r>
                        <a:rPr lang="de-DE" sz="1000">
                          <a:solidFill>
                            <a:schemeClr val="tx1"/>
                          </a:solidFill>
                        </a:rPr>
                        <a:t>135</a:t>
                      </a:r>
                    </a:p>
                  </a:txBody>
                  <a:tcPr marL="0" marR="0" marT="0" marB="0" anchor="ctr"/>
                </a:tc>
                <a:tc>
                  <a:txBody>
                    <a:bodyPr/>
                    <a:lstStyle/>
                    <a:p>
                      <a:pPr algn="ctr"/>
                      <a:r>
                        <a:rPr lang="de-DE" sz="1000">
                          <a:solidFill>
                            <a:schemeClr val="tx1"/>
                          </a:solidFill>
                        </a:rPr>
                        <a:t>127</a:t>
                      </a:r>
                    </a:p>
                  </a:txBody>
                  <a:tcPr marL="0" marR="0" marT="0" marB="0" anchor="ctr"/>
                </a:tc>
                <a:tc>
                  <a:txBody>
                    <a:bodyPr/>
                    <a:lstStyle/>
                    <a:p>
                      <a:pPr algn="ctr"/>
                      <a:r>
                        <a:rPr lang="de-DE" sz="1000">
                          <a:solidFill>
                            <a:schemeClr val="tx1"/>
                          </a:solidFill>
                        </a:rPr>
                        <a:t>87</a:t>
                      </a:r>
                    </a:p>
                  </a:txBody>
                  <a:tcPr marL="0" marR="0" marT="0" marB="0" anchor="ctr"/>
                </a:tc>
                <a:tc>
                  <a:txBody>
                    <a:bodyPr/>
                    <a:lstStyle/>
                    <a:p>
                      <a:pPr algn="ctr"/>
                      <a:r>
                        <a:rPr lang="de-DE" sz="1000">
                          <a:solidFill>
                            <a:schemeClr val="tx1"/>
                          </a:solidFill>
                        </a:rPr>
                        <a:t>3</a:t>
                      </a:r>
                    </a:p>
                  </a:txBody>
                  <a:tcPr marL="0" marR="0" marT="0" marB="0" anchor="ctr"/>
                </a:tc>
                <a:extLst>
                  <a:ext uri="{0D108BD9-81ED-4DB2-BD59-A6C34878D82A}">
                    <a16:rowId xmlns:a16="http://schemas.microsoft.com/office/drawing/2014/main" val="3073203185"/>
                  </a:ext>
                </a:extLst>
              </a:tr>
            </a:tbl>
          </a:graphicData>
        </a:graphic>
      </p:graphicFrame>
      <p:graphicFrame>
        <p:nvGraphicFramePr>
          <p:cNvPr id="6" name="Tabelle 5">
            <a:extLst>
              <a:ext uri="{FF2B5EF4-FFF2-40B4-BE49-F238E27FC236}">
                <a16:creationId xmlns:a16="http://schemas.microsoft.com/office/drawing/2014/main" id="{9333785E-C7BF-29FC-8B35-50287657F994}"/>
              </a:ext>
            </a:extLst>
          </p:cNvPr>
          <p:cNvGraphicFramePr>
            <a:graphicFrameLocks noGrp="1"/>
          </p:cNvGraphicFramePr>
          <p:nvPr>
            <p:extLst>
              <p:ext uri="{D42A27DB-BD31-4B8C-83A1-F6EECF244321}">
                <p14:modId xmlns:p14="http://schemas.microsoft.com/office/powerpoint/2010/main" val="1317001948"/>
              </p:ext>
            </p:extLst>
          </p:nvPr>
        </p:nvGraphicFramePr>
        <p:xfrm>
          <a:off x="6207187" y="5224214"/>
          <a:ext cx="5477834" cy="701040"/>
        </p:xfrm>
        <a:graphic>
          <a:graphicData uri="http://schemas.openxmlformats.org/drawingml/2006/table">
            <a:tbl>
              <a:tblPr firstRow="1" bandRow="1">
                <a:tableStyleId>{5C22544A-7EE6-4342-B048-85BDC9FD1C3A}</a:tableStyleId>
              </a:tblPr>
              <a:tblGrid>
                <a:gridCol w="966677">
                  <a:extLst>
                    <a:ext uri="{9D8B030D-6E8A-4147-A177-3AD203B41FA5}">
                      <a16:colId xmlns:a16="http://schemas.microsoft.com/office/drawing/2014/main" val="740063259"/>
                    </a:ext>
                  </a:extLst>
                </a:gridCol>
                <a:gridCol w="644451">
                  <a:extLst>
                    <a:ext uri="{9D8B030D-6E8A-4147-A177-3AD203B41FA5}">
                      <a16:colId xmlns:a16="http://schemas.microsoft.com/office/drawing/2014/main" val="2949672590"/>
                    </a:ext>
                  </a:extLst>
                </a:gridCol>
                <a:gridCol w="644451">
                  <a:extLst>
                    <a:ext uri="{9D8B030D-6E8A-4147-A177-3AD203B41FA5}">
                      <a16:colId xmlns:a16="http://schemas.microsoft.com/office/drawing/2014/main" val="3548635927"/>
                    </a:ext>
                  </a:extLst>
                </a:gridCol>
                <a:gridCol w="644451">
                  <a:extLst>
                    <a:ext uri="{9D8B030D-6E8A-4147-A177-3AD203B41FA5}">
                      <a16:colId xmlns:a16="http://schemas.microsoft.com/office/drawing/2014/main" val="2891013861"/>
                    </a:ext>
                  </a:extLst>
                </a:gridCol>
                <a:gridCol w="644451">
                  <a:extLst>
                    <a:ext uri="{9D8B030D-6E8A-4147-A177-3AD203B41FA5}">
                      <a16:colId xmlns:a16="http://schemas.microsoft.com/office/drawing/2014/main" val="4205657699"/>
                    </a:ext>
                  </a:extLst>
                </a:gridCol>
                <a:gridCol w="644451">
                  <a:extLst>
                    <a:ext uri="{9D8B030D-6E8A-4147-A177-3AD203B41FA5}">
                      <a16:colId xmlns:a16="http://schemas.microsoft.com/office/drawing/2014/main" val="2041373745"/>
                    </a:ext>
                  </a:extLst>
                </a:gridCol>
                <a:gridCol w="644451">
                  <a:extLst>
                    <a:ext uri="{9D8B030D-6E8A-4147-A177-3AD203B41FA5}">
                      <a16:colId xmlns:a16="http://schemas.microsoft.com/office/drawing/2014/main" val="198402527"/>
                    </a:ext>
                  </a:extLst>
                </a:gridCol>
                <a:gridCol w="644451">
                  <a:extLst>
                    <a:ext uri="{9D8B030D-6E8A-4147-A177-3AD203B41FA5}">
                      <a16:colId xmlns:a16="http://schemas.microsoft.com/office/drawing/2014/main" val="2052822081"/>
                    </a:ext>
                  </a:extLst>
                </a:gridCol>
              </a:tblGrid>
              <a:tr h="242598">
                <a:tc gridSpan="8">
                  <a:txBody>
                    <a:bodyPr/>
                    <a:lstStyle/>
                    <a:p>
                      <a:r>
                        <a:rPr lang="de-DE" sz="1000"/>
                        <a:t>No. of patients</a:t>
                      </a:r>
                    </a:p>
                  </a:txBody>
                  <a:tcPr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anchor="ctr"/>
                </a:tc>
                <a:extLst>
                  <a:ext uri="{0D108BD9-81ED-4DB2-BD59-A6C34878D82A}">
                    <a16:rowId xmlns:a16="http://schemas.microsoft.com/office/drawing/2014/main" val="558085198"/>
                  </a:ext>
                </a:extLst>
              </a:tr>
              <a:tr h="151624">
                <a:tc>
                  <a:txBody>
                    <a:bodyPr/>
                    <a:lstStyle/>
                    <a:p>
                      <a:r>
                        <a:rPr lang="de-DE" sz="1000">
                          <a:solidFill>
                            <a:schemeClr val="bg1"/>
                          </a:solidFill>
                        </a:rPr>
                        <a:t>Arm A</a:t>
                      </a:r>
                    </a:p>
                  </a:txBody>
                  <a:tcPr marL="36000" marR="0" marT="0" marB="0" anchor="ctr">
                    <a:solidFill>
                      <a:schemeClr val="accent5"/>
                    </a:solidFill>
                  </a:tcPr>
                </a:tc>
                <a:tc>
                  <a:txBody>
                    <a:bodyPr/>
                    <a:lstStyle/>
                    <a:p>
                      <a:pPr algn="ctr"/>
                      <a:r>
                        <a:rPr lang="de-DE" sz="1000">
                          <a:solidFill>
                            <a:schemeClr val="tx1"/>
                          </a:solidFill>
                        </a:rPr>
                        <a:t>24</a:t>
                      </a:r>
                    </a:p>
                  </a:txBody>
                  <a:tcPr marL="0" marR="0" marT="0" marB="0" anchor="ctr"/>
                </a:tc>
                <a:tc>
                  <a:txBody>
                    <a:bodyPr/>
                    <a:lstStyle/>
                    <a:p>
                      <a:pPr algn="ctr"/>
                      <a:r>
                        <a:rPr lang="de-DE" sz="1000">
                          <a:solidFill>
                            <a:schemeClr val="tx1"/>
                          </a:solidFill>
                        </a:rPr>
                        <a:t>24</a:t>
                      </a:r>
                    </a:p>
                  </a:txBody>
                  <a:tcPr marL="0" marR="0" marT="0" marB="0" anchor="ctr"/>
                </a:tc>
                <a:tc>
                  <a:txBody>
                    <a:bodyPr/>
                    <a:lstStyle/>
                    <a:p>
                      <a:pPr algn="ctr"/>
                      <a:r>
                        <a:rPr lang="de-DE" sz="1000">
                          <a:solidFill>
                            <a:schemeClr val="tx1"/>
                          </a:solidFill>
                        </a:rPr>
                        <a:t>24</a:t>
                      </a:r>
                    </a:p>
                  </a:txBody>
                  <a:tcPr marL="0" marR="0" marT="0" marB="0" anchor="ctr"/>
                </a:tc>
                <a:tc>
                  <a:txBody>
                    <a:bodyPr/>
                    <a:lstStyle/>
                    <a:p>
                      <a:pPr algn="ctr"/>
                      <a:r>
                        <a:rPr lang="de-DE" sz="1000">
                          <a:solidFill>
                            <a:schemeClr val="tx1"/>
                          </a:solidFill>
                        </a:rPr>
                        <a:t>24</a:t>
                      </a:r>
                    </a:p>
                  </a:txBody>
                  <a:tcPr marL="0" marR="0" marT="0" marB="0" anchor="ctr"/>
                </a:tc>
                <a:tc>
                  <a:txBody>
                    <a:bodyPr/>
                    <a:lstStyle/>
                    <a:p>
                      <a:pPr algn="ctr"/>
                      <a:r>
                        <a:rPr lang="de-DE" sz="1000">
                          <a:solidFill>
                            <a:schemeClr val="tx1"/>
                          </a:solidFill>
                        </a:rPr>
                        <a:t>24</a:t>
                      </a:r>
                    </a:p>
                  </a:txBody>
                  <a:tcPr marL="0" marR="0" marT="0" marB="0" anchor="ctr"/>
                </a:tc>
                <a:tc>
                  <a:txBody>
                    <a:bodyPr/>
                    <a:lstStyle/>
                    <a:p>
                      <a:pPr algn="ctr"/>
                      <a:r>
                        <a:rPr lang="de-DE" sz="1000">
                          <a:solidFill>
                            <a:schemeClr val="tx1"/>
                          </a:solidFill>
                        </a:rPr>
                        <a:t>24</a:t>
                      </a:r>
                    </a:p>
                  </a:txBody>
                  <a:tcPr marL="0" marR="0" marT="0" marB="0" anchor="ctr"/>
                </a:tc>
                <a:tc>
                  <a:txBody>
                    <a:bodyPr/>
                    <a:lstStyle/>
                    <a:p>
                      <a:pPr algn="ctr"/>
                      <a:r>
                        <a:rPr lang="de-DE" sz="1000">
                          <a:solidFill>
                            <a:schemeClr val="tx1"/>
                          </a:solidFill>
                        </a:rPr>
                        <a:t>23</a:t>
                      </a:r>
                    </a:p>
                  </a:txBody>
                  <a:tcPr marL="0" marR="0" marT="0" marB="0" anchor="ctr"/>
                </a:tc>
                <a:extLst>
                  <a:ext uri="{0D108BD9-81ED-4DB2-BD59-A6C34878D82A}">
                    <a16:rowId xmlns:a16="http://schemas.microsoft.com/office/drawing/2014/main" val="3845130473"/>
                  </a:ext>
                </a:extLst>
              </a:tr>
              <a:tr h="151624">
                <a:tc>
                  <a:txBody>
                    <a:bodyPr/>
                    <a:lstStyle/>
                    <a:p>
                      <a:r>
                        <a:rPr lang="de-DE" sz="1000">
                          <a:solidFill>
                            <a:schemeClr val="bg1"/>
                          </a:solidFill>
                        </a:rPr>
                        <a:t>Arm B</a:t>
                      </a:r>
                    </a:p>
                  </a:txBody>
                  <a:tcPr marL="36000" marR="0" marT="0" marB="0" anchor="ctr">
                    <a:gradFill>
                      <a:gsLst>
                        <a:gs pos="49000">
                          <a:schemeClr val="accent5"/>
                        </a:gs>
                        <a:gs pos="50000">
                          <a:schemeClr val="accent3">
                            <a:lumMod val="40000"/>
                            <a:lumOff val="60000"/>
                          </a:schemeClr>
                        </a:gs>
                      </a:gsLst>
                      <a:lin ang="2700000" scaled="1"/>
                    </a:gradFill>
                  </a:tcPr>
                </a:tc>
                <a:tc>
                  <a:txBody>
                    <a:bodyPr/>
                    <a:lstStyle/>
                    <a:p>
                      <a:pPr algn="ctr"/>
                      <a:r>
                        <a:rPr lang="de-DE" sz="1000">
                          <a:solidFill>
                            <a:schemeClr val="tx1"/>
                          </a:solidFill>
                        </a:rPr>
                        <a:t>48</a:t>
                      </a:r>
                    </a:p>
                  </a:txBody>
                  <a:tcPr marL="0" marR="0" marT="0" marB="0" anchor="ctr"/>
                </a:tc>
                <a:tc>
                  <a:txBody>
                    <a:bodyPr/>
                    <a:lstStyle/>
                    <a:p>
                      <a:pPr algn="ctr"/>
                      <a:r>
                        <a:rPr lang="de-DE" sz="1000">
                          <a:solidFill>
                            <a:schemeClr val="tx1"/>
                          </a:solidFill>
                        </a:rPr>
                        <a:t>48</a:t>
                      </a:r>
                    </a:p>
                  </a:txBody>
                  <a:tcPr marL="0" marR="0" marT="0" marB="0" anchor="ctr"/>
                </a:tc>
                <a:tc>
                  <a:txBody>
                    <a:bodyPr/>
                    <a:lstStyle/>
                    <a:p>
                      <a:pPr algn="ctr"/>
                      <a:r>
                        <a:rPr lang="de-DE" sz="1000">
                          <a:solidFill>
                            <a:schemeClr val="tx1"/>
                          </a:solidFill>
                        </a:rPr>
                        <a:t>48</a:t>
                      </a:r>
                    </a:p>
                  </a:txBody>
                  <a:tcPr marL="0" marR="0" marT="0" marB="0" anchor="ctr"/>
                </a:tc>
                <a:tc>
                  <a:txBody>
                    <a:bodyPr/>
                    <a:lstStyle/>
                    <a:p>
                      <a:pPr algn="ctr"/>
                      <a:r>
                        <a:rPr lang="de-DE" sz="1000">
                          <a:solidFill>
                            <a:schemeClr val="tx1"/>
                          </a:solidFill>
                        </a:rPr>
                        <a:t>47</a:t>
                      </a:r>
                    </a:p>
                  </a:txBody>
                  <a:tcPr marL="0" marR="0" marT="0" marB="0" anchor="ctr"/>
                </a:tc>
                <a:tc>
                  <a:txBody>
                    <a:bodyPr/>
                    <a:lstStyle/>
                    <a:p>
                      <a:pPr algn="ctr"/>
                      <a:r>
                        <a:rPr lang="de-DE" sz="1000">
                          <a:solidFill>
                            <a:schemeClr val="tx1"/>
                          </a:solidFill>
                        </a:rPr>
                        <a:t>47</a:t>
                      </a:r>
                    </a:p>
                  </a:txBody>
                  <a:tcPr marL="0" marR="0" marT="0" marB="0" anchor="ctr"/>
                </a:tc>
                <a:tc>
                  <a:txBody>
                    <a:bodyPr/>
                    <a:lstStyle/>
                    <a:p>
                      <a:pPr algn="ctr"/>
                      <a:r>
                        <a:rPr lang="de-DE" sz="1000">
                          <a:solidFill>
                            <a:schemeClr val="tx1"/>
                          </a:solidFill>
                        </a:rPr>
                        <a:t>47</a:t>
                      </a:r>
                    </a:p>
                  </a:txBody>
                  <a:tcPr marL="0" marR="0" marT="0" marB="0" anchor="ctr"/>
                </a:tc>
                <a:tc>
                  <a:txBody>
                    <a:bodyPr/>
                    <a:lstStyle/>
                    <a:p>
                      <a:pPr algn="ctr"/>
                      <a:r>
                        <a:rPr lang="de-DE" sz="1000">
                          <a:solidFill>
                            <a:schemeClr val="tx1"/>
                          </a:solidFill>
                        </a:rPr>
                        <a:t>47</a:t>
                      </a:r>
                    </a:p>
                  </a:txBody>
                  <a:tcPr marL="0" marR="0" marT="0" marB="0" anchor="ctr"/>
                </a:tc>
                <a:extLst>
                  <a:ext uri="{0D108BD9-81ED-4DB2-BD59-A6C34878D82A}">
                    <a16:rowId xmlns:a16="http://schemas.microsoft.com/office/drawing/2014/main" val="4272345519"/>
                  </a:ext>
                </a:extLst>
              </a:tr>
              <a:tr h="151624">
                <a:tc>
                  <a:txBody>
                    <a:bodyPr/>
                    <a:lstStyle/>
                    <a:p>
                      <a:r>
                        <a:rPr lang="de-DE" sz="1000">
                          <a:solidFill>
                            <a:schemeClr val="bg1"/>
                          </a:solidFill>
                        </a:rPr>
                        <a:t>non-randomized</a:t>
                      </a:r>
                    </a:p>
                  </a:txBody>
                  <a:tcPr marL="36000" marR="0" marT="0" marB="0" anchor="ctr">
                    <a:solidFill>
                      <a:schemeClr val="tx1"/>
                    </a:solidFill>
                  </a:tcPr>
                </a:tc>
                <a:tc>
                  <a:txBody>
                    <a:bodyPr/>
                    <a:lstStyle/>
                    <a:p>
                      <a:pPr algn="ctr"/>
                      <a:r>
                        <a:rPr lang="de-DE" sz="1000">
                          <a:solidFill>
                            <a:schemeClr val="tx1"/>
                          </a:solidFill>
                        </a:rPr>
                        <a:t>153</a:t>
                      </a:r>
                    </a:p>
                  </a:txBody>
                  <a:tcPr marL="0" marR="0" marT="0" marB="0" anchor="ctr"/>
                </a:tc>
                <a:tc>
                  <a:txBody>
                    <a:bodyPr/>
                    <a:lstStyle/>
                    <a:p>
                      <a:pPr algn="ctr"/>
                      <a:r>
                        <a:rPr lang="de-DE" sz="1000">
                          <a:solidFill>
                            <a:schemeClr val="tx1"/>
                          </a:solidFill>
                        </a:rPr>
                        <a:t>141</a:t>
                      </a:r>
                    </a:p>
                  </a:txBody>
                  <a:tcPr marL="0" marR="0" marT="0" marB="0" anchor="ctr"/>
                </a:tc>
                <a:tc>
                  <a:txBody>
                    <a:bodyPr/>
                    <a:lstStyle/>
                    <a:p>
                      <a:pPr algn="ctr"/>
                      <a:r>
                        <a:rPr lang="de-DE" sz="1000">
                          <a:solidFill>
                            <a:schemeClr val="tx1"/>
                          </a:solidFill>
                        </a:rPr>
                        <a:t>133</a:t>
                      </a:r>
                    </a:p>
                  </a:txBody>
                  <a:tcPr marL="0" marR="0" marT="0" marB="0" anchor="ctr"/>
                </a:tc>
                <a:tc>
                  <a:txBody>
                    <a:bodyPr/>
                    <a:lstStyle/>
                    <a:p>
                      <a:pPr algn="ctr"/>
                      <a:r>
                        <a:rPr lang="de-DE" sz="1000">
                          <a:solidFill>
                            <a:schemeClr val="tx1"/>
                          </a:solidFill>
                        </a:rPr>
                        <a:t>131</a:t>
                      </a:r>
                    </a:p>
                  </a:txBody>
                  <a:tcPr marL="0" marR="0" marT="0" marB="0" anchor="ctr"/>
                </a:tc>
                <a:tc>
                  <a:txBody>
                    <a:bodyPr/>
                    <a:lstStyle/>
                    <a:p>
                      <a:pPr algn="ctr"/>
                      <a:r>
                        <a:rPr lang="de-DE" sz="1000">
                          <a:solidFill>
                            <a:schemeClr val="tx1"/>
                          </a:solidFill>
                        </a:rPr>
                        <a:t>130</a:t>
                      </a:r>
                    </a:p>
                  </a:txBody>
                  <a:tcPr marL="0" marR="0" marT="0" marB="0" anchor="ctr"/>
                </a:tc>
                <a:tc>
                  <a:txBody>
                    <a:bodyPr/>
                    <a:lstStyle/>
                    <a:p>
                      <a:pPr algn="ctr"/>
                      <a:r>
                        <a:rPr lang="de-DE" sz="1000">
                          <a:solidFill>
                            <a:schemeClr val="tx1"/>
                          </a:solidFill>
                        </a:rPr>
                        <a:t>128</a:t>
                      </a:r>
                    </a:p>
                  </a:txBody>
                  <a:tcPr marL="0" marR="0" marT="0" marB="0" anchor="ctr"/>
                </a:tc>
                <a:tc>
                  <a:txBody>
                    <a:bodyPr/>
                    <a:lstStyle/>
                    <a:p>
                      <a:pPr algn="ctr"/>
                      <a:r>
                        <a:rPr lang="de-DE" sz="1000">
                          <a:solidFill>
                            <a:schemeClr val="tx1"/>
                          </a:solidFill>
                        </a:rPr>
                        <a:t>125</a:t>
                      </a:r>
                    </a:p>
                  </a:txBody>
                  <a:tcPr marL="0" marR="0" marT="0" marB="0" anchor="ctr"/>
                </a:tc>
                <a:extLst>
                  <a:ext uri="{0D108BD9-81ED-4DB2-BD59-A6C34878D82A}">
                    <a16:rowId xmlns:a16="http://schemas.microsoft.com/office/drawing/2014/main" val="3073203185"/>
                  </a:ext>
                </a:extLst>
              </a:tr>
            </a:tbl>
          </a:graphicData>
        </a:graphic>
      </p:graphicFrame>
      <p:graphicFrame>
        <p:nvGraphicFramePr>
          <p:cNvPr id="14" name="Tabelle 14">
            <a:extLst>
              <a:ext uri="{FF2B5EF4-FFF2-40B4-BE49-F238E27FC236}">
                <a16:creationId xmlns:a16="http://schemas.microsoft.com/office/drawing/2014/main" id="{29B606B4-ED0E-622E-0FDE-C677B3FD0B1B}"/>
              </a:ext>
            </a:extLst>
          </p:cNvPr>
          <p:cNvGraphicFramePr>
            <a:graphicFrameLocks noGrp="1"/>
          </p:cNvGraphicFramePr>
          <p:nvPr>
            <p:extLst>
              <p:ext uri="{D42A27DB-BD31-4B8C-83A1-F6EECF244321}">
                <p14:modId xmlns:p14="http://schemas.microsoft.com/office/powerpoint/2010/main" val="426256083"/>
              </p:ext>
            </p:extLst>
          </p:nvPr>
        </p:nvGraphicFramePr>
        <p:xfrm>
          <a:off x="1846259" y="3233424"/>
          <a:ext cx="2062286" cy="1346472"/>
        </p:xfrm>
        <a:graphic>
          <a:graphicData uri="http://schemas.openxmlformats.org/drawingml/2006/table">
            <a:tbl>
              <a:tblPr firstRow="1" bandRow="1">
                <a:tableStyleId>{5C22544A-7EE6-4342-B048-85BDC9FD1C3A}</a:tableStyleId>
              </a:tblPr>
              <a:tblGrid>
                <a:gridCol w="1031143">
                  <a:extLst>
                    <a:ext uri="{9D8B030D-6E8A-4147-A177-3AD203B41FA5}">
                      <a16:colId xmlns:a16="http://schemas.microsoft.com/office/drawing/2014/main" val="1184382630"/>
                    </a:ext>
                  </a:extLst>
                </a:gridCol>
                <a:gridCol w="1031143">
                  <a:extLst>
                    <a:ext uri="{9D8B030D-6E8A-4147-A177-3AD203B41FA5}">
                      <a16:colId xmlns:a16="http://schemas.microsoft.com/office/drawing/2014/main" val="1584675619"/>
                    </a:ext>
                  </a:extLst>
                </a:gridCol>
              </a:tblGrid>
              <a:tr h="316744">
                <a:tc>
                  <a:txBody>
                    <a:bodyPr/>
                    <a:lstStyle/>
                    <a:p>
                      <a:r>
                        <a:rPr lang="de-DE" sz="1000"/>
                        <a:t>Month 51</a:t>
                      </a:r>
                    </a:p>
                  </a:txBody>
                  <a:tcPr anchor="ctr"/>
                </a:tc>
                <a:tc>
                  <a:txBody>
                    <a:bodyPr/>
                    <a:lstStyle/>
                    <a:p>
                      <a:pPr algn="ctr"/>
                      <a:r>
                        <a:rPr lang="de-DE" sz="1000"/>
                        <a:t>PFS</a:t>
                      </a:r>
                    </a:p>
                  </a:txBody>
                  <a:tcPr anchor="ctr"/>
                </a:tc>
                <a:extLst>
                  <a:ext uri="{0D108BD9-81ED-4DB2-BD59-A6C34878D82A}">
                    <a16:rowId xmlns:a16="http://schemas.microsoft.com/office/drawing/2014/main" val="3212538751"/>
                  </a:ext>
                </a:extLst>
              </a:tr>
              <a:tr h="316744">
                <a:tc>
                  <a:txBody>
                    <a:bodyPr/>
                    <a:lstStyle/>
                    <a:p>
                      <a:r>
                        <a:rPr lang="de-DE" sz="1000">
                          <a:solidFill>
                            <a:schemeClr val="bg1"/>
                          </a:solidFill>
                        </a:rPr>
                        <a:t>Arm A</a:t>
                      </a:r>
                    </a:p>
                  </a:txBody>
                  <a:tcPr anchor="ctr">
                    <a:solidFill>
                      <a:schemeClr val="accent5"/>
                    </a:solidFill>
                  </a:tcPr>
                </a:tc>
                <a:tc>
                  <a:txBody>
                    <a:bodyPr/>
                    <a:lstStyle/>
                    <a:p>
                      <a:pPr algn="ctr"/>
                      <a:r>
                        <a:rPr lang="de-DE" sz="1000">
                          <a:solidFill>
                            <a:schemeClr val="tx1"/>
                          </a:solidFill>
                        </a:rPr>
                        <a:t>92%</a:t>
                      </a:r>
                    </a:p>
                  </a:txBody>
                  <a:tcPr anchor="ctr"/>
                </a:tc>
                <a:extLst>
                  <a:ext uri="{0D108BD9-81ED-4DB2-BD59-A6C34878D82A}">
                    <a16:rowId xmlns:a16="http://schemas.microsoft.com/office/drawing/2014/main" val="4104046287"/>
                  </a:ext>
                </a:extLst>
              </a:tr>
              <a:tr h="316744">
                <a:tc>
                  <a:txBody>
                    <a:bodyPr/>
                    <a:lstStyle/>
                    <a:p>
                      <a:r>
                        <a:rPr lang="de-DE" sz="1000">
                          <a:solidFill>
                            <a:schemeClr val="bg1"/>
                          </a:solidFill>
                        </a:rPr>
                        <a:t>Arm B</a:t>
                      </a:r>
                    </a:p>
                  </a:txBody>
                  <a:tcPr anchor="ctr">
                    <a:gradFill flip="none" rotWithShape="1">
                      <a:gsLst>
                        <a:gs pos="49000">
                          <a:schemeClr val="accent5"/>
                        </a:gs>
                        <a:gs pos="50000">
                          <a:schemeClr val="accent3">
                            <a:lumMod val="40000"/>
                            <a:lumOff val="60000"/>
                          </a:schemeClr>
                        </a:gs>
                      </a:gsLst>
                      <a:lin ang="2700000" scaled="1"/>
                      <a:tileRect/>
                    </a:gradFill>
                  </a:tcPr>
                </a:tc>
                <a:tc>
                  <a:txBody>
                    <a:bodyPr/>
                    <a:lstStyle/>
                    <a:p>
                      <a:pPr algn="ctr"/>
                      <a:r>
                        <a:rPr lang="de-DE" sz="1000">
                          <a:solidFill>
                            <a:schemeClr val="tx1"/>
                          </a:solidFill>
                        </a:rPr>
                        <a:t>81%</a:t>
                      </a:r>
                    </a:p>
                  </a:txBody>
                  <a:tcPr anchor="ctr"/>
                </a:tc>
                <a:extLst>
                  <a:ext uri="{0D108BD9-81ED-4DB2-BD59-A6C34878D82A}">
                    <a16:rowId xmlns:a16="http://schemas.microsoft.com/office/drawing/2014/main" val="3653313101"/>
                  </a:ext>
                </a:extLst>
              </a:tr>
              <a:tr h="316744">
                <a:tc>
                  <a:txBody>
                    <a:bodyPr/>
                    <a:lstStyle/>
                    <a:p>
                      <a:r>
                        <a:rPr lang="de-DE" sz="1000">
                          <a:solidFill>
                            <a:schemeClr val="bg1"/>
                          </a:solidFill>
                        </a:rPr>
                        <a:t>Non-randomized</a:t>
                      </a:r>
                    </a:p>
                  </a:txBody>
                  <a:tcPr anchor="ctr">
                    <a:solidFill>
                      <a:schemeClr val="tx1"/>
                    </a:solidFill>
                  </a:tcPr>
                </a:tc>
                <a:tc>
                  <a:txBody>
                    <a:bodyPr/>
                    <a:lstStyle/>
                    <a:p>
                      <a:pPr algn="ctr"/>
                      <a:r>
                        <a:rPr lang="de-DE" sz="1000">
                          <a:solidFill>
                            <a:schemeClr val="tx1"/>
                          </a:solidFill>
                        </a:rPr>
                        <a:t>75%</a:t>
                      </a:r>
                    </a:p>
                  </a:txBody>
                  <a:tcPr anchor="ctr"/>
                </a:tc>
                <a:extLst>
                  <a:ext uri="{0D108BD9-81ED-4DB2-BD59-A6C34878D82A}">
                    <a16:rowId xmlns:a16="http://schemas.microsoft.com/office/drawing/2014/main" val="2991953564"/>
                  </a:ext>
                </a:extLst>
              </a:tr>
            </a:tbl>
          </a:graphicData>
        </a:graphic>
      </p:graphicFrame>
      <p:graphicFrame>
        <p:nvGraphicFramePr>
          <p:cNvPr id="15" name="Tabelle 14">
            <a:extLst>
              <a:ext uri="{FF2B5EF4-FFF2-40B4-BE49-F238E27FC236}">
                <a16:creationId xmlns:a16="http://schemas.microsoft.com/office/drawing/2014/main" id="{142F0002-58C1-A330-FB54-F484CAB63F5F}"/>
              </a:ext>
            </a:extLst>
          </p:cNvPr>
          <p:cNvGraphicFramePr>
            <a:graphicFrameLocks noGrp="1"/>
          </p:cNvGraphicFramePr>
          <p:nvPr>
            <p:extLst>
              <p:ext uri="{D42A27DB-BD31-4B8C-83A1-F6EECF244321}">
                <p14:modId xmlns:p14="http://schemas.microsoft.com/office/powerpoint/2010/main" val="119729170"/>
              </p:ext>
            </p:extLst>
          </p:nvPr>
        </p:nvGraphicFramePr>
        <p:xfrm>
          <a:off x="7587303" y="2026145"/>
          <a:ext cx="1802578" cy="1346472"/>
        </p:xfrm>
        <a:graphic>
          <a:graphicData uri="http://schemas.openxmlformats.org/drawingml/2006/table">
            <a:tbl>
              <a:tblPr firstRow="1" bandRow="1">
                <a:tableStyleId>{5C22544A-7EE6-4342-B048-85BDC9FD1C3A}</a:tableStyleId>
              </a:tblPr>
              <a:tblGrid>
                <a:gridCol w="901289">
                  <a:extLst>
                    <a:ext uri="{9D8B030D-6E8A-4147-A177-3AD203B41FA5}">
                      <a16:colId xmlns:a16="http://schemas.microsoft.com/office/drawing/2014/main" val="1184382630"/>
                    </a:ext>
                  </a:extLst>
                </a:gridCol>
                <a:gridCol w="901289">
                  <a:extLst>
                    <a:ext uri="{9D8B030D-6E8A-4147-A177-3AD203B41FA5}">
                      <a16:colId xmlns:a16="http://schemas.microsoft.com/office/drawing/2014/main" val="1584675619"/>
                    </a:ext>
                  </a:extLst>
                </a:gridCol>
              </a:tblGrid>
              <a:tr h="316744">
                <a:tc>
                  <a:txBody>
                    <a:bodyPr/>
                    <a:lstStyle/>
                    <a:p>
                      <a:r>
                        <a:rPr lang="de-DE" sz="1000" err="1"/>
                        <a:t>Month</a:t>
                      </a:r>
                      <a:r>
                        <a:rPr lang="de-DE" sz="1000"/>
                        <a:t> 51</a:t>
                      </a:r>
                    </a:p>
                  </a:txBody>
                  <a:tcPr anchor="ctr"/>
                </a:tc>
                <a:tc>
                  <a:txBody>
                    <a:bodyPr/>
                    <a:lstStyle/>
                    <a:p>
                      <a:pPr algn="ctr"/>
                      <a:r>
                        <a:rPr lang="de-DE" sz="1000"/>
                        <a:t>TTNT</a:t>
                      </a:r>
                    </a:p>
                  </a:txBody>
                  <a:tcPr anchor="ctr"/>
                </a:tc>
                <a:extLst>
                  <a:ext uri="{0D108BD9-81ED-4DB2-BD59-A6C34878D82A}">
                    <a16:rowId xmlns:a16="http://schemas.microsoft.com/office/drawing/2014/main" val="3212538751"/>
                  </a:ext>
                </a:extLst>
              </a:tr>
              <a:tr h="316744">
                <a:tc>
                  <a:txBody>
                    <a:bodyPr/>
                    <a:lstStyle/>
                    <a:p>
                      <a:r>
                        <a:rPr lang="de-DE" sz="1000">
                          <a:solidFill>
                            <a:schemeClr val="bg1"/>
                          </a:solidFill>
                        </a:rPr>
                        <a:t>Arm A</a:t>
                      </a:r>
                    </a:p>
                  </a:txBody>
                  <a:tcPr anchor="ctr">
                    <a:solidFill>
                      <a:schemeClr val="accent5"/>
                    </a:solidFill>
                  </a:tcPr>
                </a:tc>
                <a:tc>
                  <a:txBody>
                    <a:bodyPr/>
                    <a:lstStyle/>
                    <a:p>
                      <a:pPr algn="ctr"/>
                      <a:r>
                        <a:rPr lang="de-DE" sz="1000">
                          <a:solidFill>
                            <a:schemeClr val="tx1"/>
                          </a:solidFill>
                        </a:rPr>
                        <a:t>92%</a:t>
                      </a:r>
                    </a:p>
                  </a:txBody>
                  <a:tcPr anchor="ctr"/>
                </a:tc>
                <a:extLst>
                  <a:ext uri="{0D108BD9-81ED-4DB2-BD59-A6C34878D82A}">
                    <a16:rowId xmlns:a16="http://schemas.microsoft.com/office/drawing/2014/main" val="4104046287"/>
                  </a:ext>
                </a:extLst>
              </a:tr>
              <a:tr h="316744">
                <a:tc>
                  <a:txBody>
                    <a:bodyPr/>
                    <a:lstStyle/>
                    <a:p>
                      <a:r>
                        <a:rPr lang="de-DE" sz="1000">
                          <a:solidFill>
                            <a:schemeClr val="bg1"/>
                          </a:solidFill>
                        </a:rPr>
                        <a:t>Arm B</a:t>
                      </a:r>
                    </a:p>
                  </a:txBody>
                  <a:tcPr anchor="ctr">
                    <a:gradFill>
                      <a:gsLst>
                        <a:gs pos="49000">
                          <a:schemeClr val="accent5"/>
                        </a:gs>
                        <a:gs pos="50000">
                          <a:schemeClr val="accent3">
                            <a:lumMod val="40000"/>
                            <a:lumOff val="60000"/>
                          </a:schemeClr>
                        </a:gs>
                      </a:gsLst>
                      <a:lin ang="2700000" scaled="1"/>
                    </a:gradFill>
                  </a:tcPr>
                </a:tc>
                <a:tc>
                  <a:txBody>
                    <a:bodyPr/>
                    <a:lstStyle/>
                    <a:p>
                      <a:pPr algn="ctr"/>
                      <a:r>
                        <a:rPr lang="de-DE" sz="1000">
                          <a:solidFill>
                            <a:schemeClr val="tx1"/>
                          </a:solidFill>
                        </a:rPr>
                        <a:t>96%</a:t>
                      </a:r>
                    </a:p>
                  </a:txBody>
                  <a:tcPr anchor="ctr"/>
                </a:tc>
                <a:extLst>
                  <a:ext uri="{0D108BD9-81ED-4DB2-BD59-A6C34878D82A}">
                    <a16:rowId xmlns:a16="http://schemas.microsoft.com/office/drawing/2014/main" val="3653313101"/>
                  </a:ext>
                </a:extLst>
              </a:tr>
              <a:tr h="316744">
                <a:tc>
                  <a:txBody>
                    <a:bodyPr/>
                    <a:lstStyle/>
                    <a:p>
                      <a:r>
                        <a:rPr lang="de-DE" sz="1000">
                          <a:solidFill>
                            <a:schemeClr val="bg1"/>
                          </a:solidFill>
                        </a:rPr>
                        <a:t>Non-randomized</a:t>
                      </a:r>
                    </a:p>
                  </a:txBody>
                  <a:tcPr anchor="ctr">
                    <a:solidFill>
                      <a:schemeClr val="tx1"/>
                    </a:solidFill>
                  </a:tcPr>
                </a:tc>
                <a:tc>
                  <a:txBody>
                    <a:bodyPr/>
                    <a:lstStyle/>
                    <a:p>
                      <a:pPr algn="ctr"/>
                      <a:r>
                        <a:rPr lang="de-DE" sz="1000">
                          <a:solidFill>
                            <a:schemeClr val="tx1"/>
                          </a:solidFill>
                        </a:rPr>
                        <a:t>88%</a:t>
                      </a:r>
                    </a:p>
                  </a:txBody>
                  <a:tcPr anchor="ctr"/>
                </a:tc>
                <a:extLst>
                  <a:ext uri="{0D108BD9-81ED-4DB2-BD59-A6C34878D82A}">
                    <a16:rowId xmlns:a16="http://schemas.microsoft.com/office/drawing/2014/main" val="2991953564"/>
                  </a:ext>
                </a:extLst>
              </a:tr>
            </a:tbl>
          </a:graphicData>
        </a:graphic>
      </p:graphicFrame>
      <p:sp>
        <p:nvSpPr>
          <p:cNvPr id="20" name="Freihandform: Form 19">
            <a:extLst>
              <a:ext uri="{FF2B5EF4-FFF2-40B4-BE49-F238E27FC236}">
                <a16:creationId xmlns:a16="http://schemas.microsoft.com/office/drawing/2014/main" id="{1AF02E44-5004-BEFE-5084-0CAD19CA5811}"/>
              </a:ext>
            </a:extLst>
          </p:cNvPr>
          <p:cNvSpPr/>
          <p:nvPr/>
        </p:nvSpPr>
        <p:spPr>
          <a:xfrm>
            <a:off x="1778000" y="2051050"/>
            <a:ext cx="3822700" cy="238125"/>
          </a:xfrm>
          <a:custGeom>
            <a:avLst/>
            <a:gdLst>
              <a:gd name="connsiteX0" fmla="*/ 0 w 3822700"/>
              <a:gd name="connsiteY0" fmla="*/ 0 h 238125"/>
              <a:gd name="connsiteX1" fmla="*/ 2727325 w 3822700"/>
              <a:gd name="connsiteY1" fmla="*/ 0 h 238125"/>
              <a:gd name="connsiteX2" fmla="*/ 2727325 w 3822700"/>
              <a:gd name="connsiteY2" fmla="*/ 120650 h 238125"/>
              <a:gd name="connsiteX3" fmla="*/ 2819400 w 3822700"/>
              <a:gd name="connsiteY3" fmla="*/ 120650 h 238125"/>
              <a:gd name="connsiteX4" fmla="*/ 2819400 w 3822700"/>
              <a:gd name="connsiteY4" fmla="*/ 238125 h 238125"/>
              <a:gd name="connsiteX5" fmla="*/ 3822700 w 3822700"/>
              <a:gd name="connsiteY5" fmla="*/ 23812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2700" h="238125">
                <a:moveTo>
                  <a:pt x="0" y="0"/>
                </a:moveTo>
                <a:lnTo>
                  <a:pt x="2727325" y="0"/>
                </a:lnTo>
                <a:lnTo>
                  <a:pt x="2727325" y="120650"/>
                </a:lnTo>
                <a:lnTo>
                  <a:pt x="2819400" y="120650"/>
                </a:lnTo>
                <a:lnTo>
                  <a:pt x="2819400" y="238125"/>
                </a:lnTo>
                <a:lnTo>
                  <a:pt x="3822700" y="238125"/>
                </a:lnTo>
              </a:path>
            </a:pathLst>
          </a:cu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reihandform: Form 20">
            <a:extLst>
              <a:ext uri="{FF2B5EF4-FFF2-40B4-BE49-F238E27FC236}">
                <a16:creationId xmlns:a16="http://schemas.microsoft.com/office/drawing/2014/main" id="{80890762-3751-7606-DD35-FB0CAB24F9F0}"/>
              </a:ext>
            </a:extLst>
          </p:cNvPr>
          <p:cNvSpPr/>
          <p:nvPr/>
        </p:nvSpPr>
        <p:spPr>
          <a:xfrm>
            <a:off x="1784350" y="2047875"/>
            <a:ext cx="3810000" cy="644525"/>
          </a:xfrm>
          <a:custGeom>
            <a:avLst/>
            <a:gdLst>
              <a:gd name="connsiteX0" fmla="*/ 0 w 3810000"/>
              <a:gd name="connsiteY0" fmla="*/ 0 h 644525"/>
              <a:gd name="connsiteX1" fmla="*/ 1044575 w 3810000"/>
              <a:gd name="connsiteY1" fmla="*/ 0 h 644525"/>
              <a:gd name="connsiteX2" fmla="*/ 1044575 w 3810000"/>
              <a:gd name="connsiteY2" fmla="*/ 47625 h 644525"/>
              <a:gd name="connsiteX3" fmla="*/ 2251075 w 3810000"/>
              <a:gd name="connsiteY3" fmla="*/ 47625 h 644525"/>
              <a:gd name="connsiteX4" fmla="*/ 2251075 w 3810000"/>
              <a:gd name="connsiteY4" fmla="*/ 114300 h 644525"/>
              <a:gd name="connsiteX5" fmla="*/ 2527300 w 3810000"/>
              <a:gd name="connsiteY5" fmla="*/ 114300 h 644525"/>
              <a:gd name="connsiteX6" fmla="*/ 2527300 w 3810000"/>
              <a:gd name="connsiteY6" fmla="*/ 155575 h 644525"/>
              <a:gd name="connsiteX7" fmla="*/ 2714625 w 3810000"/>
              <a:gd name="connsiteY7" fmla="*/ 155575 h 644525"/>
              <a:gd name="connsiteX8" fmla="*/ 2714625 w 3810000"/>
              <a:gd name="connsiteY8" fmla="*/ 212725 h 644525"/>
              <a:gd name="connsiteX9" fmla="*/ 2749550 w 3810000"/>
              <a:gd name="connsiteY9" fmla="*/ 212725 h 644525"/>
              <a:gd name="connsiteX10" fmla="*/ 2749550 w 3810000"/>
              <a:gd name="connsiteY10" fmla="*/ 269875 h 644525"/>
              <a:gd name="connsiteX11" fmla="*/ 2924175 w 3810000"/>
              <a:gd name="connsiteY11" fmla="*/ 269875 h 644525"/>
              <a:gd name="connsiteX12" fmla="*/ 2924175 w 3810000"/>
              <a:gd name="connsiteY12" fmla="*/ 327025 h 644525"/>
              <a:gd name="connsiteX13" fmla="*/ 3060700 w 3810000"/>
              <a:gd name="connsiteY13" fmla="*/ 327025 h 644525"/>
              <a:gd name="connsiteX14" fmla="*/ 3060700 w 3810000"/>
              <a:gd name="connsiteY14" fmla="*/ 400050 h 644525"/>
              <a:gd name="connsiteX15" fmla="*/ 3273425 w 3810000"/>
              <a:gd name="connsiteY15" fmla="*/ 400050 h 644525"/>
              <a:gd name="connsiteX16" fmla="*/ 3273425 w 3810000"/>
              <a:gd name="connsiteY16" fmla="*/ 508000 h 644525"/>
              <a:gd name="connsiteX17" fmla="*/ 3330575 w 3810000"/>
              <a:gd name="connsiteY17" fmla="*/ 508000 h 644525"/>
              <a:gd name="connsiteX18" fmla="*/ 3330575 w 3810000"/>
              <a:gd name="connsiteY18" fmla="*/ 644525 h 644525"/>
              <a:gd name="connsiteX19" fmla="*/ 3810000 w 3810000"/>
              <a:gd name="connsiteY19" fmla="*/ 644525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0000" h="644525">
                <a:moveTo>
                  <a:pt x="0" y="0"/>
                </a:moveTo>
                <a:lnTo>
                  <a:pt x="1044575" y="0"/>
                </a:lnTo>
                <a:lnTo>
                  <a:pt x="1044575" y="47625"/>
                </a:lnTo>
                <a:lnTo>
                  <a:pt x="2251075" y="47625"/>
                </a:lnTo>
                <a:lnTo>
                  <a:pt x="2251075" y="114300"/>
                </a:lnTo>
                <a:lnTo>
                  <a:pt x="2527300" y="114300"/>
                </a:lnTo>
                <a:lnTo>
                  <a:pt x="2527300" y="155575"/>
                </a:lnTo>
                <a:lnTo>
                  <a:pt x="2714625" y="155575"/>
                </a:lnTo>
                <a:lnTo>
                  <a:pt x="2714625" y="212725"/>
                </a:lnTo>
                <a:lnTo>
                  <a:pt x="2749550" y="212725"/>
                </a:lnTo>
                <a:lnTo>
                  <a:pt x="2749550" y="269875"/>
                </a:lnTo>
                <a:lnTo>
                  <a:pt x="2924175" y="269875"/>
                </a:lnTo>
                <a:lnTo>
                  <a:pt x="2924175" y="327025"/>
                </a:lnTo>
                <a:lnTo>
                  <a:pt x="3060700" y="327025"/>
                </a:lnTo>
                <a:lnTo>
                  <a:pt x="3060700" y="400050"/>
                </a:lnTo>
                <a:lnTo>
                  <a:pt x="3273425" y="400050"/>
                </a:lnTo>
                <a:lnTo>
                  <a:pt x="3273425" y="508000"/>
                </a:lnTo>
                <a:lnTo>
                  <a:pt x="3330575" y="508000"/>
                </a:lnTo>
                <a:lnTo>
                  <a:pt x="3330575" y="644525"/>
                </a:lnTo>
                <a:lnTo>
                  <a:pt x="3810000" y="644525"/>
                </a:lnTo>
              </a:path>
            </a:pathLst>
          </a:custGeom>
          <a:noFill/>
          <a:ln w="190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Freihandform: Form 21">
            <a:extLst>
              <a:ext uri="{FF2B5EF4-FFF2-40B4-BE49-F238E27FC236}">
                <a16:creationId xmlns:a16="http://schemas.microsoft.com/office/drawing/2014/main" id="{140C6E74-3635-E1B9-5192-A7CAC83A64E9}"/>
              </a:ext>
            </a:extLst>
          </p:cNvPr>
          <p:cNvSpPr/>
          <p:nvPr/>
        </p:nvSpPr>
        <p:spPr>
          <a:xfrm>
            <a:off x="1776413" y="2043113"/>
            <a:ext cx="3817143" cy="1235868"/>
          </a:xfrm>
          <a:custGeom>
            <a:avLst/>
            <a:gdLst>
              <a:gd name="connsiteX0" fmla="*/ 0 w 3817143"/>
              <a:gd name="connsiteY0" fmla="*/ 0 h 1235868"/>
              <a:gd name="connsiteX1" fmla="*/ 54768 w 3817143"/>
              <a:gd name="connsiteY1" fmla="*/ 0 h 1235868"/>
              <a:gd name="connsiteX2" fmla="*/ 54768 w 3817143"/>
              <a:gd name="connsiteY2" fmla="*/ 23812 h 1235868"/>
              <a:gd name="connsiteX3" fmla="*/ 54768 w 3817143"/>
              <a:gd name="connsiteY3" fmla="*/ 42862 h 1235868"/>
              <a:gd name="connsiteX4" fmla="*/ 121443 w 3817143"/>
              <a:gd name="connsiteY4" fmla="*/ 42862 h 1235868"/>
              <a:gd name="connsiteX5" fmla="*/ 121443 w 3817143"/>
              <a:gd name="connsiteY5" fmla="*/ 71437 h 1235868"/>
              <a:gd name="connsiteX6" fmla="*/ 130968 w 3817143"/>
              <a:gd name="connsiteY6" fmla="*/ 71437 h 1235868"/>
              <a:gd name="connsiteX7" fmla="*/ 130968 w 3817143"/>
              <a:gd name="connsiteY7" fmla="*/ 88106 h 1235868"/>
              <a:gd name="connsiteX8" fmla="*/ 233362 w 3817143"/>
              <a:gd name="connsiteY8" fmla="*/ 88106 h 1235868"/>
              <a:gd name="connsiteX9" fmla="*/ 233362 w 3817143"/>
              <a:gd name="connsiteY9" fmla="*/ 107156 h 1235868"/>
              <a:gd name="connsiteX10" fmla="*/ 288131 w 3817143"/>
              <a:gd name="connsiteY10" fmla="*/ 107156 h 1235868"/>
              <a:gd name="connsiteX11" fmla="*/ 288131 w 3817143"/>
              <a:gd name="connsiteY11" fmla="*/ 121443 h 1235868"/>
              <a:gd name="connsiteX12" fmla="*/ 542925 w 3817143"/>
              <a:gd name="connsiteY12" fmla="*/ 121443 h 1235868"/>
              <a:gd name="connsiteX13" fmla="*/ 542925 w 3817143"/>
              <a:gd name="connsiteY13" fmla="*/ 142875 h 1235868"/>
              <a:gd name="connsiteX14" fmla="*/ 654843 w 3817143"/>
              <a:gd name="connsiteY14" fmla="*/ 142875 h 1235868"/>
              <a:gd name="connsiteX15" fmla="*/ 654843 w 3817143"/>
              <a:gd name="connsiteY15" fmla="*/ 169068 h 1235868"/>
              <a:gd name="connsiteX16" fmla="*/ 678656 w 3817143"/>
              <a:gd name="connsiteY16" fmla="*/ 169068 h 1235868"/>
              <a:gd name="connsiteX17" fmla="*/ 678656 w 3817143"/>
              <a:gd name="connsiteY17" fmla="*/ 190500 h 1235868"/>
              <a:gd name="connsiteX18" fmla="*/ 871537 w 3817143"/>
              <a:gd name="connsiteY18" fmla="*/ 190500 h 1235868"/>
              <a:gd name="connsiteX19" fmla="*/ 871537 w 3817143"/>
              <a:gd name="connsiteY19" fmla="*/ 209550 h 1235868"/>
              <a:gd name="connsiteX20" fmla="*/ 945356 w 3817143"/>
              <a:gd name="connsiteY20" fmla="*/ 209550 h 1235868"/>
              <a:gd name="connsiteX21" fmla="*/ 945356 w 3817143"/>
              <a:gd name="connsiteY21" fmla="*/ 209550 h 1235868"/>
              <a:gd name="connsiteX22" fmla="*/ 945356 w 3817143"/>
              <a:gd name="connsiteY22" fmla="*/ 228600 h 1235868"/>
              <a:gd name="connsiteX23" fmla="*/ 1333500 w 3817143"/>
              <a:gd name="connsiteY23" fmla="*/ 228600 h 1235868"/>
              <a:gd name="connsiteX24" fmla="*/ 1333500 w 3817143"/>
              <a:gd name="connsiteY24" fmla="*/ 245268 h 1235868"/>
              <a:gd name="connsiteX25" fmla="*/ 1578768 w 3817143"/>
              <a:gd name="connsiteY25" fmla="*/ 245268 h 1235868"/>
              <a:gd name="connsiteX26" fmla="*/ 1578768 w 3817143"/>
              <a:gd name="connsiteY26" fmla="*/ 261937 h 1235868"/>
              <a:gd name="connsiteX27" fmla="*/ 1683543 w 3817143"/>
              <a:gd name="connsiteY27" fmla="*/ 261937 h 1235868"/>
              <a:gd name="connsiteX28" fmla="*/ 1683543 w 3817143"/>
              <a:gd name="connsiteY28" fmla="*/ 280987 h 1235868"/>
              <a:gd name="connsiteX29" fmla="*/ 1828800 w 3817143"/>
              <a:gd name="connsiteY29" fmla="*/ 280987 h 1235868"/>
              <a:gd name="connsiteX30" fmla="*/ 1828800 w 3817143"/>
              <a:gd name="connsiteY30" fmla="*/ 297656 h 1235868"/>
              <a:gd name="connsiteX31" fmla="*/ 1885950 w 3817143"/>
              <a:gd name="connsiteY31" fmla="*/ 297656 h 1235868"/>
              <a:gd name="connsiteX32" fmla="*/ 1885950 w 3817143"/>
              <a:gd name="connsiteY32" fmla="*/ 314325 h 1235868"/>
              <a:gd name="connsiteX33" fmla="*/ 1950243 w 3817143"/>
              <a:gd name="connsiteY33" fmla="*/ 314325 h 1235868"/>
              <a:gd name="connsiteX34" fmla="*/ 1950243 w 3817143"/>
              <a:gd name="connsiteY34" fmla="*/ 330993 h 1235868"/>
              <a:gd name="connsiteX35" fmla="*/ 2147887 w 3817143"/>
              <a:gd name="connsiteY35" fmla="*/ 330993 h 1235868"/>
              <a:gd name="connsiteX36" fmla="*/ 2147887 w 3817143"/>
              <a:gd name="connsiteY36" fmla="*/ 347662 h 1235868"/>
              <a:gd name="connsiteX37" fmla="*/ 2221706 w 3817143"/>
              <a:gd name="connsiteY37" fmla="*/ 347662 h 1235868"/>
              <a:gd name="connsiteX38" fmla="*/ 2221706 w 3817143"/>
              <a:gd name="connsiteY38" fmla="*/ 364331 h 1235868"/>
              <a:gd name="connsiteX39" fmla="*/ 2352675 w 3817143"/>
              <a:gd name="connsiteY39" fmla="*/ 364331 h 1235868"/>
              <a:gd name="connsiteX40" fmla="*/ 2352675 w 3817143"/>
              <a:gd name="connsiteY40" fmla="*/ 397668 h 1235868"/>
              <a:gd name="connsiteX41" fmla="*/ 2459831 w 3817143"/>
              <a:gd name="connsiteY41" fmla="*/ 397668 h 1235868"/>
              <a:gd name="connsiteX42" fmla="*/ 2459831 w 3817143"/>
              <a:gd name="connsiteY42" fmla="*/ 421481 h 1235868"/>
              <a:gd name="connsiteX43" fmla="*/ 2659856 w 3817143"/>
              <a:gd name="connsiteY43" fmla="*/ 421481 h 1235868"/>
              <a:gd name="connsiteX44" fmla="*/ 2659856 w 3817143"/>
              <a:gd name="connsiteY44" fmla="*/ 440531 h 1235868"/>
              <a:gd name="connsiteX45" fmla="*/ 2745581 w 3817143"/>
              <a:gd name="connsiteY45" fmla="*/ 440531 h 1235868"/>
              <a:gd name="connsiteX46" fmla="*/ 2745581 w 3817143"/>
              <a:gd name="connsiteY46" fmla="*/ 471487 h 1235868"/>
              <a:gd name="connsiteX47" fmla="*/ 2886075 w 3817143"/>
              <a:gd name="connsiteY47" fmla="*/ 471487 h 1235868"/>
              <a:gd name="connsiteX48" fmla="*/ 2886075 w 3817143"/>
              <a:gd name="connsiteY48" fmla="*/ 495300 h 1235868"/>
              <a:gd name="connsiteX49" fmla="*/ 2938462 w 3817143"/>
              <a:gd name="connsiteY49" fmla="*/ 495300 h 1235868"/>
              <a:gd name="connsiteX50" fmla="*/ 2938462 w 3817143"/>
              <a:gd name="connsiteY50" fmla="*/ 516731 h 1235868"/>
              <a:gd name="connsiteX51" fmla="*/ 2978943 w 3817143"/>
              <a:gd name="connsiteY51" fmla="*/ 516731 h 1235868"/>
              <a:gd name="connsiteX52" fmla="*/ 2978943 w 3817143"/>
              <a:gd name="connsiteY52" fmla="*/ 531018 h 1235868"/>
              <a:gd name="connsiteX53" fmla="*/ 3017043 w 3817143"/>
              <a:gd name="connsiteY53" fmla="*/ 531018 h 1235868"/>
              <a:gd name="connsiteX54" fmla="*/ 3017043 w 3817143"/>
              <a:gd name="connsiteY54" fmla="*/ 571500 h 1235868"/>
              <a:gd name="connsiteX55" fmla="*/ 3138487 w 3817143"/>
              <a:gd name="connsiteY55" fmla="*/ 571500 h 1235868"/>
              <a:gd name="connsiteX56" fmla="*/ 3138487 w 3817143"/>
              <a:gd name="connsiteY56" fmla="*/ 602456 h 1235868"/>
              <a:gd name="connsiteX57" fmla="*/ 3236118 w 3817143"/>
              <a:gd name="connsiteY57" fmla="*/ 602456 h 1235868"/>
              <a:gd name="connsiteX58" fmla="*/ 3236118 w 3817143"/>
              <a:gd name="connsiteY58" fmla="*/ 631031 h 1235868"/>
              <a:gd name="connsiteX59" fmla="*/ 3293268 w 3817143"/>
              <a:gd name="connsiteY59" fmla="*/ 631031 h 1235868"/>
              <a:gd name="connsiteX60" fmla="*/ 3293268 w 3817143"/>
              <a:gd name="connsiteY60" fmla="*/ 666750 h 1235868"/>
              <a:gd name="connsiteX61" fmla="*/ 3307556 w 3817143"/>
              <a:gd name="connsiteY61" fmla="*/ 666750 h 1235868"/>
              <a:gd name="connsiteX62" fmla="*/ 3307556 w 3817143"/>
              <a:gd name="connsiteY62" fmla="*/ 707231 h 1235868"/>
              <a:gd name="connsiteX63" fmla="*/ 3407568 w 3817143"/>
              <a:gd name="connsiteY63" fmla="*/ 707231 h 1235868"/>
              <a:gd name="connsiteX64" fmla="*/ 3407568 w 3817143"/>
              <a:gd name="connsiteY64" fmla="*/ 769143 h 1235868"/>
              <a:gd name="connsiteX65" fmla="*/ 3817143 w 3817143"/>
              <a:gd name="connsiteY65" fmla="*/ 769143 h 1235868"/>
              <a:gd name="connsiteX66" fmla="*/ 3817143 w 3817143"/>
              <a:gd name="connsiteY66" fmla="*/ 1235868 h 123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817143" h="1235868">
                <a:moveTo>
                  <a:pt x="0" y="0"/>
                </a:moveTo>
                <a:lnTo>
                  <a:pt x="54768" y="0"/>
                </a:lnTo>
                <a:lnTo>
                  <a:pt x="54768" y="23812"/>
                </a:lnTo>
                <a:lnTo>
                  <a:pt x="54768" y="42862"/>
                </a:lnTo>
                <a:lnTo>
                  <a:pt x="121443" y="42862"/>
                </a:lnTo>
                <a:lnTo>
                  <a:pt x="121443" y="71437"/>
                </a:lnTo>
                <a:lnTo>
                  <a:pt x="130968" y="71437"/>
                </a:lnTo>
                <a:lnTo>
                  <a:pt x="130968" y="88106"/>
                </a:lnTo>
                <a:lnTo>
                  <a:pt x="233362" y="88106"/>
                </a:lnTo>
                <a:lnTo>
                  <a:pt x="233362" y="107156"/>
                </a:lnTo>
                <a:lnTo>
                  <a:pt x="288131" y="107156"/>
                </a:lnTo>
                <a:lnTo>
                  <a:pt x="288131" y="121443"/>
                </a:lnTo>
                <a:lnTo>
                  <a:pt x="542925" y="121443"/>
                </a:lnTo>
                <a:lnTo>
                  <a:pt x="542925" y="142875"/>
                </a:lnTo>
                <a:lnTo>
                  <a:pt x="654843" y="142875"/>
                </a:lnTo>
                <a:lnTo>
                  <a:pt x="654843" y="169068"/>
                </a:lnTo>
                <a:lnTo>
                  <a:pt x="678656" y="169068"/>
                </a:lnTo>
                <a:lnTo>
                  <a:pt x="678656" y="190500"/>
                </a:lnTo>
                <a:lnTo>
                  <a:pt x="871537" y="190500"/>
                </a:lnTo>
                <a:lnTo>
                  <a:pt x="871537" y="209550"/>
                </a:lnTo>
                <a:lnTo>
                  <a:pt x="945356" y="209550"/>
                </a:lnTo>
                <a:lnTo>
                  <a:pt x="945356" y="209550"/>
                </a:lnTo>
                <a:lnTo>
                  <a:pt x="945356" y="228600"/>
                </a:lnTo>
                <a:lnTo>
                  <a:pt x="1333500" y="228600"/>
                </a:lnTo>
                <a:lnTo>
                  <a:pt x="1333500" y="245268"/>
                </a:lnTo>
                <a:lnTo>
                  <a:pt x="1578768" y="245268"/>
                </a:lnTo>
                <a:lnTo>
                  <a:pt x="1578768" y="261937"/>
                </a:lnTo>
                <a:lnTo>
                  <a:pt x="1683543" y="261937"/>
                </a:lnTo>
                <a:lnTo>
                  <a:pt x="1683543" y="280987"/>
                </a:lnTo>
                <a:lnTo>
                  <a:pt x="1828800" y="280987"/>
                </a:lnTo>
                <a:lnTo>
                  <a:pt x="1828800" y="297656"/>
                </a:lnTo>
                <a:lnTo>
                  <a:pt x="1885950" y="297656"/>
                </a:lnTo>
                <a:lnTo>
                  <a:pt x="1885950" y="314325"/>
                </a:lnTo>
                <a:lnTo>
                  <a:pt x="1950243" y="314325"/>
                </a:lnTo>
                <a:lnTo>
                  <a:pt x="1950243" y="330993"/>
                </a:lnTo>
                <a:lnTo>
                  <a:pt x="2147887" y="330993"/>
                </a:lnTo>
                <a:lnTo>
                  <a:pt x="2147887" y="347662"/>
                </a:lnTo>
                <a:lnTo>
                  <a:pt x="2221706" y="347662"/>
                </a:lnTo>
                <a:lnTo>
                  <a:pt x="2221706" y="364331"/>
                </a:lnTo>
                <a:lnTo>
                  <a:pt x="2352675" y="364331"/>
                </a:lnTo>
                <a:lnTo>
                  <a:pt x="2352675" y="397668"/>
                </a:lnTo>
                <a:lnTo>
                  <a:pt x="2459831" y="397668"/>
                </a:lnTo>
                <a:lnTo>
                  <a:pt x="2459831" y="421481"/>
                </a:lnTo>
                <a:lnTo>
                  <a:pt x="2659856" y="421481"/>
                </a:lnTo>
                <a:lnTo>
                  <a:pt x="2659856" y="440531"/>
                </a:lnTo>
                <a:lnTo>
                  <a:pt x="2745581" y="440531"/>
                </a:lnTo>
                <a:lnTo>
                  <a:pt x="2745581" y="471487"/>
                </a:lnTo>
                <a:lnTo>
                  <a:pt x="2886075" y="471487"/>
                </a:lnTo>
                <a:lnTo>
                  <a:pt x="2886075" y="495300"/>
                </a:lnTo>
                <a:lnTo>
                  <a:pt x="2938462" y="495300"/>
                </a:lnTo>
                <a:lnTo>
                  <a:pt x="2938462" y="516731"/>
                </a:lnTo>
                <a:lnTo>
                  <a:pt x="2978943" y="516731"/>
                </a:lnTo>
                <a:lnTo>
                  <a:pt x="2978943" y="531018"/>
                </a:lnTo>
                <a:lnTo>
                  <a:pt x="3017043" y="531018"/>
                </a:lnTo>
                <a:lnTo>
                  <a:pt x="3017043" y="571500"/>
                </a:lnTo>
                <a:lnTo>
                  <a:pt x="3138487" y="571500"/>
                </a:lnTo>
                <a:lnTo>
                  <a:pt x="3138487" y="602456"/>
                </a:lnTo>
                <a:lnTo>
                  <a:pt x="3236118" y="602456"/>
                </a:lnTo>
                <a:lnTo>
                  <a:pt x="3236118" y="631031"/>
                </a:lnTo>
                <a:lnTo>
                  <a:pt x="3293268" y="631031"/>
                </a:lnTo>
                <a:lnTo>
                  <a:pt x="3293268" y="666750"/>
                </a:lnTo>
                <a:lnTo>
                  <a:pt x="3307556" y="666750"/>
                </a:lnTo>
                <a:lnTo>
                  <a:pt x="3307556" y="707231"/>
                </a:lnTo>
                <a:lnTo>
                  <a:pt x="3407568" y="707231"/>
                </a:lnTo>
                <a:lnTo>
                  <a:pt x="3407568" y="769143"/>
                </a:lnTo>
                <a:lnTo>
                  <a:pt x="3817143" y="769143"/>
                </a:lnTo>
                <a:lnTo>
                  <a:pt x="3817143" y="1235868"/>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209C377F-3B83-3CE6-938D-E0F06C1419FC}"/>
              </a:ext>
            </a:extLst>
          </p:cNvPr>
          <p:cNvSpPr txBox="1"/>
          <p:nvPr/>
        </p:nvSpPr>
        <p:spPr>
          <a:xfrm>
            <a:off x="4847012" y="2061989"/>
            <a:ext cx="837631" cy="276999"/>
          </a:xfrm>
          <a:prstGeom prst="rect">
            <a:avLst/>
          </a:prstGeom>
          <a:noFill/>
        </p:spPr>
        <p:txBody>
          <a:bodyPr wrap="square" rtlCol="0">
            <a:spAutoFit/>
          </a:bodyPr>
          <a:lstStyle/>
          <a:p>
            <a:pPr algn="r"/>
            <a:r>
              <a:rPr lang="de-DE" sz="1200">
                <a:solidFill>
                  <a:schemeClr val="accent5"/>
                </a:solidFill>
              </a:rPr>
              <a:t>Arm A</a:t>
            </a:r>
          </a:p>
        </p:txBody>
      </p:sp>
      <p:sp>
        <p:nvSpPr>
          <p:cNvPr id="24" name="Textfeld 23">
            <a:extLst>
              <a:ext uri="{FF2B5EF4-FFF2-40B4-BE49-F238E27FC236}">
                <a16:creationId xmlns:a16="http://schemas.microsoft.com/office/drawing/2014/main" id="{7EF00298-FEFA-A022-17BA-515239BC551E}"/>
              </a:ext>
            </a:extLst>
          </p:cNvPr>
          <p:cNvSpPr txBox="1"/>
          <p:nvPr/>
        </p:nvSpPr>
        <p:spPr>
          <a:xfrm>
            <a:off x="4847012" y="2456825"/>
            <a:ext cx="837631" cy="276999"/>
          </a:xfrm>
          <a:prstGeom prst="rect">
            <a:avLst/>
          </a:prstGeom>
          <a:noFill/>
        </p:spPr>
        <p:txBody>
          <a:bodyPr wrap="square" rtlCol="0">
            <a:spAutoFit/>
          </a:bodyPr>
          <a:lstStyle/>
          <a:p>
            <a:pPr algn="r"/>
            <a:r>
              <a:rPr lang="de-DE" sz="1200">
                <a:gradFill flip="none" rotWithShape="1">
                  <a:gsLst>
                    <a:gs pos="52000">
                      <a:schemeClr val="accent5"/>
                    </a:gs>
                    <a:gs pos="50000">
                      <a:schemeClr val="accent3">
                        <a:lumMod val="40000"/>
                        <a:lumOff val="60000"/>
                      </a:schemeClr>
                    </a:gs>
                  </a:gsLst>
                  <a:lin ang="2700000" scaled="1"/>
                  <a:tileRect/>
                </a:gradFill>
              </a:rPr>
              <a:t>Arm B</a:t>
            </a:r>
          </a:p>
        </p:txBody>
      </p:sp>
      <p:sp>
        <p:nvSpPr>
          <p:cNvPr id="25" name="Textfeld 24">
            <a:extLst>
              <a:ext uri="{FF2B5EF4-FFF2-40B4-BE49-F238E27FC236}">
                <a16:creationId xmlns:a16="http://schemas.microsoft.com/office/drawing/2014/main" id="{C7180597-81B4-E877-B3EF-57E9CE173A2B}"/>
              </a:ext>
            </a:extLst>
          </p:cNvPr>
          <p:cNvSpPr txBox="1"/>
          <p:nvPr/>
        </p:nvSpPr>
        <p:spPr>
          <a:xfrm>
            <a:off x="3759006" y="3241588"/>
            <a:ext cx="1925637" cy="276999"/>
          </a:xfrm>
          <a:prstGeom prst="rect">
            <a:avLst/>
          </a:prstGeom>
          <a:noFill/>
        </p:spPr>
        <p:txBody>
          <a:bodyPr wrap="square" rtlCol="0">
            <a:spAutoFit/>
          </a:bodyPr>
          <a:lstStyle/>
          <a:p>
            <a:pPr algn="r"/>
            <a:r>
              <a:rPr lang="de-DE" sz="1200"/>
              <a:t>non-</a:t>
            </a:r>
            <a:r>
              <a:rPr lang="de-DE" sz="1200" err="1"/>
              <a:t>randomized</a:t>
            </a:r>
            <a:endParaRPr lang="de-DE" sz="1200"/>
          </a:p>
        </p:txBody>
      </p:sp>
      <p:sp>
        <p:nvSpPr>
          <p:cNvPr id="26" name="Freihandform: Form 25">
            <a:extLst>
              <a:ext uri="{FF2B5EF4-FFF2-40B4-BE49-F238E27FC236}">
                <a16:creationId xmlns:a16="http://schemas.microsoft.com/office/drawing/2014/main" id="{487601BA-FC39-5173-0914-7DE210728005}"/>
              </a:ext>
            </a:extLst>
          </p:cNvPr>
          <p:cNvSpPr/>
          <p:nvPr/>
        </p:nvSpPr>
        <p:spPr>
          <a:xfrm>
            <a:off x="7517837" y="4548188"/>
            <a:ext cx="3819525" cy="100012"/>
          </a:xfrm>
          <a:custGeom>
            <a:avLst/>
            <a:gdLst>
              <a:gd name="connsiteX0" fmla="*/ 0 w 3819525"/>
              <a:gd name="connsiteY0" fmla="*/ 100012 h 100012"/>
              <a:gd name="connsiteX1" fmla="*/ 3400425 w 3819525"/>
              <a:gd name="connsiteY1" fmla="*/ 100012 h 100012"/>
              <a:gd name="connsiteX2" fmla="*/ 3400425 w 3819525"/>
              <a:gd name="connsiteY2" fmla="*/ 0 h 100012"/>
              <a:gd name="connsiteX3" fmla="*/ 3819525 w 3819525"/>
              <a:gd name="connsiteY3" fmla="*/ 0 h 100012"/>
            </a:gdLst>
            <a:ahLst/>
            <a:cxnLst>
              <a:cxn ang="0">
                <a:pos x="connsiteX0" y="connsiteY0"/>
              </a:cxn>
              <a:cxn ang="0">
                <a:pos x="connsiteX1" y="connsiteY1"/>
              </a:cxn>
              <a:cxn ang="0">
                <a:pos x="connsiteX2" y="connsiteY2"/>
              </a:cxn>
              <a:cxn ang="0">
                <a:pos x="connsiteX3" y="connsiteY3"/>
              </a:cxn>
            </a:cxnLst>
            <a:rect l="l" t="t" r="r" b="b"/>
            <a:pathLst>
              <a:path w="3819525" h="100012">
                <a:moveTo>
                  <a:pt x="0" y="100012"/>
                </a:moveTo>
                <a:lnTo>
                  <a:pt x="3400425" y="100012"/>
                </a:lnTo>
                <a:lnTo>
                  <a:pt x="3400425" y="0"/>
                </a:lnTo>
                <a:lnTo>
                  <a:pt x="3819525" y="0"/>
                </a:lnTo>
              </a:path>
            </a:pathLst>
          </a:cu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Form 26">
            <a:extLst>
              <a:ext uri="{FF2B5EF4-FFF2-40B4-BE49-F238E27FC236}">
                <a16:creationId xmlns:a16="http://schemas.microsoft.com/office/drawing/2014/main" id="{0643BDE9-344B-8062-F7E3-6FE2723714AC}"/>
              </a:ext>
            </a:extLst>
          </p:cNvPr>
          <p:cNvSpPr/>
          <p:nvPr/>
        </p:nvSpPr>
        <p:spPr>
          <a:xfrm>
            <a:off x="7517837" y="4657725"/>
            <a:ext cx="3819525" cy="0"/>
          </a:xfrm>
          <a:custGeom>
            <a:avLst/>
            <a:gdLst>
              <a:gd name="connsiteX0" fmla="*/ 0 w 3819525"/>
              <a:gd name="connsiteY0" fmla="*/ 0 h 0"/>
              <a:gd name="connsiteX1" fmla="*/ 3819525 w 3819525"/>
              <a:gd name="connsiteY1" fmla="*/ 0 h 0"/>
            </a:gdLst>
            <a:ahLst/>
            <a:cxnLst>
              <a:cxn ang="0">
                <a:pos x="connsiteX0" y="connsiteY0"/>
              </a:cxn>
              <a:cxn ang="0">
                <a:pos x="connsiteX1" y="connsiteY1"/>
              </a:cxn>
            </a:cxnLst>
            <a:rect l="l" t="t" r="r" b="b"/>
            <a:pathLst>
              <a:path w="3819525">
                <a:moveTo>
                  <a:pt x="0" y="0"/>
                </a:moveTo>
                <a:lnTo>
                  <a:pt x="3819525" y="0"/>
                </a:lnTo>
              </a:path>
            </a:pathLst>
          </a:custGeom>
          <a:noFill/>
          <a:ln w="190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Form 27">
            <a:extLst>
              <a:ext uri="{FF2B5EF4-FFF2-40B4-BE49-F238E27FC236}">
                <a16:creationId xmlns:a16="http://schemas.microsoft.com/office/drawing/2014/main" id="{901AEA01-10DA-394A-35A8-7559C1A64EB8}"/>
              </a:ext>
            </a:extLst>
          </p:cNvPr>
          <p:cNvSpPr/>
          <p:nvPr/>
        </p:nvSpPr>
        <p:spPr>
          <a:xfrm>
            <a:off x="7529743" y="4460081"/>
            <a:ext cx="3814762" cy="197644"/>
          </a:xfrm>
          <a:custGeom>
            <a:avLst/>
            <a:gdLst>
              <a:gd name="connsiteX0" fmla="*/ 0 w 3814762"/>
              <a:gd name="connsiteY0" fmla="*/ 197644 h 197644"/>
              <a:gd name="connsiteX1" fmla="*/ 180975 w 3814762"/>
              <a:gd name="connsiteY1" fmla="*/ 197644 h 197644"/>
              <a:gd name="connsiteX2" fmla="*/ 180975 w 3814762"/>
              <a:gd name="connsiteY2" fmla="*/ 178594 h 197644"/>
              <a:gd name="connsiteX3" fmla="*/ 233362 w 3814762"/>
              <a:gd name="connsiteY3" fmla="*/ 178594 h 197644"/>
              <a:gd name="connsiteX4" fmla="*/ 233362 w 3814762"/>
              <a:gd name="connsiteY4" fmla="*/ 159544 h 197644"/>
              <a:gd name="connsiteX5" fmla="*/ 266700 w 3814762"/>
              <a:gd name="connsiteY5" fmla="*/ 159544 h 197644"/>
              <a:gd name="connsiteX6" fmla="*/ 266700 w 3814762"/>
              <a:gd name="connsiteY6" fmla="*/ 145257 h 197644"/>
              <a:gd name="connsiteX7" fmla="*/ 400050 w 3814762"/>
              <a:gd name="connsiteY7" fmla="*/ 145257 h 197644"/>
              <a:gd name="connsiteX8" fmla="*/ 400050 w 3814762"/>
              <a:gd name="connsiteY8" fmla="*/ 145257 h 197644"/>
              <a:gd name="connsiteX9" fmla="*/ 400050 w 3814762"/>
              <a:gd name="connsiteY9" fmla="*/ 116682 h 197644"/>
              <a:gd name="connsiteX10" fmla="*/ 511969 w 3814762"/>
              <a:gd name="connsiteY10" fmla="*/ 116682 h 197644"/>
              <a:gd name="connsiteX11" fmla="*/ 511969 w 3814762"/>
              <a:gd name="connsiteY11" fmla="*/ 102394 h 197644"/>
              <a:gd name="connsiteX12" fmla="*/ 954881 w 3814762"/>
              <a:gd name="connsiteY12" fmla="*/ 102394 h 197644"/>
              <a:gd name="connsiteX13" fmla="*/ 954881 w 3814762"/>
              <a:gd name="connsiteY13" fmla="*/ 90488 h 197644"/>
              <a:gd name="connsiteX14" fmla="*/ 1002506 w 3814762"/>
              <a:gd name="connsiteY14" fmla="*/ 90488 h 197644"/>
              <a:gd name="connsiteX15" fmla="*/ 1002506 w 3814762"/>
              <a:gd name="connsiteY15" fmla="*/ 69057 h 197644"/>
              <a:gd name="connsiteX16" fmla="*/ 1540669 w 3814762"/>
              <a:gd name="connsiteY16" fmla="*/ 69057 h 197644"/>
              <a:gd name="connsiteX17" fmla="*/ 1540669 w 3814762"/>
              <a:gd name="connsiteY17" fmla="*/ 50007 h 197644"/>
              <a:gd name="connsiteX18" fmla="*/ 3300412 w 3814762"/>
              <a:gd name="connsiteY18" fmla="*/ 50007 h 197644"/>
              <a:gd name="connsiteX19" fmla="*/ 3300412 w 3814762"/>
              <a:gd name="connsiteY19" fmla="*/ 40482 h 197644"/>
              <a:gd name="connsiteX20" fmla="*/ 3383756 w 3814762"/>
              <a:gd name="connsiteY20" fmla="*/ 40482 h 197644"/>
              <a:gd name="connsiteX21" fmla="*/ 3383756 w 3814762"/>
              <a:gd name="connsiteY21" fmla="*/ 14288 h 197644"/>
              <a:gd name="connsiteX22" fmla="*/ 3409950 w 3814762"/>
              <a:gd name="connsiteY22" fmla="*/ 14288 h 197644"/>
              <a:gd name="connsiteX23" fmla="*/ 3409950 w 3814762"/>
              <a:gd name="connsiteY23" fmla="*/ 0 h 197644"/>
              <a:gd name="connsiteX24" fmla="*/ 3814762 w 3814762"/>
              <a:gd name="connsiteY24"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14762" h="197644">
                <a:moveTo>
                  <a:pt x="0" y="197644"/>
                </a:moveTo>
                <a:lnTo>
                  <a:pt x="180975" y="197644"/>
                </a:lnTo>
                <a:lnTo>
                  <a:pt x="180975" y="178594"/>
                </a:lnTo>
                <a:lnTo>
                  <a:pt x="233362" y="178594"/>
                </a:lnTo>
                <a:lnTo>
                  <a:pt x="233362" y="159544"/>
                </a:lnTo>
                <a:lnTo>
                  <a:pt x="266700" y="159544"/>
                </a:lnTo>
                <a:lnTo>
                  <a:pt x="266700" y="145257"/>
                </a:lnTo>
                <a:lnTo>
                  <a:pt x="400050" y="145257"/>
                </a:lnTo>
                <a:lnTo>
                  <a:pt x="400050" y="145257"/>
                </a:lnTo>
                <a:lnTo>
                  <a:pt x="400050" y="116682"/>
                </a:lnTo>
                <a:lnTo>
                  <a:pt x="511969" y="116682"/>
                </a:lnTo>
                <a:lnTo>
                  <a:pt x="511969" y="102394"/>
                </a:lnTo>
                <a:lnTo>
                  <a:pt x="954881" y="102394"/>
                </a:lnTo>
                <a:lnTo>
                  <a:pt x="954881" y="90488"/>
                </a:lnTo>
                <a:lnTo>
                  <a:pt x="1002506" y="90488"/>
                </a:lnTo>
                <a:lnTo>
                  <a:pt x="1002506" y="69057"/>
                </a:lnTo>
                <a:lnTo>
                  <a:pt x="1540669" y="69057"/>
                </a:lnTo>
                <a:lnTo>
                  <a:pt x="1540669" y="50007"/>
                </a:lnTo>
                <a:lnTo>
                  <a:pt x="3300412" y="50007"/>
                </a:lnTo>
                <a:lnTo>
                  <a:pt x="3300412" y="40482"/>
                </a:lnTo>
                <a:lnTo>
                  <a:pt x="3383756" y="40482"/>
                </a:lnTo>
                <a:lnTo>
                  <a:pt x="3383756" y="14288"/>
                </a:lnTo>
                <a:lnTo>
                  <a:pt x="3409950" y="14288"/>
                </a:lnTo>
                <a:lnTo>
                  <a:pt x="3409950" y="0"/>
                </a:lnTo>
                <a:lnTo>
                  <a:pt x="3814762" y="0"/>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EC76811F-21F3-09E8-27AA-71BFBDC1A87B}"/>
              </a:ext>
            </a:extLst>
          </p:cNvPr>
          <p:cNvSpPr txBox="1"/>
          <p:nvPr/>
        </p:nvSpPr>
        <p:spPr>
          <a:xfrm>
            <a:off x="11050367" y="4378168"/>
            <a:ext cx="837631" cy="276999"/>
          </a:xfrm>
          <a:prstGeom prst="rect">
            <a:avLst/>
          </a:prstGeom>
          <a:noFill/>
        </p:spPr>
        <p:txBody>
          <a:bodyPr wrap="square" rtlCol="0">
            <a:spAutoFit/>
          </a:bodyPr>
          <a:lstStyle/>
          <a:p>
            <a:pPr algn="r"/>
            <a:r>
              <a:rPr lang="de-DE" sz="1200">
                <a:solidFill>
                  <a:schemeClr val="accent1"/>
                </a:solidFill>
              </a:rPr>
              <a:t>Arm A</a:t>
            </a:r>
          </a:p>
        </p:txBody>
      </p:sp>
      <p:sp>
        <p:nvSpPr>
          <p:cNvPr id="31" name="Textfeld 30">
            <a:extLst>
              <a:ext uri="{FF2B5EF4-FFF2-40B4-BE49-F238E27FC236}">
                <a16:creationId xmlns:a16="http://schemas.microsoft.com/office/drawing/2014/main" id="{89946458-ED3F-24BA-0F04-16A7B5956914}"/>
              </a:ext>
            </a:extLst>
          </p:cNvPr>
          <p:cNvSpPr txBox="1"/>
          <p:nvPr/>
        </p:nvSpPr>
        <p:spPr>
          <a:xfrm>
            <a:off x="9516996" y="4155284"/>
            <a:ext cx="1925637" cy="276999"/>
          </a:xfrm>
          <a:prstGeom prst="rect">
            <a:avLst/>
          </a:prstGeom>
          <a:noFill/>
        </p:spPr>
        <p:txBody>
          <a:bodyPr wrap="square" rtlCol="0">
            <a:spAutoFit/>
          </a:bodyPr>
          <a:lstStyle/>
          <a:p>
            <a:pPr algn="r"/>
            <a:r>
              <a:rPr lang="de-DE" sz="1200"/>
              <a:t>non-</a:t>
            </a:r>
            <a:r>
              <a:rPr lang="de-DE" sz="1200" err="1"/>
              <a:t>randomized</a:t>
            </a:r>
            <a:endParaRPr lang="de-DE" sz="1200"/>
          </a:p>
        </p:txBody>
      </p:sp>
      <p:cxnSp>
        <p:nvCxnSpPr>
          <p:cNvPr id="33" name="Gerade Verbindung mit Pfeil 32">
            <a:extLst>
              <a:ext uri="{FF2B5EF4-FFF2-40B4-BE49-F238E27FC236}">
                <a16:creationId xmlns:a16="http://schemas.microsoft.com/office/drawing/2014/main" id="{D44AC5B8-75F2-0AD6-2476-DC8588978856}"/>
              </a:ext>
            </a:extLst>
          </p:cNvPr>
          <p:cNvCxnSpPr>
            <a:cxnSpLocks/>
          </p:cNvCxnSpPr>
          <p:nvPr/>
        </p:nvCxnSpPr>
        <p:spPr>
          <a:xfrm>
            <a:off x="7174711" y="5422605"/>
            <a:ext cx="0" cy="645455"/>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4" name="Textfeld 33">
            <a:extLst>
              <a:ext uri="{FF2B5EF4-FFF2-40B4-BE49-F238E27FC236}">
                <a16:creationId xmlns:a16="http://schemas.microsoft.com/office/drawing/2014/main" id="{849F6240-81C9-7037-32E4-9BCC0522DC06}"/>
              </a:ext>
            </a:extLst>
          </p:cNvPr>
          <p:cNvSpPr txBox="1"/>
          <p:nvPr/>
        </p:nvSpPr>
        <p:spPr>
          <a:xfrm>
            <a:off x="6211892" y="6023678"/>
            <a:ext cx="1925637" cy="276999"/>
          </a:xfrm>
          <a:prstGeom prst="rect">
            <a:avLst/>
          </a:prstGeom>
          <a:noFill/>
        </p:spPr>
        <p:txBody>
          <a:bodyPr wrap="square" rtlCol="0">
            <a:spAutoFit/>
          </a:bodyPr>
          <a:lstStyle/>
          <a:p>
            <a:pPr algn="ctr"/>
            <a:r>
              <a:rPr lang="de-DE" sz="1200"/>
              <a:t>End </a:t>
            </a:r>
            <a:r>
              <a:rPr lang="de-DE" sz="1200" err="1"/>
              <a:t>of</a:t>
            </a:r>
            <a:r>
              <a:rPr lang="de-DE" sz="1200"/>
              <a:t> C15</a:t>
            </a:r>
          </a:p>
        </p:txBody>
      </p:sp>
      <p:sp>
        <p:nvSpPr>
          <p:cNvPr id="16" name="Titel 15">
            <a:extLst>
              <a:ext uri="{FF2B5EF4-FFF2-40B4-BE49-F238E27FC236}">
                <a16:creationId xmlns:a16="http://schemas.microsoft.com/office/drawing/2014/main" id="{B7019E99-D801-1BB0-6B0E-8615E58CA5B4}"/>
              </a:ext>
            </a:extLst>
          </p:cNvPr>
          <p:cNvSpPr>
            <a:spLocks noGrp="1"/>
          </p:cNvSpPr>
          <p:nvPr>
            <p:ph type="title"/>
          </p:nvPr>
        </p:nvSpPr>
        <p:spPr/>
        <p:txBody>
          <a:bodyPr/>
          <a:lstStyle/>
          <a:p>
            <a:r>
              <a:rPr lang="en-GB"/>
              <a:t>PFS and TTNT </a:t>
            </a:r>
          </a:p>
        </p:txBody>
      </p:sp>
      <p:sp>
        <p:nvSpPr>
          <p:cNvPr id="32" name="Textplatzhalter 31">
            <a:extLst>
              <a:ext uri="{FF2B5EF4-FFF2-40B4-BE49-F238E27FC236}">
                <a16:creationId xmlns:a16="http://schemas.microsoft.com/office/drawing/2014/main" id="{B2C687FE-D43A-9BC6-23E9-7D7DBE5D149E}"/>
              </a:ext>
            </a:extLst>
          </p:cNvPr>
          <p:cNvSpPr>
            <a:spLocks noGrp="1"/>
          </p:cNvSpPr>
          <p:nvPr>
            <p:ph type="body" sz="quarter" idx="12"/>
          </p:nvPr>
        </p:nvSpPr>
        <p:spPr/>
        <p:txBody>
          <a:bodyPr/>
          <a:lstStyle/>
          <a:p>
            <a:r>
              <a:rPr lang="en-GB"/>
              <a:t>PFS by group</a:t>
            </a:r>
          </a:p>
        </p:txBody>
      </p:sp>
      <p:sp>
        <p:nvSpPr>
          <p:cNvPr id="36" name="Textplatzhalter 35">
            <a:extLst>
              <a:ext uri="{FF2B5EF4-FFF2-40B4-BE49-F238E27FC236}">
                <a16:creationId xmlns:a16="http://schemas.microsoft.com/office/drawing/2014/main" id="{75E4BB1B-DD60-0387-0461-671BC746AFB0}"/>
              </a:ext>
            </a:extLst>
          </p:cNvPr>
          <p:cNvSpPr>
            <a:spLocks noGrp="1"/>
          </p:cNvSpPr>
          <p:nvPr>
            <p:ph type="body" sz="quarter" idx="14"/>
          </p:nvPr>
        </p:nvSpPr>
        <p:spPr/>
        <p:txBody>
          <a:bodyPr/>
          <a:lstStyle/>
          <a:p>
            <a:r>
              <a:rPr lang="en-GB"/>
              <a:t>TTNT by group</a:t>
            </a:r>
          </a:p>
        </p:txBody>
      </p:sp>
      <p:sp>
        <p:nvSpPr>
          <p:cNvPr id="38" name="Freihandform: Form 20">
            <a:extLst>
              <a:ext uri="{FF2B5EF4-FFF2-40B4-BE49-F238E27FC236}">
                <a16:creationId xmlns:a16="http://schemas.microsoft.com/office/drawing/2014/main" id="{C91D2390-7B23-BAFB-A8C6-8E2D3EB00D8A}"/>
              </a:ext>
            </a:extLst>
          </p:cNvPr>
          <p:cNvSpPr/>
          <p:nvPr/>
        </p:nvSpPr>
        <p:spPr>
          <a:xfrm>
            <a:off x="1784350" y="2047875"/>
            <a:ext cx="3810000" cy="644525"/>
          </a:xfrm>
          <a:custGeom>
            <a:avLst/>
            <a:gdLst>
              <a:gd name="connsiteX0" fmla="*/ 0 w 3810000"/>
              <a:gd name="connsiteY0" fmla="*/ 0 h 644525"/>
              <a:gd name="connsiteX1" fmla="*/ 1044575 w 3810000"/>
              <a:gd name="connsiteY1" fmla="*/ 0 h 644525"/>
              <a:gd name="connsiteX2" fmla="*/ 1044575 w 3810000"/>
              <a:gd name="connsiteY2" fmla="*/ 47625 h 644525"/>
              <a:gd name="connsiteX3" fmla="*/ 2251075 w 3810000"/>
              <a:gd name="connsiteY3" fmla="*/ 47625 h 644525"/>
              <a:gd name="connsiteX4" fmla="*/ 2251075 w 3810000"/>
              <a:gd name="connsiteY4" fmla="*/ 114300 h 644525"/>
              <a:gd name="connsiteX5" fmla="*/ 2527300 w 3810000"/>
              <a:gd name="connsiteY5" fmla="*/ 114300 h 644525"/>
              <a:gd name="connsiteX6" fmla="*/ 2527300 w 3810000"/>
              <a:gd name="connsiteY6" fmla="*/ 155575 h 644525"/>
              <a:gd name="connsiteX7" fmla="*/ 2714625 w 3810000"/>
              <a:gd name="connsiteY7" fmla="*/ 155575 h 644525"/>
              <a:gd name="connsiteX8" fmla="*/ 2714625 w 3810000"/>
              <a:gd name="connsiteY8" fmla="*/ 212725 h 644525"/>
              <a:gd name="connsiteX9" fmla="*/ 2749550 w 3810000"/>
              <a:gd name="connsiteY9" fmla="*/ 212725 h 644525"/>
              <a:gd name="connsiteX10" fmla="*/ 2749550 w 3810000"/>
              <a:gd name="connsiteY10" fmla="*/ 269875 h 644525"/>
              <a:gd name="connsiteX11" fmla="*/ 2924175 w 3810000"/>
              <a:gd name="connsiteY11" fmla="*/ 269875 h 644525"/>
              <a:gd name="connsiteX12" fmla="*/ 2924175 w 3810000"/>
              <a:gd name="connsiteY12" fmla="*/ 327025 h 644525"/>
              <a:gd name="connsiteX13" fmla="*/ 3060700 w 3810000"/>
              <a:gd name="connsiteY13" fmla="*/ 327025 h 644525"/>
              <a:gd name="connsiteX14" fmla="*/ 3060700 w 3810000"/>
              <a:gd name="connsiteY14" fmla="*/ 400050 h 644525"/>
              <a:gd name="connsiteX15" fmla="*/ 3273425 w 3810000"/>
              <a:gd name="connsiteY15" fmla="*/ 400050 h 644525"/>
              <a:gd name="connsiteX16" fmla="*/ 3273425 w 3810000"/>
              <a:gd name="connsiteY16" fmla="*/ 508000 h 644525"/>
              <a:gd name="connsiteX17" fmla="*/ 3330575 w 3810000"/>
              <a:gd name="connsiteY17" fmla="*/ 508000 h 644525"/>
              <a:gd name="connsiteX18" fmla="*/ 3330575 w 3810000"/>
              <a:gd name="connsiteY18" fmla="*/ 644525 h 644525"/>
              <a:gd name="connsiteX19" fmla="*/ 3810000 w 3810000"/>
              <a:gd name="connsiteY19" fmla="*/ 644525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0000" h="644525">
                <a:moveTo>
                  <a:pt x="0" y="0"/>
                </a:moveTo>
                <a:lnTo>
                  <a:pt x="1044575" y="0"/>
                </a:lnTo>
                <a:lnTo>
                  <a:pt x="1044575" y="47625"/>
                </a:lnTo>
                <a:lnTo>
                  <a:pt x="2251075" y="47625"/>
                </a:lnTo>
                <a:lnTo>
                  <a:pt x="2251075" y="114300"/>
                </a:lnTo>
                <a:lnTo>
                  <a:pt x="2527300" y="114300"/>
                </a:lnTo>
                <a:lnTo>
                  <a:pt x="2527300" y="155575"/>
                </a:lnTo>
                <a:lnTo>
                  <a:pt x="2714625" y="155575"/>
                </a:lnTo>
                <a:lnTo>
                  <a:pt x="2714625" y="212725"/>
                </a:lnTo>
                <a:lnTo>
                  <a:pt x="2749550" y="212725"/>
                </a:lnTo>
                <a:lnTo>
                  <a:pt x="2749550" y="269875"/>
                </a:lnTo>
                <a:lnTo>
                  <a:pt x="2924175" y="269875"/>
                </a:lnTo>
                <a:lnTo>
                  <a:pt x="2924175" y="327025"/>
                </a:lnTo>
                <a:lnTo>
                  <a:pt x="3060700" y="327025"/>
                </a:lnTo>
                <a:lnTo>
                  <a:pt x="3060700" y="400050"/>
                </a:lnTo>
                <a:lnTo>
                  <a:pt x="3273425" y="400050"/>
                </a:lnTo>
                <a:lnTo>
                  <a:pt x="3273425" y="508000"/>
                </a:lnTo>
                <a:lnTo>
                  <a:pt x="3330575" y="508000"/>
                </a:lnTo>
                <a:lnTo>
                  <a:pt x="3330575" y="644525"/>
                </a:lnTo>
                <a:lnTo>
                  <a:pt x="3810000" y="644525"/>
                </a:lnTo>
              </a:path>
            </a:pathLst>
          </a:custGeom>
          <a:noFill/>
          <a:ln w="19050">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feld 39">
            <a:extLst>
              <a:ext uri="{FF2B5EF4-FFF2-40B4-BE49-F238E27FC236}">
                <a16:creationId xmlns:a16="http://schemas.microsoft.com/office/drawing/2014/main" id="{30AA0B5F-647C-2D11-4080-E61E9FC2F2FC}"/>
              </a:ext>
            </a:extLst>
          </p:cNvPr>
          <p:cNvSpPr txBox="1"/>
          <p:nvPr/>
        </p:nvSpPr>
        <p:spPr>
          <a:xfrm>
            <a:off x="11050367" y="4524343"/>
            <a:ext cx="837631" cy="276999"/>
          </a:xfrm>
          <a:prstGeom prst="rect">
            <a:avLst/>
          </a:prstGeom>
          <a:noFill/>
        </p:spPr>
        <p:txBody>
          <a:bodyPr wrap="square" rtlCol="0">
            <a:spAutoFit/>
          </a:bodyPr>
          <a:lstStyle/>
          <a:p>
            <a:pPr algn="r"/>
            <a:r>
              <a:rPr lang="de-DE" sz="1200">
                <a:gradFill flip="none" rotWithShape="1">
                  <a:gsLst>
                    <a:gs pos="52000">
                      <a:schemeClr val="accent5"/>
                    </a:gs>
                    <a:gs pos="50000">
                      <a:schemeClr val="accent3">
                        <a:lumMod val="40000"/>
                        <a:lumOff val="60000"/>
                      </a:schemeClr>
                    </a:gs>
                  </a:gsLst>
                  <a:lin ang="2700000" scaled="1"/>
                  <a:tileRect/>
                </a:gradFill>
              </a:rPr>
              <a:t>Arm B</a:t>
            </a:r>
          </a:p>
        </p:txBody>
      </p:sp>
      <p:sp>
        <p:nvSpPr>
          <p:cNvPr id="42" name="Freihandform: Form 26">
            <a:extLst>
              <a:ext uri="{FF2B5EF4-FFF2-40B4-BE49-F238E27FC236}">
                <a16:creationId xmlns:a16="http://schemas.microsoft.com/office/drawing/2014/main" id="{9C0E610F-E735-7A8B-86B5-CE7CEF3F46D6}"/>
              </a:ext>
            </a:extLst>
          </p:cNvPr>
          <p:cNvSpPr/>
          <p:nvPr/>
        </p:nvSpPr>
        <p:spPr>
          <a:xfrm>
            <a:off x="7517837" y="4657725"/>
            <a:ext cx="3819525" cy="0"/>
          </a:xfrm>
          <a:custGeom>
            <a:avLst/>
            <a:gdLst>
              <a:gd name="connsiteX0" fmla="*/ 0 w 3819525"/>
              <a:gd name="connsiteY0" fmla="*/ 0 h 0"/>
              <a:gd name="connsiteX1" fmla="*/ 3819525 w 3819525"/>
              <a:gd name="connsiteY1" fmla="*/ 0 h 0"/>
            </a:gdLst>
            <a:ahLst/>
            <a:cxnLst>
              <a:cxn ang="0">
                <a:pos x="connsiteX0" y="connsiteY0"/>
              </a:cxn>
              <a:cxn ang="0">
                <a:pos x="connsiteX1" y="connsiteY1"/>
              </a:cxn>
            </a:cxnLst>
            <a:rect l="l" t="t" r="r" b="b"/>
            <a:pathLst>
              <a:path w="3819525">
                <a:moveTo>
                  <a:pt x="0" y="0"/>
                </a:moveTo>
                <a:lnTo>
                  <a:pt x="3819525" y="0"/>
                </a:lnTo>
              </a:path>
            </a:pathLst>
          </a:custGeom>
          <a:noFill/>
          <a:ln w="19050">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576216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483AD8-356D-2880-C6FE-35331E5D8195}"/>
              </a:ext>
            </a:extLst>
          </p:cNvPr>
          <p:cNvSpPr>
            <a:spLocks noGrp="1"/>
          </p:cNvSpPr>
          <p:nvPr>
            <p:ph type="title"/>
          </p:nvPr>
        </p:nvSpPr>
        <p:spPr>
          <a:xfrm>
            <a:off x="416534" y="576394"/>
            <a:ext cx="11367479" cy="662400"/>
          </a:xfrm>
        </p:spPr>
        <p:txBody>
          <a:bodyPr/>
          <a:lstStyle/>
          <a:p>
            <a:r>
              <a:rPr lang="en-US"/>
              <a:t>Safety profile</a:t>
            </a:r>
          </a:p>
        </p:txBody>
      </p:sp>
      <p:sp>
        <p:nvSpPr>
          <p:cNvPr id="4" name="Footer Placeholder 3">
            <a:extLst>
              <a:ext uri="{FF2B5EF4-FFF2-40B4-BE49-F238E27FC236}">
                <a16:creationId xmlns:a16="http://schemas.microsoft.com/office/drawing/2014/main" id="{C3A30D22-6FF5-DF79-83B4-8AC85B7B5F3D}"/>
              </a:ext>
            </a:extLst>
          </p:cNvPr>
          <p:cNvSpPr>
            <a:spLocks noGrp="1"/>
          </p:cNvSpPr>
          <p:nvPr>
            <p:ph type="ftr" sz="quarter" idx="13"/>
          </p:nvPr>
        </p:nvSpPr>
        <p:spPr/>
        <p:txBody>
          <a:bodyPr/>
          <a:lstStyle/>
          <a:p>
            <a:r>
              <a:rPr lang="en-GB" b="1"/>
              <a:t>CIT</a:t>
            </a:r>
            <a:r>
              <a:rPr lang="en-GB"/>
              <a:t>, chemoimmunotherapy; </a:t>
            </a:r>
            <a:r>
              <a:rPr lang="en-GB" b="1"/>
              <a:t>TEAE</a:t>
            </a:r>
            <a:r>
              <a:rPr lang="en-GB"/>
              <a:t>, treatment-emergent adverse event.</a:t>
            </a:r>
          </a:p>
          <a:p>
            <a:r>
              <a:rPr lang="en-GB" b="1" err="1"/>
              <a:t>Nastoupil</a:t>
            </a:r>
            <a:r>
              <a:rPr lang="en-GB" b="1"/>
              <a:t> LJ, et al. Abstract LBA2 presented at 17-ICML.</a:t>
            </a:r>
          </a:p>
        </p:txBody>
      </p:sp>
      <p:sp>
        <p:nvSpPr>
          <p:cNvPr id="6" name="Rectangle 5">
            <a:extLst>
              <a:ext uri="{FF2B5EF4-FFF2-40B4-BE49-F238E27FC236}">
                <a16:creationId xmlns:a16="http://schemas.microsoft.com/office/drawing/2014/main" id="{43BBE796-0CDF-8C47-AAC2-18AC60064A30}"/>
              </a:ext>
            </a:extLst>
          </p:cNvPr>
          <p:cNvSpPr/>
          <p:nvPr/>
        </p:nvSpPr>
        <p:spPr>
          <a:xfrm>
            <a:off x="9120187" y="1665288"/>
            <a:ext cx="2663825" cy="433296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t" anchorCtr="0">
            <a:noAutofit/>
          </a:bodyPr>
          <a:lstStyle/>
          <a:p>
            <a:pPr marL="187200" indent="-187200">
              <a:buClr>
                <a:schemeClr val="accent2"/>
              </a:buClr>
              <a:buFont typeface="Arial" panose="020B0604020202020204" pitchFamily="34" charset="0"/>
              <a:buChar char="•"/>
            </a:pPr>
            <a:r>
              <a:rPr lang="en-US" sz="1400">
                <a:solidFill>
                  <a:schemeClr val="tx1"/>
                </a:solidFill>
              </a:rPr>
              <a:t>Ibrutinib + CIT was broadly well tolerated with no new safety signals</a:t>
            </a:r>
          </a:p>
        </p:txBody>
      </p:sp>
      <p:graphicFrame>
        <p:nvGraphicFramePr>
          <p:cNvPr id="7" name="Table 7">
            <a:extLst>
              <a:ext uri="{FF2B5EF4-FFF2-40B4-BE49-F238E27FC236}">
                <a16:creationId xmlns:a16="http://schemas.microsoft.com/office/drawing/2014/main" id="{23F9E65C-0A8D-C554-E4D6-4A556FEC5033}"/>
              </a:ext>
            </a:extLst>
          </p:cNvPr>
          <p:cNvGraphicFramePr>
            <a:graphicFrameLocks noGrp="1"/>
          </p:cNvGraphicFramePr>
          <p:nvPr>
            <p:extLst>
              <p:ext uri="{D42A27DB-BD31-4B8C-83A1-F6EECF244321}">
                <p14:modId xmlns:p14="http://schemas.microsoft.com/office/powerpoint/2010/main" val="3878978724"/>
              </p:ext>
            </p:extLst>
          </p:nvPr>
        </p:nvGraphicFramePr>
        <p:xfrm>
          <a:off x="416534" y="1665288"/>
          <a:ext cx="8523201" cy="4332960"/>
        </p:xfrm>
        <a:graphic>
          <a:graphicData uri="http://schemas.openxmlformats.org/drawingml/2006/table">
            <a:tbl>
              <a:tblPr firstRow="1" bandRow="1">
                <a:tableStyleId>{5C22544A-7EE6-4342-B048-85BDC9FD1C3A}</a:tableStyleId>
              </a:tblPr>
              <a:tblGrid>
                <a:gridCol w="2841067">
                  <a:extLst>
                    <a:ext uri="{9D8B030D-6E8A-4147-A177-3AD203B41FA5}">
                      <a16:colId xmlns:a16="http://schemas.microsoft.com/office/drawing/2014/main" val="3711579697"/>
                    </a:ext>
                  </a:extLst>
                </a:gridCol>
                <a:gridCol w="2841067">
                  <a:extLst>
                    <a:ext uri="{9D8B030D-6E8A-4147-A177-3AD203B41FA5}">
                      <a16:colId xmlns:a16="http://schemas.microsoft.com/office/drawing/2014/main" val="1979177028"/>
                    </a:ext>
                  </a:extLst>
                </a:gridCol>
                <a:gridCol w="2841067">
                  <a:extLst>
                    <a:ext uri="{9D8B030D-6E8A-4147-A177-3AD203B41FA5}">
                      <a16:colId xmlns:a16="http://schemas.microsoft.com/office/drawing/2014/main" val="3701588460"/>
                    </a:ext>
                  </a:extLst>
                </a:gridCol>
              </a:tblGrid>
              <a:tr h="0">
                <a:tc>
                  <a:txBody>
                    <a:bodyPr/>
                    <a:lstStyle/>
                    <a:p>
                      <a:r>
                        <a:rPr lang="en-US" sz="1200"/>
                        <a:t>Event, n (%)</a:t>
                      </a:r>
                    </a:p>
                  </a:txBody>
                  <a:tcPr marL="144000" marT="36000" marB="36000"/>
                </a:tc>
                <a:tc>
                  <a:txBody>
                    <a:bodyPr/>
                    <a:lstStyle/>
                    <a:p>
                      <a:pPr algn="ctr"/>
                      <a:r>
                        <a:rPr lang="en-US" sz="1200"/>
                        <a:t>Ibrutinib + CIT (n=201)</a:t>
                      </a:r>
                    </a:p>
                  </a:txBody>
                  <a:tcPr marT="36000" marB="36000"/>
                </a:tc>
                <a:tc>
                  <a:txBody>
                    <a:bodyPr/>
                    <a:lstStyle/>
                    <a:p>
                      <a:pPr algn="ctr"/>
                      <a:r>
                        <a:rPr lang="en-US" sz="1200"/>
                        <a:t>Placebo + CIT (n=199)</a:t>
                      </a:r>
                    </a:p>
                  </a:txBody>
                  <a:tcPr marT="36000" marB="36000"/>
                </a:tc>
                <a:extLst>
                  <a:ext uri="{0D108BD9-81ED-4DB2-BD59-A6C34878D82A}">
                    <a16:rowId xmlns:a16="http://schemas.microsoft.com/office/drawing/2014/main" val="2114787397"/>
                  </a:ext>
                </a:extLst>
              </a:tr>
              <a:tr h="0">
                <a:tc>
                  <a:txBody>
                    <a:bodyPr/>
                    <a:lstStyle/>
                    <a:p>
                      <a:r>
                        <a:rPr lang="en-US" sz="1200"/>
                        <a:t>Any-grade TEAE</a:t>
                      </a:r>
                    </a:p>
                  </a:txBody>
                  <a:tcPr marL="144000" marT="36000" marB="36000"/>
                </a:tc>
                <a:tc>
                  <a:txBody>
                    <a:bodyPr/>
                    <a:lstStyle/>
                    <a:p>
                      <a:pPr algn="ctr"/>
                      <a:r>
                        <a:rPr lang="en-US" sz="1200"/>
                        <a:t>199 (99.0)</a:t>
                      </a:r>
                    </a:p>
                  </a:txBody>
                  <a:tcPr marT="36000" marB="36000"/>
                </a:tc>
                <a:tc>
                  <a:txBody>
                    <a:bodyPr/>
                    <a:lstStyle/>
                    <a:p>
                      <a:pPr algn="ctr"/>
                      <a:r>
                        <a:rPr lang="en-US" sz="1200"/>
                        <a:t>197 (99.0)</a:t>
                      </a:r>
                    </a:p>
                  </a:txBody>
                  <a:tcPr marT="36000" marB="36000"/>
                </a:tc>
                <a:extLst>
                  <a:ext uri="{0D108BD9-81ED-4DB2-BD59-A6C34878D82A}">
                    <a16:rowId xmlns:a16="http://schemas.microsoft.com/office/drawing/2014/main" val="2317142708"/>
                  </a:ext>
                </a:extLst>
              </a:tr>
              <a:tr h="0">
                <a:tc>
                  <a:txBody>
                    <a:bodyPr/>
                    <a:lstStyle/>
                    <a:p>
                      <a:pPr lvl="1"/>
                      <a:r>
                        <a:rPr lang="en-US" sz="1200"/>
                        <a:t>COVID-19-related</a:t>
                      </a:r>
                    </a:p>
                  </a:txBody>
                  <a:tcPr marL="144000" marT="36000" marB="36000"/>
                </a:tc>
                <a:tc>
                  <a:txBody>
                    <a:bodyPr/>
                    <a:lstStyle/>
                    <a:p>
                      <a:pPr algn="ctr"/>
                      <a:r>
                        <a:rPr lang="en-US" sz="1200"/>
                        <a:t>12 (6.0)</a:t>
                      </a:r>
                    </a:p>
                  </a:txBody>
                  <a:tcPr marT="36000" marB="36000"/>
                </a:tc>
                <a:tc>
                  <a:txBody>
                    <a:bodyPr/>
                    <a:lstStyle/>
                    <a:p>
                      <a:pPr algn="ctr"/>
                      <a:r>
                        <a:rPr lang="en-US" sz="1200"/>
                        <a:t>3 (1.5)</a:t>
                      </a:r>
                    </a:p>
                  </a:txBody>
                  <a:tcPr marT="36000" marB="36000"/>
                </a:tc>
                <a:extLst>
                  <a:ext uri="{0D108BD9-81ED-4DB2-BD59-A6C34878D82A}">
                    <a16:rowId xmlns:a16="http://schemas.microsoft.com/office/drawing/2014/main" val="2768240512"/>
                  </a:ext>
                </a:extLst>
              </a:tr>
              <a:tr h="0">
                <a:tc>
                  <a:txBody>
                    <a:bodyPr/>
                    <a:lstStyle/>
                    <a:p>
                      <a:pPr lvl="1"/>
                      <a:r>
                        <a:rPr lang="en-US" sz="1200"/>
                        <a:t>Treatment-related</a:t>
                      </a:r>
                    </a:p>
                  </a:txBody>
                  <a:tcPr marL="144000" marT="36000" marB="36000"/>
                </a:tc>
                <a:tc>
                  <a:txBody>
                    <a:bodyPr/>
                    <a:lstStyle/>
                    <a:p>
                      <a:pPr algn="ctr"/>
                      <a:r>
                        <a:rPr lang="en-US" sz="1200"/>
                        <a:t>187 (93.0)</a:t>
                      </a:r>
                    </a:p>
                  </a:txBody>
                  <a:tcPr marT="36000" marB="36000"/>
                </a:tc>
                <a:tc>
                  <a:txBody>
                    <a:bodyPr/>
                    <a:lstStyle/>
                    <a:p>
                      <a:pPr algn="ctr"/>
                      <a:r>
                        <a:rPr lang="en-US" sz="1200"/>
                        <a:t>160 (80.4)</a:t>
                      </a:r>
                    </a:p>
                  </a:txBody>
                  <a:tcPr marT="36000" marB="36000"/>
                </a:tc>
                <a:extLst>
                  <a:ext uri="{0D108BD9-81ED-4DB2-BD59-A6C34878D82A}">
                    <a16:rowId xmlns:a16="http://schemas.microsoft.com/office/drawing/2014/main" val="3206302141"/>
                  </a:ext>
                </a:extLst>
              </a:tr>
              <a:tr h="0">
                <a:tc>
                  <a:txBody>
                    <a:bodyPr/>
                    <a:lstStyle/>
                    <a:p>
                      <a:r>
                        <a:rPr lang="en-US" sz="1200"/>
                        <a:t>TEAE leading to death</a:t>
                      </a:r>
                    </a:p>
                  </a:txBody>
                  <a:tcPr marL="144000" marT="36000" marB="36000"/>
                </a:tc>
                <a:tc>
                  <a:txBody>
                    <a:bodyPr/>
                    <a:lstStyle/>
                    <a:p>
                      <a:pPr algn="ctr"/>
                      <a:r>
                        <a:rPr lang="en-US" sz="1200"/>
                        <a:t>13 (6.5)</a:t>
                      </a:r>
                    </a:p>
                  </a:txBody>
                  <a:tcPr marT="36000" marB="36000"/>
                </a:tc>
                <a:tc>
                  <a:txBody>
                    <a:bodyPr/>
                    <a:lstStyle/>
                    <a:p>
                      <a:pPr algn="ctr"/>
                      <a:r>
                        <a:rPr lang="en-US" sz="1200"/>
                        <a:t>13 (6.5)</a:t>
                      </a:r>
                    </a:p>
                  </a:txBody>
                  <a:tcPr marT="36000" marB="36000"/>
                </a:tc>
                <a:extLst>
                  <a:ext uri="{0D108BD9-81ED-4DB2-BD59-A6C34878D82A}">
                    <a16:rowId xmlns:a16="http://schemas.microsoft.com/office/drawing/2014/main" val="2722222840"/>
                  </a:ext>
                </a:extLst>
              </a:tr>
              <a:tr h="0">
                <a:tc>
                  <a:txBody>
                    <a:bodyPr/>
                    <a:lstStyle/>
                    <a:p>
                      <a:r>
                        <a:rPr lang="en-US" sz="1200"/>
                        <a:t>Grade ≥3 TEAE</a:t>
                      </a:r>
                    </a:p>
                  </a:txBody>
                  <a:tcPr marL="144000" marT="36000" marB="36000"/>
                </a:tc>
                <a:tc>
                  <a:txBody>
                    <a:bodyPr/>
                    <a:lstStyle/>
                    <a:p>
                      <a:pPr algn="ctr"/>
                      <a:r>
                        <a:rPr lang="en-US" sz="1200"/>
                        <a:t>172 (85.6)</a:t>
                      </a:r>
                    </a:p>
                  </a:txBody>
                  <a:tcPr marT="36000" marB="36000"/>
                </a:tc>
                <a:tc>
                  <a:txBody>
                    <a:bodyPr/>
                    <a:lstStyle/>
                    <a:p>
                      <a:pPr algn="ctr"/>
                      <a:r>
                        <a:rPr lang="en-US" sz="1200"/>
                        <a:t>150 (75.4)</a:t>
                      </a:r>
                    </a:p>
                  </a:txBody>
                  <a:tcPr marT="36000" marB="36000"/>
                </a:tc>
                <a:extLst>
                  <a:ext uri="{0D108BD9-81ED-4DB2-BD59-A6C34878D82A}">
                    <a16:rowId xmlns:a16="http://schemas.microsoft.com/office/drawing/2014/main" val="289025931"/>
                  </a:ext>
                </a:extLst>
              </a:tr>
              <a:tr h="0">
                <a:tc>
                  <a:txBody>
                    <a:bodyPr/>
                    <a:lstStyle/>
                    <a:p>
                      <a:r>
                        <a:rPr lang="en-US" sz="1200"/>
                        <a:t>Serious TEAE</a:t>
                      </a:r>
                    </a:p>
                  </a:txBody>
                  <a:tcPr marL="144000" marT="36000" marB="36000"/>
                </a:tc>
                <a:tc>
                  <a:txBody>
                    <a:bodyPr/>
                    <a:lstStyle/>
                    <a:p>
                      <a:pPr algn="ctr"/>
                      <a:r>
                        <a:rPr lang="en-US" sz="1200"/>
                        <a:t>112 (55.7)</a:t>
                      </a:r>
                    </a:p>
                  </a:txBody>
                  <a:tcPr marT="36000" marB="36000"/>
                </a:tc>
                <a:tc>
                  <a:txBody>
                    <a:bodyPr/>
                    <a:lstStyle/>
                    <a:p>
                      <a:pPr algn="ctr"/>
                      <a:r>
                        <a:rPr lang="en-US" sz="1200"/>
                        <a:t>74 (37.2)</a:t>
                      </a:r>
                    </a:p>
                  </a:txBody>
                  <a:tcPr marT="36000" marB="36000"/>
                </a:tc>
                <a:extLst>
                  <a:ext uri="{0D108BD9-81ED-4DB2-BD59-A6C34878D82A}">
                    <a16:rowId xmlns:a16="http://schemas.microsoft.com/office/drawing/2014/main" val="2280952845"/>
                  </a:ext>
                </a:extLst>
              </a:tr>
              <a:tr h="0">
                <a:tc>
                  <a:txBody>
                    <a:bodyPr/>
                    <a:lstStyle/>
                    <a:p>
                      <a:pPr lvl="1"/>
                      <a:r>
                        <a:rPr lang="en-US" sz="1200"/>
                        <a:t>COVID-19-related</a:t>
                      </a:r>
                    </a:p>
                  </a:txBody>
                  <a:tcPr marL="144000" marT="36000" marB="36000"/>
                </a:tc>
                <a:tc>
                  <a:txBody>
                    <a:bodyPr/>
                    <a:lstStyle/>
                    <a:p>
                      <a:pPr algn="ctr"/>
                      <a:r>
                        <a:rPr lang="en-US" sz="1200"/>
                        <a:t>3 (1.5)</a:t>
                      </a:r>
                    </a:p>
                  </a:txBody>
                  <a:tcPr marT="36000" marB="36000"/>
                </a:tc>
                <a:tc>
                  <a:txBody>
                    <a:bodyPr/>
                    <a:lstStyle/>
                    <a:p>
                      <a:pPr algn="ctr"/>
                      <a:r>
                        <a:rPr lang="en-US" sz="1200"/>
                        <a:t>0</a:t>
                      </a:r>
                    </a:p>
                  </a:txBody>
                  <a:tcPr marT="36000" marB="36000"/>
                </a:tc>
                <a:extLst>
                  <a:ext uri="{0D108BD9-81ED-4DB2-BD59-A6C34878D82A}">
                    <a16:rowId xmlns:a16="http://schemas.microsoft.com/office/drawing/2014/main" val="1060245114"/>
                  </a:ext>
                </a:extLst>
              </a:tr>
              <a:tr h="0">
                <a:tc>
                  <a:txBody>
                    <a:bodyPr/>
                    <a:lstStyle/>
                    <a:p>
                      <a:pPr lvl="1"/>
                      <a:r>
                        <a:rPr lang="en-US" sz="1200"/>
                        <a:t>Treatment-related</a:t>
                      </a:r>
                    </a:p>
                  </a:txBody>
                  <a:tcPr marL="144000" marT="36000" marB="36000"/>
                </a:tc>
                <a:tc>
                  <a:txBody>
                    <a:bodyPr/>
                    <a:lstStyle/>
                    <a:p>
                      <a:pPr algn="ctr"/>
                      <a:r>
                        <a:rPr lang="en-US" sz="1200"/>
                        <a:t>70 (34.8)</a:t>
                      </a:r>
                    </a:p>
                  </a:txBody>
                  <a:tcPr marT="36000" marB="36000"/>
                </a:tc>
                <a:tc>
                  <a:txBody>
                    <a:bodyPr/>
                    <a:lstStyle/>
                    <a:p>
                      <a:pPr algn="ctr"/>
                      <a:r>
                        <a:rPr lang="en-US" sz="1200"/>
                        <a:t>36 (18.1)</a:t>
                      </a:r>
                    </a:p>
                  </a:txBody>
                  <a:tcPr marT="36000" marB="36000"/>
                </a:tc>
                <a:extLst>
                  <a:ext uri="{0D108BD9-81ED-4DB2-BD59-A6C34878D82A}">
                    <a16:rowId xmlns:a16="http://schemas.microsoft.com/office/drawing/2014/main" val="3229431297"/>
                  </a:ext>
                </a:extLst>
              </a:tr>
              <a:tr h="0">
                <a:tc>
                  <a:txBody>
                    <a:bodyPr/>
                    <a:lstStyle/>
                    <a:p>
                      <a:r>
                        <a:rPr lang="en-US" sz="1200"/>
                        <a:t>TEAE leading to dose reduction</a:t>
                      </a:r>
                    </a:p>
                  </a:txBody>
                  <a:tcPr marL="144000" marT="36000" marB="36000"/>
                </a:tc>
                <a:tc>
                  <a:txBody>
                    <a:bodyPr/>
                    <a:lstStyle/>
                    <a:p>
                      <a:pPr algn="ctr"/>
                      <a:r>
                        <a:rPr lang="en-US" sz="1200"/>
                        <a:t>41 (20.4)</a:t>
                      </a:r>
                    </a:p>
                  </a:txBody>
                  <a:tcPr marT="36000" marB="36000"/>
                </a:tc>
                <a:tc>
                  <a:txBody>
                    <a:bodyPr/>
                    <a:lstStyle/>
                    <a:p>
                      <a:pPr algn="ctr"/>
                      <a:r>
                        <a:rPr lang="en-US" sz="1200"/>
                        <a:t>21 (10.6)</a:t>
                      </a:r>
                    </a:p>
                  </a:txBody>
                  <a:tcPr marT="36000" marB="36000"/>
                </a:tc>
                <a:extLst>
                  <a:ext uri="{0D108BD9-81ED-4DB2-BD59-A6C34878D82A}">
                    <a16:rowId xmlns:a16="http://schemas.microsoft.com/office/drawing/2014/main" val="944438140"/>
                  </a:ext>
                </a:extLst>
              </a:tr>
              <a:tr h="0">
                <a:tc>
                  <a:txBody>
                    <a:bodyPr/>
                    <a:lstStyle/>
                    <a:p>
                      <a:r>
                        <a:rPr lang="en-US" sz="1200"/>
                        <a:t>TEAE leading to discontinuation</a:t>
                      </a:r>
                    </a:p>
                  </a:txBody>
                  <a:tcPr marL="144000" marT="36000" marB="36000"/>
                </a:tc>
                <a:tc>
                  <a:txBody>
                    <a:bodyPr/>
                    <a:lstStyle/>
                    <a:p>
                      <a:pPr algn="ctr"/>
                      <a:r>
                        <a:rPr lang="en-US" sz="1200"/>
                        <a:t>62 (30.8)</a:t>
                      </a:r>
                    </a:p>
                  </a:txBody>
                  <a:tcPr marT="36000" marB="36000"/>
                </a:tc>
                <a:tc>
                  <a:txBody>
                    <a:bodyPr/>
                    <a:lstStyle/>
                    <a:p>
                      <a:pPr algn="ctr"/>
                      <a:r>
                        <a:rPr lang="en-US" sz="1200"/>
                        <a:t>37 (18.6)</a:t>
                      </a:r>
                    </a:p>
                  </a:txBody>
                  <a:tcPr marT="36000" marB="36000"/>
                </a:tc>
                <a:extLst>
                  <a:ext uri="{0D108BD9-81ED-4DB2-BD59-A6C34878D82A}">
                    <a16:rowId xmlns:a16="http://schemas.microsoft.com/office/drawing/2014/main" val="480675651"/>
                  </a:ext>
                </a:extLst>
              </a:tr>
              <a:tr h="0">
                <a:tc gridSpan="3">
                  <a:txBody>
                    <a:bodyPr/>
                    <a:lstStyle/>
                    <a:p>
                      <a:pPr algn="ctr"/>
                      <a:r>
                        <a:rPr lang="en-US" sz="1200" b="1">
                          <a:solidFill>
                            <a:schemeClr val="bg1"/>
                          </a:solidFill>
                        </a:rPr>
                        <a:t>TEAEs of special interest</a:t>
                      </a:r>
                    </a:p>
                  </a:txBody>
                  <a:tcPr marL="144000" marT="36000" marB="36000">
                    <a:lnB w="38100" cap="flat" cmpd="sng" algn="ctr">
                      <a:solidFill>
                        <a:schemeClr val="bg1"/>
                      </a:solidFill>
                      <a:prstDash val="solid"/>
                      <a:round/>
                      <a:headEnd type="none" w="med" len="med"/>
                      <a:tailEnd type="none" w="med" len="med"/>
                    </a:lnB>
                    <a:solidFill>
                      <a:schemeClr val="accent1"/>
                    </a:solidFill>
                  </a:tcPr>
                </a:tc>
                <a:tc hMerge="1">
                  <a:txBody>
                    <a:bodyPr/>
                    <a:lstStyle/>
                    <a:p>
                      <a:r>
                        <a:rPr lang="en-US" sz="1200"/>
                        <a:t>TEAEs of special interest</a:t>
                      </a:r>
                    </a:p>
                  </a:txBody>
                  <a:tcPr/>
                </a:tc>
                <a:tc hMerge="1">
                  <a:txBody>
                    <a:bodyPr/>
                    <a:lstStyle/>
                    <a:p>
                      <a:endParaRPr lang="en-US" sz="1200"/>
                    </a:p>
                  </a:txBody>
                  <a:tcPr/>
                </a:tc>
                <a:extLst>
                  <a:ext uri="{0D108BD9-81ED-4DB2-BD59-A6C34878D82A}">
                    <a16:rowId xmlns:a16="http://schemas.microsoft.com/office/drawing/2014/main" val="2021952742"/>
                  </a:ext>
                </a:extLst>
              </a:tr>
              <a:tr h="0">
                <a:tc>
                  <a:txBody>
                    <a:bodyPr/>
                    <a:lstStyle/>
                    <a:p>
                      <a:r>
                        <a:rPr lang="en-US" sz="1200"/>
                        <a:t>Infections and infestations</a:t>
                      </a:r>
                    </a:p>
                  </a:txBody>
                  <a:tcPr marL="144000" marT="36000" marB="36000">
                    <a:lnT w="38100" cap="flat" cmpd="sng" algn="ctr">
                      <a:solidFill>
                        <a:schemeClr val="bg1"/>
                      </a:solidFill>
                      <a:prstDash val="solid"/>
                      <a:round/>
                      <a:headEnd type="none" w="med" len="med"/>
                      <a:tailEnd type="none" w="med" len="med"/>
                    </a:lnT>
                  </a:tcPr>
                </a:tc>
                <a:tc>
                  <a:txBody>
                    <a:bodyPr/>
                    <a:lstStyle/>
                    <a:p>
                      <a:pPr algn="ctr"/>
                      <a:r>
                        <a:rPr lang="en-US" sz="1200"/>
                        <a:t>158 (78.6)</a:t>
                      </a:r>
                    </a:p>
                  </a:txBody>
                  <a:tcPr marT="36000" marB="36000">
                    <a:lnT w="38100" cap="flat" cmpd="sng" algn="ctr">
                      <a:solidFill>
                        <a:schemeClr val="bg1"/>
                      </a:solidFill>
                      <a:prstDash val="solid"/>
                      <a:round/>
                      <a:headEnd type="none" w="med" len="med"/>
                      <a:tailEnd type="none" w="med" len="med"/>
                    </a:lnT>
                  </a:tcPr>
                </a:tc>
                <a:tc>
                  <a:txBody>
                    <a:bodyPr/>
                    <a:lstStyle/>
                    <a:p>
                      <a:pPr algn="ctr"/>
                      <a:r>
                        <a:rPr lang="en-US" sz="1200"/>
                        <a:t>141 (70.9)</a:t>
                      </a:r>
                    </a:p>
                  </a:txBody>
                  <a:tcPr marT="36000" marB="3600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609910398"/>
                  </a:ext>
                </a:extLst>
              </a:tr>
              <a:tr h="0">
                <a:tc>
                  <a:txBody>
                    <a:bodyPr/>
                    <a:lstStyle/>
                    <a:p>
                      <a:r>
                        <a:rPr lang="en-US" sz="1200"/>
                        <a:t>Major hemorrhage</a:t>
                      </a:r>
                    </a:p>
                  </a:txBody>
                  <a:tcPr marL="144000" marT="36000" marB="36000"/>
                </a:tc>
                <a:tc>
                  <a:txBody>
                    <a:bodyPr/>
                    <a:lstStyle/>
                    <a:p>
                      <a:pPr algn="ctr"/>
                      <a:r>
                        <a:rPr lang="en-US" sz="1200"/>
                        <a:t>6 (3.0)</a:t>
                      </a:r>
                    </a:p>
                  </a:txBody>
                  <a:tcPr marT="36000" marB="36000"/>
                </a:tc>
                <a:tc>
                  <a:txBody>
                    <a:bodyPr/>
                    <a:lstStyle/>
                    <a:p>
                      <a:pPr algn="ctr"/>
                      <a:r>
                        <a:rPr lang="en-US" sz="1200"/>
                        <a:t>2 (1.0)</a:t>
                      </a:r>
                    </a:p>
                  </a:txBody>
                  <a:tcPr marT="36000" marB="36000"/>
                </a:tc>
                <a:extLst>
                  <a:ext uri="{0D108BD9-81ED-4DB2-BD59-A6C34878D82A}">
                    <a16:rowId xmlns:a16="http://schemas.microsoft.com/office/drawing/2014/main" val="2025372194"/>
                  </a:ext>
                </a:extLst>
              </a:tr>
              <a:tr h="0">
                <a:tc>
                  <a:txBody>
                    <a:bodyPr/>
                    <a:lstStyle/>
                    <a:p>
                      <a:r>
                        <a:rPr lang="en-US" sz="1200"/>
                        <a:t>Arthralgia</a:t>
                      </a:r>
                    </a:p>
                  </a:txBody>
                  <a:tcPr marL="144000" marT="36000" marB="36000"/>
                </a:tc>
                <a:tc>
                  <a:txBody>
                    <a:bodyPr/>
                    <a:lstStyle/>
                    <a:p>
                      <a:pPr algn="ctr"/>
                      <a:r>
                        <a:rPr lang="en-US" sz="1200"/>
                        <a:t>28 (13.9)</a:t>
                      </a:r>
                    </a:p>
                  </a:txBody>
                  <a:tcPr marT="36000" marB="36000"/>
                </a:tc>
                <a:tc>
                  <a:txBody>
                    <a:bodyPr/>
                    <a:lstStyle/>
                    <a:p>
                      <a:pPr algn="ctr"/>
                      <a:r>
                        <a:rPr lang="en-US" sz="1200"/>
                        <a:t>36 (18.1)</a:t>
                      </a:r>
                    </a:p>
                  </a:txBody>
                  <a:tcPr marT="36000" marB="36000"/>
                </a:tc>
                <a:extLst>
                  <a:ext uri="{0D108BD9-81ED-4DB2-BD59-A6C34878D82A}">
                    <a16:rowId xmlns:a16="http://schemas.microsoft.com/office/drawing/2014/main" val="3258276940"/>
                  </a:ext>
                </a:extLst>
              </a:tr>
              <a:tr h="0">
                <a:tc>
                  <a:txBody>
                    <a:bodyPr/>
                    <a:lstStyle/>
                    <a:p>
                      <a:r>
                        <a:rPr lang="en-US" sz="1200"/>
                        <a:t>Hypertension</a:t>
                      </a:r>
                    </a:p>
                  </a:txBody>
                  <a:tcPr marL="144000" marT="36000" marB="36000"/>
                </a:tc>
                <a:tc>
                  <a:txBody>
                    <a:bodyPr/>
                    <a:lstStyle/>
                    <a:p>
                      <a:pPr algn="ctr"/>
                      <a:r>
                        <a:rPr lang="en-US" sz="1200"/>
                        <a:t>19 (9.5)</a:t>
                      </a:r>
                    </a:p>
                  </a:txBody>
                  <a:tcPr marT="36000" marB="36000"/>
                </a:tc>
                <a:tc>
                  <a:txBody>
                    <a:bodyPr/>
                    <a:lstStyle/>
                    <a:p>
                      <a:pPr algn="ctr"/>
                      <a:r>
                        <a:rPr lang="en-US" sz="1200"/>
                        <a:t>19 (9.5)</a:t>
                      </a:r>
                    </a:p>
                  </a:txBody>
                  <a:tcPr marT="36000" marB="36000"/>
                </a:tc>
                <a:extLst>
                  <a:ext uri="{0D108BD9-81ED-4DB2-BD59-A6C34878D82A}">
                    <a16:rowId xmlns:a16="http://schemas.microsoft.com/office/drawing/2014/main" val="4009486147"/>
                  </a:ext>
                </a:extLst>
              </a:tr>
              <a:tr h="0">
                <a:tc>
                  <a:txBody>
                    <a:bodyPr/>
                    <a:lstStyle/>
                    <a:p>
                      <a:r>
                        <a:rPr lang="en-US" sz="1200"/>
                        <a:t>Atrial fibrillation</a:t>
                      </a:r>
                    </a:p>
                  </a:txBody>
                  <a:tcPr marL="144000" marT="36000" marB="36000"/>
                </a:tc>
                <a:tc>
                  <a:txBody>
                    <a:bodyPr/>
                    <a:lstStyle/>
                    <a:p>
                      <a:pPr algn="ctr"/>
                      <a:r>
                        <a:rPr lang="en-US" sz="1200"/>
                        <a:t>13 (6.5)</a:t>
                      </a:r>
                    </a:p>
                  </a:txBody>
                  <a:tcPr marT="36000" marB="36000"/>
                </a:tc>
                <a:tc>
                  <a:txBody>
                    <a:bodyPr/>
                    <a:lstStyle/>
                    <a:p>
                      <a:pPr algn="ctr"/>
                      <a:r>
                        <a:rPr lang="en-US" sz="1200"/>
                        <a:t>4 (2.0)</a:t>
                      </a:r>
                    </a:p>
                  </a:txBody>
                  <a:tcPr marT="36000" marB="36000"/>
                </a:tc>
                <a:extLst>
                  <a:ext uri="{0D108BD9-81ED-4DB2-BD59-A6C34878D82A}">
                    <a16:rowId xmlns:a16="http://schemas.microsoft.com/office/drawing/2014/main" val="320819967"/>
                  </a:ext>
                </a:extLst>
              </a:tr>
            </a:tbl>
          </a:graphicData>
        </a:graphic>
      </p:graphicFrame>
    </p:spTree>
    <p:extLst>
      <p:ext uri="{BB962C8B-B14F-4D97-AF65-F5344CB8AC3E}">
        <p14:creationId xmlns:p14="http://schemas.microsoft.com/office/powerpoint/2010/main" val="56705662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82B5327-E237-D9F8-A73F-081160724412}"/>
              </a:ext>
            </a:extLst>
          </p:cNvPr>
          <p:cNvSpPr>
            <a:spLocks noGrp="1"/>
          </p:cNvSpPr>
          <p:nvPr>
            <p:ph type="body" sz="quarter" idx="12"/>
          </p:nvPr>
        </p:nvSpPr>
        <p:spPr/>
        <p:txBody>
          <a:bodyPr/>
          <a:lstStyle/>
          <a:p>
            <a:r>
              <a:rPr lang="en-GB"/>
              <a:t>Most common all-grade AEs (occurring in &gt;20% of patients)</a:t>
            </a:r>
          </a:p>
        </p:txBody>
      </p:sp>
      <p:sp>
        <p:nvSpPr>
          <p:cNvPr id="3" name="Title 2">
            <a:extLst>
              <a:ext uri="{FF2B5EF4-FFF2-40B4-BE49-F238E27FC236}">
                <a16:creationId xmlns:a16="http://schemas.microsoft.com/office/drawing/2014/main" id="{77EDD0C9-EB1E-0E6C-E7D6-95ED772D72E1}"/>
              </a:ext>
            </a:extLst>
          </p:cNvPr>
          <p:cNvSpPr>
            <a:spLocks noGrp="1"/>
          </p:cNvSpPr>
          <p:nvPr>
            <p:ph type="title"/>
          </p:nvPr>
        </p:nvSpPr>
        <p:spPr/>
        <p:txBody>
          <a:bodyPr/>
          <a:lstStyle/>
          <a:p>
            <a:r>
              <a:rPr lang="en-US"/>
              <a:t>AEs</a:t>
            </a:r>
          </a:p>
        </p:txBody>
      </p:sp>
      <p:sp>
        <p:nvSpPr>
          <p:cNvPr id="4" name="Footer Placeholder 3">
            <a:extLst>
              <a:ext uri="{FF2B5EF4-FFF2-40B4-BE49-F238E27FC236}">
                <a16:creationId xmlns:a16="http://schemas.microsoft.com/office/drawing/2014/main" id="{EE4B186F-7B9D-D3CE-C78E-86AC6F4B82EB}"/>
              </a:ext>
            </a:extLst>
          </p:cNvPr>
          <p:cNvSpPr>
            <a:spLocks noGrp="1"/>
          </p:cNvSpPr>
          <p:nvPr>
            <p:ph type="ftr" sz="quarter" idx="13"/>
          </p:nvPr>
        </p:nvSpPr>
        <p:spPr/>
        <p:txBody>
          <a:bodyPr/>
          <a:lstStyle/>
          <a:p>
            <a:r>
              <a:rPr lang="en-GB" b="1"/>
              <a:t>AE</a:t>
            </a:r>
            <a:r>
              <a:rPr lang="en-GB"/>
              <a:t>, adverse event; </a:t>
            </a:r>
            <a:r>
              <a:rPr lang="en-GB" b="1"/>
              <a:t>CIT</a:t>
            </a:r>
            <a:r>
              <a:rPr lang="en-GB"/>
              <a:t>, chemoimmunotherapy; </a:t>
            </a:r>
            <a:r>
              <a:rPr lang="en-GB" b="1"/>
              <a:t>URTI</a:t>
            </a:r>
            <a:r>
              <a:rPr lang="en-GB"/>
              <a:t>, upper respiratory tract infection.</a:t>
            </a:r>
          </a:p>
          <a:p>
            <a:r>
              <a:rPr lang="en-GB" b="1" err="1"/>
              <a:t>Nastoupil</a:t>
            </a:r>
            <a:r>
              <a:rPr lang="en-GB" b="1"/>
              <a:t> LJ, et al. Abstract LBA2 presented at 17-ICML.</a:t>
            </a:r>
          </a:p>
        </p:txBody>
      </p:sp>
      <p:sp>
        <p:nvSpPr>
          <p:cNvPr id="7" name="Rectangle 6">
            <a:extLst>
              <a:ext uri="{FF2B5EF4-FFF2-40B4-BE49-F238E27FC236}">
                <a16:creationId xmlns:a16="http://schemas.microsoft.com/office/drawing/2014/main" id="{336DA738-C8BE-ECF9-CA41-0C9E5C7ADB83}"/>
              </a:ext>
            </a:extLst>
          </p:cNvPr>
          <p:cNvSpPr/>
          <p:nvPr/>
        </p:nvSpPr>
        <p:spPr>
          <a:xfrm>
            <a:off x="416534" y="5059761"/>
            <a:ext cx="11358932" cy="100718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bIns="72000" rtlCol="0" anchor="t" anchorCtr="0">
            <a:spAutoFit/>
          </a:bodyPr>
          <a:lstStyle/>
          <a:p>
            <a:pPr marL="182563" indent="-182563">
              <a:buClr>
                <a:schemeClr val="accent2"/>
              </a:buClr>
              <a:buFont typeface="Arial" panose="020B0604020202020204" pitchFamily="34" charset="0"/>
              <a:buChar char="•"/>
            </a:pPr>
            <a:r>
              <a:rPr lang="en-US" sz="1400">
                <a:solidFill>
                  <a:schemeClr val="tx1"/>
                </a:solidFill>
              </a:rPr>
              <a:t>The most common grade ≥3 AEs were: thrombocytopenia, neutropenia, anemia, and diarrhea</a:t>
            </a:r>
          </a:p>
          <a:p>
            <a:pPr marL="182563" indent="-182563">
              <a:buClr>
                <a:schemeClr val="accent2"/>
              </a:buClr>
              <a:buFont typeface="Arial" panose="020B0604020202020204" pitchFamily="34" charset="0"/>
              <a:buChar char="•"/>
            </a:pPr>
            <a:r>
              <a:rPr lang="en-US" sz="1400">
                <a:solidFill>
                  <a:schemeClr val="tx1"/>
                </a:solidFill>
              </a:rPr>
              <a:t>Grade ≥3 thrombocytopenia and anemia were more frequent in the ibrutinib + CIT arm than in the placebo + CIT arm (10.0% vs 5.0% and 11.4% vs 4.0%, respectively)</a:t>
            </a:r>
          </a:p>
          <a:p>
            <a:pPr marL="182563" indent="-182563">
              <a:buClr>
                <a:schemeClr val="accent2"/>
              </a:buClr>
              <a:buFont typeface="Arial" panose="020B0604020202020204" pitchFamily="34" charset="0"/>
              <a:buChar char="•"/>
            </a:pPr>
            <a:r>
              <a:rPr lang="en-US" sz="1400">
                <a:solidFill>
                  <a:schemeClr val="tx1"/>
                </a:solidFill>
              </a:rPr>
              <a:t>Rates of grade ≥3 neutropenia were similar in both arms (30.8% vs 31.2%)</a:t>
            </a:r>
          </a:p>
        </p:txBody>
      </p:sp>
      <p:graphicFrame>
        <p:nvGraphicFramePr>
          <p:cNvPr id="9" name="Diagramm 8">
            <a:extLst>
              <a:ext uri="{FF2B5EF4-FFF2-40B4-BE49-F238E27FC236}">
                <a16:creationId xmlns:a16="http://schemas.microsoft.com/office/drawing/2014/main" id="{AD2EF0C5-40F4-364C-2CCC-26C056F50E5A}"/>
              </a:ext>
            </a:extLst>
          </p:cNvPr>
          <p:cNvGraphicFramePr/>
          <p:nvPr>
            <p:extLst>
              <p:ext uri="{D42A27DB-BD31-4B8C-83A1-F6EECF244321}">
                <p14:modId xmlns:p14="http://schemas.microsoft.com/office/powerpoint/2010/main" val="2991285557"/>
              </p:ext>
            </p:extLst>
          </p:nvPr>
        </p:nvGraphicFramePr>
        <p:xfrm>
          <a:off x="628450" y="1908373"/>
          <a:ext cx="11295621" cy="3423169"/>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feld 9">
            <a:extLst>
              <a:ext uri="{FF2B5EF4-FFF2-40B4-BE49-F238E27FC236}">
                <a16:creationId xmlns:a16="http://schemas.microsoft.com/office/drawing/2014/main" id="{1558EDCE-301E-F9AB-57D2-E8FBA3D9936F}"/>
              </a:ext>
            </a:extLst>
          </p:cNvPr>
          <p:cNvSpPr txBox="1"/>
          <p:nvPr/>
        </p:nvSpPr>
        <p:spPr>
          <a:xfrm rot="16200000">
            <a:off x="-230289" y="2739097"/>
            <a:ext cx="1409700" cy="307777"/>
          </a:xfrm>
          <a:prstGeom prst="rect">
            <a:avLst/>
          </a:prstGeom>
          <a:noFill/>
        </p:spPr>
        <p:txBody>
          <a:bodyPr wrap="square" rtlCol="0" anchor="ctr">
            <a:spAutoFit/>
          </a:bodyPr>
          <a:lstStyle/>
          <a:p>
            <a:pPr algn="ctr"/>
            <a:r>
              <a:rPr lang="de-DE" sz="1400" b="1" err="1"/>
              <a:t>Patients</a:t>
            </a:r>
            <a:r>
              <a:rPr lang="de-DE" sz="1400" b="1"/>
              <a:t>, %</a:t>
            </a:r>
          </a:p>
        </p:txBody>
      </p:sp>
    </p:spTree>
    <p:extLst>
      <p:ext uri="{BB962C8B-B14F-4D97-AF65-F5344CB8AC3E}">
        <p14:creationId xmlns:p14="http://schemas.microsoft.com/office/powerpoint/2010/main" val="260862083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F40442-5CE0-63C3-177D-5ECAE0352F9E}"/>
              </a:ext>
            </a:extLst>
          </p:cNvPr>
          <p:cNvSpPr>
            <a:spLocks noGrp="1"/>
          </p:cNvSpPr>
          <p:nvPr>
            <p:ph type="ftr" sz="quarter" idx="10"/>
          </p:nvPr>
        </p:nvSpPr>
        <p:spPr>
          <a:xfrm>
            <a:off x="407989" y="6283888"/>
            <a:ext cx="6450011" cy="385200"/>
          </a:xfrm>
        </p:spPr>
        <p:txBody>
          <a:bodyPr/>
          <a:lstStyle/>
          <a:p>
            <a:r>
              <a:rPr lang="en-GB" b="1"/>
              <a:t>BR</a:t>
            </a:r>
            <a:r>
              <a:rPr lang="en-GB"/>
              <a:t>, </a:t>
            </a:r>
            <a:r>
              <a:rPr lang="en-GB" err="1"/>
              <a:t>bendamustine</a:t>
            </a:r>
            <a:r>
              <a:rPr lang="en-GB"/>
              <a:t> plus rituximab; </a:t>
            </a:r>
            <a:r>
              <a:rPr lang="en-GB" b="1"/>
              <a:t>CIT</a:t>
            </a:r>
            <a:r>
              <a:rPr lang="en-GB"/>
              <a:t>, chemoimmunotherapy; </a:t>
            </a:r>
            <a:r>
              <a:rPr lang="en-GB" b="1"/>
              <a:t>FL</a:t>
            </a:r>
            <a:r>
              <a:rPr lang="en-GB"/>
              <a:t>, follicular lymphoma; </a:t>
            </a:r>
            <a:r>
              <a:rPr lang="en-GB" b="1"/>
              <a:t>MZL</a:t>
            </a:r>
            <a:r>
              <a:rPr lang="en-GB"/>
              <a:t>, marginal zone lymphoma; </a:t>
            </a:r>
            <a:r>
              <a:rPr lang="en-GB" b="1"/>
              <a:t>OS</a:t>
            </a:r>
            <a:r>
              <a:rPr lang="en-GB"/>
              <a:t>, overall survival; </a:t>
            </a:r>
            <a:r>
              <a:rPr lang="en-GB" b="1"/>
              <a:t>PFS</a:t>
            </a:r>
            <a:r>
              <a:rPr lang="en-GB"/>
              <a:t>, progression-free survival; </a:t>
            </a:r>
            <a:r>
              <a:rPr lang="en-GB" b="1"/>
              <a:t>R-CHOP</a:t>
            </a:r>
            <a:r>
              <a:rPr lang="en-GB"/>
              <a:t>, rituximab, cyclophosphamide, doxorubicin, vincristine, and prednisone; </a:t>
            </a:r>
            <a:r>
              <a:rPr lang="en-GB" b="1"/>
              <a:t>R/R, </a:t>
            </a:r>
            <a:r>
              <a:rPr lang="en-GB"/>
              <a:t>relapsed/refractory.</a:t>
            </a:r>
          </a:p>
          <a:p>
            <a:r>
              <a:rPr lang="en-GB" b="1" err="1"/>
              <a:t>Nastoupil</a:t>
            </a:r>
            <a:r>
              <a:rPr lang="en-GB" b="1"/>
              <a:t> LJ, et al. Abstract LBA2 presented at 17-ICML.</a:t>
            </a:r>
          </a:p>
        </p:txBody>
      </p:sp>
      <p:sp>
        <p:nvSpPr>
          <p:cNvPr id="3" name="Title 2">
            <a:extLst>
              <a:ext uri="{FF2B5EF4-FFF2-40B4-BE49-F238E27FC236}">
                <a16:creationId xmlns:a16="http://schemas.microsoft.com/office/drawing/2014/main" id="{D8A8A4EF-61F8-FCEC-6811-653CAFDA3544}"/>
              </a:ext>
            </a:extLst>
          </p:cNvPr>
          <p:cNvSpPr>
            <a:spLocks noGrp="1"/>
          </p:cNvSpPr>
          <p:nvPr>
            <p:ph type="title"/>
          </p:nvPr>
        </p:nvSpPr>
        <p:spPr/>
        <p:txBody>
          <a:bodyPr/>
          <a:lstStyle/>
          <a:p>
            <a:r>
              <a:rPr lang="en-US"/>
              <a:t>Conclusions </a:t>
            </a:r>
          </a:p>
        </p:txBody>
      </p:sp>
      <p:sp>
        <p:nvSpPr>
          <p:cNvPr id="5" name="Content Placeholder 4">
            <a:extLst>
              <a:ext uri="{FF2B5EF4-FFF2-40B4-BE49-F238E27FC236}">
                <a16:creationId xmlns:a16="http://schemas.microsoft.com/office/drawing/2014/main" id="{7215C462-31EC-64FC-869D-A39EF3423368}"/>
              </a:ext>
            </a:extLst>
          </p:cNvPr>
          <p:cNvSpPr>
            <a:spLocks noGrp="1"/>
          </p:cNvSpPr>
          <p:nvPr>
            <p:ph idx="1"/>
          </p:nvPr>
        </p:nvSpPr>
        <p:spPr/>
        <p:txBody>
          <a:bodyPr>
            <a:normAutofit/>
          </a:bodyPr>
          <a:lstStyle/>
          <a:p>
            <a:r>
              <a:rPr lang="en-US"/>
              <a:t>In the SELENE study, the addition of ibrutinib to CIT in patients with R/R FL or MZL did not significantly improve PFS</a:t>
            </a:r>
          </a:p>
          <a:p>
            <a:pPr lvl="1"/>
            <a:r>
              <a:rPr lang="en-US"/>
              <a:t>In patients with MZL, median PFS was prolonged in both arms compared with the overall study population</a:t>
            </a:r>
          </a:p>
          <a:p>
            <a:r>
              <a:rPr lang="en-US"/>
              <a:t>Duration of response was longer with ibrutinib + CIT compared with placebo + CIT</a:t>
            </a:r>
          </a:p>
          <a:p>
            <a:r>
              <a:rPr lang="en-US"/>
              <a:t>The overall safety profile of ibrutinib + CIT was consistent with the established safety profiles of both ibrutinib and BR/R-CHOP</a:t>
            </a:r>
          </a:p>
          <a:p>
            <a:pPr lvl="1"/>
            <a:r>
              <a:rPr lang="en-US"/>
              <a:t>With 7 years of follow-up, no new safety signals were identified</a:t>
            </a:r>
          </a:p>
          <a:p>
            <a:pPr lvl="1"/>
            <a:r>
              <a:rPr lang="en-US"/>
              <a:t>The addition of ibrutinib to CIT resulted in additive toxicity, but did not impact OS</a:t>
            </a:r>
          </a:p>
          <a:p>
            <a:r>
              <a:rPr lang="en-US"/>
              <a:t>Further analyses are needed to define specific FL/MZL subgroups that could potentially benefit from extended treatment with ibrutinib following CIT</a:t>
            </a:r>
          </a:p>
        </p:txBody>
      </p:sp>
    </p:spTree>
    <p:extLst>
      <p:ext uri="{BB962C8B-B14F-4D97-AF65-F5344CB8AC3E}">
        <p14:creationId xmlns:p14="http://schemas.microsoft.com/office/powerpoint/2010/main" val="353975003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35BA89-BB98-DC62-624F-410D5ECE9CBB}"/>
              </a:ext>
            </a:extLst>
          </p:cNvPr>
          <p:cNvSpPr>
            <a:spLocks noGrp="1"/>
          </p:cNvSpPr>
          <p:nvPr>
            <p:ph type="title"/>
          </p:nvPr>
        </p:nvSpPr>
        <p:spPr/>
        <p:txBody>
          <a:bodyPr/>
          <a:lstStyle/>
          <a:p>
            <a:r>
              <a:rPr lang="en-US"/>
              <a:t>BRUIN</a:t>
            </a:r>
          </a:p>
        </p:txBody>
      </p:sp>
      <p:sp>
        <p:nvSpPr>
          <p:cNvPr id="6" name="Text Placeholder 5">
            <a:extLst>
              <a:ext uri="{FF2B5EF4-FFF2-40B4-BE49-F238E27FC236}">
                <a16:creationId xmlns:a16="http://schemas.microsoft.com/office/drawing/2014/main" id="{149875E6-C4D0-6A07-B854-0AF365B27D5B}"/>
              </a:ext>
            </a:extLst>
          </p:cNvPr>
          <p:cNvSpPr>
            <a:spLocks noGrp="1"/>
          </p:cNvSpPr>
          <p:nvPr>
            <p:ph type="body" idx="1"/>
          </p:nvPr>
        </p:nvSpPr>
        <p:spPr/>
        <p:txBody>
          <a:bodyPr/>
          <a:lstStyle/>
          <a:p>
            <a:r>
              <a:rPr lang="en-US" err="1"/>
              <a:t>Pirtobrutinib</a:t>
            </a:r>
            <a:r>
              <a:rPr lang="en-US"/>
              <a:t> in </a:t>
            </a:r>
            <a:r>
              <a:rPr lang="en-US" err="1"/>
              <a:t>cBTKi</a:t>
            </a:r>
            <a:r>
              <a:rPr lang="en-US"/>
              <a:t> pre-treated MCL: updated results and subgroup analysis </a:t>
            </a:r>
            <a:br>
              <a:rPr lang="en-US"/>
            </a:br>
            <a:r>
              <a:rPr lang="en-US"/>
              <a:t>with 2 years of survival follow-up</a:t>
            </a:r>
          </a:p>
        </p:txBody>
      </p:sp>
    </p:spTree>
    <p:extLst>
      <p:ext uri="{BB962C8B-B14F-4D97-AF65-F5344CB8AC3E}">
        <p14:creationId xmlns:p14="http://schemas.microsoft.com/office/powerpoint/2010/main" val="28807029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Gerade Verbindung mit Pfeil 66">
            <a:extLst>
              <a:ext uri="{FF2B5EF4-FFF2-40B4-BE49-F238E27FC236}">
                <a16:creationId xmlns:a16="http://schemas.microsoft.com/office/drawing/2014/main" id="{1CEEA08B-C3C1-56A9-5F25-6A2A710C21A4}"/>
              </a:ext>
            </a:extLst>
          </p:cNvPr>
          <p:cNvCxnSpPr>
            <a:cxnSpLocks/>
          </p:cNvCxnSpPr>
          <p:nvPr/>
        </p:nvCxnSpPr>
        <p:spPr>
          <a:xfrm>
            <a:off x="6069366" y="3656556"/>
            <a:ext cx="207146" cy="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03847C49-5EBB-09DD-E604-251B5856AAAE}"/>
              </a:ext>
            </a:extLst>
          </p:cNvPr>
          <p:cNvSpPr>
            <a:spLocks noGrp="1"/>
          </p:cNvSpPr>
          <p:nvPr>
            <p:ph type="ftr" sz="quarter" idx="13"/>
          </p:nvPr>
        </p:nvSpPr>
        <p:spPr>
          <a:xfrm>
            <a:off x="407989" y="5519874"/>
            <a:ext cx="8259761" cy="1149214"/>
          </a:xfrm>
        </p:spPr>
        <p:txBody>
          <a:bodyPr/>
          <a:lstStyle/>
          <a:p>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Other includes DLBCL, WM, FL, MZL, Richter’s transformation, B-PLL, Hairy cell leukemia, PCNSL, and other transformations. </a:t>
            </a:r>
            <a:r>
              <a:rPr lang="en-US" baseline="30000">
                <a:solidFill>
                  <a:srgbClr val="4E4F4E"/>
                </a:solidFill>
                <a:cs typeface="Arial" panose="020B0604020202020204" pitchFamily="34" charset="0"/>
              </a:rPr>
              <a:t>b </a:t>
            </a:r>
            <a:r>
              <a:rPr lang="en-US">
                <a:solidFill>
                  <a:srgbClr val="4E4F4E"/>
                </a:solidFill>
                <a:cs typeface="Arial" panose="020B0604020202020204" pitchFamily="34" charset="0"/>
              </a:rPr>
              <a:t>The PAS comprised the first 90 patients who met the following criteria: enrolled to either Phase 1 or 2, had measurable disease, had received a prior </a:t>
            </a:r>
            <a:r>
              <a:rPr lang="en-US" err="1">
                <a:solidFill>
                  <a:srgbClr val="4E4F4E"/>
                </a:solidFill>
                <a:cs typeface="Arial" panose="020B0604020202020204" pitchFamily="34" charset="0"/>
              </a:rPr>
              <a:t>cBTKi</a:t>
            </a:r>
            <a:r>
              <a:rPr lang="en-US">
                <a:solidFill>
                  <a:srgbClr val="4E4F4E"/>
                </a:solidFill>
                <a:cs typeface="Arial" panose="020B0604020202020204" pitchFamily="34" charset="0"/>
              </a:rPr>
              <a:t>-containing regimen, and had no known central nervous system involvement. To ensure adequate follow-up, a data cut-off of 29 July 2022 was utilized, which allowed the vast majority (&gt;90%) of responders in the PAS to be followed for at least 9 months from onset of initial response to the data cut-off date.</a:t>
            </a:r>
          </a:p>
          <a:p>
            <a:r>
              <a:rPr lang="en-US" b="1">
                <a:solidFill>
                  <a:srgbClr val="4E4F4E"/>
                </a:solidFill>
                <a:cs typeface="Arial" panose="020B0604020202020204" pitchFamily="34" charset="0"/>
              </a:rPr>
              <a:t>B-PLL</a:t>
            </a:r>
            <a:r>
              <a:rPr lang="en-US">
                <a:solidFill>
                  <a:srgbClr val="4E4F4E"/>
                </a:solidFill>
                <a:cs typeface="Arial" panose="020B0604020202020204" pitchFamily="34" charset="0"/>
              </a:rPr>
              <a:t>, B-cell prolymphocytic leukemia; </a:t>
            </a:r>
            <a:r>
              <a:rPr lang="en-US" b="1" err="1">
                <a:solidFill>
                  <a:srgbClr val="4E4F4E"/>
                </a:solidFill>
                <a:cs typeface="Arial" panose="020B0604020202020204" pitchFamily="34" charset="0"/>
              </a:rPr>
              <a:t>cBTKi</a:t>
            </a:r>
            <a:r>
              <a:rPr lang="en-US">
                <a:solidFill>
                  <a:srgbClr val="4E4F4E"/>
                </a:solidFill>
                <a:cs typeface="Arial" panose="020B0604020202020204" pitchFamily="34" charset="0"/>
              </a:rPr>
              <a:t>, covalent Bruton’s tyrosine kinase inhibitors; </a:t>
            </a:r>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a:solidFill>
                  <a:srgbClr val="4E4F4E"/>
                </a:solidFill>
                <a:cs typeface="Arial" panose="020B0604020202020204" pitchFamily="34" charset="0"/>
              </a:rPr>
              <a:t>DLBCL</a:t>
            </a:r>
            <a:r>
              <a:rPr lang="en-US">
                <a:solidFill>
                  <a:srgbClr val="4E4F4E"/>
                </a:solidFill>
                <a:cs typeface="Arial" panose="020B0604020202020204" pitchFamily="34" charset="0"/>
              </a:rPr>
              <a:t>, diffuse large B-cell lymphoma; </a:t>
            </a:r>
            <a:r>
              <a:rPr lang="en-US" b="1" err="1">
                <a:solidFill>
                  <a:srgbClr val="4E4F4E"/>
                </a:solidFill>
                <a:cs typeface="Arial" panose="020B0604020202020204" pitchFamily="34" charset="0"/>
              </a:rPr>
              <a:t>DoR</a:t>
            </a:r>
            <a:r>
              <a:rPr lang="en-US">
                <a:solidFill>
                  <a:srgbClr val="4E4F4E"/>
                </a:solidFill>
                <a:cs typeface="Arial" panose="020B0604020202020204" pitchFamily="34" charset="0"/>
              </a:rPr>
              <a:t>, duration of response; </a:t>
            </a:r>
            <a:r>
              <a:rPr lang="en-US" b="1">
                <a:solidFill>
                  <a:srgbClr val="4E4F4E"/>
                </a:solidFill>
                <a:cs typeface="Arial" panose="020B0604020202020204" pitchFamily="34" charset="0"/>
              </a:rPr>
              <a:t>ECOG PS</a:t>
            </a:r>
            <a:r>
              <a:rPr lang="en-US">
                <a:solidFill>
                  <a:srgbClr val="4E4F4E"/>
                </a:solidFill>
                <a:cs typeface="Arial" panose="020B0604020202020204" pitchFamily="34" charset="0"/>
              </a:rPr>
              <a:t>, Eastern Cooperative Oncology Group performance status; </a:t>
            </a:r>
            <a:r>
              <a:rPr lang="en-US" b="1">
                <a:solidFill>
                  <a:srgbClr val="4E4F4E"/>
                </a:solidFill>
                <a:cs typeface="Arial" panose="020B0604020202020204" pitchFamily="34" charset="0"/>
              </a:rPr>
              <a:t>FL</a:t>
            </a:r>
            <a:r>
              <a:rPr lang="en-US">
                <a:solidFill>
                  <a:srgbClr val="4E4F4E"/>
                </a:solidFill>
                <a:cs typeface="Arial" panose="020B0604020202020204" pitchFamily="34" charset="0"/>
              </a:rPr>
              <a:t>, follicular lymphoma; </a:t>
            </a:r>
            <a:r>
              <a:rPr lang="en-US" b="1">
                <a:solidFill>
                  <a:srgbClr val="4E4F4E"/>
                </a:solidFill>
                <a:cs typeface="Arial" panose="020B0604020202020204" pitchFamily="34" charset="0"/>
              </a:rPr>
              <a:t>IRC</a:t>
            </a:r>
            <a:r>
              <a:rPr lang="en-US">
                <a:solidFill>
                  <a:srgbClr val="4E4F4E"/>
                </a:solidFill>
                <a:cs typeface="Arial" panose="020B0604020202020204" pitchFamily="34" charset="0"/>
              </a:rPr>
              <a:t>, independent review committee; </a:t>
            </a:r>
            <a:r>
              <a:rPr lang="en-US" b="1">
                <a:solidFill>
                  <a:srgbClr val="4E4F4E"/>
                </a:solidFill>
                <a:cs typeface="Arial" panose="020B0604020202020204" pitchFamily="34" charset="0"/>
              </a:rPr>
              <a:t>MCL</a:t>
            </a:r>
            <a:r>
              <a:rPr lang="en-US">
                <a:solidFill>
                  <a:srgbClr val="4E4F4E"/>
                </a:solidFill>
                <a:cs typeface="Arial" panose="020B0604020202020204" pitchFamily="34" charset="0"/>
              </a:rPr>
              <a:t>, mantle cell lymphoma; </a:t>
            </a:r>
            <a:r>
              <a:rPr lang="en-US" b="1">
                <a:solidFill>
                  <a:srgbClr val="4E4F4E"/>
                </a:solidFill>
                <a:cs typeface="Arial" panose="020B0604020202020204" pitchFamily="34" charset="0"/>
              </a:rPr>
              <a:t>MTD</a:t>
            </a:r>
            <a:r>
              <a:rPr lang="en-US">
                <a:solidFill>
                  <a:srgbClr val="4E4F4E"/>
                </a:solidFill>
                <a:cs typeface="Arial" panose="020B0604020202020204" pitchFamily="34" charset="0"/>
              </a:rPr>
              <a:t>, maximum tolerated dose; </a:t>
            </a:r>
            <a:r>
              <a:rPr lang="en-US" b="1">
                <a:solidFill>
                  <a:srgbClr val="4E4F4E"/>
                </a:solidFill>
                <a:cs typeface="Arial" panose="020B0604020202020204" pitchFamily="34" charset="0"/>
              </a:rPr>
              <a:t>MZL</a:t>
            </a:r>
            <a:r>
              <a:rPr lang="en-US">
                <a:solidFill>
                  <a:srgbClr val="4E4F4E"/>
                </a:solidFill>
                <a:cs typeface="Arial" panose="020B0604020202020204" pitchFamily="34" charset="0"/>
              </a:rPr>
              <a:t>, marginal zone lymphoma; </a:t>
            </a:r>
            <a:r>
              <a:rPr lang="en-US" b="1">
                <a:solidFill>
                  <a:srgbClr val="4E4F4E"/>
                </a:solidFill>
                <a:cs typeface="Arial" panose="020B0604020202020204" pitchFamily="34" charset="0"/>
              </a:rPr>
              <a:t>ORR</a:t>
            </a:r>
            <a:r>
              <a:rPr lang="en-US">
                <a:solidFill>
                  <a:srgbClr val="4E4F4E"/>
                </a:solidFill>
                <a:cs typeface="Arial" panose="020B0604020202020204" pitchFamily="34" charset="0"/>
              </a:rPr>
              <a:t>, overall response rate; </a:t>
            </a:r>
            <a:r>
              <a:rPr lang="en-US" b="1">
                <a:solidFill>
                  <a:srgbClr val="4E4F4E"/>
                </a:solidFill>
                <a:cs typeface="Arial" panose="020B0604020202020204" pitchFamily="34" charset="0"/>
              </a:rPr>
              <a:t>PAS</a:t>
            </a:r>
            <a:r>
              <a:rPr lang="en-US">
                <a:solidFill>
                  <a:srgbClr val="4E4F4E"/>
                </a:solidFill>
                <a:cs typeface="Arial" panose="020B0604020202020204" pitchFamily="34" charset="0"/>
              </a:rPr>
              <a:t>, primary analysis set; </a:t>
            </a:r>
            <a:r>
              <a:rPr lang="en-US" b="1">
                <a:solidFill>
                  <a:srgbClr val="4E4F4E"/>
                </a:solidFill>
                <a:cs typeface="Arial" panose="020B0604020202020204" pitchFamily="34" charset="0"/>
              </a:rPr>
              <a:t>PCNSL</a:t>
            </a:r>
            <a:r>
              <a:rPr lang="en-US">
                <a:solidFill>
                  <a:srgbClr val="4E4F4E"/>
                </a:solidFill>
                <a:cs typeface="Arial" panose="020B0604020202020204" pitchFamily="34" charset="0"/>
              </a:rPr>
              <a:t>, primary central nervous system lymphoma; </a:t>
            </a:r>
            <a:r>
              <a:rPr lang="en-US" b="1">
                <a:solidFill>
                  <a:srgbClr val="4E4F4E"/>
                </a:solidFill>
                <a:cs typeface="Arial" panose="020B0604020202020204" pitchFamily="34" charset="0"/>
              </a:rPr>
              <a:t>QD</a:t>
            </a:r>
            <a:r>
              <a:rPr lang="en-US">
                <a:solidFill>
                  <a:srgbClr val="4E4F4E"/>
                </a:solidFill>
                <a:cs typeface="Arial" panose="020B0604020202020204" pitchFamily="34" charset="0"/>
              </a:rPr>
              <a:t>, once daily; </a:t>
            </a:r>
            <a:r>
              <a:rPr lang="en-US" b="1">
                <a:solidFill>
                  <a:srgbClr val="4E4F4E"/>
                </a:solidFill>
                <a:cs typeface="Arial" panose="020B0604020202020204" pitchFamily="34" charset="0"/>
              </a:rPr>
              <a:t>SLL</a:t>
            </a:r>
            <a:r>
              <a:rPr lang="en-US">
                <a:solidFill>
                  <a:srgbClr val="4E4F4E"/>
                </a:solidFill>
                <a:cs typeface="Arial" panose="020B0604020202020204" pitchFamily="34" charset="0"/>
              </a:rPr>
              <a:t>, small lymphocytic lymphoma; </a:t>
            </a:r>
            <a:r>
              <a:rPr lang="en-US" b="1">
                <a:solidFill>
                  <a:srgbClr val="4E4F4E"/>
                </a:solidFill>
                <a:cs typeface="Arial" panose="020B0604020202020204" pitchFamily="34" charset="0"/>
              </a:rPr>
              <a:t>WM</a:t>
            </a:r>
            <a:r>
              <a:rPr lang="en-US">
                <a:solidFill>
                  <a:srgbClr val="4E4F4E"/>
                </a:solidFill>
                <a:cs typeface="Arial" panose="020B0604020202020204" pitchFamily="34" charset="0"/>
              </a:rPr>
              <a:t>, Waldenström’s macroglobulinemia.</a:t>
            </a:r>
          </a:p>
          <a:p>
            <a:r>
              <a:rPr lang="en-US" b="1">
                <a:solidFill>
                  <a:srgbClr val="4E4F4E"/>
                </a:solidFill>
                <a:cs typeface="Arial" panose="020B0604020202020204" pitchFamily="34" charset="0"/>
              </a:rPr>
              <a:t>Coombs CC, et al. Abstract 7513 presented at ASCO 2023. </a:t>
            </a:r>
            <a:r>
              <a:rPr lang="en-US" b="1" err="1">
                <a:solidFill>
                  <a:srgbClr val="4E4F4E"/>
                </a:solidFill>
                <a:cs typeface="Arial" panose="020B0604020202020204" pitchFamily="34" charset="0"/>
              </a:rPr>
              <a:t>Jurczak</a:t>
            </a:r>
            <a:r>
              <a:rPr lang="en-US" b="1">
                <a:solidFill>
                  <a:srgbClr val="4E4F4E"/>
                </a:solidFill>
                <a:cs typeface="Arial" panose="020B0604020202020204" pitchFamily="34" charset="0"/>
              </a:rPr>
              <a:t> W, et al. Abstract P1087 presented at EHA2023. Cheah CY, et al. Abstract P102 presented at 17-ICML.</a:t>
            </a:r>
            <a:endParaRPr lang="en-GB"/>
          </a:p>
        </p:txBody>
      </p:sp>
      <p:sp>
        <p:nvSpPr>
          <p:cNvPr id="6" name="Rectangle 5">
            <a:extLst>
              <a:ext uri="{FF2B5EF4-FFF2-40B4-BE49-F238E27FC236}">
                <a16:creationId xmlns:a16="http://schemas.microsoft.com/office/drawing/2014/main" id="{8F8F81E6-CDB3-2288-BE3A-1DEDAF92C9E6}"/>
              </a:ext>
            </a:extLst>
          </p:cNvPr>
          <p:cNvSpPr/>
          <p:nvPr/>
        </p:nvSpPr>
        <p:spPr>
          <a:xfrm>
            <a:off x="416533" y="2546871"/>
            <a:ext cx="2660400" cy="2186452"/>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144000" tIns="108000" rtlCol="0" anchor="t" anchorCtr="0"/>
          <a:lstStyle/>
          <a:p>
            <a:pPr algn="ctr">
              <a:spcAft>
                <a:spcPts val="600"/>
              </a:spcAft>
            </a:pPr>
            <a:r>
              <a:rPr lang="en-GB" sz="1200" b="1">
                <a:effectLst/>
                <a:latin typeface="Helvetica" pitchFamily="2" charset="0"/>
              </a:rPr>
              <a:t>Eligibility</a:t>
            </a:r>
          </a:p>
          <a:p>
            <a:pPr marL="171450" indent="-171450">
              <a:spcAft>
                <a:spcPts val="600"/>
              </a:spcAft>
              <a:buFont typeface="Arial" panose="020B0604020202020204" pitchFamily="34" charset="0"/>
              <a:buChar char="•"/>
            </a:pPr>
            <a:r>
              <a:rPr lang="en-GB" sz="1200">
                <a:effectLst/>
                <a:latin typeface="Helvetica" pitchFamily="2" charset="0"/>
              </a:rPr>
              <a:t>Age ≥18 years</a:t>
            </a:r>
          </a:p>
          <a:p>
            <a:pPr marL="171450" indent="-171450">
              <a:spcAft>
                <a:spcPts val="600"/>
              </a:spcAft>
              <a:buFont typeface="Arial" panose="020B0604020202020204" pitchFamily="34" charset="0"/>
              <a:buChar char="•"/>
            </a:pPr>
            <a:r>
              <a:rPr lang="en-GB" sz="1200">
                <a:latin typeface="Helvetica" pitchFamily="2" charset="0"/>
              </a:rPr>
              <a:t>ECOG PS 0-2</a:t>
            </a:r>
          </a:p>
          <a:p>
            <a:pPr marL="171450" indent="-171450">
              <a:spcAft>
                <a:spcPts val="600"/>
              </a:spcAft>
              <a:buFont typeface="Arial" panose="020B0604020202020204" pitchFamily="34" charset="0"/>
              <a:buChar char="•"/>
            </a:pPr>
            <a:r>
              <a:rPr lang="en-GB" sz="1200">
                <a:effectLst/>
                <a:latin typeface="Helvetica" pitchFamily="2" charset="0"/>
              </a:rPr>
              <a:t>Active disease and in need of treatment</a:t>
            </a:r>
          </a:p>
          <a:p>
            <a:pPr marL="171450" indent="-171450">
              <a:spcAft>
                <a:spcPts val="600"/>
              </a:spcAft>
              <a:buFont typeface="Arial" panose="020B0604020202020204" pitchFamily="34" charset="0"/>
              <a:buChar char="•"/>
            </a:pPr>
            <a:r>
              <a:rPr lang="en-GB" sz="1200">
                <a:latin typeface="Helvetica" pitchFamily="2" charset="0"/>
              </a:rPr>
              <a:t>Previously treated</a:t>
            </a:r>
            <a:endParaRPr lang="en-GB" sz="1200">
              <a:effectLst/>
              <a:latin typeface="Helvetica" pitchFamily="2" charset="0"/>
            </a:endParaRPr>
          </a:p>
          <a:p>
            <a:pPr algn="ctr">
              <a:spcAft>
                <a:spcPts val="600"/>
              </a:spcAft>
            </a:pPr>
            <a:endParaRPr lang="en-US" sz="1200"/>
          </a:p>
        </p:txBody>
      </p:sp>
      <p:sp>
        <p:nvSpPr>
          <p:cNvPr id="7" name="Rectangle 6">
            <a:extLst>
              <a:ext uri="{FF2B5EF4-FFF2-40B4-BE49-F238E27FC236}">
                <a16:creationId xmlns:a16="http://schemas.microsoft.com/office/drawing/2014/main" id="{C855F956-1083-4247-53F6-F0FB3C685C35}"/>
              </a:ext>
            </a:extLst>
          </p:cNvPr>
          <p:cNvSpPr/>
          <p:nvPr/>
        </p:nvSpPr>
        <p:spPr>
          <a:xfrm>
            <a:off x="3286329" y="3050204"/>
            <a:ext cx="1489933" cy="11797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Phase 1 escalation + expansion </a:t>
            </a:r>
          </a:p>
          <a:p>
            <a:pPr algn="ctr"/>
            <a:r>
              <a:rPr lang="en-US" sz="1200" b="1"/>
              <a:t>(25 to 300 mg QD)</a:t>
            </a:r>
          </a:p>
          <a:p>
            <a:pPr algn="ctr"/>
            <a:r>
              <a:rPr lang="en-US" sz="1200" b="1"/>
              <a:t>N=773</a:t>
            </a:r>
            <a:endParaRPr lang="en-US" sz="1200"/>
          </a:p>
        </p:txBody>
      </p:sp>
      <p:sp>
        <p:nvSpPr>
          <p:cNvPr id="8" name="Rectangle 7">
            <a:extLst>
              <a:ext uri="{FF2B5EF4-FFF2-40B4-BE49-F238E27FC236}">
                <a16:creationId xmlns:a16="http://schemas.microsoft.com/office/drawing/2014/main" id="{C965E584-A99A-65DF-B393-CE6002FBDBFE}"/>
              </a:ext>
            </a:extLst>
          </p:cNvPr>
          <p:cNvSpPr/>
          <p:nvPr/>
        </p:nvSpPr>
        <p:spPr>
          <a:xfrm>
            <a:off x="5092194" y="2430475"/>
            <a:ext cx="1080000" cy="612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a:t>CLL/SLL</a:t>
            </a:r>
          </a:p>
          <a:p>
            <a:pPr algn="ctr"/>
            <a:r>
              <a:rPr lang="en-US" sz="1200" b="1"/>
              <a:t>n=317</a:t>
            </a:r>
            <a:endParaRPr lang="en-US" sz="1200"/>
          </a:p>
        </p:txBody>
      </p:sp>
      <p:sp>
        <p:nvSpPr>
          <p:cNvPr id="9" name="Rectangle 8">
            <a:extLst>
              <a:ext uri="{FF2B5EF4-FFF2-40B4-BE49-F238E27FC236}">
                <a16:creationId xmlns:a16="http://schemas.microsoft.com/office/drawing/2014/main" id="{FE9C5486-3299-78EB-A83A-DE7B77457304}"/>
              </a:ext>
            </a:extLst>
          </p:cNvPr>
          <p:cNvSpPr/>
          <p:nvPr/>
        </p:nvSpPr>
        <p:spPr>
          <a:xfrm>
            <a:off x="5092194" y="3332712"/>
            <a:ext cx="1080000" cy="612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a:t>MCL</a:t>
            </a:r>
          </a:p>
          <a:p>
            <a:pPr algn="ctr"/>
            <a:r>
              <a:rPr lang="en-US" sz="1200" b="1"/>
              <a:t>n=166</a:t>
            </a:r>
            <a:endParaRPr lang="en-US" sz="1200"/>
          </a:p>
        </p:txBody>
      </p:sp>
      <p:sp>
        <p:nvSpPr>
          <p:cNvPr id="10" name="Rectangle 9">
            <a:extLst>
              <a:ext uri="{FF2B5EF4-FFF2-40B4-BE49-F238E27FC236}">
                <a16:creationId xmlns:a16="http://schemas.microsoft.com/office/drawing/2014/main" id="{298A7CF2-698F-70F0-2D31-3767EFC2D198}"/>
              </a:ext>
            </a:extLst>
          </p:cNvPr>
          <p:cNvSpPr/>
          <p:nvPr/>
        </p:nvSpPr>
        <p:spPr>
          <a:xfrm>
            <a:off x="5092194" y="4237719"/>
            <a:ext cx="1080000" cy="612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err="1"/>
              <a:t>Other</a:t>
            </a:r>
            <a:r>
              <a:rPr lang="en-US" sz="1200" b="1" baseline="30000" err="1"/>
              <a:t>a</a:t>
            </a:r>
            <a:endParaRPr lang="en-US" sz="1200" b="1" baseline="30000"/>
          </a:p>
          <a:p>
            <a:pPr algn="ctr"/>
            <a:r>
              <a:rPr lang="en-US" sz="1200" b="1"/>
              <a:t>n=290</a:t>
            </a:r>
            <a:endParaRPr lang="en-US" sz="1200"/>
          </a:p>
        </p:txBody>
      </p:sp>
      <p:sp>
        <p:nvSpPr>
          <p:cNvPr id="11" name="Rectangle 10">
            <a:extLst>
              <a:ext uri="{FF2B5EF4-FFF2-40B4-BE49-F238E27FC236}">
                <a16:creationId xmlns:a16="http://schemas.microsoft.com/office/drawing/2014/main" id="{A3E654F8-D7A0-CD10-2460-C8EE55615810}"/>
              </a:ext>
            </a:extLst>
          </p:cNvPr>
          <p:cNvSpPr/>
          <p:nvPr/>
        </p:nvSpPr>
        <p:spPr>
          <a:xfrm>
            <a:off x="7866302" y="2881594"/>
            <a:ext cx="1080000" cy="612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err="1"/>
              <a:t>cBTKi</a:t>
            </a:r>
            <a:r>
              <a:rPr lang="en-US" sz="1200" b="1"/>
              <a:t> naïve</a:t>
            </a:r>
          </a:p>
          <a:p>
            <a:pPr algn="ctr"/>
            <a:r>
              <a:rPr lang="en-US" sz="1200" b="1"/>
              <a:t>n=14</a:t>
            </a:r>
            <a:endParaRPr lang="en-US" sz="1200"/>
          </a:p>
        </p:txBody>
      </p:sp>
      <p:sp>
        <p:nvSpPr>
          <p:cNvPr id="12" name="Rectangle 11">
            <a:extLst>
              <a:ext uri="{FF2B5EF4-FFF2-40B4-BE49-F238E27FC236}">
                <a16:creationId xmlns:a16="http://schemas.microsoft.com/office/drawing/2014/main" id="{26EDFD6E-A119-6D5F-4EEA-803738CA81A0}"/>
              </a:ext>
            </a:extLst>
          </p:cNvPr>
          <p:cNvSpPr/>
          <p:nvPr/>
        </p:nvSpPr>
        <p:spPr>
          <a:xfrm>
            <a:off x="6434858" y="3785215"/>
            <a:ext cx="1080000" cy="612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a:t>Prior </a:t>
            </a:r>
            <a:r>
              <a:rPr lang="en-US" sz="1200" b="1" err="1"/>
              <a:t>cBTKi</a:t>
            </a:r>
            <a:endParaRPr lang="en-US" sz="1200" b="1"/>
          </a:p>
          <a:p>
            <a:pPr algn="ctr"/>
            <a:r>
              <a:rPr lang="en-US" sz="1200" b="1"/>
              <a:t>n=152</a:t>
            </a:r>
            <a:endParaRPr lang="en-US" sz="1200"/>
          </a:p>
        </p:txBody>
      </p:sp>
      <p:sp>
        <p:nvSpPr>
          <p:cNvPr id="13" name="Rectangle 12">
            <a:extLst>
              <a:ext uri="{FF2B5EF4-FFF2-40B4-BE49-F238E27FC236}">
                <a16:creationId xmlns:a16="http://schemas.microsoft.com/office/drawing/2014/main" id="{0A3658E7-D7AA-753F-34EF-564479E3801B}"/>
              </a:ext>
            </a:extLst>
          </p:cNvPr>
          <p:cNvSpPr/>
          <p:nvPr/>
        </p:nvSpPr>
        <p:spPr>
          <a:xfrm>
            <a:off x="7866302" y="3785215"/>
            <a:ext cx="1080000" cy="612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a:t>Primary analysis set (PAS)</a:t>
            </a:r>
            <a:r>
              <a:rPr lang="en-US" sz="1200" b="1" baseline="30000"/>
              <a:t>b </a:t>
            </a:r>
            <a:r>
              <a:rPr lang="en-US" sz="1200" b="1"/>
              <a:t>n=90</a:t>
            </a:r>
            <a:endParaRPr lang="en-US" sz="1200"/>
          </a:p>
        </p:txBody>
      </p:sp>
      <p:cxnSp>
        <p:nvCxnSpPr>
          <p:cNvPr id="17" name="Elbow Connector 16">
            <a:extLst>
              <a:ext uri="{FF2B5EF4-FFF2-40B4-BE49-F238E27FC236}">
                <a16:creationId xmlns:a16="http://schemas.microsoft.com/office/drawing/2014/main" id="{4D30D2DF-B6ED-2769-8FA4-CA076864CFE3}"/>
              </a:ext>
            </a:extLst>
          </p:cNvPr>
          <p:cNvCxnSpPr>
            <a:cxnSpLocks/>
            <a:stCxn id="7" idx="3"/>
          </p:cNvCxnSpPr>
          <p:nvPr/>
        </p:nvCxnSpPr>
        <p:spPr>
          <a:xfrm flipV="1">
            <a:off x="4776262" y="2736475"/>
            <a:ext cx="315932" cy="903623"/>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59252E65-6334-1934-E6DF-F65E5BD79D81}"/>
              </a:ext>
            </a:extLst>
          </p:cNvPr>
          <p:cNvCxnSpPr>
            <a:cxnSpLocks/>
            <a:stCxn id="7" idx="3"/>
          </p:cNvCxnSpPr>
          <p:nvPr/>
        </p:nvCxnSpPr>
        <p:spPr>
          <a:xfrm>
            <a:off x="4776262" y="3640098"/>
            <a:ext cx="315932" cy="90362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D28F4D3B-F979-3765-7488-046629995902}"/>
              </a:ext>
            </a:extLst>
          </p:cNvPr>
          <p:cNvCxnSpPr>
            <a:cxnSpLocks/>
            <a:stCxn id="7" idx="3"/>
          </p:cNvCxnSpPr>
          <p:nvPr/>
        </p:nvCxnSpPr>
        <p:spPr>
          <a:xfrm flipV="1">
            <a:off x="4776262" y="3638712"/>
            <a:ext cx="315932" cy="138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5944A5D5-9B88-FFF2-BD16-8F599B8B878F}"/>
              </a:ext>
            </a:extLst>
          </p:cNvPr>
          <p:cNvCxnSpPr>
            <a:cxnSpLocks/>
            <a:stCxn id="12" idx="1"/>
          </p:cNvCxnSpPr>
          <p:nvPr/>
        </p:nvCxnSpPr>
        <p:spPr>
          <a:xfrm rot="10800000" flipH="1">
            <a:off x="6434858" y="3187597"/>
            <a:ext cx="1431444" cy="903619"/>
          </a:xfrm>
          <a:prstGeom prst="bentConnector3">
            <a:avLst>
              <a:gd name="adj1" fmla="val -11009"/>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C31C7DD-48C7-062D-D98E-C36E9EE01296}"/>
              </a:ext>
            </a:extLst>
          </p:cNvPr>
          <p:cNvSpPr/>
          <p:nvPr/>
        </p:nvSpPr>
        <p:spPr>
          <a:xfrm>
            <a:off x="7150580" y="4807123"/>
            <a:ext cx="1188000" cy="612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a:t>Supplemental cohort</a:t>
            </a:r>
          </a:p>
          <a:p>
            <a:pPr algn="ctr"/>
            <a:r>
              <a:rPr lang="en-US" sz="1200" b="1"/>
              <a:t>n=62</a:t>
            </a:r>
            <a:endParaRPr lang="en-US" sz="1200"/>
          </a:p>
        </p:txBody>
      </p:sp>
      <p:sp>
        <p:nvSpPr>
          <p:cNvPr id="44" name="TextBox 43">
            <a:extLst>
              <a:ext uri="{FF2B5EF4-FFF2-40B4-BE49-F238E27FC236}">
                <a16:creationId xmlns:a16="http://schemas.microsoft.com/office/drawing/2014/main" id="{F420D558-B8CE-5AF5-47FE-4C6A23C0EF18}"/>
              </a:ext>
            </a:extLst>
          </p:cNvPr>
          <p:cNvSpPr txBox="1"/>
          <p:nvPr/>
        </p:nvSpPr>
        <p:spPr>
          <a:xfrm>
            <a:off x="5088173" y="1905008"/>
            <a:ext cx="1084021" cy="461665"/>
          </a:xfrm>
          <a:prstGeom prst="rect">
            <a:avLst/>
          </a:prstGeom>
          <a:noFill/>
        </p:spPr>
        <p:txBody>
          <a:bodyPr wrap="square" rtlCol="0">
            <a:spAutoFit/>
          </a:bodyPr>
          <a:lstStyle/>
          <a:p>
            <a:pPr algn="ctr"/>
            <a:r>
              <a:rPr lang="en-US" sz="1200" b="1"/>
              <a:t>Safety population</a:t>
            </a:r>
          </a:p>
        </p:txBody>
      </p:sp>
      <p:sp>
        <p:nvSpPr>
          <p:cNvPr id="45" name="TextBox 44">
            <a:extLst>
              <a:ext uri="{FF2B5EF4-FFF2-40B4-BE49-F238E27FC236}">
                <a16:creationId xmlns:a16="http://schemas.microsoft.com/office/drawing/2014/main" id="{ED180B72-4326-090B-9495-22A1E66CD97F}"/>
              </a:ext>
            </a:extLst>
          </p:cNvPr>
          <p:cNvSpPr txBox="1"/>
          <p:nvPr/>
        </p:nvSpPr>
        <p:spPr>
          <a:xfrm>
            <a:off x="7862281" y="1905008"/>
            <a:ext cx="1084021" cy="461665"/>
          </a:xfrm>
          <a:prstGeom prst="rect">
            <a:avLst/>
          </a:prstGeom>
          <a:noFill/>
        </p:spPr>
        <p:txBody>
          <a:bodyPr wrap="square" rtlCol="0">
            <a:spAutoFit/>
          </a:bodyPr>
          <a:lstStyle/>
          <a:p>
            <a:pPr algn="ctr"/>
            <a:r>
              <a:rPr lang="en-US" sz="1200" b="1"/>
              <a:t>Efficacy populations</a:t>
            </a:r>
          </a:p>
        </p:txBody>
      </p:sp>
      <p:sp>
        <p:nvSpPr>
          <p:cNvPr id="47" name="Rectangle 46">
            <a:extLst>
              <a:ext uri="{FF2B5EF4-FFF2-40B4-BE49-F238E27FC236}">
                <a16:creationId xmlns:a16="http://schemas.microsoft.com/office/drawing/2014/main" id="{4C0E2006-9BA6-5CA1-D353-377F17323B6A}"/>
              </a:ext>
            </a:extLst>
          </p:cNvPr>
          <p:cNvSpPr/>
          <p:nvPr/>
        </p:nvSpPr>
        <p:spPr>
          <a:xfrm>
            <a:off x="9120187" y="2546871"/>
            <a:ext cx="2660400" cy="21864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tlCol="0" anchor="t" anchorCtr="0"/>
          <a:lstStyle/>
          <a:p>
            <a:pPr>
              <a:spcAft>
                <a:spcPts val="600"/>
              </a:spcAft>
            </a:pPr>
            <a:r>
              <a:rPr lang="en-US" sz="1200" b="1">
                <a:solidFill>
                  <a:schemeClr val="tx1"/>
                </a:solidFill>
              </a:rPr>
              <a:t>Key endpoints</a:t>
            </a:r>
          </a:p>
          <a:p>
            <a:pPr marL="171450" indent="-171450">
              <a:spcAft>
                <a:spcPts val="600"/>
              </a:spcAft>
              <a:buClr>
                <a:schemeClr val="accent2"/>
              </a:buClr>
              <a:buFont typeface="Arial" panose="020B0604020202020204" pitchFamily="34" charset="0"/>
              <a:buChar char="•"/>
            </a:pPr>
            <a:r>
              <a:rPr lang="en-US" sz="1200">
                <a:solidFill>
                  <a:schemeClr val="tx1"/>
                </a:solidFill>
              </a:rPr>
              <a:t>Safety/tolerability</a:t>
            </a:r>
          </a:p>
          <a:p>
            <a:pPr marL="171450" indent="-171450">
              <a:spcAft>
                <a:spcPts val="600"/>
              </a:spcAft>
              <a:buClr>
                <a:schemeClr val="accent2"/>
              </a:buClr>
              <a:buFont typeface="Arial" panose="020B0604020202020204" pitchFamily="34" charset="0"/>
              <a:buChar char="•"/>
            </a:pPr>
            <a:r>
              <a:rPr lang="en-US" sz="1200">
                <a:solidFill>
                  <a:schemeClr val="tx1"/>
                </a:solidFill>
              </a:rPr>
              <a:t>Determine MTD and recommended Phase 2 dose</a:t>
            </a:r>
          </a:p>
          <a:p>
            <a:pPr marL="171450" indent="-171450">
              <a:spcAft>
                <a:spcPts val="600"/>
              </a:spcAft>
              <a:buClr>
                <a:schemeClr val="accent2"/>
              </a:buClr>
              <a:buFont typeface="Arial" panose="020B0604020202020204" pitchFamily="34" charset="0"/>
              <a:buChar char="•"/>
            </a:pPr>
            <a:r>
              <a:rPr lang="en-US" sz="1200">
                <a:solidFill>
                  <a:schemeClr val="tx1"/>
                </a:solidFill>
              </a:rPr>
              <a:t>Pharmacokinetics</a:t>
            </a:r>
          </a:p>
          <a:p>
            <a:pPr marL="171450" indent="-171450">
              <a:spcAft>
                <a:spcPts val="600"/>
              </a:spcAft>
              <a:buClr>
                <a:schemeClr val="accent2"/>
              </a:buClr>
              <a:buFont typeface="Arial" panose="020B0604020202020204" pitchFamily="34" charset="0"/>
              <a:buChar char="•"/>
            </a:pPr>
            <a:r>
              <a:rPr lang="en-US" sz="1200">
                <a:solidFill>
                  <a:schemeClr val="tx1"/>
                </a:solidFill>
              </a:rPr>
              <a:t>Efficacy according to ORR and </a:t>
            </a:r>
            <a:r>
              <a:rPr lang="en-US" sz="1200" err="1">
                <a:solidFill>
                  <a:schemeClr val="tx1"/>
                </a:solidFill>
              </a:rPr>
              <a:t>DoR</a:t>
            </a:r>
            <a:r>
              <a:rPr lang="en-US" sz="1200">
                <a:solidFill>
                  <a:schemeClr val="tx1"/>
                </a:solidFill>
              </a:rPr>
              <a:t> (Lugano) as assessed by IRC</a:t>
            </a:r>
          </a:p>
        </p:txBody>
      </p:sp>
      <p:sp>
        <p:nvSpPr>
          <p:cNvPr id="14" name="Titel 13">
            <a:extLst>
              <a:ext uri="{FF2B5EF4-FFF2-40B4-BE49-F238E27FC236}">
                <a16:creationId xmlns:a16="http://schemas.microsoft.com/office/drawing/2014/main" id="{EABD5E23-E5DC-52C0-7A0B-CFE8A78D804A}"/>
              </a:ext>
            </a:extLst>
          </p:cNvPr>
          <p:cNvSpPr>
            <a:spLocks noGrp="1"/>
          </p:cNvSpPr>
          <p:nvPr>
            <p:ph type="title"/>
          </p:nvPr>
        </p:nvSpPr>
        <p:spPr/>
        <p:txBody>
          <a:bodyPr/>
          <a:lstStyle/>
          <a:p>
            <a:r>
              <a:rPr lang="en-GB"/>
              <a:t>BRUIN: Study design</a:t>
            </a:r>
          </a:p>
        </p:txBody>
      </p:sp>
      <p:sp>
        <p:nvSpPr>
          <p:cNvPr id="18" name="Textplatzhalter 17">
            <a:extLst>
              <a:ext uri="{FF2B5EF4-FFF2-40B4-BE49-F238E27FC236}">
                <a16:creationId xmlns:a16="http://schemas.microsoft.com/office/drawing/2014/main" id="{FDC3B454-350C-8F02-C670-C0B6A92F858A}"/>
              </a:ext>
            </a:extLst>
          </p:cNvPr>
          <p:cNvSpPr>
            <a:spLocks noGrp="1"/>
          </p:cNvSpPr>
          <p:nvPr>
            <p:ph type="body" sz="quarter" idx="12"/>
          </p:nvPr>
        </p:nvSpPr>
        <p:spPr/>
        <p:txBody>
          <a:bodyPr/>
          <a:lstStyle/>
          <a:p>
            <a:r>
              <a:rPr lang="en-GB"/>
              <a:t>Phase 1/2 dose escalation + expansion study of </a:t>
            </a:r>
            <a:r>
              <a:rPr lang="en-GB" err="1"/>
              <a:t>pirtobrutinib</a:t>
            </a:r>
            <a:r>
              <a:rPr lang="en-GB"/>
              <a:t> in patients with B-cell malignancies. </a:t>
            </a:r>
            <a:br>
              <a:rPr lang="en-GB"/>
            </a:br>
            <a:r>
              <a:rPr lang="en-GB"/>
              <a:t>The data presented here are focused on the MCL cohort</a:t>
            </a:r>
          </a:p>
        </p:txBody>
      </p:sp>
      <p:cxnSp>
        <p:nvCxnSpPr>
          <p:cNvPr id="58" name="Gerade Verbindung mit Pfeil 57">
            <a:extLst>
              <a:ext uri="{FF2B5EF4-FFF2-40B4-BE49-F238E27FC236}">
                <a16:creationId xmlns:a16="http://schemas.microsoft.com/office/drawing/2014/main" id="{2E069134-D7C1-99B3-6BCB-3AE39242F8C7}"/>
              </a:ext>
            </a:extLst>
          </p:cNvPr>
          <p:cNvCxnSpPr>
            <a:cxnSpLocks/>
          </p:cNvCxnSpPr>
          <p:nvPr/>
        </p:nvCxnSpPr>
        <p:spPr>
          <a:xfrm>
            <a:off x="7673203" y="4091215"/>
            <a:ext cx="0" cy="7159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985E6DCD-809E-A216-A70D-71CC3F33BD6B}"/>
              </a:ext>
            </a:extLst>
          </p:cNvPr>
          <p:cNvCxnSpPr>
            <a:cxnSpLocks/>
            <a:stCxn id="12" idx="3"/>
            <a:endCxn id="13" idx="1"/>
          </p:cNvCxnSpPr>
          <p:nvPr/>
        </p:nvCxnSpPr>
        <p:spPr>
          <a:xfrm>
            <a:off x="7514858" y="4091215"/>
            <a:ext cx="35144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84965AE-1E6C-60E5-4405-BC7326615AE6}"/>
              </a:ext>
            </a:extLst>
          </p:cNvPr>
          <p:cNvSpPr txBox="1"/>
          <p:nvPr/>
        </p:nvSpPr>
        <p:spPr>
          <a:xfrm>
            <a:off x="336953" y="4992761"/>
            <a:ext cx="6097904" cy="276999"/>
          </a:xfrm>
          <a:prstGeom prst="rect">
            <a:avLst/>
          </a:prstGeom>
          <a:solidFill>
            <a:schemeClr val="bg2"/>
          </a:solidFill>
        </p:spPr>
        <p:txBody>
          <a:bodyPr wrap="square">
            <a:spAutoFit/>
          </a:bodyPr>
          <a:lstStyle/>
          <a:p>
            <a:pPr marL="285750" indent="-285750">
              <a:buClr>
                <a:schemeClr val="accent2"/>
              </a:buClr>
              <a:buFont typeface="Arial" panose="020B0604020202020204" pitchFamily="34" charset="0"/>
              <a:buChar char="•"/>
            </a:pPr>
            <a:r>
              <a:rPr lang="en-GB" sz="1200"/>
              <a:t>The data presented here are focused on the MCL cohort</a:t>
            </a:r>
          </a:p>
        </p:txBody>
      </p:sp>
    </p:spTree>
    <p:extLst>
      <p:ext uri="{BB962C8B-B14F-4D97-AF65-F5344CB8AC3E}">
        <p14:creationId xmlns:p14="http://schemas.microsoft.com/office/powerpoint/2010/main" val="132135820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1" name="Table 6">
            <a:extLst>
              <a:ext uri="{FF2B5EF4-FFF2-40B4-BE49-F238E27FC236}">
                <a16:creationId xmlns:a16="http://schemas.microsoft.com/office/drawing/2014/main" id="{C18F829C-53A5-F714-1DA0-14E59EB9BD5E}"/>
              </a:ext>
            </a:extLst>
          </p:cNvPr>
          <p:cNvGraphicFramePr>
            <a:graphicFrameLocks noGrp="1"/>
          </p:cNvGraphicFramePr>
          <p:nvPr>
            <p:extLst>
              <p:ext uri="{D42A27DB-BD31-4B8C-83A1-F6EECF244321}">
                <p14:modId xmlns:p14="http://schemas.microsoft.com/office/powerpoint/2010/main" val="3016918918"/>
              </p:ext>
            </p:extLst>
          </p:nvPr>
        </p:nvGraphicFramePr>
        <p:xfrm>
          <a:off x="8652013" y="3550776"/>
          <a:ext cx="3132000" cy="171504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326838911"/>
                    </a:ext>
                  </a:extLst>
                </a:gridCol>
                <a:gridCol w="972000">
                  <a:extLst>
                    <a:ext uri="{9D8B030D-6E8A-4147-A177-3AD203B41FA5}">
                      <a16:colId xmlns:a16="http://schemas.microsoft.com/office/drawing/2014/main" val="1207414170"/>
                    </a:ext>
                  </a:extLst>
                </a:gridCol>
              </a:tblGrid>
              <a:tr h="154799">
                <a:tc>
                  <a:txBody>
                    <a:bodyPr/>
                    <a:lstStyle/>
                    <a:p>
                      <a:pPr algn="l" fontAlgn="b"/>
                      <a:r>
                        <a:rPr lang="en-GB" sz="1200" b="1" i="0" u="none" strike="noStrike">
                          <a:solidFill>
                            <a:schemeClr val="bg1"/>
                          </a:solidFill>
                          <a:effectLst/>
                          <a:latin typeface="+mn-lt"/>
                        </a:rPr>
                        <a:t>cBTKi-naïve MCL patients </a:t>
                      </a:r>
                    </a:p>
                  </a:txBody>
                  <a:tcPr marL="144000" marR="0" marT="18000" marB="18000" anchor="ctr"/>
                </a:tc>
                <a:tc>
                  <a:txBody>
                    <a:bodyPr/>
                    <a:lstStyle/>
                    <a:p>
                      <a:pPr algn="ctr" fontAlgn="b"/>
                      <a:r>
                        <a:rPr lang="en-GB" sz="1200" b="1" i="0" u="none" strike="noStrike">
                          <a:solidFill>
                            <a:schemeClr val="bg1"/>
                          </a:solidFill>
                          <a:effectLst/>
                          <a:latin typeface="+mn-lt"/>
                        </a:rPr>
                        <a:t>n=14</a:t>
                      </a:r>
                    </a:p>
                  </a:txBody>
                  <a:tcPr marR="0" marT="18000" marB="18000" anchor="ctr"/>
                </a:tc>
                <a:extLst>
                  <a:ext uri="{0D108BD9-81ED-4DB2-BD59-A6C34878D82A}">
                    <a16:rowId xmlns:a16="http://schemas.microsoft.com/office/drawing/2014/main" val="871803760"/>
                  </a:ext>
                </a:extLst>
              </a:tr>
              <a:tr h="309598">
                <a:tc>
                  <a:txBody>
                    <a:bodyPr/>
                    <a:lstStyle/>
                    <a:p>
                      <a:pPr algn="l" fontAlgn="b"/>
                      <a:r>
                        <a:rPr lang="en-GB" sz="1200" b="1" i="0" u="none" strike="noStrike">
                          <a:solidFill>
                            <a:schemeClr val="tx1"/>
                          </a:solidFill>
                          <a:effectLst/>
                          <a:latin typeface="+mn-lt"/>
                        </a:rPr>
                        <a:t>Overall response rate</a:t>
                      </a:r>
                      <a:r>
                        <a:rPr lang="en-GB" sz="1200" b="1" i="0" u="none" strike="noStrike" baseline="30000">
                          <a:solidFill>
                            <a:schemeClr val="tx1"/>
                          </a:solidFill>
                          <a:effectLst/>
                          <a:latin typeface="+mn-lt"/>
                        </a:rPr>
                        <a:t>a</a:t>
                      </a:r>
                      <a:r>
                        <a:rPr lang="en-GB" sz="1200" b="1" i="0" u="none" strike="noStrike" baseline="0">
                          <a:solidFill>
                            <a:schemeClr val="tx1"/>
                          </a:solidFill>
                          <a:effectLst/>
                          <a:latin typeface="+mn-lt"/>
                        </a:rPr>
                        <a:t>, % (95% CI)</a:t>
                      </a:r>
                      <a:endParaRPr lang="en-GB" sz="1200" b="1" i="0" u="none" strike="noStrike" baseline="-25000">
                        <a:solidFill>
                          <a:schemeClr val="tx1"/>
                        </a:solidFill>
                        <a:effectLst/>
                        <a:latin typeface="+mn-lt"/>
                      </a:endParaRPr>
                    </a:p>
                  </a:txBody>
                  <a:tcPr marL="144000" marR="0" marT="18000" marB="18000" anchor="ctr"/>
                </a:tc>
                <a:tc>
                  <a:txBody>
                    <a:bodyPr/>
                    <a:lstStyle/>
                    <a:p>
                      <a:pPr algn="ctr" fontAlgn="b"/>
                      <a:r>
                        <a:rPr lang="de-DE" sz="1200" b="1" i="0" u="none" strike="noStrike">
                          <a:solidFill>
                            <a:schemeClr val="tx1"/>
                          </a:solidFill>
                          <a:effectLst/>
                          <a:latin typeface="+mn-lt"/>
                        </a:rPr>
                        <a:t>85.7% </a:t>
                      </a:r>
                      <a:br>
                        <a:rPr lang="de-DE" sz="1200" b="1" i="0" u="none" strike="noStrike">
                          <a:solidFill>
                            <a:schemeClr val="tx1"/>
                          </a:solidFill>
                          <a:effectLst/>
                          <a:latin typeface="+mn-lt"/>
                        </a:rPr>
                      </a:br>
                      <a:r>
                        <a:rPr lang="de-DE" sz="1200" b="1" i="0" u="none" strike="noStrike">
                          <a:solidFill>
                            <a:schemeClr val="tx1"/>
                          </a:solidFill>
                          <a:effectLst/>
                          <a:latin typeface="+mn-lt"/>
                        </a:rPr>
                        <a:t>(57.2-98.2)</a:t>
                      </a:r>
                      <a:endParaRPr lang="en-IT" sz="1200" b="1" i="0" u="none" strike="noStrike">
                        <a:solidFill>
                          <a:schemeClr val="tx1"/>
                        </a:solidFill>
                        <a:effectLst/>
                        <a:latin typeface="+mn-lt"/>
                      </a:endParaRPr>
                    </a:p>
                  </a:txBody>
                  <a:tcPr marR="0" marT="18000" marB="18000" anchor="ctr"/>
                </a:tc>
                <a:extLst>
                  <a:ext uri="{0D108BD9-81ED-4DB2-BD59-A6C34878D82A}">
                    <a16:rowId xmlns:a16="http://schemas.microsoft.com/office/drawing/2014/main" val="76746032"/>
                  </a:ext>
                </a:extLst>
              </a:tr>
              <a:tr h="154799">
                <a:tc>
                  <a:txBody>
                    <a:bodyPr/>
                    <a:lstStyle/>
                    <a:p>
                      <a:pPr algn="l" fontAlgn="b"/>
                      <a:r>
                        <a:rPr lang="en-GB" sz="1200" b="1" i="0" u="none" strike="noStrike">
                          <a:solidFill>
                            <a:schemeClr val="tx1"/>
                          </a:solidFill>
                          <a:effectLst/>
                          <a:latin typeface="+mn-lt"/>
                        </a:rPr>
                        <a:t>Best response</a:t>
                      </a:r>
                      <a:r>
                        <a:rPr lang="en-GB" sz="1200" b="1" i="0" u="none" strike="noStrike" baseline="30000">
                          <a:solidFill>
                            <a:schemeClr val="tx1"/>
                          </a:solidFill>
                          <a:effectLst/>
                          <a:latin typeface="+mn-lt"/>
                        </a:rPr>
                        <a:t>c</a:t>
                      </a:r>
                      <a:endParaRPr lang="en-GB" sz="1200" b="1" i="0" u="none" strike="noStrike">
                        <a:solidFill>
                          <a:schemeClr val="tx1"/>
                        </a:solidFill>
                        <a:effectLst/>
                        <a:latin typeface="+mn-lt"/>
                      </a:endParaRPr>
                    </a:p>
                  </a:txBody>
                  <a:tcPr marL="144000" marR="0" marT="18000" marB="18000" anchor="ctr"/>
                </a:tc>
                <a:tc>
                  <a:txBody>
                    <a:bodyPr/>
                    <a:lstStyle/>
                    <a:p>
                      <a:pPr algn="ctr" fontAlgn="b"/>
                      <a:endParaRPr lang="en-IT" sz="1200" b="0" i="0" u="none" strike="noStrike">
                        <a:solidFill>
                          <a:schemeClr val="tx1"/>
                        </a:solidFill>
                        <a:effectLst/>
                        <a:latin typeface="+mn-lt"/>
                      </a:endParaRPr>
                    </a:p>
                  </a:txBody>
                  <a:tcPr marR="0" marT="18000" marB="18000" anchor="ctr"/>
                </a:tc>
                <a:extLst>
                  <a:ext uri="{0D108BD9-81ED-4DB2-BD59-A6C34878D82A}">
                    <a16:rowId xmlns:a16="http://schemas.microsoft.com/office/drawing/2014/main" val="368086354"/>
                  </a:ext>
                </a:extLst>
              </a:tr>
              <a:tr h="154799">
                <a:tc>
                  <a:txBody>
                    <a:bodyPr/>
                    <a:lstStyle/>
                    <a:p>
                      <a:pPr algn="l" fontAlgn="b"/>
                      <a:r>
                        <a:rPr lang="en-GB" sz="1200" b="0" i="0" u="none" strike="noStrike">
                          <a:solidFill>
                            <a:schemeClr val="tx1"/>
                          </a:solidFill>
                          <a:effectLst/>
                          <a:latin typeface="+mn-lt"/>
                        </a:rPr>
                        <a:t>CR, n (%)</a:t>
                      </a:r>
                    </a:p>
                  </a:txBody>
                  <a:tcPr marL="144000" marR="0" marT="18000" marB="18000" anchor="ctr"/>
                </a:tc>
                <a:tc>
                  <a:txBody>
                    <a:bodyPr/>
                    <a:lstStyle/>
                    <a:p>
                      <a:pPr algn="ctr" fontAlgn="b"/>
                      <a:r>
                        <a:rPr lang="de-DE" sz="1200" b="0" i="0" u="none" strike="noStrike">
                          <a:solidFill>
                            <a:schemeClr val="tx1"/>
                          </a:solidFill>
                          <a:effectLst/>
                          <a:latin typeface="+mn-lt"/>
                        </a:rPr>
                        <a:t>6 (42.9)</a:t>
                      </a:r>
                      <a:endParaRPr lang="en-IT" sz="1200" b="0" i="0" u="none" strike="noStrike">
                        <a:solidFill>
                          <a:schemeClr val="tx1"/>
                        </a:solidFill>
                        <a:effectLst/>
                        <a:latin typeface="+mn-lt"/>
                      </a:endParaRPr>
                    </a:p>
                  </a:txBody>
                  <a:tcPr marR="0" marT="18000" marB="18000" anchor="ctr"/>
                </a:tc>
                <a:extLst>
                  <a:ext uri="{0D108BD9-81ED-4DB2-BD59-A6C34878D82A}">
                    <a16:rowId xmlns:a16="http://schemas.microsoft.com/office/drawing/2014/main" val="1183096556"/>
                  </a:ext>
                </a:extLst>
              </a:tr>
              <a:tr h="154799">
                <a:tc>
                  <a:txBody>
                    <a:bodyPr/>
                    <a:lstStyle/>
                    <a:p>
                      <a:pPr algn="l" fontAlgn="b"/>
                      <a:r>
                        <a:rPr lang="en-GB" sz="1200" b="0" i="0" u="none" strike="noStrike">
                          <a:solidFill>
                            <a:schemeClr val="tx1"/>
                          </a:solidFill>
                          <a:effectLst/>
                          <a:latin typeface="+mn-lt"/>
                        </a:rPr>
                        <a:t>PR, n (%)</a:t>
                      </a:r>
                    </a:p>
                  </a:txBody>
                  <a:tcPr marL="144000" marR="0" marT="18000" marB="18000" anchor="ctr"/>
                </a:tc>
                <a:tc>
                  <a:txBody>
                    <a:bodyPr/>
                    <a:lstStyle/>
                    <a:p>
                      <a:pPr algn="ctr" fontAlgn="b"/>
                      <a:r>
                        <a:rPr lang="de-DE" sz="1200" b="0" i="0" u="none" strike="noStrike">
                          <a:solidFill>
                            <a:schemeClr val="tx1"/>
                          </a:solidFill>
                          <a:effectLst/>
                          <a:latin typeface="+mn-lt"/>
                        </a:rPr>
                        <a:t>6 (42.9)</a:t>
                      </a:r>
                      <a:endParaRPr lang="en-IT" sz="1200" b="0" i="0" u="none" strike="noStrike">
                        <a:solidFill>
                          <a:schemeClr val="tx1"/>
                        </a:solidFill>
                        <a:effectLst/>
                        <a:latin typeface="+mn-lt"/>
                      </a:endParaRPr>
                    </a:p>
                  </a:txBody>
                  <a:tcPr marR="0" marT="18000" marB="18000" anchor="ctr"/>
                </a:tc>
                <a:extLst>
                  <a:ext uri="{0D108BD9-81ED-4DB2-BD59-A6C34878D82A}">
                    <a16:rowId xmlns:a16="http://schemas.microsoft.com/office/drawing/2014/main" val="1572148459"/>
                  </a:ext>
                </a:extLst>
              </a:tr>
              <a:tr h="154799">
                <a:tc>
                  <a:txBody>
                    <a:bodyPr/>
                    <a:lstStyle/>
                    <a:p>
                      <a:pPr algn="l" fontAlgn="b"/>
                      <a:r>
                        <a:rPr lang="en-GB" sz="1200" b="0" i="0" u="none" strike="noStrike">
                          <a:solidFill>
                            <a:schemeClr val="tx1"/>
                          </a:solidFill>
                          <a:effectLst/>
                          <a:latin typeface="+mn-lt"/>
                        </a:rPr>
                        <a:t>SD, n (%)</a:t>
                      </a:r>
                    </a:p>
                  </a:txBody>
                  <a:tcPr marL="144000" marR="0" marT="18000" marB="18000" anchor="ctr"/>
                </a:tc>
                <a:tc>
                  <a:txBody>
                    <a:bodyPr/>
                    <a:lstStyle/>
                    <a:p>
                      <a:pPr algn="ctr" fontAlgn="b"/>
                      <a:r>
                        <a:rPr lang="de-DE" sz="1200" b="0" i="0" u="none" strike="noStrike">
                          <a:solidFill>
                            <a:schemeClr val="tx1"/>
                          </a:solidFill>
                          <a:effectLst/>
                          <a:latin typeface="+mn-lt"/>
                        </a:rPr>
                        <a:t>0 (0.0)</a:t>
                      </a:r>
                      <a:endParaRPr lang="en-IT" sz="1200" b="0" i="0" u="none" strike="noStrike">
                        <a:solidFill>
                          <a:schemeClr val="tx1"/>
                        </a:solidFill>
                        <a:effectLst/>
                        <a:latin typeface="+mn-lt"/>
                      </a:endParaRPr>
                    </a:p>
                  </a:txBody>
                  <a:tcPr marR="0" marT="18000" marB="18000" anchor="ctr"/>
                </a:tc>
                <a:extLst>
                  <a:ext uri="{0D108BD9-81ED-4DB2-BD59-A6C34878D82A}">
                    <a16:rowId xmlns:a16="http://schemas.microsoft.com/office/drawing/2014/main" val="2303038865"/>
                  </a:ext>
                </a:extLst>
              </a:tr>
              <a:tr h="154799">
                <a:tc>
                  <a:txBody>
                    <a:bodyPr/>
                    <a:lstStyle/>
                    <a:p>
                      <a:pPr algn="l" fontAlgn="b"/>
                      <a:r>
                        <a:rPr lang="en-GB" sz="1200" b="0" i="0" u="none" strike="noStrike">
                          <a:solidFill>
                            <a:schemeClr val="tx1"/>
                          </a:solidFill>
                          <a:effectLst/>
                          <a:latin typeface="+mn-lt"/>
                        </a:rPr>
                        <a:t>PD, n (%)</a:t>
                      </a:r>
                    </a:p>
                  </a:txBody>
                  <a:tcPr marL="144000" marR="0" marT="18000" marB="18000" anchor="ctr"/>
                </a:tc>
                <a:tc>
                  <a:txBody>
                    <a:bodyPr/>
                    <a:lstStyle/>
                    <a:p>
                      <a:pPr algn="ctr" fontAlgn="b"/>
                      <a:r>
                        <a:rPr lang="de-DE" sz="1200" b="0" i="0" u="none" strike="noStrike">
                          <a:solidFill>
                            <a:schemeClr val="tx1"/>
                          </a:solidFill>
                          <a:effectLst/>
                          <a:latin typeface="+mn-lt"/>
                        </a:rPr>
                        <a:t>1 (7.1)</a:t>
                      </a:r>
                      <a:endParaRPr lang="en-IT" sz="1200" b="0" i="0" u="none" strike="noStrike">
                        <a:solidFill>
                          <a:schemeClr val="tx1"/>
                        </a:solidFill>
                        <a:effectLst/>
                        <a:latin typeface="+mn-lt"/>
                      </a:endParaRPr>
                    </a:p>
                  </a:txBody>
                  <a:tcPr marR="0" marT="18000" marB="18000" anchor="ctr"/>
                </a:tc>
                <a:extLst>
                  <a:ext uri="{0D108BD9-81ED-4DB2-BD59-A6C34878D82A}">
                    <a16:rowId xmlns:a16="http://schemas.microsoft.com/office/drawing/2014/main" val="3689868333"/>
                  </a:ext>
                </a:extLst>
              </a:tr>
            </a:tbl>
          </a:graphicData>
        </a:graphic>
      </p:graphicFrame>
      <p:graphicFrame>
        <p:nvGraphicFramePr>
          <p:cNvPr id="200" name="Table 6">
            <a:extLst>
              <a:ext uri="{FF2B5EF4-FFF2-40B4-BE49-F238E27FC236}">
                <a16:creationId xmlns:a16="http://schemas.microsoft.com/office/drawing/2014/main" id="{A60EB9FC-6632-27AE-2D54-1C3A540E6DE7}"/>
              </a:ext>
            </a:extLst>
          </p:cNvPr>
          <p:cNvGraphicFramePr>
            <a:graphicFrameLocks noGrp="1"/>
          </p:cNvGraphicFramePr>
          <p:nvPr>
            <p:extLst>
              <p:ext uri="{D42A27DB-BD31-4B8C-83A1-F6EECF244321}">
                <p14:modId xmlns:p14="http://schemas.microsoft.com/office/powerpoint/2010/main" val="1123069189"/>
              </p:ext>
            </p:extLst>
          </p:nvPr>
        </p:nvGraphicFramePr>
        <p:xfrm>
          <a:off x="8652013" y="1665288"/>
          <a:ext cx="3132000" cy="171504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326838911"/>
                    </a:ext>
                  </a:extLst>
                </a:gridCol>
                <a:gridCol w="972000">
                  <a:extLst>
                    <a:ext uri="{9D8B030D-6E8A-4147-A177-3AD203B41FA5}">
                      <a16:colId xmlns:a16="http://schemas.microsoft.com/office/drawing/2014/main" val="1207414170"/>
                    </a:ext>
                  </a:extLst>
                </a:gridCol>
              </a:tblGrid>
              <a:tr h="67470">
                <a:tc>
                  <a:txBody>
                    <a:bodyPr/>
                    <a:lstStyle/>
                    <a:p>
                      <a:pPr algn="l" fontAlgn="b"/>
                      <a:r>
                        <a:rPr lang="en-GB" sz="1200" b="1" i="0" u="none" strike="noStrike">
                          <a:solidFill>
                            <a:schemeClr val="bg1"/>
                          </a:solidFill>
                          <a:effectLst/>
                          <a:latin typeface="+mn-lt"/>
                        </a:rPr>
                        <a:t>Prior </a:t>
                      </a:r>
                      <a:r>
                        <a:rPr lang="en-GB" sz="1200" b="1" i="0" u="none" strike="noStrike" err="1">
                          <a:solidFill>
                            <a:schemeClr val="bg1"/>
                          </a:solidFill>
                          <a:effectLst/>
                          <a:latin typeface="+mn-lt"/>
                        </a:rPr>
                        <a:t>cBTKi</a:t>
                      </a:r>
                      <a:r>
                        <a:rPr lang="en-GB" sz="1200" b="1" i="0" u="none" strike="noStrike">
                          <a:solidFill>
                            <a:schemeClr val="bg1"/>
                          </a:solidFill>
                          <a:effectLst/>
                          <a:latin typeface="+mn-lt"/>
                        </a:rPr>
                        <a:t> MCL Patients </a:t>
                      </a:r>
                    </a:p>
                  </a:txBody>
                  <a:tcPr marL="144000" marR="0" marT="18000" marB="18000" anchor="ctr"/>
                </a:tc>
                <a:tc>
                  <a:txBody>
                    <a:bodyPr/>
                    <a:lstStyle/>
                    <a:p>
                      <a:pPr algn="ctr" fontAlgn="b"/>
                      <a:r>
                        <a:rPr lang="en-GB" sz="1200" b="1" i="0" u="none" strike="noStrike">
                          <a:solidFill>
                            <a:schemeClr val="bg1"/>
                          </a:solidFill>
                          <a:effectLst/>
                          <a:latin typeface="+mn-lt"/>
                        </a:rPr>
                        <a:t>n=90</a:t>
                      </a:r>
                    </a:p>
                  </a:txBody>
                  <a:tcPr marR="0" marT="18000" marB="18000" anchor="ctr"/>
                </a:tc>
                <a:extLst>
                  <a:ext uri="{0D108BD9-81ED-4DB2-BD59-A6C34878D82A}">
                    <a16:rowId xmlns:a16="http://schemas.microsoft.com/office/drawing/2014/main" val="871803760"/>
                  </a:ext>
                </a:extLst>
              </a:tr>
              <a:tr h="134941">
                <a:tc>
                  <a:txBody>
                    <a:bodyPr/>
                    <a:lstStyle/>
                    <a:p>
                      <a:pPr algn="l" fontAlgn="b"/>
                      <a:r>
                        <a:rPr lang="en-GB" sz="1200" b="1" i="0" u="none" strike="noStrike">
                          <a:solidFill>
                            <a:schemeClr val="tx1"/>
                          </a:solidFill>
                          <a:effectLst/>
                          <a:latin typeface="+mn-lt"/>
                        </a:rPr>
                        <a:t>Overall response rate</a:t>
                      </a:r>
                      <a:r>
                        <a:rPr lang="en-GB" sz="1200" b="1" i="0" u="none" strike="noStrike" baseline="30000">
                          <a:solidFill>
                            <a:schemeClr val="tx1"/>
                          </a:solidFill>
                          <a:effectLst/>
                          <a:latin typeface="+mn-lt"/>
                        </a:rPr>
                        <a:t>a</a:t>
                      </a:r>
                      <a:r>
                        <a:rPr lang="en-GB" sz="1200" b="1" i="0" u="none" strike="noStrike" baseline="0">
                          <a:solidFill>
                            <a:schemeClr val="tx1"/>
                          </a:solidFill>
                          <a:effectLst/>
                          <a:latin typeface="+mn-lt"/>
                        </a:rPr>
                        <a:t>, % (95% CI)</a:t>
                      </a:r>
                      <a:endParaRPr lang="en-GB" sz="1200" b="1" i="0" u="none" strike="noStrike" baseline="-25000">
                        <a:solidFill>
                          <a:schemeClr val="tx1"/>
                        </a:solidFill>
                        <a:effectLst/>
                        <a:latin typeface="+mn-lt"/>
                      </a:endParaRPr>
                    </a:p>
                  </a:txBody>
                  <a:tcPr marL="144000" marR="0" marT="18000" marB="18000" anchor="ctr"/>
                </a:tc>
                <a:tc>
                  <a:txBody>
                    <a:bodyPr/>
                    <a:lstStyle/>
                    <a:p>
                      <a:pPr algn="ctr" fontAlgn="b"/>
                      <a:r>
                        <a:rPr lang="de-DE" sz="1200" b="1" i="0" u="none" strike="noStrike">
                          <a:solidFill>
                            <a:schemeClr val="tx1"/>
                          </a:solidFill>
                          <a:effectLst/>
                          <a:latin typeface="+mn-lt"/>
                        </a:rPr>
                        <a:t>56.7% </a:t>
                      </a:r>
                      <a:br>
                        <a:rPr lang="de-DE" sz="1200" b="1" i="0" u="none" strike="noStrike">
                          <a:solidFill>
                            <a:schemeClr val="tx1"/>
                          </a:solidFill>
                          <a:effectLst/>
                          <a:latin typeface="+mn-lt"/>
                        </a:rPr>
                      </a:br>
                      <a:r>
                        <a:rPr lang="de-DE" sz="1200" b="1" i="0" u="none" strike="noStrike">
                          <a:solidFill>
                            <a:schemeClr val="tx1"/>
                          </a:solidFill>
                          <a:effectLst/>
                          <a:latin typeface="+mn-lt"/>
                        </a:rPr>
                        <a:t>(45.8-67.1)</a:t>
                      </a:r>
                      <a:endParaRPr lang="en-IT" sz="1200" b="1" i="0" u="none" strike="noStrike">
                        <a:solidFill>
                          <a:schemeClr val="tx1"/>
                        </a:solidFill>
                        <a:effectLst/>
                        <a:latin typeface="+mn-lt"/>
                      </a:endParaRPr>
                    </a:p>
                  </a:txBody>
                  <a:tcPr marR="0" marT="18000" marB="18000" anchor="ctr"/>
                </a:tc>
                <a:extLst>
                  <a:ext uri="{0D108BD9-81ED-4DB2-BD59-A6C34878D82A}">
                    <a16:rowId xmlns:a16="http://schemas.microsoft.com/office/drawing/2014/main" val="76746032"/>
                  </a:ext>
                </a:extLst>
              </a:tr>
              <a:tr h="67470">
                <a:tc>
                  <a:txBody>
                    <a:bodyPr/>
                    <a:lstStyle/>
                    <a:p>
                      <a:pPr lvl="0" algn="l" fontAlgn="b"/>
                      <a:r>
                        <a:rPr lang="en-GB" sz="1200" b="1" i="0" u="none" strike="noStrike">
                          <a:solidFill>
                            <a:schemeClr val="tx1"/>
                          </a:solidFill>
                          <a:effectLst/>
                          <a:latin typeface="+mn-lt"/>
                        </a:rPr>
                        <a:t>Best response</a:t>
                      </a:r>
                      <a:r>
                        <a:rPr lang="en-GB" sz="1200" b="1" i="0" u="none" strike="noStrike" baseline="30000">
                          <a:solidFill>
                            <a:schemeClr val="tx1"/>
                          </a:solidFill>
                          <a:effectLst/>
                          <a:latin typeface="+mn-lt"/>
                        </a:rPr>
                        <a:t>b</a:t>
                      </a:r>
                      <a:endParaRPr lang="en-GB" sz="1200" b="1" i="0" u="none" strike="noStrike">
                        <a:solidFill>
                          <a:schemeClr val="tx1"/>
                        </a:solidFill>
                        <a:effectLst/>
                        <a:latin typeface="+mn-lt"/>
                      </a:endParaRPr>
                    </a:p>
                  </a:txBody>
                  <a:tcPr marL="144000" marR="0" marT="18000" marB="18000" anchor="ctr"/>
                </a:tc>
                <a:tc>
                  <a:txBody>
                    <a:bodyPr/>
                    <a:lstStyle/>
                    <a:p>
                      <a:pPr algn="ctr" fontAlgn="b"/>
                      <a:endParaRPr lang="en-IT" sz="1200" b="0" i="0" u="none" strike="noStrike">
                        <a:solidFill>
                          <a:schemeClr val="tx1"/>
                        </a:solidFill>
                        <a:effectLst/>
                        <a:latin typeface="+mn-lt"/>
                      </a:endParaRPr>
                    </a:p>
                  </a:txBody>
                  <a:tcPr marR="0" marT="18000" marB="18000" anchor="ctr"/>
                </a:tc>
                <a:extLst>
                  <a:ext uri="{0D108BD9-81ED-4DB2-BD59-A6C34878D82A}">
                    <a16:rowId xmlns:a16="http://schemas.microsoft.com/office/drawing/2014/main" val="368086354"/>
                  </a:ext>
                </a:extLst>
              </a:tr>
              <a:tr h="67470">
                <a:tc>
                  <a:txBody>
                    <a:bodyPr/>
                    <a:lstStyle/>
                    <a:p>
                      <a:pPr algn="l" fontAlgn="b"/>
                      <a:r>
                        <a:rPr lang="en-GB" sz="1200" b="0" i="0" u="none" strike="noStrike">
                          <a:solidFill>
                            <a:schemeClr val="tx1"/>
                          </a:solidFill>
                          <a:effectLst/>
                          <a:latin typeface="+mn-lt"/>
                        </a:rPr>
                        <a:t>CR, n (%)</a:t>
                      </a:r>
                    </a:p>
                  </a:txBody>
                  <a:tcPr marL="144000" marR="0" marT="18000" marB="18000" anchor="ctr"/>
                </a:tc>
                <a:tc>
                  <a:txBody>
                    <a:bodyPr/>
                    <a:lstStyle/>
                    <a:p>
                      <a:pPr algn="ctr" fontAlgn="b"/>
                      <a:r>
                        <a:rPr lang="de-DE" sz="1200" b="0" i="0" u="none" strike="noStrike">
                          <a:solidFill>
                            <a:schemeClr val="tx1"/>
                          </a:solidFill>
                          <a:effectLst/>
                          <a:latin typeface="+mn-lt"/>
                        </a:rPr>
                        <a:t>17 (18.9)</a:t>
                      </a:r>
                      <a:endParaRPr lang="en-IT" sz="1200" b="0" i="0" u="none" strike="noStrike">
                        <a:solidFill>
                          <a:schemeClr val="tx1"/>
                        </a:solidFill>
                        <a:effectLst/>
                        <a:latin typeface="+mn-lt"/>
                      </a:endParaRPr>
                    </a:p>
                  </a:txBody>
                  <a:tcPr marR="0" marT="18000" marB="18000" anchor="ctr"/>
                </a:tc>
                <a:extLst>
                  <a:ext uri="{0D108BD9-81ED-4DB2-BD59-A6C34878D82A}">
                    <a16:rowId xmlns:a16="http://schemas.microsoft.com/office/drawing/2014/main" val="1183096556"/>
                  </a:ext>
                </a:extLst>
              </a:tr>
              <a:tr h="67470">
                <a:tc>
                  <a:txBody>
                    <a:bodyPr/>
                    <a:lstStyle/>
                    <a:p>
                      <a:pPr algn="l" fontAlgn="b"/>
                      <a:r>
                        <a:rPr lang="en-GB" sz="1200" b="0" i="0" u="none" strike="noStrike">
                          <a:solidFill>
                            <a:schemeClr val="tx1"/>
                          </a:solidFill>
                          <a:effectLst/>
                          <a:latin typeface="+mn-lt"/>
                        </a:rPr>
                        <a:t>PR, n (%)</a:t>
                      </a:r>
                    </a:p>
                  </a:txBody>
                  <a:tcPr marL="144000" marR="0" marT="18000" marB="18000" anchor="ctr"/>
                </a:tc>
                <a:tc>
                  <a:txBody>
                    <a:bodyPr/>
                    <a:lstStyle/>
                    <a:p>
                      <a:pPr algn="ctr" fontAlgn="b"/>
                      <a:r>
                        <a:rPr lang="de-DE" sz="1200" b="0" i="0" u="none" strike="noStrike">
                          <a:solidFill>
                            <a:schemeClr val="tx1"/>
                          </a:solidFill>
                          <a:effectLst/>
                          <a:latin typeface="+mn-lt"/>
                        </a:rPr>
                        <a:t>34 (37.8)</a:t>
                      </a:r>
                      <a:endParaRPr lang="en-IT" sz="1200" b="0" i="0" u="none" strike="noStrike">
                        <a:solidFill>
                          <a:schemeClr val="tx1"/>
                        </a:solidFill>
                        <a:effectLst/>
                        <a:latin typeface="+mn-lt"/>
                      </a:endParaRPr>
                    </a:p>
                  </a:txBody>
                  <a:tcPr marR="0" marT="18000" marB="18000" anchor="ctr"/>
                </a:tc>
                <a:extLst>
                  <a:ext uri="{0D108BD9-81ED-4DB2-BD59-A6C34878D82A}">
                    <a16:rowId xmlns:a16="http://schemas.microsoft.com/office/drawing/2014/main" val="1572148459"/>
                  </a:ext>
                </a:extLst>
              </a:tr>
              <a:tr h="67470">
                <a:tc>
                  <a:txBody>
                    <a:bodyPr/>
                    <a:lstStyle/>
                    <a:p>
                      <a:pPr algn="l" fontAlgn="b"/>
                      <a:r>
                        <a:rPr lang="en-GB" sz="1200" b="0" i="0" u="none" strike="noStrike">
                          <a:solidFill>
                            <a:schemeClr val="tx1"/>
                          </a:solidFill>
                          <a:effectLst/>
                          <a:latin typeface="+mn-lt"/>
                        </a:rPr>
                        <a:t>SD, n (%)</a:t>
                      </a:r>
                    </a:p>
                  </a:txBody>
                  <a:tcPr marL="144000" marR="0" marT="18000" marB="18000" anchor="ctr"/>
                </a:tc>
                <a:tc>
                  <a:txBody>
                    <a:bodyPr/>
                    <a:lstStyle/>
                    <a:p>
                      <a:pPr algn="ctr" fontAlgn="b"/>
                      <a:r>
                        <a:rPr lang="de-DE" sz="1200" b="0" i="0" u="none" strike="noStrike">
                          <a:solidFill>
                            <a:schemeClr val="tx1"/>
                          </a:solidFill>
                          <a:effectLst/>
                          <a:latin typeface="+mn-lt"/>
                        </a:rPr>
                        <a:t>16 (17.8)</a:t>
                      </a:r>
                      <a:endParaRPr lang="en-IT" sz="1200" b="0" i="0" u="none" strike="noStrike">
                        <a:solidFill>
                          <a:schemeClr val="tx1"/>
                        </a:solidFill>
                        <a:effectLst/>
                        <a:latin typeface="+mn-lt"/>
                      </a:endParaRPr>
                    </a:p>
                  </a:txBody>
                  <a:tcPr marR="0" marT="18000" marB="18000" anchor="ctr"/>
                </a:tc>
                <a:extLst>
                  <a:ext uri="{0D108BD9-81ED-4DB2-BD59-A6C34878D82A}">
                    <a16:rowId xmlns:a16="http://schemas.microsoft.com/office/drawing/2014/main" val="2303038865"/>
                  </a:ext>
                </a:extLst>
              </a:tr>
              <a:tr h="67470">
                <a:tc>
                  <a:txBody>
                    <a:bodyPr/>
                    <a:lstStyle/>
                    <a:p>
                      <a:pPr algn="l" fontAlgn="b"/>
                      <a:r>
                        <a:rPr lang="en-GB" sz="1200" b="0" i="0" u="none" strike="noStrike">
                          <a:solidFill>
                            <a:schemeClr val="tx1"/>
                          </a:solidFill>
                          <a:effectLst/>
                          <a:latin typeface="+mn-lt"/>
                        </a:rPr>
                        <a:t>PD, n (%)</a:t>
                      </a:r>
                    </a:p>
                  </a:txBody>
                  <a:tcPr marL="144000" marR="0" marT="18000" marB="18000" anchor="ctr"/>
                </a:tc>
                <a:tc>
                  <a:txBody>
                    <a:bodyPr/>
                    <a:lstStyle/>
                    <a:p>
                      <a:pPr algn="ctr" fontAlgn="b"/>
                      <a:r>
                        <a:rPr lang="de-DE" sz="1200" b="0" i="0" u="none" strike="noStrike">
                          <a:solidFill>
                            <a:schemeClr val="tx1"/>
                          </a:solidFill>
                          <a:effectLst/>
                          <a:latin typeface="+mn-lt"/>
                        </a:rPr>
                        <a:t>14 (15.6)</a:t>
                      </a:r>
                      <a:endParaRPr lang="en-IT" sz="1200" b="0" i="0" u="none" strike="noStrike">
                        <a:solidFill>
                          <a:schemeClr val="tx1"/>
                        </a:solidFill>
                        <a:effectLst/>
                        <a:latin typeface="+mn-lt"/>
                      </a:endParaRPr>
                    </a:p>
                  </a:txBody>
                  <a:tcPr marR="0" marT="18000" marB="18000" anchor="ctr"/>
                </a:tc>
                <a:extLst>
                  <a:ext uri="{0D108BD9-81ED-4DB2-BD59-A6C34878D82A}">
                    <a16:rowId xmlns:a16="http://schemas.microsoft.com/office/drawing/2014/main" val="3689868333"/>
                  </a:ext>
                </a:extLst>
              </a:tr>
            </a:tbl>
          </a:graphicData>
        </a:graphic>
      </p:graphicFrame>
      <p:sp>
        <p:nvSpPr>
          <p:cNvPr id="2" name="Footer Placeholder 1">
            <a:extLst>
              <a:ext uri="{FF2B5EF4-FFF2-40B4-BE49-F238E27FC236}">
                <a16:creationId xmlns:a16="http://schemas.microsoft.com/office/drawing/2014/main" id="{7AFB6BA5-2338-5D5E-39CD-4971C3219353}"/>
              </a:ext>
            </a:extLst>
          </p:cNvPr>
          <p:cNvSpPr>
            <a:spLocks noGrp="1"/>
          </p:cNvSpPr>
          <p:nvPr>
            <p:ph type="ftr" sz="quarter" idx="10"/>
          </p:nvPr>
        </p:nvSpPr>
        <p:spPr>
          <a:xfrm>
            <a:off x="407989" y="5849611"/>
            <a:ext cx="8244024" cy="819477"/>
          </a:xfrm>
        </p:spPr>
        <p:txBody>
          <a:bodyPr/>
          <a:lstStyle/>
          <a:p>
            <a:r>
              <a:rPr lang="en-US">
                <a:solidFill>
                  <a:srgbClr val="4E4F4E"/>
                </a:solidFill>
                <a:cs typeface="Arial" panose="020B0604020202020204" pitchFamily="34" charset="0"/>
              </a:rPr>
              <a:t>Data cutoff date of 29 July 2022.</a:t>
            </a:r>
          </a:p>
          <a:p>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ORR includes patients with a best response of CR and PR. </a:t>
            </a:r>
            <a:r>
              <a:rPr lang="en-US" baseline="30000">
                <a:solidFill>
                  <a:srgbClr val="4E4F4E"/>
                </a:solidFill>
                <a:cs typeface="Arial" panose="020B0604020202020204" pitchFamily="34" charset="0"/>
              </a:rPr>
              <a:t>b </a:t>
            </a:r>
            <a:r>
              <a:rPr lang="en-US">
                <a:solidFill>
                  <a:srgbClr val="4E4F4E"/>
                </a:solidFill>
                <a:cs typeface="Arial" panose="020B0604020202020204" pitchFamily="34" charset="0"/>
              </a:rPr>
              <a:t>9 </a:t>
            </a:r>
            <a:r>
              <a:rPr lang="en-US" err="1">
                <a:solidFill>
                  <a:srgbClr val="4E4F4E"/>
                </a:solidFill>
                <a:cs typeface="Arial" panose="020B0604020202020204" pitchFamily="34" charset="0"/>
              </a:rPr>
              <a:t>cBTKi</a:t>
            </a:r>
            <a:r>
              <a:rPr lang="en-US">
                <a:solidFill>
                  <a:srgbClr val="4E4F4E"/>
                </a:solidFill>
                <a:cs typeface="Arial" panose="020B0604020202020204" pitchFamily="34" charset="0"/>
              </a:rPr>
              <a:t> pre-treated MCL patients were not evaluable. </a:t>
            </a:r>
            <a:r>
              <a:rPr lang="en-US" baseline="30000">
                <a:solidFill>
                  <a:srgbClr val="4E4F4E"/>
                </a:solidFill>
                <a:cs typeface="Arial" panose="020B0604020202020204" pitchFamily="34" charset="0"/>
              </a:rPr>
              <a:t>c </a:t>
            </a:r>
            <a:r>
              <a:rPr lang="en-US">
                <a:solidFill>
                  <a:srgbClr val="4E4F4E"/>
                </a:solidFill>
                <a:cs typeface="Arial" panose="020B0604020202020204" pitchFamily="34" charset="0"/>
              </a:rPr>
              <a:t>1 </a:t>
            </a:r>
            <a:r>
              <a:rPr lang="en-US" err="1">
                <a:solidFill>
                  <a:srgbClr val="4E4F4E"/>
                </a:solidFill>
                <a:cs typeface="Arial" panose="020B0604020202020204" pitchFamily="34" charset="0"/>
              </a:rPr>
              <a:t>cBTKi</a:t>
            </a:r>
            <a:r>
              <a:rPr lang="en-US">
                <a:solidFill>
                  <a:srgbClr val="4E4F4E"/>
                </a:solidFill>
                <a:cs typeface="Arial" panose="020B0604020202020204" pitchFamily="34" charset="0"/>
              </a:rPr>
              <a:t>-naïve patient was not evaluable. Response status per Lugano 2014 criteria based on IRC assessment. </a:t>
            </a:r>
            <a:r>
              <a:rPr lang="en-US" baseline="30000">
                <a:solidFill>
                  <a:srgbClr val="4E4F4E"/>
                </a:solidFill>
                <a:cs typeface="Arial" panose="020B0604020202020204" pitchFamily="34" charset="0"/>
              </a:rPr>
              <a:t>d </a:t>
            </a:r>
            <a:r>
              <a:rPr lang="en-US">
                <a:solidFill>
                  <a:srgbClr val="4E4F4E"/>
                </a:solidFill>
                <a:cs typeface="Arial" panose="020B0604020202020204" pitchFamily="34" charset="0"/>
              </a:rPr>
              <a:t>Patients with &gt;100% increase in SPD. Data for 18 patients are not shown in the waterfall plot due to no measurable target lesions identified by CT at baseline, discontinuation prior to first response assessment, or lack of adequate imaging in follow-up.</a:t>
            </a:r>
          </a:p>
          <a:p>
            <a:r>
              <a:rPr lang="en-US" b="1" err="1">
                <a:solidFill>
                  <a:srgbClr val="4E4F4E"/>
                </a:solidFill>
                <a:cs typeface="Arial" panose="020B0604020202020204" pitchFamily="34" charset="0"/>
              </a:rPr>
              <a:t>cBTKi</a:t>
            </a:r>
            <a:r>
              <a:rPr lang="en-US">
                <a:solidFill>
                  <a:srgbClr val="4E4F4E"/>
                </a:solidFill>
                <a:cs typeface="Arial" panose="020B0604020202020204" pitchFamily="34" charset="0"/>
              </a:rPr>
              <a:t>, covalent Bruton’s tyrosine kinase inhibitors; </a:t>
            </a:r>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CR</a:t>
            </a:r>
            <a:r>
              <a:rPr lang="en-US">
                <a:solidFill>
                  <a:srgbClr val="4E4F4E"/>
                </a:solidFill>
                <a:cs typeface="Arial" panose="020B0604020202020204" pitchFamily="34" charset="0"/>
              </a:rPr>
              <a:t>, complete response; </a:t>
            </a:r>
            <a:r>
              <a:rPr lang="en-US" b="1">
                <a:solidFill>
                  <a:srgbClr val="4E4F4E"/>
                </a:solidFill>
                <a:cs typeface="Arial" panose="020B0604020202020204" pitchFamily="34" charset="0"/>
              </a:rPr>
              <a:t>CT</a:t>
            </a:r>
            <a:r>
              <a:rPr lang="en-US">
                <a:solidFill>
                  <a:srgbClr val="4E4F4E"/>
                </a:solidFill>
                <a:cs typeface="Arial" panose="020B0604020202020204" pitchFamily="34" charset="0"/>
              </a:rPr>
              <a:t>, computed tomography; </a:t>
            </a:r>
            <a:r>
              <a:rPr lang="en-US" b="1">
                <a:solidFill>
                  <a:srgbClr val="4E4F4E"/>
                </a:solidFill>
                <a:cs typeface="Arial" panose="020B0604020202020204" pitchFamily="34" charset="0"/>
              </a:rPr>
              <a:t>IRC</a:t>
            </a:r>
            <a:r>
              <a:rPr lang="en-US">
                <a:solidFill>
                  <a:srgbClr val="4E4F4E"/>
                </a:solidFill>
                <a:cs typeface="Arial" panose="020B0604020202020204" pitchFamily="34" charset="0"/>
              </a:rPr>
              <a:t>, independent review committee; </a:t>
            </a:r>
            <a:r>
              <a:rPr lang="en-US" b="1">
                <a:solidFill>
                  <a:srgbClr val="4E4F4E"/>
                </a:solidFill>
                <a:cs typeface="Arial" panose="020B0604020202020204" pitchFamily="34" charset="0"/>
              </a:rPr>
              <a:t>MCL</a:t>
            </a:r>
            <a:r>
              <a:rPr lang="en-US">
                <a:solidFill>
                  <a:srgbClr val="4E4F4E"/>
                </a:solidFill>
                <a:cs typeface="Arial" panose="020B0604020202020204" pitchFamily="34" charset="0"/>
              </a:rPr>
              <a:t>, mantle cell lymphoma; </a:t>
            </a:r>
            <a:r>
              <a:rPr lang="en-US" b="1">
                <a:solidFill>
                  <a:srgbClr val="4E4F4E"/>
                </a:solidFill>
                <a:cs typeface="Arial" panose="020B0604020202020204" pitchFamily="34" charset="0"/>
              </a:rPr>
              <a:t>ORR</a:t>
            </a:r>
            <a:r>
              <a:rPr lang="en-US">
                <a:solidFill>
                  <a:srgbClr val="4E4F4E"/>
                </a:solidFill>
                <a:cs typeface="Arial" panose="020B0604020202020204" pitchFamily="34" charset="0"/>
              </a:rPr>
              <a:t>, overall response rate; </a:t>
            </a:r>
            <a:r>
              <a:rPr lang="en-US" b="1">
                <a:solidFill>
                  <a:srgbClr val="4E4F4E"/>
                </a:solidFill>
                <a:cs typeface="Arial" panose="020B0604020202020204" pitchFamily="34" charset="0"/>
              </a:rPr>
              <a:t>PD</a:t>
            </a:r>
            <a:r>
              <a:rPr lang="en-US">
                <a:solidFill>
                  <a:srgbClr val="4E4F4E"/>
                </a:solidFill>
                <a:cs typeface="Arial" panose="020B0604020202020204" pitchFamily="34" charset="0"/>
              </a:rPr>
              <a:t>, progressive disease; </a:t>
            </a:r>
            <a:r>
              <a:rPr lang="en-US" b="1">
                <a:solidFill>
                  <a:srgbClr val="4E4F4E"/>
                </a:solidFill>
                <a:cs typeface="Arial" panose="020B0604020202020204" pitchFamily="34" charset="0"/>
              </a:rPr>
              <a:t>PR</a:t>
            </a:r>
            <a:r>
              <a:rPr lang="en-US">
                <a:solidFill>
                  <a:srgbClr val="4E4F4E"/>
                </a:solidFill>
                <a:cs typeface="Arial" panose="020B0604020202020204" pitchFamily="34" charset="0"/>
              </a:rPr>
              <a:t>, partial response; </a:t>
            </a:r>
            <a:r>
              <a:rPr lang="en-US" b="1">
                <a:solidFill>
                  <a:srgbClr val="4E4F4E"/>
                </a:solidFill>
                <a:cs typeface="Arial" panose="020B0604020202020204" pitchFamily="34" charset="0"/>
              </a:rPr>
              <a:t>SD</a:t>
            </a:r>
            <a:r>
              <a:rPr lang="en-US">
                <a:solidFill>
                  <a:srgbClr val="4E4F4E"/>
                </a:solidFill>
                <a:cs typeface="Arial" panose="020B0604020202020204" pitchFamily="34" charset="0"/>
              </a:rPr>
              <a:t>, stable disease; </a:t>
            </a:r>
            <a:r>
              <a:rPr lang="en-US" b="1">
                <a:solidFill>
                  <a:srgbClr val="4E4F4E"/>
                </a:solidFill>
                <a:cs typeface="Arial" panose="020B0604020202020204" pitchFamily="34" charset="0"/>
              </a:rPr>
              <a:t>SPD</a:t>
            </a:r>
            <a:r>
              <a:rPr lang="en-US">
                <a:solidFill>
                  <a:srgbClr val="4E4F4E"/>
                </a:solidFill>
                <a:cs typeface="Arial" panose="020B0604020202020204" pitchFamily="34" charset="0"/>
              </a:rPr>
              <a:t>, sum of products of diameters.</a:t>
            </a:r>
          </a:p>
          <a:p>
            <a:r>
              <a:rPr lang="en-US" b="1">
                <a:solidFill>
                  <a:srgbClr val="4E4F4E"/>
                </a:solidFill>
                <a:cs typeface="Arial" panose="020B0604020202020204" pitchFamily="34" charset="0"/>
              </a:rPr>
              <a:t>Coombs CC, et al. Abstract 7513 presented at ASCO 2023. </a:t>
            </a:r>
            <a:r>
              <a:rPr lang="en-US" b="1" err="1">
                <a:solidFill>
                  <a:srgbClr val="4E4F4E"/>
                </a:solidFill>
                <a:cs typeface="Arial" panose="020B0604020202020204" pitchFamily="34" charset="0"/>
              </a:rPr>
              <a:t>Jurczak</a:t>
            </a:r>
            <a:r>
              <a:rPr lang="en-US" b="1">
                <a:solidFill>
                  <a:srgbClr val="4E4F4E"/>
                </a:solidFill>
                <a:cs typeface="Arial" panose="020B0604020202020204" pitchFamily="34" charset="0"/>
              </a:rPr>
              <a:t> W, et al. Abstract P1087 presented at EHA2023. Cheah CY, et al. Abstract P102 presented at 17-ICML.</a:t>
            </a:r>
            <a:endParaRPr lang="en-GB"/>
          </a:p>
        </p:txBody>
      </p:sp>
      <p:sp>
        <p:nvSpPr>
          <p:cNvPr id="4" name="TextBox 3">
            <a:extLst>
              <a:ext uri="{FF2B5EF4-FFF2-40B4-BE49-F238E27FC236}">
                <a16:creationId xmlns:a16="http://schemas.microsoft.com/office/drawing/2014/main" id="{5B806636-50B0-FFBA-EE70-3480B467A42B}"/>
              </a:ext>
            </a:extLst>
          </p:cNvPr>
          <p:cNvSpPr txBox="1"/>
          <p:nvPr/>
        </p:nvSpPr>
        <p:spPr>
          <a:xfrm>
            <a:off x="5597320" y="1673280"/>
            <a:ext cx="2843212" cy="1713845"/>
          </a:xfrm>
          <a:prstGeom prst="rect">
            <a:avLst/>
          </a:prstGeom>
          <a:solidFill>
            <a:schemeClr val="bg2"/>
          </a:solidFill>
          <a:ln>
            <a:noFill/>
          </a:ln>
        </p:spPr>
        <p:txBody>
          <a:bodyPr wrap="square" lIns="144000" tIns="108000" rIns="72000" bIns="108000" rtlCol="0">
            <a:noAutofit/>
          </a:bodyPr>
          <a:lstStyle/>
          <a:p>
            <a:pPr marL="223838" indent="-223838">
              <a:buClr>
                <a:schemeClr val="accent2"/>
              </a:buClr>
              <a:buFont typeface="Arial" panose="020B0604020202020204" pitchFamily="34" charset="0"/>
              <a:buChar char="•"/>
            </a:pPr>
            <a:r>
              <a:rPr lang="en-GB" sz="1400">
                <a:effectLst/>
              </a:rPr>
              <a:t>Pre-treated MCL patients had an ORR of 56.7% (95% CI 45.8-67.1) and a CR rate of 18.9%</a:t>
            </a:r>
          </a:p>
          <a:p>
            <a:pPr marL="223838" indent="-223838">
              <a:buClr>
                <a:schemeClr val="accent2"/>
              </a:buClr>
              <a:buFont typeface="Arial" panose="020B0604020202020204" pitchFamily="34" charset="0"/>
              <a:buChar char="•"/>
            </a:pPr>
            <a:r>
              <a:rPr lang="en-GB" sz="1400"/>
              <a:t>In </a:t>
            </a:r>
            <a:r>
              <a:rPr lang="en-GB" sz="1400" err="1"/>
              <a:t>cBTKi</a:t>
            </a:r>
            <a:r>
              <a:rPr lang="en-GB" sz="1400"/>
              <a:t>-naïve patients, ORR was 85.7% (95% CI 57.2-98.2) and CR rate was 42.9%</a:t>
            </a:r>
            <a:endParaRPr lang="en-GB" sz="1400">
              <a:effectLst/>
            </a:endParaRPr>
          </a:p>
        </p:txBody>
      </p:sp>
      <p:sp>
        <p:nvSpPr>
          <p:cNvPr id="53" name="Rechteck 52">
            <a:extLst>
              <a:ext uri="{FF2B5EF4-FFF2-40B4-BE49-F238E27FC236}">
                <a16:creationId xmlns:a16="http://schemas.microsoft.com/office/drawing/2014/main" id="{46E3D654-C591-790A-6417-E2EE95EE1A28}"/>
              </a:ext>
            </a:extLst>
          </p:cNvPr>
          <p:cNvSpPr/>
          <p:nvPr/>
        </p:nvSpPr>
        <p:spPr>
          <a:xfrm flipH="1">
            <a:off x="2702023" y="3735056"/>
            <a:ext cx="66850" cy="733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a:extLst>
              <a:ext uri="{FF2B5EF4-FFF2-40B4-BE49-F238E27FC236}">
                <a16:creationId xmlns:a16="http://schemas.microsoft.com/office/drawing/2014/main" id="{3B430B03-14B0-5343-999C-BC8B88D9B22A}"/>
              </a:ext>
            </a:extLst>
          </p:cNvPr>
          <p:cNvSpPr/>
          <p:nvPr/>
        </p:nvSpPr>
        <p:spPr>
          <a:xfrm flipH="1">
            <a:off x="2781240" y="3738523"/>
            <a:ext cx="67664" cy="1116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75EF3BB9-A3DD-77A5-9A1A-C4FE27CB11FF}"/>
              </a:ext>
            </a:extLst>
          </p:cNvPr>
          <p:cNvSpPr/>
          <p:nvPr/>
        </p:nvSpPr>
        <p:spPr>
          <a:xfrm flipH="1">
            <a:off x="2861267" y="3735055"/>
            <a:ext cx="67666" cy="3762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D9A1E5E4-F5A4-E686-BBD9-CDBADC04EC07}"/>
              </a:ext>
            </a:extLst>
          </p:cNvPr>
          <p:cNvSpPr/>
          <p:nvPr/>
        </p:nvSpPr>
        <p:spPr>
          <a:xfrm flipH="1">
            <a:off x="2942114" y="3738776"/>
            <a:ext cx="66850" cy="47354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a:extLst>
              <a:ext uri="{FF2B5EF4-FFF2-40B4-BE49-F238E27FC236}">
                <a16:creationId xmlns:a16="http://schemas.microsoft.com/office/drawing/2014/main" id="{3E73CC08-D982-710F-89E6-9AB9D7E9D643}"/>
              </a:ext>
            </a:extLst>
          </p:cNvPr>
          <p:cNvSpPr/>
          <p:nvPr/>
        </p:nvSpPr>
        <p:spPr>
          <a:xfrm flipH="1">
            <a:off x="3022144" y="3726840"/>
            <a:ext cx="66850" cy="5307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615B3553-D27C-8293-0149-821DE43260D2}"/>
              </a:ext>
            </a:extLst>
          </p:cNvPr>
          <p:cNvSpPr/>
          <p:nvPr/>
        </p:nvSpPr>
        <p:spPr>
          <a:xfrm flipH="1">
            <a:off x="3102174" y="3730322"/>
            <a:ext cx="66850" cy="5655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echteck 58">
            <a:extLst>
              <a:ext uri="{FF2B5EF4-FFF2-40B4-BE49-F238E27FC236}">
                <a16:creationId xmlns:a16="http://schemas.microsoft.com/office/drawing/2014/main" id="{434DA4AE-0A02-640C-4E94-F612B408B9E6}"/>
              </a:ext>
            </a:extLst>
          </p:cNvPr>
          <p:cNvSpPr/>
          <p:nvPr/>
        </p:nvSpPr>
        <p:spPr>
          <a:xfrm flipH="1">
            <a:off x="3182204" y="3730526"/>
            <a:ext cx="66850" cy="596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a:extLst>
              <a:ext uri="{FF2B5EF4-FFF2-40B4-BE49-F238E27FC236}">
                <a16:creationId xmlns:a16="http://schemas.microsoft.com/office/drawing/2014/main" id="{C13ECDC0-AB67-1FD1-FE9C-F833C3A88CCE}"/>
              </a:ext>
            </a:extLst>
          </p:cNvPr>
          <p:cNvSpPr/>
          <p:nvPr/>
        </p:nvSpPr>
        <p:spPr>
          <a:xfrm flipH="1">
            <a:off x="3262234" y="3730526"/>
            <a:ext cx="66850" cy="8056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a:extLst>
              <a:ext uri="{FF2B5EF4-FFF2-40B4-BE49-F238E27FC236}">
                <a16:creationId xmlns:a16="http://schemas.microsoft.com/office/drawing/2014/main" id="{0FD105E5-D7A5-512D-2B98-52DFEC4256D1}"/>
              </a:ext>
            </a:extLst>
          </p:cNvPr>
          <p:cNvSpPr/>
          <p:nvPr/>
        </p:nvSpPr>
        <p:spPr>
          <a:xfrm flipH="1">
            <a:off x="3342264" y="3730526"/>
            <a:ext cx="66850" cy="8056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a:extLst>
              <a:ext uri="{FF2B5EF4-FFF2-40B4-BE49-F238E27FC236}">
                <a16:creationId xmlns:a16="http://schemas.microsoft.com/office/drawing/2014/main" id="{BB1BC9F7-56C4-F93C-FE80-C70EBE4B4CD5}"/>
              </a:ext>
            </a:extLst>
          </p:cNvPr>
          <p:cNvSpPr/>
          <p:nvPr/>
        </p:nvSpPr>
        <p:spPr>
          <a:xfrm flipH="1">
            <a:off x="3422293" y="3734398"/>
            <a:ext cx="66850" cy="8330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a:extLst>
              <a:ext uri="{FF2B5EF4-FFF2-40B4-BE49-F238E27FC236}">
                <a16:creationId xmlns:a16="http://schemas.microsoft.com/office/drawing/2014/main" id="{165FD424-3D73-A0A4-9EE9-90F15B830E42}"/>
              </a:ext>
            </a:extLst>
          </p:cNvPr>
          <p:cNvSpPr/>
          <p:nvPr/>
        </p:nvSpPr>
        <p:spPr>
          <a:xfrm flipH="1">
            <a:off x="3502313" y="3735055"/>
            <a:ext cx="66860" cy="8440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a:extLst>
              <a:ext uri="{FF2B5EF4-FFF2-40B4-BE49-F238E27FC236}">
                <a16:creationId xmlns:a16="http://schemas.microsoft.com/office/drawing/2014/main" id="{17891E8A-173A-D837-64D3-FEABB48DF373}"/>
              </a:ext>
            </a:extLst>
          </p:cNvPr>
          <p:cNvSpPr/>
          <p:nvPr/>
        </p:nvSpPr>
        <p:spPr>
          <a:xfrm flipH="1">
            <a:off x="3582353" y="3730322"/>
            <a:ext cx="66850" cy="9529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C7AF5D67-B233-D761-B129-2A7851EBDF89}"/>
              </a:ext>
            </a:extLst>
          </p:cNvPr>
          <p:cNvSpPr/>
          <p:nvPr/>
        </p:nvSpPr>
        <p:spPr>
          <a:xfrm flipH="1">
            <a:off x="3654790" y="3735055"/>
            <a:ext cx="74441" cy="10686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A740A04D-1327-FBEF-8C75-3E04A655D7BF}"/>
              </a:ext>
            </a:extLst>
          </p:cNvPr>
          <p:cNvSpPr/>
          <p:nvPr/>
        </p:nvSpPr>
        <p:spPr>
          <a:xfrm flipH="1">
            <a:off x="3738320" y="3735055"/>
            <a:ext cx="70941" cy="11312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echteck 66">
            <a:extLst>
              <a:ext uri="{FF2B5EF4-FFF2-40B4-BE49-F238E27FC236}">
                <a16:creationId xmlns:a16="http://schemas.microsoft.com/office/drawing/2014/main" id="{BB6F4B95-1101-4B92-967E-17A8A2903CAF}"/>
              </a:ext>
            </a:extLst>
          </p:cNvPr>
          <p:cNvSpPr/>
          <p:nvPr/>
        </p:nvSpPr>
        <p:spPr>
          <a:xfrm flipH="1">
            <a:off x="3822440" y="3735055"/>
            <a:ext cx="66850" cy="114842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B053FD5C-B11B-2D0D-07BF-AAF23CA2AEFD}"/>
              </a:ext>
            </a:extLst>
          </p:cNvPr>
          <p:cNvSpPr/>
          <p:nvPr/>
        </p:nvSpPr>
        <p:spPr>
          <a:xfrm flipH="1">
            <a:off x="3902471" y="3730526"/>
            <a:ext cx="66850" cy="117010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84F15207-1D88-8491-80A1-C9519012E8CA}"/>
              </a:ext>
            </a:extLst>
          </p:cNvPr>
          <p:cNvSpPr/>
          <p:nvPr/>
        </p:nvSpPr>
        <p:spPr>
          <a:xfrm flipH="1">
            <a:off x="3982501" y="3735055"/>
            <a:ext cx="66850" cy="12036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a:extLst>
              <a:ext uri="{FF2B5EF4-FFF2-40B4-BE49-F238E27FC236}">
                <a16:creationId xmlns:a16="http://schemas.microsoft.com/office/drawing/2014/main" id="{6B76D6DF-4E07-E93C-16D2-9D17A55AD89D}"/>
              </a:ext>
            </a:extLst>
          </p:cNvPr>
          <p:cNvSpPr/>
          <p:nvPr/>
        </p:nvSpPr>
        <p:spPr>
          <a:xfrm flipH="1">
            <a:off x="4062531" y="3735055"/>
            <a:ext cx="66850" cy="12572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extLst>
              <a:ext uri="{FF2B5EF4-FFF2-40B4-BE49-F238E27FC236}">
                <a16:creationId xmlns:a16="http://schemas.microsoft.com/office/drawing/2014/main" id="{C90F5B25-5006-0F3C-3ABC-096EF0A8D71B}"/>
              </a:ext>
            </a:extLst>
          </p:cNvPr>
          <p:cNvSpPr/>
          <p:nvPr/>
        </p:nvSpPr>
        <p:spPr>
          <a:xfrm flipH="1">
            <a:off x="4142560" y="3735055"/>
            <a:ext cx="66850" cy="12743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A57F585D-C475-4B5A-42AF-CF6CA63B2663}"/>
              </a:ext>
            </a:extLst>
          </p:cNvPr>
          <p:cNvSpPr/>
          <p:nvPr/>
        </p:nvSpPr>
        <p:spPr>
          <a:xfrm flipH="1">
            <a:off x="4222591" y="3728095"/>
            <a:ext cx="66850" cy="12867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A4E0396B-19CD-22F6-661F-68A45D339E66}"/>
              </a:ext>
            </a:extLst>
          </p:cNvPr>
          <p:cNvSpPr/>
          <p:nvPr/>
        </p:nvSpPr>
        <p:spPr>
          <a:xfrm flipH="1">
            <a:off x="4302622" y="3730322"/>
            <a:ext cx="66850" cy="129622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a:extLst>
              <a:ext uri="{FF2B5EF4-FFF2-40B4-BE49-F238E27FC236}">
                <a16:creationId xmlns:a16="http://schemas.microsoft.com/office/drawing/2014/main" id="{7080CBD4-4EE6-5AF6-1851-219FE1633A32}"/>
              </a:ext>
            </a:extLst>
          </p:cNvPr>
          <p:cNvSpPr/>
          <p:nvPr/>
        </p:nvSpPr>
        <p:spPr>
          <a:xfrm flipH="1">
            <a:off x="4382652" y="3730322"/>
            <a:ext cx="66850" cy="129622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a:extLst>
              <a:ext uri="{FF2B5EF4-FFF2-40B4-BE49-F238E27FC236}">
                <a16:creationId xmlns:a16="http://schemas.microsoft.com/office/drawing/2014/main" id="{6495A279-BDD5-FB1A-8AD1-3B39F0C9035B}"/>
              </a:ext>
            </a:extLst>
          </p:cNvPr>
          <p:cNvSpPr/>
          <p:nvPr/>
        </p:nvSpPr>
        <p:spPr>
          <a:xfrm flipH="1">
            <a:off x="4462682" y="3738524"/>
            <a:ext cx="66850" cy="129622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a16="http://schemas.microsoft.com/office/drawing/2014/main" id="{6D1535B1-D135-1D9F-D4D9-9153C434BEC8}"/>
              </a:ext>
            </a:extLst>
          </p:cNvPr>
          <p:cNvSpPr/>
          <p:nvPr/>
        </p:nvSpPr>
        <p:spPr>
          <a:xfrm flipH="1">
            <a:off x="4542712" y="3730322"/>
            <a:ext cx="66850" cy="131959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a:extLst>
              <a:ext uri="{FF2B5EF4-FFF2-40B4-BE49-F238E27FC236}">
                <a16:creationId xmlns:a16="http://schemas.microsoft.com/office/drawing/2014/main" id="{A22125C8-1BB2-E0C0-5315-0D8F6FA5071F}"/>
              </a:ext>
            </a:extLst>
          </p:cNvPr>
          <p:cNvSpPr/>
          <p:nvPr/>
        </p:nvSpPr>
        <p:spPr>
          <a:xfrm flipH="1">
            <a:off x="4622742" y="3730322"/>
            <a:ext cx="66850" cy="135243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a:extLst>
              <a:ext uri="{FF2B5EF4-FFF2-40B4-BE49-F238E27FC236}">
                <a16:creationId xmlns:a16="http://schemas.microsoft.com/office/drawing/2014/main" id="{6515D227-FF85-0514-4ACC-484B517ABD7B}"/>
              </a:ext>
            </a:extLst>
          </p:cNvPr>
          <p:cNvSpPr/>
          <p:nvPr/>
        </p:nvSpPr>
        <p:spPr>
          <a:xfrm flipH="1">
            <a:off x="4702772" y="3740743"/>
            <a:ext cx="66850" cy="135243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hteck 79">
            <a:extLst>
              <a:ext uri="{FF2B5EF4-FFF2-40B4-BE49-F238E27FC236}">
                <a16:creationId xmlns:a16="http://schemas.microsoft.com/office/drawing/2014/main" id="{65A73AB2-20EE-BDD8-05D4-48F1FA9C06E3}"/>
              </a:ext>
            </a:extLst>
          </p:cNvPr>
          <p:cNvSpPr/>
          <p:nvPr/>
        </p:nvSpPr>
        <p:spPr>
          <a:xfrm flipH="1">
            <a:off x="4782802" y="3730322"/>
            <a:ext cx="66850" cy="139224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Rechteck 80">
            <a:extLst>
              <a:ext uri="{FF2B5EF4-FFF2-40B4-BE49-F238E27FC236}">
                <a16:creationId xmlns:a16="http://schemas.microsoft.com/office/drawing/2014/main" id="{8D4942C3-B19F-57E1-C879-A6E7188C3243}"/>
              </a:ext>
            </a:extLst>
          </p:cNvPr>
          <p:cNvSpPr/>
          <p:nvPr/>
        </p:nvSpPr>
        <p:spPr>
          <a:xfrm flipH="1">
            <a:off x="4862831" y="3730323"/>
            <a:ext cx="66850" cy="1413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Rechteck 81">
            <a:extLst>
              <a:ext uri="{FF2B5EF4-FFF2-40B4-BE49-F238E27FC236}">
                <a16:creationId xmlns:a16="http://schemas.microsoft.com/office/drawing/2014/main" id="{32B2332E-7448-8C08-453B-032B99E60080}"/>
              </a:ext>
            </a:extLst>
          </p:cNvPr>
          <p:cNvSpPr/>
          <p:nvPr/>
        </p:nvSpPr>
        <p:spPr>
          <a:xfrm flipH="1">
            <a:off x="4942861" y="3732939"/>
            <a:ext cx="66850" cy="1413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a:extLst>
              <a:ext uri="{FF2B5EF4-FFF2-40B4-BE49-F238E27FC236}">
                <a16:creationId xmlns:a16="http://schemas.microsoft.com/office/drawing/2014/main" id="{04DC9B34-644A-8D43-06E0-47FC1518107A}"/>
              </a:ext>
            </a:extLst>
          </p:cNvPr>
          <p:cNvSpPr/>
          <p:nvPr/>
        </p:nvSpPr>
        <p:spPr>
          <a:xfrm flipH="1">
            <a:off x="5022891" y="3739408"/>
            <a:ext cx="66850" cy="1413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a:extLst>
              <a:ext uri="{FF2B5EF4-FFF2-40B4-BE49-F238E27FC236}">
                <a16:creationId xmlns:a16="http://schemas.microsoft.com/office/drawing/2014/main" id="{BD917457-CC04-F99D-5B85-35D31AC31DD1}"/>
              </a:ext>
            </a:extLst>
          </p:cNvPr>
          <p:cNvSpPr/>
          <p:nvPr/>
        </p:nvSpPr>
        <p:spPr>
          <a:xfrm flipH="1">
            <a:off x="5101396" y="3735055"/>
            <a:ext cx="68373" cy="14289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Rechteck 84">
            <a:extLst>
              <a:ext uri="{FF2B5EF4-FFF2-40B4-BE49-F238E27FC236}">
                <a16:creationId xmlns:a16="http://schemas.microsoft.com/office/drawing/2014/main" id="{F91AA5FA-81C5-1EE9-596B-1DC67AFB2975}"/>
              </a:ext>
            </a:extLst>
          </p:cNvPr>
          <p:cNvSpPr/>
          <p:nvPr/>
        </p:nvSpPr>
        <p:spPr>
          <a:xfrm flipH="1">
            <a:off x="5182951" y="3730322"/>
            <a:ext cx="66850" cy="147701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Rechteck 85">
            <a:extLst>
              <a:ext uri="{FF2B5EF4-FFF2-40B4-BE49-F238E27FC236}">
                <a16:creationId xmlns:a16="http://schemas.microsoft.com/office/drawing/2014/main" id="{4EA8BCCD-BC19-462E-6A03-11D61B5E92C4}"/>
              </a:ext>
            </a:extLst>
          </p:cNvPr>
          <p:cNvSpPr/>
          <p:nvPr/>
        </p:nvSpPr>
        <p:spPr>
          <a:xfrm flipH="1">
            <a:off x="5262981" y="3730322"/>
            <a:ext cx="66850" cy="150403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Rechteck 86">
            <a:extLst>
              <a:ext uri="{FF2B5EF4-FFF2-40B4-BE49-F238E27FC236}">
                <a16:creationId xmlns:a16="http://schemas.microsoft.com/office/drawing/2014/main" id="{6C1A918A-AF05-0442-88FB-4C78B17121DC}"/>
              </a:ext>
            </a:extLst>
          </p:cNvPr>
          <p:cNvSpPr/>
          <p:nvPr/>
        </p:nvSpPr>
        <p:spPr>
          <a:xfrm flipH="1">
            <a:off x="5343011" y="3740743"/>
            <a:ext cx="66850" cy="150403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Rechteck 87">
            <a:extLst>
              <a:ext uri="{FF2B5EF4-FFF2-40B4-BE49-F238E27FC236}">
                <a16:creationId xmlns:a16="http://schemas.microsoft.com/office/drawing/2014/main" id="{250C5A10-A8AB-73D8-CC08-D104A58BE62A}"/>
              </a:ext>
            </a:extLst>
          </p:cNvPr>
          <p:cNvSpPr/>
          <p:nvPr/>
        </p:nvSpPr>
        <p:spPr>
          <a:xfrm flipH="1">
            <a:off x="5423041" y="3730322"/>
            <a:ext cx="66850" cy="154558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Rechteck 88">
            <a:extLst>
              <a:ext uri="{FF2B5EF4-FFF2-40B4-BE49-F238E27FC236}">
                <a16:creationId xmlns:a16="http://schemas.microsoft.com/office/drawing/2014/main" id="{98914A17-83DD-EFDC-E146-B2341DE705A9}"/>
              </a:ext>
            </a:extLst>
          </p:cNvPr>
          <p:cNvSpPr/>
          <p:nvPr/>
        </p:nvSpPr>
        <p:spPr>
          <a:xfrm flipH="1">
            <a:off x="5503071" y="3740743"/>
            <a:ext cx="66850" cy="154558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8614AF18-7440-39FD-5D06-94703E6315C0}"/>
              </a:ext>
            </a:extLst>
          </p:cNvPr>
          <p:cNvSpPr/>
          <p:nvPr/>
        </p:nvSpPr>
        <p:spPr>
          <a:xfrm flipH="1">
            <a:off x="5583100" y="3723359"/>
            <a:ext cx="66850" cy="159430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Rechteck 90">
            <a:extLst>
              <a:ext uri="{FF2B5EF4-FFF2-40B4-BE49-F238E27FC236}">
                <a16:creationId xmlns:a16="http://schemas.microsoft.com/office/drawing/2014/main" id="{09EC35A6-1731-B32D-02A7-14F1935B2D63}"/>
              </a:ext>
            </a:extLst>
          </p:cNvPr>
          <p:cNvSpPr/>
          <p:nvPr/>
        </p:nvSpPr>
        <p:spPr>
          <a:xfrm flipH="1">
            <a:off x="5663130" y="3730322"/>
            <a:ext cx="66851" cy="162486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Rechteck 91">
            <a:extLst>
              <a:ext uri="{FF2B5EF4-FFF2-40B4-BE49-F238E27FC236}">
                <a16:creationId xmlns:a16="http://schemas.microsoft.com/office/drawing/2014/main" id="{BF5CCEE3-24FB-85F7-55B9-E8962791330C}"/>
              </a:ext>
            </a:extLst>
          </p:cNvPr>
          <p:cNvSpPr/>
          <p:nvPr/>
        </p:nvSpPr>
        <p:spPr>
          <a:xfrm flipH="1">
            <a:off x="5743160" y="3731573"/>
            <a:ext cx="66850" cy="16549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Rechteck 92">
            <a:extLst>
              <a:ext uri="{FF2B5EF4-FFF2-40B4-BE49-F238E27FC236}">
                <a16:creationId xmlns:a16="http://schemas.microsoft.com/office/drawing/2014/main" id="{BB93E636-B26C-5314-EB3A-3E4EA9EEC0F2}"/>
              </a:ext>
            </a:extLst>
          </p:cNvPr>
          <p:cNvSpPr/>
          <p:nvPr/>
        </p:nvSpPr>
        <p:spPr>
          <a:xfrm flipH="1">
            <a:off x="5823192" y="3730322"/>
            <a:ext cx="66850" cy="1695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Rechteck 93">
            <a:extLst>
              <a:ext uri="{FF2B5EF4-FFF2-40B4-BE49-F238E27FC236}">
                <a16:creationId xmlns:a16="http://schemas.microsoft.com/office/drawing/2014/main" id="{D3F35D65-1AF7-9244-97BB-9BC58E693231}"/>
              </a:ext>
            </a:extLst>
          </p:cNvPr>
          <p:cNvSpPr/>
          <p:nvPr/>
        </p:nvSpPr>
        <p:spPr>
          <a:xfrm flipH="1">
            <a:off x="5903221" y="3730322"/>
            <a:ext cx="66850" cy="17487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Rechteck 94">
            <a:extLst>
              <a:ext uri="{FF2B5EF4-FFF2-40B4-BE49-F238E27FC236}">
                <a16:creationId xmlns:a16="http://schemas.microsoft.com/office/drawing/2014/main" id="{15C32B41-22B6-3F6B-3A5D-A0D39E96244C}"/>
              </a:ext>
            </a:extLst>
          </p:cNvPr>
          <p:cNvSpPr/>
          <p:nvPr/>
        </p:nvSpPr>
        <p:spPr>
          <a:xfrm flipH="1">
            <a:off x="5983251" y="3739408"/>
            <a:ext cx="66850" cy="17487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Rechteck 95">
            <a:extLst>
              <a:ext uri="{FF2B5EF4-FFF2-40B4-BE49-F238E27FC236}">
                <a16:creationId xmlns:a16="http://schemas.microsoft.com/office/drawing/2014/main" id="{FAD394EA-5980-F260-702D-64344CD860D5}"/>
              </a:ext>
            </a:extLst>
          </p:cNvPr>
          <p:cNvSpPr/>
          <p:nvPr/>
        </p:nvSpPr>
        <p:spPr>
          <a:xfrm flipH="1">
            <a:off x="6063281" y="3729547"/>
            <a:ext cx="66850" cy="177096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Rechteck 96">
            <a:extLst>
              <a:ext uri="{FF2B5EF4-FFF2-40B4-BE49-F238E27FC236}">
                <a16:creationId xmlns:a16="http://schemas.microsoft.com/office/drawing/2014/main" id="{486FAC43-696E-7E46-F426-879C7279995C}"/>
              </a:ext>
            </a:extLst>
          </p:cNvPr>
          <p:cNvSpPr/>
          <p:nvPr/>
        </p:nvSpPr>
        <p:spPr>
          <a:xfrm flipH="1">
            <a:off x="6143311" y="3739408"/>
            <a:ext cx="66850" cy="177096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Rechteck 97">
            <a:extLst>
              <a:ext uri="{FF2B5EF4-FFF2-40B4-BE49-F238E27FC236}">
                <a16:creationId xmlns:a16="http://schemas.microsoft.com/office/drawing/2014/main" id="{81E3300E-FD27-471C-E7A7-B854561C6F65}"/>
              </a:ext>
            </a:extLst>
          </p:cNvPr>
          <p:cNvSpPr/>
          <p:nvPr/>
        </p:nvSpPr>
        <p:spPr>
          <a:xfrm flipH="1">
            <a:off x="6223341" y="3728756"/>
            <a:ext cx="66850"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Rechteck 98">
            <a:extLst>
              <a:ext uri="{FF2B5EF4-FFF2-40B4-BE49-F238E27FC236}">
                <a16:creationId xmlns:a16="http://schemas.microsoft.com/office/drawing/2014/main" id="{76683800-3055-6E74-8A3E-9B0B5009F957}"/>
              </a:ext>
            </a:extLst>
          </p:cNvPr>
          <p:cNvSpPr/>
          <p:nvPr/>
        </p:nvSpPr>
        <p:spPr>
          <a:xfrm flipH="1">
            <a:off x="6303371" y="3728756"/>
            <a:ext cx="66851"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Rechteck 99">
            <a:extLst>
              <a:ext uri="{FF2B5EF4-FFF2-40B4-BE49-F238E27FC236}">
                <a16:creationId xmlns:a16="http://schemas.microsoft.com/office/drawing/2014/main" id="{2A0C2D97-733C-9754-2201-36DCC25F0214}"/>
              </a:ext>
            </a:extLst>
          </p:cNvPr>
          <p:cNvSpPr/>
          <p:nvPr/>
        </p:nvSpPr>
        <p:spPr>
          <a:xfrm flipH="1">
            <a:off x="6383402" y="3728756"/>
            <a:ext cx="66850"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Rechteck 100">
            <a:extLst>
              <a:ext uri="{FF2B5EF4-FFF2-40B4-BE49-F238E27FC236}">
                <a16:creationId xmlns:a16="http://schemas.microsoft.com/office/drawing/2014/main" id="{09A9BAC7-41C2-27DB-83EA-184E5B280A21}"/>
              </a:ext>
            </a:extLst>
          </p:cNvPr>
          <p:cNvSpPr/>
          <p:nvPr/>
        </p:nvSpPr>
        <p:spPr>
          <a:xfrm flipH="1">
            <a:off x="6463432" y="3729547"/>
            <a:ext cx="66850"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Rechteck 101">
            <a:extLst>
              <a:ext uri="{FF2B5EF4-FFF2-40B4-BE49-F238E27FC236}">
                <a16:creationId xmlns:a16="http://schemas.microsoft.com/office/drawing/2014/main" id="{D10DD75D-6079-B047-1903-58B761B8214D}"/>
              </a:ext>
            </a:extLst>
          </p:cNvPr>
          <p:cNvSpPr/>
          <p:nvPr/>
        </p:nvSpPr>
        <p:spPr>
          <a:xfrm flipH="1">
            <a:off x="6543462" y="3729547"/>
            <a:ext cx="66850"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Rechteck 102">
            <a:extLst>
              <a:ext uri="{FF2B5EF4-FFF2-40B4-BE49-F238E27FC236}">
                <a16:creationId xmlns:a16="http://schemas.microsoft.com/office/drawing/2014/main" id="{8F7CEB7A-D3A4-9286-E2C8-71DEA21F549B}"/>
              </a:ext>
            </a:extLst>
          </p:cNvPr>
          <p:cNvSpPr/>
          <p:nvPr/>
        </p:nvSpPr>
        <p:spPr>
          <a:xfrm flipH="1">
            <a:off x="6623492" y="3729547"/>
            <a:ext cx="66850"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Rechteck 103">
            <a:extLst>
              <a:ext uri="{FF2B5EF4-FFF2-40B4-BE49-F238E27FC236}">
                <a16:creationId xmlns:a16="http://schemas.microsoft.com/office/drawing/2014/main" id="{0917E329-1CA3-5D2C-FA86-8830D6459D64}"/>
              </a:ext>
            </a:extLst>
          </p:cNvPr>
          <p:cNvSpPr/>
          <p:nvPr/>
        </p:nvSpPr>
        <p:spPr>
          <a:xfrm flipH="1">
            <a:off x="6703522" y="3729547"/>
            <a:ext cx="66850" cy="18115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Rechteck 104">
            <a:extLst>
              <a:ext uri="{FF2B5EF4-FFF2-40B4-BE49-F238E27FC236}">
                <a16:creationId xmlns:a16="http://schemas.microsoft.com/office/drawing/2014/main" id="{8645F739-1BDE-1A53-B2BD-C9CA9E0F1879}"/>
              </a:ext>
            </a:extLst>
          </p:cNvPr>
          <p:cNvSpPr/>
          <p:nvPr/>
        </p:nvSpPr>
        <p:spPr>
          <a:xfrm flipH="1">
            <a:off x="6783552" y="3729547"/>
            <a:ext cx="66850"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Rechteck 105">
            <a:extLst>
              <a:ext uri="{FF2B5EF4-FFF2-40B4-BE49-F238E27FC236}">
                <a16:creationId xmlns:a16="http://schemas.microsoft.com/office/drawing/2014/main" id="{443D2079-46A8-D152-CF70-7CA08ED8FE37}"/>
              </a:ext>
            </a:extLst>
          </p:cNvPr>
          <p:cNvSpPr/>
          <p:nvPr/>
        </p:nvSpPr>
        <p:spPr>
          <a:xfrm flipH="1">
            <a:off x="6863582" y="3729547"/>
            <a:ext cx="76665"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Rechteck 106">
            <a:extLst>
              <a:ext uri="{FF2B5EF4-FFF2-40B4-BE49-F238E27FC236}">
                <a16:creationId xmlns:a16="http://schemas.microsoft.com/office/drawing/2014/main" id="{85493CAD-82FE-3986-1914-E9054AE7FEDD}"/>
              </a:ext>
            </a:extLst>
          </p:cNvPr>
          <p:cNvSpPr/>
          <p:nvPr/>
        </p:nvSpPr>
        <p:spPr>
          <a:xfrm flipH="1">
            <a:off x="6953427" y="3732237"/>
            <a:ext cx="71466"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Rechteck 107">
            <a:extLst>
              <a:ext uri="{FF2B5EF4-FFF2-40B4-BE49-F238E27FC236}">
                <a16:creationId xmlns:a16="http://schemas.microsoft.com/office/drawing/2014/main" id="{42AF6C2F-EC72-24B4-1D7F-60B9A388E0CA}"/>
              </a:ext>
            </a:extLst>
          </p:cNvPr>
          <p:cNvSpPr/>
          <p:nvPr/>
        </p:nvSpPr>
        <p:spPr>
          <a:xfrm flipH="1">
            <a:off x="7038073" y="3732237"/>
            <a:ext cx="71466"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Rechteck 108">
            <a:extLst>
              <a:ext uri="{FF2B5EF4-FFF2-40B4-BE49-F238E27FC236}">
                <a16:creationId xmlns:a16="http://schemas.microsoft.com/office/drawing/2014/main" id="{BBF31DBE-B2E0-0243-7C81-699AB97F61D5}"/>
              </a:ext>
            </a:extLst>
          </p:cNvPr>
          <p:cNvSpPr/>
          <p:nvPr/>
        </p:nvSpPr>
        <p:spPr>
          <a:xfrm flipH="1">
            <a:off x="7122719" y="3732237"/>
            <a:ext cx="71466"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Rechteck 116">
            <a:extLst>
              <a:ext uri="{FF2B5EF4-FFF2-40B4-BE49-F238E27FC236}">
                <a16:creationId xmlns:a16="http://schemas.microsoft.com/office/drawing/2014/main" id="{F02ADC8C-F4F0-4959-B784-45D6B1883636}"/>
              </a:ext>
            </a:extLst>
          </p:cNvPr>
          <p:cNvSpPr/>
          <p:nvPr/>
        </p:nvSpPr>
        <p:spPr>
          <a:xfrm flipH="1">
            <a:off x="7207365" y="3732237"/>
            <a:ext cx="71466"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Rechteck 117">
            <a:extLst>
              <a:ext uri="{FF2B5EF4-FFF2-40B4-BE49-F238E27FC236}">
                <a16:creationId xmlns:a16="http://schemas.microsoft.com/office/drawing/2014/main" id="{60C58694-13C0-1615-FDDE-3E1A9C9DFD81}"/>
              </a:ext>
            </a:extLst>
          </p:cNvPr>
          <p:cNvSpPr/>
          <p:nvPr/>
        </p:nvSpPr>
        <p:spPr>
          <a:xfrm flipH="1">
            <a:off x="7292011" y="3732237"/>
            <a:ext cx="71466"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Rechteck 118">
            <a:extLst>
              <a:ext uri="{FF2B5EF4-FFF2-40B4-BE49-F238E27FC236}">
                <a16:creationId xmlns:a16="http://schemas.microsoft.com/office/drawing/2014/main" id="{00E06A59-749B-8C14-1CBF-63D70B9EDAD4}"/>
              </a:ext>
            </a:extLst>
          </p:cNvPr>
          <p:cNvSpPr/>
          <p:nvPr/>
        </p:nvSpPr>
        <p:spPr>
          <a:xfrm flipH="1">
            <a:off x="7376657" y="3732237"/>
            <a:ext cx="71466"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Rechteck 119">
            <a:extLst>
              <a:ext uri="{FF2B5EF4-FFF2-40B4-BE49-F238E27FC236}">
                <a16:creationId xmlns:a16="http://schemas.microsoft.com/office/drawing/2014/main" id="{7A22D0E4-3B27-7058-DBCB-2F3377A15BAF}"/>
              </a:ext>
            </a:extLst>
          </p:cNvPr>
          <p:cNvSpPr/>
          <p:nvPr/>
        </p:nvSpPr>
        <p:spPr>
          <a:xfrm flipH="1">
            <a:off x="7461303" y="3732237"/>
            <a:ext cx="71466"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Rechteck 120">
            <a:extLst>
              <a:ext uri="{FF2B5EF4-FFF2-40B4-BE49-F238E27FC236}">
                <a16:creationId xmlns:a16="http://schemas.microsoft.com/office/drawing/2014/main" id="{568546DB-7E50-0137-1F6D-CD22FE13073F}"/>
              </a:ext>
            </a:extLst>
          </p:cNvPr>
          <p:cNvSpPr/>
          <p:nvPr/>
        </p:nvSpPr>
        <p:spPr>
          <a:xfrm flipH="1">
            <a:off x="7545949" y="3732237"/>
            <a:ext cx="71466" cy="18115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Rechteck 121">
            <a:extLst>
              <a:ext uri="{FF2B5EF4-FFF2-40B4-BE49-F238E27FC236}">
                <a16:creationId xmlns:a16="http://schemas.microsoft.com/office/drawing/2014/main" id="{2E9FCC13-12DF-FE83-7DB9-5869BEA56E35}"/>
              </a:ext>
            </a:extLst>
          </p:cNvPr>
          <p:cNvSpPr/>
          <p:nvPr/>
        </p:nvSpPr>
        <p:spPr>
          <a:xfrm flipH="1">
            <a:off x="7630595" y="3732237"/>
            <a:ext cx="71466"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Rechteck 122">
            <a:extLst>
              <a:ext uri="{FF2B5EF4-FFF2-40B4-BE49-F238E27FC236}">
                <a16:creationId xmlns:a16="http://schemas.microsoft.com/office/drawing/2014/main" id="{551AADD8-0562-429F-540F-AC50C2483523}"/>
              </a:ext>
            </a:extLst>
          </p:cNvPr>
          <p:cNvSpPr/>
          <p:nvPr/>
        </p:nvSpPr>
        <p:spPr>
          <a:xfrm flipH="1">
            <a:off x="7715241" y="3732237"/>
            <a:ext cx="71466"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4" name="Rechteck 123">
            <a:extLst>
              <a:ext uri="{FF2B5EF4-FFF2-40B4-BE49-F238E27FC236}">
                <a16:creationId xmlns:a16="http://schemas.microsoft.com/office/drawing/2014/main" id="{5D25FB12-E817-0356-37A1-449C1DABA1E7}"/>
              </a:ext>
            </a:extLst>
          </p:cNvPr>
          <p:cNvSpPr/>
          <p:nvPr/>
        </p:nvSpPr>
        <p:spPr>
          <a:xfrm flipH="1">
            <a:off x="7799887" y="3732237"/>
            <a:ext cx="71466" cy="18115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Rechteck 124">
            <a:extLst>
              <a:ext uri="{FF2B5EF4-FFF2-40B4-BE49-F238E27FC236}">
                <a16:creationId xmlns:a16="http://schemas.microsoft.com/office/drawing/2014/main" id="{6FF65066-3ABB-F655-3A1C-D02E6B234B44}"/>
              </a:ext>
            </a:extLst>
          </p:cNvPr>
          <p:cNvSpPr/>
          <p:nvPr/>
        </p:nvSpPr>
        <p:spPr>
          <a:xfrm flipH="1">
            <a:off x="7884533" y="3732237"/>
            <a:ext cx="71466" cy="18115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Rechteck 126">
            <a:extLst>
              <a:ext uri="{FF2B5EF4-FFF2-40B4-BE49-F238E27FC236}">
                <a16:creationId xmlns:a16="http://schemas.microsoft.com/office/drawing/2014/main" id="{EF010418-9966-4D98-FE54-D2017FCE3527}"/>
              </a:ext>
            </a:extLst>
          </p:cNvPr>
          <p:cNvSpPr/>
          <p:nvPr/>
        </p:nvSpPr>
        <p:spPr>
          <a:xfrm flipH="1">
            <a:off x="7969179" y="3732237"/>
            <a:ext cx="71466"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Rechteck 127">
            <a:extLst>
              <a:ext uri="{FF2B5EF4-FFF2-40B4-BE49-F238E27FC236}">
                <a16:creationId xmlns:a16="http://schemas.microsoft.com/office/drawing/2014/main" id="{6CAC4290-48E1-C47F-BC64-9C7B77B8565C}"/>
              </a:ext>
            </a:extLst>
          </p:cNvPr>
          <p:cNvSpPr/>
          <p:nvPr/>
        </p:nvSpPr>
        <p:spPr>
          <a:xfrm flipH="1">
            <a:off x="8053825" y="3732237"/>
            <a:ext cx="71466" cy="18115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9" name="Rechteck 128">
            <a:extLst>
              <a:ext uri="{FF2B5EF4-FFF2-40B4-BE49-F238E27FC236}">
                <a16:creationId xmlns:a16="http://schemas.microsoft.com/office/drawing/2014/main" id="{B97C9DCE-63D7-2C6D-19CA-25856C0353F1}"/>
              </a:ext>
            </a:extLst>
          </p:cNvPr>
          <p:cNvSpPr/>
          <p:nvPr/>
        </p:nvSpPr>
        <p:spPr>
          <a:xfrm flipH="1">
            <a:off x="8138471" y="3732237"/>
            <a:ext cx="71466"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Rechteck 129">
            <a:extLst>
              <a:ext uri="{FF2B5EF4-FFF2-40B4-BE49-F238E27FC236}">
                <a16:creationId xmlns:a16="http://schemas.microsoft.com/office/drawing/2014/main" id="{8FDC6705-DA45-4317-4198-A264C4A8709A}"/>
              </a:ext>
            </a:extLst>
          </p:cNvPr>
          <p:cNvSpPr/>
          <p:nvPr/>
        </p:nvSpPr>
        <p:spPr>
          <a:xfrm flipH="1">
            <a:off x="8223107" y="3732237"/>
            <a:ext cx="71466" cy="1811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0" name="Gruppieren 149">
            <a:extLst>
              <a:ext uri="{FF2B5EF4-FFF2-40B4-BE49-F238E27FC236}">
                <a16:creationId xmlns:a16="http://schemas.microsoft.com/office/drawing/2014/main" id="{395DC750-DC29-26B9-8A17-03C4E3AB2F01}"/>
              </a:ext>
            </a:extLst>
          </p:cNvPr>
          <p:cNvGrpSpPr/>
          <p:nvPr/>
        </p:nvGrpSpPr>
        <p:grpSpPr>
          <a:xfrm rot="10800000">
            <a:off x="1328341" y="1916077"/>
            <a:ext cx="1305106" cy="1826232"/>
            <a:chOff x="3555980" y="3650434"/>
            <a:chExt cx="892568" cy="1248976"/>
          </a:xfrm>
        </p:grpSpPr>
        <p:sp>
          <p:nvSpPr>
            <p:cNvPr id="134" name="Rechteck 133">
              <a:extLst>
                <a:ext uri="{FF2B5EF4-FFF2-40B4-BE49-F238E27FC236}">
                  <a16:creationId xmlns:a16="http://schemas.microsoft.com/office/drawing/2014/main" id="{111045E7-F589-06CC-A60B-C4C069850BCB}"/>
                </a:ext>
              </a:extLst>
            </p:cNvPr>
            <p:cNvSpPr/>
            <p:nvPr/>
          </p:nvSpPr>
          <p:spPr>
            <a:xfrm flipH="1">
              <a:off x="3555980" y="3650434"/>
              <a:ext cx="50483" cy="457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5" name="Rechteck 134">
              <a:extLst>
                <a:ext uri="{FF2B5EF4-FFF2-40B4-BE49-F238E27FC236}">
                  <a16:creationId xmlns:a16="http://schemas.microsoft.com/office/drawing/2014/main" id="{D9812686-CA59-5F68-C411-DA104A0CB174}"/>
                </a:ext>
              </a:extLst>
            </p:cNvPr>
            <p:cNvSpPr/>
            <p:nvPr/>
          </p:nvSpPr>
          <p:spPr>
            <a:xfrm flipH="1">
              <a:off x="3616883" y="3659158"/>
              <a:ext cx="45719" cy="5218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6" name="Rechteck 135">
              <a:extLst>
                <a:ext uri="{FF2B5EF4-FFF2-40B4-BE49-F238E27FC236}">
                  <a16:creationId xmlns:a16="http://schemas.microsoft.com/office/drawing/2014/main" id="{D03275F6-131A-4EB4-D6C9-F6941433AAF8}"/>
                </a:ext>
              </a:extLst>
            </p:cNvPr>
            <p:cNvSpPr/>
            <p:nvPr/>
          </p:nvSpPr>
          <p:spPr>
            <a:xfrm flipH="1">
              <a:off x="3673022" y="3658485"/>
              <a:ext cx="45719" cy="610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7" name="Rechteck 136">
              <a:extLst>
                <a:ext uri="{FF2B5EF4-FFF2-40B4-BE49-F238E27FC236}">
                  <a16:creationId xmlns:a16="http://schemas.microsoft.com/office/drawing/2014/main" id="{3B7EF657-451D-E00B-6DB8-29120E5DF37C}"/>
                </a:ext>
              </a:extLst>
            </p:cNvPr>
            <p:cNvSpPr/>
            <p:nvPr/>
          </p:nvSpPr>
          <p:spPr>
            <a:xfrm flipH="1">
              <a:off x="3729161" y="3651935"/>
              <a:ext cx="45719" cy="1556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8" name="Rechteck 137">
              <a:extLst>
                <a:ext uri="{FF2B5EF4-FFF2-40B4-BE49-F238E27FC236}">
                  <a16:creationId xmlns:a16="http://schemas.microsoft.com/office/drawing/2014/main" id="{F0F36697-CD42-478D-D3F8-3CD42E401889}"/>
                </a:ext>
              </a:extLst>
            </p:cNvPr>
            <p:cNvSpPr/>
            <p:nvPr/>
          </p:nvSpPr>
          <p:spPr>
            <a:xfrm flipH="1">
              <a:off x="3785300" y="3651936"/>
              <a:ext cx="45719" cy="2414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9" name="Rechteck 138">
              <a:extLst>
                <a:ext uri="{FF2B5EF4-FFF2-40B4-BE49-F238E27FC236}">
                  <a16:creationId xmlns:a16="http://schemas.microsoft.com/office/drawing/2014/main" id="{50FB15E6-33C3-B5E1-B9F0-09C2FE829C7E}"/>
                </a:ext>
              </a:extLst>
            </p:cNvPr>
            <p:cNvSpPr/>
            <p:nvPr/>
          </p:nvSpPr>
          <p:spPr>
            <a:xfrm flipH="1">
              <a:off x="3841439" y="3651934"/>
              <a:ext cx="45719" cy="36379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0" name="Rechteck 139">
              <a:extLst>
                <a:ext uri="{FF2B5EF4-FFF2-40B4-BE49-F238E27FC236}">
                  <a16:creationId xmlns:a16="http://schemas.microsoft.com/office/drawing/2014/main" id="{D52FF844-102D-88DF-CC54-3255A298772D}"/>
                </a:ext>
              </a:extLst>
            </p:cNvPr>
            <p:cNvSpPr/>
            <p:nvPr/>
          </p:nvSpPr>
          <p:spPr>
            <a:xfrm flipH="1">
              <a:off x="3897578" y="3656965"/>
              <a:ext cx="45719" cy="4054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1" name="Rechteck 140">
              <a:extLst>
                <a:ext uri="{FF2B5EF4-FFF2-40B4-BE49-F238E27FC236}">
                  <a16:creationId xmlns:a16="http://schemas.microsoft.com/office/drawing/2014/main" id="{9BF8F3DE-AC21-DA82-7933-E970859E1059}"/>
                </a:ext>
              </a:extLst>
            </p:cNvPr>
            <p:cNvSpPr/>
            <p:nvPr/>
          </p:nvSpPr>
          <p:spPr>
            <a:xfrm flipH="1">
              <a:off x="3953717" y="3664910"/>
              <a:ext cx="45719" cy="53178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2" name="Rechteck 141">
              <a:extLst>
                <a:ext uri="{FF2B5EF4-FFF2-40B4-BE49-F238E27FC236}">
                  <a16:creationId xmlns:a16="http://schemas.microsoft.com/office/drawing/2014/main" id="{9E6D5FD0-F1ED-6C1F-3249-53EE69FA6C81}"/>
                </a:ext>
              </a:extLst>
            </p:cNvPr>
            <p:cNvSpPr/>
            <p:nvPr/>
          </p:nvSpPr>
          <p:spPr>
            <a:xfrm flipH="1">
              <a:off x="4009856" y="3651795"/>
              <a:ext cx="45719" cy="6517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Rechteck 142">
              <a:extLst>
                <a:ext uri="{FF2B5EF4-FFF2-40B4-BE49-F238E27FC236}">
                  <a16:creationId xmlns:a16="http://schemas.microsoft.com/office/drawing/2014/main" id="{83AA8833-1EFD-AC12-01CE-AEE7BE8F6A16}"/>
                </a:ext>
              </a:extLst>
            </p:cNvPr>
            <p:cNvSpPr/>
            <p:nvPr/>
          </p:nvSpPr>
          <p:spPr>
            <a:xfrm flipH="1">
              <a:off x="4065995" y="3657767"/>
              <a:ext cx="45719" cy="67942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4" name="Rechteck 143">
              <a:extLst>
                <a:ext uri="{FF2B5EF4-FFF2-40B4-BE49-F238E27FC236}">
                  <a16:creationId xmlns:a16="http://schemas.microsoft.com/office/drawing/2014/main" id="{456BDE16-7EA7-336B-E7C5-878DA93914E8}"/>
                </a:ext>
              </a:extLst>
            </p:cNvPr>
            <p:cNvSpPr/>
            <p:nvPr/>
          </p:nvSpPr>
          <p:spPr>
            <a:xfrm flipH="1">
              <a:off x="4122134" y="3660148"/>
              <a:ext cx="45719" cy="9785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5" name="Rechteck 144">
              <a:extLst>
                <a:ext uri="{FF2B5EF4-FFF2-40B4-BE49-F238E27FC236}">
                  <a16:creationId xmlns:a16="http://schemas.microsoft.com/office/drawing/2014/main" id="{3277BCE5-3050-97F2-A709-EF37DC7EF872}"/>
                </a:ext>
              </a:extLst>
            </p:cNvPr>
            <p:cNvSpPr/>
            <p:nvPr/>
          </p:nvSpPr>
          <p:spPr>
            <a:xfrm flipH="1">
              <a:off x="4178273" y="3662527"/>
              <a:ext cx="45719" cy="123688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6" name="Rechteck 145">
              <a:extLst>
                <a:ext uri="{FF2B5EF4-FFF2-40B4-BE49-F238E27FC236}">
                  <a16:creationId xmlns:a16="http://schemas.microsoft.com/office/drawing/2014/main" id="{E9EE5B37-A38A-3BD5-00D7-BD8D20052A37}"/>
                </a:ext>
              </a:extLst>
            </p:cNvPr>
            <p:cNvSpPr/>
            <p:nvPr/>
          </p:nvSpPr>
          <p:spPr>
            <a:xfrm flipH="1">
              <a:off x="4234412" y="3662529"/>
              <a:ext cx="45719" cy="12368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Rechteck 146">
              <a:extLst>
                <a:ext uri="{FF2B5EF4-FFF2-40B4-BE49-F238E27FC236}">
                  <a16:creationId xmlns:a16="http://schemas.microsoft.com/office/drawing/2014/main" id="{03BDCA5B-6BA5-3855-4EFE-3957B38485CE}"/>
                </a:ext>
              </a:extLst>
            </p:cNvPr>
            <p:cNvSpPr/>
            <p:nvPr/>
          </p:nvSpPr>
          <p:spPr>
            <a:xfrm flipH="1">
              <a:off x="4290551" y="3662529"/>
              <a:ext cx="45719" cy="12368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8" name="Rechteck 147">
              <a:extLst>
                <a:ext uri="{FF2B5EF4-FFF2-40B4-BE49-F238E27FC236}">
                  <a16:creationId xmlns:a16="http://schemas.microsoft.com/office/drawing/2014/main" id="{94F638B6-BE32-2663-7A96-4D4E621F8761}"/>
                </a:ext>
              </a:extLst>
            </p:cNvPr>
            <p:cNvSpPr/>
            <p:nvPr/>
          </p:nvSpPr>
          <p:spPr>
            <a:xfrm flipH="1">
              <a:off x="4346690" y="3662528"/>
              <a:ext cx="45719" cy="12368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9" name="Rechteck 148">
              <a:extLst>
                <a:ext uri="{FF2B5EF4-FFF2-40B4-BE49-F238E27FC236}">
                  <a16:creationId xmlns:a16="http://schemas.microsoft.com/office/drawing/2014/main" id="{48BF33FB-7832-A7C7-249E-13E7E46B477A}"/>
                </a:ext>
              </a:extLst>
            </p:cNvPr>
            <p:cNvSpPr/>
            <p:nvPr/>
          </p:nvSpPr>
          <p:spPr>
            <a:xfrm flipH="1">
              <a:off x="4402829" y="3655386"/>
              <a:ext cx="45719" cy="12440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152" name="Gerader Verbinder 151">
            <a:extLst>
              <a:ext uri="{FF2B5EF4-FFF2-40B4-BE49-F238E27FC236}">
                <a16:creationId xmlns:a16="http://schemas.microsoft.com/office/drawing/2014/main" id="{1D012019-6E61-66A1-2313-55501A95DD1D}"/>
              </a:ext>
            </a:extLst>
          </p:cNvPr>
          <p:cNvCxnSpPr>
            <a:cxnSpLocks/>
          </p:cNvCxnSpPr>
          <p:nvPr/>
        </p:nvCxnSpPr>
        <p:spPr>
          <a:xfrm>
            <a:off x="1260755" y="3728093"/>
            <a:ext cx="7204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Gerader Verbinder 155">
            <a:extLst>
              <a:ext uri="{FF2B5EF4-FFF2-40B4-BE49-F238E27FC236}">
                <a16:creationId xmlns:a16="http://schemas.microsoft.com/office/drawing/2014/main" id="{246C46CD-6802-EA7A-A3A5-21F0523DDB41}"/>
              </a:ext>
            </a:extLst>
          </p:cNvPr>
          <p:cNvCxnSpPr>
            <a:cxnSpLocks/>
          </p:cNvCxnSpPr>
          <p:nvPr/>
        </p:nvCxnSpPr>
        <p:spPr>
          <a:xfrm flipV="1">
            <a:off x="1260755" y="1916060"/>
            <a:ext cx="0" cy="3624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uppieren 13">
            <a:extLst>
              <a:ext uri="{FF2B5EF4-FFF2-40B4-BE49-F238E27FC236}">
                <a16:creationId xmlns:a16="http://schemas.microsoft.com/office/drawing/2014/main" id="{B2D80E45-C1E3-74CC-9A15-6A47C7A9538E}"/>
              </a:ext>
            </a:extLst>
          </p:cNvPr>
          <p:cNvGrpSpPr/>
          <p:nvPr/>
        </p:nvGrpSpPr>
        <p:grpSpPr>
          <a:xfrm>
            <a:off x="1192214" y="1917674"/>
            <a:ext cx="72000" cy="3623590"/>
            <a:chOff x="1154636" y="1917674"/>
            <a:chExt cx="120046" cy="3623590"/>
          </a:xfrm>
        </p:grpSpPr>
        <p:cxnSp>
          <p:nvCxnSpPr>
            <p:cNvPr id="161" name="Gerader Verbinder 160">
              <a:extLst>
                <a:ext uri="{FF2B5EF4-FFF2-40B4-BE49-F238E27FC236}">
                  <a16:creationId xmlns:a16="http://schemas.microsoft.com/office/drawing/2014/main" id="{C9BEC70D-EAF4-54CE-3902-5BA60942778E}"/>
                </a:ext>
              </a:extLst>
            </p:cNvPr>
            <p:cNvCxnSpPr>
              <a:cxnSpLocks/>
            </p:cNvCxnSpPr>
            <p:nvPr/>
          </p:nvCxnSpPr>
          <p:spPr>
            <a:xfrm>
              <a:off x="1154636" y="3729470"/>
              <a:ext cx="1200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Gerader Verbinder 164">
              <a:extLst>
                <a:ext uri="{FF2B5EF4-FFF2-40B4-BE49-F238E27FC236}">
                  <a16:creationId xmlns:a16="http://schemas.microsoft.com/office/drawing/2014/main" id="{00873497-AB39-D683-2EDD-82BA2B03CF35}"/>
                </a:ext>
              </a:extLst>
            </p:cNvPr>
            <p:cNvCxnSpPr>
              <a:cxnSpLocks/>
            </p:cNvCxnSpPr>
            <p:nvPr/>
          </p:nvCxnSpPr>
          <p:spPr>
            <a:xfrm>
              <a:off x="1154636" y="3276521"/>
              <a:ext cx="1200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Gerader Verbinder 165">
              <a:extLst>
                <a:ext uri="{FF2B5EF4-FFF2-40B4-BE49-F238E27FC236}">
                  <a16:creationId xmlns:a16="http://schemas.microsoft.com/office/drawing/2014/main" id="{1AA9F7D4-4458-2441-640F-80694774B618}"/>
                </a:ext>
              </a:extLst>
            </p:cNvPr>
            <p:cNvCxnSpPr>
              <a:cxnSpLocks/>
            </p:cNvCxnSpPr>
            <p:nvPr/>
          </p:nvCxnSpPr>
          <p:spPr>
            <a:xfrm>
              <a:off x="1154636" y="2823572"/>
              <a:ext cx="1200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Gerader Verbinder 166">
              <a:extLst>
                <a:ext uri="{FF2B5EF4-FFF2-40B4-BE49-F238E27FC236}">
                  <a16:creationId xmlns:a16="http://schemas.microsoft.com/office/drawing/2014/main" id="{CE02E653-8491-F7CE-A978-EAE53B21EAE5}"/>
                </a:ext>
              </a:extLst>
            </p:cNvPr>
            <p:cNvCxnSpPr>
              <a:cxnSpLocks/>
            </p:cNvCxnSpPr>
            <p:nvPr/>
          </p:nvCxnSpPr>
          <p:spPr>
            <a:xfrm>
              <a:off x="1154636" y="2370623"/>
              <a:ext cx="1200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Gerader Verbinder 167">
              <a:extLst>
                <a:ext uri="{FF2B5EF4-FFF2-40B4-BE49-F238E27FC236}">
                  <a16:creationId xmlns:a16="http://schemas.microsoft.com/office/drawing/2014/main" id="{232998BB-72DA-D24C-1AF4-3556978A686A}"/>
                </a:ext>
              </a:extLst>
            </p:cNvPr>
            <p:cNvCxnSpPr>
              <a:cxnSpLocks/>
            </p:cNvCxnSpPr>
            <p:nvPr/>
          </p:nvCxnSpPr>
          <p:spPr>
            <a:xfrm>
              <a:off x="1154636" y="1917674"/>
              <a:ext cx="1200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Gerader Verbinder 168">
              <a:extLst>
                <a:ext uri="{FF2B5EF4-FFF2-40B4-BE49-F238E27FC236}">
                  <a16:creationId xmlns:a16="http://schemas.microsoft.com/office/drawing/2014/main" id="{08F9508E-EF0F-B1EB-A604-D0B44140F453}"/>
                </a:ext>
              </a:extLst>
            </p:cNvPr>
            <p:cNvCxnSpPr>
              <a:cxnSpLocks/>
            </p:cNvCxnSpPr>
            <p:nvPr/>
          </p:nvCxnSpPr>
          <p:spPr>
            <a:xfrm>
              <a:off x="1154636" y="5541264"/>
              <a:ext cx="1200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Gerader Verbinder 169">
              <a:extLst>
                <a:ext uri="{FF2B5EF4-FFF2-40B4-BE49-F238E27FC236}">
                  <a16:creationId xmlns:a16="http://schemas.microsoft.com/office/drawing/2014/main" id="{057739F8-5A3D-1FD8-7E96-6B264681BBF3}"/>
                </a:ext>
              </a:extLst>
            </p:cNvPr>
            <p:cNvCxnSpPr>
              <a:cxnSpLocks/>
            </p:cNvCxnSpPr>
            <p:nvPr/>
          </p:nvCxnSpPr>
          <p:spPr>
            <a:xfrm>
              <a:off x="1154636" y="5088317"/>
              <a:ext cx="1200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Gerader Verbinder 170">
              <a:extLst>
                <a:ext uri="{FF2B5EF4-FFF2-40B4-BE49-F238E27FC236}">
                  <a16:creationId xmlns:a16="http://schemas.microsoft.com/office/drawing/2014/main" id="{EF26991F-1B27-AEB7-B7B7-6488C457C762}"/>
                </a:ext>
              </a:extLst>
            </p:cNvPr>
            <p:cNvCxnSpPr>
              <a:cxnSpLocks/>
            </p:cNvCxnSpPr>
            <p:nvPr/>
          </p:nvCxnSpPr>
          <p:spPr>
            <a:xfrm>
              <a:off x="1154636" y="4635368"/>
              <a:ext cx="1200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Gerader Verbinder 171">
              <a:extLst>
                <a:ext uri="{FF2B5EF4-FFF2-40B4-BE49-F238E27FC236}">
                  <a16:creationId xmlns:a16="http://schemas.microsoft.com/office/drawing/2014/main" id="{7C1F7984-75DB-A725-D66F-83CCF9677F22}"/>
                </a:ext>
              </a:extLst>
            </p:cNvPr>
            <p:cNvCxnSpPr>
              <a:cxnSpLocks/>
            </p:cNvCxnSpPr>
            <p:nvPr/>
          </p:nvCxnSpPr>
          <p:spPr>
            <a:xfrm>
              <a:off x="1154636" y="4182419"/>
              <a:ext cx="1200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3" name="Gerader Verbinder 172">
            <a:extLst>
              <a:ext uri="{FF2B5EF4-FFF2-40B4-BE49-F238E27FC236}">
                <a16:creationId xmlns:a16="http://schemas.microsoft.com/office/drawing/2014/main" id="{8B5202F4-F5FD-7788-7BAA-22CA3B193BD5}"/>
              </a:ext>
            </a:extLst>
          </p:cNvPr>
          <p:cNvCxnSpPr>
            <a:cxnSpLocks/>
          </p:cNvCxnSpPr>
          <p:nvPr/>
        </p:nvCxnSpPr>
        <p:spPr>
          <a:xfrm>
            <a:off x="1264121" y="4636613"/>
            <a:ext cx="720415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4" name="Rechteck 173">
            <a:extLst>
              <a:ext uri="{FF2B5EF4-FFF2-40B4-BE49-F238E27FC236}">
                <a16:creationId xmlns:a16="http://schemas.microsoft.com/office/drawing/2014/main" id="{C4EAC81A-C711-D601-652A-B981090D4C7B}"/>
              </a:ext>
            </a:extLst>
          </p:cNvPr>
          <p:cNvSpPr/>
          <p:nvPr/>
        </p:nvSpPr>
        <p:spPr>
          <a:xfrm>
            <a:off x="2085524" y="1788618"/>
            <a:ext cx="1483098"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a:solidFill>
                  <a:schemeClr val="tx1"/>
                </a:solidFill>
              </a:rPr>
              <a:t>Prior </a:t>
            </a:r>
            <a:r>
              <a:rPr lang="de-DE" sz="1200" err="1">
                <a:solidFill>
                  <a:schemeClr val="tx1"/>
                </a:solidFill>
              </a:rPr>
              <a:t>cBTKi</a:t>
            </a:r>
            <a:r>
              <a:rPr lang="de-DE" sz="1200">
                <a:solidFill>
                  <a:schemeClr val="tx1"/>
                </a:solidFill>
              </a:rPr>
              <a:t> </a:t>
            </a:r>
            <a:r>
              <a:rPr lang="de-DE" sz="1200" err="1">
                <a:solidFill>
                  <a:schemeClr val="tx1"/>
                </a:solidFill>
              </a:rPr>
              <a:t>treated</a:t>
            </a:r>
            <a:endParaRPr lang="de-DE" sz="1200">
              <a:solidFill>
                <a:schemeClr val="tx1"/>
              </a:solidFill>
            </a:endParaRPr>
          </a:p>
        </p:txBody>
      </p:sp>
      <p:sp>
        <p:nvSpPr>
          <p:cNvPr id="175" name="Rechteck 174">
            <a:extLst>
              <a:ext uri="{FF2B5EF4-FFF2-40B4-BE49-F238E27FC236}">
                <a16:creationId xmlns:a16="http://schemas.microsoft.com/office/drawing/2014/main" id="{FE0C9862-F78D-E827-353D-3FF577F94050}"/>
              </a:ext>
            </a:extLst>
          </p:cNvPr>
          <p:cNvSpPr/>
          <p:nvPr/>
        </p:nvSpPr>
        <p:spPr>
          <a:xfrm>
            <a:off x="2085524" y="2018439"/>
            <a:ext cx="1021433"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err="1">
                <a:solidFill>
                  <a:schemeClr val="tx1"/>
                </a:solidFill>
              </a:rPr>
              <a:t>cBTKi</a:t>
            </a:r>
            <a:r>
              <a:rPr lang="de-DE" sz="1200">
                <a:solidFill>
                  <a:schemeClr val="tx1"/>
                </a:solidFill>
              </a:rPr>
              <a:t> </a:t>
            </a:r>
            <a:r>
              <a:rPr lang="de-DE" sz="1200" err="1">
                <a:solidFill>
                  <a:schemeClr val="tx1"/>
                </a:solidFill>
              </a:rPr>
              <a:t>naïve</a:t>
            </a:r>
            <a:endParaRPr lang="de-DE" sz="1200">
              <a:solidFill>
                <a:schemeClr val="tx1"/>
              </a:solidFill>
            </a:endParaRPr>
          </a:p>
        </p:txBody>
      </p:sp>
      <p:sp>
        <p:nvSpPr>
          <p:cNvPr id="176" name="Rechteck 175">
            <a:extLst>
              <a:ext uri="{FF2B5EF4-FFF2-40B4-BE49-F238E27FC236}">
                <a16:creationId xmlns:a16="http://schemas.microsoft.com/office/drawing/2014/main" id="{C602B602-AA32-F5EA-1F70-91B85696846E}"/>
              </a:ext>
            </a:extLst>
          </p:cNvPr>
          <p:cNvSpPr/>
          <p:nvPr/>
        </p:nvSpPr>
        <p:spPr>
          <a:xfrm>
            <a:off x="789730" y="1765330"/>
            <a:ext cx="439544"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200">
                <a:solidFill>
                  <a:schemeClr val="tx1"/>
                </a:solidFill>
              </a:rPr>
              <a:t>100</a:t>
            </a:r>
          </a:p>
        </p:txBody>
      </p:sp>
      <p:sp>
        <p:nvSpPr>
          <p:cNvPr id="177" name="Rechteck 176">
            <a:extLst>
              <a:ext uri="{FF2B5EF4-FFF2-40B4-BE49-F238E27FC236}">
                <a16:creationId xmlns:a16="http://schemas.microsoft.com/office/drawing/2014/main" id="{DA2EDE45-A550-3D20-8A2B-7936E6164408}"/>
              </a:ext>
            </a:extLst>
          </p:cNvPr>
          <p:cNvSpPr/>
          <p:nvPr/>
        </p:nvSpPr>
        <p:spPr>
          <a:xfrm>
            <a:off x="874690" y="2220678"/>
            <a:ext cx="354584"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200">
                <a:solidFill>
                  <a:schemeClr val="tx1"/>
                </a:solidFill>
              </a:rPr>
              <a:t>75</a:t>
            </a:r>
          </a:p>
        </p:txBody>
      </p:sp>
      <p:sp>
        <p:nvSpPr>
          <p:cNvPr id="178" name="Rechteck 177">
            <a:extLst>
              <a:ext uri="{FF2B5EF4-FFF2-40B4-BE49-F238E27FC236}">
                <a16:creationId xmlns:a16="http://schemas.microsoft.com/office/drawing/2014/main" id="{AB492B90-FBC1-F4C6-1471-32B6C01B5CD0}"/>
              </a:ext>
            </a:extLst>
          </p:cNvPr>
          <p:cNvSpPr/>
          <p:nvPr/>
        </p:nvSpPr>
        <p:spPr>
          <a:xfrm>
            <a:off x="874690" y="2676026"/>
            <a:ext cx="354584"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200">
                <a:solidFill>
                  <a:schemeClr val="tx1"/>
                </a:solidFill>
              </a:rPr>
              <a:t>50</a:t>
            </a:r>
          </a:p>
        </p:txBody>
      </p:sp>
      <p:sp>
        <p:nvSpPr>
          <p:cNvPr id="179" name="Rechteck 178">
            <a:extLst>
              <a:ext uri="{FF2B5EF4-FFF2-40B4-BE49-F238E27FC236}">
                <a16:creationId xmlns:a16="http://schemas.microsoft.com/office/drawing/2014/main" id="{0E7944B5-F93A-8C16-B753-BDB1E5371C2C}"/>
              </a:ext>
            </a:extLst>
          </p:cNvPr>
          <p:cNvSpPr/>
          <p:nvPr/>
        </p:nvSpPr>
        <p:spPr>
          <a:xfrm>
            <a:off x="874690" y="3131374"/>
            <a:ext cx="354584"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200">
                <a:solidFill>
                  <a:schemeClr val="tx1"/>
                </a:solidFill>
              </a:rPr>
              <a:t>25</a:t>
            </a:r>
          </a:p>
        </p:txBody>
      </p:sp>
      <p:sp>
        <p:nvSpPr>
          <p:cNvPr id="180" name="Rechteck 179">
            <a:extLst>
              <a:ext uri="{FF2B5EF4-FFF2-40B4-BE49-F238E27FC236}">
                <a16:creationId xmlns:a16="http://schemas.microsoft.com/office/drawing/2014/main" id="{93798B19-C729-F630-4784-4537AF31E6BB}"/>
              </a:ext>
            </a:extLst>
          </p:cNvPr>
          <p:cNvSpPr/>
          <p:nvPr/>
        </p:nvSpPr>
        <p:spPr>
          <a:xfrm>
            <a:off x="959648" y="3586722"/>
            <a:ext cx="269626"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200">
                <a:solidFill>
                  <a:schemeClr val="tx1"/>
                </a:solidFill>
              </a:rPr>
              <a:t>0</a:t>
            </a:r>
          </a:p>
        </p:txBody>
      </p:sp>
      <p:sp>
        <p:nvSpPr>
          <p:cNvPr id="182" name="Rechteck 181">
            <a:extLst>
              <a:ext uri="{FF2B5EF4-FFF2-40B4-BE49-F238E27FC236}">
                <a16:creationId xmlns:a16="http://schemas.microsoft.com/office/drawing/2014/main" id="{1A154619-51F0-BE25-20C3-3F1BD8AF426F}"/>
              </a:ext>
            </a:extLst>
          </p:cNvPr>
          <p:cNvSpPr/>
          <p:nvPr/>
        </p:nvSpPr>
        <p:spPr>
          <a:xfrm>
            <a:off x="823394" y="4042070"/>
            <a:ext cx="405880"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200">
                <a:solidFill>
                  <a:schemeClr val="tx1"/>
                </a:solidFill>
              </a:rPr>
              <a:t>-25</a:t>
            </a:r>
          </a:p>
        </p:txBody>
      </p:sp>
      <p:sp>
        <p:nvSpPr>
          <p:cNvPr id="183" name="Rechteck 182">
            <a:extLst>
              <a:ext uri="{FF2B5EF4-FFF2-40B4-BE49-F238E27FC236}">
                <a16:creationId xmlns:a16="http://schemas.microsoft.com/office/drawing/2014/main" id="{138F9D16-6D3C-917B-FF9A-9ABE20B040BF}"/>
              </a:ext>
            </a:extLst>
          </p:cNvPr>
          <p:cNvSpPr/>
          <p:nvPr/>
        </p:nvSpPr>
        <p:spPr>
          <a:xfrm>
            <a:off x="823394" y="4497418"/>
            <a:ext cx="405880"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200">
                <a:solidFill>
                  <a:schemeClr val="tx1"/>
                </a:solidFill>
              </a:rPr>
              <a:t>-50</a:t>
            </a:r>
          </a:p>
        </p:txBody>
      </p:sp>
      <p:sp>
        <p:nvSpPr>
          <p:cNvPr id="184" name="Rechteck 183">
            <a:extLst>
              <a:ext uri="{FF2B5EF4-FFF2-40B4-BE49-F238E27FC236}">
                <a16:creationId xmlns:a16="http://schemas.microsoft.com/office/drawing/2014/main" id="{62C9E120-4F8E-32C1-64CA-4F16279F62C9}"/>
              </a:ext>
            </a:extLst>
          </p:cNvPr>
          <p:cNvSpPr/>
          <p:nvPr/>
        </p:nvSpPr>
        <p:spPr>
          <a:xfrm>
            <a:off x="823394" y="4952766"/>
            <a:ext cx="405880"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200">
                <a:solidFill>
                  <a:schemeClr val="tx1"/>
                </a:solidFill>
              </a:rPr>
              <a:t>-75</a:t>
            </a:r>
          </a:p>
        </p:txBody>
      </p:sp>
      <p:sp>
        <p:nvSpPr>
          <p:cNvPr id="185" name="Rechteck 184">
            <a:extLst>
              <a:ext uri="{FF2B5EF4-FFF2-40B4-BE49-F238E27FC236}">
                <a16:creationId xmlns:a16="http://schemas.microsoft.com/office/drawing/2014/main" id="{654A30CC-522D-7FBA-6385-58DC5F918BDE}"/>
              </a:ext>
            </a:extLst>
          </p:cNvPr>
          <p:cNvSpPr/>
          <p:nvPr/>
        </p:nvSpPr>
        <p:spPr>
          <a:xfrm>
            <a:off x="738435" y="5408110"/>
            <a:ext cx="490839"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200">
                <a:solidFill>
                  <a:schemeClr val="tx1"/>
                </a:solidFill>
              </a:rPr>
              <a:t>-100</a:t>
            </a:r>
          </a:p>
        </p:txBody>
      </p:sp>
      <p:sp>
        <p:nvSpPr>
          <p:cNvPr id="186" name="Rechteck 185">
            <a:extLst>
              <a:ext uri="{FF2B5EF4-FFF2-40B4-BE49-F238E27FC236}">
                <a16:creationId xmlns:a16="http://schemas.microsoft.com/office/drawing/2014/main" id="{8585CA21-8284-9DCA-CD1B-D05CA6EE8F29}"/>
              </a:ext>
            </a:extLst>
          </p:cNvPr>
          <p:cNvSpPr/>
          <p:nvPr/>
        </p:nvSpPr>
        <p:spPr>
          <a:xfrm rot="16200000">
            <a:off x="-1052216" y="3467859"/>
            <a:ext cx="3264035" cy="5232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de-DE" sz="1400" b="1">
                <a:solidFill>
                  <a:schemeClr val="tx1"/>
                </a:solidFill>
              </a:rPr>
              <a:t>% </a:t>
            </a:r>
            <a:r>
              <a:rPr lang="de-DE" sz="1400" b="1" err="1">
                <a:solidFill>
                  <a:schemeClr val="tx1"/>
                </a:solidFill>
              </a:rPr>
              <a:t>change</a:t>
            </a:r>
            <a:r>
              <a:rPr lang="de-DE" sz="1400" b="1">
                <a:solidFill>
                  <a:schemeClr val="tx1"/>
                </a:solidFill>
              </a:rPr>
              <a:t> in </a:t>
            </a:r>
            <a:r>
              <a:rPr lang="de-DE" sz="1400" b="1" err="1">
                <a:solidFill>
                  <a:schemeClr val="tx1"/>
                </a:solidFill>
              </a:rPr>
              <a:t>the</a:t>
            </a:r>
            <a:r>
              <a:rPr lang="de-DE" sz="1400" b="1">
                <a:solidFill>
                  <a:schemeClr val="tx1"/>
                </a:solidFill>
              </a:rPr>
              <a:t> </a:t>
            </a:r>
            <a:r>
              <a:rPr lang="de-DE" sz="1400" b="1" err="1">
                <a:solidFill>
                  <a:schemeClr val="tx1"/>
                </a:solidFill>
              </a:rPr>
              <a:t>sum</a:t>
            </a:r>
            <a:r>
              <a:rPr lang="de-DE" sz="1400" b="1">
                <a:solidFill>
                  <a:schemeClr val="tx1"/>
                </a:solidFill>
              </a:rPr>
              <a:t> </a:t>
            </a:r>
            <a:r>
              <a:rPr lang="de-DE" sz="1400" b="1" err="1">
                <a:solidFill>
                  <a:schemeClr val="tx1"/>
                </a:solidFill>
              </a:rPr>
              <a:t>of</a:t>
            </a:r>
            <a:r>
              <a:rPr lang="de-DE" sz="1400" b="1">
                <a:solidFill>
                  <a:schemeClr val="tx1"/>
                </a:solidFill>
              </a:rPr>
              <a:t> </a:t>
            </a:r>
            <a:r>
              <a:rPr lang="de-DE" sz="1400" b="1" err="1">
                <a:solidFill>
                  <a:schemeClr val="tx1"/>
                </a:solidFill>
              </a:rPr>
              <a:t>products</a:t>
            </a:r>
            <a:r>
              <a:rPr lang="de-DE" sz="1400" b="1">
                <a:solidFill>
                  <a:schemeClr val="tx1"/>
                </a:solidFill>
              </a:rPr>
              <a:t> </a:t>
            </a:r>
            <a:r>
              <a:rPr lang="de-DE" sz="1400" b="1" err="1">
                <a:solidFill>
                  <a:schemeClr val="tx1"/>
                </a:solidFill>
              </a:rPr>
              <a:t>of</a:t>
            </a:r>
            <a:r>
              <a:rPr lang="de-DE" sz="1400" b="1">
                <a:solidFill>
                  <a:schemeClr val="tx1"/>
                </a:solidFill>
              </a:rPr>
              <a:t> </a:t>
            </a:r>
            <a:br>
              <a:rPr lang="de-DE" sz="1400" b="1">
                <a:solidFill>
                  <a:schemeClr val="tx1"/>
                </a:solidFill>
              </a:rPr>
            </a:br>
            <a:r>
              <a:rPr lang="de-DE" sz="1400" b="1" err="1">
                <a:solidFill>
                  <a:schemeClr val="tx1"/>
                </a:solidFill>
              </a:rPr>
              <a:t>diameters</a:t>
            </a:r>
            <a:r>
              <a:rPr lang="de-DE" sz="1400" b="1">
                <a:solidFill>
                  <a:schemeClr val="tx1"/>
                </a:solidFill>
              </a:rPr>
              <a:t> </a:t>
            </a:r>
            <a:r>
              <a:rPr lang="de-DE" sz="1400" b="1" err="1">
                <a:solidFill>
                  <a:schemeClr val="tx1"/>
                </a:solidFill>
              </a:rPr>
              <a:t>from</a:t>
            </a:r>
            <a:r>
              <a:rPr lang="de-DE" sz="1400" b="1">
                <a:solidFill>
                  <a:schemeClr val="tx1"/>
                </a:solidFill>
              </a:rPr>
              <a:t> </a:t>
            </a:r>
            <a:r>
              <a:rPr lang="de-DE" sz="1400" b="1" err="1">
                <a:solidFill>
                  <a:schemeClr val="tx1"/>
                </a:solidFill>
              </a:rPr>
              <a:t>baseline</a:t>
            </a:r>
            <a:r>
              <a:rPr lang="de-DE" sz="1400" b="1">
                <a:solidFill>
                  <a:schemeClr val="tx1"/>
                </a:solidFill>
              </a:rPr>
              <a:t>  </a:t>
            </a:r>
          </a:p>
        </p:txBody>
      </p:sp>
      <p:cxnSp>
        <p:nvCxnSpPr>
          <p:cNvPr id="188" name="Gerader Verbinder 187">
            <a:extLst>
              <a:ext uri="{FF2B5EF4-FFF2-40B4-BE49-F238E27FC236}">
                <a16:creationId xmlns:a16="http://schemas.microsoft.com/office/drawing/2014/main" id="{7C47D738-0C49-94FA-18F1-A018EFD35B3B}"/>
              </a:ext>
            </a:extLst>
          </p:cNvPr>
          <p:cNvCxnSpPr>
            <a:cxnSpLocks/>
          </p:cNvCxnSpPr>
          <p:nvPr/>
        </p:nvCxnSpPr>
        <p:spPr>
          <a:xfrm>
            <a:off x="1353911" y="1838164"/>
            <a:ext cx="3397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Gerader Verbinder 189">
            <a:extLst>
              <a:ext uri="{FF2B5EF4-FFF2-40B4-BE49-F238E27FC236}">
                <a16:creationId xmlns:a16="http://schemas.microsoft.com/office/drawing/2014/main" id="{DDB3DED1-C508-0EE9-FC78-B01C10A5FDAC}"/>
              </a:ext>
            </a:extLst>
          </p:cNvPr>
          <p:cNvCxnSpPr>
            <a:cxnSpLocks/>
          </p:cNvCxnSpPr>
          <p:nvPr/>
        </p:nvCxnSpPr>
        <p:spPr>
          <a:xfrm>
            <a:off x="1690135" y="1824238"/>
            <a:ext cx="0" cy="557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Gerader Verbinder 192">
            <a:extLst>
              <a:ext uri="{FF2B5EF4-FFF2-40B4-BE49-F238E27FC236}">
                <a16:creationId xmlns:a16="http://schemas.microsoft.com/office/drawing/2014/main" id="{6EB545EF-EEB1-DA92-A6C1-420771C930C6}"/>
              </a:ext>
            </a:extLst>
          </p:cNvPr>
          <p:cNvCxnSpPr>
            <a:cxnSpLocks/>
          </p:cNvCxnSpPr>
          <p:nvPr/>
        </p:nvCxnSpPr>
        <p:spPr>
          <a:xfrm>
            <a:off x="1361792" y="1824238"/>
            <a:ext cx="0" cy="557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4" name="Rechteck 193">
            <a:extLst>
              <a:ext uri="{FF2B5EF4-FFF2-40B4-BE49-F238E27FC236}">
                <a16:creationId xmlns:a16="http://schemas.microsoft.com/office/drawing/2014/main" id="{68582B34-88AA-1C11-28FB-A8116178DBDC}"/>
              </a:ext>
            </a:extLst>
          </p:cNvPr>
          <p:cNvSpPr/>
          <p:nvPr/>
        </p:nvSpPr>
        <p:spPr>
          <a:xfrm>
            <a:off x="1178912" y="1613250"/>
            <a:ext cx="689702" cy="3107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b="1">
                <a:solidFill>
                  <a:schemeClr val="tx1"/>
                </a:solidFill>
              </a:rPr>
              <a:t>*</a:t>
            </a:r>
          </a:p>
        </p:txBody>
      </p:sp>
      <p:sp>
        <p:nvSpPr>
          <p:cNvPr id="198" name="Flussdiagramm: Prozess 197">
            <a:extLst>
              <a:ext uri="{FF2B5EF4-FFF2-40B4-BE49-F238E27FC236}">
                <a16:creationId xmlns:a16="http://schemas.microsoft.com/office/drawing/2014/main" id="{1E4F5EE3-D69D-F033-44D5-1485BE2EB2C8}"/>
              </a:ext>
            </a:extLst>
          </p:cNvPr>
          <p:cNvSpPr/>
          <p:nvPr/>
        </p:nvSpPr>
        <p:spPr>
          <a:xfrm>
            <a:off x="2010626" y="1882877"/>
            <a:ext cx="106285" cy="114900"/>
          </a:xfrm>
          <a:prstGeom prst="flowChartProcess">
            <a:avLst/>
          </a:prstGeom>
          <a:solidFill>
            <a:srgbClr val="002A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9" name="Flussdiagramm: Prozess 198">
            <a:extLst>
              <a:ext uri="{FF2B5EF4-FFF2-40B4-BE49-F238E27FC236}">
                <a16:creationId xmlns:a16="http://schemas.microsoft.com/office/drawing/2014/main" id="{E390CEAA-5A71-958D-0B93-0EE780FED1C2}"/>
              </a:ext>
            </a:extLst>
          </p:cNvPr>
          <p:cNvSpPr/>
          <p:nvPr/>
        </p:nvSpPr>
        <p:spPr>
          <a:xfrm>
            <a:off x="2010626" y="2121900"/>
            <a:ext cx="106285" cy="114900"/>
          </a:xfrm>
          <a:prstGeom prst="flowChartProcess">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1">
            <a:extLst>
              <a:ext uri="{FF2B5EF4-FFF2-40B4-BE49-F238E27FC236}">
                <a16:creationId xmlns:a16="http://schemas.microsoft.com/office/drawing/2014/main" id="{6A1D9FB2-FBB1-ABFA-AFDA-EC6050B71BD5}"/>
              </a:ext>
            </a:extLst>
          </p:cNvPr>
          <p:cNvSpPr>
            <a:spLocks noGrp="1"/>
          </p:cNvSpPr>
          <p:nvPr>
            <p:ph type="title"/>
          </p:nvPr>
        </p:nvSpPr>
        <p:spPr/>
        <p:txBody>
          <a:bodyPr/>
          <a:lstStyle/>
          <a:p>
            <a:r>
              <a:rPr lang="en-GB"/>
              <a:t>Efficacy based on IRC assessment</a:t>
            </a:r>
          </a:p>
        </p:txBody>
      </p:sp>
    </p:spTree>
    <p:extLst>
      <p:ext uri="{BB962C8B-B14F-4D97-AF65-F5344CB8AC3E}">
        <p14:creationId xmlns:p14="http://schemas.microsoft.com/office/powerpoint/2010/main" val="103174883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8AE236-C8A1-05FD-6314-B2F482AD55BE}"/>
              </a:ext>
            </a:extLst>
          </p:cNvPr>
          <p:cNvSpPr>
            <a:spLocks noGrp="1"/>
          </p:cNvSpPr>
          <p:nvPr>
            <p:ph type="title"/>
          </p:nvPr>
        </p:nvSpPr>
        <p:spPr/>
        <p:txBody>
          <a:bodyPr/>
          <a:lstStyle/>
          <a:p>
            <a:r>
              <a:rPr lang="en-US"/>
              <a:t>ORR in prior </a:t>
            </a:r>
            <a:r>
              <a:rPr lang="en-US" err="1"/>
              <a:t>cBTKi</a:t>
            </a:r>
            <a:r>
              <a:rPr lang="en-US"/>
              <a:t> MCL subgroups</a:t>
            </a:r>
          </a:p>
        </p:txBody>
      </p:sp>
      <p:sp>
        <p:nvSpPr>
          <p:cNvPr id="2" name="Footer Placeholder 1">
            <a:extLst>
              <a:ext uri="{FF2B5EF4-FFF2-40B4-BE49-F238E27FC236}">
                <a16:creationId xmlns:a16="http://schemas.microsoft.com/office/drawing/2014/main" id="{420C4E90-6C8C-C5AC-E9B0-0F3A09588647}"/>
              </a:ext>
            </a:extLst>
          </p:cNvPr>
          <p:cNvSpPr>
            <a:spLocks noGrp="1"/>
          </p:cNvSpPr>
          <p:nvPr>
            <p:ph type="ftr" sz="quarter" idx="10"/>
          </p:nvPr>
        </p:nvSpPr>
        <p:spPr>
          <a:xfrm>
            <a:off x="407989" y="6057900"/>
            <a:ext cx="8532812" cy="611188"/>
          </a:xfrm>
        </p:spPr>
        <p:txBody>
          <a:bodyPr/>
          <a:lstStyle/>
          <a:p>
            <a:r>
              <a:rPr lang="en-US">
                <a:solidFill>
                  <a:srgbClr val="4E4F4E"/>
                </a:solidFill>
                <a:cs typeface="Arial" panose="020B0604020202020204" pitchFamily="34" charset="0"/>
              </a:rPr>
              <a:t>Data cutoff date of 29 July 2022. Data reported in the forest plot is overall response rate by prespecified patient characteristic subgroups. Two-sided 95% CI was calculated using the exact binomial distribution.</a:t>
            </a:r>
          </a:p>
          <a:p>
            <a:r>
              <a:rPr lang="en-US" b="1">
                <a:solidFill>
                  <a:srgbClr val="4E4F4E"/>
                </a:solidFill>
                <a:cs typeface="Arial" panose="020B0604020202020204" pitchFamily="34" charset="0"/>
              </a:rPr>
              <a:t>BCL2</a:t>
            </a:r>
            <a:r>
              <a:rPr lang="en-US">
                <a:solidFill>
                  <a:srgbClr val="4E4F4E"/>
                </a:solidFill>
                <a:cs typeface="Arial" panose="020B0604020202020204" pitchFamily="34" charset="0"/>
              </a:rPr>
              <a:t>, B-cell lymphoma 2; </a:t>
            </a:r>
            <a:r>
              <a:rPr lang="en-US" b="1">
                <a:solidFill>
                  <a:srgbClr val="4E4F4E"/>
                </a:solidFill>
                <a:cs typeface="Arial" panose="020B0604020202020204" pitchFamily="34" charset="0"/>
              </a:rPr>
              <a:t>BTKi</a:t>
            </a:r>
            <a:r>
              <a:rPr lang="en-US">
                <a:solidFill>
                  <a:srgbClr val="4E4F4E"/>
                </a:solidFill>
                <a:cs typeface="Arial" panose="020B0604020202020204" pitchFamily="34" charset="0"/>
              </a:rPr>
              <a:t>, Bruton’s tyrosine kinase inhibitors; </a:t>
            </a:r>
            <a:r>
              <a:rPr lang="en-US" b="1" err="1">
                <a:solidFill>
                  <a:srgbClr val="4E4F4E"/>
                </a:solidFill>
                <a:cs typeface="Arial" panose="020B0604020202020204" pitchFamily="34" charset="0"/>
              </a:rPr>
              <a:t>cBTKi</a:t>
            </a:r>
            <a:r>
              <a:rPr lang="en-US" b="1">
                <a:solidFill>
                  <a:srgbClr val="4E4F4E"/>
                </a:solidFill>
                <a:cs typeface="Arial" panose="020B0604020202020204" pitchFamily="34" charset="0"/>
              </a:rPr>
              <a:t>; </a:t>
            </a:r>
            <a:r>
              <a:rPr lang="en-US">
                <a:solidFill>
                  <a:srgbClr val="4E4F4E"/>
                </a:solidFill>
                <a:cs typeface="Arial" panose="020B0604020202020204" pitchFamily="34" charset="0"/>
              </a:rPr>
              <a:t>covalent BTKi; </a:t>
            </a:r>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ECOG PS</a:t>
            </a:r>
            <a:r>
              <a:rPr lang="en-US">
                <a:solidFill>
                  <a:srgbClr val="4E4F4E"/>
                </a:solidFill>
                <a:cs typeface="Arial" panose="020B0604020202020204" pitchFamily="34" charset="0"/>
              </a:rPr>
              <a:t>, Eastern Cooperative Oncology Group performance status; </a:t>
            </a:r>
            <a:r>
              <a:rPr lang="en-US" b="1">
                <a:solidFill>
                  <a:srgbClr val="4E4F4E"/>
                </a:solidFill>
                <a:cs typeface="Arial" panose="020B0604020202020204" pitchFamily="34" charset="0"/>
              </a:rPr>
              <a:t>IPI</a:t>
            </a:r>
            <a:r>
              <a:rPr lang="en-US">
                <a:solidFill>
                  <a:srgbClr val="4E4F4E"/>
                </a:solidFill>
                <a:cs typeface="Arial" panose="020B0604020202020204" pitchFamily="34" charset="0"/>
              </a:rPr>
              <a:t>, International Prognostic Index; </a:t>
            </a:r>
            <a:r>
              <a:rPr lang="en-US" b="1">
                <a:solidFill>
                  <a:srgbClr val="4E4F4E"/>
                </a:solidFill>
                <a:cs typeface="Arial" panose="020B0604020202020204" pitchFamily="34" charset="0"/>
              </a:rPr>
              <a:t>MCL</a:t>
            </a:r>
            <a:r>
              <a:rPr lang="en-US">
                <a:solidFill>
                  <a:srgbClr val="4E4F4E"/>
                </a:solidFill>
                <a:cs typeface="Arial" panose="020B0604020202020204" pitchFamily="34" charset="0"/>
              </a:rPr>
              <a:t>, mantle cell lymphoma; </a:t>
            </a:r>
            <a:r>
              <a:rPr lang="en-US" b="1">
                <a:solidFill>
                  <a:srgbClr val="4E4F4E"/>
                </a:solidFill>
                <a:cs typeface="Arial" panose="020B0604020202020204" pitchFamily="34" charset="0"/>
              </a:rPr>
              <a:t>ORR</a:t>
            </a:r>
            <a:r>
              <a:rPr lang="en-US">
                <a:solidFill>
                  <a:srgbClr val="4E4F4E"/>
                </a:solidFill>
                <a:cs typeface="Arial" panose="020B0604020202020204" pitchFamily="34" charset="0"/>
              </a:rPr>
              <a:t>, overall response rate; </a:t>
            </a:r>
            <a:r>
              <a:rPr lang="en-US" b="1">
                <a:solidFill>
                  <a:srgbClr val="4E4F4E"/>
                </a:solidFill>
                <a:cs typeface="Arial" panose="020B0604020202020204" pitchFamily="34" charset="0"/>
              </a:rPr>
              <a:t>US</a:t>
            </a:r>
            <a:r>
              <a:rPr lang="en-US">
                <a:solidFill>
                  <a:srgbClr val="4E4F4E"/>
                </a:solidFill>
                <a:cs typeface="Arial" panose="020B0604020202020204" pitchFamily="34" charset="0"/>
              </a:rPr>
              <a:t>, United States.</a:t>
            </a:r>
          </a:p>
          <a:p>
            <a:r>
              <a:rPr lang="en-US" b="1">
                <a:solidFill>
                  <a:srgbClr val="4E4F4E"/>
                </a:solidFill>
                <a:cs typeface="Arial" panose="020B0604020202020204" pitchFamily="34" charset="0"/>
              </a:rPr>
              <a:t>Coombs CC, et al. Abstract 7513 presented at ASCO 2023. </a:t>
            </a:r>
            <a:r>
              <a:rPr lang="en-US" b="1" err="1">
                <a:solidFill>
                  <a:srgbClr val="4E4F4E"/>
                </a:solidFill>
                <a:cs typeface="Arial" panose="020B0604020202020204" pitchFamily="34" charset="0"/>
              </a:rPr>
              <a:t>Jurczak</a:t>
            </a:r>
            <a:r>
              <a:rPr lang="en-US" b="1">
                <a:solidFill>
                  <a:srgbClr val="4E4F4E"/>
                </a:solidFill>
                <a:cs typeface="Arial" panose="020B0604020202020204" pitchFamily="34" charset="0"/>
              </a:rPr>
              <a:t> W, et al. Abstract P1087 presented at EHA2023. Cheah CY, et al. Abstract P102 presented at 17-ICML.</a:t>
            </a:r>
            <a:endParaRPr lang="en-GB"/>
          </a:p>
        </p:txBody>
      </p:sp>
      <p:sp>
        <p:nvSpPr>
          <p:cNvPr id="8" name="TextBox 13">
            <a:extLst>
              <a:ext uri="{FF2B5EF4-FFF2-40B4-BE49-F238E27FC236}">
                <a16:creationId xmlns:a16="http://schemas.microsoft.com/office/drawing/2014/main" id="{A51FD0C9-7922-601B-EFE8-8A686933D2B7}"/>
              </a:ext>
            </a:extLst>
          </p:cNvPr>
          <p:cNvSpPr txBox="1"/>
          <p:nvPr/>
        </p:nvSpPr>
        <p:spPr>
          <a:xfrm>
            <a:off x="9341756" y="1665288"/>
            <a:ext cx="2442257" cy="3671887"/>
          </a:xfrm>
          <a:prstGeom prst="rect">
            <a:avLst/>
          </a:prstGeom>
          <a:solidFill>
            <a:schemeClr val="bg2"/>
          </a:solidFill>
        </p:spPr>
        <p:txBody>
          <a:bodyPr wrap="square" lIns="144000" tIns="72000" bIns="72000">
            <a:noAutofit/>
          </a:bodyPr>
          <a:lstStyle/>
          <a:p>
            <a:pPr marL="184150" indent="-184150">
              <a:spcAft>
                <a:spcPts val="600"/>
              </a:spcAft>
              <a:buClr>
                <a:schemeClr val="accent2"/>
              </a:buClr>
              <a:buFont typeface="Arial" panose="020B0604020202020204" pitchFamily="34" charset="0"/>
              <a:buChar char="•"/>
            </a:pPr>
            <a:r>
              <a:rPr lang="en-GB" sz="1400"/>
              <a:t>ORR was consistently high across analysed subgroups</a:t>
            </a:r>
          </a:p>
          <a:p>
            <a:pPr marL="184150" indent="-184150">
              <a:spcAft>
                <a:spcPts val="600"/>
              </a:spcAft>
              <a:buClr>
                <a:schemeClr val="accent2"/>
              </a:buClr>
              <a:buFont typeface="Arial" panose="020B0604020202020204" pitchFamily="34" charset="0"/>
              <a:buChar char="•"/>
            </a:pPr>
            <a:r>
              <a:rPr lang="en-GB" sz="1400"/>
              <a:t>ORR was higher in patients who discontinued from a prior BTKi due to toxicity compared to those who discontinued because of disease progression</a:t>
            </a:r>
          </a:p>
          <a:p>
            <a:pPr marL="184150" indent="-184150">
              <a:spcAft>
                <a:spcPts val="600"/>
              </a:spcAft>
              <a:buClr>
                <a:schemeClr val="accent2"/>
              </a:buClr>
              <a:buFont typeface="Arial" panose="020B0604020202020204" pitchFamily="34" charset="0"/>
              <a:buChar char="•"/>
            </a:pPr>
            <a:r>
              <a:rPr lang="en-GB" sz="1400"/>
              <a:t>Patients with adverse biology, including </a:t>
            </a:r>
            <a:r>
              <a:rPr lang="en-GB" sz="1400" i="1"/>
              <a:t>TP53</a:t>
            </a:r>
            <a:r>
              <a:rPr lang="en-GB" sz="1400"/>
              <a:t> mutations and high Ki-67, did not seem to have a significant difference in ORR</a:t>
            </a:r>
          </a:p>
        </p:txBody>
      </p:sp>
      <p:graphicFrame>
        <p:nvGraphicFramePr>
          <p:cNvPr id="6" name="Table 8">
            <a:extLst>
              <a:ext uri="{FF2B5EF4-FFF2-40B4-BE49-F238E27FC236}">
                <a16:creationId xmlns:a16="http://schemas.microsoft.com/office/drawing/2014/main" id="{6490921A-D74C-F853-A3BB-5AD70B91AAEC}"/>
              </a:ext>
            </a:extLst>
          </p:cNvPr>
          <p:cNvGraphicFramePr>
            <a:graphicFrameLocks noGrp="1"/>
          </p:cNvGraphicFramePr>
          <p:nvPr>
            <p:extLst>
              <p:ext uri="{D42A27DB-BD31-4B8C-83A1-F6EECF244321}">
                <p14:modId xmlns:p14="http://schemas.microsoft.com/office/powerpoint/2010/main" val="4135287366"/>
              </p:ext>
            </p:extLst>
          </p:nvPr>
        </p:nvGraphicFramePr>
        <p:xfrm>
          <a:off x="407989" y="1657443"/>
          <a:ext cx="4347097" cy="3685920"/>
        </p:xfrm>
        <a:graphic>
          <a:graphicData uri="http://schemas.openxmlformats.org/drawingml/2006/table">
            <a:tbl>
              <a:tblPr firstRow="1" bandRow="1">
                <a:tableStyleId>{5C22544A-7EE6-4342-B048-85BDC9FD1C3A}</a:tableStyleId>
              </a:tblPr>
              <a:tblGrid>
                <a:gridCol w="2154661">
                  <a:extLst>
                    <a:ext uri="{9D8B030D-6E8A-4147-A177-3AD203B41FA5}">
                      <a16:colId xmlns:a16="http://schemas.microsoft.com/office/drawing/2014/main" val="846142408"/>
                    </a:ext>
                  </a:extLst>
                </a:gridCol>
                <a:gridCol w="1211434">
                  <a:extLst>
                    <a:ext uri="{9D8B030D-6E8A-4147-A177-3AD203B41FA5}">
                      <a16:colId xmlns:a16="http://schemas.microsoft.com/office/drawing/2014/main" val="3677945426"/>
                    </a:ext>
                  </a:extLst>
                </a:gridCol>
                <a:gridCol w="981002">
                  <a:extLst>
                    <a:ext uri="{9D8B030D-6E8A-4147-A177-3AD203B41FA5}">
                      <a16:colId xmlns:a16="http://schemas.microsoft.com/office/drawing/2014/main" val="3879279441"/>
                    </a:ext>
                  </a:extLst>
                </a:gridCol>
              </a:tblGrid>
              <a:tr h="986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rPr>
                        <a:t>Responders/patients</a:t>
                      </a:r>
                    </a:p>
                  </a:txBody>
                  <a:tcPr marT="18000" marB="18000" anchor="ctr"/>
                </a:tc>
                <a:tc>
                  <a:txBody>
                    <a:bodyPr/>
                    <a:lstStyle/>
                    <a:p>
                      <a:pPr algn="ctr"/>
                      <a:endParaRPr lang="en-US" sz="800">
                        <a:solidFill>
                          <a:schemeClr val="bg1"/>
                        </a:solidFill>
                        <a:latin typeface="+mn-lt"/>
                      </a:endParaRPr>
                    </a:p>
                  </a:txBody>
                  <a:tcPr marT="18000" marB="18000" anchor="ctr"/>
                </a:tc>
                <a:tc>
                  <a:txBody>
                    <a:bodyPr/>
                    <a:lstStyle/>
                    <a:p>
                      <a:pPr algn="ctr"/>
                      <a:r>
                        <a:rPr lang="en-US" sz="800">
                          <a:solidFill>
                            <a:schemeClr val="bg1"/>
                          </a:solidFill>
                          <a:latin typeface="+mn-lt"/>
                        </a:rPr>
                        <a:t>ORR % (95% CI)</a:t>
                      </a:r>
                    </a:p>
                  </a:txBody>
                  <a:tcPr marT="18000" marB="18000" anchor="ctr"/>
                </a:tc>
                <a:extLst>
                  <a:ext uri="{0D108BD9-81ED-4DB2-BD59-A6C34878D82A}">
                    <a16:rowId xmlns:a16="http://schemas.microsoft.com/office/drawing/2014/main" val="3104013992"/>
                  </a:ext>
                </a:extLst>
              </a:tr>
              <a:tr h="1152000">
                <a:tc>
                  <a:txBody>
                    <a:bodyPr/>
                    <a:lstStyle/>
                    <a:p>
                      <a:pPr algn="l" fontAlgn="b"/>
                      <a:endParaRPr lang="en-GB" sz="800" b="1" i="0" u="none" strike="noStrike">
                        <a:solidFill>
                          <a:schemeClr val="tx1"/>
                        </a:solidFill>
                        <a:effectLst/>
                        <a:latin typeface="+mn-lt"/>
                      </a:endParaRPr>
                    </a:p>
                  </a:txBody>
                  <a:tcPr marT="18000" marB="18000" anchor="ctr"/>
                </a:tc>
                <a:tc>
                  <a:txBody>
                    <a:bodyPr/>
                    <a:lstStyle/>
                    <a:p>
                      <a:pPr algn="ctr" fontAlgn="b"/>
                      <a:endParaRPr lang="en-IT" sz="800" b="0" i="0" u="none" strike="noStrike">
                        <a:solidFill>
                          <a:schemeClr val="tx1"/>
                        </a:solidFill>
                        <a:effectLst/>
                        <a:latin typeface="+mn-lt"/>
                      </a:endParaRPr>
                    </a:p>
                  </a:txBody>
                  <a:tcPr marT="18000" marB="18000" anchor="ctr"/>
                </a:tc>
                <a:tc>
                  <a:txBody>
                    <a:bodyPr/>
                    <a:lstStyle/>
                    <a:p>
                      <a:pPr algn="ctr"/>
                      <a:endParaRPr lang="en-US" sz="800">
                        <a:solidFill>
                          <a:schemeClr val="tx1"/>
                        </a:solidFill>
                        <a:latin typeface="+mn-lt"/>
                      </a:endParaRPr>
                    </a:p>
                  </a:txBody>
                  <a:tcPr marT="18000" marB="18000" anchor="ctr"/>
                </a:tc>
                <a:extLst>
                  <a:ext uri="{0D108BD9-81ED-4DB2-BD59-A6C34878D82A}">
                    <a16:rowId xmlns:a16="http://schemas.microsoft.com/office/drawing/2014/main" val="819772708"/>
                  </a:ext>
                </a:extLst>
              </a:tr>
              <a:tr h="2376000">
                <a:tc>
                  <a:txBody>
                    <a:bodyPr/>
                    <a:lstStyle/>
                    <a:p>
                      <a:pPr algn="l" fontAlgn="b"/>
                      <a:endParaRPr lang="en-IT" sz="800" b="1" i="0" u="none" strike="noStrike">
                        <a:solidFill>
                          <a:schemeClr val="tx1"/>
                        </a:solidFill>
                        <a:effectLst/>
                        <a:latin typeface="+mn-lt"/>
                      </a:endParaRPr>
                    </a:p>
                  </a:txBody>
                  <a:tcPr marT="18000" marB="18000" anchor="ctr">
                    <a:solidFill>
                      <a:srgbClr val="E7E8EA"/>
                    </a:solidFill>
                  </a:tcPr>
                </a:tc>
                <a:tc>
                  <a:txBody>
                    <a:bodyPr/>
                    <a:lstStyle/>
                    <a:p>
                      <a:pPr algn="ctr" fontAlgn="b"/>
                      <a:endParaRPr lang="en-IT" sz="800" b="0" i="0" u="none" strike="noStrike">
                        <a:solidFill>
                          <a:schemeClr val="tx1"/>
                        </a:solidFill>
                        <a:effectLst/>
                        <a:latin typeface="+mn-lt"/>
                      </a:endParaRPr>
                    </a:p>
                  </a:txBody>
                  <a:tcPr marT="18000" marB="18000" anchor="ctr">
                    <a:solidFill>
                      <a:srgbClr val="E7E8EA"/>
                    </a:solidFill>
                  </a:tcPr>
                </a:tc>
                <a:tc>
                  <a:txBody>
                    <a:bodyPr/>
                    <a:lstStyle/>
                    <a:p>
                      <a:pPr algn="ctr"/>
                      <a:endParaRPr lang="en-US" sz="800">
                        <a:solidFill>
                          <a:schemeClr val="tx1"/>
                        </a:solidFill>
                        <a:latin typeface="+mn-lt"/>
                      </a:endParaRPr>
                    </a:p>
                  </a:txBody>
                  <a:tcPr marT="18000" marB="18000" anchor="ctr">
                    <a:solidFill>
                      <a:srgbClr val="E7E8EA"/>
                    </a:solidFill>
                  </a:tcPr>
                </a:tc>
                <a:extLst>
                  <a:ext uri="{0D108BD9-81ED-4DB2-BD59-A6C34878D82A}">
                    <a16:rowId xmlns:a16="http://schemas.microsoft.com/office/drawing/2014/main" val="3172901152"/>
                  </a:ext>
                </a:extLst>
              </a:tr>
            </a:tbl>
          </a:graphicData>
        </a:graphic>
      </p:graphicFrame>
      <p:grpSp>
        <p:nvGrpSpPr>
          <p:cNvPr id="29" name="Gruppieren 28">
            <a:extLst>
              <a:ext uri="{FF2B5EF4-FFF2-40B4-BE49-F238E27FC236}">
                <a16:creationId xmlns:a16="http://schemas.microsoft.com/office/drawing/2014/main" id="{18AAC068-E6E1-92CB-C355-E46C07BD09B8}"/>
              </a:ext>
            </a:extLst>
          </p:cNvPr>
          <p:cNvGrpSpPr/>
          <p:nvPr/>
        </p:nvGrpSpPr>
        <p:grpSpPr>
          <a:xfrm>
            <a:off x="2409553" y="5349959"/>
            <a:ext cx="1620000" cy="228698"/>
            <a:chOff x="5557640" y="6083294"/>
            <a:chExt cx="2708273" cy="228698"/>
          </a:xfrm>
        </p:grpSpPr>
        <p:cxnSp>
          <p:nvCxnSpPr>
            <p:cNvPr id="35" name="Gerader Verbinder 6">
              <a:extLst>
                <a:ext uri="{FF2B5EF4-FFF2-40B4-BE49-F238E27FC236}">
                  <a16:creationId xmlns:a16="http://schemas.microsoft.com/office/drawing/2014/main" id="{0AF1DC64-F621-AF8B-6EAF-6E724240065F}"/>
                </a:ext>
              </a:extLst>
            </p:cNvPr>
            <p:cNvCxnSpPr>
              <a:cxnSpLocks/>
            </p:cNvCxnSpPr>
            <p:nvPr/>
          </p:nvCxnSpPr>
          <p:spPr>
            <a:xfrm>
              <a:off x="5692470" y="6083294"/>
              <a:ext cx="23462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9">
              <a:extLst>
                <a:ext uri="{FF2B5EF4-FFF2-40B4-BE49-F238E27FC236}">
                  <a16:creationId xmlns:a16="http://schemas.microsoft.com/office/drawing/2014/main" id="{DA5BB30E-48FC-D13F-7B12-C1B746313AFE}"/>
                </a:ext>
              </a:extLst>
            </p:cNvPr>
            <p:cNvCxnSpPr>
              <a:cxnSpLocks/>
            </p:cNvCxnSpPr>
            <p:nvPr/>
          </p:nvCxnSpPr>
          <p:spPr>
            <a:xfrm>
              <a:off x="5754384" y="6083294"/>
              <a:ext cx="0" cy="460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13">
              <a:extLst>
                <a:ext uri="{FF2B5EF4-FFF2-40B4-BE49-F238E27FC236}">
                  <a16:creationId xmlns:a16="http://schemas.microsoft.com/office/drawing/2014/main" id="{B0A2E6E5-1CC1-ABED-DED1-CCFDF2B00B8A}"/>
                </a:ext>
              </a:extLst>
            </p:cNvPr>
            <p:cNvCxnSpPr>
              <a:cxnSpLocks/>
            </p:cNvCxnSpPr>
            <p:nvPr/>
          </p:nvCxnSpPr>
          <p:spPr>
            <a:xfrm>
              <a:off x="6306830" y="6083294"/>
              <a:ext cx="0" cy="460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14">
              <a:extLst>
                <a:ext uri="{FF2B5EF4-FFF2-40B4-BE49-F238E27FC236}">
                  <a16:creationId xmlns:a16="http://schemas.microsoft.com/office/drawing/2014/main" id="{DDFA444C-9488-EBBF-D0AC-D4D6C701433F}"/>
                </a:ext>
              </a:extLst>
            </p:cNvPr>
            <p:cNvCxnSpPr>
              <a:cxnSpLocks/>
            </p:cNvCxnSpPr>
            <p:nvPr/>
          </p:nvCxnSpPr>
          <p:spPr>
            <a:xfrm>
              <a:off x="6861664" y="6083294"/>
              <a:ext cx="0" cy="460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15">
              <a:extLst>
                <a:ext uri="{FF2B5EF4-FFF2-40B4-BE49-F238E27FC236}">
                  <a16:creationId xmlns:a16="http://schemas.microsoft.com/office/drawing/2014/main" id="{91B24199-1224-1715-15E9-1906856BCE7F}"/>
                </a:ext>
              </a:extLst>
            </p:cNvPr>
            <p:cNvCxnSpPr>
              <a:cxnSpLocks/>
            </p:cNvCxnSpPr>
            <p:nvPr/>
          </p:nvCxnSpPr>
          <p:spPr>
            <a:xfrm>
              <a:off x="7416494" y="6083294"/>
              <a:ext cx="0" cy="460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16">
              <a:extLst>
                <a:ext uri="{FF2B5EF4-FFF2-40B4-BE49-F238E27FC236}">
                  <a16:creationId xmlns:a16="http://schemas.microsoft.com/office/drawing/2014/main" id="{265621C9-9A8E-0BA7-6EB6-0E47666117B7}"/>
                </a:ext>
              </a:extLst>
            </p:cNvPr>
            <p:cNvCxnSpPr>
              <a:cxnSpLocks/>
            </p:cNvCxnSpPr>
            <p:nvPr/>
          </p:nvCxnSpPr>
          <p:spPr>
            <a:xfrm>
              <a:off x="7968946" y="6083294"/>
              <a:ext cx="0" cy="460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B0A2B9DC-F219-17D1-2140-C0A21150CEF4}"/>
                </a:ext>
              </a:extLst>
            </p:cNvPr>
            <p:cNvSpPr txBox="1"/>
            <p:nvPr/>
          </p:nvSpPr>
          <p:spPr>
            <a:xfrm>
              <a:off x="5557640" y="6095995"/>
              <a:ext cx="398250" cy="215444"/>
            </a:xfrm>
            <a:prstGeom prst="rect">
              <a:avLst/>
            </a:prstGeom>
            <a:noFill/>
          </p:spPr>
          <p:txBody>
            <a:bodyPr wrap="none" lIns="90000" rtlCol="0">
              <a:spAutoFit/>
            </a:bodyPr>
            <a:lstStyle/>
            <a:p>
              <a:pPr algn="ctr"/>
              <a:r>
                <a:rPr lang="de-DE" sz="800"/>
                <a:t>0</a:t>
              </a:r>
            </a:p>
          </p:txBody>
        </p:sp>
        <p:sp>
          <p:nvSpPr>
            <p:cNvPr id="42" name="Textfeld 41">
              <a:extLst>
                <a:ext uri="{FF2B5EF4-FFF2-40B4-BE49-F238E27FC236}">
                  <a16:creationId xmlns:a16="http://schemas.microsoft.com/office/drawing/2014/main" id="{AF99EF1F-5EE4-6F68-911D-2C4DAF1BD821}"/>
                </a:ext>
              </a:extLst>
            </p:cNvPr>
            <p:cNvSpPr txBox="1"/>
            <p:nvPr/>
          </p:nvSpPr>
          <p:spPr>
            <a:xfrm>
              <a:off x="6062676" y="6096322"/>
              <a:ext cx="493071" cy="215444"/>
            </a:xfrm>
            <a:prstGeom prst="rect">
              <a:avLst/>
            </a:prstGeom>
            <a:noFill/>
          </p:spPr>
          <p:txBody>
            <a:bodyPr wrap="none" lIns="90000" rtlCol="0">
              <a:spAutoFit/>
            </a:bodyPr>
            <a:lstStyle/>
            <a:p>
              <a:pPr algn="ctr"/>
              <a:r>
                <a:rPr lang="de-DE" sz="800"/>
                <a:t>25</a:t>
              </a:r>
            </a:p>
          </p:txBody>
        </p:sp>
        <p:sp>
          <p:nvSpPr>
            <p:cNvPr id="43" name="Textfeld 42">
              <a:extLst>
                <a:ext uri="{FF2B5EF4-FFF2-40B4-BE49-F238E27FC236}">
                  <a16:creationId xmlns:a16="http://schemas.microsoft.com/office/drawing/2014/main" id="{F1CC4D9C-CB93-6464-02A6-2CC2C50F4BF6}"/>
                </a:ext>
              </a:extLst>
            </p:cNvPr>
            <p:cNvSpPr txBox="1"/>
            <p:nvPr/>
          </p:nvSpPr>
          <p:spPr>
            <a:xfrm>
              <a:off x="6617510" y="6095965"/>
              <a:ext cx="493071" cy="215444"/>
            </a:xfrm>
            <a:prstGeom prst="rect">
              <a:avLst/>
            </a:prstGeom>
            <a:noFill/>
          </p:spPr>
          <p:txBody>
            <a:bodyPr wrap="none" lIns="90000" rtlCol="0">
              <a:spAutoFit/>
            </a:bodyPr>
            <a:lstStyle/>
            <a:p>
              <a:pPr algn="ctr"/>
              <a:r>
                <a:rPr lang="de-DE" sz="800"/>
                <a:t>50</a:t>
              </a:r>
            </a:p>
          </p:txBody>
        </p:sp>
        <p:sp>
          <p:nvSpPr>
            <p:cNvPr id="44" name="Textfeld 43">
              <a:extLst>
                <a:ext uri="{FF2B5EF4-FFF2-40B4-BE49-F238E27FC236}">
                  <a16:creationId xmlns:a16="http://schemas.microsoft.com/office/drawing/2014/main" id="{B668D7C3-6C92-1AEA-2089-C5C3288ACD4E}"/>
                </a:ext>
              </a:extLst>
            </p:cNvPr>
            <p:cNvSpPr txBox="1"/>
            <p:nvPr/>
          </p:nvSpPr>
          <p:spPr>
            <a:xfrm>
              <a:off x="7169958" y="6095965"/>
              <a:ext cx="493071" cy="215444"/>
            </a:xfrm>
            <a:prstGeom prst="rect">
              <a:avLst/>
            </a:prstGeom>
            <a:noFill/>
          </p:spPr>
          <p:txBody>
            <a:bodyPr wrap="none" lIns="90000" rtlCol="0">
              <a:spAutoFit/>
            </a:bodyPr>
            <a:lstStyle/>
            <a:p>
              <a:pPr algn="ctr"/>
              <a:r>
                <a:rPr lang="de-DE" sz="800"/>
                <a:t>75</a:t>
              </a:r>
            </a:p>
          </p:txBody>
        </p:sp>
        <p:sp>
          <p:nvSpPr>
            <p:cNvPr id="45" name="Textfeld 44">
              <a:extLst>
                <a:ext uri="{FF2B5EF4-FFF2-40B4-BE49-F238E27FC236}">
                  <a16:creationId xmlns:a16="http://schemas.microsoft.com/office/drawing/2014/main" id="{C9771A7D-4AEB-7D1F-1DB4-0542FA8499AB}"/>
                </a:ext>
              </a:extLst>
            </p:cNvPr>
            <p:cNvSpPr txBox="1"/>
            <p:nvPr/>
          </p:nvSpPr>
          <p:spPr>
            <a:xfrm>
              <a:off x="7678021" y="6096548"/>
              <a:ext cx="587892" cy="215444"/>
            </a:xfrm>
            <a:prstGeom prst="rect">
              <a:avLst/>
            </a:prstGeom>
            <a:noFill/>
          </p:spPr>
          <p:txBody>
            <a:bodyPr wrap="none" lIns="90000" rtlCol="0">
              <a:spAutoFit/>
            </a:bodyPr>
            <a:lstStyle/>
            <a:p>
              <a:pPr algn="ctr"/>
              <a:r>
                <a:rPr lang="de-DE" sz="800"/>
                <a:t>100</a:t>
              </a:r>
            </a:p>
          </p:txBody>
        </p:sp>
      </p:grpSp>
      <p:pic>
        <p:nvPicPr>
          <p:cNvPr id="113" name="Grafik 112">
            <a:extLst>
              <a:ext uri="{FF2B5EF4-FFF2-40B4-BE49-F238E27FC236}">
                <a16:creationId xmlns:a16="http://schemas.microsoft.com/office/drawing/2014/main" id="{084392AB-9029-A5DF-41E7-8819E3DCD52C}"/>
              </a:ext>
            </a:extLst>
          </p:cNvPr>
          <p:cNvPicPr>
            <a:picLocks noChangeAspect="1"/>
          </p:cNvPicPr>
          <p:nvPr/>
        </p:nvPicPr>
        <p:blipFill rotWithShape="1">
          <a:blip r:embed="rId2">
            <a:alphaModFix amt="75000"/>
            <a:extLst>
              <a:ext uri="{28A0092B-C50C-407E-A947-70E740481C1C}">
                <a14:useLocalDpi xmlns:a14="http://schemas.microsoft.com/office/drawing/2010/main" val="0"/>
              </a:ext>
            </a:extLst>
          </a:blip>
          <a:srcRect l="2462" t="2618" r="2462" b="39934"/>
          <a:stretch/>
        </p:blipFill>
        <p:spPr>
          <a:xfrm>
            <a:off x="407989" y="1824228"/>
            <a:ext cx="4347091" cy="3517448"/>
          </a:xfrm>
          <a:prstGeom prst="rect">
            <a:avLst/>
          </a:prstGeom>
        </p:spPr>
      </p:pic>
      <p:graphicFrame>
        <p:nvGraphicFramePr>
          <p:cNvPr id="114" name="Table 8">
            <a:extLst>
              <a:ext uri="{FF2B5EF4-FFF2-40B4-BE49-F238E27FC236}">
                <a16:creationId xmlns:a16="http://schemas.microsoft.com/office/drawing/2014/main" id="{45FB95DE-B285-E622-7657-8C4F3E8BCDCA}"/>
              </a:ext>
            </a:extLst>
          </p:cNvPr>
          <p:cNvGraphicFramePr>
            <a:graphicFrameLocks noGrp="1"/>
          </p:cNvGraphicFramePr>
          <p:nvPr>
            <p:extLst>
              <p:ext uri="{D42A27DB-BD31-4B8C-83A1-F6EECF244321}">
                <p14:modId xmlns:p14="http://schemas.microsoft.com/office/powerpoint/2010/main" val="2833979972"/>
              </p:ext>
            </p:extLst>
          </p:nvPr>
        </p:nvGraphicFramePr>
        <p:xfrm>
          <a:off x="4863757" y="1657443"/>
          <a:ext cx="4347097" cy="2443920"/>
        </p:xfrm>
        <a:graphic>
          <a:graphicData uri="http://schemas.openxmlformats.org/drawingml/2006/table">
            <a:tbl>
              <a:tblPr firstRow="1" bandRow="1">
                <a:tableStyleId>{5C22544A-7EE6-4342-B048-85BDC9FD1C3A}</a:tableStyleId>
              </a:tblPr>
              <a:tblGrid>
                <a:gridCol w="2154661">
                  <a:extLst>
                    <a:ext uri="{9D8B030D-6E8A-4147-A177-3AD203B41FA5}">
                      <a16:colId xmlns:a16="http://schemas.microsoft.com/office/drawing/2014/main" val="846142408"/>
                    </a:ext>
                  </a:extLst>
                </a:gridCol>
                <a:gridCol w="1211434">
                  <a:extLst>
                    <a:ext uri="{9D8B030D-6E8A-4147-A177-3AD203B41FA5}">
                      <a16:colId xmlns:a16="http://schemas.microsoft.com/office/drawing/2014/main" val="3677945426"/>
                    </a:ext>
                  </a:extLst>
                </a:gridCol>
                <a:gridCol w="981002">
                  <a:extLst>
                    <a:ext uri="{9D8B030D-6E8A-4147-A177-3AD203B41FA5}">
                      <a16:colId xmlns:a16="http://schemas.microsoft.com/office/drawing/2014/main" val="3879279441"/>
                    </a:ext>
                  </a:extLst>
                </a:gridCol>
              </a:tblGrid>
              <a:tr h="986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rPr>
                        <a:t>Responders/patients</a:t>
                      </a:r>
                    </a:p>
                  </a:txBody>
                  <a:tcPr marT="18000" marB="18000" anchor="ctr"/>
                </a:tc>
                <a:tc>
                  <a:txBody>
                    <a:bodyPr/>
                    <a:lstStyle/>
                    <a:p>
                      <a:pPr algn="ctr"/>
                      <a:endParaRPr lang="en-US" sz="800">
                        <a:solidFill>
                          <a:schemeClr val="bg1"/>
                        </a:solidFill>
                        <a:latin typeface="+mn-lt"/>
                      </a:endParaRPr>
                    </a:p>
                  </a:txBody>
                  <a:tcPr marT="18000" marB="18000" anchor="ctr"/>
                </a:tc>
                <a:tc>
                  <a:txBody>
                    <a:bodyPr/>
                    <a:lstStyle/>
                    <a:p>
                      <a:pPr algn="ctr"/>
                      <a:r>
                        <a:rPr lang="en-US" sz="800">
                          <a:solidFill>
                            <a:schemeClr val="bg1"/>
                          </a:solidFill>
                          <a:latin typeface="+mn-lt"/>
                        </a:rPr>
                        <a:t>ORR % (95% CI)</a:t>
                      </a:r>
                    </a:p>
                  </a:txBody>
                  <a:tcPr marT="18000" marB="18000" anchor="ctr"/>
                </a:tc>
                <a:extLst>
                  <a:ext uri="{0D108BD9-81ED-4DB2-BD59-A6C34878D82A}">
                    <a16:rowId xmlns:a16="http://schemas.microsoft.com/office/drawing/2014/main" val="3104013992"/>
                  </a:ext>
                </a:extLst>
              </a:tr>
              <a:tr h="1494000">
                <a:tc>
                  <a:txBody>
                    <a:bodyPr/>
                    <a:lstStyle/>
                    <a:p>
                      <a:pPr algn="l" fontAlgn="b"/>
                      <a:endParaRPr lang="en-GB" sz="800" b="1" i="0" u="none" strike="noStrike">
                        <a:solidFill>
                          <a:schemeClr val="tx1"/>
                        </a:solidFill>
                        <a:effectLst/>
                        <a:latin typeface="+mn-lt"/>
                      </a:endParaRPr>
                    </a:p>
                  </a:txBody>
                  <a:tcPr marT="18000" marB="18000" anchor="ctr"/>
                </a:tc>
                <a:tc>
                  <a:txBody>
                    <a:bodyPr/>
                    <a:lstStyle/>
                    <a:p>
                      <a:pPr algn="ctr" fontAlgn="b"/>
                      <a:endParaRPr lang="en-IT" sz="800" b="0" i="0" u="none" strike="noStrike">
                        <a:solidFill>
                          <a:schemeClr val="tx1"/>
                        </a:solidFill>
                        <a:effectLst/>
                        <a:latin typeface="+mn-lt"/>
                      </a:endParaRPr>
                    </a:p>
                  </a:txBody>
                  <a:tcPr marT="18000" marB="18000" anchor="ctr"/>
                </a:tc>
                <a:tc>
                  <a:txBody>
                    <a:bodyPr/>
                    <a:lstStyle/>
                    <a:p>
                      <a:pPr algn="ctr"/>
                      <a:endParaRPr lang="en-US" sz="800">
                        <a:solidFill>
                          <a:schemeClr val="tx1"/>
                        </a:solidFill>
                        <a:latin typeface="+mn-lt"/>
                      </a:endParaRPr>
                    </a:p>
                  </a:txBody>
                  <a:tcPr marT="18000" marB="18000" anchor="ctr"/>
                </a:tc>
                <a:extLst>
                  <a:ext uri="{0D108BD9-81ED-4DB2-BD59-A6C34878D82A}">
                    <a16:rowId xmlns:a16="http://schemas.microsoft.com/office/drawing/2014/main" val="819772708"/>
                  </a:ext>
                </a:extLst>
              </a:tr>
              <a:tr h="792000">
                <a:tc>
                  <a:txBody>
                    <a:bodyPr/>
                    <a:lstStyle/>
                    <a:p>
                      <a:pPr algn="l" fontAlgn="b"/>
                      <a:endParaRPr lang="en-IT" sz="800" b="1" i="0" u="none" strike="noStrike">
                        <a:solidFill>
                          <a:schemeClr val="tx1"/>
                        </a:solidFill>
                        <a:effectLst/>
                        <a:latin typeface="+mn-lt"/>
                      </a:endParaRPr>
                    </a:p>
                  </a:txBody>
                  <a:tcPr marT="18000" marB="18000" anchor="ctr">
                    <a:solidFill>
                      <a:srgbClr val="E7E8EA"/>
                    </a:solidFill>
                  </a:tcPr>
                </a:tc>
                <a:tc>
                  <a:txBody>
                    <a:bodyPr/>
                    <a:lstStyle/>
                    <a:p>
                      <a:pPr algn="ctr" fontAlgn="b"/>
                      <a:endParaRPr lang="en-IT" sz="800" b="0" i="0" u="none" strike="noStrike">
                        <a:solidFill>
                          <a:schemeClr val="tx1"/>
                        </a:solidFill>
                        <a:effectLst/>
                        <a:latin typeface="+mn-lt"/>
                      </a:endParaRPr>
                    </a:p>
                  </a:txBody>
                  <a:tcPr marT="18000" marB="18000" anchor="ctr">
                    <a:solidFill>
                      <a:srgbClr val="E7E8EA"/>
                    </a:solidFill>
                  </a:tcPr>
                </a:tc>
                <a:tc>
                  <a:txBody>
                    <a:bodyPr/>
                    <a:lstStyle/>
                    <a:p>
                      <a:pPr algn="ctr"/>
                      <a:endParaRPr lang="en-US" sz="800">
                        <a:solidFill>
                          <a:schemeClr val="tx1"/>
                        </a:solidFill>
                        <a:latin typeface="+mn-lt"/>
                      </a:endParaRPr>
                    </a:p>
                  </a:txBody>
                  <a:tcPr marT="18000" marB="18000" anchor="ctr">
                    <a:solidFill>
                      <a:srgbClr val="E7E8EA"/>
                    </a:solidFill>
                  </a:tcPr>
                </a:tc>
                <a:extLst>
                  <a:ext uri="{0D108BD9-81ED-4DB2-BD59-A6C34878D82A}">
                    <a16:rowId xmlns:a16="http://schemas.microsoft.com/office/drawing/2014/main" val="3172901152"/>
                  </a:ext>
                </a:extLst>
              </a:tr>
            </a:tbl>
          </a:graphicData>
        </a:graphic>
      </p:graphicFrame>
      <p:pic>
        <p:nvPicPr>
          <p:cNvPr id="115" name="Grafik 114">
            <a:extLst>
              <a:ext uri="{FF2B5EF4-FFF2-40B4-BE49-F238E27FC236}">
                <a16:creationId xmlns:a16="http://schemas.microsoft.com/office/drawing/2014/main" id="{30ACC53B-0056-5893-4E69-C26E4C2B18FD}"/>
              </a:ext>
            </a:extLst>
          </p:cNvPr>
          <p:cNvPicPr>
            <a:picLocks noChangeAspect="1"/>
          </p:cNvPicPr>
          <p:nvPr/>
        </p:nvPicPr>
        <p:blipFill rotWithShape="1">
          <a:blip r:embed="rId2">
            <a:alphaModFix amt="75000"/>
            <a:extLst>
              <a:ext uri="{28A0092B-C50C-407E-A947-70E740481C1C}">
                <a14:useLocalDpi xmlns:a14="http://schemas.microsoft.com/office/drawing/2010/main" val="0"/>
              </a:ext>
            </a:extLst>
          </a:blip>
          <a:srcRect l="2462" t="60566" r="2462" b="2344"/>
          <a:stretch/>
        </p:blipFill>
        <p:spPr>
          <a:xfrm>
            <a:off x="4863757" y="1824229"/>
            <a:ext cx="4347091" cy="2270934"/>
          </a:xfrm>
          <a:prstGeom prst="rect">
            <a:avLst/>
          </a:prstGeom>
        </p:spPr>
      </p:pic>
      <p:grpSp>
        <p:nvGrpSpPr>
          <p:cNvPr id="116" name="Gruppieren 115">
            <a:extLst>
              <a:ext uri="{FF2B5EF4-FFF2-40B4-BE49-F238E27FC236}">
                <a16:creationId xmlns:a16="http://schemas.microsoft.com/office/drawing/2014/main" id="{629E3C2A-E2DB-7EAB-022B-C5CF95016EF4}"/>
              </a:ext>
            </a:extLst>
          </p:cNvPr>
          <p:cNvGrpSpPr/>
          <p:nvPr/>
        </p:nvGrpSpPr>
        <p:grpSpPr>
          <a:xfrm>
            <a:off x="6850345" y="4108415"/>
            <a:ext cx="1620000" cy="228698"/>
            <a:chOff x="5557640" y="6083294"/>
            <a:chExt cx="2708273" cy="228698"/>
          </a:xfrm>
        </p:grpSpPr>
        <p:cxnSp>
          <p:nvCxnSpPr>
            <p:cNvPr id="117" name="Gerader Verbinder 6">
              <a:extLst>
                <a:ext uri="{FF2B5EF4-FFF2-40B4-BE49-F238E27FC236}">
                  <a16:creationId xmlns:a16="http://schemas.microsoft.com/office/drawing/2014/main" id="{6AE53556-7D2C-B495-5B92-A1927DCA7426}"/>
                </a:ext>
              </a:extLst>
            </p:cNvPr>
            <p:cNvCxnSpPr>
              <a:cxnSpLocks/>
            </p:cNvCxnSpPr>
            <p:nvPr/>
          </p:nvCxnSpPr>
          <p:spPr>
            <a:xfrm>
              <a:off x="5692470" y="6083294"/>
              <a:ext cx="23462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r Verbinder 9">
              <a:extLst>
                <a:ext uri="{FF2B5EF4-FFF2-40B4-BE49-F238E27FC236}">
                  <a16:creationId xmlns:a16="http://schemas.microsoft.com/office/drawing/2014/main" id="{32C07A05-1351-78E0-0A23-4DB63D7D50DC}"/>
                </a:ext>
              </a:extLst>
            </p:cNvPr>
            <p:cNvCxnSpPr>
              <a:cxnSpLocks/>
            </p:cNvCxnSpPr>
            <p:nvPr/>
          </p:nvCxnSpPr>
          <p:spPr>
            <a:xfrm>
              <a:off x="5754384" y="6083294"/>
              <a:ext cx="0" cy="460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r Verbinder 13">
              <a:extLst>
                <a:ext uri="{FF2B5EF4-FFF2-40B4-BE49-F238E27FC236}">
                  <a16:creationId xmlns:a16="http://schemas.microsoft.com/office/drawing/2014/main" id="{B2E6D9F6-09B2-1892-5BCC-56FB226B555C}"/>
                </a:ext>
              </a:extLst>
            </p:cNvPr>
            <p:cNvCxnSpPr>
              <a:cxnSpLocks/>
            </p:cNvCxnSpPr>
            <p:nvPr/>
          </p:nvCxnSpPr>
          <p:spPr>
            <a:xfrm>
              <a:off x="6306830" y="6083294"/>
              <a:ext cx="0" cy="460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r Verbinder 14">
              <a:extLst>
                <a:ext uri="{FF2B5EF4-FFF2-40B4-BE49-F238E27FC236}">
                  <a16:creationId xmlns:a16="http://schemas.microsoft.com/office/drawing/2014/main" id="{5295AF01-861F-9CFE-D04A-77505655B139}"/>
                </a:ext>
              </a:extLst>
            </p:cNvPr>
            <p:cNvCxnSpPr>
              <a:cxnSpLocks/>
            </p:cNvCxnSpPr>
            <p:nvPr/>
          </p:nvCxnSpPr>
          <p:spPr>
            <a:xfrm>
              <a:off x="6861664" y="6083294"/>
              <a:ext cx="0" cy="460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r Verbinder 15">
              <a:extLst>
                <a:ext uri="{FF2B5EF4-FFF2-40B4-BE49-F238E27FC236}">
                  <a16:creationId xmlns:a16="http://schemas.microsoft.com/office/drawing/2014/main" id="{37BE06BE-58E8-A1EF-363D-7DC099081621}"/>
                </a:ext>
              </a:extLst>
            </p:cNvPr>
            <p:cNvCxnSpPr>
              <a:cxnSpLocks/>
            </p:cNvCxnSpPr>
            <p:nvPr/>
          </p:nvCxnSpPr>
          <p:spPr>
            <a:xfrm>
              <a:off x="7416494" y="6083294"/>
              <a:ext cx="0" cy="460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r Verbinder 16">
              <a:extLst>
                <a:ext uri="{FF2B5EF4-FFF2-40B4-BE49-F238E27FC236}">
                  <a16:creationId xmlns:a16="http://schemas.microsoft.com/office/drawing/2014/main" id="{205F20D7-FE1D-1CC3-7C5D-F2E77FEB6DCF}"/>
                </a:ext>
              </a:extLst>
            </p:cNvPr>
            <p:cNvCxnSpPr>
              <a:cxnSpLocks/>
            </p:cNvCxnSpPr>
            <p:nvPr/>
          </p:nvCxnSpPr>
          <p:spPr>
            <a:xfrm>
              <a:off x="7968946" y="6083294"/>
              <a:ext cx="0" cy="460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Textfeld 122">
              <a:extLst>
                <a:ext uri="{FF2B5EF4-FFF2-40B4-BE49-F238E27FC236}">
                  <a16:creationId xmlns:a16="http://schemas.microsoft.com/office/drawing/2014/main" id="{E2E65665-119F-534B-F067-4470762720A5}"/>
                </a:ext>
              </a:extLst>
            </p:cNvPr>
            <p:cNvSpPr txBox="1"/>
            <p:nvPr/>
          </p:nvSpPr>
          <p:spPr>
            <a:xfrm>
              <a:off x="5557640" y="6095995"/>
              <a:ext cx="398250" cy="215444"/>
            </a:xfrm>
            <a:prstGeom prst="rect">
              <a:avLst/>
            </a:prstGeom>
            <a:noFill/>
          </p:spPr>
          <p:txBody>
            <a:bodyPr wrap="none" lIns="90000" rtlCol="0">
              <a:spAutoFit/>
            </a:bodyPr>
            <a:lstStyle/>
            <a:p>
              <a:pPr algn="ctr"/>
              <a:r>
                <a:rPr lang="de-DE" sz="800"/>
                <a:t>0</a:t>
              </a:r>
            </a:p>
          </p:txBody>
        </p:sp>
        <p:sp>
          <p:nvSpPr>
            <p:cNvPr id="124" name="Textfeld 123">
              <a:extLst>
                <a:ext uri="{FF2B5EF4-FFF2-40B4-BE49-F238E27FC236}">
                  <a16:creationId xmlns:a16="http://schemas.microsoft.com/office/drawing/2014/main" id="{728B09D4-2386-4B16-194B-54EC31148D37}"/>
                </a:ext>
              </a:extLst>
            </p:cNvPr>
            <p:cNvSpPr txBox="1"/>
            <p:nvPr/>
          </p:nvSpPr>
          <p:spPr>
            <a:xfrm>
              <a:off x="6062676" y="6096322"/>
              <a:ext cx="493071" cy="215444"/>
            </a:xfrm>
            <a:prstGeom prst="rect">
              <a:avLst/>
            </a:prstGeom>
            <a:noFill/>
          </p:spPr>
          <p:txBody>
            <a:bodyPr wrap="none" lIns="90000" rtlCol="0">
              <a:spAutoFit/>
            </a:bodyPr>
            <a:lstStyle/>
            <a:p>
              <a:pPr algn="ctr"/>
              <a:r>
                <a:rPr lang="de-DE" sz="800"/>
                <a:t>25</a:t>
              </a:r>
            </a:p>
          </p:txBody>
        </p:sp>
        <p:sp>
          <p:nvSpPr>
            <p:cNvPr id="125" name="Textfeld 124">
              <a:extLst>
                <a:ext uri="{FF2B5EF4-FFF2-40B4-BE49-F238E27FC236}">
                  <a16:creationId xmlns:a16="http://schemas.microsoft.com/office/drawing/2014/main" id="{CAA21EFE-F424-F87B-610E-1905E5C6B779}"/>
                </a:ext>
              </a:extLst>
            </p:cNvPr>
            <p:cNvSpPr txBox="1"/>
            <p:nvPr/>
          </p:nvSpPr>
          <p:spPr>
            <a:xfrm>
              <a:off x="6617510" y="6095965"/>
              <a:ext cx="493071" cy="215444"/>
            </a:xfrm>
            <a:prstGeom prst="rect">
              <a:avLst/>
            </a:prstGeom>
            <a:noFill/>
          </p:spPr>
          <p:txBody>
            <a:bodyPr wrap="none" lIns="90000" rtlCol="0">
              <a:spAutoFit/>
            </a:bodyPr>
            <a:lstStyle/>
            <a:p>
              <a:pPr algn="ctr"/>
              <a:r>
                <a:rPr lang="de-DE" sz="800"/>
                <a:t>50</a:t>
              </a:r>
            </a:p>
          </p:txBody>
        </p:sp>
        <p:sp>
          <p:nvSpPr>
            <p:cNvPr id="126" name="Textfeld 125">
              <a:extLst>
                <a:ext uri="{FF2B5EF4-FFF2-40B4-BE49-F238E27FC236}">
                  <a16:creationId xmlns:a16="http://schemas.microsoft.com/office/drawing/2014/main" id="{8EFBA3C5-0A41-A24B-C6F3-CC6BCE6C622C}"/>
                </a:ext>
              </a:extLst>
            </p:cNvPr>
            <p:cNvSpPr txBox="1"/>
            <p:nvPr/>
          </p:nvSpPr>
          <p:spPr>
            <a:xfrm>
              <a:off x="7169958" y="6095965"/>
              <a:ext cx="493071" cy="215444"/>
            </a:xfrm>
            <a:prstGeom prst="rect">
              <a:avLst/>
            </a:prstGeom>
            <a:noFill/>
          </p:spPr>
          <p:txBody>
            <a:bodyPr wrap="none" lIns="90000" rtlCol="0">
              <a:spAutoFit/>
            </a:bodyPr>
            <a:lstStyle/>
            <a:p>
              <a:pPr algn="ctr"/>
              <a:r>
                <a:rPr lang="de-DE" sz="800"/>
                <a:t>75</a:t>
              </a:r>
            </a:p>
          </p:txBody>
        </p:sp>
        <p:sp>
          <p:nvSpPr>
            <p:cNvPr id="127" name="Textfeld 126">
              <a:extLst>
                <a:ext uri="{FF2B5EF4-FFF2-40B4-BE49-F238E27FC236}">
                  <a16:creationId xmlns:a16="http://schemas.microsoft.com/office/drawing/2014/main" id="{AED9945D-CDD5-C9CB-D7F3-A2C0EE321DDA}"/>
                </a:ext>
              </a:extLst>
            </p:cNvPr>
            <p:cNvSpPr txBox="1"/>
            <p:nvPr/>
          </p:nvSpPr>
          <p:spPr>
            <a:xfrm>
              <a:off x="7678021" y="6096548"/>
              <a:ext cx="587892" cy="215444"/>
            </a:xfrm>
            <a:prstGeom prst="rect">
              <a:avLst/>
            </a:prstGeom>
            <a:noFill/>
          </p:spPr>
          <p:txBody>
            <a:bodyPr wrap="none" lIns="90000" rtlCol="0">
              <a:spAutoFit/>
            </a:bodyPr>
            <a:lstStyle/>
            <a:p>
              <a:pPr algn="ctr"/>
              <a:r>
                <a:rPr lang="de-DE" sz="800"/>
                <a:t>100</a:t>
              </a:r>
            </a:p>
          </p:txBody>
        </p:sp>
      </p:grpSp>
      <p:cxnSp>
        <p:nvCxnSpPr>
          <p:cNvPr id="129" name="Gerade Verbindung 128">
            <a:extLst>
              <a:ext uri="{FF2B5EF4-FFF2-40B4-BE49-F238E27FC236}">
                <a16:creationId xmlns:a16="http://schemas.microsoft.com/office/drawing/2014/main" id="{609BC4F4-388D-AD37-E609-548A3A32E47A}"/>
              </a:ext>
            </a:extLst>
          </p:cNvPr>
          <p:cNvCxnSpPr/>
          <p:nvPr/>
        </p:nvCxnSpPr>
        <p:spPr>
          <a:xfrm>
            <a:off x="313083" y="2971801"/>
            <a:ext cx="448254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Gerade Verbindung 129">
            <a:extLst>
              <a:ext uri="{FF2B5EF4-FFF2-40B4-BE49-F238E27FC236}">
                <a16:creationId xmlns:a16="http://schemas.microsoft.com/office/drawing/2014/main" id="{E9380FF7-7BF7-B946-9138-BAE59CBA52A9}"/>
              </a:ext>
            </a:extLst>
          </p:cNvPr>
          <p:cNvCxnSpPr/>
          <p:nvPr/>
        </p:nvCxnSpPr>
        <p:spPr>
          <a:xfrm>
            <a:off x="4795630" y="3313044"/>
            <a:ext cx="448254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63588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F8ACC7E-DDF2-84FA-4CBB-009B8C398296}"/>
              </a:ext>
            </a:extLst>
          </p:cNvPr>
          <p:cNvPicPr>
            <a:picLocks noChangeAspect="1"/>
          </p:cNvPicPr>
          <p:nvPr/>
        </p:nvPicPr>
        <p:blipFill rotWithShape="1">
          <a:blip r:embed="rId2"/>
          <a:srcRect l="13634" r="6644" b="18137"/>
          <a:stretch/>
        </p:blipFill>
        <p:spPr>
          <a:xfrm>
            <a:off x="1021406" y="1462793"/>
            <a:ext cx="5203232" cy="3657848"/>
          </a:xfrm>
          <a:prstGeom prst="rect">
            <a:avLst/>
          </a:prstGeom>
        </p:spPr>
      </p:pic>
      <p:graphicFrame>
        <p:nvGraphicFramePr>
          <p:cNvPr id="11" name="Diagramm 10">
            <a:extLst>
              <a:ext uri="{FF2B5EF4-FFF2-40B4-BE49-F238E27FC236}">
                <a16:creationId xmlns:a16="http://schemas.microsoft.com/office/drawing/2014/main" id="{EF56F603-E99B-EFC7-BE0C-2B2D5FCE741D}"/>
              </a:ext>
            </a:extLst>
          </p:cNvPr>
          <p:cNvGraphicFramePr/>
          <p:nvPr>
            <p:extLst>
              <p:ext uri="{D42A27DB-BD31-4B8C-83A1-F6EECF244321}">
                <p14:modId xmlns:p14="http://schemas.microsoft.com/office/powerpoint/2010/main" val="171254235"/>
              </p:ext>
            </p:extLst>
          </p:nvPr>
        </p:nvGraphicFramePr>
        <p:xfrm>
          <a:off x="154534" y="1508357"/>
          <a:ext cx="6809540" cy="4289527"/>
        </p:xfrm>
        <a:graphic>
          <a:graphicData uri="http://schemas.openxmlformats.org/drawingml/2006/chart">
            <c:chart xmlns:c="http://schemas.openxmlformats.org/drawingml/2006/chart" xmlns:r="http://schemas.openxmlformats.org/officeDocument/2006/relationships" r:id="rId3"/>
          </a:graphicData>
        </a:graphic>
      </p:graphicFrame>
      <p:sp>
        <p:nvSpPr>
          <p:cNvPr id="2" name="Footer Placeholder 1">
            <a:extLst>
              <a:ext uri="{FF2B5EF4-FFF2-40B4-BE49-F238E27FC236}">
                <a16:creationId xmlns:a16="http://schemas.microsoft.com/office/drawing/2014/main" id="{4B740757-DCA8-BE49-3508-6DE6643BDAA2}"/>
              </a:ext>
            </a:extLst>
          </p:cNvPr>
          <p:cNvSpPr>
            <a:spLocks noGrp="1"/>
          </p:cNvSpPr>
          <p:nvPr>
            <p:ph type="ftr" sz="quarter" idx="10"/>
          </p:nvPr>
        </p:nvSpPr>
        <p:spPr/>
        <p:txBody>
          <a:bodyPr/>
          <a:lstStyle/>
          <a:p>
            <a:r>
              <a:rPr lang="en-US">
                <a:solidFill>
                  <a:srgbClr val="4E4F4E"/>
                </a:solidFill>
                <a:cs typeface="Arial" panose="020B0604020202020204" pitchFamily="34" charset="0"/>
              </a:rPr>
              <a:t>Data cutoff date of 29 July 2022. Response status per Lugano 2014 criteria based on IRC assessment.</a:t>
            </a:r>
          </a:p>
          <a:p>
            <a:r>
              <a:rPr lang="en-US" b="1" err="1">
                <a:solidFill>
                  <a:srgbClr val="4E4F4E"/>
                </a:solidFill>
                <a:cs typeface="Arial" panose="020B0604020202020204" pitchFamily="34" charset="0"/>
              </a:rPr>
              <a:t>cBTKi</a:t>
            </a:r>
            <a:r>
              <a:rPr lang="en-US">
                <a:solidFill>
                  <a:srgbClr val="4E4F4E"/>
                </a:solidFill>
                <a:cs typeface="Arial" panose="020B0604020202020204" pitchFamily="34" charset="0"/>
              </a:rPr>
              <a:t>, covalent Bruton’s tyrosine kinase inhibitors; </a:t>
            </a:r>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err="1">
                <a:solidFill>
                  <a:srgbClr val="4E4F4E"/>
                </a:solidFill>
                <a:cs typeface="Arial" panose="020B0604020202020204" pitchFamily="34" charset="0"/>
              </a:rPr>
              <a:t>DoR</a:t>
            </a:r>
            <a:r>
              <a:rPr lang="en-US">
                <a:solidFill>
                  <a:srgbClr val="4E4F4E"/>
                </a:solidFill>
                <a:cs typeface="Arial" panose="020B0604020202020204" pitchFamily="34" charset="0"/>
              </a:rPr>
              <a:t>, duration of response; </a:t>
            </a:r>
            <a:r>
              <a:rPr lang="en-US" b="1">
                <a:solidFill>
                  <a:srgbClr val="4E4F4E"/>
                </a:solidFill>
                <a:cs typeface="Arial" panose="020B0604020202020204" pitchFamily="34" charset="0"/>
              </a:rPr>
              <a:t>IRC</a:t>
            </a:r>
            <a:r>
              <a:rPr lang="en-US">
                <a:solidFill>
                  <a:srgbClr val="4E4F4E"/>
                </a:solidFill>
                <a:cs typeface="Arial" panose="020B0604020202020204" pitchFamily="34" charset="0"/>
              </a:rPr>
              <a:t>, independent review committee; </a:t>
            </a:r>
            <a:r>
              <a:rPr lang="en-US" b="1">
                <a:solidFill>
                  <a:srgbClr val="4E4F4E"/>
                </a:solidFill>
                <a:cs typeface="Arial" panose="020B0604020202020204" pitchFamily="34" charset="0"/>
              </a:rPr>
              <a:t>MCL</a:t>
            </a:r>
            <a:r>
              <a:rPr lang="en-US">
                <a:solidFill>
                  <a:srgbClr val="4E4F4E"/>
                </a:solidFill>
                <a:cs typeface="Arial" panose="020B0604020202020204" pitchFamily="34" charset="0"/>
              </a:rPr>
              <a:t>, mantle cell lymphoma; </a:t>
            </a:r>
          </a:p>
          <a:p>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evaluable;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r>
              <a:rPr lang="en-US" b="1">
                <a:solidFill>
                  <a:srgbClr val="4E4F4E"/>
                </a:solidFill>
                <a:cs typeface="Arial" panose="020B0604020202020204" pitchFamily="34" charset="0"/>
              </a:rPr>
              <a:t>OS</a:t>
            </a:r>
            <a:r>
              <a:rPr lang="en-US">
                <a:solidFill>
                  <a:srgbClr val="4E4F4E"/>
                </a:solidFill>
                <a:cs typeface="Arial" panose="020B0604020202020204" pitchFamily="34" charset="0"/>
              </a:rPr>
              <a:t>, overall survival.</a:t>
            </a:r>
          </a:p>
          <a:p>
            <a:r>
              <a:rPr lang="en-US" b="1">
                <a:solidFill>
                  <a:srgbClr val="4E4F4E"/>
                </a:solidFill>
                <a:cs typeface="Arial" panose="020B0604020202020204" pitchFamily="34" charset="0"/>
              </a:rPr>
              <a:t>Coombs CC, et al. Abstract 7513 presented at ASCO 2023. </a:t>
            </a:r>
            <a:r>
              <a:rPr lang="en-US" b="1" err="1">
                <a:solidFill>
                  <a:srgbClr val="4E4F4E"/>
                </a:solidFill>
                <a:cs typeface="Arial" panose="020B0604020202020204" pitchFamily="34" charset="0"/>
              </a:rPr>
              <a:t>Jurczak</a:t>
            </a:r>
            <a:r>
              <a:rPr lang="en-US" b="1">
                <a:solidFill>
                  <a:srgbClr val="4E4F4E"/>
                </a:solidFill>
                <a:cs typeface="Arial" panose="020B0604020202020204" pitchFamily="34" charset="0"/>
              </a:rPr>
              <a:t> W, et al. Abstract P1087 presented at EHA2023. Cheah CY, et al. Abstract P102 presented at 17-ICML.</a:t>
            </a:r>
            <a:endParaRPr lang="en-GB"/>
          </a:p>
        </p:txBody>
      </p:sp>
      <p:sp>
        <p:nvSpPr>
          <p:cNvPr id="3" name="Title 2">
            <a:extLst>
              <a:ext uri="{FF2B5EF4-FFF2-40B4-BE49-F238E27FC236}">
                <a16:creationId xmlns:a16="http://schemas.microsoft.com/office/drawing/2014/main" id="{C361DA68-FD74-1F75-1AF4-EF1F0AD6EEE6}"/>
              </a:ext>
            </a:extLst>
          </p:cNvPr>
          <p:cNvSpPr>
            <a:spLocks noGrp="1"/>
          </p:cNvSpPr>
          <p:nvPr>
            <p:ph type="title"/>
          </p:nvPr>
        </p:nvSpPr>
        <p:spPr/>
        <p:txBody>
          <a:bodyPr/>
          <a:lstStyle/>
          <a:p>
            <a:r>
              <a:rPr lang="en-US"/>
              <a:t>IRC-assessed </a:t>
            </a:r>
            <a:r>
              <a:rPr lang="en-US" err="1"/>
              <a:t>DoR</a:t>
            </a:r>
            <a:r>
              <a:rPr lang="en-US"/>
              <a:t> in pre-treated MCL patients </a:t>
            </a:r>
          </a:p>
        </p:txBody>
      </p:sp>
      <p:sp>
        <p:nvSpPr>
          <p:cNvPr id="8" name="TextBox 13">
            <a:extLst>
              <a:ext uri="{FF2B5EF4-FFF2-40B4-BE49-F238E27FC236}">
                <a16:creationId xmlns:a16="http://schemas.microsoft.com/office/drawing/2014/main" id="{133A2101-5244-7996-4D41-460163862B13}"/>
              </a:ext>
            </a:extLst>
          </p:cNvPr>
          <p:cNvSpPr txBox="1"/>
          <p:nvPr/>
        </p:nvSpPr>
        <p:spPr>
          <a:xfrm>
            <a:off x="9120188" y="1665288"/>
            <a:ext cx="2663825" cy="4392612"/>
          </a:xfrm>
          <a:prstGeom prst="rect">
            <a:avLst/>
          </a:prstGeom>
          <a:solidFill>
            <a:schemeClr val="bg2"/>
          </a:solidFill>
        </p:spPr>
        <p:txBody>
          <a:bodyPr wrap="square" lIns="144000" tIns="108000" bIns="72000">
            <a:noAutofit/>
          </a:bodyPr>
          <a:lstStyle/>
          <a:p>
            <a:pPr marL="184150" indent="-184150">
              <a:spcAft>
                <a:spcPts val="600"/>
              </a:spcAft>
              <a:buClr>
                <a:schemeClr val="accent2"/>
              </a:buClr>
              <a:buFont typeface="Arial" panose="020B0604020202020204" pitchFamily="34" charset="0"/>
              <a:buChar char="•"/>
            </a:pPr>
            <a:r>
              <a:rPr lang="en-GB" sz="1400"/>
              <a:t>Median PFS was 7.4 (95% CI: 5.3-13.3) with a median follow-up of 13.8 months</a:t>
            </a:r>
          </a:p>
          <a:p>
            <a:pPr marL="184150" indent="-184150">
              <a:spcAft>
                <a:spcPts val="600"/>
              </a:spcAft>
              <a:buClr>
                <a:schemeClr val="accent2"/>
              </a:buClr>
              <a:buFont typeface="Arial" panose="020B0604020202020204" pitchFamily="34" charset="0"/>
              <a:buChar char="•"/>
            </a:pPr>
            <a:r>
              <a:rPr lang="en-GB" sz="1400"/>
              <a:t>Median OS was 23.5 (95% CI: 15.9-NE) with a median follow-up of 23.5 months</a:t>
            </a:r>
          </a:p>
          <a:p>
            <a:pPr marL="184150" indent="-184150">
              <a:spcAft>
                <a:spcPts val="600"/>
              </a:spcAft>
              <a:buClr>
                <a:schemeClr val="accent2"/>
              </a:buClr>
              <a:buFont typeface="Arial" panose="020B0604020202020204" pitchFamily="34" charset="0"/>
              <a:buChar char="•"/>
            </a:pPr>
            <a:r>
              <a:rPr lang="en-GB" sz="1400"/>
              <a:t>In the </a:t>
            </a:r>
            <a:r>
              <a:rPr lang="en-GB" sz="1400" err="1"/>
              <a:t>cBTKi</a:t>
            </a:r>
            <a:r>
              <a:rPr lang="en-GB" sz="1400"/>
              <a:t>-naïve cohort, median </a:t>
            </a:r>
            <a:r>
              <a:rPr lang="en-GB" sz="1400" err="1"/>
              <a:t>DoR</a:t>
            </a:r>
            <a:r>
              <a:rPr lang="en-GB" sz="1400"/>
              <a:t>, PFS, and OS were not reached</a:t>
            </a:r>
          </a:p>
          <a:p>
            <a:pPr marL="400050" indent="-222250">
              <a:spcAft>
                <a:spcPts val="600"/>
              </a:spcAft>
              <a:buClr>
                <a:schemeClr val="accent2"/>
              </a:buClr>
              <a:buFont typeface="Arial" panose="020B0604020202020204" pitchFamily="34" charset="0"/>
              <a:buChar char="•"/>
            </a:pPr>
            <a:r>
              <a:rPr lang="en-GB" sz="1400"/>
              <a:t>18-month </a:t>
            </a:r>
            <a:r>
              <a:rPr lang="en-GB" sz="1400" err="1"/>
              <a:t>DoR</a:t>
            </a:r>
            <a:r>
              <a:rPr lang="en-GB" sz="1400"/>
              <a:t> rate was 100% (95% CI: 100%)</a:t>
            </a:r>
          </a:p>
          <a:p>
            <a:pPr marL="400050" indent="-222250">
              <a:spcAft>
                <a:spcPts val="600"/>
              </a:spcAft>
              <a:buClr>
                <a:schemeClr val="accent2"/>
              </a:buClr>
              <a:buFont typeface="Arial" panose="020B0604020202020204" pitchFamily="34" charset="0"/>
              <a:buChar char="•"/>
            </a:pPr>
            <a:r>
              <a:rPr lang="en-GB" sz="1400"/>
              <a:t>18-month PFS rate was 92.3% (95% CI: 56.6-98.9%)</a:t>
            </a:r>
          </a:p>
          <a:p>
            <a:pPr marL="400050" indent="-222250">
              <a:spcAft>
                <a:spcPts val="600"/>
              </a:spcAft>
              <a:buClr>
                <a:schemeClr val="accent2"/>
              </a:buClr>
              <a:buFont typeface="Arial" panose="020B0604020202020204" pitchFamily="34" charset="0"/>
              <a:buChar char="•"/>
            </a:pPr>
            <a:r>
              <a:rPr lang="en-GB" sz="1400"/>
              <a:t>18-month OS rate was 92.3% (95% CI: 56.6-98.9%)</a:t>
            </a:r>
          </a:p>
          <a:p>
            <a:pPr marL="184150" indent="-184150">
              <a:spcAft>
                <a:spcPts val="600"/>
              </a:spcAft>
              <a:buClr>
                <a:schemeClr val="accent2"/>
              </a:buClr>
              <a:buFont typeface="Arial" panose="020B0604020202020204" pitchFamily="34" charset="0"/>
              <a:buChar char="•"/>
            </a:pPr>
            <a:endParaRPr lang="en-GB" sz="1400"/>
          </a:p>
        </p:txBody>
      </p:sp>
      <p:sp>
        <p:nvSpPr>
          <p:cNvPr id="9" name="Textfeld 8">
            <a:extLst>
              <a:ext uri="{FF2B5EF4-FFF2-40B4-BE49-F238E27FC236}">
                <a16:creationId xmlns:a16="http://schemas.microsoft.com/office/drawing/2014/main" id="{841C2328-1A75-EE30-DC01-845B1BC6F225}"/>
              </a:ext>
            </a:extLst>
          </p:cNvPr>
          <p:cNvSpPr txBox="1"/>
          <p:nvPr/>
        </p:nvSpPr>
        <p:spPr>
          <a:xfrm>
            <a:off x="4470418" y="2069886"/>
            <a:ext cx="2680542" cy="1169551"/>
          </a:xfrm>
          <a:prstGeom prst="rect">
            <a:avLst/>
          </a:prstGeom>
          <a:noFill/>
        </p:spPr>
        <p:txBody>
          <a:bodyPr wrap="square" rtlCol="0">
            <a:spAutoFit/>
          </a:bodyPr>
          <a:lstStyle/>
          <a:p>
            <a:r>
              <a:rPr lang="de-DE" sz="1400">
                <a:effectLst/>
                <a:latin typeface="Arial" panose="020B0604020202020204" pitchFamily="34" charset="0"/>
              </a:rPr>
              <a:t>Median DOR: 17.6 </a:t>
            </a:r>
          </a:p>
          <a:p>
            <a:r>
              <a:rPr lang="de-DE" sz="1400">
                <a:effectLst/>
                <a:latin typeface="Arial" panose="020B0604020202020204" pitchFamily="34" charset="0"/>
              </a:rPr>
              <a:t>95% CI: 7.3-27.2</a:t>
            </a:r>
          </a:p>
          <a:p>
            <a:r>
              <a:rPr lang="de-DE" sz="1400">
                <a:effectLst/>
                <a:latin typeface="Arial" panose="020B0604020202020204" pitchFamily="34" charset="0"/>
              </a:rPr>
              <a:t>Median follow-</a:t>
            </a:r>
            <a:r>
              <a:rPr lang="de-DE" sz="1400" err="1">
                <a:effectLst/>
                <a:latin typeface="Arial" panose="020B0604020202020204" pitchFamily="34" charset="0"/>
              </a:rPr>
              <a:t>up</a:t>
            </a:r>
            <a:r>
              <a:rPr lang="de-DE" sz="1400">
                <a:effectLst/>
                <a:latin typeface="Arial" panose="020B0604020202020204" pitchFamily="34" charset="0"/>
              </a:rPr>
              <a:t>: 12.7 </a:t>
            </a:r>
            <a:r>
              <a:rPr lang="de-DE" sz="1400" err="1">
                <a:effectLst/>
                <a:latin typeface="Arial" panose="020B0604020202020204" pitchFamily="34" charset="0"/>
              </a:rPr>
              <a:t>months</a:t>
            </a:r>
            <a:endParaRPr lang="de-DE" sz="1400">
              <a:effectLst/>
              <a:latin typeface="Arial" panose="020B0604020202020204" pitchFamily="34" charset="0"/>
            </a:endParaRPr>
          </a:p>
          <a:p>
            <a:r>
              <a:rPr lang="de-DE" sz="1400" err="1">
                <a:effectLst/>
                <a:latin typeface="Arial" panose="020B0604020202020204" pitchFamily="34" charset="0"/>
              </a:rPr>
              <a:t>Censored</a:t>
            </a:r>
            <a:r>
              <a:rPr lang="de-DE" sz="1400">
                <a:effectLst/>
                <a:latin typeface="Arial" panose="020B0604020202020204" pitchFamily="34" charset="0"/>
              </a:rPr>
              <a:t>, </a:t>
            </a:r>
            <a:r>
              <a:rPr lang="de-DE" sz="1400" err="1">
                <a:effectLst/>
                <a:latin typeface="Arial" panose="020B0604020202020204" pitchFamily="34" charset="0"/>
              </a:rPr>
              <a:t>n</a:t>
            </a:r>
            <a:r>
              <a:rPr lang="de-DE" sz="1400">
                <a:effectLst/>
                <a:latin typeface="Arial" panose="020B0604020202020204" pitchFamily="34" charset="0"/>
              </a:rPr>
              <a:t> (%): 28 (55)</a:t>
            </a:r>
          </a:p>
          <a:p>
            <a:endParaRPr lang="en-GB" sz="1400"/>
          </a:p>
        </p:txBody>
      </p:sp>
      <p:graphicFrame>
        <p:nvGraphicFramePr>
          <p:cNvPr id="10" name="Tabelle 9">
            <a:extLst>
              <a:ext uri="{FF2B5EF4-FFF2-40B4-BE49-F238E27FC236}">
                <a16:creationId xmlns:a16="http://schemas.microsoft.com/office/drawing/2014/main" id="{8DC51A92-7728-ACE8-FC1F-309386B9B6AB}"/>
              </a:ext>
            </a:extLst>
          </p:cNvPr>
          <p:cNvGraphicFramePr>
            <a:graphicFrameLocks noGrp="1"/>
          </p:cNvGraphicFramePr>
          <p:nvPr>
            <p:extLst>
              <p:ext uri="{D42A27DB-BD31-4B8C-83A1-F6EECF244321}">
                <p14:modId xmlns:p14="http://schemas.microsoft.com/office/powerpoint/2010/main" val="3910077782"/>
              </p:ext>
            </p:extLst>
          </p:nvPr>
        </p:nvGraphicFramePr>
        <p:xfrm>
          <a:off x="411076" y="5649985"/>
          <a:ext cx="5999658" cy="412800"/>
        </p:xfrm>
        <a:graphic>
          <a:graphicData uri="http://schemas.openxmlformats.org/drawingml/2006/table">
            <a:tbl>
              <a:tblPr firstRow="1" bandRow="1">
                <a:tableStyleId>{5C22544A-7EE6-4342-B048-85BDC9FD1C3A}</a:tableStyleId>
              </a:tblPr>
              <a:tblGrid>
                <a:gridCol w="556458">
                  <a:extLst>
                    <a:ext uri="{9D8B030D-6E8A-4147-A177-3AD203B41FA5}">
                      <a16:colId xmlns:a16="http://schemas.microsoft.com/office/drawing/2014/main" val="740063259"/>
                    </a:ext>
                  </a:extLst>
                </a:gridCol>
                <a:gridCol w="302400">
                  <a:extLst>
                    <a:ext uri="{9D8B030D-6E8A-4147-A177-3AD203B41FA5}">
                      <a16:colId xmlns:a16="http://schemas.microsoft.com/office/drawing/2014/main" val="2949672590"/>
                    </a:ext>
                  </a:extLst>
                </a:gridCol>
                <a:gridCol w="302400">
                  <a:extLst>
                    <a:ext uri="{9D8B030D-6E8A-4147-A177-3AD203B41FA5}">
                      <a16:colId xmlns:a16="http://schemas.microsoft.com/office/drawing/2014/main" val="3548635927"/>
                    </a:ext>
                  </a:extLst>
                </a:gridCol>
                <a:gridCol w="302400">
                  <a:extLst>
                    <a:ext uri="{9D8B030D-6E8A-4147-A177-3AD203B41FA5}">
                      <a16:colId xmlns:a16="http://schemas.microsoft.com/office/drawing/2014/main" val="2891013861"/>
                    </a:ext>
                  </a:extLst>
                </a:gridCol>
                <a:gridCol w="302400">
                  <a:extLst>
                    <a:ext uri="{9D8B030D-6E8A-4147-A177-3AD203B41FA5}">
                      <a16:colId xmlns:a16="http://schemas.microsoft.com/office/drawing/2014/main" val="4205657699"/>
                    </a:ext>
                  </a:extLst>
                </a:gridCol>
                <a:gridCol w="302400">
                  <a:extLst>
                    <a:ext uri="{9D8B030D-6E8A-4147-A177-3AD203B41FA5}">
                      <a16:colId xmlns:a16="http://schemas.microsoft.com/office/drawing/2014/main" val="2041373745"/>
                    </a:ext>
                  </a:extLst>
                </a:gridCol>
                <a:gridCol w="302400">
                  <a:extLst>
                    <a:ext uri="{9D8B030D-6E8A-4147-A177-3AD203B41FA5}">
                      <a16:colId xmlns:a16="http://schemas.microsoft.com/office/drawing/2014/main" val="198402527"/>
                    </a:ext>
                  </a:extLst>
                </a:gridCol>
                <a:gridCol w="302400">
                  <a:extLst>
                    <a:ext uri="{9D8B030D-6E8A-4147-A177-3AD203B41FA5}">
                      <a16:colId xmlns:a16="http://schemas.microsoft.com/office/drawing/2014/main" val="3255786614"/>
                    </a:ext>
                  </a:extLst>
                </a:gridCol>
                <a:gridCol w="302400">
                  <a:extLst>
                    <a:ext uri="{9D8B030D-6E8A-4147-A177-3AD203B41FA5}">
                      <a16:colId xmlns:a16="http://schemas.microsoft.com/office/drawing/2014/main" val="948516814"/>
                    </a:ext>
                  </a:extLst>
                </a:gridCol>
                <a:gridCol w="302400">
                  <a:extLst>
                    <a:ext uri="{9D8B030D-6E8A-4147-A177-3AD203B41FA5}">
                      <a16:colId xmlns:a16="http://schemas.microsoft.com/office/drawing/2014/main" val="3455357799"/>
                    </a:ext>
                  </a:extLst>
                </a:gridCol>
                <a:gridCol w="302400">
                  <a:extLst>
                    <a:ext uri="{9D8B030D-6E8A-4147-A177-3AD203B41FA5}">
                      <a16:colId xmlns:a16="http://schemas.microsoft.com/office/drawing/2014/main" val="1208357956"/>
                    </a:ext>
                  </a:extLst>
                </a:gridCol>
                <a:gridCol w="302400">
                  <a:extLst>
                    <a:ext uri="{9D8B030D-6E8A-4147-A177-3AD203B41FA5}">
                      <a16:colId xmlns:a16="http://schemas.microsoft.com/office/drawing/2014/main" val="1256094878"/>
                    </a:ext>
                  </a:extLst>
                </a:gridCol>
                <a:gridCol w="302400">
                  <a:extLst>
                    <a:ext uri="{9D8B030D-6E8A-4147-A177-3AD203B41FA5}">
                      <a16:colId xmlns:a16="http://schemas.microsoft.com/office/drawing/2014/main" val="1955809713"/>
                    </a:ext>
                  </a:extLst>
                </a:gridCol>
                <a:gridCol w="302400">
                  <a:extLst>
                    <a:ext uri="{9D8B030D-6E8A-4147-A177-3AD203B41FA5}">
                      <a16:colId xmlns:a16="http://schemas.microsoft.com/office/drawing/2014/main" val="941568450"/>
                    </a:ext>
                  </a:extLst>
                </a:gridCol>
                <a:gridCol w="302400">
                  <a:extLst>
                    <a:ext uri="{9D8B030D-6E8A-4147-A177-3AD203B41FA5}">
                      <a16:colId xmlns:a16="http://schemas.microsoft.com/office/drawing/2014/main" val="4274123017"/>
                    </a:ext>
                  </a:extLst>
                </a:gridCol>
                <a:gridCol w="302400">
                  <a:extLst>
                    <a:ext uri="{9D8B030D-6E8A-4147-A177-3AD203B41FA5}">
                      <a16:colId xmlns:a16="http://schemas.microsoft.com/office/drawing/2014/main" val="1529954279"/>
                    </a:ext>
                  </a:extLst>
                </a:gridCol>
                <a:gridCol w="302400">
                  <a:extLst>
                    <a:ext uri="{9D8B030D-6E8A-4147-A177-3AD203B41FA5}">
                      <a16:colId xmlns:a16="http://schemas.microsoft.com/office/drawing/2014/main" val="776679834"/>
                    </a:ext>
                  </a:extLst>
                </a:gridCol>
                <a:gridCol w="302400">
                  <a:extLst>
                    <a:ext uri="{9D8B030D-6E8A-4147-A177-3AD203B41FA5}">
                      <a16:colId xmlns:a16="http://schemas.microsoft.com/office/drawing/2014/main" val="143440655"/>
                    </a:ext>
                  </a:extLst>
                </a:gridCol>
                <a:gridCol w="302400">
                  <a:extLst>
                    <a:ext uri="{9D8B030D-6E8A-4147-A177-3AD203B41FA5}">
                      <a16:colId xmlns:a16="http://schemas.microsoft.com/office/drawing/2014/main" val="1747519987"/>
                    </a:ext>
                  </a:extLst>
                </a:gridCol>
              </a:tblGrid>
              <a:tr h="142877">
                <a:tc gridSpan="19">
                  <a:txBody>
                    <a:bodyPr/>
                    <a:lstStyle/>
                    <a:p>
                      <a:r>
                        <a:rPr lang="de-DE" sz="1000"/>
                        <a:t>No. of patients</a:t>
                      </a:r>
                    </a:p>
                  </a:txBody>
                  <a:tcPr marL="7200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extLst>
                  <a:ext uri="{0D108BD9-81ED-4DB2-BD59-A6C34878D82A}">
                    <a16:rowId xmlns:a16="http://schemas.microsoft.com/office/drawing/2014/main" val="558085198"/>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i="0" u="none" strike="noStrike" kern="1200">
                          <a:solidFill>
                            <a:schemeClr val="accent1"/>
                          </a:solidFill>
                          <a:effectLst/>
                          <a:latin typeface="+mn-lt"/>
                          <a:ea typeface="+mn-ea"/>
                          <a:cs typeface="+mn-cs"/>
                        </a:rPr>
                        <a:t>–––––</a:t>
                      </a:r>
                    </a:p>
                  </a:txBody>
                  <a:tcPr marL="72000" marR="0" marT="18000" marB="18000" anchor="ctr">
                    <a:solidFill>
                      <a:schemeClr val="accent6">
                        <a:lumMod val="20000"/>
                        <a:lumOff val="80000"/>
                      </a:schemeClr>
                    </a:solidFill>
                  </a:tcPr>
                </a:tc>
                <a:tc>
                  <a:txBody>
                    <a:bodyPr/>
                    <a:lstStyle/>
                    <a:p>
                      <a:pPr algn="ctr"/>
                      <a:r>
                        <a:rPr lang="de-DE" sz="1000">
                          <a:solidFill>
                            <a:schemeClr val="tx1"/>
                          </a:solidFill>
                        </a:rPr>
                        <a:t>51</a:t>
                      </a:r>
                    </a:p>
                  </a:txBody>
                  <a:tcPr marL="0" marR="0" marT="18000" marB="18000" anchor="ctr"/>
                </a:tc>
                <a:tc>
                  <a:txBody>
                    <a:bodyPr/>
                    <a:lstStyle/>
                    <a:p>
                      <a:pPr algn="ctr"/>
                      <a:r>
                        <a:rPr lang="de-DE" sz="1000">
                          <a:solidFill>
                            <a:schemeClr val="tx1"/>
                          </a:solidFill>
                        </a:rPr>
                        <a:t>39</a:t>
                      </a:r>
                    </a:p>
                  </a:txBody>
                  <a:tcPr marL="0" marR="0" marT="18000" marB="18000" anchor="ctr"/>
                </a:tc>
                <a:tc>
                  <a:txBody>
                    <a:bodyPr/>
                    <a:lstStyle/>
                    <a:p>
                      <a:pPr algn="ctr"/>
                      <a:r>
                        <a:rPr lang="de-DE" sz="1000">
                          <a:solidFill>
                            <a:schemeClr val="tx1"/>
                          </a:solidFill>
                        </a:rPr>
                        <a:t>30</a:t>
                      </a:r>
                    </a:p>
                  </a:txBody>
                  <a:tcPr marL="0" marR="0" marT="18000" marB="18000" anchor="ctr"/>
                </a:tc>
                <a:tc>
                  <a:txBody>
                    <a:bodyPr/>
                    <a:lstStyle/>
                    <a:p>
                      <a:pPr algn="ctr"/>
                      <a:r>
                        <a:rPr lang="de-DE" sz="1000">
                          <a:solidFill>
                            <a:schemeClr val="tx1"/>
                          </a:solidFill>
                        </a:rPr>
                        <a:t>27</a:t>
                      </a:r>
                    </a:p>
                  </a:txBody>
                  <a:tcPr marL="0" marR="0" marT="18000" marB="18000" anchor="ctr"/>
                </a:tc>
                <a:tc>
                  <a:txBody>
                    <a:bodyPr/>
                    <a:lstStyle/>
                    <a:p>
                      <a:pPr algn="ctr"/>
                      <a:r>
                        <a:rPr lang="de-DE" sz="1000">
                          <a:solidFill>
                            <a:schemeClr val="tx1"/>
                          </a:solidFill>
                        </a:rPr>
                        <a:t>21</a:t>
                      </a:r>
                    </a:p>
                  </a:txBody>
                  <a:tcPr marL="0" marR="0" marT="18000" marB="18000" anchor="ctr"/>
                </a:tc>
                <a:tc>
                  <a:txBody>
                    <a:bodyPr/>
                    <a:lstStyle/>
                    <a:p>
                      <a:pPr algn="ctr"/>
                      <a:r>
                        <a:rPr lang="de-DE" sz="1000">
                          <a:solidFill>
                            <a:schemeClr val="tx1"/>
                          </a:solidFill>
                        </a:rPr>
                        <a:t>19</a:t>
                      </a:r>
                    </a:p>
                  </a:txBody>
                  <a:tcPr marL="0" marR="0" marT="18000" marB="18000" anchor="ctr"/>
                </a:tc>
                <a:tc>
                  <a:txBody>
                    <a:bodyPr/>
                    <a:lstStyle/>
                    <a:p>
                      <a:pPr algn="ctr"/>
                      <a:r>
                        <a:rPr lang="de-DE" sz="1000">
                          <a:solidFill>
                            <a:schemeClr val="tx1"/>
                          </a:solidFill>
                        </a:rPr>
                        <a:t>16</a:t>
                      </a:r>
                    </a:p>
                  </a:txBody>
                  <a:tcPr marL="0" marR="0" marT="18000" marB="18000" anchor="ctr"/>
                </a:tc>
                <a:tc>
                  <a:txBody>
                    <a:bodyPr/>
                    <a:lstStyle/>
                    <a:p>
                      <a:pPr algn="ctr"/>
                      <a:r>
                        <a:rPr lang="de-DE" sz="1000">
                          <a:solidFill>
                            <a:schemeClr val="tx1"/>
                          </a:solidFill>
                        </a:rPr>
                        <a:t>13</a:t>
                      </a:r>
                    </a:p>
                  </a:txBody>
                  <a:tcPr marL="0" marR="0" marT="18000" marB="18000" anchor="ctr"/>
                </a:tc>
                <a:tc>
                  <a:txBody>
                    <a:bodyPr/>
                    <a:lstStyle/>
                    <a:p>
                      <a:pPr algn="ctr"/>
                      <a:r>
                        <a:rPr lang="de-DE" sz="1000">
                          <a:solidFill>
                            <a:schemeClr val="tx1"/>
                          </a:solidFill>
                        </a:rPr>
                        <a:t>12</a:t>
                      </a:r>
                    </a:p>
                  </a:txBody>
                  <a:tcPr marL="0" marR="0" marT="18000" marB="18000" anchor="ctr"/>
                </a:tc>
                <a:tc>
                  <a:txBody>
                    <a:bodyPr/>
                    <a:lstStyle/>
                    <a:p>
                      <a:pPr algn="ctr"/>
                      <a:r>
                        <a:rPr lang="de-DE" sz="1000">
                          <a:solidFill>
                            <a:schemeClr val="tx1"/>
                          </a:solidFill>
                        </a:rPr>
                        <a:t>10</a:t>
                      </a:r>
                    </a:p>
                  </a:txBody>
                  <a:tcPr marL="0" marR="0" marT="18000" marB="18000" anchor="ctr"/>
                </a:tc>
                <a:tc>
                  <a:txBody>
                    <a:bodyPr/>
                    <a:lstStyle/>
                    <a:p>
                      <a:pPr algn="ctr"/>
                      <a:r>
                        <a:rPr lang="de-DE" sz="1000">
                          <a:solidFill>
                            <a:schemeClr val="tx1"/>
                          </a:solidFill>
                        </a:rPr>
                        <a:t>9</a:t>
                      </a:r>
                    </a:p>
                  </a:txBody>
                  <a:tcPr marL="0" marR="0" marT="18000" marB="18000" anchor="ctr"/>
                </a:tc>
                <a:tc>
                  <a:txBody>
                    <a:bodyPr/>
                    <a:lstStyle/>
                    <a:p>
                      <a:pPr algn="ctr"/>
                      <a:r>
                        <a:rPr lang="de-DE" sz="1000">
                          <a:solidFill>
                            <a:schemeClr val="tx1"/>
                          </a:solidFill>
                        </a:rPr>
                        <a:t>8</a:t>
                      </a:r>
                    </a:p>
                  </a:txBody>
                  <a:tcPr marL="0" marR="0" marT="18000" marB="18000" anchor="ctr"/>
                </a:tc>
                <a:tc>
                  <a:txBody>
                    <a:bodyPr/>
                    <a:lstStyle/>
                    <a:p>
                      <a:pPr algn="ctr"/>
                      <a:r>
                        <a:rPr lang="de-DE" sz="1000">
                          <a:solidFill>
                            <a:schemeClr val="tx1"/>
                          </a:solidFill>
                        </a:rPr>
                        <a:t>7</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2</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1001529525"/>
                  </a:ext>
                </a:extLst>
              </a:tr>
            </a:tbl>
          </a:graphicData>
        </a:graphic>
      </p:graphicFrame>
    </p:spTree>
    <p:extLst>
      <p:ext uri="{BB962C8B-B14F-4D97-AF65-F5344CB8AC3E}">
        <p14:creationId xmlns:p14="http://schemas.microsoft.com/office/powerpoint/2010/main" val="232240118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400AD087-1A3F-EBF1-C05D-EF1ADFDFFD51}"/>
              </a:ext>
            </a:extLst>
          </p:cNvPr>
          <p:cNvPicPr>
            <a:picLocks noChangeAspect="1"/>
          </p:cNvPicPr>
          <p:nvPr/>
        </p:nvPicPr>
        <p:blipFill rotWithShape="1">
          <a:blip r:embed="rId2"/>
          <a:srcRect l="12259" r="3927" b="25122"/>
          <a:stretch/>
        </p:blipFill>
        <p:spPr>
          <a:xfrm>
            <a:off x="1371599" y="1861163"/>
            <a:ext cx="4616451" cy="2405320"/>
          </a:xfrm>
          <a:prstGeom prst="rect">
            <a:avLst/>
          </a:prstGeom>
        </p:spPr>
      </p:pic>
      <p:pic>
        <p:nvPicPr>
          <p:cNvPr id="12" name="Grafik 11">
            <a:extLst>
              <a:ext uri="{FF2B5EF4-FFF2-40B4-BE49-F238E27FC236}">
                <a16:creationId xmlns:a16="http://schemas.microsoft.com/office/drawing/2014/main" id="{92365DE5-8523-8780-94EE-68FEA5555435}"/>
              </a:ext>
            </a:extLst>
          </p:cNvPr>
          <p:cNvPicPr>
            <a:picLocks noChangeAspect="1"/>
          </p:cNvPicPr>
          <p:nvPr/>
        </p:nvPicPr>
        <p:blipFill rotWithShape="1">
          <a:blip r:embed="rId3"/>
          <a:srcRect l="11448" r="1973" b="25096"/>
          <a:stretch/>
        </p:blipFill>
        <p:spPr>
          <a:xfrm>
            <a:off x="7131270" y="1861881"/>
            <a:ext cx="4652744" cy="2405320"/>
          </a:xfrm>
          <a:prstGeom prst="rect">
            <a:avLst/>
          </a:prstGeom>
        </p:spPr>
      </p:pic>
      <p:graphicFrame>
        <p:nvGraphicFramePr>
          <p:cNvPr id="18" name="Diagramm 17">
            <a:extLst>
              <a:ext uri="{FF2B5EF4-FFF2-40B4-BE49-F238E27FC236}">
                <a16:creationId xmlns:a16="http://schemas.microsoft.com/office/drawing/2014/main" id="{BBE4937F-067D-18D5-A69B-6B4CCFE5894B}"/>
              </a:ext>
            </a:extLst>
          </p:cNvPr>
          <p:cNvGraphicFramePr/>
          <p:nvPr>
            <p:extLst>
              <p:ext uri="{D42A27DB-BD31-4B8C-83A1-F6EECF244321}">
                <p14:modId xmlns:p14="http://schemas.microsoft.com/office/powerpoint/2010/main" val="4232565835"/>
              </p:ext>
            </p:extLst>
          </p:nvPr>
        </p:nvGraphicFramePr>
        <p:xfrm>
          <a:off x="6168105" y="1508357"/>
          <a:ext cx="5751572" cy="42895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Diagramm 16">
            <a:extLst>
              <a:ext uri="{FF2B5EF4-FFF2-40B4-BE49-F238E27FC236}">
                <a16:creationId xmlns:a16="http://schemas.microsoft.com/office/drawing/2014/main" id="{5FBEB849-57E7-2FA9-2C6D-65F7BFD4E5A6}"/>
              </a:ext>
            </a:extLst>
          </p:cNvPr>
          <p:cNvGraphicFramePr/>
          <p:nvPr>
            <p:extLst>
              <p:ext uri="{D42A27DB-BD31-4B8C-83A1-F6EECF244321}">
                <p14:modId xmlns:p14="http://schemas.microsoft.com/office/powerpoint/2010/main" val="1578431834"/>
              </p:ext>
            </p:extLst>
          </p:nvPr>
        </p:nvGraphicFramePr>
        <p:xfrm>
          <a:off x="354331" y="1508357"/>
          <a:ext cx="5751572" cy="4289527"/>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platzhalter 8">
            <a:extLst>
              <a:ext uri="{FF2B5EF4-FFF2-40B4-BE49-F238E27FC236}">
                <a16:creationId xmlns:a16="http://schemas.microsoft.com/office/drawing/2014/main" id="{D45E6FAF-F331-DAB4-3C3D-0AF5E8DDD757}"/>
              </a:ext>
            </a:extLst>
          </p:cNvPr>
          <p:cNvSpPr>
            <a:spLocks noGrp="1"/>
          </p:cNvSpPr>
          <p:nvPr>
            <p:ph type="body" sz="quarter" idx="12"/>
          </p:nvPr>
        </p:nvSpPr>
        <p:spPr/>
        <p:txBody>
          <a:bodyPr/>
          <a:lstStyle/>
          <a:p>
            <a:r>
              <a:rPr lang="en-GB" err="1"/>
              <a:t>DoR</a:t>
            </a:r>
            <a:r>
              <a:rPr lang="en-GB"/>
              <a:t> by Ki-67 index</a:t>
            </a:r>
          </a:p>
        </p:txBody>
      </p:sp>
      <p:sp>
        <p:nvSpPr>
          <p:cNvPr id="3" name="Title 2">
            <a:extLst>
              <a:ext uri="{FF2B5EF4-FFF2-40B4-BE49-F238E27FC236}">
                <a16:creationId xmlns:a16="http://schemas.microsoft.com/office/drawing/2014/main" id="{A254A8A8-3E14-981D-D71D-127F945D3C1A}"/>
              </a:ext>
            </a:extLst>
          </p:cNvPr>
          <p:cNvSpPr>
            <a:spLocks noGrp="1"/>
          </p:cNvSpPr>
          <p:nvPr>
            <p:ph type="title"/>
          </p:nvPr>
        </p:nvSpPr>
        <p:spPr/>
        <p:txBody>
          <a:bodyPr/>
          <a:lstStyle/>
          <a:p>
            <a:r>
              <a:rPr lang="en-US" err="1"/>
              <a:t>DoR</a:t>
            </a:r>
            <a:r>
              <a:rPr lang="en-US"/>
              <a:t> in high-risk MCL subgroups</a:t>
            </a:r>
          </a:p>
        </p:txBody>
      </p:sp>
      <p:sp>
        <p:nvSpPr>
          <p:cNvPr id="2" name="Footer Placeholder 1">
            <a:extLst>
              <a:ext uri="{FF2B5EF4-FFF2-40B4-BE49-F238E27FC236}">
                <a16:creationId xmlns:a16="http://schemas.microsoft.com/office/drawing/2014/main" id="{5A87AC8B-BABB-0AFA-A3C1-E0B8678C6E0B}"/>
              </a:ext>
            </a:extLst>
          </p:cNvPr>
          <p:cNvSpPr>
            <a:spLocks noGrp="1"/>
          </p:cNvSpPr>
          <p:nvPr>
            <p:ph type="ftr" sz="quarter" idx="13"/>
          </p:nvPr>
        </p:nvSpPr>
        <p:spPr/>
        <p:txBody>
          <a:bodyPr/>
          <a:lstStyle/>
          <a:p>
            <a:r>
              <a:rPr lang="en-US">
                <a:solidFill>
                  <a:srgbClr val="4E4F4E"/>
                </a:solidFill>
                <a:cs typeface="Arial" panose="020B0604020202020204" pitchFamily="34" charset="0"/>
              </a:rPr>
              <a:t>Data cutoff date of 29 July 2022. Response status per Lugano 2014 criteria based on IRC assessment.</a:t>
            </a:r>
          </a:p>
          <a:p>
            <a:r>
              <a:rPr lang="en-US" b="1" err="1">
                <a:solidFill>
                  <a:srgbClr val="4E4F4E"/>
                </a:solidFill>
                <a:cs typeface="Arial" panose="020B0604020202020204" pitchFamily="34" charset="0"/>
              </a:rPr>
              <a:t>DoR</a:t>
            </a:r>
            <a:r>
              <a:rPr lang="en-US">
                <a:solidFill>
                  <a:srgbClr val="4E4F4E"/>
                </a:solidFill>
                <a:cs typeface="Arial" panose="020B0604020202020204" pitchFamily="34" charset="0"/>
              </a:rPr>
              <a:t>, duration of response; ; </a:t>
            </a:r>
            <a:r>
              <a:rPr lang="en-US" b="1">
                <a:solidFill>
                  <a:srgbClr val="4E4F4E"/>
                </a:solidFill>
                <a:cs typeface="Arial" panose="020B0604020202020204" pitchFamily="34" charset="0"/>
              </a:rPr>
              <a:t>IRC</a:t>
            </a:r>
            <a:r>
              <a:rPr lang="en-US">
                <a:solidFill>
                  <a:srgbClr val="4E4F4E"/>
                </a:solidFill>
                <a:cs typeface="Arial" panose="020B0604020202020204" pitchFamily="34" charset="0"/>
              </a:rPr>
              <a:t>, independent review committee; </a:t>
            </a:r>
            <a:r>
              <a:rPr lang="en-US" b="1">
                <a:solidFill>
                  <a:srgbClr val="4E4F4E"/>
                </a:solidFill>
                <a:cs typeface="Arial" panose="020B0604020202020204" pitchFamily="34" charset="0"/>
              </a:rPr>
              <a:t>MCL</a:t>
            </a:r>
            <a:r>
              <a:rPr lang="en-US">
                <a:solidFill>
                  <a:srgbClr val="4E4F4E"/>
                </a:solidFill>
                <a:cs typeface="Arial" panose="020B0604020202020204" pitchFamily="34" charset="0"/>
              </a:rPr>
              <a:t>, mantle cell lymphoma.</a:t>
            </a:r>
          </a:p>
          <a:p>
            <a:r>
              <a:rPr lang="en-US" b="1">
                <a:solidFill>
                  <a:srgbClr val="4E4F4E"/>
                </a:solidFill>
                <a:cs typeface="Arial" panose="020B0604020202020204" pitchFamily="34" charset="0"/>
              </a:rPr>
              <a:t>Coombs CC, et al. Abstract 7513 presented at ASCO 2023. </a:t>
            </a:r>
            <a:r>
              <a:rPr lang="en-US" b="1" err="1">
                <a:solidFill>
                  <a:srgbClr val="4E4F4E"/>
                </a:solidFill>
                <a:cs typeface="Arial" panose="020B0604020202020204" pitchFamily="34" charset="0"/>
              </a:rPr>
              <a:t>Jurczak</a:t>
            </a:r>
            <a:r>
              <a:rPr lang="en-US" b="1">
                <a:solidFill>
                  <a:srgbClr val="4E4F4E"/>
                </a:solidFill>
                <a:cs typeface="Arial" panose="020B0604020202020204" pitchFamily="34" charset="0"/>
              </a:rPr>
              <a:t> W, et al. Abstract P1087 presented at EHA2023. Cheah CY, et al. Abstract P102 presented at 17-ICML.</a:t>
            </a:r>
            <a:endParaRPr lang="en-GB"/>
          </a:p>
        </p:txBody>
      </p:sp>
      <p:sp>
        <p:nvSpPr>
          <p:cNvPr id="10" name="Textplatzhalter 9">
            <a:extLst>
              <a:ext uri="{FF2B5EF4-FFF2-40B4-BE49-F238E27FC236}">
                <a16:creationId xmlns:a16="http://schemas.microsoft.com/office/drawing/2014/main" id="{84B99D72-BE82-6DAB-120F-481740639C3A}"/>
              </a:ext>
            </a:extLst>
          </p:cNvPr>
          <p:cNvSpPr>
            <a:spLocks noGrp="1"/>
          </p:cNvSpPr>
          <p:nvPr>
            <p:ph type="body" sz="quarter" idx="14"/>
          </p:nvPr>
        </p:nvSpPr>
        <p:spPr/>
        <p:txBody>
          <a:bodyPr/>
          <a:lstStyle/>
          <a:p>
            <a:r>
              <a:rPr lang="en-GB" err="1"/>
              <a:t>DoR</a:t>
            </a:r>
            <a:r>
              <a:rPr lang="en-GB"/>
              <a:t> by </a:t>
            </a:r>
            <a:r>
              <a:rPr lang="en-GB" i="1"/>
              <a:t>TP53</a:t>
            </a:r>
            <a:r>
              <a:rPr lang="en-GB"/>
              <a:t> status</a:t>
            </a:r>
          </a:p>
        </p:txBody>
      </p:sp>
      <p:sp>
        <p:nvSpPr>
          <p:cNvPr id="4" name="TextBox 3">
            <a:extLst>
              <a:ext uri="{FF2B5EF4-FFF2-40B4-BE49-F238E27FC236}">
                <a16:creationId xmlns:a16="http://schemas.microsoft.com/office/drawing/2014/main" id="{11CEA549-F508-C048-28E4-151B0236F5B6}"/>
              </a:ext>
            </a:extLst>
          </p:cNvPr>
          <p:cNvSpPr txBox="1"/>
          <p:nvPr/>
        </p:nvSpPr>
        <p:spPr>
          <a:xfrm>
            <a:off x="407988" y="5629122"/>
            <a:ext cx="11367478" cy="433553"/>
          </a:xfrm>
          <a:prstGeom prst="rect">
            <a:avLst/>
          </a:prstGeom>
          <a:solidFill>
            <a:schemeClr val="bg2"/>
          </a:solidFill>
          <a:ln>
            <a:noFill/>
          </a:ln>
        </p:spPr>
        <p:txBody>
          <a:bodyPr wrap="square" lIns="144000" tIns="108000" bIns="108000" rtlCol="0">
            <a:spAutoFit/>
          </a:bodyPr>
          <a:lstStyle/>
          <a:p>
            <a:pPr marL="285750" indent="-285750">
              <a:buClr>
                <a:schemeClr val="accent2"/>
              </a:buClr>
              <a:buFont typeface="Arial" panose="020B0604020202020204" pitchFamily="34" charset="0"/>
              <a:buChar char="•"/>
            </a:pPr>
            <a:r>
              <a:rPr lang="en-GB" sz="1400" err="1"/>
              <a:t>DoR</a:t>
            </a:r>
            <a:r>
              <a:rPr lang="en-GB" sz="1400"/>
              <a:t> did not appear to be affected by a high Ki-67 index (&gt;30%) or </a:t>
            </a:r>
            <a:r>
              <a:rPr lang="en-GB" sz="1400" i="1"/>
              <a:t>TP53</a:t>
            </a:r>
            <a:r>
              <a:rPr lang="en-GB" sz="1400"/>
              <a:t> mutations </a:t>
            </a:r>
            <a:endParaRPr lang="en-GB" sz="1400">
              <a:effectLst/>
            </a:endParaRPr>
          </a:p>
        </p:txBody>
      </p:sp>
      <p:graphicFrame>
        <p:nvGraphicFramePr>
          <p:cNvPr id="15" name="Tabelle 14">
            <a:extLst>
              <a:ext uri="{FF2B5EF4-FFF2-40B4-BE49-F238E27FC236}">
                <a16:creationId xmlns:a16="http://schemas.microsoft.com/office/drawing/2014/main" id="{C5AC5777-E0B8-DDEF-5EFE-18C77929E913}"/>
              </a:ext>
            </a:extLst>
          </p:cNvPr>
          <p:cNvGraphicFramePr>
            <a:graphicFrameLocks noGrp="1"/>
          </p:cNvGraphicFramePr>
          <p:nvPr>
            <p:extLst>
              <p:ext uri="{D42A27DB-BD31-4B8C-83A1-F6EECF244321}">
                <p14:modId xmlns:p14="http://schemas.microsoft.com/office/powerpoint/2010/main" val="43901635"/>
              </p:ext>
            </p:extLst>
          </p:nvPr>
        </p:nvGraphicFramePr>
        <p:xfrm>
          <a:off x="407988" y="4812396"/>
          <a:ext cx="5594400" cy="60120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740063259"/>
                    </a:ext>
                  </a:extLst>
                </a:gridCol>
                <a:gridCol w="262800">
                  <a:extLst>
                    <a:ext uri="{9D8B030D-6E8A-4147-A177-3AD203B41FA5}">
                      <a16:colId xmlns:a16="http://schemas.microsoft.com/office/drawing/2014/main" val="2949672590"/>
                    </a:ext>
                  </a:extLst>
                </a:gridCol>
                <a:gridCol w="262800">
                  <a:extLst>
                    <a:ext uri="{9D8B030D-6E8A-4147-A177-3AD203B41FA5}">
                      <a16:colId xmlns:a16="http://schemas.microsoft.com/office/drawing/2014/main" val="3548635927"/>
                    </a:ext>
                  </a:extLst>
                </a:gridCol>
                <a:gridCol w="262800">
                  <a:extLst>
                    <a:ext uri="{9D8B030D-6E8A-4147-A177-3AD203B41FA5}">
                      <a16:colId xmlns:a16="http://schemas.microsoft.com/office/drawing/2014/main" val="2891013861"/>
                    </a:ext>
                  </a:extLst>
                </a:gridCol>
                <a:gridCol w="262800">
                  <a:extLst>
                    <a:ext uri="{9D8B030D-6E8A-4147-A177-3AD203B41FA5}">
                      <a16:colId xmlns:a16="http://schemas.microsoft.com/office/drawing/2014/main" val="4205657699"/>
                    </a:ext>
                  </a:extLst>
                </a:gridCol>
                <a:gridCol w="262800">
                  <a:extLst>
                    <a:ext uri="{9D8B030D-6E8A-4147-A177-3AD203B41FA5}">
                      <a16:colId xmlns:a16="http://schemas.microsoft.com/office/drawing/2014/main" val="2041373745"/>
                    </a:ext>
                  </a:extLst>
                </a:gridCol>
                <a:gridCol w="262800">
                  <a:extLst>
                    <a:ext uri="{9D8B030D-6E8A-4147-A177-3AD203B41FA5}">
                      <a16:colId xmlns:a16="http://schemas.microsoft.com/office/drawing/2014/main" val="198402527"/>
                    </a:ext>
                  </a:extLst>
                </a:gridCol>
                <a:gridCol w="262800">
                  <a:extLst>
                    <a:ext uri="{9D8B030D-6E8A-4147-A177-3AD203B41FA5}">
                      <a16:colId xmlns:a16="http://schemas.microsoft.com/office/drawing/2014/main" val="3255786614"/>
                    </a:ext>
                  </a:extLst>
                </a:gridCol>
                <a:gridCol w="262800">
                  <a:extLst>
                    <a:ext uri="{9D8B030D-6E8A-4147-A177-3AD203B41FA5}">
                      <a16:colId xmlns:a16="http://schemas.microsoft.com/office/drawing/2014/main" val="948516814"/>
                    </a:ext>
                  </a:extLst>
                </a:gridCol>
                <a:gridCol w="262800">
                  <a:extLst>
                    <a:ext uri="{9D8B030D-6E8A-4147-A177-3AD203B41FA5}">
                      <a16:colId xmlns:a16="http://schemas.microsoft.com/office/drawing/2014/main" val="3455357799"/>
                    </a:ext>
                  </a:extLst>
                </a:gridCol>
                <a:gridCol w="262800">
                  <a:extLst>
                    <a:ext uri="{9D8B030D-6E8A-4147-A177-3AD203B41FA5}">
                      <a16:colId xmlns:a16="http://schemas.microsoft.com/office/drawing/2014/main" val="1208357956"/>
                    </a:ext>
                  </a:extLst>
                </a:gridCol>
                <a:gridCol w="262800">
                  <a:extLst>
                    <a:ext uri="{9D8B030D-6E8A-4147-A177-3AD203B41FA5}">
                      <a16:colId xmlns:a16="http://schemas.microsoft.com/office/drawing/2014/main" val="1256094878"/>
                    </a:ext>
                  </a:extLst>
                </a:gridCol>
                <a:gridCol w="262800">
                  <a:extLst>
                    <a:ext uri="{9D8B030D-6E8A-4147-A177-3AD203B41FA5}">
                      <a16:colId xmlns:a16="http://schemas.microsoft.com/office/drawing/2014/main" val="1955809713"/>
                    </a:ext>
                  </a:extLst>
                </a:gridCol>
                <a:gridCol w="262800">
                  <a:extLst>
                    <a:ext uri="{9D8B030D-6E8A-4147-A177-3AD203B41FA5}">
                      <a16:colId xmlns:a16="http://schemas.microsoft.com/office/drawing/2014/main" val="941568450"/>
                    </a:ext>
                  </a:extLst>
                </a:gridCol>
                <a:gridCol w="262800">
                  <a:extLst>
                    <a:ext uri="{9D8B030D-6E8A-4147-A177-3AD203B41FA5}">
                      <a16:colId xmlns:a16="http://schemas.microsoft.com/office/drawing/2014/main" val="4274123017"/>
                    </a:ext>
                  </a:extLst>
                </a:gridCol>
                <a:gridCol w="262800">
                  <a:extLst>
                    <a:ext uri="{9D8B030D-6E8A-4147-A177-3AD203B41FA5}">
                      <a16:colId xmlns:a16="http://schemas.microsoft.com/office/drawing/2014/main" val="1529954279"/>
                    </a:ext>
                  </a:extLst>
                </a:gridCol>
                <a:gridCol w="262800">
                  <a:extLst>
                    <a:ext uri="{9D8B030D-6E8A-4147-A177-3AD203B41FA5}">
                      <a16:colId xmlns:a16="http://schemas.microsoft.com/office/drawing/2014/main" val="776679834"/>
                    </a:ext>
                  </a:extLst>
                </a:gridCol>
                <a:gridCol w="262800">
                  <a:extLst>
                    <a:ext uri="{9D8B030D-6E8A-4147-A177-3AD203B41FA5}">
                      <a16:colId xmlns:a16="http://schemas.microsoft.com/office/drawing/2014/main" val="143440655"/>
                    </a:ext>
                  </a:extLst>
                </a:gridCol>
                <a:gridCol w="262800">
                  <a:extLst>
                    <a:ext uri="{9D8B030D-6E8A-4147-A177-3AD203B41FA5}">
                      <a16:colId xmlns:a16="http://schemas.microsoft.com/office/drawing/2014/main" val="1747519987"/>
                    </a:ext>
                  </a:extLst>
                </a:gridCol>
              </a:tblGrid>
              <a:tr h="142877">
                <a:tc gridSpan="19">
                  <a:txBody>
                    <a:bodyPr/>
                    <a:lstStyle/>
                    <a:p>
                      <a:r>
                        <a:rPr lang="de-DE" sz="1000"/>
                        <a:t>No. of patients</a:t>
                      </a:r>
                      <a:endParaRPr lang="de-DE" sz="1000" err="1"/>
                    </a:p>
                  </a:txBody>
                  <a:tcPr marL="7200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extLst>
                  <a:ext uri="{0D108BD9-81ED-4DB2-BD59-A6C34878D82A}">
                    <a16:rowId xmlns:a16="http://schemas.microsoft.com/office/drawing/2014/main" val="558085198"/>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i="0" u="none" strike="noStrike" kern="1200">
                          <a:solidFill>
                            <a:schemeClr val="bg1"/>
                          </a:solidFill>
                          <a:effectLst/>
                          <a:latin typeface="+mn-lt"/>
                          <a:ea typeface="+mn-ea"/>
                          <a:cs typeface="+mn-cs"/>
                        </a:rPr>
                        <a:t>Ki-67 &lt;30%</a:t>
                      </a:r>
                    </a:p>
                  </a:txBody>
                  <a:tcPr marL="72000" marR="0" marT="18000" marB="18000" anchor="ctr">
                    <a:solidFill>
                      <a:schemeClr val="accent1"/>
                    </a:solidFill>
                  </a:tcPr>
                </a:tc>
                <a:tc>
                  <a:txBody>
                    <a:bodyPr/>
                    <a:lstStyle/>
                    <a:p>
                      <a:pPr algn="ctr"/>
                      <a:r>
                        <a:rPr lang="de-DE" sz="1000">
                          <a:solidFill>
                            <a:schemeClr val="tx1"/>
                          </a:solidFill>
                        </a:rPr>
                        <a:t>6</a:t>
                      </a:r>
                    </a:p>
                  </a:txBody>
                  <a:tcPr marL="0" marR="0" marT="18000" marB="18000" anchor="ctr"/>
                </a:tc>
                <a:tc>
                  <a:txBody>
                    <a:bodyPr/>
                    <a:lstStyle/>
                    <a:p>
                      <a:pPr algn="ctr"/>
                      <a:r>
                        <a:rPr lang="de-DE" sz="1000">
                          <a:solidFill>
                            <a:schemeClr val="tx1"/>
                          </a:solidFill>
                        </a:rPr>
                        <a:t>5</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3</a:t>
                      </a:r>
                    </a:p>
                  </a:txBody>
                  <a:tcPr marL="0" marR="0" marT="18000" marB="18000" anchor="ctr"/>
                </a:tc>
                <a:tc>
                  <a:txBody>
                    <a:bodyPr/>
                    <a:lstStyle/>
                    <a:p>
                      <a:pPr algn="ctr"/>
                      <a:r>
                        <a:rPr lang="de-DE" sz="1000">
                          <a:solidFill>
                            <a:schemeClr val="tx1"/>
                          </a:solidFill>
                        </a:rPr>
                        <a:t>3</a:t>
                      </a:r>
                    </a:p>
                  </a:txBody>
                  <a:tcPr marL="0" marR="0" marT="18000" marB="18000" anchor="ctr"/>
                </a:tc>
                <a:tc>
                  <a:txBody>
                    <a:bodyPr/>
                    <a:lstStyle/>
                    <a:p>
                      <a:pPr algn="ctr"/>
                      <a:r>
                        <a:rPr lang="de-DE" sz="1000">
                          <a:solidFill>
                            <a:schemeClr val="tx1"/>
                          </a:solidFill>
                        </a:rPr>
                        <a:t>3</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1001529525"/>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i="0" u="none" strike="noStrike" kern="1200">
                          <a:solidFill>
                            <a:schemeClr val="bg1"/>
                          </a:solidFill>
                          <a:effectLst/>
                          <a:latin typeface="+mn-lt"/>
                          <a:ea typeface="+mn-ea"/>
                          <a:cs typeface="+mn-cs"/>
                        </a:rPr>
                        <a:t>Ki-67 ≥30%</a:t>
                      </a:r>
                    </a:p>
                  </a:txBody>
                  <a:tcPr marL="72000" marR="0" marT="18000" marB="18000" anchor="ctr">
                    <a:solidFill>
                      <a:schemeClr val="accent6"/>
                    </a:solidFill>
                  </a:tcPr>
                </a:tc>
                <a:tc>
                  <a:txBody>
                    <a:bodyPr/>
                    <a:lstStyle/>
                    <a:p>
                      <a:pPr algn="ctr"/>
                      <a:r>
                        <a:rPr lang="de-DE" sz="1000">
                          <a:solidFill>
                            <a:schemeClr val="tx1"/>
                          </a:solidFill>
                        </a:rPr>
                        <a:t>14</a:t>
                      </a:r>
                    </a:p>
                  </a:txBody>
                  <a:tcPr marL="0" marR="0" marT="18000" marB="18000" anchor="ctr"/>
                </a:tc>
                <a:tc>
                  <a:txBody>
                    <a:bodyPr/>
                    <a:lstStyle/>
                    <a:p>
                      <a:pPr algn="ctr"/>
                      <a:r>
                        <a:rPr lang="de-DE" sz="1000">
                          <a:solidFill>
                            <a:schemeClr val="tx1"/>
                          </a:solidFill>
                        </a:rPr>
                        <a:t>9</a:t>
                      </a:r>
                    </a:p>
                  </a:txBody>
                  <a:tcPr marL="0" marR="0" marT="18000" marB="18000" anchor="ctr"/>
                </a:tc>
                <a:tc>
                  <a:txBody>
                    <a:bodyPr/>
                    <a:lstStyle/>
                    <a:p>
                      <a:pPr algn="ctr"/>
                      <a:r>
                        <a:rPr lang="de-DE" sz="1000">
                          <a:solidFill>
                            <a:schemeClr val="tx1"/>
                          </a:solidFill>
                        </a:rPr>
                        <a:t>7</a:t>
                      </a:r>
                    </a:p>
                  </a:txBody>
                  <a:tcPr marL="0" marR="0" marT="18000" marB="18000" anchor="ctr"/>
                </a:tc>
                <a:tc>
                  <a:txBody>
                    <a:bodyPr/>
                    <a:lstStyle/>
                    <a:p>
                      <a:pPr algn="ctr"/>
                      <a:r>
                        <a:rPr lang="de-DE" sz="1000">
                          <a:solidFill>
                            <a:schemeClr val="tx1"/>
                          </a:solidFill>
                        </a:rPr>
                        <a:t>6</a:t>
                      </a:r>
                    </a:p>
                  </a:txBody>
                  <a:tcPr marL="0" marR="0" marT="18000" marB="18000" anchor="ctr"/>
                </a:tc>
                <a:tc>
                  <a:txBody>
                    <a:bodyPr/>
                    <a:lstStyle/>
                    <a:p>
                      <a:pPr algn="ctr"/>
                      <a:r>
                        <a:rPr lang="de-DE" sz="1000">
                          <a:solidFill>
                            <a:schemeClr val="tx1"/>
                          </a:solidFill>
                        </a:rPr>
                        <a:t>5</a:t>
                      </a:r>
                    </a:p>
                  </a:txBody>
                  <a:tcPr marL="0" marR="0" marT="18000" marB="18000" anchor="ctr"/>
                </a:tc>
                <a:tc>
                  <a:txBody>
                    <a:bodyPr/>
                    <a:lstStyle/>
                    <a:p>
                      <a:pPr algn="ctr"/>
                      <a:r>
                        <a:rPr lang="de-DE" sz="1000">
                          <a:solidFill>
                            <a:schemeClr val="tx1"/>
                          </a:solidFill>
                        </a:rPr>
                        <a:t>5</a:t>
                      </a:r>
                    </a:p>
                  </a:txBody>
                  <a:tcPr marL="0" marR="0" marT="18000" marB="18000" anchor="ctr"/>
                </a:tc>
                <a:tc>
                  <a:txBody>
                    <a:bodyPr/>
                    <a:lstStyle/>
                    <a:p>
                      <a:pPr algn="ctr"/>
                      <a:r>
                        <a:rPr lang="de-DE" sz="1000">
                          <a:solidFill>
                            <a:schemeClr val="tx1"/>
                          </a:solidFill>
                        </a:rPr>
                        <a:t>5</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3</a:t>
                      </a:r>
                    </a:p>
                  </a:txBody>
                  <a:tcPr marL="0" marR="0" marT="18000" marB="18000" anchor="ctr"/>
                </a:tc>
                <a:tc>
                  <a:txBody>
                    <a:bodyPr/>
                    <a:lstStyle/>
                    <a:p>
                      <a:pPr algn="ctr"/>
                      <a:r>
                        <a:rPr lang="de-DE" sz="1000">
                          <a:solidFill>
                            <a:schemeClr val="tx1"/>
                          </a:solidFill>
                        </a:rPr>
                        <a:t>2</a:t>
                      </a:r>
                    </a:p>
                  </a:txBody>
                  <a:tcPr marL="0" marR="0" marT="18000" marB="18000" anchor="ctr"/>
                </a:tc>
                <a:tc>
                  <a:txBody>
                    <a:bodyPr/>
                    <a:lstStyle/>
                    <a:p>
                      <a:pPr algn="ctr"/>
                      <a:r>
                        <a:rPr lang="de-DE" sz="1000">
                          <a:solidFill>
                            <a:schemeClr val="tx1"/>
                          </a:solidFill>
                        </a:rPr>
                        <a:t>2</a:t>
                      </a:r>
                    </a:p>
                  </a:txBody>
                  <a:tcPr marL="0" marR="0" marT="18000" marB="18000" anchor="ctr"/>
                </a:tc>
                <a:tc>
                  <a:txBody>
                    <a:bodyPr/>
                    <a:lstStyle/>
                    <a:p>
                      <a:pPr algn="ctr"/>
                      <a:r>
                        <a:rPr lang="de-DE" sz="1000">
                          <a:solidFill>
                            <a:schemeClr val="tx1"/>
                          </a:solidFill>
                        </a:rPr>
                        <a:t>2</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2876687392"/>
                  </a:ext>
                </a:extLst>
              </a:tr>
            </a:tbl>
          </a:graphicData>
        </a:graphic>
      </p:graphicFrame>
      <p:graphicFrame>
        <p:nvGraphicFramePr>
          <p:cNvPr id="16" name="Tabelle 15">
            <a:extLst>
              <a:ext uri="{FF2B5EF4-FFF2-40B4-BE49-F238E27FC236}">
                <a16:creationId xmlns:a16="http://schemas.microsoft.com/office/drawing/2014/main" id="{06D168A0-4965-459C-DF16-DB59239E796B}"/>
              </a:ext>
            </a:extLst>
          </p:cNvPr>
          <p:cNvGraphicFramePr>
            <a:graphicFrameLocks noGrp="1"/>
          </p:cNvGraphicFramePr>
          <p:nvPr>
            <p:extLst>
              <p:ext uri="{D42A27DB-BD31-4B8C-83A1-F6EECF244321}">
                <p14:modId xmlns:p14="http://schemas.microsoft.com/office/powerpoint/2010/main" val="825496971"/>
              </p:ext>
            </p:extLst>
          </p:nvPr>
        </p:nvGraphicFramePr>
        <p:xfrm>
          <a:off x="6212496" y="4812396"/>
          <a:ext cx="5587200" cy="6012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740063259"/>
                    </a:ext>
                  </a:extLst>
                </a:gridCol>
                <a:gridCol w="266400">
                  <a:extLst>
                    <a:ext uri="{9D8B030D-6E8A-4147-A177-3AD203B41FA5}">
                      <a16:colId xmlns:a16="http://schemas.microsoft.com/office/drawing/2014/main" val="2949672590"/>
                    </a:ext>
                  </a:extLst>
                </a:gridCol>
                <a:gridCol w="266400">
                  <a:extLst>
                    <a:ext uri="{9D8B030D-6E8A-4147-A177-3AD203B41FA5}">
                      <a16:colId xmlns:a16="http://schemas.microsoft.com/office/drawing/2014/main" val="3548635927"/>
                    </a:ext>
                  </a:extLst>
                </a:gridCol>
                <a:gridCol w="266400">
                  <a:extLst>
                    <a:ext uri="{9D8B030D-6E8A-4147-A177-3AD203B41FA5}">
                      <a16:colId xmlns:a16="http://schemas.microsoft.com/office/drawing/2014/main" val="2891013861"/>
                    </a:ext>
                  </a:extLst>
                </a:gridCol>
                <a:gridCol w="266400">
                  <a:extLst>
                    <a:ext uri="{9D8B030D-6E8A-4147-A177-3AD203B41FA5}">
                      <a16:colId xmlns:a16="http://schemas.microsoft.com/office/drawing/2014/main" val="4205657699"/>
                    </a:ext>
                  </a:extLst>
                </a:gridCol>
                <a:gridCol w="266400">
                  <a:extLst>
                    <a:ext uri="{9D8B030D-6E8A-4147-A177-3AD203B41FA5}">
                      <a16:colId xmlns:a16="http://schemas.microsoft.com/office/drawing/2014/main" val="2041373745"/>
                    </a:ext>
                  </a:extLst>
                </a:gridCol>
                <a:gridCol w="266400">
                  <a:extLst>
                    <a:ext uri="{9D8B030D-6E8A-4147-A177-3AD203B41FA5}">
                      <a16:colId xmlns:a16="http://schemas.microsoft.com/office/drawing/2014/main" val="198402527"/>
                    </a:ext>
                  </a:extLst>
                </a:gridCol>
                <a:gridCol w="266400">
                  <a:extLst>
                    <a:ext uri="{9D8B030D-6E8A-4147-A177-3AD203B41FA5}">
                      <a16:colId xmlns:a16="http://schemas.microsoft.com/office/drawing/2014/main" val="3255786614"/>
                    </a:ext>
                  </a:extLst>
                </a:gridCol>
                <a:gridCol w="266400">
                  <a:extLst>
                    <a:ext uri="{9D8B030D-6E8A-4147-A177-3AD203B41FA5}">
                      <a16:colId xmlns:a16="http://schemas.microsoft.com/office/drawing/2014/main" val="948516814"/>
                    </a:ext>
                  </a:extLst>
                </a:gridCol>
                <a:gridCol w="266400">
                  <a:extLst>
                    <a:ext uri="{9D8B030D-6E8A-4147-A177-3AD203B41FA5}">
                      <a16:colId xmlns:a16="http://schemas.microsoft.com/office/drawing/2014/main" val="3455357799"/>
                    </a:ext>
                  </a:extLst>
                </a:gridCol>
                <a:gridCol w="266400">
                  <a:extLst>
                    <a:ext uri="{9D8B030D-6E8A-4147-A177-3AD203B41FA5}">
                      <a16:colId xmlns:a16="http://schemas.microsoft.com/office/drawing/2014/main" val="1208357956"/>
                    </a:ext>
                  </a:extLst>
                </a:gridCol>
                <a:gridCol w="266400">
                  <a:extLst>
                    <a:ext uri="{9D8B030D-6E8A-4147-A177-3AD203B41FA5}">
                      <a16:colId xmlns:a16="http://schemas.microsoft.com/office/drawing/2014/main" val="1256094878"/>
                    </a:ext>
                  </a:extLst>
                </a:gridCol>
                <a:gridCol w="266400">
                  <a:extLst>
                    <a:ext uri="{9D8B030D-6E8A-4147-A177-3AD203B41FA5}">
                      <a16:colId xmlns:a16="http://schemas.microsoft.com/office/drawing/2014/main" val="1955809713"/>
                    </a:ext>
                  </a:extLst>
                </a:gridCol>
                <a:gridCol w="266400">
                  <a:extLst>
                    <a:ext uri="{9D8B030D-6E8A-4147-A177-3AD203B41FA5}">
                      <a16:colId xmlns:a16="http://schemas.microsoft.com/office/drawing/2014/main" val="941568450"/>
                    </a:ext>
                  </a:extLst>
                </a:gridCol>
                <a:gridCol w="266400">
                  <a:extLst>
                    <a:ext uri="{9D8B030D-6E8A-4147-A177-3AD203B41FA5}">
                      <a16:colId xmlns:a16="http://schemas.microsoft.com/office/drawing/2014/main" val="4274123017"/>
                    </a:ext>
                  </a:extLst>
                </a:gridCol>
                <a:gridCol w="266400">
                  <a:extLst>
                    <a:ext uri="{9D8B030D-6E8A-4147-A177-3AD203B41FA5}">
                      <a16:colId xmlns:a16="http://schemas.microsoft.com/office/drawing/2014/main" val="1529954279"/>
                    </a:ext>
                  </a:extLst>
                </a:gridCol>
                <a:gridCol w="266400">
                  <a:extLst>
                    <a:ext uri="{9D8B030D-6E8A-4147-A177-3AD203B41FA5}">
                      <a16:colId xmlns:a16="http://schemas.microsoft.com/office/drawing/2014/main" val="776679834"/>
                    </a:ext>
                  </a:extLst>
                </a:gridCol>
                <a:gridCol w="266400">
                  <a:extLst>
                    <a:ext uri="{9D8B030D-6E8A-4147-A177-3AD203B41FA5}">
                      <a16:colId xmlns:a16="http://schemas.microsoft.com/office/drawing/2014/main" val="143440655"/>
                    </a:ext>
                  </a:extLst>
                </a:gridCol>
                <a:gridCol w="266400">
                  <a:extLst>
                    <a:ext uri="{9D8B030D-6E8A-4147-A177-3AD203B41FA5}">
                      <a16:colId xmlns:a16="http://schemas.microsoft.com/office/drawing/2014/main" val="1747519987"/>
                    </a:ext>
                  </a:extLst>
                </a:gridCol>
              </a:tblGrid>
              <a:tr h="142877">
                <a:tc gridSpan="19">
                  <a:txBody>
                    <a:bodyPr/>
                    <a:lstStyle/>
                    <a:p>
                      <a:r>
                        <a:rPr lang="de-DE" sz="1000"/>
                        <a:t>No. of patients</a:t>
                      </a:r>
                    </a:p>
                  </a:txBody>
                  <a:tcPr marL="7200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tc hMerge="1">
                  <a:txBody>
                    <a:bodyPr/>
                    <a:lstStyle/>
                    <a:p>
                      <a:endParaRPr lang="de-DE" sz="1000"/>
                    </a:p>
                  </a:txBody>
                  <a:tcPr marL="72000" marT="36000" marB="36000" anchor="ctr"/>
                </a:tc>
                <a:extLst>
                  <a:ext uri="{0D108BD9-81ED-4DB2-BD59-A6C34878D82A}">
                    <a16:rowId xmlns:a16="http://schemas.microsoft.com/office/drawing/2014/main" val="558085198"/>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1" u="none" strike="noStrike" kern="1200">
                          <a:solidFill>
                            <a:schemeClr val="bg1"/>
                          </a:solidFill>
                          <a:effectLst/>
                          <a:latin typeface="+mn-lt"/>
                          <a:ea typeface="+mn-ea"/>
                          <a:cs typeface="+mn-cs"/>
                        </a:rPr>
                        <a:t>TP53</a:t>
                      </a:r>
                      <a:r>
                        <a:rPr lang="de-DE" sz="800" b="0" i="0" u="none" strike="noStrike" kern="1200">
                          <a:solidFill>
                            <a:schemeClr val="bg1"/>
                          </a:solidFill>
                          <a:effectLst/>
                          <a:latin typeface="+mn-lt"/>
                          <a:ea typeface="+mn-ea"/>
                          <a:cs typeface="+mn-cs"/>
                        </a:rPr>
                        <a:t> negative</a:t>
                      </a:r>
                    </a:p>
                  </a:txBody>
                  <a:tcPr marL="72000" marR="0" marT="18000" marB="18000" anchor="ctr">
                    <a:solidFill>
                      <a:schemeClr val="accent1"/>
                    </a:solidFill>
                  </a:tcPr>
                </a:tc>
                <a:tc>
                  <a:txBody>
                    <a:bodyPr/>
                    <a:lstStyle/>
                    <a:p>
                      <a:pPr algn="ctr"/>
                      <a:r>
                        <a:rPr lang="de-DE" sz="1000">
                          <a:solidFill>
                            <a:schemeClr val="tx1"/>
                          </a:solidFill>
                        </a:rPr>
                        <a:t>11</a:t>
                      </a:r>
                    </a:p>
                  </a:txBody>
                  <a:tcPr marL="0" marR="0" marT="18000" marB="18000" anchor="ctr"/>
                </a:tc>
                <a:tc>
                  <a:txBody>
                    <a:bodyPr/>
                    <a:lstStyle/>
                    <a:p>
                      <a:pPr algn="ctr"/>
                      <a:r>
                        <a:rPr lang="de-DE" sz="1000">
                          <a:solidFill>
                            <a:schemeClr val="tx1"/>
                          </a:solidFill>
                        </a:rPr>
                        <a:t>9</a:t>
                      </a:r>
                    </a:p>
                  </a:txBody>
                  <a:tcPr marL="0" marR="0" marT="18000" marB="18000" anchor="ctr"/>
                </a:tc>
                <a:tc>
                  <a:txBody>
                    <a:bodyPr/>
                    <a:lstStyle/>
                    <a:p>
                      <a:pPr algn="ctr"/>
                      <a:r>
                        <a:rPr lang="de-DE" sz="1000">
                          <a:solidFill>
                            <a:schemeClr val="tx1"/>
                          </a:solidFill>
                        </a:rPr>
                        <a:t>7</a:t>
                      </a:r>
                    </a:p>
                  </a:txBody>
                  <a:tcPr marL="0" marR="0" marT="18000" marB="18000" anchor="ctr"/>
                </a:tc>
                <a:tc>
                  <a:txBody>
                    <a:bodyPr/>
                    <a:lstStyle/>
                    <a:p>
                      <a:pPr algn="ctr"/>
                      <a:r>
                        <a:rPr lang="de-DE" sz="1000">
                          <a:solidFill>
                            <a:schemeClr val="tx1"/>
                          </a:solidFill>
                        </a:rPr>
                        <a:t>6</a:t>
                      </a:r>
                    </a:p>
                  </a:txBody>
                  <a:tcPr marL="0" marR="0" marT="18000" marB="18000" anchor="ctr"/>
                </a:tc>
                <a:tc>
                  <a:txBody>
                    <a:bodyPr/>
                    <a:lstStyle/>
                    <a:p>
                      <a:pPr algn="ctr"/>
                      <a:r>
                        <a:rPr lang="de-DE" sz="1000">
                          <a:solidFill>
                            <a:schemeClr val="tx1"/>
                          </a:solidFill>
                        </a:rPr>
                        <a:t>5</a:t>
                      </a:r>
                    </a:p>
                  </a:txBody>
                  <a:tcPr marL="0" marR="0" marT="18000" marB="18000" anchor="ctr"/>
                </a:tc>
                <a:tc>
                  <a:txBody>
                    <a:bodyPr/>
                    <a:lstStyle/>
                    <a:p>
                      <a:pPr algn="ctr"/>
                      <a:r>
                        <a:rPr lang="de-DE" sz="1000">
                          <a:solidFill>
                            <a:schemeClr val="tx1"/>
                          </a:solidFill>
                        </a:rPr>
                        <a:t>5</a:t>
                      </a:r>
                    </a:p>
                  </a:txBody>
                  <a:tcPr marL="0" marR="0" marT="18000" marB="18000" anchor="ctr"/>
                </a:tc>
                <a:tc>
                  <a:txBody>
                    <a:bodyPr/>
                    <a:lstStyle/>
                    <a:p>
                      <a:pPr algn="ctr"/>
                      <a:r>
                        <a:rPr lang="de-DE" sz="1000">
                          <a:solidFill>
                            <a:schemeClr val="tx1"/>
                          </a:solidFill>
                        </a:rPr>
                        <a:t>5</a:t>
                      </a:r>
                    </a:p>
                  </a:txBody>
                  <a:tcPr marL="0" marR="0" marT="18000" marB="18000" anchor="ctr"/>
                </a:tc>
                <a:tc>
                  <a:txBody>
                    <a:bodyPr/>
                    <a:lstStyle/>
                    <a:p>
                      <a:pPr algn="ctr"/>
                      <a:r>
                        <a:rPr lang="de-DE" sz="1000">
                          <a:solidFill>
                            <a:schemeClr val="tx1"/>
                          </a:solidFill>
                        </a:rPr>
                        <a:t>5</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3</a:t>
                      </a:r>
                    </a:p>
                  </a:txBody>
                  <a:tcPr marL="0" marR="0" marT="18000" marB="18000" anchor="ctr"/>
                </a:tc>
                <a:tc>
                  <a:txBody>
                    <a:bodyPr/>
                    <a:lstStyle/>
                    <a:p>
                      <a:pPr algn="ctr"/>
                      <a:r>
                        <a:rPr lang="de-DE" sz="1000">
                          <a:solidFill>
                            <a:schemeClr val="tx1"/>
                          </a:solidFill>
                        </a:rPr>
                        <a:t>2</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1001529525"/>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1" u="none" strike="noStrike" kern="1200">
                          <a:solidFill>
                            <a:schemeClr val="bg1"/>
                          </a:solidFill>
                          <a:effectLst/>
                          <a:latin typeface="+mn-lt"/>
                          <a:ea typeface="+mn-ea"/>
                          <a:cs typeface="+mn-cs"/>
                        </a:rPr>
                        <a:t>TP53</a:t>
                      </a:r>
                      <a:r>
                        <a:rPr lang="de-DE" sz="800" b="0" i="0" u="none" strike="noStrike" kern="1200">
                          <a:solidFill>
                            <a:schemeClr val="bg1"/>
                          </a:solidFill>
                          <a:effectLst/>
                          <a:latin typeface="+mn-lt"/>
                          <a:ea typeface="+mn-ea"/>
                          <a:cs typeface="+mn-cs"/>
                        </a:rPr>
                        <a:t> positive</a:t>
                      </a:r>
                    </a:p>
                  </a:txBody>
                  <a:tcPr marL="72000" marR="0" marT="18000" marB="18000" anchor="ctr">
                    <a:solidFill>
                      <a:schemeClr val="accent6"/>
                    </a:solidFill>
                  </a:tcPr>
                </a:tc>
                <a:tc>
                  <a:txBody>
                    <a:bodyPr/>
                    <a:lstStyle/>
                    <a:p>
                      <a:pPr algn="ctr"/>
                      <a:r>
                        <a:rPr lang="de-DE" sz="1000">
                          <a:solidFill>
                            <a:schemeClr val="tx1"/>
                          </a:solidFill>
                        </a:rPr>
                        <a:t>8</a:t>
                      </a:r>
                    </a:p>
                  </a:txBody>
                  <a:tcPr marL="0" marR="0" marT="18000" marB="18000" anchor="ctr"/>
                </a:tc>
                <a:tc>
                  <a:txBody>
                    <a:bodyPr/>
                    <a:lstStyle/>
                    <a:p>
                      <a:pPr algn="ctr"/>
                      <a:r>
                        <a:rPr lang="de-DE" sz="1000">
                          <a:solidFill>
                            <a:schemeClr val="tx1"/>
                          </a:solidFill>
                        </a:rPr>
                        <a:t>5</a:t>
                      </a:r>
                    </a:p>
                  </a:txBody>
                  <a:tcPr marL="0" marR="0" marT="18000" marB="18000" anchor="ctr"/>
                </a:tc>
                <a:tc>
                  <a:txBody>
                    <a:bodyPr/>
                    <a:lstStyle/>
                    <a:p>
                      <a:pPr algn="ctr"/>
                      <a:r>
                        <a:rPr lang="de-DE" sz="1000">
                          <a:solidFill>
                            <a:schemeClr val="tx1"/>
                          </a:solidFill>
                        </a:rPr>
                        <a:t>3</a:t>
                      </a:r>
                    </a:p>
                  </a:txBody>
                  <a:tcPr marL="0" marR="0" marT="18000" marB="18000" anchor="ctr"/>
                </a:tc>
                <a:tc>
                  <a:txBody>
                    <a:bodyPr/>
                    <a:lstStyle/>
                    <a:p>
                      <a:pPr algn="ctr"/>
                      <a:r>
                        <a:rPr lang="de-DE" sz="1000">
                          <a:solidFill>
                            <a:schemeClr val="tx1"/>
                          </a:solidFill>
                        </a:rPr>
                        <a:t>3</a:t>
                      </a:r>
                    </a:p>
                  </a:txBody>
                  <a:tcPr marL="0" marR="0" marT="18000" marB="18000" anchor="ctr"/>
                </a:tc>
                <a:tc>
                  <a:txBody>
                    <a:bodyPr/>
                    <a:lstStyle/>
                    <a:p>
                      <a:pPr algn="ctr"/>
                      <a:r>
                        <a:rPr lang="de-DE" sz="1000">
                          <a:solidFill>
                            <a:schemeClr val="tx1"/>
                          </a:solidFill>
                        </a:rPr>
                        <a:t>3</a:t>
                      </a:r>
                    </a:p>
                  </a:txBody>
                  <a:tcPr marL="0" marR="0" marT="18000" marB="18000" anchor="ctr"/>
                </a:tc>
                <a:tc>
                  <a:txBody>
                    <a:bodyPr/>
                    <a:lstStyle/>
                    <a:p>
                      <a:pPr algn="ctr"/>
                      <a:r>
                        <a:rPr lang="de-DE" sz="1000">
                          <a:solidFill>
                            <a:schemeClr val="tx1"/>
                          </a:solidFill>
                        </a:rPr>
                        <a:t>3</a:t>
                      </a:r>
                    </a:p>
                  </a:txBody>
                  <a:tcPr marL="0" marR="0" marT="18000" marB="18000" anchor="ctr"/>
                </a:tc>
                <a:tc>
                  <a:txBody>
                    <a:bodyPr/>
                    <a:lstStyle/>
                    <a:p>
                      <a:pPr algn="ctr"/>
                      <a:r>
                        <a:rPr lang="de-DE" sz="1000">
                          <a:solidFill>
                            <a:schemeClr val="tx1"/>
                          </a:solidFill>
                        </a:rPr>
                        <a:t>3</a:t>
                      </a:r>
                    </a:p>
                  </a:txBody>
                  <a:tcPr marL="0" marR="0" marT="18000" marB="18000" anchor="ctr"/>
                </a:tc>
                <a:tc>
                  <a:txBody>
                    <a:bodyPr/>
                    <a:lstStyle/>
                    <a:p>
                      <a:pPr algn="ctr"/>
                      <a:r>
                        <a:rPr lang="de-DE" sz="1000">
                          <a:solidFill>
                            <a:schemeClr val="tx1"/>
                          </a:solidFill>
                        </a:rPr>
                        <a:t>2</a:t>
                      </a:r>
                    </a:p>
                  </a:txBody>
                  <a:tcPr marL="0" marR="0" marT="18000" marB="18000" anchor="ctr"/>
                </a:tc>
                <a:tc>
                  <a:txBody>
                    <a:bodyPr/>
                    <a:lstStyle/>
                    <a:p>
                      <a:pPr algn="ctr"/>
                      <a:r>
                        <a:rPr lang="de-DE" sz="1000">
                          <a:solidFill>
                            <a:schemeClr val="tx1"/>
                          </a:solidFill>
                        </a:rPr>
                        <a:t>2</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2876687392"/>
                  </a:ext>
                </a:extLst>
              </a:tr>
            </a:tbl>
          </a:graphicData>
        </a:graphic>
      </p:graphicFrame>
    </p:spTree>
    <p:extLst>
      <p:ext uri="{BB962C8B-B14F-4D97-AF65-F5344CB8AC3E}">
        <p14:creationId xmlns:p14="http://schemas.microsoft.com/office/powerpoint/2010/main" val="42515515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08E553-2AD7-44F8-FB74-DD30473EF35A}"/>
              </a:ext>
            </a:extLst>
          </p:cNvPr>
          <p:cNvSpPr>
            <a:spLocks noGrp="1"/>
          </p:cNvSpPr>
          <p:nvPr>
            <p:ph type="ftr" sz="quarter" idx="10"/>
          </p:nvPr>
        </p:nvSpPr>
        <p:spPr>
          <a:xfrm>
            <a:off x="407988" y="5577466"/>
            <a:ext cx="8583611" cy="1091622"/>
          </a:xfrm>
        </p:spPr>
        <p:txBody>
          <a:bodyPr/>
          <a:lstStyle/>
          <a:p>
            <a:r>
              <a:rPr lang="en-US">
                <a:solidFill>
                  <a:srgbClr val="4E4F4E"/>
                </a:solidFill>
                <a:cs typeface="Arial" panose="020B0604020202020204" pitchFamily="34" charset="0"/>
              </a:rPr>
              <a:t>Data cutoff date of 29 July 2022.</a:t>
            </a:r>
          </a:p>
          <a:p>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MCL patients who received </a:t>
            </a:r>
            <a:r>
              <a:rPr lang="en-GB" sz="800" u="none" strike="noStrike">
                <a:effectLst/>
              </a:rPr>
              <a:t>≥1 dose of </a:t>
            </a:r>
            <a:r>
              <a:rPr lang="en-GB" sz="800" u="none" strike="noStrike" err="1">
                <a:effectLst/>
              </a:rPr>
              <a:t>pirtobrutinib</a:t>
            </a:r>
            <a:r>
              <a:rPr lang="en-GB" sz="800" u="none" strike="noStrike">
                <a:effectLst/>
              </a:rPr>
              <a:t> by 29 July 2022. </a:t>
            </a:r>
            <a:r>
              <a:rPr lang="en-GB" sz="800" u="none" strike="noStrike" baseline="30000">
                <a:effectLst/>
              </a:rPr>
              <a:t>b </a:t>
            </a:r>
            <a:r>
              <a:rPr lang="en-GB" sz="800" u="none" strike="noStrike">
                <a:effectLst/>
              </a:rPr>
              <a:t>AEs of special interest are those that were previously associated with covalent BTK inhibitors. </a:t>
            </a:r>
            <a:r>
              <a:rPr lang="en-GB" baseline="30000"/>
              <a:t>c</a:t>
            </a:r>
            <a:r>
              <a:rPr lang="en-GB" sz="800" u="none" strike="noStrike" baseline="30000">
                <a:effectLst/>
              </a:rPr>
              <a:t> </a:t>
            </a:r>
            <a:r>
              <a:rPr lang="en-GB" sz="800" u="none" strike="noStrike">
                <a:effectLst/>
              </a:rPr>
              <a:t>Aggregate of contusion, petechiae, ecchymosis, and increased tendency to bruise. </a:t>
            </a:r>
            <a:r>
              <a:rPr lang="en-GB" baseline="30000"/>
              <a:t>d</a:t>
            </a:r>
            <a:r>
              <a:rPr lang="en-GB" sz="800" u="none" strike="noStrike" baseline="30000">
                <a:effectLst/>
              </a:rPr>
              <a:t> </a:t>
            </a:r>
            <a:r>
              <a:rPr lang="en-GB" sz="800" u="none" strike="noStrike">
                <a:effectLst/>
              </a:rPr>
              <a:t>Aggregate of all preferred terms including rash. </a:t>
            </a:r>
            <a:r>
              <a:rPr lang="en-GB" baseline="30000"/>
              <a:t>e</a:t>
            </a:r>
            <a:r>
              <a:rPr lang="en-GB" sz="800" u="none" strike="noStrike" baseline="30000">
                <a:effectLst/>
              </a:rPr>
              <a:t> </a:t>
            </a:r>
            <a:r>
              <a:rPr lang="en-GB" sz="800" u="none" strike="noStrike">
                <a:effectLst/>
              </a:rPr>
              <a:t>Aggregate of all preferred terms including hematoma or </a:t>
            </a:r>
            <a:r>
              <a:rPr lang="en-GB" sz="800" u="none" strike="noStrike" err="1">
                <a:effectLst/>
              </a:rPr>
              <a:t>hemorrhage</a:t>
            </a:r>
            <a:r>
              <a:rPr lang="en-GB" sz="800" u="none" strike="noStrike">
                <a:effectLst/>
              </a:rPr>
              <a:t>. </a:t>
            </a:r>
            <a:r>
              <a:rPr lang="en-GB" baseline="30000"/>
              <a:t>f</a:t>
            </a:r>
            <a:r>
              <a:rPr lang="en-GB" sz="800" u="none" strike="noStrike" baseline="30000">
                <a:effectLst/>
              </a:rPr>
              <a:t> </a:t>
            </a:r>
            <a:r>
              <a:rPr lang="en-GB" sz="800" u="none" strike="noStrike">
                <a:effectLst/>
              </a:rPr>
              <a:t>Aggregate of atrial fibrillation and atrial flutter. </a:t>
            </a:r>
            <a:r>
              <a:rPr lang="en-GB" baseline="30000"/>
              <a:t>g</a:t>
            </a:r>
            <a:r>
              <a:rPr lang="en-GB" sz="800" u="none" strike="noStrike" baseline="30000">
                <a:effectLst/>
              </a:rPr>
              <a:t> </a:t>
            </a:r>
            <a:r>
              <a:rPr lang="en-GB" sz="800" u="none" strike="noStrike">
                <a:effectLst/>
              </a:rPr>
              <a:t>Of 6 total atrial fibrillation and atrial flutter TEAEs, 3 occurred in patients with a prior medical history of atrial fibrillation. </a:t>
            </a:r>
            <a:r>
              <a:rPr lang="en-GB" baseline="30000"/>
              <a:t>h</a:t>
            </a:r>
            <a:r>
              <a:rPr lang="en-GB" sz="800" u="none" strike="noStrike">
                <a:effectLst/>
              </a:rPr>
              <a:t> In the MCL cohort, treatment-related AEs causing discontinuation included weight decrease/alopecia/fatigue (1), neutropenia (1), platelet count decreased (1), pneumonitis (1), and cholecystitis (1).</a:t>
            </a:r>
          </a:p>
          <a:p>
            <a:r>
              <a:rPr lang="en-US" b="1">
                <a:solidFill>
                  <a:srgbClr val="4E4F4E"/>
                </a:solidFill>
                <a:cs typeface="Arial" panose="020B0604020202020204" pitchFamily="34" charset="0"/>
              </a:rPr>
              <a:t>AE</a:t>
            </a:r>
            <a:r>
              <a:rPr lang="en-US">
                <a:solidFill>
                  <a:srgbClr val="4E4F4E"/>
                </a:solidFill>
                <a:cs typeface="Arial" panose="020B0604020202020204" pitchFamily="34" charset="0"/>
              </a:rPr>
              <a:t>, adverse event; </a:t>
            </a:r>
            <a:r>
              <a:rPr lang="en-US" b="1">
                <a:solidFill>
                  <a:srgbClr val="4E4F4E"/>
                </a:solidFill>
                <a:cs typeface="Arial" panose="020B0604020202020204" pitchFamily="34" charset="0"/>
              </a:rPr>
              <a:t>BTK, </a:t>
            </a:r>
            <a:r>
              <a:rPr lang="en-US">
                <a:solidFill>
                  <a:srgbClr val="4E4F4E"/>
                </a:solidFill>
                <a:cs typeface="Arial" panose="020B0604020202020204" pitchFamily="34" charset="0"/>
              </a:rPr>
              <a:t>Bruton’s tyrosine kinase; </a:t>
            </a:r>
            <a:r>
              <a:rPr lang="en-US" b="1">
                <a:solidFill>
                  <a:srgbClr val="4E4F4E"/>
                </a:solidFill>
                <a:cs typeface="Arial" panose="020B0604020202020204" pitchFamily="34" charset="0"/>
              </a:rPr>
              <a:t>MCL</a:t>
            </a:r>
            <a:r>
              <a:rPr lang="en-US">
                <a:solidFill>
                  <a:srgbClr val="4E4F4E"/>
                </a:solidFill>
                <a:cs typeface="Arial" panose="020B0604020202020204" pitchFamily="34" charset="0"/>
              </a:rPr>
              <a:t>, mantle cell lymphoma; </a:t>
            </a:r>
            <a:r>
              <a:rPr lang="en-US" b="1">
                <a:solidFill>
                  <a:srgbClr val="4E4F4E"/>
                </a:solidFill>
                <a:cs typeface="Arial" panose="020B0604020202020204" pitchFamily="34" charset="0"/>
              </a:rPr>
              <a:t>TEAEs</a:t>
            </a:r>
            <a:r>
              <a:rPr lang="en-US">
                <a:solidFill>
                  <a:srgbClr val="4E4F4E"/>
                </a:solidFill>
                <a:cs typeface="Arial" panose="020B0604020202020204" pitchFamily="34" charset="0"/>
              </a:rPr>
              <a:t>; treatment-emergent AEs; </a:t>
            </a:r>
            <a:r>
              <a:rPr lang="en-US" b="1">
                <a:solidFill>
                  <a:srgbClr val="4E4F4E"/>
                </a:solidFill>
                <a:cs typeface="Arial" panose="020B0604020202020204" pitchFamily="34" charset="0"/>
              </a:rPr>
              <a:t>TRAEs</a:t>
            </a:r>
            <a:r>
              <a:rPr lang="en-US">
                <a:solidFill>
                  <a:srgbClr val="4E4F4E"/>
                </a:solidFill>
                <a:cs typeface="Arial" panose="020B0604020202020204" pitchFamily="34" charset="0"/>
              </a:rPr>
              <a:t>, treatment-related AEs.</a:t>
            </a:r>
          </a:p>
          <a:p>
            <a:r>
              <a:rPr lang="en-US" b="1">
                <a:solidFill>
                  <a:srgbClr val="4E4F4E"/>
                </a:solidFill>
                <a:cs typeface="Arial" panose="020B0604020202020204" pitchFamily="34" charset="0"/>
              </a:rPr>
              <a:t>Coombs CC, et al. Abstract 7513 presented at ASCO 2023. </a:t>
            </a:r>
            <a:r>
              <a:rPr lang="en-US" b="1" err="1">
                <a:solidFill>
                  <a:srgbClr val="4E4F4E"/>
                </a:solidFill>
                <a:cs typeface="Arial" panose="020B0604020202020204" pitchFamily="34" charset="0"/>
              </a:rPr>
              <a:t>Jurczak</a:t>
            </a:r>
            <a:r>
              <a:rPr lang="en-US" b="1">
                <a:solidFill>
                  <a:srgbClr val="4E4F4E"/>
                </a:solidFill>
                <a:cs typeface="Arial" panose="020B0604020202020204" pitchFamily="34" charset="0"/>
              </a:rPr>
              <a:t> W, et al. Abstract P1087 presented at EHA2023. Cheah CY, et al. Abstract P102 presented at 17-ICML.</a:t>
            </a:r>
            <a:endParaRPr lang="en-GB"/>
          </a:p>
        </p:txBody>
      </p:sp>
      <p:sp>
        <p:nvSpPr>
          <p:cNvPr id="9" name="Titel 8">
            <a:extLst>
              <a:ext uri="{FF2B5EF4-FFF2-40B4-BE49-F238E27FC236}">
                <a16:creationId xmlns:a16="http://schemas.microsoft.com/office/drawing/2014/main" id="{7FC0B01E-BA2F-C2F8-DE30-C050581EEA7D}"/>
              </a:ext>
            </a:extLst>
          </p:cNvPr>
          <p:cNvSpPr>
            <a:spLocks noGrp="1"/>
          </p:cNvSpPr>
          <p:nvPr>
            <p:ph type="title"/>
          </p:nvPr>
        </p:nvSpPr>
        <p:spPr/>
        <p:txBody>
          <a:bodyPr/>
          <a:lstStyle/>
          <a:p>
            <a:r>
              <a:rPr lang="en-GB"/>
              <a:t>Safety profile</a:t>
            </a:r>
          </a:p>
        </p:txBody>
      </p:sp>
      <p:sp>
        <p:nvSpPr>
          <p:cNvPr id="10" name="TextBox 13">
            <a:extLst>
              <a:ext uri="{FF2B5EF4-FFF2-40B4-BE49-F238E27FC236}">
                <a16:creationId xmlns:a16="http://schemas.microsoft.com/office/drawing/2014/main" id="{5AB1D51C-304C-3D37-B8D7-01400E7C8961}"/>
              </a:ext>
            </a:extLst>
          </p:cNvPr>
          <p:cNvSpPr txBox="1"/>
          <p:nvPr/>
        </p:nvSpPr>
        <p:spPr>
          <a:xfrm>
            <a:off x="9120188" y="1665288"/>
            <a:ext cx="2663825" cy="3709680"/>
          </a:xfrm>
          <a:prstGeom prst="rect">
            <a:avLst/>
          </a:prstGeom>
          <a:solidFill>
            <a:schemeClr val="bg2"/>
          </a:solidFill>
        </p:spPr>
        <p:txBody>
          <a:bodyPr wrap="square" lIns="144000" tIns="108000" bIns="72000">
            <a:noAutofit/>
          </a:bodyPr>
          <a:lstStyle/>
          <a:p>
            <a:pPr marL="184150" indent="-184150">
              <a:spcAft>
                <a:spcPts val="600"/>
              </a:spcAft>
              <a:buClr>
                <a:schemeClr val="accent2"/>
              </a:buClr>
              <a:buFont typeface="Arial" panose="020B0604020202020204" pitchFamily="34" charset="0"/>
              <a:buChar char="•"/>
            </a:pPr>
            <a:r>
              <a:rPr lang="en-GB" sz="1400"/>
              <a:t>Median time on treatment for the MCL population was 5 months</a:t>
            </a:r>
          </a:p>
          <a:p>
            <a:pPr marL="184150" indent="-184150">
              <a:spcAft>
                <a:spcPts val="600"/>
              </a:spcAft>
              <a:buClr>
                <a:schemeClr val="accent2"/>
              </a:buClr>
              <a:buFont typeface="Arial" panose="020B0604020202020204" pitchFamily="34" charset="0"/>
              <a:buChar char="•"/>
            </a:pPr>
            <a:r>
              <a:rPr lang="en-GB" sz="1400" err="1"/>
              <a:t>Discontinuations</a:t>
            </a:r>
            <a:r>
              <a:rPr lang="en-GB" sz="1400" baseline="30000" err="1"/>
              <a:t>h</a:t>
            </a:r>
            <a:r>
              <a:rPr lang="en-GB" sz="1400"/>
              <a:t> due to TRAEs occurred in 3% (n=5) of MCL patients</a:t>
            </a:r>
          </a:p>
          <a:p>
            <a:pPr marL="184150" indent="-184150">
              <a:spcAft>
                <a:spcPts val="600"/>
              </a:spcAft>
              <a:buClr>
                <a:schemeClr val="accent2"/>
              </a:buClr>
              <a:buFont typeface="Arial" panose="020B0604020202020204" pitchFamily="34" charset="0"/>
              <a:buChar char="•"/>
            </a:pPr>
            <a:r>
              <a:rPr lang="en-GB" sz="1400"/>
              <a:t>Dose reductions due to TRAEs occurred in 6% (n=10) of MCL patients</a:t>
            </a:r>
          </a:p>
        </p:txBody>
      </p:sp>
      <p:graphicFrame>
        <p:nvGraphicFramePr>
          <p:cNvPr id="11" name="Tabelle 11">
            <a:extLst>
              <a:ext uri="{FF2B5EF4-FFF2-40B4-BE49-F238E27FC236}">
                <a16:creationId xmlns:a16="http://schemas.microsoft.com/office/drawing/2014/main" id="{742CF69E-8B42-7300-BB07-09B546E81A5D}"/>
              </a:ext>
            </a:extLst>
          </p:cNvPr>
          <p:cNvGraphicFramePr>
            <a:graphicFrameLocks noGrp="1"/>
          </p:cNvGraphicFramePr>
          <p:nvPr>
            <p:extLst>
              <p:ext uri="{D42A27DB-BD31-4B8C-83A1-F6EECF244321}">
                <p14:modId xmlns:p14="http://schemas.microsoft.com/office/powerpoint/2010/main" val="13511583"/>
              </p:ext>
            </p:extLst>
          </p:nvPr>
        </p:nvGraphicFramePr>
        <p:xfrm>
          <a:off x="416534" y="1665289"/>
          <a:ext cx="8524267" cy="3709680"/>
        </p:xfrm>
        <a:graphic>
          <a:graphicData uri="http://schemas.openxmlformats.org/drawingml/2006/table">
            <a:tbl>
              <a:tblPr firstRow="1" bandRow="1">
                <a:tableStyleId>{5C22544A-7EE6-4342-B048-85BDC9FD1C3A}</a:tableStyleId>
              </a:tblPr>
              <a:tblGrid>
                <a:gridCol w="2183791">
                  <a:extLst>
                    <a:ext uri="{9D8B030D-6E8A-4147-A177-3AD203B41FA5}">
                      <a16:colId xmlns:a16="http://schemas.microsoft.com/office/drawing/2014/main" val="1214853455"/>
                    </a:ext>
                  </a:extLst>
                </a:gridCol>
                <a:gridCol w="1585119">
                  <a:extLst>
                    <a:ext uri="{9D8B030D-6E8A-4147-A177-3AD203B41FA5}">
                      <a16:colId xmlns:a16="http://schemas.microsoft.com/office/drawing/2014/main" val="3848118412"/>
                    </a:ext>
                  </a:extLst>
                </a:gridCol>
                <a:gridCol w="1585119">
                  <a:extLst>
                    <a:ext uri="{9D8B030D-6E8A-4147-A177-3AD203B41FA5}">
                      <a16:colId xmlns:a16="http://schemas.microsoft.com/office/drawing/2014/main" val="4046790007"/>
                    </a:ext>
                  </a:extLst>
                </a:gridCol>
                <a:gridCol w="1585119">
                  <a:extLst>
                    <a:ext uri="{9D8B030D-6E8A-4147-A177-3AD203B41FA5}">
                      <a16:colId xmlns:a16="http://schemas.microsoft.com/office/drawing/2014/main" val="3204480799"/>
                    </a:ext>
                  </a:extLst>
                </a:gridCol>
                <a:gridCol w="1585119">
                  <a:extLst>
                    <a:ext uri="{9D8B030D-6E8A-4147-A177-3AD203B41FA5}">
                      <a16:colId xmlns:a16="http://schemas.microsoft.com/office/drawing/2014/main" val="2785764650"/>
                    </a:ext>
                  </a:extLst>
                </a:gridCol>
              </a:tblGrid>
              <a:tr h="0">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u="none" strike="noStrike">
                          <a:effectLst/>
                          <a:latin typeface="+mj-lt"/>
                        </a:rPr>
                        <a:t>MCL patients (n=166)</a:t>
                      </a:r>
                      <a:r>
                        <a:rPr lang="en-GB" sz="1400" u="none" strike="noStrike" baseline="30000">
                          <a:effectLst/>
                          <a:latin typeface="+mj-lt"/>
                        </a:rPr>
                        <a:t>a</a:t>
                      </a:r>
                      <a:endParaRPr lang="en-GB" sz="1400" b="0" i="0" u="none" strike="noStrike" baseline="30000">
                        <a:solidFill>
                          <a:srgbClr val="000000"/>
                        </a:solidFill>
                        <a:effectLst/>
                        <a:latin typeface="+mj-lt"/>
                      </a:endParaRPr>
                    </a:p>
                  </a:txBody>
                  <a:tcPr marT="36000" marB="3600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extLst>
                  <a:ext uri="{0D108BD9-81ED-4DB2-BD59-A6C34878D82A}">
                    <a16:rowId xmlns:a16="http://schemas.microsoft.com/office/drawing/2014/main" val="3790547592"/>
                  </a:ext>
                </a:extLst>
              </a:tr>
              <a:tr h="0">
                <a:tc>
                  <a:txBody>
                    <a:bodyPr/>
                    <a:lstStyle/>
                    <a:p>
                      <a:pPr algn="ctr" fontAlgn="b"/>
                      <a:endParaRPr lang="en-GB" sz="1400" b="0" i="0" u="none" strike="noStrike">
                        <a:solidFill>
                          <a:schemeClr val="bg1"/>
                        </a:solidFill>
                        <a:effectLst/>
                        <a:latin typeface="+mj-lt"/>
                      </a:endParaRPr>
                    </a:p>
                  </a:txBody>
                  <a:tcPr marL="9525" marR="9525" marT="36000" marB="3600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algn="ctr" fontAlgn="b"/>
                      <a:r>
                        <a:rPr lang="en-GB" sz="1400" b="1" u="none" strike="noStrike">
                          <a:solidFill>
                            <a:schemeClr val="bg1"/>
                          </a:solidFill>
                          <a:effectLst/>
                          <a:latin typeface="+mj-lt"/>
                        </a:rPr>
                        <a:t>Treatment-emergent AEs (≥15%), %</a:t>
                      </a:r>
                      <a:endParaRPr lang="en-GB" sz="1400" b="1" i="0" u="none" strike="noStrike">
                        <a:solidFill>
                          <a:schemeClr val="bg1"/>
                        </a:solidFill>
                        <a:effectLst/>
                        <a:latin typeface="+mj-lt"/>
                      </a:endParaRPr>
                    </a:p>
                  </a:txBody>
                  <a:tcPr marL="9525" marR="9525"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solidFill>
                      <a:schemeClr val="accent1"/>
                    </a:solidFill>
                  </a:tcPr>
                </a:tc>
                <a:tc gridSpan="2">
                  <a:txBody>
                    <a:bodyPr/>
                    <a:lstStyle/>
                    <a:p>
                      <a:pPr algn="ctr" fontAlgn="b"/>
                      <a:r>
                        <a:rPr lang="en-GB" sz="1400" b="1" u="none" strike="noStrike">
                          <a:solidFill>
                            <a:schemeClr val="bg1"/>
                          </a:solidFill>
                          <a:effectLst/>
                          <a:latin typeface="+mj-lt"/>
                        </a:rPr>
                        <a:t>Treatment-related AEs, %</a:t>
                      </a:r>
                      <a:endParaRPr lang="en-GB" sz="1400" b="1" i="0" u="none" strike="noStrike">
                        <a:solidFill>
                          <a:schemeClr val="bg1"/>
                        </a:solidFill>
                        <a:effectLst/>
                        <a:latin typeface="+mj-lt"/>
                      </a:endParaRPr>
                    </a:p>
                  </a:txBody>
                  <a:tcPr marL="9525" marR="9525" marT="36000" marB="36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solidFill>
                      <a:schemeClr val="accent1"/>
                    </a:solidFill>
                  </a:tcPr>
                </a:tc>
                <a:extLst>
                  <a:ext uri="{0D108BD9-81ED-4DB2-BD59-A6C34878D82A}">
                    <a16:rowId xmlns:a16="http://schemas.microsoft.com/office/drawing/2014/main" val="1680337314"/>
                  </a:ext>
                </a:extLst>
              </a:tr>
              <a:tr h="0">
                <a:tc>
                  <a:txBody>
                    <a:bodyPr/>
                    <a:lstStyle/>
                    <a:p>
                      <a:pPr algn="l" fontAlgn="b"/>
                      <a:r>
                        <a:rPr lang="en-GB" sz="1400" b="1" u="none" strike="noStrike">
                          <a:solidFill>
                            <a:schemeClr val="bg1"/>
                          </a:solidFill>
                          <a:effectLst/>
                          <a:latin typeface="+mj-lt"/>
                        </a:rPr>
                        <a:t>Adverse event (AEs)</a:t>
                      </a:r>
                      <a:endParaRPr lang="en-GB" sz="1400" b="1" i="0" u="none" strike="noStrike">
                        <a:solidFill>
                          <a:schemeClr val="bg1"/>
                        </a:solidFill>
                        <a:effectLst/>
                        <a:latin typeface="+mj-lt"/>
                      </a:endParaRPr>
                    </a:p>
                  </a:txBody>
                  <a:tcPr marL="144000" marR="9525" marT="36000" marB="3600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400" b="1" u="none" strike="noStrike">
                          <a:solidFill>
                            <a:schemeClr val="bg1"/>
                          </a:solidFill>
                          <a:effectLst/>
                          <a:latin typeface="+mj-lt"/>
                        </a:rPr>
                        <a:t>Any grade</a:t>
                      </a:r>
                      <a:endParaRPr lang="en-GB" sz="1400" b="1" i="0" u="none" strike="noStrike">
                        <a:solidFill>
                          <a:schemeClr val="bg1"/>
                        </a:solidFill>
                        <a:effectLst/>
                        <a:latin typeface="+mj-lt"/>
                      </a:endParaRPr>
                    </a:p>
                  </a:txBody>
                  <a:tcPr marL="9525" marR="9525"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400" b="1" u="none" strike="noStrike">
                          <a:solidFill>
                            <a:schemeClr val="bg1"/>
                          </a:solidFill>
                          <a:effectLst/>
                          <a:latin typeface="+mj-lt"/>
                        </a:rPr>
                        <a:t>Grade ≥3</a:t>
                      </a:r>
                      <a:endParaRPr lang="en-GB" sz="1400" b="1" i="0" u="none" strike="noStrike">
                        <a:solidFill>
                          <a:schemeClr val="bg1"/>
                        </a:solidFill>
                        <a:effectLst/>
                        <a:latin typeface="+mj-lt"/>
                      </a:endParaRPr>
                    </a:p>
                  </a:txBody>
                  <a:tcPr marL="9525" marR="9525"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400" b="1" u="none" strike="noStrike">
                          <a:solidFill>
                            <a:schemeClr val="bg1"/>
                          </a:solidFill>
                          <a:effectLst/>
                          <a:latin typeface="+mj-lt"/>
                        </a:rPr>
                        <a:t>Any grade</a:t>
                      </a:r>
                      <a:endParaRPr lang="en-GB" sz="1400" b="1" i="0" u="none" strike="noStrike">
                        <a:solidFill>
                          <a:schemeClr val="bg1"/>
                        </a:solidFill>
                        <a:effectLst/>
                        <a:latin typeface="+mj-lt"/>
                      </a:endParaRPr>
                    </a:p>
                  </a:txBody>
                  <a:tcPr marL="9525" marR="9525"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400" b="1" u="none" strike="noStrike">
                          <a:solidFill>
                            <a:schemeClr val="bg1"/>
                          </a:solidFill>
                          <a:effectLst/>
                          <a:latin typeface="+mj-lt"/>
                        </a:rPr>
                        <a:t>Grade ≥3</a:t>
                      </a:r>
                      <a:endParaRPr lang="en-GB" sz="1400" b="1" i="0" u="none" strike="noStrike">
                        <a:solidFill>
                          <a:schemeClr val="bg1"/>
                        </a:solidFill>
                        <a:effectLst/>
                        <a:latin typeface="+mj-lt"/>
                      </a:endParaRPr>
                    </a:p>
                  </a:txBody>
                  <a:tcPr marL="9525" marR="9525" marT="36000" marB="36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031372577"/>
                  </a:ext>
                </a:extLst>
              </a:tr>
              <a:tr h="0">
                <a:tc>
                  <a:txBody>
                    <a:bodyPr/>
                    <a:lstStyle/>
                    <a:p>
                      <a:pPr algn="l" fontAlgn="b"/>
                      <a:r>
                        <a:rPr lang="en-GB" sz="1400" u="none" strike="noStrike">
                          <a:solidFill>
                            <a:schemeClr val="tx1"/>
                          </a:solidFill>
                          <a:effectLst/>
                          <a:latin typeface="+mj-lt"/>
                        </a:rPr>
                        <a:t>Fatigue</a:t>
                      </a:r>
                      <a:endParaRPr lang="en-GB" sz="1400" b="0" i="0" u="none" strike="noStrike">
                        <a:solidFill>
                          <a:schemeClr val="tx1"/>
                        </a:solidFill>
                        <a:effectLst/>
                        <a:latin typeface="+mj-lt"/>
                      </a:endParaRPr>
                    </a:p>
                  </a:txBody>
                  <a:tcPr marL="144000" marR="9525" marT="36000" marB="36000" anchor="ct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u="none" strike="noStrike">
                          <a:solidFill>
                            <a:schemeClr val="tx1"/>
                          </a:solidFill>
                          <a:effectLst/>
                          <a:latin typeface="+mj-lt"/>
                        </a:rPr>
                        <a:t>31.3</a:t>
                      </a:r>
                      <a:endParaRPr lang="en-GB" sz="1400" b="0" i="0" u="none" strike="noStrike">
                        <a:solidFill>
                          <a:schemeClr val="tx1"/>
                        </a:solidFill>
                        <a:effectLst/>
                        <a:latin typeface="+mj-lt"/>
                      </a:endParaRPr>
                    </a:p>
                  </a:txBody>
                  <a:tcPr marL="9525" marR="9525" marT="36000" marB="36000" anchor="ct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u="none" strike="noStrike">
                          <a:solidFill>
                            <a:schemeClr val="tx1"/>
                          </a:solidFill>
                          <a:effectLst/>
                          <a:latin typeface="+mj-lt"/>
                        </a:rPr>
                        <a:t>3.0</a:t>
                      </a:r>
                      <a:endParaRPr lang="en-GB" sz="1400" b="0" i="0" u="none" strike="noStrike">
                        <a:solidFill>
                          <a:schemeClr val="tx1"/>
                        </a:solidFill>
                        <a:effectLst/>
                        <a:latin typeface="+mj-lt"/>
                      </a:endParaRPr>
                    </a:p>
                  </a:txBody>
                  <a:tcPr marL="9525" marR="9525" marT="36000" marB="36000" anchor="ct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u="none" strike="noStrike">
                          <a:solidFill>
                            <a:schemeClr val="tx1"/>
                          </a:solidFill>
                          <a:effectLst/>
                          <a:latin typeface="+mj-lt"/>
                        </a:rPr>
                        <a:t>21.1</a:t>
                      </a:r>
                      <a:endParaRPr lang="en-GB" sz="1400" b="0" i="0" u="none" strike="noStrike">
                        <a:solidFill>
                          <a:schemeClr val="tx1"/>
                        </a:solidFill>
                        <a:effectLst/>
                        <a:latin typeface="+mj-lt"/>
                      </a:endParaRPr>
                    </a:p>
                  </a:txBody>
                  <a:tcPr marL="9525" marR="9525" marT="36000" marB="36000" anchor="ct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GB" sz="1400" u="none" strike="noStrike">
                          <a:solidFill>
                            <a:schemeClr val="tx1"/>
                          </a:solidFill>
                          <a:effectLst/>
                          <a:latin typeface="+mj-lt"/>
                        </a:rPr>
                        <a:t>2.4</a:t>
                      </a:r>
                      <a:endParaRPr lang="en-GB" sz="1400" b="0" i="0" u="none" strike="noStrike">
                        <a:solidFill>
                          <a:schemeClr val="tx1"/>
                        </a:solidFill>
                        <a:effectLst/>
                        <a:latin typeface="+mj-lt"/>
                      </a:endParaRPr>
                    </a:p>
                  </a:txBody>
                  <a:tcPr marL="9525" marR="9525" marT="36000" marB="36000" anchor="ct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69869792"/>
                  </a:ext>
                </a:extLst>
              </a:tr>
              <a:tr h="0">
                <a:tc>
                  <a:txBody>
                    <a:bodyPr/>
                    <a:lstStyle/>
                    <a:p>
                      <a:pPr algn="l" fontAlgn="b"/>
                      <a:r>
                        <a:rPr lang="en-GB" sz="1400" u="none" strike="noStrike">
                          <a:solidFill>
                            <a:schemeClr val="tx1"/>
                          </a:solidFill>
                          <a:effectLst/>
                          <a:latin typeface="+mj-lt"/>
                        </a:rPr>
                        <a:t>Diarrhea</a:t>
                      </a:r>
                      <a:endParaRPr lang="en-GB" sz="1400" b="0" i="0" u="none" strike="noStrike">
                        <a:solidFill>
                          <a:schemeClr val="tx1"/>
                        </a:solidFill>
                        <a:effectLst/>
                        <a:latin typeface="+mj-lt"/>
                      </a:endParaRPr>
                    </a:p>
                  </a:txBody>
                  <a:tcPr marL="144000" marR="9525" marT="36000" marB="36000" anchor="ctr">
                    <a:lnT w="12700" cap="flat" cmpd="sng" algn="ctr">
                      <a:solidFill>
                        <a:schemeClr val="bg1"/>
                      </a:solidFill>
                      <a:prstDash val="solid"/>
                      <a:round/>
                      <a:headEnd type="none" w="med" len="med"/>
                      <a:tailEnd type="none" w="med" len="med"/>
                    </a:lnT>
                  </a:tcPr>
                </a:tc>
                <a:tc>
                  <a:txBody>
                    <a:bodyPr/>
                    <a:lstStyle/>
                    <a:p>
                      <a:pPr algn="ctr" fontAlgn="b"/>
                      <a:r>
                        <a:rPr lang="en-GB" sz="1400" u="none" strike="noStrike">
                          <a:solidFill>
                            <a:schemeClr val="tx1"/>
                          </a:solidFill>
                          <a:effectLst/>
                          <a:latin typeface="+mj-lt"/>
                        </a:rPr>
                        <a:t>22.3</a:t>
                      </a:r>
                      <a:endParaRPr lang="en-GB" sz="1400" b="0" i="0" u="none" strike="noStrike">
                        <a:solidFill>
                          <a:schemeClr val="tx1"/>
                        </a:solidFill>
                        <a:effectLst/>
                        <a:latin typeface="+mj-lt"/>
                      </a:endParaRPr>
                    </a:p>
                  </a:txBody>
                  <a:tcPr marL="9525" marR="9525" marT="36000" marB="36000" anchor="ctr">
                    <a:lnT w="12700" cap="flat" cmpd="sng" algn="ctr">
                      <a:solidFill>
                        <a:schemeClr val="bg1"/>
                      </a:solidFill>
                      <a:prstDash val="solid"/>
                      <a:round/>
                      <a:headEnd type="none" w="med" len="med"/>
                      <a:tailEnd type="none" w="med" len="med"/>
                    </a:lnT>
                  </a:tcPr>
                </a:tc>
                <a:tc>
                  <a:txBody>
                    <a:bodyPr/>
                    <a:lstStyle/>
                    <a:p>
                      <a:pPr algn="ctr" fontAlgn="b"/>
                      <a:r>
                        <a:rPr lang="en-GB" sz="1400" u="none" strike="noStrike">
                          <a:solidFill>
                            <a:schemeClr val="tx1"/>
                          </a:solidFill>
                          <a:effectLst/>
                          <a:latin typeface="+mj-lt"/>
                        </a:rPr>
                        <a:t>0.0</a:t>
                      </a:r>
                      <a:endParaRPr lang="en-GB" sz="1400" b="0" i="0" u="none" strike="noStrike">
                        <a:solidFill>
                          <a:schemeClr val="tx1"/>
                        </a:solidFill>
                        <a:effectLst/>
                        <a:latin typeface="+mj-lt"/>
                      </a:endParaRPr>
                    </a:p>
                  </a:txBody>
                  <a:tcPr marL="9525" marR="9525" marT="36000" marB="36000" anchor="ctr">
                    <a:lnT w="12700" cap="flat" cmpd="sng" algn="ctr">
                      <a:solidFill>
                        <a:schemeClr val="bg1"/>
                      </a:solidFill>
                      <a:prstDash val="solid"/>
                      <a:round/>
                      <a:headEnd type="none" w="med" len="med"/>
                      <a:tailEnd type="none" w="med" len="med"/>
                    </a:lnT>
                  </a:tcPr>
                </a:tc>
                <a:tc>
                  <a:txBody>
                    <a:bodyPr/>
                    <a:lstStyle/>
                    <a:p>
                      <a:pPr algn="ctr" fontAlgn="b"/>
                      <a:r>
                        <a:rPr lang="en-GB" sz="1400" u="none" strike="noStrike">
                          <a:solidFill>
                            <a:schemeClr val="tx1"/>
                          </a:solidFill>
                          <a:effectLst/>
                          <a:latin typeface="+mj-lt"/>
                        </a:rPr>
                        <a:t>12.0</a:t>
                      </a:r>
                      <a:endParaRPr lang="en-GB" sz="1400" b="0" i="0" u="none" strike="noStrike">
                        <a:solidFill>
                          <a:schemeClr val="tx1"/>
                        </a:solidFill>
                        <a:effectLst/>
                        <a:latin typeface="+mj-lt"/>
                      </a:endParaRPr>
                    </a:p>
                  </a:txBody>
                  <a:tcPr marL="9525" marR="9525" marT="36000" marB="36000" anchor="ctr">
                    <a:lnT w="12700" cap="flat" cmpd="sng" algn="ctr">
                      <a:solidFill>
                        <a:schemeClr val="bg1"/>
                      </a:solidFill>
                      <a:prstDash val="solid"/>
                      <a:round/>
                      <a:headEnd type="none" w="med" len="med"/>
                      <a:tailEnd type="none" w="med" len="med"/>
                    </a:lnT>
                  </a:tcPr>
                </a:tc>
                <a:tc>
                  <a:txBody>
                    <a:bodyPr/>
                    <a:lstStyle/>
                    <a:p>
                      <a:pPr algn="ctr" fontAlgn="b"/>
                      <a:r>
                        <a:rPr lang="en-GB" sz="1400" u="none" strike="noStrike">
                          <a:solidFill>
                            <a:schemeClr val="tx1"/>
                          </a:solidFill>
                          <a:effectLst/>
                          <a:latin typeface="+mj-lt"/>
                        </a:rPr>
                        <a:t>0.0</a:t>
                      </a:r>
                      <a:endParaRPr lang="en-GB" sz="1400" b="0" i="0" u="none" strike="noStrike">
                        <a:solidFill>
                          <a:schemeClr val="tx1"/>
                        </a:solidFill>
                        <a:effectLst/>
                        <a:latin typeface="+mj-lt"/>
                      </a:endParaRPr>
                    </a:p>
                  </a:txBody>
                  <a:tcPr marL="9525" marR="9525" marT="36000" marB="3600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51137474"/>
                  </a:ext>
                </a:extLst>
              </a:tr>
              <a:tr h="0">
                <a:tc>
                  <a:txBody>
                    <a:bodyPr/>
                    <a:lstStyle/>
                    <a:p>
                      <a:pPr algn="l" fontAlgn="b"/>
                      <a:r>
                        <a:rPr lang="en-GB" sz="1400" u="none" strike="noStrike">
                          <a:solidFill>
                            <a:schemeClr val="tx1"/>
                          </a:solidFill>
                          <a:effectLst/>
                          <a:latin typeface="+mj-lt"/>
                        </a:rPr>
                        <a:t>Dyspnea</a:t>
                      </a:r>
                      <a:endParaRPr lang="en-GB" sz="1400" b="0" i="0" u="none" strike="noStrike">
                        <a:solidFill>
                          <a:schemeClr val="tx1"/>
                        </a:solidFill>
                        <a:effectLst/>
                        <a:latin typeface="+mj-lt"/>
                      </a:endParaRPr>
                    </a:p>
                  </a:txBody>
                  <a:tcPr marL="144000" marR="9525" marT="36000" marB="36000" anchor="ctr"/>
                </a:tc>
                <a:tc>
                  <a:txBody>
                    <a:bodyPr/>
                    <a:lstStyle/>
                    <a:p>
                      <a:pPr algn="ctr" fontAlgn="b"/>
                      <a:r>
                        <a:rPr lang="en-GB" sz="1400" u="none" strike="noStrike">
                          <a:solidFill>
                            <a:schemeClr val="tx1"/>
                          </a:solidFill>
                          <a:effectLst/>
                          <a:latin typeface="+mj-lt"/>
                        </a:rPr>
                        <a:t>16.3</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1.2</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9.0</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0.6</a:t>
                      </a:r>
                      <a:endParaRPr lang="en-GB" sz="1400" b="0" i="0" u="none" strike="noStrike">
                        <a:solidFill>
                          <a:schemeClr val="tx1"/>
                        </a:solidFill>
                        <a:effectLst/>
                        <a:latin typeface="+mj-lt"/>
                      </a:endParaRPr>
                    </a:p>
                  </a:txBody>
                  <a:tcPr marL="9525" marR="9525" marT="36000" marB="36000" anchor="ctr"/>
                </a:tc>
                <a:extLst>
                  <a:ext uri="{0D108BD9-81ED-4DB2-BD59-A6C34878D82A}">
                    <a16:rowId xmlns:a16="http://schemas.microsoft.com/office/drawing/2014/main" val="2878692647"/>
                  </a:ext>
                </a:extLst>
              </a:tr>
              <a:tr h="0">
                <a:tc>
                  <a:txBody>
                    <a:bodyPr/>
                    <a:lstStyle/>
                    <a:p>
                      <a:pPr algn="l" fontAlgn="b"/>
                      <a:r>
                        <a:rPr lang="en-GB" sz="1400" b="1" u="none" strike="noStrike">
                          <a:solidFill>
                            <a:schemeClr val="bg1"/>
                          </a:solidFill>
                          <a:effectLst/>
                          <a:latin typeface="+mj-lt"/>
                        </a:rPr>
                        <a:t>AEs of special interest</a:t>
                      </a:r>
                      <a:r>
                        <a:rPr lang="en-GB" sz="1400" b="1" u="none" strike="noStrike" baseline="30000">
                          <a:solidFill>
                            <a:schemeClr val="bg1"/>
                          </a:solidFill>
                          <a:effectLst/>
                          <a:latin typeface="+mj-lt"/>
                        </a:rPr>
                        <a:t>b</a:t>
                      </a:r>
                      <a:endParaRPr lang="en-GB" sz="1400" b="1" i="0" u="none" strike="noStrike" baseline="30000">
                        <a:solidFill>
                          <a:schemeClr val="bg1"/>
                        </a:solidFill>
                        <a:effectLst/>
                        <a:latin typeface="+mj-lt"/>
                      </a:endParaRPr>
                    </a:p>
                  </a:txBody>
                  <a:tcPr marL="144000" marR="9525" marT="36000" marB="36000" anchor="ctr">
                    <a:solidFill>
                      <a:schemeClr val="accent1"/>
                    </a:solidFill>
                  </a:tcPr>
                </a:tc>
                <a:tc>
                  <a:txBody>
                    <a:bodyPr/>
                    <a:lstStyle/>
                    <a:p>
                      <a:pPr algn="ctr" fontAlgn="b"/>
                      <a:r>
                        <a:rPr lang="en-GB" sz="1400" b="1" u="none" strike="noStrike">
                          <a:solidFill>
                            <a:schemeClr val="bg1"/>
                          </a:solidFill>
                          <a:effectLst/>
                          <a:latin typeface="+mj-lt"/>
                        </a:rPr>
                        <a:t>Any grade</a:t>
                      </a:r>
                      <a:endParaRPr lang="en-GB" sz="1400" b="1" i="0" u="none" strike="noStrike">
                        <a:solidFill>
                          <a:schemeClr val="bg1"/>
                        </a:solidFill>
                        <a:effectLst/>
                        <a:latin typeface="+mj-lt"/>
                      </a:endParaRPr>
                    </a:p>
                  </a:txBody>
                  <a:tcPr marL="9525" marR="9525" marT="36000" marB="36000" anchor="ctr">
                    <a:solidFill>
                      <a:schemeClr val="accent1"/>
                    </a:solidFill>
                  </a:tcPr>
                </a:tc>
                <a:tc>
                  <a:txBody>
                    <a:bodyPr/>
                    <a:lstStyle/>
                    <a:p>
                      <a:pPr algn="ctr" fontAlgn="b"/>
                      <a:r>
                        <a:rPr lang="en-GB" sz="1400" b="1" u="none" strike="noStrike">
                          <a:solidFill>
                            <a:schemeClr val="bg1"/>
                          </a:solidFill>
                          <a:effectLst/>
                          <a:latin typeface="+mj-lt"/>
                        </a:rPr>
                        <a:t>Grade ≥3</a:t>
                      </a:r>
                      <a:endParaRPr lang="en-GB" sz="1400" b="1" i="0" u="none" strike="noStrike">
                        <a:solidFill>
                          <a:schemeClr val="bg1"/>
                        </a:solidFill>
                        <a:effectLst/>
                        <a:latin typeface="+mj-lt"/>
                      </a:endParaRPr>
                    </a:p>
                  </a:txBody>
                  <a:tcPr marL="9525" marR="9525" marT="36000" marB="36000" anchor="ctr">
                    <a:solidFill>
                      <a:schemeClr val="accent1"/>
                    </a:solidFill>
                  </a:tcPr>
                </a:tc>
                <a:tc>
                  <a:txBody>
                    <a:bodyPr/>
                    <a:lstStyle/>
                    <a:p>
                      <a:pPr algn="ctr" fontAlgn="b"/>
                      <a:r>
                        <a:rPr lang="en-GB" sz="1400" b="1" u="none" strike="noStrike">
                          <a:solidFill>
                            <a:schemeClr val="bg1"/>
                          </a:solidFill>
                          <a:effectLst/>
                          <a:latin typeface="+mj-lt"/>
                        </a:rPr>
                        <a:t>Any grade</a:t>
                      </a:r>
                      <a:endParaRPr lang="en-GB" sz="1400" b="1" i="0" u="none" strike="noStrike">
                        <a:solidFill>
                          <a:schemeClr val="bg1"/>
                        </a:solidFill>
                        <a:effectLst/>
                        <a:latin typeface="+mj-lt"/>
                      </a:endParaRPr>
                    </a:p>
                  </a:txBody>
                  <a:tcPr marL="9525" marR="9525" marT="36000" marB="36000" anchor="ctr">
                    <a:solidFill>
                      <a:schemeClr val="accent1"/>
                    </a:solidFill>
                  </a:tcPr>
                </a:tc>
                <a:tc>
                  <a:txBody>
                    <a:bodyPr/>
                    <a:lstStyle/>
                    <a:p>
                      <a:pPr algn="ctr" fontAlgn="b"/>
                      <a:r>
                        <a:rPr lang="en-GB" sz="1400" b="1" u="none" strike="noStrike">
                          <a:solidFill>
                            <a:schemeClr val="bg1"/>
                          </a:solidFill>
                          <a:effectLst/>
                          <a:latin typeface="+mj-lt"/>
                        </a:rPr>
                        <a:t>Grade ≥3</a:t>
                      </a:r>
                      <a:endParaRPr lang="en-GB" sz="1400" b="1" i="0" u="none" strike="noStrike">
                        <a:solidFill>
                          <a:schemeClr val="bg1"/>
                        </a:solidFill>
                        <a:effectLst/>
                        <a:latin typeface="+mj-lt"/>
                      </a:endParaRPr>
                    </a:p>
                  </a:txBody>
                  <a:tcPr marL="9525" marR="9525" marT="36000" marB="36000" anchor="ctr">
                    <a:solidFill>
                      <a:schemeClr val="accent1"/>
                    </a:solidFill>
                  </a:tcPr>
                </a:tc>
                <a:extLst>
                  <a:ext uri="{0D108BD9-81ED-4DB2-BD59-A6C34878D82A}">
                    <a16:rowId xmlns:a16="http://schemas.microsoft.com/office/drawing/2014/main" val="3491126718"/>
                  </a:ext>
                </a:extLst>
              </a:tr>
              <a:tr h="0">
                <a:tc>
                  <a:txBody>
                    <a:bodyPr/>
                    <a:lstStyle/>
                    <a:p>
                      <a:pPr algn="l" fontAlgn="b"/>
                      <a:r>
                        <a:rPr lang="en-GB" sz="1400" u="none" strike="noStrike">
                          <a:solidFill>
                            <a:schemeClr val="tx1"/>
                          </a:solidFill>
                          <a:effectLst/>
                          <a:latin typeface="+mj-lt"/>
                        </a:rPr>
                        <a:t>Bruising</a:t>
                      </a:r>
                      <a:r>
                        <a:rPr lang="en-GB" sz="1400" u="none" strike="noStrike" baseline="30000">
                          <a:solidFill>
                            <a:schemeClr val="tx1"/>
                          </a:solidFill>
                          <a:effectLst/>
                          <a:latin typeface="+mj-lt"/>
                        </a:rPr>
                        <a:t>c</a:t>
                      </a:r>
                      <a:endParaRPr lang="en-GB" sz="1400" b="0" i="0" u="none" strike="noStrike" baseline="30000">
                        <a:solidFill>
                          <a:schemeClr val="tx1"/>
                        </a:solidFill>
                        <a:effectLst/>
                        <a:latin typeface="+mj-lt"/>
                      </a:endParaRPr>
                    </a:p>
                  </a:txBody>
                  <a:tcPr marL="144000" marR="9525" marT="36000" marB="36000" anchor="ctr"/>
                </a:tc>
                <a:tc>
                  <a:txBody>
                    <a:bodyPr/>
                    <a:lstStyle/>
                    <a:p>
                      <a:pPr algn="ctr" fontAlgn="b"/>
                      <a:r>
                        <a:rPr lang="en-GB" sz="1400" u="none" strike="noStrike">
                          <a:solidFill>
                            <a:schemeClr val="tx1"/>
                          </a:solidFill>
                          <a:effectLst/>
                          <a:latin typeface="+mj-lt"/>
                        </a:rPr>
                        <a:t>16.3</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0.0</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11.4</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0.0</a:t>
                      </a:r>
                      <a:endParaRPr lang="en-GB" sz="1400" b="0" i="0" u="none" strike="noStrike">
                        <a:solidFill>
                          <a:schemeClr val="tx1"/>
                        </a:solidFill>
                        <a:effectLst/>
                        <a:latin typeface="+mj-lt"/>
                      </a:endParaRPr>
                    </a:p>
                  </a:txBody>
                  <a:tcPr marL="9525" marR="9525" marT="36000" marB="36000" anchor="ctr"/>
                </a:tc>
                <a:extLst>
                  <a:ext uri="{0D108BD9-81ED-4DB2-BD59-A6C34878D82A}">
                    <a16:rowId xmlns:a16="http://schemas.microsoft.com/office/drawing/2014/main" val="2082045566"/>
                  </a:ext>
                </a:extLst>
              </a:tr>
              <a:tr h="0">
                <a:tc>
                  <a:txBody>
                    <a:bodyPr/>
                    <a:lstStyle/>
                    <a:p>
                      <a:pPr algn="l" fontAlgn="b"/>
                      <a:r>
                        <a:rPr lang="en-GB" sz="1400" u="none" strike="noStrike">
                          <a:solidFill>
                            <a:schemeClr val="tx1"/>
                          </a:solidFill>
                          <a:effectLst/>
                          <a:latin typeface="+mj-lt"/>
                        </a:rPr>
                        <a:t>Rash</a:t>
                      </a:r>
                      <a:r>
                        <a:rPr lang="en-GB" sz="1400" u="none" strike="noStrike" baseline="30000">
                          <a:solidFill>
                            <a:schemeClr val="tx1"/>
                          </a:solidFill>
                          <a:effectLst/>
                          <a:latin typeface="+mj-lt"/>
                        </a:rPr>
                        <a:t>d</a:t>
                      </a:r>
                      <a:endParaRPr lang="en-GB" sz="1400" b="0" i="0" u="none" strike="noStrike" baseline="30000">
                        <a:solidFill>
                          <a:schemeClr val="tx1"/>
                        </a:solidFill>
                        <a:effectLst/>
                        <a:latin typeface="+mj-lt"/>
                      </a:endParaRPr>
                    </a:p>
                  </a:txBody>
                  <a:tcPr marL="144000" marR="9525" marT="36000" marB="36000" anchor="ctr"/>
                </a:tc>
                <a:tc>
                  <a:txBody>
                    <a:bodyPr/>
                    <a:lstStyle/>
                    <a:p>
                      <a:pPr algn="ctr" fontAlgn="b"/>
                      <a:r>
                        <a:rPr lang="en-GB" sz="1400" u="none" strike="noStrike">
                          <a:solidFill>
                            <a:schemeClr val="tx1"/>
                          </a:solidFill>
                          <a:effectLst/>
                          <a:latin typeface="+mj-lt"/>
                        </a:rPr>
                        <a:t>8.4</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0.6</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5.4</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0.0</a:t>
                      </a:r>
                      <a:endParaRPr lang="en-GB" sz="1400" b="0" i="0" u="none" strike="noStrike">
                        <a:solidFill>
                          <a:schemeClr val="tx1"/>
                        </a:solidFill>
                        <a:effectLst/>
                        <a:latin typeface="+mj-lt"/>
                      </a:endParaRPr>
                    </a:p>
                  </a:txBody>
                  <a:tcPr marL="9525" marR="9525" marT="36000" marB="36000" anchor="ctr"/>
                </a:tc>
                <a:extLst>
                  <a:ext uri="{0D108BD9-81ED-4DB2-BD59-A6C34878D82A}">
                    <a16:rowId xmlns:a16="http://schemas.microsoft.com/office/drawing/2014/main" val="2292174902"/>
                  </a:ext>
                </a:extLst>
              </a:tr>
              <a:tr h="0">
                <a:tc>
                  <a:txBody>
                    <a:bodyPr/>
                    <a:lstStyle/>
                    <a:p>
                      <a:pPr algn="l" fontAlgn="b"/>
                      <a:r>
                        <a:rPr lang="en-GB" sz="1400" u="none" strike="noStrike">
                          <a:solidFill>
                            <a:schemeClr val="tx1"/>
                          </a:solidFill>
                          <a:effectLst/>
                          <a:latin typeface="+mj-lt"/>
                        </a:rPr>
                        <a:t>Arthralgia</a:t>
                      </a:r>
                      <a:endParaRPr lang="en-GB" sz="1400" b="0" i="0" u="none" strike="noStrike">
                        <a:solidFill>
                          <a:schemeClr val="tx1"/>
                        </a:solidFill>
                        <a:effectLst/>
                        <a:latin typeface="+mj-lt"/>
                      </a:endParaRPr>
                    </a:p>
                  </a:txBody>
                  <a:tcPr marL="144000" marR="9525" marT="36000" marB="36000" anchor="ctr"/>
                </a:tc>
                <a:tc>
                  <a:txBody>
                    <a:bodyPr/>
                    <a:lstStyle/>
                    <a:p>
                      <a:pPr algn="ctr" fontAlgn="b"/>
                      <a:r>
                        <a:rPr lang="en-GB" sz="1400" u="none" strike="noStrike">
                          <a:solidFill>
                            <a:schemeClr val="tx1"/>
                          </a:solidFill>
                          <a:effectLst/>
                          <a:latin typeface="+mj-lt"/>
                        </a:rPr>
                        <a:t>9.0</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1.2</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2.4</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0.0</a:t>
                      </a:r>
                      <a:endParaRPr lang="en-GB" sz="1400" b="0" i="0" u="none" strike="noStrike">
                        <a:solidFill>
                          <a:schemeClr val="tx1"/>
                        </a:solidFill>
                        <a:effectLst/>
                        <a:latin typeface="+mj-lt"/>
                      </a:endParaRPr>
                    </a:p>
                  </a:txBody>
                  <a:tcPr marL="9525" marR="9525" marT="36000" marB="36000" anchor="ctr"/>
                </a:tc>
                <a:extLst>
                  <a:ext uri="{0D108BD9-81ED-4DB2-BD59-A6C34878D82A}">
                    <a16:rowId xmlns:a16="http://schemas.microsoft.com/office/drawing/2014/main" val="3030353121"/>
                  </a:ext>
                </a:extLst>
              </a:tr>
              <a:tr h="0">
                <a:tc>
                  <a:txBody>
                    <a:bodyPr/>
                    <a:lstStyle/>
                    <a:p>
                      <a:pPr algn="l" fontAlgn="b"/>
                      <a:r>
                        <a:rPr lang="en-GB" sz="1400" u="none" strike="noStrike">
                          <a:solidFill>
                            <a:schemeClr val="tx1"/>
                          </a:solidFill>
                          <a:effectLst/>
                          <a:latin typeface="+mj-lt"/>
                        </a:rPr>
                        <a:t>Hemorrhage/hematoma</a:t>
                      </a:r>
                      <a:r>
                        <a:rPr lang="en-GB" sz="1400" u="none" strike="noStrike" baseline="30000">
                          <a:solidFill>
                            <a:schemeClr val="tx1"/>
                          </a:solidFill>
                          <a:effectLst/>
                          <a:latin typeface="+mj-lt"/>
                        </a:rPr>
                        <a:t>e</a:t>
                      </a:r>
                      <a:endParaRPr lang="en-GB" sz="1400" b="0" i="0" u="none" strike="noStrike" baseline="30000">
                        <a:solidFill>
                          <a:schemeClr val="tx1"/>
                        </a:solidFill>
                        <a:effectLst/>
                        <a:latin typeface="+mj-lt"/>
                      </a:endParaRPr>
                    </a:p>
                  </a:txBody>
                  <a:tcPr marL="144000" marR="9525" marT="36000" marB="36000" anchor="ctr"/>
                </a:tc>
                <a:tc>
                  <a:txBody>
                    <a:bodyPr/>
                    <a:lstStyle/>
                    <a:p>
                      <a:pPr algn="ctr" fontAlgn="b"/>
                      <a:r>
                        <a:rPr lang="en-GB" sz="1400" u="none" strike="noStrike">
                          <a:solidFill>
                            <a:schemeClr val="tx1"/>
                          </a:solidFill>
                          <a:effectLst/>
                          <a:latin typeface="+mj-lt"/>
                        </a:rPr>
                        <a:t>10.2</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2.4</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4.2</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0.6</a:t>
                      </a:r>
                      <a:endParaRPr lang="en-GB" sz="1400" b="0" i="0" u="none" strike="noStrike">
                        <a:solidFill>
                          <a:schemeClr val="tx1"/>
                        </a:solidFill>
                        <a:effectLst/>
                        <a:latin typeface="+mj-lt"/>
                      </a:endParaRPr>
                    </a:p>
                  </a:txBody>
                  <a:tcPr marL="9525" marR="9525" marT="36000" marB="36000" anchor="ctr"/>
                </a:tc>
                <a:extLst>
                  <a:ext uri="{0D108BD9-81ED-4DB2-BD59-A6C34878D82A}">
                    <a16:rowId xmlns:a16="http://schemas.microsoft.com/office/drawing/2014/main" val="4283942831"/>
                  </a:ext>
                </a:extLst>
              </a:tr>
              <a:tr h="0">
                <a:tc>
                  <a:txBody>
                    <a:bodyPr/>
                    <a:lstStyle/>
                    <a:p>
                      <a:pPr algn="l" fontAlgn="b"/>
                      <a:r>
                        <a:rPr lang="en-GB" sz="1400" u="none" strike="noStrike">
                          <a:solidFill>
                            <a:schemeClr val="tx1"/>
                          </a:solidFill>
                          <a:effectLst/>
                          <a:latin typeface="+mj-lt"/>
                        </a:rPr>
                        <a:t>Hypertension</a:t>
                      </a:r>
                      <a:endParaRPr lang="en-GB" sz="1400" b="0" i="0" u="none" strike="noStrike">
                        <a:solidFill>
                          <a:schemeClr val="tx1"/>
                        </a:solidFill>
                        <a:effectLst/>
                        <a:latin typeface="+mj-lt"/>
                      </a:endParaRPr>
                    </a:p>
                  </a:txBody>
                  <a:tcPr marL="144000" marR="9525" marT="36000" marB="36000" anchor="ctr"/>
                </a:tc>
                <a:tc>
                  <a:txBody>
                    <a:bodyPr/>
                    <a:lstStyle/>
                    <a:p>
                      <a:pPr algn="ctr" fontAlgn="b"/>
                      <a:r>
                        <a:rPr lang="en-GB" sz="1400" u="none" strike="noStrike">
                          <a:solidFill>
                            <a:schemeClr val="tx1"/>
                          </a:solidFill>
                          <a:effectLst/>
                          <a:latin typeface="+mj-lt"/>
                        </a:rPr>
                        <a:t>3.6</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0.0</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1.8</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0.0</a:t>
                      </a:r>
                      <a:endParaRPr lang="en-GB" sz="1400" b="0" i="0" u="none" strike="noStrike">
                        <a:solidFill>
                          <a:schemeClr val="tx1"/>
                        </a:solidFill>
                        <a:effectLst/>
                        <a:latin typeface="+mj-lt"/>
                      </a:endParaRPr>
                    </a:p>
                  </a:txBody>
                  <a:tcPr marL="9525" marR="9525" marT="36000" marB="36000" anchor="ctr"/>
                </a:tc>
                <a:extLst>
                  <a:ext uri="{0D108BD9-81ED-4DB2-BD59-A6C34878D82A}">
                    <a16:rowId xmlns:a16="http://schemas.microsoft.com/office/drawing/2014/main" val="3414049842"/>
                  </a:ext>
                </a:extLst>
              </a:tr>
              <a:tr h="0">
                <a:tc>
                  <a:txBody>
                    <a:bodyPr/>
                    <a:lstStyle/>
                    <a:p>
                      <a:pPr algn="l" fontAlgn="b"/>
                      <a:r>
                        <a:rPr lang="en-GB" sz="1400" u="none" strike="noStrike">
                          <a:solidFill>
                            <a:schemeClr val="tx1"/>
                          </a:solidFill>
                          <a:effectLst/>
                          <a:latin typeface="+mj-lt"/>
                        </a:rPr>
                        <a:t>Atrial fibrillation/flutter</a:t>
                      </a:r>
                      <a:r>
                        <a:rPr lang="en-GB" sz="1400" u="none" strike="noStrike" baseline="30000">
                          <a:solidFill>
                            <a:schemeClr val="tx1"/>
                          </a:solidFill>
                          <a:effectLst/>
                          <a:latin typeface="+mj-lt"/>
                        </a:rPr>
                        <a:t>f,g</a:t>
                      </a:r>
                      <a:endParaRPr lang="en-GB" sz="1400" b="0" i="0" u="none" strike="noStrike" baseline="30000">
                        <a:solidFill>
                          <a:schemeClr val="tx1"/>
                        </a:solidFill>
                        <a:effectLst/>
                        <a:latin typeface="+mj-lt"/>
                      </a:endParaRPr>
                    </a:p>
                  </a:txBody>
                  <a:tcPr marL="144000" marR="9525" marT="36000" marB="36000" anchor="ctr"/>
                </a:tc>
                <a:tc>
                  <a:txBody>
                    <a:bodyPr/>
                    <a:lstStyle/>
                    <a:p>
                      <a:pPr algn="ctr" fontAlgn="b"/>
                      <a:r>
                        <a:rPr lang="en-GB" sz="1400" u="none" strike="noStrike">
                          <a:solidFill>
                            <a:schemeClr val="tx1"/>
                          </a:solidFill>
                          <a:effectLst/>
                          <a:latin typeface="+mj-lt"/>
                        </a:rPr>
                        <a:t>3.6</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1.8</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0.6</a:t>
                      </a:r>
                      <a:endParaRPr lang="en-GB" sz="1400" b="0" i="0" u="none" strike="noStrike">
                        <a:solidFill>
                          <a:schemeClr val="tx1"/>
                        </a:solidFill>
                        <a:effectLst/>
                        <a:latin typeface="+mj-lt"/>
                      </a:endParaRPr>
                    </a:p>
                  </a:txBody>
                  <a:tcPr marL="9525" marR="9525" marT="36000" marB="36000" anchor="ctr"/>
                </a:tc>
                <a:tc>
                  <a:txBody>
                    <a:bodyPr/>
                    <a:lstStyle/>
                    <a:p>
                      <a:pPr algn="ctr" fontAlgn="b"/>
                      <a:r>
                        <a:rPr lang="en-GB" sz="1400" u="none" strike="noStrike">
                          <a:solidFill>
                            <a:schemeClr val="tx1"/>
                          </a:solidFill>
                          <a:effectLst/>
                          <a:latin typeface="+mj-lt"/>
                        </a:rPr>
                        <a:t>0.0</a:t>
                      </a:r>
                      <a:endParaRPr lang="en-GB" sz="1400" b="0" i="0" u="none" strike="noStrike">
                        <a:solidFill>
                          <a:schemeClr val="tx1"/>
                        </a:solidFill>
                        <a:effectLst/>
                        <a:latin typeface="+mj-lt"/>
                      </a:endParaRPr>
                    </a:p>
                  </a:txBody>
                  <a:tcPr marL="9525" marR="9525" marT="36000" marB="36000" anchor="ctr"/>
                </a:tc>
                <a:extLst>
                  <a:ext uri="{0D108BD9-81ED-4DB2-BD59-A6C34878D82A}">
                    <a16:rowId xmlns:a16="http://schemas.microsoft.com/office/drawing/2014/main" val="2634422945"/>
                  </a:ext>
                </a:extLst>
              </a:tr>
            </a:tbl>
          </a:graphicData>
        </a:graphic>
      </p:graphicFrame>
    </p:spTree>
    <p:extLst>
      <p:ext uri="{BB962C8B-B14F-4D97-AF65-F5344CB8AC3E}">
        <p14:creationId xmlns:p14="http://schemas.microsoft.com/office/powerpoint/2010/main" val="201581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a:extLst>
              <a:ext uri="{FF2B5EF4-FFF2-40B4-BE49-F238E27FC236}">
                <a16:creationId xmlns:a16="http://schemas.microsoft.com/office/drawing/2014/main" id="{7447CED9-D4A9-1952-B19F-BF0097A253BE}"/>
              </a:ext>
            </a:extLst>
          </p:cNvPr>
          <p:cNvGraphicFramePr/>
          <p:nvPr>
            <p:extLst>
              <p:ext uri="{D42A27DB-BD31-4B8C-83A1-F6EECF244321}">
                <p14:modId xmlns:p14="http://schemas.microsoft.com/office/powerpoint/2010/main" val="566899067"/>
              </p:ext>
            </p:extLst>
          </p:nvPr>
        </p:nvGraphicFramePr>
        <p:xfrm>
          <a:off x="1061884" y="652159"/>
          <a:ext cx="4963287"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a:extLst>
              <a:ext uri="{FF2B5EF4-FFF2-40B4-BE49-F238E27FC236}">
                <a16:creationId xmlns:a16="http://schemas.microsoft.com/office/drawing/2014/main" id="{A1FE293A-B500-F4A0-3F5D-E7ACD474673C}"/>
              </a:ext>
            </a:extLst>
          </p:cNvPr>
          <p:cNvSpPr>
            <a:spLocks noGrp="1"/>
          </p:cNvSpPr>
          <p:nvPr>
            <p:ph type="ftr" sz="quarter" idx="10"/>
          </p:nvPr>
        </p:nvSpPr>
        <p:spPr>
          <a:xfrm>
            <a:off x="407989" y="6278572"/>
            <a:ext cx="8532812" cy="385200"/>
          </a:xfrm>
        </p:spPr>
        <p:txBody>
          <a:bodyPr/>
          <a:lstStyle/>
          <a:p>
            <a:r>
              <a:rPr lang="en-US" b="1">
                <a:solidFill>
                  <a:srgbClr val="4E4F4E"/>
                </a:solidFill>
                <a:cs typeface="Arial" panose="020B0604020202020204" pitchFamily="34" charset="0"/>
              </a:rPr>
              <a:t>OS</a:t>
            </a:r>
            <a:r>
              <a:rPr lang="en-US">
                <a:solidFill>
                  <a:srgbClr val="4E4F4E"/>
                </a:solidFill>
                <a:cs typeface="Arial" panose="020B0604020202020204" pitchFamily="34" charset="0"/>
              </a:rPr>
              <a:t>, overall survival;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a:t>
            </a:r>
          </a:p>
          <a:p>
            <a:r>
              <a:rPr lang="en-US" b="1" err="1">
                <a:solidFill>
                  <a:srgbClr val="4E4F4E"/>
                </a:solidFill>
                <a:cs typeface="Arial" panose="020B0604020202020204" pitchFamily="34" charset="0"/>
              </a:rPr>
              <a:t>Kater</a:t>
            </a:r>
            <a:r>
              <a:rPr lang="en-US" b="1">
                <a:solidFill>
                  <a:srgbClr val="4E4F4E"/>
                </a:solidFill>
                <a:cs typeface="Arial" panose="020B0604020202020204" pitchFamily="34" charset="0"/>
              </a:rPr>
              <a:t> A, et al. Abstract S148 presented at EHA2023.</a:t>
            </a:r>
            <a:endParaRPr lang="en-GB"/>
          </a:p>
        </p:txBody>
      </p:sp>
      <p:graphicFrame>
        <p:nvGraphicFramePr>
          <p:cNvPr id="7" name="Tabelle 5">
            <a:extLst>
              <a:ext uri="{FF2B5EF4-FFF2-40B4-BE49-F238E27FC236}">
                <a16:creationId xmlns:a16="http://schemas.microsoft.com/office/drawing/2014/main" id="{5EF4B8E9-B626-F827-EC5D-F252F7131B24}"/>
              </a:ext>
            </a:extLst>
          </p:cNvPr>
          <p:cNvGraphicFramePr>
            <a:graphicFrameLocks noGrp="1"/>
          </p:cNvGraphicFramePr>
          <p:nvPr>
            <p:extLst>
              <p:ext uri="{D42A27DB-BD31-4B8C-83A1-F6EECF244321}">
                <p14:modId xmlns:p14="http://schemas.microsoft.com/office/powerpoint/2010/main" val="3786116662"/>
              </p:ext>
            </p:extLst>
          </p:nvPr>
        </p:nvGraphicFramePr>
        <p:xfrm>
          <a:off x="409575" y="5156707"/>
          <a:ext cx="5587200" cy="70104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740063259"/>
                    </a:ext>
                  </a:extLst>
                </a:gridCol>
                <a:gridCol w="763200">
                  <a:extLst>
                    <a:ext uri="{9D8B030D-6E8A-4147-A177-3AD203B41FA5}">
                      <a16:colId xmlns:a16="http://schemas.microsoft.com/office/drawing/2014/main" val="2949672590"/>
                    </a:ext>
                  </a:extLst>
                </a:gridCol>
                <a:gridCol w="763200">
                  <a:extLst>
                    <a:ext uri="{9D8B030D-6E8A-4147-A177-3AD203B41FA5}">
                      <a16:colId xmlns:a16="http://schemas.microsoft.com/office/drawing/2014/main" val="3548635927"/>
                    </a:ext>
                  </a:extLst>
                </a:gridCol>
                <a:gridCol w="763200">
                  <a:extLst>
                    <a:ext uri="{9D8B030D-6E8A-4147-A177-3AD203B41FA5}">
                      <a16:colId xmlns:a16="http://schemas.microsoft.com/office/drawing/2014/main" val="2891013861"/>
                    </a:ext>
                  </a:extLst>
                </a:gridCol>
                <a:gridCol w="763200">
                  <a:extLst>
                    <a:ext uri="{9D8B030D-6E8A-4147-A177-3AD203B41FA5}">
                      <a16:colId xmlns:a16="http://schemas.microsoft.com/office/drawing/2014/main" val="4205657699"/>
                    </a:ext>
                  </a:extLst>
                </a:gridCol>
                <a:gridCol w="763200">
                  <a:extLst>
                    <a:ext uri="{9D8B030D-6E8A-4147-A177-3AD203B41FA5}">
                      <a16:colId xmlns:a16="http://schemas.microsoft.com/office/drawing/2014/main" val="2041373745"/>
                    </a:ext>
                  </a:extLst>
                </a:gridCol>
                <a:gridCol w="763200">
                  <a:extLst>
                    <a:ext uri="{9D8B030D-6E8A-4147-A177-3AD203B41FA5}">
                      <a16:colId xmlns:a16="http://schemas.microsoft.com/office/drawing/2014/main" val="198402527"/>
                    </a:ext>
                  </a:extLst>
                </a:gridCol>
              </a:tblGrid>
              <a:tr h="242598">
                <a:tc gridSpan="7">
                  <a:txBody>
                    <a:bodyPr/>
                    <a:lstStyle/>
                    <a:p>
                      <a:r>
                        <a:rPr lang="de-DE" sz="1000"/>
                        <a:t>No. of patients</a:t>
                      </a:r>
                    </a:p>
                  </a:txBody>
                  <a:tcPr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558085198"/>
                  </a:ext>
                </a:extLst>
              </a:tr>
              <a:tr h="151624">
                <a:tc>
                  <a:txBody>
                    <a:bodyPr/>
                    <a:lstStyle/>
                    <a:p>
                      <a:r>
                        <a:rPr lang="de-DE" sz="1000">
                          <a:solidFill>
                            <a:schemeClr val="bg1"/>
                          </a:solidFill>
                        </a:rPr>
                        <a:t>Arm A</a:t>
                      </a:r>
                    </a:p>
                  </a:txBody>
                  <a:tcPr marL="36000" marR="0" marT="0" marB="0" anchor="ctr">
                    <a:solidFill>
                      <a:schemeClr val="accent5"/>
                    </a:solidFill>
                  </a:tcPr>
                </a:tc>
                <a:tc>
                  <a:txBody>
                    <a:bodyPr/>
                    <a:lstStyle/>
                    <a:p>
                      <a:pPr algn="ctr"/>
                      <a:r>
                        <a:rPr lang="de-DE" sz="1000">
                          <a:solidFill>
                            <a:schemeClr val="tx1"/>
                          </a:solidFill>
                        </a:rPr>
                        <a:t>24</a:t>
                      </a:r>
                    </a:p>
                  </a:txBody>
                  <a:tcPr marL="0" marR="0" marT="0" marB="0" anchor="ctr"/>
                </a:tc>
                <a:tc>
                  <a:txBody>
                    <a:bodyPr/>
                    <a:lstStyle/>
                    <a:p>
                      <a:pPr algn="ctr"/>
                      <a:r>
                        <a:rPr lang="de-DE" sz="1000">
                          <a:solidFill>
                            <a:schemeClr val="tx1"/>
                          </a:solidFill>
                        </a:rPr>
                        <a:t>24</a:t>
                      </a:r>
                    </a:p>
                  </a:txBody>
                  <a:tcPr marL="0" marR="0" marT="0" marB="0" anchor="ctr"/>
                </a:tc>
                <a:tc>
                  <a:txBody>
                    <a:bodyPr/>
                    <a:lstStyle/>
                    <a:p>
                      <a:pPr algn="ctr"/>
                      <a:r>
                        <a:rPr lang="de-DE" sz="1000">
                          <a:solidFill>
                            <a:schemeClr val="tx1"/>
                          </a:solidFill>
                        </a:rPr>
                        <a:t>24</a:t>
                      </a:r>
                    </a:p>
                  </a:txBody>
                  <a:tcPr marL="0" marR="0" marT="0" marB="0" anchor="ctr"/>
                </a:tc>
                <a:tc>
                  <a:txBody>
                    <a:bodyPr/>
                    <a:lstStyle/>
                    <a:p>
                      <a:pPr algn="ctr"/>
                      <a:r>
                        <a:rPr lang="de-DE" sz="1000">
                          <a:solidFill>
                            <a:schemeClr val="tx1"/>
                          </a:solidFill>
                        </a:rPr>
                        <a:t>24</a:t>
                      </a:r>
                    </a:p>
                  </a:txBody>
                  <a:tcPr marL="0" marR="0" marT="0" marB="0" anchor="ctr"/>
                </a:tc>
                <a:tc>
                  <a:txBody>
                    <a:bodyPr/>
                    <a:lstStyle/>
                    <a:p>
                      <a:pPr algn="ctr"/>
                      <a:r>
                        <a:rPr lang="de-DE" sz="1000">
                          <a:solidFill>
                            <a:schemeClr val="tx1"/>
                          </a:solidFill>
                        </a:rPr>
                        <a:t>18</a:t>
                      </a:r>
                    </a:p>
                  </a:txBody>
                  <a:tcPr marL="0" marR="0" marT="0" marB="0" anchor="ctr"/>
                </a:tc>
                <a:tc>
                  <a:txBody>
                    <a:bodyPr/>
                    <a:lstStyle/>
                    <a:p>
                      <a:pPr algn="ctr"/>
                      <a:r>
                        <a:rPr lang="de-DE" sz="1000">
                          <a:solidFill>
                            <a:schemeClr val="tx1"/>
                          </a:solidFill>
                        </a:rPr>
                        <a:t>1</a:t>
                      </a:r>
                    </a:p>
                  </a:txBody>
                  <a:tcPr marL="0" marR="0" marT="0" marB="0" anchor="ctr"/>
                </a:tc>
                <a:extLst>
                  <a:ext uri="{0D108BD9-81ED-4DB2-BD59-A6C34878D82A}">
                    <a16:rowId xmlns:a16="http://schemas.microsoft.com/office/drawing/2014/main" val="3845130473"/>
                  </a:ext>
                </a:extLst>
              </a:tr>
              <a:tr h="151624">
                <a:tc>
                  <a:txBody>
                    <a:bodyPr/>
                    <a:lstStyle/>
                    <a:p>
                      <a:r>
                        <a:rPr lang="de-DE" sz="1000">
                          <a:solidFill>
                            <a:schemeClr val="bg1"/>
                          </a:solidFill>
                        </a:rPr>
                        <a:t>Arm B</a:t>
                      </a:r>
                    </a:p>
                  </a:txBody>
                  <a:tcPr marL="36000" marR="0" marT="0" marB="0" anchor="ctr">
                    <a:gradFill>
                      <a:gsLst>
                        <a:gs pos="49000">
                          <a:schemeClr val="accent5"/>
                        </a:gs>
                        <a:gs pos="50000">
                          <a:schemeClr val="accent3">
                            <a:lumMod val="40000"/>
                            <a:lumOff val="60000"/>
                          </a:schemeClr>
                        </a:gs>
                      </a:gsLst>
                      <a:lin ang="2700000" scaled="1"/>
                    </a:gradFill>
                  </a:tcPr>
                </a:tc>
                <a:tc>
                  <a:txBody>
                    <a:bodyPr/>
                    <a:lstStyle/>
                    <a:p>
                      <a:pPr algn="ctr"/>
                      <a:r>
                        <a:rPr lang="de-DE" sz="1000">
                          <a:solidFill>
                            <a:schemeClr val="tx1"/>
                          </a:solidFill>
                        </a:rPr>
                        <a:t>48</a:t>
                      </a:r>
                    </a:p>
                  </a:txBody>
                  <a:tcPr marL="0" marR="0" marT="0" marB="0" anchor="ctr"/>
                </a:tc>
                <a:tc>
                  <a:txBody>
                    <a:bodyPr/>
                    <a:lstStyle/>
                    <a:p>
                      <a:pPr algn="ctr"/>
                      <a:r>
                        <a:rPr lang="de-DE" sz="1000">
                          <a:solidFill>
                            <a:schemeClr val="tx1"/>
                          </a:solidFill>
                        </a:rPr>
                        <a:t>48</a:t>
                      </a:r>
                    </a:p>
                  </a:txBody>
                  <a:tcPr marL="0" marR="0" marT="0" marB="0" anchor="ctr"/>
                </a:tc>
                <a:tc>
                  <a:txBody>
                    <a:bodyPr/>
                    <a:lstStyle/>
                    <a:p>
                      <a:pPr algn="ctr"/>
                      <a:r>
                        <a:rPr lang="de-DE" sz="1000">
                          <a:solidFill>
                            <a:schemeClr val="tx1"/>
                          </a:solidFill>
                        </a:rPr>
                        <a:t>47</a:t>
                      </a:r>
                    </a:p>
                  </a:txBody>
                  <a:tcPr marL="0" marR="0" marT="0" marB="0" anchor="ctr"/>
                </a:tc>
                <a:tc>
                  <a:txBody>
                    <a:bodyPr/>
                    <a:lstStyle/>
                    <a:p>
                      <a:pPr algn="ctr"/>
                      <a:r>
                        <a:rPr lang="de-DE" sz="1000">
                          <a:solidFill>
                            <a:schemeClr val="tx1"/>
                          </a:solidFill>
                        </a:rPr>
                        <a:t>47</a:t>
                      </a:r>
                    </a:p>
                  </a:txBody>
                  <a:tcPr marL="0" marR="0" marT="0" marB="0" anchor="ctr"/>
                </a:tc>
                <a:tc>
                  <a:txBody>
                    <a:bodyPr/>
                    <a:lstStyle/>
                    <a:p>
                      <a:pPr algn="ctr"/>
                      <a:r>
                        <a:rPr lang="de-DE" sz="1000">
                          <a:solidFill>
                            <a:schemeClr val="tx1"/>
                          </a:solidFill>
                        </a:rPr>
                        <a:t>35</a:t>
                      </a:r>
                    </a:p>
                  </a:txBody>
                  <a:tcPr marL="0" marR="0" marT="0" marB="0" anchor="ctr"/>
                </a:tc>
                <a:tc>
                  <a:txBody>
                    <a:bodyPr/>
                    <a:lstStyle/>
                    <a:p>
                      <a:pPr algn="ctr"/>
                      <a:r>
                        <a:rPr lang="de-DE" sz="1000">
                          <a:solidFill>
                            <a:schemeClr val="tx1"/>
                          </a:solidFill>
                        </a:rPr>
                        <a:t>3</a:t>
                      </a:r>
                    </a:p>
                  </a:txBody>
                  <a:tcPr marL="0" marR="0" marT="0" marB="0" anchor="ctr"/>
                </a:tc>
                <a:extLst>
                  <a:ext uri="{0D108BD9-81ED-4DB2-BD59-A6C34878D82A}">
                    <a16:rowId xmlns:a16="http://schemas.microsoft.com/office/drawing/2014/main" val="4272345519"/>
                  </a:ext>
                </a:extLst>
              </a:tr>
              <a:tr h="151624">
                <a:tc>
                  <a:txBody>
                    <a:bodyPr/>
                    <a:lstStyle/>
                    <a:p>
                      <a:r>
                        <a:rPr lang="de-DE" sz="1000">
                          <a:solidFill>
                            <a:schemeClr val="bg1"/>
                          </a:solidFill>
                        </a:rPr>
                        <a:t>non-randomized</a:t>
                      </a:r>
                    </a:p>
                  </a:txBody>
                  <a:tcPr marL="36000" marR="0" marT="0" marB="0" anchor="ctr">
                    <a:solidFill>
                      <a:schemeClr val="tx1"/>
                    </a:solidFill>
                  </a:tcPr>
                </a:tc>
                <a:tc>
                  <a:txBody>
                    <a:bodyPr/>
                    <a:lstStyle/>
                    <a:p>
                      <a:pPr algn="ctr"/>
                      <a:r>
                        <a:rPr lang="de-DE" sz="1000">
                          <a:solidFill>
                            <a:schemeClr val="tx1"/>
                          </a:solidFill>
                        </a:rPr>
                        <a:t>153</a:t>
                      </a:r>
                    </a:p>
                  </a:txBody>
                  <a:tcPr marL="0" marR="0" marT="0" marB="0" anchor="ctr"/>
                </a:tc>
                <a:tc>
                  <a:txBody>
                    <a:bodyPr/>
                    <a:lstStyle/>
                    <a:p>
                      <a:pPr algn="ctr"/>
                      <a:r>
                        <a:rPr lang="de-DE" sz="1000">
                          <a:solidFill>
                            <a:schemeClr val="tx1"/>
                          </a:solidFill>
                        </a:rPr>
                        <a:t>140</a:t>
                      </a:r>
                    </a:p>
                  </a:txBody>
                  <a:tcPr marL="0" marR="0" marT="0" marB="0" anchor="ctr"/>
                </a:tc>
                <a:tc>
                  <a:txBody>
                    <a:bodyPr/>
                    <a:lstStyle/>
                    <a:p>
                      <a:pPr algn="ctr"/>
                      <a:r>
                        <a:rPr lang="de-DE" sz="1000">
                          <a:solidFill>
                            <a:schemeClr val="tx1"/>
                          </a:solidFill>
                        </a:rPr>
                        <a:t>137</a:t>
                      </a:r>
                    </a:p>
                  </a:txBody>
                  <a:tcPr marL="0" marR="0" marT="0" marB="0" anchor="ctr"/>
                </a:tc>
                <a:tc>
                  <a:txBody>
                    <a:bodyPr/>
                    <a:lstStyle/>
                    <a:p>
                      <a:pPr algn="ctr"/>
                      <a:r>
                        <a:rPr lang="de-DE" sz="1000">
                          <a:solidFill>
                            <a:schemeClr val="tx1"/>
                          </a:solidFill>
                        </a:rPr>
                        <a:t>134</a:t>
                      </a:r>
                    </a:p>
                  </a:txBody>
                  <a:tcPr marL="0" marR="0" marT="0" marB="0" anchor="ctr"/>
                </a:tc>
                <a:tc>
                  <a:txBody>
                    <a:bodyPr/>
                    <a:lstStyle/>
                    <a:p>
                      <a:pPr algn="ctr"/>
                      <a:r>
                        <a:rPr lang="de-DE" sz="1000">
                          <a:solidFill>
                            <a:schemeClr val="tx1"/>
                          </a:solidFill>
                        </a:rPr>
                        <a:t>97</a:t>
                      </a:r>
                    </a:p>
                  </a:txBody>
                  <a:tcPr marL="0" marR="0" marT="0" marB="0" anchor="ctr"/>
                </a:tc>
                <a:tc>
                  <a:txBody>
                    <a:bodyPr/>
                    <a:lstStyle/>
                    <a:p>
                      <a:pPr algn="ctr"/>
                      <a:r>
                        <a:rPr lang="de-DE" sz="1000">
                          <a:solidFill>
                            <a:schemeClr val="tx1"/>
                          </a:solidFill>
                        </a:rPr>
                        <a:t>4</a:t>
                      </a:r>
                    </a:p>
                  </a:txBody>
                  <a:tcPr marL="0" marR="0" marT="0" marB="0" anchor="ctr"/>
                </a:tc>
                <a:extLst>
                  <a:ext uri="{0D108BD9-81ED-4DB2-BD59-A6C34878D82A}">
                    <a16:rowId xmlns:a16="http://schemas.microsoft.com/office/drawing/2014/main" val="3073203185"/>
                  </a:ext>
                </a:extLst>
              </a:tr>
            </a:tbl>
          </a:graphicData>
        </a:graphic>
      </p:graphicFrame>
      <p:graphicFrame>
        <p:nvGraphicFramePr>
          <p:cNvPr id="8" name="Tabelle 14">
            <a:extLst>
              <a:ext uri="{FF2B5EF4-FFF2-40B4-BE49-F238E27FC236}">
                <a16:creationId xmlns:a16="http://schemas.microsoft.com/office/drawing/2014/main" id="{22AE255C-B6E9-6067-12FB-BF7B3D7FD72B}"/>
              </a:ext>
            </a:extLst>
          </p:cNvPr>
          <p:cNvGraphicFramePr>
            <a:graphicFrameLocks noGrp="1"/>
          </p:cNvGraphicFramePr>
          <p:nvPr>
            <p:extLst>
              <p:ext uri="{D42A27DB-BD31-4B8C-83A1-F6EECF244321}">
                <p14:modId xmlns:p14="http://schemas.microsoft.com/office/powerpoint/2010/main" val="2611047760"/>
              </p:ext>
            </p:extLst>
          </p:nvPr>
        </p:nvGraphicFramePr>
        <p:xfrm>
          <a:off x="1865945" y="3206574"/>
          <a:ext cx="2062286" cy="1280160"/>
        </p:xfrm>
        <a:graphic>
          <a:graphicData uri="http://schemas.openxmlformats.org/drawingml/2006/table">
            <a:tbl>
              <a:tblPr firstRow="1" bandRow="1">
                <a:tableStyleId>{5C22544A-7EE6-4342-B048-85BDC9FD1C3A}</a:tableStyleId>
              </a:tblPr>
              <a:tblGrid>
                <a:gridCol w="1031143">
                  <a:extLst>
                    <a:ext uri="{9D8B030D-6E8A-4147-A177-3AD203B41FA5}">
                      <a16:colId xmlns:a16="http://schemas.microsoft.com/office/drawing/2014/main" val="1184382630"/>
                    </a:ext>
                  </a:extLst>
                </a:gridCol>
                <a:gridCol w="1031143">
                  <a:extLst>
                    <a:ext uri="{9D8B030D-6E8A-4147-A177-3AD203B41FA5}">
                      <a16:colId xmlns:a16="http://schemas.microsoft.com/office/drawing/2014/main" val="1584675619"/>
                    </a:ext>
                  </a:extLst>
                </a:gridCol>
              </a:tblGrid>
              <a:tr h="289182">
                <a:tc>
                  <a:txBody>
                    <a:bodyPr/>
                    <a:lstStyle/>
                    <a:p>
                      <a:r>
                        <a:rPr lang="de-DE" sz="1000"/>
                        <a:t>At 4 years</a:t>
                      </a:r>
                      <a:br>
                        <a:rPr lang="de-DE" sz="1000"/>
                      </a:br>
                      <a:r>
                        <a:rPr lang="de-DE" sz="1000"/>
                        <a:t>month 51</a:t>
                      </a:r>
                    </a:p>
                  </a:txBody>
                  <a:tcPr anchor="ctr"/>
                </a:tc>
                <a:tc>
                  <a:txBody>
                    <a:bodyPr/>
                    <a:lstStyle/>
                    <a:p>
                      <a:pPr algn="ctr"/>
                      <a:r>
                        <a:rPr lang="de-DE" sz="1000"/>
                        <a:t>PFS</a:t>
                      </a:r>
                    </a:p>
                  </a:txBody>
                  <a:tcPr anchor="ctr"/>
                </a:tc>
                <a:extLst>
                  <a:ext uri="{0D108BD9-81ED-4DB2-BD59-A6C34878D82A}">
                    <a16:rowId xmlns:a16="http://schemas.microsoft.com/office/drawing/2014/main" val="3212538751"/>
                  </a:ext>
                </a:extLst>
              </a:tr>
              <a:tr h="177958">
                <a:tc>
                  <a:txBody>
                    <a:bodyPr/>
                    <a:lstStyle/>
                    <a:p>
                      <a:r>
                        <a:rPr lang="de-DE" sz="1000">
                          <a:solidFill>
                            <a:schemeClr val="bg1"/>
                          </a:solidFill>
                        </a:rPr>
                        <a:t>Arm A</a:t>
                      </a:r>
                    </a:p>
                  </a:txBody>
                  <a:tcPr anchor="ctr">
                    <a:solidFill>
                      <a:schemeClr val="accent5"/>
                    </a:solidFill>
                  </a:tcPr>
                </a:tc>
                <a:tc>
                  <a:txBody>
                    <a:bodyPr/>
                    <a:lstStyle/>
                    <a:p>
                      <a:pPr algn="ctr"/>
                      <a:r>
                        <a:rPr lang="de-DE" sz="1000">
                          <a:solidFill>
                            <a:schemeClr val="tx1"/>
                          </a:solidFill>
                        </a:rPr>
                        <a:t>96%</a:t>
                      </a:r>
                    </a:p>
                  </a:txBody>
                  <a:tcPr anchor="ctr"/>
                </a:tc>
                <a:extLst>
                  <a:ext uri="{0D108BD9-81ED-4DB2-BD59-A6C34878D82A}">
                    <a16:rowId xmlns:a16="http://schemas.microsoft.com/office/drawing/2014/main" val="4104046287"/>
                  </a:ext>
                </a:extLst>
              </a:tr>
              <a:tr h="177958">
                <a:tc>
                  <a:txBody>
                    <a:bodyPr/>
                    <a:lstStyle/>
                    <a:p>
                      <a:r>
                        <a:rPr lang="de-DE" sz="1000">
                          <a:solidFill>
                            <a:schemeClr val="bg1"/>
                          </a:solidFill>
                        </a:rPr>
                        <a:t>Arm B</a:t>
                      </a:r>
                    </a:p>
                  </a:txBody>
                  <a:tcPr anchor="ctr">
                    <a:gradFill>
                      <a:gsLst>
                        <a:gs pos="49000">
                          <a:schemeClr val="accent5"/>
                        </a:gs>
                        <a:gs pos="50000">
                          <a:schemeClr val="accent3">
                            <a:lumMod val="40000"/>
                            <a:lumOff val="60000"/>
                          </a:schemeClr>
                        </a:gs>
                      </a:gsLst>
                      <a:lin ang="2700000" scaled="1"/>
                    </a:gradFill>
                  </a:tcPr>
                </a:tc>
                <a:tc>
                  <a:txBody>
                    <a:bodyPr/>
                    <a:lstStyle/>
                    <a:p>
                      <a:pPr algn="ctr"/>
                      <a:r>
                        <a:rPr lang="de-DE" sz="1000">
                          <a:solidFill>
                            <a:schemeClr val="tx1"/>
                          </a:solidFill>
                        </a:rPr>
                        <a:t>92%</a:t>
                      </a:r>
                    </a:p>
                  </a:txBody>
                  <a:tcPr anchor="ctr"/>
                </a:tc>
                <a:extLst>
                  <a:ext uri="{0D108BD9-81ED-4DB2-BD59-A6C34878D82A}">
                    <a16:rowId xmlns:a16="http://schemas.microsoft.com/office/drawing/2014/main" val="3653313101"/>
                  </a:ext>
                </a:extLst>
              </a:tr>
              <a:tr h="289182">
                <a:tc>
                  <a:txBody>
                    <a:bodyPr/>
                    <a:lstStyle/>
                    <a:p>
                      <a:r>
                        <a:rPr lang="de-DE" sz="1000">
                          <a:solidFill>
                            <a:schemeClr val="bg1"/>
                          </a:solidFill>
                        </a:rPr>
                        <a:t>Non-randomized</a:t>
                      </a:r>
                    </a:p>
                  </a:txBody>
                  <a:tcPr anchor="ctr">
                    <a:solidFill>
                      <a:schemeClr val="tx1"/>
                    </a:solidFill>
                  </a:tcPr>
                </a:tc>
                <a:tc>
                  <a:txBody>
                    <a:bodyPr/>
                    <a:lstStyle/>
                    <a:p>
                      <a:pPr algn="ctr"/>
                      <a:r>
                        <a:rPr lang="de-DE" sz="1000">
                          <a:solidFill>
                            <a:schemeClr val="tx1"/>
                          </a:solidFill>
                        </a:rPr>
                        <a:t>84%</a:t>
                      </a:r>
                    </a:p>
                  </a:txBody>
                  <a:tcPr anchor="ctr"/>
                </a:tc>
                <a:extLst>
                  <a:ext uri="{0D108BD9-81ED-4DB2-BD59-A6C34878D82A}">
                    <a16:rowId xmlns:a16="http://schemas.microsoft.com/office/drawing/2014/main" val="2991953564"/>
                  </a:ext>
                </a:extLst>
              </a:tr>
            </a:tbl>
          </a:graphicData>
        </a:graphic>
      </p:graphicFrame>
      <p:sp>
        <p:nvSpPr>
          <p:cNvPr id="12" name="Textfeld 11">
            <a:extLst>
              <a:ext uri="{FF2B5EF4-FFF2-40B4-BE49-F238E27FC236}">
                <a16:creationId xmlns:a16="http://schemas.microsoft.com/office/drawing/2014/main" id="{4F0739DD-ED11-B8E1-83AC-228800D1F48D}"/>
              </a:ext>
            </a:extLst>
          </p:cNvPr>
          <p:cNvSpPr txBox="1"/>
          <p:nvPr/>
        </p:nvSpPr>
        <p:spPr>
          <a:xfrm>
            <a:off x="4847012" y="1881554"/>
            <a:ext cx="837631" cy="276999"/>
          </a:xfrm>
          <a:prstGeom prst="rect">
            <a:avLst/>
          </a:prstGeom>
          <a:noFill/>
        </p:spPr>
        <p:txBody>
          <a:bodyPr wrap="square" rtlCol="0">
            <a:spAutoFit/>
          </a:bodyPr>
          <a:lstStyle/>
          <a:p>
            <a:pPr algn="r"/>
            <a:r>
              <a:rPr lang="de-DE" sz="1200">
                <a:solidFill>
                  <a:schemeClr val="accent5"/>
                </a:solidFill>
              </a:rPr>
              <a:t>Arm A</a:t>
            </a:r>
          </a:p>
        </p:txBody>
      </p:sp>
      <p:sp>
        <p:nvSpPr>
          <p:cNvPr id="13" name="Textfeld 12">
            <a:extLst>
              <a:ext uri="{FF2B5EF4-FFF2-40B4-BE49-F238E27FC236}">
                <a16:creationId xmlns:a16="http://schemas.microsoft.com/office/drawing/2014/main" id="{3F63487A-7C84-F3A2-3F86-F4D40FB6AC9A}"/>
              </a:ext>
            </a:extLst>
          </p:cNvPr>
          <p:cNvSpPr txBox="1"/>
          <p:nvPr/>
        </p:nvSpPr>
        <p:spPr>
          <a:xfrm>
            <a:off x="4847012" y="2151018"/>
            <a:ext cx="837631" cy="276999"/>
          </a:xfrm>
          <a:prstGeom prst="rect">
            <a:avLst/>
          </a:prstGeom>
          <a:noFill/>
        </p:spPr>
        <p:txBody>
          <a:bodyPr wrap="square" rtlCol="0">
            <a:spAutoFit/>
          </a:bodyPr>
          <a:lstStyle/>
          <a:p>
            <a:pPr algn="r"/>
            <a:r>
              <a:rPr lang="de-DE" sz="1200">
                <a:gradFill>
                  <a:gsLst>
                    <a:gs pos="49000">
                      <a:schemeClr val="accent5"/>
                    </a:gs>
                    <a:gs pos="50000">
                      <a:schemeClr val="accent3">
                        <a:lumMod val="40000"/>
                        <a:lumOff val="60000"/>
                      </a:schemeClr>
                    </a:gs>
                  </a:gsLst>
                  <a:lin ang="2700000" scaled="1"/>
                </a:gradFill>
              </a:rPr>
              <a:t>Arm B</a:t>
            </a:r>
          </a:p>
        </p:txBody>
      </p:sp>
      <p:sp>
        <p:nvSpPr>
          <p:cNvPr id="14" name="Textfeld 13">
            <a:extLst>
              <a:ext uri="{FF2B5EF4-FFF2-40B4-BE49-F238E27FC236}">
                <a16:creationId xmlns:a16="http://schemas.microsoft.com/office/drawing/2014/main" id="{8BEF82D8-80E3-333A-0952-45CB8BF65586}"/>
              </a:ext>
            </a:extLst>
          </p:cNvPr>
          <p:cNvSpPr txBox="1"/>
          <p:nvPr/>
        </p:nvSpPr>
        <p:spPr>
          <a:xfrm>
            <a:off x="3759006" y="2702406"/>
            <a:ext cx="1925637" cy="276999"/>
          </a:xfrm>
          <a:prstGeom prst="rect">
            <a:avLst/>
          </a:prstGeom>
          <a:noFill/>
        </p:spPr>
        <p:txBody>
          <a:bodyPr wrap="square" rtlCol="0">
            <a:spAutoFit/>
          </a:bodyPr>
          <a:lstStyle/>
          <a:p>
            <a:pPr algn="r"/>
            <a:r>
              <a:rPr lang="de-DE" sz="1200"/>
              <a:t>non- </a:t>
            </a:r>
            <a:r>
              <a:rPr lang="de-DE" sz="1200" err="1"/>
              <a:t>randomized</a:t>
            </a:r>
            <a:endParaRPr lang="de-DE" sz="1200"/>
          </a:p>
        </p:txBody>
      </p:sp>
      <p:sp>
        <p:nvSpPr>
          <p:cNvPr id="15" name="Freihandform: Form 14">
            <a:extLst>
              <a:ext uri="{FF2B5EF4-FFF2-40B4-BE49-F238E27FC236}">
                <a16:creationId xmlns:a16="http://schemas.microsoft.com/office/drawing/2014/main" id="{B3B7F8A7-DDCD-1D79-8A84-5165E2C5D844}"/>
              </a:ext>
            </a:extLst>
          </p:cNvPr>
          <p:cNvSpPr/>
          <p:nvPr/>
        </p:nvSpPr>
        <p:spPr>
          <a:xfrm>
            <a:off x="1771650" y="1961318"/>
            <a:ext cx="3810000" cy="133350"/>
          </a:xfrm>
          <a:custGeom>
            <a:avLst/>
            <a:gdLst>
              <a:gd name="connsiteX0" fmla="*/ 0 w 3810000"/>
              <a:gd name="connsiteY0" fmla="*/ 0 h 133350"/>
              <a:gd name="connsiteX1" fmla="*/ 2809875 w 3810000"/>
              <a:gd name="connsiteY1" fmla="*/ 0 h 133350"/>
              <a:gd name="connsiteX2" fmla="*/ 2809875 w 3810000"/>
              <a:gd name="connsiteY2" fmla="*/ 133350 h 133350"/>
              <a:gd name="connsiteX3" fmla="*/ 3810000 w 381000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3810000" h="133350">
                <a:moveTo>
                  <a:pt x="0" y="0"/>
                </a:moveTo>
                <a:lnTo>
                  <a:pt x="2809875" y="0"/>
                </a:lnTo>
                <a:lnTo>
                  <a:pt x="2809875" y="133350"/>
                </a:lnTo>
                <a:lnTo>
                  <a:pt x="3810000" y="133350"/>
                </a:lnTo>
              </a:path>
            </a:pathLst>
          </a:cu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reihandform: Form 15">
            <a:extLst>
              <a:ext uri="{FF2B5EF4-FFF2-40B4-BE49-F238E27FC236}">
                <a16:creationId xmlns:a16="http://schemas.microsoft.com/office/drawing/2014/main" id="{F3D354CC-4606-1ADA-D026-97FE6C134B20}"/>
              </a:ext>
            </a:extLst>
          </p:cNvPr>
          <p:cNvSpPr/>
          <p:nvPr/>
        </p:nvSpPr>
        <p:spPr>
          <a:xfrm>
            <a:off x="1771650" y="1951793"/>
            <a:ext cx="3805238" cy="252413"/>
          </a:xfrm>
          <a:custGeom>
            <a:avLst/>
            <a:gdLst>
              <a:gd name="connsiteX0" fmla="*/ 0 w 3805238"/>
              <a:gd name="connsiteY0" fmla="*/ 0 h 252413"/>
              <a:gd name="connsiteX1" fmla="*/ 1047750 w 3805238"/>
              <a:gd name="connsiteY1" fmla="*/ 0 h 252413"/>
              <a:gd name="connsiteX2" fmla="*/ 1047750 w 3805238"/>
              <a:gd name="connsiteY2" fmla="*/ 76200 h 252413"/>
              <a:gd name="connsiteX3" fmla="*/ 2719388 w 3805238"/>
              <a:gd name="connsiteY3" fmla="*/ 76200 h 252413"/>
              <a:gd name="connsiteX4" fmla="*/ 2719388 w 3805238"/>
              <a:gd name="connsiteY4" fmla="*/ 119063 h 252413"/>
              <a:gd name="connsiteX5" fmla="*/ 2924175 w 3805238"/>
              <a:gd name="connsiteY5" fmla="*/ 119063 h 252413"/>
              <a:gd name="connsiteX6" fmla="*/ 2924175 w 3805238"/>
              <a:gd name="connsiteY6" fmla="*/ 185738 h 252413"/>
              <a:gd name="connsiteX7" fmla="*/ 3062288 w 3805238"/>
              <a:gd name="connsiteY7" fmla="*/ 185738 h 252413"/>
              <a:gd name="connsiteX8" fmla="*/ 3062288 w 3805238"/>
              <a:gd name="connsiteY8" fmla="*/ 252413 h 252413"/>
              <a:gd name="connsiteX9" fmla="*/ 3805238 w 3805238"/>
              <a:gd name="connsiteY9" fmla="*/ 252413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5238" h="252413">
                <a:moveTo>
                  <a:pt x="0" y="0"/>
                </a:moveTo>
                <a:lnTo>
                  <a:pt x="1047750" y="0"/>
                </a:lnTo>
                <a:lnTo>
                  <a:pt x="1047750" y="76200"/>
                </a:lnTo>
                <a:lnTo>
                  <a:pt x="2719388" y="76200"/>
                </a:lnTo>
                <a:lnTo>
                  <a:pt x="2719388" y="119063"/>
                </a:lnTo>
                <a:lnTo>
                  <a:pt x="2924175" y="119063"/>
                </a:lnTo>
                <a:lnTo>
                  <a:pt x="2924175" y="185738"/>
                </a:lnTo>
                <a:lnTo>
                  <a:pt x="3062288" y="185738"/>
                </a:lnTo>
                <a:lnTo>
                  <a:pt x="3062288" y="252413"/>
                </a:lnTo>
                <a:lnTo>
                  <a:pt x="3805238" y="252413"/>
                </a:lnTo>
              </a:path>
            </a:pathLst>
          </a:custGeom>
          <a:noFill/>
          <a:ln w="190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reihandform: Form 16">
            <a:extLst>
              <a:ext uri="{FF2B5EF4-FFF2-40B4-BE49-F238E27FC236}">
                <a16:creationId xmlns:a16="http://schemas.microsoft.com/office/drawing/2014/main" id="{DA39DFD3-6422-9D27-0A25-705E126A489C}"/>
              </a:ext>
            </a:extLst>
          </p:cNvPr>
          <p:cNvSpPr/>
          <p:nvPr/>
        </p:nvSpPr>
        <p:spPr>
          <a:xfrm>
            <a:off x="1776413" y="1956556"/>
            <a:ext cx="3817143" cy="754856"/>
          </a:xfrm>
          <a:custGeom>
            <a:avLst/>
            <a:gdLst>
              <a:gd name="connsiteX0" fmla="*/ 0 w 3817143"/>
              <a:gd name="connsiteY0" fmla="*/ 0 h 754856"/>
              <a:gd name="connsiteX1" fmla="*/ 52387 w 3817143"/>
              <a:gd name="connsiteY1" fmla="*/ 0 h 754856"/>
              <a:gd name="connsiteX2" fmla="*/ 52387 w 3817143"/>
              <a:gd name="connsiteY2" fmla="*/ 35718 h 754856"/>
              <a:gd name="connsiteX3" fmla="*/ 52387 w 3817143"/>
              <a:gd name="connsiteY3" fmla="*/ 64293 h 754856"/>
              <a:gd name="connsiteX4" fmla="*/ 126206 w 3817143"/>
              <a:gd name="connsiteY4" fmla="*/ 64293 h 754856"/>
              <a:gd name="connsiteX5" fmla="*/ 126206 w 3817143"/>
              <a:gd name="connsiteY5" fmla="*/ 90487 h 754856"/>
              <a:gd name="connsiteX6" fmla="*/ 283368 w 3817143"/>
              <a:gd name="connsiteY6" fmla="*/ 90487 h 754856"/>
              <a:gd name="connsiteX7" fmla="*/ 283368 w 3817143"/>
              <a:gd name="connsiteY7" fmla="*/ 111918 h 754856"/>
              <a:gd name="connsiteX8" fmla="*/ 414337 w 3817143"/>
              <a:gd name="connsiteY8" fmla="*/ 111918 h 754856"/>
              <a:gd name="connsiteX9" fmla="*/ 414337 w 3817143"/>
              <a:gd name="connsiteY9" fmla="*/ 130968 h 754856"/>
              <a:gd name="connsiteX10" fmla="*/ 647700 w 3817143"/>
              <a:gd name="connsiteY10" fmla="*/ 130968 h 754856"/>
              <a:gd name="connsiteX11" fmla="*/ 647700 w 3817143"/>
              <a:gd name="connsiteY11" fmla="*/ 166687 h 754856"/>
              <a:gd name="connsiteX12" fmla="*/ 671512 w 3817143"/>
              <a:gd name="connsiteY12" fmla="*/ 166687 h 754856"/>
              <a:gd name="connsiteX13" fmla="*/ 671512 w 3817143"/>
              <a:gd name="connsiteY13" fmla="*/ 183356 h 754856"/>
              <a:gd name="connsiteX14" fmla="*/ 897731 w 3817143"/>
              <a:gd name="connsiteY14" fmla="*/ 183356 h 754856"/>
              <a:gd name="connsiteX15" fmla="*/ 897731 w 3817143"/>
              <a:gd name="connsiteY15" fmla="*/ 200025 h 754856"/>
              <a:gd name="connsiteX16" fmla="*/ 1328737 w 3817143"/>
              <a:gd name="connsiteY16" fmla="*/ 200025 h 754856"/>
              <a:gd name="connsiteX17" fmla="*/ 1328737 w 3817143"/>
              <a:gd name="connsiteY17" fmla="*/ 214312 h 754856"/>
              <a:gd name="connsiteX18" fmla="*/ 1566862 w 3817143"/>
              <a:gd name="connsiteY18" fmla="*/ 214312 h 754856"/>
              <a:gd name="connsiteX19" fmla="*/ 1566862 w 3817143"/>
              <a:gd name="connsiteY19" fmla="*/ 235743 h 754856"/>
              <a:gd name="connsiteX20" fmla="*/ 2340768 w 3817143"/>
              <a:gd name="connsiteY20" fmla="*/ 235743 h 754856"/>
              <a:gd name="connsiteX21" fmla="*/ 2340768 w 3817143"/>
              <a:gd name="connsiteY21" fmla="*/ 254793 h 754856"/>
              <a:gd name="connsiteX22" fmla="*/ 2388393 w 3817143"/>
              <a:gd name="connsiteY22" fmla="*/ 254793 h 754856"/>
              <a:gd name="connsiteX23" fmla="*/ 2388393 w 3817143"/>
              <a:gd name="connsiteY23" fmla="*/ 266700 h 754856"/>
              <a:gd name="connsiteX24" fmla="*/ 2445543 w 3817143"/>
              <a:gd name="connsiteY24" fmla="*/ 266700 h 754856"/>
              <a:gd name="connsiteX25" fmla="*/ 2445543 w 3817143"/>
              <a:gd name="connsiteY25" fmla="*/ 288131 h 754856"/>
              <a:gd name="connsiteX26" fmla="*/ 2469356 w 3817143"/>
              <a:gd name="connsiteY26" fmla="*/ 288131 h 754856"/>
              <a:gd name="connsiteX27" fmla="*/ 2469356 w 3817143"/>
              <a:gd name="connsiteY27" fmla="*/ 304800 h 754856"/>
              <a:gd name="connsiteX28" fmla="*/ 2924175 w 3817143"/>
              <a:gd name="connsiteY28" fmla="*/ 304800 h 754856"/>
              <a:gd name="connsiteX29" fmla="*/ 2924175 w 3817143"/>
              <a:gd name="connsiteY29" fmla="*/ 342900 h 754856"/>
              <a:gd name="connsiteX30" fmla="*/ 2967037 w 3817143"/>
              <a:gd name="connsiteY30" fmla="*/ 342900 h 754856"/>
              <a:gd name="connsiteX31" fmla="*/ 2967037 w 3817143"/>
              <a:gd name="connsiteY31" fmla="*/ 361950 h 754856"/>
              <a:gd name="connsiteX32" fmla="*/ 3017043 w 3817143"/>
              <a:gd name="connsiteY32" fmla="*/ 361950 h 754856"/>
              <a:gd name="connsiteX33" fmla="*/ 3017043 w 3817143"/>
              <a:gd name="connsiteY33" fmla="*/ 383381 h 754856"/>
              <a:gd name="connsiteX34" fmla="*/ 3281362 w 3817143"/>
              <a:gd name="connsiteY34" fmla="*/ 383381 h 754856"/>
              <a:gd name="connsiteX35" fmla="*/ 3281362 w 3817143"/>
              <a:gd name="connsiteY35" fmla="*/ 421481 h 754856"/>
              <a:gd name="connsiteX36" fmla="*/ 3424237 w 3817143"/>
              <a:gd name="connsiteY36" fmla="*/ 421481 h 754856"/>
              <a:gd name="connsiteX37" fmla="*/ 3424237 w 3817143"/>
              <a:gd name="connsiteY37" fmla="*/ 478631 h 754856"/>
              <a:gd name="connsiteX38" fmla="*/ 3750468 w 3817143"/>
              <a:gd name="connsiteY38" fmla="*/ 478631 h 754856"/>
              <a:gd name="connsiteX39" fmla="*/ 3750468 w 3817143"/>
              <a:gd name="connsiteY39" fmla="*/ 754856 h 754856"/>
              <a:gd name="connsiteX40" fmla="*/ 3817143 w 3817143"/>
              <a:gd name="connsiteY40" fmla="*/ 754856 h 75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817143" h="754856">
                <a:moveTo>
                  <a:pt x="0" y="0"/>
                </a:moveTo>
                <a:lnTo>
                  <a:pt x="52387" y="0"/>
                </a:lnTo>
                <a:lnTo>
                  <a:pt x="52387" y="35718"/>
                </a:lnTo>
                <a:lnTo>
                  <a:pt x="52387" y="64293"/>
                </a:lnTo>
                <a:lnTo>
                  <a:pt x="126206" y="64293"/>
                </a:lnTo>
                <a:lnTo>
                  <a:pt x="126206" y="90487"/>
                </a:lnTo>
                <a:lnTo>
                  <a:pt x="283368" y="90487"/>
                </a:lnTo>
                <a:lnTo>
                  <a:pt x="283368" y="111918"/>
                </a:lnTo>
                <a:lnTo>
                  <a:pt x="414337" y="111918"/>
                </a:lnTo>
                <a:lnTo>
                  <a:pt x="414337" y="130968"/>
                </a:lnTo>
                <a:lnTo>
                  <a:pt x="647700" y="130968"/>
                </a:lnTo>
                <a:lnTo>
                  <a:pt x="647700" y="166687"/>
                </a:lnTo>
                <a:lnTo>
                  <a:pt x="671512" y="166687"/>
                </a:lnTo>
                <a:lnTo>
                  <a:pt x="671512" y="183356"/>
                </a:lnTo>
                <a:lnTo>
                  <a:pt x="897731" y="183356"/>
                </a:lnTo>
                <a:lnTo>
                  <a:pt x="897731" y="200025"/>
                </a:lnTo>
                <a:lnTo>
                  <a:pt x="1328737" y="200025"/>
                </a:lnTo>
                <a:lnTo>
                  <a:pt x="1328737" y="214312"/>
                </a:lnTo>
                <a:lnTo>
                  <a:pt x="1566862" y="214312"/>
                </a:lnTo>
                <a:lnTo>
                  <a:pt x="1566862" y="235743"/>
                </a:lnTo>
                <a:lnTo>
                  <a:pt x="2340768" y="235743"/>
                </a:lnTo>
                <a:lnTo>
                  <a:pt x="2340768" y="254793"/>
                </a:lnTo>
                <a:lnTo>
                  <a:pt x="2388393" y="254793"/>
                </a:lnTo>
                <a:lnTo>
                  <a:pt x="2388393" y="266700"/>
                </a:lnTo>
                <a:lnTo>
                  <a:pt x="2445543" y="266700"/>
                </a:lnTo>
                <a:lnTo>
                  <a:pt x="2445543" y="288131"/>
                </a:lnTo>
                <a:lnTo>
                  <a:pt x="2469356" y="288131"/>
                </a:lnTo>
                <a:lnTo>
                  <a:pt x="2469356" y="304800"/>
                </a:lnTo>
                <a:lnTo>
                  <a:pt x="2924175" y="304800"/>
                </a:lnTo>
                <a:lnTo>
                  <a:pt x="2924175" y="342900"/>
                </a:lnTo>
                <a:lnTo>
                  <a:pt x="2967037" y="342900"/>
                </a:lnTo>
                <a:lnTo>
                  <a:pt x="2967037" y="361950"/>
                </a:lnTo>
                <a:lnTo>
                  <a:pt x="3017043" y="361950"/>
                </a:lnTo>
                <a:lnTo>
                  <a:pt x="3017043" y="383381"/>
                </a:lnTo>
                <a:lnTo>
                  <a:pt x="3281362" y="383381"/>
                </a:lnTo>
                <a:lnTo>
                  <a:pt x="3281362" y="421481"/>
                </a:lnTo>
                <a:lnTo>
                  <a:pt x="3424237" y="421481"/>
                </a:lnTo>
                <a:lnTo>
                  <a:pt x="3424237" y="478631"/>
                </a:lnTo>
                <a:lnTo>
                  <a:pt x="3750468" y="478631"/>
                </a:lnTo>
                <a:lnTo>
                  <a:pt x="3750468" y="754856"/>
                </a:lnTo>
                <a:lnTo>
                  <a:pt x="3817143" y="754856"/>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el 9">
            <a:extLst>
              <a:ext uri="{FF2B5EF4-FFF2-40B4-BE49-F238E27FC236}">
                <a16:creationId xmlns:a16="http://schemas.microsoft.com/office/drawing/2014/main" id="{55D9B11F-9609-B79E-17E3-19D6B210E36D}"/>
              </a:ext>
            </a:extLst>
          </p:cNvPr>
          <p:cNvSpPr>
            <a:spLocks noGrp="1"/>
          </p:cNvSpPr>
          <p:nvPr>
            <p:ph type="title"/>
          </p:nvPr>
        </p:nvSpPr>
        <p:spPr/>
        <p:txBody>
          <a:bodyPr/>
          <a:lstStyle/>
          <a:p>
            <a:r>
              <a:rPr lang="en-GB"/>
              <a:t>Overall survival by group </a:t>
            </a:r>
          </a:p>
        </p:txBody>
      </p:sp>
      <p:sp>
        <p:nvSpPr>
          <p:cNvPr id="11" name="Freihandform: Form 15">
            <a:extLst>
              <a:ext uri="{FF2B5EF4-FFF2-40B4-BE49-F238E27FC236}">
                <a16:creationId xmlns:a16="http://schemas.microsoft.com/office/drawing/2014/main" id="{45E752BA-A93B-B06C-22A6-58A53304ED3F}"/>
              </a:ext>
            </a:extLst>
          </p:cNvPr>
          <p:cNvSpPr/>
          <p:nvPr/>
        </p:nvSpPr>
        <p:spPr>
          <a:xfrm>
            <a:off x="1771650" y="1951793"/>
            <a:ext cx="3805238" cy="252413"/>
          </a:xfrm>
          <a:custGeom>
            <a:avLst/>
            <a:gdLst>
              <a:gd name="connsiteX0" fmla="*/ 0 w 3805238"/>
              <a:gd name="connsiteY0" fmla="*/ 0 h 252413"/>
              <a:gd name="connsiteX1" fmla="*/ 1047750 w 3805238"/>
              <a:gd name="connsiteY1" fmla="*/ 0 h 252413"/>
              <a:gd name="connsiteX2" fmla="*/ 1047750 w 3805238"/>
              <a:gd name="connsiteY2" fmla="*/ 76200 h 252413"/>
              <a:gd name="connsiteX3" fmla="*/ 2719388 w 3805238"/>
              <a:gd name="connsiteY3" fmla="*/ 76200 h 252413"/>
              <a:gd name="connsiteX4" fmla="*/ 2719388 w 3805238"/>
              <a:gd name="connsiteY4" fmla="*/ 119063 h 252413"/>
              <a:gd name="connsiteX5" fmla="*/ 2924175 w 3805238"/>
              <a:gd name="connsiteY5" fmla="*/ 119063 h 252413"/>
              <a:gd name="connsiteX6" fmla="*/ 2924175 w 3805238"/>
              <a:gd name="connsiteY6" fmla="*/ 185738 h 252413"/>
              <a:gd name="connsiteX7" fmla="*/ 3062288 w 3805238"/>
              <a:gd name="connsiteY7" fmla="*/ 185738 h 252413"/>
              <a:gd name="connsiteX8" fmla="*/ 3062288 w 3805238"/>
              <a:gd name="connsiteY8" fmla="*/ 252413 h 252413"/>
              <a:gd name="connsiteX9" fmla="*/ 3805238 w 3805238"/>
              <a:gd name="connsiteY9" fmla="*/ 252413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5238" h="252413">
                <a:moveTo>
                  <a:pt x="0" y="0"/>
                </a:moveTo>
                <a:lnTo>
                  <a:pt x="1047750" y="0"/>
                </a:lnTo>
                <a:lnTo>
                  <a:pt x="1047750" y="76200"/>
                </a:lnTo>
                <a:lnTo>
                  <a:pt x="2719388" y="76200"/>
                </a:lnTo>
                <a:lnTo>
                  <a:pt x="2719388" y="119063"/>
                </a:lnTo>
                <a:lnTo>
                  <a:pt x="2924175" y="119063"/>
                </a:lnTo>
                <a:lnTo>
                  <a:pt x="2924175" y="185738"/>
                </a:lnTo>
                <a:lnTo>
                  <a:pt x="3062288" y="185738"/>
                </a:lnTo>
                <a:lnTo>
                  <a:pt x="3062288" y="252413"/>
                </a:lnTo>
                <a:lnTo>
                  <a:pt x="3805238" y="252413"/>
                </a:lnTo>
              </a:path>
            </a:pathLst>
          </a:custGeom>
          <a:noFill/>
          <a:ln w="19050">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001751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064CC0-DAFB-1060-CB8B-FE1C7B8DD91A}"/>
              </a:ext>
            </a:extLst>
          </p:cNvPr>
          <p:cNvSpPr>
            <a:spLocks noGrp="1"/>
          </p:cNvSpPr>
          <p:nvPr>
            <p:ph type="ftr" sz="quarter" idx="10"/>
          </p:nvPr>
        </p:nvSpPr>
        <p:spPr/>
        <p:txBody>
          <a:bodyPr/>
          <a:lstStyle/>
          <a:p>
            <a:r>
              <a:rPr lang="en-US" b="1">
                <a:solidFill>
                  <a:srgbClr val="4E4F4E"/>
                </a:solidFill>
                <a:cs typeface="Arial" panose="020B0604020202020204" pitchFamily="34" charset="0"/>
              </a:rPr>
              <a:t>AE</a:t>
            </a:r>
            <a:r>
              <a:rPr lang="en-US">
                <a:solidFill>
                  <a:srgbClr val="4E4F4E"/>
                </a:solidFill>
                <a:cs typeface="Arial" panose="020B0604020202020204" pitchFamily="34" charset="0"/>
              </a:rPr>
              <a:t>, adverse event; </a:t>
            </a:r>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BTKi</a:t>
            </a:r>
            <a:r>
              <a:rPr lang="en-US">
                <a:solidFill>
                  <a:srgbClr val="4E4F4E"/>
                </a:solidFill>
                <a:cs typeface="Arial" panose="020B0604020202020204" pitchFamily="34" charset="0"/>
              </a:rPr>
              <a:t>, BTK inhibitor; </a:t>
            </a:r>
            <a:r>
              <a:rPr lang="en-US" b="1" err="1">
                <a:solidFill>
                  <a:srgbClr val="4E4F4E"/>
                </a:solidFill>
                <a:cs typeface="Arial" panose="020B0604020202020204" pitchFamily="34" charset="0"/>
              </a:rPr>
              <a:t>cBTKi</a:t>
            </a:r>
            <a:r>
              <a:rPr lang="en-US">
                <a:solidFill>
                  <a:srgbClr val="4E4F4E"/>
                </a:solidFill>
                <a:cs typeface="Arial" panose="020B0604020202020204" pitchFamily="34" charset="0"/>
              </a:rPr>
              <a:t>, covalent BTKi; </a:t>
            </a:r>
            <a:r>
              <a:rPr lang="en-US" b="1">
                <a:solidFill>
                  <a:srgbClr val="4E4F4E"/>
                </a:solidFill>
                <a:cs typeface="Arial" panose="020B0604020202020204" pitchFamily="34" charset="0"/>
              </a:rPr>
              <a:t>MCL</a:t>
            </a:r>
            <a:r>
              <a:rPr lang="en-US">
                <a:solidFill>
                  <a:srgbClr val="4E4F4E"/>
                </a:solidFill>
                <a:cs typeface="Arial" panose="020B0604020202020204" pitchFamily="34" charset="0"/>
              </a:rPr>
              <a:t>, mantle cell lymphoma; </a:t>
            </a:r>
            <a:r>
              <a:rPr lang="en-US" b="1">
                <a:solidFill>
                  <a:srgbClr val="4E4F4E"/>
                </a:solidFill>
                <a:cs typeface="Arial" panose="020B0604020202020204" pitchFamily="34" charset="0"/>
              </a:rPr>
              <a:t>USA</a:t>
            </a:r>
            <a:r>
              <a:rPr lang="en-US">
                <a:solidFill>
                  <a:srgbClr val="4E4F4E"/>
                </a:solidFill>
                <a:cs typeface="Arial" panose="020B0604020202020204" pitchFamily="34" charset="0"/>
              </a:rPr>
              <a:t>, United States of America.</a:t>
            </a:r>
          </a:p>
          <a:p>
            <a:r>
              <a:rPr lang="en-US" b="1">
                <a:solidFill>
                  <a:srgbClr val="4E4F4E"/>
                </a:solidFill>
                <a:cs typeface="Arial" panose="020B0604020202020204" pitchFamily="34" charset="0"/>
              </a:rPr>
              <a:t>Coombs CC, et al. Abstract 7513 presented at ASCO 2023. </a:t>
            </a:r>
            <a:r>
              <a:rPr lang="en-US" b="1" err="1">
                <a:solidFill>
                  <a:srgbClr val="4E4F4E"/>
                </a:solidFill>
                <a:cs typeface="Arial" panose="020B0604020202020204" pitchFamily="34" charset="0"/>
              </a:rPr>
              <a:t>Jurczak</a:t>
            </a:r>
            <a:r>
              <a:rPr lang="en-US" b="1">
                <a:solidFill>
                  <a:srgbClr val="4E4F4E"/>
                </a:solidFill>
                <a:cs typeface="Arial" panose="020B0604020202020204" pitchFamily="34" charset="0"/>
              </a:rPr>
              <a:t> W, et al. Abstract P1087 presented at EHA2023. Cheah CY, et al. Abstract P102 presented at 17-ICML.</a:t>
            </a:r>
            <a:endParaRPr lang="en-GB"/>
          </a:p>
        </p:txBody>
      </p:sp>
      <p:sp>
        <p:nvSpPr>
          <p:cNvPr id="5" name="Title 4">
            <a:extLst>
              <a:ext uri="{FF2B5EF4-FFF2-40B4-BE49-F238E27FC236}">
                <a16:creationId xmlns:a16="http://schemas.microsoft.com/office/drawing/2014/main" id="{DFBFE0F9-8C92-EEF9-031F-40A7A3842FEF}"/>
              </a:ext>
            </a:extLst>
          </p:cNvPr>
          <p:cNvSpPr>
            <a:spLocks noGrp="1"/>
          </p:cNvSpPr>
          <p:nvPr>
            <p:ph type="title"/>
          </p:nvPr>
        </p:nvSpPr>
        <p:spPr/>
        <p:txBody>
          <a:bodyPr/>
          <a:lstStyle/>
          <a:p>
            <a:r>
              <a:rPr lang="en-US"/>
              <a:t>Conclusions </a:t>
            </a:r>
          </a:p>
        </p:txBody>
      </p:sp>
      <p:sp>
        <p:nvSpPr>
          <p:cNvPr id="7" name="Inhaltsplatzhalter 6">
            <a:extLst>
              <a:ext uri="{FF2B5EF4-FFF2-40B4-BE49-F238E27FC236}">
                <a16:creationId xmlns:a16="http://schemas.microsoft.com/office/drawing/2014/main" id="{4206F9B6-FDC2-86C0-7FD3-667A656DD1D4}"/>
              </a:ext>
            </a:extLst>
          </p:cNvPr>
          <p:cNvSpPr>
            <a:spLocks noGrp="1"/>
          </p:cNvSpPr>
          <p:nvPr>
            <p:ph idx="1"/>
          </p:nvPr>
        </p:nvSpPr>
        <p:spPr/>
        <p:txBody>
          <a:bodyPr/>
          <a:lstStyle/>
          <a:p>
            <a:r>
              <a:rPr lang="en-US" err="1"/>
              <a:t>Pirtobrutinib</a:t>
            </a:r>
            <a:r>
              <a:rPr lang="en-US"/>
              <a:t> is approved in the USA to treat relapsed or refractory MCL after at least two lines of </a:t>
            </a:r>
            <a:br>
              <a:rPr lang="en-US"/>
            </a:br>
            <a:r>
              <a:rPr lang="en-US"/>
              <a:t>systemic therapy including prior BTK inhibitor treatment</a:t>
            </a:r>
          </a:p>
          <a:p>
            <a:r>
              <a:rPr lang="en-US"/>
              <a:t>With a median survival follow-up time of ~2 years, </a:t>
            </a:r>
            <a:r>
              <a:rPr lang="en-US" err="1"/>
              <a:t>pirtobrutinib</a:t>
            </a:r>
            <a:r>
              <a:rPr lang="en-US"/>
              <a:t> continues to demonstrate promising </a:t>
            </a:r>
            <a:br>
              <a:rPr lang="en-US"/>
            </a:br>
            <a:r>
              <a:rPr lang="en-US"/>
              <a:t>and durable efficacy in heavily pre-treated relapsed/refractory MCL patients who have been treated </a:t>
            </a:r>
            <a:br>
              <a:rPr lang="en-US"/>
            </a:br>
            <a:r>
              <a:rPr lang="en-US"/>
              <a:t>with a prior </a:t>
            </a:r>
            <a:r>
              <a:rPr lang="en-US" err="1"/>
              <a:t>cBTKi</a:t>
            </a:r>
            <a:endParaRPr lang="en-US"/>
          </a:p>
          <a:p>
            <a:pPr lvl="1"/>
            <a:r>
              <a:rPr lang="en-US"/>
              <a:t>Consistently high overall response rates were observed in patients with high-risk disease features including </a:t>
            </a:r>
            <a:r>
              <a:rPr lang="en-US" err="1"/>
              <a:t>blastoid</a:t>
            </a:r>
            <a:r>
              <a:rPr lang="en-US"/>
              <a:t>/pleomorphic variants, elevated Ki-67 index, and </a:t>
            </a:r>
            <a:r>
              <a:rPr lang="en-US" i="1"/>
              <a:t>TP53</a:t>
            </a:r>
            <a:r>
              <a:rPr lang="en-US"/>
              <a:t> mutations</a:t>
            </a:r>
          </a:p>
          <a:p>
            <a:r>
              <a:rPr lang="en-US" err="1"/>
              <a:t>Pirtobrutinib</a:t>
            </a:r>
            <a:r>
              <a:rPr lang="en-US"/>
              <a:t> was well tolerated with low-rates of discontinuation due to drug-related toxicity</a:t>
            </a:r>
          </a:p>
          <a:p>
            <a:pPr lvl="1"/>
            <a:r>
              <a:rPr lang="en-US"/>
              <a:t>Low rates of </a:t>
            </a:r>
            <a:r>
              <a:rPr lang="en-US" err="1"/>
              <a:t>cBTKi</a:t>
            </a:r>
            <a:r>
              <a:rPr lang="en-US"/>
              <a:t>-associated AEs were observed with </a:t>
            </a:r>
            <a:r>
              <a:rPr lang="en-US" err="1"/>
              <a:t>pirtobrutinib</a:t>
            </a:r>
            <a:endParaRPr lang="en-US"/>
          </a:p>
          <a:p>
            <a:r>
              <a:rPr lang="en-US"/>
              <a:t>A randomized, global, Phase 3 trial comparing </a:t>
            </a:r>
            <a:r>
              <a:rPr lang="en-US" err="1"/>
              <a:t>pirtobrutinib</a:t>
            </a:r>
            <a:r>
              <a:rPr lang="en-US"/>
              <a:t> with investigator’s choice of </a:t>
            </a:r>
            <a:r>
              <a:rPr lang="en-US" err="1"/>
              <a:t>cBTKi</a:t>
            </a:r>
            <a:r>
              <a:rPr lang="en-US"/>
              <a:t> in </a:t>
            </a:r>
            <a:br>
              <a:rPr lang="en-US"/>
            </a:br>
            <a:r>
              <a:rPr lang="en-US"/>
              <a:t>pre-treated BTKi-naïve MCL is ongoing (BRUIN MCL-321; NCT04662255)</a:t>
            </a:r>
          </a:p>
          <a:p>
            <a:endParaRPr lang="en-US"/>
          </a:p>
          <a:p>
            <a:endParaRPr lang="en-GB"/>
          </a:p>
        </p:txBody>
      </p:sp>
    </p:spTree>
    <p:extLst>
      <p:ext uri="{BB962C8B-B14F-4D97-AF65-F5344CB8AC3E}">
        <p14:creationId xmlns:p14="http://schemas.microsoft.com/office/powerpoint/2010/main" val="42078181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E600-531E-121E-92C4-96C113BA9CC3}"/>
              </a:ext>
            </a:extLst>
          </p:cNvPr>
          <p:cNvSpPr>
            <a:spLocks noGrp="1"/>
          </p:cNvSpPr>
          <p:nvPr>
            <p:ph type="title"/>
          </p:nvPr>
        </p:nvSpPr>
        <p:spPr/>
        <p:txBody>
          <a:bodyPr/>
          <a:lstStyle/>
          <a:p>
            <a:r>
              <a:rPr lang="en-US"/>
              <a:t>Bcl-2 inhibitor </a:t>
            </a:r>
            <a:br>
              <a:rPr lang="en-US"/>
            </a:br>
            <a:r>
              <a:rPr lang="en-US"/>
              <a:t>BGB-11417 in mature B-cell malignancies</a:t>
            </a:r>
          </a:p>
        </p:txBody>
      </p:sp>
      <p:sp>
        <p:nvSpPr>
          <p:cNvPr id="3" name="Text Placeholder 2">
            <a:extLst>
              <a:ext uri="{FF2B5EF4-FFF2-40B4-BE49-F238E27FC236}">
                <a16:creationId xmlns:a16="http://schemas.microsoft.com/office/drawing/2014/main" id="{273EDF03-1CC3-4937-8CC9-55D979DD5ADE}"/>
              </a:ext>
            </a:extLst>
          </p:cNvPr>
          <p:cNvSpPr>
            <a:spLocks noGrp="1"/>
          </p:cNvSpPr>
          <p:nvPr>
            <p:ph type="body" idx="1"/>
          </p:nvPr>
        </p:nvSpPr>
        <p:spPr/>
        <p:txBody>
          <a:bodyPr/>
          <a:lstStyle/>
          <a:p>
            <a:r>
              <a:rPr lang="en-US"/>
              <a:t>A Phase I study </a:t>
            </a:r>
          </a:p>
        </p:txBody>
      </p:sp>
    </p:spTree>
    <p:extLst>
      <p:ext uri="{BB962C8B-B14F-4D97-AF65-F5344CB8AC3E}">
        <p14:creationId xmlns:p14="http://schemas.microsoft.com/office/powerpoint/2010/main" val="390881528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Arrow Connector 35">
            <a:extLst>
              <a:ext uri="{FF2B5EF4-FFF2-40B4-BE49-F238E27FC236}">
                <a16:creationId xmlns:a16="http://schemas.microsoft.com/office/drawing/2014/main" id="{54A7BFBB-2C42-4131-78CF-361D67C52CF6}"/>
              </a:ext>
            </a:extLst>
          </p:cNvPr>
          <p:cNvCxnSpPr>
            <a:cxnSpLocks/>
          </p:cNvCxnSpPr>
          <p:nvPr/>
        </p:nvCxnSpPr>
        <p:spPr>
          <a:xfrm>
            <a:off x="10587240" y="3970245"/>
            <a:ext cx="57514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24">
            <a:extLst>
              <a:ext uri="{FF2B5EF4-FFF2-40B4-BE49-F238E27FC236}">
                <a16:creationId xmlns:a16="http://schemas.microsoft.com/office/drawing/2014/main" id="{9A02900F-D25E-ADEC-92EC-E01E517B2006}"/>
              </a:ext>
            </a:extLst>
          </p:cNvPr>
          <p:cNvCxnSpPr>
            <a:cxnSpLocks/>
          </p:cNvCxnSpPr>
          <p:nvPr/>
        </p:nvCxnSpPr>
        <p:spPr>
          <a:xfrm>
            <a:off x="8315234" y="3970245"/>
            <a:ext cx="67210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6E0BEC2-21CC-7ADD-D1B1-DF315EA7696E}"/>
              </a:ext>
            </a:extLst>
          </p:cNvPr>
          <p:cNvCxnSpPr>
            <a:cxnSpLocks/>
          </p:cNvCxnSpPr>
          <p:nvPr/>
        </p:nvCxnSpPr>
        <p:spPr>
          <a:xfrm>
            <a:off x="6971603" y="2503200"/>
            <a:ext cx="112479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24">
            <a:extLst>
              <a:ext uri="{FF2B5EF4-FFF2-40B4-BE49-F238E27FC236}">
                <a16:creationId xmlns:a16="http://schemas.microsoft.com/office/drawing/2014/main" id="{52B9E3CE-77FC-126E-42C7-8A2BFE76BB69}"/>
              </a:ext>
            </a:extLst>
          </p:cNvPr>
          <p:cNvCxnSpPr>
            <a:cxnSpLocks/>
          </p:cNvCxnSpPr>
          <p:nvPr/>
        </p:nvCxnSpPr>
        <p:spPr>
          <a:xfrm>
            <a:off x="6971603" y="3970245"/>
            <a:ext cx="112479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087C2C1F-49C5-1F9A-4E2B-3D05CBFCCAC1}"/>
              </a:ext>
            </a:extLst>
          </p:cNvPr>
          <p:cNvSpPr>
            <a:spLocks noGrp="1"/>
          </p:cNvSpPr>
          <p:nvPr>
            <p:ph type="body" sz="quarter" idx="12"/>
          </p:nvPr>
        </p:nvSpPr>
        <p:spPr/>
        <p:txBody>
          <a:bodyPr/>
          <a:lstStyle/>
          <a:p>
            <a:r>
              <a:rPr lang="en-US"/>
              <a:t>Phase 1 study to evaluate the safety, tolerability, and antitumor activity of BGB-11417 in adults with B-cell malignancies</a:t>
            </a:r>
          </a:p>
        </p:txBody>
      </p:sp>
      <p:sp>
        <p:nvSpPr>
          <p:cNvPr id="3" name="Title 2">
            <a:extLst>
              <a:ext uri="{FF2B5EF4-FFF2-40B4-BE49-F238E27FC236}">
                <a16:creationId xmlns:a16="http://schemas.microsoft.com/office/drawing/2014/main" id="{BE342120-39E2-A9F6-A44E-10C5EE36EE60}"/>
              </a:ext>
            </a:extLst>
          </p:cNvPr>
          <p:cNvSpPr>
            <a:spLocks noGrp="1"/>
          </p:cNvSpPr>
          <p:nvPr>
            <p:ph type="title"/>
          </p:nvPr>
        </p:nvSpPr>
        <p:spPr/>
        <p:txBody>
          <a:bodyPr/>
          <a:lstStyle/>
          <a:p>
            <a:r>
              <a:rPr lang="en-US"/>
              <a:t>BGB-11417 in B-cell malignancies: Study design </a:t>
            </a:r>
          </a:p>
        </p:txBody>
      </p:sp>
      <p:sp>
        <p:nvSpPr>
          <p:cNvPr id="4" name="Footer Placeholder 3">
            <a:extLst>
              <a:ext uri="{FF2B5EF4-FFF2-40B4-BE49-F238E27FC236}">
                <a16:creationId xmlns:a16="http://schemas.microsoft.com/office/drawing/2014/main" id="{8BA7837C-FA5B-3B72-3F3F-DB675630F264}"/>
              </a:ext>
            </a:extLst>
          </p:cNvPr>
          <p:cNvSpPr>
            <a:spLocks noGrp="1"/>
          </p:cNvSpPr>
          <p:nvPr>
            <p:ph type="ftr" sz="quarter" idx="13"/>
          </p:nvPr>
        </p:nvSpPr>
        <p:spPr>
          <a:xfrm>
            <a:off x="407989" y="5825067"/>
            <a:ext cx="8532811" cy="844021"/>
          </a:xfrm>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The number of patients per cohort is estimated and may vary. </a:t>
            </a:r>
            <a:r>
              <a:rPr lang="en-US" baseline="30000">
                <a:solidFill>
                  <a:srgbClr val="4E4F4E"/>
                </a:solidFill>
                <a:cs typeface="Arial" panose="020B0604020202020204" pitchFamily="34" charset="0"/>
              </a:rPr>
              <a:t>b</a:t>
            </a:r>
            <a:r>
              <a:rPr lang="en-US">
                <a:solidFill>
                  <a:srgbClr val="4E4F4E"/>
                </a:solidFill>
                <a:cs typeface="Arial" panose="020B0604020202020204" pitchFamily="34" charset="0"/>
              </a:rPr>
              <a:t> MRD was assessed by flow cytometry in 6-cycle intervals (peripheral blood) and upon CR (peripheral blood</a:t>
            </a:r>
          </a:p>
          <a:p>
            <a:r>
              <a:rPr lang="en-US">
                <a:solidFill>
                  <a:srgbClr val="4E4F4E"/>
                </a:solidFill>
                <a:cs typeface="Arial" panose="020B0604020202020204" pitchFamily="34" charset="0"/>
              </a:rPr>
              <a:t>and bone marrow aspirate); uMRD4 was defined as &lt;1 CLL cell in 10</a:t>
            </a:r>
            <a:r>
              <a:rPr lang="en-US" baseline="30000">
                <a:solidFill>
                  <a:srgbClr val="4E4F4E"/>
                </a:solidFill>
                <a:cs typeface="Arial" panose="020B0604020202020204" pitchFamily="34" charset="0"/>
              </a:rPr>
              <a:t>4</a:t>
            </a:r>
            <a:r>
              <a:rPr lang="en-US">
                <a:solidFill>
                  <a:srgbClr val="4E4F4E"/>
                </a:solidFill>
                <a:cs typeface="Arial" panose="020B0604020202020204" pitchFamily="34" charset="0"/>
              </a:rPr>
              <a:t> leukocytes.</a:t>
            </a:r>
          </a:p>
          <a:p>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a:solidFill>
                  <a:srgbClr val="4E4F4E"/>
                </a:solidFill>
                <a:cs typeface="Arial" panose="020B0604020202020204" pitchFamily="34" charset="0"/>
              </a:rPr>
              <a:t>CR</a:t>
            </a:r>
            <a:r>
              <a:rPr lang="en-US">
                <a:solidFill>
                  <a:srgbClr val="4E4F4E"/>
                </a:solidFill>
                <a:cs typeface="Arial" panose="020B0604020202020204" pitchFamily="34" charset="0"/>
              </a:rPr>
              <a:t>, complete response; </a:t>
            </a:r>
            <a:r>
              <a:rPr lang="en-US" b="1">
                <a:solidFill>
                  <a:srgbClr val="4E4F4E"/>
                </a:solidFill>
                <a:cs typeface="Arial" panose="020B0604020202020204" pitchFamily="34" charset="0"/>
              </a:rPr>
              <a:t>CT</a:t>
            </a:r>
            <a:r>
              <a:rPr lang="en-US">
                <a:solidFill>
                  <a:srgbClr val="4E4F4E"/>
                </a:solidFill>
                <a:cs typeface="Arial" panose="020B0604020202020204" pitchFamily="34" charset="0"/>
              </a:rPr>
              <a:t>, computed tomography; </a:t>
            </a:r>
            <a:r>
              <a:rPr lang="en-US" b="1">
                <a:solidFill>
                  <a:srgbClr val="4E4F4E"/>
                </a:solidFill>
                <a:cs typeface="Arial" panose="020B0604020202020204" pitchFamily="34" charset="0"/>
              </a:rPr>
              <a:t>DLBCL, </a:t>
            </a:r>
            <a:r>
              <a:rPr lang="en-US">
                <a:solidFill>
                  <a:srgbClr val="4E4F4E"/>
                </a:solidFill>
                <a:cs typeface="Arial" panose="020B0604020202020204" pitchFamily="34" charset="0"/>
              </a:rPr>
              <a:t>diffuse large B-cell lymphoma; </a:t>
            </a:r>
            <a:r>
              <a:rPr lang="en-US" b="1" err="1">
                <a:solidFill>
                  <a:srgbClr val="4E4F4E"/>
                </a:solidFill>
                <a:cs typeface="Arial" panose="020B0604020202020204" pitchFamily="34" charset="0"/>
              </a:rPr>
              <a:t>DoR</a:t>
            </a:r>
            <a:r>
              <a:rPr lang="en-US">
                <a:solidFill>
                  <a:srgbClr val="4E4F4E"/>
                </a:solidFill>
                <a:cs typeface="Arial" panose="020B0604020202020204" pitchFamily="34" charset="0"/>
              </a:rPr>
              <a:t>, duration of response; </a:t>
            </a:r>
            <a:r>
              <a:rPr lang="en-US" b="1">
                <a:solidFill>
                  <a:srgbClr val="4E4F4E"/>
                </a:solidFill>
                <a:cs typeface="Arial" panose="020B0604020202020204" pitchFamily="34" charset="0"/>
              </a:rPr>
              <a:t>FL, </a:t>
            </a:r>
            <a:r>
              <a:rPr lang="en-US">
                <a:solidFill>
                  <a:srgbClr val="4E4F4E"/>
                </a:solidFill>
                <a:cs typeface="Arial" panose="020B0604020202020204" pitchFamily="34" charset="0"/>
              </a:rPr>
              <a:t>follicular lymphoma; </a:t>
            </a:r>
            <a:r>
              <a:rPr lang="en-US" b="1" err="1">
                <a:solidFill>
                  <a:srgbClr val="4E4F4E"/>
                </a:solidFill>
                <a:cs typeface="Arial" panose="020B0604020202020204" pitchFamily="34" charset="0"/>
              </a:rPr>
              <a:t>iwCLL</a:t>
            </a:r>
            <a:r>
              <a:rPr lang="en-US">
                <a:solidFill>
                  <a:srgbClr val="4E4F4E"/>
                </a:solidFill>
                <a:cs typeface="Arial" panose="020B0604020202020204" pitchFamily="34" charset="0"/>
              </a:rPr>
              <a:t>, International Workshop on CLL; </a:t>
            </a:r>
            <a:r>
              <a:rPr lang="en-US" b="1">
                <a:solidFill>
                  <a:srgbClr val="4E4F4E"/>
                </a:solidFill>
                <a:cs typeface="Arial" panose="020B0604020202020204" pitchFamily="34" charset="0"/>
              </a:rPr>
              <a:t>MRD</a:t>
            </a:r>
            <a:r>
              <a:rPr lang="en-US">
                <a:solidFill>
                  <a:srgbClr val="4E4F4E"/>
                </a:solidFill>
                <a:cs typeface="Arial" panose="020B0604020202020204" pitchFamily="34" charset="0"/>
              </a:rPr>
              <a:t>, minimal residual disease; </a:t>
            </a:r>
            <a:r>
              <a:rPr lang="en-US" b="1">
                <a:solidFill>
                  <a:srgbClr val="4E4F4E"/>
                </a:solidFill>
                <a:cs typeface="Arial" panose="020B0604020202020204" pitchFamily="34" charset="0"/>
              </a:rPr>
              <a:t>MRI</a:t>
            </a:r>
            <a:r>
              <a:rPr lang="en-US">
                <a:solidFill>
                  <a:srgbClr val="4E4F4E"/>
                </a:solidFill>
                <a:cs typeface="Arial" panose="020B0604020202020204" pitchFamily="34" charset="0"/>
              </a:rPr>
              <a:t>, magnetic resonance imaging; </a:t>
            </a:r>
            <a:r>
              <a:rPr lang="en-US" b="1">
                <a:solidFill>
                  <a:srgbClr val="4E4F4E"/>
                </a:solidFill>
                <a:cs typeface="Arial" panose="020B0604020202020204" pitchFamily="34" charset="0"/>
              </a:rPr>
              <a:t>MTD</a:t>
            </a:r>
            <a:r>
              <a:rPr lang="en-US">
                <a:solidFill>
                  <a:srgbClr val="4E4F4E"/>
                </a:solidFill>
                <a:cs typeface="Arial" panose="020B0604020202020204" pitchFamily="34" charset="0"/>
              </a:rPr>
              <a:t>, maximum tolerated dose; </a:t>
            </a:r>
            <a:r>
              <a:rPr lang="en-US" b="1">
                <a:solidFill>
                  <a:srgbClr val="4E4F4E"/>
                </a:solidFill>
                <a:cs typeface="Arial" panose="020B0604020202020204" pitchFamily="34" charset="0"/>
              </a:rPr>
              <a:t>MZL</a:t>
            </a:r>
            <a:r>
              <a:rPr lang="en-US">
                <a:solidFill>
                  <a:srgbClr val="4E4F4E"/>
                </a:solidFill>
                <a:cs typeface="Arial" panose="020B0604020202020204" pitchFamily="34" charset="0"/>
              </a:rPr>
              <a:t>, marginal zone lymphoma; </a:t>
            </a:r>
            <a:r>
              <a:rPr lang="en-US" b="1">
                <a:solidFill>
                  <a:srgbClr val="4E4F4E"/>
                </a:solidFill>
                <a:cs typeface="Arial" panose="020B0604020202020204" pitchFamily="34" charset="0"/>
              </a:rPr>
              <a:t>NHL, </a:t>
            </a:r>
            <a:r>
              <a:rPr lang="en-US">
                <a:solidFill>
                  <a:srgbClr val="4E4F4E"/>
                </a:solidFill>
                <a:cs typeface="Arial" panose="020B0604020202020204" pitchFamily="34" charset="0"/>
              </a:rPr>
              <a:t>non-Hodgkin’s lymphoma; </a:t>
            </a:r>
            <a:r>
              <a:rPr lang="en-US" b="1">
                <a:solidFill>
                  <a:srgbClr val="4E4F4E"/>
                </a:solidFill>
                <a:cs typeface="Arial" panose="020B0604020202020204" pitchFamily="34" charset="0"/>
              </a:rPr>
              <a:t>ORR, </a:t>
            </a:r>
            <a:r>
              <a:rPr lang="en-US">
                <a:solidFill>
                  <a:srgbClr val="4E4F4E"/>
                </a:solidFill>
                <a:cs typeface="Arial" panose="020B0604020202020204" pitchFamily="34" charset="0"/>
              </a:rPr>
              <a:t>overall response rate; </a:t>
            </a:r>
            <a:r>
              <a:rPr lang="en-US" b="1">
                <a:solidFill>
                  <a:srgbClr val="4E4F4E"/>
                </a:solidFill>
                <a:cs typeface="Arial" panose="020B0604020202020204" pitchFamily="34" charset="0"/>
              </a:rPr>
              <a:t>OS</a:t>
            </a:r>
            <a:r>
              <a:rPr lang="en-US">
                <a:solidFill>
                  <a:srgbClr val="4E4F4E"/>
                </a:solidFill>
                <a:cs typeface="Arial" panose="020B0604020202020204" pitchFamily="34" charset="0"/>
              </a:rPr>
              <a:t>, overall survival;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r>
              <a:rPr lang="en-US" b="1">
                <a:solidFill>
                  <a:srgbClr val="4E4F4E"/>
                </a:solidFill>
                <a:cs typeface="Arial" panose="020B0604020202020204" pitchFamily="34" charset="0"/>
              </a:rPr>
              <a:t>PK, </a:t>
            </a:r>
            <a:r>
              <a:rPr lang="en-US">
                <a:solidFill>
                  <a:srgbClr val="4E4F4E"/>
                </a:solidFill>
                <a:cs typeface="Arial" panose="020B0604020202020204" pitchFamily="34" charset="0"/>
              </a:rPr>
              <a:t>pharmacokinetics; </a:t>
            </a:r>
            <a:r>
              <a:rPr lang="en-US" b="1">
                <a:solidFill>
                  <a:srgbClr val="4E4F4E"/>
                </a:solidFill>
                <a:cs typeface="Arial" panose="020B0604020202020204" pitchFamily="34" charset="0"/>
              </a:rPr>
              <a:t>RP2D</a:t>
            </a:r>
            <a:r>
              <a:rPr lang="en-US">
                <a:solidFill>
                  <a:srgbClr val="4E4F4E"/>
                </a:solidFill>
                <a:cs typeface="Arial" panose="020B0604020202020204" pitchFamily="34" charset="0"/>
              </a:rPr>
              <a:t>, recommended phase 2 dose; </a:t>
            </a:r>
            <a:r>
              <a:rPr lang="en-US" b="1">
                <a:solidFill>
                  <a:srgbClr val="4E4F4E"/>
                </a:solidFill>
                <a:cs typeface="Arial" panose="020B0604020202020204" pitchFamily="34" charset="0"/>
              </a:rPr>
              <a:t>R/R</a:t>
            </a:r>
            <a:r>
              <a:rPr lang="en-US">
                <a:solidFill>
                  <a:srgbClr val="4E4F4E"/>
                </a:solidFill>
                <a:cs typeface="Arial" panose="020B0604020202020204" pitchFamily="34" charset="0"/>
              </a:rPr>
              <a:t>, relapsed/refractory; </a:t>
            </a:r>
            <a:br>
              <a:rPr lang="en-US">
                <a:solidFill>
                  <a:srgbClr val="4E4F4E"/>
                </a:solidFill>
                <a:cs typeface="Arial" panose="020B0604020202020204" pitchFamily="34" charset="0"/>
              </a:rPr>
            </a:br>
            <a:r>
              <a:rPr lang="en-US" b="1">
                <a:solidFill>
                  <a:srgbClr val="4E4F4E"/>
                </a:solidFill>
                <a:cs typeface="Arial" panose="020B0604020202020204" pitchFamily="34" charset="0"/>
              </a:rPr>
              <a:t>SLL, </a:t>
            </a:r>
            <a:r>
              <a:rPr lang="en-US">
                <a:solidFill>
                  <a:srgbClr val="4E4F4E"/>
                </a:solidFill>
                <a:cs typeface="Arial" panose="020B0604020202020204" pitchFamily="34" charset="0"/>
              </a:rPr>
              <a:t>small lymphocytic lymphoma; </a:t>
            </a:r>
            <a:r>
              <a:rPr lang="en-US" b="1">
                <a:solidFill>
                  <a:srgbClr val="4E4F4E"/>
                </a:solidFill>
                <a:cs typeface="Arial" panose="020B0604020202020204" pitchFamily="34" charset="0"/>
              </a:rPr>
              <a:t>TF-NHL</a:t>
            </a:r>
            <a:r>
              <a:rPr lang="en-US">
                <a:solidFill>
                  <a:srgbClr val="4E4F4E"/>
                </a:solidFill>
                <a:cs typeface="Arial" panose="020B0604020202020204" pitchFamily="34" charset="0"/>
              </a:rPr>
              <a:t>, transformed NHL; </a:t>
            </a:r>
            <a:r>
              <a:rPr lang="en-US" b="1">
                <a:solidFill>
                  <a:srgbClr val="4E4F4E"/>
                </a:solidFill>
                <a:cs typeface="Arial" panose="020B0604020202020204" pitchFamily="34" charset="0"/>
              </a:rPr>
              <a:t>TLS</a:t>
            </a:r>
            <a:r>
              <a:rPr lang="en-US">
                <a:solidFill>
                  <a:srgbClr val="4E4F4E"/>
                </a:solidFill>
                <a:cs typeface="Arial" panose="020B0604020202020204" pitchFamily="34" charset="0"/>
              </a:rPr>
              <a:t>, tumor lysis syndrome; </a:t>
            </a:r>
            <a:r>
              <a:rPr lang="en-US" b="1">
                <a:solidFill>
                  <a:srgbClr val="4E4F4E"/>
                </a:solidFill>
                <a:cs typeface="Arial" panose="020B0604020202020204" pitchFamily="34" charset="0"/>
              </a:rPr>
              <a:t>TTR</a:t>
            </a:r>
            <a:r>
              <a:rPr lang="en-US">
                <a:solidFill>
                  <a:srgbClr val="4E4F4E"/>
                </a:solidFill>
                <a:cs typeface="Arial" panose="020B0604020202020204" pitchFamily="34" charset="0"/>
              </a:rPr>
              <a:t>, time to response; </a:t>
            </a:r>
            <a:r>
              <a:rPr lang="en-US" b="1" err="1">
                <a:solidFill>
                  <a:srgbClr val="4E4F4E"/>
                </a:solidFill>
                <a:cs typeface="Arial" panose="020B0604020202020204" pitchFamily="34" charset="0"/>
              </a:rPr>
              <a:t>uMRD</a:t>
            </a:r>
            <a:r>
              <a:rPr lang="en-US">
                <a:solidFill>
                  <a:srgbClr val="4E4F4E"/>
                </a:solidFill>
                <a:cs typeface="Arial" panose="020B0604020202020204" pitchFamily="34" charset="0"/>
              </a:rPr>
              <a:t>, undetectable minimal residual disease.</a:t>
            </a:r>
          </a:p>
          <a:p>
            <a:r>
              <a:rPr lang="en-US" b="1">
                <a:solidFill>
                  <a:srgbClr val="4E4F4E"/>
                </a:solidFill>
                <a:cs typeface="Arial" panose="020B0604020202020204" pitchFamily="34" charset="0"/>
              </a:rPr>
              <a:t>Li C,</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7558 presented at ASCO 2023. Li C,</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P626 presented at EHA2023.</a:t>
            </a:r>
          </a:p>
        </p:txBody>
      </p:sp>
      <p:sp>
        <p:nvSpPr>
          <p:cNvPr id="6" name="Rectangle 5">
            <a:extLst>
              <a:ext uri="{FF2B5EF4-FFF2-40B4-BE49-F238E27FC236}">
                <a16:creationId xmlns:a16="http://schemas.microsoft.com/office/drawing/2014/main" id="{2AEEFD74-88DE-86DA-75BB-6DDD460F8EDE}"/>
              </a:ext>
            </a:extLst>
          </p:cNvPr>
          <p:cNvSpPr/>
          <p:nvPr/>
        </p:nvSpPr>
        <p:spPr>
          <a:xfrm>
            <a:off x="417600" y="1981200"/>
            <a:ext cx="2585545" cy="25110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t" anchorCtr="0">
            <a:spAutoFit/>
          </a:bodyPr>
          <a:lstStyle/>
          <a:p>
            <a:pPr algn="ctr">
              <a:spcAft>
                <a:spcPts val="600"/>
              </a:spcAft>
            </a:pPr>
            <a:r>
              <a:rPr lang="en-US" sz="1200" b="1"/>
              <a:t>Eligible Patients</a:t>
            </a:r>
          </a:p>
          <a:p>
            <a:pPr marL="171450" indent="-171450">
              <a:buFont typeface="Arial" panose="020B0604020202020204" pitchFamily="34" charset="0"/>
              <a:buChar char="•"/>
            </a:pPr>
            <a:r>
              <a:rPr lang="en-US" sz="1200"/>
              <a:t>≥18 years old</a:t>
            </a:r>
            <a:endParaRPr lang="en-US" sz="1200">
              <a:cs typeface="Arial"/>
            </a:endParaRPr>
          </a:p>
          <a:p>
            <a:pPr marL="171450" indent="-171450">
              <a:buFont typeface="Arial" panose="020B0604020202020204" pitchFamily="34" charset="0"/>
              <a:buChar char="•"/>
            </a:pPr>
            <a:r>
              <a:rPr lang="en-US" sz="1200"/>
              <a:t>Diagnosed with 1 of the following diseases</a:t>
            </a:r>
            <a:endParaRPr lang="en-US" sz="1200">
              <a:cs typeface="Arial"/>
            </a:endParaRPr>
          </a:p>
          <a:p>
            <a:pPr marL="358775" lvl="1" indent="-219075">
              <a:buFont typeface="Arial" panose="020B0604020202020204" pitchFamily="34" charset="0"/>
              <a:buChar char="•"/>
            </a:pPr>
            <a:r>
              <a:rPr lang="en-US" sz="1200"/>
              <a:t>Cohort A: R/R MZL, FL, DLBCL or TF- NHL</a:t>
            </a:r>
            <a:endParaRPr lang="en-US" sz="1200">
              <a:cs typeface="Arial"/>
            </a:endParaRPr>
          </a:p>
          <a:p>
            <a:pPr marL="358775" lvl="1" indent="-219075">
              <a:buFont typeface="Arial" panose="020B0604020202020204" pitchFamily="34" charset="0"/>
              <a:buChar char="•"/>
            </a:pPr>
            <a:r>
              <a:rPr lang="en-US" sz="1200"/>
              <a:t>Cohorts B &amp; C:</a:t>
            </a:r>
          </a:p>
          <a:p>
            <a:pPr marL="139700" lvl="1"/>
            <a:r>
              <a:rPr lang="en-US" sz="1200"/>
              <a:t>     R/R CLL/SLL </a:t>
            </a:r>
            <a:br>
              <a:rPr lang="en-US" sz="1200"/>
            </a:br>
            <a:r>
              <a:rPr lang="en-US" sz="1200"/>
              <a:t>     (</a:t>
            </a:r>
            <a:r>
              <a:rPr lang="en-US" sz="1200" err="1"/>
              <a:t>iwCLL</a:t>
            </a:r>
            <a:r>
              <a:rPr lang="en-US" sz="1200"/>
              <a:t> 2008 criteria)</a:t>
            </a:r>
            <a:endParaRPr lang="en-US" sz="1200">
              <a:cs typeface="Arial" panose="020B0604020202020204"/>
            </a:endParaRPr>
          </a:p>
          <a:p>
            <a:pPr marL="171450" indent="-171450">
              <a:buFont typeface="Arial" panose="020B0604020202020204" pitchFamily="34" charset="0"/>
              <a:buChar char="•"/>
            </a:pPr>
            <a:r>
              <a:rPr lang="en-US" sz="1200"/>
              <a:t>Measurable disease by CT/MRI</a:t>
            </a:r>
            <a:endParaRPr lang="en-US" sz="1200">
              <a:cs typeface="Arial"/>
            </a:endParaRPr>
          </a:p>
          <a:p>
            <a:pPr marL="171450" indent="-171450">
              <a:buFont typeface="Arial" panose="020B0604020202020204" pitchFamily="34" charset="0"/>
              <a:buChar char="•"/>
            </a:pPr>
            <a:r>
              <a:rPr lang="en-US" sz="1200"/>
              <a:t>Adequate organ function </a:t>
            </a:r>
            <a:endParaRPr lang="en-US" sz="1200">
              <a:cs typeface="Arial"/>
            </a:endParaRPr>
          </a:p>
        </p:txBody>
      </p:sp>
      <p:sp>
        <p:nvSpPr>
          <p:cNvPr id="7" name="Rectangle 6">
            <a:extLst>
              <a:ext uri="{FF2B5EF4-FFF2-40B4-BE49-F238E27FC236}">
                <a16:creationId xmlns:a16="http://schemas.microsoft.com/office/drawing/2014/main" id="{A2F27722-60F3-4AB9-6A08-8FBF549428B4}"/>
              </a:ext>
            </a:extLst>
          </p:cNvPr>
          <p:cNvSpPr/>
          <p:nvPr/>
        </p:nvSpPr>
        <p:spPr>
          <a:xfrm>
            <a:off x="416533" y="4831063"/>
            <a:ext cx="4017600" cy="90947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t"/>
          <a:lstStyle/>
          <a:p>
            <a:r>
              <a:rPr lang="en-US" sz="1100" b="1">
                <a:solidFill>
                  <a:schemeClr val="tx1"/>
                </a:solidFill>
              </a:rPr>
              <a:t>Primary endpoints: </a:t>
            </a:r>
            <a:br>
              <a:rPr lang="en-US" sz="1100" b="1">
                <a:solidFill>
                  <a:schemeClr val="tx1"/>
                </a:solidFill>
              </a:rPr>
            </a:br>
            <a:r>
              <a:rPr lang="en-US" sz="1100">
                <a:solidFill>
                  <a:schemeClr val="tx1"/>
                </a:solidFill>
              </a:rPr>
              <a:t>RP2D and/or MTD, safety, tolerability, incidence and severity of TLS-relevant events</a:t>
            </a:r>
          </a:p>
        </p:txBody>
      </p:sp>
      <p:sp>
        <p:nvSpPr>
          <p:cNvPr id="10" name="Rectangle 9">
            <a:extLst>
              <a:ext uri="{FF2B5EF4-FFF2-40B4-BE49-F238E27FC236}">
                <a16:creationId xmlns:a16="http://schemas.microsoft.com/office/drawing/2014/main" id="{D5908724-04C2-EA3E-191E-0AC31668FE4F}"/>
              </a:ext>
            </a:extLst>
          </p:cNvPr>
          <p:cNvSpPr/>
          <p:nvPr/>
        </p:nvSpPr>
        <p:spPr>
          <a:xfrm>
            <a:off x="5834724" y="1981199"/>
            <a:ext cx="1944000" cy="25110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Dose escalation</a:t>
            </a:r>
          </a:p>
          <a:p>
            <a:pPr algn="ctr"/>
            <a:endParaRPr lang="en-US" sz="1200" b="1">
              <a:solidFill>
                <a:schemeClr val="bg1"/>
              </a:solidFill>
            </a:endParaRPr>
          </a:p>
          <a:p>
            <a:pPr marL="579438" indent="-169863">
              <a:buFont typeface="Arial" panose="020B0604020202020204" pitchFamily="34" charset="0"/>
              <a:buChar char="•"/>
            </a:pPr>
            <a:r>
              <a:rPr lang="en-US" sz="1200">
                <a:solidFill>
                  <a:schemeClr val="bg1"/>
                </a:solidFill>
              </a:rPr>
              <a:t>80 mg/d</a:t>
            </a:r>
          </a:p>
          <a:p>
            <a:pPr marL="579438" indent="-169863">
              <a:buFont typeface="Arial" panose="020B0604020202020204" pitchFamily="34" charset="0"/>
              <a:buChar char="•"/>
            </a:pPr>
            <a:r>
              <a:rPr lang="en-US" sz="1200">
                <a:solidFill>
                  <a:schemeClr val="bg1"/>
                </a:solidFill>
              </a:rPr>
              <a:t>160 mg/d</a:t>
            </a:r>
          </a:p>
          <a:p>
            <a:pPr marL="579438" indent="-169863">
              <a:buFont typeface="Arial" panose="020B0604020202020204" pitchFamily="34" charset="0"/>
              <a:buChar char="•"/>
            </a:pPr>
            <a:r>
              <a:rPr lang="en-US" sz="1200">
                <a:solidFill>
                  <a:schemeClr val="bg1"/>
                </a:solidFill>
              </a:rPr>
              <a:t>320 mg/d</a:t>
            </a:r>
          </a:p>
          <a:p>
            <a:pPr marL="579438" indent="-169863">
              <a:buFont typeface="Arial" panose="020B0604020202020204" pitchFamily="34" charset="0"/>
              <a:buChar char="•"/>
            </a:pPr>
            <a:r>
              <a:rPr lang="en-US" sz="1200">
                <a:solidFill>
                  <a:schemeClr val="bg1"/>
                </a:solidFill>
              </a:rPr>
              <a:t>640 mg/d</a:t>
            </a:r>
          </a:p>
          <a:p>
            <a:endParaRPr lang="en-US" sz="1200">
              <a:solidFill>
                <a:schemeClr val="bg1"/>
              </a:solidFill>
            </a:endParaRPr>
          </a:p>
          <a:p>
            <a:pPr algn="ctr"/>
            <a:r>
              <a:rPr lang="en-US" sz="1200">
                <a:solidFill>
                  <a:schemeClr val="bg1"/>
                </a:solidFill>
              </a:rPr>
              <a:t>Weekly ramp-up for CLL/SLL and daily ramp-up for NHL schedule to reach target dose</a:t>
            </a:r>
          </a:p>
        </p:txBody>
      </p:sp>
      <p:cxnSp>
        <p:nvCxnSpPr>
          <p:cNvPr id="12" name="Elbow Connector 11">
            <a:extLst>
              <a:ext uri="{FF2B5EF4-FFF2-40B4-BE49-F238E27FC236}">
                <a16:creationId xmlns:a16="http://schemas.microsoft.com/office/drawing/2014/main" id="{08F554BC-8D6C-9D21-1B7D-35BE40F71A80}"/>
              </a:ext>
            </a:extLst>
          </p:cNvPr>
          <p:cNvCxnSpPr>
            <a:cxnSpLocks/>
            <a:stCxn id="6" idx="3"/>
            <a:endCxn id="8" idx="1"/>
          </p:cNvCxnSpPr>
          <p:nvPr/>
        </p:nvCxnSpPr>
        <p:spPr>
          <a:xfrm flipV="1">
            <a:off x="3003145" y="2503200"/>
            <a:ext cx="662397" cy="73352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658E939-9181-0572-41EE-9B7F6456F95F}"/>
              </a:ext>
            </a:extLst>
          </p:cNvPr>
          <p:cNvCxnSpPr>
            <a:cxnSpLocks/>
          </p:cNvCxnSpPr>
          <p:nvPr/>
        </p:nvCxnSpPr>
        <p:spPr>
          <a:xfrm>
            <a:off x="5218994" y="2503200"/>
            <a:ext cx="5926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9241E63-F2B0-A044-BC23-026953EF4F7E}"/>
              </a:ext>
            </a:extLst>
          </p:cNvPr>
          <p:cNvCxnSpPr>
            <a:cxnSpLocks/>
          </p:cNvCxnSpPr>
          <p:nvPr/>
        </p:nvCxnSpPr>
        <p:spPr>
          <a:xfrm flipV="1">
            <a:off x="4949432" y="3970245"/>
            <a:ext cx="862233"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86DB479-C338-5161-5918-336DFF7A49E2}"/>
              </a:ext>
            </a:extLst>
          </p:cNvPr>
          <p:cNvSpPr/>
          <p:nvPr/>
        </p:nvSpPr>
        <p:spPr>
          <a:xfrm>
            <a:off x="8993199" y="3448245"/>
            <a:ext cx="1872000" cy="1044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1200" b="1"/>
              <a:t>Cohort C</a:t>
            </a:r>
          </a:p>
          <a:p>
            <a:pPr algn="ctr"/>
            <a:r>
              <a:rPr lang="en-US" sz="1200" b="1"/>
              <a:t>R/R CLL/SLL with</a:t>
            </a:r>
          </a:p>
          <a:p>
            <a:pPr algn="ctr"/>
            <a:r>
              <a:rPr lang="en-US" sz="1200" b="1"/>
              <a:t>high tumor burden</a:t>
            </a:r>
          </a:p>
          <a:p>
            <a:pPr algn="ctr"/>
            <a:r>
              <a:rPr lang="en-US" sz="1200"/>
              <a:t>N=6-9</a:t>
            </a:r>
            <a:r>
              <a:rPr lang="en-US" sz="1200" baseline="30000"/>
              <a:t>a</a:t>
            </a:r>
          </a:p>
        </p:txBody>
      </p:sp>
      <p:sp>
        <p:nvSpPr>
          <p:cNvPr id="22" name="Flussdiagramm: Verbinder 21">
            <a:extLst>
              <a:ext uri="{FF2B5EF4-FFF2-40B4-BE49-F238E27FC236}">
                <a16:creationId xmlns:a16="http://schemas.microsoft.com/office/drawing/2014/main" id="{6781654F-2F64-6630-FA7D-B8B1F98B8843}"/>
              </a:ext>
            </a:extLst>
          </p:cNvPr>
          <p:cNvSpPr/>
          <p:nvPr/>
        </p:nvSpPr>
        <p:spPr>
          <a:xfrm>
            <a:off x="8075906" y="2193145"/>
            <a:ext cx="620111" cy="620111"/>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b="1"/>
              <a:t>RP2D</a:t>
            </a:r>
            <a:endParaRPr lang="de-DE" sz="1200" b="1"/>
          </a:p>
        </p:txBody>
      </p:sp>
      <p:sp>
        <p:nvSpPr>
          <p:cNvPr id="26" name="Flussdiagramm: Verbinder 25">
            <a:extLst>
              <a:ext uri="{FF2B5EF4-FFF2-40B4-BE49-F238E27FC236}">
                <a16:creationId xmlns:a16="http://schemas.microsoft.com/office/drawing/2014/main" id="{458A59E4-CCA4-7677-32C8-1921605D32B3}"/>
              </a:ext>
            </a:extLst>
          </p:cNvPr>
          <p:cNvSpPr/>
          <p:nvPr/>
        </p:nvSpPr>
        <p:spPr>
          <a:xfrm>
            <a:off x="8075906" y="3660190"/>
            <a:ext cx="620111" cy="620111"/>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b="1"/>
              <a:t>RP2D</a:t>
            </a:r>
            <a:endParaRPr lang="de-DE" sz="1200" b="1"/>
          </a:p>
        </p:txBody>
      </p:sp>
      <p:sp>
        <p:nvSpPr>
          <p:cNvPr id="33" name="Flussdiagramm: Verbinder 32">
            <a:extLst>
              <a:ext uri="{FF2B5EF4-FFF2-40B4-BE49-F238E27FC236}">
                <a16:creationId xmlns:a16="http://schemas.microsoft.com/office/drawing/2014/main" id="{D08ADE3A-19F6-FB5C-0D60-72215A251D78}"/>
              </a:ext>
            </a:extLst>
          </p:cNvPr>
          <p:cNvSpPr/>
          <p:nvPr/>
        </p:nvSpPr>
        <p:spPr>
          <a:xfrm>
            <a:off x="11162381" y="3660190"/>
            <a:ext cx="620111" cy="620111"/>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b="1">
                <a:solidFill>
                  <a:schemeClr val="bg1"/>
                </a:solidFill>
              </a:rPr>
              <a:t>RP2D</a:t>
            </a:r>
            <a:endParaRPr lang="de-DE" sz="1200" b="1">
              <a:solidFill>
                <a:schemeClr val="bg1"/>
              </a:solidFill>
            </a:endParaRPr>
          </a:p>
        </p:txBody>
      </p:sp>
      <p:sp>
        <p:nvSpPr>
          <p:cNvPr id="8" name="Rectangle 7">
            <a:extLst>
              <a:ext uri="{FF2B5EF4-FFF2-40B4-BE49-F238E27FC236}">
                <a16:creationId xmlns:a16="http://schemas.microsoft.com/office/drawing/2014/main" id="{6E115922-B35A-BC11-BC17-AB8A9D2E7BDA}"/>
              </a:ext>
            </a:extLst>
          </p:cNvPr>
          <p:cNvSpPr/>
          <p:nvPr/>
        </p:nvSpPr>
        <p:spPr>
          <a:xfrm>
            <a:off x="3665542" y="1981200"/>
            <a:ext cx="1872000" cy="1044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1200" b="1"/>
              <a:t>Cohort A </a:t>
            </a:r>
          </a:p>
          <a:p>
            <a:pPr algn="ctr"/>
            <a:r>
              <a:rPr lang="en-US" sz="1200" b="1"/>
              <a:t>R/R NHL</a:t>
            </a:r>
          </a:p>
          <a:p>
            <a:pPr algn="ctr"/>
            <a:r>
              <a:rPr lang="en-US" sz="1200" b="1"/>
              <a:t>(FL, MZL, DLBCL</a:t>
            </a:r>
          </a:p>
          <a:p>
            <a:pPr algn="ctr"/>
            <a:r>
              <a:rPr lang="en-US" sz="1200" b="1"/>
              <a:t>or TF-NHL)</a:t>
            </a:r>
          </a:p>
          <a:p>
            <a:pPr algn="ctr"/>
            <a:r>
              <a:rPr lang="en-US" sz="1200"/>
              <a:t>N=6-36</a:t>
            </a:r>
            <a:r>
              <a:rPr lang="en-US" sz="1200" baseline="30000"/>
              <a:t>a</a:t>
            </a:r>
          </a:p>
        </p:txBody>
      </p:sp>
      <p:sp>
        <p:nvSpPr>
          <p:cNvPr id="51" name="Rectangle 8">
            <a:extLst>
              <a:ext uri="{FF2B5EF4-FFF2-40B4-BE49-F238E27FC236}">
                <a16:creationId xmlns:a16="http://schemas.microsoft.com/office/drawing/2014/main" id="{291F1C29-1E53-303D-C777-4CE216D9A858}"/>
              </a:ext>
            </a:extLst>
          </p:cNvPr>
          <p:cNvSpPr/>
          <p:nvPr/>
        </p:nvSpPr>
        <p:spPr>
          <a:xfrm>
            <a:off x="3665542" y="3448245"/>
            <a:ext cx="1872000" cy="104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1200" b="1"/>
              <a:t>Cohort B</a:t>
            </a:r>
          </a:p>
          <a:p>
            <a:pPr algn="ctr"/>
            <a:r>
              <a:rPr lang="en-US" sz="1200" b="1"/>
              <a:t>R/R CLL/SLL with</a:t>
            </a:r>
          </a:p>
          <a:p>
            <a:pPr algn="ctr"/>
            <a:r>
              <a:rPr lang="en-US" sz="1200" b="1"/>
              <a:t>low tumor burden</a:t>
            </a:r>
          </a:p>
          <a:p>
            <a:pPr algn="ctr"/>
            <a:r>
              <a:rPr lang="en-US" sz="1200"/>
              <a:t>N=6-36</a:t>
            </a:r>
            <a:r>
              <a:rPr lang="en-US" sz="1200" baseline="30000"/>
              <a:t>a</a:t>
            </a:r>
          </a:p>
        </p:txBody>
      </p:sp>
      <p:cxnSp>
        <p:nvCxnSpPr>
          <p:cNvPr id="43" name="Elbow Connector 11">
            <a:extLst>
              <a:ext uri="{FF2B5EF4-FFF2-40B4-BE49-F238E27FC236}">
                <a16:creationId xmlns:a16="http://schemas.microsoft.com/office/drawing/2014/main" id="{4E20CC2B-2920-4B49-982B-BD78932D3B91}"/>
              </a:ext>
            </a:extLst>
          </p:cNvPr>
          <p:cNvCxnSpPr>
            <a:cxnSpLocks/>
            <a:stCxn id="6" idx="3"/>
            <a:endCxn id="51" idx="1"/>
          </p:cNvCxnSpPr>
          <p:nvPr/>
        </p:nvCxnSpPr>
        <p:spPr>
          <a:xfrm>
            <a:off x="3003145" y="3236723"/>
            <a:ext cx="662397" cy="73352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6">
            <a:extLst>
              <a:ext uri="{FF2B5EF4-FFF2-40B4-BE49-F238E27FC236}">
                <a16:creationId xmlns:a16="http://schemas.microsoft.com/office/drawing/2014/main" id="{C1E7B4EB-E265-8583-9FC4-FC4728EC8A24}"/>
              </a:ext>
            </a:extLst>
          </p:cNvPr>
          <p:cNvSpPr/>
          <p:nvPr/>
        </p:nvSpPr>
        <p:spPr>
          <a:xfrm>
            <a:off x="3988684" y="4831063"/>
            <a:ext cx="4017600" cy="90947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t"/>
          <a:lstStyle/>
          <a:p>
            <a:r>
              <a:rPr lang="en-US" sz="1100" b="1">
                <a:solidFill>
                  <a:schemeClr val="tx1"/>
                </a:solidFill>
              </a:rPr>
              <a:t>Secondary endpoints: </a:t>
            </a:r>
            <a:br>
              <a:rPr lang="en-US" sz="1100" b="1">
                <a:solidFill>
                  <a:schemeClr val="tx1"/>
                </a:solidFill>
              </a:rPr>
            </a:br>
            <a:r>
              <a:rPr lang="en-US" sz="1100">
                <a:solidFill>
                  <a:schemeClr val="tx1"/>
                </a:solidFill>
              </a:rPr>
              <a:t>derived PK parameters and ORR of BGB-11417</a:t>
            </a:r>
          </a:p>
          <a:p>
            <a:r>
              <a:rPr lang="en-US" sz="1100">
                <a:solidFill>
                  <a:schemeClr val="tx1"/>
                </a:solidFill>
              </a:rPr>
              <a:t>monotherapy per disease-specific response assessment guidelines as determined by investigator</a:t>
            </a:r>
            <a:endParaRPr lang="en-US" sz="1100" baseline="30000">
              <a:solidFill>
                <a:schemeClr val="tx1"/>
              </a:solidFill>
            </a:endParaRPr>
          </a:p>
        </p:txBody>
      </p:sp>
      <p:sp>
        <p:nvSpPr>
          <p:cNvPr id="47" name="Rectangle 6">
            <a:extLst>
              <a:ext uri="{FF2B5EF4-FFF2-40B4-BE49-F238E27FC236}">
                <a16:creationId xmlns:a16="http://schemas.microsoft.com/office/drawing/2014/main" id="{4D1E37A7-2DAE-9F8F-E5A4-8D08746C0BBD}"/>
              </a:ext>
            </a:extLst>
          </p:cNvPr>
          <p:cNvSpPr/>
          <p:nvPr/>
        </p:nvSpPr>
        <p:spPr>
          <a:xfrm>
            <a:off x="7776025" y="4831063"/>
            <a:ext cx="4017600" cy="90947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t"/>
          <a:lstStyle/>
          <a:p>
            <a:r>
              <a:rPr lang="en-US" sz="1100" b="1">
                <a:solidFill>
                  <a:schemeClr val="tx1"/>
                </a:solidFill>
              </a:rPr>
              <a:t>Exploratory endpoints: </a:t>
            </a:r>
          </a:p>
          <a:p>
            <a:r>
              <a:rPr lang="en-US" sz="1100">
                <a:solidFill>
                  <a:schemeClr val="tx1"/>
                </a:solidFill>
              </a:rPr>
              <a:t>preliminary antitumor activity per disease type, including TTR, </a:t>
            </a:r>
            <a:r>
              <a:rPr lang="en-US" sz="1100" err="1">
                <a:solidFill>
                  <a:schemeClr val="tx1"/>
                </a:solidFill>
              </a:rPr>
              <a:t>DoR</a:t>
            </a:r>
            <a:r>
              <a:rPr lang="en-US" sz="1100">
                <a:solidFill>
                  <a:schemeClr val="tx1"/>
                </a:solidFill>
              </a:rPr>
              <a:t>, PFS, OS; MRD in CLL/SLL </a:t>
            </a:r>
            <a:r>
              <a:rPr lang="en-US" sz="1100" err="1">
                <a:solidFill>
                  <a:schemeClr val="tx1"/>
                </a:solidFill>
              </a:rPr>
              <a:t>cohort</a:t>
            </a:r>
            <a:r>
              <a:rPr lang="en-US" sz="1100" baseline="30000" err="1">
                <a:solidFill>
                  <a:schemeClr val="tx1"/>
                </a:solidFill>
              </a:rPr>
              <a:t>b</a:t>
            </a:r>
            <a:endParaRPr lang="en-US" sz="1100" baseline="30000">
              <a:solidFill>
                <a:schemeClr val="tx1"/>
              </a:solidFill>
            </a:endParaRPr>
          </a:p>
        </p:txBody>
      </p:sp>
    </p:spTree>
    <p:extLst>
      <p:ext uri="{BB962C8B-B14F-4D97-AF65-F5344CB8AC3E}">
        <p14:creationId xmlns:p14="http://schemas.microsoft.com/office/powerpoint/2010/main" val="203768151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C8A40-EB04-E5D0-7BD2-E25F2516CBED}"/>
              </a:ext>
            </a:extLst>
          </p:cNvPr>
          <p:cNvSpPr>
            <a:spLocks noGrp="1"/>
          </p:cNvSpPr>
          <p:nvPr>
            <p:ph type="title"/>
          </p:nvPr>
        </p:nvSpPr>
        <p:spPr>
          <a:xfrm>
            <a:off x="416534" y="576395"/>
            <a:ext cx="11367479" cy="886397"/>
          </a:xfrm>
        </p:spPr>
        <p:txBody>
          <a:bodyPr/>
          <a:lstStyle/>
          <a:p>
            <a:r>
              <a:rPr lang="en-US"/>
              <a:t>Duration of treatment and best response (NHL) </a:t>
            </a:r>
          </a:p>
        </p:txBody>
      </p:sp>
      <p:sp>
        <p:nvSpPr>
          <p:cNvPr id="4" name="Footer Placeholder 3">
            <a:extLst>
              <a:ext uri="{FF2B5EF4-FFF2-40B4-BE49-F238E27FC236}">
                <a16:creationId xmlns:a16="http://schemas.microsoft.com/office/drawing/2014/main" id="{64173B20-346A-5F2D-4CCD-F850F7B8F763}"/>
              </a:ext>
            </a:extLst>
          </p:cNvPr>
          <p:cNvSpPr>
            <a:spLocks noGrp="1"/>
          </p:cNvSpPr>
          <p:nvPr>
            <p:ph type="ftr" sz="quarter" idx="10"/>
          </p:nvPr>
        </p:nvSpPr>
        <p:spPr/>
        <p:txBody>
          <a:bodyPr/>
          <a:lstStyle/>
          <a:p>
            <a:r>
              <a:rPr lang="en-US" b="1">
                <a:solidFill>
                  <a:srgbClr val="4E4F4E"/>
                </a:solidFill>
                <a:cs typeface="Arial" panose="020B0604020202020204" pitchFamily="34" charset="0"/>
              </a:rPr>
              <a:t>CR</a:t>
            </a:r>
            <a:r>
              <a:rPr lang="en-US">
                <a:solidFill>
                  <a:srgbClr val="4E4F4E"/>
                </a:solidFill>
                <a:cs typeface="Arial" panose="020B0604020202020204" pitchFamily="34" charset="0"/>
              </a:rPr>
              <a:t>, complete response; </a:t>
            </a:r>
            <a:r>
              <a:rPr lang="en-US" b="1">
                <a:solidFill>
                  <a:srgbClr val="4E4F4E"/>
                </a:solidFill>
                <a:cs typeface="Arial" panose="020B0604020202020204" pitchFamily="34" charset="0"/>
              </a:rPr>
              <a:t>DLBCL</a:t>
            </a:r>
            <a:r>
              <a:rPr lang="en-US">
                <a:solidFill>
                  <a:srgbClr val="4E4F4E"/>
                </a:solidFill>
                <a:cs typeface="Arial" panose="020B0604020202020204" pitchFamily="34" charset="0"/>
              </a:rPr>
              <a:t>, diffuse large B-cell lymphoma; </a:t>
            </a:r>
            <a:r>
              <a:rPr lang="en-US" b="1">
                <a:solidFill>
                  <a:srgbClr val="4E4F4E"/>
                </a:solidFill>
                <a:cs typeface="Arial" panose="020B0604020202020204" pitchFamily="34" charset="0"/>
              </a:rPr>
              <a:t>FL</a:t>
            </a:r>
            <a:r>
              <a:rPr lang="en-US">
                <a:solidFill>
                  <a:srgbClr val="4E4F4E"/>
                </a:solidFill>
                <a:cs typeface="Arial" panose="020B0604020202020204" pitchFamily="34" charset="0"/>
              </a:rPr>
              <a:t>, follicular lymphoma; </a:t>
            </a:r>
            <a:r>
              <a:rPr lang="en-US" b="1">
                <a:solidFill>
                  <a:srgbClr val="4E4F4E"/>
                </a:solidFill>
                <a:cs typeface="Arial" panose="020B0604020202020204" pitchFamily="34" charset="0"/>
              </a:rPr>
              <a:t>MZL</a:t>
            </a:r>
            <a:r>
              <a:rPr lang="en-US">
                <a:solidFill>
                  <a:srgbClr val="4E4F4E"/>
                </a:solidFill>
                <a:cs typeface="Arial" panose="020B0604020202020204" pitchFamily="34" charset="0"/>
              </a:rPr>
              <a:t>, marginal zone lymphoma; </a:t>
            </a:r>
            <a:br>
              <a:rPr lang="en-US">
                <a:solidFill>
                  <a:srgbClr val="4E4F4E"/>
                </a:solidFill>
                <a:cs typeface="Arial" panose="020B0604020202020204" pitchFamily="34" charset="0"/>
              </a:rPr>
            </a:br>
            <a:r>
              <a:rPr lang="en-US" b="1">
                <a:solidFill>
                  <a:srgbClr val="4E4F4E"/>
                </a:solidFill>
                <a:cs typeface="Arial" panose="020B0604020202020204" pitchFamily="34" charset="0"/>
              </a:rPr>
              <a:t>NHL, </a:t>
            </a:r>
            <a:r>
              <a:rPr lang="en-US">
                <a:solidFill>
                  <a:srgbClr val="4E4F4E"/>
                </a:solidFill>
                <a:cs typeface="Arial" panose="020B0604020202020204" pitchFamily="34" charset="0"/>
              </a:rPr>
              <a:t>non-Hodgkin’s lymphoma; </a:t>
            </a:r>
            <a:r>
              <a:rPr lang="en-US" b="1">
                <a:solidFill>
                  <a:srgbClr val="4E4F4E"/>
                </a:solidFill>
                <a:cs typeface="Arial" panose="020B0604020202020204" pitchFamily="34" charset="0"/>
              </a:rPr>
              <a:t>PD</a:t>
            </a:r>
            <a:r>
              <a:rPr lang="en-US">
                <a:solidFill>
                  <a:srgbClr val="4E4F4E"/>
                </a:solidFill>
                <a:cs typeface="Arial" panose="020B0604020202020204" pitchFamily="34" charset="0"/>
              </a:rPr>
              <a:t>, progressive disease; </a:t>
            </a:r>
            <a:r>
              <a:rPr lang="en-US" b="1">
                <a:solidFill>
                  <a:srgbClr val="4E4F4E"/>
                </a:solidFill>
                <a:cs typeface="Arial" panose="020B0604020202020204" pitchFamily="34" charset="0"/>
              </a:rPr>
              <a:t>PR</a:t>
            </a:r>
            <a:r>
              <a:rPr lang="en-US">
                <a:solidFill>
                  <a:srgbClr val="4E4F4E"/>
                </a:solidFill>
                <a:cs typeface="Arial" panose="020B0604020202020204" pitchFamily="34" charset="0"/>
              </a:rPr>
              <a:t>, partial response; </a:t>
            </a:r>
            <a:r>
              <a:rPr lang="en-US" b="1">
                <a:solidFill>
                  <a:srgbClr val="4E4F4E"/>
                </a:solidFill>
                <a:cs typeface="Arial" panose="020B0604020202020204" pitchFamily="34" charset="0"/>
              </a:rPr>
              <a:t>SD</a:t>
            </a:r>
            <a:r>
              <a:rPr lang="en-US">
                <a:solidFill>
                  <a:srgbClr val="4E4F4E"/>
                </a:solidFill>
                <a:cs typeface="Arial" panose="020B0604020202020204" pitchFamily="34" charset="0"/>
              </a:rPr>
              <a:t>, stable disease; </a:t>
            </a:r>
            <a:r>
              <a:rPr lang="en-US" b="1">
                <a:solidFill>
                  <a:srgbClr val="4E4F4E"/>
                </a:solidFill>
                <a:cs typeface="Arial" panose="020B0604020202020204" pitchFamily="34" charset="0"/>
              </a:rPr>
              <a:t>TF-NHL</a:t>
            </a:r>
            <a:r>
              <a:rPr lang="en-US">
                <a:solidFill>
                  <a:srgbClr val="4E4F4E"/>
                </a:solidFill>
                <a:cs typeface="Arial" panose="020B0604020202020204" pitchFamily="34" charset="0"/>
              </a:rPr>
              <a:t>, transformed NHL. </a:t>
            </a:r>
          </a:p>
          <a:p>
            <a:r>
              <a:rPr lang="en-US" b="1">
                <a:solidFill>
                  <a:srgbClr val="4E4F4E"/>
                </a:solidFill>
                <a:cs typeface="Arial" panose="020B0604020202020204" pitchFamily="34" charset="0"/>
              </a:rPr>
              <a:t>Li C,</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7558 presented at ASCO 2023. Li C,</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P626 presented at EHA2023.</a:t>
            </a:r>
          </a:p>
        </p:txBody>
      </p:sp>
      <p:sp>
        <p:nvSpPr>
          <p:cNvPr id="784" name="Rechteck 783">
            <a:extLst>
              <a:ext uri="{FF2B5EF4-FFF2-40B4-BE49-F238E27FC236}">
                <a16:creationId xmlns:a16="http://schemas.microsoft.com/office/drawing/2014/main" id="{5760A434-A913-3961-C666-13C9BA065912}"/>
              </a:ext>
            </a:extLst>
          </p:cNvPr>
          <p:cNvSpPr/>
          <p:nvPr/>
        </p:nvSpPr>
        <p:spPr>
          <a:xfrm>
            <a:off x="1187851" y="1749162"/>
            <a:ext cx="403621"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7" name="Rechteck 786">
            <a:extLst>
              <a:ext uri="{FF2B5EF4-FFF2-40B4-BE49-F238E27FC236}">
                <a16:creationId xmlns:a16="http://schemas.microsoft.com/office/drawing/2014/main" id="{252C49A4-B6CD-6E3C-20AB-0C523F1850CD}"/>
              </a:ext>
            </a:extLst>
          </p:cNvPr>
          <p:cNvSpPr/>
          <p:nvPr/>
        </p:nvSpPr>
        <p:spPr>
          <a:xfrm>
            <a:off x="1187853" y="1847016"/>
            <a:ext cx="335625"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8" name="Rechteck 787">
            <a:extLst>
              <a:ext uri="{FF2B5EF4-FFF2-40B4-BE49-F238E27FC236}">
                <a16:creationId xmlns:a16="http://schemas.microsoft.com/office/drawing/2014/main" id="{9BF1EF5E-A669-067B-5A18-0A98A3BE4E5F}"/>
              </a:ext>
            </a:extLst>
          </p:cNvPr>
          <p:cNvSpPr/>
          <p:nvPr/>
        </p:nvSpPr>
        <p:spPr>
          <a:xfrm>
            <a:off x="1187851" y="1942417"/>
            <a:ext cx="246726"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9" name="Rechteck 788">
            <a:extLst>
              <a:ext uri="{FF2B5EF4-FFF2-40B4-BE49-F238E27FC236}">
                <a16:creationId xmlns:a16="http://schemas.microsoft.com/office/drawing/2014/main" id="{6322A618-F69C-0049-E596-F7219278D847}"/>
              </a:ext>
            </a:extLst>
          </p:cNvPr>
          <p:cNvSpPr/>
          <p:nvPr/>
        </p:nvSpPr>
        <p:spPr>
          <a:xfrm>
            <a:off x="1187851" y="2250106"/>
            <a:ext cx="4545010" cy="6882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0" name="Rechteck 789">
            <a:extLst>
              <a:ext uri="{FF2B5EF4-FFF2-40B4-BE49-F238E27FC236}">
                <a16:creationId xmlns:a16="http://schemas.microsoft.com/office/drawing/2014/main" id="{1769093D-54D5-5E80-1BAB-A7687AE5F9F3}"/>
              </a:ext>
            </a:extLst>
          </p:cNvPr>
          <p:cNvSpPr/>
          <p:nvPr/>
        </p:nvSpPr>
        <p:spPr>
          <a:xfrm>
            <a:off x="1187851" y="2344996"/>
            <a:ext cx="4449609" cy="6882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1" name="Rechteck 790">
            <a:extLst>
              <a:ext uri="{FF2B5EF4-FFF2-40B4-BE49-F238E27FC236}">
                <a16:creationId xmlns:a16="http://schemas.microsoft.com/office/drawing/2014/main" id="{0FD695A7-6862-C113-2A85-D54103E3AE56}"/>
              </a:ext>
            </a:extLst>
          </p:cNvPr>
          <p:cNvSpPr/>
          <p:nvPr/>
        </p:nvSpPr>
        <p:spPr>
          <a:xfrm>
            <a:off x="1187851" y="2439563"/>
            <a:ext cx="991198" cy="688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2" name="Rechteck 791">
            <a:extLst>
              <a:ext uri="{FF2B5EF4-FFF2-40B4-BE49-F238E27FC236}">
                <a16:creationId xmlns:a16="http://schemas.microsoft.com/office/drawing/2014/main" id="{D7A838D2-078C-FF57-349D-ED54A93E0FBE}"/>
              </a:ext>
            </a:extLst>
          </p:cNvPr>
          <p:cNvSpPr/>
          <p:nvPr/>
        </p:nvSpPr>
        <p:spPr>
          <a:xfrm>
            <a:off x="1187851" y="2533168"/>
            <a:ext cx="640599" cy="6882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3" name="Rechteck 792">
            <a:extLst>
              <a:ext uri="{FF2B5EF4-FFF2-40B4-BE49-F238E27FC236}">
                <a16:creationId xmlns:a16="http://schemas.microsoft.com/office/drawing/2014/main" id="{D19702CA-AB10-65CD-7ED0-0090D964DF59}"/>
              </a:ext>
            </a:extLst>
          </p:cNvPr>
          <p:cNvSpPr/>
          <p:nvPr/>
        </p:nvSpPr>
        <p:spPr>
          <a:xfrm>
            <a:off x="1187853" y="2625534"/>
            <a:ext cx="119260"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4" name="Rechteck 793">
            <a:extLst>
              <a:ext uri="{FF2B5EF4-FFF2-40B4-BE49-F238E27FC236}">
                <a16:creationId xmlns:a16="http://schemas.microsoft.com/office/drawing/2014/main" id="{8CFB4FDC-3EFC-3F73-D0EF-710D5B8754CE}"/>
              </a:ext>
            </a:extLst>
          </p:cNvPr>
          <p:cNvSpPr/>
          <p:nvPr/>
        </p:nvSpPr>
        <p:spPr>
          <a:xfrm>
            <a:off x="1187851" y="2718245"/>
            <a:ext cx="58393" cy="688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5" name="Rechteck 794">
            <a:extLst>
              <a:ext uri="{FF2B5EF4-FFF2-40B4-BE49-F238E27FC236}">
                <a16:creationId xmlns:a16="http://schemas.microsoft.com/office/drawing/2014/main" id="{611794F2-C925-804E-7A9A-F967FCC56C78}"/>
              </a:ext>
            </a:extLst>
          </p:cNvPr>
          <p:cNvSpPr/>
          <p:nvPr/>
        </p:nvSpPr>
        <p:spPr>
          <a:xfrm>
            <a:off x="1187851" y="3027850"/>
            <a:ext cx="3581211" cy="6882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6" name="Rechteck 795">
            <a:extLst>
              <a:ext uri="{FF2B5EF4-FFF2-40B4-BE49-F238E27FC236}">
                <a16:creationId xmlns:a16="http://schemas.microsoft.com/office/drawing/2014/main" id="{04C6E30F-7FC2-E88F-1D17-1FD84CD36F27}"/>
              </a:ext>
            </a:extLst>
          </p:cNvPr>
          <p:cNvSpPr/>
          <p:nvPr/>
        </p:nvSpPr>
        <p:spPr>
          <a:xfrm>
            <a:off x="1187851" y="3123033"/>
            <a:ext cx="3398240"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7" name="Rechteck 796">
            <a:extLst>
              <a:ext uri="{FF2B5EF4-FFF2-40B4-BE49-F238E27FC236}">
                <a16:creationId xmlns:a16="http://schemas.microsoft.com/office/drawing/2014/main" id="{DD31210B-E048-6573-5C14-98FE610B7C0A}"/>
              </a:ext>
            </a:extLst>
          </p:cNvPr>
          <p:cNvSpPr/>
          <p:nvPr/>
        </p:nvSpPr>
        <p:spPr>
          <a:xfrm>
            <a:off x="1187851" y="3219277"/>
            <a:ext cx="2957928" cy="6882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8" name="Rechteck 797">
            <a:extLst>
              <a:ext uri="{FF2B5EF4-FFF2-40B4-BE49-F238E27FC236}">
                <a16:creationId xmlns:a16="http://schemas.microsoft.com/office/drawing/2014/main" id="{DA16781C-B175-AC63-756E-F680B2D19681}"/>
              </a:ext>
            </a:extLst>
          </p:cNvPr>
          <p:cNvSpPr/>
          <p:nvPr/>
        </p:nvSpPr>
        <p:spPr>
          <a:xfrm>
            <a:off x="1187851" y="3312438"/>
            <a:ext cx="1841971" cy="6882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9" name="Rechteck 798">
            <a:extLst>
              <a:ext uri="{FF2B5EF4-FFF2-40B4-BE49-F238E27FC236}">
                <a16:creationId xmlns:a16="http://schemas.microsoft.com/office/drawing/2014/main" id="{B4C7AB66-4F9E-7A3A-7424-B831821B35B0}"/>
              </a:ext>
            </a:extLst>
          </p:cNvPr>
          <p:cNvSpPr/>
          <p:nvPr/>
        </p:nvSpPr>
        <p:spPr>
          <a:xfrm>
            <a:off x="1187851" y="3408084"/>
            <a:ext cx="1653618"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0" name="Rechteck 799">
            <a:extLst>
              <a:ext uri="{FF2B5EF4-FFF2-40B4-BE49-F238E27FC236}">
                <a16:creationId xmlns:a16="http://schemas.microsoft.com/office/drawing/2014/main" id="{08B0FC11-C548-9411-4E9F-2B1909D24A82}"/>
              </a:ext>
            </a:extLst>
          </p:cNvPr>
          <p:cNvSpPr/>
          <p:nvPr/>
        </p:nvSpPr>
        <p:spPr>
          <a:xfrm>
            <a:off x="1187851" y="3502763"/>
            <a:ext cx="1015651" cy="6882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1" name="Rechteck 800">
            <a:extLst>
              <a:ext uri="{FF2B5EF4-FFF2-40B4-BE49-F238E27FC236}">
                <a16:creationId xmlns:a16="http://schemas.microsoft.com/office/drawing/2014/main" id="{282ECBEB-E9C1-5730-9208-8B1B7C6BBCE3}"/>
              </a:ext>
            </a:extLst>
          </p:cNvPr>
          <p:cNvSpPr/>
          <p:nvPr/>
        </p:nvSpPr>
        <p:spPr>
          <a:xfrm>
            <a:off x="1187851" y="3598303"/>
            <a:ext cx="983366"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2" name="Rechteck 801">
            <a:extLst>
              <a:ext uri="{FF2B5EF4-FFF2-40B4-BE49-F238E27FC236}">
                <a16:creationId xmlns:a16="http://schemas.microsoft.com/office/drawing/2014/main" id="{26B05B1E-15F1-3710-F5FC-DE8CDBD5C386}"/>
              </a:ext>
            </a:extLst>
          </p:cNvPr>
          <p:cNvSpPr/>
          <p:nvPr/>
        </p:nvSpPr>
        <p:spPr>
          <a:xfrm>
            <a:off x="1187851" y="3693478"/>
            <a:ext cx="873285"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3" name="Rechteck 802">
            <a:extLst>
              <a:ext uri="{FF2B5EF4-FFF2-40B4-BE49-F238E27FC236}">
                <a16:creationId xmlns:a16="http://schemas.microsoft.com/office/drawing/2014/main" id="{A531FCAD-427C-0445-5713-86057FF5EEB8}"/>
              </a:ext>
            </a:extLst>
          </p:cNvPr>
          <p:cNvSpPr/>
          <p:nvPr/>
        </p:nvSpPr>
        <p:spPr>
          <a:xfrm>
            <a:off x="1187851" y="3783840"/>
            <a:ext cx="704500"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4" name="Rechteck 803">
            <a:extLst>
              <a:ext uri="{FF2B5EF4-FFF2-40B4-BE49-F238E27FC236}">
                <a16:creationId xmlns:a16="http://schemas.microsoft.com/office/drawing/2014/main" id="{9416F4AB-4B62-DEA1-5296-DD344571C719}"/>
              </a:ext>
            </a:extLst>
          </p:cNvPr>
          <p:cNvSpPr/>
          <p:nvPr/>
        </p:nvSpPr>
        <p:spPr>
          <a:xfrm>
            <a:off x="1187851" y="3882163"/>
            <a:ext cx="403621" cy="688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5" name="Rechteck 804">
            <a:extLst>
              <a:ext uri="{FF2B5EF4-FFF2-40B4-BE49-F238E27FC236}">
                <a16:creationId xmlns:a16="http://schemas.microsoft.com/office/drawing/2014/main" id="{C9E228B3-2232-A6B8-6640-6272D2023E06}"/>
              </a:ext>
            </a:extLst>
          </p:cNvPr>
          <p:cNvSpPr/>
          <p:nvPr/>
        </p:nvSpPr>
        <p:spPr>
          <a:xfrm>
            <a:off x="1187851" y="4190175"/>
            <a:ext cx="1597354"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6" name="Rechteck 805">
            <a:extLst>
              <a:ext uri="{FF2B5EF4-FFF2-40B4-BE49-F238E27FC236}">
                <a16:creationId xmlns:a16="http://schemas.microsoft.com/office/drawing/2014/main" id="{00CA7E97-9F3D-106A-68E3-8B2A8F8BF494}"/>
              </a:ext>
            </a:extLst>
          </p:cNvPr>
          <p:cNvSpPr/>
          <p:nvPr/>
        </p:nvSpPr>
        <p:spPr>
          <a:xfrm>
            <a:off x="1187851" y="4285341"/>
            <a:ext cx="1548927"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7" name="Rechteck 806">
            <a:extLst>
              <a:ext uri="{FF2B5EF4-FFF2-40B4-BE49-F238E27FC236}">
                <a16:creationId xmlns:a16="http://schemas.microsoft.com/office/drawing/2014/main" id="{70B73F7F-01B9-80F1-8366-2D6C23AE3DF6}"/>
              </a:ext>
            </a:extLst>
          </p:cNvPr>
          <p:cNvSpPr/>
          <p:nvPr/>
        </p:nvSpPr>
        <p:spPr>
          <a:xfrm>
            <a:off x="1187851" y="4380270"/>
            <a:ext cx="1404604"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8" name="Rechteck 807">
            <a:extLst>
              <a:ext uri="{FF2B5EF4-FFF2-40B4-BE49-F238E27FC236}">
                <a16:creationId xmlns:a16="http://schemas.microsoft.com/office/drawing/2014/main" id="{FFA8E33E-6581-FF74-794F-F4D40C13371F}"/>
              </a:ext>
            </a:extLst>
          </p:cNvPr>
          <p:cNvSpPr/>
          <p:nvPr/>
        </p:nvSpPr>
        <p:spPr>
          <a:xfrm>
            <a:off x="1187851" y="4474047"/>
            <a:ext cx="1326326"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9" name="Rechteck 808">
            <a:extLst>
              <a:ext uri="{FF2B5EF4-FFF2-40B4-BE49-F238E27FC236}">
                <a16:creationId xmlns:a16="http://schemas.microsoft.com/office/drawing/2014/main" id="{9335DDB7-99A6-3015-5E4C-1735DF87F13D}"/>
              </a:ext>
            </a:extLst>
          </p:cNvPr>
          <p:cNvSpPr/>
          <p:nvPr/>
        </p:nvSpPr>
        <p:spPr>
          <a:xfrm>
            <a:off x="1187851" y="4563833"/>
            <a:ext cx="1012721" cy="6882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0" name="Rechteck 809">
            <a:extLst>
              <a:ext uri="{FF2B5EF4-FFF2-40B4-BE49-F238E27FC236}">
                <a16:creationId xmlns:a16="http://schemas.microsoft.com/office/drawing/2014/main" id="{8DDFE44B-5A5D-1908-C89D-0FEBC7BDAE43}"/>
              </a:ext>
            </a:extLst>
          </p:cNvPr>
          <p:cNvSpPr/>
          <p:nvPr/>
        </p:nvSpPr>
        <p:spPr>
          <a:xfrm>
            <a:off x="1187851" y="4662253"/>
            <a:ext cx="807736"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1" name="Rechteck 810">
            <a:extLst>
              <a:ext uri="{FF2B5EF4-FFF2-40B4-BE49-F238E27FC236}">
                <a16:creationId xmlns:a16="http://schemas.microsoft.com/office/drawing/2014/main" id="{1F97ED8B-8F65-859E-8617-00B73E5D13BF}"/>
              </a:ext>
            </a:extLst>
          </p:cNvPr>
          <p:cNvSpPr/>
          <p:nvPr/>
        </p:nvSpPr>
        <p:spPr>
          <a:xfrm>
            <a:off x="1187851" y="4752193"/>
            <a:ext cx="782779" cy="6882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2" name="Rechteck 811">
            <a:extLst>
              <a:ext uri="{FF2B5EF4-FFF2-40B4-BE49-F238E27FC236}">
                <a16:creationId xmlns:a16="http://schemas.microsoft.com/office/drawing/2014/main" id="{EF612A93-14A4-BC7B-5CA9-DDD7E4B32B36}"/>
              </a:ext>
            </a:extLst>
          </p:cNvPr>
          <p:cNvSpPr/>
          <p:nvPr/>
        </p:nvSpPr>
        <p:spPr>
          <a:xfrm>
            <a:off x="1187851" y="4852636"/>
            <a:ext cx="763213"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3" name="Rechteck 812">
            <a:extLst>
              <a:ext uri="{FF2B5EF4-FFF2-40B4-BE49-F238E27FC236}">
                <a16:creationId xmlns:a16="http://schemas.microsoft.com/office/drawing/2014/main" id="{15FF2327-E632-E22F-FF70-C3975743AB35}"/>
              </a:ext>
            </a:extLst>
          </p:cNvPr>
          <p:cNvSpPr/>
          <p:nvPr/>
        </p:nvSpPr>
        <p:spPr>
          <a:xfrm>
            <a:off x="1187851" y="4949750"/>
            <a:ext cx="743640"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4" name="Rechteck 813">
            <a:extLst>
              <a:ext uri="{FF2B5EF4-FFF2-40B4-BE49-F238E27FC236}">
                <a16:creationId xmlns:a16="http://schemas.microsoft.com/office/drawing/2014/main" id="{15E43E63-B557-0D66-0FA7-5652C25C01B7}"/>
              </a:ext>
            </a:extLst>
          </p:cNvPr>
          <p:cNvSpPr/>
          <p:nvPr/>
        </p:nvSpPr>
        <p:spPr>
          <a:xfrm>
            <a:off x="1187851" y="5043844"/>
            <a:ext cx="474563"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5" name="Rechteck 814">
            <a:extLst>
              <a:ext uri="{FF2B5EF4-FFF2-40B4-BE49-F238E27FC236}">
                <a16:creationId xmlns:a16="http://schemas.microsoft.com/office/drawing/2014/main" id="{1B23E410-3ACE-44E9-E7C6-91570862D889}"/>
              </a:ext>
            </a:extLst>
          </p:cNvPr>
          <p:cNvSpPr/>
          <p:nvPr/>
        </p:nvSpPr>
        <p:spPr>
          <a:xfrm>
            <a:off x="1187851" y="5135497"/>
            <a:ext cx="474562" cy="6882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6" name="Rechteck 815">
            <a:extLst>
              <a:ext uri="{FF2B5EF4-FFF2-40B4-BE49-F238E27FC236}">
                <a16:creationId xmlns:a16="http://schemas.microsoft.com/office/drawing/2014/main" id="{5DA6511C-7E04-8843-7A82-070FA9E5C59B}"/>
              </a:ext>
            </a:extLst>
          </p:cNvPr>
          <p:cNvSpPr/>
          <p:nvPr/>
        </p:nvSpPr>
        <p:spPr>
          <a:xfrm>
            <a:off x="1187851" y="5233171"/>
            <a:ext cx="430530"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7" name="Rechteck 816">
            <a:extLst>
              <a:ext uri="{FF2B5EF4-FFF2-40B4-BE49-F238E27FC236}">
                <a16:creationId xmlns:a16="http://schemas.microsoft.com/office/drawing/2014/main" id="{C1137F2D-CCBD-8D5B-AF64-A92F9288B9AC}"/>
              </a:ext>
            </a:extLst>
          </p:cNvPr>
          <p:cNvSpPr/>
          <p:nvPr/>
        </p:nvSpPr>
        <p:spPr>
          <a:xfrm>
            <a:off x="1187851" y="5327940"/>
            <a:ext cx="438358" cy="6882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8" name="Rechteck 817">
            <a:extLst>
              <a:ext uri="{FF2B5EF4-FFF2-40B4-BE49-F238E27FC236}">
                <a16:creationId xmlns:a16="http://schemas.microsoft.com/office/drawing/2014/main" id="{52E440BD-2624-F3F6-9A78-C7166766380E}"/>
              </a:ext>
            </a:extLst>
          </p:cNvPr>
          <p:cNvSpPr/>
          <p:nvPr/>
        </p:nvSpPr>
        <p:spPr>
          <a:xfrm>
            <a:off x="1187851" y="5422269"/>
            <a:ext cx="403621"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9" name="Rechteck 818">
            <a:extLst>
              <a:ext uri="{FF2B5EF4-FFF2-40B4-BE49-F238E27FC236}">
                <a16:creationId xmlns:a16="http://schemas.microsoft.com/office/drawing/2014/main" id="{5531E280-ACC5-2776-302D-799162EE82D7}"/>
              </a:ext>
            </a:extLst>
          </p:cNvPr>
          <p:cNvSpPr/>
          <p:nvPr/>
        </p:nvSpPr>
        <p:spPr>
          <a:xfrm>
            <a:off x="1187851" y="5515712"/>
            <a:ext cx="403621" cy="688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0" name="Rechteck 819">
            <a:extLst>
              <a:ext uri="{FF2B5EF4-FFF2-40B4-BE49-F238E27FC236}">
                <a16:creationId xmlns:a16="http://schemas.microsoft.com/office/drawing/2014/main" id="{001D1A19-6A1A-2B20-120D-941FDFE15906}"/>
              </a:ext>
            </a:extLst>
          </p:cNvPr>
          <p:cNvSpPr/>
          <p:nvPr/>
        </p:nvSpPr>
        <p:spPr>
          <a:xfrm>
            <a:off x="4161662" y="5002056"/>
            <a:ext cx="97846" cy="9784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1" name="Rechteck 820">
            <a:extLst>
              <a:ext uri="{FF2B5EF4-FFF2-40B4-BE49-F238E27FC236}">
                <a16:creationId xmlns:a16="http://schemas.microsoft.com/office/drawing/2014/main" id="{B061304F-8ED5-3E3C-915E-0E090B811DE9}"/>
              </a:ext>
            </a:extLst>
          </p:cNvPr>
          <p:cNvSpPr/>
          <p:nvPr/>
        </p:nvSpPr>
        <p:spPr>
          <a:xfrm>
            <a:off x="4161661" y="5148833"/>
            <a:ext cx="97846" cy="9784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2" name="Rechteck 821">
            <a:extLst>
              <a:ext uri="{FF2B5EF4-FFF2-40B4-BE49-F238E27FC236}">
                <a16:creationId xmlns:a16="http://schemas.microsoft.com/office/drawing/2014/main" id="{A0587C0A-BE23-ED31-D7F2-6A9C80636566}"/>
              </a:ext>
            </a:extLst>
          </p:cNvPr>
          <p:cNvSpPr/>
          <p:nvPr/>
        </p:nvSpPr>
        <p:spPr>
          <a:xfrm>
            <a:off x="4161660" y="5295610"/>
            <a:ext cx="97846" cy="9784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3" name="Rechteck 822">
            <a:extLst>
              <a:ext uri="{FF2B5EF4-FFF2-40B4-BE49-F238E27FC236}">
                <a16:creationId xmlns:a16="http://schemas.microsoft.com/office/drawing/2014/main" id="{8F9BE743-EBB9-8514-5E0E-8540422490A9}"/>
              </a:ext>
            </a:extLst>
          </p:cNvPr>
          <p:cNvSpPr/>
          <p:nvPr/>
        </p:nvSpPr>
        <p:spPr>
          <a:xfrm>
            <a:off x="4161659" y="5442387"/>
            <a:ext cx="97846" cy="9784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4" name="Rechteck 823">
            <a:extLst>
              <a:ext uri="{FF2B5EF4-FFF2-40B4-BE49-F238E27FC236}">
                <a16:creationId xmlns:a16="http://schemas.microsoft.com/office/drawing/2014/main" id="{AFFFB31D-6FB3-A0AF-6FBD-32C0A0981F83}"/>
              </a:ext>
            </a:extLst>
          </p:cNvPr>
          <p:cNvSpPr/>
          <p:nvPr/>
        </p:nvSpPr>
        <p:spPr>
          <a:xfrm>
            <a:off x="5116427" y="5033957"/>
            <a:ext cx="68493" cy="68493"/>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5" name="Gleichschenkliges Dreieck 824">
            <a:extLst>
              <a:ext uri="{FF2B5EF4-FFF2-40B4-BE49-F238E27FC236}">
                <a16:creationId xmlns:a16="http://schemas.microsoft.com/office/drawing/2014/main" id="{CBC8CC67-9E17-C50B-6A73-406C8A467F33}"/>
              </a:ext>
            </a:extLst>
          </p:cNvPr>
          <p:cNvSpPr/>
          <p:nvPr/>
        </p:nvSpPr>
        <p:spPr>
          <a:xfrm rot="10800000">
            <a:off x="5129470" y="4613392"/>
            <a:ext cx="54480" cy="46966"/>
          </a:xfrm>
          <a:prstGeom prst="triangl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6" name="Ellipse 825">
            <a:extLst>
              <a:ext uri="{FF2B5EF4-FFF2-40B4-BE49-F238E27FC236}">
                <a16:creationId xmlns:a16="http://schemas.microsoft.com/office/drawing/2014/main" id="{4B552DFC-E478-A100-31EF-E6176A7102F6}"/>
              </a:ext>
            </a:extLst>
          </p:cNvPr>
          <p:cNvSpPr/>
          <p:nvPr/>
        </p:nvSpPr>
        <p:spPr>
          <a:xfrm>
            <a:off x="5118761" y="4748003"/>
            <a:ext cx="67966" cy="67966"/>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7" name="Gleichschenkliges Dreieck 826">
            <a:extLst>
              <a:ext uri="{FF2B5EF4-FFF2-40B4-BE49-F238E27FC236}">
                <a16:creationId xmlns:a16="http://schemas.microsoft.com/office/drawing/2014/main" id="{938FFAC0-B080-36C7-0D01-F740614A013C}"/>
              </a:ext>
            </a:extLst>
          </p:cNvPr>
          <p:cNvSpPr/>
          <p:nvPr/>
        </p:nvSpPr>
        <p:spPr>
          <a:xfrm>
            <a:off x="5123791" y="4895423"/>
            <a:ext cx="54480" cy="46966"/>
          </a:xfrm>
          <a:prstGeom prst="triangl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8" name="Gleichschenkliges Dreieck 827">
            <a:extLst>
              <a:ext uri="{FF2B5EF4-FFF2-40B4-BE49-F238E27FC236}">
                <a16:creationId xmlns:a16="http://schemas.microsoft.com/office/drawing/2014/main" id="{585A9402-BACF-0F2C-2855-AA123B40F9A6}"/>
              </a:ext>
            </a:extLst>
          </p:cNvPr>
          <p:cNvSpPr/>
          <p:nvPr/>
        </p:nvSpPr>
        <p:spPr>
          <a:xfrm rot="5400000">
            <a:off x="5121832" y="5326063"/>
            <a:ext cx="54480" cy="46966"/>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9" name="Rechteck 828">
            <a:extLst>
              <a:ext uri="{FF2B5EF4-FFF2-40B4-BE49-F238E27FC236}">
                <a16:creationId xmlns:a16="http://schemas.microsoft.com/office/drawing/2014/main" id="{525CC484-DC92-C360-D90B-B62D434AFEE3}"/>
              </a:ext>
            </a:extLst>
          </p:cNvPr>
          <p:cNvSpPr/>
          <p:nvPr/>
        </p:nvSpPr>
        <p:spPr>
          <a:xfrm rot="18900000">
            <a:off x="5128224" y="5472757"/>
            <a:ext cx="49725" cy="4696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0" name="Gleichschenkliges Dreieck 829">
            <a:extLst>
              <a:ext uri="{FF2B5EF4-FFF2-40B4-BE49-F238E27FC236}">
                <a16:creationId xmlns:a16="http://schemas.microsoft.com/office/drawing/2014/main" id="{8B9D0BAF-CDD0-8B2B-6D4E-F4831B87935D}"/>
              </a:ext>
            </a:extLst>
          </p:cNvPr>
          <p:cNvSpPr/>
          <p:nvPr/>
        </p:nvSpPr>
        <p:spPr>
          <a:xfrm rot="5400000">
            <a:off x="3240695" y="3804841"/>
            <a:ext cx="54480" cy="46966"/>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1" name="Gleichschenkliges Dreieck 830">
            <a:extLst>
              <a:ext uri="{FF2B5EF4-FFF2-40B4-BE49-F238E27FC236}">
                <a16:creationId xmlns:a16="http://schemas.microsoft.com/office/drawing/2014/main" id="{6EBF9E5B-18E6-14A1-E9F9-62A0B5065792}"/>
              </a:ext>
            </a:extLst>
          </p:cNvPr>
          <p:cNvSpPr/>
          <p:nvPr/>
        </p:nvSpPr>
        <p:spPr>
          <a:xfrm rot="5400000">
            <a:off x="3822887" y="3698185"/>
            <a:ext cx="54480" cy="46966"/>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2" name="Gleichschenkliges Dreieck 831">
            <a:extLst>
              <a:ext uri="{FF2B5EF4-FFF2-40B4-BE49-F238E27FC236}">
                <a16:creationId xmlns:a16="http://schemas.microsoft.com/office/drawing/2014/main" id="{1DA69DF8-6E04-571A-D37F-5D1BECE60F3D}"/>
              </a:ext>
            </a:extLst>
          </p:cNvPr>
          <p:cNvSpPr/>
          <p:nvPr/>
        </p:nvSpPr>
        <p:spPr>
          <a:xfrm rot="5400000">
            <a:off x="3157525" y="5521016"/>
            <a:ext cx="54480" cy="46966"/>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3" name="Gleichschenkliges Dreieck 832">
            <a:extLst>
              <a:ext uri="{FF2B5EF4-FFF2-40B4-BE49-F238E27FC236}">
                <a16:creationId xmlns:a16="http://schemas.microsoft.com/office/drawing/2014/main" id="{FF978768-DB9D-553E-7BAA-9AD7BB2CC0D0}"/>
              </a:ext>
            </a:extLst>
          </p:cNvPr>
          <p:cNvSpPr/>
          <p:nvPr/>
        </p:nvSpPr>
        <p:spPr>
          <a:xfrm rot="5400000">
            <a:off x="2486938" y="5425252"/>
            <a:ext cx="54480" cy="46966"/>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4" name="Gleichschenkliges Dreieck 833">
            <a:extLst>
              <a:ext uri="{FF2B5EF4-FFF2-40B4-BE49-F238E27FC236}">
                <a16:creationId xmlns:a16="http://schemas.microsoft.com/office/drawing/2014/main" id="{FBE8E6A1-8020-1CC2-7E68-5A418CEDC75E}"/>
              </a:ext>
            </a:extLst>
          </p:cNvPr>
          <p:cNvSpPr/>
          <p:nvPr/>
        </p:nvSpPr>
        <p:spPr>
          <a:xfrm rot="5400000">
            <a:off x="1908173" y="5331697"/>
            <a:ext cx="54480" cy="46966"/>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5" name="Gleichschenkliges Dreieck 834">
            <a:extLst>
              <a:ext uri="{FF2B5EF4-FFF2-40B4-BE49-F238E27FC236}">
                <a16:creationId xmlns:a16="http://schemas.microsoft.com/office/drawing/2014/main" id="{42BF2476-0249-9F24-92DE-4FA0CF264AAE}"/>
              </a:ext>
            </a:extLst>
          </p:cNvPr>
          <p:cNvSpPr/>
          <p:nvPr/>
        </p:nvSpPr>
        <p:spPr>
          <a:xfrm rot="5400000">
            <a:off x="2018738" y="4959441"/>
            <a:ext cx="54480" cy="46966"/>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6" name="Gleichschenkliges Dreieck 835">
            <a:extLst>
              <a:ext uri="{FF2B5EF4-FFF2-40B4-BE49-F238E27FC236}">
                <a16:creationId xmlns:a16="http://schemas.microsoft.com/office/drawing/2014/main" id="{DAB65C9D-4FD6-9DE2-F596-46E3C27212C3}"/>
              </a:ext>
            </a:extLst>
          </p:cNvPr>
          <p:cNvSpPr/>
          <p:nvPr/>
        </p:nvSpPr>
        <p:spPr>
          <a:xfrm rot="5400000">
            <a:off x="2112916" y="1766482"/>
            <a:ext cx="54480" cy="46966"/>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7" name="Rechteck 836">
            <a:extLst>
              <a:ext uri="{FF2B5EF4-FFF2-40B4-BE49-F238E27FC236}">
                <a16:creationId xmlns:a16="http://schemas.microsoft.com/office/drawing/2014/main" id="{84045B0D-53C9-1212-17C1-AB49DC97B1CD}"/>
              </a:ext>
            </a:extLst>
          </p:cNvPr>
          <p:cNvSpPr/>
          <p:nvPr/>
        </p:nvSpPr>
        <p:spPr>
          <a:xfrm>
            <a:off x="2618626" y="4175460"/>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8" name="Rechteck 837">
            <a:extLst>
              <a:ext uri="{FF2B5EF4-FFF2-40B4-BE49-F238E27FC236}">
                <a16:creationId xmlns:a16="http://schemas.microsoft.com/office/drawing/2014/main" id="{3200282A-0E39-0D33-B2B9-CDB673A336C8}"/>
              </a:ext>
            </a:extLst>
          </p:cNvPr>
          <p:cNvSpPr/>
          <p:nvPr/>
        </p:nvSpPr>
        <p:spPr>
          <a:xfrm rot="18900000">
            <a:off x="1195099" y="1760089"/>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9" name="Rechteck 838">
            <a:extLst>
              <a:ext uri="{FF2B5EF4-FFF2-40B4-BE49-F238E27FC236}">
                <a16:creationId xmlns:a16="http://schemas.microsoft.com/office/drawing/2014/main" id="{3DAE558E-AD9E-6206-899F-BFFC1B6ADB5A}"/>
              </a:ext>
            </a:extLst>
          </p:cNvPr>
          <p:cNvSpPr/>
          <p:nvPr/>
        </p:nvSpPr>
        <p:spPr>
          <a:xfrm>
            <a:off x="1927092" y="4284531"/>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0" name="Rechteck 839">
            <a:extLst>
              <a:ext uri="{FF2B5EF4-FFF2-40B4-BE49-F238E27FC236}">
                <a16:creationId xmlns:a16="http://schemas.microsoft.com/office/drawing/2014/main" id="{1365D332-90C9-384E-00F2-4C96A32BA4D7}"/>
              </a:ext>
            </a:extLst>
          </p:cNvPr>
          <p:cNvSpPr/>
          <p:nvPr/>
        </p:nvSpPr>
        <p:spPr>
          <a:xfrm>
            <a:off x="1908203" y="4566009"/>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1" name="Rechteck 840">
            <a:extLst>
              <a:ext uri="{FF2B5EF4-FFF2-40B4-BE49-F238E27FC236}">
                <a16:creationId xmlns:a16="http://schemas.microsoft.com/office/drawing/2014/main" id="{E178A8C4-4A3F-7EA7-FA98-B76E511A15FE}"/>
              </a:ext>
            </a:extLst>
          </p:cNvPr>
          <p:cNvSpPr/>
          <p:nvPr/>
        </p:nvSpPr>
        <p:spPr>
          <a:xfrm>
            <a:off x="1930031" y="4668629"/>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2" name="Rechteck 841">
            <a:extLst>
              <a:ext uri="{FF2B5EF4-FFF2-40B4-BE49-F238E27FC236}">
                <a16:creationId xmlns:a16="http://schemas.microsoft.com/office/drawing/2014/main" id="{2798A2A0-506F-44F1-36C1-DE3D9A8F37BC}"/>
              </a:ext>
            </a:extLst>
          </p:cNvPr>
          <p:cNvSpPr/>
          <p:nvPr/>
        </p:nvSpPr>
        <p:spPr>
          <a:xfrm>
            <a:off x="1919996" y="4762467"/>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3" name="Rechteck 842">
            <a:extLst>
              <a:ext uri="{FF2B5EF4-FFF2-40B4-BE49-F238E27FC236}">
                <a16:creationId xmlns:a16="http://schemas.microsoft.com/office/drawing/2014/main" id="{8FAE78C5-A84C-6D46-1324-0B6F6FC40121}"/>
              </a:ext>
            </a:extLst>
          </p:cNvPr>
          <p:cNvSpPr/>
          <p:nvPr/>
        </p:nvSpPr>
        <p:spPr>
          <a:xfrm>
            <a:off x="1895784" y="4850204"/>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4" name="Rechteck 843">
            <a:extLst>
              <a:ext uri="{FF2B5EF4-FFF2-40B4-BE49-F238E27FC236}">
                <a16:creationId xmlns:a16="http://schemas.microsoft.com/office/drawing/2014/main" id="{C968869C-83FD-7472-591C-C9F9A5343013}"/>
              </a:ext>
            </a:extLst>
          </p:cNvPr>
          <p:cNvSpPr/>
          <p:nvPr/>
        </p:nvSpPr>
        <p:spPr>
          <a:xfrm>
            <a:off x="1612518" y="5041161"/>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5" name="Rechteck 844">
            <a:extLst>
              <a:ext uri="{FF2B5EF4-FFF2-40B4-BE49-F238E27FC236}">
                <a16:creationId xmlns:a16="http://schemas.microsoft.com/office/drawing/2014/main" id="{F0719629-1435-81CA-B163-763416830C97}"/>
              </a:ext>
            </a:extLst>
          </p:cNvPr>
          <p:cNvSpPr/>
          <p:nvPr/>
        </p:nvSpPr>
        <p:spPr>
          <a:xfrm>
            <a:off x="1601752" y="5134109"/>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6" name="Rechteck 845">
            <a:extLst>
              <a:ext uri="{FF2B5EF4-FFF2-40B4-BE49-F238E27FC236}">
                <a16:creationId xmlns:a16="http://schemas.microsoft.com/office/drawing/2014/main" id="{337CE598-041D-AA15-706F-EC17CF072231}"/>
              </a:ext>
            </a:extLst>
          </p:cNvPr>
          <p:cNvSpPr/>
          <p:nvPr/>
        </p:nvSpPr>
        <p:spPr>
          <a:xfrm>
            <a:off x="1559435" y="5230990"/>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7" name="Rechteck 846">
            <a:extLst>
              <a:ext uri="{FF2B5EF4-FFF2-40B4-BE49-F238E27FC236}">
                <a16:creationId xmlns:a16="http://schemas.microsoft.com/office/drawing/2014/main" id="{9E4AB6DC-28CC-F2EC-C7FC-5E4AD1B4BD4F}"/>
              </a:ext>
            </a:extLst>
          </p:cNvPr>
          <p:cNvSpPr/>
          <p:nvPr/>
        </p:nvSpPr>
        <p:spPr>
          <a:xfrm>
            <a:off x="1559435" y="5328628"/>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8" name="Rechteck 847">
            <a:extLst>
              <a:ext uri="{FF2B5EF4-FFF2-40B4-BE49-F238E27FC236}">
                <a16:creationId xmlns:a16="http://schemas.microsoft.com/office/drawing/2014/main" id="{BB61FBCC-9671-FE4A-5BA1-6D47E628C057}"/>
              </a:ext>
            </a:extLst>
          </p:cNvPr>
          <p:cNvSpPr/>
          <p:nvPr/>
        </p:nvSpPr>
        <p:spPr>
          <a:xfrm>
            <a:off x="1404345" y="5423745"/>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9" name="Rechteck 848">
            <a:extLst>
              <a:ext uri="{FF2B5EF4-FFF2-40B4-BE49-F238E27FC236}">
                <a16:creationId xmlns:a16="http://schemas.microsoft.com/office/drawing/2014/main" id="{86132039-CE07-46A2-B0BE-B88E917F1E8D}"/>
              </a:ext>
            </a:extLst>
          </p:cNvPr>
          <p:cNvSpPr/>
          <p:nvPr/>
        </p:nvSpPr>
        <p:spPr>
          <a:xfrm>
            <a:off x="1370098" y="5515877"/>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0" name="Rechteck 849">
            <a:extLst>
              <a:ext uri="{FF2B5EF4-FFF2-40B4-BE49-F238E27FC236}">
                <a16:creationId xmlns:a16="http://schemas.microsoft.com/office/drawing/2014/main" id="{F8B4A6CD-87BA-A989-BD69-7B4B19ED3588}"/>
              </a:ext>
            </a:extLst>
          </p:cNvPr>
          <p:cNvSpPr/>
          <p:nvPr/>
        </p:nvSpPr>
        <p:spPr>
          <a:xfrm>
            <a:off x="1504354" y="3879238"/>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1" name="Rechteck 850">
            <a:extLst>
              <a:ext uri="{FF2B5EF4-FFF2-40B4-BE49-F238E27FC236}">
                <a16:creationId xmlns:a16="http://schemas.microsoft.com/office/drawing/2014/main" id="{9B4D2278-1184-F11C-4713-D94D3DD3C9FB}"/>
              </a:ext>
            </a:extLst>
          </p:cNvPr>
          <p:cNvSpPr/>
          <p:nvPr/>
        </p:nvSpPr>
        <p:spPr>
          <a:xfrm>
            <a:off x="1933943" y="3688617"/>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2" name="Rechteck 851">
            <a:extLst>
              <a:ext uri="{FF2B5EF4-FFF2-40B4-BE49-F238E27FC236}">
                <a16:creationId xmlns:a16="http://schemas.microsoft.com/office/drawing/2014/main" id="{87F6CC6E-57C7-A53F-1420-A71D77346CF8}"/>
              </a:ext>
            </a:extLst>
          </p:cNvPr>
          <p:cNvSpPr/>
          <p:nvPr/>
        </p:nvSpPr>
        <p:spPr>
          <a:xfrm>
            <a:off x="1900185" y="3597162"/>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3" name="Rechteck 852">
            <a:extLst>
              <a:ext uri="{FF2B5EF4-FFF2-40B4-BE49-F238E27FC236}">
                <a16:creationId xmlns:a16="http://schemas.microsoft.com/office/drawing/2014/main" id="{3C6C7487-FC39-D165-31C7-2E6BCB55756F}"/>
              </a:ext>
            </a:extLst>
          </p:cNvPr>
          <p:cNvSpPr/>
          <p:nvPr/>
        </p:nvSpPr>
        <p:spPr>
          <a:xfrm>
            <a:off x="1919995" y="3502884"/>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4" name="Rechteck 853">
            <a:extLst>
              <a:ext uri="{FF2B5EF4-FFF2-40B4-BE49-F238E27FC236}">
                <a16:creationId xmlns:a16="http://schemas.microsoft.com/office/drawing/2014/main" id="{8F532663-A3A8-88C4-50B6-6101B08EEF96}"/>
              </a:ext>
            </a:extLst>
          </p:cNvPr>
          <p:cNvSpPr/>
          <p:nvPr/>
        </p:nvSpPr>
        <p:spPr>
          <a:xfrm>
            <a:off x="2687119" y="3407262"/>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5" name="Rechteck 854">
            <a:extLst>
              <a:ext uri="{FF2B5EF4-FFF2-40B4-BE49-F238E27FC236}">
                <a16:creationId xmlns:a16="http://schemas.microsoft.com/office/drawing/2014/main" id="{70512664-8009-1188-B428-59199FD876FF}"/>
              </a:ext>
            </a:extLst>
          </p:cNvPr>
          <p:cNvSpPr/>
          <p:nvPr/>
        </p:nvSpPr>
        <p:spPr>
          <a:xfrm>
            <a:off x="2635016" y="3312425"/>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6" name="Rechteck 855">
            <a:extLst>
              <a:ext uri="{FF2B5EF4-FFF2-40B4-BE49-F238E27FC236}">
                <a16:creationId xmlns:a16="http://schemas.microsoft.com/office/drawing/2014/main" id="{DEDD7811-BE1A-653F-2CA0-B4771FF5A6DD}"/>
              </a:ext>
            </a:extLst>
          </p:cNvPr>
          <p:cNvSpPr/>
          <p:nvPr/>
        </p:nvSpPr>
        <p:spPr>
          <a:xfrm>
            <a:off x="4077779" y="3214620"/>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7" name="Rechteck 856">
            <a:extLst>
              <a:ext uri="{FF2B5EF4-FFF2-40B4-BE49-F238E27FC236}">
                <a16:creationId xmlns:a16="http://schemas.microsoft.com/office/drawing/2014/main" id="{80096D45-744E-AF45-DCBF-7E4207138177}"/>
              </a:ext>
            </a:extLst>
          </p:cNvPr>
          <p:cNvSpPr/>
          <p:nvPr/>
        </p:nvSpPr>
        <p:spPr>
          <a:xfrm>
            <a:off x="1769987" y="2531818"/>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8" name="Rechteck 857">
            <a:extLst>
              <a:ext uri="{FF2B5EF4-FFF2-40B4-BE49-F238E27FC236}">
                <a16:creationId xmlns:a16="http://schemas.microsoft.com/office/drawing/2014/main" id="{C4C99065-DF4C-0FF7-D50D-145645E753AF}"/>
              </a:ext>
            </a:extLst>
          </p:cNvPr>
          <p:cNvSpPr/>
          <p:nvPr/>
        </p:nvSpPr>
        <p:spPr>
          <a:xfrm>
            <a:off x="1890155" y="2438907"/>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9" name="Rechteck 858">
            <a:extLst>
              <a:ext uri="{FF2B5EF4-FFF2-40B4-BE49-F238E27FC236}">
                <a16:creationId xmlns:a16="http://schemas.microsoft.com/office/drawing/2014/main" id="{825B42E9-7BED-D3BD-AC82-C6152966F968}"/>
              </a:ext>
            </a:extLst>
          </p:cNvPr>
          <p:cNvSpPr/>
          <p:nvPr/>
        </p:nvSpPr>
        <p:spPr>
          <a:xfrm>
            <a:off x="1288886" y="1937377"/>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0" name="Rechteck 859">
            <a:extLst>
              <a:ext uri="{FF2B5EF4-FFF2-40B4-BE49-F238E27FC236}">
                <a16:creationId xmlns:a16="http://schemas.microsoft.com/office/drawing/2014/main" id="{AD4F6CCB-B0DB-0EA2-8B93-35CEE4396AFA}"/>
              </a:ext>
            </a:extLst>
          </p:cNvPr>
          <p:cNvSpPr/>
          <p:nvPr/>
        </p:nvSpPr>
        <p:spPr>
          <a:xfrm>
            <a:off x="1254639" y="1847180"/>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1" name="Rechteck 860">
            <a:extLst>
              <a:ext uri="{FF2B5EF4-FFF2-40B4-BE49-F238E27FC236}">
                <a16:creationId xmlns:a16="http://schemas.microsoft.com/office/drawing/2014/main" id="{DC8B23D8-5781-7964-4155-86CC35DA8C3E}"/>
              </a:ext>
            </a:extLst>
          </p:cNvPr>
          <p:cNvSpPr/>
          <p:nvPr/>
        </p:nvSpPr>
        <p:spPr>
          <a:xfrm>
            <a:off x="1307111" y="1744359"/>
            <a:ext cx="68493" cy="68493"/>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2" name="Rechteck 861">
            <a:extLst>
              <a:ext uri="{FF2B5EF4-FFF2-40B4-BE49-F238E27FC236}">
                <a16:creationId xmlns:a16="http://schemas.microsoft.com/office/drawing/2014/main" id="{C79895EE-9476-2EAA-5B7D-796D6AF2AF99}"/>
              </a:ext>
            </a:extLst>
          </p:cNvPr>
          <p:cNvSpPr/>
          <p:nvPr/>
        </p:nvSpPr>
        <p:spPr>
          <a:xfrm rot="18900000">
            <a:off x="1195099" y="1851691"/>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3" name="Rechteck 862">
            <a:extLst>
              <a:ext uri="{FF2B5EF4-FFF2-40B4-BE49-F238E27FC236}">
                <a16:creationId xmlns:a16="http://schemas.microsoft.com/office/drawing/2014/main" id="{D6F26750-0691-5C96-82C6-60E03CDA9FE5}"/>
              </a:ext>
            </a:extLst>
          </p:cNvPr>
          <p:cNvSpPr/>
          <p:nvPr/>
        </p:nvSpPr>
        <p:spPr>
          <a:xfrm rot="18900000">
            <a:off x="1195099" y="1952262"/>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4" name="Rechteck 863">
            <a:extLst>
              <a:ext uri="{FF2B5EF4-FFF2-40B4-BE49-F238E27FC236}">
                <a16:creationId xmlns:a16="http://schemas.microsoft.com/office/drawing/2014/main" id="{DDC9C6AC-0AE4-3C2D-8C32-AA93EDFFD963}"/>
              </a:ext>
            </a:extLst>
          </p:cNvPr>
          <p:cNvSpPr/>
          <p:nvPr/>
        </p:nvSpPr>
        <p:spPr>
          <a:xfrm rot="18900000">
            <a:off x="1195099" y="2260049"/>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5" name="Rechteck 864">
            <a:extLst>
              <a:ext uri="{FF2B5EF4-FFF2-40B4-BE49-F238E27FC236}">
                <a16:creationId xmlns:a16="http://schemas.microsoft.com/office/drawing/2014/main" id="{ABB5996C-D35A-51BF-B763-BF9675AE2922}"/>
              </a:ext>
            </a:extLst>
          </p:cNvPr>
          <p:cNvSpPr/>
          <p:nvPr/>
        </p:nvSpPr>
        <p:spPr>
          <a:xfrm rot="18900000">
            <a:off x="1195099" y="2350797"/>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6" name="Rechteck 865">
            <a:extLst>
              <a:ext uri="{FF2B5EF4-FFF2-40B4-BE49-F238E27FC236}">
                <a16:creationId xmlns:a16="http://schemas.microsoft.com/office/drawing/2014/main" id="{F7D2AAA0-DB5F-FFDF-2247-B7D643516B45}"/>
              </a:ext>
            </a:extLst>
          </p:cNvPr>
          <p:cNvSpPr/>
          <p:nvPr/>
        </p:nvSpPr>
        <p:spPr>
          <a:xfrm rot="18900000">
            <a:off x="1195099" y="2445559"/>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7" name="Rechteck 866">
            <a:extLst>
              <a:ext uri="{FF2B5EF4-FFF2-40B4-BE49-F238E27FC236}">
                <a16:creationId xmlns:a16="http://schemas.microsoft.com/office/drawing/2014/main" id="{9B4016E1-8D5A-B86B-3212-F9A6448645C5}"/>
              </a:ext>
            </a:extLst>
          </p:cNvPr>
          <p:cNvSpPr/>
          <p:nvPr/>
        </p:nvSpPr>
        <p:spPr>
          <a:xfrm rot="18900000">
            <a:off x="1195099" y="2538491"/>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8" name="Rechteck 867">
            <a:extLst>
              <a:ext uri="{FF2B5EF4-FFF2-40B4-BE49-F238E27FC236}">
                <a16:creationId xmlns:a16="http://schemas.microsoft.com/office/drawing/2014/main" id="{5D6E12E8-DDD8-1114-EC97-A4D451112A63}"/>
              </a:ext>
            </a:extLst>
          </p:cNvPr>
          <p:cNvSpPr/>
          <p:nvPr/>
        </p:nvSpPr>
        <p:spPr>
          <a:xfrm rot="18900000">
            <a:off x="1195099" y="2633825"/>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9" name="Rechteck 868">
            <a:extLst>
              <a:ext uri="{FF2B5EF4-FFF2-40B4-BE49-F238E27FC236}">
                <a16:creationId xmlns:a16="http://schemas.microsoft.com/office/drawing/2014/main" id="{19A9307D-FBA9-248C-4145-E6A352E19257}"/>
              </a:ext>
            </a:extLst>
          </p:cNvPr>
          <p:cNvSpPr/>
          <p:nvPr/>
        </p:nvSpPr>
        <p:spPr>
          <a:xfrm rot="18900000">
            <a:off x="1195099" y="2729247"/>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0" name="Rechteck 869">
            <a:extLst>
              <a:ext uri="{FF2B5EF4-FFF2-40B4-BE49-F238E27FC236}">
                <a16:creationId xmlns:a16="http://schemas.microsoft.com/office/drawing/2014/main" id="{1E64EC50-1426-7DC9-42C1-1D0199A2776A}"/>
              </a:ext>
            </a:extLst>
          </p:cNvPr>
          <p:cNvSpPr/>
          <p:nvPr/>
        </p:nvSpPr>
        <p:spPr>
          <a:xfrm rot="18900000">
            <a:off x="1195099" y="3037027"/>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1" name="Rechteck 870">
            <a:extLst>
              <a:ext uri="{FF2B5EF4-FFF2-40B4-BE49-F238E27FC236}">
                <a16:creationId xmlns:a16="http://schemas.microsoft.com/office/drawing/2014/main" id="{ABB97FE4-F2D8-E81D-C986-DAC62D6FD5B7}"/>
              </a:ext>
            </a:extLst>
          </p:cNvPr>
          <p:cNvSpPr/>
          <p:nvPr/>
        </p:nvSpPr>
        <p:spPr>
          <a:xfrm rot="18900000">
            <a:off x="1195099" y="3134043"/>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2" name="Rechteck 871">
            <a:extLst>
              <a:ext uri="{FF2B5EF4-FFF2-40B4-BE49-F238E27FC236}">
                <a16:creationId xmlns:a16="http://schemas.microsoft.com/office/drawing/2014/main" id="{12603590-F2B1-2577-F304-8DF944BA3E55}"/>
              </a:ext>
            </a:extLst>
          </p:cNvPr>
          <p:cNvSpPr/>
          <p:nvPr/>
        </p:nvSpPr>
        <p:spPr>
          <a:xfrm rot="18900000">
            <a:off x="1195099" y="3226665"/>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3" name="Rechteck 872">
            <a:extLst>
              <a:ext uri="{FF2B5EF4-FFF2-40B4-BE49-F238E27FC236}">
                <a16:creationId xmlns:a16="http://schemas.microsoft.com/office/drawing/2014/main" id="{E1078AC5-CB02-12CA-14A6-94279BCFE963}"/>
              </a:ext>
            </a:extLst>
          </p:cNvPr>
          <p:cNvSpPr/>
          <p:nvPr/>
        </p:nvSpPr>
        <p:spPr>
          <a:xfrm rot="18900000">
            <a:off x="1195099" y="3322632"/>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4" name="Rechteck 873">
            <a:extLst>
              <a:ext uri="{FF2B5EF4-FFF2-40B4-BE49-F238E27FC236}">
                <a16:creationId xmlns:a16="http://schemas.microsoft.com/office/drawing/2014/main" id="{BD0B77CE-A7C7-61A4-C9CE-FFF0B761DC24}"/>
              </a:ext>
            </a:extLst>
          </p:cNvPr>
          <p:cNvSpPr/>
          <p:nvPr/>
        </p:nvSpPr>
        <p:spPr>
          <a:xfrm rot="18900000">
            <a:off x="1195099" y="3418055"/>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5" name="Rechteck 874">
            <a:extLst>
              <a:ext uri="{FF2B5EF4-FFF2-40B4-BE49-F238E27FC236}">
                <a16:creationId xmlns:a16="http://schemas.microsoft.com/office/drawing/2014/main" id="{09F604F6-53CE-873C-1618-F69F3782F3D0}"/>
              </a:ext>
            </a:extLst>
          </p:cNvPr>
          <p:cNvSpPr/>
          <p:nvPr/>
        </p:nvSpPr>
        <p:spPr>
          <a:xfrm rot="18900000">
            <a:off x="1195099" y="3513456"/>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6" name="Rechteck 875">
            <a:extLst>
              <a:ext uri="{FF2B5EF4-FFF2-40B4-BE49-F238E27FC236}">
                <a16:creationId xmlns:a16="http://schemas.microsoft.com/office/drawing/2014/main" id="{250E737D-81CF-9ADD-1C0E-A35A4B89B0F6}"/>
              </a:ext>
            </a:extLst>
          </p:cNvPr>
          <p:cNvSpPr/>
          <p:nvPr/>
        </p:nvSpPr>
        <p:spPr>
          <a:xfrm rot="18900000">
            <a:off x="1195099" y="3606436"/>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7" name="Rechteck 876">
            <a:extLst>
              <a:ext uri="{FF2B5EF4-FFF2-40B4-BE49-F238E27FC236}">
                <a16:creationId xmlns:a16="http://schemas.microsoft.com/office/drawing/2014/main" id="{CB71C628-F8A2-96B2-4869-E4158D8BF0C4}"/>
              </a:ext>
            </a:extLst>
          </p:cNvPr>
          <p:cNvSpPr/>
          <p:nvPr/>
        </p:nvSpPr>
        <p:spPr>
          <a:xfrm rot="18900000">
            <a:off x="1195099" y="3701661"/>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8" name="Rechteck 877">
            <a:extLst>
              <a:ext uri="{FF2B5EF4-FFF2-40B4-BE49-F238E27FC236}">
                <a16:creationId xmlns:a16="http://schemas.microsoft.com/office/drawing/2014/main" id="{E4242E06-19B4-533F-D5B1-0EF533C17FA5}"/>
              </a:ext>
            </a:extLst>
          </p:cNvPr>
          <p:cNvSpPr/>
          <p:nvPr/>
        </p:nvSpPr>
        <p:spPr>
          <a:xfrm rot="18900000">
            <a:off x="1195099" y="3794057"/>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9" name="Rechteck 878">
            <a:extLst>
              <a:ext uri="{FF2B5EF4-FFF2-40B4-BE49-F238E27FC236}">
                <a16:creationId xmlns:a16="http://schemas.microsoft.com/office/drawing/2014/main" id="{1A32AF8B-A8BD-655C-8B7C-5D17BCAA4BA7}"/>
              </a:ext>
            </a:extLst>
          </p:cNvPr>
          <p:cNvSpPr/>
          <p:nvPr/>
        </p:nvSpPr>
        <p:spPr>
          <a:xfrm rot="18900000">
            <a:off x="1195099" y="3891405"/>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0" name="Rechteck 879">
            <a:extLst>
              <a:ext uri="{FF2B5EF4-FFF2-40B4-BE49-F238E27FC236}">
                <a16:creationId xmlns:a16="http://schemas.microsoft.com/office/drawing/2014/main" id="{2D57DA00-A492-0BA5-F613-4B61AE9BACD5}"/>
              </a:ext>
            </a:extLst>
          </p:cNvPr>
          <p:cNvSpPr/>
          <p:nvPr/>
        </p:nvSpPr>
        <p:spPr>
          <a:xfrm rot="18900000">
            <a:off x="1195099" y="4199736"/>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1" name="Rechteck 880">
            <a:extLst>
              <a:ext uri="{FF2B5EF4-FFF2-40B4-BE49-F238E27FC236}">
                <a16:creationId xmlns:a16="http://schemas.microsoft.com/office/drawing/2014/main" id="{97CED87C-6F03-FA19-3419-A5966174F3A9}"/>
              </a:ext>
            </a:extLst>
          </p:cNvPr>
          <p:cNvSpPr/>
          <p:nvPr/>
        </p:nvSpPr>
        <p:spPr>
          <a:xfrm rot="18900000">
            <a:off x="1195099" y="4292640"/>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2" name="Rechteck 881">
            <a:extLst>
              <a:ext uri="{FF2B5EF4-FFF2-40B4-BE49-F238E27FC236}">
                <a16:creationId xmlns:a16="http://schemas.microsoft.com/office/drawing/2014/main" id="{3B921064-2E4A-EED8-8934-7E678D5A222D}"/>
              </a:ext>
            </a:extLst>
          </p:cNvPr>
          <p:cNvSpPr/>
          <p:nvPr/>
        </p:nvSpPr>
        <p:spPr>
          <a:xfrm rot="18900000">
            <a:off x="1195099" y="4388500"/>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3" name="Rechteck 882">
            <a:extLst>
              <a:ext uri="{FF2B5EF4-FFF2-40B4-BE49-F238E27FC236}">
                <a16:creationId xmlns:a16="http://schemas.microsoft.com/office/drawing/2014/main" id="{AF6DAD4A-2DEC-DC62-8D82-04596E0DF21F}"/>
              </a:ext>
            </a:extLst>
          </p:cNvPr>
          <p:cNvSpPr/>
          <p:nvPr/>
        </p:nvSpPr>
        <p:spPr>
          <a:xfrm rot="18900000">
            <a:off x="1195099" y="4484119"/>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4" name="Rechteck 883">
            <a:extLst>
              <a:ext uri="{FF2B5EF4-FFF2-40B4-BE49-F238E27FC236}">
                <a16:creationId xmlns:a16="http://schemas.microsoft.com/office/drawing/2014/main" id="{C39CE109-E695-0572-DEAD-AF383F3BE156}"/>
              </a:ext>
            </a:extLst>
          </p:cNvPr>
          <p:cNvSpPr/>
          <p:nvPr/>
        </p:nvSpPr>
        <p:spPr>
          <a:xfrm rot="18900000">
            <a:off x="1195099" y="4573924"/>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5" name="Rechteck 884">
            <a:extLst>
              <a:ext uri="{FF2B5EF4-FFF2-40B4-BE49-F238E27FC236}">
                <a16:creationId xmlns:a16="http://schemas.microsoft.com/office/drawing/2014/main" id="{76FCD99A-577F-C5C2-685A-AC6EF98C2043}"/>
              </a:ext>
            </a:extLst>
          </p:cNvPr>
          <p:cNvSpPr/>
          <p:nvPr/>
        </p:nvSpPr>
        <p:spPr>
          <a:xfrm rot="18900000">
            <a:off x="1195099" y="4674709"/>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6" name="Rechteck 885">
            <a:extLst>
              <a:ext uri="{FF2B5EF4-FFF2-40B4-BE49-F238E27FC236}">
                <a16:creationId xmlns:a16="http://schemas.microsoft.com/office/drawing/2014/main" id="{2E3BB1E7-567C-C5FF-51E3-B808E029E29F}"/>
              </a:ext>
            </a:extLst>
          </p:cNvPr>
          <p:cNvSpPr/>
          <p:nvPr/>
        </p:nvSpPr>
        <p:spPr>
          <a:xfrm rot="18900000">
            <a:off x="1195099" y="4764948"/>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7" name="Rechteck 886">
            <a:extLst>
              <a:ext uri="{FF2B5EF4-FFF2-40B4-BE49-F238E27FC236}">
                <a16:creationId xmlns:a16="http://schemas.microsoft.com/office/drawing/2014/main" id="{272268FE-5532-9246-9F86-2FF3AA5380FC}"/>
              </a:ext>
            </a:extLst>
          </p:cNvPr>
          <p:cNvSpPr/>
          <p:nvPr/>
        </p:nvSpPr>
        <p:spPr>
          <a:xfrm rot="18900000">
            <a:off x="1195099" y="4862123"/>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8" name="Rechteck 887">
            <a:extLst>
              <a:ext uri="{FF2B5EF4-FFF2-40B4-BE49-F238E27FC236}">
                <a16:creationId xmlns:a16="http://schemas.microsoft.com/office/drawing/2014/main" id="{F2C4CC2B-D70D-F6E9-E6EF-522C28FE6951}"/>
              </a:ext>
            </a:extLst>
          </p:cNvPr>
          <p:cNvSpPr/>
          <p:nvPr/>
        </p:nvSpPr>
        <p:spPr>
          <a:xfrm rot="18900000">
            <a:off x="1195099" y="4958118"/>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9" name="Rechteck 888">
            <a:extLst>
              <a:ext uri="{FF2B5EF4-FFF2-40B4-BE49-F238E27FC236}">
                <a16:creationId xmlns:a16="http://schemas.microsoft.com/office/drawing/2014/main" id="{BF2EA3DE-A283-1F68-7773-EFE5669EA2D4}"/>
              </a:ext>
            </a:extLst>
          </p:cNvPr>
          <p:cNvSpPr/>
          <p:nvPr/>
        </p:nvSpPr>
        <p:spPr>
          <a:xfrm rot="18900000">
            <a:off x="1195099" y="5053698"/>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0" name="Rechteck 889">
            <a:extLst>
              <a:ext uri="{FF2B5EF4-FFF2-40B4-BE49-F238E27FC236}">
                <a16:creationId xmlns:a16="http://schemas.microsoft.com/office/drawing/2014/main" id="{7FE65CE3-5912-BF16-782A-7B8D325116D2}"/>
              </a:ext>
            </a:extLst>
          </p:cNvPr>
          <p:cNvSpPr/>
          <p:nvPr/>
        </p:nvSpPr>
        <p:spPr>
          <a:xfrm rot="18900000">
            <a:off x="1195099" y="5141169"/>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1" name="Rechteck 890">
            <a:extLst>
              <a:ext uri="{FF2B5EF4-FFF2-40B4-BE49-F238E27FC236}">
                <a16:creationId xmlns:a16="http://schemas.microsoft.com/office/drawing/2014/main" id="{EFBF1DA4-94B2-E5C0-DB03-09089295EC71}"/>
              </a:ext>
            </a:extLst>
          </p:cNvPr>
          <p:cNvSpPr/>
          <p:nvPr/>
        </p:nvSpPr>
        <p:spPr>
          <a:xfrm rot="18900000">
            <a:off x="1195099" y="5240477"/>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2" name="Rechteck 891">
            <a:extLst>
              <a:ext uri="{FF2B5EF4-FFF2-40B4-BE49-F238E27FC236}">
                <a16:creationId xmlns:a16="http://schemas.microsoft.com/office/drawing/2014/main" id="{A15FAB45-AB74-FF98-3EB0-FCC9D5035C52}"/>
              </a:ext>
            </a:extLst>
          </p:cNvPr>
          <p:cNvSpPr/>
          <p:nvPr/>
        </p:nvSpPr>
        <p:spPr>
          <a:xfrm rot="18900000">
            <a:off x="1195099" y="5335418"/>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3" name="Rechteck 892">
            <a:extLst>
              <a:ext uri="{FF2B5EF4-FFF2-40B4-BE49-F238E27FC236}">
                <a16:creationId xmlns:a16="http://schemas.microsoft.com/office/drawing/2014/main" id="{1C680D7B-6708-12F1-A520-2186C7929F50}"/>
              </a:ext>
            </a:extLst>
          </p:cNvPr>
          <p:cNvSpPr/>
          <p:nvPr/>
        </p:nvSpPr>
        <p:spPr>
          <a:xfrm rot="18900000">
            <a:off x="1195099" y="5430726"/>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4" name="Rechteck 893">
            <a:extLst>
              <a:ext uri="{FF2B5EF4-FFF2-40B4-BE49-F238E27FC236}">
                <a16:creationId xmlns:a16="http://schemas.microsoft.com/office/drawing/2014/main" id="{48EB9A10-26AC-7A3D-CADD-FA9886EAB3AC}"/>
              </a:ext>
            </a:extLst>
          </p:cNvPr>
          <p:cNvSpPr/>
          <p:nvPr/>
        </p:nvSpPr>
        <p:spPr>
          <a:xfrm rot="18900000">
            <a:off x="1195099" y="5526703"/>
            <a:ext cx="49725" cy="46966"/>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5" name="Ellipse 894">
            <a:extLst>
              <a:ext uri="{FF2B5EF4-FFF2-40B4-BE49-F238E27FC236}">
                <a16:creationId xmlns:a16="http://schemas.microsoft.com/office/drawing/2014/main" id="{B71A7162-C9E7-13AD-3550-531B45470905}"/>
              </a:ext>
            </a:extLst>
          </p:cNvPr>
          <p:cNvSpPr/>
          <p:nvPr/>
        </p:nvSpPr>
        <p:spPr>
          <a:xfrm>
            <a:off x="1910370" y="3122859"/>
            <a:ext cx="67966" cy="67966"/>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6" name="Ellipse 895">
            <a:extLst>
              <a:ext uri="{FF2B5EF4-FFF2-40B4-BE49-F238E27FC236}">
                <a16:creationId xmlns:a16="http://schemas.microsoft.com/office/drawing/2014/main" id="{BA9BAA6C-3492-F007-4210-3145B1B352EB}"/>
              </a:ext>
            </a:extLst>
          </p:cNvPr>
          <p:cNvSpPr/>
          <p:nvPr/>
        </p:nvSpPr>
        <p:spPr>
          <a:xfrm>
            <a:off x="1366612" y="2437159"/>
            <a:ext cx="67966" cy="67966"/>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7" name="Ellipse 896">
            <a:extLst>
              <a:ext uri="{FF2B5EF4-FFF2-40B4-BE49-F238E27FC236}">
                <a16:creationId xmlns:a16="http://schemas.microsoft.com/office/drawing/2014/main" id="{E86703F3-0717-64BA-E528-FBFC9CCA8C2D}"/>
              </a:ext>
            </a:extLst>
          </p:cNvPr>
          <p:cNvSpPr/>
          <p:nvPr/>
        </p:nvSpPr>
        <p:spPr>
          <a:xfrm>
            <a:off x="1933853" y="2250896"/>
            <a:ext cx="67966" cy="67966"/>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8" name="Ellipse 897">
            <a:extLst>
              <a:ext uri="{FF2B5EF4-FFF2-40B4-BE49-F238E27FC236}">
                <a16:creationId xmlns:a16="http://schemas.microsoft.com/office/drawing/2014/main" id="{F7A89814-0FED-90C0-8276-4FA8308CE3DD}"/>
              </a:ext>
            </a:extLst>
          </p:cNvPr>
          <p:cNvSpPr/>
          <p:nvPr/>
        </p:nvSpPr>
        <p:spPr>
          <a:xfrm>
            <a:off x="2654619" y="2347380"/>
            <a:ext cx="67966" cy="67966"/>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9" name="Gleichschenkliges Dreieck 898">
            <a:extLst>
              <a:ext uri="{FF2B5EF4-FFF2-40B4-BE49-F238E27FC236}">
                <a16:creationId xmlns:a16="http://schemas.microsoft.com/office/drawing/2014/main" id="{CE4CCE01-7B99-40CC-9B47-542F2991F422}"/>
              </a:ext>
            </a:extLst>
          </p:cNvPr>
          <p:cNvSpPr/>
          <p:nvPr/>
        </p:nvSpPr>
        <p:spPr>
          <a:xfrm>
            <a:off x="5662099" y="2254236"/>
            <a:ext cx="67966" cy="58591"/>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0" name="Gleichschenkliges Dreieck 899">
            <a:extLst>
              <a:ext uri="{FF2B5EF4-FFF2-40B4-BE49-F238E27FC236}">
                <a16:creationId xmlns:a16="http://schemas.microsoft.com/office/drawing/2014/main" id="{185963C3-2054-3AF9-6EAC-B3E1C44D8F3C}"/>
              </a:ext>
            </a:extLst>
          </p:cNvPr>
          <p:cNvSpPr/>
          <p:nvPr/>
        </p:nvSpPr>
        <p:spPr>
          <a:xfrm>
            <a:off x="1924657" y="2344673"/>
            <a:ext cx="67966" cy="58591"/>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1" name="Gleichschenkliges Dreieck 900">
            <a:extLst>
              <a:ext uri="{FF2B5EF4-FFF2-40B4-BE49-F238E27FC236}">
                <a16:creationId xmlns:a16="http://schemas.microsoft.com/office/drawing/2014/main" id="{D3B217FB-AB6B-25D9-661F-5F7439964D26}"/>
              </a:ext>
            </a:extLst>
          </p:cNvPr>
          <p:cNvSpPr/>
          <p:nvPr/>
        </p:nvSpPr>
        <p:spPr>
          <a:xfrm>
            <a:off x="1962250" y="3034710"/>
            <a:ext cx="67966" cy="58591"/>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2" name="Gleichschenkliges Dreieck 901">
            <a:extLst>
              <a:ext uri="{FF2B5EF4-FFF2-40B4-BE49-F238E27FC236}">
                <a16:creationId xmlns:a16="http://schemas.microsoft.com/office/drawing/2014/main" id="{7C7964AB-9CDE-9F63-64AF-68C87889539F}"/>
              </a:ext>
            </a:extLst>
          </p:cNvPr>
          <p:cNvSpPr/>
          <p:nvPr/>
        </p:nvSpPr>
        <p:spPr>
          <a:xfrm>
            <a:off x="1941784" y="3224790"/>
            <a:ext cx="67966" cy="58591"/>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3" name="Gleichschenkliges Dreieck 902">
            <a:extLst>
              <a:ext uri="{FF2B5EF4-FFF2-40B4-BE49-F238E27FC236}">
                <a16:creationId xmlns:a16="http://schemas.microsoft.com/office/drawing/2014/main" id="{B5C7B832-88B6-C57D-BD11-2EE5303736B6}"/>
              </a:ext>
            </a:extLst>
          </p:cNvPr>
          <p:cNvSpPr/>
          <p:nvPr/>
        </p:nvSpPr>
        <p:spPr>
          <a:xfrm>
            <a:off x="1948656" y="3322009"/>
            <a:ext cx="67966" cy="58591"/>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4" name="Gleichschenkliges Dreieck 903">
            <a:extLst>
              <a:ext uri="{FF2B5EF4-FFF2-40B4-BE49-F238E27FC236}">
                <a16:creationId xmlns:a16="http://schemas.microsoft.com/office/drawing/2014/main" id="{95A690C9-5A93-E582-AF3A-0EAD2AA3F323}"/>
              </a:ext>
            </a:extLst>
          </p:cNvPr>
          <p:cNvSpPr/>
          <p:nvPr/>
        </p:nvSpPr>
        <p:spPr>
          <a:xfrm>
            <a:off x="4091948" y="3133587"/>
            <a:ext cx="67966" cy="58591"/>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5" name="Gleichschenkliges Dreieck 904">
            <a:extLst>
              <a:ext uri="{FF2B5EF4-FFF2-40B4-BE49-F238E27FC236}">
                <a16:creationId xmlns:a16="http://schemas.microsoft.com/office/drawing/2014/main" id="{CBE85846-DA7A-2476-E30A-1BBAADC32EBB}"/>
              </a:ext>
            </a:extLst>
          </p:cNvPr>
          <p:cNvSpPr/>
          <p:nvPr/>
        </p:nvSpPr>
        <p:spPr>
          <a:xfrm>
            <a:off x="1845429" y="3790276"/>
            <a:ext cx="67966" cy="58591"/>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6" name="Gleichschenkliges Dreieck 905">
            <a:extLst>
              <a:ext uri="{FF2B5EF4-FFF2-40B4-BE49-F238E27FC236}">
                <a16:creationId xmlns:a16="http://schemas.microsoft.com/office/drawing/2014/main" id="{19462C75-0655-8432-937F-189BA1AE9EDC}"/>
              </a:ext>
            </a:extLst>
          </p:cNvPr>
          <p:cNvSpPr/>
          <p:nvPr/>
        </p:nvSpPr>
        <p:spPr>
          <a:xfrm>
            <a:off x="1904445" y="4478231"/>
            <a:ext cx="67966" cy="58591"/>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7" name="Gleichschenkliges Dreieck 906">
            <a:extLst>
              <a:ext uri="{FF2B5EF4-FFF2-40B4-BE49-F238E27FC236}">
                <a16:creationId xmlns:a16="http://schemas.microsoft.com/office/drawing/2014/main" id="{43EB429D-B591-A9BC-D70D-F7B2D8A26BAC}"/>
              </a:ext>
            </a:extLst>
          </p:cNvPr>
          <p:cNvSpPr/>
          <p:nvPr/>
        </p:nvSpPr>
        <p:spPr>
          <a:xfrm rot="10800000">
            <a:off x="2200573" y="4384713"/>
            <a:ext cx="68372" cy="58942"/>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8" name="Gleichschenkliges Dreieck 907">
            <a:extLst>
              <a:ext uri="{FF2B5EF4-FFF2-40B4-BE49-F238E27FC236}">
                <a16:creationId xmlns:a16="http://schemas.microsoft.com/office/drawing/2014/main" id="{0D76FAFE-4BBA-1924-88E5-EBEFFB89ED55}"/>
              </a:ext>
            </a:extLst>
          </p:cNvPr>
          <p:cNvSpPr/>
          <p:nvPr/>
        </p:nvSpPr>
        <p:spPr>
          <a:xfrm rot="10800000">
            <a:off x="1875893" y="4188430"/>
            <a:ext cx="68372" cy="58942"/>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9" name="Eckige Klammer links 908">
            <a:extLst>
              <a:ext uri="{FF2B5EF4-FFF2-40B4-BE49-F238E27FC236}">
                <a16:creationId xmlns:a16="http://schemas.microsoft.com/office/drawing/2014/main" id="{EB1F7FF3-F131-7C6D-F50C-585CACA842FC}"/>
              </a:ext>
            </a:extLst>
          </p:cNvPr>
          <p:cNvSpPr/>
          <p:nvPr/>
        </p:nvSpPr>
        <p:spPr>
          <a:xfrm>
            <a:off x="1053932" y="1762724"/>
            <a:ext cx="68372" cy="242743"/>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10" name="Eckige Klammer links 909">
            <a:extLst>
              <a:ext uri="{FF2B5EF4-FFF2-40B4-BE49-F238E27FC236}">
                <a16:creationId xmlns:a16="http://schemas.microsoft.com/office/drawing/2014/main" id="{7FFBEA99-6CE4-EC70-52B7-29604C2055D9}"/>
              </a:ext>
            </a:extLst>
          </p:cNvPr>
          <p:cNvSpPr/>
          <p:nvPr/>
        </p:nvSpPr>
        <p:spPr>
          <a:xfrm>
            <a:off x="1062731" y="2260082"/>
            <a:ext cx="51864" cy="526834"/>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11" name="Eckige Klammer links 910">
            <a:extLst>
              <a:ext uri="{FF2B5EF4-FFF2-40B4-BE49-F238E27FC236}">
                <a16:creationId xmlns:a16="http://schemas.microsoft.com/office/drawing/2014/main" id="{81311F10-982A-41F0-9896-8BC9AC8B0030}"/>
              </a:ext>
            </a:extLst>
          </p:cNvPr>
          <p:cNvSpPr/>
          <p:nvPr/>
        </p:nvSpPr>
        <p:spPr>
          <a:xfrm>
            <a:off x="1055638" y="3048512"/>
            <a:ext cx="51863" cy="899219"/>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12" name="Eckige Klammer links 911">
            <a:extLst>
              <a:ext uri="{FF2B5EF4-FFF2-40B4-BE49-F238E27FC236}">
                <a16:creationId xmlns:a16="http://schemas.microsoft.com/office/drawing/2014/main" id="{A9883AA7-EB30-82D6-DF34-B3DE71AEB487}"/>
              </a:ext>
            </a:extLst>
          </p:cNvPr>
          <p:cNvSpPr/>
          <p:nvPr/>
        </p:nvSpPr>
        <p:spPr>
          <a:xfrm>
            <a:off x="1059186" y="4202347"/>
            <a:ext cx="46966" cy="1369392"/>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13" name="Textfeld 912">
            <a:extLst>
              <a:ext uri="{FF2B5EF4-FFF2-40B4-BE49-F238E27FC236}">
                <a16:creationId xmlns:a16="http://schemas.microsoft.com/office/drawing/2014/main" id="{9F509C84-8B50-7128-73EE-E94A2C4A9744}"/>
              </a:ext>
            </a:extLst>
          </p:cNvPr>
          <p:cNvSpPr txBox="1"/>
          <p:nvPr/>
        </p:nvSpPr>
        <p:spPr>
          <a:xfrm>
            <a:off x="416534" y="1730681"/>
            <a:ext cx="518732" cy="276999"/>
          </a:xfrm>
          <a:prstGeom prst="rect">
            <a:avLst/>
          </a:prstGeom>
          <a:noFill/>
        </p:spPr>
        <p:txBody>
          <a:bodyPr wrap="none" lIns="0" rtlCol="0">
            <a:spAutoFit/>
          </a:bodyPr>
          <a:lstStyle/>
          <a:p>
            <a:r>
              <a:rPr lang="de-DE" sz="1200"/>
              <a:t>80 mg</a:t>
            </a:r>
          </a:p>
        </p:txBody>
      </p:sp>
      <p:sp>
        <p:nvSpPr>
          <p:cNvPr id="914" name="Textfeld 913">
            <a:extLst>
              <a:ext uri="{FF2B5EF4-FFF2-40B4-BE49-F238E27FC236}">
                <a16:creationId xmlns:a16="http://schemas.microsoft.com/office/drawing/2014/main" id="{071FF674-C7D0-5B56-EDD6-079822A9F395}"/>
              </a:ext>
            </a:extLst>
          </p:cNvPr>
          <p:cNvSpPr txBox="1"/>
          <p:nvPr/>
        </p:nvSpPr>
        <p:spPr>
          <a:xfrm>
            <a:off x="416534" y="2400521"/>
            <a:ext cx="603691" cy="276999"/>
          </a:xfrm>
          <a:prstGeom prst="rect">
            <a:avLst/>
          </a:prstGeom>
          <a:noFill/>
        </p:spPr>
        <p:txBody>
          <a:bodyPr wrap="none" lIns="0" rtlCol="0">
            <a:spAutoFit/>
          </a:bodyPr>
          <a:lstStyle/>
          <a:p>
            <a:r>
              <a:rPr lang="de-DE" sz="1200"/>
              <a:t>160 mg</a:t>
            </a:r>
          </a:p>
        </p:txBody>
      </p:sp>
      <p:sp>
        <p:nvSpPr>
          <p:cNvPr id="915" name="Textfeld 914">
            <a:extLst>
              <a:ext uri="{FF2B5EF4-FFF2-40B4-BE49-F238E27FC236}">
                <a16:creationId xmlns:a16="http://schemas.microsoft.com/office/drawing/2014/main" id="{247D5A5E-6616-36F2-AB25-E56BE717CBDA}"/>
              </a:ext>
            </a:extLst>
          </p:cNvPr>
          <p:cNvSpPr txBox="1"/>
          <p:nvPr/>
        </p:nvSpPr>
        <p:spPr>
          <a:xfrm>
            <a:off x="416534" y="3337717"/>
            <a:ext cx="603691" cy="276999"/>
          </a:xfrm>
          <a:prstGeom prst="rect">
            <a:avLst/>
          </a:prstGeom>
          <a:noFill/>
        </p:spPr>
        <p:txBody>
          <a:bodyPr wrap="none" lIns="0" rtlCol="0">
            <a:spAutoFit/>
          </a:bodyPr>
          <a:lstStyle/>
          <a:p>
            <a:r>
              <a:rPr lang="de-DE" sz="1200"/>
              <a:t>320 mg</a:t>
            </a:r>
          </a:p>
        </p:txBody>
      </p:sp>
      <p:sp>
        <p:nvSpPr>
          <p:cNvPr id="916" name="Textfeld 915">
            <a:extLst>
              <a:ext uri="{FF2B5EF4-FFF2-40B4-BE49-F238E27FC236}">
                <a16:creationId xmlns:a16="http://schemas.microsoft.com/office/drawing/2014/main" id="{758B7D34-FD26-D7FF-FA89-2E078A46D05F}"/>
              </a:ext>
            </a:extLst>
          </p:cNvPr>
          <p:cNvSpPr txBox="1"/>
          <p:nvPr/>
        </p:nvSpPr>
        <p:spPr>
          <a:xfrm>
            <a:off x="416534" y="4757982"/>
            <a:ext cx="603691" cy="276999"/>
          </a:xfrm>
          <a:prstGeom prst="rect">
            <a:avLst/>
          </a:prstGeom>
          <a:noFill/>
        </p:spPr>
        <p:txBody>
          <a:bodyPr wrap="none" lIns="0" rtlCol="0">
            <a:spAutoFit/>
          </a:bodyPr>
          <a:lstStyle/>
          <a:p>
            <a:r>
              <a:rPr lang="de-DE" sz="1200"/>
              <a:t>640 mg</a:t>
            </a:r>
          </a:p>
        </p:txBody>
      </p:sp>
      <p:grpSp>
        <p:nvGrpSpPr>
          <p:cNvPr id="9" name="Gruppieren 8">
            <a:extLst>
              <a:ext uri="{FF2B5EF4-FFF2-40B4-BE49-F238E27FC236}">
                <a16:creationId xmlns:a16="http://schemas.microsoft.com/office/drawing/2014/main" id="{8FE795A4-15E4-C3A8-E714-7AF1200E1437}"/>
              </a:ext>
            </a:extLst>
          </p:cNvPr>
          <p:cNvGrpSpPr/>
          <p:nvPr/>
        </p:nvGrpSpPr>
        <p:grpSpPr>
          <a:xfrm>
            <a:off x="1129270" y="1665288"/>
            <a:ext cx="62504" cy="3985866"/>
            <a:chOff x="1094438" y="1665288"/>
            <a:chExt cx="62504" cy="3985866"/>
          </a:xfrm>
        </p:grpSpPr>
        <p:cxnSp>
          <p:nvCxnSpPr>
            <p:cNvPr id="785" name="Gerader Verbinder 784">
              <a:extLst>
                <a:ext uri="{FF2B5EF4-FFF2-40B4-BE49-F238E27FC236}">
                  <a16:creationId xmlns:a16="http://schemas.microsoft.com/office/drawing/2014/main" id="{EA151C22-DF12-3BF5-CA47-0752F8DF5903}"/>
                </a:ext>
              </a:extLst>
            </p:cNvPr>
            <p:cNvCxnSpPr>
              <a:cxnSpLocks/>
            </p:cNvCxnSpPr>
            <p:nvPr/>
          </p:nvCxnSpPr>
          <p:spPr>
            <a:xfrm>
              <a:off x="1156942" y="1665288"/>
              <a:ext cx="0" cy="39858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7" name="Gerader Verbinder 916">
              <a:extLst>
                <a:ext uri="{FF2B5EF4-FFF2-40B4-BE49-F238E27FC236}">
                  <a16:creationId xmlns:a16="http://schemas.microsoft.com/office/drawing/2014/main" id="{DE2CB0F7-B6EE-4677-0104-A93036B41E41}"/>
                </a:ext>
              </a:extLst>
            </p:cNvPr>
            <p:cNvCxnSpPr>
              <a:cxnSpLocks/>
            </p:cNvCxnSpPr>
            <p:nvPr/>
          </p:nvCxnSpPr>
          <p:spPr>
            <a:xfrm>
              <a:off x="1094438" y="1784125"/>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8" name="Gerader Verbinder 917">
              <a:extLst>
                <a:ext uri="{FF2B5EF4-FFF2-40B4-BE49-F238E27FC236}">
                  <a16:creationId xmlns:a16="http://schemas.microsoft.com/office/drawing/2014/main" id="{88026ED5-5518-7B1B-C0FC-0EC5903F97D1}"/>
                </a:ext>
              </a:extLst>
            </p:cNvPr>
            <p:cNvCxnSpPr>
              <a:cxnSpLocks/>
            </p:cNvCxnSpPr>
            <p:nvPr/>
          </p:nvCxnSpPr>
          <p:spPr>
            <a:xfrm>
              <a:off x="1094438" y="1875173"/>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9" name="Gerader Verbinder 918">
              <a:extLst>
                <a:ext uri="{FF2B5EF4-FFF2-40B4-BE49-F238E27FC236}">
                  <a16:creationId xmlns:a16="http://schemas.microsoft.com/office/drawing/2014/main" id="{77BD8ED7-B7D4-6002-A90C-6EE412F00A59}"/>
                </a:ext>
              </a:extLst>
            </p:cNvPr>
            <p:cNvCxnSpPr>
              <a:cxnSpLocks/>
            </p:cNvCxnSpPr>
            <p:nvPr/>
          </p:nvCxnSpPr>
          <p:spPr>
            <a:xfrm>
              <a:off x="1094438" y="1975003"/>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0" name="Gerader Verbinder 919">
              <a:extLst>
                <a:ext uri="{FF2B5EF4-FFF2-40B4-BE49-F238E27FC236}">
                  <a16:creationId xmlns:a16="http://schemas.microsoft.com/office/drawing/2014/main" id="{D2252EDA-2A3F-ADBB-AD20-957B6DADB3E0}"/>
                </a:ext>
              </a:extLst>
            </p:cNvPr>
            <p:cNvCxnSpPr>
              <a:cxnSpLocks/>
            </p:cNvCxnSpPr>
            <p:nvPr/>
          </p:nvCxnSpPr>
          <p:spPr>
            <a:xfrm>
              <a:off x="1094438" y="2291341"/>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1" name="Gerader Verbinder 920">
              <a:extLst>
                <a:ext uri="{FF2B5EF4-FFF2-40B4-BE49-F238E27FC236}">
                  <a16:creationId xmlns:a16="http://schemas.microsoft.com/office/drawing/2014/main" id="{5AE98ECB-19FC-A602-A5F4-0A532474C8F5}"/>
                </a:ext>
              </a:extLst>
            </p:cNvPr>
            <p:cNvCxnSpPr>
              <a:cxnSpLocks/>
            </p:cNvCxnSpPr>
            <p:nvPr/>
          </p:nvCxnSpPr>
          <p:spPr>
            <a:xfrm>
              <a:off x="1094438" y="2373969"/>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2" name="Gerader Verbinder 921">
              <a:extLst>
                <a:ext uri="{FF2B5EF4-FFF2-40B4-BE49-F238E27FC236}">
                  <a16:creationId xmlns:a16="http://schemas.microsoft.com/office/drawing/2014/main" id="{674E8FB1-3202-7CA3-21DF-58953D23A771}"/>
                </a:ext>
              </a:extLst>
            </p:cNvPr>
            <p:cNvCxnSpPr>
              <a:cxnSpLocks/>
            </p:cNvCxnSpPr>
            <p:nvPr/>
          </p:nvCxnSpPr>
          <p:spPr>
            <a:xfrm>
              <a:off x="1094438" y="2474641"/>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3" name="Gerader Verbinder 922">
              <a:extLst>
                <a:ext uri="{FF2B5EF4-FFF2-40B4-BE49-F238E27FC236}">
                  <a16:creationId xmlns:a16="http://schemas.microsoft.com/office/drawing/2014/main" id="{E416CB8D-1689-B0EF-D20A-B56D0B86229D}"/>
                </a:ext>
              </a:extLst>
            </p:cNvPr>
            <p:cNvCxnSpPr>
              <a:cxnSpLocks/>
            </p:cNvCxnSpPr>
            <p:nvPr/>
          </p:nvCxnSpPr>
          <p:spPr>
            <a:xfrm>
              <a:off x="1094438" y="2561973"/>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4" name="Gerader Verbinder 923">
              <a:extLst>
                <a:ext uri="{FF2B5EF4-FFF2-40B4-BE49-F238E27FC236}">
                  <a16:creationId xmlns:a16="http://schemas.microsoft.com/office/drawing/2014/main" id="{5000AE55-6253-BFF4-8E36-A6B8C1CA9563}"/>
                </a:ext>
              </a:extLst>
            </p:cNvPr>
            <p:cNvCxnSpPr>
              <a:cxnSpLocks/>
            </p:cNvCxnSpPr>
            <p:nvPr/>
          </p:nvCxnSpPr>
          <p:spPr>
            <a:xfrm>
              <a:off x="1094438" y="2653457"/>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5" name="Gerader Verbinder 924">
              <a:extLst>
                <a:ext uri="{FF2B5EF4-FFF2-40B4-BE49-F238E27FC236}">
                  <a16:creationId xmlns:a16="http://schemas.microsoft.com/office/drawing/2014/main" id="{44E77C81-B3BD-D69C-17A1-2B24452BEEA0}"/>
                </a:ext>
              </a:extLst>
            </p:cNvPr>
            <p:cNvCxnSpPr>
              <a:cxnSpLocks/>
            </p:cNvCxnSpPr>
            <p:nvPr/>
          </p:nvCxnSpPr>
          <p:spPr>
            <a:xfrm>
              <a:off x="1094438" y="2752656"/>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6" name="Gerader Verbinder 925">
              <a:extLst>
                <a:ext uri="{FF2B5EF4-FFF2-40B4-BE49-F238E27FC236}">
                  <a16:creationId xmlns:a16="http://schemas.microsoft.com/office/drawing/2014/main" id="{4317F388-7A76-2570-C93F-F3161C4C0A5D}"/>
                </a:ext>
              </a:extLst>
            </p:cNvPr>
            <p:cNvCxnSpPr>
              <a:cxnSpLocks/>
            </p:cNvCxnSpPr>
            <p:nvPr/>
          </p:nvCxnSpPr>
          <p:spPr>
            <a:xfrm>
              <a:off x="1094438" y="3060745"/>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7" name="Gerader Verbinder 926">
              <a:extLst>
                <a:ext uri="{FF2B5EF4-FFF2-40B4-BE49-F238E27FC236}">
                  <a16:creationId xmlns:a16="http://schemas.microsoft.com/office/drawing/2014/main" id="{8313436B-2568-3A70-2626-09F144CA863B}"/>
                </a:ext>
              </a:extLst>
            </p:cNvPr>
            <p:cNvCxnSpPr>
              <a:cxnSpLocks/>
            </p:cNvCxnSpPr>
            <p:nvPr/>
          </p:nvCxnSpPr>
          <p:spPr>
            <a:xfrm>
              <a:off x="1094438" y="3156842"/>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8" name="Gerader Verbinder 927">
              <a:extLst>
                <a:ext uri="{FF2B5EF4-FFF2-40B4-BE49-F238E27FC236}">
                  <a16:creationId xmlns:a16="http://schemas.microsoft.com/office/drawing/2014/main" id="{85993935-F5D8-AC07-F324-BCC44C8B92A7}"/>
                </a:ext>
              </a:extLst>
            </p:cNvPr>
            <p:cNvCxnSpPr>
              <a:cxnSpLocks/>
            </p:cNvCxnSpPr>
            <p:nvPr/>
          </p:nvCxnSpPr>
          <p:spPr>
            <a:xfrm>
              <a:off x="1094438" y="3252113"/>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9" name="Gerader Verbinder 928">
              <a:extLst>
                <a:ext uri="{FF2B5EF4-FFF2-40B4-BE49-F238E27FC236}">
                  <a16:creationId xmlns:a16="http://schemas.microsoft.com/office/drawing/2014/main" id="{70E668FF-7F5C-03AE-21A2-68D407DDC88A}"/>
                </a:ext>
              </a:extLst>
            </p:cNvPr>
            <p:cNvCxnSpPr>
              <a:cxnSpLocks/>
            </p:cNvCxnSpPr>
            <p:nvPr/>
          </p:nvCxnSpPr>
          <p:spPr>
            <a:xfrm>
              <a:off x="1094438" y="3345725"/>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0" name="Gerader Verbinder 929">
              <a:extLst>
                <a:ext uri="{FF2B5EF4-FFF2-40B4-BE49-F238E27FC236}">
                  <a16:creationId xmlns:a16="http://schemas.microsoft.com/office/drawing/2014/main" id="{6AEF2E44-039E-3071-C2AC-ED2F640B1FCB}"/>
                </a:ext>
              </a:extLst>
            </p:cNvPr>
            <p:cNvCxnSpPr>
              <a:cxnSpLocks/>
            </p:cNvCxnSpPr>
            <p:nvPr/>
          </p:nvCxnSpPr>
          <p:spPr>
            <a:xfrm>
              <a:off x="1094438" y="3442835"/>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1" name="Gerader Verbinder 930">
              <a:extLst>
                <a:ext uri="{FF2B5EF4-FFF2-40B4-BE49-F238E27FC236}">
                  <a16:creationId xmlns:a16="http://schemas.microsoft.com/office/drawing/2014/main" id="{6E78892D-1062-A55B-2955-A7DF8B889D11}"/>
                </a:ext>
              </a:extLst>
            </p:cNvPr>
            <p:cNvCxnSpPr>
              <a:cxnSpLocks/>
            </p:cNvCxnSpPr>
            <p:nvPr/>
          </p:nvCxnSpPr>
          <p:spPr>
            <a:xfrm>
              <a:off x="1094438" y="3536938"/>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2" name="Gerader Verbinder 931">
              <a:extLst>
                <a:ext uri="{FF2B5EF4-FFF2-40B4-BE49-F238E27FC236}">
                  <a16:creationId xmlns:a16="http://schemas.microsoft.com/office/drawing/2014/main" id="{46897A82-EB89-E783-551F-971E2530A97F}"/>
                </a:ext>
              </a:extLst>
            </p:cNvPr>
            <p:cNvCxnSpPr>
              <a:cxnSpLocks/>
            </p:cNvCxnSpPr>
            <p:nvPr/>
          </p:nvCxnSpPr>
          <p:spPr>
            <a:xfrm>
              <a:off x="1094438" y="3629210"/>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3" name="Gerader Verbinder 932">
              <a:extLst>
                <a:ext uri="{FF2B5EF4-FFF2-40B4-BE49-F238E27FC236}">
                  <a16:creationId xmlns:a16="http://schemas.microsoft.com/office/drawing/2014/main" id="{16941C86-645B-3F4A-0747-04EEE957368D}"/>
                </a:ext>
              </a:extLst>
            </p:cNvPr>
            <p:cNvCxnSpPr>
              <a:cxnSpLocks/>
            </p:cNvCxnSpPr>
            <p:nvPr/>
          </p:nvCxnSpPr>
          <p:spPr>
            <a:xfrm>
              <a:off x="1094438" y="3727614"/>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4" name="Gerader Verbinder 933">
              <a:extLst>
                <a:ext uri="{FF2B5EF4-FFF2-40B4-BE49-F238E27FC236}">
                  <a16:creationId xmlns:a16="http://schemas.microsoft.com/office/drawing/2014/main" id="{53E1CE26-13C1-7B5D-C165-8B5FC1626D36}"/>
                </a:ext>
              </a:extLst>
            </p:cNvPr>
            <p:cNvCxnSpPr>
              <a:cxnSpLocks/>
            </p:cNvCxnSpPr>
            <p:nvPr/>
          </p:nvCxnSpPr>
          <p:spPr>
            <a:xfrm>
              <a:off x="1094438" y="3817540"/>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5" name="Gerader Verbinder 934">
              <a:extLst>
                <a:ext uri="{FF2B5EF4-FFF2-40B4-BE49-F238E27FC236}">
                  <a16:creationId xmlns:a16="http://schemas.microsoft.com/office/drawing/2014/main" id="{43DCE49F-C320-783A-0324-0FE952BC3321}"/>
                </a:ext>
              </a:extLst>
            </p:cNvPr>
            <p:cNvCxnSpPr>
              <a:cxnSpLocks/>
            </p:cNvCxnSpPr>
            <p:nvPr/>
          </p:nvCxnSpPr>
          <p:spPr>
            <a:xfrm>
              <a:off x="1094438" y="3913485"/>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6" name="Gerader Verbinder 935">
              <a:extLst>
                <a:ext uri="{FF2B5EF4-FFF2-40B4-BE49-F238E27FC236}">
                  <a16:creationId xmlns:a16="http://schemas.microsoft.com/office/drawing/2014/main" id="{E6B14CA8-6D1E-2C3C-5D6B-59CB01C470A4}"/>
                </a:ext>
              </a:extLst>
            </p:cNvPr>
            <p:cNvCxnSpPr>
              <a:cxnSpLocks/>
            </p:cNvCxnSpPr>
            <p:nvPr/>
          </p:nvCxnSpPr>
          <p:spPr>
            <a:xfrm>
              <a:off x="1094438" y="4224586"/>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7" name="Gerader Verbinder 936">
              <a:extLst>
                <a:ext uri="{FF2B5EF4-FFF2-40B4-BE49-F238E27FC236}">
                  <a16:creationId xmlns:a16="http://schemas.microsoft.com/office/drawing/2014/main" id="{C844AFAB-119F-EA9E-BAE9-4D3A8EA49974}"/>
                </a:ext>
              </a:extLst>
            </p:cNvPr>
            <p:cNvCxnSpPr>
              <a:cxnSpLocks/>
            </p:cNvCxnSpPr>
            <p:nvPr/>
          </p:nvCxnSpPr>
          <p:spPr>
            <a:xfrm>
              <a:off x="1094438" y="4316122"/>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8" name="Gerader Verbinder 937">
              <a:extLst>
                <a:ext uri="{FF2B5EF4-FFF2-40B4-BE49-F238E27FC236}">
                  <a16:creationId xmlns:a16="http://schemas.microsoft.com/office/drawing/2014/main" id="{4D06CA3E-57CE-1813-0B3D-AFF03A7E8BDD}"/>
                </a:ext>
              </a:extLst>
            </p:cNvPr>
            <p:cNvCxnSpPr>
              <a:cxnSpLocks/>
            </p:cNvCxnSpPr>
            <p:nvPr/>
          </p:nvCxnSpPr>
          <p:spPr>
            <a:xfrm>
              <a:off x="1094438" y="4411982"/>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9" name="Gerader Verbinder 938">
              <a:extLst>
                <a:ext uri="{FF2B5EF4-FFF2-40B4-BE49-F238E27FC236}">
                  <a16:creationId xmlns:a16="http://schemas.microsoft.com/office/drawing/2014/main" id="{7838350F-6627-B8D7-12E8-15E9F80D8F13}"/>
                </a:ext>
              </a:extLst>
            </p:cNvPr>
            <p:cNvCxnSpPr>
              <a:cxnSpLocks/>
            </p:cNvCxnSpPr>
            <p:nvPr/>
          </p:nvCxnSpPr>
          <p:spPr>
            <a:xfrm>
              <a:off x="1094438" y="4508572"/>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0" name="Gerader Verbinder 939">
              <a:extLst>
                <a:ext uri="{FF2B5EF4-FFF2-40B4-BE49-F238E27FC236}">
                  <a16:creationId xmlns:a16="http://schemas.microsoft.com/office/drawing/2014/main" id="{776C16FC-E876-6E40-EF06-8C6808F4A982}"/>
                </a:ext>
              </a:extLst>
            </p:cNvPr>
            <p:cNvCxnSpPr>
              <a:cxnSpLocks/>
            </p:cNvCxnSpPr>
            <p:nvPr/>
          </p:nvCxnSpPr>
          <p:spPr>
            <a:xfrm>
              <a:off x="1094438" y="4597406"/>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1" name="Gerader Verbinder 940">
              <a:extLst>
                <a:ext uri="{FF2B5EF4-FFF2-40B4-BE49-F238E27FC236}">
                  <a16:creationId xmlns:a16="http://schemas.microsoft.com/office/drawing/2014/main" id="{E42156F8-7002-727B-5130-38EF27B60B1F}"/>
                </a:ext>
              </a:extLst>
            </p:cNvPr>
            <p:cNvCxnSpPr>
              <a:cxnSpLocks/>
            </p:cNvCxnSpPr>
            <p:nvPr/>
          </p:nvCxnSpPr>
          <p:spPr>
            <a:xfrm>
              <a:off x="1094438" y="4696664"/>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2" name="Gerader Verbinder 941">
              <a:extLst>
                <a:ext uri="{FF2B5EF4-FFF2-40B4-BE49-F238E27FC236}">
                  <a16:creationId xmlns:a16="http://schemas.microsoft.com/office/drawing/2014/main" id="{F31D1AD0-8CA2-E7C9-ABFB-8C9941A79FC1}"/>
                </a:ext>
              </a:extLst>
            </p:cNvPr>
            <p:cNvCxnSpPr>
              <a:cxnSpLocks/>
            </p:cNvCxnSpPr>
            <p:nvPr/>
          </p:nvCxnSpPr>
          <p:spPr>
            <a:xfrm>
              <a:off x="1094438" y="4786605"/>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3" name="Gerader Verbinder 942">
              <a:extLst>
                <a:ext uri="{FF2B5EF4-FFF2-40B4-BE49-F238E27FC236}">
                  <a16:creationId xmlns:a16="http://schemas.microsoft.com/office/drawing/2014/main" id="{84E22DE0-3419-B741-CD1B-6B8EDB11E5BD}"/>
                </a:ext>
              </a:extLst>
            </p:cNvPr>
            <p:cNvCxnSpPr>
              <a:cxnSpLocks/>
            </p:cNvCxnSpPr>
            <p:nvPr/>
          </p:nvCxnSpPr>
          <p:spPr>
            <a:xfrm>
              <a:off x="1094438" y="4884449"/>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4" name="Gerader Verbinder 943">
              <a:extLst>
                <a:ext uri="{FF2B5EF4-FFF2-40B4-BE49-F238E27FC236}">
                  <a16:creationId xmlns:a16="http://schemas.microsoft.com/office/drawing/2014/main" id="{B5B0C404-3EC9-3DA5-4C52-1BC959281ADA}"/>
                </a:ext>
              </a:extLst>
            </p:cNvPr>
            <p:cNvCxnSpPr>
              <a:cxnSpLocks/>
            </p:cNvCxnSpPr>
            <p:nvPr/>
          </p:nvCxnSpPr>
          <p:spPr>
            <a:xfrm>
              <a:off x="1094438" y="4981600"/>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5" name="Gerader Verbinder 944">
              <a:extLst>
                <a:ext uri="{FF2B5EF4-FFF2-40B4-BE49-F238E27FC236}">
                  <a16:creationId xmlns:a16="http://schemas.microsoft.com/office/drawing/2014/main" id="{1F02056D-C52C-9020-A354-58DC436628BC}"/>
                </a:ext>
              </a:extLst>
            </p:cNvPr>
            <p:cNvCxnSpPr>
              <a:cxnSpLocks/>
            </p:cNvCxnSpPr>
            <p:nvPr/>
          </p:nvCxnSpPr>
          <p:spPr>
            <a:xfrm>
              <a:off x="1094438" y="5075437"/>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6" name="Gerader Verbinder 945">
              <a:extLst>
                <a:ext uri="{FF2B5EF4-FFF2-40B4-BE49-F238E27FC236}">
                  <a16:creationId xmlns:a16="http://schemas.microsoft.com/office/drawing/2014/main" id="{4261B6E2-67CE-61C7-5328-3FCCCFC71BF6}"/>
                </a:ext>
              </a:extLst>
            </p:cNvPr>
            <p:cNvCxnSpPr>
              <a:cxnSpLocks/>
            </p:cNvCxnSpPr>
            <p:nvPr/>
          </p:nvCxnSpPr>
          <p:spPr>
            <a:xfrm>
              <a:off x="1094438" y="5163790"/>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7" name="Gerader Verbinder 946">
              <a:extLst>
                <a:ext uri="{FF2B5EF4-FFF2-40B4-BE49-F238E27FC236}">
                  <a16:creationId xmlns:a16="http://schemas.microsoft.com/office/drawing/2014/main" id="{00419477-F61A-F52B-5C96-FB3433D11648}"/>
                </a:ext>
              </a:extLst>
            </p:cNvPr>
            <p:cNvCxnSpPr>
              <a:cxnSpLocks/>
            </p:cNvCxnSpPr>
            <p:nvPr/>
          </p:nvCxnSpPr>
          <p:spPr>
            <a:xfrm>
              <a:off x="1094438" y="5260941"/>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8" name="Gerader Verbinder 947">
              <a:extLst>
                <a:ext uri="{FF2B5EF4-FFF2-40B4-BE49-F238E27FC236}">
                  <a16:creationId xmlns:a16="http://schemas.microsoft.com/office/drawing/2014/main" id="{0C887A7D-72DC-774D-DD37-56F6D3E301D0}"/>
                </a:ext>
              </a:extLst>
            </p:cNvPr>
            <p:cNvCxnSpPr>
              <a:cxnSpLocks/>
            </p:cNvCxnSpPr>
            <p:nvPr/>
          </p:nvCxnSpPr>
          <p:spPr>
            <a:xfrm>
              <a:off x="1094438" y="5361082"/>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9" name="Gerader Verbinder 948">
              <a:extLst>
                <a:ext uri="{FF2B5EF4-FFF2-40B4-BE49-F238E27FC236}">
                  <a16:creationId xmlns:a16="http://schemas.microsoft.com/office/drawing/2014/main" id="{EFD099FD-CCEE-A715-4CBB-02F7840ED937}"/>
                </a:ext>
              </a:extLst>
            </p:cNvPr>
            <p:cNvCxnSpPr>
              <a:cxnSpLocks/>
            </p:cNvCxnSpPr>
            <p:nvPr/>
          </p:nvCxnSpPr>
          <p:spPr>
            <a:xfrm>
              <a:off x="1094438" y="5455291"/>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0" name="Gerader Verbinder 949">
              <a:extLst>
                <a:ext uri="{FF2B5EF4-FFF2-40B4-BE49-F238E27FC236}">
                  <a16:creationId xmlns:a16="http://schemas.microsoft.com/office/drawing/2014/main" id="{1B7FBCB1-25D9-02E1-9EB4-4F9A7044F228}"/>
                </a:ext>
              </a:extLst>
            </p:cNvPr>
            <p:cNvCxnSpPr>
              <a:cxnSpLocks/>
            </p:cNvCxnSpPr>
            <p:nvPr/>
          </p:nvCxnSpPr>
          <p:spPr>
            <a:xfrm>
              <a:off x="1094438" y="5544498"/>
              <a:ext cx="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51" name="Textfeld 950">
            <a:extLst>
              <a:ext uri="{FF2B5EF4-FFF2-40B4-BE49-F238E27FC236}">
                <a16:creationId xmlns:a16="http://schemas.microsoft.com/office/drawing/2014/main" id="{EACCB773-913F-0238-468F-D8891257AD39}"/>
              </a:ext>
            </a:extLst>
          </p:cNvPr>
          <p:cNvSpPr txBox="1"/>
          <p:nvPr/>
        </p:nvSpPr>
        <p:spPr>
          <a:xfrm>
            <a:off x="5137819" y="4532320"/>
            <a:ext cx="456621" cy="221319"/>
          </a:xfrm>
          <a:prstGeom prst="rect">
            <a:avLst/>
          </a:prstGeom>
          <a:noFill/>
        </p:spPr>
        <p:txBody>
          <a:bodyPr wrap="square" rtlCol="0">
            <a:spAutoFit/>
          </a:bodyPr>
          <a:lstStyle/>
          <a:p>
            <a:r>
              <a:rPr lang="de-DE" sz="800"/>
              <a:t>CR</a:t>
            </a:r>
          </a:p>
        </p:txBody>
      </p:sp>
      <p:sp>
        <p:nvSpPr>
          <p:cNvPr id="952" name="Textfeld 951">
            <a:extLst>
              <a:ext uri="{FF2B5EF4-FFF2-40B4-BE49-F238E27FC236}">
                <a16:creationId xmlns:a16="http://schemas.microsoft.com/office/drawing/2014/main" id="{C9588E42-C498-4083-3876-A4AA2E4FB065}"/>
              </a:ext>
            </a:extLst>
          </p:cNvPr>
          <p:cNvSpPr txBox="1"/>
          <p:nvPr/>
        </p:nvSpPr>
        <p:spPr>
          <a:xfrm>
            <a:off x="5137819" y="4674003"/>
            <a:ext cx="456621" cy="221319"/>
          </a:xfrm>
          <a:prstGeom prst="rect">
            <a:avLst/>
          </a:prstGeom>
          <a:noFill/>
        </p:spPr>
        <p:txBody>
          <a:bodyPr wrap="square" rtlCol="0">
            <a:spAutoFit/>
          </a:bodyPr>
          <a:lstStyle/>
          <a:p>
            <a:r>
              <a:rPr lang="de-DE" sz="800"/>
              <a:t>PR</a:t>
            </a:r>
          </a:p>
        </p:txBody>
      </p:sp>
      <p:sp>
        <p:nvSpPr>
          <p:cNvPr id="953" name="Textfeld 952">
            <a:extLst>
              <a:ext uri="{FF2B5EF4-FFF2-40B4-BE49-F238E27FC236}">
                <a16:creationId xmlns:a16="http://schemas.microsoft.com/office/drawing/2014/main" id="{A2709B30-E4CD-C3C2-FFB8-BF6DD7E25EDB}"/>
              </a:ext>
            </a:extLst>
          </p:cNvPr>
          <p:cNvSpPr txBox="1"/>
          <p:nvPr/>
        </p:nvSpPr>
        <p:spPr>
          <a:xfrm>
            <a:off x="5137819" y="4810052"/>
            <a:ext cx="456621" cy="221319"/>
          </a:xfrm>
          <a:prstGeom prst="rect">
            <a:avLst/>
          </a:prstGeom>
          <a:noFill/>
        </p:spPr>
        <p:txBody>
          <a:bodyPr wrap="square" rtlCol="0">
            <a:spAutoFit/>
          </a:bodyPr>
          <a:lstStyle/>
          <a:p>
            <a:r>
              <a:rPr lang="de-DE" sz="800"/>
              <a:t>SD</a:t>
            </a:r>
          </a:p>
        </p:txBody>
      </p:sp>
      <p:sp>
        <p:nvSpPr>
          <p:cNvPr id="954" name="Textfeld 953">
            <a:extLst>
              <a:ext uri="{FF2B5EF4-FFF2-40B4-BE49-F238E27FC236}">
                <a16:creationId xmlns:a16="http://schemas.microsoft.com/office/drawing/2014/main" id="{93A747EA-CFE6-2F0B-DDFB-177457D8B904}"/>
              </a:ext>
            </a:extLst>
          </p:cNvPr>
          <p:cNvSpPr txBox="1"/>
          <p:nvPr/>
        </p:nvSpPr>
        <p:spPr>
          <a:xfrm>
            <a:off x="5137819" y="4957369"/>
            <a:ext cx="456621" cy="221319"/>
          </a:xfrm>
          <a:prstGeom prst="rect">
            <a:avLst/>
          </a:prstGeom>
          <a:noFill/>
        </p:spPr>
        <p:txBody>
          <a:bodyPr wrap="square" rtlCol="0">
            <a:spAutoFit/>
          </a:bodyPr>
          <a:lstStyle/>
          <a:p>
            <a:r>
              <a:rPr lang="de-DE" sz="800"/>
              <a:t>PD</a:t>
            </a:r>
          </a:p>
        </p:txBody>
      </p:sp>
      <p:sp>
        <p:nvSpPr>
          <p:cNvPr id="955" name="Textfeld 954">
            <a:extLst>
              <a:ext uri="{FF2B5EF4-FFF2-40B4-BE49-F238E27FC236}">
                <a16:creationId xmlns:a16="http://schemas.microsoft.com/office/drawing/2014/main" id="{D233C384-45FB-F245-08CF-98A353C85DC7}"/>
              </a:ext>
            </a:extLst>
          </p:cNvPr>
          <p:cNvSpPr txBox="1"/>
          <p:nvPr/>
        </p:nvSpPr>
        <p:spPr>
          <a:xfrm>
            <a:off x="5137819" y="5099052"/>
            <a:ext cx="1252811" cy="221319"/>
          </a:xfrm>
          <a:prstGeom prst="rect">
            <a:avLst/>
          </a:prstGeom>
          <a:noFill/>
        </p:spPr>
        <p:txBody>
          <a:bodyPr wrap="square" rtlCol="0">
            <a:spAutoFit/>
          </a:bodyPr>
          <a:lstStyle/>
          <a:p>
            <a:r>
              <a:rPr lang="de-DE" sz="800" err="1"/>
              <a:t>Ongoing</a:t>
            </a:r>
            <a:r>
              <a:rPr lang="de-DE" sz="800"/>
              <a:t> </a:t>
            </a:r>
            <a:r>
              <a:rPr lang="de-DE" sz="800" err="1"/>
              <a:t>treament</a:t>
            </a:r>
            <a:endParaRPr lang="de-DE" sz="800"/>
          </a:p>
        </p:txBody>
      </p:sp>
      <p:sp>
        <p:nvSpPr>
          <p:cNvPr id="956" name="Textfeld 955">
            <a:extLst>
              <a:ext uri="{FF2B5EF4-FFF2-40B4-BE49-F238E27FC236}">
                <a16:creationId xmlns:a16="http://schemas.microsoft.com/office/drawing/2014/main" id="{DBEF149C-A4BD-D0F1-0EB8-83D99019D074}"/>
              </a:ext>
            </a:extLst>
          </p:cNvPr>
          <p:cNvSpPr txBox="1"/>
          <p:nvPr/>
        </p:nvSpPr>
        <p:spPr>
          <a:xfrm>
            <a:off x="5137819" y="5240736"/>
            <a:ext cx="985282" cy="221319"/>
          </a:xfrm>
          <a:prstGeom prst="rect">
            <a:avLst/>
          </a:prstGeom>
          <a:noFill/>
        </p:spPr>
        <p:txBody>
          <a:bodyPr wrap="square" rtlCol="0">
            <a:spAutoFit/>
          </a:bodyPr>
          <a:lstStyle/>
          <a:p>
            <a:r>
              <a:rPr lang="de-DE" sz="800"/>
              <a:t>Death</a:t>
            </a:r>
          </a:p>
        </p:txBody>
      </p:sp>
      <p:sp>
        <p:nvSpPr>
          <p:cNvPr id="957" name="Textfeld 956">
            <a:extLst>
              <a:ext uri="{FF2B5EF4-FFF2-40B4-BE49-F238E27FC236}">
                <a16:creationId xmlns:a16="http://schemas.microsoft.com/office/drawing/2014/main" id="{62398E2A-ED80-7FBF-7E5C-68FB7001F3EA}"/>
              </a:ext>
            </a:extLst>
          </p:cNvPr>
          <p:cNvSpPr txBox="1"/>
          <p:nvPr/>
        </p:nvSpPr>
        <p:spPr>
          <a:xfrm>
            <a:off x="5137819" y="5382421"/>
            <a:ext cx="1198975" cy="221319"/>
          </a:xfrm>
          <a:prstGeom prst="rect">
            <a:avLst/>
          </a:prstGeom>
          <a:noFill/>
        </p:spPr>
        <p:txBody>
          <a:bodyPr wrap="square" rtlCol="0">
            <a:spAutoFit/>
          </a:bodyPr>
          <a:lstStyle/>
          <a:p>
            <a:r>
              <a:rPr lang="de-DE" sz="800" err="1"/>
              <a:t>Reach</a:t>
            </a:r>
            <a:r>
              <a:rPr lang="de-DE" sz="800"/>
              <a:t> </a:t>
            </a:r>
            <a:r>
              <a:rPr lang="de-DE" sz="800" err="1"/>
              <a:t>target</a:t>
            </a:r>
            <a:r>
              <a:rPr lang="de-DE" sz="800"/>
              <a:t> dose</a:t>
            </a:r>
          </a:p>
        </p:txBody>
      </p:sp>
      <p:cxnSp>
        <p:nvCxnSpPr>
          <p:cNvPr id="958" name="Gerade Verbindung mit Pfeil 957">
            <a:extLst>
              <a:ext uri="{FF2B5EF4-FFF2-40B4-BE49-F238E27FC236}">
                <a16:creationId xmlns:a16="http://schemas.microsoft.com/office/drawing/2014/main" id="{E3FA73A5-0120-8667-9239-A9CA43067980}"/>
              </a:ext>
            </a:extLst>
          </p:cNvPr>
          <p:cNvCxnSpPr>
            <a:cxnSpLocks/>
          </p:cNvCxnSpPr>
          <p:nvPr/>
        </p:nvCxnSpPr>
        <p:spPr>
          <a:xfrm>
            <a:off x="5053318" y="5210758"/>
            <a:ext cx="14418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9" name="Gerade Verbindung mit Pfeil 958">
            <a:extLst>
              <a:ext uri="{FF2B5EF4-FFF2-40B4-BE49-F238E27FC236}">
                <a16:creationId xmlns:a16="http://schemas.microsoft.com/office/drawing/2014/main" id="{462285F3-9384-538A-8B05-E7E7131DD96C}"/>
              </a:ext>
            </a:extLst>
          </p:cNvPr>
          <p:cNvCxnSpPr>
            <a:cxnSpLocks/>
          </p:cNvCxnSpPr>
          <p:nvPr/>
        </p:nvCxnSpPr>
        <p:spPr>
          <a:xfrm>
            <a:off x="4696972" y="3156842"/>
            <a:ext cx="14418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0" name="Gerade Verbindung mit Pfeil 959">
            <a:extLst>
              <a:ext uri="{FF2B5EF4-FFF2-40B4-BE49-F238E27FC236}">
                <a16:creationId xmlns:a16="http://schemas.microsoft.com/office/drawing/2014/main" id="{C43ECF72-5B70-F889-AFD9-792203BA2A7B}"/>
              </a:ext>
            </a:extLst>
          </p:cNvPr>
          <p:cNvCxnSpPr>
            <a:cxnSpLocks/>
          </p:cNvCxnSpPr>
          <p:nvPr/>
        </p:nvCxnSpPr>
        <p:spPr>
          <a:xfrm>
            <a:off x="4868704" y="3060509"/>
            <a:ext cx="14418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1" name="Gerade Verbindung mit Pfeil 960">
            <a:extLst>
              <a:ext uri="{FF2B5EF4-FFF2-40B4-BE49-F238E27FC236}">
                <a16:creationId xmlns:a16="http://schemas.microsoft.com/office/drawing/2014/main" id="{5B9AE6CE-29E4-88DB-D775-51B643436252}"/>
              </a:ext>
            </a:extLst>
          </p:cNvPr>
          <p:cNvCxnSpPr>
            <a:cxnSpLocks/>
          </p:cNvCxnSpPr>
          <p:nvPr/>
        </p:nvCxnSpPr>
        <p:spPr>
          <a:xfrm>
            <a:off x="5764836" y="2380638"/>
            <a:ext cx="14418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2" name="Gerade Verbindung mit Pfeil 961">
            <a:extLst>
              <a:ext uri="{FF2B5EF4-FFF2-40B4-BE49-F238E27FC236}">
                <a16:creationId xmlns:a16="http://schemas.microsoft.com/office/drawing/2014/main" id="{CB3946C9-4BC8-3AFA-29FC-52C662AB6C0C}"/>
              </a:ext>
            </a:extLst>
          </p:cNvPr>
          <p:cNvCxnSpPr>
            <a:cxnSpLocks/>
          </p:cNvCxnSpPr>
          <p:nvPr/>
        </p:nvCxnSpPr>
        <p:spPr>
          <a:xfrm>
            <a:off x="5861170" y="2283532"/>
            <a:ext cx="14418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3" name="Gerade Verbindung mit Pfeil 962">
            <a:extLst>
              <a:ext uri="{FF2B5EF4-FFF2-40B4-BE49-F238E27FC236}">
                <a16:creationId xmlns:a16="http://schemas.microsoft.com/office/drawing/2014/main" id="{A6F7C112-C3BE-7264-C126-5CC7AFD31FE8}"/>
              </a:ext>
            </a:extLst>
          </p:cNvPr>
          <p:cNvCxnSpPr>
            <a:cxnSpLocks/>
          </p:cNvCxnSpPr>
          <p:nvPr/>
        </p:nvCxnSpPr>
        <p:spPr>
          <a:xfrm>
            <a:off x="2649274" y="4411982"/>
            <a:ext cx="14418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4" name="Gerade Verbindung mit Pfeil 963">
            <a:extLst>
              <a:ext uri="{FF2B5EF4-FFF2-40B4-BE49-F238E27FC236}">
                <a16:creationId xmlns:a16="http://schemas.microsoft.com/office/drawing/2014/main" id="{C0DE846C-2378-7DC7-64D5-4F4A014B4090}"/>
              </a:ext>
            </a:extLst>
          </p:cNvPr>
          <p:cNvCxnSpPr>
            <a:cxnSpLocks/>
          </p:cNvCxnSpPr>
          <p:nvPr/>
        </p:nvCxnSpPr>
        <p:spPr>
          <a:xfrm>
            <a:off x="2577185" y="4507526"/>
            <a:ext cx="14418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uppieren 30">
            <a:extLst>
              <a:ext uri="{FF2B5EF4-FFF2-40B4-BE49-F238E27FC236}">
                <a16:creationId xmlns:a16="http://schemas.microsoft.com/office/drawing/2014/main" id="{9C773A51-6B41-52C4-126E-30A9740B5E45}"/>
              </a:ext>
            </a:extLst>
          </p:cNvPr>
          <p:cNvGrpSpPr/>
          <p:nvPr/>
        </p:nvGrpSpPr>
        <p:grpSpPr>
          <a:xfrm>
            <a:off x="1063110" y="5703016"/>
            <a:ext cx="5106906" cy="276999"/>
            <a:chOff x="1019570" y="5681246"/>
            <a:chExt cx="5106906" cy="276999"/>
          </a:xfrm>
        </p:grpSpPr>
        <p:sp>
          <p:nvSpPr>
            <p:cNvPr id="993" name="Textfeld 992">
              <a:extLst>
                <a:ext uri="{FF2B5EF4-FFF2-40B4-BE49-F238E27FC236}">
                  <a16:creationId xmlns:a16="http://schemas.microsoft.com/office/drawing/2014/main" id="{6FD8C8F6-83FD-68D8-0DA4-16F4330EC03C}"/>
                </a:ext>
              </a:extLst>
            </p:cNvPr>
            <p:cNvSpPr txBox="1"/>
            <p:nvPr/>
          </p:nvSpPr>
          <p:spPr>
            <a:xfrm>
              <a:off x="1019570" y="5681246"/>
              <a:ext cx="269626" cy="276999"/>
            </a:xfrm>
            <a:prstGeom prst="rect">
              <a:avLst/>
            </a:prstGeom>
            <a:noFill/>
          </p:spPr>
          <p:txBody>
            <a:bodyPr wrap="none" rtlCol="0">
              <a:spAutoFit/>
            </a:bodyPr>
            <a:lstStyle/>
            <a:p>
              <a:pPr algn="ctr"/>
              <a:r>
                <a:rPr lang="de-DE" sz="1200"/>
                <a:t>0</a:t>
              </a:r>
            </a:p>
          </p:txBody>
        </p:sp>
        <p:sp>
          <p:nvSpPr>
            <p:cNvPr id="994" name="Textfeld 993">
              <a:extLst>
                <a:ext uri="{FF2B5EF4-FFF2-40B4-BE49-F238E27FC236}">
                  <a16:creationId xmlns:a16="http://schemas.microsoft.com/office/drawing/2014/main" id="{E9B35EE7-1ACF-8C27-83D2-BCB40DD155D1}"/>
                </a:ext>
              </a:extLst>
            </p:cNvPr>
            <p:cNvSpPr txBox="1"/>
            <p:nvPr/>
          </p:nvSpPr>
          <p:spPr>
            <a:xfrm>
              <a:off x="1285540" y="5681246"/>
              <a:ext cx="269626" cy="276999"/>
            </a:xfrm>
            <a:prstGeom prst="rect">
              <a:avLst/>
            </a:prstGeom>
            <a:noFill/>
          </p:spPr>
          <p:txBody>
            <a:bodyPr wrap="none" rtlCol="0">
              <a:spAutoFit/>
            </a:bodyPr>
            <a:lstStyle/>
            <a:p>
              <a:pPr algn="ctr"/>
              <a:r>
                <a:rPr lang="de-DE" sz="1200"/>
                <a:t>1</a:t>
              </a:r>
            </a:p>
          </p:txBody>
        </p:sp>
        <p:sp>
          <p:nvSpPr>
            <p:cNvPr id="995" name="Textfeld 994">
              <a:extLst>
                <a:ext uri="{FF2B5EF4-FFF2-40B4-BE49-F238E27FC236}">
                  <a16:creationId xmlns:a16="http://schemas.microsoft.com/office/drawing/2014/main" id="{340BF255-12B8-E8E1-4381-D6B0C8D9008D}"/>
                </a:ext>
              </a:extLst>
            </p:cNvPr>
            <p:cNvSpPr txBox="1"/>
            <p:nvPr/>
          </p:nvSpPr>
          <p:spPr>
            <a:xfrm>
              <a:off x="1551510" y="5681246"/>
              <a:ext cx="269626" cy="276999"/>
            </a:xfrm>
            <a:prstGeom prst="rect">
              <a:avLst/>
            </a:prstGeom>
            <a:noFill/>
          </p:spPr>
          <p:txBody>
            <a:bodyPr wrap="none" rtlCol="0">
              <a:spAutoFit/>
            </a:bodyPr>
            <a:lstStyle/>
            <a:p>
              <a:pPr algn="ctr"/>
              <a:r>
                <a:rPr lang="de-DE" sz="1200"/>
                <a:t>2</a:t>
              </a:r>
            </a:p>
          </p:txBody>
        </p:sp>
        <p:sp>
          <p:nvSpPr>
            <p:cNvPr id="996" name="Textfeld 995">
              <a:extLst>
                <a:ext uri="{FF2B5EF4-FFF2-40B4-BE49-F238E27FC236}">
                  <a16:creationId xmlns:a16="http://schemas.microsoft.com/office/drawing/2014/main" id="{517C386D-BE15-AA34-D02D-95809E6439CD}"/>
                </a:ext>
              </a:extLst>
            </p:cNvPr>
            <p:cNvSpPr txBox="1"/>
            <p:nvPr/>
          </p:nvSpPr>
          <p:spPr>
            <a:xfrm>
              <a:off x="1817480" y="5681246"/>
              <a:ext cx="269626" cy="276999"/>
            </a:xfrm>
            <a:prstGeom prst="rect">
              <a:avLst/>
            </a:prstGeom>
            <a:noFill/>
          </p:spPr>
          <p:txBody>
            <a:bodyPr wrap="none" rtlCol="0">
              <a:spAutoFit/>
            </a:bodyPr>
            <a:lstStyle/>
            <a:p>
              <a:pPr algn="ctr"/>
              <a:r>
                <a:rPr lang="de-DE" sz="1200"/>
                <a:t>3</a:t>
              </a:r>
            </a:p>
          </p:txBody>
        </p:sp>
        <p:sp>
          <p:nvSpPr>
            <p:cNvPr id="997" name="Textfeld 996">
              <a:extLst>
                <a:ext uri="{FF2B5EF4-FFF2-40B4-BE49-F238E27FC236}">
                  <a16:creationId xmlns:a16="http://schemas.microsoft.com/office/drawing/2014/main" id="{8ADBA60E-D3D7-D48A-55C8-46D5C0FA5633}"/>
                </a:ext>
              </a:extLst>
            </p:cNvPr>
            <p:cNvSpPr txBox="1"/>
            <p:nvPr/>
          </p:nvSpPr>
          <p:spPr>
            <a:xfrm>
              <a:off x="2083450" y="5681246"/>
              <a:ext cx="269626" cy="276999"/>
            </a:xfrm>
            <a:prstGeom prst="rect">
              <a:avLst/>
            </a:prstGeom>
            <a:noFill/>
          </p:spPr>
          <p:txBody>
            <a:bodyPr wrap="none" rtlCol="0">
              <a:spAutoFit/>
            </a:bodyPr>
            <a:lstStyle/>
            <a:p>
              <a:pPr algn="ctr"/>
              <a:r>
                <a:rPr lang="de-DE" sz="1200"/>
                <a:t>4</a:t>
              </a:r>
            </a:p>
          </p:txBody>
        </p:sp>
        <p:sp>
          <p:nvSpPr>
            <p:cNvPr id="998" name="Textfeld 997">
              <a:extLst>
                <a:ext uri="{FF2B5EF4-FFF2-40B4-BE49-F238E27FC236}">
                  <a16:creationId xmlns:a16="http://schemas.microsoft.com/office/drawing/2014/main" id="{8DC6455A-593C-0F0E-0874-8ABFA9710D0B}"/>
                </a:ext>
              </a:extLst>
            </p:cNvPr>
            <p:cNvSpPr txBox="1"/>
            <p:nvPr/>
          </p:nvSpPr>
          <p:spPr>
            <a:xfrm>
              <a:off x="2349420" y="5681246"/>
              <a:ext cx="269626" cy="276999"/>
            </a:xfrm>
            <a:prstGeom prst="rect">
              <a:avLst/>
            </a:prstGeom>
            <a:noFill/>
          </p:spPr>
          <p:txBody>
            <a:bodyPr wrap="none" rtlCol="0">
              <a:spAutoFit/>
            </a:bodyPr>
            <a:lstStyle/>
            <a:p>
              <a:pPr algn="ctr"/>
              <a:r>
                <a:rPr lang="de-DE" sz="1200"/>
                <a:t>5</a:t>
              </a:r>
            </a:p>
          </p:txBody>
        </p:sp>
        <p:sp>
          <p:nvSpPr>
            <p:cNvPr id="999" name="Textfeld 998">
              <a:extLst>
                <a:ext uri="{FF2B5EF4-FFF2-40B4-BE49-F238E27FC236}">
                  <a16:creationId xmlns:a16="http://schemas.microsoft.com/office/drawing/2014/main" id="{24A10ED3-9848-0944-33F3-75E8346F8179}"/>
                </a:ext>
              </a:extLst>
            </p:cNvPr>
            <p:cNvSpPr txBox="1"/>
            <p:nvPr/>
          </p:nvSpPr>
          <p:spPr>
            <a:xfrm>
              <a:off x="2615390" y="5681246"/>
              <a:ext cx="269626" cy="276999"/>
            </a:xfrm>
            <a:prstGeom prst="rect">
              <a:avLst/>
            </a:prstGeom>
            <a:noFill/>
          </p:spPr>
          <p:txBody>
            <a:bodyPr wrap="none" rtlCol="0">
              <a:spAutoFit/>
            </a:bodyPr>
            <a:lstStyle/>
            <a:p>
              <a:pPr algn="ctr"/>
              <a:r>
                <a:rPr lang="de-DE" sz="1200"/>
                <a:t>6</a:t>
              </a:r>
            </a:p>
          </p:txBody>
        </p:sp>
        <p:sp>
          <p:nvSpPr>
            <p:cNvPr id="1000" name="Textfeld 999">
              <a:extLst>
                <a:ext uri="{FF2B5EF4-FFF2-40B4-BE49-F238E27FC236}">
                  <a16:creationId xmlns:a16="http://schemas.microsoft.com/office/drawing/2014/main" id="{07758F40-7752-E887-3177-8CB9704D72AC}"/>
                </a:ext>
              </a:extLst>
            </p:cNvPr>
            <p:cNvSpPr txBox="1"/>
            <p:nvPr/>
          </p:nvSpPr>
          <p:spPr>
            <a:xfrm>
              <a:off x="2881360" y="5681246"/>
              <a:ext cx="269626" cy="276999"/>
            </a:xfrm>
            <a:prstGeom prst="rect">
              <a:avLst/>
            </a:prstGeom>
            <a:noFill/>
          </p:spPr>
          <p:txBody>
            <a:bodyPr wrap="none" rtlCol="0">
              <a:spAutoFit/>
            </a:bodyPr>
            <a:lstStyle/>
            <a:p>
              <a:pPr algn="ctr"/>
              <a:r>
                <a:rPr lang="de-DE" sz="1200"/>
                <a:t>7</a:t>
              </a:r>
            </a:p>
          </p:txBody>
        </p:sp>
        <p:sp>
          <p:nvSpPr>
            <p:cNvPr id="1001" name="Textfeld 1000">
              <a:extLst>
                <a:ext uri="{FF2B5EF4-FFF2-40B4-BE49-F238E27FC236}">
                  <a16:creationId xmlns:a16="http://schemas.microsoft.com/office/drawing/2014/main" id="{C9F5CC9C-7CC6-0DF2-483F-44A87D357793}"/>
                </a:ext>
              </a:extLst>
            </p:cNvPr>
            <p:cNvSpPr txBox="1"/>
            <p:nvPr/>
          </p:nvSpPr>
          <p:spPr>
            <a:xfrm>
              <a:off x="3147330" y="5681246"/>
              <a:ext cx="269626" cy="276999"/>
            </a:xfrm>
            <a:prstGeom prst="rect">
              <a:avLst/>
            </a:prstGeom>
            <a:noFill/>
          </p:spPr>
          <p:txBody>
            <a:bodyPr wrap="none" rtlCol="0">
              <a:spAutoFit/>
            </a:bodyPr>
            <a:lstStyle/>
            <a:p>
              <a:pPr algn="ctr"/>
              <a:r>
                <a:rPr lang="de-DE" sz="1200"/>
                <a:t>8</a:t>
              </a:r>
            </a:p>
          </p:txBody>
        </p:sp>
        <p:sp>
          <p:nvSpPr>
            <p:cNvPr id="1002" name="Textfeld 1001">
              <a:extLst>
                <a:ext uri="{FF2B5EF4-FFF2-40B4-BE49-F238E27FC236}">
                  <a16:creationId xmlns:a16="http://schemas.microsoft.com/office/drawing/2014/main" id="{AFD4DF3D-CC96-8138-3043-A1D94D0B9147}"/>
                </a:ext>
              </a:extLst>
            </p:cNvPr>
            <p:cNvSpPr txBox="1"/>
            <p:nvPr/>
          </p:nvSpPr>
          <p:spPr>
            <a:xfrm>
              <a:off x="3413299" y="5681246"/>
              <a:ext cx="269626" cy="276999"/>
            </a:xfrm>
            <a:prstGeom prst="rect">
              <a:avLst/>
            </a:prstGeom>
            <a:noFill/>
          </p:spPr>
          <p:txBody>
            <a:bodyPr wrap="none" rtlCol="0">
              <a:spAutoFit/>
            </a:bodyPr>
            <a:lstStyle/>
            <a:p>
              <a:pPr algn="ctr"/>
              <a:r>
                <a:rPr lang="de-DE" sz="1200"/>
                <a:t>9</a:t>
              </a:r>
            </a:p>
          </p:txBody>
        </p:sp>
        <p:sp>
          <p:nvSpPr>
            <p:cNvPr id="1003" name="Textfeld 1002">
              <a:extLst>
                <a:ext uri="{FF2B5EF4-FFF2-40B4-BE49-F238E27FC236}">
                  <a16:creationId xmlns:a16="http://schemas.microsoft.com/office/drawing/2014/main" id="{E79E1A44-1872-2B70-C978-8AD987B6AAF2}"/>
                </a:ext>
              </a:extLst>
            </p:cNvPr>
            <p:cNvSpPr txBox="1"/>
            <p:nvPr/>
          </p:nvSpPr>
          <p:spPr>
            <a:xfrm>
              <a:off x="3634750" y="5681246"/>
              <a:ext cx="354584" cy="276999"/>
            </a:xfrm>
            <a:prstGeom prst="rect">
              <a:avLst/>
            </a:prstGeom>
            <a:noFill/>
          </p:spPr>
          <p:txBody>
            <a:bodyPr wrap="none" rtlCol="0">
              <a:spAutoFit/>
            </a:bodyPr>
            <a:lstStyle/>
            <a:p>
              <a:pPr algn="ctr"/>
              <a:r>
                <a:rPr lang="de-DE" sz="1200"/>
                <a:t>10</a:t>
              </a:r>
            </a:p>
          </p:txBody>
        </p:sp>
        <p:sp>
          <p:nvSpPr>
            <p:cNvPr id="1004" name="Textfeld 1003">
              <a:extLst>
                <a:ext uri="{FF2B5EF4-FFF2-40B4-BE49-F238E27FC236}">
                  <a16:creationId xmlns:a16="http://schemas.microsoft.com/office/drawing/2014/main" id="{ABE78C44-8F50-FE83-EE54-492A3F36381F}"/>
                </a:ext>
              </a:extLst>
            </p:cNvPr>
            <p:cNvSpPr txBox="1"/>
            <p:nvPr/>
          </p:nvSpPr>
          <p:spPr>
            <a:xfrm>
              <a:off x="3903319" y="5681246"/>
              <a:ext cx="343172" cy="276999"/>
            </a:xfrm>
            <a:prstGeom prst="rect">
              <a:avLst/>
            </a:prstGeom>
            <a:noFill/>
          </p:spPr>
          <p:txBody>
            <a:bodyPr wrap="none" rtlCol="0">
              <a:spAutoFit/>
            </a:bodyPr>
            <a:lstStyle/>
            <a:p>
              <a:pPr algn="ctr"/>
              <a:r>
                <a:rPr lang="de-DE" sz="1200"/>
                <a:t>11</a:t>
              </a:r>
            </a:p>
          </p:txBody>
        </p:sp>
        <p:sp>
          <p:nvSpPr>
            <p:cNvPr id="1005" name="Textfeld 1004">
              <a:extLst>
                <a:ext uri="{FF2B5EF4-FFF2-40B4-BE49-F238E27FC236}">
                  <a16:creationId xmlns:a16="http://schemas.microsoft.com/office/drawing/2014/main" id="{F3493346-41C2-3FCD-EA78-33DFB350CC11}"/>
                </a:ext>
              </a:extLst>
            </p:cNvPr>
            <p:cNvSpPr txBox="1"/>
            <p:nvPr/>
          </p:nvSpPr>
          <p:spPr>
            <a:xfrm>
              <a:off x="4160476" y="5681246"/>
              <a:ext cx="354584" cy="276999"/>
            </a:xfrm>
            <a:prstGeom prst="rect">
              <a:avLst/>
            </a:prstGeom>
            <a:noFill/>
          </p:spPr>
          <p:txBody>
            <a:bodyPr wrap="none" rtlCol="0">
              <a:spAutoFit/>
            </a:bodyPr>
            <a:lstStyle/>
            <a:p>
              <a:pPr algn="ctr"/>
              <a:r>
                <a:rPr lang="de-DE" sz="1200"/>
                <a:t>12</a:t>
              </a:r>
            </a:p>
          </p:txBody>
        </p:sp>
        <p:sp>
          <p:nvSpPr>
            <p:cNvPr id="1006" name="Textfeld 1005">
              <a:extLst>
                <a:ext uri="{FF2B5EF4-FFF2-40B4-BE49-F238E27FC236}">
                  <a16:creationId xmlns:a16="http://schemas.microsoft.com/office/drawing/2014/main" id="{8876D7FB-0C1E-459E-DE40-46FD6D0E01ED}"/>
                </a:ext>
              </a:extLst>
            </p:cNvPr>
            <p:cNvSpPr txBox="1"/>
            <p:nvPr/>
          </p:nvSpPr>
          <p:spPr>
            <a:xfrm>
              <a:off x="4429045" y="5681246"/>
              <a:ext cx="354584" cy="276999"/>
            </a:xfrm>
            <a:prstGeom prst="rect">
              <a:avLst/>
            </a:prstGeom>
            <a:noFill/>
          </p:spPr>
          <p:txBody>
            <a:bodyPr wrap="none" rtlCol="0">
              <a:spAutoFit/>
            </a:bodyPr>
            <a:lstStyle/>
            <a:p>
              <a:pPr algn="ctr"/>
              <a:r>
                <a:rPr lang="de-DE" sz="1200"/>
                <a:t>13</a:t>
              </a:r>
            </a:p>
          </p:txBody>
        </p:sp>
        <p:sp>
          <p:nvSpPr>
            <p:cNvPr id="1007" name="Textfeld 1006">
              <a:extLst>
                <a:ext uri="{FF2B5EF4-FFF2-40B4-BE49-F238E27FC236}">
                  <a16:creationId xmlns:a16="http://schemas.microsoft.com/office/drawing/2014/main" id="{E312AAE2-CDD0-0F84-8726-F10352C86CBA}"/>
                </a:ext>
              </a:extLst>
            </p:cNvPr>
            <p:cNvSpPr txBox="1"/>
            <p:nvPr/>
          </p:nvSpPr>
          <p:spPr>
            <a:xfrm>
              <a:off x="4697614" y="5681246"/>
              <a:ext cx="354584" cy="276999"/>
            </a:xfrm>
            <a:prstGeom prst="rect">
              <a:avLst/>
            </a:prstGeom>
            <a:noFill/>
          </p:spPr>
          <p:txBody>
            <a:bodyPr wrap="none" rtlCol="0">
              <a:spAutoFit/>
            </a:bodyPr>
            <a:lstStyle/>
            <a:p>
              <a:pPr algn="ctr"/>
              <a:r>
                <a:rPr lang="de-DE" sz="1200"/>
                <a:t>14</a:t>
              </a:r>
            </a:p>
          </p:txBody>
        </p:sp>
        <p:sp>
          <p:nvSpPr>
            <p:cNvPr id="1008" name="Textfeld 1007">
              <a:extLst>
                <a:ext uri="{FF2B5EF4-FFF2-40B4-BE49-F238E27FC236}">
                  <a16:creationId xmlns:a16="http://schemas.microsoft.com/office/drawing/2014/main" id="{D7808A36-63A9-0C68-CB5D-41EE52F29794}"/>
                </a:ext>
              </a:extLst>
            </p:cNvPr>
            <p:cNvSpPr txBox="1"/>
            <p:nvPr/>
          </p:nvSpPr>
          <p:spPr>
            <a:xfrm>
              <a:off x="4966183" y="5681246"/>
              <a:ext cx="354584" cy="276999"/>
            </a:xfrm>
            <a:prstGeom prst="rect">
              <a:avLst/>
            </a:prstGeom>
            <a:noFill/>
          </p:spPr>
          <p:txBody>
            <a:bodyPr wrap="none" rtlCol="0">
              <a:spAutoFit/>
            </a:bodyPr>
            <a:lstStyle/>
            <a:p>
              <a:pPr algn="ctr"/>
              <a:r>
                <a:rPr lang="de-DE" sz="1200"/>
                <a:t>15</a:t>
              </a:r>
            </a:p>
          </p:txBody>
        </p:sp>
        <p:sp>
          <p:nvSpPr>
            <p:cNvPr id="1009" name="Textfeld 1008">
              <a:extLst>
                <a:ext uri="{FF2B5EF4-FFF2-40B4-BE49-F238E27FC236}">
                  <a16:creationId xmlns:a16="http://schemas.microsoft.com/office/drawing/2014/main" id="{5FD10524-A997-DAB0-C6DE-06DAF85B6189}"/>
                </a:ext>
              </a:extLst>
            </p:cNvPr>
            <p:cNvSpPr txBox="1"/>
            <p:nvPr/>
          </p:nvSpPr>
          <p:spPr>
            <a:xfrm>
              <a:off x="5234752" y="5681246"/>
              <a:ext cx="354584" cy="276999"/>
            </a:xfrm>
            <a:prstGeom prst="rect">
              <a:avLst/>
            </a:prstGeom>
            <a:noFill/>
          </p:spPr>
          <p:txBody>
            <a:bodyPr wrap="none" rtlCol="0">
              <a:spAutoFit/>
            </a:bodyPr>
            <a:lstStyle/>
            <a:p>
              <a:pPr algn="ctr"/>
              <a:r>
                <a:rPr lang="de-DE" sz="1200"/>
                <a:t>16</a:t>
              </a:r>
            </a:p>
          </p:txBody>
        </p:sp>
        <p:sp>
          <p:nvSpPr>
            <p:cNvPr id="1010" name="Textfeld 1009">
              <a:extLst>
                <a:ext uri="{FF2B5EF4-FFF2-40B4-BE49-F238E27FC236}">
                  <a16:creationId xmlns:a16="http://schemas.microsoft.com/office/drawing/2014/main" id="{0D1CF52A-03CF-0C9A-CF9E-D638BA27074D}"/>
                </a:ext>
              </a:extLst>
            </p:cNvPr>
            <p:cNvSpPr txBox="1"/>
            <p:nvPr/>
          </p:nvSpPr>
          <p:spPr>
            <a:xfrm>
              <a:off x="5503321" y="5681246"/>
              <a:ext cx="354584" cy="276999"/>
            </a:xfrm>
            <a:prstGeom prst="rect">
              <a:avLst/>
            </a:prstGeom>
            <a:noFill/>
          </p:spPr>
          <p:txBody>
            <a:bodyPr wrap="none" rtlCol="0">
              <a:spAutoFit/>
            </a:bodyPr>
            <a:lstStyle/>
            <a:p>
              <a:pPr algn="ctr"/>
              <a:r>
                <a:rPr lang="de-DE" sz="1200"/>
                <a:t>17</a:t>
              </a:r>
            </a:p>
          </p:txBody>
        </p:sp>
        <p:sp>
          <p:nvSpPr>
            <p:cNvPr id="1011" name="Textfeld 1010">
              <a:extLst>
                <a:ext uri="{FF2B5EF4-FFF2-40B4-BE49-F238E27FC236}">
                  <a16:creationId xmlns:a16="http://schemas.microsoft.com/office/drawing/2014/main" id="{77EF9F6D-8102-ECE0-9E4E-55544A7E68BA}"/>
                </a:ext>
              </a:extLst>
            </p:cNvPr>
            <p:cNvSpPr txBox="1"/>
            <p:nvPr/>
          </p:nvSpPr>
          <p:spPr>
            <a:xfrm>
              <a:off x="5771892" y="5681246"/>
              <a:ext cx="354584" cy="276999"/>
            </a:xfrm>
            <a:prstGeom prst="rect">
              <a:avLst/>
            </a:prstGeom>
            <a:noFill/>
          </p:spPr>
          <p:txBody>
            <a:bodyPr wrap="none" rtlCol="0">
              <a:spAutoFit/>
            </a:bodyPr>
            <a:lstStyle/>
            <a:p>
              <a:pPr algn="ctr"/>
              <a:r>
                <a:rPr lang="de-DE" sz="1200"/>
                <a:t>18</a:t>
              </a:r>
            </a:p>
          </p:txBody>
        </p:sp>
      </p:grpSp>
      <p:sp>
        <p:nvSpPr>
          <p:cNvPr id="985" name="Textfeld 984">
            <a:extLst>
              <a:ext uri="{FF2B5EF4-FFF2-40B4-BE49-F238E27FC236}">
                <a16:creationId xmlns:a16="http://schemas.microsoft.com/office/drawing/2014/main" id="{292FDC95-2C9A-DEAF-261E-48AA579666D9}"/>
              </a:ext>
            </a:extLst>
          </p:cNvPr>
          <p:cNvSpPr txBox="1"/>
          <p:nvPr/>
        </p:nvSpPr>
        <p:spPr>
          <a:xfrm>
            <a:off x="4251773" y="4929123"/>
            <a:ext cx="596638" cy="246221"/>
          </a:xfrm>
          <a:prstGeom prst="rect">
            <a:avLst/>
          </a:prstGeom>
          <a:noFill/>
        </p:spPr>
        <p:txBody>
          <a:bodyPr wrap="none" rtlCol="0">
            <a:spAutoFit/>
          </a:bodyPr>
          <a:lstStyle/>
          <a:p>
            <a:r>
              <a:rPr lang="de-DE" sz="1000"/>
              <a:t>DLBCL</a:t>
            </a:r>
          </a:p>
        </p:txBody>
      </p:sp>
      <p:sp>
        <p:nvSpPr>
          <p:cNvPr id="986" name="Textfeld 985">
            <a:extLst>
              <a:ext uri="{FF2B5EF4-FFF2-40B4-BE49-F238E27FC236}">
                <a16:creationId xmlns:a16="http://schemas.microsoft.com/office/drawing/2014/main" id="{7377D9D9-BC85-CA4F-678C-44BD31ED421E}"/>
              </a:ext>
            </a:extLst>
          </p:cNvPr>
          <p:cNvSpPr txBox="1"/>
          <p:nvPr/>
        </p:nvSpPr>
        <p:spPr>
          <a:xfrm>
            <a:off x="4251773" y="5073760"/>
            <a:ext cx="333746" cy="246221"/>
          </a:xfrm>
          <a:prstGeom prst="rect">
            <a:avLst/>
          </a:prstGeom>
          <a:noFill/>
        </p:spPr>
        <p:txBody>
          <a:bodyPr wrap="none" rtlCol="0">
            <a:spAutoFit/>
          </a:bodyPr>
          <a:lstStyle/>
          <a:p>
            <a:r>
              <a:rPr lang="de-DE" sz="1000"/>
              <a:t>FL</a:t>
            </a:r>
          </a:p>
        </p:txBody>
      </p:sp>
      <p:sp>
        <p:nvSpPr>
          <p:cNvPr id="987" name="Textfeld 986">
            <a:extLst>
              <a:ext uri="{FF2B5EF4-FFF2-40B4-BE49-F238E27FC236}">
                <a16:creationId xmlns:a16="http://schemas.microsoft.com/office/drawing/2014/main" id="{EC95D45C-0C62-6523-9737-3B77ECB3098B}"/>
              </a:ext>
            </a:extLst>
          </p:cNvPr>
          <p:cNvSpPr txBox="1"/>
          <p:nvPr/>
        </p:nvSpPr>
        <p:spPr>
          <a:xfrm>
            <a:off x="4251773" y="5218397"/>
            <a:ext cx="441146" cy="246221"/>
          </a:xfrm>
          <a:prstGeom prst="rect">
            <a:avLst/>
          </a:prstGeom>
          <a:noFill/>
        </p:spPr>
        <p:txBody>
          <a:bodyPr wrap="none" rtlCol="0">
            <a:spAutoFit/>
          </a:bodyPr>
          <a:lstStyle/>
          <a:p>
            <a:r>
              <a:rPr lang="de-DE" sz="1000"/>
              <a:t>MZL</a:t>
            </a:r>
          </a:p>
        </p:txBody>
      </p:sp>
      <p:sp>
        <p:nvSpPr>
          <p:cNvPr id="988" name="Textfeld 987">
            <a:extLst>
              <a:ext uri="{FF2B5EF4-FFF2-40B4-BE49-F238E27FC236}">
                <a16:creationId xmlns:a16="http://schemas.microsoft.com/office/drawing/2014/main" id="{CF7D0711-9850-3883-B8B0-9ED942691B82}"/>
              </a:ext>
            </a:extLst>
          </p:cNvPr>
          <p:cNvSpPr txBox="1"/>
          <p:nvPr/>
        </p:nvSpPr>
        <p:spPr>
          <a:xfrm>
            <a:off x="4251773" y="5363034"/>
            <a:ext cx="641522" cy="246221"/>
          </a:xfrm>
          <a:prstGeom prst="rect">
            <a:avLst/>
          </a:prstGeom>
          <a:noFill/>
        </p:spPr>
        <p:txBody>
          <a:bodyPr wrap="none" rtlCol="0">
            <a:spAutoFit/>
          </a:bodyPr>
          <a:lstStyle/>
          <a:p>
            <a:r>
              <a:rPr lang="de-DE" sz="1000"/>
              <a:t>TF-NHL</a:t>
            </a:r>
          </a:p>
        </p:txBody>
      </p:sp>
      <p:sp>
        <p:nvSpPr>
          <p:cNvPr id="989" name="Gleichschenkliges Dreieck 988">
            <a:extLst>
              <a:ext uri="{FF2B5EF4-FFF2-40B4-BE49-F238E27FC236}">
                <a16:creationId xmlns:a16="http://schemas.microsoft.com/office/drawing/2014/main" id="{FD70EB68-A520-8612-9A7E-FA5B01479AF3}"/>
              </a:ext>
            </a:extLst>
          </p:cNvPr>
          <p:cNvSpPr/>
          <p:nvPr/>
        </p:nvSpPr>
        <p:spPr>
          <a:xfrm rot="5400000">
            <a:off x="2726261" y="1858637"/>
            <a:ext cx="54480" cy="46966"/>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0" name="Gleichschenkliges Dreieck 989">
            <a:extLst>
              <a:ext uri="{FF2B5EF4-FFF2-40B4-BE49-F238E27FC236}">
                <a16:creationId xmlns:a16="http://schemas.microsoft.com/office/drawing/2014/main" id="{E28F2E4E-1958-7A82-9934-2B8F45949C9C}"/>
              </a:ext>
            </a:extLst>
          </p:cNvPr>
          <p:cNvSpPr/>
          <p:nvPr/>
        </p:nvSpPr>
        <p:spPr>
          <a:xfrm rot="5400000">
            <a:off x="1571740" y="1960135"/>
            <a:ext cx="54480" cy="46966"/>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1" name="Gleichschenkliges Dreieck 990">
            <a:extLst>
              <a:ext uri="{FF2B5EF4-FFF2-40B4-BE49-F238E27FC236}">
                <a16:creationId xmlns:a16="http://schemas.microsoft.com/office/drawing/2014/main" id="{60D3CE3C-7974-EBA8-72A8-A80588525673}"/>
              </a:ext>
            </a:extLst>
          </p:cNvPr>
          <p:cNvSpPr/>
          <p:nvPr/>
        </p:nvSpPr>
        <p:spPr>
          <a:xfrm rot="5400000">
            <a:off x="2417355" y="4689981"/>
            <a:ext cx="54480" cy="46966"/>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2" name="Gleichschenkliges Dreieck 991">
            <a:extLst>
              <a:ext uri="{FF2B5EF4-FFF2-40B4-BE49-F238E27FC236}">
                <a16:creationId xmlns:a16="http://schemas.microsoft.com/office/drawing/2014/main" id="{B3B49716-1E71-8F5B-71C7-FA67E3E640A5}"/>
              </a:ext>
            </a:extLst>
          </p:cNvPr>
          <p:cNvSpPr/>
          <p:nvPr/>
        </p:nvSpPr>
        <p:spPr>
          <a:xfrm rot="5400000">
            <a:off x="1589923" y="2640662"/>
            <a:ext cx="54480" cy="46966"/>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Box 13">
            <a:extLst>
              <a:ext uri="{FF2B5EF4-FFF2-40B4-BE49-F238E27FC236}">
                <a16:creationId xmlns:a16="http://schemas.microsoft.com/office/drawing/2014/main" id="{6A33517D-0AB1-FFB2-02A4-F451EC2B9330}"/>
              </a:ext>
            </a:extLst>
          </p:cNvPr>
          <p:cNvSpPr txBox="1"/>
          <p:nvPr/>
        </p:nvSpPr>
        <p:spPr>
          <a:xfrm>
            <a:off x="9120188" y="1665288"/>
            <a:ext cx="2663825" cy="1762566"/>
          </a:xfrm>
          <a:prstGeom prst="rect">
            <a:avLst/>
          </a:prstGeom>
          <a:solidFill>
            <a:schemeClr val="bg2"/>
          </a:solidFill>
        </p:spPr>
        <p:txBody>
          <a:bodyPr wrap="square" lIns="144000" tIns="108000" bIns="108000">
            <a:spAutoFit/>
          </a:bodyPr>
          <a:lstStyle/>
          <a:p>
            <a:pPr marL="184150" indent="-184150">
              <a:spcAft>
                <a:spcPts val="600"/>
              </a:spcAft>
              <a:buClr>
                <a:schemeClr val="accent2"/>
              </a:buClr>
              <a:buFont typeface="Arial" panose="020B0604020202020204" pitchFamily="34" charset="0"/>
              <a:buChar char="•"/>
            </a:pPr>
            <a:r>
              <a:rPr lang="en-GB" sz="1400"/>
              <a:t>Of the 34 evaluable patients with NHL, 6 (17.6%) achieved a complete response (CR) or partial response (PR); both CRs occurred in patients with DLBCL in the 640 mg cohort </a:t>
            </a:r>
          </a:p>
        </p:txBody>
      </p:sp>
      <p:grpSp>
        <p:nvGrpSpPr>
          <p:cNvPr id="10" name="Gruppieren 9">
            <a:extLst>
              <a:ext uri="{FF2B5EF4-FFF2-40B4-BE49-F238E27FC236}">
                <a16:creationId xmlns:a16="http://schemas.microsoft.com/office/drawing/2014/main" id="{8FAECFFC-05AC-E82F-B628-E2D3299F4D00}"/>
              </a:ext>
            </a:extLst>
          </p:cNvPr>
          <p:cNvGrpSpPr/>
          <p:nvPr/>
        </p:nvGrpSpPr>
        <p:grpSpPr>
          <a:xfrm>
            <a:off x="1191774" y="5651154"/>
            <a:ext cx="4844094" cy="55473"/>
            <a:chOff x="1156942" y="5651154"/>
            <a:chExt cx="4844094" cy="55473"/>
          </a:xfrm>
        </p:grpSpPr>
        <p:cxnSp>
          <p:nvCxnSpPr>
            <p:cNvPr id="11" name="Gerader Verbinder 785">
              <a:extLst>
                <a:ext uri="{FF2B5EF4-FFF2-40B4-BE49-F238E27FC236}">
                  <a16:creationId xmlns:a16="http://schemas.microsoft.com/office/drawing/2014/main" id="{83DC082E-7E86-4923-03C3-31437D60FDE2}"/>
                </a:ext>
              </a:extLst>
            </p:cNvPr>
            <p:cNvCxnSpPr>
              <a:cxnSpLocks/>
            </p:cNvCxnSpPr>
            <p:nvPr/>
          </p:nvCxnSpPr>
          <p:spPr>
            <a:xfrm flipH="1">
              <a:off x="1156942" y="5651154"/>
              <a:ext cx="4844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964">
              <a:extLst>
                <a:ext uri="{FF2B5EF4-FFF2-40B4-BE49-F238E27FC236}">
                  <a16:creationId xmlns:a16="http://schemas.microsoft.com/office/drawing/2014/main" id="{CA8A2913-AAB3-4C3D-1CFD-CB53CBFB1134}"/>
                </a:ext>
              </a:extLst>
            </p:cNvPr>
            <p:cNvCxnSpPr>
              <a:cxnSpLocks/>
            </p:cNvCxnSpPr>
            <p:nvPr/>
          </p:nvCxnSpPr>
          <p:spPr>
            <a:xfrm>
              <a:off x="1156942"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965">
              <a:extLst>
                <a:ext uri="{FF2B5EF4-FFF2-40B4-BE49-F238E27FC236}">
                  <a16:creationId xmlns:a16="http://schemas.microsoft.com/office/drawing/2014/main" id="{6B2396B5-DCF4-2E61-466F-CCA4932F22D6}"/>
                </a:ext>
              </a:extLst>
            </p:cNvPr>
            <p:cNvCxnSpPr>
              <a:cxnSpLocks/>
            </p:cNvCxnSpPr>
            <p:nvPr/>
          </p:nvCxnSpPr>
          <p:spPr>
            <a:xfrm>
              <a:off x="1419052"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966">
              <a:extLst>
                <a:ext uri="{FF2B5EF4-FFF2-40B4-BE49-F238E27FC236}">
                  <a16:creationId xmlns:a16="http://schemas.microsoft.com/office/drawing/2014/main" id="{80A85C59-8464-1B7F-67E3-429097C113DB}"/>
                </a:ext>
              </a:extLst>
            </p:cNvPr>
            <p:cNvCxnSpPr>
              <a:cxnSpLocks/>
            </p:cNvCxnSpPr>
            <p:nvPr/>
          </p:nvCxnSpPr>
          <p:spPr>
            <a:xfrm>
              <a:off x="1687518"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967">
              <a:extLst>
                <a:ext uri="{FF2B5EF4-FFF2-40B4-BE49-F238E27FC236}">
                  <a16:creationId xmlns:a16="http://schemas.microsoft.com/office/drawing/2014/main" id="{C7362DBD-8F00-9992-5831-81531F91F161}"/>
                </a:ext>
              </a:extLst>
            </p:cNvPr>
            <p:cNvCxnSpPr>
              <a:cxnSpLocks/>
            </p:cNvCxnSpPr>
            <p:nvPr/>
          </p:nvCxnSpPr>
          <p:spPr>
            <a:xfrm>
              <a:off x="1951487"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968">
              <a:extLst>
                <a:ext uri="{FF2B5EF4-FFF2-40B4-BE49-F238E27FC236}">
                  <a16:creationId xmlns:a16="http://schemas.microsoft.com/office/drawing/2014/main" id="{48CB2EE8-B6C6-A17E-7CFA-516B48821958}"/>
                </a:ext>
              </a:extLst>
            </p:cNvPr>
            <p:cNvCxnSpPr>
              <a:cxnSpLocks/>
            </p:cNvCxnSpPr>
            <p:nvPr/>
          </p:nvCxnSpPr>
          <p:spPr>
            <a:xfrm>
              <a:off x="2217705"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969">
              <a:extLst>
                <a:ext uri="{FF2B5EF4-FFF2-40B4-BE49-F238E27FC236}">
                  <a16:creationId xmlns:a16="http://schemas.microsoft.com/office/drawing/2014/main" id="{AC3E6A3C-580B-1E04-5D8E-4087DE2FDB9F}"/>
                </a:ext>
              </a:extLst>
            </p:cNvPr>
            <p:cNvCxnSpPr>
              <a:cxnSpLocks/>
            </p:cNvCxnSpPr>
            <p:nvPr/>
          </p:nvCxnSpPr>
          <p:spPr>
            <a:xfrm>
              <a:off x="2750140"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970">
              <a:extLst>
                <a:ext uri="{FF2B5EF4-FFF2-40B4-BE49-F238E27FC236}">
                  <a16:creationId xmlns:a16="http://schemas.microsoft.com/office/drawing/2014/main" id="{4CAD897A-7512-F6FB-BFD3-EFD253E440BC}"/>
                </a:ext>
              </a:extLst>
            </p:cNvPr>
            <p:cNvCxnSpPr>
              <a:cxnSpLocks/>
            </p:cNvCxnSpPr>
            <p:nvPr/>
          </p:nvCxnSpPr>
          <p:spPr>
            <a:xfrm>
              <a:off x="3016358"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971">
              <a:extLst>
                <a:ext uri="{FF2B5EF4-FFF2-40B4-BE49-F238E27FC236}">
                  <a16:creationId xmlns:a16="http://schemas.microsoft.com/office/drawing/2014/main" id="{95558548-C85E-9F7D-58D2-F82586142EEA}"/>
                </a:ext>
              </a:extLst>
            </p:cNvPr>
            <p:cNvCxnSpPr>
              <a:cxnSpLocks/>
            </p:cNvCxnSpPr>
            <p:nvPr/>
          </p:nvCxnSpPr>
          <p:spPr>
            <a:xfrm>
              <a:off x="3282576"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972">
              <a:extLst>
                <a:ext uri="{FF2B5EF4-FFF2-40B4-BE49-F238E27FC236}">
                  <a16:creationId xmlns:a16="http://schemas.microsoft.com/office/drawing/2014/main" id="{B692DFBF-6A63-2017-CC1F-DF406273353E}"/>
                </a:ext>
              </a:extLst>
            </p:cNvPr>
            <p:cNvCxnSpPr>
              <a:cxnSpLocks/>
            </p:cNvCxnSpPr>
            <p:nvPr/>
          </p:nvCxnSpPr>
          <p:spPr>
            <a:xfrm>
              <a:off x="3548793"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973">
              <a:extLst>
                <a:ext uri="{FF2B5EF4-FFF2-40B4-BE49-F238E27FC236}">
                  <a16:creationId xmlns:a16="http://schemas.microsoft.com/office/drawing/2014/main" id="{C1DDD450-42CE-61D6-E4CC-E7B445E28CEB}"/>
                </a:ext>
              </a:extLst>
            </p:cNvPr>
            <p:cNvCxnSpPr>
              <a:cxnSpLocks/>
            </p:cNvCxnSpPr>
            <p:nvPr/>
          </p:nvCxnSpPr>
          <p:spPr>
            <a:xfrm>
              <a:off x="3815011"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974">
              <a:extLst>
                <a:ext uri="{FF2B5EF4-FFF2-40B4-BE49-F238E27FC236}">
                  <a16:creationId xmlns:a16="http://schemas.microsoft.com/office/drawing/2014/main" id="{13C7036E-93F5-7A5F-D1E8-97DA7BE138B2}"/>
                </a:ext>
              </a:extLst>
            </p:cNvPr>
            <p:cNvCxnSpPr>
              <a:cxnSpLocks/>
            </p:cNvCxnSpPr>
            <p:nvPr/>
          </p:nvCxnSpPr>
          <p:spPr>
            <a:xfrm>
              <a:off x="4081229"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975">
              <a:extLst>
                <a:ext uri="{FF2B5EF4-FFF2-40B4-BE49-F238E27FC236}">
                  <a16:creationId xmlns:a16="http://schemas.microsoft.com/office/drawing/2014/main" id="{D74CE479-8044-F1EB-271E-AB90650B62CC}"/>
                </a:ext>
              </a:extLst>
            </p:cNvPr>
            <p:cNvCxnSpPr>
              <a:cxnSpLocks/>
            </p:cNvCxnSpPr>
            <p:nvPr/>
          </p:nvCxnSpPr>
          <p:spPr>
            <a:xfrm>
              <a:off x="4347446"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976">
              <a:extLst>
                <a:ext uri="{FF2B5EF4-FFF2-40B4-BE49-F238E27FC236}">
                  <a16:creationId xmlns:a16="http://schemas.microsoft.com/office/drawing/2014/main" id="{DC02BA86-370A-334A-D3CD-5C9302FEF56C}"/>
                </a:ext>
              </a:extLst>
            </p:cNvPr>
            <p:cNvCxnSpPr>
              <a:cxnSpLocks/>
            </p:cNvCxnSpPr>
            <p:nvPr/>
          </p:nvCxnSpPr>
          <p:spPr>
            <a:xfrm>
              <a:off x="4613664"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977">
              <a:extLst>
                <a:ext uri="{FF2B5EF4-FFF2-40B4-BE49-F238E27FC236}">
                  <a16:creationId xmlns:a16="http://schemas.microsoft.com/office/drawing/2014/main" id="{F5E90CC0-1ACC-A6F4-D6EB-1714557A99BF}"/>
                </a:ext>
              </a:extLst>
            </p:cNvPr>
            <p:cNvCxnSpPr>
              <a:cxnSpLocks/>
            </p:cNvCxnSpPr>
            <p:nvPr/>
          </p:nvCxnSpPr>
          <p:spPr>
            <a:xfrm>
              <a:off x="4875960"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978">
              <a:extLst>
                <a:ext uri="{FF2B5EF4-FFF2-40B4-BE49-F238E27FC236}">
                  <a16:creationId xmlns:a16="http://schemas.microsoft.com/office/drawing/2014/main" id="{CF5CB11C-751D-D766-3A3D-558CE54AC103}"/>
                </a:ext>
              </a:extLst>
            </p:cNvPr>
            <p:cNvCxnSpPr>
              <a:cxnSpLocks/>
            </p:cNvCxnSpPr>
            <p:nvPr/>
          </p:nvCxnSpPr>
          <p:spPr>
            <a:xfrm>
              <a:off x="5146099"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979">
              <a:extLst>
                <a:ext uri="{FF2B5EF4-FFF2-40B4-BE49-F238E27FC236}">
                  <a16:creationId xmlns:a16="http://schemas.microsoft.com/office/drawing/2014/main" id="{F77A3548-2BE2-EBDF-2C8C-AF4ED767402A}"/>
                </a:ext>
              </a:extLst>
            </p:cNvPr>
            <p:cNvCxnSpPr>
              <a:cxnSpLocks/>
            </p:cNvCxnSpPr>
            <p:nvPr/>
          </p:nvCxnSpPr>
          <p:spPr>
            <a:xfrm>
              <a:off x="5412317"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980">
              <a:extLst>
                <a:ext uri="{FF2B5EF4-FFF2-40B4-BE49-F238E27FC236}">
                  <a16:creationId xmlns:a16="http://schemas.microsoft.com/office/drawing/2014/main" id="{C7A061C6-B155-EC80-818C-D0658FF0CC27}"/>
                </a:ext>
              </a:extLst>
            </p:cNvPr>
            <p:cNvCxnSpPr>
              <a:cxnSpLocks/>
            </p:cNvCxnSpPr>
            <p:nvPr/>
          </p:nvCxnSpPr>
          <p:spPr>
            <a:xfrm>
              <a:off x="5678534"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981">
              <a:extLst>
                <a:ext uri="{FF2B5EF4-FFF2-40B4-BE49-F238E27FC236}">
                  <a16:creationId xmlns:a16="http://schemas.microsoft.com/office/drawing/2014/main" id="{25D1D56B-EC1B-9B91-54D1-1BFD07572596}"/>
                </a:ext>
              </a:extLst>
            </p:cNvPr>
            <p:cNvCxnSpPr>
              <a:cxnSpLocks/>
            </p:cNvCxnSpPr>
            <p:nvPr/>
          </p:nvCxnSpPr>
          <p:spPr>
            <a:xfrm>
              <a:off x="5944744"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982">
              <a:extLst>
                <a:ext uri="{FF2B5EF4-FFF2-40B4-BE49-F238E27FC236}">
                  <a16:creationId xmlns:a16="http://schemas.microsoft.com/office/drawing/2014/main" id="{8DF1E5E6-691C-3135-35DD-4D1DE3B48BF9}"/>
                </a:ext>
              </a:extLst>
            </p:cNvPr>
            <p:cNvCxnSpPr>
              <a:cxnSpLocks/>
            </p:cNvCxnSpPr>
            <p:nvPr/>
          </p:nvCxnSpPr>
          <p:spPr>
            <a:xfrm>
              <a:off x="2483923" y="5651154"/>
              <a:ext cx="0" cy="55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69" name="Rechteck 3">
            <a:extLst>
              <a:ext uri="{FF2B5EF4-FFF2-40B4-BE49-F238E27FC236}">
                <a16:creationId xmlns:a16="http://schemas.microsoft.com/office/drawing/2014/main" id="{D8C27969-9EE6-8C30-ADAB-CB221D6DC2A7}"/>
              </a:ext>
            </a:extLst>
          </p:cNvPr>
          <p:cNvSpPr/>
          <p:nvPr/>
        </p:nvSpPr>
        <p:spPr>
          <a:xfrm>
            <a:off x="2301593" y="5925179"/>
            <a:ext cx="3039362" cy="2275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b="1">
                <a:solidFill>
                  <a:schemeClr val="tx1"/>
                </a:solidFill>
              </a:rPr>
              <a:t>Time </a:t>
            </a:r>
            <a:r>
              <a:rPr lang="de-DE" sz="1400" b="1" err="1">
                <a:solidFill>
                  <a:schemeClr val="tx1"/>
                </a:solidFill>
              </a:rPr>
              <a:t>since</a:t>
            </a:r>
            <a:r>
              <a:rPr lang="de-DE" sz="1400" b="1">
                <a:solidFill>
                  <a:schemeClr val="tx1"/>
                </a:solidFill>
              </a:rPr>
              <a:t> </a:t>
            </a:r>
            <a:r>
              <a:rPr lang="de-DE" sz="1400" b="1" err="1">
                <a:solidFill>
                  <a:schemeClr val="tx1"/>
                </a:solidFill>
              </a:rPr>
              <a:t>first</a:t>
            </a:r>
            <a:r>
              <a:rPr lang="de-DE" sz="1400" b="1">
                <a:solidFill>
                  <a:schemeClr val="tx1"/>
                </a:solidFill>
              </a:rPr>
              <a:t> dose, </a:t>
            </a:r>
            <a:r>
              <a:rPr lang="de-DE" sz="1400" b="1" err="1">
                <a:solidFill>
                  <a:schemeClr val="tx1"/>
                </a:solidFill>
              </a:rPr>
              <a:t>months</a:t>
            </a:r>
            <a:endParaRPr lang="de-DE" sz="1400" b="1">
              <a:solidFill>
                <a:schemeClr val="tx1"/>
              </a:solidFill>
            </a:endParaRPr>
          </a:p>
        </p:txBody>
      </p:sp>
    </p:spTree>
    <p:extLst>
      <p:ext uri="{BB962C8B-B14F-4D97-AF65-F5344CB8AC3E}">
        <p14:creationId xmlns:p14="http://schemas.microsoft.com/office/powerpoint/2010/main" val="352899367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008A531-80FF-18FF-A52A-AA6063C0E75B}"/>
              </a:ext>
            </a:extLst>
          </p:cNvPr>
          <p:cNvSpPr>
            <a:spLocks noGrp="1"/>
          </p:cNvSpPr>
          <p:nvPr>
            <p:ph type="title"/>
          </p:nvPr>
        </p:nvSpPr>
        <p:spPr>
          <a:xfrm>
            <a:off x="416534" y="576395"/>
            <a:ext cx="11367479" cy="886397"/>
          </a:xfrm>
        </p:spPr>
        <p:txBody>
          <a:bodyPr/>
          <a:lstStyle/>
          <a:p>
            <a:r>
              <a:rPr lang="en-US"/>
              <a:t>Duration of treatment and best response (CLL/SLL)</a:t>
            </a:r>
          </a:p>
        </p:txBody>
      </p:sp>
      <p:sp>
        <p:nvSpPr>
          <p:cNvPr id="4" name="Footer Placeholder 3">
            <a:extLst>
              <a:ext uri="{FF2B5EF4-FFF2-40B4-BE49-F238E27FC236}">
                <a16:creationId xmlns:a16="http://schemas.microsoft.com/office/drawing/2014/main" id="{6B634E7F-7C2E-0AEE-2830-6CA88E107705}"/>
              </a:ext>
            </a:extLst>
          </p:cNvPr>
          <p:cNvSpPr>
            <a:spLocks noGrp="1"/>
          </p:cNvSpPr>
          <p:nvPr>
            <p:ph type="ftr" sz="quarter" idx="10"/>
          </p:nvPr>
        </p:nvSpPr>
        <p:spPr>
          <a:xfrm>
            <a:off x="407989" y="6158197"/>
            <a:ext cx="8532812" cy="510891"/>
          </a:xfrm>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This patient had CLL with high tumor burden; all other patients had low tumor burden. </a:t>
            </a:r>
          </a:p>
          <a:p>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a:solidFill>
                  <a:srgbClr val="4E4F4E"/>
                </a:solidFill>
                <a:cs typeface="Arial" panose="020B0604020202020204" pitchFamily="34" charset="0"/>
              </a:rPr>
              <a:t>CR, </a:t>
            </a:r>
            <a:r>
              <a:rPr lang="en-US">
                <a:solidFill>
                  <a:srgbClr val="4E4F4E"/>
                </a:solidFill>
                <a:cs typeface="Arial" panose="020B0604020202020204" pitchFamily="34" charset="0"/>
              </a:rPr>
              <a:t>complete response; </a:t>
            </a:r>
            <a:r>
              <a:rPr lang="en-US" b="1" err="1">
                <a:solidFill>
                  <a:srgbClr val="4E4F4E"/>
                </a:solidFill>
                <a:cs typeface="Arial" panose="020B0604020202020204" pitchFamily="34" charset="0"/>
              </a:rPr>
              <a:t>CRi</a:t>
            </a:r>
            <a:r>
              <a:rPr lang="en-US">
                <a:solidFill>
                  <a:srgbClr val="4E4F4E"/>
                </a:solidFill>
                <a:cs typeface="Arial" panose="020B0604020202020204" pitchFamily="34" charset="0"/>
              </a:rPr>
              <a:t>, complete response with incomplete blood count recovery; </a:t>
            </a:r>
            <a:br>
              <a:rPr lang="en-US">
                <a:solidFill>
                  <a:srgbClr val="4E4F4E"/>
                </a:solidFill>
                <a:cs typeface="Arial" panose="020B0604020202020204" pitchFamily="34" charset="0"/>
              </a:rPr>
            </a:br>
            <a:r>
              <a:rPr lang="en-US" b="1">
                <a:solidFill>
                  <a:srgbClr val="4E4F4E"/>
                </a:solidFill>
                <a:cs typeface="Arial" panose="020B0604020202020204" pitchFamily="34" charset="0"/>
              </a:rPr>
              <a:t>MRD, </a:t>
            </a:r>
            <a:r>
              <a:rPr lang="en-US">
                <a:solidFill>
                  <a:srgbClr val="4E4F4E"/>
                </a:solidFill>
                <a:cs typeface="Arial" panose="020B0604020202020204" pitchFamily="34" charset="0"/>
              </a:rPr>
              <a:t>minimal residual disease; </a:t>
            </a:r>
            <a:r>
              <a:rPr lang="en-US" b="1">
                <a:solidFill>
                  <a:srgbClr val="4E4F4E"/>
                </a:solidFill>
                <a:cs typeface="Arial" panose="020B0604020202020204" pitchFamily="34" charset="0"/>
              </a:rPr>
              <a:t>PD</a:t>
            </a:r>
            <a:r>
              <a:rPr lang="en-US">
                <a:solidFill>
                  <a:srgbClr val="4E4F4E"/>
                </a:solidFill>
                <a:cs typeface="Arial" panose="020B0604020202020204" pitchFamily="34" charset="0"/>
              </a:rPr>
              <a:t>, progressive disease; </a:t>
            </a:r>
            <a:r>
              <a:rPr lang="en-US" b="1">
                <a:solidFill>
                  <a:srgbClr val="4E4F4E"/>
                </a:solidFill>
                <a:cs typeface="Arial" panose="020B0604020202020204" pitchFamily="34" charset="0"/>
              </a:rPr>
              <a:t>PR</a:t>
            </a:r>
            <a:r>
              <a:rPr lang="en-US">
                <a:solidFill>
                  <a:srgbClr val="4E4F4E"/>
                </a:solidFill>
                <a:cs typeface="Arial" panose="020B0604020202020204" pitchFamily="34" charset="0"/>
              </a:rPr>
              <a:t>, partial response; </a:t>
            </a:r>
            <a:r>
              <a:rPr lang="en-US" b="1">
                <a:solidFill>
                  <a:srgbClr val="4E4F4E"/>
                </a:solidFill>
                <a:cs typeface="Arial" panose="020B0604020202020204" pitchFamily="34" charset="0"/>
              </a:rPr>
              <a:t>SD</a:t>
            </a:r>
            <a:r>
              <a:rPr lang="en-US">
                <a:solidFill>
                  <a:srgbClr val="4E4F4E"/>
                </a:solidFill>
                <a:cs typeface="Arial" panose="020B0604020202020204" pitchFamily="34" charset="0"/>
              </a:rPr>
              <a:t>, stable disease; </a:t>
            </a:r>
            <a:r>
              <a:rPr lang="en-US" b="1">
                <a:solidFill>
                  <a:srgbClr val="4E4F4E"/>
                </a:solidFill>
                <a:cs typeface="Arial" panose="020B0604020202020204" pitchFamily="34" charset="0"/>
              </a:rPr>
              <a:t>SLL</a:t>
            </a:r>
            <a:r>
              <a:rPr lang="en-US">
                <a:solidFill>
                  <a:srgbClr val="4E4F4E"/>
                </a:solidFill>
                <a:cs typeface="Arial" panose="020B0604020202020204" pitchFamily="34" charset="0"/>
              </a:rPr>
              <a:t>, small lymphocytic lymphoma.</a:t>
            </a:r>
          </a:p>
          <a:p>
            <a:r>
              <a:rPr lang="en-US" b="1">
                <a:solidFill>
                  <a:srgbClr val="4E4F4E"/>
                </a:solidFill>
                <a:cs typeface="Arial" panose="020B0604020202020204" pitchFamily="34" charset="0"/>
              </a:rPr>
              <a:t>Li C,</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7558 presented at ASCO 2023. Li C,</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P626 presented at EHA2023.</a:t>
            </a:r>
          </a:p>
        </p:txBody>
      </p:sp>
      <p:sp>
        <p:nvSpPr>
          <p:cNvPr id="475" name="Rechteck 474">
            <a:extLst>
              <a:ext uri="{FF2B5EF4-FFF2-40B4-BE49-F238E27FC236}">
                <a16:creationId xmlns:a16="http://schemas.microsoft.com/office/drawing/2014/main" id="{FEE6885E-29A2-1D95-4FE9-61124F997A67}"/>
              </a:ext>
            </a:extLst>
          </p:cNvPr>
          <p:cNvSpPr/>
          <p:nvPr/>
        </p:nvSpPr>
        <p:spPr>
          <a:xfrm>
            <a:off x="1197363" y="1787573"/>
            <a:ext cx="5233187" cy="11191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77" name="Gerader Verbinder 476">
            <a:extLst>
              <a:ext uri="{FF2B5EF4-FFF2-40B4-BE49-F238E27FC236}">
                <a16:creationId xmlns:a16="http://schemas.microsoft.com/office/drawing/2014/main" id="{577BED6E-00DC-CF70-1E24-E45087EBD5B9}"/>
              </a:ext>
            </a:extLst>
          </p:cNvPr>
          <p:cNvCxnSpPr>
            <a:cxnSpLocks/>
          </p:cNvCxnSpPr>
          <p:nvPr/>
        </p:nvCxnSpPr>
        <p:spPr>
          <a:xfrm>
            <a:off x="1190217" y="1665288"/>
            <a:ext cx="0" cy="39846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1" name="Gerader Verbinder 480">
            <a:extLst>
              <a:ext uri="{FF2B5EF4-FFF2-40B4-BE49-F238E27FC236}">
                <a16:creationId xmlns:a16="http://schemas.microsoft.com/office/drawing/2014/main" id="{A0DF8311-3E01-FC37-D83F-AAE50471BEDC}"/>
              </a:ext>
            </a:extLst>
          </p:cNvPr>
          <p:cNvCxnSpPr>
            <a:cxnSpLocks/>
          </p:cNvCxnSpPr>
          <p:nvPr/>
        </p:nvCxnSpPr>
        <p:spPr>
          <a:xfrm flipH="1">
            <a:off x="1190217" y="5649959"/>
            <a:ext cx="59531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5" name="Rechteck 484">
            <a:extLst>
              <a:ext uri="{FF2B5EF4-FFF2-40B4-BE49-F238E27FC236}">
                <a16:creationId xmlns:a16="http://schemas.microsoft.com/office/drawing/2014/main" id="{5AC79697-04D6-4460-0522-8E134E8DD956}"/>
              </a:ext>
            </a:extLst>
          </p:cNvPr>
          <p:cNvSpPr/>
          <p:nvPr/>
        </p:nvSpPr>
        <p:spPr>
          <a:xfrm>
            <a:off x="1197363" y="1953036"/>
            <a:ext cx="5128416"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6" name="Rechteck 485">
            <a:extLst>
              <a:ext uri="{FF2B5EF4-FFF2-40B4-BE49-F238E27FC236}">
                <a16:creationId xmlns:a16="http://schemas.microsoft.com/office/drawing/2014/main" id="{ABADE015-B04C-DEBA-C02E-37F12206ABAB}"/>
              </a:ext>
            </a:extLst>
          </p:cNvPr>
          <p:cNvSpPr/>
          <p:nvPr/>
        </p:nvSpPr>
        <p:spPr>
          <a:xfrm>
            <a:off x="1197363" y="2118499"/>
            <a:ext cx="5039513"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7" name="Rechteck 486">
            <a:extLst>
              <a:ext uri="{FF2B5EF4-FFF2-40B4-BE49-F238E27FC236}">
                <a16:creationId xmlns:a16="http://schemas.microsoft.com/office/drawing/2014/main" id="{2490918E-A9DC-68C0-9E2E-78B8BA7972DF}"/>
              </a:ext>
            </a:extLst>
          </p:cNvPr>
          <p:cNvSpPr/>
          <p:nvPr/>
        </p:nvSpPr>
        <p:spPr>
          <a:xfrm>
            <a:off x="1197363" y="2283962"/>
            <a:ext cx="4963315"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8" name="Rechteck 487">
            <a:extLst>
              <a:ext uri="{FF2B5EF4-FFF2-40B4-BE49-F238E27FC236}">
                <a16:creationId xmlns:a16="http://schemas.microsoft.com/office/drawing/2014/main" id="{BFEAD1F0-883C-20ED-26B2-D4D29EFC1852}"/>
              </a:ext>
            </a:extLst>
          </p:cNvPr>
          <p:cNvSpPr/>
          <p:nvPr/>
        </p:nvSpPr>
        <p:spPr>
          <a:xfrm>
            <a:off x="1197363" y="2449425"/>
            <a:ext cx="4823615"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9" name="Rechteck 488">
            <a:extLst>
              <a:ext uri="{FF2B5EF4-FFF2-40B4-BE49-F238E27FC236}">
                <a16:creationId xmlns:a16="http://schemas.microsoft.com/office/drawing/2014/main" id="{E1854742-BC5A-6BE6-4249-76561829B472}"/>
              </a:ext>
            </a:extLst>
          </p:cNvPr>
          <p:cNvSpPr/>
          <p:nvPr/>
        </p:nvSpPr>
        <p:spPr>
          <a:xfrm>
            <a:off x="1197364" y="2614888"/>
            <a:ext cx="419890"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0" name="Rechteck 489">
            <a:extLst>
              <a:ext uri="{FF2B5EF4-FFF2-40B4-BE49-F238E27FC236}">
                <a16:creationId xmlns:a16="http://schemas.microsoft.com/office/drawing/2014/main" id="{248B0964-3133-77FF-08C1-E25DB863DF7A}"/>
              </a:ext>
            </a:extLst>
          </p:cNvPr>
          <p:cNvSpPr/>
          <p:nvPr/>
        </p:nvSpPr>
        <p:spPr>
          <a:xfrm>
            <a:off x="1197363" y="2780351"/>
            <a:ext cx="4687082"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1" name="Rechteck 490">
            <a:extLst>
              <a:ext uri="{FF2B5EF4-FFF2-40B4-BE49-F238E27FC236}">
                <a16:creationId xmlns:a16="http://schemas.microsoft.com/office/drawing/2014/main" id="{ADFE50BD-D9CF-8ED0-330B-A9E9D1A89DF0}"/>
              </a:ext>
            </a:extLst>
          </p:cNvPr>
          <p:cNvSpPr/>
          <p:nvPr/>
        </p:nvSpPr>
        <p:spPr>
          <a:xfrm>
            <a:off x="1197363" y="2945814"/>
            <a:ext cx="4595015" cy="11191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2" name="Rechteck 491">
            <a:extLst>
              <a:ext uri="{FF2B5EF4-FFF2-40B4-BE49-F238E27FC236}">
                <a16:creationId xmlns:a16="http://schemas.microsoft.com/office/drawing/2014/main" id="{0748A92A-624E-F63F-16E8-B77FEFCC144B}"/>
              </a:ext>
            </a:extLst>
          </p:cNvPr>
          <p:cNvSpPr/>
          <p:nvPr/>
        </p:nvSpPr>
        <p:spPr>
          <a:xfrm>
            <a:off x="1197363" y="3111277"/>
            <a:ext cx="4131466"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3" name="Rechteck 492">
            <a:extLst>
              <a:ext uri="{FF2B5EF4-FFF2-40B4-BE49-F238E27FC236}">
                <a16:creationId xmlns:a16="http://schemas.microsoft.com/office/drawing/2014/main" id="{F20C3238-7E77-B943-A7C7-D1BCE6A44F33}"/>
              </a:ext>
            </a:extLst>
          </p:cNvPr>
          <p:cNvSpPr/>
          <p:nvPr/>
        </p:nvSpPr>
        <p:spPr>
          <a:xfrm>
            <a:off x="1197363" y="3276740"/>
            <a:ext cx="4048915" cy="11191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4" name="Rechteck 493">
            <a:extLst>
              <a:ext uri="{FF2B5EF4-FFF2-40B4-BE49-F238E27FC236}">
                <a16:creationId xmlns:a16="http://schemas.microsoft.com/office/drawing/2014/main" id="{0B99953E-2A7D-4DD9-45FD-27C449C1BECF}"/>
              </a:ext>
            </a:extLst>
          </p:cNvPr>
          <p:cNvSpPr/>
          <p:nvPr/>
        </p:nvSpPr>
        <p:spPr>
          <a:xfrm>
            <a:off x="1197364" y="3442203"/>
            <a:ext cx="3385340" cy="11191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5" name="Rechteck 494">
            <a:extLst>
              <a:ext uri="{FF2B5EF4-FFF2-40B4-BE49-F238E27FC236}">
                <a16:creationId xmlns:a16="http://schemas.microsoft.com/office/drawing/2014/main" id="{58AC1070-314C-F559-A2EF-09C6DEE71876}"/>
              </a:ext>
            </a:extLst>
          </p:cNvPr>
          <p:cNvSpPr/>
          <p:nvPr/>
        </p:nvSpPr>
        <p:spPr>
          <a:xfrm>
            <a:off x="1197363" y="3607666"/>
            <a:ext cx="3385335"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6" name="Rechteck 495">
            <a:extLst>
              <a:ext uri="{FF2B5EF4-FFF2-40B4-BE49-F238E27FC236}">
                <a16:creationId xmlns:a16="http://schemas.microsoft.com/office/drawing/2014/main" id="{A0E179BE-4743-F5E7-385C-6A78D8055F51}"/>
              </a:ext>
            </a:extLst>
          </p:cNvPr>
          <p:cNvSpPr/>
          <p:nvPr/>
        </p:nvSpPr>
        <p:spPr>
          <a:xfrm>
            <a:off x="1197363" y="3773129"/>
            <a:ext cx="2896389"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7" name="Rechteck 496">
            <a:extLst>
              <a:ext uri="{FF2B5EF4-FFF2-40B4-BE49-F238E27FC236}">
                <a16:creationId xmlns:a16="http://schemas.microsoft.com/office/drawing/2014/main" id="{ECDA677C-B7D5-EC6E-039F-292AB088AB84}"/>
              </a:ext>
            </a:extLst>
          </p:cNvPr>
          <p:cNvSpPr/>
          <p:nvPr/>
        </p:nvSpPr>
        <p:spPr>
          <a:xfrm>
            <a:off x="1197364" y="3938592"/>
            <a:ext cx="581814"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8" name="Rechteck 497">
            <a:extLst>
              <a:ext uri="{FF2B5EF4-FFF2-40B4-BE49-F238E27FC236}">
                <a16:creationId xmlns:a16="http://schemas.microsoft.com/office/drawing/2014/main" id="{EC322EEB-ECE7-4E68-E947-B6F5C6EBEDAB}"/>
              </a:ext>
            </a:extLst>
          </p:cNvPr>
          <p:cNvSpPr/>
          <p:nvPr/>
        </p:nvSpPr>
        <p:spPr>
          <a:xfrm>
            <a:off x="1197364" y="4104055"/>
            <a:ext cx="375440"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9" name="Rechteck 498">
            <a:extLst>
              <a:ext uri="{FF2B5EF4-FFF2-40B4-BE49-F238E27FC236}">
                <a16:creationId xmlns:a16="http://schemas.microsoft.com/office/drawing/2014/main" id="{54B515E5-92E9-8986-1A43-4CC39AF65E2F}"/>
              </a:ext>
            </a:extLst>
          </p:cNvPr>
          <p:cNvSpPr/>
          <p:nvPr/>
        </p:nvSpPr>
        <p:spPr>
          <a:xfrm>
            <a:off x="1197364" y="4269518"/>
            <a:ext cx="226212"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0" name="Rechteck 499">
            <a:extLst>
              <a:ext uri="{FF2B5EF4-FFF2-40B4-BE49-F238E27FC236}">
                <a16:creationId xmlns:a16="http://schemas.microsoft.com/office/drawing/2014/main" id="{B542EF68-74C6-478A-7576-F012F8134596}"/>
              </a:ext>
            </a:extLst>
          </p:cNvPr>
          <p:cNvSpPr/>
          <p:nvPr/>
        </p:nvSpPr>
        <p:spPr>
          <a:xfrm>
            <a:off x="1197363" y="4434981"/>
            <a:ext cx="3010689"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1" name="Rechteck 500">
            <a:extLst>
              <a:ext uri="{FF2B5EF4-FFF2-40B4-BE49-F238E27FC236}">
                <a16:creationId xmlns:a16="http://schemas.microsoft.com/office/drawing/2014/main" id="{3A30205F-903A-B473-ABB1-FB69B7F708F1}"/>
              </a:ext>
            </a:extLst>
          </p:cNvPr>
          <p:cNvSpPr/>
          <p:nvPr/>
        </p:nvSpPr>
        <p:spPr>
          <a:xfrm>
            <a:off x="1197363" y="4600444"/>
            <a:ext cx="2318535"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2" name="Rechteck 501">
            <a:extLst>
              <a:ext uri="{FF2B5EF4-FFF2-40B4-BE49-F238E27FC236}">
                <a16:creationId xmlns:a16="http://schemas.microsoft.com/office/drawing/2014/main" id="{297B3AB2-BEB7-6F92-8482-2D6462E1329B}"/>
              </a:ext>
            </a:extLst>
          </p:cNvPr>
          <p:cNvSpPr/>
          <p:nvPr/>
        </p:nvSpPr>
        <p:spPr>
          <a:xfrm>
            <a:off x="1197363" y="4765907"/>
            <a:ext cx="2204239"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3" name="Rechteck 502">
            <a:extLst>
              <a:ext uri="{FF2B5EF4-FFF2-40B4-BE49-F238E27FC236}">
                <a16:creationId xmlns:a16="http://schemas.microsoft.com/office/drawing/2014/main" id="{90F13794-CAFD-66D5-9131-8DE1BB21E73A}"/>
              </a:ext>
            </a:extLst>
          </p:cNvPr>
          <p:cNvSpPr/>
          <p:nvPr/>
        </p:nvSpPr>
        <p:spPr>
          <a:xfrm>
            <a:off x="1197363" y="4931370"/>
            <a:ext cx="2026439"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4" name="Rechteck 503">
            <a:extLst>
              <a:ext uri="{FF2B5EF4-FFF2-40B4-BE49-F238E27FC236}">
                <a16:creationId xmlns:a16="http://schemas.microsoft.com/office/drawing/2014/main" id="{F7B49EA0-50E8-1F49-75BC-9B19C9E24C4F}"/>
              </a:ext>
            </a:extLst>
          </p:cNvPr>
          <p:cNvSpPr/>
          <p:nvPr/>
        </p:nvSpPr>
        <p:spPr>
          <a:xfrm>
            <a:off x="1197363" y="5096833"/>
            <a:ext cx="1877215" cy="11191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5" name="Rechteck 504">
            <a:extLst>
              <a:ext uri="{FF2B5EF4-FFF2-40B4-BE49-F238E27FC236}">
                <a16:creationId xmlns:a16="http://schemas.microsoft.com/office/drawing/2014/main" id="{4BFD2BA3-8527-D1CC-C303-D6C1E42DEFC3}"/>
              </a:ext>
            </a:extLst>
          </p:cNvPr>
          <p:cNvSpPr/>
          <p:nvPr/>
        </p:nvSpPr>
        <p:spPr>
          <a:xfrm>
            <a:off x="1197363" y="5262296"/>
            <a:ext cx="1832763"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6" name="Rechteck 505">
            <a:extLst>
              <a:ext uri="{FF2B5EF4-FFF2-40B4-BE49-F238E27FC236}">
                <a16:creationId xmlns:a16="http://schemas.microsoft.com/office/drawing/2014/main" id="{E61A8112-992C-5170-5C80-E334182D4A37}"/>
              </a:ext>
            </a:extLst>
          </p:cNvPr>
          <p:cNvSpPr/>
          <p:nvPr/>
        </p:nvSpPr>
        <p:spPr>
          <a:xfrm>
            <a:off x="1197363" y="5427753"/>
            <a:ext cx="1480339"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8" name="Rechteck 507">
            <a:extLst>
              <a:ext uri="{FF2B5EF4-FFF2-40B4-BE49-F238E27FC236}">
                <a16:creationId xmlns:a16="http://schemas.microsoft.com/office/drawing/2014/main" id="{7D7C8A49-CD22-2D7A-E04C-C1E4B1C532F3}"/>
              </a:ext>
            </a:extLst>
          </p:cNvPr>
          <p:cNvSpPr/>
          <p:nvPr/>
        </p:nvSpPr>
        <p:spPr>
          <a:xfrm>
            <a:off x="1497401" y="2625847"/>
            <a:ext cx="90000" cy="90000"/>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0" name="Ellipse 509">
            <a:extLst>
              <a:ext uri="{FF2B5EF4-FFF2-40B4-BE49-F238E27FC236}">
                <a16:creationId xmlns:a16="http://schemas.microsoft.com/office/drawing/2014/main" id="{CDCD2FB2-9E89-98EA-66A2-7506C23E27AF}"/>
              </a:ext>
            </a:extLst>
          </p:cNvPr>
          <p:cNvSpPr/>
          <p:nvPr/>
        </p:nvSpPr>
        <p:spPr>
          <a:xfrm>
            <a:off x="2587702" y="1791752"/>
            <a:ext cx="90000" cy="90000"/>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2" name="Gleichschenkliges Dreieck 511">
            <a:extLst>
              <a:ext uri="{FF2B5EF4-FFF2-40B4-BE49-F238E27FC236}">
                <a16:creationId xmlns:a16="http://schemas.microsoft.com/office/drawing/2014/main" id="{13A4DC45-D53C-6B45-608B-059695809D11}"/>
              </a:ext>
            </a:extLst>
          </p:cNvPr>
          <p:cNvSpPr/>
          <p:nvPr/>
        </p:nvSpPr>
        <p:spPr>
          <a:xfrm rot="5400000">
            <a:off x="1795249" y="2642617"/>
            <a:ext cx="96189" cy="82922"/>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3" name="Rechteck 512">
            <a:extLst>
              <a:ext uri="{FF2B5EF4-FFF2-40B4-BE49-F238E27FC236}">
                <a16:creationId xmlns:a16="http://schemas.microsoft.com/office/drawing/2014/main" id="{AB4CBF12-560A-DFEB-FCCB-AF296E267AAD}"/>
              </a:ext>
            </a:extLst>
          </p:cNvPr>
          <p:cNvSpPr/>
          <p:nvPr/>
        </p:nvSpPr>
        <p:spPr>
          <a:xfrm rot="2700000">
            <a:off x="1647122" y="1812148"/>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3" name="Rechteck 522">
            <a:extLst>
              <a:ext uri="{FF2B5EF4-FFF2-40B4-BE49-F238E27FC236}">
                <a16:creationId xmlns:a16="http://schemas.microsoft.com/office/drawing/2014/main" id="{B165D97F-FD2A-9528-F19F-FBB0134780B7}"/>
              </a:ext>
            </a:extLst>
          </p:cNvPr>
          <p:cNvSpPr/>
          <p:nvPr/>
        </p:nvSpPr>
        <p:spPr>
          <a:xfrm rot="2700000">
            <a:off x="1647122" y="1978395"/>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4" name="Rechteck 523">
            <a:extLst>
              <a:ext uri="{FF2B5EF4-FFF2-40B4-BE49-F238E27FC236}">
                <a16:creationId xmlns:a16="http://schemas.microsoft.com/office/drawing/2014/main" id="{C757BD9B-1860-AFB3-6B96-DA1D1C02F4CC}"/>
              </a:ext>
            </a:extLst>
          </p:cNvPr>
          <p:cNvSpPr/>
          <p:nvPr/>
        </p:nvSpPr>
        <p:spPr>
          <a:xfrm rot="2700000">
            <a:off x="1647121" y="2143074"/>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5" name="Rechteck 524">
            <a:extLst>
              <a:ext uri="{FF2B5EF4-FFF2-40B4-BE49-F238E27FC236}">
                <a16:creationId xmlns:a16="http://schemas.microsoft.com/office/drawing/2014/main" id="{8C25C6E3-DC23-3F24-2ED3-7AD8E83F37FD}"/>
              </a:ext>
            </a:extLst>
          </p:cNvPr>
          <p:cNvSpPr/>
          <p:nvPr/>
        </p:nvSpPr>
        <p:spPr>
          <a:xfrm rot="2700000">
            <a:off x="1647122" y="2308131"/>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6" name="Rechteck 525">
            <a:extLst>
              <a:ext uri="{FF2B5EF4-FFF2-40B4-BE49-F238E27FC236}">
                <a16:creationId xmlns:a16="http://schemas.microsoft.com/office/drawing/2014/main" id="{B1CF8AD2-09AE-0D38-ED03-760470D1CAAD}"/>
              </a:ext>
            </a:extLst>
          </p:cNvPr>
          <p:cNvSpPr/>
          <p:nvPr/>
        </p:nvSpPr>
        <p:spPr>
          <a:xfrm rot="2700000">
            <a:off x="1973352" y="2476346"/>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7" name="Rechteck 526">
            <a:extLst>
              <a:ext uri="{FF2B5EF4-FFF2-40B4-BE49-F238E27FC236}">
                <a16:creationId xmlns:a16="http://schemas.microsoft.com/office/drawing/2014/main" id="{69ACB6B2-0CE9-B0CC-EB15-4E849F212BE5}"/>
              </a:ext>
            </a:extLst>
          </p:cNvPr>
          <p:cNvSpPr/>
          <p:nvPr/>
        </p:nvSpPr>
        <p:spPr>
          <a:xfrm rot="2700000">
            <a:off x="1733671" y="2808292"/>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8" name="Rechteck 527">
            <a:extLst>
              <a:ext uri="{FF2B5EF4-FFF2-40B4-BE49-F238E27FC236}">
                <a16:creationId xmlns:a16="http://schemas.microsoft.com/office/drawing/2014/main" id="{E4D9312F-88A8-0513-EAC8-4F798F0B9D87}"/>
              </a:ext>
            </a:extLst>
          </p:cNvPr>
          <p:cNvSpPr/>
          <p:nvPr/>
        </p:nvSpPr>
        <p:spPr>
          <a:xfrm rot="2700000">
            <a:off x="1733671" y="2971939"/>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9" name="Rechteck 528">
            <a:extLst>
              <a:ext uri="{FF2B5EF4-FFF2-40B4-BE49-F238E27FC236}">
                <a16:creationId xmlns:a16="http://schemas.microsoft.com/office/drawing/2014/main" id="{F4789F6B-6414-52EF-409F-FD66335D8801}"/>
              </a:ext>
            </a:extLst>
          </p:cNvPr>
          <p:cNvSpPr/>
          <p:nvPr/>
        </p:nvSpPr>
        <p:spPr>
          <a:xfrm rot="2700000">
            <a:off x="1733671" y="3137010"/>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0" name="Rechteck 529">
            <a:extLst>
              <a:ext uri="{FF2B5EF4-FFF2-40B4-BE49-F238E27FC236}">
                <a16:creationId xmlns:a16="http://schemas.microsoft.com/office/drawing/2014/main" id="{34DC19EF-DECB-56E5-A46F-BA2F2F69281A}"/>
              </a:ext>
            </a:extLst>
          </p:cNvPr>
          <p:cNvSpPr/>
          <p:nvPr/>
        </p:nvSpPr>
        <p:spPr>
          <a:xfrm rot="2700000">
            <a:off x="1748578" y="3303210"/>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1" name="Rechteck 530">
            <a:extLst>
              <a:ext uri="{FF2B5EF4-FFF2-40B4-BE49-F238E27FC236}">
                <a16:creationId xmlns:a16="http://schemas.microsoft.com/office/drawing/2014/main" id="{84B54627-FE38-3998-F636-41C12177CB5D}"/>
              </a:ext>
            </a:extLst>
          </p:cNvPr>
          <p:cNvSpPr/>
          <p:nvPr/>
        </p:nvSpPr>
        <p:spPr>
          <a:xfrm rot="2700000">
            <a:off x="1791852" y="3467547"/>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2" name="Rechteck 531">
            <a:extLst>
              <a:ext uri="{FF2B5EF4-FFF2-40B4-BE49-F238E27FC236}">
                <a16:creationId xmlns:a16="http://schemas.microsoft.com/office/drawing/2014/main" id="{69085D06-5A74-AFF7-0906-7E274F2BA13B}"/>
              </a:ext>
            </a:extLst>
          </p:cNvPr>
          <p:cNvSpPr/>
          <p:nvPr/>
        </p:nvSpPr>
        <p:spPr>
          <a:xfrm rot="2700000">
            <a:off x="1835127" y="3633009"/>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3" name="Rechteck 532">
            <a:extLst>
              <a:ext uri="{FF2B5EF4-FFF2-40B4-BE49-F238E27FC236}">
                <a16:creationId xmlns:a16="http://schemas.microsoft.com/office/drawing/2014/main" id="{1FA009BC-13EE-BE3A-3FD4-BC28A0027C5E}"/>
              </a:ext>
            </a:extLst>
          </p:cNvPr>
          <p:cNvSpPr/>
          <p:nvPr/>
        </p:nvSpPr>
        <p:spPr>
          <a:xfrm rot="2700000">
            <a:off x="1820221" y="3800341"/>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4" name="Rechteck 533">
            <a:extLst>
              <a:ext uri="{FF2B5EF4-FFF2-40B4-BE49-F238E27FC236}">
                <a16:creationId xmlns:a16="http://schemas.microsoft.com/office/drawing/2014/main" id="{0B4F3C8C-62A3-1805-63A2-80BC2602C46F}"/>
              </a:ext>
            </a:extLst>
          </p:cNvPr>
          <p:cNvSpPr/>
          <p:nvPr/>
        </p:nvSpPr>
        <p:spPr>
          <a:xfrm rot="2700000">
            <a:off x="2394103" y="4465072"/>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5" name="Rechteck 534">
            <a:extLst>
              <a:ext uri="{FF2B5EF4-FFF2-40B4-BE49-F238E27FC236}">
                <a16:creationId xmlns:a16="http://schemas.microsoft.com/office/drawing/2014/main" id="{CBCB2D27-A19C-D6EE-5C3E-09983086B08D}"/>
              </a:ext>
            </a:extLst>
          </p:cNvPr>
          <p:cNvSpPr/>
          <p:nvPr/>
        </p:nvSpPr>
        <p:spPr>
          <a:xfrm rot="2700000">
            <a:off x="1878402" y="4625158"/>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6" name="Rechteck 535">
            <a:extLst>
              <a:ext uri="{FF2B5EF4-FFF2-40B4-BE49-F238E27FC236}">
                <a16:creationId xmlns:a16="http://schemas.microsoft.com/office/drawing/2014/main" id="{E86A1B5D-89B9-A0ED-9B53-02F637CAC915}"/>
              </a:ext>
            </a:extLst>
          </p:cNvPr>
          <p:cNvSpPr/>
          <p:nvPr/>
        </p:nvSpPr>
        <p:spPr>
          <a:xfrm rot="2700000">
            <a:off x="2312157" y="4791354"/>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7" name="Rechteck 536">
            <a:extLst>
              <a:ext uri="{FF2B5EF4-FFF2-40B4-BE49-F238E27FC236}">
                <a16:creationId xmlns:a16="http://schemas.microsoft.com/office/drawing/2014/main" id="{683D1A00-B116-123C-D0BB-197D8D8D9564}"/>
              </a:ext>
            </a:extLst>
          </p:cNvPr>
          <p:cNvSpPr/>
          <p:nvPr/>
        </p:nvSpPr>
        <p:spPr>
          <a:xfrm rot="2700000">
            <a:off x="2059902" y="4956248"/>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8" name="Rechteck 537">
            <a:extLst>
              <a:ext uri="{FF2B5EF4-FFF2-40B4-BE49-F238E27FC236}">
                <a16:creationId xmlns:a16="http://schemas.microsoft.com/office/drawing/2014/main" id="{0E6EEF28-353C-A750-900F-CAB7A7856169}"/>
              </a:ext>
            </a:extLst>
          </p:cNvPr>
          <p:cNvSpPr/>
          <p:nvPr/>
        </p:nvSpPr>
        <p:spPr>
          <a:xfrm rot="2700000">
            <a:off x="2130477" y="5123798"/>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9" name="Rechteck 538">
            <a:extLst>
              <a:ext uri="{FF2B5EF4-FFF2-40B4-BE49-F238E27FC236}">
                <a16:creationId xmlns:a16="http://schemas.microsoft.com/office/drawing/2014/main" id="{E4B8350A-58DA-7669-2203-6E1EC031881B}"/>
              </a:ext>
            </a:extLst>
          </p:cNvPr>
          <p:cNvSpPr/>
          <p:nvPr/>
        </p:nvSpPr>
        <p:spPr>
          <a:xfrm rot="2700000">
            <a:off x="1973352" y="5288077"/>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0" name="Rechteck 539">
            <a:extLst>
              <a:ext uri="{FF2B5EF4-FFF2-40B4-BE49-F238E27FC236}">
                <a16:creationId xmlns:a16="http://schemas.microsoft.com/office/drawing/2014/main" id="{502B233D-4004-134B-D557-8AE5216B978C}"/>
              </a:ext>
            </a:extLst>
          </p:cNvPr>
          <p:cNvSpPr/>
          <p:nvPr/>
        </p:nvSpPr>
        <p:spPr>
          <a:xfrm rot="2700000">
            <a:off x="1820221" y="5454285"/>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1" name="Rechteck 540">
            <a:extLst>
              <a:ext uri="{FF2B5EF4-FFF2-40B4-BE49-F238E27FC236}">
                <a16:creationId xmlns:a16="http://schemas.microsoft.com/office/drawing/2014/main" id="{E4F99D65-C15B-2C65-F5BF-C78A443FAC22}"/>
              </a:ext>
            </a:extLst>
          </p:cNvPr>
          <p:cNvSpPr/>
          <p:nvPr/>
        </p:nvSpPr>
        <p:spPr>
          <a:xfrm>
            <a:off x="1451261" y="4114846"/>
            <a:ext cx="90000" cy="90000"/>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2" name="Rechteck 541">
            <a:extLst>
              <a:ext uri="{FF2B5EF4-FFF2-40B4-BE49-F238E27FC236}">
                <a16:creationId xmlns:a16="http://schemas.microsoft.com/office/drawing/2014/main" id="{21FEDA5D-E140-4311-4ED6-B8D242ABD4A5}"/>
              </a:ext>
            </a:extLst>
          </p:cNvPr>
          <p:cNvSpPr/>
          <p:nvPr/>
        </p:nvSpPr>
        <p:spPr>
          <a:xfrm>
            <a:off x="1496261" y="4278117"/>
            <a:ext cx="90000" cy="90000"/>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3" name="Rechteck 542">
            <a:extLst>
              <a:ext uri="{FF2B5EF4-FFF2-40B4-BE49-F238E27FC236}">
                <a16:creationId xmlns:a16="http://schemas.microsoft.com/office/drawing/2014/main" id="{3151B63F-065B-11AA-48F2-FAA7701E974F}"/>
              </a:ext>
            </a:extLst>
          </p:cNvPr>
          <p:cNvSpPr/>
          <p:nvPr/>
        </p:nvSpPr>
        <p:spPr>
          <a:xfrm>
            <a:off x="5839445" y="4896848"/>
            <a:ext cx="90000" cy="90000"/>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4" name="Ellipse 543">
            <a:extLst>
              <a:ext uri="{FF2B5EF4-FFF2-40B4-BE49-F238E27FC236}">
                <a16:creationId xmlns:a16="http://schemas.microsoft.com/office/drawing/2014/main" id="{DFAAA5FA-BD6A-DBC7-A4BB-CF5466CC13E8}"/>
              </a:ext>
            </a:extLst>
          </p:cNvPr>
          <p:cNvSpPr/>
          <p:nvPr/>
        </p:nvSpPr>
        <p:spPr>
          <a:xfrm>
            <a:off x="2561683" y="2128240"/>
            <a:ext cx="90000" cy="90000"/>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5" name="Ellipse 544">
            <a:extLst>
              <a:ext uri="{FF2B5EF4-FFF2-40B4-BE49-F238E27FC236}">
                <a16:creationId xmlns:a16="http://schemas.microsoft.com/office/drawing/2014/main" id="{89EEA681-058C-92D4-1891-274F7FEB4540}"/>
              </a:ext>
            </a:extLst>
          </p:cNvPr>
          <p:cNvSpPr/>
          <p:nvPr/>
        </p:nvSpPr>
        <p:spPr>
          <a:xfrm>
            <a:off x="4433346" y="1965331"/>
            <a:ext cx="90000" cy="90000"/>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6" name="Ellipse 545">
            <a:extLst>
              <a:ext uri="{FF2B5EF4-FFF2-40B4-BE49-F238E27FC236}">
                <a16:creationId xmlns:a16="http://schemas.microsoft.com/office/drawing/2014/main" id="{E111BD8A-E2F4-655B-60D6-B934829DA7D9}"/>
              </a:ext>
            </a:extLst>
          </p:cNvPr>
          <p:cNvSpPr/>
          <p:nvPr/>
        </p:nvSpPr>
        <p:spPr>
          <a:xfrm>
            <a:off x="2773019" y="2792152"/>
            <a:ext cx="90000" cy="90000"/>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7" name="Ellipse 546">
            <a:extLst>
              <a:ext uri="{FF2B5EF4-FFF2-40B4-BE49-F238E27FC236}">
                <a16:creationId xmlns:a16="http://schemas.microsoft.com/office/drawing/2014/main" id="{DD43177B-052A-E233-5284-A2F4DBB83C25}"/>
              </a:ext>
            </a:extLst>
          </p:cNvPr>
          <p:cNvSpPr/>
          <p:nvPr/>
        </p:nvSpPr>
        <p:spPr>
          <a:xfrm>
            <a:off x="2682534" y="2956612"/>
            <a:ext cx="90000" cy="90000"/>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8" name="Ellipse 547">
            <a:extLst>
              <a:ext uri="{FF2B5EF4-FFF2-40B4-BE49-F238E27FC236}">
                <a16:creationId xmlns:a16="http://schemas.microsoft.com/office/drawing/2014/main" id="{863AB718-25F7-9C46-7BEA-6883FC4E79DE}"/>
              </a:ext>
            </a:extLst>
          </p:cNvPr>
          <p:cNvSpPr/>
          <p:nvPr/>
        </p:nvSpPr>
        <p:spPr>
          <a:xfrm>
            <a:off x="2709452" y="3286239"/>
            <a:ext cx="90000" cy="90000"/>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9" name="Ellipse 548">
            <a:extLst>
              <a:ext uri="{FF2B5EF4-FFF2-40B4-BE49-F238E27FC236}">
                <a16:creationId xmlns:a16="http://schemas.microsoft.com/office/drawing/2014/main" id="{E93AF67D-64BA-8CF3-9625-C21F0D092646}"/>
              </a:ext>
            </a:extLst>
          </p:cNvPr>
          <p:cNvSpPr/>
          <p:nvPr/>
        </p:nvSpPr>
        <p:spPr>
          <a:xfrm>
            <a:off x="2751414" y="3455659"/>
            <a:ext cx="90000" cy="90000"/>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0" name="Ellipse 549">
            <a:extLst>
              <a:ext uri="{FF2B5EF4-FFF2-40B4-BE49-F238E27FC236}">
                <a16:creationId xmlns:a16="http://schemas.microsoft.com/office/drawing/2014/main" id="{FC614ABD-78FE-95E2-E64D-9E916F771129}"/>
              </a:ext>
            </a:extLst>
          </p:cNvPr>
          <p:cNvSpPr/>
          <p:nvPr/>
        </p:nvSpPr>
        <p:spPr>
          <a:xfrm>
            <a:off x="2773019" y="3620059"/>
            <a:ext cx="90000" cy="90000"/>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1" name="Ellipse 550">
            <a:extLst>
              <a:ext uri="{FF2B5EF4-FFF2-40B4-BE49-F238E27FC236}">
                <a16:creationId xmlns:a16="http://schemas.microsoft.com/office/drawing/2014/main" id="{C7EF466F-8DA9-6CA4-37EB-7A74D3C518BB}"/>
              </a:ext>
            </a:extLst>
          </p:cNvPr>
          <p:cNvSpPr/>
          <p:nvPr/>
        </p:nvSpPr>
        <p:spPr>
          <a:xfrm>
            <a:off x="2980287" y="4945023"/>
            <a:ext cx="90000" cy="90000"/>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2" name="Ellipse 551">
            <a:extLst>
              <a:ext uri="{FF2B5EF4-FFF2-40B4-BE49-F238E27FC236}">
                <a16:creationId xmlns:a16="http://schemas.microsoft.com/office/drawing/2014/main" id="{77316F9B-2550-7027-3D8F-A68ECCF27004}"/>
              </a:ext>
            </a:extLst>
          </p:cNvPr>
          <p:cNvSpPr/>
          <p:nvPr/>
        </p:nvSpPr>
        <p:spPr>
          <a:xfrm>
            <a:off x="2800030" y="5108570"/>
            <a:ext cx="90000" cy="90000"/>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3" name="Ellipse 552">
            <a:extLst>
              <a:ext uri="{FF2B5EF4-FFF2-40B4-BE49-F238E27FC236}">
                <a16:creationId xmlns:a16="http://schemas.microsoft.com/office/drawing/2014/main" id="{AC00336A-0931-3F5C-9B81-61509F2E5EB9}"/>
              </a:ext>
            </a:extLst>
          </p:cNvPr>
          <p:cNvSpPr/>
          <p:nvPr/>
        </p:nvSpPr>
        <p:spPr>
          <a:xfrm>
            <a:off x="2877215" y="5272804"/>
            <a:ext cx="90000" cy="90000"/>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4" name="Gleichschenkliges Dreieck 553">
            <a:extLst>
              <a:ext uri="{FF2B5EF4-FFF2-40B4-BE49-F238E27FC236}">
                <a16:creationId xmlns:a16="http://schemas.microsoft.com/office/drawing/2014/main" id="{670FE10A-0875-87FE-E693-B4D4A6BE8BBC}"/>
              </a:ext>
            </a:extLst>
          </p:cNvPr>
          <p:cNvSpPr/>
          <p:nvPr/>
        </p:nvSpPr>
        <p:spPr>
          <a:xfrm rot="10800000">
            <a:off x="3545120" y="1798533"/>
            <a:ext cx="104398" cy="89998"/>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5" name="Gleichschenkliges Dreieck 554">
            <a:extLst>
              <a:ext uri="{FF2B5EF4-FFF2-40B4-BE49-F238E27FC236}">
                <a16:creationId xmlns:a16="http://schemas.microsoft.com/office/drawing/2014/main" id="{91EE6B6E-91EC-C036-3F2B-2747E1668C6F}"/>
              </a:ext>
            </a:extLst>
          </p:cNvPr>
          <p:cNvSpPr/>
          <p:nvPr/>
        </p:nvSpPr>
        <p:spPr>
          <a:xfrm rot="10800000">
            <a:off x="2699930" y="2291312"/>
            <a:ext cx="104398" cy="89998"/>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6" name="Gleichschenkliges Dreieck 555">
            <a:extLst>
              <a:ext uri="{FF2B5EF4-FFF2-40B4-BE49-F238E27FC236}">
                <a16:creationId xmlns:a16="http://schemas.microsoft.com/office/drawing/2014/main" id="{F17FD5CC-02BD-087E-2D77-A4672B72D6CD}"/>
              </a:ext>
            </a:extLst>
          </p:cNvPr>
          <p:cNvSpPr/>
          <p:nvPr/>
        </p:nvSpPr>
        <p:spPr>
          <a:xfrm rot="10800000">
            <a:off x="3256347" y="4776704"/>
            <a:ext cx="104398" cy="89998"/>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7" name="Gleichschenkliges Dreieck 556">
            <a:extLst>
              <a:ext uri="{FF2B5EF4-FFF2-40B4-BE49-F238E27FC236}">
                <a16:creationId xmlns:a16="http://schemas.microsoft.com/office/drawing/2014/main" id="{160DEEA9-38EB-6E24-62C2-730111C37175}"/>
              </a:ext>
            </a:extLst>
          </p:cNvPr>
          <p:cNvSpPr/>
          <p:nvPr/>
        </p:nvSpPr>
        <p:spPr>
          <a:xfrm>
            <a:off x="3649518" y="1962811"/>
            <a:ext cx="104398" cy="89998"/>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8" name="Gleichschenkliges Dreieck 557">
            <a:extLst>
              <a:ext uri="{FF2B5EF4-FFF2-40B4-BE49-F238E27FC236}">
                <a16:creationId xmlns:a16="http://schemas.microsoft.com/office/drawing/2014/main" id="{19B2592D-684B-E734-3610-96B7EEC0DFFA}"/>
              </a:ext>
            </a:extLst>
          </p:cNvPr>
          <p:cNvSpPr/>
          <p:nvPr/>
        </p:nvSpPr>
        <p:spPr>
          <a:xfrm>
            <a:off x="2890030" y="2463084"/>
            <a:ext cx="104398" cy="89998"/>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9" name="Gleichschenkliges Dreieck 558">
            <a:extLst>
              <a:ext uri="{FF2B5EF4-FFF2-40B4-BE49-F238E27FC236}">
                <a16:creationId xmlns:a16="http://schemas.microsoft.com/office/drawing/2014/main" id="{48542CED-3279-C3BB-117D-561123D170CC}"/>
              </a:ext>
            </a:extLst>
          </p:cNvPr>
          <p:cNvSpPr/>
          <p:nvPr/>
        </p:nvSpPr>
        <p:spPr>
          <a:xfrm>
            <a:off x="2668136" y="3126533"/>
            <a:ext cx="104398" cy="89998"/>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0" name="Gleichschenkliges Dreieck 559">
            <a:extLst>
              <a:ext uri="{FF2B5EF4-FFF2-40B4-BE49-F238E27FC236}">
                <a16:creationId xmlns:a16="http://schemas.microsoft.com/office/drawing/2014/main" id="{DBCFB3F3-2135-0E4A-C9B7-C9AC21A975C8}"/>
              </a:ext>
            </a:extLst>
          </p:cNvPr>
          <p:cNvSpPr/>
          <p:nvPr/>
        </p:nvSpPr>
        <p:spPr>
          <a:xfrm>
            <a:off x="2731874" y="3789681"/>
            <a:ext cx="104398" cy="89998"/>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1" name="Gleichschenkliges Dreieck 560">
            <a:extLst>
              <a:ext uri="{FF2B5EF4-FFF2-40B4-BE49-F238E27FC236}">
                <a16:creationId xmlns:a16="http://schemas.microsoft.com/office/drawing/2014/main" id="{A4DD730B-FF3E-AECE-9097-15D75600D234}"/>
              </a:ext>
            </a:extLst>
          </p:cNvPr>
          <p:cNvSpPr/>
          <p:nvPr/>
        </p:nvSpPr>
        <p:spPr>
          <a:xfrm>
            <a:off x="2063546" y="4448949"/>
            <a:ext cx="104398" cy="89998"/>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62" name="Gerade Verbindung mit Pfeil 561">
            <a:extLst>
              <a:ext uri="{FF2B5EF4-FFF2-40B4-BE49-F238E27FC236}">
                <a16:creationId xmlns:a16="http://schemas.microsoft.com/office/drawing/2014/main" id="{001E62BA-51E6-ED17-5EB6-8E02F6912538}"/>
              </a:ext>
            </a:extLst>
          </p:cNvPr>
          <p:cNvCxnSpPr>
            <a:cxnSpLocks/>
          </p:cNvCxnSpPr>
          <p:nvPr/>
        </p:nvCxnSpPr>
        <p:spPr>
          <a:xfrm>
            <a:off x="6470743" y="1835562"/>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3" name="Gerade Verbindung mit Pfeil 562">
            <a:extLst>
              <a:ext uri="{FF2B5EF4-FFF2-40B4-BE49-F238E27FC236}">
                <a16:creationId xmlns:a16="http://schemas.microsoft.com/office/drawing/2014/main" id="{0F0785A4-5EAD-607A-8E0E-9B2128936C55}"/>
              </a:ext>
            </a:extLst>
          </p:cNvPr>
          <p:cNvCxnSpPr>
            <a:cxnSpLocks/>
          </p:cNvCxnSpPr>
          <p:nvPr/>
        </p:nvCxnSpPr>
        <p:spPr>
          <a:xfrm>
            <a:off x="6383932" y="2007810"/>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4" name="Gerade Verbindung mit Pfeil 563">
            <a:extLst>
              <a:ext uri="{FF2B5EF4-FFF2-40B4-BE49-F238E27FC236}">
                <a16:creationId xmlns:a16="http://schemas.microsoft.com/office/drawing/2014/main" id="{534D46FE-C00D-A0E1-B059-771B2DBF3841}"/>
              </a:ext>
            </a:extLst>
          </p:cNvPr>
          <p:cNvCxnSpPr>
            <a:cxnSpLocks/>
          </p:cNvCxnSpPr>
          <p:nvPr/>
        </p:nvCxnSpPr>
        <p:spPr>
          <a:xfrm>
            <a:off x="6286510" y="2172022"/>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5" name="Gerade Verbindung mit Pfeil 564">
            <a:extLst>
              <a:ext uri="{FF2B5EF4-FFF2-40B4-BE49-F238E27FC236}">
                <a16:creationId xmlns:a16="http://schemas.microsoft.com/office/drawing/2014/main" id="{A8FF1753-26A5-D7C6-246D-E1C6C834E4CC}"/>
              </a:ext>
            </a:extLst>
          </p:cNvPr>
          <p:cNvCxnSpPr>
            <a:cxnSpLocks/>
          </p:cNvCxnSpPr>
          <p:nvPr/>
        </p:nvCxnSpPr>
        <p:spPr>
          <a:xfrm>
            <a:off x="6194060" y="2339921"/>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Gerade Verbindung mit Pfeil 565">
            <a:extLst>
              <a:ext uri="{FF2B5EF4-FFF2-40B4-BE49-F238E27FC236}">
                <a16:creationId xmlns:a16="http://schemas.microsoft.com/office/drawing/2014/main" id="{D93D818F-2791-16A0-551C-D99787DE3D33}"/>
              </a:ext>
            </a:extLst>
          </p:cNvPr>
          <p:cNvCxnSpPr>
            <a:cxnSpLocks/>
          </p:cNvCxnSpPr>
          <p:nvPr/>
        </p:nvCxnSpPr>
        <p:spPr>
          <a:xfrm>
            <a:off x="6075790" y="2504908"/>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Gerade Verbindung mit Pfeil 566">
            <a:extLst>
              <a:ext uri="{FF2B5EF4-FFF2-40B4-BE49-F238E27FC236}">
                <a16:creationId xmlns:a16="http://schemas.microsoft.com/office/drawing/2014/main" id="{76CE5C4F-36EF-C89E-5743-258734044673}"/>
              </a:ext>
            </a:extLst>
          </p:cNvPr>
          <p:cNvCxnSpPr>
            <a:cxnSpLocks/>
          </p:cNvCxnSpPr>
          <p:nvPr/>
        </p:nvCxnSpPr>
        <p:spPr>
          <a:xfrm>
            <a:off x="5929445" y="2836310"/>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Gerade Verbindung mit Pfeil 567">
            <a:extLst>
              <a:ext uri="{FF2B5EF4-FFF2-40B4-BE49-F238E27FC236}">
                <a16:creationId xmlns:a16="http://schemas.microsoft.com/office/drawing/2014/main" id="{E3C6A185-30CB-83CE-A979-6883A949FA2A}"/>
              </a:ext>
            </a:extLst>
          </p:cNvPr>
          <p:cNvCxnSpPr>
            <a:cxnSpLocks/>
          </p:cNvCxnSpPr>
          <p:nvPr/>
        </p:nvCxnSpPr>
        <p:spPr>
          <a:xfrm>
            <a:off x="5849023" y="3002761"/>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9" name="Gerade Verbindung mit Pfeil 568">
            <a:extLst>
              <a:ext uri="{FF2B5EF4-FFF2-40B4-BE49-F238E27FC236}">
                <a16:creationId xmlns:a16="http://schemas.microsoft.com/office/drawing/2014/main" id="{6B768BC9-E85A-A237-4206-2F33F7F11821}"/>
              </a:ext>
            </a:extLst>
          </p:cNvPr>
          <p:cNvCxnSpPr>
            <a:cxnSpLocks/>
          </p:cNvCxnSpPr>
          <p:nvPr/>
        </p:nvCxnSpPr>
        <p:spPr>
          <a:xfrm>
            <a:off x="5360867" y="3167236"/>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0" name="Gerade Verbindung mit Pfeil 569">
            <a:extLst>
              <a:ext uri="{FF2B5EF4-FFF2-40B4-BE49-F238E27FC236}">
                <a16:creationId xmlns:a16="http://schemas.microsoft.com/office/drawing/2014/main" id="{3387B08B-F497-1C39-8460-F5C1C1CFAD44}"/>
              </a:ext>
            </a:extLst>
          </p:cNvPr>
          <p:cNvCxnSpPr>
            <a:cxnSpLocks/>
          </p:cNvCxnSpPr>
          <p:nvPr/>
        </p:nvCxnSpPr>
        <p:spPr>
          <a:xfrm>
            <a:off x="5290690" y="3332681"/>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Gerade Verbindung mit Pfeil 570">
            <a:extLst>
              <a:ext uri="{FF2B5EF4-FFF2-40B4-BE49-F238E27FC236}">
                <a16:creationId xmlns:a16="http://schemas.microsoft.com/office/drawing/2014/main" id="{7E682185-377F-FB70-7D7B-91863C9CBC6B}"/>
              </a:ext>
            </a:extLst>
          </p:cNvPr>
          <p:cNvCxnSpPr>
            <a:cxnSpLocks/>
          </p:cNvCxnSpPr>
          <p:nvPr/>
        </p:nvCxnSpPr>
        <p:spPr>
          <a:xfrm>
            <a:off x="4637147" y="3497956"/>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Gerade Verbindung mit Pfeil 571">
            <a:extLst>
              <a:ext uri="{FF2B5EF4-FFF2-40B4-BE49-F238E27FC236}">
                <a16:creationId xmlns:a16="http://schemas.microsoft.com/office/drawing/2014/main" id="{87ADD236-7062-FFAD-A301-7CF9B1AA271E}"/>
              </a:ext>
            </a:extLst>
          </p:cNvPr>
          <p:cNvCxnSpPr>
            <a:cxnSpLocks/>
          </p:cNvCxnSpPr>
          <p:nvPr/>
        </p:nvCxnSpPr>
        <p:spPr>
          <a:xfrm>
            <a:off x="4622860" y="3663625"/>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3" name="Gerade Verbindung mit Pfeil 572">
            <a:extLst>
              <a:ext uri="{FF2B5EF4-FFF2-40B4-BE49-F238E27FC236}">
                <a16:creationId xmlns:a16="http://schemas.microsoft.com/office/drawing/2014/main" id="{26D4F9D2-7F39-9A92-F31F-CF337B4DE3DB}"/>
              </a:ext>
            </a:extLst>
          </p:cNvPr>
          <p:cNvCxnSpPr>
            <a:cxnSpLocks/>
          </p:cNvCxnSpPr>
          <p:nvPr/>
        </p:nvCxnSpPr>
        <p:spPr>
          <a:xfrm>
            <a:off x="4125970" y="3828716"/>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Gerade Verbindung mit Pfeil 573">
            <a:extLst>
              <a:ext uri="{FF2B5EF4-FFF2-40B4-BE49-F238E27FC236}">
                <a16:creationId xmlns:a16="http://schemas.microsoft.com/office/drawing/2014/main" id="{63FD30C5-3067-8002-4475-9006DD8A1748}"/>
              </a:ext>
            </a:extLst>
          </p:cNvPr>
          <p:cNvCxnSpPr>
            <a:cxnSpLocks/>
          </p:cNvCxnSpPr>
          <p:nvPr/>
        </p:nvCxnSpPr>
        <p:spPr>
          <a:xfrm>
            <a:off x="1834855" y="4002108"/>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5" name="Gerade Verbindung mit Pfeil 574">
            <a:extLst>
              <a:ext uri="{FF2B5EF4-FFF2-40B4-BE49-F238E27FC236}">
                <a16:creationId xmlns:a16="http://schemas.microsoft.com/office/drawing/2014/main" id="{EADD1A08-9FBC-505C-8208-786D9E647A00}"/>
              </a:ext>
            </a:extLst>
          </p:cNvPr>
          <p:cNvCxnSpPr>
            <a:cxnSpLocks/>
          </p:cNvCxnSpPr>
          <p:nvPr/>
        </p:nvCxnSpPr>
        <p:spPr>
          <a:xfrm>
            <a:off x="4266323" y="4490940"/>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6" name="Gerade Verbindung mit Pfeil 575">
            <a:extLst>
              <a:ext uri="{FF2B5EF4-FFF2-40B4-BE49-F238E27FC236}">
                <a16:creationId xmlns:a16="http://schemas.microsoft.com/office/drawing/2014/main" id="{7D2F60E4-7297-C323-D2B5-DF971A891004}"/>
              </a:ext>
            </a:extLst>
          </p:cNvPr>
          <p:cNvCxnSpPr>
            <a:cxnSpLocks/>
          </p:cNvCxnSpPr>
          <p:nvPr/>
        </p:nvCxnSpPr>
        <p:spPr>
          <a:xfrm>
            <a:off x="3576766" y="4652583"/>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7" name="Gerade Verbindung mit Pfeil 576">
            <a:extLst>
              <a:ext uri="{FF2B5EF4-FFF2-40B4-BE49-F238E27FC236}">
                <a16:creationId xmlns:a16="http://schemas.microsoft.com/office/drawing/2014/main" id="{9B3E74F8-D2BB-0ADE-16F3-87E9C788755E}"/>
              </a:ext>
            </a:extLst>
          </p:cNvPr>
          <p:cNvCxnSpPr>
            <a:cxnSpLocks/>
          </p:cNvCxnSpPr>
          <p:nvPr/>
        </p:nvCxnSpPr>
        <p:spPr>
          <a:xfrm>
            <a:off x="3445721" y="4821866"/>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8" name="Gerade Verbindung mit Pfeil 577">
            <a:extLst>
              <a:ext uri="{FF2B5EF4-FFF2-40B4-BE49-F238E27FC236}">
                <a16:creationId xmlns:a16="http://schemas.microsoft.com/office/drawing/2014/main" id="{683765FC-3AC1-6AE6-E8F0-78830865738B}"/>
              </a:ext>
            </a:extLst>
          </p:cNvPr>
          <p:cNvCxnSpPr>
            <a:cxnSpLocks/>
          </p:cNvCxnSpPr>
          <p:nvPr/>
        </p:nvCxnSpPr>
        <p:spPr>
          <a:xfrm>
            <a:off x="3263096" y="4986848"/>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9" name="Gerade Verbindung mit Pfeil 578">
            <a:extLst>
              <a:ext uri="{FF2B5EF4-FFF2-40B4-BE49-F238E27FC236}">
                <a16:creationId xmlns:a16="http://schemas.microsoft.com/office/drawing/2014/main" id="{853774E6-2572-292F-FA09-11D1F7E6319C}"/>
              </a:ext>
            </a:extLst>
          </p:cNvPr>
          <p:cNvCxnSpPr>
            <a:cxnSpLocks/>
          </p:cNvCxnSpPr>
          <p:nvPr/>
        </p:nvCxnSpPr>
        <p:spPr>
          <a:xfrm>
            <a:off x="3122743" y="5151668"/>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0" name="Gerade Verbindung mit Pfeil 579">
            <a:extLst>
              <a:ext uri="{FF2B5EF4-FFF2-40B4-BE49-F238E27FC236}">
                <a16:creationId xmlns:a16="http://schemas.microsoft.com/office/drawing/2014/main" id="{B138D6CE-696C-FF23-9CF2-6DA3D3472637}"/>
              </a:ext>
            </a:extLst>
          </p:cNvPr>
          <p:cNvCxnSpPr>
            <a:cxnSpLocks/>
          </p:cNvCxnSpPr>
          <p:nvPr/>
        </p:nvCxnSpPr>
        <p:spPr>
          <a:xfrm>
            <a:off x="2729461" y="5483712"/>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1" name="Gleichschenkliges Dreieck 580">
            <a:extLst>
              <a:ext uri="{FF2B5EF4-FFF2-40B4-BE49-F238E27FC236}">
                <a16:creationId xmlns:a16="http://schemas.microsoft.com/office/drawing/2014/main" id="{0C2D0F87-F200-6A91-D668-DD4B81498CE9}"/>
              </a:ext>
            </a:extLst>
          </p:cNvPr>
          <p:cNvSpPr/>
          <p:nvPr/>
        </p:nvSpPr>
        <p:spPr>
          <a:xfrm rot="5400000">
            <a:off x="1696267" y="4295033"/>
            <a:ext cx="96189" cy="82922"/>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2" name="Gleichschenkliges Dreieck 581">
            <a:extLst>
              <a:ext uri="{FF2B5EF4-FFF2-40B4-BE49-F238E27FC236}">
                <a16:creationId xmlns:a16="http://schemas.microsoft.com/office/drawing/2014/main" id="{487F731A-8BDC-9535-E4E8-0A95502E0472}"/>
              </a:ext>
            </a:extLst>
          </p:cNvPr>
          <p:cNvSpPr/>
          <p:nvPr/>
        </p:nvSpPr>
        <p:spPr>
          <a:xfrm rot="5400000">
            <a:off x="3116109" y="5279246"/>
            <a:ext cx="96189" cy="82922"/>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3" name="Gleichschenkliges Dreieck 582">
            <a:extLst>
              <a:ext uri="{FF2B5EF4-FFF2-40B4-BE49-F238E27FC236}">
                <a16:creationId xmlns:a16="http://schemas.microsoft.com/office/drawing/2014/main" id="{AC69E776-3DEE-1918-6F26-F160D8FD24CA}"/>
              </a:ext>
            </a:extLst>
          </p:cNvPr>
          <p:cNvSpPr/>
          <p:nvPr/>
        </p:nvSpPr>
        <p:spPr>
          <a:xfrm rot="10800000">
            <a:off x="5405938" y="1962811"/>
            <a:ext cx="96189" cy="82922"/>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85" name="Gerader Verbinder 584">
            <a:extLst>
              <a:ext uri="{FF2B5EF4-FFF2-40B4-BE49-F238E27FC236}">
                <a16:creationId xmlns:a16="http://schemas.microsoft.com/office/drawing/2014/main" id="{6E26A904-1E2E-9543-EF84-E336AAE91D85}"/>
              </a:ext>
            </a:extLst>
          </p:cNvPr>
          <p:cNvCxnSpPr>
            <a:cxnSpLocks/>
          </p:cNvCxnSpPr>
          <p:nvPr/>
        </p:nvCxnSpPr>
        <p:spPr>
          <a:xfrm>
            <a:off x="1190217" y="5649959"/>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7" name="Gerader Verbinder 586">
            <a:extLst>
              <a:ext uri="{FF2B5EF4-FFF2-40B4-BE49-F238E27FC236}">
                <a16:creationId xmlns:a16="http://schemas.microsoft.com/office/drawing/2014/main" id="{C300C898-0417-4679-A91A-FD7E2A50C797}"/>
              </a:ext>
            </a:extLst>
          </p:cNvPr>
          <p:cNvCxnSpPr>
            <a:cxnSpLocks/>
          </p:cNvCxnSpPr>
          <p:nvPr/>
        </p:nvCxnSpPr>
        <p:spPr>
          <a:xfrm>
            <a:off x="1536745" y="5649959"/>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8" name="Gerader Verbinder 587">
            <a:extLst>
              <a:ext uri="{FF2B5EF4-FFF2-40B4-BE49-F238E27FC236}">
                <a16:creationId xmlns:a16="http://schemas.microsoft.com/office/drawing/2014/main" id="{EE6A5E66-8352-0807-F0C1-93A3D6C7BCCE}"/>
              </a:ext>
            </a:extLst>
          </p:cNvPr>
          <p:cNvCxnSpPr>
            <a:cxnSpLocks/>
          </p:cNvCxnSpPr>
          <p:nvPr/>
        </p:nvCxnSpPr>
        <p:spPr>
          <a:xfrm>
            <a:off x="1883273" y="5649959"/>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9" name="Gerader Verbinder 588">
            <a:extLst>
              <a:ext uri="{FF2B5EF4-FFF2-40B4-BE49-F238E27FC236}">
                <a16:creationId xmlns:a16="http://schemas.microsoft.com/office/drawing/2014/main" id="{E0F05085-3103-8611-C61C-B0DB01610D2B}"/>
              </a:ext>
            </a:extLst>
          </p:cNvPr>
          <p:cNvCxnSpPr>
            <a:cxnSpLocks/>
          </p:cNvCxnSpPr>
          <p:nvPr/>
        </p:nvCxnSpPr>
        <p:spPr>
          <a:xfrm>
            <a:off x="2229801" y="5649959"/>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0" name="Gerader Verbinder 589">
            <a:extLst>
              <a:ext uri="{FF2B5EF4-FFF2-40B4-BE49-F238E27FC236}">
                <a16:creationId xmlns:a16="http://schemas.microsoft.com/office/drawing/2014/main" id="{13942808-D3B7-DBCE-B4A1-F0C9990E9334}"/>
              </a:ext>
            </a:extLst>
          </p:cNvPr>
          <p:cNvCxnSpPr>
            <a:cxnSpLocks/>
          </p:cNvCxnSpPr>
          <p:nvPr/>
        </p:nvCxnSpPr>
        <p:spPr>
          <a:xfrm>
            <a:off x="2576329" y="5649959"/>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1" name="Gerader Verbinder 590">
            <a:extLst>
              <a:ext uri="{FF2B5EF4-FFF2-40B4-BE49-F238E27FC236}">
                <a16:creationId xmlns:a16="http://schemas.microsoft.com/office/drawing/2014/main" id="{7DE9FC8C-09FC-B95F-DB86-C6D998128099}"/>
              </a:ext>
            </a:extLst>
          </p:cNvPr>
          <p:cNvCxnSpPr>
            <a:cxnSpLocks/>
          </p:cNvCxnSpPr>
          <p:nvPr/>
        </p:nvCxnSpPr>
        <p:spPr>
          <a:xfrm>
            <a:off x="2922857" y="5649959"/>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2" name="Gerader Verbinder 591">
            <a:extLst>
              <a:ext uri="{FF2B5EF4-FFF2-40B4-BE49-F238E27FC236}">
                <a16:creationId xmlns:a16="http://schemas.microsoft.com/office/drawing/2014/main" id="{F38E13FF-DA30-1F2C-0587-77F7F7971716}"/>
              </a:ext>
            </a:extLst>
          </p:cNvPr>
          <p:cNvCxnSpPr>
            <a:cxnSpLocks/>
          </p:cNvCxnSpPr>
          <p:nvPr/>
        </p:nvCxnSpPr>
        <p:spPr>
          <a:xfrm>
            <a:off x="3269385" y="5649959"/>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3" name="Gerader Verbinder 592">
            <a:extLst>
              <a:ext uri="{FF2B5EF4-FFF2-40B4-BE49-F238E27FC236}">
                <a16:creationId xmlns:a16="http://schemas.microsoft.com/office/drawing/2014/main" id="{70760E2E-56BB-265D-152C-13262A2F4AAA}"/>
              </a:ext>
            </a:extLst>
          </p:cNvPr>
          <p:cNvCxnSpPr>
            <a:cxnSpLocks/>
          </p:cNvCxnSpPr>
          <p:nvPr/>
        </p:nvCxnSpPr>
        <p:spPr>
          <a:xfrm>
            <a:off x="3615913" y="5649959"/>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4" name="Gerader Verbinder 593">
            <a:extLst>
              <a:ext uri="{FF2B5EF4-FFF2-40B4-BE49-F238E27FC236}">
                <a16:creationId xmlns:a16="http://schemas.microsoft.com/office/drawing/2014/main" id="{0982A380-31BE-0A6B-07BB-9C41A409E0DE}"/>
              </a:ext>
            </a:extLst>
          </p:cNvPr>
          <p:cNvCxnSpPr>
            <a:cxnSpLocks/>
          </p:cNvCxnSpPr>
          <p:nvPr/>
        </p:nvCxnSpPr>
        <p:spPr>
          <a:xfrm>
            <a:off x="3962441" y="5649959"/>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5" name="Gerader Verbinder 594">
            <a:extLst>
              <a:ext uri="{FF2B5EF4-FFF2-40B4-BE49-F238E27FC236}">
                <a16:creationId xmlns:a16="http://schemas.microsoft.com/office/drawing/2014/main" id="{B6496D85-839B-010E-A0F1-B3450B341C62}"/>
              </a:ext>
            </a:extLst>
          </p:cNvPr>
          <p:cNvCxnSpPr>
            <a:cxnSpLocks/>
          </p:cNvCxnSpPr>
          <p:nvPr/>
        </p:nvCxnSpPr>
        <p:spPr>
          <a:xfrm>
            <a:off x="4308969" y="5649959"/>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6" name="Gerader Verbinder 595">
            <a:extLst>
              <a:ext uri="{FF2B5EF4-FFF2-40B4-BE49-F238E27FC236}">
                <a16:creationId xmlns:a16="http://schemas.microsoft.com/office/drawing/2014/main" id="{EBEC5969-291A-EE2B-6710-A66BDEE13275}"/>
              </a:ext>
            </a:extLst>
          </p:cNvPr>
          <p:cNvCxnSpPr>
            <a:cxnSpLocks/>
          </p:cNvCxnSpPr>
          <p:nvPr/>
        </p:nvCxnSpPr>
        <p:spPr>
          <a:xfrm>
            <a:off x="4655497" y="5649959"/>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7" name="Gerader Verbinder 596">
            <a:extLst>
              <a:ext uri="{FF2B5EF4-FFF2-40B4-BE49-F238E27FC236}">
                <a16:creationId xmlns:a16="http://schemas.microsoft.com/office/drawing/2014/main" id="{2923C245-CB0C-2766-E164-6CCA9DD17B48}"/>
              </a:ext>
            </a:extLst>
          </p:cNvPr>
          <p:cNvCxnSpPr>
            <a:cxnSpLocks/>
          </p:cNvCxnSpPr>
          <p:nvPr/>
        </p:nvCxnSpPr>
        <p:spPr>
          <a:xfrm>
            <a:off x="5002025" y="5649959"/>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8" name="Gerader Verbinder 597">
            <a:extLst>
              <a:ext uri="{FF2B5EF4-FFF2-40B4-BE49-F238E27FC236}">
                <a16:creationId xmlns:a16="http://schemas.microsoft.com/office/drawing/2014/main" id="{D243560B-98DB-4891-6059-4C0E2EAC4B59}"/>
              </a:ext>
            </a:extLst>
          </p:cNvPr>
          <p:cNvCxnSpPr>
            <a:cxnSpLocks/>
          </p:cNvCxnSpPr>
          <p:nvPr/>
        </p:nvCxnSpPr>
        <p:spPr>
          <a:xfrm>
            <a:off x="5348553" y="5649959"/>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9" name="Gerader Verbinder 598">
            <a:extLst>
              <a:ext uri="{FF2B5EF4-FFF2-40B4-BE49-F238E27FC236}">
                <a16:creationId xmlns:a16="http://schemas.microsoft.com/office/drawing/2014/main" id="{A3BE450F-FED7-F8C8-8AEB-B406FD6949AE}"/>
              </a:ext>
            </a:extLst>
          </p:cNvPr>
          <p:cNvCxnSpPr>
            <a:cxnSpLocks/>
          </p:cNvCxnSpPr>
          <p:nvPr/>
        </p:nvCxnSpPr>
        <p:spPr>
          <a:xfrm>
            <a:off x="5695081" y="5649959"/>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0" name="Gerader Verbinder 599">
            <a:extLst>
              <a:ext uri="{FF2B5EF4-FFF2-40B4-BE49-F238E27FC236}">
                <a16:creationId xmlns:a16="http://schemas.microsoft.com/office/drawing/2014/main" id="{94133EED-8D5D-6D74-5252-3D61B63EA11F}"/>
              </a:ext>
            </a:extLst>
          </p:cNvPr>
          <p:cNvCxnSpPr>
            <a:cxnSpLocks/>
          </p:cNvCxnSpPr>
          <p:nvPr/>
        </p:nvCxnSpPr>
        <p:spPr>
          <a:xfrm>
            <a:off x="6041609" y="5649959"/>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1" name="Gerader Verbinder 600">
            <a:extLst>
              <a:ext uri="{FF2B5EF4-FFF2-40B4-BE49-F238E27FC236}">
                <a16:creationId xmlns:a16="http://schemas.microsoft.com/office/drawing/2014/main" id="{D710E71D-684C-75BD-C59D-14E3D25B7416}"/>
              </a:ext>
            </a:extLst>
          </p:cNvPr>
          <p:cNvCxnSpPr>
            <a:cxnSpLocks/>
          </p:cNvCxnSpPr>
          <p:nvPr/>
        </p:nvCxnSpPr>
        <p:spPr>
          <a:xfrm>
            <a:off x="6388137" y="5649959"/>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2" name="Gerader Verbinder 601">
            <a:extLst>
              <a:ext uri="{FF2B5EF4-FFF2-40B4-BE49-F238E27FC236}">
                <a16:creationId xmlns:a16="http://schemas.microsoft.com/office/drawing/2014/main" id="{F74C956E-241F-85C7-CFBF-B2ADAF4207C6}"/>
              </a:ext>
            </a:extLst>
          </p:cNvPr>
          <p:cNvCxnSpPr>
            <a:cxnSpLocks/>
          </p:cNvCxnSpPr>
          <p:nvPr/>
        </p:nvCxnSpPr>
        <p:spPr>
          <a:xfrm>
            <a:off x="6734660" y="5649959"/>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3" name="Gruppieren 602">
            <a:extLst>
              <a:ext uri="{FF2B5EF4-FFF2-40B4-BE49-F238E27FC236}">
                <a16:creationId xmlns:a16="http://schemas.microsoft.com/office/drawing/2014/main" id="{580830AD-0D7D-C09F-E1FA-3AC6D91C8856}"/>
              </a:ext>
            </a:extLst>
          </p:cNvPr>
          <p:cNvGrpSpPr/>
          <p:nvPr/>
        </p:nvGrpSpPr>
        <p:grpSpPr>
          <a:xfrm>
            <a:off x="1063159" y="5701682"/>
            <a:ext cx="6580000" cy="276999"/>
            <a:chOff x="918323" y="5511946"/>
            <a:chExt cx="4923779" cy="276999"/>
          </a:xfrm>
        </p:grpSpPr>
        <p:sp>
          <p:nvSpPr>
            <p:cNvPr id="604" name="Textfeld 603">
              <a:extLst>
                <a:ext uri="{FF2B5EF4-FFF2-40B4-BE49-F238E27FC236}">
                  <a16:creationId xmlns:a16="http://schemas.microsoft.com/office/drawing/2014/main" id="{AE755723-BE3F-A4D9-7322-371BFEF9B8B0}"/>
                </a:ext>
              </a:extLst>
            </p:cNvPr>
            <p:cNvSpPr txBox="1"/>
            <p:nvPr/>
          </p:nvSpPr>
          <p:spPr>
            <a:xfrm>
              <a:off x="918323" y="5511946"/>
              <a:ext cx="299150" cy="276999"/>
            </a:xfrm>
            <a:prstGeom prst="rect">
              <a:avLst/>
            </a:prstGeom>
            <a:noFill/>
          </p:spPr>
          <p:txBody>
            <a:bodyPr wrap="square" rtlCol="0">
              <a:spAutoFit/>
            </a:bodyPr>
            <a:lstStyle/>
            <a:p>
              <a:r>
                <a:rPr lang="de-DE" sz="1200"/>
                <a:t>0</a:t>
              </a:r>
            </a:p>
          </p:txBody>
        </p:sp>
        <p:sp>
          <p:nvSpPr>
            <p:cNvPr id="605" name="Textfeld 604">
              <a:extLst>
                <a:ext uri="{FF2B5EF4-FFF2-40B4-BE49-F238E27FC236}">
                  <a16:creationId xmlns:a16="http://schemas.microsoft.com/office/drawing/2014/main" id="{8A1F7679-2EB2-B41B-2121-6A286B1C8B1D}"/>
                </a:ext>
              </a:extLst>
            </p:cNvPr>
            <p:cNvSpPr txBox="1"/>
            <p:nvPr/>
          </p:nvSpPr>
          <p:spPr>
            <a:xfrm>
              <a:off x="1175247" y="5511946"/>
              <a:ext cx="299150" cy="276999"/>
            </a:xfrm>
            <a:prstGeom prst="rect">
              <a:avLst/>
            </a:prstGeom>
            <a:noFill/>
          </p:spPr>
          <p:txBody>
            <a:bodyPr wrap="square" rtlCol="0">
              <a:spAutoFit/>
            </a:bodyPr>
            <a:lstStyle/>
            <a:p>
              <a:r>
                <a:rPr lang="de-DE" sz="1200"/>
                <a:t>1</a:t>
              </a:r>
            </a:p>
          </p:txBody>
        </p:sp>
        <p:sp>
          <p:nvSpPr>
            <p:cNvPr id="606" name="Textfeld 605">
              <a:extLst>
                <a:ext uri="{FF2B5EF4-FFF2-40B4-BE49-F238E27FC236}">
                  <a16:creationId xmlns:a16="http://schemas.microsoft.com/office/drawing/2014/main" id="{E97242EE-0559-EA4D-D6A8-4A8C8A136C18}"/>
                </a:ext>
              </a:extLst>
            </p:cNvPr>
            <p:cNvSpPr txBox="1"/>
            <p:nvPr/>
          </p:nvSpPr>
          <p:spPr>
            <a:xfrm>
              <a:off x="1432171" y="5511946"/>
              <a:ext cx="299150" cy="276999"/>
            </a:xfrm>
            <a:prstGeom prst="rect">
              <a:avLst/>
            </a:prstGeom>
            <a:noFill/>
          </p:spPr>
          <p:txBody>
            <a:bodyPr wrap="square" rtlCol="0">
              <a:spAutoFit/>
            </a:bodyPr>
            <a:lstStyle/>
            <a:p>
              <a:r>
                <a:rPr lang="de-DE" sz="1200"/>
                <a:t>2</a:t>
              </a:r>
            </a:p>
          </p:txBody>
        </p:sp>
        <p:sp>
          <p:nvSpPr>
            <p:cNvPr id="607" name="Textfeld 606">
              <a:extLst>
                <a:ext uri="{FF2B5EF4-FFF2-40B4-BE49-F238E27FC236}">
                  <a16:creationId xmlns:a16="http://schemas.microsoft.com/office/drawing/2014/main" id="{4D950869-27DB-F15A-4B7F-2877FE108C82}"/>
                </a:ext>
              </a:extLst>
            </p:cNvPr>
            <p:cNvSpPr txBox="1"/>
            <p:nvPr/>
          </p:nvSpPr>
          <p:spPr>
            <a:xfrm>
              <a:off x="1689095" y="5511946"/>
              <a:ext cx="299150" cy="276999"/>
            </a:xfrm>
            <a:prstGeom prst="rect">
              <a:avLst/>
            </a:prstGeom>
            <a:noFill/>
          </p:spPr>
          <p:txBody>
            <a:bodyPr wrap="square" rtlCol="0">
              <a:spAutoFit/>
            </a:bodyPr>
            <a:lstStyle/>
            <a:p>
              <a:r>
                <a:rPr lang="de-DE" sz="1200"/>
                <a:t>3</a:t>
              </a:r>
            </a:p>
          </p:txBody>
        </p:sp>
        <p:sp>
          <p:nvSpPr>
            <p:cNvPr id="608" name="Textfeld 607">
              <a:extLst>
                <a:ext uri="{FF2B5EF4-FFF2-40B4-BE49-F238E27FC236}">
                  <a16:creationId xmlns:a16="http://schemas.microsoft.com/office/drawing/2014/main" id="{6B7A491C-A026-3F98-A162-720ED29C1B31}"/>
                </a:ext>
              </a:extLst>
            </p:cNvPr>
            <p:cNvSpPr txBox="1"/>
            <p:nvPr/>
          </p:nvSpPr>
          <p:spPr>
            <a:xfrm>
              <a:off x="1946019" y="5511946"/>
              <a:ext cx="299150" cy="276999"/>
            </a:xfrm>
            <a:prstGeom prst="rect">
              <a:avLst/>
            </a:prstGeom>
            <a:noFill/>
          </p:spPr>
          <p:txBody>
            <a:bodyPr wrap="square" rtlCol="0">
              <a:spAutoFit/>
            </a:bodyPr>
            <a:lstStyle/>
            <a:p>
              <a:r>
                <a:rPr lang="de-DE" sz="1200"/>
                <a:t>4</a:t>
              </a:r>
            </a:p>
          </p:txBody>
        </p:sp>
        <p:sp>
          <p:nvSpPr>
            <p:cNvPr id="609" name="Textfeld 608">
              <a:extLst>
                <a:ext uri="{FF2B5EF4-FFF2-40B4-BE49-F238E27FC236}">
                  <a16:creationId xmlns:a16="http://schemas.microsoft.com/office/drawing/2014/main" id="{2AB317EB-8D10-E0E9-9C9A-AC4FDF4C18E2}"/>
                </a:ext>
              </a:extLst>
            </p:cNvPr>
            <p:cNvSpPr txBox="1"/>
            <p:nvPr/>
          </p:nvSpPr>
          <p:spPr>
            <a:xfrm>
              <a:off x="2202943" y="5511946"/>
              <a:ext cx="299150" cy="276999"/>
            </a:xfrm>
            <a:prstGeom prst="rect">
              <a:avLst/>
            </a:prstGeom>
            <a:noFill/>
          </p:spPr>
          <p:txBody>
            <a:bodyPr wrap="square" rtlCol="0">
              <a:spAutoFit/>
            </a:bodyPr>
            <a:lstStyle/>
            <a:p>
              <a:r>
                <a:rPr lang="de-DE" sz="1200"/>
                <a:t>5</a:t>
              </a:r>
            </a:p>
          </p:txBody>
        </p:sp>
        <p:sp>
          <p:nvSpPr>
            <p:cNvPr id="610" name="Textfeld 609">
              <a:extLst>
                <a:ext uri="{FF2B5EF4-FFF2-40B4-BE49-F238E27FC236}">
                  <a16:creationId xmlns:a16="http://schemas.microsoft.com/office/drawing/2014/main" id="{92641CE9-0EFF-4BF1-8F24-6E8A018BB21A}"/>
                </a:ext>
              </a:extLst>
            </p:cNvPr>
            <p:cNvSpPr txBox="1"/>
            <p:nvPr/>
          </p:nvSpPr>
          <p:spPr>
            <a:xfrm>
              <a:off x="2459867" y="5511946"/>
              <a:ext cx="299150" cy="276999"/>
            </a:xfrm>
            <a:prstGeom prst="rect">
              <a:avLst/>
            </a:prstGeom>
            <a:noFill/>
          </p:spPr>
          <p:txBody>
            <a:bodyPr wrap="square" rtlCol="0">
              <a:spAutoFit/>
            </a:bodyPr>
            <a:lstStyle/>
            <a:p>
              <a:r>
                <a:rPr lang="de-DE" sz="1200"/>
                <a:t>6</a:t>
              </a:r>
            </a:p>
          </p:txBody>
        </p:sp>
        <p:sp>
          <p:nvSpPr>
            <p:cNvPr id="611" name="Textfeld 610">
              <a:extLst>
                <a:ext uri="{FF2B5EF4-FFF2-40B4-BE49-F238E27FC236}">
                  <a16:creationId xmlns:a16="http://schemas.microsoft.com/office/drawing/2014/main" id="{A70EC209-34DA-4659-1DB9-5F653B9DF8EE}"/>
                </a:ext>
              </a:extLst>
            </p:cNvPr>
            <p:cNvSpPr txBox="1"/>
            <p:nvPr/>
          </p:nvSpPr>
          <p:spPr>
            <a:xfrm>
              <a:off x="2716791" y="5511946"/>
              <a:ext cx="299150" cy="276999"/>
            </a:xfrm>
            <a:prstGeom prst="rect">
              <a:avLst/>
            </a:prstGeom>
            <a:noFill/>
          </p:spPr>
          <p:txBody>
            <a:bodyPr wrap="square" rtlCol="0">
              <a:spAutoFit/>
            </a:bodyPr>
            <a:lstStyle/>
            <a:p>
              <a:r>
                <a:rPr lang="de-DE" sz="1200"/>
                <a:t>7</a:t>
              </a:r>
            </a:p>
          </p:txBody>
        </p:sp>
        <p:sp>
          <p:nvSpPr>
            <p:cNvPr id="612" name="Textfeld 611">
              <a:extLst>
                <a:ext uri="{FF2B5EF4-FFF2-40B4-BE49-F238E27FC236}">
                  <a16:creationId xmlns:a16="http://schemas.microsoft.com/office/drawing/2014/main" id="{FBD70A08-1C5F-89DF-1FBF-FEFBB2ED4A6E}"/>
                </a:ext>
              </a:extLst>
            </p:cNvPr>
            <p:cNvSpPr txBox="1"/>
            <p:nvPr/>
          </p:nvSpPr>
          <p:spPr>
            <a:xfrm>
              <a:off x="2973715" y="5511946"/>
              <a:ext cx="299150" cy="276999"/>
            </a:xfrm>
            <a:prstGeom prst="rect">
              <a:avLst/>
            </a:prstGeom>
            <a:noFill/>
          </p:spPr>
          <p:txBody>
            <a:bodyPr wrap="square" rtlCol="0">
              <a:spAutoFit/>
            </a:bodyPr>
            <a:lstStyle/>
            <a:p>
              <a:r>
                <a:rPr lang="de-DE" sz="1200"/>
                <a:t>8</a:t>
              </a:r>
            </a:p>
          </p:txBody>
        </p:sp>
        <p:sp>
          <p:nvSpPr>
            <p:cNvPr id="613" name="Textfeld 612">
              <a:extLst>
                <a:ext uri="{FF2B5EF4-FFF2-40B4-BE49-F238E27FC236}">
                  <a16:creationId xmlns:a16="http://schemas.microsoft.com/office/drawing/2014/main" id="{A659D669-837C-58A1-3654-F7427BC88C0D}"/>
                </a:ext>
              </a:extLst>
            </p:cNvPr>
            <p:cNvSpPr txBox="1"/>
            <p:nvPr/>
          </p:nvSpPr>
          <p:spPr>
            <a:xfrm>
              <a:off x="3230639" y="5511946"/>
              <a:ext cx="299150" cy="276999"/>
            </a:xfrm>
            <a:prstGeom prst="rect">
              <a:avLst/>
            </a:prstGeom>
            <a:noFill/>
          </p:spPr>
          <p:txBody>
            <a:bodyPr wrap="square" rtlCol="0">
              <a:spAutoFit/>
            </a:bodyPr>
            <a:lstStyle/>
            <a:p>
              <a:r>
                <a:rPr lang="de-DE" sz="1200"/>
                <a:t>9</a:t>
              </a:r>
            </a:p>
          </p:txBody>
        </p:sp>
        <p:sp>
          <p:nvSpPr>
            <p:cNvPr id="614" name="Textfeld 613">
              <a:extLst>
                <a:ext uri="{FF2B5EF4-FFF2-40B4-BE49-F238E27FC236}">
                  <a16:creationId xmlns:a16="http://schemas.microsoft.com/office/drawing/2014/main" id="{9FCD90DC-2746-F210-F368-6A12FE712BFF}"/>
                </a:ext>
              </a:extLst>
            </p:cNvPr>
            <p:cNvSpPr txBox="1"/>
            <p:nvPr/>
          </p:nvSpPr>
          <p:spPr>
            <a:xfrm>
              <a:off x="3487563" y="5511946"/>
              <a:ext cx="299150" cy="276999"/>
            </a:xfrm>
            <a:prstGeom prst="rect">
              <a:avLst/>
            </a:prstGeom>
            <a:noFill/>
          </p:spPr>
          <p:txBody>
            <a:bodyPr wrap="square" rtlCol="0">
              <a:spAutoFit/>
            </a:bodyPr>
            <a:lstStyle/>
            <a:p>
              <a:r>
                <a:rPr lang="de-DE" sz="1200"/>
                <a:t>10</a:t>
              </a:r>
            </a:p>
          </p:txBody>
        </p:sp>
        <p:sp>
          <p:nvSpPr>
            <p:cNvPr id="615" name="Textfeld 614">
              <a:extLst>
                <a:ext uri="{FF2B5EF4-FFF2-40B4-BE49-F238E27FC236}">
                  <a16:creationId xmlns:a16="http://schemas.microsoft.com/office/drawing/2014/main" id="{3B739521-A316-3F4A-3D1F-D63BFDF1D970}"/>
                </a:ext>
              </a:extLst>
            </p:cNvPr>
            <p:cNvSpPr txBox="1"/>
            <p:nvPr/>
          </p:nvSpPr>
          <p:spPr>
            <a:xfrm>
              <a:off x="3744487" y="5511946"/>
              <a:ext cx="299150" cy="276999"/>
            </a:xfrm>
            <a:prstGeom prst="rect">
              <a:avLst/>
            </a:prstGeom>
            <a:noFill/>
          </p:spPr>
          <p:txBody>
            <a:bodyPr wrap="square" rtlCol="0">
              <a:spAutoFit/>
            </a:bodyPr>
            <a:lstStyle/>
            <a:p>
              <a:r>
                <a:rPr lang="de-DE" sz="1200"/>
                <a:t>11</a:t>
              </a:r>
            </a:p>
          </p:txBody>
        </p:sp>
        <p:sp>
          <p:nvSpPr>
            <p:cNvPr id="616" name="Textfeld 615">
              <a:extLst>
                <a:ext uri="{FF2B5EF4-FFF2-40B4-BE49-F238E27FC236}">
                  <a16:creationId xmlns:a16="http://schemas.microsoft.com/office/drawing/2014/main" id="{D3F636DB-127A-06B3-8405-94252415F45A}"/>
                </a:ext>
              </a:extLst>
            </p:cNvPr>
            <p:cNvSpPr txBox="1"/>
            <p:nvPr/>
          </p:nvSpPr>
          <p:spPr>
            <a:xfrm>
              <a:off x="4001411" y="5511946"/>
              <a:ext cx="299150" cy="276999"/>
            </a:xfrm>
            <a:prstGeom prst="rect">
              <a:avLst/>
            </a:prstGeom>
            <a:noFill/>
          </p:spPr>
          <p:txBody>
            <a:bodyPr wrap="square" rtlCol="0">
              <a:spAutoFit/>
            </a:bodyPr>
            <a:lstStyle/>
            <a:p>
              <a:r>
                <a:rPr lang="de-DE" sz="1200"/>
                <a:t>12</a:t>
              </a:r>
            </a:p>
          </p:txBody>
        </p:sp>
        <p:sp>
          <p:nvSpPr>
            <p:cNvPr id="617" name="Textfeld 616">
              <a:extLst>
                <a:ext uri="{FF2B5EF4-FFF2-40B4-BE49-F238E27FC236}">
                  <a16:creationId xmlns:a16="http://schemas.microsoft.com/office/drawing/2014/main" id="{9DD5BAB5-0F13-91D8-465D-9083AB8FA18F}"/>
                </a:ext>
              </a:extLst>
            </p:cNvPr>
            <p:cNvSpPr txBox="1"/>
            <p:nvPr/>
          </p:nvSpPr>
          <p:spPr>
            <a:xfrm>
              <a:off x="4258335" y="5511946"/>
              <a:ext cx="299150" cy="276999"/>
            </a:xfrm>
            <a:prstGeom prst="rect">
              <a:avLst/>
            </a:prstGeom>
            <a:noFill/>
          </p:spPr>
          <p:txBody>
            <a:bodyPr wrap="square" rtlCol="0">
              <a:spAutoFit/>
            </a:bodyPr>
            <a:lstStyle/>
            <a:p>
              <a:r>
                <a:rPr lang="de-DE" sz="1200"/>
                <a:t>13</a:t>
              </a:r>
            </a:p>
          </p:txBody>
        </p:sp>
        <p:sp>
          <p:nvSpPr>
            <p:cNvPr id="618" name="Textfeld 617">
              <a:extLst>
                <a:ext uri="{FF2B5EF4-FFF2-40B4-BE49-F238E27FC236}">
                  <a16:creationId xmlns:a16="http://schemas.microsoft.com/office/drawing/2014/main" id="{6EF03318-A736-D4A8-81C8-95B943C3940E}"/>
                </a:ext>
              </a:extLst>
            </p:cNvPr>
            <p:cNvSpPr txBox="1"/>
            <p:nvPr/>
          </p:nvSpPr>
          <p:spPr>
            <a:xfrm>
              <a:off x="4515259" y="5511946"/>
              <a:ext cx="299150" cy="276999"/>
            </a:xfrm>
            <a:prstGeom prst="rect">
              <a:avLst/>
            </a:prstGeom>
            <a:noFill/>
          </p:spPr>
          <p:txBody>
            <a:bodyPr wrap="square" rtlCol="0">
              <a:spAutoFit/>
            </a:bodyPr>
            <a:lstStyle/>
            <a:p>
              <a:r>
                <a:rPr lang="de-DE" sz="1200"/>
                <a:t>14</a:t>
              </a:r>
            </a:p>
          </p:txBody>
        </p:sp>
        <p:sp>
          <p:nvSpPr>
            <p:cNvPr id="619" name="Textfeld 618">
              <a:extLst>
                <a:ext uri="{FF2B5EF4-FFF2-40B4-BE49-F238E27FC236}">
                  <a16:creationId xmlns:a16="http://schemas.microsoft.com/office/drawing/2014/main" id="{D6448CA7-D45A-FC59-4173-37DBE27CBBF7}"/>
                </a:ext>
              </a:extLst>
            </p:cNvPr>
            <p:cNvSpPr txBox="1"/>
            <p:nvPr/>
          </p:nvSpPr>
          <p:spPr>
            <a:xfrm>
              <a:off x="4772183" y="5511946"/>
              <a:ext cx="299150" cy="276999"/>
            </a:xfrm>
            <a:prstGeom prst="rect">
              <a:avLst/>
            </a:prstGeom>
            <a:noFill/>
          </p:spPr>
          <p:txBody>
            <a:bodyPr wrap="square" rtlCol="0">
              <a:spAutoFit/>
            </a:bodyPr>
            <a:lstStyle/>
            <a:p>
              <a:r>
                <a:rPr lang="de-DE" sz="1200"/>
                <a:t>15</a:t>
              </a:r>
            </a:p>
          </p:txBody>
        </p:sp>
        <p:sp>
          <p:nvSpPr>
            <p:cNvPr id="620" name="Textfeld 619">
              <a:extLst>
                <a:ext uri="{FF2B5EF4-FFF2-40B4-BE49-F238E27FC236}">
                  <a16:creationId xmlns:a16="http://schemas.microsoft.com/office/drawing/2014/main" id="{AC0C61A7-8693-9506-F25C-CE3E582A7A12}"/>
                </a:ext>
              </a:extLst>
            </p:cNvPr>
            <p:cNvSpPr txBox="1"/>
            <p:nvPr/>
          </p:nvSpPr>
          <p:spPr>
            <a:xfrm>
              <a:off x="5029107" y="5511946"/>
              <a:ext cx="299150" cy="276999"/>
            </a:xfrm>
            <a:prstGeom prst="rect">
              <a:avLst/>
            </a:prstGeom>
            <a:noFill/>
          </p:spPr>
          <p:txBody>
            <a:bodyPr wrap="square" rtlCol="0">
              <a:spAutoFit/>
            </a:bodyPr>
            <a:lstStyle/>
            <a:p>
              <a:r>
                <a:rPr lang="de-DE" sz="1200"/>
                <a:t>16</a:t>
              </a:r>
            </a:p>
          </p:txBody>
        </p:sp>
        <p:sp>
          <p:nvSpPr>
            <p:cNvPr id="621" name="Textfeld 620">
              <a:extLst>
                <a:ext uri="{FF2B5EF4-FFF2-40B4-BE49-F238E27FC236}">
                  <a16:creationId xmlns:a16="http://schemas.microsoft.com/office/drawing/2014/main" id="{F5B0EB76-C558-0E36-6151-B63B3B65B85A}"/>
                </a:ext>
              </a:extLst>
            </p:cNvPr>
            <p:cNvSpPr txBox="1"/>
            <p:nvPr/>
          </p:nvSpPr>
          <p:spPr>
            <a:xfrm>
              <a:off x="5286031" y="5511946"/>
              <a:ext cx="299150" cy="276999"/>
            </a:xfrm>
            <a:prstGeom prst="rect">
              <a:avLst/>
            </a:prstGeom>
            <a:noFill/>
          </p:spPr>
          <p:txBody>
            <a:bodyPr wrap="square" rtlCol="0">
              <a:spAutoFit/>
            </a:bodyPr>
            <a:lstStyle/>
            <a:p>
              <a:endParaRPr lang="de-DE" sz="1200"/>
            </a:p>
          </p:txBody>
        </p:sp>
        <p:sp>
          <p:nvSpPr>
            <p:cNvPr id="622" name="Textfeld 621">
              <a:extLst>
                <a:ext uri="{FF2B5EF4-FFF2-40B4-BE49-F238E27FC236}">
                  <a16:creationId xmlns:a16="http://schemas.microsoft.com/office/drawing/2014/main" id="{279751D8-8F3A-AAF3-C22E-9E80EB111874}"/>
                </a:ext>
              </a:extLst>
            </p:cNvPr>
            <p:cNvSpPr txBox="1"/>
            <p:nvPr/>
          </p:nvSpPr>
          <p:spPr>
            <a:xfrm>
              <a:off x="5542952" y="5511946"/>
              <a:ext cx="299150" cy="276999"/>
            </a:xfrm>
            <a:prstGeom prst="rect">
              <a:avLst/>
            </a:prstGeom>
            <a:noFill/>
          </p:spPr>
          <p:txBody>
            <a:bodyPr wrap="square" rtlCol="0">
              <a:spAutoFit/>
            </a:bodyPr>
            <a:lstStyle/>
            <a:p>
              <a:endParaRPr lang="de-DE" sz="1200"/>
            </a:p>
          </p:txBody>
        </p:sp>
      </p:grpSp>
      <p:sp>
        <p:nvSpPr>
          <p:cNvPr id="623" name="Gleichschenkliges Dreieck 622">
            <a:extLst>
              <a:ext uri="{FF2B5EF4-FFF2-40B4-BE49-F238E27FC236}">
                <a16:creationId xmlns:a16="http://schemas.microsoft.com/office/drawing/2014/main" id="{46DDDA95-DCA8-A012-592E-FFBB10B2722C}"/>
              </a:ext>
            </a:extLst>
          </p:cNvPr>
          <p:cNvSpPr/>
          <p:nvPr/>
        </p:nvSpPr>
        <p:spPr>
          <a:xfrm rot="10800000">
            <a:off x="5832246" y="4274444"/>
            <a:ext cx="104398" cy="89998"/>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4" name="Gleichschenkliges Dreieck 623">
            <a:extLst>
              <a:ext uri="{FF2B5EF4-FFF2-40B4-BE49-F238E27FC236}">
                <a16:creationId xmlns:a16="http://schemas.microsoft.com/office/drawing/2014/main" id="{6F71F137-642A-2A3A-836F-0F764CC02BC2}"/>
              </a:ext>
            </a:extLst>
          </p:cNvPr>
          <p:cNvSpPr/>
          <p:nvPr/>
        </p:nvSpPr>
        <p:spPr>
          <a:xfrm rot="5400000">
            <a:off x="5829643" y="5248567"/>
            <a:ext cx="96189" cy="82922"/>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5" name="Ellipse 624">
            <a:extLst>
              <a:ext uri="{FF2B5EF4-FFF2-40B4-BE49-F238E27FC236}">
                <a16:creationId xmlns:a16="http://schemas.microsoft.com/office/drawing/2014/main" id="{214DD43E-DDB9-11AE-D899-323B2A791F00}"/>
              </a:ext>
            </a:extLst>
          </p:cNvPr>
          <p:cNvSpPr/>
          <p:nvPr/>
        </p:nvSpPr>
        <p:spPr>
          <a:xfrm>
            <a:off x="5839445" y="4585000"/>
            <a:ext cx="90000" cy="90000"/>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26" name="Gerade Verbindung mit Pfeil 625">
            <a:extLst>
              <a:ext uri="{FF2B5EF4-FFF2-40B4-BE49-F238E27FC236}">
                <a16:creationId xmlns:a16="http://schemas.microsoft.com/office/drawing/2014/main" id="{5A7FC3B5-4EED-A816-A07D-022A06F7D477}"/>
              </a:ext>
            </a:extLst>
          </p:cNvPr>
          <p:cNvCxnSpPr>
            <a:cxnSpLocks/>
          </p:cNvCxnSpPr>
          <p:nvPr/>
        </p:nvCxnSpPr>
        <p:spPr>
          <a:xfrm>
            <a:off x="5814228" y="5114674"/>
            <a:ext cx="1403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7" name="Rechteck 626">
            <a:extLst>
              <a:ext uri="{FF2B5EF4-FFF2-40B4-BE49-F238E27FC236}">
                <a16:creationId xmlns:a16="http://schemas.microsoft.com/office/drawing/2014/main" id="{D27C6BA8-15FA-3B52-4D5B-2FCAAEC726C6}"/>
              </a:ext>
            </a:extLst>
          </p:cNvPr>
          <p:cNvSpPr/>
          <p:nvPr/>
        </p:nvSpPr>
        <p:spPr>
          <a:xfrm rot="2700000">
            <a:off x="5858470" y="5414480"/>
            <a:ext cx="61200" cy="61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8" name="Gleichschenkliges Dreieck 627">
            <a:extLst>
              <a:ext uri="{FF2B5EF4-FFF2-40B4-BE49-F238E27FC236}">
                <a16:creationId xmlns:a16="http://schemas.microsoft.com/office/drawing/2014/main" id="{1F82D613-50DA-962A-C83D-50D74B06740D}"/>
              </a:ext>
            </a:extLst>
          </p:cNvPr>
          <p:cNvSpPr/>
          <p:nvPr/>
        </p:nvSpPr>
        <p:spPr>
          <a:xfrm rot="10800000">
            <a:off x="5844883" y="4440119"/>
            <a:ext cx="96189" cy="82922"/>
          </a:xfrm>
          <a:prstGeom prst="triangle">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9" name="Gleichschenkliges Dreieck 628">
            <a:extLst>
              <a:ext uri="{FF2B5EF4-FFF2-40B4-BE49-F238E27FC236}">
                <a16:creationId xmlns:a16="http://schemas.microsoft.com/office/drawing/2014/main" id="{E8C12448-1412-4E7E-3420-D827385F3DE2}"/>
              </a:ext>
            </a:extLst>
          </p:cNvPr>
          <p:cNvSpPr/>
          <p:nvPr/>
        </p:nvSpPr>
        <p:spPr>
          <a:xfrm>
            <a:off x="5830236" y="4759200"/>
            <a:ext cx="104398" cy="89998"/>
          </a:xfrm>
          <a:prstGeom prst="triangl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0" name="Textfeld 629">
            <a:extLst>
              <a:ext uri="{FF2B5EF4-FFF2-40B4-BE49-F238E27FC236}">
                <a16:creationId xmlns:a16="http://schemas.microsoft.com/office/drawing/2014/main" id="{E182B9AE-1003-A03B-78DC-3A6DF4186673}"/>
              </a:ext>
            </a:extLst>
          </p:cNvPr>
          <p:cNvSpPr txBox="1"/>
          <p:nvPr/>
        </p:nvSpPr>
        <p:spPr>
          <a:xfrm>
            <a:off x="5905770" y="4188638"/>
            <a:ext cx="1647060" cy="261610"/>
          </a:xfrm>
          <a:prstGeom prst="rect">
            <a:avLst/>
          </a:prstGeom>
          <a:noFill/>
        </p:spPr>
        <p:txBody>
          <a:bodyPr wrap="square" rtlCol="0">
            <a:spAutoFit/>
          </a:bodyPr>
          <a:lstStyle/>
          <a:p>
            <a:r>
              <a:rPr lang="de-DE" sz="1050"/>
              <a:t>CR</a:t>
            </a:r>
          </a:p>
        </p:txBody>
      </p:sp>
      <p:sp>
        <p:nvSpPr>
          <p:cNvPr id="631" name="Textfeld 630">
            <a:extLst>
              <a:ext uri="{FF2B5EF4-FFF2-40B4-BE49-F238E27FC236}">
                <a16:creationId xmlns:a16="http://schemas.microsoft.com/office/drawing/2014/main" id="{CC212343-498D-8333-27D4-59E9E85D3481}"/>
              </a:ext>
            </a:extLst>
          </p:cNvPr>
          <p:cNvSpPr txBox="1"/>
          <p:nvPr/>
        </p:nvSpPr>
        <p:spPr>
          <a:xfrm>
            <a:off x="5905770" y="4352843"/>
            <a:ext cx="1647060" cy="261610"/>
          </a:xfrm>
          <a:prstGeom prst="rect">
            <a:avLst/>
          </a:prstGeom>
          <a:noFill/>
        </p:spPr>
        <p:txBody>
          <a:bodyPr wrap="square" rtlCol="0">
            <a:spAutoFit/>
          </a:bodyPr>
          <a:lstStyle/>
          <a:p>
            <a:r>
              <a:rPr lang="de-DE" sz="1050" err="1"/>
              <a:t>CRi</a:t>
            </a:r>
            <a:endParaRPr lang="de-DE" sz="1050"/>
          </a:p>
        </p:txBody>
      </p:sp>
      <p:sp>
        <p:nvSpPr>
          <p:cNvPr id="632" name="Textfeld 631">
            <a:extLst>
              <a:ext uri="{FF2B5EF4-FFF2-40B4-BE49-F238E27FC236}">
                <a16:creationId xmlns:a16="http://schemas.microsoft.com/office/drawing/2014/main" id="{EB4790D6-3040-878D-4D4E-21AE35C24A2A}"/>
              </a:ext>
            </a:extLst>
          </p:cNvPr>
          <p:cNvSpPr txBox="1"/>
          <p:nvPr/>
        </p:nvSpPr>
        <p:spPr>
          <a:xfrm>
            <a:off x="5905770" y="4509190"/>
            <a:ext cx="1647060" cy="261610"/>
          </a:xfrm>
          <a:prstGeom prst="rect">
            <a:avLst/>
          </a:prstGeom>
          <a:noFill/>
        </p:spPr>
        <p:txBody>
          <a:bodyPr wrap="square" rtlCol="0">
            <a:spAutoFit/>
          </a:bodyPr>
          <a:lstStyle/>
          <a:p>
            <a:r>
              <a:rPr lang="de-DE" sz="1050"/>
              <a:t>PR</a:t>
            </a:r>
          </a:p>
        </p:txBody>
      </p:sp>
      <p:sp>
        <p:nvSpPr>
          <p:cNvPr id="633" name="Textfeld 632">
            <a:extLst>
              <a:ext uri="{FF2B5EF4-FFF2-40B4-BE49-F238E27FC236}">
                <a16:creationId xmlns:a16="http://schemas.microsoft.com/office/drawing/2014/main" id="{436863C1-6002-0E90-DAEC-D5944643A0C8}"/>
              </a:ext>
            </a:extLst>
          </p:cNvPr>
          <p:cNvSpPr txBox="1"/>
          <p:nvPr/>
        </p:nvSpPr>
        <p:spPr>
          <a:xfrm>
            <a:off x="5905770" y="4671356"/>
            <a:ext cx="1647060" cy="261610"/>
          </a:xfrm>
          <a:prstGeom prst="rect">
            <a:avLst/>
          </a:prstGeom>
          <a:noFill/>
        </p:spPr>
        <p:txBody>
          <a:bodyPr wrap="square" rtlCol="0">
            <a:spAutoFit/>
          </a:bodyPr>
          <a:lstStyle/>
          <a:p>
            <a:r>
              <a:rPr lang="de-DE" sz="1050"/>
              <a:t>SD</a:t>
            </a:r>
          </a:p>
        </p:txBody>
      </p:sp>
      <p:sp>
        <p:nvSpPr>
          <p:cNvPr id="634" name="Textfeld 633">
            <a:extLst>
              <a:ext uri="{FF2B5EF4-FFF2-40B4-BE49-F238E27FC236}">
                <a16:creationId xmlns:a16="http://schemas.microsoft.com/office/drawing/2014/main" id="{92181261-6CF9-696A-AF29-B152014D0E85}"/>
              </a:ext>
            </a:extLst>
          </p:cNvPr>
          <p:cNvSpPr txBox="1"/>
          <p:nvPr/>
        </p:nvSpPr>
        <p:spPr>
          <a:xfrm>
            <a:off x="5905770" y="4833445"/>
            <a:ext cx="1647060" cy="261610"/>
          </a:xfrm>
          <a:prstGeom prst="rect">
            <a:avLst/>
          </a:prstGeom>
          <a:noFill/>
        </p:spPr>
        <p:txBody>
          <a:bodyPr wrap="square" rtlCol="0">
            <a:spAutoFit/>
          </a:bodyPr>
          <a:lstStyle/>
          <a:p>
            <a:r>
              <a:rPr lang="de-DE" sz="1050"/>
              <a:t>PD</a:t>
            </a:r>
          </a:p>
        </p:txBody>
      </p:sp>
      <p:sp>
        <p:nvSpPr>
          <p:cNvPr id="635" name="Textfeld 634">
            <a:extLst>
              <a:ext uri="{FF2B5EF4-FFF2-40B4-BE49-F238E27FC236}">
                <a16:creationId xmlns:a16="http://schemas.microsoft.com/office/drawing/2014/main" id="{1A0D2A89-439A-FEF1-6C8E-B5BF40D47756}"/>
              </a:ext>
            </a:extLst>
          </p:cNvPr>
          <p:cNvSpPr txBox="1"/>
          <p:nvPr/>
        </p:nvSpPr>
        <p:spPr>
          <a:xfrm>
            <a:off x="5905770" y="4999029"/>
            <a:ext cx="1647060" cy="261610"/>
          </a:xfrm>
          <a:prstGeom prst="rect">
            <a:avLst/>
          </a:prstGeom>
          <a:noFill/>
        </p:spPr>
        <p:txBody>
          <a:bodyPr wrap="square" rtlCol="0">
            <a:spAutoFit/>
          </a:bodyPr>
          <a:lstStyle/>
          <a:p>
            <a:r>
              <a:rPr lang="de-DE" sz="1050" err="1"/>
              <a:t>Ongoing</a:t>
            </a:r>
            <a:r>
              <a:rPr lang="de-DE" sz="1050"/>
              <a:t> </a:t>
            </a:r>
            <a:r>
              <a:rPr lang="de-DE" sz="1050" err="1"/>
              <a:t>treatment</a:t>
            </a:r>
            <a:endParaRPr lang="de-DE" sz="1050"/>
          </a:p>
        </p:txBody>
      </p:sp>
      <p:sp>
        <p:nvSpPr>
          <p:cNvPr id="636" name="Textfeld 635">
            <a:extLst>
              <a:ext uri="{FF2B5EF4-FFF2-40B4-BE49-F238E27FC236}">
                <a16:creationId xmlns:a16="http://schemas.microsoft.com/office/drawing/2014/main" id="{E31BF397-CB44-B1E4-0328-08195256CB0A}"/>
              </a:ext>
            </a:extLst>
          </p:cNvPr>
          <p:cNvSpPr txBox="1"/>
          <p:nvPr/>
        </p:nvSpPr>
        <p:spPr>
          <a:xfrm>
            <a:off x="5905770" y="5153570"/>
            <a:ext cx="1647060" cy="261610"/>
          </a:xfrm>
          <a:prstGeom prst="rect">
            <a:avLst/>
          </a:prstGeom>
          <a:noFill/>
        </p:spPr>
        <p:txBody>
          <a:bodyPr wrap="square" rtlCol="0">
            <a:spAutoFit/>
          </a:bodyPr>
          <a:lstStyle/>
          <a:p>
            <a:r>
              <a:rPr lang="de-DE" sz="1050"/>
              <a:t>Death</a:t>
            </a:r>
          </a:p>
        </p:txBody>
      </p:sp>
      <p:sp>
        <p:nvSpPr>
          <p:cNvPr id="637" name="Textfeld 636">
            <a:extLst>
              <a:ext uri="{FF2B5EF4-FFF2-40B4-BE49-F238E27FC236}">
                <a16:creationId xmlns:a16="http://schemas.microsoft.com/office/drawing/2014/main" id="{0A70EB82-B94B-EA89-BB34-0037C880A277}"/>
              </a:ext>
            </a:extLst>
          </p:cNvPr>
          <p:cNvSpPr txBox="1"/>
          <p:nvPr/>
        </p:nvSpPr>
        <p:spPr>
          <a:xfrm>
            <a:off x="5905770" y="5322875"/>
            <a:ext cx="1647060" cy="261610"/>
          </a:xfrm>
          <a:prstGeom prst="rect">
            <a:avLst/>
          </a:prstGeom>
          <a:noFill/>
        </p:spPr>
        <p:txBody>
          <a:bodyPr wrap="square" rtlCol="0">
            <a:spAutoFit/>
          </a:bodyPr>
          <a:lstStyle/>
          <a:p>
            <a:r>
              <a:rPr lang="de-DE" sz="1050" err="1"/>
              <a:t>Reach</a:t>
            </a:r>
            <a:r>
              <a:rPr lang="de-DE" sz="1050"/>
              <a:t> </a:t>
            </a:r>
            <a:r>
              <a:rPr lang="de-DE" sz="1050" err="1"/>
              <a:t>target</a:t>
            </a:r>
            <a:r>
              <a:rPr lang="de-DE" sz="1050"/>
              <a:t> dose</a:t>
            </a:r>
          </a:p>
        </p:txBody>
      </p:sp>
      <p:sp>
        <p:nvSpPr>
          <p:cNvPr id="638" name="Eckige Klammer links 637">
            <a:extLst>
              <a:ext uri="{FF2B5EF4-FFF2-40B4-BE49-F238E27FC236}">
                <a16:creationId xmlns:a16="http://schemas.microsoft.com/office/drawing/2014/main" id="{B9BC9260-2359-D681-D4F8-A37DC4CF0A80}"/>
              </a:ext>
            </a:extLst>
          </p:cNvPr>
          <p:cNvSpPr/>
          <p:nvPr/>
        </p:nvSpPr>
        <p:spPr>
          <a:xfrm>
            <a:off x="978230" y="1835562"/>
            <a:ext cx="84931" cy="851859"/>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endParaRPr lang="de-DE" sz="1200"/>
          </a:p>
        </p:txBody>
      </p:sp>
      <p:sp>
        <p:nvSpPr>
          <p:cNvPr id="639" name="Eckige Klammer links 638">
            <a:extLst>
              <a:ext uri="{FF2B5EF4-FFF2-40B4-BE49-F238E27FC236}">
                <a16:creationId xmlns:a16="http://schemas.microsoft.com/office/drawing/2014/main" id="{D751E16A-3D18-FCAF-606E-BE1CD373B5EA}"/>
              </a:ext>
            </a:extLst>
          </p:cNvPr>
          <p:cNvSpPr/>
          <p:nvPr/>
        </p:nvSpPr>
        <p:spPr>
          <a:xfrm>
            <a:off x="968409" y="2821934"/>
            <a:ext cx="100297" cy="556876"/>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endParaRPr lang="de-DE" sz="1200"/>
          </a:p>
        </p:txBody>
      </p:sp>
      <p:sp>
        <p:nvSpPr>
          <p:cNvPr id="640" name="Eckige Klammer links 639">
            <a:extLst>
              <a:ext uri="{FF2B5EF4-FFF2-40B4-BE49-F238E27FC236}">
                <a16:creationId xmlns:a16="http://schemas.microsoft.com/office/drawing/2014/main" id="{2BECA000-DF3A-E9A1-B205-C59C7EDE10DE}"/>
              </a:ext>
            </a:extLst>
          </p:cNvPr>
          <p:cNvSpPr/>
          <p:nvPr/>
        </p:nvSpPr>
        <p:spPr>
          <a:xfrm>
            <a:off x="968409" y="3493634"/>
            <a:ext cx="100296" cy="887802"/>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endParaRPr lang="de-DE" sz="1200"/>
          </a:p>
        </p:txBody>
      </p:sp>
      <p:sp>
        <p:nvSpPr>
          <p:cNvPr id="642" name="Eckige Klammer links 641">
            <a:extLst>
              <a:ext uri="{FF2B5EF4-FFF2-40B4-BE49-F238E27FC236}">
                <a16:creationId xmlns:a16="http://schemas.microsoft.com/office/drawing/2014/main" id="{D89951A4-1D30-E20C-F6DC-C1BE4EEAC499}"/>
              </a:ext>
            </a:extLst>
          </p:cNvPr>
          <p:cNvSpPr/>
          <p:nvPr/>
        </p:nvSpPr>
        <p:spPr>
          <a:xfrm>
            <a:off x="968409" y="4458746"/>
            <a:ext cx="100295" cy="90955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endParaRPr lang="de-DE" sz="1200"/>
          </a:p>
        </p:txBody>
      </p:sp>
      <p:cxnSp>
        <p:nvCxnSpPr>
          <p:cNvPr id="644" name="Gerader Verbinder 643">
            <a:extLst>
              <a:ext uri="{FF2B5EF4-FFF2-40B4-BE49-F238E27FC236}">
                <a16:creationId xmlns:a16="http://schemas.microsoft.com/office/drawing/2014/main" id="{AF74D75B-CD7F-45C5-B8FE-F198A0C6005E}"/>
              </a:ext>
            </a:extLst>
          </p:cNvPr>
          <p:cNvCxnSpPr>
            <a:cxnSpLocks/>
          </p:cNvCxnSpPr>
          <p:nvPr/>
        </p:nvCxnSpPr>
        <p:spPr>
          <a:xfrm>
            <a:off x="1104489" y="1835562"/>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5" name="Gerader Verbinder 644">
            <a:extLst>
              <a:ext uri="{FF2B5EF4-FFF2-40B4-BE49-F238E27FC236}">
                <a16:creationId xmlns:a16="http://schemas.microsoft.com/office/drawing/2014/main" id="{B1E49442-FBFC-219E-D12D-34A86A9C33A1}"/>
              </a:ext>
            </a:extLst>
          </p:cNvPr>
          <p:cNvCxnSpPr>
            <a:cxnSpLocks/>
          </p:cNvCxnSpPr>
          <p:nvPr/>
        </p:nvCxnSpPr>
        <p:spPr>
          <a:xfrm>
            <a:off x="1104489" y="2001387"/>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6" name="Gerader Verbinder 645">
            <a:extLst>
              <a:ext uri="{FF2B5EF4-FFF2-40B4-BE49-F238E27FC236}">
                <a16:creationId xmlns:a16="http://schemas.microsoft.com/office/drawing/2014/main" id="{1C009389-1914-D26F-5B41-BD3C0C69F5CC}"/>
              </a:ext>
            </a:extLst>
          </p:cNvPr>
          <p:cNvCxnSpPr>
            <a:cxnSpLocks/>
          </p:cNvCxnSpPr>
          <p:nvPr/>
        </p:nvCxnSpPr>
        <p:spPr>
          <a:xfrm>
            <a:off x="1104489" y="2168789"/>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7" name="Gerader Verbinder 646">
            <a:extLst>
              <a:ext uri="{FF2B5EF4-FFF2-40B4-BE49-F238E27FC236}">
                <a16:creationId xmlns:a16="http://schemas.microsoft.com/office/drawing/2014/main" id="{3C75D2C3-2736-860D-DA18-5F7888831C41}"/>
              </a:ext>
            </a:extLst>
          </p:cNvPr>
          <p:cNvCxnSpPr>
            <a:cxnSpLocks/>
          </p:cNvCxnSpPr>
          <p:nvPr/>
        </p:nvCxnSpPr>
        <p:spPr>
          <a:xfrm>
            <a:off x="1104489" y="2333037"/>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Gerader Verbinder 647">
            <a:extLst>
              <a:ext uri="{FF2B5EF4-FFF2-40B4-BE49-F238E27FC236}">
                <a16:creationId xmlns:a16="http://schemas.microsoft.com/office/drawing/2014/main" id="{4FBB6192-A2E9-E8F7-29F2-A4223AE56C03}"/>
              </a:ext>
            </a:extLst>
          </p:cNvPr>
          <p:cNvCxnSpPr>
            <a:cxnSpLocks/>
          </p:cNvCxnSpPr>
          <p:nvPr/>
        </p:nvCxnSpPr>
        <p:spPr>
          <a:xfrm>
            <a:off x="1104489" y="2498862"/>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Gerader Verbinder 648">
            <a:extLst>
              <a:ext uri="{FF2B5EF4-FFF2-40B4-BE49-F238E27FC236}">
                <a16:creationId xmlns:a16="http://schemas.microsoft.com/office/drawing/2014/main" id="{81088733-E84B-2D59-F040-D09C368DC665}"/>
              </a:ext>
            </a:extLst>
          </p:cNvPr>
          <p:cNvCxnSpPr>
            <a:cxnSpLocks/>
          </p:cNvCxnSpPr>
          <p:nvPr/>
        </p:nvCxnSpPr>
        <p:spPr>
          <a:xfrm>
            <a:off x="1104489" y="2664687"/>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0" name="Gerader Verbinder 649">
            <a:extLst>
              <a:ext uri="{FF2B5EF4-FFF2-40B4-BE49-F238E27FC236}">
                <a16:creationId xmlns:a16="http://schemas.microsoft.com/office/drawing/2014/main" id="{EA72AD53-62E0-AD9E-E5BB-058AAC2703DC}"/>
              </a:ext>
            </a:extLst>
          </p:cNvPr>
          <p:cNvCxnSpPr>
            <a:cxnSpLocks/>
          </p:cNvCxnSpPr>
          <p:nvPr/>
        </p:nvCxnSpPr>
        <p:spPr>
          <a:xfrm>
            <a:off x="1104489" y="2830512"/>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1" name="Gerader Verbinder 650">
            <a:extLst>
              <a:ext uri="{FF2B5EF4-FFF2-40B4-BE49-F238E27FC236}">
                <a16:creationId xmlns:a16="http://schemas.microsoft.com/office/drawing/2014/main" id="{0A02BA8D-89E7-99A9-B826-9D37099CBB9A}"/>
              </a:ext>
            </a:extLst>
          </p:cNvPr>
          <p:cNvCxnSpPr>
            <a:cxnSpLocks/>
          </p:cNvCxnSpPr>
          <p:nvPr/>
        </p:nvCxnSpPr>
        <p:spPr>
          <a:xfrm>
            <a:off x="1104489" y="2996337"/>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2" name="Gerader Verbinder 651">
            <a:extLst>
              <a:ext uri="{FF2B5EF4-FFF2-40B4-BE49-F238E27FC236}">
                <a16:creationId xmlns:a16="http://schemas.microsoft.com/office/drawing/2014/main" id="{92E483FB-1BA2-1065-0C6C-749346B674EB}"/>
              </a:ext>
            </a:extLst>
          </p:cNvPr>
          <p:cNvCxnSpPr>
            <a:cxnSpLocks/>
          </p:cNvCxnSpPr>
          <p:nvPr/>
        </p:nvCxnSpPr>
        <p:spPr>
          <a:xfrm>
            <a:off x="1104489" y="3162162"/>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3" name="Gerader Verbinder 652">
            <a:extLst>
              <a:ext uri="{FF2B5EF4-FFF2-40B4-BE49-F238E27FC236}">
                <a16:creationId xmlns:a16="http://schemas.microsoft.com/office/drawing/2014/main" id="{2E1AA712-4761-9D99-AF70-9D682EBEA326}"/>
              </a:ext>
            </a:extLst>
          </p:cNvPr>
          <p:cNvCxnSpPr>
            <a:cxnSpLocks/>
          </p:cNvCxnSpPr>
          <p:nvPr/>
        </p:nvCxnSpPr>
        <p:spPr>
          <a:xfrm>
            <a:off x="1104489" y="3327987"/>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4" name="Gerader Verbinder 653">
            <a:extLst>
              <a:ext uri="{FF2B5EF4-FFF2-40B4-BE49-F238E27FC236}">
                <a16:creationId xmlns:a16="http://schemas.microsoft.com/office/drawing/2014/main" id="{AE2CCCDF-32EC-9137-3531-CA999D80D0CD}"/>
              </a:ext>
            </a:extLst>
          </p:cNvPr>
          <p:cNvCxnSpPr>
            <a:cxnSpLocks/>
          </p:cNvCxnSpPr>
          <p:nvPr/>
        </p:nvCxnSpPr>
        <p:spPr>
          <a:xfrm>
            <a:off x="1104489" y="3495876"/>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5" name="Gerader Verbinder 654">
            <a:extLst>
              <a:ext uri="{FF2B5EF4-FFF2-40B4-BE49-F238E27FC236}">
                <a16:creationId xmlns:a16="http://schemas.microsoft.com/office/drawing/2014/main" id="{33628523-8F7C-E579-A0F7-2087E7989F47}"/>
              </a:ext>
            </a:extLst>
          </p:cNvPr>
          <p:cNvCxnSpPr>
            <a:cxnSpLocks/>
          </p:cNvCxnSpPr>
          <p:nvPr/>
        </p:nvCxnSpPr>
        <p:spPr>
          <a:xfrm>
            <a:off x="1104489" y="3659637"/>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6" name="Gerader Verbinder 655">
            <a:extLst>
              <a:ext uri="{FF2B5EF4-FFF2-40B4-BE49-F238E27FC236}">
                <a16:creationId xmlns:a16="http://schemas.microsoft.com/office/drawing/2014/main" id="{5166BEF8-785E-5A58-7F53-03DA1ADD3747}"/>
              </a:ext>
            </a:extLst>
          </p:cNvPr>
          <p:cNvCxnSpPr>
            <a:cxnSpLocks/>
          </p:cNvCxnSpPr>
          <p:nvPr/>
        </p:nvCxnSpPr>
        <p:spPr>
          <a:xfrm>
            <a:off x="1104489" y="3825462"/>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7" name="Gerader Verbinder 656">
            <a:extLst>
              <a:ext uri="{FF2B5EF4-FFF2-40B4-BE49-F238E27FC236}">
                <a16:creationId xmlns:a16="http://schemas.microsoft.com/office/drawing/2014/main" id="{EF5A14A6-0CD9-8874-8F9D-384C040746DB}"/>
              </a:ext>
            </a:extLst>
          </p:cNvPr>
          <p:cNvCxnSpPr>
            <a:cxnSpLocks/>
          </p:cNvCxnSpPr>
          <p:nvPr/>
        </p:nvCxnSpPr>
        <p:spPr>
          <a:xfrm>
            <a:off x="1104489" y="3991287"/>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8" name="Gerader Verbinder 657">
            <a:extLst>
              <a:ext uri="{FF2B5EF4-FFF2-40B4-BE49-F238E27FC236}">
                <a16:creationId xmlns:a16="http://schemas.microsoft.com/office/drawing/2014/main" id="{F10498D2-A8E4-FDEB-A4A2-EA521DE36244}"/>
              </a:ext>
            </a:extLst>
          </p:cNvPr>
          <p:cNvCxnSpPr>
            <a:cxnSpLocks/>
          </p:cNvCxnSpPr>
          <p:nvPr/>
        </p:nvCxnSpPr>
        <p:spPr>
          <a:xfrm>
            <a:off x="1104489" y="4157112"/>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9" name="Gerader Verbinder 658">
            <a:extLst>
              <a:ext uri="{FF2B5EF4-FFF2-40B4-BE49-F238E27FC236}">
                <a16:creationId xmlns:a16="http://schemas.microsoft.com/office/drawing/2014/main" id="{F5F96497-43B6-0180-6615-5EAECCB19E33}"/>
              </a:ext>
            </a:extLst>
          </p:cNvPr>
          <p:cNvCxnSpPr>
            <a:cxnSpLocks/>
          </p:cNvCxnSpPr>
          <p:nvPr/>
        </p:nvCxnSpPr>
        <p:spPr>
          <a:xfrm>
            <a:off x="1104489" y="4322937"/>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0" name="Gerader Verbinder 659">
            <a:extLst>
              <a:ext uri="{FF2B5EF4-FFF2-40B4-BE49-F238E27FC236}">
                <a16:creationId xmlns:a16="http://schemas.microsoft.com/office/drawing/2014/main" id="{0B1B00A5-C097-5F00-DB50-DE2E6C3D5033}"/>
              </a:ext>
            </a:extLst>
          </p:cNvPr>
          <p:cNvCxnSpPr>
            <a:cxnSpLocks/>
          </p:cNvCxnSpPr>
          <p:nvPr/>
        </p:nvCxnSpPr>
        <p:spPr>
          <a:xfrm>
            <a:off x="1104489" y="4488762"/>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1" name="Gerader Verbinder 660">
            <a:extLst>
              <a:ext uri="{FF2B5EF4-FFF2-40B4-BE49-F238E27FC236}">
                <a16:creationId xmlns:a16="http://schemas.microsoft.com/office/drawing/2014/main" id="{A7613B81-4C37-EFB2-A8CF-C46772E25367}"/>
              </a:ext>
            </a:extLst>
          </p:cNvPr>
          <p:cNvCxnSpPr>
            <a:cxnSpLocks/>
          </p:cNvCxnSpPr>
          <p:nvPr/>
        </p:nvCxnSpPr>
        <p:spPr>
          <a:xfrm>
            <a:off x="1104489" y="4652583"/>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2" name="Gerader Verbinder 661">
            <a:extLst>
              <a:ext uri="{FF2B5EF4-FFF2-40B4-BE49-F238E27FC236}">
                <a16:creationId xmlns:a16="http://schemas.microsoft.com/office/drawing/2014/main" id="{688175D5-CF6D-87ED-005E-FCCEFE83928A}"/>
              </a:ext>
            </a:extLst>
          </p:cNvPr>
          <p:cNvCxnSpPr>
            <a:cxnSpLocks/>
          </p:cNvCxnSpPr>
          <p:nvPr/>
        </p:nvCxnSpPr>
        <p:spPr>
          <a:xfrm>
            <a:off x="1104489" y="4820412"/>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3" name="Gerader Verbinder 662">
            <a:extLst>
              <a:ext uri="{FF2B5EF4-FFF2-40B4-BE49-F238E27FC236}">
                <a16:creationId xmlns:a16="http://schemas.microsoft.com/office/drawing/2014/main" id="{97632824-D9DE-FF5A-7384-AA79E0B8AD0F}"/>
              </a:ext>
            </a:extLst>
          </p:cNvPr>
          <p:cNvCxnSpPr>
            <a:cxnSpLocks/>
          </p:cNvCxnSpPr>
          <p:nvPr/>
        </p:nvCxnSpPr>
        <p:spPr>
          <a:xfrm>
            <a:off x="1104489" y="4986237"/>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4" name="Gerader Verbinder 663">
            <a:extLst>
              <a:ext uri="{FF2B5EF4-FFF2-40B4-BE49-F238E27FC236}">
                <a16:creationId xmlns:a16="http://schemas.microsoft.com/office/drawing/2014/main" id="{DC1482A3-852C-CD7B-8AA4-9DB53B8BB35C}"/>
              </a:ext>
            </a:extLst>
          </p:cNvPr>
          <p:cNvCxnSpPr>
            <a:cxnSpLocks/>
          </p:cNvCxnSpPr>
          <p:nvPr/>
        </p:nvCxnSpPr>
        <p:spPr>
          <a:xfrm>
            <a:off x="1104489" y="5153200"/>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5" name="Gerader Verbinder 664">
            <a:extLst>
              <a:ext uri="{FF2B5EF4-FFF2-40B4-BE49-F238E27FC236}">
                <a16:creationId xmlns:a16="http://schemas.microsoft.com/office/drawing/2014/main" id="{F3D17AAE-FD52-E98B-ABEE-0776E87329BA}"/>
              </a:ext>
            </a:extLst>
          </p:cNvPr>
          <p:cNvCxnSpPr>
            <a:cxnSpLocks/>
          </p:cNvCxnSpPr>
          <p:nvPr/>
        </p:nvCxnSpPr>
        <p:spPr>
          <a:xfrm>
            <a:off x="1104489" y="5317887"/>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6" name="Gerader Verbinder 665">
            <a:extLst>
              <a:ext uri="{FF2B5EF4-FFF2-40B4-BE49-F238E27FC236}">
                <a16:creationId xmlns:a16="http://schemas.microsoft.com/office/drawing/2014/main" id="{3C41DDD6-D4CB-B4FB-40E7-843BA7978F97}"/>
              </a:ext>
            </a:extLst>
          </p:cNvPr>
          <p:cNvCxnSpPr>
            <a:cxnSpLocks/>
          </p:cNvCxnSpPr>
          <p:nvPr/>
        </p:nvCxnSpPr>
        <p:spPr>
          <a:xfrm>
            <a:off x="1104489" y="5483712"/>
            <a:ext cx="8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7" name="Rechteck 666">
            <a:extLst>
              <a:ext uri="{FF2B5EF4-FFF2-40B4-BE49-F238E27FC236}">
                <a16:creationId xmlns:a16="http://schemas.microsoft.com/office/drawing/2014/main" id="{CA91A812-9334-C5D6-2F77-0FD73EF59619}"/>
              </a:ext>
            </a:extLst>
          </p:cNvPr>
          <p:cNvSpPr/>
          <p:nvPr/>
        </p:nvSpPr>
        <p:spPr>
          <a:xfrm>
            <a:off x="5158094" y="5420119"/>
            <a:ext cx="140353" cy="11191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8" name="Rechteck 667">
            <a:extLst>
              <a:ext uri="{FF2B5EF4-FFF2-40B4-BE49-F238E27FC236}">
                <a16:creationId xmlns:a16="http://schemas.microsoft.com/office/drawing/2014/main" id="{D4408C55-E989-5334-0F82-5BB91924C96D}"/>
              </a:ext>
            </a:extLst>
          </p:cNvPr>
          <p:cNvSpPr/>
          <p:nvPr/>
        </p:nvSpPr>
        <p:spPr>
          <a:xfrm>
            <a:off x="5157919" y="5247646"/>
            <a:ext cx="140528" cy="111918"/>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9" name="Textfeld 668">
            <a:extLst>
              <a:ext uri="{FF2B5EF4-FFF2-40B4-BE49-F238E27FC236}">
                <a16:creationId xmlns:a16="http://schemas.microsoft.com/office/drawing/2014/main" id="{C12839DC-CF76-E6EF-8680-C4A47A833763}"/>
              </a:ext>
            </a:extLst>
          </p:cNvPr>
          <p:cNvSpPr txBox="1"/>
          <p:nvPr/>
        </p:nvSpPr>
        <p:spPr>
          <a:xfrm>
            <a:off x="5247172" y="5166590"/>
            <a:ext cx="462546" cy="276999"/>
          </a:xfrm>
          <a:prstGeom prst="rect">
            <a:avLst/>
          </a:prstGeom>
          <a:noFill/>
        </p:spPr>
        <p:txBody>
          <a:bodyPr wrap="square" rtlCol="0">
            <a:spAutoFit/>
          </a:bodyPr>
          <a:lstStyle/>
          <a:p>
            <a:r>
              <a:rPr lang="de-DE" sz="1200"/>
              <a:t>SLL</a:t>
            </a:r>
          </a:p>
        </p:txBody>
      </p:sp>
      <p:sp>
        <p:nvSpPr>
          <p:cNvPr id="670" name="Textfeld 669">
            <a:extLst>
              <a:ext uri="{FF2B5EF4-FFF2-40B4-BE49-F238E27FC236}">
                <a16:creationId xmlns:a16="http://schemas.microsoft.com/office/drawing/2014/main" id="{33158EA2-447F-2B85-F96C-25019DE0C304}"/>
              </a:ext>
            </a:extLst>
          </p:cNvPr>
          <p:cNvSpPr txBox="1"/>
          <p:nvPr/>
        </p:nvSpPr>
        <p:spPr>
          <a:xfrm>
            <a:off x="5248254" y="5330030"/>
            <a:ext cx="462546" cy="276999"/>
          </a:xfrm>
          <a:prstGeom prst="rect">
            <a:avLst/>
          </a:prstGeom>
          <a:noFill/>
        </p:spPr>
        <p:txBody>
          <a:bodyPr wrap="square" rtlCol="0">
            <a:spAutoFit/>
          </a:bodyPr>
          <a:lstStyle/>
          <a:p>
            <a:r>
              <a:rPr lang="de-DE" sz="1200"/>
              <a:t>CLL</a:t>
            </a:r>
          </a:p>
        </p:txBody>
      </p:sp>
      <p:sp>
        <p:nvSpPr>
          <p:cNvPr id="1355" name="Textfeld 1354">
            <a:extLst>
              <a:ext uri="{FF2B5EF4-FFF2-40B4-BE49-F238E27FC236}">
                <a16:creationId xmlns:a16="http://schemas.microsoft.com/office/drawing/2014/main" id="{462E9248-3CC2-5AC2-11E6-E1380574500C}"/>
              </a:ext>
            </a:extLst>
          </p:cNvPr>
          <p:cNvSpPr txBox="1"/>
          <p:nvPr/>
        </p:nvSpPr>
        <p:spPr>
          <a:xfrm>
            <a:off x="416534" y="2130730"/>
            <a:ext cx="426399" cy="276999"/>
          </a:xfrm>
          <a:prstGeom prst="rect">
            <a:avLst/>
          </a:prstGeom>
          <a:noFill/>
        </p:spPr>
        <p:txBody>
          <a:bodyPr wrap="none" lIns="0" tIns="46800" rIns="0" rtlCol="0">
            <a:spAutoFit/>
          </a:bodyPr>
          <a:lstStyle/>
          <a:p>
            <a:r>
              <a:rPr lang="de-DE" sz="1200"/>
              <a:t>80 mg</a:t>
            </a:r>
          </a:p>
        </p:txBody>
      </p:sp>
      <p:sp>
        <p:nvSpPr>
          <p:cNvPr id="1356" name="Textfeld 1355">
            <a:extLst>
              <a:ext uri="{FF2B5EF4-FFF2-40B4-BE49-F238E27FC236}">
                <a16:creationId xmlns:a16="http://schemas.microsoft.com/office/drawing/2014/main" id="{DB1AD786-EC44-BE32-30B8-60842A4E97A8}"/>
              </a:ext>
            </a:extLst>
          </p:cNvPr>
          <p:cNvSpPr txBox="1"/>
          <p:nvPr/>
        </p:nvSpPr>
        <p:spPr>
          <a:xfrm>
            <a:off x="416534" y="3005191"/>
            <a:ext cx="511358" cy="276999"/>
          </a:xfrm>
          <a:prstGeom prst="rect">
            <a:avLst/>
          </a:prstGeom>
          <a:noFill/>
        </p:spPr>
        <p:txBody>
          <a:bodyPr wrap="none" lIns="0" tIns="46800" rIns="0" rtlCol="0">
            <a:spAutoFit/>
          </a:bodyPr>
          <a:lstStyle/>
          <a:p>
            <a:r>
              <a:rPr lang="de-DE" sz="1200"/>
              <a:t>160 mg</a:t>
            </a:r>
          </a:p>
        </p:txBody>
      </p:sp>
      <p:sp>
        <p:nvSpPr>
          <p:cNvPr id="1357" name="Textfeld 1356">
            <a:extLst>
              <a:ext uri="{FF2B5EF4-FFF2-40B4-BE49-F238E27FC236}">
                <a16:creationId xmlns:a16="http://schemas.microsoft.com/office/drawing/2014/main" id="{20324CED-719D-C862-A549-4F4C2A34B455}"/>
              </a:ext>
            </a:extLst>
          </p:cNvPr>
          <p:cNvSpPr txBox="1"/>
          <p:nvPr/>
        </p:nvSpPr>
        <p:spPr>
          <a:xfrm>
            <a:off x="416534" y="3823507"/>
            <a:ext cx="511358" cy="276999"/>
          </a:xfrm>
          <a:prstGeom prst="rect">
            <a:avLst/>
          </a:prstGeom>
          <a:noFill/>
        </p:spPr>
        <p:txBody>
          <a:bodyPr wrap="none" lIns="0" tIns="46800" rIns="0" rtlCol="0">
            <a:spAutoFit/>
          </a:bodyPr>
          <a:lstStyle/>
          <a:p>
            <a:r>
              <a:rPr lang="de-DE" sz="1200"/>
              <a:t>320 mg</a:t>
            </a:r>
          </a:p>
        </p:txBody>
      </p:sp>
      <p:sp>
        <p:nvSpPr>
          <p:cNvPr id="1358" name="Textfeld 1357">
            <a:extLst>
              <a:ext uri="{FF2B5EF4-FFF2-40B4-BE49-F238E27FC236}">
                <a16:creationId xmlns:a16="http://schemas.microsoft.com/office/drawing/2014/main" id="{EBA6123F-D3CD-B889-C1F5-2B5F7D6AEFB3}"/>
              </a:ext>
            </a:extLst>
          </p:cNvPr>
          <p:cNvSpPr txBox="1"/>
          <p:nvPr/>
        </p:nvSpPr>
        <p:spPr>
          <a:xfrm>
            <a:off x="416534" y="4811370"/>
            <a:ext cx="511358" cy="276999"/>
          </a:xfrm>
          <a:prstGeom prst="rect">
            <a:avLst/>
          </a:prstGeom>
          <a:noFill/>
        </p:spPr>
        <p:txBody>
          <a:bodyPr wrap="none" lIns="0" tIns="46800" rIns="0" rtlCol="0">
            <a:spAutoFit/>
          </a:bodyPr>
          <a:lstStyle/>
          <a:p>
            <a:r>
              <a:rPr lang="de-DE" sz="1200"/>
              <a:t>640 mg</a:t>
            </a:r>
          </a:p>
        </p:txBody>
      </p:sp>
      <p:sp>
        <p:nvSpPr>
          <p:cNvPr id="1359" name="Textfeld 1358">
            <a:extLst>
              <a:ext uri="{FF2B5EF4-FFF2-40B4-BE49-F238E27FC236}">
                <a16:creationId xmlns:a16="http://schemas.microsoft.com/office/drawing/2014/main" id="{4310869F-7A17-0D24-F86F-F5E5384F712C}"/>
              </a:ext>
            </a:extLst>
          </p:cNvPr>
          <p:cNvSpPr txBox="1"/>
          <p:nvPr/>
        </p:nvSpPr>
        <p:spPr>
          <a:xfrm>
            <a:off x="416534" y="5336857"/>
            <a:ext cx="569067" cy="276999"/>
          </a:xfrm>
          <a:prstGeom prst="rect">
            <a:avLst/>
          </a:prstGeom>
          <a:noFill/>
        </p:spPr>
        <p:txBody>
          <a:bodyPr wrap="none" lIns="0" tIns="46800" rIns="0" rtlCol="0">
            <a:spAutoFit/>
          </a:bodyPr>
          <a:lstStyle/>
          <a:p>
            <a:r>
              <a:rPr lang="de-DE" sz="1200"/>
              <a:t>320 </a:t>
            </a:r>
            <a:r>
              <a:rPr lang="de-DE" sz="1200" err="1"/>
              <a:t>mg</a:t>
            </a:r>
            <a:r>
              <a:rPr lang="de-DE" sz="1200" baseline="30000" err="1"/>
              <a:t>a</a:t>
            </a:r>
            <a:endParaRPr lang="de-DE" sz="1200"/>
          </a:p>
        </p:txBody>
      </p:sp>
      <p:sp>
        <p:nvSpPr>
          <p:cNvPr id="5" name="TextBox 13">
            <a:extLst>
              <a:ext uri="{FF2B5EF4-FFF2-40B4-BE49-F238E27FC236}">
                <a16:creationId xmlns:a16="http://schemas.microsoft.com/office/drawing/2014/main" id="{BB74BC61-01E0-1023-98EB-C6FAF7BBFF80}"/>
              </a:ext>
            </a:extLst>
          </p:cNvPr>
          <p:cNvSpPr txBox="1"/>
          <p:nvPr/>
        </p:nvSpPr>
        <p:spPr>
          <a:xfrm>
            <a:off x="9120188" y="1665288"/>
            <a:ext cx="2663825" cy="3896039"/>
          </a:xfrm>
          <a:prstGeom prst="rect">
            <a:avLst/>
          </a:prstGeom>
          <a:solidFill>
            <a:schemeClr val="bg2"/>
          </a:solidFill>
        </p:spPr>
        <p:txBody>
          <a:bodyPr wrap="square" lIns="144000" tIns="108000" rIns="91440" bIns="108000" anchor="t">
            <a:spAutoFit/>
          </a:bodyPr>
          <a:lstStyle/>
          <a:p>
            <a:pPr marL="184150" indent="-184150">
              <a:spcAft>
                <a:spcPts val="600"/>
              </a:spcAft>
              <a:buClr>
                <a:schemeClr val="accent2"/>
              </a:buClr>
              <a:buFont typeface="Arial" panose="020B0604020202020204" pitchFamily="34" charset="0"/>
              <a:buChar char="•"/>
            </a:pPr>
            <a:r>
              <a:rPr lang="en-GB" sz="1400"/>
              <a:t>Of 23 evaluable patients with CLL/SLL, 13 (56.5%) had a PR or better </a:t>
            </a:r>
          </a:p>
          <a:p>
            <a:pPr marL="184150" indent="-184150">
              <a:spcAft>
                <a:spcPts val="600"/>
              </a:spcAft>
              <a:buClr>
                <a:schemeClr val="accent2"/>
              </a:buClr>
              <a:buFont typeface="Arial" panose="020B0604020202020204" pitchFamily="34" charset="0"/>
              <a:buChar char="•"/>
            </a:pPr>
            <a:r>
              <a:rPr lang="en-GB" sz="1400"/>
              <a:t>Of 9 minimal residual disease (MRD)-evaluable patients with CLL/SLL </a:t>
            </a:r>
            <a:br>
              <a:rPr lang="en-GB" sz="1400"/>
            </a:br>
            <a:r>
              <a:rPr lang="en-GB" sz="1400"/>
              <a:t>(80 mg, n=5; 160 mg, n=4), 3 had undetectable MRD </a:t>
            </a:r>
            <a:br>
              <a:rPr lang="en-GB" sz="1400"/>
            </a:br>
            <a:r>
              <a:rPr lang="en-GB" sz="1400"/>
              <a:t>with &lt;1 CLL cell in 10</a:t>
            </a:r>
            <a:r>
              <a:rPr lang="en-GB" sz="1400" baseline="30000"/>
              <a:t>4</a:t>
            </a:r>
            <a:r>
              <a:rPr lang="en-GB" sz="1400"/>
              <a:t> leukocytes (uMRD4)</a:t>
            </a:r>
            <a:endParaRPr lang="en-GB" sz="1400">
              <a:cs typeface="Arial"/>
            </a:endParaRPr>
          </a:p>
          <a:p>
            <a:pPr marL="444500" lvl="1" indent="-264795">
              <a:spcAft>
                <a:spcPts val="600"/>
              </a:spcAft>
              <a:buClr>
                <a:schemeClr val="accent2"/>
              </a:buClr>
              <a:buFont typeface="Arial" panose="020B0604020202020204" pitchFamily="34" charset="0"/>
              <a:buChar char="•"/>
            </a:pPr>
            <a:r>
              <a:rPr lang="en-GB" sz="1400"/>
              <a:t>One had blood and </a:t>
            </a:r>
            <a:br>
              <a:rPr lang="en-GB" sz="1400"/>
            </a:br>
            <a:r>
              <a:rPr lang="en-GB" sz="1400"/>
              <a:t>bone marrow uMRD4 after 4.5 months </a:t>
            </a:r>
            <a:br>
              <a:rPr lang="en-GB" sz="1400"/>
            </a:br>
            <a:r>
              <a:rPr lang="en-GB" sz="1400"/>
              <a:t>(80 mg cohort)</a:t>
            </a:r>
            <a:endParaRPr lang="en-GB" sz="1400">
              <a:cs typeface="Arial"/>
            </a:endParaRPr>
          </a:p>
          <a:p>
            <a:pPr marL="444500" lvl="1" indent="-264795">
              <a:spcAft>
                <a:spcPts val="600"/>
              </a:spcAft>
              <a:buClr>
                <a:schemeClr val="accent2"/>
              </a:buClr>
              <a:buFont typeface="Arial" panose="020B0604020202020204" pitchFamily="34" charset="0"/>
              <a:buChar char="•"/>
            </a:pPr>
            <a:r>
              <a:rPr lang="en-GB" sz="1400"/>
              <a:t>Two had blood uMRD4 after 7.1 months</a:t>
            </a:r>
            <a:endParaRPr lang="en-GB" sz="1400">
              <a:cs typeface="Arial"/>
            </a:endParaRPr>
          </a:p>
        </p:txBody>
      </p:sp>
      <p:sp>
        <p:nvSpPr>
          <p:cNvPr id="6" name="Rechteck 3">
            <a:extLst>
              <a:ext uri="{FF2B5EF4-FFF2-40B4-BE49-F238E27FC236}">
                <a16:creationId xmlns:a16="http://schemas.microsoft.com/office/drawing/2014/main" id="{1722554C-7B1F-A649-A550-E890368DE730}"/>
              </a:ext>
            </a:extLst>
          </p:cNvPr>
          <p:cNvSpPr/>
          <p:nvPr/>
        </p:nvSpPr>
        <p:spPr>
          <a:xfrm>
            <a:off x="2301593" y="5925179"/>
            <a:ext cx="3039362" cy="2275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b="1">
                <a:solidFill>
                  <a:schemeClr val="tx1"/>
                </a:solidFill>
              </a:rPr>
              <a:t>Time </a:t>
            </a:r>
            <a:r>
              <a:rPr lang="de-DE" sz="1400" b="1" err="1">
                <a:solidFill>
                  <a:schemeClr val="tx1"/>
                </a:solidFill>
              </a:rPr>
              <a:t>since</a:t>
            </a:r>
            <a:r>
              <a:rPr lang="de-DE" sz="1400" b="1">
                <a:solidFill>
                  <a:schemeClr val="tx1"/>
                </a:solidFill>
              </a:rPr>
              <a:t> </a:t>
            </a:r>
            <a:r>
              <a:rPr lang="de-DE" sz="1400" b="1" err="1">
                <a:solidFill>
                  <a:schemeClr val="tx1"/>
                </a:solidFill>
              </a:rPr>
              <a:t>first</a:t>
            </a:r>
            <a:r>
              <a:rPr lang="de-DE" sz="1400" b="1">
                <a:solidFill>
                  <a:schemeClr val="tx1"/>
                </a:solidFill>
              </a:rPr>
              <a:t> dose, </a:t>
            </a:r>
            <a:r>
              <a:rPr lang="de-DE" sz="1400" b="1" err="1">
                <a:solidFill>
                  <a:schemeClr val="tx1"/>
                </a:solidFill>
              </a:rPr>
              <a:t>months</a:t>
            </a:r>
            <a:endParaRPr lang="de-DE" sz="1400" b="1">
              <a:solidFill>
                <a:schemeClr val="tx1"/>
              </a:solidFill>
            </a:endParaRPr>
          </a:p>
        </p:txBody>
      </p:sp>
    </p:spTree>
    <p:extLst>
      <p:ext uri="{BB962C8B-B14F-4D97-AF65-F5344CB8AC3E}">
        <p14:creationId xmlns:p14="http://schemas.microsoft.com/office/powerpoint/2010/main" val="348112613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9648EA3-EC6C-0C4F-280E-9E911B0C939F}"/>
              </a:ext>
            </a:extLst>
          </p:cNvPr>
          <p:cNvSpPr>
            <a:spLocks noGrp="1"/>
          </p:cNvSpPr>
          <p:nvPr>
            <p:ph type="title"/>
          </p:nvPr>
        </p:nvSpPr>
        <p:spPr/>
        <p:txBody>
          <a:bodyPr/>
          <a:lstStyle/>
          <a:p>
            <a:r>
              <a:rPr lang="en-US"/>
              <a:t>Treatment-emergent adverse events</a:t>
            </a:r>
          </a:p>
        </p:txBody>
      </p:sp>
      <p:sp>
        <p:nvSpPr>
          <p:cNvPr id="5" name="Footer Placeholder 4">
            <a:extLst>
              <a:ext uri="{FF2B5EF4-FFF2-40B4-BE49-F238E27FC236}">
                <a16:creationId xmlns:a16="http://schemas.microsoft.com/office/drawing/2014/main" id="{9EE37AA3-6960-A496-B2BB-9EDE72F0F600}"/>
              </a:ext>
            </a:extLst>
          </p:cNvPr>
          <p:cNvSpPr>
            <a:spLocks noGrp="1"/>
          </p:cNvSpPr>
          <p:nvPr>
            <p:ph type="ftr" sz="quarter" idx="10"/>
          </p:nvPr>
        </p:nvSpPr>
        <p:spPr/>
        <p:txBody>
          <a:bodyPr/>
          <a:lstStyle/>
          <a:p>
            <a:r>
              <a:rPr lang="en-GB" baseline="30000">
                <a:effectLst/>
              </a:rPr>
              <a:t>a</a:t>
            </a:r>
            <a:r>
              <a:rPr lang="en-GB">
                <a:effectLst/>
              </a:rPr>
              <a:t> Patients with &gt;1 event for a given preferred term and system organ class were counted only once at the worst severity for each.</a:t>
            </a:r>
          </a:p>
          <a:p>
            <a:r>
              <a:rPr lang="en-GB" b="1">
                <a:effectLst/>
              </a:rPr>
              <a:t>AE, </a:t>
            </a:r>
            <a:r>
              <a:rPr lang="en-GB">
                <a:effectLst/>
              </a:rPr>
              <a:t>adverse event; </a:t>
            </a:r>
            <a:r>
              <a:rPr lang="en-GB" b="1">
                <a:effectLst/>
              </a:rPr>
              <a:t>CLL</a:t>
            </a:r>
            <a:r>
              <a:rPr lang="en-GB">
                <a:effectLst/>
              </a:rPr>
              <a:t>, chronic lymphocyti</a:t>
            </a:r>
            <a:r>
              <a:rPr lang="en-GB"/>
              <a:t>c </a:t>
            </a:r>
            <a:r>
              <a:rPr lang="en-GB" err="1"/>
              <a:t>leukemia</a:t>
            </a:r>
            <a:r>
              <a:rPr lang="en-GB"/>
              <a:t>; </a:t>
            </a:r>
            <a:r>
              <a:rPr lang="en-GB" b="1"/>
              <a:t>NHL</a:t>
            </a:r>
            <a:r>
              <a:rPr lang="en-GB"/>
              <a:t>, non-Hodgkin’s lymphoma; </a:t>
            </a:r>
            <a:r>
              <a:rPr lang="en-GB" b="1"/>
              <a:t>SLL</a:t>
            </a:r>
            <a:r>
              <a:rPr lang="en-GB"/>
              <a:t>, small lymphocytic lymphoma; </a:t>
            </a:r>
            <a:r>
              <a:rPr lang="en-GB" b="1">
                <a:effectLst/>
              </a:rPr>
              <a:t>TEAE</a:t>
            </a:r>
            <a:r>
              <a:rPr lang="en-GB">
                <a:effectLst/>
              </a:rPr>
              <a:t>, treatment-emergent AE.  </a:t>
            </a:r>
          </a:p>
          <a:p>
            <a:r>
              <a:rPr lang="en-US" b="1">
                <a:solidFill>
                  <a:srgbClr val="4E4F4E"/>
                </a:solidFill>
                <a:cs typeface="Arial" panose="020B0604020202020204" pitchFamily="34" charset="0"/>
              </a:rPr>
              <a:t>Li C,</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7558 presented at ASCO 2023. Li C,</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P626 presented at EHA2023.</a:t>
            </a:r>
          </a:p>
        </p:txBody>
      </p:sp>
      <p:graphicFrame>
        <p:nvGraphicFramePr>
          <p:cNvPr id="12" name="Table 12">
            <a:extLst>
              <a:ext uri="{FF2B5EF4-FFF2-40B4-BE49-F238E27FC236}">
                <a16:creationId xmlns:a16="http://schemas.microsoft.com/office/drawing/2014/main" id="{C5B150A5-CA8A-451E-C7D4-0C97507E24A7}"/>
              </a:ext>
            </a:extLst>
          </p:cNvPr>
          <p:cNvGraphicFramePr>
            <a:graphicFrameLocks noGrp="1"/>
          </p:cNvGraphicFramePr>
          <p:nvPr>
            <p:extLst>
              <p:ext uri="{D42A27DB-BD31-4B8C-83A1-F6EECF244321}">
                <p14:modId xmlns:p14="http://schemas.microsoft.com/office/powerpoint/2010/main" val="3120764731"/>
              </p:ext>
            </p:extLst>
          </p:nvPr>
        </p:nvGraphicFramePr>
        <p:xfrm>
          <a:off x="417600" y="1666801"/>
          <a:ext cx="8523201" cy="3931920"/>
        </p:xfrm>
        <a:graphic>
          <a:graphicData uri="http://schemas.openxmlformats.org/drawingml/2006/table">
            <a:tbl>
              <a:tblPr firstRow="1" bandRow="1">
                <a:tableStyleId>{5C22544A-7EE6-4342-B048-85BDC9FD1C3A}</a:tableStyleId>
              </a:tblPr>
              <a:tblGrid>
                <a:gridCol w="3180733">
                  <a:extLst>
                    <a:ext uri="{9D8B030D-6E8A-4147-A177-3AD203B41FA5}">
                      <a16:colId xmlns:a16="http://schemas.microsoft.com/office/drawing/2014/main" val="512149892"/>
                    </a:ext>
                  </a:extLst>
                </a:gridCol>
                <a:gridCol w="1335617">
                  <a:extLst>
                    <a:ext uri="{9D8B030D-6E8A-4147-A177-3AD203B41FA5}">
                      <a16:colId xmlns:a16="http://schemas.microsoft.com/office/drawing/2014/main" val="3316669796"/>
                    </a:ext>
                  </a:extLst>
                </a:gridCol>
                <a:gridCol w="1335617">
                  <a:extLst>
                    <a:ext uri="{9D8B030D-6E8A-4147-A177-3AD203B41FA5}">
                      <a16:colId xmlns:a16="http://schemas.microsoft.com/office/drawing/2014/main" val="2222981582"/>
                    </a:ext>
                  </a:extLst>
                </a:gridCol>
                <a:gridCol w="1335617">
                  <a:extLst>
                    <a:ext uri="{9D8B030D-6E8A-4147-A177-3AD203B41FA5}">
                      <a16:colId xmlns:a16="http://schemas.microsoft.com/office/drawing/2014/main" val="172400512"/>
                    </a:ext>
                  </a:extLst>
                </a:gridCol>
                <a:gridCol w="1335617">
                  <a:extLst>
                    <a:ext uri="{9D8B030D-6E8A-4147-A177-3AD203B41FA5}">
                      <a16:colId xmlns:a16="http://schemas.microsoft.com/office/drawing/2014/main" val="3456886720"/>
                    </a:ext>
                  </a:extLst>
                </a:gridCol>
              </a:tblGrid>
              <a:tr h="0">
                <a:tc>
                  <a:txBody>
                    <a:bodyPr/>
                    <a:lstStyle/>
                    <a:p>
                      <a:r>
                        <a:rPr lang="en-US" sz="1200"/>
                        <a:t>Patients, n (%)</a:t>
                      </a:r>
                      <a:r>
                        <a:rPr lang="en-US" sz="1200" baseline="30000"/>
                        <a:t>a</a:t>
                      </a:r>
                    </a:p>
                  </a:txBody>
                  <a:tcPr marL="144000" anchor="ctr"/>
                </a:tc>
                <a:tc>
                  <a:txBody>
                    <a:bodyPr/>
                    <a:lstStyle/>
                    <a:p>
                      <a:pPr algn="ctr"/>
                      <a:r>
                        <a:rPr lang="en-US" sz="1200"/>
                        <a:t>NHL </a:t>
                      </a:r>
                    </a:p>
                    <a:p>
                      <a:pPr algn="ctr"/>
                      <a:r>
                        <a:rPr lang="en-US" sz="1200"/>
                        <a:t>(n=34)</a:t>
                      </a:r>
                    </a:p>
                  </a:txBody>
                  <a:tcPr anchor="ctr"/>
                </a:tc>
                <a:tc>
                  <a:txBody>
                    <a:bodyPr/>
                    <a:lstStyle/>
                    <a:p>
                      <a:pPr algn="ctr"/>
                      <a:r>
                        <a:rPr lang="en-US" sz="1200"/>
                        <a:t>CLL/SLL, low tumor burden (n=22)</a:t>
                      </a:r>
                    </a:p>
                  </a:txBody>
                  <a:tcPr anchor="ctr"/>
                </a:tc>
                <a:tc>
                  <a:txBody>
                    <a:bodyPr/>
                    <a:lstStyle/>
                    <a:p>
                      <a:pPr algn="ctr"/>
                      <a:r>
                        <a:rPr lang="en-US" sz="1200"/>
                        <a:t>CLL/SLL, high tumor burden (n=1)</a:t>
                      </a:r>
                    </a:p>
                  </a:txBody>
                  <a:tcPr anchor="ctr"/>
                </a:tc>
                <a:tc>
                  <a:txBody>
                    <a:bodyPr/>
                    <a:lstStyle/>
                    <a:p>
                      <a:pPr algn="ctr"/>
                      <a:r>
                        <a:rPr lang="en-US" sz="1200"/>
                        <a:t>All (N=57)</a:t>
                      </a:r>
                    </a:p>
                  </a:txBody>
                  <a:tcPr anchor="ctr"/>
                </a:tc>
                <a:extLst>
                  <a:ext uri="{0D108BD9-81ED-4DB2-BD59-A6C34878D82A}">
                    <a16:rowId xmlns:a16="http://schemas.microsoft.com/office/drawing/2014/main" val="2310450274"/>
                  </a:ext>
                </a:extLst>
              </a:tr>
              <a:tr h="0">
                <a:tc>
                  <a:txBody>
                    <a:bodyPr/>
                    <a:lstStyle/>
                    <a:p>
                      <a:r>
                        <a:rPr lang="en-US" sz="1200" b="1"/>
                        <a:t>≥1 TEAE</a:t>
                      </a:r>
                    </a:p>
                  </a:txBody>
                  <a:tcPr marL="144000" anchor="ctr"/>
                </a:tc>
                <a:tc>
                  <a:txBody>
                    <a:bodyPr/>
                    <a:lstStyle/>
                    <a:p>
                      <a:pPr algn="ctr"/>
                      <a:r>
                        <a:rPr lang="en-US" sz="1200" b="1"/>
                        <a:t>33 (97.1)</a:t>
                      </a:r>
                    </a:p>
                  </a:txBody>
                  <a:tcPr anchor="ctr"/>
                </a:tc>
                <a:tc>
                  <a:txBody>
                    <a:bodyPr/>
                    <a:lstStyle/>
                    <a:p>
                      <a:pPr algn="ctr"/>
                      <a:r>
                        <a:rPr lang="en-US" sz="1200" b="1"/>
                        <a:t>22 (100.0)</a:t>
                      </a:r>
                    </a:p>
                  </a:txBody>
                  <a:tcPr anchor="ctr"/>
                </a:tc>
                <a:tc>
                  <a:txBody>
                    <a:bodyPr/>
                    <a:lstStyle/>
                    <a:p>
                      <a:pPr algn="ctr"/>
                      <a:r>
                        <a:rPr lang="en-US" sz="1200" b="1"/>
                        <a:t>1 (100.0)</a:t>
                      </a:r>
                    </a:p>
                  </a:txBody>
                  <a:tcPr anchor="ctr"/>
                </a:tc>
                <a:tc>
                  <a:txBody>
                    <a:bodyPr/>
                    <a:lstStyle/>
                    <a:p>
                      <a:pPr algn="ctr"/>
                      <a:r>
                        <a:rPr lang="en-US" sz="1200" b="1"/>
                        <a:t>56 (98.2)</a:t>
                      </a:r>
                    </a:p>
                  </a:txBody>
                  <a:tcPr anchor="ctr"/>
                </a:tc>
                <a:extLst>
                  <a:ext uri="{0D108BD9-81ED-4DB2-BD59-A6C34878D82A}">
                    <a16:rowId xmlns:a16="http://schemas.microsoft.com/office/drawing/2014/main" val="2095747385"/>
                  </a:ext>
                </a:extLst>
              </a:tr>
              <a:tr h="0">
                <a:tc>
                  <a:txBody>
                    <a:bodyPr/>
                    <a:lstStyle/>
                    <a:p>
                      <a:r>
                        <a:rPr lang="en-US" sz="1200"/>
                        <a:t>Grade ≥3 TEAEs</a:t>
                      </a:r>
                    </a:p>
                  </a:txBody>
                  <a:tcPr marL="144000" anchor="ctr"/>
                </a:tc>
                <a:tc>
                  <a:txBody>
                    <a:bodyPr/>
                    <a:lstStyle/>
                    <a:p>
                      <a:pPr algn="ctr"/>
                      <a:r>
                        <a:rPr lang="en-US" sz="1200"/>
                        <a:t>19 (55.9)</a:t>
                      </a:r>
                    </a:p>
                  </a:txBody>
                  <a:tcPr anchor="ctr"/>
                </a:tc>
                <a:tc>
                  <a:txBody>
                    <a:bodyPr/>
                    <a:lstStyle/>
                    <a:p>
                      <a:pPr algn="ctr"/>
                      <a:r>
                        <a:rPr lang="en-US" sz="1200"/>
                        <a:t>14 (63.6)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 (100.0)</a:t>
                      </a:r>
                    </a:p>
                  </a:txBody>
                  <a:tcPr anchor="ctr"/>
                </a:tc>
                <a:tc>
                  <a:txBody>
                    <a:bodyPr/>
                    <a:lstStyle/>
                    <a:p>
                      <a:pPr algn="ctr"/>
                      <a:r>
                        <a:rPr lang="en-US" sz="1200"/>
                        <a:t>34 (59.6)</a:t>
                      </a:r>
                    </a:p>
                  </a:txBody>
                  <a:tcPr anchor="ctr"/>
                </a:tc>
                <a:extLst>
                  <a:ext uri="{0D108BD9-81ED-4DB2-BD59-A6C34878D82A}">
                    <a16:rowId xmlns:a16="http://schemas.microsoft.com/office/drawing/2014/main" val="911994862"/>
                  </a:ext>
                </a:extLst>
              </a:tr>
              <a:tr h="0">
                <a:tc>
                  <a:txBody>
                    <a:bodyPr/>
                    <a:lstStyle/>
                    <a:p>
                      <a:r>
                        <a:rPr lang="en-US" sz="1200"/>
                        <a:t>Serious TEAEs</a:t>
                      </a:r>
                    </a:p>
                  </a:txBody>
                  <a:tcPr marL="144000" anchor="ctr"/>
                </a:tc>
                <a:tc>
                  <a:txBody>
                    <a:bodyPr/>
                    <a:lstStyle/>
                    <a:p>
                      <a:pPr algn="ctr"/>
                      <a:r>
                        <a:rPr lang="en-US" sz="1200"/>
                        <a:t>6 (17.6)</a:t>
                      </a:r>
                    </a:p>
                  </a:txBody>
                  <a:tcPr anchor="ctr"/>
                </a:tc>
                <a:tc>
                  <a:txBody>
                    <a:bodyPr/>
                    <a:lstStyle/>
                    <a:p>
                      <a:pPr algn="ctr"/>
                      <a:r>
                        <a:rPr lang="en-US" sz="1200"/>
                        <a:t>7 (31.8)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 (100.0)</a:t>
                      </a:r>
                    </a:p>
                  </a:txBody>
                  <a:tcPr anchor="ctr"/>
                </a:tc>
                <a:tc>
                  <a:txBody>
                    <a:bodyPr/>
                    <a:lstStyle/>
                    <a:p>
                      <a:pPr algn="ctr"/>
                      <a:r>
                        <a:rPr lang="en-US" sz="1200"/>
                        <a:t>14 (24.6)</a:t>
                      </a:r>
                    </a:p>
                  </a:txBody>
                  <a:tcPr anchor="ctr"/>
                </a:tc>
                <a:extLst>
                  <a:ext uri="{0D108BD9-81ED-4DB2-BD59-A6C34878D82A}">
                    <a16:rowId xmlns:a16="http://schemas.microsoft.com/office/drawing/2014/main" val="819890499"/>
                  </a:ext>
                </a:extLst>
              </a:tr>
              <a:tr h="0">
                <a:tc>
                  <a:txBody>
                    <a:bodyPr/>
                    <a:lstStyle/>
                    <a:p>
                      <a:pPr lvl="1"/>
                      <a:r>
                        <a:rPr lang="en-US" sz="1200"/>
                        <a:t>Leading to death</a:t>
                      </a:r>
                    </a:p>
                  </a:txBody>
                  <a:tcPr marL="144000" anchor="ctr"/>
                </a:tc>
                <a:tc>
                  <a:txBody>
                    <a:bodyPr/>
                    <a:lstStyle/>
                    <a:p>
                      <a:pPr algn="ctr"/>
                      <a:r>
                        <a:rPr lang="en-US" sz="1200"/>
                        <a:t>1 (2.9)</a:t>
                      </a:r>
                    </a:p>
                  </a:txBody>
                  <a:tcPr anchor="ctr"/>
                </a:tc>
                <a:tc>
                  <a:txBody>
                    <a:bodyPr/>
                    <a:lstStyle/>
                    <a:p>
                      <a:pPr algn="ctr"/>
                      <a:r>
                        <a:rPr lang="en-US" sz="1200"/>
                        <a:t>2 (9.1)</a:t>
                      </a:r>
                    </a:p>
                  </a:txBody>
                  <a:tcPr anchor="ctr"/>
                </a:tc>
                <a:tc>
                  <a:txBody>
                    <a:bodyPr/>
                    <a:lstStyle/>
                    <a:p>
                      <a:pPr algn="ctr"/>
                      <a:r>
                        <a:rPr lang="en-US" sz="1200"/>
                        <a:t>0</a:t>
                      </a:r>
                    </a:p>
                  </a:txBody>
                  <a:tcPr anchor="ctr"/>
                </a:tc>
                <a:tc>
                  <a:txBody>
                    <a:bodyPr/>
                    <a:lstStyle/>
                    <a:p>
                      <a:pPr algn="ctr"/>
                      <a:r>
                        <a:rPr lang="en-US" sz="1200"/>
                        <a:t>3 (5.3)</a:t>
                      </a:r>
                    </a:p>
                  </a:txBody>
                  <a:tcPr anchor="ctr"/>
                </a:tc>
                <a:extLst>
                  <a:ext uri="{0D108BD9-81ED-4DB2-BD59-A6C34878D82A}">
                    <a16:rowId xmlns:a16="http://schemas.microsoft.com/office/drawing/2014/main" val="2476471177"/>
                  </a:ext>
                </a:extLst>
              </a:tr>
              <a:tr h="0">
                <a:tc>
                  <a:txBody>
                    <a:bodyPr/>
                    <a:lstStyle/>
                    <a:p>
                      <a:pPr lvl="1"/>
                      <a:r>
                        <a:rPr lang="en-US" sz="1200"/>
                        <a:t>Leading to treatment discontinuation </a:t>
                      </a:r>
                    </a:p>
                  </a:txBody>
                  <a:tcPr marL="144000" anchor="ctr"/>
                </a:tc>
                <a:tc>
                  <a:txBody>
                    <a:bodyPr/>
                    <a:lstStyle/>
                    <a:p>
                      <a:pPr algn="ctr"/>
                      <a:r>
                        <a:rPr lang="en-US" sz="1200"/>
                        <a:t>0</a:t>
                      </a:r>
                    </a:p>
                  </a:txBody>
                  <a:tcPr anchor="ctr"/>
                </a:tc>
                <a:tc>
                  <a:txBody>
                    <a:bodyPr/>
                    <a:lstStyle/>
                    <a:p>
                      <a:pPr algn="ctr"/>
                      <a:r>
                        <a:rPr lang="en-US" sz="1200"/>
                        <a:t>1 (4.5)</a:t>
                      </a:r>
                    </a:p>
                  </a:txBody>
                  <a:tcPr anchor="ctr"/>
                </a:tc>
                <a:tc>
                  <a:txBody>
                    <a:bodyPr/>
                    <a:lstStyle/>
                    <a:p>
                      <a:pPr algn="ctr"/>
                      <a:r>
                        <a:rPr lang="en-US" sz="1200"/>
                        <a:t>0</a:t>
                      </a:r>
                    </a:p>
                  </a:txBody>
                  <a:tcPr anchor="ctr"/>
                </a:tc>
                <a:tc>
                  <a:txBody>
                    <a:bodyPr/>
                    <a:lstStyle/>
                    <a:p>
                      <a:pPr algn="ctr"/>
                      <a:r>
                        <a:rPr lang="en-US" sz="1200"/>
                        <a:t>1 (1.8)</a:t>
                      </a:r>
                    </a:p>
                  </a:txBody>
                  <a:tcPr anchor="ctr"/>
                </a:tc>
                <a:extLst>
                  <a:ext uri="{0D108BD9-81ED-4DB2-BD59-A6C34878D82A}">
                    <a16:rowId xmlns:a16="http://schemas.microsoft.com/office/drawing/2014/main" val="2546027189"/>
                  </a:ext>
                </a:extLst>
              </a:tr>
              <a:tr h="0">
                <a:tc>
                  <a:txBody>
                    <a:bodyPr/>
                    <a:lstStyle/>
                    <a:p>
                      <a:pPr lvl="1"/>
                      <a:r>
                        <a:rPr lang="en-US" sz="1200"/>
                        <a:t>Leading to dose modification </a:t>
                      </a:r>
                    </a:p>
                  </a:txBody>
                  <a:tcPr marL="144000" anchor="ctr"/>
                </a:tc>
                <a:tc>
                  <a:txBody>
                    <a:bodyPr/>
                    <a:lstStyle/>
                    <a:p>
                      <a:pPr algn="ctr"/>
                      <a:r>
                        <a:rPr lang="en-US" sz="1200"/>
                        <a:t>5 (14.7)</a:t>
                      </a:r>
                    </a:p>
                  </a:txBody>
                  <a:tcPr anchor="ctr"/>
                </a:tc>
                <a:tc>
                  <a:txBody>
                    <a:bodyPr/>
                    <a:lstStyle/>
                    <a:p>
                      <a:pPr algn="ctr"/>
                      <a:r>
                        <a:rPr lang="en-US" sz="1200"/>
                        <a:t>10 (45.5)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 (100.0)</a:t>
                      </a:r>
                    </a:p>
                  </a:txBody>
                  <a:tcPr anchor="ctr"/>
                </a:tc>
                <a:tc>
                  <a:txBody>
                    <a:bodyPr/>
                    <a:lstStyle/>
                    <a:p>
                      <a:pPr algn="ctr"/>
                      <a:r>
                        <a:rPr lang="en-US" sz="1200"/>
                        <a:t>16 (28.1)</a:t>
                      </a:r>
                    </a:p>
                  </a:txBody>
                  <a:tcPr anchor="ctr"/>
                </a:tc>
                <a:extLst>
                  <a:ext uri="{0D108BD9-81ED-4DB2-BD59-A6C34878D82A}">
                    <a16:rowId xmlns:a16="http://schemas.microsoft.com/office/drawing/2014/main" val="99476621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≥1 treatment-related TEAEs</a:t>
                      </a:r>
                    </a:p>
                  </a:txBody>
                  <a:tcPr marL="144000" anchor="ctr"/>
                </a:tc>
                <a:tc>
                  <a:txBody>
                    <a:bodyPr/>
                    <a:lstStyle/>
                    <a:p>
                      <a:pPr algn="ctr"/>
                      <a:r>
                        <a:rPr lang="en-US" sz="1200" b="1"/>
                        <a:t>29 (85.3)</a:t>
                      </a:r>
                    </a:p>
                  </a:txBody>
                  <a:tcPr anchor="ctr"/>
                </a:tc>
                <a:tc>
                  <a:txBody>
                    <a:bodyPr/>
                    <a:lstStyle/>
                    <a:p>
                      <a:pPr algn="ctr"/>
                      <a:r>
                        <a:rPr lang="en-US" sz="1200" b="1"/>
                        <a:t>21 (95.5)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t>1 (100.0)</a:t>
                      </a:r>
                    </a:p>
                  </a:txBody>
                  <a:tcPr anchor="ctr"/>
                </a:tc>
                <a:tc>
                  <a:txBody>
                    <a:bodyPr/>
                    <a:lstStyle/>
                    <a:p>
                      <a:pPr algn="ctr"/>
                      <a:r>
                        <a:rPr lang="en-US" sz="1200" b="1"/>
                        <a:t>51 (89.5)</a:t>
                      </a:r>
                    </a:p>
                  </a:txBody>
                  <a:tcPr anchor="ctr"/>
                </a:tc>
                <a:extLst>
                  <a:ext uri="{0D108BD9-81ED-4DB2-BD59-A6C34878D82A}">
                    <a16:rowId xmlns:a16="http://schemas.microsoft.com/office/drawing/2014/main" val="801800823"/>
                  </a:ext>
                </a:extLst>
              </a:tr>
              <a:tr h="0">
                <a:tc>
                  <a:txBody>
                    <a:bodyPr/>
                    <a:lstStyle/>
                    <a:p>
                      <a:r>
                        <a:rPr lang="en-US" sz="1200"/>
                        <a:t>Grade ≥3 TEAEs</a:t>
                      </a:r>
                    </a:p>
                  </a:txBody>
                  <a:tcPr marL="144000" anchor="ctr"/>
                </a:tc>
                <a:tc>
                  <a:txBody>
                    <a:bodyPr/>
                    <a:lstStyle/>
                    <a:p>
                      <a:pPr algn="ctr"/>
                      <a:r>
                        <a:rPr lang="en-US" sz="1200"/>
                        <a:t>14 (41.2)</a:t>
                      </a:r>
                    </a:p>
                  </a:txBody>
                  <a:tcPr anchor="ctr"/>
                </a:tc>
                <a:tc>
                  <a:txBody>
                    <a:bodyPr/>
                    <a:lstStyle/>
                    <a:p>
                      <a:pPr algn="ctr"/>
                      <a:r>
                        <a:rPr lang="en-US" sz="1200"/>
                        <a:t>13 (59.1)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 (100.0)</a:t>
                      </a:r>
                    </a:p>
                  </a:txBody>
                  <a:tcPr anchor="ctr"/>
                </a:tc>
                <a:tc>
                  <a:txBody>
                    <a:bodyPr/>
                    <a:lstStyle/>
                    <a:p>
                      <a:pPr algn="ctr"/>
                      <a:r>
                        <a:rPr lang="en-US" sz="1200"/>
                        <a:t>28 (49.1)</a:t>
                      </a:r>
                    </a:p>
                  </a:txBody>
                  <a:tcPr anchor="ctr"/>
                </a:tc>
                <a:extLst>
                  <a:ext uri="{0D108BD9-81ED-4DB2-BD59-A6C34878D82A}">
                    <a16:rowId xmlns:a16="http://schemas.microsoft.com/office/drawing/2014/main" val="2693476473"/>
                  </a:ext>
                </a:extLst>
              </a:tr>
              <a:tr h="0">
                <a:tc>
                  <a:txBody>
                    <a:bodyPr/>
                    <a:lstStyle/>
                    <a:p>
                      <a:r>
                        <a:rPr lang="en-US" sz="1200"/>
                        <a:t>Serious TEAEs</a:t>
                      </a:r>
                    </a:p>
                  </a:txBody>
                  <a:tcPr marL="144000" anchor="ctr"/>
                </a:tc>
                <a:tc>
                  <a:txBody>
                    <a:bodyPr/>
                    <a:lstStyle/>
                    <a:p>
                      <a:pPr algn="ctr"/>
                      <a:r>
                        <a:rPr lang="en-US" sz="1200"/>
                        <a:t>3 (8.8)</a:t>
                      </a:r>
                    </a:p>
                  </a:txBody>
                  <a:tcPr anchor="ctr"/>
                </a:tc>
                <a:tc>
                  <a:txBody>
                    <a:bodyPr/>
                    <a:lstStyle/>
                    <a:p>
                      <a:pPr algn="ctr"/>
                      <a:r>
                        <a:rPr lang="en-US" sz="1200"/>
                        <a:t>4 (18.2)</a:t>
                      </a:r>
                    </a:p>
                  </a:txBody>
                  <a:tcPr anchor="ctr"/>
                </a:tc>
                <a:tc>
                  <a:txBody>
                    <a:bodyPr/>
                    <a:lstStyle/>
                    <a:p>
                      <a:pPr algn="ctr"/>
                      <a:r>
                        <a:rPr lang="en-US" sz="1200"/>
                        <a:t>0</a:t>
                      </a:r>
                    </a:p>
                  </a:txBody>
                  <a:tcPr anchor="ctr"/>
                </a:tc>
                <a:tc>
                  <a:txBody>
                    <a:bodyPr/>
                    <a:lstStyle/>
                    <a:p>
                      <a:pPr algn="ctr"/>
                      <a:r>
                        <a:rPr lang="en-US" sz="1200"/>
                        <a:t>7 (12.3)</a:t>
                      </a:r>
                    </a:p>
                  </a:txBody>
                  <a:tcPr anchor="ctr"/>
                </a:tc>
                <a:extLst>
                  <a:ext uri="{0D108BD9-81ED-4DB2-BD59-A6C34878D82A}">
                    <a16:rowId xmlns:a16="http://schemas.microsoft.com/office/drawing/2014/main" val="3474462198"/>
                  </a:ext>
                </a:extLst>
              </a:tr>
              <a:tr h="0">
                <a:tc>
                  <a:txBody>
                    <a:bodyPr/>
                    <a:lstStyle/>
                    <a:p>
                      <a:pPr lvl="1"/>
                      <a:r>
                        <a:rPr lang="en-US" sz="1200"/>
                        <a:t>Leading to death</a:t>
                      </a:r>
                    </a:p>
                  </a:txBody>
                  <a:tcPr marL="144000" anchor="ctr"/>
                </a:tc>
                <a:tc>
                  <a:txBody>
                    <a:bodyPr/>
                    <a:lstStyle/>
                    <a:p>
                      <a:pPr algn="ctr"/>
                      <a:r>
                        <a:rPr lang="en-US" sz="1200"/>
                        <a:t>0</a:t>
                      </a:r>
                    </a:p>
                  </a:txBody>
                  <a:tcPr anchor="ctr"/>
                </a:tc>
                <a:tc>
                  <a:txBody>
                    <a:bodyPr/>
                    <a:lstStyle/>
                    <a:p>
                      <a:pPr algn="ctr"/>
                      <a:r>
                        <a:rPr lang="en-US" sz="1200"/>
                        <a:t>2 (9.1)</a:t>
                      </a:r>
                    </a:p>
                  </a:txBody>
                  <a:tcPr anchor="ctr"/>
                </a:tc>
                <a:tc>
                  <a:txBody>
                    <a:bodyPr/>
                    <a:lstStyle/>
                    <a:p>
                      <a:pPr algn="ctr"/>
                      <a:r>
                        <a:rPr lang="en-US" sz="1200"/>
                        <a:t>0</a:t>
                      </a:r>
                    </a:p>
                  </a:txBody>
                  <a:tcPr anchor="ctr"/>
                </a:tc>
                <a:tc>
                  <a:txBody>
                    <a:bodyPr/>
                    <a:lstStyle/>
                    <a:p>
                      <a:pPr algn="ctr"/>
                      <a:r>
                        <a:rPr lang="en-US" sz="1200"/>
                        <a:t>2 (3.5)</a:t>
                      </a:r>
                    </a:p>
                  </a:txBody>
                  <a:tcPr anchor="ctr"/>
                </a:tc>
                <a:extLst>
                  <a:ext uri="{0D108BD9-81ED-4DB2-BD59-A6C34878D82A}">
                    <a16:rowId xmlns:a16="http://schemas.microsoft.com/office/drawing/2014/main" val="2449219769"/>
                  </a:ext>
                </a:extLst>
              </a:tr>
              <a:tr h="0">
                <a:tc>
                  <a:txBody>
                    <a:bodyPr/>
                    <a:lstStyle/>
                    <a:p>
                      <a:pPr lvl="1"/>
                      <a:r>
                        <a:rPr lang="en-US" sz="1200"/>
                        <a:t>Leading to treatment discontinuation </a:t>
                      </a:r>
                    </a:p>
                  </a:txBody>
                  <a:tcPr marL="144000" anchor="ctr"/>
                </a:tc>
                <a:tc>
                  <a:txBody>
                    <a:bodyPr/>
                    <a:lstStyle/>
                    <a:p>
                      <a:pPr algn="ctr"/>
                      <a:r>
                        <a:rPr lang="en-US" sz="1200"/>
                        <a:t>0</a:t>
                      </a:r>
                    </a:p>
                  </a:txBody>
                  <a:tcPr anchor="ctr"/>
                </a:tc>
                <a:tc>
                  <a:txBody>
                    <a:bodyPr/>
                    <a:lstStyle/>
                    <a:p>
                      <a:pPr algn="ctr"/>
                      <a:r>
                        <a:rPr lang="en-US" sz="1200"/>
                        <a:t>1 (4.5)</a:t>
                      </a:r>
                    </a:p>
                  </a:txBody>
                  <a:tcPr anchor="ctr"/>
                </a:tc>
                <a:tc>
                  <a:txBody>
                    <a:bodyPr/>
                    <a:lstStyle/>
                    <a:p>
                      <a:pPr algn="ctr"/>
                      <a:r>
                        <a:rPr lang="en-US" sz="1200"/>
                        <a:t>0</a:t>
                      </a:r>
                    </a:p>
                  </a:txBody>
                  <a:tcPr anchor="ctr"/>
                </a:tc>
                <a:tc>
                  <a:txBody>
                    <a:bodyPr/>
                    <a:lstStyle/>
                    <a:p>
                      <a:pPr algn="ctr"/>
                      <a:r>
                        <a:rPr lang="en-US" sz="1200"/>
                        <a:t>1 (1.8)</a:t>
                      </a:r>
                    </a:p>
                  </a:txBody>
                  <a:tcPr anchor="ctr"/>
                </a:tc>
                <a:extLst>
                  <a:ext uri="{0D108BD9-81ED-4DB2-BD59-A6C34878D82A}">
                    <a16:rowId xmlns:a16="http://schemas.microsoft.com/office/drawing/2014/main" val="998781422"/>
                  </a:ext>
                </a:extLst>
              </a:tr>
              <a:tr h="0">
                <a:tc>
                  <a:txBody>
                    <a:bodyPr/>
                    <a:lstStyle/>
                    <a:p>
                      <a:pPr lvl="1"/>
                      <a:r>
                        <a:rPr lang="en-US" sz="1200"/>
                        <a:t>Leading to dose modification </a:t>
                      </a:r>
                    </a:p>
                  </a:txBody>
                  <a:tcPr marL="144000" anchor="ctr"/>
                </a:tc>
                <a:tc>
                  <a:txBody>
                    <a:bodyPr/>
                    <a:lstStyle/>
                    <a:p>
                      <a:pPr algn="ctr"/>
                      <a:r>
                        <a:rPr lang="en-US" sz="1200"/>
                        <a:t>4 (11.8)</a:t>
                      </a:r>
                    </a:p>
                  </a:txBody>
                  <a:tcPr anchor="ctr"/>
                </a:tc>
                <a:tc>
                  <a:txBody>
                    <a:bodyPr/>
                    <a:lstStyle/>
                    <a:p>
                      <a:pPr algn="ctr"/>
                      <a:r>
                        <a:rPr lang="en-US" sz="1200"/>
                        <a:t>6 (27.3)</a:t>
                      </a:r>
                    </a:p>
                  </a:txBody>
                  <a:tcPr anchor="ctr"/>
                </a:tc>
                <a:tc>
                  <a:txBody>
                    <a:bodyPr/>
                    <a:lstStyle/>
                    <a:p>
                      <a:pPr algn="ctr"/>
                      <a:r>
                        <a:rPr lang="en-US" sz="1200"/>
                        <a:t>0</a:t>
                      </a:r>
                    </a:p>
                  </a:txBody>
                  <a:tcPr anchor="ctr"/>
                </a:tc>
                <a:tc>
                  <a:txBody>
                    <a:bodyPr/>
                    <a:lstStyle/>
                    <a:p>
                      <a:pPr algn="ctr"/>
                      <a:r>
                        <a:rPr lang="en-US" sz="1200"/>
                        <a:t>10 (17.5)</a:t>
                      </a:r>
                    </a:p>
                  </a:txBody>
                  <a:tcPr anchor="ctr"/>
                </a:tc>
                <a:extLst>
                  <a:ext uri="{0D108BD9-81ED-4DB2-BD59-A6C34878D82A}">
                    <a16:rowId xmlns:a16="http://schemas.microsoft.com/office/drawing/2014/main" val="3513091558"/>
                  </a:ext>
                </a:extLst>
              </a:tr>
            </a:tbl>
          </a:graphicData>
        </a:graphic>
      </p:graphicFrame>
      <p:sp>
        <p:nvSpPr>
          <p:cNvPr id="13" name="Rectangle 12">
            <a:extLst>
              <a:ext uri="{FF2B5EF4-FFF2-40B4-BE49-F238E27FC236}">
                <a16:creationId xmlns:a16="http://schemas.microsoft.com/office/drawing/2014/main" id="{AAD22073-CFD2-622A-F7C7-2049D02DB056}"/>
              </a:ext>
            </a:extLst>
          </p:cNvPr>
          <p:cNvSpPr/>
          <p:nvPr/>
        </p:nvSpPr>
        <p:spPr>
          <a:xfrm>
            <a:off x="9120187" y="1666800"/>
            <a:ext cx="2663825" cy="39319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t" anchorCtr="0">
            <a:noAutofit/>
          </a:bodyPr>
          <a:lstStyle/>
          <a:p>
            <a:pPr marL="187200" indent="-187200">
              <a:spcAft>
                <a:spcPts val="1200"/>
              </a:spcAft>
              <a:buClr>
                <a:schemeClr val="accent2"/>
              </a:buClr>
              <a:buFont typeface="Arial" panose="020B0604020202020204" pitchFamily="34" charset="0"/>
              <a:buChar char="•"/>
            </a:pPr>
            <a:r>
              <a:rPr lang="en-US" sz="1400">
                <a:solidFill>
                  <a:schemeClr val="tx1"/>
                </a:solidFill>
              </a:rPr>
              <a:t>Of all patients, 24.6% had serious treatment-emergent AEs (TEAEs) and 28.1% had TEAEs leading to treatment dose modification</a:t>
            </a:r>
          </a:p>
          <a:p>
            <a:pPr marL="187200" indent="-187200">
              <a:spcAft>
                <a:spcPts val="1200"/>
              </a:spcAft>
              <a:buClr>
                <a:schemeClr val="accent2"/>
              </a:buClr>
              <a:buFont typeface="Arial" panose="020B0604020202020204" pitchFamily="34" charset="0"/>
              <a:buChar char="•"/>
            </a:pPr>
            <a:r>
              <a:rPr lang="en-US" sz="1400">
                <a:solidFill>
                  <a:schemeClr val="tx1"/>
                </a:solidFill>
              </a:rPr>
              <a:t>TEAEs leading to treatment discontinuation or death were reported in 1.8% and 5.3% of all patients, respectively</a:t>
            </a:r>
          </a:p>
        </p:txBody>
      </p:sp>
    </p:spTree>
    <p:extLst>
      <p:ext uri="{BB962C8B-B14F-4D97-AF65-F5344CB8AC3E}">
        <p14:creationId xmlns:p14="http://schemas.microsoft.com/office/powerpoint/2010/main" val="406282873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Diagramm 28">
            <a:extLst>
              <a:ext uri="{FF2B5EF4-FFF2-40B4-BE49-F238E27FC236}">
                <a16:creationId xmlns:a16="http://schemas.microsoft.com/office/drawing/2014/main" id="{C89FC792-401C-1024-573D-C330438B3B3C}"/>
              </a:ext>
            </a:extLst>
          </p:cNvPr>
          <p:cNvGraphicFramePr/>
          <p:nvPr>
            <p:extLst>
              <p:ext uri="{D42A27DB-BD31-4B8C-83A1-F6EECF244321}">
                <p14:modId xmlns:p14="http://schemas.microsoft.com/office/powerpoint/2010/main" val="3155549615"/>
              </p:ext>
            </p:extLst>
          </p:nvPr>
        </p:nvGraphicFramePr>
        <p:xfrm>
          <a:off x="170328" y="1843799"/>
          <a:ext cx="9206754" cy="4332884"/>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10">
            <a:extLst>
              <a:ext uri="{FF2B5EF4-FFF2-40B4-BE49-F238E27FC236}">
                <a16:creationId xmlns:a16="http://schemas.microsoft.com/office/drawing/2014/main" id="{32D23A76-4AEC-96DB-A713-9822FF271CB2}"/>
              </a:ext>
            </a:extLst>
          </p:cNvPr>
          <p:cNvSpPr>
            <a:spLocks noGrp="1"/>
          </p:cNvSpPr>
          <p:nvPr>
            <p:ph type="body" sz="quarter" idx="12"/>
          </p:nvPr>
        </p:nvSpPr>
        <p:spPr/>
        <p:txBody>
          <a:bodyPr/>
          <a:lstStyle/>
          <a:p>
            <a:r>
              <a:rPr lang="en-US"/>
              <a:t>TEAEs with incidence ≥10%</a:t>
            </a:r>
          </a:p>
        </p:txBody>
      </p:sp>
      <p:sp>
        <p:nvSpPr>
          <p:cNvPr id="10" name="Title 9">
            <a:extLst>
              <a:ext uri="{FF2B5EF4-FFF2-40B4-BE49-F238E27FC236}">
                <a16:creationId xmlns:a16="http://schemas.microsoft.com/office/drawing/2014/main" id="{C8B2925A-440E-BEF2-B231-36ED5C25DD69}"/>
              </a:ext>
            </a:extLst>
          </p:cNvPr>
          <p:cNvSpPr>
            <a:spLocks noGrp="1"/>
          </p:cNvSpPr>
          <p:nvPr>
            <p:ph type="title"/>
          </p:nvPr>
        </p:nvSpPr>
        <p:spPr/>
        <p:txBody>
          <a:bodyPr/>
          <a:lstStyle/>
          <a:p>
            <a:r>
              <a:rPr lang="en-US"/>
              <a:t>Treatment-emergent adverse events </a:t>
            </a:r>
          </a:p>
        </p:txBody>
      </p:sp>
      <p:sp>
        <p:nvSpPr>
          <p:cNvPr id="5" name="Footer Placeholder 4">
            <a:extLst>
              <a:ext uri="{FF2B5EF4-FFF2-40B4-BE49-F238E27FC236}">
                <a16:creationId xmlns:a16="http://schemas.microsoft.com/office/drawing/2014/main" id="{8FF5B36B-6980-F5A3-F356-63891AF0C1CC}"/>
              </a:ext>
            </a:extLst>
          </p:cNvPr>
          <p:cNvSpPr>
            <a:spLocks noGrp="1"/>
          </p:cNvSpPr>
          <p:nvPr>
            <p:ph type="ftr" sz="quarter" idx="13"/>
          </p:nvPr>
        </p:nvSpPr>
        <p:spPr/>
        <p:txBody>
          <a:bodyPr/>
          <a:lstStyle/>
          <a:p>
            <a:r>
              <a:rPr lang="en-US" b="1">
                <a:solidFill>
                  <a:srgbClr val="4E4F4E"/>
                </a:solidFill>
                <a:cs typeface="Arial" panose="020B0604020202020204" pitchFamily="34" charset="0"/>
              </a:rPr>
              <a:t>TEAE</a:t>
            </a:r>
            <a:r>
              <a:rPr lang="en-US">
                <a:solidFill>
                  <a:srgbClr val="4E4F4E"/>
                </a:solidFill>
                <a:cs typeface="Arial" panose="020B0604020202020204" pitchFamily="34" charset="0"/>
              </a:rPr>
              <a:t>, treatment-emergent adverse events; </a:t>
            </a:r>
            <a:r>
              <a:rPr lang="en-US" b="1">
                <a:solidFill>
                  <a:srgbClr val="4E4F4E"/>
                </a:solidFill>
                <a:cs typeface="Arial" panose="020B0604020202020204" pitchFamily="34" charset="0"/>
              </a:rPr>
              <a:t>TLS</a:t>
            </a:r>
            <a:r>
              <a:rPr lang="en-US">
                <a:solidFill>
                  <a:srgbClr val="4E4F4E"/>
                </a:solidFill>
                <a:cs typeface="Arial" panose="020B0604020202020204" pitchFamily="34" charset="0"/>
              </a:rPr>
              <a:t>, tumor lysis syndrome. </a:t>
            </a:r>
          </a:p>
          <a:p>
            <a:r>
              <a:rPr lang="en-US" b="1">
                <a:solidFill>
                  <a:srgbClr val="4E4F4E"/>
                </a:solidFill>
                <a:cs typeface="Arial" panose="020B0604020202020204" pitchFamily="34" charset="0"/>
              </a:rPr>
              <a:t>Li C,</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7558 presented at ASCO 2023. Li C,</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P626 presented at EHA2023.</a:t>
            </a:r>
          </a:p>
        </p:txBody>
      </p:sp>
      <p:sp>
        <p:nvSpPr>
          <p:cNvPr id="4" name="Rechteck 3">
            <a:extLst>
              <a:ext uri="{FF2B5EF4-FFF2-40B4-BE49-F238E27FC236}">
                <a16:creationId xmlns:a16="http://schemas.microsoft.com/office/drawing/2014/main" id="{86B42D6B-91E4-E0D4-EE94-EFEFC6178390}"/>
              </a:ext>
            </a:extLst>
          </p:cNvPr>
          <p:cNvSpPr/>
          <p:nvPr/>
        </p:nvSpPr>
        <p:spPr>
          <a:xfrm>
            <a:off x="5638149" y="5875186"/>
            <a:ext cx="1381125" cy="2275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b="1" err="1">
                <a:solidFill>
                  <a:schemeClr val="tx1"/>
                </a:solidFill>
              </a:rPr>
              <a:t>Patients</a:t>
            </a:r>
            <a:r>
              <a:rPr lang="de-DE" sz="1400" b="1">
                <a:solidFill>
                  <a:schemeClr val="tx1"/>
                </a:solidFill>
              </a:rPr>
              <a:t>, %</a:t>
            </a:r>
          </a:p>
        </p:txBody>
      </p:sp>
      <p:sp>
        <p:nvSpPr>
          <p:cNvPr id="6" name="Rectangle 12">
            <a:extLst>
              <a:ext uri="{FF2B5EF4-FFF2-40B4-BE49-F238E27FC236}">
                <a16:creationId xmlns:a16="http://schemas.microsoft.com/office/drawing/2014/main" id="{36157ABE-7D46-F800-B47B-EB8FB183AD7B}"/>
              </a:ext>
            </a:extLst>
          </p:cNvPr>
          <p:cNvSpPr/>
          <p:nvPr/>
        </p:nvSpPr>
        <p:spPr>
          <a:xfrm>
            <a:off x="9120187" y="1666800"/>
            <a:ext cx="2663825" cy="188010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t" anchorCtr="0">
            <a:spAutoFit/>
          </a:bodyPr>
          <a:lstStyle/>
          <a:p>
            <a:pPr marL="187200" indent="-187200">
              <a:spcAft>
                <a:spcPts val="1200"/>
              </a:spcAft>
              <a:buClr>
                <a:schemeClr val="accent2"/>
              </a:buClr>
              <a:buFont typeface="Arial" panose="020B0604020202020204" pitchFamily="34" charset="0"/>
              <a:buChar char="•"/>
            </a:pPr>
            <a:r>
              <a:rPr lang="en-US" sz="1400">
                <a:solidFill>
                  <a:schemeClr val="tx1"/>
                </a:solidFill>
              </a:rPr>
              <a:t>Most TEAEs observed in this study were grade 1 or 2; the most common grade ≥3 was neutropenia (33.3%)</a:t>
            </a:r>
          </a:p>
          <a:p>
            <a:pPr marL="187200" indent="-187200">
              <a:spcAft>
                <a:spcPts val="1200"/>
              </a:spcAft>
              <a:buClr>
                <a:schemeClr val="accent2"/>
              </a:buClr>
              <a:buFont typeface="Arial" panose="020B0604020202020204" pitchFamily="34" charset="0"/>
              <a:buChar char="•"/>
            </a:pPr>
            <a:r>
              <a:rPr lang="en-US" sz="1400">
                <a:solidFill>
                  <a:schemeClr val="tx1"/>
                </a:solidFill>
              </a:rPr>
              <a:t>No clinical TLS occurred in any patient </a:t>
            </a:r>
          </a:p>
        </p:txBody>
      </p:sp>
    </p:spTree>
    <p:extLst>
      <p:ext uri="{BB962C8B-B14F-4D97-AF65-F5344CB8AC3E}">
        <p14:creationId xmlns:p14="http://schemas.microsoft.com/office/powerpoint/2010/main" val="4394466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F40442-5CE0-63C3-177D-5ECAE0352F9E}"/>
              </a:ext>
            </a:extLst>
          </p:cNvPr>
          <p:cNvSpPr>
            <a:spLocks noGrp="1"/>
          </p:cNvSpPr>
          <p:nvPr>
            <p:ph type="ftr" sz="quarter" idx="10"/>
          </p:nvPr>
        </p:nvSpPr>
        <p:spPr/>
        <p:txBody>
          <a:bodyPr/>
          <a:lstStyle/>
          <a:p>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a:solidFill>
                  <a:srgbClr val="4E4F4E"/>
                </a:solidFill>
                <a:cs typeface="Arial" panose="020B0604020202020204" pitchFamily="34" charset="0"/>
              </a:rPr>
              <a:t>NHL</a:t>
            </a:r>
            <a:r>
              <a:rPr lang="en-US">
                <a:solidFill>
                  <a:srgbClr val="4E4F4E"/>
                </a:solidFill>
                <a:cs typeface="Arial" panose="020B0604020202020204" pitchFamily="34" charset="0"/>
              </a:rPr>
              <a:t>, non-Hodgkin’s lymphoma; </a:t>
            </a:r>
            <a:r>
              <a:rPr lang="en-US" b="1">
                <a:solidFill>
                  <a:srgbClr val="4E4F4E"/>
                </a:solidFill>
                <a:cs typeface="Arial" panose="020B0604020202020204" pitchFamily="34" charset="0"/>
              </a:rPr>
              <a:t>R/R</a:t>
            </a:r>
            <a:r>
              <a:rPr lang="en-US">
                <a:solidFill>
                  <a:srgbClr val="4E4F4E"/>
                </a:solidFill>
                <a:cs typeface="Arial" panose="020B0604020202020204" pitchFamily="34" charset="0"/>
              </a:rPr>
              <a:t>, relapsed/refractory; </a:t>
            </a:r>
            <a:r>
              <a:rPr lang="en-US" b="1">
                <a:solidFill>
                  <a:srgbClr val="4E4F4E"/>
                </a:solidFill>
                <a:cs typeface="Arial" panose="020B0604020202020204" pitchFamily="34" charset="0"/>
              </a:rPr>
              <a:t>SLL</a:t>
            </a:r>
            <a:r>
              <a:rPr lang="en-US">
                <a:solidFill>
                  <a:srgbClr val="4E4F4E"/>
                </a:solidFill>
                <a:cs typeface="Arial" panose="020B0604020202020204" pitchFamily="34" charset="0"/>
              </a:rPr>
              <a:t>, small lymphocytic lymphoma; </a:t>
            </a:r>
            <a:r>
              <a:rPr lang="en-US" b="1">
                <a:solidFill>
                  <a:srgbClr val="4E4F4E"/>
                </a:solidFill>
                <a:cs typeface="Arial" panose="020B0604020202020204" pitchFamily="34" charset="0"/>
              </a:rPr>
              <a:t>TLS</a:t>
            </a:r>
            <a:r>
              <a:rPr lang="en-US">
                <a:solidFill>
                  <a:srgbClr val="4E4F4E"/>
                </a:solidFill>
                <a:cs typeface="Arial" panose="020B0604020202020204" pitchFamily="34" charset="0"/>
              </a:rPr>
              <a:t>, tumor lysis syndrome. </a:t>
            </a:r>
          </a:p>
          <a:p>
            <a:r>
              <a:rPr lang="en-US" b="1">
                <a:solidFill>
                  <a:srgbClr val="4E4F4E"/>
                </a:solidFill>
                <a:cs typeface="Arial" panose="020B0604020202020204" pitchFamily="34" charset="0"/>
              </a:rPr>
              <a:t>Li C,</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7558 presented at ASCO 2023. Li C,</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et al. Abstract P626 presented at EHA2023.</a:t>
            </a:r>
          </a:p>
        </p:txBody>
      </p:sp>
      <p:sp>
        <p:nvSpPr>
          <p:cNvPr id="3" name="Title 2">
            <a:extLst>
              <a:ext uri="{FF2B5EF4-FFF2-40B4-BE49-F238E27FC236}">
                <a16:creationId xmlns:a16="http://schemas.microsoft.com/office/drawing/2014/main" id="{D8A8A4EF-61F8-FCEC-6811-653CAFDA3544}"/>
              </a:ext>
            </a:extLst>
          </p:cNvPr>
          <p:cNvSpPr>
            <a:spLocks noGrp="1"/>
          </p:cNvSpPr>
          <p:nvPr>
            <p:ph type="title"/>
          </p:nvPr>
        </p:nvSpPr>
        <p:spPr/>
        <p:txBody>
          <a:bodyPr/>
          <a:lstStyle/>
          <a:p>
            <a:r>
              <a:rPr lang="en-US"/>
              <a:t>Conclusions </a:t>
            </a:r>
          </a:p>
        </p:txBody>
      </p:sp>
      <p:sp>
        <p:nvSpPr>
          <p:cNvPr id="5" name="Content Placeholder 4">
            <a:extLst>
              <a:ext uri="{FF2B5EF4-FFF2-40B4-BE49-F238E27FC236}">
                <a16:creationId xmlns:a16="http://schemas.microsoft.com/office/drawing/2014/main" id="{7215C462-31EC-64FC-869D-A39EF3423368}"/>
              </a:ext>
            </a:extLst>
          </p:cNvPr>
          <p:cNvSpPr>
            <a:spLocks noGrp="1"/>
          </p:cNvSpPr>
          <p:nvPr>
            <p:ph idx="1"/>
          </p:nvPr>
        </p:nvSpPr>
        <p:spPr/>
        <p:txBody>
          <a:bodyPr>
            <a:normAutofit/>
          </a:bodyPr>
          <a:lstStyle/>
          <a:p>
            <a:r>
              <a:rPr lang="en-US"/>
              <a:t>These initial results from indicated that BGB-11417 monotherapy, at all tested doses up to 640 mg, was well tolerated without dose-dependent increases in toxicity</a:t>
            </a:r>
          </a:p>
          <a:p>
            <a:r>
              <a:rPr lang="en-US"/>
              <a:t>The risk of TLS was low and manageable in this study, with no clinical TLS observed</a:t>
            </a:r>
          </a:p>
          <a:p>
            <a:r>
              <a:rPr lang="en-US"/>
              <a:t>Initial antitumor activity of BGB-11417 monotherapy was promising; responses were observed in patients with R/R CLL/SLL at lower dose levels</a:t>
            </a:r>
          </a:p>
          <a:p>
            <a:r>
              <a:rPr lang="en-US"/>
              <a:t>Preliminary antitumor activity was observed in patients with NHL with BGB-11417 monotherapy; further expansion data are being generated</a:t>
            </a:r>
          </a:p>
        </p:txBody>
      </p:sp>
    </p:spTree>
    <p:extLst>
      <p:ext uri="{BB962C8B-B14F-4D97-AF65-F5344CB8AC3E}">
        <p14:creationId xmlns:p14="http://schemas.microsoft.com/office/powerpoint/2010/main" val="156020543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1DD818-CCC6-21C7-AC5A-036E13A5EDB0}"/>
              </a:ext>
            </a:extLst>
          </p:cNvPr>
          <p:cNvSpPr>
            <a:spLocks noGrp="1"/>
          </p:cNvSpPr>
          <p:nvPr>
            <p:ph type="title"/>
          </p:nvPr>
        </p:nvSpPr>
        <p:spPr/>
        <p:txBody>
          <a:bodyPr/>
          <a:lstStyle/>
          <a:p>
            <a:r>
              <a:rPr lang="en-US"/>
              <a:t>Zanubrutinib </a:t>
            </a:r>
            <a:br>
              <a:rPr lang="en-US"/>
            </a:br>
            <a:r>
              <a:rPr lang="en-US"/>
              <a:t>in B-cell malignancies </a:t>
            </a:r>
            <a:br>
              <a:rPr lang="en-US"/>
            </a:br>
            <a:r>
              <a:rPr lang="en-US"/>
              <a:t>who are intolerant </a:t>
            </a:r>
            <a:br>
              <a:rPr lang="en-US"/>
            </a:br>
            <a:r>
              <a:rPr lang="en-US"/>
              <a:t>of ibrutinib and/or acalabrutinib</a:t>
            </a:r>
          </a:p>
        </p:txBody>
      </p:sp>
      <p:sp>
        <p:nvSpPr>
          <p:cNvPr id="6" name="Text Placeholder 5">
            <a:extLst>
              <a:ext uri="{FF2B5EF4-FFF2-40B4-BE49-F238E27FC236}">
                <a16:creationId xmlns:a16="http://schemas.microsoft.com/office/drawing/2014/main" id="{F6D4BE76-F2EA-B186-5E52-E8D1924EA15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2713982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Elbow Connector 21">
            <a:extLst>
              <a:ext uri="{FF2B5EF4-FFF2-40B4-BE49-F238E27FC236}">
                <a16:creationId xmlns:a16="http://schemas.microsoft.com/office/drawing/2014/main" id="{89560444-F503-682E-14D7-BE5C24B8ED82}"/>
              </a:ext>
            </a:extLst>
          </p:cNvPr>
          <p:cNvCxnSpPr>
            <a:cxnSpLocks/>
            <a:stCxn id="16" idx="3"/>
            <a:endCxn id="9" idx="1"/>
          </p:cNvCxnSpPr>
          <p:nvPr/>
        </p:nvCxnSpPr>
        <p:spPr>
          <a:xfrm>
            <a:off x="8738853" y="3125813"/>
            <a:ext cx="813160" cy="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FE3B22C7-7D3D-93CE-8D26-CE4B85B6A84F}"/>
              </a:ext>
            </a:extLst>
          </p:cNvPr>
          <p:cNvSpPr>
            <a:spLocks noGrp="1"/>
          </p:cNvSpPr>
          <p:nvPr>
            <p:ph type="ftr" sz="quarter" idx="13"/>
          </p:nvPr>
        </p:nvSpPr>
        <p:spPr>
          <a:xfrm>
            <a:off x="407989" y="6057907"/>
            <a:ext cx="8532812" cy="611181"/>
          </a:xfrm>
        </p:spPr>
        <p:txBody>
          <a:bodyPr/>
          <a:lstStyle/>
          <a:p>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Study enrolment and follow-up are ongoing.</a:t>
            </a:r>
          </a:p>
          <a:p>
            <a:r>
              <a:rPr lang="en-US" b="1">
                <a:solidFill>
                  <a:srgbClr val="4E4F4E"/>
                </a:solidFill>
                <a:cs typeface="Arial" panose="020B0604020202020204" pitchFamily="34" charset="0"/>
              </a:rPr>
              <a:t>BID, </a:t>
            </a:r>
            <a:r>
              <a:rPr lang="en-US">
                <a:solidFill>
                  <a:srgbClr val="4E4F4E"/>
                </a:solidFill>
                <a:cs typeface="Arial" panose="020B0604020202020204" pitchFamily="34" charset="0"/>
              </a:rPr>
              <a:t>twice daily; </a:t>
            </a:r>
            <a:r>
              <a:rPr lang="en-US" b="1">
                <a:solidFill>
                  <a:srgbClr val="4E4F4E"/>
                </a:solidFill>
                <a:cs typeface="Arial" panose="020B0604020202020204" pitchFamily="34" charset="0"/>
              </a:rPr>
              <a:t>BTKi</a:t>
            </a:r>
            <a:r>
              <a:rPr lang="en-US">
                <a:solidFill>
                  <a:srgbClr val="4E4F4E"/>
                </a:solidFill>
                <a:cs typeface="Arial" panose="020B0604020202020204" pitchFamily="34" charset="0"/>
              </a:rPr>
              <a:t>, Bruton’s tyrosine kinase inhibitor; </a:t>
            </a:r>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a:solidFill>
                  <a:srgbClr val="4E4F4E"/>
                </a:solidFill>
                <a:cs typeface="Arial" panose="020B0604020202020204" pitchFamily="34" charset="0"/>
              </a:rPr>
              <a:t>ECOG PS</a:t>
            </a:r>
            <a:r>
              <a:rPr lang="en-US">
                <a:solidFill>
                  <a:srgbClr val="4E4F4E"/>
                </a:solidFill>
                <a:cs typeface="Arial" panose="020B0604020202020204" pitchFamily="34" charset="0"/>
              </a:rPr>
              <a:t>, Eastern Cooperative Oncology Group performance status; </a:t>
            </a:r>
            <a:r>
              <a:rPr lang="en-US" b="1">
                <a:solidFill>
                  <a:srgbClr val="4E4F4E"/>
                </a:solidFill>
                <a:cs typeface="Arial" panose="020B0604020202020204" pitchFamily="34" charset="0"/>
              </a:rPr>
              <a:t>MCL</a:t>
            </a:r>
            <a:r>
              <a:rPr lang="en-US">
                <a:solidFill>
                  <a:srgbClr val="4E4F4E"/>
                </a:solidFill>
                <a:cs typeface="Arial" panose="020B0604020202020204" pitchFamily="34" charset="0"/>
              </a:rPr>
              <a:t>, mantle cell lymphoma; </a:t>
            </a:r>
            <a:r>
              <a:rPr lang="en-US" b="1">
                <a:solidFill>
                  <a:srgbClr val="4E4F4E"/>
                </a:solidFill>
                <a:cs typeface="Arial" panose="020B0604020202020204" pitchFamily="34" charset="0"/>
              </a:rPr>
              <a:t>MZL</a:t>
            </a:r>
            <a:r>
              <a:rPr lang="en-US">
                <a:solidFill>
                  <a:srgbClr val="4E4F4E"/>
                </a:solidFill>
                <a:cs typeface="Arial" panose="020B0604020202020204" pitchFamily="34" charset="0"/>
              </a:rPr>
              <a:t>, marginal zone lymphoma; </a:t>
            </a:r>
            <a:r>
              <a:rPr lang="en-US" b="1">
                <a:solidFill>
                  <a:srgbClr val="4E4F4E"/>
                </a:solidFill>
                <a:cs typeface="Arial" panose="020B0604020202020204" pitchFamily="34" charset="0"/>
              </a:rPr>
              <a:t>PD</a:t>
            </a:r>
            <a:r>
              <a:rPr lang="en-US">
                <a:solidFill>
                  <a:srgbClr val="4E4F4E"/>
                </a:solidFill>
                <a:cs typeface="Arial" panose="020B0604020202020204" pitchFamily="34" charset="0"/>
              </a:rPr>
              <a:t>, progressive disease; </a:t>
            </a:r>
            <a:r>
              <a:rPr lang="en-US" b="1">
                <a:solidFill>
                  <a:srgbClr val="4E4F4E"/>
                </a:solidFill>
                <a:cs typeface="Arial" panose="020B0604020202020204" pitchFamily="34" charset="0"/>
              </a:rPr>
              <a:t>QD</a:t>
            </a:r>
            <a:r>
              <a:rPr lang="en-US">
                <a:solidFill>
                  <a:srgbClr val="4E4F4E"/>
                </a:solidFill>
                <a:cs typeface="Arial" panose="020B0604020202020204" pitchFamily="34" charset="0"/>
              </a:rPr>
              <a:t>, once daily; </a:t>
            </a:r>
            <a:r>
              <a:rPr lang="en-US" b="1">
                <a:solidFill>
                  <a:srgbClr val="4E4F4E"/>
                </a:solidFill>
                <a:cs typeface="Arial" panose="020B0604020202020204" pitchFamily="34" charset="0"/>
              </a:rPr>
              <a:t>SLL, </a:t>
            </a:r>
            <a:r>
              <a:rPr lang="en-US">
                <a:solidFill>
                  <a:srgbClr val="4E4F4E"/>
                </a:solidFill>
                <a:cs typeface="Arial" panose="020B0604020202020204" pitchFamily="34" charset="0"/>
              </a:rPr>
              <a:t>small lymphocytic lymphoma; </a:t>
            </a:r>
            <a:r>
              <a:rPr lang="en-US" b="1">
                <a:solidFill>
                  <a:srgbClr val="4E4F4E"/>
                </a:solidFill>
                <a:cs typeface="Arial" panose="020B0604020202020204" pitchFamily="34" charset="0"/>
              </a:rPr>
              <a:t>WM, </a:t>
            </a:r>
            <a:r>
              <a:rPr lang="en-US">
                <a:solidFill>
                  <a:srgbClr val="4E4F4E"/>
                </a:solidFill>
                <a:cs typeface="Arial" panose="020B0604020202020204" pitchFamily="34" charset="0"/>
              </a:rPr>
              <a:t>Waldenström’s macroglobulinemia. </a:t>
            </a:r>
          </a:p>
          <a:p>
            <a:r>
              <a:rPr lang="en-US" b="1" err="1">
                <a:solidFill>
                  <a:srgbClr val="4E4F4E"/>
                </a:solidFill>
                <a:cs typeface="Arial" panose="020B0604020202020204" pitchFamily="34" charset="0"/>
              </a:rPr>
              <a:t>Shadman</a:t>
            </a:r>
            <a:r>
              <a:rPr lang="en-US" b="1">
                <a:solidFill>
                  <a:srgbClr val="4E4F4E"/>
                </a:solidFill>
                <a:cs typeface="Arial" panose="020B0604020202020204" pitchFamily="34" charset="0"/>
              </a:rPr>
              <a:t> M, et al. Abstract P633 presented at EHA2023.</a:t>
            </a:r>
            <a:endParaRPr lang="en-GB"/>
          </a:p>
        </p:txBody>
      </p:sp>
      <p:sp>
        <p:nvSpPr>
          <p:cNvPr id="6" name="Rectangle 5">
            <a:extLst>
              <a:ext uri="{FF2B5EF4-FFF2-40B4-BE49-F238E27FC236}">
                <a16:creationId xmlns:a16="http://schemas.microsoft.com/office/drawing/2014/main" id="{EF3C4546-A1E1-8ADF-B064-B36E7CD45D8E}"/>
              </a:ext>
            </a:extLst>
          </p:cNvPr>
          <p:cNvSpPr/>
          <p:nvPr/>
        </p:nvSpPr>
        <p:spPr>
          <a:xfrm>
            <a:off x="416533" y="1993951"/>
            <a:ext cx="2232000" cy="2263724"/>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t" anchorCtr="0">
            <a:noAutofit/>
          </a:bodyPr>
          <a:lstStyle/>
          <a:p>
            <a:pPr algn="ctr">
              <a:spcAft>
                <a:spcPts val="1200"/>
              </a:spcAft>
            </a:pPr>
            <a:r>
              <a:rPr lang="en-GB" sz="1400">
                <a:effectLst/>
                <a:latin typeface="+mj-lt"/>
              </a:rPr>
              <a:t> </a:t>
            </a:r>
            <a:r>
              <a:rPr lang="en-GB" sz="1400" b="1">
                <a:effectLst/>
                <a:latin typeface="+mj-lt"/>
              </a:rPr>
              <a:t>Eligible patients </a:t>
            </a:r>
          </a:p>
          <a:p>
            <a:pPr marL="171450" indent="-171450">
              <a:spcAft>
                <a:spcPts val="1200"/>
              </a:spcAft>
              <a:buFont typeface="Arial" panose="020B0604020202020204" pitchFamily="34" charset="0"/>
              <a:buChar char="•"/>
            </a:pPr>
            <a:r>
              <a:rPr lang="en-GB" sz="1400">
                <a:effectLst/>
                <a:latin typeface="+mj-lt"/>
              </a:rPr>
              <a:t>Previously treated patients with CLL/SLL, MCL, MZL, or WM intolerant of prior BTKi</a:t>
            </a:r>
          </a:p>
          <a:p>
            <a:pPr marL="171450" indent="-171450">
              <a:spcAft>
                <a:spcPts val="1200"/>
              </a:spcAft>
              <a:buFont typeface="Arial" panose="020B0604020202020204" pitchFamily="34" charset="0"/>
              <a:buChar char="•"/>
            </a:pPr>
            <a:r>
              <a:rPr lang="en-GB" sz="1400">
                <a:effectLst/>
                <a:latin typeface="+mj-lt"/>
              </a:rPr>
              <a:t>ECOG PS ≤2 </a:t>
            </a:r>
            <a:endParaRPr lang="en-US" sz="1400">
              <a:latin typeface="+mj-lt"/>
            </a:endParaRPr>
          </a:p>
        </p:txBody>
      </p:sp>
      <p:sp>
        <p:nvSpPr>
          <p:cNvPr id="7" name="Rectangle 6">
            <a:extLst>
              <a:ext uri="{FF2B5EF4-FFF2-40B4-BE49-F238E27FC236}">
                <a16:creationId xmlns:a16="http://schemas.microsoft.com/office/drawing/2014/main" id="{EB60A6EC-4397-379A-5B03-CC0A12E54B0D}"/>
              </a:ext>
            </a:extLst>
          </p:cNvPr>
          <p:cNvSpPr/>
          <p:nvPr/>
        </p:nvSpPr>
        <p:spPr>
          <a:xfrm>
            <a:off x="3461693" y="1993951"/>
            <a:ext cx="2232000" cy="1008000"/>
          </a:xfrm>
          <a:prstGeom prst="rect">
            <a:avLst/>
          </a:prstGeom>
          <a:solidFill>
            <a:srgbClr val="DBA7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1400" b="1">
                <a:latin typeface="+mj-lt"/>
              </a:rPr>
              <a:t>Cohort 1</a:t>
            </a:r>
          </a:p>
          <a:p>
            <a:pPr algn="ctr"/>
            <a:r>
              <a:rPr lang="en-US" sz="1400">
                <a:latin typeface="+mj-lt"/>
              </a:rPr>
              <a:t>Intolerant of only ibrutinib</a:t>
            </a:r>
          </a:p>
          <a:p>
            <a:pPr algn="ctr"/>
            <a:r>
              <a:rPr lang="en-US" sz="1400">
                <a:latin typeface="+mj-lt"/>
              </a:rPr>
              <a:t>n=57 </a:t>
            </a:r>
          </a:p>
        </p:txBody>
      </p:sp>
      <p:sp>
        <p:nvSpPr>
          <p:cNvPr id="8" name="Rectangle 7">
            <a:extLst>
              <a:ext uri="{FF2B5EF4-FFF2-40B4-BE49-F238E27FC236}">
                <a16:creationId xmlns:a16="http://schemas.microsoft.com/office/drawing/2014/main" id="{2C584F92-FD5D-2288-2D0D-BF5E9B48C4A9}"/>
              </a:ext>
            </a:extLst>
          </p:cNvPr>
          <p:cNvSpPr/>
          <p:nvPr/>
        </p:nvSpPr>
        <p:spPr>
          <a:xfrm>
            <a:off x="3461693" y="3249675"/>
            <a:ext cx="2232000" cy="100800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1400" b="1">
                <a:latin typeface="+mj-lt"/>
              </a:rPr>
              <a:t>Cohort 2</a:t>
            </a:r>
          </a:p>
          <a:p>
            <a:pPr algn="ctr"/>
            <a:r>
              <a:rPr lang="en-US" sz="1400">
                <a:latin typeface="+mj-lt"/>
              </a:rPr>
              <a:t>Intolerant of acalabrutinib ± ibrutinib </a:t>
            </a:r>
          </a:p>
          <a:p>
            <a:pPr algn="ctr"/>
            <a:r>
              <a:rPr lang="en-US" sz="1400">
                <a:latin typeface="+mj-lt"/>
              </a:rPr>
              <a:t>n=25</a:t>
            </a:r>
          </a:p>
        </p:txBody>
      </p:sp>
      <p:sp>
        <p:nvSpPr>
          <p:cNvPr id="9" name="Rectangle 8">
            <a:extLst>
              <a:ext uri="{FF2B5EF4-FFF2-40B4-BE49-F238E27FC236}">
                <a16:creationId xmlns:a16="http://schemas.microsoft.com/office/drawing/2014/main" id="{11D1DA85-7C97-0587-58F1-8C22661204EB}"/>
              </a:ext>
            </a:extLst>
          </p:cNvPr>
          <p:cNvSpPr/>
          <p:nvPr/>
        </p:nvSpPr>
        <p:spPr>
          <a:xfrm>
            <a:off x="9552013" y="2478150"/>
            <a:ext cx="2232000" cy="129532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360000" bIns="108000" rtlCol="0" anchor="t" anchorCtr="0">
            <a:noAutofit/>
          </a:bodyPr>
          <a:lstStyle/>
          <a:p>
            <a:r>
              <a:rPr lang="en-GB" sz="1400">
                <a:solidFill>
                  <a:schemeClr val="tx1"/>
                </a:solidFill>
                <a:effectLst/>
                <a:latin typeface="+mj-lt"/>
              </a:rPr>
              <a:t>Treatment until PD, unacceptable toxicity, treatment consent withdrawal, or study </a:t>
            </a:r>
            <a:r>
              <a:rPr lang="en-GB" sz="1400" err="1">
                <a:solidFill>
                  <a:schemeClr val="tx1"/>
                </a:solidFill>
                <a:effectLst/>
                <a:latin typeface="+mj-lt"/>
              </a:rPr>
              <a:t>termination</a:t>
            </a:r>
            <a:r>
              <a:rPr lang="en-GB" sz="1400" baseline="30000" err="1">
                <a:solidFill>
                  <a:schemeClr val="tx1"/>
                </a:solidFill>
                <a:effectLst/>
                <a:latin typeface="+mj-lt"/>
              </a:rPr>
              <a:t>a</a:t>
            </a:r>
            <a:endParaRPr lang="en-US" sz="1400">
              <a:solidFill>
                <a:schemeClr val="tx1"/>
              </a:solidFill>
              <a:latin typeface="+mj-lt"/>
            </a:endParaRPr>
          </a:p>
        </p:txBody>
      </p:sp>
      <p:cxnSp>
        <p:nvCxnSpPr>
          <p:cNvPr id="10" name="Elbow Connector 9">
            <a:extLst>
              <a:ext uri="{FF2B5EF4-FFF2-40B4-BE49-F238E27FC236}">
                <a16:creationId xmlns:a16="http://schemas.microsoft.com/office/drawing/2014/main" id="{12F8D015-8F7D-39F5-2328-DD791E9FB78F}"/>
              </a:ext>
            </a:extLst>
          </p:cNvPr>
          <p:cNvCxnSpPr>
            <a:cxnSpLocks/>
          </p:cNvCxnSpPr>
          <p:nvPr/>
        </p:nvCxnSpPr>
        <p:spPr>
          <a:xfrm flipV="1">
            <a:off x="2658694" y="2497951"/>
            <a:ext cx="813160" cy="627862"/>
          </a:xfrm>
          <a:prstGeom prst="bentConnector3">
            <a:avLst>
              <a:gd name="adj1" fmla="val 4836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753513F4-4F6D-C125-CB12-2E63E4AC0109}"/>
              </a:ext>
            </a:extLst>
          </p:cNvPr>
          <p:cNvCxnSpPr>
            <a:cxnSpLocks/>
            <a:stCxn id="6" idx="3"/>
            <a:endCxn id="8" idx="1"/>
          </p:cNvCxnSpPr>
          <p:nvPr/>
        </p:nvCxnSpPr>
        <p:spPr>
          <a:xfrm>
            <a:off x="2648533" y="3125813"/>
            <a:ext cx="813160" cy="62786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62DB389-81EC-3257-5CBB-9A8D880EE83D}"/>
              </a:ext>
            </a:extLst>
          </p:cNvPr>
          <p:cNvSpPr/>
          <p:nvPr/>
        </p:nvSpPr>
        <p:spPr>
          <a:xfrm>
            <a:off x="6506853" y="2331410"/>
            <a:ext cx="2232000" cy="158880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ctr">
            <a:spAutoFit/>
          </a:bodyPr>
          <a:lstStyle/>
          <a:p>
            <a:pPr algn="ctr"/>
            <a:r>
              <a:rPr lang="en-GB" sz="1400" b="1">
                <a:solidFill>
                  <a:schemeClr val="bg1"/>
                </a:solidFill>
                <a:effectLst/>
                <a:latin typeface="+mj-lt"/>
              </a:rPr>
              <a:t>Zanubrutinib</a:t>
            </a:r>
          </a:p>
          <a:p>
            <a:pPr algn="ctr"/>
            <a:r>
              <a:rPr lang="en-GB" sz="1400">
                <a:solidFill>
                  <a:schemeClr val="bg1"/>
                </a:solidFill>
                <a:effectLst/>
                <a:latin typeface="+mj-lt"/>
              </a:rPr>
              <a:t>160 mg BID</a:t>
            </a:r>
          </a:p>
          <a:p>
            <a:pPr algn="ctr"/>
            <a:r>
              <a:rPr lang="en-GB" sz="1400">
                <a:solidFill>
                  <a:schemeClr val="bg1"/>
                </a:solidFill>
                <a:effectLst/>
                <a:latin typeface="+mj-lt"/>
              </a:rPr>
              <a:t>or</a:t>
            </a:r>
          </a:p>
          <a:p>
            <a:pPr algn="ctr"/>
            <a:r>
              <a:rPr lang="en-GB" sz="1400">
                <a:solidFill>
                  <a:schemeClr val="bg1"/>
                </a:solidFill>
                <a:effectLst/>
                <a:latin typeface="+mj-lt"/>
              </a:rPr>
              <a:t>320 mg QD</a:t>
            </a:r>
          </a:p>
        </p:txBody>
      </p:sp>
      <p:sp>
        <p:nvSpPr>
          <p:cNvPr id="14" name="Titel 13">
            <a:extLst>
              <a:ext uri="{FF2B5EF4-FFF2-40B4-BE49-F238E27FC236}">
                <a16:creationId xmlns:a16="http://schemas.microsoft.com/office/drawing/2014/main" id="{4B3B4056-4C17-2927-BEBF-BC280A036BC5}"/>
              </a:ext>
            </a:extLst>
          </p:cNvPr>
          <p:cNvSpPr>
            <a:spLocks noGrp="1"/>
          </p:cNvSpPr>
          <p:nvPr>
            <p:ph type="title"/>
          </p:nvPr>
        </p:nvSpPr>
        <p:spPr>
          <a:xfrm>
            <a:off x="416534" y="576394"/>
            <a:ext cx="11367479" cy="662400"/>
          </a:xfrm>
        </p:spPr>
        <p:txBody>
          <a:bodyPr>
            <a:normAutofit fontScale="90000"/>
          </a:bodyPr>
          <a:lstStyle/>
          <a:p>
            <a:r>
              <a:rPr lang="en-GB"/>
              <a:t>Zanubrutinib in B-cell malignancies who are intolerant of ibrutinib and/or acalabrutinib: Study design </a:t>
            </a:r>
          </a:p>
        </p:txBody>
      </p:sp>
      <p:sp>
        <p:nvSpPr>
          <p:cNvPr id="3" name="Textplatzhalter 2">
            <a:extLst>
              <a:ext uri="{FF2B5EF4-FFF2-40B4-BE49-F238E27FC236}">
                <a16:creationId xmlns:a16="http://schemas.microsoft.com/office/drawing/2014/main" id="{B317901C-F5CC-2541-25F8-C3B28D3116EC}"/>
              </a:ext>
            </a:extLst>
          </p:cNvPr>
          <p:cNvSpPr>
            <a:spLocks noGrp="1"/>
          </p:cNvSpPr>
          <p:nvPr>
            <p:ph type="body" sz="quarter" idx="12"/>
          </p:nvPr>
        </p:nvSpPr>
        <p:spPr/>
        <p:txBody>
          <a:bodyPr/>
          <a:lstStyle/>
          <a:p>
            <a:r>
              <a:rPr lang="en-GB"/>
              <a:t>A Phase 2, </a:t>
            </a:r>
            <a:r>
              <a:rPr lang="en-GB" err="1"/>
              <a:t>multicenter</a:t>
            </a:r>
            <a:r>
              <a:rPr lang="en-GB"/>
              <a:t>, single-arm study of in patients with previously treated B-cell lymphoma intolerant of prior treatment with ibrutinib and/or acalabrutinib</a:t>
            </a:r>
          </a:p>
        </p:txBody>
      </p:sp>
      <p:cxnSp>
        <p:nvCxnSpPr>
          <p:cNvPr id="23" name="Elbow Connector 22">
            <a:extLst>
              <a:ext uri="{FF2B5EF4-FFF2-40B4-BE49-F238E27FC236}">
                <a16:creationId xmlns:a16="http://schemas.microsoft.com/office/drawing/2014/main" id="{FE0DFD4C-2D52-CA5A-BDFD-4CD035E8DF33}"/>
              </a:ext>
            </a:extLst>
          </p:cNvPr>
          <p:cNvCxnSpPr>
            <a:stCxn id="7" idx="3"/>
            <a:endCxn id="16" idx="1"/>
          </p:cNvCxnSpPr>
          <p:nvPr/>
        </p:nvCxnSpPr>
        <p:spPr>
          <a:xfrm>
            <a:off x="5693693" y="2497951"/>
            <a:ext cx="813160" cy="62786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92D5D89B-8C5C-18C0-43F7-06D6872BB0F1}"/>
              </a:ext>
            </a:extLst>
          </p:cNvPr>
          <p:cNvCxnSpPr>
            <a:stCxn id="8" idx="3"/>
            <a:endCxn id="16" idx="1"/>
          </p:cNvCxnSpPr>
          <p:nvPr/>
        </p:nvCxnSpPr>
        <p:spPr>
          <a:xfrm flipV="1">
            <a:off x="5693693" y="3125813"/>
            <a:ext cx="813160" cy="62786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6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a:extLst>
              <a:ext uri="{FF2B5EF4-FFF2-40B4-BE49-F238E27FC236}">
                <a16:creationId xmlns:a16="http://schemas.microsoft.com/office/drawing/2014/main" id="{849D3EBC-3CD3-8712-099E-280E356C749D}"/>
              </a:ext>
            </a:extLst>
          </p:cNvPr>
          <p:cNvGraphicFramePr/>
          <p:nvPr>
            <p:extLst>
              <p:ext uri="{D42A27DB-BD31-4B8C-83A1-F6EECF244321}">
                <p14:modId xmlns:p14="http://schemas.microsoft.com/office/powerpoint/2010/main" val="1810004609"/>
              </p:ext>
            </p:extLst>
          </p:nvPr>
        </p:nvGraphicFramePr>
        <p:xfrm>
          <a:off x="393473" y="4506082"/>
          <a:ext cx="6558870" cy="17804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m 13">
            <a:extLst>
              <a:ext uri="{FF2B5EF4-FFF2-40B4-BE49-F238E27FC236}">
                <a16:creationId xmlns:a16="http://schemas.microsoft.com/office/drawing/2014/main" id="{042E880B-9353-E9FA-5E2B-E374323B846F}"/>
              </a:ext>
            </a:extLst>
          </p:cNvPr>
          <p:cNvGraphicFramePr/>
          <p:nvPr>
            <p:extLst>
              <p:ext uri="{D42A27DB-BD31-4B8C-83A1-F6EECF244321}">
                <p14:modId xmlns:p14="http://schemas.microsoft.com/office/powerpoint/2010/main" val="515421209"/>
              </p:ext>
            </p:extLst>
          </p:nvPr>
        </p:nvGraphicFramePr>
        <p:xfrm>
          <a:off x="2375580" y="4506082"/>
          <a:ext cx="6558870" cy="17804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Diagramm 29">
            <a:extLst>
              <a:ext uri="{FF2B5EF4-FFF2-40B4-BE49-F238E27FC236}">
                <a16:creationId xmlns:a16="http://schemas.microsoft.com/office/drawing/2014/main" id="{B89FA3A4-DC8E-61E7-6AC3-EEA5E9CFA60E}"/>
              </a:ext>
            </a:extLst>
          </p:cNvPr>
          <p:cNvGraphicFramePr/>
          <p:nvPr>
            <p:extLst>
              <p:ext uri="{D42A27DB-BD31-4B8C-83A1-F6EECF244321}">
                <p14:modId xmlns:p14="http://schemas.microsoft.com/office/powerpoint/2010/main" val="303790536"/>
              </p:ext>
            </p:extLst>
          </p:nvPr>
        </p:nvGraphicFramePr>
        <p:xfrm>
          <a:off x="6130925" y="3190565"/>
          <a:ext cx="3345446" cy="17804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Diagramm 16">
            <a:extLst>
              <a:ext uri="{FF2B5EF4-FFF2-40B4-BE49-F238E27FC236}">
                <a16:creationId xmlns:a16="http://schemas.microsoft.com/office/drawing/2014/main" id="{B05D5452-1A36-7911-DEFC-B013302F2601}"/>
              </a:ext>
            </a:extLst>
          </p:cNvPr>
          <p:cNvGraphicFramePr/>
          <p:nvPr>
            <p:extLst>
              <p:ext uri="{D42A27DB-BD31-4B8C-83A1-F6EECF244321}">
                <p14:modId xmlns:p14="http://schemas.microsoft.com/office/powerpoint/2010/main" val="46262872"/>
              </p:ext>
            </p:extLst>
          </p:nvPr>
        </p:nvGraphicFramePr>
        <p:xfrm>
          <a:off x="7447465" y="4506082"/>
          <a:ext cx="3345446" cy="178041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Diagramm 10">
            <a:extLst>
              <a:ext uri="{FF2B5EF4-FFF2-40B4-BE49-F238E27FC236}">
                <a16:creationId xmlns:a16="http://schemas.microsoft.com/office/drawing/2014/main" id="{7F73697F-23F0-6DE3-3063-032A8CCCCB7F}"/>
              </a:ext>
            </a:extLst>
          </p:cNvPr>
          <p:cNvGraphicFramePr/>
          <p:nvPr>
            <p:extLst>
              <p:ext uri="{D42A27DB-BD31-4B8C-83A1-F6EECF244321}">
                <p14:modId xmlns:p14="http://schemas.microsoft.com/office/powerpoint/2010/main" val="1000920764"/>
              </p:ext>
            </p:extLst>
          </p:nvPr>
        </p:nvGraphicFramePr>
        <p:xfrm>
          <a:off x="393473" y="3189230"/>
          <a:ext cx="6558870" cy="178041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 name="Diagramm 14">
            <a:extLst>
              <a:ext uri="{FF2B5EF4-FFF2-40B4-BE49-F238E27FC236}">
                <a16:creationId xmlns:a16="http://schemas.microsoft.com/office/drawing/2014/main" id="{7841FFA3-2AEF-34B6-497A-5AA63B2B1C79}"/>
              </a:ext>
            </a:extLst>
          </p:cNvPr>
          <p:cNvGraphicFramePr/>
          <p:nvPr>
            <p:extLst>
              <p:ext uri="{D42A27DB-BD31-4B8C-83A1-F6EECF244321}">
                <p14:modId xmlns:p14="http://schemas.microsoft.com/office/powerpoint/2010/main" val="3596640549"/>
              </p:ext>
            </p:extLst>
          </p:nvPr>
        </p:nvGraphicFramePr>
        <p:xfrm>
          <a:off x="6132513" y="4506082"/>
          <a:ext cx="3345446" cy="178041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8" name="Diagramm 27">
            <a:extLst>
              <a:ext uri="{FF2B5EF4-FFF2-40B4-BE49-F238E27FC236}">
                <a16:creationId xmlns:a16="http://schemas.microsoft.com/office/drawing/2014/main" id="{BEDD010D-9098-6EEE-A370-586702D991C7}"/>
              </a:ext>
            </a:extLst>
          </p:cNvPr>
          <p:cNvGraphicFramePr/>
          <p:nvPr>
            <p:extLst>
              <p:ext uri="{D42A27DB-BD31-4B8C-83A1-F6EECF244321}">
                <p14:modId xmlns:p14="http://schemas.microsoft.com/office/powerpoint/2010/main" val="3229133590"/>
              </p:ext>
            </p:extLst>
          </p:nvPr>
        </p:nvGraphicFramePr>
        <p:xfrm>
          <a:off x="2373992" y="3190565"/>
          <a:ext cx="6558870" cy="178041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9" name="Diagramm 28">
            <a:extLst>
              <a:ext uri="{FF2B5EF4-FFF2-40B4-BE49-F238E27FC236}">
                <a16:creationId xmlns:a16="http://schemas.microsoft.com/office/drawing/2014/main" id="{50C8445E-82F5-F12B-F478-57476CFFB324}"/>
              </a:ext>
            </a:extLst>
          </p:cNvPr>
          <p:cNvGraphicFramePr/>
          <p:nvPr>
            <p:extLst>
              <p:ext uri="{D42A27DB-BD31-4B8C-83A1-F6EECF244321}">
                <p14:modId xmlns:p14="http://schemas.microsoft.com/office/powerpoint/2010/main" val="3457204837"/>
              </p:ext>
            </p:extLst>
          </p:nvPr>
        </p:nvGraphicFramePr>
        <p:xfrm>
          <a:off x="7445877" y="3190565"/>
          <a:ext cx="3345446" cy="178041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2" name="Diagramm 11">
            <a:extLst>
              <a:ext uri="{FF2B5EF4-FFF2-40B4-BE49-F238E27FC236}">
                <a16:creationId xmlns:a16="http://schemas.microsoft.com/office/drawing/2014/main" id="{9651C1AB-055D-4F5F-B1A2-7DCEE71D50DF}"/>
              </a:ext>
            </a:extLst>
          </p:cNvPr>
          <p:cNvGraphicFramePr/>
          <p:nvPr>
            <p:extLst>
              <p:ext uri="{D42A27DB-BD31-4B8C-83A1-F6EECF244321}">
                <p14:modId xmlns:p14="http://schemas.microsoft.com/office/powerpoint/2010/main" val="818464434"/>
              </p:ext>
            </p:extLst>
          </p:nvPr>
        </p:nvGraphicFramePr>
        <p:xfrm>
          <a:off x="393473" y="1856264"/>
          <a:ext cx="6558870" cy="1780418"/>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1" name="Diagramm 30">
            <a:extLst>
              <a:ext uri="{FF2B5EF4-FFF2-40B4-BE49-F238E27FC236}">
                <a16:creationId xmlns:a16="http://schemas.microsoft.com/office/drawing/2014/main" id="{70746E18-F882-99CC-5E17-8C4E9C42F5E0}"/>
              </a:ext>
            </a:extLst>
          </p:cNvPr>
          <p:cNvGraphicFramePr/>
          <p:nvPr>
            <p:extLst>
              <p:ext uri="{D42A27DB-BD31-4B8C-83A1-F6EECF244321}">
                <p14:modId xmlns:p14="http://schemas.microsoft.com/office/powerpoint/2010/main" val="1597121242"/>
              </p:ext>
            </p:extLst>
          </p:nvPr>
        </p:nvGraphicFramePr>
        <p:xfrm>
          <a:off x="2373992" y="1856264"/>
          <a:ext cx="6558870" cy="1780418"/>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2" name="Diagramm 31">
            <a:extLst>
              <a:ext uri="{FF2B5EF4-FFF2-40B4-BE49-F238E27FC236}">
                <a16:creationId xmlns:a16="http://schemas.microsoft.com/office/drawing/2014/main" id="{8CB82676-125D-FA62-5030-954869A9485B}"/>
              </a:ext>
            </a:extLst>
          </p:cNvPr>
          <p:cNvGraphicFramePr/>
          <p:nvPr>
            <p:extLst>
              <p:ext uri="{D42A27DB-BD31-4B8C-83A1-F6EECF244321}">
                <p14:modId xmlns:p14="http://schemas.microsoft.com/office/powerpoint/2010/main" val="1036773217"/>
              </p:ext>
            </p:extLst>
          </p:nvPr>
        </p:nvGraphicFramePr>
        <p:xfrm>
          <a:off x="7445877" y="1856264"/>
          <a:ext cx="3345446" cy="1780418"/>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33" name="Diagramm 32">
            <a:extLst>
              <a:ext uri="{FF2B5EF4-FFF2-40B4-BE49-F238E27FC236}">
                <a16:creationId xmlns:a16="http://schemas.microsoft.com/office/drawing/2014/main" id="{0B6FE16D-50E9-83A0-2C5C-A50D444472C8}"/>
              </a:ext>
            </a:extLst>
          </p:cNvPr>
          <p:cNvGraphicFramePr/>
          <p:nvPr>
            <p:extLst>
              <p:ext uri="{D42A27DB-BD31-4B8C-83A1-F6EECF244321}">
                <p14:modId xmlns:p14="http://schemas.microsoft.com/office/powerpoint/2010/main" val="4188237813"/>
              </p:ext>
            </p:extLst>
          </p:nvPr>
        </p:nvGraphicFramePr>
        <p:xfrm>
          <a:off x="6130925" y="1856264"/>
          <a:ext cx="3345446" cy="1780418"/>
        </p:xfrm>
        <a:graphic>
          <a:graphicData uri="http://schemas.openxmlformats.org/drawingml/2006/chart">
            <c:chart xmlns:c="http://schemas.openxmlformats.org/drawingml/2006/chart" xmlns:r="http://schemas.openxmlformats.org/officeDocument/2006/relationships" r:id="rId14"/>
          </a:graphicData>
        </a:graphic>
      </p:graphicFrame>
      <p:sp>
        <p:nvSpPr>
          <p:cNvPr id="4" name="Footer Placeholder 3">
            <a:extLst>
              <a:ext uri="{FF2B5EF4-FFF2-40B4-BE49-F238E27FC236}">
                <a16:creationId xmlns:a16="http://schemas.microsoft.com/office/drawing/2014/main" id="{08EABC26-B0A5-8964-B613-1FD586B04A78}"/>
              </a:ext>
            </a:extLst>
          </p:cNvPr>
          <p:cNvSpPr>
            <a:spLocks noGrp="1"/>
          </p:cNvSpPr>
          <p:nvPr>
            <p:ph type="ftr" sz="quarter" idx="13"/>
          </p:nvPr>
        </p:nvSpPr>
        <p:spPr>
          <a:xfrm>
            <a:off x="407989" y="6278572"/>
            <a:ext cx="8532812" cy="385200"/>
          </a:xfrm>
        </p:spPr>
        <p:txBody>
          <a:bodyPr/>
          <a:lstStyle/>
          <a:p>
            <a:r>
              <a:rPr lang="en-US" b="1">
                <a:solidFill>
                  <a:srgbClr val="4E4F4E"/>
                </a:solidFill>
                <a:cs typeface="Arial" panose="020B0604020202020204" pitchFamily="34" charset="0"/>
              </a:rPr>
              <a:t>MRD</a:t>
            </a:r>
            <a:r>
              <a:rPr lang="en-US">
                <a:solidFill>
                  <a:srgbClr val="4E4F4E"/>
                </a:solidFill>
                <a:cs typeface="Arial" panose="020B0604020202020204" pitchFamily="34" charset="0"/>
              </a:rPr>
              <a:t>, minimal residual disease; </a:t>
            </a:r>
            <a:r>
              <a:rPr lang="en-US" b="1" err="1">
                <a:solidFill>
                  <a:srgbClr val="4E4F4E"/>
                </a:solidFill>
                <a:cs typeface="Arial" panose="020B0604020202020204" pitchFamily="34" charset="0"/>
              </a:rPr>
              <a:t>uMRD</a:t>
            </a:r>
            <a:r>
              <a:rPr lang="en-US">
                <a:solidFill>
                  <a:srgbClr val="4E4F4E"/>
                </a:solidFill>
                <a:cs typeface="Arial" panose="020B0604020202020204" pitchFamily="34" charset="0"/>
              </a:rPr>
              <a:t>, undetectable minimal residual disease. </a:t>
            </a:r>
          </a:p>
          <a:p>
            <a:r>
              <a:rPr lang="en-US" b="1" err="1">
                <a:solidFill>
                  <a:srgbClr val="4E4F4E"/>
                </a:solidFill>
                <a:cs typeface="Arial" panose="020B0604020202020204" pitchFamily="34" charset="0"/>
              </a:rPr>
              <a:t>Kater</a:t>
            </a:r>
            <a:r>
              <a:rPr lang="en-US" b="1">
                <a:solidFill>
                  <a:srgbClr val="4E4F4E"/>
                </a:solidFill>
                <a:cs typeface="Arial" panose="020B0604020202020204" pitchFamily="34" charset="0"/>
              </a:rPr>
              <a:t> A, et al. Abstract S148 presented at EHA2023.</a:t>
            </a:r>
            <a:endParaRPr lang="en-GB"/>
          </a:p>
        </p:txBody>
      </p:sp>
      <p:sp>
        <p:nvSpPr>
          <p:cNvPr id="18" name="Rechteck 17">
            <a:extLst>
              <a:ext uri="{FF2B5EF4-FFF2-40B4-BE49-F238E27FC236}">
                <a16:creationId xmlns:a16="http://schemas.microsoft.com/office/drawing/2014/main" id="{6B648915-677E-C257-BCED-59AF55F1F9F0}"/>
              </a:ext>
            </a:extLst>
          </p:cNvPr>
          <p:cNvSpPr/>
          <p:nvPr/>
        </p:nvSpPr>
        <p:spPr>
          <a:xfrm>
            <a:off x="407988" y="4670425"/>
            <a:ext cx="2563812" cy="381000"/>
          </a:xfrm>
          <a:prstGeom prst="rect">
            <a:avLst/>
          </a:prstGeom>
          <a:gradFill>
            <a:gsLst>
              <a:gs pos="49000">
                <a:schemeClr val="accent5"/>
              </a:gs>
              <a:gs pos="50000">
                <a:schemeClr val="accent3">
                  <a:lumMod val="40000"/>
                  <a:lumOff val="6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50" b="1"/>
              <a:t>Arm B: </a:t>
            </a:r>
            <a:r>
              <a:rPr lang="de-DE" sz="1050" b="1" err="1"/>
              <a:t>uMRD</a:t>
            </a:r>
            <a:r>
              <a:rPr lang="de-DE" sz="1050" b="1"/>
              <a:t> </a:t>
            </a:r>
            <a:r>
              <a:rPr lang="de-DE" sz="1050" b="1" err="1"/>
              <a:t>randomized</a:t>
            </a:r>
            <a:r>
              <a:rPr lang="de-DE" sz="1050" b="1"/>
              <a:t> </a:t>
            </a:r>
            <a:r>
              <a:rPr lang="de-DE" sz="1050" b="1" err="1"/>
              <a:t>to</a:t>
            </a:r>
            <a:r>
              <a:rPr lang="de-DE" sz="1050" b="1"/>
              <a:t> </a:t>
            </a:r>
            <a:r>
              <a:rPr lang="de-DE" sz="1050" b="1" err="1"/>
              <a:t>observation</a:t>
            </a:r>
            <a:r>
              <a:rPr lang="de-DE" sz="1050" b="1"/>
              <a:t> (N=48)</a:t>
            </a:r>
          </a:p>
        </p:txBody>
      </p:sp>
      <p:sp>
        <p:nvSpPr>
          <p:cNvPr id="19" name="Rechteck 18">
            <a:extLst>
              <a:ext uri="{FF2B5EF4-FFF2-40B4-BE49-F238E27FC236}">
                <a16:creationId xmlns:a16="http://schemas.microsoft.com/office/drawing/2014/main" id="{3EF380C6-A926-C287-2139-E576070B9913}"/>
              </a:ext>
            </a:extLst>
          </p:cNvPr>
          <p:cNvSpPr/>
          <p:nvPr/>
        </p:nvSpPr>
        <p:spPr>
          <a:xfrm>
            <a:off x="407988" y="3381977"/>
            <a:ext cx="2563812" cy="381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50" b="1"/>
              <a:t>Arm A: </a:t>
            </a:r>
            <a:r>
              <a:rPr lang="de-DE" sz="1050" b="1" err="1"/>
              <a:t>uMRD</a:t>
            </a:r>
            <a:r>
              <a:rPr lang="de-DE" sz="1050" b="1"/>
              <a:t> </a:t>
            </a:r>
            <a:r>
              <a:rPr lang="de-DE" sz="1050" b="1" err="1"/>
              <a:t>randomized</a:t>
            </a:r>
            <a:r>
              <a:rPr lang="de-DE" sz="1050" b="1"/>
              <a:t> </a:t>
            </a:r>
            <a:r>
              <a:rPr lang="de-DE" sz="1050" b="1" err="1"/>
              <a:t>to</a:t>
            </a:r>
            <a:r>
              <a:rPr lang="de-DE" sz="1050" b="1"/>
              <a:t> </a:t>
            </a:r>
            <a:r>
              <a:rPr lang="de-DE" sz="1050" b="1" err="1"/>
              <a:t>continued</a:t>
            </a:r>
            <a:r>
              <a:rPr lang="de-DE" sz="1050" b="1"/>
              <a:t> </a:t>
            </a:r>
            <a:r>
              <a:rPr lang="de-DE" sz="1050" b="1" err="1"/>
              <a:t>ibrutinib</a:t>
            </a:r>
            <a:r>
              <a:rPr lang="de-DE" sz="1050" b="1"/>
              <a:t> (N=24)</a:t>
            </a:r>
          </a:p>
        </p:txBody>
      </p:sp>
      <p:sp>
        <p:nvSpPr>
          <p:cNvPr id="20" name="Rechteck 19">
            <a:extLst>
              <a:ext uri="{FF2B5EF4-FFF2-40B4-BE49-F238E27FC236}">
                <a16:creationId xmlns:a16="http://schemas.microsoft.com/office/drawing/2014/main" id="{93884815-57FB-2B37-5842-019360C50CE2}"/>
              </a:ext>
            </a:extLst>
          </p:cNvPr>
          <p:cNvSpPr/>
          <p:nvPr/>
        </p:nvSpPr>
        <p:spPr>
          <a:xfrm>
            <a:off x="407988" y="1998218"/>
            <a:ext cx="2563812" cy="381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50" b="1"/>
              <a:t>Non </a:t>
            </a:r>
            <a:r>
              <a:rPr lang="de-DE" sz="1050" b="1" err="1"/>
              <a:t>randomized</a:t>
            </a:r>
            <a:r>
              <a:rPr lang="de-DE" sz="1050" b="1"/>
              <a:t> (N=116)</a:t>
            </a:r>
          </a:p>
        </p:txBody>
      </p:sp>
      <p:sp>
        <p:nvSpPr>
          <p:cNvPr id="21" name="Rechteck 20">
            <a:extLst>
              <a:ext uri="{FF2B5EF4-FFF2-40B4-BE49-F238E27FC236}">
                <a16:creationId xmlns:a16="http://schemas.microsoft.com/office/drawing/2014/main" id="{B9FC31FC-A6C2-893B-D889-380F0FCFDD76}"/>
              </a:ext>
            </a:extLst>
          </p:cNvPr>
          <p:cNvSpPr/>
          <p:nvPr/>
        </p:nvSpPr>
        <p:spPr>
          <a:xfrm>
            <a:off x="10363201" y="4771513"/>
            <a:ext cx="1420812" cy="11307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b="1">
                <a:solidFill>
                  <a:schemeClr val="tx1"/>
                </a:solidFill>
              </a:rPr>
              <a:t>8 (17%) =</a:t>
            </a:r>
          </a:p>
          <a:p>
            <a:r>
              <a:rPr lang="de-DE" sz="1200">
                <a:solidFill>
                  <a:schemeClr val="tx1"/>
                </a:solidFill>
              </a:rPr>
              <a:t>2 </a:t>
            </a:r>
            <a:r>
              <a:rPr lang="de-DE" sz="1200" err="1">
                <a:solidFill>
                  <a:schemeClr val="tx1"/>
                </a:solidFill>
              </a:rPr>
              <a:t>deaths</a:t>
            </a:r>
            <a:endParaRPr lang="de-DE" sz="1200">
              <a:solidFill>
                <a:schemeClr val="tx1"/>
              </a:solidFill>
            </a:endParaRPr>
          </a:p>
          <a:p>
            <a:r>
              <a:rPr lang="de-DE" sz="1200">
                <a:solidFill>
                  <a:schemeClr val="tx1"/>
                </a:solidFill>
              </a:rPr>
              <a:t>1 </a:t>
            </a:r>
            <a:r>
              <a:rPr lang="de-DE" sz="1200" err="1">
                <a:solidFill>
                  <a:schemeClr val="tx1"/>
                </a:solidFill>
              </a:rPr>
              <a:t>toxicity</a:t>
            </a:r>
            <a:r>
              <a:rPr lang="de-DE" sz="1200">
                <a:solidFill>
                  <a:schemeClr val="tx1"/>
                </a:solidFill>
              </a:rPr>
              <a:t> (2%)</a:t>
            </a:r>
          </a:p>
          <a:p>
            <a:r>
              <a:rPr lang="de-DE" sz="1200">
                <a:solidFill>
                  <a:schemeClr val="tx1"/>
                </a:solidFill>
              </a:rPr>
              <a:t>1 </a:t>
            </a:r>
            <a:r>
              <a:rPr lang="de-DE" sz="1200" err="1">
                <a:solidFill>
                  <a:schemeClr val="tx1"/>
                </a:solidFill>
              </a:rPr>
              <a:t>progression</a:t>
            </a:r>
            <a:endParaRPr lang="de-DE" sz="1200">
              <a:solidFill>
                <a:schemeClr val="tx1"/>
              </a:solidFill>
            </a:endParaRPr>
          </a:p>
          <a:p>
            <a:r>
              <a:rPr lang="de-DE" sz="1200">
                <a:solidFill>
                  <a:schemeClr val="tx1"/>
                </a:solidFill>
              </a:rPr>
              <a:t>4 </a:t>
            </a:r>
            <a:r>
              <a:rPr lang="de-DE" sz="1200" err="1">
                <a:solidFill>
                  <a:schemeClr val="tx1"/>
                </a:solidFill>
              </a:rPr>
              <a:t>other</a:t>
            </a:r>
            <a:r>
              <a:rPr lang="de-DE" sz="1200">
                <a:solidFill>
                  <a:schemeClr val="tx1"/>
                </a:solidFill>
              </a:rPr>
              <a:t> </a:t>
            </a:r>
            <a:r>
              <a:rPr lang="de-DE" sz="1200" err="1">
                <a:solidFill>
                  <a:schemeClr val="tx1"/>
                </a:solidFill>
              </a:rPr>
              <a:t>reasons</a:t>
            </a:r>
            <a:endParaRPr lang="de-DE" sz="1200">
              <a:solidFill>
                <a:schemeClr val="tx1"/>
              </a:solidFill>
            </a:endParaRPr>
          </a:p>
        </p:txBody>
      </p:sp>
      <p:cxnSp>
        <p:nvCxnSpPr>
          <p:cNvPr id="23" name="Gerade Verbindung mit Pfeil 22">
            <a:extLst>
              <a:ext uri="{FF2B5EF4-FFF2-40B4-BE49-F238E27FC236}">
                <a16:creationId xmlns:a16="http://schemas.microsoft.com/office/drawing/2014/main" id="{CFADE891-FF97-3830-197F-345D78CA3682}"/>
              </a:ext>
            </a:extLst>
          </p:cNvPr>
          <p:cNvCxnSpPr/>
          <p:nvPr/>
        </p:nvCxnSpPr>
        <p:spPr>
          <a:xfrm>
            <a:off x="9858375" y="5689600"/>
            <a:ext cx="50482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id="{A443CD70-F765-FFBA-9028-D17FB4CAA5E2}"/>
              </a:ext>
            </a:extLst>
          </p:cNvPr>
          <p:cNvSpPr/>
          <p:nvPr/>
        </p:nvSpPr>
        <p:spPr>
          <a:xfrm>
            <a:off x="10363201" y="3451688"/>
            <a:ext cx="1420812" cy="11307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b="1">
                <a:solidFill>
                  <a:schemeClr val="tx1"/>
                </a:solidFill>
              </a:rPr>
              <a:t>13 (54%) =</a:t>
            </a:r>
          </a:p>
          <a:p>
            <a:r>
              <a:rPr lang="de-DE" sz="1200">
                <a:solidFill>
                  <a:schemeClr val="tx1"/>
                </a:solidFill>
              </a:rPr>
              <a:t>1 </a:t>
            </a:r>
            <a:r>
              <a:rPr lang="de-DE" sz="1200" err="1">
                <a:solidFill>
                  <a:schemeClr val="tx1"/>
                </a:solidFill>
              </a:rPr>
              <a:t>deaths</a:t>
            </a:r>
            <a:endParaRPr lang="de-DE" sz="1200">
              <a:solidFill>
                <a:schemeClr val="tx1"/>
              </a:solidFill>
            </a:endParaRPr>
          </a:p>
          <a:p>
            <a:r>
              <a:rPr lang="de-DE" sz="1200">
                <a:solidFill>
                  <a:schemeClr val="tx1"/>
                </a:solidFill>
              </a:rPr>
              <a:t>6 </a:t>
            </a:r>
            <a:r>
              <a:rPr lang="de-DE" sz="1200" err="1">
                <a:solidFill>
                  <a:schemeClr val="tx1"/>
                </a:solidFill>
              </a:rPr>
              <a:t>toxicities</a:t>
            </a:r>
            <a:r>
              <a:rPr lang="de-DE" sz="1200">
                <a:solidFill>
                  <a:schemeClr val="tx1"/>
                </a:solidFill>
              </a:rPr>
              <a:t> (25%)</a:t>
            </a:r>
          </a:p>
          <a:p>
            <a:r>
              <a:rPr lang="de-DE" sz="1200">
                <a:solidFill>
                  <a:schemeClr val="tx1"/>
                </a:solidFill>
              </a:rPr>
              <a:t>1 </a:t>
            </a:r>
            <a:r>
              <a:rPr lang="de-DE" sz="1200" err="1">
                <a:solidFill>
                  <a:schemeClr val="tx1"/>
                </a:solidFill>
              </a:rPr>
              <a:t>progression</a:t>
            </a:r>
            <a:endParaRPr lang="de-DE" sz="1200">
              <a:solidFill>
                <a:schemeClr val="tx1"/>
              </a:solidFill>
            </a:endParaRPr>
          </a:p>
          <a:p>
            <a:r>
              <a:rPr lang="de-DE" sz="1200">
                <a:solidFill>
                  <a:schemeClr val="tx1"/>
                </a:solidFill>
              </a:rPr>
              <a:t>2 </a:t>
            </a:r>
            <a:r>
              <a:rPr lang="de-DE" sz="1200" err="1">
                <a:solidFill>
                  <a:schemeClr val="tx1"/>
                </a:solidFill>
              </a:rPr>
              <a:t>refusal</a:t>
            </a:r>
            <a:endParaRPr lang="de-DE" sz="1200">
              <a:solidFill>
                <a:schemeClr val="tx1"/>
              </a:solidFill>
            </a:endParaRPr>
          </a:p>
          <a:p>
            <a:r>
              <a:rPr lang="de-DE" sz="1200">
                <a:solidFill>
                  <a:schemeClr val="tx1"/>
                </a:solidFill>
              </a:rPr>
              <a:t>3 </a:t>
            </a:r>
            <a:r>
              <a:rPr lang="de-DE" sz="1200" err="1">
                <a:solidFill>
                  <a:schemeClr val="tx1"/>
                </a:solidFill>
              </a:rPr>
              <a:t>other</a:t>
            </a:r>
            <a:r>
              <a:rPr lang="de-DE" sz="1200">
                <a:solidFill>
                  <a:schemeClr val="tx1"/>
                </a:solidFill>
              </a:rPr>
              <a:t> </a:t>
            </a:r>
            <a:r>
              <a:rPr lang="de-DE" sz="1200" err="1">
                <a:solidFill>
                  <a:schemeClr val="tx1"/>
                </a:solidFill>
              </a:rPr>
              <a:t>reasons</a:t>
            </a:r>
            <a:endParaRPr lang="de-DE" sz="1200">
              <a:solidFill>
                <a:schemeClr val="tx1"/>
              </a:solidFill>
            </a:endParaRPr>
          </a:p>
        </p:txBody>
      </p:sp>
      <p:cxnSp>
        <p:nvCxnSpPr>
          <p:cNvPr id="25" name="Gerade Verbindung mit Pfeil 24">
            <a:extLst>
              <a:ext uri="{FF2B5EF4-FFF2-40B4-BE49-F238E27FC236}">
                <a16:creationId xmlns:a16="http://schemas.microsoft.com/office/drawing/2014/main" id="{19C78DE6-459B-CDAD-ED6B-99AE28199794}"/>
              </a:ext>
            </a:extLst>
          </p:cNvPr>
          <p:cNvCxnSpPr/>
          <p:nvPr/>
        </p:nvCxnSpPr>
        <p:spPr>
          <a:xfrm>
            <a:off x="9858375" y="4207850"/>
            <a:ext cx="50482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Rechteck 25">
            <a:extLst>
              <a:ext uri="{FF2B5EF4-FFF2-40B4-BE49-F238E27FC236}">
                <a16:creationId xmlns:a16="http://schemas.microsoft.com/office/drawing/2014/main" id="{9D0827C8-A035-16B2-C261-A3BFC4918FF2}"/>
              </a:ext>
            </a:extLst>
          </p:cNvPr>
          <p:cNvSpPr/>
          <p:nvPr/>
        </p:nvSpPr>
        <p:spPr>
          <a:xfrm>
            <a:off x="10363200" y="2130419"/>
            <a:ext cx="1420812" cy="11307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6000" rtlCol="0" anchor="ctr"/>
          <a:lstStyle/>
          <a:p>
            <a:r>
              <a:rPr lang="de-DE" sz="1200" b="1">
                <a:solidFill>
                  <a:schemeClr val="tx1"/>
                </a:solidFill>
              </a:rPr>
              <a:t>36 (31%) =</a:t>
            </a:r>
          </a:p>
          <a:p>
            <a:r>
              <a:rPr lang="de-DE" sz="1200">
                <a:solidFill>
                  <a:schemeClr val="tx1"/>
                </a:solidFill>
              </a:rPr>
              <a:t>3 </a:t>
            </a:r>
            <a:r>
              <a:rPr lang="de-DE" sz="1200" err="1">
                <a:solidFill>
                  <a:schemeClr val="tx1"/>
                </a:solidFill>
              </a:rPr>
              <a:t>deaths</a:t>
            </a:r>
            <a:endParaRPr lang="de-DE" sz="1200">
              <a:solidFill>
                <a:schemeClr val="tx1"/>
              </a:solidFill>
            </a:endParaRPr>
          </a:p>
          <a:p>
            <a:r>
              <a:rPr lang="de-DE" sz="1200">
                <a:solidFill>
                  <a:schemeClr val="tx1"/>
                </a:solidFill>
              </a:rPr>
              <a:t>19 </a:t>
            </a:r>
            <a:r>
              <a:rPr lang="de-DE" sz="1200" err="1">
                <a:solidFill>
                  <a:schemeClr val="tx1"/>
                </a:solidFill>
              </a:rPr>
              <a:t>toxicities</a:t>
            </a:r>
            <a:r>
              <a:rPr lang="de-DE" sz="1200">
                <a:solidFill>
                  <a:schemeClr val="tx1"/>
                </a:solidFill>
              </a:rPr>
              <a:t> (16%)</a:t>
            </a:r>
          </a:p>
          <a:p>
            <a:r>
              <a:rPr lang="de-DE" sz="1200">
                <a:solidFill>
                  <a:schemeClr val="tx1"/>
                </a:solidFill>
              </a:rPr>
              <a:t>2 </a:t>
            </a:r>
            <a:r>
              <a:rPr lang="de-DE" sz="1200" err="1">
                <a:solidFill>
                  <a:schemeClr val="tx1"/>
                </a:solidFill>
              </a:rPr>
              <a:t>progression</a:t>
            </a:r>
            <a:endParaRPr lang="de-DE" sz="1200">
              <a:solidFill>
                <a:schemeClr val="tx1"/>
              </a:solidFill>
            </a:endParaRPr>
          </a:p>
          <a:p>
            <a:r>
              <a:rPr lang="de-DE" sz="1200">
                <a:solidFill>
                  <a:schemeClr val="tx1"/>
                </a:solidFill>
              </a:rPr>
              <a:t>2 </a:t>
            </a:r>
            <a:r>
              <a:rPr lang="de-DE" sz="1200" err="1">
                <a:solidFill>
                  <a:schemeClr val="tx1"/>
                </a:solidFill>
              </a:rPr>
              <a:t>refusal</a:t>
            </a:r>
            <a:endParaRPr lang="de-DE" sz="1200">
              <a:solidFill>
                <a:schemeClr val="tx1"/>
              </a:solidFill>
            </a:endParaRPr>
          </a:p>
          <a:p>
            <a:r>
              <a:rPr lang="de-DE" sz="1200">
                <a:solidFill>
                  <a:schemeClr val="tx1"/>
                </a:solidFill>
              </a:rPr>
              <a:t>10 </a:t>
            </a:r>
            <a:r>
              <a:rPr lang="de-DE" sz="1200" err="1">
                <a:solidFill>
                  <a:schemeClr val="tx1"/>
                </a:solidFill>
              </a:rPr>
              <a:t>other</a:t>
            </a:r>
            <a:r>
              <a:rPr lang="de-DE" sz="1200">
                <a:solidFill>
                  <a:schemeClr val="tx1"/>
                </a:solidFill>
              </a:rPr>
              <a:t> </a:t>
            </a:r>
            <a:r>
              <a:rPr lang="de-DE" sz="1200" err="1">
                <a:solidFill>
                  <a:schemeClr val="tx1"/>
                </a:solidFill>
              </a:rPr>
              <a:t>reasons</a:t>
            </a:r>
            <a:endParaRPr lang="de-DE" sz="1200">
              <a:solidFill>
                <a:schemeClr val="tx1"/>
              </a:solidFill>
            </a:endParaRPr>
          </a:p>
        </p:txBody>
      </p:sp>
      <p:cxnSp>
        <p:nvCxnSpPr>
          <p:cNvPr id="27" name="Gerade Verbindung mit Pfeil 26">
            <a:extLst>
              <a:ext uri="{FF2B5EF4-FFF2-40B4-BE49-F238E27FC236}">
                <a16:creationId xmlns:a16="http://schemas.microsoft.com/office/drawing/2014/main" id="{89E2F888-46D5-7F7B-8D15-C961C39AED91}"/>
              </a:ext>
            </a:extLst>
          </p:cNvPr>
          <p:cNvCxnSpPr/>
          <p:nvPr/>
        </p:nvCxnSpPr>
        <p:spPr>
          <a:xfrm>
            <a:off x="9858374" y="2849630"/>
            <a:ext cx="50482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Titel 8">
            <a:extLst>
              <a:ext uri="{FF2B5EF4-FFF2-40B4-BE49-F238E27FC236}">
                <a16:creationId xmlns:a16="http://schemas.microsoft.com/office/drawing/2014/main" id="{A2EEA3D1-3B69-9661-8EBE-306190E9CB71}"/>
              </a:ext>
            </a:extLst>
          </p:cNvPr>
          <p:cNvSpPr>
            <a:spLocks noGrp="1"/>
          </p:cNvSpPr>
          <p:nvPr>
            <p:ph type="title"/>
          </p:nvPr>
        </p:nvSpPr>
        <p:spPr/>
        <p:txBody>
          <a:bodyPr/>
          <a:lstStyle/>
          <a:p>
            <a:r>
              <a:rPr lang="en-GB"/>
              <a:t>MRD responses</a:t>
            </a:r>
          </a:p>
        </p:txBody>
      </p:sp>
      <p:sp>
        <p:nvSpPr>
          <p:cNvPr id="13" name="Textplatzhalter 12">
            <a:extLst>
              <a:ext uri="{FF2B5EF4-FFF2-40B4-BE49-F238E27FC236}">
                <a16:creationId xmlns:a16="http://schemas.microsoft.com/office/drawing/2014/main" id="{0CD6AA4C-3EC4-EDB4-6449-C2BE6EB3C781}"/>
              </a:ext>
            </a:extLst>
          </p:cNvPr>
          <p:cNvSpPr>
            <a:spLocks noGrp="1"/>
          </p:cNvSpPr>
          <p:nvPr>
            <p:ph type="body" sz="quarter" idx="12"/>
          </p:nvPr>
        </p:nvSpPr>
        <p:spPr/>
        <p:txBody>
          <a:bodyPr/>
          <a:lstStyle/>
          <a:p>
            <a:r>
              <a:rPr lang="en-GB"/>
              <a:t>MRD responses from randomization + 3 years (month 51)</a:t>
            </a:r>
          </a:p>
        </p:txBody>
      </p:sp>
      <p:cxnSp>
        <p:nvCxnSpPr>
          <p:cNvPr id="56" name="Gerader Verbinder 36">
            <a:extLst>
              <a:ext uri="{FF2B5EF4-FFF2-40B4-BE49-F238E27FC236}">
                <a16:creationId xmlns:a16="http://schemas.microsoft.com/office/drawing/2014/main" id="{2B5163D4-D9D1-9F3C-32A8-611F458770E4}"/>
              </a:ext>
            </a:extLst>
          </p:cNvPr>
          <p:cNvCxnSpPr>
            <a:cxnSpLocks/>
          </p:cNvCxnSpPr>
          <p:nvPr/>
        </p:nvCxnSpPr>
        <p:spPr>
          <a:xfrm>
            <a:off x="3870960" y="3260595"/>
            <a:ext cx="62398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35">
            <a:extLst>
              <a:ext uri="{FF2B5EF4-FFF2-40B4-BE49-F238E27FC236}">
                <a16:creationId xmlns:a16="http://schemas.microsoft.com/office/drawing/2014/main" id="{A33E01BB-E0F0-6551-6180-03CB1100BDB5}"/>
              </a:ext>
            </a:extLst>
          </p:cNvPr>
          <p:cNvCxnSpPr>
            <a:cxnSpLocks/>
          </p:cNvCxnSpPr>
          <p:nvPr/>
        </p:nvCxnSpPr>
        <p:spPr>
          <a:xfrm>
            <a:off x="3870960" y="4586815"/>
            <a:ext cx="62398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34">
            <a:extLst>
              <a:ext uri="{FF2B5EF4-FFF2-40B4-BE49-F238E27FC236}">
                <a16:creationId xmlns:a16="http://schemas.microsoft.com/office/drawing/2014/main" id="{2797AA7F-4684-6C02-C3AF-166235D2D1C3}"/>
              </a:ext>
            </a:extLst>
          </p:cNvPr>
          <p:cNvCxnSpPr>
            <a:cxnSpLocks/>
          </p:cNvCxnSpPr>
          <p:nvPr/>
        </p:nvCxnSpPr>
        <p:spPr>
          <a:xfrm>
            <a:off x="3870960" y="5908573"/>
            <a:ext cx="62398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03295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963847C-8206-4285-13F6-564723DD6582}"/>
              </a:ext>
            </a:extLst>
          </p:cNvPr>
          <p:cNvSpPr>
            <a:spLocks noGrp="1"/>
          </p:cNvSpPr>
          <p:nvPr>
            <p:ph type="ftr" sz="quarter" idx="10"/>
          </p:nvPr>
        </p:nvSpPr>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No intolerance events recurred at a higher grade.</a:t>
            </a:r>
          </a:p>
          <a:p>
            <a:r>
              <a:rPr lang="en-US" b="1">
                <a:solidFill>
                  <a:srgbClr val="4E4F4E"/>
                </a:solidFill>
                <a:cs typeface="Arial" panose="020B0604020202020204" pitchFamily="34" charset="0"/>
              </a:rPr>
              <a:t>AE, </a:t>
            </a:r>
            <a:r>
              <a:rPr lang="en-US">
                <a:solidFill>
                  <a:srgbClr val="4E4F4E"/>
                </a:solidFill>
                <a:cs typeface="Arial" panose="020B0604020202020204" pitchFamily="34" charset="0"/>
              </a:rPr>
              <a:t>adverse event; </a:t>
            </a:r>
            <a:r>
              <a:rPr lang="en-US" b="1">
                <a:solidFill>
                  <a:srgbClr val="4E4F4E"/>
                </a:solidFill>
                <a:cs typeface="Arial" panose="020B0604020202020204" pitchFamily="34" charset="0"/>
              </a:rPr>
              <a:t>ALT</a:t>
            </a:r>
            <a:r>
              <a:rPr lang="en-US">
                <a:solidFill>
                  <a:srgbClr val="4E4F4E"/>
                </a:solidFill>
                <a:cs typeface="Arial" panose="020B0604020202020204" pitchFamily="34" charset="0"/>
              </a:rPr>
              <a:t>, alanine aminotransferase; </a:t>
            </a:r>
            <a:r>
              <a:rPr lang="en-US" b="1">
                <a:solidFill>
                  <a:srgbClr val="4E4F4E"/>
                </a:solidFill>
                <a:cs typeface="Arial" panose="020B0604020202020204" pitchFamily="34" charset="0"/>
              </a:rPr>
              <a:t>AST</a:t>
            </a:r>
            <a:r>
              <a:rPr lang="en-US">
                <a:solidFill>
                  <a:srgbClr val="4E4F4E"/>
                </a:solidFill>
                <a:cs typeface="Arial" panose="020B0604020202020204" pitchFamily="34" charset="0"/>
              </a:rPr>
              <a:t>, aspartate aminotransferase.</a:t>
            </a:r>
          </a:p>
          <a:p>
            <a:r>
              <a:rPr lang="en-US" b="1" err="1">
                <a:solidFill>
                  <a:srgbClr val="4E4F4E"/>
                </a:solidFill>
                <a:cs typeface="Arial" panose="020B0604020202020204" pitchFamily="34" charset="0"/>
              </a:rPr>
              <a:t>Shadman</a:t>
            </a:r>
            <a:r>
              <a:rPr lang="en-US" b="1">
                <a:solidFill>
                  <a:srgbClr val="4E4F4E"/>
                </a:solidFill>
                <a:cs typeface="Arial" panose="020B0604020202020204" pitchFamily="34" charset="0"/>
              </a:rPr>
              <a:t> M, et al. Abstract P633 presented at EHA2023.</a:t>
            </a:r>
            <a:endParaRPr lang="en-GB"/>
          </a:p>
        </p:txBody>
      </p:sp>
      <p:graphicFrame>
        <p:nvGraphicFramePr>
          <p:cNvPr id="3" name="Diagramm 2">
            <a:extLst>
              <a:ext uri="{FF2B5EF4-FFF2-40B4-BE49-F238E27FC236}">
                <a16:creationId xmlns:a16="http://schemas.microsoft.com/office/drawing/2014/main" id="{BBB7B5F5-B7A1-59CB-FBF6-1528F0F8D8A8}"/>
              </a:ext>
            </a:extLst>
          </p:cNvPr>
          <p:cNvGraphicFramePr/>
          <p:nvPr>
            <p:extLst>
              <p:ext uri="{D42A27DB-BD31-4B8C-83A1-F6EECF244321}">
                <p14:modId xmlns:p14="http://schemas.microsoft.com/office/powerpoint/2010/main" val="1584091043"/>
              </p:ext>
            </p:extLst>
          </p:nvPr>
        </p:nvGraphicFramePr>
        <p:xfrm>
          <a:off x="2360709" y="1421060"/>
          <a:ext cx="4076663" cy="2775226"/>
        </p:xfrm>
        <a:graphic>
          <a:graphicData uri="http://schemas.openxmlformats.org/drawingml/2006/chart">
            <c:chart xmlns:c="http://schemas.openxmlformats.org/drawingml/2006/chart" xmlns:r="http://schemas.openxmlformats.org/officeDocument/2006/relationships" r:id="rId3"/>
          </a:graphicData>
        </a:graphic>
      </p:graphicFrame>
      <p:sp>
        <p:nvSpPr>
          <p:cNvPr id="204" name="Rechteck 203">
            <a:extLst>
              <a:ext uri="{FF2B5EF4-FFF2-40B4-BE49-F238E27FC236}">
                <a16:creationId xmlns:a16="http://schemas.microsoft.com/office/drawing/2014/main" id="{E90AA751-4A1B-C199-1B85-BD949E11E6EE}"/>
              </a:ext>
            </a:extLst>
          </p:cNvPr>
          <p:cNvSpPr/>
          <p:nvPr/>
        </p:nvSpPr>
        <p:spPr>
          <a:xfrm>
            <a:off x="409485" y="1976520"/>
            <a:ext cx="155151" cy="24010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rtlCol="0" anchor="ctr"/>
          <a:lstStyle/>
          <a:p>
            <a:pPr algn="r"/>
            <a:r>
              <a:rPr lang="de-DE" sz="1400" b="1" err="1">
                <a:solidFill>
                  <a:schemeClr val="tx1"/>
                </a:solidFill>
              </a:rPr>
              <a:t>Ibrutinib-intolerance</a:t>
            </a:r>
            <a:r>
              <a:rPr lang="de-DE" sz="1400" b="1">
                <a:solidFill>
                  <a:schemeClr val="tx1"/>
                </a:solidFill>
              </a:rPr>
              <a:t> </a:t>
            </a:r>
            <a:r>
              <a:rPr lang="de-DE" sz="1400" b="1" err="1">
                <a:solidFill>
                  <a:schemeClr val="tx1"/>
                </a:solidFill>
              </a:rPr>
              <a:t>events</a:t>
            </a:r>
            <a:endParaRPr lang="de-DE" sz="1400" b="1">
              <a:solidFill>
                <a:schemeClr val="tx1"/>
              </a:solidFill>
            </a:endParaRPr>
          </a:p>
        </p:txBody>
      </p:sp>
      <p:grpSp>
        <p:nvGrpSpPr>
          <p:cNvPr id="30" name="Gruppieren 29">
            <a:extLst>
              <a:ext uri="{FF2B5EF4-FFF2-40B4-BE49-F238E27FC236}">
                <a16:creationId xmlns:a16="http://schemas.microsoft.com/office/drawing/2014/main" id="{24C77EF7-8EBC-BA39-FA88-9392AA6FC627}"/>
              </a:ext>
            </a:extLst>
          </p:cNvPr>
          <p:cNvGrpSpPr/>
          <p:nvPr/>
        </p:nvGrpSpPr>
        <p:grpSpPr>
          <a:xfrm>
            <a:off x="5741489" y="2485414"/>
            <a:ext cx="2071719" cy="953270"/>
            <a:chOff x="5514512" y="2210702"/>
            <a:chExt cx="2071719" cy="953270"/>
          </a:xfrm>
        </p:grpSpPr>
        <p:sp>
          <p:nvSpPr>
            <p:cNvPr id="10" name="Rechteck 9">
              <a:extLst>
                <a:ext uri="{FF2B5EF4-FFF2-40B4-BE49-F238E27FC236}">
                  <a16:creationId xmlns:a16="http://schemas.microsoft.com/office/drawing/2014/main" id="{6000C8F5-E1CC-0053-91FA-A32A0DF3876D}"/>
                </a:ext>
              </a:extLst>
            </p:cNvPr>
            <p:cNvSpPr/>
            <p:nvPr/>
          </p:nvSpPr>
          <p:spPr>
            <a:xfrm>
              <a:off x="5606645" y="2210702"/>
              <a:ext cx="1979586" cy="2416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r>
                <a:rPr lang="de-DE" sz="1200" err="1">
                  <a:solidFill>
                    <a:schemeClr val="tx1"/>
                  </a:solidFill>
                </a:rPr>
                <a:t>Did</a:t>
              </a:r>
              <a:r>
                <a:rPr lang="de-DE" sz="1200">
                  <a:solidFill>
                    <a:schemeClr val="tx1"/>
                  </a:solidFill>
                </a:rPr>
                <a:t> not </a:t>
              </a:r>
              <a:r>
                <a:rPr lang="de-DE" sz="1200" err="1">
                  <a:solidFill>
                    <a:schemeClr val="tx1"/>
                  </a:solidFill>
                </a:rPr>
                <a:t>recur</a:t>
              </a:r>
              <a:r>
                <a:rPr lang="de-DE" sz="1200">
                  <a:solidFill>
                    <a:schemeClr val="tx1"/>
                  </a:solidFill>
                </a:rPr>
                <a:t> </a:t>
              </a:r>
            </a:p>
          </p:txBody>
        </p:sp>
        <p:sp>
          <p:nvSpPr>
            <p:cNvPr id="11" name="Rechteck 10">
              <a:extLst>
                <a:ext uri="{FF2B5EF4-FFF2-40B4-BE49-F238E27FC236}">
                  <a16:creationId xmlns:a16="http://schemas.microsoft.com/office/drawing/2014/main" id="{228FE77B-92DB-BB49-5CA7-2C7C7B171B61}"/>
                </a:ext>
              </a:extLst>
            </p:cNvPr>
            <p:cNvSpPr/>
            <p:nvPr/>
          </p:nvSpPr>
          <p:spPr>
            <a:xfrm>
              <a:off x="5606645" y="2447902"/>
              <a:ext cx="1979586" cy="2416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r>
                <a:rPr lang="de-DE" sz="1200" err="1">
                  <a:solidFill>
                    <a:schemeClr val="tx1"/>
                  </a:solidFill>
                </a:rPr>
                <a:t>Recurred</a:t>
              </a:r>
              <a:r>
                <a:rPr lang="de-DE" sz="1200">
                  <a:solidFill>
                    <a:schemeClr val="tx1"/>
                  </a:solidFill>
                </a:rPr>
                <a:t> at </a:t>
              </a:r>
              <a:r>
                <a:rPr lang="de-DE" sz="1200" err="1">
                  <a:solidFill>
                    <a:schemeClr val="tx1"/>
                  </a:solidFill>
                </a:rPr>
                <a:t>lower</a:t>
              </a:r>
              <a:r>
                <a:rPr lang="de-DE" sz="1200">
                  <a:solidFill>
                    <a:schemeClr val="tx1"/>
                  </a:solidFill>
                </a:rPr>
                <a:t> grade </a:t>
              </a:r>
            </a:p>
          </p:txBody>
        </p:sp>
        <p:sp>
          <p:nvSpPr>
            <p:cNvPr id="26" name="Rechteck 25">
              <a:extLst>
                <a:ext uri="{FF2B5EF4-FFF2-40B4-BE49-F238E27FC236}">
                  <a16:creationId xmlns:a16="http://schemas.microsoft.com/office/drawing/2014/main" id="{F9D4B30C-4917-8E84-49C9-33FC7A599733}"/>
                </a:ext>
              </a:extLst>
            </p:cNvPr>
            <p:cNvSpPr/>
            <p:nvPr/>
          </p:nvSpPr>
          <p:spPr>
            <a:xfrm>
              <a:off x="5606645" y="2685102"/>
              <a:ext cx="1979586" cy="2416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r>
                <a:rPr lang="de-DE" sz="1200" err="1">
                  <a:solidFill>
                    <a:schemeClr val="tx1"/>
                  </a:solidFill>
                </a:rPr>
                <a:t>Recurred</a:t>
              </a:r>
              <a:r>
                <a:rPr lang="de-DE" sz="1200">
                  <a:solidFill>
                    <a:schemeClr val="tx1"/>
                  </a:solidFill>
                </a:rPr>
                <a:t> at same grade </a:t>
              </a:r>
            </a:p>
          </p:txBody>
        </p:sp>
        <p:sp>
          <p:nvSpPr>
            <p:cNvPr id="27" name="Rechteck 26">
              <a:extLst>
                <a:ext uri="{FF2B5EF4-FFF2-40B4-BE49-F238E27FC236}">
                  <a16:creationId xmlns:a16="http://schemas.microsoft.com/office/drawing/2014/main" id="{677C0AAA-7129-D3D8-8396-03383BB8D067}"/>
                </a:ext>
              </a:extLst>
            </p:cNvPr>
            <p:cNvSpPr/>
            <p:nvPr/>
          </p:nvSpPr>
          <p:spPr>
            <a:xfrm>
              <a:off x="5606644" y="2922302"/>
              <a:ext cx="1979587" cy="2416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r>
                <a:rPr lang="de-DE" sz="1200" err="1">
                  <a:solidFill>
                    <a:schemeClr val="tx1"/>
                  </a:solidFill>
                </a:rPr>
                <a:t>Recurred</a:t>
              </a:r>
              <a:r>
                <a:rPr lang="de-DE" sz="1200">
                  <a:solidFill>
                    <a:schemeClr val="tx1"/>
                  </a:solidFill>
                </a:rPr>
                <a:t> at </a:t>
              </a:r>
              <a:r>
                <a:rPr lang="de-DE" sz="1200" err="1">
                  <a:solidFill>
                    <a:schemeClr val="tx1"/>
                  </a:solidFill>
                </a:rPr>
                <a:t>higher</a:t>
              </a:r>
              <a:r>
                <a:rPr lang="de-DE" sz="1200">
                  <a:solidFill>
                    <a:schemeClr val="tx1"/>
                  </a:solidFill>
                </a:rPr>
                <a:t> </a:t>
              </a:r>
              <a:r>
                <a:rPr lang="de-DE" sz="1200" err="1">
                  <a:solidFill>
                    <a:schemeClr val="tx1"/>
                  </a:solidFill>
                </a:rPr>
                <a:t>grade</a:t>
              </a:r>
              <a:r>
                <a:rPr lang="de-DE" sz="1200" baseline="30000" err="1">
                  <a:solidFill>
                    <a:schemeClr val="tx1"/>
                  </a:solidFill>
                </a:rPr>
                <a:t>a</a:t>
              </a:r>
              <a:r>
                <a:rPr lang="de-DE" sz="1200">
                  <a:solidFill>
                    <a:schemeClr val="tx1"/>
                  </a:solidFill>
                </a:rPr>
                <a:t> </a:t>
              </a:r>
            </a:p>
          </p:txBody>
        </p:sp>
        <p:sp>
          <p:nvSpPr>
            <p:cNvPr id="65" name="Flussdiagramm: Prozess 64">
              <a:extLst>
                <a:ext uri="{FF2B5EF4-FFF2-40B4-BE49-F238E27FC236}">
                  <a16:creationId xmlns:a16="http://schemas.microsoft.com/office/drawing/2014/main" id="{0880DF68-F463-995F-2C6F-479B39003241}"/>
                </a:ext>
              </a:extLst>
            </p:cNvPr>
            <p:cNvSpPr/>
            <p:nvPr/>
          </p:nvSpPr>
          <p:spPr>
            <a:xfrm>
              <a:off x="5514512" y="2293283"/>
              <a:ext cx="100127" cy="108243"/>
            </a:xfrm>
            <a:prstGeom prst="flowChartProces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Flussdiagramm: Prozess 65">
              <a:extLst>
                <a:ext uri="{FF2B5EF4-FFF2-40B4-BE49-F238E27FC236}">
                  <a16:creationId xmlns:a16="http://schemas.microsoft.com/office/drawing/2014/main" id="{47B21376-E8D5-AC70-A41E-0E9544A0FD41}"/>
                </a:ext>
              </a:extLst>
            </p:cNvPr>
            <p:cNvSpPr/>
            <p:nvPr/>
          </p:nvSpPr>
          <p:spPr>
            <a:xfrm>
              <a:off x="5514512" y="2525194"/>
              <a:ext cx="100127" cy="108243"/>
            </a:xfrm>
            <a:prstGeom prst="flowChartProcess">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Flussdiagramm: Prozess 66">
              <a:extLst>
                <a:ext uri="{FF2B5EF4-FFF2-40B4-BE49-F238E27FC236}">
                  <a16:creationId xmlns:a16="http://schemas.microsoft.com/office/drawing/2014/main" id="{06859201-E4D8-41F6-DD84-D4BD7CD0D291}"/>
                </a:ext>
              </a:extLst>
            </p:cNvPr>
            <p:cNvSpPr/>
            <p:nvPr/>
          </p:nvSpPr>
          <p:spPr>
            <a:xfrm>
              <a:off x="5514512" y="2757105"/>
              <a:ext cx="100127" cy="108243"/>
            </a:xfrm>
            <a:prstGeom prst="flowChartProcess">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Flussdiagramm: Prozess 67">
              <a:extLst>
                <a:ext uri="{FF2B5EF4-FFF2-40B4-BE49-F238E27FC236}">
                  <a16:creationId xmlns:a16="http://schemas.microsoft.com/office/drawing/2014/main" id="{D9E0E9FD-0281-A17A-F21F-D7AA0985A6FA}"/>
                </a:ext>
              </a:extLst>
            </p:cNvPr>
            <p:cNvSpPr/>
            <p:nvPr/>
          </p:nvSpPr>
          <p:spPr>
            <a:xfrm>
              <a:off x="5514512" y="2989016"/>
              <a:ext cx="100127" cy="108243"/>
            </a:xfrm>
            <a:prstGeom prst="flowChartProcess">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Rectangle 12">
            <a:extLst>
              <a:ext uri="{FF2B5EF4-FFF2-40B4-BE49-F238E27FC236}">
                <a16:creationId xmlns:a16="http://schemas.microsoft.com/office/drawing/2014/main" id="{C38E05CE-DD3C-03A3-EA9C-9095042D5337}"/>
              </a:ext>
            </a:extLst>
          </p:cNvPr>
          <p:cNvSpPr/>
          <p:nvPr/>
        </p:nvSpPr>
        <p:spPr>
          <a:xfrm>
            <a:off x="9120187" y="1666800"/>
            <a:ext cx="2663825" cy="303156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t" anchorCtr="0">
            <a:noAutofit/>
          </a:bodyPr>
          <a:lstStyle/>
          <a:p>
            <a:pPr marL="187200" indent="-187200">
              <a:spcAft>
                <a:spcPts val="1200"/>
              </a:spcAft>
              <a:buClr>
                <a:schemeClr val="accent2"/>
              </a:buClr>
              <a:buFont typeface="Arial" panose="020B0604020202020204" pitchFamily="34" charset="0"/>
              <a:buChar char="•"/>
            </a:pPr>
            <a:r>
              <a:rPr lang="en-US" sz="1400">
                <a:solidFill>
                  <a:schemeClr val="tx1"/>
                </a:solidFill>
              </a:rPr>
              <a:t>While receiving </a:t>
            </a:r>
            <a:r>
              <a:rPr lang="en-US" sz="1400" err="1">
                <a:solidFill>
                  <a:schemeClr val="tx1"/>
                </a:solidFill>
              </a:rPr>
              <a:t>zanubrutinib</a:t>
            </a:r>
            <a:r>
              <a:rPr lang="en-US" sz="1400">
                <a:solidFill>
                  <a:schemeClr val="tx1"/>
                </a:solidFill>
              </a:rPr>
              <a:t>, 84 of 124 (67.7%) ibrutinib intolerance events did not recur</a:t>
            </a:r>
          </a:p>
          <a:p>
            <a:pPr marL="187200" indent="-187200">
              <a:spcAft>
                <a:spcPts val="1200"/>
              </a:spcAft>
              <a:buClr>
                <a:schemeClr val="accent2"/>
              </a:buClr>
              <a:buFont typeface="Arial" panose="020B0604020202020204" pitchFamily="34" charset="0"/>
              <a:buChar char="•"/>
            </a:pPr>
            <a:r>
              <a:rPr lang="en-US" sz="1400">
                <a:solidFill>
                  <a:schemeClr val="tx1"/>
                </a:solidFill>
              </a:rPr>
              <a:t>Of those AEs that did recur during </a:t>
            </a:r>
            <a:r>
              <a:rPr lang="en-US" sz="1400" err="1">
                <a:solidFill>
                  <a:schemeClr val="tx1"/>
                </a:solidFill>
              </a:rPr>
              <a:t>zanubrutinib</a:t>
            </a:r>
            <a:r>
              <a:rPr lang="en-US" sz="1400">
                <a:solidFill>
                  <a:schemeClr val="tx1"/>
                </a:solidFill>
              </a:rPr>
              <a:t> treatment, none recurred </a:t>
            </a:r>
            <a:br>
              <a:rPr lang="en-US" sz="1400">
                <a:solidFill>
                  <a:schemeClr val="tx1"/>
                </a:solidFill>
              </a:rPr>
            </a:br>
            <a:r>
              <a:rPr lang="en-US" sz="1400">
                <a:solidFill>
                  <a:schemeClr val="tx1"/>
                </a:solidFill>
              </a:rPr>
              <a:t>at a higher grade, and 30 of 40 (75.0%) ibrutinib intolerance events were lower grade</a:t>
            </a:r>
          </a:p>
        </p:txBody>
      </p:sp>
      <p:sp>
        <p:nvSpPr>
          <p:cNvPr id="162" name="Rechteck 161">
            <a:extLst>
              <a:ext uri="{FF2B5EF4-FFF2-40B4-BE49-F238E27FC236}">
                <a16:creationId xmlns:a16="http://schemas.microsoft.com/office/drawing/2014/main" id="{333608D5-056B-2F3E-F7C2-9B855010EF52}"/>
              </a:ext>
            </a:extLst>
          </p:cNvPr>
          <p:cNvSpPr/>
          <p:nvPr/>
        </p:nvSpPr>
        <p:spPr>
          <a:xfrm>
            <a:off x="783401" y="4768391"/>
            <a:ext cx="149757" cy="3446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Fatigue</a:t>
            </a:r>
          </a:p>
        </p:txBody>
      </p:sp>
      <p:sp>
        <p:nvSpPr>
          <p:cNvPr id="163" name="Rechteck 162">
            <a:extLst>
              <a:ext uri="{FF2B5EF4-FFF2-40B4-BE49-F238E27FC236}">
                <a16:creationId xmlns:a16="http://schemas.microsoft.com/office/drawing/2014/main" id="{99AB5CFF-F981-2A44-5A81-32CF92C0807D}"/>
              </a:ext>
            </a:extLst>
          </p:cNvPr>
          <p:cNvSpPr/>
          <p:nvPr/>
        </p:nvSpPr>
        <p:spPr>
          <a:xfrm>
            <a:off x="977303" y="4768391"/>
            <a:ext cx="149757" cy="6075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Hypertension</a:t>
            </a:r>
          </a:p>
        </p:txBody>
      </p:sp>
      <p:sp>
        <p:nvSpPr>
          <p:cNvPr id="164" name="Rechteck 163">
            <a:extLst>
              <a:ext uri="{FF2B5EF4-FFF2-40B4-BE49-F238E27FC236}">
                <a16:creationId xmlns:a16="http://schemas.microsoft.com/office/drawing/2014/main" id="{532D56D8-3CD5-7D8A-5928-C4FE2F0611D1}"/>
              </a:ext>
            </a:extLst>
          </p:cNvPr>
          <p:cNvSpPr/>
          <p:nvPr/>
        </p:nvSpPr>
        <p:spPr>
          <a:xfrm>
            <a:off x="1171205" y="4768391"/>
            <a:ext cx="149757" cy="6973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Atrial </a:t>
            </a:r>
            <a:r>
              <a:rPr lang="de-DE" sz="800" err="1">
                <a:solidFill>
                  <a:schemeClr val="tx1"/>
                </a:solidFill>
              </a:rPr>
              <a:t>fibrillation</a:t>
            </a:r>
            <a:endParaRPr lang="de-DE" sz="800">
              <a:solidFill>
                <a:schemeClr val="tx1"/>
              </a:solidFill>
            </a:endParaRPr>
          </a:p>
        </p:txBody>
      </p:sp>
      <p:sp>
        <p:nvSpPr>
          <p:cNvPr id="165" name="Rechteck 164">
            <a:extLst>
              <a:ext uri="{FF2B5EF4-FFF2-40B4-BE49-F238E27FC236}">
                <a16:creationId xmlns:a16="http://schemas.microsoft.com/office/drawing/2014/main" id="{C3FCDA26-CCF5-35A4-B0B7-20390B45FBC4}"/>
              </a:ext>
            </a:extLst>
          </p:cNvPr>
          <p:cNvSpPr/>
          <p:nvPr/>
        </p:nvSpPr>
        <p:spPr>
          <a:xfrm>
            <a:off x="1365107" y="4768391"/>
            <a:ext cx="149757" cy="4408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Arthralgia</a:t>
            </a:r>
            <a:endParaRPr lang="de-DE" sz="800">
              <a:solidFill>
                <a:schemeClr val="tx1"/>
              </a:solidFill>
            </a:endParaRPr>
          </a:p>
        </p:txBody>
      </p:sp>
      <p:sp>
        <p:nvSpPr>
          <p:cNvPr id="166" name="Rechteck 165">
            <a:extLst>
              <a:ext uri="{FF2B5EF4-FFF2-40B4-BE49-F238E27FC236}">
                <a16:creationId xmlns:a16="http://schemas.microsoft.com/office/drawing/2014/main" id="{CF612543-61A7-AD91-8D4F-EC8E3331C053}"/>
              </a:ext>
            </a:extLst>
          </p:cNvPr>
          <p:cNvSpPr/>
          <p:nvPr/>
        </p:nvSpPr>
        <p:spPr>
          <a:xfrm>
            <a:off x="1559009" y="4768391"/>
            <a:ext cx="149757" cy="2404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Rash</a:t>
            </a:r>
            <a:endParaRPr lang="de-DE" sz="800">
              <a:solidFill>
                <a:schemeClr val="tx1"/>
              </a:solidFill>
            </a:endParaRPr>
          </a:p>
        </p:txBody>
      </p:sp>
      <p:sp>
        <p:nvSpPr>
          <p:cNvPr id="167" name="Rechteck 166">
            <a:extLst>
              <a:ext uri="{FF2B5EF4-FFF2-40B4-BE49-F238E27FC236}">
                <a16:creationId xmlns:a16="http://schemas.microsoft.com/office/drawing/2014/main" id="{78840B04-D95D-ED85-1FF7-1E9BD7214C40}"/>
              </a:ext>
            </a:extLst>
          </p:cNvPr>
          <p:cNvSpPr/>
          <p:nvPr/>
        </p:nvSpPr>
        <p:spPr>
          <a:xfrm>
            <a:off x="1752911" y="4768391"/>
            <a:ext cx="149757" cy="5722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Hemorrhage</a:t>
            </a:r>
            <a:endParaRPr lang="de-DE" sz="800">
              <a:solidFill>
                <a:schemeClr val="tx1"/>
              </a:solidFill>
            </a:endParaRPr>
          </a:p>
        </p:txBody>
      </p:sp>
      <p:sp>
        <p:nvSpPr>
          <p:cNvPr id="168" name="Rechteck 167">
            <a:extLst>
              <a:ext uri="{FF2B5EF4-FFF2-40B4-BE49-F238E27FC236}">
                <a16:creationId xmlns:a16="http://schemas.microsoft.com/office/drawing/2014/main" id="{213953C0-A115-97C7-1B81-DE99BA6D4A6B}"/>
              </a:ext>
            </a:extLst>
          </p:cNvPr>
          <p:cNvSpPr/>
          <p:nvPr/>
        </p:nvSpPr>
        <p:spPr>
          <a:xfrm>
            <a:off x="1946813" y="4768391"/>
            <a:ext cx="149757" cy="4520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Stomatitis</a:t>
            </a:r>
          </a:p>
        </p:txBody>
      </p:sp>
      <p:sp>
        <p:nvSpPr>
          <p:cNvPr id="169" name="Rechteck 168">
            <a:extLst>
              <a:ext uri="{FF2B5EF4-FFF2-40B4-BE49-F238E27FC236}">
                <a16:creationId xmlns:a16="http://schemas.microsoft.com/office/drawing/2014/main" id="{7CC82546-F254-8643-2661-B648DDCC0F4B}"/>
              </a:ext>
            </a:extLst>
          </p:cNvPr>
          <p:cNvSpPr/>
          <p:nvPr/>
        </p:nvSpPr>
        <p:spPr>
          <a:xfrm>
            <a:off x="2140715" y="4768391"/>
            <a:ext cx="149757" cy="3542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Myalgia</a:t>
            </a:r>
            <a:endParaRPr lang="de-DE" sz="800">
              <a:solidFill>
                <a:schemeClr val="tx1"/>
              </a:solidFill>
            </a:endParaRPr>
          </a:p>
        </p:txBody>
      </p:sp>
      <p:sp>
        <p:nvSpPr>
          <p:cNvPr id="170" name="Rechteck 169">
            <a:extLst>
              <a:ext uri="{FF2B5EF4-FFF2-40B4-BE49-F238E27FC236}">
                <a16:creationId xmlns:a16="http://schemas.microsoft.com/office/drawing/2014/main" id="{90BF1D2A-8F6F-6FD7-5C63-1FAB10D1D84A}"/>
              </a:ext>
            </a:extLst>
          </p:cNvPr>
          <p:cNvSpPr/>
          <p:nvPr/>
        </p:nvSpPr>
        <p:spPr>
          <a:xfrm>
            <a:off x="2334617" y="4768391"/>
            <a:ext cx="149757" cy="7085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Muscle </a:t>
            </a:r>
            <a:r>
              <a:rPr lang="de-DE" sz="800" err="1">
                <a:solidFill>
                  <a:schemeClr val="tx1"/>
                </a:solidFill>
              </a:rPr>
              <a:t>spasms</a:t>
            </a:r>
            <a:endParaRPr lang="de-DE" sz="800">
              <a:solidFill>
                <a:schemeClr val="tx1"/>
              </a:solidFill>
            </a:endParaRPr>
          </a:p>
        </p:txBody>
      </p:sp>
      <p:sp>
        <p:nvSpPr>
          <p:cNvPr id="171" name="Rechteck 170">
            <a:extLst>
              <a:ext uri="{FF2B5EF4-FFF2-40B4-BE49-F238E27FC236}">
                <a16:creationId xmlns:a16="http://schemas.microsoft.com/office/drawing/2014/main" id="{F3E6852B-C2BD-1807-60C0-64E3D119410D}"/>
              </a:ext>
            </a:extLst>
          </p:cNvPr>
          <p:cNvSpPr/>
          <p:nvPr/>
        </p:nvSpPr>
        <p:spPr>
          <a:xfrm>
            <a:off x="2528519" y="4768391"/>
            <a:ext cx="149757" cy="471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Headache</a:t>
            </a:r>
            <a:endParaRPr lang="de-DE" sz="800">
              <a:solidFill>
                <a:schemeClr val="tx1"/>
              </a:solidFill>
            </a:endParaRPr>
          </a:p>
        </p:txBody>
      </p:sp>
      <p:sp>
        <p:nvSpPr>
          <p:cNvPr id="172" name="Rechteck 171">
            <a:extLst>
              <a:ext uri="{FF2B5EF4-FFF2-40B4-BE49-F238E27FC236}">
                <a16:creationId xmlns:a16="http://schemas.microsoft.com/office/drawing/2014/main" id="{9895AD75-E206-F5E8-796D-C8885901AB8C}"/>
              </a:ext>
            </a:extLst>
          </p:cNvPr>
          <p:cNvSpPr/>
          <p:nvPr/>
        </p:nvSpPr>
        <p:spPr>
          <a:xfrm>
            <a:off x="2722421" y="4768391"/>
            <a:ext cx="149757" cy="3943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Diarrhea</a:t>
            </a:r>
            <a:endParaRPr lang="de-DE" sz="800">
              <a:solidFill>
                <a:schemeClr val="tx1"/>
              </a:solidFill>
            </a:endParaRPr>
          </a:p>
        </p:txBody>
      </p:sp>
      <p:sp>
        <p:nvSpPr>
          <p:cNvPr id="173" name="Rechteck 172">
            <a:extLst>
              <a:ext uri="{FF2B5EF4-FFF2-40B4-BE49-F238E27FC236}">
                <a16:creationId xmlns:a16="http://schemas.microsoft.com/office/drawing/2014/main" id="{6D783C35-822E-4991-6581-F6DBE0A88E3F}"/>
              </a:ext>
            </a:extLst>
          </p:cNvPr>
          <p:cNvSpPr/>
          <p:nvPr/>
        </p:nvSpPr>
        <p:spPr>
          <a:xfrm>
            <a:off x="2916323" y="4768391"/>
            <a:ext cx="149757" cy="5738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Constipation</a:t>
            </a:r>
            <a:endParaRPr lang="de-DE" sz="800">
              <a:solidFill>
                <a:schemeClr val="tx1"/>
              </a:solidFill>
            </a:endParaRPr>
          </a:p>
        </p:txBody>
      </p:sp>
      <p:sp>
        <p:nvSpPr>
          <p:cNvPr id="174" name="Rechteck 173">
            <a:extLst>
              <a:ext uri="{FF2B5EF4-FFF2-40B4-BE49-F238E27FC236}">
                <a16:creationId xmlns:a16="http://schemas.microsoft.com/office/drawing/2014/main" id="{DAEAA194-1369-495A-9882-0B57CED03C47}"/>
              </a:ext>
            </a:extLst>
          </p:cNvPr>
          <p:cNvSpPr/>
          <p:nvPr/>
        </p:nvSpPr>
        <p:spPr>
          <a:xfrm>
            <a:off x="3110225" y="4768391"/>
            <a:ext cx="149757" cy="3558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Nausea</a:t>
            </a:r>
          </a:p>
        </p:txBody>
      </p:sp>
      <p:sp>
        <p:nvSpPr>
          <p:cNvPr id="175" name="Rechteck 174">
            <a:extLst>
              <a:ext uri="{FF2B5EF4-FFF2-40B4-BE49-F238E27FC236}">
                <a16:creationId xmlns:a16="http://schemas.microsoft.com/office/drawing/2014/main" id="{DC4BEE96-08C4-3198-4B58-B4CAE0A445C2}"/>
              </a:ext>
            </a:extLst>
          </p:cNvPr>
          <p:cNvSpPr/>
          <p:nvPr/>
        </p:nvSpPr>
        <p:spPr>
          <a:xfrm>
            <a:off x="3304127" y="4768391"/>
            <a:ext cx="149757" cy="6652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ALT </a:t>
            </a:r>
            <a:r>
              <a:rPr lang="de-DE" sz="800" err="1">
                <a:solidFill>
                  <a:schemeClr val="tx1"/>
                </a:solidFill>
              </a:rPr>
              <a:t>increased</a:t>
            </a:r>
            <a:endParaRPr lang="de-DE" sz="800">
              <a:solidFill>
                <a:schemeClr val="tx1"/>
              </a:solidFill>
            </a:endParaRPr>
          </a:p>
        </p:txBody>
      </p:sp>
      <p:sp>
        <p:nvSpPr>
          <p:cNvPr id="176" name="Rechteck 175">
            <a:extLst>
              <a:ext uri="{FF2B5EF4-FFF2-40B4-BE49-F238E27FC236}">
                <a16:creationId xmlns:a16="http://schemas.microsoft.com/office/drawing/2014/main" id="{71B9A407-098D-90A5-AB01-79B9AE732908}"/>
              </a:ext>
            </a:extLst>
          </p:cNvPr>
          <p:cNvSpPr/>
          <p:nvPr/>
        </p:nvSpPr>
        <p:spPr>
          <a:xfrm>
            <a:off x="3498029" y="4768391"/>
            <a:ext cx="149757" cy="676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AST </a:t>
            </a:r>
            <a:r>
              <a:rPr lang="de-DE" sz="800" err="1">
                <a:solidFill>
                  <a:schemeClr val="tx1"/>
                </a:solidFill>
              </a:rPr>
              <a:t>increased</a:t>
            </a:r>
            <a:endParaRPr lang="de-DE" sz="800">
              <a:solidFill>
                <a:schemeClr val="tx1"/>
              </a:solidFill>
            </a:endParaRPr>
          </a:p>
        </p:txBody>
      </p:sp>
      <p:sp>
        <p:nvSpPr>
          <p:cNvPr id="177" name="Rechteck 176">
            <a:extLst>
              <a:ext uri="{FF2B5EF4-FFF2-40B4-BE49-F238E27FC236}">
                <a16:creationId xmlns:a16="http://schemas.microsoft.com/office/drawing/2014/main" id="{1D26A480-AAB1-35D1-710F-2C997D3E7AB5}"/>
              </a:ext>
            </a:extLst>
          </p:cNvPr>
          <p:cNvSpPr/>
          <p:nvPr/>
        </p:nvSpPr>
        <p:spPr>
          <a:xfrm>
            <a:off x="3691931" y="4768391"/>
            <a:ext cx="149757" cy="6251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Lymphedema</a:t>
            </a:r>
            <a:endParaRPr lang="de-DE" sz="800">
              <a:solidFill>
                <a:schemeClr val="tx1"/>
              </a:solidFill>
            </a:endParaRPr>
          </a:p>
        </p:txBody>
      </p:sp>
      <p:sp>
        <p:nvSpPr>
          <p:cNvPr id="178" name="Rechteck 177">
            <a:extLst>
              <a:ext uri="{FF2B5EF4-FFF2-40B4-BE49-F238E27FC236}">
                <a16:creationId xmlns:a16="http://schemas.microsoft.com/office/drawing/2014/main" id="{5847F27C-A609-7AFD-82CB-F571FE5D620D}"/>
              </a:ext>
            </a:extLst>
          </p:cNvPr>
          <p:cNvSpPr/>
          <p:nvPr/>
        </p:nvSpPr>
        <p:spPr>
          <a:xfrm>
            <a:off x="3885833" y="4768391"/>
            <a:ext cx="149757" cy="5626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Neutropenia</a:t>
            </a:r>
            <a:endParaRPr lang="de-DE" sz="800">
              <a:solidFill>
                <a:schemeClr val="tx1"/>
              </a:solidFill>
            </a:endParaRPr>
          </a:p>
        </p:txBody>
      </p:sp>
      <p:sp>
        <p:nvSpPr>
          <p:cNvPr id="179" name="Rechteck 178">
            <a:extLst>
              <a:ext uri="{FF2B5EF4-FFF2-40B4-BE49-F238E27FC236}">
                <a16:creationId xmlns:a16="http://schemas.microsoft.com/office/drawing/2014/main" id="{8BE4B06B-0194-D207-C67B-9B8ABC29B16A}"/>
              </a:ext>
            </a:extLst>
          </p:cNvPr>
          <p:cNvSpPr/>
          <p:nvPr/>
        </p:nvSpPr>
        <p:spPr>
          <a:xfrm>
            <a:off x="4079735" y="4768391"/>
            <a:ext cx="149757" cy="7614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Pain in </a:t>
            </a:r>
            <a:r>
              <a:rPr lang="de-DE" sz="800" err="1">
                <a:solidFill>
                  <a:schemeClr val="tx1"/>
                </a:solidFill>
              </a:rPr>
              <a:t>extremity</a:t>
            </a:r>
            <a:endParaRPr lang="de-DE" sz="800">
              <a:solidFill>
                <a:schemeClr val="tx1"/>
              </a:solidFill>
            </a:endParaRPr>
          </a:p>
        </p:txBody>
      </p:sp>
      <p:sp>
        <p:nvSpPr>
          <p:cNvPr id="180" name="Rechteck 179">
            <a:extLst>
              <a:ext uri="{FF2B5EF4-FFF2-40B4-BE49-F238E27FC236}">
                <a16:creationId xmlns:a16="http://schemas.microsoft.com/office/drawing/2014/main" id="{03370A95-D725-E305-E815-F0C1CF341697}"/>
              </a:ext>
            </a:extLst>
          </p:cNvPr>
          <p:cNvSpPr/>
          <p:nvPr/>
        </p:nvSpPr>
        <p:spPr>
          <a:xfrm>
            <a:off x="4273637" y="4768391"/>
            <a:ext cx="149757" cy="4392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Dizziness</a:t>
            </a:r>
            <a:endParaRPr lang="de-DE" sz="800">
              <a:solidFill>
                <a:schemeClr val="tx1"/>
              </a:solidFill>
            </a:endParaRPr>
          </a:p>
        </p:txBody>
      </p:sp>
      <p:sp>
        <p:nvSpPr>
          <p:cNvPr id="181" name="Rechteck 180">
            <a:extLst>
              <a:ext uri="{FF2B5EF4-FFF2-40B4-BE49-F238E27FC236}">
                <a16:creationId xmlns:a16="http://schemas.microsoft.com/office/drawing/2014/main" id="{7375C1DA-1B89-8AF6-0C9E-94B7555BFFD8}"/>
              </a:ext>
            </a:extLst>
          </p:cNvPr>
          <p:cNvSpPr/>
          <p:nvPr/>
        </p:nvSpPr>
        <p:spPr>
          <a:xfrm>
            <a:off x="4467539" y="4768391"/>
            <a:ext cx="149757" cy="418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Insomnia</a:t>
            </a:r>
            <a:endParaRPr lang="de-DE" sz="800">
              <a:solidFill>
                <a:schemeClr val="tx1"/>
              </a:solidFill>
            </a:endParaRPr>
          </a:p>
        </p:txBody>
      </p:sp>
      <p:sp>
        <p:nvSpPr>
          <p:cNvPr id="182" name="Rechteck 181">
            <a:extLst>
              <a:ext uri="{FF2B5EF4-FFF2-40B4-BE49-F238E27FC236}">
                <a16:creationId xmlns:a16="http://schemas.microsoft.com/office/drawing/2014/main" id="{EC14F224-F522-F3AF-1E01-4A54134994C3}"/>
              </a:ext>
            </a:extLst>
          </p:cNvPr>
          <p:cNvSpPr/>
          <p:nvPr/>
        </p:nvSpPr>
        <p:spPr>
          <a:xfrm>
            <a:off x="4661441" y="4768391"/>
            <a:ext cx="149757" cy="3478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Arthritis</a:t>
            </a:r>
          </a:p>
        </p:txBody>
      </p:sp>
      <p:sp>
        <p:nvSpPr>
          <p:cNvPr id="183" name="Rechteck 182">
            <a:extLst>
              <a:ext uri="{FF2B5EF4-FFF2-40B4-BE49-F238E27FC236}">
                <a16:creationId xmlns:a16="http://schemas.microsoft.com/office/drawing/2014/main" id="{D27C649D-5F12-82FC-BC3C-38B7F857E0B5}"/>
              </a:ext>
            </a:extLst>
          </p:cNvPr>
          <p:cNvSpPr/>
          <p:nvPr/>
        </p:nvSpPr>
        <p:spPr>
          <a:xfrm>
            <a:off x="4855343" y="4768391"/>
            <a:ext cx="149757" cy="4664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Bone</a:t>
            </a:r>
            <a:r>
              <a:rPr lang="de-DE" sz="800">
                <a:solidFill>
                  <a:schemeClr val="tx1"/>
                </a:solidFill>
              </a:rPr>
              <a:t> </a:t>
            </a:r>
            <a:r>
              <a:rPr lang="de-DE" sz="800" err="1">
                <a:solidFill>
                  <a:schemeClr val="tx1"/>
                </a:solidFill>
              </a:rPr>
              <a:t>pain</a:t>
            </a:r>
            <a:endParaRPr lang="de-DE" sz="800">
              <a:solidFill>
                <a:schemeClr val="tx1"/>
              </a:solidFill>
            </a:endParaRPr>
          </a:p>
        </p:txBody>
      </p:sp>
      <p:sp>
        <p:nvSpPr>
          <p:cNvPr id="184" name="Rechteck 183">
            <a:extLst>
              <a:ext uri="{FF2B5EF4-FFF2-40B4-BE49-F238E27FC236}">
                <a16:creationId xmlns:a16="http://schemas.microsoft.com/office/drawing/2014/main" id="{8FA51D77-3466-94BB-FE9C-F3486DDFC498}"/>
              </a:ext>
            </a:extLst>
          </p:cNvPr>
          <p:cNvSpPr/>
          <p:nvPr/>
        </p:nvSpPr>
        <p:spPr>
          <a:xfrm>
            <a:off x="5049245" y="4768391"/>
            <a:ext cx="149757" cy="4520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Bronchitis</a:t>
            </a:r>
          </a:p>
        </p:txBody>
      </p:sp>
      <p:sp>
        <p:nvSpPr>
          <p:cNvPr id="185" name="Rechteck 184">
            <a:extLst>
              <a:ext uri="{FF2B5EF4-FFF2-40B4-BE49-F238E27FC236}">
                <a16:creationId xmlns:a16="http://schemas.microsoft.com/office/drawing/2014/main" id="{AE2415A9-3432-A9A4-FF63-C51A56F21511}"/>
              </a:ext>
            </a:extLst>
          </p:cNvPr>
          <p:cNvSpPr/>
          <p:nvPr/>
        </p:nvSpPr>
        <p:spPr>
          <a:xfrm>
            <a:off x="5243140" y="4768391"/>
            <a:ext cx="149757" cy="450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Embolism</a:t>
            </a:r>
            <a:endParaRPr lang="de-DE" sz="800">
              <a:solidFill>
                <a:schemeClr val="tx1"/>
              </a:solidFill>
            </a:endParaRPr>
          </a:p>
        </p:txBody>
      </p:sp>
      <p:sp>
        <p:nvSpPr>
          <p:cNvPr id="186" name="Rechteck 185">
            <a:extLst>
              <a:ext uri="{FF2B5EF4-FFF2-40B4-BE49-F238E27FC236}">
                <a16:creationId xmlns:a16="http://schemas.microsoft.com/office/drawing/2014/main" id="{2D90B5E6-6117-94F9-AB05-6FA34BCC717F}"/>
              </a:ext>
            </a:extLst>
          </p:cNvPr>
          <p:cNvSpPr/>
          <p:nvPr/>
        </p:nvSpPr>
        <p:spPr>
          <a:xfrm>
            <a:off x="5437042" y="4768391"/>
            <a:ext cx="149757" cy="7293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Fungal</a:t>
            </a:r>
            <a:r>
              <a:rPr lang="de-DE" sz="800">
                <a:solidFill>
                  <a:schemeClr val="tx1"/>
                </a:solidFill>
              </a:rPr>
              <a:t> </a:t>
            </a:r>
            <a:r>
              <a:rPr lang="de-DE" sz="800" err="1">
                <a:solidFill>
                  <a:schemeClr val="tx1"/>
                </a:solidFill>
              </a:rPr>
              <a:t>infection</a:t>
            </a:r>
            <a:endParaRPr lang="de-DE" sz="800">
              <a:solidFill>
                <a:schemeClr val="tx1"/>
              </a:solidFill>
            </a:endParaRPr>
          </a:p>
        </p:txBody>
      </p:sp>
      <p:sp>
        <p:nvSpPr>
          <p:cNvPr id="187" name="Rechteck 186">
            <a:extLst>
              <a:ext uri="{FF2B5EF4-FFF2-40B4-BE49-F238E27FC236}">
                <a16:creationId xmlns:a16="http://schemas.microsoft.com/office/drawing/2014/main" id="{01FBC9BB-792A-C41E-5536-52DCADCB5BBC}"/>
              </a:ext>
            </a:extLst>
          </p:cNvPr>
          <p:cNvSpPr/>
          <p:nvPr/>
        </p:nvSpPr>
        <p:spPr>
          <a:xfrm>
            <a:off x="5630944" y="4768391"/>
            <a:ext cx="149757" cy="864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Heart rate </a:t>
            </a:r>
            <a:r>
              <a:rPr lang="de-DE" sz="800" err="1">
                <a:solidFill>
                  <a:schemeClr val="tx1"/>
                </a:solidFill>
              </a:rPr>
              <a:t>irregular</a:t>
            </a:r>
            <a:endParaRPr lang="de-DE" sz="800">
              <a:solidFill>
                <a:schemeClr val="tx1"/>
              </a:solidFill>
            </a:endParaRPr>
          </a:p>
        </p:txBody>
      </p:sp>
      <p:sp>
        <p:nvSpPr>
          <p:cNvPr id="189" name="Rechteck 188">
            <a:extLst>
              <a:ext uri="{FF2B5EF4-FFF2-40B4-BE49-F238E27FC236}">
                <a16:creationId xmlns:a16="http://schemas.microsoft.com/office/drawing/2014/main" id="{FD644C8F-5355-C3A1-DE0A-1F375BC38732}"/>
              </a:ext>
            </a:extLst>
          </p:cNvPr>
          <p:cNvSpPr/>
          <p:nvPr/>
        </p:nvSpPr>
        <p:spPr>
          <a:xfrm>
            <a:off x="6212649" y="4768391"/>
            <a:ext cx="149757" cy="3542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Malaise</a:t>
            </a:r>
          </a:p>
        </p:txBody>
      </p:sp>
      <p:sp>
        <p:nvSpPr>
          <p:cNvPr id="190" name="Rechteck 189">
            <a:extLst>
              <a:ext uri="{FF2B5EF4-FFF2-40B4-BE49-F238E27FC236}">
                <a16:creationId xmlns:a16="http://schemas.microsoft.com/office/drawing/2014/main" id="{3FB148A4-A05B-8ADA-115A-7078AE8A12DC}"/>
              </a:ext>
            </a:extLst>
          </p:cNvPr>
          <p:cNvSpPr/>
          <p:nvPr/>
        </p:nvSpPr>
        <p:spPr>
          <a:xfrm>
            <a:off x="6406551" y="4768391"/>
            <a:ext cx="149757" cy="8768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Pericardial</a:t>
            </a:r>
            <a:r>
              <a:rPr lang="de-DE" sz="800">
                <a:solidFill>
                  <a:schemeClr val="tx1"/>
                </a:solidFill>
              </a:rPr>
              <a:t> </a:t>
            </a:r>
            <a:r>
              <a:rPr lang="de-DE" sz="800" err="1">
                <a:solidFill>
                  <a:schemeClr val="tx1"/>
                </a:solidFill>
              </a:rPr>
              <a:t>effusion</a:t>
            </a:r>
            <a:endParaRPr lang="de-DE" sz="800">
              <a:solidFill>
                <a:schemeClr val="tx1"/>
              </a:solidFill>
            </a:endParaRPr>
          </a:p>
        </p:txBody>
      </p:sp>
      <p:sp>
        <p:nvSpPr>
          <p:cNvPr id="191" name="Rechteck 190">
            <a:extLst>
              <a:ext uri="{FF2B5EF4-FFF2-40B4-BE49-F238E27FC236}">
                <a16:creationId xmlns:a16="http://schemas.microsoft.com/office/drawing/2014/main" id="{7FF1AEFE-78DF-F15A-6022-59C788CF56FB}"/>
              </a:ext>
            </a:extLst>
          </p:cNvPr>
          <p:cNvSpPr/>
          <p:nvPr/>
        </p:nvSpPr>
        <p:spPr>
          <a:xfrm>
            <a:off x="6600452" y="4768391"/>
            <a:ext cx="149757" cy="7117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Pleural </a:t>
            </a:r>
            <a:r>
              <a:rPr lang="de-DE" sz="800" err="1">
                <a:solidFill>
                  <a:schemeClr val="tx1"/>
                </a:solidFill>
              </a:rPr>
              <a:t>effusion</a:t>
            </a:r>
            <a:endParaRPr lang="de-DE" sz="800">
              <a:solidFill>
                <a:schemeClr val="tx1"/>
              </a:solidFill>
            </a:endParaRPr>
          </a:p>
        </p:txBody>
      </p:sp>
      <p:sp>
        <p:nvSpPr>
          <p:cNvPr id="192" name="Rechteck 191">
            <a:extLst>
              <a:ext uri="{FF2B5EF4-FFF2-40B4-BE49-F238E27FC236}">
                <a16:creationId xmlns:a16="http://schemas.microsoft.com/office/drawing/2014/main" id="{97EBD60F-B87F-4CC3-328A-8D057DE174EE}"/>
              </a:ext>
            </a:extLst>
          </p:cNvPr>
          <p:cNvSpPr/>
          <p:nvPr/>
        </p:nvSpPr>
        <p:spPr>
          <a:xfrm>
            <a:off x="6794354" y="4768391"/>
            <a:ext cx="149757" cy="5225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Pneumonia</a:t>
            </a:r>
            <a:endParaRPr lang="de-DE" sz="800">
              <a:solidFill>
                <a:schemeClr val="tx1"/>
              </a:solidFill>
            </a:endParaRPr>
          </a:p>
        </p:txBody>
      </p:sp>
      <p:sp>
        <p:nvSpPr>
          <p:cNvPr id="193" name="Rechteck 192">
            <a:extLst>
              <a:ext uri="{FF2B5EF4-FFF2-40B4-BE49-F238E27FC236}">
                <a16:creationId xmlns:a16="http://schemas.microsoft.com/office/drawing/2014/main" id="{42A0BCB3-498C-9A68-18AD-3A65779ACED4}"/>
              </a:ext>
            </a:extLst>
          </p:cNvPr>
          <p:cNvSpPr/>
          <p:nvPr/>
        </p:nvSpPr>
        <p:spPr>
          <a:xfrm>
            <a:off x="7182880" y="4768391"/>
            <a:ext cx="149757" cy="3430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Pyrexia</a:t>
            </a:r>
            <a:endParaRPr lang="de-DE" sz="800">
              <a:solidFill>
                <a:schemeClr val="tx1"/>
              </a:solidFill>
            </a:endParaRPr>
          </a:p>
        </p:txBody>
      </p:sp>
      <p:sp>
        <p:nvSpPr>
          <p:cNvPr id="194" name="Rechteck 193">
            <a:extLst>
              <a:ext uri="{FF2B5EF4-FFF2-40B4-BE49-F238E27FC236}">
                <a16:creationId xmlns:a16="http://schemas.microsoft.com/office/drawing/2014/main" id="{A08ACC2F-9C43-4282-5C84-1B60628FF82F}"/>
              </a:ext>
            </a:extLst>
          </p:cNvPr>
          <p:cNvSpPr/>
          <p:nvPr/>
        </p:nvSpPr>
        <p:spPr>
          <a:xfrm>
            <a:off x="7376804" y="4768391"/>
            <a:ext cx="149757" cy="3831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Sinusitis</a:t>
            </a:r>
          </a:p>
        </p:txBody>
      </p:sp>
      <p:sp>
        <p:nvSpPr>
          <p:cNvPr id="195" name="Rechteck 194">
            <a:extLst>
              <a:ext uri="{FF2B5EF4-FFF2-40B4-BE49-F238E27FC236}">
                <a16:creationId xmlns:a16="http://schemas.microsoft.com/office/drawing/2014/main" id="{D0A2A992-7317-66AA-1A39-950BBF9460EB}"/>
              </a:ext>
            </a:extLst>
          </p:cNvPr>
          <p:cNvSpPr/>
          <p:nvPr/>
        </p:nvSpPr>
        <p:spPr>
          <a:xfrm>
            <a:off x="7570727" y="4768391"/>
            <a:ext cx="149757" cy="13064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Supraventricular</a:t>
            </a:r>
            <a:r>
              <a:rPr lang="de-DE" sz="800">
                <a:solidFill>
                  <a:schemeClr val="tx1"/>
                </a:solidFill>
              </a:rPr>
              <a:t> </a:t>
            </a:r>
            <a:r>
              <a:rPr lang="de-DE" sz="800" err="1">
                <a:solidFill>
                  <a:schemeClr val="tx1"/>
                </a:solidFill>
              </a:rPr>
              <a:t>tachycardia</a:t>
            </a:r>
            <a:endParaRPr lang="de-DE" sz="800">
              <a:solidFill>
                <a:schemeClr val="tx1"/>
              </a:solidFill>
            </a:endParaRPr>
          </a:p>
        </p:txBody>
      </p:sp>
      <p:sp>
        <p:nvSpPr>
          <p:cNvPr id="196" name="Rechteck 195">
            <a:extLst>
              <a:ext uri="{FF2B5EF4-FFF2-40B4-BE49-F238E27FC236}">
                <a16:creationId xmlns:a16="http://schemas.microsoft.com/office/drawing/2014/main" id="{C81D7AC1-D6C3-0FFD-EFA8-8107E371C89E}"/>
              </a:ext>
            </a:extLst>
          </p:cNvPr>
          <p:cNvSpPr/>
          <p:nvPr/>
        </p:nvSpPr>
        <p:spPr>
          <a:xfrm>
            <a:off x="7764651" y="4768391"/>
            <a:ext cx="149757" cy="758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Vaginal </a:t>
            </a:r>
            <a:r>
              <a:rPr lang="de-DE" sz="800" err="1">
                <a:solidFill>
                  <a:schemeClr val="tx1"/>
                </a:solidFill>
              </a:rPr>
              <a:t>infection</a:t>
            </a:r>
            <a:endParaRPr lang="de-DE" sz="800">
              <a:solidFill>
                <a:schemeClr val="tx1"/>
              </a:solidFill>
            </a:endParaRPr>
          </a:p>
        </p:txBody>
      </p:sp>
      <p:sp>
        <p:nvSpPr>
          <p:cNvPr id="197" name="Rechteck 196">
            <a:extLst>
              <a:ext uri="{FF2B5EF4-FFF2-40B4-BE49-F238E27FC236}">
                <a16:creationId xmlns:a16="http://schemas.microsoft.com/office/drawing/2014/main" id="{460E3C5D-31A5-ED6E-DDB4-D86D2BE0CC34}"/>
              </a:ext>
            </a:extLst>
          </p:cNvPr>
          <p:cNvSpPr/>
          <p:nvPr/>
        </p:nvSpPr>
        <p:spPr>
          <a:xfrm>
            <a:off x="7958575" y="4768391"/>
            <a:ext cx="149757" cy="9489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Ventricular</a:t>
            </a:r>
            <a:r>
              <a:rPr lang="de-DE" sz="800">
                <a:solidFill>
                  <a:schemeClr val="tx1"/>
                </a:solidFill>
              </a:rPr>
              <a:t> </a:t>
            </a:r>
            <a:r>
              <a:rPr lang="de-DE" sz="800" err="1">
                <a:solidFill>
                  <a:schemeClr val="tx1"/>
                </a:solidFill>
              </a:rPr>
              <a:t>arrythmia</a:t>
            </a:r>
            <a:endParaRPr lang="de-DE" sz="800">
              <a:solidFill>
                <a:schemeClr val="tx1"/>
              </a:solidFill>
            </a:endParaRPr>
          </a:p>
        </p:txBody>
      </p:sp>
      <p:sp>
        <p:nvSpPr>
          <p:cNvPr id="15" name="Rechteck 14">
            <a:extLst>
              <a:ext uri="{FF2B5EF4-FFF2-40B4-BE49-F238E27FC236}">
                <a16:creationId xmlns:a16="http://schemas.microsoft.com/office/drawing/2014/main" id="{E582B07A-1056-D656-EE22-0229A52A4CA9}"/>
              </a:ext>
            </a:extLst>
          </p:cNvPr>
          <p:cNvSpPr/>
          <p:nvPr/>
        </p:nvSpPr>
        <p:spPr>
          <a:xfrm>
            <a:off x="800776" y="3179714"/>
            <a:ext cx="132383" cy="15186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BD264C74-CA15-1613-689C-0BF5074E0E88}"/>
              </a:ext>
            </a:extLst>
          </p:cNvPr>
          <p:cNvSpPr/>
          <p:nvPr/>
        </p:nvSpPr>
        <p:spPr>
          <a:xfrm>
            <a:off x="994699" y="3177050"/>
            <a:ext cx="132383" cy="15186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2E73E4DA-46E8-1451-74DB-DDC43DB3618F}"/>
              </a:ext>
            </a:extLst>
          </p:cNvPr>
          <p:cNvSpPr/>
          <p:nvPr/>
        </p:nvSpPr>
        <p:spPr>
          <a:xfrm>
            <a:off x="1188623" y="2532045"/>
            <a:ext cx="132383" cy="21636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5C5A0ABA-4431-D9AE-0AFD-7F5A75558514}"/>
              </a:ext>
            </a:extLst>
          </p:cNvPr>
          <p:cNvSpPr/>
          <p:nvPr/>
        </p:nvSpPr>
        <p:spPr>
          <a:xfrm>
            <a:off x="1382546" y="3615032"/>
            <a:ext cx="132383" cy="108066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7FDEA126-DAF6-5604-0C04-0D6ED2FB5A5B}"/>
              </a:ext>
            </a:extLst>
          </p:cNvPr>
          <p:cNvSpPr/>
          <p:nvPr/>
        </p:nvSpPr>
        <p:spPr>
          <a:xfrm>
            <a:off x="1576470" y="3394718"/>
            <a:ext cx="132383" cy="13009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21" name="Rechteck 20">
            <a:extLst>
              <a:ext uri="{FF2B5EF4-FFF2-40B4-BE49-F238E27FC236}">
                <a16:creationId xmlns:a16="http://schemas.microsoft.com/office/drawing/2014/main" id="{9FE33D8D-B7C9-272A-524B-996BD2FE9372}"/>
              </a:ext>
            </a:extLst>
          </p:cNvPr>
          <p:cNvSpPr/>
          <p:nvPr/>
        </p:nvSpPr>
        <p:spPr>
          <a:xfrm>
            <a:off x="1770394" y="3832692"/>
            <a:ext cx="132383" cy="863010"/>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22" name="Rechteck 21">
            <a:extLst>
              <a:ext uri="{FF2B5EF4-FFF2-40B4-BE49-F238E27FC236}">
                <a16:creationId xmlns:a16="http://schemas.microsoft.com/office/drawing/2014/main" id="{7ED5B1AB-8F69-9652-E694-8EEE7D6D37FE}"/>
              </a:ext>
            </a:extLst>
          </p:cNvPr>
          <p:cNvSpPr/>
          <p:nvPr/>
        </p:nvSpPr>
        <p:spPr>
          <a:xfrm>
            <a:off x="1964317" y="3615032"/>
            <a:ext cx="132383" cy="10806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23" name="Rechteck 22">
            <a:extLst>
              <a:ext uri="{FF2B5EF4-FFF2-40B4-BE49-F238E27FC236}">
                <a16:creationId xmlns:a16="http://schemas.microsoft.com/office/drawing/2014/main" id="{4B10F0C5-EB24-B54F-2752-7A095716F2DE}"/>
              </a:ext>
            </a:extLst>
          </p:cNvPr>
          <p:cNvSpPr/>
          <p:nvPr/>
        </p:nvSpPr>
        <p:spPr>
          <a:xfrm>
            <a:off x="2158241" y="4042389"/>
            <a:ext cx="132383" cy="6533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24" name="Rechteck 23">
            <a:extLst>
              <a:ext uri="{FF2B5EF4-FFF2-40B4-BE49-F238E27FC236}">
                <a16:creationId xmlns:a16="http://schemas.microsoft.com/office/drawing/2014/main" id="{EEF610C0-883C-205A-31CF-457A807C42CF}"/>
              </a:ext>
            </a:extLst>
          </p:cNvPr>
          <p:cNvSpPr/>
          <p:nvPr/>
        </p:nvSpPr>
        <p:spPr>
          <a:xfrm>
            <a:off x="2352164" y="3832691"/>
            <a:ext cx="132383" cy="8630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25" name="Rechteck 24">
            <a:extLst>
              <a:ext uri="{FF2B5EF4-FFF2-40B4-BE49-F238E27FC236}">
                <a16:creationId xmlns:a16="http://schemas.microsoft.com/office/drawing/2014/main" id="{E04BA47A-C301-AD69-7A7D-BE0C56695654}"/>
              </a:ext>
            </a:extLst>
          </p:cNvPr>
          <p:cNvSpPr/>
          <p:nvPr/>
        </p:nvSpPr>
        <p:spPr>
          <a:xfrm>
            <a:off x="2546088" y="4042389"/>
            <a:ext cx="132383" cy="653313"/>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1" name="Rechteck 30">
            <a:extLst>
              <a:ext uri="{FF2B5EF4-FFF2-40B4-BE49-F238E27FC236}">
                <a16:creationId xmlns:a16="http://schemas.microsoft.com/office/drawing/2014/main" id="{072503CA-2BEA-FD1C-9F6D-849B77DFDF37}"/>
              </a:ext>
            </a:extLst>
          </p:cNvPr>
          <p:cNvSpPr/>
          <p:nvPr/>
        </p:nvSpPr>
        <p:spPr>
          <a:xfrm>
            <a:off x="2740012" y="4042387"/>
            <a:ext cx="132383" cy="653313"/>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2" name="Rechteck 31">
            <a:extLst>
              <a:ext uri="{FF2B5EF4-FFF2-40B4-BE49-F238E27FC236}">
                <a16:creationId xmlns:a16="http://schemas.microsoft.com/office/drawing/2014/main" id="{0E4B7E3C-AF86-38DB-A061-23B9A8E81675}"/>
              </a:ext>
            </a:extLst>
          </p:cNvPr>
          <p:cNvSpPr/>
          <p:nvPr/>
        </p:nvSpPr>
        <p:spPr>
          <a:xfrm>
            <a:off x="2933935" y="4260047"/>
            <a:ext cx="132383" cy="4356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3" name="Rechteck 32">
            <a:extLst>
              <a:ext uri="{FF2B5EF4-FFF2-40B4-BE49-F238E27FC236}">
                <a16:creationId xmlns:a16="http://schemas.microsoft.com/office/drawing/2014/main" id="{A92D3A1A-0C27-A2F2-DBBD-6F77359154BC}"/>
              </a:ext>
            </a:extLst>
          </p:cNvPr>
          <p:cNvSpPr/>
          <p:nvPr/>
        </p:nvSpPr>
        <p:spPr>
          <a:xfrm>
            <a:off x="3127859" y="4477706"/>
            <a:ext cx="132383" cy="21799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4" name="Rechteck 33">
            <a:extLst>
              <a:ext uri="{FF2B5EF4-FFF2-40B4-BE49-F238E27FC236}">
                <a16:creationId xmlns:a16="http://schemas.microsoft.com/office/drawing/2014/main" id="{9920CF97-1C60-CA4E-B28E-86F28BA3DDB0}"/>
              </a:ext>
            </a:extLst>
          </p:cNvPr>
          <p:cNvSpPr/>
          <p:nvPr/>
        </p:nvSpPr>
        <p:spPr>
          <a:xfrm>
            <a:off x="3321782" y="4260047"/>
            <a:ext cx="132383" cy="4356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5" name="Rechteck 34">
            <a:extLst>
              <a:ext uri="{FF2B5EF4-FFF2-40B4-BE49-F238E27FC236}">
                <a16:creationId xmlns:a16="http://schemas.microsoft.com/office/drawing/2014/main" id="{9159D858-8D31-2D0E-54DE-2E78DF84CDFA}"/>
              </a:ext>
            </a:extLst>
          </p:cNvPr>
          <p:cNvSpPr/>
          <p:nvPr/>
        </p:nvSpPr>
        <p:spPr>
          <a:xfrm>
            <a:off x="3515706" y="4260047"/>
            <a:ext cx="132383" cy="4356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6" name="Rechteck 35">
            <a:extLst>
              <a:ext uri="{FF2B5EF4-FFF2-40B4-BE49-F238E27FC236}">
                <a16:creationId xmlns:a16="http://schemas.microsoft.com/office/drawing/2014/main" id="{A051F604-E1BA-9E28-294F-DD1C5F63FC29}"/>
              </a:ext>
            </a:extLst>
          </p:cNvPr>
          <p:cNvSpPr/>
          <p:nvPr/>
        </p:nvSpPr>
        <p:spPr>
          <a:xfrm>
            <a:off x="3709630" y="4260045"/>
            <a:ext cx="132383" cy="4356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7" name="Rechteck 36">
            <a:extLst>
              <a:ext uri="{FF2B5EF4-FFF2-40B4-BE49-F238E27FC236}">
                <a16:creationId xmlns:a16="http://schemas.microsoft.com/office/drawing/2014/main" id="{FA406F90-84CC-C002-1859-471BD8191820}"/>
              </a:ext>
            </a:extLst>
          </p:cNvPr>
          <p:cNvSpPr/>
          <p:nvPr/>
        </p:nvSpPr>
        <p:spPr>
          <a:xfrm>
            <a:off x="3903553" y="4260045"/>
            <a:ext cx="132383" cy="4356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8" name="Rechteck 37">
            <a:extLst>
              <a:ext uri="{FF2B5EF4-FFF2-40B4-BE49-F238E27FC236}">
                <a16:creationId xmlns:a16="http://schemas.microsoft.com/office/drawing/2014/main" id="{43D1A50F-9BB6-2E94-A32F-87585324F2F2}"/>
              </a:ext>
            </a:extLst>
          </p:cNvPr>
          <p:cNvSpPr/>
          <p:nvPr/>
        </p:nvSpPr>
        <p:spPr>
          <a:xfrm>
            <a:off x="4097477" y="4260043"/>
            <a:ext cx="132383" cy="43565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9" name="Rechteck 38">
            <a:extLst>
              <a:ext uri="{FF2B5EF4-FFF2-40B4-BE49-F238E27FC236}">
                <a16:creationId xmlns:a16="http://schemas.microsoft.com/office/drawing/2014/main" id="{E07EB057-0CF0-6691-A084-4A87863040DF}"/>
              </a:ext>
            </a:extLst>
          </p:cNvPr>
          <p:cNvSpPr/>
          <p:nvPr/>
        </p:nvSpPr>
        <p:spPr>
          <a:xfrm>
            <a:off x="4291400" y="4477706"/>
            <a:ext cx="132383" cy="217996"/>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40" name="Rechteck 39">
            <a:extLst>
              <a:ext uri="{FF2B5EF4-FFF2-40B4-BE49-F238E27FC236}">
                <a16:creationId xmlns:a16="http://schemas.microsoft.com/office/drawing/2014/main" id="{CD0737FD-DE67-16A2-9012-C79C6384B990}"/>
              </a:ext>
            </a:extLst>
          </p:cNvPr>
          <p:cNvSpPr/>
          <p:nvPr/>
        </p:nvSpPr>
        <p:spPr>
          <a:xfrm>
            <a:off x="4485324" y="4477704"/>
            <a:ext cx="132383" cy="217997"/>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41" name="Rechteck 40">
            <a:extLst>
              <a:ext uri="{FF2B5EF4-FFF2-40B4-BE49-F238E27FC236}">
                <a16:creationId xmlns:a16="http://schemas.microsoft.com/office/drawing/2014/main" id="{13986025-CFD6-4FC4-01D6-F270ECA75E59}"/>
              </a:ext>
            </a:extLst>
          </p:cNvPr>
          <p:cNvSpPr/>
          <p:nvPr/>
        </p:nvSpPr>
        <p:spPr>
          <a:xfrm>
            <a:off x="4679248" y="4477704"/>
            <a:ext cx="132383" cy="21799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42" name="Rechteck 41">
            <a:extLst>
              <a:ext uri="{FF2B5EF4-FFF2-40B4-BE49-F238E27FC236}">
                <a16:creationId xmlns:a16="http://schemas.microsoft.com/office/drawing/2014/main" id="{A2A06647-B9D3-DC74-26E5-EC62171AA0B8}"/>
              </a:ext>
            </a:extLst>
          </p:cNvPr>
          <p:cNvSpPr/>
          <p:nvPr/>
        </p:nvSpPr>
        <p:spPr>
          <a:xfrm>
            <a:off x="4873171" y="4477702"/>
            <a:ext cx="132383" cy="2179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43" name="Rechteck 42">
            <a:extLst>
              <a:ext uri="{FF2B5EF4-FFF2-40B4-BE49-F238E27FC236}">
                <a16:creationId xmlns:a16="http://schemas.microsoft.com/office/drawing/2014/main" id="{AC8AAAD2-D725-547F-4BCB-23F5E808B9A0}"/>
              </a:ext>
            </a:extLst>
          </p:cNvPr>
          <p:cNvSpPr/>
          <p:nvPr/>
        </p:nvSpPr>
        <p:spPr>
          <a:xfrm>
            <a:off x="5067095" y="4477701"/>
            <a:ext cx="132383" cy="2197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45" name="Rechteck 44">
            <a:extLst>
              <a:ext uri="{FF2B5EF4-FFF2-40B4-BE49-F238E27FC236}">
                <a16:creationId xmlns:a16="http://schemas.microsoft.com/office/drawing/2014/main" id="{1742AC1C-65CA-7FF0-9FB9-39EDE7B815E6}"/>
              </a:ext>
            </a:extLst>
          </p:cNvPr>
          <p:cNvSpPr/>
          <p:nvPr/>
        </p:nvSpPr>
        <p:spPr>
          <a:xfrm>
            <a:off x="5261018" y="4475947"/>
            <a:ext cx="132383" cy="2197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46" name="Rechteck 45">
            <a:extLst>
              <a:ext uri="{FF2B5EF4-FFF2-40B4-BE49-F238E27FC236}">
                <a16:creationId xmlns:a16="http://schemas.microsoft.com/office/drawing/2014/main" id="{82226BCF-5FFB-45F1-A86A-DC35985F32EC}"/>
              </a:ext>
            </a:extLst>
          </p:cNvPr>
          <p:cNvSpPr/>
          <p:nvPr/>
        </p:nvSpPr>
        <p:spPr>
          <a:xfrm>
            <a:off x="5454942" y="4475945"/>
            <a:ext cx="132383" cy="2197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47" name="Rechteck 46">
            <a:extLst>
              <a:ext uri="{FF2B5EF4-FFF2-40B4-BE49-F238E27FC236}">
                <a16:creationId xmlns:a16="http://schemas.microsoft.com/office/drawing/2014/main" id="{6C823C61-B7F4-4968-323D-589244C0E162}"/>
              </a:ext>
            </a:extLst>
          </p:cNvPr>
          <p:cNvSpPr/>
          <p:nvPr/>
        </p:nvSpPr>
        <p:spPr>
          <a:xfrm>
            <a:off x="5648866" y="4475945"/>
            <a:ext cx="132383" cy="2197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49" name="Rechteck 48">
            <a:extLst>
              <a:ext uri="{FF2B5EF4-FFF2-40B4-BE49-F238E27FC236}">
                <a16:creationId xmlns:a16="http://schemas.microsoft.com/office/drawing/2014/main" id="{CEB8DC46-C31A-9AFB-A3B5-864C236EF83A}"/>
              </a:ext>
            </a:extLst>
          </p:cNvPr>
          <p:cNvSpPr/>
          <p:nvPr/>
        </p:nvSpPr>
        <p:spPr>
          <a:xfrm>
            <a:off x="6036713" y="4472822"/>
            <a:ext cx="132383" cy="22287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50" name="Rechteck 49">
            <a:extLst>
              <a:ext uri="{FF2B5EF4-FFF2-40B4-BE49-F238E27FC236}">
                <a16:creationId xmlns:a16="http://schemas.microsoft.com/office/drawing/2014/main" id="{A1378C88-0C2D-F99E-08B1-314D28A43CC7}"/>
              </a:ext>
            </a:extLst>
          </p:cNvPr>
          <p:cNvSpPr/>
          <p:nvPr/>
        </p:nvSpPr>
        <p:spPr>
          <a:xfrm>
            <a:off x="6230637" y="4472822"/>
            <a:ext cx="132383" cy="2228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51" name="Rechteck 50">
            <a:extLst>
              <a:ext uri="{FF2B5EF4-FFF2-40B4-BE49-F238E27FC236}">
                <a16:creationId xmlns:a16="http://schemas.microsoft.com/office/drawing/2014/main" id="{54E3F33B-FB9B-D8FA-A77B-8789DFE2F0E5}"/>
              </a:ext>
            </a:extLst>
          </p:cNvPr>
          <p:cNvSpPr/>
          <p:nvPr/>
        </p:nvSpPr>
        <p:spPr>
          <a:xfrm>
            <a:off x="6424560" y="4472819"/>
            <a:ext cx="132383" cy="2228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52" name="Rechteck 51">
            <a:extLst>
              <a:ext uri="{FF2B5EF4-FFF2-40B4-BE49-F238E27FC236}">
                <a16:creationId xmlns:a16="http://schemas.microsoft.com/office/drawing/2014/main" id="{5A4D65D1-2D90-68F6-A6A2-EAE8E7DFF1F6}"/>
              </a:ext>
            </a:extLst>
          </p:cNvPr>
          <p:cNvSpPr/>
          <p:nvPr/>
        </p:nvSpPr>
        <p:spPr>
          <a:xfrm>
            <a:off x="6618484" y="4472819"/>
            <a:ext cx="132383" cy="22288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53" name="Rechteck 52">
            <a:extLst>
              <a:ext uri="{FF2B5EF4-FFF2-40B4-BE49-F238E27FC236}">
                <a16:creationId xmlns:a16="http://schemas.microsoft.com/office/drawing/2014/main" id="{26B49A44-0EA6-4D39-7986-8C0FC28C4D2C}"/>
              </a:ext>
            </a:extLst>
          </p:cNvPr>
          <p:cNvSpPr/>
          <p:nvPr/>
        </p:nvSpPr>
        <p:spPr>
          <a:xfrm>
            <a:off x="6812407" y="4472819"/>
            <a:ext cx="132383" cy="22288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54" name="Rechteck 53">
            <a:extLst>
              <a:ext uri="{FF2B5EF4-FFF2-40B4-BE49-F238E27FC236}">
                <a16:creationId xmlns:a16="http://schemas.microsoft.com/office/drawing/2014/main" id="{BB80A82B-B78A-3E93-CC6E-A8748630D4DF}"/>
              </a:ext>
            </a:extLst>
          </p:cNvPr>
          <p:cNvSpPr/>
          <p:nvPr/>
        </p:nvSpPr>
        <p:spPr>
          <a:xfrm>
            <a:off x="7006331" y="4472817"/>
            <a:ext cx="132383" cy="2228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55" name="Rechteck 54">
            <a:extLst>
              <a:ext uri="{FF2B5EF4-FFF2-40B4-BE49-F238E27FC236}">
                <a16:creationId xmlns:a16="http://schemas.microsoft.com/office/drawing/2014/main" id="{908FE7E1-36EC-7F83-2A35-A213B7609031}"/>
              </a:ext>
            </a:extLst>
          </p:cNvPr>
          <p:cNvSpPr/>
          <p:nvPr/>
        </p:nvSpPr>
        <p:spPr>
          <a:xfrm>
            <a:off x="7200255" y="4472817"/>
            <a:ext cx="132383" cy="2228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56" name="Rechteck 55">
            <a:extLst>
              <a:ext uri="{FF2B5EF4-FFF2-40B4-BE49-F238E27FC236}">
                <a16:creationId xmlns:a16="http://schemas.microsoft.com/office/drawing/2014/main" id="{A31F3CEB-3C8F-F94A-24FF-C3ED230E1A7B}"/>
              </a:ext>
            </a:extLst>
          </p:cNvPr>
          <p:cNvSpPr/>
          <p:nvPr/>
        </p:nvSpPr>
        <p:spPr>
          <a:xfrm>
            <a:off x="7394178" y="4472817"/>
            <a:ext cx="132383" cy="2228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57" name="Rechteck 56">
            <a:extLst>
              <a:ext uri="{FF2B5EF4-FFF2-40B4-BE49-F238E27FC236}">
                <a16:creationId xmlns:a16="http://schemas.microsoft.com/office/drawing/2014/main" id="{05EE8B1A-8ADD-B564-211D-5FC7894F61C5}"/>
              </a:ext>
            </a:extLst>
          </p:cNvPr>
          <p:cNvSpPr/>
          <p:nvPr/>
        </p:nvSpPr>
        <p:spPr>
          <a:xfrm>
            <a:off x="7588102" y="4472817"/>
            <a:ext cx="132383" cy="2228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58" name="Rechteck 57">
            <a:extLst>
              <a:ext uri="{FF2B5EF4-FFF2-40B4-BE49-F238E27FC236}">
                <a16:creationId xmlns:a16="http://schemas.microsoft.com/office/drawing/2014/main" id="{76AD7B11-9FE7-76E0-34D9-92D07678FD57}"/>
              </a:ext>
            </a:extLst>
          </p:cNvPr>
          <p:cNvSpPr/>
          <p:nvPr/>
        </p:nvSpPr>
        <p:spPr>
          <a:xfrm>
            <a:off x="7782025" y="4472815"/>
            <a:ext cx="132383" cy="2228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59" name="Rechteck 58">
            <a:extLst>
              <a:ext uri="{FF2B5EF4-FFF2-40B4-BE49-F238E27FC236}">
                <a16:creationId xmlns:a16="http://schemas.microsoft.com/office/drawing/2014/main" id="{BBAEACC9-0E40-66D4-F601-7EF6409727A8}"/>
              </a:ext>
            </a:extLst>
          </p:cNvPr>
          <p:cNvSpPr/>
          <p:nvPr/>
        </p:nvSpPr>
        <p:spPr>
          <a:xfrm>
            <a:off x="7975949" y="4472815"/>
            <a:ext cx="132383" cy="2228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60" name="Rechteck 59">
            <a:extLst>
              <a:ext uri="{FF2B5EF4-FFF2-40B4-BE49-F238E27FC236}">
                <a16:creationId xmlns:a16="http://schemas.microsoft.com/office/drawing/2014/main" id="{B412B02D-A211-0DC8-72F2-7A686D86C70E}"/>
              </a:ext>
            </a:extLst>
          </p:cNvPr>
          <p:cNvSpPr/>
          <p:nvPr/>
        </p:nvSpPr>
        <p:spPr>
          <a:xfrm>
            <a:off x="8169873" y="4472815"/>
            <a:ext cx="132383" cy="2228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188" name="Rechteck 187">
            <a:extLst>
              <a:ext uri="{FF2B5EF4-FFF2-40B4-BE49-F238E27FC236}">
                <a16:creationId xmlns:a16="http://schemas.microsoft.com/office/drawing/2014/main" id="{D18F403B-3EB9-AC47-0372-CEDC753DF08D}"/>
              </a:ext>
            </a:extLst>
          </p:cNvPr>
          <p:cNvSpPr/>
          <p:nvPr/>
        </p:nvSpPr>
        <p:spPr>
          <a:xfrm>
            <a:off x="6018747" y="4768391"/>
            <a:ext cx="149757" cy="3718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Keratitis</a:t>
            </a:r>
          </a:p>
        </p:txBody>
      </p:sp>
      <p:sp>
        <p:nvSpPr>
          <p:cNvPr id="198" name="Rechteck 197">
            <a:extLst>
              <a:ext uri="{FF2B5EF4-FFF2-40B4-BE49-F238E27FC236}">
                <a16:creationId xmlns:a16="http://schemas.microsoft.com/office/drawing/2014/main" id="{84F2B566-D99A-C356-C4BF-2304CF39BACC}"/>
              </a:ext>
            </a:extLst>
          </p:cNvPr>
          <p:cNvSpPr/>
          <p:nvPr/>
        </p:nvSpPr>
        <p:spPr>
          <a:xfrm>
            <a:off x="8148359" y="4768391"/>
            <a:ext cx="149757" cy="10708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Ventricular</a:t>
            </a:r>
            <a:r>
              <a:rPr lang="de-DE" sz="800">
                <a:solidFill>
                  <a:schemeClr val="tx1"/>
                </a:solidFill>
              </a:rPr>
              <a:t> </a:t>
            </a:r>
            <a:r>
              <a:rPr lang="de-DE" sz="800" err="1">
                <a:solidFill>
                  <a:schemeClr val="tx1"/>
                </a:solidFill>
              </a:rPr>
              <a:t>extrasytoles</a:t>
            </a:r>
            <a:endParaRPr lang="de-DE" sz="800">
              <a:solidFill>
                <a:schemeClr val="tx1"/>
              </a:solidFill>
            </a:endParaRPr>
          </a:p>
        </p:txBody>
      </p:sp>
      <p:sp>
        <p:nvSpPr>
          <p:cNvPr id="199" name="Rechteck 198">
            <a:extLst>
              <a:ext uri="{FF2B5EF4-FFF2-40B4-BE49-F238E27FC236}">
                <a16:creationId xmlns:a16="http://schemas.microsoft.com/office/drawing/2014/main" id="{1D3D8D42-32A4-0E82-C4AB-91987F6DAF2C}"/>
              </a:ext>
            </a:extLst>
          </p:cNvPr>
          <p:cNvSpPr/>
          <p:nvPr/>
        </p:nvSpPr>
        <p:spPr>
          <a:xfrm>
            <a:off x="8342260" y="4768391"/>
            <a:ext cx="149757" cy="3270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Vertigo</a:t>
            </a:r>
          </a:p>
        </p:txBody>
      </p:sp>
      <p:sp>
        <p:nvSpPr>
          <p:cNvPr id="200" name="Rechteck 199">
            <a:extLst>
              <a:ext uri="{FF2B5EF4-FFF2-40B4-BE49-F238E27FC236}">
                <a16:creationId xmlns:a16="http://schemas.microsoft.com/office/drawing/2014/main" id="{B716FBFE-07A1-DE2C-5939-46061A2D75F1}"/>
              </a:ext>
            </a:extLst>
          </p:cNvPr>
          <p:cNvSpPr/>
          <p:nvPr/>
        </p:nvSpPr>
        <p:spPr>
          <a:xfrm>
            <a:off x="8536162" y="4768391"/>
            <a:ext cx="149757" cy="4007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Vomiting</a:t>
            </a:r>
            <a:endParaRPr lang="de-DE" sz="800">
              <a:solidFill>
                <a:schemeClr val="tx1"/>
              </a:solidFill>
            </a:endParaRPr>
          </a:p>
        </p:txBody>
      </p:sp>
      <p:sp>
        <p:nvSpPr>
          <p:cNvPr id="201" name="Rechteck 200">
            <a:extLst>
              <a:ext uri="{FF2B5EF4-FFF2-40B4-BE49-F238E27FC236}">
                <a16:creationId xmlns:a16="http://schemas.microsoft.com/office/drawing/2014/main" id="{5D96331D-4484-EEA8-76E8-C3E6F7111736}"/>
              </a:ext>
            </a:extLst>
          </p:cNvPr>
          <p:cNvSpPr/>
          <p:nvPr/>
        </p:nvSpPr>
        <p:spPr>
          <a:xfrm>
            <a:off x="8730067" y="4768391"/>
            <a:ext cx="149757" cy="6876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Vulval</a:t>
            </a:r>
            <a:r>
              <a:rPr lang="de-DE" sz="800">
                <a:solidFill>
                  <a:schemeClr val="tx1"/>
                </a:solidFill>
              </a:rPr>
              <a:t> </a:t>
            </a:r>
            <a:r>
              <a:rPr lang="de-DE" sz="800" err="1">
                <a:solidFill>
                  <a:schemeClr val="tx1"/>
                </a:solidFill>
              </a:rPr>
              <a:t>abscess</a:t>
            </a:r>
            <a:endParaRPr lang="de-DE" sz="800">
              <a:solidFill>
                <a:schemeClr val="tx1"/>
              </a:solidFill>
            </a:endParaRPr>
          </a:p>
        </p:txBody>
      </p:sp>
      <p:sp>
        <p:nvSpPr>
          <p:cNvPr id="48" name="Rechteck 47">
            <a:extLst>
              <a:ext uri="{FF2B5EF4-FFF2-40B4-BE49-F238E27FC236}">
                <a16:creationId xmlns:a16="http://schemas.microsoft.com/office/drawing/2014/main" id="{3687CB35-FAE6-40A6-BB89-664607CD2D25}"/>
              </a:ext>
            </a:extLst>
          </p:cNvPr>
          <p:cNvSpPr/>
          <p:nvPr/>
        </p:nvSpPr>
        <p:spPr>
          <a:xfrm>
            <a:off x="5842789" y="4475945"/>
            <a:ext cx="132383" cy="2228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61" name="Rechteck 60">
            <a:extLst>
              <a:ext uri="{FF2B5EF4-FFF2-40B4-BE49-F238E27FC236}">
                <a16:creationId xmlns:a16="http://schemas.microsoft.com/office/drawing/2014/main" id="{C0795698-6CB2-D5CC-4C79-E84FDBE4E75D}"/>
              </a:ext>
            </a:extLst>
          </p:cNvPr>
          <p:cNvSpPr/>
          <p:nvPr/>
        </p:nvSpPr>
        <p:spPr>
          <a:xfrm>
            <a:off x="8363799" y="4472813"/>
            <a:ext cx="132383" cy="22288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cxnSp>
        <p:nvCxnSpPr>
          <p:cNvPr id="99" name="Gerader Verbinder 98">
            <a:extLst>
              <a:ext uri="{FF2B5EF4-FFF2-40B4-BE49-F238E27FC236}">
                <a16:creationId xmlns:a16="http://schemas.microsoft.com/office/drawing/2014/main" id="{C871B528-3C92-98C9-6F9E-F10AAF57CA9B}"/>
              </a:ext>
            </a:extLst>
          </p:cNvPr>
          <p:cNvCxnSpPr>
            <a:cxnSpLocks/>
          </p:cNvCxnSpPr>
          <p:nvPr/>
        </p:nvCxnSpPr>
        <p:spPr>
          <a:xfrm>
            <a:off x="733251" y="4695701"/>
            <a:ext cx="82075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Rechteck 143">
            <a:extLst>
              <a:ext uri="{FF2B5EF4-FFF2-40B4-BE49-F238E27FC236}">
                <a16:creationId xmlns:a16="http://schemas.microsoft.com/office/drawing/2014/main" id="{58E5AED6-3566-283B-91CE-7FCEEEA4D58C}"/>
              </a:ext>
            </a:extLst>
          </p:cNvPr>
          <p:cNvSpPr/>
          <p:nvPr/>
        </p:nvSpPr>
        <p:spPr>
          <a:xfrm>
            <a:off x="801473" y="1882563"/>
            <a:ext cx="132383" cy="1297568"/>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5" name="Rechteck 144">
            <a:extLst>
              <a:ext uri="{FF2B5EF4-FFF2-40B4-BE49-F238E27FC236}">
                <a16:creationId xmlns:a16="http://schemas.microsoft.com/office/drawing/2014/main" id="{BC51FF5E-36AB-DF22-DE31-C90F648F03BA}"/>
              </a:ext>
            </a:extLst>
          </p:cNvPr>
          <p:cNvSpPr/>
          <p:nvPr/>
        </p:nvSpPr>
        <p:spPr>
          <a:xfrm>
            <a:off x="994699" y="2747050"/>
            <a:ext cx="132383" cy="429999"/>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6" name="Rechteck 145">
            <a:extLst>
              <a:ext uri="{FF2B5EF4-FFF2-40B4-BE49-F238E27FC236}">
                <a16:creationId xmlns:a16="http://schemas.microsoft.com/office/drawing/2014/main" id="{36118F7F-8D3C-37C5-181B-99D856A3E57D}"/>
              </a:ext>
            </a:extLst>
          </p:cNvPr>
          <p:cNvSpPr/>
          <p:nvPr/>
        </p:nvSpPr>
        <p:spPr>
          <a:xfrm>
            <a:off x="1188623" y="2317046"/>
            <a:ext cx="132383" cy="214999"/>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Rechteck 146">
            <a:extLst>
              <a:ext uri="{FF2B5EF4-FFF2-40B4-BE49-F238E27FC236}">
                <a16:creationId xmlns:a16="http://schemas.microsoft.com/office/drawing/2014/main" id="{B09DAD15-F79F-5F25-2AA8-BA202CD3A67C}"/>
              </a:ext>
            </a:extLst>
          </p:cNvPr>
          <p:cNvSpPr/>
          <p:nvPr/>
        </p:nvSpPr>
        <p:spPr>
          <a:xfrm>
            <a:off x="1382546" y="2747050"/>
            <a:ext cx="132383" cy="866823"/>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8" name="Rechteck 147">
            <a:extLst>
              <a:ext uri="{FF2B5EF4-FFF2-40B4-BE49-F238E27FC236}">
                <a16:creationId xmlns:a16="http://schemas.microsoft.com/office/drawing/2014/main" id="{82CB9688-3386-49A3-3FF8-96DCE5C9DFBE}"/>
              </a:ext>
            </a:extLst>
          </p:cNvPr>
          <p:cNvSpPr/>
          <p:nvPr/>
        </p:nvSpPr>
        <p:spPr>
          <a:xfrm>
            <a:off x="1576440" y="2529802"/>
            <a:ext cx="132383" cy="866823"/>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9" name="Rechteck 148">
            <a:extLst>
              <a:ext uri="{FF2B5EF4-FFF2-40B4-BE49-F238E27FC236}">
                <a16:creationId xmlns:a16="http://schemas.microsoft.com/office/drawing/2014/main" id="{F6F5245C-3F1C-8FA1-BBB2-8CFD316AA3FC}"/>
              </a:ext>
            </a:extLst>
          </p:cNvPr>
          <p:cNvSpPr/>
          <p:nvPr/>
        </p:nvSpPr>
        <p:spPr>
          <a:xfrm>
            <a:off x="2156801" y="3618835"/>
            <a:ext cx="132383" cy="425395"/>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0" name="Rechteck 149">
            <a:extLst>
              <a:ext uri="{FF2B5EF4-FFF2-40B4-BE49-F238E27FC236}">
                <a16:creationId xmlns:a16="http://schemas.microsoft.com/office/drawing/2014/main" id="{731FB073-A928-0F93-0BDA-F3A89F61853C}"/>
              </a:ext>
            </a:extLst>
          </p:cNvPr>
          <p:cNvSpPr/>
          <p:nvPr/>
        </p:nvSpPr>
        <p:spPr>
          <a:xfrm>
            <a:off x="2350724" y="3613872"/>
            <a:ext cx="132383" cy="221876"/>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Rechteck 150">
            <a:extLst>
              <a:ext uri="{FF2B5EF4-FFF2-40B4-BE49-F238E27FC236}">
                <a16:creationId xmlns:a16="http://schemas.microsoft.com/office/drawing/2014/main" id="{D06459FC-857C-FEB6-EF85-0216A72193C8}"/>
              </a:ext>
            </a:extLst>
          </p:cNvPr>
          <p:cNvSpPr/>
          <p:nvPr/>
        </p:nvSpPr>
        <p:spPr>
          <a:xfrm>
            <a:off x="3127860" y="4255324"/>
            <a:ext cx="132383" cy="221876"/>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Rechteck 151">
            <a:extLst>
              <a:ext uri="{FF2B5EF4-FFF2-40B4-BE49-F238E27FC236}">
                <a16:creationId xmlns:a16="http://schemas.microsoft.com/office/drawing/2014/main" id="{6C1D4574-7A4A-233D-DE05-D72437A35B42}"/>
              </a:ext>
            </a:extLst>
          </p:cNvPr>
          <p:cNvSpPr/>
          <p:nvPr/>
        </p:nvSpPr>
        <p:spPr>
          <a:xfrm>
            <a:off x="994699" y="2317668"/>
            <a:ext cx="132383" cy="429999"/>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 name="Rechteck 152">
            <a:extLst>
              <a:ext uri="{FF2B5EF4-FFF2-40B4-BE49-F238E27FC236}">
                <a16:creationId xmlns:a16="http://schemas.microsoft.com/office/drawing/2014/main" id="{134BF742-03BD-4B26-5F30-878883B34C4E}"/>
              </a:ext>
            </a:extLst>
          </p:cNvPr>
          <p:cNvSpPr/>
          <p:nvPr/>
        </p:nvSpPr>
        <p:spPr>
          <a:xfrm>
            <a:off x="800776" y="1666800"/>
            <a:ext cx="132383" cy="214879"/>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4" name="Rechteck 153">
            <a:extLst>
              <a:ext uri="{FF2B5EF4-FFF2-40B4-BE49-F238E27FC236}">
                <a16:creationId xmlns:a16="http://schemas.microsoft.com/office/drawing/2014/main" id="{C31BAD47-CC75-B95B-8BD9-1DF7880BA7C6}"/>
              </a:ext>
            </a:extLst>
          </p:cNvPr>
          <p:cNvSpPr/>
          <p:nvPr/>
        </p:nvSpPr>
        <p:spPr>
          <a:xfrm>
            <a:off x="1381849" y="2531591"/>
            <a:ext cx="132383" cy="214879"/>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Rechteck 154">
            <a:extLst>
              <a:ext uri="{FF2B5EF4-FFF2-40B4-BE49-F238E27FC236}">
                <a16:creationId xmlns:a16="http://schemas.microsoft.com/office/drawing/2014/main" id="{A8B4F876-3F46-4845-2FB1-C58E7754426C}"/>
              </a:ext>
            </a:extLst>
          </p:cNvPr>
          <p:cNvSpPr/>
          <p:nvPr/>
        </p:nvSpPr>
        <p:spPr>
          <a:xfrm>
            <a:off x="1771029" y="3401525"/>
            <a:ext cx="132383" cy="429999"/>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156" name="Rechteck 155">
            <a:extLst>
              <a:ext uri="{FF2B5EF4-FFF2-40B4-BE49-F238E27FC236}">
                <a16:creationId xmlns:a16="http://schemas.microsoft.com/office/drawing/2014/main" id="{3B2B6906-A5D3-2CC1-390F-06D77241F81C}"/>
              </a:ext>
            </a:extLst>
          </p:cNvPr>
          <p:cNvSpPr/>
          <p:nvPr/>
        </p:nvSpPr>
        <p:spPr>
          <a:xfrm>
            <a:off x="1964317" y="3394718"/>
            <a:ext cx="132383" cy="220876"/>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157" name="Rechteck 156">
            <a:extLst>
              <a:ext uri="{FF2B5EF4-FFF2-40B4-BE49-F238E27FC236}">
                <a16:creationId xmlns:a16="http://schemas.microsoft.com/office/drawing/2014/main" id="{6CBD933F-6633-A869-07A2-89DF7D296703}"/>
              </a:ext>
            </a:extLst>
          </p:cNvPr>
          <p:cNvSpPr/>
          <p:nvPr/>
        </p:nvSpPr>
        <p:spPr>
          <a:xfrm>
            <a:off x="2546070" y="3831525"/>
            <a:ext cx="132383" cy="210864"/>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158" name="Rechteck 157">
            <a:extLst>
              <a:ext uri="{FF2B5EF4-FFF2-40B4-BE49-F238E27FC236}">
                <a16:creationId xmlns:a16="http://schemas.microsoft.com/office/drawing/2014/main" id="{EE4ABA90-491E-0D3F-0548-479BB8DB20C1}"/>
              </a:ext>
            </a:extLst>
          </p:cNvPr>
          <p:cNvSpPr/>
          <p:nvPr/>
        </p:nvSpPr>
        <p:spPr>
          <a:xfrm>
            <a:off x="2933917" y="4038922"/>
            <a:ext cx="132383" cy="221876"/>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225" name="Rechteck 224">
            <a:extLst>
              <a:ext uri="{FF2B5EF4-FFF2-40B4-BE49-F238E27FC236}">
                <a16:creationId xmlns:a16="http://schemas.microsoft.com/office/drawing/2014/main" id="{1F1B9ABD-F1DA-C86A-1026-31C154773C58}"/>
              </a:ext>
            </a:extLst>
          </p:cNvPr>
          <p:cNvSpPr/>
          <p:nvPr/>
        </p:nvSpPr>
        <p:spPr>
          <a:xfrm>
            <a:off x="5824846" y="4768391"/>
            <a:ext cx="149757" cy="10579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err="1">
                <a:solidFill>
                  <a:schemeClr val="tx1"/>
                </a:solidFill>
              </a:rPr>
              <a:t>Hypertransaminasemia</a:t>
            </a:r>
            <a:endParaRPr lang="de-DE" sz="800">
              <a:solidFill>
                <a:schemeClr val="tx1"/>
              </a:solidFill>
            </a:endParaRPr>
          </a:p>
        </p:txBody>
      </p:sp>
      <p:sp>
        <p:nvSpPr>
          <p:cNvPr id="232" name="Rechteck 231">
            <a:extLst>
              <a:ext uri="{FF2B5EF4-FFF2-40B4-BE49-F238E27FC236}">
                <a16:creationId xmlns:a16="http://schemas.microsoft.com/office/drawing/2014/main" id="{0E84E6CD-61C4-E733-9ECE-9E07484EDA88}"/>
              </a:ext>
            </a:extLst>
          </p:cNvPr>
          <p:cNvSpPr/>
          <p:nvPr/>
        </p:nvSpPr>
        <p:spPr>
          <a:xfrm>
            <a:off x="8556848" y="4472813"/>
            <a:ext cx="132383" cy="22288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235" name="Rechteck 234">
            <a:extLst>
              <a:ext uri="{FF2B5EF4-FFF2-40B4-BE49-F238E27FC236}">
                <a16:creationId xmlns:a16="http://schemas.microsoft.com/office/drawing/2014/main" id="{097720D4-7373-1F4A-E668-9AAA00B6AC18}"/>
              </a:ext>
            </a:extLst>
          </p:cNvPr>
          <p:cNvSpPr/>
          <p:nvPr/>
        </p:nvSpPr>
        <p:spPr>
          <a:xfrm>
            <a:off x="8747442" y="4472813"/>
            <a:ext cx="132383" cy="22288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237" name="Rechteck 236">
            <a:extLst>
              <a:ext uri="{FF2B5EF4-FFF2-40B4-BE49-F238E27FC236}">
                <a16:creationId xmlns:a16="http://schemas.microsoft.com/office/drawing/2014/main" id="{BCA0C3DC-B943-3C37-6F61-1A2EFEB76C1A}"/>
              </a:ext>
            </a:extLst>
          </p:cNvPr>
          <p:cNvSpPr/>
          <p:nvPr/>
        </p:nvSpPr>
        <p:spPr>
          <a:xfrm>
            <a:off x="6988957" y="4768391"/>
            <a:ext cx="149757" cy="4167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lIns="0" tIns="0" rIns="0" bIns="0" rtlCol="0" anchor="ctr">
            <a:spAutoFit/>
          </a:bodyPr>
          <a:lstStyle/>
          <a:p>
            <a:pPr algn="r"/>
            <a:r>
              <a:rPr lang="de-DE" sz="800">
                <a:solidFill>
                  <a:schemeClr val="tx1"/>
                </a:solidFill>
              </a:rPr>
              <a:t>Psoriasis</a:t>
            </a:r>
          </a:p>
        </p:txBody>
      </p:sp>
      <p:sp>
        <p:nvSpPr>
          <p:cNvPr id="44" name="Titel 43">
            <a:extLst>
              <a:ext uri="{FF2B5EF4-FFF2-40B4-BE49-F238E27FC236}">
                <a16:creationId xmlns:a16="http://schemas.microsoft.com/office/drawing/2014/main" id="{07D987F6-2FEB-63CD-8403-7C56BBC0F777}"/>
              </a:ext>
            </a:extLst>
          </p:cNvPr>
          <p:cNvSpPr>
            <a:spLocks noGrp="1"/>
          </p:cNvSpPr>
          <p:nvPr>
            <p:ph type="title"/>
          </p:nvPr>
        </p:nvSpPr>
        <p:spPr/>
        <p:txBody>
          <a:bodyPr/>
          <a:lstStyle/>
          <a:p>
            <a:r>
              <a:rPr lang="en-GB"/>
              <a:t>Recurrence of ibrutinib intolerance events during </a:t>
            </a:r>
            <a:br>
              <a:rPr lang="en-GB"/>
            </a:br>
            <a:r>
              <a:rPr lang="en-GB"/>
              <a:t>zanubrutinib treatment </a:t>
            </a:r>
          </a:p>
        </p:txBody>
      </p:sp>
    </p:spTree>
    <p:extLst>
      <p:ext uri="{BB962C8B-B14F-4D97-AF65-F5344CB8AC3E}">
        <p14:creationId xmlns:p14="http://schemas.microsoft.com/office/powerpoint/2010/main" val="371870672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le 9">
            <a:extLst>
              <a:ext uri="{FF2B5EF4-FFF2-40B4-BE49-F238E27FC236}">
                <a16:creationId xmlns:a16="http://schemas.microsoft.com/office/drawing/2014/main" id="{314B25F3-362E-D7AB-6896-670F2130E688}"/>
              </a:ext>
            </a:extLst>
          </p:cNvPr>
          <p:cNvGraphicFramePr>
            <a:graphicFrameLocks noGrp="1"/>
          </p:cNvGraphicFramePr>
          <p:nvPr>
            <p:extLst>
              <p:ext uri="{D42A27DB-BD31-4B8C-83A1-F6EECF244321}">
                <p14:modId xmlns:p14="http://schemas.microsoft.com/office/powerpoint/2010/main" val="1306228477"/>
              </p:ext>
            </p:extLst>
          </p:nvPr>
        </p:nvGraphicFramePr>
        <p:xfrm>
          <a:off x="3355291" y="5588964"/>
          <a:ext cx="5051206" cy="274320"/>
        </p:xfrm>
        <a:graphic>
          <a:graphicData uri="http://schemas.openxmlformats.org/drawingml/2006/table">
            <a:tbl>
              <a:tblPr firstRow="1" bandRow="1">
                <a:tableStyleId>{5C22544A-7EE6-4342-B048-85BDC9FD1C3A}</a:tableStyleId>
              </a:tblPr>
              <a:tblGrid>
                <a:gridCol w="887603">
                  <a:extLst>
                    <a:ext uri="{9D8B030D-6E8A-4147-A177-3AD203B41FA5}">
                      <a16:colId xmlns:a16="http://schemas.microsoft.com/office/drawing/2014/main" val="1106410490"/>
                    </a:ext>
                  </a:extLst>
                </a:gridCol>
                <a:gridCol w="1188000">
                  <a:extLst>
                    <a:ext uri="{9D8B030D-6E8A-4147-A177-3AD203B41FA5}">
                      <a16:colId xmlns:a16="http://schemas.microsoft.com/office/drawing/2014/main" val="1428086458"/>
                    </a:ext>
                  </a:extLst>
                </a:gridCol>
                <a:gridCol w="900000">
                  <a:extLst>
                    <a:ext uri="{9D8B030D-6E8A-4147-A177-3AD203B41FA5}">
                      <a16:colId xmlns:a16="http://schemas.microsoft.com/office/drawing/2014/main" val="3404973669"/>
                    </a:ext>
                  </a:extLst>
                </a:gridCol>
                <a:gridCol w="1188000">
                  <a:extLst>
                    <a:ext uri="{9D8B030D-6E8A-4147-A177-3AD203B41FA5}">
                      <a16:colId xmlns:a16="http://schemas.microsoft.com/office/drawing/2014/main" val="1443330039"/>
                    </a:ext>
                  </a:extLst>
                </a:gridCol>
                <a:gridCol w="887603">
                  <a:extLst>
                    <a:ext uri="{9D8B030D-6E8A-4147-A177-3AD203B41FA5}">
                      <a16:colId xmlns:a16="http://schemas.microsoft.com/office/drawing/2014/main" val="420852476"/>
                    </a:ext>
                  </a:extLst>
                </a:gridCol>
              </a:tblGrid>
              <a:tr h="0">
                <a:tc>
                  <a:txBody>
                    <a:bodyPr/>
                    <a:lstStyle/>
                    <a:p>
                      <a:pPr algn="ctr"/>
                      <a:r>
                        <a:rPr lang="de-DE" sz="1200" b="0">
                          <a:solidFill>
                            <a:schemeClr val="tx1"/>
                          </a:solidFill>
                        </a:rPr>
                        <a:t>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e-DE" sz="1200" b="0">
                          <a:solidFill>
                            <a:schemeClr val="tx1"/>
                          </a:solidFill>
                        </a:rPr>
                        <a:t>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e-DE" sz="1200" b="0">
                          <a:solidFill>
                            <a:schemeClr val="tx1"/>
                          </a:solidFill>
                        </a:rPr>
                        <a:t>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e-DE" sz="1200" b="0">
                          <a:solidFill>
                            <a:schemeClr val="tx1"/>
                          </a:solidFill>
                        </a:rPr>
                        <a:t>12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e-DE" sz="1200" b="0">
                          <a:solidFill>
                            <a:schemeClr val="tx1"/>
                          </a:solidFill>
                        </a:rPr>
                        <a:t>16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852666"/>
                  </a:ext>
                </a:extLst>
              </a:tr>
            </a:tbl>
          </a:graphicData>
        </a:graphic>
      </p:graphicFrame>
      <p:sp>
        <p:nvSpPr>
          <p:cNvPr id="2" name="Title 1">
            <a:extLst>
              <a:ext uri="{FF2B5EF4-FFF2-40B4-BE49-F238E27FC236}">
                <a16:creationId xmlns:a16="http://schemas.microsoft.com/office/drawing/2014/main" id="{8608EB09-C57B-5441-B3BD-E2B0220130BC}"/>
              </a:ext>
            </a:extLst>
          </p:cNvPr>
          <p:cNvSpPr>
            <a:spLocks noGrp="1"/>
          </p:cNvSpPr>
          <p:nvPr>
            <p:ph type="title"/>
          </p:nvPr>
        </p:nvSpPr>
        <p:spPr/>
        <p:txBody>
          <a:bodyPr/>
          <a:lstStyle/>
          <a:p>
            <a:r>
              <a:rPr lang="en-US"/>
              <a:t>Recurrence of acalabrutinib intolerance events during </a:t>
            </a:r>
            <a:r>
              <a:rPr lang="en-US" err="1"/>
              <a:t>zanubrutinib</a:t>
            </a:r>
            <a:r>
              <a:rPr lang="en-US"/>
              <a:t> treatment  </a:t>
            </a:r>
          </a:p>
        </p:txBody>
      </p:sp>
      <p:sp>
        <p:nvSpPr>
          <p:cNvPr id="3" name="Footer Placeholder 2">
            <a:extLst>
              <a:ext uri="{FF2B5EF4-FFF2-40B4-BE49-F238E27FC236}">
                <a16:creationId xmlns:a16="http://schemas.microsoft.com/office/drawing/2014/main" id="{D12A4EDD-3455-FF2B-E3B1-BA57BBFD972B}"/>
              </a:ext>
            </a:extLst>
          </p:cNvPr>
          <p:cNvSpPr>
            <a:spLocks noGrp="1"/>
          </p:cNvSpPr>
          <p:nvPr>
            <p:ph type="ftr" sz="quarter" idx="10"/>
          </p:nvPr>
        </p:nvSpPr>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No intolerance events recurred at a higher grade.</a:t>
            </a:r>
            <a:endParaRPr lang="en-US" b="1">
              <a:solidFill>
                <a:srgbClr val="4E4F4E"/>
              </a:solidFill>
              <a:cs typeface="Arial" panose="020B0604020202020204" pitchFamily="34" charset="0"/>
            </a:endParaRPr>
          </a:p>
          <a:p>
            <a:r>
              <a:rPr lang="en-US" b="1">
                <a:solidFill>
                  <a:srgbClr val="4E4F4E"/>
                </a:solidFill>
                <a:cs typeface="Arial" panose="020B0604020202020204" pitchFamily="34" charset="0"/>
              </a:rPr>
              <a:t>AE, </a:t>
            </a:r>
            <a:r>
              <a:rPr lang="en-US">
                <a:solidFill>
                  <a:srgbClr val="4E4F4E"/>
                </a:solidFill>
                <a:cs typeface="Arial" panose="020B0604020202020204" pitchFamily="34" charset="0"/>
              </a:rPr>
              <a:t>adverse event; </a:t>
            </a:r>
            <a:r>
              <a:rPr lang="en-US" b="1">
                <a:solidFill>
                  <a:srgbClr val="4E4F4E"/>
                </a:solidFill>
                <a:cs typeface="Arial" panose="020B0604020202020204" pitchFamily="34" charset="0"/>
              </a:rPr>
              <a:t>GERD</a:t>
            </a:r>
            <a:r>
              <a:rPr lang="en-US">
                <a:solidFill>
                  <a:srgbClr val="4E4F4E"/>
                </a:solidFill>
                <a:cs typeface="Arial" panose="020B0604020202020204" pitchFamily="34" charset="0"/>
              </a:rPr>
              <a:t>, gastroesophageal reflux disease.</a:t>
            </a:r>
          </a:p>
          <a:p>
            <a:r>
              <a:rPr lang="en-US" b="1" err="1">
                <a:solidFill>
                  <a:srgbClr val="4E4F4E"/>
                </a:solidFill>
                <a:cs typeface="Arial" panose="020B0604020202020204" pitchFamily="34" charset="0"/>
              </a:rPr>
              <a:t>Shadman</a:t>
            </a:r>
            <a:r>
              <a:rPr lang="en-US" b="1">
                <a:solidFill>
                  <a:srgbClr val="4E4F4E"/>
                </a:solidFill>
                <a:cs typeface="Arial" panose="020B0604020202020204" pitchFamily="34" charset="0"/>
              </a:rPr>
              <a:t> M, et al. Abstract P633 presented at EHA2023.</a:t>
            </a:r>
            <a:endParaRPr lang="en-GB"/>
          </a:p>
        </p:txBody>
      </p:sp>
      <p:graphicFrame>
        <p:nvGraphicFramePr>
          <p:cNvPr id="12" name="Diagramm 11">
            <a:extLst>
              <a:ext uri="{FF2B5EF4-FFF2-40B4-BE49-F238E27FC236}">
                <a16:creationId xmlns:a16="http://schemas.microsoft.com/office/drawing/2014/main" id="{C126BF3B-22BC-ACDA-28E2-D3FF2DADCB8B}"/>
              </a:ext>
            </a:extLst>
          </p:cNvPr>
          <p:cNvGraphicFramePr/>
          <p:nvPr>
            <p:extLst>
              <p:ext uri="{D42A27DB-BD31-4B8C-83A1-F6EECF244321}">
                <p14:modId xmlns:p14="http://schemas.microsoft.com/office/powerpoint/2010/main" val="1848059506"/>
              </p:ext>
            </p:extLst>
          </p:nvPr>
        </p:nvGraphicFramePr>
        <p:xfrm>
          <a:off x="3879823" y="2178378"/>
          <a:ext cx="4738974" cy="3226101"/>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hteck 12">
            <a:extLst>
              <a:ext uri="{FF2B5EF4-FFF2-40B4-BE49-F238E27FC236}">
                <a16:creationId xmlns:a16="http://schemas.microsoft.com/office/drawing/2014/main" id="{11EFB213-A778-BED9-AA66-CA7895BC8F4F}"/>
              </a:ext>
            </a:extLst>
          </p:cNvPr>
          <p:cNvSpPr/>
          <p:nvPr/>
        </p:nvSpPr>
        <p:spPr>
          <a:xfrm>
            <a:off x="3800475" y="1747838"/>
            <a:ext cx="531019"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5337F5C0-E6F0-C6D9-D761-E957EEB0633E}"/>
              </a:ext>
            </a:extLst>
          </p:cNvPr>
          <p:cNvSpPr/>
          <p:nvPr/>
        </p:nvSpPr>
        <p:spPr>
          <a:xfrm>
            <a:off x="4331494" y="1747838"/>
            <a:ext cx="531019" cy="133350"/>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74E2238-66C0-45A7-5BE5-6ED57A15E1EC}"/>
              </a:ext>
            </a:extLst>
          </p:cNvPr>
          <p:cNvSpPr/>
          <p:nvPr/>
        </p:nvSpPr>
        <p:spPr>
          <a:xfrm>
            <a:off x="4862514" y="1747838"/>
            <a:ext cx="247650" cy="133350"/>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49A579CE-D97E-149A-4F9D-9A77606C1D30}"/>
              </a:ext>
            </a:extLst>
          </p:cNvPr>
          <p:cNvSpPr/>
          <p:nvPr/>
        </p:nvSpPr>
        <p:spPr>
          <a:xfrm>
            <a:off x="3800475" y="1941618"/>
            <a:ext cx="797719"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60ECF860-2254-F207-F936-479A48C0A99E}"/>
              </a:ext>
            </a:extLst>
          </p:cNvPr>
          <p:cNvSpPr/>
          <p:nvPr/>
        </p:nvSpPr>
        <p:spPr>
          <a:xfrm>
            <a:off x="4597003" y="1940016"/>
            <a:ext cx="247651" cy="133350"/>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752A8F24-DA9D-8C91-BE99-0A6B736113AE}"/>
              </a:ext>
            </a:extLst>
          </p:cNvPr>
          <p:cNvSpPr/>
          <p:nvPr/>
        </p:nvSpPr>
        <p:spPr>
          <a:xfrm>
            <a:off x="4844654" y="1940016"/>
            <a:ext cx="265510" cy="133350"/>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B89B6AC3-412E-8101-C34A-B7A36019F49E}"/>
              </a:ext>
            </a:extLst>
          </p:cNvPr>
          <p:cNvSpPr/>
          <p:nvPr/>
        </p:nvSpPr>
        <p:spPr>
          <a:xfrm>
            <a:off x="3800475" y="2132194"/>
            <a:ext cx="1044179"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D7FE906E-FCF8-498F-0F92-3DC398957D08}"/>
              </a:ext>
            </a:extLst>
          </p:cNvPr>
          <p:cNvSpPr/>
          <p:nvPr/>
        </p:nvSpPr>
        <p:spPr>
          <a:xfrm>
            <a:off x="4844654" y="2132194"/>
            <a:ext cx="265510" cy="133350"/>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D679578F-8CD9-76C8-9502-80075EFD9EBE}"/>
              </a:ext>
            </a:extLst>
          </p:cNvPr>
          <p:cNvSpPr/>
          <p:nvPr/>
        </p:nvSpPr>
        <p:spPr>
          <a:xfrm>
            <a:off x="3800475" y="2324448"/>
            <a:ext cx="271463"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3F372E88-24E6-6686-36DB-685F65236BA3}"/>
              </a:ext>
            </a:extLst>
          </p:cNvPr>
          <p:cNvSpPr/>
          <p:nvPr/>
        </p:nvSpPr>
        <p:spPr>
          <a:xfrm>
            <a:off x="4065984" y="2324448"/>
            <a:ext cx="265510" cy="133350"/>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28042A4F-E11E-AB7F-0AD1-CA8BFA165579}"/>
              </a:ext>
            </a:extLst>
          </p:cNvPr>
          <p:cNvSpPr/>
          <p:nvPr/>
        </p:nvSpPr>
        <p:spPr>
          <a:xfrm>
            <a:off x="4324947" y="2324448"/>
            <a:ext cx="272056" cy="133350"/>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80BA5B96-C7E8-7C7D-96D1-6BCFBCA0264E}"/>
              </a:ext>
            </a:extLst>
          </p:cNvPr>
          <p:cNvSpPr/>
          <p:nvPr/>
        </p:nvSpPr>
        <p:spPr>
          <a:xfrm>
            <a:off x="3804045" y="2516702"/>
            <a:ext cx="271463"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0DC5FEF6-75D8-7FB0-1012-B413A9AC8D3C}"/>
              </a:ext>
            </a:extLst>
          </p:cNvPr>
          <p:cNvSpPr/>
          <p:nvPr/>
        </p:nvSpPr>
        <p:spPr>
          <a:xfrm>
            <a:off x="4074636" y="2516702"/>
            <a:ext cx="256858" cy="133350"/>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8A2686BD-2165-1AC1-9C9E-59BFF516227B}"/>
              </a:ext>
            </a:extLst>
          </p:cNvPr>
          <p:cNvSpPr/>
          <p:nvPr/>
        </p:nvSpPr>
        <p:spPr>
          <a:xfrm>
            <a:off x="3800474" y="2708956"/>
            <a:ext cx="271463"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84112931-13E9-932C-2D97-2613FE347EE9}"/>
              </a:ext>
            </a:extLst>
          </p:cNvPr>
          <p:cNvSpPr/>
          <p:nvPr/>
        </p:nvSpPr>
        <p:spPr>
          <a:xfrm>
            <a:off x="4069555" y="2708956"/>
            <a:ext cx="261939" cy="133350"/>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076D1877-A62C-64B4-1127-76F95802977E}"/>
              </a:ext>
            </a:extLst>
          </p:cNvPr>
          <p:cNvSpPr/>
          <p:nvPr/>
        </p:nvSpPr>
        <p:spPr>
          <a:xfrm>
            <a:off x="3800474" y="2899532"/>
            <a:ext cx="531020"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245458B4-E77F-F54A-1398-B93756B2FDC4}"/>
              </a:ext>
            </a:extLst>
          </p:cNvPr>
          <p:cNvSpPr/>
          <p:nvPr/>
        </p:nvSpPr>
        <p:spPr>
          <a:xfrm>
            <a:off x="3808254" y="3090692"/>
            <a:ext cx="257730"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9FFFF43D-7CDB-641D-E6A9-6152246AB55D}"/>
              </a:ext>
            </a:extLst>
          </p:cNvPr>
          <p:cNvSpPr/>
          <p:nvPr/>
        </p:nvSpPr>
        <p:spPr>
          <a:xfrm>
            <a:off x="3808254" y="3280684"/>
            <a:ext cx="257730"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0F77D965-2835-4CE2-F779-3F89E67715FF}"/>
              </a:ext>
            </a:extLst>
          </p:cNvPr>
          <p:cNvSpPr/>
          <p:nvPr/>
        </p:nvSpPr>
        <p:spPr>
          <a:xfrm>
            <a:off x="3800474" y="3473934"/>
            <a:ext cx="266382"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AB89A5BE-CC56-02EC-689F-FB5772297DB4}"/>
              </a:ext>
            </a:extLst>
          </p:cNvPr>
          <p:cNvSpPr/>
          <p:nvPr/>
        </p:nvSpPr>
        <p:spPr>
          <a:xfrm>
            <a:off x="3808254" y="3658079"/>
            <a:ext cx="257730"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D66C5DCE-5B45-605F-55DF-081AA2C1F211}"/>
              </a:ext>
            </a:extLst>
          </p:cNvPr>
          <p:cNvSpPr/>
          <p:nvPr/>
        </p:nvSpPr>
        <p:spPr>
          <a:xfrm>
            <a:off x="3799602" y="3851329"/>
            <a:ext cx="266382"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65FFB9AD-18A1-3CF7-CF59-EE6BC1784632}"/>
              </a:ext>
            </a:extLst>
          </p:cNvPr>
          <p:cNvSpPr/>
          <p:nvPr/>
        </p:nvSpPr>
        <p:spPr>
          <a:xfrm>
            <a:off x="3806585" y="4049293"/>
            <a:ext cx="266382"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2602E908-B749-E999-0D6B-CA8EED97BEDC}"/>
              </a:ext>
            </a:extLst>
          </p:cNvPr>
          <p:cNvSpPr/>
          <p:nvPr/>
        </p:nvSpPr>
        <p:spPr>
          <a:xfrm>
            <a:off x="3806585" y="4235685"/>
            <a:ext cx="266382"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64582D70-65CA-706F-F62C-8DDEDA3CA49B}"/>
              </a:ext>
            </a:extLst>
          </p:cNvPr>
          <p:cNvSpPr/>
          <p:nvPr/>
        </p:nvSpPr>
        <p:spPr>
          <a:xfrm>
            <a:off x="3799602" y="4423397"/>
            <a:ext cx="266382"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20C3BFDA-8B4D-CAE3-869D-E3E6036281DA}"/>
              </a:ext>
            </a:extLst>
          </p:cNvPr>
          <p:cNvSpPr/>
          <p:nvPr/>
        </p:nvSpPr>
        <p:spPr>
          <a:xfrm>
            <a:off x="3806585" y="4616307"/>
            <a:ext cx="266382"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A830E6C4-A33D-F799-5669-CE86377C309C}"/>
              </a:ext>
            </a:extLst>
          </p:cNvPr>
          <p:cNvSpPr/>
          <p:nvPr/>
        </p:nvSpPr>
        <p:spPr>
          <a:xfrm>
            <a:off x="3806585" y="4812447"/>
            <a:ext cx="266382"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2B3B45ED-265B-A8C7-B552-0C55E68E49E1}"/>
              </a:ext>
            </a:extLst>
          </p:cNvPr>
          <p:cNvSpPr/>
          <p:nvPr/>
        </p:nvSpPr>
        <p:spPr>
          <a:xfrm>
            <a:off x="3806585" y="5008723"/>
            <a:ext cx="266382"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61365062-7F85-E935-C8FF-9864BDE61094}"/>
              </a:ext>
            </a:extLst>
          </p:cNvPr>
          <p:cNvSpPr/>
          <p:nvPr/>
        </p:nvSpPr>
        <p:spPr>
          <a:xfrm>
            <a:off x="3806585" y="5197771"/>
            <a:ext cx="266382"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A98F7E4D-483F-B327-95CE-62E8890E7AF6}"/>
              </a:ext>
            </a:extLst>
          </p:cNvPr>
          <p:cNvSpPr/>
          <p:nvPr/>
        </p:nvSpPr>
        <p:spPr>
          <a:xfrm>
            <a:off x="3806585" y="5390031"/>
            <a:ext cx="266382" cy="133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Gerader Verbinder 43">
            <a:extLst>
              <a:ext uri="{FF2B5EF4-FFF2-40B4-BE49-F238E27FC236}">
                <a16:creationId xmlns:a16="http://schemas.microsoft.com/office/drawing/2014/main" id="{BC7DDD7C-3F09-0AAB-5A3B-4EA81EB0BDEB}"/>
              </a:ext>
            </a:extLst>
          </p:cNvPr>
          <p:cNvCxnSpPr>
            <a:cxnSpLocks/>
          </p:cNvCxnSpPr>
          <p:nvPr/>
        </p:nvCxnSpPr>
        <p:spPr>
          <a:xfrm>
            <a:off x="3799602" y="1621539"/>
            <a:ext cx="0" cy="40029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E85424DF-F419-5651-7F48-676E0899F17A}"/>
              </a:ext>
            </a:extLst>
          </p:cNvPr>
          <p:cNvCxnSpPr>
            <a:cxnSpLocks/>
          </p:cNvCxnSpPr>
          <p:nvPr/>
        </p:nvCxnSpPr>
        <p:spPr>
          <a:xfrm flipH="1">
            <a:off x="3806585" y="5556719"/>
            <a:ext cx="41594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CA4B80F2-00D6-294B-FFD3-DC432EF3DFD4}"/>
              </a:ext>
            </a:extLst>
          </p:cNvPr>
          <p:cNvCxnSpPr>
            <a:cxnSpLocks/>
          </p:cNvCxnSpPr>
          <p:nvPr/>
        </p:nvCxnSpPr>
        <p:spPr>
          <a:xfrm flipV="1">
            <a:off x="6916738" y="5556719"/>
            <a:ext cx="0" cy="677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C984F78B-1E26-FA7A-11F8-940001BC2714}"/>
              </a:ext>
            </a:extLst>
          </p:cNvPr>
          <p:cNvCxnSpPr>
            <a:cxnSpLocks/>
          </p:cNvCxnSpPr>
          <p:nvPr/>
        </p:nvCxnSpPr>
        <p:spPr>
          <a:xfrm flipV="1">
            <a:off x="5880894" y="5556719"/>
            <a:ext cx="0" cy="677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4F123E37-FAE8-3010-3A4B-FCEB44A34A62}"/>
              </a:ext>
            </a:extLst>
          </p:cNvPr>
          <p:cNvCxnSpPr>
            <a:cxnSpLocks/>
          </p:cNvCxnSpPr>
          <p:nvPr/>
        </p:nvCxnSpPr>
        <p:spPr>
          <a:xfrm flipV="1">
            <a:off x="4844654" y="5556719"/>
            <a:ext cx="0" cy="677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5" name="Tabelle 75">
            <a:extLst>
              <a:ext uri="{FF2B5EF4-FFF2-40B4-BE49-F238E27FC236}">
                <a16:creationId xmlns:a16="http://schemas.microsoft.com/office/drawing/2014/main" id="{BC8EC5E9-0824-2CCF-2B66-D06CA3074558}"/>
              </a:ext>
            </a:extLst>
          </p:cNvPr>
          <p:cNvGraphicFramePr>
            <a:graphicFrameLocks noGrp="1"/>
          </p:cNvGraphicFramePr>
          <p:nvPr>
            <p:extLst>
              <p:ext uri="{D42A27DB-BD31-4B8C-83A1-F6EECF244321}">
                <p14:modId xmlns:p14="http://schemas.microsoft.com/office/powerpoint/2010/main" val="3329766141"/>
              </p:ext>
            </p:extLst>
          </p:nvPr>
        </p:nvGraphicFramePr>
        <p:xfrm>
          <a:off x="1729151" y="1695585"/>
          <a:ext cx="1987465" cy="3861140"/>
        </p:xfrm>
        <a:graphic>
          <a:graphicData uri="http://schemas.openxmlformats.org/drawingml/2006/table">
            <a:tbl>
              <a:tblPr firstRow="1" bandRow="1">
                <a:tableStyleId>{5C22544A-7EE6-4342-B048-85BDC9FD1C3A}</a:tableStyleId>
              </a:tblPr>
              <a:tblGrid>
                <a:gridCol w="1987465">
                  <a:extLst>
                    <a:ext uri="{9D8B030D-6E8A-4147-A177-3AD203B41FA5}">
                      <a16:colId xmlns:a16="http://schemas.microsoft.com/office/drawing/2014/main" val="2885387554"/>
                    </a:ext>
                  </a:extLst>
                </a:gridCol>
              </a:tblGrid>
              <a:tr h="193057">
                <a:tc>
                  <a:txBody>
                    <a:bodyPr/>
                    <a:lstStyle/>
                    <a:p>
                      <a:pPr algn="r"/>
                      <a:r>
                        <a:rPr lang="de-DE" sz="1200" b="0">
                          <a:solidFill>
                            <a:schemeClr val="tx1"/>
                          </a:solidFill>
                        </a:rPr>
                        <a:t>Myalgia</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0282350"/>
                  </a:ext>
                </a:extLst>
              </a:tr>
              <a:tr h="193057">
                <a:tc>
                  <a:txBody>
                    <a:bodyPr/>
                    <a:lstStyle/>
                    <a:p>
                      <a:pPr algn="r"/>
                      <a:r>
                        <a:rPr lang="de-DE" sz="1200" b="0">
                          <a:solidFill>
                            <a:schemeClr val="tx1"/>
                          </a:solidFill>
                        </a:rPr>
                        <a:t>Arthralgia</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8187245"/>
                  </a:ext>
                </a:extLst>
              </a:tr>
              <a:tr h="193057">
                <a:tc>
                  <a:txBody>
                    <a:bodyPr/>
                    <a:lstStyle/>
                    <a:p>
                      <a:pPr algn="r"/>
                      <a:r>
                        <a:rPr lang="de-DE" sz="1200" b="0">
                          <a:solidFill>
                            <a:schemeClr val="tx1"/>
                          </a:solidFill>
                        </a:rPr>
                        <a:t>Headache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0529158"/>
                  </a:ext>
                </a:extLst>
              </a:tr>
              <a:tr h="193057">
                <a:tc>
                  <a:txBody>
                    <a:bodyPr/>
                    <a:lstStyle/>
                    <a:p>
                      <a:pPr algn="r"/>
                      <a:r>
                        <a:rPr lang="de-DE" sz="1200" b="0">
                          <a:solidFill>
                            <a:schemeClr val="tx1"/>
                          </a:solidFill>
                        </a:rPr>
                        <a:t>Diarrhea</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2450352"/>
                  </a:ext>
                </a:extLst>
              </a:tr>
              <a:tr h="193057">
                <a:tc>
                  <a:txBody>
                    <a:bodyPr/>
                    <a:lstStyle/>
                    <a:p>
                      <a:pPr algn="r"/>
                      <a:r>
                        <a:rPr lang="de-DE" sz="1200" b="0">
                          <a:solidFill>
                            <a:schemeClr val="tx1"/>
                          </a:solidFill>
                        </a:rPr>
                        <a:t>Hemorrhage</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0505625"/>
                  </a:ext>
                </a:extLst>
              </a:tr>
              <a:tr h="193057">
                <a:tc>
                  <a:txBody>
                    <a:bodyPr/>
                    <a:lstStyle/>
                    <a:p>
                      <a:pPr algn="r"/>
                      <a:r>
                        <a:rPr lang="de-DE" sz="1200" b="0">
                          <a:solidFill>
                            <a:schemeClr val="tx1"/>
                          </a:solidFill>
                        </a:rPr>
                        <a:t>Rash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9162202"/>
                  </a:ext>
                </a:extLst>
              </a:tr>
              <a:tr h="193057">
                <a:tc>
                  <a:txBody>
                    <a:bodyPr/>
                    <a:lstStyle/>
                    <a:p>
                      <a:pPr algn="r"/>
                      <a:r>
                        <a:rPr lang="de-DE" sz="1200" b="0">
                          <a:solidFill>
                            <a:schemeClr val="tx1"/>
                          </a:solidFill>
                        </a:rPr>
                        <a:t>Fatigue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1983347"/>
                  </a:ext>
                </a:extLst>
              </a:tr>
              <a:tr h="193057">
                <a:tc>
                  <a:txBody>
                    <a:bodyPr/>
                    <a:lstStyle/>
                    <a:p>
                      <a:pPr algn="r"/>
                      <a:r>
                        <a:rPr lang="de-DE" sz="1200" b="0">
                          <a:solidFill>
                            <a:schemeClr val="tx1"/>
                          </a:solidFill>
                        </a:rPr>
                        <a:t>Abdominal pain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6308833"/>
                  </a:ext>
                </a:extLst>
              </a:tr>
              <a:tr h="193057">
                <a:tc>
                  <a:txBody>
                    <a:bodyPr/>
                    <a:lstStyle/>
                    <a:p>
                      <a:pPr algn="r"/>
                      <a:r>
                        <a:rPr lang="de-DE" sz="1200" b="0">
                          <a:solidFill>
                            <a:schemeClr val="tx1"/>
                          </a:solidFill>
                        </a:rPr>
                        <a:t>Asthenia</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63595274"/>
                  </a:ext>
                </a:extLst>
              </a:tr>
              <a:tr h="193057">
                <a:tc>
                  <a:txBody>
                    <a:bodyPr/>
                    <a:lstStyle/>
                    <a:p>
                      <a:pPr algn="r"/>
                      <a:r>
                        <a:rPr lang="de-DE" sz="1200" b="0">
                          <a:solidFill>
                            <a:schemeClr val="tx1"/>
                          </a:solidFill>
                        </a:rPr>
                        <a:t>Atrial fibrillation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3278560"/>
                  </a:ext>
                </a:extLst>
              </a:tr>
              <a:tr h="193057">
                <a:tc>
                  <a:txBody>
                    <a:bodyPr/>
                    <a:lstStyle/>
                    <a:p>
                      <a:pPr algn="r"/>
                      <a:r>
                        <a:rPr lang="de-DE" sz="1200" b="0">
                          <a:solidFill>
                            <a:schemeClr val="tx1"/>
                          </a:solidFill>
                        </a:rPr>
                        <a:t>Dyspepsia</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4893904"/>
                  </a:ext>
                </a:extLst>
              </a:tr>
              <a:tr h="193057">
                <a:tc>
                  <a:txBody>
                    <a:bodyPr/>
                    <a:lstStyle/>
                    <a:p>
                      <a:pPr algn="r"/>
                      <a:r>
                        <a:rPr lang="de-DE" sz="1200" b="0">
                          <a:solidFill>
                            <a:schemeClr val="tx1"/>
                          </a:solidFill>
                        </a:rPr>
                        <a:t>GERD</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7077998"/>
                  </a:ext>
                </a:extLst>
              </a:tr>
              <a:tr h="193057">
                <a:tc>
                  <a:txBody>
                    <a:bodyPr/>
                    <a:lstStyle/>
                    <a:p>
                      <a:pPr algn="r"/>
                      <a:r>
                        <a:rPr lang="de-DE" sz="1200" b="0">
                          <a:solidFill>
                            <a:schemeClr val="tx1"/>
                          </a:solidFill>
                        </a:rPr>
                        <a:t>Groin pain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6702122"/>
                  </a:ext>
                </a:extLst>
              </a:tr>
              <a:tr h="193057">
                <a:tc>
                  <a:txBody>
                    <a:bodyPr/>
                    <a:lstStyle/>
                    <a:p>
                      <a:pPr algn="r"/>
                      <a:r>
                        <a:rPr lang="de-DE" sz="1200" b="0">
                          <a:solidFill>
                            <a:schemeClr val="tx1"/>
                          </a:solidFill>
                        </a:rPr>
                        <a:t>Insomnia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4146161"/>
                  </a:ext>
                </a:extLst>
              </a:tr>
              <a:tr h="193057">
                <a:tc>
                  <a:txBody>
                    <a:bodyPr/>
                    <a:lstStyle/>
                    <a:p>
                      <a:pPr algn="r"/>
                      <a:r>
                        <a:rPr lang="de-DE" sz="1200" b="0">
                          <a:solidFill>
                            <a:schemeClr val="tx1"/>
                          </a:solidFill>
                        </a:rPr>
                        <a:t>Malaise</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6646267"/>
                  </a:ext>
                </a:extLst>
              </a:tr>
              <a:tr h="193057">
                <a:tc>
                  <a:txBody>
                    <a:bodyPr/>
                    <a:lstStyle/>
                    <a:p>
                      <a:pPr algn="r"/>
                      <a:r>
                        <a:rPr lang="de-DE" sz="1200" b="0">
                          <a:solidFill>
                            <a:schemeClr val="tx1"/>
                          </a:solidFill>
                        </a:rPr>
                        <a:t>Musculoskeletal pain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9284297"/>
                  </a:ext>
                </a:extLst>
              </a:tr>
              <a:tr h="193057">
                <a:tc>
                  <a:txBody>
                    <a:bodyPr/>
                    <a:lstStyle/>
                    <a:p>
                      <a:pPr algn="r"/>
                      <a:r>
                        <a:rPr lang="de-DE" sz="1200" b="0">
                          <a:solidFill>
                            <a:schemeClr val="tx1"/>
                          </a:solidFill>
                        </a:rPr>
                        <a:t>Myocardial infarction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2177387"/>
                  </a:ext>
                </a:extLst>
              </a:tr>
              <a:tr h="193057">
                <a:tc>
                  <a:txBody>
                    <a:bodyPr/>
                    <a:lstStyle/>
                    <a:p>
                      <a:pPr algn="r"/>
                      <a:r>
                        <a:rPr lang="de-DE" sz="1200" b="0">
                          <a:solidFill>
                            <a:schemeClr val="tx1"/>
                          </a:solidFill>
                        </a:rPr>
                        <a:t>Nausea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69027463"/>
                  </a:ext>
                </a:extLst>
              </a:tr>
              <a:tr h="193057">
                <a:tc>
                  <a:txBody>
                    <a:bodyPr/>
                    <a:lstStyle/>
                    <a:p>
                      <a:pPr algn="r"/>
                      <a:r>
                        <a:rPr lang="de-DE" sz="1200" b="0">
                          <a:solidFill>
                            <a:schemeClr val="tx1"/>
                          </a:solidFill>
                        </a:rPr>
                        <a:t>Pain in extremity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9897615"/>
                  </a:ext>
                </a:extLst>
              </a:tr>
              <a:tr h="193057">
                <a:tc>
                  <a:txBody>
                    <a:bodyPr/>
                    <a:lstStyle/>
                    <a:p>
                      <a:pPr algn="r"/>
                      <a:r>
                        <a:rPr lang="de-DE" sz="1200" b="0">
                          <a:solidFill>
                            <a:schemeClr val="tx1"/>
                          </a:solidFill>
                        </a:rPr>
                        <a:t>Stomatitis</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45273781"/>
                  </a:ext>
                </a:extLst>
              </a:tr>
            </a:tbl>
          </a:graphicData>
        </a:graphic>
      </p:graphicFrame>
      <p:sp>
        <p:nvSpPr>
          <p:cNvPr id="8" name="TextBox 4">
            <a:extLst>
              <a:ext uri="{FF2B5EF4-FFF2-40B4-BE49-F238E27FC236}">
                <a16:creationId xmlns:a16="http://schemas.microsoft.com/office/drawing/2014/main" id="{B79C2D0E-2596-78A0-7EBE-53B05A0766D6}"/>
              </a:ext>
            </a:extLst>
          </p:cNvPr>
          <p:cNvSpPr txBox="1"/>
          <p:nvPr/>
        </p:nvSpPr>
        <p:spPr>
          <a:xfrm>
            <a:off x="5017837" y="5844704"/>
            <a:ext cx="1745992" cy="307777"/>
          </a:xfrm>
          <a:prstGeom prst="rect">
            <a:avLst/>
          </a:prstGeom>
          <a:noFill/>
          <a:ln>
            <a:noFill/>
          </a:ln>
        </p:spPr>
        <p:txBody>
          <a:bodyPr wrap="none">
            <a:spAutoFit/>
          </a:bodyPr>
          <a:lstStyle/>
          <a:p>
            <a:pPr algn="ctr">
              <a:buClr>
                <a:schemeClr val="accent2"/>
              </a:buClr>
            </a:pPr>
            <a:r>
              <a:rPr lang="en-GB" sz="1400" b="1">
                <a:effectLst/>
              </a:rPr>
              <a:t>Number of events </a:t>
            </a:r>
          </a:p>
        </p:txBody>
      </p:sp>
      <p:cxnSp>
        <p:nvCxnSpPr>
          <p:cNvPr id="50" name="Gerader Verbinder 49">
            <a:extLst>
              <a:ext uri="{FF2B5EF4-FFF2-40B4-BE49-F238E27FC236}">
                <a16:creationId xmlns:a16="http://schemas.microsoft.com/office/drawing/2014/main" id="{FEAAAA41-FF35-B45B-57E7-AD3F11F60723}"/>
              </a:ext>
            </a:extLst>
          </p:cNvPr>
          <p:cNvCxnSpPr>
            <a:cxnSpLocks/>
          </p:cNvCxnSpPr>
          <p:nvPr/>
        </p:nvCxnSpPr>
        <p:spPr>
          <a:xfrm flipV="1">
            <a:off x="7964505" y="5547673"/>
            <a:ext cx="0" cy="768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12">
            <a:extLst>
              <a:ext uri="{FF2B5EF4-FFF2-40B4-BE49-F238E27FC236}">
                <a16:creationId xmlns:a16="http://schemas.microsoft.com/office/drawing/2014/main" id="{79C2C46A-4A30-3E9F-F231-E6A0BC9CFFE1}"/>
              </a:ext>
            </a:extLst>
          </p:cNvPr>
          <p:cNvSpPr/>
          <p:nvPr/>
        </p:nvSpPr>
        <p:spPr>
          <a:xfrm>
            <a:off x="9120187" y="1666800"/>
            <a:ext cx="2663825" cy="303156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t" anchorCtr="0">
            <a:noAutofit/>
          </a:bodyPr>
          <a:lstStyle/>
          <a:p>
            <a:pPr marL="187200" indent="-187200">
              <a:spcAft>
                <a:spcPts val="1200"/>
              </a:spcAft>
              <a:buClr>
                <a:schemeClr val="accent2"/>
              </a:buClr>
              <a:buFont typeface="Arial" panose="020B0604020202020204" pitchFamily="34" charset="0"/>
              <a:buChar char="•"/>
            </a:pPr>
            <a:r>
              <a:rPr lang="en-US" sz="1400">
                <a:solidFill>
                  <a:schemeClr val="tx1"/>
                </a:solidFill>
              </a:rPr>
              <a:t>While receiving </a:t>
            </a:r>
            <a:r>
              <a:rPr lang="en-US" sz="1400" err="1">
                <a:solidFill>
                  <a:schemeClr val="tx1"/>
                </a:solidFill>
              </a:rPr>
              <a:t>zanubrutinib</a:t>
            </a:r>
            <a:r>
              <a:rPr lang="en-US" sz="1400">
                <a:solidFill>
                  <a:schemeClr val="tx1"/>
                </a:solidFill>
              </a:rPr>
              <a:t> 27 of 37 (73.0%) acalabrutinib intolerance events did not recur</a:t>
            </a:r>
          </a:p>
          <a:p>
            <a:pPr marL="187200" indent="-187200">
              <a:spcAft>
                <a:spcPts val="1200"/>
              </a:spcAft>
              <a:buClr>
                <a:schemeClr val="accent2"/>
              </a:buClr>
              <a:buFont typeface="Arial" panose="020B0604020202020204" pitchFamily="34" charset="0"/>
              <a:buChar char="•"/>
            </a:pPr>
            <a:r>
              <a:rPr lang="en-US" sz="1400">
                <a:solidFill>
                  <a:schemeClr val="tx1"/>
                </a:solidFill>
              </a:rPr>
              <a:t>Of those AEs that did recur during </a:t>
            </a:r>
            <a:r>
              <a:rPr lang="en-US" sz="1400" err="1">
                <a:solidFill>
                  <a:schemeClr val="tx1"/>
                </a:solidFill>
              </a:rPr>
              <a:t>zanubrutinib</a:t>
            </a:r>
            <a:r>
              <a:rPr lang="en-US" sz="1400">
                <a:solidFill>
                  <a:schemeClr val="tx1"/>
                </a:solidFill>
              </a:rPr>
              <a:t> treatment, none recurred </a:t>
            </a:r>
            <a:br>
              <a:rPr lang="en-US" sz="1400">
                <a:solidFill>
                  <a:schemeClr val="tx1"/>
                </a:solidFill>
              </a:rPr>
            </a:br>
            <a:r>
              <a:rPr lang="en-US" sz="1400">
                <a:solidFill>
                  <a:schemeClr val="tx1"/>
                </a:solidFill>
              </a:rPr>
              <a:t>at a higher grade, and 4 of 10 (40.0%) acalabrutinib intolerance events were lower grade</a:t>
            </a:r>
          </a:p>
        </p:txBody>
      </p:sp>
      <p:grpSp>
        <p:nvGrpSpPr>
          <p:cNvPr id="10" name="Gruppieren 29">
            <a:extLst>
              <a:ext uri="{FF2B5EF4-FFF2-40B4-BE49-F238E27FC236}">
                <a16:creationId xmlns:a16="http://schemas.microsoft.com/office/drawing/2014/main" id="{4F305381-723A-1CA3-44EC-948277A0B9AD}"/>
              </a:ext>
            </a:extLst>
          </p:cNvPr>
          <p:cNvGrpSpPr/>
          <p:nvPr/>
        </p:nvGrpSpPr>
        <p:grpSpPr>
          <a:xfrm>
            <a:off x="7285736" y="4490402"/>
            <a:ext cx="2071719" cy="953270"/>
            <a:chOff x="5514512" y="2210702"/>
            <a:chExt cx="2071719" cy="953270"/>
          </a:xfrm>
        </p:grpSpPr>
        <p:sp>
          <p:nvSpPr>
            <p:cNvPr id="11" name="Rechteck 9">
              <a:extLst>
                <a:ext uri="{FF2B5EF4-FFF2-40B4-BE49-F238E27FC236}">
                  <a16:creationId xmlns:a16="http://schemas.microsoft.com/office/drawing/2014/main" id="{43CA7188-3009-FD61-F9FB-1DBAD043DECF}"/>
                </a:ext>
              </a:extLst>
            </p:cNvPr>
            <p:cNvSpPr/>
            <p:nvPr/>
          </p:nvSpPr>
          <p:spPr>
            <a:xfrm>
              <a:off x="5606645" y="2210702"/>
              <a:ext cx="1979586" cy="2416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r>
                <a:rPr lang="de-DE" sz="1200" err="1">
                  <a:solidFill>
                    <a:schemeClr val="tx1"/>
                  </a:solidFill>
                </a:rPr>
                <a:t>Did</a:t>
              </a:r>
              <a:r>
                <a:rPr lang="de-DE" sz="1200">
                  <a:solidFill>
                    <a:schemeClr val="tx1"/>
                  </a:solidFill>
                </a:rPr>
                <a:t> not </a:t>
              </a:r>
              <a:r>
                <a:rPr lang="de-DE" sz="1200" err="1">
                  <a:solidFill>
                    <a:schemeClr val="tx1"/>
                  </a:solidFill>
                </a:rPr>
                <a:t>recur</a:t>
              </a:r>
              <a:r>
                <a:rPr lang="de-DE" sz="1200">
                  <a:solidFill>
                    <a:schemeClr val="tx1"/>
                  </a:solidFill>
                </a:rPr>
                <a:t> </a:t>
              </a:r>
            </a:p>
          </p:txBody>
        </p:sp>
        <p:sp>
          <p:nvSpPr>
            <p:cNvPr id="19" name="Rechteck 10">
              <a:extLst>
                <a:ext uri="{FF2B5EF4-FFF2-40B4-BE49-F238E27FC236}">
                  <a16:creationId xmlns:a16="http://schemas.microsoft.com/office/drawing/2014/main" id="{6EE9D3B1-C76E-624D-C284-10899855140C}"/>
                </a:ext>
              </a:extLst>
            </p:cNvPr>
            <p:cNvSpPr/>
            <p:nvPr/>
          </p:nvSpPr>
          <p:spPr>
            <a:xfrm>
              <a:off x="5606645" y="2447902"/>
              <a:ext cx="1979586" cy="2416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r>
                <a:rPr lang="de-DE" sz="1200" err="1">
                  <a:solidFill>
                    <a:schemeClr val="tx1"/>
                  </a:solidFill>
                </a:rPr>
                <a:t>Recurred</a:t>
              </a:r>
              <a:r>
                <a:rPr lang="de-DE" sz="1200">
                  <a:solidFill>
                    <a:schemeClr val="tx1"/>
                  </a:solidFill>
                </a:rPr>
                <a:t> at </a:t>
              </a:r>
              <a:r>
                <a:rPr lang="de-DE" sz="1200" err="1">
                  <a:solidFill>
                    <a:schemeClr val="tx1"/>
                  </a:solidFill>
                </a:rPr>
                <a:t>lower</a:t>
              </a:r>
              <a:r>
                <a:rPr lang="de-DE" sz="1200">
                  <a:solidFill>
                    <a:schemeClr val="tx1"/>
                  </a:solidFill>
                </a:rPr>
                <a:t> grade </a:t>
              </a:r>
            </a:p>
          </p:txBody>
        </p:sp>
        <p:sp>
          <p:nvSpPr>
            <p:cNvPr id="43" name="Rechteck 25">
              <a:extLst>
                <a:ext uri="{FF2B5EF4-FFF2-40B4-BE49-F238E27FC236}">
                  <a16:creationId xmlns:a16="http://schemas.microsoft.com/office/drawing/2014/main" id="{D217FB63-5CA3-8056-C1C4-CBAA4C744B6C}"/>
                </a:ext>
              </a:extLst>
            </p:cNvPr>
            <p:cNvSpPr/>
            <p:nvPr/>
          </p:nvSpPr>
          <p:spPr>
            <a:xfrm>
              <a:off x="5606645" y="2685102"/>
              <a:ext cx="1979586" cy="2416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r>
                <a:rPr lang="de-DE" sz="1200" err="1">
                  <a:solidFill>
                    <a:schemeClr val="tx1"/>
                  </a:solidFill>
                </a:rPr>
                <a:t>Recurred</a:t>
              </a:r>
              <a:r>
                <a:rPr lang="de-DE" sz="1200">
                  <a:solidFill>
                    <a:schemeClr val="tx1"/>
                  </a:solidFill>
                </a:rPr>
                <a:t> at same grade </a:t>
              </a:r>
            </a:p>
          </p:txBody>
        </p:sp>
        <p:sp>
          <p:nvSpPr>
            <p:cNvPr id="45" name="Rechteck 26">
              <a:extLst>
                <a:ext uri="{FF2B5EF4-FFF2-40B4-BE49-F238E27FC236}">
                  <a16:creationId xmlns:a16="http://schemas.microsoft.com/office/drawing/2014/main" id="{42BB0D85-CDD9-824B-0A0B-B659B58C89C7}"/>
                </a:ext>
              </a:extLst>
            </p:cNvPr>
            <p:cNvSpPr/>
            <p:nvPr/>
          </p:nvSpPr>
          <p:spPr>
            <a:xfrm>
              <a:off x="5606644" y="2922302"/>
              <a:ext cx="1979587" cy="2416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r>
                <a:rPr lang="de-DE" sz="1200" err="1">
                  <a:solidFill>
                    <a:schemeClr val="tx1"/>
                  </a:solidFill>
                </a:rPr>
                <a:t>Recurred</a:t>
              </a:r>
              <a:r>
                <a:rPr lang="de-DE" sz="1200">
                  <a:solidFill>
                    <a:schemeClr val="tx1"/>
                  </a:solidFill>
                </a:rPr>
                <a:t> at </a:t>
              </a:r>
              <a:r>
                <a:rPr lang="de-DE" sz="1200" err="1">
                  <a:solidFill>
                    <a:schemeClr val="tx1"/>
                  </a:solidFill>
                </a:rPr>
                <a:t>higher</a:t>
              </a:r>
              <a:r>
                <a:rPr lang="de-DE" sz="1200">
                  <a:solidFill>
                    <a:schemeClr val="tx1"/>
                  </a:solidFill>
                </a:rPr>
                <a:t> </a:t>
              </a:r>
              <a:r>
                <a:rPr lang="de-DE" sz="1200" err="1">
                  <a:solidFill>
                    <a:schemeClr val="tx1"/>
                  </a:solidFill>
                </a:rPr>
                <a:t>grade</a:t>
              </a:r>
              <a:r>
                <a:rPr lang="de-DE" sz="1200" baseline="30000" err="1">
                  <a:solidFill>
                    <a:schemeClr val="tx1"/>
                  </a:solidFill>
                </a:rPr>
                <a:t>a</a:t>
              </a:r>
              <a:r>
                <a:rPr lang="de-DE" sz="1200">
                  <a:solidFill>
                    <a:schemeClr val="tx1"/>
                  </a:solidFill>
                </a:rPr>
                <a:t> </a:t>
              </a:r>
            </a:p>
          </p:txBody>
        </p:sp>
        <p:sp>
          <p:nvSpPr>
            <p:cNvPr id="46" name="Flussdiagramm: Prozess 64">
              <a:extLst>
                <a:ext uri="{FF2B5EF4-FFF2-40B4-BE49-F238E27FC236}">
                  <a16:creationId xmlns:a16="http://schemas.microsoft.com/office/drawing/2014/main" id="{B1E13719-49EC-12CB-463B-101743C10ECB}"/>
                </a:ext>
              </a:extLst>
            </p:cNvPr>
            <p:cNvSpPr/>
            <p:nvPr/>
          </p:nvSpPr>
          <p:spPr>
            <a:xfrm>
              <a:off x="5514512" y="2293283"/>
              <a:ext cx="100127" cy="108243"/>
            </a:xfrm>
            <a:prstGeom prst="flowChartProces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Flussdiagramm: Prozess 65">
              <a:extLst>
                <a:ext uri="{FF2B5EF4-FFF2-40B4-BE49-F238E27FC236}">
                  <a16:creationId xmlns:a16="http://schemas.microsoft.com/office/drawing/2014/main" id="{12EEB4BE-D4F3-0FCC-5F50-676C39101191}"/>
                </a:ext>
              </a:extLst>
            </p:cNvPr>
            <p:cNvSpPr/>
            <p:nvPr/>
          </p:nvSpPr>
          <p:spPr>
            <a:xfrm>
              <a:off x="5514512" y="2525194"/>
              <a:ext cx="100127" cy="108243"/>
            </a:xfrm>
            <a:prstGeom prst="flowChartProcess">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Flussdiagramm: Prozess 66">
              <a:extLst>
                <a:ext uri="{FF2B5EF4-FFF2-40B4-BE49-F238E27FC236}">
                  <a16:creationId xmlns:a16="http://schemas.microsoft.com/office/drawing/2014/main" id="{03D87B08-90CC-3FFA-CE21-1B6BBF2D81E5}"/>
                </a:ext>
              </a:extLst>
            </p:cNvPr>
            <p:cNvSpPr/>
            <p:nvPr/>
          </p:nvSpPr>
          <p:spPr>
            <a:xfrm>
              <a:off x="5514512" y="2757105"/>
              <a:ext cx="100127" cy="108243"/>
            </a:xfrm>
            <a:prstGeom prst="flowChartProcess">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Flussdiagramm: Prozess 67">
              <a:extLst>
                <a:ext uri="{FF2B5EF4-FFF2-40B4-BE49-F238E27FC236}">
                  <a16:creationId xmlns:a16="http://schemas.microsoft.com/office/drawing/2014/main" id="{64CBE38C-0594-888B-B258-9C9B7256D49E}"/>
                </a:ext>
              </a:extLst>
            </p:cNvPr>
            <p:cNvSpPr/>
            <p:nvPr/>
          </p:nvSpPr>
          <p:spPr>
            <a:xfrm>
              <a:off x="5514512" y="2989016"/>
              <a:ext cx="100127" cy="108243"/>
            </a:xfrm>
            <a:prstGeom prst="flowChartProcess">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91067670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523AD83-A731-53A9-9604-4CD7F15BC128}"/>
              </a:ext>
            </a:extLst>
          </p:cNvPr>
          <p:cNvSpPr>
            <a:spLocks noGrp="1"/>
          </p:cNvSpPr>
          <p:nvPr>
            <p:ph type="body" sz="quarter" idx="12"/>
          </p:nvPr>
        </p:nvSpPr>
        <p:spPr/>
        <p:txBody>
          <a:bodyPr/>
          <a:lstStyle/>
          <a:p>
            <a:r>
              <a:rPr lang="en-US"/>
              <a:t>Efficacy outcomes in efficacy-evaluable patients </a:t>
            </a:r>
          </a:p>
        </p:txBody>
      </p:sp>
      <p:sp>
        <p:nvSpPr>
          <p:cNvPr id="2" name="Title 1">
            <a:extLst>
              <a:ext uri="{FF2B5EF4-FFF2-40B4-BE49-F238E27FC236}">
                <a16:creationId xmlns:a16="http://schemas.microsoft.com/office/drawing/2014/main" id="{FEC1955A-B6C5-8757-9049-ADF17D38F4BE}"/>
              </a:ext>
            </a:extLst>
          </p:cNvPr>
          <p:cNvSpPr>
            <a:spLocks noGrp="1"/>
          </p:cNvSpPr>
          <p:nvPr>
            <p:ph type="title"/>
          </p:nvPr>
        </p:nvSpPr>
        <p:spPr/>
        <p:txBody>
          <a:bodyPr/>
          <a:lstStyle/>
          <a:p>
            <a:r>
              <a:rPr lang="en-US"/>
              <a:t>Efficacy outcomes </a:t>
            </a:r>
          </a:p>
        </p:txBody>
      </p:sp>
      <p:sp>
        <p:nvSpPr>
          <p:cNvPr id="3" name="Footer Placeholder 2">
            <a:extLst>
              <a:ext uri="{FF2B5EF4-FFF2-40B4-BE49-F238E27FC236}">
                <a16:creationId xmlns:a16="http://schemas.microsoft.com/office/drawing/2014/main" id="{18FA559E-A245-025F-6678-299D29922A6B}"/>
              </a:ext>
            </a:extLst>
          </p:cNvPr>
          <p:cNvSpPr>
            <a:spLocks noGrp="1"/>
          </p:cNvSpPr>
          <p:nvPr>
            <p:ph type="ftr" sz="quarter" idx="13"/>
          </p:nvPr>
        </p:nvSpPr>
        <p:spPr>
          <a:xfrm>
            <a:off x="407989" y="6042072"/>
            <a:ext cx="8532812" cy="627016"/>
          </a:xfrm>
        </p:spPr>
        <p:txBody>
          <a:bodyPr/>
          <a:lstStyle/>
          <a:p>
            <a:r>
              <a:rPr lang="en-GB" baseline="30000"/>
              <a:t>a</a:t>
            </a:r>
            <a:r>
              <a:rPr lang="en-GB"/>
              <a:t> Includes CR in all patients and CR with incomplete bone marrow recovery in CLL. </a:t>
            </a:r>
            <a:r>
              <a:rPr lang="en-GB" baseline="30000"/>
              <a:t>b</a:t>
            </a:r>
            <a:r>
              <a:rPr lang="en-GB"/>
              <a:t> Includes PR in all patients, PR with lymphocytosis or better in</a:t>
            </a:r>
          </a:p>
          <a:p>
            <a:r>
              <a:rPr lang="en-GB"/>
              <a:t>patients with CLL, and minor response or better in patients with WM. </a:t>
            </a:r>
            <a:r>
              <a:rPr lang="en-GB" baseline="30000"/>
              <a:t>c</a:t>
            </a:r>
            <a:r>
              <a:rPr lang="en-GB"/>
              <a:t> In patients with a BOR that is better than SD.</a:t>
            </a:r>
          </a:p>
          <a:p>
            <a:r>
              <a:rPr lang="en-GB" b="1"/>
              <a:t>BOR</a:t>
            </a:r>
            <a:r>
              <a:rPr lang="en-GB"/>
              <a:t>, best overall response; </a:t>
            </a:r>
            <a:r>
              <a:rPr lang="en-GB" b="1"/>
              <a:t>CI</a:t>
            </a:r>
            <a:r>
              <a:rPr lang="en-GB"/>
              <a:t>, confidence interval; </a:t>
            </a:r>
            <a:r>
              <a:rPr lang="en-GB" b="1"/>
              <a:t>CLL</a:t>
            </a:r>
            <a:r>
              <a:rPr lang="en-GB"/>
              <a:t>, chronic lymphocytic </a:t>
            </a:r>
            <a:r>
              <a:rPr lang="en-GB" err="1"/>
              <a:t>leukemia</a:t>
            </a:r>
            <a:r>
              <a:rPr lang="en-GB"/>
              <a:t>; </a:t>
            </a:r>
            <a:r>
              <a:rPr lang="en-GB" b="1"/>
              <a:t>CR</a:t>
            </a:r>
            <a:r>
              <a:rPr lang="en-GB"/>
              <a:t>, complete response; </a:t>
            </a:r>
            <a:r>
              <a:rPr lang="en-GB" b="1"/>
              <a:t>DCR</a:t>
            </a:r>
            <a:r>
              <a:rPr lang="en-GB"/>
              <a:t>, disease control rate; </a:t>
            </a:r>
            <a:r>
              <a:rPr lang="en-GB" b="1"/>
              <a:t>ORR</a:t>
            </a:r>
            <a:r>
              <a:rPr lang="en-GB"/>
              <a:t>, overall response rate; </a:t>
            </a:r>
            <a:br>
              <a:rPr lang="en-GB"/>
            </a:br>
            <a:r>
              <a:rPr lang="en-GB" b="1"/>
              <a:t>PD, </a:t>
            </a:r>
            <a:r>
              <a:rPr lang="en-GB"/>
              <a:t>progressive disease; </a:t>
            </a:r>
            <a:r>
              <a:rPr lang="en-GB" b="1"/>
              <a:t>PR</a:t>
            </a:r>
            <a:r>
              <a:rPr lang="en-GB"/>
              <a:t>, partial response; </a:t>
            </a:r>
            <a:r>
              <a:rPr lang="en-GB" b="1"/>
              <a:t>SD</a:t>
            </a:r>
            <a:r>
              <a:rPr lang="en-GB"/>
              <a:t>, stable disease; </a:t>
            </a:r>
            <a:r>
              <a:rPr lang="en-GB" b="1"/>
              <a:t>WM</a:t>
            </a:r>
            <a:r>
              <a:rPr lang="en-GB"/>
              <a:t>, </a:t>
            </a:r>
            <a:r>
              <a:rPr lang="en-GB" err="1"/>
              <a:t>Waldenström’s</a:t>
            </a:r>
            <a:r>
              <a:rPr lang="en-GB"/>
              <a:t> macroglobulinemia.</a:t>
            </a:r>
          </a:p>
          <a:p>
            <a:r>
              <a:rPr lang="en-US" b="1" err="1">
                <a:solidFill>
                  <a:srgbClr val="4E4F4E"/>
                </a:solidFill>
                <a:cs typeface="Arial" panose="020B0604020202020204" pitchFamily="34" charset="0"/>
              </a:rPr>
              <a:t>Shadman</a:t>
            </a:r>
            <a:r>
              <a:rPr lang="en-US" b="1">
                <a:solidFill>
                  <a:srgbClr val="4E4F4E"/>
                </a:solidFill>
                <a:cs typeface="Arial" panose="020B0604020202020204" pitchFamily="34" charset="0"/>
              </a:rPr>
              <a:t> M, et al. Abstract P633 presented at EHA2023.</a:t>
            </a:r>
            <a:endParaRPr lang="en-GB"/>
          </a:p>
        </p:txBody>
      </p:sp>
      <p:graphicFrame>
        <p:nvGraphicFramePr>
          <p:cNvPr id="7" name="Table 7">
            <a:extLst>
              <a:ext uri="{FF2B5EF4-FFF2-40B4-BE49-F238E27FC236}">
                <a16:creationId xmlns:a16="http://schemas.microsoft.com/office/drawing/2014/main" id="{C3E94687-5BD5-17BD-A28A-86DDF84CD8E8}"/>
              </a:ext>
            </a:extLst>
          </p:cNvPr>
          <p:cNvGraphicFramePr>
            <a:graphicFrameLocks noGrp="1"/>
          </p:cNvGraphicFramePr>
          <p:nvPr>
            <p:extLst>
              <p:ext uri="{D42A27DB-BD31-4B8C-83A1-F6EECF244321}">
                <p14:modId xmlns:p14="http://schemas.microsoft.com/office/powerpoint/2010/main" val="506594403"/>
              </p:ext>
            </p:extLst>
          </p:nvPr>
        </p:nvGraphicFramePr>
        <p:xfrm>
          <a:off x="417600" y="1981200"/>
          <a:ext cx="8532000" cy="3978000"/>
        </p:xfrm>
        <a:graphic>
          <a:graphicData uri="http://schemas.openxmlformats.org/drawingml/2006/table">
            <a:tbl>
              <a:tblPr firstRow="1" bandRow="1">
                <a:tableStyleId>{5C22544A-7EE6-4342-B048-85BDC9FD1C3A}</a:tableStyleId>
              </a:tblPr>
              <a:tblGrid>
                <a:gridCol w="2808000">
                  <a:extLst>
                    <a:ext uri="{9D8B030D-6E8A-4147-A177-3AD203B41FA5}">
                      <a16:colId xmlns:a16="http://schemas.microsoft.com/office/drawing/2014/main" val="743254826"/>
                    </a:ext>
                  </a:extLst>
                </a:gridCol>
                <a:gridCol w="1908000">
                  <a:extLst>
                    <a:ext uri="{9D8B030D-6E8A-4147-A177-3AD203B41FA5}">
                      <a16:colId xmlns:a16="http://schemas.microsoft.com/office/drawing/2014/main" val="2418319113"/>
                    </a:ext>
                  </a:extLst>
                </a:gridCol>
                <a:gridCol w="1908000">
                  <a:extLst>
                    <a:ext uri="{9D8B030D-6E8A-4147-A177-3AD203B41FA5}">
                      <a16:colId xmlns:a16="http://schemas.microsoft.com/office/drawing/2014/main" val="2852105651"/>
                    </a:ext>
                  </a:extLst>
                </a:gridCol>
                <a:gridCol w="1908000">
                  <a:extLst>
                    <a:ext uri="{9D8B030D-6E8A-4147-A177-3AD203B41FA5}">
                      <a16:colId xmlns:a16="http://schemas.microsoft.com/office/drawing/2014/main" val="2213092483"/>
                    </a:ext>
                  </a:extLst>
                </a:gridCol>
              </a:tblGrid>
              <a:tr h="0">
                <a:tc>
                  <a:txBody>
                    <a:bodyPr/>
                    <a:lstStyle/>
                    <a:p>
                      <a:endParaRPr lang="en-US" sz="1400"/>
                    </a:p>
                  </a:txBody>
                  <a:tcPr marL="144000" marT="43200" marB="43200" anchor="ctr"/>
                </a:tc>
                <a:tc>
                  <a:txBody>
                    <a:bodyPr/>
                    <a:lstStyle/>
                    <a:p>
                      <a:pPr algn="ctr"/>
                      <a:r>
                        <a:rPr lang="en-US" sz="1400"/>
                        <a:t>Ibrutinib intolerant</a:t>
                      </a:r>
                    </a:p>
                    <a:p>
                      <a:pPr algn="ctr"/>
                      <a:r>
                        <a:rPr lang="en-US" sz="1400"/>
                        <a:t>(n=56) </a:t>
                      </a:r>
                    </a:p>
                  </a:txBody>
                  <a:tcPr marL="0" marR="0" marT="43200" marB="43200" anchor="ctr">
                    <a:solidFill>
                      <a:srgbClr val="DBA712"/>
                    </a:solidFill>
                  </a:tcPr>
                </a:tc>
                <a:tc>
                  <a:txBody>
                    <a:bodyPr/>
                    <a:lstStyle/>
                    <a:p>
                      <a:pPr algn="ctr"/>
                      <a:r>
                        <a:rPr lang="en-US" sz="1400"/>
                        <a:t>Acalabrutinib +/- ibrutinib intolerant </a:t>
                      </a:r>
                    </a:p>
                    <a:p>
                      <a:pPr algn="ctr"/>
                      <a:r>
                        <a:rPr lang="en-US" sz="1400"/>
                        <a:t>(n=20)</a:t>
                      </a:r>
                    </a:p>
                  </a:txBody>
                  <a:tcPr marL="0" marR="0" marT="43200" marB="43200" anchor="ctr">
                    <a:solidFill>
                      <a:schemeClr val="accent4">
                        <a:lumMod val="50000"/>
                      </a:schemeClr>
                    </a:solidFill>
                  </a:tcPr>
                </a:tc>
                <a:tc>
                  <a:txBody>
                    <a:bodyPr/>
                    <a:lstStyle/>
                    <a:p>
                      <a:pPr algn="ctr"/>
                      <a:r>
                        <a:rPr lang="en-US" sz="1400"/>
                        <a:t>Total </a:t>
                      </a:r>
                    </a:p>
                    <a:p>
                      <a:pPr algn="ctr"/>
                      <a:r>
                        <a:rPr lang="en-US" sz="1400"/>
                        <a:t>(N=76)</a:t>
                      </a:r>
                    </a:p>
                  </a:txBody>
                  <a:tcPr marL="0" marR="0" marT="43200" marB="43200" anchor="ctr"/>
                </a:tc>
                <a:extLst>
                  <a:ext uri="{0D108BD9-81ED-4DB2-BD59-A6C34878D82A}">
                    <a16:rowId xmlns:a16="http://schemas.microsoft.com/office/drawing/2014/main" val="1683491483"/>
                  </a:ext>
                </a:extLst>
              </a:tr>
              <a:tr h="0">
                <a:tc>
                  <a:txBody>
                    <a:bodyPr/>
                    <a:lstStyle/>
                    <a:p>
                      <a:r>
                        <a:rPr lang="en-US" sz="1400" b="1"/>
                        <a:t>DCR (SD or better), </a:t>
                      </a:r>
                      <a:br>
                        <a:rPr lang="en-US" sz="1400" b="1"/>
                      </a:br>
                      <a:r>
                        <a:rPr lang="en-US" sz="1400" b="1"/>
                        <a:t>n (%) [95% CI]</a:t>
                      </a:r>
                    </a:p>
                  </a:txBody>
                  <a:tcPr marL="144000" marT="43200" marB="43200" anchor="ctr"/>
                </a:tc>
                <a:tc>
                  <a:txBody>
                    <a:bodyPr/>
                    <a:lstStyle/>
                    <a:p>
                      <a:pPr algn="ctr"/>
                      <a:r>
                        <a:rPr lang="en-US" sz="1400"/>
                        <a:t>54 (96.4) </a:t>
                      </a:r>
                      <a:br>
                        <a:rPr lang="en-US" sz="1400"/>
                      </a:br>
                      <a:r>
                        <a:rPr lang="en-US" sz="1400"/>
                        <a:t>[87.7-99.6]</a:t>
                      </a:r>
                    </a:p>
                  </a:txBody>
                  <a:tcPr marL="0" marR="0" marT="43200" marB="43200" anchor="ctr"/>
                </a:tc>
                <a:tc>
                  <a:txBody>
                    <a:bodyPr/>
                    <a:lstStyle/>
                    <a:p>
                      <a:pPr algn="ctr"/>
                      <a:r>
                        <a:rPr lang="en-US" sz="1400"/>
                        <a:t>19 (95.0)</a:t>
                      </a:r>
                    </a:p>
                    <a:p>
                      <a:pPr algn="ctr"/>
                      <a:r>
                        <a:rPr lang="en-US" sz="1400"/>
                        <a:t>[75.1-99.9]</a:t>
                      </a:r>
                    </a:p>
                  </a:txBody>
                  <a:tcPr marL="0" marR="0" marT="43200" marB="43200" anchor="ctr"/>
                </a:tc>
                <a:tc>
                  <a:txBody>
                    <a:bodyPr/>
                    <a:lstStyle/>
                    <a:p>
                      <a:pPr algn="ctr"/>
                      <a:r>
                        <a:rPr lang="en-US" sz="1400"/>
                        <a:t>73 (96.1) </a:t>
                      </a:r>
                      <a:br>
                        <a:rPr lang="en-US" sz="1400"/>
                      </a:br>
                      <a:r>
                        <a:rPr lang="en-US" sz="1400"/>
                        <a:t>[88.9-99.2]</a:t>
                      </a:r>
                    </a:p>
                  </a:txBody>
                  <a:tcPr marL="0" marR="0" marT="43200" marB="43200" anchor="ctr"/>
                </a:tc>
                <a:extLst>
                  <a:ext uri="{0D108BD9-81ED-4DB2-BD59-A6C34878D82A}">
                    <a16:rowId xmlns:a16="http://schemas.microsoft.com/office/drawing/2014/main" val="4268709622"/>
                  </a:ext>
                </a:extLst>
              </a:tr>
              <a:tr h="0">
                <a:tc>
                  <a:txBody>
                    <a:bodyPr/>
                    <a:lstStyle/>
                    <a:p>
                      <a:r>
                        <a:rPr lang="en-US" sz="1400" b="1"/>
                        <a:t>ORR (better than SD), </a:t>
                      </a:r>
                      <a:br>
                        <a:rPr lang="en-US" sz="1400" b="1"/>
                      </a:br>
                      <a:r>
                        <a:rPr lang="en-US" sz="1400" b="1"/>
                        <a:t>n (%) [95% CI]</a:t>
                      </a:r>
                    </a:p>
                  </a:txBody>
                  <a:tcPr marL="144000" marT="43200" marB="43200" anchor="ctr"/>
                </a:tc>
                <a:tc>
                  <a:txBody>
                    <a:bodyPr/>
                    <a:lstStyle/>
                    <a:p>
                      <a:pPr algn="ctr"/>
                      <a:r>
                        <a:rPr lang="en-US" sz="1400"/>
                        <a:t>41 (73.2) </a:t>
                      </a:r>
                      <a:br>
                        <a:rPr lang="en-US" sz="1400"/>
                      </a:br>
                      <a:r>
                        <a:rPr lang="en-US" sz="1400"/>
                        <a:t>[59.7-84.2]</a:t>
                      </a:r>
                    </a:p>
                  </a:txBody>
                  <a:tcPr marL="0" marR="0" marT="43200" marB="43200" anchor="ctr"/>
                </a:tc>
                <a:tc>
                  <a:txBody>
                    <a:bodyPr/>
                    <a:lstStyle/>
                    <a:p>
                      <a:pPr algn="ctr"/>
                      <a:r>
                        <a:rPr lang="en-US" sz="1400"/>
                        <a:t>13 (65.0) </a:t>
                      </a:r>
                      <a:br>
                        <a:rPr lang="en-US" sz="1400"/>
                      </a:br>
                      <a:r>
                        <a:rPr lang="en-US" sz="1400"/>
                        <a:t>[40.8-84.6]</a:t>
                      </a:r>
                    </a:p>
                  </a:txBody>
                  <a:tcPr marL="0" marR="0" marT="43200" marB="43200" anchor="ctr"/>
                </a:tc>
                <a:tc>
                  <a:txBody>
                    <a:bodyPr/>
                    <a:lstStyle/>
                    <a:p>
                      <a:pPr algn="ctr"/>
                      <a:r>
                        <a:rPr lang="en-US" sz="1400"/>
                        <a:t>54 (71.1) </a:t>
                      </a:r>
                      <a:br>
                        <a:rPr lang="en-US" sz="1400"/>
                      </a:br>
                      <a:r>
                        <a:rPr lang="en-US" sz="1400"/>
                        <a:t>[59.5-80.9]</a:t>
                      </a:r>
                    </a:p>
                  </a:txBody>
                  <a:tcPr marL="0" marR="0" marT="43200" marB="43200" anchor="ctr"/>
                </a:tc>
                <a:extLst>
                  <a:ext uri="{0D108BD9-81ED-4DB2-BD59-A6C34878D82A}">
                    <a16:rowId xmlns:a16="http://schemas.microsoft.com/office/drawing/2014/main" val="1609552049"/>
                  </a:ext>
                </a:extLst>
              </a:tr>
              <a:tr h="0">
                <a:tc>
                  <a:txBody>
                    <a:bodyPr/>
                    <a:lstStyle/>
                    <a:p>
                      <a:pPr marL="108000"/>
                      <a:r>
                        <a:rPr lang="en-US" sz="1400"/>
                        <a:t>CR</a:t>
                      </a:r>
                      <a:r>
                        <a:rPr lang="en-US" sz="1400" baseline="30000"/>
                        <a:t>a</a:t>
                      </a:r>
                    </a:p>
                  </a:txBody>
                  <a:tcPr marL="144000" marT="43200" marB="43200" anchor="ctr"/>
                </a:tc>
                <a:tc>
                  <a:txBody>
                    <a:bodyPr/>
                    <a:lstStyle/>
                    <a:p>
                      <a:pPr algn="ctr"/>
                      <a:r>
                        <a:rPr lang="en-US" sz="1400"/>
                        <a:t>1 (1.8)</a:t>
                      </a:r>
                    </a:p>
                  </a:txBody>
                  <a:tcPr marL="0" marR="0" marT="43200" marB="43200" anchor="ctr"/>
                </a:tc>
                <a:tc>
                  <a:txBody>
                    <a:bodyPr/>
                    <a:lstStyle/>
                    <a:p>
                      <a:pPr algn="ctr"/>
                      <a:r>
                        <a:rPr lang="en-US" sz="1400"/>
                        <a:t>0 (0)</a:t>
                      </a:r>
                    </a:p>
                  </a:txBody>
                  <a:tcPr marL="0" marR="0" marT="43200" marB="43200" anchor="ctr"/>
                </a:tc>
                <a:tc>
                  <a:txBody>
                    <a:bodyPr/>
                    <a:lstStyle/>
                    <a:p>
                      <a:pPr algn="ctr"/>
                      <a:r>
                        <a:rPr lang="en-US" sz="1400"/>
                        <a:t>1 (1.3)</a:t>
                      </a:r>
                    </a:p>
                  </a:txBody>
                  <a:tcPr marL="0" marR="0" marT="43200" marB="43200" anchor="ctr"/>
                </a:tc>
                <a:extLst>
                  <a:ext uri="{0D108BD9-81ED-4DB2-BD59-A6C34878D82A}">
                    <a16:rowId xmlns:a16="http://schemas.microsoft.com/office/drawing/2014/main" val="1518907862"/>
                  </a:ext>
                </a:extLst>
              </a:tr>
              <a:tr h="0">
                <a:tc>
                  <a:txBody>
                    <a:bodyPr/>
                    <a:lstStyle/>
                    <a:p>
                      <a:pPr marL="108000"/>
                      <a:r>
                        <a:rPr lang="en-US" sz="1400"/>
                        <a:t>PR</a:t>
                      </a:r>
                      <a:r>
                        <a:rPr lang="en-US" sz="1400" baseline="30000"/>
                        <a:t>b</a:t>
                      </a:r>
                    </a:p>
                  </a:txBody>
                  <a:tcPr marL="144000" marT="43200" marB="43200" anchor="ctr"/>
                </a:tc>
                <a:tc>
                  <a:txBody>
                    <a:bodyPr/>
                    <a:lstStyle/>
                    <a:p>
                      <a:pPr algn="ctr"/>
                      <a:r>
                        <a:rPr lang="en-US" sz="1400"/>
                        <a:t>40 (71.4)</a:t>
                      </a:r>
                    </a:p>
                  </a:txBody>
                  <a:tcPr marL="0" marR="0" marT="43200" marB="43200" anchor="ctr"/>
                </a:tc>
                <a:tc>
                  <a:txBody>
                    <a:bodyPr/>
                    <a:lstStyle/>
                    <a:p>
                      <a:pPr algn="ctr"/>
                      <a:r>
                        <a:rPr lang="en-US" sz="1400"/>
                        <a:t>13 (65.0)</a:t>
                      </a:r>
                    </a:p>
                  </a:txBody>
                  <a:tcPr marL="0" marR="0" marT="43200" marB="43200" anchor="ctr"/>
                </a:tc>
                <a:tc>
                  <a:txBody>
                    <a:bodyPr/>
                    <a:lstStyle/>
                    <a:p>
                      <a:pPr algn="ctr"/>
                      <a:r>
                        <a:rPr lang="en-US" sz="1400"/>
                        <a:t>53 (69.7)</a:t>
                      </a:r>
                    </a:p>
                  </a:txBody>
                  <a:tcPr marL="0" marR="0" marT="43200" marB="43200" anchor="ctr"/>
                </a:tc>
                <a:extLst>
                  <a:ext uri="{0D108BD9-81ED-4DB2-BD59-A6C34878D82A}">
                    <a16:rowId xmlns:a16="http://schemas.microsoft.com/office/drawing/2014/main" val="4219266731"/>
                  </a:ext>
                </a:extLst>
              </a:tr>
              <a:tr h="0">
                <a:tc>
                  <a:txBody>
                    <a:bodyPr/>
                    <a:lstStyle/>
                    <a:p>
                      <a:pPr marL="108000"/>
                      <a:r>
                        <a:rPr lang="en-US" sz="1400"/>
                        <a:t>SD</a:t>
                      </a:r>
                    </a:p>
                  </a:txBody>
                  <a:tcPr marL="144000" marT="43200" marB="43200" anchor="ctr"/>
                </a:tc>
                <a:tc>
                  <a:txBody>
                    <a:bodyPr/>
                    <a:lstStyle/>
                    <a:p>
                      <a:pPr algn="ctr"/>
                      <a:r>
                        <a:rPr lang="en-US" sz="1400"/>
                        <a:t>13 (23.2)</a:t>
                      </a:r>
                    </a:p>
                  </a:txBody>
                  <a:tcPr marL="0" marR="0" marT="43200" marB="43200" anchor="ctr"/>
                </a:tc>
                <a:tc>
                  <a:txBody>
                    <a:bodyPr/>
                    <a:lstStyle/>
                    <a:p>
                      <a:pPr algn="ctr"/>
                      <a:r>
                        <a:rPr lang="en-US" sz="1400"/>
                        <a:t>6 (30.0)</a:t>
                      </a:r>
                    </a:p>
                  </a:txBody>
                  <a:tcPr marL="0" marR="0" marT="43200" marB="43200" anchor="ctr"/>
                </a:tc>
                <a:tc>
                  <a:txBody>
                    <a:bodyPr/>
                    <a:lstStyle/>
                    <a:p>
                      <a:pPr algn="ctr"/>
                      <a:r>
                        <a:rPr lang="en-US" sz="1400"/>
                        <a:t>19 (25.0)</a:t>
                      </a:r>
                    </a:p>
                  </a:txBody>
                  <a:tcPr marL="0" marR="0" marT="43200" marB="43200" anchor="ctr"/>
                </a:tc>
                <a:extLst>
                  <a:ext uri="{0D108BD9-81ED-4DB2-BD59-A6C34878D82A}">
                    <a16:rowId xmlns:a16="http://schemas.microsoft.com/office/drawing/2014/main" val="4047378147"/>
                  </a:ext>
                </a:extLst>
              </a:tr>
              <a:tr h="0">
                <a:tc>
                  <a:txBody>
                    <a:bodyPr/>
                    <a:lstStyle/>
                    <a:p>
                      <a:pPr marL="108000"/>
                      <a:r>
                        <a:rPr lang="en-US" sz="1400"/>
                        <a:t>PD</a:t>
                      </a:r>
                    </a:p>
                  </a:txBody>
                  <a:tcPr marL="144000" marT="43200" marB="43200" anchor="ctr"/>
                </a:tc>
                <a:tc>
                  <a:txBody>
                    <a:bodyPr/>
                    <a:lstStyle/>
                    <a:p>
                      <a:pPr algn="ctr"/>
                      <a:r>
                        <a:rPr lang="en-US" sz="1400"/>
                        <a:t>1 (1.8)</a:t>
                      </a:r>
                    </a:p>
                  </a:txBody>
                  <a:tcPr marL="0" marR="0" marT="43200" marB="43200" anchor="ctr"/>
                </a:tc>
                <a:tc>
                  <a:txBody>
                    <a:bodyPr/>
                    <a:lstStyle/>
                    <a:p>
                      <a:pPr algn="ctr"/>
                      <a:r>
                        <a:rPr lang="en-US" sz="1400"/>
                        <a:t>1 (5.0)</a:t>
                      </a:r>
                    </a:p>
                  </a:txBody>
                  <a:tcPr marL="0" marR="0" marT="43200" marB="43200" anchor="ctr"/>
                </a:tc>
                <a:tc>
                  <a:txBody>
                    <a:bodyPr/>
                    <a:lstStyle/>
                    <a:p>
                      <a:pPr algn="ctr"/>
                      <a:r>
                        <a:rPr lang="en-US" sz="1400"/>
                        <a:t>2 (2.6)</a:t>
                      </a:r>
                    </a:p>
                  </a:txBody>
                  <a:tcPr marL="0" marR="0" marT="43200" marB="43200" anchor="ctr"/>
                </a:tc>
                <a:extLst>
                  <a:ext uri="{0D108BD9-81ED-4DB2-BD59-A6C34878D82A}">
                    <a16:rowId xmlns:a16="http://schemas.microsoft.com/office/drawing/2014/main" val="2325023090"/>
                  </a:ext>
                </a:extLst>
              </a:tr>
              <a:tr h="0">
                <a:tc>
                  <a:txBody>
                    <a:bodyPr/>
                    <a:lstStyle/>
                    <a:p>
                      <a:r>
                        <a:rPr lang="en-US" sz="1400" b="1"/>
                        <a:t>Time to BOR, median (range), months</a:t>
                      </a:r>
                      <a:r>
                        <a:rPr lang="en-US" sz="1400" b="1" baseline="30000"/>
                        <a:t>c</a:t>
                      </a:r>
                    </a:p>
                  </a:txBody>
                  <a:tcPr marL="144000" marT="43200" marB="43200" anchor="ctr"/>
                </a:tc>
                <a:tc>
                  <a:txBody>
                    <a:bodyPr/>
                    <a:lstStyle/>
                    <a:p>
                      <a:pPr algn="ctr"/>
                      <a:r>
                        <a:rPr lang="en-US" sz="1400"/>
                        <a:t>5.7 (2.6-28.1)</a:t>
                      </a:r>
                    </a:p>
                  </a:txBody>
                  <a:tcPr marL="0" marR="0" marT="43200" marB="43200" anchor="ctr"/>
                </a:tc>
                <a:tc>
                  <a:txBody>
                    <a:bodyPr/>
                    <a:lstStyle/>
                    <a:p>
                      <a:pPr algn="ctr"/>
                      <a:r>
                        <a:rPr lang="en-US" sz="1400"/>
                        <a:t>3.0 (2.7-11.1)</a:t>
                      </a:r>
                    </a:p>
                  </a:txBody>
                  <a:tcPr marL="0" marR="0" marT="43200" marB="43200" anchor="ctr"/>
                </a:tc>
                <a:tc>
                  <a:txBody>
                    <a:bodyPr/>
                    <a:lstStyle/>
                    <a:p>
                      <a:pPr algn="ctr"/>
                      <a:r>
                        <a:rPr lang="en-US" sz="1400"/>
                        <a:t>5.6 (2.6-28.1)</a:t>
                      </a:r>
                    </a:p>
                  </a:txBody>
                  <a:tcPr marL="0" marR="0" marT="43200" marB="43200" anchor="ctr"/>
                </a:tc>
                <a:extLst>
                  <a:ext uri="{0D108BD9-81ED-4DB2-BD59-A6C34878D82A}">
                    <a16:rowId xmlns:a16="http://schemas.microsoft.com/office/drawing/2014/main" val="2010518027"/>
                  </a:ext>
                </a:extLst>
              </a:tr>
              <a:tr h="0">
                <a:tc>
                  <a:txBody>
                    <a:bodyPr/>
                    <a:lstStyle/>
                    <a:p>
                      <a:r>
                        <a:rPr lang="en-US" sz="1400" b="1"/>
                        <a:t>Time to first overall response, median (range), months</a:t>
                      </a:r>
                      <a:r>
                        <a:rPr lang="en-US" sz="1400" b="1" baseline="30000"/>
                        <a:t>c</a:t>
                      </a:r>
                    </a:p>
                  </a:txBody>
                  <a:tcPr marL="144000" marT="43200" marB="43200" anchor="ctr"/>
                </a:tc>
                <a:tc>
                  <a:txBody>
                    <a:bodyPr/>
                    <a:lstStyle/>
                    <a:p>
                      <a:pPr algn="ctr"/>
                      <a:r>
                        <a:rPr lang="en-US" sz="1400"/>
                        <a:t>3.0 (2.6-28.1)</a:t>
                      </a:r>
                    </a:p>
                  </a:txBody>
                  <a:tcPr marL="0" marR="0" marT="43200" marB="43200" anchor="ctr"/>
                </a:tc>
                <a:tc>
                  <a:txBody>
                    <a:bodyPr/>
                    <a:lstStyle/>
                    <a:p>
                      <a:pPr algn="ctr"/>
                      <a:r>
                        <a:rPr lang="en-US" sz="1400"/>
                        <a:t>2.9 (2.7-11.1)</a:t>
                      </a:r>
                    </a:p>
                  </a:txBody>
                  <a:tcPr marL="0" marR="0" marT="43200" marB="43200" anchor="ctr"/>
                </a:tc>
                <a:tc>
                  <a:txBody>
                    <a:bodyPr/>
                    <a:lstStyle/>
                    <a:p>
                      <a:pPr algn="ctr"/>
                      <a:r>
                        <a:rPr lang="en-US" sz="1400"/>
                        <a:t>3.0 (2.6-28.1)</a:t>
                      </a:r>
                    </a:p>
                  </a:txBody>
                  <a:tcPr marL="0" marR="0" marT="43200" marB="43200" anchor="ctr"/>
                </a:tc>
                <a:extLst>
                  <a:ext uri="{0D108BD9-81ED-4DB2-BD59-A6C34878D82A}">
                    <a16:rowId xmlns:a16="http://schemas.microsoft.com/office/drawing/2014/main" val="2179424424"/>
                  </a:ext>
                </a:extLst>
              </a:tr>
            </a:tbl>
          </a:graphicData>
        </a:graphic>
      </p:graphicFrame>
      <p:sp>
        <p:nvSpPr>
          <p:cNvPr id="8" name="TextBox 7">
            <a:extLst>
              <a:ext uri="{FF2B5EF4-FFF2-40B4-BE49-F238E27FC236}">
                <a16:creationId xmlns:a16="http://schemas.microsoft.com/office/drawing/2014/main" id="{695416F2-F69A-1098-C478-612E26D5730D}"/>
              </a:ext>
            </a:extLst>
          </p:cNvPr>
          <p:cNvSpPr txBox="1"/>
          <p:nvPr/>
        </p:nvSpPr>
        <p:spPr>
          <a:xfrm>
            <a:off x="9120188" y="1981199"/>
            <a:ext cx="2663825" cy="3977999"/>
          </a:xfrm>
          <a:prstGeom prst="rect">
            <a:avLst/>
          </a:prstGeom>
          <a:solidFill>
            <a:schemeClr val="bg2"/>
          </a:solidFill>
        </p:spPr>
        <p:txBody>
          <a:bodyPr wrap="square" lIns="144000" tIns="108000" rIns="144000" bIns="108000" rtlCol="0">
            <a:noAutofit/>
          </a:bodyPr>
          <a:lstStyle/>
          <a:p>
            <a:pPr marL="187200" indent="-187200">
              <a:buClr>
                <a:schemeClr val="accent2"/>
              </a:buClr>
              <a:buFont typeface="Arial" panose="020B0604020202020204" pitchFamily="34" charset="0"/>
              <a:buChar char="•"/>
            </a:pPr>
            <a:r>
              <a:rPr lang="en-GB" sz="1400">
                <a:effectLst/>
              </a:rPr>
              <a:t>Among the 76 efficacy-</a:t>
            </a:r>
            <a:r>
              <a:rPr lang="en-GB" sz="1400"/>
              <a:t>evaluable patients receiving zanubrutinib, ≥95% of patients across </a:t>
            </a:r>
            <a:r>
              <a:rPr lang="en-GB" sz="1400">
                <a:effectLst/>
              </a:rPr>
              <a:t>cohorts had controlled disease and 65% achieved a PR, thereby maintaining or improving response</a:t>
            </a:r>
            <a:endParaRPr lang="en-US" sz="1400"/>
          </a:p>
        </p:txBody>
      </p:sp>
    </p:spTree>
    <p:extLst>
      <p:ext uri="{BB962C8B-B14F-4D97-AF65-F5344CB8AC3E}">
        <p14:creationId xmlns:p14="http://schemas.microsoft.com/office/powerpoint/2010/main" val="329868553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D51D-99EB-9F99-8483-7C134B848928}"/>
              </a:ext>
            </a:extLst>
          </p:cNvPr>
          <p:cNvSpPr>
            <a:spLocks noGrp="1"/>
          </p:cNvSpPr>
          <p:nvPr>
            <p:ph type="title"/>
          </p:nvPr>
        </p:nvSpPr>
        <p:spPr/>
        <p:txBody>
          <a:bodyPr/>
          <a:lstStyle/>
          <a:p>
            <a:r>
              <a:rPr lang="en-US"/>
              <a:t>Safety summary </a:t>
            </a:r>
          </a:p>
        </p:txBody>
      </p:sp>
      <p:sp>
        <p:nvSpPr>
          <p:cNvPr id="3" name="Footer Placeholder 2">
            <a:extLst>
              <a:ext uri="{FF2B5EF4-FFF2-40B4-BE49-F238E27FC236}">
                <a16:creationId xmlns:a16="http://schemas.microsoft.com/office/drawing/2014/main" id="{D17920D5-3559-AF90-89AA-9F8109BCEC08}"/>
              </a:ext>
            </a:extLst>
          </p:cNvPr>
          <p:cNvSpPr>
            <a:spLocks noGrp="1"/>
          </p:cNvSpPr>
          <p:nvPr>
            <p:ph type="ftr" sz="quarter" idx="10"/>
          </p:nvPr>
        </p:nvSpPr>
        <p:spPr/>
        <p:txBody>
          <a:bodyPr/>
          <a:lstStyle/>
          <a:p>
            <a:r>
              <a:rPr lang="en-US" b="1">
                <a:solidFill>
                  <a:srgbClr val="4E4F4E"/>
                </a:solidFill>
                <a:cs typeface="Arial" panose="020B0604020202020204" pitchFamily="34" charset="0"/>
              </a:rPr>
              <a:t>AE</a:t>
            </a:r>
            <a:r>
              <a:rPr lang="en-US">
                <a:solidFill>
                  <a:srgbClr val="4E4F4E"/>
                </a:solidFill>
                <a:cs typeface="Arial" panose="020B0604020202020204" pitchFamily="34" charset="0"/>
              </a:rPr>
              <a:t>, adverse event. </a:t>
            </a:r>
          </a:p>
          <a:p>
            <a:r>
              <a:rPr lang="en-US" b="1" err="1">
                <a:solidFill>
                  <a:srgbClr val="4E4F4E"/>
                </a:solidFill>
                <a:cs typeface="Arial" panose="020B0604020202020204" pitchFamily="34" charset="0"/>
              </a:rPr>
              <a:t>Shadman</a:t>
            </a:r>
            <a:r>
              <a:rPr lang="en-US" b="1">
                <a:solidFill>
                  <a:srgbClr val="4E4F4E"/>
                </a:solidFill>
                <a:cs typeface="Arial" panose="020B0604020202020204" pitchFamily="34" charset="0"/>
              </a:rPr>
              <a:t> M, et al. Abstract P633 presented at EHA2023.</a:t>
            </a:r>
            <a:endParaRPr lang="en-GB"/>
          </a:p>
        </p:txBody>
      </p:sp>
      <p:graphicFrame>
        <p:nvGraphicFramePr>
          <p:cNvPr id="6" name="Table 6">
            <a:extLst>
              <a:ext uri="{FF2B5EF4-FFF2-40B4-BE49-F238E27FC236}">
                <a16:creationId xmlns:a16="http://schemas.microsoft.com/office/drawing/2014/main" id="{6D8B1B7D-6734-C695-7C5D-0020438288EA}"/>
              </a:ext>
            </a:extLst>
          </p:cNvPr>
          <p:cNvGraphicFramePr>
            <a:graphicFrameLocks noGrp="1"/>
          </p:cNvGraphicFramePr>
          <p:nvPr>
            <p:extLst>
              <p:ext uri="{D42A27DB-BD31-4B8C-83A1-F6EECF244321}">
                <p14:modId xmlns:p14="http://schemas.microsoft.com/office/powerpoint/2010/main" val="1044631174"/>
              </p:ext>
            </p:extLst>
          </p:nvPr>
        </p:nvGraphicFramePr>
        <p:xfrm>
          <a:off x="417600" y="1666800"/>
          <a:ext cx="8532000" cy="3095760"/>
        </p:xfrm>
        <a:graphic>
          <a:graphicData uri="http://schemas.openxmlformats.org/drawingml/2006/table">
            <a:tbl>
              <a:tblPr firstRow="1" bandRow="1">
                <a:tableStyleId>{5C22544A-7EE6-4342-B048-85BDC9FD1C3A}</a:tableStyleId>
              </a:tblPr>
              <a:tblGrid>
                <a:gridCol w="2808000">
                  <a:extLst>
                    <a:ext uri="{9D8B030D-6E8A-4147-A177-3AD203B41FA5}">
                      <a16:colId xmlns:a16="http://schemas.microsoft.com/office/drawing/2014/main" val="1837850076"/>
                    </a:ext>
                  </a:extLst>
                </a:gridCol>
                <a:gridCol w="1908000">
                  <a:extLst>
                    <a:ext uri="{9D8B030D-6E8A-4147-A177-3AD203B41FA5}">
                      <a16:colId xmlns:a16="http://schemas.microsoft.com/office/drawing/2014/main" val="2617842074"/>
                    </a:ext>
                  </a:extLst>
                </a:gridCol>
                <a:gridCol w="1908000">
                  <a:extLst>
                    <a:ext uri="{9D8B030D-6E8A-4147-A177-3AD203B41FA5}">
                      <a16:colId xmlns:a16="http://schemas.microsoft.com/office/drawing/2014/main" val="1821554466"/>
                    </a:ext>
                  </a:extLst>
                </a:gridCol>
                <a:gridCol w="1908000">
                  <a:extLst>
                    <a:ext uri="{9D8B030D-6E8A-4147-A177-3AD203B41FA5}">
                      <a16:colId xmlns:a16="http://schemas.microsoft.com/office/drawing/2014/main" val="2183590765"/>
                    </a:ext>
                  </a:extLst>
                </a:gridCol>
              </a:tblGrid>
              <a:tr h="521457">
                <a:tc>
                  <a:txBody>
                    <a:bodyPr/>
                    <a:lstStyle/>
                    <a:p>
                      <a:endParaRPr lang="en-US" sz="1400"/>
                    </a:p>
                  </a:txBody>
                  <a:tcPr marL="144000" marT="46800" marB="46800" anchor="ctr"/>
                </a:tc>
                <a:tc>
                  <a:txBody>
                    <a:bodyPr/>
                    <a:lstStyle/>
                    <a:p>
                      <a:pPr algn="ctr"/>
                      <a:r>
                        <a:rPr lang="en-US" sz="1400"/>
                        <a:t>Ibrutinib intolerant</a:t>
                      </a:r>
                    </a:p>
                    <a:p>
                      <a:pPr algn="ctr"/>
                      <a:r>
                        <a:rPr lang="en-US" sz="1400"/>
                        <a:t>(n=57) </a:t>
                      </a:r>
                    </a:p>
                  </a:txBody>
                  <a:tcPr marT="46800" marB="46800" anchor="ctr">
                    <a:solidFill>
                      <a:srgbClr val="DBA712"/>
                    </a:solidFill>
                  </a:tcPr>
                </a:tc>
                <a:tc>
                  <a:txBody>
                    <a:bodyPr/>
                    <a:lstStyle/>
                    <a:p>
                      <a:pPr algn="ctr"/>
                      <a:r>
                        <a:rPr lang="en-US" sz="1400"/>
                        <a:t>Acalabrutinib +/- ibrutinib intolerant </a:t>
                      </a:r>
                    </a:p>
                    <a:p>
                      <a:pPr algn="ctr"/>
                      <a:r>
                        <a:rPr lang="en-US" sz="1400"/>
                        <a:t>(n=25)</a:t>
                      </a:r>
                    </a:p>
                  </a:txBody>
                  <a:tcPr marT="46800" marB="46800" anchor="ctr">
                    <a:solidFill>
                      <a:schemeClr val="accent4">
                        <a:lumMod val="50000"/>
                      </a:schemeClr>
                    </a:solidFill>
                  </a:tcPr>
                </a:tc>
                <a:tc>
                  <a:txBody>
                    <a:bodyPr/>
                    <a:lstStyle/>
                    <a:p>
                      <a:pPr algn="ctr"/>
                      <a:r>
                        <a:rPr lang="en-US" sz="1400"/>
                        <a:t>Total </a:t>
                      </a:r>
                    </a:p>
                    <a:p>
                      <a:pPr algn="ctr"/>
                      <a:r>
                        <a:rPr lang="en-US" sz="1400"/>
                        <a:t>(N=82)</a:t>
                      </a:r>
                    </a:p>
                  </a:txBody>
                  <a:tcPr marT="46800" marB="46800" anchor="ctr"/>
                </a:tc>
                <a:extLst>
                  <a:ext uri="{0D108BD9-81ED-4DB2-BD59-A6C34878D82A}">
                    <a16:rowId xmlns:a16="http://schemas.microsoft.com/office/drawing/2014/main" val="3251017159"/>
                  </a:ext>
                </a:extLst>
              </a:tr>
              <a:tr h="185660">
                <a:tc>
                  <a:txBody>
                    <a:bodyPr/>
                    <a:lstStyle/>
                    <a:p>
                      <a:r>
                        <a:rPr lang="en-US" sz="1400" b="1"/>
                        <a:t>Patients with ≥1 AE, n (%)</a:t>
                      </a:r>
                    </a:p>
                  </a:txBody>
                  <a:tcPr marL="144000" marT="46800" marB="46800" anchor="ctr"/>
                </a:tc>
                <a:tc>
                  <a:txBody>
                    <a:bodyPr/>
                    <a:lstStyle/>
                    <a:p>
                      <a:pPr algn="ctr"/>
                      <a:r>
                        <a:rPr lang="en-US" sz="1400"/>
                        <a:t>55 (96.5)</a:t>
                      </a:r>
                    </a:p>
                  </a:txBody>
                  <a:tcPr marT="46800" marB="46800" anchor="ctr"/>
                </a:tc>
                <a:tc>
                  <a:txBody>
                    <a:bodyPr/>
                    <a:lstStyle/>
                    <a:p>
                      <a:pPr algn="ctr"/>
                      <a:r>
                        <a:rPr lang="en-US" sz="1400"/>
                        <a:t>23 (92.0)</a:t>
                      </a:r>
                    </a:p>
                  </a:txBody>
                  <a:tcPr marT="46800" marB="46800" anchor="ctr"/>
                </a:tc>
                <a:tc>
                  <a:txBody>
                    <a:bodyPr/>
                    <a:lstStyle/>
                    <a:p>
                      <a:pPr algn="ctr"/>
                      <a:r>
                        <a:rPr lang="en-US" sz="1400"/>
                        <a:t>78 (95.1)</a:t>
                      </a:r>
                    </a:p>
                  </a:txBody>
                  <a:tcPr marT="46800" marB="46800" anchor="ctr"/>
                </a:tc>
                <a:extLst>
                  <a:ext uri="{0D108BD9-81ED-4DB2-BD59-A6C34878D82A}">
                    <a16:rowId xmlns:a16="http://schemas.microsoft.com/office/drawing/2014/main" val="1443515429"/>
                  </a:ext>
                </a:extLst>
              </a:tr>
              <a:tr h="185660">
                <a:tc>
                  <a:txBody>
                    <a:bodyPr/>
                    <a:lstStyle/>
                    <a:p>
                      <a:pPr marL="108000"/>
                      <a:r>
                        <a:rPr lang="en-US" sz="1400"/>
                        <a:t>Grade 3 or higher </a:t>
                      </a:r>
                    </a:p>
                  </a:txBody>
                  <a:tcPr marL="144000" marT="46800" marB="46800" anchor="ctr"/>
                </a:tc>
                <a:tc>
                  <a:txBody>
                    <a:bodyPr/>
                    <a:lstStyle/>
                    <a:p>
                      <a:pPr algn="ctr"/>
                      <a:r>
                        <a:rPr lang="en-US" sz="1400"/>
                        <a:t>29 (50.9)</a:t>
                      </a:r>
                    </a:p>
                  </a:txBody>
                  <a:tcPr marT="46800" marB="46800" anchor="ctr"/>
                </a:tc>
                <a:tc>
                  <a:txBody>
                    <a:bodyPr/>
                    <a:lstStyle/>
                    <a:p>
                      <a:pPr algn="ctr"/>
                      <a:r>
                        <a:rPr lang="en-US" sz="1400"/>
                        <a:t>8 (32.0)</a:t>
                      </a:r>
                    </a:p>
                  </a:txBody>
                  <a:tcPr marT="46800" marB="46800" anchor="ctr"/>
                </a:tc>
                <a:tc>
                  <a:txBody>
                    <a:bodyPr/>
                    <a:lstStyle/>
                    <a:p>
                      <a:pPr algn="ctr"/>
                      <a:r>
                        <a:rPr lang="en-US" sz="1400"/>
                        <a:t>37 (45.1)</a:t>
                      </a:r>
                    </a:p>
                  </a:txBody>
                  <a:tcPr marT="46800" marB="46800" anchor="ctr"/>
                </a:tc>
                <a:extLst>
                  <a:ext uri="{0D108BD9-81ED-4DB2-BD59-A6C34878D82A}">
                    <a16:rowId xmlns:a16="http://schemas.microsoft.com/office/drawing/2014/main" val="341485207"/>
                  </a:ext>
                </a:extLst>
              </a:tr>
              <a:tr h="185660">
                <a:tc>
                  <a:txBody>
                    <a:bodyPr/>
                    <a:lstStyle/>
                    <a:p>
                      <a:pPr marL="108000"/>
                      <a:r>
                        <a:rPr lang="en-US" sz="1400"/>
                        <a:t>Serious </a:t>
                      </a:r>
                    </a:p>
                  </a:txBody>
                  <a:tcPr marL="144000" marT="46800" marB="46800" anchor="ctr"/>
                </a:tc>
                <a:tc>
                  <a:txBody>
                    <a:bodyPr/>
                    <a:lstStyle/>
                    <a:p>
                      <a:pPr algn="ctr"/>
                      <a:r>
                        <a:rPr lang="en-US" sz="1400"/>
                        <a:t>15 (26.3)</a:t>
                      </a:r>
                    </a:p>
                  </a:txBody>
                  <a:tcPr marT="46800" marB="46800" anchor="ctr"/>
                </a:tc>
                <a:tc>
                  <a:txBody>
                    <a:bodyPr/>
                    <a:lstStyle/>
                    <a:p>
                      <a:pPr algn="ctr"/>
                      <a:r>
                        <a:rPr lang="en-US" sz="1400"/>
                        <a:t>4 (16.0)</a:t>
                      </a:r>
                    </a:p>
                  </a:txBody>
                  <a:tcPr marT="46800" marB="46800" anchor="ctr"/>
                </a:tc>
                <a:tc>
                  <a:txBody>
                    <a:bodyPr/>
                    <a:lstStyle/>
                    <a:p>
                      <a:pPr algn="ctr"/>
                      <a:r>
                        <a:rPr lang="en-US" sz="1400"/>
                        <a:t>19 (23.2)</a:t>
                      </a:r>
                    </a:p>
                  </a:txBody>
                  <a:tcPr marT="46800" marB="46800" anchor="ctr"/>
                </a:tc>
                <a:extLst>
                  <a:ext uri="{0D108BD9-81ED-4DB2-BD59-A6C34878D82A}">
                    <a16:rowId xmlns:a16="http://schemas.microsoft.com/office/drawing/2014/main" val="234695305"/>
                  </a:ext>
                </a:extLst>
              </a:tr>
              <a:tr h="315623">
                <a:tc>
                  <a:txBody>
                    <a:bodyPr/>
                    <a:lstStyle/>
                    <a:p>
                      <a:pPr marL="108000"/>
                      <a:r>
                        <a:rPr lang="en-US" sz="1400"/>
                        <a:t>Leading to treatment discontinuation </a:t>
                      </a:r>
                    </a:p>
                  </a:txBody>
                  <a:tcPr marL="144000" marT="46800" marB="46800" anchor="ctr"/>
                </a:tc>
                <a:tc>
                  <a:txBody>
                    <a:bodyPr/>
                    <a:lstStyle/>
                    <a:p>
                      <a:pPr algn="ctr"/>
                      <a:r>
                        <a:rPr lang="en-US" sz="1400"/>
                        <a:t>5 (8.8)</a:t>
                      </a:r>
                    </a:p>
                  </a:txBody>
                  <a:tcPr marT="46800" marB="46800" anchor="ctr"/>
                </a:tc>
                <a:tc>
                  <a:txBody>
                    <a:bodyPr/>
                    <a:lstStyle/>
                    <a:p>
                      <a:pPr algn="ctr"/>
                      <a:r>
                        <a:rPr lang="en-US" sz="1400"/>
                        <a:t>2 (8.0)</a:t>
                      </a:r>
                    </a:p>
                  </a:txBody>
                  <a:tcPr marT="46800" marB="46800" anchor="ctr"/>
                </a:tc>
                <a:tc>
                  <a:txBody>
                    <a:bodyPr/>
                    <a:lstStyle/>
                    <a:p>
                      <a:pPr algn="ctr"/>
                      <a:r>
                        <a:rPr lang="en-US" sz="1400"/>
                        <a:t>7 (8.5)</a:t>
                      </a:r>
                    </a:p>
                  </a:txBody>
                  <a:tcPr marT="46800" marB="46800" anchor="ctr"/>
                </a:tc>
                <a:extLst>
                  <a:ext uri="{0D108BD9-81ED-4DB2-BD59-A6C34878D82A}">
                    <a16:rowId xmlns:a16="http://schemas.microsoft.com/office/drawing/2014/main" val="2527176193"/>
                  </a:ext>
                </a:extLst>
              </a:tr>
              <a:tr h="185660">
                <a:tc>
                  <a:txBody>
                    <a:bodyPr/>
                    <a:lstStyle/>
                    <a:p>
                      <a:pPr marL="108000"/>
                      <a:r>
                        <a:rPr lang="en-US" sz="1400"/>
                        <a:t>Leading to dose interruption </a:t>
                      </a:r>
                    </a:p>
                  </a:txBody>
                  <a:tcPr marL="144000" marT="46800" marB="46800" anchor="ctr"/>
                </a:tc>
                <a:tc>
                  <a:txBody>
                    <a:bodyPr/>
                    <a:lstStyle/>
                    <a:p>
                      <a:pPr algn="ctr"/>
                      <a:r>
                        <a:rPr lang="en-US" sz="1400"/>
                        <a:t>27 (47.4)</a:t>
                      </a:r>
                    </a:p>
                  </a:txBody>
                  <a:tcPr marT="46800" marB="46800" anchor="ctr"/>
                </a:tc>
                <a:tc>
                  <a:txBody>
                    <a:bodyPr/>
                    <a:lstStyle/>
                    <a:p>
                      <a:pPr algn="ctr"/>
                      <a:r>
                        <a:rPr lang="en-US" sz="1400"/>
                        <a:t>11 (44.0)</a:t>
                      </a:r>
                    </a:p>
                  </a:txBody>
                  <a:tcPr marT="46800" marB="46800" anchor="ctr"/>
                </a:tc>
                <a:tc>
                  <a:txBody>
                    <a:bodyPr/>
                    <a:lstStyle/>
                    <a:p>
                      <a:pPr algn="ctr"/>
                      <a:r>
                        <a:rPr lang="en-US" sz="1400"/>
                        <a:t>38 (46.3)</a:t>
                      </a:r>
                    </a:p>
                  </a:txBody>
                  <a:tcPr marT="46800" marB="46800" anchor="ctr"/>
                </a:tc>
                <a:extLst>
                  <a:ext uri="{0D108BD9-81ED-4DB2-BD59-A6C34878D82A}">
                    <a16:rowId xmlns:a16="http://schemas.microsoft.com/office/drawing/2014/main" val="2807996240"/>
                  </a:ext>
                </a:extLst>
              </a:tr>
              <a:tr h="185660">
                <a:tc>
                  <a:txBody>
                    <a:bodyPr/>
                    <a:lstStyle/>
                    <a:p>
                      <a:pPr marL="108000"/>
                      <a:r>
                        <a:rPr lang="en-US" sz="1400"/>
                        <a:t>Leading to dose reductions </a:t>
                      </a:r>
                    </a:p>
                  </a:txBody>
                  <a:tcPr marL="144000" marT="46800" marB="46800" anchor="ctr"/>
                </a:tc>
                <a:tc>
                  <a:txBody>
                    <a:bodyPr/>
                    <a:lstStyle/>
                    <a:p>
                      <a:pPr algn="ctr"/>
                      <a:r>
                        <a:rPr lang="en-US" sz="1400"/>
                        <a:t>14 (24.6)</a:t>
                      </a:r>
                    </a:p>
                  </a:txBody>
                  <a:tcPr marT="46800" marB="46800" anchor="ctr"/>
                </a:tc>
                <a:tc>
                  <a:txBody>
                    <a:bodyPr/>
                    <a:lstStyle/>
                    <a:p>
                      <a:pPr algn="ctr"/>
                      <a:r>
                        <a:rPr lang="en-US" sz="1400"/>
                        <a:t>4 (16.0)</a:t>
                      </a:r>
                    </a:p>
                  </a:txBody>
                  <a:tcPr marT="46800" marB="46800" anchor="ctr"/>
                </a:tc>
                <a:tc>
                  <a:txBody>
                    <a:bodyPr/>
                    <a:lstStyle/>
                    <a:p>
                      <a:pPr algn="ctr"/>
                      <a:r>
                        <a:rPr lang="en-US" sz="1400"/>
                        <a:t>18 (22.0)</a:t>
                      </a:r>
                    </a:p>
                  </a:txBody>
                  <a:tcPr marT="46800" marB="46800" anchor="ctr"/>
                </a:tc>
                <a:extLst>
                  <a:ext uri="{0D108BD9-81ED-4DB2-BD59-A6C34878D82A}">
                    <a16:rowId xmlns:a16="http://schemas.microsoft.com/office/drawing/2014/main" val="228079578"/>
                  </a:ext>
                </a:extLst>
              </a:tr>
              <a:tr h="185660">
                <a:tc>
                  <a:txBody>
                    <a:bodyPr/>
                    <a:lstStyle/>
                    <a:p>
                      <a:pPr marL="108000"/>
                      <a:r>
                        <a:rPr lang="en-US" sz="1400"/>
                        <a:t>Leading to death </a:t>
                      </a:r>
                    </a:p>
                  </a:txBody>
                  <a:tcPr marL="144000" marT="46800" marB="46800" anchor="ctr"/>
                </a:tc>
                <a:tc>
                  <a:txBody>
                    <a:bodyPr/>
                    <a:lstStyle/>
                    <a:p>
                      <a:pPr algn="ctr"/>
                      <a:r>
                        <a:rPr lang="en-US" sz="1400"/>
                        <a:t>1 (1.8)</a:t>
                      </a:r>
                    </a:p>
                  </a:txBody>
                  <a:tcPr marT="46800" marB="46800" anchor="ctr"/>
                </a:tc>
                <a:tc>
                  <a:txBody>
                    <a:bodyPr/>
                    <a:lstStyle/>
                    <a:p>
                      <a:pPr algn="ctr"/>
                      <a:r>
                        <a:rPr lang="en-US" sz="1400"/>
                        <a:t>0 (0)</a:t>
                      </a:r>
                    </a:p>
                  </a:txBody>
                  <a:tcPr marT="46800" marB="46800" anchor="ctr"/>
                </a:tc>
                <a:tc>
                  <a:txBody>
                    <a:bodyPr/>
                    <a:lstStyle/>
                    <a:p>
                      <a:pPr algn="ctr"/>
                      <a:r>
                        <a:rPr lang="en-US" sz="1400"/>
                        <a:t>1 (1.2)</a:t>
                      </a:r>
                    </a:p>
                  </a:txBody>
                  <a:tcPr marT="46800" marB="46800" anchor="ctr"/>
                </a:tc>
                <a:extLst>
                  <a:ext uri="{0D108BD9-81ED-4DB2-BD59-A6C34878D82A}">
                    <a16:rowId xmlns:a16="http://schemas.microsoft.com/office/drawing/2014/main" val="3172018518"/>
                  </a:ext>
                </a:extLst>
              </a:tr>
            </a:tbl>
          </a:graphicData>
        </a:graphic>
      </p:graphicFrame>
      <p:sp>
        <p:nvSpPr>
          <p:cNvPr id="7" name="TextBox 6">
            <a:extLst>
              <a:ext uri="{FF2B5EF4-FFF2-40B4-BE49-F238E27FC236}">
                <a16:creationId xmlns:a16="http://schemas.microsoft.com/office/drawing/2014/main" id="{B75517E6-4AB2-EBD6-7734-ACBA41B9C092}"/>
              </a:ext>
            </a:extLst>
          </p:cNvPr>
          <p:cNvSpPr txBox="1"/>
          <p:nvPr/>
        </p:nvSpPr>
        <p:spPr>
          <a:xfrm>
            <a:off x="9120187" y="1665288"/>
            <a:ext cx="2663825" cy="3095625"/>
          </a:xfrm>
          <a:prstGeom prst="rect">
            <a:avLst/>
          </a:prstGeom>
          <a:solidFill>
            <a:schemeClr val="bg2"/>
          </a:solidFill>
          <a:ln>
            <a:noFill/>
          </a:ln>
        </p:spPr>
        <p:txBody>
          <a:bodyPr wrap="square" lIns="144000" tIns="108000" rIns="144000" bIns="108000" rtlCol="0" anchor="t">
            <a:noAutofit/>
          </a:bodyPr>
          <a:lstStyle/>
          <a:p>
            <a:pPr marL="186690" indent="-186690">
              <a:spcAft>
                <a:spcPts val="600"/>
              </a:spcAft>
              <a:buClr>
                <a:schemeClr val="accent2"/>
              </a:buClr>
              <a:buFont typeface="Arial" panose="020B0604020202020204" pitchFamily="34" charset="0"/>
              <a:buChar char="•"/>
            </a:pPr>
            <a:r>
              <a:rPr lang="en-GB" sz="1400">
                <a:effectLst/>
              </a:rPr>
              <a:t>The safety profile observed during this longer follow-up was consistent with </a:t>
            </a:r>
            <a:r>
              <a:rPr lang="en-GB" sz="1400"/>
              <a:t>what </a:t>
            </a:r>
            <a:r>
              <a:rPr lang="en-GB" sz="1400">
                <a:effectLst/>
              </a:rPr>
              <a:t>has been previously reported for </a:t>
            </a:r>
            <a:r>
              <a:rPr lang="en-GB" sz="1400" err="1">
                <a:effectLst/>
              </a:rPr>
              <a:t>zanubrutinib</a:t>
            </a:r>
            <a:endParaRPr lang="en-GB" sz="1400">
              <a:effectLst/>
              <a:cs typeface="Arial" panose="020B0604020202020204"/>
            </a:endParaRPr>
          </a:p>
          <a:p>
            <a:pPr marL="186690" indent="-186690">
              <a:spcAft>
                <a:spcPts val="600"/>
              </a:spcAft>
              <a:buClr>
                <a:schemeClr val="accent2"/>
              </a:buClr>
              <a:buFont typeface="Arial" panose="020B0604020202020204" pitchFamily="34" charset="0"/>
              <a:buChar char="•"/>
            </a:pPr>
            <a:r>
              <a:rPr lang="en-GB" sz="1400">
                <a:effectLst/>
              </a:rPr>
              <a:t>A total of 37 patients (45.1%) experienced grade</a:t>
            </a:r>
            <a:r>
              <a:rPr lang="en-GB" sz="1400"/>
              <a:t> </a:t>
            </a:r>
            <a:r>
              <a:rPr lang="en-US" sz="1400"/>
              <a:t>≥</a:t>
            </a:r>
            <a:r>
              <a:rPr lang="en-GB" sz="1400"/>
              <a:t> </a:t>
            </a:r>
            <a:r>
              <a:rPr lang="en-GB" sz="1400">
                <a:effectLst/>
              </a:rPr>
              <a:t>3 AEs, and 19 (23.2%) had serious AEs; 6 (7.3%) deaths occurred (1 due to AE)</a:t>
            </a:r>
            <a:endParaRPr lang="en-GB" sz="1400">
              <a:effectLst/>
              <a:cs typeface="Arial"/>
            </a:endParaRPr>
          </a:p>
        </p:txBody>
      </p:sp>
    </p:spTree>
    <p:extLst>
      <p:ext uri="{BB962C8B-B14F-4D97-AF65-F5344CB8AC3E}">
        <p14:creationId xmlns:p14="http://schemas.microsoft.com/office/powerpoint/2010/main" val="71083865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B4FD20-15B7-EF88-74A7-557F3CFA5193}"/>
              </a:ext>
            </a:extLst>
          </p:cNvPr>
          <p:cNvSpPr>
            <a:spLocks noGrp="1"/>
          </p:cNvSpPr>
          <p:nvPr>
            <p:ph type="body" sz="quarter" idx="12"/>
          </p:nvPr>
        </p:nvSpPr>
        <p:spPr/>
        <p:txBody>
          <a:bodyPr/>
          <a:lstStyle/>
          <a:p>
            <a:r>
              <a:rPr lang="en-US"/>
              <a:t>Most common AEs (incidence ≥10% in all patients)</a:t>
            </a:r>
          </a:p>
        </p:txBody>
      </p:sp>
      <p:sp>
        <p:nvSpPr>
          <p:cNvPr id="2" name="Title 1">
            <a:extLst>
              <a:ext uri="{FF2B5EF4-FFF2-40B4-BE49-F238E27FC236}">
                <a16:creationId xmlns:a16="http://schemas.microsoft.com/office/drawing/2014/main" id="{63FBDB1B-3F43-91AD-FC1B-78ACFA08D933}"/>
              </a:ext>
            </a:extLst>
          </p:cNvPr>
          <p:cNvSpPr>
            <a:spLocks noGrp="1"/>
          </p:cNvSpPr>
          <p:nvPr>
            <p:ph type="title"/>
          </p:nvPr>
        </p:nvSpPr>
        <p:spPr/>
        <p:txBody>
          <a:bodyPr/>
          <a:lstStyle/>
          <a:p>
            <a:r>
              <a:rPr lang="en-US"/>
              <a:t>AEs </a:t>
            </a:r>
          </a:p>
        </p:txBody>
      </p:sp>
      <p:sp>
        <p:nvSpPr>
          <p:cNvPr id="3" name="Footer Placeholder 2">
            <a:extLst>
              <a:ext uri="{FF2B5EF4-FFF2-40B4-BE49-F238E27FC236}">
                <a16:creationId xmlns:a16="http://schemas.microsoft.com/office/drawing/2014/main" id="{E4EAA3D0-81BA-6361-9390-729B8252B423}"/>
              </a:ext>
            </a:extLst>
          </p:cNvPr>
          <p:cNvSpPr>
            <a:spLocks noGrp="1"/>
          </p:cNvSpPr>
          <p:nvPr>
            <p:ph type="ftr" sz="quarter" idx="13"/>
          </p:nvPr>
        </p:nvSpPr>
        <p:spPr/>
        <p:txBody>
          <a:bodyPr/>
          <a:lstStyle/>
          <a:p>
            <a:r>
              <a:rPr lang="en-US" b="1">
                <a:solidFill>
                  <a:srgbClr val="4E4F4E"/>
                </a:solidFill>
                <a:cs typeface="Arial" panose="020B0604020202020204" pitchFamily="34" charset="0"/>
              </a:rPr>
              <a:t>AE</a:t>
            </a:r>
            <a:r>
              <a:rPr lang="en-US">
                <a:solidFill>
                  <a:srgbClr val="4E4F4E"/>
                </a:solidFill>
                <a:cs typeface="Arial" panose="020B0604020202020204" pitchFamily="34" charset="0"/>
              </a:rPr>
              <a:t>, adverse event.</a:t>
            </a:r>
          </a:p>
          <a:p>
            <a:r>
              <a:rPr lang="en-US" b="1" err="1">
                <a:solidFill>
                  <a:srgbClr val="4E4F4E"/>
                </a:solidFill>
                <a:cs typeface="Arial" panose="020B0604020202020204" pitchFamily="34" charset="0"/>
              </a:rPr>
              <a:t>Shadman</a:t>
            </a:r>
            <a:r>
              <a:rPr lang="en-US" b="1">
                <a:solidFill>
                  <a:srgbClr val="4E4F4E"/>
                </a:solidFill>
                <a:cs typeface="Arial" panose="020B0604020202020204" pitchFamily="34" charset="0"/>
              </a:rPr>
              <a:t> M, et al. Abstract P633 presented at EHA2023.</a:t>
            </a:r>
            <a:endParaRPr lang="en-GB"/>
          </a:p>
        </p:txBody>
      </p:sp>
      <p:graphicFrame>
        <p:nvGraphicFramePr>
          <p:cNvPr id="7" name="Table 7">
            <a:extLst>
              <a:ext uri="{FF2B5EF4-FFF2-40B4-BE49-F238E27FC236}">
                <a16:creationId xmlns:a16="http://schemas.microsoft.com/office/drawing/2014/main" id="{27299359-277B-A3E5-C374-6A97E1029687}"/>
              </a:ext>
            </a:extLst>
          </p:cNvPr>
          <p:cNvGraphicFramePr>
            <a:graphicFrameLocks noGrp="1"/>
          </p:cNvGraphicFramePr>
          <p:nvPr>
            <p:extLst>
              <p:ext uri="{D42A27DB-BD31-4B8C-83A1-F6EECF244321}">
                <p14:modId xmlns:p14="http://schemas.microsoft.com/office/powerpoint/2010/main" val="678844822"/>
              </p:ext>
            </p:extLst>
          </p:nvPr>
        </p:nvGraphicFramePr>
        <p:xfrm>
          <a:off x="416533" y="1981201"/>
          <a:ext cx="8532000" cy="4147440"/>
        </p:xfrm>
        <a:graphic>
          <a:graphicData uri="http://schemas.openxmlformats.org/drawingml/2006/table">
            <a:tbl>
              <a:tblPr firstRow="1" bandRow="1">
                <a:tableStyleId>{5C22544A-7EE6-4342-B048-85BDC9FD1C3A}</a:tableStyleId>
              </a:tblPr>
              <a:tblGrid>
                <a:gridCol w="2808000">
                  <a:extLst>
                    <a:ext uri="{9D8B030D-6E8A-4147-A177-3AD203B41FA5}">
                      <a16:colId xmlns:a16="http://schemas.microsoft.com/office/drawing/2014/main" val="2867741641"/>
                    </a:ext>
                  </a:extLst>
                </a:gridCol>
                <a:gridCol w="1908000">
                  <a:extLst>
                    <a:ext uri="{9D8B030D-6E8A-4147-A177-3AD203B41FA5}">
                      <a16:colId xmlns:a16="http://schemas.microsoft.com/office/drawing/2014/main" val="2485720021"/>
                    </a:ext>
                  </a:extLst>
                </a:gridCol>
                <a:gridCol w="1908000">
                  <a:extLst>
                    <a:ext uri="{9D8B030D-6E8A-4147-A177-3AD203B41FA5}">
                      <a16:colId xmlns:a16="http://schemas.microsoft.com/office/drawing/2014/main" val="3075864304"/>
                    </a:ext>
                  </a:extLst>
                </a:gridCol>
                <a:gridCol w="1908000">
                  <a:extLst>
                    <a:ext uri="{9D8B030D-6E8A-4147-A177-3AD203B41FA5}">
                      <a16:colId xmlns:a16="http://schemas.microsoft.com/office/drawing/2014/main" val="1134332667"/>
                    </a:ext>
                  </a:extLst>
                </a:gridCol>
              </a:tblGrid>
              <a:tr h="0">
                <a:tc>
                  <a:txBody>
                    <a:bodyPr/>
                    <a:lstStyle/>
                    <a:p>
                      <a:r>
                        <a:rPr lang="en-US" sz="1400"/>
                        <a:t>AEs, n (%)</a:t>
                      </a:r>
                    </a:p>
                  </a:txBody>
                  <a:tcPr marL="144000" marT="46800" marB="46800" anchor="ctr"/>
                </a:tc>
                <a:tc>
                  <a:txBody>
                    <a:bodyPr/>
                    <a:lstStyle/>
                    <a:p>
                      <a:pPr algn="ctr"/>
                      <a:r>
                        <a:rPr lang="en-US" sz="1400"/>
                        <a:t>Ibrutinib intolerant</a:t>
                      </a:r>
                    </a:p>
                    <a:p>
                      <a:pPr algn="ctr"/>
                      <a:r>
                        <a:rPr lang="en-US" sz="1400"/>
                        <a:t>(n=57) </a:t>
                      </a:r>
                    </a:p>
                  </a:txBody>
                  <a:tcPr marT="46800" marB="46800" anchor="ctr">
                    <a:solidFill>
                      <a:srgbClr val="DBA712"/>
                    </a:solidFill>
                  </a:tcPr>
                </a:tc>
                <a:tc>
                  <a:txBody>
                    <a:bodyPr/>
                    <a:lstStyle/>
                    <a:p>
                      <a:pPr algn="ctr"/>
                      <a:r>
                        <a:rPr lang="en-US" sz="1400"/>
                        <a:t>Acalabrutinib +/- ibrutinib intolerant </a:t>
                      </a:r>
                    </a:p>
                    <a:p>
                      <a:pPr algn="ctr"/>
                      <a:r>
                        <a:rPr lang="en-US" sz="1400"/>
                        <a:t>(n=25)</a:t>
                      </a:r>
                    </a:p>
                  </a:txBody>
                  <a:tcPr marT="46800" marB="46800" anchor="ctr">
                    <a:solidFill>
                      <a:schemeClr val="accent4">
                        <a:lumMod val="50000"/>
                      </a:schemeClr>
                    </a:solidFill>
                  </a:tcPr>
                </a:tc>
                <a:tc>
                  <a:txBody>
                    <a:bodyPr/>
                    <a:lstStyle/>
                    <a:p>
                      <a:pPr algn="ctr"/>
                      <a:r>
                        <a:rPr lang="en-US" sz="1400"/>
                        <a:t>Total </a:t>
                      </a:r>
                    </a:p>
                    <a:p>
                      <a:pPr algn="ctr"/>
                      <a:r>
                        <a:rPr lang="en-US" sz="1400"/>
                        <a:t>(N=82)</a:t>
                      </a:r>
                    </a:p>
                  </a:txBody>
                  <a:tcPr marT="46800" marB="46800" anchor="ctr"/>
                </a:tc>
                <a:extLst>
                  <a:ext uri="{0D108BD9-81ED-4DB2-BD59-A6C34878D82A}">
                    <a16:rowId xmlns:a16="http://schemas.microsoft.com/office/drawing/2014/main" val="3208273062"/>
                  </a:ext>
                </a:extLst>
              </a:tr>
              <a:tr h="0">
                <a:tc>
                  <a:txBody>
                    <a:bodyPr/>
                    <a:lstStyle/>
                    <a:p>
                      <a:r>
                        <a:rPr lang="en-US" sz="1400"/>
                        <a:t>Fatigue </a:t>
                      </a:r>
                    </a:p>
                  </a:txBody>
                  <a:tcPr marL="144000" marT="0" marB="0" anchor="ctr"/>
                </a:tc>
                <a:tc>
                  <a:txBody>
                    <a:bodyPr/>
                    <a:lstStyle/>
                    <a:p>
                      <a:pPr algn="ctr"/>
                      <a:r>
                        <a:rPr lang="en-US" sz="1400"/>
                        <a:t>18 (31.6)</a:t>
                      </a:r>
                    </a:p>
                  </a:txBody>
                  <a:tcPr marT="0" marB="0" anchor="ctr"/>
                </a:tc>
                <a:tc>
                  <a:txBody>
                    <a:bodyPr/>
                    <a:lstStyle/>
                    <a:p>
                      <a:pPr algn="ctr"/>
                      <a:r>
                        <a:rPr lang="en-US" sz="1400"/>
                        <a:t>6 (24.0)</a:t>
                      </a:r>
                    </a:p>
                  </a:txBody>
                  <a:tcPr marT="0" marB="0" anchor="ctr"/>
                </a:tc>
                <a:tc>
                  <a:txBody>
                    <a:bodyPr/>
                    <a:lstStyle/>
                    <a:p>
                      <a:pPr algn="ctr"/>
                      <a:r>
                        <a:rPr lang="en-US" sz="1400"/>
                        <a:t>24 (29.3)</a:t>
                      </a:r>
                    </a:p>
                  </a:txBody>
                  <a:tcPr marT="0" marB="0" anchor="ctr"/>
                </a:tc>
                <a:extLst>
                  <a:ext uri="{0D108BD9-81ED-4DB2-BD59-A6C34878D82A}">
                    <a16:rowId xmlns:a16="http://schemas.microsoft.com/office/drawing/2014/main" val="2519955116"/>
                  </a:ext>
                </a:extLst>
              </a:tr>
              <a:tr h="0">
                <a:tc>
                  <a:txBody>
                    <a:bodyPr/>
                    <a:lstStyle/>
                    <a:p>
                      <a:r>
                        <a:rPr lang="en-US" sz="1400"/>
                        <a:t>Contusion </a:t>
                      </a:r>
                    </a:p>
                  </a:txBody>
                  <a:tcPr marL="144000" marT="0" marB="0" anchor="ctr"/>
                </a:tc>
                <a:tc>
                  <a:txBody>
                    <a:bodyPr/>
                    <a:lstStyle/>
                    <a:p>
                      <a:pPr algn="ctr"/>
                      <a:r>
                        <a:rPr lang="en-US" sz="1400"/>
                        <a:t>14 (24.6)</a:t>
                      </a:r>
                    </a:p>
                  </a:txBody>
                  <a:tcPr marT="0" marB="0" anchor="ctr"/>
                </a:tc>
                <a:tc>
                  <a:txBody>
                    <a:bodyPr/>
                    <a:lstStyle/>
                    <a:p>
                      <a:pPr algn="ctr"/>
                      <a:r>
                        <a:rPr lang="en-US" sz="1400"/>
                        <a:t>4 (16.0)</a:t>
                      </a:r>
                    </a:p>
                  </a:txBody>
                  <a:tcPr marT="0" marB="0" anchor="ctr"/>
                </a:tc>
                <a:tc>
                  <a:txBody>
                    <a:bodyPr/>
                    <a:lstStyle/>
                    <a:p>
                      <a:pPr algn="ctr"/>
                      <a:r>
                        <a:rPr lang="en-US" sz="1400"/>
                        <a:t>18 (22.0)</a:t>
                      </a:r>
                    </a:p>
                  </a:txBody>
                  <a:tcPr marT="0" marB="0" anchor="ctr"/>
                </a:tc>
                <a:extLst>
                  <a:ext uri="{0D108BD9-81ED-4DB2-BD59-A6C34878D82A}">
                    <a16:rowId xmlns:a16="http://schemas.microsoft.com/office/drawing/2014/main" val="3891553441"/>
                  </a:ext>
                </a:extLst>
              </a:tr>
              <a:tr h="0">
                <a:tc>
                  <a:txBody>
                    <a:bodyPr/>
                    <a:lstStyle/>
                    <a:p>
                      <a:r>
                        <a:rPr lang="en-US" sz="1400"/>
                        <a:t>Arthralgia </a:t>
                      </a:r>
                    </a:p>
                  </a:txBody>
                  <a:tcPr marL="144000" marT="0" marB="0" anchor="ctr"/>
                </a:tc>
                <a:tc>
                  <a:txBody>
                    <a:bodyPr/>
                    <a:lstStyle/>
                    <a:p>
                      <a:pPr algn="ctr"/>
                      <a:r>
                        <a:rPr lang="en-US" sz="1400"/>
                        <a:t>12 (21.1)</a:t>
                      </a:r>
                    </a:p>
                  </a:txBody>
                  <a:tcPr marT="0" marB="0" anchor="ctr"/>
                </a:tc>
                <a:tc>
                  <a:txBody>
                    <a:bodyPr/>
                    <a:lstStyle/>
                    <a:p>
                      <a:pPr algn="ctr"/>
                      <a:r>
                        <a:rPr lang="en-US" sz="1400"/>
                        <a:t>5 (20.0)</a:t>
                      </a:r>
                    </a:p>
                  </a:txBody>
                  <a:tcPr marT="0" marB="0" anchor="ctr"/>
                </a:tc>
                <a:tc>
                  <a:txBody>
                    <a:bodyPr/>
                    <a:lstStyle/>
                    <a:p>
                      <a:pPr algn="ctr"/>
                      <a:r>
                        <a:rPr lang="en-US" sz="1400"/>
                        <a:t>17 (20.7)</a:t>
                      </a:r>
                    </a:p>
                  </a:txBody>
                  <a:tcPr marT="0" marB="0" anchor="ctr"/>
                </a:tc>
                <a:extLst>
                  <a:ext uri="{0D108BD9-81ED-4DB2-BD59-A6C34878D82A}">
                    <a16:rowId xmlns:a16="http://schemas.microsoft.com/office/drawing/2014/main" val="1850285563"/>
                  </a:ext>
                </a:extLst>
              </a:tr>
              <a:tr h="0">
                <a:tc>
                  <a:txBody>
                    <a:bodyPr/>
                    <a:lstStyle/>
                    <a:p>
                      <a:r>
                        <a:rPr lang="en-US" sz="1400"/>
                        <a:t>COVID-19</a:t>
                      </a:r>
                    </a:p>
                  </a:txBody>
                  <a:tcPr marL="144000" marT="0" marB="0" anchor="ctr"/>
                </a:tc>
                <a:tc>
                  <a:txBody>
                    <a:bodyPr/>
                    <a:lstStyle/>
                    <a:p>
                      <a:pPr algn="ctr"/>
                      <a:r>
                        <a:rPr lang="en-US" sz="1400"/>
                        <a:t>14 (24.6)</a:t>
                      </a:r>
                    </a:p>
                  </a:txBody>
                  <a:tcPr marT="0" marB="0" anchor="ctr"/>
                </a:tc>
                <a:tc>
                  <a:txBody>
                    <a:bodyPr/>
                    <a:lstStyle/>
                    <a:p>
                      <a:pPr algn="ctr"/>
                      <a:r>
                        <a:rPr lang="en-US" sz="1400"/>
                        <a:t>3 (12.0)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17 (20.7)</a:t>
                      </a:r>
                    </a:p>
                  </a:txBody>
                  <a:tcPr marT="0" marB="0" anchor="ctr"/>
                </a:tc>
                <a:extLst>
                  <a:ext uri="{0D108BD9-81ED-4DB2-BD59-A6C34878D82A}">
                    <a16:rowId xmlns:a16="http://schemas.microsoft.com/office/drawing/2014/main" val="1621205159"/>
                  </a:ext>
                </a:extLst>
              </a:tr>
              <a:tr h="0">
                <a:tc>
                  <a:txBody>
                    <a:bodyPr/>
                    <a:lstStyle/>
                    <a:p>
                      <a:r>
                        <a:rPr lang="en-US" sz="1400"/>
                        <a:t>Diarrhea</a:t>
                      </a:r>
                    </a:p>
                  </a:txBody>
                  <a:tcPr marL="144000" marT="0" marB="0" anchor="ctr"/>
                </a:tc>
                <a:tc>
                  <a:txBody>
                    <a:bodyPr/>
                    <a:lstStyle/>
                    <a:p>
                      <a:pPr algn="ctr"/>
                      <a:r>
                        <a:rPr lang="en-US" sz="1400"/>
                        <a:t>10 (17.5)</a:t>
                      </a:r>
                    </a:p>
                  </a:txBody>
                  <a:tcPr marT="0" marB="0" anchor="ctr"/>
                </a:tc>
                <a:tc>
                  <a:txBody>
                    <a:bodyPr/>
                    <a:lstStyle/>
                    <a:p>
                      <a:pPr algn="ctr"/>
                      <a:r>
                        <a:rPr lang="en-US" sz="1400"/>
                        <a:t>7 (28.0)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17 (20.7)</a:t>
                      </a:r>
                    </a:p>
                  </a:txBody>
                  <a:tcPr marT="0" marB="0" anchor="ctr"/>
                </a:tc>
                <a:extLst>
                  <a:ext uri="{0D108BD9-81ED-4DB2-BD59-A6C34878D82A}">
                    <a16:rowId xmlns:a16="http://schemas.microsoft.com/office/drawing/2014/main" val="1131463966"/>
                  </a:ext>
                </a:extLst>
              </a:tr>
              <a:tr h="0">
                <a:tc>
                  <a:txBody>
                    <a:bodyPr/>
                    <a:lstStyle/>
                    <a:p>
                      <a:r>
                        <a:rPr lang="en-US" sz="1400"/>
                        <a:t>Myalgia </a:t>
                      </a:r>
                    </a:p>
                  </a:txBody>
                  <a:tcPr marL="14400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10 (17.5)</a:t>
                      </a:r>
                    </a:p>
                  </a:txBody>
                  <a:tcPr marT="0" marB="0" anchor="ctr"/>
                </a:tc>
                <a:tc>
                  <a:txBody>
                    <a:bodyPr/>
                    <a:lstStyle/>
                    <a:p>
                      <a:pPr algn="ctr"/>
                      <a:r>
                        <a:rPr lang="en-US" sz="1400"/>
                        <a:t>5 (20.0)</a:t>
                      </a:r>
                    </a:p>
                  </a:txBody>
                  <a:tcPr marT="0" marB="0" anchor="ctr"/>
                </a:tc>
                <a:tc>
                  <a:txBody>
                    <a:bodyPr/>
                    <a:lstStyle/>
                    <a:p>
                      <a:pPr algn="ctr"/>
                      <a:r>
                        <a:rPr lang="en-US" sz="1400"/>
                        <a:t>15 (18.3)</a:t>
                      </a:r>
                    </a:p>
                  </a:txBody>
                  <a:tcPr marT="0" marB="0" anchor="ctr"/>
                </a:tc>
                <a:extLst>
                  <a:ext uri="{0D108BD9-81ED-4DB2-BD59-A6C34878D82A}">
                    <a16:rowId xmlns:a16="http://schemas.microsoft.com/office/drawing/2014/main" val="3035093106"/>
                  </a:ext>
                </a:extLst>
              </a:tr>
              <a:tr h="0">
                <a:tc>
                  <a:txBody>
                    <a:bodyPr/>
                    <a:lstStyle/>
                    <a:p>
                      <a:r>
                        <a:rPr lang="en-US" sz="1400"/>
                        <a:t>Cough </a:t>
                      </a:r>
                    </a:p>
                  </a:txBody>
                  <a:tcPr marL="144000" marT="0" marB="0" anchor="ctr"/>
                </a:tc>
                <a:tc>
                  <a:txBody>
                    <a:bodyPr/>
                    <a:lstStyle/>
                    <a:p>
                      <a:pPr algn="ctr"/>
                      <a:r>
                        <a:rPr lang="en-US" sz="1400"/>
                        <a:t>6 (10.5)</a:t>
                      </a:r>
                    </a:p>
                  </a:txBody>
                  <a:tcPr marT="0" marB="0" anchor="ctr"/>
                </a:tc>
                <a:tc>
                  <a:txBody>
                    <a:bodyPr/>
                    <a:lstStyle/>
                    <a:p>
                      <a:pPr algn="ctr"/>
                      <a:r>
                        <a:rPr lang="en-US" sz="1400"/>
                        <a:t>6 (24.0)</a:t>
                      </a:r>
                    </a:p>
                  </a:txBody>
                  <a:tcPr marT="0" marB="0" anchor="ctr"/>
                </a:tc>
                <a:tc>
                  <a:txBody>
                    <a:bodyPr/>
                    <a:lstStyle/>
                    <a:p>
                      <a:pPr algn="ctr"/>
                      <a:r>
                        <a:rPr lang="en-US" sz="1400"/>
                        <a:t>12 (14.6)</a:t>
                      </a:r>
                    </a:p>
                  </a:txBody>
                  <a:tcPr marT="0" marB="0" anchor="ctr"/>
                </a:tc>
                <a:extLst>
                  <a:ext uri="{0D108BD9-81ED-4DB2-BD59-A6C34878D82A}">
                    <a16:rowId xmlns:a16="http://schemas.microsoft.com/office/drawing/2014/main" val="1808617802"/>
                  </a:ext>
                </a:extLst>
              </a:tr>
              <a:tr h="0">
                <a:tc>
                  <a:txBody>
                    <a:bodyPr/>
                    <a:lstStyle/>
                    <a:p>
                      <a:r>
                        <a:rPr lang="en-US" sz="1400"/>
                        <a:t>Dizziness </a:t>
                      </a:r>
                    </a:p>
                  </a:txBody>
                  <a:tcPr marL="144000" marT="0" marB="0" anchor="ctr"/>
                </a:tc>
                <a:tc>
                  <a:txBody>
                    <a:bodyPr/>
                    <a:lstStyle/>
                    <a:p>
                      <a:pPr algn="ctr"/>
                      <a:r>
                        <a:rPr lang="en-US" sz="1400"/>
                        <a:t>9 (15.8)</a:t>
                      </a:r>
                    </a:p>
                  </a:txBody>
                  <a:tcPr marT="0" marB="0" anchor="ctr"/>
                </a:tc>
                <a:tc>
                  <a:txBody>
                    <a:bodyPr/>
                    <a:lstStyle/>
                    <a:p>
                      <a:pPr algn="ctr"/>
                      <a:r>
                        <a:rPr lang="en-US" sz="1400"/>
                        <a:t>3 (12.0)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12 (14.6)</a:t>
                      </a:r>
                    </a:p>
                  </a:txBody>
                  <a:tcPr marT="0" marB="0" anchor="ctr"/>
                </a:tc>
                <a:extLst>
                  <a:ext uri="{0D108BD9-81ED-4DB2-BD59-A6C34878D82A}">
                    <a16:rowId xmlns:a16="http://schemas.microsoft.com/office/drawing/2014/main" val="402687665"/>
                  </a:ext>
                </a:extLst>
              </a:tr>
              <a:tr h="0">
                <a:tc>
                  <a:txBody>
                    <a:bodyPr/>
                    <a:lstStyle/>
                    <a:p>
                      <a:r>
                        <a:rPr lang="en-US" sz="1400"/>
                        <a:t>Rash</a:t>
                      </a:r>
                    </a:p>
                  </a:txBody>
                  <a:tcPr marL="14400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9 (15.8)</a:t>
                      </a:r>
                    </a:p>
                  </a:txBody>
                  <a:tcPr marT="0" marB="0" anchor="ctr"/>
                </a:tc>
                <a:tc>
                  <a:txBody>
                    <a:bodyPr/>
                    <a:lstStyle/>
                    <a:p>
                      <a:pPr algn="ctr"/>
                      <a:r>
                        <a:rPr lang="en-US" sz="1400"/>
                        <a:t>3 (12.0)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12 (14.6)</a:t>
                      </a:r>
                    </a:p>
                  </a:txBody>
                  <a:tcPr marT="0" marB="0" anchor="ctr"/>
                </a:tc>
                <a:extLst>
                  <a:ext uri="{0D108BD9-81ED-4DB2-BD59-A6C34878D82A}">
                    <a16:rowId xmlns:a16="http://schemas.microsoft.com/office/drawing/2014/main" val="1812264284"/>
                  </a:ext>
                </a:extLst>
              </a:tr>
              <a:tr h="0">
                <a:tc>
                  <a:txBody>
                    <a:bodyPr/>
                    <a:lstStyle/>
                    <a:p>
                      <a:r>
                        <a:rPr lang="en-US" sz="1400"/>
                        <a:t>Hypertension</a:t>
                      </a:r>
                    </a:p>
                  </a:txBody>
                  <a:tcPr marL="144000" marT="0" marB="0" anchor="ctr"/>
                </a:tc>
                <a:tc>
                  <a:txBody>
                    <a:bodyPr/>
                    <a:lstStyle/>
                    <a:p>
                      <a:pPr algn="ctr"/>
                      <a:r>
                        <a:rPr lang="en-US" sz="1400"/>
                        <a:t>5 (8.8)</a:t>
                      </a:r>
                    </a:p>
                  </a:txBody>
                  <a:tcPr marT="0" marB="0" anchor="ctr"/>
                </a:tc>
                <a:tc>
                  <a:txBody>
                    <a:bodyPr/>
                    <a:lstStyle/>
                    <a:p>
                      <a:pPr algn="ctr"/>
                      <a:r>
                        <a:rPr lang="en-US" sz="1400"/>
                        <a:t>5 (20.0)</a:t>
                      </a:r>
                    </a:p>
                  </a:txBody>
                  <a:tcPr marT="0" marB="0" anchor="ctr"/>
                </a:tc>
                <a:tc>
                  <a:txBody>
                    <a:bodyPr/>
                    <a:lstStyle/>
                    <a:p>
                      <a:pPr algn="ctr"/>
                      <a:r>
                        <a:rPr lang="en-US" sz="1400"/>
                        <a:t>10 (12.2)</a:t>
                      </a:r>
                    </a:p>
                  </a:txBody>
                  <a:tcPr marT="0" marB="0" anchor="ctr"/>
                </a:tc>
                <a:extLst>
                  <a:ext uri="{0D108BD9-81ED-4DB2-BD59-A6C34878D82A}">
                    <a16:rowId xmlns:a16="http://schemas.microsoft.com/office/drawing/2014/main" val="1877684787"/>
                  </a:ext>
                </a:extLst>
              </a:tr>
              <a:tr h="0">
                <a:tc>
                  <a:txBody>
                    <a:bodyPr/>
                    <a:lstStyle/>
                    <a:p>
                      <a:r>
                        <a:rPr lang="en-US" sz="1400"/>
                        <a:t>Nausea </a:t>
                      </a:r>
                    </a:p>
                  </a:txBody>
                  <a:tcPr marL="144000" marT="0" marB="0" anchor="ctr"/>
                </a:tc>
                <a:tc>
                  <a:txBody>
                    <a:bodyPr/>
                    <a:lstStyle/>
                    <a:p>
                      <a:pPr algn="ctr"/>
                      <a:r>
                        <a:rPr lang="en-US" sz="1400"/>
                        <a:t>9 (15.8)</a:t>
                      </a:r>
                    </a:p>
                  </a:txBody>
                  <a:tcPr marT="0" marB="0" anchor="ctr"/>
                </a:tc>
                <a:tc>
                  <a:txBody>
                    <a:bodyPr/>
                    <a:lstStyle/>
                    <a:p>
                      <a:pPr algn="ctr"/>
                      <a:r>
                        <a:rPr lang="en-US" sz="1400"/>
                        <a:t>1 (4.0)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10 (12.2)</a:t>
                      </a:r>
                    </a:p>
                  </a:txBody>
                  <a:tcPr marT="0" marB="0" anchor="ctr"/>
                </a:tc>
                <a:extLst>
                  <a:ext uri="{0D108BD9-81ED-4DB2-BD59-A6C34878D82A}">
                    <a16:rowId xmlns:a16="http://schemas.microsoft.com/office/drawing/2014/main" val="485777027"/>
                  </a:ext>
                </a:extLst>
              </a:tr>
              <a:tr h="0">
                <a:tc>
                  <a:txBody>
                    <a:bodyPr/>
                    <a:lstStyle/>
                    <a:p>
                      <a:r>
                        <a:rPr lang="en-US" sz="1400"/>
                        <a:t>Upper respiratory tract infection</a:t>
                      </a:r>
                    </a:p>
                  </a:txBody>
                  <a:tcPr marL="144000" marT="0" marB="0" anchor="ctr"/>
                </a:tc>
                <a:tc>
                  <a:txBody>
                    <a:bodyPr/>
                    <a:lstStyle/>
                    <a:p>
                      <a:pPr algn="ctr"/>
                      <a:r>
                        <a:rPr lang="en-US" sz="1400"/>
                        <a:t>8 (14.0)</a:t>
                      </a:r>
                    </a:p>
                  </a:txBody>
                  <a:tcPr marT="0" marB="0" anchor="ctr"/>
                </a:tc>
                <a:tc>
                  <a:txBody>
                    <a:bodyPr/>
                    <a:lstStyle/>
                    <a:p>
                      <a:pPr algn="ctr"/>
                      <a:r>
                        <a:rPr lang="en-US" sz="1400"/>
                        <a:t>2 (8.0)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10 (12.2)</a:t>
                      </a:r>
                    </a:p>
                  </a:txBody>
                  <a:tcPr marT="0" marB="0" anchor="ctr"/>
                </a:tc>
                <a:extLst>
                  <a:ext uri="{0D108BD9-81ED-4DB2-BD59-A6C34878D82A}">
                    <a16:rowId xmlns:a16="http://schemas.microsoft.com/office/drawing/2014/main" val="932898775"/>
                  </a:ext>
                </a:extLst>
              </a:tr>
              <a:tr h="0">
                <a:tc>
                  <a:txBody>
                    <a:bodyPr/>
                    <a:lstStyle/>
                    <a:p>
                      <a:r>
                        <a:rPr lang="en-US" sz="1400"/>
                        <a:t>Constipation </a:t>
                      </a:r>
                    </a:p>
                  </a:txBody>
                  <a:tcPr marL="14400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9 (15.8)</a:t>
                      </a:r>
                    </a:p>
                  </a:txBody>
                  <a:tcPr marT="0" marB="0" anchor="ctr"/>
                </a:tc>
                <a:tc>
                  <a:txBody>
                    <a:bodyPr/>
                    <a:lstStyle/>
                    <a:p>
                      <a:pPr algn="ctr"/>
                      <a:r>
                        <a:rPr lang="en-US" sz="1400"/>
                        <a:t>0 (0)</a:t>
                      </a:r>
                    </a:p>
                  </a:txBody>
                  <a:tcPr marT="0" marB="0" anchor="ctr"/>
                </a:tc>
                <a:tc>
                  <a:txBody>
                    <a:bodyPr/>
                    <a:lstStyle/>
                    <a:p>
                      <a:pPr algn="ctr"/>
                      <a:r>
                        <a:rPr lang="en-US" sz="1400"/>
                        <a:t>9 (11.0)</a:t>
                      </a:r>
                    </a:p>
                  </a:txBody>
                  <a:tcPr marT="0" marB="0" anchor="ctr"/>
                </a:tc>
                <a:extLst>
                  <a:ext uri="{0D108BD9-81ED-4DB2-BD59-A6C34878D82A}">
                    <a16:rowId xmlns:a16="http://schemas.microsoft.com/office/drawing/2014/main" val="3437215246"/>
                  </a:ext>
                </a:extLst>
              </a:tr>
              <a:tr h="0">
                <a:tc>
                  <a:txBody>
                    <a:bodyPr/>
                    <a:lstStyle/>
                    <a:p>
                      <a:r>
                        <a:rPr lang="en-US" sz="1400"/>
                        <a:t>Headache </a:t>
                      </a:r>
                    </a:p>
                  </a:txBody>
                  <a:tcPr marL="144000" marT="0" marB="0" anchor="ctr"/>
                </a:tc>
                <a:tc>
                  <a:txBody>
                    <a:bodyPr/>
                    <a:lstStyle/>
                    <a:p>
                      <a:pPr algn="ctr"/>
                      <a:r>
                        <a:rPr lang="en-US" sz="1400"/>
                        <a:t>6 (10.5)</a:t>
                      </a:r>
                    </a:p>
                  </a:txBody>
                  <a:tcPr marT="0" marB="0" anchor="ctr"/>
                </a:tc>
                <a:tc>
                  <a:txBody>
                    <a:bodyPr/>
                    <a:lstStyle/>
                    <a:p>
                      <a:pPr algn="ctr"/>
                      <a:r>
                        <a:rPr lang="en-US" sz="1400"/>
                        <a:t>3 (12.0)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9 (11.0)</a:t>
                      </a:r>
                    </a:p>
                  </a:txBody>
                  <a:tcPr marT="0" marB="0" anchor="ctr"/>
                </a:tc>
                <a:extLst>
                  <a:ext uri="{0D108BD9-81ED-4DB2-BD59-A6C34878D82A}">
                    <a16:rowId xmlns:a16="http://schemas.microsoft.com/office/drawing/2014/main" val="1385991770"/>
                  </a:ext>
                </a:extLst>
              </a:tr>
              <a:tr h="0">
                <a:tc>
                  <a:txBody>
                    <a:bodyPr/>
                    <a:lstStyle/>
                    <a:p>
                      <a:r>
                        <a:rPr lang="en-US" sz="1400"/>
                        <a:t>Insomnia </a:t>
                      </a:r>
                    </a:p>
                  </a:txBody>
                  <a:tcPr marL="14400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8 (14.0)</a:t>
                      </a:r>
                    </a:p>
                  </a:txBody>
                  <a:tcPr marT="0" marB="0" anchor="ctr"/>
                </a:tc>
                <a:tc>
                  <a:txBody>
                    <a:bodyPr/>
                    <a:lstStyle/>
                    <a:p>
                      <a:pPr algn="ctr"/>
                      <a:r>
                        <a:rPr lang="en-US" sz="1400"/>
                        <a:t>1 (4.0)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9 (11.0)</a:t>
                      </a:r>
                    </a:p>
                  </a:txBody>
                  <a:tcPr marT="0" marB="0" anchor="ctr"/>
                </a:tc>
                <a:extLst>
                  <a:ext uri="{0D108BD9-81ED-4DB2-BD59-A6C34878D82A}">
                    <a16:rowId xmlns:a16="http://schemas.microsoft.com/office/drawing/2014/main" val="2813732383"/>
                  </a:ext>
                </a:extLst>
              </a:tr>
              <a:tr h="0">
                <a:tc>
                  <a:txBody>
                    <a:bodyPr/>
                    <a:lstStyle/>
                    <a:p>
                      <a:r>
                        <a:rPr lang="en-US" sz="1400"/>
                        <a:t>Urinary tract infection</a:t>
                      </a:r>
                    </a:p>
                  </a:txBody>
                  <a:tcPr marL="144000" marT="0" marB="0" anchor="ctr"/>
                </a:tc>
                <a:tc>
                  <a:txBody>
                    <a:bodyPr/>
                    <a:lstStyle/>
                    <a:p>
                      <a:pPr algn="ctr"/>
                      <a:r>
                        <a:rPr lang="en-US" sz="1400"/>
                        <a:t>7 (12.3)</a:t>
                      </a:r>
                    </a:p>
                  </a:txBody>
                  <a:tcPr marT="0" marB="0" anchor="ctr"/>
                </a:tc>
                <a:tc>
                  <a:txBody>
                    <a:bodyPr/>
                    <a:lstStyle/>
                    <a:p>
                      <a:pPr algn="ctr"/>
                      <a:r>
                        <a:rPr lang="en-US" sz="1400"/>
                        <a:t>2 (8.0)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9 (11.0)</a:t>
                      </a:r>
                    </a:p>
                  </a:txBody>
                  <a:tcPr marT="0" marB="0" anchor="ctr"/>
                </a:tc>
                <a:extLst>
                  <a:ext uri="{0D108BD9-81ED-4DB2-BD59-A6C34878D82A}">
                    <a16:rowId xmlns:a16="http://schemas.microsoft.com/office/drawing/2014/main" val="2611843096"/>
                  </a:ext>
                </a:extLst>
              </a:tr>
            </a:tbl>
          </a:graphicData>
        </a:graphic>
      </p:graphicFrame>
    </p:spTree>
    <p:extLst>
      <p:ext uri="{BB962C8B-B14F-4D97-AF65-F5344CB8AC3E}">
        <p14:creationId xmlns:p14="http://schemas.microsoft.com/office/powerpoint/2010/main" val="377987957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064CC0-DAFB-1060-CB8B-FE1C7B8DD91A}"/>
              </a:ext>
            </a:extLst>
          </p:cNvPr>
          <p:cNvSpPr>
            <a:spLocks noGrp="1"/>
          </p:cNvSpPr>
          <p:nvPr>
            <p:ph type="ftr" sz="quarter" idx="10"/>
          </p:nvPr>
        </p:nvSpPr>
        <p:spPr/>
        <p:txBody>
          <a:bodyPr/>
          <a:lstStyle/>
          <a:p>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a:t>
            </a:r>
          </a:p>
          <a:p>
            <a:r>
              <a:rPr lang="en-US" b="1" err="1">
                <a:solidFill>
                  <a:srgbClr val="4E4F4E"/>
                </a:solidFill>
                <a:cs typeface="Arial" panose="020B0604020202020204" pitchFamily="34" charset="0"/>
              </a:rPr>
              <a:t>Shadman</a:t>
            </a:r>
            <a:r>
              <a:rPr lang="en-US" b="1">
                <a:solidFill>
                  <a:srgbClr val="4E4F4E"/>
                </a:solidFill>
                <a:cs typeface="Arial" panose="020B0604020202020204" pitchFamily="34" charset="0"/>
              </a:rPr>
              <a:t> M, et al. Abstract P633 presented at EHA2023.</a:t>
            </a:r>
            <a:endParaRPr lang="en-GB"/>
          </a:p>
        </p:txBody>
      </p:sp>
      <p:sp>
        <p:nvSpPr>
          <p:cNvPr id="5" name="Title 4">
            <a:extLst>
              <a:ext uri="{FF2B5EF4-FFF2-40B4-BE49-F238E27FC236}">
                <a16:creationId xmlns:a16="http://schemas.microsoft.com/office/drawing/2014/main" id="{DFBFE0F9-8C92-EEF9-031F-40A7A3842FEF}"/>
              </a:ext>
            </a:extLst>
          </p:cNvPr>
          <p:cNvSpPr>
            <a:spLocks noGrp="1"/>
          </p:cNvSpPr>
          <p:nvPr>
            <p:ph type="title"/>
          </p:nvPr>
        </p:nvSpPr>
        <p:spPr/>
        <p:txBody>
          <a:bodyPr/>
          <a:lstStyle/>
          <a:p>
            <a:r>
              <a:rPr lang="en-US"/>
              <a:t>Conclusions </a:t>
            </a:r>
          </a:p>
        </p:txBody>
      </p:sp>
      <p:sp>
        <p:nvSpPr>
          <p:cNvPr id="6" name="Content Placeholder 5">
            <a:extLst>
              <a:ext uri="{FF2B5EF4-FFF2-40B4-BE49-F238E27FC236}">
                <a16:creationId xmlns:a16="http://schemas.microsoft.com/office/drawing/2014/main" id="{3C534B02-D65F-A909-2284-1E3189703FBA}"/>
              </a:ext>
            </a:extLst>
          </p:cNvPr>
          <p:cNvSpPr>
            <a:spLocks noGrp="1"/>
          </p:cNvSpPr>
          <p:nvPr>
            <p:ph idx="1"/>
          </p:nvPr>
        </p:nvSpPr>
        <p:spPr/>
        <p:txBody>
          <a:bodyPr vert="horz" lIns="216000" tIns="180000" rIns="108000" bIns="108000" rtlCol="0" anchor="t">
            <a:normAutofit/>
          </a:bodyPr>
          <a:lstStyle/>
          <a:p>
            <a:r>
              <a:rPr lang="en-US"/>
              <a:t>The median exposure to </a:t>
            </a:r>
            <a:r>
              <a:rPr lang="en-US" err="1"/>
              <a:t>zanubrutinib</a:t>
            </a:r>
            <a:r>
              <a:rPr lang="en-US"/>
              <a:t> was longer than the median exposure to the prior BTK inhibitor before discontinuation</a:t>
            </a:r>
          </a:p>
          <a:p>
            <a:r>
              <a:rPr lang="en-US"/>
              <a:t>In this longer-term analysis, 67.7% of ibrutinib intolerance events and 73.0% of acalabrutinib intolerance events did not recur</a:t>
            </a:r>
            <a:endParaRPr lang="en-US">
              <a:cs typeface="Arial"/>
            </a:endParaRPr>
          </a:p>
          <a:p>
            <a:r>
              <a:rPr lang="en-US"/>
              <a:t>Zanubrutinib provided disease control in </a:t>
            </a:r>
            <a:r>
              <a:rPr lang="en-GB"/>
              <a:t>≥</a:t>
            </a:r>
            <a:r>
              <a:rPr lang="en-US"/>
              <a:t>95% of efficacy-evaluable patients who were responding to, but intolerant of, prior treatment with ibrutinib and/or acalabrutinib</a:t>
            </a:r>
            <a:endParaRPr lang="en-US">
              <a:cs typeface="Arial"/>
            </a:endParaRPr>
          </a:p>
          <a:p>
            <a:r>
              <a:rPr lang="en-US"/>
              <a:t>These longer-term safety and efficacy outcomes suggest that patients who are intolerant of other BTK inhibitors can attain clinical benefit by switching to </a:t>
            </a:r>
            <a:r>
              <a:rPr lang="en-US" err="1"/>
              <a:t>zanubrutinib</a:t>
            </a:r>
            <a:endParaRPr lang="en-US"/>
          </a:p>
          <a:p>
            <a:r>
              <a:rPr lang="en-US"/>
              <a:t>Study enrollment and follow-up are ongoing</a:t>
            </a:r>
            <a:endParaRPr lang="en-US">
              <a:cs typeface="Arial"/>
            </a:endParaRPr>
          </a:p>
          <a:p>
            <a:endParaRPr lang="en-US"/>
          </a:p>
          <a:p>
            <a:endParaRPr lang="en-US"/>
          </a:p>
        </p:txBody>
      </p:sp>
    </p:spTree>
    <p:extLst>
      <p:ext uri="{BB962C8B-B14F-4D97-AF65-F5344CB8AC3E}">
        <p14:creationId xmlns:p14="http://schemas.microsoft.com/office/powerpoint/2010/main" val="304231113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184CB3-0423-6FA8-6F29-DE8B3D3FDC0A}"/>
              </a:ext>
            </a:extLst>
          </p:cNvPr>
          <p:cNvSpPr>
            <a:spLocks noGrp="1"/>
          </p:cNvSpPr>
          <p:nvPr>
            <p:ph type="title"/>
          </p:nvPr>
        </p:nvSpPr>
        <p:spPr/>
        <p:txBody>
          <a:bodyPr>
            <a:normAutofit/>
          </a:bodyPr>
          <a:lstStyle/>
          <a:p>
            <a:r>
              <a:rPr lang="en-GB" b="0" i="0">
                <a:effectLst/>
                <a:latin typeface="Arial" panose="020B0604020202020204" pitchFamily="34" charset="0"/>
              </a:rPr>
              <a:t>LOXO-338</a:t>
            </a:r>
            <a:r>
              <a:rPr lang="en-GB">
                <a:latin typeface="Times New Roman" panose="02020603050405020304" pitchFamily="18" charset="0"/>
              </a:rPr>
              <a:t> </a:t>
            </a:r>
            <a:br>
              <a:rPr lang="en-GB">
                <a:latin typeface="Times New Roman" panose="02020603050405020304" pitchFamily="18" charset="0"/>
              </a:rPr>
            </a:br>
            <a:r>
              <a:rPr lang="en-GB" b="0" i="0">
                <a:effectLst/>
                <a:latin typeface="Arial" panose="020B0604020202020204" pitchFamily="34" charset="0"/>
              </a:rPr>
              <a:t>in patients </a:t>
            </a:r>
            <a:br>
              <a:rPr lang="en-GB" b="0" i="0">
                <a:effectLst/>
                <a:latin typeface="Arial" panose="020B0604020202020204" pitchFamily="34" charset="0"/>
              </a:rPr>
            </a:br>
            <a:r>
              <a:rPr lang="en-GB" b="0" i="0">
                <a:effectLst/>
                <a:latin typeface="Arial" panose="020B0604020202020204" pitchFamily="34" charset="0"/>
              </a:rPr>
              <a:t>with advanced hematologic malignancies</a:t>
            </a:r>
            <a:endParaRPr lang="en-US"/>
          </a:p>
        </p:txBody>
      </p:sp>
      <p:sp>
        <p:nvSpPr>
          <p:cNvPr id="6" name="Text Placeholder 5">
            <a:extLst>
              <a:ext uri="{FF2B5EF4-FFF2-40B4-BE49-F238E27FC236}">
                <a16:creationId xmlns:a16="http://schemas.microsoft.com/office/drawing/2014/main" id="{52CBCCDA-EE7C-64DF-1DFA-49190A7CC8E1}"/>
              </a:ext>
            </a:extLst>
          </p:cNvPr>
          <p:cNvSpPr>
            <a:spLocks noGrp="1"/>
          </p:cNvSpPr>
          <p:nvPr>
            <p:ph type="body" idx="1"/>
          </p:nvPr>
        </p:nvSpPr>
        <p:spPr/>
        <p:txBody>
          <a:bodyPr/>
          <a:lstStyle/>
          <a:p>
            <a:r>
              <a:rPr lang="en-GB">
                <a:latin typeface="Arial" panose="020B0604020202020204" pitchFamily="34" charset="0"/>
              </a:rPr>
              <a:t>F</a:t>
            </a:r>
            <a:r>
              <a:rPr lang="en-GB" b="0" i="0">
                <a:effectLst/>
                <a:latin typeface="Arial" panose="020B0604020202020204" pitchFamily="34" charset="0"/>
              </a:rPr>
              <a:t>irst-in-human phase 1 study in </a:t>
            </a:r>
          </a:p>
          <a:p>
            <a:r>
              <a:rPr lang="en-GB" b="0" i="0">
                <a:effectLst/>
                <a:latin typeface="Arial" panose="020B0604020202020204" pitchFamily="34" charset="0"/>
              </a:rPr>
              <a:t>CLL/SLL and NHL/WM</a:t>
            </a:r>
            <a:endParaRPr lang="en-US"/>
          </a:p>
        </p:txBody>
      </p:sp>
    </p:spTree>
    <p:extLst>
      <p:ext uri="{BB962C8B-B14F-4D97-AF65-F5344CB8AC3E}">
        <p14:creationId xmlns:p14="http://schemas.microsoft.com/office/powerpoint/2010/main" val="183506936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7C2C1F-49C5-1F9A-4E2B-3D05CBFCCAC1}"/>
              </a:ext>
            </a:extLst>
          </p:cNvPr>
          <p:cNvSpPr>
            <a:spLocks noGrp="1"/>
          </p:cNvSpPr>
          <p:nvPr>
            <p:ph type="body" sz="quarter" idx="12"/>
          </p:nvPr>
        </p:nvSpPr>
        <p:spPr/>
        <p:txBody>
          <a:bodyPr/>
          <a:lstStyle/>
          <a:p>
            <a:r>
              <a:rPr lang="en-GB">
                <a:latin typeface="Arial" panose="020B0604020202020204" pitchFamily="34" charset="0"/>
              </a:rPr>
              <a:t>A</a:t>
            </a:r>
            <a:r>
              <a:rPr lang="en-GB" i="0">
                <a:effectLst/>
                <a:latin typeface="Arial" panose="020B0604020202020204" pitchFamily="34" charset="0"/>
              </a:rPr>
              <a:t> Phase 1 study of oral LOXO-338, a selective BCL2 inhibitor, in patients with advanced hematologic malignancies</a:t>
            </a:r>
            <a:endParaRPr lang="en-US"/>
          </a:p>
        </p:txBody>
      </p:sp>
      <p:sp>
        <p:nvSpPr>
          <p:cNvPr id="3" name="Title 2">
            <a:extLst>
              <a:ext uri="{FF2B5EF4-FFF2-40B4-BE49-F238E27FC236}">
                <a16:creationId xmlns:a16="http://schemas.microsoft.com/office/drawing/2014/main" id="{BE342120-39E2-A9F6-A44E-10C5EE36EE60}"/>
              </a:ext>
            </a:extLst>
          </p:cNvPr>
          <p:cNvSpPr>
            <a:spLocks noGrp="1"/>
          </p:cNvSpPr>
          <p:nvPr>
            <p:ph type="title"/>
          </p:nvPr>
        </p:nvSpPr>
        <p:spPr/>
        <p:txBody>
          <a:bodyPr/>
          <a:lstStyle/>
          <a:p>
            <a:r>
              <a:rPr lang="en-US"/>
              <a:t>LOXO-338 </a:t>
            </a:r>
            <a:r>
              <a:rPr lang="en-GB" b="0" i="0">
                <a:effectLst/>
                <a:latin typeface="Arial" panose="020B0604020202020204" pitchFamily="34" charset="0"/>
              </a:rPr>
              <a:t>in CLL/SLL and NHL/WM</a:t>
            </a:r>
            <a:r>
              <a:rPr lang="en-US" b="0" i="0">
                <a:effectLst/>
                <a:latin typeface="Arial" panose="020B0604020202020204" pitchFamily="34" charset="0"/>
              </a:rPr>
              <a:t>: Study design</a:t>
            </a:r>
            <a:endParaRPr lang="en-US"/>
          </a:p>
        </p:txBody>
      </p:sp>
      <p:sp>
        <p:nvSpPr>
          <p:cNvPr id="4" name="Footer Placeholder 3">
            <a:extLst>
              <a:ext uri="{FF2B5EF4-FFF2-40B4-BE49-F238E27FC236}">
                <a16:creationId xmlns:a16="http://schemas.microsoft.com/office/drawing/2014/main" id="{8BA7837C-FA5B-3B72-3F3F-DB675630F264}"/>
              </a:ext>
            </a:extLst>
          </p:cNvPr>
          <p:cNvSpPr>
            <a:spLocks noGrp="1"/>
          </p:cNvSpPr>
          <p:nvPr>
            <p:ph type="ftr" sz="quarter" idx="13"/>
          </p:nvPr>
        </p:nvSpPr>
        <p:spPr>
          <a:xfrm>
            <a:off x="407989" y="5812971"/>
            <a:ext cx="8532812" cy="856117"/>
          </a:xfrm>
        </p:spPr>
        <p:txBody>
          <a:bodyPr/>
          <a:lstStyle/>
          <a:p>
            <a:r>
              <a:rPr lang="en-US">
                <a:solidFill>
                  <a:srgbClr val="4E4F4E"/>
                </a:solidFill>
                <a:cs typeface="Arial" panose="020B0604020202020204" pitchFamily="34" charset="0"/>
              </a:rPr>
              <a:t>Data cutoff date of 15 February 2023.</a:t>
            </a:r>
          </a:p>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a:t>
            </a:r>
            <a:r>
              <a:rPr lang="en-GB" b="0" i="0">
                <a:effectLst/>
                <a:latin typeface="Arial" panose="020B0604020202020204" pitchFamily="34" charset="0"/>
              </a:rPr>
              <a:t>NHL includes FL (7), MCL (5), and MZL (3). </a:t>
            </a:r>
          </a:p>
          <a:p>
            <a:r>
              <a:rPr lang="en-US" b="1">
                <a:solidFill>
                  <a:srgbClr val="4E4F4E"/>
                </a:solidFill>
                <a:cs typeface="Arial" panose="020B0604020202020204" pitchFamily="34" charset="0"/>
              </a:rPr>
              <a:t>BCL2, </a:t>
            </a:r>
            <a:r>
              <a:rPr lang="en-US">
                <a:solidFill>
                  <a:srgbClr val="4E4F4E"/>
                </a:solidFill>
                <a:cs typeface="Arial" panose="020B0604020202020204" pitchFamily="34" charset="0"/>
              </a:rPr>
              <a:t>B-cell lymphoma 2; </a:t>
            </a:r>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a:solidFill>
                  <a:srgbClr val="4E4F4E"/>
                </a:solidFill>
                <a:cs typeface="Arial" panose="020B0604020202020204" pitchFamily="34" charset="0"/>
              </a:rPr>
              <a:t>ECOG PS</a:t>
            </a:r>
            <a:r>
              <a:rPr lang="en-US">
                <a:solidFill>
                  <a:srgbClr val="4E4F4E"/>
                </a:solidFill>
                <a:cs typeface="Arial" panose="020B0604020202020204" pitchFamily="34" charset="0"/>
              </a:rPr>
              <a:t>, Eastern Cooperative Oncology Group performance status; </a:t>
            </a:r>
            <a:r>
              <a:rPr lang="en-US" b="1">
                <a:solidFill>
                  <a:srgbClr val="4E4F4E"/>
                </a:solidFill>
                <a:cs typeface="Arial" panose="020B0604020202020204" pitchFamily="34" charset="0"/>
              </a:rPr>
              <a:t>FL</a:t>
            </a:r>
            <a:r>
              <a:rPr lang="en-US">
                <a:solidFill>
                  <a:srgbClr val="4E4F4E"/>
                </a:solidFill>
                <a:cs typeface="Arial" panose="020B0604020202020204" pitchFamily="34" charset="0"/>
              </a:rPr>
              <a:t>, follicular lymphoma; </a:t>
            </a:r>
            <a:r>
              <a:rPr lang="en-US" b="1" err="1">
                <a:solidFill>
                  <a:srgbClr val="4E4F4E"/>
                </a:solidFill>
                <a:cs typeface="Arial" panose="020B0604020202020204" pitchFamily="34" charset="0"/>
              </a:rPr>
              <a:t>iwCLL</a:t>
            </a:r>
            <a:r>
              <a:rPr lang="en-US">
                <a:solidFill>
                  <a:srgbClr val="4E4F4E"/>
                </a:solidFill>
                <a:cs typeface="Arial" panose="020B0604020202020204" pitchFamily="34" charset="0"/>
              </a:rPr>
              <a:t>, International Workshop on CLL; </a:t>
            </a:r>
            <a:r>
              <a:rPr lang="en-US" b="1">
                <a:solidFill>
                  <a:srgbClr val="4E4F4E"/>
                </a:solidFill>
                <a:cs typeface="Arial" panose="020B0604020202020204" pitchFamily="34" charset="0"/>
              </a:rPr>
              <a:t>MCL</a:t>
            </a:r>
            <a:r>
              <a:rPr lang="en-US">
                <a:solidFill>
                  <a:srgbClr val="4E4F4E"/>
                </a:solidFill>
                <a:cs typeface="Arial" panose="020B0604020202020204" pitchFamily="34" charset="0"/>
              </a:rPr>
              <a:t>, mantle cell lymphoma; </a:t>
            </a:r>
            <a:r>
              <a:rPr lang="en-US" b="1">
                <a:solidFill>
                  <a:srgbClr val="4E4F4E"/>
                </a:solidFill>
                <a:cs typeface="Arial" panose="020B0604020202020204" pitchFamily="34" charset="0"/>
              </a:rPr>
              <a:t>MZL</a:t>
            </a:r>
            <a:r>
              <a:rPr lang="en-US">
                <a:solidFill>
                  <a:srgbClr val="4E4F4E"/>
                </a:solidFill>
                <a:cs typeface="Arial" panose="020B0604020202020204" pitchFamily="34" charset="0"/>
              </a:rPr>
              <a:t>, marginal zone lymphoma; </a:t>
            </a:r>
            <a:r>
              <a:rPr lang="en-US" b="1">
                <a:solidFill>
                  <a:srgbClr val="4E4F4E"/>
                </a:solidFill>
                <a:cs typeface="Arial" panose="020B0604020202020204" pitchFamily="34" charset="0"/>
              </a:rPr>
              <a:t>NHL</a:t>
            </a:r>
            <a:r>
              <a:rPr lang="en-US">
                <a:solidFill>
                  <a:srgbClr val="4E4F4E"/>
                </a:solidFill>
                <a:cs typeface="Arial" panose="020B0604020202020204" pitchFamily="34" charset="0"/>
              </a:rPr>
              <a:t>, non-Hodgkin’s lymphoma; </a:t>
            </a:r>
            <a:r>
              <a:rPr lang="en-US" b="1">
                <a:solidFill>
                  <a:srgbClr val="4E4F4E"/>
                </a:solidFill>
                <a:cs typeface="Arial" panose="020B0604020202020204" pitchFamily="34" charset="0"/>
              </a:rPr>
              <a:t>QD</a:t>
            </a:r>
            <a:r>
              <a:rPr lang="en-US">
                <a:solidFill>
                  <a:srgbClr val="4E4F4E"/>
                </a:solidFill>
                <a:cs typeface="Arial" panose="020B0604020202020204" pitchFamily="34" charset="0"/>
              </a:rPr>
              <a:t>, once daily; </a:t>
            </a:r>
            <a:r>
              <a:rPr lang="en-US" b="1">
                <a:solidFill>
                  <a:srgbClr val="4E4F4E"/>
                </a:solidFill>
                <a:cs typeface="Arial" panose="020B0604020202020204" pitchFamily="34" charset="0"/>
              </a:rPr>
              <a:t>R/R, </a:t>
            </a:r>
            <a:r>
              <a:rPr lang="en-US">
                <a:solidFill>
                  <a:srgbClr val="4E4F4E"/>
                </a:solidFill>
                <a:cs typeface="Arial" panose="020B0604020202020204" pitchFamily="34" charset="0"/>
              </a:rPr>
              <a:t>relapsed/refractory; </a:t>
            </a:r>
            <a:r>
              <a:rPr lang="en-US" b="1">
                <a:solidFill>
                  <a:srgbClr val="4E4F4E"/>
                </a:solidFill>
                <a:cs typeface="Arial" panose="020B0604020202020204" pitchFamily="34" charset="0"/>
              </a:rPr>
              <a:t>SLL</a:t>
            </a:r>
            <a:r>
              <a:rPr lang="en-US">
                <a:solidFill>
                  <a:srgbClr val="4E4F4E"/>
                </a:solidFill>
                <a:cs typeface="Arial" panose="020B0604020202020204" pitchFamily="34" charset="0"/>
              </a:rPr>
              <a:t>, small lymphocytic lymphoma; </a:t>
            </a:r>
            <a:r>
              <a:rPr lang="en-US" b="1">
                <a:solidFill>
                  <a:srgbClr val="4E4F4E"/>
                </a:solidFill>
                <a:cs typeface="Arial" panose="020B0604020202020204" pitchFamily="34" charset="0"/>
              </a:rPr>
              <a:t>TLS</a:t>
            </a:r>
            <a:r>
              <a:rPr lang="en-US">
                <a:solidFill>
                  <a:srgbClr val="4E4F4E"/>
                </a:solidFill>
                <a:cs typeface="Arial" panose="020B0604020202020204" pitchFamily="34" charset="0"/>
              </a:rPr>
              <a:t>, tumor lysis syndrome; </a:t>
            </a:r>
            <a:r>
              <a:rPr lang="en-US" b="1">
                <a:solidFill>
                  <a:srgbClr val="4E4F4E"/>
                </a:solidFill>
                <a:cs typeface="Arial" panose="020B0604020202020204" pitchFamily="34" charset="0"/>
              </a:rPr>
              <a:t>WHO</a:t>
            </a:r>
            <a:r>
              <a:rPr lang="en-US">
                <a:solidFill>
                  <a:srgbClr val="4E4F4E"/>
                </a:solidFill>
                <a:cs typeface="Arial" panose="020B0604020202020204" pitchFamily="34" charset="0"/>
              </a:rPr>
              <a:t>, </a:t>
            </a:r>
            <a:r>
              <a:rPr lang="en-US" b="0" i="0">
                <a:solidFill>
                  <a:srgbClr val="4D5156"/>
                </a:solidFill>
                <a:effectLst/>
                <a:latin typeface="arial" panose="020B0604020202020204" pitchFamily="34" charset="0"/>
              </a:rPr>
              <a:t>World Health Organization; </a:t>
            </a:r>
            <a:r>
              <a:rPr lang="en-US" b="1">
                <a:solidFill>
                  <a:srgbClr val="4E4F4E"/>
                </a:solidFill>
                <a:cs typeface="Arial" panose="020B0604020202020204" pitchFamily="34" charset="0"/>
              </a:rPr>
              <a:t>WM</a:t>
            </a:r>
            <a:r>
              <a:rPr lang="en-US">
                <a:solidFill>
                  <a:srgbClr val="4E4F4E"/>
                </a:solidFill>
                <a:cs typeface="Arial" panose="020B0604020202020204" pitchFamily="34" charset="0"/>
              </a:rPr>
              <a:t>, Waldenström’s macroglobulinemia </a:t>
            </a:r>
          </a:p>
          <a:p>
            <a:r>
              <a:rPr lang="en-US">
                <a:solidFill>
                  <a:srgbClr val="4E4F4E"/>
                </a:solidFill>
                <a:cs typeface="Arial" panose="020B0604020202020204" pitchFamily="34" charset="0"/>
              </a:rPr>
              <a:t>1. Liu M, Wang SJ, Ji Y. J </a:t>
            </a:r>
            <a:r>
              <a:rPr lang="en-US" err="1">
                <a:solidFill>
                  <a:srgbClr val="4E4F4E"/>
                </a:solidFill>
                <a:cs typeface="Arial" panose="020B0604020202020204" pitchFamily="34" charset="0"/>
              </a:rPr>
              <a:t>Biopharm</a:t>
            </a:r>
            <a:r>
              <a:rPr lang="en-US">
                <a:solidFill>
                  <a:srgbClr val="4E4F4E"/>
                </a:solidFill>
                <a:cs typeface="Arial" panose="020B0604020202020204" pitchFamily="34" charset="0"/>
              </a:rPr>
              <a:t> Stat. 2020;30(2):294-304.</a:t>
            </a:r>
          </a:p>
          <a:p>
            <a:r>
              <a:rPr lang="en-US" b="1" err="1">
                <a:solidFill>
                  <a:srgbClr val="4E4F4E"/>
                </a:solidFill>
                <a:cs typeface="Arial" panose="020B0604020202020204" pitchFamily="34" charset="0"/>
              </a:rPr>
              <a:t>Kwiatek</a:t>
            </a:r>
            <a:r>
              <a:rPr lang="en-US" b="1">
                <a:solidFill>
                  <a:srgbClr val="4E4F4E"/>
                </a:solidFill>
                <a:cs typeface="Arial" panose="020B0604020202020204" pitchFamily="34" charset="0"/>
              </a:rPr>
              <a:t> et al. Abstract P636 presented at EHA 2023. </a:t>
            </a:r>
            <a:endParaRPr lang="en-US">
              <a:solidFill>
                <a:srgbClr val="4E4F4E"/>
              </a:solidFill>
              <a:cs typeface="Arial" panose="020B0604020202020204" pitchFamily="34" charset="0"/>
            </a:endParaRPr>
          </a:p>
        </p:txBody>
      </p:sp>
      <p:sp>
        <p:nvSpPr>
          <p:cNvPr id="19" name="Rectangle 18">
            <a:extLst>
              <a:ext uri="{FF2B5EF4-FFF2-40B4-BE49-F238E27FC236}">
                <a16:creationId xmlns:a16="http://schemas.microsoft.com/office/drawing/2014/main" id="{09DC1C2A-E956-C881-957A-C280096B083A}"/>
              </a:ext>
            </a:extLst>
          </p:cNvPr>
          <p:cNvSpPr/>
          <p:nvPr/>
        </p:nvSpPr>
        <p:spPr>
          <a:xfrm>
            <a:off x="419297" y="1988596"/>
            <a:ext cx="3387827" cy="33112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gn="ctr">
              <a:spcAft>
                <a:spcPts val="600"/>
              </a:spcAft>
            </a:pPr>
            <a:r>
              <a:rPr lang="en-US" sz="1400" b="1">
                <a:latin typeface="+mj-lt"/>
              </a:rPr>
              <a:t>Key eligibility criteria</a:t>
            </a:r>
            <a:endParaRPr lang="en-US" sz="1400">
              <a:latin typeface="+mj-lt"/>
            </a:endParaRPr>
          </a:p>
          <a:p>
            <a:pPr marL="171450" indent="-171450">
              <a:buFont typeface="Arial" panose="020B0604020202020204" pitchFamily="34" charset="0"/>
              <a:buChar char="•"/>
            </a:pPr>
            <a:r>
              <a:rPr lang="en-US" sz="1400">
                <a:latin typeface="+mj-lt"/>
              </a:rPr>
              <a:t>Age ≥18 years</a:t>
            </a:r>
          </a:p>
          <a:p>
            <a:pPr marL="171450" indent="-171450">
              <a:buFont typeface="Arial" panose="020B0604020202020204" pitchFamily="34" charset="0"/>
              <a:buChar char="•"/>
            </a:pPr>
            <a:r>
              <a:rPr lang="en-US" sz="1400">
                <a:latin typeface="+mj-lt"/>
              </a:rPr>
              <a:t>Confirmed CLL/SLL</a:t>
            </a:r>
            <a:r>
              <a:rPr lang="en-US" sz="1400" b="0" i="0">
                <a:effectLst/>
                <a:latin typeface="+mj-lt"/>
              </a:rPr>
              <a:t> per 2018 </a:t>
            </a:r>
            <a:r>
              <a:rPr lang="en-US" sz="1400" b="0" i="0" err="1">
                <a:effectLst/>
                <a:latin typeface="+mj-lt"/>
              </a:rPr>
              <a:t>iwCLL</a:t>
            </a:r>
            <a:r>
              <a:rPr lang="en-US" sz="1400" b="0" i="0">
                <a:effectLst/>
                <a:latin typeface="+mj-lt"/>
              </a:rPr>
              <a:t> criteria</a:t>
            </a:r>
            <a:r>
              <a:rPr lang="en-US" sz="1400" i="0">
                <a:effectLst/>
                <a:latin typeface="+mj-lt"/>
              </a:rPr>
              <a:t>, or</a:t>
            </a:r>
            <a:r>
              <a:rPr lang="en-US" sz="1400">
                <a:latin typeface="+mj-lt"/>
              </a:rPr>
              <a:t> </a:t>
            </a:r>
            <a:r>
              <a:rPr lang="en-US" sz="1400" i="0">
                <a:effectLst/>
                <a:latin typeface="+mj-lt"/>
              </a:rPr>
              <a:t>other </a:t>
            </a:r>
            <a:r>
              <a:rPr lang="en-US" sz="1400" b="0" i="0">
                <a:effectLst/>
                <a:latin typeface="+mj-lt"/>
              </a:rPr>
              <a:t>R/R B-cell NHL and WM per WHO criteria</a:t>
            </a:r>
          </a:p>
          <a:p>
            <a:pPr marL="403225" lvl="1" indent="-222250">
              <a:buFont typeface="Arial" panose="020B0604020202020204" pitchFamily="34" charset="0"/>
              <a:buChar char="•"/>
            </a:pPr>
            <a:r>
              <a:rPr lang="en-US" sz="1400">
                <a:latin typeface="+mj-lt"/>
              </a:rPr>
              <a:t>CLL, SLL or other </a:t>
            </a:r>
            <a:r>
              <a:rPr lang="en-US" sz="1400" b="0" i="0">
                <a:effectLst/>
                <a:latin typeface="+mj-lt"/>
              </a:rPr>
              <a:t>R/R B-cell NHL: patients must have received prior therapy and</a:t>
            </a:r>
            <a:r>
              <a:rPr lang="en-US" sz="1400">
                <a:latin typeface="+mj-lt"/>
              </a:rPr>
              <a:t> </a:t>
            </a:r>
            <a:r>
              <a:rPr lang="en-US" sz="1400" b="0" i="0">
                <a:effectLst/>
                <a:latin typeface="+mj-lt"/>
              </a:rPr>
              <a:t>must not have progressed on prior BCL2 inhibitor</a:t>
            </a:r>
            <a:r>
              <a:rPr lang="en-US" sz="1400">
                <a:latin typeface="+mj-lt"/>
              </a:rPr>
              <a:t> </a:t>
            </a:r>
            <a:r>
              <a:rPr lang="en-US" sz="1400" b="0" i="0">
                <a:effectLst/>
                <a:latin typeface="+mj-lt"/>
              </a:rPr>
              <a:t>therapy</a:t>
            </a:r>
            <a:endParaRPr lang="en-US" sz="1400">
              <a:latin typeface="+mj-lt"/>
            </a:endParaRPr>
          </a:p>
          <a:p>
            <a:pPr marL="403225" lvl="1" indent="-222250">
              <a:buFont typeface="Arial" panose="020B0604020202020204" pitchFamily="34" charset="0"/>
              <a:buChar char="•"/>
            </a:pPr>
            <a:r>
              <a:rPr lang="en-US" sz="1400">
                <a:latin typeface="+mj-lt"/>
              </a:rPr>
              <a:t>WM: p</a:t>
            </a:r>
            <a:r>
              <a:rPr lang="en-US" sz="1400" b="0" i="0">
                <a:effectLst/>
                <a:latin typeface="+mj-lt"/>
              </a:rPr>
              <a:t>atients must have received prior therapy and</a:t>
            </a:r>
            <a:r>
              <a:rPr lang="en-US" sz="1400">
                <a:latin typeface="+mj-lt"/>
              </a:rPr>
              <a:t> must be BCL2 </a:t>
            </a:r>
            <a:r>
              <a:rPr lang="en-US" sz="1400" b="0" i="0">
                <a:effectLst/>
                <a:latin typeface="+mj-lt"/>
              </a:rPr>
              <a:t>naïve</a:t>
            </a:r>
            <a:endParaRPr lang="en-US" sz="1400">
              <a:latin typeface="+mj-lt"/>
            </a:endParaRPr>
          </a:p>
          <a:p>
            <a:pPr marL="171450" indent="-171450">
              <a:buFont typeface="Arial" panose="020B0604020202020204" pitchFamily="34" charset="0"/>
              <a:buChar char="•"/>
            </a:pPr>
            <a:r>
              <a:rPr lang="en-US" sz="1400">
                <a:latin typeface="+mj-lt"/>
              </a:rPr>
              <a:t> ECOG PS of 0-1</a:t>
            </a:r>
          </a:p>
        </p:txBody>
      </p:sp>
      <p:sp>
        <p:nvSpPr>
          <p:cNvPr id="34" name="TextBox 33">
            <a:extLst>
              <a:ext uri="{FF2B5EF4-FFF2-40B4-BE49-F238E27FC236}">
                <a16:creationId xmlns:a16="http://schemas.microsoft.com/office/drawing/2014/main" id="{7EAF4A51-DA0F-2CE9-B6EB-BB872766A44A}"/>
              </a:ext>
            </a:extLst>
          </p:cNvPr>
          <p:cNvSpPr txBox="1"/>
          <p:nvPr/>
        </p:nvSpPr>
        <p:spPr>
          <a:xfrm>
            <a:off x="9120188" y="1987793"/>
            <a:ext cx="2663824" cy="3312870"/>
          </a:xfrm>
          <a:prstGeom prst="rect">
            <a:avLst/>
          </a:prstGeom>
          <a:solidFill>
            <a:schemeClr val="bg2"/>
          </a:solidFill>
        </p:spPr>
        <p:txBody>
          <a:bodyPr wrap="square" lIns="144000" tIns="108000" rIns="144000" bIns="108000" rtlCol="0">
            <a:noAutofit/>
          </a:bodyPr>
          <a:lstStyle/>
          <a:p>
            <a:pPr>
              <a:spcAft>
                <a:spcPts val="600"/>
              </a:spcAft>
              <a:buClr>
                <a:schemeClr val="accent2"/>
              </a:buClr>
            </a:pPr>
            <a:r>
              <a:rPr lang="en-US" sz="1400" b="0" i="0">
                <a:effectLst/>
                <a:latin typeface="+mj-lt"/>
              </a:rPr>
              <a:t>Dose escalation utilized an i3+3 design</a:t>
            </a:r>
            <a:r>
              <a:rPr lang="en-US" sz="1400" b="0" i="0" baseline="30000">
                <a:effectLst/>
                <a:latin typeface="+mj-lt"/>
              </a:rPr>
              <a:t>1</a:t>
            </a:r>
            <a:r>
              <a:rPr lang="en-US" sz="1400" b="0" i="0">
                <a:effectLst/>
                <a:latin typeface="+mj-lt"/>
              </a:rPr>
              <a:t>. A flat-dose schedule was used</a:t>
            </a:r>
            <a:r>
              <a:rPr lang="en-US" sz="1400">
                <a:latin typeface="+mj-lt"/>
              </a:rPr>
              <a:t> </a:t>
            </a:r>
            <a:r>
              <a:rPr lang="en-US" sz="1400" b="0" i="0">
                <a:effectLst/>
                <a:latin typeface="+mj-lt"/>
              </a:rPr>
              <a:t>without a dose ramp</a:t>
            </a:r>
            <a:endParaRPr lang="en-US" sz="1400">
              <a:latin typeface="+mj-lt"/>
            </a:endParaRPr>
          </a:p>
          <a:p>
            <a:pPr marL="171450" indent="-171450">
              <a:buClr>
                <a:schemeClr val="accent2"/>
              </a:buClr>
              <a:buFont typeface="Arial" panose="020B0604020202020204" pitchFamily="34" charset="0"/>
              <a:buChar char="•"/>
            </a:pPr>
            <a:r>
              <a:rPr lang="en-US" sz="1400" b="0" i="0">
                <a:effectLst/>
                <a:latin typeface="+mj-lt"/>
              </a:rPr>
              <a:t>3-6 patients enrolled per dose for dose-limiting</a:t>
            </a:r>
            <a:r>
              <a:rPr lang="en-US" sz="1400">
                <a:latin typeface="+mj-lt"/>
              </a:rPr>
              <a:t> </a:t>
            </a:r>
            <a:r>
              <a:rPr lang="en-US" sz="1400" b="0" i="0">
                <a:effectLst/>
                <a:latin typeface="+mj-lt"/>
              </a:rPr>
              <a:t>toxicity assessment in cycle 1 (28 days)</a:t>
            </a:r>
            <a:endParaRPr lang="en-US" sz="1400">
              <a:latin typeface="+mj-lt"/>
            </a:endParaRPr>
          </a:p>
          <a:p>
            <a:pPr marL="171450" indent="-171450">
              <a:buClr>
                <a:schemeClr val="accent2"/>
              </a:buClr>
              <a:buFont typeface="Arial" panose="020B0604020202020204" pitchFamily="34" charset="0"/>
              <a:buChar char="•"/>
            </a:pPr>
            <a:r>
              <a:rPr lang="en-US" sz="1400" b="0" i="0" err="1">
                <a:effectLst/>
                <a:latin typeface="+mj-lt"/>
              </a:rPr>
              <a:t>Intrapatient</a:t>
            </a:r>
            <a:r>
              <a:rPr lang="en-US" sz="1400" b="0" i="0">
                <a:effectLst/>
                <a:latin typeface="+mj-lt"/>
              </a:rPr>
              <a:t> dose escalation was allowed</a:t>
            </a:r>
          </a:p>
          <a:p>
            <a:pPr marL="171450" indent="-171450">
              <a:buClr>
                <a:schemeClr val="accent2"/>
              </a:buClr>
              <a:buFont typeface="Arial" panose="020B0604020202020204" pitchFamily="34" charset="0"/>
              <a:buChar char="•"/>
            </a:pPr>
            <a:r>
              <a:rPr lang="en-US" sz="1400" b="0" i="0">
                <a:effectLst/>
                <a:latin typeface="+mj-lt"/>
              </a:rPr>
              <a:t>Tumor Lysis Syndrome prophylaxis was</a:t>
            </a:r>
            <a:r>
              <a:rPr lang="en-US" sz="1400">
                <a:latin typeface="+mj-lt"/>
              </a:rPr>
              <a:t> </a:t>
            </a:r>
            <a:r>
              <a:rPr lang="en-US" sz="1400" b="0" i="0">
                <a:effectLst/>
                <a:latin typeface="+mj-lt"/>
              </a:rPr>
              <a:t>recommended, all patients were monitored for</a:t>
            </a:r>
            <a:r>
              <a:rPr lang="en-US" sz="1400">
                <a:latin typeface="+mj-lt"/>
              </a:rPr>
              <a:t> </a:t>
            </a:r>
            <a:r>
              <a:rPr lang="en-US" sz="1400" b="0" i="0">
                <a:effectLst/>
                <a:latin typeface="+mj-lt"/>
              </a:rPr>
              <a:t>TLS</a:t>
            </a:r>
            <a:endParaRPr lang="en-US" sz="1400">
              <a:latin typeface="+mj-lt"/>
            </a:endParaRPr>
          </a:p>
        </p:txBody>
      </p:sp>
      <p:grpSp>
        <p:nvGrpSpPr>
          <p:cNvPr id="13" name="Gruppieren 12">
            <a:extLst>
              <a:ext uri="{FF2B5EF4-FFF2-40B4-BE49-F238E27FC236}">
                <a16:creationId xmlns:a16="http://schemas.microsoft.com/office/drawing/2014/main" id="{36934FD8-68CC-6358-B371-18C07FC217AD}"/>
              </a:ext>
            </a:extLst>
          </p:cNvPr>
          <p:cNvGrpSpPr/>
          <p:nvPr/>
        </p:nvGrpSpPr>
        <p:grpSpPr>
          <a:xfrm>
            <a:off x="4058678" y="2458069"/>
            <a:ext cx="4784555" cy="2372319"/>
            <a:chOff x="4156246" y="2599748"/>
            <a:chExt cx="4784555" cy="2372319"/>
          </a:xfrm>
        </p:grpSpPr>
        <p:sp>
          <p:nvSpPr>
            <p:cNvPr id="24" name="Rectangle 23">
              <a:extLst>
                <a:ext uri="{FF2B5EF4-FFF2-40B4-BE49-F238E27FC236}">
                  <a16:creationId xmlns:a16="http://schemas.microsoft.com/office/drawing/2014/main" id="{EE3EDB6F-F330-EE77-BEF0-7B782F96E6DB}"/>
                </a:ext>
              </a:extLst>
            </p:cNvPr>
            <p:cNvSpPr/>
            <p:nvPr/>
          </p:nvSpPr>
          <p:spPr>
            <a:xfrm>
              <a:off x="4238796" y="2599748"/>
              <a:ext cx="4702005" cy="108121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Phase 1 dose escalation  </a:t>
              </a:r>
            </a:p>
            <a:p>
              <a:pPr algn="ctr"/>
              <a:r>
                <a:rPr lang="en-US" sz="1400" b="1"/>
                <a:t>LOXO-338 (25 to 300 mg QD) </a:t>
              </a:r>
            </a:p>
            <a:p>
              <a:pPr algn="ctr"/>
              <a:r>
                <a:rPr lang="en-US" sz="1400"/>
                <a:t>N=27 </a:t>
              </a:r>
            </a:p>
          </p:txBody>
        </p:sp>
        <p:sp>
          <p:nvSpPr>
            <p:cNvPr id="25" name="Rectangle 24">
              <a:extLst>
                <a:ext uri="{FF2B5EF4-FFF2-40B4-BE49-F238E27FC236}">
                  <a16:creationId xmlns:a16="http://schemas.microsoft.com/office/drawing/2014/main" id="{1CAF1568-5615-3A94-0078-6A228A5B3835}"/>
                </a:ext>
              </a:extLst>
            </p:cNvPr>
            <p:cNvSpPr/>
            <p:nvPr/>
          </p:nvSpPr>
          <p:spPr>
            <a:xfrm>
              <a:off x="5467760" y="4324368"/>
              <a:ext cx="1021418" cy="6476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CLL/SLL</a:t>
              </a:r>
            </a:p>
            <a:p>
              <a:pPr algn="ctr"/>
              <a:r>
                <a:rPr lang="en-US" sz="1400">
                  <a:solidFill>
                    <a:schemeClr val="bg1"/>
                  </a:solidFill>
                </a:rPr>
                <a:t>n=10</a:t>
              </a:r>
            </a:p>
          </p:txBody>
        </p:sp>
        <p:sp>
          <p:nvSpPr>
            <p:cNvPr id="26" name="Rectangle 25">
              <a:extLst>
                <a:ext uri="{FF2B5EF4-FFF2-40B4-BE49-F238E27FC236}">
                  <a16:creationId xmlns:a16="http://schemas.microsoft.com/office/drawing/2014/main" id="{0FC6BA2A-B2CF-261B-AA90-A6B244085E5C}"/>
                </a:ext>
              </a:extLst>
            </p:cNvPr>
            <p:cNvSpPr/>
            <p:nvPr/>
          </p:nvSpPr>
          <p:spPr>
            <a:xfrm>
              <a:off x="6690148" y="4324368"/>
              <a:ext cx="1021418" cy="6476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err="1">
                  <a:solidFill>
                    <a:schemeClr val="bg1"/>
                  </a:solidFill>
                </a:rPr>
                <a:t>NHL</a:t>
              </a:r>
              <a:r>
                <a:rPr lang="en-US" sz="1400" b="1" baseline="30000" err="1">
                  <a:solidFill>
                    <a:schemeClr val="bg1"/>
                  </a:solidFill>
                </a:rPr>
                <a:t>a</a:t>
              </a:r>
              <a:endParaRPr lang="en-US" sz="1400" b="1" baseline="30000">
                <a:solidFill>
                  <a:schemeClr val="bg1"/>
                </a:solidFill>
              </a:endParaRPr>
            </a:p>
            <a:p>
              <a:pPr algn="ctr"/>
              <a:r>
                <a:rPr lang="en-US" sz="1400">
                  <a:solidFill>
                    <a:schemeClr val="bg1"/>
                  </a:solidFill>
                </a:rPr>
                <a:t>15</a:t>
              </a:r>
            </a:p>
          </p:txBody>
        </p:sp>
        <p:sp>
          <p:nvSpPr>
            <p:cNvPr id="27" name="Rectangle 26">
              <a:extLst>
                <a:ext uri="{FF2B5EF4-FFF2-40B4-BE49-F238E27FC236}">
                  <a16:creationId xmlns:a16="http://schemas.microsoft.com/office/drawing/2014/main" id="{1285692B-2CCC-0775-E559-49546106F7C0}"/>
                </a:ext>
              </a:extLst>
            </p:cNvPr>
            <p:cNvSpPr/>
            <p:nvPr/>
          </p:nvSpPr>
          <p:spPr>
            <a:xfrm>
              <a:off x="7912536" y="4324368"/>
              <a:ext cx="1021418" cy="6476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WM</a:t>
              </a:r>
            </a:p>
            <a:p>
              <a:pPr algn="ctr"/>
              <a:r>
                <a:rPr lang="en-US" sz="1400">
                  <a:solidFill>
                    <a:schemeClr val="bg1"/>
                  </a:solidFill>
                </a:rPr>
                <a:t>n=2</a:t>
              </a:r>
            </a:p>
          </p:txBody>
        </p:sp>
        <p:cxnSp>
          <p:nvCxnSpPr>
            <p:cNvPr id="29" name="Elbow Connector 15">
              <a:extLst>
                <a:ext uri="{FF2B5EF4-FFF2-40B4-BE49-F238E27FC236}">
                  <a16:creationId xmlns:a16="http://schemas.microsoft.com/office/drawing/2014/main" id="{E053CA3B-C242-9C1A-FA45-665CA9F61555}"/>
                </a:ext>
              </a:extLst>
            </p:cNvPr>
            <p:cNvCxnSpPr>
              <a:stCxn id="24" idx="2"/>
              <a:endCxn id="25" idx="0"/>
            </p:cNvCxnSpPr>
            <p:nvPr/>
          </p:nvCxnSpPr>
          <p:spPr>
            <a:xfrm rot="5400000">
              <a:off x="5962432" y="3697001"/>
              <a:ext cx="643404" cy="611330"/>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19">
              <a:extLst>
                <a:ext uri="{FF2B5EF4-FFF2-40B4-BE49-F238E27FC236}">
                  <a16:creationId xmlns:a16="http://schemas.microsoft.com/office/drawing/2014/main" id="{C5BF674C-15AE-6496-B196-798F91867FB1}"/>
                </a:ext>
              </a:extLst>
            </p:cNvPr>
            <p:cNvCxnSpPr>
              <a:stCxn id="24" idx="2"/>
              <a:endCxn id="27" idx="0"/>
            </p:cNvCxnSpPr>
            <p:nvPr/>
          </p:nvCxnSpPr>
          <p:spPr>
            <a:xfrm rot="16200000" flipH="1">
              <a:off x="7184820" y="3085943"/>
              <a:ext cx="643404" cy="1833446"/>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21">
              <a:extLst>
                <a:ext uri="{FF2B5EF4-FFF2-40B4-BE49-F238E27FC236}">
                  <a16:creationId xmlns:a16="http://schemas.microsoft.com/office/drawing/2014/main" id="{8F663A70-BE8D-AC32-21A0-AB0262D355C2}"/>
                </a:ext>
              </a:extLst>
            </p:cNvPr>
            <p:cNvCxnSpPr>
              <a:stCxn id="24" idx="2"/>
              <a:endCxn id="26" idx="0"/>
            </p:cNvCxnSpPr>
            <p:nvPr/>
          </p:nvCxnSpPr>
          <p:spPr>
            <a:xfrm rot="16200000" flipH="1">
              <a:off x="6573626" y="3697137"/>
              <a:ext cx="643404" cy="611058"/>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F837BD6-41FB-A99B-AD2C-3E05D0FB9CB0}"/>
                </a:ext>
              </a:extLst>
            </p:cNvPr>
            <p:cNvSpPr txBox="1"/>
            <p:nvPr/>
          </p:nvSpPr>
          <p:spPr>
            <a:xfrm>
              <a:off x="4156246" y="4432774"/>
              <a:ext cx="1228964" cy="430887"/>
            </a:xfrm>
            <a:prstGeom prst="rect">
              <a:avLst/>
            </a:prstGeom>
            <a:noFill/>
          </p:spPr>
          <p:txBody>
            <a:bodyPr wrap="square" rtlCol="0">
              <a:spAutoFit/>
            </a:bodyPr>
            <a:lstStyle/>
            <a:p>
              <a:r>
                <a:rPr lang="en-US" sz="1100" b="1"/>
                <a:t>Safety/efficacy population</a:t>
              </a:r>
            </a:p>
          </p:txBody>
        </p:sp>
      </p:grpSp>
    </p:spTree>
    <p:extLst>
      <p:ext uri="{BB962C8B-B14F-4D97-AF65-F5344CB8AC3E}">
        <p14:creationId xmlns:p14="http://schemas.microsoft.com/office/powerpoint/2010/main" val="340018257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A2033-33EA-C48A-4932-8AFCF5548920}"/>
              </a:ext>
            </a:extLst>
          </p:cNvPr>
          <p:cNvSpPr>
            <a:spLocks noGrp="1"/>
          </p:cNvSpPr>
          <p:nvPr>
            <p:ph type="title"/>
          </p:nvPr>
        </p:nvSpPr>
        <p:spPr/>
        <p:txBody>
          <a:bodyPr/>
          <a:lstStyle/>
          <a:p>
            <a:r>
              <a:rPr lang="en-US" b="0" i="0">
                <a:effectLst/>
                <a:latin typeface="Arial" panose="020B0604020202020204" pitchFamily="34" charset="0"/>
              </a:rPr>
              <a:t>Patient and disease </a:t>
            </a:r>
            <a:r>
              <a:rPr lang="en-US">
                <a:latin typeface="Arial" panose="020B0604020202020204" pitchFamily="34" charset="0"/>
              </a:rPr>
              <a:t>c</a:t>
            </a:r>
            <a:r>
              <a:rPr lang="en-US" b="0" i="0">
                <a:effectLst/>
                <a:latin typeface="Arial" panose="020B0604020202020204" pitchFamily="34" charset="0"/>
              </a:rPr>
              <a:t>haracteristics</a:t>
            </a:r>
            <a:endParaRPr lang="en-US"/>
          </a:p>
        </p:txBody>
      </p:sp>
      <p:sp>
        <p:nvSpPr>
          <p:cNvPr id="4" name="Footer Placeholder 3">
            <a:extLst>
              <a:ext uri="{FF2B5EF4-FFF2-40B4-BE49-F238E27FC236}">
                <a16:creationId xmlns:a16="http://schemas.microsoft.com/office/drawing/2014/main" id="{C27FF2BD-747F-F805-B6B2-0977A80DB557}"/>
              </a:ext>
            </a:extLst>
          </p:cNvPr>
          <p:cNvSpPr>
            <a:spLocks noGrp="1"/>
          </p:cNvSpPr>
          <p:nvPr>
            <p:ph type="ftr" sz="quarter" idx="13"/>
          </p:nvPr>
        </p:nvSpPr>
        <p:spPr>
          <a:xfrm>
            <a:off x="407989" y="6031959"/>
            <a:ext cx="8532812" cy="637129"/>
          </a:xfrm>
        </p:spPr>
        <p:txBody>
          <a:bodyPr/>
          <a:lstStyle/>
          <a:p>
            <a:r>
              <a:rPr lang="en-US" b="0" i="0" baseline="30000">
                <a:effectLst/>
                <a:latin typeface="Arial" panose="020B0604020202020204" pitchFamily="34" charset="0"/>
              </a:rPr>
              <a:t>a</a:t>
            </a:r>
            <a:r>
              <a:rPr lang="en-US" b="0" i="0">
                <a:effectLst/>
                <a:latin typeface="Arial" panose="020B0604020202020204" pitchFamily="34" charset="0"/>
              </a:rPr>
              <a:t> NHL includes FL (7), MCL (5), and MZL (3); WM (n=2).</a:t>
            </a:r>
          </a:p>
          <a:p>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a:solidFill>
                  <a:srgbClr val="4E4F4E"/>
                </a:solidFill>
                <a:cs typeface="Arial" panose="020B0604020202020204" pitchFamily="34" charset="0"/>
              </a:rPr>
              <a:t>ECOG PS</a:t>
            </a:r>
            <a:r>
              <a:rPr lang="en-US">
                <a:solidFill>
                  <a:srgbClr val="4E4F4E"/>
                </a:solidFill>
                <a:cs typeface="Arial" panose="020B0604020202020204" pitchFamily="34" charset="0"/>
              </a:rPr>
              <a:t>, Eastern Cooperative Oncology Group performance status; </a:t>
            </a:r>
            <a:r>
              <a:rPr lang="en-US" b="1">
                <a:solidFill>
                  <a:srgbClr val="4E4F4E"/>
                </a:solidFill>
                <a:cs typeface="Arial" panose="020B0604020202020204" pitchFamily="34" charset="0"/>
              </a:rPr>
              <a:t>FL</a:t>
            </a:r>
            <a:r>
              <a:rPr lang="en-US">
                <a:solidFill>
                  <a:srgbClr val="4E4F4E"/>
                </a:solidFill>
                <a:cs typeface="Arial" panose="020B0604020202020204" pitchFamily="34" charset="0"/>
              </a:rPr>
              <a:t>, follicular lymphoma; </a:t>
            </a:r>
            <a:r>
              <a:rPr lang="en-US" b="1">
                <a:solidFill>
                  <a:srgbClr val="4E4F4E"/>
                </a:solidFill>
                <a:cs typeface="Arial" panose="020B0604020202020204" pitchFamily="34" charset="0"/>
              </a:rPr>
              <a:t>MCL</a:t>
            </a:r>
            <a:r>
              <a:rPr lang="en-US">
                <a:solidFill>
                  <a:srgbClr val="4E4F4E"/>
                </a:solidFill>
                <a:cs typeface="Arial" panose="020B0604020202020204" pitchFamily="34" charset="0"/>
              </a:rPr>
              <a:t>, mantle cell lymphoma; </a:t>
            </a:r>
            <a:r>
              <a:rPr lang="en-US" b="1">
                <a:solidFill>
                  <a:srgbClr val="4E4F4E"/>
                </a:solidFill>
                <a:cs typeface="Arial" panose="020B0604020202020204" pitchFamily="34" charset="0"/>
              </a:rPr>
              <a:t>MZL</a:t>
            </a:r>
            <a:r>
              <a:rPr lang="en-US">
                <a:solidFill>
                  <a:srgbClr val="4E4F4E"/>
                </a:solidFill>
                <a:cs typeface="Arial" panose="020B0604020202020204" pitchFamily="34" charset="0"/>
              </a:rPr>
              <a:t>, marginal zone lymphoma; </a:t>
            </a:r>
            <a:r>
              <a:rPr lang="en-US" b="1">
                <a:solidFill>
                  <a:srgbClr val="4E4F4E"/>
                </a:solidFill>
                <a:cs typeface="Arial" panose="020B0604020202020204" pitchFamily="34" charset="0"/>
              </a:rPr>
              <a:t>NHL</a:t>
            </a:r>
            <a:r>
              <a:rPr lang="en-US">
                <a:solidFill>
                  <a:srgbClr val="4E4F4E"/>
                </a:solidFill>
                <a:cs typeface="Arial" panose="020B0604020202020204" pitchFamily="34" charset="0"/>
              </a:rPr>
              <a:t>, non-Hodgkin’s lymphoma; </a:t>
            </a:r>
            <a:r>
              <a:rPr lang="en-US" b="1">
                <a:solidFill>
                  <a:srgbClr val="4E4F4E"/>
                </a:solidFill>
                <a:cs typeface="Arial" panose="020B0604020202020204" pitchFamily="34" charset="0"/>
              </a:rPr>
              <a:t>SLL</a:t>
            </a:r>
            <a:r>
              <a:rPr lang="en-US">
                <a:solidFill>
                  <a:srgbClr val="4E4F4E"/>
                </a:solidFill>
                <a:cs typeface="Arial" panose="020B0604020202020204" pitchFamily="34" charset="0"/>
              </a:rPr>
              <a:t>, small lymphocytic lymphoma; </a:t>
            </a:r>
            <a:r>
              <a:rPr lang="en-US" b="1">
                <a:solidFill>
                  <a:srgbClr val="4E4F4E"/>
                </a:solidFill>
                <a:cs typeface="Arial" panose="020B0604020202020204" pitchFamily="34" charset="0"/>
              </a:rPr>
              <a:t>TLS</a:t>
            </a:r>
            <a:r>
              <a:rPr lang="en-US">
                <a:solidFill>
                  <a:srgbClr val="4E4F4E"/>
                </a:solidFill>
                <a:cs typeface="Arial" panose="020B0604020202020204" pitchFamily="34" charset="0"/>
              </a:rPr>
              <a:t>, tumor lysis syndrome; </a:t>
            </a:r>
            <a:r>
              <a:rPr lang="en-US" b="1">
                <a:solidFill>
                  <a:srgbClr val="4E4F4E"/>
                </a:solidFill>
                <a:cs typeface="Arial" panose="020B0604020202020204" pitchFamily="34" charset="0"/>
              </a:rPr>
              <a:t>WM</a:t>
            </a:r>
            <a:r>
              <a:rPr lang="en-US">
                <a:solidFill>
                  <a:srgbClr val="4E4F4E"/>
                </a:solidFill>
                <a:cs typeface="Arial" panose="020B0604020202020204" pitchFamily="34" charset="0"/>
              </a:rPr>
              <a:t>, Waldenström’s macroglobulinemia.</a:t>
            </a:r>
            <a:endParaRPr lang="en-US" b="0" i="0">
              <a:effectLst/>
              <a:latin typeface="Arial" panose="020B0604020202020204" pitchFamily="34" charset="0"/>
            </a:endParaRPr>
          </a:p>
          <a:p>
            <a:r>
              <a:rPr lang="en-US" b="1" err="1">
                <a:solidFill>
                  <a:srgbClr val="4E4F4E"/>
                </a:solidFill>
                <a:cs typeface="Arial" panose="020B0604020202020204" pitchFamily="34" charset="0"/>
              </a:rPr>
              <a:t>Kwiatek</a:t>
            </a:r>
            <a:r>
              <a:rPr lang="en-US" b="1">
                <a:solidFill>
                  <a:srgbClr val="4E4F4E"/>
                </a:solidFill>
                <a:cs typeface="Arial" panose="020B0604020202020204" pitchFamily="34" charset="0"/>
              </a:rPr>
              <a:t> et al. Abstract P636 presented at EHA 2023.</a:t>
            </a:r>
            <a:endParaRPr lang="en-GB"/>
          </a:p>
        </p:txBody>
      </p:sp>
      <p:graphicFrame>
        <p:nvGraphicFramePr>
          <p:cNvPr id="6" name="Table 12">
            <a:extLst>
              <a:ext uri="{FF2B5EF4-FFF2-40B4-BE49-F238E27FC236}">
                <a16:creationId xmlns:a16="http://schemas.microsoft.com/office/drawing/2014/main" id="{C0FA2E85-FD0E-4B79-0AF2-D9DD63C8432D}"/>
              </a:ext>
            </a:extLst>
          </p:cNvPr>
          <p:cNvGraphicFramePr>
            <a:graphicFrameLocks noGrp="1"/>
          </p:cNvGraphicFramePr>
          <p:nvPr>
            <p:extLst>
              <p:ext uri="{D42A27DB-BD31-4B8C-83A1-F6EECF244321}">
                <p14:modId xmlns:p14="http://schemas.microsoft.com/office/powerpoint/2010/main" val="3489080113"/>
              </p:ext>
            </p:extLst>
          </p:nvPr>
        </p:nvGraphicFramePr>
        <p:xfrm>
          <a:off x="417599" y="1666801"/>
          <a:ext cx="11366413" cy="4140000"/>
        </p:xfrm>
        <a:graphic>
          <a:graphicData uri="http://schemas.openxmlformats.org/drawingml/2006/table">
            <a:tbl>
              <a:tblPr firstRow="1" bandRow="1">
                <a:tableStyleId>{5C22544A-7EE6-4342-B048-85BDC9FD1C3A}</a:tableStyleId>
              </a:tblPr>
              <a:tblGrid>
                <a:gridCol w="4600507">
                  <a:extLst>
                    <a:ext uri="{9D8B030D-6E8A-4147-A177-3AD203B41FA5}">
                      <a16:colId xmlns:a16="http://schemas.microsoft.com/office/drawing/2014/main" val="512149892"/>
                    </a:ext>
                  </a:extLst>
                </a:gridCol>
                <a:gridCol w="2255302">
                  <a:extLst>
                    <a:ext uri="{9D8B030D-6E8A-4147-A177-3AD203B41FA5}">
                      <a16:colId xmlns:a16="http://schemas.microsoft.com/office/drawing/2014/main" val="3316669796"/>
                    </a:ext>
                  </a:extLst>
                </a:gridCol>
                <a:gridCol w="2255302">
                  <a:extLst>
                    <a:ext uri="{9D8B030D-6E8A-4147-A177-3AD203B41FA5}">
                      <a16:colId xmlns:a16="http://schemas.microsoft.com/office/drawing/2014/main" val="2222981582"/>
                    </a:ext>
                  </a:extLst>
                </a:gridCol>
                <a:gridCol w="2255302">
                  <a:extLst>
                    <a:ext uri="{9D8B030D-6E8A-4147-A177-3AD203B41FA5}">
                      <a16:colId xmlns:a16="http://schemas.microsoft.com/office/drawing/2014/main" val="172400512"/>
                    </a:ext>
                  </a:extLst>
                </a:gridCol>
              </a:tblGrid>
              <a:tr h="135303">
                <a:tc>
                  <a:txBody>
                    <a:bodyPr/>
                    <a:lstStyle/>
                    <a:p>
                      <a:pPr algn="l" fontAlgn="b"/>
                      <a:r>
                        <a:rPr lang="en-US" sz="1200" u="none" strike="noStrike">
                          <a:effectLst/>
                          <a:latin typeface="+mj-lt"/>
                        </a:rPr>
                        <a:t>Characteristic</a:t>
                      </a:r>
                      <a:endParaRPr lang="en-US" sz="1200" b="0" i="0" u="none" strike="noStrike">
                        <a:solidFill>
                          <a:srgbClr val="000000"/>
                        </a:solidFill>
                        <a:effectLst/>
                        <a:latin typeface="+mj-lt"/>
                      </a:endParaRPr>
                    </a:p>
                  </a:txBody>
                  <a:tcPr marL="144000" marT="36000" marB="36000" anchor="ctr"/>
                </a:tc>
                <a:tc>
                  <a:txBody>
                    <a:bodyPr/>
                    <a:lstStyle/>
                    <a:p>
                      <a:pPr algn="ctr" fontAlgn="b"/>
                      <a:r>
                        <a:rPr lang="en-US" sz="1200" u="none" strike="noStrike">
                          <a:effectLst/>
                          <a:latin typeface="+mj-lt"/>
                        </a:rPr>
                        <a:t>CLL/SLL (n=10)</a:t>
                      </a:r>
                      <a:endParaRPr lang="en-US" sz="1200" b="0" i="0" u="none" strike="noStrike">
                        <a:solidFill>
                          <a:srgbClr val="000000"/>
                        </a:solidFill>
                        <a:effectLst/>
                        <a:latin typeface="+mj-lt"/>
                      </a:endParaRPr>
                    </a:p>
                  </a:txBody>
                  <a:tcPr marT="36000" marB="36000" anchor="ctr"/>
                </a:tc>
                <a:tc>
                  <a:txBody>
                    <a:bodyPr/>
                    <a:lstStyle/>
                    <a:p>
                      <a:pPr algn="ctr" fontAlgn="b"/>
                      <a:r>
                        <a:rPr lang="en-US" sz="1200" u="none" strike="noStrike">
                          <a:effectLst/>
                          <a:latin typeface="+mj-lt"/>
                        </a:rPr>
                        <a:t>NHL/WM</a:t>
                      </a:r>
                      <a:r>
                        <a:rPr lang="en-US" sz="1200" u="none" strike="noStrike" baseline="30000">
                          <a:effectLst/>
                          <a:latin typeface="+mj-lt"/>
                        </a:rPr>
                        <a:t>a</a:t>
                      </a:r>
                      <a:r>
                        <a:rPr lang="en-US" sz="1200" u="none" strike="noStrike">
                          <a:effectLst/>
                          <a:latin typeface="+mj-lt"/>
                        </a:rPr>
                        <a:t> (n=17)</a:t>
                      </a:r>
                      <a:endParaRPr lang="en-US" sz="1200" b="0" i="0" u="none" strike="noStrike">
                        <a:solidFill>
                          <a:srgbClr val="000000"/>
                        </a:solidFill>
                        <a:effectLst/>
                        <a:latin typeface="+mj-lt"/>
                      </a:endParaRPr>
                    </a:p>
                  </a:txBody>
                  <a:tcPr marT="36000" marB="36000" anchor="ctr"/>
                </a:tc>
                <a:tc>
                  <a:txBody>
                    <a:bodyPr/>
                    <a:lstStyle/>
                    <a:p>
                      <a:pPr algn="ctr" fontAlgn="b"/>
                      <a:r>
                        <a:rPr lang="en-US" sz="1200" u="none" strike="noStrike">
                          <a:effectLst/>
                          <a:latin typeface="+mj-lt"/>
                        </a:rPr>
                        <a:t>Total (N=27)</a:t>
                      </a:r>
                      <a:endParaRPr lang="en-US" sz="1200" b="0" i="0" u="none" strike="noStrike">
                        <a:solidFill>
                          <a:srgbClr val="000000"/>
                        </a:solidFill>
                        <a:effectLst/>
                        <a:latin typeface="+mj-lt"/>
                      </a:endParaRPr>
                    </a:p>
                  </a:txBody>
                  <a:tcPr marT="36000" marB="36000" anchor="ctr"/>
                </a:tc>
                <a:extLst>
                  <a:ext uri="{0D108BD9-81ED-4DB2-BD59-A6C34878D82A}">
                    <a16:rowId xmlns:a16="http://schemas.microsoft.com/office/drawing/2014/main" val="2310450274"/>
                  </a:ext>
                </a:extLst>
              </a:tr>
              <a:tr h="124586">
                <a:tc>
                  <a:txBody>
                    <a:bodyPr/>
                    <a:lstStyle/>
                    <a:p>
                      <a:pPr algn="l" fontAlgn="b"/>
                      <a:r>
                        <a:rPr lang="en-US" sz="1200" b="1" u="none" strike="noStrike">
                          <a:effectLst/>
                          <a:latin typeface="+mj-lt"/>
                        </a:rPr>
                        <a:t>Median age, years (range)</a:t>
                      </a:r>
                      <a:endParaRPr lang="en-US" sz="1200" b="1" i="0" u="none" strike="noStrike">
                        <a:solidFill>
                          <a:srgbClr val="000000"/>
                        </a:solidFill>
                        <a:effectLst/>
                        <a:latin typeface="+mj-lt"/>
                      </a:endParaRPr>
                    </a:p>
                  </a:txBody>
                  <a:tcPr marL="144000" marT="10800" marB="10800" anchor="ctr"/>
                </a:tc>
                <a:tc>
                  <a:txBody>
                    <a:bodyPr/>
                    <a:lstStyle/>
                    <a:p>
                      <a:pPr algn="ctr" fontAlgn="b"/>
                      <a:r>
                        <a:rPr lang="en-US" sz="1200" u="none" strike="noStrike">
                          <a:effectLst/>
                          <a:latin typeface="+mj-lt"/>
                        </a:rPr>
                        <a:t>72 (54-80)</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67 (48-82)</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69 (48-82)</a:t>
                      </a:r>
                      <a:endParaRPr lang="en-US" sz="1200" b="0" i="0" u="none" strike="noStrike">
                        <a:solidFill>
                          <a:srgbClr val="000000"/>
                        </a:solidFill>
                        <a:effectLst/>
                        <a:latin typeface="+mj-lt"/>
                      </a:endParaRPr>
                    </a:p>
                  </a:txBody>
                  <a:tcPr marT="10800" marB="10800" anchor="ctr"/>
                </a:tc>
                <a:extLst>
                  <a:ext uri="{0D108BD9-81ED-4DB2-BD59-A6C34878D82A}">
                    <a16:rowId xmlns:a16="http://schemas.microsoft.com/office/drawing/2014/main" val="2095747385"/>
                  </a:ext>
                </a:extLst>
              </a:tr>
              <a:tr h="124586">
                <a:tc>
                  <a:txBody>
                    <a:bodyPr/>
                    <a:lstStyle/>
                    <a:p>
                      <a:pPr algn="l" fontAlgn="b"/>
                      <a:r>
                        <a:rPr lang="en-US" sz="1200" b="1" u="none" strike="noStrike">
                          <a:effectLst/>
                          <a:latin typeface="+mj-lt"/>
                        </a:rPr>
                        <a:t>Sex, n (%)</a:t>
                      </a:r>
                      <a:endParaRPr lang="en-US" sz="1200" b="1" i="0" u="none" strike="noStrike">
                        <a:solidFill>
                          <a:srgbClr val="000000"/>
                        </a:solidFill>
                        <a:effectLst/>
                        <a:latin typeface="+mj-lt"/>
                      </a:endParaRPr>
                    </a:p>
                  </a:txBody>
                  <a:tcPr marL="144000" marT="10800" marB="10800" anchor="ctr"/>
                </a:tc>
                <a:tc>
                  <a:txBody>
                    <a:bodyPr/>
                    <a:lstStyle/>
                    <a:p>
                      <a:pPr algn="ctr" fontAlgn="b"/>
                      <a:endParaRPr lang="en-US" sz="1200" b="0" i="0" u="none" strike="noStrike">
                        <a:solidFill>
                          <a:srgbClr val="000000"/>
                        </a:solidFill>
                        <a:effectLst/>
                        <a:latin typeface="+mj-lt"/>
                      </a:endParaRPr>
                    </a:p>
                  </a:txBody>
                  <a:tcPr marT="10800" marB="10800" anchor="ctr"/>
                </a:tc>
                <a:tc>
                  <a:txBody>
                    <a:bodyPr/>
                    <a:lstStyle/>
                    <a:p>
                      <a:pPr algn="ctr" fontAlgn="b"/>
                      <a:endParaRPr lang="en-US" sz="1200" b="0" i="0" u="none" strike="noStrike">
                        <a:solidFill>
                          <a:srgbClr val="000000"/>
                        </a:solidFill>
                        <a:effectLst/>
                        <a:latin typeface="+mj-lt"/>
                      </a:endParaRPr>
                    </a:p>
                  </a:txBody>
                  <a:tcPr marT="10800" marB="10800" anchor="ctr"/>
                </a:tc>
                <a:tc>
                  <a:txBody>
                    <a:bodyPr/>
                    <a:lstStyle/>
                    <a:p>
                      <a:pPr algn="ctr" fontAlgn="b"/>
                      <a:endParaRPr lang="en-US" sz="1200" b="0" i="0" u="none" strike="noStrike">
                        <a:solidFill>
                          <a:srgbClr val="000000"/>
                        </a:solidFill>
                        <a:effectLst/>
                        <a:latin typeface="+mj-lt"/>
                      </a:endParaRPr>
                    </a:p>
                  </a:txBody>
                  <a:tcPr marT="10800" marB="10800" anchor="ctr"/>
                </a:tc>
                <a:extLst>
                  <a:ext uri="{0D108BD9-81ED-4DB2-BD59-A6C34878D82A}">
                    <a16:rowId xmlns:a16="http://schemas.microsoft.com/office/drawing/2014/main" val="911994862"/>
                  </a:ext>
                </a:extLst>
              </a:tr>
              <a:tr h="124586">
                <a:tc>
                  <a:txBody>
                    <a:bodyPr/>
                    <a:lstStyle/>
                    <a:p>
                      <a:pPr marL="109728" algn="l" fontAlgn="b"/>
                      <a:r>
                        <a:rPr lang="en-US" sz="1200" u="none" strike="noStrike">
                          <a:effectLst/>
                          <a:latin typeface="+mj-lt"/>
                        </a:rPr>
                        <a:t>Male</a:t>
                      </a:r>
                      <a:endParaRPr lang="en-US" sz="1200" b="0" i="0" u="none" strike="noStrike">
                        <a:solidFill>
                          <a:srgbClr val="000000"/>
                        </a:solidFill>
                        <a:effectLst/>
                        <a:latin typeface="+mj-lt"/>
                      </a:endParaRPr>
                    </a:p>
                  </a:txBody>
                  <a:tcPr marL="144000" marT="10800" marB="10800" anchor="ctr"/>
                </a:tc>
                <a:tc>
                  <a:txBody>
                    <a:bodyPr/>
                    <a:lstStyle/>
                    <a:p>
                      <a:pPr algn="ctr" fontAlgn="b"/>
                      <a:r>
                        <a:rPr lang="en-US" sz="1200" u="none" strike="noStrike">
                          <a:effectLst/>
                          <a:latin typeface="+mj-lt"/>
                        </a:rPr>
                        <a:t>9 (90)</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7 (41)</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16 (59)</a:t>
                      </a:r>
                      <a:endParaRPr lang="en-US" sz="1200" b="0" i="0" u="none" strike="noStrike">
                        <a:solidFill>
                          <a:srgbClr val="000000"/>
                        </a:solidFill>
                        <a:effectLst/>
                        <a:latin typeface="+mj-lt"/>
                      </a:endParaRPr>
                    </a:p>
                  </a:txBody>
                  <a:tcPr marT="10800" marB="10800" anchor="ctr"/>
                </a:tc>
                <a:extLst>
                  <a:ext uri="{0D108BD9-81ED-4DB2-BD59-A6C34878D82A}">
                    <a16:rowId xmlns:a16="http://schemas.microsoft.com/office/drawing/2014/main" val="819890499"/>
                  </a:ext>
                </a:extLst>
              </a:tr>
              <a:tr h="124586">
                <a:tc>
                  <a:txBody>
                    <a:bodyPr/>
                    <a:lstStyle/>
                    <a:p>
                      <a:pPr marL="109728" algn="l" fontAlgn="b"/>
                      <a:r>
                        <a:rPr lang="en-US" sz="1200" u="none" strike="noStrike">
                          <a:effectLst/>
                          <a:latin typeface="+mj-lt"/>
                        </a:rPr>
                        <a:t>Female</a:t>
                      </a:r>
                      <a:endParaRPr lang="en-US" sz="1200" b="0" i="0" u="none" strike="noStrike">
                        <a:solidFill>
                          <a:srgbClr val="000000"/>
                        </a:solidFill>
                        <a:effectLst/>
                        <a:latin typeface="+mj-lt"/>
                      </a:endParaRPr>
                    </a:p>
                  </a:txBody>
                  <a:tcPr marL="144000" marT="10800" marB="10800" anchor="ctr"/>
                </a:tc>
                <a:tc>
                  <a:txBody>
                    <a:bodyPr/>
                    <a:lstStyle/>
                    <a:p>
                      <a:pPr algn="ctr" fontAlgn="b"/>
                      <a:r>
                        <a:rPr lang="en-US" sz="1200" u="none" strike="noStrike">
                          <a:effectLst/>
                          <a:latin typeface="+mj-lt"/>
                        </a:rPr>
                        <a:t>1 (10)</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10 (59)</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11 (41)</a:t>
                      </a:r>
                      <a:endParaRPr lang="en-US" sz="1200" b="0" i="0" u="none" strike="noStrike">
                        <a:solidFill>
                          <a:srgbClr val="000000"/>
                        </a:solidFill>
                        <a:effectLst/>
                        <a:latin typeface="+mj-lt"/>
                      </a:endParaRPr>
                    </a:p>
                  </a:txBody>
                  <a:tcPr marT="10800" marB="10800" anchor="ctr"/>
                </a:tc>
                <a:extLst>
                  <a:ext uri="{0D108BD9-81ED-4DB2-BD59-A6C34878D82A}">
                    <a16:rowId xmlns:a16="http://schemas.microsoft.com/office/drawing/2014/main" val="2476471177"/>
                  </a:ext>
                </a:extLst>
              </a:tr>
              <a:tr h="124586">
                <a:tc>
                  <a:txBody>
                    <a:bodyPr/>
                    <a:lstStyle/>
                    <a:p>
                      <a:pPr algn="l" fontAlgn="b"/>
                      <a:r>
                        <a:rPr lang="en-US" sz="1200" b="1" u="none" strike="noStrike">
                          <a:effectLst/>
                          <a:latin typeface="+mj-lt"/>
                        </a:rPr>
                        <a:t>ECOG PS, n (%)</a:t>
                      </a:r>
                      <a:endParaRPr lang="en-US" sz="1200" b="1" i="0" u="none" strike="noStrike">
                        <a:solidFill>
                          <a:srgbClr val="000000"/>
                        </a:solidFill>
                        <a:effectLst/>
                        <a:latin typeface="+mj-lt"/>
                      </a:endParaRPr>
                    </a:p>
                  </a:txBody>
                  <a:tcPr marL="144000" marT="10800" marB="10800" anchor="ctr"/>
                </a:tc>
                <a:tc gridSpan="3">
                  <a:txBody>
                    <a:bodyPr/>
                    <a:lstStyle/>
                    <a:p>
                      <a:pPr algn="ctr" fontAlgn="b"/>
                      <a:endParaRPr lang="en-US" sz="1200" b="0" i="0" u="none" strike="noStrike">
                        <a:solidFill>
                          <a:srgbClr val="000000"/>
                        </a:solidFill>
                        <a:effectLst/>
                        <a:latin typeface="+mj-lt"/>
                      </a:endParaRPr>
                    </a:p>
                  </a:txBody>
                  <a:tcPr marT="10800" marB="10800" anchor="ct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46027189"/>
                  </a:ext>
                </a:extLst>
              </a:tr>
              <a:tr h="124586">
                <a:tc>
                  <a:txBody>
                    <a:bodyPr/>
                    <a:lstStyle/>
                    <a:p>
                      <a:pPr marL="109728" algn="l" fontAlgn="b"/>
                      <a:r>
                        <a:rPr lang="en-US" sz="1200" u="none" strike="noStrike">
                          <a:effectLst/>
                          <a:latin typeface="+mj-lt"/>
                        </a:rPr>
                        <a:t>0</a:t>
                      </a:r>
                      <a:endParaRPr lang="en-US" sz="1200" b="0" i="0" u="none" strike="noStrike">
                        <a:solidFill>
                          <a:srgbClr val="000000"/>
                        </a:solidFill>
                        <a:effectLst/>
                        <a:latin typeface="+mj-lt"/>
                      </a:endParaRPr>
                    </a:p>
                  </a:txBody>
                  <a:tcPr marL="144000" marT="10800" marB="10800" anchor="ctr"/>
                </a:tc>
                <a:tc>
                  <a:txBody>
                    <a:bodyPr/>
                    <a:lstStyle/>
                    <a:p>
                      <a:pPr algn="ctr" fontAlgn="b"/>
                      <a:r>
                        <a:rPr lang="en-US" sz="1200" u="none" strike="noStrike">
                          <a:effectLst/>
                          <a:latin typeface="+mj-lt"/>
                        </a:rPr>
                        <a:t>6 (60)</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6 (35)</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12 (44)</a:t>
                      </a:r>
                      <a:endParaRPr lang="en-US" sz="1200" b="0" i="0" u="none" strike="noStrike">
                        <a:solidFill>
                          <a:srgbClr val="000000"/>
                        </a:solidFill>
                        <a:effectLst/>
                        <a:latin typeface="+mj-lt"/>
                      </a:endParaRPr>
                    </a:p>
                  </a:txBody>
                  <a:tcPr marT="10800" marB="10800" anchor="ctr"/>
                </a:tc>
                <a:extLst>
                  <a:ext uri="{0D108BD9-81ED-4DB2-BD59-A6C34878D82A}">
                    <a16:rowId xmlns:a16="http://schemas.microsoft.com/office/drawing/2014/main" val="994766215"/>
                  </a:ext>
                </a:extLst>
              </a:tr>
              <a:tr h="124586">
                <a:tc>
                  <a:txBody>
                    <a:bodyPr/>
                    <a:lstStyle/>
                    <a:p>
                      <a:pPr marL="109728" algn="l" fontAlgn="b"/>
                      <a:r>
                        <a:rPr lang="en-US" sz="1200" u="none" strike="noStrike">
                          <a:effectLst/>
                          <a:latin typeface="+mj-lt"/>
                        </a:rPr>
                        <a:t>1</a:t>
                      </a:r>
                      <a:endParaRPr lang="en-US" sz="1200" b="0" i="0" u="none" strike="noStrike">
                        <a:solidFill>
                          <a:srgbClr val="000000"/>
                        </a:solidFill>
                        <a:effectLst/>
                        <a:latin typeface="+mj-lt"/>
                      </a:endParaRPr>
                    </a:p>
                  </a:txBody>
                  <a:tcPr marL="144000" marT="10800" marB="10800" anchor="ctr"/>
                </a:tc>
                <a:tc>
                  <a:txBody>
                    <a:bodyPr/>
                    <a:lstStyle/>
                    <a:p>
                      <a:pPr algn="ctr" fontAlgn="b"/>
                      <a:r>
                        <a:rPr lang="en-US" sz="1200" u="none" strike="noStrike">
                          <a:effectLst/>
                          <a:latin typeface="+mj-lt"/>
                        </a:rPr>
                        <a:t>4 (40)</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11 (65)</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15 (56)</a:t>
                      </a:r>
                      <a:endParaRPr lang="en-US" sz="1200" b="0" i="0" u="none" strike="noStrike">
                        <a:solidFill>
                          <a:srgbClr val="000000"/>
                        </a:solidFill>
                        <a:effectLst/>
                        <a:latin typeface="+mj-lt"/>
                      </a:endParaRPr>
                    </a:p>
                  </a:txBody>
                  <a:tcPr marT="10800" marB="10800" anchor="ctr"/>
                </a:tc>
                <a:extLst>
                  <a:ext uri="{0D108BD9-81ED-4DB2-BD59-A6C34878D82A}">
                    <a16:rowId xmlns:a16="http://schemas.microsoft.com/office/drawing/2014/main" val="801800823"/>
                  </a:ext>
                </a:extLst>
              </a:tr>
              <a:tr h="124586">
                <a:tc>
                  <a:txBody>
                    <a:bodyPr/>
                    <a:lstStyle/>
                    <a:p>
                      <a:pPr algn="l" fontAlgn="b"/>
                      <a:r>
                        <a:rPr lang="en-US" sz="1200" b="1" u="none" strike="noStrike">
                          <a:effectLst/>
                          <a:latin typeface="+mj-lt"/>
                        </a:rPr>
                        <a:t>Race, n (%)</a:t>
                      </a:r>
                      <a:endParaRPr lang="en-US" sz="1200" b="1" i="0" u="none" strike="noStrike">
                        <a:solidFill>
                          <a:srgbClr val="000000"/>
                        </a:solidFill>
                        <a:effectLst/>
                        <a:latin typeface="+mj-lt"/>
                      </a:endParaRPr>
                    </a:p>
                  </a:txBody>
                  <a:tcPr marL="144000" marT="10800" marB="10800" anchor="ctr"/>
                </a:tc>
                <a:tc gridSpan="3">
                  <a:txBody>
                    <a:bodyPr/>
                    <a:lstStyle/>
                    <a:p>
                      <a:pPr algn="ctr" fontAlgn="b"/>
                      <a:endParaRPr lang="en-US" sz="1200" b="0" i="0" u="none" strike="noStrike">
                        <a:solidFill>
                          <a:srgbClr val="000000"/>
                        </a:solidFill>
                        <a:effectLst/>
                        <a:latin typeface="+mj-lt"/>
                      </a:endParaRPr>
                    </a:p>
                  </a:txBody>
                  <a:tcPr marT="10800" marB="10800" anchor="ct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93476473"/>
                  </a:ext>
                </a:extLst>
              </a:tr>
              <a:tr h="124586">
                <a:tc>
                  <a:txBody>
                    <a:bodyPr/>
                    <a:lstStyle/>
                    <a:p>
                      <a:pPr marL="109728" algn="l" fontAlgn="b"/>
                      <a:r>
                        <a:rPr lang="en-US" sz="1200" u="none" strike="noStrike">
                          <a:effectLst/>
                          <a:latin typeface="+mj-lt"/>
                        </a:rPr>
                        <a:t>White</a:t>
                      </a:r>
                      <a:endParaRPr lang="en-US" sz="1200" b="0" i="0" u="none" strike="noStrike">
                        <a:solidFill>
                          <a:srgbClr val="000000"/>
                        </a:solidFill>
                        <a:effectLst/>
                        <a:latin typeface="+mj-lt"/>
                      </a:endParaRPr>
                    </a:p>
                  </a:txBody>
                  <a:tcPr marL="144000" marT="10800" marB="10800" anchor="ctr"/>
                </a:tc>
                <a:tc>
                  <a:txBody>
                    <a:bodyPr/>
                    <a:lstStyle/>
                    <a:p>
                      <a:pPr algn="ctr" fontAlgn="b"/>
                      <a:r>
                        <a:rPr lang="en-US" sz="1200" u="none" strike="noStrike">
                          <a:effectLst/>
                          <a:latin typeface="+mj-lt"/>
                        </a:rPr>
                        <a:t>9 (90)</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13 (77)</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22 (82)</a:t>
                      </a:r>
                      <a:endParaRPr lang="en-US" sz="1200" b="0" i="0" u="none" strike="noStrike">
                        <a:solidFill>
                          <a:srgbClr val="000000"/>
                        </a:solidFill>
                        <a:effectLst/>
                        <a:latin typeface="+mj-lt"/>
                      </a:endParaRPr>
                    </a:p>
                  </a:txBody>
                  <a:tcPr marT="10800" marB="10800" anchor="ctr"/>
                </a:tc>
                <a:extLst>
                  <a:ext uri="{0D108BD9-81ED-4DB2-BD59-A6C34878D82A}">
                    <a16:rowId xmlns:a16="http://schemas.microsoft.com/office/drawing/2014/main" val="3474462198"/>
                  </a:ext>
                </a:extLst>
              </a:tr>
              <a:tr h="124586">
                <a:tc>
                  <a:txBody>
                    <a:bodyPr/>
                    <a:lstStyle/>
                    <a:p>
                      <a:pPr marL="109728" algn="l" fontAlgn="b"/>
                      <a:r>
                        <a:rPr lang="en-US" sz="1200" u="none" strike="noStrike">
                          <a:effectLst/>
                          <a:latin typeface="+mj-lt"/>
                        </a:rPr>
                        <a:t>Black or African American</a:t>
                      </a:r>
                      <a:endParaRPr lang="en-US" sz="1200" b="0" i="0" u="none" strike="noStrike">
                        <a:solidFill>
                          <a:srgbClr val="000000"/>
                        </a:solidFill>
                        <a:effectLst/>
                        <a:latin typeface="+mj-lt"/>
                      </a:endParaRPr>
                    </a:p>
                  </a:txBody>
                  <a:tcPr marL="144000" marT="10800" marB="10800" anchor="ctr"/>
                </a:tc>
                <a:tc>
                  <a:txBody>
                    <a:bodyPr/>
                    <a:lstStyle/>
                    <a:p>
                      <a:pPr algn="ctr" fontAlgn="b"/>
                      <a:r>
                        <a:rPr lang="en-US" sz="1200" u="none" strike="noStrike">
                          <a:effectLst/>
                          <a:latin typeface="+mj-lt"/>
                        </a:rPr>
                        <a:t>1 (10)</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1 (4)</a:t>
                      </a:r>
                      <a:endParaRPr lang="en-US" sz="1200" b="0" i="0" u="none" strike="noStrike">
                        <a:solidFill>
                          <a:srgbClr val="000000"/>
                        </a:solidFill>
                        <a:effectLst/>
                        <a:latin typeface="+mj-lt"/>
                      </a:endParaRPr>
                    </a:p>
                  </a:txBody>
                  <a:tcPr marT="10800" marB="10800" anchor="ctr"/>
                </a:tc>
                <a:extLst>
                  <a:ext uri="{0D108BD9-81ED-4DB2-BD59-A6C34878D82A}">
                    <a16:rowId xmlns:a16="http://schemas.microsoft.com/office/drawing/2014/main" val="2449219769"/>
                  </a:ext>
                </a:extLst>
              </a:tr>
              <a:tr h="124586">
                <a:tc>
                  <a:txBody>
                    <a:bodyPr/>
                    <a:lstStyle/>
                    <a:p>
                      <a:pPr marL="109728" algn="l" fontAlgn="b"/>
                      <a:r>
                        <a:rPr lang="en-US" sz="1200" u="none" strike="noStrike">
                          <a:effectLst/>
                          <a:latin typeface="+mj-lt"/>
                        </a:rPr>
                        <a:t>Not reported</a:t>
                      </a:r>
                      <a:endParaRPr lang="en-US" sz="1200" b="0" i="0" u="none" strike="noStrike">
                        <a:solidFill>
                          <a:srgbClr val="000000"/>
                        </a:solidFill>
                        <a:effectLst/>
                        <a:latin typeface="+mj-lt"/>
                      </a:endParaRPr>
                    </a:p>
                  </a:txBody>
                  <a:tcPr marL="144000" marT="10800" marB="10800" anchor="ctr"/>
                </a:tc>
                <a:tc>
                  <a:txBody>
                    <a:bodyPr/>
                    <a:lstStyle/>
                    <a:p>
                      <a:pPr algn="ctr" fontAlgn="b"/>
                      <a:r>
                        <a:rPr lang="en-US" sz="1200" u="none" strike="noStrike">
                          <a:effectLst/>
                          <a:latin typeface="+mj-lt"/>
                        </a:rPr>
                        <a:t>-</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4 (24)</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4 (15)</a:t>
                      </a:r>
                      <a:endParaRPr lang="en-US" sz="1200" b="0" i="0" u="none" strike="noStrike">
                        <a:solidFill>
                          <a:srgbClr val="000000"/>
                        </a:solidFill>
                        <a:effectLst/>
                        <a:latin typeface="+mj-lt"/>
                      </a:endParaRPr>
                    </a:p>
                  </a:txBody>
                  <a:tcPr marT="10800" marB="10800" anchor="ctr"/>
                </a:tc>
                <a:extLst>
                  <a:ext uri="{0D108BD9-81ED-4DB2-BD59-A6C34878D82A}">
                    <a16:rowId xmlns:a16="http://schemas.microsoft.com/office/drawing/2014/main" val="998781422"/>
                  </a:ext>
                </a:extLst>
              </a:tr>
              <a:tr h="124586">
                <a:tc>
                  <a:txBody>
                    <a:bodyPr/>
                    <a:lstStyle/>
                    <a:p>
                      <a:pPr algn="l" fontAlgn="b"/>
                      <a:r>
                        <a:rPr lang="en-GB" sz="1200" b="1" u="none" strike="noStrike">
                          <a:effectLst/>
                          <a:latin typeface="+mj-lt"/>
                        </a:rPr>
                        <a:t>Median number of lines of prior systemic therapy (range)</a:t>
                      </a:r>
                      <a:endParaRPr lang="en-GB" sz="1200" b="1" i="0" u="none" strike="noStrike">
                        <a:solidFill>
                          <a:srgbClr val="000000"/>
                        </a:solidFill>
                        <a:effectLst/>
                        <a:latin typeface="+mj-lt"/>
                      </a:endParaRPr>
                    </a:p>
                  </a:txBody>
                  <a:tcPr marL="144000" marT="10800" marB="10800" anchor="ctr"/>
                </a:tc>
                <a:tc>
                  <a:txBody>
                    <a:bodyPr/>
                    <a:lstStyle/>
                    <a:p>
                      <a:pPr algn="ctr" fontAlgn="b"/>
                      <a:r>
                        <a:rPr lang="en-US" sz="1200" u="none" strike="noStrike">
                          <a:effectLst/>
                          <a:latin typeface="+mj-lt"/>
                        </a:rPr>
                        <a:t>3 (2-4)</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3 (2-8)</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3 (2-8)</a:t>
                      </a:r>
                      <a:endParaRPr lang="en-US" sz="1200" b="0" i="0" u="none" strike="noStrike">
                        <a:solidFill>
                          <a:srgbClr val="000000"/>
                        </a:solidFill>
                        <a:effectLst/>
                        <a:latin typeface="+mj-lt"/>
                      </a:endParaRPr>
                    </a:p>
                  </a:txBody>
                  <a:tcPr marT="10800" marB="10800" anchor="ctr"/>
                </a:tc>
                <a:extLst>
                  <a:ext uri="{0D108BD9-81ED-4DB2-BD59-A6C34878D82A}">
                    <a16:rowId xmlns:a16="http://schemas.microsoft.com/office/drawing/2014/main" val="3513091558"/>
                  </a:ext>
                </a:extLst>
              </a:tr>
              <a:tr h="124586">
                <a:tc>
                  <a:txBody>
                    <a:bodyPr/>
                    <a:lstStyle/>
                    <a:p>
                      <a:pPr algn="l" fontAlgn="b"/>
                      <a:r>
                        <a:rPr lang="en-US" sz="1200" b="1" u="none" strike="noStrike">
                          <a:effectLst/>
                          <a:latin typeface="+mj-lt"/>
                        </a:rPr>
                        <a:t>Prior therapy, n (%)</a:t>
                      </a:r>
                      <a:endParaRPr lang="en-US" sz="1200" b="1" i="0" u="none" strike="noStrike">
                        <a:solidFill>
                          <a:srgbClr val="000000"/>
                        </a:solidFill>
                        <a:effectLst/>
                        <a:latin typeface="+mj-lt"/>
                      </a:endParaRPr>
                    </a:p>
                  </a:txBody>
                  <a:tcPr marL="144000" marT="10800" marB="10800" anchor="ctr"/>
                </a:tc>
                <a:tc gridSpan="3">
                  <a:txBody>
                    <a:bodyPr/>
                    <a:lstStyle/>
                    <a:p>
                      <a:pPr algn="ctr" fontAlgn="b"/>
                      <a:endParaRPr lang="en-US" sz="1200" b="0" i="0" u="none" strike="noStrike">
                        <a:solidFill>
                          <a:srgbClr val="000000"/>
                        </a:solidFill>
                        <a:effectLst/>
                        <a:latin typeface="+mj-lt"/>
                      </a:endParaRPr>
                    </a:p>
                  </a:txBody>
                  <a:tcPr marT="10800" marB="10800" anchor="ct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88582280"/>
                  </a:ext>
                </a:extLst>
              </a:tr>
              <a:tr h="124586">
                <a:tc>
                  <a:txBody>
                    <a:bodyPr/>
                    <a:lstStyle/>
                    <a:p>
                      <a:pPr marL="109728" algn="l" fontAlgn="b"/>
                      <a:r>
                        <a:rPr lang="en-US" sz="1200" u="none" strike="noStrike">
                          <a:effectLst/>
                          <a:latin typeface="+mj-lt"/>
                        </a:rPr>
                        <a:t>Radiotherapy</a:t>
                      </a:r>
                      <a:endParaRPr lang="en-US" sz="1200" b="0" i="0" u="none" strike="noStrike">
                        <a:solidFill>
                          <a:srgbClr val="000000"/>
                        </a:solidFill>
                        <a:effectLst/>
                        <a:latin typeface="+mj-lt"/>
                      </a:endParaRPr>
                    </a:p>
                  </a:txBody>
                  <a:tcPr marL="144000" marT="10800" marB="10800" anchor="ctr"/>
                </a:tc>
                <a:tc>
                  <a:txBody>
                    <a:bodyPr/>
                    <a:lstStyle/>
                    <a:p>
                      <a:pPr algn="ctr" fontAlgn="b"/>
                      <a:r>
                        <a:rPr lang="en-US" sz="1200" u="none" strike="noStrike">
                          <a:effectLst/>
                          <a:latin typeface="+mj-lt"/>
                        </a:rPr>
                        <a:t>-</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5 (29)</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5 (19)</a:t>
                      </a:r>
                      <a:endParaRPr lang="en-US" sz="1200" b="0" i="0" u="none" strike="noStrike">
                        <a:solidFill>
                          <a:srgbClr val="000000"/>
                        </a:solidFill>
                        <a:effectLst/>
                        <a:latin typeface="+mj-lt"/>
                      </a:endParaRPr>
                    </a:p>
                  </a:txBody>
                  <a:tcPr marT="10800" marB="10800" anchor="ctr"/>
                </a:tc>
                <a:extLst>
                  <a:ext uri="{0D108BD9-81ED-4DB2-BD59-A6C34878D82A}">
                    <a16:rowId xmlns:a16="http://schemas.microsoft.com/office/drawing/2014/main" val="793060579"/>
                  </a:ext>
                </a:extLst>
              </a:tr>
              <a:tr h="124586">
                <a:tc>
                  <a:txBody>
                    <a:bodyPr/>
                    <a:lstStyle/>
                    <a:p>
                      <a:pPr marL="109728" algn="l" fontAlgn="b"/>
                      <a:r>
                        <a:rPr lang="en-US" sz="1200" u="none" strike="noStrike">
                          <a:effectLst/>
                          <a:latin typeface="+mj-lt"/>
                        </a:rPr>
                        <a:t>Prior BTK inhibitor therapy</a:t>
                      </a:r>
                      <a:endParaRPr lang="en-US" sz="1200" b="0" i="0" u="none" strike="noStrike">
                        <a:solidFill>
                          <a:srgbClr val="000000"/>
                        </a:solidFill>
                        <a:effectLst/>
                        <a:latin typeface="+mj-lt"/>
                      </a:endParaRPr>
                    </a:p>
                  </a:txBody>
                  <a:tcPr marL="144000" marT="10800" marB="10800" anchor="ctr"/>
                </a:tc>
                <a:tc>
                  <a:txBody>
                    <a:bodyPr/>
                    <a:lstStyle/>
                    <a:p>
                      <a:pPr algn="ctr" fontAlgn="b"/>
                      <a:r>
                        <a:rPr lang="en-US" sz="1200" u="none" strike="noStrike">
                          <a:effectLst/>
                          <a:latin typeface="+mj-lt"/>
                        </a:rPr>
                        <a:t>7 (70)</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11 (65)</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18 (67)</a:t>
                      </a:r>
                      <a:endParaRPr lang="en-US" sz="1200" b="0" i="0" u="none" strike="noStrike">
                        <a:solidFill>
                          <a:srgbClr val="000000"/>
                        </a:solidFill>
                        <a:effectLst/>
                        <a:latin typeface="+mj-lt"/>
                      </a:endParaRPr>
                    </a:p>
                  </a:txBody>
                  <a:tcPr marT="10800" marB="10800" anchor="ctr"/>
                </a:tc>
                <a:extLst>
                  <a:ext uri="{0D108BD9-81ED-4DB2-BD59-A6C34878D82A}">
                    <a16:rowId xmlns:a16="http://schemas.microsoft.com/office/drawing/2014/main" val="2741677805"/>
                  </a:ext>
                </a:extLst>
              </a:tr>
              <a:tr h="124586">
                <a:tc>
                  <a:txBody>
                    <a:bodyPr/>
                    <a:lstStyle/>
                    <a:p>
                      <a:pPr algn="l" fontAlgn="b"/>
                      <a:r>
                        <a:rPr lang="en-US" sz="1200" b="1" u="none" strike="noStrike">
                          <a:effectLst/>
                          <a:latin typeface="+mj-lt"/>
                        </a:rPr>
                        <a:t>TLS risk categorization</a:t>
                      </a:r>
                      <a:endParaRPr lang="en-US" sz="1200" b="1" i="0" u="none" strike="noStrike">
                        <a:solidFill>
                          <a:srgbClr val="000000"/>
                        </a:solidFill>
                        <a:effectLst/>
                        <a:latin typeface="+mj-lt"/>
                      </a:endParaRPr>
                    </a:p>
                  </a:txBody>
                  <a:tcPr marL="144000" marT="10800" marB="10800" anchor="ctr"/>
                </a:tc>
                <a:tc>
                  <a:txBody>
                    <a:bodyPr/>
                    <a:lstStyle/>
                    <a:p>
                      <a:pPr algn="ctr" fontAlgn="b"/>
                      <a:endParaRPr lang="en-US" sz="1200" b="0" i="0" u="none" strike="noStrike">
                        <a:solidFill>
                          <a:srgbClr val="000000"/>
                        </a:solidFill>
                        <a:effectLst/>
                        <a:latin typeface="+mj-lt"/>
                      </a:endParaRPr>
                    </a:p>
                  </a:txBody>
                  <a:tcPr marT="10800" marB="10800" anchor="ctr"/>
                </a:tc>
                <a:tc>
                  <a:txBody>
                    <a:bodyPr/>
                    <a:lstStyle/>
                    <a:p>
                      <a:pPr algn="ctr" fontAlgn="b"/>
                      <a:endParaRPr lang="en-US" sz="1200" b="0" i="0" u="none" strike="noStrike">
                        <a:solidFill>
                          <a:srgbClr val="000000"/>
                        </a:solidFill>
                        <a:effectLst/>
                        <a:latin typeface="+mj-lt"/>
                      </a:endParaRPr>
                    </a:p>
                  </a:txBody>
                  <a:tcPr marT="10800" marB="10800" anchor="ctr"/>
                </a:tc>
                <a:tc>
                  <a:txBody>
                    <a:bodyPr/>
                    <a:lstStyle/>
                    <a:p>
                      <a:pPr algn="ctr" fontAlgn="b"/>
                      <a:endParaRPr lang="en-US" sz="1200" b="0" i="0" u="none" strike="noStrike">
                        <a:solidFill>
                          <a:srgbClr val="000000"/>
                        </a:solidFill>
                        <a:effectLst/>
                        <a:latin typeface="+mj-lt"/>
                      </a:endParaRPr>
                    </a:p>
                  </a:txBody>
                  <a:tcPr marT="10800" marB="10800" anchor="ctr"/>
                </a:tc>
                <a:extLst>
                  <a:ext uri="{0D108BD9-81ED-4DB2-BD59-A6C34878D82A}">
                    <a16:rowId xmlns:a16="http://schemas.microsoft.com/office/drawing/2014/main" val="2774753779"/>
                  </a:ext>
                </a:extLst>
              </a:tr>
              <a:tr h="124586">
                <a:tc>
                  <a:txBody>
                    <a:bodyPr/>
                    <a:lstStyle/>
                    <a:p>
                      <a:pPr marL="109728" algn="l" fontAlgn="b"/>
                      <a:r>
                        <a:rPr lang="en-US" sz="1200" u="none" strike="noStrike">
                          <a:effectLst/>
                          <a:latin typeface="+mj-lt"/>
                        </a:rPr>
                        <a:t>Low</a:t>
                      </a:r>
                      <a:endParaRPr lang="en-US" sz="1200" b="0" i="0" u="none" strike="noStrike">
                        <a:solidFill>
                          <a:srgbClr val="000000"/>
                        </a:solidFill>
                        <a:effectLst/>
                        <a:latin typeface="+mj-lt"/>
                      </a:endParaRPr>
                    </a:p>
                  </a:txBody>
                  <a:tcPr marL="144000" marT="10800" marB="10800" anchor="ctr"/>
                </a:tc>
                <a:tc>
                  <a:txBody>
                    <a:bodyPr/>
                    <a:lstStyle/>
                    <a:p>
                      <a:pPr algn="ctr" fontAlgn="b"/>
                      <a:r>
                        <a:rPr lang="en-US" sz="1200" u="none" strike="noStrike">
                          <a:effectLst/>
                          <a:latin typeface="+mj-lt"/>
                        </a:rPr>
                        <a:t>6 (60)</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13 (77)</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19 (70)</a:t>
                      </a:r>
                      <a:endParaRPr lang="en-US" sz="1200" b="0" i="0" u="none" strike="noStrike">
                        <a:solidFill>
                          <a:srgbClr val="000000"/>
                        </a:solidFill>
                        <a:effectLst/>
                        <a:latin typeface="+mj-lt"/>
                      </a:endParaRPr>
                    </a:p>
                  </a:txBody>
                  <a:tcPr marT="10800" marB="10800" anchor="ctr"/>
                </a:tc>
                <a:extLst>
                  <a:ext uri="{0D108BD9-81ED-4DB2-BD59-A6C34878D82A}">
                    <a16:rowId xmlns:a16="http://schemas.microsoft.com/office/drawing/2014/main" val="2667341551"/>
                  </a:ext>
                </a:extLst>
              </a:tr>
              <a:tr h="124586">
                <a:tc>
                  <a:txBody>
                    <a:bodyPr/>
                    <a:lstStyle/>
                    <a:p>
                      <a:pPr marL="109728" algn="l" fontAlgn="b"/>
                      <a:r>
                        <a:rPr lang="en-US" sz="1200" u="none" strike="noStrike">
                          <a:effectLst/>
                          <a:latin typeface="+mj-lt"/>
                        </a:rPr>
                        <a:t>Medium</a:t>
                      </a:r>
                      <a:endParaRPr lang="en-US" sz="1200" b="0" i="0" u="none" strike="noStrike">
                        <a:solidFill>
                          <a:srgbClr val="000000"/>
                        </a:solidFill>
                        <a:effectLst/>
                        <a:latin typeface="+mj-lt"/>
                      </a:endParaRPr>
                    </a:p>
                  </a:txBody>
                  <a:tcPr marL="144000" marT="10800" marB="10800" anchor="ctr"/>
                </a:tc>
                <a:tc>
                  <a:txBody>
                    <a:bodyPr/>
                    <a:lstStyle/>
                    <a:p>
                      <a:pPr algn="ctr" fontAlgn="b"/>
                      <a:r>
                        <a:rPr lang="en-US" sz="1200" u="none" strike="noStrike">
                          <a:effectLst/>
                          <a:latin typeface="+mj-lt"/>
                        </a:rPr>
                        <a:t>3 (30)</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2 (12)</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5 (19)</a:t>
                      </a:r>
                      <a:endParaRPr lang="en-US" sz="1200" b="0" i="0" u="none" strike="noStrike">
                        <a:solidFill>
                          <a:srgbClr val="000000"/>
                        </a:solidFill>
                        <a:effectLst/>
                        <a:latin typeface="+mj-lt"/>
                      </a:endParaRPr>
                    </a:p>
                  </a:txBody>
                  <a:tcPr marT="10800" marB="10800" anchor="ctr"/>
                </a:tc>
                <a:extLst>
                  <a:ext uri="{0D108BD9-81ED-4DB2-BD59-A6C34878D82A}">
                    <a16:rowId xmlns:a16="http://schemas.microsoft.com/office/drawing/2014/main" val="1592458851"/>
                  </a:ext>
                </a:extLst>
              </a:tr>
              <a:tr h="124586">
                <a:tc>
                  <a:txBody>
                    <a:bodyPr/>
                    <a:lstStyle/>
                    <a:p>
                      <a:pPr marL="109728" algn="l" fontAlgn="b"/>
                      <a:r>
                        <a:rPr lang="en-US" sz="1200" u="none" strike="noStrike">
                          <a:effectLst/>
                          <a:latin typeface="+mj-lt"/>
                        </a:rPr>
                        <a:t>High</a:t>
                      </a:r>
                      <a:endParaRPr lang="en-US" sz="1200" b="0" i="0" u="none" strike="noStrike">
                        <a:solidFill>
                          <a:srgbClr val="000000"/>
                        </a:solidFill>
                        <a:effectLst/>
                        <a:latin typeface="+mj-lt"/>
                      </a:endParaRPr>
                    </a:p>
                  </a:txBody>
                  <a:tcPr marL="144000" marT="10800" marB="10800" anchor="ctr"/>
                </a:tc>
                <a:tc>
                  <a:txBody>
                    <a:bodyPr/>
                    <a:lstStyle/>
                    <a:p>
                      <a:pPr algn="ctr" fontAlgn="b"/>
                      <a:r>
                        <a:rPr lang="en-US" sz="1200" u="none" strike="noStrike">
                          <a:effectLst/>
                          <a:latin typeface="+mj-lt"/>
                        </a:rPr>
                        <a:t>1 (10)</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2 (12)</a:t>
                      </a:r>
                      <a:endParaRPr lang="en-US" sz="1200" b="0" i="0" u="none" strike="noStrike">
                        <a:solidFill>
                          <a:srgbClr val="000000"/>
                        </a:solidFill>
                        <a:effectLst/>
                        <a:latin typeface="+mj-lt"/>
                      </a:endParaRPr>
                    </a:p>
                  </a:txBody>
                  <a:tcPr marT="10800" marB="10800" anchor="ctr"/>
                </a:tc>
                <a:tc>
                  <a:txBody>
                    <a:bodyPr/>
                    <a:lstStyle/>
                    <a:p>
                      <a:pPr algn="ctr" fontAlgn="b"/>
                      <a:r>
                        <a:rPr lang="en-US" sz="1200" u="none" strike="noStrike">
                          <a:effectLst/>
                          <a:latin typeface="+mj-lt"/>
                        </a:rPr>
                        <a:t>3 (11)</a:t>
                      </a:r>
                      <a:endParaRPr lang="en-US" sz="1200" b="0" i="0" u="none" strike="noStrike">
                        <a:solidFill>
                          <a:srgbClr val="000000"/>
                        </a:solidFill>
                        <a:effectLst/>
                        <a:latin typeface="+mj-lt"/>
                      </a:endParaRPr>
                    </a:p>
                  </a:txBody>
                  <a:tcPr marT="10800" marB="10800" anchor="ctr"/>
                </a:tc>
                <a:extLst>
                  <a:ext uri="{0D108BD9-81ED-4DB2-BD59-A6C34878D82A}">
                    <a16:rowId xmlns:a16="http://schemas.microsoft.com/office/drawing/2014/main" val="498215303"/>
                  </a:ext>
                </a:extLst>
              </a:tr>
            </a:tbl>
          </a:graphicData>
        </a:graphic>
      </p:graphicFrame>
    </p:spTree>
    <p:extLst>
      <p:ext uri="{BB962C8B-B14F-4D97-AF65-F5344CB8AC3E}">
        <p14:creationId xmlns:p14="http://schemas.microsoft.com/office/powerpoint/2010/main" val="178150761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64D738-2AE4-E90E-204A-459946258DF8}"/>
              </a:ext>
            </a:extLst>
          </p:cNvPr>
          <p:cNvSpPr>
            <a:spLocks noGrp="1"/>
          </p:cNvSpPr>
          <p:nvPr>
            <p:ph type="title"/>
          </p:nvPr>
        </p:nvSpPr>
        <p:spPr/>
        <p:txBody>
          <a:bodyPr/>
          <a:lstStyle/>
          <a:p>
            <a:r>
              <a:rPr lang="en-GB" b="0" i="0">
                <a:effectLst/>
                <a:latin typeface="Arial" panose="020B0604020202020204" pitchFamily="34" charset="0"/>
              </a:rPr>
              <a:t>TEAEs reported in ≥10% of all </a:t>
            </a:r>
            <a:r>
              <a:rPr lang="en-GB">
                <a:latin typeface="Arial" panose="020B0604020202020204" pitchFamily="34" charset="0"/>
              </a:rPr>
              <a:t>p</a:t>
            </a:r>
            <a:r>
              <a:rPr lang="en-GB" b="0" i="0">
                <a:effectLst/>
                <a:latin typeface="Arial" panose="020B0604020202020204" pitchFamily="34" charset="0"/>
              </a:rPr>
              <a:t>atients</a:t>
            </a:r>
            <a:endParaRPr lang="en-US"/>
          </a:p>
        </p:txBody>
      </p:sp>
      <p:sp>
        <p:nvSpPr>
          <p:cNvPr id="4" name="Footer Placeholder 3">
            <a:extLst>
              <a:ext uri="{FF2B5EF4-FFF2-40B4-BE49-F238E27FC236}">
                <a16:creationId xmlns:a16="http://schemas.microsoft.com/office/drawing/2014/main" id="{0CD11289-22CF-87CE-4138-7B57D7D56138}"/>
              </a:ext>
            </a:extLst>
          </p:cNvPr>
          <p:cNvSpPr>
            <a:spLocks noGrp="1"/>
          </p:cNvSpPr>
          <p:nvPr>
            <p:ph type="ftr" sz="quarter" idx="13"/>
          </p:nvPr>
        </p:nvSpPr>
        <p:spPr/>
        <p:txBody>
          <a:bodyPr/>
          <a:lstStyle/>
          <a:p>
            <a:r>
              <a:rPr lang="en-US" b="1">
                <a:solidFill>
                  <a:srgbClr val="4E4F4E"/>
                </a:solidFill>
                <a:cs typeface="Arial" panose="020B0604020202020204" pitchFamily="34" charset="0"/>
              </a:rPr>
              <a:t>AE</a:t>
            </a:r>
            <a:r>
              <a:rPr lang="en-US">
                <a:solidFill>
                  <a:srgbClr val="4E4F4E"/>
                </a:solidFill>
                <a:cs typeface="Arial" panose="020B0604020202020204" pitchFamily="34" charset="0"/>
              </a:rPr>
              <a:t>, adverse event; </a:t>
            </a:r>
            <a:r>
              <a:rPr lang="en-US" b="1">
                <a:solidFill>
                  <a:srgbClr val="4E4F4E"/>
                </a:solidFill>
                <a:cs typeface="Arial" panose="020B0604020202020204" pitchFamily="34" charset="0"/>
              </a:rPr>
              <a:t>DLT</a:t>
            </a:r>
            <a:r>
              <a:rPr lang="en-US">
                <a:solidFill>
                  <a:srgbClr val="4E4F4E"/>
                </a:solidFill>
                <a:cs typeface="Arial" panose="020B0604020202020204" pitchFamily="34" charset="0"/>
              </a:rPr>
              <a:t>, </a:t>
            </a:r>
            <a:r>
              <a:rPr lang="en-US" sz="800" b="0" i="0">
                <a:effectLst/>
                <a:latin typeface="Arial" panose="020B0604020202020204" pitchFamily="34" charset="0"/>
              </a:rPr>
              <a:t>dose-limiting</a:t>
            </a:r>
            <a:r>
              <a:rPr lang="en-US" sz="800">
                <a:latin typeface="Times New Roman" panose="02020603050405020304" pitchFamily="18" charset="0"/>
              </a:rPr>
              <a:t> </a:t>
            </a:r>
            <a:r>
              <a:rPr lang="en-US" sz="800" b="0" i="0">
                <a:effectLst/>
                <a:latin typeface="Arial" panose="020B0604020202020204" pitchFamily="34" charset="0"/>
              </a:rPr>
              <a:t>toxicity; </a:t>
            </a:r>
            <a:r>
              <a:rPr lang="en-US" b="1">
                <a:solidFill>
                  <a:srgbClr val="4E4F4E"/>
                </a:solidFill>
                <a:cs typeface="Arial" panose="020B0604020202020204" pitchFamily="34" charset="0"/>
              </a:rPr>
              <a:t>MTD</a:t>
            </a:r>
            <a:r>
              <a:rPr lang="en-US">
                <a:solidFill>
                  <a:srgbClr val="4E4F4E"/>
                </a:solidFill>
                <a:cs typeface="Arial" panose="020B0604020202020204" pitchFamily="34" charset="0"/>
              </a:rPr>
              <a:t>, maximum tolerated dose</a:t>
            </a:r>
            <a:r>
              <a:rPr lang="en-US" sz="800" b="0" i="0">
                <a:effectLst/>
                <a:latin typeface="Arial" panose="020B0604020202020204" pitchFamily="34" charset="0"/>
              </a:rPr>
              <a:t>; </a:t>
            </a:r>
            <a:r>
              <a:rPr lang="en-US" sz="800" b="1" i="0">
                <a:effectLst/>
                <a:latin typeface="Arial" panose="020B0604020202020204" pitchFamily="34" charset="0"/>
              </a:rPr>
              <a:t>TEAE, </a:t>
            </a:r>
            <a:r>
              <a:rPr lang="en-US" sz="800" b="0" i="0">
                <a:effectLst/>
                <a:latin typeface="Arial" panose="020B0604020202020204" pitchFamily="34" charset="0"/>
              </a:rPr>
              <a:t>treatment-emergent </a:t>
            </a:r>
            <a:r>
              <a:rPr lang="en-US">
                <a:latin typeface="Arial" panose="020B0604020202020204" pitchFamily="34" charset="0"/>
              </a:rPr>
              <a:t>AE; </a:t>
            </a:r>
            <a:r>
              <a:rPr lang="en-US" sz="800" b="1" i="0">
                <a:effectLst/>
                <a:latin typeface="Arial" panose="020B0604020202020204" pitchFamily="34" charset="0"/>
              </a:rPr>
              <a:t>TRAE</a:t>
            </a:r>
            <a:r>
              <a:rPr lang="en-US" sz="800" b="0" i="0">
                <a:effectLst/>
                <a:latin typeface="Arial" panose="020B0604020202020204" pitchFamily="34" charset="0"/>
              </a:rPr>
              <a:t>, treatment-related </a:t>
            </a:r>
            <a:r>
              <a:rPr lang="en-US">
                <a:latin typeface="Arial" panose="020B0604020202020204" pitchFamily="34" charset="0"/>
              </a:rPr>
              <a:t>AE</a:t>
            </a:r>
            <a:r>
              <a:rPr lang="en-US" sz="800" b="0" i="0">
                <a:effectLst/>
                <a:latin typeface="Arial" panose="020B0604020202020204" pitchFamily="34" charset="0"/>
              </a:rPr>
              <a:t>.</a:t>
            </a:r>
          </a:p>
          <a:p>
            <a:r>
              <a:rPr lang="en-US" b="1" err="1">
                <a:solidFill>
                  <a:srgbClr val="4E4F4E"/>
                </a:solidFill>
                <a:cs typeface="Arial" panose="020B0604020202020204" pitchFamily="34" charset="0"/>
              </a:rPr>
              <a:t>Kwiatek</a:t>
            </a:r>
            <a:r>
              <a:rPr lang="en-US" b="1">
                <a:solidFill>
                  <a:srgbClr val="4E4F4E"/>
                </a:solidFill>
                <a:cs typeface="Arial" panose="020B0604020202020204" pitchFamily="34" charset="0"/>
              </a:rPr>
              <a:t> et al. Abstract P636 presented at EHA 2023.</a:t>
            </a:r>
            <a:endParaRPr lang="en-GB"/>
          </a:p>
        </p:txBody>
      </p:sp>
      <p:graphicFrame>
        <p:nvGraphicFramePr>
          <p:cNvPr id="5" name="Table 12">
            <a:extLst>
              <a:ext uri="{FF2B5EF4-FFF2-40B4-BE49-F238E27FC236}">
                <a16:creationId xmlns:a16="http://schemas.microsoft.com/office/drawing/2014/main" id="{43DBEF35-2BBD-2714-3955-C79190BE828A}"/>
              </a:ext>
            </a:extLst>
          </p:cNvPr>
          <p:cNvGraphicFramePr>
            <a:graphicFrameLocks noGrp="1"/>
          </p:cNvGraphicFramePr>
          <p:nvPr>
            <p:extLst>
              <p:ext uri="{D42A27DB-BD31-4B8C-83A1-F6EECF244321}">
                <p14:modId xmlns:p14="http://schemas.microsoft.com/office/powerpoint/2010/main" val="3788408567"/>
              </p:ext>
            </p:extLst>
          </p:nvPr>
        </p:nvGraphicFramePr>
        <p:xfrm>
          <a:off x="416532" y="1665289"/>
          <a:ext cx="8524267" cy="3930960"/>
        </p:xfrm>
        <a:graphic>
          <a:graphicData uri="http://schemas.openxmlformats.org/drawingml/2006/table">
            <a:tbl>
              <a:tblPr firstRow="1" bandRow="1">
                <a:tableStyleId>{5C22544A-7EE6-4342-B048-85BDC9FD1C3A}</a:tableStyleId>
              </a:tblPr>
              <a:tblGrid>
                <a:gridCol w="2878927">
                  <a:extLst>
                    <a:ext uri="{9D8B030D-6E8A-4147-A177-3AD203B41FA5}">
                      <a16:colId xmlns:a16="http://schemas.microsoft.com/office/drawing/2014/main" val="512149892"/>
                    </a:ext>
                  </a:extLst>
                </a:gridCol>
                <a:gridCol w="1411335">
                  <a:extLst>
                    <a:ext uri="{9D8B030D-6E8A-4147-A177-3AD203B41FA5}">
                      <a16:colId xmlns:a16="http://schemas.microsoft.com/office/drawing/2014/main" val="3316669796"/>
                    </a:ext>
                  </a:extLst>
                </a:gridCol>
                <a:gridCol w="1411335">
                  <a:extLst>
                    <a:ext uri="{9D8B030D-6E8A-4147-A177-3AD203B41FA5}">
                      <a16:colId xmlns:a16="http://schemas.microsoft.com/office/drawing/2014/main" val="2222981582"/>
                    </a:ext>
                  </a:extLst>
                </a:gridCol>
                <a:gridCol w="1411335">
                  <a:extLst>
                    <a:ext uri="{9D8B030D-6E8A-4147-A177-3AD203B41FA5}">
                      <a16:colId xmlns:a16="http://schemas.microsoft.com/office/drawing/2014/main" val="172400512"/>
                    </a:ext>
                  </a:extLst>
                </a:gridCol>
                <a:gridCol w="1411335">
                  <a:extLst>
                    <a:ext uri="{9D8B030D-6E8A-4147-A177-3AD203B41FA5}">
                      <a16:colId xmlns:a16="http://schemas.microsoft.com/office/drawing/2014/main" val="870953066"/>
                    </a:ext>
                  </a:extLst>
                </a:gridCol>
              </a:tblGrid>
              <a:tr h="0">
                <a:tc>
                  <a:txBody>
                    <a:bodyPr/>
                    <a:lstStyle/>
                    <a:p>
                      <a:pPr algn="l" fontAlgn="b"/>
                      <a:endParaRPr lang="en-US" sz="1400" b="1" i="0" u="none" strike="noStrike">
                        <a:solidFill>
                          <a:schemeClr val="bg1"/>
                        </a:solidFill>
                        <a:effectLst/>
                        <a:latin typeface="+mj-lt"/>
                      </a:endParaRPr>
                    </a:p>
                  </a:txBody>
                  <a:tcPr marL="144000" marT="72000" marB="72000" anchor="ctr">
                    <a:lnB w="12700" cap="flat" cmpd="sng" algn="ctr">
                      <a:noFill/>
                      <a:prstDash val="solid"/>
                      <a:round/>
                      <a:headEnd type="none" w="med" len="med"/>
                      <a:tailEnd type="none" w="med" len="med"/>
                    </a:lnB>
                    <a:solidFill>
                      <a:schemeClr val="accent1"/>
                    </a:solidFill>
                  </a:tcPr>
                </a:tc>
                <a:tc gridSpan="4">
                  <a:txBody>
                    <a:bodyPr/>
                    <a:lstStyle/>
                    <a:p>
                      <a:pPr algn="ctr" fontAlgn="b"/>
                      <a:r>
                        <a:rPr lang="en-GB" sz="1400" b="1" i="0" u="none" strike="noStrike">
                          <a:solidFill>
                            <a:schemeClr val="bg1"/>
                          </a:solidFill>
                          <a:effectLst/>
                          <a:latin typeface="+mj-lt"/>
                        </a:rPr>
                        <a:t>All doses and patients (N=27)</a:t>
                      </a:r>
                    </a:p>
                  </a:txBody>
                  <a:tcPr marT="72000" marB="72000" anchor="ctr">
                    <a:lnB w="12700" cap="flat" cmpd="sng" algn="ctr">
                      <a:solidFill>
                        <a:schemeClr val="bg1"/>
                      </a:solidFill>
                      <a:prstDash val="solid"/>
                      <a:round/>
                      <a:headEnd type="none" w="med" len="med"/>
                      <a:tailEnd type="none" w="med" len="med"/>
                    </a:lnB>
                    <a:solidFill>
                      <a:schemeClr val="accent1"/>
                    </a:solidFill>
                  </a:tcPr>
                </a:tc>
                <a:tc hMerge="1">
                  <a:txBody>
                    <a:bodyPr/>
                    <a:lstStyle/>
                    <a:p>
                      <a:pPr algn="l" fontAlgn="b"/>
                      <a:endParaRPr lang="en-US" sz="1100" b="1" i="0" u="none" strike="noStrike">
                        <a:solidFill>
                          <a:schemeClr val="bg1"/>
                        </a:solidFill>
                        <a:effectLst/>
                        <a:latin typeface="Calibri" panose="020F0502020204030204" pitchFamily="34" charset="0"/>
                      </a:endParaRPr>
                    </a:p>
                  </a:txBody>
                  <a:tcPr marL="9525" marR="9525" marT="9525" marB="0" anchor="b">
                    <a:lnB w="12700" cap="flat" cmpd="sng" algn="ctr">
                      <a:solidFill>
                        <a:schemeClr val="bg1"/>
                      </a:solidFill>
                      <a:prstDash val="solid"/>
                      <a:round/>
                      <a:headEnd type="none" w="med" len="med"/>
                      <a:tailEnd type="none" w="med" len="med"/>
                    </a:lnB>
                    <a:solidFill>
                      <a:schemeClr val="accent1"/>
                    </a:solidFill>
                  </a:tcPr>
                </a:tc>
                <a:tc hMerge="1">
                  <a:txBody>
                    <a:bodyPr/>
                    <a:lstStyle/>
                    <a:p>
                      <a:pPr algn="l" fontAlgn="b"/>
                      <a:endParaRPr lang="en-US" sz="1100" b="1" i="0" u="none" strike="noStrike">
                        <a:solidFill>
                          <a:schemeClr val="bg1"/>
                        </a:solidFill>
                        <a:effectLst/>
                        <a:latin typeface="Calibri" panose="020F0502020204030204" pitchFamily="34" charset="0"/>
                      </a:endParaRPr>
                    </a:p>
                  </a:txBody>
                  <a:tcPr marL="9525" marR="9525" marT="9525" marB="0" anchor="b">
                    <a:lnB w="12700" cap="flat" cmpd="sng" algn="ctr">
                      <a:solidFill>
                        <a:schemeClr val="bg1"/>
                      </a:solidFill>
                      <a:prstDash val="solid"/>
                      <a:round/>
                      <a:headEnd type="none" w="med" len="med"/>
                      <a:tailEnd type="none" w="med" len="med"/>
                    </a:lnB>
                    <a:solidFill>
                      <a:schemeClr val="accent1"/>
                    </a:solidFill>
                  </a:tcPr>
                </a:tc>
                <a:tc hMerge="1">
                  <a:txBody>
                    <a:bodyPr/>
                    <a:lstStyle/>
                    <a:p>
                      <a:pPr algn="l" fontAlgn="b"/>
                      <a:endParaRPr lang="en-US" sz="1100" b="1" i="0" u="none" strike="noStrike">
                        <a:solidFill>
                          <a:schemeClr val="bg1"/>
                        </a:solidFill>
                        <a:effectLst/>
                        <a:latin typeface="Calibri" panose="020F0502020204030204" pitchFamily="34" charset="0"/>
                      </a:endParaRPr>
                    </a:p>
                  </a:txBody>
                  <a:tcPr marL="9525" marR="9525" marT="9525" marB="0" anchor="b">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310450274"/>
                  </a:ext>
                </a:extLst>
              </a:tr>
              <a:tr h="0">
                <a:tc>
                  <a:txBody>
                    <a:bodyPr/>
                    <a:lstStyle/>
                    <a:p>
                      <a:pPr algn="l" fontAlgn="b"/>
                      <a:endParaRPr lang="en-US" sz="1400" b="1" i="0" u="none" strike="noStrike">
                        <a:solidFill>
                          <a:schemeClr val="bg1"/>
                        </a:solidFill>
                        <a:effectLst/>
                        <a:latin typeface="+mj-lt"/>
                      </a:endParaRPr>
                    </a:p>
                  </a:txBody>
                  <a:tcPr marL="144000" marT="72000" marB="72000" anchor="ctr">
                    <a:lnT w="12700" cap="flat" cmpd="sng" algn="ctr">
                      <a:noFill/>
                      <a:prstDash val="solid"/>
                      <a:round/>
                      <a:headEnd type="none" w="med" len="med"/>
                      <a:tailEnd type="none" w="med" len="med"/>
                    </a:lnT>
                    <a:lnB w="12700" cmpd="sng">
                      <a:noFill/>
                    </a:lnB>
                    <a:solidFill>
                      <a:schemeClr val="accent1"/>
                    </a:solidFill>
                  </a:tcPr>
                </a:tc>
                <a:tc gridSpan="2">
                  <a:txBody>
                    <a:bodyPr/>
                    <a:lstStyle/>
                    <a:p>
                      <a:pPr algn="ctr" fontAlgn="b"/>
                      <a:r>
                        <a:rPr lang="en-US" sz="1400" b="1" i="0" u="none" strike="noStrike">
                          <a:solidFill>
                            <a:schemeClr val="bg1"/>
                          </a:solidFill>
                          <a:effectLst/>
                          <a:latin typeface="+mj-lt"/>
                        </a:rPr>
                        <a:t>Treatment-emergent AEs, n (%)</a:t>
                      </a:r>
                    </a:p>
                  </a:txBody>
                  <a:tcPr marT="72000" marB="72000" anchor="ctr">
                    <a:lnT w="12700" cap="flat" cmpd="sng" algn="ctr">
                      <a:solidFill>
                        <a:schemeClr val="bg1"/>
                      </a:solidFill>
                      <a:prstDash val="solid"/>
                      <a:round/>
                      <a:headEnd type="none" w="med" len="med"/>
                      <a:tailEnd type="none" w="med" len="med"/>
                    </a:lnT>
                    <a:solidFill>
                      <a:schemeClr val="accent1"/>
                    </a:solidFill>
                  </a:tcPr>
                </a:tc>
                <a:tc hMerge="1">
                  <a:txBody>
                    <a:bodyPr/>
                    <a:lstStyle/>
                    <a:p>
                      <a:pPr algn="l" fontAlgn="b"/>
                      <a:endParaRPr lang="en-US" sz="1100" b="1" i="0" u="none" strike="noStrike">
                        <a:solidFill>
                          <a:schemeClr val="bg1"/>
                        </a:solidFill>
                        <a:effectLst/>
                        <a:latin typeface="Calibri" panose="020F0502020204030204" pitchFamily="34" charset="0"/>
                      </a:endParaRPr>
                    </a:p>
                  </a:txBody>
                  <a:tcPr marL="9525" marR="9525" marT="9525" marB="0" anchor="b">
                    <a:lnT w="12700" cap="flat" cmpd="sng" algn="ctr">
                      <a:solidFill>
                        <a:schemeClr val="bg1"/>
                      </a:solidFill>
                      <a:prstDash val="solid"/>
                      <a:round/>
                      <a:headEnd type="none" w="med" len="med"/>
                      <a:tailEnd type="none" w="med" len="med"/>
                    </a:lnT>
                    <a:solidFill>
                      <a:schemeClr val="accent1"/>
                    </a:solidFill>
                  </a:tcPr>
                </a:tc>
                <a:tc gridSpan="2">
                  <a:txBody>
                    <a:bodyPr/>
                    <a:lstStyle/>
                    <a:p>
                      <a:pPr algn="ctr" fontAlgn="b"/>
                      <a:r>
                        <a:rPr lang="en-US" sz="1400" b="1" i="0" u="none" strike="noStrike">
                          <a:solidFill>
                            <a:schemeClr val="bg1"/>
                          </a:solidFill>
                          <a:effectLst/>
                          <a:latin typeface="+mj-lt"/>
                        </a:rPr>
                        <a:t>Treatment-related AEs, n (%)</a:t>
                      </a:r>
                    </a:p>
                  </a:txBody>
                  <a:tcPr marT="72000" marB="72000" anchor="ctr">
                    <a:lnT w="12700" cap="flat" cmpd="sng" algn="ctr">
                      <a:solidFill>
                        <a:schemeClr val="bg1"/>
                      </a:solidFill>
                      <a:prstDash val="solid"/>
                      <a:round/>
                      <a:headEnd type="none" w="med" len="med"/>
                      <a:tailEnd type="none" w="med" len="med"/>
                    </a:lnT>
                    <a:solidFill>
                      <a:schemeClr val="accent1"/>
                    </a:solidFill>
                  </a:tcPr>
                </a:tc>
                <a:tc hMerge="1">
                  <a:txBody>
                    <a:bodyPr/>
                    <a:lstStyle/>
                    <a:p>
                      <a:pPr algn="l" fontAlgn="b"/>
                      <a:endParaRPr lang="en-US" sz="1100" b="1" i="0" u="none" strike="noStrike">
                        <a:solidFill>
                          <a:schemeClr val="bg1"/>
                        </a:solidFill>
                        <a:effectLst/>
                        <a:latin typeface="Calibri" panose="020F0502020204030204" pitchFamily="34" charset="0"/>
                      </a:endParaRPr>
                    </a:p>
                  </a:txBody>
                  <a:tcPr marL="9525" marR="9525" marT="9525" marB="0" anchor="b">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2095747385"/>
                  </a:ext>
                </a:extLst>
              </a:tr>
              <a:tr h="0">
                <a:tc>
                  <a:txBody>
                    <a:bodyPr/>
                    <a:lstStyle/>
                    <a:p>
                      <a:pPr algn="l" fontAlgn="b"/>
                      <a:r>
                        <a:rPr lang="en-US" sz="1400" b="1" i="0" u="none" strike="noStrike">
                          <a:solidFill>
                            <a:schemeClr val="bg1"/>
                          </a:solidFill>
                          <a:effectLst/>
                          <a:latin typeface="+mj-lt"/>
                        </a:rPr>
                        <a:t>Adverse event</a:t>
                      </a:r>
                    </a:p>
                  </a:txBody>
                  <a:tcPr marL="144000" marT="72000" marB="72000" anchor="ctr">
                    <a:lnT w="12700" cmpd="sng">
                      <a:noFill/>
                    </a:lnT>
                    <a:solidFill>
                      <a:schemeClr val="accent1"/>
                    </a:solidFill>
                  </a:tcPr>
                </a:tc>
                <a:tc>
                  <a:txBody>
                    <a:bodyPr/>
                    <a:lstStyle/>
                    <a:p>
                      <a:pPr algn="ctr" fontAlgn="b"/>
                      <a:r>
                        <a:rPr lang="en-US" sz="1400" b="1" i="0" u="none" strike="noStrike">
                          <a:solidFill>
                            <a:schemeClr val="bg1"/>
                          </a:solidFill>
                          <a:effectLst/>
                          <a:latin typeface="+mj-lt"/>
                        </a:rPr>
                        <a:t>Any grade</a:t>
                      </a:r>
                    </a:p>
                  </a:txBody>
                  <a:tcPr marT="72000" marB="72000" anchor="ctr">
                    <a:solidFill>
                      <a:schemeClr val="accent1"/>
                    </a:solidFill>
                  </a:tcPr>
                </a:tc>
                <a:tc>
                  <a:txBody>
                    <a:bodyPr/>
                    <a:lstStyle/>
                    <a:p>
                      <a:pPr algn="ctr" fontAlgn="b"/>
                      <a:r>
                        <a:rPr lang="en-US" sz="1400" b="1" i="0" u="none" strike="noStrike">
                          <a:solidFill>
                            <a:schemeClr val="bg1"/>
                          </a:solidFill>
                          <a:effectLst/>
                          <a:latin typeface="+mj-lt"/>
                        </a:rPr>
                        <a:t>Grade ≥3</a:t>
                      </a:r>
                    </a:p>
                  </a:txBody>
                  <a:tcPr marT="72000" marB="72000" anchor="ctr">
                    <a:solidFill>
                      <a:schemeClr val="accent1"/>
                    </a:solidFill>
                  </a:tcPr>
                </a:tc>
                <a:tc>
                  <a:txBody>
                    <a:bodyPr/>
                    <a:lstStyle/>
                    <a:p>
                      <a:pPr algn="ctr" fontAlgn="b"/>
                      <a:r>
                        <a:rPr lang="en-US" sz="1400" b="1" i="0" u="none" strike="noStrike">
                          <a:solidFill>
                            <a:schemeClr val="bg1"/>
                          </a:solidFill>
                          <a:effectLst/>
                          <a:latin typeface="+mj-lt"/>
                        </a:rPr>
                        <a:t>Any grade</a:t>
                      </a:r>
                    </a:p>
                  </a:txBody>
                  <a:tcPr marT="72000" marB="72000" anchor="ctr">
                    <a:solidFill>
                      <a:schemeClr val="accent1"/>
                    </a:solidFill>
                  </a:tcPr>
                </a:tc>
                <a:tc>
                  <a:txBody>
                    <a:bodyPr/>
                    <a:lstStyle/>
                    <a:p>
                      <a:pPr algn="ctr" fontAlgn="b"/>
                      <a:r>
                        <a:rPr lang="en-US" sz="1400" b="1" i="0" u="none" strike="noStrike">
                          <a:solidFill>
                            <a:schemeClr val="bg1"/>
                          </a:solidFill>
                          <a:effectLst/>
                          <a:latin typeface="+mj-lt"/>
                        </a:rPr>
                        <a:t>Grade ≥3</a:t>
                      </a:r>
                    </a:p>
                  </a:txBody>
                  <a:tcPr marT="72000" marB="72000" anchor="ctr">
                    <a:solidFill>
                      <a:schemeClr val="accent1"/>
                    </a:solidFill>
                  </a:tcPr>
                </a:tc>
                <a:extLst>
                  <a:ext uri="{0D108BD9-81ED-4DB2-BD59-A6C34878D82A}">
                    <a16:rowId xmlns:a16="http://schemas.microsoft.com/office/drawing/2014/main" val="911994862"/>
                  </a:ext>
                </a:extLst>
              </a:tr>
              <a:tr h="0">
                <a:tc>
                  <a:txBody>
                    <a:bodyPr/>
                    <a:lstStyle/>
                    <a:p>
                      <a:pPr algn="l" fontAlgn="b"/>
                      <a:r>
                        <a:rPr lang="en-US" sz="1400" b="0" i="0" u="none" strike="noStrike">
                          <a:solidFill>
                            <a:schemeClr val="tx1"/>
                          </a:solidFill>
                          <a:effectLst/>
                          <a:latin typeface="+mj-lt"/>
                        </a:rPr>
                        <a:t>Fatigue</a:t>
                      </a:r>
                    </a:p>
                  </a:txBody>
                  <a:tcPr marL="144000" marT="72000" marB="72000" anchor="ctr"/>
                </a:tc>
                <a:tc>
                  <a:txBody>
                    <a:bodyPr/>
                    <a:lstStyle/>
                    <a:p>
                      <a:pPr algn="ctr" fontAlgn="b"/>
                      <a:r>
                        <a:rPr lang="en-US" sz="1400" b="0" i="0" u="none" strike="noStrike">
                          <a:solidFill>
                            <a:schemeClr val="tx1"/>
                          </a:solidFill>
                          <a:effectLst/>
                          <a:latin typeface="+mj-lt"/>
                        </a:rPr>
                        <a:t>6 (22)</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extLst>
                  <a:ext uri="{0D108BD9-81ED-4DB2-BD59-A6C34878D82A}">
                    <a16:rowId xmlns:a16="http://schemas.microsoft.com/office/drawing/2014/main" val="819890499"/>
                  </a:ext>
                </a:extLst>
              </a:tr>
              <a:tr h="0">
                <a:tc>
                  <a:txBody>
                    <a:bodyPr/>
                    <a:lstStyle/>
                    <a:p>
                      <a:pPr algn="l" fontAlgn="b"/>
                      <a:r>
                        <a:rPr lang="en-US" sz="1400" b="0" i="0" u="none" strike="noStrike">
                          <a:solidFill>
                            <a:schemeClr val="tx1"/>
                          </a:solidFill>
                          <a:effectLst/>
                          <a:latin typeface="+mj-lt"/>
                        </a:rPr>
                        <a:t>Anemia</a:t>
                      </a:r>
                    </a:p>
                  </a:txBody>
                  <a:tcPr marL="144000" marT="72000" marB="72000" anchor="ctr"/>
                </a:tc>
                <a:tc>
                  <a:txBody>
                    <a:bodyPr/>
                    <a:lstStyle/>
                    <a:p>
                      <a:pPr algn="ctr" fontAlgn="b"/>
                      <a:r>
                        <a:rPr lang="en-US" sz="1400" b="0" i="0" u="none" strike="noStrike">
                          <a:solidFill>
                            <a:schemeClr val="tx1"/>
                          </a:solidFill>
                          <a:effectLst/>
                          <a:latin typeface="+mj-lt"/>
                        </a:rPr>
                        <a:t>4 (15)</a:t>
                      </a:r>
                    </a:p>
                  </a:txBody>
                  <a:tcPr marT="72000" marB="72000" anchor="ctr"/>
                </a:tc>
                <a:tc>
                  <a:txBody>
                    <a:bodyPr/>
                    <a:lstStyle/>
                    <a:p>
                      <a:pPr algn="ctr" fontAlgn="b"/>
                      <a:r>
                        <a:rPr lang="en-US" sz="1400" b="0" i="0" u="none" strike="noStrike">
                          <a:solidFill>
                            <a:schemeClr val="tx1"/>
                          </a:solidFill>
                          <a:effectLst/>
                          <a:latin typeface="+mj-lt"/>
                        </a:rPr>
                        <a:t>4 (15)</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extLst>
                  <a:ext uri="{0D108BD9-81ED-4DB2-BD59-A6C34878D82A}">
                    <a16:rowId xmlns:a16="http://schemas.microsoft.com/office/drawing/2014/main" val="2476471177"/>
                  </a:ext>
                </a:extLst>
              </a:tr>
              <a:tr h="0">
                <a:tc>
                  <a:txBody>
                    <a:bodyPr/>
                    <a:lstStyle/>
                    <a:p>
                      <a:pPr algn="l" fontAlgn="b"/>
                      <a:r>
                        <a:rPr lang="en-US" sz="1400" b="0" i="0" u="none" strike="noStrike">
                          <a:solidFill>
                            <a:schemeClr val="tx1"/>
                          </a:solidFill>
                          <a:effectLst/>
                          <a:latin typeface="+mj-lt"/>
                        </a:rPr>
                        <a:t>COVID-19</a:t>
                      </a:r>
                    </a:p>
                  </a:txBody>
                  <a:tcPr marL="144000" marT="72000" marB="72000" anchor="ctr"/>
                </a:tc>
                <a:tc>
                  <a:txBody>
                    <a:bodyPr/>
                    <a:lstStyle/>
                    <a:p>
                      <a:pPr algn="ctr" fontAlgn="b"/>
                      <a:r>
                        <a:rPr lang="en-US" sz="1400" b="0" i="0" u="none" strike="noStrike">
                          <a:solidFill>
                            <a:schemeClr val="tx1"/>
                          </a:solidFill>
                          <a:effectLst/>
                          <a:latin typeface="+mj-lt"/>
                        </a:rPr>
                        <a:t>3 (11)</a:t>
                      </a:r>
                    </a:p>
                  </a:txBody>
                  <a:tcPr marT="72000" marB="72000" anchor="ctr"/>
                </a:tc>
                <a:tc>
                  <a:txBody>
                    <a:bodyPr/>
                    <a:lstStyle/>
                    <a:p>
                      <a:pPr algn="ctr" fontAlgn="b"/>
                      <a:r>
                        <a:rPr lang="en-US" sz="1400" b="0" i="0" u="none" strike="noStrike">
                          <a:solidFill>
                            <a:schemeClr val="tx1"/>
                          </a:solidFill>
                          <a:effectLst/>
                          <a:latin typeface="+mj-lt"/>
                        </a:rPr>
                        <a:t>1 (4)</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extLst>
                  <a:ext uri="{0D108BD9-81ED-4DB2-BD59-A6C34878D82A}">
                    <a16:rowId xmlns:a16="http://schemas.microsoft.com/office/drawing/2014/main" val="3474462198"/>
                  </a:ext>
                </a:extLst>
              </a:tr>
              <a:tr h="0">
                <a:tc>
                  <a:txBody>
                    <a:bodyPr/>
                    <a:lstStyle/>
                    <a:p>
                      <a:pPr algn="l" fontAlgn="b"/>
                      <a:r>
                        <a:rPr lang="en-US" sz="1400" b="0" i="0" u="none" strike="noStrike">
                          <a:solidFill>
                            <a:schemeClr val="tx1"/>
                          </a:solidFill>
                          <a:effectLst/>
                          <a:latin typeface="+mj-lt"/>
                        </a:rPr>
                        <a:t>Decreased appetite</a:t>
                      </a:r>
                    </a:p>
                  </a:txBody>
                  <a:tcPr marL="144000" marT="72000" marB="72000" anchor="ctr"/>
                </a:tc>
                <a:tc>
                  <a:txBody>
                    <a:bodyPr/>
                    <a:lstStyle/>
                    <a:p>
                      <a:pPr algn="ctr" fontAlgn="b"/>
                      <a:r>
                        <a:rPr lang="en-US" sz="1400" b="0" i="0" u="none" strike="noStrike">
                          <a:solidFill>
                            <a:schemeClr val="tx1"/>
                          </a:solidFill>
                          <a:effectLst/>
                          <a:latin typeface="+mj-lt"/>
                        </a:rPr>
                        <a:t>3 (11)</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extLst>
                  <a:ext uri="{0D108BD9-81ED-4DB2-BD59-A6C34878D82A}">
                    <a16:rowId xmlns:a16="http://schemas.microsoft.com/office/drawing/2014/main" val="2449219769"/>
                  </a:ext>
                </a:extLst>
              </a:tr>
              <a:tr h="0">
                <a:tc>
                  <a:txBody>
                    <a:bodyPr/>
                    <a:lstStyle/>
                    <a:p>
                      <a:pPr algn="l" fontAlgn="b"/>
                      <a:r>
                        <a:rPr lang="en-US" sz="1400" b="0" i="0" u="none" strike="noStrike">
                          <a:solidFill>
                            <a:schemeClr val="tx1"/>
                          </a:solidFill>
                          <a:effectLst/>
                          <a:latin typeface="+mj-lt"/>
                        </a:rPr>
                        <a:t>Diarrhea</a:t>
                      </a:r>
                    </a:p>
                  </a:txBody>
                  <a:tcPr marL="144000" marT="72000" marB="72000" anchor="ctr"/>
                </a:tc>
                <a:tc>
                  <a:txBody>
                    <a:bodyPr/>
                    <a:lstStyle/>
                    <a:p>
                      <a:pPr algn="ctr" fontAlgn="b"/>
                      <a:r>
                        <a:rPr lang="en-US" sz="1400" b="0" i="0" u="none" strike="noStrike">
                          <a:solidFill>
                            <a:schemeClr val="tx1"/>
                          </a:solidFill>
                          <a:effectLst/>
                          <a:latin typeface="+mj-lt"/>
                        </a:rPr>
                        <a:t>3 (11)</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extLst>
                  <a:ext uri="{0D108BD9-81ED-4DB2-BD59-A6C34878D82A}">
                    <a16:rowId xmlns:a16="http://schemas.microsoft.com/office/drawing/2014/main" val="2064263829"/>
                  </a:ext>
                </a:extLst>
              </a:tr>
              <a:tr h="0">
                <a:tc>
                  <a:txBody>
                    <a:bodyPr/>
                    <a:lstStyle/>
                    <a:p>
                      <a:pPr algn="l" fontAlgn="b"/>
                      <a:r>
                        <a:rPr lang="en-US" sz="1400" b="0" i="0" u="none" strike="noStrike">
                          <a:solidFill>
                            <a:schemeClr val="tx1"/>
                          </a:solidFill>
                          <a:effectLst/>
                          <a:latin typeface="+mj-lt"/>
                        </a:rPr>
                        <a:t>Nausea</a:t>
                      </a:r>
                    </a:p>
                  </a:txBody>
                  <a:tcPr marL="144000" marT="72000" marB="72000" anchor="ctr"/>
                </a:tc>
                <a:tc>
                  <a:txBody>
                    <a:bodyPr/>
                    <a:lstStyle/>
                    <a:p>
                      <a:pPr algn="ctr" fontAlgn="b"/>
                      <a:r>
                        <a:rPr lang="en-US" sz="1400" b="0" i="0" u="none" strike="noStrike">
                          <a:solidFill>
                            <a:schemeClr val="tx1"/>
                          </a:solidFill>
                          <a:effectLst/>
                          <a:latin typeface="+mj-lt"/>
                        </a:rPr>
                        <a:t>3 (11)</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tc>
                  <a:txBody>
                    <a:bodyPr/>
                    <a:lstStyle/>
                    <a:p>
                      <a:pPr algn="ctr" fontAlgn="b"/>
                      <a:r>
                        <a:rPr lang="en-US" sz="1400" b="0" i="0" u="none" strike="noStrike">
                          <a:solidFill>
                            <a:schemeClr val="tx1"/>
                          </a:solidFill>
                          <a:effectLst/>
                          <a:latin typeface="+mj-lt"/>
                        </a:rPr>
                        <a:t>1 (4)</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extLst>
                  <a:ext uri="{0D108BD9-81ED-4DB2-BD59-A6C34878D82A}">
                    <a16:rowId xmlns:a16="http://schemas.microsoft.com/office/drawing/2014/main" val="426762797"/>
                  </a:ext>
                </a:extLst>
              </a:tr>
              <a:tr h="0">
                <a:tc>
                  <a:txBody>
                    <a:bodyPr/>
                    <a:lstStyle/>
                    <a:p>
                      <a:pPr algn="l" fontAlgn="b"/>
                      <a:r>
                        <a:rPr lang="en-US" sz="1400" b="0" i="0" u="none" strike="noStrike">
                          <a:solidFill>
                            <a:schemeClr val="tx1"/>
                          </a:solidFill>
                          <a:effectLst/>
                          <a:latin typeface="+mj-lt"/>
                        </a:rPr>
                        <a:t>Night sweats</a:t>
                      </a:r>
                    </a:p>
                  </a:txBody>
                  <a:tcPr marL="144000" marT="72000" marB="72000" anchor="ctr"/>
                </a:tc>
                <a:tc>
                  <a:txBody>
                    <a:bodyPr/>
                    <a:lstStyle/>
                    <a:p>
                      <a:pPr algn="ctr" fontAlgn="b"/>
                      <a:r>
                        <a:rPr lang="en-US" sz="1400" b="0" i="0" u="none" strike="noStrike">
                          <a:solidFill>
                            <a:schemeClr val="tx1"/>
                          </a:solidFill>
                          <a:effectLst/>
                          <a:latin typeface="+mj-lt"/>
                        </a:rPr>
                        <a:t>3 (11)</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extLst>
                  <a:ext uri="{0D108BD9-81ED-4DB2-BD59-A6C34878D82A}">
                    <a16:rowId xmlns:a16="http://schemas.microsoft.com/office/drawing/2014/main" val="1305174986"/>
                  </a:ext>
                </a:extLst>
              </a:tr>
              <a:tr h="0">
                <a:tc>
                  <a:txBody>
                    <a:bodyPr/>
                    <a:lstStyle/>
                    <a:p>
                      <a:pPr algn="l" fontAlgn="b"/>
                      <a:r>
                        <a:rPr lang="en-US" sz="1400" b="0" i="0" u="none" strike="noStrike">
                          <a:solidFill>
                            <a:schemeClr val="tx1"/>
                          </a:solidFill>
                          <a:effectLst/>
                          <a:latin typeface="+mj-lt"/>
                        </a:rPr>
                        <a:t>Rash</a:t>
                      </a:r>
                    </a:p>
                  </a:txBody>
                  <a:tcPr marL="144000" marT="72000" marB="72000" anchor="ctr"/>
                </a:tc>
                <a:tc>
                  <a:txBody>
                    <a:bodyPr/>
                    <a:lstStyle/>
                    <a:p>
                      <a:pPr algn="ctr" fontAlgn="b"/>
                      <a:r>
                        <a:rPr lang="en-US" sz="1400" b="0" i="0" u="none" strike="noStrike">
                          <a:solidFill>
                            <a:schemeClr val="tx1"/>
                          </a:solidFill>
                          <a:effectLst/>
                          <a:latin typeface="+mj-lt"/>
                        </a:rPr>
                        <a:t>3 (11)</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tc>
                  <a:txBody>
                    <a:bodyPr/>
                    <a:lstStyle/>
                    <a:p>
                      <a:pPr algn="ctr" fontAlgn="b"/>
                      <a:r>
                        <a:rPr lang="en-US" sz="1400" b="0" i="0" u="none" strike="noStrike">
                          <a:solidFill>
                            <a:schemeClr val="tx1"/>
                          </a:solidFill>
                          <a:effectLst/>
                          <a:latin typeface="+mj-lt"/>
                        </a:rPr>
                        <a:t>-</a:t>
                      </a:r>
                    </a:p>
                  </a:txBody>
                  <a:tcPr marT="72000" marB="72000" anchor="ctr"/>
                </a:tc>
                <a:extLst>
                  <a:ext uri="{0D108BD9-81ED-4DB2-BD59-A6C34878D82A}">
                    <a16:rowId xmlns:a16="http://schemas.microsoft.com/office/drawing/2014/main" val="1045862001"/>
                  </a:ext>
                </a:extLst>
              </a:tr>
            </a:tbl>
          </a:graphicData>
        </a:graphic>
      </p:graphicFrame>
      <p:sp>
        <p:nvSpPr>
          <p:cNvPr id="6" name="TextBox 5">
            <a:extLst>
              <a:ext uri="{FF2B5EF4-FFF2-40B4-BE49-F238E27FC236}">
                <a16:creationId xmlns:a16="http://schemas.microsoft.com/office/drawing/2014/main" id="{BE995412-F938-41BC-8170-6491957340F8}"/>
              </a:ext>
            </a:extLst>
          </p:cNvPr>
          <p:cNvSpPr txBox="1"/>
          <p:nvPr/>
        </p:nvSpPr>
        <p:spPr>
          <a:xfrm>
            <a:off x="9119630" y="1665288"/>
            <a:ext cx="2664383" cy="3930960"/>
          </a:xfrm>
          <a:prstGeom prst="rect">
            <a:avLst/>
          </a:prstGeom>
          <a:solidFill>
            <a:schemeClr val="bg2"/>
          </a:solidFill>
        </p:spPr>
        <p:txBody>
          <a:bodyPr wrap="square" lIns="144000" tIns="108000" rIns="144000" bIns="108000" rtlCol="0">
            <a:noAutofit/>
          </a:bodyPr>
          <a:lstStyle/>
          <a:p>
            <a:pPr marL="187200" indent="-187200">
              <a:buClr>
                <a:schemeClr val="accent2"/>
              </a:buClr>
              <a:buFont typeface="Arial" panose="020B0604020202020204" pitchFamily="34" charset="0"/>
              <a:buChar char="•"/>
            </a:pPr>
            <a:r>
              <a:rPr lang="en-US" sz="1400" b="0" i="0">
                <a:effectLst/>
                <a:latin typeface="+mj-lt"/>
              </a:rPr>
              <a:t>Median time on treatment was 4.5 months </a:t>
            </a:r>
            <a:br>
              <a:rPr lang="en-US" sz="1400" b="0" i="0">
                <a:effectLst/>
                <a:latin typeface="+mj-lt"/>
              </a:rPr>
            </a:br>
            <a:r>
              <a:rPr lang="en-US" sz="1400" b="0" i="0">
                <a:effectLst/>
                <a:latin typeface="+mj-lt"/>
              </a:rPr>
              <a:t>(range, 0.5-11)</a:t>
            </a:r>
            <a:endParaRPr lang="en-US" sz="1400">
              <a:latin typeface="+mj-lt"/>
            </a:endParaRPr>
          </a:p>
          <a:p>
            <a:pPr marL="187200" indent="-187200">
              <a:buClr>
                <a:schemeClr val="accent2"/>
              </a:buClr>
              <a:buFont typeface="Arial" panose="020B0604020202020204" pitchFamily="34" charset="0"/>
              <a:buChar char="•"/>
            </a:pPr>
            <a:r>
              <a:rPr lang="en-US" sz="1400" b="0" i="0">
                <a:effectLst/>
                <a:latin typeface="+mj-lt"/>
              </a:rPr>
              <a:t>No DLT was observed and MTD not reached</a:t>
            </a:r>
            <a:endParaRPr lang="en-US" sz="1400">
              <a:latin typeface="+mj-lt"/>
            </a:endParaRPr>
          </a:p>
          <a:p>
            <a:pPr marL="187200" indent="-187200">
              <a:buClr>
                <a:schemeClr val="accent2"/>
              </a:buClr>
              <a:buFont typeface="Arial" panose="020B0604020202020204" pitchFamily="34" charset="0"/>
              <a:buChar char="•"/>
            </a:pPr>
            <a:r>
              <a:rPr lang="en-US" sz="1400" b="0" i="0">
                <a:effectLst/>
                <a:latin typeface="+mj-lt"/>
              </a:rPr>
              <a:t>Tumor lysis syndrome was not observed</a:t>
            </a:r>
            <a:endParaRPr lang="en-US" sz="1400">
              <a:latin typeface="+mj-lt"/>
            </a:endParaRPr>
          </a:p>
          <a:p>
            <a:pPr marL="187200" indent="-187200">
              <a:spcAft>
                <a:spcPts val="600"/>
              </a:spcAft>
              <a:buClr>
                <a:schemeClr val="accent2"/>
              </a:buClr>
              <a:buFont typeface="Arial" panose="020B0604020202020204" pitchFamily="34" charset="0"/>
              <a:buChar char="•"/>
            </a:pPr>
            <a:r>
              <a:rPr lang="en-US" sz="1400" b="0" i="0">
                <a:effectLst/>
                <a:latin typeface="+mj-lt"/>
              </a:rPr>
              <a:t>Other TRAEs were: </a:t>
            </a:r>
          </a:p>
          <a:p>
            <a:pPr marL="407988" lvl="1" indent="-225425">
              <a:buClr>
                <a:schemeClr val="accent2"/>
              </a:buClr>
              <a:buFont typeface="Arial" panose="020B0604020202020204" pitchFamily="34" charset="0"/>
              <a:buChar char="•"/>
            </a:pPr>
            <a:r>
              <a:rPr lang="en-US" sz="1400" b="0" i="0">
                <a:effectLst/>
                <a:latin typeface="+mj-lt"/>
              </a:rPr>
              <a:t>increased amylase (n=1)</a:t>
            </a:r>
          </a:p>
          <a:p>
            <a:pPr marL="407988" lvl="1" indent="-225425">
              <a:buClr>
                <a:schemeClr val="accent2"/>
              </a:buClr>
              <a:buFont typeface="Arial" panose="020B0604020202020204" pitchFamily="34" charset="0"/>
              <a:buChar char="•"/>
            </a:pPr>
            <a:r>
              <a:rPr lang="en-US" sz="1400" b="0" i="0">
                <a:effectLst/>
                <a:latin typeface="+mj-lt"/>
              </a:rPr>
              <a:t>erythema (n=1)</a:t>
            </a:r>
          </a:p>
          <a:p>
            <a:pPr marL="407988" lvl="1" indent="-225425">
              <a:buClr>
                <a:schemeClr val="accent2"/>
              </a:buClr>
              <a:buFont typeface="Arial" panose="020B0604020202020204" pitchFamily="34" charset="0"/>
              <a:buChar char="•"/>
            </a:pPr>
            <a:r>
              <a:rPr lang="en-US" sz="1400" b="0" i="0">
                <a:effectLst/>
                <a:latin typeface="+mj-lt"/>
              </a:rPr>
              <a:t>herpes</a:t>
            </a:r>
            <a:r>
              <a:rPr lang="en-US" sz="1400">
                <a:latin typeface="+mj-lt"/>
              </a:rPr>
              <a:t> </a:t>
            </a:r>
            <a:r>
              <a:rPr lang="en-US" sz="1400" b="0" i="0">
                <a:effectLst/>
                <a:latin typeface="+mj-lt"/>
              </a:rPr>
              <a:t>zoster (n=1)</a:t>
            </a:r>
          </a:p>
          <a:p>
            <a:pPr marL="407988" lvl="1" indent="-225425">
              <a:buClr>
                <a:schemeClr val="accent2"/>
              </a:buClr>
              <a:buFont typeface="Arial" panose="020B0604020202020204" pitchFamily="34" charset="0"/>
              <a:buChar char="•"/>
            </a:pPr>
            <a:r>
              <a:rPr lang="en-US" sz="1400" b="0" i="0">
                <a:effectLst/>
                <a:latin typeface="+mj-lt"/>
              </a:rPr>
              <a:t>neuralgia (n=1) </a:t>
            </a:r>
            <a:br>
              <a:rPr lang="en-US" sz="1400" b="0" i="0">
                <a:effectLst/>
                <a:latin typeface="+mj-lt"/>
              </a:rPr>
            </a:br>
            <a:r>
              <a:rPr lang="en-US" sz="1400" b="0" i="0">
                <a:effectLst/>
                <a:latin typeface="+mj-lt"/>
              </a:rPr>
              <a:t>(grade 1-2)</a:t>
            </a:r>
          </a:p>
          <a:p>
            <a:pPr marL="407988" lvl="1" indent="-225425">
              <a:buClr>
                <a:schemeClr val="accent2"/>
              </a:buClr>
              <a:buFont typeface="Arial" panose="020B0604020202020204" pitchFamily="34" charset="0"/>
              <a:buChar char="•"/>
            </a:pPr>
            <a:r>
              <a:rPr lang="en-US" sz="1400" b="0" i="0">
                <a:effectLst/>
                <a:latin typeface="+mj-lt"/>
              </a:rPr>
              <a:t>syncope (n=1) (grade 3)</a:t>
            </a:r>
            <a:endParaRPr lang="en-US" sz="1400">
              <a:latin typeface="+mj-lt"/>
            </a:endParaRPr>
          </a:p>
          <a:p>
            <a:pPr marL="187200" indent="-187200">
              <a:spcBef>
                <a:spcPts val="600"/>
              </a:spcBef>
              <a:buClr>
                <a:schemeClr val="accent2"/>
              </a:buClr>
              <a:buFont typeface="Arial" panose="020B0604020202020204" pitchFamily="34" charset="0"/>
              <a:buChar char="•"/>
            </a:pPr>
            <a:r>
              <a:rPr lang="en-US" sz="1400" b="0" i="0">
                <a:effectLst/>
                <a:latin typeface="+mj-lt"/>
              </a:rPr>
              <a:t>No patient discontinued due to TRAEs</a:t>
            </a:r>
            <a:endParaRPr lang="en-US" sz="1400">
              <a:latin typeface="+mj-lt"/>
            </a:endParaRPr>
          </a:p>
        </p:txBody>
      </p:sp>
    </p:spTree>
    <p:extLst>
      <p:ext uri="{BB962C8B-B14F-4D97-AF65-F5344CB8AC3E}">
        <p14:creationId xmlns:p14="http://schemas.microsoft.com/office/powerpoint/2010/main" val="1507011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5793-2AFB-5707-9E7E-39D6D05C76F1}"/>
              </a:ext>
            </a:extLst>
          </p:cNvPr>
          <p:cNvSpPr>
            <a:spLocks noGrp="1"/>
          </p:cNvSpPr>
          <p:nvPr>
            <p:ph type="title"/>
          </p:nvPr>
        </p:nvSpPr>
        <p:spPr/>
        <p:txBody>
          <a:bodyPr/>
          <a:lstStyle/>
          <a:p>
            <a:r>
              <a:rPr lang="en-US"/>
              <a:t>Congress dates </a:t>
            </a:r>
          </a:p>
        </p:txBody>
      </p:sp>
      <p:sp>
        <p:nvSpPr>
          <p:cNvPr id="3" name="Footer Placeholder 2">
            <a:extLst>
              <a:ext uri="{FF2B5EF4-FFF2-40B4-BE49-F238E27FC236}">
                <a16:creationId xmlns:a16="http://schemas.microsoft.com/office/drawing/2014/main" id="{207ADB5B-18D4-AF11-6057-65D61CA4C768}"/>
              </a:ext>
            </a:extLst>
          </p:cNvPr>
          <p:cNvSpPr>
            <a:spLocks noGrp="1"/>
          </p:cNvSpPr>
          <p:nvPr>
            <p:ph type="ftr" sz="quarter" idx="10"/>
          </p:nvPr>
        </p:nvSpPr>
        <p:spPr/>
        <p:txBody>
          <a:bodyPr/>
          <a:lstStyle/>
          <a:p>
            <a:endParaRPr lang="en-GB"/>
          </a:p>
        </p:txBody>
      </p:sp>
      <p:sp>
        <p:nvSpPr>
          <p:cNvPr id="4" name="Text Placeholder 3">
            <a:extLst>
              <a:ext uri="{FF2B5EF4-FFF2-40B4-BE49-F238E27FC236}">
                <a16:creationId xmlns:a16="http://schemas.microsoft.com/office/drawing/2014/main" id="{5994D269-F08C-F379-7F22-0DF640A772FC}"/>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91664ADE-79BA-8BC1-1187-B0F004938CF9}"/>
              </a:ext>
            </a:extLst>
          </p:cNvPr>
          <p:cNvSpPr>
            <a:spLocks noGrp="1"/>
          </p:cNvSpPr>
          <p:nvPr>
            <p:ph type="body" sz="quarter" idx="12"/>
          </p:nvPr>
        </p:nvSpPr>
        <p:spPr/>
        <p:txBody>
          <a:bodyPr/>
          <a:lstStyle/>
          <a:p>
            <a:pPr marL="0" indent="0">
              <a:buNone/>
            </a:pPr>
            <a:r>
              <a:rPr lang="en-US"/>
              <a:t>ASCO Annual Meeting 2023: June 2</a:t>
            </a:r>
            <a:r>
              <a:rPr lang="en-US" baseline="30000"/>
              <a:t>nd</a:t>
            </a:r>
            <a:r>
              <a:rPr lang="en-US"/>
              <a:t> – June 5</a:t>
            </a:r>
            <a:r>
              <a:rPr lang="en-US" baseline="30000"/>
              <a:t>th</a:t>
            </a:r>
            <a:r>
              <a:rPr lang="en-US"/>
              <a:t> </a:t>
            </a:r>
          </a:p>
        </p:txBody>
      </p:sp>
      <p:sp>
        <p:nvSpPr>
          <p:cNvPr id="6" name="Text Placeholder 5">
            <a:extLst>
              <a:ext uri="{FF2B5EF4-FFF2-40B4-BE49-F238E27FC236}">
                <a16:creationId xmlns:a16="http://schemas.microsoft.com/office/drawing/2014/main" id="{1FF8002B-5A5B-B568-E539-C462817D7644}"/>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AD9B31E4-DDB7-7971-4943-D504979FA6C6}"/>
              </a:ext>
            </a:extLst>
          </p:cNvPr>
          <p:cNvSpPr>
            <a:spLocks noGrp="1"/>
          </p:cNvSpPr>
          <p:nvPr>
            <p:ph type="body" sz="quarter" idx="14"/>
          </p:nvPr>
        </p:nvSpPr>
        <p:spPr/>
        <p:txBody>
          <a:bodyPr/>
          <a:lstStyle/>
          <a:p>
            <a:pPr marL="0" indent="0">
              <a:buNone/>
            </a:pPr>
            <a:r>
              <a:rPr lang="en-US"/>
              <a:t>EHA2023 Hybrid Congress: June 8</a:t>
            </a:r>
            <a:r>
              <a:rPr lang="en-US" baseline="30000"/>
              <a:t>th</a:t>
            </a:r>
            <a:r>
              <a:rPr lang="en-US"/>
              <a:t> – June 11</a:t>
            </a:r>
            <a:r>
              <a:rPr lang="en-US" baseline="30000"/>
              <a:t>th</a:t>
            </a:r>
            <a:r>
              <a:rPr lang="en-US"/>
              <a:t> </a:t>
            </a:r>
          </a:p>
        </p:txBody>
      </p:sp>
      <p:sp>
        <p:nvSpPr>
          <p:cNvPr id="8" name="Text Placeholder 7">
            <a:extLst>
              <a:ext uri="{FF2B5EF4-FFF2-40B4-BE49-F238E27FC236}">
                <a16:creationId xmlns:a16="http://schemas.microsoft.com/office/drawing/2014/main" id="{91B6D1F2-D23D-F3DE-0C5E-942C9E87233D}"/>
              </a:ext>
            </a:extLst>
          </p:cNvPr>
          <p:cNvSpPr>
            <a:spLocks noGrp="1"/>
          </p:cNvSpPr>
          <p:nvPr>
            <p:ph type="body" sz="quarter" idx="15"/>
          </p:nvPr>
        </p:nvSpPr>
        <p:spPr/>
        <p:txBody>
          <a:bodyPr/>
          <a:lstStyle/>
          <a:p>
            <a:endParaRPr lang="en-US"/>
          </a:p>
        </p:txBody>
      </p:sp>
      <p:sp>
        <p:nvSpPr>
          <p:cNvPr id="9" name="Text Placeholder 8">
            <a:extLst>
              <a:ext uri="{FF2B5EF4-FFF2-40B4-BE49-F238E27FC236}">
                <a16:creationId xmlns:a16="http://schemas.microsoft.com/office/drawing/2014/main" id="{21128C3A-9E14-03B7-AACE-3E5F98B35F48}"/>
              </a:ext>
            </a:extLst>
          </p:cNvPr>
          <p:cNvSpPr>
            <a:spLocks noGrp="1"/>
          </p:cNvSpPr>
          <p:nvPr>
            <p:ph type="body" sz="quarter" idx="16"/>
          </p:nvPr>
        </p:nvSpPr>
        <p:spPr/>
        <p:txBody>
          <a:bodyPr/>
          <a:lstStyle/>
          <a:p>
            <a:pPr marL="0" indent="0">
              <a:buNone/>
            </a:pPr>
            <a:r>
              <a:rPr lang="en-US"/>
              <a:t>17-ICML: June 13</a:t>
            </a:r>
            <a:r>
              <a:rPr lang="en-US" baseline="30000"/>
              <a:t>th</a:t>
            </a:r>
            <a:r>
              <a:rPr lang="en-US"/>
              <a:t> – June 7</a:t>
            </a:r>
            <a:r>
              <a:rPr lang="en-US" baseline="30000"/>
              <a:t>th</a:t>
            </a:r>
            <a:r>
              <a:rPr lang="en-US"/>
              <a:t> </a:t>
            </a:r>
          </a:p>
        </p:txBody>
      </p:sp>
    </p:spTree>
    <p:extLst>
      <p:ext uri="{BB962C8B-B14F-4D97-AF65-F5344CB8AC3E}">
        <p14:creationId xmlns:p14="http://schemas.microsoft.com/office/powerpoint/2010/main" val="4249379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C64A8D-43DC-A95C-291D-333311422D4A}"/>
              </a:ext>
            </a:extLst>
          </p:cNvPr>
          <p:cNvSpPr>
            <a:spLocks noGrp="1"/>
          </p:cNvSpPr>
          <p:nvPr>
            <p:ph type="title"/>
          </p:nvPr>
        </p:nvSpPr>
        <p:spPr/>
        <p:txBody>
          <a:bodyPr/>
          <a:lstStyle/>
          <a:p>
            <a:r>
              <a:rPr lang="en-US"/>
              <a:t>Treatment </a:t>
            </a:r>
            <a:r>
              <a:rPr lang="en-US" err="1"/>
              <a:t>reinitiation</a:t>
            </a:r>
            <a:r>
              <a:rPr lang="en-US"/>
              <a:t> in arm B </a:t>
            </a:r>
          </a:p>
        </p:txBody>
      </p:sp>
      <p:sp>
        <p:nvSpPr>
          <p:cNvPr id="4" name="Footer Placeholder 3">
            <a:extLst>
              <a:ext uri="{FF2B5EF4-FFF2-40B4-BE49-F238E27FC236}">
                <a16:creationId xmlns:a16="http://schemas.microsoft.com/office/drawing/2014/main" id="{4ADC2863-61C7-685D-D8E9-6A504610D6D8}"/>
              </a:ext>
            </a:extLst>
          </p:cNvPr>
          <p:cNvSpPr>
            <a:spLocks noGrp="1"/>
          </p:cNvSpPr>
          <p:nvPr>
            <p:ph type="ftr" sz="quarter" idx="13"/>
          </p:nvPr>
        </p:nvSpPr>
        <p:spPr>
          <a:xfrm>
            <a:off x="407989" y="6278572"/>
            <a:ext cx="8532812" cy="385200"/>
          </a:xfrm>
        </p:spPr>
        <p:txBody>
          <a:bodyPr/>
          <a:lstStyle/>
          <a:p>
            <a:r>
              <a:rPr lang="en-US" b="1">
                <a:solidFill>
                  <a:srgbClr val="4E4F4E"/>
                </a:solidFill>
                <a:cs typeface="Arial" panose="020B0604020202020204" pitchFamily="34" charset="0"/>
              </a:rPr>
              <a:t>IBR</a:t>
            </a:r>
            <a:r>
              <a:rPr lang="en-US">
                <a:solidFill>
                  <a:srgbClr val="4E4F4E"/>
                </a:solidFill>
                <a:cs typeface="Arial" panose="020B0604020202020204" pitchFamily="34" charset="0"/>
              </a:rPr>
              <a:t>, ibrutinib; </a:t>
            </a:r>
            <a:r>
              <a:rPr lang="en-US" b="1">
                <a:solidFill>
                  <a:srgbClr val="4E4F4E"/>
                </a:solidFill>
                <a:cs typeface="Arial" panose="020B0604020202020204" pitchFamily="34" charset="0"/>
              </a:rPr>
              <a:t>MRD</a:t>
            </a:r>
            <a:r>
              <a:rPr lang="en-US">
                <a:solidFill>
                  <a:srgbClr val="4E4F4E"/>
                </a:solidFill>
                <a:cs typeface="Arial" panose="020B0604020202020204" pitchFamily="34" charset="0"/>
              </a:rPr>
              <a:t>, minimal residual disease; </a:t>
            </a:r>
            <a:r>
              <a:rPr lang="en-US" b="1" err="1">
                <a:solidFill>
                  <a:srgbClr val="4E4F4E"/>
                </a:solidFill>
                <a:cs typeface="Arial" panose="020B0604020202020204" pitchFamily="34" charset="0"/>
              </a:rPr>
              <a:t>uMRD</a:t>
            </a:r>
            <a:r>
              <a:rPr lang="en-US">
                <a:solidFill>
                  <a:srgbClr val="4E4F4E"/>
                </a:solidFill>
                <a:cs typeface="Arial" panose="020B0604020202020204" pitchFamily="34" charset="0"/>
              </a:rPr>
              <a:t>, undetectable minimal residual disease; </a:t>
            </a:r>
            <a:r>
              <a:rPr lang="en-US" b="1">
                <a:solidFill>
                  <a:srgbClr val="4E4F4E"/>
                </a:solidFill>
                <a:cs typeface="Arial" panose="020B0604020202020204" pitchFamily="34" charset="0"/>
              </a:rPr>
              <a:t>VEN</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venetoclax</a:t>
            </a:r>
            <a:r>
              <a:rPr lang="en-US">
                <a:solidFill>
                  <a:srgbClr val="4E4F4E"/>
                </a:solidFill>
                <a:cs typeface="Arial" panose="020B0604020202020204" pitchFamily="34" charset="0"/>
              </a:rPr>
              <a:t>. </a:t>
            </a:r>
          </a:p>
          <a:p>
            <a:r>
              <a:rPr lang="en-US" b="1" err="1">
                <a:solidFill>
                  <a:srgbClr val="4E4F4E"/>
                </a:solidFill>
                <a:cs typeface="Arial" panose="020B0604020202020204" pitchFamily="34" charset="0"/>
              </a:rPr>
              <a:t>Kater</a:t>
            </a:r>
            <a:r>
              <a:rPr lang="en-US" b="1">
                <a:solidFill>
                  <a:srgbClr val="4E4F4E"/>
                </a:solidFill>
                <a:cs typeface="Arial" panose="020B0604020202020204" pitchFamily="34" charset="0"/>
              </a:rPr>
              <a:t> A, et al. Abstract S148 presented at EHA2023.</a:t>
            </a:r>
            <a:endParaRPr lang="en-GB"/>
          </a:p>
        </p:txBody>
      </p:sp>
      <p:sp>
        <p:nvSpPr>
          <p:cNvPr id="7" name="TextBox 6">
            <a:extLst>
              <a:ext uri="{FF2B5EF4-FFF2-40B4-BE49-F238E27FC236}">
                <a16:creationId xmlns:a16="http://schemas.microsoft.com/office/drawing/2014/main" id="{E6DDD00A-C56E-E877-2D82-D7A4EFF8434A}"/>
              </a:ext>
            </a:extLst>
          </p:cNvPr>
          <p:cNvSpPr txBox="1"/>
          <p:nvPr/>
        </p:nvSpPr>
        <p:spPr>
          <a:xfrm>
            <a:off x="423484" y="4954857"/>
            <a:ext cx="5571515" cy="1198800"/>
          </a:xfrm>
          <a:prstGeom prst="rect">
            <a:avLst/>
          </a:prstGeom>
          <a:solidFill>
            <a:schemeClr val="bg2"/>
          </a:solidFill>
          <a:ln>
            <a:noFill/>
          </a:ln>
        </p:spPr>
        <p:txBody>
          <a:bodyPr wrap="square" lIns="91440" tIns="45720" rIns="91440" bIns="45720" rtlCol="0" anchor="t">
            <a:spAutoFit/>
          </a:bodyPr>
          <a:lstStyle/>
          <a:p>
            <a:pPr marL="171450" indent="-171450">
              <a:buClr>
                <a:schemeClr val="accent2"/>
              </a:buClr>
              <a:buFont typeface="Arial" panose="020B0604020202020204" pitchFamily="34" charset="0"/>
              <a:buChar char="•"/>
            </a:pPr>
            <a:r>
              <a:rPr lang="en-US" sz="1200">
                <a:latin typeface="+mj-lt"/>
              </a:rPr>
              <a:t>Over 3 years after start of observation: 19/48 (40%) patients had MRD conversion (≥MRD2) and reinitiated treatment</a:t>
            </a:r>
          </a:p>
          <a:p>
            <a:pPr marL="171450" indent="-171450">
              <a:buClr>
                <a:schemeClr val="accent2"/>
              </a:buClr>
              <a:buFont typeface="Arial" panose="020B0604020202020204" pitchFamily="34" charset="0"/>
              <a:buChar char="•"/>
            </a:pPr>
            <a:r>
              <a:rPr lang="en-US" sz="1200">
                <a:latin typeface="+mj-lt"/>
              </a:rPr>
              <a:t>Median time to MRD conversion – 24 months after start of observation (range 6-35)</a:t>
            </a:r>
            <a:endParaRPr lang="en-US" sz="1200">
              <a:latin typeface="+mj-lt"/>
              <a:cs typeface="Arial"/>
            </a:endParaRPr>
          </a:p>
          <a:p>
            <a:pPr marL="171450" indent="-171450">
              <a:buClr>
                <a:schemeClr val="accent2"/>
              </a:buClr>
              <a:buFont typeface="Arial" panose="020B0604020202020204" pitchFamily="34" charset="0"/>
              <a:buChar char="•"/>
            </a:pPr>
            <a:r>
              <a:rPr lang="en-US" sz="1200">
                <a:latin typeface="+mj-lt"/>
              </a:rPr>
              <a:t>MRD relapsed patients enriched for </a:t>
            </a:r>
            <a:r>
              <a:rPr lang="en-US" sz="1200" i="1">
                <a:latin typeface="+mj-lt"/>
              </a:rPr>
              <a:t>TP53</a:t>
            </a:r>
            <a:r>
              <a:rPr lang="en-US" sz="1200">
                <a:latin typeface="+mj-lt"/>
              </a:rPr>
              <a:t> aberrations and genomic complexity (≥3 aberrations)</a:t>
            </a:r>
            <a:endParaRPr lang="en-US" sz="1200">
              <a:latin typeface="+mj-lt"/>
              <a:cs typeface="Arial"/>
            </a:endParaRPr>
          </a:p>
        </p:txBody>
      </p:sp>
      <p:sp>
        <p:nvSpPr>
          <p:cNvPr id="12" name="TextBox 11">
            <a:extLst>
              <a:ext uri="{FF2B5EF4-FFF2-40B4-BE49-F238E27FC236}">
                <a16:creationId xmlns:a16="http://schemas.microsoft.com/office/drawing/2014/main" id="{EDAD1C6E-E95D-0B56-AE89-F0002059BBBD}"/>
              </a:ext>
            </a:extLst>
          </p:cNvPr>
          <p:cNvSpPr txBox="1"/>
          <p:nvPr/>
        </p:nvSpPr>
        <p:spPr>
          <a:xfrm>
            <a:off x="6212498" y="4954856"/>
            <a:ext cx="5571515" cy="1198800"/>
          </a:xfrm>
          <a:prstGeom prst="rect">
            <a:avLst/>
          </a:prstGeom>
          <a:solidFill>
            <a:schemeClr val="bg2"/>
          </a:solidFill>
          <a:ln>
            <a:noFill/>
          </a:ln>
        </p:spPr>
        <p:txBody>
          <a:bodyPr wrap="square" rtlCol="0">
            <a:noAutofit/>
          </a:bodyPr>
          <a:lstStyle/>
          <a:p>
            <a:pPr marL="171450" indent="-171450">
              <a:buClr>
                <a:schemeClr val="accent2"/>
              </a:buClr>
              <a:buFont typeface="Arial" panose="020B0604020202020204" pitchFamily="34" charset="0"/>
              <a:buChar char="•"/>
            </a:pPr>
            <a:r>
              <a:rPr lang="en-US" sz="1200"/>
              <a:t>From 19 retreated patients </a:t>
            </a:r>
          </a:p>
          <a:p>
            <a:pPr marL="628650" lvl="1" indent="-171450">
              <a:buClr>
                <a:schemeClr val="accent2"/>
              </a:buClr>
              <a:buFont typeface="Arial" panose="020B0604020202020204" pitchFamily="34" charset="0"/>
              <a:buChar char="•"/>
            </a:pPr>
            <a:r>
              <a:rPr lang="en-US" sz="1200"/>
              <a:t>15 progression-free </a:t>
            </a:r>
          </a:p>
          <a:p>
            <a:pPr marL="628650" lvl="1" indent="-171450">
              <a:buClr>
                <a:schemeClr val="accent2"/>
              </a:buClr>
              <a:buFont typeface="Arial" panose="020B0604020202020204" pitchFamily="34" charset="0"/>
              <a:buChar char="•"/>
            </a:pPr>
            <a:r>
              <a:rPr lang="en-US" sz="1200"/>
              <a:t>1 progressive disease </a:t>
            </a:r>
          </a:p>
          <a:p>
            <a:pPr marL="628650" lvl="1" indent="-171450">
              <a:buClr>
                <a:schemeClr val="accent2"/>
              </a:buClr>
              <a:buFont typeface="Arial" panose="020B0604020202020204" pitchFamily="34" charset="0"/>
              <a:buChar char="•"/>
            </a:pPr>
            <a:r>
              <a:rPr lang="en-US" sz="1200"/>
              <a:t>1 death </a:t>
            </a:r>
          </a:p>
          <a:p>
            <a:pPr marL="628650" lvl="1" indent="-171450">
              <a:buClr>
                <a:schemeClr val="accent2"/>
              </a:buClr>
              <a:buFont typeface="Arial" panose="020B0604020202020204" pitchFamily="34" charset="0"/>
              <a:buChar char="•"/>
            </a:pPr>
            <a:r>
              <a:rPr lang="en-US" sz="1200"/>
              <a:t>2 other off protocol (toxicity, other reason)</a:t>
            </a:r>
          </a:p>
        </p:txBody>
      </p:sp>
      <p:graphicFrame>
        <p:nvGraphicFramePr>
          <p:cNvPr id="6" name="Diagramm 5">
            <a:extLst>
              <a:ext uri="{FF2B5EF4-FFF2-40B4-BE49-F238E27FC236}">
                <a16:creationId xmlns:a16="http://schemas.microsoft.com/office/drawing/2014/main" id="{747AD3D3-B978-32A1-A35E-1583A7053344}"/>
              </a:ext>
            </a:extLst>
          </p:cNvPr>
          <p:cNvGraphicFramePr/>
          <p:nvPr>
            <p:extLst>
              <p:ext uri="{D42A27DB-BD31-4B8C-83A1-F6EECF244321}">
                <p14:modId xmlns:p14="http://schemas.microsoft.com/office/powerpoint/2010/main" val="62933935"/>
              </p:ext>
            </p:extLst>
          </p:nvPr>
        </p:nvGraphicFramePr>
        <p:xfrm>
          <a:off x="325284" y="1719535"/>
          <a:ext cx="4716000" cy="344067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feld 7">
            <a:extLst>
              <a:ext uri="{FF2B5EF4-FFF2-40B4-BE49-F238E27FC236}">
                <a16:creationId xmlns:a16="http://schemas.microsoft.com/office/drawing/2014/main" id="{EBED1EEA-02EC-36DB-05E4-9782E1A6924C}"/>
              </a:ext>
            </a:extLst>
          </p:cNvPr>
          <p:cNvSpPr txBox="1"/>
          <p:nvPr/>
        </p:nvSpPr>
        <p:spPr>
          <a:xfrm>
            <a:off x="1059719" y="1903857"/>
            <a:ext cx="1741182" cy="246221"/>
          </a:xfrm>
          <a:prstGeom prst="rect">
            <a:avLst/>
          </a:prstGeom>
          <a:noFill/>
        </p:spPr>
        <p:txBody>
          <a:bodyPr wrap="none" rtlCol="0">
            <a:spAutoFit/>
          </a:bodyPr>
          <a:lstStyle/>
          <a:p>
            <a:pPr algn="ctr"/>
            <a:r>
              <a:rPr lang="de-DE" sz="1000"/>
              <a:t>C15 </a:t>
            </a:r>
            <a:r>
              <a:rPr lang="de-DE" sz="1000" err="1"/>
              <a:t>start</a:t>
            </a:r>
            <a:r>
              <a:rPr lang="de-DE" sz="1000"/>
              <a:t> </a:t>
            </a:r>
            <a:r>
              <a:rPr lang="de-DE" sz="1000" err="1"/>
              <a:t>observation</a:t>
            </a:r>
            <a:r>
              <a:rPr lang="de-DE" sz="1000"/>
              <a:t> N=48</a:t>
            </a:r>
          </a:p>
        </p:txBody>
      </p:sp>
      <p:cxnSp>
        <p:nvCxnSpPr>
          <p:cNvPr id="14" name="Gerade Verbindung mit Pfeil 13">
            <a:extLst>
              <a:ext uri="{FF2B5EF4-FFF2-40B4-BE49-F238E27FC236}">
                <a16:creationId xmlns:a16="http://schemas.microsoft.com/office/drawing/2014/main" id="{DD9C4F08-F92A-2EAA-969A-34A8E18AB056}"/>
              </a:ext>
            </a:extLst>
          </p:cNvPr>
          <p:cNvCxnSpPr/>
          <p:nvPr/>
        </p:nvCxnSpPr>
        <p:spPr>
          <a:xfrm>
            <a:off x="1920418" y="2173154"/>
            <a:ext cx="0" cy="22263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9817666D-EFAA-F208-2496-3496C61C0D6D}"/>
              </a:ext>
            </a:extLst>
          </p:cNvPr>
          <p:cNvCxnSpPr/>
          <p:nvPr/>
        </p:nvCxnSpPr>
        <p:spPr>
          <a:xfrm>
            <a:off x="2532719" y="2151557"/>
            <a:ext cx="0" cy="2300904"/>
          </a:xfrm>
          <a:prstGeom prst="line">
            <a:avLst/>
          </a:prstGeom>
          <a:ln w="19050">
            <a:solidFill>
              <a:schemeClr val="tx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7B0D325C-1E99-13C0-DAA5-FFE2E9117B34}"/>
              </a:ext>
            </a:extLst>
          </p:cNvPr>
          <p:cNvSpPr txBox="1"/>
          <p:nvPr/>
        </p:nvSpPr>
        <p:spPr>
          <a:xfrm>
            <a:off x="2254475" y="3350466"/>
            <a:ext cx="321686" cy="1163017"/>
          </a:xfrm>
          <a:prstGeom prst="rect">
            <a:avLst/>
          </a:prstGeom>
          <a:noFill/>
        </p:spPr>
        <p:txBody>
          <a:bodyPr vert="vert270" wrap="square" rtlCol="0">
            <a:spAutoFit/>
          </a:bodyPr>
          <a:lstStyle/>
          <a:p>
            <a:pPr algn="ctr"/>
            <a:r>
              <a:rPr lang="de-DE" sz="1000" err="1"/>
              <a:t>Month</a:t>
            </a:r>
            <a:r>
              <a:rPr lang="de-DE" sz="1000"/>
              <a:t> 27</a:t>
            </a:r>
          </a:p>
        </p:txBody>
      </p:sp>
      <p:sp>
        <p:nvSpPr>
          <p:cNvPr id="18" name="Textfeld 17">
            <a:extLst>
              <a:ext uri="{FF2B5EF4-FFF2-40B4-BE49-F238E27FC236}">
                <a16:creationId xmlns:a16="http://schemas.microsoft.com/office/drawing/2014/main" id="{5973BD17-0958-010F-0282-FA49720A1F7D}"/>
              </a:ext>
            </a:extLst>
          </p:cNvPr>
          <p:cNvSpPr txBox="1"/>
          <p:nvPr/>
        </p:nvSpPr>
        <p:spPr>
          <a:xfrm>
            <a:off x="1054546" y="3980622"/>
            <a:ext cx="726750" cy="438663"/>
          </a:xfrm>
          <a:prstGeom prst="rect">
            <a:avLst/>
          </a:prstGeom>
          <a:noFill/>
        </p:spPr>
        <p:txBody>
          <a:bodyPr wrap="square" rtlCol="0">
            <a:spAutoFit/>
          </a:bodyPr>
          <a:lstStyle/>
          <a:p>
            <a:r>
              <a:rPr lang="de-DE" sz="1200"/>
              <a:t>N 48</a:t>
            </a:r>
            <a:br>
              <a:rPr lang="de-DE" sz="1200"/>
            </a:br>
            <a:r>
              <a:rPr lang="de-DE" sz="1200"/>
              <a:t>F 19</a:t>
            </a:r>
          </a:p>
        </p:txBody>
      </p:sp>
      <p:pic>
        <p:nvPicPr>
          <p:cNvPr id="21" name="Grafik 20">
            <a:extLst>
              <a:ext uri="{FF2B5EF4-FFF2-40B4-BE49-F238E27FC236}">
                <a16:creationId xmlns:a16="http://schemas.microsoft.com/office/drawing/2014/main" id="{E0A73261-E3A0-1331-63F3-254CBC5DBB2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463" t="53272" r="3785" b="9785"/>
          <a:stretch/>
        </p:blipFill>
        <p:spPr>
          <a:xfrm>
            <a:off x="933174" y="3411930"/>
            <a:ext cx="3557462" cy="1090888"/>
          </a:xfrm>
          <a:prstGeom prst="rect">
            <a:avLst/>
          </a:prstGeom>
        </p:spPr>
      </p:pic>
      <p:sp>
        <p:nvSpPr>
          <p:cNvPr id="22" name="Textfeld 21">
            <a:extLst>
              <a:ext uri="{FF2B5EF4-FFF2-40B4-BE49-F238E27FC236}">
                <a16:creationId xmlns:a16="http://schemas.microsoft.com/office/drawing/2014/main" id="{31A1917D-A7BB-8774-DBB5-31F85A73CAB0}"/>
              </a:ext>
            </a:extLst>
          </p:cNvPr>
          <p:cNvSpPr txBox="1"/>
          <p:nvPr/>
        </p:nvSpPr>
        <p:spPr>
          <a:xfrm>
            <a:off x="672659" y="1997874"/>
            <a:ext cx="255440" cy="246221"/>
          </a:xfrm>
          <a:prstGeom prst="rect">
            <a:avLst/>
          </a:prstGeom>
          <a:solidFill>
            <a:schemeClr val="bg1"/>
          </a:solidFill>
        </p:spPr>
        <p:txBody>
          <a:bodyPr wrap="square" lIns="0" rIns="0" rtlCol="0">
            <a:spAutoFit/>
          </a:bodyPr>
          <a:lstStyle/>
          <a:p>
            <a:pPr algn="r"/>
            <a:r>
              <a:rPr lang="de-DE" sz="1000"/>
              <a:t>1.00</a:t>
            </a:r>
          </a:p>
        </p:txBody>
      </p:sp>
      <p:sp>
        <p:nvSpPr>
          <p:cNvPr id="23" name="Textfeld 22">
            <a:extLst>
              <a:ext uri="{FF2B5EF4-FFF2-40B4-BE49-F238E27FC236}">
                <a16:creationId xmlns:a16="http://schemas.microsoft.com/office/drawing/2014/main" id="{F88AACC5-75E3-1C00-3BF4-1EA289022398}"/>
              </a:ext>
            </a:extLst>
          </p:cNvPr>
          <p:cNvSpPr txBox="1"/>
          <p:nvPr/>
        </p:nvSpPr>
        <p:spPr>
          <a:xfrm>
            <a:off x="672659" y="2577407"/>
            <a:ext cx="255440" cy="246221"/>
          </a:xfrm>
          <a:prstGeom prst="rect">
            <a:avLst/>
          </a:prstGeom>
          <a:solidFill>
            <a:schemeClr val="bg1"/>
          </a:solidFill>
        </p:spPr>
        <p:txBody>
          <a:bodyPr wrap="square" lIns="0" rIns="0" rtlCol="0">
            <a:spAutoFit/>
          </a:bodyPr>
          <a:lstStyle/>
          <a:p>
            <a:pPr algn="r"/>
            <a:r>
              <a:rPr lang="de-DE" sz="1000"/>
              <a:t>0.75</a:t>
            </a:r>
          </a:p>
        </p:txBody>
      </p:sp>
      <p:sp>
        <p:nvSpPr>
          <p:cNvPr id="24" name="Textfeld 23">
            <a:extLst>
              <a:ext uri="{FF2B5EF4-FFF2-40B4-BE49-F238E27FC236}">
                <a16:creationId xmlns:a16="http://schemas.microsoft.com/office/drawing/2014/main" id="{A9BFF9FE-DD48-2C10-E814-8C64C9370F3B}"/>
              </a:ext>
            </a:extLst>
          </p:cNvPr>
          <p:cNvSpPr txBox="1"/>
          <p:nvPr/>
        </p:nvSpPr>
        <p:spPr>
          <a:xfrm>
            <a:off x="672659" y="3156940"/>
            <a:ext cx="255440" cy="246221"/>
          </a:xfrm>
          <a:prstGeom prst="rect">
            <a:avLst/>
          </a:prstGeom>
          <a:solidFill>
            <a:schemeClr val="bg1"/>
          </a:solidFill>
        </p:spPr>
        <p:txBody>
          <a:bodyPr wrap="square" lIns="0" rIns="0" rtlCol="0">
            <a:spAutoFit/>
          </a:bodyPr>
          <a:lstStyle/>
          <a:p>
            <a:pPr algn="r"/>
            <a:r>
              <a:rPr lang="de-DE" sz="1000"/>
              <a:t>0.50</a:t>
            </a:r>
          </a:p>
        </p:txBody>
      </p:sp>
      <p:sp>
        <p:nvSpPr>
          <p:cNvPr id="25" name="Textfeld 24">
            <a:extLst>
              <a:ext uri="{FF2B5EF4-FFF2-40B4-BE49-F238E27FC236}">
                <a16:creationId xmlns:a16="http://schemas.microsoft.com/office/drawing/2014/main" id="{516D5F7B-460B-91DB-5BE8-837BF39CAD50}"/>
              </a:ext>
            </a:extLst>
          </p:cNvPr>
          <p:cNvSpPr txBox="1"/>
          <p:nvPr/>
        </p:nvSpPr>
        <p:spPr>
          <a:xfrm>
            <a:off x="672659" y="3736474"/>
            <a:ext cx="255440" cy="246221"/>
          </a:xfrm>
          <a:prstGeom prst="rect">
            <a:avLst/>
          </a:prstGeom>
          <a:solidFill>
            <a:schemeClr val="bg1"/>
          </a:solidFill>
        </p:spPr>
        <p:txBody>
          <a:bodyPr wrap="square" lIns="0" rIns="0" rtlCol="0">
            <a:spAutoFit/>
          </a:bodyPr>
          <a:lstStyle/>
          <a:p>
            <a:pPr algn="r"/>
            <a:r>
              <a:rPr lang="de-DE" sz="1000"/>
              <a:t>0.25</a:t>
            </a:r>
          </a:p>
        </p:txBody>
      </p:sp>
      <p:sp>
        <p:nvSpPr>
          <p:cNvPr id="26" name="Textfeld 25">
            <a:extLst>
              <a:ext uri="{FF2B5EF4-FFF2-40B4-BE49-F238E27FC236}">
                <a16:creationId xmlns:a16="http://schemas.microsoft.com/office/drawing/2014/main" id="{7FC608C9-E05A-ABD0-3E9B-B575C06E79D3}"/>
              </a:ext>
            </a:extLst>
          </p:cNvPr>
          <p:cNvSpPr txBox="1"/>
          <p:nvPr/>
        </p:nvSpPr>
        <p:spPr>
          <a:xfrm>
            <a:off x="672659" y="4316007"/>
            <a:ext cx="255440" cy="246221"/>
          </a:xfrm>
          <a:prstGeom prst="rect">
            <a:avLst/>
          </a:prstGeom>
          <a:solidFill>
            <a:schemeClr val="bg1"/>
          </a:solidFill>
        </p:spPr>
        <p:txBody>
          <a:bodyPr wrap="square" lIns="0" rIns="0" rtlCol="0">
            <a:spAutoFit/>
          </a:bodyPr>
          <a:lstStyle/>
          <a:p>
            <a:pPr algn="r"/>
            <a:r>
              <a:rPr lang="de-DE" sz="1000"/>
              <a:t>0.00</a:t>
            </a:r>
          </a:p>
        </p:txBody>
      </p:sp>
      <p:sp>
        <p:nvSpPr>
          <p:cNvPr id="28" name="Freihandform: Form 27">
            <a:extLst>
              <a:ext uri="{FF2B5EF4-FFF2-40B4-BE49-F238E27FC236}">
                <a16:creationId xmlns:a16="http://schemas.microsoft.com/office/drawing/2014/main" id="{E79B8F25-144F-3181-5FA7-BE2F202C69F5}"/>
              </a:ext>
            </a:extLst>
          </p:cNvPr>
          <p:cNvSpPr/>
          <p:nvPr/>
        </p:nvSpPr>
        <p:spPr>
          <a:xfrm>
            <a:off x="7072313" y="2443163"/>
            <a:ext cx="2052637" cy="414337"/>
          </a:xfrm>
          <a:custGeom>
            <a:avLst/>
            <a:gdLst>
              <a:gd name="connsiteX0" fmla="*/ 0 w 2052637"/>
              <a:gd name="connsiteY0" fmla="*/ 414337 h 414337"/>
              <a:gd name="connsiteX1" fmla="*/ 171450 w 2052637"/>
              <a:gd name="connsiteY1" fmla="*/ 233362 h 414337"/>
              <a:gd name="connsiteX2" fmla="*/ 1042987 w 2052637"/>
              <a:gd name="connsiteY2" fmla="*/ 290512 h 414337"/>
              <a:gd name="connsiteX3" fmla="*/ 1728787 w 2052637"/>
              <a:gd name="connsiteY3" fmla="*/ 0 h 414337"/>
              <a:gd name="connsiteX4" fmla="*/ 2052637 w 2052637"/>
              <a:gd name="connsiteY4" fmla="*/ 4762 h 41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637" h="414337">
                <a:moveTo>
                  <a:pt x="0" y="414337"/>
                </a:moveTo>
                <a:lnTo>
                  <a:pt x="171450" y="233362"/>
                </a:lnTo>
                <a:lnTo>
                  <a:pt x="1042987" y="290512"/>
                </a:lnTo>
                <a:lnTo>
                  <a:pt x="1728787" y="0"/>
                </a:lnTo>
                <a:lnTo>
                  <a:pt x="2052637" y="4762"/>
                </a:lnTo>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Form 28">
            <a:extLst>
              <a:ext uri="{FF2B5EF4-FFF2-40B4-BE49-F238E27FC236}">
                <a16:creationId xmlns:a16="http://schemas.microsoft.com/office/drawing/2014/main" id="{FF497AA6-BDE7-64CC-6C1A-C8E4D3F6615D}"/>
              </a:ext>
            </a:extLst>
          </p:cNvPr>
          <p:cNvSpPr/>
          <p:nvPr/>
        </p:nvSpPr>
        <p:spPr>
          <a:xfrm>
            <a:off x="7072313" y="2590800"/>
            <a:ext cx="2057400" cy="409575"/>
          </a:xfrm>
          <a:custGeom>
            <a:avLst/>
            <a:gdLst>
              <a:gd name="connsiteX0" fmla="*/ 0 w 2057400"/>
              <a:gd name="connsiteY0" fmla="*/ 409575 h 409575"/>
              <a:gd name="connsiteX1" fmla="*/ 2057400 w 2057400"/>
              <a:gd name="connsiteY1" fmla="*/ 0 h 409575"/>
            </a:gdLst>
            <a:ahLst/>
            <a:cxnLst>
              <a:cxn ang="0">
                <a:pos x="connsiteX0" y="connsiteY0"/>
              </a:cxn>
              <a:cxn ang="0">
                <a:pos x="connsiteX1" y="connsiteY1"/>
              </a:cxn>
            </a:cxnLst>
            <a:rect l="l" t="t" r="r" b="b"/>
            <a:pathLst>
              <a:path w="2057400" h="409575">
                <a:moveTo>
                  <a:pt x="0" y="409575"/>
                </a:moveTo>
                <a:lnTo>
                  <a:pt x="2057400" y="0"/>
                </a:lnTo>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Freihandform: Form 29">
            <a:extLst>
              <a:ext uri="{FF2B5EF4-FFF2-40B4-BE49-F238E27FC236}">
                <a16:creationId xmlns:a16="http://schemas.microsoft.com/office/drawing/2014/main" id="{0AEDACC2-438D-5D43-7E73-F4AF1DCF692E}"/>
              </a:ext>
            </a:extLst>
          </p:cNvPr>
          <p:cNvSpPr/>
          <p:nvPr/>
        </p:nvSpPr>
        <p:spPr>
          <a:xfrm>
            <a:off x="7062788" y="2719388"/>
            <a:ext cx="4133850" cy="481012"/>
          </a:xfrm>
          <a:custGeom>
            <a:avLst/>
            <a:gdLst>
              <a:gd name="connsiteX0" fmla="*/ 0 w 4133850"/>
              <a:gd name="connsiteY0" fmla="*/ 0 h 481012"/>
              <a:gd name="connsiteX1" fmla="*/ 2062162 w 4133850"/>
              <a:gd name="connsiteY1" fmla="*/ 419100 h 481012"/>
              <a:gd name="connsiteX2" fmla="*/ 2809875 w 4133850"/>
              <a:gd name="connsiteY2" fmla="*/ 433387 h 481012"/>
              <a:gd name="connsiteX3" fmla="*/ 3452812 w 4133850"/>
              <a:gd name="connsiteY3" fmla="*/ 481012 h 481012"/>
              <a:gd name="connsiteX4" fmla="*/ 4133850 w 4133850"/>
              <a:gd name="connsiteY4" fmla="*/ 38100 h 48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3850" h="481012">
                <a:moveTo>
                  <a:pt x="0" y="0"/>
                </a:moveTo>
                <a:lnTo>
                  <a:pt x="2062162" y="419100"/>
                </a:lnTo>
                <a:lnTo>
                  <a:pt x="2809875" y="433387"/>
                </a:lnTo>
                <a:lnTo>
                  <a:pt x="3452812" y="481012"/>
                </a:lnTo>
                <a:lnTo>
                  <a:pt x="4133850" y="38100"/>
                </a:lnTo>
              </a:path>
            </a:pathLst>
          </a:cu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Freihandform: Form 30">
            <a:extLst>
              <a:ext uri="{FF2B5EF4-FFF2-40B4-BE49-F238E27FC236}">
                <a16:creationId xmlns:a16="http://schemas.microsoft.com/office/drawing/2014/main" id="{8CB3C2E8-45DB-84EB-7D59-635B0A69A17D}"/>
              </a:ext>
            </a:extLst>
          </p:cNvPr>
          <p:cNvSpPr/>
          <p:nvPr/>
        </p:nvSpPr>
        <p:spPr>
          <a:xfrm>
            <a:off x="7080250" y="2809875"/>
            <a:ext cx="2044700" cy="273050"/>
          </a:xfrm>
          <a:custGeom>
            <a:avLst/>
            <a:gdLst>
              <a:gd name="connsiteX0" fmla="*/ 0 w 2044700"/>
              <a:gd name="connsiteY0" fmla="*/ 171450 h 273050"/>
              <a:gd name="connsiteX1" fmla="*/ 685800 w 2044700"/>
              <a:gd name="connsiteY1" fmla="*/ 0 h 273050"/>
              <a:gd name="connsiteX2" fmla="*/ 2044700 w 2044700"/>
              <a:gd name="connsiteY2" fmla="*/ 273050 h 273050"/>
            </a:gdLst>
            <a:ahLst/>
            <a:cxnLst>
              <a:cxn ang="0">
                <a:pos x="connsiteX0" y="connsiteY0"/>
              </a:cxn>
              <a:cxn ang="0">
                <a:pos x="connsiteX1" y="connsiteY1"/>
              </a:cxn>
              <a:cxn ang="0">
                <a:pos x="connsiteX2" y="connsiteY2"/>
              </a:cxn>
            </a:cxnLst>
            <a:rect l="l" t="t" r="r" b="b"/>
            <a:pathLst>
              <a:path w="2044700" h="273050">
                <a:moveTo>
                  <a:pt x="0" y="171450"/>
                </a:moveTo>
                <a:lnTo>
                  <a:pt x="685800" y="0"/>
                </a:lnTo>
                <a:lnTo>
                  <a:pt x="2044700" y="273050"/>
                </a:lnTo>
              </a:path>
            </a:pathLst>
          </a:cu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Freihandform: Form 31">
            <a:extLst>
              <a:ext uri="{FF2B5EF4-FFF2-40B4-BE49-F238E27FC236}">
                <a16:creationId xmlns:a16="http://schemas.microsoft.com/office/drawing/2014/main" id="{3DFBC440-3FE5-1635-F396-E9E64BEE30D2}"/>
              </a:ext>
            </a:extLst>
          </p:cNvPr>
          <p:cNvSpPr/>
          <p:nvPr/>
        </p:nvSpPr>
        <p:spPr>
          <a:xfrm>
            <a:off x="7077075" y="2841625"/>
            <a:ext cx="2054225" cy="365125"/>
          </a:xfrm>
          <a:custGeom>
            <a:avLst/>
            <a:gdLst>
              <a:gd name="connsiteX0" fmla="*/ 0 w 2054225"/>
              <a:gd name="connsiteY0" fmla="*/ 0 h 365125"/>
              <a:gd name="connsiteX1" fmla="*/ 527050 w 2054225"/>
              <a:gd name="connsiteY1" fmla="*/ 276225 h 365125"/>
              <a:gd name="connsiteX2" fmla="*/ 908050 w 2054225"/>
              <a:gd name="connsiteY2" fmla="*/ 292100 h 365125"/>
              <a:gd name="connsiteX3" fmla="*/ 2054225 w 2054225"/>
              <a:gd name="connsiteY3" fmla="*/ 365125 h 365125"/>
            </a:gdLst>
            <a:ahLst/>
            <a:cxnLst>
              <a:cxn ang="0">
                <a:pos x="connsiteX0" y="connsiteY0"/>
              </a:cxn>
              <a:cxn ang="0">
                <a:pos x="connsiteX1" y="connsiteY1"/>
              </a:cxn>
              <a:cxn ang="0">
                <a:pos x="connsiteX2" y="connsiteY2"/>
              </a:cxn>
              <a:cxn ang="0">
                <a:pos x="connsiteX3" y="connsiteY3"/>
              </a:cxn>
            </a:cxnLst>
            <a:rect l="l" t="t" r="r" b="b"/>
            <a:pathLst>
              <a:path w="2054225" h="365125">
                <a:moveTo>
                  <a:pt x="0" y="0"/>
                </a:moveTo>
                <a:lnTo>
                  <a:pt x="527050" y="276225"/>
                </a:lnTo>
                <a:lnTo>
                  <a:pt x="908050" y="292100"/>
                </a:lnTo>
                <a:lnTo>
                  <a:pt x="2054225" y="365125"/>
                </a:lnTo>
              </a:path>
            </a:pathLst>
          </a:cu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Freihandform: Form 32">
            <a:extLst>
              <a:ext uri="{FF2B5EF4-FFF2-40B4-BE49-F238E27FC236}">
                <a16:creationId xmlns:a16="http://schemas.microsoft.com/office/drawing/2014/main" id="{5B4986A5-528E-A7BE-67B4-E78497AC2ED8}"/>
              </a:ext>
            </a:extLst>
          </p:cNvPr>
          <p:cNvSpPr/>
          <p:nvPr/>
        </p:nvSpPr>
        <p:spPr>
          <a:xfrm>
            <a:off x="7080250" y="2847975"/>
            <a:ext cx="2044700" cy="774700"/>
          </a:xfrm>
          <a:custGeom>
            <a:avLst/>
            <a:gdLst>
              <a:gd name="connsiteX0" fmla="*/ 2044700 w 2044700"/>
              <a:gd name="connsiteY0" fmla="*/ 774700 h 774700"/>
              <a:gd name="connsiteX1" fmla="*/ 0 w 2044700"/>
              <a:gd name="connsiteY1" fmla="*/ 0 h 774700"/>
            </a:gdLst>
            <a:ahLst/>
            <a:cxnLst>
              <a:cxn ang="0">
                <a:pos x="connsiteX0" y="connsiteY0"/>
              </a:cxn>
              <a:cxn ang="0">
                <a:pos x="connsiteX1" y="connsiteY1"/>
              </a:cxn>
            </a:cxnLst>
            <a:rect l="l" t="t" r="r" b="b"/>
            <a:pathLst>
              <a:path w="2044700" h="774700">
                <a:moveTo>
                  <a:pt x="2044700" y="774700"/>
                </a:moveTo>
                <a:lnTo>
                  <a:pt x="0" y="0"/>
                </a:lnTo>
              </a:path>
            </a:pathLst>
          </a:cu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Freihandform: Form 33">
            <a:extLst>
              <a:ext uri="{FF2B5EF4-FFF2-40B4-BE49-F238E27FC236}">
                <a16:creationId xmlns:a16="http://schemas.microsoft.com/office/drawing/2014/main" id="{A78E421E-D7E0-4B65-262E-FFFDAD2147E5}"/>
              </a:ext>
            </a:extLst>
          </p:cNvPr>
          <p:cNvSpPr/>
          <p:nvPr/>
        </p:nvSpPr>
        <p:spPr>
          <a:xfrm>
            <a:off x="9140825" y="3362325"/>
            <a:ext cx="1031875" cy="368300"/>
          </a:xfrm>
          <a:custGeom>
            <a:avLst/>
            <a:gdLst>
              <a:gd name="connsiteX0" fmla="*/ 1031875 w 1031875"/>
              <a:gd name="connsiteY0" fmla="*/ 0 h 368300"/>
              <a:gd name="connsiteX1" fmla="*/ 0 w 1031875"/>
              <a:gd name="connsiteY1" fmla="*/ 368300 h 368300"/>
            </a:gdLst>
            <a:ahLst/>
            <a:cxnLst>
              <a:cxn ang="0">
                <a:pos x="connsiteX0" y="connsiteY0"/>
              </a:cxn>
              <a:cxn ang="0">
                <a:pos x="connsiteX1" y="connsiteY1"/>
              </a:cxn>
            </a:cxnLst>
            <a:rect l="l" t="t" r="r" b="b"/>
            <a:pathLst>
              <a:path w="1031875" h="368300">
                <a:moveTo>
                  <a:pt x="1031875" y="0"/>
                </a:moveTo>
                <a:lnTo>
                  <a:pt x="0" y="368300"/>
                </a:lnTo>
              </a:path>
            </a:pathLst>
          </a:cu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reihandform: Form 9">
            <a:extLst>
              <a:ext uri="{FF2B5EF4-FFF2-40B4-BE49-F238E27FC236}">
                <a16:creationId xmlns:a16="http://schemas.microsoft.com/office/drawing/2014/main" id="{8728F384-4B27-AA85-6885-7F09869BF52F}"/>
              </a:ext>
            </a:extLst>
          </p:cNvPr>
          <p:cNvSpPr/>
          <p:nvPr/>
        </p:nvSpPr>
        <p:spPr>
          <a:xfrm>
            <a:off x="7077075" y="2962275"/>
            <a:ext cx="4124325" cy="985838"/>
          </a:xfrm>
          <a:custGeom>
            <a:avLst/>
            <a:gdLst>
              <a:gd name="connsiteX0" fmla="*/ 4124325 w 4124325"/>
              <a:gd name="connsiteY0" fmla="*/ 933450 h 985838"/>
              <a:gd name="connsiteX1" fmla="*/ 3614738 w 4124325"/>
              <a:gd name="connsiteY1" fmla="*/ 642938 h 985838"/>
              <a:gd name="connsiteX2" fmla="*/ 2576513 w 4124325"/>
              <a:gd name="connsiteY2" fmla="*/ 757238 h 985838"/>
              <a:gd name="connsiteX3" fmla="*/ 2057400 w 4124325"/>
              <a:gd name="connsiteY3" fmla="*/ 985838 h 985838"/>
              <a:gd name="connsiteX4" fmla="*/ 681038 w 4124325"/>
              <a:gd name="connsiteY4" fmla="*/ 209550 h 985838"/>
              <a:gd name="connsiteX5" fmla="*/ 338138 w 4124325"/>
              <a:gd name="connsiteY5" fmla="*/ 23813 h 985838"/>
              <a:gd name="connsiteX6" fmla="*/ 0 w 4124325"/>
              <a:gd name="connsiteY6" fmla="*/ 0 h 98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4325" h="985838">
                <a:moveTo>
                  <a:pt x="4124325" y="933450"/>
                </a:moveTo>
                <a:lnTo>
                  <a:pt x="3614738" y="642938"/>
                </a:lnTo>
                <a:lnTo>
                  <a:pt x="2576513" y="757238"/>
                </a:lnTo>
                <a:lnTo>
                  <a:pt x="2057400" y="985838"/>
                </a:lnTo>
                <a:lnTo>
                  <a:pt x="681038" y="209550"/>
                </a:lnTo>
                <a:lnTo>
                  <a:pt x="338138" y="23813"/>
                </a:lnTo>
                <a:lnTo>
                  <a:pt x="0" y="0"/>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Freihandform: Form 14">
            <a:extLst>
              <a:ext uri="{FF2B5EF4-FFF2-40B4-BE49-F238E27FC236}">
                <a16:creationId xmlns:a16="http://schemas.microsoft.com/office/drawing/2014/main" id="{A5A8A571-4927-20D7-425D-46C0587C2254}"/>
              </a:ext>
            </a:extLst>
          </p:cNvPr>
          <p:cNvSpPr/>
          <p:nvPr/>
        </p:nvSpPr>
        <p:spPr>
          <a:xfrm>
            <a:off x="7077075" y="3119438"/>
            <a:ext cx="4129088" cy="1157287"/>
          </a:xfrm>
          <a:custGeom>
            <a:avLst/>
            <a:gdLst>
              <a:gd name="connsiteX0" fmla="*/ 4129088 w 4129088"/>
              <a:gd name="connsiteY0" fmla="*/ 719137 h 1157287"/>
              <a:gd name="connsiteX1" fmla="*/ 3605213 w 4129088"/>
              <a:gd name="connsiteY1" fmla="*/ 1147762 h 1157287"/>
              <a:gd name="connsiteX2" fmla="*/ 3090863 w 4129088"/>
              <a:gd name="connsiteY2" fmla="*/ 981075 h 1157287"/>
              <a:gd name="connsiteX3" fmla="*/ 2052638 w 4129088"/>
              <a:gd name="connsiteY3" fmla="*/ 1152525 h 1157287"/>
              <a:gd name="connsiteX4" fmla="*/ 1047750 w 4129088"/>
              <a:gd name="connsiteY4" fmla="*/ 1157287 h 1157287"/>
              <a:gd name="connsiteX5" fmla="*/ 514350 w 4129088"/>
              <a:gd name="connsiteY5" fmla="*/ 1047750 h 1157287"/>
              <a:gd name="connsiteX6" fmla="*/ 280988 w 4129088"/>
              <a:gd name="connsiteY6" fmla="*/ 552450 h 1157287"/>
              <a:gd name="connsiteX7" fmla="*/ 0 w 4129088"/>
              <a:gd name="connsiteY7" fmla="*/ 0 h 11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9088" h="1157287">
                <a:moveTo>
                  <a:pt x="4129088" y="719137"/>
                </a:moveTo>
                <a:lnTo>
                  <a:pt x="3605213" y="1147762"/>
                </a:lnTo>
                <a:lnTo>
                  <a:pt x="3090863" y="981075"/>
                </a:lnTo>
                <a:lnTo>
                  <a:pt x="2052638" y="1152525"/>
                </a:lnTo>
                <a:lnTo>
                  <a:pt x="1047750" y="1157287"/>
                </a:lnTo>
                <a:lnTo>
                  <a:pt x="514350" y="1047750"/>
                </a:lnTo>
                <a:lnTo>
                  <a:pt x="280988" y="552450"/>
                </a:lnTo>
                <a:lnTo>
                  <a:pt x="0" y="0"/>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reihandform: Form 18">
            <a:extLst>
              <a:ext uri="{FF2B5EF4-FFF2-40B4-BE49-F238E27FC236}">
                <a16:creationId xmlns:a16="http://schemas.microsoft.com/office/drawing/2014/main" id="{5B03ACFF-FE36-8EB3-7010-8DD8CBDF4477}"/>
              </a:ext>
            </a:extLst>
          </p:cNvPr>
          <p:cNvSpPr/>
          <p:nvPr/>
        </p:nvSpPr>
        <p:spPr>
          <a:xfrm>
            <a:off x="7080250" y="2978150"/>
            <a:ext cx="2054225" cy="755650"/>
          </a:xfrm>
          <a:custGeom>
            <a:avLst/>
            <a:gdLst>
              <a:gd name="connsiteX0" fmla="*/ 2054225 w 2054225"/>
              <a:gd name="connsiteY0" fmla="*/ 755650 h 755650"/>
              <a:gd name="connsiteX1" fmla="*/ 2054225 w 2054225"/>
              <a:gd name="connsiteY1" fmla="*/ 755650 h 755650"/>
              <a:gd name="connsiteX2" fmla="*/ 2003425 w 2054225"/>
              <a:gd name="connsiteY2" fmla="*/ 746125 h 755650"/>
              <a:gd name="connsiteX3" fmla="*/ 1327150 w 2054225"/>
              <a:gd name="connsiteY3" fmla="*/ 457200 h 755650"/>
              <a:gd name="connsiteX4" fmla="*/ 355600 w 2054225"/>
              <a:gd name="connsiteY4" fmla="*/ 6350 h 755650"/>
              <a:gd name="connsiteX5" fmla="*/ 0 w 2054225"/>
              <a:gd name="connsiteY5" fmla="*/ 0 h 7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4225" h="755650">
                <a:moveTo>
                  <a:pt x="2054225" y="755650"/>
                </a:moveTo>
                <a:lnTo>
                  <a:pt x="2054225" y="755650"/>
                </a:lnTo>
                <a:lnTo>
                  <a:pt x="2003425" y="746125"/>
                </a:lnTo>
                <a:lnTo>
                  <a:pt x="1327150" y="457200"/>
                </a:lnTo>
                <a:lnTo>
                  <a:pt x="355600" y="6350"/>
                </a:lnTo>
                <a:lnTo>
                  <a:pt x="0" y="0"/>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Form 19">
            <a:extLst>
              <a:ext uri="{FF2B5EF4-FFF2-40B4-BE49-F238E27FC236}">
                <a16:creationId xmlns:a16="http://schemas.microsoft.com/office/drawing/2014/main" id="{7571028F-5280-47C8-D046-82ADA5E40CE3}"/>
              </a:ext>
            </a:extLst>
          </p:cNvPr>
          <p:cNvSpPr/>
          <p:nvPr/>
        </p:nvSpPr>
        <p:spPr>
          <a:xfrm>
            <a:off x="7080250" y="2771775"/>
            <a:ext cx="2041525" cy="958850"/>
          </a:xfrm>
          <a:custGeom>
            <a:avLst/>
            <a:gdLst>
              <a:gd name="connsiteX0" fmla="*/ 2041525 w 2041525"/>
              <a:gd name="connsiteY0" fmla="*/ 958850 h 958850"/>
              <a:gd name="connsiteX1" fmla="*/ 0 w 2041525"/>
              <a:gd name="connsiteY1" fmla="*/ 0 h 958850"/>
            </a:gdLst>
            <a:ahLst/>
            <a:cxnLst>
              <a:cxn ang="0">
                <a:pos x="connsiteX0" y="connsiteY0"/>
              </a:cxn>
              <a:cxn ang="0">
                <a:pos x="connsiteX1" y="connsiteY1"/>
              </a:cxn>
            </a:cxnLst>
            <a:rect l="l" t="t" r="r" b="b"/>
            <a:pathLst>
              <a:path w="2041525" h="958850">
                <a:moveTo>
                  <a:pt x="2041525" y="958850"/>
                </a:moveTo>
                <a:lnTo>
                  <a:pt x="0" y="0"/>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Freihandform: Form 34">
            <a:extLst>
              <a:ext uri="{FF2B5EF4-FFF2-40B4-BE49-F238E27FC236}">
                <a16:creationId xmlns:a16="http://schemas.microsoft.com/office/drawing/2014/main" id="{E5826E73-A36E-F434-5E13-2A70637CF900}"/>
              </a:ext>
            </a:extLst>
          </p:cNvPr>
          <p:cNvSpPr/>
          <p:nvPr/>
        </p:nvSpPr>
        <p:spPr>
          <a:xfrm>
            <a:off x="7080250" y="2981325"/>
            <a:ext cx="3943350" cy="1108075"/>
          </a:xfrm>
          <a:custGeom>
            <a:avLst/>
            <a:gdLst>
              <a:gd name="connsiteX0" fmla="*/ 3943350 w 3943350"/>
              <a:gd name="connsiteY0" fmla="*/ 1044575 h 1108075"/>
              <a:gd name="connsiteX1" fmla="*/ 3451225 w 3943350"/>
              <a:gd name="connsiteY1" fmla="*/ 1108075 h 1108075"/>
              <a:gd name="connsiteX2" fmla="*/ 3092450 w 3943350"/>
              <a:gd name="connsiteY2" fmla="*/ 1104900 h 1108075"/>
              <a:gd name="connsiteX3" fmla="*/ 2054225 w 3943350"/>
              <a:gd name="connsiteY3" fmla="*/ 1054100 h 1108075"/>
              <a:gd name="connsiteX4" fmla="*/ 854075 w 3943350"/>
              <a:gd name="connsiteY4" fmla="*/ 942975 h 1108075"/>
              <a:gd name="connsiteX5" fmla="*/ 0 w 3943350"/>
              <a:gd name="connsiteY5" fmla="*/ 0 h 110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3350" h="1108075">
                <a:moveTo>
                  <a:pt x="3943350" y="1044575"/>
                </a:moveTo>
                <a:lnTo>
                  <a:pt x="3451225" y="1108075"/>
                </a:lnTo>
                <a:lnTo>
                  <a:pt x="3092450" y="1104900"/>
                </a:lnTo>
                <a:lnTo>
                  <a:pt x="2054225" y="1054100"/>
                </a:lnTo>
                <a:lnTo>
                  <a:pt x="854075" y="942975"/>
                </a:lnTo>
                <a:lnTo>
                  <a:pt x="0" y="0"/>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Freihandform: Form 35">
            <a:extLst>
              <a:ext uri="{FF2B5EF4-FFF2-40B4-BE49-F238E27FC236}">
                <a16:creationId xmlns:a16="http://schemas.microsoft.com/office/drawing/2014/main" id="{9939CCA1-C31E-D16F-CD15-EC9763ECDC66}"/>
              </a:ext>
            </a:extLst>
          </p:cNvPr>
          <p:cNvSpPr/>
          <p:nvPr/>
        </p:nvSpPr>
        <p:spPr>
          <a:xfrm>
            <a:off x="7086600" y="2962275"/>
            <a:ext cx="2044700" cy="1130300"/>
          </a:xfrm>
          <a:custGeom>
            <a:avLst/>
            <a:gdLst>
              <a:gd name="connsiteX0" fmla="*/ 2044700 w 2044700"/>
              <a:gd name="connsiteY0" fmla="*/ 1130300 h 1130300"/>
              <a:gd name="connsiteX1" fmla="*/ 0 w 2044700"/>
              <a:gd name="connsiteY1" fmla="*/ 0 h 1130300"/>
            </a:gdLst>
            <a:ahLst/>
            <a:cxnLst>
              <a:cxn ang="0">
                <a:pos x="connsiteX0" y="connsiteY0"/>
              </a:cxn>
              <a:cxn ang="0">
                <a:pos x="connsiteX1" y="connsiteY1"/>
              </a:cxn>
            </a:cxnLst>
            <a:rect l="l" t="t" r="r" b="b"/>
            <a:pathLst>
              <a:path w="2044700" h="1130300">
                <a:moveTo>
                  <a:pt x="2044700" y="1130300"/>
                </a:moveTo>
                <a:lnTo>
                  <a:pt x="0" y="0"/>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Freihandform: Form 36">
            <a:extLst>
              <a:ext uri="{FF2B5EF4-FFF2-40B4-BE49-F238E27FC236}">
                <a16:creationId xmlns:a16="http://schemas.microsoft.com/office/drawing/2014/main" id="{59938C48-4ED4-8092-FB2A-A83AB9AFF348}"/>
              </a:ext>
            </a:extLst>
          </p:cNvPr>
          <p:cNvSpPr/>
          <p:nvPr/>
        </p:nvSpPr>
        <p:spPr>
          <a:xfrm>
            <a:off x="7073900" y="2851150"/>
            <a:ext cx="3603625" cy="889000"/>
          </a:xfrm>
          <a:custGeom>
            <a:avLst/>
            <a:gdLst>
              <a:gd name="connsiteX0" fmla="*/ 3603625 w 3603625"/>
              <a:gd name="connsiteY0" fmla="*/ 889000 h 889000"/>
              <a:gd name="connsiteX1" fmla="*/ 517525 w 3603625"/>
              <a:gd name="connsiteY1" fmla="*/ 882650 h 889000"/>
              <a:gd name="connsiteX2" fmla="*/ 177800 w 3603625"/>
              <a:gd name="connsiteY2" fmla="*/ 0 h 889000"/>
              <a:gd name="connsiteX3" fmla="*/ 0 w 3603625"/>
              <a:gd name="connsiteY3" fmla="*/ 92075 h 889000"/>
            </a:gdLst>
            <a:ahLst/>
            <a:cxnLst>
              <a:cxn ang="0">
                <a:pos x="connsiteX0" y="connsiteY0"/>
              </a:cxn>
              <a:cxn ang="0">
                <a:pos x="connsiteX1" y="connsiteY1"/>
              </a:cxn>
              <a:cxn ang="0">
                <a:pos x="connsiteX2" y="connsiteY2"/>
              </a:cxn>
              <a:cxn ang="0">
                <a:pos x="connsiteX3" y="connsiteY3"/>
              </a:cxn>
            </a:cxnLst>
            <a:rect l="l" t="t" r="r" b="b"/>
            <a:pathLst>
              <a:path w="3603625" h="889000">
                <a:moveTo>
                  <a:pt x="3603625" y="889000"/>
                </a:moveTo>
                <a:lnTo>
                  <a:pt x="517525" y="882650"/>
                </a:lnTo>
                <a:lnTo>
                  <a:pt x="177800" y="0"/>
                </a:lnTo>
                <a:lnTo>
                  <a:pt x="0" y="92075"/>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Freihandform: Form 37">
            <a:extLst>
              <a:ext uri="{FF2B5EF4-FFF2-40B4-BE49-F238E27FC236}">
                <a16:creationId xmlns:a16="http://schemas.microsoft.com/office/drawing/2014/main" id="{76C28A28-7F79-5D90-E061-FB4834177C58}"/>
              </a:ext>
            </a:extLst>
          </p:cNvPr>
          <p:cNvSpPr/>
          <p:nvPr/>
        </p:nvSpPr>
        <p:spPr>
          <a:xfrm>
            <a:off x="7073900" y="2714625"/>
            <a:ext cx="1543050" cy="1016000"/>
          </a:xfrm>
          <a:custGeom>
            <a:avLst/>
            <a:gdLst>
              <a:gd name="connsiteX0" fmla="*/ 0 w 1543050"/>
              <a:gd name="connsiteY0" fmla="*/ 0 h 1016000"/>
              <a:gd name="connsiteX1" fmla="*/ 1543050 w 1543050"/>
              <a:gd name="connsiteY1" fmla="*/ 1016000 h 1016000"/>
            </a:gdLst>
            <a:ahLst/>
            <a:cxnLst>
              <a:cxn ang="0">
                <a:pos x="connsiteX0" y="connsiteY0"/>
              </a:cxn>
              <a:cxn ang="0">
                <a:pos x="connsiteX1" y="connsiteY1"/>
              </a:cxn>
            </a:cxnLst>
            <a:rect l="l" t="t" r="r" b="b"/>
            <a:pathLst>
              <a:path w="1543050" h="1016000">
                <a:moveTo>
                  <a:pt x="0" y="0"/>
                </a:moveTo>
                <a:lnTo>
                  <a:pt x="1543050" y="1016000"/>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Freihandform: Form 38">
            <a:extLst>
              <a:ext uri="{FF2B5EF4-FFF2-40B4-BE49-F238E27FC236}">
                <a16:creationId xmlns:a16="http://schemas.microsoft.com/office/drawing/2014/main" id="{C0301F96-4A23-FFB9-E672-777B6B0E1324}"/>
              </a:ext>
            </a:extLst>
          </p:cNvPr>
          <p:cNvSpPr/>
          <p:nvPr/>
        </p:nvSpPr>
        <p:spPr>
          <a:xfrm>
            <a:off x="7083425" y="2990850"/>
            <a:ext cx="161925" cy="568325"/>
          </a:xfrm>
          <a:custGeom>
            <a:avLst/>
            <a:gdLst>
              <a:gd name="connsiteX0" fmla="*/ 0 w 161925"/>
              <a:gd name="connsiteY0" fmla="*/ 0 h 568325"/>
              <a:gd name="connsiteX1" fmla="*/ 161925 w 161925"/>
              <a:gd name="connsiteY1" fmla="*/ 568325 h 568325"/>
            </a:gdLst>
            <a:ahLst/>
            <a:cxnLst>
              <a:cxn ang="0">
                <a:pos x="connsiteX0" y="connsiteY0"/>
              </a:cxn>
              <a:cxn ang="0">
                <a:pos x="connsiteX1" y="connsiteY1"/>
              </a:cxn>
            </a:cxnLst>
            <a:rect l="l" t="t" r="r" b="b"/>
            <a:pathLst>
              <a:path w="161925" h="568325">
                <a:moveTo>
                  <a:pt x="0" y="0"/>
                </a:moveTo>
                <a:lnTo>
                  <a:pt x="161925" y="568325"/>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Freihandform: Form 39">
            <a:extLst>
              <a:ext uri="{FF2B5EF4-FFF2-40B4-BE49-F238E27FC236}">
                <a16:creationId xmlns:a16="http://schemas.microsoft.com/office/drawing/2014/main" id="{09D03DF1-9812-2E2C-212E-71E311A9E774}"/>
              </a:ext>
            </a:extLst>
          </p:cNvPr>
          <p:cNvSpPr/>
          <p:nvPr/>
        </p:nvSpPr>
        <p:spPr>
          <a:xfrm>
            <a:off x="7083425" y="2962275"/>
            <a:ext cx="2051050" cy="930275"/>
          </a:xfrm>
          <a:custGeom>
            <a:avLst/>
            <a:gdLst>
              <a:gd name="connsiteX0" fmla="*/ 0 w 2051050"/>
              <a:gd name="connsiteY0" fmla="*/ 0 h 930275"/>
              <a:gd name="connsiteX1" fmla="*/ 346075 w 2051050"/>
              <a:gd name="connsiteY1" fmla="*/ 857250 h 930275"/>
              <a:gd name="connsiteX2" fmla="*/ 1387475 w 2051050"/>
              <a:gd name="connsiteY2" fmla="*/ 920750 h 930275"/>
              <a:gd name="connsiteX3" fmla="*/ 2051050 w 2051050"/>
              <a:gd name="connsiteY3" fmla="*/ 930275 h 930275"/>
            </a:gdLst>
            <a:ahLst/>
            <a:cxnLst>
              <a:cxn ang="0">
                <a:pos x="connsiteX0" y="connsiteY0"/>
              </a:cxn>
              <a:cxn ang="0">
                <a:pos x="connsiteX1" y="connsiteY1"/>
              </a:cxn>
              <a:cxn ang="0">
                <a:pos x="connsiteX2" y="connsiteY2"/>
              </a:cxn>
              <a:cxn ang="0">
                <a:pos x="connsiteX3" y="connsiteY3"/>
              </a:cxn>
            </a:cxnLst>
            <a:rect l="l" t="t" r="r" b="b"/>
            <a:pathLst>
              <a:path w="2051050" h="930275">
                <a:moveTo>
                  <a:pt x="0" y="0"/>
                </a:moveTo>
                <a:lnTo>
                  <a:pt x="346075" y="857250"/>
                </a:lnTo>
                <a:lnTo>
                  <a:pt x="1387475" y="920750"/>
                </a:lnTo>
                <a:lnTo>
                  <a:pt x="2051050" y="930275"/>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Form 40">
            <a:extLst>
              <a:ext uri="{FF2B5EF4-FFF2-40B4-BE49-F238E27FC236}">
                <a16:creationId xmlns:a16="http://schemas.microsoft.com/office/drawing/2014/main" id="{140A3893-B534-84DA-8CEA-F75F52D9F6AA}"/>
              </a:ext>
            </a:extLst>
          </p:cNvPr>
          <p:cNvSpPr/>
          <p:nvPr/>
        </p:nvSpPr>
        <p:spPr>
          <a:xfrm>
            <a:off x="7099300" y="2886075"/>
            <a:ext cx="1177925" cy="841375"/>
          </a:xfrm>
          <a:custGeom>
            <a:avLst/>
            <a:gdLst>
              <a:gd name="connsiteX0" fmla="*/ 0 w 1177925"/>
              <a:gd name="connsiteY0" fmla="*/ 0 h 841375"/>
              <a:gd name="connsiteX1" fmla="*/ 1177925 w 1177925"/>
              <a:gd name="connsiteY1" fmla="*/ 841375 h 841375"/>
            </a:gdLst>
            <a:ahLst/>
            <a:cxnLst>
              <a:cxn ang="0">
                <a:pos x="connsiteX0" y="connsiteY0"/>
              </a:cxn>
              <a:cxn ang="0">
                <a:pos x="connsiteX1" y="connsiteY1"/>
              </a:cxn>
            </a:cxnLst>
            <a:rect l="l" t="t" r="r" b="b"/>
            <a:pathLst>
              <a:path w="1177925" h="841375">
                <a:moveTo>
                  <a:pt x="0" y="0"/>
                </a:moveTo>
                <a:lnTo>
                  <a:pt x="1177925" y="841375"/>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Form 41">
            <a:extLst>
              <a:ext uri="{FF2B5EF4-FFF2-40B4-BE49-F238E27FC236}">
                <a16:creationId xmlns:a16="http://schemas.microsoft.com/office/drawing/2014/main" id="{7FC1385F-908E-8D62-CA58-F6720008C438}"/>
              </a:ext>
            </a:extLst>
          </p:cNvPr>
          <p:cNvSpPr/>
          <p:nvPr/>
        </p:nvSpPr>
        <p:spPr>
          <a:xfrm>
            <a:off x="7683500" y="3127375"/>
            <a:ext cx="1416050" cy="603250"/>
          </a:xfrm>
          <a:custGeom>
            <a:avLst/>
            <a:gdLst>
              <a:gd name="connsiteX0" fmla="*/ 1416050 w 1416050"/>
              <a:gd name="connsiteY0" fmla="*/ 603250 h 603250"/>
              <a:gd name="connsiteX1" fmla="*/ 0 w 1416050"/>
              <a:gd name="connsiteY1" fmla="*/ 0 h 603250"/>
            </a:gdLst>
            <a:ahLst/>
            <a:cxnLst>
              <a:cxn ang="0">
                <a:pos x="connsiteX0" y="connsiteY0"/>
              </a:cxn>
              <a:cxn ang="0">
                <a:pos x="connsiteX1" y="connsiteY1"/>
              </a:cxn>
            </a:cxnLst>
            <a:rect l="l" t="t" r="r" b="b"/>
            <a:pathLst>
              <a:path w="1416050" h="603250">
                <a:moveTo>
                  <a:pt x="1416050" y="603250"/>
                </a:moveTo>
                <a:lnTo>
                  <a:pt x="0" y="0"/>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6" name="Gerader Verbinder 45">
            <a:extLst>
              <a:ext uri="{FF2B5EF4-FFF2-40B4-BE49-F238E27FC236}">
                <a16:creationId xmlns:a16="http://schemas.microsoft.com/office/drawing/2014/main" id="{6D15C0A9-CEFA-8910-B78D-7F9251B0C5AF}"/>
              </a:ext>
            </a:extLst>
          </p:cNvPr>
          <p:cNvCxnSpPr/>
          <p:nvPr/>
        </p:nvCxnSpPr>
        <p:spPr>
          <a:xfrm>
            <a:off x="9132887" y="2220294"/>
            <a:ext cx="0" cy="222470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7" name="Textfeld 46">
            <a:extLst>
              <a:ext uri="{FF2B5EF4-FFF2-40B4-BE49-F238E27FC236}">
                <a16:creationId xmlns:a16="http://schemas.microsoft.com/office/drawing/2014/main" id="{90182857-90D3-3F19-0795-D858A6E01F05}"/>
              </a:ext>
            </a:extLst>
          </p:cNvPr>
          <p:cNvSpPr txBox="1"/>
          <p:nvPr/>
        </p:nvSpPr>
        <p:spPr>
          <a:xfrm>
            <a:off x="6967347" y="1939662"/>
            <a:ext cx="764858" cy="276999"/>
          </a:xfrm>
          <a:prstGeom prst="rect">
            <a:avLst/>
          </a:prstGeom>
          <a:noFill/>
        </p:spPr>
        <p:txBody>
          <a:bodyPr wrap="square" rtlCol="0">
            <a:spAutoFit/>
          </a:bodyPr>
          <a:lstStyle/>
          <a:p>
            <a:r>
              <a:rPr lang="de-DE" sz="1200"/>
              <a:t>N=19</a:t>
            </a:r>
          </a:p>
        </p:txBody>
      </p:sp>
      <p:sp>
        <p:nvSpPr>
          <p:cNvPr id="49" name="Rechteck 48">
            <a:extLst>
              <a:ext uri="{FF2B5EF4-FFF2-40B4-BE49-F238E27FC236}">
                <a16:creationId xmlns:a16="http://schemas.microsoft.com/office/drawing/2014/main" id="{7DD91946-9F64-60D9-7591-7472AFEA3FAD}"/>
              </a:ext>
            </a:extLst>
          </p:cNvPr>
          <p:cNvSpPr/>
          <p:nvPr/>
        </p:nvSpPr>
        <p:spPr>
          <a:xfrm>
            <a:off x="9217240" y="2366209"/>
            <a:ext cx="1281620" cy="22597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bg1"/>
                </a:solidFill>
              </a:rPr>
              <a:t>dMRD2 11% (2/19)</a:t>
            </a:r>
          </a:p>
        </p:txBody>
      </p:sp>
      <p:sp>
        <p:nvSpPr>
          <p:cNvPr id="50" name="Rechteck 49">
            <a:extLst>
              <a:ext uri="{FF2B5EF4-FFF2-40B4-BE49-F238E27FC236}">
                <a16:creationId xmlns:a16="http://schemas.microsoft.com/office/drawing/2014/main" id="{B7724FBC-A5AB-3404-637C-C15B8000D8CA}"/>
              </a:ext>
            </a:extLst>
          </p:cNvPr>
          <p:cNvSpPr/>
          <p:nvPr/>
        </p:nvSpPr>
        <p:spPr>
          <a:xfrm>
            <a:off x="9342470" y="2809304"/>
            <a:ext cx="1309655" cy="22597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dMRD3 21% (4/19)</a:t>
            </a:r>
          </a:p>
        </p:txBody>
      </p:sp>
      <p:cxnSp>
        <p:nvCxnSpPr>
          <p:cNvPr id="60" name="Gerader Verbinder 59">
            <a:extLst>
              <a:ext uri="{FF2B5EF4-FFF2-40B4-BE49-F238E27FC236}">
                <a16:creationId xmlns:a16="http://schemas.microsoft.com/office/drawing/2014/main" id="{DBA0D004-BBBE-C049-7641-C635C95D9021}"/>
              </a:ext>
            </a:extLst>
          </p:cNvPr>
          <p:cNvCxnSpPr/>
          <p:nvPr/>
        </p:nvCxnSpPr>
        <p:spPr>
          <a:xfrm>
            <a:off x="7084219" y="3727449"/>
            <a:ext cx="36449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7" name="Diagramm 26">
            <a:extLst>
              <a:ext uri="{FF2B5EF4-FFF2-40B4-BE49-F238E27FC236}">
                <a16:creationId xmlns:a16="http://schemas.microsoft.com/office/drawing/2014/main" id="{6818C14C-6757-8AFC-9645-D27D8DA9FBAB}"/>
              </a:ext>
            </a:extLst>
          </p:cNvPr>
          <p:cNvGraphicFramePr/>
          <p:nvPr>
            <p:extLst>
              <p:ext uri="{D42A27DB-BD31-4B8C-83A1-F6EECF244321}">
                <p14:modId xmlns:p14="http://schemas.microsoft.com/office/powerpoint/2010/main" val="4100734379"/>
              </p:ext>
            </p:extLst>
          </p:nvPr>
        </p:nvGraphicFramePr>
        <p:xfrm>
          <a:off x="5929085" y="1863450"/>
          <a:ext cx="5854928" cy="3621086"/>
        </p:xfrm>
        <a:graphic>
          <a:graphicData uri="http://schemas.openxmlformats.org/drawingml/2006/chart">
            <c:chart xmlns:c="http://schemas.openxmlformats.org/drawingml/2006/chart" xmlns:r="http://schemas.openxmlformats.org/officeDocument/2006/relationships" r:id="rId5"/>
          </a:graphicData>
        </a:graphic>
      </p:graphicFrame>
      <p:grpSp>
        <p:nvGrpSpPr>
          <p:cNvPr id="61" name="Gruppieren 60">
            <a:extLst>
              <a:ext uri="{FF2B5EF4-FFF2-40B4-BE49-F238E27FC236}">
                <a16:creationId xmlns:a16="http://schemas.microsoft.com/office/drawing/2014/main" id="{CC3FD541-BEB6-E513-F619-244FD006269B}"/>
              </a:ext>
            </a:extLst>
          </p:cNvPr>
          <p:cNvGrpSpPr/>
          <p:nvPr/>
        </p:nvGrpSpPr>
        <p:grpSpPr>
          <a:xfrm>
            <a:off x="6616561" y="2164439"/>
            <a:ext cx="413956" cy="2410942"/>
            <a:chOff x="6616561" y="2164439"/>
            <a:chExt cx="413956" cy="2410942"/>
          </a:xfrm>
        </p:grpSpPr>
        <p:sp>
          <p:nvSpPr>
            <p:cNvPr id="52" name="Textfeld 51">
              <a:extLst>
                <a:ext uri="{FF2B5EF4-FFF2-40B4-BE49-F238E27FC236}">
                  <a16:creationId xmlns:a16="http://schemas.microsoft.com/office/drawing/2014/main" id="{E29E9E4F-6C63-FA14-E6E2-103F037C0A52}"/>
                </a:ext>
              </a:extLst>
            </p:cNvPr>
            <p:cNvSpPr txBox="1"/>
            <p:nvPr/>
          </p:nvSpPr>
          <p:spPr>
            <a:xfrm>
              <a:off x="6761683" y="2164439"/>
              <a:ext cx="268834" cy="253916"/>
            </a:xfrm>
            <a:prstGeom prst="rect">
              <a:avLst/>
            </a:prstGeom>
            <a:solidFill>
              <a:schemeClr val="bg1"/>
            </a:solidFill>
          </p:spPr>
          <p:txBody>
            <a:bodyPr wrap="square" lIns="0" rIns="0" rtlCol="0">
              <a:spAutoFit/>
            </a:bodyPr>
            <a:lstStyle/>
            <a:p>
              <a:pPr algn="r"/>
              <a:r>
                <a:rPr lang="de-DE" sz="1050"/>
                <a:t>100</a:t>
              </a:r>
            </a:p>
          </p:txBody>
        </p:sp>
        <p:sp>
          <p:nvSpPr>
            <p:cNvPr id="53" name="Textfeld 52">
              <a:extLst>
                <a:ext uri="{FF2B5EF4-FFF2-40B4-BE49-F238E27FC236}">
                  <a16:creationId xmlns:a16="http://schemas.microsoft.com/office/drawing/2014/main" id="{0CEFA378-2EA4-E36C-35C7-993E52681AA9}"/>
                </a:ext>
              </a:extLst>
            </p:cNvPr>
            <p:cNvSpPr txBox="1"/>
            <p:nvPr/>
          </p:nvSpPr>
          <p:spPr>
            <a:xfrm>
              <a:off x="6761683" y="2523943"/>
              <a:ext cx="268834" cy="253916"/>
            </a:xfrm>
            <a:prstGeom prst="rect">
              <a:avLst/>
            </a:prstGeom>
            <a:solidFill>
              <a:schemeClr val="bg1"/>
            </a:solidFill>
          </p:spPr>
          <p:txBody>
            <a:bodyPr wrap="square" lIns="0" rIns="0" rtlCol="0">
              <a:spAutoFit/>
            </a:bodyPr>
            <a:lstStyle/>
            <a:p>
              <a:pPr algn="r"/>
              <a:r>
                <a:rPr lang="de-DE" sz="1050"/>
                <a:t>10</a:t>
              </a:r>
            </a:p>
          </p:txBody>
        </p:sp>
        <p:sp>
          <p:nvSpPr>
            <p:cNvPr id="54" name="Textfeld 53">
              <a:extLst>
                <a:ext uri="{FF2B5EF4-FFF2-40B4-BE49-F238E27FC236}">
                  <a16:creationId xmlns:a16="http://schemas.microsoft.com/office/drawing/2014/main" id="{F2C6CF58-DF22-8FBF-EAB2-94B2FCCFBED8}"/>
                </a:ext>
              </a:extLst>
            </p:cNvPr>
            <p:cNvSpPr txBox="1"/>
            <p:nvPr/>
          </p:nvSpPr>
          <p:spPr>
            <a:xfrm>
              <a:off x="6761683" y="2883447"/>
              <a:ext cx="268834" cy="253916"/>
            </a:xfrm>
            <a:prstGeom prst="rect">
              <a:avLst/>
            </a:prstGeom>
            <a:solidFill>
              <a:schemeClr val="bg1"/>
            </a:solidFill>
          </p:spPr>
          <p:txBody>
            <a:bodyPr wrap="square" lIns="0" rIns="0" rtlCol="0">
              <a:spAutoFit/>
            </a:bodyPr>
            <a:lstStyle/>
            <a:p>
              <a:pPr algn="r"/>
              <a:r>
                <a:rPr lang="de-DE" sz="1050"/>
                <a:t>1</a:t>
              </a:r>
            </a:p>
          </p:txBody>
        </p:sp>
        <p:sp>
          <p:nvSpPr>
            <p:cNvPr id="55" name="Textfeld 54">
              <a:extLst>
                <a:ext uri="{FF2B5EF4-FFF2-40B4-BE49-F238E27FC236}">
                  <a16:creationId xmlns:a16="http://schemas.microsoft.com/office/drawing/2014/main" id="{45F874D3-00B6-D7E9-9681-BDFB9B23D4E1}"/>
                </a:ext>
              </a:extLst>
            </p:cNvPr>
            <p:cNvSpPr txBox="1"/>
            <p:nvPr/>
          </p:nvSpPr>
          <p:spPr>
            <a:xfrm>
              <a:off x="6761683" y="3242951"/>
              <a:ext cx="268834" cy="253916"/>
            </a:xfrm>
            <a:prstGeom prst="rect">
              <a:avLst/>
            </a:prstGeom>
            <a:solidFill>
              <a:schemeClr val="bg1"/>
            </a:solidFill>
          </p:spPr>
          <p:txBody>
            <a:bodyPr wrap="square" lIns="0" rIns="0" rtlCol="0">
              <a:spAutoFit/>
            </a:bodyPr>
            <a:lstStyle/>
            <a:p>
              <a:pPr algn="r"/>
              <a:r>
                <a:rPr lang="de-DE" sz="1050"/>
                <a:t>0.1</a:t>
              </a:r>
            </a:p>
          </p:txBody>
        </p:sp>
        <p:sp>
          <p:nvSpPr>
            <p:cNvPr id="56" name="Textfeld 55">
              <a:extLst>
                <a:ext uri="{FF2B5EF4-FFF2-40B4-BE49-F238E27FC236}">
                  <a16:creationId xmlns:a16="http://schemas.microsoft.com/office/drawing/2014/main" id="{F8F4E4C6-E81F-99F0-C97A-9A7DA97D7675}"/>
                </a:ext>
              </a:extLst>
            </p:cNvPr>
            <p:cNvSpPr txBox="1"/>
            <p:nvPr/>
          </p:nvSpPr>
          <p:spPr>
            <a:xfrm>
              <a:off x="6761683" y="3602455"/>
              <a:ext cx="268834" cy="253916"/>
            </a:xfrm>
            <a:prstGeom prst="rect">
              <a:avLst/>
            </a:prstGeom>
            <a:solidFill>
              <a:schemeClr val="bg1"/>
            </a:solidFill>
          </p:spPr>
          <p:txBody>
            <a:bodyPr wrap="square" lIns="0" rIns="0" rtlCol="0">
              <a:spAutoFit/>
            </a:bodyPr>
            <a:lstStyle/>
            <a:p>
              <a:pPr algn="r"/>
              <a:r>
                <a:rPr lang="de-DE" sz="1050"/>
                <a:t>0.01</a:t>
              </a:r>
            </a:p>
          </p:txBody>
        </p:sp>
        <p:sp>
          <p:nvSpPr>
            <p:cNvPr id="57" name="Textfeld 56">
              <a:extLst>
                <a:ext uri="{FF2B5EF4-FFF2-40B4-BE49-F238E27FC236}">
                  <a16:creationId xmlns:a16="http://schemas.microsoft.com/office/drawing/2014/main" id="{98934ED7-8FBF-393C-A929-1F90026DC320}"/>
                </a:ext>
              </a:extLst>
            </p:cNvPr>
            <p:cNvSpPr txBox="1"/>
            <p:nvPr/>
          </p:nvSpPr>
          <p:spPr>
            <a:xfrm>
              <a:off x="6682202" y="3961959"/>
              <a:ext cx="348315" cy="253916"/>
            </a:xfrm>
            <a:prstGeom prst="rect">
              <a:avLst/>
            </a:prstGeom>
            <a:solidFill>
              <a:schemeClr val="bg1"/>
            </a:solidFill>
          </p:spPr>
          <p:txBody>
            <a:bodyPr wrap="square" lIns="0" rIns="0" rtlCol="0">
              <a:spAutoFit/>
            </a:bodyPr>
            <a:lstStyle/>
            <a:p>
              <a:pPr algn="r"/>
              <a:r>
                <a:rPr lang="de-DE" sz="1050"/>
                <a:t>0.001</a:t>
              </a:r>
            </a:p>
          </p:txBody>
        </p:sp>
        <p:sp>
          <p:nvSpPr>
            <p:cNvPr id="58" name="Textfeld 57">
              <a:extLst>
                <a:ext uri="{FF2B5EF4-FFF2-40B4-BE49-F238E27FC236}">
                  <a16:creationId xmlns:a16="http://schemas.microsoft.com/office/drawing/2014/main" id="{B59A4A05-00A5-5686-95FF-FA6A4A5BC8ED}"/>
                </a:ext>
              </a:extLst>
            </p:cNvPr>
            <p:cNvSpPr txBox="1"/>
            <p:nvPr/>
          </p:nvSpPr>
          <p:spPr>
            <a:xfrm>
              <a:off x="6616561" y="4321465"/>
              <a:ext cx="413956" cy="253916"/>
            </a:xfrm>
            <a:prstGeom prst="rect">
              <a:avLst/>
            </a:prstGeom>
            <a:solidFill>
              <a:schemeClr val="bg1"/>
            </a:solidFill>
          </p:spPr>
          <p:txBody>
            <a:bodyPr wrap="square" lIns="0" rIns="0" rtlCol="0">
              <a:spAutoFit/>
            </a:bodyPr>
            <a:lstStyle/>
            <a:p>
              <a:pPr algn="r"/>
              <a:r>
                <a:rPr lang="de-DE" sz="1050"/>
                <a:t>0.0001</a:t>
              </a:r>
            </a:p>
          </p:txBody>
        </p:sp>
      </p:grpSp>
      <p:sp>
        <p:nvSpPr>
          <p:cNvPr id="44" name="Textplatzhalter 43">
            <a:extLst>
              <a:ext uri="{FF2B5EF4-FFF2-40B4-BE49-F238E27FC236}">
                <a16:creationId xmlns:a16="http://schemas.microsoft.com/office/drawing/2014/main" id="{212FAAAE-D071-44C6-1B46-40E54B643F89}"/>
              </a:ext>
            </a:extLst>
          </p:cNvPr>
          <p:cNvSpPr>
            <a:spLocks noGrp="1"/>
          </p:cNvSpPr>
          <p:nvPr>
            <p:ph type="body" sz="quarter" idx="12"/>
          </p:nvPr>
        </p:nvSpPr>
        <p:spPr/>
        <p:txBody>
          <a:bodyPr/>
          <a:lstStyle/>
          <a:p>
            <a:r>
              <a:rPr lang="en-GB"/>
              <a:t>Treatment </a:t>
            </a:r>
            <a:r>
              <a:rPr lang="en-GB" err="1"/>
              <a:t>reinitiation</a:t>
            </a:r>
            <a:r>
              <a:rPr lang="en-GB"/>
              <a:t> in arm B </a:t>
            </a:r>
          </a:p>
        </p:txBody>
      </p:sp>
      <p:sp>
        <p:nvSpPr>
          <p:cNvPr id="59" name="Textplatzhalter 58">
            <a:extLst>
              <a:ext uri="{FF2B5EF4-FFF2-40B4-BE49-F238E27FC236}">
                <a16:creationId xmlns:a16="http://schemas.microsoft.com/office/drawing/2014/main" id="{D6DE929A-2A92-B203-0091-491290D200FB}"/>
              </a:ext>
            </a:extLst>
          </p:cNvPr>
          <p:cNvSpPr>
            <a:spLocks noGrp="1"/>
          </p:cNvSpPr>
          <p:nvPr>
            <p:ph type="body" sz="quarter" idx="14"/>
          </p:nvPr>
        </p:nvSpPr>
        <p:spPr/>
        <p:txBody>
          <a:bodyPr/>
          <a:lstStyle/>
          <a:p>
            <a:r>
              <a:rPr lang="en-GB"/>
              <a:t>MRD responses to treatment </a:t>
            </a:r>
            <a:r>
              <a:rPr lang="en-GB" err="1"/>
              <a:t>reinitiation</a:t>
            </a:r>
            <a:r>
              <a:rPr lang="en-GB"/>
              <a:t> </a:t>
            </a:r>
          </a:p>
        </p:txBody>
      </p:sp>
      <p:sp>
        <p:nvSpPr>
          <p:cNvPr id="48" name="Rechteck 47">
            <a:extLst>
              <a:ext uri="{FF2B5EF4-FFF2-40B4-BE49-F238E27FC236}">
                <a16:creationId xmlns:a16="http://schemas.microsoft.com/office/drawing/2014/main" id="{EF91F4E4-E83A-7343-A083-0ADBBE4FAF12}"/>
              </a:ext>
            </a:extLst>
          </p:cNvPr>
          <p:cNvSpPr/>
          <p:nvPr/>
        </p:nvSpPr>
        <p:spPr>
          <a:xfrm>
            <a:off x="8375403" y="1980654"/>
            <a:ext cx="1487736" cy="31698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After 12 </a:t>
            </a:r>
            <a:r>
              <a:rPr lang="de-DE" sz="1000" err="1">
                <a:solidFill>
                  <a:schemeClr val="tx1"/>
                </a:solidFill>
              </a:rPr>
              <a:t>cycles</a:t>
            </a:r>
            <a:r>
              <a:rPr lang="de-DE" sz="1000">
                <a:solidFill>
                  <a:schemeClr val="tx1"/>
                </a:solidFill>
              </a:rPr>
              <a:t> </a:t>
            </a:r>
            <a:r>
              <a:rPr lang="de-DE" sz="1000" err="1">
                <a:solidFill>
                  <a:schemeClr val="tx1"/>
                </a:solidFill>
              </a:rPr>
              <a:t>of</a:t>
            </a:r>
            <a:r>
              <a:rPr lang="de-DE" sz="1000">
                <a:solidFill>
                  <a:schemeClr val="tx1"/>
                </a:solidFill>
              </a:rPr>
              <a:t> </a:t>
            </a:r>
            <a:r>
              <a:rPr lang="de-DE" sz="1000" err="1">
                <a:solidFill>
                  <a:schemeClr val="tx1"/>
                </a:solidFill>
              </a:rPr>
              <a:t>re</a:t>
            </a:r>
            <a:r>
              <a:rPr lang="de-DE" sz="1000">
                <a:solidFill>
                  <a:schemeClr val="tx1"/>
                </a:solidFill>
              </a:rPr>
              <a:t>- </a:t>
            </a:r>
            <a:r>
              <a:rPr lang="de-DE" sz="1000" err="1">
                <a:solidFill>
                  <a:schemeClr val="tx1"/>
                </a:solidFill>
              </a:rPr>
              <a:t>treatment</a:t>
            </a:r>
            <a:r>
              <a:rPr lang="de-DE" sz="1000">
                <a:solidFill>
                  <a:schemeClr val="tx1"/>
                </a:solidFill>
              </a:rPr>
              <a:t> </a:t>
            </a:r>
            <a:r>
              <a:rPr lang="de-DE" sz="1000" err="1">
                <a:solidFill>
                  <a:schemeClr val="tx1"/>
                </a:solidFill>
              </a:rPr>
              <a:t>by</a:t>
            </a:r>
            <a:r>
              <a:rPr lang="de-DE" sz="1000">
                <a:solidFill>
                  <a:schemeClr val="tx1"/>
                </a:solidFill>
              </a:rPr>
              <a:t> VEN+IBR</a:t>
            </a:r>
          </a:p>
        </p:txBody>
      </p:sp>
      <p:sp>
        <p:nvSpPr>
          <p:cNvPr id="51" name="Rechteck 50">
            <a:extLst>
              <a:ext uri="{FF2B5EF4-FFF2-40B4-BE49-F238E27FC236}">
                <a16:creationId xmlns:a16="http://schemas.microsoft.com/office/drawing/2014/main" id="{07F726C3-D5BE-CB58-5FC2-3241BC4A4D77}"/>
              </a:ext>
            </a:extLst>
          </p:cNvPr>
          <p:cNvSpPr/>
          <p:nvPr/>
        </p:nvSpPr>
        <p:spPr>
          <a:xfrm>
            <a:off x="10468024" y="3338513"/>
            <a:ext cx="1309655" cy="2259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000" b="1">
                <a:solidFill>
                  <a:schemeClr val="bg1"/>
                </a:solidFill>
              </a:rPr>
              <a:t>uMRD4 47% (9/19)</a:t>
            </a:r>
          </a:p>
        </p:txBody>
      </p:sp>
    </p:spTree>
    <p:extLst>
      <p:ext uri="{BB962C8B-B14F-4D97-AF65-F5344CB8AC3E}">
        <p14:creationId xmlns:p14="http://schemas.microsoft.com/office/powerpoint/2010/main" val="102712145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DBBBF556-6786-BC15-C07A-013561CF2A18}"/>
              </a:ext>
            </a:extLst>
          </p:cNvPr>
          <p:cNvSpPr>
            <a:spLocks noGrp="1"/>
          </p:cNvSpPr>
          <p:nvPr>
            <p:ph type="body" sz="quarter" idx="12"/>
          </p:nvPr>
        </p:nvSpPr>
        <p:spPr/>
        <p:txBody>
          <a:bodyPr>
            <a:normAutofit/>
          </a:bodyPr>
          <a:lstStyle/>
          <a:p>
            <a:r>
              <a:rPr lang="en-GB" i="0">
                <a:effectLst/>
                <a:latin typeface="Arial" panose="020B0604020202020204" pitchFamily="34" charset="0"/>
              </a:rPr>
              <a:t>Treatment outcomes</a:t>
            </a:r>
            <a:endParaRPr lang="en-US"/>
          </a:p>
        </p:txBody>
      </p:sp>
      <p:sp>
        <p:nvSpPr>
          <p:cNvPr id="4" name="Footer Placeholder 3">
            <a:extLst>
              <a:ext uri="{FF2B5EF4-FFF2-40B4-BE49-F238E27FC236}">
                <a16:creationId xmlns:a16="http://schemas.microsoft.com/office/drawing/2014/main" id="{5FE3AB34-BEBA-51E8-2600-9377B1466F71}"/>
              </a:ext>
            </a:extLst>
          </p:cNvPr>
          <p:cNvSpPr>
            <a:spLocks noGrp="1"/>
          </p:cNvSpPr>
          <p:nvPr>
            <p:ph type="ftr" sz="quarter" idx="13"/>
          </p:nvPr>
        </p:nvSpPr>
        <p:spPr>
          <a:xfrm>
            <a:off x="407989" y="6043901"/>
            <a:ext cx="8532812" cy="625187"/>
          </a:xfrm>
        </p:spPr>
        <p:txBody>
          <a:bodyPr/>
          <a:lstStyle/>
          <a:p>
            <a:r>
              <a:rPr lang="en-GB" b="0" i="0" baseline="30000">
                <a:effectLst/>
                <a:latin typeface="Arial" panose="020B0604020202020204" pitchFamily="34" charset="0"/>
              </a:rPr>
              <a:t>a</a:t>
            </a:r>
            <a:r>
              <a:rPr lang="en-GB" b="0" i="0">
                <a:effectLst/>
                <a:latin typeface="Arial" panose="020B0604020202020204" pitchFamily="34" charset="0"/>
              </a:rPr>
              <a:t> Efficacy evaluable patients are those who had at least 1 post-baseline response</a:t>
            </a:r>
            <a:r>
              <a:rPr lang="en-GB">
                <a:latin typeface="Times New Roman" panose="02020603050405020304" pitchFamily="18" charset="0"/>
              </a:rPr>
              <a:t> </a:t>
            </a:r>
            <a:r>
              <a:rPr lang="en-GB" b="0" i="0">
                <a:effectLst/>
                <a:latin typeface="Arial" panose="020B0604020202020204" pitchFamily="34" charset="0"/>
              </a:rPr>
              <a:t>assessment or had discontinued treatment before the first post-baseline response</a:t>
            </a:r>
            <a:r>
              <a:rPr lang="en-GB">
                <a:latin typeface="Times New Roman" panose="02020603050405020304" pitchFamily="18" charset="0"/>
              </a:rPr>
              <a:t> </a:t>
            </a:r>
            <a:r>
              <a:rPr lang="en-GB" b="0" i="0">
                <a:effectLst/>
                <a:latin typeface="Arial" panose="020B0604020202020204" pitchFamily="34" charset="0"/>
              </a:rPr>
              <a:t>assessment. </a:t>
            </a:r>
            <a:r>
              <a:rPr lang="en-GB" b="0" i="0" baseline="30000">
                <a:effectLst/>
                <a:latin typeface="Arial" panose="020B0604020202020204" pitchFamily="34" charset="0"/>
              </a:rPr>
              <a:t>b</a:t>
            </a:r>
            <a:r>
              <a:rPr lang="en-GB" b="0" i="0">
                <a:effectLst/>
                <a:latin typeface="Arial" panose="020B0604020202020204" pitchFamily="34" charset="0"/>
              </a:rPr>
              <a:t> 1 patient discontinued before post-baseline assessment. </a:t>
            </a:r>
            <a:r>
              <a:rPr lang="en-GB" b="0" i="0" baseline="30000">
                <a:effectLst/>
                <a:latin typeface="Arial" panose="020B0604020202020204" pitchFamily="34" charset="0"/>
              </a:rPr>
              <a:t>c </a:t>
            </a:r>
            <a:r>
              <a:rPr lang="en-GB" b="0" i="0">
                <a:effectLst/>
                <a:latin typeface="Arial" panose="020B0604020202020204" pitchFamily="34" charset="0"/>
              </a:rPr>
              <a:t>2 PRs</a:t>
            </a:r>
            <a:r>
              <a:rPr lang="en-GB">
                <a:latin typeface="Times New Roman" panose="02020603050405020304" pitchFamily="18" charset="0"/>
              </a:rPr>
              <a:t> </a:t>
            </a:r>
            <a:r>
              <a:rPr lang="en-GB" b="0" i="0">
                <a:effectLst/>
                <a:latin typeface="Arial" panose="020B0604020202020204" pitchFamily="34" charset="0"/>
              </a:rPr>
              <a:t>were observed at 100 mg QD starting dose and 1 PR at 200 mg QD. </a:t>
            </a:r>
            <a:r>
              <a:rPr lang="en-GB" b="0" i="0" baseline="30000">
                <a:effectLst/>
                <a:latin typeface="Arial" panose="020B0604020202020204" pitchFamily="34" charset="0"/>
              </a:rPr>
              <a:t>d</a:t>
            </a:r>
            <a:r>
              <a:rPr lang="en-GB" b="0" i="0">
                <a:effectLst/>
                <a:latin typeface="Arial" panose="020B0604020202020204" pitchFamily="34" charset="0"/>
              </a:rPr>
              <a:t> 1 MCL</a:t>
            </a:r>
            <a:r>
              <a:rPr lang="en-GB">
                <a:latin typeface="Times New Roman" panose="02020603050405020304" pitchFamily="18" charset="0"/>
              </a:rPr>
              <a:t> </a:t>
            </a:r>
            <a:r>
              <a:rPr lang="en-GB" b="0" i="0">
                <a:effectLst/>
                <a:latin typeface="Arial" panose="020B0604020202020204" pitchFamily="34" charset="0"/>
              </a:rPr>
              <a:t>patient had PR at 100 mg QD starting dose.</a:t>
            </a:r>
          </a:p>
          <a:p>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a:solidFill>
                  <a:srgbClr val="4E4F4E"/>
                </a:solidFill>
                <a:cs typeface="Arial" panose="020B0604020202020204" pitchFamily="34" charset="0"/>
              </a:rPr>
              <a:t>FL</a:t>
            </a:r>
            <a:r>
              <a:rPr lang="en-US">
                <a:solidFill>
                  <a:srgbClr val="4E4F4E"/>
                </a:solidFill>
                <a:cs typeface="Arial" panose="020B0604020202020204" pitchFamily="34" charset="0"/>
              </a:rPr>
              <a:t>, follicular lymphoma; </a:t>
            </a:r>
            <a:r>
              <a:rPr lang="en-US" b="1">
                <a:solidFill>
                  <a:srgbClr val="4E4F4E"/>
                </a:solidFill>
                <a:cs typeface="Arial" panose="020B0604020202020204" pitchFamily="34" charset="0"/>
              </a:rPr>
              <a:t>IPDE</a:t>
            </a:r>
            <a:r>
              <a:rPr lang="en-US">
                <a:solidFill>
                  <a:srgbClr val="4E4F4E"/>
                </a:solidFill>
                <a:cs typeface="Arial" panose="020B0604020202020204" pitchFamily="34" charset="0"/>
              </a:rPr>
              <a:t>, interpatient dose escalation; </a:t>
            </a:r>
            <a:r>
              <a:rPr lang="en-US" b="1">
                <a:solidFill>
                  <a:srgbClr val="4E4F4E"/>
                </a:solidFill>
                <a:cs typeface="Arial" panose="020B0604020202020204" pitchFamily="34" charset="0"/>
              </a:rPr>
              <a:t>MCL</a:t>
            </a:r>
            <a:r>
              <a:rPr lang="en-US">
                <a:solidFill>
                  <a:srgbClr val="4E4F4E"/>
                </a:solidFill>
                <a:cs typeface="Arial" panose="020B0604020202020204" pitchFamily="34" charset="0"/>
              </a:rPr>
              <a:t>, mantle cell lymphoma; </a:t>
            </a:r>
            <a:r>
              <a:rPr lang="en-US" b="1">
                <a:solidFill>
                  <a:srgbClr val="4E4F4E"/>
                </a:solidFill>
                <a:cs typeface="Arial" panose="020B0604020202020204" pitchFamily="34" charset="0"/>
              </a:rPr>
              <a:t>MZL</a:t>
            </a:r>
            <a:r>
              <a:rPr lang="en-US">
                <a:solidFill>
                  <a:srgbClr val="4E4F4E"/>
                </a:solidFill>
                <a:cs typeface="Arial" panose="020B0604020202020204" pitchFamily="34" charset="0"/>
              </a:rPr>
              <a:t>, marginal zone lymphoma; </a:t>
            </a:r>
            <a:r>
              <a:rPr lang="en-US" b="1">
                <a:solidFill>
                  <a:srgbClr val="4E4F4E"/>
                </a:solidFill>
                <a:cs typeface="Arial" panose="020B0604020202020204" pitchFamily="34" charset="0"/>
              </a:rPr>
              <a:t>NHL</a:t>
            </a:r>
            <a:r>
              <a:rPr lang="en-US">
                <a:solidFill>
                  <a:srgbClr val="4E4F4E"/>
                </a:solidFill>
                <a:cs typeface="Arial" panose="020B0604020202020204" pitchFamily="34" charset="0"/>
              </a:rPr>
              <a:t>, non-Hodgkin’s lymphoma; </a:t>
            </a:r>
            <a:r>
              <a:rPr lang="en-GB" b="1"/>
              <a:t>PD</a:t>
            </a:r>
            <a:r>
              <a:rPr lang="en-GB"/>
              <a:t>, progressive disease; </a:t>
            </a:r>
            <a:r>
              <a:rPr lang="en-GB" b="1"/>
              <a:t>PR</a:t>
            </a:r>
            <a:r>
              <a:rPr lang="en-GB"/>
              <a:t>, partial response; </a:t>
            </a:r>
            <a:r>
              <a:rPr lang="en-GB" b="1"/>
              <a:t>QD, </a:t>
            </a:r>
            <a:r>
              <a:rPr lang="en-GB"/>
              <a:t>once daily; </a:t>
            </a:r>
            <a:r>
              <a:rPr lang="en-GB" b="1"/>
              <a:t>SD</a:t>
            </a:r>
            <a:r>
              <a:rPr lang="en-GB"/>
              <a:t>, stable disease; </a:t>
            </a:r>
            <a:r>
              <a:rPr lang="en-US" b="1">
                <a:solidFill>
                  <a:srgbClr val="4E4F4E"/>
                </a:solidFill>
                <a:cs typeface="Arial" panose="020B0604020202020204" pitchFamily="34" charset="0"/>
              </a:rPr>
              <a:t>SLL</a:t>
            </a:r>
            <a:r>
              <a:rPr lang="en-US">
                <a:solidFill>
                  <a:srgbClr val="4E4F4E"/>
                </a:solidFill>
                <a:cs typeface="Arial" panose="020B0604020202020204" pitchFamily="34" charset="0"/>
              </a:rPr>
              <a:t>, small lymphocytic lymphoma; </a:t>
            </a:r>
            <a:r>
              <a:rPr lang="en-US" b="1">
                <a:solidFill>
                  <a:srgbClr val="4E4F4E"/>
                </a:solidFill>
                <a:cs typeface="Arial" panose="020B0604020202020204" pitchFamily="34" charset="0"/>
              </a:rPr>
              <a:t>WM</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Waldenström’s</a:t>
            </a:r>
            <a:r>
              <a:rPr lang="en-US">
                <a:solidFill>
                  <a:srgbClr val="4E4F4E"/>
                </a:solidFill>
                <a:cs typeface="Arial" panose="020B0604020202020204" pitchFamily="34" charset="0"/>
              </a:rPr>
              <a:t> macroglobulinemia.</a:t>
            </a:r>
          </a:p>
          <a:p>
            <a:r>
              <a:rPr lang="en-US" b="1" err="1">
                <a:solidFill>
                  <a:srgbClr val="4E4F4E"/>
                </a:solidFill>
                <a:cs typeface="Arial" panose="020B0604020202020204" pitchFamily="34" charset="0"/>
              </a:rPr>
              <a:t>Kwiatek</a:t>
            </a:r>
            <a:r>
              <a:rPr lang="en-US" b="1">
                <a:solidFill>
                  <a:srgbClr val="4E4F4E"/>
                </a:solidFill>
                <a:cs typeface="Arial" panose="020B0604020202020204" pitchFamily="34" charset="0"/>
              </a:rPr>
              <a:t> et al. Abstract P636 presented at EHA 2023.</a:t>
            </a:r>
            <a:endParaRPr lang="en-GB"/>
          </a:p>
        </p:txBody>
      </p:sp>
      <p:sp>
        <p:nvSpPr>
          <p:cNvPr id="5" name="Textplatzhalter 4">
            <a:extLst>
              <a:ext uri="{FF2B5EF4-FFF2-40B4-BE49-F238E27FC236}">
                <a16:creationId xmlns:a16="http://schemas.microsoft.com/office/drawing/2014/main" id="{634B5D0E-881A-4AB7-AEA8-A92201A42EA3}"/>
              </a:ext>
            </a:extLst>
          </p:cNvPr>
          <p:cNvSpPr>
            <a:spLocks noGrp="1"/>
          </p:cNvSpPr>
          <p:nvPr>
            <p:ph type="body" sz="quarter" idx="14"/>
          </p:nvPr>
        </p:nvSpPr>
        <p:spPr/>
        <p:txBody>
          <a:bodyPr/>
          <a:lstStyle/>
          <a:p>
            <a:r>
              <a:rPr lang="en-GB"/>
              <a:t>Efficacy</a:t>
            </a:r>
          </a:p>
        </p:txBody>
      </p:sp>
      <p:graphicFrame>
        <p:nvGraphicFramePr>
          <p:cNvPr id="11" name="Table 10">
            <a:extLst>
              <a:ext uri="{FF2B5EF4-FFF2-40B4-BE49-F238E27FC236}">
                <a16:creationId xmlns:a16="http://schemas.microsoft.com/office/drawing/2014/main" id="{07CC628B-CC3C-5996-3F76-3ABAD41F322A}"/>
              </a:ext>
            </a:extLst>
          </p:cNvPr>
          <p:cNvGraphicFramePr>
            <a:graphicFrameLocks noGrp="1"/>
          </p:cNvGraphicFramePr>
          <p:nvPr>
            <p:extLst>
              <p:ext uri="{D42A27DB-BD31-4B8C-83A1-F6EECF244321}">
                <p14:modId xmlns:p14="http://schemas.microsoft.com/office/powerpoint/2010/main" val="1036077704"/>
              </p:ext>
            </p:extLst>
          </p:nvPr>
        </p:nvGraphicFramePr>
        <p:xfrm>
          <a:off x="6212496" y="1989137"/>
          <a:ext cx="5589118" cy="1642800"/>
        </p:xfrm>
        <a:graphic>
          <a:graphicData uri="http://schemas.openxmlformats.org/drawingml/2006/table">
            <a:tbl>
              <a:tblPr>
                <a:tableStyleId>{5C22544A-7EE6-4342-B048-85BDC9FD1C3A}</a:tableStyleId>
              </a:tblPr>
              <a:tblGrid>
                <a:gridCol w="1984447">
                  <a:extLst>
                    <a:ext uri="{9D8B030D-6E8A-4147-A177-3AD203B41FA5}">
                      <a16:colId xmlns:a16="http://schemas.microsoft.com/office/drawing/2014/main" val="4163395938"/>
                    </a:ext>
                  </a:extLst>
                </a:gridCol>
                <a:gridCol w="1201557">
                  <a:extLst>
                    <a:ext uri="{9D8B030D-6E8A-4147-A177-3AD203B41FA5}">
                      <a16:colId xmlns:a16="http://schemas.microsoft.com/office/drawing/2014/main" val="1017641707"/>
                    </a:ext>
                  </a:extLst>
                </a:gridCol>
                <a:gridCol w="1201557">
                  <a:extLst>
                    <a:ext uri="{9D8B030D-6E8A-4147-A177-3AD203B41FA5}">
                      <a16:colId xmlns:a16="http://schemas.microsoft.com/office/drawing/2014/main" val="219636908"/>
                    </a:ext>
                  </a:extLst>
                </a:gridCol>
                <a:gridCol w="1201557">
                  <a:extLst>
                    <a:ext uri="{9D8B030D-6E8A-4147-A177-3AD203B41FA5}">
                      <a16:colId xmlns:a16="http://schemas.microsoft.com/office/drawing/2014/main" val="3201722610"/>
                    </a:ext>
                  </a:extLst>
                </a:gridCol>
              </a:tblGrid>
              <a:tr h="0">
                <a:tc>
                  <a:txBody>
                    <a:bodyPr/>
                    <a:lstStyle/>
                    <a:p>
                      <a:pPr algn="l" fontAlgn="b"/>
                      <a:r>
                        <a:rPr lang="en-US" sz="1400" b="1" u="none" strike="noStrike">
                          <a:solidFill>
                            <a:schemeClr val="bg1"/>
                          </a:solidFill>
                          <a:effectLst/>
                        </a:rPr>
                        <a:t>Efficacy evaluable </a:t>
                      </a:r>
                    </a:p>
                    <a:p>
                      <a:pPr algn="l" fontAlgn="b"/>
                      <a:r>
                        <a:rPr lang="en-US" sz="1400" b="1" u="none" strike="noStrike">
                          <a:solidFill>
                            <a:schemeClr val="bg1"/>
                          </a:solidFill>
                          <a:effectLst/>
                        </a:rPr>
                        <a:t>patients</a:t>
                      </a:r>
                      <a:r>
                        <a:rPr lang="en-US" sz="1400" b="1" u="none" strike="noStrike" baseline="30000">
                          <a:solidFill>
                            <a:schemeClr val="bg1"/>
                          </a:solidFill>
                          <a:effectLst/>
                        </a:rPr>
                        <a:t>a</a:t>
                      </a:r>
                      <a:endParaRPr lang="en-US" sz="1400" b="1" i="0" u="none" strike="noStrike" baseline="30000">
                        <a:solidFill>
                          <a:schemeClr val="bg1"/>
                        </a:solidFill>
                        <a:effectLst/>
                        <a:latin typeface="Calibri" panose="020F0502020204030204" pitchFamily="34" charset="0"/>
                      </a:endParaRPr>
                    </a:p>
                  </a:txBody>
                  <a:tcPr marL="144000" marT="72000" marB="72000" anchor="ctr">
                    <a:solidFill>
                      <a:schemeClr val="accent1"/>
                    </a:solidFill>
                  </a:tcPr>
                </a:tc>
                <a:tc>
                  <a:txBody>
                    <a:bodyPr/>
                    <a:lstStyle/>
                    <a:p>
                      <a:pPr algn="ctr" fontAlgn="b"/>
                      <a:r>
                        <a:rPr lang="en-US" sz="1400" b="1" u="none" strike="noStrike">
                          <a:solidFill>
                            <a:schemeClr val="bg1"/>
                          </a:solidFill>
                          <a:effectLst/>
                        </a:rPr>
                        <a:t>CLL/SLL </a:t>
                      </a:r>
                    </a:p>
                    <a:p>
                      <a:pPr algn="ctr" fontAlgn="b"/>
                      <a:r>
                        <a:rPr lang="en-US" sz="1400" b="1" u="none" strike="noStrike">
                          <a:solidFill>
                            <a:schemeClr val="bg1"/>
                          </a:solidFill>
                          <a:effectLst/>
                        </a:rPr>
                        <a:t>(n=10)</a:t>
                      </a:r>
                      <a:r>
                        <a:rPr lang="en-US" sz="1400" b="1" u="none" strike="noStrike" baseline="30000">
                          <a:solidFill>
                            <a:schemeClr val="bg1"/>
                          </a:solidFill>
                          <a:effectLst/>
                        </a:rPr>
                        <a:t>b</a:t>
                      </a:r>
                      <a:endParaRPr lang="en-US" sz="1400" b="1" i="0" u="none" strike="noStrike" baseline="30000">
                        <a:solidFill>
                          <a:schemeClr val="bg1"/>
                        </a:solidFill>
                        <a:effectLst/>
                        <a:latin typeface="Calibri" panose="020F0502020204030204" pitchFamily="34" charset="0"/>
                      </a:endParaRPr>
                    </a:p>
                  </a:txBody>
                  <a:tcPr marT="72000" marB="72000" anchor="ctr">
                    <a:solidFill>
                      <a:schemeClr val="accent1"/>
                    </a:solidFill>
                  </a:tcPr>
                </a:tc>
                <a:tc>
                  <a:txBody>
                    <a:bodyPr/>
                    <a:lstStyle/>
                    <a:p>
                      <a:pPr algn="ctr" fontAlgn="b"/>
                      <a:r>
                        <a:rPr lang="en-US" sz="1400" b="1" u="none" strike="noStrike">
                          <a:solidFill>
                            <a:schemeClr val="bg1"/>
                          </a:solidFill>
                          <a:effectLst/>
                        </a:rPr>
                        <a:t>NHL/WM </a:t>
                      </a:r>
                    </a:p>
                    <a:p>
                      <a:pPr algn="ctr" fontAlgn="b"/>
                      <a:r>
                        <a:rPr lang="en-US" sz="1400" b="1" u="none" strike="noStrike">
                          <a:solidFill>
                            <a:schemeClr val="bg1"/>
                          </a:solidFill>
                          <a:effectLst/>
                        </a:rPr>
                        <a:t>(n=17)</a:t>
                      </a:r>
                      <a:endParaRPr lang="en-US" sz="1400" b="1" i="0" u="none" strike="noStrike">
                        <a:solidFill>
                          <a:schemeClr val="bg1"/>
                        </a:solidFill>
                        <a:effectLst/>
                        <a:latin typeface="Calibri" panose="020F0502020204030204" pitchFamily="34" charset="0"/>
                      </a:endParaRPr>
                    </a:p>
                  </a:txBody>
                  <a:tcPr marT="72000" marB="72000" anchor="ctr">
                    <a:solidFill>
                      <a:schemeClr val="accent1"/>
                    </a:solidFill>
                  </a:tcPr>
                </a:tc>
                <a:tc>
                  <a:txBody>
                    <a:bodyPr/>
                    <a:lstStyle/>
                    <a:p>
                      <a:pPr algn="ctr" fontAlgn="b"/>
                      <a:r>
                        <a:rPr lang="en-US" sz="1400" b="1" u="none" strike="noStrike">
                          <a:solidFill>
                            <a:schemeClr val="bg1"/>
                          </a:solidFill>
                          <a:effectLst/>
                        </a:rPr>
                        <a:t>Total </a:t>
                      </a:r>
                    </a:p>
                    <a:p>
                      <a:pPr algn="ctr" fontAlgn="b"/>
                      <a:r>
                        <a:rPr lang="en-US" sz="1400" b="1" u="none" strike="noStrike">
                          <a:solidFill>
                            <a:schemeClr val="bg1"/>
                          </a:solidFill>
                          <a:effectLst/>
                        </a:rPr>
                        <a:t>(N=27)</a:t>
                      </a:r>
                      <a:endParaRPr lang="en-US" sz="1400" b="1" i="0" u="none" strike="noStrike">
                        <a:solidFill>
                          <a:schemeClr val="bg1"/>
                        </a:solidFill>
                        <a:effectLst/>
                        <a:latin typeface="Calibri" panose="020F0502020204030204" pitchFamily="34" charset="0"/>
                      </a:endParaRPr>
                    </a:p>
                  </a:txBody>
                  <a:tcPr marT="72000" marB="72000" anchor="ctr">
                    <a:solidFill>
                      <a:schemeClr val="accent1"/>
                    </a:solidFill>
                  </a:tcPr>
                </a:tc>
                <a:extLst>
                  <a:ext uri="{0D108BD9-81ED-4DB2-BD59-A6C34878D82A}">
                    <a16:rowId xmlns:a16="http://schemas.microsoft.com/office/drawing/2014/main" val="1760971566"/>
                  </a:ext>
                </a:extLst>
              </a:tr>
              <a:tr h="0">
                <a:tc>
                  <a:txBody>
                    <a:bodyPr/>
                    <a:lstStyle/>
                    <a:p>
                      <a:pPr algn="l" fontAlgn="b"/>
                      <a:r>
                        <a:rPr lang="en-US" sz="1400" u="none" strike="noStrike">
                          <a:solidFill>
                            <a:schemeClr val="tx1"/>
                          </a:solidFill>
                          <a:effectLst/>
                        </a:rPr>
                        <a:t>PR, n (%)</a:t>
                      </a:r>
                      <a:endParaRPr lang="en-US" sz="1400" b="0" i="0" u="none" strike="noStrike">
                        <a:solidFill>
                          <a:schemeClr val="tx1"/>
                        </a:solidFill>
                        <a:effectLst/>
                        <a:latin typeface="Calibri" panose="020F0502020204030204" pitchFamily="34" charset="0"/>
                      </a:endParaRPr>
                    </a:p>
                  </a:txBody>
                  <a:tcPr marL="144000" marT="72000" marB="72000" anchor="ctr">
                    <a:solidFill>
                      <a:srgbClr val="CBCDD2"/>
                    </a:solidFill>
                  </a:tcPr>
                </a:tc>
                <a:tc>
                  <a:txBody>
                    <a:bodyPr/>
                    <a:lstStyle/>
                    <a:p>
                      <a:pPr algn="ctr" fontAlgn="b"/>
                      <a:r>
                        <a:rPr lang="en-US" sz="1400" u="none" strike="noStrike">
                          <a:solidFill>
                            <a:schemeClr val="tx1"/>
                          </a:solidFill>
                          <a:effectLst/>
                        </a:rPr>
                        <a:t>3 (30)</a:t>
                      </a:r>
                      <a:r>
                        <a:rPr lang="en-US" sz="1400" u="none" strike="noStrike" baseline="30000">
                          <a:solidFill>
                            <a:schemeClr val="tx1"/>
                          </a:solidFill>
                          <a:effectLst/>
                        </a:rPr>
                        <a:t>c</a:t>
                      </a:r>
                      <a:endParaRPr lang="en-US" sz="1400" b="0" i="0" u="none" strike="noStrike" baseline="30000">
                        <a:solidFill>
                          <a:schemeClr val="tx1"/>
                        </a:solidFill>
                        <a:effectLst/>
                        <a:latin typeface="Calibri" panose="020F0502020204030204" pitchFamily="34" charset="0"/>
                      </a:endParaRPr>
                    </a:p>
                  </a:txBody>
                  <a:tcPr marT="72000" marB="72000" anchor="ctr">
                    <a:solidFill>
                      <a:srgbClr val="CBCDD2"/>
                    </a:solidFill>
                  </a:tcPr>
                </a:tc>
                <a:tc>
                  <a:txBody>
                    <a:bodyPr/>
                    <a:lstStyle/>
                    <a:p>
                      <a:pPr algn="ctr" fontAlgn="b"/>
                      <a:r>
                        <a:rPr lang="en-US" sz="1400" u="none" strike="noStrike">
                          <a:solidFill>
                            <a:schemeClr val="tx1"/>
                          </a:solidFill>
                          <a:effectLst/>
                        </a:rPr>
                        <a:t>1 (6)</a:t>
                      </a:r>
                      <a:r>
                        <a:rPr lang="en-US" sz="1400" u="none" strike="noStrike" baseline="30000">
                          <a:solidFill>
                            <a:schemeClr val="tx1"/>
                          </a:solidFill>
                          <a:effectLst/>
                        </a:rPr>
                        <a:t>d</a:t>
                      </a:r>
                      <a:endParaRPr lang="en-US" sz="1400" b="0" i="0" u="none" strike="noStrike" baseline="30000">
                        <a:solidFill>
                          <a:schemeClr val="tx1"/>
                        </a:solidFill>
                        <a:effectLst/>
                        <a:latin typeface="Calibri" panose="020F0502020204030204" pitchFamily="34" charset="0"/>
                      </a:endParaRPr>
                    </a:p>
                  </a:txBody>
                  <a:tcPr marT="72000" marB="72000" anchor="ctr">
                    <a:solidFill>
                      <a:srgbClr val="CBCDD2"/>
                    </a:solidFill>
                  </a:tcPr>
                </a:tc>
                <a:tc>
                  <a:txBody>
                    <a:bodyPr/>
                    <a:lstStyle/>
                    <a:p>
                      <a:pPr algn="ctr" fontAlgn="b"/>
                      <a:r>
                        <a:rPr lang="en-US" sz="1400" u="none" strike="noStrike">
                          <a:solidFill>
                            <a:schemeClr val="tx1"/>
                          </a:solidFill>
                          <a:effectLst/>
                        </a:rPr>
                        <a:t>4 (15)</a:t>
                      </a:r>
                      <a:endParaRPr lang="en-US" sz="1400" b="0" i="0" u="none" strike="noStrike">
                        <a:solidFill>
                          <a:schemeClr val="tx1"/>
                        </a:solidFill>
                        <a:effectLst/>
                        <a:latin typeface="Calibri" panose="020F0502020204030204" pitchFamily="34" charset="0"/>
                      </a:endParaRPr>
                    </a:p>
                  </a:txBody>
                  <a:tcPr marT="72000" marB="72000" anchor="ctr">
                    <a:solidFill>
                      <a:srgbClr val="CBCDD2"/>
                    </a:solidFill>
                  </a:tcPr>
                </a:tc>
                <a:extLst>
                  <a:ext uri="{0D108BD9-81ED-4DB2-BD59-A6C34878D82A}">
                    <a16:rowId xmlns:a16="http://schemas.microsoft.com/office/drawing/2014/main" val="977034080"/>
                  </a:ext>
                </a:extLst>
              </a:tr>
              <a:tr h="0">
                <a:tc>
                  <a:txBody>
                    <a:bodyPr/>
                    <a:lstStyle/>
                    <a:p>
                      <a:pPr algn="l" fontAlgn="b"/>
                      <a:r>
                        <a:rPr lang="en-US" sz="1400" u="none" strike="noStrike">
                          <a:solidFill>
                            <a:schemeClr val="tx1"/>
                          </a:solidFill>
                          <a:effectLst/>
                        </a:rPr>
                        <a:t>SD, n (%)</a:t>
                      </a:r>
                      <a:endParaRPr lang="en-US" sz="1400" b="0" i="0" u="none" strike="noStrike">
                        <a:solidFill>
                          <a:schemeClr val="tx1"/>
                        </a:solidFill>
                        <a:effectLst/>
                        <a:latin typeface="Calibri" panose="020F0502020204030204" pitchFamily="34" charset="0"/>
                      </a:endParaRPr>
                    </a:p>
                  </a:txBody>
                  <a:tcPr marL="144000" marT="72000" marB="72000" anchor="ctr">
                    <a:solidFill>
                      <a:srgbClr val="E7E8EA"/>
                    </a:solidFill>
                  </a:tcPr>
                </a:tc>
                <a:tc>
                  <a:txBody>
                    <a:bodyPr/>
                    <a:lstStyle/>
                    <a:p>
                      <a:pPr algn="ctr" fontAlgn="b"/>
                      <a:r>
                        <a:rPr lang="en-US" sz="1400" u="none" strike="noStrike">
                          <a:solidFill>
                            <a:schemeClr val="tx1"/>
                          </a:solidFill>
                          <a:effectLst/>
                        </a:rPr>
                        <a:t>4 (40)</a:t>
                      </a:r>
                      <a:endParaRPr lang="en-US" sz="1400" b="0" i="0" u="none" strike="noStrike">
                        <a:solidFill>
                          <a:schemeClr val="tx1"/>
                        </a:solidFill>
                        <a:effectLst/>
                        <a:latin typeface="Calibri" panose="020F0502020204030204" pitchFamily="34" charset="0"/>
                      </a:endParaRPr>
                    </a:p>
                  </a:txBody>
                  <a:tcPr marT="72000" marB="72000" anchor="ctr">
                    <a:solidFill>
                      <a:srgbClr val="E7E8EA"/>
                    </a:solidFill>
                  </a:tcPr>
                </a:tc>
                <a:tc>
                  <a:txBody>
                    <a:bodyPr/>
                    <a:lstStyle/>
                    <a:p>
                      <a:pPr algn="ctr" fontAlgn="b"/>
                      <a:r>
                        <a:rPr lang="en-US" sz="1400" u="none" strike="noStrike">
                          <a:solidFill>
                            <a:schemeClr val="tx1"/>
                          </a:solidFill>
                          <a:effectLst/>
                        </a:rPr>
                        <a:t>10 (59)</a:t>
                      </a:r>
                      <a:endParaRPr lang="en-US" sz="1400" b="0" i="0" u="none" strike="noStrike">
                        <a:solidFill>
                          <a:schemeClr val="tx1"/>
                        </a:solidFill>
                        <a:effectLst/>
                        <a:latin typeface="Calibri" panose="020F0502020204030204" pitchFamily="34" charset="0"/>
                      </a:endParaRPr>
                    </a:p>
                  </a:txBody>
                  <a:tcPr marT="72000" marB="72000" anchor="ctr">
                    <a:solidFill>
                      <a:srgbClr val="E7E8EA"/>
                    </a:solidFill>
                  </a:tcPr>
                </a:tc>
                <a:tc>
                  <a:txBody>
                    <a:bodyPr/>
                    <a:lstStyle/>
                    <a:p>
                      <a:pPr algn="ctr" fontAlgn="b"/>
                      <a:r>
                        <a:rPr lang="en-US" sz="1400" u="none" strike="noStrike">
                          <a:solidFill>
                            <a:schemeClr val="tx1"/>
                          </a:solidFill>
                          <a:effectLst/>
                        </a:rPr>
                        <a:t>14 (52)</a:t>
                      </a:r>
                      <a:endParaRPr lang="en-US" sz="1400" b="0" i="0" u="none" strike="noStrike">
                        <a:solidFill>
                          <a:schemeClr val="tx1"/>
                        </a:solidFill>
                        <a:effectLst/>
                        <a:latin typeface="Calibri" panose="020F0502020204030204" pitchFamily="34" charset="0"/>
                      </a:endParaRPr>
                    </a:p>
                  </a:txBody>
                  <a:tcPr marT="72000" marB="72000" anchor="ctr">
                    <a:solidFill>
                      <a:srgbClr val="E7E8EA"/>
                    </a:solidFill>
                  </a:tcPr>
                </a:tc>
                <a:extLst>
                  <a:ext uri="{0D108BD9-81ED-4DB2-BD59-A6C34878D82A}">
                    <a16:rowId xmlns:a16="http://schemas.microsoft.com/office/drawing/2014/main" val="3854167211"/>
                  </a:ext>
                </a:extLst>
              </a:tr>
              <a:tr h="0">
                <a:tc>
                  <a:txBody>
                    <a:bodyPr/>
                    <a:lstStyle/>
                    <a:p>
                      <a:pPr algn="l" fontAlgn="b"/>
                      <a:r>
                        <a:rPr lang="en-US" sz="1400" u="none" strike="noStrike">
                          <a:solidFill>
                            <a:schemeClr val="tx1"/>
                          </a:solidFill>
                          <a:effectLst/>
                        </a:rPr>
                        <a:t>PD, n (%)</a:t>
                      </a:r>
                      <a:endParaRPr lang="en-US" sz="1400" b="0" i="0" u="none" strike="noStrike">
                        <a:solidFill>
                          <a:schemeClr val="tx1"/>
                        </a:solidFill>
                        <a:effectLst/>
                        <a:latin typeface="Calibri" panose="020F0502020204030204" pitchFamily="34" charset="0"/>
                      </a:endParaRPr>
                    </a:p>
                  </a:txBody>
                  <a:tcPr marL="144000" marT="72000" marB="72000" anchor="ctr">
                    <a:solidFill>
                      <a:srgbClr val="CBCDD2"/>
                    </a:solidFill>
                  </a:tcPr>
                </a:tc>
                <a:tc>
                  <a:txBody>
                    <a:bodyPr/>
                    <a:lstStyle/>
                    <a:p>
                      <a:pPr algn="ctr" fontAlgn="b"/>
                      <a:r>
                        <a:rPr lang="en-US" sz="1400" u="none" strike="noStrike">
                          <a:solidFill>
                            <a:schemeClr val="tx1"/>
                          </a:solidFill>
                          <a:effectLst/>
                        </a:rPr>
                        <a:t>2 (20)</a:t>
                      </a:r>
                      <a:endParaRPr lang="en-US" sz="1400" b="0" i="0" u="none" strike="noStrike">
                        <a:solidFill>
                          <a:schemeClr val="tx1"/>
                        </a:solidFill>
                        <a:effectLst/>
                        <a:latin typeface="Calibri" panose="020F0502020204030204" pitchFamily="34" charset="0"/>
                      </a:endParaRPr>
                    </a:p>
                  </a:txBody>
                  <a:tcPr marT="72000" marB="72000" anchor="ctr">
                    <a:solidFill>
                      <a:srgbClr val="CBCDD2"/>
                    </a:solidFill>
                  </a:tcPr>
                </a:tc>
                <a:tc>
                  <a:txBody>
                    <a:bodyPr/>
                    <a:lstStyle/>
                    <a:p>
                      <a:pPr algn="ctr" fontAlgn="b"/>
                      <a:r>
                        <a:rPr lang="en-US" sz="1400" u="none" strike="noStrike">
                          <a:solidFill>
                            <a:schemeClr val="tx1"/>
                          </a:solidFill>
                          <a:effectLst/>
                        </a:rPr>
                        <a:t>6 (35)</a:t>
                      </a:r>
                      <a:endParaRPr lang="en-US" sz="1400" b="0" i="0" u="none" strike="noStrike">
                        <a:solidFill>
                          <a:schemeClr val="tx1"/>
                        </a:solidFill>
                        <a:effectLst/>
                        <a:latin typeface="Calibri" panose="020F0502020204030204" pitchFamily="34" charset="0"/>
                      </a:endParaRPr>
                    </a:p>
                  </a:txBody>
                  <a:tcPr marT="72000" marB="72000" anchor="ctr">
                    <a:solidFill>
                      <a:srgbClr val="CBCDD2"/>
                    </a:solidFill>
                  </a:tcPr>
                </a:tc>
                <a:tc>
                  <a:txBody>
                    <a:bodyPr/>
                    <a:lstStyle/>
                    <a:p>
                      <a:pPr algn="ctr" fontAlgn="b"/>
                      <a:r>
                        <a:rPr lang="en-US" sz="1400" u="none" strike="noStrike">
                          <a:solidFill>
                            <a:schemeClr val="tx1"/>
                          </a:solidFill>
                          <a:effectLst/>
                        </a:rPr>
                        <a:t>8 (30)</a:t>
                      </a:r>
                      <a:endParaRPr lang="en-US" sz="1400" b="0" i="0" u="none" strike="noStrike">
                        <a:solidFill>
                          <a:schemeClr val="tx1"/>
                        </a:solidFill>
                        <a:effectLst/>
                        <a:latin typeface="Calibri" panose="020F0502020204030204" pitchFamily="34" charset="0"/>
                      </a:endParaRPr>
                    </a:p>
                  </a:txBody>
                  <a:tcPr marT="72000" marB="72000" anchor="ctr">
                    <a:solidFill>
                      <a:srgbClr val="CBCDD2"/>
                    </a:solidFill>
                  </a:tcPr>
                </a:tc>
                <a:extLst>
                  <a:ext uri="{0D108BD9-81ED-4DB2-BD59-A6C34878D82A}">
                    <a16:rowId xmlns:a16="http://schemas.microsoft.com/office/drawing/2014/main" val="2295044618"/>
                  </a:ext>
                </a:extLst>
              </a:tr>
            </a:tbl>
          </a:graphicData>
        </a:graphic>
      </p:graphicFrame>
      <p:cxnSp>
        <p:nvCxnSpPr>
          <p:cNvPr id="7" name="Gerader Verbinder 6">
            <a:extLst>
              <a:ext uri="{FF2B5EF4-FFF2-40B4-BE49-F238E27FC236}">
                <a16:creationId xmlns:a16="http://schemas.microsoft.com/office/drawing/2014/main" id="{0EB33A23-8D3B-3A81-946C-A77C3D9E5368}"/>
              </a:ext>
            </a:extLst>
          </p:cNvPr>
          <p:cNvCxnSpPr>
            <a:cxnSpLocks/>
          </p:cNvCxnSpPr>
          <p:nvPr/>
        </p:nvCxnSpPr>
        <p:spPr>
          <a:xfrm>
            <a:off x="832823" y="2046288"/>
            <a:ext cx="0" cy="34591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711E3E9C-FA12-F6D5-CDD9-E685E32BC2D2}"/>
              </a:ext>
            </a:extLst>
          </p:cNvPr>
          <p:cNvCxnSpPr>
            <a:cxnSpLocks/>
          </p:cNvCxnSpPr>
          <p:nvPr/>
        </p:nvCxnSpPr>
        <p:spPr>
          <a:xfrm>
            <a:off x="832823" y="5505450"/>
            <a:ext cx="507634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AF5B998C-847C-52C3-4C8F-B399BE60FC41}"/>
              </a:ext>
            </a:extLst>
          </p:cNvPr>
          <p:cNvCxnSpPr>
            <a:cxnSpLocks/>
          </p:cNvCxnSpPr>
          <p:nvPr/>
        </p:nvCxnSpPr>
        <p:spPr>
          <a:xfrm>
            <a:off x="832823" y="5505450"/>
            <a:ext cx="0" cy="5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3A5FE47B-6F17-8C2A-D29F-51813D61686F}"/>
              </a:ext>
            </a:extLst>
          </p:cNvPr>
          <p:cNvCxnSpPr>
            <a:cxnSpLocks/>
          </p:cNvCxnSpPr>
          <p:nvPr/>
        </p:nvCxnSpPr>
        <p:spPr>
          <a:xfrm>
            <a:off x="1255852" y="5505450"/>
            <a:ext cx="0" cy="5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1D956397-2B43-B13F-9D55-3CB2C62B0F06}"/>
              </a:ext>
            </a:extLst>
          </p:cNvPr>
          <p:cNvCxnSpPr>
            <a:cxnSpLocks/>
          </p:cNvCxnSpPr>
          <p:nvPr/>
        </p:nvCxnSpPr>
        <p:spPr>
          <a:xfrm>
            <a:off x="1678881" y="5505450"/>
            <a:ext cx="0" cy="5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B6AED7BD-C393-FDE3-81AB-BF3671CBBAC0}"/>
              </a:ext>
            </a:extLst>
          </p:cNvPr>
          <p:cNvCxnSpPr>
            <a:cxnSpLocks/>
          </p:cNvCxnSpPr>
          <p:nvPr/>
        </p:nvCxnSpPr>
        <p:spPr>
          <a:xfrm>
            <a:off x="2101910" y="5505450"/>
            <a:ext cx="0" cy="5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7BBD3DB4-2585-CEE8-38CC-0E962D5E2B0C}"/>
              </a:ext>
            </a:extLst>
          </p:cNvPr>
          <p:cNvCxnSpPr>
            <a:cxnSpLocks/>
          </p:cNvCxnSpPr>
          <p:nvPr/>
        </p:nvCxnSpPr>
        <p:spPr>
          <a:xfrm>
            <a:off x="2524939" y="5505450"/>
            <a:ext cx="0" cy="5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A55B35C5-886E-0367-B321-34CAD31B3AD8}"/>
              </a:ext>
            </a:extLst>
          </p:cNvPr>
          <p:cNvCxnSpPr>
            <a:cxnSpLocks/>
          </p:cNvCxnSpPr>
          <p:nvPr/>
        </p:nvCxnSpPr>
        <p:spPr>
          <a:xfrm>
            <a:off x="2947968" y="5505450"/>
            <a:ext cx="0" cy="5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A312D394-B3F1-8BC7-8806-3980090DAF68}"/>
              </a:ext>
            </a:extLst>
          </p:cNvPr>
          <p:cNvCxnSpPr>
            <a:cxnSpLocks/>
          </p:cNvCxnSpPr>
          <p:nvPr/>
        </p:nvCxnSpPr>
        <p:spPr>
          <a:xfrm>
            <a:off x="3370997" y="5505450"/>
            <a:ext cx="0" cy="5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6116ACA1-50AE-9188-5B03-89E393C56BE5}"/>
              </a:ext>
            </a:extLst>
          </p:cNvPr>
          <p:cNvCxnSpPr>
            <a:cxnSpLocks/>
          </p:cNvCxnSpPr>
          <p:nvPr/>
        </p:nvCxnSpPr>
        <p:spPr>
          <a:xfrm>
            <a:off x="3794026" y="5505450"/>
            <a:ext cx="0" cy="5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C52089CB-CDE9-21F1-9260-F8006A05207C}"/>
              </a:ext>
            </a:extLst>
          </p:cNvPr>
          <p:cNvCxnSpPr>
            <a:cxnSpLocks/>
          </p:cNvCxnSpPr>
          <p:nvPr/>
        </p:nvCxnSpPr>
        <p:spPr>
          <a:xfrm>
            <a:off x="4217055" y="5505450"/>
            <a:ext cx="0" cy="5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F94BCAFC-3B70-7A1E-82AE-D6D2FD7C7799}"/>
              </a:ext>
            </a:extLst>
          </p:cNvPr>
          <p:cNvCxnSpPr>
            <a:cxnSpLocks/>
          </p:cNvCxnSpPr>
          <p:nvPr/>
        </p:nvCxnSpPr>
        <p:spPr>
          <a:xfrm>
            <a:off x="4640084" y="5505450"/>
            <a:ext cx="0" cy="5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4518122B-8E3E-BA4C-EA78-46C3EB11C66C}"/>
              </a:ext>
            </a:extLst>
          </p:cNvPr>
          <p:cNvCxnSpPr>
            <a:cxnSpLocks/>
          </p:cNvCxnSpPr>
          <p:nvPr/>
        </p:nvCxnSpPr>
        <p:spPr>
          <a:xfrm>
            <a:off x="5063113" y="5505450"/>
            <a:ext cx="0" cy="5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89C68662-01F9-C34D-0D68-AB1B1FFB28E9}"/>
              </a:ext>
            </a:extLst>
          </p:cNvPr>
          <p:cNvCxnSpPr>
            <a:cxnSpLocks/>
          </p:cNvCxnSpPr>
          <p:nvPr/>
        </p:nvCxnSpPr>
        <p:spPr>
          <a:xfrm>
            <a:off x="5486142" y="5505450"/>
            <a:ext cx="0" cy="5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235DC402-F72E-B71A-28BC-D8E4544C6439}"/>
              </a:ext>
            </a:extLst>
          </p:cNvPr>
          <p:cNvCxnSpPr>
            <a:cxnSpLocks/>
          </p:cNvCxnSpPr>
          <p:nvPr/>
        </p:nvCxnSpPr>
        <p:spPr>
          <a:xfrm>
            <a:off x="5909172" y="5505450"/>
            <a:ext cx="0" cy="5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hteck 49">
            <a:extLst>
              <a:ext uri="{FF2B5EF4-FFF2-40B4-BE49-F238E27FC236}">
                <a16:creationId xmlns:a16="http://schemas.microsoft.com/office/drawing/2014/main" id="{E4214BCB-057D-9DD1-7D98-2DAA11FF8979}"/>
              </a:ext>
            </a:extLst>
          </p:cNvPr>
          <p:cNvSpPr/>
          <p:nvPr/>
        </p:nvSpPr>
        <p:spPr>
          <a:xfrm>
            <a:off x="841183" y="2046694"/>
            <a:ext cx="4620789" cy="849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extLst>
              <a:ext uri="{FF2B5EF4-FFF2-40B4-BE49-F238E27FC236}">
                <a16:creationId xmlns:a16="http://schemas.microsoft.com/office/drawing/2014/main" id="{330DEE23-D180-597C-468C-2ECCD2DDF388}"/>
              </a:ext>
            </a:extLst>
          </p:cNvPr>
          <p:cNvSpPr/>
          <p:nvPr/>
        </p:nvSpPr>
        <p:spPr>
          <a:xfrm>
            <a:off x="841184" y="2159789"/>
            <a:ext cx="4023094" cy="849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1F4B0595-E379-2EA7-81AD-43AB01ED7412}"/>
              </a:ext>
            </a:extLst>
          </p:cNvPr>
          <p:cNvSpPr/>
          <p:nvPr/>
        </p:nvSpPr>
        <p:spPr>
          <a:xfrm>
            <a:off x="841183" y="2272884"/>
            <a:ext cx="3144411" cy="849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a:extLst>
              <a:ext uri="{FF2B5EF4-FFF2-40B4-BE49-F238E27FC236}">
                <a16:creationId xmlns:a16="http://schemas.microsoft.com/office/drawing/2014/main" id="{D15CDA2B-0743-2584-B6EC-E4872446555A}"/>
              </a:ext>
            </a:extLst>
          </p:cNvPr>
          <p:cNvSpPr/>
          <p:nvPr/>
        </p:nvSpPr>
        <p:spPr>
          <a:xfrm>
            <a:off x="841184" y="2385979"/>
            <a:ext cx="2353839" cy="849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a:extLst>
              <a:ext uri="{FF2B5EF4-FFF2-40B4-BE49-F238E27FC236}">
                <a16:creationId xmlns:a16="http://schemas.microsoft.com/office/drawing/2014/main" id="{63B65277-C789-4667-5080-9DCAECE8A7E1}"/>
              </a:ext>
            </a:extLst>
          </p:cNvPr>
          <p:cNvSpPr/>
          <p:nvPr/>
        </p:nvSpPr>
        <p:spPr>
          <a:xfrm>
            <a:off x="841184" y="2499074"/>
            <a:ext cx="2241919" cy="849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4B62CC10-2D53-0B12-EA2A-2998B449AA43}"/>
              </a:ext>
            </a:extLst>
          </p:cNvPr>
          <p:cNvSpPr/>
          <p:nvPr/>
        </p:nvSpPr>
        <p:spPr>
          <a:xfrm>
            <a:off x="841184" y="2612169"/>
            <a:ext cx="1348951" cy="8493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B9E2016E-42D6-FF6E-15B1-574AB413FB69}"/>
              </a:ext>
            </a:extLst>
          </p:cNvPr>
          <p:cNvSpPr/>
          <p:nvPr/>
        </p:nvSpPr>
        <p:spPr>
          <a:xfrm>
            <a:off x="841184" y="2725264"/>
            <a:ext cx="1067963" cy="8493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a:extLst>
              <a:ext uri="{FF2B5EF4-FFF2-40B4-BE49-F238E27FC236}">
                <a16:creationId xmlns:a16="http://schemas.microsoft.com/office/drawing/2014/main" id="{9F8BFCE6-A4FE-4C9C-10E7-D2CCD0F1D755}"/>
              </a:ext>
            </a:extLst>
          </p:cNvPr>
          <p:cNvSpPr/>
          <p:nvPr/>
        </p:nvSpPr>
        <p:spPr>
          <a:xfrm>
            <a:off x="841184" y="2838359"/>
            <a:ext cx="906039" cy="8493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2BEB7B99-1C77-6F04-6431-8E12CEB6ACCE}"/>
              </a:ext>
            </a:extLst>
          </p:cNvPr>
          <p:cNvSpPr/>
          <p:nvPr/>
        </p:nvSpPr>
        <p:spPr>
          <a:xfrm>
            <a:off x="841185" y="2951454"/>
            <a:ext cx="414668" cy="849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echteck 58">
            <a:extLst>
              <a:ext uri="{FF2B5EF4-FFF2-40B4-BE49-F238E27FC236}">
                <a16:creationId xmlns:a16="http://schemas.microsoft.com/office/drawing/2014/main" id="{FBE0C8B3-F213-A3A8-D747-E293F02CEC84}"/>
              </a:ext>
            </a:extLst>
          </p:cNvPr>
          <p:cNvSpPr/>
          <p:nvPr/>
        </p:nvSpPr>
        <p:spPr>
          <a:xfrm>
            <a:off x="841185" y="3064550"/>
            <a:ext cx="216086" cy="849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a:extLst>
              <a:ext uri="{FF2B5EF4-FFF2-40B4-BE49-F238E27FC236}">
                <a16:creationId xmlns:a16="http://schemas.microsoft.com/office/drawing/2014/main" id="{4CAD2686-4434-B1F5-BAE8-9823E0EF1EBD}"/>
              </a:ext>
            </a:extLst>
          </p:cNvPr>
          <p:cNvSpPr/>
          <p:nvPr/>
        </p:nvSpPr>
        <p:spPr>
          <a:xfrm>
            <a:off x="841184" y="3259555"/>
            <a:ext cx="2952841" cy="849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a:extLst>
              <a:ext uri="{FF2B5EF4-FFF2-40B4-BE49-F238E27FC236}">
                <a16:creationId xmlns:a16="http://schemas.microsoft.com/office/drawing/2014/main" id="{7E965A40-A5C6-2171-B0EE-DE5610E93622}"/>
              </a:ext>
            </a:extLst>
          </p:cNvPr>
          <p:cNvSpPr/>
          <p:nvPr/>
        </p:nvSpPr>
        <p:spPr>
          <a:xfrm>
            <a:off x="841184" y="3373495"/>
            <a:ext cx="1965899" cy="849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a:extLst>
              <a:ext uri="{FF2B5EF4-FFF2-40B4-BE49-F238E27FC236}">
                <a16:creationId xmlns:a16="http://schemas.microsoft.com/office/drawing/2014/main" id="{4CEF3ACF-6DA3-95B7-8E9E-9E495A31BD92}"/>
              </a:ext>
            </a:extLst>
          </p:cNvPr>
          <p:cNvSpPr/>
          <p:nvPr/>
        </p:nvSpPr>
        <p:spPr>
          <a:xfrm>
            <a:off x="841184" y="3487435"/>
            <a:ext cx="1965900" cy="8493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a:extLst>
              <a:ext uri="{FF2B5EF4-FFF2-40B4-BE49-F238E27FC236}">
                <a16:creationId xmlns:a16="http://schemas.microsoft.com/office/drawing/2014/main" id="{522A0DDF-14C2-C59F-CBB9-1720C3491C22}"/>
              </a:ext>
            </a:extLst>
          </p:cNvPr>
          <p:cNvSpPr/>
          <p:nvPr/>
        </p:nvSpPr>
        <p:spPr>
          <a:xfrm>
            <a:off x="841184" y="3601375"/>
            <a:ext cx="1215602" cy="849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a:extLst>
              <a:ext uri="{FF2B5EF4-FFF2-40B4-BE49-F238E27FC236}">
                <a16:creationId xmlns:a16="http://schemas.microsoft.com/office/drawing/2014/main" id="{C9DAE5CA-5A92-4DD0-8028-B3FC9F8FAA56}"/>
              </a:ext>
            </a:extLst>
          </p:cNvPr>
          <p:cNvSpPr/>
          <p:nvPr/>
        </p:nvSpPr>
        <p:spPr>
          <a:xfrm>
            <a:off x="841184" y="3715315"/>
            <a:ext cx="1215602" cy="8493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42E516EE-20A4-A5CB-97E5-46AEA066D2D3}"/>
              </a:ext>
            </a:extLst>
          </p:cNvPr>
          <p:cNvSpPr/>
          <p:nvPr/>
        </p:nvSpPr>
        <p:spPr>
          <a:xfrm>
            <a:off x="841184" y="3829255"/>
            <a:ext cx="1165360" cy="849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2680CC72-B3F2-E2B1-F217-5EC2F47B3C64}"/>
              </a:ext>
            </a:extLst>
          </p:cNvPr>
          <p:cNvSpPr/>
          <p:nvPr/>
        </p:nvSpPr>
        <p:spPr>
          <a:xfrm>
            <a:off x="841184" y="3943194"/>
            <a:ext cx="772688" cy="849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echteck 66">
            <a:extLst>
              <a:ext uri="{FF2B5EF4-FFF2-40B4-BE49-F238E27FC236}">
                <a16:creationId xmlns:a16="http://schemas.microsoft.com/office/drawing/2014/main" id="{ACF554FA-8A81-9183-18F1-805477A28D1A}"/>
              </a:ext>
            </a:extLst>
          </p:cNvPr>
          <p:cNvSpPr/>
          <p:nvPr/>
        </p:nvSpPr>
        <p:spPr>
          <a:xfrm>
            <a:off x="841184" y="4141866"/>
            <a:ext cx="2003854" cy="849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1D8C13BB-BD5A-43D4-BEBA-EFB787E22BD3}"/>
              </a:ext>
            </a:extLst>
          </p:cNvPr>
          <p:cNvSpPr/>
          <p:nvPr/>
        </p:nvSpPr>
        <p:spPr>
          <a:xfrm>
            <a:off x="841184" y="4257134"/>
            <a:ext cx="1894255" cy="8493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47DB52CA-658F-1A9F-4BF8-B3C3B0AC7233}"/>
              </a:ext>
            </a:extLst>
          </p:cNvPr>
          <p:cNvSpPr/>
          <p:nvPr/>
        </p:nvSpPr>
        <p:spPr>
          <a:xfrm>
            <a:off x="841184" y="4372402"/>
            <a:ext cx="1894258" cy="8493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a:extLst>
              <a:ext uri="{FF2B5EF4-FFF2-40B4-BE49-F238E27FC236}">
                <a16:creationId xmlns:a16="http://schemas.microsoft.com/office/drawing/2014/main" id="{CD6325FD-3B99-B56A-8349-E56513F83EAF}"/>
              </a:ext>
            </a:extLst>
          </p:cNvPr>
          <p:cNvSpPr/>
          <p:nvPr/>
        </p:nvSpPr>
        <p:spPr>
          <a:xfrm>
            <a:off x="841184" y="4487670"/>
            <a:ext cx="772688" cy="8493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43E5459D-1019-28AE-9EF7-49EE16CEDB87}"/>
              </a:ext>
            </a:extLst>
          </p:cNvPr>
          <p:cNvSpPr/>
          <p:nvPr/>
        </p:nvSpPr>
        <p:spPr>
          <a:xfrm>
            <a:off x="841184" y="4602939"/>
            <a:ext cx="686954" cy="8493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a:extLst>
              <a:ext uri="{FF2B5EF4-FFF2-40B4-BE49-F238E27FC236}">
                <a16:creationId xmlns:a16="http://schemas.microsoft.com/office/drawing/2014/main" id="{5D93D742-9B9F-FC7F-8EA8-58FE14A7A24F}"/>
              </a:ext>
            </a:extLst>
          </p:cNvPr>
          <p:cNvSpPr/>
          <p:nvPr/>
        </p:nvSpPr>
        <p:spPr>
          <a:xfrm>
            <a:off x="841184" y="4800408"/>
            <a:ext cx="3837356" cy="849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Rechteck 74">
            <a:extLst>
              <a:ext uri="{FF2B5EF4-FFF2-40B4-BE49-F238E27FC236}">
                <a16:creationId xmlns:a16="http://schemas.microsoft.com/office/drawing/2014/main" id="{6E16C14D-D551-6DE1-0623-128DCE8F5415}"/>
              </a:ext>
            </a:extLst>
          </p:cNvPr>
          <p:cNvSpPr/>
          <p:nvPr/>
        </p:nvSpPr>
        <p:spPr>
          <a:xfrm>
            <a:off x="841184" y="4920497"/>
            <a:ext cx="3115839" cy="849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a:extLst>
              <a:ext uri="{FF2B5EF4-FFF2-40B4-BE49-F238E27FC236}">
                <a16:creationId xmlns:a16="http://schemas.microsoft.com/office/drawing/2014/main" id="{E3E1254B-8001-86A3-06B3-D98502695CB4}"/>
              </a:ext>
            </a:extLst>
          </p:cNvPr>
          <p:cNvSpPr/>
          <p:nvPr/>
        </p:nvSpPr>
        <p:spPr>
          <a:xfrm>
            <a:off x="841184" y="5040585"/>
            <a:ext cx="1584607" cy="849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a16="http://schemas.microsoft.com/office/drawing/2014/main" id="{09940CE4-D3FC-F24F-E909-2A6178052D5E}"/>
              </a:ext>
            </a:extLst>
          </p:cNvPr>
          <p:cNvSpPr/>
          <p:nvPr/>
        </p:nvSpPr>
        <p:spPr>
          <a:xfrm>
            <a:off x="841184" y="5233138"/>
            <a:ext cx="1944263" cy="8493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a:extLst>
              <a:ext uri="{FF2B5EF4-FFF2-40B4-BE49-F238E27FC236}">
                <a16:creationId xmlns:a16="http://schemas.microsoft.com/office/drawing/2014/main" id="{26FCDBD3-94EB-E558-400C-7F245F168280}"/>
              </a:ext>
            </a:extLst>
          </p:cNvPr>
          <p:cNvSpPr/>
          <p:nvPr/>
        </p:nvSpPr>
        <p:spPr>
          <a:xfrm>
            <a:off x="841184" y="5363210"/>
            <a:ext cx="494078" cy="8493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a:extLst>
              <a:ext uri="{FF2B5EF4-FFF2-40B4-BE49-F238E27FC236}">
                <a16:creationId xmlns:a16="http://schemas.microsoft.com/office/drawing/2014/main" id="{7DA6C9A7-DB38-1327-9E33-74556EAF715F}"/>
              </a:ext>
            </a:extLst>
          </p:cNvPr>
          <p:cNvSpPr/>
          <p:nvPr/>
        </p:nvSpPr>
        <p:spPr>
          <a:xfrm>
            <a:off x="4594660" y="2520407"/>
            <a:ext cx="90000" cy="9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hteck 79">
            <a:extLst>
              <a:ext uri="{FF2B5EF4-FFF2-40B4-BE49-F238E27FC236}">
                <a16:creationId xmlns:a16="http://schemas.microsoft.com/office/drawing/2014/main" id="{CA15E730-AC1B-8C6D-769F-61A163EF4D8D}"/>
              </a:ext>
            </a:extLst>
          </p:cNvPr>
          <p:cNvSpPr/>
          <p:nvPr/>
        </p:nvSpPr>
        <p:spPr>
          <a:xfrm>
            <a:off x="4594660" y="2694631"/>
            <a:ext cx="90000" cy="90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Rechteck 80">
            <a:extLst>
              <a:ext uri="{FF2B5EF4-FFF2-40B4-BE49-F238E27FC236}">
                <a16:creationId xmlns:a16="http://schemas.microsoft.com/office/drawing/2014/main" id="{CB2AFA00-9166-96B7-DF35-99A20CEF4DF5}"/>
              </a:ext>
            </a:extLst>
          </p:cNvPr>
          <p:cNvSpPr/>
          <p:nvPr/>
        </p:nvSpPr>
        <p:spPr>
          <a:xfrm>
            <a:off x="4594660" y="2868855"/>
            <a:ext cx="90000" cy="90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Rechteck 81">
            <a:extLst>
              <a:ext uri="{FF2B5EF4-FFF2-40B4-BE49-F238E27FC236}">
                <a16:creationId xmlns:a16="http://schemas.microsoft.com/office/drawing/2014/main" id="{76F61120-F5E1-005A-9FE3-8B13DC237B04}"/>
              </a:ext>
            </a:extLst>
          </p:cNvPr>
          <p:cNvSpPr/>
          <p:nvPr/>
        </p:nvSpPr>
        <p:spPr>
          <a:xfrm>
            <a:off x="4594660" y="3043078"/>
            <a:ext cx="90000" cy="9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Gleichschenkliges Dreieck 82">
            <a:extLst>
              <a:ext uri="{FF2B5EF4-FFF2-40B4-BE49-F238E27FC236}">
                <a16:creationId xmlns:a16="http://schemas.microsoft.com/office/drawing/2014/main" id="{1D122CEA-A583-6A14-3EFA-5CA6F8611A71}"/>
              </a:ext>
            </a:extLst>
          </p:cNvPr>
          <p:cNvSpPr/>
          <p:nvPr/>
        </p:nvSpPr>
        <p:spPr>
          <a:xfrm>
            <a:off x="4590401" y="3291013"/>
            <a:ext cx="98519" cy="84930"/>
          </a:xfrm>
          <a:prstGeom prst="triangl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a:extLst>
              <a:ext uri="{FF2B5EF4-FFF2-40B4-BE49-F238E27FC236}">
                <a16:creationId xmlns:a16="http://schemas.microsoft.com/office/drawing/2014/main" id="{540D6DCC-888D-A0E1-6208-C59BC65403DE}"/>
              </a:ext>
            </a:extLst>
          </p:cNvPr>
          <p:cNvSpPr/>
          <p:nvPr/>
        </p:nvSpPr>
        <p:spPr>
          <a:xfrm>
            <a:off x="4594660" y="3431604"/>
            <a:ext cx="90000" cy="90000"/>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Ellipse 84">
            <a:extLst>
              <a:ext uri="{FF2B5EF4-FFF2-40B4-BE49-F238E27FC236}">
                <a16:creationId xmlns:a16="http://schemas.microsoft.com/office/drawing/2014/main" id="{47B3C2D6-82BD-68F8-D1FD-DB10BA66DBE7}"/>
              </a:ext>
            </a:extLst>
          </p:cNvPr>
          <p:cNvSpPr/>
          <p:nvPr/>
        </p:nvSpPr>
        <p:spPr>
          <a:xfrm>
            <a:off x="1255852" y="5372516"/>
            <a:ext cx="66317" cy="66317"/>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Gleichschenkliges Dreieck 85">
            <a:extLst>
              <a:ext uri="{FF2B5EF4-FFF2-40B4-BE49-F238E27FC236}">
                <a16:creationId xmlns:a16="http://schemas.microsoft.com/office/drawing/2014/main" id="{DD6A5C93-D37A-0852-317C-36BCEADD6218}"/>
              </a:ext>
            </a:extLst>
          </p:cNvPr>
          <p:cNvSpPr/>
          <p:nvPr/>
        </p:nvSpPr>
        <p:spPr>
          <a:xfrm rot="5400000">
            <a:off x="4590401" y="3831583"/>
            <a:ext cx="98519" cy="84930"/>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9" name="Gruppieren 98">
            <a:extLst>
              <a:ext uri="{FF2B5EF4-FFF2-40B4-BE49-F238E27FC236}">
                <a16:creationId xmlns:a16="http://schemas.microsoft.com/office/drawing/2014/main" id="{768C4DF3-1DB7-8021-10AB-34EE260C3E83}"/>
              </a:ext>
            </a:extLst>
          </p:cNvPr>
          <p:cNvGrpSpPr/>
          <p:nvPr/>
        </p:nvGrpSpPr>
        <p:grpSpPr>
          <a:xfrm>
            <a:off x="4609060" y="3990252"/>
            <a:ext cx="61200" cy="67216"/>
            <a:chOff x="4482224" y="4257134"/>
            <a:chExt cx="61200" cy="67216"/>
          </a:xfrm>
        </p:grpSpPr>
        <p:cxnSp>
          <p:nvCxnSpPr>
            <p:cNvPr id="89" name="Gerader Verbinder 88">
              <a:extLst>
                <a:ext uri="{FF2B5EF4-FFF2-40B4-BE49-F238E27FC236}">
                  <a16:creationId xmlns:a16="http://schemas.microsoft.com/office/drawing/2014/main" id="{5F172F4B-4FAE-EE23-ADF8-DABA49A62E81}"/>
                </a:ext>
              </a:extLst>
            </p:cNvPr>
            <p:cNvCxnSpPr>
              <a:cxnSpLocks/>
            </p:cNvCxnSpPr>
            <p:nvPr/>
          </p:nvCxnSpPr>
          <p:spPr>
            <a:xfrm>
              <a:off x="4514847" y="4257134"/>
              <a:ext cx="0" cy="672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97B5CC47-F915-482C-0A09-5CC461D5144F}"/>
                </a:ext>
              </a:extLst>
            </p:cNvPr>
            <p:cNvCxnSpPr>
              <a:cxnSpLocks/>
            </p:cNvCxnSpPr>
            <p:nvPr/>
          </p:nvCxnSpPr>
          <p:spPr>
            <a:xfrm flipH="1">
              <a:off x="4483312" y="4274848"/>
              <a:ext cx="60112" cy="3328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7EB867CA-EB01-B073-9A50-24B7A2C2D6E9}"/>
                </a:ext>
              </a:extLst>
            </p:cNvPr>
            <p:cNvCxnSpPr>
              <a:cxnSpLocks/>
            </p:cNvCxnSpPr>
            <p:nvPr/>
          </p:nvCxnSpPr>
          <p:spPr>
            <a:xfrm>
              <a:off x="4482224" y="4275730"/>
              <a:ext cx="61200" cy="324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8" name="Gruppieren 107">
            <a:extLst>
              <a:ext uri="{FF2B5EF4-FFF2-40B4-BE49-F238E27FC236}">
                <a16:creationId xmlns:a16="http://schemas.microsoft.com/office/drawing/2014/main" id="{6060BCC5-4AFF-75F1-63AD-FAD3B2399E40}"/>
              </a:ext>
            </a:extLst>
          </p:cNvPr>
          <p:cNvGrpSpPr/>
          <p:nvPr/>
        </p:nvGrpSpPr>
        <p:grpSpPr>
          <a:xfrm>
            <a:off x="5551168" y="2056375"/>
            <a:ext cx="61200" cy="67216"/>
            <a:chOff x="4482224" y="4257134"/>
            <a:chExt cx="61200" cy="67216"/>
          </a:xfrm>
        </p:grpSpPr>
        <p:cxnSp>
          <p:nvCxnSpPr>
            <p:cNvPr id="109" name="Gerader Verbinder 108">
              <a:extLst>
                <a:ext uri="{FF2B5EF4-FFF2-40B4-BE49-F238E27FC236}">
                  <a16:creationId xmlns:a16="http://schemas.microsoft.com/office/drawing/2014/main" id="{84487697-C8BD-8A6D-5D62-297F7E1D28D8}"/>
                </a:ext>
              </a:extLst>
            </p:cNvPr>
            <p:cNvCxnSpPr>
              <a:cxnSpLocks/>
            </p:cNvCxnSpPr>
            <p:nvPr/>
          </p:nvCxnSpPr>
          <p:spPr>
            <a:xfrm>
              <a:off x="4514847" y="4257134"/>
              <a:ext cx="0" cy="672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A5E69988-98B4-C791-C496-B0EDD34327AA}"/>
                </a:ext>
              </a:extLst>
            </p:cNvPr>
            <p:cNvCxnSpPr>
              <a:cxnSpLocks/>
            </p:cNvCxnSpPr>
            <p:nvPr/>
          </p:nvCxnSpPr>
          <p:spPr>
            <a:xfrm flipH="1">
              <a:off x="4483312" y="4274848"/>
              <a:ext cx="60112" cy="3328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E2150134-7E6E-ED03-97A0-D83E4A353DF1}"/>
                </a:ext>
              </a:extLst>
            </p:cNvPr>
            <p:cNvCxnSpPr>
              <a:cxnSpLocks/>
            </p:cNvCxnSpPr>
            <p:nvPr/>
          </p:nvCxnSpPr>
          <p:spPr>
            <a:xfrm>
              <a:off x="4482224" y="4275730"/>
              <a:ext cx="61200" cy="324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Gruppieren 111">
            <a:extLst>
              <a:ext uri="{FF2B5EF4-FFF2-40B4-BE49-F238E27FC236}">
                <a16:creationId xmlns:a16="http://schemas.microsoft.com/office/drawing/2014/main" id="{C48F8470-5B3E-5D0B-1336-E149C46A8231}"/>
              </a:ext>
            </a:extLst>
          </p:cNvPr>
          <p:cNvGrpSpPr/>
          <p:nvPr/>
        </p:nvGrpSpPr>
        <p:grpSpPr>
          <a:xfrm>
            <a:off x="3895823" y="3262369"/>
            <a:ext cx="61200" cy="67216"/>
            <a:chOff x="4482224" y="4257134"/>
            <a:chExt cx="61200" cy="67216"/>
          </a:xfrm>
        </p:grpSpPr>
        <p:cxnSp>
          <p:nvCxnSpPr>
            <p:cNvPr id="113" name="Gerader Verbinder 112">
              <a:extLst>
                <a:ext uri="{FF2B5EF4-FFF2-40B4-BE49-F238E27FC236}">
                  <a16:creationId xmlns:a16="http://schemas.microsoft.com/office/drawing/2014/main" id="{F7457EE1-6D15-4AAF-D492-61CF25C3BDB4}"/>
                </a:ext>
              </a:extLst>
            </p:cNvPr>
            <p:cNvCxnSpPr>
              <a:cxnSpLocks/>
            </p:cNvCxnSpPr>
            <p:nvPr/>
          </p:nvCxnSpPr>
          <p:spPr>
            <a:xfrm>
              <a:off x="4514847" y="4257134"/>
              <a:ext cx="0" cy="672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D1E8FC8F-7512-6FAA-9AA7-CDEB7C95B51B}"/>
                </a:ext>
              </a:extLst>
            </p:cNvPr>
            <p:cNvCxnSpPr>
              <a:cxnSpLocks/>
            </p:cNvCxnSpPr>
            <p:nvPr/>
          </p:nvCxnSpPr>
          <p:spPr>
            <a:xfrm flipH="1">
              <a:off x="4483312" y="4274848"/>
              <a:ext cx="60112" cy="3328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r Verbinder 114">
              <a:extLst>
                <a:ext uri="{FF2B5EF4-FFF2-40B4-BE49-F238E27FC236}">
                  <a16:creationId xmlns:a16="http://schemas.microsoft.com/office/drawing/2014/main" id="{F38F71CE-A3FC-542D-D8B1-6AA0E976134D}"/>
                </a:ext>
              </a:extLst>
            </p:cNvPr>
            <p:cNvCxnSpPr>
              <a:cxnSpLocks/>
            </p:cNvCxnSpPr>
            <p:nvPr/>
          </p:nvCxnSpPr>
          <p:spPr>
            <a:xfrm>
              <a:off x="4482224" y="4275730"/>
              <a:ext cx="61200" cy="324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6" name="Gruppieren 115">
            <a:extLst>
              <a:ext uri="{FF2B5EF4-FFF2-40B4-BE49-F238E27FC236}">
                <a16:creationId xmlns:a16="http://schemas.microsoft.com/office/drawing/2014/main" id="{0A8B9274-274D-50D0-EAD6-98284EB02B88}"/>
              </a:ext>
            </a:extLst>
          </p:cNvPr>
          <p:cNvGrpSpPr/>
          <p:nvPr/>
        </p:nvGrpSpPr>
        <p:grpSpPr>
          <a:xfrm>
            <a:off x="2913906" y="3381992"/>
            <a:ext cx="61200" cy="67216"/>
            <a:chOff x="4482224" y="4257134"/>
            <a:chExt cx="61200" cy="67216"/>
          </a:xfrm>
        </p:grpSpPr>
        <p:cxnSp>
          <p:nvCxnSpPr>
            <p:cNvPr id="117" name="Gerader Verbinder 116">
              <a:extLst>
                <a:ext uri="{FF2B5EF4-FFF2-40B4-BE49-F238E27FC236}">
                  <a16:creationId xmlns:a16="http://schemas.microsoft.com/office/drawing/2014/main" id="{5EAFFE34-84AC-B80B-9D4D-5FF021F7F27B}"/>
                </a:ext>
              </a:extLst>
            </p:cNvPr>
            <p:cNvCxnSpPr>
              <a:cxnSpLocks/>
            </p:cNvCxnSpPr>
            <p:nvPr/>
          </p:nvCxnSpPr>
          <p:spPr>
            <a:xfrm>
              <a:off x="4514847" y="4257134"/>
              <a:ext cx="0" cy="672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B42AAFC1-42AA-7C23-1EE5-82A2C9A36EF8}"/>
                </a:ext>
              </a:extLst>
            </p:cNvPr>
            <p:cNvCxnSpPr>
              <a:cxnSpLocks/>
            </p:cNvCxnSpPr>
            <p:nvPr/>
          </p:nvCxnSpPr>
          <p:spPr>
            <a:xfrm flipH="1">
              <a:off x="4483312" y="4274848"/>
              <a:ext cx="60112" cy="3328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r Verbinder 118">
              <a:extLst>
                <a:ext uri="{FF2B5EF4-FFF2-40B4-BE49-F238E27FC236}">
                  <a16:creationId xmlns:a16="http://schemas.microsoft.com/office/drawing/2014/main" id="{4E6017D6-E906-BEFF-C5DA-90E221A0F7A8}"/>
                </a:ext>
              </a:extLst>
            </p:cNvPr>
            <p:cNvCxnSpPr>
              <a:cxnSpLocks/>
            </p:cNvCxnSpPr>
            <p:nvPr/>
          </p:nvCxnSpPr>
          <p:spPr>
            <a:xfrm>
              <a:off x="4482224" y="4275730"/>
              <a:ext cx="61200" cy="324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0" name="Gruppieren 119">
            <a:extLst>
              <a:ext uri="{FF2B5EF4-FFF2-40B4-BE49-F238E27FC236}">
                <a16:creationId xmlns:a16="http://schemas.microsoft.com/office/drawing/2014/main" id="{041DDF5A-064C-A180-CFAF-AD6D35BA87B4}"/>
              </a:ext>
            </a:extLst>
          </p:cNvPr>
          <p:cNvGrpSpPr/>
          <p:nvPr/>
        </p:nvGrpSpPr>
        <p:grpSpPr>
          <a:xfrm>
            <a:off x="2448595" y="5026709"/>
            <a:ext cx="61200" cy="67216"/>
            <a:chOff x="4482224" y="4257134"/>
            <a:chExt cx="61200" cy="67216"/>
          </a:xfrm>
        </p:grpSpPr>
        <p:cxnSp>
          <p:nvCxnSpPr>
            <p:cNvPr id="121" name="Gerader Verbinder 120">
              <a:extLst>
                <a:ext uri="{FF2B5EF4-FFF2-40B4-BE49-F238E27FC236}">
                  <a16:creationId xmlns:a16="http://schemas.microsoft.com/office/drawing/2014/main" id="{2184892F-F056-CE67-B57F-4815F86DA02E}"/>
                </a:ext>
              </a:extLst>
            </p:cNvPr>
            <p:cNvCxnSpPr>
              <a:cxnSpLocks/>
            </p:cNvCxnSpPr>
            <p:nvPr/>
          </p:nvCxnSpPr>
          <p:spPr>
            <a:xfrm>
              <a:off x="4514847" y="4257134"/>
              <a:ext cx="0" cy="672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2CB24DD1-FE81-1D37-0C4E-0E7A48AC5D0F}"/>
                </a:ext>
              </a:extLst>
            </p:cNvPr>
            <p:cNvCxnSpPr>
              <a:cxnSpLocks/>
            </p:cNvCxnSpPr>
            <p:nvPr/>
          </p:nvCxnSpPr>
          <p:spPr>
            <a:xfrm flipH="1">
              <a:off x="4483312" y="4274848"/>
              <a:ext cx="60112" cy="3328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50AC9C76-55FA-0BEA-9F21-087F4638F859}"/>
                </a:ext>
              </a:extLst>
            </p:cNvPr>
            <p:cNvCxnSpPr>
              <a:cxnSpLocks/>
            </p:cNvCxnSpPr>
            <p:nvPr/>
          </p:nvCxnSpPr>
          <p:spPr>
            <a:xfrm>
              <a:off x="4482224" y="4275730"/>
              <a:ext cx="61200" cy="324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4" name="Gruppieren 123">
            <a:extLst>
              <a:ext uri="{FF2B5EF4-FFF2-40B4-BE49-F238E27FC236}">
                <a16:creationId xmlns:a16="http://schemas.microsoft.com/office/drawing/2014/main" id="{2A19EE80-EA2F-A8F1-C373-F3FF53D40B49}"/>
              </a:ext>
            </a:extLst>
          </p:cNvPr>
          <p:cNvGrpSpPr/>
          <p:nvPr/>
        </p:nvGrpSpPr>
        <p:grpSpPr>
          <a:xfrm>
            <a:off x="4777327" y="4802637"/>
            <a:ext cx="61200" cy="67216"/>
            <a:chOff x="4482224" y="4257134"/>
            <a:chExt cx="61200" cy="67216"/>
          </a:xfrm>
        </p:grpSpPr>
        <p:cxnSp>
          <p:nvCxnSpPr>
            <p:cNvPr id="125" name="Gerader Verbinder 124">
              <a:extLst>
                <a:ext uri="{FF2B5EF4-FFF2-40B4-BE49-F238E27FC236}">
                  <a16:creationId xmlns:a16="http://schemas.microsoft.com/office/drawing/2014/main" id="{B3F2F21E-220D-FD30-8E1B-0E437AC8395D}"/>
                </a:ext>
              </a:extLst>
            </p:cNvPr>
            <p:cNvCxnSpPr>
              <a:cxnSpLocks/>
            </p:cNvCxnSpPr>
            <p:nvPr/>
          </p:nvCxnSpPr>
          <p:spPr>
            <a:xfrm>
              <a:off x="4514847" y="4257134"/>
              <a:ext cx="0" cy="672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id="{3D36F3E1-4610-2F40-3593-648FBBA0B9CB}"/>
                </a:ext>
              </a:extLst>
            </p:cNvPr>
            <p:cNvCxnSpPr>
              <a:cxnSpLocks/>
            </p:cNvCxnSpPr>
            <p:nvPr/>
          </p:nvCxnSpPr>
          <p:spPr>
            <a:xfrm flipH="1">
              <a:off x="4483312" y="4274848"/>
              <a:ext cx="60112" cy="3328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0F4E7E2A-5A52-D80A-B847-2F6684C9CCD1}"/>
                </a:ext>
              </a:extLst>
            </p:cNvPr>
            <p:cNvCxnSpPr>
              <a:cxnSpLocks/>
            </p:cNvCxnSpPr>
            <p:nvPr/>
          </p:nvCxnSpPr>
          <p:spPr>
            <a:xfrm>
              <a:off x="4482224" y="4275730"/>
              <a:ext cx="61200" cy="324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8" name="Gruppieren 127">
            <a:extLst>
              <a:ext uri="{FF2B5EF4-FFF2-40B4-BE49-F238E27FC236}">
                <a16:creationId xmlns:a16="http://schemas.microsoft.com/office/drawing/2014/main" id="{B41A91CD-08B4-F058-65B8-A27C256A3A2A}"/>
              </a:ext>
            </a:extLst>
          </p:cNvPr>
          <p:cNvGrpSpPr/>
          <p:nvPr/>
        </p:nvGrpSpPr>
        <p:grpSpPr>
          <a:xfrm>
            <a:off x="3981626" y="4915884"/>
            <a:ext cx="61200" cy="67216"/>
            <a:chOff x="4482224" y="4257134"/>
            <a:chExt cx="61200" cy="67216"/>
          </a:xfrm>
        </p:grpSpPr>
        <p:cxnSp>
          <p:nvCxnSpPr>
            <p:cNvPr id="129" name="Gerader Verbinder 128">
              <a:extLst>
                <a:ext uri="{FF2B5EF4-FFF2-40B4-BE49-F238E27FC236}">
                  <a16:creationId xmlns:a16="http://schemas.microsoft.com/office/drawing/2014/main" id="{AC386175-6EDE-F409-D5CE-700FEF85A6B9}"/>
                </a:ext>
              </a:extLst>
            </p:cNvPr>
            <p:cNvCxnSpPr>
              <a:cxnSpLocks/>
            </p:cNvCxnSpPr>
            <p:nvPr/>
          </p:nvCxnSpPr>
          <p:spPr>
            <a:xfrm>
              <a:off x="4514847" y="4257134"/>
              <a:ext cx="0" cy="672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E900D55B-0EFD-2903-0986-599E9B335250}"/>
                </a:ext>
              </a:extLst>
            </p:cNvPr>
            <p:cNvCxnSpPr>
              <a:cxnSpLocks/>
            </p:cNvCxnSpPr>
            <p:nvPr/>
          </p:nvCxnSpPr>
          <p:spPr>
            <a:xfrm flipH="1">
              <a:off x="4483312" y="4274848"/>
              <a:ext cx="60112" cy="3328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E99F91F0-5C4D-8F23-2116-84EE6BFAC2DB}"/>
                </a:ext>
              </a:extLst>
            </p:cNvPr>
            <p:cNvCxnSpPr>
              <a:cxnSpLocks/>
            </p:cNvCxnSpPr>
            <p:nvPr/>
          </p:nvCxnSpPr>
          <p:spPr>
            <a:xfrm>
              <a:off x="4482224" y="4275730"/>
              <a:ext cx="61200" cy="324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 name="Gruppieren 131">
            <a:extLst>
              <a:ext uri="{FF2B5EF4-FFF2-40B4-BE49-F238E27FC236}">
                <a16:creationId xmlns:a16="http://schemas.microsoft.com/office/drawing/2014/main" id="{AECECE2D-E95F-B2FC-3F00-EF42E305B1D1}"/>
              </a:ext>
            </a:extLst>
          </p:cNvPr>
          <p:cNvGrpSpPr/>
          <p:nvPr/>
        </p:nvGrpSpPr>
        <p:grpSpPr>
          <a:xfrm>
            <a:off x="2069908" y="3704436"/>
            <a:ext cx="61200" cy="67216"/>
            <a:chOff x="4482224" y="4257134"/>
            <a:chExt cx="61200" cy="67216"/>
          </a:xfrm>
        </p:grpSpPr>
        <p:cxnSp>
          <p:nvCxnSpPr>
            <p:cNvPr id="133" name="Gerader Verbinder 132">
              <a:extLst>
                <a:ext uri="{FF2B5EF4-FFF2-40B4-BE49-F238E27FC236}">
                  <a16:creationId xmlns:a16="http://schemas.microsoft.com/office/drawing/2014/main" id="{CC67D1AD-5A43-D455-B79B-8794F23D9798}"/>
                </a:ext>
              </a:extLst>
            </p:cNvPr>
            <p:cNvCxnSpPr>
              <a:cxnSpLocks/>
            </p:cNvCxnSpPr>
            <p:nvPr/>
          </p:nvCxnSpPr>
          <p:spPr>
            <a:xfrm>
              <a:off x="4514847" y="4257134"/>
              <a:ext cx="0" cy="672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261838B3-68D9-3183-8B64-5889B7C603CE}"/>
                </a:ext>
              </a:extLst>
            </p:cNvPr>
            <p:cNvCxnSpPr>
              <a:cxnSpLocks/>
            </p:cNvCxnSpPr>
            <p:nvPr/>
          </p:nvCxnSpPr>
          <p:spPr>
            <a:xfrm flipH="1">
              <a:off x="4483312" y="4274848"/>
              <a:ext cx="60112" cy="3328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r Verbinder 134">
              <a:extLst>
                <a:ext uri="{FF2B5EF4-FFF2-40B4-BE49-F238E27FC236}">
                  <a16:creationId xmlns:a16="http://schemas.microsoft.com/office/drawing/2014/main" id="{21BFA46B-FF33-54EB-19F1-8F050FC7DBE6}"/>
                </a:ext>
              </a:extLst>
            </p:cNvPr>
            <p:cNvCxnSpPr>
              <a:cxnSpLocks/>
            </p:cNvCxnSpPr>
            <p:nvPr/>
          </p:nvCxnSpPr>
          <p:spPr>
            <a:xfrm>
              <a:off x="4482224" y="4275730"/>
              <a:ext cx="61200" cy="324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6" name="Rechteck 135">
            <a:extLst>
              <a:ext uri="{FF2B5EF4-FFF2-40B4-BE49-F238E27FC236}">
                <a16:creationId xmlns:a16="http://schemas.microsoft.com/office/drawing/2014/main" id="{E1ED37CA-51F0-8736-57CB-A40BE3FED17B}"/>
              </a:ext>
            </a:extLst>
          </p:cNvPr>
          <p:cNvSpPr/>
          <p:nvPr/>
        </p:nvSpPr>
        <p:spPr>
          <a:xfrm>
            <a:off x="1549345" y="2058868"/>
            <a:ext cx="60582" cy="6058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7" name="Rechteck 136">
            <a:extLst>
              <a:ext uri="{FF2B5EF4-FFF2-40B4-BE49-F238E27FC236}">
                <a16:creationId xmlns:a16="http://schemas.microsoft.com/office/drawing/2014/main" id="{19E7AFEF-C438-5392-DF48-A4CA8AF737D5}"/>
              </a:ext>
            </a:extLst>
          </p:cNvPr>
          <p:cNvSpPr/>
          <p:nvPr/>
        </p:nvSpPr>
        <p:spPr>
          <a:xfrm>
            <a:off x="1596439" y="2401164"/>
            <a:ext cx="60582" cy="6058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8" name="Rechteck 137">
            <a:extLst>
              <a:ext uri="{FF2B5EF4-FFF2-40B4-BE49-F238E27FC236}">
                <a16:creationId xmlns:a16="http://schemas.microsoft.com/office/drawing/2014/main" id="{FDB82849-EEA7-BAAA-53C9-163C3FC24FA4}"/>
              </a:ext>
            </a:extLst>
          </p:cNvPr>
          <p:cNvSpPr/>
          <p:nvPr/>
        </p:nvSpPr>
        <p:spPr>
          <a:xfrm>
            <a:off x="1600967" y="2514897"/>
            <a:ext cx="60582" cy="6058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9" name="Rechteck 138">
            <a:extLst>
              <a:ext uri="{FF2B5EF4-FFF2-40B4-BE49-F238E27FC236}">
                <a16:creationId xmlns:a16="http://schemas.microsoft.com/office/drawing/2014/main" id="{D04D39FB-A14E-4ACB-BFDD-886E249D5B0C}"/>
              </a:ext>
            </a:extLst>
          </p:cNvPr>
          <p:cNvSpPr/>
          <p:nvPr/>
        </p:nvSpPr>
        <p:spPr>
          <a:xfrm>
            <a:off x="1027641" y="2736056"/>
            <a:ext cx="60582" cy="6058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0" name="Rechteck 139">
            <a:extLst>
              <a:ext uri="{FF2B5EF4-FFF2-40B4-BE49-F238E27FC236}">
                <a16:creationId xmlns:a16="http://schemas.microsoft.com/office/drawing/2014/main" id="{D4C0A069-9461-C353-FA7D-211C6561CC49}"/>
              </a:ext>
            </a:extLst>
          </p:cNvPr>
          <p:cNvSpPr/>
          <p:nvPr/>
        </p:nvSpPr>
        <p:spPr>
          <a:xfrm>
            <a:off x="3557428" y="3277183"/>
            <a:ext cx="60582" cy="6058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1" name="Rechteck 140">
            <a:extLst>
              <a:ext uri="{FF2B5EF4-FFF2-40B4-BE49-F238E27FC236}">
                <a16:creationId xmlns:a16="http://schemas.microsoft.com/office/drawing/2014/main" id="{1B58492F-9D91-8ADD-9D45-F5971C7CB108}"/>
              </a:ext>
            </a:extLst>
          </p:cNvPr>
          <p:cNvSpPr/>
          <p:nvPr/>
        </p:nvSpPr>
        <p:spPr>
          <a:xfrm>
            <a:off x="1800233" y="3387830"/>
            <a:ext cx="60582" cy="6058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2" name="Rechteck 141">
            <a:extLst>
              <a:ext uri="{FF2B5EF4-FFF2-40B4-BE49-F238E27FC236}">
                <a16:creationId xmlns:a16="http://schemas.microsoft.com/office/drawing/2014/main" id="{BECB52F0-3F5F-BD8A-76F2-D167A867C638}"/>
              </a:ext>
            </a:extLst>
          </p:cNvPr>
          <p:cNvSpPr/>
          <p:nvPr/>
        </p:nvSpPr>
        <p:spPr>
          <a:xfrm>
            <a:off x="1603196" y="3496790"/>
            <a:ext cx="60582" cy="6058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Rechteck 142">
            <a:extLst>
              <a:ext uri="{FF2B5EF4-FFF2-40B4-BE49-F238E27FC236}">
                <a16:creationId xmlns:a16="http://schemas.microsoft.com/office/drawing/2014/main" id="{E9D96194-312A-D9B3-3F88-9E81AE6F71B0}"/>
              </a:ext>
            </a:extLst>
          </p:cNvPr>
          <p:cNvSpPr/>
          <p:nvPr/>
        </p:nvSpPr>
        <p:spPr>
          <a:xfrm>
            <a:off x="1612074" y="3725234"/>
            <a:ext cx="60582" cy="6058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4" name="Rechteck 143">
            <a:extLst>
              <a:ext uri="{FF2B5EF4-FFF2-40B4-BE49-F238E27FC236}">
                <a16:creationId xmlns:a16="http://schemas.microsoft.com/office/drawing/2014/main" id="{8AE35E8D-ECE6-0DC0-ECAA-20FCF56661AF}"/>
              </a:ext>
            </a:extLst>
          </p:cNvPr>
          <p:cNvSpPr/>
          <p:nvPr/>
        </p:nvSpPr>
        <p:spPr>
          <a:xfrm>
            <a:off x="1673262" y="3841738"/>
            <a:ext cx="60582" cy="6058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5" name="Rechteck 144">
            <a:extLst>
              <a:ext uri="{FF2B5EF4-FFF2-40B4-BE49-F238E27FC236}">
                <a16:creationId xmlns:a16="http://schemas.microsoft.com/office/drawing/2014/main" id="{DB13C8EA-33B8-0A5A-6A9C-2ED33947F6D0}"/>
              </a:ext>
            </a:extLst>
          </p:cNvPr>
          <p:cNvSpPr/>
          <p:nvPr/>
        </p:nvSpPr>
        <p:spPr>
          <a:xfrm>
            <a:off x="1713563" y="4270328"/>
            <a:ext cx="60582" cy="6058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6" name="Rechteck 145">
            <a:extLst>
              <a:ext uri="{FF2B5EF4-FFF2-40B4-BE49-F238E27FC236}">
                <a16:creationId xmlns:a16="http://schemas.microsoft.com/office/drawing/2014/main" id="{0067E48E-A5CD-4C46-F250-76627A3FC1A8}"/>
              </a:ext>
            </a:extLst>
          </p:cNvPr>
          <p:cNvSpPr/>
          <p:nvPr/>
        </p:nvSpPr>
        <p:spPr>
          <a:xfrm>
            <a:off x="2026495" y="4383682"/>
            <a:ext cx="60582" cy="6058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Rechteck 146">
            <a:extLst>
              <a:ext uri="{FF2B5EF4-FFF2-40B4-BE49-F238E27FC236}">
                <a16:creationId xmlns:a16="http://schemas.microsoft.com/office/drawing/2014/main" id="{C0EAB2BA-0962-689A-9C80-3D2D2E9D964E}"/>
              </a:ext>
            </a:extLst>
          </p:cNvPr>
          <p:cNvSpPr/>
          <p:nvPr/>
        </p:nvSpPr>
        <p:spPr>
          <a:xfrm>
            <a:off x="1603196" y="4813180"/>
            <a:ext cx="60582" cy="6058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8" name="Rechteck 147">
            <a:extLst>
              <a:ext uri="{FF2B5EF4-FFF2-40B4-BE49-F238E27FC236}">
                <a16:creationId xmlns:a16="http://schemas.microsoft.com/office/drawing/2014/main" id="{9B7A8181-06FE-45F8-8AD6-6ADAC41605AE}"/>
              </a:ext>
            </a:extLst>
          </p:cNvPr>
          <p:cNvSpPr/>
          <p:nvPr/>
        </p:nvSpPr>
        <p:spPr>
          <a:xfrm>
            <a:off x="1609927" y="4933681"/>
            <a:ext cx="60582" cy="6058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9" name="Rechteck 148">
            <a:extLst>
              <a:ext uri="{FF2B5EF4-FFF2-40B4-BE49-F238E27FC236}">
                <a16:creationId xmlns:a16="http://schemas.microsoft.com/office/drawing/2014/main" id="{1CF48A06-84A7-4164-0297-55BF3A135AFC}"/>
              </a:ext>
            </a:extLst>
          </p:cNvPr>
          <p:cNvSpPr/>
          <p:nvPr/>
        </p:nvSpPr>
        <p:spPr>
          <a:xfrm>
            <a:off x="1179789" y="5245312"/>
            <a:ext cx="60582" cy="6058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0" name="Ellipse 149">
            <a:extLst>
              <a:ext uri="{FF2B5EF4-FFF2-40B4-BE49-F238E27FC236}">
                <a16:creationId xmlns:a16="http://schemas.microsoft.com/office/drawing/2014/main" id="{C8220304-32A2-5D22-F472-05672201903D}"/>
              </a:ext>
            </a:extLst>
          </p:cNvPr>
          <p:cNvSpPr/>
          <p:nvPr/>
        </p:nvSpPr>
        <p:spPr>
          <a:xfrm>
            <a:off x="1609111" y="5051315"/>
            <a:ext cx="66317" cy="66317"/>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Ellipse 150">
            <a:extLst>
              <a:ext uri="{FF2B5EF4-FFF2-40B4-BE49-F238E27FC236}">
                <a16:creationId xmlns:a16="http://schemas.microsoft.com/office/drawing/2014/main" id="{894F4E42-1AAA-A645-E38F-05228E7921A6}"/>
              </a:ext>
            </a:extLst>
          </p:cNvPr>
          <p:cNvSpPr/>
          <p:nvPr/>
        </p:nvSpPr>
        <p:spPr>
          <a:xfrm>
            <a:off x="1494979" y="4613230"/>
            <a:ext cx="66317" cy="66317"/>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Ellipse 151">
            <a:extLst>
              <a:ext uri="{FF2B5EF4-FFF2-40B4-BE49-F238E27FC236}">
                <a16:creationId xmlns:a16="http://schemas.microsoft.com/office/drawing/2014/main" id="{43A65539-83AB-0214-CBD4-17EE56901AB3}"/>
              </a:ext>
            </a:extLst>
          </p:cNvPr>
          <p:cNvSpPr/>
          <p:nvPr/>
        </p:nvSpPr>
        <p:spPr>
          <a:xfrm>
            <a:off x="1597461" y="4496674"/>
            <a:ext cx="66317" cy="66317"/>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 name="Ellipse 152">
            <a:extLst>
              <a:ext uri="{FF2B5EF4-FFF2-40B4-BE49-F238E27FC236}">
                <a16:creationId xmlns:a16="http://schemas.microsoft.com/office/drawing/2014/main" id="{0286C34F-2F92-3AB1-AA7C-1F9E18FDF6EA}"/>
              </a:ext>
            </a:extLst>
          </p:cNvPr>
          <p:cNvSpPr/>
          <p:nvPr/>
        </p:nvSpPr>
        <p:spPr>
          <a:xfrm>
            <a:off x="1592404" y="3953174"/>
            <a:ext cx="66317" cy="66317"/>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4" name="Ellipse 153">
            <a:extLst>
              <a:ext uri="{FF2B5EF4-FFF2-40B4-BE49-F238E27FC236}">
                <a16:creationId xmlns:a16="http://schemas.microsoft.com/office/drawing/2014/main" id="{CCE822D2-C1FA-AF19-8E61-C502EB75F5DC}"/>
              </a:ext>
            </a:extLst>
          </p:cNvPr>
          <p:cNvSpPr/>
          <p:nvPr/>
        </p:nvSpPr>
        <p:spPr>
          <a:xfrm>
            <a:off x="1623862" y="3610890"/>
            <a:ext cx="66317" cy="66317"/>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Ellipse 154">
            <a:extLst>
              <a:ext uri="{FF2B5EF4-FFF2-40B4-BE49-F238E27FC236}">
                <a16:creationId xmlns:a16="http://schemas.microsoft.com/office/drawing/2014/main" id="{793A20C3-D23F-BBE0-A653-93F1612D5418}"/>
              </a:ext>
            </a:extLst>
          </p:cNvPr>
          <p:cNvSpPr/>
          <p:nvPr/>
        </p:nvSpPr>
        <p:spPr>
          <a:xfrm>
            <a:off x="1024111" y="3073535"/>
            <a:ext cx="66317" cy="66317"/>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6" name="Ellipse 155">
            <a:extLst>
              <a:ext uri="{FF2B5EF4-FFF2-40B4-BE49-F238E27FC236}">
                <a16:creationId xmlns:a16="http://schemas.microsoft.com/office/drawing/2014/main" id="{0FE1958E-FABB-B0F6-B8DA-2202745282D5}"/>
              </a:ext>
            </a:extLst>
          </p:cNvPr>
          <p:cNvSpPr/>
          <p:nvPr/>
        </p:nvSpPr>
        <p:spPr>
          <a:xfrm>
            <a:off x="1615964" y="2847555"/>
            <a:ext cx="66317" cy="66317"/>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7" name="Gleichschenkliges Dreieck 156">
            <a:extLst>
              <a:ext uri="{FF2B5EF4-FFF2-40B4-BE49-F238E27FC236}">
                <a16:creationId xmlns:a16="http://schemas.microsoft.com/office/drawing/2014/main" id="{1C484A01-74DB-D536-EFC4-3552CFD23CD9}"/>
              </a:ext>
            </a:extLst>
          </p:cNvPr>
          <p:cNvSpPr/>
          <p:nvPr/>
        </p:nvSpPr>
        <p:spPr>
          <a:xfrm>
            <a:off x="1589759" y="2170991"/>
            <a:ext cx="78152" cy="67372"/>
          </a:xfrm>
          <a:prstGeom prst="triangl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8" name="Gleichschenkliges Dreieck 157">
            <a:extLst>
              <a:ext uri="{FF2B5EF4-FFF2-40B4-BE49-F238E27FC236}">
                <a16:creationId xmlns:a16="http://schemas.microsoft.com/office/drawing/2014/main" id="{857650A6-216E-2E62-FDD7-0F9959049C51}"/>
              </a:ext>
            </a:extLst>
          </p:cNvPr>
          <p:cNvSpPr/>
          <p:nvPr/>
        </p:nvSpPr>
        <p:spPr>
          <a:xfrm>
            <a:off x="1592283" y="2280620"/>
            <a:ext cx="78152" cy="67372"/>
          </a:xfrm>
          <a:prstGeom prst="triangl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9" name="Gleichschenkliges Dreieck 158">
            <a:extLst>
              <a:ext uri="{FF2B5EF4-FFF2-40B4-BE49-F238E27FC236}">
                <a16:creationId xmlns:a16="http://schemas.microsoft.com/office/drawing/2014/main" id="{B7F74AFF-D9D3-0881-5FD1-856835088710}"/>
              </a:ext>
            </a:extLst>
          </p:cNvPr>
          <p:cNvSpPr/>
          <p:nvPr/>
        </p:nvSpPr>
        <p:spPr>
          <a:xfrm>
            <a:off x="1088223" y="2621202"/>
            <a:ext cx="78152" cy="67372"/>
          </a:xfrm>
          <a:prstGeom prst="triangl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0" name="Gleichschenkliges Dreieck 159">
            <a:extLst>
              <a:ext uri="{FF2B5EF4-FFF2-40B4-BE49-F238E27FC236}">
                <a16:creationId xmlns:a16="http://schemas.microsoft.com/office/drawing/2014/main" id="{327DEB81-7FA9-9932-92DF-7E99085E45D5}"/>
              </a:ext>
            </a:extLst>
          </p:cNvPr>
          <p:cNvSpPr/>
          <p:nvPr/>
        </p:nvSpPr>
        <p:spPr>
          <a:xfrm>
            <a:off x="1702181" y="4149926"/>
            <a:ext cx="78152" cy="67372"/>
          </a:xfrm>
          <a:prstGeom prst="triangl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1" name="Gleichschenkliges Dreieck 160">
            <a:extLst>
              <a:ext uri="{FF2B5EF4-FFF2-40B4-BE49-F238E27FC236}">
                <a16:creationId xmlns:a16="http://schemas.microsoft.com/office/drawing/2014/main" id="{DB890A4C-F5A6-0BC5-4A57-8FF4C7B3257D}"/>
              </a:ext>
            </a:extLst>
          </p:cNvPr>
          <p:cNvSpPr/>
          <p:nvPr/>
        </p:nvSpPr>
        <p:spPr>
          <a:xfrm rot="5400000">
            <a:off x="2802253" y="5249492"/>
            <a:ext cx="70027" cy="6036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2" name="Gleichschenkliges Dreieck 161">
            <a:extLst>
              <a:ext uri="{FF2B5EF4-FFF2-40B4-BE49-F238E27FC236}">
                <a16:creationId xmlns:a16="http://schemas.microsoft.com/office/drawing/2014/main" id="{32F99870-9947-CD4E-754E-12C924800D54}"/>
              </a:ext>
            </a:extLst>
          </p:cNvPr>
          <p:cNvSpPr/>
          <p:nvPr/>
        </p:nvSpPr>
        <p:spPr>
          <a:xfrm rot="5400000">
            <a:off x="4688325" y="4818010"/>
            <a:ext cx="70027" cy="6036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3" name="Gleichschenkliges Dreieck 162">
            <a:extLst>
              <a:ext uri="{FF2B5EF4-FFF2-40B4-BE49-F238E27FC236}">
                <a16:creationId xmlns:a16="http://schemas.microsoft.com/office/drawing/2014/main" id="{E9511FB0-DF24-5089-F8D4-6CE391399EDF}"/>
              </a:ext>
            </a:extLst>
          </p:cNvPr>
          <p:cNvSpPr/>
          <p:nvPr/>
        </p:nvSpPr>
        <p:spPr>
          <a:xfrm rot="5400000">
            <a:off x="2755032" y="4383609"/>
            <a:ext cx="70027" cy="6036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4" name="Gleichschenkliges Dreieck 163">
            <a:extLst>
              <a:ext uri="{FF2B5EF4-FFF2-40B4-BE49-F238E27FC236}">
                <a16:creationId xmlns:a16="http://schemas.microsoft.com/office/drawing/2014/main" id="{F365A6DE-DE13-8D31-533E-825579B98243}"/>
              </a:ext>
            </a:extLst>
          </p:cNvPr>
          <p:cNvSpPr/>
          <p:nvPr/>
        </p:nvSpPr>
        <p:spPr>
          <a:xfrm rot="5400000">
            <a:off x="2755031" y="4271054"/>
            <a:ext cx="70027" cy="6036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5" name="Gleichschenkliges Dreieck 164">
            <a:extLst>
              <a:ext uri="{FF2B5EF4-FFF2-40B4-BE49-F238E27FC236}">
                <a16:creationId xmlns:a16="http://schemas.microsoft.com/office/drawing/2014/main" id="{46A4D345-568F-EC7C-50EE-2A171D3882E2}"/>
              </a:ext>
            </a:extLst>
          </p:cNvPr>
          <p:cNvSpPr/>
          <p:nvPr/>
        </p:nvSpPr>
        <p:spPr>
          <a:xfrm rot="5400000">
            <a:off x="2823700" y="3389325"/>
            <a:ext cx="70027" cy="6036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6" name="Gleichschenkliges Dreieck 165">
            <a:extLst>
              <a:ext uri="{FF2B5EF4-FFF2-40B4-BE49-F238E27FC236}">
                <a16:creationId xmlns:a16="http://schemas.microsoft.com/office/drawing/2014/main" id="{2ECEAE63-9851-53BE-EE6E-01465834FC9E}"/>
              </a:ext>
            </a:extLst>
          </p:cNvPr>
          <p:cNvSpPr/>
          <p:nvPr/>
        </p:nvSpPr>
        <p:spPr>
          <a:xfrm rot="5400000">
            <a:off x="3814314" y="3284297"/>
            <a:ext cx="70027" cy="6036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7" name="Gleichschenkliges Dreieck 166">
            <a:extLst>
              <a:ext uri="{FF2B5EF4-FFF2-40B4-BE49-F238E27FC236}">
                <a16:creationId xmlns:a16="http://schemas.microsoft.com/office/drawing/2014/main" id="{19B9AD44-C9DF-6626-9AAE-689288FC3297}"/>
              </a:ext>
            </a:extLst>
          </p:cNvPr>
          <p:cNvSpPr/>
          <p:nvPr/>
        </p:nvSpPr>
        <p:spPr>
          <a:xfrm rot="5400000">
            <a:off x="2201376" y="2627150"/>
            <a:ext cx="70027" cy="6036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8" name="Gleichschenkliges Dreieck 167">
            <a:extLst>
              <a:ext uri="{FF2B5EF4-FFF2-40B4-BE49-F238E27FC236}">
                <a16:creationId xmlns:a16="http://schemas.microsoft.com/office/drawing/2014/main" id="{D42D3F4E-419E-B17A-CADA-6FEE27284D91}"/>
              </a:ext>
            </a:extLst>
          </p:cNvPr>
          <p:cNvSpPr/>
          <p:nvPr/>
        </p:nvSpPr>
        <p:spPr>
          <a:xfrm rot="5400000">
            <a:off x="4872905" y="2178420"/>
            <a:ext cx="70027" cy="6036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9" name="Gleichschenkliges Dreieck 168">
            <a:extLst>
              <a:ext uri="{FF2B5EF4-FFF2-40B4-BE49-F238E27FC236}">
                <a16:creationId xmlns:a16="http://schemas.microsoft.com/office/drawing/2014/main" id="{00A46BA6-8E55-43F5-16E9-99DE7CD71942}"/>
              </a:ext>
            </a:extLst>
          </p:cNvPr>
          <p:cNvSpPr/>
          <p:nvPr/>
        </p:nvSpPr>
        <p:spPr>
          <a:xfrm rot="5400000">
            <a:off x="5469646" y="2057560"/>
            <a:ext cx="70027" cy="6036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0" name="Ellipse 169">
            <a:extLst>
              <a:ext uri="{FF2B5EF4-FFF2-40B4-BE49-F238E27FC236}">
                <a16:creationId xmlns:a16="http://schemas.microsoft.com/office/drawing/2014/main" id="{DEED56F2-FC67-4DF2-FE59-D2F29C11AB35}"/>
              </a:ext>
            </a:extLst>
          </p:cNvPr>
          <p:cNvSpPr/>
          <p:nvPr/>
        </p:nvSpPr>
        <p:spPr>
          <a:xfrm>
            <a:off x="4598292" y="3581793"/>
            <a:ext cx="82736" cy="82736"/>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1" name="Geschweifte Klammer links 170">
            <a:extLst>
              <a:ext uri="{FF2B5EF4-FFF2-40B4-BE49-F238E27FC236}">
                <a16:creationId xmlns:a16="http://schemas.microsoft.com/office/drawing/2014/main" id="{C63A87FF-4FE0-CAF6-CF8A-E6E9CF7DDFBB}"/>
              </a:ext>
            </a:extLst>
          </p:cNvPr>
          <p:cNvSpPr/>
          <p:nvPr/>
        </p:nvSpPr>
        <p:spPr>
          <a:xfrm>
            <a:off x="703929" y="2052730"/>
            <a:ext cx="117490" cy="109675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2" name="Geschweifte Klammer links 171">
            <a:extLst>
              <a:ext uri="{FF2B5EF4-FFF2-40B4-BE49-F238E27FC236}">
                <a16:creationId xmlns:a16="http://schemas.microsoft.com/office/drawing/2014/main" id="{41C91C7A-0AAB-81ED-4F0F-20875F65010E}"/>
              </a:ext>
            </a:extLst>
          </p:cNvPr>
          <p:cNvSpPr/>
          <p:nvPr/>
        </p:nvSpPr>
        <p:spPr>
          <a:xfrm>
            <a:off x="703504" y="3259555"/>
            <a:ext cx="117490" cy="768569"/>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3" name="Geschweifte Klammer links 172">
            <a:extLst>
              <a:ext uri="{FF2B5EF4-FFF2-40B4-BE49-F238E27FC236}">
                <a16:creationId xmlns:a16="http://schemas.microsoft.com/office/drawing/2014/main" id="{C63E96D6-5142-141A-0598-0E314DB6F451}"/>
              </a:ext>
            </a:extLst>
          </p:cNvPr>
          <p:cNvSpPr/>
          <p:nvPr/>
        </p:nvSpPr>
        <p:spPr>
          <a:xfrm>
            <a:off x="703794" y="4138200"/>
            <a:ext cx="117490" cy="54967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4" name="Geschweifte Klammer links 173">
            <a:extLst>
              <a:ext uri="{FF2B5EF4-FFF2-40B4-BE49-F238E27FC236}">
                <a16:creationId xmlns:a16="http://schemas.microsoft.com/office/drawing/2014/main" id="{80085CE4-755D-94F4-9F5D-0347416EDD9F}"/>
              </a:ext>
            </a:extLst>
          </p:cNvPr>
          <p:cNvSpPr/>
          <p:nvPr/>
        </p:nvSpPr>
        <p:spPr>
          <a:xfrm>
            <a:off x="708373" y="4796837"/>
            <a:ext cx="117490" cy="32867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5" name="Geschweifte Klammer links 174">
            <a:extLst>
              <a:ext uri="{FF2B5EF4-FFF2-40B4-BE49-F238E27FC236}">
                <a16:creationId xmlns:a16="http://schemas.microsoft.com/office/drawing/2014/main" id="{89923C48-FB0B-CC3C-81C8-A8E527E50AD6}"/>
              </a:ext>
            </a:extLst>
          </p:cNvPr>
          <p:cNvSpPr/>
          <p:nvPr/>
        </p:nvSpPr>
        <p:spPr>
          <a:xfrm>
            <a:off x="709945" y="5236258"/>
            <a:ext cx="117490" cy="21188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6" name="Textfeld 175">
            <a:extLst>
              <a:ext uri="{FF2B5EF4-FFF2-40B4-BE49-F238E27FC236}">
                <a16:creationId xmlns:a16="http://schemas.microsoft.com/office/drawing/2014/main" id="{5D4F3E0F-5B21-C25B-7535-2673E051C468}"/>
              </a:ext>
            </a:extLst>
          </p:cNvPr>
          <p:cNvSpPr txBox="1"/>
          <p:nvPr/>
        </p:nvSpPr>
        <p:spPr>
          <a:xfrm>
            <a:off x="416534" y="5211390"/>
            <a:ext cx="411957" cy="246221"/>
          </a:xfrm>
          <a:prstGeom prst="rect">
            <a:avLst/>
          </a:prstGeom>
          <a:noFill/>
        </p:spPr>
        <p:txBody>
          <a:bodyPr wrap="square" lIns="0" rtlCol="0">
            <a:spAutoFit/>
          </a:bodyPr>
          <a:lstStyle/>
          <a:p>
            <a:r>
              <a:rPr lang="de-DE" sz="1000"/>
              <a:t>WM</a:t>
            </a:r>
          </a:p>
        </p:txBody>
      </p:sp>
      <p:sp>
        <p:nvSpPr>
          <p:cNvPr id="177" name="Textfeld 176">
            <a:extLst>
              <a:ext uri="{FF2B5EF4-FFF2-40B4-BE49-F238E27FC236}">
                <a16:creationId xmlns:a16="http://schemas.microsoft.com/office/drawing/2014/main" id="{81E9DB98-D05A-7858-77B8-592D7B0085FB}"/>
              </a:ext>
            </a:extLst>
          </p:cNvPr>
          <p:cNvSpPr txBox="1"/>
          <p:nvPr/>
        </p:nvSpPr>
        <p:spPr>
          <a:xfrm>
            <a:off x="416534" y="4828180"/>
            <a:ext cx="411957" cy="246221"/>
          </a:xfrm>
          <a:prstGeom prst="rect">
            <a:avLst/>
          </a:prstGeom>
          <a:noFill/>
        </p:spPr>
        <p:txBody>
          <a:bodyPr wrap="square" lIns="0" rtlCol="0">
            <a:spAutoFit/>
          </a:bodyPr>
          <a:lstStyle/>
          <a:p>
            <a:r>
              <a:rPr lang="de-DE" sz="1000"/>
              <a:t>MZL</a:t>
            </a:r>
          </a:p>
        </p:txBody>
      </p:sp>
      <p:sp>
        <p:nvSpPr>
          <p:cNvPr id="178" name="Textfeld 177">
            <a:extLst>
              <a:ext uri="{FF2B5EF4-FFF2-40B4-BE49-F238E27FC236}">
                <a16:creationId xmlns:a16="http://schemas.microsoft.com/office/drawing/2014/main" id="{249BA00B-0B2E-A107-E535-DA5F33CAA76C}"/>
              </a:ext>
            </a:extLst>
          </p:cNvPr>
          <p:cNvSpPr txBox="1"/>
          <p:nvPr/>
        </p:nvSpPr>
        <p:spPr>
          <a:xfrm>
            <a:off x="416534" y="4284610"/>
            <a:ext cx="411957" cy="246221"/>
          </a:xfrm>
          <a:prstGeom prst="rect">
            <a:avLst/>
          </a:prstGeom>
          <a:noFill/>
        </p:spPr>
        <p:txBody>
          <a:bodyPr wrap="square" lIns="0" rtlCol="0">
            <a:spAutoFit/>
          </a:bodyPr>
          <a:lstStyle/>
          <a:p>
            <a:r>
              <a:rPr lang="de-DE" sz="1000"/>
              <a:t>MCL</a:t>
            </a:r>
          </a:p>
        </p:txBody>
      </p:sp>
      <p:sp>
        <p:nvSpPr>
          <p:cNvPr id="179" name="Textfeld 178">
            <a:extLst>
              <a:ext uri="{FF2B5EF4-FFF2-40B4-BE49-F238E27FC236}">
                <a16:creationId xmlns:a16="http://schemas.microsoft.com/office/drawing/2014/main" id="{AFDCAC2D-0613-ABF5-A0A3-F05A63658482}"/>
              </a:ext>
            </a:extLst>
          </p:cNvPr>
          <p:cNvSpPr txBox="1"/>
          <p:nvPr/>
        </p:nvSpPr>
        <p:spPr>
          <a:xfrm>
            <a:off x="416534" y="3510763"/>
            <a:ext cx="411957" cy="246221"/>
          </a:xfrm>
          <a:prstGeom prst="rect">
            <a:avLst/>
          </a:prstGeom>
          <a:noFill/>
        </p:spPr>
        <p:txBody>
          <a:bodyPr wrap="square" lIns="0" rtlCol="0">
            <a:spAutoFit/>
          </a:bodyPr>
          <a:lstStyle/>
          <a:p>
            <a:r>
              <a:rPr lang="de-DE" sz="1000"/>
              <a:t>FL</a:t>
            </a:r>
          </a:p>
        </p:txBody>
      </p:sp>
      <p:sp>
        <p:nvSpPr>
          <p:cNvPr id="180" name="Textfeld 179">
            <a:extLst>
              <a:ext uri="{FF2B5EF4-FFF2-40B4-BE49-F238E27FC236}">
                <a16:creationId xmlns:a16="http://schemas.microsoft.com/office/drawing/2014/main" id="{4D1C610E-4BD0-EA1E-9620-F6EC39C7D1D3}"/>
              </a:ext>
            </a:extLst>
          </p:cNvPr>
          <p:cNvSpPr txBox="1"/>
          <p:nvPr/>
        </p:nvSpPr>
        <p:spPr>
          <a:xfrm>
            <a:off x="416534" y="2411893"/>
            <a:ext cx="411957" cy="400110"/>
          </a:xfrm>
          <a:prstGeom prst="rect">
            <a:avLst/>
          </a:prstGeom>
          <a:noFill/>
        </p:spPr>
        <p:txBody>
          <a:bodyPr wrap="square" lIns="0" rtlCol="0">
            <a:spAutoFit/>
          </a:bodyPr>
          <a:lstStyle/>
          <a:p>
            <a:r>
              <a:rPr lang="de-DE" sz="1000"/>
              <a:t>CLL/SLL</a:t>
            </a:r>
          </a:p>
        </p:txBody>
      </p:sp>
      <p:sp>
        <p:nvSpPr>
          <p:cNvPr id="181" name="Textfeld 180">
            <a:extLst>
              <a:ext uri="{FF2B5EF4-FFF2-40B4-BE49-F238E27FC236}">
                <a16:creationId xmlns:a16="http://schemas.microsoft.com/office/drawing/2014/main" id="{449CCD7A-39B9-0809-64DA-6F3A54D529E4}"/>
              </a:ext>
            </a:extLst>
          </p:cNvPr>
          <p:cNvSpPr txBox="1"/>
          <p:nvPr/>
        </p:nvSpPr>
        <p:spPr>
          <a:xfrm>
            <a:off x="4492944" y="2265626"/>
            <a:ext cx="1016625" cy="246221"/>
          </a:xfrm>
          <a:prstGeom prst="rect">
            <a:avLst/>
          </a:prstGeom>
          <a:noFill/>
        </p:spPr>
        <p:txBody>
          <a:bodyPr wrap="square" rtlCol="0">
            <a:spAutoFit/>
          </a:bodyPr>
          <a:lstStyle/>
          <a:p>
            <a:r>
              <a:rPr lang="de-DE" sz="1000" b="1" err="1"/>
              <a:t>Starting</a:t>
            </a:r>
            <a:r>
              <a:rPr lang="de-DE" sz="1000" b="1"/>
              <a:t> dose</a:t>
            </a:r>
          </a:p>
        </p:txBody>
      </p:sp>
      <p:sp>
        <p:nvSpPr>
          <p:cNvPr id="182" name="Textfeld 181">
            <a:extLst>
              <a:ext uri="{FF2B5EF4-FFF2-40B4-BE49-F238E27FC236}">
                <a16:creationId xmlns:a16="http://schemas.microsoft.com/office/drawing/2014/main" id="{8935EBD1-B051-CBD0-0FD6-317EEF49C4E2}"/>
              </a:ext>
            </a:extLst>
          </p:cNvPr>
          <p:cNvSpPr txBox="1"/>
          <p:nvPr/>
        </p:nvSpPr>
        <p:spPr>
          <a:xfrm>
            <a:off x="4620982" y="2440257"/>
            <a:ext cx="538930" cy="246221"/>
          </a:xfrm>
          <a:prstGeom prst="rect">
            <a:avLst/>
          </a:prstGeom>
          <a:noFill/>
        </p:spPr>
        <p:txBody>
          <a:bodyPr wrap="none" rtlCol="0">
            <a:spAutoFit/>
          </a:bodyPr>
          <a:lstStyle/>
          <a:p>
            <a:r>
              <a:rPr lang="de-DE" sz="1000"/>
              <a:t>50 mg</a:t>
            </a:r>
          </a:p>
        </p:txBody>
      </p:sp>
      <p:sp>
        <p:nvSpPr>
          <p:cNvPr id="183" name="Textfeld 182">
            <a:extLst>
              <a:ext uri="{FF2B5EF4-FFF2-40B4-BE49-F238E27FC236}">
                <a16:creationId xmlns:a16="http://schemas.microsoft.com/office/drawing/2014/main" id="{524AC213-2F39-981C-5054-AA105A052897}"/>
              </a:ext>
            </a:extLst>
          </p:cNvPr>
          <p:cNvSpPr txBox="1"/>
          <p:nvPr/>
        </p:nvSpPr>
        <p:spPr>
          <a:xfrm>
            <a:off x="4620982" y="2614888"/>
            <a:ext cx="609462" cy="246221"/>
          </a:xfrm>
          <a:prstGeom prst="rect">
            <a:avLst/>
          </a:prstGeom>
          <a:noFill/>
        </p:spPr>
        <p:txBody>
          <a:bodyPr wrap="none" rtlCol="0">
            <a:spAutoFit/>
          </a:bodyPr>
          <a:lstStyle/>
          <a:p>
            <a:r>
              <a:rPr lang="de-DE" sz="1000"/>
              <a:t>100 mg</a:t>
            </a:r>
          </a:p>
        </p:txBody>
      </p:sp>
      <p:sp>
        <p:nvSpPr>
          <p:cNvPr id="184" name="Textfeld 183">
            <a:extLst>
              <a:ext uri="{FF2B5EF4-FFF2-40B4-BE49-F238E27FC236}">
                <a16:creationId xmlns:a16="http://schemas.microsoft.com/office/drawing/2014/main" id="{481E9D41-DE0A-0370-7549-34AABD9C9C62}"/>
              </a:ext>
            </a:extLst>
          </p:cNvPr>
          <p:cNvSpPr txBox="1"/>
          <p:nvPr/>
        </p:nvSpPr>
        <p:spPr>
          <a:xfrm>
            <a:off x="4620982" y="2789519"/>
            <a:ext cx="609462" cy="246221"/>
          </a:xfrm>
          <a:prstGeom prst="rect">
            <a:avLst/>
          </a:prstGeom>
          <a:noFill/>
        </p:spPr>
        <p:txBody>
          <a:bodyPr wrap="none" rtlCol="0">
            <a:spAutoFit/>
          </a:bodyPr>
          <a:lstStyle/>
          <a:p>
            <a:r>
              <a:rPr lang="de-DE" sz="1000"/>
              <a:t>200 mg</a:t>
            </a:r>
          </a:p>
        </p:txBody>
      </p:sp>
      <p:sp>
        <p:nvSpPr>
          <p:cNvPr id="185" name="Textfeld 184">
            <a:extLst>
              <a:ext uri="{FF2B5EF4-FFF2-40B4-BE49-F238E27FC236}">
                <a16:creationId xmlns:a16="http://schemas.microsoft.com/office/drawing/2014/main" id="{0DD1872F-CD0B-D034-CA0D-3E6B1E768280}"/>
              </a:ext>
            </a:extLst>
          </p:cNvPr>
          <p:cNvSpPr txBox="1"/>
          <p:nvPr/>
        </p:nvSpPr>
        <p:spPr>
          <a:xfrm>
            <a:off x="4620982" y="2964152"/>
            <a:ext cx="609462" cy="246221"/>
          </a:xfrm>
          <a:prstGeom prst="rect">
            <a:avLst/>
          </a:prstGeom>
          <a:noFill/>
        </p:spPr>
        <p:txBody>
          <a:bodyPr wrap="none" rtlCol="0">
            <a:spAutoFit/>
          </a:bodyPr>
          <a:lstStyle/>
          <a:p>
            <a:r>
              <a:rPr lang="de-DE" sz="1000"/>
              <a:t>300 mg</a:t>
            </a:r>
          </a:p>
        </p:txBody>
      </p:sp>
      <p:sp>
        <p:nvSpPr>
          <p:cNvPr id="186" name="Textfeld 185">
            <a:extLst>
              <a:ext uri="{FF2B5EF4-FFF2-40B4-BE49-F238E27FC236}">
                <a16:creationId xmlns:a16="http://schemas.microsoft.com/office/drawing/2014/main" id="{AC4E68E9-D304-15B6-A2A8-2E6F510A441E}"/>
              </a:ext>
            </a:extLst>
          </p:cNvPr>
          <p:cNvSpPr txBox="1"/>
          <p:nvPr/>
        </p:nvSpPr>
        <p:spPr>
          <a:xfrm>
            <a:off x="4620982" y="3218441"/>
            <a:ext cx="362600" cy="246221"/>
          </a:xfrm>
          <a:prstGeom prst="rect">
            <a:avLst/>
          </a:prstGeom>
          <a:noFill/>
        </p:spPr>
        <p:txBody>
          <a:bodyPr wrap="none" rtlCol="0">
            <a:spAutoFit/>
          </a:bodyPr>
          <a:lstStyle/>
          <a:p>
            <a:r>
              <a:rPr lang="de-DE" sz="1000"/>
              <a:t>PR</a:t>
            </a:r>
          </a:p>
        </p:txBody>
      </p:sp>
      <p:sp>
        <p:nvSpPr>
          <p:cNvPr id="187" name="Textfeld 186">
            <a:extLst>
              <a:ext uri="{FF2B5EF4-FFF2-40B4-BE49-F238E27FC236}">
                <a16:creationId xmlns:a16="http://schemas.microsoft.com/office/drawing/2014/main" id="{A04F78CC-D42C-64B1-A02A-D34054B0BDE3}"/>
              </a:ext>
            </a:extLst>
          </p:cNvPr>
          <p:cNvSpPr txBox="1"/>
          <p:nvPr/>
        </p:nvSpPr>
        <p:spPr>
          <a:xfrm>
            <a:off x="4620982" y="3355521"/>
            <a:ext cx="362600" cy="246221"/>
          </a:xfrm>
          <a:prstGeom prst="rect">
            <a:avLst/>
          </a:prstGeom>
          <a:noFill/>
        </p:spPr>
        <p:txBody>
          <a:bodyPr wrap="none" rtlCol="0">
            <a:spAutoFit/>
          </a:bodyPr>
          <a:lstStyle/>
          <a:p>
            <a:r>
              <a:rPr lang="de-DE" sz="1000"/>
              <a:t>SD</a:t>
            </a:r>
          </a:p>
        </p:txBody>
      </p:sp>
      <p:sp>
        <p:nvSpPr>
          <p:cNvPr id="188" name="Textfeld 187">
            <a:extLst>
              <a:ext uri="{FF2B5EF4-FFF2-40B4-BE49-F238E27FC236}">
                <a16:creationId xmlns:a16="http://schemas.microsoft.com/office/drawing/2014/main" id="{9E9446A1-1714-C9D6-FDE5-F1A00EE88F3E}"/>
              </a:ext>
            </a:extLst>
          </p:cNvPr>
          <p:cNvSpPr txBox="1"/>
          <p:nvPr/>
        </p:nvSpPr>
        <p:spPr>
          <a:xfrm>
            <a:off x="4620982" y="3492601"/>
            <a:ext cx="362600" cy="246221"/>
          </a:xfrm>
          <a:prstGeom prst="rect">
            <a:avLst/>
          </a:prstGeom>
          <a:noFill/>
        </p:spPr>
        <p:txBody>
          <a:bodyPr wrap="none" rtlCol="0">
            <a:spAutoFit/>
          </a:bodyPr>
          <a:lstStyle/>
          <a:p>
            <a:r>
              <a:rPr lang="de-DE" sz="1000"/>
              <a:t>PD</a:t>
            </a:r>
          </a:p>
        </p:txBody>
      </p:sp>
      <p:sp>
        <p:nvSpPr>
          <p:cNvPr id="189" name="Textfeld 188">
            <a:extLst>
              <a:ext uri="{FF2B5EF4-FFF2-40B4-BE49-F238E27FC236}">
                <a16:creationId xmlns:a16="http://schemas.microsoft.com/office/drawing/2014/main" id="{876CC9E4-E84B-C15C-38A1-CC5966D61C40}"/>
              </a:ext>
            </a:extLst>
          </p:cNvPr>
          <p:cNvSpPr txBox="1"/>
          <p:nvPr/>
        </p:nvSpPr>
        <p:spPr>
          <a:xfrm>
            <a:off x="4620982" y="3741005"/>
            <a:ext cx="1253869" cy="246221"/>
          </a:xfrm>
          <a:prstGeom prst="rect">
            <a:avLst/>
          </a:prstGeom>
          <a:noFill/>
        </p:spPr>
        <p:txBody>
          <a:bodyPr wrap="none" rtlCol="0">
            <a:spAutoFit/>
          </a:bodyPr>
          <a:lstStyle/>
          <a:p>
            <a:r>
              <a:rPr lang="de-DE" sz="1000"/>
              <a:t>Treatment </a:t>
            </a:r>
            <a:r>
              <a:rPr lang="de-DE" sz="1000" err="1"/>
              <a:t>ongoing</a:t>
            </a:r>
            <a:endParaRPr lang="de-DE" sz="1000"/>
          </a:p>
        </p:txBody>
      </p:sp>
      <p:sp>
        <p:nvSpPr>
          <p:cNvPr id="190" name="Textfeld 189">
            <a:extLst>
              <a:ext uri="{FF2B5EF4-FFF2-40B4-BE49-F238E27FC236}">
                <a16:creationId xmlns:a16="http://schemas.microsoft.com/office/drawing/2014/main" id="{76F275A2-CC8E-9CBA-A60D-25E61D04C78B}"/>
              </a:ext>
            </a:extLst>
          </p:cNvPr>
          <p:cNvSpPr txBox="1"/>
          <p:nvPr/>
        </p:nvSpPr>
        <p:spPr>
          <a:xfrm>
            <a:off x="4620982" y="3902534"/>
            <a:ext cx="1499128" cy="861774"/>
          </a:xfrm>
          <a:prstGeom prst="rect">
            <a:avLst/>
          </a:prstGeom>
          <a:noFill/>
        </p:spPr>
        <p:txBody>
          <a:bodyPr wrap="none" rtlCol="0">
            <a:spAutoFit/>
          </a:bodyPr>
          <a:lstStyle/>
          <a:p>
            <a:r>
              <a:rPr lang="de-DE" sz="1000"/>
              <a:t>Intrapatient dose</a:t>
            </a:r>
            <a:br>
              <a:rPr lang="de-DE" sz="1000"/>
            </a:br>
            <a:r>
              <a:rPr lang="de-DE" sz="1000" err="1"/>
              <a:t>escalation</a:t>
            </a:r>
            <a:r>
              <a:rPr lang="de-DE" sz="1000"/>
              <a:t> (IPDE). </a:t>
            </a:r>
            <a:br>
              <a:rPr lang="de-DE" sz="1000"/>
            </a:br>
            <a:r>
              <a:rPr lang="de-DE" sz="1000" err="1"/>
              <a:t>No</a:t>
            </a:r>
            <a:r>
              <a:rPr lang="de-DE" sz="1000"/>
              <a:t> </a:t>
            </a:r>
            <a:r>
              <a:rPr lang="de-DE" sz="1000" err="1"/>
              <a:t>patient</a:t>
            </a:r>
            <a:r>
              <a:rPr lang="de-DE" sz="1000"/>
              <a:t> </a:t>
            </a:r>
            <a:r>
              <a:rPr lang="de-DE" sz="1000" err="1"/>
              <a:t>had</a:t>
            </a:r>
            <a:r>
              <a:rPr lang="de-DE" sz="1000"/>
              <a:t> </a:t>
            </a:r>
            <a:r>
              <a:rPr lang="de-DE" sz="1000" err="1"/>
              <a:t>change</a:t>
            </a:r>
            <a:r>
              <a:rPr lang="de-DE" sz="1000"/>
              <a:t> </a:t>
            </a:r>
            <a:br>
              <a:rPr lang="de-DE" sz="1000"/>
            </a:br>
            <a:r>
              <a:rPr lang="de-DE" sz="1000"/>
              <a:t>in </a:t>
            </a:r>
            <a:r>
              <a:rPr lang="de-DE" sz="1000" err="1"/>
              <a:t>response</a:t>
            </a:r>
            <a:r>
              <a:rPr lang="de-DE" sz="1000"/>
              <a:t> </a:t>
            </a:r>
            <a:r>
              <a:rPr lang="de-DE" sz="1000" err="1"/>
              <a:t>following</a:t>
            </a:r>
            <a:r>
              <a:rPr lang="de-DE" sz="1000"/>
              <a:t> </a:t>
            </a:r>
            <a:br>
              <a:rPr lang="de-DE" sz="1000"/>
            </a:br>
            <a:r>
              <a:rPr lang="de-DE" sz="1000"/>
              <a:t>IPDE  </a:t>
            </a:r>
          </a:p>
        </p:txBody>
      </p:sp>
      <p:grpSp>
        <p:nvGrpSpPr>
          <p:cNvPr id="12" name="Gruppieren 11">
            <a:extLst>
              <a:ext uri="{FF2B5EF4-FFF2-40B4-BE49-F238E27FC236}">
                <a16:creationId xmlns:a16="http://schemas.microsoft.com/office/drawing/2014/main" id="{9C8FE450-59F8-FD70-F73A-851BA2A4FBB7}"/>
              </a:ext>
            </a:extLst>
          </p:cNvPr>
          <p:cNvGrpSpPr/>
          <p:nvPr/>
        </p:nvGrpSpPr>
        <p:grpSpPr>
          <a:xfrm>
            <a:off x="710851" y="5516553"/>
            <a:ext cx="5488167" cy="276999"/>
            <a:chOff x="585259" y="5507028"/>
            <a:chExt cx="5488167" cy="276999"/>
          </a:xfrm>
        </p:grpSpPr>
        <p:sp>
          <p:nvSpPr>
            <p:cNvPr id="13" name="Textfeld 12">
              <a:extLst>
                <a:ext uri="{FF2B5EF4-FFF2-40B4-BE49-F238E27FC236}">
                  <a16:creationId xmlns:a16="http://schemas.microsoft.com/office/drawing/2014/main" id="{E3FFA955-5103-229D-13DF-344FD1F35356}"/>
                </a:ext>
              </a:extLst>
            </p:cNvPr>
            <p:cNvSpPr txBox="1"/>
            <p:nvPr/>
          </p:nvSpPr>
          <p:spPr>
            <a:xfrm>
              <a:off x="585259" y="5507028"/>
              <a:ext cx="457200" cy="276999"/>
            </a:xfrm>
            <a:prstGeom prst="rect">
              <a:avLst/>
            </a:prstGeom>
            <a:noFill/>
          </p:spPr>
          <p:txBody>
            <a:bodyPr wrap="square" rtlCol="0">
              <a:spAutoFit/>
            </a:bodyPr>
            <a:lstStyle/>
            <a:p>
              <a:r>
                <a:rPr lang="de-DE" sz="1200"/>
                <a:t>0</a:t>
              </a:r>
            </a:p>
          </p:txBody>
        </p:sp>
        <p:sp>
          <p:nvSpPr>
            <p:cNvPr id="14" name="Textfeld 13">
              <a:extLst>
                <a:ext uri="{FF2B5EF4-FFF2-40B4-BE49-F238E27FC236}">
                  <a16:creationId xmlns:a16="http://schemas.microsoft.com/office/drawing/2014/main" id="{3E5338EE-3E64-58AA-73A7-BFBCD127A5C4}"/>
                </a:ext>
              </a:extLst>
            </p:cNvPr>
            <p:cNvSpPr txBox="1"/>
            <p:nvPr/>
          </p:nvSpPr>
          <p:spPr>
            <a:xfrm>
              <a:off x="1004506" y="5507028"/>
              <a:ext cx="457200" cy="276999"/>
            </a:xfrm>
            <a:prstGeom prst="rect">
              <a:avLst/>
            </a:prstGeom>
            <a:noFill/>
          </p:spPr>
          <p:txBody>
            <a:bodyPr wrap="square" rtlCol="0">
              <a:spAutoFit/>
            </a:bodyPr>
            <a:lstStyle/>
            <a:p>
              <a:r>
                <a:rPr lang="de-DE" sz="1200"/>
                <a:t>1</a:t>
              </a:r>
            </a:p>
          </p:txBody>
        </p:sp>
        <p:sp>
          <p:nvSpPr>
            <p:cNvPr id="16" name="Textfeld 15">
              <a:extLst>
                <a:ext uri="{FF2B5EF4-FFF2-40B4-BE49-F238E27FC236}">
                  <a16:creationId xmlns:a16="http://schemas.microsoft.com/office/drawing/2014/main" id="{FAC05611-336B-7C64-A7C5-5B3F1EC4542B}"/>
                </a:ext>
              </a:extLst>
            </p:cNvPr>
            <p:cNvSpPr txBox="1"/>
            <p:nvPr/>
          </p:nvSpPr>
          <p:spPr>
            <a:xfrm>
              <a:off x="1423753" y="5507028"/>
              <a:ext cx="457200" cy="276999"/>
            </a:xfrm>
            <a:prstGeom prst="rect">
              <a:avLst/>
            </a:prstGeom>
            <a:noFill/>
          </p:spPr>
          <p:txBody>
            <a:bodyPr wrap="square" rtlCol="0">
              <a:spAutoFit/>
            </a:bodyPr>
            <a:lstStyle/>
            <a:p>
              <a:r>
                <a:rPr lang="de-DE" sz="1200"/>
                <a:t>2</a:t>
              </a:r>
            </a:p>
          </p:txBody>
        </p:sp>
        <p:sp>
          <p:nvSpPr>
            <p:cNvPr id="17" name="Textfeld 16">
              <a:extLst>
                <a:ext uri="{FF2B5EF4-FFF2-40B4-BE49-F238E27FC236}">
                  <a16:creationId xmlns:a16="http://schemas.microsoft.com/office/drawing/2014/main" id="{55889AF1-41F9-95C6-799C-8F0287C6CC2A}"/>
                </a:ext>
              </a:extLst>
            </p:cNvPr>
            <p:cNvSpPr txBox="1"/>
            <p:nvPr/>
          </p:nvSpPr>
          <p:spPr>
            <a:xfrm>
              <a:off x="1843000" y="5507028"/>
              <a:ext cx="457200" cy="276999"/>
            </a:xfrm>
            <a:prstGeom prst="rect">
              <a:avLst/>
            </a:prstGeom>
            <a:noFill/>
          </p:spPr>
          <p:txBody>
            <a:bodyPr wrap="square" rtlCol="0">
              <a:spAutoFit/>
            </a:bodyPr>
            <a:lstStyle/>
            <a:p>
              <a:r>
                <a:rPr lang="de-DE" sz="1200"/>
                <a:t>3</a:t>
              </a:r>
            </a:p>
          </p:txBody>
        </p:sp>
        <p:sp>
          <p:nvSpPr>
            <p:cNvPr id="18" name="Textfeld 17">
              <a:extLst>
                <a:ext uri="{FF2B5EF4-FFF2-40B4-BE49-F238E27FC236}">
                  <a16:creationId xmlns:a16="http://schemas.microsoft.com/office/drawing/2014/main" id="{3CBD1166-30DA-B06B-15D9-811404FEF19F}"/>
                </a:ext>
              </a:extLst>
            </p:cNvPr>
            <p:cNvSpPr txBox="1"/>
            <p:nvPr/>
          </p:nvSpPr>
          <p:spPr>
            <a:xfrm>
              <a:off x="2262247" y="5507028"/>
              <a:ext cx="457200" cy="276999"/>
            </a:xfrm>
            <a:prstGeom prst="rect">
              <a:avLst/>
            </a:prstGeom>
            <a:noFill/>
          </p:spPr>
          <p:txBody>
            <a:bodyPr wrap="square" rtlCol="0">
              <a:spAutoFit/>
            </a:bodyPr>
            <a:lstStyle/>
            <a:p>
              <a:r>
                <a:rPr lang="de-DE" sz="1200"/>
                <a:t>4</a:t>
              </a:r>
            </a:p>
          </p:txBody>
        </p:sp>
        <p:sp>
          <p:nvSpPr>
            <p:cNvPr id="19" name="Textfeld 18">
              <a:extLst>
                <a:ext uri="{FF2B5EF4-FFF2-40B4-BE49-F238E27FC236}">
                  <a16:creationId xmlns:a16="http://schemas.microsoft.com/office/drawing/2014/main" id="{D2EAE87A-9FA8-A016-76F2-7CBACD74FB74}"/>
                </a:ext>
              </a:extLst>
            </p:cNvPr>
            <p:cNvSpPr txBox="1"/>
            <p:nvPr/>
          </p:nvSpPr>
          <p:spPr>
            <a:xfrm>
              <a:off x="2681494" y="5507028"/>
              <a:ext cx="457200" cy="276999"/>
            </a:xfrm>
            <a:prstGeom prst="rect">
              <a:avLst/>
            </a:prstGeom>
            <a:noFill/>
          </p:spPr>
          <p:txBody>
            <a:bodyPr wrap="square" rtlCol="0">
              <a:spAutoFit/>
            </a:bodyPr>
            <a:lstStyle/>
            <a:p>
              <a:r>
                <a:rPr lang="de-DE" sz="1200"/>
                <a:t>5</a:t>
              </a:r>
            </a:p>
          </p:txBody>
        </p:sp>
        <p:sp>
          <p:nvSpPr>
            <p:cNvPr id="21" name="Textfeld 20">
              <a:extLst>
                <a:ext uri="{FF2B5EF4-FFF2-40B4-BE49-F238E27FC236}">
                  <a16:creationId xmlns:a16="http://schemas.microsoft.com/office/drawing/2014/main" id="{A6364BEF-D4AD-C27D-CEEF-2F69359DD51A}"/>
                </a:ext>
              </a:extLst>
            </p:cNvPr>
            <p:cNvSpPr txBox="1"/>
            <p:nvPr/>
          </p:nvSpPr>
          <p:spPr>
            <a:xfrm>
              <a:off x="3519988" y="5507028"/>
              <a:ext cx="457200" cy="276999"/>
            </a:xfrm>
            <a:prstGeom prst="rect">
              <a:avLst/>
            </a:prstGeom>
            <a:noFill/>
          </p:spPr>
          <p:txBody>
            <a:bodyPr wrap="square" rtlCol="0">
              <a:spAutoFit/>
            </a:bodyPr>
            <a:lstStyle/>
            <a:p>
              <a:r>
                <a:rPr lang="de-DE" sz="1200"/>
                <a:t>7</a:t>
              </a:r>
            </a:p>
          </p:txBody>
        </p:sp>
        <p:sp>
          <p:nvSpPr>
            <p:cNvPr id="27" name="Textfeld 26">
              <a:extLst>
                <a:ext uri="{FF2B5EF4-FFF2-40B4-BE49-F238E27FC236}">
                  <a16:creationId xmlns:a16="http://schemas.microsoft.com/office/drawing/2014/main" id="{DA7EDA06-4824-79D0-6D57-F0A9E935312E}"/>
                </a:ext>
              </a:extLst>
            </p:cNvPr>
            <p:cNvSpPr txBox="1"/>
            <p:nvPr/>
          </p:nvSpPr>
          <p:spPr>
            <a:xfrm>
              <a:off x="3100741" y="5507028"/>
              <a:ext cx="457200" cy="276999"/>
            </a:xfrm>
            <a:prstGeom prst="rect">
              <a:avLst/>
            </a:prstGeom>
            <a:noFill/>
          </p:spPr>
          <p:txBody>
            <a:bodyPr wrap="square" rtlCol="0">
              <a:spAutoFit/>
            </a:bodyPr>
            <a:lstStyle/>
            <a:p>
              <a:r>
                <a:rPr lang="de-DE" sz="1200"/>
                <a:t>6</a:t>
              </a:r>
            </a:p>
          </p:txBody>
        </p:sp>
        <p:sp>
          <p:nvSpPr>
            <p:cNvPr id="32" name="Textfeld 31">
              <a:extLst>
                <a:ext uri="{FF2B5EF4-FFF2-40B4-BE49-F238E27FC236}">
                  <a16:creationId xmlns:a16="http://schemas.microsoft.com/office/drawing/2014/main" id="{27974B78-F45D-FBAC-2D8F-8056FB974EF9}"/>
                </a:ext>
              </a:extLst>
            </p:cNvPr>
            <p:cNvSpPr txBox="1"/>
            <p:nvPr/>
          </p:nvSpPr>
          <p:spPr>
            <a:xfrm>
              <a:off x="3939235" y="5507028"/>
              <a:ext cx="457200" cy="276999"/>
            </a:xfrm>
            <a:prstGeom prst="rect">
              <a:avLst/>
            </a:prstGeom>
            <a:noFill/>
          </p:spPr>
          <p:txBody>
            <a:bodyPr wrap="square" rtlCol="0">
              <a:spAutoFit/>
            </a:bodyPr>
            <a:lstStyle/>
            <a:p>
              <a:r>
                <a:rPr lang="de-DE" sz="1200"/>
                <a:t>8</a:t>
              </a:r>
            </a:p>
          </p:txBody>
        </p:sp>
        <p:sp>
          <p:nvSpPr>
            <p:cNvPr id="71" name="Textfeld 70">
              <a:extLst>
                <a:ext uri="{FF2B5EF4-FFF2-40B4-BE49-F238E27FC236}">
                  <a16:creationId xmlns:a16="http://schemas.microsoft.com/office/drawing/2014/main" id="{FDC92716-DC9F-24BB-AFE0-C07DC42F87BC}"/>
                </a:ext>
              </a:extLst>
            </p:cNvPr>
            <p:cNvSpPr txBox="1"/>
            <p:nvPr/>
          </p:nvSpPr>
          <p:spPr>
            <a:xfrm>
              <a:off x="4358482" y="5507028"/>
              <a:ext cx="457200" cy="276999"/>
            </a:xfrm>
            <a:prstGeom prst="rect">
              <a:avLst/>
            </a:prstGeom>
            <a:noFill/>
          </p:spPr>
          <p:txBody>
            <a:bodyPr wrap="square" rtlCol="0">
              <a:spAutoFit/>
            </a:bodyPr>
            <a:lstStyle/>
            <a:p>
              <a:r>
                <a:rPr lang="de-DE" sz="1200"/>
                <a:t>9</a:t>
              </a:r>
            </a:p>
          </p:txBody>
        </p:sp>
        <p:sp>
          <p:nvSpPr>
            <p:cNvPr id="72" name="Textfeld 71">
              <a:extLst>
                <a:ext uri="{FF2B5EF4-FFF2-40B4-BE49-F238E27FC236}">
                  <a16:creationId xmlns:a16="http://schemas.microsoft.com/office/drawing/2014/main" id="{8C0C0FDA-7CC1-98C5-D12B-C5DE6B748CA5}"/>
                </a:ext>
              </a:extLst>
            </p:cNvPr>
            <p:cNvSpPr txBox="1"/>
            <p:nvPr/>
          </p:nvSpPr>
          <p:spPr>
            <a:xfrm>
              <a:off x="4777729" y="5507028"/>
              <a:ext cx="457200" cy="276999"/>
            </a:xfrm>
            <a:prstGeom prst="rect">
              <a:avLst/>
            </a:prstGeom>
            <a:noFill/>
          </p:spPr>
          <p:txBody>
            <a:bodyPr wrap="square" rtlCol="0">
              <a:spAutoFit/>
            </a:bodyPr>
            <a:lstStyle/>
            <a:p>
              <a:r>
                <a:rPr lang="de-DE" sz="1200"/>
                <a:t>10</a:t>
              </a:r>
            </a:p>
          </p:txBody>
        </p:sp>
        <p:sp>
          <p:nvSpPr>
            <p:cNvPr id="87" name="Textfeld 86">
              <a:extLst>
                <a:ext uri="{FF2B5EF4-FFF2-40B4-BE49-F238E27FC236}">
                  <a16:creationId xmlns:a16="http://schemas.microsoft.com/office/drawing/2014/main" id="{337C541C-D2F1-37A7-EF0C-3EA107A4B2BF}"/>
                </a:ext>
              </a:extLst>
            </p:cNvPr>
            <p:cNvSpPr txBox="1"/>
            <p:nvPr/>
          </p:nvSpPr>
          <p:spPr>
            <a:xfrm>
              <a:off x="5196976" y="5507028"/>
              <a:ext cx="457200" cy="276999"/>
            </a:xfrm>
            <a:prstGeom prst="rect">
              <a:avLst/>
            </a:prstGeom>
            <a:noFill/>
          </p:spPr>
          <p:txBody>
            <a:bodyPr wrap="square" rtlCol="0">
              <a:spAutoFit/>
            </a:bodyPr>
            <a:lstStyle/>
            <a:p>
              <a:r>
                <a:rPr lang="de-DE" sz="1200"/>
                <a:t>11</a:t>
              </a:r>
            </a:p>
          </p:txBody>
        </p:sp>
        <p:sp>
          <p:nvSpPr>
            <p:cNvPr id="88" name="Textfeld 87">
              <a:extLst>
                <a:ext uri="{FF2B5EF4-FFF2-40B4-BE49-F238E27FC236}">
                  <a16:creationId xmlns:a16="http://schemas.microsoft.com/office/drawing/2014/main" id="{356732BB-DF6D-2A3D-1A5B-2F59085AF2B2}"/>
                </a:ext>
              </a:extLst>
            </p:cNvPr>
            <p:cNvSpPr txBox="1"/>
            <p:nvPr/>
          </p:nvSpPr>
          <p:spPr>
            <a:xfrm>
              <a:off x="5616226" y="5507028"/>
              <a:ext cx="457200" cy="276999"/>
            </a:xfrm>
            <a:prstGeom prst="rect">
              <a:avLst/>
            </a:prstGeom>
            <a:noFill/>
          </p:spPr>
          <p:txBody>
            <a:bodyPr wrap="square" rtlCol="0">
              <a:spAutoFit/>
            </a:bodyPr>
            <a:lstStyle/>
            <a:p>
              <a:r>
                <a:rPr lang="de-DE" sz="1200"/>
                <a:t>12</a:t>
              </a:r>
            </a:p>
          </p:txBody>
        </p:sp>
      </p:grpSp>
      <p:sp>
        <p:nvSpPr>
          <p:cNvPr id="314" name="TextBox 4">
            <a:extLst>
              <a:ext uri="{FF2B5EF4-FFF2-40B4-BE49-F238E27FC236}">
                <a16:creationId xmlns:a16="http://schemas.microsoft.com/office/drawing/2014/main" id="{997CA52B-DA9B-7632-63AD-3B142E834AEB}"/>
              </a:ext>
            </a:extLst>
          </p:cNvPr>
          <p:cNvSpPr txBox="1"/>
          <p:nvPr/>
        </p:nvSpPr>
        <p:spPr>
          <a:xfrm>
            <a:off x="2039527" y="5716167"/>
            <a:ext cx="2221634" cy="276999"/>
          </a:xfrm>
          <a:prstGeom prst="rect">
            <a:avLst/>
          </a:prstGeom>
          <a:noFill/>
          <a:ln>
            <a:noFill/>
          </a:ln>
        </p:spPr>
        <p:txBody>
          <a:bodyPr wrap="none">
            <a:spAutoFit/>
          </a:bodyPr>
          <a:lstStyle/>
          <a:p>
            <a:pPr algn="ctr">
              <a:buClr>
                <a:schemeClr val="accent2"/>
              </a:buClr>
            </a:pPr>
            <a:r>
              <a:rPr lang="en-GB" sz="1200" b="1">
                <a:effectLst/>
              </a:rPr>
              <a:t>Treatment duration, months</a:t>
            </a:r>
          </a:p>
        </p:txBody>
      </p:sp>
      <p:sp>
        <p:nvSpPr>
          <p:cNvPr id="36" name="Titel 35">
            <a:extLst>
              <a:ext uri="{FF2B5EF4-FFF2-40B4-BE49-F238E27FC236}">
                <a16:creationId xmlns:a16="http://schemas.microsoft.com/office/drawing/2014/main" id="{7484AA3A-41DD-F187-33D7-E72C229F65F7}"/>
              </a:ext>
            </a:extLst>
          </p:cNvPr>
          <p:cNvSpPr>
            <a:spLocks noGrp="1"/>
          </p:cNvSpPr>
          <p:nvPr>
            <p:ph type="title"/>
          </p:nvPr>
        </p:nvSpPr>
        <p:spPr/>
        <p:txBody>
          <a:bodyPr/>
          <a:lstStyle/>
          <a:p>
            <a:r>
              <a:rPr lang="en-GB"/>
              <a:t>Treatment outcomes and efficacy</a:t>
            </a:r>
          </a:p>
        </p:txBody>
      </p:sp>
    </p:spTree>
    <p:extLst>
      <p:ext uri="{BB962C8B-B14F-4D97-AF65-F5344CB8AC3E}">
        <p14:creationId xmlns:p14="http://schemas.microsoft.com/office/powerpoint/2010/main" val="118455157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AABC81-B29D-14E1-0A26-7607F1571F78}"/>
              </a:ext>
            </a:extLst>
          </p:cNvPr>
          <p:cNvSpPr>
            <a:spLocks noGrp="1"/>
          </p:cNvSpPr>
          <p:nvPr>
            <p:ph type="ftr" sz="quarter" idx="10"/>
          </p:nvPr>
        </p:nvSpPr>
        <p:spPr/>
        <p:txBody>
          <a:bodyPr/>
          <a:lstStyle/>
          <a:p>
            <a:r>
              <a:rPr lang="en-US" b="1" err="1">
                <a:solidFill>
                  <a:srgbClr val="4E4F4E"/>
                </a:solidFill>
                <a:cs typeface="Arial" panose="020B0604020202020204" pitchFamily="34" charset="0"/>
              </a:rPr>
              <a:t>Kwiatek</a:t>
            </a:r>
            <a:r>
              <a:rPr lang="en-US" b="1">
                <a:solidFill>
                  <a:srgbClr val="4E4F4E"/>
                </a:solidFill>
                <a:cs typeface="Arial" panose="020B0604020202020204" pitchFamily="34" charset="0"/>
              </a:rPr>
              <a:t> et al. Abstract P636 presented at EHA 2023.</a:t>
            </a:r>
            <a:endParaRPr lang="en-GB"/>
          </a:p>
        </p:txBody>
      </p:sp>
      <p:sp>
        <p:nvSpPr>
          <p:cNvPr id="4" name="Title 3">
            <a:extLst>
              <a:ext uri="{FF2B5EF4-FFF2-40B4-BE49-F238E27FC236}">
                <a16:creationId xmlns:a16="http://schemas.microsoft.com/office/drawing/2014/main" id="{7E0D60D9-E801-58E0-AD07-24701686AF96}"/>
              </a:ext>
            </a:extLst>
          </p:cNvPr>
          <p:cNvSpPr>
            <a:spLocks noGrp="1"/>
          </p:cNvSpPr>
          <p:nvPr>
            <p:ph type="title"/>
          </p:nvPr>
        </p:nvSpPr>
        <p:spPr/>
        <p:txBody>
          <a:bodyPr/>
          <a:lstStyle/>
          <a:p>
            <a:r>
              <a:rPr lang="en-US"/>
              <a:t>Conclusions </a:t>
            </a:r>
          </a:p>
        </p:txBody>
      </p:sp>
      <p:sp>
        <p:nvSpPr>
          <p:cNvPr id="7" name="Inhaltsplatzhalter 6">
            <a:extLst>
              <a:ext uri="{FF2B5EF4-FFF2-40B4-BE49-F238E27FC236}">
                <a16:creationId xmlns:a16="http://schemas.microsoft.com/office/drawing/2014/main" id="{673F3AC9-11C8-EE07-A462-7CAB8659B9C8}"/>
              </a:ext>
            </a:extLst>
          </p:cNvPr>
          <p:cNvSpPr>
            <a:spLocks noGrp="1"/>
          </p:cNvSpPr>
          <p:nvPr>
            <p:ph idx="1"/>
          </p:nvPr>
        </p:nvSpPr>
        <p:spPr/>
        <p:txBody>
          <a:bodyPr/>
          <a:lstStyle/>
          <a:p>
            <a:r>
              <a:rPr lang="en-GB"/>
              <a:t>LOXO-338 demonstrated a favourable safety profile and was well tolerated at tested dose levels</a:t>
            </a:r>
          </a:p>
          <a:p>
            <a:r>
              <a:rPr lang="en-GB"/>
              <a:t>Preliminary efficacy was observed with LOXO-338 monotherapy</a:t>
            </a:r>
          </a:p>
          <a:p>
            <a:endParaRPr lang="en-GB"/>
          </a:p>
          <a:p>
            <a:endParaRPr lang="en-GB"/>
          </a:p>
        </p:txBody>
      </p:sp>
    </p:spTree>
    <p:extLst>
      <p:ext uri="{BB962C8B-B14F-4D97-AF65-F5344CB8AC3E}">
        <p14:creationId xmlns:p14="http://schemas.microsoft.com/office/powerpoint/2010/main" val="250337825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35BA89-BB98-DC62-624F-410D5ECE9CBB}"/>
              </a:ext>
            </a:extLst>
          </p:cNvPr>
          <p:cNvSpPr>
            <a:spLocks noGrp="1"/>
          </p:cNvSpPr>
          <p:nvPr>
            <p:ph type="title"/>
          </p:nvPr>
        </p:nvSpPr>
        <p:spPr/>
        <p:txBody>
          <a:bodyPr/>
          <a:lstStyle/>
          <a:p>
            <a:r>
              <a:rPr lang="en-US"/>
              <a:t>Safety/tolerability </a:t>
            </a:r>
            <a:br>
              <a:rPr lang="en-US"/>
            </a:br>
            <a:r>
              <a:rPr lang="en-US"/>
              <a:t>of zanubrutinib in </a:t>
            </a:r>
            <a:br>
              <a:rPr lang="en-US"/>
            </a:br>
            <a:r>
              <a:rPr lang="en-US"/>
              <a:t>B-cell malignancies</a:t>
            </a:r>
          </a:p>
        </p:txBody>
      </p:sp>
      <p:sp>
        <p:nvSpPr>
          <p:cNvPr id="6" name="Text Placeholder 5">
            <a:extLst>
              <a:ext uri="{FF2B5EF4-FFF2-40B4-BE49-F238E27FC236}">
                <a16:creationId xmlns:a16="http://schemas.microsoft.com/office/drawing/2014/main" id="{149875E6-C4D0-6A07-B854-0AF365B27D5B}"/>
              </a:ext>
            </a:extLst>
          </p:cNvPr>
          <p:cNvSpPr>
            <a:spLocks noGrp="1"/>
          </p:cNvSpPr>
          <p:nvPr>
            <p:ph type="body" idx="1"/>
          </p:nvPr>
        </p:nvSpPr>
        <p:spPr/>
        <p:txBody>
          <a:bodyPr/>
          <a:lstStyle/>
          <a:p>
            <a:r>
              <a:rPr lang="en-US"/>
              <a:t>Post hoc analysis of a large </a:t>
            </a:r>
            <a:br>
              <a:rPr lang="en-US"/>
            </a:br>
            <a:r>
              <a:rPr lang="en-US"/>
              <a:t>clinical trial safety database</a:t>
            </a:r>
          </a:p>
        </p:txBody>
      </p:sp>
    </p:spTree>
    <p:extLst>
      <p:ext uri="{BB962C8B-B14F-4D97-AF65-F5344CB8AC3E}">
        <p14:creationId xmlns:p14="http://schemas.microsoft.com/office/powerpoint/2010/main" val="79324801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932D2134-DE2D-CAB8-E086-2ACEE7F263EF}"/>
              </a:ext>
            </a:extLst>
          </p:cNvPr>
          <p:cNvSpPr>
            <a:spLocks noGrp="1"/>
          </p:cNvSpPr>
          <p:nvPr>
            <p:ph type="body" sz="quarter" idx="12"/>
          </p:nvPr>
        </p:nvSpPr>
        <p:spPr/>
        <p:txBody>
          <a:bodyPr/>
          <a:lstStyle/>
          <a:p>
            <a:r>
              <a:rPr lang="en-GB"/>
              <a:t>Updated pooled analysis that characterizes the overall safety/tolerability profile of zanubrutinib in 1550 patients from 10 clinical studies, including 2 that compared zanubrutinib head-to-head with ibrutinib </a:t>
            </a:r>
          </a:p>
        </p:txBody>
      </p:sp>
      <p:sp>
        <p:nvSpPr>
          <p:cNvPr id="4" name="Footer Placeholder 3">
            <a:extLst>
              <a:ext uri="{FF2B5EF4-FFF2-40B4-BE49-F238E27FC236}">
                <a16:creationId xmlns:a16="http://schemas.microsoft.com/office/drawing/2014/main" id="{EEE0319D-25FA-4995-44F2-1A91D27360C5}"/>
              </a:ext>
            </a:extLst>
          </p:cNvPr>
          <p:cNvSpPr>
            <a:spLocks noGrp="1"/>
          </p:cNvSpPr>
          <p:nvPr>
            <p:ph type="ftr" sz="quarter" idx="13"/>
          </p:nvPr>
        </p:nvSpPr>
        <p:spPr>
          <a:xfrm>
            <a:off x="407989" y="6021388"/>
            <a:ext cx="8532812" cy="647700"/>
          </a:xfrm>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This value reflects the number of patients who received </a:t>
            </a:r>
            <a:r>
              <a:rPr lang="en-US" err="1">
                <a:solidFill>
                  <a:srgbClr val="4E4F4E"/>
                </a:solidFill>
                <a:cs typeface="Arial" panose="020B0604020202020204" pitchFamily="34" charset="0"/>
              </a:rPr>
              <a:t>zanubrutinib</a:t>
            </a:r>
            <a:r>
              <a:rPr lang="en-US">
                <a:solidFill>
                  <a:srgbClr val="4E4F4E"/>
                </a:solidFill>
                <a:cs typeface="Arial" panose="020B0604020202020204" pitchFamily="34" charset="0"/>
              </a:rPr>
              <a:t> 160 mg BID or 320 mg QD and were thus included in this analysis.</a:t>
            </a:r>
            <a:r>
              <a:rPr lang="en-US" baseline="30000">
                <a:solidFill>
                  <a:srgbClr val="4E4F4E"/>
                </a:solidFill>
                <a:cs typeface="Arial" panose="020B0604020202020204" pitchFamily="34" charset="0"/>
              </a:rPr>
              <a:t> b </a:t>
            </a:r>
            <a:r>
              <a:rPr lang="en-US">
                <a:solidFill>
                  <a:srgbClr val="4E4F4E"/>
                </a:solidFill>
                <a:cs typeface="Arial" panose="020B0604020202020204" pitchFamily="34" charset="0"/>
              </a:rPr>
              <a:t>Compared </a:t>
            </a:r>
            <a:r>
              <a:rPr lang="en-US" err="1">
                <a:solidFill>
                  <a:srgbClr val="4E4F4E"/>
                </a:solidFill>
                <a:cs typeface="Arial" panose="020B0604020202020204" pitchFamily="34" charset="0"/>
              </a:rPr>
              <a:t>zanubrutinib</a:t>
            </a:r>
            <a:r>
              <a:rPr lang="en-US">
                <a:solidFill>
                  <a:srgbClr val="4E4F4E"/>
                </a:solidFill>
                <a:cs typeface="Arial" panose="020B0604020202020204" pitchFamily="34" charset="0"/>
              </a:rPr>
              <a:t> head-to-head with ibrutinib (420 mg QD). </a:t>
            </a:r>
            <a:r>
              <a:rPr lang="en-US" baseline="30000">
                <a:solidFill>
                  <a:srgbClr val="4E4F4E"/>
                </a:solidFill>
                <a:cs typeface="Arial" panose="020B0604020202020204" pitchFamily="34" charset="0"/>
              </a:rPr>
              <a:t>c</a:t>
            </a:r>
            <a:r>
              <a:rPr lang="en-US">
                <a:solidFill>
                  <a:srgbClr val="4E4F4E"/>
                </a:solidFill>
                <a:cs typeface="Arial" panose="020B0604020202020204" pitchFamily="34" charset="0"/>
              </a:rPr>
              <a:t> The 337 patients in this long-term extension study previously participated in 1 of the other studies and were counted in the parent studies.</a:t>
            </a:r>
          </a:p>
          <a:p>
            <a:r>
              <a:rPr lang="en-US" b="1">
                <a:solidFill>
                  <a:srgbClr val="4E4F4E"/>
                </a:solidFill>
                <a:cs typeface="Arial" panose="020B0604020202020204" pitchFamily="34" charset="0"/>
              </a:rPr>
              <a:t>BID</a:t>
            </a:r>
            <a:r>
              <a:rPr lang="en-US">
                <a:solidFill>
                  <a:srgbClr val="4E4F4E"/>
                </a:solidFill>
                <a:cs typeface="Arial" panose="020B0604020202020204" pitchFamily="34" charset="0"/>
              </a:rPr>
              <a:t>, twice daily; </a:t>
            </a:r>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a:solidFill>
                  <a:srgbClr val="4E4F4E"/>
                </a:solidFill>
                <a:cs typeface="Arial" panose="020B0604020202020204" pitchFamily="34" charset="0"/>
              </a:rPr>
              <a:t>FL</a:t>
            </a:r>
            <a:r>
              <a:rPr lang="en-US">
                <a:solidFill>
                  <a:srgbClr val="4E4F4E"/>
                </a:solidFill>
                <a:cs typeface="Arial" panose="020B0604020202020204" pitchFamily="34" charset="0"/>
              </a:rPr>
              <a:t>, follicular lymphoma; </a:t>
            </a:r>
            <a:r>
              <a:rPr lang="en-US" b="1">
                <a:solidFill>
                  <a:srgbClr val="4E4F4E"/>
                </a:solidFill>
                <a:cs typeface="Arial" panose="020B0604020202020204" pitchFamily="34" charset="0"/>
              </a:rPr>
              <a:t>MCL</a:t>
            </a:r>
            <a:r>
              <a:rPr lang="en-US">
                <a:solidFill>
                  <a:srgbClr val="4E4F4E"/>
                </a:solidFill>
                <a:cs typeface="Arial" panose="020B0604020202020204" pitchFamily="34" charset="0"/>
              </a:rPr>
              <a:t>, mantle cell lymphoma; </a:t>
            </a:r>
            <a:r>
              <a:rPr lang="en-US" b="1">
                <a:solidFill>
                  <a:srgbClr val="4E4F4E"/>
                </a:solidFill>
                <a:cs typeface="Arial" panose="020B0604020202020204" pitchFamily="34" charset="0"/>
              </a:rPr>
              <a:t>MZL</a:t>
            </a:r>
            <a:r>
              <a:rPr lang="en-US">
                <a:solidFill>
                  <a:srgbClr val="4E4F4E"/>
                </a:solidFill>
                <a:cs typeface="Arial" panose="020B0604020202020204" pitchFamily="34" charset="0"/>
              </a:rPr>
              <a:t>, marginal zone lymphoma; </a:t>
            </a:r>
            <a:r>
              <a:rPr lang="en-US" b="1">
                <a:solidFill>
                  <a:srgbClr val="4E4F4E"/>
                </a:solidFill>
                <a:cs typeface="Arial" panose="020B0604020202020204" pitchFamily="34" charset="0"/>
              </a:rPr>
              <a:t>QD, </a:t>
            </a:r>
            <a:r>
              <a:rPr lang="en-US">
                <a:solidFill>
                  <a:srgbClr val="4E4F4E"/>
                </a:solidFill>
                <a:cs typeface="Arial" panose="020B0604020202020204" pitchFamily="34" charset="0"/>
              </a:rPr>
              <a:t>once daily; </a:t>
            </a:r>
            <a:r>
              <a:rPr lang="en-US" b="1">
                <a:solidFill>
                  <a:srgbClr val="4E4F4E"/>
                </a:solidFill>
                <a:cs typeface="Arial" panose="020B0604020202020204" pitchFamily="34" charset="0"/>
              </a:rPr>
              <a:t>R/R</a:t>
            </a:r>
            <a:r>
              <a:rPr lang="en-US">
                <a:solidFill>
                  <a:srgbClr val="4E4F4E"/>
                </a:solidFill>
                <a:cs typeface="Arial" panose="020B0604020202020204" pitchFamily="34" charset="0"/>
              </a:rPr>
              <a:t>, relapsed/refractory; </a:t>
            </a:r>
            <a:br>
              <a:rPr lang="en-US">
                <a:solidFill>
                  <a:srgbClr val="4E4F4E"/>
                </a:solidFill>
                <a:cs typeface="Arial" panose="020B0604020202020204" pitchFamily="34" charset="0"/>
              </a:rPr>
            </a:br>
            <a:r>
              <a:rPr lang="en-US" b="1">
                <a:solidFill>
                  <a:srgbClr val="4E4F4E"/>
                </a:solidFill>
                <a:cs typeface="Arial" panose="020B0604020202020204" pitchFamily="34" charset="0"/>
              </a:rPr>
              <a:t>SLL, </a:t>
            </a:r>
            <a:r>
              <a:rPr lang="en-US">
                <a:solidFill>
                  <a:srgbClr val="4E4F4E"/>
                </a:solidFill>
                <a:cs typeface="Arial" panose="020B0604020202020204" pitchFamily="34" charset="0"/>
              </a:rPr>
              <a:t>small lymphocytic lymphoma; </a:t>
            </a:r>
            <a:r>
              <a:rPr lang="en-US" b="1">
                <a:solidFill>
                  <a:srgbClr val="4E4F4E"/>
                </a:solidFill>
                <a:cs typeface="Arial" panose="020B0604020202020204" pitchFamily="34" charset="0"/>
              </a:rPr>
              <a:t>TN</a:t>
            </a:r>
            <a:r>
              <a:rPr lang="en-US">
                <a:solidFill>
                  <a:srgbClr val="4E4F4E"/>
                </a:solidFill>
                <a:cs typeface="Arial" panose="020B0604020202020204" pitchFamily="34" charset="0"/>
              </a:rPr>
              <a:t>, treatment-naïve; </a:t>
            </a:r>
            <a:r>
              <a:rPr lang="en-US" b="1">
                <a:solidFill>
                  <a:srgbClr val="4E4F4E"/>
                </a:solidFill>
                <a:cs typeface="Arial" panose="020B0604020202020204" pitchFamily="34" charset="0"/>
              </a:rPr>
              <a:t>WM</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Waldenström’s</a:t>
            </a:r>
            <a:r>
              <a:rPr lang="en-US">
                <a:solidFill>
                  <a:srgbClr val="4E4F4E"/>
                </a:solidFill>
                <a:cs typeface="Arial" panose="020B0604020202020204" pitchFamily="34" charset="0"/>
              </a:rPr>
              <a:t> macroglobulinemia. </a:t>
            </a:r>
          </a:p>
          <a:p>
            <a:r>
              <a:rPr lang="en-US" b="1">
                <a:solidFill>
                  <a:srgbClr val="4E4F4E"/>
                </a:solidFill>
                <a:cs typeface="Arial" panose="020B0604020202020204" pitchFamily="34" charset="0"/>
              </a:rPr>
              <a:t>Brown JR, et al. Abstract P631 presented at EHA2023.</a:t>
            </a:r>
            <a:endParaRPr lang="en-GB"/>
          </a:p>
        </p:txBody>
      </p:sp>
      <p:graphicFrame>
        <p:nvGraphicFramePr>
          <p:cNvPr id="5" name="Table 5">
            <a:extLst>
              <a:ext uri="{FF2B5EF4-FFF2-40B4-BE49-F238E27FC236}">
                <a16:creationId xmlns:a16="http://schemas.microsoft.com/office/drawing/2014/main" id="{CFB710DF-5DE8-3F15-C41E-47DEBF110DA1}"/>
              </a:ext>
            </a:extLst>
          </p:cNvPr>
          <p:cNvGraphicFramePr>
            <a:graphicFrameLocks noGrp="1"/>
          </p:cNvGraphicFramePr>
          <p:nvPr>
            <p:extLst>
              <p:ext uri="{D42A27DB-BD31-4B8C-83A1-F6EECF244321}">
                <p14:modId xmlns:p14="http://schemas.microsoft.com/office/powerpoint/2010/main" val="3967066840"/>
              </p:ext>
            </p:extLst>
          </p:nvPr>
        </p:nvGraphicFramePr>
        <p:xfrm>
          <a:off x="417600" y="1994400"/>
          <a:ext cx="8514861" cy="3870720"/>
        </p:xfrm>
        <a:graphic>
          <a:graphicData uri="http://schemas.openxmlformats.org/drawingml/2006/table">
            <a:tbl>
              <a:tblPr firstRow="1" bandRow="1">
                <a:tableStyleId>{5C22544A-7EE6-4342-B048-85BDC9FD1C3A}</a:tableStyleId>
              </a:tblPr>
              <a:tblGrid>
                <a:gridCol w="2052000">
                  <a:extLst>
                    <a:ext uri="{9D8B030D-6E8A-4147-A177-3AD203B41FA5}">
                      <a16:colId xmlns:a16="http://schemas.microsoft.com/office/drawing/2014/main" val="72936155"/>
                    </a:ext>
                  </a:extLst>
                </a:gridCol>
                <a:gridCol w="828000">
                  <a:extLst>
                    <a:ext uri="{9D8B030D-6E8A-4147-A177-3AD203B41FA5}">
                      <a16:colId xmlns:a16="http://schemas.microsoft.com/office/drawing/2014/main" val="2658836333"/>
                    </a:ext>
                  </a:extLst>
                </a:gridCol>
                <a:gridCol w="576000">
                  <a:extLst>
                    <a:ext uri="{9D8B030D-6E8A-4147-A177-3AD203B41FA5}">
                      <a16:colId xmlns:a16="http://schemas.microsoft.com/office/drawing/2014/main" val="344594242"/>
                    </a:ext>
                  </a:extLst>
                </a:gridCol>
                <a:gridCol w="1818861">
                  <a:extLst>
                    <a:ext uri="{9D8B030D-6E8A-4147-A177-3AD203B41FA5}">
                      <a16:colId xmlns:a16="http://schemas.microsoft.com/office/drawing/2014/main" val="2000499927"/>
                    </a:ext>
                  </a:extLst>
                </a:gridCol>
                <a:gridCol w="1152000">
                  <a:extLst>
                    <a:ext uri="{9D8B030D-6E8A-4147-A177-3AD203B41FA5}">
                      <a16:colId xmlns:a16="http://schemas.microsoft.com/office/drawing/2014/main" val="1190934970"/>
                    </a:ext>
                  </a:extLst>
                </a:gridCol>
                <a:gridCol w="828000">
                  <a:extLst>
                    <a:ext uri="{9D8B030D-6E8A-4147-A177-3AD203B41FA5}">
                      <a16:colId xmlns:a16="http://schemas.microsoft.com/office/drawing/2014/main" val="2444194843"/>
                    </a:ext>
                  </a:extLst>
                </a:gridCol>
                <a:gridCol w="1260000">
                  <a:extLst>
                    <a:ext uri="{9D8B030D-6E8A-4147-A177-3AD203B41FA5}">
                      <a16:colId xmlns:a16="http://schemas.microsoft.com/office/drawing/2014/main" val="13953938"/>
                    </a:ext>
                  </a:extLst>
                </a:gridCol>
              </a:tblGrid>
              <a:tr h="113711">
                <a:tc>
                  <a:txBody>
                    <a:bodyPr/>
                    <a:lstStyle/>
                    <a:p>
                      <a:pPr algn="ctr" fontAlgn="b"/>
                      <a:r>
                        <a:rPr lang="en-GB" sz="1200" b="1" i="0" u="none" strike="noStrike">
                          <a:solidFill>
                            <a:schemeClr val="bg1"/>
                          </a:solidFill>
                          <a:effectLst/>
                          <a:latin typeface="+mn-lt"/>
                        </a:rPr>
                        <a:t>Clinical trial</a:t>
                      </a:r>
                    </a:p>
                  </a:txBody>
                  <a:tcPr marL="144000" marR="36000" marT="18000" marB="18000" anchor="ctr"/>
                </a:tc>
                <a:tc>
                  <a:txBody>
                    <a:bodyPr/>
                    <a:lstStyle/>
                    <a:p>
                      <a:pPr algn="ctr" fontAlgn="b"/>
                      <a:r>
                        <a:rPr lang="en-GB" sz="1200" b="1" i="0" u="none" strike="noStrike">
                          <a:solidFill>
                            <a:schemeClr val="bg1"/>
                          </a:solidFill>
                          <a:effectLst/>
                          <a:latin typeface="+mn-lt"/>
                        </a:rPr>
                        <a:t>NCT number</a:t>
                      </a:r>
                    </a:p>
                  </a:txBody>
                  <a:tcPr marL="0" marR="0" marT="18000" marB="18000" anchor="ctr"/>
                </a:tc>
                <a:tc>
                  <a:txBody>
                    <a:bodyPr/>
                    <a:lstStyle/>
                    <a:p>
                      <a:pPr algn="ctr" fontAlgn="b"/>
                      <a:r>
                        <a:rPr lang="en-GB" sz="1200" b="1" i="0" u="none" strike="noStrike">
                          <a:solidFill>
                            <a:schemeClr val="bg1"/>
                          </a:solidFill>
                          <a:effectLst/>
                          <a:latin typeface="+mn-lt"/>
                        </a:rPr>
                        <a:t>Phase</a:t>
                      </a:r>
                    </a:p>
                  </a:txBody>
                  <a:tcPr marL="0" marR="0" marT="18000" marB="18000" anchor="ctr"/>
                </a:tc>
                <a:tc>
                  <a:txBody>
                    <a:bodyPr/>
                    <a:lstStyle/>
                    <a:p>
                      <a:pPr algn="ctr" fontAlgn="b"/>
                      <a:r>
                        <a:rPr lang="en-GB" sz="1200" b="1" i="0" u="none" strike="noStrike">
                          <a:solidFill>
                            <a:schemeClr val="bg1"/>
                          </a:solidFill>
                          <a:effectLst/>
                          <a:latin typeface="+mn-lt"/>
                        </a:rPr>
                        <a:t>Disease state </a:t>
                      </a:r>
                    </a:p>
                  </a:txBody>
                  <a:tcPr marL="0" marR="0" marT="18000" marB="18000" anchor="ctr"/>
                </a:tc>
                <a:tc>
                  <a:txBody>
                    <a:bodyPr/>
                    <a:lstStyle/>
                    <a:p>
                      <a:pPr algn="ctr" fontAlgn="b"/>
                      <a:r>
                        <a:rPr lang="en-GB" sz="1200" b="1" i="0" u="none" strike="noStrike">
                          <a:solidFill>
                            <a:schemeClr val="bg1"/>
                          </a:solidFill>
                          <a:effectLst/>
                          <a:latin typeface="+mn-lt"/>
                        </a:rPr>
                        <a:t>Zanubrutinib dose </a:t>
                      </a:r>
                    </a:p>
                  </a:txBody>
                  <a:tcPr marL="0" marR="0" marT="18000" marB="18000" anchor="ctr"/>
                </a:tc>
                <a:tc>
                  <a:txBody>
                    <a:bodyPr/>
                    <a:lstStyle/>
                    <a:p>
                      <a:pPr algn="ctr" fontAlgn="b"/>
                      <a:r>
                        <a:rPr lang="en-GB" sz="1200" b="1" i="0" u="none" strike="noStrike">
                          <a:solidFill>
                            <a:schemeClr val="bg1"/>
                          </a:solidFill>
                          <a:effectLst/>
                          <a:latin typeface="+mn-lt"/>
                        </a:rPr>
                        <a:t>Location</a:t>
                      </a:r>
                    </a:p>
                  </a:txBody>
                  <a:tcPr marL="0" marR="0" marT="18000" marB="18000" anchor="ctr"/>
                </a:tc>
                <a:tc>
                  <a:txBody>
                    <a:bodyPr/>
                    <a:lstStyle/>
                    <a:p>
                      <a:pPr algn="ctr" fontAlgn="b"/>
                      <a:r>
                        <a:rPr lang="en-GB" sz="1200" b="1" i="0" u="none" strike="noStrike">
                          <a:solidFill>
                            <a:schemeClr val="bg1"/>
                          </a:solidFill>
                          <a:effectLst/>
                          <a:latin typeface="+mn-lt"/>
                        </a:rPr>
                        <a:t>No. of patients treated with zanubrutinib (N=1550)</a:t>
                      </a:r>
                    </a:p>
                  </a:txBody>
                  <a:tcPr marL="0" marR="0" marT="18000" marB="18000" anchor="ctr"/>
                </a:tc>
                <a:extLst>
                  <a:ext uri="{0D108BD9-81ED-4DB2-BD59-A6C34878D82A}">
                    <a16:rowId xmlns:a16="http://schemas.microsoft.com/office/drawing/2014/main" val="2548059736"/>
                  </a:ext>
                </a:extLst>
              </a:tr>
              <a:tr h="0">
                <a:tc>
                  <a:txBody>
                    <a:bodyPr/>
                    <a:lstStyle/>
                    <a:p>
                      <a:pPr algn="l" fontAlgn="b"/>
                      <a:r>
                        <a:rPr lang="en-GB" sz="1200" b="0" i="0" u="none" strike="noStrike">
                          <a:solidFill>
                            <a:schemeClr val="tx1"/>
                          </a:solidFill>
                          <a:effectLst/>
                          <a:latin typeface="+mn-lt"/>
                        </a:rPr>
                        <a:t>BGB-3111-1002</a:t>
                      </a:r>
                    </a:p>
                  </a:txBody>
                  <a:tcPr marL="144000" marR="36000" marT="18000" marB="18000" anchor="ctr"/>
                </a:tc>
                <a:tc>
                  <a:txBody>
                    <a:bodyPr/>
                    <a:lstStyle/>
                    <a:p>
                      <a:pPr algn="ctr" fontAlgn="b"/>
                      <a:r>
                        <a:rPr lang="en-IT" sz="1200" b="0" i="0" u="none" strike="noStrike">
                          <a:solidFill>
                            <a:schemeClr val="tx1"/>
                          </a:solidFill>
                          <a:effectLst/>
                          <a:latin typeface="+mn-lt"/>
                        </a:rPr>
                        <a:t>03189524</a:t>
                      </a:r>
                    </a:p>
                  </a:txBody>
                  <a:tcPr marL="0" marR="0" marT="18000" marB="18000" anchor="ctr"/>
                </a:tc>
                <a:tc>
                  <a:txBody>
                    <a:bodyPr/>
                    <a:lstStyle/>
                    <a:p>
                      <a:pPr algn="ctr" fontAlgn="b"/>
                      <a:r>
                        <a:rPr lang="en-IT" sz="1200" b="0" i="0" u="none" strike="noStrike">
                          <a:solidFill>
                            <a:schemeClr val="tx1"/>
                          </a:solidFill>
                          <a:effectLst/>
                          <a:latin typeface="+mn-lt"/>
                        </a:rPr>
                        <a:t>1</a:t>
                      </a:r>
                    </a:p>
                  </a:txBody>
                  <a:tcPr marL="0" marR="0" marT="18000" marB="18000" anchor="ctr"/>
                </a:tc>
                <a:tc>
                  <a:txBody>
                    <a:bodyPr/>
                    <a:lstStyle/>
                    <a:p>
                      <a:pPr algn="ctr" fontAlgn="b"/>
                      <a:r>
                        <a:rPr lang="en-GB" sz="1200" b="0" i="0" u="none" strike="noStrike">
                          <a:solidFill>
                            <a:schemeClr val="tx1"/>
                          </a:solidFill>
                          <a:effectLst/>
                          <a:latin typeface="+mn-lt"/>
                        </a:rPr>
                        <a:t>B-cell malignancies</a:t>
                      </a:r>
                    </a:p>
                  </a:txBody>
                  <a:tcPr marL="0" marR="0" marT="18000" marB="18000" anchor="ctr"/>
                </a:tc>
                <a:tc>
                  <a:txBody>
                    <a:bodyPr/>
                    <a:lstStyle/>
                    <a:p>
                      <a:pPr algn="ctr" fontAlgn="b"/>
                      <a:r>
                        <a:rPr lang="en-GB" sz="1200" b="0" i="0" u="none" strike="noStrike">
                          <a:solidFill>
                            <a:schemeClr val="tx1"/>
                          </a:solidFill>
                          <a:effectLst/>
                          <a:latin typeface="+mn-lt"/>
                        </a:rPr>
                        <a:t>160 mg BID </a:t>
                      </a:r>
                      <a:br>
                        <a:rPr lang="en-GB" sz="1200" b="0" i="0" u="none" strike="noStrike">
                          <a:solidFill>
                            <a:schemeClr val="tx1"/>
                          </a:solidFill>
                          <a:effectLst/>
                          <a:latin typeface="+mn-lt"/>
                        </a:rPr>
                      </a:br>
                      <a:r>
                        <a:rPr lang="en-GB" sz="1200" b="0" i="0" u="none" strike="noStrike">
                          <a:solidFill>
                            <a:schemeClr val="tx1"/>
                          </a:solidFill>
                          <a:effectLst/>
                          <a:latin typeface="+mn-lt"/>
                        </a:rPr>
                        <a:t>320 mg QD</a:t>
                      </a:r>
                    </a:p>
                  </a:txBody>
                  <a:tcPr marL="0" marR="0" marT="18000" marB="18000" anchor="ctr"/>
                </a:tc>
                <a:tc>
                  <a:txBody>
                    <a:bodyPr/>
                    <a:lstStyle/>
                    <a:p>
                      <a:pPr algn="ctr" fontAlgn="b"/>
                      <a:r>
                        <a:rPr lang="en-GB" sz="1200" b="0" i="0" u="none" strike="noStrike">
                          <a:solidFill>
                            <a:schemeClr val="tx1"/>
                          </a:solidFill>
                          <a:effectLst/>
                          <a:latin typeface="+mn-lt"/>
                        </a:rPr>
                        <a:t>China</a:t>
                      </a:r>
                    </a:p>
                  </a:txBody>
                  <a:tcPr marL="0" marR="0" marT="18000" marB="18000" anchor="ctr"/>
                </a:tc>
                <a:tc>
                  <a:txBody>
                    <a:bodyPr/>
                    <a:lstStyle/>
                    <a:p>
                      <a:pPr algn="ctr" fontAlgn="b"/>
                      <a:r>
                        <a:rPr lang="en-IT" sz="1200" b="0" i="0" u="none" strike="noStrike">
                          <a:solidFill>
                            <a:schemeClr val="tx1"/>
                          </a:solidFill>
                          <a:effectLst/>
                          <a:latin typeface="+mn-lt"/>
                        </a:rPr>
                        <a:t>44</a:t>
                      </a:r>
                    </a:p>
                  </a:txBody>
                  <a:tcPr marL="0" marR="0" marT="18000" marB="18000" anchor="ctr"/>
                </a:tc>
                <a:extLst>
                  <a:ext uri="{0D108BD9-81ED-4DB2-BD59-A6C34878D82A}">
                    <a16:rowId xmlns:a16="http://schemas.microsoft.com/office/drawing/2014/main" val="1270972660"/>
                  </a:ext>
                </a:extLst>
              </a:tr>
              <a:tr h="0">
                <a:tc>
                  <a:txBody>
                    <a:bodyPr/>
                    <a:lstStyle/>
                    <a:p>
                      <a:pPr algn="l" fontAlgn="b"/>
                      <a:r>
                        <a:rPr lang="en-GB" sz="1200" b="0" i="0" u="none" strike="noStrike">
                          <a:solidFill>
                            <a:schemeClr val="tx1"/>
                          </a:solidFill>
                          <a:effectLst/>
                          <a:latin typeface="+mn-lt"/>
                        </a:rPr>
                        <a:t>BGB-3111-205</a:t>
                      </a:r>
                    </a:p>
                  </a:txBody>
                  <a:tcPr marL="144000" marR="36000" marT="18000" marB="18000" anchor="ctr"/>
                </a:tc>
                <a:tc>
                  <a:txBody>
                    <a:bodyPr/>
                    <a:lstStyle/>
                    <a:p>
                      <a:pPr algn="ctr" fontAlgn="b"/>
                      <a:r>
                        <a:rPr lang="en-IT" sz="1200" b="0" i="0" u="none" strike="noStrike">
                          <a:solidFill>
                            <a:schemeClr val="tx1"/>
                          </a:solidFill>
                          <a:effectLst/>
                          <a:latin typeface="+mn-lt"/>
                        </a:rPr>
                        <a:t>03206918</a:t>
                      </a:r>
                    </a:p>
                  </a:txBody>
                  <a:tcPr marL="0" marR="0" marT="18000" marB="18000" anchor="ctr"/>
                </a:tc>
                <a:tc>
                  <a:txBody>
                    <a:bodyPr/>
                    <a:lstStyle/>
                    <a:p>
                      <a:pPr algn="ctr" fontAlgn="b"/>
                      <a:r>
                        <a:rPr lang="en-IT" sz="1200" b="0" i="0" u="none" strike="noStrike">
                          <a:solidFill>
                            <a:schemeClr val="tx1"/>
                          </a:solidFill>
                          <a:effectLst/>
                          <a:latin typeface="+mn-lt"/>
                        </a:rPr>
                        <a:t>2</a:t>
                      </a:r>
                    </a:p>
                  </a:txBody>
                  <a:tcPr marL="0" marR="0" marT="18000" marB="18000" anchor="ctr"/>
                </a:tc>
                <a:tc>
                  <a:txBody>
                    <a:bodyPr/>
                    <a:lstStyle/>
                    <a:p>
                      <a:pPr algn="ctr" fontAlgn="b"/>
                      <a:r>
                        <a:rPr lang="en-GB" sz="1200" b="0" i="0" u="none" strike="noStrike">
                          <a:solidFill>
                            <a:schemeClr val="tx1"/>
                          </a:solidFill>
                          <a:effectLst/>
                          <a:latin typeface="+mn-lt"/>
                        </a:rPr>
                        <a:t>R/R CLL/SLL</a:t>
                      </a:r>
                    </a:p>
                  </a:txBody>
                  <a:tcPr marL="0" marR="0" marT="18000" marB="18000" anchor="ctr"/>
                </a:tc>
                <a:tc>
                  <a:txBody>
                    <a:bodyPr/>
                    <a:lstStyle/>
                    <a:p>
                      <a:pPr algn="ctr" fontAlgn="b"/>
                      <a:r>
                        <a:rPr lang="en-GB" sz="1200" b="0" i="0" u="none" strike="noStrike">
                          <a:solidFill>
                            <a:schemeClr val="tx1"/>
                          </a:solidFill>
                          <a:effectLst/>
                          <a:latin typeface="+mn-lt"/>
                        </a:rPr>
                        <a:t>160 mg BID</a:t>
                      </a:r>
                    </a:p>
                  </a:txBody>
                  <a:tcPr marL="0" marR="0" marT="18000" marB="18000" anchor="ctr"/>
                </a:tc>
                <a:tc>
                  <a:txBody>
                    <a:bodyPr/>
                    <a:lstStyle/>
                    <a:p>
                      <a:pPr algn="ctr" fontAlgn="b"/>
                      <a:r>
                        <a:rPr lang="en-GB" sz="1200" b="0" i="0" u="none" strike="noStrike">
                          <a:solidFill>
                            <a:schemeClr val="tx1"/>
                          </a:solidFill>
                          <a:effectLst/>
                          <a:latin typeface="+mn-lt"/>
                        </a:rPr>
                        <a:t>China</a:t>
                      </a:r>
                    </a:p>
                  </a:txBody>
                  <a:tcPr marL="0" marR="0" marT="18000" marB="18000" anchor="ctr"/>
                </a:tc>
                <a:tc>
                  <a:txBody>
                    <a:bodyPr/>
                    <a:lstStyle/>
                    <a:p>
                      <a:pPr algn="ctr" fontAlgn="b"/>
                      <a:r>
                        <a:rPr lang="en-IT" sz="1200" b="0" i="0" u="none" strike="noStrike">
                          <a:solidFill>
                            <a:schemeClr val="tx1"/>
                          </a:solidFill>
                          <a:effectLst/>
                          <a:latin typeface="+mn-lt"/>
                        </a:rPr>
                        <a:t>91</a:t>
                      </a:r>
                    </a:p>
                  </a:txBody>
                  <a:tcPr marL="0" marR="0" marT="18000" marB="18000" anchor="ctr"/>
                </a:tc>
                <a:extLst>
                  <a:ext uri="{0D108BD9-81ED-4DB2-BD59-A6C34878D82A}">
                    <a16:rowId xmlns:a16="http://schemas.microsoft.com/office/drawing/2014/main" val="1842505846"/>
                  </a:ext>
                </a:extLst>
              </a:tr>
              <a:tr h="0">
                <a:tc>
                  <a:txBody>
                    <a:bodyPr/>
                    <a:lstStyle/>
                    <a:p>
                      <a:pPr algn="l" fontAlgn="b"/>
                      <a:r>
                        <a:rPr lang="en-GB" sz="1200" b="0" i="0" u="none" strike="noStrike">
                          <a:solidFill>
                            <a:schemeClr val="tx1"/>
                          </a:solidFill>
                          <a:effectLst/>
                          <a:latin typeface="+mn-lt"/>
                        </a:rPr>
                        <a:t>BGB-3111-206</a:t>
                      </a:r>
                    </a:p>
                  </a:txBody>
                  <a:tcPr marL="144000" marR="36000" marT="18000" marB="18000" anchor="ctr"/>
                </a:tc>
                <a:tc>
                  <a:txBody>
                    <a:bodyPr/>
                    <a:lstStyle/>
                    <a:p>
                      <a:pPr algn="ctr" fontAlgn="b"/>
                      <a:r>
                        <a:rPr lang="en-IT" sz="1200" b="0" i="0" u="none" strike="noStrike">
                          <a:solidFill>
                            <a:schemeClr val="tx1"/>
                          </a:solidFill>
                          <a:effectLst/>
                          <a:latin typeface="+mn-lt"/>
                        </a:rPr>
                        <a:t>03206970</a:t>
                      </a:r>
                    </a:p>
                  </a:txBody>
                  <a:tcPr marL="0" marR="0" marT="18000" marB="18000" anchor="ctr"/>
                </a:tc>
                <a:tc>
                  <a:txBody>
                    <a:bodyPr/>
                    <a:lstStyle/>
                    <a:p>
                      <a:pPr algn="ctr" fontAlgn="b"/>
                      <a:r>
                        <a:rPr lang="en-IT" sz="1200" b="0" i="0" u="none" strike="noStrike">
                          <a:solidFill>
                            <a:schemeClr val="tx1"/>
                          </a:solidFill>
                          <a:effectLst/>
                          <a:latin typeface="+mn-lt"/>
                        </a:rPr>
                        <a:t>2</a:t>
                      </a:r>
                    </a:p>
                  </a:txBody>
                  <a:tcPr marL="0" marR="0" marT="18000" marB="18000" anchor="ctr"/>
                </a:tc>
                <a:tc>
                  <a:txBody>
                    <a:bodyPr/>
                    <a:lstStyle/>
                    <a:p>
                      <a:pPr algn="ctr" fontAlgn="b"/>
                      <a:r>
                        <a:rPr lang="en-GB" sz="1200" b="0" i="0" u="none" strike="noStrike">
                          <a:solidFill>
                            <a:schemeClr val="tx1"/>
                          </a:solidFill>
                          <a:effectLst/>
                          <a:latin typeface="+mn-lt"/>
                        </a:rPr>
                        <a:t>R/R MCL</a:t>
                      </a:r>
                    </a:p>
                  </a:txBody>
                  <a:tcPr marL="0" marR="0" marT="18000" marB="18000" anchor="ctr"/>
                </a:tc>
                <a:tc>
                  <a:txBody>
                    <a:bodyPr/>
                    <a:lstStyle/>
                    <a:p>
                      <a:pPr algn="ctr" fontAlgn="b"/>
                      <a:r>
                        <a:rPr lang="en-GB" sz="1200" b="0" i="0" u="none" strike="noStrike">
                          <a:solidFill>
                            <a:schemeClr val="tx1"/>
                          </a:solidFill>
                          <a:effectLst/>
                          <a:latin typeface="+mn-lt"/>
                        </a:rPr>
                        <a:t>160 mg BID</a:t>
                      </a:r>
                    </a:p>
                  </a:txBody>
                  <a:tcPr marL="0" marR="0" marT="18000" marB="18000" anchor="ctr"/>
                </a:tc>
                <a:tc>
                  <a:txBody>
                    <a:bodyPr/>
                    <a:lstStyle/>
                    <a:p>
                      <a:pPr algn="ctr" fontAlgn="b"/>
                      <a:r>
                        <a:rPr lang="en-GB" sz="1200" b="0" i="0" u="none" strike="noStrike">
                          <a:solidFill>
                            <a:schemeClr val="tx1"/>
                          </a:solidFill>
                          <a:effectLst/>
                          <a:latin typeface="+mn-lt"/>
                        </a:rPr>
                        <a:t>China</a:t>
                      </a:r>
                    </a:p>
                  </a:txBody>
                  <a:tcPr marL="0" marR="0" marT="18000" marB="18000" anchor="ctr"/>
                </a:tc>
                <a:tc>
                  <a:txBody>
                    <a:bodyPr/>
                    <a:lstStyle/>
                    <a:p>
                      <a:pPr algn="ctr" fontAlgn="b"/>
                      <a:r>
                        <a:rPr lang="en-IT" sz="1200" b="0" i="0" u="none" strike="noStrike">
                          <a:solidFill>
                            <a:schemeClr val="tx1"/>
                          </a:solidFill>
                          <a:effectLst/>
                          <a:latin typeface="+mn-lt"/>
                        </a:rPr>
                        <a:t>86</a:t>
                      </a:r>
                    </a:p>
                  </a:txBody>
                  <a:tcPr marL="0" marR="0" marT="18000" marB="18000" anchor="ctr"/>
                </a:tc>
                <a:extLst>
                  <a:ext uri="{0D108BD9-81ED-4DB2-BD59-A6C34878D82A}">
                    <a16:rowId xmlns:a16="http://schemas.microsoft.com/office/drawing/2014/main" val="1842531233"/>
                  </a:ext>
                </a:extLst>
              </a:tr>
              <a:tr h="0">
                <a:tc>
                  <a:txBody>
                    <a:bodyPr/>
                    <a:lstStyle/>
                    <a:p>
                      <a:pPr algn="l" fontAlgn="b"/>
                      <a:r>
                        <a:rPr lang="en-GB" sz="1200" b="0" i="0" u="none" strike="noStrike">
                          <a:solidFill>
                            <a:schemeClr val="tx1"/>
                          </a:solidFill>
                          <a:effectLst/>
                          <a:latin typeface="+mn-lt"/>
                        </a:rPr>
                        <a:t>BGB-3111-210</a:t>
                      </a:r>
                    </a:p>
                  </a:txBody>
                  <a:tcPr marL="144000" marR="36000" marT="18000" marB="18000" anchor="ctr"/>
                </a:tc>
                <a:tc>
                  <a:txBody>
                    <a:bodyPr/>
                    <a:lstStyle/>
                    <a:p>
                      <a:pPr algn="ctr" fontAlgn="b"/>
                      <a:r>
                        <a:rPr lang="en-IT" sz="1200" b="0" i="0" u="none" strike="noStrike">
                          <a:solidFill>
                            <a:schemeClr val="tx1"/>
                          </a:solidFill>
                          <a:effectLst/>
                          <a:latin typeface="+mn-lt"/>
                        </a:rPr>
                        <a:t>03332173</a:t>
                      </a:r>
                    </a:p>
                  </a:txBody>
                  <a:tcPr marL="0" marR="0" marT="18000" marB="18000" anchor="ctr"/>
                </a:tc>
                <a:tc>
                  <a:txBody>
                    <a:bodyPr/>
                    <a:lstStyle/>
                    <a:p>
                      <a:pPr algn="ctr" fontAlgn="b"/>
                      <a:r>
                        <a:rPr lang="en-IT" sz="1200" b="0" i="0" u="none" strike="noStrike">
                          <a:solidFill>
                            <a:schemeClr val="tx1"/>
                          </a:solidFill>
                          <a:effectLst/>
                          <a:latin typeface="+mn-lt"/>
                        </a:rPr>
                        <a:t>2</a:t>
                      </a:r>
                    </a:p>
                  </a:txBody>
                  <a:tcPr marL="0" marR="0" marT="18000" marB="18000" anchor="ctr"/>
                </a:tc>
                <a:tc>
                  <a:txBody>
                    <a:bodyPr/>
                    <a:lstStyle/>
                    <a:p>
                      <a:pPr algn="ctr" fontAlgn="b"/>
                      <a:r>
                        <a:rPr lang="en-GB" sz="1200" b="0" i="0" u="none" strike="noStrike">
                          <a:solidFill>
                            <a:schemeClr val="tx1"/>
                          </a:solidFill>
                          <a:effectLst/>
                          <a:latin typeface="+mn-lt"/>
                        </a:rPr>
                        <a:t>WM</a:t>
                      </a:r>
                    </a:p>
                  </a:txBody>
                  <a:tcPr marL="0" marR="0" marT="18000" marB="18000" anchor="ctr"/>
                </a:tc>
                <a:tc>
                  <a:txBody>
                    <a:bodyPr/>
                    <a:lstStyle/>
                    <a:p>
                      <a:pPr algn="ctr" fontAlgn="b"/>
                      <a:r>
                        <a:rPr lang="en-GB" sz="1200" b="0" i="0" u="none" strike="noStrike">
                          <a:solidFill>
                            <a:schemeClr val="tx1"/>
                          </a:solidFill>
                          <a:effectLst/>
                          <a:latin typeface="+mn-lt"/>
                        </a:rPr>
                        <a:t>160 mg BID</a:t>
                      </a:r>
                    </a:p>
                  </a:txBody>
                  <a:tcPr marL="0" marR="0" marT="18000" marB="18000" anchor="ctr"/>
                </a:tc>
                <a:tc>
                  <a:txBody>
                    <a:bodyPr/>
                    <a:lstStyle/>
                    <a:p>
                      <a:pPr algn="ctr" fontAlgn="b"/>
                      <a:r>
                        <a:rPr lang="en-GB" sz="1200" b="0" i="0" u="none" strike="noStrike">
                          <a:solidFill>
                            <a:schemeClr val="tx1"/>
                          </a:solidFill>
                          <a:effectLst/>
                          <a:latin typeface="+mn-lt"/>
                        </a:rPr>
                        <a:t>China</a:t>
                      </a:r>
                    </a:p>
                  </a:txBody>
                  <a:tcPr marL="0" marR="0" marT="18000" marB="18000" anchor="ctr"/>
                </a:tc>
                <a:tc>
                  <a:txBody>
                    <a:bodyPr/>
                    <a:lstStyle/>
                    <a:p>
                      <a:pPr algn="ctr" fontAlgn="b"/>
                      <a:r>
                        <a:rPr lang="en-IT" sz="1200" b="0" i="0" u="none" strike="noStrike">
                          <a:solidFill>
                            <a:schemeClr val="tx1"/>
                          </a:solidFill>
                          <a:effectLst/>
                          <a:latin typeface="+mn-lt"/>
                        </a:rPr>
                        <a:t>44</a:t>
                      </a:r>
                    </a:p>
                  </a:txBody>
                  <a:tcPr marL="0" marR="0" marT="18000" marB="18000" anchor="ctr"/>
                </a:tc>
                <a:extLst>
                  <a:ext uri="{0D108BD9-81ED-4DB2-BD59-A6C34878D82A}">
                    <a16:rowId xmlns:a16="http://schemas.microsoft.com/office/drawing/2014/main" val="3038451760"/>
                  </a:ext>
                </a:extLst>
              </a:tr>
              <a:tr h="113711">
                <a:tc>
                  <a:txBody>
                    <a:bodyPr/>
                    <a:lstStyle/>
                    <a:p>
                      <a:pPr algn="l" fontAlgn="b"/>
                      <a:r>
                        <a:rPr lang="en-GB" sz="1200" b="0" i="0" u="none" strike="noStrike">
                          <a:solidFill>
                            <a:schemeClr val="tx1"/>
                          </a:solidFill>
                          <a:effectLst/>
                          <a:latin typeface="+mn-lt"/>
                        </a:rPr>
                        <a:t>BGB-3111-AU-003</a:t>
                      </a:r>
                    </a:p>
                  </a:txBody>
                  <a:tcPr marL="144000" marR="36000" marT="18000" marB="18000" anchor="ctr"/>
                </a:tc>
                <a:tc>
                  <a:txBody>
                    <a:bodyPr/>
                    <a:lstStyle/>
                    <a:p>
                      <a:pPr algn="ctr" fontAlgn="b"/>
                      <a:r>
                        <a:rPr lang="en-IT" sz="1200" b="0" i="0" u="none" strike="noStrike">
                          <a:solidFill>
                            <a:schemeClr val="tx1"/>
                          </a:solidFill>
                          <a:effectLst/>
                          <a:latin typeface="+mn-lt"/>
                        </a:rPr>
                        <a:t>02343120</a:t>
                      </a:r>
                    </a:p>
                  </a:txBody>
                  <a:tcPr marL="0" marR="0" marT="18000" marB="18000" anchor="ctr"/>
                </a:tc>
                <a:tc>
                  <a:txBody>
                    <a:bodyPr/>
                    <a:lstStyle/>
                    <a:p>
                      <a:pPr algn="ctr" fontAlgn="b"/>
                      <a:r>
                        <a:rPr lang="en-GB" sz="1200" b="0" i="0" u="none" strike="noStrike">
                          <a:solidFill>
                            <a:schemeClr val="tx1"/>
                          </a:solidFill>
                          <a:effectLst/>
                          <a:latin typeface="+mn-lt"/>
                        </a:rPr>
                        <a:t>1/2</a:t>
                      </a:r>
                    </a:p>
                  </a:txBody>
                  <a:tcPr marL="0" marR="0" marT="18000" marB="18000" anchor="ctr"/>
                </a:tc>
                <a:tc>
                  <a:txBody>
                    <a:bodyPr/>
                    <a:lstStyle/>
                    <a:p>
                      <a:pPr algn="ctr" fontAlgn="b"/>
                      <a:r>
                        <a:rPr lang="en-GB" sz="1200" b="0" i="0" u="none" strike="noStrike">
                          <a:solidFill>
                            <a:schemeClr val="tx1"/>
                          </a:solidFill>
                          <a:effectLst/>
                          <a:latin typeface="+mn-lt"/>
                        </a:rPr>
                        <a:t>B-cell malignancies</a:t>
                      </a:r>
                    </a:p>
                  </a:txBody>
                  <a:tcPr marL="0" marR="0" marT="18000" marB="18000" anchor="ctr"/>
                </a:tc>
                <a:tc>
                  <a:txBody>
                    <a:bodyPr/>
                    <a:lstStyle/>
                    <a:p>
                      <a:pPr algn="ctr" fontAlgn="b"/>
                      <a:r>
                        <a:rPr lang="en-GB" sz="1200" b="0" i="0" u="none" strike="noStrike">
                          <a:solidFill>
                            <a:schemeClr val="tx1"/>
                          </a:solidFill>
                          <a:effectLst/>
                          <a:latin typeface="+mn-lt"/>
                        </a:rPr>
                        <a:t>160 mg BID </a:t>
                      </a:r>
                      <a:br>
                        <a:rPr lang="en-GB" sz="1200" b="0" i="0" u="none" strike="noStrike">
                          <a:solidFill>
                            <a:schemeClr val="tx1"/>
                          </a:solidFill>
                          <a:effectLst/>
                          <a:latin typeface="+mn-lt"/>
                        </a:rPr>
                      </a:br>
                      <a:r>
                        <a:rPr lang="en-GB" sz="1200" b="0" i="0" u="none" strike="noStrike">
                          <a:solidFill>
                            <a:schemeClr val="tx1"/>
                          </a:solidFill>
                          <a:effectLst/>
                          <a:latin typeface="+mn-lt"/>
                        </a:rPr>
                        <a:t>40 mg QD </a:t>
                      </a:r>
                      <a:br>
                        <a:rPr lang="en-GB" sz="1200" b="0" i="0" u="none" strike="noStrike">
                          <a:solidFill>
                            <a:schemeClr val="tx1"/>
                          </a:solidFill>
                          <a:effectLst/>
                          <a:latin typeface="+mn-lt"/>
                        </a:rPr>
                      </a:br>
                      <a:r>
                        <a:rPr lang="en-GB" sz="1200" b="0" i="0" u="none" strike="noStrike">
                          <a:solidFill>
                            <a:schemeClr val="tx1"/>
                          </a:solidFill>
                          <a:effectLst/>
                          <a:latin typeface="+mn-lt"/>
                        </a:rPr>
                        <a:t>80 mg QD </a:t>
                      </a:r>
                      <a:br>
                        <a:rPr lang="en-GB" sz="1200" b="0" i="0" u="none" strike="noStrike">
                          <a:solidFill>
                            <a:schemeClr val="tx1"/>
                          </a:solidFill>
                          <a:effectLst/>
                          <a:latin typeface="+mn-lt"/>
                        </a:rPr>
                      </a:br>
                      <a:r>
                        <a:rPr lang="en-GB" sz="1200" b="0" i="0" u="none" strike="noStrike">
                          <a:solidFill>
                            <a:schemeClr val="tx1"/>
                          </a:solidFill>
                          <a:effectLst/>
                          <a:latin typeface="+mn-lt"/>
                        </a:rPr>
                        <a:t>160 mg QD </a:t>
                      </a:r>
                      <a:br>
                        <a:rPr lang="en-GB" sz="1200" b="0" i="0" u="none" strike="noStrike">
                          <a:solidFill>
                            <a:schemeClr val="tx1"/>
                          </a:solidFill>
                          <a:effectLst/>
                          <a:latin typeface="+mn-lt"/>
                        </a:rPr>
                      </a:br>
                      <a:r>
                        <a:rPr lang="en-GB" sz="1200" b="0" i="0" u="none" strike="noStrike">
                          <a:solidFill>
                            <a:schemeClr val="tx1"/>
                          </a:solidFill>
                          <a:effectLst/>
                          <a:latin typeface="+mn-lt"/>
                        </a:rPr>
                        <a:t>320 mg QD</a:t>
                      </a:r>
                    </a:p>
                  </a:txBody>
                  <a:tcPr marL="0" marR="0" marT="18000" marB="18000" anchor="ctr"/>
                </a:tc>
                <a:tc>
                  <a:txBody>
                    <a:bodyPr/>
                    <a:lstStyle/>
                    <a:p>
                      <a:pPr algn="ctr" fontAlgn="b"/>
                      <a:r>
                        <a:rPr lang="en-GB" sz="1200" b="0" i="0" u="none" strike="noStrike">
                          <a:solidFill>
                            <a:schemeClr val="tx1"/>
                          </a:solidFill>
                          <a:effectLst/>
                          <a:latin typeface="+mn-lt"/>
                        </a:rPr>
                        <a:t>Global</a:t>
                      </a:r>
                    </a:p>
                  </a:txBody>
                  <a:tcPr marL="0" marR="0" marT="18000" marB="18000" anchor="ctr"/>
                </a:tc>
                <a:tc>
                  <a:txBody>
                    <a:bodyPr/>
                    <a:lstStyle/>
                    <a:p>
                      <a:pPr algn="ctr" fontAlgn="b"/>
                      <a:r>
                        <a:rPr lang="en-IT" sz="1200" b="0" i="0" u="none" strike="noStrike">
                          <a:solidFill>
                            <a:schemeClr val="tx1"/>
                          </a:solidFill>
                          <a:effectLst/>
                          <a:latin typeface="+mn-lt"/>
                        </a:rPr>
                        <a:t>373</a:t>
                      </a:r>
                      <a:r>
                        <a:rPr lang="en-IT" sz="1200" b="0" i="0" u="none" strike="noStrike" baseline="30000">
                          <a:solidFill>
                            <a:schemeClr val="tx1"/>
                          </a:solidFill>
                          <a:effectLst/>
                          <a:latin typeface="+mn-lt"/>
                        </a:rPr>
                        <a:t>a</a:t>
                      </a:r>
                    </a:p>
                  </a:txBody>
                  <a:tcPr marL="0" marR="0" marT="18000" marB="18000" anchor="ctr"/>
                </a:tc>
                <a:extLst>
                  <a:ext uri="{0D108BD9-81ED-4DB2-BD59-A6C34878D82A}">
                    <a16:rowId xmlns:a16="http://schemas.microsoft.com/office/drawing/2014/main" val="1843529031"/>
                  </a:ext>
                </a:extLst>
              </a:tr>
              <a:tr h="0">
                <a:tc>
                  <a:txBody>
                    <a:bodyPr/>
                    <a:lstStyle/>
                    <a:p>
                      <a:pPr algn="l" fontAlgn="b"/>
                      <a:r>
                        <a:rPr lang="en-GB" sz="1200" b="0" i="0" u="none" strike="noStrike">
                          <a:solidFill>
                            <a:schemeClr val="tx1"/>
                          </a:solidFill>
                          <a:effectLst/>
                          <a:latin typeface="+mn-lt"/>
                        </a:rPr>
                        <a:t>BGB-3111-214</a:t>
                      </a:r>
                    </a:p>
                  </a:txBody>
                  <a:tcPr marL="144000" marR="36000" marT="18000" marB="18000" anchor="ctr"/>
                </a:tc>
                <a:tc>
                  <a:txBody>
                    <a:bodyPr/>
                    <a:lstStyle/>
                    <a:p>
                      <a:pPr algn="ctr" fontAlgn="b"/>
                      <a:r>
                        <a:rPr lang="en-IT" sz="1200" b="0" i="0" u="none" strike="noStrike">
                          <a:solidFill>
                            <a:schemeClr val="tx1"/>
                          </a:solidFill>
                          <a:effectLst/>
                          <a:latin typeface="+mn-lt"/>
                        </a:rPr>
                        <a:t>03846427</a:t>
                      </a:r>
                    </a:p>
                  </a:txBody>
                  <a:tcPr marL="0" marR="0" marT="18000" marB="18000" anchor="ctr"/>
                </a:tc>
                <a:tc>
                  <a:txBody>
                    <a:bodyPr/>
                    <a:lstStyle/>
                    <a:p>
                      <a:pPr algn="ctr" fontAlgn="b"/>
                      <a:r>
                        <a:rPr lang="en-IT" sz="1200" b="0" i="0" u="none" strike="noStrike">
                          <a:solidFill>
                            <a:schemeClr val="tx1"/>
                          </a:solidFill>
                          <a:effectLst/>
                          <a:latin typeface="+mn-lt"/>
                        </a:rPr>
                        <a:t>2</a:t>
                      </a:r>
                    </a:p>
                  </a:txBody>
                  <a:tcPr marL="0" marR="0" marT="18000" marB="18000" anchor="ctr"/>
                </a:tc>
                <a:tc>
                  <a:txBody>
                    <a:bodyPr/>
                    <a:lstStyle/>
                    <a:p>
                      <a:pPr algn="ctr" fontAlgn="b"/>
                      <a:r>
                        <a:rPr lang="en-GB" sz="1200" b="0" i="0" u="none" strike="noStrike">
                          <a:solidFill>
                            <a:schemeClr val="tx1"/>
                          </a:solidFill>
                          <a:effectLst/>
                          <a:latin typeface="+mn-lt"/>
                        </a:rPr>
                        <a:t>MZL</a:t>
                      </a:r>
                    </a:p>
                  </a:txBody>
                  <a:tcPr marL="0" marR="0" marT="18000" marB="18000" anchor="ctr"/>
                </a:tc>
                <a:tc>
                  <a:txBody>
                    <a:bodyPr/>
                    <a:lstStyle/>
                    <a:p>
                      <a:pPr algn="ctr" fontAlgn="b"/>
                      <a:r>
                        <a:rPr lang="en-GB" sz="1200" b="0" i="0" u="none" strike="noStrike">
                          <a:solidFill>
                            <a:schemeClr val="tx1"/>
                          </a:solidFill>
                          <a:effectLst/>
                          <a:latin typeface="+mn-lt"/>
                        </a:rPr>
                        <a:t>160 mg BID</a:t>
                      </a:r>
                    </a:p>
                  </a:txBody>
                  <a:tcPr marL="0" marR="0" marT="18000" marB="18000" anchor="ctr"/>
                </a:tc>
                <a:tc>
                  <a:txBody>
                    <a:bodyPr/>
                    <a:lstStyle/>
                    <a:p>
                      <a:pPr algn="ctr" fontAlgn="b"/>
                      <a:r>
                        <a:rPr lang="en-GB" sz="1200" b="0" i="0" u="none" strike="noStrike">
                          <a:solidFill>
                            <a:schemeClr val="tx1"/>
                          </a:solidFill>
                          <a:effectLst/>
                          <a:latin typeface="+mn-lt"/>
                        </a:rPr>
                        <a:t>Global</a:t>
                      </a:r>
                    </a:p>
                  </a:txBody>
                  <a:tcPr marL="0" marR="0" marT="18000" marB="18000" anchor="ctr"/>
                </a:tc>
                <a:tc>
                  <a:txBody>
                    <a:bodyPr/>
                    <a:lstStyle/>
                    <a:p>
                      <a:pPr algn="ctr" fontAlgn="b"/>
                      <a:r>
                        <a:rPr lang="en-IT" sz="1200" b="0" i="0" u="none" strike="noStrike">
                          <a:solidFill>
                            <a:schemeClr val="tx1"/>
                          </a:solidFill>
                          <a:effectLst/>
                          <a:latin typeface="+mn-lt"/>
                        </a:rPr>
                        <a:t>68</a:t>
                      </a:r>
                    </a:p>
                  </a:txBody>
                  <a:tcPr marL="0" marR="0" marT="18000" marB="18000" anchor="ctr"/>
                </a:tc>
                <a:extLst>
                  <a:ext uri="{0D108BD9-81ED-4DB2-BD59-A6C34878D82A}">
                    <a16:rowId xmlns:a16="http://schemas.microsoft.com/office/drawing/2014/main" val="3085294750"/>
                  </a:ext>
                </a:extLst>
              </a:tr>
              <a:tr h="0">
                <a:tc>
                  <a:txBody>
                    <a:bodyPr/>
                    <a:lstStyle/>
                    <a:p>
                      <a:pPr algn="l" fontAlgn="b"/>
                      <a:r>
                        <a:rPr lang="en-GB" sz="1200" b="0" i="0" u="none" strike="noStrike">
                          <a:solidFill>
                            <a:schemeClr val="tx1"/>
                          </a:solidFill>
                          <a:effectLst/>
                          <a:latin typeface="+mn-lt"/>
                        </a:rPr>
                        <a:t>BGB-3111-302 (ASPEN)</a:t>
                      </a:r>
                      <a:r>
                        <a:rPr lang="en-GB" sz="1200" b="0" i="0" u="none" strike="noStrike" baseline="30000">
                          <a:solidFill>
                            <a:schemeClr val="tx1"/>
                          </a:solidFill>
                          <a:effectLst/>
                          <a:latin typeface="+mn-lt"/>
                        </a:rPr>
                        <a:t>b</a:t>
                      </a:r>
                    </a:p>
                  </a:txBody>
                  <a:tcPr marL="144000" marR="36000" marT="18000" marB="18000" anchor="ctr"/>
                </a:tc>
                <a:tc>
                  <a:txBody>
                    <a:bodyPr/>
                    <a:lstStyle/>
                    <a:p>
                      <a:pPr algn="ctr" fontAlgn="b"/>
                      <a:r>
                        <a:rPr lang="en-IT" sz="1200" b="0" i="0" u="none" strike="noStrike">
                          <a:solidFill>
                            <a:schemeClr val="tx1"/>
                          </a:solidFill>
                          <a:effectLst/>
                          <a:latin typeface="+mn-lt"/>
                        </a:rPr>
                        <a:t>03053440</a:t>
                      </a:r>
                    </a:p>
                  </a:txBody>
                  <a:tcPr marL="0" marR="0" marT="18000" marB="18000" anchor="ctr"/>
                </a:tc>
                <a:tc>
                  <a:txBody>
                    <a:bodyPr/>
                    <a:lstStyle/>
                    <a:p>
                      <a:pPr algn="ctr" fontAlgn="b"/>
                      <a:r>
                        <a:rPr lang="en-IT" sz="1200" b="0" i="0" u="none" strike="noStrike">
                          <a:solidFill>
                            <a:schemeClr val="tx1"/>
                          </a:solidFill>
                          <a:effectLst/>
                          <a:latin typeface="+mn-lt"/>
                        </a:rPr>
                        <a:t>3</a:t>
                      </a:r>
                    </a:p>
                  </a:txBody>
                  <a:tcPr marL="0" marR="0" marT="18000" marB="18000" anchor="ctr"/>
                </a:tc>
                <a:tc>
                  <a:txBody>
                    <a:bodyPr/>
                    <a:lstStyle/>
                    <a:p>
                      <a:pPr algn="ctr" fontAlgn="b"/>
                      <a:r>
                        <a:rPr lang="en-GB" sz="1200" b="0" i="0" u="none" strike="noStrike">
                          <a:solidFill>
                            <a:schemeClr val="tx1"/>
                          </a:solidFill>
                          <a:effectLst/>
                          <a:latin typeface="+mn-lt"/>
                        </a:rPr>
                        <a:t>WM</a:t>
                      </a:r>
                    </a:p>
                  </a:txBody>
                  <a:tcPr marL="0" marR="0" marT="18000" marB="18000" anchor="ctr"/>
                </a:tc>
                <a:tc>
                  <a:txBody>
                    <a:bodyPr/>
                    <a:lstStyle/>
                    <a:p>
                      <a:pPr algn="ctr" fontAlgn="b"/>
                      <a:r>
                        <a:rPr lang="en-GB" sz="1200" b="0" i="0" u="none" strike="noStrike">
                          <a:solidFill>
                            <a:schemeClr val="tx1"/>
                          </a:solidFill>
                          <a:effectLst/>
                          <a:latin typeface="+mn-lt"/>
                        </a:rPr>
                        <a:t>160 mg BID</a:t>
                      </a:r>
                    </a:p>
                  </a:txBody>
                  <a:tcPr marL="0" marR="0" marT="18000" marB="18000" anchor="ctr"/>
                </a:tc>
                <a:tc>
                  <a:txBody>
                    <a:bodyPr/>
                    <a:lstStyle/>
                    <a:p>
                      <a:pPr algn="ctr" fontAlgn="b"/>
                      <a:r>
                        <a:rPr lang="en-GB" sz="1200" b="0" i="0" u="none" strike="noStrike">
                          <a:solidFill>
                            <a:schemeClr val="tx1"/>
                          </a:solidFill>
                          <a:effectLst/>
                          <a:latin typeface="+mn-lt"/>
                        </a:rPr>
                        <a:t>Global</a:t>
                      </a:r>
                    </a:p>
                  </a:txBody>
                  <a:tcPr marL="0" marR="0" marT="18000" marB="18000" anchor="ctr"/>
                </a:tc>
                <a:tc>
                  <a:txBody>
                    <a:bodyPr/>
                    <a:lstStyle/>
                    <a:p>
                      <a:pPr algn="ctr" fontAlgn="b"/>
                      <a:r>
                        <a:rPr lang="en-IT" sz="1200" b="0" i="0" u="none" strike="noStrike">
                          <a:solidFill>
                            <a:schemeClr val="tx1"/>
                          </a:solidFill>
                          <a:effectLst/>
                          <a:latin typeface="+mn-lt"/>
                        </a:rPr>
                        <a:t>129</a:t>
                      </a:r>
                    </a:p>
                  </a:txBody>
                  <a:tcPr marL="0" marR="0" marT="18000" marB="18000" anchor="ctr"/>
                </a:tc>
                <a:extLst>
                  <a:ext uri="{0D108BD9-81ED-4DB2-BD59-A6C34878D82A}">
                    <a16:rowId xmlns:a16="http://schemas.microsoft.com/office/drawing/2014/main" val="4290427968"/>
                  </a:ext>
                </a:extLst>
              </a:tr>
              <a:tr h="0">
                <a:tc>
                  <a:txBody>
                    <a:bodyPr/>
                    <a:lstStyle/>
                    <a:p>
                      <a:pPr algn="l" fontAlgn="b"/>
                      <a:r>
                        <a:rPr lang="en-GB" sz="1200" b="0" i="0" u="none" strike="noStrike">
                          <a:solidFill>
                            <a:schemeClr val="tx1"/>
                          </a:solidFill>
                          <a:effectLst/>
                          <a:latin typeface="+mn-lt"/>
                        </a:rPr>
                        <a:t>BGB-3111-304 (SEQUOIA)</a:t>
                      </a:r>
                    </a:p>
                  </a:txBody>
                  <a:tcPr marL="144000" marR="36000" marT="18000" marB="18000" anchor="ctr"/>
                </a:tc>
                <a:tc>
                  <a:txBody>
                    <a:bodyPr/>
                    <a:lstStyle/>
                    <a:p>
                      <a:pPr algn="ctr" fontAlgn="b"/>
                      <a:r>
                        <a:rPr lang="en-IT" sz="1200" b="0" i="0" u="none" strike="noStrike">
                          <a:solidFill>
                            <a:schemeClr val="tx1"/>
                          </a:solidFill>
                          <a:effectLst/>
                          <a:latin typeface="+mn-lt"/>
                        </a:rPr>
                        <a:t>03336333</a:t>
                      </a:r>
                    </a:p>
                  </a:txBody>
                  <a:tcPr marL="0" marR="0" marT="18000" marB="18000" anchor="ctr"/>
                </a:tc>
                <a:tc>
                  <a:txBody>
                    <a:bodyPr/>
                    <a:lstStyle/>
                    <a:p>
                      <a:pPr algn="ctr" fontAlgn="b"/>
                      <a:r>
                        <a:rPr lang="en-IT" sz="1200" b="0" i="0" u="none" strike="noStrike">
                          <a:solidFill>
                            <a:schemeClr val="tx1"/>
                          </a:solidFill>
                          <a:effectLst/>
                          <a:latin typeface="+mn-lt"/>
                        </a:rPr>
                        <a:t>3</a:t>
                      </a:r>
                    </a:p>
                  </a:txBody>
                  <a:tcPr marL="0" marR="0" marT="18000" marB="18000" anchor="ctr"/>
                </a:tc>
                <a:tc>
                  <a:txBody>
                    <a:bodyPr/>
                    <a:lstStyle/>
                    <a:p>
                      <a:pPr algn="ctr" fontAlgn="b"/>
                      <a:r>
                        <a:rPr lang="en-GB" sz="1200" b="0" i="0" u="none" strike="noStrike">
                          <a:solidFill>
                            <a:schemeClr val="tx1"/>
                          </a:solidFill>
                          <a:effectLst/>
                          <a:latin typeface="+mn-lt"/>
                        </a:rPr>
                        <a:t>TN CLL/SLL</a:t>
                      </a:r>
                    </a:p>
                  </a:txBody>
                  <a:tcPr marL="0" marR="0" marT="18000" marB="18000" anchor="ctr"/>
                </a:tc>
                <a:tc>
                  <a:txBody>
                    <a:bodyPr/>
                    <a:lstStyle/>
                    <a:p>
                      <a:pPr algn="ctr" fontAlgn="b"/>
                      <a:r>
                        <a:rPr lang="en-GB" sz="1200" b="0" i="0" u="none" strike="noStrike">
                          <a:solidFill>
                            <a:schemeClr val="tx1"/>
                          </a:solidFill>
                          <a:effectLst/>
                          <a:latin typeface="+mn-lt"/>
                        </a:rPr>
                        <a:t>160 mg BID</a:t>
                      </a:r>
                    </a:p>
                  </a:txBody>
                  <a:tcPr marL="0" marR="0" marT="18000" marB="18000" anchor="ctr"/>
                </a:tc>
                <a:tc>
                  <a:txBody>
                    <a:bodyPr/>
                    <a:lstStyle/>
                    <a:p>
                      <a:pPr algn="ctr" fontAlgn="b"/>
                      <a:r>
                        <a:rPr lang="en-GB" sz="1200" b="0" i="0" u="none" strike="noStrike">
                          <a:solidFill>
                            <a:schemeClr val="tx1"/>
                          </a:solidFill>
                          <a:effectLst/>
                          <a:latin typeface="+mn-lt"/>
                        </a:rPr>
                        <a:t>Global</a:t>
                      </a:r>
                    </a:p>
                  </a:txBody>
                  <a:tcPr marL="0" marR="0" marT="18000" marB="18000" anchor="ctr"/>
                </a:tc>
                <a:tc>
                  <a:txBody>
                    <a:bodyPr/>
                    <a:lstStyle/>
                    <a:p>
                      <a:pPr algn="ctr" fontAlgn="b"/>
                      <a:r>
                        <a:rPr lang="en-IT" sz="1200" b="0" i="0" u="none" strike="noStrike">
                          <a:solidFill>
                            <a:schemeClr val="tx1"/>
                          </a:solidFill>
                          <a:effectLst/>
                          <a:latin typeface="+mn-lt"/>
                        </a:rPr>
                        <a:t>391</a:t>
                      </a:r>
                    </a:p>
                  </a:txBody>
                  <a:tcPr marL="0" marR="0" marT="18000" marB="18000" anchor="ctr"/>
                </a:tc>
                <a:extLst>
                  <a:ext uri="{0D108BD9-81ED-4DB2-BD59-A6C34878D82A}">
                    <a16:rowId xmlns:a16="http://schemas.microsoft.com/office/drawing/2014/main" val="1503160447"/>
                  </a:ext>
                </a:extLst>
              </a:tr>
              <a:tr h="0">
                <a:tc>
                  <a:txBody>
                    <a:bodyPr/>
                    <a:lstStyle/>
                    <a:p>
                      <a:pPr algn="l" fontAlgn="b"/>
                      <a:r>
                        <a:rPr lang="en-GB" sz="1200" b="0" i="0" u="none" strike="noStrike">
                          <a:solidFill>
                            <a:schemeClr val="tx1"/>
                          </a:solidFill>
                          <a:effectLst/>
                          <a:latin typeface="+mn-lt"/>
                        </a:rPr>
                        <a:t>BGB-3111-305 (ALPINE)</a:t>
                      </a:r>
                      <a:r>
                        <a:rPr lang="en-GB" sz="1200" b="0" i="0" u="none" strike="noStrike" baseline="30000">
                          <a:solidFill>
                            <a:schemeClr val="tx1"/>
                          </a:solidFill>
                          <a:effectLst/>
                          <a:latin typeface="+mn-lt"/>
                        </a:rPr>
                        <a:t>b</a:t>
                      </a:r>
                    </a:p>
                  </a:txBody>
                  <a:tcPr marL="144000" marR="36000" marT="18000" marB="18000" anchor="ctr"/>
                </a:tc>
                <a:tc>
                  <a:txBody>
                    <a:bodyPr/>
                    <a:lstStyle/>
                    <a:p>
                      <a:pPr algn="ctr" fontAlgn="b"/>
                      <a:r>
                        <a:rPr lang="en-IT" sz="1200" b="0" i="0" u="none" strike="noStrike">
                          <a:solidFill>
                            <a:schemeClr val="tx1"/>
                          </a:solidFill>
                          <a:effectLst/>
                          <a:latin typeface="+mn-lt"/>
                        </a:rPr>
                        <a:t>03734016</a:t>
                      </a:r>
                    </a:p>
                  </a:txBody>
                  <a:tcPr marL="0" marR="0" marT="18000" marB="18000" anchor="ctr"/>
                </a:tc>
                <a:tc>
                  <a:txBody>
                    <a:bodyPr/>
                    <a:lstStyle/>
                    <a:p>
                      <a:pPr algn="ctr" fontAlgn="b"/>
                      <a:r>
                        <a:rPr lang="en-IT" sz="1200" b="0" i="0" u="none" strike="noStrike">
                          <a:solidFill>
                            <a:schemeClr val="tx1"/>
                          </a:solidFill>
                          <a:effectLst/>
                          <a:latin typeface="+mn-lt"/>
                        </a:rPr>
                        <a:t>3</a:t>
                      </a:r>
                    </a:p>
                  </a:txBody>
                  <a:tcPr marL="0" marR="0" marT="18000" marB="18000" anchor="ctr"/>
                </a:tc>
                <a:tc>
                  <a:txBody>
                    <a:bodyPr/>
                    <a:lstStyle/>
                    <a:p>
                      <a:pPr algn="ctr" fontAlgn="b"/>
                      <a:r>
                        <a:rPr lang="en-GB" sz="1200" b="0" i="0" u="none" strike="noStrike">
                          <a:solidFill>
                            <a:schemeClr val="tx1"/>
                          </a:solidFill>
                          <a:effectLst/>
                          <a:latin typeface="+mn-lt"/>
                        </a:rPr>
                        <a:t>R/R CLL/SLL</a:t>
                      </a:r>
                    </a:p>
                  </a:txBody>
                  <a:tcPr marL="0" marR="0" marT="18000" marB="18000" anchor="ctr"/>
                </a:tc>
                <a:tc>
                  <a:txBody>
                    <a:bodyPr/>
                    <a:lstStyle/>
                    <a:p>
                      <a:pPr algn="ctr" fontAlgn="b"/>
                      <a:r>
                        <a:rPr lang="en-GB" sz="1200" b="0" i="0" u="none" strike="noStrike">
                          <a:solidFill>
                            <a:schemeClr val="tx1"/>
                          </a:solidFill>
                          <a:effectLst/>
                          <a:latin typeface="+mn-lt"/>
                        </a:rPr>
                        <a:t>160 mg BID</a:t>
                      </a:r>
                    </a:p>
                  </a:txBody>
                  <a:tcPr marL="0" marR="0" marT="18000" marB="18000" anchor="ctr"/>
                </a:tc>
                <a:tc>
                  <a:txBody>
                    <a:bodyPr/>
                    <a:lstStyle/>
                    <a:p>
                      <a:pPr algn="ctr" fontAlgn="b"/>
                      <a:r>
                        <a:rPr lang="en-GB" sz="1200" b="0" i="0" u="none" strike="noStrike">
                          <a:solidFill>
                            <a:schemeClr val="tx1"/>
                          </a:solidFill>
                          <a:effectLst/>
                          <a:latin typeface="+mn-lt"/>
                        </a:rPr>
                        <a:t>Global</a:t>
                      </a:r>
                    </a:p>
                  </a:txBody>
                  <a:tcPr marL="0" marR="0" marT="18000" marB="18000" anchor="ctr"/>
                </a:tc>
                <a:tc>
                  <a:txBody>
                    <a:bodyPr/>
                    <a:lstStyle/>
                    <a:p>
                      <a:pPr algn="ctr" fontAlgn="b"/>
                      <a:r>
                        <a:rPr lang="en-IT" sz="1200" b="0" i="0" u="none" strike="noStrike">
                          <a:solidFill>
                            <a:schemeClr val="tx1"/>
                          </a:solidFill>
                          <a:effectLst/>
                          <a:latin typeface="+mn-lt"/>
                        </a:rPr>
                        <a:t>324</a:t>
                      </a:r>
                    </a:p>
                  </a:txBody>
                  <a:tcPr marL="0" marR="0" marT="18000" marB="18000" anchor="ctr"/>
                </a:tc>
                <a:extLst>
                  <a:ext uri="{0D108BD9-81ED-4DB2-BD59-A6C34878D82A}">
                    <a16:rowId xmlns:a16="http://schemas.microsoft.com/office/drawing/2014/main" val="614194143"/>
                  </a:ext>
                </a:extLst>
              </a:tr>
              <a:tr h="0">
                <a:tc>
                  <a:txBody>
                    <a:bodyPr/>
                    <a:lstStyle/>
                    <a:p>
                      <a:pPr algn="l" fontAlgn="b"/>
                      <a:r>
                        <a:rPr lang="en-GB" sz="1200" b="0" i="0" u="none" strike="noStrike">
                          <a:solidFill>
                            <a:schemeClr val="tx1"/>
                          </a:solidFill>
                          <a:effectLst/>
                          <a:latin typeface="+mn-lt"/>
                        </a:rPr>
                        <a:t>BGB-3111-LTE1</a:t>
                      </a:r>
                    </a:p>
                  </a:txBody>
                  <a:tcPr marL="144000" marR="36000" marT="18000" marB="18000" anchor="ctr"/>
                </a:tc>
                <a:tc>
                  <a:txBody>
                    <a:bodyPr/>
                    <a:lstStyle/>
                    <a:p>
                      <a:pPr algn="ctr" fontAlgn="b"/>
                      <a:r>
                        <a:rPr lang="en-IT" sz="1200" b="0" i="0" u="none" strike="noStrike">
                          <a:solidFill>
                            <a:schemeClr val="tx1"/>
                          </a:solidFill>
                          <a:effectLst/>
                          <a:latin typeface="+mn-lt"/>
                        </a:rPr>
                        <a:t>04170283</a:t>
                      </a:r>
                    </a:p>
                  </a:txBody>
                  <a:tcPr marL="0" marR="0" marT="18000" marB="18000" anchor="ctr"/>
                </a:tc>
                <a:tc>
                  <a:txBody>
                    <a:bodyPr/>
                    <a:lstStyle/>
                    <a:p>
                      <a:pPr algn="ctr" fontAlgn="b"/>
                      <a:r>
                        <a:rPr lang="en-IT" sz="1200" b="0" i="0" u="none" strike="noStrike">
                          <a:solidFill>
                            <a:schemeClr val="tx1"/>
                          </a:solidFill>
                          <a:effectLst/>
                          <a:latin typeface="+mn-lt"/>
                        </a:rPr>
                        <a:t>3</a:t>
                      </a:r>
                    </a:p>
                  </a:txBody>
                  <a:tcPr marL="0" marR="0" marT="18000" marB="18000" anchor="ctr"/>
                </a:tc>
                <a:tc>
                  <a:txBody>
                    <a:bodyPr/>
                    <a:lstStyle/>
                    <a:p>
                      <a:pPr algn="ctr" fontAlgn="b"/>
                      <a:r>
                        <a:rPr lang="en-GB" sz="1200" b="0" i="0" u="none" strike="noStrike">
                          <a:solidFill>
                            <a:schemeClr val="tx1"/>
                          </a:solidFill>
                          <a:effectLst/>
                          <a:latin typeface="+mn-lt"/>
                        </a:rPr>
                        <a:t>B-cell malignancies</a:t>
                      </a:r>
                    </a:p>
                  </a:txBody>
                  <a:tcPr marL="0" marR="0" marT="18000" marB="18000" anchor="ctr"/>
                </a:tc>
                <a:tc>
                  <a:txBody>
                    <a:bodyPr/>
                    <a:lstStyle/>
                    <a:p>
                      <a:pPr algn="ctr" fontAlgn="b"/>
                      <a:r>
                        <a:rPr lang="en-GB" sz="1200" b="0" i="0" u="none" strike="noStrike">
                          <a:solidFill>
                            <a:schemeClr val="tx1"/>
                          </a:solidFill>
                          <a:effectLst/>
                          <a:latin typeface="+mn-lt"/>
                        </a:rPr>
                        <a:t>160 mg BID</a:t>
                      </a:r>
                    </a:p>
                  </a:txBody>
                  <a:tcPr marL="0" marR="0" marT="18000" marB="18000" anchor="ctr"/>
                </a:tc>
                <a:tc>
                  <a:txBody>
                    <a:bodyPr/>
                    <a:lstStyle/>
                    <a:p>
                      <a:pPr algn="ctr" fontAlgn="b"/>
                      <a:r>
                        <a:rPr lang="en-GB" sz="1200" b="0" i="0" u="none" strike="noStrike">
                          <a:solidFill>
                            <a:schemeClr val="tx1"/>
                          </a:solidFill>
                          <a:effectLst/>
                          <a:latin typeface="+mn-lt"/>
                        </a:rPr>
                        <a:t>Global</a:t>
                      </a:r>
                    </a:p>
                  </a:txBody>
                  <a:tcPr marL="0" marR="0" marT="18000" marB="18000" anchor="ctr"/>
                </a:tc>
                <a:tc>
                  <a:txBody>
                    <a:bodyPr/>
                    <a:lstStyle/>
                    <a:p>
                      <a:pPr algn="ctr" fontAlgn="b"/>
                      <a:r>
                        <a:rPr lang="en-IT" sz="1200" b="0" i="0" u="none" strike="noStrike">
                          <a:solidFill>
                            <a:schemeClr val="tx1"/>
                          </a:solidFill>
                          <a:effectLst/>
                          <a:latin typeface="+mn-lt"/>
                        </a:rPr>
                        <a:t>337</a:t>
                      </a:r>
                      <a:r>
                        <a:rPr lang="en-IT" sz="1200" b="0" i="0" u="none" strike="noStrike" baseline="30000">
                          <a:solidFill>
                            <a:schemeClr val="tx1"/>
                          </a:solidFill>
                          <a:effectLst/>
                          <a:latin typeface="+mn-lt"/>
                        </a:rPr>
                        <a:t>c</a:t>
                      </a:r>
                    </a:p>
                  </a:txBody>
                  <a:tcPr marL="0" marR="0" marT="18000" marB="18000" anchor="ctr"/>
                </a:tc>
                <a:extLst>
                  <a:ext uri="{0D108BD9-81ED-4DB2-BD59-A6C34878D82A}">
                    <a16:rowId xmlns:a16="http://schemas.microsoft.com/office/drawing/2014/main" val="263944587"/>
                  </a:ext>
                </a:extLst>
              </a:tr>
            </a:tbl>
          </a:graphicData>
        </a:graphic>
      </p:graphicFrame>
      <p:sp>
        <p:nvSpPr>
          <p:cNvPr id="6" name="TextBox 5">
            <a:extLst>
              <a:ext uri="{FF2B5EF4-FFF2-40B4-BE49-F238E27FC236}">
                <a16:creationId xmlns:a16="http://schemas.microsoft.com/office/drawing/2014/main" id="{6EE859F9-DBEB-5137-1FF1-28741063FA86}"/>
              </a:ext>
            </a:extLst>
          </p:cNvPr>
          <p:cNvSpPr txBox="1"/>
          <p:nvPr/>
        </p:nvSpPr>
        <p:spPr>
          <a:xfrm>
            <a:off x="9120188" y="1994400"/>
            <a:ext cx="2663825" cy="3870720"/>
          </a:xfrm>
          <a:prstGeom prst="rect">
            <a:avLst/>
          </a:prstGeom>
          <a:solidFill>
            <a:schemeClr val="bg2"/>
          </a:solidFill>
          <a:ln>
            <a:noFill/>
          </a:ln>
        </p:spPr>
        <p:txBody>
          <a:bodyPr wrap="square" lIns="144000" tIns="108000" rIns="144000" bIns="108000" rtlCol="0">
            <a:noAutofit/>
          </a:bodyPr>
          <a:lstStyle/>
          <a:p>
            <a:pPr marL="187200" indent="-187200">
              <a:buClr>
                <a:schemeClr val="accent2"/>
              </a:buClr>
              <a:buFont typeface="Arial" panose="020B0604020202020204" pitchFamily="34" charset="0"/>
              <a:buChar char="•"/>
            </a:pPr>
            <a:r>
              <a:rPr lang="en-US" sz="1400"/>
              <a:t>Patients with CLL/SLL, MCL, MZL, WM, FL, and other B-cell malignancies were included </a:t>
            </a:r>
          </a:p>
          <a:p>
            <a:pPr marL="187200" indent="-187200">
              <a:buClr>
                <a:schemeClr val="accent2"/>
              </a:buClr>
              <a:buFont typeface="Arial" panose="020B0604020202020204" pitchFamily="34" charset="0"/>
              <a:buChar char="•"/>
            </a:pPr>
            <a:endParaRPr lang="en-US" sz="1400"/>
          </a:p>
          <a:p>
            <a:pPr marL="187200" indent="-187200">
              <a:buClr>
                <a:schemeClr val="accent2"/>
              </a:buClr>
              <a:buFont typeface="Arial" panose="020B0604020202020204" pitchFamily="34" charset="0"/>
              <a:buChar char="•"/>
            </a:pPr>
            <a:r>
              <a:rPr lang="en-US" sz="1400"/>
              <a:t>ASPEN (cohort 1) and ALPINE compared </a:t>
            </a:r>
            <a:r>
              <a:rPr lang="en-US" sz="1400" err="1"/>
              <a:t>zanubrutinib</a:t>
            </a:r>
            <a:r>
              <a:rPr lang="en-US" sz="1400"/>
              <a:t> head-to-head with ibrutinib </a:t>
            </a:r>
          </a:p>
        </p:txBody>
      </p:sp>
      <p:sp>
        <p:nvSpPr>
          <p:cNvPr id="12" name="Titel 11">
            <a:extLst>
              <a:ext uri="{FF2B5EF4-FFF2-40B4-BE49-F238E27FC236}">
                <a16:creationId xmlns:a16="http://schemas.microsoft.com/office/drawing/2014/main" id="{B14AE98E-6109-5724-970E-6BEFEF7FB14B}"/>
              </a:ext>
            </a:extLst>
          </p:cNvPr>
          <p:cNvSpPr>
            <a:spLocks noGrp="1"/>
          </p:cNvSpPr>
          <p:nvPr>
            <p:ph type="title"/>
          </p:nvPr>
        </p:nvSpPr>
        <p:spPr/>
        <p:txBody>
          <a:bodyPr/>
          <a:lstStyle/>
          <a:p>
            <a:r>
              <a:rPr lang="en-GB"/>
              <a:t>Safety/tolerability of </a:t>
            </a:r>
            <a:r>
              <a:rPr lang="en-GB" err="1"/>
              <a:t>zanubrutinib</a:t>
            </a:r>
            <a:r>
              <a:rPr lang="en-GB"/>
              <a:t>: Pooled analysis methods </a:t>
            </a:r>
          </a:p>
        </p:txBody>
      </p:sp>
    </p:spTree>
    <p:extLst>
      <p:ext uri="{BB962C8B-B14F-4D97-AF65-F5344CB8AC3E}">
        <p14:creationId xmlns:p14="http://schemas.microsoft.com/office/powerpoint/2010/main" val="121494086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7A83A1-F11B-3377-D0D3-3496CCD01A92}"/>
              </a:ext>
            </a:extLst>
          </p:cNvPr>
          <p:cNvSpPr>
            <a:spLocks noGrp="1"/>
          </p:cNvSpPr>
          <p:nvPr>
            <p:ph type="ftr" sz="quarter" idx="10"/>
          </p:nvPr>
        </p:nvSpPr>
        <p:spPr/>
        <p:txBody>
          <a:bodyPr/>
          <a:lstStyle/>
          <a:p>
            <a:r>
              <a:rPr lang="en-US" b="1">
                <a:solidFill>
                  <a:srgbClr val="4E4F4E"/>
                </a:solidFill>
                <a:cs typeface="Arial" panose="020B0604020202020204" pitchFamily="34" charset="0"/>
              </a:rPr>
              <a:t>AESI</a:t>
            </a:r>
            <a:r>
              <a:rPr lang="en-US">
                <a:solidFill>
                  <a:srgbClr val="4E4F4E"/>
                </a:solidFill>
                <a:cs typeface="Arial" panose="020B0604020202020204" pitchFamily="34" charset="0"/>
              </a:rPr>
              <a:t>, adverse event of special interest; </a:t>
            </a:r>
            <a:r>
              <a:rPr lang="en-US" b="1">
                <a:solidFill>
                  <a:srgbClr val="4E4F4E"/>
                </a:solidFill>
                <a:cs typeface="Arial" panose="020B0604020202020204" pitchFamily="34" charset="0"/>
              </a:rPr>
              <a:t>EAIR</a:t>
            </a:r>
            <a:r>
              <a:rPr lang="en-US">
                <a:solidFill>
                  <a:srgbClr val="4E4F4E"/>
                </a:solidFill>
                <a:cs typeface="Arial" panose="020B0604020202020204" pitchFamily="34" charset="0"/>
              </a:rPr>
              <a:t>, </a:t>
            </a:r>
            <a:r>
              <a:rPr lang="en-GB"/>
              <a:t>exposure-adjusted incidence rates; </a:t>
            </a:r>
            <a:r>
              <a:rPr lang="en-US" b="1"/>
              <a:t>MedDRA</a:t>
            </a:r>
            <a:r>
              <a:rPr lang="en-US"/>
              <a:t>, Medical Dictionary for Regulatory Activities; </a:t>
            </a:r>
            <a:r>
              <a:rPr lang="en-US" b="1">
                <a:solidFill>
                  <a:srgbClr val="4E4F4E"/>
                </a:solidFill>
                <a:cs typeface="Arial" panose="020B0604020202020204" pitchFamily="34" charset="0"/>
              </a:rPr>
              <a:t>TEAE</a:t>
            </a:r>
            <a:r>
              <a:rPr lang="en-US">
                <a:solidFill>
                  <a:srgbClr val="4E4F4E"/>
                </a:solidFill>
                <a:cs typeface="Arial" panose="020B0604020202020204" pitchFamily="34" charset="0"/>
              </a:rPr>
              <a:t>, treatment-emergent adverse event.</a:t>
            </a:r>
            <a:endParaRPr lang="en-US" b="1">
              <a:solidFill>
                <a:srgbClr val="4E4F4E"/>
              </a:solidFill>
              <a:cs typeface="Arial" panose="020B0604020202020204" pitchFamily="34" charset="0"/>
            </a:endParaRPr>
          </a:p>
          <a:p>
            <a:r>
              <a:rPr lang="en-US" b="1">
                <a:solidFill>
                  <a:srgbClr val="4E4F4E"/>
                </a:solidFill>
                <a:cs typeface="Arial" panose="020B0604020202020204" pitchFamily="34" charset="0"/>
              </a:rPr>
              <a:t>Brown JR, et al. Abstract P631 presented at EHA2023.</a:t>
            </a:r>
            <a:endParaRPr lang="en-GB"/>
          </a:p>
        </p:txBody>
      </p:sp>
      <p:sp>
        <p:nvSpPr>
          <p:cNvPr id="3" name="Title 2">
            <a:extLst>
              <a:ext uri="{FF2B5EF4-FFF2-40B4-BE49-F238E27FC236}">
                <a16:creationId xmlns:a16="http://schemas.microsoft.com/office/drawing/2014/main" id="{9C136BAA-45E4-0F12-FEC1-CB879833C4FE}"/>
              </a:ext>
            </a:extLst>
          </p:cNvPr>
          <p:cNvSpPr>
            <a:spLocks noGrp="1"/>
          </p:cNvSpPr>
          <p:nvPr>
            <p:ph type="title"/>
          </p:nvPr>
        </p:nvSpPr>
        <p:spPr/>
        <p:txBody>
          <a:bodyPr/>
          <a:lstStyle/>
          <a:p>
            <a:r>
              <a:rPr lang="en-US"/>
              <a:t>Methods </a:t>
            </a:r>
          </a:p>
        </p:txBody>
      </p:sp>
      <p:sp>
        <p:nvSpPr>
          <p:cNvPr id="5" name="Content Placeholder 4">
            <a:extLst>
              <a:ext uri="{FF2B5EF4-FFF2-40B4-BE49-F238E27FC236}">
                <a16:creationId xmlns:a16="http://schemas.microsoft.com/office/drawing/2014/main" id="{85EE8528-E09F-8E89-B86A-8D65E7E1D7D0}"/>
              </a:ext>
            </a:extLst>
          </p:cNvPr>
          <p:cNvSpPr>
            <a:spLocks noGrp="1"/>
          </p:cNvSpPr>
          <p:nvPr>
            <p:ph idx="1"/>
          </p:nvPr>
        </p:nvSpPr>
        <p:spPr/>
        <p:txBody>
          <a:bodyPr vert="horz" lIns="0" tIns="0" rIns="0" bIns="0" rtlCol="0" anchor="t">
            <a:normAutofit/>
          </a:bodyPr>
          <a:lstStyle/>
          <a:p>
            <a:r>
              <a:rPr lang="en-US"/>
              <a:t>Treatment-emergent adverse events (TEAEs) were summarized using MedDRA preferred terms</a:t>
            </a:r>
          </a:p>
          <a:p>
            <a:r>
              <a:rPr lang="en-US"/>
              <a:t>Adverse events of special interest (AESIs) were defined using grouped terms</a:t>
            </a:r>
            <a:endParaRPr lang="en-US">
              <a:cs typeface="Arial"/>
            </a:endParaRPr>
          </a:p>
          <a:p>
            <a:pPr lvl="1"/>
            <a:r>
              <a:rPr lang="en-US"/>
              <a:t>AESIs included anemia, atrial fibrillation/flutter, hemorrhage, hypertension, infections, neutropenia, second primary malignancies, and thrombocytopenia</a:t>
            </a:r>
            <a:endParaRPr lang="en-US">
              <a:cs typeface="Arial"/>
            </a:endParaRPr>
          </a:p>
          <a:p>
            <a:r>
              <a:rPr lang="en-US"/>
              <a:t>Incidence rates of TEAEs, exposure-adjusted incidence rates (EAIRs), and prevalence of AESIs over time were assessed</a:t>
            </a:r>
            <a:endParaRPr lang="en-GB">
              <a:effectLst/>
            </a:endParaRPr>
          </a:p>
          <a:p>
            <a:r>
              <a:rPr lang="en-GB">
                <a:effectLst/>
              </a:rPr>
              <a:t>EAIRs in units of persons per 100 person-months were calculated as follows:</a:t>
            </a:r>
            <a:endParaRPr lang="en-GB">
              <a:effectLst/>
              <a:cs typeface="Arial"/>
            </a:endParaRPr>
          </a:p>
          <a:p>
            <a:pPr lvl="1"/>
            <a:r>
              <a:rPr lang="en-GB" i="1">
                <a:effectLst/>
              </a:rPr>
              <a:t>(Number of patients who experienced a TEAE of interest/total treatment exposure time in months for all patients) × 100</a:t>
            </a:r>
            <a:endParaRPr lang="en-GB">
              <a:effectLst/>
            </a:endParaRPr>
          </a:p>
          <a:p>
            <a:r>
              <a:rPr lang="en-GB">
                <a:effectLst/>
              </a:rPr>
              <a:t>An EAIR of 0.5 persons per 100 person-months indicates that if 1000 patients were each treated for a month, 5 would be estimated to experience the TEAE of interest</a:t>
            </a:r>
            <a:endParaRPr lang="en-GB">
              <a:effectLst/>
              <a:cs typeface="Arial"/>
            </a:endParaRPr>
          </a:p>
          <a:p>
            <a:endParaRPr lang="en-US"/>
          </a:p>
        </p:txBody>
      </p:sp>
    </p:spTree>
    <p:extLst>
      <p:ext uri="{BB962C8B-B14F-4D97-AF65-F5344CB8AC3E}">
        <p14:creationId xmlns:p14="http://schemas.microsoft.com/office/powerpoint/2010/main" val="12405075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20E5CFD-82E1-EFCD-8EE5-067AE4AC17B3}"/>
              </a:ext>
            </a:extLst>
          </p:cNvPr>
          <p:cNvSpPr>
            <a:spLocks noGrp="1"/>
          </p:cNvSpPr>
          <p:nvPr>
            <p:ph type="title"/>
          </p:nvPr>
        </p:nvSpPr>
        <p:spPr/>
        <p:txBody>
          <a:bodyPr/>
          <a:lstStyle/>
          <a:p>
            <a:r>
              <a:rPr lang="en-US"/>
              <a:t>Exposure, dose-adjustments and deaths </a:t>
            </a:r>
          </a:p>
        </p:txBody>
      </p:sp>
      <p:sp>
        <p:nvSpPr>
          <p:cNvPr id="4" name="Footer Placeholder 3">
            <a:extLst>
              <a:ext uri="{FF2B5EF4-FFF2-40B4-BE49-F238E27FC236}">
                <a16:creationId xmlns:a16="http://schemas.microsoft.com/office/drawing/2014/main" id="{064B2335-807D-BE7F-234E-2AC3B1E7CFF2}"/>
              </a:ext>
            </a:extLst>
          </p:cNvPr>
          <p:cNvSpPr>
            <a:spLocks noGrp="1"/>
          </p:cNvSpPr>
          <p:nvPr>
            <p:ph type="ftr" sz="quarter" idx="10"/>
          </p:nvPr>
        </p:nvSpPr>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Head-to-head randomized trials of </a:t>
            </a:r>
            <a:r>
              <a:rPr lang="en-US" err="1">
                <a:solidFill>
                  <a:srgbClr val="4E4F4E"/>
                </a:solidFill>
                <a:cs typeface="Arial" panose="020B0604020202020204" pitchFamily="34" charset="0"/>
              </a:rPr>
              <a:t>zanubrutinib</a:t>
            </a:r>
            <a:r>
              <a:rPr lang="en-US">
                <a:solidFill>
                  <a:srgbClr val="4E4F4E"/>
                </a:solidFill>
                <a:cs typeface="Arial" panose="020B0604020202020204" pitchFamily="34" charset="0"/>
              </a:rPr>
              <a:t> vs ibrutinib.</a:t>
            </a:r>
            <a:endParaRPr lang="en-US" b="1">
              <a:solidFill>
                <a:srgbClr val="4E4F4E"/>
              </a:solidFill>
              <a:cs typeface="Arial" panose="020B0604020202020204" pitchFamily="34" charset="0"/>
            </a:endParaRPr>
          </a:p>
          <a:p>
            <a:r>
              <a:rPr lang="en-US" b="1">
                <a:solidFill>
                  <a:srgbClr val="4E4F4E"/>
                </a:solidFill>
                <a:cs typeface="Arial" panose="020B0604020202020204" pitchFamily="34" charset="0"/>
              </a:rPr>
              <a:t>TEAE</a:t>
            </a:r>
            <a:r>
              <a:rPr lang="en-US">
                <a:solidFill>
                  <a:srgbClr val="4E4F4E"/>
                </a:solidFill>
                <a:cs typeface="Arial" panose="020B0604020202020204" pitchFamily="34" charset="0"/>
              </a:rPr>
              <a:t>, treatment-emergent adverse event.</a:t>
            </a:r>
          </a:p>
          <a:p>
            <a:r>
              <a:rPr lang="en-US" b="1">
                <a:solidFill>
                  <a:srgbClr val="4E4F4E"/>
                </a:solidFill>
                <a:cs typeface="Arial" panose="020B0604020202020204" pitchFamily="34" charset="0"/>
              </a:rPr>
              <a:t>Brown JR, et al. Abstract P631 presented at EHA2023.</a:t>
            </a:r>
            <a:endParaRPr lang="en-GB"/>
          </a:p>
        </p:txBody>
      </p:sp>
      <p:graphicFrame>
        <p:nvGraphicFramePr>
          <p:cNvPr id="5" name="Table 5">
            <a:extLst>
              <a:ext uri="{FF2B5EF4-FFF2-40B4-BE49-F238E27FC236}">
                <a16:creationId xmlns:a16="http://schemas.microsoft.com/office/drawing/2014/main" id="{D4C09476-BF2E-3F0A-00FE-6552A76F4D22}"/>
              </a:ext>
            </a:extLst>
          </p:cNvPr>
          <p:cNvGraphicFramePr>
            <a:graphicFrameLocks noGrp="1"/>
          </p:cNvGraphicFramePr>
          <p:nvPr>
            <p:extLst>
              <p:ext uri="{D42A27DB-BD31-4B8C-83A1-F6EECF244321}">
                <p14:modId xmlns:p14="http://schemas.microsoft.com/office/powerpoint/2010/main" val="3425991576"/>
              </p:ext>
            </p:extLst>
          </p:nvPr>
        </p:nvGraphicFramePr>
        <p:xfrm>
          <a:off x="417600" y="1666801"/>
          <a:ext cx="8523201" cy="4380480"/>
        </p:xfrm>
        <a:graphic>
          <a:graphicData uri="http://schemas.openxmlformats.org/drawingml/2006/table">
            <a:tbl>
              <a:tblPr firstRow="1" bandRow="1">
                <a:tableStyleId>{5C22544A-7EE6-4342-B048-85BDC9FD1C3A}</a:tableStyleId>
              </a:tblPr>
              <a:tblGrid>
                <a:gridCol w="2957253">
                  <a:extLst>
                    <a:ext uri="{9D8B030D-6E8A-4147-A177-3AD203B41FA5}">
                      <a16:colId xmlns:a16="http://schemas.microsoft.com/office/drawing/2014/main" val="2213333642"/>
                    </a:ext>
                  </a:extLst>
                </a:gridCol>
                <a:gridCol w="1855316">
                  <a:extLst>
                    <a:ext uri="{9D8B030D-6E8A-4147-A177-3AD203B41FA5}">
                      <a16:colId xmlns:a16="http://schemas.microsoft.com/office/drawing/2014/main" val="2335155683"/>
                    </a:ext>
                  </a:extLst>
                </a:gridCol>
                <a:gridCol w="1855316">
                  <a:extLst>
                    <a:ext uri="{9D8B030D-6E8A-4147-A177-3AD203B41FA5}">
                      <a16:colId xmlns:a16="http://schemas.microsoft.com/office/drawing/2014/main" val="344832182"/>
                    </a:ext>
                  </a:extLst>
                </a:gridCol>
                <a:gridCol w="1855316">
                  <a:extLst>
                    <a:ext uri="{9D8B030D-6E8A-4147-A177-3AD203B41FA5}">
                      <a16:colId xmlns:a16="http://schemas.microsoft.com/office/drawing/2014/main" val="3793191953"/>
                    </a:ext>
                  </a:extLst>
                </a:gridCol>
              </a:tblGrid>
              <a:tr h="0">
                <a:tc rowSpan="2">
                  <a:txBody>
                    <a:bodyPr/>
                    <a:lstStyle/>
                    <a:p>
                      <a:endParaRPr lang="en-US" sz="1400"/>
                    </a:p>
                  </a:txBody>
                  <a:tcPr marT="18000" marB="18000" anchor="ctr"/>
                </a:tc>
                <a:tc rowSpan="2">
                  <a:txBody>
                    <a:bodyPr/>
                    <a:lstStyle/>
                    <a:p>
                      <a:pPr algn="ctr"/>
                      <a:r>
                        <a:rPr lang="en-US" sz="1400"/>
                        <a:t>All zanubrutinib (N=1550)</a:t>
                      </a:r>
                    </a:p>
                  </a:txBody>
                  <a:tcPr marT="18000" marB="18000" anchor="ctr">
                    <a:solidFill>
                      <a:schemeClr val="accent4"/>
                    </a:solidFill>
                  </a:tcPr>
                </a:tc>
                <a:tc gridSpan="2">
                  <a:txBody>
                    <a:bodyPr/>
                    <a:lstStyle/>
                    <a:p>
                      <a:pPr algn="ctr"/>
                      <a:r>
                        <a:rPr lang="en-US" sz="1400">
                          <a:solidFill>
                            <a:schemeClr val="bg1"/>
                          </a:solidFill>
                        </a:rPr>
                        <a:t>ASPEN/ALPINE</a:t>
                      </a:r>
                      <a:r>
                        <a:rPr lang="en-US" sz="1400" baseline="30000">
                          <a:solidFill>
                            <a:schemeClr val="bg1"/>
                          </a:solidFill>
                        </a:rPr>
                        <a:t>a</a:t>
                      </a:r>
                    </a:p>
                  </a:txBody>
                  <a:tcPr marT="18000" marB="18000" anchor="ctr">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sz="1200"/>
                    </a:p>
                  </a:txBody>
                  <a:tcPr>
                    <a:solidFill>
                      <a:schemeClr val="accent1"/>
                    </a:solidFill>
                  </a:tcPr>
                </a:tc>
                <a:extLst>
                  <a:ext uri="{0D108BD9-81ED-4DB2-BD59-A6C34878D82A}">
                    <a16:rowId xmlns:a16="http://schemas.microsoft.com/office/drawing/2014/main" val="2132637457"/>
                  </a:ext>
                </a:extLst>
              </a:tr>
              <a:tr h="0">
                <a:tc vMerge="1">
                  <a:txBody>
                    <a:bodyPr/>
                    <a:lstStyle/>
                    <a:p>
                      <a:endParaRPr lang="en-US"/>
                    </a:p>
                  </a:txBody>
                  <a:tcPr/>
                </a:tc>
                <a:tc vMerge="1">
                  <a:txBody>
                    <a:bodyPr/>
                    <a:lstStyle/>
                    <a:p>
                      <a:endParaRPr lang="en-US"/>
                    </a:p>
                  </a:txBody>
                  <a:tcPr/>
                </a:tc>
                <a:tc>
                  <a:txBody>
                    <a:bodyPr/>
                    <a:lstStyle/>
                    <a:p>
                      <a:pPr algn="ctr"/>
                      <a:r>
                        <a:rPr lang="en-US" sz="1400">
                          <a:solidFill>
                            <a:schemeClr val="bg1"/>
                          </a:solidFill>
                        </a:rPr>
                        <a:t>Zanubrutinib (n=425)</a:t>
                      </a:r>
                    </a:p>
                  </a:txBody>
                  <a:tcPr marT="18000" marB="180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a:r>
                        <a:rPr lang="en-US" sz="1400">
                          <a:solidFill>
                            <a:schemeClr val="bg1"/>
                          </a:solidFill>
                        </a:rPr>
                        <a:t>Ibrutinib (N=422)</a:t>
                      </a:r>
                    </a:p>
                  </a:txBody>
                  <a:tcPr marT="18000" marB="18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2216720009"/>
                  </a:ext>
                </a:extLst>
              </a:tr>
              <a:tr h="108379">
                <a:tc>
                  <a:txBody>
                    <a:bodyPr/>
                    <a:lstStyle/>
                    <a:p>
                      <a:pPr algn="l" fontAlgn="b"/>
                      <a:r>
                        <a:rPr lang="en-GB" sz="1400" b="1" i="0" u="none" strike="noStrike">
                          <a:solidFill>
                            <a:schemeClr val="tx1"/>
                          </a:solidFill>
                          <a:effectLst/>
                          <a:latin typeface="+mn-lt"/>
                        </a:rPr>
                        <a:t>Duration of treatment, median (range), months</a:t>
                      </a:r>
                    </a:p>
                  </a:txBody>
                  <a:tcPr marL="144000" marT="18000" marB="18000" anchor="ctr"/>
                </a:tc>
                <a:tc>
                  <a:txBody>
                    <a:bodyPr/>
                    <a:lstStyle/>
                    <a:p>
                      <a:pPr algn="ctr" fontAlgn="b"/>
                      <a:r>
                        <a:rPr lang="en-IT" sz="1400" b="0" i="0" u="none" strike="noStrike">
                          <a:solidFill>
                            <a:schemeClr val="tx1"/>
                          </a:solidFill>
                          <a:effectLst/>
                          <a:latin typeface="+mn-lt"/>
                        </a:rPr>
                        <a:t>34.4 (0.1-90.0)</a:t>
                      </a:r>
                    </a:p>
                  </a:txBody>
                  <a:tcPr marT="18000" marB="18000" anchor="ctr"/>
                </a:tc>
                <a:tc>
                  <a:txBody>
                    <a:bodyPr/>
                    <a:lstStyle/>
                    <a:p>
                      <a:pPr algn="ctr" fontAlgn="b"/>
                      <a:r>
                        <a:rPr lang="en-IT" sz="1400" b="0" i="0" u="none" strike="noStrike">
                          <a:solidFill>
                            <a:schemeClr val="tx1"/>
                          </a:solidFill>
                          <a:effectLst/>
                          <a:latin typeface="+mn-lt"/>
                        </a:rPr>
                        <a:t>32.6 (0.4-68.7)</a:t>
                      </a:r>
                    </a:p>
                  </a:txBody>
                  <a:tcPr marT="18000" marB="18000" anchor="ctr">
                    <a:lnT w="38100" cap="flat" cmpd="sng" algn="ctr">
                      <a:solidFill>
                        <a:schemeClr val="bg1"/>
                      </a:solidFill>
                      <a:prstDash val="solid"/>
                      <a:round/>
                      <a:headEnd type="none" w="med" len="med"/>
                      <a:tailEnd type="none" w="med" len="med"/>
                    </a:lnT>
                  </a:tcPr>
                </a:tc>
                <a:tc>
                  <a:txBody>
                    <a:bodyPr/>
                    <a:lstStyle/>
                    <a:p>
                      <a:pPr algn="ctr" fontAlgn="b"/>
                      <a:r>
                        <a:rPr lang="en-IT" sz="1400" b="0" i="0" u="none" strike="noStrike">
                          <a:solidFill>
                            <a:schemeClr val="tx1"/>
                          </a:solidFill>
                          <a:effectLst/>
                          <a:latin typeface="+mn-lt"/>
                        </a:rPr>
                        <a:t>25.7 (0.1-59.3)</a:t>
                      </a:r>
                    </a:p>
                  </a:txBody>
                  <a:tcPr marT="18000" marB="18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803955567"/>
                  </a:ext>
                </a:extLst>
              </a:tr>
              <a:tr h="68028">
                <a:tc>
                  <a:txBody>
                    <a:bodyPr/>
                    <a:lstStyle/>
                    <a:p>
                      <a:pPr marL="108000" algn="l" fontAlgn="b"/>
                      <a:r>
                        <a:rPr lang="en-GB" sz="1400" b="0" i="0" u="none" strike="noStrike">
                          <a:solidFill>
                            <a:schemeClr val="tx1"/>
                          </a:solidFill>
                          <a:effectLst/>
                          <a:latin typeface="+mn-lt"/>
                        </a:rPr>
                        <a:t>&lt;12 months, n (%)</a:t>
                      </a:r>
                    </a:p>
                  </a:txBody>
                  <a:tcPr marL="144000" marT="18000" marB="18000" anchor="ctr"/>
                </a:tc>
                <a:tc>
                  <a:txBody>
                    <a:bodyPr/>
                    <a:lstStyle/>
                    <a:p>
                      <a:pPr algn="ctr" fontAlgn="b"/>
                      <a:r>
                        <a:rPr lang="en-IT" sz="1400" b="0" i="0" u="none" strike="noStrike">
                          <a:solidFill>
                            <a:schemeClr val="tx1"/>
                          </a:solidFill>
                          <a:effectLst/>
                          <a:latin typeface="+mn-lt"/>
                        </a:rPr>
                        <a:t>280 (18.1)</a:t>
                      </a:r>
                    </a:p>
                  </a:txBody>
                  <a:tcPr marT="18000" marB="18000" anchor="ctr"/>
                </a:tc>
                <a:tc>
                  <a:txBody>
                    <a:bodyPr/>
                    <a:lstStyle/>
                    <a:p>
                      <a:pPr algn="ctr" fontAlgn="b"/>
                      <a:r>
                        <a:rPr lang="en-IT" sz="1400" b="0" i="0" u="none" strike="noStrike">
                          <a:solidFill>
                            <a:schemeClr val="tx1"/>
                          </a:solidFill>
                          <a:effectLst/>
                          <a:latin typeface="+mn-lt"/>
                        </a:rPr>
                        <a:t>41 (9.6)</a:t>
                      </a:r>
                    </a:p>
                  </a:txBody>
                  <a:tcPr marT="18000" marB="18000" anchor="ctr"/>
                </a:tc>
                <a:tc>
                  <a:txBody>
                    <a:bodyPr/>
                    <a:lstStyle/>
                    <a:p>
                      <a:pPr algn="ctr" fontAlgn="b"/>
                      <a:r>
                        <a:rPr lang="en-IT" sz="1400" b="0" i="0" u="none" strike="noStrike">
                          <a:solidFill>
                            <a:schemeClr val="tx1"/>
                          </a:solidFill>
                          <a:effectLst/>
                          <a:latin typeface="+mn-lt"/>
                        </a:rPr>
                        <a:t>78 (18.5)</a:t>
                      </a:r>
                    </a:p>
                  </a:txBody>
                  <a:tcPr marT="18000" marB="18000" anchor="ctr"/>
                </a:tc>
                <a:extLst>
                  <a:ext uri="{0D108BD9-81ED-4DB2-BD59-A6C34878D82A}">
                    <a16:rowId xmlns:a16="http://schemas.microsoft.com/office/drawing/2014/main" val="2133439276"/>
                  </a:ext>
                </a:extLst>
              </a:tr>
              <a:tr h="68028">
                <a:tc>
                  <a:txBody>
                    <a:bodyPr/>
                    <a:lstStyle/>
                    <a:p>
                      <a:pPr marL="108000" algn="l" fontAlgn="b"/>
                      <a:r>
                        <a:rPr lang="en-GB" sz="1400" b="0" i="0" u="none" strike="noStrike">
                          <a:solidFill>
                            <a:schemeClr val="tx1"/>
                          </a:solidFill>
                          <a:effectLst/>
                          <a:latin typeface="+mn-lt"/>
                        </a:rPr>
                        <a:t>12 to &lt;24 months, n (%)</a:t>
                      </a:r>
                    </a:p>
                  </a:txBody>
                  <a:tcPr marL="144000" marT="18000" marB="18000" anchor="ctr"/>
                </a:tc>
                <a:tc>
                  <a:txBody>
                    <a:bodyPr/>
                    <a:lstStyle/>
                    <a:p>
                      <a:pPr algn="ctr" fontAlgn="b"/>
                      <a:r>
                        <a:rPr lang="en-IT" sz="1400" b="0" i="0" u="none" strike="noStrike">
                          <a:solidFill>
                            <a:schemeClr val="tx1"/>
                          </a:solidFill>
                          <a:effectLst/>
                          <a:latin typeface="+mn-lt"/>
                        </a:rPr>
                        <a:t>235 (15.2)</a:t>
                      </a:r>
                    </a:p>
                  </a:txBody>
                  <a:tcPr marT="18000" marB="18000" anchor="ctr"/>
                </a:tc>
                <a:tc>
                  <a:txBody>
                    <a:bodyPr/>
                    <a:lstStyle/>
                    <a:p>
                      <a:pPr algn="ctr" fontAlgn="b"/>
                      <a:r>
                        <a:rPr lang="en-IT" sz="1400" b="0" i="0" u="none" strike="noStrike">
                          <a:solidFill>
                            <a:schemeClr val="tx1"/>
                          </a:solidFill>
                          <a:effectLst/>
                          <a:latin typeface="+mn-lt"/>
                        </a:rPr>
                        <a:t>96 (22.6)</a:t>
                      </a:r>
                    </a:p>
                  </a:txBody>
                  <a:tcPr marT="18000" marB="18000" anchor="ctr"/>
                </a:tc>
                <a:tc>
                  <a:txBody>
                    <a:bodyPr/>
                    <a:lstStyle/>
                    <a:p>
                      <a:pPr algn="ctr" fontAlgn="b"/>
                      <a:r>
                        <a:rPr lang="en-IT" sz="1400" b="0" i="0" u="none" strike="noStrike">
                          <a:solidFill>
                            <a:schemeClr val="tx1"/>
                          </a:solidFill>
                          <a:effectLst/>
                          <a:latin typeface="+mn-lt"/>
                        </a:rPr>
                        <a:t>106 (25.1)</a:t>
                      </a:r>
                    </a:p>
                  </a:txBody>
                  <a:tcPr marT="18000" marB="18000" anchor="ctr"/>
                </a:tc>
                <a:extLst>
                  <a:ext uri="{0D108BD9-81ED-4DB2-BD59-A6C34878D82A}">
                    <a16:rowId xmlns:a16="http://schemas.microsoft.com/office/drawing/2014/main" val="1836715691"/>
                  </a:ext>
                </a:extLst>
              </a:tr>
              <a:tr h="68028">
                <a:tc>
                  <a:txBody>
                    <a:bodyPr/>
                    <a:lstStyle/>
                    <a:p>
                      <a:pPr marL="108000" algn="l" fontAlgn="b"/>
                      <a:r>
                        <a:rPr lang="en-GB" sz="1400" b="0" i="0" u="none" strike="noStrike">
                          <a:solidFill>
                            <a:schemeClr val="tx1"/>
                          </a:solidFill>
                          <a:effectLst/>
                          <a:latin typeface="+mn-lt"/>
                        </a:rPr>
                        <a:t>24 to &lt;36 months, n (%)</a:t>
                      </a:r>
                    </a:p>
                  </a:txBody>
                  <a:tcPr marL="144000" marT="18000" marB="18000" anchor="ctr"/>
                </a:tc>
                <a:tc>
                  <a:txBody>
                    <a:bodyPr/>
                    <a:lstStyle/>
                    <a:p>
                      <a:pPr algn="ctr" fontAlgn="b"/>
                      <a:r>
                        <a:rPr lang="en-IT" sz="1400" b="0" i="0" u="none" strike="noStrike">
                          <a:solidFill>
                            <a:schemeClr val="tx1"/>
                          </a:solidFill>
                          <a:effectLst/>
                          <a:latin typeface="+mn-lt"/>
                        </a:rPr>
                        <a:t>338 (21.8)</a:t>
                      </a:r>
                    </a:p>
                  </a:txBody>
                  <a:tcPr marT="18000" marB="18000" anchor="ctr"/>
                </a:tc>
                <a:tc>
                  <a:txBody>
                    <a:bodyPr/>
                    <a:lstStyle/>
                    <a:p>
                      <a:pPr algn="ctr" fontAlgn="b"/>
                      <a:r>
                        <a:rPr lang="en-IT" sz="1400" b="0" i="0" u="none" strike="noStrike">
                          <a:solidFill>
                            <a:schemeClr val="tx1"/>
                          </a:solidFill>
                          <a:effectLst/>
                          <a:latin typeface="+mn-lt"/>
                        </a:rPr>
                        <a:t>163 (38.4)</a:t>
                      </a:r>
                    </a:p>
                  </a:txBody>
                  <a:tcPr marT="18000" marB="18000" anchor="ctr"/>
                </a:tc>
                <a:tc>
                  <a:txBody>
                    <a:bodyPr/>
                    <a:lstStyle/>
                    <a:p>
                      <a:pPr algn="ctr" fontAlgn="b"/>
                      <a:r>
                        <a:rPr lang="en-IT" sz="1400" b="0" i="0" u="none" strike="noStrike">
                          <a:solidFill>
                            <a:schemeClr val="tx1"/>
                          </a:solidFill>
                          <a:effectLst/>
                          <a:latin typeface="+mn-lt"/>
                        </a:rPr>
                        <a:t>131 (31.0)</a:t>
                      </a:r>
                    </a:p>
                  </a:txBody>
                  <a:tcPr marT="18000" marB="18000" anchor="ctr"/>
                </a:tc>
                <a:extLst>
                  <a:ext uri="{0D108BD9-81ED-4DB2-BD59-A6C34878D82A}">
                    <a16:rowId xmlns:a16="http://schemas.microsoft.com/office/drawing/2014/main" val="2518259677"/>
                  </a:ext>
                </a:extLst>
              </a:tr>
              <a:tr h="68028">
                <a:tc>
                  <a:txBody>
                    <a:bodyPr/>
                    <a:lstStyle/>
                    <a:p>
                      <a:pPr marL="108000" algn="l" fontAlgn="b"/>
                      <a:r>
                        <a:rPr lang="en-GB" sz="1400" b="0" i="0" u="none" strike="noStrike">
                          <a:solidFill>
                            <a:schemeClr val="tx1"/>
                          </a:solidFill>
                          <a:effectLst/>
                          <a:latin typeface="+mn-lt"/>
                        </a:rPr>
                        <a:t>≥36 months, n (%)</a:t>
                      </a:r>
                    </a:p>
                  </a:txBody>
                  <a:tcPr marL="144000" marT="18000" marB="18000" anchor="ctr"/>
                </a:tc>
                <a:tc>
                  <a:txBody>
                    <a:bodyPr/>
                    <a:lstStyle/>
                    <a:p>
                      <a:pPr algn="ctr" fontAlgn="b"/>
                      <a:r>
                        <a:rPr lang="en-IT" sz="1400" b="0" i="0" u="none" strike="noStrike">
                          <a:solidFill>
                            <a:schemeClr val="tx1"/>
                          </a:solidFill>
                          <a:effectLst/>
                          <a:latin typeface="+mn-lt"/>
                        </a:rPr>
                        <a:t>697 (45.0)</a:t>
                      </a:r>
                    </a:p>
                  </a:txBody>
                  <a:tcPr marT="18000" marB="18000" anchor="ctr"/>
                </a:tc>
                <a:tc>
                  <a:txBody>
                    <a:bodyPr/>
                    <a:lstStyle/>
                    <a:p>
                      <a:pPr algn="ctr" fontAlgn="b"/>
                      <a:r>
                        <a:rPr lang="en-IT" sz="1400" b="0" i="0" u="none" strike="noStrike">
                          <a:solidFill>
                            <a:schemeClr val="tx1"/>
                          </a:solidFill>
                          <a:effectLst/>
                          <a:latin typeface="+mn-lt"/>
                        </a:rPr>
                        <a:t>125 (29.4)</a:t>
                      </a:r>
                    </a:p>
                  </a:txBody>
                  <a:tcPr marT="18000" marB="18000" anchor="ctr"/>
                </a:tc>
                <a:tc>
                  <a:txBody>
                    <a:bodyPr/>
                    <a:lstStyle/>
                    <a:p>
                      <a:pPr algn="ctr" fontAlgn="b"/>
                      <a:r>
                        <a:rPr lang="en-IT" sz="1400" b="0" i="0" u="none" strike="noStrike">
                          <a:solidFill>
                            <a:schemeClr val="tx1"/>
                          </a:solidFill>
                          <a:effectLst/>
                          <a:latin typeface="+mn-lt"/>
                        </a:rPr>
                        <a:t>107 (25.4)</a:t>
                      </a:r>
                    </a:p>
                  </a:txBody>
                  <a:tcPr marT="18000" marB="18000" anchor="ctr"/>
                </a:tc>
                <a:extLst>
                  <a:ext uri="{0D108BD9-81ED-4DB2-BD59-A6C34878D82A}">
                    <a16:rowId xmlns:a16="http://schemas.microsoft.com/office/drawing/2014/main" val="3291308125"/>
                  </a:ext>
                </a:extLst>
              </a:tr>
              <a:tr h="108379">
                <a:tc>
                  <a:txBody>
                    <a:bodyPr/>
                    <a:lstStyle/>
                    <a:p>
                      <a:pPr algn="l" fontAlgn="b"/>
                      <a:r>
                        <a:rPr lang="en-GB" sz="1400" b="1" i="0" u="none" strike="noStrike">
                          <a:solidFill>
                            <a:schemeClr val="tx1"/>
                          </a:solidFill>
                          <a:effectLst/>
                          <a:latin typeface="+mn-lt"/>
                        </a:rPr>
                        <a:t>Patients with ≥1 TEAE leading to, n (%)</a:t>
                      </a:r>
                    </a:p>
                  </a:txBody>
                  <a:tcPr marL="144000" marT="18000" marB="18000" anchor="ctr"/>
                </a:tc>
                <a:tc>
                  <a:txBody>
                    <a:bodyPr/>
                    <a:lstStyle/>
                    <a:p>
                      <a:pPr algn="ctr" fontAlgn="b"/>
                      <a:endParaRPr lang="en-IT" sz="1400" b="0" i="0" u="none" strike="noStrike">
                        <a:solidFill>
                          <a:schemeClr val="tx1"/>
                        </a:solidFill>
                        <a:effectLst/>
                        <a:latin typeface="+mn-lt"/>
                      </a:endParaRPr>
                    </a:p>
                  </a:txBody>
                  <a:tcPr marT="18000" marB="18000" anchor="ctr"/>
                </a:tc>
                <a:tc>
                  <a:txBody>
                    <a:bodyPr/>
                    <a:lstStyle/>
                    <a:p>
                      <a:pPr algn="ctr" fontAlgn="b"/>
                      <a:endParaRPr lang="en-IT" sz="1400" b="0" i="0" u="none" strike="noStrike">
                        <a:solidFill>
                          <a:schemeClr val="tx1"/>
                        </a:solidFill>
                        <a:effectLst/>
                        <a:latin typeface="+mn-lt"/>
                      </a:endParaRPr>
                    </a:p>
                  </a:txBody>
                  <a:tcPr marT="18000" marB="18000" anchor="ctr"/>
                </a:tc>
                <a:tc>
                  <a:txBody>
                    <a:bodyPr/>
                    <a:lstStyle/>
                    <a:p>
                      <a:pPr algn="ctr" fontAlgn="b"/>
                      <a:endParaRPr lang="en-IT" sz="1400" b="0" i="0" u="none" strike="noStrike">
                        <a:solidFill>
                          <a:schemeClr val="tx1"/>
                        </a:solidFill>
                        <a:effectLst/>
                        <a:latin typeface="+mn-lt"/>
                      </a:endParaRPr>
                    </a:p>
                  </a:txBody>
                  <a:tcPr marT="18000" marB="18000" anchor="ctr"/>
                </a:tc>
                <a:extLst>
                  <a:ext uri="{0D108BD9-81ED-4DB2-BD59-A6C34878D82A}">
                    <a16:rowId xmlns:a16="http://schemas.microsoft.com/office/drawing/2014/main" val="502540092"/>
                  </a:ext>
                </a:extLst>
              </a:tr>
              <a:tr h="68028">
                <a:tc>
                  <a:txBody>
                    <a:bodyPr/>
                    <a:lstStyle/>
                    <a:p>
                      <a:pPr marL="108000" algn="l" fontAlgn="b"/>
                      <a:r>
                        <a:rPr lang="en-GB" sz="1400" b="0" i="0" u="none" strike="noStrike">
                          <a:solidFill>
                            <a:schemeClr val="tx1"/>
                          </a:solidFill>
                          <a:effectLst/>
                          <a:latin typeface="+mn-lt"/>
                        </a:rPr>
                        <a:t>Dose reduction</a:t>
                      </a:r>
                    </a:p>
                  </a:txBody>
                  <a:tcPr marL="144000" marT="18000" marB="18000" anchor="ctr"/>
                </a:tc>
                <a:tc>
                  <a:txBody>
                    <a:bodyPr/>
                    <a:lstStyle/>
                    <a:p>
                      <a:pPr algn="ctr" fontAlgn="b"/>
                      <a:r>
                        <a:rPr lang="en-IT" sz="1400" b="0" i="0" u="none" strike="noStrike">
                          <a:solidFill>
                            <a:schemeClr val="tx1"/>
                          </a:solidFill>
                          <a:effectLst/>
                          <a:latin typeface="+mn-lt"/>
                        </a:rPr>
                        <a:t>156 (10.1)</a:t>
                      </a:r>
                    </a:p>
                  </a:txBody>
                  <a:tcPr marT="18000" marB="18000" anchor="ctr"/>
                </a:tc>
                <a:tc>
                  <a:txBody>
                    <a:bodyPr/>
                    <a:lstStyle/>
                    <a:p>
                      <a:pPr algn="ctr" fontAlgn="b"/>
                      <a:r>
                        <a:rPr lang="en-IT" sz="1400" b="0" i="0" u="none" strike="noStrike">
                          <a:solidFill>
                            <a:schemeClr val="tx1"/>
                          </a:solidFill>
                          <a:effectLst/>
                          <a:latin typeface="+mn-lt"/>
                        </a:rPr>
                        <a:t>59 (13.9)</a:t>
                      </a:r>
                    </a:p>
                  </a:txBody>
                  <a:tcPr marT="18000" marB="18000" anchor="ctr"/>
                </a:tc>
                <a:tc>
                  <a:txBody>
                    <a:bodyPr/>
                    <a:lstStyle/>
                    <a:p>
                      <a:pPr algn="ctr" fontAlgn="b"/>
                      <a:r>
                        <a:rPr lang="en-IT" sz="1400" b="0" i="0" u="none" strike="noStrike">
                          <a:solidFill>
                            <a:schemeClr val="tx1"/>
                          </a:solidFill>
                          <a:effectLst/>
                          <a:latin typeface="+mn-lt"/>
                        </a:rPr>
                        <a:t>81 (19.2)</a:t>
                      </a:r>
                    </a:p>
                  </a:txBody>
                  <a:tcPr marT="18000" marB="18000" anchor="ctr"/>
                </a:tc>
                <a:extLst>
                  <a:ext uri="{0D108BD9-81ED-4DB2-BD59-A6C34878D82A}">
                    <a16:rowId xmlns:a16="http://schemas.microsoft.com/office/drawing/2014/main" val="73583349"/>
                  </a:ext>
                </a:extLst>
              </a:tr>
              <a:tr h="68028">
                <a:tc>
                  <a:txBody>
                    <a:bodyPr/>
                    <a:lstStyle/>
                    <a:p>
                      <a:pPr marL="108000" algn="l" fontAlgn="b"/>
                      <a:r>
                        <a:rPr lang="en-GB" sz="1400" b="0" i="0" u="none" strike="noStrike">
                          <a:solidFill>
                            <a:schemeClr val="tx1"/>
                          </a:solidFill>
                          <a:effectLst/>
                          <a:latin typeface="+mn-lt"/>
                        </a:rPr>
                        <a:t>Dose interruption</a:t>
                      </a:r>
                    </a:p>
                  </a:txBody>
                  <a:tcPr marL="144000" marT="18000" marB="18000" anchor="ctr"/>
                </a:tc>
                <a:tc>
                  <a:txBody>
                    <a:bodyPr/>
                    <a:lstStyle/>
                    <a:p>
                      <a:pPr algn="ctr" fontAlgn="b"/>
                      <a:r>
                        <a:rPr lang="en-IT" sz="1400" b="0" i="0" u="none" strike="noStrike">
                          <a:solidFill>
                            <a:schemeClr val="tx1"/>
                          </a:solidFill>
                          <a:effectLst/>
                          <a:latin typeface="+mn-lt"/>
                        </a:rPr>
                        <a:t>791 (51.0)</a:t>
                      </a:r>
                    </a:p>
                  </a:txBody>
                  <a:tcPr marT="18000" marB="18000" anchor="ctr"/>
                </a:tc>
                <a:tc>
                  <a:txBody>
                    <a:bodyPr/>
                    <a:lstStyle/>
                    <a:p>
                      <a:pPr algn="ctr" fontAlgn="b"/>
                      <a:r>
                        <a:rPr lang="en-IT" sz="1400" b="0" i="0" u="none" strike="noStrike">
                          <a:solidFill>
                            <a:schemeClr val="tx1"/>
                          </a:solidFill>
                          <a:effectLst/>
                          <a:latin typeface="+mn-lt"/>
                        </a:rPr>
                        <a:t>230 (54.1)</a:t>
                      </a:r>
                    </a:p>
                  </a:txBody>
                  <a:tcPr marT="18000" marB="18000" anchor="ctr"/>
                </a:tc>
                <a:tc>
                  <a:txBody>
                    <a:bodyPr/>
                    <a:lstStyle/>
                    <a:p>
                      <a:pPr algn="ctr" fontAlgn="b"/>
                      <a:r>
                        <a:rPr lang="en-IT" sz="1400" b="0" i="0" u="none" strike="noStrike">
                          <a:solidFill>
                            <a:schemeClr val="tx1"/>
                          </a:solidFill>
                          <a:effectLst/>
                          <a:latin typeface="+mn-lt"/>
                        </a:rPr>
                        <a:t>249 (59.0)</a:t>
                      </a:r>
                    </a:p>
                  </a:txBody>
                  <a:tcPr marT="18000" marB="18000" anchor="ctr"/>
                </a:tc>
                <a:extLst>
                  <a:ext uri="{0D108BD9-81ED-4DB2-BD59-A6C34878D82A}">
                    <a16:rowId xmlns:a16="http://schemas.microsoft.com/office/drawing/2014/main" val="2926536935"/>
                  </a:ext>
                </a:extLst>
              </a:tr>
              <a:tr h="68028">
                <a:tc>
                  <a:txBody>
                    <a:bodyPr/>
                    <a:lstStyle/>
                    <a:p>
                      <a:pPr marL="108000" algn="l" fontAlgn="b"/>
                      <a:r>
                        <a:rPr lang="en-GB" sz="1400" b="0" i="0" u="none" strike="noStrike">
                          <a:solidFill>
                            <a:schemeClr val="tx1"/>
                          </a:solidFill>
                          <a:effectLst/>
                          <a:latin typeface="+mn-lt"/>
                        </a:rPr>
                        <a:t>Treatment discontinuation</a:t>
                      </a:r>
                    </a:p>
                  </a:txBody>
                  <a:tcPr marL="144000" marT="18000" marB="18000" anchor="ctr"/>
                </a:tc>
                <a:tc>
                  <a:txBody>
                    <a:bodyPr/>
                    <a:lstStyle/>
                    <a:p>
                      <a:pPr algn="ctr" fontAlgn="b"/>
                      <a:r>
                        <a:rPr lang="en-IT" sz="1400" b="0" i="0" u="none" strike="noStrike">
                          <a:solidFill>
                            <a:schemeClr val="tx1"/>
                          </a:solidFill>
                          <a:effectLst/>
                          <a:latin typeface="+mn-lt"/>
                        </a:rPr>
                        <a:t>211 (13.6)</a:t>
                      </a:r>
                    </a:p>
                  </a:txBody>
                  <a:tcPr marT="18000" marB="18000" anchor="ctr"/>
                </a:tc>
                <a:tc>
                  <a:txBody>
                    <a:bodyPr/>
                    <a:lstStyle/>
                    <a:p>
                      <a:pPr algn="ctr" fontAlgn="b"/>
                      <a:r>
                        <a:rPr lang="en-IT" sz="1400" b="0" i="0" u="none" strike="noStrike">
                          <a:solidFill>
                            <a:schemeClr val="tx1"/>
                          </a:solidFill>
                          <a:effectLst/>
                          <a:latin typeface="+mn-lt"/>
                        </a:rPr>
                        <a:t>60 (14.1)</a:t>
                      </a:r>
                    </a:p>
                  </a:txBody>
                  <a:tcPr marT="18000" marB="18000" anchor="ctr"/>
                </a:tc>
                <a:tc>
                  <a:txBody>
                    <a:bodyPr/>
                    <a:lstStyle/>
                    <a:p>
                      <a:pPr algn="ctr" fontAlgn="b"/>
                      <a:r>
                        <a:rPr lang="en-IT" sz="1400" b="0" i="0" u="none" strike="noStrike">
                          <a:solidFill>
                            <a:schemeClr val="tx1"/>
                          </a:solidFill>
                          <a:effectLst/>
                          <a:latin typeface="+mn-lt"/>
                        </a:rPr>
                        <a:t>93 (22.0)</a:t>
                      </a:r>
                    </a:p>
                  </a:txBody>
                  <a:tcPr marT="18000" marB="18000" anchor="ctr"/>
                </a:tc>
                <a:extLst>
                  <a:ext uri="{0D108BD9-81ED-4DB2-BD59-A6C34878D82A}">
                    <a16:rowId xmlns:a16="http://schemas.microsoft.com/office/drawing/2014/main" val="2778061815"/>
                  </a:ext>
                </a:extLst>
              </a:tr>
              <a:tr h="108379">
                <a:tc>
                  <a:txBody>
                    <a:bodyPr/>
                    <a:lstStyle/>
                    <a:p>
                      <a:pPr marL="108000" algn="l" fontAlgn="b"/>
                      <a:r>
                        <a:rPr lang="en-GB" sz="1400" b="0" i="0" u="none" strike="noStrike">
                          <a:solidFill>
                            <a:schemeClr val="tx1"/>
                          </a:solidFill>
                          <a:effectLst/>
                          <a:latin typeface="+mn-lt"/>
                        </a:rPr>
                        <a:t>Treatment discontinuation due to cardiac TEAE</a:t>
                      </a:r>
                    </a:p>
                  </a:txBody>
                  <a:tcPr marL="144000" marT="18000" marB="18000" anchor="ctr"/>
                </a:tc>
                <a:tc>
                  <a:txBody>
                    <a:bodyPr/>
                    <a:lstStyle/>
                    <a:p>
                      <a:pPr algn="ctr" fontAlgn="b"/>
                      <a:r>
                        <a:rPr lang="en-IT" sz="1400" b="0" i="0" u="none" strike="noStrike">
                          <a:solidFill>
                            <a:schemeClr val="tx1"/>
                          </a:solidFill>
                          <a:effectLst/>
                          <a:latin typeface="+mn-lt"/>
                        </a:rPr>
                        <a:t>16 (1.0)</a:t>
                      </a:r>
                    </a:p>
                  </a:txBody>
                  <a:tcPr marT="18000" marB="18000" anchor="ctr"/>
                </a:tc>
                <a:tc>
                  <a:txBody>
                    <a:bodyPr/>
                    <a:lstStyle/>
                    <a:p>
                      <a:pPr algn="ctr" fontAlgn="b"/>
                      <a:r>
                        <a:rPr lang="en-IT" sz="1400" b="0" i="0" u="none" strike="noStrike">
                          <a:solidFill>
                            <a:schemeClr val="tx1"/>
                          </a:solidFill>
                          <a:effectLst/>
                          <a:latin typeface="+mn-lt"/>
                        </a:rPr>
                        <a:t>2 (0.5)</a:t>
                      </a:r>
                    </a:p>
                  </a:txBody>
                  <a:tcPr marT="18000" marB="18000" anchor="ctr"/>
                </a:tc>
                <a:tc>
                  <a:txBody>
                    <a:bodyPr/>
                    <a:lstStyle/>
                    <a:p>
                      <a:pPr algn="ctr" fontAlgn="b"/>
                      <a:r>
                        <a:rPr lang="en-IT" sz="1400" b="0" i="0" u="none" strike="noStrike">
                          <a:solidFill>
                            <a:schemeClr val="tx1"/>
                          </a:solidFill>
                          <a:effectLst/>
                          <a:latin typeface="+mn-lt"/>
                        </a:rPr>
                        <a:t>18 (4.3)</a:t>
                      </a:r>
                    </a:p>
                  </a:txBody>
                  <a:tcPr marT="18000" marB="18000" anchor="ctr"/>
                </a:tc>
                <a:extLst>
                  <a:ext uri="{0D108BD9-81ED-4DB2-BD59-A6C34878D82A}">
                    <a16:rowId xmlns:a16="http://schemas.microsoft.com/office/drawing/2014/main" val="205292006"/>
                  </a:ext>
                </a:extLst>
              </a:tr>
              <a:tr h="68028">
                <a:tc>
                  <a:txBody>
                    <a:bodyPr/>
                    <a:lstStyle/>
                    <a:p>
                      <a:pPr algn="l" fontAlgn="b"/>
                      <a:r>
                        <a:rPr lang="en-GB" sz="1400" b="1" i="0" u="none" strike="noStrike">
                          <a:solidFill>
                            <a:schemeClr val="tx1"/>
                          </a:solidFill>
                          <a:effectLst/>
                          <a:latin typeface="+mn-lt"/>
                        </a:rPr>
                        <a:t>Deaths, n (%)</a:t>
                      </a:r>
                    </a:p>
                  </a:txBody>
                  <a:tcPr marL="144000" marT="18000" marB="18000" anchor="ctr"/>
                </a:tc>
                <a:tc>
                  <a:txBody>
                    <a:bodyPr/>
                    <a:lstStyle/>
                    <a:p>
                      <a:pPr algn="ctr" fontAlgn="b"/>
                      <a:endParaRPr lang="en-IT" sz="1400" b="0" i="0" u="none" strike="noStrike">
                        <a:solidFill>
                          <a:schemeClr val="tx1"/>
                        </a:solidFill>
                        <a:effectLst/>
                        <a:latin typeface="+mn-lt"/>
                      </a:endParaRPr>
                    </a:p>
                  </a:txBody>
                  <a:tcPr marT="18000" marB="18000" anchor="ctr"/>
                </a:tc>
                <a:tc>
                  <a:txBody>
                    <a:bodyPr/>
                    <a:lstStyle/>
                    <a:p>
                      <a:pPr algn="ctr" fontAlgn="b"/>
                      <a:endParaRPr lang="en-IT" sz="1400" b="0" i="0" u="none" strike="noStrike">
                        <a:solidFill>
                          <a:schemeClr val="tx1"/>
                        </a:solidFill>
                        <a:effectLst/>
                        <a:latin typeface="+mn-lt"/>
                      </a:endParaRPr>
                    </a:p>
                  </a:txBody>
                  <a:tcPr marT="18000" marB="18000" anchor="ctr"/>
                </a:tc>
                <a:tc>
                  <a:txBody>
                    <a:bodyPr/>
                    <a:lstStyle/>
                    <a:p>
                      <a:pPr algn="ctr" fontAlgn="b"/>
                      <a:endParaRPr lang="en-IT" sz="1400" b="0" i="0" u="none" strike="noStrike">
                        <a:solidFill>
                          <a:schemeClr val="tx1"/>
                        </a:solidFill>
                        <a:effectLst/>
                        <a:latin typeface="+mn-lt"/>
                      </a:endParaRPr>
                    </a:p>
                  </a:txBody>
                  <a:tcPr marT="18000" marB="18000" anchor="ctr"/>
                </a:tc>
                <a:extLst>
                  <a:ext uri="{0D108BD9-81ED-4DB2-BD59-A6C34878D82A}">
                    <a16:rowId xmlns:a16="http://schemas.microsoft.com/office/drawing/2014/main" val="722423310"/>
                  </a:ext>
                </a:extLst>
              </a:tr>
              <a:tr h="68028">
                <a:tc>
                  <a:txBody>
                    <a:bodyPr/>
                    <a:lstStyle/>
                    <a:p>
                      <a:pPr marL="108000" algn="l" fontAlgn="b"/>
                      <a:r>
                        <a:rPr lang="en-GB" sz="1400" b="0" i="0" u="none" strike="noStrike">
                          <a:solidFill>
                            <a:schemeClr val="tx1"/>
                          </a:solidFill>
                          <a:effectLst/>
                          <a:latin typeface="+mn-lt"/>
                        </a:rPr>
                        <a:t>Any TEAE</a:t>
                      </a:r>
                    </a:p>
                  </a:txBody>
                  <a:tcPr marL="144000" marT="18000" marB="18000" anchor="ctr"/>
                </a:tc>
                <a:tc>
                  <a:txBody>
                    <a:bodyPr/>
                    <a:lstStyle/>
                    <a:p>
                      <a:pPr algn="ctr" fontAlgn="b"/>
                      <a:r>
                        <a:rPr lang="en-IT" sz="1400" b="0" i="0" u="none" strike="noStrike">
                          <a:solidFill>
                            <a:schemeClr val="tx1"/>
                          </a:solidFill>
                          <a:effectLst/>
                          <a:latin typeface="+mn-lt"/>
                        </a:rPr>
                        <a:t>113 (7.3)</a:t>
                      </a:r>
                    </a:p>
                  </a:txBody>
                  <a:tcPr marT="18000" marB="18000" anchor="ctr"/>
                </a:tc>
                <a:tc>
                  <a:txBody>
                    <a:bodyPr/>
                    <a:lstStyle/>
                    <a:p>
                      <a:pPr algn="ctr" fontAlgn="b"/>
                      <a:r>
                        <a:rPr lang="en-IT" sz="1400" b="0" i="0" u="none" strike="noStrike">
                          <a:solidFill>
                            <a:schemeClr val="tx1"/>
                          </a:solidFill>
                          <a:effectLst/>
                          <a:latin typeface="+mn-lt"/>
                        </a:rPr>
                        <a:t>37 (8.7)</a:t>
                      </a:r>
                    </a:p>
                  </a:txBody>
                  <a:tcPr marT="18000" marB="18000" anchor="ctr"/>
                </a:tc>
                <a:tc>
                  <a:txBody>
                    <a:bodyPr/>
                    <a:lstStyle/>
                    <a:p>
                      <a:pPr algn="ctr" fontAlgn="b"/>
                      <a:r>
                        <a:rPr lang="en-IT" sz="1400" b="0" i="0" u="none" strike="noStrike">
                          <a:solidFill>
                            <a:schemeClr val="tx1"/>
                          </a:solidFill>
                          <a:effectLst/>
                          <a:latin typeface="+mn-lt"/>
                        </a:rPr>
                        <a:t>43 (10.2)</a:t>
                      </a:r>
                    </a:p>
                  </a:txBody>
                  <a:tcPr marT="18000" marB="18000" anchor="ctr"/>
                </a:tc>
                <a:extLst>
                  <a:ext uri="{0D108BD9-81ED-4DB2-BD59-A6C34878D82A}">
                    <a16:rowId xmlns:a16="http://schemas.microsoft.com/office/drawing/2014/main" val="3571810993"/>
                  </a:ext>
                </a:extLst>
              </a:tr>
              <a:tr h="68028">
                <a:tc>
                  <a:txBody>
                    <a:bodyPr/>
                    <a:lstStyle/>
                    <a:p>
                      <a:pPr marL="108000" algn="l" fontAlgn="b"/>
                      <a:r>
                        <a:rPr lang="en-GB" sz="1400" b="0" i="0" u="none" strike="noStrike">
                          <a:solidFill>
                            <a:schemeClr val="tx1"/>
                          </a:solidFill>
                          <a:effectLst/>
                          <a:latin typeface="+mn-lt"/>
                        </a:rPr>
                        <a:t>Cardiac TEAE</a:t>
                      </a:r>
                    </a:p>
                  </a:txBody>
                  <a:tcPr marL="144000" marT="18000" marB="18000" anchor="ctr"/>
                </a:tc>
                <a:tc>
                  <a:txBody>
                    <a:bodyPr/>
                    <a:lstStyle/>
                    <a:p>
                      <a:pPr algn="ctr" fontAlgn="b"/>
                      <a:r>
                        <a:rPr lang="en-IT" sz="1400" b="0" i="0" u="none" strike="noStrike">
                          <a:solidFill>
                            <a:schemeClr val="tx1"/>
                          </a:solidFill>
                          <a:effectLst/>
                          <a:latin typeface="+mn-lt"/>
                        </a:rPr>
                        <a:t>12 (0.8)</a:t>
                      </a:r>
                    </a:p>
                  </a:txBody>
                  <a:tcPr marT="18000" marB="18000" anchor="ctr"/>
                </a:tc>
                <a:tc>
                  <a:txBody>
                    <a:bodyPr/>
                    <a:lstStyle/>
                    <a:p>
                      <a:pPr algn="ctr" fontAlgn="b"/>
                      <a:r>
                        <a:rPr lang="en-IT" sz="1400" b="0" i="0" u="none" strike="noStrike">
                          <a:solidFill>
                            <a:schemeClr val="tx1"/>
                          </a:solidFill>
                          <a:effectLst/>
                          <a:latin typeface="+mn-lt"/>
                        </a:rPr>
                        <a:t>1 (0.2)</a:t>
                      </a:r>
                    </a:p>
                  </a:txBody>
                  <a:tcPr marT="18000" marB="18000" anchor="ctr"/>
                </a:tc>
                <a:tc>
                  <a:txBody>
                    <a:bodyPr/>
                    <a:lstStyle/>
                    <a:p>
                      <a:pPr algn="ctr" fontAlgn="b"/>
                      <a:r>
                        <a:rPr lang="en-IT" sz="1400" b="0" i="0" u="none" strike="noStrike">
                          <a:solidFill>
                            <a:schemeClr val="tx1"/>
                          </a:solidFill>
                          <a:effectLst/>
                          <a:latin typeface="+mn-lt"/>
                        </a:rPr>
                        <a:t>7 (1.7)</a:t>
                      </a:r>
                    </a:p>
                  </a:txBody>
                  <a:tcPr marT="18000" marB="18000" anchor="ctr"/>
                </a:tc>
                <a:extLst>
                  <a:ext uri="{0D108BD9-81ED-4DB2-BD59-A6C34878D82A}">
                    <a16:rowId xmlns:a16="http://schemas.microsoft.com/office/drawing/2014/main" val="3130744501"/>
                  </a:ext>
                </a:extLst>
              </a:tr>
            </a:tbl>
          </a:graphicData>
        </a:graphic>
      </p:graphicFrame>
      <p:sp>
        <p:nvSpPr>
          <p:cNvPr id="9" name="TextBox 8">
            <a:extLst>
              <a:ext uri="{FF2B5EF4-FFF2-40B4-BE49-F238E27FC236}">
                <a16:creationId xmlns:a16="http://schemas.microsoft.com/office/drawing/2014/main" id="{37575242-9587-E0C3-101E-AF5734D78FF9}"/>
              </a:ext>
            </a:extLst>
          </p:cNvPr>
          <p:cNvSpPr txBox="1"/>
          <p:nvPr/>
        </p:nvSpPr>
        <p:spPr>
          <a:xfrm>
            <a:off x="9120188" y="1666800"/>
            <a:ext cx="2663825" cy="4380480"/>
          </a:xfrm>
          <a:prstGeom prst="rect">
            <a:avLst/>
          </a:prstGeom>
          <a:solidFill>
            <a:schemeClr val="bg2"/>
          </a:solidFill>
        </p:spPr>
        <p:txBody>
          <a:bodyPr wrap="square" lIns="144000" tIns="108000" rIns="72000" bIns="108000" rtlCol="0">
            <a:noAutofit/>
          </a:bodyPr>
          <a:lstStyle/>
          <a:p>
            <a:pPr marL="187200" indent="-187200">
              <a:spcAft>
                <a:spcPts val="600"/>
              </a:spcAft>
              <a:buClr>
                <a:schemeClr val="accent2"/>
              </a:buClr>
              <a:buFont typeface="Arial" panose="020B0604020202020204" pitchFamily="34" charset="0"/>
              <a:buChar char="•"/>
            </a:pPr>
            <a:r>
              <a:rPr lang="en-GB" sz="1200">
                <a:effectLst/>
              </a:rPr>
              <a:t>Median exposure was </a:t>
            </a:r>
            <a:br>
              <a:rPr lang="en-GB" sz="1200">
                <a:effectLst/>
              </a:rPr>
            </a:br>
            <a:r>
              <a:rPr lang="en-GB" sz="1200">
                <a:effectLst/>
              </a:rPr>
              <a:t>34.4 months among all patients who received </a:t>
            </a:r>
            <a:r>
              <a:rPr lang="en-GB" sz="1200" err="1">
                <a:effectLst/>
              </a:rPr>
              <a:t>zanubrutinib</a:t>
            </a:r>
            <a:r>
              <a:rPr lang="en-GB" sz="1200">
                <a:effectLst/>
              </a:rPr>
              <a:t>; </a:t>
            </a:r>
            <a:br>
              <a:rPr lang="en-GB" sz="1200">
                <a:effectLst/>
              </a:rPr>
            </a:br>
            <a:r>
              <a:rPr lang="en-GB" sz="1200">
                <a:effectLst/>
              </a:rPr>
              <a:t>45.0% received </a:t>
            </a:r>
            <a:r>
              <a:rPr lang="en-GB" sz="1200" err="1">
                <a:effectLst/>
              </a:rPr>
              <a:t>zanubrutinib</a:t>
            </a:r>
            <a:r>
              <a:rPr lang="en-GB" sz="1200">
                <a:effectLst/>
              </a:rPr>
              <a:t> </a:t>
            </a:r>
            <a:br>
              <a:rPr lang="en-GB" sz="1200">
                <a:effectLst/>
              </a:rPr>
            </a:br>
            <a:r>
              <a:rPr lang="en-GB" sz="1200">
                <a:effectLst/>
              </a:rPr>
              <a:t>for ≥36 months </a:t>
            </a:r>
            <a:endParaRPr lang="en-GB" sz="1200" b="1"/>
          </a:p>
          <a:p>
            <a:pPr marL="187200" indent="-187200">
              <a:spcAft>
                <a:spcPts val="600"/>
              </a:spcAft>
              <a:buClr>
                <a:schemeClr val="accent2"/>
              </a:buClr>
              <a:buFont typeface="Arial" panose="020B0604020202020204" pitchFamily="34" charset="0"/>
              <a:buChar char="•"/>
            </a:pPr>
            <a:r>
              <a:rPr lang="en-GB" sz="1200">
                <a:effectLst/>
              </a:rPr>
              <a:t>The most frequent TEAEs leading to dose modifications were infection events</a:t>
            </a:r>
          </a:p>
          <a:p>
            <a:pPr marL="187200" indent="-187200">
              <a:spcAft>
                <a:spcPts val="600"/>
              </a:spcAft>
              <a:buClr>
                <a:schemeClr val="accent2"/>
              </a:buClr>
              <a:buFont typeface="Arial" panose="020B0604020202020204" pitchFamily="34" charset="0"/>
              <a:buChar char="•"/>
            </a:pPr>
            <a:r>
              <a:rPr lang="en-GB" sz="1200">
                <a:effectLst/>
              </a:rPr>
              <a:t>In the pooled </a:t>
            </a:r>
            <a:r>
              <a:rPr lang="en-GB" sz="1200" err="1">
                <a:effectLst/>
              </a:rPr>
              <a:t>zanubrutinib</a:t>
            </a:r>
            <a:r>
              <a:rPr lang="en-GB" sz="1200">
                <a:effectLst/>
              </a:rPr>
              <a:t> population, deaths attributed to TEAEs occurred in 7.3% of patients; most (3.7%, n=57) were due to infections, including COVID-19-related TEAEs</a:t>
            </a:r>
          </a:p>
          <a:p>
            <a:pPr marL="187200" indent="-187200">
              <a:spcAft>
                <a:spcPts val="600"/>
              </a:spcAft>
              <a:buClr>
                <a:schemeClr val="accent2"/>
              </a:buClr>
              <a:buFont typeface="Arial" panose="020B0604020202020204" pitchFamily="34" charset="0"/>
              <a:buChar char="•"/>
            </a:pPr>
            <a:r>
              <a:rPr lang="en-GB" sz="1200">
                <a:effectLst/>
              </a:rPr>
              <a:t>Cardiac-related TEAEs leading </a:t>
            </a:r>
            <a:br>
              <a:rPr lang="en-GB" sz="1200">
                <a:effectLst/>
              </a:rPr>
            </a:br>
            <a:r>
              <a:rPr lang="en-GB" sz="1200">
                <a:effectLst/>
              </a:rPr>
              <a:t>to death were lower with </a:t>
            </a:r>
            <a:r>
              <a:rPr lang="en-GB" sz="1200" err="1">
                <a:effectLst/>
              </a:rPr>
              <a:t>zanubrutinib</a:t>
            </a:r>
            <a:r>
              <a:rPr lang="en-GB" sz="1200">
                <a:effectLst/>
              </a:rPr>
              <a:t> than with ibrutinib (0.2% vs 1.7%) in the head-to-head trial populations</a:t>
            </a:r>
          </a:p>
        </p:txBody>
      </p:sp>
    </p:spTree>
    <p:extLst>
      <p:ext uri="{BB962C8B-B14F-4D97-AF65-F5344CB8AC3E}">
        <p14:creationId xmlns:p14="http://schemas.microsoft.com/office/powerpoint/2010/main" val="130991568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6C45D-754F-9AC8-D203-80D74B4A0D3D}"/>
              </a:ext>
            </a:extLst>
          </p:cNvPr>
          <p:cNvSpPr>
            <a:spLocks noGrp="1"/>
          </p:cNvSpPr>
          <p:nvPr>
            <p:ph type="title"/>
          </p:nvPr>
        </p:nvSpPr>
        <p:spPr/>
        <p:txBody>
          <a:bodyPr/>
          <a:lstStyle/>
          <a:p>
            <a:r>
              <a:rPr lang="en-US"/>
              <a:t>TEAS</a:t>
            </a:r>
          </a:p>
        </p:txBody>
      </p:sp>
      <p:sp>
        <p:nvSpPr>
          <p:cNvPr id="4" name="Footer Placeholder 3">
            <a:extLst>
              <a:ext uri="{FF2B5EF4-FFF2-40B4-BE49-F238E27FC236}">
                <a16:creationId xmlns:a16="http://schemas.microsoft.com/office/drawing/2014/main" id="{520FFEA3-25EE-B8B4-79D1-D7207EDEBCC6}"/>
              </a:ext>
            </a:extLst>
          </p:cNvPr>
          <p:cNvSpPr>
            <a:spLocks noGrp="1"/>
          </p:cNvSpPr>
          <p:nvPr>
            <p:ph type="ftr" sz="quarter" idx="13"/>
          </p:nvPr>
        </p:nvSpPr>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Any-grade TEAEs reported in ≥15% of patients; grade ≥3 TEAEs reported in ≥5% of patients in the pooled </a:t>
            </a:r>
            <a:r>
              <a:rPr lang="en-US" err="1">
                <a:solidFill>
                  <a:srgbClr val="4E4F4E"/>
                </a:solidFill>
                <a:cs typeface="Arial" panose="020B0604020202020204" pitchFamily="34" charset="0"/>
              </a:rPr>
              <a:t>zanubrutinib</a:t>
            </a:r>
            <a:r>
              <a:rPr lang="en-US">
                <a:solidFill>
                  <a:srgbClr val="4E4F4E"/>
                </a:solidFill>
                <a:cs typeface="Arial" panose="020B0604020202020204" pitchFamily="34" charset="0"/>
              </a:rPr>
              <a:t> population (N=1550). </a:t>
            </a:r>
          </a:p>
          <a:p>
            <a:r>
              <a:rPr lang="en-US" b="1">
                <a:solidFill>
                  <a:srgbClr val="4E4F4E"/>
                </a:solidFill>
                <a:cs typeface="Arial" panose="020B0604020202020204" pitchFamily="34" charset="0"/>
              </a:rPr>
              <a:t>AE</a:t>
            </a:r>
            <a:r>
              <a:rPr lang="en-US">
                <a:solidFill>
                  <a:srgbClr val="4E4F4E"/>
                </a:solidFill>
                <a:cs typeface="Arial" panose="020B0604020202020204" pitchFamily="34" charset="0"/>
              </a:rPr>
              <a:t>, adverse event; </a:t>
            </a:r>
            <a:r>
              <a:rPr lang="en-US" b="1">
                <a:solidFill>
                  <a:srgbClr val="4E4F4E"/>
                </a:solidFill>
                <a:cs typeface="Arial" panose="020B0604020202020204" pitchFamily="34" charset="0"/>
              </a:rPr>
              <a:t>TEAE</a:t>
            </a:r>
            <a:r>
              <a:rPr lang="en-US">
                <a:solidFill>
                  <a:srgbClr val="4E4F4E"/>
                </a:solidFill>
                <a:cs typeface="Arial" panose="020B0604020202020204" pitchFamily="34" charset="0"/>
              </a:rPr>
              <a:t>, treatment-emergent adverse event. </a:t>
            </a:r>
          </a:p>
          <a:p>
            <a:r>
              <a:rPr lang="en-US" b="1">
                <a:solidFill>
                  <a:srgbClr val="4E4F4E"/>
                </a:solidFill>
                <a:cs typeface="Arial" panose="020B0604020202020204" pitchFamily="34" charset="0"/>
              </a:rPr>
              <a:t>Brown JR, et al. Abstract P631 presented at EHA2023.</a:t>
            </a:r>
            <a:endParaRPr lang="en-GB"/>
          </a:p>
        </p:txBody>
      </p:sp>
      <p:graphicFrame>
        <p:nvGraphicFramePr>
          <p:cNvPr id="9" name="Diagramm 8">
            <a:extLst>
              <a:ext uri="{FF2B5EF4-FFF2-40B4-BE49-F238E27FC236}">
                <a16:creationId xmlns:a16="http://schemas.microsoft.com/office/drawing/2014/main" id="{1AE11347-232B-F873-4DBA-8D2D2ED68890}"/>
              </a:ext>
            </a:extLst>
          </p:cNvPr>
          <p:cNvGraphicFramePr/>
          <p:nvPr>
            <p:extLst>
              <p:ext uri="{D42A27DB-BD31-4B8C-83A1-F6EECF244321}">
                <p14:modId xmlns:p14="http://schemas.microsoft.com/office/powerpoint/2010/main" val="1712847211"/>
              </p:ext>
            </p:extLst>
          </p:nvPr>
        </p:nvGraphicFramePr>
        <p:xfrm>
          <a:off x="302150" y="1855788"/>
          <a:ext cx="8818038" cy="415899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4">
            <a:extLst>
              <a:ext uri="{FF2B5EF4-FFF2-40B4-BE49-F238E27FC236}">
                <a16:creationId xmlns:a16="http://schemas.microsoft.com/office/drawing/2014/main" id="{6CE25D5E-9539-1153-77E8-F77890D96E95}"/>
              </a:ext>
            </a:extLst>
          </p:cNvPr>
          <p:cNvSpPr txBox="1"/>
          <p:nvPr/>
        </p:nvSpPr>
        <p:spPr>
          <a:xfrm>
            <a:off x="4749592" y="5665725"/>
            <a:ext cx="1236154" cy="307777"/>
          </a:xfrm>
          <a:prstGeom prst="rect">
            <a:avLst/>
          </a:prstGeom>
          <a:noFill/>
          <a:ln>
            <a:noFill/>
          </a:ln>
        </p:spPr>
        <p:txBody>
          <a:bodyPr wrap="square">
            <a:spAutoFit/>
          </a:bodyPr>
          <a:lstStyle/>
          <a:p>
            <a:pPr algn="ctr">
              <a:buClr>
                <a:schemeClr val="accent2"/>
              </a:buClr>
            </a:pPr>
            <a:r>
              <a:rPr lang="en-GB" sz="1400" b="1">
                <a:effectLst/>
              </a:rPr>
              <a:t>Patients, %</a:t>
            </a:r>
          </a:p>
        </p:txBody>
      </p:sp>
      <p:sp>
        <p:nvSpPr>
          <p:cNvPr id="23" name="Rechteck 22">
            <a:extLst>
              <a:ext uri="{FF2B5EF4-FFF2-40B4-BE49-F238E27FC236}">
                <a16:creationId xmlns:a16="http://schemas.microsoft.com/office/drawing/2014/main" id="{DC406905-16BC-FADE-B25F-32959582E71A}"/>
              </a:ext>
            </a:extLst>
          </p:cNvPr>
          <p:cNvSpPr/>
          <p:nvPr/>
        </p:nvSpPr>
        <p:spPr>
          <a:xfrm>
            <a:off x="7689678" y="2100388"/>
            <a:ext cx="914400" cy="2110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solidFill>
                  <a:schemeClr val="tx1"/>
                </a:solidFill>
              </a:rPr>
              <a:t>29.7</a:t>
            </a:r>
          </a:p>
        </p:txBody>
      </p:sp>
      <p:sp>
        <p:nvSpPr>
          <p:cNvPr id="24" name="Rechteck 23">
            <a:extLst>
              <a:ext uri="{FF2B5EF4-FFF2-40B4-BE49-F238E27FC236}">
                <a16:creationId xmlns:a16="http://schemas.microsoft.com/office/drawing/2014/main" id="{7EEFFB48-CC2E-831B-A269-51D941C19B90}"/>
              </a:ext>
            </a:extLst>
          </p:cNvPr>
          <p:cNvSpPr/>
          <p:nvPr/>
        </p:nvSpPr>
        <p:spPr>
          <a:xfrm>
            <a:off x="5947709" y="2519694"/>
            <a:ext cx="914400" cy="2110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solidFill>
                  <a:schemeClr val="tx1"/>
                </a:solidFill>
              </a:rPr>
              <a:t>21.1</a:t>
            </a:r>
          </a:p>
        </p:txBody>
      </p:sp>
      <p:sp>
        <p:nvSpPr>
          <p:cNvPr id="25" name="Rechteck 24">
            <a:extLst>
              <a:ext uri="{FF2B5EF4-FFF2-40B4-BE49-F238E27FC236}">
                <a16:creationId xmlns:a16="http://schemas.microsoft.com/office/drawing/2014/main" id="{C6F5F0B2-F6B9-3BFF-ADD2-AEE02CB3CF25}"/>
              </a:ext>
            </a:extLst>
          </p:cNvPr>
          <p:cNvSpPr/>
          <p:nvPr/>
        </p:nvSpPr>
        <p:spPr>
          <a:xfrm>
            <a:off x="5614222" y="2939000"/>
            <a:ext cx="914400" cy="2110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solidFill>
                  <a:schemeClr val="tx1"/>
                </a:solidFill>
              </a:rPr>
              <a:t>19.5</a:t>
            </a:r>
          </a:p>
        </p:txBody>
      </p:sp>
      <p:sp>
        <p:nvSpPr>
          <p:cNvPr id="26" name="Rechteck 25">
            <a:extLst>
              <a:ext uri="{FF2B5EF4-FFF2-40B4-BE49-F238E27FC236}">
                <a16:creationId xmlns:a16="http://schemas.microsoft.com/office/drawing/2014/main" id="{51C77939-EF24-E94F-59D4-273D6ECC91A6}"/>
              </a:ext>
            </a:extLst>
          </p:cNvPr>
          <p:cNvSpPr/>
          <p:nvPr/>
        </p:nvSpPr>
        <p:spPr>
          <a:xfrm>
            <a:off x="5312486" y="3358306"/>
            <a:ext cx="914400" cy="2110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solidFill>
                  <a:schemeClr val="tx1"/>
                </a:solidFill>
              </a:rPr>
              <a:t>18.1</a:t>
            </a:r>
          </a:p>
        </p:txBody>
      </p:sp>
      <p:sp>
        <p:nvSpPr>
          <p:cNvPr id="27" name="Rechteck 26">
            <a:extLst>
              <a:ext uri="{FF2B5EF4-FFF2-40B4-BE49-F238E27FC236}">
                <a16:creationId xmlns:a16="http://schemas.microsoft.com/office/drawing/2014/main" id="{18E646B5-0361-2FA0-CD0F-D96089A1BB6B}"/>
              </a:ext>
            </a:extLst>
          </p:cNvPr>
          <p:cNvSpPr/>
          <p:nvPr/>
        </p:nvSpPr>
        <p:spPr>
          <a:xfrm>
            <a:off x="4991700" y="3777612"/>
            <a:ext cx="914400" cy="2110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solidFill>
                  <a:schemeClr val="tx1"/>
                </a:solidFill>
              </a:rPr>
              <a:t>16.6</a:t>
            </a:r>
          </a:p>
        </p:txBody>
      </p:sp>
      <p:sp>
        <p:nvSpPr>
          <p:cNvPr id="28" name="Rechteck 27">
            <a:extLst>
              <a:ext uri="{FF2B5EF4-FFF2-40B4-BE49-F238E27FC236}">
                <a16:creationId xmlns:a16="http://schemas.microsoft.com/office/drawing/2014/main" id="{9E580B72-566B-65A8-CE41-E0B64CB9695B}"/>
              </a:ext>
            </a:extLst>
          </p:cNvPr>
          <p:cNvSpPr/>
          <p:nvPr/>
        </p:nvSpPr>
        <p:spPr>
          <a:xfrm>
            <a:off x="4871842" y="4196918"/>
            <a:ext cx="914400" cy="2110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solidFill>
                  <a:schemeClr val="tx1"/>
                </a:solidFill>
              </a:rPr>
              <a:t>15.6</a:t>
            </a:r>
          </a:p>
        </p:txBody>
      </p:sp>
      <p:sp>
        <p:nvSpPr>
          <p:cNvPr id="29" name="Rechteck 28">
            <a:extLst>
              <a:ext uri="{FF2B5EF4-FFF2-40B4-BE49-F238E27FC236}">
                <a16:creationId xmlns:a16="http://schemas.microsoft.com/office/drawing/2014/main" id="{826240AE-D65B-D2F0-3CEA-E0CBD5AB5935}"/>
              </a:ext>
            </a:extLst>
          </p:cNvPr>
          <p:cNvSpPr/>
          <p:nvPr/>
        </p:nvSpPr>
        <p:spPr>
          <a:xfrm>
            <a:off x="4655830" y="4616224"/>
            <a:ext cx="914400" cy="2110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solidFill>
                  <a:schemeClr val="tx1"/>
                </a:solidFill>
              </a:rPr>
              <a:t>15.0</a:t>
            </a:r>
          </a:p>
        </p:txBody>
      </p:sp>
      <p:sp>
        <p:nvSpPr>
          <p:cNvPr id="30" name="Rechteck 29">
            <a:extLst>
              <a:ext uri="{FF2B5EF4-FFF2-40B4-BE49-F238E27FC236}">
                <a16:creationId xmlns:a16="http://schemas.microsoft.com/office/drawing/2014/main" id="{13AD6272-13E3-6FDC-A79E-928A832402CB}"/>
              </a:ext>
            </a:extLst>
          </p:cNvPr>
          <p:cNvSpPr/>
          <p:nvPr/>
        </p:nvSpPr>
        <p:spPr>
          <a:xfrm>
            <a:off x="4570104" y="5035532"/>
            <a:ext cx="914400" cy="2110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solidFill>
                  <a:schemeClr val="tx1"/>
                </a:solidFill>
              </a:rPr>
              <a:t>14.5</a:t>
            </a:r>
          </a:p>
        </p:txBody>
      </p:sp>
      <p:sp>
        <p:nvSpPr>
          <p:cNvPr id="6" name="TextBox 8">
            <a:extLst>
              <a:ext uri="{FF2B5EF4-FFF2-40B4-BE49-F238E27FC236}">
                <a16:creationId xmlns:a16="http://schemas.microsoft.com/office/drawing/2014/main" id="{1878602E-04FB-C2AC-7EAF-26929C8BB28C}"/>
              </a:ext>
            </a:extLst>
          </p:cNvPr>
          <p:cNvSpPr txBox="1"/>
          <p:nvPr/>
        </p:nvSpPr>
        <p:spPr>
          <a:xfrm>
            <a:off x="9120188" y="1666800"/>
            <a:ext cx="2663825" cy="4380480"/>
          </a:xfrm>
          <a:prstGeom prst="rect">
            <a:avLst/>
          </a:prstGeom>
          <a:solidFill>
            <a:schemeClr val="bg2"/>
          </a:solidFill>
        </p:spPr>
        <p:txBody>
          <a:bodyPr wrap="square" lIns="144000" tIns="108000" rIns="72000" bIns="108000" rtlCol="0">
            <a:noAutofit/>
          </a:bodyPr>
          <a:lstStyle/>
          <a:p>
            <a:pPr marL="187200" indent="-187200">
              <a:spcAft>
                <a:spcPts val="600"/>
              </a:spcAft>
              <a:buClr>
                <a:schemeClr val="accent2"/>
              </a:buClr>
              <a:buFont typeface="Arial" panose="020B0604020202020204" pitchFamily="34" charset="0"/>
              <a:buChar char="•"/>
            </a:pPr>
            <a:r>
              <a:rPr lang="en-GB" sz="1200">
                <a:effectLst/>
              </a:rPr>
              <a:t>The most common nonhematologic TEAEs in patients who received </a:t>
            </a:r>
            <a:r>
              <a:rPr lang="en-GB" sz="1200" err="1">
                <a:effectLst/>
              </a:rPr>
              <a:t>zanubrutinib</a:t>
            </a:r>
            <a:r>
              <a:rPr lang="en-GB" sz="1200">
                <a:effectLst/>
              </a:rPr>
              <a:t> were upper respiratory tract infection and </a:t>
            </a:r>
            <a:r>
              <a:rPr lang="en-GB" sz="1200" err="1">
                <a:effectLst/>
              </a:rPr>
              <a:t>diarrhea</a:t>
            </a:r>
            <a:endParaRPr lang="en-GB" sz="1200">
              <a:effectLst/>
            </a:endParaRPr>
          </a:p>
          <a:p>
            <a:pPr marL="187200" indent="-187200">
              <a:spcAft>
                <a:spcPts val="600"/>
              </a:spcAft>
              <a:buClr>
                <a:schemeClr val="accent2"/>
              </a:buClr>
              <a:buFont typeface="Arial" panose="020B0604020202020204" pitchFamily="34" charset="0"/>
              <a:buChar char="•"/>
            </a:pPr>
            <a:r>
              <a:rPr lang="en-GB" sz="1200">
                <a:effectLst/>
              </a:rPr>
              <a:t>No grade ≥3 TEAEs occurred in &gt;10% of patients; the most common grade ≥3 TEAEs were pneumonia (8.4%) and hypertension (8.1%)</a:t>
            </a:r>
          </a:p>
          <a:p>
            <a:pPr marL="187200" indent="-187200">
              <a:spcAft>
                <a:spcPts val="600"/>
              </a:spcAft>
              <a:buClr>
                <a:schemeClr val="accent2"/>
              </a:buClr>
              <a:buFont typeface="Arial" panose="020B0604020202020204" pitchFamily="34" charset="0"/>
              <a:buChar char="•"/>
            </a:pPr>
            <a:r>
              <a:rPr lang="en-GB" sz="1200">
                <a:effectLst/>
              </a:rPr>
              <a:t>Serious AEs occurred in </a:t>
            </a:r>
            <a:br>
              <a:rPr lang="en-GB" sz="1200">
                <a:effectLst/>
              </a:rPr>
            </a:br>
            <a:r>
              <a:rPr lang="en-GB" sz="1200">
                <a:effectLst/>
              </a:rPr>
              <a:t>49.2% of patients who received </a:t>
            </a:r>
            <a:r>
              <a:rPr lang="en-GB" sz="1200" err="1">
                <a:effectLst/>
              </a:rPr>
              <a:t>zanubrutinib</a:t>
            </a:r>
            <a:endParaRPr lang="en-GB" sz="1200">
              <a:effectLst/>
            </a:endParaRPr>
          </a:p>
          <a:p>
            <a:pPr marL="187200" indent="-187200">
              <a:spcAft>
                <a:spcPts val="600"/>
              </a:spcAft>
              <a:buClr>
                <a:schemeClr val="accent2"/>
              </a:buClr>
              <a:buFont typeface="Arial" panose="020B0604020202020204" pitchFamily="34" charset="0"/>
              <a:buChar char="•"/>
            </a:pPr>
            <a:r>
              <a:rPr lang="en-GB" sz="1200">
                <a:effectLst/>
              </a:rPr>
              <a:t>The only serious AE in ≥5% of patients in the pooled </a:t>
            </a:r>
            <a:r>
              <a:rPr lang="en-GB" sz="1200" err="1">
                <a:effectLst/>
              </a:rPr>
              <a:t>zanubrutinib</a:t>
            </a:r>
            <a:r>
              <a:rPr lang="en-GB" sz="1200">
                <a:effectLst/>
              </a:rPr>
              <a:t> population was pneumonia (8.2%)</a:t>
            </a:r>
          </a:p>
          <a:p>
            <a:pPr marL="187200" indent="-187200">
              <a:spcAft>
                <a:spcPts val="600"/>
              </a:spcAft>
              <a:buClr>
                <a:schemeClr val="accent2"/>
              </a:buClr>
              <a:buFont typeface="Arial" panose="020B0604020202020204" pitchFamily="34" charset="0"/>
              <a:buChar char="•"/>
            </a:pPr>
            <a:endParaRPr lang="en-GB" sz="1200">
              <a:effectLst/>
            </a:endParaRPr>
          </a:p>
        </p:txBody>
      </p:sp>
      <p:sp>
        <p:nvSpPr>
          <p:cNvPr id="12" name="Textplatzhalter 11">
            <a:extLst>
              <a:ext uri="{FF2B5EF4-FFF2-40B4-BE49-F238E27FC236}">
                <a16:creationId xmlns:a16="http://schemas.microsoft.com/office/drawing/2014/main" id="{658824C4-7EA6-F22B-4B0E-55B5943AF74C}"/>
              </a:ext>
            </a:extLst>
          </p:cNvPr>
          <p:cNvSpPr>
            <a:spLocks noGrp="1"/>
          </p:cNvSpPr>
          <p:nvPr>
            <p:ph type="body" sz="quarter" idx="12"/>
          </p:nvPr>
        </p:nvSpPr>
        <p:spPr/>
        <p:txBody>
          <a:bodyPr/>
          <a:lstStyle/>
          <a:p>
            <a:r>
              <a:rPr lang="en-GB"/>
              <a:t>Most common nonhematologic TEAEs with </a:t>
            </a:r>
            <a:r>
              <a:rPr lang="en-GB" err="1"/>
              <a:t>zanubrutinib</a:t>
            </a:r>
            <a:r>
              <a:rPr lang="en-GB" baseline="30000" err="1"/>
              <a:t>a</a:t>
            </a:r>
            <a:endParaRPr lang="en-GB" baseline="30000"/>
          </a:p>
        </p:txBody>
      </p:sp>
      <p:pic>
        <p:nvPicPr>
          <p:cNvPr id="2" name="Grafik 4" descr="Ein Bild, das Text, Screenshot, Zahl, Software enthält.&#10;&#10;Beschreibung automatisch generiert.">
            <a:extLst>
              <a:ext uri="{FF2B5EF4-FFF2-40B4-BE49-F238E27FC236}">
                <a16:creationId xmlns:a16="http://schemas.microsoft.com/office/drawing/2014/main" id="{2AB770B8-3E7A-C54B-0938-FED9F65CB5EC}"/>
              </a:ext>
            </a:extLst>
          </p:cNvPr>
          <p:cNvPicPr>
            <a:picLocks noChangeAspect="1"/>
          </p:cNvPicPr>
          <p:nvPr/>
        </p:nvPicPr>
        <p:blipFill>
          <a:blip r:embed="rId3"/>
          <a:stretch>
            <a:fillRect/>
          </a:stretch>
        </p:blipFill>
        <p:spPr>
          <a:xfrm>
            <a:off x="1745673" y="-115853"/>
            <a:ext cx="6853381" cy="3949342"/>
          </a:xfrm>
          <a:prstGeom prst="rect">
            <a:avLst/>
          </a:prstGeom>
        </p:spPr>
      </p:pic>
    </p:spTree>
    <p:extLst>
      <p:ext uri="{BB962C8B-B14F-4D97-AF65-F5344CB8AC3E}">
        <p14:creationId xmlns:p14="http://schemas.microsoft.com/office/powerpoint/2010/main" val="170409244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CCF79BA-2AE2-97E4-006E-2AAA3B24A2D5}"/>
              </a:ext>
            </a:extLst>
          </p:cNvPr>
          <p:cNvSpPr>
            <a:spLocks noGrp="1"/>
          </p:cNvSpPr>
          <p:nvPr>
            <p:ph type="body" sz="quarter" idx="12"/>
          </p:nvPr>
        </p:nvSpPr>
        <p:spPr/>
        <p:txBody>
          <a:bodyPr/>
          <a:lstStyle/>
          <a:p>
            <a:r>
              <a:rPr lang="en-US"/>
              <a:t>Cardiovascular EAIRs </a:t>
            </a:r>
          </a:p>
        </p:txBody>
      </p:sp>
      <p:sp>
        <p:nvSpPr>
          <p:cNvPr id="4" name="Footer Placeholder 3">
            <a:extLst>
              <a:ext uri="{FF2B5EF4-FFF2-40B4-BE49-F238E27FC236}">
                <a16:creationId xmlns:a16="http://schemas.microsoft.com/office/drawing/2014/main" id="{CF6487EE-0DF6-FB79-92C4-9264D2F7B49A}"/>
              </a:ext>
            </a:extLst>
          </p:cNvPr>
          <p:cNvSpPr>
            <a:spLocks noGrp="1"/>
          </p:cNvSpPr>
          <p:nvPr>
            <p:ph type="ftr" sz="quarter" idx="13"/>
          </p:nvPr>
        </p:nvSpPr>
        <p:spPr>
          <a:xfrm>
            <a:off x="407989" y="6118293"/>
            <a:ext cx="8532812" cy="550795"/>
          </a:xfrm>
        </p:spPr>
        <p:txBody>
          <a:bodyPr/>
          <a:lstStyle/>
          <a:p>
            <a:r>
              <a:rPr lang="en-GB" baseline="30000"/>
              <a:t>a</a:t>
            </a:r>
            <a:r>
              <a:rPr lang="en-GB"/>
              <a:t> The EAIR for hypertension is 0.48 persons per 100 person-months in the subset of patients (n=1226) that excluded patients from ALPINE. </a:t>
            </a:r>
            <a:br>
              <a:rPr lang="en-GB"/>
            </a:br>
            <a:r>
              <a:rPr lang="en-GB" baseline="30000"/>
              <a:t>b</a:t>
            </a:r>
            <a:r>
              <a:rPr lang="en-GB"/>
              <a:t> Zanubrutinib was compared head-to-head with ibrutinib in the Phase 3 ASPEN (cohort 1) and ALPINE trials. </a:t>
            </a:r>
          </a:p>
          <a:p>
            <a:r>
              <a:rPr lang="en-US" b="1">
                <a:solidFill>
                  <a:srgbClr val="4E4F4E"/>
                </a:solidFill>
                <a:cs typeface="Arial" panose="020B0604020202020204" pitchFamily="34" charset="0"/>
              </a:rPr>
              <a:t>AESI</a:t>
            </a:r>
            <a:r>
              <a:rPr lang="en-US">
                <a:solidFill>
                  <a:srgbClr val="4E4F4E"/>
                </a:solidFill>
                <a:cs typeface="Arial" panose="020B0604020202020204" pitchFamily="34" charset="0"/>
              </a:rPr>
              <a:t>, adverse event of special interest; </a:t>
            </a:r>
            <a:r>
              <a:rPr lang="en-GB" b="1"/>
              <a:t>EAIR</a:t>
            </a:r>
            <a:r>
              <a:rPr lang="en-GB"/>
              <a:t>, exposure-adjusted incidence rate.</a:t>
            </a:r>
          </a:p>
          <a:p>
            <a:r>
              <a:rPr lang="en-US" b="1">
                <a:solidFill>
                  <a:srgbClr val="4E4F4E"/>
                </a:solidFill>
                <a:cs typeface="Arial" panose="020B0604020202020204" pitchFamily="34" charset="0"/>
              </a:rPr>
              <a:t>Brown JR, et al. Abstract P631 presented at EHA2023.</a:t>
            </a:r>
            <a:endParaRPr lang="en-GB"/>
          </a:p>
        </p:txBody>
      </p:sp>
      <p:sp>
        <p:nvSpPr>
          <p:cNvPr id="9" name="Text Placeholder 8">
            <a:extLst>
              <a:ext uri="{FF2B5EF4-FFF2-40B4-BE49-F238E27FC236}">
                <a16:creationId xmlns:a16="http://schemas.microsoft.com/office/drawing/2014/main" id="{85866EE2-B20A-C87B-7329-277191B14BB0}"/>
              </a:ext>
            </a:extLst>
          </p:cNvPr>
          <p:cNvSpPr>
            <a:spLocks noGrp="1"/>
          </p:cNvSpPr>
          <p:nvPr>
            <p:ph type="body" sz="quarter" idx="14"/>
          </p:nvPr>
        </p:nvSpPr>
        <p:spPr/>
        <p:txBody>
          <a:bodyPr/>
          <a:lstStyle/>
          <a:p>
            <a:r>
              <a:rPr lang="en-US" err="1"/>
              <a:t>Noncardiovascular</a:t>
            </a:r>
            <a:r>
              <a:rPr lang="en-US"/>
              <a:t> EAIRs </a:t>
            </a:r>
          </a:p>
        </p:txBody>
      </p:sp>
      <p:sp>
        <p:nvSpPr>
          <p:cNvPr id="18" name="TextBox 17">
            <a:extLst>
              <a:ext uri="{FF2B5EF4-FFF2-40B4-BE49-F238E27FC236}">
                <a16:creationId xmlns:a16="http://schemas.microsoft.com/office/drawing/2014/main" id="{F21761AC-808E-7FF0-D6AC-E29DE9BC0419}"/>
              </a:ext>
            </a:extLst>
          </p:cNvPr>
          <p:cNvSpPr txBox="1"/>
          <p:nvPr/>
        </p:nvSpPr>
        <p:spPr>
          <a:xfrm>
            <a:off x="416533" y="4211750"/>
            <a:ext cx="5571290" cy="1849325"/>
          </a:xfrm>
          <a:prstGeom prst="rect">
            <a:avLst/>
          </a:prstGeom>
          <a:solidFill>
            <a:schemeClr val="bg2"/>
          </a:solidFill>
        </p:spPr>
        <p:txBody>
          <a:bodyPr wrap="square" lIns="144000" tIns="108000" bIns="108000" rtlCol="0">
            <a:spAutoFit/>
          </a:bodyPr>
          <a:lstStyle/>
          <a:p>
            <a:pPr marL="171450" indent="-171450">
              <a:spcAft>
                <a:spcPts val="600"/>
              </a:spcAft>
              <a:buClr>
                <a:schemeClr val="accent2"/>
              </a:buClr>
              <a:buFont typeface="Arial" panose="020B0604020202020204" pitchFamily="34" charset="0"/>
              <a:buChar char="•"/>
            </a:pPr>
            <a:r>
              <a:rPr lang="en-US" sz="1200"/>
              <a:t>EAIRs of AESIs, including infections, with </a:t>
            </a:r>
            <a:r>
              <a:rPr lang="en-US" sz="1200" err="1"/>
              <a:t>zanubrutinib</a:t>
            </a:r>
            <a:r>
              <a:rPr lang="en-US" sz="1200"/>
              <a:t> were numerically lower than with ibrutinib in head-to-head comparisons of the ASPEN/ALPINE study populations, except for neutropenia</a:t>
            </a:r>
          </a:p>
          <a:p>
            <a:pPr marL="357188" lvl="1" indent="-176213">
              <a:spcAft>
                <a:spcPts val="600"/>
              </a:spcAft>
              <a:buClr>
                <a:schemeClr val="accent2"/>
              </a:buClr>
              <a:buFont typeface="Arial" panose="020B0604020202020204" pitchFamily="34" charset="0"/>
              <a:buChar char="•"/>
            </a:pPr>
            <a:r>
              <a:rPr lang="en-US" sz="1200"/>
              <a:t>EAIRs of atrial fibrillation and infections were significantly lower with </a:t>
            </a:r>
            <a:r>
              <a:rPr lang="en-US" sz="1200" err="1"/>
              <a:t>zanubrutinib</a:t>
            </a:r>
            <a:r>
              <a:rPr lang="en-US" sz="1200"/>
              <a:t> vs ibrutinib (P&lt;.0001 and P=.0098, respectively)</a:t>
            </a:r>
          </a:p>
          <a:p>
            <a:pPr marL="357188" lvl="1" indent="-176213">
              <a:spcAft>
                <a:spcPts val="600"/>
              </a:spcAft>
              <a:buClr>
                <a:schemeClr val="accent2"/>
              </a:buClr>
              <a:buFont typeface="Arial" panose="020B0604020202020204" pitchFamily="34" charset="0"/>
              <a:buChar char="•"/>
            </a:pPr>
            <a:r>
              <a:rPr lang="en-US" sz="1200"/>
              <a:t>With the exception of ALPINE, EAIRs for hypertension with </a:t>
            </a:r>
            <a:r>
              <a:rPr lang="en-US" sz="1200" err="1"/>
              <a:t>zanubrutinib</a:t>
            </a:r>
            <a:r>
              <a:rPr lang="en-US" sz="1200"/>
              <a:t> were low (pooled EAIR &lt;0.5 persons per 100 person-months) and consistent across studies</a:t>
            </a:r>
          </a:p>
        </p:txBody>
      </p:sp>
      <p:cxnSp>
        <p:nvCxnSpPr>
          <p:cNvPr id="7" name="Gerader Verbinder 6">
            <a:extLst>
              <a:ext uri="{FF2B5EF4-FFF2-40B4-BE49-F238E27FC236}">
                <a16:creationId xmlns:a16="http://schemas.microsoft.com/office/drawing/2014/main" id="{4DBF59BB-F845-903A-4503-64BEB24A4045}"/>
              </a:ext>
            </a:extLst>
          </p:cNvPr>
          <p:cNvCxnSpPr>
            <a:cxnSpLocks/>
          </p:cNvCxnSpPr>
          <p:nvPr/>
        </p:nvCxnSpPr>
        <p:spPr>
          <a:xfrm>
            <a:off x="1351590" y="3248355"/>
            <a:ext cx="428382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806A0B78-513A-9643-13C4-E73EFD5A2EAF}"/>
              </a:ext>
            </a:extLst>
          </p:cNvPr>
          <p:cNvCxnSpPr>
            <a:cxnSpLocks/>
          </p:cNvCxnSpPr>
          <p:nvPr/>
        </p:nvCxnSpPr>
        <p:spPr>
          <a:xfrm>
            <a:off x="5572753" y="3248355"/>
            <a:ext cx="0" cy="63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 name="Gruppieren 102">
            <a:extLst>
              <a:ext uri="{FF2B5EF4-FFF2-40B4-BE49-F238E27FC236}">
                <a16:creationId xmlns:a16="http://schemas.microsoft.com/office/drawing/2014/main" id="{05F3676B-C13C-DE45-7237-A649CA99623D}"/>
              </a:ext>
            </a:extLst>
          </p:cNvPr>
          <p:cNvGrpSpPr/>
          <p:nvPr/>
        </p:nvGrpSpPr>
        <p:grpSpPr>
          <a:xfrm>
            <a:off x="2046879" y="3257425"/>
            <a:ext cx="2825781" cy="63136"/>
            <a:chOff x="1782726" y="3447082"/>
            <a:chExt cx="2825781" cy="63136"/>
          </a:xfrm>
        </p:grpSpPr>
        <p:cxnSp>
          <p:nvCxnSpPr>
            <p:cNvPr id="30" name="Gerader Verbinder 29">
              <a:extLst>
                <a:ext uri="{FF2B5EF4-FFF2-40B4-BE49-F238E27FC236}">
                  <a16:creationId xmlns:a16="http://schemas.microsoft.com/office/drawing/2014/main" id="{CD1D03C6-6097-495F-0B73-DFCCF85DC5C9}"/>
                </a:ext>
              </a:extLst>
            </p:cNvPr>
            <p:cNvCxnSpPr>
              <a:cxnSpLocks/>
            </p:cNvCxnSpPr>
            <p:nvPr/>
          </p:nvCxnSpPr>
          <p:spPr>
            <a:xfrm>
              <a:off x="4608507" y="3447082"/>
              <a:ext cx="0" cy="63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315B5AA8-880D-ADE1-D4A4-641936690FDB}"/>
                </a:ext>
              </a:extLst>
            </p:cNvPr>
            <p:cNvCxnSpPr>
              <a:cxnSpLocks/>
            </p:cNvCxnSpPr>
            <p:nvPr/>
          </p:nvCxnSpPr>
          <p:spPr>
            <a:xfrm>
              <a:off x="3906031" y="3447082"/>
              <a:ext cx="0" cy="63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D9DB7CF7-D262-BC85-D858-820B7AF5411C}"/>
                </a:ext>
              </a:extLst>
            </p:cNvPr>
            <p:cNvCxnSpPr>
              <a:cxnSpLocks/>
            </p:cNvCxnSpPr>
            <p:nvPr/>
          </p:nvCxnSpPr>
          <p:spPr>
            <a:xfrm>
              <a:off x="3192431" y="3447082"/>
              <a:ext cx="0" cy="63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5F70A463-FFE3-4323-8BA8-57790D11B5C3}"/>
                </a:ext>
              </a:extLst>
            </p:cNvPr>
            <p:cNvCxnSpPr>
              <a:cxnSpLocks/>
            </p:cNvCxnSpPr>
            <p:nvPr/>
          </p:nvCxnSpPr>
          <p:spPr>
            <a:xfrm>
              <a:off x="2499482" y="3447082"/>
              <a:ext cx="0" cy="63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A2FF35E3-5DA5-E655-C1ED-816B0659A574}"/>
                </a:ext>
              </a:extLst>
            </p:cNvPr>
            <p:cNvCxnSpPr>
              <a:cxnSpLocks/>
            </p:cNvCxnSpPr>
            <p:nvPr/>
          </p:nvCxnSpPr>
          <p:spPr>
            <a:xfrm>
              <a:off x="1782726" y="3447082"/>
              <a:ext cx="0" cy="63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Rechteck 35">
            <a:extLst>
              <a:ext uri="{FF2B5EF4-FFF2-40B4-BE49-F238E27FC236}">
                <a16:creationId xmlns:a16="http://schemas.microsoft.com/office/drawing/2014/main" id="{B062213C-DCCE-0472-8D33-C72A6EAB6DEF}"/>
              </a:ext>
            </a:extLst>
          </p:cNvPr>
          <p:cNvSpPr/>
          <p:nvPr/>
        </p:nvSpPr>
        <p:spPr>
          <a:xfrm>
            <a:off x="1346832" y="2115239"/>
            <a:ext cx="2013010" cy="110703"/>
          </a:xfrm>
          <a:prstGeom prst="rect">
            <a:avLst/>
          </a:prstGeom>
          <a:solidFill>
            <a:srgbClr val="002A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1D89144B-83D3-5C09-5731-00566CFA5232}"/>
              </a:ext>
            </a:extLst>
          </p:cNvPr>
          <p:cNvSpPr/>
          <p:nvPr/>
        </p:nvSpPr>
        <p:spPr>
          <a:xfrm>
            <a:off x="1346828" y="2263720"/>
            <a:ext cx="2896393" cy="11070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68FB0C56-695E-28AF-4976-AA283B7FB304}"/>
              </a:ext>
            </a:extLst>
          </p:cNvPr>
          <p:cNvSpPr/>
          <p:nvPr/>
        </p:nvSpPr>
        <p:spPr>
          <a:xfrm>
            <a:off x="1346827" y="2374423"/>
            <a:ext cx="3808411" cy="1107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2D86CB5B-1982-16D1-20F7-E158BF5630CC}"/>
              </a:ext>
            </a:extLst>
          </p:cNvPr>
          <p:cNvSpPr/>
          <p:nvPr/>
        </p:nvSpPr>
        <p:spPr>
          <a:xfrm>
            <a:off x="1346829" y="2755967"/>
            <a:ext cx="536574" cy="110703"/>
          </a:xfrm>
          <a:prstGeom prst="rect">
            <a:avLst/>
          </a:prstGeom>
          <a:solidFill>
            <a:srgbClr val="002A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9E979810-8023-B4F1-5D95-B7EE0B2E33B3}"/>
              </a:ext>
            </a:extLst>
          </p:cNvPr>
          <p:cNvSpPr/>
          <p:nvPr/>
        </p:nvSpPr>
        <p:spPr>
          <a:xfrm>
            <a:off x="1353956" y="2904731"/>
            <a:ext cx="702466" cy="11070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0D6433D4-4BFA-E299-FD78-36B2561646D3}"/>
              </a:ext>
            </a:extLst>
          </p:cNvPr>
          <p:cNvSpPr/>
          <p:nvPr/>
        </p:nvSpPr>
        <p:spPr>
          <a:xfrm>
            <a:off x="1353955" y="3012671"/>
            <a:ext cx="2251091" cy="1107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6BA2F0FF-7F76-62F3-5A93-852FE84AEDFD}"/>
              </a:ext>
            </a:extLst>
          </p:cNvPr>
          <p:cNvCxnSpPr>
            <a:cxnSpLocks/>
          </p:cNvCxnSpPr>
          <p:nvPr/>
        </p:nvCxnSpPr>
        <p:spPr>
          <a:xfrm flipV="1">
            <a:off x="1349209" y="1988230"/>
            <a:ext cx="0" cy="12950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644CC86B-A200-44EB-2F44-38D679855864}"/>
              </a:ext>
            </a:extLst>
          </p:cNvPr>
          <p:cNvCxnSpPr>
            <a:cxnSpLocks/>
          </p:cNvCxnSpPr>
          <p:nvPr/>
        </p:nvCxnSpPr>
        <p:spPr>
          <a:xfrm flipV="1">
            <a:off x="9724950" y="4758228"/>
            <a:ext cx="0" cy="433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8A602F50-60BC-2764-D3CC-473699501D38}"/>
              </a:ext>
            </a:extLst>
          </p:cNvPr>
          <p:cNvCxnSpPr>
            <a:cxnSpLocks/>
          </p:cNvCxnSpPr>
          <p:nvPr/>
        </p:nvCxnSpPr>
        <p:spPr>
          <a:xfrm flipV="1">
            <a:off x="9874971" y="4758228"/>
            <a:ext cx="0" cy="433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FFE4AAA5-F98A-063F-818F-E4833036E245}"/>
              </a:ext>
            </a:extLst>
          </p:cNvPr>
          <p:cNvCxnSpPr>
            <a:cxnSpLocks/>
          </p:cNvCxnSpPr>
          <p:nvPr/>
        </p:nvCxnSpPr>
        <p:spPr>
          <a:xfrm>
            <a:off x="7096209" y="4975143"/>
            <a:ext cx="26287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hteck 69">
            <a:extLst>
              <a:ext uri="{FF2B5EF4-FFF2-40B4-BE49-F238E27FC236}">
                <a16:creationId xmlns:a16="http://schemas.microsoft.com/office/drawing/2014/main" id="{380A95C0-13B4-AB8F-4EAB-36082C7AC2EB}"/>
              </a:ext>
            </a:extLst>
          </p:cNvPr>
          <p:cNvSpPr/>
          <p:nvPr/>
        </p:nvSpPr>
        <p:spPr>
          <a:xfrm>
            <a:off x="7096234" y="2085083"/>
            <a:ext cx="2628711" cy="110703"/>
          </a:xfrm>
          <a:prstGeom prst="rect">
            <a:avLst/>
          </a:prstGeom>
          <a:solidFill>
            <a:srgbClr val="002A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extLst>
              <a:ext uri="{FF2B5EF4-FFF2-40B4-BE49-F238E27FC236}">
                <a16:creationId xmlns:a16="http://schemas.microsoft.com/office/drawing/2014/main" id="{3901667D-98B4-6702-08B7-2A124B533DF6}"/>
              </a:ext>
            </a:extLst>
          </p:cNvPr>
          <p:cNvSpPr/>
          <p:nvPr/>
        </p:nvSpPr>
        <p:spPr>
          <a:xfrm>
            <a:off x="7101831" y="2228802"/>
            <a:ext cx="2628711" cy="11070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FF165B42-AD75-CC00-050D-BC107CF95C04}"/>
              </a:ext>
            </a:extLst>
          </p:cNvPr>
          <p:cNvSpPr/>
          <p:nvPr/>
        </p:nvSpPr>
        <p:spPr>
          <a:xfrm>
            <a:off x="7101831" y="2335869"/>
            <a:ext cx="2628711" cy="1107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C740E35E-FC69-8C06-713B-2D9B1BC491CB}"/>
              </a:ext>
            </a:extLst>
          </p:cNvPr>
          <p:cNvSpPr/>
          <p:nvPr/>
        </p:nvSpPr>
        <p:spPr>
          <a:xfrm>
            <a:off x="7093284" y="2576367"/>
            <a:ext cx="2348457" cy="110703"/>
          </a:xfrm>
          <a:prstGeom prst="rect">
            <a:avLst/>
          </a:prstGeom>
          <a:solidFill>
            <a:srgbClr val="002A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a:extLst>
              <a:ext uri="{FF2B5EF4-FFF2-40B4-BE49-F238E27FC236}">
                <a16:creationId xmlns:a16="http://schemas.microsoft.com/office/drawing/2014/main" id="{D46924D9-217A-B9A8-E28F-76E479C9ABC3}"/>
              </a:ext>
            </a:extLst>
          </p:cNvPr>
          <p:cNvSpPr/>
          <p:nvPr/>
        </p:nvSpPr>
        <p:spPr>
          <a:xfrm>
            <a:off x="7095550" y="2720086"/>
            <a:ext cx="1944593" cy="11070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Rechteck 74">
            <a:extLst>
              <a:ext uri="{FF2B5EF4-FFF2-40B4-BE49-F238E27FC236}">
                <a16:creationId xmlns:a16="http://schemas.microsoft.com/office/drawing/2014/main" id="{E0512578-B600-A382-58B7-5A8C3B3F7999}"/>
              </a:ext>
            </a:extLst>
          </p:cNvPr>
          <p:cNvSpPr/>
          <p:nvPr/>
        </p:nvSpPr>
        <p:spPr>
          <a:xfrm>
            <a:off x="7086026" y="2828543"/>
            <a:ext cx="2355715" cy="1107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a:extLst>
              <a:ext uri="{FF2B5EF4-FFF2-40B4-BE49-F238E27FC236}">
                <a16:creationId xmlns:a16="http://schemas.microsoft.com/office/drawing/2014/main" id="{0C12E8BB-A41E-CEA0-3015-CA671B8BA5A2}"/>
              </a:ext>
            </a:extLst>
          </p:cNvPr>
          <p:cNvSpPr/>
          <p:nvPr/>
        </p:nvSpPr>
        <p:spPr>
          <a:xfrm>
            <a:off x="7086026" y="3062352"/>
            <a:ext cx="962684" cy="110703"/>
          </a:xfrm>
          <a:prstGeom prst="rect">
            <a:avLst/>
          </a:prstGeom>
          <a:solidFill>
            <a:srgbClr val="002A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a16="http://schemas.microsoft.com/office/drawing/2014/main" id="{A7A85BCC-F8F4-CE0D-D202-C3979C36AA53}"/>
              </a:ext>
            </a:extLst>
          </p:cNvPr>
          <p:cNvSpPr/>
          <p:nvPr/>
        </p:nvSpPr>
        <p:spPr>
          <a:xfrm>
            <a:off x="7095549" y="3204558"/>
            <a:ext cx="1034122" cy="11070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a:extLst>
              <a:ext uri="{FF2B5EF4-FFF2-40B4-BE49-F238E27FC236}">
                <a16:creationId xmlns:a16="http://schemas.microsoft.com/office/drawing/2014/main" id="{930375B2-E00F-6E19-E806-3E8D938C4F48}"/>
              </a:ext>
            </a:extLst>
          </p:cNvPr>
          <p:cNvSpPr/>
          <p:nvPr/>
        </p:nvSpPr>
        <p:spPr>
          <a:xfrm>
            <a:off x="7102809" y="3313282"/>
            <a:ext cx="814932" cy="1107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a:extLst>
              <a:ext uri="{FF2B5EF4-FFF2-40B4-BE49-F238E27FC236}">
                <a16:creationId xmlns:a16="http://schemas.microsoft.com/office/drawing/2014/main" id="{3EBA724B-6185-0078-D4FC-34F7EE53431A}"/>
              </a:ext>
            </a:extLst>
          </p:cNvPr>
          <p:cNvSpPr/>
          <p:nvPr/>
        </p:nvSpPr>
        <p:spPr>
          <a:xfrm>
            <a:off x="7106395" y="3556594"/>
            <a:ext cx="456539" cy="110703"/>
          </a:xfrm>
          <a:prstGeom prst="rect">
            <a:avLst/>
          </a:prstGeom>
          <a:solidFill>
            <a:srgbClr val="002A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hteck 79">
            <a:extLst>
              <a:ext uri="{FF2B5EF4-FFF2-40B4-BE49-F238E27FC236}">
                <a16:creationId xmlns:a16="http://schemas.microsoft.com/office/drawing/2014/main" id="{0412A7BF-73DD-C2C7-2A2E-1936C21FE58F}"/>
              </a:ext>
            </a:extLst>
          </p:cNvPr>
          <p:cNvSpPr/>
          <p:nvPr/>
        </p:nvSpPr>
        <p:spPr>
          <a:xfrm>
            <a:off x="7104015" y="3700416"/>
            <a:ext cx="375576" cy="11070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Rechteck 80">
            <a:extLst>
              <a:ext uri="{FF2B5EF4-FFF2-40B4-BE49-F238E27FC236}">
                <a16:creationId xmlns:a16="http://schemas.microsoft.com/office/drawing/2014/main" id="{CFC78CDA-C918-7D8C-AE04-090856CFB825}"/>
              </a:ext>
            </a:extLst>
          </p:cNvPr>
          <p:cNvSpPr/>
          <p:nvPr/>
        </p:nvSpPr>
        <p:spPr>
          <a:xfrm>
            <a:off x="7096872" y="3803485"/>
            <a:ext cx="510478" cy="1107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Rechteck 87">
            <a:extLst>
              <a:ext uri="{FF2B5EF4-FFF2-40B4-BE49-F238E27FC236}">
                <a16:creationId xmlns:a16="http://schemas.microsoft.com/office/drawing/2014/main" id="{23C36CA9-F05F-5BFF-DA28-96F2E248D04E}"/>
              </a:ext>
            </a:extLst>
          </p:cNvPr>
          <p:cNvSpPr/>
          <p:nvPr/>
        </p:nvSpPr>
        <p:spPr>
          <a:xfrm>
            <a:off x="7106395" y="4051711"/>
            <a:ext cx="394626" cy="110703"/>
          </a:xfrm>
          <a:prstGeom prst="rect">
            <a:avLst/>
          </a:prstGeom>
          <a:solidFill>
            <a:srgbClr val="002A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Rechteck 88">
            <a:extLst>
              <a:ext uri="{FF2B5EF4-FFF2-40B4-BE49-F238E27FC236}">
                <a16:creationId xmlns:a16="http://schemas.microsoft.com/office/drawing/2014/main" id="{CC0D6ECE-605B-8634-889A-E8C7CBC848FC}"/>
              </a:ext>
            </a:extLst>
          </p:cNvPr>
          <p:cNvSpPr/>
          <p:nvPr/>
        </p:nvSpPr>
        <p:spPr>
          <a:xfrm>
            <a:off x="7101634" y="4195533"/>
            <a:ext cx="442250" cy="11070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81CBA791-CF0B-F626-37E6-7492CC1B1570}"/>
              </a:ext>
            </a:extLst>
          </p:cNvPr>
          <p:cNvSpPr/>
          <p:nvPr/>
        </p:nvSpPr>
        <p:spPr>
          <a:xfrm>
            <a:off x="7101634" y="4298602"/>
            <a:ext cx="583590" cy="1107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Rechteck 91">
            <a:extLst>
              <a:ext uri="{FF2B5EF4-FFF2-40B4-BE49-F238E27FC236}">
                <a16:creationId xmlns:a16="http://schemas.microsoft.com/office/drawing/2014/main" id="{74A6D661-196B-7CF0-BB1A-AEB029E77541}"/>
              </a:ext>
            </a:extLst>
          </p:cNvPr>
          <p:cNvSpPr/>
          <p:nvPr/>
        </p:nvSpPr>
        <p:spPr>
          <a:xfrm>
            <a:off x="7095666" y="4546490"/>
            <a:ext cx="414880" cy="110703"/>
          </a:xfrm>
          <a:prstGeom prst="rect">
            <a:avLst/>
          </a:prstGeom>
          <a:solidFill>
            <a:srgbClr val="002A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Rechteck 92">
            <a:extLst>
              <a:ext uri="{FF2B5EF4-FFF2-40B4-BE49-F238E27FC236}">
                <a16:creationId xmlns:a16="http://schemas.microsoft.com/office/drawing/2014/main" id="{705E0BB0-7E54-5F87-C342-5D06C996CFCC}"/>
              </a:ext>
            </a:extLst>
          </p:cNvPr>
          <p:cNvSpPr/>
          <p:nvPr/>
        </p:nvSpPr>
        <p:spPr>
          <a:xfrm>
            <a:off x="7101634" y="4690312"/>
            <a:ext cx="363668" cy="11070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Rechteck 93">
            <a:extLst>
              <a:ext uri="{FF2B5EF4-FFF2-40B4-BE49-F238E27FC236}">
                <a16:creationId xmlns:a16="http://schemas.microsoft.com/office/drawing/2014/main" id="{E7F57054-5ECB-391E-A2B3-18CFBC0700E1}"/>
              </a:ext>
            </a:extLst>
          </p:cNvPr>
          <p:cNvSpPr/>
          <p:nvPr/>
        </p:nvSpPr>
        <p:spPr>
          <a:xfrm>
            <a:off x="7093283" y="4793381"/>
            <a:ext cx="460125" cy="1107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Rechteck 95">
            <a:extLst>
              <a:ext uri="{FF2B5EF4-FFF2-40B4-BE49-F238E27FC236}">
                <a16:creationId xmlns:a16="http://schemas.microsoft.com/office/drawing/2014/main" id="{63DD2325-E9A3-78B2-BAC5-00C63132C798}"/>
              </a:ext>
            </a:extLst>
          </p:cNvPr>
          <p:cNvSpPr/>
          <p:nvPr/>
        </p:nvSpPr>
        <p:spPr>
          <a:xfrm>
            <a:off x="9874965" y="2088978"/>
            <a:ext cx="650244" cy="110703"/>
          </a:xfrm>
          <a:prstGeom prst="rect">
            <a:avLst/>
          </a:prstGeom>
          <a:solidFill>
            <a:srgbClr val="002A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Rechteck 96">
            <a:extLst>
              <a:ext uri="{FF2B5EF4-FFF2-40B4-BE49-F238E27FC236}">
                <a16:creationId xmlns:a16="http://schemas.microsoft.com/office/drawing/2014/main" id="{E3744581-ACEB-0FC1-3E7B-F302C8B7678C}"/>
              </a:ext>
            </a:extLst>
          </p:cNvPr>
          <p:cNvSpPr/>
          <p:nvPr/>
        </p:nvSpPr>
        <p:spPr>
          <a:xfrm>
            <a:off x="9882108" y="2232800"/>
            <a:ext cx="207332" cy="11070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Rechteck 97">
            <a:extLst>
              <a:ext uri="{FF2B5EF4-FFF2-40B4-BE49-F238E27FC236}">
                <a16:creationId xmlns:a16="http://schemas.microsoft.com/office/drawing/2014/main" id="{19BF6325-0471-42BE-53E8-3C02D957FD3C}"/>
              </a:ext>
            </a:extLst>
          </p:cNvPr>
          <p:cNvSpPr/>
          <p:nvPr/>
        </p:nvSpPr>
        <p:spPr>
          <a:xfrm>
            <a:off x="9874965" y="2335869"/>
            <a:ext cx="1100300" cy="1107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Gerader Verbinder 43">
            <a:extLst>
              <a:ext uri="{FF2B5EF4-FFF2-40B4-BE49-F238E27FC236}">
                <a16:creationId xmlns:a16="http://schemas.microsoft.com/office/drawing/2014/main" id="{ED3262DD-32B2-8ED5-9527-B1F3B1E3FC32}"/>
              </a:ext>
            </a:extLst>
          </p:cNvPr>
          <p:cNvCxnSpPr>
            <a:cxnSpLocks/>
          </p:cNvCxnSpPr>
          <p:nvPr/>
        </p:nvCxnSpPr>
        <p:spPr>
          <a:xfrm flipV="1">
            <a:off x="7096209" y="1985849"/>
            <a:ext cx="0" cy="30291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D39EBF8E-FE3E-2D3D-B852-F1DF7D545D43}"/>
              </a:ext>
            </a:extLst>
          </p:cNvPr>
          <p:cNvCxnSpPr>
            <a:cxnSpLocks/>
          </p:cNvCxnSpPr>
          <p:nvPr/>
        </p:nvCxnSpPr>
        <p:spPr>
          <a:xfrm flipV="1">
            <a:off x="9874964" y="2005503"/>
            <a:ext cx="0" cy="547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1171FBEE-D9BD-F681-A044-1782E32E3AEE}"/>
              </a:ext>
            </a:extLst>
          </p:cNvPr>
          <p:cNvCxnSpPr>
            <a:cxnSpLocks/>
          </p:cNvCxnSpPr>
          <p:nvPr/>
        </p:nvCxnSpPr>
        <p:spPr>
          <a:xfrm flipV="1">
            <a:off x="9724950" y="2005503"/>
            <a:ext cx="0" cy="5476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2CC6FE7C-8EB1-1B0F-1226-571B73631252}"/>
              </a:ext>
            </a:extLst>
          </p:cNvPr>
          <p:cNvCxnSpPr>
            <a:cxnSpLocks/>
          </p:cNvCxnSpPr>
          <p:nvPr/>
        </p:nvCxnSpPr>
        <p:spPr>
          <a:xfrm flipV="1">
            <a:off x="7496099" y="4975143"/>
            <a:ext cx="0" cy="497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r Verbinder 111">
            <a:extLst>
              <a:ext uri="{FF2B5EF4-FFF2-40B4-BE49-F238E27FC236}">
                <a16:creationId xmlns:a16="http://schemas.microsoft.com/office/drawing/2014/main" id="{2FDF2DFC-C620-1368-A290-E7FC2CB28985}"/>
              </a:ext>
            </a:extLst>
          </p:cNvPr>
          <p:cNvCxnSpPr>
            <a:cxnSpLocks/>
          </p:cNvCxnSpPr>
          <p:nvPr/>
        </p:nvCxnSpPr>
        <p:spPr>
          <a:xfrm flipV="1">
            <a:off x="7885709" y="4971681"/>
            <a:ext cx="0" cy="497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r Verbinder 112">
            <a:extLst>
              <a:ext uri="{FF2B5EF4-FFF2-40B4-BE49-F238E27FC236}">
                <a16:creationId xmlns:a16="http://schemas.microsoft.com/office/drawing/2014/main" id="{635899E3-9B52-F68D-17F9-39DEACE927E5}"/>
              </a:ext>
            </a:extLst>
          </p:cNvPr>
          <p:cNvCxnSpPr>
            <a:cxnSpLocks/>
          </p:cNvCxnSpPr>
          <p:nvPr/>
        </p:nvCxnSpPr>
        <p:spPr>
          <a:xfrm flipV="1">
            <a:off x="8275319" y="4971680"/>
            <a:ext cx="0" cy="497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48F96FDF-9EAC-7161-2CAF-C4F0AADAD522}"/>
              </a:ext>
            </a:extLst>
          </p:cNvPr>
          <p:cNvCxnSpPr>
            <a:cxnSpLocks/>
          </p:cNvCxnSpPr>
          <p:nvPr/>
        </p:nvCxnSpPr>
        <p:spPr>
          <a:xfrm flipV="1">
            <a:off x="8664929" y="4971680"/>
            <a:ext cx="0" cy="497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r Verbinder 114">
            <a:extLst>
              <a:ext uri="{FF2B5EF4-FFF2-40B4-BE49-F238E27FC236}">
                <a16:creationId xmlns:a16="http://schemas.microsoft.com/office/drawing/2014/main" id="{E0EF8C45-7BE8-6CB7-253B-008D511F6FB2}"/>
              </a:ext>
            </a:extLst>
          </p:cNvPr>
          <p:cNvCxnSpPr>
            <a:cxnSpLocks/>
          </p:cNvCxnSpPr>
          <p:nvPr/>
        </p:nvCxnSpPr>
        <p:spPr>
          <a:xfrm flipV="1">
            <a:off x="9054539" y="4971680"/>
            <a:ext cx="0" cy="497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Gerader Verbinder 115">
            <a:extLst>
              <a:ext uri="{FF2B5EF4-FFF2-40B4-BE49-F238E27FC236}">
                <a16:creationId xmlns:a16="http://schemas.microsoft.com/office/drawing/2014/main" id="{B0918F38-C7C1-6582-8501-5B6A08F5D808}"/>
              </a:ext>
            </a:extLst>
          </p:cNvPr>
          <p:cNvCxnSpPr>
            <a:cxnSpLocks/>
          </p:cNvCxnSpPr>
          <p:nvPr/>
        </p:nvCxnSpPr>
        <p:spPr>
          <a:xfrm flipV="1">
            <a:off x="9444147" y="4971680"/>
            <a:ext cx="0" cy="497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r Verbinder 116">
            <a:extLst>
              <a:ext uri="{FF2B5EF4-FFF2-40B4-BE49-F238E27FC236}">
                <a16:creationId xmlns:a16="http://schemas.microsoft.com/office/drawing/2014/main" id="{6B7950D8-DA9F-1B92-40AA-712DD76D6C5D}"/>
              </a:ext>
            </a:extLst>
          </p:cNvPr>
          <p:cNvCxnSpPr>
            <a:cxnSpLocks/>
          </p:cNvCxnSpPr>
          <p:nvPr/>
        </p:nvCxnSpPr>
        <p:spPr>
          <a:xfrm flipV="1">
            <a:off x="10165670" y="4967136"/>
            <a:ext cx="0" cy="497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E6D54318-948E-8F1E-69BA-771A90CDECF0}"/>
              </a:ext>
            </a:extLst>
          </p:cNvPr>
          <p:cNvCxnSpPr>
            <a:cxnSpLocks/>
          </p:cNvCxnSpPr>
          <p:nvPr/>
        </p:nvCxnSpPr>
        <p:spPr>
          <a:xfrm flipV="1">
            <a:off x="10520469" y="4970818"/>
            <a:ext cx="0" cy="497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r Verbinder 118">
            <a:extLst>
              <a:ext uri="{FF2B5EF4-FFF2-40B4-BE49-F238E27FC236}">
                <a16:creationId xmlns:a16="http://schemas.microsoft.com/office/drawing/2014/main" id="{0927EAEA-F4D4-63B7-F73A-D724EE77032D}"/>
              </a:ext>
            </a:extLst>
          </p:cNvPr>
          <p:cNvCxnSpPr>
            <a:cxnSpLocks/>
          </p:cNvCxnSpPr>
          <p:nvPr/>
        </p:nvCxnSpPr>
        <p:spPr>
          <a:xfrm flipV="1">
            <a:off x="10875268" y="4971680"/>
            <a:ext cx="0" cy="452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r Verbinder 119">
            <a:extLst>
              <a:ext uri="{FF2B5EF4-FFF2-40B4-BE49-F238E27FC236}">
                <a16:creationId xmlns:a16="http://schemas.microsoft.com/office/drawing/2014/main" id="{A8DEE37A-B47F-F8EC-5FBA-8BA5B2558B69}"/>
              </a:ext>
            </a:extLst>
          </p:cNvPr>
          <p:cNvCxnSpPr>
            <a:cxnSpLocks/>
          </p:cNvCxnSpPr>
          <p:nvPr/>
        </p:nvCxnSpPr>
        <p:spPr>
          <a:xfrm flipV="1">
            <a:off x="11230066" y="4965192"/>
            <a:ext cx="0" cy="497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2" name="Tabelle 75">
            <a:extLst>
              <a:ext uri="{FF2B5EF4-FFF2-40B4-BE49-F238E27FC236}">
                <a16:creationId xmlns:a16="http://schemas.microsoft.com/office/drawing/2014/main" id="{CC33C3B6-4B96-BEDE-ED43-3EB9752F989C}"/>
              </a:ext>
            </a:extLst>
          </p:cNvPr>
          <p:cNvGraphicFramePr>
            <a:graphicFrameLocks noGrp="1"/>
          </p:cNvGraphicFramePr>
          <p:nvPr>
            <p:extLst>
              <p:ext uri="{D42A27DB-BD31-4B8C-83A1-F6EECF244321}">
                <p14:modId xmlns:p14="http://schemas.microsoft.com/office/powerpoint/2010/main" val="3307119491"/>
              </p:ext>
            </p:extLst>
          </p:nvPr>
        </p:nvGraphicFramePr>
        <p:xfrm>
          <a:off x="5003560" y="2005503"/>
          <a:ext cx="1987465" cy="2952000"/>
        </p:xfrm>
        <a:graphic>
          <a:graphicData uri="http://schemas.openxmlformats.org/drawingml/2006/table">
            <a:tbl>
              <a:tblPr firstRow="1" bandRow="1">
                <a:tableStyleId>{5C22544A-7EE6-4342-B048-85BDC9FD1C3A}</a:tableStyleId>
              </a:tblPr>
              <a:tblGrid>
                <a:gridCol w="1987465">
                  <a:extLst>
                    <a:ext uri="{9D8B030D-6E8A-4147-A177-3AD203B41FA5}">
                      <a16:colId xmlns:a16="http://schemas.microsoft.com/office/drawing/2014/main" val="2885387554"/>
                    </a:ext>
                  </a:extLst>
                </a:gridCol>
              </a:tblGrid>
              <a:tr h="504000">
                <a:tc>
                  <a:txBody>
                    <a:bodyPr/>
                    <a:lstStyle/>
                    <a:p>
                      <a:pPr algn="r"/>
                      <a:r>
                        <a:rPr lang="de-DE" sz="1000" b="0">
                          <a:solidFill>
                            <a:schemeClr val="tx1"/>
                          </a:solidFill>
                        </a:rPr>
                        <a:t>Infections</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0282350"/>
                  </a:ext>
                </a:extLst>
              </a:tr>
              <a:tr h="504000">
                <a:tc>
                  <a:txBody>
                    <a:bodyPr/>
                    <a:lstStyle/>
                    <a:p>
                      <a:pPr algn="r"/>
                      <a:r>
                        <a:rPr lang="de-DE" sz="1000" b="0">
                          <a:solidFill>
                            <a:schemeClr val="tx1"/>
                          </a:solidFill>
                        </a:rPr>
                        <a:t>Hemorrhage </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8187245"/>
                  </a:ext>
                </a:extLst>
              </a:tr>
              <a:tr h="504000">
                <a:tc>
                  <a:txBody>
                    <a:bodyPr/>
                    <a:lstStyle/>
                    <a:p>
                      <a:pPr algn="r"/>
                      <a:r>
                        <a:rPr lang="de-DE" sz="1000" b="0">
                          <a:solidFill>
                            <a:schemeClr val="tx1"/>
                          </a:solidFill>
                        </a:rPr>
                        <a:t>Neutropenia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0529158"/>
                  </a:ext>
                </a:extLst>
              </a:tr>
              <a:tr h="504000">
                <a:tc>
                  <a:txBody>
                    <a:bodyPr/>
                    <a:lstStyle/>
                    <a:p>
                      <a:pPr algn="r"/>
                      <a:r>
                        <a:rPr lang="de-DE" sz="1000" b="0">
                          <a:solidFill>
                            <a:schemeClr val="tx1"/>
                          </a:solidFill>
                        </a:rPr>
                        <a:t>Thrombo-</a:t>
                      </a:r>
                      <a:br>
                        <a:rPr lang="de-DE" sz="1000" b="0">
                          <a:solidFill>
                            <a:schemeClr val="tx1"/>
                          </a:solidFill>
                        </a:rPr>
                      </a:br>
                      <a:r>
                        <a:rPr lang="de-DE" sz="1000" b="0">
                          <a:solidFill>
                            <a:schemeClr val="tx1"/>
                          </a:solidFill>
                        </a:rPr>
                        <a:t>cytopenia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2450352"/>
                  </a:ext>
                </a:extLst>
              </a:tr>
              <a:tr h="468000">
                <a:tc>
                  <a:txBody>
                    <a:bodyPr/>
                    <a:lstStyle/>
                    <a:p>
                      <a:pPr algn="r"/>
                      <a:r>
                        <a:rPr lang="de-DE" sz="1000" b="0">
                          <a:solidFill>
                            <a:schemeClr val="tx1"/>
                          </a:solidFill>
                        </a:rPr>
                        <a:t>Anemia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0505625"/>
                  </a:ext>
                </a:extLst>
              </a:tr>
              <a:tr h="468000">
                <a:tc>
                  <a:txBody>
                    <a:bodyPr/>
                    <a:lstStyle/>
                    <a:p>
                      <a:pPr algn="r"/>
                      <a:r>
                        <a:rPr lang="de-DE" sz="1000" b="0">
                          <a:solidFill>
                            <a:schemeClr val="tx1"/>
                          </a:solidFill>
                        </a:rPr>
                        <a:t>Second </a:t>
                      </a:r>
                      <a:br>
                        <a:rPr lang="de-DE" sz="1000" b="0">
                          <a:solidFill>
                            <a:schemeClr val="tx1"/>
                          </a:solidFill>
                        </a:rPr>
                      </a:br>
                      <a:r>
                        <a:rPr lang="de-DE" sz="1000" b="0">
                          <a:solidFill>
                            <a:schemeClr val="tx1"/>
                          </a:solidFill>
                        </a:rPr>
                        <a:t>primary </a:t>
                      </a:r>
                    </a:p>
                    <a:p>
                      <a:pPr algn="r"/>
                      <a:r>
                        <a:rPr lang="de-DE" sz="1000" b="0">
                          <a:solidFill>
                            <a:schemeClr val="tx1"/>
                          </a:solidFill>
                        </a:rPr>
                        <a:t>malignancies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9162202"/>
                  </a:ext>
                </a:extLst>
              </a:tr>
            </a:tbl>
          </a:graphicData>
        </a:graphic>
      </p:graphicFrame>
      <p:sp>
        <p:nvSpPr>
          <p:cNvPr id="124" name="Rechteck 123">
            <a:extLst>
              <a:ext uri="{FF2B5EF4-FFF2-40B4-BE49-F238E27FC236}">
                <a16:creationId xmlns:a16="http://schemas.microsoft.com/office/drawing/2014/main" id="{8E84CA34-2B76-0834-FD25-2370F3E37911}"/>
              </a:ext>
            </a:extLst>
          </p:cNvPr>
          <p:cNvSpPr/>
          <p:nvPr/>
        </p:nvSpPr>
        <p:spPr>
          <a:xfrm>
            <a:off x="8037860" y="5113854"/>
            <a:ext cx="2455815" cy="4427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b="1" err="1">
                <a:solidFill>
                  <a:schemeClr val="tx1"/>
                </a:solidFill>
              </a:rPr>
              <a:t>Persons</a:t>
            </a:r>
            <a:r>
              <a:rPr lang="de-DE" sz="1000" b="1">
                <a:solidFill>
                  <a:schemeClr val="tx1"/>
                </a:solidFill>
              </a:rPr>
              <a:t> per 100 </a:t>
            </a:r>
            <a:r>
              <a:rPr lang="de-DE" sz="1000" b="1" err="1">
                <a:solidFill>
                  <a:schemeClr val="tx1"/>
                </a:solidFill>
              </a:rPr>
              <a:t>person-months</a:t>
            </a:r>
            <a:r>
              <a:rPr lang="de-DE" sz="1000" b="1">
                <a:solidFill>
                  <a:schemeClr val="tx1"/>
                </a:solidFill>
              </a:rPr>
              <a:t> </a:t>
            </a:r>
          </a:p>
        </p:txBody>
      </p:sp>
      <p:sp>
        <p:nvSpPr>
          <p:cNvPr id="125" name="Rechteck 124">
            <a:extLst>
              <a:ext uri="{FF2B5EF4-FFF2-40B4-BE49-F238E27FC236}">
                <a16:creationId xmlns:a16="http://schemas.microsoft.com/office/drawing/2014/main" id="{056E79C8-0D5E-8389-5653-ACDD1C43D0C7}"/>
              </a:ext>
            </a:extLst>
          </p:cNvPr>
          <p:cNvSpPr/>
          <p:nvPr/>
        </p:nvSpPr>
        <p:spPr>
          <a:xfrm>
            <a:off x="2228676" y="3470059"/>
            <a:ext cx="2455815" cy="1613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b="1" err="1">
                <a:solidFill>
                  <a:schemeClr val="tx1"/>
                </a:solidFill>
              </a:rPr>
              <a:t>Persons</a:t>
            </a:r>
            <a:r>
              <a:rPr lang="de-DE" sz="1000" b="1">
                <a:solidFill>
                  <a:schemeClr val="tx1"/>
                </a:solidFill>
              </a:rPr>
              <a:t> per 100 </a:t>
            </a:r>
            <a:r>
              <a:rPr lang="de-DE" sz="1000" b="1" err="1">
                <a:solidFill>
                  <a:schemeClr val="tx1"/>
                </a:solidFill>
              </a:rPr>
              <a:t>person-months</a:t>
            </a:r>
            <a:r>
              <a:rPr lang="de-DE" sz="1000" b="1">
                <a:solidFill>
                  <a:schemeClr val="tx1"/>
                </a:solidFill>
              </a:rPr>
              <a:t> </a:t>
            </a:r>
          </a:p>
        </p:txBody>
      </p:sp>
      <p:graphicFrame>
        <p:nvGraphicFramePr>
          <p:cNvPr id="127" name="Tabelle 75">
            <a:extLst>
              <a:ext uri="{FF2B5EF4-FFF2-40B4-BE49-F238E27FC236}">
                <a16:creationId xmlns:a16="http://schemas.microsoft.com/office/drawing/2014/main" id="{CDFB3730-56C9-4138-2323-4783AAAD4101}"/>
              </a:ext>
            </a:extLst>
          </p:cNvPr>
          <p:cNvGraphicFramePr>
            <a:graphicFrameLocks noGrp="1"/>
          </p:cNvGraphicFramePr>
          <p:nvPr>
            <p:extLst>
              <p:ext uri="{D42A27DB-BD31-4B8C-83A1-F6EECF244321}">
                <p14:modId xmlns:p14="http://schemas.microsoft.com/office/powerpoint/2010/main" val="1898006060"/>
              </p:ext>
            </p:extLst>
          </p:nvPr>
        </p:nvGraphicFramePr>
        <p:xfrm>
          <a:off x="380891" y="1981873"/>
          <a:ext cx="920608" cy="1260126"/>
        </p:xfrm>
        <a:graphic>
          <a:graphicData uri="http://schemas.openxmlformats.org/drawingml/2006/table">
            <a:tbl>
              <a:tblPr firstRow="1" bandRow="1">
                <a:tableStyleId>{5C22544A-7EE6-4342-B048-85BDC9FD1C3A}</a:tableStyleId>
              </a:tblPr>
              <a:tblGrid>
                <a:gridCol w="920608">
                  <a:extLst>
                    <a:ext uri="{9D8B030D-6E8A-4147-A177-3AD203B41FA5}">
                      <a16:colId xmlns:a16="http://schemas.microsoft.com/office/drawing/2014/main" val="2885387554"/>
                    </a:ext>
                  </a:extLst>
                </a:gridCol>
              </a:tblGrid>
              <a:tr h="630063">
                <a:tc>
                  <a:txBody>
                    <a:bodyPr/>
                    <a:lstStyle/>
                    <a:p>
                      <a:pPr algn="r"/>
                      <a:r>
                        <a:rPr lang="de-DE" sz="1000" b="0">
                          <a:solidFill>
                            <a:schemeClr val="tx1"/>
                          </a:solidFill>
                        </a:rPr>
                        <a:t>Hypertension</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0282350"/>
                  </a:ext>
                </a:extLst>
              </a:tr>
              <a:tr h="630063">
                <a:tc>
                  <a:txBody>
                    <a:bodyPr/>
                    <a:lstStyle/>
                    <a:p>
                      <a:pPr algn="r"/>
                      <a:r>
                        <a:rPr lang="de-DE" sz="1000" b="0">
                          <a:solidFill>
                            <a:schemeClr val="tx1"/>
                          </a:solidFill>
                        </a:rPr>
                        <a:t>Atrial fibrillation/ </a:t>
                      </a:r>
                    </a:p>
                    <a:p>
                      <a:pPr algn="r"/>
                      <a:r>
                        <a:rPr lang="de-DE" sz="1000" b="0">
                          <a:solidFill>
                            <a:schemeClr val="tx1"/>
                          </a:solidFill>
                        </a:rPr>
                        <a:t>flutter</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8187245"/>
                  </a:ext>
                </a:extLst>
              </a:tr>
            </a:tbl>
          </a:graphicData>
        </a:graphic>
      </p:graphicFrame>
      <p:sp>
        <p:nvSpPr>
          <p:cNvPr id="128" name="Flussdiagramm: Prozess 127">
            <a:extLst>
              <a:ext uri="{FF2B5EF4-FFF2-40B4-BE49-F238E27FC236}">
                <a16:creationId xmlns:a16="http://schemas.microsoft.com/office/drawing/2014/main" id="{30A691B0-3DBE-9D97-0455-477C714A558E}"/>
              </a:ext>
            </a:extLst>
          </p:cNvPr>
          <p:cNvSpPr/>
          <p:nvPr/>
        </p:nvSpPr>
        <p:spPr>
          <a:xfrm>
            <a:off x="3359544" y="2111918"/>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0.57</a:t>
            </a:r>
            <a:r>
              <a:rPr lang="de-DE" sz="1000" baseline="30000">
                <a:solidFill>
                  <a:schemeClr val="tx1"/>
                </a:solidFill>
              </a:rPr>
              <a:t>a</a:t>
            </a:r>
            <a:endParaRPr lang="de-DE" sz="1000">
              <a:solidFill>
                <a:schemeClr val="tx1"/>
              </a:solidFill>
            </a:endParaRPr>
          </a:p>
        </p:txBody>
      </p:sp>
      <p:sp>
        <p:nvSpPr>
          <p:cNvPr id="129" name="Flussdiagramm: Prozess 128">
            <a:extLst>
              <a:ext uri="{FF2B5EF4-FFF2-40B4-BE49-F238E27FC236}">
                <a16:creationId xmlns:a16="http://schemas.microsoft.com/office/drawing/2014/main" id="{6C90A8CC-8079-0EA1-8227-613C7022AE1D}"/>
              </a:ext>
            </a:extLst>
          </p:cNvPr>
          <p:cNvSpPr/>
          <p:nvPr/>
        </p:nvSpPr>
        <p:spPr>
          <a:xfrm>
            <a:off x="4226801" y="2239023"/>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0.82</a:t>
            </a:r>
          </a:p>
        </p:txBody>
      </p:sp>
      <p:sp>
        <p:nvSpPr>
          <p:cNvPr id="130" name="Flussdiagramm: Prozess 129">
            <a:extLst>
              <a:ext uri="{FF2B5EF4-FFF2-40B4-BE49-F238E27FC236}">
                <a16:creationId xmlns:a16="http://schemas.microsoft.com/office/drawing/2014/main" id="{ECED5A5E-D364-076A-B29E-DD6E9E1F558B}"/>
              </a:ext>
            </a:extLst>
          </p:cNvPr>
          <p:cNvSpPr/>
          <p:nvPr/>
        </p:nvSpPr>
        <p:spPr>
          <a:xfrm>
            <a:off x="5153070" y="2373231"/>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1.08</a:t>
            </a:r>
          </a:p>
        </p:txBody>
      </p:sp>
      <p:sp>
        <p:nvSpPr>
          <p:cNvPr id="131" name="Flussdiagramm: Prozess 130">
            <a:extLst>
              <a:ext uri="{FF2B5EF4-FFF2-40B4-BE49-F238E27FC236}">
                <a16:creationId xmlns:a16="http://schemas.microsoft.com/office/drawing/2014/main" id="{13528893-E051-71AD-B9DE-C298499764ED}"/>
              </a:ext>
            </a:extLst>
          </p:cNvPr>
          <p:cNvSpPr/>
          <p:nvPr/>
        </p:nvSpPr>
        <p:spPr>
          <a:xfrm>
            <a:off x="1879609" y="2753487"/>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0.15</a:t>
            </a:r>
          </a:p>
        </p:txBody>
      </p:sp>
      <p:sp>
        <p:nvSpPr>
          <p:cNvPr id="132" name="Flussdiagramm: Prozess 131">
            <a:extLst>
              <a:ext uri="{FF2B5EF4-FFF2-40B4-BE49-F238E27FC236}">
                <a16:creationId xmlns:a16="http://schemas.microsoft.com/office/drawing/2014/main" id="{82BC612B-E18D-8201-4D7B-7ED86A3269E9}"/>
              </a:ext>
            </a:extLst>
          </p:cNvPr>
          <p:cNvSpPr/>
          <p:nvPr/>
        </p:nvSpPr>
        <p:spPr>
          <a:xfrm>
            <a:off x="2017714" y="2897429"/>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0.20</a:t>
            </a:r>
          </a:p>
        </p:txBody>
      </p:sp>
      <p:sp>
        <p:nvSpPr>
          <p:cNvPr id="133" name="Flussdiagramm: Prozess 132">
            <a:extLst>
              <a:ext uri="{FF2B5EF4-FFF2-40B4-BE49-F238E27FC236}">
                <a16:creationId xmlns:a16="http://schemas.microsoft.com/office/drawing/2014/main" id="{99BD3165-C0F9-B969-A8B2-96AE0395F746}"/>
              </a:ext>
            </a:extLst>
          </p:cNvPr>
          <p:cNvSpPr/>
          <p:nvPr/>
        </p:nvSpPr>
        <p:spPr>
          <a:xfrm>
            <a:off x="3553818" y="3007010"/>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0.64</a:t>
            </a:r>
          </a:p>
        </p:txBody>
      </p:sp>
      <p:sp>
        <p:nvSpPr>
          <p:cNvPr id="134" name="Flussdiagramm: Prozess 133">
            <a:extLst>
              <a:ext uri="{FF2B5EF4-FFF2-40B4-BE49-F238E27FC236}">
                <a16:creationId xmlns:a16="http://schemas.microsoft.com/office/drawing/2014/main" id="{208C4409-D2AC-E5D1-6F78-77F43763125F}"/>
              </a:ext>
            </a:extLst>
          </p:cNvPr>
          <p:cNvSpPr/>
          <p:nvPr/>
        </p:nvSpPr>
        <p:spPr>
          <a:xfrm>
            <a:off x="1124821" y="3346747"/>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0.0</a:t>
            </a:r>
          </a:p>
        </p:txBody>
      </p:sp>
      <p:sp>
        <p:nvSpPr>
          <p:cNvPr id="135" name="Flussdiagramm: Prozess 134">
            <a:extLst>
              <a:ext uri="{FF2B5EF4-FFF2-40B4-BE49-F238E27FC236}">
                <a16:creationId xmlns:a16="http://schemas.microsoft.com/office/drawing/2014/main" id="{F75150F7-AE6A-33D4-556B-3851EC31DBA7}"/>
              </a:ext>
            </a:extLst>
          </p:cNvPr>
          <p:cNvSpPr/>
          <p:nvPr/>
        </p:nvSpPr>
        <p:spPr>
          <a:xfrm>
            <a:off x="1828763" y="3346747"/>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0.2</a:t>
            </a:r>
          </a:p>
        </p:txBody>
      </p:sp>
      <p:sp>
        <p:nvSpPr>
          <p:cNvPr id="136" name="Flussdiagramm: Prozess 135">
            <a:extLst>
              <a:ext uri="{FF2B5EF4-FFF2-40B4-BE49-F238E27FC236}">
                <a16:creationId xmlns:a16="http://schemas.microsoft.com/office/drawing/2014/main" id="{34FDE5F1-E9EF-E6FD-A536-977FF1318AD8}"/>
              </a:ext>
            </a:extLst>
          </p:cNvPr>
          <p:cNvSpPr/>
          <p:nvPr/>
        </p:nvSpPr>
        <p:spPr>
          <a:xfrm>
            <a:off x="2532705" y="3346747"/>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0.4</a:t>
            </a:r>
          </a:p>
        </p:txBody>
      </p:sp>
      <p:sp>
        <p:nvSpPr>
          <p:cNvPr id="137" name="Flussdiagramm: Prozess 136">
            <a:extLst>
              <a:ext uri="{FF2B5EF4-FFF2-40B4-BE49-F238E27FC236}">
                <a16:creationId xmlns:a16="http://schemas.microsoft.com/office/drawing/2014/main" id="{1DC6C2E3-93AA-1AB8-4560-DFCD2BD7BB55}"/>
              </a:ext>
            </a:extLst>
          </p:cNvPr>
          <p:cNvSpPr/>
          <p:nvPr/>
        </p:nvSpPr>
        <p:spPr>
          <a:xfrm>
            <a:off x="3236647" y="3346747"/>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0.6</a:t>
            </a:r>
          </a:p>
        </p:txBody>
      </p:sp>
      <p:sp>
        <p:nvSpPr>
          <p:cNvPr id="138" name="Flussdiagramm: Prozess 137">
            <a:extLst>
              <a:ext uri="{FF2B5EF4-FFF2-40B4-BE49-F238E27FC236}">
                <a16:creationId xmlns:a16="http://schemas.microsoft.com/office/drawing/2014/main" id="{458C2A4C-777F-A4BA-3AAD-4D63F243DD14}"/>
              </a:ext>
            </a:extLst>
          </p:cNvPr>
          <p:cNvSpPr/>
          <p:nvPr/>
        </p:nvSpPr>
        <p:spPr>
          <a:xfrm>
            <a:off x="3940589" y="3346747"/>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0.8</a:t>
            </a:r>
          </a:p>
        </p:txBody>
      </p:sp>
      <p:sp>
        <p:nvSpPr>
          <p:cNvPr id="139" name="Flussdiagramm: Prozess 138">
            <a:extLst>
              <a:ext uri="{FF2B5EF4-FFF2-40B4-BE49-F238E27FC236}">
                <a16:creationId xmlns:a16="http://schemas.microsoft.com/office/drawing/2014/main" id="{6936A6C9-519F-F4DA-9821-95470F3C0577}"/>
              </a:ext>
            </a:extLst>
          </p:cNvPr>
          <p:cNvSpPr/>
          <p:nvPr/>
        </p:nvSpPr>
        <p:spPr>
          <a:xfrm>
            <a:off x="4644531" y="3346747"/>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1.0</a:t>
            </a:r>
          </a:p>
        </p:txBody>
      </p:sp>
      <p:sp>
        <p:nvSpPr>
          <p:cNvPr id="140" name="Flussdiagramm: Prozess 139">
            <a:extLst>
              <a:ext uri="{FF2B5EF4-FFF2-40B4-BE49-F238E27FC236}">
                <a16:creationId xmlns:a16="http://schemas.microsoft.com/office/drawing/2014/main" id="{775C8CBF-C765-9049-6CF2-D210B1CB71DF}"/>
              </a:ext>
            </a:extLst>
          </p:cNvPr>
          <p:cNvSpPr/>
          <p:nvPr/>
        </p:nvSpPr>
        <p:spPr>
          <a:xfrm>
            <a:off x="5348476" y="3346747"/>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1.2</a:t>
            </a:r>
          </a:p>
        </p:txBody>
      </p:sp>
      <p:grpSp>
        <p:nvGrpSpPr>
          <p:cNvPr id="263" name="Gruppieren 262">
            <a:extLst>
              <a:ext uri="{FF2B5EF4-FFF2-40B4-BE49-F238E27FC236}">
                <a16:creationId xmlns:a16="http://schemas.microsoft.com/office/drawing/2014/main" id="{BBD64B6D-AF10-D729-C056-2A56AF103950}"/>
              </a:ext>
            </a:extLst>
          </p:cNvPr>
          <p:cNvGrpSpPr/>
          <p:nvPr/>
        </p:nvGrpSpPr>
        <p:grpSpPr>
          <a:xfrm>
            <a:off x="2383328" y="2946292"/>
            <a:ext cx="2124945" cy="144347"/>
            <a:chOff x="2119175" y="3176587"/>
            <a:chExt cx="2124945" cy="144347"/>
          </a:xfrm>
        </p:grpSpPr>
        <p:sp>
          <p:nvSpPr>
            <p:cNvPr id="155" name="Geschweifte Klammer rechts 154">
              <a:extLst>
                <a:ext uri="{FF2B5EF4-FFF2-40B4-BE49-F238E27FC236}">
                  <a16:creationId xmlns:a16="http://schemas.microsoft.com/office/drawing/2014/main" id="{268DF9B0-4678-6373-0249-11D614AAE13D}"/>
                </a:ext>
              </a:extLst>
            </p:cNvPr>
            <p:cNvSpPr/>
            <p:nvPr/>
          </p:nvSpPr>
          <p:spPr>
            <a:xfrm>
              <a:off x="3673367" y="3176587"/>
              <a:ext cx="63947" cy="144347"/>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lang="de-DE" sz="1000"/>
            </a:p>
          </p:txBody>
        </p:sp>
        <p:cxnSp>
          <p:nvCxnSpPr>
            <p:cNvPr id="157" name="Gerader Verbinder 156">
              <a:extLst>
                <a:ext uri="{FF2B5EF4-FFF2-40B4-BE49-F238E27FC236}">
                  <a16:creationId xmlns:a16="http://schemas.microsoft.com/office/drawing/2014/main" id="{24C3AB22-88FB-44E1-07D0-53CDA5BC1F03}"/>
                </a:ext>
              </a:extLst>
            </p:cNvPr>
            <p:cNvCxnSpPr>
              <a:cxnSpLocks/>
              <a:endCxn id="155" idx="0"/>
            </p:cNvCxnSpPr>
            <p:nvPr/>
          </p:nvCxnSpPr>
          <p:spPr>
            <a:xfrm>
              <a:off x="2119175" y="3176587"/>
              <a:ext cx="15541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Flussdiagramm: Prozess 160">
              <a:extLst>
                <a:ext uri="{FF2B5EF4-FFF2-40B4-BE49-F238E27FC236}">
                  <a16:creationId xmlns:a16="http://schemas.microsoft.com/office/drawing/2014/main" id="{44E6C8FC-2AFA-8ACC-0297-6CCE338B94BB}"/>
                </a:ext>
              </a:extLst>
            </p:cNvPr>
            <p:cNvSpPr/>
            <p:nvPr/>
          </p:nvSpPr>
          <p:spPr>
            <a:xfrm>
              <a:off x="3690569" y="3184943"/>
              <a:ext cx="553551"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i="1">
                  <a:solidFill>
                    <a:schemeClr val="tx1"/>
                  </a:solidFill>
                </a:rPr>
                <a:t>P&lt;</a:t>
              </a:r>
              <a:r>
                <a:rPr lang="de-DE" sz="1000">
                  <a:solidFill>
                    <a:schemeClr val="tx1"/>
                  </a:solidFill>
                </a:rPr>
                <a:t>.001</a:t>
              </a:r>
            </a:p>
          </p:txBody>
        </p:sp>
      </p:grpSp>
      <p:sp>
        <p:nvSpPr>
          <p:cNvPr id="163" name="Flussdiagramm: Prozess 162">
            <a:extLst>
              <a:ext uri="{FF2B5EF4-FFF2-40B4-BE49-F238E27FC236}">
                <a16:creationId xmlns:a16="http://schemas.microsoft.com/office/drawing/2014/main" id="{6E3B4994-129F-977B-2180-1468B7ACFAC4}"/>
              </a:ext>
            </a:extLst>
          </p:cNvPr>
          <p:cNvSpPr/>
          <p:nvPr/>
        </p:nvSpPr>
        <p:spPr>
          <a:xfrm>
            <a:off x="10527746" y="2086082"/>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6.01</a:t>
            </a:r>
          </a:p>
        </p:txBody>
      </p:sp>
      <p:sp>
        <p:nvSpPr>
          <p:cNvPr id="164" name="Flussdiagramm: Prozess 163">
            <a:extLst>
              <a:ext uri="{FF2B5EF4-FFF2-40B4-BE49-F238E27FC236}">
                <a16:creationId xmlns:a16="http://schemas.microsoft.com/office/drawing/2014/main" id="{C3C12085-A008-C816-CD4D-BFB524EF04AA}"/>
              </a:ext>
            </a:extLst>
          </p:cNvPr>
          <p:cNvSpPr/>
          <p:nvPr/>
        </p:nvSpPr>
        <p:spPr>
          <a:xfrm>
            <a:off x="10089227" y="2214652"/>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5.40</a:t>
            </a:r>
          </a:p>
        </p:txBody>
      </p:sp>
      <p:sp>
        <p:nvSpPr>
          <p:cNvPr id="165" name="Flussdiagramm: Prozess 164">
            <a:extLst>
              <a:ext uri="{FF2B5EF4-FFF2-40B4-BE49-F238E27FC236}">
                <a16:creationId xmlns:a16="http://schemas.microsoft.com/office/drawing/2014/main" id="{EFFABFF8-0868-8586-0E07-26B975A1C33C}"/>
              </a:ext>
            </a:extLst>
          </p:cNvPr>
          <p:cNvSpPr/>
          <p:nvPr/>
        </p:nvSpPr>
        <p:spPr>
          <a:xfrm>
            <a:off x="10975159" y="2332007"/>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6.64</a:t>
            </a:r>
          </a:p>
        </p:txBody>
      </p:sp>
      <p:sp>
        <p:nvSpPr>
          <p:cNvPr id="166" name="Flussdiagramm: Prozess 165">
            <a:extLst>
              <a:ext uri="{FF2B5EF4-FFF2-40B4-BE49-F238E27FC236}">
                <a16:creationId xmlns:a16="http://schemas.microsoft.com/office/drawing/2014/main" id="{86921F47-FCE3-6E9B-D960-C5DD34978ED3}"/>
              </a:ext>
            </a:extLst>
          </p:cNvPr>
          <p:cNvSpPr/>
          <p:nvPr/>
        </p:nvSpPr>
        <p:spPr>
          <a:xfrm>
            <a:off x="9440328" y="2574712"/>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3.00</a:t>
            </a:r>
          </a:p>
        </p:txBody>
      </p:sp>
      <p:sp>
        <p:nvSpPr>
          <p:cNvPr id="167" name="Flussdiagramm: Prozess 166">
            <a:extLst>
              <a:ext uri="{FF2B5EF4-FFF2-40B4-BE49-F238E27FC236}">
                <a16:creationId xmlns:a16="http://schemas.microsoft.com/office/drawing/2014/main" id="{BB5ABAB1-E406-0D65-2F37-72E497A06948}"/>
              </a:ext>
            </a:extLst>
          </p:cNvPr>
          <p:cNvSpPr/>
          <p:nvPr/>
        </p:nvSpPr>
        <p:spPr>
          <a:xfrm>
            <a:off x="9037454" y="2703128"/>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2.49</a:t>
            </a:r>
          </a:p>
        </p:txBody>
      </p:sp>
      <p:sp>
        <p:nvSpPr>
          <p:cNvPr id="168" name="Flussdiagramm: Prozess 167">
            <a:extLst>
              <a:ext uri="{FF2B5EF4-FFF2-40B4-BE49-F238E27FC236}">
                <a16:creationId xmlns:a16="http://schemas.microsoft.com/office/drawing/2014/main" id="{BF9F721B-23D3-15AD-01EE-C61F375626EA}"/>
              </a:ext>
            </a:extLst>
          </p:cNvPr>
          <p:cNvSpPr/>
          <p:nvPr/>
        </p:nvSpPr>
        <p:spPr>
          <a:xfrm>
            <a:off x="9442285" y="2826161"/>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3.00</a:t>
            </a:r>
          </a:p>
        </p:txBody>
      </p:sp>
      <p:sp>
        <p:nvSpPr>
          <p:cNvPr id="169" name="Flussdiagramm: Prozess 168">
            <a:extLst>
              <a:ext uri="{FF2B5EF4-FFF2-40B4-BE49-F238E27FC236}">
                <a16:creationId xmlns:a16="http://schemas.microsoft.com/office/drawing/2014/main" id="{911FB431-C2B8-0041-5D0F-71FDBFC06261}"/>
              </a:ext>
            </a:extLst>
          </p:cNvPr>
          <p:cNvSpPr/>
          <p:nvPr/>
        </p:nvSpPr>
        <p:spPr>
          <a:xfrm>
            <a:off x="8052059" y="3062670"/>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1.21</a:t>
            </a:r>
          </a:p>
        </p:txBody>
      </p:sp>
      <p:sp>
        <p:nvSpPr>
          <p:cNvPr id="170" name="Flussdiagramm: Prozess 169">
            <a:extLst>
              <a:ext uri="{FF2B5EF4-FFF2-40B4-BE49-F238E27FC236}">
                <a16:creationId xmlns:a16="http://schemas.microsoft.com/office/drawing/2014/main" id="{52B07B5A-59E7-BE2A-7F8A-35F72D935474}"/>
              </a:ext>
            </a:extLst>
          </p:cNvPr>
          <p:cNvSpPr/>
          <p:nvPr/>
        </p:nvSpPr>
        <p:spPr>
          <a:xfrm>
            <a:off x="8132596" y="3203366"/>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1.32</a:t>
            </a:r>
          </a:p>
        </p:txBody>
      </p:sp>
      <p:sp>
        <p:nvSpPr>
          <p:cNvPr id="171" name="Flussdiagramm: Prozess 170">
            <a:extLst>
              <a:ext uri="{FF2B5EF4-FFF2-40B4-BE49-F238E27FC236}">
                <a16:creationId xmlns:a16="http://schemas.microsoft.com/office/drawing/2014/main" id="{131290D9-3427-52F2-5C6A-D5CADB37ADCA}"/>
              </a:ext>
            </a:extLst>
          </p:cNvPr>
          <p:cNvSpPr/>
          <p:nvPr/>
        </p:nvSpPr>
        <p:spPr>
          <a:xfrm>
            <a:off x="7921287" y="3312739"/>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1.05</a:t>
            </a:r>
          </a:p>
        </p:txBody>
      </p:sp>
      <p:sp>
        <p:nvSpPr>
          <p:cNvPr id="172" name="Flussdiagramm: Prozess 171">
            <a:extLst>
              <a:ext uri="{FF2B5EF4-FFF2-40B4-BE49-F238E27FC236}">
                <a16:creationId xmlns:a16="http://schemas.microsoft.com/office/drawing/2014/main" id="{56B66623-BAE0-6CDF-C87F-42E19E1D4ACD}"/>
              </a:ext>
            </a:extLst>
          </p:cNvPr>
          <p:cNvSpPr/>
          <p:nvPr/>
        </p:nvSpPr>
        <p:spPr>
          <a:xfrm>
            <a:off x="7565315" y="3555402"/>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0.59</a:t>
            </a:r>
          </a:p>
        </p:txBody>
      </p:sp>
      <p:sp>
        <p:nvSpPr>
          <p:cNvPr id="173" name="Flussdiagramm: Prozess 172">
            <a:extLst>
              <a:ext uri="{FF2B5EF4-FFF2-40B4-BE49-F238E27FC236}">
                <a16:creationId xmlns:a16="http://schemas.microsoft.com/office/drawing/2014/main" id="{1BF8A2B2-30E8-52AA-80C3-EAADBC34CBF9}"/>
              </a:ext>
            </a:extLst>
          </p:cNvPr>
          <p:cNvSpPr/>
          <p:nvPr/>
        </p:nvSpPr>
        <p:spPr>
          <a:xfrm>
            <a:off x="7478730" y="3684996"/>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0.49</a:t>
            </a:r>
          </a:p>
        </p:txBody>
      </p:sp>
      <p:sp>
        <p:nvSpPr>
          <p:cNvPr id="174" name="Flussdiagramm: Prozess 173">
            <a:extLst>
              <a:ext uri="{FF2B5EF4-FFF2-40B4-BE49-F238E27FC236}">
                <a16:creationId xmlns:a16="http://schemas.microsoft.com/office/drawing/2014/main" id="{3450E18F-014F-64A9-7B74-5F157EE00340}"/>
              </a:ext>
            </a:extLst>
          </p:cNvPr>
          <p:cNvSpPr/>
          <p:nvPr/>
        </p:nvSpPr>
        <p:spPr>
          <a:xfrm>
            <a:off x="7607720" y="3798961"/>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0.65</a:t>
            </a:r>
          </a:p>
        </p:txBody>
      </p:sp>
      <p:sp>
        <p:nvSpPr>
          <p:cNvPr id="175" name="Flussdiagramm: Prozess 174">
            <a:extLst>
              <a:ext uri="{FF2B5EF4-FFF2-40B4-BE49-F238E27FC236}">
                <a16:creationId xmlns:a16="http://schemas.microsoft.com/office/drawing/2014/main" id="{D3A4B89B-DD58-C200-1DB4-7D308C75F9E4}"/>
              </a:ext>
            </a:extLst>
          </p:cNvPr>
          <p:cNvSpPr/>
          <p:nvPr/>
        </p:nvSpPr>
        <p:spPr>
          <a:xfrm>
            <a:off x="7500564" y="4049284"/>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0.51</a:t>
            </a:r>
          </a:p>
        </p:txBody>
      </p:sp>
      <p:sp>
        <p:nvSpPr>
          <p:cNvPr id="176" name="Flussdiagramm: Prozess 175">
            <a:extLst>
              <a:ext uri="{FF2B5EF4-FFF2-40B4-BE49-F238E27FC236}">
                <a16:creationId xmlns:a16="http://schemas.microsoft.com/office/drawing/2014/main" id="{43267B3D-D752-7428-131F-5FF3D850742D}"/>
              </a:ext>
            </a:extLst>
          </p:cNvPr>
          <p:cNvSpPr/>
          <p:nvPr/>
        </p:nvSpPr>
        <p:spPr>
          <a:xfrm>
            <a:off x="7546564" y="4177581"/>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0.57</a:t>
            </a:r>
          </a:p>
        </p:txBody>
      </p:sp>
      <p:sp>
        <p:nvSpPr>
          <p:cNvPr id="177" name="Flussdiagramm: Prozess 176">
            <a:extLst>
              <a:ext uri="{FF2B5EF4-FFF2-40B4-BE49-F238E27FC236}">
                <a16:creationId xmlns:a16="http://schemas.microsoft.com/office/drawing/2014/main" id="{DB2AC84B-C999-8142-6B88-D34911CE796A}"/>
              </a:ext>
            </a:extLst>
          </p:cNvPr>
          <p:cNvSpPr/>
          <p:nvPr/>
        </p:nvSpPr>
        <p:spPr>
          <a:xfrm>
            <a:off x="7684424" y="4295659"/>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0.75</a:t>
            </a:r>
          </a:p>
        </p:txBody>
      </p:sp>
      <p:sp>
        <p:nvSpPr>
          <p:cNvPr id="178" name="Flussdiagramm: Prozess 177">
            <a:extLst>
              <a:ext uri="{FF2B5EF4-FFF2-40B4-BE49-F238E27FC236}">
                <a16:creationId xmlns:a16="http://schemas.microsoft.com/office/drawing/2014/main" id="{D5E09C7D-FDD0-B5CC-B20D-F3B8F9569926}"/>
              </a:ext>
            </a:extLst>
          </p:cNvPr>
          <p:cNvSpPr/>
          <p:nvPr/>
        </p:nvSpPr>
        <p:spPr>
          <a:xfrm>
            <a:off x="7511090" y="4541210"/>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0.52</a:t>
            </a:r>
          </a:p>
        </p:txBody>
      </p:sp>
      <p:sp>
        <p:nvSpPr>
          <p:cNvPr id="179" name="Flussdiagramm: Prozess 178">
            <a:extLst>
              <a:ext uri="{FF2B5EF4-FFF2-40B4-BE49-F238E27FC236}">
                <a16:creationId xmlns:a16="http://schemas.microsoft.com/office/drawing/2014/main" id="{8EA4D64D-5987-4FA6-0979-2E121A3098FF}"/>
              </a:ext>
            </a:extLst>
          </p:cNvPr>
          <p:cNvSpPr/>
          <p:nvPr/>
        </p:nvSpPr>
        <p:spPr>
          <a:xfrm>
            <a:off x="7464693" y="4668477"/>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0.47</a:t>
            </a:r>
          </a:p>
        </p:txBody>
      </p:sp>
      <p:sp>
        <p:nvSpPr>
          <p:cNvPr id="180" name="Flussdiagramm: Prozess 179">
            <a:extLst>
              <a:ext uri="{FF2B5EF4-FFF2-40B4-BE49-F238E27FC236}">
                <a16:creationId xmlns:a16="http://schemas.microsoft.com/office/drawing/2014/main" id="{83838E34-0CF1-70F2-D665-81FEDC18353D}"/>
              </a:ext>
            </a:extLst>
          </p:cNvPr>
          <p:cNvSpPr/>
          <p:nvPr/>
        </p:nvSpPr>
        <p:spPr>
          <a:xfrm>
            <a:off x="7554376" y="4789633"/>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0.58</a:t>
            </a:r>
          </a:p>
        </p:txBody>
      </p:sp>
      <p:sp>
        <p:nvSpPr>
          <p:cNvPr id="181" name="Flussdiagramm: Prozess 180">
            <a:extLst>
              <a:ext uri="{FF2B5EF4-FFF2-40B4-BE49-F238E27FC236}">
                <a16:creationId xmlns:a16="http://schemas.microsoft.com/office/drawing/2014/main" id="{BC9228E8-B783-10CA-9909-CD931371591C}"/>
              </a:ext>
            </a:extLst>
          </p:cNvPr>
          <p:cNvSpPr/>
          <p:nvPr/>
        </p:nvSpPr>
        <p:spPr>
          <a:xfrm>
            <a:off x="6887911" y="5062684"/>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0.0</a:t>
            </a:r>
          </a:p>
        </p:txBody>
      </p:sp>
      <p:sp>
        <p:nvSpPr>
          <p:cNvPr id="182" name="Flussdiagramm: Prozess 181">
            <a:extLst>
              <a:ext uri="{FF2B5EF4-FFF2-40B4-BE49-F238E27FC236}">
                <a16:creationId xmlns:a16="http://schemas.microsoft.com/office/drawing/2014/main" id="{699CA43E-B437-12A1-5BDE-6EAD4220F85D}"/>
              </a:ext>
            </a:extLst>
          </p:cNvPr>
          <p:cNvSpPr/>
          <p:nvPr/>
        </p:nvSpPr>
        <p:spPr>
          <a:xfrm>
            <a:off x="7275335" y="5062003"/>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0.5</a:t>
            </a:r>
          </a:p>
        </p:txBody>
      </p:sp>
      <p:sp>
        <p:nvSpPr>
          <p:cNvPr id="183" name="Flussdiagramm: Prozess 182">
            <a:extLst>
              <a:ext uri="{FF2B5EF4-FFF2-40B4-BE49-F238E27FC236}">
                <a16:creationId xmlns:a16="http://schemas.microsoft.com/office/drawing/2014/main" id="{7F699D8B-C50E-1A10-9F12-7211BB0CE9F0}"/>
              </a:ext>
            </a:extLst>
          </p:cNvPr>
          <p:cNvSpPr/>
          <p:nvPr/>
        </p:nvSpPr>
        <p:spPr>
          <a:xfrm>
            <a:off x="7655139" y="5063022"/>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1.0</a:t>
            </a:r>
          </a:p>
        </p:txBody>
      </p:sp>
      <p:sp>
        <p:nvSpPr>
          <p:cNvPr id="184" name="Flussdiagramm: Prozess 183">
            <a:extLst>
              <a:ext uri="{FF2B5EF4-FFF2-40B4-BE49-F238E27FC236}">
                <a16:creationId xmlns:a16="http://schemas.microsoft.com/office/drawing/2014/main" id="{7CF7D43C-878A-4CD8-A72C-5DD87947578F}"/>
              </a:ext>
            </a:extLst>
          </p:cNvPr>
          <p:cNvSpPr/>
          <p:nvPr/>
        </p:nvSpPr>
        <p:spPr>
          <a:xfrm>
            <a:off x="8050183" y="5061153"/>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1.5</a:t>
            </a:r>
          </a:p>
        </p:txBody>
      </p:sp>
      <p:sp>
        <p:nvSpPr>
          <p:cNvPr id="185" name="Flussdiagramm: Prozess 184">
            <a:extLst>
              <a:ext uri="{FF2B5EF4-FFF2-40B4-BE49-F238E27FC236}">
                <a16:creationId xmlns:a16="http://schemas.microsoft.com/office/drawing/2014/main" id="{278EB3D4-1EFB-312A-1212-B49058EE39B8}"/>
              </a:ext>
            </a:extLst>
          </p:cNvPr>
          <p:cNvSpPr/>
          <p:nvPr/>
        </p:nvSpPr>
        <p:spPr>
          <a:xfrm>
            <a:off x="8437607" y="5062172"/>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2.0</a:t>
            </a:r>
          </a:p>
        </p:txBody>
      </p:sp>
      <p:sp>
        <p:nvSpPr>
          <p:cNvPr id="186" name="Flussdiagramm: Prozess 185">
            <a:extLst>
              <a:ext uri="{FF2B5EF4-FFF2-40B4-BE49-F238E27FC236}">
                <a16:creationId xmlns:a16="http://schemas.microsoft.com/office/drawing/2014/main" id="{46748C7D-9159-EAF8-9983-E4A85A1378AC}"/>
              </a:ext>
            </a:extLst>
          </p:cNvPr>
          <p:cNvSpPr/>
          <p:nvPr/>
        </p:nvSpPr>
        <p:spPr>
          <a:xfrm>
            <a:off x="8825031" y="5061838"/>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2.5</a:t>
            </a:r>
          </a:p>
        </p:txBody>
      </p:sp>
      <p:sp>
        <p:nvSpPr>
          <p:cNvPr id="187" name="Flussdiagramm: Prozess 186">
            <a:extLst>
              <a:ext uri="{FF2B5EF4-FFF2-40B4-BE49-F238E27FC236}">
                <a16:creationId xmlns:a16="http://schemas.microsoft.com/office/drawing/2014/main" id="{18983309-26F2-87CE-3E62-10E478D39BA1}"/>
              </a:ext>
            </a:extLst>
          </p:cNvPr>
          <p:cNvSpPr/>
          <p:nvPr/>
        </p:nvSpPr>
        <p:spPr>
          <a:xfrm>
            <a:off x="9212458" y="5061322"/>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3.0</a:t>
            </a:r>
          </a:p>
        </p:txBody>
      </p:sp>
      <p:sp>
        <p:nvSpPr>
          <p:cNvPr id="191" name="Flussdiagramm: Prozess 190">
            <a:extLst>
              <a:ext uri="{FF2B5EF4-FFF2-40B4-BE49-F238E27FC236}">
                <a16:creationId xmlns:a16="http://schemas.microsoft.com/office/drawing/2014/main" id="{E54F4F55-31C2-76AD-669E-D7F148AA5DDD}"/>
              </a:ext>
            </a:extLst>
          </p:cNvPr>
          <p:cNvSpPr/>
          <p:nvPr/>
        </p:nvSpPr>
        <p:spPr>
          <a:xfrm>
            <a:off x="9938999" y="5062853"/>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5.5</a:t>
            </a:r>
          </a:p>
        </p:txBody>
      </p:sp>
      <p:sp>
        <p:nvSpPr>
          <p:cNvPr id="192" name="Flussdiagramm: Prozess 191">
            <a:extLst>
              <a:ext uri="{FF2B5EF4-FFF2-40B4-BE49-F238E27FC236}">
                <a16:creationId xmlns:a16="http://schemas.microsoft.com/office/drawing/2014/main" id="{89A12DD6-C3B1-ACA1-7163-16C6F6DF0B0E}"/>
              </a:ext>
            </a:extLst>
          </p:cNvPr>
          <p:cNvSpPr/>
          <p:nvPr/>
        </p:nvSpPr>
        <p:spPr>
          <a:xfrm>
            <a:off x="10302609" y="5061491"/>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6.0</a:t>
            </a:r>
          </a:p>
        </p:txBody>
      </p:sp>
      <p:sp>
        <p:nvSpPr>
          <p:cNvPr id="193" name="Flussdiagramm: Prozess 192">
            <a:extLst>
              <a:ext uri="{FF2B5EF4-FFF2-40B4-BE49-F238E27FC236}">
                <a16:creationId xmlns:a16="http://schemas.microsoft.com/office/drawing/2014/main" id="{489763DE-388E-5E60-5415-1CA56BC3015D}"/>
              </a:ext>
            </a:extLst>
          </p:cNvPr>
          <p:cNvSpPr/>
          <p:nvPr/>
        </p:nvSpPr>
        <p:spPr>
          <a:xfrm>
            <a:off x="10666219" y="5062341"/>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6.5</a:t>
            </a:r>
          </a:p>
        </p:txBody>
      </p:sp>
      <p:sp>
        <p:nvSpPr>
          <p:cNvPr id="194" name="Flussdiagramm: Prozess 193">
            <a:extLst>
              <a:ext uri="{FF2B5EF4-FFF2-40B4-BE49-F238E27FC236}">
                <a16:creationId xmlns:a16="http://schemas.microsoft.com/office/drawing/2014/main" id="{F06448CA-4DA2-B94B-DCD0-571610031933}"/>
              </a:ext>
            </a:extLst>
          </p:cNvPr>
          <p:cNvSpPr/>
          <p:nvPr/>
        </p:nvSpPr>
        <p:spPr>
          <a:xfrm>
            <a:off x="11029829" y="5063191"/>
            <a:ext cx="421924"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tx1"/>
                </a:solidFill>
              </a:rPr>
              <a:t>7.0</a:t>
            </a:r>
          </a:p>
        </p:txBody>
      </p:sp>
      <p:sp>
        <p:nvSpPr>
          <p:cNvPr id="249" name="Rechteck 248">
            <a:extLst>
              <a:ext uri="{FF2B5EF4-FFF2-40B4-BE49-F238E27FC236}">
                <a16:creationId xmlns:a16="http://schemas.microsoft.com/office/drawing/2014/main" id="{ED909021-D698-77D3-A6DD-C4FB5FBD4C9D}"/>
              </a:ext>
            </a:extLst>
          </p:cNvPr>
          <p:cNvSpPr/>
          <p:nvPr/>
        </p:nvSpPr>
        <p:spPr>
          <a:xfrm>
            <a:off x="1326392" y="3629416"/>
            <a:ext cx="2610651" cy="553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tlCol="0" anchor="t" anchorCtr="0">
            <a:spAutoFit/>
          </a:bodyPr>
          <a:lstStyle/>
          <a:p>
            <a:r>
              <a:rPr lang="de-DE" sz="1000">
                <a:solidFill>
                  <a:schemeClr val="accent1"/>
                </a:solidFill>
              </a:rPr>
              <a:t>◼︎ </a:t>
            </a:r>
            <a:r>
              <a:rPr lang="de-DE" sz="1000">
                <a:solidFill>
                  <a:schemeClr val="tx1"/>
                </a:solidFill>
              </a:rPr>
              <a:t>All </a:t>
            </a:r>
            <a:r>
              <a:rPr lang="de-DE" sz="1000" err="1">
                <a:solidFill>
                  <a:schemeClr val="tx1"/>
                </a:solidFill>
              </a:rPr>
              <a:t>zanubrutinib</a:t>
            </a:r>
            <a:r>
              <a:rPr lang="de-DE" sz="1000">
                <a:solidFill>
                  <a:schemeClr val="tx1"/>
                </a:solidFill>
              </a:rPr>
              <a:t> (N=1550)</a:t>
            </a:r>
          </a:p>
          <a:p>
            <a:r>
              <a:rPr lang="de-DE" sz="1000">
                <a:solidFill>
                  <a:schemeClr val="accent4"/>
                </a:solidFill>
              </a:rPr>
              <a:t>◼︎ </a:t>
            </a:r>
            <a:r>
              <a:rPr lang="de-DE" sz="1000" err="1">
                <a:solidFill>
                  <a:schemeClr val="tx1"/>
                </a:solidFill>
              </a:rPr>
              <a:t>Zanubrutinib</a:t>
            </a:r>
            <a:r>
              <a:rPr lang="de-DE" sz="1000">
                <a:solidFill>
                  <a:schemeClr val="tx1"/>
                </a:solidFill>
              </a:rPr>
              <a:t> in ASPEN/ALPINE (</a:t>
            </a:r>
            <a:r>
              <a:rPr lang="de-DE" sz="1000" err="1">
                <a:solidFill>
                  <a:schemeClr val="tx1"/>
                </a:solidFill>
              </a:rPr>
              <a:t>n</a:t>
            </a:r>
            <a:r>
              <a:rPr lang="de-DE" sz="1000">
                <a:solidFill>
                  <a:schemeClr val="tx1"/>
                </a:solidFill>
              </a:rPr>
              <a:t>=425)</a:t>
            </a:r>
            <a:r>
              <a:rPr lang="de-DE" sz="1000" baseline="30000">
                <a:solidFill>
                  <a:schemeClr val="tx1"/>
                </a:solidFill>
              </a:rPr>
              <a:t>b</a:t>
            </a:r>
            <a:endParaRPr lang="de-DE" sz="1000">
              <a:solidFill>
                <a:schemeClr val="tx1"/>
              </a:solidFill>
            </a:endParaRPr>
          </a:p>
          <a:p>
            <a:r>
              <a:rPr lang="de-DE" sz="1000">
                <a:solidFill>
                  <a:schemeClr val="accent5"/>
                </a:solidFill>
              </a:rPr>
              <a:t>◼︎ </a:t>
            </a:r>
            <a:r>
              <a:rPr lang="de-DE" sz="1000" err="1">
                <a:solidFill>
                  <a:schemeClr val="tx1"/>
                </a:solidFill>
              </a:rPr>
              <a:t>Ibrutinib</a:t>
            </a:r>
            <a:r>
              <a:rPr lang="de-DE" sz="1000">
                <a:solidFill>
                  <a:schemeClr val="tx1"/>
                </a:solidFill>
              </a:rPr>
              <a:t> (N=422)</a:t>
            </a:r>
            <a:r>
              <a:rPr lang="de-DE" sz="1000" baseline="30000">
                <a:solidFill>
                  <a:schemeClr val="tx1"/>
                </a:solidFill>
              </a:rPr>
              <a:t>b</a:t>
            </a:r>
            <a:endParaRPr lang="de-DE" sz="1000">
              <a:solidFill>
                <a:schemeClr val="tx1"/>
              </a:solidFill>
            </a:endParaRPr>
          </a:p>
        </p:txBody>
      </p:sp>
      <p:grpSp>
        <p:nvGrpSpPr>
          <p:cNvPr id="264" name="Gruppieren 263">
            <a:extLst>
              <a:ext uri="{FF2B5EF4-FFF2-40B4-BE49-F238E27FC236}">
                <a16:creationId xmlns:a16="http://schemas.microsoft.com/office/drawing/2014/main" id="{4ECF340C-542F-2BB7-DC4D-77CFE7692C4F}"/>
              </a:ext>
            </a:extLst>
          </p:cNvPr>
          <p:cNvGrpSpPr/>
          <p:nvPr/>
        </p:nvGrpSpPr>
        <p:grpSpPr>
          <a:xfrm>
            <a:off x="10424328" y="2272996"/>
            <a:ext cx="1469826" cy="144523"/>
            <a:chOff x="2793964" y="3176411"/>
            <a:chExt cx="1422360" cy="144523"/>
          </a:xfrm>
        </p:grpSpPr>
        <p:sp>
          <p:nvSpPr>
            <p:cNvPr id="265" name="Geschweifte Klammer rechts 264">
              <a:extLst>
                <a:ext uri="{FF2B5EF4-FFF2-40B4-BE49-F238E27FC236}">
                  <a16:creationId xmlns:a16="http://schemas.microsoft.com/office/drawing/2014/main" id="{7481EA3C-990C-D35D-D7F2-6AC1A8D04647}"/>
                </a:ext>
              </a:extLst>
            </p:cNvPr>
            <p:cNvSpPr/>
            <p:nvPr/>
          </p:nvSpPr>
          <p:spPr>
            <a:xfrm>
              <a:off x="3673367" y="3176587"/>
              <a:ext cx="63947" cy="144347"/>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266" name="Gerader Verbinder 265">
              <a:extLst>
                <a:ext uri="{FF2B5EF4-FFF2-40B4-BE49-F238E27FC236}">
                  <a16:creationId xmlns:a16="http://schemas.microsoft.com/office/drawing/2014/main" id="{42D3BD47-2D1E-A6E3-22F5-A72497EE68E4}"/>
                </a:ext>
              </a:extLst>
            </p:cNvPr>
            <p:cNvCxnSpPr>
              <a:cxnSpLocks/>
            </p:cNvCxnSpPr>
            <p:nvPr/>
          </p:nvCxnSpPr>
          <p:spPr>
            <a:xfrm>
              <a:off x="2793964" y="3176411"/>
              <a:ext cx="8786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7" name="Flussdiagramm: Prozess 266">
              <a:extLst>
                <a:ext uri="{FF2B5EF4-FFF2-40B4-BE49-F238E27FC236}">
                  <a16:creationId xmlns:a16="http://schemas.microsoft.com/office/drawing/2014/main" id="{EABCD6AA-DE37-18FC-CEA3-68AA4C171CCF}"/>
                </a:ext>
              </a:extLst>
            </p:cNvPr>
            <p:cNvSpPr/>
            <p:nvPr/>
          </p:nvSpPr>
          <p:spPr>
            <a:xfrm>
              <a:off x="3662773" y="3191422"/>
              <a:ext cx="553551" cy="11308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i="1">
                  <a:solidFill>
                    <a:schemeClr val="tx1"/>
                  </a:solidFill>
                </a:rPr>
                <a:t>P=.</a:t>
              </a:r>
              <a:r>
                <a:rPr lang="de-DE" sz="800">
                  <a:solidFill>
                    <a:schemeClr val="tx1"/>
                  </a:solidFill>
                </a:rPr>
                <a:t>0098</a:t>
              </a:r>
            </a:p>
          </p:txBody>
        </p:sp>
      </p:grpSp>
      <p:cxnSp>
        <p:nvCxnSpPr>
          <p:cNvPr id="11" name="Gerader Verbinder 10">
            <a:extLst>
              <a:ext uri="{FF2B5EF4-FFF2-40B4-BE49-F238E27FC236}">
                <a16:creationId xmlns:a16="http://schemas.microsoft.com/office/drawing/2014/main" id="{7626E0D5-E57F-20A4-3067-4FD0031F21AC}"/>
              </a:ext>
            </a:extLst>
          </p:cNvPr>
          <p:cNvCxnSpPr>
            <a:cxnSpLocks/>
          </p:cNvCxnSpPr>
          <p:nvPr/>
        </p:nvCxnSpPr>
        <p:spPr>
          <a:xfrm>
            <a:off x="9882108" y="4971680"/>
            <a:ext cx="1355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id="{F280F39B-BC8E-65E9-DAC6-4F142700D3BA}"/>
              </a:ext>
            </a:extLst>
          </p:cNvPr>
          <p:cNvSpPr/>
          <p:nvPr/>
        </p:nvSpPr>
        <p:spPr>
          <a:xfrm>
            <a:off x="7076205" y="5468071"/>
            <a:ext cx="2610651" cy="553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tlCol="0" anchor="t" anchorCtr="0">
            <a:spAutoFit/>
          </a:bodyPr>
          <a:lstStyle/>
          <a:p>
            <a:r>
              <a:rPr lang="de-DE" sz="1000">
                <a:solidFill>
                  <a:schemeClr val="accent1"/>
                </a:solidFill>
              </a:rPr>
              <a:t>◼︎ </a:t>
            </a:r>
            <a:r>
              <a:rPr lang="de-DE" sz="1000">
                <a:solidFill>
                  <a:schemeClr val="tx1"/>
                </a:solidFill>
              </a:rPr>
              <a:t>All </a:t>
            </a:r>
            <a:r>
              <a:rPr lang="de-DE" sz="1000" err="1">
                <a:solidFill>
                  <a:schemeClr val="tx1"/>
                </a:solidFill>
              </a:rPr>
              <a:t>zanubrutinib</a:t>
            </a:r>
            <a:r>
              <a:rPr lang="de-DE" sz="1000">
                <a:solidFill>
                  <a:schemeClr val="tx1"/>
                </a:solidFill>
              </a:rPr>
              <a:t> (N=1550)</a:t>
            </a:r>
          </a:p>
          <a:p>
            <a:r>
              <a:rPr lang="de-DE" sz="1000">
                <a:solidFill>
                  <a:schemeClr val="accent4"/>
                </a:solidFill>
              </a:rPr>
              <a:t>◼︎ </a:t>
            </a:r>
            <a:r>
              <a:rPr lang="de-DE" sz="1000" err="1">
                <a:solidFill>
                  <a:schemeClr val="tx1"/>
                </a:solidFill>
              </a:rPr>
              <a:t>Zanubrutinib</a:t>
            </a:r>
            <a:r>
              <a:rPr lang="de-DE" sz="1000">
                <a:solidFill>
                  <a:schemeClr val="tx1"/>
                </a:solidFill>
              </a:rPr>
              <a:t> in ASPEN/ALPINE (</a:t>
            </a:r>
            <a:r>
              <a:rPr lang="de-DE" sz="1000" err="1">
                <a:solidFill>
                  <a:schemeClr val="tx1"/>
                </a:solidFill>
              </a:rPr>
              <a:t>n</a:t>
            </a:r>
            <a:r>
              <a:rPr lang="de-DE" sz="1000">
                <a:solidFill>
                  <a:schemeClr val="tx1"/>
                </a:solidFill>
              </a:rPr>
              <a:t>=425)</a:t>
            </a:r>
            <a:r>
              <a:rPr lang="de-DE" sz="1000" baseline="30000">
                <a:solidFill>
                  <a:schemeClr val="tx1"/>
                </a:solidFill>
              </a:rPr>
              <a:t>b</a:t>
            </a:r>
            <a:endParaRPr lang="de-DE" sz="1000">
              <a:solidFill>
                <a:schemeClr val="tx1"/>
              </a:solidFill>
            </a:endParaRPr>
          </a:p>
          <a:p>
            <a:r>
              <a:rPr lang="de-DE" sz="1000">
                <a:solidFill>
                  <a:schemeClr val="accent5"/>
                </a:solidFill>
              </a:rPr>
              <a:t>◼︎ </a:t>
            </a:r>
            <a:r>
              <a:rPr lang="de-DE" sz="1000" err="1">
                <a:solidFill>
                  <a:schemeClr val="tx1"/>
                </a:solidFill>
              </a:rPr>
              <a:t>Ibrutinib</a:t>
            </a:r>
            <a:r>
              <a:rPr lang="de-DE" sz="1000">
                <a:solidFill>
                  <a:schemeClr val="tx1"/>
                </a:solidFill>
              </a:rPr>
              <a:t> (N=422)</a:t>
            </a:r>
            <a:r>
              <a:rPr lang="de-DE" sz="1000" baseline="30000">
                <a:solidFill>
                  <a:schemeClr val="tx1"/>
                </a:solidFill>
              </a:rPr>
              <a:t>b</a:t>
            </a:r>
            <a:endParaRPr lang="de-DE" sz="1000">
              <a:solidFill>
                <a:schemeClr val="tx1"/>
              </a:solidFill>
            </a:endParaRPr>
          </a:p>
        </p:txBody>
      </p:sp>
      <p:sp>
        <p:nvSpPr>
          <p:cNvPr id="5" name="Titel 4">
            <a:extLst>
              <a:ext uri="{FF2B5EF4-FFF2-40B4-BE49-F238E27FC236}">
                <a16:creationId xmlns:a16="http://schemas.microsoft.com/office/drawing/2014/main" id="{83F234B1-DEF9-7121-648D-9A17A47E716E}"/>
              </a:ext>
            </a:extLst>
          </p:cNvPr>
          <p:cNvSpPr>
            <a:spLocks noGrp="1"/>
          </p:cNvSpPr>
          <p:nvPr>
            <p:ph type="title"/>
          </p:nvPr>
        </p:nvSpPr>
        <p:spPr/>
        <p:txBody>
          <a:bodyPr>
            <a:normAutofit/>
          </a:bodyPr>
          <a:lstStyle/>
          <a:p>
            <a:r>
              <a:rPr lang="en-GB"/>
              <a:t>EAIRs of AESIs</a:t>
            </a:r>
          </a:p>
        </p:txBody>
      </p:sp>
    </p:spTree>
    <p:extLst>
      <p:ext uri="{BB962C8B-B14F-4D97-AF65-F5344CB8AC3E}">
        <p14:creationId xmlns:p14="http://schemas.microsoft.com/office/powerpoint/2010/main" val="192112306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3" name="Gerader Verbinder 82">
            <a:extLst>
              <a:ext uri="{FF2B5EF4-FFF2-40B4-BE49-F238E27FC236}">
                <a16:creationId xmlns:a16="http://schemas.microsoft.com/office/drawing/2014/main" id="{30F44B95-93D0-D0AE-5D00-0C513E182E33}"/>
              </a:ext>
            </a:extLst>
          </p:cNvPr>
          <p:cNvCxnSpPr>
            <a:cxnSpLocks/>
          </p:cNvCxnSpPr>
          <p:nvPr/>
        </p:nvCxnSpPr>
        <p:spPr>
          <a:xfrm flipV="1">
            <a:off x="1604129" y="2990006"/>
            <a:ext cx="571500" cy="45659"/>
          </a:xfrm>
          <a:prstGeom prst="line">
            <a:avLst/>
          </a:prstGeom>
          <a:ln w="19050">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12668672-97CD-144A-09CE-008157BC1A0D}"/>
              </a:ext>
            </a:extLst>
          </p:cNvPr>
          <p:cNvCxnSpPr>
            <a:cxnSpLocks/>
          </p:cNvCxnSpPr>
          <p:nvPr/>
        </p:nvCxnSpPr>
        <p:spPr>
          <a:xfrm flipV="1">
            <a:off x="2163542" y="2845689"/>
            <a:ext cx="548641" cy="144970"/>
          </a:xfrm>
          <a:prstGeom prst="line">
            <a:avLst/>
          </a:prstGeom>
          <a:ln w="19050">
            <a:solidFill>
              <a:srgbClr val="002A5C"/>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B0EFC000-6B53-3F7A-15D5-5DD942DB6949}"/>
              </a:ext>
            </a:extLst>
          </p:cNvPr>
          <p:cNvSpPr>
            <a:spLocks noGrp="1"/>
          </p:cNvSpPr>
          <p:nvPr>
            <p:ph type="title"/>
          </p:nvPr>
        </p:nvSpPr>
        <p:spPr>
          <a:xfrm>
            <a:off x="416534" y="569007"/>
            <a:ext cx="11367479" cy="662400"/>
          </a:xfrm>
        </p:spPr>
        <p:txBody>
          <a:bodyPr/>
          <a:lstStyle/>
          <a:p>
            <a:r>
              <a:rPr lang="en-US"/>
              <a:t>Prevalence of selected AESIs over time </a:t>
            </a:r>
          </a:p>
        </p:txBody>
      </p:sp>
      <p:sp>
        <p:nvSpPr>
          <p:cNvPr id="4" name="Footer Placeholder 3">
            <a:extLst>
              <a:ext uri="{FF2B5EF4-FFF2-40B4-BE49-F238E27FC236}">
                <a16:creationId xmlns:a16="http://schemas.microsoft.com/office/drawing/2014/main" id="{3E69E7BE-6C39-3DA3-77C1-9AE0D7859E19}"/>
              </a:ext>
            </a:extLst>
          </p:cNvPr>
          <p:cNvSpPr>
            <a:spLocks noGrp="1"/>
          </p:cNvSpPr>
          <p:nvPr>
            <p:ph type="ftr" sz="quarter" idx="13"/>
          </p:nvPr>
        </p:nvSpPr>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Zanubrutinib was compared head-to-head with ibrutinib in the phase 3 ASPEN (cohort 1) and ALPINE trials.</a:t>
            </a:r>
          </a:p>
          <a:p>
            <a:r>
              <a:rPr lang="en-US" b="1">
                <a:solidFill>
                  <a:srgbClr val="4E4F4E"/>
                </a:solidFill>
                <a:cs typeface="Arial" panose="020B0604020202020204" pitchFamily="34" charset="0"/>
              </a:rPr>
              <a:t>AESIs</a:t>
            </a:r>
            <a:r>
              <a:rPr lang="en-US">
                <a:solidFill>
                  <a:srgbClr val="4E4F4E"/>
                </a:solidFill>
                <a:cs typeface="Arial" panose="020B0604020202020204" pitchFamily="34" charset="0"/>
              </a:rPr>
              <a:t>, adverse events of special interest. </a:t>
            </a:r>
          </a:p>
          <a:p>
            <a:r>
              <a:rPr lang="en-US" b="1">
                <a:solidFill>
                  <a:srgbClr val="4E4F4E"/>
                </a:solidFill>
                <a:cs typeface="Arial" panose="020B0604020202020204" pitchFamily="34" charset="0"/>
              </a:rPr>
              <a:t>Brown JR, et al. Abstract P631 presented at EHA2023.</a:t>
            </a:r>
            <a:endParaRPr lang="en-GB"/>
          </a:p>
        </p:txBody>
      </p:sp>
      <p:grpSp>
        <p:nvGrpSpPr>
          <p:cNvPr id="61" name="Gruppieren 60">
            <a:extLst>
              <a:ext uri="{FF2B5EF4-FFF2-40B4-BE49-F238E27FC236}">
                <a16:creationId xmlns:a16="http://schemas.microsoft.com/office/drawing/2014/main" id="{39E7565E-A3FA-AB01-90C2-C38365A9574A}"/>
              </a:ext>
            </a:extLst>
          </p:cNvPr>
          <p:cNvGrpSpPr/>
          <p:nvPr/>
        </p:nvGrpSpPr>
        <p:grpSpPr>
          <a:xfrm>
            <a:off x="692937" y="1779113"/>
            <a:ext cx="32391" cy="952500"/>
            <a:chOff x="692937" y="1779113"/>
            <a:chExt cx="32391" cy="952500"/>
          </a:xfrm>
        </p:grpSpPr>
        <p:cxnSp>
          <p:nvCxnSpPr>
            <p:cNvPr id="31" name="Gerader Verbinder 30">
              <a:extLst>
                <a:ext uri="{FF2B5EF4-FFF2-40B4-BE49-F238E27FC236}">
                  <a16:creationId xmlns:a16="http://schemas.microsoft.com/office/drawing/2014/main" id="{CA507C1F-3262-1A05-0DF3-DE981D2A0FD9}"/>
                </a:ext>
              </a:extLst>
            </p:cNvPr>
            <p:cNvCxnSpPr>
              <a:cxnSpLocks/>
            </p:cNvCxnSpPr>
            <p:nvPr/>
          </p:nvCxnSpPr>
          <p:spPr>
            <a:xfrm>
              <a:off x="695325" y="1779113"/>
              <a:ext cx="30003" cy="0"/>
            </a:xfrm>
            <a:prstGeom prst="line">
              <a:avLst/>
            </a:prstGeom>
            <a:solidFill>
              <a:srgbClr val="F37920"/>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591894EF-590C-A7C2-28A2-DBA805448640}"/>
                </a:ext>
              </a:extLst>
            </p:cNvPr>
            <p:cNvCxnSpPr>
              <a:cxnSpLocks/>
            </p:cNvCxnSpPr>
            <p:nvPr/>
          </p:nvCxnSpPr>
          <p:spPr>
            <a:xfrm>
              <a:off x="695324" y="2250601"/>
              <a:ext cx="30003" cy="0"/>
            </a:xfrm>
            <a:prstGeom prst="line">
              <a:avLst/>
            </a:prstGeom>
            <a:solidFill>
              <a:srgbClr val="F37920"/>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9E14956E-ABB6-F730-94BE-E31F55C759D9}"/>
                </a:ext>
              </a:extLst>
            </p:cNvPr>
            <p:cNvCxnSpPr>
              <a:cxnSpLocks/>
            </p:cNvCxnSpPr>
            <p:nvPr/>
          </p:nvCxnSpPr>
          <p:spPr>
            <a:xfrm>
              <a:off x="692937" y="2731613"/>
              <a:ext cx="30003" cy="0"/>
            </a:xfrm>
            <a:prstGeom prst="line">
              <a:avLst/>
            </a:prstGeom>
            <a:solidFill>
              <a:srgbClr val="F37920"/>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Ellipse 46">
            <a:extLst>
              <a:ext uri="{FF2B5EF4-FFF2-40B4-BE49-F238E27FC236}">
                <a16:creationId xmlns:a16="http://schemas.microsoft.com/office/drawing/2014/main" id="{B0EF5F1E-9C70-F15A-C875-4A05464245D0}"/>
              </a:ext>
            </a:extLst>
          </p:cNvPr>
          <p:cNvSpPr/>
          <p:nvPr/>
        </p:nvSpPr>
        <p:spPr>
          <a:xfrm flipV="1">
            <a:off x="981007" y="2225360"/>
            <a:ext cx="45719" cy="45719"/>
          </a:xfrm>
          <a:prstGeom prst="ellipse">
            <a:avLst/>
          </a:prstGeom>
          <a:solidFill>
            <a:schemeClr val="accent5"/>
          </a:solidFill>
          <a:ln>
            <a:solidFill>
              <a:schemeClr val="accent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48" name="Ellipse 47">
            <a:extLst>
              <a:ext uri="{FF2B5EF4-FFF2-40B4-BE49-F238E27FC236}">
                <a16:creationId xmlns:a16="http://schemas.microsoft.com/office/drawing/2014/main" id="{244C298D-6510-9EAC-0B5B-47A526D9CD81}"/>
              </a:ext>
            </a:extLst>
          </p:cNvPr>
          <p:cNvSpPr/>
          <p:nvPr/>
        </p:nvSpPr>
        <p:spPr>
          <a:xfrm flipV="1">
            <a:off x="1560791" y="2308163"/>
            <a:ext cx="45719" cy="45719"/>
          </a:xfrm>
          <a:prstGeom prst="ellipse">
            <a:avLst/>
          </a:prstGeom>
          <a:solidFill>
            <a:schemeClr val="accent5"/>
          </a:solidFill>
          <a:ln>
            <a:solidFill>
              <a:schemeClr val="accent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49" name="Ellipse 48">
            <a:extLst>
              <a:ext uri="{FF2B5EF4-FFF2-40B4-BE49-F238E27FC236}">
                <a16:creationId xmlns:a16="http://schemas.microsoft.com/office/drawing/2014/main" id="{34839E64-8344-CC27-895B-2E1E2014A7E6}"/>
              </a:ext>
            </a:extLst>
          </p:cNvPr>
          <p:cNvSpPr/>
          <p:nvPr/>
        </p:nvSpPr>
        <p:spPr>
          <a:xfrm flipV="1">
            <a:off x="2137053" y="2061416"/>
            <a:ext cx="45719" cy="45719"/>
          </a:xfrm>
          <a:prstGeom prst="ellipse">
            <a:avLst/>
          </a:prstGeom>
          <a:solidFill>
            <a:schemeClr val="accent5"/>
          </a:solidFill>
          <a:ln>
            <a:solidFill>
              <a:schemeClr val="accent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BE7C98BE-63E9-3503-5019-A2F1D764BCCA}"/>
              </a:ext>
            </a:extLst>
          </p:cNvPr>
          <p:cNvSpPr/>
          <p:nvPr/>
        </p:nvSpPr>
        <p:spPr>
          <a:xfrm flipV="1">
            <a:off x="2712185" y="2029269"/>
            <a:ext cx="45719" cy="45719"/>
          </a:xfrm>
          <a:prstGeom prst="ellipse">
            <a:avLst/>
          </a:prstGeom>
          <a:solidFill>
            <a:schemeClr val="accent5"/>
          </a:solidFill>
          <a:ln>
            <a:solidFill>
              <a:schemeClr val="accent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F9239613-96E3-0D7F-7036-F00843148047}"/>
              </a:ext>
            </a:extLst>
          </p:cNvPr>
          <p:cNvSpPr/>
          <p:nvPr/>
        </p:nvSpPr>
        <p:spPr>
          <a:xfrm flipV="1">
            <a:off x="980361" y="2889250"/>
            <a:ext cx="45719" cy="45719"/>
          </a:xfrm>
          <a:prstGeom prst="ellipse">
            <a:avLst/>
          </a:prstGeom>
          <a:solidFill>
            <a:schemeClr val="accent4"/>
          </a:solidFill>
          <a:ln>
            <a:solidFill>
              <a:schemeClr val="accent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52" name="Ellipse 51">
            <a:extLst>
              <a:ext uri="{FF2B5EF4-FFF2-40B4-BE49-F238E27FC236}">
                <a16:creationId xmlns:a16="http://schemas.microsoft.com/office/drawing/2014/main" id="{D8C7BF0E-B179-33EB-B00D-FF94D0B46D9F}"/>
              </a:ext>
            </a:extLst>
          </p:cNvPr>
          <p:cNvSpPr/>
          <p:nvPr/>
        </p:nvSpPr>
        <p:spPr>
          <a:xfrm flipV="1">
            <a:off x="1560791" y="2861628"/>
            <a:ext cx="45719" cy="45719"/>
          </a:xfrm>
          <a:prstGeom prst="ellipse">
            <a:avLst/>
          </a:prstGeom>
          <a:solidFill>
            <a:schemeClr val="accent4"/>
          </a:solidFill>
          <a:ln>
            <a:solidFill>
              <a:schemeClr val="accent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53" name="Ellipse 52">
            <a:extLst>
              <a:ext uri="{FF2B5EF4-FFF2-40B4-BE49-F238E27FC236}">
                <a16:creationId xmlns:a16="http://schemas.microsoft.com/office/drawing/2014/main" id="{8896348B-11B9-E286-7709-63FE0108EAB2}"/>
              </a:ext>
            </a:extLst>
          </p:cNvPr>
          <p:cNvSpPr/>
          <p:nvPr/>
        </p:nvSpPr>
        <p:spPr>
          <a:xfrm flipV="1">
            <a:off x="2137053" y="2782108"/>
            <a:ext cx="45719" cy="45719"/>
          </a:xfrm>
          <a:prstGeom prst="ellipse">
            <a:avLst/>
          </a:prstGeom>
          <a:solidFill>
            <a:schemeClr val="accent4"/>
          </a:solidFill>
          <a:ln>
            <a:solidFill>
              <a:schemeClr val="accent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54" name="Ellipse 53">
            <a:extLst>
              <a:ext uri="{FF2B5EF4-FFF2-40B4-BE49-F238E27FC236}">
                <a16:creationId xmlns:a16="http://schemas.microsoft.com/office/drawing/2014/main" id="{03138ACD-1FD9-CBE5-4235-9CD0022ED5A5}"/>
              </a:ext>
            </a:extLst>
          </p:cNvPr>
          <p:cNvSpPr/>
          <p:nvPr/>
        </p:nvSpPr>
        <p:spPr>
          <a:xfrm flipV="1">
            <a:off x="2712184" y="2802586"/>
            <a:ext cx="45719" cy="45719"/>
          </a:xfrm>
          <a:prstGeom prst="ellipse">
            <a:avLst/>
          </a:prstGeom>
          <a:solidFill>
            <a:schemeClr val="accent4"/>
          </a:solidFill>
          <a:ln>
            <a:solidFill>
              <a:schemeClr val="accent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20FCE7D6-8EE6-9990-0B6F-8746E6B6A03E}"/>
              </a:ext>
            </a:extLst>
          </p:cNvPr>
          <p:cNvSpPr/>
          <p:nvPr/>
        </p:nvSpPr>
        <p:spPr>
          <a:xfrm flipV="1">
            <a:off x="2712183" y="2820449"/>
            <a:ext cx="45719" cy="45719"/>
          </a:xfrm>
          <a:prstGeom prst="ellipse">
            <a:avLst/>
          </a:prstGeom>
          <a:solidFill>
            <a:srgbClr val="002A5C"/>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59B360F9-3DB2-17AB-C488-BCA655196645}"/>
              </a:ext>
            </a:extLst>
          </p:cNvPr>
          <p:cNvSpPr/>
          <p:nvPr/>
        </p:nvSpPr>
        <p:spPr>
          <a:xfrm flipV="1">
            <a:off x="980361" y="2986571"/>
            <a:ext cx="45719" cy="45719"/>
          </a:xfrm>
          <a:prstGeom prst="ellipse">
            <a:avLst/>
          </a:prstGeom>
          <a:solidFill>
            <a:srgbClr val="002A5C"/>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57" name="Ellipse 56">
            <a:extLst>
              <a:ext uri="{FF2B5EF4-FFF2-40B4-BE49-F238E27FC236}">
                <a16:creationId xmlns:a16="http://schemas.microsoft.com/office/drawing/2014/main" id="{7E7290BA-7CCC-5366-022B-3566E214497F}"/>
              </a:ext>
            </a:extLst>
          </p:cNvPr>
          <p:cNvSpPr/>
          <p:nvPr/>
        </p:nvSpPr>
        <p:spPr>
          <a:xfrm flipV="1">
            <a:off x="1560791" y="3012806"/>
            <a:ext cx="45719" cy="45719"/>
          </a:xfrm>
          <a:prstGeom prst="ellipse">
            <a:avLst/>
          </a:prstGeom>
          <a:solidFill>
            <a:srgbClr val="002A5C"/>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7F58D304-AED6-5AA2-A222-DC5ACF4CD541}"/>
              </a:ext>
            </a:extLst>
          </p:cNvPr>
          <p:cNvSpPr/>
          <p:nvPr/>
        </p:nvSpPr>
        <p:spPr>
          <a:xfrm flipV="1">
            <a:off x="2137053" y="2967147"/>
            <a:ext cx="45719" cy="45719"/>
          </a:xfrm>
          <a:prstGeom prst="ellipse">
            <a:avLst/>
          </a:prstGeom>
          <a:solidFill>
            <a:srgbClr val="002A5C"/>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cxnSp>
        <p:nvCxnSpPr>
          <p:cNvPr id="60" name="Gerader Verbinder 59">
            <a:extLst>
              <a:ext uri="{FF2B5EF4-FFF2-40B4-BE49-F238E27FC236}">
                <a16:creationId xmlns:a16="http://schemas.microsoft.com/office/drawing/2014/main" id="{4B68384E-3928-BDDF-9250-86C2DC486A31}"/>
              </a:ext>
            </a:extLst>
          </p:cNvPr>
          <p:cNvCxnSpPr>
            <a:cxnSpLocks/>
          </p:cNvCxnSpPr>
          <p:nvPr/>
        </p:nvCxnSpPr>
        <p:spPr>
          <a:xfrm>
            <a:off x="1006448" y="2252053"/>
            <a:ext cx="561484" cy="80759"/>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4FD8B92D-BAC8-B889-1009-AC8288BDD139}"/>
              </a:ext>
            </a:extLst>
          </p:cNvPr>
          <p:cNvCxnSpPr>
            <a:cxnSpLocks/>
            <a:endCxn id="49" idx="1"/>
          </p:cNvCxnSpPr>
          <p:nvPr/>
        </p:nvCxnSpPr>
        <p:spPr>
          <a:xfrm flipV="1">
            <a:off x="1594757" y="2100440"/>
            <a:ext cx="548991" cy="22713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77CDC723-252D-A5F8-EBE5-B197E1895935}"/>
              </a:ext>
            </a:extLst>
          </p:cNvPr>
          <p:cNvCxnSpPr>
            <a:cxnSpLocks/>
            <a:stCxn id="49" idx="6"/>
          </p:cNvCxnSpPr>
          <p:nvPr/>
        </p:nvCxnSpPr>
        <p:spPr>
          <a:xfrm flipV="1">
            <a:off x="2182772" y="2052976"/>
            <a:ext cx="533810" cy="31299"/>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49A2AF85-EA1D-5759-EDB8-C0B2EF7F94E0}"/>
              </a:ext>
            </a:extLst>
          </p:cNvPr>
          <p:cNvCxnSpPr>
            <a:cxnSpLocks/>
          </p:cNvCxnSpPr>
          <p:nvPr/>
        </p:nvCxnSpPr>
        <p:spPr>
          <a:xfrm flipV="1">
            <a:off x="1011060" y="2889249"/>
            <a:ext cx="549731" cy="26116"/>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4" name="Gerader Verbinder 73">
            <a:extLst>
              <a:ext uri="{FF2B5EF4-FFF2-40B4-BE49-F238E27FC236}">
                <a16:creationId xmlns:a16="http://schemas.microsoft.com/office/drawing/2014/main" id="{F0C1E3BD-5385-0609-AC3F-CD19599459BB}"/>
              </a:ext>
            </a:extLst>
          </p:cNvPr>
          <p:cNvCxnSpPr>
            <a:cxnSpLocks/>
          </p:cNvCxnSpPr>
          <p:nvPr/>
        </p:nvCxnSpPr>
        <p:spPr>
          <a:xfrm flipV="1">
            <a:off x="1590843" y="2804967"/>
            <a:ext cx="548591" cy="8024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1E4CD5F5-744C-DD11-7F88-592CB9B86444}"/>
              </a:ext>
            </a:extLst>
          </p:cNvPr>
          <p:cNvCxnSpPr>
            <a:cxnSpLocks/>
          </p:cNvCxnSpPr>
          <p:nvPr/>
        </p:nvCxnSpPr>
        <p:spPr>
          <a:xfrm>
            <a:off x="2182772" y="2807348"/>
            <a:ext cx="536106" cy="2217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1135CFFD-0841-ED80-D98B-4A608E44C7CC}"/>
              </a:ext>
            </a:extLst>
          </p:cNvPr>
          <p:cNvCxnSpPr>
            <a:cxnSpLocks/>
          </p:cNvCxnSpPr>
          <p:nvPr/>
        </p:nvCxnSpPr>
        <p:spPr>
          <a:xfrm>
            <a:off x="1011060" y="3012494"/>
            <a:ext cx="549731" cy="25552"/>
          </a:xfrm>
          <a:prstGeom prst="line">
            <a:avLst/>
          </a:prstGeom>
          <a:ln w="19050">
            <a:solidFill>
              <a:srgbClr val="002A5C"/>
            </a:solidFill>
          </a:ln>
        </p:spPr>
        <p:style>
          <a:lnRef idx="1">
            <a:schemeClr val="accent1"/>
          </a:lnRef>
          <a:fillRef idx="0">
            <a:schemeClr val="accent1"/>
          </a:fillRef>
          <a:effectRef idx="0">
            <a:schemeClr val="accent1"/>
          </a:effectRef>
          <a:fontRef idx="minor">
            <a:schemeClr val="tx1"/>
          </a:fontRef>
        </p:style>
      </p:cxnSp>
      <p:grpSp>
        <p:nvGrpSpPr>
          <p:cNvPr id="179" name="Gruppieren 178">
            <a:extLst>
              <a:ext uri="{FF2B5EF4-FFF2-40B4-BE49-F238E27FC236}">
                <a16:creationId xmlns:a16="http://schemas.microsoft.com/office/drawing/2014/main" id="{C87FA57C-9DB8-412A-0E68-2F46402CCEF6}"/>
              </a:ext>
            </a:extLst>
          </p:cNvPr>
          <p:cNvGrpSpPr/>
          <p:nvPr/>
        </p:nvGrpSpPr>
        <p:grpSpPr>
          <a:xfrm>
            <a:off x="333373" y="1667573"/>
            <a:ext cx="574282" cy="1645378"/>
            <a:chOff x="333373" y="1667573"/>
            <a:chExt cx="574282" cy="1645378"/>
          </a:xfrm>
        </p:grpSpPr>
        <p:sp>
          <p:nvSpPr>
            <p:cNvPr id="90" name="Rechteck 89">
              <a:extLst>
                <a:ext uri="{FF2B5EF4-FFF2-40B4-BE49-F238E27FC236}">
                  <a16:creationId xmlns:a16="http://schemas.microsoft.com/office/drawing/2014/main" id="{8CD1F890-D7D9-6EBF-0493-CE8EBC06EDC5}"/>
                </a:ext>
              </a:extLst>
            </p:cNvPr>
            <p:cNvSpPr/>
            <p:nvPr/>
          </p:nvSpPr>
          <p:spPr>
            <a:xfrm>
              <a:off x="348329" y="1667573"/>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15</a:t>
              </a:r>
            </a:p>
          </p:txBody>
        </p:sp>
        <p:sp>
          <p:nvSpPr>
            <p:cNvPr id="91" name="Rechteck 90">
              <a:extLst>
                <a:ext uri="{FF2B5EF4-FFF2-40B4-BE49-F238E27FC236}">
                  <a16:creationId xmlns:a16="http://schemas.microsoft.com/office/drawing/2014/main" id="{96BFC222-74CB-EFC8-12A6-71F35B0B11BE}"/>
                </a:ext>
              </a:extLst>
            </p:cNvPr>
            <p:cNvSpPr/>
            <p:nvPr/>
          </p:nvSpPr>
          <p:spPr>
            <a:xfrm>
              <a:off x="333373" y="2140322"/>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10</a:t>
              </a:r>
            </a:p>
          </p:txBody>
        </p:sp>
        <p:sp>
          <p:nvSpPr>
            <p:cNvPr id="92" name="Rechteck 91">
              <a:extLst>
                <a:ext uri="{FF2B5EF4-FFF2-40B4-BE49-F238E27FC236}">
                  <a16:creationId xmlns:a16="http://schemas.microsoft.com/office/drawing/2014/main" id="{796100E0-A45E-7C1B-75C5-3A2EF5DEC71F}"/>
                </a:ext>
              </a:extLst>
            </p:cNvPr>
            <p:cNvSpPr/>
            <p:nvPr/>
          </p:nvSpPr>
          <p:spPr>
            <a:xfrm>
              <a:off x="363285" y="2613071"/>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5</a:t>
              </a:r>
            </a:p>
          </p:txBody>
        </p:sp>
        <p:sp>
          <p:nvSpPr>
            <p:cNvPr id="93" name="Rechteck 92">
              <a:extLst>
                <a:ext uri="{FF2B5EF4-FFF2-40B4-BE49-F238E27FC236}">
                  <a16:creationId xmlns:a16="http://schemas.microsoft.com/office/drawing/2014/main" id="{0790518E-0A71-F9BC-12ED-402C0164663A}"/>
                </a:ext>
              </a:extLst>
            </p:cNvPr>
            <p:cNvSpPr/>
            <p:nvPr/>
          </p:nvSpPr>
          <p:spPr>
            <a:xfrm>
              <a:off x="378242" y="3085819"/>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0</a:t>
              </a:r>
            </a:p>
          </p:txBody>
        </p:sp>
      </p:grpSp>
      <p:grpSp>
        <p:nvGrpSpPr>
          <p:cNvPr id="143" name="Gruppieren 142">
            <a:extLst>
              <a:ext uri="{FF2B5EF4-FFF2-40B4-BE49-F238E27FC236}">
                <a16:creationId xmlns:a16="http://schemas.microsoft.com/office/drawing/2014/main" id="{B557C807-0D7A-7C9C-C41B-4943046A3F57}"/>
              </a:ext>
            </a:extLst>
          </p:cNvPr>
          <p:cNvGrpSpPr/>
          <p:nvPr/>
        </p:nvGrpSpPr>
        <p:grpSpPr>
          <a:xfrm>
            <a:off x="369236" y="2052128"/>
            <a:ext cx="2720591" cy="1538978"/>
            <a:chOff x="369236" y="2052128"/>
            <a:chExt cx="2720591" cy="1538978"/>
          </a:xfrm>
        </p:grpSpPr>
        <p:sp>
          <p:nvSpPr>
            <p:cNvPr id="94" name="Rechteck 93">
              <a:extLst>
                <a:ext uri="{FF2B5EF4-FFF2-40B4-BE49-F238E27FC236}">
                  <a16:creationId xmlns:a16="http://schemas.microsoft.com/office/drawing/2014/main" id="{6CEB7DE9-31AA-AB26-18CD-1B00D7208D69}"/>
                </a:ext>
              </a:extLst>
            </p:cNvPr>
            <p:cNvSpPr/>
            <p:nvPr/>
          </p:nvSpPr>
          <p:spPr>
            <a:xfrm>
              <a:off x="746353" y="3209965"/>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≤12</a:t>
              </a:r>
            </a:p>
          </p:txBody>
        </p:sp>
        <p:sp>
          <p:nvSpPr>
            <p:cNvPr id="95" name="Rechteck 94">
              <a:extLst>
                <a:ext uri="{FF2B5EF4-FFF2-40B4-BE49-F238E27FC236}">
                  <a16:creationId xmlns:a16="http://schemas.microsoft.com/office/drawing/2014/main" id="{19C89A42-CF9A-44BB-065B-682D60476E28}"/>
                </a:ext>
              </a:extLst>
            </p:cNvPr>
            <p:cNvSpPr/>
            <p:nvPr/>
          </p:nvSpPr>
          <p:spPr>
            <a:xfrm>
              <a:off x="1209186" y="3206439"/>
              <a:ext cx="745121"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&gt;12 </a:t>
              </a:r>
              <a:r>
                <a:rPr lang="de-DE" sz="900" err="1">
                  <a:solidFill>
                    <a:schemeClr val="tx1"/>
                  </a:solidFill>
                </a:rPr>
                <a:t>to</a:t>
              </a:r>
              <a:r>
                <a:rPr lang="de-DE" sz="900">
                  <a:solidFill>
                    <a:schemeClr val="tx1"/>
                  </a:solidFill>
                </a:rPr>
                <a:t> 24</a:t>
              </a:r>
            </a:p>
          </p:txBody>
        </p:sp>
        <p:sp>
          <p:nvSpPr>
            <p:cNvPr id="107" name="Rechteck 106">
              <a:extLst>
                <a:ext uri="{FF2B5EF4-FFF2-40B4-BE49-F238E27FC236}">
                  <a16:creationId xmlns:a16="http://schemas.microsoft.com/office/drawing/2014/main" id="{DD73D8C1-90E8-0C4B-E0E3-512E414E2051}"/>
                </a:ext>
              </a:extLst>
            </p:cNvPr>
            <p:cNvSpPr/>
            <p:nvPr/>
          </p:nvSpPr>
          <p:spPr>
            <a:xfrm>
              <a:off x="1787351" y="3202560"/>
              <a:ext cx="745121"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&gt;24 </a:t>
              </a:r>
              <a:r>
                <a:rPr lang="de-DE" sz="900" err="1">
                  <a:solidFill>
                    <a:schemeClr val="tx1"/>
                  </a:solidFill>
                </a:rPr>
                <a:t>to</a:t>
              </a:r>
              <a:r>
                <a:rPr lang="de-DE" sz="900">
                  <a:solidFill>
                    <a:schemeClr val="tx1"/>
                  </a:solidFill>
                </a:rPr>
                <a:t> 36</a:t>
              </a:r>
            </a:p>
          </p:txBody>
        </p:sp>
        <p:sp>
          <p:nvSpPr>
            <p:cNvPr id="108" name="Rechteck 107">
              <a:extLst>
                <a:ext uri="{FF2B5EF4-FFF2-40B4-BE49-F238E27FC236}">
                  <a16:creationId xmlns:a16="http://schemas.microsoft.com/office/drawing/2014/main" id="{495438DD-FDC6-D9CA-B0B8-A78235C47349}"/>
                </a:ext>
              </a:extLst>
            </p:cNvPr>
            <p:cNvSpPr/>
            <p:nvPr/>
          </p:nvSpPr>
          <p:spPr>
            <a:xfrm>
              <a:off x="2344706" y="3202912"/>
              <a:ext cx="745121"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&gt;36</a:t>
              </a:r>
            </a:p>
          </p:txBody>
        </p:sp>
        <p:sp>
          <p:nvSpPr>
            <p:cNvPr id="109" name="Rechteck 108">
              <a:extLst>
                <a:ext uri="{FF2B5EF4-FFF2-40B4-BE49-F238E27FC236}">
                  <a16:creationId xmlns:a16="http://schemas.microsoft.com/office/drawing/2014/main" id="{6E3DE8AD-BC8B-23A6-4A82-E598EE31A67F}"/>
                </a:ext>
              </a:extLst>
            </p:cNvPr>
            <p:cNvSpPr/>
            <p:nvPr/>
          </p:nvSpPr>
          <p:spPr>
            <a:xfrm>
              <a:off x="369236" y="2052128"/>
              <a:ext cx="179338" cy="9393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de-DE" sz="900" b="1" err="1">
                  <a:solidFill>
                    <a:schemeClr val="tx1"/>
                  </a:solidFill>
                </a:rPr>
                <a:t>Prevalence</a:t>
              </a:r>
              <a:r>
                <a:rPr lang="de-DE" sz="1000" b="1">
                  <a:solidFill>
                    <a:schemeClr val="tx1"/>
                  </a:solidFill>
                </a:rPr>
                <a:t>, %</a:t>
              </a:r>
            </a:p>
          </p:txBody>
        </p:sp>
        <p:sp>
          <p:nvSpPr>
            <p:cNvPr id="110" name="Rechteck 109">
              <a:extLst>
                <a:ext uri="{FF2B5EF4-FFF2-40B4-BE49-F238E27FC236}">
                  <a16:creationId xmlns:a16="http://schemas.microsoft.com/office/drawing/2014/main" id="{626E4CCD-E05D-FB5C-DC0A-04C5F4DF8D1F}"/>
                </a:ext>
              </a:extLst>
            </p:cNvPr>
            <p:cNvSpPr/>
            <p:nvPr/>
          </p:nvSpPr>
          <p:spPr>
            <a:xfrm>
              <a:off x="1481370" y="3363974"/>
              <a:ext cx="745121"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b="1" err="1">
                  <a:solidFill>
                    <a:schemeClr val="tx1"/>
                  </a:solidFill>
                </a:rPr>
                <a:t>Months</a:t>
              </a:r>
              <a:r>
                <a:rPr lang="de-DE" sz="900">
                  <a:solidFill>
                    <a:schemeClr val="tx1"/>
                  </a:solidFill>
                </a:rPr>
                <a:t> </a:t>
              </a:r>
            </a:p>
          </p:txBody>
        </p:sp>
      </p:grpSp>
      <p:sp>
        <p:nvSpPr>
          <p:cNvPr id="117" name="Ellipse 116">
            <a:extLst>
              <a:ext uri="{FF2B5EF4-FFF2-40B4-BE49-F238E27FC236}">
                <a16:creationId xmlns:a16="http://schemas.microsoft.com/office/drawing/2014/main" id="{3BB37E61-8BDD-58F7-8087-39721412F5A9}"/>
              </a:ext>
            </a:extLst>
          </p:cNvPr>
          <p:cNvSpPr/>
          <p:nvPr/>
        </p:nvSpPr>
        <p:spPr>
          <a:xfrm flipV="1">
            <a:off x="3916731" y="2389309"/>
            <a:ext cx="45719" cy="45719"/>
          </a:xfrm>
          <a:prstGeom prst="ellipse">
            <a:avLst/>
          </a:prstGeom>
          <a:solidFill>
            <a:schemeClr val="accent4"/>
          </a:solidFill>
          <a:ln>
            <a:solidFill>
              <a:schemeClr val="accent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18" name="Ellipse 117">
            <a:extLst>
              <a:ext uri="{FF2B5EF4-FFF2-40B4-BE49-F238E27FC236}">
                <a16:creationId xmlns:a16="http://schemas.microsoft.com/office/drawing/2014/main" id="{18518F66-0F5B-136C-3D93-58F7FA3B9495}"/>
              </a:ext>
            </a:extLst>
          </p:cNvPr>
          <p:cNvSpPr/>
          <p:nvPr/>
        </p:nvSpPr>
        <p:spPr>
          <a:xfrm flipV="1">
            <a:off x="3916731" y="2338828"/>
            <a:ext cx="45719" cy="45719"/>
          </a:xfrm>
          <a:prstGeom prst="ellipse">
            <a:avLst/>
          </a:prstGeom>
          <a:solidFill>
            <a:schemeClr val="accent5"/>
          </a:solidFill>
          <a:ln>
            <a:solidFill>
              <a:schemeClr val="accent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19" name="Ellipse 118">
            <a:extLst>
              <a:ext uri="{FF2B5EF4-FFF2-40B4-BE49-F238E27FC236}">
                <a16:creationId xmlns:a16="http://schemas.microsoft.com/office/drawing/2014/main" id="{95E767F2-F8B8-4868-2C66-7A9D0AB4CBEE}"/>
              </a:ext>
            </a:extLst>
          </p:cNvPr>
          <p:cNvSpPr/>
          <p:nvPr/>
        </p:nvSpPr>
        <p:spPr>
          <a:xfrm flipV="1">
            <a:off x="4494154" y="2074988"/>
            <a:ext cx="45719" cy="45719"/>
          </a:xfrm>
          <a:prstGeom prst="ellipse">
            <a:avLst/>
          </a:prstGeom>
          <a:solidFill>
            <a:schemeClr val="accent5"/>
          </a:solidFill>
          <a:ln>
            <a:solidFill>
              <a:schemeClr val="accent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20" name="Ellipse 119">
            <a:extLst>
              <a:ext uri="{FF2B5EF4-FFF2-40B4-BE49-F238E27FC236}">
                <a16:creationId xmlns:a16="http://schemas.microsoft.com/office/drawing/2014/main" id="{1C743F3E-F098-2847-47CD-3A1D0C27A052}"/>
              </a:ext>
            </a:extLst>
          </p:cNvPr>
          <p:cNvSpPr/>
          <p:nvPr/>
        </p:nvSpPr>
        <p:spPr>
          <a:xfrm flipV="1">
            <a:off x="4494154" y="2235203"/>
            <a:ext cx="45719" cy="45719"/>
          </a:xfrm>
          <a:prstGeom prst="ellipse">
            <a:avLst/>
          </a:prstGeom>
          <a:solidFill>
            <a:schemeClr val="accent4"/>
          </a:solidFill>
          <a:ln>
            <a:solidFill>
              <a:schemeClr val="accent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21" name="Ellipse 120">
            <a:extLst>
              <a:ext uri="{FF2B5EF4-FFF2-40B4-BE49-F238E27FC236}">
                <a16:creationId xmlns:a16="http://schemas.microsoft.com/office/drawing/2014/main" id="{899144C5-0C14-9DAA-EFBD-BE783E78EA47}"/>
              </a:ext>
            </a:extLst>
          </p:cNvPr>
          <p:cNvSpPr/>
          <p:nvPr/>
        </p:nvSpPr>
        <p:spPr>
          <a:xfrm flipV="1">
            <a:off x="5077561" y="1960721"/>
            <a:ext cx="45719" cy="45719"/>
          </a:xfrm>
          <a:prstGeom prst="ellipse">
            <a:avLst/>
          </a:prstGeom>
          <a:solidFill>
            <a:schemeClr val="accent5"/>
          </a:solidFill>
          <a:ln>
            <a:solidFill>
              <a:schemeClr val="accent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22" name="Ellipse 121">
            <a:extLst>
              <a:ext uri="{FF2B5EF4-FFF2-40B4-BE49-F238E27FC236}">
                <a16:creationId xmlns:a16="http://schemas.microsoft.com/office/drawing/2014/main" id="{4BD96E7F-A86F-0B32-1770-49B97F91F8A5}"/>
              </a:ext>
            </a:extLst>
          </p:cNvPr>
          <p:cNvSpPr/>
          <p:nvPr/>
        </p:nvSpPr>
        <p:spPr>
          <a:xfrm flipV="1">
            <a:off x="5077560" y="2211122"/>
            <a:ext cx="45719" cy="45719"/>
          </a:xfrm>
          <a:prstGeom prst="ellipse">
            <a:avLst/>
          </a:prstGeom>
          <a:solidFill>
            <a:schemeClr val="accent4"/>
          </a:solidFill>
          <a:ln>
            <a:solidFill>
              <a:schemeClr val="accent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23" name="Ellipse 122">
            <a:extLst>
              <a:ext uri="{FF2B5EF4-FFF2-40B4-BE49-F238E27FC236}">
                <a16:creationId xmlns:a16="http://schemas.microsoft.com/office/drawing/2014/main" id="{B4FD2096-E78B-B545-1370-A14BE01945E5}"/>
              </a:ext>
            </a:extLst>
          </p:cNvPr>
          <p:cNvSpPr/>
          <p:nvPr/>
        </p:nvSpPr>
        <p:spPr>
          <a:xfrm flipV="1">
            <a:off x="5649060" y="1899467"/>
            <a:ext cx="45719" cy="45719"/>
          </a:xfrm>
          <a:prstGeom prst="ellipse">
            <a:avLst/>
          </a:prstGeom>
          <a:solidFill>
            <a:schemeClr val="accent5"/>
          </a:solidFill>
          <a:ln>
            <a:solidFill>
              <a:schemeClr val="accent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24" name="Ellipse 123">
            <a:extLst>
              <a:ext uri="{FF2B5EF4-FFF2-40B4-BE49-F238E27FC236}">
                <a16:creationId xmlns:a16="http://schemas.microsoft.com/office/drawing/2014/main" id="{5F0A2B7D-0E09-AB77-5605-605A8BF9C40E}"/>
              </a:ext>
            </a:extLst>
          </p:cNvPr>
          <p:cNvSpPr/>
          <p:nvPr/>
        </p:nvSpPr>
        <p:spPr>
          <a:xfrm flipV="1">
            <a:off x="5649059" y="2171816"/>
            <a:ext cx="45719" cy="45719"/>
          </a:xfrm>
          <a:prstGeom prst="ellipse">
            <a:avLst/>
          </a:prstGeom>
          <a:solidFill>
            <a:schemeClr val="accent4"/>
          </a:solidFill>
          <a:ln>
            <a:solidFill>
              <a:schemeClr val="accent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25" name="Ellipse 124">
            <a:extLst>
              <a:ext uri="{FF2B5EF4-FFF2-40B4-BE49-F238E27FC236}">
                <a16:creationId xmlns:a16="http://schemas.microsoft.com/office/drawing/2014/main" id="{456C90B8-7C2F-0A71-764B-E21761BBE07C}"/>
              </a:ext>
            </a:extLst>
          </p:cNvPr>
          <p:cNvSpPr/>
          <p:nvPr/>
        </p:nvSpPr>
        <p:spPr>
          <a:xfrm flipV="1">
            <a:off x="5649058" y="2251807"/>
            <a:ext cx="45719" cy="45719"/>
          </a:xfrm>
          <a:prstGeom prst="ellipse">
            <a:avLst/>
          </a:prstGeom>
          <a:solidFill>
            <a:srgbClr val="002A5C"/>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26" name="Ellipse 125">
            <a:extLst>
              <a:ext uri="{FF2B5EF4-FFF2-40B4-BE49-F238E27FC236}">
                <a16:creationId xmlns:a16="http://schemas.microsoft.com/office/drawing/2014/main" id="{854FE27A-EE3A-7F1E-1A9C-D7F94428562C}"/>
              </a:ext>
            </a:extLst>
          </p:cNvPr>
          <p:cNvSpPr/>
          <p:nvPr/>
        </p:nvSpPr>
        <p:spPr>
          <a:xfrm flipV="1">
            <a:off x="5077559" y="2441181"/>
            <a:ext cx="45719" cy="45719"/>
          </a:xfrm>
          <a:prstGeom prst="ellipse">
            <a:avLst/>
          </a:prstGeom>
          <a:solidFill>
            <a:srgbClr val="002A5C"/>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27" name="Ellipse 126">
            <a:extLst>
              <a:ext uri="{FF2B5EF4-FFF2-40B4-BE49-F238E27FC236}">
                <a16:creationId xmlns:a16="http://schemas.microsoft.com/office/drawing/2014/main" id="{8494D6CF-A168-CD90-E80E-8581B2D543EF}"/>
              </a:ext>
            </a:extLst>
          </p:cNvPr>
          <p:cNvSpPr/>
          <p:nvPr/>
        </p:nvSpPr>
        <p:spPr>
          <a:xfrm flipV="1">
            <a:off x="4494154" y="2530321"/>
            <a:ext cx="45719" cy="45719"/>
          </a:xfrm>
          <a:prstGeom prst="ellipse">
            <a:avLst/>
          </a:prstGeom>
          <a:solidFill>
            <a:srgbClr val="002A5C"/>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28" name="Ellipse 127">
            <a:extLst>
              <a:ext uri="{FF2B5EF4-FFF2-40B4-BE49-F238E27FC236}">
                <a16:creationId xmlns:a16="http://schemas.microsoft.com/office/drawing/2014/main" id="{26B21157-4DBC-95B1-D704-EA0A9AB768D8}"/>
              </a:ext>
            </a:extLst>
          </p:cNvPr>
          <p:cNvSpPr/>
          <p:nvPr/>
        </p:nvSpPr>
        <p:spPr>
          <a:xfrm flipV="1">
            <a:off x="3916731" y="2627953"/>
            <a:ext cx="45719" cy="45719"/>
          </a:xfrm>
          <a:prstGeom prst="ellipse">
            <a:avLst/>
          </a:prstGeom>
          <a:solidFill>
            <a:srgbClr val="002A5C"/>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grpSp>
        <p:nvGrpSpPr>
          <p:cNvPr id="186" name="Gruppieren 185">
            <a:extLst>
              <a:ext uri="{FF2B5EF4-FFF2-40B4-BE49-F238E27FC236}">
                <a16:creationId xmlns:a16="http://schemas.microsoft.com/office/drawing/2014/main" id="{CB40D5D5-2385-B4B7-98AB-0352252103ED}"/>
              </a:ext>
            </a:extLst>
          </p:cNvPr>
          <p:cNvGrpSpPr/>
          <p:nvPr/>
        </p:nvGrpSpPr>
        <p:grpSpPr>
          <a:xfrm>
            <a:off x="3640575" y="1771968"/>
            <a:ext cx="2336006" cy="1512569"/>
            <a:chOff x="3381375" y="1771968"/>
            <a:chExt cx="2336006" cy="1512569"/>
          </a:xfrm>
        </p:grpSpPr>
        <p:cxnSp>
          <p:nvCxnSpPr>
            <p:cNvPr id="136" name="Gerader Verbinder 135">
              <a:extLst>
                <a:ext uri="{FF2B5EF4-FFF2-40B4-BE49-F238E27FC236}">
                  <a16:creationId xmlns:a16="http://schemas.microsoft.com/office/drawing/2014/main" id="{4E5EE9C7-1806-7801-82A8-848638E89183}"/>
                </a:ext>
              </a:extLst>
            </p:cNvPr>
            <p:cNvCxnSpPr>
              <a:cxnSpLocks/>
            </p:cNvCxnSpPr>
            <p:nvPr/>
          </p:nvCxnSpPr>
          <p:spPr>
            <a:xfrm>
              <a:off x="3404235" y="1771968"/>
              <a:ext cx="0" cy="1510982"/>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r Verbinder 136">
              <a:extLst>
                <a:ext uri="{FF2B5EF4-FFF2-40B4-BE49-F238E27FC236}">
                  <a16:creationId xmlns:a16="http://schemas.microsoft.com/office/drawing/2014/main" id="{CA688656-75D1-A36B-B2F1-83EB60191DA1}"/>
                </a:ext>
              </a:extLst>
            </p:cNvPr>
            <p:cNvCxnSpPr>
              <a:cxnSpLocks/>
            </p:cNvCxnSpPr>
            <p:nvPr/>
          </p:nvCxnSpPr>
          <p:spPr>
            <a:xfrm>
              <a:off x="3381375" y="3216275"/>
              <a:ext cx="2336006" cy="0"/>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r Verbinder 137">
              <a:extLst>
                <a:ext uri="{FF2B5EF4-FFF2-40B4-BE49-F238E27FC236}">
                  <a16:creationId xmlns:a16="http://schemas.microsoft.com/office/drawing/2014/main" id="{56262B8D-37CC-982A-20EC-5177BFE69EEC}"/>
                </a:ext>
              </a:extLst>
            </p:cNvPr>
            <p:cNvCxnSpPr>
              <a:cxnSpLocks/>
            </p:cNvCxnSpPr>
            <p:nvPr/>
          </p:nvCxnSpPr>
          <p:spPr>
            <a:xfrm>
              <a:off x="3974306" y="3216275"/>
              <a:ext cx="0" cy="66675"/>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id="{A6AFDC93-A22A-7049-7DC8-F659AF23DE84}"/>
                </a:ext>
              </a:extLst>
            </p:cNvPr>
            <p:cNvCxnSpPr>
              <a:cxnSpLocks/>
            </p:cNvCxnSpPr>
            <p:nvPr/>
          </p:nvCxnSpPr>
          <p:spPr>
            <a:xfrm>
              <a:off x="4556521" y="3216275"/>
              <a:ext cx="0" cy="66675"/>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Gerader Verbinder 139">
              <a:extLst>
                <a:ext uri="{FF2B5EF4-FFF2-40B4-BE49-F238E27FC236}">
                  <a16:creationId xmlns:a16="http://schemas.microsoft.com/office/drawing/2014/main" id="{AC30CECD-B567-A6C1-242F-705514BFE724}"/>
                </a:ext>
              </a:extLst>
            </p:cNvPr>
            <p:cNvCxnSpPr>
              <a:cxnSpLocks/>
            </p:cNvCxnSpPr>
            <p:nvPr/>
          </p:nvCxnSpPr>
          <p:spPr>
            <a:xfrm>
              <a:off x="5135165" y="3216275"/>
              <a:ext cx="0" cy="66675"/>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r Verbinder 140">
              <a:extLst>
                <a:ext uri="{FF2B5EF4-FFF2-40B4-BE49-F238E27FC236}">
                  <a16:creationId xmlns:a16="http://schemas.microsoft.com/office/drawing/2014/main" id="{D6050AA3-5807-B1A9-5358-BFC90756BBAF}"/>
                </a:ext>
              </a:extLst>
            </p:cNvPr>
            <p:cNvCxnSpPr>
              <a:cxnSpLocks/>
            </p:cNvCxnSpPr>
            <p:nvPr/>
          </p:nvCxnSpPr>
          <p:spPr>
            <a:xfrm>
              <a:off x="5707466" y="3217862"/>
              <a:ext cx="0" cy="66675"/>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8" name="Gruppieren 207">
            <a:extLst>
              <a:ext uri="{FF2B5EF4-FFF2-40B4-BE49-F238E27FC236}">
                <a16:creationId xmlns:a16="http://schemas.microsoft.com/office/drawing/2014/main" id="{9240BA40-9D33-37D2-230B-2C28465FC544}"/>
              </a:ext>
            </a:extLst>
          </p:cNvPr>
          <p:cNvGrpSpPr/>
          <p:nvPr/>
        </p:nvGrpSpPr>
        <p:grpSpPr>
          <a:xfrm>
            <a:off x="3281790" y="2063194"/>
            <a:ext cx="2739643" cy="1529452"/>
            <a:chOff x="3022590" y="2063194"/>
            <a:chExt cx="2739643" cy="1529452"/>
          </a:xfrm>
        </p:grpSpPr>
        <p:sp>
          <p:nvSpPr>
            <p:cNvPr id="145" name="Rechteck 144">
              <a:extLst>
                <a:ext uri="{FF2B5EF4-FFF2-40B4-BE49-F238E27FC236}">
                  <a16:creationId xmlns:a16="http://schemas.microsoft.com/office/drawing/2014/main" id="{3FD59CC6-332D-DDD4-C804-CA34F314F902}"/>
                </a:ext>
              </a:extLst>
            </p:cNvPr>
            <p:cNvSpPr/>
            <p:nvPr/>
          </p:nvSpPr>
          <p:spPr>
            <a:xfrm>
              <a:off x="3418759" y="3211505"/>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≤12</a:t>
              </a:r>
            </a:p>
          </p:txBody>
        </p:sp>
        <p:sp>
          <p:nvSpPr>
            <p:cNvPr id="146" name="Rechteck 145">
              <a:extLst>
                <a:ext uri="{FF2B5EF4-FFF2-40B4-BE49-F238E27FC236}">
                  <a16:creationId xmlns:a16="http://schemas.microsoft.com/office/drawing/2014/main" id="{08412B4C-19BE-58D1-FC1F-36FEFA802D94}"/>
                </a:ext>
              </a:extLst>
            </p:cNvPr>
            <p:cNvSpPr/>
            <p:nvPr/>
          </p:nvSpPr>
          <p:spPr>
            <a:xfrm>
              <a:off x="3881592" y="3207979"/>
              <a:ext cx="745121"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&gt;12 </a:t>
              </a:r>
              <a:r>
                <a:rPr lang="de-DE" sz="900" err="1">
                  <a:solidFill>
                    <a:schemeClr val="tx1"/>
                  </a:solidFill>
                </a:rPr>
                <a:t>to</a:t>
              </a:r>
              <a:r>
                <a:rPr lang="de-DE" sz="900">
                  <a:solidFill>
                    <a:schemeClr val="tx1"/>
                  </a:solidFill>
                </a:rPr>
                <a:t> 24</a:t>
              </a:r>
            </a:p>
          </p:txBody>
        </p:sp>
        <p:sp>
          <p:nvSpPr>
            <p:cNvPr id="147" name="Rechteck 146">
              <a:extLst>
                <a:ext uri="{FF2B5EF4-FFF2-40B4-BE49-F238E27FC236}">
                  <a16:creationId xmlns:a16="http://schemas.microsoft.com/office/drawing/2014/main" id="{4D1EEEB7-3029-284C-4975-3839F4A46B20}"/>
                </a:ext>
              </a:extLst>
            </p:cNvPr>
            <p:cNvSpPr/>
            <p:nvPr/>
          </p:nvSpPr>
          <p:spPr>
            <a:xfrm>
              <a:off x="4459757" y="3200925"/>
              <a:ext cx="745121"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&gt;24 </a:t>
              </a:r>
              <a:r>
                <a:rPr lang="de-DE" sz="900" err="1">
                  <a:solidFill>
                    <a:schemeClr val="tx1"/>
                  </a:solidFill>
                </a:rPr>
                <a:t>to</a:t>
              </a:r>
              <a:r>
                <a:rPr lang="de-DE" sz="900">
                  <a:solidFill>
                    <a:schemeClr val="tx1"/>
                  </a:solidFill>
                </a:rPr>
                <a:t> 36</a:t>
              </a:r>
            </a:p>
          </p:txBody>
        </p:sp>
        <p:sp>
          <p:nvSpPr>
            <p:cNvPr id="148" name="Rechteck 147">
              <a:extLst>
                <a:ext uri="{FF2B5EF4-FFF2-40B4-BE49-F238E27FC236}">
                  <a16:creationId xmlns:a16="http://schemas.microsoft.com/office/drawing/2014/main" id="{89B066B2-9C5D-F85D-F130-4A2DEE1835ED}"/>
                </a:ext>
              </a:extLst>
            </p:cNvPr>
            <p:cNvSpPr/>
            <p:nvPr/>
          </p:nvSpPr>
          <p:spPr>
            <a:xfrm>
              <a:off x="5017112" y="3204452"/>
              <a:ext cx="745121"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&gt;36</a:t>
              </a:r>
            </a:p>
          </p:txBody>
        </p:sp>
        <p:sp>
          <p:nvSpPr>
            <p:cNvPr id="149" name="Rechteck 148">
              <a:extLst>
                <a:ext uri="{FF2B5EF4-FFF2-40B4-BE49-F238E27FC236}">
                  <a16:creationId xmlns:a16="http://schemas.microsoft.com/office/drawing/2014/main" id="{CA9125EC-730D-F946-762E-35471ACC8A22}"/>
                </a:ext>
              </a:extLst>
            </p:cNvPr>
            <p:cNvSpPr/>
            <p:nvPr/>
          </p:nvSpPr>
          <p:spPr>
            <a:xfrm>
              <a:off x="3022590" y="2063194"/>
              <a:ext cx="179338" cy="9393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de-DE" sz="900" b="1" err="1">
                  <a:solidFill>
                    <a:schemeClr val="tx1"/>
                  </a:solidFill>
                </a:rPr>
                <a:t>Prevalence</a:t>
              </a:r>
              <a:r>
                <a:rPr lang="de-DE" sz="900" b="1">
                  <a:solidFill>
                    <a:schemeClr val="tx1"/>
                  </a:solidFill>
                </a:rPr>
                <a:t>, %</a:t>
              </a:r>
            </a:p>
          </p:txBody>
        </p:sp>
        <p:sp>
          <p:nvSpPr>
            <p:cNvPr id="150" name="Rechteck 149">
              <a:extLst>
                <a:ext uri="{FF2B5EF4-FFF2-40B4-BE49-F238E27FC236}">
                  <a16:creationId xmlns:a16="http://schemas.microsoft.com/office/drawing/2014/main" id="{2B1F8C44-C2B0-DFAF-2117-7E5E82FFF0AB}"/>
                </a:ext>
              </a:extLst>
            </p:cNvPr>
            <p:cNvSpPr/>
            <p:nvPr/>
          </p:nvSpPr>
          <p:spPr>
            <a:xfrm>
              <a:off x="4153776" y="3365514"/>
              <a:ext cx="745121"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b="1" err="1">
                  <a:solidFill>
                    <a:schemeClr val="tx1"/>
                  </a:solidFill>
                </a:rPr>
                <a:t>Months</a:t>
              </a:r>
              <a:r>
                <a:rPr lang="de-DE" sz="900">
                  <a:solidFill>
                    <a:schemeClr val="tx1"/>
                  </a:solidFill>
                </a:rPr>
                <a:t> </a:t>
              </a:r>
            </a:p>
          </p:txBody>
        </p:sp>
      </p:grpSp>
      <p:cxnSp>
        <p:nvCxnSpPr>
          <p:cNvPr id="151" name="Gerader Verbinder 150">
            <a:extLst>
              <a:ext uri="{FF2B5EF4-FFF2-40B4-BE49-F238E27FC236}">
                <a16:creationId xmlns:a16="http://schemas.microsoft.com/office/drawing/2014/main" id="{706847CF-6177-C789-E8A8-9F4DC8C16987}"/>
              </a:ext>
            </a:extLst>
          </p:cNvPr>
          <p:cNvCxnSpPr>
            <a:cxnSpLocks/>
          </p:cNvCxnSpPr>
          <p:nvPr/>
        </p:nvCxnSpPr>
        <p:spPr>
          <a:xfrm flipV="1">
            <a:off x="3958309" y="2104775"/>
            <a:ext cx="550394" cy="257976"/>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 name="Gerader Verbinder 153">
            <a:extLst>
              <a:ext uri="{FF2B5EF4-FFF2-40B4-BE49-F238E27FC236}">
                <a16:creationId xmlns:a16="http://schemas.microsoft.com/office/drawing/2014/main" id="{1C037390-5AA6-294F-1C34-1C53F4E1027F}"/>
              </a:ext>
            </a:extLst>
          </p:cNvPr>
          <p:cNvCxnSpPr>
            <a:cxnSpLocks/>
          </p:cNvCxnSpPr>
          <p:nvPr/>
        </p:nvCxnSpPr>
        <p:spPr>
          <a:xfrm flipV="1">
            <a:off x="4536379" y="1988761"/>
            <a:ext cx="544101" cy="111679"/>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 name="Gerader Verbinder 155">
            <a:extLst>
              <a:ext uri="{FF2B5EF4-FFF2-40B4-BE49-F238E27FC236}">
                <a16:creationId xmlns:a16="http://schemas.microsoft.com/office/drawing/2014/main" id="{10ABAA48-B9AE-62CD-C01D-780D5D6F5EE6}"/>
              </a:ext>
            </a:extLst>
          </p:cNvPr>
          <p:cNvCxnSpPr>
            <a:cxnSpLocks/>
          </p:cNvCxnSpPr>
          <p:nvPr/>
        </p:nvCxnSpPr>
        <p:spPr>
          <a:xfrm flipV="1">
            <a:off x="5123278" y="1929865"/>
            <a:ext cx="529541" cy="5332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9" name="Gerader Verbinder 158">
            <a:extLst>
              <a:ext uri="{FF2B5EF4-FFF2-40B4-BE49-F238E27FC236}">
                <a16:creationId xmlns:a16="http://schemas.microsoft.com/office/drawing/2014/main" id="{DB6A55F3-9757-0220-C3C2-347B57338A3B}"/>
              </a:ext>
            </a:extLst>
          </p:cNvPr>
          <p:cNvCxnSpPr>
            <a:cxnSpLocks/>
          </p:cNvCxnSpPr>
          <p:nvPr/>
        </p:nvCxnSpPr>
        <p:spPr>
          <a:xfrm flipV="1">
            <a:off x="3951566" y="2258062"/>
            <a:ext cx="544969" cy="15745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1" name="Gerader Verbinder 160">
            <a:extLst>
              <a:ext uri="{FF2B5EF4-FFF2-40B4-BE49-F238E27FC236}">
                <a16:creationId xmlns:a16="http://schemas.microsoft.com/office/drawing/2014/main" id="{1A5A1EDA-AE4F-0CBD-7498-40E985EF5DFC}"/>
              </a:ext>
            </a:extLst>
          </p:cNvPr>
          <p:cNvCxnSpPr>
            <a:cxnSpLocks/>
          </p:cNvCxnSpPr>
          <p:nvPr/>
        </p:nvCxnSpPr>
        <p:spPr>
          <a:xfrm flipV="1">
            <a:off x="4518923" y="2235964"/>
            <a:ext cx="556795" cy="1950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3" name="Gerader Verbinder 162">
            <a:extLst>
              <a:ext uri="{FF2B5EF4-FFF2-40B4-BE49-F238E27FC236}">
                <a16:creationId xmlns:a16="http://schemas.microsoft.com/office/drawing/2014/main" id="{2EA8206B-992A-7EF5-C980-0CB34D1AE20E}"/>
              </a:ext>
            </a:extLst>
          </p:cNvPr>
          <p:cNvCxnSpPr>
            <a:cxnSpLocks/>
          </p:cNvCxnSpPr>
          <p:nvPr/>
        </p:nvCxnSpPr>
        <p:spPr>
          <a:xfrm flipV="1">
            <a:off x="5115122" y="2197056"/>
            <a:ext cx="533937" cy="37106"/>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5" name="Gerader Verbinder 164">
            <a:extLst>
              <a:ext uri="{FF2B5EF4-FFF2-40B4-BE49-F238E27FC236}">
                <a16:creationId xmlns:a16="http://schemas.microsoft.com/office/drawing/2014/main" id="{03A0EDB4-93DC-B28D-0385-209B2A99FF25}"/>
              </a:ext>
            </a:extLst>
          </p:cNvPr>
          <p:cNvCxnSpPr>
            <a:cxnSpLocks/>
          </p:cNvCxnSpPr>
          <p:nvPr/>
        </p:nvCxnSpPr>
        <p:spPr>
          <a:xfrm flipV="1">
            <a:off x="3958309" y="2555778"/>
            <a:ext cx="553459" cy="97379"/>
          </a:xfrm>
          <a:prstGeom prst="line">
            <a:avLst/>
          </a:prstGeom>
          <a:ln w="19050">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168" name="Gerader Verbinder 167">
            <a:extLst>
              <a:ext uri="{FF2B5EF4-FFF2-40B4-BE49-F238E27FC236}">
                <a16:creationId xmlns:a16="http://schemas.microsoft.com/office/drawing/2014/main" id="{056D41DD-6230-4A66-4284-176477B7529A}"/>
              </a:ext>
            </a:extLst>
          </p:cNvPr>
          <p:cNvCxnSpPr>
            <a:cxnSpLocks/>
          </p:cNvCxnSpPr>
          <p:nvPr/>
        </p:nvCxnSpPr>
        <p:spPr>
          <a:xfrm flipV="1">
            <a:off x="4526677" y="2471319"/>
            <a:ext cx="551422" cy="84607"/>
          </a:xfrm>
          <a:prstGeom prst="line">
            <a:avLst/>
          </a:prstGeom>
          <a:ln w="19050">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170" name="Gerader Verbinder 169">
            <a:extLst>
              <a:ext uri="{FF2B5EF4-FFF2-40B4-BE49-F238E27FC236}">
                <a16:creationId xmlns:a16="http://schemas.microsoft.com/office/drawing/2014/main" id="{FDB7C6E0-21F6-8CE8-C34C-2393F532206F}"/>
              </a:ext>
            </a:extLst>
          </p:cNvPr>
          <p:cNvCxnSpPr>
            <a:cxnSpLocks/>
          </p:cNvCxnSpPr>
          <p:nvPr/>
        </p:nvCxnSpPr>
        <p:spPr>
          <a:xfrm flipV="1">
            <a:off x="5108992" y="2274666"/>
            <a:ext cx="571499" cy="189374"/>
          </a:xfrm>
          <a:prstGeom prst="line">
            <a:avLst/>
          </a:prstGeom>
          <a:ln w="19050">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173" name="Gerader Verbinder 172">
            <a:extLst>
              <a:ext uri="{FF2B5EF4-FFF2-40B4-BE49-F238E27FC236}">
                <a16:creationId xmlns:a16="http://schemas.microsoft.com/office/drawing/2014/main" id="{DB5D5685-FA45-909B-DA21-5A84A5CE0658}"/>
              </a:ext>
            </a:extLst>
          </p:cNvPr>
          <p:cNvCxnSpPr>
            <a:cxnSpLocks/>
          </p:cNvCxnSpPr>
          <p:nvPr/>
        </p:nvCxnSpPr>
        <p:spPr>
          <a:xfrm flipV="1">
            <a:off x="1592542" y="3000581"/>
            <a:ext cx="555857" cy="37222"/>
          </a:xfrm>
          <a:prstGeom prst="line">
            <a:avLst/>
          </a:prstGeom>
          <a:ln w="19050">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176" name="Gerader Verbinder 175">
            <a:extLst>
              <a:ext uri="{FF2B5EF4-FFF2-40B4-BE49-F238E27FC236}">
                <a16:creationId xmlns:a16="http://schemas.microsoft.com/office/drawing/2014/main" id="{90711E50-7990-8E3D-D36D-B0E69650103D}"/>
              </a:ext>
            </a:extLst>
          </p:cNvPr>
          <p:cNvCxnSpPr>
            <a:cxnSpLocks/>
            <a:endCxn id="55" idx="2"/>
          </p:cNvCxnSpPr>
          <p:nvPr/>
        </p:nvCxnSpPr>
        <p:spPr>
          <a:xfrm flipV="1">
            <a:off x="2167049" y="2843308"/>
            <a:ext cx="545134" cy="147352"/>
          </a:xfrm>
          <a:prstGeom prst="line">
            <a:avLst/>
          </a:prstGeom>
          <a:ln w="19050">
            <a:solidFill>
              <a:srgbClr val="002A5C"/>
            </a:solidFill>
          </a:ln>
        </p:spPr>
        <p:style>
          <a:lnRef idx="1">
            <a:schemeClr val="accent1"/>
          </a:lnRef>
          <a:fillRef idx="0">
            <a:schemeClr val="accent1"/>
          </a:fillRef>
          <a:effectRef idx="0">
            <a:schemeClr val="accent1"/>
          </a:effectRef>
          <a:fontRef idx="minor">
            <a:schemeClr val="tx1"/>
          </a:fontRef>
        </p:style>
      </p:cxnSp>
      <p:grpSp>
        <p:nvGrpSpPr>
          <p:cNvPr id="187" name="Gruppieren 186">
            <a:extLst>
              <a:ext uri="{FF2B5EF4-FFF2-40B4-BE49-F238E27FC236}">
                <a16:creationId xmlns:a16="http://schemas.microsoft.com/office/drawing/2014/main" id="{25DF3DE4-43DF-979D-D0B6-7C0F284913F3}"/>
              </a:ext>
            </a:extLst>
          </p:cNvPr>
          <p:cNvGrpSpPr/>
          <p:nvPr/>
        </p:nvGrpSpPr>
        <p:grpSpPr>
          <a:xfrm>
            <a:off x="689412" y="1774830"/>
            <a:ext cx="2336006" cy="1510982"/>
            <a:chOff x="3374067" y="1774644"/>
            <a:chExt cx="2336006" cy="1510982"/>
          </a:xfrm>
        </p:grpSpPr>
        <p:cxnSp>
          <p:nvCxnSpPr>
            <p:cNvPr id="188" name="Gerader Verbinder 187">
              <a:extLst>
                <a:ext uri="{FF2B5EF4-FFF2-40B4-BE49-F238E27FC236}">
                  <a16:creationId xmlns:a16="http://schemas.microsoft.com/office/drawing/2014/main" id="{CD0925D1-825D-26DF-8C4A-DA9AAF06BEE4}"/>
                </a:ext>
              </a:extLst>
            </p:cNvPr>
            <p:cNvCxnSpPr>
              <a:cxnSpLocks/>
            </p:cNvCxnSpPr>
            <p:nvPr/>
          </p:nvCxnSpPr>
          <p:spPr>
            <a:xfrm>
              <a:off x="3409164" y="1774644"/>
              <a:ext cx="0" cy="1510982"/>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Gerader Verbinder 188">
              <a:extLst>
                <a:ext uri="{FF2B5EF4-FFF2-40B4-BE49-F238E27FC236}">
                  <a16:creationId xmlns:a16="http://schemas.microsoft.com/office/drawing/2014/main" id="{2A8F799F-4365-61DA-0DD9-ECBDE1A24631}"/>
                </a:ext>
              </a:extLst>
            </p:cNvPr>
            <p:cNvCxnSpPr>
              <a:cxnSpLocks/>
            </p:cNvCxnSpPr>
            <p:nvPr/>
          </p:nvCxnSpPr>
          <p:spPr>
            <a:xfrm>
              <a:off x="3374067" y="3211798"/>
              <a:ext cx="2336006" cy="0"/>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Gerader Verbinder 189">
              <a:extLst>
                <a:ext uri="{FF2B5EF4-FFF2-40B4-BE49-F238E27FC236}">
                  <a16:creationId xmlns:a16="http://schemas.microsoft.com/office/drawing/2014/main" id="{F633B32D-2E5A-8D2E-C3EE-CE94D02BA1EF}"/>
                </a:ext>
              </a:extLst>
            </p:cNvPr>
            <p:cNvCxnSpPr>
              <a:cxnSpLocks/>
            </p:cNvCxnSpPr>
            <p:nvPr/>
          </p:nvCxnSpPr>
          <p:spPr>
            <a:xfrm>
              <a:off x="3974306" y="3216275"/>
              <a:ext cx="0" cy="66675"/>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Gerader Verbinder 190">
              <a:extLst>
                <a:ext uri="{FF2B5EF4-FFF2-40B4-BE49-F238E27FC236}">
                  <a16:creationId xmlns:a16="http://schemas.microsoft.com/office/drawing/2014/main" id="{5E41AED0-39FA-A396-B32B-48FAA392E676}"/>
                </a:ext>
              </a:extLst>
            </p:cNvPr>
            <p:cNvCxnSpPr>
              <a:cxnSpLocks/>
            </p:cNvCxnSpPr>
            <p:nvPr/>
          </p:nvCxnSpPr>
          <p:spPr>
            <a:xfrm>
              <a:off x="4556521" y="3216275"/>
              <a:ext cx="0" cy="66675"/>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Gerader Verbinder 191">
              <a:extLst>
                <a:ext uri="{FF2B5EF4-FFF2-40B4-BE49-F238E27FC236}">
                  <a16:creationId xmlns:a16="http://schemas.microsoft.com/office/drawing/2014/main" id="{6AB0BF4A-F453-41E1-916B-AEC554B2B0BD}"/>
                </a:ext>
              </a:extLst>
            </p:cNvPr>
            <p:cNvCxnSpPr>
              <a:cxnSpLocks/>
            </p:cNvCxnSpPr>
            <p:nvPr/>
          </p:nvCxnSpPr>
          <p:spPr>
            <a:xfrm>
              <a:off x="5135165" y="3216275"/>
              <a:ext cx="0" cy="66675"/>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Gerader Verbinder 192">
              <a:extLst>
                <a:ext uri="{FF2B5EF4-FFF2-40B4-BE49-F238E27FC236}">
                  <a16:creationId xmlns:a16="http://schemas.microsoft.com/office/drawing/2014/main" id="{24D8A184-843C-2536-D33B-86670B1B797B}"/>
                </a:ext>
              </a:extLst>
            </p:cNvPr>
            <p:cNvCxnSpPr>
              <a:cxnSpLocks/>
            </p:cNvCxnSpPr>
            <p:nvPr/>
          </p:nvCxnSpPr>
          <p:spPr>
            <a:xfrm>
              <a:off x="5707466" y="3217862"/>
              <a:ext cx="0" cy="66675"/>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4" name="Gruppieren 193">
            <a:extLst>
              <a:ext uri="{FF2B5EF4-FFF2-40B4-BE49-F238E27FC236}">
                <a16:creationId xmlns:a16="http://schemas.microsoft.com/office/drawing/2014/main" id="{98E8350B-6A7A-AD3B-92C5-18C72BB595FB}"/>
              </a:ext>
            </a:extLst>
          </p:cNvPr>
          <p:cNvGrpSpPr/>
          <p:nvPr/>
        </p:nvGrpSpPr>
        <p:grpSpPr>
          <a:xfrm>
            <a:off x="695324" y="3689686"/>
            <a:ext cx="2336006" cy="1512569"/>
            <a:chOff x="3381375" y="1771968"/>
            <a:chExt cx="2336006" cy="1512569"/>
          </a:xfrm>
        </p:grpSpPr>
        <p:cxnSp>
          <p:nvCxnSpPr>
            <p:cNvPr id="195" name="Gerader Verbinder 194">
              <a:extLst>
                <a:ext uri="{FF2B5EF4-FFF2-40B4-BE49-F238E27FC236}">
                  <a16:creationId xmlns:a16="http://schemas.microsoft.com/office/drawing/2014/main" id="{F68CBF8F-0153-BEE9-4C38-831E4FC5C73B}"/>
                </a:ext>
              </a:extLst>
            </p:cNvPr>
            <p:cNvCxnSpPr>
              <a:cxnSpLocks/>
            </p:cNvCxnSpPr>
            <p:nvPr/>
          </p:nvCxnSpPr>
          <p:spPr>
            <a:xfrm>
              <a:off x="3404235" y="1771968"/>
              <a:ext cx="0" cy="1510982"/>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Gerader Verbinder 195">
              <a:extLst>
                <a:ext uri="{FF2B5EF4-FFF2-40B4-BE49-F238E27FC236}">
                  <a16:creationId xmlns:a16="http://schemas.microsoft.com/office/drawing/2014/main" id="{8908484B-DDD8-E2F4-B839-C3A59A123A58}"/>
                </a:ext>
              </a:extLst>
            </p:cNvPr>
            <p:cNvCxnSpPr>
              <a:cxnSpLocks/>
            </p:cNvCxnSpPr>
            <p:nvPr/>
          </p:nvCxnSpPr>
          <p:spPr>
            <a:xfrm>
              <a:off x="3381375" y="3216275"/>
              <a:ext cx="2336006" cy="0"/>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ECE97C16-BD16-7E6D-AA87-B3F8483A6BF9}"/>
                </a:ext>
              </a:extLst>
            </p:cNvPr>
            <p:cNvCxnSpPr>
              <a:cxnSpLocks/>
            </p:cNvCxnSpPr>
            <p:nvPr/>
          </p:nvCxnSpPr>
          <p:spPr>
            <a:xfrm>
              <a:off x="3974306" y="3216275"/>
              <a:ext cx="0" cy="66675"/>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Gerader Verbinder 197">
              <a:extLst>
                <a:ext uri="{FF2B5EF4-FFF2-40B4-BE49-F238E27FC236}">
                  <a16:creationId xmlns:a16="http://schemas.microsoft.com/office/drawing/2014/main" id="{9E065D09-D009-7F48-844E-158A4EA3A74E}"/>
                </a:ext>
              </a:extLst>
            </p:cNvPr>
            <p:cNvCxnSpPr>
              <a:cxnSpLocks/>
            </p:cNvCxnSpPr>
            <p:nvPr/>
          </p:nvCxnSpPr>
          <p:spPr>
            <a:xfrm>
              <a:off x="4556521" y="3216275"/>
              <a:ext cx="0" cy="66675"/>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C9B49F1C-7D7E-63A9-BAEF-32314BDE0497}"/>
                </a:ext>
              </a:extLst>
            </p:cNvPr>
            <p:cNvCxnSpPr>
              <a:cxnSpLocks/>
            </p:cNvCxnSpPr>
            <p:nvPr/>
          </p:nvCxnSpPr>
          <p:spPr>
            <a:xfrm>
              <a:off x="5135165" y="3216275"/>
              <a:ext cx="0" cy="66675"/>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B0C20E19-4678-5AFD-5CF1-861A5FA1B329}"/>
                </a:ext>
              </a:extLst>
            </p:cNvPr>
            <p:cNvCxnSpPr>
              <a:cxnSpLocks/>
            </p:cNvCxnSpPr>
            <p:nvPr/>
          </p:nvCxnSpPr>
          <p:spPr>
            <a:xfrm>
              <a:off x="5707466" y="3217862"/>
              <a:ext cx="0" cy="66675"/>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1" name="Gruppieren 200">
            <a:extLst>
              <a:ext uri="{FF2B5EF4-FFF2-40B4-BE49-F238E27FC236}">
                <a16:creationId xmlns:a16="http://schemas.microsoft.com/office/drawing/2014/main" id="{4B9F44A0-9488-4D39-F50A-DCE616923222}"/>
              </a:ext>
            </a:extLst>
          </p:cNvPr>
          <p:cNvGrpSpPr/>
          <p:nvPr/>
        </p:nvGrpSpPr>
        <p:grpSpPr>
          <a:xfrm>
            <a:off x="3634225" y="3683840"/>
            <a:ext cx="2336006" cy="1512569"/>
            <a:chOff x="3381375" y="1771968"/>
            <a:chExt cx="2336006" cy="1512569"/>
          </a:xfrm>
        </p:grpSpPr>
        <p:cxnSp>
          <p:nvCxnSpPr>
            <p:cNvPr id="202" name="Gerader Verbinder 201">
              <a:extLst>
                <a:ext uri="{FF2B5EF4-FFF2-40B4-BE49-F238E27FC236}">
                  <a16:creationId xmlns:a16="http://schemas.microsoft.com/office/drawing/2014/main" id="{472ADB39-EA4D-1C5B-F52A-65D7E35B5DED}"/>
                </a:ext>
              </a:extLst>
            </p:cNvPr>
            <p:cNvCxnSpPr>
              <a:cxnSpLocks/>
            </p:cNvCxnSpPr>
            <p:nvPr/>
          </p:nvCxnSpPr>
          <p:spPr>
            <a:xfrm>
              <a:off x="3404235" y="1771968"/>
              <a:ext cx="0" cy="1510982"/>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Gerader Verbinder 202">
              <a:extLst>
                <a:ext uri="{FF2B5EF4-FFF2-40B4-BE49-F238E27FC236}">
                  <a16:creationId xmlns:a16="http://schemas.microsoft.com/office/drawing/2014/main" id="{8AE00D39-CD73-E084-8C83-E6EB7D9C3138}"/>
                </a:ext>
              </a:extLst>
            </p:cNvPr>
            <p:cNvCxnSpPr>
              <a:cxnSpLocks/>
            </p:cNvCxnSpPr>
            <p:nvPr/>
          </p:nvCxnSpPr>
          <p:spPr>
            <a:xfrm>
              <a:off x="3381375" y="3216275"/>
              <a:ext cx="2336006" cy="0"/>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Gerader Verbinder 203">
              <a:extLst>
                <a:ext uri="{FF2B5EF4-FFF2-40B4-BE49-F238E27FC236}">
                  <a16:creationId xmlns:a16="http://schemas.microsoft.com/office/drawing/2014/main" id="{8FF16D2A-E5F9-D48D-F5F2-C110323F8A1C}"/>
                </a:ext>
              </a:extLst>
            </p:cNvPr>
            <p:cNvCxnSpPr>
              <a:cxnSpLocks/>
            </p:cNvCxnSpPr>
            <p:nvPr/>
          </p:nvCxnSpPr>
          <p:spPr>
            <a:xfrm>
              <a:off x="3974306" y="3216275"/>
              <a:ext cx="0" cy="66675"/>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Gerader Verbinder 204">
              <a:extLst>
                <a:ext uri="{FF2B5EF4-FFF2-40B4-BE49-F238E27FC236}">
                  <a16:creationId xmlns:a16="http://schemas.microsoft.com/office/drawing/2014/main" id="{4365B40B-A172-E2D8-8561-1270B633071F}"/>
                </a:ext>
              </a:extLst>
            </p:cNvPr>
            <p:cNvCxnSpPr>
              <a:cxnSpLocks/>
            </p:cNvCxnSpPr>
            <p:nvPr/>
          </p:nvCxnSpPr>
          <p:spPr>
            <a:xfrm>
              <a:off x="4556521" y="3216275"/>
              <a:ext cx="0" cy="66675"/>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C93D6B4D-E326-E4A1-9E5E-1B5AE12C7F42}"/>
                </a:ext>
              </a:extLst>
            </p:cNvPr>
            <p:cNvCxnSpPr>
              <a:cxnSpLocks/>
            </p:cNvCxnSpPr>
            <p:nvPr/>
          </p:nvCxnSpPr>
          <p:spPr>
            <a:xfrm>
              <a:off x="5135165" y="3216275"/>
              <a:ext cx="0" cy="66675"/>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Gerader Verbinder 206">
              <a:extLst>
                <a:ext uri="{FF2B5EF4-FFF2-40B4-BE49-F238E27FC236}">
                  <a16:creationId xmlns:a16="http://schemas.microsoft.com/office/drawing/2014/main" id="{74A79911-8727-4DF9-E8A1-E4CF8AC9FA6B}"/>
                </a:ext>
              </a:extLst>
            </p:cNvPr>
            <p:cNvCxnSpPr>
              <a:cxnSpLocks/>
            </p:cNvCxnSpPr>
            <p:nvPr/>
          </p:nvCxnSpPr>
          <p:spPr>
            <a:xfrm>
              <a:off x="5707466" y="3217862"/>
              <a:ext cx="0" cy="66675"/>
            </a:xfrm>
            <a:prstGeom prst="line">
              <a:avLst/>
            </a:prstGeom>
            <a:solidFill>
              <a:srgbClr val="002A5C"/>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 name="Gruppieren 208">
            <a:extLst>
              <a:ext uri="{FF2B5EF4-FFF2-40B4-BE49-F238E27FC236}">
                <a16:creationId xmlns:a16="http://schemas.microsoft.com/office/drawing/2014/main" id="{61D6EC27-2B02-BC9C-F6D3-E6FC1761AD3D}"/>
              </a:ext>
            </a:extLst>
          </p:cNvPr>
          <p:cNvGrpSpPr/>
          <p:nvPr/>
        </p:nvGrpSpPr>
        <p:grpSpPr>
          <a:xfrm>
            <a:off x="3281790" y="3976284"/>
            <a:ext cx="2739643" cy="1528234"/>
            <a:chOff x="3022590" y="2064412"/>
            <a:chExt cx="2739643" cy="1528234"/>
          </a:xfrm>
        </p:grpSpPr>
        <p:sp>
          <p:nvSpPr>
            <p:cNvPr id="210" name="Rechteck 209">
              <a:extLst>
                <a:ext uri="{FF2B5EF4-FFF2-40B4-BE49-F238E27FC236}">
                  <a16:creationId xmlns:a16="http://schemas.microsoft.com/office/drawing/2014/main" id="{C661E3D0-44B2-4C9F-FCD0-7B297697F19E}"/>
                </a:ext>
              </a:extLst>
            </p:cNvPr>
            <p:cNvSpPr/>
            <p:nvPr/>
          </p:nvSpPr>
          <p:spPr>
            <a:xfrm>
              <a:off x="3418759" y="3211505"/>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≤12</a:t>
              </a:r>
            </a:p>
          </p:txBody>
        </p:sp>
        <p:sp>
          <p:nvSpPr>
            <p:cNvPr id="211" name="Rechteck 210">
              <a:extLst>
                <a:ext uri="{FF2B5EF4-FFF2-40B4-BE49-F238E27FC236}">
                  <a16:creationId xmlns:a16="http://schemas.microsoft.com/office/drawing/2014/main" id="{8C4AB058-755A-FF0D-4959-1A7B2ADED6F5}"/>
                </a:ext>
              </a:extLst>
            </p:cNvPr>
            <p:cNvSpPr/>
            <p:nvPr/>
          </p:nvSpPr>
          <p:spPr>
            <a:xfrm>
              <a:off x="3881592" y="3207979"/>
              <a:ext cx="745121"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&gt;12 </a:t>
              </a:r>
              <a:r>
                <a:rPr lang="de-DE" sz="900" err="1">
                  <a:solidFill>
                    <a:schemeClr val="tx1"/>
                  </a:solidFill>
                </a:rPr>
                <a:t>to</a:t>
              </a:r>
              <a:r>
                <a:rPr lang="de-DE" sz="900">
                  <a:solidFill>
                    <a:schemeClr val="tx1"/>
                  </a:solidFill>
                </a:rPr>
                <a:t> 24</a:t>
              </a:r>
            </a:p>
          </p:txBody>
        </p:sp>
        <p:sp>
          <p:nvSpPr>
            <p:cNvPr id="212" name="Rechteck 211">
              <a:extLst>
                <a:ext uri="{FF2B5EF4-FFF2-40B4-BE49-F238E27FC236}">
                  <a16:creationId xmlns:a16="http://schemas.microsoft.com/office/drawing/2014/main" id="{B10F3D5E-38CF-31B6-AE25-C72A47CC2700}"/>
                </a:ext>
              </a:extLst>
            </p:cNvPr>
            <p:cNvSpPr/>
            <p:nvPr/>
          </p:nvSpPr>
          <p:spPr>
            <a:xfrm>
              <a:off x="4459757" y="3200925"/>
              <a:ext cx="745121"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&gt;24 </a:t>
              </a:r>
              <a:r>
                <a:rPr lang="de-DE" sz="900" err="1">
                  <a:solidFill>
                    <a:schemeClr val="tx1"/>
                  </a:solidFill>
                </a:rPr>
                <a:t>to</a:t>
              </a:r>
              <a:r>
                <a:rPr lang="de-DE" sz="900">
                  <a:solidFill>
                    <a:schemeClr val="tx1"/>
                  </a:solidFill>
                </a:rPr>
                <a:t> 36</a:t>
              </a:r>
            </a:p>
          </p:txBody>
        </p:sp>
        <p:sp>
          <p:nvSpPr>
            <p:cNvPr id="213" name="Rechteck 212">
              <a:extLst>
                <a:ext uri="{FF2B5EF4-FFF2-40B4-BE49-F238E27FC236}">
                  <a16:creationId xmlns:a16="http://schemas.microsoft.com/office/drawing/2014/main" id="{1651C290-5059-EE93-E96D-FE8E562060DA}"/>
                </a:ext>
              </a:extLst>
            </p:cNvPr>
            <p:cNvSpPr/>
            <p:nvPr/>
          </p:nvSpPr>
          <p:spPr>
            <a:xfrm>
              <a:off x="5017112" y="3204452"/>
              <a:ext cx="745121"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&gt;36</a:t>
              </a:r>
            </a:p>
          </p:txBody>
        </p:sp>
        <p:sp>
          <p:nvSpPr>
            <p:cNvPr id="214" name="Rechteck 213">
              <a:extLst>
                <a:ext uri="{FF2B5EF4-FFF2-40B4-BE49-F238E27FC236}">
                  <a16:creationId xmlns:a16="http://schemas.microsoft.com/office/drawing/2014/main" id="{3B8D28A3-3840-D5A5-5E7D-D0600C94870D}"/>
                </a:ext>
              </a:extLst>
            </p:cNvPr>
            <p:cNvSpPr/>
            <p:nvPr/>
          </p:nvSpPr>
          <p:spPr>
            <a:xfrm>
              <a:off x="3022590" y="2064412"/>
              <a:ext cx="179338" cy="9393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de-DE" sz="900" b="1" err="1">
                  <a:solidFill>
                    <a:schemeClr val="tx1"/>
                  </a:solidFill>
                </a:rPr>
                <a:t>Prevalence</a:t>
              </a:r>
              <a:r>
                <a:rPr lang="de-DE" sz="900" b="1">
                  <a:solidFill>
                    <a:schemeClr val="tx1"/>
                  </a:solidFill>
                </a:rPr>
                <a:t>, %</a:t>
              </a:r>
            </a:p>
          </p:txBody>
        </p:sp>
        <p:sp>
          <p:nvSpPr>
            <p:cNvPr id="215" name="Rechteck 214">
              <a:extLst>
                <a:ext uri="{FF2B5EF4-FFF2-40B4-BE49-F238E27FC236}">
                  <a16:creationId xmlns:a16="http://schemas.microsoft.com/office/drawing/2014/main" id="{29E5BB19-6E17-154F-FECB-BD33C939BB03}"/>
                </a:ext>
              </a:extLst>
            </p:cNvPr>
            <p:cNvSpPr/>
            <p:nvPr/>
          </p:nvSpPr>
          <p:spPr>
            <a:xfrm>
              <a:off x="4153776" y="3365514"/>
              <a:ext cx="745121"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b="1" err="1">
                  <a:solidFill>
                    <a:schemeClr val="tx1"/>
                  </a:solidFill>
                </a:rPr>
                <a:t>Months</a:t>
              </a:r>
              <a:r>
                <a:rPr lang="de-DE" sz="900" b="1">
                  <a:solidFill>
                    <a:schemeClr val="tx1"/>
                  </a:solidFill>
                </a:rPr>
                <a:t> </a:t>
              </a:r>
            </a:p>
          </p:txBody>
        </p:sp>
      </p:grpSp>
      <p:grpSp>
        <p:nvGrpSpPr>
          <p:cNvPr id="216" name="Gruppieren 215">
            <a:extLst>
              <a:ext uri="{FF2B5EF4-FFF2-40B4-BE49-F238E27FC236}">
                <a16:creationId xmlns:a16="http://schemas.microsoft.com/office/drawing/2014/main" id="{863F00BB-8338-4E18-5046-FF33A80274A9}"/>
              </a:ext>
            </a:extLst>
          </p:cNvPr>
          <p:cNvGrpSpPr/>
          <p:nvPr/>
        </p:nvGrpSpPr>
        <p:grpSpPr>
          <a:xfrm>
            <a:off x="370844" y="3965540"/>
            <a:ext cx="2730117" cy="1538978"/>
            <a:chOff x="3032116" y="2053668"/>
            <a:chExt cx="2730117" cy="1538978"/>
          </a:xfrm>
        </p:grpSpPr>
        <p:sp>
          <p:nvSpPr>
            <p:cNvPr id="217" name="Rechteck 216">
              <a:extLst>
                <a:ext uri="{FF2B5EF4-FFF2-40B4-BE49-F238E27FC236}">
                  <a16:creationId xmlns:a16="http://schemas.microsoft.com/office/drawing/2014/main" id="{40A3FCE1-02C5-D169-A1D1-F62BE675E185}"/>
                </a:ext>
              </a:extLst>
            </p:cNvPr>
            <p:cNvSpPr/>
            <p:nvPr/>
          </p:nvSpPr>
          <p:spPr>
            <a:xfrm>
              <a:off x="3418759" y="3211505"/>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≤12</a:t>
              </a:r>
            </a:p>
          </p:txBody>
        </p:sp>
        <p:sp>
          <p:nvSpPr>
            <p:cNvPr id="218" name="Rechteck 217">
              <a:extLst>
                <a:ext uri="{FF2B5EF4-FFF2-40B4-BE49-F238E27FC236}">
                  <a16:creationId xmlns:a16="http://schemas.microsoft.com/office/drawing/2014/main" id="{D7D6E186-42B2-21B3-75F4-B8009765C7C5}"/>
                </a:ext>
              </a:extLst>
            </p:cNvPr>
            <p:cNvSpPr/>
            <p:nvPr/>
          </p:nvSpPr>
          <p:spPr>
            <a:xfrm>
              <a:off x="3881592" y="3207979"/>
              <a:ext cx="745121"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&gt;12 </a:t>
              </a:r>
              <a:r>
                <a:rPr lang="de-DE" sz="900" err="1">
                  <a:solidFill>
                    <a:schemeClr val="tx1"/>
                  </a:solidFill>
                </a:rPr>
                <a:t>to</a:t>
              </a:r>
              <a:r>
                <a:rPr lang="de-DE" sz="900">
                  <a:solidFill>
                    <a:schemeClr val="tx1"/>
                  </a:solidFill>
                </a:rPr>
                <a:t> 24</a:t>
              </a:r>
            </a:p>
          </p:txBody>
        </p:sp>
        <p:sp>
          <p:nvSpPr>
            <p:cNvPr id="219" name="Rechteck 218">
              <a:extLst>
                <a:ext uri="{FF2B5EF4-FFF2-40B4-BE49-F238E27FC236}">
                  <a16:creationId xmlns:a16="http://schemas.microsoft.com/office/drawing/2014/main" id="{C6DD8C29-13CC-958D-7DF0-4D4CEE6FBF48}"/>
                </a:ext>
              </a:extLst>
            </p:cNvPr>
            <p:cNvSpPr/>
            <p:nvPr/>
          </p:nvSpPr>
          <p:spPr>
            <a:xfrm>
              <a:off x="4459757" y="3200925"/>
              <a:ext cx="745121"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&gt;24 </a:t>
              </a:r>
              <a:r>
                <a:rPr lang="de-DE" sz="900" err="1">
                  <a:solidFill>
                    <a:schemeClr val="tx1"/>
                  </a:solidFill>
                </a:rPr>
                <a:t>to</a:t>
              </a:r>
              <a:r>
                <a:rPr lang="de-DE" sz="900">
                  <a:solidFill>
                    <a:schemeClr val="tx1"/>
                  </a:solidFill>
                </a:rPr>
                <a:t> 36</a:t>
              </a:r>
            </a:p>
          </p:txBody>
        </p:sp>
        <p:sp>
          <p:nvSpPr>
            <p:cNvPr id="220" name="Rechteck 219">
              <a:extLst>
                <a:ext uri="{FF2B5EF4-FFF2-40B4-BE49-F238E27FC236}">
                  <a16:creationId xmlns:a16="http://schemas.microsoft.com/office/drawing/2014/main" id="{265C1536-CCF7-CF8B-A493-271EEB6CD8CF}"/>
                </a:ext>
              </a:extLst>
            </p:cNvPr>
            <p:cNvSpPr/>
            <p:nvPr/>
          </p:nvSpPr>
          <p:spPr>
            <a:xfrm>
              <a:off x="5017112" y="3204452"/>
              <a:ext cx="745121"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&gt;36</a:t>
              </a:r>
            </a:p>
          </p:txBody>
        </p:sp>
        <p:sp>
          <p:nvSpPr>
            <p:cNvPr id="221" name="Rechteck 220">
              <a:extLst>
                <a:ext uri="{FF2B5EF4-FFF2-40B4-BE49-F238E27FC236}">
                  <a16:creationId xmlns:a16="http://schemas.microsoft.com/office/drawing/2014/main" id="{8114B81D-1167-A7B2-9FDC-CDA122FDB75C}"/>
                </a:ext>
              </a:extLst>
            </p:cNvPr>
            <p:cNvSpPr/>
            <p:nvPr/>
          </p:nvSpPr>
          <p:spPr>
            <a:xfrm>
              <a:off x="3032116" y="2053668"/>
              <a:ext cx="179338" cy="9393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de-DE" sz="900" b="1" err="1">
                  <a:solidFill>
                    <a:schemeClr val="tx1"/>
                  </a:solidFill>
                </a:rPr>
                <a:t>Prevalence</a:t>
              </a:r>
              <a:r>
                <a:rPr lang="de-DE" sz="900" b="1">
                  <a:solidFill>
                    <a:schemeClr val="tx1"/>
                  </a:solidFill>
                </a:rPr>
                <a:t>, %</a:t>
              </a:r>
            </a:p>
          </p:txBody>
        </p:sp>
        <p:sp>
          <p:nvSpPr>
            <p:cNvPr id="222" name="Rechteck 221">
              <a:extLst>
                <a:ext uri="{FF2B5EF4-FFF2-40B4-BE49-F238E27FC236}">
                  <a16:creationId xmlns:a16="http://schemas.microsoft.com/office/drawing/2014/main" id="{02E666DA-803B-DDEC-724E-EC31444A3B25}"/>
                </a:ext>
              </a:extLst>
            </p:cNvPr>
            <p:cNvSpPr/>
            <p:nvPr/>
          </p:nvSpPr>
          <p:spPr>
            <a:xfrm>
              <a:off x="4153776" y="3365514"/>
              <a:ext cx="745121"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b="1" err="1">
                  <a:solidFill>
                    <a:schemeClr val="tx1"/>
                  </a:solidFill>
                </a:rPr>
                <a:t>Months</a:t>
              </a:r>
              <a:r>
                <a:rPr lang="de-DE" sz="900">
                  <a:solidFill>
                    <a:schemeClr val="tx1"/>
                  </a:solidFill>
                </a:rPr>
                <a:t> </a:t>
              </a:r>
            </a:p>
          </p:txBody>
        </p:sp>
      </p:grpSp>
      <p:sp>
        <p:nvSpPr>
          <p:cNvPr id="230" name="Ellipse 229">
            <a:extLst>
              <a:ext uri="{FF2B5EF4-FFF2-40B4-BE49-F238E27FC236}">
                <a16:creationId xmlns:a16="http://schemas.microsoft.com/office/drawing/2014/main" id="{84AD8FCD-EA98-DCB6-99F6-594CB32378BC}"/>
              </a:ext>
            </a:extLst>
          </p:cNvPr>
          <p:cNvSpPr/>
          <p:nvPr/>
        </p:nvSpPr>
        <p:spPr>
          <a:xfrm flipV="1">
            <a:off x="980214" y="3864975"/>
            <a:ext cx="45719" cy="45719"/>
          </a:xfrm>
          <a:prstGeom prst="ellipse">
            <a:avLst/>
          </a:prstGeom>
          <a:solidFill>
            <a:srgbClr val="002A5C"/>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233" name="Ellipse 232">
            <a:extLst>
              <a:ext uri="{FF2B5EF4-FFF2-40B4-BE49-F238E27FC236}">
                <a16:creationId xmlns:a16="http://schemas.microsoft.com/office/drawing/2014/main" id="{043ED06E-FE78-74CB-4049-2239BFA890E1}"/>
              </a:ext>
            </a:extLst>
          </p:cNvPr>
          <p:cNvSpPr/>
          <p:nvPr/>
        </p:nvSpPr>
        <p:spPr>
          <a:xfrm flipV="1">
            <a:off x="1560791" y="4165993"/>
            <a:ext cx="45719" cy="45719"/>
          </a:xfrm>
          <a:prstGeom prst="ellipse">
            <a:avLst/>
          </a:prstGeom>
          <a:solidFill>
            <a:srgbClr val="002A5C"/>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236" name="Ellipse 235">
            <a:extLst>
              <a:ext uri="{FF2B5EF4-FFF2-40B4-BE49-F238E27FC236}">
                <a16:creationId xmlns:a16="http://schemas.microsoft.com/office/drawing/2014/main" id="{6D438BA1-91DE-6972-A1D7-1BF7D5C61BA7}"/>
              </a:ext>
            </a:extLst>
          </p:cNvPr>
          <p:cNvSpPr/>
          <p:nvPr/>
        </p:nvSpPr>
        <p:spPr>
          <a:xfrm flipV="1">
            <a:off x="2133839" y="4198178"/>
            <a:ext cx="45719" cy="45719"/>
          </a:xfrm>
          <a:prstGeom prst="ellipse">
            <a:avLst/>
          </a:prstGeom>
          <a:solidFill>
            <a:srgbClr val="002A5C"/>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240" name="Ellipse 239">
            <a:extLst>
              <a:ext uri="{FF2B5EF4-FFF2-40B4-BE49-F238E27FC236}">
                <a16:creationId xmlns:a16="http://schemas.microsoft.com/office/drawing/2014/main" id="{75D6AD50-69CE-B54A-E901-721BD6FC75DD}"/>
              </a:ext>
            </a:extLst>
          </p:cNvPr>
          <p:cNvSpPr/>
          <p:nvPr/>
        </p:nvSpPr>
        <p:spPr>
          <a:xfrm flipV="1">
            <a:off x="2709008" y="4200725"/>
            <a:ext cx="45719" cy="45719"/>
          </a:xfrm>
          <a:prstGeom prst="ellipse">
            <a:avLst/>
          </a:prstGeom>
          <a:solidFill>
            <a:srgbClr val="002A5C"/>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cxnSp>
        <p:nvCxnSpPr>
          <p:cNvPr id="242" name="Gerader Verbinder 241">
            <a:extLst>
              <a:ext uri="{FF2B5EF4-FFF2-40B4-BE49-F238E27FC236}">
                <a16:creationId xmlns:a16="http://schemas.microsoft.com/office/drawing/2014/main" id="{82814DE1-DE9A-1C71-70B2-98385AD677C5}"/>
              </a:ext>
            </a:extLst>
          </p:cNvPr>
          <p:cNvCxnSpPr>
            <a:cxnSpLocks/>
          </p:cNvCxnSpPr>
          <p:nvPr/>
        </p:nvCxnSpPr>
        <p:spPr>
          <a:xfrm>
            <a:off x="1007915" y="3891434"/>
            <a:ext cx="552112" cy="300099"/>
          </a:xfrm>
          <a:prstGeom prst="line">
            <a:avLst/>
          </a:prstGeom>
          <a:ln w="19050">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251" name="Gerader Verbinder 250">
            <a:extLst>
              <a:ext uri="{FF2B5EF4-FFF2-40B4-BE49-F238E27FC236}">
                <a16:creationId xmlns:a16="http://schemas.microsoft.com/office/drawing/2014/main" id="{2A1112D2-46CC-9F00-60E5-52F8E43011E8}"/>
              </a:ext>
            </a:extLst>
          </p:cNvPr>
          <p:cNvCxnSpPr>
            <a:cxnSpLocks/>
          </p:cNvCxnSpPr>
          <p:nvPr/>
        </p:nvCxnSpPr>
        <p:spPr>
          <a:xfrm>
            <a:off x="1599086" y="4201284"/>
            <a:ext cx="534753" cy="24515"/>
          </a:xfrm>
          <a:prstGeom prst="line">
            <a:avLst/>
          </a:prstGeom>
          <a:ln w="19050">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253" name="Gerader Verbinder 252">
            <a:extLst>
              <a:ext uri="{FF2B5EF4-FFF2-40B4-BE49-F238E27FC236}">
                <a16:creationId xmlns:a16="http://schemas.microsoft.com/office/drawing/2014/main" id="{E1AD104C-DFDB-298B-9C7E-66B4609D61CA}"/>
              </a:ext>
            </a:extLst>
          </p:cNvPr>
          <p:cNvCxnSpPr>
            <a:cxnSpLocks/>
            <a:endCxn id="240" idx="2"/>
          </p:cNvCxnSpPr>
          <p:nvPr/>
        </p:nvCxnSpPr>
        <p:spPr>
          <a:xfrm flipV="1">
            <a:off x="2167262" y="4223584"/>
            <a:ext cx="541746" cy="1107"/>
          </a:xfrm>
          <a:prstGeom prst="line">
            <a:avLst/>
          </a:prstGeom>
          <a:ln w="19050">
            <a:solidFill>
              <a:srgbClr val="002A5C"/>
            </a:solidFill>
          </a:ln>
        </p:spPr>
        <p:style>
          <a:lnRef idx="1">
            <a:schemeClr val="accent1"/>
          </a:lnRef>
          <a:fillRef idx="0">
            <a:schemeClr val="accent1"/>
          </a:fillRef>
          <a:effectRef idx="0">
            <a:schemeClr val="accent1"/>
          </a:effectRef>
          <a:fontRef idx="minor">
            <a:schemeClr val="tx1"/>
          </a:fontRef>
        </p:style>
      </p:cxnSp>
      <p:grpSp>
        <p:nvGrpSpPr>
          <p:cNvPr id="14" name="Gruppieren 13">
            <a:extLst>
              <a:ext uri="{FF2B5EF4-FFF2-40B4-BE49-F238E27FC236}">
                <a16:creationId xmlns:a16="http://schemas.microsoft.com/office/drawing/2014/main" id="{AA4DF399-E8BE-2F07-4F6C-A65E16F7B263}"/>
              </a:ext>
            </a:extLst>
          </p:cNvPr>
          <p:cNvGrpSpPr/>
          <p:nvPr/>
        </p:nvGrpSpPr>
        <p:grpSpPr>
          <a:xfrm>
            <a:off x="976474" y="3957991"/>
            <a:ext cx="1778253" cy="439555"/>
            <a:chOff x="976474" y="3957991"/>
            <a:chExt cx="1778253" cy="439555"/>
          </a:xfrm>
          <a:solidFill>
            <a:schemeClr val="accent5"/>
          </a:solidFill>
        </p:grpSpPr>
        <p:sp>
          <p:nvSpPr>
            <p:cNvPr id="231" name="Ellipse 230">
              <a:extLst>
                <a:ext uri="{FF2B5EF4-FFF2-40B4-BE49-F238E27FC236}">
                  <a16:creationId xmlns:a16="http://schemas.microsoft.com/office/drawing/2014/main" id="{B9F18459-0AE7-4211-AA78-88EE46151783}"/>
                </a:ext>
              </a:extLst>
            </p:cNvPr>
            <p:cNvSpPr/>
            <p:nvPr/>
          </p:nvSpPr>
          <p:spPr>
            <a:xfrm flipV="1">
              <a:off x="976474" y="3957991"/>
              <a:ext cx="45719" cy="45719"/>
            </a:xfrm>
            <a:prstGeom prst="ellipse">
              <a:avLst/>
            </a:prstGeom>
            <a:grpFill/>
            <a:ln>
              <a:solidFill>
                <a:schemeClr val="accent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234" name="Ellipse 233">
              <a:extLst>
                <a:ext uri="{FF2B5EF4-FFF2-40B4-BE49-F238E27FC236}">
                  <a16:creationId xmlns:a16="http://schemas.microsoft.com/office/drawing/2014/main" id="{1FFCE85C-829B-EA2D-BB3F-191F77F1E7AA}"/>
                </a:ext>
              </a:extLst>
            </p:cNvPr>
            <p:cNvSpPr/>
            <p:nvPr/>
          </p:nvSpPr>
          <p:spPr>
            <a:xfrm flipV="1">
              <a:off x="1560791" y="4178972"/>
              <a:ext cx="45719" cy="45719"/>
            </a:xfrm>
            <a:prstGeom prst="ellipse">
              <a:avLst/>
            </a:prstGeom>
            <a:grpFill/>
            <a:ln>
              <a:solidFill>
                <a:schemeClr val="accent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237" name="Ellipse 236">
              <a:extLst>
                <a:ext uri="{FF2B5EF4-FFF2-40B4-BE49-F238E27FC236}">
                  <a16:creationId xmlns:a16="http://schemas.microsoft.com/office/drawing/2014/main" id="{E6ACDBE2-3943-6F6B-21E2-EA34AEF23670}"/>
                </a:ext>
              </a:extLst>
            </p:cNvPr>
            <p:cNvSpPr/>
            <p:nvPr/>
          </p:nvSpPr>
          <p:spPr>
            <a:xfrm flipV="1">
              <a:off x="2132408" y="4351827"/>
              <a:ext cx="45719" cy="45719"/>
            </a:xfrm>
            <a:prstGeom prst="ellipse">
              <a:avLst/>
            </a:prstGeom>
            <a:grpFill/>
            <a:ln>
              <a:solidFill>
                <a:schemeClr val="accent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239" name="Ellipse 238">
              <a:extLst>
                <a:ext uri="{FF2B5EF4-FFF2-40B4-BE49-F238E27FC236}">
                  <a16:creationId xmlns:a16="http://schemas.microsoft.com/office/drawing/2014/main" id="{8F2E5BF8-56D7-B41A-7473-0DF5029AFAD3}"/>
                </a:ext>
              </a:extLst>
            </p:cNvPr>
            <p:cNvSpPr/>
            <p:nvPr/>
          </p:nvSpPr>
          <p:spPr>
            <a:xfrm flipV="1">
              <a:off x="2709008" y="4178972"/>
              <a:ext cx="45719" cy="45719"/>
            </a:xfrm>
            <a:prstGeom prst="ellipse">
              <a:avLst/>
            </a:prstGeom>
            <a:grpFill/>
            <a:ln>
              <a:solidFill>
                <a:schemeClr val="accent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cxnSp>
          <p:nvCxnSpPr>
            <p:cNvPr id="244" name="Gerader Verbinder 243">
              <a:extLst>
                <a:ext uri="{FF2B5EF4-FFF2-40B4-BE49-F238E27FC236}">
                  <a16:creationId xmlns:a16="http://schemas.microsoft.com/office/drawing/2014/main" id="{2B3807C8-E558-CA6E-62A7-EEA94CFB891B}"/>
                </a:ext>
              </a:extLst>
            </p:cNvPr>
            <p:cNvCxnSpPr>
              <a:cxnSpLocks/>
            </p:cNvCxnSpPr>
            <p:nvPr/>
          </p:nvCxnSpPr>
          <p:spPr>
            <a:xfrm>
              <a:off x="1012566" y="3991801"/>
              <a:ext cx="550606" cy="206064"/>
            </a:xfrm>
            <a:prstGeom prst="line">
              <a:avLst/>
            </a:prstGeom>
            <a:grpFill/>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7" name="Gerader Verbinder 246">
              <a:extLst>
                <a:ext uri="{FF2B5EF4-FFF2-40B4-BE49-F238E27FC236}">
                  <a16:creationId xmlns:a16="http://schemas.microsoft.com/office/drawing/2014/main" id="{FBFEB15F-2FFB-CBD8-9E53-A85961CCDCD6}"/>
                </a:ext>
              </a:extLst>
            </p:cNvPr>
            <p:cNvCxnSpPr>
              <a:cxnSpLocks/>
            </p:cNvCxnSpPr>
            <p:nvPr/>
          </p:nvCxnSpPr>
          <p:spPr>
            <a:xfrm>
              <a:off x="1604084" y="4212893"/>
              <a:ext cx="533086" cy="159412"/>
            </a:xfrm>
            <a:prstGeom prst="line">
              <a:avLst/>
            </a:prstGeom>
            <a:grpFill/>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5" name="Gerader Verbinder 254">
              <a:extLst>
                <a:ext uri="{FF2B5EF4-FFF2-40B4-BE49-F238E27FC236}">
                  <a16:creationId xmlns:a16="http://schemas.microsoft.com/office/drawing/2014/main" id="{7473A3D3-AF84-69AC-6158-03071B0663C0}"/>
                </a:ext>
              </a:extLst>
            </p:cNvPr>
            <p:cNvCxnSpPr>
              <a:cxnSpLocks/>
              <a:endCxn id="240" idx="3"/>
            </p:cNvCxnSpPr>
            <p:nvPr/>
          </p:nvCxnSpPr>
          <p:spPr>
            <a:xfrm flipV="1">
              <a:off x="2167244" y="4207420"/>
              <a:ext cx="548459" cy="177790"/>
            </a:xfrm>
            <a:prstGeom prst="line">
              <a:avLst/>
            </a:prstGeom>
            <a:grpFill/>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71" name="Ellipse 270">
            <a:extLst>
              <a:ext uri="{FF2B5EF4-FFF2-40B4-BE49-F238E27FC236}">
                <a16:creationId xmlns:a16="http://schemas.microsoft.com/office/drawing/2014/main" id="{75AB2691-4D39-BD2D-B5C6-B0189371C9DD}"/>
              </a:ext>
            </a:extLst>
          </p:cNvPr>
          <p:cNvSpPr/>
          <p:nvPr/>
        </p:nvSpPr>
        <p:spPr>
          <a:xfrm flipV="1">
            <a:off x="3921424" y="3925373"/>
            <a:ext cx="45719" cy="45719"/>
          </a:xfrm>
          <a:prstGeom prst="ellipse">
            <a:avLst/>
          </a:prstGeom>
          <a:solidFill>
            <a:srgbClr val="002A5C"/>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273" name="Ellipse 272">
            <a:extLst>
              <a:ext uri="{FF2B5EF4-FFF2-40B4-BE49-F238E27FC236}">
                <a16:creationId xmlns:a16="http://schemas.microsoft.com/office/drawing/2014/main" id="{F5ECD180-1102-9D27-146E-0E9ACCAEB324}"/>
              </a:ext>
            </a:extLst>
          </p:cNvPr>
          <p:cNvSpPr/>
          <p:nvPr/>
        </p:nvSpPr>
        <p:spPr>
          <a:xfrm flipV="1">
            <a:off x="4494153" y="4461536"/>
            <a:ext cx="45719" cy="45719"/>
          </a:xfrm>
          <a:prstGeom prst="ellipse">
            <a:avLst/>
          </a:prstGeom>
          <a:solidFill>
            <a:srgbClr val="002A5C"/>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cxnSp>
        <p:nvCxnSpPr>
          <p:cNvPr id="10" name="Gerader Verbinder 9">
            <a:extLst>
              <a:ext uri="{FF2B5EF4-FFF2-40B4-BE49-F238E27FC236}">
                <a16:creationId xmlns:a16="http://schemas.microsoft.com/office/drawing/2014/main" id="{7314E60D-67AC-2FF8-D6B5-286002DD3F6E}"/>
              </a:ext>
            </a:extLst>
          </p:cNvPr>
          <p:cNvCxnSpPr>
            <a:cxnSpLocks/>
            <a:endCxn id="273" idx="3"/>
          </p:cNvCxnSpPr>
          <p:nvPr/>
        </p:nvCxnSpPr>
        <p:spPr>
          <a:xfrm>
            <a:off x="3947368" y="3953402"/>
            <a:ext cx="553480" cy="514829"/>
          </a:xfrm>
          <a:prstGeom prst="line">
            <a:avLst/>
          </a:prstGeom>
          <a:ln w="19050">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719B4868-FCFA-D03B-47EF-8988D51A983E}"/>
              </a:ext>
            </a:extLst>
          </p:cNvPr>
          <p:cNvCxnSpPr>
            <a:cxnSpLocks/>
          </p:cNvCxnSpPr>
          <p:nvPr/>
        </p:nvCxnSpPr>
        <p:spPr>
          <a:xfrm>
            <a:off x="5108992" y="4686256"/>
            <a:ext cx="557355" cy="0"/>
          </a:xfrm>
          <a:prstGeom prst="line">
            <a:avLst/>
          </a:prstGeom>
          <a:ln w="19050">
            <a:solidFill>
              <a:srgbClr val="002A5C"/>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0EF6B85B-738E-3615-510E-55CAFE548C73}"/>
              </a:ext>
            </a:extLst>
          </p:cNvPr>
          <p:cNvCxnSpPr>
            <a:cxnSpLocks/>
          </p:cNvCxnSpPr>
          <p:nvPr/>
        </p:nvCxnSpPr>
        <p:spPr>
          <a:xfrm>
            <a:off x="4535579" y="4497631"/>
            <a:ext cx="540139" cy="186850"/>
          </a:xfrm>
          <a:prstGeom prst="line">
            <a:avLst/>
          </a:prstGeom>
          <a:ln w="19050">
            <a:solidFill>
              <a:srgbClr val="002A5C"/>
            </a:solidFill>
          </a:ln>
        </p:spPr>
        <p:style>
          <a:lnRef idx="1">
            <a:schemeClr val="accent1"/>
          </a:lnRef>
          <a:fillRef idx="0">
            <a:schemeClr val="accent1"/>
          </a:fillRef>
          <a:effectRef idx="0">
            <a:schemeClr val="accent1"/>
          </a:effectRef>
          <a:fontRef idx="minor">
            <a:schemeClr val="tx1"/>
          </a:fontRef>
        </p:style>
      </p:cxnSp>
      <p:grpSp>
        <p:nvGrpSpPr>
          <p:cNvPr id="36" name="Gruppieren 35">
            <a:extLst>
              <a:ext uri="{FF2B5EF4-FFF2-40B4-BE49-F238E27FC236}">
                <a16:creationId xmlns:a16="http://schemas.microsoft.com/office/drawing/2014/main" id="{3C9372E9-71C6-48BD-7472-EEC87A2EE5BB}"/>
              </a:ext>
            </a:extLst>
          </p:cNvPr>
          <p:cNvGrpSpPr/>
          <p:nvPr/>
        </p:nvGrpSpPr>
        <p:grpSpPr>
          <a:xfrm>
            <a:off x="3921424" y="3946082"/>
            <a:ext cx="1773167" cy="761259"/>
            <a:chOff x="3921424" y="3946082"/>
            <a:chExt cx="1773167" cy="761259"/>
          </a:xfrm>
          <a:solidFill>
            <a:schemeClr val="accent4"/>
          </a:solidFill>
        </p:grpSpPr>
        <p:sp>
          <p:nvSpPr>
            <p:cNvPr id="276" name="Ellipse 275">
              <a:extLst>
                <a:ext uri="{FF2B5EF4-FFF2-40B4-BE49-F238E27FC236}">
                  <a16:creationId xmlns:a16="http://schemas.microsoft.com/office/drawing/2014/main" id="{9B10F239-05A8-152F-004B-075A1A66C6B1}"/>
                </a:ext>
              </a:extLst>
            </p:cNvPr>
            <p:cNvSpPr/>
            <p:nvPr/>
          </p:nvSpPr>
          <p:spPr>
            <a:xfrm flipV="1">
              <a:off x="5075718" y="4661622"/>
              <a:ext cx="45719" cy="45719"/>
            </a:xfrm>
            <a:prstGeom prst="ellipse">
              <a:avLst/>
            </a:prstGeom>
            <a:grpFill/>
            <a:ln>
              <a:solidFill>
                <a:schemeClr val="accent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cxnSp>
          <p:nvCxnSpPr>
            <p:cNvPr id="23" name="Gerader Verbinder 22">
              <a:extLst>
                <a:ext uri="{FF2B5EF4-FFF2-40B4-BE49-F238E27FC236}">
                  <a16:creationId xmlns:a16="http://schemas.microsoft.com/office/drawing/2014/main" id="{E7017A78-A39B-D863-E9D8-61291263FA99}"/>
                </a:ext>
              </a:extLst>
            </p:cNvPr>
            <p:cNvCxnSpPr>
              <a:cxnSpLocks/>
            </p:cNvCxnSpPr>
            <p:nvPr/>
          </p:nvCxnSpPr>
          <p:spPr>
            <a:xfrm>
              <a:off x="3937042" y="3971921"/>
              <a:ext cx="557111" cy="524339"/>
            </a:xfrm>
            <a:prstGeom prst="line">
              <a:avLst/>
            </a:prstGeom>
            <a:grpFill/>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AEEB38EB-5CCE-A68D-7B77-C56D716BB593}"/>
                </a:ext>
              </a:extLst>
            </p:cNvPr>
            <p:cNvCxnSpPr>
              <a:cxnSpLocks/>
              <a:endCxn id="5" idx="2"/>
            </p:cNvCxnSpPr>
            <p:nvPr/>
          </p:nvCxnSpPr>
          <p:spPr>
            <a:xfrm flipV="1">
              <a:off x="5108992" y="4680081"/>
              <a:ext cx="539880" cy="9870"/>
            </a:xfrm>
            <a:prstGeom prst="line">
              <a:avLst/>
            </a:prstGeom>
            <a:grpFill/>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Ellipse 4">
              <a:extLst>
                <a:ext uri="{FF2B5EF4-FFF2-40B4-BE49-F238E27FC236}">
                  <a16:creationId xmlns:a16="http://schemas.microsoft.com/office/drawing/2014/main" id="{AC61D921-AA2E-CD07-1359-9D580471E279}"/>
                </a:ext>
              </a:extLst>
            </p:cNvPr>
            <p:cNvSpPr/>
            <p:nvPr/>
          </p:nvSpPr>
          <p:spPr>
            <a:xfrm flipV="1">
              <a:off x="5648872" y="4657222"/>
              <a:ext cx="45719" cy="45719"/>
            </a:xfrm>
            <a:prstGeom prst="ellipse">
              <a:avLst/>
            </a:prstGeom>
            <a:grpFill/>
            <a:ln>
              <a:solidFill>
                <a:schemeClr val="accent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cxnSp>
          <p:nvCxnSpPr>
            <p:cNvPr id="27" name="Gerader Verbinder 26">
              <a:extLst>
                <a:ext uri="{FF2B5EF4-FFF2-40B4-BE49-F238E27FC236}">
                  <a16:creationId xmlns:a16="http://schemas.microsoft.com/office/drawing/2014/main" id="{3E1EFCAB-4688-3D27-820D-BE7B3309F36D}"/>
                </a:ext>
              </a:extLst>
            </p:cNvPr>
            <p:cNvCxnSpPr>
              <a:cxnSpLocks/>
              <a:endCxn id="276" idx="2"/>
            </p:cNvCxnSpPr>
            <p:nvPr/>
          </p:nvCxnSpPr>
          <p:spPr>
            <a:xfrm>
              <a:off x="4525034" y="4519296"/>
              <a:ext cx="550684" cy="165185"/>
            </a:xfrm>
            <a:prstGeom prst="line">
              <a:avLst/>
            </a:prstGeom>
            <a:grpFill/>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4" name="Ellipse 273">
              <a:extLst>
                <a:ext uri="{FF2B5EF4-FFF2-40B4-BE49-F238E27FC236}">
                  <a16:creationId xmlns:a16="http://schemas.microsoft.com/office/drawing/2014/main" id="{B9C550C2-A215-AB20-0908-50E5F72D042C}"/>
                </a:ext>
              </a:extLst>
            </p:cNvPr>
            <p:cNvSpPr/>
            <p:nvPr/>
          </p:nvSpPr>
          <p:spPr>
            <a:xfrm flipV="1">
              <a:off x="4494153" y="4483183"/>
              <a:ext cx="45719" cy="45719"/>
            </a:xfrm>
            <a:prstGeom prst="ellipse">
              <a:avLst/>
            </a:prstGeom>
            <a:grpFill/>
            <a:ln>
              <a:solidFill>
                <a:schemeClr val="accent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272" name="Ellipse 271">
              <a:extLst>
                <a:ext uri="{FF2B5EF4-FFF2-40B4-BE49-F238E27FC236}">
                  <a16:creationId xmlns:a16="http://schemas.microsoft.com/office/drawing/2014/main" id="{3BD04C90-3E60-9C7C-FAC7-9824F66C569A}"/>
                </a:ext>
              </a:extLst>
            </p:cNvPr>
            <p:cNvSpPr/>
            <p:nvPr/>
          </p:nvSpPr>
          <p:spPr>
            <a:xfrm flipV="1">
              <a:off x="3921424" y="3946082"/>
              <a:ext cx="45719" cy="45719"/>
            </a:xfrm>
            <a:prstGeom prst="ellipse">
              <a:avLst/>
            </a:prstGeom>
            <a:grpFill/>
            <a:ln>
              <a:solidFill>
                <a:schemeClr val="accent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grpSp>
      <p:grpSp>
        <p:nvGrpSpPr>
          <p:cNvPr id="89" name="Gruppieren 88">
            <a:extLst>
              <a:ext uri="{FF2B5EF4-FFF2-40B4-BE49-F238E27FC236}">
                <a16:creationId xmlns:a16="http://schemas.microsoft.com/office/drawing/2014/main" id="{F023EE88-CEDA-F880-D06E-BF5703C27D1C}"/>
              </a:ext>
            </a:extLst>
          </p:cNvPr>
          <p:cNvGrpSpPr/>
          <p:nvPr/>
        </p:nvGrpSpPr>
        <p:grpSpPr>
          <a:xfrm>
            <a:off x="3633059" y="1781546"/>
            <a:ext cx="32041" cy="1142469"/>
            <a:chOff x="3373859" y="1781546"/>
            <a:chExt cx="32041" cy="1142469"/>
          </a:xfrm>
        </p:grpSpPr>
        <p:cxnSp>
          <p:nvCxnSpPr>
            <p:cNvPr id="63" name="Gerader Verbinder 62">
              <a:extLst>
                <a:ext uri="{FF2B5EF4-FFF2-40B4-BE49-F238E27FC236}">
                  <a16:creationId xmlns:a16="http://schemas.microsoft.com/office/drawing/2014/main" id="{252EF9C3-75A8-3FFA-A30C-6A0175925517}"/>
                </a:ext>
              </a:extLst>
            </p:cNvPr>
            <p:cNvCxnSpPr>
              <a:cxnSpLocks/>
            </p:cNvCxnSpPr>
            <p:nvPr/>
          </p:nvCxnSpPr>
          <p:spPr>
            <a:xfrm>
              <a:off x="3375693" y="1781546"/>
              <a:ext cx="30003" cy="0"/>
            </a:xfrm>
            <a:prstGeom prst="line">
              <a:avLst/>
            </a:prstGeom>
            <a:solidFill>
              <a:srgbClr val="F37920"/>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B056BA6A-EAD8-5D91-AC0A-EA89C3DC5757}"/>
                </a:ext>
              </a:extLst>
            </p:cNvPr>
            <p:cNvCxnSpPr>
              <a:cxnSpLocks/>
            </p:cNvCxnSpPr>
            <p:nvPr/>
          </p:nvCxnSpPr>
          <p:spPr>
            <a:xfrm>
              <a:off x="3375693" y="2066835"/>
              <a:ext cx="30003" cy="0"/>
            </a:xfrm>
            <a:prstGeom prst="line">
              <a:avLst/>
            </a:prstGeom>
            <a:solidFill>
              <a:srgbClr val="F37920"/>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E99E3667-9940-13D8-351E-C9C43F7D5045}"/>
                </a:ext>
              </a:extLst>
            </p:cNvPr>
            <p:cNvCxnSpPr>
              <a:cxnSpLocks/>
            </p:cNvCxnSpPr>
            <p:nvPr/>
          </p:nvCxnSpPr>
          <p:spPr>
            <a:xfrm>
              <a:off x="3375897" y="2350724"/>
              <a:ext cx="30003" cy="0"/>
            </a:xfrm>
            <a:prstGeom prst="line">
              <a:avLst/>
            </a:prstGeom>
            <a:solidFill>
              <a:srgbClr val="F37920"/>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EAA5C854-C904-1A51-B603-B2F0DE54AC00}"/>
                </a:ext>
              </a:extLst>
            </p:cNvPr>
            <p:cNvCxnSpPr>
              <a:cxnSpLocks/>
            </p:cNvCxnSpPr>
            <p:nvPr/>
          </p:nvCxnSpPr>
          <p:spPr>
            <a:xfrm>
              <a:off x="3375693" y="2640126"/>
              <a:ext cx="30003" cy="0"/>
            </a:xfrm>
            <a:prstGeom prst="line">
              <a:avLst/>
            </a:prstGeom>
            <a:solidFill>
              <a:srgbClr val="F37920"/>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6EA2378D-EE90-D3AF-6FCE-F123C5710FC5}"/>
                </a:ext>
              </a:extLst>
            </p:cNvPr>
            <p:cNvCxnSpPr>
              <a:cxnSpLocks/>
            </p:cNvCxnSpPr>
            <p:nvPr/>
          </p:nvCxnSpPr>
          <p:spPr>
            <a:xfrm>
              <a:off x="3373859" y="2924015"/>
              <a:ext cx="30003" cy="0"/>
            </a:xfrm>
            <a:prstGeom prst="line">
              <a:avLst/>
            </a:prstGeom>
            <a:solidFill>
              <a:srgbClr val="F37920"/>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6" name="Gruppieren 95">
            <a:extLst>
              <a:ext uri="{FF2B5EF4-FFF2-40B4-BE49-F238E27FC236}">
                <a16:creationId xmlns:a16="http://schemas.microsoft.com/office/drawing/2014/main" id="{CF096BA8-FA4C-CD38-EC30-FCAA75D80CE2}"/>
              </a:ext>
            </a:extLst>
          </p:cNvPr>
          <p:cNvGrpSpPr/>
          <p:nvPr/>
        </p:nvGrpSpPr>
        <p:grpSpPr>
          <a:xfrm>
            <a:off x="689412" y="3697845"/>
            <a:ext cx="32041" cy="1161520"/>
            <a:chOff x="3373859" y="1762495"/>
            <a:chExt cx="32041" cy="1161520"/>
          </a:xfrm>
        </p:grpSpPr>
        <p:cxnSp>
          <p:nvCxnSpPr>
            <p:cNvPr id="97" name="Gerader Verbinder 96">
              <a:extLst>
                <a:ext uri="{FF2B5EF4-FFF2-40B4-BE49-F238E27FC236}">
                  <a16:creationId xmlns:a16="http://schemas.microsoft.com/office/drawing/2014/main" id="{E6CF8817-6309-FE41-CB25-32574C8BDC90}"/>
                </a:ext>
              </a:extLst>
            </p:cNvPr>
            <p:cNvCxnSpPr>
              <a:cxnSpLocks/>
            </p:cNvCxnSpPr>
            <p:nvPr/>
          </p:nvCxnSpPr>
          <p:spPr>
            <a:xfrm>
              <a:off x="3375693" y="1762495"/>
              <a:ext cx="30003" cy="0"/>
            </a:xfrm>
            <a:prstGeom prst="line">
              <a:avLst/>
            </a:prstGeom>
            <a:solidFill>
              <a:srgbClr val="F37920"/>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A93053D3-F0F7-ABA1-B712-0A3BEBE32BFD}"/>
                </a:ext>
              </a:extLst>
            </p:cNvPr>
            <p:cNvCxnSpPr>
              <a:cxnSpLocks/>
            </p:cNvCxnSpPr>
            <p:nvPr/>
          </p:nvCxnSpPr>
          <p:spPr>
            <a:xfrm>
              <a:off x="3375693" y="2066835"/>
              <a:ext cx="30003" cy="0"/>
            </a:xfrm>
            <a:prstGeom prst="line">
              <a:avLst/>
            </a:prstGeom>
            <a:solidFill>
              <a:srgbClr val="F37920"/>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C58C6717-1C5E-2252-BB06-E50D63013BC6}"/>
                </a:ext>
              </a:extLst>
            </p:cNvPr>
            <p:cNvCxnSpPr>
              <a:cxnSpLocks/>
            </p:cNvCxnSpPr>
            <p:nvPr/>
          </p:nvCxnSpPr>
          <p:spPr>
            <a:xfrm>
              <a:off x="3375897" y="2350724"/>
              <a:ext cx="30003" cy="0"/>
            </a:xfrm>
            <a:prstGeom prst="line">
              <a:avLst/>
            </a:prstGeom>
            <a:solidFill>
              <a:srgbClr val="F37920"/>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Gerader Verbinder 99">
              <a:extLst>
                <a:ext uri="{FF2B5EF4-FFF2-40B4-BE49-F238E27FC236}">
                  <a16:creationId xmlns:a16="http://schemas.microsoft.com/office/drawing/2014/main" id="{E203C094-9F6A-FB74-7326-5725AFD0AD1E}"/>
                </a:ext>
              </a:extLst>
            </p:cNvPr>
            <p:cNvCxnSpPr>
              <a:cxnSpLocks/>
            </p:cNvCxnSpPr>
            <p:nvPr/>
          </p:nvCxnSpPr>
          <p:spPr>
            <a:xfrm>
              <a:off x="3375693" y="2640126"/>
              <a:ext cx="30003" cy="0"/>
            </a:xfrm>
            <a:prstGeom prst="line">
              <a:avLst/>
            </a:prstGeom>
            <a:solidFill>
              <a:srgbClr val="F37920"/>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E67C9211-EF20-FD55-D15E-8D1FAD5A9639}"/>
                </a:ext>
              </a:extLst>
            </p:cNvPr>
            <p:cNvCxnSpPr>
              <a:cxnSpLocks/>
            </p:cNvCxnSpPr>
            <p:nvPr/>
          </p:nvCxnSpPr>
          <p:spPr>
            <a:xfrm>
              <a:off x="3373859" y="2924015"/>
              <a:ext cx="30003" cy="0"/>
            </a:xfrm>
            <a:prstGeom prst="line">
              <a:avLst/>
            </a:prstGeom>
            <a:solidFill>
              <a:srgbClr val="F37920"/>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2" name="Gerader Verbinder 111">
            <a:extLst>
              <a:ext uri="{FF2B5EF4-FFF2-40B4-BE49-F238E27FC236}">
                <a16:creationId xmlns:a16="http://schemas.microsoft.com/office/drawing/2014/main" id="{DDAE2999-2DA5-DBE3-DABB-E3E05D5F41C9}"/>
              </a:ext>
            </a:extLst>
          </p:cNvPr>
          <p:cNvCxnSpPr>
            <a:cxnSpLocks/>
          </p:cNvCxnSpPr>
          <p:nvPr/>
        </p:nvCxnSpPr>
        <p:spPr>
          <a:xfrm>
            <a:off x="3633442" y="3692792"/>
            <a:ext cx="30003" cy="0"/>
          </a:xfrm>
          <a:prstGeom prst="line">
            <a:avLst/>
          </a:prstGeom>
          <a:solidFill>
            <a:srgbClr val="F37920"/>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40B293D4-EC85-7931-B150-E23C19692397}"/>
              </a:ext>
            </a:extLst>
          </p:cNvPr>
          <p:cNvCxnSpPr>
            <a:cxnSpLocks/>
          </p:cNvCxnSpPr>
          <p:nvPr/>
        </p:nvCxnSpPr>
        <p:spPr>
          <a:xfrm>
            <a:off x="3632855" y="4193420"/>
            <a:ext cx="30003" cy="0"/>
          </a:xfrm>
          <a:prstGeom prst="line">
            <a:avLst/>
          </a:prstGeom>
          <a:solidFill>
            <a:srgbClr val="F37920"/>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Gerader Verbinder 152">
            <a:extLst>
              <a:ext uri="{FF2B5EF4-FFF2-40B4-BE49-F238E27FC236}">
                <a16:creationId xmlns:a16="http://schemas.microsoft.com/office/drawing/2014/main" id="{F50594BA-C945-8429-14F5-1BFC56BB592D}"/>
              </a:ext>
            </a:extLst>
          </p:cNvPr>
          <p:cNvCxnSpPr>
            <a:cxnSpLocks/>
          </p:cNvCxnSpPr>
          <p:nvPr/>
        </p:nvCxnSpPr>
        <p:spPr>
          <a:xfrm>
            <a:off x="3632832" y="4668580"/>
            <a:ext cx="30003" cy="0"/>
          </a:xfrm>
          <a:prstGeom prst="line">
            <a:avLst/>
          </a:prstGeom>
          <a:solidFill>
            <a:srgbClr val="F37920"/>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7" name="Gruppieren 166">
            <a:extLst>
              <a:ext uri="{FF2B5EF4-FFF2-40B4-BE49-F238E27FC236}">
                <a16:creationId xmlns:a16="http://schemas.microsoft.com/office/drawing/2014/main" id="{B33F810E-2AE8-FD8E-145F-24442A8094AD}"/>
              </a:ext>
            </a:extLst>
          </p:cNvPr>
          <p:cNvGrpSpPr/>
          <p:nvPr/>
        </p:nvGrpSpPr>
        <p:grpSpPr>
          <a:xfrm>
            <a:off x="3264343" y="1667573"/>
            <a:ext cx="545233" cy="1652175"/>
            <a:chOff x="3005143" y="1667573"/>
            <a:chExt cx="545233" cy="1652175"/>
          </a:xfrm>
        </p:grpSpPr>
        <p:sp>
          <p:nvSpPr>
            <p:cNvPr id="157" name="Rechteck 156">
              <a:extLst>
                <a:ext uri="{FF2B5EF4-FFF2-40B4-BE49-F238E27FC236}">
                  <a16:creationId xmlns:a16="http://schemas.microsoft.com/office/drawing/2014/main" id="{7EC4DE0F-9792-05DD-5863-D0F92A9F4BDA}"/>
                </a:ext>
              </a:extLst>
            </p:cNvPr>
            <p:cNvSpPr/>
            <p:nvPr/>
          </p:nvSpPr>
          <p:spPr>
            <a:xfrm>
              <a:off x="3007165" y="1667573"/>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25</a:t>
              </a:r>
            </a:p>
          </p:txBody>
        </p:sp>
        <p:sp>
          <p:nvSpPr>
            <p:cNvPr id="158" name="Rechteck 157">
              <a:extLst>
                <a:ext uri="{FF2B5EF4-FFF2-40B4-BE49-F238E27FC236}">
                  <a16:creationId xmlns:a16="http://schemas.microsoft.com/office/drawing/2014/main" id="{1118FC40-32A7-A544-D47B-7244810134F0}"/>
                </a:ext>
              </a:extLst>
            </p:cNvPr>
            <p:cNvSpPr/>
            <p:nvPr/>
          </p:nvSpPr>
          <p:spPr>
            <a:xfrm>
              <a:off x="3005143" y="1952582"/>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20</a:t>
              </a:r>
            </a:p>
          </p:txBody>
        </p:sp>
        <p:sp>
          <p:nvSpPr>
            <p:cNvPr id="160" name="Rechteck 159">
              <a:extLst>
                <a:ext uri="{FF2B5EF4-FFF2-40B4-BE49-F238E27FC236}">
                  <a16:creationId xmlns:a16="http://schemas.microsoft.com/office/drawing/2014/main" id="{E1C5DEF0-0352-EDBE-A299-43102FCE5C9A}"/>
                </a:ext>
              </a:extLst>
            </p:cNvPr>
            <p:cNvSpPr/>
            <p:nvPr/>
          </p:nvSpPr>
          <p:spPr>
            <a:xfrm>
              <a:off x="3005143" y="2237591"/>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15</a:t>
              </a:r>
            </a:p>
          </p:txBody>
        </p:sp>
        <p:sp>
          <p:nvSpPr>
            <p:cNvPr id="162" name="Rechteck 161">
              <a:extLst>
                <a:ext uri="{FF2B5EF4-FFF2-40B4-BE49-F238E27FC236}">
                  <a16:creationId xmlns:a16="http://schemas.microsoft.com/office/drawing/2014/main" id="{C4A114D6-22FA-969A-059D-2AC7385ECAAC}"/>
                </a:ext>
              </a:extLst>
            </p:cNvPr>
            <p:cNvSpPr/>
            <p:nvPr/>
          </p:nvSpPr>
          <p:spPr>
            <a:xfrm>
              <a:off x="3005143" y="2522600"/>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10</a:t>
              </a:r>
            </a:p>
          </p:txBody>
        </p:sp>
        <p:sp>
          <p:nvSpPr>
            <p:cNvPr id="164" name="Rechteck 163">
              <a:extLst>
                <a:ext uri="{FF2B5EF4-FFF2-40B4-BE49-F238E27FC236}">
                  <a16:creationId xmlns:a16="http://schemas.microsoft.com/office/drawing/2014/main" id="{B5EC865A-3146-D806-9727-083FCB3F5CF9}"/>
                </a:ext>
              </a:extLst>
            </p:cNvPr>
            <p:cNvSpPr/>
            <p:nvPr/>
          </p:nvSpPr>
          <p:spPr>
            <a:xfrm>
              <a:off x="3005143" y="2807609"/>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5</a:t>
              </a:r>
            </a:p>
          </p:txBody>
        </p:sp>
        <p:sp>
          <p:nvSpPr>
            <p:cNvPr id="166" name="Rechteck 165">
              <a:extLst>
                <a:ext uri="{FF2B5EF4-FFF2-40B4-BE49-F238E27FC236}">
                  <a16:creationId xmlns:a16="http://schemas.microsoft.com/office/drawing/2014/main" id="{5FAD4570-9C52-4ACD-862C-412848C4F9E6}"/>
                </a:ext>
              </a:extLst>
            </p:cNvPr>
            <p:cNvSpPr/>
            <p:nvPr/>
          </p:nvSpPr>
          <p:spPr>
            <a:xfrm>
              <a:off x="3020963" y="3092616"/>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0</a:t>
              </a:r>
            </a:p>
          </p:txBody>
        </p:sp>
      </p:grpSp>
      <p:grpSp>
        <p:nvGrpSpPr>
          <p:cNvPr id="169" name="Gruppieren 168">
            <a:extLst>
              <a:ext uri="{FF2B5EF4-FFF2-40B4-BE49-F238E27FC236}">
                <a16:creationId xmlns:a16="http://schemas.microsoft.com/office/drawing/2014/main" id="{13E717CE-15A1-86BF-053D-029F97C0C245}"/>
              </a:ext>
            </a:extLst>
          </p:cNvPr>
          <p:cNvGrpSpPr/>
          <p:nvPr/>
        </p:nvGrpSpPr>
        <p:grpSpPr>
          <a:xfrm>
            <a:off x="332959" y="3587679"/>
            <a:ext cx="545233" cy="1652175"/>
            <a:chOff x="3005143" y="1667573"/>
            <a:chExt cx="545233" cy="1652175"/>
          </a:xfrm>
        </p:grpSpPr>
        <p:sp>
          <p:nvSpPr>
            <p:cNvPr id="171" name="Rechteck 170">
              <a:extLst>
                <a:ext uri="{FF2B5EF4-FFF2-40B4-BE49-F238E27FC236}">
                  <a16:creationId xmlns:a16="http://schemas.microsoft.com/office/drawing/2014/main" id="{2250C1DB-9ED5-2490-4E4A-04026177DE97}"/>
                </a:ext>
              </a:extLst>
            </p:cNvPr>
            <p:cNvSpPr/>
            <p:nvPr/>
          </p:nvSpPr>
          <p:spPr>
            <a:xfrm>
              <a:off x="3007165" y="1667573"/>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50</a:t>
              </a:r>
            </a:p>
          </p:txBody>
        </p:sp>
        <p:sp>
          <p:nvSpPr>
            <p:cNvPr id="172" name="Rechteck 171">
              <a:extLst>
                <a:ext uri="{FF2B5EF4-FFF2-40B4-BE49-F238E27FC236}">
                  <a16:creationId xmlns:a16="http://schemas.microsoft.com/office/drawing/2014/main" id="{28C1702A-0E85-65BC-0E4D-CC438D3FACA0}"/>
                </a:ext>
              </a:extLst>
            </p:cNvPr>
            <p:cNvSpPr/>
            <p:nvPr/>
          </p:nvSpPr>
          <p:spPr>
            <a:xfrm>
              <a:off x="3005143" y="1952582"/>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40</a:t>
              </a:r>
            </a:p>
          </p:txBody>
        </p:sp>
        <p:sp>
          <p:nvSpPr>
            <p:cNvPr id="174" name="Rechteck 173">
              <a:extLst>
                <a:ext uri="{FF2B5EF4-FFF2-40B4-BE49-F238E27FC236}">
                  <a16:creationId xmlns:a16="http://schemas.microsoft.com/office/drawing/2014/main" id="{87B01D7D-2529-922C-F914-601D494B0668}"/>
                </a:ext>
              </a:extLst>
            </p:cNvPr>
            <p:cNvSpPr/>
            <p:nvPr/>
          </p:nvSpPr>
          <p:spPr>
            <a:xfrm>
              <a:off x="3005143" y="2237591"/>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30</a:t>
              </a:r>
            </a:p>
          </p:txBody>
        </p:sp>
        <p:sp>
          <p:nvSpPr>
            <p:cNvPr id="175" name="Rechteck 174">
              <a:extLst>
                <a:ext uri="{FF2B5EF4-FFF2-40B4-BE49-F238E27FC236}">
                  <a16:creationId xmlns:a16="http://schemas.microsoft.com/office/drawing/2014/main" id="{8135B9A8-E817-A91F-43DD-F8272CC253E1}"/>
                </a:ext>
              </a:extLst>
            </p:cNvPr>
            <p:cNvSpPr/>
            <p:nvPr/>
          </p:nvSpPr>
          <p:spPr>
            <a:xfrm>
              <a:off x="3005143" y="2522600"/>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20</a:t>
              </a:r>
            </a:p>
          </p:txBody>
        </p:sp>
        <p:sp>
          <p:nvSpPr>
            <p:cNvPr id="177" name="Rechteck 176">
              <a:extLst>
                <a:ext uri="{FF2B5EF4-FFF2-40B4-BE49-F238E27FC236}">
                  <a16:creationId xmlns:a16="http://schemas.microsoft.com/office/drawing/2014/main" id="{861AD8A6-AE3E-9A80-E93F-B79849E340ED}"/>
                </a:ext>
              </a:extLst>
            </p:cNvPr>
            <p:cNvSpPr/>
            <p:nvPr/>
          </p:nvSpPr>
          <p:spPr>
            <a:xfrm>
              <a:off x="3005143" y="2807609"/>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5</a:t>
              </a:r>
            </a:p>
          </p:txBody>
        </p:sp>
        <p:sp>
          <p:nvSpPr>
            <p:cNvPr id="178" name="Rechteck 177">
              <a:extLst>
                <a:ext uri="{FF2B5EF4-FFF2-40B4-BE49-F238E27FC236}">
                  <a16:creationId xmlns:a16="http://schemas.microsoft.com/office/drawing/2014/main" id="{89B374FD-E197-33E6-1FF0-DDB9F90EDB3B}"/>
                </a:ext>
              </a:extLst>
            </p:cNvPr>
            <p:cNvSpPr/>
            <p:nvPr/>
          </p:nvSpPr>
          <p:spPr>
            <a:xfrm>
              <a:off x="3020963" y="3092616"/>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0</a:t>
              </a:r>
            </a:p>
          </p:txBody>
        </p:sp>
      </p:grpSp>
      <p:grpSp>
        <p:nvGrpSpPr>
          <p:cNvPr id="180" name="Gruppieren 179">
            <a:extLst>
              <a:ext uri="{FF2B5EF4-FFF2-40B4-BE49-F238E27FC236}">
                <a16:creationId xmlns:a16="http://schemas.microsoft.com/office/drawing/2014/main" id="{1B9395A7-A657-CE54-0569-B51E2339156C}"/>
              </a:ext>
            </a:extLst>
          </p:cNvPr>
          <p:cNvGrpSpPr/>
          <p:nvPr/>
        </p:nvGrpSpPr>
        <p:grpSpPr>
          <a:xfrm>
            <a:off x="3259819" y="3594348"/>
            <a:ext cx="559326" cy="1645378"/>
            <a:chOff x="348329" y="1667573"/>
            <a:chExt cx="559326" cy="1645378"/>
          </a:xfrm>
        </p:grpSpPr>
        <p:sp>
          <p:nvSpPr>
            <p:cNvPr id="181" name="Rechteck 180">
              <a:extLst>
                <a:ext uri="{FF2B5EF4-FFF2-40B4-BE49-F238E27FC236}">
                  <a16:creationId xmlns:a16="http://schemas.microsoft.com/office/drawing/2014/main" id="{5CBE8CF9-2B70-2CB3-AAB5-79C15CFD90F0}"/>
                </a:ext>
              </a:extLst>
            </p:cNvPr>
            <p:cNvSpPr/>
            <p:nvPr/>
          </p:nvSpPr>
          <p:spPr>
            <a:xfrm>
              <a:off x="361951" y="1667573"/>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30</a:t>
              </a:r>
            </a:p>
          </p:txBody>
        </p:sp>
        <p:sp>
          <p:nvSpPr>
            <p:cNvPr id="182" name="Rechteck 181">
              <a:extLst>
                <a:ext uri="{FF2B5EF4-FFF2-40B4-BE49-F238E27FC236}">
                  <a16:creationId xmlns:a16="http://schemas.microsoft.com/office/drawing/2014/main" id="{849FA51F-3E16-BFA3-85E1-42A9A3CC484A}"/>
                </a:ext>
              </a:extLst>
            </p:cNvPr>
            <p:cNvSpPr/>
            <p:nvPr/>
          </p:nvSpPr>
          <p:spPr>
            <a:xfrm>
              <a:off x="348329" y="2140322"/>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20</a:t>
              </a:r>
            </a:p>
          </p:txBody>
        </p:sp>
        <p:sp>
          <p:nvSpPr>
            <p:cNvPr id="183" name="Rechteck 182">
              <a:extLst>
                <a:ext uri="{FF2B5EF4-FFF2-40B4-BE49-F238E27FC236}">
                  <a16:creationId xmlns:a16="http://schemas.microsoft.com/office/drawing/2014/main" id="{BAB39EDA-E8F3-BA72-4412-DECCC3ED648C}"/>
                </a:ext>
              </a:extLst>
            </p:cNvPr>
            <p:cNvSpPr/>
            <p:nvPr/>
          </p:nvSpPr>
          <p:spPr>
            <a:xfrm>
              <a:off x="363285" y="2613071"/>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10</a:t>
              </a:r>
            </a:p>
          </p:txBody>
        </p:sp>
        <p:sp>
          <p:nvSpPr>
            <p:cNvPr id="184" name="Rechteck 183">
              <a:extLst>
                <a:ext uri="{FF2B5EF4-FFF2-40B4-BE49-F238E27FC236}">
                  <a16:creationId xmlns:a16="http://schemas.microsoft.com/office/drawing/2014/main" id="{C6579BC4-6DEB-0849-A305-A8152FC0FC68}"/>
                </a:ext>
              </a:extLst>
            </p:cNvPr>
            <p:cNvSpPr/>
            <p:nvPr/>
          </p:nvSpPr>
          <p:spPr>
            <a:xfrm>
              <a:off x="378242" y="3085819"/>
              <a:ext cx="529413" cy="227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0</a:t>
              </a:r>
            </a:p>
          </p:txBody>
        </p:sp>
      </p:grpSp>
      <p:sp>
        <p:nvSpPr>
          <p:cNvPr id="185" name="Rechteck 184">
            <a:extLst>
              <a:ext uri="{FF2B5EF4-FFF2-40B4-BE49-F238E27FC236}">
                <a16:creationId xmlns:a16="http://schemas.microsoft.com/office/drawing/2014/main" id="{BDE52DFF-DFFE-9B42-17BA-C8AE4F383B48}"/>
              </a:ext>
            </a:extLst>
          </p:cNvPr>
          <p:cNvSpPr/>
          <p:nvPr/>
        </p:nvSpPr>
        <p:spPr>
          <a:xfrm>
            <a:off x="724884" y="1638299"/>
            <a:ext cx="2305462" cy="1776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a:solidFill>
                  <a:schemeClr val="tx1"/>
                </a:solidFill>
              </a:rPr>
              <a:t>Atrial </a:t>
            </a:r>
            <a:r>
              <a:rPr lang="de-DE" sz="1200" b="1" err="1">
                <a:solidFill>
                  <a:schemeClr val="tx1"/>
                </a:solidFill>
              </a:rPr>
              <a:t>fibrillation</a:t>
            </a:r>
            <a:r>
              <a:rPr lang="de-DE" sz="1200" b="1">
                <a:solidFill>
                  <a:schemeClr val="tx1"/>
                </a:solidFill>
              </a:rPr>
              <a:t>/</a:t>
            </a:r>
            <a:r>
              <a:rPr lang="de-DE" sz="1200" b="1" err="1">
                <a:solidFill>
                  <a:schemeClr val="tx1"/>
                </a:solidFill>
              </a:rPr>
              <a:t>flutter</a:t>
            </a:r>
            <a:endParaRPr lang="de-DE" sz="1200" b="1">
              <a:solidFill>
                <a:schemeClr val="tx1"/>
              </a:solidFill>
            </a:endParaRPr>
          </a:p>
        </p:txBody>
      </p:sp>
      <p:sp>
        <p:nvSpPr>
          <p:cNvPr id="223" name="Rechteck 222">
            <a:extLst>
              <a:ext uri="{FF2B5EF4-FFF2-40B4-BE49-F238E27FC236}">
                <a16:creationId xmlns:a16="http://schemas.microsoft.com/office/drawing/2014/main" id="{E1A03ECC-DAEC-860C-721D-148488CE7898}"/>
              </a:ext>
            </a:extLst>
          </p:cNvPr>
          <p:cNvSpPr/>
          <p:nvPr/>
        </p:nvSpPr>
        <p:spPr>
          <a:xfrm>
            <a:off x="3670195" y="1638299"/>
            <a:ext cx="2305462" cy="1776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a:solidFill>
                  <a:schemeClr val="tx1"/>
                </a:solidFill>
              </a:rPr>
              <a:t>Hypertension</a:t>
            </a:r>
          </a:p>
        </p:txBody>
      </p:sp>
      <p:sp>
        <p:nvSpPr>
          <p:cNvPr id="224" name="Rechteck 223">
            <a:extLst>
              <a:ext uri="{FF2B5EF4-FFF2-40B4-BE49-F238E27FC236}">
                <a16:creationId xmlns:a16="http://schemas.microsoft.com/office/drawing/2014/main" id="{4FD5300A-A3C8-6969-2CB6-CE4A1CAF8B95}"/>
              </a:ext>
            </a:extLst>
          </p:cNvPr>
          <p:cNvSpPr/>
          <p:nvPr/>
        </p:nvSpPr>
        <p:spPr>
          <a:xfrm>
            <a:off x="3649614" y="3586702"/>
            <a:ext cx="2305462" cy="1776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err="1">
                <a:solidFill>
                  <a:schemeClr val="tx1"/>
                </a:solidFill>
              </a:rPr>
              <a:t>Neutropenia</a:t>
            </a:r>
            <a:endParaRPr lang="de-DE" sz="1200" b="1">
              <a:solidFill>
                <a:schemeClr val="tx1"/>
              </a:solidFill>
            </a:endParaRPr>
          </a:p>
        </p:txBody>
      </p:sp>
      <p:sp>
        <p:nvSpPr>
          <p:cNvPr id="225" name="Rechteck 224">
            <a:extLst>
              <a:ext uri="{FF2B5EF4-FFF2-40B4-BE49-F238E27FC236}">
                <a16:creationId xmlns:a16="http://schemas.microsoft.com/office/drawing/2014/main" id="{F8BBE55F-76C1-0972-695A-4DCED30D04FB}"/>
              </a:ext>
            </a:extLst>
          </p:cNvPr>
          <p:cNvSpPr/>
          <p:nvPr/>
        </p:nvSpPr>
        <p:spPr>
          <a:xfrm>
            <a:off x="724884" y="3586702"/>
            <a:ext cx="2305462" cy="1776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err="1">
                <a:solidFill>
                  <a:schemeClr val="tx1"/>
                </a:solidFill>
              </a:rPr>
              <a:t>Hemorrhage</a:t>
            </a:r>
            <a:endParaRPr lang="de-DE" sz="1200" b="1">
              <a:solidFill>
                <a:schemeClr val="tx1"/>
              </a:solidFill>
            </a:endParaRPr>
          </a:p>
        </p:txBody>
      </p:sp>
      <p:graphicFrame>
        <p:nvGraphicFramePr>
          <p:cNvPr id="246" name="Tabelle 247">
            <a:extLst>
              <a:ext uri="{FF2B5EF4-FFF2-40B4-BE49-F238E27FC236}">
                <a16:creationId xmlns:a16="http://schemas.microsoft.com/office/drawing/2014/main" id="{45882A08-3184-67AE-F1B5-240428C48989}"/>
              </a:ext>
            </a:extLst>
          </p:cNvPr>
          <p:cNvGraphicFramePr>
            <a:graphicFrameLocks noGrp="1"/>
          </p:cNvGraphicFramePr>
          <p:nvPr>
            <p:extLst>
              <p:ext uri="{D42A27DB-BD31-4B8C-83A1-F6EECF244321}">
                <p14:modId xmlns:p14="http://schemas.microsoft.com/office/powerpoint/2010/main" val="908827449"/>
              </p:ext>
            </p:extLst>
          </p:nvPr>
        </p:nvGraphicFramePr>
        <p:xfrm>
          <a:off x="405220" y="5540129"/>
          <a:ext cx="2628000" cy="519480"/>
        </p:xfrm>
        <a:graphic>
          <a:graphicData uri="http://schemas.openxmlformats.org/drawingml/2006/table">
            <a:tbl>
              <a:tblPr firstRow="1" bandRow="1">
                <a:tableStyleId>{5C22544A-7EE6-4342-B048-85BDC9FD1C3A}</a:tableStyleId>
              </a:tblPr>
              <a:tblGrid>
                <a:gridCol w="324000">
                  <a:extLst>
                    <a:ext uri="{9D8B030D-6E8A-4147-A177-3AD203B41FA5}">
                      <a16:colId xmlns:a16="http://schemas.microsoft.com/office/drawing/2014/main" val="855854083"/>
                    </a:ext>
                  </a:extLst>
                </a:gridCol>
                <a:gridCol w="576000">
                  <a:extLst>
                    <a:ext uri="{9D8B030D-6E8A-4147-A177-3AD203B41FA5}">
                      <a16:colId xmlns:a16="http://schemas.microsoft.com/office/drawing/2014/main" val="4101247430"/>
                    </a:ext>
                  </a:extLst>
                </a:gridCol>
                <a:gridCol w="576000">
                  <a:extLst>
                    <a:ext uri="{9D8B030D-6E8A-4147-A177-3AD203B41FA5}">
                      <a16:colId xmlns:a16="http://schemas.microsoft.com/office/drawing/2014/main" val="2740736999"/>
                    </a:ext>
                  </a:extLst>
                </a:gridCol>
                <a:gridCol w="576000">
                  <a:extLst>
                    <a:ext uri="{9D8B030D-6E8A-4147-A177-3AD203B41FA5}">
                      <a16:colId xmlns:a16="http://schemas.microsoft.com/office/drawing/2014/main" val="580903387"/>
                    </a:ext>
                  </a:extLst>
                </a:gridCol>
                <a:gridCol w="576000">
                  <a:extLst>
                    <a:ext uri="{9D8B030D-6E8A-4147-A177-3AD203B41FA5}">
                      <a16:colId xmlns:a16="http://schemas.microsoft.com/office/drawing/2014/main" val="1040138905"/>
                    </a:ext>
                  </a:extLst>
                </a:gridCol>
              </a:tblGrid>
              <a:tr h="0">
                <a:tc>
                  <a:txBody>
                    <a:bodyPr/>
                    <a:lstStyle/>
                    <a:p>
                      <a:pPr algn="ctr"/>
                      <a:r>
                        <a:rPr lang="de-DE" sz="900" b="0">
                          <a:solidFill>
                            <a:schemeClr val="bg1"/>
                          </a:solidFill>
                        </a:rPr>
                        <a:t>n=</a:t>
                      </a:r>
                    </a:p>
                  </a:txBody>
                  <a:tcPr marL="0" marR="0" marT="18000" marB="18000" anchor="ctr">
                    <a:lnB w="12700" cap="flat" cmpd="sng" algn="ctr">
                      <a:solidFill>
                        <a:schemeClr val="bg1"/>
                      </a:solidFill>
                      <a:prstDash val="solid"/>
                      <a:round/>
                      <a:headEnd type="none" w="med" len="med"/>
                      <a:tailEnd type="none" w="med" len="med"/>
                    </a:lnB>
                    <a:solidFill>
                      <a:srgbClr val="002A5C"/>
                    </a:solidFill>
                  </a:tcPr>
                </a:tc>
                <a:tc>
                  <a:txBody>
                    <a:bodyPr/>
                    <a:lstStyle/>
                    <a:p>
                      <a:pPr algn="ctr"/>
                      <a:r>
                        <a:rPr lang="de-DE" sz="900" b="0">
                          <a:solidFill>
                            <a:schemeClr val="tx1"/>
                          </a:solidFill>
                        </a:rPr>
                        <a:t>1550</a:t>
                      </a:r>
                    </a:p>
                  </a:txBody>
                  <a:tcPr marL="0" marR="0" marT="18000" marB="18000" anchor="ctr">
                    <a:lnB w="12700" cap="flat" cmpd="sng" algn="ctr">
                      <a:solidFill>
                        <a:schemeClr val="bg1"/>
                      </a:solidFill>
                      <a:prstDash val="solid"/>
                      <a:round/>
                      <a:headEnd type="none" w="med" len="med"/>
                      <a:tailEnd type="none" w="med" len="med"/>
                    </a:lnB>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900" b="0">
                          <a:solidFill>
                            <a:schemeClr val="tx1"/>
                          </a:solidFill>
                        </a:rPr>
                        <a:t>1282</a:t>
                      </a:r>
                    </a:p>
                  </a:txBody>
                  <a:tcPr marL="0" marR="0" marT="18000" marB="18000" anchor="ctr">
                    <a:lnB w="12700" cap="flat" cmpd="sng" algn="ctr">
                      <a:solidFill>
                        <a:schemeClr val="bg1"/>
                      </a:solidFill>
                      <a:prstDash val="solid"/>
                      <a:round/>
                      <a:headEnd type="none" w="med" len="med"/>
                      <a:tailEnd type="none" w="med" len="med"/>
                    </a:lnB>
                    <a:solidFill>
                      <a:srgbClr val="CBCDD2"/>
                    </a:solidFill>
                  </a:tcPr>
                </a:tc>
                <a:tc>
                  <a:txBody>
                    <a:bodyPr/>
                    <a:lstStyle/>
                    <a:p>
                      <a:pPr algn="ctr"/>
                      <a:r>
                        <a:rPr lang="de-DE" sz="900" b="0">
                          <a:solidFill>
                            <a:schemeClr val="tx1"/>
                          </a:solidFill>
                        </a:rPr>
                        <a:t>1040</a:t>
                      </a:r>
                    </a:p>
                  </a:txBody>
                  <a:tcPr marL="0" marR="0" marT="18000" marB="18000" anchor="ctr">
                    <a:lnB w="12700" cap="flat" cmpd="sng" algn="ctr">
                      <a:solidFill>
                        <a:schemeClr val="bg1"/>
                      </a:solidFill>
                      <a:prstDash val="solid"/>
                      <a:round/>
                      <a:headEnd type="none" w="med" len="med"/>
                      <a:tailEnd type="none" w="med" len="med"/>
                    </a:lnB>
                    <a:solidFill>
                      <a:srgbClr val="CBCDD2"/>
                    </a:solidFill>
                  </a:tcPr>
                </a:tc>
                <a:tc>
                  <a:txBody>
                    <a:bodyPr/>
                    <a:lstStyle/>
                    <a:p>
                      <a:pPr algn="ctr"/>
                      <a:r>
                        <a:rPr lang="de-DE" sz="900" b="0">
                          <a:solidFill>
                            <a:schemeClr val="tx1"/>
                          </a:solidFill>
                        </a:rPr>
                        <a:t>698</a:t>
                      </a:r>
                    </a:p>
                  </a:txBody>
                  <a:tcPr marL="0" marR="0" marT="18000" marB="18000" anchor="ctr">
                    <a:lnB w="12700" cap="flat" cmpd="sng" algn="ctr">
                      <a:solidFill>
                        <a:schemeClr val="bg1"/>
                      </a:solidFill>
                      <a:prstDash val="solid"/>
                      <a:round/>
                      <a:headEnd type="none" w="med" len="med"/>
                      <a:tailEnd type="none" w="med" len="med"/>
                    </a:lnB>
                    <a:solidFill>
                      <a:srgbClr val="CBCDD2"/>
                    </a:solidFill>
                  </a:tcPr>
                </a:tc>
                <a:extLst>
                  <a:ext uri="{0D108BD9-81ED-4DB2-BD59-A6C34878D82A}">
                    <a16:rowId xmlns:a16="http://schemas.microsoft.com/office/drawing/2014/main" val="288076251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900">
                          <a:solidFill>
                            <a:schemeClr val="bg1"/>
                          </a:solidFill>
                        </a:rPr>
                        <a:t>n=</a:t>
                      </a:r>
                    </a:p>
                  </a:txBody>
                  <a:tcPr marL="0" marR="0" marT="18000" marB="18000" anchor="ctr">
                    <a:lnT w="12700" cap="flat" cmpd="sng" algn="ctr">
                      <a:solidFill>
                        <a:schemeClr val="bg1"/>
                      </a:solidFill>
                      <a:prstDash val="solid"/>
                      <a:round/>
                      <a:headEnd type="none" w="med" len="med"/>
                      <a:tailEnd type="none" w="med" len="med"/>
                    </a:lnT>
                    <a:solidFill>
                      <a:schemeClr val="accent4"/>
                    </a:solidFill>
                  </a:tcPr>
                </a:tc>
                <a:tc>
                  <a:txBody>
                    <a:bodyPr/>
                    <a:lstStyle/>
                    <a:p>
                      <a:pPr algn="ctr"/>
                      <a:r>
                        <a:rPr lang="de-DE" sz="900">
                          <a:solidFill>
                            <a:schemeClr val="tx1"/>
                          </a:solidFill>
                        </a:rPr>
                        <a:t>425</a:t>
                      </a:r>
                    </a:p>
                  </a:txBody>
                  <a:tcPr marL="0" marR="0" marT="18000" marB="18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a:r>
                        <a:rPr lang="de-DE" sz="900">
                          <a:solidFill>
                            <a:schemeClr val="tx1"/>
                          </a:solidFill>
                        </a:rPr>
                        <a:t>384</a:t>
                      </a:r>
                    </a:p>
                  </a:txBody>
                  <a:tcPr marL="0" marR="0" marT="18000" marB="18000" anchor="ctr">
                    <a:lnT w="12700" cap="flat" cmpd="sng" algn="ctr">
                      <a:solidFill>
                        <a:schemeClr val="bg1"/>
                      </a:solidFill>
                      <a:prstDash val="solid"/>
                      <a:round/>
                      <a:headEnd type="none" w="med" len="med"/>
                      <a:tailEnd type="none" w="med" len="med"/>
                    </a:lnT>
                    <a:solidFill>
                      <a:srgbClr val="E7E8EA"/>
                    </a:solidFill>
                  </a:tcPr>
                </a:tc>
                <a:tc>
                  <a:txBody>
                    <a:bodyPr/>
                    <a:lstStyle/>
                    <a:p>
                      <a:pPr algn="ctr"/>
                      <a:r>
                        <a:rPr lang="de-DE" sz="900">
                          <a:solidFill>
                            <a:schemeClr val="tx1"/>
                          </a:solidFill>
                        </a:rPr>
                        <a:t>288</a:t>
                      </a:r>
                    </a:p>
                  </a:txBody>
                  <a:tcPr marL="0" marR="0" marT="18000" marB="18000" anchor="ctr">
                    <a:lnT w="12700" cap="flat" cmpd="sng" algn="ctr">
                      <a:solidFill>
                        <a:schemeClr val="bg1"/>
                      </a:solidFill>
                      <a:prstDash val="solid"/>
                      <a:round/>
                      <a:headEnd type="none" w="med" len="med"/>
                      <a:tailEnd type="none" w="med" len="med"/>
                    </a:lnT>
                    <a:solidFill>
                      <a:srgbClr val="E7E8EA"/>
                    </a:solidFill>
                  </a:tcPr>
                </a:tc>
                <a:tc>
                  <a:txBody>
                    <a:bodyPr/>
                    <a:lstStyle/>
                    <a:p>
                      <a:pPr algn="ctr"/>
                      <a:r>
                        <a:rPr lang="de-DE" sz="900">
                          <a:solidFill>
                            <a:schemeClr val="tx1"/>
                          </a:solidFill>
                        </a:rPr>
                        <a:t>125</a:t>
                      </a:r>
                    </a:p>
                  </a:txBody>
                  <a:tcPr marL="0" marR="0" marT="18000" marB="18000" anchor="ctr">
                    <a:lnT w="12700" cap="flat" cmpd="sng" algn="ctr">
                      <a:solidFill>
                        <a:schemeClr val="bg1"/>
                      </a:solidFill>
                      <a:prstDash val="solid"/>
                      <a:round/>
                      <a:headEnd type="none" w="med" len="med"/>
                      <a:tailEnd type="none" w="med" len="med"/>
                    </a:lnT>
                    <a:solidFill>
                      <a:srgbClr val="E7E8EA"/>
                    </a:solidFill>
                  </a:tcPr>
                </a:tc>
                <a:extLst>
                  <a:ext uri="{0D108BD9-81ED-4DB2-BD59-A6C34878D82A}">
                    <a16:rowId xmlns:a16="http://schemas.microsoft.com/office/drawing/2014/main" val="360818865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900">
                          <a:solidFill>
                            <a:schemeClr val="bg1"/>
                          </a:solidFill>
                        </a:rPr>
                        <a:t>n=</a:t>
                      </a:r>
                    </a:p>
                  </a:txBody>
                  <a:tcPr marL="0" marR="0" marT="18000" marB="18000" anchor="ctr">
                    <a:solidFill>
                      <a:schemeClr val="accent5"/>
                    </a:solidFill>
                  </a:tcPr>
                </a:tc>
                <a:tc>
                  <a:txBody>
                    <a:bodyPr/>
                    <a:lstStyle/>
                    <a:p>
                      <a:pPr algn="ctr"/>
                      <a:r>
                        <a:rPr lang="de-DE" sz="900">
                          <a:solidFill>
                            <a:schemeClr val="tx1"/>
                          </a:solidFill>
                        </a:rPr>
                        <a:t>422</a:t>
                      </a:r>
                    </a:p>
                  </a:txBody>
                  <a:tcPr marL="0" marR="0" marT="18000" marB="18000" anchor="ctr">
                    <a:lnT w="12700" cap="flat" cmpd="sng" algn="ctr">
                      <a:solidFill>
                        <a:schemeClr val="bg1"/>
                      </a:solidFill>
                      <a:prstDash val="solid"/>
                      <a:round/>
                      <a:headEnd type="none" w="med" len="med"/>
                      <a:tailEnd type="none" w="med" len="med"/>
                    </a:lnT>
                    <a:solidFill>
                      <a:srgbClr val="CBCDD2"/>
                    </a:solidFill>
                  </a:tcPr>
                </a:tc>
                <a:tc>
                  <a:txBody>
                    <a:bodyPr/>
                    <a:lstStyle/>
                    <a:p>
                      <a:pPr algn="ctr"/>
                      <a:r>
                        <a:rPr lang="de-DE" sz="900">
                          <a:solidFill>
                            <a:schemeClr val="tx1"/>
                          </a:solidFill>
                        </a:rPr>
                        <a:t>348</a:t>
                      </a:r>
                    </a:p>
                  </a:txBody>
                  <a:tcPr marL="0" marR="0" marT="18000" marB="18000" anchor="ctr">
                    <a:solidFill>
                      <a:srgbClr val="CBCDD2"/>
                    </a:solidFill>
                  </a:tcPr>
                </a:tc>
                <a:tc>
                  <a:txBody>
                    <a:bodyPr/>
                    <a:lstStyle/>
                    <a:p>
                      <a:pPr algn="ctr"/>
                      <a:r>
                        <a:rPr lang="de-DE" sz="900">
                          <a:solidFill>
                            <a:schemeClr val="tx1"/>
                          </a:solidFill>
                        </a:rPr>
                        <a:t>240</a:t>
                      </a:r>
                    </a:p>
                  </a:txBody>
                  <a:tcPr marL="0" marR="0" marT="18000" marB="18000" anchor="ctr">
                    <a:solidFill>
                      <a:srgbClr val="CBCDD2"/>
                    </a:solidFill>
                  </a:tcPr>
                </a:tc>
                <a:tc>
                  <a:txBody>
                    <a:bodyPr/>
                    <a:lstStyle/>
                    <a:p>
                      <a:pPr algn="ctr"/>
                      <a:r>
                        <a:rPr lang="de-DE" sz="900">
                          <a:solidFill>
                            <a:schemeClr val="tx1"/>
                          </a:solidFill>
                        </a:rPr>
                        <a:t>107</a:t>
                      </a:r>
                    </a:p>
                  </a:txBody>
                  <a:tcPr marL="0" marR="0" marT="18000" marB="18000" anchor="ctr">
                    <a:solidFill>
                      <a:srgbClr val="CBCDD2"/>
                    </a:solidFill>
                  </a:tcPr>
                </a:tc>
                <a:extLst>
                  <a:ext uri="{0D108BD9-81ED-4DB2-BD59-A6C34878D82A}">
                    <a16:rowId xmlns:a16="http://schemas.microsoft.com/office/drawing/2014/main" val="4078921441"/>
                  </a:ext>
                </a:extLst>
              </a:tr>
            </a:tbl>
          </a:graphicData>
        </a:graphic>
      </p:graphicFrame>
      <p:sp>
        <p:nvSpPr>
          <p:cNvPr id="8" name="TextBox 8">
            <a:extLst>
              <a:ext uri="{FF2B5EF4-FFF2-40B4-BE49-F238E27FC236}">
                <a16:creationId xmlns:a16="http://schemas.microsoft.com/office/drawing/2014/main" id="{B653C640-3107-2630-1998-F902FB28A498}"/>
              </a:ext>
            </a:extLst>
          </p:cNvPr>
          <p:cNvSpPr txBox="1"/>
          <p:nvPr/>
        </p:nvSpPr>
        <p:spPr>
          <a:xfrm>
            <a:off x="9120188" y="1666800"/>
            <a:ext cx="2663825" cy="4380480"/>
          </a:xfrm>
          <a:prstGeom prst="rect">
            <a:avLst/>
          </a:prstGeom>
          <a:solidFill>
            <a:schemeClr val="bg2"/>
          </a:solidFill>
        </p:spPr>
        <p:txBody>
          <a:bodyPr wrap="square" lIns="144000" tIns="108000" rIns="72000" bIns="108000" rtlCol="0">
            <a:noAutofit/>
          </a:bodyPr>
          <a:lstStyle/>
          <a:p>
            <a:pPr marL="187200" indent="-187200">
              <a:spcAft>
                <a:spcPts val="600"/>
              </a:spcAft>
              <a:buClr>
                <a:schemeClr val="accent2"/>
              </a:buClr>
              <a:buFont typeface="Arial" panose="020B0604020202020204" pitchFamily="34" charset="0"/>
              <a:buChar char="•"/>
            </a:pPr>
            <a:r>
              <a:rPr lang="en-GB" sz="1400">
                <a:effectLst/>
              </a:rPr>
              <a:t>The prevalence of AESIs tended to remain constant </a:t>
            </a:r>
            <a:br>
              <a:rPr lang="en-GB" sz="1400">
                <a:effectLst/>
              </a:rPr>
            </a:br>
            <a:r>
              <a:rPr lang="en-GB" sz="1400">
                <a:effectLst/>
              </a:rPr>
              <a:t>or decrease over time with zanubrutinib </a:t>
            </a:r>
          </a:p>
          <a:p>
            <a:pPr marL="187200" indent="-187200">
              <a:spcAft>
                <a:spcPts val="600"/>
              </a:spcAft>
              <a:buClr>
                <a:schemeClr val="accent2"/>
              </a:buClr>
              <a:buFont typeface="Arial" panose="020B0604020202020204" pitchFamily="34" charset="0"/>
              <a:buChar char="•"/>
            </a:pPr>
            <a:r>
              <a:rPr lang="en-GB" sz="1400">
                <a:effectLst/>
              </a:rPr>
              <a:t>In head-to-head comparisons of the ASPEN/ALPINE study populations, hypertension tended to increase over time with ibrutinib, whereas it remained relatively stable with zanubrutinib </a:t>
            </a:r>
          </a:p>
          <a:p>
            <a:pPr marL="187200" indent="-187200">
              <a:spcAft>
                <a:spcPts val="600"/>
              </a:spcAft>
              <a:buClr>
                <a:schemeClr val="accent2"/>
              </a:buClr>
              <a:buFont typeface="Arial" panose="020B0604020202020204" pitchFamily="34" charset="0"/>
              <a:buChar char="•"/>
            </a:pPr>
            <a:r>
              <a:rPr lang="en-GB" sz="1400">
                <a:effectLst/>
              </a:rPr>
              <a:t>The prevalence of atrial fibrillation with zanubrutinib remained lower than with ibrutinib over time</a:t>
            </a:r>
          </a:p>
        </p:txBody>
      </p:sp>
      <p:grpSp>
        <p:nvGrpSpPr>
          <p:cNvPr id="65" name="Gruppieren 64">
            <a:extLst>
              <a:ext uri="{FF2B5EF4-FFF2-40B4-BE49-F238E27FC236}">
                <a16:creationId xmlns:a16="http://schemas.microsoft.com/office/drawing/2014/main" id="{A5E02724-35A8-E2CB-E130-F068CDECACAC}"/>
              </a:ext>
            </a:extLst>
          </p:cNvPr>
          <p:cNvGrpSpPr/>
          <p:nvPr/>
        </p:nvGrpSpPr>
        <p:grpSpPr>
          <a:xfrm>
            <a:off x="6091349" y="3580041"/>
            <a:ext cx="2667479" cy="553998"/>
            <a:chOff x="6091349" y="1591744"/>
            <a:chExt cx="2667479" cy="553998"/>
          </a:xfrm>
        </p:grpSpPr>
        <p:grpSp>
          <p:nvGrpSpPr>
            <p:cNvPr id="22" name="Gruppieren 21">
              <a:extLst>
                <a:ext uri="{FF2B5EF4-FFF2-40B4-BE49-F238E27FC236}">
                  <a16:creationId xmlns:a16="http://schemas.microsoft.com/office/drawing/2014/main" id="{BA9F188A-F6AD-BF9D-5B10-79E0834B65C0}"/>
                </a:ext>
              </a:extLst>
            </p:cNvPr>
            <p:cNvGrpSpPr/>
            <p:nvPr/>
          </p:nvGrpSpPr>
          <p:grpSpPr>
            <a:xfrm>
              <a:off x="6091349" y="1998872"/>
              <a:ext cx="188785" cy="45719"/>
              <a:chOff x="6243813" y="2334313"/>
              <a:chExt cx="188785" cy="45719"/>
            </a:xfrm>
          </p:grpSpPr>
          <p:cxnSp>
            <p:nvCxnSpPr>
              <p:cNvPr id="261" name="Gerader Verbinder 260">
                <a:extLst>
                  <a:ext uri="{FF2B5EF4-FFF2-40B4-BE49-F238E27FC236}">
                    <a16:creationId xmlns:a16="http://schemas.microsoft.com/office/drawing/2014/main" id="{BC46F8A1-0350-E963-5F78-B151BACA3CD9}"/>
                  </a:ext>
                </a:extLst>
              </p:cNvPr>
              <p:cNvCxnSpPr>
                <a:cxnSpLocks/>
              </p:cNvCxnSpPr>
              <p:nvPr/>
            </p:nvCxnSpPr>
            <p:spPr>
              <a:xfrm>
                <a:off x="6243813" y="2357172"/>
                <a:ext cx="188785"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62" name="Ellipse 261">
                <a:extLst>
                  <a:ext uri="{FF2B5EF4-FFF2-40B4-BE49-F238E27FC236}">
                    <a16:creationId xmlns:a16="http://schemas.microsoft.com/office/drawing/2014/main" id="{FF595105-2FF0-8F32-54A3-00C3E8FFD2FB}"/>
                  </a:ext>
                </a:extLst>
              </p:cNvPr>
              <p:cNvSpPr/>
              <p:nvPr/>
            </p:nvSpPr>
            <p:spPr>
              <a:xfrm>
                <a:off x="6315345" y="2334313"/>
                <a:ext cx="45719" cy="45719"/>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900"/>
              </a:p>
            </p:txBody>
          </p:sp>
        </p:grpSp>
        <p:sp>
          <p:nvSpPr>
            <p:cNvPr id="11" name="Rechteck 10">
              <a:extLst>
                <a:ext uri="{FF2B5EF4-FFF2-40B4-BE49-F238E27FC236}">
                  <a16:creationId xmlns:a16="http://schemas.microsoft.com/office/drawing/2014/main" id="{EA9BDC2B-4C70-E3B0-DC8D-2B62D6F4FF7A}"/>
                </a:ext>
              </a:extLst>
            </p:cNvPr>
            <p:cNvSpPr/>
            <p:nvPr/>
          </p:nvSpPr>
          <p:spPr>
            <a:xfrm>
              <a:off x="6334125" y="1591744"/>
              <a:ext cx="2424703" cy="553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tlCol="0" anchor="t" anchorCtr="0">
              <a:spAutoFit/>
            </a:bodyPr>
            <a:lstStyle/>
            <a:p>
              <a:r>
                <a:rPr lang="de-DE" sz="1000">
                  <a:solidFill>
                    <a:schemeClr val="tx1"/>
                  </a:solidFill>
                </a:rPr>
                <a:t>All </a:t>
              </a:r>
              <a:r>
                <a:rPr lang="de-DE" sz="1000" err="1">
                  <a:solidFill>
                    <a:schemeClr val="tx1"/>
                  </a:solidFill>
                </a:rPr>
                <a:t>zanubrutinib</a:t>
              </a:r>
              <a:r>
                <a:rPr lang="de-DE" sz="1000">
                  <a:solidFill>
                    <a:schemeClr val="tx1"/>
                  </a:solidFill>
                </a:rPr>
                <a:t> (N=1550)</a:t>
              </a:r>
            </a:p>
            <a:p>
              <a:r>
                <a:rPr lang="de-DE" sz="1000" err="1">
                  <a:solidFill>
                    <a:schemeClr val="tx1"/>
                  </a:solidFill>
                </a:rPr>
                <a:t>Zanubrutinib</a:t>
              </a:r>
              <a:r>
                <a:rPr lang="de-DE" sz="1000">
                  <a:solidFill>
                    <a:schemeClr val="tx1"/>
                  </a:solidFill>
                </a:rPr>
                <a:t> in ASPEN/ALPINE (</a:t>
              </a:r>
              <a:r>
                <a:rPr lang="de-DE" sz="1000" err="1">
                  <a:solidFill>
                    <a:schemeClr val="tx1"/>
                  </a:solidFill>
                </a:rPr>
                <a:t>n</a:t>
              </a:r>
              <a:r>
                <a:rPr lang="de-DE" sz="1000">
                  <a:solidFill>
                    <a:schemeClr val="tx1"/>
                  </a:solidFill>
                </a:rPr>
                <a:t>=425)</a:t>
              </a:r>
              <a:r>
                <a:rPr lang="de-DE" sz="1000" baseline="30000">
                  <a:solidFill>
                    <a:schemeClr val="tx1"/>
                  </a:solidFill>
                </a:rPr>
                <a:t>a</a:t>
              </a:r>
              <a:endParaRPr lang="de-DE" sz="1000">
                <a:solidFill>
                  <a:schemeClr val="tx1"/>
                </a:solidFill>
              </a:endParaRPr>
            </a:p>
            <a:p>
              <a:r>
                <a:rPr lang="de-DE" sz="1000" err="1">
                  <a:solidFill>
                    <a:schemeClr val="tx1"/>
                  </a:solidFill>
                </a:rPr>
                <a:t>Ibrutinib</a:t>
              </a:r>
              <a:r>
                <a:rPr lang="de-DE" sz="1000">
                  <a:solidFill>
                    <a:schemeClr val="tx1"/>
                  </a:solidFill>
                </a:rPr>
                <a:t> (N=422)</a:t>
              </a:r>
              <a:r>
                <a:rPr lang="de-DE" sz="1000" baseline="30000">
                  <a:solidFill>
                    <a:schemeClr val="tx1"/>
                  </a:solidFill>
                </a:rPr>
                <a:t>a</a:t>
              </a:r>
              <a:endParaRPr lang="de-DE" sz="1000">
                <a:solidFill>
                  <a:schemeClr val="tx1"/>
                </a:solidFill>
              </a:endParaRPr>
            </a:p>
          </p:txBody>
        </p:sp>
        <p:grpSp>
          <p:nvGrpSpPr>
            <p:cNvPr id="21" name="Gruppieren 20">
              <a:extLst>
                <a:ext uri="{FF2B5EF4-FFF2-40B4-BE49-F238E27FC236}">
                  <a16:creationId xmlns:a16="http://schemas.microsoft.com/office/drawing/2014/main" id="{A4A43A23-B4FD-274C-8A0C-CF0E38206852}"/>
                </a:ext>
              </a:extLst>
            </p:cNvPr>
            <p:cNvGrpSpPr/>
            <p:nvPr/>
          </p:nvGrpSpPr>
          <p:grpSpPr>
            <a:xfrm>
              <a:off x="6091349" y="1841365"/>
              <a:ext cx="188785" cy="45719"/>
              <a:chOff x="6396213" y="2486713"/>
              <a:chExt cx="188785" cy="45719"/>
            </a:xfrm>
          </p:grpSpPr>
          <p:cxnSp>
            <p:nvCxnSpPr>
              <p:cNvPr id="15" name="Gerader Verbinder 260">
                <a:extLst>
                  <a:ext uri="{FF2B5EF4-FFF2-40B4-BE49-F238E27FC236}">
                    <a16:creationId xmlns:a16="http://schemas.microsoft.com/office/drawing/2014/main" id="{6F7F5EE8-DBF9-03DC-CA9E-01EEB91B18DE}"/>
                  </a:ext>
                </a:extLst>
              </p:cNvPr>
              <p:cNvCxnSpPr>
                <a:cxnSpLocks/>
              </p:cNvCxnSpPr>
              <p:nvPr/>
            </p:nvCxnSpPr>
            <p:spPr>
              <a:xfrm>
                <a:off x="6396213" y="2509572"/>
                <a:ext cx="188785"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Ellipse 261">
                <a:extLst>
                  <a:ext uri="{FF2B5EF4-FFF2-40B4-BE49-F238E27FC236}">
                    <a16:creationId xmlns:a16="http://schemas.microsoft.com/office/drawing/2014/main" id="{9C158537-E930-8468-A51C-EF931623B628}"/>
                  </a:ext>
                </a:extLst>
              </p:cNvPr>
              <p:cNvSpPr/>
              <p:nvPr/>
            </p:nvSpPr>
            <p:spPr>
              <a:xfrm>
                <a:off x="6467745" y="2486713"/>
                <a:ext cx="45719" cy="45719"/>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900"/>
              </a:p>
            </p:txBody>
          </p:sp>
        </p:grpSp>
        <p:grpSp>
          <p:nvGrpSpPr>
            <p:cNvPr id="20" name="Gruppieren 19">
              <a:extLst>
                <a:ext uri="{FF2B5EF4-FFF2-40B4-BE49-F238E27FC236}">
                  <a16:creationId xmlns:a16="http://schemas.microsoft.com/office/drawing/2014/main" id="{7EF135EE-A9BB-8B30-5D09-4597B629065B}"/>
                </a:ext>
              </a:extLst>
            </p:cNvPr>
            <p:cNvGrpSpPr/>
            <p:nvPr/>
          </p:nvGrpSpPr>
          <p:grpSpPr>
            <a:xfrm>
              <a:off x="6091349" y="1683859"/>
              <a:ext cx="188785" cy="45719"/>
              <a:chOff x="6548613" y="2639113"/>
              <a:chExt cx="188785" cy="45719"/>
            </a:xfrm>
          </p:grpSpPr>
          <p:cxnSp>
            <p:nvCxnSpPr>
              <p:cNvPr id="17" name="Gerader Verbinder 260">
                <a:extLst>
                  <a:ext uri="{FF2B5EF4-FFF2-40B4-BE49-F238E27FC236}">
                    <a16:creationId xmlns:a16="http://schemas.microsoft.com/office/drawing/2014/main" id="{FB01D84F-5B27-20E7-7780-831A48C60F55}"/>
                  </a:ext>
                </a:extLst>
              </p:cNvPr>
              <p:cNvCxnSpPr>
                <a:cxnSpLocks/>
              </p:cNvCxnSpPr>
              <p:nvPr/>
            </p:nvCxnSpPr>
            <p:spPr>
              <a:xfrm>
                <a:off x="6548613" y="2661972"/>
                <a:ext cx="18878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Ellipse 261">
                <a:extLst>
                  <a:ext uri="{FF2B5EF4-FFF2-40B4-BE49-F238E27FC236}">
                    <a16:creationId xmlns:a16="http://schemas.microsoft.com/office/drawing/2014/main" id="{03C0C1E5-CB15-2716-58BE-8671E1700DB2}"/>
                  </a:ext>
                </a:extLst>
              </p:cNvPr>
              <p:cNvSpPr/>
              <p:nvPr/>
            </p:nvSpPr>
            <p:spPr>
              <a:xfrm>
                <a:off x="6620145" y="2639113"/>
                <a:ext cx="45719" cy="45719"/>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900"/>
              </a:p>
            </p:txBody>
          </p:sp>
        </p:grpSp>
      </p:grpSp>
      <p:graphicFrame>
        <p:nvGraphicFramePr>
          <p:cNvPr id="7" name="Tabelle 247">
            <a:extLst>
              <a:ext uri="{FF2B5EF4-FFF2-40B4-BE49-F238E27FC236}">
                <a16:creationId xmlns:a16="http://schemas.microsoft.com/office/drawing/2014/main" id="{BA852F19-72AF-9AB8-F3D2-83255B4EBD18}"/>
              </a:ext>
            </a:extLst>
          </p:cNvPr>
          <p:cNvGraphicFramePr>
            <a:graphicFrameLocks noGrp="1"/>
          </p:cNvGraphicFramePr>
          <p:nvPr>
            <p:extLst>
              <p:ext uri="{D42A27DB-BD31-4B8C-83A1-F6EECF244321}">
                <p14:modId xmlns:p14="http://schemas.microsoft.com/office/powerpoint/2010/main" val="2312199556"/>
              </p:ext>
            </p:extLst>
          </p:nvPr>
        </p:nvGraphicFramePr>
        <p:xfrm>
          <a:off x="3326743" y="5540129"/>
          <a:ext cx="2628000" cy="519480"/>
        </p:xfrm>
        <a:graphic>
          <a:graphicData uri="http://schemas.openxmlformats.org/drawingml/2006/table">
            <a:tbl>
              <a:tblPr firstRow="1" bandRow="1">
                <a:tableStyleId>{5C22544A-7EE6-4342-B048-85BDC9FD1C3A}</a:tableStyleId>
              </a:tblPr>
              <a:tblGrid>
                <a:gridCol w="324000">
                  <a:extLst>
                    <a:ext uri="{9D8B030D-6E8A-4147-A177-3AD203B41FA5}">
                      <a16:colId xmlns:a16="http://schemas.microsoft.com/office/drawing/2014/main" val="855854083"/>
                    </a:ext>
                  </a:extLst>
                </a:gridCol>
                <a:gridCol w="576000">
                  <a:extLst>
                    <a:ext uri="{9D8B030D-6E8A-4147-A177-3AD203B41FA5}">
                      <a16:colId xmlns:a16="http://schemas.microsoft.com/office/drawing/2014/main" val="4101247430"/>
                    </a:ext>
                  </a:extLst>
                </a:gridCol>
                <a:gridCol w="576000">
                  <a:extLst>
                    <a:ext uri="{9D8B030D-6E8A-4147-A177-3AD203B41FA5}">
                      <a16:colId xmlns:a16="http://schemas.microsoft.com/office/drawing/2014/main" val="2740736999"/>
                    </a:ext>
                  </a:extLst>
                </a:gridCol>
                <a:gridCol w="576000">
                  <a:extLst>
                    <a:ext uri="{9D8B030D-6E8A-4147-A177-3AD203B41FA5}">
                      <a16:colId xmlns:a16="http://schemas.microsoft.com/office/drawing/2014/main" val="580903387"/>
                    </a:ext>
                  </a:extLst>
                </a:gridCol>
                <a:gridCol w="576000">
                  <a:extLst>
                    <a:ext uri="{9D8B030D-6E8A-4147-A177-3AD203B41FA5}">
                      <a16:colId xmlns:a16="http://schemas.microsoft.com/office/drawing/2014/main" val="1040138905"/>
                    </a:ext>
                  </a:extLst>
                </a:gridCol>
              </a:tblGrid>
              <a:tr h="0">
                <a:tc>
                  <a:txBody>
                    <a:bodyPr/>
                    <a:lstStyle/>
                    <a:p>
                      <a:pPr algn="ctr"/>
                      <a:r>
                        <a:rPr lang="de-DE" sz="900" b="0">
                          <a:solidFill>
                            <a:schemeClr val="bg1"/>
                          </a:solidFill>
                        </a:rPr>
                        <a:t>n=</a:t>
                      </a:r>
                    </a:p>
                  </a:txBody>
                  <a:tcPr marL="0" marR="0" marT="18000" marB="18000" anchor="ctr">
                    <a:lnB w="12700" cap="flat" cmpd="sng" algn="ctr">
                      <a:solidFill>
                        <a:schemeClr val="bg1"/>
                      </a:solidFill>
                      <a:prstDash val="solid"/>
                      <a:round/>
                      <a:headEnd type="none" w="med" len="med"/>
                      <a:tailEnd type="none" w="med" len="med"/>
                    </a:lnB>
                    <a:solidFill>
                      <a:srgbClr val="002A5C"/>
                    </a:solidFill>
                  </a:tcPr>
                </a:tc>
                <a:tc>
                  <a:txBody>
                    <a:bodyPr/>
                    <a:lstStyle/>
                    <a:p>
                      <a:pPr algn="ctr"/>
                      <a:r>
                        <a:rPr lang="de-DE" sz="900" b="0">
                          <a:solidFill>
                            <a:schemeClr val="tx1"/>
                          </a:solidFill>
                        </a:rPr>
                        <a:t>1550</a:t>
                      </a:r>
                    </a:p>
                  </a:txBody>
                  <a:tcPr marL="0" marR="0" marT="18000" marB="18000" anchor="ctr">
                    <a:lnB w="12700" cap="flat" cmpd="sng" algn="ctr">
                      <a:solidFill>
                        <a:schemeClr val="bg1"/>
                      </a:solidFill>
                      <a:prstDash val="solid"/>
                      <a:round/>
                      <a:headEnd type="none" w="med" len="med"/>
                      <a:tailEnd type="none" w="med" len="med"/>
                    </a:lnB>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900" b="0">
                          <a:solidFill>
                            <a:schemeClr val="tx1"/>
                          </a:solidFill>
                        </a:rPr>
                        <a:t>1282</a:t>
                      </a:r>
                    </a:p>
                  </a:txBody>
                  <a:tcPr marL="0" marR="0" marT="18000" marB="18000" anchor="ctr">
                    <a:lnB w="12700" cap="flat" cmpd="sng" algn="ctr">
                      <a:solidFill>
                        <a:schemeClr val="bg1"/>
                      </a:solidFill>
                      <a:prstDash val="solid"/>
                      <a:round/>
                      <a:headEnd type="none" w="med" len="med"/>
                      <a:tailEnd type="none" w="med" len="med"/>
                    </a:lnB>
                    <a:solidFill>
                      <a:srgbClr val="CBCDD2"/>
                    </a:solidFill>
                  </a:tcPr>
                </a:tc>
                <a:tc>
                  <a:txBody>
                    <a:bodyPr/>
                    <a:lstStyle/>
                    <a:p>
                      <a:pPr algn="ctr"/>
                      <a:r>
                        <a:rPr lang="de-DE" sz="900" b="0">
                          <a:solidFill>
                            <a:schemeClr val="tx1"/>
                          </a:solidFill>
                        </a:rPr>
                        <a:t>1040</a:t>
                      </a:r>
                    </a:p>
                  </a:txBody>
                  <a:tcPr marL="0" marR="0" marT="18000" marB="18000" anchor="ctr">
                    <a:lnB w="12700" cap="flat" cmpd="sng" algn="ctr">
                      <a:solidFill>
                        <a:schemeClr val="bg1"/>
                      </a:solidFill>
                      <a:prstDash val="solid"/>
                      <a:round/>
                      <a:headEnd type="none" w="med" len="med"/>
                      <a:tailEnd type="none" w="med" len="med"/>
                    </a:lnB>
                    <a:solidFill>
                      <a:srgbClr val="CBCDD2"/>
                    </a:solidFill>
                  </a:tcPr>
                </a:tc>
                <a:tc>
                  <a:txBody>
                    <a:bodyPr/>
                    <a:lstStyle/>
                    <a:p>
                      <a:pPr algn="ctr"/>
                      <a:r>
                        <a:rPr lang="de-DE" sz="900" b="0">
                          <a:solidFill>
                            <a:schemeClr val="tx1"/>
                          </a:solidFill>
                        </a:rPr>
                        <a:t>698</a:t>
                      </a:r>
                    </a:p>
                  </a:txBody>
                  <a:tcPr marL="0" marR="0" marT="18000" marB="18000" anchor="ctr">
                    <a:lnB w="12700" cap="flat" cmpd="sng" algn="ctr">
                      <a:solidFill>
                        <a:schemeClr val="bg1"/>
                      </a:solidFill>
                      <a:prstDash val="solid"/>
                      <a:round/>
                      <a:headEnd type="none" w="med" len="med"/>
                      <a:tailEnd type="none" w="med" len="med"/>
                    </a:lnB>
                    <a:solidFill>
                      <a:srgbClr val="CBCDD2"/>
                    </a:solidFill>
                  </a:tcPr>
                </a:tc>
                <a:extLst>
                  <a:ext uri="{0D108BD9-81ED-4DB2-BD59-A6C34878D82A}">
                    <a16:rowId xmlns:a16="http://schemas.microsoft.com/office/drawing/2014/main" val="288076251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900">
                          <a:solidFill>
                            <a:schemeClr val="bg1"/>
                          </a:solidFill>
                        </a:rPr>
                        <a:t>n=</a:t>
                      </a:r>
                    </a:p>
                  </a:txBody>
                  <a:tcPr marL="0" marR="0" marT="18000" marB="18000" anchor="ctr">
                    <a:lnT w="12700" cap="flat" cmpd="sng" algn="ctr">
                      <a:solidFill>
                        <a:schemeClr val="bg1"/>
                      </a:solidFill>
                      <a:prstDash val="solid"/>
                      <a:round/>
                      <a:headEnd type="none" w="med" len="med"/>
                      <a:tailEnd type="none" w="med" len="med"/>
                    </a:lnT>
                    <a:solidFill>
                      <a:schemeClr val="accent4"/>
                    </a:solidFill>
                  </a:tcPr>
                </a:tc>
                <a:tc>
                  <a:txBody>
                    <a:bodyPr/>
                    <a:lstStyle/>
                    <a:p>
                      <a:pPr algn="ctr"/>
                      <a:r>
                        <a:rPr lang="de-DE" sz="900">
                          <a:solidFill>
                            <a:schemeClr val="tx1"/>
                          </a:solidFill>
                        </a:rPr>
                        <a:t>425</a:t>
                      </a:r>
                    </a:p>
                  </a:txBody>
                  <a:tcPr marL="0" marR="0" marT="18000" marB="18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a:r>
                        <a:rPr lang="de-DE" sz="900">
                          <a:solidFill>
                            <a:schemeClr val="tx1"/>
                          </a:solidFill>
                        </a:rPr>
                        <a:t>384</a:t>
                      </a:r>
                    </a:p>
                  </a:txBody>
                  <a:tcPr marL="0" marR="0" marT="18000" marB="18000" anchor="ctr">
                    <a:lnT w="12700" cap="flat" cmpd="sng" algn="ctr">
                      <a:solidFill>
                        <a:schemeClr val="bg1"/>
                      </a:solidFill>
                      <a:prstDash val="solid"/>
                      <a:round/>
                      <a:headEnd type="none" w="med" len="med"/>
                      <a:tailEnd type="none" w="med" len="med"/>
                    </a:lnT>
                    <a:solidFill>
                      <a:srgbClr val="E7E8EA"/>
                    </a:solidFill>
                  </a:tcPr>
                </a:tc>
                <a:tc>
                  <a:txBody>
                    <a:bodyPr/>
                    <a:lstStyle/>
                    <a:p>
                      <a:pPr algn="ctr"/>
                      <a:r>
                        <a:rPr lang="de-DE" sz="900">
                          <a:solidFill>
                            <a:schemeClr val="tx1"/>
                          </a:solidFill>
                        </a:rPr>
                        <a:t>288</a:t>
                      </a:r>
                    </a:p>
                  </a:txBody>
                  <a:tcPr marL="0" marR="0" marT="18000" marB="18000" anchor="ctr">
                    <a:lnT w="12700" cap="flat" cmpd="sng" algn="ctr">
                      <a:solidFill>
                        <a:schemeClr val="bg1"/>
                      </a:solidFill>
                      <a:prstDash val="solid"/>
                      <a:round/>
                      <a:headEnd type="none" w="med" len="med"/>
                      <a:tailEnd type="none" w="med" len="med"/>
                    </a:lnT>
                    <a:solidFill>
                      <a:srgbClr val="E7E8EA"/>
                    </a:solidFill>
                  </a:tcPr>
                </a:tc>
                <a:tc>
                  <a:txBody>
                    <a:bodyPr/>
                    <a:lstStyle/>
                    <a:p>
                      <a:pPr algn="ctr"/>
                      <a:r>
                        <a:rPr lang="de-DE" sz="900">
                          <a:solidFill>
                            <a:schemeClr val="tx1"/>
                          </a:solidFill>
                        </a:rPr>
                        <a:t>125</a:t>
                      </a:r>
                    </a:p>
                  </a:txBody>
                  <a:tcPr marL="0" marR="0" marT="18000" marB="18000" anchor="ctr">
                    <a:lnT w="12700" cap="flat" cmpd="sng" algn="ctr">
                      <a:solidFill>
                        <a:schemeClr val="bg1"/>
                      </a:solidFill>
                      <a:prstDash val="solid"/>
                      <a:round/>
                      <a:headEnd type="none" w="med" len="med"/>
                      <a:tailEnd type="none" w="med" len="med"/>
                    </a:lnT>
                    <a:solidFill>
                      <a:srgbClr val="E7E8EA"/>
                    </a:solidFill>
                  </a:tcPr>
                </a:tc>
                <a:extLst>
                  <a:ext uri="{0D108BD9-81ED-4DB2-BD59-A6C34878D82A}">
                    <a16:rowId xmlns:a16="http://schemas.microsoft.com/office/drawing/2014/main" val="360818865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900">
                          <a:solidFill>
                            <a:schemeClr val="bg1"/>
                          </a:solidFill>
                        </a:rPr>
                        <a:t>n=</a:t>
                      </a:r>
                    </a:p>
                  </a:txBody>
                  <a:tcPr marL="0" marR="0" marT="18000" marB="18000" anchor="ctr">
                    <a:solidFill>
                      <a:schemeClr val="accent5"/>
                    </a:solidFill>
                  </a:tcPr>
                </a:tc>
                <a:tc>
                  <a:txBody>
                    <a:bodyPr/>
                    <a:lstStyle/>
                    <a:p>
                      <a:pPr algn="ctr"/>
                      <a:r>
                        <a:rPr lang="de-DE" sz="900">
                          <a:solidFill>
                            <a:schemeClr val="tx1"/>
                          </a:solidFill>
                        </a:rPr>
                        <a:t>422</a:t>
                      </a:r>
                    </a:p>
                  </a:txBody>
                  <a:tcPr marL="0" marR="0" marT="18000" marB="18000" anchor="ctr">
                    <a:lnT w="12700" cap="flat" cmpd="sng" algn="ctr">
                      <a:solidFill>
                        <a:schemeClr val="bg1"/>
                      </a:solidFill>
                      <a:prstDash val="solid"/>
                      <a:round/>
                      <a:headEnd type="none" w="med" len="med"/>
                      <a:tailEnd type="none" w="med" len="med"/>
                    </a:lnT>
                    <a:solidFill>
                      <a:srgbClr val="CBCDD2"/>
                    </a:solidFill>
                  </a:tcPr>
                </a:tc>
                <a:tc>
                  <a:txBody>
                    <a:bodyPr/>
                    <a:lstStyle/>
                    <a:p>
                      <a:pPr algn="ctr"/>
                      <a:r>
                        <a:rPr lang="de-DE" sz="900">
                          <a:solidFill>
                            <a:schemeClr val="tx1"/>
                          </a:solidFill>
                        </a:rPr>
                        <a:t>348</a:t>
                      </a:r>
                    </a:p>
                  </a:txBody>
                  <a:tcPr marL="0" marR="0" marT="18000" marB="18000" anchor="ctr">
                    <a:solidFill>
                      <a:srgbClr val="CBCDD2"/>
                    </a:solidFill>
                  </a:tcPr>
                </a:tc>
                <a:tc>
                  <a:txBody>
                    <a:bodyPr/>
                    <a:lstStyle/>
                    <a:p>
                      <a:pPr algn="ctr"/>
                      <a:r>
                        <a:rPr lang="de-DE" sz="900">
                          <a:solidFill>
                            <a:schemeClr val="tx1"/>
                          </a:solidFill>
                        </a:rPr>
                        <a:t>240</a:t>
                      </a:r>
                    </a:p>
                  </a:txBody>
                  <a:tcPr marL="0" marR="0" marT="18000" marB="18000" anchor="ctr">
                    <a:solidFill>
                      <a:srgbClr val="CBCDD2"/>
                    </a:solidFill>
                  </a:tcPr>
                </a:tc>
                <a:tc>
                  <a:txBody>
                    <a:bodyPr/>
                    <a:lstStyle/>
                    <a:p>
                      <a:pPr algn="ctr"/>
                      <a:r>
                        <a:rPr lang="de-DE" sz="900">
                          <a:solidFill>
                            <a:schemeClr val="tx1"/>
                          </a:solidFill>
                        </a:rPr>
                        <a:t>107</a:t>
                      </a:r>
                    </a:p>
                  </a:txBody>
                  <a:tcPr marL="0" marR="0" marT="18000" marB="18000" anchor="ctr">
                    <a:solidFill>
                      <a:srgbClr val="CBCDD2"/>
                    </a:solidFill>
                  </a:tcPr>
                </a:tc>
                <a:extLst>
                  <a:ext uri="{0D108BD9-81ED-4DB2-BD59-A6C34878D82A}">
                    <a16:rowId xmlns:a16="http://schemas.microsoft.com/office/drawing/2014/main" val="4078921441"/>
                  </a:ext>
                </a:extLst>
              </a:tr>
            </a:tbl>
          </a:graphicData>
        </a:graphic>
      </p:graphicFrame>
      <p:grpSp>
        <p:nvGrpSpPr>
          <p:cNvPr id="24" name="Gruppieren 23">
            <a:extLst>
              <a:ext uri="{FF2B5EF4-FFF2-40B4-BE49-F238E27FC236}">
                <a16:creationId xmlns:a16="http://schemas.microsoft.com/office/drawing/2014/main" id="{A521B143-5E62-6F91-029B-C46EDCD6E613}"/>
              </a:ext>
            </a:extLst>
          </p:cNvPr>
          <p:cNvGrpSpPr/>
          <p:nvPr/>
        </p:nvGrpSpPr>
        <p:grpSpPr>
          <a:xfrm>
            <a:off x="976474" y="4000662"/>
            <a:ext cx="1778253" cy="448180"/>
            <a:chOff x="976474" y="4000662"/>
            <a:chExt cx="1778253" cy="448180"/>
          </a:xfrm>
          <a:solidFill>
            <a:schemeClr val="accent4"/>
          </a:solidFill>
        </p:grpSpPr>
        <p:sp>
          <p:nvSpPr>
            <p:cNvPr id="25" name="Ellipse 231">
              <a:extLst>
                <a:ext uri="{FF2B5EF4-FFF2-40B4-BE49-F238E27FC236}">
                  <a16:creationId xmlns:a16="http://schemas.microsoft.com/office/drawing/2014/main" id="{177B1091-C332-F06B-4A40-2BF8D1113C35}"/>
                </a:ext>
              </a:extLst>
            </p:cNvPr>
            <p:cNvSpPr/>
            <p:nvPr/>
          </p:nvSpPr>
          <p:spPr>
            <a:xfrm flipV="1">
              <a:off x="976474" y="4000662"/>
              <a:ext cx="45719" cy="45719"/>
            </a:xfrm>
            <a:prstGeom prst="ellipse">
              <a:avLst/>
            </a:prstGeom>
            <a:grpFill/>
            <a:ln>
              <a:solidFill>
                <a:schemeClr val="accent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26" name="Ellipse 234">
              <a:extLst>
                <a:ext uri="{FF2B5EF4-FFF2-40B4-BE49-F238E27FC236}">
                  <a16:creationId xmlns:a16="http://schemas.microsoft.com/office/drawing/2014/main" id="{C4E49D52-4D7E-58D5-DC6A-76CD7855327B}"/>
                </a:ext>
              </a:extLst>
            </p:cNvPr>
            <p:cNvSpPr/>
            <p:nvPr/>
          </p:nvSpPr>
          <p:spPr>
            <a:xfrm flipV="1">
              <a:off x="1558410" y="4335516"/>
              <a:ext cx="45719" cy="45719"/>
            </a:xfrm>
            <a:prstGeom prst="ellipse">
              <a:avLst/>
            </a:prstGeom>
            <a:grpFill/>
            <a:ln>
              <a:solidFill>
                <a:schemeClr val="accent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28" name="Ellipse 237">
              <a:extLst>
                <a:ext uri="{FF2B5EF4-FFF2-40B4-BE49-F238E27FC236}">
                  <a16:creationId xmlns:a16="http://schemas.microsoft.com/office/drawing/2014/main" id="{0AE0C19A-A6B8-80BA-B00C-0210FA0CAF9D}"/>
                </a:ext>
              </a:extLst>
            </p:cNvPr>
            <p:cNvSpPr/>
            <p:nvPr/>
          </p:nvSpPr>
          <p:spPr>
            <a:xfrm flipV="1">
              <a:off x="2132408" y="4375615"/>
              <a:ext cx="45719" cy="45719"/>
            </a:xfrm>
            <a:prstGeom prst="ellipse">
              <a:avLst/>
            </a:prstGeom>
            <a:grpFill/>
            <a:ln>
              <a:solidFill>
                <a:schemeClr val="accent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29" name="Ellipse 240">
              <a:extLst>
                <a:ext uri="{FF2B5EF4-FFF2-40B4-BE49-F238E27FC236}">
                  <a16:creationId xmlns:a16="http://schemas.microsoft.com/office/drawing/2014/main" id="{0EDC7B27-D90B-657E-0C7B-1BCB0A8A2C03}"/>
                </a:ext>
              </a:extLst>
            </p:cNvPr>
            <p:cNvSpPr/>
            <p:nvPr/>
          </p:nvSpPr>
          <p:spPr>
            <a:xfrm flipV="1">
              <a:off x="2709008" y="4403123"/>
              <a:ext cx="45719" cy="45719"/>
            </a:xfrm>
            <a:prstGeom prst="ellipse">
              <a:avLst/>
            </a:prstGeom>
            <a:grpFill/>
            <a:ln>
              <a:solidFill>
                <a:schemeClr val="accent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cxnSp>
          <p:nvCxnSpPr>
            <p:cNvPr id="30" name="Gerader Verbinder 256">
              <a:extLst>
                <a:ext uri="{FF2B5EF4-FFF2-40B4-BE49-F238E27FC236}">
                  <a16:creationId xmlns:a16="http://schemas.microsoft.com/office/drawing/2014/main" id="{52D54AC8-D394-B450-2416-3DC93DFAB644}"/>
                </a:ext>
              </a:extLst>
            </p:cNvPr>
            <p:cNvCxnSpPr>
              <a:cxnSpLocks/>
            </p:cNvCxnSpPr>
            <p:nvPr/>
          </p:nvCxnSpPr>
          <p:spPr>
            <a:xfrm>
              <a:off x="1016987" y="4032316"/>
              <a:ext cx="543804" cy="326059"/>
            </a:xfrm>
            <a:prstGeom prst="line">
              <a:avLst/>
            </a:prstGeom>
            <a:grpFill/>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Gerader Verbinder 258">
              <a:extLst>
                <a:ext uri="{FF2B5EF4-FFF2-40B4-BE49-F238E27FC236}">
                  <a16:creationId xmlns:a16="http://schemas.microsoft.com/office/drawing/2014/main" id="{ACEF88B2-D323-7635-EB15-EB8ACE39D36C}"/>
                </a:ext>
              </a:extLst>
            </p:cNvPr>
            <p:cNvCxnSpPr>
              <a:cxnSpLocks/>
            </p:cNvCxnSpPr>
            <p:nvPr/>
          </p:nvCxnSpPr>
          <p:spPr>
            <a:xfrm>
              <a:off x="1604129" y="4363137"/>
              <a:ext cx="525898" cy="37718"/>
            </a:xfrm>
            <a:prstGeom prst="line">
              <a:avLst/>
            </a:prstGeom>
            <a:grpFill/>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Gerader Verbinder 262">
              <a:extLst>
                <a:ext uri="{FF2B5EF4-FFF2-40B4-BE49-F238E27FC236}">
                  <a16:creationId xmlns:a16="http://schemas.microsoft.com/office/drawing/2014/main" id="{362C0414-C029-3DD8-C3A4-31C03683C019}"/>
                </a:ext>
              </a:extLst>
            </p:cNvPr>
            <p:cNvCxnSpPr>
              <a:cxnSpLocks/>
              <a:endCxn id="29" idx="2"/>
            </p:cNvCxnSpPr>
            <p:nvPr/>
          </p:nvCxnSpPr>
          <p:spPr>
            <a:xfrm>
              <a:off x="2157031" y="4398507"/>
              <a:ext cx="551977" cy="27475"/>
            </a:xfrm>
            <a:prstGeom prst="line">
              <a:avLst/>
            </a:prstGeom>
            <a:grpFill/>
            <a:ln w="190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8" name="Gruppieren 37">
            <a:extLst>
              <a:ext uri="{FF2B5EF4-FFF2-40B4-BE49-F238E27FC236}">
                <a16:creationId xmlns:a16="http://schemas.microsoft.com/office/drawing/2014/main" id="{EE5B47A5-9D31-95A3-E78A-D6D83EB88E1E}"/>
              </a:ext>
            </a:extLst>
          </p:cNvPr>
          <p:cNvGrpSpPr/>
          <p:nvPr/>
        </p:nvGrpSpPr>
        <p:grpSpPr>
          <a:xfrm>
            <a:off x="3921424" y="4249790"/>
            <a:ext cx="1773167" cy="588909"/>
            <a:chOff x="3921424" y="4249790"/>
            <a:chExt cx="1773167" cy="588909"/>
          </a:xfrm>
          <a:solidFill>
            <a:schemeClr val="accent5"/>
          </a:solidFill>
        </p:grpSpPr>
        <p:sp>
          <p:nvSpPr>
            <p:cNvPr id="40" name="Ellipse 269">
              <a:extLst>
                <a:ext uri="{FF2B5EF4-FFF2-40B4-BE49-F238E27FC236}">
                  <a16:creationId xmlns:a16="http://schemas.microsoft.com/office/drawing/2014/main" id="{874900CF-9DA5-31A1-2A57-4ECFC6210B0F}"/>
                </a:ext>
              </a:extLst>
            </p:cNvPr>
            <p:cNvSpPr/>
            <p:nvPr/>
          </p:nvSpPr>
          <p:spPr>
            <a:xfrm flipV="1">
              <a:off x="3921424" y="4249790"/>
              <a:ext cx="45719" cy="45719"/>
            </a:xfrm>
            <a:prstGeom prst="ellipse">
              <a:avLst/>
            </a:prstGeom>
            <a:grpFill/>
            <a:ln>
              <a:solidFill>
                <a:schemeClr val="accent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43" name="Ellipse 276">
              <a:extLst>
                <a:ext uri="{FF2B5EF4-FFF2-40B4-BE49-F238E27FC236}">
                  <a16:creationId xmlns:a16="http://schemas.microsoft.com/office/drawing/2014/main" id="{9C487482-3A60-1ACF-D6AB-4958CF5A220C}"/>
                </a:ext>
              </a:extLst>
            </p:cNvPr>
            <p:cNvSpPr/>
            <p:nvPr/>
          </p:nvSpPr>
          <p:spPr>
            <a:xfrm flipV="1">
              <a:off x="5075717" y="4716657"/>
              <a:ext cx="45719" cy="45719"/>
            </a:xfrm>
            <a:prstGeom prst="ellipse">
              <a:avLst/>
            </a:prstGeom>
            <a:grpFill/>
            <a:ln>
              <a:solidFill>
                <a:schemeClr val="accent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45" name="Ellipse 8">
              <a:extLst>
                <a:ext uri="{FF2B5EF4-FFF2-40B4-BE49-F238E27FC236}">
                  <a16:creationId xmlns:a16="http://schemas.microsoft.com/office/drawing/2014/main" id="{7FB0880F-3F25-31B0-2D53-3FA312B8DCA3}"/>
                </a:ext>
              </a:extLst>
            </p:cNvPr>
            <p:cNvSpPr/>
            <p:nvPr/>
          </p:nvSpPr>
          <p:spPr>
            <a:xfrm flipV="1">
              <a:off x="5648872" y="4792980"/>
              <a:ext cx="45719" cy="45719"/>
            </a:xfrm>
            <a:prstGeom prst="ellipse">
              <a:avLst/>
            </a:prstGeom>
            <a:grpFill/>
            <a:ln>
              <a:solidFill>
                <a:schemeClr val="accent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cxnSp>
          <p:nvCxnSpPr>
            <p:cNvPr id="46" name="Gerader Verbinder 36">
              <a:extLst>
                <a:ext uri="{FF2B5EF4-FFF2-40B4-BE49-F238E27FC236}">
                  <a16:creationId xmlns:a16="http://schemas.microsoft.com/office/drawing/2014/main" id="{14EAF195-AB11-841B-9171-358CAA51B384}"/>
                </a:ext>
              </a:extLst>
            </p:cNvPr>
            <p:cNvCxnSpPr>
              <a:cxnSpLocks/>
            </p:cNvCxnSpPr>
            <p:nvPr/>
          </p:nvCxnSpPr>
          <p:spPr>
            <a:xfrm>
              <a:off x="3945774" y="4276078"/>
              <a:ext cx="577403" cy="259314"/>
            </a:xfrm>
            <a:prstGeom prst="line">
              <a:avLst/>
            </a:prstGeom>
            <a:grpFill/>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Gerader Verbinder 38">
              <a:extLst>
                <a:ext uri="{FF2B5EF4-FFF2-40B4-BE49-F238E27FC236}">
                  <a16:creationId xmlns:a16="http://schemas.microsoft.com/office/drawing/2014/main" id="{D2911089-032B-273B-B3E4-417DB1B4698E}"/>
                </a:ext>
              </a:extLst>
            </p:cNvPr>
            <p:cNvCxnSpPr>
              <a:cxnSpLocks/>
              <a:endCxn id="43" idx="2"/>
            </p:cNvCxnSpPr>
            <p:nvPr/>
          </p:nvCxnSpPr>
          <p:spPr>
            <a:xfrm>
              <a:off x="4531429" y="4544228"/>
              <a:ext cx="544288" cy="195288"/>
            </a:xfrm>
            <a:prstGeom prst="line">
              <a:avLst/>
            </a:prstGeom>
            <a:grpFill/>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2" name="Gerader Verbinder 43">
              <a:extLst>
                <a:ext uri="{FF2B5EF4-FFF2-40B4-BE49-F238E27FC236}">
                  <a16:creationId xmlns:a16="http://schemas.microsoft.com/office/drawing/2014/main" id="{E3F4D14B-C887-2EB3-BE2A-076FD96DA3D4}"/>
                </a:ext>
              </a:extLst>
            </p:cNvPr>
            <p:cNvCxnSpPr>
              <a:cxnSpLocks/>
              <a:endCxn id="45" idx="2"/>
            </p:cNvCxnSpPr>
            <p:nvPr/>
          </p:nvCxnSpPr>
          <p:spPr>
            <a:xfrm>
              <a:off x="5106788" y="4743646"/>
              <a:ext cx="542084" cy="72193"/>
            </a:xfrm>
            <a:prstGeom prst="line">
              <a:avLst/>
            </a:prstGeom>
            <a:grpFill/>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Ellipse 274">
              <a:extLst>
                <a:ext uri="{FF2B5EF4-FFF2-40B4-BE49-F238E27FC236}">
                  <a16:creationId xmlns:a16="http://schemas.microsoft.com/office/drawing/2014/main" id="{D9CB6BF5-9B21-349A-B01C-A574AF1FE52E}"/>
                </a:ext>
              </a:extLst>
            </p:cNvPr>
            <p:cNvSpPr/>
            <p:nvPr/>
          </p:nvSpPr>
          <p:spPr>
            <a:xfrm flipV="1">
              <a:off x="4494153" y="4504071"/>
              <a:ext cx="45719" cy="45719"/>
            </a:xfrm>
            <a:prstGeom prst="ellipse">
              <a:avLst/>
            </a:prstGeom>
            <a:grpFill/>
            <a:ln>
              <a:solidFill>
                <a:schemeClr val="accent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95249194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CDBACC-3BE8-291D-76F1-790FD4CE3A81}"/>
              </a:ext>
            </a:extLst>
          </p:cNvPr>
          <p:cNvSpPr>
            <a:spLocks noGrp="1"/>
          </p:cNvSpPr>
          <p:nvPr>
            <p:ph type="ftr" sz="quarter" idx="10"/>
          </p:nvPr>
        </p:nvSpPr>
        <p:spPr/>
        <p:txBody>
          <a:bodyPr/>
          <a:lstStyle/>
          <a:p>
            <a:r>
              <a:rPr lang="en-US" b="1">
                <a:solidFill>
                  <a:srgbClr val="4E4F4E"/>
                </a:solidFill>
                <a:cs typeface="Arial" panose="020B0604020202020204" pitchFamily="34" charset="0"/>
              </a:rPr>
              <a:t>AESI</a:t>
            </a:r>
            <a:r>
              <a:rPr lang="en-US">
                <a:solidFill>
                  <a:srgbClr val="4E4F4E"/>
                </a:solidFill>
                <a:cs typeface="Arial" panose="020B0604020202020204" pitchFamily="34" charset="0"/>
              </a:rPr>
              <a:t>, adverse event of special interest; </a:t>
            </a:r>
            <a:r>
              <a:rPr lang="en-US" b="1">
                <a:solidFill>
                  <a:srgbClr val="4E4F4E"/>
                </a:solidFill>
                <a:cs typeface="Arial" panose="020B0604020202020204" pitchFamily="34" charset="0"/>
              </a:rPr>
              <a:t>BTKi</a:t>
            </a:r>
            <a:r>
              <a:rPr lang="en-US">
                <a:solidFill>
                  <a:srgbClr val="4E4F4E"/>
                </a:solidFill>
                <a:cs typeface="Arial" panose="020B0604020202020204" pitchFamily="34" charset="0"/>
              </a:rPr>
              <a:t>, Bruton’s tyrosine kinase inhibitor; </a:t>
            </a:r>
            <a:r>
              <a:rPr lang="en-US" b="1">
                <a:solidFill>
                  <a:srgbClr val="4E4F4E"/>
                </a:solidFill>
                <a:cs typeface="Arial" panose="020B0604020202020204" pitchFamily="34" charset="0"/>
              </a:rPr>
              <a:t>EAIR</a:t>
            </a:r>
            <a:r>
              <a:rPr lang="en-US">
                <a:solidFill>
                  <a:srgbClr val="4E4F4E"/>
                </a:solidFill>
                <a:cs typeface="Arial" panose="020B0604020202020204" pitchFamily="34" charset="0"/>
              </a:rPr>
              <a:t>, </a:t>
            </a:r>
            <a:r>
              <a:rPr lang="en-GB"/>
              <a:t>exposure-adjusted incidence rates; </a:t>
            </a:r>
            <a:r>
              <a:rPr lang="en-US" b="1">
                <a:solidFill>
                  <a:srgbClr val="4E4F4E"/>
                </a:solidFill>
                <a:cs typeface="Arial" panose="020B0604020202020204" pitchFamily="34" charset="0"/>
              </a:rPr>
              <a:t>TEAE</a:t>
            </a:r>
            <a:r>
              <a:rPr lang="en-US">
                <a:solidFill>
                  <a:srgbClr val="4E4F4E"/>
                </a:solidFill>
                <a:cs typeface="Arial" panose="020B0604020202020204" pitchFamily="34" charset="0"/>
              </a:rPr>
              <a:t>, treatment-emergent adverse event. </a:t>
            </a:r>
          </a:p>
          <a:p>
            <a:r>
              <a:rPr lang="en-US" b="1">
                <a:solidFill>
                  <a:srgbClr val="4E4F4E"/>
                </a:solidFill>
                <a:cs typeface="Arial" panose="020B0604020202020204" pitchFamily="34" charset="0"/>
              </a:rPr>
              <a:t>Brown JR, et al. Abstract P631 presented at EHA2023.</a:t>
            </a:r>
            <a:endParaRPr lang="en-GB"/>
          </a:p>
        </p:txBody>
      </p:sp>
      <p:sp>
        <p:nvSpPr>
          <p:cNvPr id="3" name="Title 2">
            <a:extLst>
              <a:ext uri="{FF2B5EF4-FFF2-40B4-BE49-F238E27FC236}">
                <a16:creationId xmlns:a16="http://schemas.microsoft.com/office/drawing/2014/main" id="{DBDF9276-0AB7-58AB-8C3D-AD190E88E121}"/>
              </a:ext>
            </a:extLst>
          </p:cNvPr>
          <p:cNvSpPr>
            <a:spLocks noGrp="1"/>
          </p:cNvSpPr>
          <p:nvPr>
            <p:ph type="title"/>
          </p:nvPr>
        </p:nvSpPr>
        <p:spPr/>
        <p:txBody>
          <a:bodyPr/>
          <a:lstStyle/>
          <a:p>
            <a:r>
              <a:rPr lang="en-US"/>
              <a:t>Conclusions </a:t>
            </a:r>
          </a:p>
        </p:txBody>
      </p:sp>
      <p:sp>
        <p:nvSpPr>
          <p:cNvPr id="7" name="Inhaltsplatzhalter 6">
            <a:extLst>
              <a:ext uri="{FF2B5EF4-FFF2-40B4-BE49-F238E27FC236}">
                <a16:creationId xmlns:a16="http://schemas.microsoft.com/office/drawing/2014/main" id="{DE005A10-8A2B-8F98-A0B5-EEF6F662EA18}"/>
              </a:ext>
            </a:extLst>
          </p:cNvPr>
          <p:cNvSpPr>
            <a:spLocks noGrp="1"/>
          </p:cNvSpPr>
          <p:nvPr>
            <p:ph idx="1"/>
          </p:nvPr>
        </p:nvSpPr>
        <p:spPr/>
        <p:txBody>
          <a:bodyPr>
            <a:normAutofit fontScale="85000" lnSpcReduction="10000"/>
          </a:bodyPr>
          <a:lstStyle/>
          <a:p>
            <a:r>
              <a:rPr lang="en-US"/>
              <a:t>These pooled safety analyses showed that </a:t>
            </a:r>
            <a:r>
              <a:rPr lang="en-US" err="1"/>
              <a:t>zanubrutinib</a:t>
            </a:r>
            <a:r>
              <a:rPr lang="en-US"/>
              <a:t> is well tolerated in patients with B-cell malignancies, with TEAEs (upper respiratory tract infection, diarrhea, contusion) that were generally mild to moderate in severity</a:t>
            </a:r>
          </a:p>
          <a:p>
            <a:r>
              <a:rPr lang="en-US"/>
              <a:t> When comparing </a:t>
            </a:r>
            <a:r>
              <a:rPr lang="en-US" err="1"/>
              <a:t>zanubrutinib</a:t>
            </a:r>
            <a:r>
              <a:rPr lang="en-US"/>
              <a:t> vs ibrutinib in pooled head-to-head studies, rates of TEAEs or cardiac TEAEs leading to discontinuation were lower with </a:t>
            </a:r>
            <a:r>
              <a:rPr lang="en-US" err="1"/>
              <a:t>zanubrutinib</a:t>
            </a:r>
            <a:endParaRPr lang="en-US"/>
          </a:p>
          <a:p>
            <a:pPr lvl="1"/>
            <a:r>
              <a:rPr lang="en-US"/>
              <a:t>In pooled head-to-head comparisons, rates of death due to cardiac events were lower with </a:t>
            </a:r>
            <a:r>
              <a:rPr lang="en-US" err="1"/>
              <a:t>zanubrutinib</a:t>
            </a:r>
            <a:r>
              <a:rPr lang="en-US"/>
              <a:t> than ibrutinib (0.2% vs 1.7%), which is comparable to findings in the phase 3 ALPINE study</a:t>
            </a:r>
          </a:p>
          <a:p>
            <a:r>
              <a:rPr lang="en-US"/>
              <a:t>EAIRs for AESIs, especially for hypertension and atrial fibrillation/flutter, were lower with </a:t>
            </a:r>
            <a:r>
              <a:rPr lang="en-US" err="1"/>
              <a:t>zanubrutinib</a:t>
            </a:r>
            <a:r>
              <a:rPr lang="en-US"/>
              <a:t> than ibrutinib in head-to-head comparisons</a:t>
            </a:r>
          </a:p>
          <a:p>
            <a:r>
              <a:rPr lang="en-US"/>
              <a:t>In this pooled analysis, the EAIR for hypertension was largely influenced by data from ALPINE, which was an outlier from the rates observed in other studies of </a:t>
            </a:r>
            <a:r>
              <a:rPr lang="en-US" err="1"/>
              <a:t>zanubrutinib</a:t>
            </a:r>
            <a:endParaRPr lang="en-US"/>
          </a:p>
          <a:p>
            <a:pPr lvl="1"/>
            <a:r>
              <a:rPr lang="en-US"/>
              <a:t>Although hypertension rates were higher in ALPINE, cardiac events (</a:t>
            </a:r>
            <a:r>
              <a:rPr lang="en-US" err="1"/>
              <a:t>eg</a:t>
            </a:r>
            <a:r>
              <a:rPr lang="en-US"/>
              <a:t>, atrial fibrillation/flutter) were low and consistent with other </a:t>
            </a:r>
            <a:r>
              <a:rPr lang="en-US" err="1"/>
              <a:t>zanubrutinib</a:t>
            </a:r>
            <a:r>
              <a:rPr lang="en-US"/>
              <a:t> studies</a:t>
            </a:r>
          </a:p>
          <a:p>
            <a:r>
              <a:rPr lang="en-US"/>
              <a:t>The prevalence of AESIs tended to decrease over time, without the emergence of new safety signals</a:t>
            </a:r>
          </a:p>
          <a:p>
            <a:r>
              <a:rPr lang="en-US"/>
              <a:t>Due to the continuous dosing of BTKis in most B-cell malignancies, long-term tolerability and low treatment discontinuation rates with BTKis are important</a:t>
            </a:r>
          </a:p>
          <a:p>
            <a:r>
              <a:rPr lang="en-US"/>
              <a:t>These analyses support </a:t>
            </a:r>
            <a:r>
              <a:rPr lang="en-US" err="1"/>
              <a:t>zanubrutinib</a:t>
            </a:r>
            <a:r>
              <a:rPr lang="en-US"/>
              <a:t> as an appropriate long-term treatment option for patients with B-cell malignancies</a:t>
            </a:r>
          </a:p>
          <a:p>
            <a:endParaRPr lang="en-GB"/>
          </a:p>
        </p:txBody>
      </p:sp>
    </p:spTree>
    <p:extLst>
      <p:ext uri="{BB962C8B-B14F-4D97-AF65-F5344CB8AC3E}">
        <p14:creationId xmlns:p14="http://schemas.microsoft.com/office/powerpoint/2010/main" val="1501350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m 17">
            <a:extLst>
              <a:ext uri="{FF2B5EF4-FFF2-40B4-BE49-F238E27FC236}">
                <a16:creationId xmlns:a16="http://schemas.microsoft.com/office/drawing/2014/main" id="{4595C133-49B5-1E38-645A-26C98ACCFA1E}"/>
              </a:ext>
            </a:extLst>
          </p:cNvPr>
          <p:cNvGraphicFramePr/>
          <p:nvPr>
            <p:extLst>
              <p:ext uri="{D42A27DB-BD31-4B8C-83A1-F6EECF244321}">
                <p14:modId xmlns:p14="http://schemas.microsoft.com/office/powerpoint/2010/main" val="874140914"/>
              </p:ext>
            </p:extLst>
          </p:nvPr>
        </p:nvGraphicFramePr>
        <p:xfrm>
          <a:off x="6010019" y="4080966"/>
          <a:ext cx="4376715" cy="22895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Diagramm 16">
            <a:extLst>
              <a:ext uri="{FF2B5EF4-FFF2-40B4-BE49-F238E27FC236}">
                <a16:creationId xmlns:a16="http://schemas.microsoft.com/office/drawing/2014/main" id="{3F461F53-E886-0D48-A616-ED6F657B447B}"/>
              </a:ext>
            </a:extLst>
          </p:cNvPr>
          <p:cNvGraphicFramePr/>
          <p:nvPr>
            <p:extLst>
              <p:ext uri="{D42A27DB-BD31-4B8C-83A1-F6EECF244321}">
                <p14:modId xmlns:p14="http://schemas.microsoft.com/office/powerpoint/2010/main" val="1484429706"/>
              </p:ext>
            </p:extLst>
          </p:nvPr>
        </p:nvGraphicFramePr>
        <p:xfrm>
          <a:off x="6010019" y="1906193"/>
          <a:ext cx="4376715" cy="22895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m 13">
            <a:extLst>
              <a:ext uri="{FF2B5EF4-FFF2-40B4-BE49-F238E27FC236}">
                <a16:creationId xmlns:a16="http://schemas.microsoft.com/office/drawing/2014/main" id="{6E495A54-32CE-6269-633B-9C1D9A9928F7}"/>
              </a:ext>
            </a:extLst>
          </p:cNvPr>
          <p:cNvGraphicFramePr/>
          <p:nvPr>
            <p:extLst>
              <p:ext uri="{D42A27DB-BD31-4B8C-83A1-F6EECF244321}">
                <p14:modId xmlns:p14="http://schemas.microsoft.com/office/powerpoint/2010/main" val="2256326363"/>
              </p:ext>
            </p:extLst>
          </p:nvPr>
        </p:nvGraphicFramePr>
        <p:xfrm>
          <a:off x="197150" y="1906193"/>
          <a:ext cx="4376715" cy="2289540"/>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a:extLst>
              <a:ext uri="{FF2B5EF4-FFF2-40B4-BE49-F238E27FC236}">
                <a16:creationId xmlns:a16="http://schemas.microsoft.com/office/drawing/2014/main" id="{F56E1CA1-D515-49C5-791E-59A4766B653C}"/>
              </a:ext>
            </a:extLst>
          </p:cNvPr>
          <p:cNvSpPr>
            <a:spLocks noGrp="1"/>
          </p:cNvSpPr>
          <p:nvPr>
            <p:ph type="ftr" sz="quarter" idx="13"/>
          </p:nvPr>
        </p:nvSpPr>
        <p:spPr>
          <a:xfrm>
            <a:off x="407989" y="6278572"/>
            <a:ext cx="8532812" cy="385200"/>
          </a:xfrm>
        </p:spPr>
        <p:txBody>
          <a:bodyPr/>
          <a:lstStyle/>
          <a:p>
            <a:r>
              <a:rPr lang="en-US" b="1">
                <a:solidFill>
                  <a:srgbClr val="4E4F4E"/>
                </a:solidFill>
                <a:cs typeface="Arial" panose="020B0604020202020204" pitchFamily="34" charset="0"/>
              </a:rPr>
              <a:t>AE</a:t>
            </a:r>
            <a:r>
              <a:rPr lang="en-US">
                <a:solidFill>
                  <a:srgbClr val="4E4F4E"/>
                </a:solidFill>
                <a:cs typeface="Arial" panose="020B0604020202020204" pitchFamily="34" charset="0"/>
              </a:rPr>
              <a:t>, adverse event; </a:t>
            </a:r>
            <a:r>
              <a:rPr lang="en-US" b="1">
                <a:solidFill>
                  <a:srgbClr val="4E4F4E"/>
                </a:solidFill>
                <a:cs typeface="Arial" panose="020B0604020202020204" pitchFamily="34" charset="0"/>
              </a:rPr>
              <a:t>MRD</a:t>
            </a:r>
            <a:r>
              <a:rPr lang="en-US">
                <a:solidFill>
                  <a:srgbClr val="4E4F4E"/>
                </a:solidFill>
                <a:cs typeface="Arial" panose="020B0604020202020204" pitchFamily="34" charset="0"/>
              </a:rPr>
              <a:t>, minimal residual disease; </a:t>
            </a:r>
            <a:r>
              <a:rPr lang="en-US" b="1">
                <a:solidFill>
                  <a:srgbClr val="4E4F4E"/>
                </a:solidFill>
                <a:cs typeface="Arial" panose="020B0604020202020204" pitchFamily="34" charset="0"/>
              </a:rPr>
              <a:t>TLS</a:t>
            </a:r>
            <a:r>
              <a:rPr lang="en-US">
                <a:solidFill>
                  <a:srgbClr val="4E4F4E"/>
                </a:solidFill>
                <a:cs typeface="Arial" panose="020B0604020202020204" pitchFamily="34" charset="0"/>
              </a:rPr>
              <a:t>, tumor lysis syndrome.  </a:t>
            </a:r>
          </a:p>
          <a:p>
            <a:r>
              <a:rPr lang="en-US" b="1" err="1">
                <a:solidFill>
                  <a:srgbClr val="4E4F4E"/>
                </a:solidFill>
                <a:cs typeface="Arial" panose="020B0604020202020204" pitchFamily="34" charset="0"/>
              </a:rPr>
              <a:t>Kater</a:t>
            </a:r>
            <a:r>
              <a:rPr lang="en-US" b="1">
                <a:solidFill>
                  <a:srgbClr val="4E4F4E"/>
                </a:solidFill>
                <a:cs typeface="Arial" panose="020B0604020202020204" pitchFamily="34" charset="0"/>
              </a:rPr>
              <a:t> A, et al. Abstract S148 presented at EHA2023.</a:t>
            </a:r>
            <a:endParaRPr lang="en-GB"/>
          </a:p>
        </p:txBody>
      </p:sp>
      <p:sp>
        <p:nvSpPr>
          <p:cNvPr id="10" name="TextBox 9">
            <a:extLst>
              <a:ext uri="{FF2B5EF4-FFF2-40B4-BE49-F238E27FC236}">
                <a16:creationId xmlns:a16="http://schemas.microsoft.com/office/drawing/2014/main" id="{2DE33FE8-155F-81DC-636A-67E97608A848}"/>
              </a:ext>
            </a:extLst>
          </p:cNvPr>
          <p:cNvSpPr txBox="1"/>
          <p:nvPr/>
        </p:nvSpPr>
        <p:spPr>
          <a:xfrm>
            <a:off x="4558298" y="3623357"/>
            <a:ext cx="1645652" cy="1015663"/>
          </a:xfrm>
          <a:prstGeom prst="rect">
            <a:avLst/>
          </a:prstGeom>
          <a:solidFill>
            <a:schemeClr val="bg2"/>
          </a:solidFill>
          <a:ln>
            <a:noFill/>
          </a:ln>
        </p:spPr>
        <p:txBody>
          <a:bodyPr wrap="square" rtlCol="0">
            <a:spAutoFit/>
          </a:bodyPr>
          <a:lstStyle/>
          <a:p>
            <a:pPr algn="ctr">
              <a:buClr>
                <a:schemeClr val="accent2"/>
              </a:buClr>
            </a:pPr>
            <a:r>
              <a:rPr lang="en-US" sz="1200"/>
              <a:t>The highest number of adverse events occurred in patients that were non-randomized </a:t>
            </a:r>
          </a:p>
        </p:txBody>
      </p:sp>
      <p:graphicFrame>
        <p:nvGraphicFramePr>
          <p:cNvPr id="16" name="Diagramm 15">
            <a:extLst>
              <a:ext uri="{FF2B5EF4-FFF2-40B4-BE49-F238E27FC236}">
                <a16:creationId xmlns:a16="http://schemas.microsoft.com/office/drawing/2014/main" id="{7F341F36-490F-26C8-D880-CEDC00D120F0}"/>
              </a:ext>
            </a:extLst>
          </p:cNvPr>
          <p:cNvGraphicFramePr/>
          <p:nvPr>
            <p:extLst>
              <p:ext uri="{D42A27DB-BD31-4B8C-83A1-F6EECF244321}">
                <p14:modId xmlns:p14="http://schemas.microsoft.com/office/powerpoint/2010/main" val="3023142883"/>
              </p:ext>
            </p:extLst>
          </p:nvPr>
        </p:nvGraphicFramePr>
        <p:xfrm>
          <a:off x="197150" y="4080966"/>
          <a:ext cx="4376715" cy="2289540"/>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feld 18">
            <a:extLst>
              <a:ext uri="{FF2B5EF4-FFF2-40B4-BE49-F238E27FC236}">
                <a16:creationId xmlns:a16="http://schemas.microsoft.com/office/drawing/2014/main" id="{14A2BA1D-3FBB-567C-3926-AFA551FE7B5A}"/>
              </a:ext>
            </a:extLst>
          </p:cNvPr>
          <p:cNvSpPr txBox="1"/>
          <p:nvPr/>
        </p:nvSpPr>
        <p:spPr>
          <a:xfrm>
            <a:off x="6480781" y="4080432"/>
            <a:ext cx="4431569" cy="253916"/>
          </a:xfrm>
          <a:prstGeom prst="rect">
            <a:avLst/>
          </a:prstGeom>
          <a:solidFill>
            <a:schemeClr val="bg1"/>
          </a:solidFill>
        </p:spPr>
        <p:txBody>
          <a:bodyPr wrap="square" rtlCol="0">
            <a:spAutoFit/>
          </a:bodyPr>
          <a:lstStyle/>
          <a:p>
            <a:r>
              <a:rPr lang="de-DE" sz="1050" b="1" err="1">
                <a:solidFill>
                  <a:schemeClr val="tx1"/>
                </a:solidFill>
              </a:rPr>
              <a:t>Percentage</a:t>
            </a:r>
            <a:r>
              <a:rPr lang="de-DE" sz="1050" b="1">
                <a:solidFill>
                  <a:schemeClr val="tx1"/>
                </a:solidFill>
              </a:rPr>
              <a:t> </a:t>
            </a:r>
            <a:r>
              <a:rPr lang="de-DE" sz="1050" b="1" err="1">
                <a:solidFill>
                  <a:schemeClr val="tx1"/>
                </a:solidFill>
              </a:rPr>
              <a:t>of</a:t>
            </a:r>
            <a:r>
              <a:rPr lang="de-DE" sz="1050" b="1">
                <a:solidFill>
                  <a:schemeClr val="tx1"/>
                </a:solidFill>
              </a:rPr>
              <a:t> AE in arm B </a:t>
            </a:r>
            <a:r>
              <a:rPr lang="de-DE" sz="1050" b="1" err="1">
                <a:solidFill>
                  <a:schemeClr val="tx1"/>
                </a:solidFill>
              </a:rPr>
              <a:t>retreated</a:t>
            </a:r>
            <a:r>
              <a:rPr lang="de-DE" sz="1050" b="1">
                <a:solidFill>
                  <a:schemeClr val="tx1"/>
                </a:solidFill>
              </a:rPr>
              <a:t> </a:t>
            </a:r>
            <a:r>
              <a:rPr lang="de-DE" sz="1050" b="1" err="1">
                <a:solidFill>
                  <a:schemeClr val="tx1"/>
                </a:solidFill>
              </a:rPr>
              <a:t>for</a:t>
            </a:r>
            <a:r>
              <a:rPr lang="de-DE" sz="1050" b="1">
                <a:solidFill>
                  <a:schemeClr val="tx1"/>
                </a:solidFill>
              </a:rPr>
              <a:t> MRD </a:t>
            </a:r>
            <a:r>
              <a:rPr lang="de-DE" sz="1050" b="1" err="1">
                <a:solidFill>
                  <a:schemeClr val="tx1"/>
                </a:solidFill>
              </a:rPr>
              <a:t>relapse</a:t>
            </a:r>
            <a:r>
              <a:rPr lang="de-DE" sz="1050" b="1">
                <a:solidFill>
                  <a:schemeClr val="tx1"/>
                </a:solidFill>
              </a:rPr>
              <a:t> (</a:t>
            </a:r>
            <a:r>
              <a:rPr lang="de-DE" sz="1050" b="1" err="1">
                <a:solidFill>
                  <a:schemeClr val="tx1"/>
                </a:solidFill>
              </a:rPr>
              <a:t>n</a:t>
            </a:r>
            <a:r>
              <a:rPr lang="de-DE" sz="1050" b="1">
                <a:solidFill>
                  <a:schemeClr val="tx1"/>
                </a:solidFill>
              </a:rPr>
              <a:t>=19)</a:t>
            </a:r>
          </a:p>
        </p:txBody>
      </p:sp>
      <p:sp>
        <p:nvSpPr>
          <p:cNvPr id="13" name="Titel 12">
            <a:extLst>
              <a:ext uri="{FF2B5EF4-FFF2-40B4-BE49-F238E27FC236}">
                <a16:creationId xmlns:a16="http://schemas.microsoft.com/office/drawing/2014/main" id="{EFC826F1-7345-0E3F-E177-428060FA466E}"/>
              </a:ext>
            </a:extLst>
          </p:cNvPr>
          <p:cNvSpPr>
            <a:spLocks noGrp="1"/>
          </p:cNvSpPr>
          <p:nvPr>
            <p:ph type="title"/>
          </p:nvPr>
        </p:nvSpPr>
        <p:spPr/>
        <p:txBody>
          <a:bodyPr/>
          <a:lstStyle/>
          <a:p>
            <a:r>
              <a:rPr lang="en-GB"/>
              <a:t>Adverse events </a:t>
            </a:r>
          </a:p>
        </p:txBody>
      </p:sp>
      <p:sp>
        <p:nvSpPr>
          <p:cNvPr id="20" name="Textplatzhalter 19">
            <a:extLst>
              <a:ext uri="{FF2B5EF4-FFF2-40B4-BE49-F238E27FC236}">
                <a16:creationId xmlns:a16="http://schemas.microsoft.com/office/drawing/2014/main" id="{98FE7F5E-FB56-FC9F-A7F3-28E1FC3A8FC4}"/>
              </a:ext>
            </a:extLst>
          </p:cNvPr>
          <p:cNvSpPr>
            <a:spLocks noGrp="1"/>
          </p:cNvSpPr>
          <p:nvPr>
            <p:ph type="body" sz="quarter" idx="12"/>
          </p:nvPr>
        </p:nvSpPr>
        <p:spPr/>
        <p:txBody>
          <a:bodyPr/>
          <a:lstStyle/>
          <a:p>
            <a:r>
              <a:rPr lang="en-GB"/>
              <a:t>Adverse events by group at randomization + 3 years (month 51)</a:t>
            </a:r>
          </a:p>
        </p:txBody>
      </p:sp>
    </p:spTree>
    <p:extLst>
      <p:ext uri="{BB962C8B-B14F-4D97-AF65-F5344CB8AC3E}">
        <p14:creationId xmlns:p14="http://schemas.microsoft.com/office/powerpoint/2010/main" val="241881162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C1C5A-BBD5-1FDE-EBCA-7CE7EA45F242}"/>
              </a:ext>
            </a:extLst>
          </p:cNvPr>
          <p:cNvSpPr>
            <a:spLocks noGrp="1"/>
          </p:cNvSpPr>
          <p:nvPr>
            <p:ph type="title"/>
          </p:nvPr>
        </p:nvSpPr>
        <p:spPr/>
        <p:txBody>
          <a:bodyPr/>
          <a:lstStyle/>
          <a:p>
            <a:r>
              <a:rPr lang="en-US"/>
              <a:t>BELLWAVE-001</a:t>
            </a:r>
          </a:p>
        </p:txBody>
      </p:sp>
      <p:sp>
        <p:nvSpPr>
          <p:cNvPr id="3" name="Text Placeholder 2">
            <a:extLst>
              <a:ext uri="{FF2B5EF4-FFF2-40B4-BE49-F238E27FC236}">
                <a16:creationId xmlns:a16="http://schemas.microsoft.com/office/drawing/2014/main" id="{243AFFF9-435C-373F-B62D-493AE674D4C6}"/>
              </a:ext>
            </a:extLst>
          </p:cNvPr>
          <p:cNvSpPr>
            <a:spLocks noGrp="1"/>
          </p:cNvSpPr>
          <p:nvPr>
            <p:ph type="body" idx="1"/>
          </p:nvPr>
        </p:nvSpPr>
        <p:spPr/>
        <p:txBody>
          <a:bodyPr/>
          <a:lstStyle/>
          <a:p>
            <a:r>
              <a:rPr lang="en-US" err="1"/>
              <a:t>Nemtabrutinib</a:t>
            </a:r>
            <a:r>
              <a:rPr lang="en-US"/>
              <a:t> for the treatment of </a:t>
            </a:r>
            <a:br>
              <a:rPr lang="en-US"/>
            </a:br>
            <a:r>
              <a:rPr lang="en-US"/>
              <a:t>B-Cell Malignancies </a:t>
            </a:r>
          </a:p>
          <a:p>
            <a:endParaRPr lang="en-US"/>
          </a:p>
          <a:p>
            <a:endParaRPr lang="en-US"/>
          </a:p>
        </p:txBody>
      </p:sp>
    </p:spTree>
    <p:extLst>
      <p:ext uri="{BB962C8B-B14F-4D97-AF65-F5344CB8AC3E}">
        <p14:creationId xmlns:p14="http://schemas.microsoft.com/office/powerpoint/2010/main" val="203678185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8">
            <a:extLst>
              <a:ext uri="{FF2B5EF4-FFF2-40B4-BE49-F238E27FC236}">
                <a16:creationId xmlns:a16="http://schemas.microsoft.com/office/drawing/2014/main" id="{3A587FA6-E8EB-A1B8-4341-7C443C52C679}"/>
              </a:ext>
            </a:extLst>
          </p:cNvPr>
          <p:cNvSpPr/>
          <p:nvPr/>
        </p:nvSpPr>
        <p:spPr>
          <a:xfrm>
            <a:off x="3689906" y="2275679"/>
            <a:ext cx="4804275" cy="9494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400">
              <a:solidFill>
                <a:schemeClr val="bg1"/>
              </a:solidFill>
            </a:endParaRPr>
          </a:p>
        </p:txBody>
      </p:sp>
      <p:sp>
        <p:nvSpPr>
          <p:cNvPr id="4" name="Footer Placeholder 3">
            <a:extLst>
              <a:ext uri="{FF2B5EF4-FFF2-40B4-BE49-F238E27FC236}">
                <a16:creationId xmlns:a16="http://schemas.microsoft.com/office/drawing/2014/main" id="{483F14E2-5251-3C12-01BF-100BB885D3FC}"/>
              </a:ext>
            </a:extLst>
          </p:cNvPr>
          <p:cNvSpPr>
            <a:spLocks noGrp="1"/>
          </p:cNvSpPr>
          <p:nvPr>
            <p:ph type="ftr" sz="quarter" idx="13"/>
          </p:nvPr>
        </p:nvSpPr>
        <p:spPr>
          <a:xfrm>
            <a:off x="407989" y="5826738"/>
            <a:ext cx="8532812" cy="842350"/>
          </a:xfrm>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Cohort A comprises patients with R/R CLL/SLL who received ≥2 prior therapies including a covalent BTK inhibitor and who have the C481S mutation. </a:t>
            </a:r>
            <a:r>
              <a:rPr lang="en-US" baseline="30000">
                <a:solidFill>
                  <a:srgbClr val="4E4F4E"/>
                </a:solidFill>
                <a:cs typeface="Arial" panose="020B0604020202020204" pitchFamily="34" charset="0"/>
              </a:rPr>
              <a:t>b</a:t>
            </a:r>
            <a:r>
              <a:rPr lang="en-US">
                <a:solidFill>
                  <a:srgbClr val="4E4F4E"/>
                </a:solidFill>
                <a:cs typeface="Arial" panose="020B0604020202020204" pitchFamily="34" charset="0"/>
              </a:rPr>
              <a:t> Cohort B comprises patients with R/R CLL/SLL who received ≥2 prior therapies, are intolerant to a BTK inhibitor, and have no C481S mutation. </a:t>
            </a:r>
            <a:r>
              <a:rPr lang="en-US" baseline="30000">
                <a:solidFill>
                  <a:srgbClr val="4E4F4E"/>
                </a:solidFill>
                <a:cs typeface="Arial" panose="020B0604020202020204" pitchFamily="34" charset="0"/>
              </a:rPr>
              <a:t>c</a:t>
            </a:r>
            <a:r>
              <a:rPr lang="en-US">
                <a:solidFill>
                  <a:srgbClr val="4E4F4E"/>
                </a:solidFill>
                <a:cs typeface="Arial" panose="020B0604020202020204" pitchFamily="34" charset="0"/>
              </a:rPr>
              <a:t> Patients with RT had R/R disease after ≥1 prior therapy. </a:t>
            </a:r>
          </a:p>
          <a:p>
            <a:r>
              <a:rPr lang="en-US" b="1">
                <a:solidFill>
                  <a:srgbClr val="4E4F4E"/>
                </a:solidFill>
                <a:cs typeface="Arial" panose="020B0604020202020204" pitchFamily="34" charset="0"/>
              </a:rPr>
              <a:t>BCL</a:t>
            </a:r>
            <a:r>
              <a:rPr lang="en-US">
                <a:solidFill>
                  <a:srgbClr val="4E4F4E"/>
                </a:solidFill>
                <a:cs typeface="Arial" panose="020B0604020202020204" pitchFamily="34" charset="0"/>
              </a:rPr>
              <a:t>, B-cell lymphoma; </a:t>
            </a:r>
            <a:r>
              <a:rPr lang="en-US" b="1">
                <a:solidFill>
                  <a:srgbClr val="4E4F4E"/>
                </a:solidFill>
                <a:cs typeface="Arial" panose="020B0604020202020204" pitchFamily="34" charset="0"/>
              </a:rPr>
              <a:t>BTK, </a:t>
            </a:r>
            <a:r>
              <a:rPr lang="en-US">
                <a:solidFill>
                  <a:srgbClr val="4E4F4E"/>
                </a:solidFill>
                <a:cs typeface="Arial" panose="020B0604020202020204" pitchFamily="34" charset="0"/>
              </a:rPr>
              <a:t>Bruton’s tyrosine kinase; </a:t>
            </a:r>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err="1">
                <a:solidFill>
                  <a:srgbClr val="4E4F4E"/>
                </a:solidFill>
                <a:cs typeface="Arial" panose="020B0604020202020204" pitchFamily="34" charset="0"/>
              </a:rPr>
              <a:t>DoR</a:t>
            </a:r>
            <a:r>
              <a:rPr lang="en-US">
                <a:solidFill>
                  <a:srgbClr val="4E4F4E"/>
                </a:solidFill>
                <a:cs typeface="Arial" panose="020B0604020202020204" pitchFamily="34" charset="0"/>
              </a:rPr>
              <a:t>, duration of response; </a:t>
            </a:r>
            <a:r>
              <a:rPr lang="en-US" b="1">
                <a:solidFill>
                  <a:srgbClr val="4E4F4E"/>
                </a:solidFill>
                <a:cs typeface="Arial" panose="020B0604020202020204" pitchFamily="34" charset="0"/>
              </a:rPr>
              <a:t>ECOG PS</a:t>
            </a:r>
            <a:r>
              <a:rPr lang="en-US">
                <a:solidFill>
                  <a:srgbClr val="4E4F4E"/>
                </a:solidFill>
                <a:cs typeface="Arial" panose="020B0604020202020204" pitchFamily="34" charset="0"/>
              </a:rPr>
              <a:t>, Eastern Cooperative Oncology Group performance status; </a:t>
            </a:r>
            <a:r>
              <a:rPr lang="en-US" b="1">
                <a:solidFill>
                  <a:srgbClr val="4E4F4E"/>
                </a:solidFill>
                <a:cs typeface="Arial" panose="020B0604020202020204" pitchFamily="34" charset="0"/>
              </a:rPr>
              <a:t>FL</a:t>
            </a:r>
            <a:r>
              <a:rPr lang="en-US">
                <a:solidFill>
                  <a:srgbClr val="4E4F4E"/>
                </a:solidFill>
                <a:cs typeface="Arial" panose="020B0604020202020204" pitchFamily="34" charset="0"/>
              </a:rPr>
              <a:t>, follicular lymphoma; </a:t>
            </a:r>
            <a:r>
              <a:rPr lang="en-US" b="1">
                <a:solidFill>
                  <a:srgbClr val="4E4F4E"/>
                </a:solidFill>
                <a:cs typeface="Arial" panose="020B0604020202020204" pitchFamily="34" charset="0"/>
              </a:rPr>
              <a:t>IgM</a:t>
            </a:r>
            <a:r>
              <a:rPr lang="en-US">
                <a:solidFill>
                  <a:srgbClr val="4E4F4E"/>
                </a:solidFill>
                <a:cs typeface="Arial" panose="020B0604020202020204" pitchFamily="34" charset="0"/>
              </a:rPr>
              <a:t>, immunoglobulin M; </a:t>
            </a:r>
            <a:r>
              <a:rPr lang="en-US" b="1" err="1">
                <a:solidFill>
                  <a:srgbClr val="4E4F4E"/>
                </a:solidFill>
                <a:cs typeface="Arial" panose="020B0604020202020204" pitchFamily="34" charset="0"/>
              </a:rPr>
              <a:t>iwCLL</a:t>
            </a:r>
            <a:r>
              <a:rPr lang="en-US">
                <a:solidFill>
                  <a:srgbClr val="4E4F4E"/>
                </a:solidFill>
                <a:cs typeface="Arial" panose="020B0604020202020204" pitchFamily="34" charset="0"/>
              </a:rPr>
              <a:t>, International Workshop on CLL; </a:t>
            </a:r>
            <a:r>
              <a:rPr lang="en-US" b="1">
                <a:solidFill>
                  <a:srgbClr val="4E4F4E"/>
                </a:solidFill>
                <a:cs typeface="Arial" panose="020B0604020202020204" pitchFamily="34" charset="0"/>
              </a:rPr>
              <a:t>MCL</a:t>
            </a:r>
            <a:r>
              <a:rPr lang="en-US">
                <a:solidFill>
                  <a:srgbClr val="4E4F4E"/>
                </a:solidFill>
                <a:cs typeface="Arial" panose="020B0604020202020204" pitchFamily="34" charset="0"/>
              </a:rPr>
              <a:t>, mantle cell lymphoma; </a:t>
            </a:r>
            <a:r>
              <a:rPr lang="en-US" b="1">
                <a:solidFill>
                  <a:srgbClr val="4E4F4E"/>
                </a:solidFill>
                <a:cs typeface="Arial" panose="020B0604020202020204" pitchFamily="34" charset="0"/>
              </a:rPr>
              <a:t>MZL</a:t>
            </a:r>
            <a:r>
              <a:rPr lang="en-US">
                <a:solidFill>
                  <a:srgbClr val="4E4F4E"/>
                </a:solidFill>
                <a:cs typeface="Arial" panose="020B0604020202020204" pitchFamily="34" charset="0"/>
              </a:rPr>
              <a:t>, marginal zone lymphoma; </a:t>
            </a:r>
            <a:r>
              <a:rPr lang="en-US" b="1">
                <a:solidFill>
                  <a:srgbClr val="4E4F4E"/>
                </a:solidFill>
                <a:cs typeface="Arial" panose="020B0604020202020204" pitchFamily="34" charset="0"/>
              </a:rPr>
              <a:t>NHL, </a:t>
            </a:r>
            <a:r>
              <a:rPr lang="en-US">
                <a:solidFill>
                  <a:srgbClr val="4E4F4E"/>
                </a:solidFill>
                <a:cs typeface="Arial" panose="020B0604020202020204" pitchFamily="34" charset="0"/>
              </a:rPr>
              <a:t>non-Hodgkin lymphoma; </a:t>
            </a:r>
            <a:r>
              <a:rPr lang="en-US" b="1">
                <a:solidFill>
                  <a:srgbClr val="4E4F4E"/>
                </a:solidFill>
                <a:cs typeface="Arial" panose="020B0604020202020204" pitchFamily="34" charset="0"/>
              </a:rPr>
              <a:t>ORR</a:t>
            </a:r>
            <a:r>
              <a:rPr lang="en-US">
                <a:solidFill>
                  <a:srgbClr val="4E4F4E"/>
                </a:solidFill>
                <a:cs typeface="Arial" panose="020B0604020202020204" pitchFamily="34" charset="0"/>
              </a:rPr>
              <a:t>, objective response rate;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r>
              <a:rPr lang="en-US" b="1">
                <a:solidFill>
                  <a:srgbClr val="4E4F4E"/>
                </a:solidFill>
                <a:cs typeface="Arial" panose="020B0604020202020204" pitchFamily="34" charset="0"/>
              </a:rPr>
              <a:t>QD, </a:t>
            </a:r>
            <a:r>
              <a:rPr lang="en-US">
                <a:solidFill>
                  <a:srgbClr val="4E4F4E"/>
                </a:solidFill>
                <a:cs typeface="Arial" panose="020B0604020202020204" pitchFamily="34" charset="0"/>
              </a:rPr>
              <a:t>once daily; </a:t>
            </a:r>
            <a:r>
              <a:rPr lang="en-US" b="1">
                <a:solidFill>
                  <a:srgbClr val="4E4F4E"/>
                </a:solidFill>
                <a:cs typeface="Arial" panose="020B0604020202020204" pitchFamily="34" charset="0"/>
              </a:rPr>
              <a:t>RP2D</a:t>
            </a:r>
            <a:r>
              <a:rPr lang="en-US">
                <a:solidFill>
                  <a:srgbClr val="4E4F4E"/>
                </a:solidFill>
                <a:cs typeface="Arial" panose="020B0604020202020204" pitchFamily="34" charset="0"/>
              </a:rPr>
              <a:t>, recommended phase 2 dose; </a:t>
            </a:r>
            <a:r>
              <a:rPr lang="en-US" b="1">
                <a:solidFill>
                  <a:srgbClr val="4E4F4E"/>
                </a:solidFill>
                <a:cs typeface="Arial" panose="020B0604020202020204" pitchFamily="34" charset="0"/>
              </a:rPr>
              <a:t>R/R, </a:t>
            </a:r>
            <a:r>
              <a:rPr lang="en-US">
                <a:solidFill>
                  <a:srgbClr val="4E4F4E"/>
                </a:solidFill>
                <a:cs typeface="Arial" panose="020B0604020202020204" pitchFamily="34" charset="0"/>
              </a:rPr>
              <a:t>relapsed/refractory; </a:t>
            </a:r>
            <a:r>
              <a:rPr lang="en-US" b="1">
                <a:solidFill>
                  <a:srgbClr val="4E4F4E"/>
                </a:solidFill>
                <a:cs typeface="Arial" panose="020B0604020202020204" pitchFamily="34" charset="0"/>
              </a:rPr>
              <a:t>RT, </a:t>
            </a:r>
            <a:r>
              <a:rPr lang="en-US">
                <a:solidFill>
                  <a:srgbClr val="4E4F4E"/>
                </a:solidFill>
                <a:cs typeface="Arial" panose="020B0604020202020204" pitchFamily="34" charset="0"/>
              </a:rPr>
              <a:t>Richter’s transformation; </a:t>
            </a:r>
            <a:br>
              <a:rPr lang="en-US">
                <a:solidFill>
                  <a:srgbClr val="4E4F4E"/>
                </a:solidFill>
                <a:cs typeface="Arial" panose="020B0604020202020204" pitchFamily="34" charset="0"/>
              </a:rPr>
            </a:br>
            <a:r>
              <a:rPr lang="en-US" b="1">
                <a:solidFill>
                  <a:srgbClr val="4E4F4E"/>
                </a:solidFill>
                <a:cs typeface="Arial" panose="020B0604020202020204" pitchFamily="34" charset="0"/>
              </a:rPr>
              <a:t>SLL</a:t>
            </a:r>
            <a:r>
              <a:rPr lang="en-US">
                <a:solidFill>
                  <a:srgbClr val="4E4F4E"/>
                </a:solidFill>
                <a:cs typeface="Arial" panose="020B0604020202020204" pitchFamily="34" charset="0"/>
              </a:rPr>
              <a:t>, small lymphocytic lymphoma; </a:t>
            </a:r>
            <a:r>
              <a:rPr lang="en-US" b="1">
                <a:solidFill>
                  <a:srgbClr val="4E4F4E"/>
                </a:solidFill>
                <a:cs typeface="Arial" panose="020B0604020202020204" pitchFamily="34" charset="0"/>
              </a:rPr>
              <a:t>ULN</a:t>
            </a:r>
            <a:r>
              <a:rPr lang="en-US">
                <a:solidFill>
                  <a:srgbClr val="4E4F4E"/>
                </a:solidFill>
                <a:cs typeface="Arial" panose="020B0604020202020204" pitchFamily="34" charset="0"/>
              </a:rPr>
              <a:t>, upper limit of normal; </a:t>
            </a:r>
            <a:r>
              <a:rPr lang="en-US" b="1">
                <a:solidFill>
                  <a:srgbClr val="4E4F4E"/>
                </a:solidFill>
                <a:cs typeface="Arial" panose="020B0604020202020204" pitchFamily="34" charset="0"/>
              </a:rPr>
              <a:t>WM</a:t>
            </a:r>
            <a:r>
              <a:rPr lang="en-US">
                <a:solidFill>
                  <a:srgbClr val="4E4F4E"/>
                </a:solidFill>
                <a:cs typeface="Arial" panose="020B0604020202020204" pitchFamily="34" charset="0"/>
              </a:rPr>
              <a:t>, Waldenström’s macroglobulinemia.</a:t>
            </a:r>
          </a:p>
          <a:p>
            <a:r>
              <a:rPr lang="en-US">
                <a:solidFill>
                  <a:srgbClr val="4E4F4E"/>
                </a:solidFill>
                <a:cs typeface="Arial" panose="020B0604020202020204" pitchFamily="34" charset="0"/>
              </a:rPr>
              <a:t>1. </a:t>
            </a:r>
            <a:r>
              <a:rPr lang="en-US" err="1">
                <a:solidFill>
                  <a:srgbClr val="4E4F4E"/>
                </a:solidFill>
                <a:cs typeface="Arial" panose="020B0604020202020204" pitchFamily="34" charset="0"/>
              </a:rPr>
              <a:t>Hallek</a:t>
            </a:r>
            <a:r>
              <a:rPr lang="en-US">
                <a:solidFill>
                  <a:srgbClr val="4E4F4E"/>
                </a:solidFill>
                <a:cs typeface="Arial" panose="020B0604020202020204" pitchFamily="34" charset="0"/>
              </a:rPr>
              <a:t> M et al. Blood. 2018;131:2745-2760. </a:t>
            </a:r>
          </a:p>
          <a:p>
            <a:r>
              <a:rPr lang="en-US" b="1" err="1">
                <a:solidFill>
                  <a:srgbClr val="4E4F4E"/>
                </a:solidFill>
                <a:cs typeface="Arial" panose="020B0604020202020204" pitchFamily="34" charset="0"/>
              </a:rPr>
              <a:t>Woyach</a:t>
            </a:r>
            <a:r>
              <a:rPr lang="en-US" b="1">
                <a:solidFill>
                  <a:srgbClr val="4E4F4E"/>
                </a:solidFill>
                <a:cs typeface="Arial" panose="020B0604020202020204" pitchFamily="34" charset="0"/>
              </a:rPr>
              <a:t> J, et al. Abstract P628 presented at EHA2023.</a:t>
            </a:r>
            <a:endParaRPr lang="en-GB"/>
          </a:p>
        </p:txBody>
      </p:sp>
      <p:sp>
        <p:nvSpPr>
          <p:cNvPr id="6" name="Rectangle 5">
            <a:extLst>
              <a:ext uri="{FF2B5EF4-FFF2-40B4-BE49-F238E27FC236}">
                <a16:creationId xmlns:a16="http://schemas.microsoft.com/office/drawing/2014/main" id="{CD0100C4-6537-77C4-E7A8-E39779346AA0}"/>
              </a:ext>
            </a:extLst>
          </p:cNvPr>
          <p:cNvSpPr/>
          <p:nvPr/>
        </p:nvSpPr>
        <p:spPr>
          <a:xfrm>
            <a:off x="416532" y="2356079"/>
            <a:ext cx="2520000" cy="329065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tlCol="0" anchor="t" anchorCtr="0">
            <a:noAutofit/>
          </a:bodyPr>
          <a:lstStyle/>
          <a:p>
            <a:pPr algn="ctr">
              <a:spcAft>
                <a:spcPts val="600"/>
              </a:spcAft>
            </a:pPr>
            <a:r>
              <a:rPr lang="en-US" sz="1400" b="1">
                <a:latin typeface="+mj-lt"/>
              </a:rPr>
              <a:t>Key Eligibility Criteria </a:t>
            </a:r>
            <a:endParaRPr lang="en-GB" sz="1400">
              <a:effectLst/>
              <a:latin typeface="+mj-lt"/>
            </a:endParaRPr>
          </a:p>
          <a:p>
            <a:pPr marL="171450" indent="-171450">
              <a:spcAft>
                <a:spcPts val="600"/>
              </a:spcAft>
              <a:buFont typeface="Arial" panose="020B0604020202020204" pitchFamily="34" charset="0"/>
              <a:buChar char="•"/>
            </a:pPr>
            <a:r>
              <a:rPr lang="en-GB" sz="1400">
                <a:effectLst/>
                <a:latin typeface="+mj-lt"/>
              </a:rPr>
              <a:t>Age 18 years</a:t>
            </a:r>
          </a:p>
          <a:p>
            <a:pPr marL="171450" indent="-171450">
              <a:spcAft>
                <a:spcPts val="600"/>
              </a:spcAft>
              <a:buFont typeface="Arial" panose="020B0604020202020204" pitchFamily="34" charset="0"/>
              <a:buChar char="•"/>
            </a:pPr>
            <a:r>
              <a:rPr lang="en-GB" sz="1400">
                <a:effectLst/>
                <a:latin typeface="+mj-lt"/>
              </a:rPr>
              <a:t>CLL/SLL with symptomatic disease</a:t>
            </a:r>
          </a:p>
          <a:p>
            <a:pPr marL="171450" indent="-171450">
              <a:spcAft>
                <a:spcPts val="600"/>
              </a:spcAft>
              <a:buFont typeface="Arial" panose="020B0604020202020204" pitchFamily="34" charset="0"/>
              <a:buChar char="•"/>
            </a:pPr>
            <a:r>
              <a:rPr lang="en-GB" sz="1400">
                <a:effectLst/>
                <a:latin typeface="+mj-lt"/>
              </a:rPr>
              <a:t>B-cell NHL with measurable disease</a:t>
            </a:r>
          </a:p>
          <a:p>
            <a:pPr marL="171450" indent="-171450">
              <a:spcAft>
                <a:spcPts val="600"/>
              </a:spcAft>
              <a:buFont typeface="Arial" panose="020B0604020202020204" pitchFamily="34" charset="0"/>
              <a:buChar char="•"/>
            </a:pPr>
            <a:r>
              <a:rPr lang="en-GB" sz="1400">
                <a:effectLst/>
                <a:latin typeface="+mj-lt"/>
              </a:rPr>
              <a:t>Relapsed or refractory disease after 2 prior </a:t>
            </a:r>
            <a:r>
              <a:rPr lang="en-GB" sz="1400" err="1">
                <a:effectLst/>
                <a:latin typeface="+mj-lt"/>
              </a:rPr>
              <a:t>therapies</a:t>
            </a:r>
            <a:r>
              <a:rPr lang="en-GB" sz="1400" baseline="30000" err="1">
                <a:effectLst/>
                <a:latin typeface="+mj-lt"/>
              </a:rPr>
              <a:t>c</a:t>
            </a:r>
            <a:r>
              <a:rPr lang="en-GB" sz="1400">
                <a:effectLst/>
                <a:latin typeface="+mj-lt"/>
              </a:rPr>
              <a:t> </a:t>
            </a:r>
          </a:p>
          <a:p>
            <a:pPr marL="171450" indent="-171450">
              <a:spcAft>
                <a:spcPts val="600"/>
              </a:spcAft>
              <a:buFont typeface="Arial" panose="020B0604020202020204" pitchFamily="34" charset="0"/>
              <a:buChar char="•"/>
            </a:pPr>
            <a:r>
              <a:rPr lang="en-GB" sz="1400">
                <a:effectLst/>
                <a:latin typeface="+mj-lt"/>
              </a:rPr>
              <a:t>WM with IgM level ≥2×ULN </a:t>
            </a:r>
          </a:p>
          <a:p>
            <a:pPr marL="171450" indent="-171450">
              <a:spcAft>
                <a:spcPts val="600"/>
              </a:spcAft>
              <a:buFont typeface="Arial" panose="020B0604020202020204" pitchFamily="34" charset="0"/>
              <a:buChar char="•"/>
            </a:pPr>
            <a:r>
              <a:rPr lang="en-GB" sz="1400">
                <a:effectLst/>
                <a:latin typeface="+mj-lt"/>
              </a:rPr>
              <a:t>ECOG PS 0-2</a:t>
            </a:r>
          </a:p>
        </p:txBody>
      </p:sp>
      <p:sp>
        <p:nvSpPr>
          <p:cNvPr id="7" name="Rectangle 6">
            <a:extLst>
              <a:ext uri="{FF2B5EF4-FFF2-40B4-BE49-F238E27FC236}">
                <a16:creationId xmlns:a16="http://schemas.microsoft.com/office/drawing/2014/main" id="{1A92C26A-1C41-1DF5-659E-5C211D47096C}"/>
              </a:ext>
            </a:extLst>
          </p:cNvPr>
          <p:cNvSpPr/>
          <p:nvPr/>
        </p:nvSpPr>
        <p:spPr>
          <a:xfrm>
            <a:off x="3798068" y="2596410"/>
            <a:ext cx="1872000" cy="31531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lnSpc>
                <a:spcPct val="90000"/>
              </a:lnSpc>
            </a:pPr>
            <a:r>
              <a:rPr lang="en-US" sz="1200"/>
              <a:t>CLL/SLL</a:t>
            </a:r>
          </a:p>
        </p:txBody>
      </p:sp>
      <p:sp>
        <p:nvSpPr>
          <p:cNvPr id="8" name="Rectangle 7">
            <a:extLst>
              <a:ext uri="{FF2B5EF4-FFF2-40B4-BE49-F238E27FC236}">
                <a16:creationId xmlns:a16="http://schemas.microsoft.com/office/drawing/2014/main" id="{58761BA5-1B39-08AB-E117-3F679DABB389}"/>
              </a:ext>
            </a:extLst>
          </p:cNvPr>
          <p:cNvSpPr/>
          <p:nvPr/>
        </p:nvSpPr>
        <p:spPr>
          <a:xfrm>
            <a:off x="3798068" y="3975407"/>
            <a:ext cx="1872000" cy="31531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lnSpc>
                <a:spcPct val="90000"/>
              </a:lnSpc>
            </a:pPr>
            <a:r>
              <a:rPr lang="en-US" sz="1200"/>
              <a:t>B-cell NHL </a:t>
            </a:r>
          </a:p>
        </p:txBody>
      </p:sp>
      <p:sp>
        <p:nvSpPr>
          <p:cNvPr id="9" name="TextBox 8">
            <a:extLst>
              <a:ext uri="{FF2B5EF4-FFF2-40B4-BE49-F238E27FC236}">
                <a16:creationId xmlns:a16="http://schemas.microsoft.com/office/drawing/2014/main" id="{15454397-D139-6AEF-AF4B-D59B4A7C1729}"/>
              </a:ext>
            </a:extLst>
          </p:cNvPr>
          <p:cNvSpPr txBox="1"/>
          <p:nvPr/>
        </p:nvSpPr>
        <p:spPr>
          <a:xfrm>
            <a:off x="3798068" y="3319464"/>
            <a:ext cx="1872000" cy="579972"/>
          </a:xfrm>
          <a:prstGeom prst="rect">
            <a:avLst/>
          </a:prstGeom>
          <a:solidFill>
            <a:schemeClr val="accent2">
              <a:lumMod val="75000"/>
            </a:schemeClr>
          </a:solidFill>
          <a:ln>
            <a:noFill/>
          </a:ln>
        </p:spPr>
        <p:txBody>
          <a:bodyPr wrap="square" rtlCol="0" anchor="ctr" anchorCtr="0">
            <a:noAutofit/>
          </a:bodyPr>
          <a:lstStyle/>
          <a:p>
            <a:pPr algn="ctr">
              <a:lnSpc>
                <a:spcPct val="90000"/>
              </a:lnSpc>
            </a:pPr>
            <a:r>
              <a:rPr lang="en-US" sz="1200" err="1">
                <a:solidFill>
                  <a:schemeClr val="bg1"/>
                </a:solidFill>
              </a:rPr>
              <a:t>Nemtabrutinib</a:t>
            </a:r>
            <a:r>
              <a:rPr lang="en-US" sz="1200">
                <a:solidFill>
                  <a:schemeClr val="bg1"/>
                </a:solidFill>
              </a:rPr>
              <a:t> RP2D </a:t>
            </a:r>
          </a:p>
          <a:p>
            <a:pPr algn="ctr">
              <a:lnSpc>
                <a:spcPct val="90000"/>
              </a:lnSpc>
            </a:pPr>
            <a:r>
              <a:rPr lang="en-US" sz="1200">
                <a:solidFill>
                  <a:schemeClr val="bg1"/>
                </a:solidFill>
              </a:rPr>
              <a:t>65 mg QD </a:t>
            </a:r>
          </a:p>
        </p:txBody>
      </p:sp>
      <p:sp>
        <p:nvSpPr>
          <p:cNvPr id="10" name="Rectangle 9">
            <a:extLst>
              <a:ext uri="{FF2B5EF4-FFF2-40B4-BE49-F238E27FC236}">
                <a16:creationId xmlns:a16="http://schemas.microsoft.com/office/drawing/2014/main" id="{27D33F4D-27FF-6F37-AC71-AE73318F803E}"/>
              </a:ext>
            </a:extLst>
          </p:cNvPr>
          <p:cNvSpPr/>
          <p:nvPr/>
        </p:nvSpPr>
        <p:spPr>
          <a:xfrm>
            <a:off x="6531604" y="3319463"/>
            <a:ext cx="1872000" cy="25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lnSpc>
                <a:spcPct val="90000"/>
              </a:lnSpc>
            </a:pPr>
            <a:r>
              <a:rPr lang="en-US" sz="1200"/>
              <a:t>RT</a:t>
            </a:r>
          </a:p>
        </p:txBody>
      </p:sp>
      <p:sp>
        <p:nvSpPr>
          <p:cNvPr id="11" name="Rectangle 10">
            <a:extLst>
              <a:ext uri="{FF2B5EF4-FFF2-40B4-BE49-F238E27FC236}">
                <a16:creationId xmlns:a16="http://schemas.microsoft.com/office/drawing/2014/main" id="{A6BFD94C-D628-D725-89BD-CE9953B53FFD}"/>
              </a:ext>
            </a:extLst>
          </p:cNvPr>
          <p:cNvSpPr/>
          <p:nvPr/>
        </p:nvSpPr>
        <p:spPr>
          <a:xfrm>
            <a:off x="6531604" y="3647435"/>
            <a:ext cx="1872000" cy="25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lnSpc>
                <a:spcPct val="90000"/>
              </a:lnSpc>
            </a:pPr>
            <a:r>
              <a:rPr lang="en-US" sz="1200"/>
              <a:t>FL</a:t>
            </a:r>
          </a:p>
        </p:txBody>
      </p:sp>
      <p:sp>
        <p:nvSpPr>
          <p:cNvPr id="12" name="Rectangle 11">
            <a:extLst>
              <a:ext uri="{FF2B5EF4-FFF2-40B4-BE49-F238E27FC236}">
                <a16:creationId xmlns:a16="http://schemas.microsoft.com/office/drawing/2014/main" id="{0C44DA24-A069-0487-13AA-0ADAB697B8DC}"/>
              </a:ext>
            </a:extLst>
          </p:cNvPr>
          <p:cNvSpPr/>
          <p:nvPr/>
        </p:nvSpPr>
        <p:spPr>
          <a:xfrm>
            <a:off x="6531604" y="3973044"/>
            <a:ext cx="1872000" cy="25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lnSpc>
                <a:spcPct val="90000"/>
              </a:lnSpc>
            </a:pPr>
            <a:r>
              <a:rPr lang="en-US" sz="1200"/>
              <a:t>MCL</a:t>
            </a:r>
          </a:p>
        </p:txBody>
      </p:sp>
      <p:sp>
        <p:nvSpPr>
          <p:cNvPr id="13" name="Rectangle 12">
            <a:extLst>
              <a:ext uri="{FF2B5EF4-FFF2-40B4-BE49-F238E27FC236}">
                <a16:creationId xmlns:a16="http://schemas.microsoft.com/office/drawing/2014/main" id="{8F143234-4395-4A0A-D055-AB2CF52535F2}"/>
              </a:ext>
            </a:extLst>
          </p:cNvPr>
          <p:cNvSpPr/>
          <p:nvPr/>
        </p:nvSpPr>
        <p:spPr>
          <a:xfrm>
            <a:off x="6531604" y="4303379"/>
            <a:ext cx="1872000" cy="25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lnSpc>
                <a:spcPct val="90000"/>
              </a:lnSpc>
            </a:pPr>
            <a:r>
              <a:rPr lang="en-US" sz="1200"/>
              <a:t>MZL</a:t>
            </a:r>
          </a:p>
        </p:txBody>
      </p:sp>
      <p:sp>
        <p:nvSpPr>
          <p:cNvPr id="14" name="Rectangle 13">
            <a:extLst>
              <a:ext uri="{FF2B5EF4-FFF2-40B4-BE49-F238E27FC236}">
                <a16:creationId xmlns:a16="http://schemas.microsoft.com/office/drawing/2014/main" id="{C98034CF-C044-9D8A-0DFD-019F8D904E6F}"/>
              </a:ext>
            </a:extLst>
          </p:cNvPr>
          <p:cNvSpPr/>
          <p:nvPr/>
        </p:nvSpPr>
        <p:spPr>
          <a:xfrm>
            <a:off x="6531604" y="4631351"/>
            <a:ext cx="1872000" cy="25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lnSpc>
                <a:spcPct val="90000"/>
              </a:lnSpc>
            </a:pPr>
            <a:r>
              <a:rPr lang="en-US" sz="1200"/>
              <a:t>High-grade BCL</a:t>
            </a:r>
          </a:p>
        </p:txBody>
      </p:sp>
      <p:sp>
        <p:nvSpPr>
          <p:cNvPr id="15" name="Rectangle 14">
            <a:extLst>
              <a:ext uri="{FF2B5EF4-FFF2-40B4-BE49-F238E27FC236}">
                <a16:creationId xmlns:a16="http://schemas.microsoft.com/office/drawing/2014/main" id="{1A4770AF-D487-0BC6-AE2D-E9FF51830140}"/>
              </a:ext>
            </a:extLst>
          </p:cNvPr>
          <p:cNvSpPr/>
          <p:nvPr/>
        </p:nvSpPr>
        <p:spPr>
          <a:xfrm>
            <a:off x="6531604" y="4959323"/>
            <a:ext cx="1872000" cy="25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lnSpc>
                <a:spcPct val="90000"/>
              </a:lnSpc>
            </a:pPr>
            <a:r>
              <a:rPr lang="en-US" sz="1200"/>
              <a:t>WM</a:t>
            </a:r>
          </a:p>
        </p:txBody>
      </p:sp>
      <p:sp>
        <p:nvSpPr>
          <p:cNvPr id="16" name="Rectangle 15">
            <a:extLst>
              <a:ext uri="{FF2B5EF4-FFF2-40B4-BE49-F238E27FC236}">
                <a16:creationId xmlns:a16="http://schemas.microsoft.com/office/drawing/2014/main" id="{D950BB95-2179-64E6-5D87-643CE661C61E}"/>
              </a:ext>
            </a:extLst>
          </p:cNvPr>
          <p:cNvSpPr/>
          <p:nvPr/>
        </p:nvSpPr>
        <p:spPr>
          <a:xfrm>
            <a:off x="6531604" y="5287293"/>
            <a:ext cx="1872000" cy="36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lnSpc>
                <a:spcPct val="90000"/>
              </a:lnSpc>
            </a:pPr>
            <a:r>
              <a:rPr lang="en-US" sz="1200"/>
              <a:t>R/R B-cell NHL, CLL/SLL, WM</a:t>
            </a:r>
          </a:p>
        </p:txBody>
      </p:sp>
      <p:sp>
        <p:nvSpPr>
          <p:cNvPr id="18" name="Rectangle 17">
            <a:extLst>
              <a:ext uri="{FF2B5EF4-FFF2-40B4-BE49-F238E27FC236}">
                <a16:creationId xmlns:a16="http://schemas.microsoft.com/office/drawing/2014/main" id="{3064E99A-1324-6AFE-3B66-3DE9D542B735}"/>
              </a:ext>
            </a:extLst>
          </p:cNvPr>
          <p:cNvSpPr/>
          <p:nvPr/>
        </p:nvSpPr>
        <p:spPr>
          <a:xfrm>
            <a:off x="9265141" y="3486071"/>
            <a:ext cx="2520000" cy="216066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bIns="108000" rtlCol="0" anchor="t" anchorCtr="0">
            <a:noAutofit/>
          </a:bodyPr>
          <a:lstStyle/>
          <a:p>
            <a:pPr>
              <a:spcAft>
                <a:spcPts val="600"/>
              </a:spcAft>
            </a:pPr>
            <a:r>
              <a:rPr lang="en-US" sz="1400" b="1">
                <a:solidFill>
                  <a:schemeClr val="tx1"/>
                </a:solidFill>
                <a:latin typeface="+mj-lt"/>
              </a:rPr>
              <a:t>Endpoints</a:t>
            </a:r>
            <a:r>
              <a:rPr lang="en-US" sz="1400">
                <a:solidFill>
                  <a:schemeClr val="tx1"/>
                </a:solidFill>
                <a:latin typeface="+mj-lt"/>
              </a:rPr>
              <a:t> </a:t>
            </a:r>
          </a:p>
          <a:p>
            <a:pPr marL="285750" indent="-285750">
              <a:spcAft>
                <a:spcPts val="600"/>
              </a:spcAft>
              <a:buClr>
                <a:schemeClr val="accent2"/>
              </a:buClr>
              <a:buFont typeface="Arial" panose="020B0604020202020204" pitchFamily="34" charset="0"/>
              <a:buChar char="•"/>
            </a:pPr>
            <a:r>
              <a:rPr lang="en-US" sz="1400">
                <a:solidFill>
                  <a:schemeClr val="tx1"/>
                </a:solidFill>
                <a:latin typeface="+mj-lt"/>
              </a:rPr>
              <a:t>Primary: ORR per </a:t>
            </a:r>
            <a:r>
              <a:rPr lang="en-US" sz="1400" err="1">
                <a:solidFill>
                  <a:schemeClr val="tx1"/>
                </a:solidFill>
                <a:latin typeface="+mj-lt"/>
              </a:rPr>
              <a:t>iwCLL</a:t>
            </a:r>
            <a:r>
              <a:rPr lang="en-US" sz="1400">
                <a:solidFill>
                  <a:schemeClr val="tx1"/>
                </a:solidFill>
                <a:latin typeface="+mj-lt"/>
              </a:rPr>
              <a:t> criteria</a:t>
            </a:r>
            <a:r>
              <a:rPr lang="en-US" sz="1400" baseline="30000">
                <a:solidFill>
                  <a:schemeClr val="tx1"/>
                </a:solidFill>
                <a:latin typeface="+mj-lt"/>
              </a:rPr>
              <a:t>1</a:t>
            </a:r>
            <a:r>
              <a:rPr lang="en-US" sz="1400">
                <a:solidFill>
                  <a:schemeClr val="tx1"/>
                </a:solidFill>
                <a:latin typeface="+mj-lt"/>
              </a:rPr>
              <a:t> in patients with CLL/SLL</a:t>
            </a:r>
          </a:p>
          <a:p>
            <a:pPr marL="285750" indent="-285750">
              <a:spcAft>
                <a:spcPts val="600"/>
              </a:spcAft>
              <a:buClr>
                <a:schemeClr val="accent2"/>
              </a:buClr>
              <a:buFont typeface="Arial" panose="020B0604020202020204" pitchFamily="34" charset="0"/>
              <a:buChar char="•"/>
            </a:pPr>
            <a:r>
              <a:rPr lang="en-US" sz="1400">
                <a:solidFill>
                  <a:schemeClr val="tx1"/>
                </a:solidFill>
                <a:latin typeface="+mj-lt"/>
              </a:rPr>
              <a:t>Secondary: </a:t>
            </a:r>
            <a:r>
              <a:rPr lang="en-US" sz="1400" err="1">
                <a:solidFill>
                  <a:schemeClr val="tx1"/>
                </a:solidFill>
                <a:latin typeface="+mj-lt"/>
              </a:rPr>
              <a:t>DoR</a:t>
            </a:r>
            <a:r>
              <a:rPr lang="en-US" sz="1400">
                <a:solidFill>
                  <a:schemeClr val="tx1"/>
                </a:solidFill>
                <a:latin typeface="+mj-lt"/>
              </a:rPr>
              <a:t>, safety, and tolerability</a:t>
            </a:r>
          </a:p>
          <a:p>
            <a:pPr marL="285750" indent="-285750">
              <a:spcAft>
                <a:spcPts val="600"/>
              </a:spcAft>
              <a:buClr>
                <a:schemeClr val="accent2"/>
              </a:buClr>
              <a:buFont typeface="Arial" panose="020B0604020202020204" pitchFamily="34" charset="0"/>
              <a:buChar char="•"/>
            </a:pPr>
            <a:r>
              <a:rPr lang="en-US" sz="1400">
                <a:solidFill>
                  <a:schemeClr val="tx1"/>
                </a:solidFill>
                <a:latin typeface="+mj-lt"/>
              </a:rPr>
              <a:t>Exploratory: PFS</a:t>
            </a:r>
          </a:p>
        </p:txBody>
      </p:sp>
      <p:sp>
        <p:nvSpPr>
          <p:cNvPr id="19" name="Rectangle 18">
            <a:extLst>
              <a:ext uri="{FF2B5EF4-FFF2-40B4-BE49-F238E27FC236}">
                <a16:creationId xmlns:a16="http://schemas.microsoft.com/office/drawing/2014/main" id="{EDAB6FDD-B3BD-AEDB-624A-7BAD16F961A9}"/>
              </a:ext>
            </a:extLst>
          </p:cNvPr>
          <p:cNvSpPr/>
          <p:nvPr/>
        </p:nvSpPr>
        <p:spPr>
          <a:xfrm>
            <a:off x="9265141" y="2356079"/>
            <a:ext cx="2520000" cy="87394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Until unacceptable toxicity, progression, withdrawal  </a:t>
            </a:r>
          </a:p>
        </p:txBody>
      </p:sp>
      <p:sp>
        <p:nvSpPr>
          <p:cNvPr id="20" name="Rectangle 19">
            <a:extLst>
              <a:ext uri="{FF2B5EF4-FFF2-40B4-BE49-F238E27FC236}">
                <a16:creationId xmlns:a16="http://schemas.microsoft.com/office/drawing/2014/main" id="{5A7FC9C8-62D1-517F-20DA-1100137C71CB}"/>
              </a:ext>
            </a:extLst>
          </p:cNvPr>
          <p:cNvSpPr/>
          <p:nvPr/>
        </p:nvSpPr>
        <p:spPr>
          <a:xfrm>
            <a:off x="6531604" y="2356079"/>
            <a:ext cx="1872000" cy="36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lnSpc>
                <a:spcPct val="90000"/>
              </a:lnSpc>
            </a:pPr>
            <a:r>
              <a:rPr lang="en-US" sz="1200"/>
              <a:t>R/R CLL/SLL, C481S mutation (cohort A)</a:t>
            </a:r>
            <a:r>
              <a:rPr lang="en-US" sz="1200" baseline="30000"/>
              <a:t>a</a:t>
            </a:r>
          </a:p>
        </p:txBody>
      </p:sp>
      <p:sp>
        <p:nvSpPr>
          <p:cNvPr id="21" name="Rectangle 20">
            <a:extLst>
              <a:ext uri="{FF2B5EF4-FFF2-40B4-BE49-F238E27FC236}">
                <a16:creationId xmlns:a16="http://schemas.microsoft.com/office/drawing/2014/main" id="{F41546A6-C79D-FADA-8989-1CEC562E589B}"/>
              </a:ext>
            </a:extLst>
          </p:cNvPr>
          <p:cNvSpPr/>
          <p:nvPr/>
        </p:nvSpPr>
        <p:spPr>
          <a:xfrm>
            <a:off x="6531604" y="2792051"/>
            <a:ext cx="1872000" cy="36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lnSpc>
                <a:spcPct val="90000"/>
              </a:lnSpc>
            </a:pPr>
            <a:r>
              <a:rPr lang="en-US" sz="1200"/>
              <a:t>R/R CLL/SLL, no C481S mutation (cohort B)</a:t>
            </a:r>
            <a:r>
              <a:rPr lang="en-US" sz="1200" baseline="30000"/>
              <a:t>b</a:t>
            </a:r>
          </a:p>
        </p:txBody>
      </p:sp>
      <p:cxnSp>
        <p:nvCxnSpPr>
          <p:cNvPr id="23" name="Elbow Connector 22">
            <a:extLst>
              <a:ext uri="{FF2B5EF4-FFF2-40B4-BE49-F238E27FC236}">
                <a16:creationId xmlns:a16="http://schemas.microsoft.com/office/drawing/2014/main" id="{10C72B18-D847-49C7-7508-0AF06A80EBE7}"/>
              </a:ext>
            </a:extLst>
          </p:cNvPr>
          <p:cNvCxnSpPr>
            <a:cxnSpLocks/>
            <a:stCxn id="6" idx="3"/>
            <a:endCxn id="7" idx="1"/>
          </p:cNvCxnSpPr>
          <p:nvPr/>
        </p:nvCxnSpPr>
        <p:spPr>
          <a:xfrm flipV="1">
            <a:off x="2936532" y="2754065"/>
            <a:ext cx="861536" cy="1247344"/>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B3C910C2-F12F-66C4-4BE3-E91065697B8C}"/>
              </a:ext>
            </a:extLst>
          </p:cNvPr>
          <p:cNvCxnSpPr>
            <a:cxnSpLocks/>
            <a:stCxn id="6" idx="3"/>
            <a:endCxn id="8" idx="1"/>
          </p:cNvCxnSpPr>
          <p:nvPr/>
        </p:nvCxnSpPr>
        <p:spPr>
          <a:xfrm>
            <a:off x="2936532" y="4001409"/>
            <a:ext cx="861536" cy="131653"/>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F369248-476F-4AE7-45B5-4995692FB460}"/>
              </a:ext>
            </a:extLst>
          </p:cNvPr>
          <p:cNvSpPr txBox="1"/>
          <p:nvPr/>
        </p:nvSpPr>
        <p:spPr>
          <a:xfrm>
            <a:off x="6593166" y="1925122"/>
            <a:ext cx="1748876" cy="424732"/>
          </a:xfrm>
          <a:prstGeom prst="rect">
            <a:avLst/>
          </a:prstGeom>
          <a:noFill/>
        </p:spPr>
        <p:txBody>
          <a:bodyPr wrap="none" lIns="0" rIns="0" rtlCol="0">
            <a:spAutoFit/>
          </a:bodyPr>
          <a:lstStyle/>
          <a:p>
            <a:pPr algn="ctr">
              <a:lnSpc>
                <a:spcPct val="90000"/>
              </a:lnSpc>
            </a:pPr>
            <a:r>
              <a:rPr lang="en-US" sz="1200" b="1"/>
              <a:t>Expansion cohort </a:t>
            </a:r>
          </a:p>
          <a:p>
            <a:pPr algn="ctr">
              <a:lnSpc>
                <a:spcPct val="90000"/>
              </a:lnSpc>
            </a:pPr>
            <a:r>
              <a:rPr lang="en-US" sz="1200"/>
              <a:t>10-25 patients per cohort </a:t>
            </a:r>
          </a:p>
        </p:txBody>
      </p:sp>
      <p:cxnSp>
        <p:nvCxnSpPr>
          <p:cNvPr id="31" name="Elbow Connector 30">
            <a:extLst>
              <a:ext uri="{FF2B5EF4-FFF2-40B4-BE49-F238E27FC236}">
                <a16:creationId xmlns:a16="http://schemas.microsoft.com/office/drawing/2014/main" id="{DC0DC2C5-F914-4886-435B-C1B004421CFD}"/>
              </a:ext>
            </a:extLst>
          </p:cNvPr>
          <p:cNvCxnSpPr>
            <a:cxnSpLocks/>
            <a:stCxn id="8" idx="3"/>
            <a:endCxn id="10" idx="1"/>
          </p:cNvCxnSpPr>
          <p:nvPr/>
        </p:nvCxnSpPr>
        <p:spPr>
          <a:xfrm flipV="1">
            <a:off x="5670068" y="3445463"/>
            <a:ext cx="861536" cy="687599"/>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CF4A7C89-2EA7-E166-456D-AAE5418F510E}"/>
              </a:ext>
            </a:extLst>
          </p:cNvPr>
          <p:cNvCxnSpPr>
            <a:cxnSpLocks/>
            <a:stCxn id="16" idx="3"/>
            <a:endCxn id="20" idx="3"/>
          </p:cNvCxnSpPr>
          <p:nvPr/>
        </p:nvCxnSpPr>
        <p:spPr>
          <a:xfrm flipV="1">
            <a:off x="8403604" y="2536079"/>
            <a:ext cx="12700" cy="2931214"/>
          </a:xfrm>
          <a:prstGeom prst="bentConnector3">
            <a:avLst>
              <a:gd name="adj1" fmla="val 3669228"/>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itel 23">
            <a:extLst>
              <a:ext uri="{FF2B5EF4-FFF2-40B4-BE49-F238E27FC236}">
                <a16:creationId xmlns:a16="http://schemas.microsoft.com/office/drawing/2014/main" id="{434EF78B-E951-583A-8718-85ECE322BB2D}"/>
              </a:ext>
            </a:extLst>
          </p:cNvPr>
          <p:cNvSpPr>
            <a:spLocks noGrp="1"/>
          </p:cNvSpPr>
          <p:nvPr>
            <p:ph type="title"/>
          </p:nvPr>
        </p:nvSpPr>
        <p:spPr/>
        <p:txBody>
          <a:bodyPr/>
          <a:lstStyle/>
          <a:p>
            <a:r>
              <a:rPr lang="en-GB"/>
              <a:t>BELLWAVE-001: Study design </a:t>
            </a:r>
          </a:p>
        </p:txBody>
      </p:sp>
      <p:sp>
        <p:nvSpPr>
          <p:cNvPr id="26" name="Textplatzhalter 25">
            <a:extLst>
              <a:ext uri="{FF2B5EF4-FFF2-40B4-BE49-F238E27FC236}">
                <a16:creationId xmlns:a16="http://schemas.microsoft.com/office/drawing/2014/main" id="{9E5C2881-8550-AD6F-32DA-923F3A20EFB4}"/>
              </a:ext>
            </a:extLst>
          </p:cNvPr>
          <p:cNvSpPr>
            <a:spLocks noGrp="1"/>
          </p:cNvSpPr>
          <p:nvPr>
            <p:ph type="body" sz="quarter" idx="12"/>
          </p:nvPr>
        </p:nvSpPr>
        <p:spPr/>
        <p:txBody>
          <a:bodyPr/>
          <a:lstStyle/>
          <a:p>
            <a:r>
              <a:rPr lang="en-GB"/>
              <a:t>A Phase 1/2 open-label dose-expansion study of the efficacy and safety of </a:t>
            </a:r>
            <a:r>
              <a:rPr lang="en-GB" err="1"/>
              <a:t>nemtabrutinib</a:t>
            </a:r>
            <a:r>
              <a:rPr lang="en-GB"/>
              <a:t> for the treatment of B-cell malignancies </a:t>
            </a:r>
          </a:p>
        </p:txBody>
      </p:sp>
      <p:cxnSp>
        <p:nvCxnSpPr>
          <p:cNvPr id="79" name="Gerade Verbindung 78">
            <a:extLst>
              <a:ext uri="{FF2B5EF4-FFF2-40B4-BE49-F238E27FC236}">
                <a16:creationId xmlns:a16="http://schemas.microsoft.com/office/drawing/2014/main" id="{F79D9D5F-7A03-A55E-F90D-91F66019488A}"/>
              </a:ext>
            </a:extLst>
          </p:cNvPr>
          <p:cNvCxnSpPr>
            <a:cxnSpLocks/>
          </p:cNvCxnSpPr>
          <p:nvPr/>
        </p:nvCxnSpPr>
        <p:spPr>
          <a:xfrm>
            <a:off x="8872588" y="2793050"/>
            <a:ext cx="3925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Elbow Connector 22">
            <a:extLst>
              <a:ext uri="{FF2B5EF4-FFF2-40B4-BE49-F238E27FC236}">
                <a16:creationId xmlns:a16="http://schemas.microsoft.com/office/drawing/2014/main" id="{3EA4A84B-7F03-7C62-A65D-5F8A9A2A344E}"/>
              </a:ext>
            </a:extLst>
          </p:cNvPr>
          <p:cNvCxnSpPr>
            <a:cxnSpLocks/>
            <a:stCxn id="7" idx="3"/>
            <a:endCxn id="21" idx="1"/>
          </p:cNvCxnSpPr>
          <p:nvPr/>
        </p:nvCxnSpPr>
        <p:spPr>
          <a:xfrm>
            <a:off x="5670068" y="2754065"/>
            <a:ext cx="861536" cy="21798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22">
            <a:extLst>
              <a:ext uri="{FF2B5EF4-FFF2-40B4-BE49-F238E27FC236}">
                <a16:creationId xmlns:a16="http://schemas.microsoft.com/office/drawing/2014/main" id="{E6C183AC-D0F5-379E-025A-C1EDA12FECD8}"/>
              </a:ext>
            </a:extLst>
          </p:cNvPr>
          <p:cNvCxnSpPr>
            <a:cxnSpLocks/>
            <a:stCxn id="7" idx="3"/>
            <a:endCxn id="20" idx="1"/>
          </p:cNvCxnSpPr>
          <p:nvPr/>
        </p:nvCxnSpPr>
        <p:spPr>
          <a:xfrm flipV="1">
            <a:off x="5670068" y="2536079"/>
            <a:ext cx="861536" cy="21798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Elbow Connector 30">
            <a:extLst>
              <a:ext uri="{FF2B5EF4-FFF2-40B4-BE49-F238E27FC236}">
                <a16:creationId xmlns:a16="http://schemas.microsoft.com/office/drawing/2014/main" id="{36D44DB6-C20A-1A51-056F-CE26BC0869B4}"/>
              </a:ext>
            </a:extLst>
          </p:cNvPr>
          <p:cNvCxnSpPr>
            <a:cxnSpLocks/>
            <a:stCxn id="8" idx="3"/>
            <a:endCxn id="15" idx="1"/>
          </p:cNvCxnSpPr>
          <p:nvPr/>
        </p:nvCxnSpPr>
        <p:spPr>
          <a:xfrm>
            <a:off x="5670068" y="4133062"/>
            <a:ext cx="861536" cy="95226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0179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2AD63D-C998-9D00-683D-93D1D6E1C991}"/>
              </a:ext>
            </a:extLst>
          </p:cNvPr>
          <p:cNvSpPr>
            <a:spLocks noGrp="1"/>
          </p:cNvSpPr>
          <p:nvPr>
            <p:ph type="title"/>
          </p:nvPr>
        </p:nvSpPr>
        <p:spPr/>
        <p:txBody>
          <a:bodyPr/>
          <a:lstStyle/>
          <a:p>
            <a:r>
              <a:rPr lang="en-US"/>
              <a:t>ORR and BOR in patients with CLL</a:t>
            </a:r>
          </a:p>
        </p:txBody>
      </p:sp>
      <p:sp>
        <p:nvSpPr>
          <p:cNvPr id="4" name="Footer Placeholder 3">
            <a:extLst>
              <a:ext uri="{FF2B5EF4-FFF2-40B4-BE49-F238E27FC236}">
                <a16:creationId xmlns:a16="http://schemas.microsoft.com/office/drawing/2014/main" id="{9A5E549A-44E3-4D1F-BC78-2633DB1A7045}"/>
              </a:ext>
            </a:extLst>
          </p:cNvPr>
          <p:cNvSpPr>
            <a:spLocks noGrp="1"/>
          </p:cNvSpPr>
          <p:nvPr>
            <p:ph type="ftr" sz="quarter" idx="10"/>
          </p:nvPr>
        </p:nvSpPr>
        <p:spPr>
          <a:xfrm>
            <a:off x="407989" y="6121400"/>
            <a:ext cx="8532812" cy="547688"/>
          </a:xfrm>
        </p:spPr>
        <p:txBody>
          <a:bodyPr/>
          <a:lstStyle/>
          <a:p>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Including patients with CR, PR, and PR-L.</a:t>
            </a:r>
          </a:p>
          <a:p>
            <a:r>
              <a:rPr lang="en-US" b="1">
                <a:solidFill>
                  <a:srgbClr val="4E4F4E"/>
                </a:solidFill>
                <a:cs typeface="Arial" panose="020B0604020202020204" pitchFamily="34" charset="0"/>
              </a:rPr>
              <a:t>BCL2</a:t>
            </a:r>
            <a:r>
              <a:rPr lang="en-US">
                <a:solidFill>
                  <a:srgbClr val="4E4F4E"/>
                </a:solidFill>
                <a:cs typeface="Arial" panose="020B0604020202020204" pitchFamily="34" charset="0"/>
              </a:rPr>
              <a:t>, B-cell lymphoma 2; </a:t>
            </a:r>
            <a:r>
              <a:rPr lang="en-US" b="1">
                <a:solidFill>
                  <a:srgbClr val="4E4F4E"/>
                </a:solidFill>
                <a:cs typeface="Arial" panose="020B0604020202020204" pitchFamily="34" charset="0"/>
              </a:rPr>
              <a:t>BOR</a:t>
            </a:r>
            <a:r>
              <a:rPr lang="en-US">
                <a:solidFill>
                  <a:srgbClr val="4E4F4E"/>
                </a:solidFill>
                <a:cs typeface="Arial" panose="020B0604020202020204" pitchFamily="34" charset="0"/>
              </a:rPr>
              <a:t>, best overall response; </a:t>
            </a:r>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CLL, </a:t>
            </a:r>
            <a:r>
              <a:rPr lang="en-US">
                <a:solidFill>
                  <a:srgbClr val="4E4F4E"/>
                </a:solidFill>
                <a:cs typeface="Arial" panose="020B0604020202020204" pitchFamily="34" charset="0"/>
              </a:rPr>
              <a:t>chronic lymphocytic leukemia; </a:t>
            </a:r>
            <a:r>
              <a:rPr lang="en-US" b="1">
                <a:solidFill>
                  <a:srgbClr val="4E4F4E"/>
                </a:solidFill>
                <a:cs typeface="Arial" panose="020B0604020202020204" pitchFamily="34" charset="0"/>
              </a:rPr>
              <a:t>CR</a:t>
            </a:r>
            <a:r>
              <a:rPr lang="en-US">
                <a:solidFill>
                  <a:srgbClr val="4E4F4E"/>
                </a:solidFill>
                <a:cs typeface="Arial" panose="020B0604020202020204" pitchFamily="34" charset="0"/>
              </a:rPr>
              <a:t>, complete response; </a:t>
            </a:r>
            <a:r>
              <a:rPr lang="en-US" b="1">
                <a:solidFill>
                  <a:srgbClr val="4E4F4E"/>
                </a:solidFill>
                <a:cs typeface="Arial" panose="020B0604020202020204" pitchFamily="34" charset="0"/>
              </a:rPr>
              <a:t>IGHV</a:t>
            </a:r>
            <a:r>
              <a:rPr lang="en-US">
                <a:solidFill>
                  <a:srgbClr val="4E4F4E"/>
                </a:solidFill>
                <a:cs typeface="Arial" panose="020B0604020202020204" pitchFamily="34" charset="0"/>
              </a:rPr>
              <a:t>, immunoglobulin heavy chain variable genes; </a:t>
            </a:r>
            <a:r>
              <a:rPr lang="en-US" b="1">
                <a:solidFill>
                  <a:srgbClr val="4E4F4E"/>
                </a:solidFill>
                <a:cs typeface="Arial" panose="020B0604020202020204" pitchFamily="34" charset="0"/>
              </a:rPr>
              <a:t>ORR</a:t>
            </a:r>
            <a:r>
              <a:rPr lang="en-US">
                <a:solidFill>
                  <a:srgbClr val="4E4F4E"/>
                </a:solidFill>
                <a:cs typeface="Arial" panose="020B0604020202020204" pitchFamily="34" charset="0"/>
              </a:rPr>
              <a:t>, overall response rate; </a:t>
            </a:r>
            <a:r>
              <a:rPr lang="en-US" b="1">
                <a:solidFill>
                  <a:srgbClr val="4E4F4E"/>
                </a:solidFill>
                <a:cs typeface="Arial" panose="020B0604020202020204" pitchFamily="34" charset="0"/>
              </a:rPr>
              <a:t>NA</a:t>
            </a:r>
            <a:r>
              <a:rPr lang="en-US">
                <a:solidFill>
                  <a:srgbClr val="4E4F4E"/>
                </a:solidFill>
                <a:cs typeface="Arial" panose="020B0604020202020204" pitchFamily="34" charset="0"/>
              </a:rPr>
              <a:t>, no assessment; </a:t>
            </a:r>
            <a:r>
              <a:rPr lang="en-US" b="1">
                <a:solidFill>
                  <a:srgbClr val="4E4F4E"/>
                </a:solidFill>
                <a:cs typeface="Arial" panose="020B0604020202020204" pitchFamily="34" charset="0"/>
              </a:rPr>
              <a:t>ORR, </a:t>
            </a:r>
            <a:r>
              <a:rPr lang="en-US">
                <a:solidFill>
                  <a:srgbClr val="4E4F4E"/>
                </a:solidFill>
                <a:cs typeface="Arial" panose="020B0604020202020204" pitchFamily="34" charset="0"/>
              </a:rPr>
              <a:t>objective response rate; </a:t>
            </a:r>
            <a:r>
              <a:rPr lang="en-US" b="1">
                <a:solidFill>
                  <a:srgbClr val="4E4F4E"/>
                </a:solidFill>
                <a:cs typeface="Arial" panose="020B0604020202020204" pitchFamily="34" charset="0"/>
              </a:rPr>
              <a:t>PD, </a:t>
            </a:r>
            <a:r>
              <a:rPr lang="en-US">
                <a:solidFill>
                  <a:srgbClr val="4E4F4E"/>
                </a:solidFill>
                <a:cs typeface="Arial" panose="020B0604020202020204" pitchFamily="34" charset="0"/>
              </a:rPr>
              <a:t>progressive disease; </a:t>
            </a:r>
            <a:r>
              <a:rPr lang="en-US" b="1">
                <a:solidFill>
                  <a:srgbClr val="4E4F4E"/>
                </a:solidFill>
                <a:cs typeface="Arial" panose="020B0604020202020204" pitchFamily="34" charset="0"/>
              </a:rPr>
              <a:t>PR</a:t>
            </a:r>
            <a:r>
              <a:rPr lang="en-US">
                <a:solidFill>
                  <a:srgbClr val="4E4F4E"/>
                </a:solidFill>
                <a:cs typeface="Arial" panose="020B0604020202020204" pitchFamily="34" charset="0"/>
              </a:rPr>
              <a:t>, partial response; </a:t>
            </a:r>
            <a:r>
              <a:rPr lang="en-US" b="1">
                <a:solidFill>
                  <a:srgbClr val="4E4F4E"/>
                </a:solidFill>
                <a:cs typeface="Arial" panose="020B0604020202020204" pitchFamily="34" charset="0"/>
              </a:rPr>
              <a:t>PR-L</a:t>
            </a:r>
            <a:r>
              <a:rPr lang="en-US">
                <a:solidFill>
                  <a:srgbClr val="4E4F4E"/>
                </a:solidFill>
                <a:cs typeface="Arial" panose="020B0604020202020204" pitchFamily="34" charset="0"/>
              </a:rPr>
              <a:t>, partial response with residual lymphocytosis; </a:t>
            </a:r>
            <a:r>
              <a:rPr lang="en-US" b="1">
                <a:solidFill>
                  <a:srgbClr val="4E4F4E"/>
                </a:solidFill>
                <a:cs typeface="Arial" panose="020B0604020202020204" pitchFamily="34" charset="0"/>
              </a:rPr>
              <a:t>SD</a:t>
            </a:r>
            <a:r>
              <a:rPr lang="en-US">
                <a:solidFill>
                  <a:srgbClr val="4E4F4E"/>
                </a:solidFill>
                <a:cs typeface="Arial" panose="020B0604020202020204" pitchFamily="34" charset="0"/>
              </a:rPr>
              <a:t>, stable disease; </a:t>
            </a:r>
            <a:r>
              <a:rPr lang="en-US" b="1">
                <a:solidFill>
                  <a:srgbClr val="4E4F4E"/>
                </a:solidFill>
                <a:cs typeface="Arial" panose="020B0604020202020204" pitchFamily="34" charset="0"/>
              </a:rPr>
              <a:t>SLL; </a:t>
            </a:r>
            <a:r>
              <a:rPr lang="en-US">
                <a:solidFill>
                  <a:srgbClr val="4E4F4E"/>
                </a:solidFill>
                <a:cs typeface="Arial" panose="020B0604020202020204" pitchFamily="34" charset="0"/>
              </a:rPr>
              <a:t>small lymphocytic lymphoma.</a:t>
            </a:r>
          </a:p>
          <a:p>
            <a:r>
              <a:rPr lang="en-US" b="1" err="1">
                <a:solidFill>
                  <a:srgbClr val="4E4F4E"/>
                </a:solidFill>
                <a:cs typeface="Arial" panose="020B0604020202020204" pitchFamily="34" charset="0"/>
              </a:rPr>
              <a:t>Woyach</a:t>
            </a:r>
            <a:r>
              <a:rPr lang="en-US" b="1">
                <a:solidFill>
                  <a:srgbClr val="4E4F4E"/>
                </a:solidFill>
                <a:cs typeface="Arial" panose="020B0604020202020204" pitchFamily="34" charset="0"/>
              </a:rPr>
              <a:t> J, et al. Abstract P628 presented at EHA2023.</a:t>
            </a:r>
            <a:endParaRPr lang="en-GB"/>
          </a:p>
        </p:txBody>
      </p:sp>
      <p:graphicFrame>
        <p:nvGraphicFramePr>
          <p:cNvPr id="5" name="Table 5">
            <a:extLst>
              <a:ext uri="{FF2B5EF4-FFF2-40B4-BE49-F238E27FC236}">
                <a16:creationId xmlns:a16="http://schemas.microsoft.com/office/drawing/2014/main" id="{D3578A68-B991-08BE-BCA5-1943E005F59D}"/>
              </a:ext>
            </a:extLst>
          </p:cNvPr>
          <p:cNvGraphicFramePr>
            <a:graphicFrameLocks noGrp="1"/>
          </p:cNvGraphicFramePr>
          <p:nvPr>
            <p:extLst>
              <p:ext uri="{D42A27DB-BD31-4B8C-83A1-F6EECF244321}">
                <p14:modId xmlns:p14="http://schemas.microsoft.com/office/powerpoint/2010/main" val="3825459025"/>
              </p:ext>
            </p:extLst>
          </p:nvPr>
        </p:nvGraphicFramePr>
        <p:xfrm>
          <a:off x="407989" y="1676088"/>
          <a:ext cx="11367480" cy="3856320"/>
        </p:xfrm>
        <a:graphic>
          <a:graphicData uri="http://schemas.openxmlformats.org/drawingml/2006/table">
            <a:tbl>
              <a:tblPr firstRow="1" bandRow="1">
                <a:tableStyleId>{5C22544A-7EE6-4342-B048-85BDC9FD1C3A}</a:tableStyleId>
              </a:tblPr>
              <a:tblGrid>
                <a:gridCol w="1420935">
                  <a:extLst>
                    <a:ext uri="{9D8B030D-6E8A-4147-A177-3AD203B41FA5}">
                      <a16:colId xmlns:a16="http://schemas.microsoft.com/office/drawing/2014/main" val="3096728584"/>
                    </a:ext>
                  </a:extLst>
                </a:gridCol>
                <a:gridCol w="1420935">
                  <a:extLst>
                    <a:ext uri="{9D8B030D-6E8A-4147-A177-3AD203B41FA5}">
                      <a16:colId xmlns:a16="http://schemas.microsoft.com/office/drawing/2014/main" val="3578380912"/>
                    </a:ext>
                  </a:extLst>
                </a:gridCol>
                <a:gridCol w="1420935">
                  <a:extLst>
                    <a:ext uri="{9D8B030D-6E8A-4147-A177-3AD203B41FA5}">
                      <a16:colId xmlns:a16="http://schemas.microsoft.com/office/drawing/2014/main" val="1746224637"/>
                    </a:ext>
                  </a:extLst>
                </a:gridCol>
                <a:gridCol w="1420935">
                  <a:extLst>
                    <a:ext uri="{9D8B030D-6E8A-4147-A177-3AD203B41FA5}">
                      <a16:colId xmlns:a16="http://schemas.microsoft.com/office/drawing/2014/main" val="3068559022"/>
                    </a:ext>
                  </a:extLst>
                </a:gridCol>
                <a:gridCol w="1420935">
                  <a:extLst>
                    <a:ext uri="{9D8B030D-6E8A-4147-A177-3AD203B41FA5}">
                      <a16:colId xmlns:a16="http://schemas.microsoft.com/office/drawing/2014/main" val="3057444973"/>
                    </a:ext>
                  </a:extLst>
                </a:gridCol>
                <a:gridCol w="1420935">
                  <a:extLst>
                    <a:ext uri="{9D8B030D-6E8A-4147-A177-3AD203B41FA5}">
                      <a16:colId xmlns:a16="http://schemas.microsoft.com/office/drawing/2014/main" val="1233438799"/>
                    </a:ext>
                  </a:extLst>
                </a:gridCol>
                <a:gridCol w="1420935">
                  <a:extLst>
                    <a:ext uri="{9D8B030D-6E8A-4147-A177-3AD203B41FA5}">
                      <a16:colId xmlns:a16="http://schemas.microsoft.com/office/drawing/2014/main" val="1558384798"/>
                    </a:ext>
                  </a:extLst>
                </a:gridCol>
                <a:gridCol w="1420935">
                  <a:extLst>
                    <a:ext uri="{9D8B030D-6E8A-4147-A177-3AD203B41FA5}">
                      <a16:colId xmlns:a16="http://schemas.microsoft.com/office/drawing/2014/main" val="3002554542"/>
                    </a:ext>
                  </a:extLst>
                </a:gridCol>
              </a:tblGrid>
              <a:tr h="0">
                <a:tc>
                  <a:txBody>
                    <a:bodyPr/>
                    <a:lstStyle/>
                    <a:p>
                      <a:endParaRPr lang="en-US" sz="1400" b="1">
                        <a:solidFill>
                          <a:schemeClr val="bg1"/>
                        </a:solidFill>
                        <a:latin typeface="+mn-lt"/>
                      </a:endParaRPr>
                    </a:p>
                  </a:txBody>
                  <a:tcPr marL="144000" marR="0" marT="72000" marB="72000" anchor="ctr"/>
                </a:tc>
                <a:tc>
                  <a:txBody>
                    <a:bodyPr/>
                    <a:lstStyle/>
                    <a:p>
                      <a:pPr algn="ctr" fontAlgn="b"/>
                      <a:r>
                        <a:rPr lang="en-GB" sz="1400" b="1" i="0" u="none" strike="noStrike">
                          <a:solidFill>
                            <a:schemeClr val="bg1"/>
                          </a:solidFill>
                          <a:effectLst/>
                          <a:latin typeface="+mn-lt"/>
                        </a:rPr>
                        <a:t>CLL/SLL</a:t>
                      </a:r>
                    </a:p>
                    <a:p>
                      <a:pPr algn="ctr" fontAlgn="b"/>
                      <a:r>
                        <a:rPr lang="en-GB" sz="1400" b="1" i="0" u="none" strike="noStrike">
                          <a:solidFill>
                            <a:schemeClr val="bg1"/>
                          </a:solidFill>
                          <a:effectLst/>
                          <a:latin typeface="+mn-lt"/>
                        </a:rPr>
                        <a:t> n=57</a:t>
                      </a:r>
                    </a:p>
                  </a:txBody>
                  <a:tcPr marL="9525" marR="9525" marT="72000" marB="72000" anchor="ctr"/>
                </a:tc>
                <a:tc>
                  <a:txBody>
                    <a:bodyPr/>
                    <a:lstStyle/>
                    <a:p>
                      <a:pPr algn="ctr" fontAlgn="b"/>
                      <a:r>
                        <a:rPr lang="en-GB" sz="1400" b="1" i="0" u="none" strike="noStrike">
                          <a:solidFill>
                            <a:schemeClr val="bg1"/>
                          </a:solidFill>
                          <a:effectLst/>
                          <a:latin typeface="+mn-lt"/>
                        </a:rPr>
                        <a:t>Cohort A </a:t>
                      </a:r>
                    </a:p>
                    <a:p>
                      <a:pPr algn="ctr" fontAlgn="b"/>
                      <a:r>
                        <a:rPr lang="en-GB" sz="1400" b="1" i="0" u="none" strike="noStrike">
                          <a:solidFill>
                            <a:schemeClr val="bg1"/>
                          </a:solidFill>
                          <a:effectLst/>
                          <a:latin typeface="+mn-lt"/>
                        </a:rPr>
                        <a:t>n=25</a:t>
                      </a:r>
                    </a:p>
                  </a:txBody>
                  <a:tcPr marL="9525" marR="9525" marT="72000" marB="72000" anchor="ctr"/>
                </a:tc>
                <a:tc>
                  <a:txBody>
                    <a:bodyPr/>
                    <a:lstStyle/>
                    <a:p>
                      <a:pPr algn="ctr" fontAlgn="b"/>
                      <a:r>
                        <a:rPr lang="en-GB" sz="1400" b="1" i="0" u="none" strike="noStrike">
                          <a:solidFill>
                            <a:schemeClr val="bg1"/>
                          </a:solidFill>
                          <a:effectLst/>
                          <a:latin typeface="+mn-lt"/>
                        </a:rPr>
                        <a:t>Cohort B </a:t>
                      </a:r>
                    </a:p>
                    <a:p>
                      <a:pPr algn="ctr" fontAlgn="b"/>
                      <a:r>
                        <a:rPr lang="en-GB" sz="1400" b="1" i="0" u="none" strike="noStrike">
                          <a:solidFill>
                            <a:schemeClr val="bg1"/>
                          </a:solidFill>
                          <a:effectLst/>
                          <a:latin typeface="+mn-lt"/>
                        </a:rPr>
                        <a:t>n=10</a:t>
                      </a:r>
                    </a:p>
                  </a:txBody>
                  <a:tcPr marL="9525" marR="9525" marT="72000" marB="72000" anchor="ctr"/>
                </a:tc>
                <a:tc>
                  <a:txBody>
                    <a:bodyPr/>
                    <a:lstStyle/>
                    <a:p>
                      <a:pPr algn="ctr" fontAlgn="b"/>
                      <a:r>
                        <a:rPr lang="en-GB" sz="1400" b="1" i="0" u="none" strike="noStrike">
                          <a:solidFill>
                            <a:schemeClr val="bg1"/>
                          </a:solidFill>
                          <a:effectLst/>
                          <a:latin typeface="+mn-lt"/>
                        </a:rPr>
                        <a:t>Prior BTK and BCL2 inhibitors</a:t>
                      </a:r>
                    </a:p>
                    <a:p>
                      <a:pPr algn="ctr" fontAlgn="b"/>
                      <a:r>
                        <a:rPr lang="en-GB" sz="1400" b="1" i="0" u="none" strike="noStrike">
                          <a:solidFill>
                            <a:schemeClr val="bg1"/>
                          </a:solidFill>
                          <a:effectLst/>
                          <a:latin typeface="+mn-lt"/>
                        </a:rPr>
                        <a:t> n=24</a:t>
                      </a:r>
                    </a:p>
                  </a:txBody>
                  <a:tcPr marL="9525" marR="9525" marT="72000" marB="72000" anchor="ctr"/>
                </a:tc>
                <a:tc>
                  <a:txBody>
                    <a:bodyPr/>
                    <a:lstStyle/>
                    <a:p>
                      <a:pPr algn="ctr" fontAlgn="b"/>
                      <a:r>
                        <a:rPr lang="en-GB" sz="1400" b="1" i="1" u="none" strike="noStrike">
                          <a:solidFill>
                            <a:schemeClr val="bg1"/>
                          </a:solidFill>
                          <a:effectLst/>
                          <a:latin typeface="+mn-lt"/>
                        </a:rPr>
                        <a:t>BTK</a:t>
                      </a:r>
                      <a:r>
                        <a:rPr lang="en-GB" sz="1400" b="1" i="0" u="none" strike="noStrike" baseline="30000">
                          <a:solidFill>
                            <a:schemeClr val="bg1"/>
                          </a:solidFill>
                          <a:effectLst/>
                          <a:latin typeface="+mn-lt"/>
                        </a:rPr>
                        <a:t>C481s</a:t>
                      </a:r>
                      <a:r>
                        <a:rPr lang="en-GB" sz="1400" b="1" i="0" u="none" strike="noStrike">
                          <a:solidFill>
                            <a:schemeClr val="bg1"/>
                          </a:solidFill>
                          <a:effectLst/>
                          <a:latin typeface="+mn-lt"/>
                        </a:rPr>
                        <a:t> mutation </a:t>
                      </a:r>
                    </a:p>
                    <a:p>
                      <a:pPr algn="ctr" fontAlgn="b"/>
                      <a:r>
                        <a:rPr lang="en-GB" sz="1400" b="1" i="0" u="none" strike="noStrike">
                          <a:solidFill>
                            <a:schemeClr val="bg1"/>
                          </a:solidFill>
                          <a:effectLst/>
                          <a:latin typeface="+mn-lt"/>
                        </a:rPr>
                        <a:t>n=36</a:t>
                      </a:r>
                    </a:p>
                  </a:txBody>
                  <a:tcPr marL="9525" marR="9525" marT="72000" marB="72000" anchor="ctr"/>
                </a:tc>
                <a:tc>
                  <a:txBody>
                    <a:bodyPr/>
                    <a:lstStyle/>
                    <a:p>
                      <a:pPr algn="ctr" fontAlgn="b"/>
                      <a:r>
                        <a:rPr lang="en-GB" sz="1400" b="1" i="0" u="none" strike="noStrike">
                          <a:solidFill>
                            <a:schemeClr val="bg1"/>
                          </a:solidFill>
                          <a:effectLst/>
                          <a:latin typeface="+mn-lt"/>
                        </a:rPr>
                        <a:t>No </a:t>
                      </a:r>
                      <a:r>
                        <a:rPr lang="en-GB" sz="1400" b="1" i="1" u="none" strike="noStrike">
                          <a:solidFill>
                            <a:schemeClr val="bg1"/>
                          </a:solidFill>
                          <a:effectLst/>
                          <a:latin typeface="+mn-lt"/>
                        </a:rPr>
                        <a:t>IGHV</a:t>
                      </a:r>
                      <a:r>
                        <a:rPr lang="en-GB" sz="1400" b="1" i="0" u="none" strike="noStrike">
                          <a:solidFill>
                            <a:schemeClr val="bg1"/>
                          </a:solidFill>
                          <a:effectLst/>
                          <a:latin typeface="+mn-lt"/>
                        </a:rPr>
                        <a:t> mutation</a:t>
                      </a:r>
                    </a:p>
                    <a:p>
                      <a:pPr algn="ctr" fontAlgn="b"/>
                      <a:r>
                        <a:rPr lang="en-GB" sz="1400" b="1" i="0" u="none" strike="noStrike">
                          <a:solidFill>
                            <a:schemeClr val="bg1"/>
                          </a:solidFill>
                          <a:effectLst/>
                          <a:latin typeface="+mn-lt"/>
                        </a:rPr>
                        <a:t> n=30</a:t>
                      </a:r>
                    </a:p>
                  </a:txBody>
                  <a:tcPr marL="9525" marR="9525" marT="72000" marB="72000" anchor="ctr"/>
                </a:tc>
                <a:tc>
                  <a:txBody>
                    <a:bodyPr/>
                    <a:lstStyle/>
                    <a:p>
                      <a:pPr algn="ctr" fontAlgn="b"/>
                      <a:r>
                        <a:rPr lang="en-GB" sz="1400" b="1" i="0" u="none" strike="noStrike">
                          <a:solidFill>
                            <a:schemeClr val="bg1"/>
                          </a:solidFill>
                          <a:effectLst/>
                          <a:latin typeface="+mn-lt"/>
                        </a:rPr>
                        <a:t>del(17p) </a:t>
                      </a:r>
                    </a:p>
                    <a:p>
                      <a:pPr algn="ctr" fontAlgn="b"/>
                      <a:r>
                        <a:rPr lang="en-GB" sz="1400" b="1" i="0" u="none" strike="noStrike">
                          <a:solidFill>
                            <a:schemeClr val="bg1"/>
                          </a:solidFill>
                          <a:effectLst/>
                          <a:latin typeface="+mn-lt"/>
                        </a:rPr>
                        <a:t>n=19</a:t>
                      </a:r>
                    </a:p>
                  </a:txBody>
                  <a:tcPr marL="9525" marR="9525" marT="72000" marB="72000" anchor="ctr"/>
                </a:tc>
                <a:extLst>
                  <a:ext uri="{0D108BD9-81ED-4DB2-BD59-A6C34878D82A}">
                    <a16:rowId xmlns:a16="http://schemas.microsoft.com/office/drawing/2014/main" val="3852342432"/>
                  </a:ext>
                </a:extLst>
              </a:tr>
              <a:tr h="0">
                <a:tc>
                  <a:txBody>
                    <a:bodyPr/>
                    <a:lstStyle/>
                    <a:p>
                      <a:pPr algn="l" fontAlgn="b"/>
                      <a:r>
                        <a:rPr lang="en-GB" sz="1400" b="0" i="0" u="none" strike="noStrike">
                          <a:solidFill>
                            <a:schemeClr val="tx1"/>
                          </a:solidFill>
                          <a:effectLst/>
                          <a:latin typeface="+mn-lt"/>
                        </a:rPr>
                        <a:t>ORR, n (% [95% CI])</a:t>
                      </a:r>
                      <a:r>
                        <a:rPr lang="en-GB" sz="1400" b="0" i="0" u="none" strike="noStrike" baseline="30000">
                          <a:solidFill>
                            <a:schemeClr val="tx1"/>
                          </a:solidFill>
                          <a:effectLst/>
                          <a:latin typeface="+mn-lt"/>
                        </a:rPr>
                        <a:t>a</a:t>
                      </a:r>
                    </a:p>
                  </a:txBody>
                  <a:tcPr marL="144000" marR="9525" marT="72000" marB="72000" anchor="ctr"/>
                </a:tc>
                <a:tc>
                  <a:txBody>
                    <a:bodyPr/>
                    <a:lstStyle/>
                    <a:p>
                      <a:pPr algn="ctr" fontAlgn="b"/>
                      <a:r>
                        <a:rPr lang="en-IT" sz="1400" b="0" i="0" u="none" strike="noStrike">
                          <a:solidFill>
                            <a:schemeClr val="tx1"/>
                          </a:solidFill>
                          <a:effectLst/>
                          <a:latin typeface="+mn-lt"/>
                        </a:rPr>
                        <a:t>32</a:t>
                      </a:r>
                    </a:p>
                    <a:p>
                      <a:pPr algn="ctr" fontAlgn="b"/>
                      <a:r>
                        <a:rPr lang="en-IT" sz="1400" b="0" i="0" u="none" strike="noStrike">
                          <a:solidFill>
                            <a:schemeClr val="tx1"/>
                          </a:solidFill>
                          <a:effectLst/>
                          <a:latin typeface="+mn-lt"/>
                        </a:rPr>
                        <a:t>(56 [42-69])</a:t>
                      </a:r>
                    </a:p>
                  </a:txBody>
                  <a:tcPr marL="9525" marR="9525" marT="72000" marB="72000" anchor="ctr"/>
                </a:tc>
                <a:tc>
                  <a:txBody>
                    <a:bodyPr/>
                    <a:lstStyle/>
                    <a:p>
                      <a:pPr algn="ctr" fontAlgn="b"/>
                      <a:r>
                        <a:rPr lang="en-IT" sz="1400" b="0" i="0" u="none" strike="noStrike">
                          <a:solidFill>
                            <a:schemeClr val="tx1"/>
                          </a:solidFill>
                          <a:effectLst/>
                          <a:latin typeface="+mn-lt"/>
                        </a:rPr>
                        <a:t>15</a:t>
                      </a:r>
                    </a:p>
                    <a:p>
                      <a:pPr algn="ctr" fontAlgn="b"/>
                      <a:r>
                        <a:rPr lang="en-IT" sz="1400" b="0" i="0" u="none" strike="noStrike">
                          <a:solidFill>
                            <a:schemeClr val="tx1"/>
                          </a:solidFill>
                          <a:effectLst/>
                          <a:latin typeface="+mn-lt"/>
                        </a:rPr>
                        <a:t>(60 [39-79])</a:t>
                      </a:r>
                    </a:p>
                  </a:txBody>
                  <a:tcPr marL="9525" marR="9525" marT="72000" marB="72000" anchor="ctr"/>
                </a:tc>
                <a:tc>
                  <a:txBody>
                    <a:bodyPr/>
                    <a:lstStyle/>
                    <a:p>
                      <a:pPr algn="ctr" fontAlgn="b"/>
                      <a:r>
                        <a:rPr lang="en-IT" sz="1400" b="0" i="0" u="none" strike="noStrike">
                          <a:solidFill>
                            <a:schemeClr val="tx1"/>
                          </a:solidFill>
                          <a:effectLst/>
                          <a:latin typeface="+mn-lt"/>
                        </a:rPr>
                        <a:t>4</a:t>
                      </a:r>
                    </a:p>
                    <a:p>
                      <a:pPr algn="ctr" fontAlgn="b"/>
                      <a:r>
                        <a:rPr lang="en-IT" sz="1400" b="0" i="0" u="none" strike="noStrike">
                          <a:solidFill>
                            <a:schemeClr val="tx1"/>
                          </a:solidFill>
                          <a:effectLst/>
                          <a:latin typeface="+mn-lt"/>
                        </a:rPr>
                        <a:t>(40 [12-74])</a:t>
                      </a:r>
                    </a:p>
                  </a:txBody>
                  <a:tcPr marL="9525" marR="9525" marT="72000" marB="72000" anchor="ctr"/>
                </a:tc>
                <a:tc>
                  <a:txBody>
                    <a:bodyPr/>
                    <a:lstStyle/>
                    <a:p>
                      <a:pPr algn="ctr" fontAlgn="b"/>
                      <a:r>
                        <a:rPr lang="en-IT" sz="1400" b="0" i="0" u="none" strike="noStrike">
                          <a:solidFill>
                            <a:schemeClr val="tx1"/>
                          </a:solidFill>
                          <a:effectLst/>
                          <a:latin typeface="+mn-lt"/>
                        </a:rPr>
                        <a:t>14</a:t>
                      </a:r>
                    </a:p>
                    <a:p>
                      <a:pPr algn="ctr" fontAlgn="b"/>
                      <a:r>
                        <a:rPr lang="en-IT" sz="1400" b="0" i="0" u="none" strike="noStrike">
                          <a:solidFill>
                            <a:schemeClr val="tx1"/>
                          </a:solidFill>
                          <a:effectLst/>
                          <a:latin typeface="+mn-lt"/>
                        </a:rPr>
                        <a:t>(58 [37-78</a:t>
                      </a:r>
                      <a:r>
                        <a:rPr lang="es-ES" sz="1400" b="0" i="0" u="none" strike="noStrike">
                          <a:solidFill>
                            <a:schemeClr val="tx1"/>
                          </a:solidFill>
                          <a:effectLst/>
                          <a:latin typeface="+mn-lt"/>
                        </a:rPr>
                        <a:t>]</a:t>
                      </a:r>
                      <a:r>
                        <a:rPr lang="en-IT" sz="1400" b="0" i="0" u="none" strike="noStrike">
                          <a:solidFill>
                            <a:schemeClr val="tx1"/>
                          </a:solidFill>
                          <a:effectLst/>
                          <a:latin typeface="+mn-lt"/>
                        </a:rPr>
                        <a:t>)</a:t>
                      </a:r>
                    </a:p>
                  </a:txBody>
                  <a:tcPr marL="9525" marR="9525" marT="72000" marB="72000" anchor="ctr"/>
                </a:tc>
                <a:tc>
                  <a:txBody>
                    <a:bodyPr/>
                    <a:lstStyle/>
                    <a:p>
                      <a:pPr algn="ctr" fontAlgn="b"/>
                      <a:r>
                        <a:rPr lang="en-IT" sz="1400" b="0" i="0" u="none" strike="noStrike">
                          <a:solidFill>
                            <a:schemeClr val="tx1"/>
                          </a:solidFill>
                          <a:effectLst/>
                          <a:latin typeface="+mn-lt"/>
                        </a:rPr>
                        <a:t>21</a:t>
                      </a:r>
                    </a:p>
                    <a:p>
                      <a:pPr algn="ctr" fontAlgn="b"/>
                      <a:r>
                        <a:rPr lang="en-IT" sz="1400" b="0" i="0" u="none" strike="noStrike">
                          <a:solidFill>
                            <a:schemeClr val="tx1"/>
                          </a:solidFill>
                          <a:effectLst/>
                          <a:latin typeface="+mn-lt"/>
                        </a:rPr>
                        <a:t>(58 [41-75</a:t>
                      </a:r>
                      <a:r>
                        <a:rPr lang="es-ES" sz="1400" b="0" i="0" u="none" strike="noStrike">
                          <a:solidFill>
                            <a:schemeClr val="tx1"/>
                          </a:solidFill>
                          <a:effectLst/>
                          <a:latin typeface="+mn-lt"/>
                        </a:rPr>
                        <a:t>]</a:t>
                      </a:r>
                      <a:r>
                        <a:rPr lang="en-IT" sz="1400" b="0" i="0" u="none" strike="noStrike">
                          <a:solidFill>
                            <a:schemeClr val="tx1"/>
                          </a:solidFill>
                          <a:effectLst/>
                          <a:latin typeface="+mn-lt"/>
                        </a:rPr>
                        <a:t>)</a:t>
                      </a:r>
                    </a:p>
                  </a:txBody>
                  <a:tcPr marL="9525" marR="9525" marT="72000" marB="72000" anchor="ctr"/>
                </a:tc>
                <a:tc>
                  <a:txBody>
                    <a:bodyPr/>
                    <a:lstStyle/>
                    <a:p>
                      <a:pPr algn="ctr" fontAlgn="b"/>
                      <a:r>
                        <a:rPr lang="en-IT" sz="1400" b="0" i="0" u="none" strike="noStrike">
                          <a:solidFill>
                            <a:schemeClr val="tx1"/>
                          </a:solidFill>
                          <a:effectLst/>
                          <a:latin typeface="+mn-lt"/>
                        </a:rPr>
                        <a:t>15</a:t>
                      </a:r>
                    </a:p>
                    <a:p>
                      <a:pPr algn="ctr" fontAlgn="b"/>
                      <a:r>
                        <a:rPr lang="en-IT" sz="1400" b="0" i="0" u="none" strike="noStrike">
                          <a:solidFill>
                            <a:schemeClr val="tx1"/>
                          </a:solidFill>
                          <a:effectLst/>
                          <a:latin typeface="+mn-lt"/>
                        </a:rPr>
                        <a:t>(50 [31-69])</a:t>
                      </a:r>
                    </a:p>
                  </a:txBody>
                  <a:tcPr marL="9525" marR="9525" marT="72000" marB="72000" anchor="ctr"/>
                </a:tc>
                <a:tc>
                  <a:txBody>
                    <a:bodyPr/>
                    <a:lstStyle/>
                    <a:p>
                      <a:pPr algn="ctr" fontAlgn="b"/>
                      <a:r>
                        <a:rPr lang="en-IT" sz="1400" b="0" i="0" u="none" strike="noStrike">
                          <a:solidFill>
                            <a:schemeClr val="tx1"/>
                          </a:solidFill>
                          <a:effectLst/>
                          <a:latin typeface="+mn-lt"/>
                        </a:rPr>
                        <a:t>10</a:t>
                      </a:r>
                    </a:p>
                    <a:p>
                      <a:pPr algn="ctr" fontAlgn="b"/>
                      <a:r>
                        <a:rPr lang="en-IT" sz="1400" b="0" i="0" u="none" strike="noStrike">
                          <a:solidFill>
                            <a:schemeClr val="tx1"/>
                          </a:solidFill>
                          <a:effectLst/>
                          <a:latin typeface="+mn-lt"/>
                        </a:rPr>
                        <a:t>(53 [29-76</a:t>
                      </a:r>
                      <a:r>
                        <a:rPr lang="es-ES" sz="1400" b="0" i="0" u="none" strike="noStrike">
                          <a:solidFill>
                            <a:schemeClr val="tx1"/>
                          </a:solidFill>
                          <a:effectLst/>
                          <a:latin typeface="+mn-lt"/>
                        </a:rPr>
                        <a:t>]</a:t>
                      </a:r>
                      <a:r>
                        <a:rPr lang="en-IT" sz="1400" b="0" i="0" u="none" strike="noStrike">
                          <a:solidFill>
                            <a:schemeClr val="tx1"/>
                          </a:solidFill>
                          <a:effectLst/>
                          <a:latin typeface="+mn-lt"/>
                        </a:rPr>
                        <a:t>)</a:t>
                      </a:r>
                    </a:p>
                  </a:txBody>
                  <a:tcPr marL="9525" marR="9525" marT="72000" marB="72000" anchor="ctr"/>
                </a:tc>
                <a:extLst>
                  <a:ext uri="{0D108BD9-81ED-4DB2-BD59-A6C34878D82A}">
                    <a16:rowId xmlns:a16="http://schemas.microsoft.com/office/drawing/2014/main" val="2639385063"/>
                  </a:ext>
                </a:extLst>
              </a:tr>
              <a:tr h="0">
                <a:tc gridSpan="8">
                  <a:txBody>
                    <a:bodyPr/>
                    <a:lstStyle/>
                    <a:p>
                      <a:r>
                        <a:rPr lang="en-US" sz="1400" b="1">
                          <a:solidFill>
                            <a:schemeClr val="bg1"/>
                          </a:solidFill>
                          <a:latin typeface="+mn-lt"/>
                        </a:rPr>
                        <a:t>BOR, n (%)</a:t>
                      </a:r>
                    </a:p>
                  </a:txBody>
                  <a:tcPr marL="144000" marR="0" marT="72000" marB="72000" anchor="ctr">
                    <a:lnB w="38100"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en-US" sz="1200" b="1">
                        <a:solidFill>
                          <a:schemeClr val="bg1"/>
                        </a:solidFill>
                        <a:latin typeface="+mn-lt"/>
                      </a:endParaRPr>
                    </a:p>
                  </a:txBody>
                  <a:tcPr marL="18000" marR="0" anchor="ctr">
                    <a:solidFill>
                      <a:schemeClr val="accent1"/>
                    </a:solidFill>
                  </a:tcPr>
                </a:tc>
                <a:tc hMerge="1">
                  <a:txBody>
                    <a:bodyPr/>
                    <a:lstStyle/>
                    <a:p>
                      <a:pPr algn="ctr"/>
                      <a:endParaRPr lang="en-US" sz="1200" b="1">
                        <a:solidFill>
                          <a:schemeClr val="bg1"/>
                        </a:solidFill>
                        <a:latin typeface="+mn-lt"/>
                      </a:endParaRPr>
                    </a:p>
                  </a:txBody>
                  <a:tcPr marL="18000" marR="0" anchor="ctr">
                    <a:solidFill>
                      <a:schemeClr val="accent1"/>
                    </a:solidFill>
                  </a:tcPr>
                </a:tc>
                <a:tc hMerge="1">
                  <a:txBody>
                    <a:bodyPr/>
                    <a:lstStyle/>
                    <a:p>
                      <a:pPr algn="ctr"/>
                      <a:endParaRPr lang="en-US" sz="1200" b="1">
                        <a:solidFill>
                          <a:schemeClr val="bg1"/>
                        </a:solidFill>
                        <a:latin typeface="+mn-lt"/>
                      </a:endParaRPr>
                    </a:p>
                  </a:txBody>
                  <a:tcPr marL="18000" marR="0" anchor="ctr">
                    <a:solidFill>
                      <a:schemeClr val="accent1"/>
                    </a:solidFill>
                  </a:tcPr>
                </a:tc>
                <a:tc hMerge="1">
                  <a:txBody>
                    <a:bodyPr/>
                    <a:lstStyle/>
                    <a:p>
                      <a:pPr algn="ctr"/>
                      <a:endParaRPr lang="en-US" sz="1200" b="1">
                        <a:solidFill>
                          <a:schemeClr val="bg1"/>
                        </a:solidFill>
                        <a:latin typeface="+mn-lt"/>
                      </a:endParaRPr>
                    </a:p>
                  </a:txBody>
                  <a:tcPr marL="18000" marR="0" anchor="ctr">
                    <a:solidFill>
                      <a:schemeClr val="accent1"/>
                    </a:solidFill>
                  </a:tcPr>
                </a:tc>
                <a:tc hMerge="1">
                  <a:txBody>
                    <a:bodyPr/>
                    <a:lstStyle/>
                    <a:p>
                      <a:pPr algn="ctr"/>
                      <a:endParaRPr lang="en-US" sz="1200" b="1">
                        <a:solidFill>
                          <a:schemeClr val="bg1"/>
                        </a:solidFill>
                        <a:latin typeface="+mn-lt"/>
                      </a:endParaRPr>
                    </a:p>
                  </a:txBody>
                  <a:tcPr marL="18000" marR="0" anchor="ctr">
                    <a:solidFill>
                      <a:schemeClr val="accent1"/>
                    </a:solidFill>
                  </a:tcPr>
                </a:tc>
                <a:tc hMerge="1">
                  <a:txBody>
                    <a:bodyPr/>
                    <a:lstStyle/>
                    <a:p>
                      <a:pPr algn="ctr"/>
                      <a:endParaRPr lang="en-US" sz="1200" b="1">
                        <a:solidFill>
                          <a:schemeClr val="bg1"/>
                        </a:solidFill>
                        <a:latin typeface="+mn-lt"/>
                      </a:endParaRPr>
                    </a:p>
                  </a:txBody>
                  <a:tcPr marL="18000" marR="0" anchor="ctr">
                    <a:solidFill>
                      <a:schemeClr val="accent1"/>
                    </a:solidFill>
                  </a:tcPr>
                </a:tc>
                <a:tc hMerge="1">
                  <a:txBody>
                    <a:bodyPr/>
                    <a:lstStyle/>
                    <a:p>
                      <a:pPr algn="ctr"/>
                      <a:endParaRPr lang="en-US" sz="1200" b="1">
                        <a:solidFill>
                          <a:schemeClr val="bg1"/>
                        </a:solidFill>
                        <a:latin typeface="+mn-lt"/>
                      </a:endParaRPr>
                    </a:p>
                  </a:txBody>
                  <a:tcPr marL="18000" marR="0" anchor="ctr">
                    <a:solidFill>
                      <a:schemeClr val="accent1"/>
                    </a:solidFill>
                  </a:tcPr>
                </a:tc>
                <a:extLst>
                  <a:ext uri="{0D108BD9-81ED-4DB2-BD59-A6C34878D82A}">
                    <a16:rowId xmlns:a16="http://schemas.microsoft.com/office/drawing/2014/main" val="4173320104"/>
                  </a:ext>
                </a:extLst>
              </a:tr>
              <a:tr h="0">
                <a:tc>
                  <a:txBody>
                    <a:bodyPr/>
                    <a:lstStyle/>
                    <a:p>
                      <a:pPr algn="l" fontAlgn="b"/>
                      <a:r>
                        <a:rPr lang="en-GB" sz="1400" b="0" i="0" u="none" strike="noStrike">
                          <a:solidFill>
                            <a:schemeClr val="tx1"/>
                          </a:solidFill>
                          <a:effectLst/>
                          <a:latin typeface="+mn-lt"/>
                        </a:rPr>
                        <a:t>CR</a:t>
                      </a:r>
                    </a:p>
                  </a:txBody>
                  <a:tcPr marL="144000" marR="0" marT="72000" marB="72000" anchor="ctr">
                    <a:lnT w="38100" cap="flat" cmpd="sng" algn="ctr">
                      <a:solidFill>
                        <a:schemeClr val="bg1"/>
                      </a:solidFill>
                      <a:prstDash val="solid"/>
                      <a:round/>
                      <a:headEnd type="none" w="med" len="med"/>
                      <a:tailEnd type="none" w="med" len="med"/>
                    </a:lnT>
                  </a:tcPr>
                </a:tc>
                <a:tc>
                  <a:txBody>
                    <a:bodyPr/>
                    <a:lstStyle/>
                    <a:p>
                      <a:pPr algn="ctr" fontAlgn="b"/>
                      <a:r>
                        <a:rPr lang="en-IT" sz="1400" b="0" i="0" u="none" strike="noStrike">
                          <a:solidFill>
                            <a:schemeClr val="tx1"/>
                          </a:solidFill>
                          <a:effectLst/>
                          <a:latin typeface="+mn-lt"/>
                        </a:rPr>
                        <a:t>2 (4)</a:t>
                      </a:r>
                    </a:p>
                  </a:txBody>
                  <a:tcPr marL="18000" marR="0" marT="72000" marB="72000" anchor="ctr">
                    <a:lnT w="38100" cap="flat" cmpd="sng" algn="ctr">
                      <a:solidFill>
                        <a:schemeClr val="bg1"/>
                      </a:solidFill>
                      <a:prstDash val="solid"/>
                      <a:round/>
                      <a:headEnd type="none" w="med" len="med"/>
                      <a:tailEnd type="none" w="med" len="med"/>
                    </a:lnT>
                  </a:tcPr>
                </a:tc>
                <a:tc>
                  <a:txBody>
                    <a:bodyPr/>
                    <a:lstStyle/>
                    <a:p>
                      <a:pPr algn="ctr" fontAlgn="b"/>
                      <a:r>
                        <a:rPr lang="en-GB" sz="1400" b="0" i="0" u="none" strike="noStrike">
                          <a:solidFill>
                            <a:schemeClr val="tx1"/>
                          </a:solidFill>
                          <a:effectLst/>
                          <a:latin typeface="+mn-lt"/>
                        </a:rPr>
                        <a:t>0 (0)</a:t>
                      </a:r>
                    </a:p>
                  </a:txBody>
                  <a:tcPr marL="18000" marR="0" marT="72000" marB="72000" anchor="ctr">
                    <a:lnT w="38100" cap="flat" cmpd="sng" algn="ctr">
                      <a:solidFill>
                        <a:schemeClr val="bg1"/>
                      </a:solidFill>
                      <a:prstDash val="solid"/>
                      <a:round/>
                      <a:headEnd type="none" w="med" len="med"/>
                      <a:tailEnd type="none" w="med" len="med"/>
                    </a:lnT>
                  </a:tcPr>
                </a:tc>
                <a:tc>
                  <a:txBody>
                    <a:bodyPr/>
                    <a:lstStyle/>
                    <a:p>
                      <a:pPr algn="ctr" fontAlgn="b"/>
                      <a:r>
                        <a:rPr lang="en-IT" sz="1400" b="0" i="0" u="none" strike="noStrike">
                          <a:solidFill>
                            <a:schemeClr val="tx1"/>
                          </a:solidFill>
                          <a:effectLst/>
                          <a:latin typeface="+mn-lt"/>
                        </a:rPr>
                        <a:t>1 (10)</a:t>
                      </a:r>
                    </a:p>
                  </a:txBody>
                  <a:tcPr marL="18000" marR="0" marT="72000" marB="72000" anchor="ctr">
                    <a:lnT w="38100" cap="flat" cmpd="sng" algn="ctr">
                      <a:solidFill>
                        <a:schemeClr val="bg1"/>
                      </a:solidFill>
                      <a:prstDash val="solid"/>
                      <a:round/>
                      <a:headEnd type="none" w="med" len="med"/>
                      <a:tailEnd type="none" w="med" len="med"/>
                    </a:lnT>
                  </a:tcPr>
                </a:tc>
                <a:tc>
                  <a:txBody>
                    <a:bodyPr/>
                    <a:lstStyle/>
                    <a:p>
                      <a:pPr algn="ctr" fontAlgn="b"/>
                      <a:r>
                        <a:rPr lang="en-GB" sz="1400" b="0" i="0" u="none" strike="noStrike">
                          <a:solidFill>
                            <a:schemeClr val="tx1"/>
                          </a:solidFill>
                          <a:effectLst/>
                          <a:latin typeface="+mn-lt"/>
                        </a:rPr>
                        <a:t>0 (0)</a:t>
                      </a:r>
                    </a:p>
                  </a:txBody>
                  <a:tcPr marL="18000" marR="0" marT="72000" marB="72000" anchor="ctr">
                    <a:lnT w="38100" cap="flat" cmpd="sng" algn="ctr">
                      <a:solidFill>
                        <a:schemeClr val="bg1"/>
                      </a:solidFill>
                      <a:prstDash val="solid"/>
                      <a:round/>
                      <a:headEnd type="none" w="med" len="med"/>
                      <a:tailEnd type="none" w="med" len="med"/>
                    </a:lnT>
                  </a:tcPr>
                </a:tc>
                <a:tc>
                  <a:txBody>
                    <a:bodyPr/>
                    <a:lstStyle/>
                    <a:p>
                      <a:pPr algn="ctr" fontAlgn="b"/>
                      <a:r>
                        <a:rPr lang="en-IT" sz="1400" b="0" i="0" u="none" strike="noStrike">
                          <a:solidFill>
                            <a:schemeClr val="tx1"/>
                          </a:solidFill>
                          <a:effectLst/>
                          <a:latin typeface="+mn-lt"/>
                        </a:rPr>
                        <a:t>1 (3)</a:t>
                      </a:r>
                    </a:p>
                  </a:txBody>
                  <a:tcPr marL="18000" marR="0" marT="72000" marB="72000" anchor="ctr">
                    <a:lnT w="38100" cap="flat" cmpd="sng" algn="ctr">
                      <a:solidFill>
                        <a:schemeClr val="bg1"/>
                      </a:solidFill>
                      <a:prstDash val="solid"/>
                      <a:round/>
                      <a:headEnd type="none" w="med" len="med"/>
                      <a:tailEnd type="none" w="med" len="med"/>
                    </a:lnT>
                  </a:tcPr>
                </a:tc>
                <a:tc>
                  <a:txBody>
                    <a:bodyPr/>
                    <a:lstStyle/>
                    <a:p>
                      <a:pPr algn="ctr" fontAlgn="b"/>
                      <a:r>
                        <a:rPr lang="en-GB" sz="1400" b="0" i="0" u="none" strike="noStrike">
                          <a:solidFill>
                            <a:schemeClr val="tx1"/>
                          </a:solidFill>
                          <a:effectLst/>
                          <a:latin typeface="+mn-lt"/>
                        </a:rPr>
                        <a:t>0 (0)</a:t>
                      </a:r>
                    </a:p>
                  </a:txBody>
                  <a:tcPr marL="18000" marR="0" marT="72000" marB="72000" anchor="ctr">
                    <a:lnT w="38100" cap="flat" cmpd="sng" algn="ctr">
                      <a:solidFill>
                        <a:schemeClr val="bg1"/>
                      </a:solidFill>
                      <a:prstDash val="solid"/>
                      <a:round/>
                      <a:headEnd type="none" w="med" len="med"/>
                      <a:tailEnd type="none" w="med" len="med"/>
                    </a:lnT>
                  </a:tcPr>
                </a:tc>
                <a:tc>
                  <a:txBody>
                    <a:bodyPr/>
                    <a:lstStyle/>
                    <a:p>
                      <a:pPr algn="ctr" fontAlgn="b"/>
                      <a:r>
                        <a:rPr lang="en-IT" sz="1400" b="0" i="0" u="none" strike="noStrike">
                          <a:solidFill>
                            <a:schemeClr val="tx1"/>
                          </a:solidFill>
                          <a:effectLst/>
                          <a:latin typeface="+mn-lt"/>
                        </a:rPr>
                        <a:t>1 (5)</a:t>
                      </a:r>
                    </a:p>
                  </a:txBody>
                  <a:tcPr marL="18000" marR="0" marT="72000" marB="72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919794024"/>
                  </a:ext>
                </a:extLst>
              </a:tr>
              <a:tr h="0">
                <a:tc>
                  <a:txBody>
                    <a:bodyPr/>
                    <a:lstStyle/>
                    <a:p>
                      <a:pPr algn="l" fontAlgn="b"/>
                      <a:r>
                        <a:rPr lang="en-GB" sz="1400" b="0" i="0" u="none" strike="noStrike">
                          <a:solidFill>
                            <a:schemeClr val="tx1"/>
                          </a:solidFill>
                          <a:effectLst/>
                          <a:latin typeface="+mn-lt"/>
                        </a:rPr>
                        <a:t>PR</a:t>
                      </a:r>
                    </a:p>
                  </a:txBody>
                  <a:tcPr marL="144000" marR="0" marT="72000" marB="72000" anchor="ctr"/>
                </a:tc>
                <a:tc>
                  <a:txBody>
                    <a:bodyPr/>
                    <a:lstStyle/>
                    <a:p>
                      <a:pPr algn="ctr" fontAlgn="b"/>
                      <a:r>
                        <a:rPr lang="en-IT" sz="1400" b="0" i="0" u="none" strike="noStrike">
                          <a:solidFill>
                            <a:schemeClr val="tx1"/>
                          </a:solidFill>
                          <a:effectLst/>
                          <a:latin typeface="+mn-lt"/>
                        </a:rPr>
                        <a:t>15 (26)</a:t>
                      </a:r>
                    </a:p>
                  </a:txBody>
                  <a:tcPr marL="18000" marR="0" marT="72000" marB="72000" anchor="ctr"/>
                </a:tc>
                <a:tc>
                  <a:txBody>
                    <a:bodyPr/>
                    <a:lstStyle/>
                    <a:p>
                      <a:pPr algn="ctr" fontAlgn="b"/>
                      <a:r>
                        <a:rPr lang="en-IT" sz="1400" b="0" i="0" u="none" strike="noStrike">
                          <a:solidFill>
                            <a:schemeClr val="tx1"/>
                          </a:solidFill>
                          <a:effectLst/>
                          <a:latin typeface="+mn-lt"/>
                        </a:rPr>
                        <a:t>5 (20)</a:t>
                      </a:r>
                    </a:p>
                  </a:txBody>
                  <a:tcPr marL="18000" marR="0" marT="72000" marB="72000" anchor="ctr"/>
                </a:tc>
                <a:tc>
                  <a:txBody>
                    <a:bodyPr/>
                    <a:lstStyle/>
                    <a:p>
                      <a:pPr algn="ctr" fontAlgn="b"/>
                      <a:r>
                        <a:rPr lang="en-IT" sz="1400" b="0" i="0" u="none" strike="noStrike">
                          <a:solidFill>
                            <a:schemeClr val="tx1"/>
                          </a:solidFill>
                          <a:effectLst/>
                          <a:latin typeface="+mn-lt"/>
                        </a:rPr>
                        <a:t>2 (20)</a:t>
                      </a:r>
                    </a:p>
                  </a:txBody>
                  <a:tcPr marL="18000" marR="0" marT="72000" marB="72000" anchor="ctr"/>
                </a:tc>
                <a:tc>
                  <a:txBody>
                    <a:bodyPr/>
                    <a:lstStyle/>
                    <a:p>
                      <a:pPr algn="ctr" fontAlgn="b"/>
                      <a:r>
                        <a:rPr lang="en-IT" sz="1400" b="0" i="0" u="none" strike="noStrike">
                          <a:solidFill>
                            <a:schemeClr val="tx1"/>
                          </a:solidFill>
                          <a:effectLst/>
                          <a:latin typeface="+mn-lt"/>
                        </a:rPr>
                        <a:t>6 (25)</a:t>
                      </a:r>
                    </a:p>
                  </a:txBody>
                  <a:tcPr marL="18000" marR="0" marT="72000" marB="72000" anchor="ctr"/>
                </a:tc>
                <a:tc>
                  <a:txBody>
                    <a:bodyPr/>
                    <a:lstStyle/>
                    <a:p>
                      <a:pPr algn="ctr" fontAlgn="b"/>
                      <a:r>
                        <a:rPr lang="en-IT" sz="1400" b="0" i="0" u="none" strike="noStrike">
                          <a:solidFill>
                            <a:schemeClr val="tx1"/>
                          </a:solidFill>
                          <a:effectLst/>
                          <a:latin typeface="+mn-lt"/>
                        </a:rPr>
                        <a:t>11 (31)</a:t>
                      </a:r>
                    </a:p>
                  </a:txBody>
                  <a:tcPr marL="18000" marR="0" marT="72000" marB="72000" anchor="ctr"/>
                </a:tc>
                <a:tc>
                  <a:txBody>
                    <a:bodyPr/>
                    <a:lstStyle/>
                    <a:p>
                      <a:pPr algn="ctr" fontAlgn="b"/>
                      <a:r>
                        <a:rPr lang="en-IT" sz="1400" b="0" i="0" u="none" strike="noStrike">
                          <a:solidFill>
                            <a:schemeClr val="tx1"/>
                          </a:solidFill>
                          <a:effectLst/>
                          <a:latin typeface="+mn-lt"/>
                        </a:rPr>
                        <a:t>8 (27)</a:t>
                      </a:r>
                    </a:p>
                  </a:txBody>
                  <a:tcPr marL="18000" marR="0" marT="72000" marB="72000" anchor="ctr"/>
                </a:tc>
                <a:tc>
                  <a:txBody>
                    <a:bodyPr/>
                    <a:lstStyle/>
                    <a:p>
                      <a:pPr algn="ctr" fontAlgn="b"/>
                      <a:r>
                        <a:rPr lang="en-IT" sz="1400" b="0" i="0" u="none" strike="noStrike">
                          <a:solidFill>
                            <a:schemeClr val="tx1"/>
                          </a:solidFill>
                          <a:effectLst/>
                          <a:latin typeface="+mn-lt"/>
                        </a:rPr>
                        <a:t>2 (11)</a:t>
                      </a:r>
                    </a:p>
                  </a:txBody>
                  <a:tcPr marL="18000" marR="0" marT="72000" marB="72000" anchor="ctr"/>
                </a:tc>
                <a:extLst>
                  <a:ext uri="{0D108BD9-81ED-4DB2-BD59-A6C34878D82A}">
                    <a16:rowId xmlns:a16="http://schemas.microsoft.com/office/drawing/2014/main" val="209908699"/>
                  </a:ext>
                </a:extLst>
              </a:tr>
              <a:tr h="0">
                <a:tc>
                  <a:txBody>
                    <a:bodyPr/>
                    <a:lstStyle/>
                    <a:p>
                      <a:pPr algn="l" fontAlgn="b"/>
                      <a:r>
                        <a:rPr lang="en-GB" sz="1400" b="0" i="0" u="none" strike="noStrike">
                          <a:solidFill>
                            <a:schemeClr val="tx1"/>
                          </a:solidFill>
                          <a:effectLst/>
                          <a:latin typeface="+mn-lt"/>
                        </a:rPr>
                        <a:t>PR-L</a:t>
                      </a:r>
                    </a:p>
                  </a:txBody>
                  <a:tcPr marL="144000" marR="0" marT="72000" marB="72000" anchor="ctr"/>
                </a:tc>
                <a:tc>
                  <a:txBody>
                    <a:bodyPr/>
                    <a:lstStyle/>
                    <a:p>
                      <a:pPr algn="ctr" fontAlgn="b"/>
                      <a:r>
                        <a:rPr lang="en-IT" sz="1400" b="0" i="0" u="none" strike="noStrike">
                          <a:solidFill>
                            <a:schemeClr val="tx1"/>
                          </a:solidFill>
                          <a:effectLst/>
                          <a:latin typeface="+mn-lt"/>
                        </a:rPr>
                        <a:t>15 (26)</a:t>
                      </a:r>
                    </a:p>
                  </a:txBody>
                  <a:tcPr marL="18000" marR="0" marT="72000" marB="72000" anchor="ctr"/>
                </a:tc>
                <a:tc>
                  <a:txBody>
                    <a:bodyPr/>
                    <a:lstStyle/>
                    <a:p>
                      <a:pPr algn="ctr" fontAlgn="b"/>
                      <a:r>
                        <a:rPr lang="en-IT" sz="1400" b="0" i="0" u="none" strike="noStrike">
                          <a:solidFill>
                            <a:schemeClr val="tx1"/>
                          </a:solidFill>
                          <a:effectLst/>
                          <a:latin typeface="+mn-lt"/>
                        </a:rPr>
                        <a:t>10 (40)</a:t>
                      </a:r>
                    </a:p>
                  </a:txBody>
                  <a:tcPr marL="18000" marR="0" marT="72000" marB="72000" anchor="ctr"/>
                </a:tc>
                <a:tc>
                  <a:txBody>
                    <a:bodyPr/>
                    <a:lstStyle/>
                    <a:p>
                      <a:pPr algn="ctr" fontAlgn="b"/>
                      <a:r>
                        <a:rPr lang="en-IT" sz="1400" b="0" i="0" u="none" strike="noStrike">
                          <a:solidFill>
                            <a:schemeClr val="tx1"/>
                          </a:solidFill>
                          <a:effectLst/>
                          <a:latin typeface="+mn-lt"/>
                        </a:rPr>
                        <a:t>1 (10)</a:t>
                      </a:r>
                    </a:p>
                  </a:txBody>
                  <a:tcPr marL="18000" marR="0" marT="72000" marB="72000" anchor="ctr"/>
                </a:tc>
                <a:tc>
                  <a:txBody>
                    <a:bodyPr/>
                    <a:lstStyle/>
                    <a:p>
                      <a:pPr algn="ctr" fontAlgn="b"/>
                      <a:r>
                        <a:rPr lang="en-IT" sz="1400" b="0" i="0" u="none" strike="noStrike">
                          <a:solidFill>
                            <a:schemeClr val="tx1"/>
                          </a:solidFill>
                          <a:effectLst/>
                          <a:latin typeface="+mn-lt"/>
                        </a:rPr>
                        <a:t>8 (33)</a:t>
                      </a:r>
                    </a:p>
                  </a:txBody>
                  <a:tcPr marL="18000" marR="0" marT="72000" marB="72000" anchor="ctr"/>
                </a:tc>
                <a:tc>
                  <a:txBody>
                    <a:bodyPr/>
                    <a:lstStyle/>
                    <a:p>
                      <a:pPr algn="ctr" fontAlgn="b"/>
                      <a:r>
                        <a:rPr lang="en-IT" sz="1400" b="0" i="0" u="none" strike="noStrike">
                          <a:solidFill>
                            <a:schemeClr val="tx1"/>
                          </a:solidFill>
                          <a:effectLst/>
                          <a:latin typeface="+mn-lt"/>
                        </a:rPr>
                        <a:t>9 (25)</a:t>
                      </a:r>
                    </a:p>
                  </a:txBody>
                  <a:tcPr marL="18000" marR="0" marT="72000" marB="72000" anchor="ctr"/>
                </a:tc>
                <a:tc>
                  <a:txBody>
                    <a:bodyPr/>
                    <a:lstStyle/>
                    <a:p>
                      <a:pPr algn="ctr" fontAlgn="b"/>
                      <a:r>
                        <a:rPr lang="en-IT" sz="1400" b="0" i="0" u="none" strike="noStrike">
                          <a:solidFill>
                            <a:schemeClr val="tx1"/>
                          </a:solidFill>
                          <a:effectLst/>
                          <a:latin typeface="+mn-lt"/>
                        </a:rPr>
                        <a:t>7 (23)</a:t>
                      </a:r>
                    </a:p>
                  </a:txBody>
                  <a:tcPr marL="18000" marR="0" marT="72000" marB="72000" anchor="ctr"/>
                </a:tc>
                <a:tc>
                  <a:txBody>
                    <a:bodyPr/>
                    <a:lstStyle/>
                    <a:p>
                      <a:pPr algn="ctr" fontAlgn="b"/>
                      <a:r>
                        <a:rPr lang="en-IT" sz="1400" b="0" i="0" u="none" strike="noStrike">
                          <a:solidFill>
                            <a:schemeClr val="tx1"/>
                          </a:solidFill>
                          <a:effectLst/>
                          <a:latin typeface="+mn-lt"/>
                        </a:rPr>
                        <a:t>7 (37)</a:t>
                      </a:r>
                    </a:p>
                  </a:txBody>
                  <a:tcPr marL="18000" marR="0" marT="72000" marB="72000" anchor="ctr"/>
                </a:tc>
                <a:extLst>
                  <a:ext uri="{0D108BD9-81ED-4DB2-BD59-A6C34878D82A}">
                    <a16:rowId xmlns:a16="http://schemas.microsoft.com/office/drawing/2014/main" val="3106955007"/>
                  </a:ext>
                </a:extLst>
              </a:tr>
              <a:tr h="0">
                <a:tc>
                  <a:txBody>
                    <a:bodyPr/>
                    <a:lstStyle/>
                    <a:p>
                      <a:pPr algn="l" fontAlgn="b"/>
                      <a:r>
                        <a:rPr lang="en-GB" sz="1400" b="0" i="0" u="none" strike="noStrike">
                          <a:solidFill>
                            <a:schemeClr val="tx1"/>
                          </a:solidFill>
                          <a:effectLst/>
                          <a:latin typeface="+mn-lt"/>
                        </a:rPr>
                        <a:t>SD</a:t>
                      </a:r>
                    </a:p>
                  </a:txBody>
                  <a:tcPr marL="144000" marR="0" marT="72000" marB="72000" anchor="ctr"/>
                </a:tc>
                <a:tc>
                  <a:txBody>
                    <a:bodyPr/>
                    <a:lstStyle/>
                    <a:p>
                      <a:pPr algn="ctr" fontAlgn="b"/>
                      <a:r>
                        <a:rPr lang="en-IT" sz="1400" b="0" i="0" u="none" strike="noStrike">
                          <a:solidFill>
                            <a:schemeClr val="tx1"/>
                          </a:solidFill>
                          <a:effectLst/>
                          <a:latin typeface="+mn-lt"/>
                        </a:rPr>
                        <a:t>16 (28)</a:t>
                      </a:r>
                    </a:p>
                  </a:txBody>
                  <a:tcPr marL="18000" marR="0" marT="72000" marB="72000" anchor="ctr"/>
                </a:tc>
                <a:tc>
                  <a:txBody>
                    <a:bodyPr/>
                    <a:lstStyle/>
                    <a:p>
                      <a:pPr algn="ctr" fontAlgn="b"/>
                      <a:r>
                        <a:rPr lang="en-IT" sz="1400" b="0" i="0" u="none" strike="noStrike">
                          <a:solidFill>
                            <a:schemeClr val="tx1"/>
                          </a:solidFill>
                          <a:effectLst/>
                          <a:latin typeface="+mn-lt"/>
                        </a:rPr>
                        <a:t>8 (32)</a:t>
                      </a:r>
                    </a:p>
                  </a:txBody>
                  <a:tcPr marL="18000" marR="0" marT="72000" marB="72000" anchor="ctr"/>
                </a:tc>
                <a:tc>
                  <a:txBody>
                    <a:bodyPr/>
                    <a:lstStyle/>
                    <a:p>
                      <a:pPr algn="ctr" fontAlgn="b"/>
                      <a:r>
                        <a:rPr lang="en-IT" sz="1400" b="0" i="0" u="none" strike="noStrike">
                          <a:solidFill>
                            <a:schemeClr val="tx1"/>
                          </a:solidFill>
                          <a:effectLst/>
                          <a:latin typeface="+mn-lt"/>
                        </a:rPr>
                        <a:t>4 (40)</a:t>
                      </a:r>
                    </a:p>
                  </a:txBody>
                  <a:tcPr marL="18000" marR="0" marT="72000" marB="72000" anchor="ctr"/>
                </a:tc>
                <a:tc>
                  <a:txBody>
                    <a:bodyPr/>
                    <a:lstStyle/>
                    <a:p>
                      <a:pPr algn="ctr" fontAlgn="b"/>
                      <a:r>
                        <a:rPr lang="en-IT" sz="1400" b="0" i="0" u="none" strike="noStrike">
                          <a:solidFill>
                            <a:schemeClr val="tx1"/>
                          </a:solidFill>
                          <a:effectLst/>
                          <a:latin typeface="+mn-lt"/>
                        </a:rPr>
                        <a:t>7 (29)</a:t>
                      </a:r>
                    </a:p>
                  </a:txBody>
                  <a:tcPr marL="18000" marR="0" marT="72000" marB="72000" anchor="ctr"/>
                </a:tc>
                <a:tc>
                  <a:txBody>
                    <a:bodyPr/>
                    <a:lstStyle/>
                    <a:p>
                      <a:pPr algn="ctr" fontAlgn="b"/>
                      <a:r>
                        <a:rPr lang="en-IT" sz="1400" b="0" i="0" u="none" strike="noStrike">
                          <a:solidFill>
                            <a:schemeClr val="tx1"/>
                          </a:solidFill>
                          <a:effectLst/>
                          <a:latin typeface="+mn-lt"/>
                        </a:rPr>
                        <a:t>10 (28)</a:t>
                      </a:r>
                    </a:p>
                  </a:txBody>
                  <a:tcPr marL="18000" marR="0" marT="72000" marB="72000" anchor="ctr"/>
                </a:tc>
                <a:tc>
                  <a:txBody>
                    <a:bodyPr/>
                    <a:lstStyle/>
                    <a:p>
                      <a:pPr algn="ctr" fontAlgn="b"/>
                      <a:r>
                        <a:rPr lang="en-IT" sz="1400" b="0" i="0" u="none" strike="noStrike">
                          <a:solidFill>
                            <a:schemeClr val="tx1"/>
                          </a:solidFill>
                          <a:effectLst/>
                          <a:latin typeface="+mn-lt"/>
                        </a:rPr>
                        <a:t>9 (30)</a:t>
                      </a:r>
                    </a:p>
                  </a:txBody>
                  <a:tcPr marL="18000" marR="0" marT="72000" marB="72000" anchor="ctr"/>
                </a:tc>
                <a:tc>
                  <a:txBody>
                    <a:bodyPr/>
                    <a:lstStyle/>
                    <a:p>
                      <a:pPr algn="ctr" fontAlgn="b"/>
                      <a:r>
                        <a:rPr lang="en-IT" sz="1400" b="0" i="0" u="none" strike="noStrike">
                          <a:solidFill>
                            <a:schemeClr val="tx1"/>
                          </a:solidFill>
                          <a:effectLst/>
                          <a:latin typeface="+mn-lt"/>
                        </a:rPr>
                        <a:t>4 (21)</a:t>
                      </a:r>
                    </a:p>
                  </a:txBody>
                  <a:tcPr marL="18000" marR="0" marT="72000" marB="72000" anchor="ctr"/>
                </a:tc>
                <a:extLst>
                  <a:ext uri="{0D108BD9-81ED-4DB2-BD59-A6C34878D82A}">
                    <a16:rowId xmlns:a16="http://schemas.microsoft.com/office/drawing/2014/main" val="2421661130"/>
                  </a:ext>
                </a:extLst>
              </a:tr>
              <a:tr h="0">
                <a:tc>
                  <a:txBody>
                    <a:bodyPr/>
                    <a:lstStyle/>
                    <a:p>
                      <a:pPr algn="l" fontAlgn="b"/>
                      <a:r>
                        <a:rPr lang="en-GB" sz="1400" b="0" i="0" u="none" strike="noStrike">
                          <a:solidFill>
                            <a:schemeClr val="tx1"/>
                          </a:solidFill>
                          <a:effectLst/>
                          <a:latin typeface="+mn-lt"/>
                        </a:rPr>
                        <a:t>PD</a:t>
                      </a:r>
                    </a:p>
                  </a:txBody>
                  <a:tcPr marL="144000" marR="0" marT="72000" marB="72000" anchor="ctr"/>
                </a:tc>
                <a:tc>
                  <a:txBody>
                    <a:bodyPr/>
                    <a:lstStyle/>
                    <a:p>
                      <a:pPr algn="ctr" fontAlgn="b"/>
                      <a:r>
                        <a:rPr lang="en-IT" sz="1400" b="0" i="0" u="none" strike="noStrike">
                          <a:solidFill>
                            <a:schemeClr val="tx1"/>
                          </a:solidFill>
                          <a:effectLst/>
                          <a:latin typeface="+mn-lt"/>
                        </a:rPr>
                        <a:t>1 (2)</a:t>
                      </a:r>
                    </a:p>
                  </a:txBody>
                  <a:tcPr marL="18000" marR="0" marT="72000" marB="72000" anchor="ctr"/>
                </a:tc>
                <a:tc>
                  <a:txBody>
                    <a:bodyPr/>
                    <a:lstStyle/>
                    <a:p>
                      <a:pPr algn="ctr" fontAlgn="b"/>
                      <a:r>
                        <a:rPr lang="en-GB" sz="1400" b="0" i="0" u="none" strike="noStrike">
                          <a:solidFill>
                            <a:schemeClr val="tx1"/>
                          </a:solidFill>
                          <a:effectLst/>
                          <a:latin typeface="+mn-lt"/>
                        </a:rPr>
                        <a:t>0 (0)</a:t>
                      </a:r>
                    </a:p>
                  </a:txBody>
                  <a:tcPr marL="18000" marR="0" marT="72000" marB="72000" anchor="ctr"/>
                </a:tc>
                <a:tc>
                  <a:txBody>
                    <a:bodyPr/>
                    <a:lstStyle/>
                    <a:p>
                      <a:pPr algn="ctr" fontAlgn="b"/>
                      <a:r>
                        <a:rPr lang="en-IT" sz="1400" b="0" i="0" u="none" strike="noStrike">
                          <a:solidFill>
                            <a:schemeClr val="tx1"/>
                          </a:solidFill>
                          <a:effectLst/>
                          <a:latin typeface="+mn-lt"/>
                        </a:rPr>
                        <a:t>1 (10)</a:t>
                      </a:r>
                    </a:p>
                  </a:txBody>
                  <a:tcPr marL="18000" marR="0" marT="72000" marB="72000" anchor="ctr"/>
                </a:tc>
                <a:tc>
                  <a:txBody>
                    <a:bodyPr/>
                    <a:lstStyle/>
                    <a:p>
                      <a:pPr algn="ctr" fontAlgn="b"/>
                      <a:r>
                        <a:rPr lang="en-IT" sz="1400" b="0" i="0" u="none" strike="noStrike">
                          <a:solidFill>
                            <a:schemeClr val="tx1"/>
                          </a:solidFill>
                          <a:effectLst/>
                          <a:latin typeface="+mn-lt"/>
                        </a:rPr>
                        <a:t>1 (4)</a:t>
                      </a:r>
                    </a:p>
                  </a:txBody>
                  <a:tcPr marL="18000" marR="0" marT="72000" marB="72000" anchor="ctr"/>
                </a:tc>
                <a:tc>
                  <a:txBody>
                    <a:bodyPr/>
                    <a:lstStyle/>
                    <a:p>
                      <a:pPr algn="ctr" fontAlgn="b"/>
                      <a:r>
                        <a:rPr lang="en-GB" sz="1400" b="0" i="0" u="none" strike="noStrike">
                          <a:solidFill>
                            <a:schemeClr val="tx1"/>
                          </a:solidFill>
                          <a:effectLst/>
                          <a:latin typeface="+mn-lt"/>
                        </a:rPr>
                        <a:t>0 (0)</a:t>
                      </a:r>
                    </a:p>
                  </a:txBody>
                  <a:tcPr marL="18000" marR="0" marT="72000" marB="72000" anchor="ctr"/>
                </a:tc>
                <a:tc>
                  <a:txBody>
                    <a:bodyPr/>
                    <a:lstStyle/>
                    <a:p>
                      <a:pPr algn="ctr" fontAlgn="b"/>
                      <a:r>
                        <a:rPr lang="en-IT" sz="1400" b="0" i="0" u="none" strike="noStrike">
                          <a:solidFill>
                            <a:schemeClr val="tx1"/>
                          </a:solidFill>
                          <a:effectLst/>
                          <a:latin typeface="+mn-lt"/>
                        </a:rPr>
                        <a:t>1 (3)</a:t>
                      </a:r>
                    </a:p>
                  </a:txBody>
                  <a:tcPr marL="18000" marR="0" marT="72000" marB="72000" anchor="ctr"/>
                </a:tc>
                <a:tc>
                  <a:txBody>
                    <a:bodyPr/>
                    <a:lstStyle/>
                    <a:p>
                      <a:pPr algn="ctr" fontAlgn="b"/>
                      <a:r>
                        <a:rPr lang="en-IT" sz="1400" b="0" i="0" u="none" strike="noStrike">
                          <a:solidFill>
                            <a:schemeClr val="tx1"/>
                          </a:solidFill>
                          <a:effectLst/>
                          <a:latin typeface="+mn-lt"/>
                        </a:rPr>
                        <a:t>1 (5)</a:t>
                      </a:r>
                    </a:p>
                  </a:txBody>
                  <a:tcPr marL="18000" marR="0" marT="72000" marB="72000" anchor="ctr"/>
                </a:tc>
                <a:extLst>
                  <a:ext uri="{0D108BD9-81ED-4DB2-BD59-A6C34878D82A}">
                    <a16:rowId xmlns:a16="http://schemas.microsoft.com/office/drawing/2014/main" val="2519155831"/>
                  </a:ext>
                </a:extLst>
              </a:tr>
              <a:tr h="0">
                <a:tc>
                  <a:txBody>
                    <a:bodyPr/>
                    <a:lstStyle/>
                    <a:p>
                      <a:pPr algn="l" fontAlgn="b"/>
                      <a:r>
                        <a:rPr lang="en-GB" sz="1400" b="0" i="0" u="none" strike="noStrike">
                          <a:solidFill>
                            <a:schemeClr val="tx1"/>
                          </a:solidFill>
                          <a:effectLst/>
                          <a:latin typeface="+mn-lt"/>
                        </a:rPr>
                        <a:t>NA</a:t>
                      </a:r>
                    </a:p>
                  </a:txBody>
                  <a:tcPr marL="144000" marR="0" marT="72000" marB="72000" anchor="ctr"/>
                </a:tc>
                <a:tc>
                  <a:txBody>
                    <a:bodyPr/>
                    <a:lstStyle/>
                    <a:p>
                      <a:pPr algn="ctr" fontAlgn="b"/>
                      <a:r>
                        <a:rPr lang="en-IT" sz="1400" b="0" i="0" u="none" strike="noStrike">
                          <a:solidFill>
                            <a:schemeClr val="tx1"/>
                          </a:solidFill>
                          <a:effectLst/>
                          <a:latin typeface="+mn-lt"/>
                        </a:rPr>
                        <a:t>8 (14)</a:t>
                      </a:r>
                    </a:p>
                  </a:txBody>
                  <a:tcPr marL="18000" marR="0" marT="72000" marB="72000" anchor="ctr"/>
                </a:tc>
                <a:tc>
                  <a:txBody>
                    <a:bodyPr/>
                    <a:lstStyle/>
                    <a:p>
                      <a:pPr algn="ctr" fontAlgn="b"/>
                      <a:r>
                        <a:rPr lang="en-IT" sz="1400" b="0" i="0" u="none" strike="noStrike">
                          <a:solidFill>
                            <a:schemeClr val="tx1"/>
                          </a:solidFill>
                          <a:effectLst/>
                          <a:latin typeface="+mn-lt"/>
                        </a:rPr>
                        <a:t>2 (8)</a:t>
                      </a:r>
                    </a:p>
                  </a:txBody>
                  <a:tcPr marL="18000" marR="0" marT="72000" marB="72000" anchor="ctr"/>
                </a:tc>
                <a:tc>
                  <a:txBody>
                    <a:bodyPr/>
                    <a:lstStyle/>
                    <a:p>
                      <a:pPr algn="ctr" fontAlgn="b"/>
                      <a:r>
                        <a:rPr lang="en-IT" sz="1400" b="0" i="0" u="none" strike="noStrike">
                          <a:solidFill>
                            <a:schemeClr val="tx1"/>
                          </a:solidFill>
                          <a:effectLst/>
                          <a:latin typeface="+mn-lt"/>
                        </a:rPr>
                        <a:t>1 (10)</a:t>
                      </a:r>
                    </a:p>
                  </a:txBody>
                  <a:tcPr marL="18000" marR="0" marT="72000" marB="72000" anchor="ctr"/>
                </a:tc>
                <a:tc>
                  <a:txBody>
                    <a:bodyPr/>
                    <a:lstStyle/>
                    <a:p>
                      <a:pPr algn="ctr" fontAlgn="b"/>
                      <a:r>
                        <a:rPr lang="en-IT" sz="1400" b="0" i="0" u="none" strike="noStrike">
                          <a:solidFill>
                            <a:schemeClr val="tx1"/>
                          </a:solidFill>
                          <a:effectLst/>
                          <a:latin typeface="+mn-lt"/>
                        </a:rPr>
                        <a:t>2 (8)</a:t>
                      </a:r>
                    </a:p>
                  </a:txBody>
                  <a:tcPr marL="18000" marR="0" marT="72000" marB="72000" anchor="ctr"/>
                </a:tc>
                <a:tc>
                  <a:txBody>
                    <a:bodyPr/>
                    <a:lstStyle/>
                    <a:p>
                      <a:pPr algn="ctr" fontAlgn="b"/>
                      <a:r>
                        <a:rPr lang="en-IT" sz="1400" b="0" i="0" u="none" strike="noStrike">
                          <a:solidFill>
                            <a:schemeClr val="tx1"/>
                          </a:solidFill>
                          <a:effectLst/>
                          <a:latin typeface="+mn-lt"/>
                        </a:rPr>
                        <a:t>5 (14)</a:t>
                      </a:r>
                    </a:p>
                  </a:txBody>
                  <a:tcPr marL="18000" marR="0" marT="72000" marB="72000" anchor="ctr"/>
                </a:tc>
                <a:tc>
                  <a:txBody>
                    <a:bodyPr/>
                    <a:lstStyle/>
                    <a:p>
                      <a:pPr algn="ctr" fontAlgn="b"/>
                      <a:r>
                        <a:rPr lang="en-IT" sz="1400" b="0" i="0" u="none" strike="noStrike">
                          <a:solidFill>
                            <a:schemeClr val="tx1"/>
                          </a:solidFill>
                          <a:effectLst/>
                          <a:latin typeface="+mn-lt"/>
                        </a:rPr>
                        <a:t>5 (17)</a:t>
                      </a:r>
                    </a:p>
                  </a:txBody>
                  <a:tcPr marL="18000" marR="0" marT="72000" marB="72000" anchor="ctr"/>
                </a:tc>
                <a:tc>
                  <a:txBody>
                    <a:bodyPr/>
                    <a:lstStyle/>
                    <a:p>
                      <a:pPr algn="ctr" fontAlgn="b"/>
                      <a:r>
                        <a:rPr lang="en-IT" sz="1400" b="0" i="0" u="none" strike="noStrike">
                          <a:solidFill>
                            <a:schemeClr val="tx1"/>
                          </a:solidFill>
                          <a:effectLst/>
                          <a:latin typeface="+mn-lt"/>
                        </a:rPr>
                        <a:t>4 (21)</a:t>
                      </a:r>
                    </a:p>
                  </a:txBody>
                  <a:tcPr marL="18000" marR="0" marT="72000" marB="72000" anchor="ctr"/>
                </a:tc>
                <a:extLst>
                  <a:ext uri="{0D108BD9-81ED-4DB2-BD59-A6C34878D82A}">
                    <a16:rowId xmlns:a16="http://schemas.microsoft.com/office/drawing/2014/main" val="2593858663"/>
                  </a:ext>
                </a:extLst>
              </a:tr>
            </a:tbl>
          </a:graphicData>
        </a:graphic>
      </p:graphicFrame>
      <p:sp>
        <p:nvSpPr>
          <p:cNvPr id="6" name="Ellipse 5">
            <a:extLst>
              <a:ext uri="{FF2B5EF4-FFF2-40B4-BE49-F238E27FC236}">
                <a16:creationId xmlns:a16="http://schemas.microsoft.com/office/drawing/2014/main" id="{4FB63D95-458D-F01A-F8DC-41F381259D57}"/>
              </a:ext>
            </a:extLst>
          </p:cNvPr>
          <p:cNvSpPr/>
          <p:nvPr/>
        </p:nvSpPr>
        <p:spPr>
          <a:xfrm>
            <a:off x="11693768" y="39076"/>
            <a:ext cx="459153" cy="420076"/>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a:cs typeface="Arial"/>
              </a:rPr>
              <a:t>AF</a:t>
            </a:r>
          </a:p>
        </p:txBody>
      </p:sp>
    </p:spTree>
    <p:extLst>
      <p:ext uri="{BB962C8B-B14F-4D97-AF65-F5344CB8AC3E}">
        <p14:creationId xmlns:p14="http://schemas.microsoft.com/office/powerpoint/2010/main" val="103487154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3D5EDB8-8B8B-7965-9CEF-6D94E7F38F83}"/>
              </a:ext>
            </a:extLst>
          </p:cNvPr>
          <p:cNvSpPr>
            <a:spLocks noGrp="1"/>
          </p:cNvSpPr>
          <p:nvPr>
            <p:ph type="ftr" sz="quarter" idx="13"/>
          </p:nvPr>
        </p:nvSpPr>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A participant was erroneously assigned to cohort C during the enrollment and was included in the dose-escalation and dose-expansion cohort in this presentation.</a:t>
            </a:r>
          </a:p>
          <a:p>
            <a:r>
              <a:rPr lang="en-US" b="1">
                <a:solidFill>
                  <a:srgbClr val="4E4F4E"/>
                </a:solidFill>
                <a:cs typeface="Arial" panose="020B0604020202020204" pitchFamily="34" charset="0"/>
              </a:rPr>
              <a:t>BCL2</a:t>
            </a:r>
            <a:r>
              <a:rPr lang="en-US">
                <a:solidFill>
                  <a:srgbClr val="4E4F4E"/>
                </a:solidFill>
                <a:cs typeface="Arial" panose="020B0604020202020204" pitchFamily="34" charset="0"/>
              </a:rPr>
              <a:t>, B-cell lymphoma 2; </a:t>
            </a:r>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a:solidFill>
                  <a:srgbClr val="4E4F4E"/>
                </a:solidFill>
                <a:cs typeface="Arial" panose="020B0604020202020204" pitchFamily="34" charset="0"/>
              </a:rPr>
              <a:t>IGHV</a:t>
            </a:r>
            <a:r>
              <a:rPr lang="en-US">
                <a:solidFill>
                  <a:srgbClr val="4E4F4E"/>
                </a:solidFill>
                <a:cs typeface="Arial" panose="020B0604020202020204" pitchFamily="34" charset="0"/>
              </a:rPr>
              <a:t>, immunoglobulin heavy chain variable genes; </a:t>
            </a:r>
            <a:br>
              <a:rPr lang="en-US">
                <a:solidFill>
                  <a:srgbClr val="4E4F4E"/>
                </a:solidFill>
                <a:cs typeface="Arial" panose="020B0604020202020204" pitchFamily="34" charset="0"/>
              </a:rPr>
            </a:br>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evaluable;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r>
              <a:rPr lang="en-US" b="1">
                <a:solidFill>
                  <a:srgbClr val="4E4F4E"/>
                </a:solidFill>
                <a:cs typeface="Arial" panose="020B0604020202020204" pitchFamily="34" charset="0"/>
              </a:rPr>
              <a:t>SLL</a:t>
            </a:r>
            <a:r>
              <a:rPr lang="en-US">
                <a:solidFill>
                  <a:srgbClr val="4E4F4E"/>
                </a:solidFill>
                <a:cs typeface="Arial" panose="020B0604020202020204" pitchFamily="34" charset="0"/>
              </a:rPr>
              <a:t>, small lymphocytic lymphoma. </a:t>
            </a:r>
          </a:p>
          <a:p>
            <a:r>
              <a:rPr lang="en-US" b="1" err="1">
                <a:solidFill>
                  <a:srgbClr val="4E4F4E"/>
                </a:solidFill>
                <a:cs typeface="Arial" panose="020B0604020202020204" pitchFamily="34" charset="0"/>
              </a:rPr>
              <a:t>Woyach</a:t>
            </a:r>
            <a:r>
              <a:rPr lang="en-US" b="1">
                <a:solidFill>
                  <a:srgbClr val="4E4F4E"/>
                </a:solidFill>
                <a:cs typeface="Arial" panose="020B0604020202020204" pitchFamily="34" charset="0"/>
              </a:rPr>
              <a:t> J, et al. Abstract P628 presented at EHA2023.</a:t>
            </a:r>
            <a:endParaRPr lang="en-GB"/>
          </a:p>
        </p:txBody>
      </p:sp>
      <p:sp>
        <p:nvSpPr>
          <p:cNvPr id="16" name="Titel 15">
            <a:extLst>
              <a:ext uri="{FF2B5EF4-FFF2-40B4-BE49-F238E27FC236}">
                <a16:creationId xmlns:a16="http://schemas.microsoft.com/office/drawing/2014/main" id="{4EF74724-1808-02F1-AC4A-A93AA6FF7F5C}"/>
              </a:ext>
            </a:extLst>
          </p:cNvPr>
          <p:cNvSpPr>
            <a:spLocks noGrp="1"/>
          </p:cNvSpPr>
          <p:nvPr>
            <p:ph type="title"/>
          </p:nvPr>
        </p:nvSpPr>
        <p:spPr/>
        <p:txBody>
          <a:bodyPr/>
          <a:lstStyle/>
          <a:p>
            <a:r>
              <a:rPr lang="en-GB"/>
              <a:t>Progression-free survival</a:t>
            </a:r>
          </a:p>
        </p:txBody>
      </p:sp>
      <p:sp>
        <p:nvSpPr>
          <p:cNvPr id="18" name="Textplatzhalter 17">
            <a:extLst>
              <a:ext uri="{FF2B5EF4-FFF2-40B4-BE49-F238E27FC236}">
                <a16:creationId xmlns:a16="http://schemas.microsoft.com/office/drawing/2014/main" id="{FD7A9BB2-F0C0-7928-85F0-A23A78002671}"/>
              </a:ext>
            </a:extLst>
          </p:cNvPr>
          <p:cNvSpPr>
            <a:spLocks noGrp="1"/>
          </p:cNvSpPr>
          <p:nvPr>
            <p:ph type="body" sz="quarter" idx="12"/>
          </p:nvPr>
        </p:nvSpPr>
        <p:spPr/>
        <p:txBody>
          <a:bodyPr/>
          <a:lstStyle/>
          <a:p>
            <a:r>
              <a:rPr lang="en-GB"/>
              <a:t>PFS in cohorts A and B</a:t>
            </a:r>
            <a:r>
              <a:rPr lang="en-GB" baseline="30000"/>
              <a:t>a</a:t>
            </a:r>
          </a:p>
        </p:txBody>
      </p:sp>
      <p:sp>
        <p:nvSpPr>
          <p:cNvPr id="20" name="Textplatzhalter 19">
            <a:extLst>
              <a:ext uri="{FF2B5EF4-FFF2-40B4-BE49-F238E27FC236}">
                <a16:creationId xmlns:a16="http://schemas.microsoft.com/office/drawing/2014/main" id="{9B8F5867-C7FC-DF39-F474-5326F44E7295}"/>
              </a:ext>
            </a:extLst>
          </p:cNvPr>
          <p:cNvSpPr>
            <a:spLocks noGrp="1"/>
          </p:cNvSpPr>
          <p:nvPr>
            <p:ph type="body" sz="quarter" idx="14"/>
          </p:nvPr>
        </p:nvSpPr>
        <p:spPr/>
        <p:txBody>
          <a:bodyPr/>
          <a:lstStyle/>
          <a:p>
            <a:r>
              <a:rPr lang="en-GB"/>
              <a:t>PFS in subgroups of patients with CLL/SLL</a:t>
            </a:r>
          </a:p>
        </p:txBody>
      </p:sp>
      <p:sp>
        <p:nvSpPr>
          <p:cNvPr id="28" name="Rechteck 27">
            <a:extLst>
              <a:ext uri="{FF2B5EF4-FFF2-40B4-BE49-F238E27FC236}">
                <a16:creationId xmlns:a16="http://schemas.microsoft.com/office/drawing/2014/main" id="{463BC9AD-E122-DF2E-7A68-C1B42F5FC58D}"/>
              </a:ext>
            </a:extLst>
          </p:cNvPr>
          <p:cNvSpPr/>
          <p:nvPr/>
        </p:nvSpPr>
        <p:spPr>
          <a:xfrm>
            <a:off x="6358467" y="4038600"/>
            <a:ext cx="846666" cy="2982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fik 29">
            <a:extLst>
              <a:ext uri="{FF2B5EF4-FFF2-40B4-BE49-F238E27FC236}">
                <a16:creationId xmlns:a16="http://schemas.microsoft.com/office/drawing/2014/main" id="{C9C4E1AF-FDEB-C0EE-C615-6C4B155F3072}"/>
              </a:ext>
            </a:extLst>
          </p:cNvPr>
          <p:cNvPicPr>
            <a:picLocks noChangeAspect="1"/>
          </p:cNvPicPr>
          <p:nvPr/>
        </p:nvPicPr>
        <p:blipFill rotWithShape="1">
          <a:blip r:embed="rId2">
            <a:extLst>
              <a:ext uri="{28A0092B-C50C-407E-A947-70E740481C1C}">
                <a14:useLocalDpi xmlns:a14="http://schemas.microsoft.com/office/drawing/2010/main" val="0"/>
              </a:ext>
            </a:extLst>
          </a:blip>
          <a:srcRect b="17099"/>
          <a:stretch/>
        </p:blipFill>
        <p:spPr>
          <a:xfrm>
            <a:off x="770088" y="2082010"/>
            <a:ext cx="5222748" cy="1956590"/>
          </a:xfrm>
          <a:prstGeom prst="rect">
            <a:avLst/>
          </a:prstGeom>
        </p:spPr>
      </p:pic>
      <p:pic>
        <p:nvPicPr>
          <p:cNvPr id="32" name="Grafik 31">
            <a:extLst>
              <a:ext uri="{FF2B5EF4-FFF2-40B4-BE49-F238E27FC236}">
                <a16:creationId xmlns:a16="http://schemas.microsoft.com/office/drawing/2014/main" id="{46F639A0-9008-29AA-9433-24D85A21DD0F}"/>
              </a:ext>
            </a:extLst>
          </p:cNvPr>
          <p:cNvPicPr>
            <a:picLocks noChangeAspect="1"/>
          </p:cNvPicPr>
          <p:nvPr/>
        </p:nvPicPr>
        <p:blipFill rotWithShape="1">
          <a:blip r:embed="rId3">
            <a:extLst>
              <a:ext uri="{28A0092B-C50C-407E-A947-70E740481C1C}">
                <a14:useLocalDpi xmlns:a14="http://schemas.microsoft.com/office/drawing/2010/main" val="0"/>
              </a:ext>
            </a:extLst>
          </a:blip>
          <a:srcRect b="19538"/>
          <a:stretch/>
        </p:blipFill>
        <p:spPr>
          <a:xfrm>
            <a:off x="6533507" y="1989138"/>
            <a:ext cx="5257800" cy="2049462"/>
          </a:xfrm>
          <a:prstGeom prst="rect">
            <a:avLst/>
          </a:prstGeom>
        </p:spPr>
      </p:pic>
      <p:graphicFrame>
        <p:nvGraphicFramePr>
          <p:cNvPr id="21" name="Tabelle 20">
            <a:extLst>
              <a:ext uri="{FF2B5EF4-FFF2-40B4-BE49-F238E27FC236}">
                <a16:creationId xmlns:a16="http://schemas.microsoft.com/office/drawing/2014/main" id="{EDEED85B-6A02-B931-9656-2176B83038FE}"/>
              </a:ext>
            </a:extLst>
          </p:cNvPr>
          <p:cNvGraphicFramePr>
            <a:graphicFrameLocks noGrp="1"/>
          </p:cNvGraphicFramePr>
          <p:nvPr>
            <p:extLst>
              <p:ext uri="{D42A27DB-BD31-4B8C-83A1-F6EECF244321}">
                <p14:modId xmlns:p14="http://schemas.microsoft.com/office/powerpoint/2010/main" val="2383969594"/>
              </p:ext>
            </p:extLst>
          </p:nvPr>
        </p:nvGraphicFramePr>
        <p:xfrm>
          <a:off x="407988" y="4153188"/>
          <a:ext cx="5586639" cy="789600"/>
        </p:xfrm>
        <a:graphic>
          <a:graphicData uri="http://schemas.openxmlformats.org/drawingml/2006/table">
            <a:tbl>
              <a:tblPr firstRow="1" bandRow="1">
                <a:tableStyleId>{5C22544A-7EE6-4342-B048-85BDC9FD1C3A}</a:tableStyleId>
              </a:tblPr>
              <a:tblGrid>
                <a:gridCol w="647439">
                  <a:extLst>
                    <a:ext uri="{9D8B030D-6E8A-4147-A177-3AD203B41FA5}">
                      <a16:colId xmlns:a16="http://schemas.microsoft.com/office/drawing/2014/main" val="740063259"/>
                    </a:ext>
                  </a:extLst>
                </a:gridCol>
                <a:gridCol w="705600">
                  <a:extLst>
                    <a:ext uri="{9D8B030D-6E8A-4147-A177-3AD203B41FA5}">
                      <a16:colId xmlns:a16="http://schemas.microsoft.com/office/drawing/2014/main" val="2949672590"/>
                    </a:ext>
                  </a:extLst>
                </a:gridCol>
                <a:gridCol w="705600">
                  <a:extLst>
                    <a:ext uri="{9D8B030D-6E8A-4147-A177-3AD203B41FA5}">
                      <a16:colId xmlns:a16="http://schemas.microsoft.com/office/drawing/2014/main" val="3548635927"/>
                    </a:ext>
                  </a:extLst>
                </a:gridCol>
                <a:gridCol w="705600">
                  <a:extLst>
                    <a:ext uri="{9D8B030D-6E8A-4147-A177-3AD203B41FA5}">
                      <a16:colId xmlns:a16="http://schemas.microsoft.com/office/drawing/2014/main" val="2891013861"/>
                    </a:ext>
                  </a:extLst>
                </a:gridCol>
                <a:gridCol w="705600">
                  <a:extLst>
                    <a:ext uri="{9D8B030D-6E8A-4147-A177-3AD203B41FA5}">
                      <a16:colId xmlns:a16="http://schemas.microsoft.com/office/drawing/2014/main" val="4205657699"/>
                    </a:ext>
                  </a:extLst>
                </a:gridCol>
                <a:gridCol w="705600">
                  <a:extLst>
                    <a:ext uri="{9D8B030D-6E8A-4147-A177-3AD203B41FA5}">
                      <a16:colId xmlns:a16="http://schemas.microsoft.com/office/drawing/2014/main" val="2041373745"/>
                    </a:ext>
                  </a:extLst>
                </a:gridCol>
                <a:gridCol w="705600">
                  <a:extLst>
                    <a:ext uri="{9D8B030D-6E8A-4147-A177-3AD203B41FA5}">
                      <a16:colId xmlns:a16="http://schemas.microsoft.com/office/drawing/2014/main" val="198402527"/>
                    </a:ext>
                  </a:extLst>
                </a:gridCol>
                <a:gridCol w="705600">
                  <a:extLst>
                    <a:ext uri="{9D8B030D-6E8A-4147-A177-3AD203B41FA5}">
                      <a16:colId xmlns:a16="http://schemas.microsoft.com/office/drawing/2014/main" val="3255786614"/>
                    </a:ext>
                  </a:extLst>
                </a:gridCol>
              </a:tblGrid>
              <a:tr h="142877">
                <a:tc gridSpan="8">
                  <a:txBody>
                    <a:bodyPr/>
                    <a:lstStyle/>
                    <a:p>
                      <a:r>
                        <a:rPr lang="de-DE" sz="1000"/>
                        <a:t>No. of patients</a:t>
                      </a:r>
                    </a:p>
                  </a:txBody>
                  <a:tcPr marL="7200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extLst>
                  <a:ext uri="{0D108BD9-81ED-4DB2-BD59-A6C34878D82A}">
                    <a16:rowId xmlns:a16="http://schemas.microsoft.com/office/drawing/2014/main" val="558085198"/>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i="0" u="none" strike="noStrike" kern="1200">
                          <a:solidFill>
                            <a:schemeClr val="bg1"/>
                          </a:solidFill>
                          <a:effectLst/>
                          <a:latin typeface="+mn-lt"/>
                          <a:ea typeface="+mn-ea"/>
                          <a:cs typeface="+mn-cs"/>
                        </a:rPr>
                        <a:t>CLL/SLL</a:t>
                      </a:r>
                    </a:p>
                  </a:txBody>
                  <a:tcPr marL="72000" marR="0" marT="18000" marB="18000" anchor="ctr">
                    <a:solidFill>
                      <a:schemeClr val="tx2"/>
                    </a:solidFill>
                  </a:tcPr>
                </a:tc>
                <a:tc>
                  <a:txBody>
                    <a:bodyPr/>
                    <a:lstStyle/>
                    <a:p>
                      <a:pPr algn="ctr"/>
                      <a:r>
                        <a:rPr lang="de-DE" sz="1000">
                          <a:solidFill>
                            <a:schemeClr val="tx1"/>
                          </a:solidFill>
                        </a:rPr>
                        <a:t>57</a:t>
                      </a:r>
                    </a:p>
                  </a:txBody>
                  <a:tcPr marL="0" marR="0" marT="18000" marB="18000" anchor="ctr"/>
                </a:tc>
                <a:tc>
                  <a:txBody>
                    <a:bodyPr/>
                    <a:lstStyle/>
                    <a:p>
                      <a:pPr algn="ctr"/>
                      <a:r>
                        <a:rPr lang="de-DE" sz="1000">
                          <a:solidFill>
                            <a:schemeClr val="tx1"/>
                          </a:solidFill>
                        </a:rPr>
                        <a:t>30</a:t>
                      </a:r>
                    </a:p>
                  </a:txBody>
                  <a:tcPr marL="0" marR="0" marT="18000" marB="18000" anchor="ctr"/>
                </a:tc>
                <a:tc>
                  <a:txBody>
                    <a:bodyPr/>
                    <a:lstStyle/>
                    <a:p>
                      <a:pPr algn="ctr"/>
                      <a:r>
                        <a:rPr lang="de-DE" sz="1000">
                          <a:solidFill>
                            <a:schemeClr val="tx1"/>
                          </a:solidFill>
                        </a:rPr>
                        <a:t>21</a:t>
                      </a:r>
                    </a:p>
                  </a:txBody>
                  <a:tcPr marL="0" marR="0" marT="18000" marB="18000" anchor="ctr"/>
                </a:tc>
                <a:tc>
                  <a:txBody>
                    <a:bodyPr/>
                    <a:lstStyle/>
                    <a:p>
                      <a:pPr algn="ctr"/>
                      <a:r>
                        <a:rPr lang="de-DE" sz="1000">
                          <a:solidFill>
                            <a:schemeClr val="tx1"/>
                          </a:solidFill>
                        </a:rPr>
                        <a:t>15</a:t>
                      </a:r>
                    </a:p>
                  </a:txBody>
                  <a:tcPr marL="0" marR="0" marT="18000" marB="18000" anchor="ctr"/>
                </a:tc>
                <a:tc>
                  <a:txBody>
                    <a:bodyPr/>
                    <a:lstStyle/>
                    <a:p>
                      <a:pPr algn="ctr"/>
                      <a:r>
                        <a:rPr lang="de-DE" sz="1000">
                          <a:solidFill>
                            <a:schemeClr val="tx1"/>
                          </a:solidFill>
                        </a:rPr>
                        <a:t>8</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1001529525"/>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i="0" u="none" strike="noStrike" kern="1200">
                          <a:solidFill>
                            <a:schemeClr val="bg1"/>
                          </a:solidFill>
                          <a:effectLst/>
                          <a:latin typeface="+mn-lt"/>
                          <a:ea typeface="+mn-ea"/>
                          <a:cs typeface="+mn-cs"/>
                        </a:rPr>
                        <a:t>Cohort A</a:t>
                      </a:r>
                    </a:p>
                  </a:txBody>
                  <a:tcPr marL="72000" marR="0" marT="18000" marB="18000" anchor="ctr">
                    <a:solidFill>
                      <a:schemeClr val="accent2"/>
                    </a:solidFill>
                  </a:tcPr>
                </a:tc>
                <a:tc>
                  <a:txBody>
                    <a:bodyPr/>
                    <a:lstStyle/>
                    <a:p>
                      <a:pPr algn="ctr"/>
                      <a:r>
                        <a:rPr lang="de-DE" sz="1000">
                          <a:solidFill>
                            <a:schemeClr val="tx1"/>
                          </a:solidFill>
                        </a:rPr>
                        <a:t>25</a:t>
                      </a:r>
                    </a:p>
                  </a:txBody>
                  <a:tcPr marL="0" marR="0" marT="18000" marB="18000" anchor="ctr"/>
                </a:tc>
                <a:tc>
                  <a:txBody>
                    <a:bodyPr/>
                    <a:lstStyle/>
                    <a:p>
                      <a:pPr algn="ctr"/>
                      <a:r>
                        <a:rPr lang="de-DE" sz="1000">
                          <a:solidFill>
                            <a:schemeClr val="tx1"/>
                          </a:solidFill>
                        </a:rPr>
                        <a:t>15</a:t>
                      </a:r>
                    </a:p>
                  </a:txBody>
                  <a:tcPr marL="0" marR="0" marT="18000" marB="18000" anchor="ctr"/>
                </a:tc>
                <a:tc>
                  <a:txBody>
                    <a:bodyPr/>
                    <a:lstStyle/>
                    <a:p>
                      <a:pPr algn="ctr"/>
                      <a:r>
                        <a:rPr lang="de-DE" sz="1000">
                          <a:solidFill>
                            <a:schemeClr val="tx1"/>
                          </a:solidFill>
                        </a:rPr>
                        <a:t>10</a:t>
                      </a:r>
                    </a:p>
                  </a:txBody>
                  <a:tcPr marL="0" marR="0" marT="18000" marB="18000" anchor="ctr"/>
                </a:tc>
                <a:tc>
                  <a:txBody>
                    <a:bodyPr/>
                    <a:lstStyle/>
                    <a:p>
                      <a:pPr algn="ctr"/>
                      <a:r>
                        <a:rPr lang="de-DE" sz="1000">
                          <a:solidFill>
                            <a:schemeClr val="tx1"/>
                          </a:solidFill>
                        </a:rPr>
                        <a:t>7</a:t>
                      </a:r>
                    </a:p>
                  </a:txBody>
                  <a:tcPr marL="0" marR="0" marT="18000" marB="18000" anchor="ctr"/>
                </a:tc>
                <a:tc>
                  <a:txBody>
                    <a:bodyPr/>
                    <a:lstStyle/>
                    <a:p>
                      <a:pPr algn="ctr"/>
                      <a:r>
                        <a:rPr lang="de-DE" sz="1000">
                          <a:solidFill>
                            <a:schemeClr val="tx1"/>
                          </a:solidFill>
                        </a:rPr>
                        <a:t>3</a:t>
                      </a:r>
                    </a:p>
                  </a:txBody>
                  <a:tcPr marL="0" marR="0" marT="18000" marB="18000" anchor="ctr"/>
                </a:tc>
                <a:tc>
                  <a:txBody>
                    <a:bodyPr/>
                    <a:lstStyle/>
                    <a:p>
                      <a:pPr algn="ctr"/>
                      <a:r>
                        <a:rPr lang="de-DE" sz="1000">
                          <a:solidFill>
                            <a:schemeClr val="tx1"/>
                          </a:solidFill>
                        </a:rPr>
                        <a:t>2</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2876687392"/>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i="0" u="none" strike="noStrike" kern="1200">
                          <a:solidFill>
                            <a:schemeClr val="bg1"/>
                          </a:solidFill>
                          <a:effectLst/>
                          <a:latin typeface="+mn-lt"/>
                          <a:ea typeface="+mn-ea"/>
                          <a:cs typeface="+mn-cs"/>
                        </a:rPr>
                        <a:t>Cohort B</a:t>
                      </a:r>
                    </a:p>
                  </a:txBody>
                  <a:tcPr marL="72000" marR="0" marT="18000" marB="18000" anchor="ctr">
                    <a:solidFill>
                      <a:schemeClr val="accent1"/>
                    </a:solidFill>
                  </a:tcPr>
                </a:tc>
                <a:tc>
                  <a:txBody>
                    <a:bodyPr/>
                    <a:lstStyle/>
                    <a:p>
                      <a:pPr algn="ctr"/>
                      <a:r>
                        <a:rPr lang="de-DE" sz="1000">
                          <a:solidFill>
                            <a:schemeClr val="tx1"/>
                          </a:solidFill>
                        </a:rPr>
                        <a:t>10</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2</a:t>
                      </a:r>
                    </a:p>
                  </a:txBody>
                  <a:tcPr marL="0" marR="0" marT="18000" marB="18000" anchor="ctr"/>
                </a:tc>
                <a:tc>
                  <a:txBody>
                    <a:bodyPr/>
                    <a:lstStyle/>
                    <a:p>
                      <a:pPr algn="ctr"/>
                      <a:r>
                        <a:rPr lang="de-DE" sz="1000">
                          <a:solidFill>
                            <a:schemeClr val="tx1"/>
                          </a:solidFill>
                        </a:rPr>
                        <a:t>2</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999253721"/>
                  </a:ext>
                </a:extLst>
              </a:tr>
            </a:tbl>
          </a:graphicData>
        </a:graphic>
      </p:graphicFrame>
      <p:graphicFrame>
        <p:nvGraphicFramePr>
          <p:cNvPr id="22" name="Tabelle 21">
            <a:extLst>
              <a:ext uri="{FF2B5EF4-FFF2-40B4-BE49-F238E27FC236}">
                <a16:creationId xmlns:a16="http://schemas.microsoft.com/office/drawing/2014/main" id="{CD0EDDB1-B6B2-5D5F-2BA0-23E96255D0B1}"/>
              </a:ext>
            </a:extLst>
          </p:cNvPr>
          <p:cNvGraphicFramePr>
            <a:graphicFrameLocks noGrp="1"/>
          </p:cNvGraphicFramePr>
          <p:nvPr>
            <p:extLst>
              <p:ext uri="{D42A27DB-BD31-4B8C-83A1-F6EECF244321}">
                <p14:modId xmlns:p14="http://schemas.microsoft.com/office/powerpoint/2010/main" val="923114864"/>
              </p:ext>
            </p:extLst>
          </p:nvPr>
        </p:nvGraphicFramePr>
        <p:xfrm>
          <a:off x="6211888" y="4153188"/>
          <a:ext cx="5586639" cy="1374764"/>
        </p:xfrm>
        <a:graphic>
          <a:graphicData uri="http://schemas.openxmlformats.org/drawingml/2006/table">
            <a:tbl>
              <a:tblPr firstRow="1" bandRow="1">
                <a:tableStyleId>{5C22544A-7EE6-4342-B048-85BDC9FD1C3A}</a:tableStyleId>
              </a:tblPr>
              <a:tblGrid>
                <a:gridCol w="647439">
                  <a:extLst>
                    <a:ext uri="{9D8B030D-6E8A-4147-A177-3AD203B41FA5}">
                      <a16:colId xmlns:a16="http://schemas.microsoft.com/office/drawing/2014/main" val="740063259"/>
                    </a:ext>
                  </a:extLst>
                </a:gridCol>
                <a:gridCol w="705600">
                  <a:extLst>
                    <a:ext uri="{9D8B030D-6E8A-4147-A177-3AD203B41FA5}">
                      <a16:colId xmlns:a16="http://schemas.microsoft.com/office/drawing/2014/main" val="2949672590"/>
                    </a:ext>
                  </a:extLst>
                </a:gridCol>
                <a:gridCol w="705600">
                  <a:extLst>
                    <a:ext uri="{9D8B030D-6E8A-4147-A177-3AD203B41FA5}">
                      <a16:colId xmlns:a16="http://schemas.microsoft.com/office/drawing/2014/main" val="3548635927"/>
                    </a:ext>
                  </a:extLst>
                </a:gridCol>
                <a:gridCol w="705600">
                  <a:extLst>
                    <a:ext uri="{9D8B030D-6E8A-4147-A177-3AD203B41FA5}">
                      <a16:colId xmlns:a16="http://schemas.microsoft.com/office/drawing/2014/main" val="2891013861"/>
                    </a:ext>
                  </a:extLst>
                </a:gridCol>
                <a:gridCol w="705600">
                  <a:extLst>
                    <a:ext uri="{9D8B030D-6E8A-4147-A177-3AD203B41FA5}">
                      <a16:colId xmlns:a16="http://schemas.microsoft.com/office/drawing/2014/main" val="4205657699"/>
                    </a:ext>
                  </a:extLst>
                </a:gridCol>
                <a:gridCol w="705600">
                  <a:extLst>
                    <a:ext uri="{9D8B030D-6E8A-4147-A177-3AD203B41FA5}">
                      <a16:colId xmlns:a16="http://schemas.microsoft.com/office/drawing/2014/main" val="2041373745"/>
                    </a:ext>
                  </a:extLst>
                </a:gridCol>
                <a:gridCol w="705600">
                  <a:extLst>
                    <a:ext uri="{9D8B030D-6E8A-4147-A177-3AD203B41FA5}">
                      <a16:colId xmlns:a16="http://schemas.microsoft.com/office/drawing/2014/main" val="198402527"/>
                    </a:ext>
                  </a:extLst>
                </a:gridCol>
                <a:gridCol w="705600">
                  <a:extLst>
                    <a:ext uri="{9D8B030D-6E8A-4147-A177-3AD203B41FA5}">
                      <a16:colId xmlns:a16="http://schemas.microsoft.com/office/drawing/2014/main" val="3255786614"/>
                    </a:ext>
                  </a:extLst>
                </a:gridCol>
              </a:tblGrid>
              <a:tr h="224924">
                <a:tc gridSpan="8">
                  <a:txBody>
                    <a:bodyPr/>
                    <a:lstStyle/>
                    <a:p>
                      <a:r>
                        <a:rPr lang="de-DE" sz="1000"/>
                        <a:t>No. of patients</a:t>
                      </a:r>
                    </a:p>
                  </a:txBody>
                  <a:tcPr marL="7200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extLst>
                  <a:ext uri="{0D108BD9-81ED-4DB2-BD59-A6C34878D82A}">
                    <a16:rowId xmlns:a16="http://schemas.microsoft.com/office/drawing/2014/main" val="558085198"/>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a:solidFill>
                            <a:schemeClr val="bg1"/>
                          </a:solidFill>
                          <a:effectLst/>
                          <a:latin typeface="+mn-lt"/>
                          <a:ea typeface="+mn-ea"/>
                          <a:cs typeface="+mn-cs"/>
                        </a:rPr>
                        <a:t>Prior BTK</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a:solidFill>
                            <a:schemeClr val="bg1"/>
                          </a:solidFill>
                          <a:effectLst/>
                          <a:latin typeface="+mn-lt"/>
                          <a:ea typeface="+mn-ea"/>
                          <a:cs typeface="+mn-cs"/>
                        </a:rPr>
                        <a:t>and BCL2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a:solidFill>
                            <a:schemeClr val="bg1"/>
                          </a:solidFill>
                          <a:effectLst/>
                          <a:latin typeface="+mn-lt"/>
                          <a:ea typeface="+mn-ea"/>
                          <a:cs typeface="+mn-cs"/>
                        </a:rPr>
                        <a:t>inhibitors</a:t>
                      </a:r>
                    </a:p>
                  </a:txBody>
                  <a:tcPr marL="72000" marR="0" marT="18000" marB="18000" anchor="ctr">
                    <a:solidFill>
                      <a:schemeClr val="accent2"/>
                    </a:solidFill>
                  </a:tcPr>
                </a:tc>
                <a:tc>
                  <a:txBody>
                    <a:bodyPr/>
                    <a:lstStyle/>
                    <a:p>
                      <a:pPr algn="ctr"/>
                      <a:r>
                        <a:rPr lang="de-DE" sz="1000">
                          <a:solidFill>
                            <a:schemeClr val="tx1"/>
                          </a:solidFill>
                        </a:rPr>
                        <a:t>24</a:t>
                      </a:r>
                    </a:p>
                  </a:txBody>
                  <a:tcPr marL="0" marR="0" marT="18000" marB="18000" anchor="ctr"/>
                </a:tc>
                <a:tc>
                  <a:txBody>
                    <a:bodyPr/>
                    <a:lstStyle/>
                    <a:p>
                      <a:pPr algn="ctr"/>
                      <a:r>
                        <a:rPr lang="de-DE" sz="1000">
                          <a:solidFill>
                            <a:schemeClr val="tx1"/>
                          </a:solidFill>
                        </a:rPr>
                        <a:t>11</a:t>
                      </a:r>
                    </a:p>
                  </a:txBody>
                  <a:tcPr marL="0" marR="0" marT="18000" marB="18000" anchor="ctr"/>
                </a:tc>
                <a:tc>
                  <a:txBody>
                    <a:bodyPr/>
                    <a:lstStyle/>
                    <a:p>
                      <a:pPr algn="ctr"/>
                      <a:r>
                        <a:rPr lang="de-DE" sz="1000">
                          <a:solidFill>
                            <a:schemeClr val="tx1"/>
                          </a:solidFill>
                        </a:rPr>
                        <a:t>5</a:t>
                      </a:r>
                    </a:p>
                  </a:txBody>
                  <a:tcPr marL="0" marR="0" marT="18000" marB="18000" anchor="ctr"/>
                </a:tc>
                <a:tc>
                  <a:txBody>
                    <a:bodyPr/>
                    <a:lstStyle/>
                    <a:p>
                      <a:pPr algn="ctr"/>
                      <a:r>
                        <a:rPr lang="de-DE" sz="1000">
                          <a:solidFill>
                            <a:schemeClr val="tx1"/>
                          </a:solidFill>
                        </a:rPr>
                        <a:t>2</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1001529525"/>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1" u="none" strike="noStrike" kern="1200">
                          <a:solidFill>
                            <a:schemeClr val="bg1"/>
                          </a:solidFill>
                          <a:effectLst/>
                          <a:latin typeface="+mn-lt"/>
                          <a:ea typeface="+mn-ea"/>
                          <a:cs typeface="+mn-cs"/>
                        </a:rPr>
                        <a:t>BTK</a:t>
                      </a:r>
                      <a:r>
                        <a:rPr lang="de-DE" sz="800" b="0" i="0" u="none" strike="noStrike" kern="1200" baseline="30000">
                          <a:solidFill>
                            <a:schemeClr val="bg1"/>
                          </a:solidFill>
                          <a:effectLst/>
                          <a:latin typeface="+mn-lt"/>
                          <a:ea typeface="+mn-ea"/>
                          <a:cs typeface="+mn-cs"/>
                        </a:rPr>
                        <a:t>C481S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a:solidFill>
                            <a:schemeClr val="bg1"/>
                          </a:solidFill>
                          <a:effectLst/>
                          <a:latin typeface="+mn-lt"/>
                          <a:ea typeface="+mn-ea"/>
                          <a:cs typeface="+mn-cs"/>
                        </a:rPr>
                        <a:t>mutated</a:t>
                      </a:r>
                    </a:p>
                  </a:txBody>
                  <a:tcPr marL="72000" marR="0" marT="18000" marB="18000" anchor="ctr">
                    <a:solidFill>
                      <a:schemeClr val="accent1"/>
                    </a:solidFill>
                  </a:tcPr>
                </a:tc>
                <a:tc>
                  <a:txBody>
                    <a:bodyPr/>
                    <a:lstStyle/>
                    <a:p>
                      <a:pPr algn="ctr"/>
                      <a:r>
                        <a:rPr lang="de-DE" sz="1000">
                          <a:solidFill>
                            <a:schemeClr val="tx1"/>
                          </a:solidFill>
                        </a:rPr>
                        <a:t>36</a:t>
                      </a:r>
                    </a:p>
                  </a:txBody>
                  <a:tcPr marL="0" marR="0" marT="18000" marB="18000" anchor="ctr"/>
                </a:tc>
                <a:tc>
                  <a:txBody>
                    <a:bodyPr/>
                    <a:lstStyle/>
                    <a:p>
                      <a:pPr algn="ctr"/>
                      <a:r>
                        <a:rPr lang="de-DE" sz="1000">
                          <a:solidFill>
                            <a:schemeClr val="tx1"/>
                          </a:solidFill>
                        </a:rPr>
                        <a:t>22</a:t>
                      </a:r>
                    </a:p>
                  </a:txBody>
                  <a:tcPr marL="0" marR="0" marT="18000" marB="18000" anchor="ctr"/>
                </a:tc>
                <a:tc>
                  <a:txBody>
                    <a:bodyPr/>
                    <a:lstStyle/>
                    <a:p>
                      <a:pPr algn="ctr"/>
                      <a:r>
                        <a:rPr lang="de-DE" sz="1000">
                          <a:solidFill>
                            <a:schemeClr val="tx1"/>
                          </a:solidFill>
                        </a:rPr>
                        <a:t>17</a:t>
                      </a:r>
                    </a:p>
                  </a:txBody>
                  <a:tcPr marL="0" marR="0" marT="18000" marB="18000" anchor="ctr"/>
                </a:tc>
                <a:tc>
                  <a:txBody>
                    <a:bodyPr/>
                    <a:lstStyle/>
                    <a:p>
                      <a:pPr algn="ctr"/>
                      <a:r>
                        <a:rPr lang="de-DE" sz="1000">
                          <a:solidFill>
                            <a:schemeClr val="tx1"/>
                          </a:solidFill>
                        </a:rPr>
                        <a:t>13</a:t>
                      </a:r>
                    </a:p>
                  </a:txBody>
                  <a:tcPr marL="0" marR="0" marT="18000" marB="18000" anchor="ctr"/>
                </a:tc>
                <a:tc>
                  <a:txBody>
                    <a:bodyPr/>
                    <a:lstStyle/>
                    <a:p>
                      <a:pPr algn="ctr"/>
                      <a:r>
                        <a:rPr lang="de-DE" sz="1000">
                          <a:solidFill>
                            <a:schemeClr val="tx1"/>
                          </a:solidFill>
                        </a:rPr>
                        <a:t>7</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2876687392"/>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a:solidFill>
                            <a:schemeClr val="bg1"/>
                          </a:solidFill>
                          <a:effectLst/>
                          <a:latin typeface="+mn-lt"/>
                          <a:ea typeface="+mn-ea"/>
                          <a:cs typeface="+mn-cs"/>
                        </a:rPr>
                        <a:t>No </a:t>
                      </a:r>
                      <a:r>
                        <a:rPr lang="de-DE" sz="800" b="0" i="1" u="none" strike="noStrike" kern="1200">
                          <a:solidFill>
                            <a:schemeClr val="bg1"/>
                          </a:solidFill>
                          <a:effectLst/>
                          <a:latin typeface="+mn-lt"/>
                          <a:ea typeface="+mn-ea"/>
                          <a:cs typeface="+mn-cs"/>
                        </a:rPr>
                        <a:t>IGHV</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a:solidFill>
                            <a:schemeClr val="bg1"/>
                          </a:solidFill>
                          <a:effectLst/>
                          <a:latin typeface="+mn-lt"/>
                          <a:ea typeface="+mn-ea"/>
                          <a:cs typeface="+mn-cs"/>
                        </a:rPr>
                        <a:t>mutation</a:t>
                      </a:r>
                    </a:p>
                  </a:txBody>
                  <a:tcPr marL="72000" marR="0" marT="18000" marB="18000" anchor="ctr">
                    <a:solidFill>
                      <a:schemeClr val="accent3"/>
                    </a:solidFill>
                  </a:tcPr>
                </a:tc>
                <a:tc>
                  <a:txBody>
                    <a:bodyPr/>
                    <a:lstStyle/>
                    <a:p>
                      <a:pPr algn="ctr"/>
                      <a:r>
                        <a:rPr lang="de-DE" sz="1000">
                          <a:solidFill>
                            <a:schemeClr val="tx1"/>
                          </a:solidFill>
                        </a:rPr>
                        <a:t>30</a:t>
                      </a:r>
                    </a:p>
                  </a:txBody>
                  <a:tcPr marL="0" marR="0" marT="18000" marB="18000" anchor="ctr"/>
                </a:tc>
                <a:tc>
                  <a:txBody>
                    <a:bodyPr/>
                    <a:lstStyle/>
                    <a:p>
                      <a:pPr algn="ctr"/>
                      <a:r>
                        <a:rPr lang="de-DE" sz="1000">
                          <a:solidFill>
                            <a:schemeClr val="tx1"/>
                          </a:solidFill>
                        </a:rPr>
                        <a:t>17</a:t>
                      </a:r>
                    </a:p>
                  </a:txBody>
                  <a:tcPr marL="0" marR="0" marT="18000" marB="18000" anchor="ctr"/>
                </a:tc>
                <a:tc>
                  <a:txBody>
                    <a:bodyPr/>
                    <a:lstStyle/>
                    <a:p>
                      <a:pPr algn="ctr"/>
                      <a:r>
                        <a:rPr lang="de-DE" sz="1000">
                          <a:solidFill>
                            <a:schemeClr val="tx1"/>
                          </a:solidFill>
                        </a:rPr>
                        <a:t>12</a:t>
                      </a:r>
                    </a:p>
                  </a:txBody>
                  <a:tcPr marL="0" marR="0" marT="18000" marB="18000" anchor="ctr"/>
                </a:tc>
                <a:tc>
                  <a:txBody>
                    <a:bodyPr/>
                    <a:lstStyle/>
                    <a:p>
                      <a:pPr algn="ctr"/>
                      <a:r>
                        <a:rPr lang="de-DE" sz="1000">
                          <a:solidFill>
                            <a:schemeClr val="tx1"/>
                          </a:solidFill>
                        </a:rPr>
                        <a:t>10</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999253721"/>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a:solidFill>
                            <a:schemeClr val="bg1"/>
                          </a:solidFill>
                          <a:effectLst/>
                          <a:latin typeface="+mn-lt"/>
                          <a:ea typeface="+mn-ea"/>
                          <a:cs typeface="+mn-cs"/>
                        </a:rPr>
                        <a:t>del(17p)</a:t>
                      </a:r>
                    </a:p>
                  </a:txBody>
                  <a:tcPr marL="72000" marR="0" marT="18000" marB="18000" anchor="ctr">
                    <a:solidFill>
                      <a:schemeClr val="accent4"/>
                    </a:solidFill>
                  </a:tcPr>
                </a:tc>
                <a:tc>
                  <a:txBody>
                    <a:bodyPr/>
                    <a:lstStyle/>
                    <a:p>
                      <a:pPr algn="ctr"/>
                      <a:r>
                        <a:rPr lang="de-DE" sz="1000">
                          <a:solidFill>
                            <a:schemeClr val="tx1"/>
                          </a:solidFill>
                        </a:rPr>
                        <a:t>19</a:t>
                      </a:r>
                    </a:p>
                  </a:txBody>
                  <a:tcPr marL="0" marR="0" marT="18000" marB="18000" anchor="ctr"/>
                </a:tc>
                <a:tc>
                  <a:txBody>
                    <a:bodyPr/>
                    <a:lstStyle/>
                    <a:p>
                      <a:pPr algn="ctr"/>
                      <a:r>
                        <a:rPr lang="de-DE" sz="1000">
                          <a:solidFill>
                            <a:schemeClr val="tx1"/>
                          </a:solidFill>
                        </a:rPr>
                        <a:t>6</a:t>
                      </a:r>
                    </a:p>
                  </a:txBody>
                  <a:tcPr marL="0" marR="0" marT="18000" marB="18000" anchor="ctr"/>
                </a:tc>
                <a:tc>
                  <a:txBody>
                    <a:bodyPr/>
                    <a:lstStyle/>
                    <a:p>
                      <a:pPr algn="ctr"/>
                      <a:r>
                        <a:rPr lang="de-DE" sz="1000">
                          <a:solidFill>
                            <a:schemeClr val="tx1"/>
                          </a:solidFill>
                        </a:rPr>
                        <a:t>3</a:t>
                      </a:r>
                    </a:p>
                  </a:txBody>
                  <a:tcPr marL="0" marR="0" marT="18000" marB="18000" anchor="ctr"/>
                </a:tc>
                <a:tc>
                  <a:txBody>
                    <a:bodyPr/>
                    <a:lstStyle/>
                    <a:p>
                      <a:pPr algn="ctr"/>
                      <a:r>
                        <a:rPr lang="de-DE" sz="1000">
                          <a:solidFill>
                            <a:schemeClr val="tx1"/>
                          </a:solidFill>
                        </a:rPr>
                        <a:t>2</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1304021985"/>
                  </a:ext>
                </a:extLst>
              </a:tr>
            </a:tbl>
          </a:graphicData>
        </a:graphic>
      </p:graphicFrame>
    </p:spTree>
    <p:extLst>
      <p:ext uri="{BB962C8B-B14F-4D97-AF65-F5344CB8AC3E}">
        <p14:creationId xmlns:p14="http://schemas.microsoft.com/office/powerpoint/2010/main" val="406087019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8AE-C4F3-8E73-ABDE-5AF66398AB95}"/>
              </a:ext>
            </a:extLst>
          </p:cNvPr>
          <p:cNvSpPr>
            <a:spLocks noGrp="1"/>
          </p:cNvSpPr>
          <p:nvPr>
            <p:ph type="title"/>
          </p:nvPr>
        </p:nvSpPr>
        <p:spPr/>
        <p:txBody>
          <a:bodyPr/>
          <a:lstStyle/>
          <a:p>
            <a:r>
              <a:rPr lang="en-US" err="1"/>
              <a:t>DoR</a:t>
            </a:r>
            <a:endParaRPr lang="en-US"/>
          </a:p>
        </p:txBody>
      </p:sp>
      <p:sp>
        <p:nvSpPr>
          <p:cNvPr id="3" name="Footer Placeholder 2">
            <a:extLst>
              <a:ext uri="{FF2B5EF4-FFF2-40B4-BE49-F238E27FC236}">
                <a16:creationId xmlns:a16="http://schemas.microsoft.com/office/drawing/2014/main" id="{E8BA7A33-DA4F-1F70-DB77-6D9B9AF3C911}"/>
              </a:ext>
            </a:extLst>
          </p:cNvPr>
          <p:cNvSpPr>
            <a:spLocks noGrp="1"/>
          </p:cNvSpPr>
          <p:nvPr>
            <p:ph type="ftr" sz="quarter" idx="13"/>
          </p:nvPr>
        </p:nvSpPr>
        <p:spPr>
          <a:xfrm>
            <a:off x="407989" y="6057900"/>
            <a:ext cx="8532812" cy="611188"/>
          </a:xfrm>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A participant was erroneously assigned to cohort C (patients with RT) during enrollment and was included in the dose-escalation and dose-expansion cohort in this presentation.</a:t>
            </a:r>
          </a:p>
          <a:p>
            <a:r>
              <a:rPr lang="en-US" b="1">
                <a:solidFill>
                  <a:srgbClr val="4E4F4E"/>
                </a:solidFill>
                <a:cs typeface="Arial" panose="020B0604020202020204" pitchFamily="34" charset="0"/>
              </a:rPr>
              <a:t>BCL2</a:t>
            </a:r>
            <a:r>
              <a:rPr lang="en-US">
                <a:solidFill>
                  <a:srgbClr val="4E4F4E"/>
                </a:solidFill>
                <a:cs typeface="Arial" panose="020B0604020202020204" pitchFamily="34" charset="0"/>
              </a:rPr>
              <a:t>, B-cell lymphoma 2; </a:t>
            </a:r>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err="1">
                <a:solidFill>
                  <a:srgbClr val="4E4F4E"/>
                </a:solidFill>
                <a:cs typeface="Arial" panose="020B0604020202020204" pitchFamily="34" charset="0"/>
              </a:rPr>
              <a:t>DoR</a:t>
            </a:r>
            <a:r>
              <a:rPr lang="en-US">
                <a:solidFill>
                  <a:srgbClr val="4E4F4E"/>
                </a:solidFill>
                <a:cs typeface="Arial" panose="020B0604020202020204" pitchFamily="34" charset="0"/>
              </a:rPr>
              <a:t>, duration of response; </a:t>
            </a:r>
            <a:r>
              <a:rPr lang="en-US" b="1">
                <a:solidFill>
                  <a:srgbClr val="4E4F4E"/>
                </a:solidFill>
                <a:cs typeface="Arial" panose="020B0604020202020204" pitchFamily="34" charset="0"/>
              </a:rPr>
              <a:t>IGHV</a:t>
            </a:r>
            <a:r>
              <a:rPr lang="en-US">
                <a:solidFill>
                  <a:srgbClr val="4E4F4E"/>
                </a:solidFill>
                <a:cs typeface="Arial" panose="020B0604020202020204" pitchFamily="34" charset="0"/>
              </a:rPr>
              <a:t>, immunoglobulin heavy chain variable genes; </a:t>
            </a:r>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evaluable;</a:t>
            </a:r>
            <a:r>
              <a:rPr lang="en-US" b="1">
                <a:solidFill>
                  <a:srgbClr val="4E4F4E"/>
                </a:solidFill>
                <a:cs typeface="Arial" panose="020B0604020202020204" pitchFamily="34" charset="0"/>
              </a:rPr>
              <a:t> RT, </a:t>
            </a:r>
            <a:r>
              <a:rPr lang="en-US">
                <a:solidFill>
                  <a:srgbClr val="4E4F4E"/>
                </a:solidFill>
                <a:cs typeface="Arial" panose="020B0604020202020204" pitchFamily="34" charset="0"/>
              </a:rPr>
              <a:t>Richter’s transformation; </a:t>
            </a:r>
            <a:r>
              <a:rPr lang="en-US" b="1">
                <a:solidFill>
                  <a:srgbClr val="4E4F4E"/>
                </a:solidFill>
                <a:cs typeface="Arial" panose="020B0604020202020204" pitchFamily="34" charset="0"/>
              </a:rPr>
              <a:t>SLL</a:t>
            </a:r>
            <a:r>
              <a:rPr lang="en-US">
                <a:solidFill>
                  <a:srgbClr val="4E4F4E"/>
                </a:solidFill>
                <a:cs typeface="Arial" panose="020B0604020202020204" pitchFamily="34" charset="0"/>
              </a:rPr>
              <a:t>, small lymphocytic lymphoma. </a:t>
            </a:r>
          </a:p>
          <a:p>
            <a:r>
              <a:rPr lang="en-US" b="1" err="1">
                <a:solidFill>
                  <a:srgbClr val="4E4F4E"/>
                </a:solidFill>
                <a:cs typeface="Arial" panose="020B0604020202020204" pitchFamily="34" charset="0"/>
              </a:rPr>
              <a:t>Woyach</a:t>
            </a:r>
            <a:r>
              <a:rPr lang="en-US" b="1">
                <a:solidFill>
                  <a:srgbClr val="4E4F4E"/>
                </a:solidFill>
                <a:cs typeface="Arial" panose="020B0604020202020204" pitchFamily="34" charset="0"/>
              </a:rPr>
              <a:t> J, et al. Abstract P628 presented at EHA2023.</a:t>
            </a:r>
            <a:endParaRPr lang="en-GB"/>
          </a:p>
        </p:txBody>
      </p:sp>
      <p:sp>
        <p:nvSpPr>
          <p:cNvPr id="16" name="Textplatzhalter 15">
            <a:extLst>
              <a:ext uri="{FF2B5EF4-FFF2-40B4-BE49-F238E27FC236}">
                <a16:creationId xmlns:a16="http://schemas.microsoft.com/office/drawing/2014/main" id="{2A923701-2759-441D-DE02-E389CCDAA611}"/>
              </a:ext>
            </a:extLst>
          </p:cNvPr>
          <p:cNvSpPr>
            <a:spLocks noGrp="1"/>
          </p:cNvSpPr>
          <p:nvPr>
            <p:ph type="body" sz="quarter" idx="12"/>
          </p:nvPr>
        </p:nvSpPr>
        <p:spPr/>
        <p:txBody>
          <a:bodyPr/>
          <a:lstStyle/>
          <a:p>
            <a:r>
              <a:rPr lang="en-GB" err="1"/>
              <a:t>DoR</a:t>
            </a:r>
            <a:r>
              <a:rPr lang="en-GB"/>
              <a:t> in cohorts A and B</a:t>
            </a:r>
            <a:r>
              <a:rPr lang="en-GB" baseline="30000"/>
              <a:t>a</a:t>
            </a:r>
          </a:p>
        </p:txBody>
      </p:sp>
      <p:sp>
        <p:nvSpPr>
          <p:cNvPr id="18" name="Textplatzhalter 17">
            <a:extLst>
              <a:ext uri="{FF2B5EF4-FFF2-40B4-BE49-F238E27FC236}">
                <a16:creationId xmlns:a16="http://schemas.microsoft.com/office/drawing/2014/main" id="{F6223574-A738-AD65-6497-207A037B3FC0}"/>
              </a:ext>
            </a:extLst>
          </p:cNvPr>
          <p:cNvSpPr>
            <a:spLocks noGrp="1"/>
          </p:cNvSpPr>
          <p:nvPr>
            <p:ph type="body" sz="quarter" idx="14"/>
          </p:nvPr>
        </p:nvSpPr>
        <p:spPr/>
        <p:txBody>
          <a:bodyPr/>
          <a:lstStyle/>
          <a:p>
            <a:r>
              <a:rPr lang="en-GB" err="1"/>
              <a:t>DoR</a:t>
            </a:r>
            <a:r>
              <a:rPr lang="en-GB"/>
              <a:t> in subgroups of patients with CLL/SLL</a:t>
            </a:r>
          </a:p>
        </p:txBody>
      </p:sp>
      <p:pic>
        <p:nvPicPr>
          <p:cNvPr id="27" name="Grafik 26">
            <a:extLst>
              <a:ext uri="{FF2B5EF4-FFF2-40B4-BE49-F238E27FC236}">
                <a16:creationId xmlns:a16="http://schemas.microsoft.com/office/drawing/2014/main" id="{A9526CB3-B592-E34F-8564-DDEAF9C86B59}"/>
              </a:ext>
            </a:extLst>
          </p:cNvPr>
          <p:cNvPicPr>
            <a:picLocks noChangeAspect="1"/>
          </p:cNvPicPr>
          <p:nvPr/>
        </p:nvPicPr>
        <p:blipFill rotWithShape="1">
          <a:blip r:embed="rId2">
            <a:extLst>
              <a:ext uri="{28A0092B-C50C-407E-A947-70E740481C1C}">
                <a14:useLocalDpi xmlns:a14="http://schemas.microsoft.com/office/drawing/2010/main" val="0"/>
              </a:ext>
            </a:extLst>
          </a:blip>
          <a:srcRect b="16863"/>
          <a:stretch/>
        </p:blipFill>
        <p:spPr>
          <a:xfrm>
            <a:off x="770088" y="2346166"/>
            <a:ext cx="4942332" cy="1962166"/>
          </a:xfrm>
          <a:prstGeom prst="rect">
            <a:avLst/>
          </a:prstGeom>
        </p:spPr>
      </p:pic>
      <p:pic>
        <p:nvPicPr>
          <p:cNvPr id="6" name="Grafik 5">
            <a:extLst>
              <a:ext uri="{FF2B5EF4-FFF2-40B4-BE49-F238E27FC236}">
                <a16:creationId xmlns:a16="http://schemas.microsoft.com/office/drawing/2014/main" id="{D15D4352-79F3-82C8-59A1-1848EBD8488A}"/>
              </a:ext>
            </a:extLst>
          </p:cNvPr>
          <p:cNvPicPr>
            <a:picLocks noChangeAspect="1"/>
          </p:cNvPicPr>
          <p:nvPr/>
        </p:nvPicPr>
        <p:blipFill rotWithShape="1">
          <a:blip r:embed="rId3">
            <a:extLst>
              <a:ext uri="{28A0092B-C50C-407E-A947-70E740481C1C}">
                <a14:useLocalDpi xmlns:a14="http://schemas.microsoft.com/office/drawing/2010/main" val="0"/>
              </a:ext>
            </a:extLst>
          </a:blip>
          <a:srcRect b="17668"/>
          <a:stretch/>
        </p:blipFill>
        <p:spPr>
          <a:xfrm>
            <a:off x="6533507" y="1989993"/>
            <a:ext cx="5269484" cy="2318339"/>
          </a:xfrm>
          <a:custGeom>
            <a:avLst/>
            <a:gdLst>
              <a:gd name="connsiteX0" fmla="*/ 0 w 5269484"/>
              <a:gd name="connsiteY0" fmla="*/ 0 h 2318339"/>
              <a:gd name="connsiteX1" fmla="*/ 5269484 w 5269484"/>
              <a:gd name="connsiteY1" fmla="*/ 0 h 2318339"/>
              <a:gd name="connsiteX2" fmla="*/ 5269484 w 5269484"/>
              <a:gd name="connsiteY2" fmla="*/ 2318339 h 2318339"/>
              <a:gd name="connsiteX3" fmla="*/ 1055346 w 5269484"/>
              <a:gd name="connsiteY3" fmla="*/ 2318339 h 2318339"/>
              <a:gd name="connsiteX4" fmla="*/ 1055346 w 5269484"/>
              <a:gd name="connsiteY4" fmla="*/ 2234935 h 2318339"/>
              <a:gd name="connsiteX5" fmla="*/ 0 w 5269484"/>
              <a:gd name="connsiteY5" fmla="*/ 2234935 h 231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484" h="2318339">
                <a:moveTo>
                  <a:pt x="0" y="0"/>
                </a:moveTo>
                <a:lnTo>
                  <a:pt x="5269484" y="0"/>
                </a:lnTo>
                <a:lnTo>
                  <a:pt x="5269484" y="2318339"/>
                </a:lnTo>
                <a:lnTo>
                  <a:pt x="1055346" y="2318339"/>
                </a:lnTo>
                <a:lnTo>
                  <a:pt x="1055346" y="2234935"/>
                </a:lnTo>
                <a:lnTo>
                  <a:pt x="0" y="2234935"/>
                </a:lnTo>
                <a:close/>
              </a:path>
            </a:pathLst>
          </a:custGeom>
        </p:spPr>
      </p:pic>
      <p:graphicFrame>
        <p:nvGraphicFramePr>
          <p:cNvPr id="21" name="Tabelle 20">
            <a:extLst>
              <a:ext uri="{FF2B5EF4-FFF2-40B4-BE49-F238E27FC236}">
                <a16:creationId xmlns:a16="http://schemas.microsoft.com/office/drawing/2014/main" id="{F7DA75A8-6680-1C8D-9CE7-9B1615803361}"/>
              </a:ext>
            </a:extLst>
          </p:cNvPr>
          <p:cNvGraphicFramePr>
            <a:graphicFrameLocks noGrp="1"/>
          </p:cNvGraphicFramePr>
          <p:nvPr>
            <p:extLst>
              <p:ext uri="{D42A27DB-BD31-4B8C-83A1-F6EECF244321}">
                <p14:modId xmlns:p14="http://schemas.microsoft.com/office/powerpoint/2010/main" val="3890617625"/>
              </p:ext>
            </p:extLst>
          </p:nvPr>
        </p:nvGraphicFramePr>
        <p:xfrm>
          <a:off x="407988" y="4417344"/>
          <a:ext cx="5586639" cy="789600"/>
        </p:xfrm>
        <a:graphic>
          <a:graphicData uri="http://schemas.openxmlformats.org/drawingml/2006/table">
            <a:tbl>
              <a:tblPr firstRow="1" bandRow="1">
                <a:tableStyleId>{5C22544A-7EE6-4342-B048-85BDC9FD1C3A}</a:tableStyleId>
              </a:tblPr>
              <a:tblGrid>
                <a:gridCol w="647439">
                  <a:extLst>
                    <a:ext uri="{9D8B030D-6E8A-4147-A177-3AD203B41FA5}">
                      <a16:colId xmlns:a16="http://schemas.microsoft.com/office/drawing/2014/main" val="740063259"/>
                    </a:ext>
                  </a:extLst>
                </a:gridCol>
                <a:gridCol w="705600">
                  <a:extLst>
                    <a:ext uri="{9D8B030D-6E8A-4147-A177-3AD203B41FA5}">
                      <a16:colId xmlns:a16="http://schemas.microsoft.com/office/drawing/2014/main" val="2949672590"/>
                    </a:ext>
                  </a:extLst>
                </a:gridCol>
                <a:gridCol w="705600">
                  <a:extLst>
                    <a:ext uri="{9D8B030D-6E8A-4147-A177-3AD203B41FA5}">
                      <a16:colId xmlns:a16="http://schemas.microsoft.com/office/drawing/2014/main" val="3548635927"/>
                    </a:ext>
                  </a:extLst>
                </a:gridCol>
                <a:gridCol w="705600">
                  <a:extLst>
                    <a:ext uri="{9D8B030D-6E8A-4147-A177-3AD203B41FA5}">
                      <a16:colId xmlns:a16="http://schemas.microsoft.com/office/drawing/2014/main" val="2891013861"/>
                    </a:ext>
                  </a:extLst>
                </a:gridCol>
                <a:gridCol w="705600">
                  <a:extLst>
                    <a:ext uri="{9D8B030D-6E8A-4147-A177-3AD203B41FA5}">
                      <a16:colId xmlns:a16="http://schemas.microsoft.com/office/drawing/2014/main" val="4205657699"/>
                    </a:ext>
                  </a:extLst>
                </a:gridCol>
                <a:gridCol w="705600">
                  <a:extLst>
                    <a:ext uri="{9D8B030D-6E8A-4147-A177-3AD203B41FA5}">
                      <a16:colId xmlns:a16="http://schemas.microsoft.com/office/drawing/2014/main" val="2041373745"/>
                    </a:ext>
                  </a:extLst>
                </a:gridCol>
                <a:gridCol w="705600">
                  <a:extLst>
                    <a:ext uri="{9D8B030D-6E8A-4147-A177-3AD203B41FA5}">
                      <a16:colId xmlns:a16="http://schemas.microsoft.com/office/drawing/2014/main" val="198402527"/>
                    </a:ext>
                  </a:extLst>
                </a:gridCol>
                <a:gridCol w="705600">
                  <a:extLst>
                    <a:ext uri="{9D8B030D-6E8A-4147-A177-3AD203B41FA5}">
                      <a16:colId xmlns:a16="http://schemas.microsoft.com/office/drawing/2014/main" val="3255786614"/>
                    </a:ext>
                  </a:extLst>
                </a:gridCol>
              </a:tblGrid>
              <a:tr h="142877">
                <a:tc gridSpan="8">
                  <a:txBody>
                    <a:bodyPr/>
                    <a:lstStyle/>
                    <a:p>
                      <a:r>
                        <a:rPr lang="de-DE" sz="1000"/>
                        <a:t>No. of patients</a:t>
                      </a:r>
                    </a:p>
                  </a:txBody>
                  <a:tcPr marL="7200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extLst>
                  <a:ext uri="{0D108BD9-81ED-4DB2-BD59-A6C34878D82A}">
                    <a16:rowId xmlns:a16="http://schemas.microsoft.com/office/drawing/2014/main" val="558085198"/>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i="0" u="none" strike="noStrike" kern="1200">
                          <a:solidFill>
                            <a:schemeClr val="bg1"/>
                          </a:solidFill>
                          <a:effectLst/>
                          <a:latin typeface="+mn-lt"/>
                          <a:ea typeface="+mn-ea"/>
                          <a:cs typeface="+mn-cs"/>
                        </a:rPr>
                        <a:t>CLL/SLL</a:t>
                      </a:r>
                    </a:p>
                  </a:txBody>
                  <a:tcPr marL="72000" marR="0" marT="18000" marB="18000" anchor="ctr">
                    <a:solidFill>
                      <a:schemeClr val="tx2"/>
                    </a:solidFill>
                  </a:tcPr>
                </a:tc>
                <a:tc>
                  <a:txBody>
                    <a:bodyPr/>
                    <a:lstStyle/>
                    <a:p>
                      <a:pPr algn="ctr"/>
                      <a:r>
                        <a:rPr lang="de-DE" sz="1000">
                          <a:solidFill>
                            <a:schemeClr val="tx1"/>
                          </a:solidFill>
                        </a:rPr>
                        <a:t>32</a:t>
                      </a:r>
                    </a:p>
                  </a:txBody>
                  <a:tcPr marL="0" marR="0" marT="18000" marB="18000" anchor="ctr"/>
                </a:tc>
                <a:tc>
                  <a:txBody>
                    <a:bodyPr/>
                    <a:lstStyle/>
                    <a:p>
                      <a:pPr algn="ctr"/>
                      <a:r>
                        <a:rPr lang="de-DE" sz="1000">
                          <a:solidFill>
                            <a:schemeClr val="tx1"/>
                          </a:solidFill>
                        </a:rPr>
                        <a:t>25</a:t>
                      </a:r>
                    </a:p>
                  </a:txBody>
                  <a:tcPr marL="0" marR="0" marT="18000" marB="18000" anchor="ctr"/>
                </a:tc>
                <a:tc>
                  <a:txBody>
                    <a:bodyPr/>
                    <a:lstStyle/>
                    <a:p>
                      <a:pPr algn="ctr"/>
                      <a:r>
                        <a:rPr lang="de-DE" sz="1000">
                          <a:solidFill>
                            <a:schemeClr val="tx1"/>
                          </a:solidFill>
                        </a:rPr>
                        <a:t>13</a:t>
                      </a:r>
                    </a:p>
                  </a:txBody>
                  <a:tcPr marL="0" marR="0" marT="18000" marB="18000" anchor="ctr"/>
                </a:tc>
                <a:tc>
                  <a:txBody>
                    <a:bodyPr/>
                    <a:lstStyle/>
                    <a:p>
                      <a:pPr algn="ctr"/>
                      <a:r>
                        <a:rPr lang="de-DE" sz="1000">
                          <a:solidFill>
                            <a:schemeClr val="tx1"/>
                          </a:solidFill>
                        </a:rPr>
                        <a:t>8</a:t>
                      </a:r>
                    </a:p>
                  </a:txBody>
                  <a:tcPr marL="0" marR="0" marT="18000" marB="18000" anchor="ctr"/>
                </a:tc>
                <a:tc>
                  <a:txBody>
                    <a:bodyPr/>
                    <a:lstStyle/>
                    <a:p>
                      <a:pPr algn="ctr"/>
                      <a:r>
                        <a:rPr lang="de-DE" sz="1000">
                          <a:solidFill>
                            <a:schemeClr val="tx1"/>
                          </a:solidFill>
                        </a:rPr>
                        <a:t>3</a:t>
                      </a:r>
                    </a:p>
                  </a:txBody>
                  <a:tcPr marL="0" marR="0" marT="18000" marB="18000" anchor="ctr"/>
                </a:tc>
                <a:tc>
                  <a:txBody>
                    <a:bodyPr/>
                    <a:lstStyle/>
                    <a:p>
                      <a:pPr algn="ctr"/>
                      <a:r>
                        <a:rPr lang="de-DE" sz="1000">
                          <a:solidFill>
                            <a:schemeClr val="tx1"/>
                          </a:solidFill>
                        </a:rPr>
                        <a:t>2</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1001529525"/>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i="0" u="none" strike="noStrike" kern="1200">
                          <a:solidFill>
                            <a:schemeClr val="bg1"/>
                          </a:solidFill>
                          <a:effectLst/>
                          <a:latin typeface="+mn-lt"/>
                          <a:ea typeface="+mn-ea"/>
                          <a:cs typeface="+mn-cs"/>
                        </a:rPr>
                        <a:t>Cohort A</a:t>
                      </a:r>
                    </a:p>
                  </a:txBody>
                  <a:tcPr marL="72000" marR="0" marT="18000" marB="18000" anchor="ctr">
                    <a:solidFill>
                      <a:schemeClr val="accent2"/>
                    </a:solidFill>
                  </a:tcPr>
                </a:tc>
                <a:tc>
                  <a:txBody>
                    <a:bodyPr/>
                    <a:lstStyle/>
                    <a:p>
                      <a:pPr algn="ctr"/>
                      <a:r>
                        <a:rPr lang="de-DE" sz="1000">
                          <a:solidFill>
                            <a:schemeClr val="tx1"/>
                          </a:solidFill>
                        </a:rPr>
                        <a:t>15</a:t>
                      </a:r>
                    </a:p>
                  </a:txBody>
                  <a:tcPr marL="0" marR="0" marT="18000" marB="18000" anchor="ctr"/>
                </a:tc>
                <a:tc>
                  <a:txBody>
                    <a:bodyPr/>
                    <a:lstStyle/>
                    <a:p>
                      <a:pPr algn="ctr"/>
                      <a:r>
                        <a:rPr lang="de-DE" sz="1000">
                          <a:solidFill>
                            <a:schemeClr val="tx1"/>
                          </a:solidFill>
                        </a:rPr>
                        <a:t>11</a:t>
                      </a:r>
                    </a:p>
                  </a:txBody>
                  <a:tcPr marL="0" marR="0" marT="18000" marB="18000" anchor="ctr"/>
                </a:tc>
                <a:tc>
                  <a:txBody>
                    <a:bodyPr/>
                    <a:lstStyle/>
                    <a:p>
                      <a:pPr algn="ctr"/>
                      <a:r>
                        <a:rPr lang="de-DE" sz="1000">
                          <a:solidFill>
                            <a:schemeClr val="tx1"/>
                          </a:solidFill>
                        </a:rPr>
                        <a:t>6</a:t>
                      </a:r>
                    </a:p>
                  </a:txBody>
                  <a:tcPr marL="0" marR="0" marT="18000" marB="18000" anchor="ctr"/>
                </a:tc>
                <a:tc>
                  <a:txBody>
                    <a:bodyPr/>
                    <a:lstStyle/>
                    <a:p>
                      <a:pPr algn="ctr"/>
                      <a:r>
                        <a:rPr lang="de-DE" sz="1000">
                          <a:solidFill>
                            <a:schemeClr val="tx1"/>
                          </a:solidFill>
                        </a:rPr>
                        <a:t>3</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2876687392"/>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i="0" u="none" strike="noStrike" kern="1200">
                          <a:solidFill>
                            <a:schemeClr val="bg1"/>
                          </a:solidFill>
                          <a:effectLst/>
                          <a:latin typeface="+mn-lt"/>
                          <a:ea typeface="+mn-ea"/>
                          <a:cs typeface="+mn-cs"/>
                        </a:rPr>
                        <a:t>Cohort B</a:t>
                      </a:r>
                    </a:p>
                  </a:txBody>
                  <a:tcPr marL="72000" marR="0" marT="18000" marB="18000" anchor="ctr">
                    <a:solidFill>
                      <a:schemeClr val="accent1"/>
                    </a:solidFill>
                  </a:tcP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999253721"/>
                  </a:ext>
                </a:extLst>
              </a:tr>
            </a:tbl>
          </a:graphicData>
        </a:graphic>
      </p:graphicFrame>
      <p:graphicFrame>
        <p:nvGraphicFramePr>
          <p:cNvPr id="22" name="Tabelle 21">
            <a:extLst>
              <a:ext uri="{FF2B5EF4-FFF2-40B4-BE49-F238E27FC236}">
                <a16:creationId xmlns:a16="http://schemas.microsoft.com/office/drawing/2014/main" id="{C9F2A986-CC1F-84D6-9D12-38357E2C2E10}"/>
              </a:ext>
            </a:extLst>
          </p:cNvPr>
          <p:cNvGraphicFramePr>
            <a:graphicFrameLocks noGrp="1"/>
          </p:cNvGraphicFramePr>
          <p:nvPr>
            <p:extLst>
              <p:ext uri="{D42A27DB-BD31-4B8C-83A1-F6EECF244321}">
                <p14:modId xmlns:p14="http://schemas.microsoft.com/office/powerpoint/2010/main" val="1603928166"/>
              </p:ext>
            </p:extLst>
          </p:nvPr>
        </p:nvGraphicFramePr>
        <p:xfrm>
          <a:off x="6211888" y="4417344"/>
          <a:ext cx="5586639" cy="1374764"/>
        </p:xfrm>
        <a:graphic>
          <a:graphicData uri="http://schemas.openxmlformats.org/drawingml/2006/table">
            <a:tbl>
              <a:tblPr firstRow="1" bandRow="1">
                <a:tableStyleId>{5C22544A-7EE6-4342-B048-85BDC9FD1C3A}</a:tableStyleId>
              </a:tblPr>
              <a:tblGrid>
                <a:gridCol w="647439">
                  <a:extLst>
                    <a:ext uri="{9D8B030D-6E8A-4147-A177-3AD203B41FA5}">
                      <a16:colId xmlns:a16="http://schemas.microsoft.com/office/drawing/2014/main" val="740063259"/>
                    </a:ext>
                  </a:extLst>
                </a:gridCol>
                <a:gridCol w="705600">
                  <a:extLst>
                    <a:ext uri="{9D8B030D-6E8A-4147-A177-3AD203B41FA5}">
                      <a16:colId xmlns:a16="http://schemas.microsoft.com/office/drawing/2014/main" val="2949672590"/>
                    </a:ext>
                  </a:extLst>
                </a:gridCol>
                <a:gridCol w="705600">
                  <a:extLst>
                    <a:ext uri="{9D8B030D-6E8A-4147-A177-3AD203B41FA5}">
                      <a16:colId xmlns:a16="http://schemas.microsoft.com/office/drawing/2014/main" val="3548635927"/>
                    </a:ext>
                  </a:extLst>
                </a:gridCol>
                <a:gridCol w="705600">
                  <a:extLst>
                    <a:ext uri="{9D8B030D-6E8A-4147-A177-3AD203B41FA5}">
                      <a16:colId xmlns:a16="http://schemas.microsoft.com/office/drawing/2014/main" val="2891013861"/>
                    </a:ext>
                  </a:extLst>
                </a:gridCol>
                <a:gridCol w="705600">
                  <a:extLst>
                    <a:ext uri="{9D8B030D-6E8A-4147-A177-3AD203B41FA5}">
                      <a16:colId xmlns:a16="http://schemas.microsoft.com/office/drawing/2014/main" val="4205657699"/>
                    </a:ext>
                  </a:extLst>
                </a:gridCol>
                <a:gridCol w="705600">
                  <a:extLst>
                    <a:ext uri="{9D8B030D-6E8A-4147-A177-3AD203B41FA5}">
                      <a16:colId xmlns:a16="http://schemas.microsoft.com/office/drawing/2014/main" val="2041373745"/>
                    </a:ext>
                  </a:extLst>
                </a:gridCol>
                <a:gridCol w="705600">
                  <a:extLst>
                    <a:ext uri="{9D8B030D-6E8A-4147-A177-3AD203B41FA5}">
                      <a16:colId xmlns:a16="http://schemas.microsoft.com/office/drawing/2014/main" val="198402527"/>
                    </a:ext>
                  </a:extLst>
                </a:gridCol>
                <a:gridCol w="705600">
                  <a:extLst>
                    <a:ext uri="{9D8B030D-6E8A-4147-A177-3AD203B41FA5}">
                      <a16:colId xmlns:a16="http://schemas.microsoft.com/office/drawing/2014/main" val="3255786614"/>
                    </a:ext>
                  </a:extLst>
                </a:gridCol>
              </a:tblGrid>
              <a:tr h="224924">
                <a:tc gridSpan="8">
                  <a:txBody>
                    <a:bodyPr/>
                    <a:lstStyle/>
                    <a:p>
                      <a:r>
                        <a:rPr lang="de-DE" sz="1000"/>
                        <a:t>No. of patients</a:t>
                      </a:r>
                    </a:p>
                  </a:txBody>
                  <a:tcPr marL="7200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extLst>
                  <a:ext uri="{0D108BD9-81ED-4DB2-BD59-A6C34878D82A}">
                    <a16:rowId xmlns:a16="http://schemas.microsoft.com/office/drawing/2014/main" val="558085198"/>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a:solidFill>
                            <a:schemeClr val="bg1"/>
                          </a:solidFill>
                          <a:effectLst/>
                          <a:latin typeface="+mn-lt"/>
                          <a:ea typeface="+mn-ea"/>
                          <a:cs typeface="+mn-cs"/>
                        </a:rPr>
                        <a:t>Prior BTK</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a:solidFill>
                            <a:schemeClr val="bg1"/>
                          </a:solidFill>
                          <a:effectLst/>
                          <a:latin typeface="+mn-lt"/>
                          <a:ea typeface="+mn-ea"/>
                          <a:cs typeface="+mn-cs"/>
                        </a:rPr>
                        <a:t>and BCL2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a:solidFill>
                            <a:schemeClr val="bg1"/>
                          </a:solidFill>
                          <a:effectLst/>
                          <a:latin typeface="+mn-lt"/>
                          <a:ea typeface="+mn-ea"/>
                          <a:cs typeface="+mn-cs"/>
                        </a:rPr>
                        <a:t>inhibitors</a:t>
                      </a:r>
                    </a:p>
                  </a:txBody>
                  <a:tcPr marL="72000" marR="0" marT="18000" marB="18000" anchor="ctr">
                    <a:solidFill>
                      <a:schemeClr val="accent2"/>
                    </a:solidFill>
                  </a:tcPr>
                </a:tc>
                <a:tc>
                  <a:txBody>
                    <a:bodyPr/>
                    <a:lstStyle/>
                    <a:p>
                      <a:pPr algn="ctr"/>
                      <a:r>
                        <a:rPr lang="de-DE" sz="1000">
                          <a:solidFill>
                            <a:schemeClr val="tx1"/>
                          </a:solidFill>
                        </a:rPr>
                        <a:t>14</a:t>
                      </a:r>
                    </a:p>
                  </a:txBody>
                  <a:tcPr marL="0" marR="0" marT="18000" marB="18000" anchor="ctr"/>
                </a:tc>
                <a:tc>
                  <a:txBody>
                    <a:bodyPr/>
                    <a:lstStyle/>
                    <a:p>
                      <a:pPr algn="ctr"/>
                      <a:r>
                        <a:rPr lang="de-DE" sz="1000">
                          <a:solidFill>
                            <a:schemeClr val="tx1"/>
                          </a:solidFill>
                        </a:rPr>
                        <a:t>8</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1001529525"/>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1" u="none" strike="noStrike" kern="1200">
                          <a:solidFill>
                            <a:schemeClr val="bg1"/>
                          </a:solidFill>
                          <a:effectLst/>
                          <a:latin typeface="+mn-lt"/>
                          <a:ea typeface="+mn-ea"/>
                          <a:cs typeface="+mn-cs"/>
                        </a:rPr>
                        <a:t>BTK</a:t>
                      </a:r>
                      <a:r>
                        <a:rPr lang="de-DE" sz="800" b="0" i="0" u="none" strike="noStrike" kern="1200" baseline="30000">
                          <a:solidFill>
                            <a:schemeClr val="bg1"/>
                          </a:solidFill>
                          <a:effectLst/>
                          <a:latin typeface="+mn-lt"/>
                          <a:ea typeface="+mn-ea"/>
                          <a:cs typeface="+mn-cs"/>
                        </a:rPr>
                        <a:t>C481S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a:solidFill>
                            <a:schemeClr val="bg1"/>
                          </a:solidFill>
                          <a:effectLst/>
                          <a:latin typeface="+mn-lt"/>
                          <a:ea typeface="+mn-ea"/>
                          <a:cs typeface="+mn-cs"/>
                        </a:rPr>
                        <a:t>mutated</a:t>
                      </a:r>
                    </a:p>
                  </a:txBody>
                  <a:tcPr marL="72000" marR="0" marT="18000" marB="18000" anchor="ctr">
                    <a:solidFill>
                      <a:schemeClr val="accent1"/>
                    </a:solidFill>
                  </a:tcPr>
                </a:tc>
                <a:tc>
                  <a:txBody>
                    <a:bodyPr/>
                    <a:lstStyle/>
                    <a:p>
                      <a:pPr algn="ctr"/>
                      <a:r>
                        <a:rPr lang="de-DE" sz="1000">
                          <a:solidFill>
                            <a:schemeClr val="tx1"/>
                          </a:solidFill>
                        </a:rPr>
                        <a:t>21</a:t>
                      </a:r>
                    </a:p>
                  </a:txBody>
                  <a:tcPr marL="0" marR="0" marT="18000" marB="18000" anchor="ctr"/>
                </a:tc>
                <a:tc>
                  <a:txBody>
                    <a:bodyPr/>
                    <a:lstStyle/>
                    <a:p>
                      <a:pPr algn="ctr"/>
                      <a:r>
                        <a:rPr lang="de-DE" sz="1000">
                          <a:solidFill>
                            <a:schemeClr val="tx1"/>
                          </a:solidFill>
                        </a:rPr>
                        <a:t>18</a:t>
                      </a:r>
                    </a:p>
                  </a:txBody>
                  <a:tcPr marL="0" marR="0" marT="18000" marB="18000" anchor="ctr"/>
                </a:tc>
                <a:tc>
                  <a:txBody>
                    <a:bodyPr/>
                    <a:lstStyle/>
                    <a:p>
                      <a:pPr algn="ctr"/>
                      <a:r>
                        <a:rPr lang="de-DE" sz="1000">
                          <a:solidFill>
                            <a:schemeClr val="tx1"/>
                          </a:solidFill>
                        </a:rPr>
                        <a:t>12</a:t>
                      </a:r>
                    </a:p>
                  </a:txBody>
                  <a:tcPr marL="0" marR="0" marT="18000" marB="18000" anchor="ctr"/>
                </a:tc>
                <a:tc>
                  <a:txBody>
                    <a:bodyPr/>
                    <a:lstStyle/>
                    <a:p>
                      <a:pPr algn="ctr"/>
                      <a:r>
                        <a:rPr lang="de-DE" sz="1000">
                          <a:solidFill>
                            <a:schemeClr val="tx1"/>
                          </a:solidFill>
                        </a:rPr>
                        <a:t>7</a:t>
                      </a:r>
                    </a:p>
                  </a:txBody>
                  <a:tcPr marL="0" marR="0" marT="18000" marB="18000" anchor="ctr"/>
                </a:tc>
                <a:tc>
                  <a:txBody>
                    <a:bodyPr/>
                    <a:lstStyle/>
                    <a:p>
                      <a:pPr algn="ctr"/>
                      <a:r>
                        <a:rPr lang="de-DE" sz="1000">
                          <a:solidFill>
                            <a:schemeClr val="tx1"/>
                          </a:solidFill>
                        </a:rPr>
                        <a:t>3</a:t>
                      </a:r>
                    </a:p>
                  </a:txBody>
                  <a:tcPr marL="0" marR="0" marT="18000" marB="18000" anchor="ctr"/>
                </a:tc>
                <a:tc>
                  <a:txBody>
                    <a:bodyPr/>
                    <a:lstStyle/>
                    <a:p>
                      <a:pPr algn="ctr"/>
                      <a:r>
                        <a:rPr lang="de-DE" sz="1000">
                          <a:solidFill>
                            <a:schemeClr val="tx1"/>
                          </a:solidFill>
                        </a:rPr>
                        <a:t>2</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2876687392"/>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a:solidFill>
                            <a:schemeClr val="bg1"/>
                          </a:solidFill>
                          <a:effectLst/>
                          <a:latin typeface="+mn-lt"/>
                          <a:ea typeface="+mn-ea"/>
                          <a:cs typeface="+mn-cs"/>
                        </a:rPr>
                        <a:t>No </a:t>
                      </a:r>
                      <a:r>
                        <a:rPr lang="de-DE" sz="800" b="0" i="1" u="none" strike="noStrike" kern="1200">
                          <a:solidFill>
                            <a:schemeClr val="bg1"/>
                          </a:solidFill>
                          <a:effectLst/>
                          <a:latin typeface="+mn-lt"/>
                          <a:ea typeface="+mn-ea"/>
                          <a:cs typeface="+mn-cs"/>
                        </a:rPr>
                        <a:t>IGHV</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a:solidFill>
                            <a:schemeClr val="bg1"/>
                          </a:solidFill>
                          <a:effectLst/>
                          <a:latin typeface="+mn-lt"/>
                          <a:ea typeface="+mn-ea"/>
                          <a:cs typeface="+mn-cs"/>
                        </a:rPr>
                        <a:t>mutation</a:t>
                      </a:r>
                    </a:p>
                  </a:txBody>
                  <a:tcPr marL="72000" marR="0" marT="18000" marB="18000" anchor="ctr">
                    <a:solidFill>
                      <a:schemeClr val="accent3"/>
                    </a:solidFill>
                  </a:tcPr>
                </a:tc>
                <a:tc>
                  <a:txBody>
                    <a:bodyPr/>
                    <a:lstStyle/>
                    <a:p>
                      <a:pPr algn="ctr"/>
                      <a:r>
                        <a:rPr lang="de-DE" sz="1000">
                          <a:solidFill>
                            <a:schemeClr val="tx1"/>
                          </a:solidFill>
                        </a:rPr>
                        <a:t>15</a:t>
                      </a:r>
                    </a:p>
                  </a:txBody>
                  <a:tcPr marL="0" marR="0" marT="18000" marB="18000" anchor="ctr"/>
                </a:tc>
                <a:tc>
                  <a:txBody>
                    <a:bodyPr/>
                    <a:lstStyle/>
                    <a:p>
                      <a:pPr algn="ctr"/>
                      <a:r>
                        <a:rPr lang="de-DE" sz="1000">
                          <a:solidFill>
                            <a:schemeClr val="tx1"/>
                          </a:solidFill>
                        </a:rPr>
                        <a:t>13</a:t>
                      </a:r>
                    </a:p>
                  </a:txBody>
                  <a:tcPr marL="0" marR="0" marT="18000" marB="18000" anchor="ctr"/>
                </a:tc>
                <a:tc>
                  <a:txBody>
                    <a:bodyPr/>
                    <a:lstStyle/>
                    <a:p>
                      <a:pPr algn="ctr"/>
                      <a:r>
                        <a:rPr lang="de-DE" sz="1000">
                          <a:solidFill>
                            <a:schemeClr val="tx1"/>
                          </a:solidFill>
                        </a:rPr>
                        <a:t>9</a:t>
                      </a:r>
                    </a:p>
                  </a:txBody>
                  <a:tcPr marL="0" marR="0" marT="18000" marB="18000" anchor="ctr"/>
                </a:tc>
                <a:tc>
                  <a:txBody>
                    <a:bodyPr/>
                    <a:lstStyle/>
                    <a:p>
                      <a:pPr algn="ctr"/>
                      <a:r>
                        <a:rPr lang="de-DE" sz="1000">
                          <a:solidFill>
                            <a:schemeClr val="tx1"/>
                          </a:solidFill>
                        </a:rPr>
                        <a:t>4</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0</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999253721"/>
                  </a:ext>
                </a:extLst>
              </a:tr>
              <a:tr h="1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u="none" strike="noStrike" kern="1200">
                          <a:solidFill>
                            <a:schemeClr val="bg1"/>
                          </a:solidFill>
                          <a:effectLst/>
                          <a:latin typeface="+mn-lt"/>
                          <a:ea typeface="+mn-ea"/>
                          <a:cs typeface="+mn-cs"/>
                        </a:rPr>
                        <a:t>del(17p)</a:t>
                      </a:r>
                    </a:p>
                  </a:txBody>
                  <a:tcPr marL="72000" marR="0" marT="18000" marB="18000" anchor="ctr">
                    <a:solidFill>
                      <a:schemeClr val="accent4"/>
                    </a:solidFill>
                  </a:tcPr>
                </a:tc>
                <a:tc>
                  <a:txBody>
                    <a:bodyPr/>
                    <a:lstStyle/>
                    <a:p>
                      <a:pPr algn="ctr"/>
                      <a:r>
                        <a:rPr lang="de-DE" sz="1000">
                          <a:solidFill>
                            <a:schemeClr val="tx1"/>
                          </a:solidFill>
                        </a:rPr>
                        <a:t>10</a:t>
                      </a:r>
                    </a:p>
                  </a:txBody>
                  <a:tcPr marL="0" marR="0" marT="18000" marB="18000" anchor="ctr"/>
                </a:tc>
                <a:tc>
                  <a:txBody>
                    <a:bodyPr/>
                    <a:lstStyle/>
                    <a:p>
                      <a:pPr algn="ctr"/>
                      <a:r>
                        <a:rPr lang="de-DE" sz="1000">
                          <a:solidFill>
                            <a:schemeClr val="tx1"/>
                          </a:solidFill>
                        </a:rPr>
                        <a:t>5</a:t>
                      </a:r>
                    </a:p>
                  </a:txBody>
                  <a:tcPr marL="0" marR="0" marT="18000" marB="18000" anchor="ctr"/>
                </a:tc>
                <a:tc>
                  <a:txBody>
                    <a:bodyPr/>
                    <a:lstStyle/>
                    <a:p>
                      <a:pPr algn="ctr"/>
                      <a:r>
                        <a:rPr lang="de-DE" sz="1000">
                          <a:solidFill>
                            <a:schemeClr val="tx1"/>
                          </a:solidFill>
                        </a:rPr>
                        <a:t>2</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1</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1304021985"/>
                  </a:ext>
                </a:extLst>
              </a:tr>
            </a:tbl>
          </a:graphicData>
        </a:graphic>
      </p:graphicFrame>
    </p:spTree>
    <p:extLst>
      <p:ext uri="{BB962C8B-B14F-4D97-AF65-F5344CB8AC3E}">
        <p14:creationId xmlns:p14="http://schemas.microsoft.com/office/powerpoint/2010/main" val="53870716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03E1F2F-B4C9-24E0-99D2-A409F35DD7C5}"/>
              </a:ext>
            </a:extLst>
          </p:cNvPr>
          <p:cNvSpPr>
            <a:spLocks noGrp="1"/>
          </p:cNvSpPr>
          <p:nvPr>
            <p:ph type="ftr" sz="quarter" idx="10"/>
          </p:nvPr>
        </p:nvSpPr>
        <p:spPr/>
        <p:txBody>
          <a:bodyPr/>
          <a:lstStyle/>
          <a:p>
            <a:r>
              <a:rPr lang="en-US">
                <a:solidFill>
                  <a:srgbClr val="4E4F4E"/>
                </a:solidFill>
                <a:cs typeface="Arial" panose="020B0604020202020204" pitchFamily="34" charset="0"/>
              </a:rPr>
              <a:t>Data are n (%).</a:t>
            </a:r>
          </a:p>
          <a:p>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No deaths were considered related to treatment.</a:t>
            </a:r>
          </a:p>
          <a:p>
            <a:r>
              <a:rPr lang="en-US" b="1">
                <a:solidFill>
                  <a:srgbClr val="4E4F4E"/>
                </a:solidFill>
                <a:cs typeface="Arial" panose="020B0604020202020204" pitchFamily="34" charset="0"/>
              </a:rPr>
              <a:t>AE</a:t>
            </a:r>
            <a:r>
              <a:rPr lang="en-US">
                <a:solidFill>
                  <a:srgbClr val="4E4F4E"/>
                </a:solidFill>
                <a:cs typeface="Arial" panose="020B0604020202020204" pitchFamily="34" charset="0"/>
              </a:rPr>
              <a:t>, adverse events; </a:t>
            </a:r>
            <a:r>
              <a:rPr lang="en-US" b="1">
                <a:solidFill>
                  <a:srgbClr val="4E4F4E"/>
                </a:solidFill>
                <a:cs typeface="Arial" panose="020B0604020202020204" pitchFamily="34" charset="0"/>
              </a:rPr>
              <a:t>QD</a:t>
            </a:r>
            <a:r>
              <a:rPr lang="en-US">
                <a:solidFill>
                  <a:srgbClr val="4E4F4E"/>
                </a:solidFill>
                <a:cs typeface="Arial" panose="020B0604020202020204" pitchFamily="34" charset="0"/>
              </a:rPr>
              <a:t>, once daily. </a:t>
            </a:r>
          </a:p>
          <a:p>
            <a:r>
              <a:rPr lang="en-US" b="1" err="1">
                <a:solidFill>
                  <a:srgbClr val="4E4F4E"/>
                </a:solidFill>
                <a:cs typeface="Arial" panose="020B0604020202020204" pitchFamily="34" charset="0"/>
              </a:rPr>
              <a:t>Woyach</a:t>
            </a:r>
            <a:r>
              <a:rPr lang="en-US" b="1">
                <a:solidFill>
                  <a:srgbClr val="4E4F4E"/>
                </a:solidFill>
                <a:cs typeface="Arial" panose="020B0604020202020204" pitchFamily="34" charset="0"/>
              </a:rPr>
              <a:t> J, et al. Abstract P628 presented at EHA2023.</a:t>
            </a:r>
            <a:endParaRPr lang="en-GB"/>
          </a:p>
        </p:txBody>
      </p:sp>
      <p:graphicFrame>
        <p:nvGraphicFramePr>
          <p:cNvPr id="6" name="Table 6">
            <a:extLst>
              <a:ext uri="{FF2B5EF4-FFF2-40B4-BE49-F238E27FC236}">
                <a16:creationId xmlns:a16="http://schemas.microsoft.com/office/drawing/2014/main" id="{59080BDB-7678-3C13-2B26-A094FE140067}"/>
              </a:ext>
            </a:extLst>
          </p:cNvPr>
          <p:cNvGraphicFramePr>
            <a:graphicFrameLocks noGrp="1"/>
          </p:cNvGraphicFramePr>
          <p:nvPr>
            <p:extLst>
              <p:ext uri="{D42A27DB-BD31-4B8C-83A1-F6EECF244321}">
                <p14:modId xmlns:p14="http://schemas.microsoft.com/office/powerpoint/2010/main" val="1347723039"/>
              </p:ext>
            </p:extLst>
          </p:nvPr>
        </p:nvGraphicFramePr>
        <p:xfrm>
          <a:off x="416534" y="1665289"/>
          <a:ext cx="8532810" cy="4361520"/>
        </p:xfrm>
        <a:graphic>
          <a:graphicData uri="http://schemas.openxmlformats.org/drawingml/2006/table">
            <a:tbl>
              <a:tblPr firstRow="1" bandRow="1">
                <a:tableStyleId>{5C22544A-7EE6-4342-B048-85BDC9FD1C3A}</a:tableStyleId>
              </a:tblPr>
              <a:tblGrid>
                <a:gridCol w="2844270">
                  <a:extLst>
                    <a:ext uri="{9D8B030D-6E8A-4147-A177-3AD203B41FA5}">
                      <a16:colId xmlns:a16="http://schemas.microsoft.com/office/drawing/2014/main" val="1850229059"/>
                    </a:ext>
                  </a:extLst>
                </a:gridCol>
                <a:gridCol w="2844270">
                  <a:extLst>
                    <a:ext uri="{9D8B030D-6E8A-4147-A177-3AD203B41FA5}">
                      <a16:colId xmlns:a16="http://schemas.microsoft.com/office/drawing/2014/main" val="2769013751"/>
                    </a:ext>
                  </a:extLst>
                </a:gridCol>
                <a:gridCol w="2844270">
                  <a:extLst>
                    <a:ext uri="{9D8B030D-6E8A-4147-A177-3AD203B41FA5}">
                      <a16:colId xmlns:a16="http://schemas.microsoft.com/office/drawing/2014/main" val="3582537830"/>
                    </a:ext>
                  </a:extLst>
                </a:gridCol>
              </a:tblGrid>
              <a:tr h="148056">
                <a:tc rowSpan="2">
                  <a:txBody>
                    <a:bodyPr/>
                    <a:lstStyle/>
                    <a:p>
                      <a:endParaRPr lang="en-US" sz="1400">
                        <a:solidFill>
                          <a:schemeClr val="tx1"/>
                        </a:solidFill>
                        <a:latin typeface="+mn-lt"/>
                      </a:endParaRPr>
                    </a:p>
                  </a:txBody>
                  <a:tcPr marL="144000" marT="21600" marB="21600" anchor="ctr">
                    <a:lnL w="12700" cmpd="sng">
                      <a:noFill/>
                    </a:lnL>
                    <a:lnR w="127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400">
                          <a:solidFill>
                            <a:schemeClr val="bg1"/>
                          </a:solidFill>
                          <a:latin typeface="+mn-lt"/>
                        </a:rPr>
                        <a:t>All patients at 65 mg QD (N=112)</a:t>
                      </a:r>
                    </a:p>
                  </a:txBody>
                  <a:tcPr marT="21600" marB="2160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200">
                        <a:solidFill>
                          <a:schemeClr val="tx1"/>
                        </a:solidFill>
                        <a:latin typeface="+mn-lt"/>
                      </a:endParaRPr>
                    </a:p>
                  </a:txBody>
                  <a:tcPr/>
                </a:tc>
                <a:extLst>
                  <a:ext uri="{0D108BD9-81ED-4DB2-BD59-A6C34878D82A}">
                    <a16:rowId xmlns:a16="http://schemas.microsoft.com/office/drawing/2014/main" val="1990741926"/>
                  </a:ext>
                </a:extLst>
              </a:tr>
              <a:tr h="148056">
                <a:tc vMerge="1">
                  <a:txBody>
                    <a:bodyPr/>
                    <a:lstStyle/>
                    <a:p>
                      <a:endParaRPr lang="en-US" sz="1200">
                        <a:solidFill>
                          <a:schemeClr val="tx1"/>
                        </a:solidFill>
                        <a:latin typeface="+mn-lt"/>
                      </a:endParaRPr>
                    </a:p>
                  </a:txBody>
                  <a:tcPr anchor="ctr"/>
                </a:tc>
                <a:tc>
                  <a:txBody>
                    <a:bodyPr/>
                    <a:lstStyle/>
                    <a:p>
                      <a:pPr algn="ctr"/>
                      <a:r>
                        <a:rPr lang="en-US" sz="1400" b="1">
                          <a:solidFill>
                            <a:schemeClr val="bg1"/>
                          </a:solidFill>
                          <a:latin typeface="+mn-lt"/>
                        </a:rPr>
                        <a:t>All</a:t>
                      </a:r>
                    </a:p>
                  </a:txBody>
                  <a:tcPr marT="21600" marB="216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a:solidFill>
                            <a:schemeClr val="bg1"/>
                          </a:solidFill>
                          <a:latin typeface="+mn-lt"/>
                        </a:rPr>
                        <a:t>Grade ≥3</a:t>
                      </a:r>
                      <a:r>
                        <a:rPr lang="en-US" sz="1400" b="1" baseline="30000">
                          <a:solidFill>
                            <a:schemeClr val="bg1"/>
                          </a:solidFill>
                          <a:latin typeface="+mn-lt"/>
                        </a:rPr>
                        <a:t>a</a:t>
                      </a:r>
                    </a:p>
                  </a:txBody>
                  <a:tcPr marT="21600" marB="216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683934074"/>
                  </a:ext>
                </a:extLst>
              </a:tr>
              <a:tr h="148056">
                <a:tc>
                  <a:txBody>
                    <a:bodyPr/>
                    <a:lstStyle/>
                    <a:p>
                      <a:r>
                        <a:rPr lang="en-US" sz="1400">
                          <a:solidFill>
                            <a:schemeClr val="tx1"/>
                          </a:solidFill>
                          <a:latin typeface="+mn-lt"/>
                        </a:rPr>
                        <a:t>Any treatment-related AEs</a:t>
                      </a:r>
                    </a:p>
                  </a:txBody>
                  <a:tcPr marL="144000" marT="21600" marB="21600" anchor="ctr">
                    <a:lnT w="38100" cap="flat" cmpd="sng" algn="ctr">
                      <a:solidFill>
                        <a:schemeClr val="bg1"/>
                      </a:solidFill>
                      <a:prstDash val="solid"/>
                      <a:round/>
                      <a:headEnd type="none" w="med" len="med"/>
                      <a:tailEnd type="none" w="med" len="med"/>
                    </a:lnT>
                  </a:tcPr>
                </a:tc>
                <a:tc>
                  <a:txBody>
                    <a:bodyPr/>
                    <a:lstStyle/>
                    <a:p>
                      <a:pPr algn="ctr"/>
                      <a:r>
                        <a:rPr lang="en-US" sz="1400">
                          <a:solidFill>
                            <a:schemeClr val="tx1"/>
                          </a:solidFill>
                          <a:latin typeface="+mn-lt"/>
                        </a:rPr>
                        <a:t>82 (73)</a:t>
                      </a:r>
                    </a:p>
                  </a:txBody>
                  <a:tcPr marT="21600" marB="21600" anchor="ctr">
                    <a:lnT w="38100" cap="flat" cmpd="sng" algn="ctr">
                      <a:solidFill>
                        <a:schemeClr val="bg1"/>
                      </a:solidFill>
                      <a:prstDash val="solid"/>
                      <a:round/>
                      <a:headEnd type="none" w="med" len="med"/>
                      <a:tailEnd type="none" w="med" len="med"/>
                    </a:lnT>
                  </a:tcPr>
                </a:tc>
                <a:tc>
                  <a:txBody>
                    <a:bodyPr/>
                    <a:lstStyle/>
                    <a:p>
                      <a:pPr algn="ctr"/>
                      <a:r>
                        <a:rPr lang="en-US" sz="1400">
                          <a:solidFill>
                            <a:schemeClr val="tx1"/>
                          </a:solidFill>
                          <a:latin typeface="+mn-lt"/>
                        </a:rPr>
                        <a:t>45 (40)</a:t>
                      </a:r>
                    </a:p>
                  </a:txBody>
                  <a:tcPr marT="21600" marB="216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560074922"/>
                  </a:ext>
                </a:extLst>
              </a:tr>
              <a:tr h="148056">
                <a:tc>
                  <a:txBody>
                    <a:bodyPr/>
                    <a:lstStyle/>
                    <a:p>
                      <a:r>
                        <a:rPr lang="en-US" sz="1400">
                          <a:solidFill>
                            <a:schemeClr val="tx1"/>
                          </a:solidFill>
                          <a:latin typeface="+mn-lt"/>
                        </a:rPr>
                        <a:t>Treatment-related AEs ≥5%</a:t>
                      </a:r>
                    </a:p>
                  </a:txBody>
                  <a:tcPr marL="144000" marT="21600" marB="21600" anchor="ctr"/>
                </a:tc>
                <a:tc>
                  <a:txBody>
                    <a:bodyPr/>
                    <a:lstStyle/>
                    <a:p>
                      <a:pPr algn="ctr"/>
                      <a:endParaRPr lang="en-US" sz="1400">
                        <a:solidFill>
                          <a:schemeClr val="tx1"/>
                        </a:solidFill>
                        <a:latin typeface="+mn-lt"/>
                      </a:endParaRPr>
                    </a:p>
                  </a:txBody>
                  <a:tcPr marT="21600" marB="21600" anchor="ctr"/>
                </a:tc>
                <a:tc>
                  <a:txBody>
                    <a:bodyPr/>
                    <a:lstStyle/>
                    <a:p>
                      <a:pPr algn="ctr"/>
                      <a:endParaRPr lang="en-US" sz="1400">
                        <a:solidFill>
                          <a:schemeClr val="tx1"/>
                        </a:solidFill>
                        <a:latin typeface="+mn-lt"/>
                      </a:endParaRPr>
                    </a:p>
                  </a:txBody>
                  <a:tcPr marT="21600" marB="21600" anchor="ctr"/>
                </a:tc>
                <a:extLst>
                  <a:ext uri="{0D108BD9-81ED-4DB2-BD59-A6C34878D82A}">
                    <a16:rowId xmlns:a16="http://schemas.microsoft.com/office/drawing/2014/main" val="589056148"/>
                  </a:ext>
                </a:extLst>
              </a:tr>
              <a:tr h="146120">
                <a:tc>
                  <a:txBody>
                    <a:bodyPr/>
                    <a:lstStyle/>
                    <a:p>
                      <a:pPr marL="216000" algn="l" fontAlgn="b"/>
                      <a:r>
                        <a:rPr lang="en-GB" sz="1400" b="0" i="0" u="none" strike="noStrike">
                          <a:solidFill>
                            <a:schemeClr val="tx1"/>
                          </a:solidFill>
                          <a:effectLst/>
                          <a:latin typeface="+mn-lt"/>
                        </a:rPr>
                        <a:t>Dysgeusia</a:t>
                      </a:r>
                    </a:p>
                  </a:txBody>
                  <a:tcPr marL="144000" marR="9525" marT="21600" marB="21600" anchor="ctr"/>
                </a:tc>
                <a:tc>
                  <a:txBody>
                    <a:bodyPr/>
                    <a:lstStyle/>
                    <a:p>
                      <a:pPr algn="ctr" fontAlgn="b"/>
                      <a:r>
                        <a:rPr lang="en-IT" sz="1400" b="0" i="0" u="none" strike="noStrike">
                          <a:solidFill>
                            <a:schemeClr val="tx1"/>
                          </a:solidFill>
                          <a:effectLst/>
                          <a:latin typeface="+mn-lt"/>
                        </a:rPr>
                        <a:t>23 (21)</a:t>
                      </a:r>
                    </a:p>
                  </a:txBody>
                  <a:tcPr marL="9525" marR="9525" marT="21600" marB="21600" anchor="ctr"/>
                </a:tc>
                <a:tc>
                  <a:txBody>
                    <a:bodyPr/>
                    <a:lstStyle/>
                    <a:p>
                      <a:pPr algn="ctr" fontAlgn="b"/>
                      <a:r>
                        <a:rPr lang="en-IT" sz="1400" b="0" i="0" u="none" strike="noStrike">
                          <a:solidFill>
                            <a:schemeClr val="tx1"/>
                          </a:solidFill>
                          <a:effectLst/>
                          <a:latin typeface="+mn-lt"/>
                        </a:rPr>
                        <a:t>0 (0)</a:t>
                      </a:r>
                    </a:p>
                  </a:txBody>
                  <a:tcPr marL="9525" marR="9525" marT="21600" marB="21600" anchor="ctr"/>
                </a:tc>
                <a:extLst>
                  <a:ext uri="{0D108BD9-81ED-4DB2-BD59-A6C34878D82A}">
                    <a16:rowId xmlns:a16="http://schemas.microsoft.com/office/drawing/2014/main" val="971908360"/>
                  </a:ext>
                </a:extLst>
              </a:tr>
              <a:tr h="146120">
                <a:tc>
                  <a:txBody>
                    <a:bodyPr/>
                    <a:lstStyle/>
                    <a:p>
                      <a:pPr marL="216000" algn="l" fontAlgn="b"/>
                      <a:r>
                        <a:rPr lang="en-GB" sz="1400" b="0" i="0" u="none" strike="noStrike">
                          <a:solidFill>
                            <a:schemeClr val="tx1"/>
                          </a:solidFill>
                          <a:effectLst/>
                          <a:latin typeface="+mn-lt"/>
                        </a:rPr>
                        <a:t>Neutrophil count decreased</a:t>
                      </a:r>
                    </a:p>
                  </a:txBody>
                  <a:tcPr marL="144000" marR="9525" marT="21600" marB="21600" anchor="ctr"/>
                </a:tc>
                <a:tc>
                  <a:txBody>
                    <a:bodyPr/>
                    <a:lstStyle/>
                    <a:p>
                      <a:pPr algn="ctr" fontAlgn="b"/>
                      <a:r>
                        <a:rPr lang="en-IT" sz="1400" b="0" i="0" u="none" strike="noStrike">
                          <a:solidFill>
                            <a:schemeClr val="tx1"/>
                          </a:solidFill>
                          <a:effectLst/>
                          <a:latin typeface="+mn-lt"/>
                        </a:rPr>
                        <a:t>22 (20)</a:t>
                      </a:r>
                    </a:p>
                  </a:txBody>
                  <a:tcPr marL="9525" marR="9525" marT="21600" marB="21600" anchor="ctr"/>
                </a:tc>
                <a:tc>
                  <a:txBody>
                    <a:bodyPr/>
                    <a:lstStyle/>
                    <a:p>
                      <a:pPr algn="ctr" fontAlgn="b"/>
                      <a:r>
                        <a:rPr lang="en-IT" sz="1400" b="0" i="0" u="none" strike="noStrike">
                          <a:solidFill>
                            <a:schemeClr val="tx1"/>
                          </a:solidFill>
                          <a:effectLst/>
                          <a:latin typeface="+mn-lt"/>
                        </a:rPr>
                        <a:t>19 (17)</a:t>
                      </a:r>
                    </a:p>
                  </a:txBody>
                  <a:tcPr marL="9525" marR="9525" marT="21600" marB="21600" anchor="ctr"/>
                </a:tc>
                <a:extLst>
                  <a:ext uri="{0D108BD9-81ED-4DB2-BD59-A6C34878D82A}">
                    <a16:rowId xmlns:a16="http://schemas.microsoft.com/office/drawing/2014/main" val="2192125175"/>
                  </a:ext>
                </a:extLst>
              </a:tr>
              <a:tr h="146120">
                <a:tc>
                  <a:txBody>
                    <a:bodyPr/>
                    <a:lstStyle/>
                    <a:p>
                      <a:pPr marL="216000" algn="l" fontAlgn="b"/>
                      <a:r>
                        <a:rPr lang="en-GB" sz="1400" b="0" i="0" u="none" strike="noStrike">
                          <a:solidFill>
                            <a:schemeClr val="tx1"/>
                          </a:solidFill>
                          <a:effectLst/>
                          <a:latin typeface="+mn-lt"/>
                        </a:rPr>
                        <a:t>Fatigue</a:t>
                      </a:r>
                    </a:p>
                  </a:txBody>
                  <a:tcPr marL="144000" marR="9525" marT="21600" marB="21600" anchor="ctr"/>
                </a:tc>
                <a:tc>
                  <a:txBody>
                    <a:bodyPr/>
                    <a:lstStyle/>
                    <a:p>
                      <a:pPr algn="ctr" fontAlgn="b"/>
                      <a:r>
                        <a:rPr lang="en-IT" sz="1400" b="0" i="0" u="none" strike="noStrike">
                          <a:solidFill>
                            <a:schemeClr val="tx1"/>
                          </a:solidFill>
                          <a:effectLst/>
                          <a:latin typeface="+mn-lt"/>
                        </a:rPr>
                        <a:t>14 (13)</a:t>
                      </a:r>
                    </a:p>
                  </a:txBody>
                  <a:tcPr marL="9525" marR="9525" marT="21600" marB="21600" anchor="ctr"/>
                </a:tc>
                <a:tc>
                  <a:txBody>
                    <a:bodyPr/>
                    <a:lstStyle/>
                    <a:p>
                      <a:pPr algn="ctr" fontAlgn="b"/>
                      <a:r>
                        <a:rPr lang="en-IT" sz="1400" b="0" i="0" u="none" strike="noStrike">
                          <a:solidFill>
                            <a:schemeClr val="tx1"/>
                          </a:solidFill>
                          <a:effectLst/>
                          <a:latin typeface="+mn-lt"/>
                        </a:rPr>
                        <a:t>2 (2)</a:t>
                      </a:r>
                    </a:p>
                  </a:txBody>
                  <a:tcPr marL="9525" marR="9525" marT="21600" marB="21600" anchor="ctr"/>
                </a:tc>
                <a:extLst>
                  <a:ext uri="{0D108BD9-81ED-4DB2-BD59-A6C34878D82A}">
                    <a16:rowId xmlns:a16="http://schemas.microsoft.com/office/drawing/2014/main" val="4227051815"/>
                  </a:ext>
                </a:extLst>
              </a:tr>
              <a:tr h="146120">
                <a:tc>
                  <a:txBody>
                    <a:bodyPr/>
                    <a:lstStyle/>
                    <a:p>
                      <a:pPr marL="216000" algn="l" fontAlgn="b"/>
                      <a:r>
                        <a:rPr lang="en-GB" sz="1400" b="0" i="0" u="none" strike="noStrike">
                          <a:solidFill>
                            <a:schemeClr val="tx1"/>
                          </a:solidFill>
                          <a:effectLst/>
                          <a:latin typeface="+mn-lt"/>
                        </a:rPr>
                        <a:t>Platelet count decreased</a:t>
                      </a:r>
                    </a:p>
                  </a:txBody>
                  <a:tcPr marL="144000" marR="9525" marT="21600" marB="21600" anchor="ctr"/>
                </a:tc>
                <a:tc>
                  <a:txBody>
                    <a:bodyPr/>
                    <a:lstStyle/>
                    <a:p>
                      <a:pPr algn="ctr" fontAlgn="b"/>
                      <a:r>
                        <a:rPr lang="en-IT" sz="1400" b="0" i="0" u="none" strike="noStrike">
                          <a:solidFill>
                            <a:schemeClr val="tx1"/>
                          </a:solidFill>
                          <a:effectLst/>
                          <a:latin typeface="+mn-lt"/>
                        </a:rPr>
                        <a:t>13 (12)</a:t>
                      </a:r>
                    </a:p>
                  </a:txBody>
                  <a:tcPr marL="9525" marR="9525" marT="21600" marB="21600" anchor="ctr"/>
                </a:tc>
                <a:tc>
                  <a:txBody>
                    <a:bodyPr/>
                    <a:lstStyle/>
                    <a:p>
                      <a:pPr algn="ctr" fontAlgn="b"/>
                      <a:r>
                        <a:rPr lang="en-IT" sz="1400" b="0" i="0" u="none" strike="noStrike">
                          <a:solidFill>
                            <a:schemeClr val="tx1"/>
                          </a:solidFill>
                          <a:effectLst/>
                          <a:latin typeface="+mn-lt"/>
                        </a:rPr>
                        <a:t>5 (4)</a:t>
                      </a:r>
                    </a:p>
                  </a:txBody>
                  <a:tcPr marL="9525" marR="9525" marT="21600" marB="21600" anchor="ctr"/>
                </a:tc>
                <a:extLst>
                  <a:ext uri="{0D108BD9-81ED-4DB2-BD59-A6C34878D82A}">
                    <a16:rowId xmlns:a16="http://schemas.microsoft.com/office/drawing/2014/main" val="4077017793"/>
                  </a:ext>
                </a:extLst>
              </a:tr>
              <a:tr h="146120">
                <a:tc>
                  <a:txBody>
                    <a:bodyPr/>
                    <a:lstStyle/>
                    <a:p>
                      <a:pPr marL="216000" algn="l" fontAlgn="b"/>
                      <a:r>
                        <a:rPr lang="en-GB" sz="1400" b="0" i="0" u="none" strike="noStrike">
                          <a:solidFill>
                            <a:schemeClr val="tx1"/>
                          </a:solidFill>
                          <a:effectLst/>
                          <a:latin typeface="+mn-lt"/>
                        </a:rPr>
                        <a:t>Nausea</a:t>
                      </a:r>
                    </a:p>
                  </a:txBody>
                  <a:tcPr marL="144000" marR="9525" marT="21600" marB="21600" anchor="ctr"/>
                </a:tc>
                <a:tc>
                  <a:txBody>
                    <a:bodyPr/>
                    <a:lstStyle/>
                    <a:p>
                      <a:pPr algn="ctr" fontAlgn="b"/>
                      <a:r>
                        <a:rPr lang="en-IT" sz="1400" b="0" i="0" u="none" strike="noStrike">
                          <a:solidFill>
                            <a:schemeClr val="tx1"/>
                          </a:solidFill>
                          <a:effectLst/>
                          <a:latin typeface="+mn-lt"/>
                        </a:rPr>
                        <a:t>13 (12)</a:t>
                      </a:r>
                    </a:p>
                  </a:txBody>
                  <a:tcPr marL="9525" marR="9525" marT="21600" marB="21600" anchor="ctr"/>
                </a:tc>
                <a:tc>
                  <a:txBody>
                    <a:bodyPr/>
                    <a:lstStyle/>
                    <a:p>
                      <a:pPr algn="ctr" fontAlgn="b"/>
                      <a:r>
                        <a:rPr lang="en-GB" sz="1400" b="0" i="0" u="none" strike="noStrike">
                          <a:solidFill>
                            <a:schemeClr val="tx1"/>
                          </a:solidFill>
                          <a:effectLst/>
                          <a:latin typeface="+mn-lt"/>
                        </a:rPr>
                        <a:t>0 (0)</a:t>
                      </a:r>
                    </a:p>
                  </a:txBody>
                  <a:tcPr marL="9525" marR="9525" marT="21600" marB="21600" anchor="ctr"/>
                </a:tc>
                <a:extLst>
                  <a:ext uri="{0D108BD9-81ED-4DB2-BD59-A6C34878D82A}">
                    <a16:rowId xmlns:a16="http://schemas.microsoft.com/office/drawing/2014/main" val="3953750967"/>
                  </a:ext>
                </a:extLst>
              </a:tr>
              <a:tr h="146120">
                <a:tc>
                  <a:txBody>
                    <a:bodyPr/>
                    <a:lstStyle/>
                    <a:p>
                      <a:pPr marL="216000" algn="l" fontAlgn="b"/>
                      <a:r>
                        <a:rPr lang="en-GB" sz="1400" b="0" i="0" u="none" strike="noStrike">
                          <a:solidFill>
                            <a:schemeClr val="tx1"/>
                          </a:solidFill>
                          <a:effectLst/>
                          <a:latin typeface="+mn-lt"/>
                        </a:rPr>
                        <a:t>Hypertension</a:t>
                      </a:r>
                    </a:p>
                  </a:txBody>
                  <a:tcPr marL="144000" marR="9525" marT="21600" marB="21600" anchor="ctr"/>
                </a:tc>
                <a:tc>
                  <a:txBody>
                    <a:bodyPr/>
                    <a:lstStyle/>
                    <a:p>
                      <a:pPr algn="ctr" fontAlgn="b"/>
                      <a:r>
                        <a:rPr lang="en-IT" sz="1400" b="0" i="0" u="none" strike="noStrike">
                          <a:solidFill>
                            <a:schemeClr val="tx1"/>
                          </a:solidFill>
                          <a:effectLst/>
                          <a:latin typeface="+mn-lt"/>
                        </a:rPr>
                        <a:t>11 (10)</a:t>
                      </a:r>
                    </a:p>
                  </a:txBody>
                  <a:tcPr marL="9525" marR="9525" marT="21600" marB="21600" anchor="ctr"/>
                </a:tc>
                <a:tc>
                  <a:txBody>
                    <a:bodyPr/>
                    <a:lstStyle/>
                    <a:p>
                      <a:pPr algn="ctr" fontAlgn="b"/>
                      <a:r>
                        <a:rPr lang="en-IT" sz="1400" b="0" i="0" u="none" strike="noStrike">
                          <a:solidFill>
                            <a:schemeClr val="tx1"/>
                          </a:solidFill>
                          <a:effectLst/>
                          <a:latin typeface="+mn-lt"/>
                        </a:rPr>
                        <a:t>4 (4)</a:t>
                      </a:r>
                    </a:p>
                  </a:txBody>
                  <a:tcPr marL="9525" marR="9525" marT="21600" marB="21600" anchor="ctr"/>
                </a:tc>
                <a:extLst>
                  <a:ext uri="{0D108BD9-81ED-4DB2-BD59-A6C34878D82A}">
                    <a16:rowId xmlns:a16="http://schemas.microsoft.com/office/drawing/2014/main" val="3440679754"/>
                  </a:ext>
                </a:extLst>
              </a:tr>
              <a:tr h="146120">
                <a:tc>
                  <a:txBody>
                    <a:bodyPr/>
                    <a:lstStyle/>
                    <a:p>
                      <a:pPr marL="216000" algn="l" fontAlgn="b"/>
                      <a:r>
                        <a:rPr lang="en-GB" sz="1400" b="0" i="0" u="none" strike="noStrike">
                          <a:solidFill>
                            <a:schemeClr val="tx1"/>
                          </a:solidFill>
                          <a:effectLst/>
                          <a:latin typeface="+mn-lt"/>
                        </a:rPr>
                        <a:t>Diarrhea</a:t>
                      </a:r>
                    </a:p>
                  </a:txBody>
                  <a:tcPr marL="144000" marR="9525" marT="21600" marB="21600" anchor="ctr"/>
                </a:tc>
                <a:tc>
                  <a:txBody>
                    <a:bodyPr/>
                    <a:lstStyle/>
                    <a:p>
                      <a:pPr algn="ctr" fontAlgn="b"/>
                      <a:r>
                        <a:rPr lang="en-IT" sz="1400" b="0" i="0" u="none" strike="noStrike">
                          <a:solidFill>
                            <a:schemeClr val="tx1"/>
                          </a:solidFill>
                          <a:effectLst/>
                          <a:latin typeface="+mn-lt"/>
                        </a:rPr>
                        <a:t>11 (10)</a:t>
                      </a:r>
                    </a:p>
                  </a:txBody>
                  <a:tcPr marL="9525" marR="9525" marT="21600" marB="21600" anchor="ctr"/>
                </a:tc>
                <a:tc>
                  <a:txBody>
                    <a:bodyPr/>
                    <a:lstStyle/>
                    <a:p>
                      <a:pPr algn="ctr" fontAlgn="b"/>
                      <a:r>
                        <a:rPr lang="en-IT" sz="1400" b="0" i="0" u="none" strike="noStrike">
                          <a:solidFill>
                            <a:schemeClr val="tx1"/>
                          </a:solidFill>
                          <a:effectLst/>
                          <a:latin typeface="+mn-lt"/>
                        </a:rPr>
                        <a:t>2 (2)</a:t>
                      </a:r>
                    </a:p>
                  </a:txBody>
                  <a:tcPr marL="9525" marR="9525" marT="21600" marB="21600" anchor="ctr"/>
                </a:tc>
                <a:extLst>
                  <a:ext uri="{0D108BD9-81ED-4DB2-BD59-A6C34878D82A}">
                    <a16:rowId xmlns:a16="http://schemas.microsoft.com/office/drawing/2014/main" val="407293882"/>
                  </a:ext>
                </a:extLst>
              </a:tr>
              <a:tr h="146120">
                <a:tc>
                  <a:txBody>
                    <a:bodyPr/>
                    <a:lstStyle/>
                    <a:p>
                      <a:pPr marL="216000" algn="l" fontAlgn="b"/>
                      <a:r>
                        <a:rPr lang="en-GB" sz="1400" b="0" i="0" u="none" strike="noStrike">
                          <a:solidFill>
                            <a:schemeClr val="tx1"/>
                          </a:solidFill>
                          <a:effectLst/>
                          <a:latin typeface="+mn-lt"/>
                        </a:rPr>
                        <a:t>Pyrexia</a:t>
                      </a:r>
                    </a:p>
                  </a:txBody>
                  <a:tcPr marL="144000" marR="9525" marT="21600" marB="21600" anchor="ctr"/>
                </a:tc>
                <a:tc>
                  <a:txBody>
                    <a:bodyPr/>
                    <a:lstStyle/>
                    <a:p>
                      <a:pPr algn="ctr" fontAlgn="b"/>
                      <a:r>
                        <a:rPr lang="en-IT" sz="1400" b="0" i="0" u="none" strike="noStrike">
                          <a:solidFill>
                            <a:schemeClr val="tx1"/>
                          </a:solidFill>
                          <a:effectLst/>
                          <a:latin typeface="+mn-lt"/>
                        </a:rPr>
                        <a:t>9 (8)</a:t>
                      </a:r>
                    </a:p>
                  </a:txBody>
                  <a:tcPr marL="9525" marR="9525" marT="21600" marB="21600" anchor="ctr"/>
                </a:tc>
                <a:tc>
                  <a:txBody>
                    <a:bodyPr/>
                    <a:lstStyle/>
                    <a:p>
                      <a:pPr algn="ctr" fontAlgn="b"/>
                      <a:r>
                        <a:rPr lang="en-IT" sz="1400" b="0" i="0" u="none" strike="noStrike">
                          <a:solidFill>
                            <a:schemeClr val="tx1"/>
                          </a:solidFill>
                          <a:effectLst/>
                          <a:latin typeface="+mn-lt"/>
                        </a:rPr>
                        <a:t>2 (2)</a:t>
                      </a:r>
                    </a:p>
                  </a:txBody>
                  <a:tcPr marL="9525" marR="9525" marT="21600" marB="21600" anchor="ctr"/>
                </a:tc>
                <a:extLst>
                  <a:ext uri="{0D108BD9-81ED-4DB2-BD59-A6C34878D82A}">
                    <a16:rowId xmlns:a16="http://schemas.microsoft.com/office/drawing/2014/main" val="3850602308"/>
                  </a:ext>
                </a:extLst>
              </a:tr>
              <a:tr h="146120">
                <a:tc>
                  <a:txBody>
                    <a:bodyPr/>
                    <a:lstStyle/>
                    <a:p>
                      <a:pPr marL="216000" algn="l" fontAlgn="b"/>
                      <a:r>
                        <a:rPr lang="en-GB" sz="1400" b="0" i="0" u="none" strike="noStrike">
                          <a:solidFill>
                            <a:schemeClr val="tx1"/>
                          </a:solidFill>
                          <a:effectLst/>
                          <a:latin typeface="+mn-lt"/>
                        </a:rPr>
                        <a:t>Constipation</a:t>
                      </a:r>
                    </a:p>
                  </a:txBody>
                  <a:tcPr marL="144000" marR="9525" marT="21600" marB="21600" anchor="ctr"/>
                </a:tc>
                <a:tc>
                  <a:txBody>
                    <a:bodyPr/>
                    <a:lstStyle/>
                    <a:p>
                      <a:pPr algn="ctr" fontAlgn="b"/>
                      <a:r>
                        <a:rPr lang="en-IT" sz="1400" b="0" i="0" u="none" strike="noStrike">
                          <a:solidFill>
                            <a:schemeClr val="tx1"/>
                          </a:solidFill>
                          <a:effectLst/>
                          <a:latin typeface="+mn-lt"/>
                        </a:rPr>
                        <a:t>8 (7)</a:t>
                      </a:r>
                    </a:p>
                  </a:txBody>
                  <a:tcPr marL="9525" marR="9525" marT="21600" marB="21600" anchor="ctr"/>
                </a:tc>
                <a:tc>
                  <a:txBody>
                    <a:bodyPr/>
                    <a:lstStyle/>
                    <a:p>
                      <a:pPr algn="ctr" fontAlgn="b"/>
                      <a:r>
                        <a:rPr lang="en-GB" sz="1400" b="0" i="0" u="none" strike="noStrike">
                          <a:solidFill>
                            <a:schemeClr val="tx1"/>
                          </a:solidFill>
                          <a:effectLst/>
                          <a:latin typeface="+mn-lt"/>
                        </a:rPr>
                        <a:t>0 (0)</a:t>
                      </a:r>
                    </a:p>
                  </a:txBody>
                  <a:tcPr marL="9525" marR="9525" marT="21600" marB="21600" anchor="ctr"/>
                </a:tc>
                <a:extLst>
                  <a:ext uri="{0D108BD9-81ED-4DB2-BD59-A6C34878D82A}">
                    <a16:rowId xmlns:a16="http://schemas.microsoft.com/office/drawing/2014/main" val="2683318161"/>
                  </a:ext>
                </a:extLst>
              </a:tr>
              <a:tr h="146120">
                <a:tc>
                  <a:txBody>
                    <a:bodyPr/>
                    <a:lstStyle/>
                    <a:p>
                      <a:pPr marL="216000" algn="l" fontAlgn="b"/>
                      <a:r>
                        <a:rPr lang="en-GB" sz="1400" b="0" i="0" u="none" strike="noStrike">
                          <a:solidFill>
                            <a:schemeClr val="tx1"/>
                          </a:solidFill>
                          <a:effectLst/>
                          <a:latin typeface="+mn-lt"/>
                        </a:rPr>
                        <a:t>Vomiting</a:t>
                      </a:r>
                    </a:p>
                  </a:txBody>
                  <a:tcPr marL="144000" marR="9525" marT="21600" marB="21600" anchor="ctr"/>
                </a:tc>
                <a:tc>
                  <a:txBody>
                    <a:bodyPr/>
                    <a:lstStyle/>
                    <a:p>
                      <a:pPr algn="ctr" fontAlgn="b"/>
                      <a:r>
                        <a:rPr lang="en-IT" sz="1400" b="0" i="0" u="none" strike="noStrike">
                          <a:solidFill>
                            <a:schemeClr val="tx1"/>
                          </a:solidFill>
                          <a:effectLst/>
                          <a:latin typeface="+mn-lt"/>
                        </a:rPr>
                        <a:t>7 (6)</a:t>
                      </a:r>
                    </a:p>
                  </a:txBody>
                  <a:tcPr marL="9525" marR="9525" marT="21600" marB="21600" anchor="ctr"/>
                </a:tc>
                <a:tc>
                  <a:txBody>
                    <a:bodyPr/>
                    <a:lstStyle/>
                    <a:p>
                      <a:pPr algn="ctr" fontAlgn="b"/>
                      <a:r>
                        <a:rPr lang="en-GB" sz="1400" b="0" i="0" u="none" strike="noStrike">
                          <a:solidFill>
                            <a:schemeClr val="tx1"/>
                          </a:solidFill>
                          <a:effectLst/>
                          <a:latin typeface="+mn-lt"/>
                        </a:rPr>
                        <a:t>0 (0)</a:t>
                      </a:r>
                    </a:p>
                  </a:txBody>
                  <a:tcPr marL="9525" marR="9525" marT="21600" marB="21600" anchor="ctr"/>
                </a:tc>
                <a:extLst>
                  <a:ext uri="{0D108BD9-81ED-4DB2-BD59-A6C34878D82A}">
                    <a16:rowId xmlns:a16="http://schemas.microsoft.com/office/drawing/2014/main" val="2471246057"/>
                  </a:ext>
                </a:extLst>
              </a:tr>
              <a:tr h="146120">
                <a:tc>
                  <a:txBody>
                    <a:bodyPr/>
                    <a:lstStyle/>
                    <a:p>
                      <a:pPr marL="216000" algn="l" fontAlgn="b"/>
                      <a:r>
                        <a:rPr lang="en-GB" sz="1400" b="0" i="0" u="none" strike="noStrike">
                          <a:solidFill>
                            <a:schemeClr val="tx1"/>
                          </a:solidFill>
                          <a:effectLst/>
                          <a:latin typeface="+mn-lt"/>
                        </a:rPr>
                        <a:t>Arthralgia</a:t>
                      </a:r>
                    </a:p>
                  </a:txBody>
                  <a:tcPr marL="144000" marR="9525" marT="21600" marB="21600" anchor="ctr"/>
                </a:tc>
                <a:tc>
                  <a:txBody>
                    <a:bodyPr/>
                    <a:lstStyle/>
                    <a:p>
                      <a:pPr algn="ctr" fontAlgn="b"/>
                      <a:r>
                        <a:rPr lang="en-IT" sz="1400" b="0" i="0" u="none" strike="noStrike">
                          <a:solidFill>
                            <a:schemeClr val="tx1"/>
                          </a:solidFill>
                          <a:effectLst/>
                          <a:latin typeface="+mn-lt"/>
                        </a:rPr>
                        <a:t>6 (5)</a:t>
                      </a:r>
                    </a:p>
                  </a:txBody>
                  <a:tcPr marL="9525" marR="9525" marT="21600" marB="21600" anchor="ctr"/>
                </a:tc>
                <a:tc>
                  <a:txBody>
                    <a:bodyPr/>
                    <a:lstStyle/>
                    <a:p>
                      <a:pPr algn="ctr" fontAlgn="b"/>
                      <a:r>
                        <a:rPr lang="en-GB" sz="1400" b="0" i="0" u="none" strike="noStrike">
                          <a:solidFill>
                            <a:schemeClr val="tx1"/>
                          </a:solidFill>
                          <a:effectLst/>
                          <a:latin typeface="+mn-lt"/>
                        </a:rPr>
                        <a:t>0 (0)</a:t>
                      </a:r>
                    </a:p>
                  </a:txBody>
                  <a:tcPr marL="9525" marR="9525" marT="21600" marB="21600" anchor="ctr"/>
                </a:tc>
                <a:extLst>
                  <a:ext uri="{0D108BD9-81ED-4DB2-BD59-A6C34878D82A}">
                    <a16:rowId xmlns:a16="http://schemas.microsoft.com/office/drawing/2014/main" val="2185391959"/>
                  </a:ext>
                </a:extLst>
              </a:tr>
              <a:tr h="146120">
                <a:tc>
                  <a:txBody>
                    <a:bodyPr/>
                    <a:lstStyle/>
                    <a:p>
                      <a:pPr marL="216000" algn="l" fontAlgn="b"/>
                      <a:r>
                        <a:rPr lang="en-GB" sz="1400" b="0" i="0" u="none" strike="noStrike">
                          <a:solidFill>
                            <a:schemeClr val="tx1"/>
                          </a:solidFill>
                          <a:effectLst/>
                          <a:latin typeface="+mn-lt"/>
                        </a:rPr>
                        <a:t>Dizziness</a:t>
                      </a:r>
                    </a:p>
                  </a:txBody>
                  <a:tcPr marL="144000" marR="9525" marT="21600" marB="21600" anchor="ctr"/>
                </a:tc>
                <a:tc>
                  <a:txBody>
                    <a:bodyPr/>
                    <a:lstStyle/>
                    <a:p>
                      <a:pPr algn="ctr" fontAlgn="b"/>
                      <a:r>
                        <a:rPr lang="en-IT" sz="1400" b="0" i="0" u="none" strike="noStrike">
                          <a:solidFill>
                            <a:schemeClr val="tx1"/>
                          </a:solidFill>
                          <a:effectLst/>
                          <a:latin typeface="+mn-lt"/>
                        </a:rPr>
                        <a:t>6 (5)</a:t>
                      </a:r>
                    </a:p>
                  </a:txBody>
                  <a:tcPr marL="9525" marR="9525" marT="21600" marB="21600" anchor="ctr"/>
                </a:tc>
                <a:tc>
                  <a:txBody>
                    <a:bodyPr/>
                    <a:lstStyle/>
                    <a:p>
                      <a:pPr algn="ctr" fontAlgn="b"/>
                      <a:r>
                        <a:rPr lang="en-GB" sz="1400" b="0" i="0" u="none" strike="noStrike">
                          <a:solidFill>
                            <a:schemeClr val="tx1"/>
                          </a:solidFill>
                          <a:effectLst/>
                          <a:latin typeface="+mn-lt"/>
                        </a:rPr>
                        <a:t>0 (0)</a:t>
                      </a:r>
                    </a:p>
                  </a:txBody>
                  <a:tcPr marL="9525" marR="9525" marT="21600" marB="21600" anchor="ctr"/>
                </a:tc>
                <a:extLst>
                  <a:ext uri="{0D108BD9-81ED-4DB2-BD59-A6C34878D82A}">
                    <a16:rowId xmlns:a16="http://schemas.microsoft.com/office/drawing/2014/main" val="3516958859"/>
                  </a:ext>
                </a:extLst>
              </a:tr>
              <a:tr h="103845">
                <a:tc>
                  <a:txBody>
                    <a:bodyPr/>
                    <a:lstStyle/>
                    <a:p>
                      <a:pPr marL="216000" algn="l" fontAlgn="b"/>
                      <a:r>
                        <a:rPr lang="en-GB" sz="1400" b="0" i="0" u="none" strike="noStrike">
                          <a:solidFill>
                            <a:schemeClr val="tx1"/>
                          </a:solidFill>
                          <a:effectLst/>
                          <a:latin typeface="+mn-lt"/>
                        </a:rPr>
                        <a:t>Rash maculopapular</a:t>
                      </a:r>
                    </a:p>
                  </a:txBody>
                  <a:tcPr marL="144000" marR="9525" marT="21600" marB="21600" anchor="ctr"/>
                </a:tc>
                <a:tc>
                  <a:txBody>
                    <a:bodyPr/>
                    <a:lstStyle/>
                    <a:p>
                      <a:pPr algn="ctr" fontAlgn="b"/>
                      <a:r>
                        <a:rPr lang="en-IT" sz="1400" b="0" i="0" u="none" strike="noStrike">
                          <a:solidFill>
                            <a:schemeClr val="tx1"/>
                          </a:solidFill>
                          <a:effectLst/>
                          <a:latin typeface="+mn-lt"/>
                        </a:rPr>
                        <a:t>6 (5)</a:t>
                      </a:r>
                    </a:p>
                  </a:txBody>
                  <a:tcPr marL="9525" marR="9525" marT="21600" marB="21600" anchor="ctr"/>
                </a:tc>
                <a:tc>
                  <a:txBody>
                    <a:bodyPr/>
                    <a:lstStyle/>
                    <a:p>
                      <a:pPr algn="ctr" fontAlgn="b"/>
                      <a:r>
                        <a:rPr lang="en-IT" sz="1400" b="0" i="0" u="none" strike="noStrike">
                          <a:solidFill>
                            <a:schemeClr val="tx1"/>
                          </a:solidFill>
                          <a:effectLst/>
                          <a:latin typeface="+mn-lt"/>
                        </a:rPr>
                        <a:t>3 (3)</a:t>
                      </a:r>
                    </a:p>
                  </a:txBody>
                  <a:tcPr marL="9525" marR="9525" marT="21600" marB="21600" anchor="ctr"/>
                </a:tc>
                <a:extLst>
                  <a:ext uri="{0D108BD9-81ED-4DB2-BD59-A6C34878D82A}">
                    <a16:rowId xmlns:a16="http://schemas.microsoft.com/office/drawing/2014/main" val="1297770497"/>
                  </a:ext>
                </a:extLst>
              </a:tr>
            </a:tbl>
          </a:graphicData>
        </a:graphic>
      </p:graphicFrame>
      <p:sp>
        <p:nvSpPr>
          <p:cNvPr id="8" name="Titel 7">
            <a:extLst>
              <a:ext uri="{FF2B5EF4-FFF2-40B4-BE49-F238E27FC236}">
                <a16:creationId xmlns:a16="http://schemas.microsoft.com/office/drawing/2014/main" id="{7DD3F9E7-8829-309B-7739-4DDCE2CC125E}"/>
              </a:ext>
            </a:extLst>
          </p:cNvPr>
          <p:cNvSpPr>
            <a:spLocks noGrp="1"/>
          </p:cNvSpPr>
          <p:nvPr>
            <p:ph type="title"/>
          </p:nvPr>
        </p:nvSpPr>
        <p:spPr>
          <a:xfrm>
            <a:off x="416534" y="576395"/>
            <a:ext cx="11367479" cy="886397"/>
          </a:xfrm>
        </p:spPr>
        <p:txBody>
          <a:bodyPr/>
          <a:lstStyle/>
          <a:p>
            <a:r>
              <a:rPr lang="en-GB"/>
              <a:t>Treatment-related adverse events </a:t>
            </a:r>
          </a:p>
        </p:txBody>
      </p:sp>
    </p:spTree>
    <p:extLst>
      <p:ext uri="{BB962C8B-B14F-4D97-AF65-F5344CB8AC3E}">
        <p14:creationId xmlns:p14="http://schemas.microsoft.com/office/powerpoint/2010/main" val="10164818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130363-B16E-5271-E90F-BE881DB2E623}"/>
              </a:ext>
            </a:extLst>
          </p:cNvPr>
          <p:cNvSpPr>
            <a:spLocks noGrp="1"/>
          </p:cNvSpPr>
          <p:nvPr>
            <p:ph type="ftr" sz="quarter" idx="10"/>
          </p:nvPr>
        </p:nvSpPr>
        <p:spPr/>
        <p:txBody>
          <a:bodyPr/>
          <a:lstStyle/>
          <a:p>
            <a:r>
              <a:rPr lang="en-US">
                <a:solidFill>
                  <a:srgbClr val="4E4F4E"/>
                </a:solidFill>
                <a:cs typeface="Arial" panose="020B0604020202020204" pitchFamily="34" charset="0"/>
              </a:rPr>
              <a:t>Data are n (%).</a:t>
            </a:r>
            <a:endParaRPr lang="en-US" b="1">
              <a:solidFill>
                <a:srgbClr val="4E4F4E"/>
              </a:solidFill>
              <a:cs typeface="Arial" panose="020B0604020202020204" pitchFamily="34" charset="0"/>
            </a:endParaRPr>
          </a:p>
          <a:p>
            <a:r>
              <a:rPr lang="en-US" b="1">
                <a:solidFill>
                  <a:srgbClr val="4E4F4E"/>
                </a:solidFill>
                <a:cs typeface="Arial" panose="020B0604020202020204" pitchFamily="34" charset="0"/>
              </a:rPr>
              <a:t>AESI</a:t>
            </a:r>
            <a:r>
              <a:rPr lang="en-US">
                <a:solidFill>
                  <a:srgbClr val="4E4F4E"/>
                </a:solidFill>
                <a:cs typeface="Arial" panose="020B0604020202020204" pitchFamily="34" charset="0"/>
              </a:rPr>
              <a:t>, adverse event of special interest; </a:t>
            </a:r>
            <a:r>
              <a:rPr lang="en-US" b="1">
                <a:solidFill>
                  <a:srgbClr val="4E4F4E"/>
                </a:solidFill>
                <a:cs typeface="Arial" panose="020B0604020202020204" pitchFamily="34" charset="0"/>
              </a:rPr>
              <a:t>QD</a:t>
            </a:r>
            <a:r>
              <a:rPr lang="en-US">
                <a:solidFill>
                  <a:srgbClr val="4E4F4E"/>
                </a:solidFill>
                <a:cs typeface="Arial" panose="020B0604020202020204" pitchFamily="34" charset="0"/>
              </a:rPr>
              <a:t>, once daily. </a:t>
            </a:r>
          </a:p>
          <a:p>
            <a:r>
              <a:rPr lang="en-US" b="1" err="1">
                <a:solidFill>
                  <a:srgbClr val="4E4F4E"/>
                </a:solidFill>
                <a:cs typeface="Arial" panose="020B0604020202020204" pitchFamily="34" charset="0"/>
              </a:rPr>
              <a:t>Woyach</a:t>
            </a:r>
            <a:r>
              <a:rPr lang="en-US" b="1">
                <a:solidFill>
                  <a:srgbClr val="4E4F4E"/>
                </a:solidFill>
                <a:cs typeface="Arial" panose="020B0604020202020204" pitchFamily="34" charset="0"/>
              </a:rPr>
              <a:t> J, et al. Abstract P628 presented at EHA2023.</a:t>
            </a:r>
            <a:endParaRPr lang="en-GB"/>
          </a:p>
        </p:txBody>
      </p:sp>
      <p:graphicFrame>
        <p:nvGraphicFramePr>
          <p:cNvPr id="7" name="Table 7">
            <a:extLst>
              <a:ext uri="{FF2B5EF4-FFF2-40B4-BE49-F238E27FC236}">
                <a16:creationId xmlns:a16="http://schemas.microsoft.com/office/drawing/2014/main" id="{2A6B11F6-A653-282C-B9C6-8F19DDF6A76D}"/>
              </a:ext>
            </a:extLst>
          </p:cNvPr>
          <p:cNvGraphicFramePr>
            <a:graphicFrameLocks noGrp="1"/>
          </p:cNvGraphicFramePr>
          <p:nvPr>
            <p:extLst>
              <p:ext uri="{D42A27DB-BD31-4B8C-83A1-F6EECF244321}">
                <p14:modId xmlns:p14="http://schemas.microsoft.com/office/powerpoint/2010/main" val="362078849"/>
              </p:ext>
            </p:extLst>
          </p:nvPr>
        </p:nvGraphicFramePr>
        <p:xfrm>
          <a:off x="416534" y="1665289"/>
          <a:ext cx="8532812" cy="4493760"/>
        </p:xfrm>
        <a:graphic>
          <a:graphicData uri="http://schemas.openxmlformats.org/drawingml/2006/table">
            <a:tbl>
              <a:tblPr firstRow="1" bandRow="1">
                <a:tableStyleId>{5C22544A-7EE6-4342-B048-85BDC9FD1C3A}</a:tableStyleId>
              </a:tblPr>
              <a:tblGrid>
                <a:gridCol w="4266406">
                  <a:extLst>
                    <a:ext uri="{9D8B030D-6E8A-4147-A177-3AD203B41FA5}">
                      <a16:colId xmlns:a16="http://schemas.microsoft.com/office/drawing/2014/main" val="1881735671"/>
                    </a:ext>
                  </a:extLst>
                </a:gridCol>
                <a:gridCol w="4266406">
                  <a:extLst>
                    <a:ext uri="{9D8B030D-6E8A-4147-A177-3AD203B41FA5}">
                      <a16:colId xmlns:a16="http://schemas.microsoft.com/office/drawing/2014/main" val="3506026383"/>
                    </a:ext>
                  </a:extLst>
                </a:gridCol>
              </a:tblGrid>
              <a:tr h="0">
                <a:tc>
                  <a:txBody>
                    <a:bodyPr/>
                    <a:lstStyle/>
                    <a:p>
                      <a:pPr marL="107950" algn="l" fontAlgn="b"/>
                      <a:r>
                        <a:rPr lang="en-GB" sz="1400" b="1" i="0" u="none" strike="noStrike">
                          <a:solidFill>
                            <a:schemeClr val="bg1"/>
                          </a:solidFill>
                          <a:effectLst/>
                          <a:latin typeface="+mn-lt"/>
                        </a:rPr>
                        <a:t>AESI </a:t>
                      </a:r>
                      <a:r>
                        <a:rPr lang="en-US" sz="1400" b="1" i="0" u="none" strike="noStrike" noProof="0">
                          <a:solidFill>
                            <a:schemeClr val="bg1"/>
                          </a:solidFill>
                          <a:effectLst/>
                          <a:latin typeface="Arial"/>
                        </a:rPr>
                        <a:t>≥5 patients</a:t>
                      </a:r>
                      <a:endParaRPr lang="en-GB" sz="1400" b="1" i="0" u="none" strike="noStrike">
                        <a:solidFill>
                          <a:schemeClr val="bg1"/>
                        </a:solidFill>
                        <a:effectLst/>
                        <a:latin typeface="+mn-lt"/>
                      </a:endParaRPr>
                    </a:p>
                  </a:txBody>
                  <a:tcPr marL="144000" marR="9525" marT="36000" marB="36000" anchor="ctr"/>
                </a:tc>
                <a:tc>
                  <a:txBody>
                    <a:bodyPr/>
                    <a:lstStyle/>
                    <a:p>
                      <a:pPr algn="ctr" fontAlgn="b"/>
                      <a:r>
                        <a:rPr lang="en-GB" sz="1400" b="1" i="0" u="none" strike="noStrike">
                          <a:solidFill>
                            <a:schemeClr val="bg1"/>
                          </a:solidFill>
                          <a:effectLst/>
                          <a:latin typeface="+mn-lt"/>
                        </a:rPr>
                        <a:t>All patients at 65 mg QD</a:t>
                      </a:r>
                    </a:p>
                    <a:p>
                      <a:pPr algn="ctr" fontAlgn="b"/>
                      <a:r>
                        <a:rPr lang="en-GB" sz="1400" b="1" i="0" u="none" strike="noStrike">
                          <a:solidFill>
                            <a:schemeClr val="bg1"/>
                          </a:solidFill>
                          <a:effectLst/>
                          <a:latin typeface="+mn-lt"/>
                        </a:rPr>
                        <a:t> N=112</a:t>
                      </a:r>
                    </a:p>
                  </a:txBody>
                  <a:tcPr marL="9525" marR="9525" marT="36000" marB="36000" anchor="ctr"/>
                </a:tc>
                <a:extLst>
                  <a:ext uri="{0D108BD9-81ED-4DB2-BD59-A6C34878D82A}">
                    <a16:rowId xmlns:a16="http://schemas.microsoft.com/office/drawing/2014/main" val="3833581992"/>
                  </a:ext>
                </a:extLst>
              </a:tr>
              <a:tr h="0">
                <a:tc>
                  <a:txBody>
                    <a:bodyPr/>
                    <a:lstStyle/>
                    <a:p>
                      <a:pPr marL="215900" algn="l" fontAlgn="b"/>
                      <a:r>
                        <a:rPr lang="en-GB" sz="1400" b="0" i="0" u="none" strike="noStrike">
                          <a:solidFill>
                            <a:schemeClr val="tx1"/>
                          </a:solidFill>
                          <a:effectLst/>
                          <a:latin typeface="+mn-lt"/>
                        </a:rPr>
                        <a:t>Hypertension</a:t>
                      </a:r>
                    </a:p>
                  </a:txBody>
                  <a:tcPr marL="144000" marR="9525" marT="36000" marB="36000" anchor="ctr"/>
                </a:tc>
                <a:tc>
                  <a:txBody>
                    <a:bodyPr/>
                    <a:lstStyle/>
                    <a:p>
                      <a:pPr algn="ctr" fontAlgn="b"/>
                      <a:r>
                        <a:rPr lang="en-IT" sz="1400" b="0" i="0" u="none" strike="noStrike">
                          <a:solidFill>
                            <a:schemeClr val="tx1"/>
                          </a:solidFill>
                          <a:effectLst/>
                          <a:latin typeface="+mn-lt"/>
                        </a:rPr>
                        <a:t>34 (30)</a:t>
                      </a:r>
                    </a:p>
                  </a:txBody>
                  <a:tcPr marL="9525" marR="9525" marT="36000" marB="36000" anchor="ctr"/>
                </a:tc>
                <a:extLst>
                  <a:ext uri="{0D108BD9-81ED-4DB2-BD59-A6C34878D82A}">
                    <a16:rowId xmlns:a16="http://schemas.microsoft.com/office/drawing/2014/main" val="4003186136"/>
                  </a:ext>
                </a:extLst>
              </a:tr>
              <a:tr h="0">
                <a:tc>
                  <a:txBody>
                    <a:bodyPr/>
                    <a:lstStyle/>
                    <a:p>
                      <a:pPr marL="215900" algn="l" fontAlgn="b"/>
                      <a:r>
                        <a:rPr lang="en-GB" sz="1400" b="0" i="0" u="none" strike="noStrike">
                          <a:solidFill>
                            <a:schemeClr val="tx1"/>
                          </a:solidFill>
                          <a:effectLst/>
                          <a:latin typeface="+mn-lt"/>
                        </a:rPr>
                        <a:t>Arthralgia</a:t>
                      </a:r>
                    </a:p>
                  </a:txBody>
                  <a:tcPr marL="144000" marR="9525" marT="36000" marB="36000" anchor="ctr"/>
                </a:tc>
                <a:tc>
                  <a:txBody>
                    <a:bodyPr/>
                    <a:lstStyle/>
                    <a:p>
                      <a:pPr algn="ctr" fontAlgn="b"/>
                      <a:r>
                        <a:rPr lang="en-IT" sz="1400" b="0" i="0" u="none" strike="noStrike">
                          <a:solidFill>
                            <a:schemeClr val="tx1"/>
                          </a:solidFill>
                          <a:effectLst/>
                          <a:latin typeface="+mn-lt"/>
                        </a:rPr>
                        <a:t>22 (20)</a:t>
                      </a:r>
                    </a:p>
                  </a:txBody>
                  <a:tcPr marL="9525" marR="9525" marT="36000" marB="36000" anchor="ctr"/>
                </a:tc>
                <a:extLst>
                  <a:ext uri="{0D108BD9-81ED-4DB2-BD59-A6C34878D82A}">
                    <a16:rowId xmlns:a16="http://schemas.microsoft.com/office/drawing/2014/main" val="1335259511"/>
                  </a:ext>
                </a:extLst>
              </a:tr>
              <a:tr h="0">
                <a:tc>
                  <a:txBody>
                    <a:bodyPr/>
                    <a:lstStyle/>
                    <a:p>
                      <a:pPr marL="215900" algn="l" fontAlgn="b"/>
                      <a:r>
                        <a:rPr lang="en-GB" sz="1400" b="0" i="0" u="none" strike="noStrike">
                          <a:solidFill>
                            <a:schemeClr val="tx1"/>
                          </a:solidFill>
                          <a:effectLst/>
                          <a:latin typeface="+mn-lt"/>
                        </a:rPr>
                        <a:t>Rash maculopapular</a:t>
                      </a:r>
                    </a:p>
                  </a:txBody>
                  <a:tcPr marL="144000" marR="9525" marT="36000" marB="36000" anchor="ctr"/>
                </a:tc>
                <a:tc>
                  <a:txBody>
                    <a:bodyPr/>
                    <a:lstStyle/>
                    <a:p>
                      <a:pPr algn="ctr" fontAlgn="b"/>
                      <a:r>
                        <a:rPr lang="en-IT" sz="1400" b="0" i="0" u="none" strike="noStrike">
                          <a:solidFill>
                            <a:schemeClr val="tx1"/>
                          </a:solidFill>
                          <a:effectLst/>
                          <a:latin typeface="+mn-lt"/>
                        </a:rPr>
                        <a:t>16 (14)</a:t>
                      </a:r>
                    </a:p>
                  </a:txBody>
                  <a:tcPr marL="9525" marR="9525" marT="36000" marB="36000" anchor="ctr"/>
                </a:tc>
                <a:extLst>
                  <a:ext uri="{0D108BD9-81ED-4DB2-BD59-A6C34878D82A}">
                    <a16:rowId xmlns:a16="http://schemas.microsoft.com/office/drawing/2014/main" val="2034680496"/>
                  </a:ext>
                </a:extLst>
              </a:tr>
              <a:tr h="0">
                <a:tc>
                  <a:txBody>
                    <a:bodyPr/>
                    <a:lstStyle/>
                    <a:p>
                      <a:pPr marL="215900" algn="l" defTabSz="914400" rtl="0" eaLnBrk="1" fontAlgn="b" latinLnBrk="0" hangingPunct="1"/>
                      <a:r>
                        <a:rPr lang="en-GB" sz="1400" kern="1200">
                          <a:solidFill>
                            <a:schemeClr val="dk1"/>
                          </a:solidFill>
                          <a:latin typeface="+mn-lt"/>
                          <a:ea typeface="+mn-ea"/>
                          <a:cs typeface="+mn-cs"/>
                        </a:rPr>
                        <a:t>Pneumonia</a:t>
                      </a:r>
                    </a:p>
                  </a:txBody>
                  <a:tcPr marL="144000" marR="9525" marT="36000" marB="36000" anchor="ctr"/>
                </a:tc>
                <a:tc>
                  <a:txBody>
                    <a:bodyPr/>
                    <a:lstStyle/>
                    <a:p>
                      <a:pPr algn="ctr" fontAlgn="b"/>
                      <a:r>
                        <a:rPr lang="en-IT" sz="1400" b="0" i="0" u="none" strike="noStrike">
                          <a:solidFill>
                            <a:schemeClr val="tx1"/>
                          </a:solidFill>
                          <a:effectLst/>
                          <a:latin typeface="+mn-lt"/>
                        </a:rPr>
                        <a:t>16 (14)</a:t>
                      </a:r>
                    </a:p>
                  </a:txBody>
                  <a:tcPr marL="9525" marR="9525" marT="36000" marB="36000" anchor="ctr"/>
                </a:tc>
                <a:extLst>
                  <a:ext uri="{0D108BD9-81ED-4DB2-BD59-A6C34878D82A}">
                    <a16:rowId xmlns:a16="http://schemas.microsoft.com/office/drawing/2014/main" val="2240169441"/>
                  </a:ext>
                </a:extLst>
              </a:tr>
              <a:tr h="0">
                <a:tc>
                  <a:txBody>
                    <a:bodyPr/>
                    <a:lstStyle/>
                    <a:p>
                      <a:pPr marL="215900" algn="l" defTabSz="914400" rtl="0" eaLnBrk="1" fontAlgn="b" latinLnBrk="0" hangingPunct="1"/>
                      <a:r>
                        <a:rPr lang="en-GB" sz="1400" kern="1200">
                          <a:solidFill>
                            <a:schemeClr val="dk1"/>
                          </a:solidFill>
                          <a:latin typeface="+mn-lt"/>
                          <a:ea typeface="+mn-ea"/>
                          <a:cs typeface="+mn-cs"/>
                        </a:rPr>
                        <a:t>Rash</a:t>
                      </a:r>
                    </a:p>
                  </a:txBody>
                  <a:tcPr marL="144000" marR="9525" marT="36000" marB="36000" anchor="ctr"/>
                </a:tc>
                <a:tc>
                  <a:txBody>
                    <a:bodyPr/>
                    <a:lstStyle/>
                    <a:p>
                      <a:pPr algn="ctr" fontAlgn="b"/>
                      <a:r>
                        <a:rPr lang="en-IT" sz="1400" b="0" i="0" u="none" strike="noStrike">
                          <a:solidFill>
                            <a:schemeClr val="tx1"/>
                          </a:solidFill>
                          <a:effectLst/>
                          <a:latin typeface="+mn-lt"/>
                        </a:rPr>
                        <a:t>14 (13)</a:t>
                      </a:r>
                    </a:p>
                  </a:txBody>
                  <a:tcPr marL="9525" marR="9525" marT="36000" marB="36000" anchor="ctr"/>
                </a:tc>
                <a:extLst>
                  <a:ext uri="{0D108BD9-81ED-4DB2-BD59-A6C34878D82A}">
                    <a16:rowId xmlns:a16="http://schemas.microsoft.com/office/drawing/2014/main" val="2696724919"/>
                  </a:ext>
                </a:extLst>
              </a:tr>
              <a:tr h="0">
                <a:tc>
                  <a:txBody>
                    <a:bodyPr/>
                    <a:lstStyle/>
                    <a:p>
                      <a:pPr marL="215900" algn="l" defTabSz="914400" rtl="0" eaLnBrk="1" fontAlgn="b" latinLnBrk="0" hangingPunct="1"/>
                      <a:r>
                        <a:rPr lang="en-GB" sz="1400" kern="1200">
                          <a:solidFill>
                            <a:schemeClr val="dk1"/>
                          </a:solidFill>
                          <a:latin typeface="+mn-lt"/>
                          <a:ea typeface="+mn-ea"/>
                          <a:cs typeface="+mn-cs"/>
                        </a:rPr>
                        <a:t>Upper respiratory tract infection</a:t>
                      </a:r>
                    </a:p>
                  </a:txBody>
                  <a:tcPr marL="144000" marR="9525" marT="36000" marB="36000" anchor="ctr"/>
                </a:tc>
                <a:tc>
                  <a:txBody>
                    <a:bodyPr/>
                    <a:lstStyle/>
                    <a:p>
                      <a:pPr algn="ctr" fontAlgn="b"/>
                      <a:r>
                        <a:rPr lang="en-IT" sz="1400" b="0" i="0" u="none" strike="noStrike">
                          <a:solidFill>
                            <a:schemeClr val="tx1"/>
                          </a:solidFill>
                          <a:effectLst/>
                          <a:latin typeface="+mn-lt"/>
                        </a:rPr>
                        <a:t>13 (12)</a:t>
                      </a:r>
                    </a:p>
                  </a:txBody>
                  <a:tcPr marL="9525" marR="9525" marT="36000" marB="36000" anchor="ctr"/>
                </a:tc>
                <a:extLst>
                  <a:ext uri="{0D108BD9-81ED-4DB2-BD59-A6C34878D82A}">
                    <a16:rowId xmlns:a16="http://schemas.microsoft.com/office/drawing/2014/main" val="1885903736"/>
                  </a:ext>
                </a:extLst>
              </a:tr>
              <a:tr h="0">
                <a:tc>
                  <a:txBody>
                    <a:bodyPr/>
                    <a:lstStyle/>
                    <a:p>
                      <a:pPr marL="215900" algn="l" fontAlgn="b"/>
                      <a:r>
                        <a:rPr lang="en-GB" sz="1400" b="0" i="0" u="none" strike="noStrike">
                          <a:solidFill>
                            <a:schemeClr val="tx1"/>
                          </a:solidFill>
                          <a:effectLst/>
                          <a:latin typeface="+mn-lt"/>
                        </a:rPr>
                        <a:t>Cellulitis</a:t>
                      </a:r>
                    </a:p>
                  </a:txBody>
                  <a:tcPr marL="144000" marR="9525" marT="36000" marB="36000" anchor="ctr"/>
                </a:tc>
                <a:tc>
                  <a:txBody>
                    <a:bodyPr/>
                    <a:lstStyle/>
                    <a:p>
                      <a:pPr algn="ctr" fontAlgn="b"/>
                      <a:r>
                        <a:rPr lang="en-IT" sz="1400" b="0" i="0" u="none" strike="noStrike">
                          <a:solidFill>
                            <a:schemeClr val="tx1"/>
                          </a:solidFill>
                          <a:effectLst/>
                          <a:latin typeface="+mn-lt"/>
                        </a:rPr>
                        <a:t>8 (7)</a:t>
                      </a:r>
                    </a:p>
                  </a:txBody>
                  <a:tcPr marL="9525" marR="9525" marT="36000" marB="36000" anchor="ctr"/>
                </a:tc>
                <a:extLst>
                  <a:ext uri="{0D108BD9-81ED-4DB2-BD59-A6C34878D82A}">
                    <a16:rowId xmlns:a16="http://schemas.microsoft.com/office/drawing/2014/main" val="2709051956"/>
                  </a:ext>
                </a:extLst>
              </a:tr>
              <a:tr h="0">
                <a:tc>
                  <a:txBody>
                    <a:bodyPr/>
                    <a:lstStyle/>
                    <a:p>
                      <a:pPr marL="215900" algn="l" fontAlgn="b"/>
                      <a:r>
                        <a:rPr lang="en-GB" sz="1400" b="0" i="0" u="none" strike="noStrike">
                          <a:solidFill>
                            <a:schemeClr val="tx1"/>
                          </a:solidFill>
                          <a:effectLst/>
                          <a:latin typeface="+mn-lt"/>
                        </a:rPr>
                        <a:t>Urinary tract infection</a:t>
                      </a:r>
                    </a:p>
                  </a:txBody>
                  <a:tcPr marL="144000" marR="9525" marT="36000" marB="36000" anchor="ctr"/>
                </a:tc>
                <a:tc>
                  <a:txBody>
                    <a:bodyPr/>
                    <a:lstStyle/>
                    <a:p>
                      <a:pPr algn="ctr" fontAlgn="b"/>
                      <a:r>
                        <a:rPr lang="en-IT" sz="1400" b="0" i="0" u="none" strike="noStrike">
                          <a:solidFill>
                            <a:schemeClr val="tx1"/>
                          </a:solidFill>
                          <a:effectLst/>
                          <a:latin typeface="+mn-lt"/>
                        </a:rPr>
                        <a:t>8 (7)</a:t>
                      </a:r>
                    </a:p>
                  </a:txBody>
                  <a:tcPr marL="9525" marR="9525" marT="36000" marB="36000" anchor="ctr"/>
                </a:tc>
                <a:extLst>
                  <a:ext uri="{0D108BD9-81ED-4DB2-BD59-A6C34878D82A}">
                    <a16:rowId xmlns:a16="http://schemas.microsoft.com/office/drawing/2014/main" val="765655210"/>
                  </a:ext>
                </a:extLst>
              </a:tr>
              <a:tr h="0">
                <a:tc>
                  <a:txBody>
                    <a:bodyPr/>
                    <a:lstStyle/>
                    <a:p>
                      <a:pPr marL="215900" algn="l" fontAlgn="b"/>
                      <a:r>
                        <a:rPr lang="en-GB" sz="1400" b="0" i="0" u="none" strike="noStrike">
                          <a:solidFill>
                            <a:schemeClr val="tx1"/>
                          </a:solidFill>
                          <a:effectLst/>
                          <a:latin typeface="+mn-lt"/>
                        </a:rPr>
                        <a:t>Sinusitis</a:t>
                      </a:r>
                    </a:p>
                  </a:txBody>
                  <a:tcPr marL="144000" marR="9525" marT="36000" marB="36000" anchor="ctr"/>
                </a:tc>
                <a:tc>
                  <a:txBody>
                    <a:bodyPr/>
                    <a:lstStyle/>
                    <a:p>
                      <a:pPr algn="ctr" fontAlgn="b"/>
                      <a:r>
                        <a:rPr lang="en-IT" sz="1400" b="0" i="0" u="none" strike="noStrike">
                          <a:solidFill>
                            <a:schemeClr val="tx1"/>
                          </a:solidFill>
                          <a:effectLst/>
                          <a:latin typeface="+mn-lt"/>
                        </a:rPr>
                        <a:t>8 (7)</a:t>
                      </a:r>
                    </a:p>
                  </a:txBody>
                  <a:tcPr marL="9525" marR="9525" marT="36000" marB="36000" anchor="ctr"/>
                </a:tc>
                <a:extLst>
                  <a:ext uri="{0D108BD9-81ED-4DB2-BD59-A6C34878D82A}">
                    <a16:rowId xmlns:a16="http://schemas.microsoft.com/office/drawing/2014/main" val="3711986113"/>
                  </a:ext>
                </a:extLst>
              </a:tr>
              <a:tr h="0">
                <a:tc>
                  <a:txBody>
                    <a:bodyPr/>
                    <a:lstStyle/>
                    <a:p>
                      <a:pPr marL="215900" algn="l" fontAlgn="b"/>
                      <a:r>
                        <a:rPr lang="en-GB" sz="1400" b="0" i="0" u="none" strike="noStrike">
                          <a:solidFill>
                            <a:schemeClr val="tx1"/>
                          </a:solidFill>
                          <a:effectLst/>
                          <a:latin typeface="+mn-lt"/>
                        </a:rPr>
                        <a:t>Sepsis</a:t>
                      </a:r>
                    </a:p>
                  </a:txBody>
                  <a:tcPr marL="144000" marR="9525" marT="36000" marB="36000" anchor="ctr"/>
                </a:tc>
                <a:tc>
                  <a:txBody>
                    <a:bodyPr/>
                    <a:lstStyle/>
                    <a:p>
                      <a:pPr algn="ctr" fontAlgn="b"/>
                      <a:r>
                        <a:rPr lang="en-IT" sz="1400" b="0" i="0" u="none" strike="noStrike">
                          <a:solidFill>
                            <a:schemeClr val="tx1"/>
                          </a:solidFill>
                          <a:effectLst/>
                          <a:latin typeface="+mn-lt"/>
                        </a:rPr>
                        <a:t>6 (5)</a:t>
                      </a:r>
                    </a:p>
                  </a:txBody>
                  <a:tcPr marL="9525" marR="9525" marT="36000" marB="36000" anchor="ctr"/>
                </a:tc>
                <a:extLst>
                  <a:ext uri="{0D108BD9-81ED-4DB2-BD59-A6C34878D82A}">
                    <a16:rowId xmlns:a16="http://schemas.microsoft.com/office/drawing/2014/main" val="4244393389"/>
                  </a:ext>
                </a:extLst>
              </a:tr>
              <a:tr h="0">
                <a:tc>
                  <a:txBody>
                    <a:bodyPr/>
                    <a:lstStyle/>
                    <a:p>
                      <a:pPr marL="215900" algn="l" fontAlgn="b"/>
                      <a:r>
                        <a:rPr lang="en-GB" sz="1400" b="0" i="0" u="none" strike="noStrike">
                          <a:solidFill>
                            <a:schemeClr val="tx1"/>
                          </a:solidFill>
                          <a:effectLst/>
                          <a:latin typeface="+mn-lt"/>
                        </a:rPr>
                        <a:t>Atrial fibrillation</a:t>
                      </a:r>
                    </a:p>
                  </a:txBody>
                  <a:tcPr marL="144000" marR="9525" marT="36000" marB="36000" anchor="ctr"/>
                </a:tc>
                <a:tc>
                  <a:txBody>
                    <a:bodyPr/>
                    <a:lstStyle/>
                    <a:p>
                      <a:pPr algn="ctr" fontAlgn="b"/>
                      <a:r>
                        <a:rPr lang="en-IT" sz="1400" b="0" i="0" u="none" strike="noStrike">
                          <a:solidFill>
                            <a:schemeClr val="tx1"/>
                          </a:solidFill>
                          <a:effectLst/>
                          <a:latin typeface="+mn-lt"/>
                        </a:rPr>
                        <a:t>5 (4)</a:t>
                      </a:r>
                    </a:p>
                  </a:txBody>
                  <a:tcPr marL="9525" marR="9525" marT="36000" marB="36000" anchor="ctr"/>
                </a:tc>
                <a:extLst>
                  <a:ext uri="{0D108BD9-81ED-4DB2-BD59-A6C34878D82A}">
                    <a16:rowId xmlns:a16="http://schemas.microsoft.com/office/drawing/2014/main" val="4200023168"/>
                  </a:ext>
                </a:extLst>
              </a:tr>
              <a:tr h="0">
                <a:tc>
                  <a:txBody>
                    <a:bodyPr/>
                    <a:lstStyle/>
                    <a:p>
                      <a:pPr marL="215900" algn="l" fontAlgn="b"/>
                      <a:r>
                        <a:rPr lang="en-GB" sz="1400" b="0" i="0" u="none" strike="noStrike">
                          <a:solidFill>
                            <a:schemeClr val="tx1"/>
                          </a:solidFill>
                          <a:effectLst/>
                          <a:latin typeface="+mn-lt"/>
                        </a:rPr>
                        <a:t>COVID-19</a:t>
                      </a:r>
                    </a:p>
                  </a:txBody>
                  <a:tcPr marL="144000" marR="9525" marT="36000" marB="36000" anchor="ctr"/>
                </a:tc>
                <a:tc>
                  <a:txBody>
                    <a:bodyPr/>
                    <a:lstStyle/>
                    <a:p>
                      <a:pPr algn="ctr" fontAlgn="b"/>
                      <a:r>
                        <a:rPr lang="en-IT" sz="1400" b="0" i="0" u="none" strike="noStrike">
                          <a:solidFill>
                            <a:schemeClr val="tx1"/>
                          </a:solidFill>
                          <a:effectLst/>
                          <a:latin typeface="+mn-lt"/>
                        </a:rPr>
                        <a:t>5 (4)</a:t>
                      </a:r>
                    </a:p>
                  </a:txBody>
                  <a:tcPr marL="9525" marR="9525" marT="36000" marB="36000" anchor="ctr"/>
                </a:tc>
                <a:extLst>
                  <a:ext uri="{0D108BD9-81ED-4DB2-BD59-A6C34878D82A}">
                    <a16:rowId xmlns:a16="http://schemas.microsoft.com/office/drawing/2014/main" val="2356688366"/>
                  </a:ext>
                </a:extLst>
              </a:tr>
              <a:tr h="0">
                <a:tc>
                  <a:txBody>
                    <a:bodyPr/>
                    <a:lstStyle/>
                    <a:p>
                      <a:pPr marL="215900" algn="l" fontAlgn="b"/>
                      <a:r>
                        <a:rPr lang="en-GB" sz="1400" b="0" i="0" u="none" strike="noStrike">
                          <a:solidFill>
                            <a:schemeClr val="tx1"/>
                          </a:solidFill>
                          <a:effectLst/>
                          <a:latin typeface="+mn-lt"/>
                        </a:rPr>
                        <a:t>Oral candidiasis</a:t>
                      </a:r>
                    </a:p>
                  </a:txBody>
                  <a:tcPr marL="144000" marR="9525" marT="36000" marB="36000" anchor="ctr"/>
                </a:tc>
                <a:tc>
                  <a:txBody>
                    <a:bodyPr/>
                    <a:lstStyle/>
                    <a:p>
                      <a:pPr algn="ctr" fontAlgn="b"/>
                      <a:r>
                        <a:rPr lang="en-IT" sz="1400" b="0" i="0" u="none" strike="noStrike">
                          <a:solidFill>
                            <a:schemeClr val="tx1"/>
                          </a:solidFill>
                          <a:effectLst/>
                          <a:latin typeface="+mn-lt"/>
                        </a:rPr>
                        <a:t>5 (4)</a:t>
                      </a:r>
                    </a:p>
                  </a:txBody>
                  <a:tcPr marL="9525" marR="9525" marT="36000" marB="36000" anchor="ctr"/>
                </a:tc>
                <a:extLst>
                  <a:ext uri="{0D108BD9-81ED-4DB2-BD59-A6C34878D82A}">
                    <a16:rowId xmlns:a16="http://schemas.microsoft.com/office/drawing/2014/main" val="1730662620"/>
                  </a:ext>
                </a:extLst>
              </a:tr>
              <a:tr h="0">
                <a:tc>
                  <a:txBody>
                    <a:bodyPr/>
                    <a:lstStyle/>
                    <a:p>
                      <a:pPr marL="215900" algn="l" fontAlgn="b"/>
                      <a:r>
                        <a:rPr lang="en-GB" sz="1400" b="0" i="0" u="none" strike="noStrike">
                          <a:solidFill>
                            <a:schemeClr val="tx1"/>
                          </a:solidFill>
                          <a:effectLst/>
                          <a:latin typeface="+mn-lt"/>
                        </a:rPr>
                        <a:t>Rhinovirus infection</a:t>
                      </a:r>
                    </a:p>
                  </a:txBody>
                  <a:tcPr marL="144000" marR="9525" marT="36000" marB="36000" anchor="ctr"/>
                </a:tc>
                <a:tc>
                  <a:txBody>
                    <a:bodyPr/>
                    <a:lstStyle/>
                    <a:p>
                      <a:pPr algn="ctr" fontAlgn="b"/>
                      <a:r>
                        <a:rPr lang="en-IT" sz="1400" b="0" i="0" u="none" strike="noStrike">
                          <a:solidFill>
                            <a:schemeClr val="tx1"/>
                          </a:solidFill>
                          <a:effectLst/>
                          <a:latin typeface="+mn-lt"/>
                        </a:rPr>
                        <a:t>5 (4)</a:t>
                      </a:r>
                    </a:p>
                  </a:txBody>
                  <a:tcPr marL="9525" marR="9525" marT="36000" marB="36000" anchor="ctr"/>
                </a:tc>
                <a:extLst>
                  <a:ext uri="{0D108BD9-81ED-4DB2-BD59-A6C34878D82A}">
                    <a16:rowId xmlns:a16="http://schemas.microsoft.com/office/drawing/2014/main" val="4073475726"/>
                  </a:ext>
                </a:extLst>
              </a:tr>
            </a:tbl>
          </a:graphicData>
        </a:graphic>
      </p:graphicFrame>
      <p:sp>
        <p:nvSpPr>
          <p:cNvPr id="8" name="Titel 7">
            <a:extLst>
              <a:ext uri="{FF2B5EF4-FFF2-40B4-BE49-F238E27FC236}">
                <a16:creationId xmlns:a16="http://schemas.microsoft.com/office/drawing/2014/main" id="{C144B563-87DF-311D-062B-019D5DE81E3C}"/>
              </a:ext>
            </a:extLst>
          </p:cNvPr>
          <p:cNvSpPr>
            <a:spLocks noGrp="1"/>
          </p:cNvSpPr>
          <p:nvPr>
            <p:ph type="title"/>
          </p:nvPr>
        </p:nvSpPr>
        <p:spPr/>
        <p:txBody>
          <a:bodyPr/>
          <a:lstStyle/>
          <a:p>
            <a:r>
              <a:rPr lang="en-GB"/>
              <a:t>Adverse events of special interest </a:t>
            </a:r>
          </a:p>
        </p:txBody>
      </p:sp>
    </p:spTree>
    <p:extLst>
      <p:ext uri="{BB962C8B-B14F-4D97-AF65-F5344CB8AC3E}">
        <p14:creationId xmlns:p14="http://schemas.microsoft.com/office/powerpoint/2010/main" val="285898064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DED1A4B-8A4B-4329-D0AB-1B959BA81384}"/>
              </a:ext>
            </a:extLst>
          </p:cNvPr>
          <p:cNvSpPr>
            <a:spLocks noGrp="1"/>
          </p:cNvSpPr>
          <p:nvPr>
            <p:ph type="ftr" sz="quarter" idx="10"/>
          </p:nvPr>
        </p:nvSpPr>
        <p:spPr/>
        <p:txBody>
          <a:bodyPr/>
          <a:lstStyle/>
          <a:p>
            <a:r>
              <a:rPr lang="en-US" b="1">
                <a:solidFill>
                  <a:srgbClr val="4E4F4E"/>
                </a:solidFill>
                <a:cs typeface="Arial" panose="020B0604020202020204" pitchFamily="34" charset="0"/>
              </a:rPr>
              <a:t>AE</a:t>
            </a:r>
            <a:r>
              <a:rPr lang="en-US">
                <a:solidFill>
                  <a:srgbClr val="4E4F4E"/>
                </a:solidFill>
                <a:cs typeface="Arial" panose="020B0604020202020204" pitchFamily="34" charset="0"/>
              </a:rPr>
              <a:t>, adverse event; </a:t>
            </a:r>
            <a:r>
              <a:rPr lang="en-US" b="1">
                <a:solidFill>
                  <a:srgbClr val="4E4F4E"/>
                </a:solidFill>
                <a:cs typeface="Arial" panose="020B0604020202020204" pitchFamily="34" charset="0"/>
              </a:rPr>
              <a:t>BCL2</a:t>
            </a:r>
            <a:r>
              <a:rPr lang="en-US">
                <a:solidFill>
                  <a:srgbClr val="4E4F4E"/>
                </a:solidFill>
                <a:cs typeface="Arial" panose="020B0604020202020204" pitchFamily="34" charset="0"/>
              </a:rPr>
              <a:t>, B-cell lymphoma 2; </a:t>
            </a:r>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br>
              <a:rPr lang="en-US">
                <a:solidFill>
                  <a:srgbClr val="4E4F4E"/>
                </a:solidFill>
                <a:cs typeface="Arial" panose="020B0604020202020204" pitchFamily="34" charset="0"/>
              </a:rPr>
            </a:br>
            <a:r>
              <a:rPr lang="en-US" b="1">
                <a:solidFill>
                  <a:srgbClr val="4E4F4E"/>
                </a:solidFill>
                <a:cs typeface="Arial" panose="020B0604020202020204" pitchFamily="34" charset="0"/>
              </a:rPr>
              <a:t>QD</a:t>
            </a:r>
            <a:r>
              <a:rPr lang="en-US">
                <a:solidFill>
                  <a:srgbClr val="4E4F4E"/>
                </a:solidFill>
                <a:cs typeface="Arial" panose="020B0604020202020204" pitchFamily="34" charset="0"/>
              </a:rPr>
              <a:t>, once daily; </a:t>
            </a:r>
            <a:r>
              <a:rPr lang="en-US" b="1">
                <a:solidFill>
                  <a:srgbClr val="4E4F4E"/>
                </a:solidFill>
                <a:cs typeface="Arial" panose="020B0604020202020204" pitchFamily="34" charset="0"/>
              </a:rPr>
              <a:t>R/R</a:t>
            </a:r>
            <a:r>
              <a:rPr lang="en-US">
                <a:solidFill>
                  <a:srgbClr val="4E4F4E"/>
                </a:solidFill>
                <a:cs typeface="Arial" panose="020B0604020202020204" pitchFamily="34" charset="0"/>
              </a:rPr>
              <a:t>, relapsed/refractory; </a:t>
            </a:r>
            <a:r>
              <a:rPr lang="en-US" b="1">
                <a:solidFill>
                  <a:srgbClr val="4E4F4E"/>
                </a:solidFill>
                <a:cs typeface="Arial" panose="020B0604020202020204" pitchFamily="34" charset="0"/>
              </a:rPr>
              <a:t>RP2D</a:t>
            </a:r>
            <a:r>
              <a:rPr lang="en-US">
                <a:solidFill>
                  <a:srgbClr val="4E4F4E"/>
                </a:solidFill>
                <a:cs typeface="Arial" panose="020B0604020202020204" pitchFamily="34" charset="0"/>
              </a:rPr>
              <a:t>, recommended phase 2 dose; </a:t>
            </a:r>
            <a:r>
              <a:rPr lang="en-US" b="1">
                <a:solidFill>
                  <a:srgbClr val="4E4F4E"/>
                </a:solidFill>
                <a:cs typeface="Arial" panose="020B0604020202020204" pitchFamily="34" charset="0"/>
              </a:rPr>
              <a:t>SLL, </a:t>
            </a:r>
            <a:r>
              <a:rPr lang="en-US">
                <a:solidFill>
                  <a:srgbClr val="4E4F4E"/>
                </a:solidFill>
                <a:cs typeface="Arial" panose="020B0604020202020204" pitchFamily="34" charset="0"/>
              </a:rPr>
              <a:t>small lymphocytic lymphoma.  </a:t>
            </a:r>
          </a:p>
          <a:p>
            <a:r>
              <a:rPr lang="en-US" b="1" err="1">
                <a:solidFill>
                  <a:srgbClr val="4E4F4E"/>
                </a:solidFill>
                <a:cs typeface="Arial" panose="020B0604020202020204" pitchFamily="34" charset="0"/>
              </a:rPr>
              <a:t>Woyach</a:t>
            </a:r>
            <a:r>
              <a:rPr lang="en-US" b="1">
                <a:solidFill>
                  <a:srgbClr val="4E4F4E"/>
                </a:solidFill>
                <a:cs typeface="Arial" panose="020B0604020202020204" pitchFamily="34" charset="0"/>
              </a:rPr>
              <a:t> J, et al. Abstract P628 presented at EHA2023.</a:t>
            </a:r>
            <a:endParaRPr lang="en-GB"/>
          </a:p>
        </p:txBody>
      </p:sp>
      <p:sp>
        <p:nvSpPr>
          <p:cNvPr id="3" name="Title 2">
            <a:extLst>
              <a:ext uri="{FF2B5EF4-FFF2-40B4-BE49-F238E27FC236}">
                <a16:creationId xmlns:a16="http://schemas.microsoft.com/office/drawing/2014/main" id="{024DAB2E-ABBF-7E26-E728-90E0C6DAB269}"/>
              </a:ext>
            </a:extLst>
          </p:cNvPr>
          <p:cNvSpPr>
            <a:spLocks noGrp="1"/>
          </p:cNvSpPr>
          <p:nvPr>
            <p:ph type="title"/>
          </p:nvPr>
        </p:nvSpPr>
        <p:spPr/>
        <p:txBody>
          <a:bodyPr/>
          <a:lstStyle/>
          <a:p>
            <a:r>
              <a:rPr lang="en-US"/>
              <a:t>Conclusions </a:t>
            </a:r>
          </a:p>
        </p:txBody>
      </p:sp>
      <p:sp>
        <p:nvSpPr>
          <p:cNvPr id="8" name="Content Placeholder 7">
            <a:extLst>
              <a:ext uri="{FF2B5EF4-FFF2-40B4-BE49-F238E27FC236}">
                <a16:creationId xmlns:a16="http://schemas.microsoft.com/office/drawing/2014/main" id="{825B0CAC-D4BD-F653-6747-CC2D4F4BE4DD}"/>
              </a:ext>
            </a:extLst>
          </p:cNvPr>
          <p:cNvSpPr>
            <a:spLocks noGrp="1"/>
          </p:cNvSpPr>
          <p:nvPr>
            <p:ph idx="1"/>
          </p:nvPr>
        </p:nvSpPr>
        <p:spPr/>
        <p:txBody>
          <a:bodyPr/>
          <a:lstStyle/>
          <a:p>
            <a:r>
              <a:rPr lang="en-US" err="1"/>
              <a:t>Nemtabrutinib</a:t>
            </a:r>
            <a:r>
              <a:rPr lang="en-US"/>
              <a:t> at the RP2D of 65 mg QD continued to show promising and durable antitumor activity with </a:t>
            </a:r>
            <a:br>
              <a:rPr lang="en-US"/>
            </a:br>
            <a:r>
              <a:rPr lang="en-US"/>
              <a:t>a manageable AE profile in a R/R population of patients who had prior therapy with novel agents</a:t>
            </a:r>
          </a:p>
          <a:p>
            <a:r>
              <a:rPr lang="en-US"/>
              <a:t>The efficacy of </a:t>
            </a:r>
            <a:r>
              <a:rPr lang="en-US" err="1"/>
              <a:t>nemtabrutinib</a:t>
            </a:r>
            <a:r>
              <a:rPr lang="en-US"/>
              <a:t> was promising and warrants further investigation in the subgroup of patients with CLL/SLL previously treated with BTK and BCL2 inhibitors</a:t>
            </a:r>
          </a:p>
        </p:txBody>
      </p:sp>
    </p:spTree>
    <p:extLst>
      <p:ext uri="{BB962C8B-B14F-4D97-AF65-F5344CB8AC3E}">
        <p14:creationId xmlns:p14="http://schemas.microsoft.com/office/powerpoint/2010/main" val="146076136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A25DE-8AE8-DD14-9F6C-AEE668A00385}"/>
              </a:ext>
            </a:extLst>
          </p:cNvPr>
          <p:cNvSpPr>
            <a:spLocks noGrp="1"/>
          </p:cNvSpPr>
          <p:nvPr>
            <p:ph type="title"/>
          </p:nvPr>
        </p:nvSpPr>
        <p:spPr/>
        <p:txBody>
          <a:bodyPr>
            <a:normAutofit/>
          </a:bodyPr>
          <a:lstStyle/>
          <a:p>
            <a:r>
              <a:rPr lang="en-US"/>
              <a:t>BRUIN</a:t>
            </a:r>
          </a:p>
        </p:txBody>
      </p:sp>
      <p:sp>
        <p:nvSpPr>
          <p:cNvPr id="3" name="Text Placeholder 2">
            <a:extLst>
              <a:ext uri="{FF2B5EF4-FFF2-40B4-BE49-F238E27FC236}">
                <a16:creationId xmlns:a16="http://schemas.microsoft.com/office/drawing/2014/main" id="{8060BFB6-68CA-3901-AFCA-9E9E1F4446FE}"/>
              </a:ext>
            </a:extLst>
          </p:cNvPr>
          <p:cNvSpPr>
            <a:spLocks noGrp="1"/>
          </p:cNvSpPr>
          <p:nvPr>
            <p:ph type="body" idx="1"/>
          </p:nvPr>
        </p:nvSpPr>
        <p:spPr/>
        <p:txBody>
          <a:bodyPr/>
          <a:lstStyle/>
          <a:p>
            <a:r>
              <a:rPr lang="en-US" err="1"/>
              <a:t>Pirtobrutinib</a:t>
            </a:r>
            <a:r>
              <a:rPr lang="en-US"/>
              <a:t> in R/R B-cell malignancies: </a:t>
            </a:r>
            <a:br>
              <a:rPr lang="en-US"/>
            </a:br>
            <a:r>
              <a:rPr lang="en-US"/>
              <a:t>long-term safety analysis</a:t>
            </a:r>
          </a:p>
        </p:txBody>
      </p:sp>
    </p:spTree>
    <p:extLst>
      <p:ext uri="{BB962C8B-B14F-4D97-AF65-F5344CB8AC3E}">
        <p14:creationId xmlns:p14="http://schemas.microsoft.com/office/powerpoint/2010/main" val="81797439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4C154205-8C74-5A58-31A0-F7AF19A32263}"/>
              </a:ext>
            </a:extLst>
          </p:cNvPr>
          <p:cNvSpPr>
            <a:spLocks noGrp="1"/>
          </p:cNvSpPr>
          <p:nvPr>
            <p:ph type="body" sz="quarter" idx="12"/>
          </p:nvPr>
        </p:nvSpPr>
        <p:spPr>
          <a:xfrm>
            <a:off x="416533" y="1280567"/>
            <a:ext cx="11367480" cy="647700"/>
          </a:xfrm>
        </p:spPr>
        <p:txBody>
          <a:bodyPr/>
          <a:lstStyle/>
          <a:p>
            <a:r>
              <a:rPr lang="en-US" b="1">
                <a:latin typeface="Arial" panose="020B0604020202020204" pitchFamily="34" charset="0"/>
              </a:rPr>
              <a:t>Phase 1/2 dose escalation + expansion study of </a:t>
            </a:r>
            <a:r>
              <a:rPr lang="en-US" b="1" err="1">
                <a:latin typeface="Arial" panose="020B0604020202020204" pitchFamily="34" charset="0"/>
              </a:rPr>
              <a:t>pirtobrutinib</a:t>
            </a:r>
            <a:r>
              <a:rPr lang="en-US" b="1">
                <a:latin typeface="Arial" panose="020B0604020202020204" pitchFamily="34" charset="0"/>
              </a:rPr>
              <a:t> in patients with R/R B-cell malignancies. </a:t>
            </a:r>
            <a:br>
              <a:rPr lang="en-US" b="1">
                <a:latin typeface="Arial" panose="020B0604020202020204" pitchFamily="34" charset="0"/>
              </a:rPr>
            </a:br>
            <a:r>
              <a:rPr lang="en-US" b="1">
                <a:latin typeface="Arial" panose="020B0604020202020204" pitchFamily="34" charset="0"/>
              </a:rPr>
              <a:t>Patients who received ≥12 months of treatment were included in a </a:t>
            </a:r>
            <a:r>
              <a:rPr lang="en-US" b="1" i="1">
                <a:latin typeface="Arial" panose="020B0604020202020204" pitchFamily="34" charset="0"/>
              </a:rPr>
              <a:t>post-hoc</a:t>
            </a:r>
            <a:r>
              <a:rPr lang="en-US" b="1">
                <a:latin typeface="Arial" panose="020B0604020202020204" pitchFamily="34" charset="0"/>
              </a:rPr>
              <a:t> safety analysis</a:t>
            </a:r>
          </a:p>
        </p:txBody>
      </p:sp>
      <p:sp>
        <p:nvSpPr>
          <p:cNvPr id="3" name="Title 2">
            <a:extLst>
              <a:ext uri="{FF2B5EF4-FFF2-40B4-BE49-F238E27FC236}">
                <a16:creationId xmlns:a16="http://schemas.microsoft.com/office/drawing/2014/main" id="{F3CCDC9B-E144-BEEC-5B1F-C72AB785D723}"/>
              </a:ext>
            </a:extLst>
          </p:cNvPr>
          <p:cNvSpPr>
            <a:spLocks noGrp="1"/>
          </p:cNvSpPr>
          <p:nvPr>
            <p:ph type="title"/>
          </p:nvPr>
        </p:nvSpPr>
        <p:spPr/>
        <p:txBody>
          <a:bodyPr/>
          <a:lstStyle/>
          <a:p>
            <a:r>
              <a:rPr lang="en-US"/>
              <a:t>BRUIN: Study design</a:t>
            </a:r>
          </a:p>
        </p:txBody>
      </p:sp>
      <p:sp>
        <p:nvSpPr>
          <p:cNvPr id="2" name="Footer Placeholder 1">
            <a:extLst>
              <a:ext uri="{FF2B5EF4-FFF2-40B4-BE49-F238E27FC236}">
                <a16:creationId xmlns:a16="http://schemas.microsoft.com/office/drawing/2014/main" id="{03847C49-5EBB-09DD-E604-251B5856AAAE}"/>
              </a:ext>
            </a:extLst>
          </p:cNvPr>
          <p:cNvSpPr>
            <a:spLocks noGrp="1"/>
          </p:cNvSpPr>
          <p:nvPr>
            <p:ph type="ftr" sz="quarter" idx="13"/>
          </p:nvPr>
        </p:nvSpPr>
        <p:spPr>
          <a:xfrm>
            <a:off x="407989" y="6057900"/>
            <a:ext cx="8532812" cy="611188"/>
          </a:xfrm>
        </p:spPr>
        <p:txBody>
          <a:bodyPr/>
          <a:lstStyle/>
          <a:p>
            <a:r>
              <a:rPr lang="en-GB"/>
              <a:t>Data </a:t>
            </a:r>
            <a:r>
              <a:rPr lang="en-GB" err="1"/>
              <a:t>cutoff</a:t>
            </a:r>
            <a:r>
              <a:rPr lang="en-GB"/>
              <a:t> date of 29 July 2022.</a:t>
            </a:r>
          </a:p>
          <a:p>
            <a:r>
              <a:rPr lang="en-GB" baseline="30000"/>
              <a:t>a </a:t>
            </a:r>
            <a:r>
              <a:rPr lang="en-GB"/>
              <a:t>Including due to prior BTKi. </a:t>
            </a:r>
            <a:r>
              <a:rPr lang="en-GB" baseline="30000"/>
              <a:t>b </a:t>
            </a:r>
            <a:r>
              <a:rPr lang="en-GB"/>
              <a:t>Except warfarin.</a:t>
            </a:r>
          </a:p>
          <a:p>
            <a:r>
              <a:rPr lang="en-GB" b="1"/>
              <a:t>AESI</a:t>
            </a:r>
            <a:r>
              <a:rPr lang="en-GB"/>
              <a:t>, adverse event of special interest; </a:t>
            </a:r>
            <a:r>
              <a:rPr lang="en-GB" b="1"/>
              <a:t>BTKi</a:t>
            </a:r>
            <a:r>
              <a:rPr lang="en-GB"/>
              <a:t>, Bruton’s tyrosine kinase inhibitor; </a:t>
            </a:r>
            <a:r>
              <a:rPr lang="en-GB" b="1" err="1"/>
              <a:t>DoR</a:t>
            </a:r>
            <a:r>
              <a:rPr lang="en-GB"/>
              <a:t>, duration of response; </a:t>
            </a:r>
            <a:r>
              <a:rPr lang="en-GB" b="1"/>
              <a:t>EAIR</a:t>
            </a:r>
            <a:r>
              <a:rPr lang="en-GB"/>
              <a:t>, exposure-adjusted incidence rate; </a:t>
            </a:r>
            <a:r>
              <a:rPr lang="en-GB" b="1"/>
              <a:t>ECOG PS</a:t>
            </a:r>
            <a:r>
              <a:rPr lang="en-GB"/>
              <a:t>, </a:t>
            </a:r>
            <a:r>
              <a:rPr lang="en-US">
                <a:solidFill>
                  <a:srgbClr val="4E4F4E"/>
                </a:solidFill>
                <a:cs typeface="Arial" panose="020B0604020202020204" pitchFamily="34" charset="0"/>
              </a:rPr>
              <a:t>Eastern Cooperative Oncology Group performance status; </a:t>
            </a:r>
            <a:r>
              <a:rPr lang="en-GB" b="1"/>
              <a:t>MTD</a:t>
            </a:r>
            <a:r>
              <a:rPr lang="en-GB"/>
              <a:t>, maximum tolerated dose; </a:t>
            </a:r>
            <a:r>
              <a:rPr lang="en-GB" b="1"/>
              <a:t>ORR</a:t>
            </a:r>
            <a:r>
              <a:rPr lang="en-GB"/>
              <a:t>, overall response rate; </a:t>
            </a:r>
            <a:r>
              <a:rPr lang="en-GB" b="1"/>
              <a:t>QD</a:t>
            </a:r>
            <a:r>
              <a:rPr lang="en-GB"/>
              <a:t>, once daily; </a:t>
            </a:r>
            <a:r>
              <a:rPr lang="en-GB" b="1"/>
              <a:t>R/R, </a:t>
            </a:r>
            <a:r>
              <a:rPr lang="en-GB"/>
              <a:t>relapsed/refractory; </a:t>
            </a:r>
            <a:r>
              <a:rPr lang="en-GB" b="1"/>
              <a:t>TEAE</a:t>
            </a:r>
            <a:r>
              <a:rPr lang="en-GB"/>
              <a:t>, treatment-emergent adverse event.</a:t>
            </a:r>
          </a:p>
          <a:p>
            <a:r>
              <a:rPr lang="en-GB" b="1"/>
              <a:t>Coombs CC, et al. Abstract 64 presented at ASCO 2023. </a:t>
            </a:r>
            <a:r>
              <a:rPr lang="en-GB" b="1" err="1"/>
              <a:t>Jurczak</a:t>
            </a:r>
            <a:r>
              <a:rPr lang="en-GB" b="1"/>
              <a:t> W, et al. Abstract P618 presented at EHA2023. </a:t>
            </a:r>
          </a:p>
        </p:txBody>
      </p:sp>
      <p:sp>
        <p:nvSpPr>
          <p:cNvPr id="6" name="Rectangle 5">
            <a:extLst>
              <a:ext uri="{FF2B5EF4-FFF2-40B4-BE49-F238E27FC236}">
                <a16:creationId xmlns:a16="http://schemas.microsoft.com/office/drawing/2014/main" id="{8F8F81E6-CDB3-2288-BE3A-1DEDAF92C9E6}"/>
              </a:ext>
            </a:extLst>
          </p:cNvPr>
          <p:cNvSpPr/>
          <p:nvPr/>
        </p:nvSpPr>
        <p:spPr>
          <a:xfrm>
            <a:off x="416533" y="1976028"/>
            <a:ext cx="1943894" cy="3065043"/>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t" anchorCtr="0">
            <a:spAutoFit/>
          </a:bodyPr>
          <a:lstStyle/>
          <a:p>
            <a:pPr algn="ctr">
              <a:spcAft>
                <a:spcPts val="600"/>
              </a:spcAft>
            </a:pPr>
            <a:r>
              <a:rPr lang="en-GB" sz="1200">
                <a:effectLst/>
                <a:latin typeface="+mj-lt"/>
              </a:rPr>
              <a:t> </a:t>
            </a:r>
            <a:r>
              <a:rPr lang="en-GB" sz="1200" b="1">
                <a:effectLst/>
                <a:latin typeface="+mj-lt"/>
              </a:rPr>
              <a:t>Eligibility</a:t>
            </a:r>
          </a:p>
          <a:p>
            <a:pPr marL="171450" indent="-171450">
              <a:buFont typeface="Arial" panose="020B0604020202020204" pitchFamily="34" charset="0"/>
              <a:buChar char="•"/>
            </a:pPr>
            <a:r>
              <a:rPr lang="en-US" sz="1200">
                <a:latin typeface="+mj-lt"/>
              </a:rPr>
              <a:t>Age ≥18</a:t>
            </a:r>
          </a:p>
          <a:p>
            <a:pPr marL="171450" indent="-171450">
              <a:buFont typeface="Arial" panose="020B0604020202020204" pitchFamily="34" charset="0"/>
              <a:buChar char="•"/>
            </a:pPr>
            <a:r>
              <a:rPr lang="en-US" sz="1200">
                <a:latin typeface="+mj-lt"/>
              </a:rPr>
              <a:t>ECOG PS 0-2</a:t>
            </a:r>
          </a:p>
          <a:p>
            <a:pPr marL="171450" indent="-171450">
              <a:buFont typeface="Arial" panose="020B0604020202020204" pitchFamily="34" charset="0"/>
              <a:buChar char="•"/>
            </a:pPr>
            <a:r>
              <a:rPr lang="en-US" sz="1200">
                <a:latin typeface="+mj-lt"/>
              </a:rPr>
              <a:t>Active disease and in need of treatment</a:t>
            </a:r>
          </a:p>
          <a:p>
            <a:pPr marL="171450" indent="-171450">
              <a:buFont typeface="Arial" panose="020B0604020202020204" pitchFamily="34" charset="0"/>
              <a:buChar char="•"/>
            </a:pPr>
            <a:r>
              <a:rPr lang="en-US" sz="1200">
                <a:latin typeface="+mj-lt"/>
              </a:rPr>
              <a:t>Previously treated</a:t>
            </a:r>
            <a:br>
              <a:rPr lang="en-US" sz="1200">
                <a:latin typeface="+mj-lt"/>
              </a:rPr>
            </a:br>
            <a:r>
              <a:rPr lang="en-US" sz="1200">
                <a:latin typeface="+mj-lt"/>
              </a:rPr>
              <a:t>Eligibility permitted with:</a:t>
            </a:r>
          </a:p>
          <a:p>
            <a:pPr marL="340650" lvl="1" indent="-171450">
              <a:buFont typeface="Arial" panose="020B0604020202020204" pitchFamily="34" charset="0"/>
              <a:buChar char="•"/>
            </a:pPr>
            <a:r>
              <a:rPr lang="en-US" sz="1200">
                <a:latin typeface="+mj-lt"/>
              </a:rPr>
              <a:t>Cardiac comorbidities including prior atrial </a:t>
            </a:r>
            <a:r>
              <a:rPr lang="en-US" sz="1200" err="1">
                <a:latin typeface="+mj-lt"/>
              </a:rPr>
              <a:t>fibrillation</a:t>
            </a:r>
            <a:r>
              <a:rPr lang="en-US" sz="1200" baseline="30000" err="1">
                <a:latin typeface="+mj-lt"/>
              </a:rPr>
              <a:t>a</a:t>
            </a:r>
            <a:endParaRPr lang="en-US" sz="1200" baseline="30000">
              <a:latin typeface="+mj-lt"/>
            </a:endParaRPr>
          </a:p>
          <a:p>
            <a:pPr marL="340650" lvl="1" indent="-171450">
              <a:buFont typeface="Arial" panose="020B0604020202020204" pitchFamily="34" charset="0"/>
              <a:buChar char="•"/>
            </a:pPr>
            <a:r>
              <a:rPr lang="en-US" sz="1200">
                <a:latin typeface="+mj-lt"/>
              </a:rPr>
              <a:t>Ongoing anti-coagulation/anti-platelet </a:t>
            </a:r>
            <a:r>
              <a:rPr lang="en-US" sz="1200" err="1">
                <a:latin typeface="+mj-lt"/>
              </a:rPr>
              <a:t>treatment</a:t>
            </a:r>
            <a:r>
              <a:rPr lang="en-US" sz="1200" baseline="30000" err="1">
                <a:latin typeface="+mj-lt"/>
              </a:rPr>
              <a:t>b</a:t>
            </a:r>
            <a:endParaRPr lang="en-US" sz="1200" baseline="30000">
              <a:latin typeface="+mj-lt"/>
            </a:endParaRPr>
          </a:p>
        </p:txBody>
      </p:sp>
      <p:sp>
        <p:nvSpPr>
          <p:cNvPr id="49" name="Text Placeholder 1">
            <a:extLst>
              <a:ext uri="{FF2B5EF4-FFF2-40B4-BE49-F238E27FC236}">
                <a16:creationId xmlns:a16="http://schemas.microsoft.com/office/drawing/2014/main" id="{5051EFC9-8E5E-EC06-C19C-63A3D51F46EB}"/>
              </a:ext>
            </a:extLst>
          </p:cNvPr>
          <p:cNvSpPr txBox="1">
            <a:spLocks/>
          </p:cNvSpPr>
          <p:nvPr/>
        </p:nvSpPr>
        <p:spPr>
          <a:xfrm>
            <a:off x="416533" y="1280567"/>
            <a:ext cx="11367480" cy="64770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a:latin typeface="Arial" panose="020B0604020202020204" pitchFamily="34" charset="0"/>
            </a:endParaRPr>
          </a:p>
        </p:txBody>
      </p:sp>
      <p:sp>
        <p:nvSpPr>
          <p:cNvPr id="7" name="Rectangle 6">
            <a:extLst>
              <a:ext uri="{FF2B5EF4-FFF2-40B4-BE49-F238E27FC236}">
                <a16:creationId xmlns:a16="http://schemas.microsoft.com/office/drawing/2014/main" id="{C855F956-1083-4247-53F6-F0FB3C685C35}"/>
              </a:ext>
            </a:extLst>
          </p:cNvPr>
          <p:cNvSpPr/>
          <p:nvPr/>
        </p:nvSpPr>
        <p:spPr>
          <a:xfrm>
            <a:off x="2523312" y="2245552"/>
            <a:ext cx="1512000" cy="864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mj-lt"/>
              </a:rPr>
              <a:t>Phase 1 escalation + expansion </a:t>
            </a:r>
          </a:p>
          <a:p>
            <a:pPr algn="ctr"/>
            <a:r>
              <a:rPr lang="en-US" sz="1200" b="1">
                <a:latin typeface="+mj-lt"/>
              </a:rPr>
              <a:t>(25 to 300 mg QD)</a:t>
            </a:r>
          </a:p>
        </p:txBody>
      </p:sp>
      <p:sp>
        <p:nvSpPr>
          <p:cNvPr id="4" name="Rectangle 3">
            <a:extLst>
              <a:ext uri="{FF2B5EF4-FFF2-40B4-BE49-F238E27FC236}">
                <a16:creationId xmlns:a16="http://schemas.microsoft.com/office/drawing/2014/main" id="{549E3120-FF6A-49B0-B3B3-D4015A11F6EF}"/>
              </a:ext>
            </a:extLst>
          </p:cNvPr>
          <p:cNvSpPr/>
          <p:nvPr/>
        </p:nvSpPr>
        <p:spPr>
          <a:xfrm>
            <a:off x="2523312" y="3907546"/>
            <a:ext cx="1512000" cy="864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mj-lt"/>
              </a:rPr>
              <a:t>Phase 2 </a:t>
            </a:r>
          </a:p>
          <a:p>
            <a:pPr algn="ctr"/>
            <a:r>
              <a:rPr lang="en-US" sz="1200" b="1">
                <a:latin typeface="+mj-lt"/>
              </a:rPr>
              <a:t>(200 mg QD)</a:t>
            </a:r>
          </a:p>
        </p:txBody>
      </p:sp>
      <p:sp>
        <p:nvSpPr>
          <p:cNvPr id="5" name="Rectangle 4">
            <a:extLst>
              <a:ext uri="{FF2B5EF4-FFF2-40B4-BE49-F238E27FC236}">
                <a16:creationId xmlns:a16="http://schemas.microsoft.com/office/drawing/2014/main" id="{8DA501E4-5CF8-A177-CFF9-E0910F4D627C}"/>
              </a:ext>
            </a:extLst>
          </p:cNvPr>
          <p:cNvSpPr/>
          <p:nvPr/>
        </p:nvSpPr>
        <p:spPr>
          <a:xfrm>
            <a:off x="4519730" y="3076549"/>
            <a:ext cx="1512000" cy="864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mj-lt"/>
              </a:rPr>
              <a:t>Overall safety population</a:t>
            </a:r>
          </a:p>
          <a:p>
            <a:pPr algn="ctr"/>
            <a:r>
              <a:rPr lang="en-US" sz="1200" b="1">
                <a:latin typeface="+mj-lt"/>
              </a:rPr>
              <a:t>N=773</a:t>
            </a:r>
          </a:p>
        </p:txBody>
      </p:sp>
      <p:sp>
        <p:nvSpPr>
          <p:cNvPr id="14" name="Rectangle 13">
            <a:extLst>
              <a:ext uri="{FF2B5EF4-FFF2-40B4-BE49-F238E27FC236}">
                <a16:creationId xmlns:a16="http://schemas.microsoft.com/office/drawing/2014/main" id="{5FFD03CF-874D-29D4-64DC-BE5C942577C4}"/>
              </a:ext>
            </a:extLst>
          </p:cNvPr>
          <p:cNvSpPr/>
          <p:nvPr/>
        </p:nvSpPr>
        <p:spPr>
          <a:xfrm>
            <a:off x="6299627" y="3076549"/>
            <a:ext cx="1512000" cy="864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mj-lt"/>
              </a:rPr>
              <a:t>≥12 months treatment</a:t>
            </a:r>
          </a:p>
          <a:p>
            <a:pPr algn="ctr"/>
            <a:r>
              <a:rPr lang="en-US" sz="1200" b="1">
                <a:latin typeface="+mj-lt"/>
              </a:rPr>
              <a:t>N=326</a:t>
            </a:r>
          </a:p>
        </p:txBody>
      </p:sp>
      <p:cxnSp>
        <p:nvCxnSpPr>
          <p:cNvPr id="18" name="Straight Arrow Connector 17">
            <a:extLst>
              <a:ext uri="{FF2B5EF4-FFF2-40B4-BE49-F238E27FC236}">
                <a16:creationId xmlns:a16="http://schemas.microsoft.com/office/drawing/2014/main" id="{0C2F71AD-5D45-2B9C-D64B-127118217ED1}"/>
              </a:ext>
            </a:extLst>
          </p:cNvPr>
          <p:cNvCxnSpPr>
            <a:cxnSpLocks/>
            <a:stCxn id="5" idx="3"/>
            <a:endCxn id="14" idx="1"/>
          </p:cNvCxnSpPr>
          <p:nvPr/>
        </p:nvCxnSpPr>
        <p:spPr>
          <a:xfrm>
            <a:off x="6031730" y="3508549"/>
            <a:ext cx="26789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AAD256A5-CF79-2BC2-7C6D-DB2957280380}"/>
              </a:ext>
            </a:extLst>
          </p:cNvPr>
          <p:cNvCxnSpPr>
            <a:cxnSpLocks/>
            <a:stCxn id="7" idx="3"/>
            <a:endCxn id="5" idx="1"/>
          </p:cNvCxnSpPr>
          <p:nvPr/>
        </p:nvCxnSpPr>
        <p:spPr>
          <a:xfrm>
            <a:off x="4035312" y="2677552"/>
            <a:ext cx="484418" cy="830997"/>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DB85C2E-5A27-8DD7-04F2-DCE7A3D10259}"/>
              </a:ext>
            </a:extLst>
          </p:cNvPr>
          <p:cNvSpPr/>
          <p:nvPr/>
        </p:nvSpPr>
        <p:spPr>
          <a:xfrm>
            <a:off x="7968013" y="1976028"/>
            <a:ext cx="3816000" cy="140304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t" anchorCtr="0">
            <a:spAutoFit/>
          </a:bodyPr>
          <a:lstStyle/>
          <a:p>
            <a:pPr>
              <a:spcAft>
                <a:spcPts val="600"/>
              </a:spcAft>
            </a:pPr>
            <a:r>
              <a:rPr lang="en-US" sz="1200" b="1">
                <a:solidFill>
                  <a:schemeClr val="tx1"/>
                </a:solidFill>
                <a:latin typeface="+mj-lt"/>
              </a:rPr>
              <a:t>Key endpoints Phase 1/2 BRUIN study</a:t>
            </a:r>
          </a:p>
          <a:p>
            <a:pPr marL="171450" indent="-171450">
              <a:buClr>
                <a:schemeClr val="accent2"/>
              </a:buClr>
              <a:buFont typeface="Arial" panose="020B0604020202020204" pitchFamily="34" charset="0"/>
              <a:buChar char="•"/>
            </a:pPr>
            <a:r>
              <a:rPr lang="en-US" sz="1200">
                <a:solidFill>
                  <a:schemeClr val="tx1"/>
                </a:solidFill>
                <a:latin typeface="+mj-lt"/>
              </a:rPr>
              <a:t>Safety/tolerability</a:t>
            </a:r>
          </a:p>
          <a:p>
            <a:pPr marL="171450" indent="-171450">
              <a:buClr>
                <a:schemeClr val="accent2"/>
              </a:buClr>
              <a:buFont typeface="Arial" panose="020B0604020202020204" pitchFamily="34" charset="0"/>
              <a:buChar char="•"/>
            </a:pPr>
            <a:r>
              <a:rPr lang="en-US" sz="1200">
                <a:solidFill>
                  <a:schemeClr val="tx1"/>
                </a:solidFill>
                <a:latin typeface="+mj-lt"/>
              </a:rPr>
              <a:t>Determine MTD and recommended Phase 2 dose</a:t>
            </a:r>
          </a:p>
          <a:p>
            <a:pPr marL="171450" indent="-171450">
              <a:buClr>
                <a:schemeClr val="accent2"/>
              </a:buClr>
              <a:buFont typeface="Arial" panose="020B0604020202020204" pitchFamily="34" charset="0"/>
              <a:buChar char="•"/>
            </a:pPr>
            <a:r>
              <a:rPr lang="en-US" sz="1200">
                <a:solidFill>
                  <a:schemeClr val="tx1"/>
                </a:solidFill>
                <a:latin typeface="+mj-lt"/>
              </a:rPr>
              <a:t>Pharmacokinetics</a:t>
            </a:r>
          </a:p>
          <a:p>
            <a:pPr marL="171450" indent="-171450">
              <a:buClr>
                <a:schemeClr val="accent2"/>
              </a:buClr>
              <a:buFont typeface="Arial" panose="020B0604020202020204" pitchFamily="34" charset="0"/>
              <a:buChar char="•"/>
            </a:pPr>
            <a:r>
              <a:rPr lang="en-US" sz="1200">
                <a:solidFill>
                  <a:schemeClr val="tx1"/>
                </a:solidFill>
                <a:latin typeface="+mj-lt"/>
              </a:rPr>
              <a:t>Efficacy according to ORR and </a:t>
            </a:r>
            <a:r>
              <a:rPr lang="en-US" sz="1200" err="1">
                <a:solidFill>
                  <a:schemeClr val="tx1"/>
                </a:solidFill>
                <a:latin typeface="+mj-lt"/>
              </a:rPr>
              <a:t>DoR</a:t>
            </a:r>
            <a:r>
              <a:rPr lang="en-US" sz="1200">
                <a:solidFill>
                  <a:schemeClr val="tx1"/>
                </a:solidFill>
                <a:latin typeface="+mj-lt"/>
              </a:rPr>
              <a:t> (Lugano) as assessed by investigator</a:t>
            </a:r>
          </a:p>
        </p:txBody>
      </p:sp>
      <p:sp>
        <p:nvSpPr>
          <p:cNvPr id="46" name="Rectangle 45">
            <a:extLst>
              <a:ext uri="{FF2B5EF4-FFF2-40B4-BE49-F238E27FC236}">
                <a16:creationId xmlns:a16="http://schemas.microsoft.com/office/drawing/2014/main" id="{C281F8A4-EBCE-A674-8AF7-FC0AB1308602}"/>
              </a:ext>
            </a:extLst>
          </p:cNvPr>
          <p:cNvSpPr/>
          <p:nvPr/>
        </p:nvSpPr>
        <p:spPr>
          <a:xfrm>
            <a:off x="7968013" y="3638022"/>
            <a:ext cx="3816000" cy="140304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t" anchorCtr="0">
            <a:spAutoFit/>
          </a:bodyPr>
          <a:lstStyle/>
          <a:p>
            <a:pPr>
              <a:spcAft>
                <a:spcPts val="600"/>
              </a:spcAft>
            </a:pPr>
            <a:r>
              <a:rPr lang="en-US" sz="1200" b="1">
                <a:solidFill>
                  <a:schemeClr val="tx1"/>
                </a:solidFill>
                <a:latin typeface="+mj-lt"/>
              </a:rPr>
              <a:t>Clinical safety analysis in long-term patients</a:t>
            </a:r>
          </a:p>
          <a:p>
            <a:r>
              <a:rPr lang="en-US" sz="1200">
                <a:solidFill>
                  <a:schemeClr val="tx1"/>
                </a:solidFill>
                <a:latin typeface="+mj-lt"/>
              </a:rPr>
              <a:t>Median time to onset, dose reduction, discontinuation, and EAIRs were determined for TEAEs that occurred in ≥15% of patients and select AESIs associated with BTKi.</a:t>
            </a:r>
          </a:p>
          <a:p>
            <a:pPr marL="171450" indent="-171450">
              <a:buFont typeface="Arial" panose="020B0604020202020204" pitchFamily="34" charset="0"/>
              <a:buChar char="•"/>
            </a:pPr>
            <a:endParaRPr lang="en-US" sz="1200">
              <a:solidFill>
                <a:schemeClr val="tx1"/>
              </a:solidFill>
              <a:latin typeface="+mj-lt"/>
            </a:endParaRPr>
          </a:p>
        </p:txBody>
      </p:sp>
      <p:cxnSp>
        <p:nvCxnSpPr>
          <p:cNvPr id="19" name="Elbow Connector 21">
            <a:extLst>
              <a:ext uri="{FF2B5EF4-FFF2-40B4-BE49-F238E27FC236}">
                <a16:creationId xmlns:a16="http://schemas.microsoft.com/office/drawing/2014/main" id="{4B6B6480-EE19-56C0-BE15-D32CCDC7E1A9}"/>
              </a:ext>
            </a:extLst>
          </p:cNvPr>
          <p:cNvCxnSpPr>
            <a:cxnSpLocks/>
            <a:stCxn id="4" idx="3"/>
            <a:endCxn id="5" idx="1"/>
          </p:cNvCxnSpPr>
          <p:nvPr/>
        </p:nvCxnSpPr>
        <p:spPr>
          <a:xfrm flipV="1">
            <a:off x="4035312" y="3508549"/>
            <a:ext cx="484418" cy="830997"/>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9775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C2A4AD9-1D2B-BA95-048A-8FCE710697D1}"/>
              </a:ext>
            </a:extLst>
          </p:cNvPr>
          <p:cNvSpPr>
            <a:spLocks noGrp="1"/>
          </p:cNvSpPr>
          <p:nvPr>
            <p:ph type="ftr" sz="quarter" idx="10"/>
          </p:nvPr>
        </p:nvSpPr>
        <p:spPr/>
        <p:txBody>
          <a:bodyPr/>
          <a:lstStyle/>
          <a:p>
            <a:r>
              <a:rPr lang="en-US" b="1">
                <a:solidFill>
                  <a:srgbClr val="4E4F4E"/>
                </a:solidFill>
                <a:cs typeface="Arial" panose="020B0604020202020204" pitchFamily="34" charset="0"/>
              </a:rPr>
              <a:t>MRD</a:t>
            </a:r>
            <a:r>
              <a:rPr lang="en-US">
                <a:solidFill>
                  <a:srgbClr val="4E4F4E"/>
                </a:solidFill>
                <a:cs typeface="Arial" panose="020B0604020202020204" pitchFamily="34" charset="0"/>
              </a:rPr>
              <a:t>, minimal residual disease; </a:t>
            </a:r>
            <a:r>
              <a:rPr lang="en-US" b="1" err="1">
                <a:solidFill>
                  <a:srgbClr val="4E4F4E"/>
                </a:solidFill>
                <a:cs typeface="Arial" panose="020B0604020202020204" pitchFamily="34" charset="0"/>
              </a:rPr>
              <a:t>uMRD</a:t>
            </a:r>
            <a:r>
              <a:rPr lang="en-US">
                <a:solidFill>
                  <a:srgbClr val="4E4F4E"/>
                </a:solidFill>
                <a:cs typeface="Arial" panose="020B0604020202020204" pitchFamily="34" charset="0"/>
              </a:rPr>
              <a:t>, undetectable minimal residual disease. </a:t>
            </a:r>
          </a:p>
          <a:p>
            <a:r>
              <a:rPr lang="en-US" b="1" err="1">
                <a:solidFill>
                  <a:srgbClr val="4E4F4E"/>
                </a:solidFill>
                <a:cs typeface="Arial" panose="020B0604020202020204" pitchFamily="34" charset="0"/>
              </a:rPr>
              <a:t>Kater</a:t>
            </a:r>
            <a:r>
              <a:rPr lang="en-US" b="1">
                <a:solidFill>
                  <a:srgbClr val="4E4F4E"/>
                </a:solidFill>
                <a:cs typeface="Arial" panose="020B0604020202020204" pitchFamily="34" charset="0"/>
              </a:rPr>
              <a:t> A, et al. Abstract S148 presented at EHA2023</a:t>
            </a:r>
            <a:endParaRPr lang="en-GB"/>
          </a:p>
        </p:txBody>
      </p:sp>
      <p:sp>
        <p:nvSpPr>
          <p:cNvPr id="3" name="Title 2">
            <a:extLst>
              <a:ext uri="{FF2B5EF4-FFF2-40B4-BE49-F238E27FC236}">
                <a16:creationId xmlns:a16="http://schemas.microsoft.com/office/drawing/2014/main" id="{F279132B-C527-A63C-10F8-B6769230AED9}"/>
              </a:ext>
            </a:extLst>
          </p:cNvPr>
          <p:cNvSpPr>
            <a:spLocks noGrp="1"/>
          </p:cNvSpPr>
          <p:nvPr>
            <p:ph type="title"/>
          </p:nvPr>
        </p:nvSpPr>
        <p:spPr/>
        <p:txBody>
          <a:bodyPr/>
          <a:lstStyle/>
          <a:p>
            <a:r>
              <a:rPr lang="en-US"/>
              <a:t>Conclusions </a:t>
            </a:r>
          </a:p>
        </p:txBody>
      </p:sp>
      <p:sp>
        <p:nvSpPr>
          <p:cNvPr id="4" name="Content Placeholder 3">
            <a:extLst>
              <a:ext uri="{FF2B5EF4-FFF2-40B4-BE49-F238E27FC236}">
                <a16:creationId xmlns:a16="http://schemas.microsoft.com/office/drawing/2014/main" id="{326EC014-296C-73D8-482B-BF66E251F1CC}"/>
              </a:ext>
            </a:extLst>
          </p:cNvPr>
          <p:cNvSpPr>
            <a:spLocks noGrp="1"/>
          </p:cNvSpPr>
          <p:nvPr>
            <p:ph idx="1"/>
          </p:nvPr>
        </p:nvSpPr>
        <p:spPr/>
        <p:txBody>
          <a:bodyPr vert="horz" lIns="216000" tIns="180000" rIns="108000" bIns="108000" rtlCol="0" anchor="t">
            <a:normAutofit/>
          </a:bodyPr>
          <a:lstStyle/>
          <a:p>
            <a:r>
              <a:rPr lang="en-US"/>
              <a:t>At 50.8 months of follow-up:</a:t>
            </a:r>
          </a:p>
          <a:p>
            <a:r>
              <a:rPr lang="en-US"/>
              <a:t>After ibrutinib cessation: </a:t>
            </a:r>
            <a:endParaRPr lang="en-US">
              <a:cs typeface="Arial"/>
            </a:endParaRPr>
          </a:p>
          <a:p>
            <a:pPr lvl="1"/>
            <a:r>
              <a:rPr lang="en-US"/>
              <a:t>MRD relapse in 40%, median time to MRD relapse 24 months of observation </a:t>
            </a:r>
            <a:endParaRPr lang="en-US">
              <a:cs typeface="Arial"/>
            </a:endParaRPr>
          </a:p>
          <a:p>
            <a:pPr lvl="1"/>
            <a:r>
              <a:rPr lang="en-US"/>
              <a:t>A second </a:t>
            </a:r>
            <a:r>
              <a:rPr lang="en-US" err="1"/>
              <a:t>uMRD</a:t>
            </a:r>
            <a:r>
              <a:rPr lang="en-US"/>
              <a:t> response upon treatment in 47%, only 1 (5%) progression </a:t>
            </a:r>
            <a:endParaRPr lang="en-US">
              <a:cs typeface="Arial"/>
            </a:endParaRPr>
          </a:p>
          <a:p>
            <a:pPr marL="228600" lvl="1">
              <a:spcBef>
                <a:spcPts val="1000"/>
              </a:spcBef>
            </a:pPr>
            <a:r>
              <a:rPr lang="en-US"/>
              <a:t>Overall toxicity lowest in treatment cessation arm</a:t>
            </a:r>
            <a:endParaRPr lang="en-US">
              <a:cs typeface="Arial"/>
            </a:endParaRPr>
          </a:p>
          <a:p>
            <a:pPr marL="0" lvl="1" indent="0">
              <a:spcBef>
                <a:spcPts val="1000"/>
              </a:spcBef>
              <a:buNone/>
            </a:pPr>
            <a:r>
              <a:rPr lang="en-US" b="1">
                <a:solidFill>
                  <a:schemeClr val="accent3"/>
                </a:solidFill>
              </a:rPr>
              <a:t>For patients achieving </a:t>
            </a:r>
            <a:r>
              <a:rPr lang="en-US" b="1" err="1">
                <a:solidFill>
                  <a:schemeClr val="accent3"/>
                </a:solidFill>
              </a:rPr>
              <a:t>uMRD</a:t>
            </a:r>
            <a:r>
              <a:rPr lang="en-US" b="1">
                <a:solidFill>
                  <a:schemeClr val="accent3"/>
                </a:solidFill>
              </a:rPr>
              <a:t> after 15 cycles of treatment, treatment cessation with MRD guided </a:t>
            </a:r>
            <a:r>
              <a:rPr lang="en-US" b="1" err="1">
                <a:solidFill>
                  <a:schemeClr val="accent3"/>
                </a:solidFill>
              </a:rPr>
              <a:t>reinitiation</a:t>
            </a:r>
            <a:r>
              <a:rPr lang="en-US" b="1">
                <a:solidFill>
                  <a:schemeClr val="accent3"/>
                </a:solidFill>
              </a:rPr>
              <a:t> is a feasible approach   </a:t>
            </a:r>
            <a:endParaRPr lang="en-US" b="1">
              <a:solidFill>
                <a:schemeClr val="accent3"/>
              </a:solidFill>
              <a:cs typeface="Arial"/>
            </a:endParaRPr>
          </a:p>
          <a:p>
            <a:endParaRPr lang="en-US"/>
          </a:p>
        </p:txBody>
      </p:sp>
    </p:spTree>
    <p:extLst>
      <p:ext uri="{BB962C8B-B14F-4D97-AF65-F5344CB8AC3E}">
        <p14:creationId xmlns:p14="http://schemas.microsoft.com/office/powerpoint/2010/main" val="190250914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AC712F-BA27-D8E0-923F-140CAE2CBE7C}"/>
              </a:ext>
            </a:extLst>
          </p:cNvPr>
          <p:cNvSpPr>
            <a:spLocks noGrp="1"/>
          </p:cNvSpPr>
          <p:nvPr>
            <p:ph type="ftr" sz="quarter" idx="10"/>
          </p:nvPr>
        </p:nvSpPr>
        <p:spPr/>
        <p:txBody>
          <a:bodyPr/>
          <a:lstStyle/>
          <a:p>
            <a:r>
              <a:rPr lang="en-GB"/>
              <a:t>Data </a:t>
            </a:r>
            <a:r>
              <a:rPr lang="en-GB" err="1"/>
              <a:t>cutoff</a:t>
            </a:r>
            <a:r>
              <a:rPr lang="en-GB"/>
              <a:t> date of 29 July 2022.</a:t>
            </a:r>
          </a:p>
          <a:p>
            <a:r>
              <a:rPr lang="en-GB" baseline="30000"/>
              <a:t>a </a:t>
            </a:r>
            <a:r>
              <a:rPr lang="en-GB"/>
              <a:t>Aggregate of neutropenia and neutrophil count decreased.</a:t>
            </a:r>
          </a:p>
          <a:p>
            <a:r>
              <a:rPr lang="en-GB" b="1"/>
              <a:t>AE</a:t>
            </a:r>
            <a:r>
              <a:rPr lang="en-GB"/>
              <a:t>, adverse event; </a:t>
            </a:r>
            <a:r>
              <a:rPr lang="en-GB" b="1"/>
              <a:t>TEAE</a:t>
            </a:r>
            <a:r>
              <a:rPr lang="en-GB"/>
              <a:t>, treatment-emergent AE.</a:t>
            </a:r>
          </a:p>
          <a:p>
            <a:r>
              <a:rPr lang="en-GB" b="1"/>
              <a:t>Coombs CC, et al. Abstract 64 presented at ASCO 2023. </a:t>
            </a:r>
            <a:r>
              <a:rPr lang="en-GB" b="1" err="1"/>
              <a:t>Jurczak</a:t>
            </a:r>
            <a:r>
              <a:rPr lang="en-GB" b="1"/>
              <a:t> W, et al. Abstract P618 presented at EHA2023. </a:t>
            </a:r>
          </a:p>
        </p:txBody>
      </p:sp>
      <p:graphicFrame>
        <p:nvGraphicFramePr>
          <p:cNvPr id="7" name="Table 7">
            <a:extLst>
              <a:ext uri="{FF2B5EF4-FFF2-40B4-BE49-F238E27FC236}">
                <a16:creationId xmlns:a16="http://schemas.microsoft.com/office/drawing/2014/main" id="{21969D17-CD0E-FBF0-6609-D251F4BA2B7A}"/>
              </a:ext>
            </a:extLst>
          </p:cNvPr>
          <p:cNvGraphicFramePr>
            <a:graphicFrameLocks noGrp="1"/>
          </p:cNvGraphicFramePr>
          <p:nvPr>
            <p:extLst>
              <p:ext uri="{D42A27DB-BD31-4B8C-83A1-F6EECF244321}">
                <p14:modId xmlns:p14="http://schemas.microsoft.com/office/powerpoint/2010/main" val="3216460950"/>
              </p:ext>
            </p:extLst>
          </p:nvPr>
        </p:nvGraphicFramePr>
        <p:xfrm>
          <a:off x="416532" y="1665286"/>
          <a:ext cx="11367480" cy="4392615"/>
        </p:xfrm>
        <a:graphic>
          <a:graphicData uri="http://schemas.openxmlformats.org/drawingml/2006/table">
            <a:tbl>
              <a:tblPr firstRow="1" bandRow="1">
                <a:tableStyleId>{5C22544A-7EE6-4342-B048-85BDC9FD1C3A}</a:tableStyleId>
              </a:tblPr>
              <a:tblGrid>
                <a:gridCol w="3117596">
                  <a:extLst>
                    <a:ext uri="{9D8B030D-6E8A-4147-A177-3AD203B41FA5}">
                      <a16:colId xmlns:a16="http://schemas.microsoft.com/office/drawing/2014/main" val="3352057803"/>
                    </a:ext>
                  </a:extLst>
                </a:gridCol>
                <a:gridCol w="2062471">
                  <a:extLst>
                    <a:ext uri="{9D8B030D-6E8A-4147-A177-3AD203B41FA5}">
                      <a16:colId xmlns:a16="http://schemas.microsoft.com/office/drawing/2014/main" val="3685941609"/>
                    </a:ext>
                  </a:extLst>
                </a:gridCol>
                <a:gridCol w="2062471">
                  <a:extLst>
                    <a:ext uri="{9D8B030D-6E8A-4147-A177-3AD203B41FA5}">
                      <a16:colId xmlns:a16="http://schemas.microsoft.com/office/drawing/2014/main" val="3995405573"/>
                    </a:ext>
                  </a:extLst>
                </a:gridCol>
                <a:gridCol w="2062471">
                  <a:extLst>
                    <a:ext uri="{9D8B030D-6E8A-4147-A177-3AD203B41FA5}">
                      <a16:colId xmlns:a16="http://schemas.microsoft.com/office/drawing/2014/main" val="2087504844"/>
                    </a:ext>
                  </a:extLst>
                </a:gridCol>
                <a:gridCol w="2062471">
                  <a:extLst>
                    <a:ext uri="{9D8B030D-6E8A-4147-A177-3AD203B41FA5}">
                      <a16:colId xmlns:a16="http://schemas.microsoft.com/office/drawing/2014/main" val="3916100575"/>
                    </a:ext>
                  </a:extLst>
                </a:gridCol>
              </a:tblGrid>
              <a:tr h="292841">
                <a:tc>
                  <a:txBody>
                    <a:bodyPr/>
                    <a:lstStyle/>
                    <a:p>
                      <a:endParaRPr lang="en-US" sz="1400"/>
                    </a:p>
                  </a:txBody>
                  <a:tcPr marL="144000" marT="36000" marB="3600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400" b="1" kern="1200">
                          <a:solidFill>
                            <a:schemeClr val="lt1"/>
                          </a:solidFill>
                          <a:latin typeface="+mn-lt"/>
                          <a:ea typeface="+mn-ea"/>
                          <a:cs typeface="+mn-cs"/>
                        </a:rPr>
                        <a:t>≥12 months treatment (N=326)</a:t>
                      </a:r>
                      <a:endParaRPr lang="en-US" sz="1400"/>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200"/>
                    </a:p>
                  </a:txBody>
                  <a:tcPr/>
                </a:tc>
                <a:tc gridSpan="2">
                  <a:txBody>
                    <a:bodyPr/>
                    <a:lstStyle/>
                    <a:p>
                      <a:pPr algn="ctr"/>
                      <a:r>
                        <a:rPr lang="en-US" sz="1400"/>
                        <a:t>All patients (N=773)</a:t>
                      </a:r>
                    </a:p>
                  </a:txBody>
                  <a:tcPr marT="36000" marB="3600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200"/>
                    </a:p>
                  </a:txBody>
                  <a:tcPr/>
                </a:tc>
                <a:extLst>
                  <a:ext uri="{0D108BD9-81ED-4DB2-BD59-A6C34878D82A}">
                    <a16:rowId xmlns:a16="http://schemas.microsoft.com/office/drawing/2014/main" val="2284955001"/>
                  </a:ext>
                </a:extLst>
              </a:tr>
              <a:tr h="292841">
                <a:tc>
                  <a:txBody>
                    <a:bodyPr/>
                    <a:lstStyle/>
                    <a:p>
                      <a:r>
                        <a:rPr lang="en-US" sz="1400" b="1" kern="1200">
                          <a:solidFill>
                            <a:schemeClr val="lt1"/>
                          </a:solidFill>
                          <a:latin typeface="+mn-lt"/>
                          <a:ea typeface="+mn-ea"/>
                          <a:cs typeface="+mn-cs"/>
                        </a:rPr>
                        <a:t>Treatment-emergent AEs (≥15%)</a:t>
                      </a:r>
                    </a:p>
                  </a:txBody>
                  <a:tcPr marL="144000" marT="36000" marB="3600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kern="1200">
                          <a:solidFill>
                            <a:schemeClr val="lt1"/>
                          </a:solidFill>
                          <a:latin typeface="+mn-lt"/>
                          <a:ea typeface="+mn-ea"/>
                          <a:cs typeface="+mn-cs"/>
                        </a:rPr>
                        <a:t>Any grade TEAE, %</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kern="1200">
                          <a:solidFill>
                            <a:schemeClr val="lt1"/>
                          </a:solidFill>
                          <a:latin typeface="+mn-lt"/>
                          <a:ea typeface="+mn-ea"/>
                          <a:cs typeface="+mn-cs"/>
                        </a:rPr>
                        <a:t>Grade ≥3 TEAE, %</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kern="1200">
                          <a:solidFill>
                            <a:schemeClr val="lt1"/>
                          </a:solidFill>
                          <a:latin typeface="+mn-lt"/>
                          <a:ea typeface="+mn-ea"/>
                          <a:cs typeface="+mn-cs"/>
                        </a:rPr>
                        <a:t>Any grade TEAE, %</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US" sz="1400" b="1" kern="1200">
                          <a:solidFill>
                            <a:schemeClr val="lt1"/>
                          </a:solidFill>
                          <a:latin typeface="+mn-lt"/>
                          <a:ea typeface="+mn-ea"/>
                          <a:cs typeface="+mn-cs"/>
                        </a:rPr>
                        <a:t>Grade ≥3 TEAE, %</a:t>
                      </a:r>
                    </a:p>
                  </a:txBody>
                  <a:tcPr marT="36000" marB="36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333091652"/>
                  </a:ext>
                </a:extLst>
              </a:tr>
              <a:tr h="292841">
                <a:tc>
                  <a:txBody>
                    <a:bodyPr/>
                    <a:lstStyle/>
                    <a:p>
                      <a:r>
                        <a:rPr lang="en-US" sz="1400" b="1" kern="1200">
                          <a:solidFill>
                            <a:schemeClr val="tx1"/>
                          </a:solidFill>
                          <a:latin typeface="+mn-lt"/>
                          <a:ea typeface="+mn-ea"/>
                          <a:cs typeface="+mn-cs"/>
                        </a:rPr>
                        <a:t>Fatigue</a:t>
                      </a:r>
                    </a:p>
                  </a:txBody>
                  <a:tcPr marL="144000" marT="36000" marB="36000" anchor="ctr">
                    <a:lnT w="38100" cap="flat" cmpd="sng" algn="ctr">
                      <a:solidFill>
                        <a:schemeClr val="bg1"/>
                      </a:solidFill>
                      <a:prstDash val="solid"/>
                      <a:round/>
                      <a:headEnd type="none" w="med" len="med"/>
                      <a:tailEnd type="none" w="med" len="med"/>
                    </a:lnT>
                  </a:tcPr>
                </a:tc>
                <a:tc>
                  <a:txBody>
                    <a:bodyPr/>
                    <a:lstStyle/>
                    <a:p>
                      <a:pPr algn="ctr"/>
                      <a:r>
                        <a:rPr lang="en-US" sz="1400" b="0">
                          <a:solidFill>
                            <a:schemeClr val="tx1"/>
                          </a:solidFill>
                        </a:rPr>
                        <a:t>32.2</a:t>
                      </a:r>
                    </a:p>
                  </a:txBody>
                  <a:tcPr marT="36000" marB="36000" anchor="ctr">
                    <a:lnT w="38100" cap="flat" cmpd="sng" algn="ctr">
                      <a:solidFill>
                        <a:schemeClr val="bg1"/>
                      </a:solidFill>
                      <a:prstDash val="solid"/>
                      <a:round/>
                      <a:headEnd type="none" w="med" len="med"/>
                      <a:tailEnd type="none" w="med" len="med"/>
                    </a:lnT>
                  </a:tcPr>
                </a:tc>
                <a:tc>
                  <a:txBody>
                    <a:bodyPr/>
                    <a:lstStyle/>
                    <a:p>
                      <a:pPr algn="ctr"/>
                      <a:r>
                        <a:rPr lang="en-US" sz="1400" b="0">
                          <a:solidFill>
                            <a:schemeClr val="tx1"/>
                          </a:solidFill>
                        </a:rPr>
                        <a:t>1.2</a:t>
                      </a:r>
                    </a:p>
                  </a:txBody>
                  <a:tcPr marT="36000" marB="36000" anchor="ctr">
                    <a:lnT w="38100" cap="flat" cmpd="sng" algn="ctr">
                      <a:solidFill>
                        <a:schemeClr val="bg1"/>
                      </a:solidFill>
                      <a:prstDash val="solid"/>
                      <a:round/>
                      <a:headEnd type="none" w="med" len="med"/>
                      <a:tailEnd type="none" w="med" len="med"/>
                    </a:lnT>
                  </a:tcPr>
                </a:tc>
                <a:tc>
                  <a:txBody>
                    <a:bodyPr/>
                    <a:lstStyle/>
                    <a:p>
                      <a:pPr algn="ctr"/>
                      <a:r>
                        <a:rPr lang="en-US" sz="1400" b="0">
                          <a:solidFill>
                            <a:schemeClr val="tx1"/>
                          </a:solidFill>
                        </a:rPr>
                        <a:t>28.7</a:t>
                      </a:r>
                    </a:p>
                  </a:txBody>
                  <a:tcPr marT="36000" marB="36000" anchor="ctr">
                    <a:lnT w="38100" cap="flat" cmpd="sng" algn="ctr">
                      <a:solidFill>
                        <a:schemeClr val="bg1"/>
                      </a:solidFill>
                      <a:prstDash val="solid"/>
                      <a:round/>
                      <a:headEnd type="none" w="med" len="med"/>
                      <a:tailEnd type="none" w="med" len="med"/>
                    </a:lnT>
                  </a:tcPr>
                </a:tc>
                <a:tc>
                  <a:txBody>
                    <a:bodyPr/>
                    <a:lstStyle/>
                    <a:p>
                      <a:pPr algn="ctr"/>
                      <a:r>
                        <a:rPr lang="en-US" sz="1400" b="0">
                          <a:solidFill>
                            <a:schemeClr val="tx1"/>
                          </a:solidFill>
                        </a:rPr>
                        <a:t>2.1</a:t>
                      </a:r>
                    </a:p>
                  </a:txBody>
                  <a:tcPr marT="36000" marB="36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202713923"/>
                  </a:ext>
                </a:extLst>
              </a:tr>
              <a:tr h="292841">
                <a:tc>
                  <a:txBody>
                    <a:bodyPr/>
                    <a:lstStyle/>
                    <a:p>
                      <a:r>
                        <a:rPr lang="en-US" sz="1400" b="1">
                          <a:solidFill>
                            <a:schemeClr val="tx1"/>
                          </a:solidFill>
                        </a:rPr>
                        <a:t>Diarrhea</a:t>
                      </a:r>
                    </a:p>
                  </a:txBody>
                  <a:tcPr marL="144000" marT="36000" marB="36000" anchor="ctr"/>
                </a:tc>
                <a:tc>
                  <a:txBody>
                    <a:bodyPr/>
                    <a:lstStyle/>
                    <a:p>
                      <a:pPr algn="ctr"/>
                      <a:r>
                        <a:rPr lang="en-US" sz="1400" b="0">
                          <a:solidFill>
                            <a:schemeClr val="tx1"/>
                          </a:solidFill>
                        </a:rPr>
                        <a:t>30.7</a:t>
                      </a:r>
                    </a:p>
                  </a:txBody>
                  <a:tcPr marT="36000" marB="36000" anchor="ctr"/>
                </a:tc>
                <a:tc>
                  <a:txBody>
                    <a:bodyPr/>
                    <a:lstStyle/>
                    <a:p>
                      <a:pPr algn="ctr"/>
                      <a:r>
                        <a:rPr lang="en-US" sz="1400" b="0">
                          <a:solidFill>
                            <a:schemeClr val="tx1"/>
                          </a:solidFill>
                        </a:rPr>
                        <a:t>1.2</a:t>
                      </a:r>
                    </a:p>
                  </a:txBody>
                  <a:tcPr marT="36000" marB="36000" anchor="ctr"/>
                </a:tc>
                <a:tc>
                  <a:txBody>
                    <a:bodyPr/>
                    <a:lstStyle/>
                    <a:p>
                      <a:pPr algn="ctr"/>
                      <a:r>
                        <a:rPr lang="en-US" sz="1400" b="0">
                          <a:solidFill>
                            <a:schemeClr val="tx1"/>
                          </a:solidFill>
                        </a:rPr>
                        <a:t>24.2</a:t>
                      </a:r>
                    </a:p>
                  </a:txBody>
                  <a:tcPr marT="36000" marB="36000" anchor="ctr"/>
                </a:tc>
                <a:tc>
                  <a:txBody>
                    <a:bodyPr/>
                    <a:lstStyle/>
                    <a:p>
                      <a:pPr algn="ctr"/>
                      <a:r>
                        <a:rPr lang="en-US" sz="1400" b="0">
                          <a:solidFill>
                            <a:schemeClr val="tx1"/>
                          </a:solidFill>
                        </a:rPr>
                        <a:t>0.9</a:t>
                      </a:r>
                    </a:p>
                  </a:txBody>
                  <a:tcPr marT="36000" marB="36000" anchor="ctr"/>
                </a:tc>
                <a:extLst>
                  <a:ext uri="{0D108BD9-81ED-4DB2-BD59-A6C34878D82A}">
                    <a16:rowId xmlns:a16="http://schemas.microsoft.com/office/drawing/2014/main" val="388924644"/>
                  </a:ext>
                </a:extLst>
              </a:tr>
              <a:tr h="292841">
                <a:tc>
                  <a:txBody>
                    <a:bodyPr/>
                    <a:lstStyle/>
                    <a:p>
                      <a:r>
                        <a:rPr lang="en-US" sz="1400" b="1">
                          <a:solidFill>
                            <a:schemeClr val="tx1"/>
                          </a:solidFill>
                        </a:rPr>
                        <a:t>Neutropenia</a:t>
                      </a:r>
                      <a:r>
                        <a:rPr lang="en-US" sz="1400" b="1" baseline="30000">
                          <a:solidFill>
                            <a:schemeClr val="tx1"/>
                          </a:solidFill>
                        </a:rPr>
                        <a:t>a</a:t>
                      </a:r>
                    </a:p>
                  </a:txBody>
                  <a:tcPr marL="144000" marT="36000" marB="36000" anchor="ctr"/>
                </a:tc>
                <a:tc>
                  <a:txBody>
                    <a:bodyPr/>
                    <a:lstStyle/>
                    <a:p>
                      <a:pPr algn="ctr"/>
                      <a:r>
                        <a:rPr lang="en-US" sz="1400" b="0">
                          <a:solidFill>
                            <a:schemeClr val="tx1"/>
                          </a:solidFill>
                        </a:rPr>
                        <a:t>29.8</a:t>
                      </a:r>
                    </a:p>
                  </a:txBody>
                  <a:tcPr marT="36000" marB="36000" anchor="ctr"/>
                </a:tc>
                <a:tc>
                  <a:txBody>
                    <a:bodyPr/>
                    <a:lstStyle/>
                    <a:p>
                      <a:pPr algn="ctr"/>
                      <a:r>
                        <a:rPr lang="en-US" sz="1400" b="0">
                          <a:solidFill>
                            <a:schemeClr val="tx1"/>
                          </a:solidFill>
                        </a:rPr>
                        <a:t>23.9</a:t>
                      </a:r>
                    </a:p>
                  </a:txBody>
                  <a:tcPr marT="36000" marB="36000" anchor="ctr"/>
                </a:tc>
                <a:tc>
                  <a:txBody>
                    <a:bodyPr/>
                    <a:lstStyle/>
                    <a:p>
                      <a:pPr algn="ctr"/>
                      <a:r>
                        <a:rPr lang="en-US" sz="1400" b="0">
                          <a:solidFill>
                            <a:schemeClr val="tx1"/>
                          </a:solidFill>
                        </a:rPr>
                        <a:t>25.0</a:t>
                      </a:r>
                    </a:p>
                  </a:txBody>
                  <a:tcPr marT="36000" marB="36000" anchor="ctr"/>
                </a:tc>
                <a:tc>
                  <a:txBody>
                    <a:bodyPr/>
                    <a:lstStyle/>
                    <a:p>
                      <a:pPr algn="ctr"/>
                      <a:r>
                        <a:rPr lang="en-US" sz="1400" b="0">
                          <a:solidFill>
                            <a:schemeClr val="tx1"/>
                          </a:solidFill>
                        </a:rPr>
                        <a:t>20.3</a:t>
                      </a:r>
                    </a:p>
                  </a:txBody>
                  <a:tcPr marT="36000" marB="36000" anchor="ctr"/>
                </a:tc>
                <a:extLst>
                  <a:ext uri="{0D108BD9-81ED-4DB2-BD59-A6C34878D82A}">
                    <a16:rowId xmlns:a16="http://schemas.microsoft.com/office/drawing/2014/main" val="1098107549"/>
                  </a:ext>
                </a:extLst>
              </a:tr>
              <a:tr h="292841">
                <a:tc>
                  <a:txBody>
                    <a:bodyPr/>
                    <a:lstStyle/>
                    <a:p>
                      <a:r>
                        <a:rPr lang="en-US" sz="1400" b="1">
                          <a:solidFill>
                            <a:schemeClr val="tx1"/>
                          </a:solidFill>
                        </a:rPr>
                        <a:t>Covid-19</a:t>
                      </a:r>
                    </a:p>
                  </a:txBody>
                  <a:tcPr marL="144000" marT="36000" marB="36000" anchor="ctr"/>
                </a:tc>
                <a:tc>
                  <a:txBody>
                    <a:bodyPr/>
                    <a:lstStyle/>
                    <a:p>
                      <a:pPr algn="ctr"/>
                      <a:r>
                        <a:rPr lang="en-US" sz="1400" b="0">
                          <a:solidFill>
                            <a:schemeClr val="tx1"/>
                          </a:solidFill>
                        </a:rPr>
                        <a:t>28.5</a:t>
                      </a:r>
                    </a:p>
                  </a:txBody>
                  <a:tcPr marT="36000" marB="36000" anchor="ctr"/>
                </a:tc>
                <a:tc>
                  <a:txBody>
                    <a:bodyPr/>
                    <a:lstStyle/>
                    <a:p>
                      <a:pPr algn="ctr"/>
                      <a:r>
                        <a:rPr lang="en-US" sz="1400" b="0">
                          <a:solidFill>
                            <a:schemeClr val="tx1"/>
                          </a:solidFill>
                        </a:rPr>
                        <a:t>4.3</a:t>
                      </a:r>
                    </a:p>
                  </a:txBody>
                  <a:tcPr marT="36000" marB="36000" anchor="ctr"/>
                </a:tc>
                <a:tc>
                  <a:txBody>
                    <a:bodyPr/>
                    <a:lstStyle/>
                    <a:p>
                      <a:pPr algn="ctr"/>
                      <a:r>
                        <a:rPr lang="en-US" sz="1400" b="0">
                          <a:solidFill>
                            <a:schemeClr val="tx1"/>
                          </a:solidFill>
                        </a:rPr>
                        <a:t>16.7</a:t>
                      </a:r>
                    </a:p>
                  </a:txBody>
                  <a:tcPr marT="36000" marB="36000" anchor="ctr"/>
                </a:tc>
                <a:tc>
                  <a:txBody>
                    <a:bodyPr/>
                    <a:lstStyle/>
                    <a:p>
                      <a:pPr algn="ctr"/>
                      <a:r>
                        <a:rPr lang="en-US" sz="1400" b="0">
                          <a:solidFill>
                            <a:schemeClr val="tx1"/>
                          </a:solidFill>
                        </a:rPr>
                        <a:t>2.7</a:t>
                      </a:r>
                    </a:p>
                  </a:txBody>
                  <a:tcPr marT="36000" marB="36000" anchor="ctr"/>
                </a:tc>
                <a:extLst>
                  <a:ext uri="{0D108BD9-81ED-4DB2-BD59-A6C34878D82A}">
                    <a16:rowId xmlns:a16="http://schemas.microsoft.com/office/drawing/2014/main" val="3260530519"/>
                  </a:ext>
                </a:extLst>
              </a:tr>
              <a:tr h="292841">
                <a:tc>
                  <a:txBody>
                    <a:bodyPr/>
                    <a:lstStyle/>
                    <a:p>
                      <a:r>
                        <a:rPr lang="en-US" sz="1400" b="1">
                          <a:solidFill>
                            <a:schemeClr val="tx1"/>
                          </a:solidFill>
                        </a:rPr>
                        <a:t>Contusion</a:t>
                      </a:r>
                    </a:p>
                  </a:txBody>
                  <a:tcPr marL="144000" marT="36000" marB="36000" anchor="ctr"/>
                </a:tc>
                <a:tc>
                  <a:txBody>
                    <a:bodyPr/>
                    <a:lstStyle/>
                    <a:p>
                      <a:pPr algn="ctr"/>
                      <a:r>
                        <a:rPr lang="en-US" sz="1400" b="0">
                          <a:solidFill>
                            <a:schemeClr val="tx1"/>
                          </a:solidFill>
                        </a:rPr>
                        <a:t>25.8</a:t>
                      </a:r>
                    </a:p>
                  </a:txBody>
                  <a:tcPr marT="36000" marB="36000" anchor="ctr"/>
                </a:tc>
                <a:tc>
                  <a:txBody>
                    <a:bodyPr/>
                    <a:lstStyle/>
                    <a:p>
                      <a:pPr algn="ctr"/>
                      <a:r>
                        <a:rPr lang="en-US" sz="1400" b="0">
                          <a:solidFill>
                            <a:schemeClr val="tx1"/>
                          </a:solidFill>
                        </a:rPr>
                        <a:t>0</a:t>
                      </a:r>
                    </a:p>
                  </a:txBody>
                  <a:tcPr marT="36000" marB="36000" anchor="ctr"/>
                </a:tc>
                <a:tc>
                  <a:txBody>
                    <a:bodyPr/>
                    <a:lstStyle/>
                    <a:p>
                      <a:pPr algn="ctr"/>
                      <a:r>
                        <a:rPr lang="en-US" sz="1400" b="0">
                          <a:solidFill>
                            <a:schemeClr val="tx1"/>
                          </a:solidFill>
                        </a:rPr>
                        <a:t>19.4</a:t>
                      </a:r>
                    </a:p>
                  </a:txBody>
                  <a:tcPr marT="36000" marB="36000" anchor="ctr"/>
                </a:tc>
                <a:tc>
                  <a:txBody>
                    <a:bodyPr/>
                    <a:lstStyle/>
                    <a:p>
                      <a:pPr algn="ctr"/>
                      <a:r>
                        <a:rPr lang="en-US" sz="1400" b="0">
                          <a:solidFill>
                            <a:schemeClr val="tx1"/>
                          </a:solidFill>
                        </a:rPr>
                        <a:t>0</a:t>
                      </a:r>
                    </a:p>
                  </a:txBody>
                  <a:tcPr marT="36000" marB="36000" anchor="ctr"/>
                </a:tc>
                <a:extLst>
                  <a:ext uri="{0D108BD9-81ED-4DB2-BD59-A6C34878D82A}">
                    <a16:rowId xmlns:a16="http://schemas.microsoft.com/office/drawing/2014/main" val="4272380252"/>
                  </a:ext>
                </a:extLst>
              </a:tr>
              <a:tr h="292841">
                <a:tc>
                  <a:txBody>
                    <a:bodyPr/>
                    <a:lstStyle/>
                    <a:p>
                      <a:r>
                        <a:rPr lang="en-US" sz="1400" b="1">
                          <a:solidFill>
                            <a:schemeClr val="tx1"/>
                          </a:solidFill>
                        </a:rPr>
                        <a:t>Cough</a:t>
                      </a:r>
                    </a:p>
                  </a:txBody>
                  <a:tcPr marL="144000" marT="36000" marB="36000" anchor="ctr"/>
                </a:tc>
                <a:tc>
                  <a:txBody>
                    <a:bodyPr/>
                    <a:lstStyle/>
                    <a:p>
                      <a:pPr algn="ctr"/>
                      <a:r>
                        <a:rPr lang="en-US" sz="1400" b="0">
                          <a:solidFill>
                            <a:schemeClr val="tx1"/>
                          </a:solidFill>
                        </a:rPr>
                        <a:t>24.5</a:t>
                      </a:r>
                    </a:p>
                  </a:txBody>
                  <a:tcPr marT="36000" marB="36000" anchor="ctr"/>
                </a:tc>
                <a:tc>
                  <a:txBody>
                    <a:bodyPr/>
                    <a:lstStyle/>
                    <a:p>
                      <a:pPr algn="ctr"/>
                      <a:r>
                        <a:rPr lang="en-US" sz="1400" b="0">
                          <a:solidFill>
                            <a:schemeClr val="tx1"/>
                          </a:solidFill>
                        </a:rPr>
                        <a:t>0</a:t>
                      </a:r>
                    </a:p>
                  </a:txBody>
                  <a:tcPr marT="36000" marB="36000" anchor="ctr"/>
                </a:tc>
                <a:tc>
                  <a:txBody>
                    <a:bodyPr/>
                    <a:lstStyle/>
                    <a:p>
                      <a:pPr algn="ctr"/>
                      <a:r>
                        <a:rPr lang="en-US" sz="1400" b="0">
                          <a:solidFill>
                            <a:schemeClr val="tx1"/>
                          </a:solidFill>
                        </a:rPr>
                        <a:t>17.5</a:t>
                      </a:r>
                    </a:p>
                  </a:txBody>
                  <a:tcPr marT="36000" marB="36000" anchor="ctr"/>
                </a:tc>
                <a:tc>
                  <a:txBody>
                    <a:bodyPr/>
                    <a:lstStyle/>
                    <a:p>
                      <a:pPr algn="ctr"/>
                      <a:r>
                        <a:rPr lang="en-US" sz="1400" b="0">
                          <a:solidFill>
                            <a:schemeClr val="tx1"/>
                          </a:solidFill>
                        </a:rPr>
                        <a:t>0.1</a:t>
                      </a:r>
                    </a:p>
                  </a:txBody>
                  <a:tcPr marT="36000" marB="36000" anchor="ctr"/>
                </a:tc>
                <a:extLst>
                  <a:ext uri="{0D108BD9-81ED-4DB2-BD59-A6C34878D82A}">
                    <a16:rowId xmlns:a16="http://schemas.microsoft.com/office/drawing/2014/main" val="747765796"/>
                  </a:ext>
                </a:extLst>
              </a:tr>
              <a:tr h="292841">
                <a:tc>
                  <a:txBody>
                    <a:bodyPr/>
                    <a:lstStyle/>
                    <a:p>
                      <a:r>
                        <a:rPr lang="en-US" sz="1400" b="1">
                          <a:solidFill>
                            <a:schemeClr val="tx1"/>
                          </a:solidFill>
                        </a:rPr>
                        <a:t>Back pain</a:t>
                      </a:r>
                    </a:p>
                  </a:txBody>
                  <a:tcPr marL="144000" marT="36000" marB="36000" anchor="ctr"/>
                </a:tc>
                <a:tc>
                  <a:txBody>
                    <a:bodyPr/>
                    <a:lstStyle/>
                    <a:p>
                      <a:pPr algn="ctr"/>
                      <a:r>
                        <a:rPr lang="en-US" sz="1400" b="0">
                          <a:solidFill>
                            <a:schemeClr val="tx1"/>
                          </a:solidFill>
                        </a:rPr>
                        <a:t>20.9</a:t>
                      </a:r>
                    </a:p>
                  </a:txBody>
                  <a:tcPr marT="36000" marB="36000" anchor="ctr"/>
                </a:tc>
                <a:tc>
                  <a:txBody>
                    <a:bodyPr/>
                    <a:lstStyle/>
                    <a:p>
                      <a:pPr algn="ctr"/>
                      <a:r>
                        <a:rPr lang="en-US" sz="1400" b="0">
                          <a:solidFill>
                            <a:schemeClr val="tx1"/>
                          </a:solidFill>
                        </a:rPr>
                        <a:t>0.9</a:t>
                      </a:r>
                    </a:p>
                  </a:txBody>
                  <a:tcPr marT="36000" marB="36000" anchor="ctr"/>
                </a:tc>
                <a:tc>
                  <a:txBody>
                    <a:bodyPr/>
                    <a:lstStyle/>
                    <a:p>
                      <a:pPr algn="ctr"/>
                      <a:r>
                        <a:rPr lang="en-US" sz="1400" b="0">
                          <a:solidFill>
                            <a:schemeClr val="tx1"/>
                          </a:solidFill>
                        </a:rPr>
                        <a:t>12.7</a:t>
                      </a:r>
                    </a:p>
                  </a:txBody>
                  <a:tcPr marT="36000" marB="36000" anchor="ctr"/>
                </a:tc>
                <a:tc>
                  <a:txBody>
                    <a:bodyPr/>
                    <a:lstStyle/>
                    <a:p>
                      <a:pPr algn="ctr"/>
                      <a:r>
                        <a:rPr lang="en-US" sz="1400" b="0">
                          <a:solidFill>
                            <a:schemeClr val="tx1"/>
                          </a:solidFill>
                        </a:rPr>
                        <a:t>0.5</a:t>
                      </a:r>
                    </a:p>
                  </a:txBody>
                  <a:tcPr marT="36000" marB="36000" anchor="ctr"/>
                </a:tc>
                <a:extLst>
                  <a:ext uri="{0D108BD9-81ED-4DB2-BD59-A6C34878D82A}">
                    <a16:rowId xmlns:a16="http://schemas.microsoft.com/office/drawing/2014/main" val="1711703860"/>
                  </a:ext>
                </a:extLst>
              </a:tr>
              <a:tr h="292841">
                <a:tc>
                  <a:txBody>
                    <a:bodyPr/>
                    <a:lstStyle/>
                    <a:p>
                      <a:r>
                        <a:rPr lang="en-US" sz="1400" b="1">
                          <a:solidFill>
                            <a:schemeClr val="tx1"/>
                          </a:solidFill>
                        </a:rPr>
                        <a:t>Headache</a:t>
                      </a:r>
                    </a:p>
                  </a:txBody>
                  <a:tcPr marL="144000" marT="36000" marB="36000" anchor="ctr"/>
                </a:tc>
                <a:tc>
                  <a:txBody>
                    <a:bodyPr/>
                    <a:lstStyle/>
                    <a:p>
                      <a:pPr algn="ctr"/>
                      <a:r>
                        <a:rPr lang="en-US" sz="1400" b="0">
                          <a:solidFill>
                            <a:schemeClr val="tx1"/>
                          </a:solidFill>
                        </a:rPr>
                        <a:t>18.4</a:t>
                      </a:r>
                    </a:p>
                  </a:txBody>
                  <a:tcPr marT="36000" marB="36000" anchor="ctr"/>
                </a:tc>
                <a:tc>
                  <a:txBody>
                    <a:bodyPr/>
                    <a:lstStyle/>
                    <a:p>
                      <a:pPr algn="ctr"/>
                      <a:r>
                        <a:rPr lang="en-US" sz="1400" b="0">
                          <a:solidFill>
                            <a:schemeClr val="tx1"/>
                          </a:solidFill>
                        </a:rPr>
                        <a:t>0.6</a:t>
                      </a:r>
                    </a:p>
                  </a:txBody>
                  <a:tcPr marT="36000" marB="36000" anchor="ctr"/>
                </a:tc>
                <a:tc>
                  <a:txBody>
                    <a:bodyPr/>
                    <a:lstStyle/>
                    <a:p>
                      <a:pPr algn="ctr"/>
                      <a:r>
                        <a:rPr lang="en-US" sz="1400" b="0">
                          <a:solidFill>
                            <a:schemeClr val="tx1"/>
                          </a:solidFill>
                        </a:rPr>
                        <a:t>13.1</a:t>
                      </a:r>
                    </a:p>
                  </a:txBody>
                  <a:tcPr marT="36000" marB="36000" anchor="ctr"/>
                </a:tc>
                <a:tc>
                  <a:txBody>
                    <a:bodyPr/>
                    <a:lstStyle/>
                    <a:p>
                      <a:pPr algn="ctr"/>
                      <a:r>
                        <a:rPr lang="en-US" sz="1400" b="0">
                          <a:solidFill>
                            <a:schemeClr val="tx1"/>
                          </a:solidFill>
                        </a:rPr>
                        <a:t>0.5</a:t>
                      </a:r>
                    </a:p>
                  </a:txBody>
                  <a:tcPr marT="36000" marB="36000" anchor="ctr"/>
                </a:tc>
                <a:extLst>
                  <a:ext uri="{0D108BD9-81ED-4DB2-BD59-A6C34878D82A}">
                    <a16:rowId xmlns:a16="http://schemas.microsoft.com/office/drawing/2014/main" val="3981779378"/>
                  </a:ext>
                </a:extLst>
              </a:tr>
              <a:tr h="292841">
                <a:tc>
                  <a:txBody>
                    <a:bodyPr/>
                    <a:lstStyle/>
                    <a:p>
                      <a:r>
                        <a:rPr lang="en-US" sz="1400" b="1">
                          <a:solidFill>
                            <a:schemeClr val="tx1"/>
                          </a:solidFill>
                        </a:rPr>
                        <a:t>Upper respiratory tract infection</a:t>
                      </a:r>
                    </a:p>
                  </a:txBody>
                  <a:tcPr marL="144000" marT="36000" marB="36000" anchor="ctr"/>
                </a:tc>
                <a:tc>
                  <a:txBody>
                    <a:bodyPr/>
                    <a:lstStyle/>
                    <a:p>
                      <a:pPr algn="ctr"/>
                      <a:r>
                        <a:rPr lang="en-US" sz="1400" b="0">
                          <a:solidFill>
                            <a:schemeClr val="tx1"/>
                          </a:solidFill>
                        </a:rPr>
                        <a:t>18.1</a:t>
                      </a:r>
                    </a:p>
                  </a:txBody>
                  <a:tcPr marT="36000" marB="36000" anchor="ctr"/>
                </a:tc>
                <a:tc>
                  <a:txBody>
                    <a:bodyPr/>
                    <a:lstStyle/>
                    <a:p>
                      <a:pPr algn="ctr"/>
                      <a:r>
                        <a:rPr lang="en-US" sz="1400" b="0">
                          <a:solidFill>
                            <a:schemeClr val="tx1"/>
                          </a:solidFill>
                        </a:rPr>
                        <a:t>0</a:t>
                      </a:r>
                    </a:p>
                  </a:txBody>
                  <a:tcPr marT="36000" marB="36000" anchor="ctr"/>
                </a:tc>
                <a:tc>
                  <a:txBody>
                    <a:bodyPr/>
                    <a:lstStyle/>
                    <a:p>
                      <a:pPr algn="ctr"/>
                      <a:r>
                        <a:rPr lang="en-US" sz="1400" b="0">
                          <a:solidFill>
                            <a:schemeClr val="tx1"/>
                          </a:solidFill>
                        </a:rPr>
                        <a:t>9.8</a:t>
                      </a:r>
                    </a:p>
                  </a:txBody>
                  <a:tcPr marT="36000" marB="36000" anchor="ctr"/>
                </a:tc>
                <a:tc>
                  <a:txBody>
                    <a:bodyPr/>
                    <a:lstStyle/>
                    <a:p>
                      <a:pPr algn="ctr"/>
                      <a:r>
                        <a:rPr lang="en-US" sz="1400" b="0">
                          <a:solidFill>
                            <a:schemeClr val="tx1"/>
                          </a:solidFill>
                        </a:rPr>
                        <a:t>0.1</a:t>
                      </a:r>
                    </a:p>
                  </a:txBody>
                  <a:tcPr marT="36000" marB="36000" anchor="ctr"/>
                </a:tc>
                <a:extLst>
                  <a:ext uri="{0D108BD9-81ED-4DB2-BD59-A6C34878D82A}">
                    <a16:rowId xmlns:a16="http://schemas.microsoft.com/office/drawing/2014/main" val="3970157547"/>
                  </a:ext>
                </a:extLst>
              </a:tr>
              <a:tr h="292841">
                <a:tc>
                  <a:txBody>
                    <a:bodyPr/>
                    <a:lstStyle/>
                    <a:p>
                      <a:r>
                        <a:rPr lang="en-US" sz="1400" b="1">
                          <a:solidFill>
                            <a:schemeClr val="tx1"/>
                          </a:solidFill>
                        </a:rPr>
                        <a:t>Nausea</a:t>
                      </a:r>
                    </a:p>
                  </a:txBody>
                  <a:tcPr marL="144000" marT="36000" marB="36000" anchor="ctr"/>
                </a:tc>
                <a:tc>
                  <a:txBody>
                    <a:bodyPr/>
                    <a:lstStyle/>
                    <a:p>
                      <a:pPr algn="ctr"/>
                      <a:r>
                        <a:rPr lang="en-US" sz="1400" b="0">
                          <a:solidFill>
                            <a:schemeClr val="tx1"/>
                          </a:solidFill>
                        </a:rPr>
                        <a:t>17.5</a:t>
                      </a:r>
                    </a:p>
                  </a:txBody>
                  <a:tcPr marT="36000" marB="36000" anchor="ctr"/>
                </a:tc>
                <a:tc>
                  <a:txBody>
                    <a:bodyPr/>
                    <a:lstStyle/>
                    <a:p>
                      <a:pPr algn="ctr"/>
                      <a:r>
                        <a:rPr lang="en-US" sz="1400" b="0">
                          <a:solidFill>
                            <a:schemeClr val="tx1"/>
                          </a:solidFill>
                        </a:rPr>
                        <a:t>0.3</a:t>
                      </a:r>
                    </a:p>
                  </a:txBody>
                  <a:tcPr marT="36000" marB="36000" anchor="ctr"/>
                </a:tc>
                <a:tc>
                  <a:txBody>
                    <a:bodyPr/>
                    <a:lstStyle/>
                    <a:p>
                      <a:pPr algn="ctr"/>
                      <a:r>
                        <a:rPr lang="en-US" sz="1400" b="0">
                          <a:solidFill>
                            <a:schemeClr val="tx1"/>
                          </a:solidFill>
                        </a:rPr>
                        <a:t>16.2</a:t>
                      </a:r>
                    </a:p>
                  </a:txBody>
                  <a:tcPr marT="36000" marB="36000" anchor="ctr"/>
                </a:tc>
                <a:tc>
                  <a:txBody>
                    <a:bodyPr/>
                    <a:lstStyle/>
                    <a:p>
                      <a:pPr algn="ctr"/>
                      <a:r>
                        <a:rPr lang="en-US" sz="1400" b="0">
                          <a:solidFill>
                            <a:schemeClr val="tx1"/>
                          </a:solidFill>
                        </a:rPr>
                        <a:t>0.1</a:t>
                      </a:r>
                    </a:p>
                  </a:txBody>
                  <a:tcPr marT="36000" marB="36000" anchor="ctr"/>
                </a:tc>
                <a:extLst>
                  <a:ext uri="{0D108BD9-81ED-4DB2-BD59-A6C34878D82A}">
                    <a16:rowId xmlns:a16="http://schemas.microsoft.com/office/drawing/2014/main" val="151337195"/>
                  </a:ext>
                </a:extLst>
              </a:tr>
              <a:tr h="292841">
                <a:tc>
                  <a:txBody>
                    <a:bodyPr/>
                    <a:lstStyle/>
                    <a:p>
                      <a:r>
                        <a:rPr lang="en-US" sz="1400" b="1">
                          <a:solidFill>
                            <a:schemeClr val="tx1"/>
                          </a:solidFill>
                        </a:rPr>
                        <a:t>Dyspnea</a:t>
                      </a:r>
                    </a:p>
                  </a:txBody>
                  <a:tcPr marL="144000" marT="36000" marB="36000" anchor="ctr"/>
                </a:tc>
                <a:tc>
                  <a:txBody>
                    <a:bodyPr/>
                    <a:lstStyle/>
                    <a:p>
                      <a:pPr algn="ctr"/>
                      <a:r>
                        <a:rPr lang="en-US" sz="1400" b="0">
                          <a:solidFill>
                            <a:schemeClr val="tx1"/>
                          </a:solidFill>
                        </a:rPr>
                        <a:t>17.2</a:t>
                      </a:r>
                    </a:p>
                  </a:txBody>
                  <a:tcPr marT="36000" marB="36000" anchor="ctr"/>
                </a:tc>
                <a:tc>
                  <a:txBody>
                    <a:bodyPr/>
                    <a:lstStyle/>
                    <a:p>
                      <a:pPr algn="ctr"/>
                      <a:r>
                        <a:rPr lang="en-US" sz="1400" b="0">
                          <a:solidFill>
                            <a:schemeClr val="tx1"/>
                          </a:solidFill>
                        </a:rPr>
                        <a:t>0.6</a:t>
                      </a:r>
                    </a:p>
                  </a:txBody>
                  <a:tcPr marT="36000" marB="36000" anchor="ctr"/>
                </a:tc>
                <a:tc>
                  <a:txBody>
                    <a:bodyPr/>
                    <a:lstStyle/>
                    <a:p>
                      <a:pPr algn="ctr"/>
                      <a:r>
                        <a:rPr lang="en-US" sz="1400" b="0">
                          <a:solidFill>
                            <a:schemeClr val="tx1"/>
                          </a:solidFill>
                        </a:rPr>
                        <a:t>15.5</a:t>
                      </a:r>
                    </a:p>
                  </a:txBody>
                  <a:tcPr marT="36000" marB="36000" anchor="ctr"/>
                </a:tc>
                <a:tc>
                  <a:txBody>
                    <a:bodyPr/>
                    <a:lstStyle/>
                    <a:p>
                      <a:pPr algn="ctr"/>
                      <a:r>
                        <a:rPr lang="en-US" sz="1400" b="0">
                          <a:solidFill>
                            <a:schemeClr val="tx1"/>
                          </a:solidFill>
                        </a:rPr>
                        <a:t>1.0</a:t>
                      </a:r>
                    </a:p>
                  </a:txBody>
                  <a:tcPr marT="36000" marB="36000" anchor="ctr"/>
                </a:tc>
                <a:extLst>
                  <a:ext uri="{0D108BD9-81ED-4DB2-BD59-A6C34878D82A}">
                    <a16:rowId xmlns:a16="http://schemas.microsoft.com/office/drawing/2014/main" val="2232318974"/>
                  </a:ext>
                </a:extLst>
              </a:tr>
              <a:tr h="292841">
                <a:tc>
                  <a:txBody>
                    <a:bodyPr/>
                    <a:lstStyle/>
                    <a:p>
                      <a:r>
                        <a:rPr lang="en-US" sz="1400" b="1">
                          <a:solidFill>
                            <a:schemeClr val="tx1"/>
                          </a:solidFill>
                        </a:rPr>
                        <a:t>Abdominal pain</a:t>
                      </a:r>
                    </a:p>
                  </a:txBody>
                  <a:tcPr marL="144000" marT="36000" marB="36000" anchor="ctr"/>
                </a:tc>
                <a:tc>
                  <a:txBody>
                    <a:bodyPr/>
                    <a:lstStyle/>
                    <a:p>
                      <a:pPr algn="ctr"/>
                      <a:r>
                        <a:rPr lang="en-US" sz="1400" b="0">
                          <a:solidFill>
                            <a:schemeClr val="tx1"/>
                          </a:solidFill>
                        </a:rPr>
                        <a:t>16.3</a:t>
                      </a:r>
                    </a:p>
                  </a:txBody>
                  <a:tcPr marT="36000" marB="36000" anchor="ctr"/>
                </a:tc>
                <a:tc>
                  <a:txBody>
                    <a:bodyPr/>
                    <a:lstStyle/>
                    <a:p>
                      <a:pPr algn="ctr"/>
                      <a:r>
                        <a:rPr lang="en-US" sz="1400" b="0">
                          <a:solidFill>
                            <a:schemeClr val="tx1"/>
                          </a:solidFill>
                        </a:rPr>
                        <a:t>0.9</a:t>
                      </a:r>
                    </a:p>
                  </a:txBody>
                  <a:tcPr marT="36000" marB="36000" anchor="ctr"/>
                </a:tc>
                <a:tc>
                  <a:txBody>
                    <a:bodyPr/>
                    <a:lstStyle/>
                    <a:p>
                      <a:pPr algn="ctr"/>
                      <a:r>
                        <a:rPr lang="en-US" sz="1400" b="0">
                          <a:solidFill>
                            <a:schemeClr val="tx1"/>
                          </a:solidFill>
                        </a:rPr>
                        <a:t>13.1</a:t>
                      </a:r>
                    </a:p>
                  </a:txBody>
                  <a:tcPr marT="36000" marB="36000" anchor="ctr"/>
                </a:tc>
                <a:tc>
                  <a:txBody>
                    <a:bodyPr/>
                    <a:lstStyle/>
                    <a:p>
                      <a:pPr algn="ctr"/>
                      <a:r>
                        <a:rPr lang="en-US" sz="1400" b="0">
                          <a:solidFill>
                            <a:schemeClr val="tx1"/>
                          </a:solidFill>
                        </a:rPr>
                        <a:t>1.0</a:t>
                      </a:r>
                    </a:p>
                  </a:txBody>
                  <a:tcPr marT="36000" marB="36000" anchor="ctr"/>
                </a:tc>
                <a:extLst>
                  <a:ext uri="{0D108BD9-81ED-4DB2-BD59-A6C34878D82A}">
                    <a16:rowId xmlns:a16="http://schemas.microsoft.com/office/drawing/2014/main" val="1414631232"/>
                  </a:ext>
                </a:extLst>
              </a:tr>
              <a:tr h="292841">
                <a:tc>
                  <a:txBody>
                    <a:bodyPr/>
                    <a:lstStyle/>
                    <a:p>
                      <a:r>
                        <a:rPr lang="en-US" sz="1400" b="1">
                          <a:solidFill>
                            <a:schemeClr val="tx1"/>
                          </a:solidFill>
                        </a:rPr>
                        <a:t>Constipation</a:t>
                      </a:r>
                    </a:p>
                  </a:txBody>
                  <a:tcPr marL="144000" marT="36000" marB="36000" anchor="ctr"/>
                </a:tc>
                <a:tc>
                  <a:txBody>
                    <a:bodyPr/>
                    <a:lstStyle/>
                    <a:p>
                      <a:pPr algn="ctr"/>
                      <a:r>
                        <a:rPr lang="en-US" sz="1400" b="0">
                          <a:solidFill>
                            <a:schemeClr val="tx1"/>
                          </a:solidFill>
                        </a:rPr>
                        <a:t>16.3</a:t>
                      </a:r>
                    </a:p>
                  </a:txBody>
                  <a:tcPr marT="36000" marB="36000" anchor="ctr"/>
                </a:tc>
                <a:tc>
                  <a:txBody>
                    <a:bodyPr/>
                    <a:lstStyle/>
                    <a:p>
                      <a:pPr algn="ctr"/>
                      <a:r>
                        <a:rPr lang="en-US" sz="1400" b="0">
                          <a:solidFill>
                            <a:schemeClr val="tx1"/>
                          </a:solidFill>
                        </a:rPr>
                        <a:t>0</a:t>
                      </a:r>
                    </a:p>
                  </a:txBody>
                  <a:tcPr marT="36000" marB="36000" anchor="ctr"/>
                </a:tc>
                <a:tc>
                  <a:txBody>
                    <a:bodyPr/>
                    <a:lstStyle/>
                    <a:p>
                      <a:pPr algn="ctr"/>
                      <a:r>
                        <a:rPr lang="en-US" sz="1400" b="0">
                          <a:solidFill>
                            <a:schemeClr val="tx1"/>
                          </a:solidFill>
                        </a:rPr>
                        <a:t>13.6</a:t>
                      </a:r>
                    </a:p>
                  </a:txBody>
                  <a:tcPr marT="36000" marB="36000" anchor="ctr"/>
                </a:tc>
                <a:tc>
                  <a:txBody>
                    <a:bodyPr/>
                    <a:lstStyle/>
                    <a:p>
                      <a:pPr algn="ctr"/>
                      <a:r>
                        <a:rPr lang="en-US" sz="1400" b="0">
                          <a:solidFill>
                            <a:schemeClr val="tx1"/>
                          </a:solidFill>
                        </a:rPr>
                        <a:t>0.3</a:t>
                      </a:r>
                    </a:p>
                  </a:txBody>
                  <a:tcPr marT="36000" marB="36000" anchor="ctr"/>
                </a:tc>
                <a:extLst>
                  <a:ext uri="{0D108BD9-81ED-4DB2-BD59-A6C34878D82A}">
                    <a16:rowId xmlns:a16="http://schemas.microsoft.com/office/drawing/2014/main" val="2227767080"/>
                  </a:ext>
                </a:extLst>
              </a:tr>
            </a:tbl>
          </a:graphicData>
        </a:graphic>
      </p:graphicFrame>
      <p:sp>
        <p:nvSpPr>
          <p:cNvPr id="6" name="Titel 5">
            <a:extLst>
              <a:ext uri="{FF2B5EF4-FFF2-40B4-BE49-F238E27FC236}">
                <a16:creationId xmlns:a16="http://schemas.microsoft.com/office/drawing/2014/main" id="{DA4DC976-214C-2B6A-8647-3D53C1A52D27}"/>
              </a:ext>
            </a:extLst>
          </p:cNvPr>
          <p:cNvSpPr>
            <a:spLocks noGrp="1"/>
          </p:cNvSpPr>
          <p:nvPr>
            <p:ph type="title"/>
          </p:nvPr>
        </p:nvSpPr>
        <p:spPr/>
        <p:txBody>
          <a:bodyPr/>
          <a:lstStyle/>
          <a:p>
            <a:r>
              <a:rPr lang="en-GB"/>
              <a:t>Treatment-emergent adverse events</a:t>
            </a:r>
          </a:p>
        </p:txBody>
      </p:sp>
    </p:spTree>
    <p:extLst>
      <p:ext uri="{BB962C8B-B14F-4D97-AF65-F5344CB8AC3E}">
        <p14:creationId xmlns:p14="http://schemas.microsoft.com/office/powerpoint/2010/main" val="155990084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2ACCA3-7E2F-1791-50F1-A35EE5FE7C09}"/>
              </a:ext>
            </a:extLst>
          </p:cNvPr>
          <p:cNvSpPr>
            <a:spLocks noGrp="1"/>
          </p:cNvSpPr>
          <p:nvPr>
            <p:ph type="title"/>
          </p:nvPr>
        </p:nvSpPr>
        <p:spPr/>
        <p:txBody>
          <a:bodyPr/>
          <a:lstStyle/>
          <a:p>
            <a:r>
              <a:rPr lang="en-US"/>
              <a:t>Adverse events of special </a:t>
            </a:r>
            <a:r>
              <a:rPr lang="en-US" err="1"/>
              <a:t>interest</a:t>
            </a:r>
            <a:r>
              <a:rPr lang="en-US" baseline="30000" err="1"/>
              <a:t>a</a:t>
            </a:r>
            <a:endParaRPr lang="en-US" baseline="30000"/>
          </a:p>
        </p:txBody>
      </p:sp>
      <p:sp>
        <p:nvSpPr>
          <p:cNvPr id="2" name="Footer Placeholder 1">
            <a:extLst>
              <a:ext uri="{FF2B5EF4-FFF2-40B4-BE49-F238E27FC236}">
                <a16:creationId xmlns:a16="http://schemas.microsoft.com/office/drawing/2014/main" id="{3BC88E48-AF3E-72FA-9770-E95DE7E1C1E2}"/>
              </a:ext>
            </a:extLst>
          </p:cNvPr>
          <p:cNvSpPr>
            <a:spLocks noGrp="1"/>
          </p:cNvSpPr>
          <p:nvPr>
            <p:ph type="ftr" sz="quarter" idx="10"/>
          </p:nvPr>
        </p:nvSpPr>
        <p:spPr>
          <a:xfrm>
            <a:off x="407989" y="6016805"/>
            <a:ext cx="8532812" cy="652283"/>
          </a:xfrm>
        </p:spPr>
        <p:txBody>
          <a:bodyPr/>
          <a:lstStyle/>
          <a:p>
            <a:r>
              <a:rPr lang="en-GB"/>
              <a:t>Data </a:t>
            </a:r>
            <a:r>
              <a:rPr lang="en-GB" err="1"/>
              <a:t>cutoff</a:t>
            </a:r>
            <a:r>
              <a:rPr lang="en-GB"/>
              <a:t> date of 29 July 2022.</a:t>
            </a:r>
            <a:endParaRPr lang="en-GB" baseline="30000"/>
          </a:p>
          <a:p>
            <a:r>
              <a:rPr lang="en-GB" baseline="30000"/>
              <a:t>a </a:t>
            </a:r>
            <a:r>
              <a:rPr lang="en-GB"/>
              <a:t>AEs of special interest are those that were previously associated with </a:t>
            </a:r>
            <a:r>
              <a:rPr lang="en-GB" err="1"/>
              <a:t>cBTKi</a:t>
            </a:r>
            <a:r>
              <a:rPr lang="en-GB"/>
              <a:t>. </a:t>
            </a:r>
            <a:r>
              <a:rPr lang="en-GB" baseline="30000"/>
              <a:t>b </a:t>
            </a:r>
            <a:r>
              <a:rPr lang="en-GB"/>
              <a:t>Aggregate of contusion, petechiae, ecchymosis, and increased tendency to bruise. </a:t>
            </a:r>
            <a:br>
              <a:rPr lang="en-GB"/>
            </a:br>
            <a:r>
              <a:rPr lang="en-GB" baseline="30000"/>
              <a:t>c </a:t>
            </a:r>
            <a:r>
              <a:rPr lang="en-GB"/>
              <a:t>Aggregate of all preferred terms including rash. </a:t>
            </a:r>
            <a:r>
              <a:rPr lang="en-GB" baseline="30000"/>
              <a:t>d </a:t>
            </a:r>
            <a:r>
              <a:rPr lang="en-GB"/>
              <a:t>Aggregate of all preferred terms including hematoma or </a:t>
            </a:r>
            <a:r>
              <a:rPr lang="en-GB" err="1"/>
              <a:t>hemorrhage</a:t>
            </a:r>
            <a:r>
              <a:rPr lang="en-GB"/>
              <a:t>. </a:t>
            </a:r>
            <a:r>
              <a:rPr lang="en-GB" baseline="30000"/>
              <a:t>e </a:t>
            </a:r>
            <a:r>
              <a:rPr lang="en-GB"/>
              <a:t>Aggregate of atrial fibrillation and atrial flutter.</a:t>
            </a:r>
          </a:p>
          <a:p>
            <a:r>
              <a:rPr lang="en-GB" b="1"/>
              <a:t>AE</a:t>
            </a:r>
            <a:r>
              <a:rPr lang="en-GB"/>
              <a:t>, adverse event; </a:t>
            </a:r>
            <a:r>
              <a:rPr lang="en-GB" b="1" err="1"/>
              <a:t>cBTKi</a:t>
            </a:r>
            <a:r>
              <a:rPr lang="en-GB"/>
              <a:t>; covalent Bruton’s tyrosine kinase inhibitor; </a:t>
            </a:r>
            <a:r>
              <a:rPr lang="en-GB" b="1"/>
              <a:t>TEAE</a:t>
            </a:r>
            <a:r>
              <a:rPr lang="en-GB"/>
              <a:t>, treatment-emergent AE.</a:t>
            </a:r>
            <a:endParaRPr lang="en-GB" b="1"/>
          </a:p>
          <a:p>
            <a:r>
              <a:rPr lang="en-GB" b="1"/>
              <a:t>Coombs CC, et al. Abstract 64 presented at ASCO 2023. </a:t>
            </a:r>
            <a:r>
              <a:rPr lang="en-GB" b="1" err="1"/>
              <a:t>Jurczak</a:t>
            </a:r>
            <a:r>
              <a:rPr lang="en-GB" b="1"/>
              <a:t> W, et al. Abstract P618 presented at EHA2023. </a:t>
            </a:r>
          </a:p>
        </p:txBody>
      </p:sp>
      <p:sp>
        <p:nvSpPr>
          <p:cNvPr id="8" name="Rechteck 7">
            <a:extLst>
              <a:ext uri="{FF2B5EF4-FFF2-40B4-BE49-F238E27FC236}">
                <a16:creationId xmlns:a16="http://schemas.microsoft.com/office/drawing/2014/main" id="{316AF66C-3867-2EE3-E39E-6DFBE02F11FE}"/>
              </a:ext>
            </a:extLst>
          </p:cNvPr>
          <p:cNvSpPr/>
          <p:nvPr/>
        </p:nvSpPr>
        <p:spPr>
          <a:xfrm>
            <a:off x="4438619" y="1504319"/>
            <a:ext cx="2717846" cy="4623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b="1">
                <a:solidFill>
                  <a:schemeClr val="tx1"/>
                </a:solidFill>
              </a:rPr>
              <a:t>Long-term </a:t>
            </a:r>
            <a:r>
              <a:rPr lang="de-DE" sz="1400" b="1" err="1">
                <a:solidFill>
                  <a:schemeClr val="tx1"/>
                </a:solidFill>
              </a:rPr>
              <a:t>patients</a:t>
            </a:r>
            <a:r>
              <a:rPr lang="de-DE" sz="1400" b="1">
                <a:solidFill>
                  <a:schemeClr val="tx1"/>
                </a:solidFill>
              </a:rPr>
              <a:t> (</a:t>
            </a:r>
            <a:r>
              <a:rPr lang="de-DE" sz="1400" b="1" err="1">
                <a:solidFill>
                  <a:schemeClr val="tx1"/>
                </a:solidFill>
              </a:rPr>
              <a:t>n</a:t>
            </a:r>
            <a:r>
              <a:rPr lang="de-DE" sz="1400" b="1">
                <a:solidFill>
                  <a:schemeClr val="tx1"/>
                </a:solidFill>
              </a:rPr>
              <a:t>=326)</a:t>
            </a:r>
          </a:p>
        </p:txBody>
      </p:sp>
      <p:sp>
        <p:nvSpPr>
          <p:cNvPr id="12" name="Rechteck 11">
            <a:extLst>
              <a:ext uri="{FF2B5EF4-FFF2-40B4-BE49-F238E27FC236}">
                <a16:creationId xmlns:a16="http://schemas.microsoft.com/office/drawing/2014/main" id="{2DC2FAFC-66BF-317F-D755-7595494D5DF8}"/>
              </a:ext>
            </a:extLst>
          </p:cNvPr>
          <p:cNvSpPr/>
          <p:nvPr/>
        </p:nvSpPr>
        <p:spPr>
          <a:xfrm>
            <a:off x="282108" y="3591625"/>
            <a:ext cx="2220480" cy="3077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400" err="1">
                <a:solidFill>
                  <a:schemeClr val="tx1"/>
                </a:solidFill>
              </a:rPr>
              <a:t>Hemorrhage</a:t>
            </a:r>
            <a:r>
              <a:rPr lang="de-DE" sz="1400">
                <a:solidFill>
                  <a:schemeClr val="tx1"/>
                </a:solidFill>
              </a:rPr>
              <a:t>/</a:t>
            </a:r>
            <a:r>
              <a:rPr lang="de-DE" sz="1400" err="1">
                <a:solidFill>
                  <a:schemeClr val="tx1"/>
                </a:solidFill>
              </a:rPr>
              <a:t>Hematoma</a:t>
            </a:r>
            <a:r>
              <a:rPr lang="de-DE" sz="1400" baseline="30000" err="1">
                <a:solidFill>
                  <a:schemeClr val="tx1"/>
                </a:solidFill>
              </a:rPr>
              <a:t>d</a:t>
            </a:r>
            <a:r>
              <a:rPr lang="de-DE" sz="1400">
                <a:solidFill>
                  <a:schemeClr val="tx1"/>
                </a:solidFill>
              </a:rPr>
              <a:t> </a:t>
            </a:r>
          </a:p>
        </p:txBody>
      </p:sp>
      <p:sp>
        <p:nvSpPr>
          <p:cNvPr id="16" name="Rechteck 15">
            <a:extLst>
              <a:ext uri="{FF2B5EF4-FFF2-40B4-BE49-F238E27FC236}">
                <a16:creationId xmlns:a16="http://schemas.microsoft.com/office/drawing/2014/main" id="{C2D6F65D-B419-F891-E118-42F64C282DCF}"/>
              </a:ext>
            </a:extLst>
          </p:cNvPr>
          <p:cNvSpPr/>
          <p:nvPr/>
        </p:nvSpPr>
        <p:spPr>
          <a:xfrm>
            <a:off x="3866106" y="5500087"/>
            <a:ext cx="1199367" cy="3077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de-DE" sz="1400" b="1" err="1">
                <a:solidFill>
                  <a:schemeClr val="tx1"/>
                </a:solidFill>
              </a:rPr>
              <a:t>Percentage</a:t>
            </a:r>
            <a:r>
              <a:rPr lang="de-DE" sz="1400" b="1">
                <a:solidFill>
                  <a:schemeClr val="tx1"/>
                </a:solidFill>
              </a:rPr>
              <a:t> </a:t>
            </a:r>
          </a:p>
        </p:txBody>
      </p:sp>
      <p:cxnSp>
        <p:nvCxnSpPr>
          <p:cNvPr id="18" name="Gerader Verbinder 17">
            <a:extLst>
              <a:ext uri="{FF2B5EF4-FFF2-40B4-BE49-F238E27FC236}">
                <a16:creationId xmlns:a16="http://schemas.microsoft.com/office/drawing/2014/main" id="{E634B092-DCA3-A127-FF16-0EB475BCE47F}"/>
              </a:ext>
            </a:extLst>
          </p:cNvPr>
          <p:cNvCxnSpPr>
            <a:cxnSpLocks/>
          </p:cNvCxnSpPr>
          <p:nvPr/>
        </p:nvCxnSpPr>
        <p:spPr>
          <a:xfrm>
            <a:off x="1032670" y="5061614"/>
            <a:ext cx="68662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E0EF4C19-AF17-4DAF-FDD3-4D3C98693B27}"/>
              </a:ext>
            </a:extLst>
          </p:cNvPr>
          <p:cNvCxnSpPr>
            <a:cxnSpLocks/>
          </p:cNvCxnSpPr>
          <p:nvPr/>
        </p:nvCxnSpPr>
        <p:spPr>
          <a:xfrm>
            <a:off x="4456917" y="1663142"/>
            <a:ext cx="0" cy="342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hteck 27">
            <a:extLst>
              <a:ext uri="{FF2B5EF4-FFF2-40B4-BE49-F238E27FC236}">
                <a16:creationId xmlns:a16="http://schemas.microsoft.com/office/drawing/2014/main" id="{15AD2A12-082D-A1D6-E23A-4CE31B3C94EB}"/>
              </a:ext>
            </a:extLst>
          </p:cNvPr>
          <p:cNvSpPr/>
          <p:nvPr/>
        </p:nvSpPr>
        <p:spPr>
          <a:xfrm>
            <a:off x="2811368" y="2234055"/>
            <a:ext cx="3730795" cy="1430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1B141623-7904-BDDB-3F67-550F03426F90}"/>
              </a:ext>
            </a:extLst>
          </p:cNvPr>
          <p:cNvSpPr/>
          <p:nvPr/>
        </p:nvSpPr>
        <p:spPr>
          <a:xfrm>
            <a:off x="3775367" y="3735834"/>
            <a:ext cx="1650108" cy="1430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6353C258-E431-D358-9770-FF63CB5BBF7F}"/>
              </a:ext>
            </a:extLst>
          </p:cNvPr>
          <p:cNvSpPr/>
          <p:nvPr/>
        </p:nvSpPr>
        <p:spPr>
          <a:xfrm>
            <a:off x="3961782" y="4236425"/>
            <a:ext cx="1339418" cy="1430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EB6BD4CF-7087-3291-1028-154B1498C185}"/>
              </a:ext>
            </a:extLst>
          </p:cNvPr>
          <p:cNvSpPr/>
          <p:nvPr/>
        </p:nvSpPr>
        <p:spPr>
          <a:xfrm>
            <a:off x="4310445" y="4737020"/>
            <a:ext cx="258909" cy="1430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5E263879-D7C8-ACA3-8A26-D8B9CFAF416E}"/>
              </a:ext>
            </a:extLst>
          </p:cNvPr>
          <p:cNvSpPr/>
          <p:nvPr/>
        </p:nvSpPr>
        <p:spPr>
          <a:xfrm>
            <a:off x="4232790" y="4737017"/>
            <a:ext cx="77654" cy="143021"/>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0AAEA969-7491-5CB5-BA5F-E197A0EF2160}"/>
              </a:ext>
            </a:extLst>
          </p:cNvPr>
          <p:cNvSpPr/>
          <p:nvPr/>
        </p:nvSpPr>
        <p:spPr>
          <a:xfrm>
            <a:off x="4569354" y="4737017"/>
            <a:ext cx="67314" cy="143021"/>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851714E9-1F2E-3ED0-A698-112B04F4CF0A}"/>
              </a:ext>
            </a:extLst>
          </p:cNvPr>
          <p:cNvSpPr/>
          <p:nvPr/>
        </p:nvSpPr>
        <p:spPr>
          <a:xfrm>
            <a:off x="3795218" y="4236424"/>
            <a:ext cx="166564" cy="143021"/>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EC230B4C-38D2-B201-98E0-A641CC8E61D2}"/>
              </a:ext>
            </a:extLst>
          </p:cNvPr>
          <p:cNvSpPr/>
          <p:nvPr/>
        </p:nvSpPr>
        <p:spPr>
          <a:xfrm>
            <a:off x="5301198" y="4236424"/>
            <a:ext cx="231291" cy="143021"/>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5C018717-2083-AC26-7F0B-20BB2A248658}"/>
              </a:ext>
            </a:extLst>
          </p:cNvPr>
          <p:cNvSpPr/>
          <p:nvPr/>
        </p:nvSpPr>
        <p:spPr>
          <a:xfrm>
            <a:off x="3647640" y="3733133"/>
            <a:ext cx="127726" cy="143021"/>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14C5A4B5-06AE-A71D-4E80-A4683FA6037E}"/>
              </a:ext>
            </a:extLst>
          </p:cNvPr>
          <p:cNvSpPr/>
          <p:nvPr/>
        </p:nvSpPr>
        <p:spPr>
          <a:xfrm>
            <a:off x="5423752" y="3733133"/>
            <a:ext cx="146706" cy="143021"/>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30E175DB-D3F1-E18A-736E-3C940879BC7A}"/>
              </a:ext>
            </a:extLst>
          </p:cNvPr>
          <p:cNvSpPr/>
          <p:nvPr/>
        </p:nvSpPr>
        <p:spPr>
          <a:xfrm>
            <a:off x="3561683" y="3235243"/>
            <a:ext cx="49709" cy="143021"/>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FDF82CCC-C3A2-1E18-5A29-1578271C32BB}"/>
              </a:ext>
            </a:extLst>
          </p:cNvPr>
          <p:cNvSpPr/>
          <p:nvPr/>
        </p:nvSpPr>
        <p:spPr>
          <a:xfrm>
            <a:off x="5737034" y="3235243"/>
            <a:ext cx="49709" cy="143021"/>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D7AE195E-DF39-BCDB-B2E3-029F34D5D3EC}"/>
              </a:ext>
            </a:extLst>
          </p:cNvPr>
          <p:cNvSpPr/>
          <p:nvPr/>
        </p:nvSpPr>
        <p:spPr>
          <a:xfrm>
            <a:off x="3598447" y="3235243"/>
            <a:ext cx="2158431" cy="1430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7F5FF443-3660-4BDB-8517-1A4F37F8662A}"/>
              </a:ext>
            </a:extLst>
          </p:cNvPr>
          <p:cNvSpPr/>
          <p:nvPr/>
        </p:nvSpPr>
        <p:spPr>
          <a:xfrm>
            <a:off x="3447595" y="2734650"/>
            <a:ext cx="49709" cy="143021"/>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39FCEC5A-337E-D59F-9ECB-4FC475A3DD81}"/>
              </a:ext>
            </a:extLst>
          </p:cNvPr>
          <p:cNvSpPr/>
          <p:nvPr/>
        </p:nvSpPr>
        <p:spPr>
          <a:xfrm>
            <a:off x="5840594" y="2734650"/>
            <a:ext cx="49709" cy="143021"/>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F1765FA7-20A1-2B04-A6AB-81D8F0831B61}"/>
              </a:ext>
            </a:extLst>
          </p:cNvPr>
          <p:cNvSpPr/>
          <p:nvPr/>
        </p:nvSpPr>
        <p:spPr>
          <a:xfrm>
            <a:off x="3487118" y="2734651"/>
            <a:ext cx="2363831" cy="1430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D1177256-63FC-1B3E-31A3-1EC8A2CF5F6A}"/>
              </a:ext>
            </a:extLst>
          </p:cNvPr>
          <p:cNvGrpSpPr/>
          <p:nvPr/>
        </p:nvGrpSpPr>
        <p:grpSpPr>
          <a:xfrm>
            <a:off x="1088495" y="5061614"/>
            <a:ext cx="6736844" cy="72299"/>
            <a:chOff x="1115995" y="5061614"/>
            <a:chExt cx="6736844" cy="72299"/>
          </a:xfrm>
        </p:grpSpPr>
        <p:cxnSp>
          <p:nvCxnSpPr>
            <p:cNvPr id="45" name="Gerader Verbinder 44">
              <a:extLst>
                <a:ext uri="{FF2B5EF4-FFF2-40B4-BE49-F238E27FC236}">
                  <a16:creationId xmlns:a16="http://schemas.microsoft.com/office/drawing/2014/main" id="{D88F3CEC-794E-6177-E52E-32E111C64BB7}"/>
                </a:ext>
              </a:extLst>
            </p:cNvPr>
            <p:cNvCxnSpPr>
              <a:cxnSpLocks/>
            </p:cNvCxnSpPr>
            <p:nvPr/>
          </p:nvCxnSpPr>
          <p:spPr>
            <a:xfrm flipV="1">
              <a:off x="5831783" y="5061614"/>
              <a:ext cx="0" cy="722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91EE0B69-DC14-2BC4-E084-752284A69DC8}"/>
                </a:ext>
              </a:extLst>
            </p:cNvPr>
            <p:cNvCxnSpPr>
              <a:cxnSpLocks/>
            </p:cNvCxnSpPr>
            <p:nvPr/>
          </p:nvCxnSpPr>
          <p:spPr>
            <a:xfrm flipV="1">
              <a:off x="6505467" y="5061614"/>
              <a:ext cx="0" cy="722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3ECA298C-4D02-8D7A-BE0F-4D47A07FF152}"/>
                </a:ext>
              </a:extLst>
            </p:cNvPr>
            <p:cNvCxnSpPr>
              <a:cxnSpLocks/>
            </p:cNvCxnSpPr>
            <p:nvPr/>
          </p:nvCxnSpPr>
          <p:spPr>
            <a:xfrm flipV="1">
              <a:off x="7179151" y="5061614"/>
              <a:ext cx="0" cy="722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BB2CD160-8C31-026D-E32E-4324647CBF9B}"/>
                </a:ext>
              </a:extLst>
            </p:cNvPr>
            <p:cNvCxnSpPr>
              <a:cxnSpLocks/>
            </p:cNvCxnSpPr>
            <p:nvPr/>
          </p:nvCxnSpPr>
          <p:spPr>
            <a:xfrm flipV="1">
              <a:off x="7852839" y="5061614"/>
              <a:ext cx="0" cy="722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CAA15356-5BA8-9888-0A5B-C46FCF78A816}"/>
                </a:ext>
              </a:extLst>
            </p:cNvPr>
            <p:cNvCxnSpPr>
              <a:cxnSpLocks/>
            </p:cNvCxnSpPr>
            <p:nvPr/>
          </p:nvCxnSpPr>
          <p:spPr>
            <a:xfrm flipV="1">
              <a:off x="5158099" y="5061614"/>
              <a:ext cx="0" cy="722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23D21CB6-26AD-0276-4DAA-DEE501394EB5}"/>
                </a:ext>
              </a:extLst>
            </p:cNvPr>
            <p:cNvCxnSpPr>
              <a:cxnSpLocks/>
            </p:cNvCxnSpPr>
            <p:nvPr/>
          </p:nvCxnSpPr>
          <p:spPr>
            <a:xfrm flipV="1">
              <a:off x="4484415" y="5061614"/>
              <a:ext cx="0" cy="722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55E8C86B-5C40-A939-2B82-9E2827B8FC6E}"/>
                </a:ext>
              </a:extLst>
            </p:cNvPr>
            <p:cNvCxnSpPr>
              <a:cxnSpLocks/>
            </p:cNvCxnSpPr>
            <p:nvPr/>
          </p:nvCxnSpPr>
          <p:spPr>
            <a:xfrm flipV="1">
              <a:off x="3810731" y="5061614"/>
              <a:ext cx="0" cy="722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8A57291E-0366-BFE3-AD25-3802A677E23E}"/>
                </a:ext>
              </a:extLst>
            </p:cNvPr>
            <p:cNvCxnSpPr>
              <a:cxnSpLocks/>
            </p:cNvCxnSpPr>
            <p:nvPr/>
          </p:nvCxnSpPr>
          <p:spPr>
            <a:xfrm flipV="1">
              <a:off x="3137047" y="5061614"/>
              <a:ext cx="0" cy="722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93B6FF5E-7C23-DB63-10F9-429FAFCC0E7A}"/>
                </a:ext>
              </a:extLst>
            </p:cNvPr>
            <p:cNvCxnSpPr>
              <a:cxnSpLocks/>
            </p:cNvCxnSpPr>
            <p:nvPr/>
          </p:nvCxnSpPr>
          <p:spPr>
            <a:xfrm flipV="1">
              <a:off x="2463363" y="5061614"/>
              <a:ext cx="0" cy="722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F84E7DDD-D7C5-4DA8-AD8D-EB865E75FA89}"/>
                </a:ext>
              </a:extLst>
            </p:cNvPr>
            <p:cNvCxnSpPr>
              <a:cxnSpLocks/>
            </p:cNvCxnSpPr>
            <p:nvPr/>
          </p:nvCxnSpPr>
          <p:spPr>
            <a:xfrm flipV="1">
              <a:off x="1789679" y="5061614"/>
              <a:ext cx="0" cy="722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6F3AC8D1-D176-A4A9-4F17-3276DB639B37}"/>
                </a:ext>
              </a:extLst>
            </p:cNvPr>
            <p:cNvCxnSpPr>
              <a:cxnSpLocks/>
            </p:cNvCxnSpPr>
            <p:nvPr/>
          </p:nvCxnSpPr>
          <p:spPr>
            <a:xfrm flipV="1">
              <a:off x="1115995" y="5061614"/>
              <a:ext cx="0" cy="722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 name="Rechteck 66">
            <a:extLst>
              <a:ext uri="{FF2B5EF4-FFF2-40B4-BE49-F238E27FC236}">
                <a16:creationId xmlns:a16="http://schemas.microsoft.com/office/drawing/2014/main" id="{883DB769-77A6-0EBF-C023-BF3941CC4D7C}"/>
              </a:ext>
            </a:extLst>
          </p:cNvPr>
          <p:cNvSpPr/>
          <p:nvPr/>
        </p:nvSpPr>
        <p:spPr>
          <a:xfrm>
            <a:off x="917496" y="5019973"/>
            <a:ext cx="385799" cy="4623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50 </a:t>
            </a:r>
          </a:p>
        </p:txBody>
      </p:sp>
      <p:sp>
        <p:nvSpPr>
          <p:cNvPr id="68" name="Rechteck 67">
            <a:extLst>
              <a:ext uri="{FF2B5EF4-FFF2-40B4-BE49-F238E27FC236}">
                <a16:creationId xmlns:a16="http://schemas.microsoft.com/office/drawing/2014/main" id="{C7B91C5F-3429-405D-4C6E-46E312A099F0}"/>
              </a:ext>
            </a:extLst>
          </p:cNvPr>
          <p:cNvSpPr/>
          <p:nvPr/>
        </p:nvSpPr>
        <p:spPr>
          <a:xfrm>
            <a:off x="1581005" y="5034214"/>
            <a:ext cx="385799" cy="4623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40 </a:t>
            </a:r>
          </a:p>
        </p:txBody>
      </p:sp>
      <p:sp>
        <p:nvSpPr>
          <p:cNvPr id="69" name="Rechteck 68">
            <a:extLst>
              <a:ext uri="{FF2B5EF4-FFF2-40B4-BE49-F238E27FC236}">
                <a16:creationId xmlns:a16="http://schemas.microsoft.com/office/drawing/2014/main" id="{EBD57918-C81E-AE68-D927-95700AC3EEFC}"/>
              </a:ext>
            </a:extLst>
          </p:cNvPr>
          <p:cNvSpPr/>
          <p:nvPr/>
        </p:nvSpPr>
        <p:spPr>
          <a:xfrm>
            <a:off x="2244514" y="5038554"/>
            <a:ext cx="385800" cy="4623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30 </a:t>
            </a:r>
          </a:p>
        </p:txBody>
      </p:sp>
      <p:sp>
        <p:nvSpPr>
          <p:cNvPr id="70" name="Rechteck 69">
            <a:extLst>
              <a:ext uri="{FF2B5EF4-FFF2-40B4-BE49-F238E27FC236}">
                <a16:creationId xmlns:a16="http://schemas.microsoft.com/office/drawing/2014/main" id="{A3A6D912-8CBE-4DCE-D783-E9D56E6F90C7}"/>
              </a:ext>
            </a:extLst>
          </p:cNvPr>
          <p:cNvSpPr/>
          <p:nvPr/>
        </p:nvSpPr>
        <p:spPr>
          <a:xfrm>
            <a:off x="2908024" y="5022265"/>
            <a:ext cx="390680" cy="4623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20 </a:t>
            </a:r>
          </a:p>
        </p:txBody>
      </p:sp>
      <p:sp>
        <p:nvSpPr>
          <p:cNvPr id="71" name="Rechteck 70">
            <a:extLst>
              <a:ext uri="{FF2B5EF4-FFF2-40B4-BE49-F238E27FC236}">
                <a16:creationId xmlns:a16="http://schemas.microsoft.com/office/drawing/2014/main" id="{14268AC7-45C5-84ED-0EEA-F230F3DF6D73}"/>
              </a:ext>
            </a:extLst>
          </p:cNvPr>
          <p:cNvSpPr/>
          <p:nvPr/>
        </p:nvSpPr>
        <p:spPr>
          <a:xfrm>
            <a:off x="3576413" y="5040724"/>
            <a:ext cx="390680" cy="4623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10 </a:t>
            </a:r>
          </a:p>
        </p:txBody>
      </p:sp>
      <p:sp>
        <p:nvSpPr>
          <p:cNvPr id="72" name="Rechteck 71">
            <a:extLst>
              <a:ext uri="{FF2B5EF4-FFF2-40B4-BE49-F238E27FC236}">
                <a16:creationId xmlns:a16="http://schemas.microsoft.com/office/drawing/2014/main" id="{3F62C9A1-CF7E-9A5C-DC43-8D10180C8E4F}"/>
              </a:ext>
            </a:extLst>
          </p:cNvPr>
          <p:cNvSpPr/>
          <p:nvPr/>
        </p:nvSpPr>
        <p:spPr>
          <a:xfrm>
            <a:off x="4365117" y="5042893"/>
            <a:ext cx="201398" cy="4623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0 </a:t>
            </a:r>
          </a:p>
        </p:txBody>
      </p:sp>
      <p:sp>
        <p:nvSpPr>
          <p:cNvPr id="73" name="Rechteck 72">
            <a:extLst>
              <a:ext uri="{FF2B5EF4-FFF2-40B4-BE49-F238E27FC236}">
                <a16:creationId xmlns:a16="http://schemas.microsoft.com/office/drawing/2014/main" id="{E0548242-C889-DDFB-C504-509EA5A4D990}"/>
              </a:ext>
            </a:extLst>
          </p:cNvPr>
          <p:cNvSpPr/>
          <p:nvPr/>
        </p:nvSpPr>
        <p:spPr>
          <a:xfrm>
            <a:off x="4925190" y="5024557"/>
            <a:ext cx="392230" cy="4623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10 </a:t>
            </a:r>
          </a:p>
        </p:txBody>
      </p:sp>
      <p:sp>
        <p:nvSpPr>
          <p:cNvPr id="74" name="Rechteck 73">
            <a:extLst>
              <a:ext uri="{FF2B5EF4-FFF2-40B4-BE49-F238E27FC236}">
                <a16:creationId xmlns:a16="http://schemas.microsoft.com/office/drawing/2014/main" id="{35DDED10-90C6-B0CF-B6F4-16D4729C92D7}"/>
              </a:ext>
            </a:extLst>
          </p:cNvPr>
          <p:cNvSpPr/>
          <p:nvPr/>
        </p:nvSpPr>
        <p:spPr>
          <a:xfrm>
            <a:off x="5598669" y="5032044"/>
            <a:ext cx="393462" cy="4623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20 </a:t>
            </a:r>
          </a:p>
        </p:txBody>
      </p:sp>
      <p:sp>
        <p:nvSpPr>
          <p:cNvPr id="75" name="Rechteck 74">
            <a:extLst>
              <a:ext uri="{FF2B5EF4-FFF2-40B4-BE49-F238E27FC236}">
                <a16:creationId xmlns:a16="http://schemas.microsoft.com/office/drawing/2014/main" id="{5D612294-1E91-0398-D095-D06A10191D34}"/>
              </a:ext>
            </a:extLst>
          </p:cNvPr>
          <p:cNvSpPr/>
          <p:nvPr/>
        </p:nvSpPr>
        <p:spPr>
          <a:xfrm>
            <a:off x="6273380" y="5036384"/>
            <a:ext cx="393462" cy="4623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30 </a:t>
            </a:r>
          </a:p>
        </p:txBody>
      </p:sp>
      <p:sp>
        <p:nvSpPr>
          <p:cNvPr id="76" name="Rechteck 75">
            <a:extLst>
              <a:ext uri="{FF2B5EF4-FFF2-40B4-BE49-F238E27FC236}">
                <a16:creationId xmlns:a16="http://schemas.microsoft.com/office/drawing/2014/main" id="{2F9A9CDE-3989-2640-968D-9385A1BD059D}"/>
              </a:ext>
            </a:extLst>
          </p:cNvPr>
          <p:cNvSpPr/>
          <p:nvPr/>
        </p:nvSpPr>
        <p:spPr>
          <a:xfrm>
            <a:off x="6948091" y="5033511"/>
            <a:ext cx="387991" cy="4623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40 </a:t>
            </a:r>
          </a:p>
        </p:txBody>
      </p:sp>
      <p:sp>
        <p:nvSpPr>
          <p:cNvPr id="77" name="Rechteck 76">
            <a:extLst>
              <a:ext uri="{FF2B5EF4-FFF2-40B4-BE49-F238E27FC236}">
                <a16:creationId xmlns:a16="http://schemas.microsoft.com/office/drawing/2014/main" id="{09CF42AD-6407-3DBB-C90E-30F9D045891E}"/>
              </a:ext>
            </a:extLst>
          </p:cNvPr>
          <p:cNvSpPr/>
          <p:nvPr/>
        </p:nvSpPr>
        <p:spPr>
          <a:xfrm>
            <a:off x="7617331" y="5030659"/>
            <a:ext cx="407593" cy="4623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50 </a:t>
            </a:r>
          </a:p>
        </p:txBody>
      </p:sp>
      <p:sp>
        <p:nvSpPr>
          <p:cNvPr id="78" name="Rechteck 77">
            <a:extLst>
              <a:ext uri="{FF2B5EF4-FFF2-40B4-BE49-F238E27FC236}">
                <a16:creationId xmlns:a16="http://schemas.microsoft.com/office/drawing/2014/main" id="{55C88C77-1D0C-6AA4-361B-15EE0C228FD9}"/>
              </a:ext>
            </a:extLst>
          </p:cNvPr>
          <p:cNvSpPr/>
          <p:nvPr/>
        </p:nvSpPr>
        <p:spPr>
          <a:xfrm>
            <a:off x="6709928" y="4108792"/>
            <a:ext cx="1043876" cy="461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a:solidFill>
                  <a:schemeClr val="accent1"/>
                </a:solidFill>
              </a:rPr>
              <a:t>◼︎ </a:t>
            </a:r>
            <a:r>
              <a:rPr lang="de-DE" sz="1200">
                <a:solidFill>
                  <a:schemeClr val="tx1"/>
                </a:solidFill>
              </a:rPr>
              <a:t>Any grade</a:t>
            </a:r>
          </a:p>
          <a:p>
            <a:r>
              <a:rPr lang="de-DE" sz="1200">
                <a:solidFill>
                  <a:schemeClr val="accent2"/>
                </a:solidFill>
              </a:rPr>
              <a:t>◼︎ </a:t>
            </a:r>
            <a:r>
              <a:rPr lang="de-DE" sz="1200">
                <a:solidFill>
                  <a:schemeClr val="tx1"/>
                </a:solidFill>
              </a:rPr>
              <a:t>Grade ≥3 </a:t>
            </a:r>
          </a:p>
        </p:txBody>
      </p:sp>
      <p:sp>
        <p:nvSpPr>
          <p:cNvPr id="83" name="Rechteck 82">
            <a:extLst>
              <a:ext uri="{FF2B5EF4-FFF2-40B4-BE49-F238E27FC236}">
                <a16:creationId xmlns:a16="http://schemas.microsoft.com/office/drawing/2014/main" id="{511CA30F-A14B-6EE5-61AE-F0B9E889E928}"/>
              </a:ext>
            </a:extLst>
          </p:cNvPr>
          <p:cNvSpPr/>
          <p:nvPr/>
        </p:nvSpPr>
        <p:spPr>
          <a:xfrm>
            <a:off x="1840225" y="3108137"/>
            <a:ext cx="662362" cy="3077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400" err="1">
                <a:solidFill>
                  <a:schemeClr val="tx1"/>
                </a:solidFill>
              </a:rPr>
              <a:t>Rash</a:t>
            </a:r>
            <a:r>
              <a:rPr lang="de-DE" sz="1400" baseline="30000" err="1">
                <a:solidFill>
                  <a:schemeClr val="tx1"/>
                </a:solidFill>
              </a:rPr>
              <a:t>c</a:t>
            </a:r>
            <a:endParaRPr lang="de-DE" sz="1400">
              <a:solidFill>
                <a:schemeClr val="tx1"/>
              </a:solidFill>
            </a:endParaRPr>
          </a:p>
        </p:txBody>
      </p:sp>
      <p:sp>
        <p:nvSpPr>
          <p:cNvPr id="84" name="Rechteck 83">
            <a:extLst>
              <a:ext uri="{FF2B5EF4-FFF2-40B4-BE49-F238E27FC236}">
                <a16:creationId xmlns:a16="http://schemas.microsoft.com/office/drawing/2014/main" id="{38E737A3-02B6-C6AA-BB0D-3EBE07CFDED6}"/>
              </a:ext>
            </a:extLst>
          </p:cNvPr>
          <p:cNvSpPr/>
          <p:nvPr/>
        </p:nvSpPr>
        <p:spPr>
          <a:xfrm>
            <a:off x="1551686" y="2624649"/>
            <a:ext cx="950901" cy="3077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400" err="1">
                <a:solidFill>
                  <a:schemeClr val="tx1"/>
                </a:solidFill>
              </a:rPr>
              <a:t>Arthralgia</a:t>
            </a:r>
            <a:endParaRPr lang="de-DE" sz="1400">
              <a:solidFill>
                <a:schemeClr val="tx1"/>
              </a:solidFill>
            </a:endParaRPr>
          </a:p>
        </p:txBody>
      </p:sp>
      <p:sp>
        <p:nvSpPr>
          <p:cNvPr id="85" name="Rechteck 84">
            <a:extLst>
              <a:ext uri="{FF2B5EF4-FFF2-40B4-BE49-F238E27FC236}">
                <a16:creationId xmlns:a16="http://schemas.microsoft.com/office/drawing/2014/main" id="{3ED76EF0-A728-083A-693C-E76BBFA8BB7A}"/>
              </a:ext>
            </a:extLst>
          </p:cNvPr>
          <p:cNvSpPr/>
          <p:nvPr/>
        </p:nvSpPr>
        <p:spPr>
          <a:xfrm>
            <a:off x="1602982" y="2141161"/>
            <a:ext cx="899606" cy="3077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400" err="1">
                <a:solidFill>
                  <a:schemeClr val="tx1"/>
                </a:solidFill>
              </a:rPr>
              <a:t>Bruising</a:t>
            </a:r>
            <a:r>
              <a:rPr lang="de-DE" sz="1400" baseline="30000" err="1">
                <a:solidFill>
                  <a:schemeClr val="tx1"/>
                </a:solidFill>
              </a:rPr>
              <a:t>b</a:t>
            </a:r>
            <a:endParaRPr lang="de-DE" sz="1400">
              <a:solidFill>
                <a:schemeClr val="tx1"/>
              </a:solidFill>
            </a:endParaRPr>
          </a:p>
        </p:txBody>
      </p:sp>
      <p:sp>
        <p:nvSpPr>
          <p:cNvPr id="86" name="Rechteck 85">
            <a:extLst>
              <a:ext uri="{FF2B5EF4-FFF2-40B4-BE49-F238E27FC236}">
                <a16:creationId xmlns:a16="http://schemas.microsoft.com/office/drawing/2014/main" id="{9B8D545E-57B1-4BCE-C033-A4BEB506ACED}"/>
              </a:ext>
            </a:extLst>
          </p:cNvPr>
          <p:cNvSpPr/>
          <p:nvPr/>
        </p:nvSpPr>
        <p:spPr>
          <a:xfrm>
            <a:off x="1263145" y="4075112"/>
            <a:ext cx="1239443" cy="3077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400">
                <a:solidFill>
                  <a:schemeClr val="tx1"/>
                </a:solidFill>
              </a:rPr>
              <a:t>Hypertension</a:t>
            </a:r>
          </a:p>
        </p:txBody>
      </p:sp>
      <p:sp>
        <p:nvSpPr>
          <p:cNvPr id="87" name="Rechteck 86">
            <a:extLst>
              <a:ext uri="{FF2B5EF4-FFF2-40B4-BE49-F238E27FC236}">
                <a16:creationId xmlns:a16="http://schemas.microsoft.com/office/drawing/2014/main" id="{8BC2B67F-60C0-2A8F-C1B9-59C36B333B6D}"/>
              </a:ext>
            </a:extLst>
          </p:cNvPr>
          <p:cNvSpPr/>
          <p:nvPr/>
        </p:nvSpPr>
        <p:spPr>
          <a:xfrm>
            <a:off x="538587" y="4558599"/>
            <a:ext cx="1964000" cy="3077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400">
                <a:solidFill>
                  <a:schemeClr val="tx1"/>
                </a:solidFill>
              </a:rPr>
              <a:t>Atrial </a:t>
            </a:r>
            <a:r>
              <a:rPr lang="de-DE" sz="1400" err="1">
                <a:solidFill>
                  <a:schemeClr val="tx1"/>
                </a:solidFill>
              </a:rPr>
              <a:t>fibrillation</a:t>
            </a:r>
            <a:r>
              <a:rPr lang="de-DE" sz="1400">
                <a:solidFill>
                  <a:schemeClr val="tx1"/>
                </a:solidFill>
              </a:rPr>
              <a:t>/</a:t>
            </a:r>
            <a:r>
              <a:rPr lang="de-DE" sz="1400" err="1">
                <a:solidFill>
                  <a:schemeClr val="tx1"/>
                </a:solidFill>
              </a:rPr>
              <a:t>flutter</a:t>
            </a:r>
            <a:r>
              <a:rPr lang="de-DE" sz="1400" baseline="30000" err="1">
                <a:solidFill>
                  <a:schemeClr val="tx1"/>
                </a:solidFill>
              </a:rPr>
              <a:t>e</a:t>
            </a:r>
            <a:endParaRPr lang="de-DE" sz="1400">
              <a:solidFill>
                <a:schemeClr val="tx1"/>
              </a:solidFill>
            </a:endParaRPr>
          </a:p>
        </p:txBody>
      </p:sp>
      <p:sp>
        <p:nvSpPr>
          <p:cNvPr id="88" name="Rechteck 87">
            <a:extLst>
              <a:ext uri="{FF2B5EF4-FFF2-40B4-BE49-F238E27FC236}">
                <a16:creationId xmlns:a16="http://schemas.microsoft.com/office/drawing/2014/main" id="{8A07F7B6-4D21-EB2E-E404-96D82366BAF0}"/>
              </a:ext>
            </a:extLst>
          </p:cNvPr>
          <p:cNvSpPr/>
          <p:nvPr/>
        </p:nvSpPr>
        <p:spPr>
          <a:xfrm>
            <a:off x="2114146" y="1504319"/>
            <a:ext cx="2717846" cy="4623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b="1">
                <a:solidFill>
                  <a:schemeClr val="tx1"/>
                </a:solidFill>
              </a:rPr>
              <a:t>All </a:t>
            </a:r>
            <a:r>
              <a:rPr lang="de-DE" sz="1400" b="1" err="1">
                <a:solidFill>
                  <a:schemeClr val="tx1"/>
                </a:solidFill>
              </a:rPr>
              <a:t>patients</a:t>
            </a:r>
            <a:r>
              <a:rPr lang="de-DE" sz="1400" b="1">
                <a:solidFill>
                  <a:schemeClr val="tx1"/>
                </a:solidFill>
              </a:rPr>
              <a:t> (n=773)</a:t>
            </a:r>
          </a:p>
        </p:txBody>
      </p:sp>
      <p:sp>
        <p:nvSpPr>
          <p:cNvPr id="5" name="TextBox 8">
            <a:extLst>
              <a:ext uri="{FF2B5EF4-FFF2-40B4-BE49-F238E27FC236}">
                <a16:creationId xmlns:a16="http://schemas.microsoft.com/office/drawing/2014/main" id="{EDC82F1F-44E0-60F2-17E6-1CDFAC608279}"/>
              </a:ext>
            </a:extLst>
          </p:cNvPr>
          <p:cNvSpPr txBox="1"/>
          <p:nvPr/>
        </p:nvSpPr>
        <p:spPr>
          <a:xfrm>
            <a:off x="8323979" y="1666800"/>
            <a:ext cx="3460034" cy="4380480"/>
          </a:xfrm>
          <a:prstGeom prst="rect">
            <a:avLst/>
          </a:prstGeom>
          <a:solidFill>
            <a:schemeClr val="bg2"/>
          </a:solidFill>
        </p:spPr>
        <p:txBody>
          <a:bodyPr wrap="square" lIns="144000" tIns="108000" rIns="72000" bIns="108000" rtlCol="0">
            <a:noAutofit/>
          </a:bodyPr>
          <a:lstStyle/>
          <a:p>
            <a:pPr>
              <a:spcAft>
                <a:spcPts val="600"/>
              </a:spcAft>
              <a:buClr>
                <a:schemeClr val="accent2"/>
              </a:buClr>
            </a:pPr>
            <a:r>
              <a:rPr lang="en-GB" sz="1400" b="1">
                <a:effectLst/>
              </a:rPr>
              <a:t>Among the patients with ≥12 months treatment:</a:t>
            </a:r>
          </a:p>
          <a:p>
            <a:pPr marL="187200" indent="-187200">
              <a:spcAft>
                <a:spcPts val="600"/>
              </a:spcAft>
              <a:buClr>
                <a:schemeClr val="accent2"/>
              </a:buClr>
              <a:buFont typeface="Arial" panose="020B0604020202020204" pitchFamily="34" charset="0"/>
              <a:buChar char="•"/>
            </a:pPr>
            <a:r>
              <a:rPr lang="en-GB" sz="1400">
                <a:effectLst/>
              </a:rPr>
              <a:t>Most TEAEs and AEs of special interest were low grade and did not lead to dose reduction or discontinuation</a:t>
            </a:r>
          </a:p>
          <a:p>
            <a:pPr marL="187200" indent="-187200">
              <a:spcAft>
                <a:spcPts val="600"/>
              </a:spcAft>
              <a:buClr>
                <a:schemeClr val="accent2"/>
              </a:buClr>
              <a:buFont typeface="Arial" panose="020B0604020202020204" pitchFamily="34" charset="0"/>
              <a:buChar char="•"/>
            </a:pPr>
            <a:r>
              <a:rPr lang="en-GB" sz="1400">
                <a:effectLst/>
              </a:rPr>
              <a:t>42% of the patients with treatment-emergent hypertension had a pre-existing medical history of hypertension</a:t>
            </a:r>
          </a:p>
          <a:p>
            <a:pPr marL="187200" indent="-187200">
              <a:spcAft>
                <a:spcPts val="600"/>
              </a:spcAft>
              <a:buClr>
                <a:schemeClr val="accent2"/>
              </a:buClr>
              <a:buFont typeface="Arial" panose="020B0604020202020204" pitchFamily="34" charset="0"/>
              <a:buChar char="•"/>
            </a:pPr>
            <a:r>
              <a:rPr lang="en-GB" sz="1400">
                <a:effectLst/>
              </a:rPr>
              <a:t>In total, across all TEAEs, dose reduction or discontinuation occurred in 23 (7%) and 11 (3%) patients, respectively</a:t>
            </a:r>
          </a:p>
          <a:p>
            <a:pPr marL="187200" indent="-187200">
              <a:spcAft>
                <a:spcPts val="600"/>
              </a:spcAft>
              <a:buClr>
                <a:schemeClr val="accent2"/>
              </a:buClr>
              <a:buFont typeface="Arial" panose="020B0604020202020204" pitchFamily="34" charset="0"/>
              <a:buChar char="•"/>
            </a:pPr>
            <a:r>
              <a:rPr lang="en-GB" sz="1400">
                <a:effectLst/>
              </a:rPr>
              <a:t>With additional treatment, the rates of selected AEs of special interest did not show clinically meaningful increases, particularly grade ≥3</a:t>
            </a:r>
          </a:p>
          <a:p>
            <a:pPr marL="187200" indent="-187200">
              <a:spcAft>
                <a:spcPts val="600"/>
              </a:spcAft>
              <a:buClr>
                <a:schemeClr val="accent2"/>
              </a:buClr>
              <a:buFont typeface="Arial" panose="020B0604020202020204" pitchFamily="34" charset="0"/>
              <a:buChar char="•"/>
            </a:pPr>
            <a:endParaRPr lang="en-GB" sz="1400">
              <a:effectLst/>
            </a:endParaRPr>
          </a:p>
        </p:txBody>
      </p:sp>
    </p:spTree>
    <p:extLst>
      <p:ext uri="{BB962C8B-B14F-4D97-AF65-F5344CB8AC3E}">
        <p14:creationId xmlns:p14="http://schemas.microsoft.com/office/powerpoint/2010/main" val="290376883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B6656-90EF-D269-0DE4-0A767D5E6B28}"/>
              </a:ext>
            </a:extLst>
          </p:cNvPr>
          <p:cNvSpPr>
            <a:spLocks noGrp="1"/>
          </p:cNvSpPr>
          <p:nvPr>
            <p:ph type="title"/>
          </p:nvPr>
        </p:nvSpPr>
        <p:spPr/>
        <p:txBody>
          <a:bodyPr/>
          <a:lstStyle/>
          <a:p>
            <a:r>
              <a:rPr lang="en-US"/>
              <a:t>Time to first occurrence of TEAEs and AESIs</a:t>
            </a:r>
          </a:p>
        </p:txBody>
      </p:sp>
      <p:sp>
        <p:nvSpPr>
          <p:cNvPr id="2" name="Footer Placeholder 1">
            <a:extLst>
              <a:ext uri="{FF2B5EF4-FFF2-40B4-BE49-F238E27FC236}">
                <a16:creationId xmlns:a16="http://schemas.microsoft.com/office/drawing/2014/main" id="{8858B823-8396-3B67-99DE-4BD1B8DBA451}"/>
              </a:ext>
            </a:extLst>
          </p:cNvPr>
          <p:cNvSpPr>
            <a:spLocks noGrp="1"/>
          </p:cNvSpPr>
          <p:nvPr>
            <p:ph type="ftr" sz="quarter" idx="10"/>
          </p:nvPr>
        </p:nvSpPr>
        <p:spPr>
          <a:xfrm>
            <a:off x="407989" y="5997667"/>
            <a:ext cx="8532812" cy="671421"/>
          </a:xfrm>
        </p:spPr>
        <p:txBody>
          <a:bodyPr/>
          <a:lstStyle/>
          <a:p>
            <a:r>
              <a:rPr lang="en-GB"/>
              <a:t>Data </a:t>
            </a:r>
            <a:r>
              <a:rPr lang="en-GB" err="1"/>
              <a:t>cutoff</a:t>
            </a:r>
            <a:r>
              <a:rPr lang="en-GB"/>
              <a:t> date of 29 July 2022.</a:t>
            </a:r>
            <a:endParaRPr lang="en-GB" baseline="30000"/>
          </a:p>
          <a:p>
            <a:r>
              <a:rPr lang="en-GB" baseline="30000"/>
              <a:t>a </a:t>
            </a:r>
            <a:r>
              <a:rPr lang="en-GB"/>
              <a:t>AEs of special interest are those that were previously associated with </a:t>
            </a:r>
            <a:r>
              <a:rPr lang="en-GB" err="1"/>
              <a:t>cBTKi</a:t>
            </a:r>
            <a:r>
              <a:rPr lang="en-GB"/>
              <a:t>. </a:t>
            </a:r>
            <a:r>
              <a:rPr lang="en-GB" baseline="30000"/>
              <a:t>b </a:t>
            </a:r>
            <a:r>
              <a:rPr lang="en-GB"/>
              <a:t>Aggregate of contusion, petechiae, ecchymosis, and increased tendency to bruise. </a:t>
            </a:r>
            <a:br>
              <a:rPr lang="en-GB"/>
            </a:br>
            <a:r>
              <a:rPr lang="en-GB" baseline="30000"/>
              <a:t>c </a:t>
            </a:r>
            <a:r>
              <a:rPr lang="en-GB"/>
              <a:t>Aggregate of all preferred terms including rash. </a:t>
            </a:r>
            <a:r>
              <a:rPr lang="en-GB" baseline="30000"/>
              <a:t>d </a:t>
            </a:r>
            <a:r>
              <a:rPr lang="en-GB"/>
              <a:t>Aggregate of all preferred terms including hematoma or </a:t>
            </a:r>
            <a:r>
              <a:rPr lang="en-GB" err="1"/>
              <a:t>hemorrhage</a:t>
            </a:r>
            <a:r>
              <a:rPr lang="en-GB"/>
              <a:t>. </a:t>
            </a:r>
            <a:r>
              <a:rPr lang="en-GB" baseline="30000"/>
              <a:t>e </a:t>
            </a:r>
            <a:r>
              <a:rPr lang="en-GB"/>
              <a:t>Aggregate of atrial fibrillation and atrial flutter.</a:t>
            </a:r>
          </a:p>
          <a:p>
            <a:r>
              <a:rPr lang="en-GB" b="1"/>
              <a:t>AE</a:t>
            </a:r>
            <a:r>
              <a:rPr lang="en-GB"/>
              <a:t>, adverse event; </a:t>
            </a:r>
            <a:r>
              <a:rPr lang="en-GB" b="1"/>
              <a:t>AESI</a:t>
            </a:r>
            <a:r>
              <a:rPr lang="en-GB"/>
              <a:t>, AE of special interest; </a:t>
            </a:r>
            <a:r>
              <a:rPr lang="en-GB" b="1" err="1"/>
              <a:t>cBTKi</a:t>
            </a:r>
            <a:r>
              <a:rPr lang="en-GB"/>
              <a:t>; covalent Bruton’s tyrosine kinase inhibitor; </a:t>
            </a:r>
            <a:r>
              <a:rPr lang="en-GB" b="1"/>
              <a:t>TEAE</a:t>
            </a:r>
            <a:r>
              <a:rPr lang="en-GB"/>
              <a:t>, treatment-emergent AE.</a:t>
            </a:r>
          </a:p>
          <a:p>
            <a:r>
              <a:rPr lang="en-GB" b="1"/>
              <a:t>Coombs CC, et al. Abstract 64 presented at ASCO 2023. </a:t>
            </a:r>
            <a:r>
              <a:rPr lang="en-GB" b="1" err="1"/>
              <a:t>Jurczak</a:t>
            </a:r>
            <a:r>
              <a:rPr lang="en-GB" b="1"/>
              <a:t> W, et al. Abstract P618 presented at EHA2023. </a:t>
            </a:r>
          </a:p>
        </p:txBody>
      </p:sp>
      <p:sp>
        <p:nvSpPr>
          <p:cNvPr id="5" name="Rechteck 4">
            <a:extLst>
              <a:ext uri="{FF2B5EF4-FFF2-40B4-BE49-F238E27FC236}">
                <a16:creationId xmlns:a16="http://schemas.microsoft.com/office/drawing/2014/main" id="{FFA89AD7-E7A0-FD53-8276-A5439BB80BF4}"/>
              </a:ext>
            </a:extLst>
          </p:cNvPr>
          <p:cNvSpPr/>
          <p:nvPr/>
        </p:nvSpPr>
        <p:spPr>
          <a:xfrm>
            <a:off x="2815537" y="5741025"/>
            <a:ext cx="3833122" cy="276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a:solidFill>
                  <a:schemeClr val="tx1"/>
                </a:solidFill>
              </a:rPr>
              <a:t>Time </a:t>
            </a:r>
            <a:r>
              <a:rPr lang="de-DE" sz="1200" b="1" err="1">
                <a:solidFill>
                  <a:schemeClr val="tx1"/>
                </a:solidFill>
              </a:rPr>
              <a:t>to</a:t>
            </a:r>
            <a:r>
              <a:rPr lang="de-DE" sz="1200" b="1">
                <a:solidFill>
                  <a:schemeClr val="tx1"/>
                </a:solidFill>
              </a:rPr>
              <a:t> </a:t>
            </a:r>
            <a:r>
              <a:rPr lang="de-DE" sz="1200" b="1" err="1">
                <a:solidFill>
                  <a:schemeClr val="tx1"/>
                </a:solidFill>
              </a:rPr>
              <a:t>first</a:t>
            </a:r>
            <a:r>
              <a:rPr lang="de-DE" sz="1200" b="1">
                <a:solidFill>
                  <a:schemeClr val="tx1"/>
                </a:solidFill>
              </a:rPr>
              <a:t> </a:t>
            </a:r>
            <a:r>
              <a:rPr lang="de-DE" sz="1200" b="1" err="1">
                <a:solidFill>
                  <a:schemeClr val="tx1"/>
                </a:solidFill>
              </a:rPr>
              <a:t>occurence</a:t>
            </a:r>
            <a:r>
              <a:rPr lang="de-DE" sz="1200" b="1">
                <a:solidFill>
                  <a:schemeClr val="tx1"/>
                </a:solidFill>
              </a:rPr>
              <a:t> </a:t>
            </a:r>
            <a:r>
              <a:rPr lang="de-DE" sz="1200" b="1" err="1">
                <a:solidFill>
                  <a:schemeClr val="tx1"/>
                </a:solidFill>
              </a:rPr>
              <a:t>of</a:t>
            </a:r>
            <a:r>
              <a:rPr lang="de-DE" sz="1200" b="1">
                <a:solidFill>
                  <a:schemeClr val="tx1"/>
                </a:solidFill>
              </a:rPr>
              <a:t> AE, </a:t>
            </a:r>
            <a:r>
              <a:rPr lang="de-DE" sz="1200" b="1" err="1">
                <a:solidFill>
                  <a:schemeClr val="tx1"/>
                </a:solidFill>
              </a:rPr>
              <a:t>months</a:t>
            </a:r>
            <a:endParaRPr lang="de-DE" sz="1200" b="1">
              <a:solidFill>
                <a:schemeClr val="tx1"/>
              </a:solidFill>
            </a:endParaRPr>
          </a:p>
        </p:txBody>
      </p:sp>
      <p:sp>
        <p:nvSpPr>
          <p:cNvPr id="8" name="Rechteck 7">
            <a:extLst>
              <a:ext uri="{FF2B5EF4-FFF2-40B4-BE49-F238E27FC236}">
                <a16:creationId xmlns:a16="http://schemas.microsoft.com/office/drawing/2014/main" id="{72A30112-BB43-1DD6-6A3C-21AD1CA69CF9}"/>
              </a:ext>
            </a:extLst>
          </p:cNvPr>
          <p:cNvSpPr/>
          <p:nvPr/>
        </p:nvSpPr>
        <p:spPr>
          <a:xfrm rot="16200000">
            <a:off x="-346350" y="2875896"/>
            <a:ext cx="1994457"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de-DE" sz="1200" b="1">
                <a:solidFill>
                  <a:schemeClr val="tx1"/>
                </a:solidFill>
              </a:rPr>
              <a:t>Treatment-emergent AEs</a:t>
            </a:r>
          </a:p>
        </p:txBody>
      </p:sp>
      <p:sp>
        <p:nvSpPr>
          <p:cNvPr id="9" name="Rechteck 8">
            <a:extLst>
              <a:ext uri="{FF2B5EF4-FFF2-40B4-BE49-F238E27FC236}">
                <a16:creationId xmlns:a16="http://schemas.microsoft.com/office/drawing/2014/main" id="{3C417367-6140-3DB8-847E-E5425F16FEA3}"/>
              </a:ext>
            </a:extLst>
          </p:cNvPr>
          <p:cNvSpPr/>
          <p:nvPr/>
        </p:nvSpPr>
        <p:spPr>
          <a:xfrm rot="16200000">
            <a:off x="-122090" y="4737648"/>
            <a:ext cx="1361271" cy="461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de-DE" sz="1200" b="1">
                <a:solidFill>
                  <a:schemeClr val="tx1"/>
                </a:solidFill>
              </a:rPr>
              <a:t>AEs </a:t>
            </a:r>
            <a:r>
              <a:rPr lang="de-DE" sz="1200" b="1" err="1">
                <a:solidFill>
                  <a:schemeClr val="tx1"/>
                </a:solidFill>
              </a:rPr>
              <a:t>of</a:t>
            </a:r>
            <a:r>
              <a:rPr lang="de-DE" sz="1200" b="1">
                <a:solidFill>
                  <a:schemeClr val="tx1"/>
                </a:solidFill>
              </a:rPr>
              <a:t> </a:t>
            </a:r>
          </a:p>
          <a:p>
            <a:pPr algn="ctr"/>
            <a:r>
              <a:rPr lang="de-DE" sz="1200" b="1" err="1">
                <a:solidFill>
                  <a:schemeClr val="tx1"/>
                </a:solidFill>
              </a:rPr>
              <a:t>special</a:t>
            </a:r>
            <a:r>
              <a:rPr lang="de-DE" sz="1200" b="1">
                <a:solidFill>
                  <a:schemeClr val="tx1"/>
                </a:solidFill>
              </a:rPr>
              <a:t> </a:t>
            </a:r>
            <a:r>
              <a:rPr lang="de-DE" sz="1200" b="1" err="1">
                <a:solidFill>
                  <a:schemeClr val="tx1"/>
                </a:solidFill>
              </a:rPr>
              <a:t>interest</a:t>
            </a:r>
            <a:r>
              <a:rPr lang="de-DE" sz="1200" b="1" baseline="30000" err="1">
                <a:solidFill>
                  <a:schemeClr val="tx1"/>
                </a:solidFill>
              </a:rPr>
              <a:t>a</a:t>
            </a:r>
            <a:endParaRPr lang="de-DE" sz="1200" b="1">
              <a:solidFill>
                <a:schemeClr val="tx1"/>
              </a:solidFill>
            </a:endParaRPr>
          </a:p>
        </p:txBody>
      </p:sp>
      <p:sp>
        <p:nvSpPr>
          <p:cNvPr id="10" name="Rechteck 9">
            <a:extLst>
              <a:ext uri="{FF2B5EF4-FFF2-40B4-BE49-F238E27FC236}">
                <a16:creationId xmlns:a16="http://schemas.microsoft.com/office/drawing/2014/main" id="{0E567D3B-8A0F-59CE-7916-EA84D1E212AB}"/>
              </a:ext>
            </a:extLst>
          </p:cNvPr>
          <p:cNvSpPr/>
          <p:nvPr/>
        </p:nvSpPr>
        <p:spPr>
          <a:xfrm>
            <a:off x="2204656" y="1802226"/>
            <a:ext cx="609461"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a:solidFill>
                  <a:schemeClr val="tx1"/>
                </a:solidFill>
              </a:rPr>
              <a:t>Fatigue</a:t>
            </a:r>
          </a:p>
        </p:txBody>
      </p:sp>
      <p:sp>
        <p:nvSpPr>
          <p:cNvPr id="11" name="Rechteck 10">
            <a:extLst>
              <a:ext uri="{FF2B5EF4-FFF2-40B4-BE49-F238E27FC236}">
                <a16:creationId xmlns:a16="http://schemas.microsoft.com/office/drawing/2014/main" id="{A51A63EF-9A99-B044-5C40-37DCDEECC747}"/>
              </a:ext>
            </a:extLst>
          </p:cNvPr>
          <p:cNvSpPr/>
          <p:nvPr/>
        </p:nvSpPr>
        <p:spPr>
          <a:xfrm>
            <a:off x="2138932" y="1983680"/>
            <a:ext cx="675185"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err="1">
                <a:solidFill>
                  <a:schemeClr val="tx1"/>
                </a:solidFill>
              </a:rPr>
              <a:t>Diarrhea</a:t>
            </a:r>
            <a:endParaRPr lang="de-DE" sz="1000">
              <a:solidFill>
                <a:schemeClr val="tx1"/>
              </a:solidFill>
            </a:endParaRPr>
          </a:p>
        </p:txBody>
      </p:sp>
      <p:sp>
        <p:nvSpPr>
          <p:cNvPr id="12" name="Rechteck 11">
            <a:extLst>
              <a:ext uri="{FF2B5EF4-FFF2-40B4-BE49-F238E27FC236}">
                <a16:creationId xmlns:a16="http://schemas.microsoft.com/office/drawing/2014/main" id="{BEC4E9AA-7747-4BEB-993F-C3AB485737C2}"/>
              </a:ext>
            </a:extLst>
          </p:cNvPr>
          <p:cNvSpPr/>
          <p:nvPr/>
        </p:nvSpPr>
        <p:spPr>
          <a:xfrm>
            <a:off x="2039546" y="2165135"/>
            <a:ext cx="774571"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a:solidFill>
                  <a:schemeClr val="tx1"/>
                </a:solidFill>
              </a:rPr>
              <a:t>COVID-19</a:t>
            </a:r>
          </a:p>
        </p:txBody>
      </p:sp>
      <p:sp>
        <p:nvSpPr>
          <p:cNvPr id="13" name="Rechteck 12">
            <a:extLst>
              <a:ext uri="{FF2B5EF4-FFF2-40B4-BE49-F238E27FC236}">
                <a16:creationId xmlns:a16="http://schemas.microsoft.com/office/drawing/2014/main" id="{E30BCA9F-1D77-DDB6-E9C9-E3A97F708F96}"/>
              </a:ext>
            </a:extLst>
          </p:cNvPr>
          <p:cNvSpPr/>
          <p:nvPr/>
        </p:nvSpPr>
        <p:spPr>
          <a:xfrm>
            <a:off x="2055576" y="2346589"/>
            <a:ext cx="758541"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err="1">
                <a:solidFill>
                  <a:schemeClr val="tx1"/>
                </a:solidFill>
              </a:rPr>
              <a:t>Contusion</a:t>
            </a:r>
            <a:endParaRPr lang="de-DE" sz="1000">
              <a:solidFill>
                <a:schemeClr val="tx1"/>
              </a:solidFill>
            </a:endParaRPr>
          </a:p>
        </p:txBody>
      </p:sp>
      <p:sp>
        <p:nvSpPr>
          <p:cNvPr id="14" name="Rechteck 13">
            <a:extLst>
              <a:ext uri="{FF2B5EF4-FFF2-40B4-BE49-F238E27FC236}">
                <a16:creationId xmlns:a16="http://schemas.microsoft.com/office/drawing/2014/main" id="{3F6B536D-A7D8-442D-FF5B-E9292398CBDF}"/>
              </a:ext>
            </a:extLst>
          </p:cNvPr>
          <p:cNvSpPr/>
          <p:nvPr/>
        </p:nvSpPr>
        <p:spPr>
          <a:xfrm>
            <a:off x="2254348" y="2528043"/>
            <a:ext cx="55976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a:solidFill>
                  <a:schemeClr val="tx1"/>
                </a:solidFill>
              </a:rPr>
              <a:t>Cough</a:t>
            </a:r>
          </a:p>
        </p:txBody>
      </p:sp>
      <p:sp>
        <p:nvSpPr>
          <p:cNvPr id="15" name="Rechteck 14">
            <a:extLst>
              <a:ext uri="{FF2B5EF4-FFF2-40B4-BE49-F238E27FC236}">
                <a16:creationId xmlns:a16="http://schemas.microsoft.com/office/drawing/2014/main" id="{55829946-68D8-C93C-AAB5-B533B25E22BA}"/>
              </a:ext>
            </a:extLst>
          </p:cNvPr>
          <p:cNvSpPr/>
          <p:nvPr/>
        </p:nvSpPr>
        <p:spPr>
          <a:xfrm>
            <a:off x="2068400" y="2709497"/>
            <a:ext cx="745717"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a:solidFill>
                  <a:schemeClr val="tx1"/>
                </a:solidFill>
              </a:rPr>
              <a:t>Back </a:t>
            </a:r>
            <a:r>
              <a:rPr lang="de-DE" sz="1000" err="1">
                <a:solidFill>
                  <a:schemeClr val="tx1"/>
                </a:solidFill>
              </a:rPr>
              <a:t>pain</a:t>
            </a:r>
            <a:endParaRPr lang="de-DE" sz="1000">
              <a:solidFill>
                <a:schemeClr val="tx1"/>
              </a:solidFill>
            </a:endParaRPr>
          </a:p>
        </p:txBody>
      </p:sp>
      <p:sp>
        <p:nvSpPr>
          <p:cNvPr id="16" name="Rechteck 15">
            <a:extLst>
              <a:ext uri="{FF2B5EF4-FFF2-40B4-BE49-F238E27FC236}">
                <a16:creationId xmlns:a16="http://schemas.microsoft.com/office/drawing/2014/main" id="{592D7B02-658B-4E13-3266-93EAABE0BE1C}"/>
              </a:ext>
            </a:extLst>
          </p:cNvPr>
          <p:cNvSpPr/>
          <p:nvPr/>
        </p:nvSpPr>
        <p:spPr>
          <a:xfrm>
            <a:off x="2049164" y="2890951"/>
            <a:ext cx="764953"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err="1">
                <a:solidFill>
                  <a:schemeClr val="tx1"/>
                </a:solidFill>
              </a:rPr>
              <a:t>Headache</a:t>
            </a:r>
            <a:endParaRPr lang="de-DE" sz="1000">
              <a:solidFill>
                <a:schemeClr val="tx1"/>
              </a:solidFill>
            </a:endParaRPr>
          </a:p>
        </p:txBody>
      </p:sp>
      <p:sp>
        <p:nvSpPr>
          <p:cNvPr id="17" name="Rechteck 16">
            <a:extLst>
              <a:ext uri="{FF2B5EF4-FFF2-40B4-BE49-F238E27FC236}">
                <a16:creationId xmlns:a16="http://schemas.microsoft.com/office/drawing/2014/main" id="{6F34D307-E28F-6B27-1EE6-9A1F19731308}"/>
              </a:ext>
            </a:extLst>
          </p:cNvPr>
          <p:cNvSpPr/>
          <p:nvPr/>
        </p:nvSpPr>
        <p:spPr>
          <a:xfrm>
            <a:off x="813249" y="3072405"/>
            <a:ext cx="2000868"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a:solidFill>
                  <a:schemeClr val="tx1"/>
                </a:solidFill>
              </a:rPr>
              <a:t>Upper </a:t>
            </a:r>
            <a:r>
              <a:rPr lang="de-DE" sz="1000" err="1">
                <a:solidFill>
                  <a:schemeClr val="tx1"/>
                </a:solidFill>
              </a:rPr>
              <a:t>respiratory</a:t>
            </a:r>
            <a:r>
              <a:rPr lang="de-DE" sz="1000">
                <a:solidFill>
                  <a:schemeClr val="tx1"/>
                </a:solidFill>
              </a:rPr>
              <a:t> tract </a:t>
            </a:r>
            <a:r>
              <a:rPr lang="de-DE" sz="1000" err="1">
                <a:solidFill>
                  <a:schemeClr val="tx1"/>
                </a:solidFill>
              </a:rPr>
              <a:t>infection</a:t>
            </a:r>
            <a:endParaRPr lang="de-DE" sz="1000">
              <a:solidFill>
                <a:schemeClr val="tx1"/>
              </a:solidFill>
            </a:endParaRPr>
          </a:p>
        </p:txBody>
      </p:sp>
      <p:sp>
        <p:nvSpPr>
          <p:cNvPr id="18" name="Rechteck 17">
            <a:extLst>
              <a:ext uri="{FF2B5EF4-FFF2-40B4-BE49-F238E27FC236}">
                <a16:creationId xmlns:a16="http://schemas.microsoft.com/office/drawing/2014/main" id="{BFBBB258-C3A1-D49E-A67B-2681A847CBA6}"/>
              </a:ext>
            </a:extLst>
          </p:cNvPr>
          <p:cNvSpPr/>
          <p:nvPr/>
        </p:nvSpPr>
        <p:spPr>
          <a:xfrm>
            <a:off x="2190228" y="3253859"/>
            <a:ext cx="62388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a:solidFill>
                  <a:schemeClr val="tx1"/>
                </a:solidFill>
              </a:rPr>
              <a:t>Nausea</a:t>
            </a:r>
          </a:p>
        </p:txBody>
      </p:sp>
      <p:sp>
        <p:nvSpPr>
          <p:cNvPr id="19" name="Rechteck 18">
            <a:extLst>
              <a:ext uri="{FF2B5EF4-FFF2-40B4-BE49-F238E27FC236}">
                <a16:creationId xmlns:a16="http://schemas.microsoft.com/office/drawing/2014/main" id="{407485EE-20A1-0352-1299-34C7111A6177}"/>
              </a:ext>
            </a:extLst>
          </p:cNvPr>
          <p:cNvSpPr/>
          <p:nvPr/>
        </p:nvSpPr>
        <p:spPr>
          <a:xfrm>
            <a:off x="2126108" y="3435313"/>
            <a:ext cx="68800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err="1">
                <a:solidFill>
                  <a:schemeClr val="tx1"/>
                </a:solidFill>
              </a:rPr>
              <a:t>Dyspnea</a:t>
            </a:r>
            <a:endParaRPr lang="de-DE" sz="1000">
              <a:solidFill>
                <a:schemeClr val="tx1"/>
              </a:solidFill>
            </a:endParaRPr>
          </a:p>
        </p:txBody>
      </p:sp>
      <p:sp>
        <p:nvSpPr>
          <p:cNvPr id="20" name="Rechteck 19">
            <a:extLst>
              <a:ext uri="{FF2B5EF4-FFF2-40B4-BE49-F238E27FC236}">
                <a16:creationId xmlns:a16="http://schemas.microsoft.com/office/drawing/2014/main" id="{75131024-C4B2-87CA-C95E-C59AE3D1115B}"/>
              </a:ext>
            </a:extLst>
          </p:cNvPr>
          <p:cNvSpPr/>
          <p:nvPr/>
        </p:nvSpPr>
        <p:spPr>
          <a:xfrm>
            <a:off x="1036066" y="3616767"/>
            <a:ext cx="1778051"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a:solidFill>
                  <a:schemeClr val="tx1"/>
                </a:solidFill>
              </a:rPr>
              <a:t>Neutrophil </a:t>
            </a:r>
            <a:r>
              <a:rPr lang="de-DE" sz="1000" err="1">
                <a:solidFill>
                  <a:schemeClr val="tx1"/>
                </a:solidFill>
              </a:rPr>
              <a:t>count</a:t>
            </a:r>
            <a:r>
              <a:rPr lang="de-DE" sz="1000">
                <a:solidFill>
                  <a:schemeClr val="tx1"/>
                </a:solidFill>
              </a:rPr>
              <a:t> </a:t>
            </a:r>
            <a:r>
              <a:rPr lang="de-DE" sz="1000" err="1">
                <a:solidFill>
                  <a:schemeClr val="tx1"/>
                </a:solidFill>
              </a:rPr>
              <a:t>decreased</a:t>
            </a:r>
            <a:endParaRPr lang="de-DE" sz="1000">
              <a:solidFill>
                <a:schemeClr val="tx1"/>
              </a:solidFill>
            </a:endParaRPr>
          </a:p>
        </p:txBody>
      </p:sp>
      <p:sp>
        <p:nvSpPr>
          <p:cNvPr id="21" name="Rechteck 20">
            <a:extLst>
              <a:ext uri="{FF2B5EF4-FFF2-40B4-BE49-F238E27FC236}">
                <a16:creationId xmlns:a16="http://schemas.microsoft.com/office/drawing/2014/main" id="{A55F802C-F5D9-8902-FA1F-3687488BAE5D}"/>
              </a:ext>
            </a:extLst>
          </p:cNvPr>
          <p:cNvSpPr/>
          <p:nvPr/>
        </p:nvSpPr>
        <p:spPr>
          <a:xfrm>
            <a:off x="1751005" y="3798221"/>
            <a:ext cx="1063112"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a:solidFill>
                  <a:schemeClr val="tx1"/>
                </a:solidFill>
              </a:rPr>
              <a:t>Abdominal </a:t>
            </a:r>
            <a:r>
              <a:rPr lang="de-DE" sz="1000" err="1">
                <a:solidFill>
                  <a:schemeClr val="tx1"/>
                </a:solidFill>
              </a:rPr>
              <a:t>pain</a:t>
            </a:r>
            <a:endParaRPr lang="de-DE" sz="1000">
              <a:solidFill>
                <a:schemeClr val="tx1"/>
              </a:solidFill>
            </a:endParaRPr>
          </a:p>
        </p:txBody>
      </p:sp>
      <p:sp>
        <p:nvSpPr>
          <p:cNvPr id="22" name="Rechteck 21">
            <a:extLst>
              <a:ext uri="{FF2B5EF4-FFF2-40B4-BE49-F238E27FC236}">
                <a16:creationId xmlns:a16="http://schemas.microsoft.com/office/drawing/2014/main" id="{FF9CCD20-27D7-2673-CFA1-4A6419FCB5AA}"/>
              </a:ext>
            </a:extLst>
          </p:cNvPr>
          <p:cNvSpPr/>
          <p:nvPr/>
        </p:nvSpPr>
        <p:spPr>
          <a:xfrm>
            <a:off x="1885658" y="3979679"/>
            <a:ext cx="92845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err="1">
                <a:solidFill>
                  <a:schemeClr val="tx1"/>
                </a:solidFill>
              </a:rPr>
              <a:t>Constipation</a:t>
            </a:r>
            <a:endParaRPr lang="de-DE" sz="1000">
              <a:solidFill>
                <a:schemeClr val="tx1"/>
              </a:solidFill>
            </a:endParaRPr>
          </a:p>
        </p:txBody>
      </p:sp>
      <p:sp>
        <p:nvSpPr>
          <p:cNvPr id="23" name="Rechteck 22">
            <a:extLst>
              <a:ext uri="{FF2B5EF4-FFF2-40B4-BE49-F238E27FC236}">
                <a16:creationId xmlns:a16="http://schemas.microsoft.com/office/drawing/2014/main" id="{5657F3E4-B1C6-23A0-2B08-53FAED74D298}"/>
              </a:ext>
            </a:extLst>
          </p:cNvPr>
          <p:cNvSpPr/>
          <p:nvPr/>
        </p:nvSpPr>
        <p:spPr>
          <a:xfrm>
            <a:off x="2118094" y="4354595"/>
            <a:ext cx="696023"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err="1">
                <a:solidFill>
                  <a:schemeClr val="tx1"/>
                </a:solidFill>
              </a:rPr>
              <a:t>Bruising</a:t>
            </a:r>
            <a:r>
              <a:rPr lang="de-DE" sz="1000" baseline="30000" err="1">
                <a:solidFill>
                  <a:schemeClr val="tx1"/>
                </a:solidFill>
              </a:rPr>
              <a:t>b</a:t>
            </a:r>
            <a:endParaRPr lang="de-DE" sz="1000">
              <a:solidFill>
                <a:schemeClr val="tx1"/>
              </a:solidFill>
            </a:endParaRPr>
          </a:p>
        </p:txBody>
      </p:sp>
      <p:sp>
        <p:nvSpPr>
          <p:cNvPr id="24" name="Rechteck 23">
            <a:extLst>
              <a:ext uri="{FF2B5EF4-FFF2-40B4-BE49-F238E27FC236}">
                <a16:creationId xmlns:a16="http://schemas.microsoft.com/office/drawing/2014/main" id="{5CF6E236-95BE-1961-9FCE-C3A96A96314B}"/>
              </a:ext>
            </a:extLst>
          </p:cNvPr>
          <p:cNvSpPr/>
          <p:nvPr/>
        </p:nvSpPr>
        <p:spPr>
          <a:xfrm>
            <a:off x="2082828" y="4534747"/>
            <a:ext cx="73128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err="1">
                <a:solidFill>
                  <a:schemeClr val="tx1"/>
                </a:solidFill>
              </a:rPr>
              <a:t>Arthralgia</a:t>
            </a:r>
            <a:endParaRPr lang="de-DE" sz="1000">
              <a:solidFill>
                <a:schemeClr val="tx1"/>
              </a:solidFill>
            </a:endParaRPr>
          </a:p>
        </p:txBody>
      </p:sp>
      <p:sp>
        <p:nvSpPr>
          <p:cNvPr id="25" name="Rechteck 24">
            <a:extLst>
              <a:ext uri="{FF2B5EF4-FFF2-40B4-BE49-F238E27FC236}">
                <a16:creationId xmlns:a16="http://schemas.microsoft.com/office/drawing/2014/main" id="{44ADBB16-EAB9-5B0B-E68A-C35AB0FC01A2}"/>
              </a:ext>
            </a:extLst>
          </p:cNvPr>
          <p:cNvSpPr/>
          <p:nvPr/>
        </p:nvSpPr>
        <p:spPr>
          <a:xfrm>
            <a:off x="2288012" y="4714900"/>
            <a:ext cx="526105"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err="1">
                <a:solidFill>
                  <a:schemeClr val="tx1"/>
                </a:solidFill>
              </a:rPr>
              <a:t>Rash</a:t>
            </a:r>
            <a:r>
              <a:rPr lang="de-DE" sz="1000" baseline="30000" err="1">
                <a:solidFill>
                  <a:schemeClr val="tx1"/>
                </a:solidFill>
              </a:rPr>
              <a:t>c</a:t>
            </a:r>
            <a:endParaRPr lang="de-DE" sz="1000">
              <a:solidFill>
                <a:schemeClr val="tx1"/>
              </a:solidFill>
            </a:endParaRPr>
          </a:p>
        </p:txBody>
      </p:sp>
      <p:sp>
        <p:nvSpPr>
          <p:cNvPr id="26" name="Rechteck 25">
            <a:extLst>
              <a:ext uri="{FF2B5EF4-FFF2-40B4-BE49-F238E27FC236}">
                <a16:creationId xmlns:a16="http://schemas.microsoft.com/office/drawing/2014/main" id="{05D61F56-342C-8432-1B7A-3006CD3EE270}"/>
              </a:ext>
            </a:extLst>
          </p:cNvPr>
          <p:cNvSpPr/>
          <p:nvPr/>
        </p:nvSpPr>
        <p:spPr>
          <a:xfrm>
            <a:off x="1146674" y="4895052"/>
            <a:ext cx="1667443"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err="1">
                <a:solidFill>
                  <a:schemeClr val="tx1"/>
                </a:solidFill>
              </a:rPr>
              <a:t>Hemmorhage</a:t>
            </a:r>
            <a:r>
              <a:rPr lang="de-DE" sz="1000">
                <a:solidFill>
                  <a:schemeClr val="tx1"/>
                </a:solidFill>
              </a:rPr>
              <a:t>/</a:t>
            </a:r>
            <a:r>
              <a:rPr lang="de-DE" sz="1000" err="1">
                <a:solidFill>
                  <a:schemeClr val="tx1"/>
                </a:solidFill>
              </a:rPr>
              <a:t>Hematoma</a:t>
            </a:r>
            <a:r>
              <a:rPr lang="de-DE" sz="1000" baseline="30000" err="1">
                <a:solidFill>
                  <a:schemeClr val="tx1"/>
                </a:solidFill>
              </a:rPr>
              <a:t>d</a:t>
            </a:r>
            <a:endParaRPr lang="de-DE" sz="1000">
              <a:solidFill>
                <a:schemeClr val="tx1"/>
              </a:solidFill>
            </a:endParaRPr>
          </a:p>
        </p:txBody>
      </p:sp>
      <p:sp>
        <p:nvSpPr>
          <p:cNvPr id="27" name="Rechteck 26">
            <a:extLst>
              <a:ext uri="{FF2B5EF4-FFF2-40B4-BE49-F238E27FC236}">
                <a16:creationId xmlns:a16="http://schemas.microsoft.com/office/drawing/2014/main" id="{17014D73-79E6-31D8-A43D-6CB47032BEB9}"/>
              </a:ext>
            </a:extLst>
          </p:cNvPr>
          <p:cNvSpPr/>
          <p:nvPr/>
        </p:nvSpPr>
        <p:spPr>
          <a:xfrm>
            <a:off x="1359873" y="5255358"/>
            <a:ext cx="1454244"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a:solidFill>
                  <a:schemeClr val="tx1"/>
                </a:solidFill>
              </a:rPr>
              <a:t>Atrial </a:t>
            </a:r>
            <a:r>
              <a:rPr lang="de-DE" sz="1000" err="1">
                <a:solidFill>
                  <a:schemeClr val="tx1"/>
                </a:solidFill>
              </a:rPr>
              <a:t>fibrillation</a:t>
            </a:r>
            <a:r>
              <a:rPr lang="de-DE" sz="1000">
                <a:solidFill>
                  <a:schemeClr val="tx1"/>
                </a:solidFill>
              </a:rPr>
              <a:t>/</a:t>
            </a:r>
            <a:r>
              <a:rPr lang="de-DE" sz="1000" err="1">
                <a:solidFill>
                  <a:schemeClr val="tx1"/>
                </a:solidFill>
              </a:rPr>
              <a:t>flutter</a:t>
            </a:r>
            <a:r>
              <a:rPr lang="de-DE" sz="1000" baseline="30000" err="1">
                <a:solidFill>
                  <a:schemeClr val="tx1"/>
                </a:solidFill>
              </a:rPr>
              <a:t>e</a:t>
            </a:r>
            <a:endParaRPr lang="de-DE" sz="1000">
              <a:solidFill>
                <a:schemeClr val="tx1"/>
              </a:solidFill>
            </a:endParaRPr>
          </a:p>
        </p:txBody>
      </p:sp>
      <p:sp>
        <p:nvSpPr>
          <p:cNvPr id="29" name="Rechteck 28">
            <a:extLst>
              <a:ext uri="{FF2B5EF4-FFF2-40B4-BE49-F238E27FC236}">
                <a16:creationId xmlns:a16="http://schemas.microsoft.com/office/drawing/2014/main" id="{6BA3EF25-54A0-6357-746E-CB4BA656ABAE}"/>
              </a:ext>
            </a:extLst>
          </p:cNvPr>
          <p:cNvSpPr/>
          <p:nvPr/>
        </p:nvSpPr>
        <p:spPr>
          <a:xfrm>
            <a:off x="5465053" y="1583378"/>
            <a:ext cx="1335622"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b="1">
                <a:solidFill>
                  <a:schemeClr val="tx1"/>
                </a:solidFill>
              </a:rPr>
              <a:t>Median (min, </a:t>
            </a:r>
            <a:r>
              <a:rPr lang="de-DE" sz="1000" b="1" err="1">
                <a:solidFill>
                  <a:schemeClr val="tx1"/>
                </a:solidFill>
              </a:rPr>
              <a:t>max</a:t>
            </a:r>
            <a:r>
              <a:rPr lang="de-DE" sz="1000" b="1">
                <a:solidFill>
                  <a:schemeClr val="tx1"/>
                </a:solidFill>
              </a:rPr>
              <a:t>) </a:t>
            </a:r>
          </a:p>
        </p:txBody>
      </p:sp>
      <p:sp>
        <p:nvSpPr>
          <p:cNvPr id="30" name="Rechteck 29">
            <a:extLst>
              <a:ext uri="{FF2B5EF4-FFF2-40B4-BE49-F238E27FC236}">
                <a16:creationId xmlns:a16="http://schemas.microsoft.com/office/drawing/2014/main" id="{2BAB79CE-DE46-FF81-28C2-75C6716E1ADF}"/>
              </a:ext>
            </a:extLst>
          </p:cNvPr>
          <p:cNvSpPr/>
          <p:nvPr/>
        </p:nvSpPr>
        <p:spPr>
          <a:xfrm>
            <a:off x="5612985" y="1810379"/>
            <a:ext cx="97654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5.1 (0.0, 28.9)</a:t>
            </a:r>
          </a:p>
        </p:txBody>
      </p:sp>
      <p:sp>
        <p:nvSpPr>
          <p:cNvPr id="31" name="Rechteck 30">
            <a:extLst>
              <a:ext uri="{FF2B5EF4-FFF2-40B4-BE49-F238E27FC236}">
                <a16:creationId xmlns:a16="http://schemas.microsoft.com/office/drawing/2014/main" id="{D7DCEC5C-BF0C-D682-F3C5-75A01F33E6E4}"/>
              </a:ext>
            </a:extLst>
          </p:cNvPr>
          <p:cNvSpPr/>
          <p:nvPr/>
        </p:nvSpPr>
        <p:spPr>
          <a:xfrm>
            <a:off x="5612985" y="1992102"/>
            <a:ext cx="97654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4.2 (0.0, 27.6)</a:t>
            </a:r>
          </a:p>
        </p:txBody>
      </p:sp>
      <p:sp>
        <p:nvSpPr>
          <p:cNvPr id="32" name="Rechteck 31">
            <a:extLst>
              <a:ext uri="{FF2B5EF4-FFF2-40B4-BE49-F238E27FC236}">
                <a16:creationId xmlns:a16="http://schemas.microsoft.com/office/drawing/2014/main" id="{7016519E-C1F3-9F91-5584-3842E7A4BF70}"/>
              </a:ext>
            </a:extLst>
          </p:cNvPr>
          <p:cNvSpPr/>
          <p:nvPr/>
        </p:nvSpPr>
        <p:spPr>
          <a:xfrm>
            <a:off x="5612985" y="2173826"/>
            <a:ext cx="1047082"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14.3 (0.0, 35.5)</a:t>
            </a:r>
          </a:p>
        </p:txBody>
      </p:sp>
      <p:sp>
        <p:nvSpPr>
          <p:cNvPr id="33" name="Rechteck 32">
            <a:extLst>
              <a:ext uri="{FF2B5EF4-FFF2-40B4-BE49-F238E27FC236}">
                <a16:creationId xmlns:a16="http://schemas.microsoft.com/office/drawing/2014/main" id="{14547137-D9E2-249F-CB0F-F5D313258658}"/>
              </a:ext>
            </a:extLst>
          </p:cNvPr>
          <p:cNvSpPr/>
          <p:nvPr/>
        </p:nvSpPr>
        <p:spPr>
          <a:xfrm>
            <a:off x="5612985" y="2355550"/>
            <a:ext cx="97654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2.1 (0.0, 35.0)</a:t>
            </a:r>
          </a:p>
        </p:txBody>
      </p:sp>
      <p:sp>
        <p:nvSpPr>
          <p:cNvPr id="34" name="Rechteck 33">
            <a:extLst>
              <a:ext uri="{FF2B5EF4-FFF2-40B4-BE49-F238E27FC236}">
                <a16:creationId xmlns:a16="http://schemas.microsoft.com/office/drawing/2014/main" id="{F8CB28AB-D001-7F57-B9D0-D917C786C73F}"/>
              </a:ext>
            </a:extLst>
          </p:cNvPr>
          <p:cNvSpPr/>
          <p:nvPr/>
        </p:nvSpPr>
        <p:spPr>
          <a:xfrm>
            <a:off x="5612985" y="2537275"/>
            <a:ext cx="97654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8.1 (0.1, 28.3)</a:t>
            </a:r>
          </a:p>
        </p:txBody>
      </p:sp>
      <p:sp>
        <p:nvSpPr>
          <p:cNvPr id="35" name="Rechteck 34">
            <a:extLst>
              <a:ext uri="{FF2B5EF4-FFF2-40B4-BE49-F238E27FC236}">
                <a16:creationId xmlns:a16="http://schemas.microsoft.com/office/drawing/2014/main" id="{C2136293-D630-B0CD-2D5A-2C34F38B88B2}"/>
              </a:ext>
            </a:extLst>
          </p:cNvPr>
          <p:cNvSpPr/>
          <p:nvPr/>
        </p:nvSpPr>
        <p:spPr>
          <a:xfrm>
            <a:off x="5612985" y="2718997"/>
            <a:ext cx="97654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5.5 (0.0, 32.9)</a:t>
            </a:r>
          </a:p>
        </p:txBody>
      </p:sp>
      <p:sp>
        <p:nvSpPr>
          <p:cNvPr id="36" name="Rechteck 35">
            <a:extLst>
              <a:ext uri="{FF2B5EF4-FFF2-40B4-BE49-F238E27FC236}">
                <a16:creationId xmlns:a16="http://schemas.microsoft.com/office/drawing/2014/main" id="{A0D705D9-ED81-37AE-3A76-DEC4919F1DC6}"/>
              </a:ext>
            </a:extLst>
          </p:cNvPr>
          <p:cNvSpPr/>
          <p:nvPr/>
        </p:nvSpPr>
        <p:spPr>
          <a:xfrm>
            <a:off x="5612985" y="2900721"/>
            <a:ext cx="97654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6.6 (0.0, 29.3)</a:t>
            </a:r>
          </a:p>
        </p:txBody>
      </p:sp>
      <p:sp>
        <p:nvSpPr>
          <p:cNvPr id="37" name="Rechteck 36">
            <a:extLst>
              <a:ext uri="{FF2B5EF4-FFF2-40B4-BE49-F238E27FC236}">
                <a16:creationId xmlns:a16="http://schemas.microsoft.com/office/drawing/2014/main" id="{14E045C2-D2D6-3CF2-AEFA-6E0BF6FF526B}"/>
              </a:ext>
            </a:extLst>
          </p:cNvPr>
          <p:cNvSpPr/>
          <p:nvPr/>
        </p:nvSpPr>
        <p:spPr>
          <a:xfrm>
            <a:off x="5612985" y="3082445"/>
            <a:ext cx="97654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9.5 (0.3, 27.0)</a:t>
            </a:r>
          </a:p>
        </p:txBody>
      </p:sp>
      <p:sp>
        <p:nvSpPr>
          <p:cNvPr id="38" name="Rechteck 37">
            <a:extLst>
              <a:ext uri="{FF2B5EF4-FFF2-40B4-BE49-F238E27FC236}">
                <a16:creationId xmlns:a16="http://schemas.microsoft.com/office/drawing/2014/main" id="{F7E0215D-F20F-A686-79F3-1AF21B8C960C}"/>
              </a:ext>
            </a:extLst>
          </p:cNvPr>
          <p:cNvSpPr/>
          <p:nvPr/>
        </p:nvSpPr>
        <p:spPr>
          <a:xfrm>
            <a:off x="5612985" y="3264168"/>
            <a:ext cx="97654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2.1 (0.0, 26.3)</a:t>
            </a:r>
          </a:p>
        </p:txBody>
      </p:sp>
      <p:sp>
        <p:nvSpPr>
          <p:cNvPr id="39" name="Rechteck 38">
            <a:extLst>
              <a:ext uri="{FF2B5EF4-FFF2-40B4-BE49-F238E27FC236}">
                <a16:creationId xmlns:a16="http://schemas.microsoft.com/office/drawing/2014/main" id="{C3B342A3-06BA-FD6A-A7AB-9B57BFF95C38}"/>
              </a:ext>
            </a:extLst>
          </p:cNvPr>
          <p:cNvSpPr/>
          <p:nvPr/>
        </p:nvSpPr>
        <p:spPr>
          <a:xfrm>
            <a:off x="5612985" y="3445892"/>
            <a:ext cx="97654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6.0 (0.0, 24.7)</a:t>
            </a:r>
          </a:p>
        </p:txBody>
      </p:sp>
      <p:sp>
        <p:nvSpPr>
          <p:cNvPr id="40" name="Rechteck 39">
            <a:extLst>
              <a:ext uri="{FF2B5EF4-FFF2-40B4-BE49-F238E27FC236}">
                <a16:creationId xmlns:a16="http://schemas.microsoft.com/office/drawing/2014/main" id="{031CA023-6A38-EE1B-6192-8FB83608BFD5}"/>
              </a:ext>
            </a:extLst>
          </p:cNvPr>
          <p:cNvSpPr/>
          <p:nvPr/>
        </p:nvSpPr>
        <p:spPr>
          <a:xfrm>
            <a:off x="5612985" y="3627616"/>
            <a:ext cx="97654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6.4 (0.0, 31.3)</a:t>
            </a:r>
          </a:p>
        </p:txBody>
      </p:sp>
      <p:sp>
        <p:nvSpPr>
          <p:cNvPr id="41" name="Rechteck 40">
            <a:extLst>
              <a:ext uri="{FF2B5EF4-FFF2-40B4-BE49-F238E27FC236}">
                <a16:creationId xmlns:a16="http://schemas.microsoft.com/office/drawing/2014/main" id="{0F126129-37A1-6F72-6BEE-A08F6210E861}"/>
              </a:ext>
            </a:extLst>
          </p:cNvPr>
          <p:cNvSpPr/>
          <p:nvPr/>
        </p:nvSpPr>
        <p:spPr>
          <a:xfrm>
            <a:off x="5612985" y="3809340"/>
            <a:ext cx="97654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9.7 (0.1, 29.3)</a:t>
            </a:r>
          </a:p>
        </p:txBody>
      </p:sp>
      <p:sp>
        <p:nvSpPr>
          <p:cNvPr id="42" name="Rechteck 41">
            <a:extLst>
              <a:ext uri="{FF2B5EF4-FFF2-40B4-BE49-F238E27FC236}">
                <a16:creationId xmlns:a16="http://schemas.microsoft.com/office/drawing/2014/main" id="{6E5CBC8F-311B-9A2B-70A2-A852AFE53051}"/>
              </a:ext>
            </a:extLst>
          </p:cNvPr>
          <p:cNvSpPr/>
          <p:nvPr/>
        </p:nvSpPr>
        <p:spPr>
          <a:xfrm>
            <a:off x="5612985" y="3991059"/>
            <a:ext cx="97654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5.3 (0.0, 27.2)</a:t>
            </a:r>
          </a:p>
        </p:txBody>
      </p:sp>
      <p:sp>
        <p:nvSpPr>
          <p:cNvPr id="43" name="Rechteck 42">
            <a:extLst>
              <a:ext uri="{FF2B5EF4-FFF2-40B4-BE49-F238E27FC236}">
                <a16:creationId xmlns:a16="http://schemas.microsoft.com/office/drawing/2014/main" id="{402DF02F-FFC8-6C28-0970-36F8BA58D4AD}"/>
              </a:ext>
            </a:extLst>
          </p:cNvPr>
          <p:cNvSpPr/>
          <p:nvPr/>
        </p:nvSpPr>
        <p:spPr>
          <a:xfrm>
            <a:off x="5612985" y="4379461"/>
            <a:ext cx="97654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1.9 (0.0, 28.3)</a:t>
            </a:r>
          </a:p>
        </p:txBody>
      </p:sp>
      <p:sp>
        <p:nvSpPr>
          <p:cNvPr id="44" name="Rechteck 43">
            <a:extLst>
              <a:ext uri="{FF2B5EF4-FFF2-40B4-BE49-F238E27FC236}">
                <a16:creationId xmlns:a16="http://schemas.microsoft.com/office/drawing/2014/main" id="{CFE6CD2D-C527-F230-E108-C0EDD88425F8}"/>
              </a:ext>
            </a:extLst>
          </p:cNvPr>
          <p:cNvSpPr/>
          <p:nvPr/>
        </p:nvSpPr>
        <p:spPr>
          <a:xfrm>
            <a:off x="5612985" y="4558585"/>
            <a:ext cx="97654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7.4 (0.0, 34.2)</a:t>
            </a:r>
          </a:p>
        </p:txBody>
      </p:sp>
      <p:sp>
        <p:nvSpPr>
          <p:cNvPr id="45" name="Rechteck 44">
            <a:extLst>
              <a:ext uri="{FF2B5EF4-FFF2-40B4-BE49-F238E27FC236}">
                <a16:creationId xmlns:a16="http://schemas.microsoft.com/office/drawing/2014/main" id="{6E50BF95-F211-0166-EDBE-D28108050B07}"/>
              </a:ext>
            </a:extLst>
          </p:cNvPr>
          <p:cNvSpPr/>
          <p:nvPr/>
        </p:nvSpPr>
        <p:spPr>
          <a:xfrm>
            <a:off x="5612985" y="4737710"/>
            <a:ext cx="97654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2.4 (0.0, 28.6)</a:t>
            </a:r>
          </a:p>
        </p:txBody>
      </p:sp>
      <p:sp>
        <p:nvSpPr>
          <p:cNvPr id="46" name="Rechteck 45">
            <a:extLst>
              <a:ext uri="{FF2B5EF4-FFF2-40B4-BE49-F238E27FC236}">
                <a16:creationId xmlns:a16="http://schemas.microsoft.com/office/drawing/2014/main" id="{DF746BCA-E4C7-98D1-914E-764B77FE7C1F}"/>
              </a:ext>
            </a:extLst>
          </p:cNvPr>
          <p:cNvSpPr/>
          <p:nvPr/>
        </p:nvSpPr>
        <p:spPr>
          <a:xfrm>
            <a:off x="5612985" y="4916834"/>
            <a:ext cx="97654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5.8 (0.0, 24.6)</a:t>
            </a:r>
          </a:p>
        </p:txBody>
      </p:sp>
      <p:sp>
        <p:nvSpPr>
          <p:cNvPr id="47" name="Rechteck 46">
            <a:extLst>
              <a:ext uri="{FF2B5EF4-FFF2-40B4-BE49-F238E27FC236}">
                <a16:creationId xmlns:a16="http://schemas.microsoft.com/office/drawing/2014/main" id="{A326539D-DA43-8D9A-F9C2-C8C54C3D3A3F}"/>
              </a:ext>
            </a:extLst>
          </p:cNvPr>
          <p:cNvSpPr/>
          <p:nvPr/>
        </p:nvSpPr>
        <p:spPr>
          <a:xfrm>
            <a:off x="5612985" y="5095959"/>
            <a:ext cx="976549"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6.9 (0.0, 22.5)</a:t>
            </a:r>
          </a:p>
        </p:txBody>
      </p:sp>
      <p:sp>
        <p:nvSpPr>
          <p:cNvPr id="48" name="Rechteck 47">
            <a:extLst>
              <a:ext uri="{FF2B5EF4-FFF2-40B4-BE49-F238E27FC236}">
                <a16:creationId xmlns:a16="http://schemas.microsoft.com/office/drawing/2014/main" id="{7F50CB60-5372-9060-E5F0-962B95119340}"/>
              </a:ext>
            </a:extLst>
          </p:cNvPr>
          <p:cNvSpPr/>
          <p:nvPr/>
        </p:nvSpPr>
        <p:spPr>
          <a:xfrm>
            <a:off x="5612985" y="5275084"/>
            <a:ext cx="1047082"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000">
                <a:solidFill>
                  <a:schemeClr val="tx1"/>
                </a:solidFill>
              </a:rPr>
              <a:t>10.2 (1.3, 24.8)</a:t>
            </a:r>
          </a:p>
        </p:txBody>
      </p:sp>
      <p:sp>
        <p:nvSpPr>
          <p:cNvPr id="63" name="Rechteck 62">
            <a:extLst>
              <a:ext uri="{FF2B5EF4-FFF2-40B4-BE49-F238E27FC236}">
                <a16:creationId xmlns:a16="http://schemas.microsoft.com/office/drawing/2014/main" id="{B50899AA-AC06-85F8-309D-F508F9D49939}"/>
              </a:ext>
            </a:extLst>
          </p:cNvPr>
          <p:cNvSpPr/>
          <p:nvPr/>
        </p:nvSpPr>
        <p:spPr>
          <a:xfrm>
            <a:off x="1842377" y="5075205"/>
            <a:ext cx="971740"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r"/>
            <a:r>
              <a:rPr lang="de-DE" sz="1000">
                <a:solidFill>
                  <a:schemeClr val="tx1"/>
                </a:solidFill>
              </a:rPr>
              <a:t>Hypertension</a:t>
            </a:r>
          </a:p>
        </p:txBody>
      </p:sp>
      <p:grpSp>
        <p:nvGrpSpPr>
          <p:cNvPr id="80" name="Gruppieren 79">
            <a:extLst>
              <a:ext uri="{FF2B5EF4-FFF2-40B4-BE49-F238E27FC236}">
                <a16:creationId xmlns:a16="http://schemas.microsoft.com/office/drawing/2014/main" id="{343BF681-40C1-D9DA-39CD-0FF24089844B}"/>
              </a:ext>
            </a:extLst>
          </p:cNvPr>
          <p:cNvGrpSpPr/>
          <p:nvPr/>
        </p:nvGrpSpPr>
        <p:grpSpPr>
          <a:xfrm>
            <a:off x="2673532" y="1746880"/>
            <a:ext cx="4304447" cy="4050566"/>
            <a:chOff x="3704194" y="1785790"/>
            <a:chExt cx="3976315" cy="4050566"/>
          </a:xfrm>
        </p:grpSpPr>
        <p:cxnSp>
          <p:nvCxnSpPr>
            <p:cNvPr id="52" name="Gerader Verbinder 51">
              <a:extLst>
                <a:ext uri="{FF2B5EF4-FFF2-40B4-BE49-F238E27FC236}">
                  <a16:creationId xmlns:a16="http://schemas.microsoft.com/office/drawing/2014/main" id="{64200224-1484-A596-D4C0-52BD080FC4E5}"/>
                </a:ext>
              </a:extLst>
            </p:cNvPr>
            <p:cNvCxnSpPr>
              <a:cxnSpLocks/>
            </p:cNvCxnSpPr>
            <p:nvPr/>
          </p:nvCxnSpPr>
          <p:spPr>
            <a:xfrm flipH="1">
              <a:off x="3857766" y="5560657"/>
              <a:ext cx="38227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FEB1D693-C765-C1C4-C969-F1DAA68613F4}"/>
                </a:ext>
              </a:extLst>
            </p:cNvPr>
            <p:cNvCxnSpPr>
              <a:cxnSpLocks/>
            </p:cNvCxnSpPr>
            <p:nvPr/>
          </p:nvCxnSpPr>
          <p:spPr>
            <a:xfrm>
              <a:off x="3857766" y="1785790"/>
              <a:ext cx="0" cy="38188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hteck 63">
              <a:extLst>
                <a:ext uri="{FF2B5EF4-FFF2-40B4-BE49-F238E27FC236}">
                  <a16:creationId xmlns:a16="http://schemas.microsoft.com/office/drawing/2014/main" id="{2B829DBC-3CC7-8CAB-9DE0-9FB597F3AE8E}"/>
                </a:ext>
              </a:extLst>
            </p:cNvPr>
            <p:cNvSpPr/>
            <p:nvPr/>
          </p:nvSpPr>
          <p:spPr>
            <a:xfrm>
              <a:off x="4438928" y="5582108"/>
              <a:ext cx="378197" cy="2542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10</a:t>
              </a:r>
            </a:p>
          </p:txBody>
        </p:sp>
        <p:sp>
          <p:nvSpPr>
            <p:cNvPr id="65" name="Rechteck 64">
              <a:extLst>
                <a:ext uri="{FF2B5EF4-FFF2-40B4-BE49-F238E27FC236}">
                  <a16:creationId xmlns:a16="http://schemas.microsoft.com/office/drawing/2014/main" id="{B8AEE843-0168-16AB-BE07-71F443703AEA}"/>
                </a:ext>
              </a:extLst>
            </p:cNvPr>
            <p:cNvSpPr/>
            <p:nvPr/>
          </p:nvSpPr>
          <p:spPr>
            <a:xfrm>
              <a:off x="3704194" y="5582110"/>
              <a:ext cx="307143" cy="254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0</a:t>
              </a:r>
            </a:p>
          </p:txBody>
        </p:sp>
        <p:sp>
          <p:nvSpPr>
            <p:cNvPr id="66" name="Rechteck 65">
              <a:extLst>
                <a:ext uri="{FF2B5EF4-FFF2-40B4-BE49-F238E27FC236}">
                  <a16:creationId xmlns:a16="http://schemas.microsoft.com/office/drawing/2014/main" id="{214CE41D-EA04-1714-3894-16A722F25E44}"/>
                </a:ext>
              </a:extLst>
            </p:cNvPr>
            <p:cNvSpPr/>
            <p:nvPr/>
          </p:nvSpPr>
          <p:spPr>
            <a:xfrm>
              <a:off x="5232763" y="5582110"/>
              <a:ext cx="328675" cy="254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20</a:t>
              </a:r>
            </a:p>
          </p:txBody>
        </p:sp>
        <p:sp>
          <p:nvSpPr>
            <p:cNvPr id="67" name="Rechteck 66">
              <a:extLst>
                <a:ext uri="{FF2B5EF4-FFF2-40B4-BE49-F238E27FC236}">
                  <a16:creationId xmlns:a16="http://schemas.microsoft.com/office/drawing/2014/main" id="{DAEBC00C-A73A-873F-49C3-7FF83C24329E}"/>
                </a:ext>
              </a:extLst>
            </p:cNvPr>
            <p:cNvSpPr/>
            <p:nvPr/>
          </p:nvSpPr>
          <p:spPr>
            <a:xfrm>
              <a:off x="5977076" y="5582108"/>
              <a:ext cx="356951" cy="2542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30</a:t>
              </a:r>
            </a:p>
          </p:txBody>
        </p:sp>
        <p:sp>
          <p:nvSpPr>
            <p:cNvPr id="68" name="Rechteck 67">
              <a:extLst>
                <a:ext uri="{FF2B5EF4-FFF2-40B4-BE49-F238E27FC236}">
                  <a16:creationId xmlns:a16="http://schemas.microsoft.com/office/drawing/2014/main" id="{4024780B-D3B8-0427-49F0-DACB7E497B18}"/>
                </a:ext>
              </a:extLst>
            </p:cNvPr>
            <p:cNvSpPr/>
            <p:nvPr/>
          </p:nvSpPr>
          <p:spPr>
            <a:xfrm>
              <a:off x="6749666" y="5582108"/>
              <a:ext cx="371718" cy="2542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de-DE" sz="1000">
                  <a:solidFill>
                    <a:schemeClr val="tx1"/>
                  </a:solidFill>
                </a:rPr>
                <a:t>40</a:t>
              </a:r>
            </a:p>
          </p:txBody>
        </p:sp>
        <p:cxnSp>
          <p:nvCxnSpPr>
            <p:cNvPr id="70" name="Gerader Verbinder 69">
              <a:extLst>
                <a:ext uri="{FF2B5EF4-FFF2-40B4-BE49-F238E27FC236}">
                  <a16:creationId xmlns:a16="http://schemas.microsoft.com/office/drawing/2014/main" id="{31FF7C67-98A7-3F58-6284-F77F5C712901}"/>
                </a:ext>
              </a:extLst>
            </p:cNvPr>
            <p:cNvCxnSpPr>
              <a:cxnSpLocks/>
            </p:cNvCxnSpPr>
            <p:nvPr/>
          </p:nvCxnSpPr>
          <p:spPr>
            <a:xfrm>
              <a:off x="4627206" y="5568688"/>
              <a:ext cx="0" cy="3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r Verbinder 74">
              <a:extLst>
                <a:ext uri="{FF2B5EF4-FFF2-40B4-BE49-F238E27FC236}">
                  <a16:creationId xmlns:a16="http://schemas.microsoft.com/office/drawing/2014/main" id="{8561AB6D-51DD-0040-BEAF-5B7109D46CA6}"/>
                </a:ext>
              </a:extLst>
            </p:cNvPr>
            <p:cNvCxnSpPr>
              <a:cxnSpLocks/>
            </p:cNvCxnSpPr>
            <p:nvPr/>
          </p:nvCxnSpPr>
          <p:spPr>
            <a:xfrm>
              <a:off x="5396646" y="5568688"/>
              <a:ext cx="0" cy="3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AE64B462-8FBA-5187-7EA5-F594D1DC7BA0}"/>
                </a:ext>
              </a:extLst>
            </p:cNvPr>
            <p:cNvCxnSpPr>
              <a:cxnSpLocks/>
            </p:cNvCxnSpPr>
            <p:nvPr/>
          </p:nvCxnSpPr>
          <p:spPr>
            <a:xfrm>
              <a:off x="6166086" y="5568688"/>
              <a:ext cx="0" cy="3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99F4ABBB-062F-A39E-4B72-80C44273C8BD}"/>
                </a:ext>
              </a:extLst>
            </p:cNvPr>
            <p:cNvCxnSpPr>
              <a:cxnSpLocks/>
            </p:cNvCxnSpPr>
            <p:nvPr/>
          </p:nvCxnSpPr>
          <p:spPr>
            <a:xfrm>
              <a:off x="6935525" y="5568688"/>
              <a:ext cx="0" cy="3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33FC57F5-F33D-FF5E-AB92-8EFFC0975F9A}"/>
                </a:ext>
              </a:extLst>
            </p:cNvPr>
            <p:cNvCxnSpPr>
              <a:cxnSpLocks/>
            </p:cNvCxnSpPr>
            <p:nvPr/>
          </p:nvCxnSpPr>
          <p:spPr>
            <a:xfrm>
              <a:off x="3825331" y="5435644"/>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7BED4648-1B5F-0A97-12E6-E7699587BEB8}"/>
                </a:ext>
              </a:extLst>
            </p:cNvPr>
            <p:cNvCxnSpPr>
              <a:cxnSpLocks/>
            </p:cNvCxnSpPr>
            <p:nvPr/>
          </p:nvCxnSpPr>
          <p:spPr>
            <a:xfrm>
              <a:off x="3825330" y="5253722"/>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4968D05A-B38A-E3C2-58EA-24F312AA3588}"/>
                </a:ext>
              </a:extLst>
            </p:cNvPr>
            <p:cNvCxnSpPr>
              <a:cxnSpLocks/>
            </p:cNvCxnSpPr>
            <p:nvPr/>
          </p:nvCxnSpPr>
          <p:spPr>
            <a:xfrm>
              <a:off x="3827519" y="5069610"/>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B96C4109-FD0E-BA12-16DE-EB5D1BCE7BB2}"/>
                </a:ext>
              </a:extLst>
            </p:cNvPr>
            <p:cNvCxnSpPr>
              <a:cxnSpLocks/>
            </p:cNvCxnSpPr>
            <p:nvPr/>
          </p:nvCxnSpPr>
          <p:spPr>
            <a:xfrm>
              <a:off x="3825325" y="4887691"/>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5E0FB692-E598-B57B-B9BE-0F58A194A5CA}"/>
                </a:ext>
              </a:extLst>
            </p:cNvPr>
            <p:cNvCxnSpPr>
              <a:cxnSpLocks/>
            </p:cNvCxnSpPr>
            <p:nvPr/>
          </p:nvCxnSpPr>
          <p:spPr>
            <a:xfrm>
              <a:off x="3827517" y="4707961"/>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8AF961EC-B5CA-6B7C-53D8-F8D9D846476C}"/>
                </a:ext>
              </a:extLst>
            </p:cNvPr>
            <p:cNvCxnSpPr>
              <a:cxnSpLocks/>
            </p:cNvCxnSpPr>
            <p:nvPr/>
          </p:nvCxnSpPr>
          <p:spPr>
            <a:xfrm>
              <a:off x="3827517" y="4521657"/>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7767A335-24DF-0CFC-CE8B-37DAF87E4B8D}"/>
                </a:ext>
              </a:extLst>
            </p:cNvPr>
            <p:cNvCxnSpPr>
              <a:cxnSpLocks/>
            </p:cNvCxnSpPr>
            <p:nvPr/>
          </p:nvCxnSpPr>
          <p:spPr>
            <a:xfrm>
              <a:off x="3831900" y="4157815"/>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11A23274-A5B3-3B38-1C76-1CD0E9B3B448}"/>
                </a:ext>
              </a:extLst>
            </p:cNvPr>
            <p:cNvCxnSpPr>
              <a:cxnSpLocks/>
            </p:cNvCxnSpPr>
            <p:nvPr/>
          </p:nvCxnSpPr>
          <p:spPr>
            <a:xfrm>
              <a:off x="3831900" y="3982471"/>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BB267503-903E-6625-5579-7DF1752018C1}"/>
                </a:ext>
              </a:extLst>
            </p:cNvPr>
            <p:cNvCxnSpPr>
              <a:cxnSpLocks/>
            </p:cNvCxnSpPr>
            <p:nvPr/>
          </p:nvCxnSpPr>
          <p:spPr>
            <a:xfrm>
              <a:off x="3831900" y="3796171"/>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F446004D-647C-CE45-B902-1A106667FCAB}"/>
                </a:ext>
              </a:extLst>
            </p:cNvPr>
            <p:cNvCxnSpPr>
              <a:cxnSpLocks/>
            </p:cNvCxnSpPr>
            <p:nvPr/>
          </p:nvCxnSpPr>
          <p:spPr>
            <a:xfrm>
              <a:off x="3831900" y="3614251"/>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FDA44B83-DF06-0252-0C60-1167B22D6C3F}"/>
                </a:ext>
              </a:extLst>
            </p:cNvPr>
            <p:cNvCxnSpPr>
              <a:cxnSpLocks/>
            </p:cNvCxnSpPr>
            <p:nvPr/>
          </p:nvCxnSpPr>
          <p:spPr>
            <a:xfrm>
              <a:off x="3831900" y="3432330"/>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E221A064-FB94-765D-50CC-C97D8489EB6D}"/>
                </a:ext>
              </a:extLst>
            </p:cNvPr>
            <p:cNvCxnSpPr>
              <a:cxnSpLocks/>
            </p:cNvCxnSpPr>
            <p:nvPr/>
          </p:nvCxnSpPr>
          <p:spPr>
            <a:xfrm>
              <a:off x="3831900" y="3248217"/>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14FC6068-9181-ABC1-9F35-5703A4FF64D6}"/>
                </a:ext>
              </a:extLst>
            </p:cNvPr>
            <p:cNvCxnSpPr>
              <a:cxnSpLocks/>
            </p:cNvCxnSpPr>
            <p:nvPr/>
          </p:nvCxnSpPr>
          <p:spPr>
            <a:xfrm>
              <a:off x="3831900" y="3066298"/>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8BDB037D-9AEA-0752-B6AD-1E5501D4D249}"/>
                </a:ext>
              </a:extLst>
            </p:cNvPr>
            <p:cNvCxnSpPr>
              <a:cxnSpLocks/>
            </p:cNvCxnSpPr>
            <p:nvPr/>
          </p:nvCxnSpPr>
          <p:spPr>
            <a:xfrm>
              <a:off x="3831900" y="2882183"/>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5D15B939-1195-065F-7482-3FEEAB83939F}"/>
                </a:ext>
              </a:extLst>
            </p:cNvPr>
            <p:cNvCxnSpPr>
              <a:cxnSpLocks/>
            </p:cNvCxnSpPr>
            <p:nvPr/>
          </p:nvCxnSpPr>
          <p:spPr>
            <a:xfrm>
              <a:off x="3831900" y="2698067"/>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B44D6E9F-7CDA-5EF6-ABF8-51E81441136E}"/>
                </a:ext>
              </a:extLst>
            </p:cNvPr>
            <p:cNvCxnSpPr>
              <a:cxnSpLocks/>
            </p:cNvCxnSpPr>
            <p:nvPr/>
          </p:nvCxnSpPr>
          <p:spPr>
            <a:xfrm>
              <a:off x="3831900" y="2518338"/>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EC453BF2-18B5-DDB3-10B3-DCE8A4AD4BD3}"/>
                </a:ext>
              </a:extLst>
            </p:cNvPr>
            <p:cNvCxnSpPr>
              <a:cxnSpLocks/>
            </p:cNvCxnSpPr>
            <p:nvPr/>
          </p:nvCxnSpPr>
          <p:spPr>
            <a:xfrm>
              <a:off x="3831900" y="2334225"/>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A1811B6C-F697-A41F-B841-4DE4EFFCD4EC}"/>
                </a:ext>
              </a:extLst>
            </p:cNvPr>
            <p:cNvCxnSpPr>
              <a:cxnSpLocks/>
            </p:cNvCxnSpPr>
            <p:nvPr/>
          </p:nvCxnSpPr>
          <p:spPr>
            <a:xfrm>
              <a:off x="3831900" y="2152306"/>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A9C498D2-565D-AA34-3F46-8A97C97A9C8B}"/>
                </a:ext>
              </a:extLst>
            </p:cNvPr>
            <p:cNvCxnSpPr>
              <a:cxnSpLocks/>
            </p:cNvCxnSpPr>
            <p:nvPr/>
          </p:nvCxnSpPr>
          <p:spPr>
            <a:xfrm>
              <a:off x="3831900" y="1970385"/>
              <a:ext cx="324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1B7A6F45-C98C-F613-8CEF-E71D0DF5836C}"/>
                </a:ext>
              </a:extLst>
            </p:cNvPr>
            <p:cNvCxnSpPr>
              <a:cxnSpLocks/>
            </p:cNvCxnSpPr>
            <p:nvPr/>
          </p:nvCxnSpPr>
          <p:spPr>
            <a:xfrm>
              <a:off x="3876031" y="1970385"/>
              <a:ext cx="20240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Gerader Verbinder 101">
              <a:extLst>
                <a:ext uri="{FF2B5EF4-FFF2-40B4-BE49-F238E27FC236}">
                  <a16:creationId xmlns:a16="http://schemas.microsoft.com/office/drawing/2014/main" id="{761B574E-7187-5DBF-38A2-5A364B14E263}"/>
                </a:ext>
              </a:extLst>
            </p:cNvPr>
            <p:cNvCxnSpPr>
              <a:cxnSpLocks/>
            </p:cNvCxnSpPr>
            <p:nvPr/>
          </p:nvCxnSpPr>
          <p:spPr>
            <a:xfrm>
              <a:off x="3876031" y="2152853"/>
              <a:ext cx="19210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2A458CB0-FD84-0311-768C-64FB35FA6E68}"/>
                </a:ext>
              </a:extLst>
            </p:cNvPr>
            <p:cNvCxnSpPr>
              <a:cxnSpLocks/>
            </p:cNvCxnSpPr>
            <p:nvPr/>
          </p:nvCxnSpPr>
          <p:spPr>
            <a:xfrm>
              <a:off x="3876031" y="2335321"/>
              <a:ext cx="247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D27626D7-3909-A2A5-5B62-8DEC7C25AD91}"/>
                </a:ext>
              </a:extLst>
            </p:cNvPr>
            <p:cNvCxnSpPr>
              <a:cxnSpLocks/>
            </p:cNvCxnSpPr>
            <p:nvPr/>
          </p:nvCxnSpPr>
          <p:spPr>
            <a:xfrm>
              <a:off x="3876031" y="2517790"/>
              <a:ext cx="24426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95BC5810-22F9-5E76-8283-6664678D48E9}"/>
                </a:ext>
              </a:extLst>
            </p:cNvPr>
            <p:cNvCxnSpPr>
              <a:cxnSpLocks/>
            </p:cNvCxnSpPr>
            <p:nvPr/>
          </p:nvCxnSpPr>
          <p:spPr>
            <a:xfrm>
              <a:off x="3847384" y="2690063"/>
              <a:ext cx="19693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D3518D54-A022-B7D8-3913-527243B029A2}"/>
                </a:ext>
              </a:extLst>
            </p:cNvPr>
            <p:cNvCxnSpPr>
              <a:cxnSpLocks/>
            </p:cNvCxnSpPr>
            <p:nvPr/>
          </p:nvCxnSpPr>
          <p:spPr>
            <a:xfrm>
              <a:off x="3884663" y="2882726"/>
              <a:ext cx="22871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r Verbinder 111">
              <a:extLst>
                <a:ext uri="{FF2B5EF4-FFF2-40B4-BE49-F238E27FC236}">
                  <a16:creationId xmlns:a16="http://schemas.microsoft.com/office/drawing/2014/main" id="{A906E5C4-69E1-E4FE-78E0-D65F93E06F0A}"/>
                </a:ext>
              </a:extLst>
            </p:cNvPr>
            <p:cNvCxnSpPr>
              <a:cxnSpLocks/>
            </p:cNvCxnSpPr>
            <p:nvPr/>
          </p:nvCxnSpPr>
          <p:spPr>
            <a:xfrm>
              <a:off x="3878223" y="3065195"/>
              <a:ext cx="20437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3BC12C24-C40A-2B4D-8B40-A24DBCF06043}"/>
                </a:ext>
              </a:extLst>
            </p:cNvPr>
            <p:cNvCxnSpPr>
              <a:cxnSpLocks/>
            </p:cNvCxnSpPr>
            <p:nvPr/>
          </p:nvCxnSpPr>
          <p:spPr>
            <a:xfrm>
              <a:off x="3893630" y="3247663"/>
              <a:ext cx="18661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Gerader Verbinder 115">
              <a:extLst>
                <a:ext uri="{FF2B5EF4-FFF2-40B4-BE49-F238E27FC236}">
                  <a16:creationId xmlns:a16="http://schemas.microsoft.com/office/drawing/2014/main" id="{9AA803F9-703C-6E88-E301-95DD33B973B6}"/>
                </a:ext>
              </a:extLst>
            </p:cNvPr>
            <p:cNvCxnSpPr>
              <a:cxnSpLocks/>
            </p:cNvCxnSpPr>
            <p:nvPr/>
          </p:nvCxnSpPr>
          <p:spPr>
            <a:xfrm>
              <a:off x="3876031" y="3430132"/>
              <a:ext cx="18355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F8E6B919-76BC-1AB6-07E4-D7DCB7DCA621}"/>
                </a:ext>
              </a:extLst>
            </p:cNvPr>
            <p:cNvCxnSpPr>
              <a:cxnSpLocks/>
            </p:cNvCxnSpPr>
            <p:nvPr/>
          </p:nvCxnSpPr>
          <p:spPr>
            <a:xfrm>
              <a:off x="3876031" y="3612600"/>
              <a:ext cx="17215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r Verbinder 119">
              <a:extLst>
                <a:ext uri="{FF2B5EF4-FFF2-40B4-BE49-F238E27FC236}">
                  <a16:creationId xmlns:a16="http://schemas.microsoft.com/office/drawing/2014/main" id="{EC0F3067-69D9-AA4C-0957-C2DC2D4EF423}"/>
                </a:ext>
              </a:extLst>
            </p:cNvPr>
            <p:cNvCxnSpPr>
              <a:cxnSpLocks/>
            </p:cNvCxnSpPr>
            <p:nvPr/>
          </p:nvCxnSpPr>
          <p:spPr>
            <a:xfrm>
              <a:off x="3876031" y="3795068"/>
              <a:ext cx="2186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4CB54273-4911-0BA6-C7C5-207FAE9D4D4B}"/>
                </a:ext>
              </a:extLst>
            </p:cNvPr>
            <p:cNvCxnSpPr>
              <a:cxnSpLocks/>
            </p:cNvCxnSpPr>
            <p:nvPr/>
          </p:nvCxnSpPr>
          <p:spPr>
            <a:xfrm>
              <a:off x="3882672" y="3977537"/>
              <a:ext cx="20393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E8B781A8-BA3C-1B03-EF1D-A20CED64C464}"/>
                </a:ext>
              </a:extLst>
            </p:cNvPr>
            <p:cNvCxnSpPr>
              <a:cxnSpLocks/>
            </p:cNvCxnSpPr>
            <p:nvPr/>
          </p:nvCxnSpPr>
          <p:spPr>
            <a:xfrm>
              <a:off x="3876031" y="4160007"/>
              <a:ext cx="18990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AED9E82E-EB07-0154-D04E-16CDA92A4059}"/>
                </a:ext>
              </a:extLst>
            </p:cNvPr>
            <p:cNvCxnSpPr>
              <a:cxnSpLocks/>
            </p:cNvCxnSpPr>
            <p:nvPr/>
          </p:nvCxnSpPr>
          <p:spPr>
            <a:xfrm>
              <a:off x="3876031" y="4523848"/>
              <a:ext cx="19801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7DD647FD-8D48-BCB8-DA06-BCF4A1D2D9AA}"/>
                </a:ext>
              </a:extLst>
            </p:cNvPr>
            <p:cNvCxnSpPr>
              <a:cxnSpLocks/>
            </p:cNvCxnSpPr>
            <p:nvPr/>
          </p:nvCxnSpPr>
          <p:spPr>
            <a:xfrm>
              <a:off x="3876031" y="4706207"/>
              <a:ext cx="23856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17535991-EAC5-3807-DC7E-48BC1984F657}"/>
                </a:ext>
              </a:extLst>
            </p:cNvPr>
            <p:cNvCxnSpPr>
              <a:cxnSpLocks/>
            </p:cNvCxnSpPr>
            <p:nvPr/>
          </p:nvCxnSpPr>
          <p:spPr>
            <a:xfrm>
              <a:off x="3880481" y="4888566"/>
              <a:ext cx="19910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r Verbinder 134">
              <a:extLst>
                <a:ext uri="{FF2B5EF4-FFF2-40B4-BE49-F238E27FC236}">
                  <a16:creationId xmlns:a16="http://schemas.microsoft.com/office/drawing/2014/main" id="{DEF3B1FE-0CB3-C649-318F-8CAA746EF5D1}"/>
                </a:ext>
              </a:extLst>
            </p:cNvPr>
            <p:cNvCxnSpPr>
              <a:cxnSpLocks/>
            </p:cNvCxnSpPr>
            <p:nvPr/>
          </p:nvCxnSpPr>
          <p:spPr>
            <a:xfrm>
              <a:off x="3878289" y="5070925"/>
              <a:ext cx="17171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r Verbinder 136">
              <a:extLst>
                <a:ext uri="{FF2B5EF4-FFF2-40B4-BE49-F238E27FC236}">
                  <a16:creationId xmlns:a16="http://schemas.microsoft.com/office/drawing/2014/main" id="{9E528863-2896-0E55-D883-0936E26AA189}"/>
                </a:ext>
              </a:extLst>
            </p:cNvPr>
            <p:cNvCxnSpPr>
              <a:cxnSpLocks/>
            </p:cNvCxnSpPr>
            <p:nvPr/>
          </p:nvCxnSpPr>
          <p:spPr>
            <a:xfrm>
              <a:off x="3876031" y="5253284"/>
              <a:ext cx="15681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id="{22902099-55BA-599A-AEA9-0811C787DE63}"/>
                </a:ext>
              </a:extLst>
            </p:cNvPr>
            <p:cNvCxnSpPr>
              <a:cxnSpLocks/>
            </p:cNvCxnSpPr>
            <p:nvPr/>
          </p:nvCxnSpPr>
          <p:spPr>
            <a:xfrm>
              <a:off x="3969110" y="5435644"/>
              <a:ext cx="16438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r Verbinder 143">
              <a:extLst>
                <a:ext uri="{FF2B5EF4-FFF2-40B4-BE49-F238E27FC236}">
                  <a16:creationId xmlns:a16="http://schemas.microsoft.com/office/drawing/2014/main" id="{803016E3-420B-298D-2315-F35536163C05}"/>
                </a:ext>
              </a:extLst>
            </p:cNvPr>
            <p:cNvCxnSpPr>
              <a:cxnSpLocks/>
            </p:cNvCxnSpPr>
            <p:nvPr/>
          </p:nvCxnSpPr>
          <p:spPr>
            <a:xfrm>
              <a:off x="5612938" y="5417379"/>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r Verbinder 147">
              <a:extLst>
                <a:ext uri="{FF2B5EF4-FFF2-40B4-BE49-F238E27FC236}">
                  <a16:creationId xmlns:a16="http://schemas.microsoft.com/office/drawing/2014/main" id="{BB1A9666-3E72-0EC3-D82F-6EC925CF3AAD}"/>
                </a:ext>
              </a:extLst>
            </p:cNvPr>
            <p:cNvCxnSpPr>
              <a:cxnSpLocks/>
            </p:cNvCxnSpPr>
            <p:nvPr/>
          </p:nvCxnSpPr>
          <p:spPr>
            <a:xfrm>
              <a:off x="3962533" y="5417379"/>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r Verbinder 148">
              <a:extLst>
                <a:ext uri="{FF2B5EF4-FFF2-40B4-BE49-F238E27FC236}">
                  <a16:creationId xmlns:a16="http://schemas.microsoft.com/office/drawing/2014/main" id="{20539CAE-6FC3-292A-3A5E-C56C48977458}"/>
                </a:ext>
              </a:extLst>
            </p:cNvPr>
            <p:cNvCxnSpPr>
              <a:cxnSpLocks/>
            </p:cNvCxnSpPr>
            <p:nvPr/>
          </p:nvCxnSpPr>
          <p:spPr>
            <a:xfrm>
              <a:off x="5444171" y="5231601"/>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r Verbinder 149">
              <a:extLst>
                <a:ext uri="{FF2B5EF4-FFF2-40B4-BE49-F238E27FC236}">
                  <a16:creationId xmlns:a16="http://schemas.microsoft.com/office/drawing/2014/main" id="{2B350E84-EF33-1AFF-1539-2643DDBE7E71}"/>
                </a:ext>
              </a:extLst>
            </p:cNvPr>
            <p:cNvCxnSpPr>
              <a:cxnSpLocks/>
            </p:cNvCxnSpPr>
            <p:nvPr/>
          </p:nvCxnSpPr>
          <p:spPr>
            <a:xfrm>
              <a:off x="3880415" y="5231601"/>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r Verbinder 150">
              <a:extLst>
                <a:ext uri="{FF2B5EF4-FFF2-40B4-BE49-F238E27FC236}">
                  <a16:creationId xmlns:a16="http://schemas.microsoft.com/office/drawing/2014/main" id="{84779DC5-666B-D52B-241B-4DF5E282572C}"/>
                </a:ext>
              </a:extLst>
            </p:cNvPr>
            <p:cNvCxnSpPr>
              <a:cxnSpLocks/>
            </p:cNvCxnSpPr>
            <p:nvPr/>
          </p:nvCxnSpPr>
          <p:spPr>
            <a:xfrm>
              <a:off x="3876031" y="5049888"/>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id="{BF9100F4-7631-6D1D-4199-6237AFA28BDE}"/>
                </a:ext>
              </a:extLst>
            </p:cNvPr>
            <p:cNvCxnSpPr>
              <a:cxnSpLocks/>
            </p:cNvCxnSpPr>
            <p:nvPr/>
          </p:nvCxnSpPr>
          <p:spPr>
            <a:xfrm>
              <a:off x="5592190" y="5047902"/>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Gerader Verbinder 153">
              <a:extLst>
                <a:ext uri="{FF2B5EF4-FFF2-40B4-BE49-F238E27FC236}">
                  <a16:creationId xmlns:a16="http://schemas.microsoft.com/office/drawing/2014/main" id="{AD6D68F9-446C-A720-A3D7-B3D081A38C55}"/>
                </a:ext>
              </a:extLst>
            </p:cNvPr>
            <p:cNvCxnSpPr>
              <a:cxnSpLocks/>
            </p:cNvCxnSpPr>
            <p:nvPr/>
          </p:nvCxnSpPr>
          <p:spPr>
            <a:xfrm>
              <a:off x="5871567" y="4865663"/>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Gerader Verbinder 154">
              <a:extLst>
                <a:ext uri="{FF2B5EF4-FFF2-40B4-BE49-F238E27FC236}">
                  <a16:creationId xmlns:a16="http://schemas.microsoft.com/office/drawing/2014/main" id="{FF48ECC8-E8CD-77EC-360E-5B85E5FD3421}"/>
                </a:ext>
              </a:extLst>
            </p:cNvPr>
            <p:cNvCxnSpPr>
              <a:cxnSpLocks/>
            </p:cNvCxnSpPr>
            <p:nvPr/>
          </p:nvCxnSpPr>
          <p:spPr>
            <a:xfrm>
              <a:off x="6261703" y="4683158"/>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Gerader Verbinder 155">
              <a:extLst>
                <a:ext uri="{FF2B5EF4-FFF2-40B4-BE49-F238E27FC236}">
                  <a16:creationId xmlns:a16="http://schemas.microsoft.com/office/drawing/2014/main" id="{834202FE-D450-B1C1-4380-7517DA2B0B87}"/>
                </a:ext>
              </a:extLst>
            </p:cNvPr>
            <p:cNvCxnSpPr>
              <a:cxnSpLocks/>
            </p:cNvCxnSpPr>
            <p:nvPr/>
          </p:nvCxnSpPr>
          <p:spPr>
            <a:xfrm>
              <a:off x="5858416" y="4504071"/>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Gerader Verbinder 156">
              <a:extLst>
                <a:ext uri="{FF2B5EF4-FFF2-40B4-BE49-F238E27FC236}">
                  <a16:creationId xmlns:a16="http://schemas.microsoft.com/office/drawing/2014/main" id="{06EBB9FA-47D5-F477-C928-D87933C0CD56}"/>
                </a:ext>
              </a:extLst>
            </p:cNvPr>
            <p:cNvCxnSpPr>
              <a:cxnSpLocks/>
            </p:cNvCxnSpPr>
            <p:nvPr/>
          </p:nvCxnSpPr>
          <p:spPr>
            <a:xfrm>
              <a:off x="3876031" y="4865663"/>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Gerader Verbinder 158">
              <a:extLst>
                <a:ext uri="{FF2B5EF4-FFF2-40B4-BE49-F238E27FC236}">
                  <a16:creationId xmlns:a16="http://schemas.microsoft.com/office/drawing/2014/main" id="{F980D062-C531-1EBB-6581-18C361C84480}"/>
                </a:ext>
              </a:extLst>
            </p:cNvPr>
            <p:cNvCxnSpPr>
              <a:cxnSpLocks/>
            </p:cNvCxnSpPr>
            <p:nvPr/>
          </p:nvCxnSpPr>
          <p:spPr>
            <a:xfrm>
              <a:off x="3876031" y="4504071"/>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Gerader Verbinder 159">
              <a:extLst>
                <a:ext uri="{FF2B5EF4-FFF2-40B4-BE49-F238E27FC236}">
                  <a16:creationId xmlns:a16="http://schemas.microsoft.com/office/drawing/2014/main" id="{826B15E0-81D8-8C1B-CE63-56AFE4C79352}"/>
                </a:ext>
              </a:extLst>
            </p:cNvPr>
            <p:cNvCxnSpPr>
              <a:cxnSpLocks/>
            </p:cNvCxnSpPr>
            <p:nvPr/>
          </p:nvCxnSpPr>
          <p:spPr>
            <a:xfrm>
              <a:off x="3876031" y="4136484"/>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Gerader Verbinder 160">
              <a:extLst>
                <a:ext uri="{FF2B5EF4-FFF2-40B4-BE49-F238E27FC236}">
                  <a16:creationId xmlns:a16="http://schemas.microsoft.com/office/drawing/2014/main" id="{328581F2-5D65-3D2E-6B90-3A805B23DAFF}"/>
                </a:ext>
              </a:extLst>
            </p:cNvPr>
            <p:cNvCxnSpPr>
              <a:cxnSpLocks/>
            </p:cNvCxnSpPr>
            <p:nvPr/>
          </p:nvCxnSpPr>
          <p:spPr>
            <a:xfrm>
              <a:off x="5775129" y="4139005"/>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Gerader Verbinder 161">
              <a:extLst>
                <a:ext uri="{FF2B5EF4-FFF2-40B4-BE49-F238E27FC236}">
                  <a16:creationId xmlns:a16="http://schemas.microsoft.com/office/drawing/2014/main" id="{2C3BDB77-A95F-9492-E906-71A7D6212502}"/>
                </a:ext>
              </a:extLst>
            </p:cNvPr>
            <p:cNvCxnSpPr>
              <a:cxnSpLocks/>
            </p:cNvCxnSpPr>
            <p:nvPr/>
          </p:nvCxnSpPr>
          <p:spPr>
            <a:xfrm>
              <a:off x="5921978" y="3956535"/>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Gerader Verbinder 162">
              <a:extLst>
                <a:ext uri="{FF2B5EF4-FFF2-40B4-BE49-F238E27FC236}">
                  <a16:creationId xmlns:a16="http://schemas.microsoft.com/office/drawing/2014/main" id="{163B096C-CFE0-B6DA-BE0F-30AE71EF24C6}"/>
                </a:ext>
              </a:extLst>
            </p:cNvPr>
            <p:cNvCxnSpPr>
              <a:cxnSpLocks/>
            </p:cNvCxnSpPr>
            <p:nvPr/>
          </p:nvCxnSpPr>
          <p:spPr>
            <a:xfrm>
              <a:off x="6062251" y="3770424"/>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Gerader Verbinder 163">
              <a:extLst>
                <a:ext uri="{FF2B5EF4-FFF2-40B4-BE49-F238E27FC236}">
                  <a16:creationId xmlns:a16="http://schemas.microsoft.com/office/drawing/2014/main" id="{2BD95E05-3C37-4BE8-21A6-FFDD496AA6DA}"/>
                </a:ext>
              </a:extLst>
            </p:cNvPr>
            <p:cNvCxnSpPr>
              <a:cxnSpLocks/>
            </p:cNvCxnSpPr>
            <p:nvPr/>
          </p:nvCxnSpPr>
          <p:spPr>
            <a:xfrm>
              <a:off x="5596573" y="3593519"/>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Gerader Verbinder 164">
              <a:extLst>
                <a:ext uri="{FF2B5EF4-FFF2-40B4-BE49-F238E27FC236}">
                  <a16:creationId xmlns:a16="http://schemas.microsoft.com/office/drawing/2014/main" id="{9C61A2F9-32F4-CA59-166D-DE37A080206C}"/>
                </a:ext>
              </a:extLst>
            </p:cNvPr>
            <p:cNvCxnSpPr>
              <a:cxnSpLocks/>
            </p:cNvCxnSpPr>
            <p:nvPr/>
          </p:nvCxnSpPr>
          <p:spPr>
            <a:xfrm>
              <a:off x="5711567" y="3410471"/>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Gerader Verbinder 165">
              <a:extLst>
                <a:ext uri="{FF2B5EF4-FFF2-40B4-BE49-F238E27FC236}">
                  <a16:creationId xmlns:a16="http://schemas.microsoft.com/office/drawing/2014/main" id="{024C3EF0-2D8D-4391-DDB6-1B70092160BF}"/>
                </a:ext>
              </a:extLst>
            </p:cNvPr>
            <p:cNvCxnSpPr>
              <a:cxnSpLocks/>
            </p:cNvCxnSpPr>
            <p:nvPr/>
          </p:nvCxnSpPr>
          <p:spPr>
            <a:xfrm>
              <a:off x="3876097" y="3413289"/>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Gerader Verbinder 166">
              <a:extLst>
                <a:ext uri="{FF2B5EF4-FFF2-40B4-BE49-F238E27FC236}">
                  <a16:creationId xmlns:a16="http://schemas.microsoft.com/office/drawing/2014/main" id="{ED8B7D64-F48E-009B-BD93-BAD4CDAB3BC9}"/>
                </a:ext>
              </a:extLst>
            </p:cNvPr>
            <p:cNvCxnSpPr>
              <a:cxnSpLocks/>
            </p:cNvCxnSpPr>
            <p:nvPr/>
          </p:nvCxnSpPr>
          <p:spPr>
            <a:xfrm>
              <a:off x="3876031" y="3591452"/>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Gerader Verbinder 167">
              <a:extLst>
                <a:ext uri="{FF2B5EF4-FFF2-40B4-BE49-F238E27FC236}">
                  <a16:creationId xmlns:a16="http://schemas.microsoft.com/office/drawing/2014/main" id="{A1E6F6DB-959B-E0DF-AD82-43D29C417C9B}"/>
                </a:ext>
              </a:extLst>
            </p:cNvPr>
            <p:cNvCxnSpPr>
              <a:cxnSpLocks/>
            </p:cNvCxnSpPr>
            <p:nvPr/>
          </p:nvCxnSpPr>
          <p:spPr>
            <a:xfrm>
              <a:off x="3876031" y="3774728"/>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Gerader Verbinder 168">
              <a:extLst>
                <a:ext uri="{FF2B5EF4-FFF2-40B4-BE49-F238E27FC236}">
                  <a16:creationId xmlns:a16="http://schemas.microsoft.com/office/drawing/2014/main" id="{72747453-47A4-2F17-0381-C0A6AA56B03C}"/>
                </a:ext>
              </a:extLst>
            </p:cNvPr>
            <p:cNvCxnSpPr>
              <a:cxnSpLocks/>
            </p:cNvCxnSpPr>
            <p:nvPr/>
          </p:nvCxnSpPr>
          <p:spPr>
            <a:xfrm>
              <a:off x="3882672" y="3956535"/>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hteck 27">
              <a:extLst>
                <a:ext uri="{FF2B5EF4-FFF2-40B4-BE49-F238E27FC236}">
                  <a16:creationId xmlns:a16="http://schemas.microsoft.com/office/drawing/2014/main" id="{2DCB41EE-C1FB-CDC4-CFF7-6E9D8C4A07E5}"/>
                </a:ext>
              </a:extLst>
            </p:cNvPr>
            <p:cNvSpPr/>
            <p:nvPr/>
          </p:nvSpPr>
          <p:spPr>
            <a:xfrm>
              <a:off x="3902542" y="1925520"/>
              <a:ext cx="947627"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49" name="Rechteck 48">
              <a:extLst>
                <a:ext uri="{FF2B5EF4-FFF2-40B4-BE49-F238E27FC236}">
                  <a16:creationId xmlns:a16="http://schemas.microsoft.com/office/drawing/2014/main" id="{E5C14B58-562B-0088-C07F-C3F7665F4201}"/>
                </a:ext>
              </a:extLst>
            </p:cNvPr>
            <p:cNvSpPr/>
            <p:nvPr/>
          </p:nvSpPr>
          <p:spPr>
            <a:xfrm>
              <a:off x="3918842" y="2107967"/>
              <a:ext cx="826154"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50" name="Rechteck 49">
              <a:extLst>
                <a:ext uri="{FF2B5EF4-FFF2-40B4-BE49-F238E27FC236}">
                  <a16:creationId xmlns:a16="http://schemas.microsoft.com/office/drawing/2014/main" id="{3042A62A-A05D-AED5-C905-2E993CDC3BBC}"/>
                </a:ext>
              </a:extLst>
            </p:cNvPr>
            <p:cNvSpPr/>
            <p:nvPr/>
          </p:nvSpPr>
          <p:spPr>
            <a:xfrm>
              <a:off x="4617362" y="2290414"/>
              <a:ext cx="638317"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51" name="Rechteck 50">
              <a:extLst>
                <a:ext uri="{FF2B5EF4-FFF2-40B4-BE49-F238E27FC236}">
                  <a16:creationId xmlns:a16="http://schemas.microsoft.com/office/drawing/2014/main" id="{5C355C9A-ECF1-3B43-C7B2-02F91DB062A1}"/>
                </a:ext>
              </a:extLst>
            </p:cNvPr>
            <p:cNvSpPr/>
            <p:nvPr/>
          </p:nvSpPr>
          <p:spPr>
            <a:xfrm>
              <a:off x="3904044" y="2472862"/>
              <a:ext cx="433283"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53" name="Rechteck 52">
              <a:extLst>
                <a:ext uri="{FF2B5EF4-FFF2-40B4-BE49-F238E27FC236}">
                  <a16:creationId xmlns:a16="http://schemas.microsoft.com/office/drawing/2014/main" id="{6233C6B0-6858-6A43-C7ED-DA9EE7756168}"/>
                </a:ext>
              </a:extLst>
            </p:cNvPr>
            <p:cNvSpPr/>
            <p:nvPr/>
          </p:nvSpPr>
          <p:spPr>
            <a:xfrm>
              <a:off x="4060023" y="2655309"/>
              <a:ext cx="826154"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54" name="Rechteck 53">
              <a:extLst>
                <a:ext uri="{FF2B5EF4-FFF2-40B4-BE49-F238E27FC236}">
                  <a16:creationId xmlns:a16="http://schemas.microsoft.com/office/drawing/2014/main" id="{D072ADDB-04D4-0FDC-96E4-FCB6E4F2E1AE}"/>
                </a:ext>
              </a:extLst>
            </p:cNvPr>
            <p:cNvSpPr/>
            <p:nvPr/>
          </p:nvSpPr>
          <p:spPr>
            <a:xfrm>
              <a:off x="3962533" y="2837756"/>
              <a:ext cx="757373"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56" name="Rechteck 55">
              <a:extLst>
                <a:ext uri="{FF2B5EF4-FFF2-40B4-BE49-F238E27FC236}">
                  <a16:creationId xmlns:a16="http://schemas.microsoft.com/office/drawing/2014/main" id="{30FB4367-8AD6-024A-412B-741E2E0F43A8}"/>
                </a:ext>
              </a:extLst>
            </p:cNvPr>
            <p:cNvSpPr/>
            <p:nvPr/>
          </p:nvSpPr>
          <p:spPr>
            <a:xfrm>
              <a:off x="3928570" y="3020203"/>
              <a:ext cx="645910"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57" name="Rechteck 56">
              <a:extLst>
                <a:ext uri="{FF2B5EF4-FFF2-40B4-BE49-F238E27FC236}">
                  <a16:creationId xmlns:a16="http://schemas.microsoft.com/office/drawing/2014/main" id="{BF29A195-8521-B8D1-F9B0-93CBB8219FAB}"/>
                </a:ext>
              </a:extLst>
            </p:cNvPr>
            <p:cNvSpPr/>
            <p:nvPr/>
          </p:nvSpPr>
          <p:spPr>
            <a:xfrm>
              <a:off x="4116302" y="3202650"/>
              <a:ext cx="728860"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58" name="Rechteck 57">
              <a:extLst>
                <a:ext uri="{FF2B5EF4-FFF2-40B4-BE49-F238E27FC236}">
                  <a16:creationId xmlns:a16="http://schemas.microsoft.com/office/drawing/2014/main" id="{D479A3BB-0B92-671B-A4B1-49EA5A375FAD}"/>
                </a:ext>
              </a:extLst>
            </p:cNvPr>
            <p:cNvSpPr/>
            <p:nvPr/>
          </p:nvSpPr>
          <p:spPr>
            <a:xfrm>
              <a:off x="3904732" y="3385098"/>
              <a:ext cx="720898"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59" name="Rechteck 58">
              <a:extLst>
                <a:ext uri="{FF2B5EF4-FFF2-40B4-BE49-F238E27FC236}">
                  <a16:creationId xmlns:a16="http://schemas.microsoft.com/office/drawing/2014/main" id="{B4C4D387-DAC6-ED8B-098B-09656949AE9A}"/>
                </a:ext>
              </a:extLst>
            </p:cNvPr>
            <p:cNvSpPr/>
            <p:nvPr/>
          </p:nvSpPr>
          <p:spPr>
            <a:xfrm>
              <a:off x="3940232" y="3567545"/>
              <a:ext cx="909302"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60" name="Rechteck 59">
              <a:extLst>
                <a:ext uri="{FF2B5EF4-FFF2-40B4-BE49-F238E27FC236}">
                  <a16:creationId xmlns:a16="http://schemas.microsoft.com/office/drawing/2014/main" id="{B685D16C-E067-E81B-1B93-1F400E98E349}"/>
                </a:ext>
              </a:extLst>
            </p:cNvPr>
            <p:cNvSpPr/>
            <p:nvPr/>
          </p:nvSpPr>
          <p:spPr>
            <a:xfrm>
              <a:off x="3934511" y="3749992"/>
              <a:ext cx="874047"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61" name="Rechteck 60">
              <a:extLst>
                <a:ext uri="{FF2B5EF4-FFF2-40B4-BE49-F238E27FC236}">
                  <a16:creationId xmlns:a16="http://schemas.microsoft.com/office/drawing/2014/main" id="{80517E86-61E6-F642-6187-11DAE08B3981}"/>
                </a:ext>
              </a:extLst>
            </p:cNvPr>
            <p:cNvSpPr/>
            <p:nvPr/>
          </p:nvSpPr>
          <p:spPr>
            <a:xfrm>
              <a:off x="4089353" y="3932439"/>
              <a:ext cx="826154"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62" name="Rechteck 61">
              <a:extLst>
                <a:ext uri="{FF2B5EF4-FFF2-40B4-BE49-F238E27FC236}">
                  <a16:creationId xmlns:a16="http://schemas.microsoft.com/office/drawing/2014/main" id="{483D338D-8222-B0E4-36FF-AA325C22D65E}"/>
                </a:ext>
              </a:extLst>
            </p:cNvPr>
            <p:cNvSpPr/>
            <p:nvPr/>
          </p:nvSpPr>
          <p:spPr>
            <a:xfrm>
              <a:off x="3969110" y="4114890"/>
              <a:ext cx="617951"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69" name="Rechteck 68">
              <a:extLst>
                <a:ext uri="{FF2B5EF4-FFF2-40B4-BE49-F238E27FC236}">
                  <a16:creationId xmlns:a16="http://schemas.microsoft.com/office/drawing/2014/main" id="{4E85CE32-87B0-7582-1ED4-A2BFDCBD1CE4}"/>
                </a:ext>
              </a:extLst>
            </p:cNvPr>
            <p:cNvSpPr/>
            <p:nvPr/>
          </p:nvSpPr>
          <p:spPr>
            <a:xfrm>
              <a:off x="3904113" y="4475918"/>
              <a:ext cx="366329"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71" name="Rechteck 70">
              <a:extLst>
                <a:ext uri="{FF2B5EF4-FFF2-40B4-BE49-F238E27FC236}">
                  <a16:creationId xmlns:a16="http://schemas.microsoft.com/office/drawing/2014/main" id="{D561EA97-DBFF-1324-9010-F7F911FB6A66}"/>
                </a:ext>
              </a:extLst>
            </p:cNvPr>
            <p:cNvSpPr/>
            <p:nvPr/>
          </p:nvSpPr>
          <p:spPr>
            <a:xfrm>
              <a:off x="4073302" y="4658423"/>
              <a:ext cx="642220"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72" name="Rechteck 71">
              <a:extLst>
                <a:ext uri="{FF2B5EF4-FFF2-40B4-BE49-F238E27FC236}">
                  <a16:creationId xmlns:a16="http://schemas.microsoft.com/office/drawing/2014/main" id="{78F31741-B184-BEE8-9C42-B357E7316148}"/>
                </a:ext>
              </a:extLst>
            </p:cNvPr>
            <p:cNvSpPr/>
            <p:nvPr/>
          </p:nvSpPr>
          <p:spPr>
            <a:xfrm>
              <a:off x="3918842" y="4840927"/>
              <a:ext cx="609252"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73" name="Rechteck 72">
              <a:extLst>
                <a:ext uri="{FF2B5EF4-FFF2-40B4-BE49-F238E27FC236}">
                  <a16:creationId xmlns:a16="http://schemas.microsoft.com/office/drawing/2014/main" id="{B53E6093-EEE7-ACB1-39C8-DB79A551F295}"/>
                </a:ext>
              </a:extLst>
            </p:cNvPr>
            <p:cNvSpPr/>
            <p:nvPr/>
          </p:nvSpPr>
          <p:spPr>
            <a:xfrm>
              <a:off x="4002057" y="5023431"/>
              <a:ext cx="838721"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74" name="Rechteck 73">
              <a:extLst>
                <a:ext uri="{FF2B5EF4-FFF2-40B4-BE49-F238E27FC236}">
                  <a16:creationId xmlns:a16="http://schemas.microsoft.com/office/drawing/2014/main" id="{F67F2D7D-6C26-C091-0929-DDCEAF8A023E}"/>
                </a:ext>
              </a:extLst>
            </p:cNvPr>
            <p:cNvSpPr/>
            <p:nvPr/>
          </p:nvSpPr>
          <p:spPr>
            <a:xfrm>
              <a:off x="4017797" y="5205936"/>
              <a:ext cx="674597"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sp>
          <p:nvSpPr>
            <p:cNvPr id="79" name="Rechteck 78">
              <a:extLst>
                <a:ext uri="{FF2B5EF4-FFF2-40B4-BE49-F238E27FC236}">
                  <a16:creationId xmlns:a16="http://schemas.microsoft.com/office/drawing/2014/main" id="{94F1DC2F-3817-6568-673C-98E3AC473EC1}"/>
                </a:ext>
              </a:extLst>
            </p:cNvPr>
            <p:cNvSpPr/>
            <p:nvPr/>
          </p:nvSpPr>
          <p:spPr>
            <a:xfrm>
              <a:off x="4137834" y="5388439"/>
              <a:ext cx="793463" cy="9147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none" rtlCol="0" anchor="ctr"/>
            <a:lstStyle/>
            <a:p>
              <a:pPr algn="ctr"/>
              <a:endParaRPr lang="de-DE"/>
            </a:p>
          </p:txBody>
        </p:sp>
        <p:cxnSp>
          <p:nvCxnSpPr>
            <p:cNvPr id="209" name="Gerader Verbinder 208">
              <a:extLst>
                <a:ext uri="{FF2B5EF4-FFF2-40B4-BE49-F238E27FC236}">
                  <a16:creationId xmlns:a16="http://schemas.microsoft.com/office/drawing/2014/main" id="{CD6013E6-8068-FC7A-B18A-E0D31BECA783}"/>
                </a:ext>
              </a:extLst>
            </p:cNvPr>
            <p:cNvCxnSpPr>
              <a:cxnSpLocks/>
            </p:cNvCxnSpPr>
            <p:nvPr/>
          </p:nvCxnSpPr>
          <p:spPr>
            <a:xfrm>
              <a:off x="4236617" y="1927170"/>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Gerader Verbinder 209">
              <a:extLst>
                <a:ext uri="{FF2B5EF4-FFF2-40B4-BE49-F238E27FC236}">
                  <a16:creationId xmlns:a16="http://schemas.microsoft.com/office/drawing/2014/main" id="{4713D93D-DE28-CE2F-427E-CE367DAA8F32}"/>
                </a:ext>
              </a:extLst>
            </p:cNvPr>
            <p:cNvCxnSpPr>
              <a:cxnSpLocks/>
            </p:cNvCxnSpPr>
            <p:nvPr/>
          </p:nvCxnSpPr>
          <p:spPr>
            <a:xfrm>
              <a:off x="4168672" y="2109618"/>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Gerader Verbinder 210">
              <a:extLst>
                <a:ext uri="{FF2B5EF4-FFF2-40B4-BE49-F238E27FC236}">
                  <a16:creationId xmlns:a16="http://schemas.microsoft.com/office/drawing/2014/main" id="{29CDD692-9441-92C6-9D12-68A61D5E87AA}"/>
                </a:ext>
              </a:extLst>
            </p:cNvPr>
            <p:cNvCxnSpPr>
              <a:cxnSpLocks/>
            </p:cNvCxnSpPr>
            <p:nvPr/>
          </p:nvCxnSpPr>
          <p:spPr>
            <a:xfrm>
              <a:off x="4878328" y="2289873"/>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Gerader Verbinder 211">
              <a:extLst>
                <a:ext uri="{FF2B5EF4-FFF2-40B4-BE49-F238E27FC236}">
                  <a16:creationId xmlns:a16="http://schemas.microsoft.com/office/drawing/2014/main" id="{30BA47EC-B47D-2FA4-2BC4-ADB6B6C76071}"/>
                </a:ext>
              </a:extLst>
            </p:cNvPr>
            <p:cNvCxnSpPr>
              <a:cxnSpLocks/>
            </p:cNvCxnSpPr>
            <p:nvPr/>
          </p:nvCxnSpPr>
          <p:spPr>
            <a:xfrm>
              <a:off x="4022180" y="2474512"/>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Gerader Verbinder 212">
              <a:extLst>
                <a:ext uri="{FF2B5EF4-FFF2-40B4-BE49-F238E27FC236}">
                  <a16:creationId xmlns:a16="http://schemas.microsoft.com/office/drawing/2014/main" id="{9EC29777-30A8-2E9F-8003-FF0E631B793B}"/>
                </a:ext>
              </a:extLst>
            </p:cNvPr>
            <p:cNvCxnSpPr>
              <a:cxnSpLocks/>
            </p:cNvCxnSpPr>
            <p:nvPr/>
          </p:nvCxnSpPr>
          <p:spPr>
            <a:xfrm>
              <a:off x="4443000" y="2656959"/>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Gerader Verbinder 213">
              <a:extLst>
                <a:ext uri="{FF2B5EF4-FFF2-40B4-BE49-F238E27FC236}">
                  <a16:creationId xmlns:a16="http://schemas.microsoft.com/office/drawing/2014/main" id="{968CD6F0-BCBE-4804-C0B2-555820394129}"/>
                </a:ext>
              </a:extLst>
            </p:cNvPr>
            <p:cNvCxnSpPr>
              <a:cxnSpLocks/>
            </p:cNvCxnSpPr>
            <p:nvPr/>
          </p:nvCxnSpPr>
          <p:spPr>
            <a:xfrm>
              <a:off x="4265650" y="2839406"/>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Gerader Verbinder 214">
              <a:extLst>
                <a:ext uri="{FF2B5EF4-FFF2-40B4-BE49-F238E27FC236}">
                  <a16:creationId xmlns:a16="http://schemas.microsoft.com/office/drawing/2014/main" id="{CFE473ED-2EF4-8F2E-FEAC-770F76694AF9}"/>
                </a:ext>
              </a:extLst>
            </p:cNvPr>
            <p:cNvCxnSpPr>
              <a:cxnSpLocks/>
            </p:cNvCxnSpPr>
            <p:nvPr/>
          </p:nvCxnSpPr>
          <p:spPr>
            <a:xfrm>
              <a:off x="4341220" y="3021853"/>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Gerader Verbinder 215">
              <a:extLst>
                <a:ext uri="{FF2B5EF4-FFF2-40B4-BE49-F238E27FC236}">
                  <a16:creationId xmlns:a16="http://schemas.microsoft.com/office/drawing/2014/main" id="{8D4A7749-7058-49D2-A4B3-DB381F9C8E37}"/>
                </a:ext>
              </a:extLst>
            </p:cNvPr>
            <p:cNvCxnSpPr>
              <a:cxnSpLocks/>
            </p:cNvCxnSpPr>
            <p:nvPr/>
          </p:nvCxnSpPr>
          <p:spPr>
            <a:xfrm>
              <a:off x="4538948" y="3204301"/>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Gerader Verbinder 216">
              <a:extLst>
                <a:ext uri="{FF2B5EF4-FFF2-40B4-BE49-F238E27FC236}">
                  <a16:creationId xmlns:a16="http://schemas.microsoft.com/office/drawing/2014/main" id="{60BA1CB2-F831-EC60-8636-A40B437A9607}"/>
                </a:ext>
              </a:extLst>
            </p:cNvPr>
            <p:cNvCxnSpPr>
              <a:cxnSpLocks/>
            </p:cNvCxnSpPr>
            <p:nvPr/>
          </p:nvCxnSpPr>
          <p:spPr>
            <a:xfrm>
              <a:off x="4019988" y="3386748"/>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Gerader Verbinder 217">
              <a:extLst>
                <a:ext uri="{FF2B5EF4-FFF2-40B4-BE49-F238E27FC236}">
                  <a16:creationId xmlns:a16="http://schemas.microsoft.com/office/drawing/2014/main" id="{8F5F38F9-7933-7C2E-1459-6B80DBAE5E3E}"/>
                </a:ext>
              </a:extLst>
            </p:cNvPr>
            <p:cNvCxnSpPr>
              <a:cxnSpLocks/>
            </p:cNvCxnSpPr>
            <p:nvPr/>
          </p:nvCxnSpPr>
          <p:spPr>
            <a:xfrm>
              <a:off x="4298344" y="3569195"/>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Gerader Verbinder 218">
              <a:extLst>
                <a:ext uri="{FF2B5EF4-FFF2-40B4-BE49-F238E27FC236}">
                  <a16:creationId xmlns:a16="http://schemas.microsoft.com/office/drawing/2014/main" id="{AA04766D-A6DA-2440-53DB-43B7621EF2FD}"/>
                </a:ext>
              </a:extLst>
            </p:cNvPr>
            <p:cNvCxnSpPr>
              <a:cxnSpLocks/>
            </p:cNvCxnSpPr>
            <p:nvPr/>
          </p:nvCxnSpPr>
          <p:spPr>
            <a:xfrm>
              <a:off x="4325344" y="3751642"/>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Gerader Verbinder 219">
              <a:extLst>
                <a:ext uri="{FF2B5EF4-FFF2-40B4-BE49-F238E27FC236}">
                  <a16:creationId xmlns:a16="http://schemas.microsoft.com/office/drawing/2014/main" id="{07E2645F-4719-6EA3-E67C-DBC661A9BD55}"/>
                </a:ext>
              </a:extLst>
            </p:cNvPr>
            <p:cNvCxnSpPr>
              <a:cxnSpLocks/>
            </p:cNvCxnSpPr>
            <p:nvPr/>
          </p:nvCxnSpPr>
          <p:spPr>
            <a:xfrm>
              <a:off x="4554352" y="3934089"/>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Gerader Verbinder 220">
              <a:extLst>
                <a:ext uri="{FF2B5EF4-FFF2-40B4-BE49-F238E27FC236}">
                  <a16:creationId xmlns:a16="http://schemas.microsoft.com/office/drawing/2014/main" id="{73B7DAF8-C4DE-5640-00BA-211514FFDAEE}"/>
                </a:ext>
              </a:extLst>
            </p:cNvPr>
            <p:cNvCxnSpPr>
              <a:cxnSpLocks/>
            </p:cNvCxnSpPr>
            <p:nvPr/>
          </p:nvCxnSpPr>
          <p:spPr>
            <a:xfrm>
              <a:off x="4244951" y="4116540"/>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Gerader Verbinder 221">
              <a:extLst>
                <a:ext uri="{FF2B5EF4-FFF2-40B4-BE49-F238E27FC236}">
                  <a16:creationId xmlns:a16="http://schemas.microsoft.com/office/drawing/2014/main" id="{8C69DAEA-CD6B-FDCF-700F-314CD651BE28}"/>
                </a:ext>
              </a:extLst>
            </p:cNvPr>
            <p:cNvCxnSpPr>
              <a:cxnSpLocks/>
            </p:cNvCxnSpPr>
            <p:nvPr/>
          </p:nvCxnSpPr>
          <p:spPr>
            <a:xfrm>
              <a:off x="4011016" y="4477569"/>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Gerader Verbinder 222">
              <a:extLst>
                <a:ext uri="{FF2B5EF4-FFF2-40B4-BE49-F238E27FC236}">
                  <a16:creationId xmlns:a16="http://schemas.microsoft.com/office/drawing/2014/main" id="{8A32B8E2-4DAA-586C-EE03-EA39355D8D77}"/>
                </a:ext>
              </a:extLst>
            </p:cNvPr>
            <p:cNvCxnSpPr>
              <a:cxnSpLocks/>
            </p:cNvCxnSpPr>
            <p:nvPr/>
          </p:nvCxnSpPr>
          <p:spPr>
            <a:xfrm>
              <a:off x="4394413" y="4659907"/>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Gerader Verbinder 223">
              <a:extLst>
                <a:ext uri="{FF2B5EF4-FFF2-40B4-BE49-F238E27FC236}">
                  <a16:creationId xmlns:a16="http://schemas.microsoft.com/office/drawing/2014/main" id="{6F5878AD-5A18-BECE-5EE5-CE2D14C38A8B}"/>
                </a:ext>
              </a:extLst>
            </p:cNvPr>
            <p:cNvCxnSpPr>
              <a:cxnSpLocks/>
            </p:cNvCxnSpPr>
            <p:nvPr/>
          </p:nvCxnSpPr>
          <p:spPr>
            <a:xfrm>
              <a:off x="4044783" y="4842246"/>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Gerader Verbinder 224">
              <a:extLst>
                <a:ext uri="{FF2B5EF4-FFF2-40B4-BE49-F238E27FC236}">
                  <a16:creationId xmlns:a16="http://schemas.microsoft.com/office/drawing/2014/main" id="{5F1A7DD8-D1FF-092B-4F9B-CB501215DCE7}"/>
                </a:ext>
              </a:extLst>
            </p:cNvPr>
            <p:cNvCxnSpPr>
              <a:cxnSpLocks/>
            </p:cNvCxnSpPr>
            <p:nvPr/>
          </p:nvCxnSpPr>
          <p:spPr>
            <a:xfrm>
              <a:off x="4278085" y="5024585"/>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Gerader Verbinder 225">
              <a:extLst>
                <a:ext uri="{FF2B5EF4-FFF2-40B4-BE49-F238E27FC236}">
                  <a16:creationId xmlns:a16="http://schemas.microsoft.com/office/drawing/2014/main" id="{EE9A83D3-C07A-0F51-59BF-54F2FD58A714}"/>
                </a:ext>
              </a:extLst>
            </p:cNvPr>
            <p:cNvCxnSpPr>
              <a:cxnSpLocks/>
            </p:cNvCxnSpPr>
            <p:nvPr/>
          </p:nvCxnSpPr>
          <p:spPr>
            <a:xfrm>
              <a:off x="4357224" y="5206923"/>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Gerader Verbinder 226">
              <a:extLst>
                <a:ext uri="{FF2B5EF4-FFF2-40B4-BE49-F238E27FC236}">
                  <a16:creationId xmlns:a16="http://schemas.microsoft.com/office/drawing/2014/main" id="{67600068-A613-42F1-F0BD-FD50060EB900}"/>
                </a:ext>
              </a:extLst>
            </p:cNvPr>
            <p:cNvCxnSpPr>
              <a:cxnSpLocks/>
            </p:cNvCxnSpPr>
            <p:nvPr/>
          </p:nvCxnSpPr>
          <p:spPr>
            <a:xfrm>
              <a:off x="4587061" y="5389264"/>
              <a:ext cx="0" cy="89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Gerader Verbinder 228">
              <a:extLst>
                <a:ext uri="{FF2B5EF4-FFF2-40B4-BE49-F238E27FC236}">
                  <a16:creationId xmlns:a16="http://schemas.microsoft.com/office/drawing/2014/main" id="{13D08DEC-A249-9EF9-98FF-1921E2F324CB}"/>
                </a:ext>
              </a:extLst>
            </p:cNvPr>
            <p:cNvCxnSpPr>
              <a:cxnSpLocks/>
            </p:cNvCxnSpPr>
            <p:nvPr/>
          </p:nvCxnSpPr>
          <p:spPr>
            <a:xfrm>
              <a:off x="5766946" y="3223464"/>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Gerader Verbinder 229">
              <a:extLst>
                <a:ext uri="{FF2B5EF4-FFF2-40B4-BE49-F238E27FC236}">
                  <a16:creationId xmlns:a16="http://schemas.microsoft.com/office/drawing/2014/main" id="{4FFA4965-21B2-9A4A-E9C2-2A04C511CB2C}"/>
                </a:ext>
              </a:extLst>
            </p:cNvPr>
            <p:cNvCxnSpPr>
              <a:cxnSpLocks/>
            </p:cNvCxnSpPr>
            <p:nvPr/>
          </p:nvCxnSpPr>
          <p:spPr>
            <a:xfrm>
              <a:off x="5922562" y="3041740"/>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Gerader Verbinder 230">
              <a:extLst>
                <a:ext uri="{FF2B5EF4-FFF2-40B4-BE49-F238E27FC236}">
                  <a16:creationId xmlns:a16="http://schemas.microsoft.com/office/drawing/2014/main" id="{64848A3D-0228-0791-02EC-775468FA07D1}"/>
                </a:ext>
              </a:extLst>
            </p:cNvPr>
            <p:cNvCxnSpPr>
              <a:cxnSpLocks/>
            </p:cNvCxnSpPr>
            <p:nvPr/>
          </p:nvCxnSpPr>
          <p:spPr>
            <a:xfrm>
              <a:off x="6171839" y="2862231"/>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Gerader Verbinder 232">
              <a:extLst>
                <a:ext uri="{FF2B5EF4-FFF2-40B4-BE49-F238E27FC236}">
                  <a16:creationId xmlns:a16="http://schemas.microsoft.com/office/drawing/2014/main" id="{F2453BE2-B744-448B-63A3-56CBCB44F814}"/>
                </a:ext>
              </a:extLst>
            </p:cNvPr>
            <p:cNvCxnSpPr>
              <a:cxnSpLocks/>
            </p:cNvCxnSpPr>
            <p:nvPr/>
          </p:nvCxnSpPr>
          <p:spPr>
            <a:xfrm>
              <a:off x="5816753" y="2667075"/>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Gerader Verbinder 233">
              <a:extLst>
                <a:ext uri="{FF2B5EF4-FFF2-40B4-BE49-F238E27FC236}">
                  <a16:creationId xmlns:a16="http://schemas.microsoft.com/office/drawing/2014/main" id="{EAC2A227-D6E2-77D4-20E0-C37EAE111F92}"/>
                </a:ext>
              </a:extLst>
            </p:cNvPr>
            <p:cNvCxnSpPr>
              <a:cxnSpLocks/>
            </p:cNvCxnSpPr>
            <p:nvPr/>
          </p:nvCxnSpPr>
          <p:spPr>
            <a:xfrm>
              <a:off x="6319400" y="2497577"/>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Gerader Verbinder 234">
              <a:extLst>
                <a:ext uri="{FF2B5EF4-FFF2-40B4-BE49-F238E27FC236}">
                  <a16:creationId xmlns:a16="http://schemas.microsoft.com/office/drawing/2014/main" id="{F4E0A299-0162-E4B0-4AB9-58B32C54A10A}"/>
                </a:ext>
              </a:extLst>
            </p:cNvPr>
            <p:cNvCxnSpPr>
              <a:cxnSpLocks/>
            </p:cNvCxnSpPr>
            <p:nvPr/>
          </p:nvCxnSpPr>
          <p:spPr>
            <a:xfrm>
              <a:off x="6355948" y="2314801"/>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Gerader Verbinder 235">
              <a:extLst>
                <a:ext uri="{FF2B5EF4-FFF2-40B4-BE49-F238E27FC236}">
                  <a16:creationId xmlns:a16="http://schemas.microsoft.com/office/drawing/2014/main" id="{BA9EAFA8-62BE-57DB-2163-ED4A9C458051}"/>
                </a:ext>
              </a:extLst>
            </p:cNvPr>
            <p:cNvCxnSpPr>
              <a:cxnSpLocks/>
            </p:cNvCxnSpPr>
            <p:nvPr/>
          </p:nvCxnSpPr>
          <p:spPr>
            <a:xfrm>
              <a:off x="3871939" y="2314801"/>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Gerader Verbinder 236">
              <a:extLst>
                <a:ext uri="{FF2B5EF4-FFF2-40B4-BE49-F238E27FC236}">
                  <a16:creationId xmlns:a16="http://schemas.microsoft.com/office/drawing/2014/main" id="{9A5172F8-6162-A327-27D3-F768FB43FD45}"/>
                </a:ext>
              </a:extLst>
            </p:cNvPr>
            <p:cNvCxnSpPr>
              <a:cxnSpLocks/>
            </p:cNvCxnSpPr>
            <p:nvPr/>
          </p:nvCxnSpPr>
          <p:spPr>
            <a:xfrm>
              <a:off x="3876012" y="2492302"/>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Gerader Verbinder 237">
              <a:extLst>
                <a:ext uri="{FF2B5EF4-FFF2-40B4-BE49-F238E27FC236}">
                  <a16:creationId xmlns:a16="http://schemas.microsoft.com/office/drawing/2014/main" id="{48E526EF-0505-70CC-B1DD-4264D9F4539A}"/>
                </a:ext>
              </a:extLst>
            </p:cNvPr>
            <p:cNvCxnSpPr>
              <a:cxnSpLocks/>
            </p:cNvCxnSpPr>
            <p:nvPr/>
          </p:nvCxnSpPr>
          <p:spPr>
            <a:xfrm>
              <a:off x="3871939" y="2667075"/>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Gerader Verbinder 240">
              <a:extLst>
                <a:ext uri="{FF2B5EF4-FFF2-40B4-BE49-F238E27FC236}">
                  <a16:creationId xmlns:a16="http://schemas.microsoft.com/office/drawing/2014/main" id="{4A93FF3D-D2A8-B75B-DFB8-AF37E85B382C}"/>
                </a:ext>
              </a:extLst>
            </p:cNvPr>
            <p:cNvCxnSpPr>
              <a:cxnSpLocks/>
            </p:cNvCxnSpPr>
            <p:nvPr/>
          </p:nvCxnSpPr>
          <p:spPr>
            <a:xfrm>
              <a:off x="3877492" y="2858029"/>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Gerader Verbinder 241">
              <a:extLst>
                <a:ext uri="{FF2B5EF4-FFF2-40B4-BE49-F238E27FC236}">
                  <a16:creationId xmlns:a16="http://schemas.microsoft.com/office/drawing/2014/main" id="{B0C89BC8-80FA-3C25-F39D-580EE3A0E1AD}"/>
                </a:ext>
              </a:extLst>
            </p:cNvPr>
            <p:cNvCxnSpPr>
              <a:cxnSpLocks/>
            </p:cNvCxnSpPr>
            <p:nvPr/>
          </p:nvCxnSpPr>
          <p:spPr>
            <a:xfrm>
              <a:off x="3877200" y="3041740"/>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Gerader Verbinder 242">
              <a:extLst>
                <a:ext uri="{FF2B5EF4-FFF2-40B4-BE49-F238E27FC236}">
                  <a16:creationId xmlns:a16="http://schemas.microsoft.com/office/drawing/2014/main" id="{A9EC8E6B-6C0A-A5FE-13C0-8A92B96D0CAB}"/>
                </a:ext>
              </a:extLst>
            </p:cNvPr>
            <p:cNvCxnSpPr>
              <a:cxnSpLocks/>
            </p:cNvCxnSpPr>
            <p:nvPr/>
          </p:nvCxnSpPr>
          <p:spPr>
            <a:xfrm>
              <a:off x="3884663" y="3223464"/>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Gerader Verbinder 243">
              <a:extLst>
                <a:ext uri="{FF2B5EF4-FFF2-40B4-BE49-F238E27FC236}">
                  <a16:creationId xmlns:a16="http://schemas.microsoft.com/office/drawing/2014/main" id="{D435E611-9118-0037-2A22-73BC5A0B59D1}"/>
                </a:ext>
              </a:extLst>
            </p:cNvPr>
            <p:cNvCxnSpPr>
              <a:cxnSpLocks/>
            </p:cNvCxnSpPr>
            <p:nvPr/>
          </p:nvCxnSpPr>
          <p:spPr>
            <a:xfrm>
              <a:off x="5802161" y="2131294"/>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Gerader Verbinder 244">
              <a:extLst>
                <a:ext uri="{FF2B5EF4-FFF2-40B4-BE49-F238E27FC236}">
                  <a16:creationId xmlns:a16="http://schemas.microsoft.com/office/drawing/2014/main" id="{65E45727-45D2-149F-BC52-6AF76AEC933A}"/>
                </a:ext>
              </a:extLst>
            </p:cNvPr>
            <p:cNvCxnSpPr>
              <a:cxnSpLocks/>
            </p:cNvCxnSpPr>
            <p:nvPr/>
          </p:nvCxnSpPr>
          <p:spPr>
            <a:xfrm>
              <a:off x="5905174" y="1947052"/>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Gerader Verbinder 245">
              <a:extLst>
                <a:ext uri="{FF2B5EF4-FFF2-40B4-BE49-F238E27FC236}">
                  <a16:creationId xmlns:a16="http://schemas.microsoft.com/office/drawing/2014/main" id="{5F7EC7D2-90D5-DFC6-38C5-2E2F66F96122}"/>
                </a:ext>
              </a:extLst>
            </p:cNvPr>
            <p:cNvCxnSpPr>
              <a:cxnSpLocks/>
            </p:cNvCxnSpPr>
            <p:nvPr/>
          </p:nvCxnSpPr>
          <p:spPr>
            <a:xfrm>
              <a:off x="3876762" y="1947052"/>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Gerader Verbinder 246">
              <a:extLst>
                <a:ext uri="{FF2B5EF4-FFF2-40B4-BE49-F238E27FC236}">
                  <a16:creationId xmlns:a16="http://schemas.microsoft.com/office/drawing/2014/main" id="{7FFF20BA-C2BB-F65F-9B25-710234034CB3}"/>
                </a:ext>
              </a:extLst>
            </p:cNvPr>
            <p:cNvCxnSpPr>
              <a:cxnSpLocks/>
            </p:cNvCxnSpPr>
            <p:nvPr/>
          </p:nvCxnSpPr>
          <p:spPr>
            <a:xfrm>
              <a:off x="3876031" y="2131293"/>
              <a:ext cx="0" cy="42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8">
            <a:extLst>
              <a:ext uri="{FF2B5EF4-FFF2-40B4-BE49-F238E27FC236}">
                <a16:creationId xmlns:a16="http://schemas.microsoft.com/office/drawing/2014/main" id="{F7D9268A-3901-D753-C4A9-C89415A72FFC}"/>
              </a:ext>
            </a:extLst>
          </p:cNvPr>
          <p:cNvSpPr txBox="1"/>
          <p:nvPr/>
        </p:nvSpPr>
        <p:spPr>
          <a:xfrm>
            <a:off x="9120188" y="1666800"/>
            <a:ext cx="2663825" cy="1510771"/>
          </a:xfrm>
          <a:prstGeom prst="rect">
            <a:avLst/>
          </a:prstGeom>
          <a:solidFill>
            <a:schemeClr val="bg2"/>
          </a:solidFill>
        </p:spPr>
        <p:txBody>
          <a:bodyPr wrap="square" lIns="144000" tIns="108000" rIns="72000" bIns="108000" rtlCol="0">
            <a:spAutoFit/>
          </a:bodyPr>
          <a:lstStyle/>
          <a:p>
            <a:pPr marL="187200" indent="-187200">
              <a:spcAft>
                <a:spcPts val="600"/>
              </a:spcAft>
              <a:buClr>
                <a:schemeClr val="accent2"/>
              </a:buClr>
              <a:buFont typeface="Arial" panose="020B0604020202020204" pitchFamily="34" charset="0"/>
              <a:buChar char="•"/>
            </a:pPr>
            <a:r>
              <a:rPr lang="en-GB" sz="1400">
                <a:effectLst/>
              </a:rPr>
              <a:t>The median times for first occurrence of most common and select TEAEs were generally within the first </a:t>
            </a:r>
            <a:br>
              <a:rPr lang="en-GB" sz="1400">
                <a:effectLst/>
              </a:rPr>
            </a:br>
            <a:r>
              <a:rPr lang="en-GB" sz="1400">
                <a:effectLst/>
              </a:rPr>
              <a:t>12 months of treatment initiation</a:t>
            </a:r>
          </a:p>
        </p:txBody>
      </p:sp>
      <p:cxnSp>
        <p:nvCxnSpPr>
          <p:cNvPr id="101" name="Gerader Verbinder 54">
            <a:extLst>
              <a:ext uri="{FF2B5EF4-FFF2-40B4-BE49-F238E27FC236}">
                <a16:creationId xmlns:a16="http://schemas.microsoft.com/office/drawing/2014/main" id="{7D4171C1-7947-C735-22B6-117CC518243E}"/>
              </a:ext>
            </a:extLst>
          </p:cNvPr>
          <p:cNvCxnSpPr>
            <a:cxnSpLocks/>
          </p:cNvCxnSpPr>
          <p:nvPr/>
        </p:nvCxnSpPr>
        <p:spPr>
          <a:xfrm>
            <a:off x="407989" y="4294877"/>
            <a:ext cx="6569990" cy="0"/>
          </a:xfrm>
          <a:prstGeom prst="line">
            <a:avLst/>
          </a:prstGeom>
          <a:ln w="127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35734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DCC6B9-AC85-F07A-87F7-D202649BD604}"/>
              </a:ext>
            </a:extLst>
          </p:cNvPr>
          <p:cNvSpPr>
            <a:spLocks noGrp="1"/>
          </p:cNvSpPr>
          <p:nvPr>
            <p:ph type="title"/>
          </p:nvPr>
        </p:nvSpPr>
        <p:spPr/>
        <p:txBody>
          <a:bodyPr/>
          <a:lstStyle/>
          <a:p>
            <a:r>
              <a:rPr lang="en-US" err="1"/>
              <a:t>EAIRs</a:t>
            </a:r>
            <a:r>
              <a:rPr lang="en-US" baseline="30000" err="1"/>
              <a:t>a</a:t>
            </a:r>
            <a:r>
              <a:rPr lang="en-US"/>
              <a:t> for AESIs</a:t>
            </a:r>
          </a:p>
        </p:txBody>
      </p:sp>
      <p:sp>
        <p:nvSpPr>
          <p:cNvPr id="2" name="Footer Placeholder 1">
            <a:extLst>
              <a:ext uri="{FF2B5EF4-FFF2-40B4-BE49-F238E27FC236}">
                <a16:creationId xmlns:a16="http://schemas.microsoft.com/office/drawing/2014/main" id="{C83729D8-7771-C8E6-E484-6C0906BE22F1}"/>
              </a:ext>
            </a:extLst>
          </p:cNvPr>
          <p:cNvSpPr>
            <a:spLocks noGrp="1"/>
          </p:cNvSpPr>
          <p:nvPr>
            <p:ph type="ftr" sz="quarter" idx="10"/>
          </p:nvPr>
        </p:nvSpPr>
        <p:spPr>
          <a:xfrm>
            <a:off x="407989" y="5782691"/>
            <a:ext cx="7853361" cy="886397"/>
          </a:xfrm>
        </p:spPr>
        <p:txBody>
          <a:bodyPr/>
          <a:lstStyle/>
          <a:p>
            <a:r>
              <a:rPr lang="en-GB"/>
              <a:t>Data </a:t>
            </a:r>
            <a:r>
              <a:rPr lang="en-GB" err="1"/>
              <a:t>cutoff</a:t>
            </a:r>
            <a:r>
              <a:rPr lang="en-GB"/>
              <a:t> date of 29 July 2022.</a:t>
            </a:r>
            <a:endParaRPr lang="en-GB" baseline="30000"/>
          </a:p>
          <a:p>
            <a:r>
              <a:rPr lang="en-GB" baseline="30000"/>
              <a:t>a </a:t>
            </a:r>
            <a:r>
              <a:rPr lang="en-GB"/>
              <a:t>EAIR is calculated as the first occurrence of each AE of interest per 100 person-months of </a:t>
            </a:r>
            <a:r>
              <a:rPr lang="en-GB" err="1"/>
              <a:t>pirtobrutinib</a:t>
            </a:r>
            <a:r>
              <a:rPr lang="en-GB"/>
              <a:t> exposure. </a:t>
            </a:r>
            <a:r>
              <a:rPr lang="en-GB" baseline="30000"/>
              <a:t>b </a:t>
            </a:r>
            <a:r>
              <a:rPr lang="en-GB"/>
              <a:t>AEs of special interest are those that were previously associated with </a:t>
            </a:r>
            <a:r>
              <a:rPr lang="en-GB" err="1"/>
              <a:t>cBTKi</a:t>
            </a:r>
            <a:r>
              <a:rPr lang="en-GB"/>
              <a:t>. </a:t>
            </a:r>
            <a:r>
              <a:rPr lang="en-GB" baseline="30000"/>
              <a:t>c </a:t>
            </a:r>
            <a:r>
              <a:rPr lang="en-GB"/>
              <a:t>Aggregate of contusion, petechiae, ecchymosis, and increased tendency to bruise. </a:t>
            </a:r>
            <a:r>
              <a:rPr lang="en-GB" baseline="30000"/>
              <a:t>d </a:t>
            </a:r>
            <a:r>
              <a:rPr lang="en-GB"/>
              <a:t>Aggregate of all preferred terms including rash. </a:t>
            </a:r>
            <a:r>
              <a:rPr lang="en-GB" baseline="30000"/>
              <a:t>e </a:t>
            </a:r>
            <a:r>
              <a:rPr lang="en-GB"/>
              <a:t>Aggregate of all preferred terms including hematoma or </a:t>
            </a:r>
            <a:r>
              <a:rPr lang="en-GB" err="1"/>
              <a:t>hemorrhage</a:t>
            </a:r>
            <a:r>
              <a:rPr lang="en-GB"/>
              <a:t>. </a:t>
            </a:r>
            <a:r>
              <a:rPr lang="en-GB" baseline="30000"/>
              <a:t>f </a:t>
            </a:r>
            <a:r>
              <a:rPr lang="en-GB"/>
              <a:t>Aggregate of atrial fibrillation and atrial flutter.</a:t>
            </a:r>
          </a:p>
          <a:p>
            <a:r>
              <a:rPr lang="en-GB" b="1"/>
              <a:t>AE</a:t>
            </a:r>
            <a:r>
              <a:rPr lang="en-GB"/>
              <a:t>, adverse event; </a:t>
            </a:r>
            <a:r>
              <a:rPr lang="en-GB" b="1"/>
              <a:t>AESI</a:t>
            </a:r>
            <a:r>
              <a:rPr lang="en-GB"/>
              <a:t>, AE of special interest; </a:t>
            </a:r>
            <a:r>
              <a:rPr lang="en-GB" b="1" err="1"/>
              <a:t>cBTKi</a:t>
            </a:r>
            <a:r>
              <a:rPr lang="en-GB"/>
              <a:t>, covalent Bruton’s tyrosine kinase inhibitor; </a:t>
            </a:r>
            <a:r>
              <a:rPr lang="en-GB" b="1"/>
              <a:t>EAIR</a:t>
            </a:r>
            <a:r>
              <a:rPr lang="en-GB"/>
              <a:t>, exposure-adjusted incidence rate; </a:t>
            </a:r>
            <a:r>
              <a:rPr lang="en-GB" b="1"/>
              <a:t>TEAE</a:t>
            </a:r>
            <a:r>
              <a:rPr lang="en-GB"/>
              <a:t>, treatment-emergent AE; </a:t>
            </a:r>
            <a:r>
              <a:rPr lang="en-GB" b="1"/>
              <a:t>TRAE</a:t>
            </a:r>
            <a:r>
              <a:rPr lang="en-GB"/>
              <a:t>, treatment-related AE.</a:t>
            </a:r>
          </a:p>
          <a:p>
            <a:r>
              <a:rPr lang="en-GB" b="1"/>
              <a:t>Coombs CC, et al. Abstract 64 presented at ASCO 2023. </a:t>
            </a:r>
            <a:r>
              <a:rPr lang="en-GB" b="1" err="1"/>
              <a:t>Jurczak</a:t>
            </a:r>
            <a:r>
              <a:rPr lang="en-GB" b="1"/>
              <a:t> W, et al. Abstract P618 presented at EHA2023. </a:t>
            </a:r>
          </a:p>
        </p:txBody>
      </p:sp>
      <p:graphicFrame>
        <p:nvGraphicFramePr>
          <p:cNvPr id="7" name="Table 7">
            <a:extLst>
              <a:ext uri="{FF2B5EF4-FFF2-40B4-BE49-F238E27FC236}">
                <a16:creationId xmlns:a16="http://schemas.microsoft.com/office/drawing/2014/main" id="{AFB837E7-E76D-1D94-BD1E-D38704CFF5C9}"/>
              </a:ext>
            </a:extLst>
          </p:cNvPr>
          <p:cNvGraphicFramePr>
            <a:graphicFrameLocks noGrp="1"/>
          </p:cNvGraphicFramePr>
          <p:nvPr>
            <p:extLst>
              <p:ext uri="{D42A27DB-BD31-4B8C-83A1-F6EECF244321}">
                <p14:modId xmlns:p14="http://schemas.microsoft.com/office/powerpoint/2010/main" val="592842901"/>
              </p:ext>
            </p:extLst>
          </p:nvPr>
        </p:nvGraphicFramePr>
        <p:xfrm>
          <a:off x="416534" y="1666800"/>
          <a:ext cx="8524265" cy="2922960"/>
        </p:xfrm>
        <a:graphic>
          <a:graphicData uri="http://schemas.openxmlformats.org/drawingml/2006/table">
            <a:tbl>
              <a:tblPr firstRow="1" bandRow="1">
                <a:tableStyleId>{5C22544A-7EE6-4342-B048-85BDC9FD1C3A}</a:tableStyleId>
              </a:tblPr>
              <a:tblGrid>
                <a:gridCol w="1704853">
                  <a:extLst>
                    <a:ext uri="{9D8B030D-6E8A-4147-A177-3AD203B41FA5}">
                      <a16:colId xmlns:a16="http://schemas.microsoft.com/office/drawing/2014/main" val="1474342646"/>
                    </a:ext>
                  </a:extLst>
                </a:gridCol>
                <a:gridCol w="1704853">
                  <a:extLst>
                    <a:ext uri="{9D8B030D-6E8A-4147-A177-3AD203B41FA5}">
                      <a16:colId xmlns:a16="http://schemas.microsoft.com/office/drawing/2014/main" val="2318109939"/>
                    </a:ext>
                  </a:extLst>
                </a:gridCol>
                <a:gridCol w="1704853">
                  <a:extLst>
                    <a:ext uri="{9D8B030D-6E8A-4147-A177-3AD203B41FA5}">
                      <a16:colId xmlns:a16="http://schemas.microsoft.com/office/drawing/2014/main" val="3627479337"/>
                    </a:ext>
                  </a:extLst>
                </a:gridCol>
                <a:gridCol w="1704853">
                  <a:extLst>
                    <a:ext uri="{9D8B030D-6E8A-4147-A177-3AD203B41FA5}">
                      <a16:colId xmlns:a16="http://schemas.microsoft.com/office/drawing/2014/main" val="3467942048"/>
                    </a:ext>
                  </a:extLst>
                </a:gridCol>
                <a:gridCol w="1704853">
                  <a:extLst>
                    <a:ext uri="{9D8B030D-6E8A-4147-A177-3AD203B41FA5}">
                      <a16:colId xmlns:a16="http://schemas.microsoft.com/office/drawing/2014/main" val="1884014459"/>
                    </a:ext>
                  </a:extLst>
                </a:gridCol>
              </a:tblGrid>
              <a:tr h="219743">
                <a:tc rowSpan="2">
                  <a:txBody>
                    <a:bodyPr/>
                    <a:lstStyle/>
                    <a:p>
                      <a:pPr algn="l" fontAlgn="b"/>
                      <a:r>
                        <a:rPr lang="en-GB" sz="1400" b="1" i="0" u="none" strike="noStrike">
                          <a:solidFill>
                            <a:schemeClr val="bg1"/>
                          </a:solidFill>
                          <a:effectLst/>
                          <a:latin typeface="+mn-lt"/>
                        </a:rPr>
                        <a:t>AEs of special interest</a:t>
                      </a:r>
                      <a:r>
                        <a:rPr lang="en-GB" sz="1400" b="1" i="0" u="none" strike="noStrike" baseline="30000">
                          <a:solidFill>
                            <a:schemeClr val="bg1"/>
                          </a:solidFill>
                          <a:effectLst/>
                          <a:latin typeface="+mn-lt"/>
                        </a:rPr>
                        <a:t>b</a:t>
                      </a:r>
                    </a:p>
                  </a:txBody>
                  <a:tcPr marL="144000" marT="36000" marB="36000" anchor="ctr"/>
                </a:tc>
                <a:tc gridSpan="2">
                  <a:txBody>
                    <a:bodyPr/>
                    <a:lstStyle/>
                    <a:p>
                      <a:pPr algn="ctr" fontAlgn="b"/>
                      <a:r>
                        <a:rPr lang="en-US" sz="1400" b="1" kern="1200">
                          <a:solidFill>
                            <a:schemeClr val="lt1"/>
                          </a:solidFill>
                          <a:latin typeface="+mn-lt"/>
                          <a:ea typeface="+mn-ea"/>
                          <a:cs typeface="+mn-cs"/>
                        </a:rPr>
                        <a:t>≥</a:t>
                      </a:r>
                      <a:r>
                        <a:rPr lang="en-GB" sz="1400" b="1" i="0" u="none" strike="noStrike">
                          <a:solidFill>
                            <a:schemeClr val="bg1"/>
                          </a:solidFill>
                          <a:effectLst/>
                          <a:latin typeface="+mn-lt"/>
                        </a:rPr>
                        <a:t>12 months treatment (N=326)</a:t>
                      </a:r>
                    </a:p>
                  </a:txBody>
                  <a:tcPr marT="36000" marB="36000" anchor="ctr">
                    <a:lnB w="12700" cap="flat" cmpd="sng" algn="ctr">
                      <a:solidFill>
                        <a:schemeClr val="bg1"/>
                      </a:solidFill>
                      <a:prstDash val="solid"/>
                      <a:round/>
                      <a:headEnd type="none" w="med" len="med"/>
                      <a:tailEnd type="none" w="med" len="med"/>
                    </a:lnB>
                  </a:tcPr>
                </a:tc>
                <a:tc hMerge="1">
                  <a:txBody>
                    <a:bodyPr/>
                    <a:lstStyle/>
                    <a:p>
                      <a:pPr algn="l" fontAlgn="b"/>
                      <a:endParaRPr lang="en-GB" sz="1200" b="1" i="0" u="none" strike="noStrike">
                        <a:solidFill>
                          <a:schemeClr val="bg1"/>
                        </a:solidFill>
                        <a:effectLst/>
                        <a:latin typeface="+mn-lt"/>
                      </a:endParaRPr>
                    </a:p>
                  </a:txBody>
                  <a:tcPr anchor="b"/>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a:solidFill>
                            <a:schemeClr val="bg1"/>
                          </a:solidFill>
                          <a:effectLst/>
                          <a:latin typeface="+mn-lt"/>
                        </a:rPr>
                        <a:t>All patients (N=773)</a:t>
                      </a:r>
                    </a:p>
                  </a:txBody>
                  <a:tcPr marT="36000" marB="36000" anchor="ctr">
                    <a:lnB w="12700" cap="flat" cmpd="sng" algn="ctr">
                      <a:solidFill>
                        <a:schemeClr val="bg1"/>
                      </a:solidFill>
                      <a:prstDash val="solid"/>
                      <a:round/>
                      <a:headEnd type="none" w="med" len="med"/>
                      <a:tailEnd type="none" w="med" len="med"/>
                    </a:lnB>
                  </a:tcPr>
                </a:tc>
                <a:tc hMerge="1">
                  <a:txBody>
                    <a:bodyPr/>
                    <a:lstStyle/>
                    <a:p>
                      <a:pPr algn="l" fontAlgn="b"/>
                      <a:endParaRPr lang="en-GB" sz="1200" b="1" i="0" u="none" strike="noStrike">
                        <a:solidFill>
                          <a:schemeClr val="bg1"/>
                        </a:solidFill>
                        <a:effectLst/>
                        <a:latin typeface="+mn-lt"/>
                      </a:endParaRPr>
                    </a:p>
                  </a:txBody>
                  <a:tcPr marL="9525" marR="9525" marT="9525" marB="0" anchor="b"/>
                </a:tc>
                <a:extLst>
                  <a:ext uri="{0D108BD9-81ED-4DB2-BD59-A6C34878D82A}">
                    <a16:rowId xmlns:a16="http://schemas.microsoft.com/office/drawing/2014/main" val="3683540895"/>
                  </a:ext>
                </a:extLst>
              </a:tr>
              <a:tr h="373562">
                <a:tc vMerge="1">
                  <a:txBody>
                    <a:bodyPr/>
                    <a:lstStyle/>
                    <a:p>
                      <a:pPr algn="l" fontAlgn="b"/>
                      <a:endParaRPr lang="en-GB" sz="1200" b="0" i="0" u="none" strike="noStrike">
                        <a:solidFill>
                          <a:srgbClr val="000000"/>
                        </a:solidFill>
                        <a:effectLst/>
                        <a:latin typeface="+mn-lt"/>
                      </a:endParaRPr>
                    </a:p>
                  </a:txBody>
                  <a:tcPr marL="9525" marR="9525" marT="9525" marB="0" anchor="b"/>
                </a:tc>
                <a:tc>
                  <a:txBody>
                    <a:bodyPr/>
                    <a:lstStyle/>
                    <a:p>
                      <a:pPr algn="ctr" fontAlgn="b"/>
                      <a:r>
                        <a:rPr lang="en-GB" sz="1400" b="1" i="0" u="none" strike="noStrike">
                          <a:solidFill>
                            <a:schemeClr val="bg1"/>
                          </a:solidFill>
                          <a:effectLst/>
                          <a:latin typeface="+mn-lt"/>
                        </a:rPr>
                        <a:t>TEAE incidence rate</a:t>
                      </a:r>
                    </a:p>
                  </a:txBody>
                  <a:tcPr marT="36000" marB="360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400" b="1" i="0" u="none" strike="noStrike">
                          <a:solidFill>
                            <a:schemeClr val="bg1"/>
                          </a:solidFill>
                          <a:effectLst/>
                          <a:latin typeface="+mn-lt"/>
                        </a:rPr>
                        <a:t>TRAE incidence rate</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400" b="1" i="0" u="none" strike="noStrike">
                          <a:solidFill>
                            <a:schemeClr val="bg1"/>
                          </a:solidFill>
                          <a:effectLst/>
                          <a:latin typeface="+mn-lt"/>
                        </a:rPr>
                        <a:t>TEAE incidence rate</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400" b="1" i="0" u="none" strike="noStrike">
                          <a:solidFill>
                            <a:schemeClr val="bg1"/>
                          </a:solidFill>
                          <a:effectLst/>
                          <a:latin typeface="+mn-lt"/>
                        </a:rPr>
                        <a:t>TRAE incidence rate</a:t>
                      </a:r>
                    </a:p>
                  </a:txBody>
                  <a:tcPr marT="36000" marB="36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967181020"/>
                  </a:ext>
                </a:extLst>
              </a:tr>
              <a:tr h="219743">
                <a:tc>
                  <a:txBody>
                    <a:bodyPr/>
                    <a:lstStyle/>
                    <a:p>
                      <a:pPr algn="l" fontAlgn="b"/>
                      <a:r>
                        <a:rPr lang="en-GB" sz="1400" b="1" i="0" u="none" strike="noStrike">
                          <a:solidFill>
                            <a:schemeClr val="tx1"/>
                          </a:solidFill>
                          <a:effectLst/>
                          <a:latin typeface="+mn-lt"/>
                        </a:rPr>
                        <a:t>Bruising</a:t>
                      </a:r>
                      <a:r>
                        <a:rPr lang="en-GB" sz="1400" b="1" i="0" u="none" strike="noStrike" baseline="30000">
                          <a:solidFill>
                            <a:schemeClr val="tx1"/>
                          </a:solidFill>
                          <a:effectLst/>
                          <a:latin typeface="+mn-lt"/>
                        </a:rPr>
                        <a:t>c</a:t>
                      </a:r>
                    </a:p>
                  </a:txBody>
                  <a:tcPr marL="144000" marT="36000" marB="36000" anchor="ctr"/>
                </a:tc>
                <a:tc>
                  <a:txBody>
                    <a:bodyPr/>
                    <a:lstStyle/>
                    <a:p>
                      <a:pPr algn="ctr" fontAlgn="b"/>
                      <a:r>
                        <a:rPr lang="en-GB" sz="1400" b="0" i="0" u="none" strike="noStrike">
                          <a:solidFill>
                            <a:schemeClr val="tx1"/>
                          </a:solidFill>
                          <a:effectLst/>
                          <a:latin typeface="+mn-lt"/>
                        </a:rPr>
                        <a:t>1.99</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GB" sz="1400" b="0" i="0" u="none" strike="noStrike">
                          <a:solidFill>
                            <a:schemeClr val="tx1"/>
                          </a:solidFill>
                          <a:effectLst/>
                          <a:latin typeface="+mn-lt"/>
                        </a:rPr>
                        <a:t>1.21</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GB" sz="1400" b="0" i="0" u="none" strike="noStrike">
                          <a:solidFill>
                            <a:schemeClr val="tx1"/>
                          </a:solidFill>
                          <a:effectLst/>
                          <a:latin typeface="+mn-lt"/>
                        </a:rPr>
                        <a:t>2.69</a:t>
                      </a:r>
                    </a:p>
                  </a:txBody>
                  <a:tcPr marT="36000" marB="36000" anchor="ctr">
                    <a:lnT w="38100" cap="flat" cmpd="sng" algn="ctr">
                      <a:solidFill>
                        <a:schemeClr val="bg1"/>
                      </a:solidFill>
                      <a:prstDash val="solid"/>
                      <a:round/>
                      <a:headEnd type="none" w="med" len="med"/>
                      <a:tailEnd type="none" w="med" len="med"/>
                    </a:lnT>
                  </a:tcPr>
                </a:tc>
                <a:tc>
                  <a:txBody>
                    <a:bodyPr/>
                    <a:lstStyle/>
                    <a:p>
                      <a:pPr algn="ctr" fontAlgn="b"/>
                      <a:r>
                        <a:rPr lang="en-GB" sz="1400" b="0" i="0" u="none" strike="noStrike">
                          <a:solidFill>
                            <a:schemeClr val="tx1"/>
                          </a:solidFill>
                          <a:effectLst/>
                          <a:latin typeface="+mn-lt"/>
                        </a:rPr>
                        <a:t>1.55</a:t>
                      </a:r>
                    </a:p>
                  </a:txBody>
                  <a:tcPr marT="36000" marB="36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218491269"/>
                  </a:ext>
                </a:extLst>
              </a:tr>
              <a:tr h="219743">
                <a:tc>
                  <a:txBody>
                    <a:bodyPr/>
                    <a:lstStyle/>
                    <a:p>
                      <a:pPr algn="l" fontAlgn="b"/>
                      <a:r>
                        <a:rPr lang="en-GB" sz="1400" b="1" i="0" u="none" strike="noStrike">
                          <a:solidFill>
                            <a:schemeClr val="tx1"/>
                          </a:solidFill>
                          <a:effectLst/>
                          <a:latin typeface="+mn-lt"/>
                        </a:rPr>
                        <a:t>Arthralgia</a:t>
                      </a:r>
                    </a:p>
                  </a:txBody>
                  <a:tcPr marL="144000" marT="36000" marB="36000" anchor="ctr"/>
                </a:tc>
                <a:tc>
                  <a:txBody>
                    <a:bodyPr/>
                    <a:lstStyle/>
                    <a:p>
                      <a:pPr algn="ctr" fontAlgn="b"/>
                      <a:r>
                        <a:rPr lang="en-GB" sz="1400" b="0" i="0" u="none" strike="noStrike">
                          <a:solidFill>
                            <a:schemeClr val="tx1"/>
                          </a:solidFill>
                          <a:effectLst/>
                          <a:latin typeface="+mn-lt"/>
                        </a:rPr>
                        <a:t>1.16</a:t>
                      </a:r>
                    </a:p>
                  </a:txBody>
                  <a:tcPr marT="36000" marB="36000" anchor="ctr"/>
                </a:tc>
                <a:tc>
                  <a:txBody>
                    <a:bodyPr/>
                    <a:lstStyle/>
                    <a:p>
                      <a:pPr algn="ctr" fontAlgn="b"/>
                      <a:r>
                        <a:rPr lang="en-GB" sz="1400" b="0" i="0" u="none" strike="noStrike">
                          <a:solidFill>
                            <a:schemeClr val="tx1"/>
                          </a:solidFill>
                          <a:effectLst/>
                          <a:latin typeface="+mn-lt"/>
                        </a:rPr>
                        <a:t>0.23</a:t>
                      </a:r>
                    </a:p>
                  </a:txBody>
                  <a:tcPr marT="36000" marB="36000" anchor="ctr"/>
                </a:tc>
                <a:tc>
                  <a:txBody>
                    <a:bodyPr/>
                    <a:lstStyle/>
                    <a:p>
                      <a:pPr algn="ctr" fontAlgn="b"/>
                      <a:r>
                        <a:rPr lang="en-GB" sz="1400" b="0" i="0" u="none" strike="noStrike">
                          <a:solidFill>
                            <a:schemeClr val="tx1"/>
                          </a:solidFill>
                          <a:effectLst/>
                          <a:latin typeface="+mn-lt"/>
                        </a:rPr>
                        <a:t>1.41</a:t>
                      </a:r>
                    </a:p>
                  </a:txBody>
                  <a:tcPr marT="36000" marB="36000" anchor="ctr"/>
                </a:tc>
                <a:tc>
                  <a:txBody>
                    <a:bodyPr/>
                    <a:lstStyle/>
                    <a:p>
                      <a:pPr algn="ctr" fontAlgn="b"/>
                      <a:r>
                        <a:rPr lang="en-GB" sz="1400" b="0" i="0" u="none" strike="noStrike">
                          <a:solidFill>
                            <a:schemeClr val="tx1"/>
                          </a:solidFill>
                          <a:effectLst/>
                          <a:latin typeface="+mn-lt"/>
                        </a:rPr>
                        <a:t>0.31</a:t>
                      </a:r>
                    </a:p>
                  </a:txBody>
                  <a:tcPr marT="36000" marB="36000" anchor="ctr"/>
                </a:tc>
                <a:extLst>
                  <a:ext uri="{0D108BD9-81ED-4DB2-BD59-A6C34878D82A}">
                    <a16:rowId xmlns:a16="http://schemas.microsoft.com/office/drawing/2014/main" val="1037146590"/>
                  </a:ext>
                </a:extLst>
              </a:tr>
              <a:tr h="219743">
                <a:tc>
                  <a:txBody>
                    <a:bodyPr/>
                    <a:lstStyle/>
                    <a:p>
                      <a:pPr algn="l" fontAlgn="b"/>
                      <a:r>
                        <a:rPr lang="en-GB" sz="1400" b="1" i="0" u="none" strike="noStrike">
                          <a:solidFill>
                            <a:schemeClr val="tx1"/>
                          </a:solidFill>
                          <a:effectLst/>
                          <a:latin typeface="+mn-lt"/>
                        </a:rPr>
                        <a:t>Rash</a:t>
                      </a:r>
                      <a:r>
                        <a:rPr lang="en-GB" sz="1400" b="1" i="0" u="none" strike="noStrike" baseline="30000">
                          <a:solidFill>
                            <a:schemeClr val="tx1"/>
                          </a:solidFill>
                          <a:effectLst/>
                          <a:latin typeface="+mn-lt"/>
                        </a:rPr>
                        <a:t>d</a:t>
                      </a:r>
                    </a:p>
                  </a:txBody>
                  <a:tcPr marL="144000" marT="36000" marB="36000" anchor="ctr"/>
                </a:tc>
                <a:tc>
                  <a:txBody>
                    <a:bodyPr/>
                    <a:lstStyle/>
                    <a:p>
                      <a:pPr algn="ctr" fontAlgn="b"/>
                      <a:r>
                        <a:rPr lang="en-GB" sz="1400" b="0" i="0" u="none" strike="noStrike">
                          <a:solidFill>
                            <a:schemeClr val="tx1"/>
                          </a:solidFill>
                          <a:effectLst/>
                          <a:latin typeface="+mn-lt"/>
                        </a:rPr>
                        <a:t>1.27</a:t>
                      </a:r>
                    </a:p>
                  </a:txBody>
                  <a:tcPr marT="36000" marB="36000" anchor="ctr"/>
                </a:tc>
                <a:tc>
                  <a:txBody>
                    <a:bodyPr/>
                    <a:lstStyle/>
                    <a:p>
                      <a:pPr algn="ctr" fontAlgn="b"/>
                      <a:r>
                        <a:rPr lang="en-GB" sz="1400" b="0" i="0" u="none" strike="noStrike">
                          <a:solidFill>
                            <a:schemeClr val="tx1"/>
                          </a:solidFill>
                          <a:effectLst/>
                          <a:latin typeface="+mn-lt"/>
                        </a:rPr>
                        <a:t>0.44</a:t>
                      </a:r>
                    </a:p>
                  </a:txBody>
                  <a:tcPr marT="36000" marB="36000" anchor="ctr"/>
                </a:tc>
                <a:tc>
                  <a:txBody>
                    <a:bodyPr/>
                    <a:lstStyle/>
                    <a:p>
                      <a:pPr algn="ctr" fontAlgn="b"/>
                      <a:r>
                        <a:rPr lang="en-GB" sz="1400" b="0" i="0" u="none" strike="noStrike">
                          <a:solidFill>
                            <a:schemeClr val="tx1"/>
                          </a:solidFill>
                          <a:effectLst/>
                          <a:latin typeface="+mn-lt"/>
                        </a:rPr>
                        <a:t>1.11</a:t>
                      </a:r>
                    </a:p>
                  </a:txBody>
                  <a:tcPr marT="36000" marB="36000" anchor="ctr"/>
                </a:tc>
                <a:tc>
                  <a:txBody>
                    <a:bodyPr/>
                    <a:lstStyle/>
                    <a:p>
                      <a:pPr algn="ctr" fontAlgn="b"/>
                      <a:r>
                        <a:rPr lang="en-GB" sz="1400" b="0" i="0" u="none" strike="noStrike">
                          <a:solidFill>
                            <a:schemeClr val="tx1"/>
                          </a:solidFill>
                          <a:effectLst/>
                          <a:latin typeface="+mn-lt"/>
                        </a:rPr>
                        <a:t>0.55</a:t>
                      </a:r>
                    </a:p>
                  </a:txBody>
                  <a:tcPr marT="36000" marB="36000" anchor="ctr"/>
                </a:tc>
                <a:extLst>
                  <a:ext uri="{0D108BD9-81ED-4DB2-BD59-A6C34878D82A}">
                    <a16:rowId xmlns:a16="http://schemas.microsoft.com/office/drawing/2014/main" val="1370367157"/>
                  </a:ext>
                </a:extLst>
              </a:tr>
              <a:tr h="373562">
                <a:tc>
                  <a:txBody>
                    <a:bodyPr/>
                    <a:lstStyle/>
                    <a:p>
                      <a:pPr algn="l" fontAlgn="b"/>
                      <a:r>
                        <a:rPr lang="en-GB" sz="1400" b="1" i="0" u="none" strike="noStrike">
                          <a:solidFill>
                            <a:schemeClr val="tx1"/>
                          </a:solidFill>
                          <a:effectLst/>
                          <a:latin typeface="+mn-lt"/>
                        </a:rPr>
                        <a:t>Hemorrhage/ hematoma</a:t>
                      </a:r>
                      <a:r>
                        <a:rPr lang="en-GB" sz="1400" b="1" i="0" u="none" strike="noStrike" baseline="30000">
                          <a:solidFill>
                            <a:schemeClr val="tx1"/>
                          </a:solidFill>
                          <a:effectLst/>
                          <a:latin typeface="+mn-lt"/>
                        </a:rPr>
                        <a:t>e</a:t>
                      </a:r>
                    </a:p>
                  </a:txBody>
                  <a:tcPr marL="144000" marT="36000" marB="36000" anchor="ctr"/>
                </a:tc>
                <a:tc>
                  <a:txBody>
                    <a:bodyPr/>
                    <a:lstStyle/>
                    <a:p>
                      <a:pPr algn="ctr" fontAlgn="b"/>
                      <a:r>
                        <a:rPr lang="en-GB" sz="1400" b="0" i="0" u="none" strike="noStrike">
                          <a:solidFill>
                            <a:schemeClr val="tx1"/>
                          </a:solidFill>
                          <a:effectLst/>
                          <a:latin typeface="+mn-lt"/>
                        </a:rPr>
                        <a:t>0.87</a:t>
                      </a:r>
                    </a:p>
                  </a:txBody>
                  <a:tcPr marT="36000" marB="36000" anchor="ctr"/>
                </a:tc>
                <a:tc>
                  <a:txBody>
                    <a:bodyPr/>
                    <a:lstStyle/>
                    <a:p>
                      <a:pPr algn="ctr" fontAlgn="b"/>
                      <a:r>
                        <a:rPr lang="en-GB" sz="1400" b="0" i="0" u="none" strike="noStrike">
                          <a:solidFill>
                            <a:schemeClr val="tx1"/>
                          </a:solidFill>
                          <a:effectLst/>
                          <a:latin typeface="+mn-lt"/>
                        </a:rPr>
                        <a:t>0.30</a:t>
                      </a:r>
                    </a:p>
                  </a:txBody>
                  <a:tcPr marT="36000" marB="36000" anchor="ctr"/>
                </a:tc>
                <a:tc>
                  <a:txBody>
                    <a:bodyPr/>
                    <a:lstStyle/>
                    <a:p>
                      <a:pPr algn="ctr" fontAlgn="b"/>
                      <a:r>
                        <a:rPr lang="en-GB" sz="1400" b="0" i="0" u="none" strike="noStrike">
                          <a:solidFill>
                            <a:schemeClr val="tx1"/>
                          </a:solidFill>
                          <a:effectLst/>
                          <a:latin typeface="+mn-lt"/>
                        </a:rPr>
                        <a:t>1.07</a:t>
                      </a:r>
                    </a:p>
                  </a:txBody>
                  <a:tcPr marT="36000" marB="36000" anchor="ctr"/>
                </a:tc>
                <a:tc>
                  <a:txBody>
                    <a:bodyPr/>
                    <a:lstStyle/>
                    <a:p>
                      <a:pPr algn="ctr" fontAlgn="b"/>
                      <a:r>
                        <a:rPr lang="en-GB" sz="1400" b="0" i="0" u="none" strike="noStrike">
                          <a:solidFill>
                            <a:schemeClr val="tx1"/>
                          </a:solidFill>
                          <a:effectLst/>
                          <a:latin typeface="+mn-lt"/>
                        </a:rPr>
                        <a:t>0.36</a:t>
                      </a:r>
                    </a:p>
                  </a:txBody>
                  <a:tcPr marT="36000" marB="36000" anchor="ctr"/>
                </a:tc>
                <a:extLst>
                  <a:ext uri="{0D108BD9-81ED-4DB2-BD59-A6C34878D82A}">
                    <a16:rowId xmlns:a16="http://schemas.microsoft.com/office/drawing/2014/main" val="4247582997"/>
                  </a:ext>
                </a:extLst>
              </a:tr>
              <a:tr h="219743">
                <a:tc>
                  <a:txBody>
                    <a:bodyPr/>
                    <a:lstStyle/>
                    <a:p>
                      <a:pPr algn="l" fontAlgn="b"/>
                      <a:r>
                        <a:rPr lang="en-GB" sz="1400" b="1" i="0" u="none" strike="noStrike">
                          <a:solidFill>
                            <a:schemeClr val="tx1"/>
                          </a:solidFill>
                          <a:effectLst/>
                          <a:latin typeface="+mn-lt"/>
                        </a:rPr>
                        <a:t>Hypertension</a:t>
                      </a:r>
                    </a:p>
                  </a:txBody>
                  <a:tcPr marL="144000" marT="36000" marB="36000" anchor="ctr"/>
                </a:tc>
                <a:tc>
                  <a:txBody>
                    <a:bodyPr/>
                    <a:lstStyle/>
                    <a:p>
                      <a:pPr algn="ctr" fontAlgn="b"/>
                      <a:r>
                        <a:rPr lang="en-GB" sz="1400" b="0" i="0" u="none" strike="noStrike">
                          <a:solidFill>
                            <a:schemeClr val="tx1"/>
                          </a:solidFill>
                          <a:effectLst/>
                          <a:latin typeface="+mn-lt"/>
                        </a:rPr>
                        <a:t>0.85</a:t>
                      </a:r>
                    </a:p>
                  </a:txBody>
                  <a:tcPr marT="36000" marB="36000" anchor="ctr"/>
                </a:tc>
                <a:tc>
                  <a:txBody>
                    <a:bodyPr/>
                    <a:lstStyle/>
                    <a:p>
                      <a:pPr algn="ctr" fontAlgn="b"/>
                      <a:r>
                        <a:rPr lang="en-GB" sz="1400" b="0" i="0" u="none" strike="noStrike">
                          <a:solidFill>
                            <a:schemeClr val="tx1"/>
                          </a:solidFill>
                          <a:effectLst/>
                          <a:latin typeface="+mn-lt"/>
                        </a:rPr>
                        <a:t>0.23</a:t>
                      </a:r>
                    </a:p>
                  </a:txBody>
                  <a:tcPr marT="36000" marB="36000" anchor="ctr"/>
                </a:tc>
                <a:tc>
                  <a:txBody>
                    <a:bodyPr/>
                    <a:lstStyle/>
                    <a:p>
                      <a:pPr algn="ctr" fontAlgn="b"/>
                      <a:r>
                        <a:rPr lang="en-GB" sz="1400" b="0" i="0" u="none" strike="noStrike">
                          <a:solidFill>
                            <a:schemeClr val="tx1"/>
                          </a:solidFill>
                          <a:effectLst/>
                          <a:latin typeface="+mn-lt"/>
                        </a:rPr>
                        <a:t>0.87</a:t>
                      </a:r>
                    </a:p>
                  </a:txBody>
                  <a:tcPr marT="36000" marB="36000" anchor="ctr"/>
                </a:tc>
                <a:tc>
                  <a:txBody>
                    <a:bodyPr/>
                    <a:lstStyle/>
                    <a:p>
                      <a:pPr algn="ctr" fontAlgn="b"/>
                      <a:r>
                        <a:rPr lang="en-GB" sz="1400" b="0" i="0" u="none" strike="noStrike">
                          <a:solidFill>
                            <a:schemeClr val="tx1"/>
                          </a:solidFill>
                          <a:effectLst/>
                          <a:latin typeface="+mn-lt"/>
                        </a:rPr>
                        <a:t>0.30</a:t>
                      </a:r>
                    </a:p>
                  </a:txBody>
                  <a:tcPr marT="36000" marB="36000" anchor="ctr"/>
                </a:tc>
                <a:extLst>
                  <a:ext uri="{0D108BD9-81ED-4DB2-BD59-A6C34878D82A}">
                    <a16:rowId xmlns:a16="http://schemas.microsoft.com/office/drawing/2014/main" val="1434607000"/>
                  </a:ext>
                </a:extLst>
              </a:tr>
              <a:tr h="373562">
                <a:tc>
                  <a:txBody>
                    <a:bodyPr/>
                    <a:lstStyle/>
                    <a:p>
                      <a:pPr algn="l" fontAlgn="b"/>
                      <a:r>
                        <a:rPr lang="en-GB" sz="1400" b="1" i="0" u="none" strike="noStrike">
                          <a:solidFill>
                            <a:schemeClr val="tx1"/>
                          </a:solidFill>
                          <a:effectLst/>
                          <a:latin typeface="+mn-lt"/>
                        </a:rPr>
                        <a:t>Atrial fibrillation/ flutter</a:t>
                      </a:r>
                      <a:r>
                        <a:rPr lang="en-GB" sz="1400" b="1" i="0" u="none" strike="noStrike" baseline="30000">
                          <a:solidFill>
                            <a:schemeClr val="tx1"/>
                          </a:solidFill>
                          <a:effectLst/>
                          <a:latin typeface="+mn-lt"/>
                        </a:rPr>
                        <a:t>f</a:t>
                      </a:r>
                    </a:p>
                  </a:txBody>
                  <a:tcPr marL="144000" marT="36000" marB="36000" anchor="ctr"/>
                </a:tc>
                <a:tc>
                  <a:txBody>
                    <a:bodyPr/>
                    <a:lstStyle/>
                    <a:p>
                      <a:pPr algn="ctr" fontAlgn="b"/>
                      <a:r>
                        <a:rPr lang="en-GB" sz="1400" b="0" i="0" u="none" strike="noStrike">
                          <a:solidFill>
                            <a:schemeClr val="tx1"/>
                          </a:solidFill>
                          <a:effectLst/>
                          <a:latin typeface="+mn-lt"/>
                        </a:rPr>
                        <a:t>0.13</a:t>
                      </a:r>
                    </a:p>
                  </a:txBody>
                  <a:tcPr marT="36000" marB="36000" anchor="ctr"/>
                </a:tc>
                <a:tc>
                  <a:txBody>
                    <a:bodyPr/>
                    <a:lstStyle/>
                    <a:p>
                      <a:pPr algn="ctr" fontAlgn="b"/>
                      <a:r>
                        <a:rPr lang="en-GB" sz="1400" b="0" i="0" u="none" strike="noStrike">
                          <a:solidFill>
                            <a:schemeClr val="tx1"/>
                          </a:solidFill>
                          <a:effectLst/>
                          <a:latin typeface="+mn-lt"/>
                        </a:rPr>
                        <a:t>0.04</a:t>
                      </a:r>
                    </a:p>
                  </a:txBody>
                  <a:tcPr marT="36000" marB="36000" anchor="ctr"/>
                </a:tc>
                <a:tc>
                  <a:txBody>
                    <a:bodyPr/>
                    <a:lstStyle/>
                    <a:p>
                      <a:pPr algn="ctr" fontAlgn="b"/>
                      <a:r>
                        <a:rPr lang="en-GB" sz="1400" b="0" i="0" u="none" strike="noStrike">
                          <a:solidFill>
                            <a:schemeClr val="tx1"/>
                          </a:solidFill>
                          <a:effectLst/>
                          <a:latin typeface="+mn-lt"/>
                        </a:rPr>
                        <a:t>0.25</a:t>
                      </a:r>
                    </a:p>
                  </a:txBody>
                  <a:tcPr marT="36000" marB="36000" anchor="ctr"/>
                </a:tc>
                <a:tc>
                  <a:txBody>
                    <a:bodyPr/>
                    <a:lstStyle/>
                    <a:p>
                      <a:pPr algn="ctr" fontAlgn="b"/>
                      <a:r>
                        <a:rPr lang="en-GB" sz="1400" b="0" i="0" u="none" strike="noStrike">
                          <a:solidFill>
                            <a:schemeClr val="tx1"/>
                          </a:solidFill>
                          <a:effectLst/>
                          <a:latin typeface="+mn-lt"/>
                        </a:rPr>
                        <a:t>0.07</a:t>
                      </a:r>
                    </a:p>
                  </a:txBody>
                  <a:tcPr marT="36000" marB="36000" anchor="ctr"/>
                </a:tc>
                <a:extLst>
                  <a:ext uri="{0D108BD9-81ED-4DB2-BD59-A6C34878D82A}">
                    <a16:rowId xmlns:a16="http://schemas.microsoft.com/office/drawing/2014/main" val="269104736"/>
                  </a:ext>
                </a:extLst>
              </a:tr>
            </a:tbl>
          </a:graphicData>
        </a:graphic>
      </p:graphicFrame>
      <p:sp>
        <p:nvSpPr>
          <p:cNvPr id="5" name="TextBox 8">
            <a:extLst>
              <a:ext uri="{FF2B5EF4-FFF2-40B4-BE49-F238E27FC236}">
                <a16:creationId xmlns:a16="http://schemas.microsoft.com/office/drawing/2014/main" id="{2B63A901-BB95-E395-A02B-B4AF0D0273A6}"/>
              </a:ext>
            </a:extLst>
          </p:cNvPr>
          <p:cNvSpPr txBox="1"/>
          <p:nvPr/>
        </p:nvSpPr>
        <p:spPr>
          <a:xfrm>
            <a:off x="9120188" y="1666800"/>
            <a:ext cx="2663825" cy="2922960"/>
          </a:xfrm>
          <a:prstGeom prst="rect">
            <a:avLst/>
          </a:prstGeom>
          <a:solidFill>
            <a:schemeClr val="bg2"/>
          </a:solidFill>
        </p:spPr>
        <p:txBody>
          <a:bodyPr wrap="square" lIns="144000" tIns="108000" rIns="72000" bIns="108000" rtlCol="0">
            <a:noAutofit/>
          </a:bodyPr>
          <a:lstStyle/>
          <a:p>
            <a:pPr marL="187200" indent="-187200">
              <a:spcAft>
                <a:spcPts val="600"/>
              </a:spcAft>
              <a:buClr>
                <a:schemeClr val="accent2"/>
              </a:buClr>
              <a:buFont typeface="Arial" panose="020B0604020202020204" pitchFamily="34" charset="0"/>
              <a:buChar char="•"/>
            </a:pPr>
            <a:r>
              <a:rPr lang="en-GB" sz="1400">
                <a:effectLst/>
              </a:rPr>
              <a:t>Prolonged treatment with </a:t>
            </a:r>
            <a:r>
              <a:rPr lang="en-GB" sz="1400" err="1">
                <a:effectLst/>
              </a:rPr>
              <a:t>pirtobrutinib</a:t>
            </a:r>
            <a:r>
              <a:rPr lang="en-GB" sz="1400">
                <a:effectLst/>
              </a:rPr>
              <a:t> did not lead to an increase in EAIRs of most TEAEs or TRAEs of special interest</a:t>
            </a:r>
          </a:p>
        </p:txBody>
      </p:sp>
    </p:spTree>
    <p:extLst>
      <p:ext uri="{BB962C8B-B14F-4D97-AF65-F5344CB8AC3E}">
        <p14:creationId xmlns:p14="http://schemas.microsoft.com/office/powerpoint/2010/main" val="52346507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5319AC-6925-1E2C-D8AA-0E3BB294440E}"/>
              </a:ext>
            </a:extLst>
          </p:cNvPr>
          <p:cNvSpPr>
            <a:spLocks noGrp="1"/>
          </p:cNvSpPr>
          <p:nvPr>
            <p:ph type="ftr" sz="quarter" idx="10"/>
          </p:nvPr>
        </p:nvSpPr>
        <p:spPr/>
        <p:txBody>
          <a:bodyPr/>
          <a:lstStyle/>
          <a:p>
            <a:r>
              <a:rPr lang="en-GB"/>
              <a:t>Data </a:t>
            </a:r>
            <a:r>
              <a:rPr lang="en-GB" err="1"/>
              <a:t>cutoff</a:t>
            </a:r>
            <a:r>
              <a:rPr lang="en-GB"/>
              <a:t> date of 29 July 2022.</a:t>
            </a:r>
          </a:p>
          <a:p>
            <a:r>
              <a:rPr lang="en-GB" b="1"/>
              <a:t>IQR</a:t>
            </a:r>
            <a:r>
              <a:rPr lang="en-GB"/>
              <a:t>, interquartile range; </a:t>
            </a:r>
            <a:r>
              <a:rPr lang="en-GB" b="1"/>
              <a:t>TRAE, </a:t>
            </a:r>
            <a:r>
              <a:rPr lang="en-GB"/>
              <a:t>treatment-related adverse event.</a:t>
            </a:r>
          </a:p>
          <a:p>
            <a:r>
              <a:rPr lang="en-GB" b="1"/>
              <a:t>Coombs CC, et al. Abstract 64 presented at ASCO 2023. </a:t>
            </a:r>
            <a:r>
              <a:rPr lang="en-GB" b="1" err="1"/>
              <a:t>Jurczak</a:t>
            </a:r>
            <a:r>
              <a:rPr lang="en-GB" b="1"/>
              <a:t> W, et al. Abstract P618 presented at EHA2023. </a:t>
            </a:r>
          </a:p>
        </p:txBody>
      </p:sp>
      <p:sp>
        <p:nvSpPr>
          <p:cNvPr id="3" name="Title 2">
            <a:extLst>
              <a:ext uri="{FF2B5EF4-FFF2-40B4-BE49-F238E27FC236}">
                <a16:creationId xmlns:a16="http://schemas.microsoft.com/office/drawing/2014/main" id="{663082EC-E87F-4C0A-D359-B53895426EE9}"/>
              </a:ext>
            </a:extLst>
          </p:cNvPr>
          <p:cNvSpPr>
            <a:spLocks noGrp="1"/>
          </p:cNvSpPr>
          <p:nvPr>
            <p:ph type="title"/>
          </p:nvPr>
        </p:nvSpPr>
        <p:spPr/>
        <p:txBody>
          <a:bodyPr/>
          <a:lstStyle/>
          <a:p>
            <a:r>
              <a:rPr lang="en-US"/>
              <a:t>Treatment modifications due to TRAEs</a:t>
            </a:r>
          </a:p>
        </p:txBody>
      </p:sp>
      <p:graphicFrame>
        <p:nvGraphicFramePr>
          <p:cNvPr id="8" name="Table 7">
            <a:extLst>
              <a:ext uri="{FF2B5EF4-FFF2-40B4-BE49-F238E27FC236}">
                <a16:creationId xmlns:a16="http://schemas.microsoft.com/office/drawing/2014/main" id="{03BFA0CE-3EED-5D86-4412-A78C0169CD07}"/>
              </a:ext>
            </a:extLst>
          </p:cNvPr>
          <p:cNvGraphicFramePr>
            <a:graphicFrameLocks noGrp="1"/>
          </p:cNvGraphicFramePr>
          <p:nvPr>
            <p:extLst>
              <p:ext uri="{D42A27DB-BD31-4B8C-83A1-F6EECF244321}">
                <p14:modId xmlns:p14="http://schemas.microsoft.com/office/powerpoint/2010/main" val="3609978125"/>
              </p:ext>
            </p:extLst>
          </p:nvPr>
        </p:nvGraphicFramePr>
        <p:xfrm>
          <a:off x="416534" y="1665288"/>
          <a:ext cx="5571516" cy="2496240"/>
        </p:xfrm>
        <a:graphic>
          <a:graphicData uri="http://schemas.openxmlformats.org/drawingml/2006/table">
            <a:tbl>
              <a:tblPr>
                <a:tableStyleId>{5C22544A-7EE6-4342-B048-85BDC9FD1C3A}</a:tableStyleId>
              </a:tblPr>
              <a:tblGrid>
                <a:gridCol w="2519172">
                  <a:extLst>
                    <a:ext uri="{9D8B030D-6E8A-4147-A177-3AD203B41FA5}">
                      <a16:colId xmlns:a16="http://schemas.microsoft.com/office/drawing/2014/main" val="1241183981"/>
                    </a:ext>
                  </a:extLst>
                </a:gridCol>
                <a:gridCol w="1526172">
                  <a:extLst>
                    <a:ext uri="{9D8B030D-6E8A-4147-A177-3AD203B41FA5}">
                      <a16:colId xmlns:a16="http://schemas.microsoft.com/office/drawing/2014/main" val="2430303647"/>
                    </a:ext>
                  </a:extLst>
                </a:gridCol>
                <a:gridCol w="1526172">
                  <a:extLst>
                    <a:ext uri="{9D8B030D-6E8A-4147-A177-3AD203B41FA5}">
                      <a16:colId xmlns:a16="http://schemas.microsoft.com/office/drawing/2014/main" val="1907887952"/>
                    </a:ext>
                  </a:extLst>
                </a:gridCol>
              </a:tblGrid>
              <a:tr h="570720">
                <a:tc>
                  <a:txBody>
                    <a:bodyPr/>
                    <a:lstStyle/>
                    <a:p>
                      <a:pPr algn="ctr" fontAlgn="b"/>
                      <a:endParaRPr lang="en-GB" sz="1400" b="1" i="0" u="none" strike="noStrike">
                        <a:solidFill>
                          <a:schemeClr val="bg1"/>
                        </a:solidFill>
                        <a:effectLst/>
                        <a:latin typeface="+mj-lt"/>
                        <a:cs typeface="Arial" panose="020B0604020202020204" pitchFamily="34" charset="0"/>
                      </a:endParaRPr>
                    </a:p>
                  </a:txBody>
                  <a:tcPr marL="144000" marR="9525" marT="72000" marB="7200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400" b="1" u="none" strike="noStrike">
                          <a:solidFill>
                            <a:schemeClr val="bg1"/>
                          </a:solidFill>
                          <a:effectLst/>
                          <a:latin typeface="+mj-lt"/>
                          <a:cs typeface="Arial" panose="020B0604020202020204" pitchFamily="34" charset="0"/>
                        </a:rPr>
                        <a:t>≥12 months treatment</a:t>
                      </a:r>
                      <a:br>
                        <a:rPr lang="en-GB" sz="1400" b="1" u="none" strike="noStrike">
                          <a:solidFill>
                            <a:schemeClr val="bg1"/>
                          </a:solidFill>
                          <a:effectLst/>
                          <a:latin typeface="+mj-lt"/>
                          <a:cs typeface="Arial" panose="020B0604020202020204" pitchFamily="34" charset="0"/>
                        </a:rPr>
                      </a:br>
                      <a:r>
                        <a:rPr lang="en-GB" sz="1400" b="1" u="none" strike="noStrike">
                          <a:solidFill>
                            <a:schemeClr val="bg1"/>
                          </a:solidFill>
                          <a:effectLst/>
                          <a:latin typeface="+mj-lt"/>
                          <a:cs typeface="Arial" panose="020B0604020202020204" pitchFamily="34" charset="0"/>
                        </a:rPr>
                        <a:t>(N=326)</a:t>
                      </a:r>
                      <a:endParaRPr lang="en-GB" sz="1400" b="1" i="0" u="none" strike="noStrike">
                        <a:solidFill>
                          <a:schemeClr val="bg1"/>
                        </a:solidFill>
                        <a:effectLst/>
                        <a:latin typeface="+mj-lt"/>
                        <a:cs typeface="Arial" panose="020B0604020202020204" pitchFamily="34" charset="0"/>
                      </a:endParaRPr>
                    </a:p>
                  </a:txBody>
                  <a:tcPr marL="9525" marR="9525" marT="72000" marB="7200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400" b="1" u="none" strike="noStrike">
                          <a:solidFill>
                            <a:schemeClr val="bg1"/>
                          </a:solidFill>
                          <a:effectLst/>
                          <a:latin typeface="+mj-lt"/>
                          <a:cs typeface="Arial" panose="020B0604020202020204" pitchFamily="34" charset="0"/>
                        </a:rPr>
                        <a:t>All patients</a:t>
                      </a:r>
                      <a:br>
                        <a:rPr lang="en-GB" sz="1400" b="1" u="none" strike="noStrike">
                          <a:solidFill>
                            <a:schemeClr val="bg1"/>
                          </a:solidFill>
                          <a:effectLst/>
                          <a:latin typeface="+mj-lt"/>
                          <a:cs typeface="Arial" panose="020B0604020202020204" pitchFamily="34" charset="0"/>
                        </a:rPr>
                      </a:br>
                      <a:r>
                        <a:rPr lang="en-GB" sz="1400" b="1" u="none" strike="noStrike">
                          <a:solidFill>
                            <a:schemeClr val="bg1"/>
                          </a:solidFill>
                          <a:effectLst/>
                          <a:latin typeface="+mj-lt"/>
                          <a:cs typeface="Arial" panose="020B0604020202020204" pitchFamily="34" charset="0"/>
                        </a:rPr>
                        <a:t>(N=773)</a:t>
                      </a:r>
                      <a:endParaRPr lang="en-GB" sz="1400" b="1" i="0" u="none" strike="noStrike">
                        <a:solidFill>
                          <a:schemeClr val="bg1"/>
                        </a:solidFill>
                        <a:effectLst/>
                        <a:latin typeface="+mj-lt"/>
                        <a:cs typeface="Arial" panose="020B0604020202020204" pitchFamily="34" charset="0"/>
                      </a:endParaRPr>
                    </a:p>
                  </a:txBody>
                  <a:tcPr marL="9525" marR="9525" marT="72000" marB="72000" anchor="ctr">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148523563"/>
                  </a:ext>
                </a:extLst>
              </a:tr>
              <a:tr h="570720">
                <a:tc>
                  <a:txBody>
                    <a:bodyPr/>
                    <a:lstStyle/>
                    <a:p>
                      <a:pPr algn="l" fontAlgn="b"/>
                      <a:r>
                        <a:rPr lang="en-GB" sz="1400" b="1" u="none" strike="noStrike">
                          <a:effectLst/>
                          <a:latin typeface="+mj-lt"/>
                        </a:rPr>
                        <a:t>Median time on treatment, months (IQR)</a:t>
                      </a:r>
                      <a:endParaRPr lang="en-GB" sz="1400" b="1" i="0" u="none" strike="noStrike">
                        <a:solidFill>
                          <a:srgbClr val="000000"/>
                        </a:solidFill>
                        <a:effectLst/>
                        <a:latin typeface="+mj-lt"/>
                      </a:endParaRPr>
                    </a:p>
                  </a:txBody>
                  <a:tcPr marL="144000" marR="9525" marT="72000" marB="72000" anchor="ctr">
                    <a:lnT w="38100" cap="flat" cmpd="sng" algn="ctr">
                      <a:solidFill>
                        <a:schemeClr val="bg1"/>
                      </a:solidFill>
                      <a:prstDash val="solid"/>
                      <a:round/>
                      <a:headEnd type="none" w="med" len="med"/>
                      <a:tailEnd type="none" w="med" len="med"/>
                    </a:lnT>
                    <a:solidFill>
                      <a:srgbClr val="E7E8EA"/>
                    </a:solidFill>
                  </a:tcPr>
                </a:tc>
                <a:tc>
                  <a:txBody>
                    <a:bodyPr/>
                    <a:lstStyle/>
                    <a:p>
                      <a:pPr algn="ctr" fontAlgn="b"/>
                      <a:r>
                        <a:rPr lang="en-GB" sz="1400" u="none" strike="noStrike">
                          <a:effectLst/>
                          <a:latin typeface="+mj-lt"/>
                        </a:rPr>
                        <a:t>19.4 </a:t>
                      </a:r>
                    </a:p>
                    <a:p>
                      <a:pPr algn="ctr" fontAlgn="b"/>
                      <a:r>
                        <a:rPr lang="en-GB" sz="1400" u="none" strike="noStrike">
                          <a:effectLst/>
                          <a:latin typeface="+mj-lt"/>
                        </a:rPr>
                        <a:t>(16.0, 25.4)</a:t>
                      </a:r>
                      <a:endParaRPr lang="en-GB" sz="1400" b="0" i="0" u="none" strike="noStrike">
                        <a:solidFill>
                          <a:srgbClr val="000000"/>
                        </a:solidFill>
                        <a:effectLst/>
                        <a:latin typeface="+mj-lt"/>
                      </a:endParaRPr>
                    </a:p>
                  </a:txBody>
                  <a:tcPr marL="9525" marR="9525" marT="72000" marB="72000" anchor="ctr">
                    <a:lnT w="38100" cap="flat" cmpd="sng" algn="ctr">
                      <a:solidFill>
                        <a:schemeClr val="bg1"/>
                      </a:solidFill>
                      <a:prstDash val="solid"/>
                      <a:round/>
                      <a:headEnd type="none" w="med" len="med"/>
                      <a:tailEnd type="none" w="med" len="med"/>
                    </a:lnT>
                    <a:solidFill>
                      <a:srgbClr val="E7E8EA"/>
                    </a:solidFill>
                  </a:tcPr>
                </a:tc>
                <a:tc>
                  <a:txBody>
                    <a:bodyPr/>
                    <a:lstStyle/>
                    <a:p>
                      <a:pPr algn="ctr" fontAlgn="b"/>
                      <a:r>
                        <a:rPr lang="en-GB" sz="1400" u="none" strike="noStrike">
                          <a:effectLst/>
                          <a:latin typeface="+mj-lt"/>
                        </a:rPr>
                        <a:t>9.6 </a:t>
                      </a:r>
                    </a:p>
                    <a:p>
                      <a:pPr algn="ctr" fontAlgn="b"/>
                      <a:r>
                        <a:rPr lang="en-GB" sz="1400" u="none" strike="noStrike">
                          <a:effectLst/>
                          <a:latin typeface="+mj-lt"/>
                        </a:rPr>
                        <a:t>(3.5, 18.1)</a:t>
                      </a:r>
                      <a:endParaRPr lang="en-GB" sz="1400" b="0" i="0" u="none" strike="noStrike">
                        <a:solidFill>
                          <a:srgbClr val="000000"/>
                        </a:solidFill>
                        <a:effectLst/>
                        <a:latin typeface="+mj-lt"/>
                      </a:endParaRPr>
                    </a:p>
                  </a:txBody>
                  <a:tcPr marL="9525" marR="9525" marT="72000" marB="72000" anchor="ctr">
                    <a:lnT w="38100" cap="flat" cmpd="sng" algn="ctr">
                      <a:solidFill>
                        <a:schemeClr val="bg1"/>
                      </a:solidFill>
                      <a:prstDash val="solid"/>
                      <a:round/>
                      <a:headEnd type="none" w="med" len="med"/>
                      <a:tailEnd type="none" w="med" len="med"/>
                    </a:lnT>
                    <a:solidFill>
                      <a:srgbClr val="E7E8EA"/>
                    </a:solidFill>
                  </a:tcPr>
                </a:tc>
                <a:extLst>
                  <a:ext uri="{0D108BD9-81ED-4DB2-BD59-A6C34878D82A}">
                    <a16:rowId xmlns:a16="http://schemas.microsoft.com/office/drawing/2014/main" val="4098429482"/>
                  </a:ext>
                </a:extLst>
              </a:tr>
              <a:tr h="570720">
                <a:tc>
                  <a:txBody>
                    <a:bodyPr/>
                    <a:lstStyle/>
                    <a:p>
                      <a:pPr algn="l" fontAlgn="b"/>
                      <a:r>
                        <a:rPr lang="en-GB" sz="1400" b="1" u="none" strike="noStrike">
                          <a:effectLst/>
                          <a:latin typeface="+mj-lt"/>
                        </a:rPr>
                        <a:t>Discontinuations due to TRAEs, n (%)</a:t>
                      </a:r>
                      <a:endParaRPr lang="en-GB" sz="1400" b="1" i="0" u="none" strike="noStrike">
                        <a:solidFill>
                          <a:srgbClr val="000000"/>
                        </a:solidFill>
                        <a:effectLst/>
                        <a:latin typeface="+mj-lt"/>
                      </a:endParaRPr>
                    </a:p>
                  </a:txBody>
                  <a:tcPr marL="144000" marR="9525" marT="72000" marB="72000" anchor="ctr">
                    <a:solidFill>
                      <a:srgbClr val="CBCDD2"/>
                    </a:solidFill>
                  </a:tcPr>
                </a:tc>
                <a:tc>
                  <a:txBody>
                    <a:bodyPr/>
                    <a:lstStyle/>
                    <a:p>
                      <a:pPr algn="ctr" fontAlgn="b"/>
                      <a:r>
                        <a:rPr lang="en-GB" sz="1400" u="none" strike="noStrike">
                          <a:effectLst/>
                          <a:latin typeface="+mj-lt"/>
                        </a:rPr>
                        <a:t>4 (1.2)</a:t>
                      </a:r>
                      <a:endParaRPr lang="en-GB" sz="1400" b="0" i="0" u="none" strike="noStrike">
                        <a:solidFill>
                          <a:srgbClr val="000000"/>
                        </a:solidFill>
                        <a:effectLst/>
                        <a:latin typeface="+mj-lt"/>
                      </a:endParaRPr>
                    </a:p>
                  </a:txBody>
                  <a:tcPr marL="9525" marR="9525" marT="72000" marB="72000" anchor="ctr">
                    <a:solidFill>
                      <a:srgbClr val="CBCDD2"/>
                    </a:solidFill>
                  </a:tcPr>
                </a:tc>
                <a:tc>
                  <a:txBody>
                    <a:bodyPr/>
                    <a:lstStyle/>
                    <a:p>
                      <a:pPr algn="ctr" fontAlgn="b"/>
                      <a:r>
                        <a:rPr lang="en-GB" sz="1400" u="none" strike="noStrike">
                          <a:effectLst/>
                          <a:latin typeface="+mj-lt"/>
                        </a:rPr>
                        <a:t>20 (2.6)</a:t>
                      </a:r>
                      <a:endParaRPr lang="en-GB" sz="1400" b="0" i="0" u="none" strike="noStrike">
                        <a:solidFill>
                          <a:srgbClr val="000000"/>
                        </a:solidFill>
                        <a:effectLst/>
                        <a:latin typeface="+mj-lt"/>
                      </a:endParaRPr>
                    </a:p>
                  </a:txBody>
                  <a:tcPr marL="9525" marR="9525" marT="72000" marB="72000" anchor="ctr">
                    <a:solidFill>
                      <a:srgbClr val="CBCDD2"/>
                    </a:solidFill>
                  </a:tcPr>
                </a:tc>
                <a:extLst>
                  <a:ext uri="{0D108BD9-81ED-4DB2-BD59-A6C34878D82A}">
                    <a16:rowId xmlns:a16="http://schemas.microsoft.com/office/drawing/2014/main" val="3759120118"/>
                  </a:ext>
                </a:extLst>
              </a:tr>
              <a:tr h="570720">
                <a:tc>
                  <a:txBody>
                    <a:bodyPr/>
                    <a:lstStyle/>
                    <a:p>
                      <a:pPr algn="l" fontAlgn="b"/>
                      <a:r>
                        <a:rPr lang="en-GB" sz="1400" b="1" u="none" strike="noStrike">
                          <a:effectLst/>
                          <a:latin typeface="+mj-lt"/>
                        </a:rPr>
                        <a:t>Dose reductions due to TRAEs, n (%)</a:t>
                      </a:r>
                      <a:endParaRPr lang="en-GB" sz="1400" b="1" i="0" u="none" strike="noStrike">
                        <a:solidFill>
                          <a:srgbClr val="000000"/>
                        </a:solidFill>
                        <a:effectLst/>
                        <a:latin typeface="+mj-lt"/>
                      </a:endParaRPr>
                    </a:p>
                  </a:txBody>
                  <a:tcPr marL="144000" marR="9525" marT="72000" marB="72000" anchor="ctr">
                    <a:solidFill>
                      <a:srgbClr val="E7E8EA"/>
                    </a:solidFill>
                  </a:tcPr>
                </a:tc>
                <a:tc>
                  <a:txBody>
                    <a:bodyPr/>
                    <a:lstStyle/>
                    <a:p>
                      <a:pPr algn="ctr" fontAlgn="b"/>
                      <a:r>
                        <a:rPr lang="en-GB" sz="1400" u="none" strike="noStrike">
                          <a:effectLst/>
                          <a:latin typeface="+mj-lt"/>
                        </a:rPr>
                        <a:t>18 (5.5)</a:t>
                      </a:r>
                      <a:endParaRPr lang="en-GB" sz="1400" b="0" i="0" u="none" strike="noStrike">
                        <a:solidFill>
                          <a:srgbClr val="000000"/>
                        </a:solidFill>
                        <a:effectLst/>
                        <a:latin typeface="+mj-lt"/>
                      </a:endParaRPr>
                    </a:p>
                  </a:txBody>
                  <a:tcPr marL="9525" marR="9525" marT="72000" marB="72000" anchor="ctr">
                    <a:solidFill>
                      <a:srgbClr val="E7E8EA"/>
                    </a:solidFill>
                  </a:tcPr>
                </a:tc>
                <a:tc>
                  <a:txBody>
                    <a:bodyPr/>
                    <a:lstStyle/>
                    <a:p>
                      <a:pPr algn="ctr" fontAlgn="b"/>
                      <a:r>
                        <a:rPr lang="en-GB" sz="1400" u="none" strike="noStrike">
                          <a:effectLst/>
                          <a:latin typeface="+mj-lt"/>
                        </a:rPr>
                        <a:t>35 (4.5)</a:t>
                      </a:r>
                      <a:endParaRPr lang="en-GB" sz="1400" b="0" i="0" u="none" strike="noStrike">
                        <a:solidFill>
                          <a:srgbClr val="000000"/>
                        </a:solidFill>
                        <a:effectLst/>
                        <a:latin typeface="+mj-lt"/>
                      </a:endParaRPr>
                    </a:p>
                  </a:txBody>
                  <a:tcPr marL="9525" marR="9525" marT="72000" marB="72000" anchor="ctr">
                    <a:solidFill>
                      <a:srgbClr val="E7E8EA"/>
                    </a:solidFill>
                  </a:tcPr>
                </a:tc>
                <a:extLst>
                  <a:ext uri="{0D108BD9-81ED-4DB2-BD59-A6C34878D82A}">
                    <a16:rowId xmlns:a16="http://schemas.microsoft.com/office/drawing/2014/main" val="661552341"/>
                  </a:ext>
                </a:extLst>
              </a:tr>
            </a:tbl>
          </a:graphicData>
        </a:graphic>
      </p:graphicFrame>
      <p:sp>
        <p:nvSpPr>
          <p:cNvPr id="6" name="TextBox 8">
            <a:extLst>
              <a:ext uri="{FF2B5EF4-FFF2-40B4-BE49-F238E27FC236}">
                <a16:creationId xmlns:a16="http://schemas.microsoft.com/office/drawing/2014/main" id="{45769CA5-6113-53BE-4759-8D64CB2E1FF6}"/>
              </a:ext>
            </a:extLst>
          </p:cNvPr>
          <p:cNvSpPr txBox="1"/>
          <p:nvPr/>
        </p:nvSpPr>
        <p:spPr>
          <a:xfrm>
            <a:off x="6212498" y="1666800"/>
            <a:ext cx="5571516" cy="2494728"/>
          </a:xfrm>
          <a:prstGeom prst="rect">
            <a:avLst/>
          </a:prstGeom>
          <a:solidFill>
            <a:schemeClr val="bg2"/>
          </a:solidFill>
        </p:spPr>
        <p:txBody>
          <a:bodyPr wrap="square" lIns="144000" tIns="108000" rIns="72000" bIns="108000" rtlCol="0">
            <a:noAutofit/>
          </a:bodyPr>
          <a:lstStyle/>
          <a:p>
            <a:pPr>
              <a:spcAft>
                <a:spcPts val="600"/>
              </a:spcAft>
              <a:buClr>
                <a:schemeClr val="accent2"/>
              </a:buClr>
            </a:pPr>
            <a:r>
              <a:rPr lang="en-GB" sz="1400" b="1">
                <a:effectLst/>
              </a:rPr>
              <a:t>Among the patients who received ≥12 months treatment:</a:t>
            </a:r>
          </a:p>
          <a:p>
            <a:pPr marL="187200" indent="-187200">
              <a:spcAft>
                <a:spcPts val="600"/>
              </a:spcAft>
              <a:buClr>
                <a:schemeClr val="accent2"/>
              </a:buClr>
              <a:buFont typeface="Arial" panose="020B0604020202020204" pitchFamily="34" charset="0"/>
              <a:buChar char="•"/>
            </a:pPr>
            <a:r>
              <a:rPr lang="en-GB" sz="1400">
                <a:effectLst/>
              </a:rPr>
              <a:t>Median time on treatment was 19.4 months, with 231 (71%) patients remaining on </a:t>
            </a:r>
            <a:r>
              <a:rPr lang="en-GB" sz="1400" err="1">
                <a:effectLst/>
              </a:rPr>
              <a:t>pirtobrutinib</a:t>
            </a:r>
            <a:r>
              <a:rPr lang="en-GB" sz="1400">
                <a:effectLst/>
              </a:rPr>
              <a:t> at data </a:t>
            </a:r>
            <a:r>
              <a:rPr lang="en-GB" sz="1400" err="1">
                <a:effectLst/>
              </a:rPr>
              <a:t>cutoff</a:t>
            </a:r>
            <a:endParaRPr lang="en-GB" sz="1400">
              <a:effectLst/>
            </a:endParaRPr>
          </a:p>
          <a:p>
            <a:pPr marL="187200" indent="-187200">
              <a:spcAft>
                <a:spcPts val="600"/>
              </a:spcAft>
              <a:buClr>
                <a:schemeClr val="accent2"/>
              </a:buClr>
              <a:buFont typeface="Arial" panose="020B0604020202020204" pitchFamily="34" charset="0"/>
              <a:buChar char="•"/>
            </a:pPr>
            <a:r>
              <a:rPr lang="en-GB" sz="1400">
                <a:effectLst/>
              </a:rPr>
              <a:t>4 (1%) patients discontinued due to a TRAE (platelet count decreased, COVID-19 pneumonia, neutropenia, pneumonitis)</a:t>
            </a:r>
          </a:p>
          <a:p>
            <a:pPr marL="187200" indent="-187200">
              <a:spcAft>
                <a:spcPts val="600"/>
              </a:spcAft>
              <a:buClr>
                <a:schemeClr val="accent2"/>
              </a:buClr>
              <a:buFont typeface="Arial" panose="020B0604020202020204" pitchFamily="34" charset="0"/>
              <a:buChar char="•"/>
            </a:pPr>
            <a:r>
              <a:rPr lang="en-GB" sz="1400">
                <a:effectLst/>
              </a:rPr>
              <a:t>1 patient experienced a fatal TRAE (COVID-19 pneumonia)</a:t>
            </a:r>
          </a:p>
          <a:p>
            <a:pPr marL="187200" indent="-187200">
              <a:spcAft>
                <a:spcPts val="600"/>
              </a:spcAft>
              <a:buClr>
                <a:schemeClr val="accent2"/>
              </a:buClr>
              <a:buFont typeface="Arial" panose="020B0604020202020204" pitchFamily="34" charset="0"/>
              <a:buChar char="•"/>
            </a:pPr>
            <a:r>
              <a:rPr lang="en-GB" sz="1400">
                <a:effectLst/>
              </a:rPr>
              <a:t>Treatment discontinuation and dose reduction rates were similar between the overall safety population and for patients who received ≥12 months treatment</a:t>
            </a:r>
          </a:p>
        </p:txBody>
      </p:sp>
    </p:spTree>
    <p:extLst>
      <p:ext uri="{BB962C8B-B14F-4D97-AF65-F5344CB8AC3E}">
        <p14:creationId xmlns:p14="http://schemas.microsoft.com/office/powerpoint/2010/main" val="56580574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D7D31B5-E06F-A682-F09A-BF1ABBB3D181}"/>
              </a:ext>
            </a:extLst>
          </p:cNvPr>
          <p:cNvSpPr>
            <a:spLocks noGrp="1"/>
          </p:cNvSpPr>
          <p:nvPr>
            <p:ph type="ftr" sz="quarter" idx="10"/>
          </p:nvPr>
        </p:nvSpPr>
        <p:spPr/>
        <p:txBody>
          <a:bodyPr/>
          <a:lstStyle/>
          <a:p>
            <a:r>
              <a:rPr lang="en-GB" b="1"/>
              <a:t>AE</a:t>
            </a:r>
            <a:r>
              <a:rPr lang="en-GB"/>
              <a:t>, adverse event.</a:t>
            </a:r>
          </a:p>
          <a:p>
            <a:r>
              <a:rPr lang="en-GB" b="1"/>
              <a:t>Coombs CC, et al. Abstract 64 presented at ASCO 2023. </a:t>
            </a:r>
            <a:r>
              <a:rPr lang="en-GB" b="1" err="1"/>
              <a:t>Jurczak</a:t>
            </a:r>
            <a:r>
              <a:rPr lang="en-GB" b="1"/>
              <a:t> W, et al. Abstract P618 presented at EHA2023. </a:t>
            </a:r>
          </a:p>
        </p:txBody>
      </p:sp>
      <p:sp>
        <p:nvSpPr>
          <p:cNvPr id="3" name="Title 2">
            <a:extLst>
              <a:ext uri="{FF2B5EF4-FFF2-40B4-BE49-F238E27FC236}">
                <a16:creationId xmlns:a16="http://schemas.microsoft.com/office/drawing/2014/main" id="{D47BF36E-5837-99D7-DCF0-F269BA1D5ECC}"/>
              </a:ext>
            </a:extLst>
          </p:cNvPr>
          <p:cNvSpPr>
            <a:spLocks noGrp="1"/>
          </p:cNvSpPr>
          <p:nvPr>
            <p:ph type="title"/>
          </p:nvPr>
        </p:nvSpPr>
        <p:spPr/>
        <p:txBody>
          <a:bodyPr/>
          <a:lstStyle/>
          <a:p>
            <a:r>
              <a:rPr lang="en-US"/>
              <a:t>Conclusions</a:t>
            </a:r>
          </a:p>
        </p:txBody>
      </p:sp>
      <p:sp>
        <p:nvSpPr>
          <p:cNvPr id="7" name="Inhaltsplatzhalter 6">
            <a:extLst>
              <a:ext uri="{FF2B5EF4-FFF2-40B4-BE49-F238E27FC236}">
                <a16:creationId xmlns:a16="http://schemas.microsoft.com/office/drawing/2014/main" id="{48546A60-BF6D-6D9D-45DE-1731CC566644}"/>
              </a:ext>
            </a:extLst>
          </p:cNvPr>
          <p:cNvSpPr>
            <a:spLocks noGrp="1"/>
          </p:cNvSpPr>
          <p:nvPr>
            <p:ph idx="1"/>
          </p:nvPr>
        </p:nvSpPr>
        <p:spPr/>
        <p:txBody>
          <a:bodyPr/>
          <a:lstStyle/>
          <a:p>
            <a:r>
              <a:rPr lang="en-US"/>
              <a:t>In this</a:t>
            </a:r>
            <a:r>
              <a:rPr lang="en-US" i="1"/>
              <a:t> post-hoc </a:t>
            </a:r>
            <a:r>
              <a:rPr lang="en-US"/>
              <a:t>safety analysis in patients who received </a:t>
            </a:r>
            <a:r>
              <a:rPr lang="en-US" err="1"/>
              <a:t>pirtobrutinib</a:t>
            </a:r>
            <a:r>
              <a:rPr lang="en-US"/>
              <a:t> for ≥12 months:</a:t>
            </a:r>
          </a:p>
          <a:p>
            <a:pPr lvl="1"/>
            <a:r>
              <a:rPr lang="en-US"/>
              <a:t>The safety and tolerability profile observed was similar to previously published safety analyses on all patients enrolled regardless of follow-up</a:t>
            </a:r>
          </a:p>
          <a:p>
            <a:pPr lvl="1"/>
            <a:r>
              <a:rPr lang="en-US"/>
              <a:t>With continued therapy, low incidence of grade ≥3 AEs and few dose modifications were observed</a:t>
            </a:r>
          </a:p>
          <a:p>
            <a:r>
              <a:rPr lang="en-US"/>
              <a:t>Prolonged </a:t>
            </a:r>
            <a:r>
              <a:rPr lang="en-US" err="1"/>
              <a:t>pirtobrutinib</a:t>
            </a:r>
            <a:r>
              <a:rPr lang="en-US"/>
              <a:t> therapy continues to demonstrate a safety profile amenable to long-term administration at the recommended dose without evidence of new or worsening toxicity signals</a:t>
            </a:r>
          </a:p>
          <a:p>
            <a:endParaRPr lang="en-GB"/>
          </a:p>
        </p:txBody>
      </p:sp>
    </p:spTree>
    <p:extLst>
      <p:ext uri="{BB962C8B-B14F-4D97-AF65-F5344CB8AC3E}">
        <p14:creationId xmlns:p14="http://schemas.microsoft.com/office/powerpoint/2010/main" val="315870493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60BFB6-68CA-3901-AFCA-9E9E1F4446FE}"/>
              </a:ext>
            </a:extLst>
          </p:cNvPr>
          <p:cNvSpPr>
            <a:spLocks noGrp="1"/>
          </p:cNvSpPr>
          <p:nvPr>
            <p:ph type="body" idx="1"/>
          </p:nvPr>
        </p:nvSpPr>
        <p:spPr/>
        <p:txBody>
          <a:bodyPr/>
          <a:lstStyle/>
          <a:p>
            <a:r>
              <a:rPr lang="en-US"/>
              <a:t>Resistance mutations analysis </a:t>
            </a:r>
          </a:p>
        </p:txBody>
      </p:sp>
      <p:sp>
        <p:nvSpPr>
          <p:cNvPr id="6" name="Titel 5">
            <a:extLst>
              <a:ext uri="{FF2B5EF4-FFF2-40B4-BE49-F238E27FC236}">
                <a16:creationId xmlns:a16="http://schemas.microsoft.com/office/drawing/2014/main" id="{02DA6A32-2096-A9E6-027F-17C86EFE36A3}"/>
              </a:ext>
            </a:extLst>
          </p:cNvPr>
          <p:cNvSpPr>
            <a:spLocks noGrp="1"/>
          </p:cNvSpPr>
          <p:nvPr>
            <p:ph type="title"/>
          </p:nvPr>
        </p:nvSpPr>
        <p:spPr/>
        <p:txBody>
          <a:bodyPr/>
          <a:lstStyle/>
          <a:p>
            <a:r>
              <a:rPr lang="en-GB"/>
              <a:t>Preclinical </a:t>
            </a:r>
            <a:br>
              <a:rPr lang="en-GB"/>
            </a:br>
            <a:r>
              <a:rPr lang="en-GB"/>
              <a:t>study of BTK </a:t>
            </a:r>
            <a:br>
              <a:rPr lang="en-GB"/>
            </a:br>
            <a:r>
              <a:rPr lang="en-GB"/>
              <a:t>protein degrader, BGB-16673</a:t>
            </a:r>
          </a:p>
        </p:txBody>
      </p:sp>
    </p:spTree>
    <p:extLst>
      <p:ext uri="{BB962C8B-B14F-4D97-AF65-F5344CB8AC3E}">
        <p14:creationId xmlns:p14="http://schemas.microsoft.com/office/powerpoint/2010/main" val="95978555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E3B22C7-7D3D-93CE-8D26-CE4B85B6A84F}"/>
              </a:ext>
            </a:extLst>
          </p:cNvPr>
          <p:cNvSpPr>
            <a:spLocks noGrp="1"/>
          </p:cNvSpPr>
          <p:nvPr>
            <p:ph type="ftr" sz="quarter" idx="10"/>
          </p:nvPr>
        </p:nvSpPr>
        <p:spPr/>
        <p:txBody>
          <a:bodyPr/>
          <a:lstStyle/>
          <a:p>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CDAC</a:t>
            </a:r>
            <a:r>
              <a:rPr lang="en-US">
                <a:solidFill>
                  <a:srgbClr val="4E4F4E"/>
                </a:solidFill>
                <a:cs typeface="Arial" panose="020B0604020202020204" pitchFamily="34" charset="0"/>
              </a:rPr>
              <a:t>, chimeric degradation activating compound; </a:t>
            </a:r>
            <a:r>
              <a:rPr lang="en-US" b="1">
                <a:solidFill>
                  <a:srgbClr val="4E4F4E"/>
                </a:solidFill>
                <a:cs typeface="Arial" panose="020B0604020202020204" pitchFamily="34" charset="0"/>
              </a:rPr>
              <a:t>E2, </a:t>
            </a:r>
            <a:r>
              <a:rPr lang="en-US">
                <a:solidFill>
                  <a:srgbClr val="4E4F4E"/>
                </a:solidFill>
                <a:cs typeface="Arial" panose="020B0604020202020204" pitchFamily="34" charset="0"/>
              </a:rPr>
              <a:t>ubiquitin-conjugating enzymes; </a:t>
            </a:r>
            <a:r>
              <a:rPr lang="en-US" b="1">
                <a:solidFill>
                  <a:srgbClr val="4E4F4E"/>
                </a:solidFill>
                <a:cs typeface="Arial" panose="020B0604020202020204" pitchFamily="34" charset="0"/>
              </a:rPr>
              <a:t>E3, </a:t>
            </a:r>
            <a:r>
              <a:rPr lang="en-US">
                <a:solidFill>
                  <a:srgbClr val="4E4F4E"/>
                </a:solidFill>
                <a:cs typeface="Arial" panose="020B0604020202020204" pitchFamily="34" charset="0"/>
              </a:rPr>
              <a:t>ubiquitin ligases; </a:t>
            </a:r>
            <a:r>
              <a:rPr lang="en-US" b="1" err="1">
                <a:solidFill>
                  <a:srgbClr val="4E4F4E"/>
                </a:solidFill>
                <a:cs typeface="Arial" panose="020B0604020202020204" pitchFamily="34" charset="0"/>
              </a:rPr>
              <a:t>Ub</a:t>
            </a:r>
            <a:r>
              <a:rPr lang="en-US" b="1">
                <a:solidFill>
                  <a:srgbClr val="4E4F4E"/>
                </a:solidFill>
                <a:cs typeface="Arial" panose="020B0604020202020204" pitchFamily="34" charset="0"/>
              </a:rPr>
              <a:t>, </a:t>
            </a:r>
            <a:r>
              <a:rPr lang="en-US">
                <a:solidFill>
                  <a:srgbClr val="4E4F4E"/>
                </a:solidFill>
                <a:cs typeface="Arial" panose="020B0604020202020204" pitchFamily="34" charset="0"/>
              </a:rPr>
              <a:t>ubiquitin. </a:t>
            </a:r>
          </a:p>
          <a:p>
            <a:r>
              <a:rPr lang="en-US" b="1">
                <a:solidFill>
                  <a:srgbClr val="4E4F4E"/>
                </a:solidFill>
                <a:cs typeface="Arial" panose="020B0604020202020204" pitchFamily="34" charset="0"/>
              </a:rPr>
              <a:t>Feng X, et al. Abstract P1239 presented at EHA2023.</a:t>
            </a:r>
            <a:endParaRPr lang="en-GB"/>
          </a:p>
        </p:txBody>
      </p:sp>
      <p:sp>
        <p:nvSpPr>
          <p:cNvPr id="9" name="Titel 8">
            <a:extLst>
              <a:ext uri="{FF2B5EF4-FFF2-40B4-BE49-F238E27FC236}">
                <a16:creationId xmlns:a16="http://schemas.microsoft.com/office/drawing/2014/main" id="{341B41FC-1902-F28C-20F2-4FCB7197E6CC}"/>
              </a:ext>
            </a:extLst>
          </p:cNvPr>
          <p:cNvSpPr>
            <a:spLocks noGrp="1"/>
          </p:cNvSpPr>
          <p:nvPr>
            <p:ph type="title"/>
          </p:nvPr>
        </p:nvSpPr>
        <p:spPr/>
        <p:txBody>
          <a:bodyPr/>
          <a:lstStyle/>
          <a:p>
            <a:r>
              <a:rPr lang="en-GB"/>
              <a:t>BGB-16673 CDAC mechanism of action</a:t>
            </a:r>
          </a:p>
        </p:txBody>
      </p:sp>
      <p:sp>
        <p:nvSpPr>
          <p:cNvPr id="10" name="TextBox 13">
            <a:extLst>
              <a:ext uri="{FF2B5EF4-FFF2-40B4-BE49-F238E27FC236}">
                <a16:creationId xmlns:a16="http://schemas.microsoft.com/office/drawing/2014/main" id="{3237923C-A9E8-F87C-6432-AD41768E77E8}"/>
              </a:ext>
            </a:extLst>
          </p:cNvPr>
          <p:cNvSpPr txBox="1"/>
          <p:nvPr/>
        </p:nvSpPr>
        <p:spPr>
          <a:xfrm>
            <a:off x="9120188" y="1665288"/>
            <a:ext cx="2663825" cy="1510771"/>
          </a:xfrm>
          <a:prstGeom prst="rect">
            <a:avLst/>
          </a:prstGeom>
          <a:solidFill>
            <a:schemeClr val="bg2"/>
          </a:solidFill>
        </p:spPr>
        <p:txBody>
          <a:bodyPr wrap="square" lIns="144000" tIns="108000" bIns="108000">
            <a:spAutoFit/>
          </a:bodyPr>
          <a:lstStyle/>
          <a:p>
            <a:pPr marL="184150" indent="-184150">
              <a:spcAft>
                <a:spcPts val="600"/>
              </a:spcAft>
              <a:buClr>
                <a:schemeClr val="accent2"/>
              </a:buClr>
              <a:buFont typeface="Arial" panose="020B0604020202020204" pitchFamily="34" charset="0"/>
              <a:buChar char="•"/>
            </a:pPr>
            <a:r>
              <a:rPr lang="en-GB" sz="1400"/>
              <a:t>BGB-16673 is an orally available chimeric degradation activating compound (CDAC) with demonstrated preclinical BTK degradation activity</a:t>
            </a:r>
          </a:p>
        </p:txBody>
      </p:sp>
      <p:sp>
        <p:nvSpPr>
          <p:cNvPr id="22" name="Textfeld 21">
            <a:extLst>
              <a:ext uri="{FF2B5EF4-FFF2-40B4-BE49-F238E27FC236}">
                <a16:creationId xmlns:a16="http://schemas.microsoft.com/office/drawing/2014/main" id="{6AA6CC06-EF82-F82B-ED3A-C49F3DEB2C3B}"/>
              </a:ext>
            </a:extLst>
          </p:cNvPr>
          <p:cNvSpPr txBox="1"/>
          <p:nvPr/>
        </p:nvSpPr>
        <p:spPr>
          <a:xfrm>
            <a:off x="721735" y="1682378"/>
            <a:ext cx="2294987" cy="215444"/>
          </a:xfrm>
          <a:prstGeom prst="rect">
            <a:avLst/>
          </a:prstGeom>
          <a:noFill/>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err="1">
                <a:ln>
                  <a:noFill/>
                </a:ln>
                <a:effectLst/>
                <a:uLnTx/>
                <a:uFillTx/>
                <a:latin typeface="+mj-lt"/>
                <a:ea typeface="+mn-ea"/>
                <a:cs typeface="+mn-cs"/>
              </a:rPr>
              <a:t>Ternary</a:t>
            </a:r>
            <a:r>
              <a:rPr kumimoji="0" lang="de-DE" sz="1400" b="1" i="0" u="none" strike="noStrike" kern="1200" cap="none" spc="0" normalizeH="0" baseline="0" noProof="0">
                <a:ln>
                  <a:noFill/>
                </a:ln>
                <a:effectLst/>
                <a:uLnTx/>
                <a:uFillTx/>
                <a:latin typeface="+mj-lt"/>
                <a:ea typeface="+mn-ea"/>
                <a:cs typeface="+mn-cs"/>
              </a:rPr>
              <a:t> </a:t>
            </a:r>
            <a:r>
              <a:rPr lang="de-DE" sz="1400" b="1">
                <a:latin typeface="+mj-lt"/>
              </a:rPr>
              <a:t>c</a:t>
            </a:r>
            <a:r>
              <a:rPr kumimoji="0" lang="de-DE" sz="1400" b="1" i="0" u="none" strike="noStrike" kern="1200" cap="none" spc="0" normalizeH="0" baseline="0" noProof="0" err="1">
                <a:ln>
                  <a:noFill/>
                </a:ln>
                <a:effectLst/>
                <a:uLnTx/>
                <a:uFillTx/>
                <a:latin typeface="+mj-lt"/>
                <a:ea typeface="+mn-ea"/>
                <a:cs typeface="+mn-cs"/>
              </a:rPr>
              <a:t>omplex</a:t>
            </a:r>
            <a:r>
              <a:rPr kumimoji="0" lang="de-DE" sz="1400" b="1" i="0" u="none" strike="noStrike" kern="1200" cap="none" spc="0" normalizeH="0" baseline="0" noProof="0">
                <a:ln>
                  <a:noFill/>
                </a:ln>
                <a:effectLst/>
                <a:uLnTx/>
                <a:uFillTx/>
                <a:latin typeface="+mj-lt"/>
                <a:ea typeface="+mn-ea"/>
                <a:cs typeface="+mn-cs"/>
              </a:rPr>
              <a:t> </a:t>
            </a:r>
            <a:r>
              <a:rPr lang="de-DE" sz="1400" b="1">
                <a:latin typeface="+mj-lt"/>
              </a:rPr>
              <a:t>f</a:t>
            </a:r>
            <a:r>
              <a:rPr kumimoji="0" lang="de-DE" sz="1400" b="1" i="0" u="none" strike="noStrike" kern="1200" cap="none" spc="0" normalizeH="0" baseline="0" noProof="0" err="1">
                <a:ln>
                  <a:noFill/>
                </a:ln>
                <a:effectLst/>
                <a:uLnTx/>
                <a:uFillTx/>
                <a:latin typeface="+mj-lt"/>
                <a:ea typeface="+mn-ea"/>
                <a:cs typeface="+mn-cs"/>
              </a:rPr>
              <a:t>ormation</a:t>
            </a:r>
            <a:endParaRPr kumimoji="0" lang="de-DE" sz="1400" b="1" i="0" u="none" strike="noStrike" kern="1200" cap="none" spc="0" normalizeH="0" baseline="0" noProof="0">
              <a:ln>
                <a:noFill/>
              </a:ln>
              <a:effectLst/>
              <a:uLnTx/>
              <a:uFillTx/>
              <a:latin typeface="+mj-lt"/>
              <a:ea typeface="+mn-ea"/>
              <a:cs typeface="+mn-cs"/>
            </a:endParaRPr>
          </a:p>
        </p:txBody>
      </p:sp>
      <p:sp>
        <p:nvSpPr>
          <p:cNvPr id="23" name="Textfeld 22">
            <a:extLst>
              <a:ext uri="{FF2B5EF4-FFF2-40B4-BE49-F238E27FC236}">
                <a16:creationId xmlns:a16="http://schemas.microsoft.com/office/drawing/2014/main" id="{3106F53A-9B91-F5BC-CB2F-4887F1C777A6}"/>
              </a:ext>
            </a:extLst>
          </p:cNvPr>
          <p:cNvSpPr txBox="1">
            <a:spLocks noChangeAspect="1"/>
          </p:cNvSpPr>
          <p:nvPr/>
        </p:nvSpPr>
        <p:spPr>
          <a:xfrm>
            <a:off x="413783" y="1672801"/>
            <a:ext cx="234599" cy="234599"/>
          </a:xfrm>
          <a:prstGeom prst="ellipse">
            <a:avLst/>
          </a:prstGeom>
          <a:solidFill>
            <a:schemeClr val="tx1"/>
          </a:solidFill>
          <a:ln w="28575">
            <a:solidFill>
              <a:schemeClr val="tx1"/>
            </a:solidFill>
          </a:ln>
        </p:spPr>
        <p:txBody>
          <a:bodyPr wrap="non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chemeClr val="bg1"/>
                </a:solidFill>
                <a:effectLst/>
                <a:uLnTx/>
                <a:uFillTx/>
                <a:latin typeface="+mj-lt"/>
                <a:ea typeface="+mn-ea"/>
                <a:cs typeface="+mn-cs"/>
              </a:rPr>
              <a:t>A</a:t>
            </a:r>
          </a:p>
        </p:txBody>
      </p:sp>
      <p:sp>
        <p:nvSpPr>
          <p:cNvPr id="24" name="Textfeld 23">
            <a:extLst>
              <a:ext uri="{FF2B5EF4-FFF2-40B4-BE49-F238E27FC236}">
                <a16:creationId xmlns:a16="http://schemas.microsoft.com/office/drawing/2014/main" id="{52EEE091-1A42-24F2-6E23-97E90AE0DE06}"/>
              </a:ext>
            </a:extLst>
          </p:cNvPr>
          <p:cNvSpPr txBox="1"/>
          <p:nvPr/>
        </p:nvSpPr>
        <p:spPr>
          <a:xfrm>
            <a:off x="5985083" y="2626295"/>
            <a:ext cx="1558119" cy="215444"/>
          </a:xfrm>
          <a:prstGeom prst="rect">
            <a:avLst/>
          </a:prstGeom>
          <a:noFill/>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err="1">
                <a:ln>
                  <a:noFill/>
                </a:ln>
                <a:effectLst/>
                <a:uLnTx/>
                <a:uFillTx/>
                <a:latin typeface="+mj-lt"/>
                <a:ea typeface="+mn-ea"/>
                <a:cs typeface="+mn-cs"/>
              </a:rPr>
              <a:t>Polyubiquitination</a:t>
            </a:r>
            <a:endParaRPr kumimoji="0" lang="de-DE" sz="1400" b="1" i="0" u="none" strike="noStrike" kern="1200" cap="none" spc="0" normalizeH="0" baseline="0" noProof="0">
              <a:ln>
                <a:noFill/>
              </a:ln>
              <a:effectLst/>
              <a:uLnTx/>
              <a:uFillTx/>
              <a:latin typeface="+mj-lt"/>
              <a:ea typeface="+mn-ea"/>
              <a:cs typeface="+mn-cs"/>
            </a:endParaRPr>
          </a:p>
        </p:txBody>
      </p:sp>
      <p:sp>
        <p:nvSpPr>
          <p:cNvPr id="25" name="Textfeld 24">
            <a:extLst>
              <a:ext uri="{FF2B5EF4-FFF2-40B4-BE49-F238E27FC236}">
                <a16:creationId xmlns:a16="http://schemas.microsoft.com/office/drawing/2014/main" id="{4BF1C904-19FD-56EE-C3AC-0FB3E536AC24}"/>
              </a:ext>
            </a:extLst>
          </p:cNvPr>
          <p:cNvSpPr txBox="1">
            <a:spLocks noChangeAspect="1"/>
          </p:cNvSpPr>
          <p:nvPr/>
        </p:nvSpPr>
        <p:spPr>
          <a:xfrm>
            <a:off x="5685451" y="2616718"/>
            <a:ext cx="234596" cy="234599"/>
          </a:xfrm>
          <a:prstGeom prst="ellipse">
            <a:avLst/>
          </a:prstGeom>
          <a:solidFill>
            <a:schemeClr val="tx1"/>
          </a:solidFill>
          <a:ln w="28575">
            <a:solidFill>
              <a:schemeClr val="tx1"/>
            </a:solidFill>
          </a:ln>
        </p:spPr>
        <p:txBody>
          <a:bodyPr wrap="non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chemeClr val="bg1"/>
                </a:solidFill>
                <a:effectLst/>
                <a:uLnTx/>
                <a:uFillTx/>
                <a:latin typeface="+mj-lt"/>
                <a:ea typeface="+mn-ea"/>
                <a:cs typeface="+mn-cs"/>
              </a:rPr>
              <a:t>B</a:t>
            </a:r>
          </a:p>
        </p:txBody>
      </p:sp>
      <p:sp>
        <p:nvSpPr>
          <p:cNvPr id="26" name="Textfeld 25">
            <a:extLst>
              <a:ext uri="{FF2B5EF4-FFF2-40B4-BE49-F238E27FC236}">
                <a16:creationId xmlns:a16="http://schemas.microsoft.com/office/drawing/2014/main" id="{D4BD9AA3-2578-3E4A-B3ED-2BA6D52C9917}"/>
              </a:ext>
            </a:extLst>
          </p:cNvPr>
          <p:cNvSpPr txBox="1"/>
          <p:nvPr/>
        </p:nvSpPr>
        <p:spPr>
          <a:xfrm>
            <a:off x="6943711" y="4965161"/>
            <a:ext cx="1605696" cy="215444"/>
          </a:xfrm>
          <a:prstGeom prst="rect">
            <a:avLst/>
          </a:prstGeom>
          <a:noFill/>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effectLst/>
                <a:uLnTx/>
                <a:uFillTx/>
                <a:latin typeface="+mj-lt"/>
                <a:ea typeface="+mn-ea"/>
                <a:cs typeface="+mn-cs"/>
              </a:rPr>
              <a:t>Target </a:t>
            </a:r>
            <a:r>
              <a:rPr kumimoji="0" lang="de-DE" sz="1400" b="1" i="0" u="none" strike="noStrike" kern="1200" cap="none" spc="0" normalizeH="0" baseline="0" noProof="0" err="1">
                <a:ln>
                  <a:noFill/>
                </a:ln>
                <a:effectLst/>
                <a:uLnTx/>
                <a:uFillTx/>
                <a:latin typeface="+mj-lt"/>
                <a:ea typeface="+mn-ea"/>
                <a:cs typeface="+mn-cs"/>
              </a:rPr>
              <a:t>degradation</a:t>
            </a:r>
            <a:endParaRPr kumimoji="0" lang="de-DE" sz="1400" b="1" i="0" u="none" strike="noStrike" kern="1200" cap="none" spc="0" normalizeH="0" baseline="0" noProof="0">
              <a:ln>
                <a:noFill/>
              </a:ln>
              <a:effectLst/>
              <a:uLnTx/>
              <a:uFillTx/>
              <a:latin typeface="+mj-lt"/>
              <a:ea typeface="+mn-ea"/>
              <a:cs typeface="+mn-cs"/>
            </a:endParaRPr>
          </a:p>
        </p:txBody>
      </p:sp>
      <p:sp>
        <p:nvSpPr>
          <p:cNvPr id="27" name="Textfeld 26">
            <a:extLst>
              <a:ext uri="{FF2B5EF4-FFF2-40B4-BE49-F238E27FC236}">
                <a16:creationId xmlns:a16="http://schemas.microsoft.com/office/drawing/2014/main" id="{39EA04FB-A6FD-CE4F-E8D5-43E919B2E8ED}"/>
              </a:ext>
            </a:extLst>
          </p:cNvPr>
          <p:cNvSpPr txBox="1">
            <a:spLocks noChangeAspect="1"/>
          </p:cNvSpPr>
          <p:nvPr/>
        </p:nvSpPr>
        <p:spPr>
          <a:xfrm>
            <a:off x="6658999" y="4955584"/>
            <a:ext cx="234596" cy="234599"/>
          </a:xfrm>
          <a:prstGeom prst="ellipse">
            <a:avLst/>
          </a:prstGeom>
          <a:solidFill>
            <a:schemeClr val="tx1"/>
          </a:solidFill>
          <a:ln w="28575">
            <a:solidFill>
              <a:schemeClr val="tx1"/>
            </a:solidFill>
          </a:ln>
        </p:spPr>
        <p:txBody>
          <a:bodyPr wrap="non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chemeClr val="bg1"/>
                </a:solidFill>
                <a:effectLst/>
                <a:uLnTx/>
                <a:uFillTx/>
                <a:latin typeface="+mj-lt"/>
                <a:ea typeface="+mn-ea"/>
                <a:cs typeface="+mn-cs"/>
              </a:rPr>
              <a:t>C</a:t>
            </a:r>
          </a:p>
        </p:txBody>
      </p:sp>
      <p:sp>
        <p:nvSpPr>
          <p:cNvPr id="17" name="Textfeld 16">
            <a:extLst>
              <a:ext uri="{FF2B5EF4-FFF2-40B4-BE49-F238E27FC236}">
                <a16:creationId xmlns:a16="http://schemas.microsoft.com/office/drawing/2014/main" id="{0F072D79-E80A-827C-87CC-1191C5283827}"/>
              </a:ext>
            </a:extLst>
          </p:cNvPr>
          <p:cNvSpPr txBox="1"/>
          <p:nvPr/>
        </p:nvSpPr>
        <p:spPr>
          <a:xfrm>
            <a:off x="423622" y="2093205"/>
            <a:ext cx="1415773" cy="369332"/>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1" i="0" u="none" strike="noStrike" kern="1200" cap="none" spc="0" normalizeH="0" baseline="0" noProof="0">
                <a:ln>
                  <a:noFill/>
                </a:ln>
                <a:effectLst/>
                <a:uLnTx/>
                <a:uFillTx/>
                <a:latin typeface="+mj-lt"/>
                <a:ea typeface="+mn-ea"/>
                <a:cs typeface="+mn-cs"/>
              </a:rPr>
              <a:t>BGB-16673</a:t>
            </a:r>
          </a:p>
        </p:txBody>
      </p:sp>
      <p:grpSp>
        <p:nvGrpSpPr>
          <p:cNvPr id="31" name="Gruppieren 30">
            <a:extLst>
              <a:ext uri="{FF2B5EF4-FFF2-40B4-BE49-F238E27FC236}">
                <a16:creationId xmlns:a16="http://schemas.microsoft.com/office/drawing/2014/main" id="{8433C181-5AD2-464B-898F-F5E5F20BBD42}"/>
              </a:ext>
            </a:extLst>
          </p:cNvPr>
          <p:cNvGrpSpPr/>
          <p:nvPr/>
        </p:nvGrpSpPr>
        <p:grpSpPr>
          <a:xfrm>
            <a:off x="573844" y="2468957"/>
            <a:ext cx="1050634" cy="365441"/>
            <a:chOff x="14138325" y="1290251"/>
            <a:chExt cx="810125" cy="281788"/>
          </a:xfrm>
          <a:effectLst/>
        </p:grpSpPr>
        <p:sp>
          <p:nvSpPr>
            <p:cNvPr id="148" name="Freihandform 147">
              <a:extLst>
                <a:ext uri="{FF2B5EF4-FFF2-40B4-BE49-F238E27FC236}">
                  <a16:creationId xmlns:a16="http://schemas.microsoft.com/office/drawing/2014/main" id="{97FC34AC-ACD4-90A8-BD86-5B16C649C96D}"/>
                </a:ext>
              </a:extLst>
            </p:cNvPr>
            <p:cNvSpPr>
              <a:spLocks noChangeAspect="1"/>
            </p:cNvSpPr>
            <p:nvPr/>
          </p:nvSpPr>
          <p:spPr>
            <a:xfrm>
              <a:off x="14397039" y="1383631"/>
              <a:ext cx="282790" cy="108001"/>
            </a:xfrm>
            <a:custGeom>
              <a:avLst/>
              <a:gdLst>
                <a:gd name="connsiteX0" fmla="*/ 190500 w 431800"/>
                <a:gd name="connsiteY0" fmla="*/ 914400 h 977900"/>
                <a:gd name="connsiteX1" fmla="*/ 263525 w 431800"/>
                <a:gd name="connsiteY1" fmla="*/ 914400 h 977900"/>
                <a:gd name="connsiteX2" fmla="*/ 263525 w 431800"/>
                <a:gd name="connsiteY2" fmla="*/ 866775 h 977900"/>
                <a:gd name="connsiteX3" fmla="*/ 295275 w 431800"/>
                <a:gd name="connsiteY3" fmla="*/ 977900 h 977900"/>
                <a:gd name="connsiteX4" fmla="*/ 336550 w 431800"/>
                <a:gd name="connsiteY4" fmla="*/ 869950 h 977900"/>
                <a:gd name="connsiteX5" fmla="*/ 352425 w 431800"/>
                <a:gd name="connsiteY5" fmla="*/ 968375 h 977900"/>
                <a:gd name="connsiteX6" fmla="*/ 374650 w 431800"/>
                <a:gd name="connsiteY6" fmla="*/ 927100 h 977900"/>
                <a:gd name="connsiteX7" fmla="*/ 431800 w 431800"/>
                <a:gd name="connsiteY7" fmla="*/ 927100 h 977900"/>
                <a:gd name="connsiteX8" fmla="*/ 0 w 431800"/>
                <a:gd name="connsiteY8" fmla="*/ 0 h 977900"/>
                <a:gd name="connsiteX0" fmla="*/ 0 w 241300"/>
                <a:gd name="connsiteY0" fmla="*/ 47625 h 111125"/>
                <a:gd name="connsiteX1" fmla="*/ 73025 w 241300"/>
                <a:gd name="connsiteY1" fmla="*/ 47625 h 111125"/>
                <a:gd name="connsiteX2" fmla="*/ 73025 w 241300"/>
                <a:gd name="connsiteY2" fmla="*/ 0 h 111125"/>
                <a:gd name="connsiteX3" fmla="*/ 104775 w 241300"/>
                <a:gd name="connsiteY3" fmla="*/ 111125 h 111125"/>
                <a:gd name="connsiteX4" fmla="*/ 146050 w 241300"/>
                <a:gd name="connsiteY4" fmla="*/ 3175 h 111125"/>
                <a:gd name="connsiteX5" fmla="*/ 161925 w 241300"/>
                <a:gd name="connsiteY5" fmla="*/ 101600 h 111125"/>
                <a:gd name="connsiteX6" fmla="*/ 184150 w 241300"/>
                <a:gd name="connsiteY6" fmla="*/ 60325 h 111125"/>
                <a:gd name="connsiteX7" fmla="*/ 241300 w 241300"/>
                <a:gd name="connsiteY7" fmla="*/ 60325 h 111125"/>
                <a:gd name="connsiteX0" fmla="*/ 0 w 241300"/>
                <a:gd name="connsiteY0" fmla="*/ 47625 h 111125"/>
                <a:gd name="connsiteX1" fmla="*/ 73025 w 241300"/>
                <a:gd name="connsiteY1" fmla="*/ 47625 h 111125"/>
                <a:gd name="connsiteX2" fmla="*/ 88900 w 241300"/>
                <a:gd name="connsiteY2" fmla="*/ 0 h 111125"/>
                <a:gd name="connsiteX3" fmla="*/ 104775 w 241300"/>
                <a:gd name="connsiteY3" fmla="*/ 111125 h 111125"/>
                <a:gd name="connsiteX4" fmla="*/ 146050 w 241300"/>
                <a:gd name="connsiteY4" fmla="*/ 3175 h 111125"/>
                <a:gd name="connsiteX5" fmla="*/ 161925 w 241300"/>
                <a:gd name="connsiteY5" fmla="*/ 101600 h 111125"/>
                <a:gd name="connsiteX6" fmla="*/ 184150 w 241300"/>
                <a:gd name="connsiteY6" fmla="*/ 60325 h 111125"/>
                <a:gd name="connsiteX7" fmla="*/ 241300 w 241300"/>
                <a:gd name="connsiteY7" fmla="*/ 60325 h 111125"/>
                <a:gd name="connsiteX0" fmla="*/ 0 w 241300"/>
                <a:gd name="connsiteY0" fmla="*/ 47625 h 111125"/>
                <a:gd name="connsiteX1" fmla="*/ 73025 w 241300"/>
                <a:gd name="connsiteY1" fmla="*/ 47625 h 111125"/>
                <a:gd name="connsiteX2" fmla="*/ 88900 w 241300"/>
                <a:gd name="connsiteY2" fmla="*/ 0 h 111125"/>
                <a:gd name="connsiteX3" fmla="*/ 104775 w 241300"/>
                <a:gd name="connsiteY3" fmla="*/ 111125 h 111125"/>
                <a:gd name="connsiteX4" fmla="*/ 146050 w 241300"/>
                <a:gd name="connsiteY4" fmla="*/ 3175 h 111125"/>
                <a:gd name="connsiteX5" fmla="*/ 161925 w 241300"/>
                <a:gd name="connsiteY5" fmla="*/ 101600 h 111125"/>
                <a:gd name="connsiteX6" fmla="*/ 183728 w 241300"/>
                <a:gd name="connsiteY6" fmla="*/ 46032 h 111125"/>
                <a:gd name="connsiteX7" fmla="*/ 241300 w 241300"/>
                <a:gd name="connsiteY7" fmla="*/ 60325 h 111125"/>
                <a:gd name="connsiteX0" fmla="*/ 0 w 242566"/>
                <a:gd name="connsiteY0" fmla="*/ 47625 h 111125"/>
                <a:gd name="connsiteX1" fmla="*/ 73025 w 242566"/>
                <a:gd name="connsiteY1" fmla="*/ 47625 h 111125"/>
                <a:gd name="connsiteX2" fmla="*/ 88900 w 242566"/>
                <a:gd name="connsiteY2" fmla="*/ 0 h 111125"/>
                <a:gd name="connsiteX3" fmla="*/ 104775 w 242566"/>
                <a:gd name="connsiteY3" fmla="*/ 111125 h 111125"/>
                <a:gd name="connsiteX4" fmla="*/ 146050 w 242566"/>
                <a:gd name="connsiteY4" fmla="*/ 3175 h 111125"/>
                <a:gd name="connsiteX5" fmla="*/ 161925 w 242566"/>
                <a:gd name="connsiteY5" fmla="*/ 101600 h 111125"/>
                <a:gd name="connsiteX6" fmla="*/ 183728 w 242566"/>
                <a:gd name="connsiteY6" fmla="*/ 46032 h 111125"/>
                <a:gd name="connsiteX7" fmla="*/ 242566 w 242566"/>
                <a:gd name="connsiteY7" fmla="*/ 47053 h 111125"/>
                <a:gd name="connsiteX0" fmla="*/ 0 w 240879"/>
                <a:gd name="connsiteY0" fmla="*/ 47625 h 111125"/>
                <a:gd name="connsiteX1" fmla="*/ 73025 w 240879"/>
                <a:gd name="connsiteY1" fmla="*/ 47625 h 111125"/>
                <a:gd name="connsiteX2" fmla="*/ 88900 w 240879"/>
                <a:gd name="connsiteY2" fmla="*/ 0 h 111125"/>
                <a:gd name="connsiteX3" fmla="*/ 104775 w 240879"/>
                <a:gd name="connsiteY3" fmla="*/ 111125 h 111125"/>
                <a:gd name="connsiteX4" fmla="*/ 146050 w 240879"/>
                <a:gd name="connsiteY4" fmla="*/ 3175 h 111125"/>
                <a:gd name="connsiteX5" fmla="*/ 161925 w 240879"/>
                <a:gd name="connsiteY5" fmla="*/ 101600 h 111125"/>
                <a:gd name="connsiteX6" fmla="*/ 183728 w 240879"/>
                <a:gd name="connsiteY6" fmla="*/ 46032 h 111125"/>
                <a:gd name="connsiteX7" fmla="*/ 240879 w 240879"/>
                <a:gd name="connsiteY7" fmla="*/ 46032 h 111125"/>
                <a:gd name="connsiteX0" fmla="*/ 0 w 240879"/>
                <a:gd name="connsiteY0" fmla="*/ 47625 h 111125"/>
                <a:gd name="connsiteX1" fmla="*/ 73025 w 240879"/>
                <a:gd name="connsiteY1" fmla="*/ 47625 h 111125"/>
                <a:gd name="connsiteX2" fmla="*/ 88900 w 240879"/>
                <a:gd name="connsiteY2" fmla="*/ 0 h 111125"/>
                <a:gd name="connsiteX3" fmla="*/ 104775 w 240879"/>
                <a:gd name="connsiteY3" fmla="*/ 111125 h 111125"/>
                <a:gd name="connsiteX4" fmla="*/ 146050 w 240879"/>
                <a:gd name="connsiteY4" fmla="*/ 3175 h 111125"/>
                <a:gd name="connsiteX5" fmla="*/ 161925 w 240879"/>
                <a:gd name="connsiteY5" fmla="*/ 101600 h 111125"/>
                <a:gd name="connsiteX6" fmla="*/ 183306 w 240879"/>
                <a:gd name="connsiteY6" fmla="*/ 48584 h 111125"/>
                <a:gd name="connsiteX7" fmla="*/ 240879 w 240879"/>
                <a:gd name="connsiteY7" fmla="*/ 46032 h 111125"/>
                <a:gd name="connsiteX0" fmla="*/ 0 w 240457"/>
                <a:gd name="connsiteY0" fmla="*/ 47625 h 111125"/>
                <a:gd name="connsiteX1" fmla="*/ 73025 w 240457"/>
                <a:gd name="connsiteY1" fmla="*/ 47625 h 111125"/>
                <a:gd name="connsiteX2" fmla="*/ 88900 w 240457"/>
                <a:gd name="connsiteY2" fmla="*/ 0 h 111125"/>
                <a:gd name="connsiteX3" fmla="*/ 104775 w 240457"/>
                <a:gd name="connsiteY3" fmla="*/ 111125 h 111125"/>
                <a:gd name="connsiteX4" fmla="*/ 146050 w 240457"/>
                <a:gd name="connsiteY4" fmla="*/ 3175 h 111125"/>
                <a:gd name="connsiteX5" fmla="*/ 161925 w 240457"/>
                <a:gd name="connsiteY5" fmla="*/ 101600 h 111125"/>
                <a:gd name="connsiteX6" fmla="*/ 183306 w 240457"/>
                <a:gd name="connsiteY6" fmla="*/ 48584 h 111125"/>
                <a:gd name="connsiteX7" fmla="*/ 240457 w 240457"/>
                <a:gd name="connsiteY7" fmla="*/ 48584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457" h="111125">
                  <a:moveTo>
                    <a:pt x="0" y="47625"/>
                  </a:moveTo>
                  <a:lnTo>
                    <a:pt x="73025" y="47625"/>
                  </a:lnTo>
                  <a:lnTo>
                    <a:pt x="88900" y="0"/>
                  </a:lnTo>
                  <a:lnTo>
                    <a:pt x="104775" y="111125"/>
                  </a:lnTo>
                  <a:lnTo>
                    <a:pt x="146050" y="3175"/>
                  </a:lnTo>
                  <a:lnTo>
                    <a:pt x="161925" y="101600"/>
                  </a:lnTo>
                  <a:lnTo>
                    <a:pt x="183306" y="48584"/>
                  </a:lnTo>
                  <a:lnTo>
                    <a:pt x="240457" y="48584"/>
                  </a:lnTo>
                </a:path>
              </a:pathLst>
            </a:custGeom>
            <a:noFill/>
            <a:ln w="28575"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00"/>
            </a:p>
          </p:txBody>
        </p:sp>
        <p:sp>
          <p:nvSpPr>
            <p:cNvPr id="149" name="Kreis 148">
              <a:extLst>
                <a:ext uri="{FF2B5EF4-FFF2-40B4-BE49-F238E27FC236}">
                  <a16:creationId xmlns:a16="http://schemas.microsoft.com/office/drawing/2014/main" id="{C68FEBD6-7D5D-5F1E-AD42-4693A6C59DCA}"/>
                </a:ext>
              </a:extLst>
            </p:cNvPr>
            <p:cNvSpPr/>
            <p:nvPr/>
          </p:nvSpPr>
          <p:spPr>
            <a:xfrm>
              <a:off x="14666662" y="1290251"/>
              <a:ext cx="281788" cy="281780"/>
            </a:xfrm>
            <a:prstGeom prst="pie">
              <a:avLst>
                <a:gd name="adj1" fmla="val 3715886"/>
                <a:gd name="adj2" fmla="val 1795751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50" name="Kreis 149">
              <a:extLst>
                <a:ext uri="{FF2B5EF4-FFF2-40B4-BE49-F238E27FC236}">
                  <a16:creationId xmlns:a16="http://schemas.microsoft.com/office/drawing/2014/main" id="{1D0BDE3C-B068-4290-8659-8E477C1EA06C}"/>
                </a:ext>
              </a:extLst>
            </p:cNvPr>
            <p:cNvSpPr/>
            <p:nvPr/>
          </p:nvSpPr>
          <p:spPr>
            <a:xfrm flipH="1">
              <a:off x="14138325" y="1290252"/>
              <a:ext cx="281788" cy="281787"/>
            </a:xfrm>
            <a:prstGeom prst="pie">
              <a:avLst>
                <a:gd name="adj1" fmla="val 3715886"/>
                <a:gd name="adj2" fmla="val 1795751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grpSp>
      <p:sp>
        <p:nvSpPr>
          <p:cNvPr id="32" name="Oval 31">
            <a:extLst>
              <a:ext uri="{FF2B5EF4-FFF2-40B4-BE49-F238E27FC236}">
                <a16:creationId xmlns:a16="http://schemas.microsoft.com/office/drawing/2014/main" id="{90726F52-87A8-D879-C184-0307B9B9BB3F}"/>
              </a:ext>
            </a:extLst>
          </p:cNvPr>
          <p:cNvSpPr/>
          <p:nvPr/>
        </p:nvSpPr>
        <p:spPr>
          <a:xfrm>
            <a:off x="2882326" y="2281546"/>
            <a:ext cx="804364" cy="804364"/>
          </a:xfrm>
          <a:prstGeom prst="ellipse">
            <a:avLst/>
          </a:prstGeom>
          <a:solidFill>
            <a:schemeClr val="accent2"/>
          </a:solidFill>
          <a:ln>
            <a:noFill/>
          </a:ln>
          <a:effectLst/>
          <a:scene3d>
            <a:camera prst="orthographicFront"/>
            <a:lightRig rig="balanced" dir="t">
              <a:rot lat="0" lon="0" rev="108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b="1">
                <a:solidFill>
                  <a:schemeClr val="bg1"/>
                </a:solidFill>
                <a:latin typeface="+mj-lt"/>
              </a:rPr>
              <a:t>E3</a:t>
            </a:r>
            <a:r>
              <a:rPr lang="de-DE" sz="1400" b="1">
                <a:solidFill>
                  <a:schemeClr val="bg1"/>
                </a:solidFill>
                <a:latin typeface="+mj-lt"/>
              </a:rPr>
              <a:t> </a:t>
            </a:r>
          </a:p>
        </p:txBody>
      </p:sp>
      <p:sp>
        <p:nvSpPr>
          <p:cNvPr id="33" name="Oval 11">
            <a:extLst>
              <a:ext uri="{FF2B5EF4-FFF2-40B4-BE49-F238E27FC236}">
                <a16:creationId xmlns:a16="http://schemas.microsoft.com/office/drawing/2014/main" id="{0C7F642F-A280-175A-49BD-8CC2033ACEB7}"/>
              </a:ext>
            </a:extLst>
          </p:cNvPr>
          <p:cNvSpPr/>
          <p:nvPr/>
        </p:nvSpPr>
        <p:spPr>
          <a:xfrm>
            <a:off x="2738777" y="2161850"/>
            <a:ext cx="449262" cy="451849"/>
          </a:xfrm>
          <a:custGeom>
            <a:avLst/>
            <a:gdLst>
              <a:gd name="connsiteX0" fmla="*/ 0 w 343198"/>
              <a:gd name="connsiteY0" fmla="*/ 171599 h 343198"/>
              <a:gd name="connsiteX1" fmla="*/ 171599 w 343198"/>
              <a:gd name="connsiteY1" fmla="*/ 0 h 343198"/>
              <a:gd name="connsiteX2" fmla="*/ 343198 w 343198"/>
              <a:gd name="connsiteY2" fmla="*/ 171599 h 343198"/>
              <a:gd name="connsiteX3" fmla="*/ 171599 w 343198"/>
              <a:gd name="connsiteY3" fmla="*/ 343198 h 343198"/>
              <a:gd name="connsiteX4" fmla="*/ 0 w 343198"/>
              <a:gd name="connsiteY4" fmla="*/ 171599 h 343198"/>
              <a:gd name="connsiteX0" fmla="*/ 0 w 362248"/>
              <a:gd name="connsiteY0" fmla="*/ 171601 h 343202"/>
              <a:gd name="connsiteX1" fmla="*/ 171599 w 362248"/>
              <a:gd name="connsiteY1" fmla="*/ 2 h 343202"/>
              <a:gd name="connsiteX2" fmla="*/ 362248 w 362248"/>
              <a:gd name="connsiteY2" fmla="*/ 174776 h 343202"/>
              <a:gd name="connsiteX3" fmla="*/ 171599 w 362248"/>
              <a:gd name="connsiteY3" fmla="*/ 343200 h 343202"/>
              <a:gd name="connsiteX4" fmla="*/ 0 w 362248"/>
              <a:gd name="connsiteY4" fmla="*/ 171601 h 343202"/>
              <a:gd name="connsiteX0" fmla="*/ 7 w 362255"/>
              <a:gd name="connsiteY0" fmla="*/ 171601 h 359077"/>
              <a:gd name="connsiteX1" fmla="*/ 171606 w 362255"/>
              <a:gd name="connsiteY1" fmla="*/ 2 h 359077"/>
              <a:gd name="connsiteX2" fmla="*/ 362255 w 362255"/>
              <a:gd name="connsiteY2" fmla="*/ 174776 h 359077"/>
              <a:gd name="connsiteX3" fmla="*/ 165256 w 362255"/>
              <a:gd name="connsiteY3" fmla="*/ 359075 h 359077"/>
              <a:gd name="connsiteX4" fmla="*/ 7 w 362255"/>
              <a:gd name="connsiteY4" fmla="*/ 171601 h 359077"/>
              <a:gd name="connsiteX0" fmla="*/ 7 w 363452"/>
              <a:gd name="connsiteY0" fmla="*/ 171601 h 359077"/>
              <a:gd name="connsiteX1" fmla="*/ 171606 w 363452"/>
              <a:gd name="connsiteY1" fmla="*/ 2 h 359077"/>
              <a:gd name="connsiteX2" fmla="*/ 362255 w 363452"/>
              <a:gd name="connsiteY2" fmla="*/ 174776 h 359077"/>
              <a:gd name="connsiteX3" fmla="*/ 165256 w 363452"/>
              <a:gd name="connsiteY3" fmla="*/ 359075 h 359077"/>
              <a:gd name="connsiteX4" fmla="*/ 7 w 363452"/>
              <a:gd name="connsiteY4" fmla="*/ 171601 h 359077"/>
              <a:gd name="connsiteX0" fmla="*/ 13 w 363458"/>
              <a:gd name="connsiteY0" fmla="*/ 171601 h 359821"/>
              <a:gd name="connsiteX1" fmla="*/ 171612 w 363458"/>
              <a:gd name="connsiteY1" fmla="*/ 2 h 359821"/>
              <a:gd name="connsiteX2" fmla="*/ 362261 w 363458"/>
              <a:gd name="connsiteY2" fmla="*/ 174776 h 359821"/>
              <a:gd name="connsiteX3" fmla="*/ 165262 w 363458"/>
              <a:gd name="connsiteY3" fmla="*/ 359075 h 359821"/>
              <a:gd name="connsiteX4" fmla="*/ 13 w 363458"/>
              <a:gd name="connsiteY4" fmla="*/ 171601 h 359821"/>
              <a:gd name="connsiteX0" fmla="*/ 13 w 363458"/>
              <a:gd name="connsiteY0" fmla="*/ 171601 h 359821"/>
              <a:gd name="connsiteX1" fmla="*/ 171612 w 363458"/>
              <a:gd name="connsiteY1" fmla="*/ 2 h 359821"/>
              <a:gd name="connsiteX2" fmla="*/ 362261 w 363458"/>
              <a:gd name="connsiteY2" fmla="*/ 174776 h 359821"/>
              <a:gd name="connsiteX3" fmla="*/ 165262 w 363458"/>
              <a:gd name="connsiteY3" fmla="*/ 359075 h 359821"/>
              <a:gd name="connsiteX4" fmla="*/ 13 w 363458"/>
              <a:gd name="connsiteY4" fmla="*/ 171601 h 359821"/>
              <a:gd name="connsiteX0" fmla="*/ 13 w 363458"/>
              <a:gd name="connsiteY0" fmla="*/ 171602 h 360192"/>
              <a:gd name="connsiteX1" fmla="*/ 171612 w 363458"/>
              <a:gd name="connsiteY1" fmla="*/ 3 h 360192"/>
              <a:gd name="connsiteX2" fmla="*/ 362261 w 363458"/>
              <a:gd name="connsiteY2" fmla="*/ 174777 h 360192"/>
              <a:gd name="connsiteX3" fmla="*/ 165262 w 363458"/>
              <a:gd name="connsiteY3" fmla="*/ 359076 h 360192"/>
              <a:gd name="connsiteX4" fmla="*/ 13 w 363458"/>
              <a:gd name="connsiteY4" fmla="*/ 171602 h 360192"/>
              <a:gd name="connsiteX0" fmla="*/ 13 w 362261"/>
              <a:gd name="connsiteY0" fmla="*/ 171602 h 360192"/>
              <a:gd name="connsiteX1" fmla="*/ 171612 w 362261"/>
              <a:gd name="connsiteY1" fmla="*/ 3 h 360192"/>
              <a:gd name="connsiteX2" fmla="*/ 362261 w 362261"/>
              <a:gd name="connsiteY2" fmla="*/ 174777 h 360192"/>
              <a:gd name="connsiteX3" fmla="*/ 165262 w 362261"/>
              <a:gd name="connsiteY3" fmla="*/ 359076 h 360192"/>
              <a:gd name="connsiteX4" fmla="*/ 13 w 362261"/>
              <a:gd name="connsiteY4" fmla="*/ 171602 h 360192"/>
              <a:gd name="connsiteX0" fmla="*/ 13 w 362261"/>
              <a:gd name="connsiteY0" fmla="*/ 171602 h 360192"/>
              <a:gd name="connsiteX1" fmla="*/ 171612 w 362261"/>
              <a:gd name="connsiteY1" fmla="*/ 3 h 360192"/>
              <a:gd name="connsiteX2" fmla="*/ 362261 w 362261"/>
              <a:gd name="connsiteY2" fmla="*/ 174777 h 360192"/>
              <a:gd name="connsiteX3" fmla="*/ 165262 w 362261"/>
              <a:gd name="connsiteY3" fmla="*/ 359076 h 360192"/>
              <a:gd name="connsiteX4" fmla="*/ 13 w 362261"/>
              <a:gd name="connsiteY4" fmla="*/ 171602 h 360192"/>
              <a:gd name="connsiteX0" fmla="*/ 13 w 366342"/>
              <a:gd name="connsiteY0" fmla="*/ 171602 h 360192"/>
              <a:gd name="connsiteX1" fmla="*/ 171612 w 366342"/>
              <a:gd name="connsiteY1" fmla="*/ 3 h 360192"/>
              <a:gd name="connsiteX2" fmla="*/ 362261 w 366342"/>
              <a:gd name="connsiteY2" fmla="*/ 174777 h 360192"/>
              <a:gd name="connsiteX3" fmla="*/ 165262 w 366342"/>
              <a:gd name="connsiteY3" fmla="*/ 359076 h 360192"/>
              <a:gd name="connsiteX4" fmla="*/ 13 w 366342"/>
              <a:gd name="connsiteY4" fmla="*/ 171602 h 360192"/>
              <a:gd name="connsiteX0" fmla="*/ 8 w 347667"/>
              <a:gd name="connsiteY0" fmla="*/ 171678 h 359270"/>
              <a:gd name="connsiteX1" fmla="*/ 171607 w 347667"/>
              <a:gd name="connsiteY1" fmla="*/ 79 h 359270"/>
              <a:gd name="connsiteX2" fmla="*/ 343206 w 347667"/>
              <a:gd name="connsiteY2" fmla="*/ 187553 h 359270"/>
              <a:gd name="connsiteX3" fmla="*/ 165257 w 347667"/>
              <a:gd name="connsiteY3" fmla="*/ 359152 h 359270"/>
              <a:gd name="connsiteX4" fmla="*/ 8 w 347667"/>
              <a:gd name="connsiteY4" fmla="*/ 171678 h 359270"/>
              <a:gd name="connsiteX0" fmla="*/ 8 w 360106"/>
              <a:gd name="connsiteY0" fmla="*/ 171841 h 359775"/>
              <a:gd name="connsiteX1" fmla="*/ 171607 w 360106"/>
              <a:gd name="connsiteY1" fmla="*/ 242 h 359775"/>
              <a:gd name="connsiteX2" fmla="*/ 355906 w 360106"/>
              <a:gd name="connsiteY2" fmla="*/ 200416 h 359775"/>
              <a:gd name="connsiteX3" fmla="*/ 165257 w 360106"/>
              <a:gd name="connsiteY3" fmla="*/ 359315 h 359775"/>
              <a:gd name="connsiteX4" fmla="*/ 8 w 360106"/>
              <a:gd name="connsiteY4" fmla="*/ 171841 h 359775"/>
              <a:gd name="connsiteX0" fmla="*/ 8 w 360106"/>
              <a:gd name="connsiteY0" fmla="*/ 171841 h 360041"/>
              <a:gd name="connsiteX1" fmla="*/ 171607 w 360106"/>
              <a:gd name="connsiteY1" fmla="*/ 242 h 360041"/>
              <a:gd name="connsiteX2" fmla="*/ 355906 w 360106"/>
              <a:gd name="connsiteY2" fmla="*/ 200416 h 360041"/>
              <a:gd name="connsiteX3" fmla="*/ 165257 w 360106"/>
              <a:gd name="connsiteY3" fmla="*/ 359315 h 360041"/>
              <a:gd name="connsiteX4" fmla="*/ 8 w 360106"/>
              <a:gd name="connsiteY4" fmla="*/ 171841 h 360041"/>
              <a:gd name="connsiteX0" fmla="*/ 8 w 365922"/>
              <a:gd name="connsiteY0" fmla="*/ 171841 h 359741"/>
              <a:gd name="connsiteX1" fmla="*/ 171607 w 365922"/>
              <a:gd name="connsiteY1" fmla="*/ 242 h 359741"/>
              <a:gd name="connsiteX2" fmla="*/ 355906 w 365922"/>
              <a:gd name="connsiteY2" fmla="*/ 200416 h 359741"/>
              <a:gd name="connsiteX3" fmla="*/ 165257 w 365922"/>
              <a:gd name="connsiteY3" fmla="*/ 359315 h 359741"/>
              <a:gd name="connsiteX4" fmla="*/ 8 w 365922"/>
              <a:gd name="connsiteY4" fmla="*/ 171841 h 359741"/>
              <a:gd name="connsiteX0" fmla="*/ 8 w 365005"/>
              <a:gd name="connsiteY0" fmla="*/ 171841 h 359970"/>
              <a:gd name="connsiteX1" fmla="*/ 171607 w 365005"/>
              <a:gd name="connsiteY1" fmla="*/ 242 h 359970"/>
              <a:gd name="connsiteX2" fmla="*/ 355906 w 365005"/>
              <a:gd name="connsiteY2" fmla="*/ 200416 h 359970"/>
              <a:gd name="connsiteX3" fmla="*/ 165257 w 365005"/>
              <a:gd name="connsiteY3" fmla="*/ 359315 h 359970"/>
              <a:gd name="connsiteX4" fmla="*/ 8 w 365005"/>
              <a:gd name="connsiteY4" fmla="*/ 171841 h 359970"/>
              <a:gd name="connsiteX0" fmla="*/ 8 w 358886"/>
              <a:gd name="connsiteY0" fmla="*/ 171893 h 360223"/>
              <a:gd name="connsiteX1" fmla="*/ 171607 w 358886"/>
              <a:gd name="connsiteY1" fmla="*/ 294 h 360223"/>
              <a:gd name="connsiteX2" fmla="*/ 349556 w 358886"/>
              <a:gd name="connsiteY2" fmla="*/ 203643 h 360223"/>
              <a:gd name="connsiteX3" fmla="*/ 165257 w 358886"/>
              <a:gd name="connsiteY3" fmla="*/ 359367 h 360223"/>
              <a:gd name="connsiteX4" fmla="*/ 8 w 358886"/>
              <a:gd name="connsiteY4" fmla="*/ 171893 h 360223"/>
              <a:gd name="connsiteX0" fmla="*/ 8 w 357977"/>
              <a:gd name="connsiteY0" fmla="*/ 171893 h 359919"/>
              <a:gd name="connsiteX1" fmla="*/ 171607 w 357977"/>
              <a:gd name="connsiteY1" fmla="*/ 294 h 359919"/>
              <a:gd name="connsiteX2" fmla="*/ 349556 w 357977"/>
              <a:gd name="connsiteY2" fmla="*/ 203643 h 359919"/>
              <a:gd name="connsiteX3" fmla="*/ 165257 w 357977"/>
              <a:gd name="connsiteY3" fmla="*/ 359367 h 359919"/>
              <a:gd name="connsiteX4" fmla="*/ 8 w 357977"/>
              <a:gd name="connsiteY4" fmla="*/ 171893 h 359919"/>
              <a:gd name="connsiteX0" fmla="*/ 8 w 359095"/>
              <a:gd name="connsiteY0" fmla="*/ 171893 h 359919"/>
              <a:gd name="connsiteX1" fmla="*/ 171607 w 359095"/>
              <a:gd name="connsiteY1" fmla="*/ 294 h 359919"/>
              <a:gd name="connsiteX2" fmla="*/ 349556 w 359095"/>
              <a:gd name="connsiteY2" fmla="*/ 203643 h 359919"/>
              <a:gd name="connsiteX3" fmla="*/ 165257 w 359095"/>
              <a:gd name="connsiteY3" fmla="*/ 359367 h 359919"/>
              <a:gd name="connsiteX4" fmla="*/ 8 w 359095"/>
              <a:gd name="connsiteY4" fmla="*/ 171893 h 359919"/>
              <a:gd name="connsiteX0" fmla="*/ 117 w 349826"/>
              <a:gd name="connsiteY0" fmla="*/ 168602 h 356274"/>
              <a:gd name="connsiteX1" fmla="*/ 190766 w 349826"/>
              <a:gd name="connsiteY1" fmla="*/ 178 h 356274"/>
              <a:gd name="connsiteX2" fmla="*/ 349665 w 349826"/>
              <a:gd name="connsiteY2" fmla="*/ 200352 h 356274"/>
              <a:gd name="connsiteX3" fmla="*/ 165366 w 349826"/>
              <a:gd name="connsiteY3" fmla="*/ 356076 h 356274"/>
              <a:gd name="connsiteX4" fmla="*/ 117 w 349826"/>
              <a:gd name="connsiteY4" fmla="*/ 168602 h 356274"/>
              <a:gd name="connsiteX0" fmla="*/ 117 w 351364"/>
              <a:gd name="connsiteY0" fmla="*/ 168691 h 356363"/>
              <a:gd name="connsiteX1" fmla="*/ 190766 w 351364"/>
              <a:gd name="connsiteY1" fmla="*/ 267 h 356363"/>
              <a:gd name="connsiteX2" fmla="*/ 349665 w 351364"/>
              <a:gd name="connsiteY2" fmla="*/ 200441 h 356363"/>
              <a:gd name="connsiteX3" fmla="*/ 165366 w 351364"/>
              <a:gd name="connsiteY3" fmla="*/ 356165 h 356363"/>
              <a:gd name="connsiteX4" fmla="*/ 117 w 351364"/>
              <a:gd name="connsiteY4" fmla="*/ 168691 h 356363"/>
              <a:gd name="connsiteX0" fmla="*/ 96 w 203471"/>
              <a:gd name="connsiteY0" fmla="*/ 172903 h 363720"/>
              <a:gd name="connsiteX1" fmla="*/ 190745 w 203471"/>
              <a:gd name="connsiteY1" fmla="*/ 4479 h 363720"/>
              <a:gd name="connsiteX2" fmla="*/ 165345 w 203471"/>
              <a:gd name="connsiteY2" fmla="*/ 360377 h 363720"/>
              <a:gd name="connsiteX3" fmla="*/ 96 w 203471"/>
              <a:gd name="connsiteY3" fmla="*/ 172903 h 363720"/>
              <a:gd name="connsiteX0" fmla="*/ 96 w 282485"/>
              <a:gd name="connsiteY0" fmla="*/ 182077 h 372894"/>
              <a:gd name="connsiteX1" fmla="*/ 190745 w 282485"/>
              <a:gd name="connsiteY1" fmla="*/ 13653 h 372894"/>
              <a:gd name="connsiteX2" fmla="*/ 165345 w 282485"/>
              <a:gd name="connsiteY2" fmla="*/ 369551 h 372894"/>
              <a:gd name="connsiteX3" fmla="*/ 96 w 282485"/>
              <a:gd name="connsiteY3" fmla="*/ 182077 h 372894"/>
              <a:gd name="connsiteX0" fmla="*/ 1892 w 359725"/>
              <a:gd name="connsiteY0" fmla="*/ 149230 h 338858"/>
              <a:gd name="connsiteX1" fmla="*/ 284616 w 359725"/>
              <a:gd name="connsiteY1" fmla="*/ 15731 h 338858"/>
              <a:gd name="connsiteX2" fmla="*/ 167141 w 359725"/>
              <a:gd name="connsiteY2" fmla="*/ 336704 h 338858"/>
              <a:gd name="connsiteX3" fmla="*/ 1892 w 359725"/>
              <a:gd name="connsiteY3" fmla="*/ 149230 h 338858"/>
              <a:gd name="connsiteX0" fmla="*/ 3344 w 373394"/>
              <a:gd name="connsiteY0" fmla="*/ 149230 h 338307"/>
              <a:gd name="connsiteX1" fmla="*/ 286068 w 373394"/>
              <a:gd name="connsiteY1" fmla="*/ 15731 h 338307"/>
              <a:gd name="connsiteX2" fmla="*/ 168593 w 373394"/>
              <a:gd name="connsiteY2" fmla="*/ 336704 h 338307"/>
              <a:gd name="connsiteX3" fmla="*/ 3344 w 373394"/>
              <a:gd name="connsiteY3" fmla="*/ 149230 h 338307"/>
              <a:gd name="connsiteX0" fmla="*/ 1522 w 348583"/>
              <a:gd name="connsiteY0" fmla="*/ 149230 h 338858"/>
              <a:gd name="connsiteX1" fmla="*/ 271546 w 348583"/>
              <a:gd name="connsiteY1" fmla="*/ 15731 h 338858"/>
              <a:gd name="connsiteX2" fmla="*/ 166771 w 348583"/>
              <a:gd name="connsiteY2" fmla="*/ 336704 h 338858"/>
              <a:gd name="connsiteX3" fmla="*/ 1522 w 348583"/>
              <a:gd name="connsiteY3" fmla="*/ 149230 h 338858"/>
              <a:gd name="connsiteX0" fmla="*/ 1522 w 276810"/>
              <a:gd name="connsiteY0" fmla="*/ 150636 h 328134"/>
              <a:gd name="connsiteX1" fmla="*/ 271546 w 276810"/>
              <a:gd name="connsiteY1" fmla="*/ 4437 h 328134"/>
              <a:gd name="connsiteX2" fmla="*/ 166771 w 276810"/>
              <a:gd name="connsiteY2" fmla="*/ 325410 h 328134"/>
              <a:gd name="connsiteX3" fmla="*/ 1522 w 276810"/>
              <a:gd name="connsiteY3" fmla="*/ 150636 h 328134"/>
              <a:gd name="connsiteX0" fmla="*/ 1522 w 276810"/>
              <a:gd name="connsiteY0" fmla="*/ 166354 h 352668"/>
              <a:gd name="connsiteX1" fmla="*/ 271546 w 276810"/>
              <a:gd name="connsiteY1" fmla="*/ 20155 h 352668"/>
              <a:gd name="connsiteX2" fmla="*/ 166771 w 276810"/>
              <a:gd name="connsiteY2" fmla="*/ 341128 h 352668"/>
              <a:gd name="connsiteX3" fmla="*/ 1522 w 276810"/>
              <a:gd name="connsiteY3" fmla="*/ 166354 h 352668"/>
              <a:gd name="connsiteX0" fmla="*/ 1522 w 309352"/>
              <a:gd name="connsiteY0" fmla="*/ 229813 h 416127"/>
              <a:gd name="connsiteX1" fmla="*/ 271546 w 309352"/>
              <a:gd name="connsiteY1" fmla="*/ 83614 h 416127"/>
              <a:gd name="connsiteX2" fmla="*/ 166771 w 309352"/>
              <a:gd name="connsiteY2" fmla="*/ 404587 h 416127"/>
              <a:gd name="connsiteX3" fmla="*/ 1522 w 309352"/>
              <a:gd name="connsiteY3" fmla="*/ 229813 h 416127"/>
              <a:gd name="connsiteX0" fmla="*/ 3341 w 359509"/>
              <a:gd name="connsiteY0" fmla="*/ 175966 h 352451"/>
              <a:gd name="connsiteX1" fmla="*/ 327340 w 359509"/>
              <a:gd name="connsiteY1" fmla="*/ 61517 h 352451"/>
              <a:gd name="connsiteX2" fmla="*/ 168590 w 359509"/>
              <a:gd name="connsiteY2" fmla="*/ 350740 h 352451"/>
              <a:gd name="connsiteX3" fmla="*/ 3341 w 359509"/>
              <a:gd name="connsiteY3" fmla="*/ 175966 h 352451"/>
              <a:gd name="connsiteX0" fmla="*/ 3341 w 410158"/>
              <a:gd name="connsiteY0" fmla="*/ 174613 h 351098"/>
              <a:gd name="connsiteX1" fmla="*/ 327340 w 410158"/>
              <a:gd name="connsiteY1" fmla="*/ 60164 h 351098"/>
              <a:gd name="connsiteX2" fmla="*/ 168590 w 410158"/>
              <a:gd name="connsiteY2" fmla="*/ 349387 h 351098"/>
              <a:gd name="connsiteX3" fmla="*/ 3341 w 410158"/>
              <a:gd name="connsiteY3" fmla="*/ 174613 h 351098"/>
              <a:gd name="connsiteX0" fmla="*/ 3341 w 375856"/>
              <a:gd name="connsiteY0" fmla="*/ 150652 h 327137"/>
              <a:gd name="connsiteX1" fmla="*/ 327340 w 375856"/>
              <a:gd name="connsiteY1" fmla="*/ 36203 h 327137"/>
              <a:gd name="connsiteX2" fmla="*/ 168590 w 375856"/>
              <a:gd name="connsiteY2" fmla="*/ 325426 h 327137"/>
              <a:gd name="connsiteX3" fmla="*/ 3341 w 375856"/>
              <a:gd name="connsiteY3" fmla="*/ 150652 h 327137"/>
              <a:gd name="connsiteX0" fmla="*/ 2408 w 352456"/>
              <a:gd name="connsiteY0" fmla="*/ 159107 h 335874"/>
              <a:gd name="connsiteX1" fmla="*/ 301007 w 352456"/>
              <a:gd name="connsiteY1" fmla="*/ 35133 h 335874"/>
              <a:gd name="connsiteX2" fmla="*/ 167657 w 352456"/>
              <a:gd name="connsiteY2" fmla="*/ 333881 h 335874"/>
              <a:gd name="connsiteX3" fmla="*/ 2408 w 352456"/>
              <a:gd name="connsiteY3" fmla="*/ 159107 h 335874"/>
              <a:gd name="connsiteX0" fmla="*/ 3318 w 359754"/>
              <a:gd name="connsiteY0" fmla="*/ 159107 h 333967"/>
              <a:gd name="connsiteX1" fmla="*/ 301917 w 359754"/>
              <a:gd name="connsiteY1" fmla="*/ 35133 h 333967"/>
              <a:gd name="connsiteX2" fmla="*/ 168567 w 359754"/>
              <a:gd name="connsiteY2" fmla="*/ 333881 h 333967"/>
              <a:gd name="connsiteX3" fmla="*/ 3318 w 359754"/>
              <a:gd name="connsiteY3" fmla="*/ 159107 h 333967"/>
              <a:gd name="connsiteX0" fmla="*/ 768 w 357204"/>
              <a:gd name="connsiteY0" fmla="*/ 167545 h 342405"/>
              <a:gd name="connsiteX1" fmla="*/ 299367 w 357204"/>
              <a:gd name="connsiteY1" fmla="*/ 43571 h 342405"/>
              <a:gd name="connsiteX2" fmla="*/ 166017 w 357204"/>
              <a:gd name="connsiteY2" fmla="*/ 342319 h 342405"/>
              <a:gd name="connsiteX3" fmla="*/ 768 w 357204"/>
              <a:gd name="connsiteY3" fmla="*/ 167545 h 342405"/>
              <a:gd name="connsiteX0" fmla="*/ 2857 w 364096"/>
              <a:gd name="connsiteY0" fmla="*/ 159108 h 335875"/>
              <a:gd name="connsiteX1" fmla="*/ 314156 w 364096"/>
              <a:gd name="connsiteY1" fmla="*/ 35134 h 335875"/>
              <a:gd name="connsiteX2" fmla="*/ 168106 w 364096"/>
              <a:gd name="connsiteY2" fmla="*/ 333882 h 335875"/>
              <a:gd name="connsiteX3" fmla="*/ 2857 w 364096"/>
              <a:gd name="connsiteY3" fmla="*/ 159108 h 335875"/>
              <a:gd name="connsiteX0" fmla="*/ 2857 w 368016"/>
              <a:gd name="connsiteY0" fmla="*/ 164286 h 341053"/>
              <a:gd name="connsiteX1" fmla="*/ 314156 w 368016"/>
              <a:gd name="connsiteY1" fmla="*/ 40312 h 341053"/>
              <a:gd name="connsiteX2" fmla="*/ 168106 w 368016"/>
              <a:gd name="connsiteY2" fmla="*/ 339060 h 341053"/>
              <a:gd name="connsiteX3" fmla="*/ 2857 w 368016"/>
              <a:gd name="connsiteY3" fmla="*/ 164286 h 341053"/>
              <a:gd name="connsiteX0" fmla="*/ 3632 w 373562"/>
              <a:gd name="connsiteY0" fmla="*/ 164286 h 339075"/>
              <a:gd name="connsiteX1" fmla="*/ 314931 w 373562"/>
              <a:gd name="connsiteY1" fmla="*/ 40312 h 339075"/>
              <a:gd name="connsiteX2" fmla="*/ 168881 w 373562"/>
              <a:gd name="connsiteY2" fmla="*/ 339060 h 339075"/>
              <a:gd name="connsiteX3" fmla="*/ 3632 w 373562"/>
              <a:gd name="connsiteY3" fmla="*/ 164286 h 339075"/>
              <a:gd name="connsiteX0" fmla="*/ 2880 w 372810"/>
              <a:gd name="connsiteY0" fmla="*/ 173067 h 347869"/>
              <a:gd name="connsiteX1" fmla="*/ 314179 w 372810"/>
              <a:gd name="connsiteY1" fmla="*/ 49093 h 347869"/>
              <a:gd name="connsiteX2" fmla="*/ 168129 w 372810"/>
              <a:gd name="connsiteY2" fmla="*/ 347841 h 347869"/>
              <a:gd name="connsiteX3" fmla="*/ 2880 w 372810"/>
              <a:gd name="connsiteY3" fmla="*/ 173067 h 347869"/>
              <a:gd name="connsiteX0" fmla="*/ 41 w 369971"/>
              <a:gd name="connsiteY0" fmla="*/ 173610 h 348414"/>
              <a:gd name="connsiteX1" fmla="*/ 311340 w 369971"/>
              <a:gd name="connsiteY1" fmla="*/ 49636 h 348414"/>
              <a:gd name="connsiteX2" fmla="*/ 165290 w 369971"/>
              <a:gd name="connsiteY2" fmla="*/ 348384 h 348414"/>
              <a:gd name="connsiteX3" fmla="*/ 41 w 369971"/>
              <a:gd name="connsiteY3" fmla="*/ 173610 h 348414"/>
            </a:gdLst>
            <a:ahLst/>
            <a:cxnLst>
              <a:cxn ang="0">
                <a:pos x="connsiteX0" y="connsiteY0"/>
              </a:cxn>
              <a:cxn ang="0">
                <a:pos x="connsiteX1" y="connsiteY1"/>
              </a:cxn>
              <a:cxn ang="0">
                <a:pos x="connsiteX2" y="connsiteY2"/>
              </a:cxn>
              <a:cxn ang="0">
                <a:pos x="connsiteX3" y="connsiteY3"/>
              </a:cxn>
            </a:cxnLst>
            <a:rect l="l" t="t" r="r" b="b"/>
            <a:pathLst>
              <a:path w="369971" h="348414">
                <a:moveTo>
                  <a:pt x="41" y="173610"/>
                </a:moveTo>
                <a:cubicBezTo>
                  <a:pt x="2158" y="60319"/>
                  <a:pt x="147274" y="-74743"/>
                  <a:pt x="311340" y="49636"/>
                </a:cubicBezTo>
                <a:cubicBezTo>
                  <a:pt x="475406" y="174015"/>
                  <a:pt x="252098" y="346772"/>
                  <a:pt x="165290" y="348384"/>
                </a:cubicBezTo>
                <a:cubicBezTo>
                  <a:pt x="78482" y="349996"/>
                  <a:pt x="-2076" y="286901"/>
                  <a:pt x="41" y="173610"/>
                </a:cubicBezTo>
                <a:close/>
              </a:path>
            </a:pathLst>
          </a:custGeom>
          <a:solidFill>
            <a:schemeClr val="accent4"/>
          </a:solidFill>
          <a:ln>
            <a:noFill/>
          </a:ln>
          <a:effectLst/>
          <a:scene3d>
            <a:camera prst="orthographicFront"/>
            <a:lightRig rig="balanced" dir="t">
              <a:rot lat="0" lon="0" rev="108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400" b="1">
                <a:solidFill>
                  <a:schemeClr val="bg1"/>
                </a:solidFill>
                <a:latin typeface="+mj-lt"/>
              </a:rPr>
              <a:t>E2 </a:t>
            </a:r>
          </a:p>
        </p:txBody>
      </p:sp>
      <p:sp>
        <p:nvSpPr>
          <p:cNvPr id="34" name="Grafik 18">
            <a:extLst>
              <a:ext uri="{FF2B5EF4-FFF2-40B4-BE49-F238E27FC236}">
                <a16:creationId xmlns:a16="http://schemas.microsoft.com/office/drawing/2014/main" id="{E202DF21-D464-EFEE-256F-71BE413E1FCB}"/>
              </a:ext>
            </a:extLst>
          </p:cNvPr>
          <p:cNvSpPr/>
          <p:nvPr/>
        </p:nvSpPr>
        <p:spPr>
          <a:xfrm>
            <a:off x="4328456" y="2204362"/>
            <a:ext cx="878980" cy="858045"/>
          </a:xfrm>
          <a:custGeom>
            <a:avLst/>
            <a:gdLst>
              <a:gd name="connsiteX0" fmla="*/ 284550 w 677768"/>
              <a:gd name="connsiteY0" fmla="*/ 17847 h 661627"/>
              <a:gd name="connsiteX1" fmla="*/ 38026 w 677768"/>
              <a:gd name="connsiteY1" fmla="*/ 199262 h 661627"/>
              <a:gd name="connsiteX2" fmla="*/ 4541 w 677768"/>
              <a:gd name="connsiteY2" fmla="*/ 303659 h 661627"/>
              <a:gd name="connsiteX3" fmla="*/ 98678 w 677768"/>
              <a:gd name="connsiteY3" fmla="*/ 597019 h 661627"/>
              <a:gd name="connsiteX4" fmla="*/ 186497 w 677768"/>
              <a:gd name="connsiteY4" fmla="*/ 661628 h 661627"/>
              <a:gd name="connsiteX5" fmla="*/ 491272 w 677768"/>
              <a:gd name="connsiteY5" fmla="*/ 661628 h 661627"/>
              <a:gd name="connsiteX6" fmla="*/ 579090 w 677768"/>
              <a:gd name="connsiteY6" fmla="*/ 597019 h 661627"/>
              <a:gd name="connsiteX7" fmla="*/ 673227 w 677768"/>
              <a:gd name="connsiteY7" fmla="*/ 303659 h 661627"/>
              <a:gd name="connsiteX8" fmla="*/ 639742 w 677768"/>
              <a:gd name="connsiteY8" fmla="*/ 199262 h 661627"/>
              <a:gd name="connsiteX9" fmla="*/ 393092 w 677768"/>
              <a:gd name="connsiteY9" fmla="*/ 17847 h 661627"/>
              <a:gd name="connsiteX10" fmla="*/ 284677 w 677768"/>
              <a:gd name="connsiteY10" fmla="*/ 17847 h 66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768" h="661627">
                <a:moveTo>
                  <a:pt x="284550" y="17847"/>
                </a:moveTo>
                <a:lnTo>
                  <a:pt x="38026" y="199262"/>
                </a:lnTo>
                <a:cubicBezTo>
                  <a:pt x="5679" y="223059"/>
                  <a:pt x="-7842" y="265278"/>
                  <a:pt x="4541" y="303659"/>
                </a:cubicBezTo>
                <a:lnTo>
                  <a:pt x="98678" y="597019"/>
                </a:lnTo>
                <a:cubicBezTo>
                  <a:pt x="111061" y="635529"/>
                  <a:pt x="146441" y="661628"/>
                  <a:pt x="186497" y="661628"/>
                </a:cubicBezTo>
                <a:lnTo>
                  <a:pt x="491272" y="661628"/>
                </a:lnTo>
                <a:cubicBezTo>
                  <a:pt x="531201" y="661628"/>
                  <a:pt x="566707" y="635529"/>
                  <a:pt x="579090" y="597019"/>
                </a:cubicBezTo>
                <a:lnTo>
                  <a:pt x="673227" y="303659"/>
                </a:lnTo>
                <a:cubicBezTo>
                  <a:pt x="685610" y="265150"/>
                  <a:pt x="672090" y="222931"/>
                  <a:pt x="639742" y="199262"/>
                </a:cubicBezTo>
                <a:lnTo>
                  <a:pt x="393092" y="17847"/>
                </a:lnTo>
                <a:cubicBezTo>
                  <a:pt x="360744" y="-5949"/>
                  <a:pt x="316898" y="-5949"/>
                  <a:pt x="284677" y="17847"/>
                </a:cubicBezTo>
                <a:close/>
              </a:path>
            </a:pathLst>
          </a:custGeom>
          <a:solidFill>
            <a:schemeClr val="accent1"/>
          </a:solidFill>
          <a:ln>
            <a:noFill/>
          </a:ln>
          <a:effectLst/>
          <a:scene3d>
            <a:camera prst="orthographicFront"/>
            <a:lightRig rig="balanced" dir="t">
              <a:rot lat="0" lon="0" rev="10800000"/>
            </a:lightRig>
          </a:scene3d>
          <a:sp3d prstMaterial="fla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b="1">
                <a:solidFill>
                  <a:schemeClr val="bg1"/>
                </a:solidFill>
                <a:latin typeface="+mj-lt"/>
              </a:rPr>
              <a:t>BTK</a:t>
            </a:r>
          </a:p>
        </p:txBody>
      </p:sp>
      <p:grpSp>
        <p:nvGrpSpPr>
          <p:cNvPr id="35" name="Gruppieren 34">
            <a:extLst>
              <a:ext uri="{FF2B5EF4-FFF2-40B4-BE49-F238E27FC236}">
                <a16:creationId xmlns:a16="http://schemas.microsoft.com/office/drawing/2014/main" id="{3781EC10-815D-A5F7-D75B-EFFF216B2BCE}"/>
              </a:ext>
            </a:extLst>
          </p:cNvPr>
          <p:cNvGrpSpPr/>
          <p:nvPr/>
        </p:nvGrpSpPr>
        <p:grpSpPr>
          <a:xfrm>
            <a:off x="3503905" y="2492594"/>
            <a:ext cx="1050634" cy="365441"/>
            <a:chOff x="14138325" y="1146819"/>
            <a:chExt cx="810125" cy="281787"/>
          </a:xfrm>
          <a:effectLst/>
        </p:grpSpPr>
        <p:sp>
          <p:nvSpPr>
            <p:cNvPr id="145" name="Freihandform 144">
              <a:extLst>
                <a:ext uri="{FF2B5EF4-FFF2-40B4-BE49-F238E27FC236}">
                  <a16:creationId xmlns:a16="http://schemas.microsoft.com/office/drawing/2014/main" id="{BBAC6766-B6AD-A596-051B-CD7D05B66189}"/>
                </a:ext>
              </a:extLst>
            </p:cNvPr>
            <p:cNvSpPr>
              <a:spLocks noChangeAspect="1"/>
            </p:cNvSpPr>
            <p:nvPr/>
          </p:nvSpPr>
          <p:spPr>
            <a:xfrm>
              <a:off x="14397039" y="1240201"/>
              <a:ext cx="282790" cy="108000"/>
            </a:xfrm>
            <a:custGeom>
              <a:avLst/>
              <a:gdLst>
                <a:gd name="connsiteX0" fmla="*/ 190500 w 431800"/>
                <a:gd name="connsiteY0" fmla="*/ 914400 h 977900"/>
                <a:gd name="connsiteX1" fmla="*/ 263525 w 431800"/>
                <a:gd name="connsiteY1" fmla="*/ 914400 h 977900"/>
                <a:gd name="connsiteX2" fmla="*/ 263525 w 431800"/>
                <a:gd name="connsiteY2" fmla="*/ 866775 h 977900"/>
                <a:gd name="connsiteX3" fmla="*/ 295275 w 431800"/>
                <a:gd name="connsiteY3" fmla="*/ 977900 h 977900"/>
                <a:gd name="connsiteX4" fmla="*/ 336550 w 431800"/>
                <a:gd name="connsiteY4" fmla="*/ 869950 h 977900"/>
                <a:gd name="connsiteX5" fmla="*/ 352425 w 431800"/>
                <a:gd name="connsiteY5" fmla="*/ 968375 h 977900"/>
                <a:gd name="connsiteX6" fmla="*/ 374650 w 431800"/>
                <a:gd name="connsiteY6" fmla="*/ 927100 h 977900"/>
                <a:gd name="connsiteX7" fmla="*/ 431800 w 431800"/>
                <a:gd name="connsiteY7" fmla="*/ 927100 h 977900"/>
                <a:gd name="connsiteX8" fmla="*/ 0 w 431800"/>
                <a:gd name="connsiteY8" fmla="*/ 0 h 977900"/>
                <a:gd name="connsiteX0" fmla="*/ 0 w 241300"/>
                <a:gd name="connsiteY0" fmla="*/ 47625 h 111125"/>
                <a:gd name="connsiteX1" fmla="*/ 73025 w 241300"/>
                <a:gd name="connsiteY1" fmla="*/ 47625 h 111125"/>
                <a:gd name="connsiteX2" fmla="*/ 73025 w 241300"/>
                <a:gd name="connsiteY2" fmla="*/ 0 h 111125"/>
                <a:gd name="connsiteX3" fmla="*/ 104775 w 241300"/>
                <a:gd name="connsiteY3" fmla="*/ 111125 h 111125"/>
                <a:gd name="connsiteX4" fmla="*/ 146050 w 241300"/>
                <a:gd name="connsiteY4" fmla="*/ 3175 h 111125"/>
                <a:gd name="connsiteX5" fmla="*/ 161925 w 241300"/>
                <a:gd name="connsiteY5" fmla="*/ 101600 h 111125"/>
                <a:gd name="connsiteX6" fmla="*/ 184150 w 241300"/>
                <a:gd name="connsiteY6" fmla="*/ 60325 h 111125"/>
                <a:gd name="connsiteX7" fmla="*/ 241300 w 241300"/>
                <a:gd name="connsiteY7" fmla="*/ 60325 h 111125"/>
                <a:gd name="connsiteX0" fmla="*/ 0 w 241300"/>
                <a:gd name="connsiteY0" fmla="*/ 47625 h 111125"/>
                <a:gd name="connsiteX1" fmla="*/ 73025 w 241300"/>
                <a:gd name="connsiteY1" fmla="*/ 47625 h 111125"/>
                <a:gd name="connsiteX2" fmla="*/ 88900 w 241300"/>
                <a:gd name="connsiteY2" fmla="*/ 0 h 111125"/>
                <a:gd name="connsiteX3" fmla="*/ 104775 w 241300"/>
                <a:gd name="connsiteY3" fmla="*/ 111125 h 111125"/>
                <a:gd name="connsiteX4" fmla="*/ 146050 w 241300"/>
                <a:gd name="connsiteY4" fmla="*/ 3175 h 111125"/>
                <a:gd name="connsiteX5" fmla="*/ 161925 w 241300"/>
                <a:gd name="connsiteY5" fmla="*/ 101600 h 111125"/>
                <a:gd name="connsiteX6" fmla="*/ 184150 w 241300"/>
                <a:gd name="connsiteY6" fmla="*/ 60325 h 111125"/>
                <a:gd name="connsiteX7" fmla="*/ 241300 w 241300"/>
                <a:gd name="connsiteY7" fmla="*/ 60325 h 111125"/>
                <a:gd name="connsiteX0" fmla="*/ 0 w 241300"/>
                <a:gd name="connsiteY0" fmla="*/ 47625 h 111125"/>
                <a:gd name="connsiteX1" fmla="*/ 73025 w 241300"/>
                <a:gd name="connsiteY1" fmla="*/ 47625 h 111125"/>
                <a:gd name="connsiteX2" fmla="*/ 88900 w 241300"/>
                <a:gd name="connsiteY2" fmla="*/ 0 h 111125"/>
                <a:gd name="connsiteX3" fmla="*/ 104775 w 241300"/>
                <a:gd name="connsiteY3" fmla="*/ 111125 h 111125"/>
                <a:gd name="connsiteX4" fmla="*/ 146050 w 241300"/>
                <a:gd name="connsiteY4" fmla="*/ 3175 h 111125"/>
                <a:gd name="connsiteX5" fmla="*/ 161925 w 241300"/>
                <a:gd name="connsiteY5" fmla="*/ 101600 h 111125"/>
                <a:gd name="connsiteX6" fmla="*/ 183728 w 241300"/>
                <a:gd name="connsiteY6" fmla="*/ 46032 h 111125"/>
                <a:gd name="connsiteX7" fmla="*/ 241300 w 241300"/>
                <a:gd name="connsiteY7" fmla="*/ 60325 h 111125"/>
                <a:gd name="connsiteX0" fmla="*/ 0 w 242566"/>
                <a:gd name="connsiteY0" fmla="*/ 47625 h 111125"/>
                <a:gd name="connsiteX1" fmla="*/ 73025 w 242566"/>
                <a:gd name="connsiteY1" fmla="*/ 47625 h 111125"/>
                <a:gd name="connsiteX2" fmla="*/ 88900 w 242566"/>
                <a:gd name="connsiteY2" fmla="*/ 0 h 111125"/>
                <a:gd name="connsiteX3" fmla="*/ 104775 w 242566"/>
                <a:gd name="connsiteY3" fmla="*/ 111125 h 111125"/>
                <a:gd name="connsiteX4" fmla="*/ 146050 w 242566"/>
                <a:gd name="connsiteY4" fmla="*/ 3175 h 111125"/>
                <a:gd name="connsiteX5" fmla="*/ 161925 w 242566"/>
                <a:gd name="connsiteY5" fmla="*/ 101600 h 111125"/>
                <a:gd name="connsiteX6" fmla="*/ 183728 w 242566"/>
                <a:gd name="connsiteY6" fmla="*/ 46032 h 111125"/>
                <a:gd name="connsiteX7" fmla="*/ 242566 w 242566"/>
                <a:gd name="connsiteY7" fmla="*/ 47053 h 111125"/>
                <a:gd name="connsiteX0" fmla="*/ 0 w 240879"/>
                <a:gd name="connsiteY0" fmla="*/ 47625 h 111125"/>
                <a:gd name="connsiteX1" fmla="*/ 73025 w 240879"/>
                <a:gd name="connsiteY1" fmla="*/ 47625 h 111125"/>
                <a:gd name="connsiteX2" fmla="*/ 88900 w 240879"/>
                <a:gd name="connsiteY2" fmla="*/ 0 h 111125"/>
                <a:gd name="connsiteX3" fmla="*/ 104775 w 240879"/>
                <a:gd name="connsiteY3" fmla="*/ 111125 h 111125"/>
                <a:gd name="connsiteX4" fmla="*/ 146050 w 240879"/>
                <a:gd name="connsiteY4" fmla="*/ 3175 h 111125"/>
                <a:gd name="connsiteX5" fmla="*/ 161925 w 240879"/>
                <a:gd name="connsiteY5" fmla="*/ 101600 h 111125"/>
                <a:gd name="connsiteX6" fmla="*/ 183728 w 240879"/>
                <a:gd name="connsiteY6" fmla="*/ 46032 h 111125"/>
                <a:gd name="connsiteX7" fmla="*/ 240879 w 240879"/>
                <a:gd name="connsiteY7" fmla="*/ 46032 h 111125"/>
                <a:gd name="connsiteX0" fmla="*/ 0 w 240879"/>
                <a:gd name="connsiteY0" fmla="*/ 47625 h 111125"/>
                <a:gd name="connsiteX1" fmla="*/ 73025 w 240879"/>
                <a:gd name="connsiteY1" fmla="*/ 47625 h 111125"/>
                <a:gd name="connsiteX2" fmla="*/ 88900 w 240879"/>
                <a:gd name="connsiteY2" fmla="*/ 0 h 111125"/>
                <a:gd name="connsiteX3" fmla="*/ 104775 w 240879"/>
                <a:gd name="connsiteY3" fmla="*/ 111125 h 111125"/>
                <a:gd name="connsiteX4" fmla="*/ 146050 w 240879"/>
                <a:gd name="connsiteY4" fmla="*/ 3175 h 111125"/>
                <a:gd name="connsiteX5" fmla="*/ 161925 w 240879"/>
                <a:gd name="connsiteY5" fmla="*/ 101600 h 111125"/>
                <a:gd name="connsiteX6" fmla="*/ 183306 w 240879"/>
                <a:gd name="connsiteY6" fmla="*/ 48584 h 111125"/>
                <a:gd name="connsiteX7" fmla="*/ 240879 w 240879"/>
                <a:gd name="connsiteY7" fmla="*/ 46032 h 111125"/>
                <a:gd name="connsiteX0" fmla="*/ 0 w 240457"/>
                <a:gd name="connsiteY0" fmla="*/ 47625 h 111125"/>
                <a:gd name="connsiteX1" fmla="*/ 73025 w 240457"/>
                <a:gd name="connsiteY1" fmla="*/ 47625 h 111125"/>
                <a:gd name="connsiteX2" fmla="*/ 88900 w 240457"/>
                <a:gd name="connsiteY2" fmla="*/ 0 h 111125"/>
                <a:gd name="connsiteX3" fmla="*/ 104775 w 240457"/>
                <a:gd name="connsiteY3" fmla="*/ 111125 h 111125"/>
                <a:gd name="connsiteX4" fmla="*/ 146050 w 240457"/>
                <a:gd name="connsiteY4" fmla="*/ 3175 h 111125"/>
                <a:gd name="connsiteX5" fmla="*/ 161925 w 240457"/>
                <a:gd name="connsiteY5" fmla="*/ 101600 h 111125"/>
                <a:gd name="connsiteX6" fmla="*/ 183306 w 240457"/>
                <a:gd name="connsiteY6" fmla="*/ 48584 h 111125"/>
                <a:gd name="connsiteX7" fmla="*/ 240457 w 240457"/>
                <a:gd name="connsiteY7" fmla="*/ 48584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457" h="111125">
                  <a:moveTo>
                    <a:pt x="0" y="47625"/>
                  </a:moveTo>
                  <a:lnTo>
                    <a:pt x="73025" y="47625"/>
                  </a:lnTo>
                  <a:lnTo>
                    <a:pt x="88900" y="0"/>
                  </a:lnTo>
                  <a:lnTo>
                    <a:pt x="104775" y="111125"/>
                  </a:lnTo>
                  <a:lnTo>
                    <a:pt x="146050" y="3175"/>
                  </a:lnTo>
                  <a:lnTo>
                    <a:pt x="161925" y="101600"/>
                  </a:lnTo>
                  <a:lnTo>
                    <a:pt x="183306" y="48584"/>
                  </a:lnTo>
                  <a:lnTo>
                    <a:pt x="240457" y="48584"/>
                  </a:lnTo>
                </a:path>
              </a:pathLst>
            </a:custGeom>
            <a:noFill/>
            <a:ln w="28575"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00"/>
            </a:p>
          </p:txBody>
        </p:sp>
        <p:sp>
          <p:nvSpPr>
            <p:cNvPr id="146" name="Kreis 145">
              <a:extLst>
                <a:ext uri="{FF2B5EF4-FFF2-40B4-BE49-F238E27FC236}">
                  <a16:creationId xmlns:a16="http://schemas.microsoft.com/office/drawing/2014/main" id="{E4ABBD60-AD7F-6E85-8937-AA0E0EC997C8}"/>
                </a:ext>
              </a:extLst>
            </p:cNvPr>
            <p:cNvSpPr/>
            <p:nvPr/>
          </p:nvSpPr>
          <p:spPr>
            <a:xfrm>
              <a:off x="14666663" y="1146819"/>
              <a:ext cx="281787" cy="281787"/>
            </a:xfrm>
            <a:prstGeom prst="pie">
              <a:avLst>
                <a:gd name="adj1" fmla="val 3715886"/>
                <a:gd name="adj2" fmla="val 1795751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47" name="Kreis 146">
              <a:extLst>
                <a:ext uri="{FF2B5EF4-FFF2-40B4-BE49-F238E27FC236}">
                  <a16:creationId xmlns:a16="http://schemas.microsoft.com/office/drawing/2014/main" id="{C09D2F4A-076C-7A47-DD5A-FF4B0299047C}"/>
                </a:ext>
              </a:extLst>
            </p:cNvPr>
            <p:cNvSpPr/>
            <p:nvPr/>
          </p:nvSpPr>
          <p:spPr>
            <a:xfrm flipH="1">
              <a:off x="14138325" y="1146819"/>
              <a:ext cx="281787" cy="281787"/>
            </a:xfrm>
            <a:prstGeom prst="pie">
              <a:avLst>
                <a:gd name="adj1" fmla="val 3715886"/>
                <a:gd name="adj2" fmla="val 1795751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grpSp>
      <p:sp>
        <p:nvSpPr>
          <p:cNvPr id="36" name="Oval 35">
            <a:extLst>
              <a:ext uri="{FF2B5EF4-FFF2-40B4-BE49-F238E27FC236}">
                <a16:creationId xmlns:a16="http://schemas.microsoft.com/office/drawing/2014/main" id="{168DF3B9-DCC1-264C-BEF5-7CC0C1C60DA5}"/>
              </a:ext>
            </a:extLst>
          </p:cNvPr>
          <p:cNvSpPr/>
          <p:nvPr/>
        </p:nvSpPr>
        <p:spPr>
          <a:xfrm>
            <a:off x="3011951" y="2050499"/>
            <a:ext cx="228919" cy="228919"/>
          </a:xfrm>
          <a:prstGeom prst="ellipse">
            <a:avLst/>
          </a:prstGeom>
          <a:solidFill>
            <a:schemeClr val="accent5"/>
          </a:solidFill>
          <a:ln>
            <a:noFill/>
          </a:ln>
          <a:effectLst/>
          <a:scene3d>
            <a:camera prst="orthographicFront"/>
            <a:lightRig rig="balanced" dir="t">
              <a:rot lat="0" lon="0" rev="108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b="1" err="1">
                <a:solidFill>
                  <a:schemeClr val="bg1"/>
                </a:solidFill>
                <a:latin typeface="+mj-lt"/>
              </a:rPr>
              <a:t>Ub</a:t>
            </a:r>
            <a:endParaRPr lang="de-DE" sz="1000" b="1">
              <a:solidFill>
                <a:schemeClr val="bg1"/>
              </a:solidFill>
              <a:latin typeface="+mj-lt"/>
            </a:endParaRPr>
          </a:p>
        </p:txBody>
      </p:sp>
      <p:sp>
        <p:nvSpPr>
          <p:cNvPr id="38" name="Oval 37">
            <a:extLst>
              <a:ext uri="{FF2B5EF4-FFF2-40B4-BE49-F238E27FC236}">
                <a16:creationId xmlns:a16="http://schemas.microsoft.com/office/drawing/2014/main" id="{CEAA4A22-689C-CEB1-67DF-4EC6B006A801}"/>
              </a:ext>
            </a:extLst>
          </p:cNvPr>
          <p:cNvSpPr/>
          <p:nvPr/>
        </p:nvSpPr>
        <p:spPr>
          <a:xfrm>
            <a:off x="5130069" y="3347938"/>
            <a:ext cx="804364" cy="804364"/>
          </a:xfrm>
          <a:prstGeom prst="ellipse">
            <a:avLst/>
          </a:prstGeom>
          <a:solidFill>
            <a:schemeClr val="accent2"/>
          </a:solidFill>
          <a:ln>
            <a:noFill/>
          </a:ln>
          <a:effectLst/>
          <a:scene3d>
            <a:camera prst="orthographicFront"/>
            <a:lightRig rig="balanced" dir="t">
              <a:rot lat="0" lon="0" rev="108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b="1">
                <a:solidFill>
                  <a:schemeClr val="bg1"/>
                </a:solidFill>
                <a:latin typeface="+mj-lt"/>
              </a:rPr>
              <a:t>E3</a:t>
            </a:r>
            <a:r>
              <a:rPr lang="de-DE" sz="1400" b="1">
                <a:solidFill>
                  <a:schemeClr val="bg1"/>
                </a:solidFill>
                <a:latin typeface="+mj-lt"/>
              </a:rPr>
              <a:t> </a:t>
            </a:r>
          </a:p>
        </p:txBody>
      </p:sp>
      <p:sp>
        <p:nvSpPr>
          <p:cNvPr id="39" name="Oval 11">
            <a:extLst>
              <a:ext uri="{FF2B5EF4-FFF2-40B4-BE49-F238E27FC236}">
                <a16:creationId xmlns:a16="http://schemas.microsoft.com/office/drawing/2014/main" id="{12E427C7-3D2C-89F5-2347-899785524B17}"/>
              </a:ext>
            </a:extLst>
          </p:cNvPr>
          <p:cNvSpPr/>
          <p:nvPr/>
        </p:nvSpPr>
        <p:spPr>
          <a:xfrm>
            <a:off x="4986521" y="3228241"/>
            <a:ext cx="449262" cy="451849"/>
          </a:xfrm>
          <a:custGeom>
            <a:avLst/>
            <a:gdLst>
              <a:gd name="connsiteX0" fmla="*/ 0 w 343198"/>
              <a:gd name="connsiteY0" fmla="*/ 171599 h 343198"/>
              <a:gd name="connsiteX1" fmla="*/ 171599 w 343198"/>
              <a:gd name="connsiteY1" fmla="*/ 0 h 343198"/>
              <a:gd name="connsiteX2" fmla="*/ 343198 w 343198"/>
              <a:gd name="connsiteY2" fmla="*/ 171599 h 343198"/>
              <a:gd name="connsiteX3" fmla="*/ 171599 w 343198"/>
              <a:gd name="connsiteY3" fmla="*/ 343198 h 343198"/>
              <a:gd name="connsiteX4" fmla="*/ 0 w 343198"/>
              <a:gd name="connsiteY4" fmla="*/ 171599 h 343198"/>
              <a:gd name="connsiteX0" fmla="*/ 0 w 362248"/>
              <a:gd name="connsiteY0" fmla="*/ 171601 h 343202"/>
              <a:gd name="connsiteX1" fmla="*/ 171599 w 362248"/>
              <a:gd name="connsiteY1" fmla="*/ 2 h 343202"/>
              <a:gd name="connsiteX2" fmla="*/ 362248 w 362248"/>
              <a:gd name="connsiteY2" fmla="*/ 174776 h 343202"/>
              <a:gd name="connsiteX3" fmla="*/ 171599 w 362248"/>
              <a:gd name="connsiteY3" fmla="*/ 343200 h 343202"/>
              <a:gd name="connsiteX4" fmla="*/ 0 w 362248"/>
              <a:gd name="connsiteY4" fmla="*/ 171601 h 343202"/>
              <a:gd name="connsiteX0" fmla="*/ 7 w 362255"/>
              <a:gd name="connsiteY0" fmla="*/ 171601 h 359077"/>
              <a:gd name="connsiteX1" fmla="*/ 171606 w 362255"/>
              <a:gd name="connsiteY1" fmla="*/ 2 h 359077"/>
              <a:gd name="connsiteX2" fmla="*/ 362255 w 362255"/>
              <a:gd name="connsiteY2" fmla="*/ 174776 h 359077"/>
              <a:gd name="connsiteX3" fmla="*/ 165256 w 362255"/>
              <a:gd name="connsiteY3" fmla="*/ 359075 h 359077"/>
              <a:gd name="connsiteX4" fmla="*/ 7 w 362255"/>
              <a:gd name="connsiteY4" fmla="*/ 171601 h 359077"/>
              <a:gd name="connsiteX0" fmla="*/ 7 w 363452"/>
              <a:gd name="connsiteY0" fmla="*/ 171601 h 359077"/>
              <a:gd name="connsiteX1" fmla="*/ 171606 w 363452"/>
              <a:gd name="connsiteY1" fmla="*/ 2 h 359077"/>
              <a:gd name="connsiteX2" fmla="*/ 362255 w 363452"/>
              <a:gd name="connsiteY2" fmla="*/ 174776 h 359077"/>
              <a:gd name="connsiteX3" fmla="*/ 165256 w 363452"/>
              <a:gd name="connsiteY3" fmla="*/ 359075 h 359077"/>
              <a:gd name="connsiteX4" fmla="*/ 7 w 363452"/>
              <a:gd name="connsiteY4" fmla="*/ 171601 h 359077"/>
              <a:gd name="connsiteX0" fmla="*/ 13 w 363458"/>
              <a:gd name="connsiteY0" fmla="*/ 171601 h 359821"/>
              <a:gd name="connsiteX1" fmla="*/ 171612 w 363458"/>
              <a:gd name="connsiteY1" fmla="*/ 2 h 359821"/>
              <a:gd name="connsiteX2" fmla="*/ 362261 w 363458"/>
              <a:gd name="connsiteY2" fmla="*/ 174776 h 359821"/>
              <a:gd name="connsiteX3" fmla="*/ 165262 w 363458"/>
              <a:gd name="connsiteY3" fmla="*/ 359075 h 359821"/>
              <a:gd name="connsiteX4" fmla="*/ 13 w 363458"/>
              <a:gd name="connsiteY4" fmla="*/ 171601 h 359821"/>
              <a:gd name="connsiteX0" fmla="*/ 13 w 363458"/>
              <a:gd name="connsiteY0" fmla="*/ 171601 h 359821"/>
              <a:gd name="connsiteX1" fmla="*/ 171612 w 363458"/>
              <a:gd name="connsiteY1" fmla="*/ 2 h 359821"/>
              <a:gd name="connsiteX2" fmla="*/ 362261 w 363458"/>
              <a:gd name="connsiteY2" fmla="*/ 174776 h 359821"/>
              <a:gd name="connsiteX3" fmla="*/ 165262 w 363458"/>
              <a:gd name="connsiteY3" fmla="*/ 359075 h 359821"/>
              <a:gd name="connsiteX4" fmla="*/ 13 w 363458"/>
              <a:gd name="connsiteY4" fmla="*/ 171601 h 359821"/>
              <a:gd name="connsiteX0" fmla="*/ 13 w 363458"/>
              <a:gd name="connsiteY0" fmla="*/ 171602 h 360192"/>
              <a:gd name="connsiteX1" fmla="*/ 171612 w 363458"/>
              <a:gd name="connsiteY1" fmla="*/ 3 h 360192"/>
              <a:gd name="connsiteX2" fmla="*/ 362261 w 363458"/>
              <a:gd name="connsiteY2" fmla="*/ 174777 h 360192"/>
              <a:gd name="connsiteX3" fmla="*/ 165262 w 363458"/>
              <a:gd name="connsiteY3" fmla="*/ 359076 h 360192"/>
              <a:gd name="connsiteX4" fmla="*/ 13 w 363458"/>
              <a:gd name="connsiteY4" fmla="*/ 171602 h 360192"/>
              <a:gd name="connsiteX0" fmla="*/ 13 w 362261"/>
              <a:gd name="connsiteY0" fmla="*/ 171602 h 360192"/>
              <a:gd name="connsiteX1" fmla="*/ 171612 w 362261"/>
              <a:gd name="connsiteY1" fmla="*/ 3 h 360192"/>
              <a:gd name="connsiteX2" fmla="*/ 362261 w 362261"/>
              <a:gd name="connsiteY2" fmla="*/ 174777 h 360192"/>
              <a:gd name="connsiteX3" fmla="*/ 165262 w 362261"/>
              <a:gd name="connsiteY3" fmla="*/ 359076 h 360192"/>
              <a:gd name="connsiteX4" fmla="*/ 13 w 362261"/>
              <a:gd name="connsiteY4" fmla="*/ 171602 h 360192"/>
              <a:gd name="connsiteX0" fmla="*/ 13 w 362261"/>
              <a:gd name="connsiteY0" fmla="*/ 171602 h 360192"/>
              <a:gd name="connsiteX1" fmla="*/ 171612 w 362261"/>
              <a:gd name="connsiteY1" fmla="*/ 3 h 360192"/>
              <a:gd name="connsiteX2" fmla="*/ 362261 w 362261"/>
              <a:gd name="connsiteY2" fmla="*/ 174777 h 360192"/>
              <a:gd name="connsiteX3" fmla="*/ 165262 w 362261"/>
              <a:gd name="connsiteY3" fmla="*/ 359076 h 360192"/>
              <a:gd name="connsiteX4" fmla="*/ 13 w 362261"/>
              <a:gd name="connsiteY4" fmla="*/ 171602 h 360192"/>
              <a:gd name="connsiteX0" fmla="*/ 13 w 366342"/>
              <a:gd name="connsiteY0" fmla="*/ 171602 h 360192"/>
              <a:gd name="connsiteX1" fmla="*/ 171612 w 366342"/>
              <a:gd name="connsiteY1" fmla="*/ 3 h 360192"/>
              <a:gd name="connsiteX2" fmla="*/ 362261 w 366342"/>
              <a:gd name="connsiteY2" fmla="*/ 174777 h 360192"/>
              <a:gd name="connsiteX3" fmla="*/ 165262 w 366342"/>
              <a:gd name="connsiteY3" fmla="*/ 359076 h 360192"/>
              <a:gd name="connsiteX4" fmla="*/ 13 w 366342"/>
              <a:gd name="connsiteY4" fmla="*/ 171602 h 360192"/>
              <a:gd name="connsiteX0" fmla="*/ 8 w 347667"/>
              <a:gd name="connsiteY0" fmla="*/ 171678 h 359270"/>
              <a:gd name="connsiteX1" fmla="*/ 171607 w 347667"/>
              <a:gd name="connsiteY1" fmla="*/ 79 h 359270"/>
              <a:gd name="connsiteX2" fmla="*/ 343206 w 347667"/>
              <a:gd name="connsiteY2" fmla="*/ 187553 h 359270"/>
              <a:gd name="connsiteX3" fmla="*/ 165257 w 347667"/>
              <a:gd name="connsiteY3" fmla="*/ 359152 h 359270"/>
              <a:gd name="connsiteX4" fmla="*/ 8 w 347667"/>
              <a:gd name="connsiteY4" fmla="*/ 171678 h 359270"/>
              <a:gd name="connsiteX0" fmla="*/ 8 w 360106"/>
              <a:gd name="connsiteY0" fmla="*/ 171841 h 359775"/>
              <a:gd name="connsiteX1" fmla="*/ 171607 w 360106"/>
              <a:gd name="connsiteY1" fmla="*/ 242 h 359775"/>
              <a:gd name="connsiteX2" fmla="*/ 355906 w 360106"/>
              <a:gd name="connsiteY2" fmla="*/ 200416 h 359775"/>
              <a:gd name="connsiteX3" fmla="*/ 165257 w 360106"/>
              <a:gd name="connsiteY3" fmla="*/ 359315 h 359775"/>
              <a:gd name="connsiteX4" fmla="*/ 8 w 360106"/>
              <a:gd name="connsiteY4" fmla="*/ 171841 h 359775"/>
              <a:gd name="connsiteX0" fmla="*/ 8 w 360106"/>
              <a:gd name="connsiteY0" fmla="*/ 171841 h 360041"/>
              <a:gd name="connsiteX1" fmla="*/ 171607 w 360106"/>
              <a:gd name="connsiteY1" fmla="*/ 242 h 360041"/>
              <a:gd name="connsiteX2" fmla="*/ 355906 w 360106"/>
              <a:gd name="connsiteY2" fmla="*/ 200416 h 360041"/>
              <a:gd name="connsiteX3" fmla="*/ 165257 w 360106"/>
              <a:gd name="connsiteY3" fmla="*/ 359315 h 360041"/>
              <a:gd name="connsiteX4" fmla="*/ 8 w 360106"/>
              <a:gd name="connsiteY4" fmla="*/ 171841 h 360041"/>
              <a:gd name="connsiteX0" fmla="*/ 8 w 365922"/>
              <a:gd name="connsiteY0" fmla="*/ 171841 h 359741"/>
              <a:gd name="connsiteX1" fmla="*/ 171607 w 365922"/>
              <a:gd name="connsiteY1" fmla="*/ 242 h 359741"/>
              <a:gd name="connsiteX2" fmla="*/ 355906 w 365922"/>
              <a:gd name="connsiteY2" fmla="*/ 200416 h 359741"/>
              <a:gd name="connsiteX3" fmla="*/ 165257 w 365922"/>
              <a:gd name="connsiteY3" fmla="*/ 359315 h 359741"/>
              <a:gd name="connsiteX4" fmla="*/ 8 w 365922"/>
              <a:gd name="connsiteY4" fmla="*/ 171841 h 359741"/>
              <a:gd name="connsiteX0" fmla="*/ 8 w 365005"/>
              <a:gd name="connsiteY0" fmla="*/ 171841 h 359970"/>
              <a:gd name="connsiteX1" fmla="*/ 171607 w 365005"/>
              <a:gd name="connsiteY1" fmla="*/ 242 h 359970"/>
              <a:gd name="connsiteX2" fmla="*/ 355906 w 365005"/>
              <a:gd name="connsiteY2" fmla="*/ 200416 h 359970"/>
              <a:gd name="connsiteX3" fmla="*/ 165257 w 365005"/>
              <a:gd name="connsiteY3" fmla="*/ 359315 h 359970"/>
              <a:gd name="connsiteX4" fmla="*/ 8 w 365005"/>
              <a:gd name="connsiteY4" fmla="*/ 171841 h 359970"/>
              <a:gd name="connsiteX0" fmla="*/ 8 w 358886"/>
              <a:gd name="connsiteY0" fmla="*/ 171893 h 360223"/>
              <a:gd name="connsiteX1" fmla="*/ 171607 w 358886"/>
              <a:gd name="connsiteY1" fmla="*/ 294 h 360223"/>
              <a:gd name="connsiteX2" fmla="*/ 349556 w 358886"/>
              <a:gd name="connsiteY2" fmla="*/ 203643 h 360223"/>
              <a:gd name="connsiteX3" fmla="*/ 165257 w 358886"/>
              <a:gd name="connsiteY3" fmla="*/ 359367 h 360223"/>
              <a:gd name="connsiteX4" fmla="*/ 8 w 358886"/>
              <a:gd name="connsiteY4" fmla="*/ 171893 h 360223"/>
              <a:gd name="connsiteX0" fmla="*/ 8 w 357977"/>
              <a:gd name="connsiteY0" fmla="*/ 171893 h 359919"/>
              <a:gd name="connsiteX1" fmla="*/ 171607 w 357977"/>
              <a:gd name="connsiteY1" fmla="*/ 294 h 359919"/>
              <a:gd name="connsiteX2" fmla="*/ 349556 w 357977"/>
              <a:gd name="connsiteY2" fmla="*/ 203643 h 359919"/>
              <a:gd name="connsiteX3" fmla="*/ 165257 w 357977"/>
              <a:gd name="connsiteY3" fmla="*/ 359367 h 359919"/>
              <a:gd name="connsiteX4" fmla="*/ 8 w 357977"/>
              <a:gd name="connsiteY4" fmla="*/ 171893 h 359919"/>
              <a:gd name="connsiteX0" fmla="*/ 8 w 359095"/>
              <a:gd name="connsiteY0" fmla="*/ 171893 h 359919"/>
              <a:gd name="connsiteX1" fmla="*/ 171607 w 359095"/>
              <a:gd name="connsiteY1" fmla="*/ 294 h 359919"/>
              <a:gd name="connsiteX2" fmla="*/ 349556 w 359095"/>
              <a:gd name="connsiteY2" fmla="*/ 203643 h 359919"/>
              <a:gd name="connsiteX3" fmla="*/ 165257 w 359095"/>
              <a:gd name="connsiteY3" fmla="*/ 359367 h 359919"/>
              <a:gd name="connsiteX4" fmla="*/ 8 w 359095"/>
              <a:gd name="connsiteY4" fmla="*/ 171893 h 359919"/>
              <a:gd name="connsiteX0" fmla="*/ 117 w 349826"/>
              <a:gd name="connsiteY0" fmla="*/ 168602 h 356274"/>
              <a:gd name="connsiteX1" fmla="*/ 190766 w 349826"/>
              <a:gd name="connsiteY1" fmla="*/ 178 h 356274"/>
              <a:gd name="connsiteX2" fmla="*/ 349665 w 349826"/>
              <a:gd name="connsiteY2" fmla="*/ 200352 h 356274"/>
              <a:gd name="connsiteX3" fmla="*/ 165366 w 349826"/>
              <a:gd name="connsiteY3" fmla="*/ 356076 h 356274"/>
              <a:gd name="connsiteX4" fmla="*/ 117 w 349826"/>
              <a:gd name="connsiteY4" fmla="*/ 168602 h 356274"/>
              <a:gd name="connsiteX0" fmla="*/ 117 w 351364"/>
              <a:gd name="connsiteY0" fmla="*/ 168691 h 356363"/>
              <a:gd name="connsiteX1" fmla="*/ 190766 w 351364"/>
              <a:gd name="connsiteY1" fmla="*/ 267 h 356363"/>
              <a:gd name="connsiteX2" fmla="*/ 349665 w 351364"/>
              <a:gd name="connsiteY2" fmla="*/ 200441 h 356363"/>
              <a:gd name="connsiteX3" fmla="*/ 165366 w 351364"/>
              <a:gd name="connsiteY3" fmla="*/ 356165 h 356363"/>
              <a:gd name="connsiteX4" fmla="*/ 117 w 351364"/>
              <a:gd name="connsiteY4" fmla="*/ 168691 h 356363"/>
              <a:gd name="connsiteX0" fmla="*/ 96 w 203471"/>
              <a:gd name="connsiteY0" fmla="*/ 172903 h 363720"/>
              <a:gd name="connsiteX1" fmla="*/ 190745 w 203471"/>
              <a:gd name="connsiteY1" fmla="*/ 4479 h 363720"/>
              <a:gd name="connsiteX2" fmla="*/ 165345 w 203471"/>
              <a:gd name="connsiteY2" fmla="*/ 360377 h 363720"/>
              <a:gd name="connsiteX3" fmla="*/ 96 w 203471"/>
              <a:gd name="connsiteY3" fmla="*/ 172903 h 363720"/>
              <a:gd name="connsiteX0" fmla="*/ 96 w 282485"/>
              <a:gd name="connsiteY0" fmla="*/ 182077 h 372894"/>
              <a:gd name="connsiteX1" fmla="*/ 190745 w 282485"/>
              <a:gd name="connsiteY1" fmla="*/ 13653 h 372894"/>
              <a:gd name="connsiteX2" fmla="*/ 165345 w 282485"/>
              <a:gd name="connsiteY2" fmla="*/ 369551 h 372894"/>
              <a:gd name="connsiteX3" fmla="*/ 96 w 282485"/>
              <a:gd name="connsiteY3" fmla="*/ 182077 h 372894"/>
              <a:gd name="connsiteX0" fmla="*/ 1892 w 359725"/>
              <a:gd name="connsiteY0" fmla="*/ 149230 h 338858"/>
              <a:gd name="connsiteX1" fmla="*/ 284616 w 359725"/>
              <a:gd name="connsiteY1" fmla="*/ 15731 h 338858"/>
              <a:gd name="connsiteX2" fmla="*/ 167141 w 359725"/>
              <a:gd name="connsiteY2" fmla="*/ 336704 h 338858"/>
              <a:gd name="connsiteX3" fmla="*/ 1892 w 359725"/>
              <a:gd name="connsiteY3" fmla="*/ 149230 h 338858"/>
              <a:gd name="connsiteX0" fmla="*/ 3344 w 373394"/>
              <a:gd name="connsiteY0" fmla="*/ 149230 h 338307"/>
              <a:gd name="connsiteX1" fmla="*/ 286068 w 373394"/>
              <a:gd name="connsiteY1" fmla="*/ 15731 h 338307"/>
              <a:gd name="connsiteX2" fmla="*/ 168593 w 373394"/>
              <a:gd name="connsiteY2" fmla="*/ 336704 h 338307"/>
              <a:gd name="connsiteX3" fmla="*/ 3344 w 373394"/>
              <a:gd name="connsiteY3" fmla="*/ 149230 h 338307"/>
              <a:gd name="connsiteX0" fmla="*/ 1522 w 348583"/>
              <a:gd name="connsiteY0" fmla="*/ 149230 h 338858"/>
              <a:gd name="connsiteX1" fmla="*/ 271546 w 348583"/>
              <a:gd name="connsiteY1" fmla="*/ 15731 h 338858"/>
              <a:gd name="connsiteX2" fmla="*/ 166771 w 348583"/>
              <a:gd name="connsiteY2" fmla="*/ 336704 h 338858"/>
              <a:gd name="connsiteX3" fmla="*/ 1522 w 348583"/>
              <a:gd name="connsiteY3" fmla="*/ 149230 h 338858"/>
              <a:gd name="connsiteX0" fmla="*/ 1522 w 276810"/>
              <a:gd name="connsiteY0" fmla="*/ 150636 h 328134"/>
              <a:gd name="connsiteX1" fmla="*/ 271546 w 276810"/>
              <a:gd name="connsiteY1" fmla="*/ 4437 h 328134"/>
              <a:gd name="connsiteX2" fmla="*/ 166771 w 276810"/>
              <a:gd name="connsiteY2" fmla="*/ 325410 h 328134"/>
              <a:gd name="connsiteX3" fmla="*/ 1522 w 276810"/>
              <a:gd name="connsiteY3" fmla="*/ 150636 h 328134"/>
              <a:gd name="connsiteX0" fmla="*/ 1522 w 276810"/>
              <a:gd name="connsiteY0" fmla="*/ 166354 h 352668"/>
              <a:gd name="connsiteX1" fmla="*/ 271546 w 276810"/>
              <a:gd name="connsiteY1" fmla="*/ 20155 h 352668"/>
              <a:gd name="connsiteX2" fmla="*/ 166771 w 276810"/>
              <a:gd name="connsiteY2" fmla="*/ 341128 h 352668"/>
              <a:gd name="connsiteX3" fmla="*/ 1522 w 276810"/>
              <a:gd name="connsiteY3" fmla="*/ 166354 h 352668"/>
              <a:gd name="connsiteX0" fmla="*/ 1522 w 309352"/>
              <a:gd name="connsiteY0" fmla="*/ 229813 h 416127"/>
              <a:gd name="connsiteX1" fmla="*/ 271546 w 309352"/>
              <a:gd name="connsiteY1" fmla="*/ 83614 h 416127"/>
              <a:gd name="connsiteX2" fmla="*/ 166771 w 309352"/>
              <a:gd name="connsiteY2" fmla="*/ 404587 h 416127"/>
              <a:gd name="connsiteX3" fmla="*/ 1522 w 309352"/>
              <a:gd name="connsiteY3" fmla="*/ 229813 h 416127"/>
              <a:gd name="connsiteX0" fmla="*/ 3341 w 359509"/>
              <a:gd name="connsiteY0" fmla="*/ 175966 h 352451"/>
              <a:gd name="connsiteX1" fmla="*/ 327340 w 359509"/>
              <a:gd name="connsiteY1" fmla="*/ 61517 h 352451"/>
              <a:gd name="connsiteX2" fmla="*/ 168590 w 359509"/>
              <a:gd name="connsiteY2" fmla="*/ 350740 h 352451"/>
              <a:gd name="connsiteX3" fmla="*/ 3341 w 359509"/>
              <a:gd name="connsiteY3" fmla="*/ 175966 h 352451"/>
              <a:gd name="connsiteX0" fmla="*/ 3341 w 410158"/>
              <a:gd name="connsiteY0" fmla="*/ 174613 h 351098"/>
              <a:gd name="connsiteX1" fmla="*/ 327340 w 410158"/>
              <a:gd name="connsiteY1" fmla="*/ 60164 h 351098"/>
              <a:gd name="connsiteX2" fmla="*/ 168590 w 410158"/>
              <a:gd name="connsiteY2" fmla="*/ 349387 h 351098"/>
              <a:gd name="connsiteX3" fmla="*/ 3341 w 410158"/>
              <a:gd name="connsiteY3" fmla="*/ 174613 h 351098"/>
              <a:gd name="connsiteX0" fmla="*/ 3341 w 375856"/>
              <a:gd name="connsiteY0" fmla="*/ 150652 h 327137"/>
              <a:gd name="connsiteX1" fmla="*/ 327340 w 375856"/>
              <a:gd name="connsiteY1" fmla="*/ 36203 h 327137"/>
              <a:gd name="connsiteX2" fmla="*/ 168590 w 375856"/>
              <a:gd name="connsiteY2" fmla="*/ 325426 h 327137"/>
              <a:gd name="connsiteX3" fmla="*/ 3341 w 375856"/>
              <a:gd name="connsiteY3" fmla="*/ 150652 h 327137"/>
              <a:gd name="connsiteX0" fmla="*/ 2408 w 352456"/>
              <a:gd name="connsiteY0" fmla="*/ 159107 h 335874"/>
              <a:gd name="connsiteX1" fmla="*/ 301007 w 352456"/>
              <a:gd name="connsiteY1" fmla="*/ 35133 h 335874"/>
              <a:gd name="connsiteX2" fmla="*/ 167657 w 352456"/>
              <a:gd name="connsiteY2" fmla="*/ 333881 h 335874"/>
              <a:gd name="connsiteX3" fmla="*/ 2408 w 352456"/>
              <a:gd name="connsiteY3" fmla="*/ 159107 h 335874"/>
              <a:gd name="connsiteX0" fmla="*/ 3318 w 359754"/>
              <a:gd name="connsiteY0" fmla="*/ 159107 h 333967"/>
              <a:gd name="connsiteX1" fmla="*/ 301917 w 359754"/>
              <a:gd name="connsiteY1" fmla="*/ 35133 h 333967"/>
              <a:gd name="connsiteX2" fmla="*/ 168567 w 359754"/>
              <a:gd name="connsiteY2" fmla="*/ 333881 h 333967"/>
              <a:gd name="connsiteX3" fmla="*/ 3318 w 359754"/>
              <a:gd name="connsiteY3" fmla="*/ 159107 h 333967"/>
              <a:gd name="connsiteX0" fmla="*/ 768 w 357204"/>
              <a:gd name="connsiteY0" fmla="*/ 167545 h 342405"/>
              <a:gd name="connsiteX1" fmla="*/ 299367 w 357204"/>
              <a:gd name="connsiteY1" fmla="*/ 43571 h 342405"/>
              <a:gd name="connsiteX2" fmla="*/ 166017 w 357204"/>
              <a:gd name="connsiteY2" fmla="*/ 342319 h 342405"/>
              <a:gd name="connsiteX3" fmla="*/ 768 w 357204"/>
              <a:gd name="connsiteY3" fmla="*/ 167545 h 342405"/>
              <a:gd name="connsiteX0" fmla="*/ 2857 w 364096"/>
              <a:gd name="connsiteY0" fmla="*/ 159108 h 335875"/>
              <a:gd name="connsiteX1" fmla="*/ 314156 w 364096"/>
              <a:gd name="connsiteY1" fmla="*/ 35134 h 335875"/>
              <a:gd name="connsiteX2" fmla="*/ 168106 w 364096"/>
              <a:gd name="connsiteY2" fmla="*/ 333882 h 335875"/>
              <a:gd name="connsiteX3" fmla="*/ 2857 w 364096"/>
              <a:gd name="connsiteY3" fmla="*/ 159108 h 335875"/>
              <a:gd name="connsiteX0" fmla="*/ 2857 w 368016"/>
              <a:gd name="connsiteY0" fmla="*/ 164286 h 341053"/>
              <a:gd name="connsiteX1" fmla="*/ 314156 w 368016"/>
              <a:gd name="connsiteY1" fmla="*/ 40312 h 341053"/>
              <a:gd name="connsiteX2" fmla="*/ 168106 w 368016"/>
              <a:gd name="connsiteY2" fmla="*/ 339060 h 341053"/>
              <a:gd name="connsiteX3" fmla="*/ 2857 w 368016"/>
              <a:gd name="connsiteY3" fmla="*/ 164286 h 341053"/>
              <a:gd name="connsiteX0" fmla="*/ 3632 w 373562"/>
              <a:gd name="connsiteY0" fmla="*/ 164286 h 339075"/>
              <a:gd name="connsiteX1" fmla="*/ 314931 w 373562"/>
              <a:gd name="connsiteY1" fmla="*/ 40312 h 339075"/>
              <a:gd name="connsiteX2" fmla="*/ 168881 w 373562"/>
              <a:gd name="connsiteY2" fmla="*/ 339060 h 339075"/>
              <a:gd name="connsiteX3" fmla="*/ 3632 w 373562"/>
              <a:gd name="connsiteY3" fmla="*/ 164286 h 339075"/>
              <a:gd name="connsiteX0" fmla="*/ 2880 w 372810"/>
              <a:gd name="connsiteY0" fmla="*/ 173067 h 347869"/>
              <a:gd name="connsiteX1" fmla="*/ 314179 w 372810"/>
              <a:gd name="connsiteY1" fmla="*/ 49093 h 347869"/>
              <a:gd name="connsiteX2" fmla="*/ 168129 w 372810"/>
              <a:gd name="connsiteY2" fmla="*/ 347841 h 347869"/>
              <a:gd name="connsiteX3" fmla="*/ 2880 w 372810"/>
              <a:gd name="connsiteY3" fmla="*/ 173067 h 347869"/>
              <a:gd name="connsiteX0" fmla="*/ 41 w 369971"/>
              <a:gd name="connsiteY0" fmla="*/ 173610 h 348414"/>
              <a:gd name="connsiteX1" fmla="*/ 311340 w 369971"/>
              <a:gd name="connsiteY1" fmla="*/ 49636 h 348414"/>
              <a:gd name="connsiteX2" fmla="*/ 165290 w 369971"/>
              <a:gd name="connsiteY2" fmla="*/ 348384 h 348414"/>
              <a:gd name="connsiteX3" fmla="*/ 41 w 369971"/>
              <a:gd name="connsiteY3" fmla="*/ 173610 h 348414"/>
            </a:gdLst>
            <a:ahLst/>
            <a:cxnLst>
              <a:cxn ang="0">
                <a:pos x="connsiteX0" y="connsiteY0"/>
              </a:cxn>
              <a:cxn ang="0">
                <a:pos x="connsiteX1" y="connsiteY1"/>
              </a:cxn>
              <a:cxn ang="0">
                <a:pos x="connsiteX2" y="connsiteY2"/>
              </a:cxn>
              <a:cxn ang="0">
                <a:pos x="connsiteX3" y="connsiteY3"/>
              </a:cxn>
            </a:cxnLst>
            <a:rect l="l" t="t" r="r" b="b"/>
            <a:pathLst>
              <a:path w="369971" h="348414">
                <a:moveTo>
                  <a:pt x="41" y="173610"/>
                </a:moveTo>
                <a:cubicBezTo>
                  <a:pt x="2158" y="60319"/>
                  <a:pt x="147274" y="-74743"/>
                  <a:pt x="311340" y="49636"/>
                </a:cubicBezTo>
                <a:cubicBezTo>
                  <a:pt x="475406" y="174015"/>
                  <a:pt x="252098" y="346772"/>
                  <a:pt x="165290" y="348384"/>
                </a:cubicBezTo>
                <a:cubicBezTo>
                  <a:pt x="78482" y="349996"/>
                  <a:pt x="-2076" y="286901"/>
                  <a:pt x="41" y="173610"/>
                </a:cubicBezTo>
                <a:close/>
              </a:path>
            </a:pathLst>
          </a:custGeom>
          <a:solidFill>
            <a:schemeClr val="accent4"/>
          </a:solidFill>
          <a:ln>
            <a:noFill/>
          </a:ln>
          <a:effectLst/>
          <a:scene3d>
            <a:camera prst="orthographicFront"/>
            <a:lightRig rig="balanced" dir="t">
              <a:rot lat="0" lon="0" rev="108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400" b="1">
                <a:solidFill>
                  <a:schemeClr val="bg1"/>
                </a:solidFill>
                <a:latin typeface="+mj-lt"/>
              </a:rPr>
              <a:t>E2 </a:t>
            </a:r>
          </a:p>
        </p:txBody>
      </p:sp>
      <p:sp>
        <p:nvSpPr>
          <p:cNvPr id="40" name="Grafik 18">
            <a:extLst>
              <a:ext uri="{FF2B5EF4-FFF2-40B4-BE49-F238E27FC236}">
                <a16:creationId xmlns:a16="http://schemas.microsoft.com/office/drawing/2014/main" id="{5ED22CB6-FDC3-5234-7F5C-537AF578298D}"/>
              </a:ext>
            </a:extLst>
          </p:cNvPr>
          <p:cNvSpPr/>
          <p:nvPr/>
        </p:nvSpPr>
        <p:spPr>
          <a:xfrm>
            <a:off x="6576196" y="3270752"/>
            <a:ext cx="878980" cy="858045"/>
          </a:xfrm>
          <a:custGeom>
            <a:avLst/>
            <a:gdLst>
              <a:gd name="connsiteX0" fmla="*/ 284550 w 677768"/>
              <a:gd name="connsiteY0" fmla="*/ 17847 h 661627"/>
              <a:gd name="connsiteX1" fmla="*/ 38026 w 677768"/>
              <a:gd name="connsiteY1" fmla="*/ 199262 h 661627"/>
              <a:gd name="connsiteX2" fmla="*/ 4541 w 677768"/>
              <a:gd name="connsiteY2" fmla="*/ 303659 h 661627"/>
              <a:gd name="connsiteX3" fmla="*/ 98678 w 677768"/>
              <a:gd name="connsiteY3" fmla="*/ 597019 h 661627"/>
              <a:gd name="connsiteX4" fmla="*/ 186497 w 677768"/>
              <a:gd name="connsiteY4" fmla="*/ 661628 h 661627"/>
              <a:gd name="connsiteX5" fmla="*/ 491272 w 677768"/>
              <a:gd name="connsiteY5" fmla="*/ 661628 h 661627"/>
              <a:gd name="connsiteX6" fmla="*/ 579090 w 677768"/>
              <a:gd name="connsiteY6" fmla="*/ 597019 h 661627"/>
              <a:gd name="connsiteX7" fmla="*/ 673227 w 677768"/>
              <a:gd name="connsiteY7" fmla="*/ 303659 h 661627"/>
              <a:gd name="connsiteX8" fmla="*/ 639742 w 677768"/>
              <a:gd name="connsiteY8" fmla="*/ 199262 h 661627"/>
              <a:gd name="connsiteX9" fmla="*/ 393092 w 677768"/>
              <a:gd name="connsiteY9" fmla="*/ 17847 h 661627"/>
              <a:gd name="connsiteX10" fmla="*/ 284677 w 677768"/>
              <a:gd name="connsiteY10" fmla="*/ 17847 h 66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768" h="661627">
                <a:moveTo>
                  <a:pt x="284550" y="17847"/>
                </a:moveTo>
                <a:lnTo>
                  <a:pt x="38026" y="199262"/>
                </a:lnTo>
                <a:cubicBezTo>
                  <a:pt x="5679" y="223059"/>
                  <a:pt x="-7842" y="265278"/>
                  <a:pt x="4541" y="303659"/>
                </a:cubicBezTo>
                <a:lnTo>
                  <a:pt x="98678" y="597019"/>
                </a:lnTo>
                <a:cubicBezTo>
                  <a:pt x="111061" y="635529"/>
                  <a:pt x="146441" y="661628"/>
                  <a:pt x="186497" y="661628"/>
                </a:cubicBezTo>
                <a:lnTo>
                  <a:pt x="491272" y="661628"/>
                </a:lnTo>
                <a:cubicBezTo>
                  <a:pt x="531201" y="661628"/>
                  <a:pt x="566707" y="635529"/>
                  <a:pt x="579090" y="597019"/>
                </a:cubicBezTo>
                <a:lnTo>
                  <a:pt x="673227" y="303659"/>
                </a:lnTo>
                <a:cubicBezTo>
                  <a:pt x="685610" y="265150"/>
                  <a:pt x="672090" y="222931"/>
                  <a:pt x="639742" y="199262"/>
                </a:cubicBezTo>
                <a:lnTo>
                  <a:pt x="393092" y="17847"/>
                </a:lnTo>
                <a:cubicBezTo>
                  <a:pt x="360744" y="-5949"/>
                  <a:pt x="316898" y="-5949"/>
                  <a:pt x="284677" y="17847"/>
                </a:cubicBezTo>
                <a:close/>
              </a:path>
            </a:pathLst>
          </a:custGeom>
          <a:solidFill>
            <a:schemeClr val="accent1"/>
          </a:solidFill>
          <a:ln>
            <a:noFill/>
          </a:ln>
          <a:effectLst/>
          <a:scene3d>
            <a:camera prst="orthographicFront"/>
            <a:lightRig rig="balanced" dir="t">
              <a:rot lat="0" lon="0" rev="10800000"/>
            </a:lightRig>
          </a:scene3d>
          <a:sp3d prstMaterial="fla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b="1">
                <a:solidFill>
                  <a:schemeClr val="bg1"/>
                </a:solidFill>
                <a:latin typeface="+mj-lt"/>
              </a:rPr>
              <a:t>BTK</a:t>
            </a:r>
          </a:p>
        </p:txBody>
      </p:sp>
      <p:grpSp>
        <p:nvGrpSpPr>
          <p:cNvPr id="41" name="Gruppieren 40">
            <a:extLst>
              <a:ext uri="{FF2B5EF4-FFF2-40B4-BE49-F238E27FC236}">
                <a16:creationId xmlns:a16="http://schemas.microsoft.com/office/drawing/2014/main" id="{FBA5078E-D1F3-7C4C-567C-84EF9CF3008F}"/>
              </a:ext>
            </a:extLst>
          </p:cNvPr>
          <p:cNvGrpSpPr/>
          <p:nvPr/>
        </p:nvGrpSpPr>
        <p:grpSpPr>
          <a:xfrm>
            <a:off x="5751646" y="3558986"/>
            <a:ext cx="1050634" cy="365441"/>
            <a:chOff x="14138325" y="1146819"/>
            <a:chExt cx="810125" cy="281787"/>
          </a:xfrm>
          <a:effectLst/>
        </p:grpSpPr>
        <p:sp>
          <p:nvSpPr>
            <p:cNvPr id="142" name="Freihandform 141">
              <a:extLst>
                <a:ext uri="{FF2B5EF4-FFF2-40B4-BE49-F238E27FC236}">
                  <a16:creationId xmlns:a16="http://schemas.microsoft.com/office/drawing/2014/main" id="{690204FE-787F-9AF1-C620-251ED32B2F5D}"/>
                </a:ext>
              </a:extLst>
            </p:cNvPr>
            <p:cNvSpPr>
              <a:spLocks noChangeAspect="1"/>
            </p:cNvSpPr>
            <p:nvPr/>
          </p:nvSpPr>
          <p:spPr>
            <a:xfrm>
              <a:off x="14397039" y="1240201"/>
              <a:ext cx="282790" cy="108000"/>
            </a:xfrm>
            <a:custGeom>
              <a:avLst/>
              <a:gdLst>
                <a:gd name="connsiteX0" fmla="*/ 190500 w 431800"/>
                <a:gd name="connsiteY0" fmla="*/ 914400 h 977900"/>
                <a:gd name="connsiteX1" fmla="*/ 263525 w 431800"/>
                <a:gd name="connsiteY1" fmla="*/ 914400 h 977900"/>
                <a:gd name="connsiteX2" fmla="*/ 263525 w 431800"/>
                <a:gd name="connsiteY2" fmla="*/ 866775 h 977900"/>
                <a:gd name="connsiteX3" fmla="*/ 295275 w 431800"/>
                <a:gd name="connsiteY3" fmla="*/ 977900 h 977900"/>
                <a:gd name="connsiteX4" fmla="*/ 336550 w 431800"/>
                <a:gd name="connsiteY4" fmla="*/ 869950 h 977900"/>
                <a:gd name="connsiteX5" fmla="*/ 352425 w 431800"/>
                <a:gd name="connsiteY5" fmla="*/ 968375 h 977900"/>
                <a:gd name="connsiteX6" fmla="*/ 374650 w 431800"/>
                <a:gd name="connsiteY6" fmla="*/ 927100 h 977900"/>
                <a:gd name="connsiteX7" fmla="*/ 431800 w 431800"/>
                <a:gd name="connsiteY7" fmla="*/ 927100 h 977900"/>
                <a:gd name="connsiteX8" fmla="*/ 0 w 431800"/>
                <a:gd name="connsiteY8" fmla="*/ 0 h 977900"/>
                <a:gd name="connsiteX0" fmla="*/ 0 w 241300"/>
                <a:gd name="connsiteY0" fmla="*/ 47625 h 111125"/>
                <a:gd name="connsiteX1" fmla="*/ 73025 w 241300"/>
                <a:gd name="connsiteY1" fmla="*/ 47625 h 111125"/>
                <a:gd name="connsiteX2" fmla="*/ 73025 w 241300"/>
                <a:gd name="connsiteY2" fmla="*/ 0 h 111125"/>
                <a:gd name="connsiteX3" fmla="*/ 104775 w 241300"/>
                <a:gd name="connsiteY3" fmla="*/ 111125 h 111125"/>
                <a:gd name="connsiteX4" fmla="*/ 146050 w 241300"/>
                <a:gd name="connsiteY4" fmla="*/ 3175 h 111125"/>
                <a:gd name="connsiteX5" fmla="*/ 161925 w 241300"/>
                <a:gd name="connsiteY5" fmla="*/ 101600 h 111125"/>
                <a:gd name="connsiteX6" fmla="*/ 184150 w 241300"/>
                <a:gd name="connsiteY6" fmla="*/ 60325 h 111125"/>
                <a:gd name="connsiteX7" fmla="*/ 241300 w 241300"/>
                <a:gd name="connsiteY7" fmla="*/ 60325 h 111125"/>
                <a:gd name="connsiteX0" fmla="*/ 0 w 241300"/>
                <a:gd name="connsiteY0" fmla="*/ 47625 h 111125"/>
                <a:gd name="connsiteX1" fmla="*/ 73025 w 241300"/>
                <a:gd name="connsiteY1" fmla="*/ 47625 h 111125"/>
                <a:gd name="connsiteX2" fmla="*/ 88900 w 241300"/>
                <a:gd name="connsiteY2" fmla="*/ 0 h 111125"/>
                <a:gd name="connsiteX3" fmla="*/ 104775 w 241300"/>
                <a:gd name="connsiteY3" fmla="*/ 111125 h 111125"/>
                <a:gd name="connsiteX4" fmla="*/ 146050 w 241300"/>
                <a:gd name="connsiteY4" fmla="*/ 3175 h 111125"/>
                <a:gd name="connsiteX5" fmla="*/ 161925 w 241300"/>
                <a:gd name="connsiteY5" fmla="*/ 101600 h 111125"/>
                <a:gd name="connsiteX6" fmla="*/ 184150 w 241300"/>
                <a:gd name="connsiteY6" fmla="*/ 60325 h 111125"/>
                <a:gd name="connsiteX7" fmla="*/ 241300 w 241300"/>
                <a:gd name="connsiteY7" fmla="*/ 60325 h 111125"/>
                <a:gd name="connsiteX0" fmla="*/ 0 w 241300"/>
                <a:gd name="connsiteY0" fmla="*/ 47625 h 111125"/>
                <a:gd name="connsiteX1" fmla="*/ 73025 w 241300"/>
                <a:gd name="connsiteY1" fmla="*/ 47625 h 111125"/>
                <a:gd name="connsiteX2" fmla="*/ 88900 w 241300"/>
                <a:gd name="connsiteY2" fmla="*/ 0 h 111125"/>
                <a:gd name="connsiteX3" fmla="*/ 104775 w 241300"/>
                <a:gd name="connsiteY3" fmla="*/ 111125 h 111125"/>
                <a:gd name="connsiteX4" fmla="*/ 146050 w 241300"/>
                <a:gd name="connsiteY4" fmla="*/ 3175 h 111125"/>
                <a:gd name="connsiteX5" fmla="*/ 161925 w 241300"/>
                <a:gd name="connsiteY5" fmla="*/ 101600 h 111125"/>
                <a:gd name="connsiteX6" fmla="*/ 183728 w 241300"/>
                <a:gd name="connsiteY6" fmla="*/ 46032 h 111125"/>
                <a:gd name="connsiteX7" fmla="*/ 241300 w 241300"/>
                <a:gd name="connsiteY7" fmla="*/ 60325 h 111125"/>
                <a:gd name="connsiteX0" fmla="*/ 0 w 242566"/>
                <a:gd name="connsiteY0" fmla="*/ 47625 h 111125"/>
                <a:gd name="connsiteX1" fmla="*/ 73025 w 242566"/>
                <a:gd name="connsiteY1" fmla="*/ 47625 h 111125"/>
                <a:gd name="connsiteX2" fmla="*/ 88900 w 242566"/>
                <a:gd name="connsiteY2" fmla="*/ 0 h 111125"/>
                <a:gd name="connsiteX3" fmla="*/ 104775 w 242566"/>
                <a:gd name="connsiteY3" fmla="*/ 111125 h 111125"/>
                <a:gd name="connsiteX4" fmla="*/ 146050 w 242566"/>
                <a:gd name="connsiteY4" fmla="*/ 3175 h 111125"/>
                <a:gd name="connsiteX5" fmla="*/ 161925 w 242566"/>
                <a:gd name="connsiteY5" fmla="*/ 101600 h 111125"/>
                <a:gd name="connsiteX6" fmla="*/ 183728 w 242566"/>
                <a:gd name="connsiteY6" fmla="*/ 46032 h 111125"/>
                <a:gd name="connsiteX7" fmla="*/ 242566 w 242566"/>
                <a:gd name="connsiteY7" fmla="*/ 47053 h 111125"/>
                <a:gd name="connsiteX0" fmla="*/ 0 w 240879"/>
                <a:gd name="connsiteY0" fmla="*/ 47625 h 111125"/>
                <a:gd name="connsiteX1" fmla="*/ 73025 w 240879"/>
                <a:gd name="connsiteY1" fmla="*/ 47625 h 111125"/>
                <a:gd name="connsiteX2" fmla="*/ 88900 w 240879"/>
                <a:gd name="connsiteY2" fmla="*/ 0 h 111125"/>
                <a:gd name="connsiteX3" fmla="*/ 104775 w 240879"/>
                <a:gd name="connsiteY3" fmla="*/ 111125 h 111125"/>
                <a:gd name="connsiteX4" fmla="*/ 146050 w 240879"/>
                <a:gd name="connsiteY4" fmla="*/ 3175 h 111125"/>
                <a:gd name="connsiteX5" fmla="*/ 161925 w 240879"/>
                <a:gd name="connsiteY5" fmla="*/ 101600 h 111125"/>
                <a:gd name="connsiteX6" fmla="*/ 183728 w 240879"/>
                <a:gd name="connsiteY6" fmla="*/ 46032 h 111125"/>
                <a:gd name="connsiteX7" fmla="*/ 240879 w 240879"/>
                <a:gd name="connsiteY7" fmla="*/ 46032 h 111125"/>
                <a:gd name="connsiteX0" fmla="*/ 0 w 240879"/>
                <a:gd name="connsiteY0" fmla="*/ 47625 h 111125"/>
                <a:gd name="connsiteX1" fmla="*/ 73025 w 240879"/>
                <a:gd name="connsiteY1" fmla="*/ 47625 h 111125"/>
                <a:gd name="connsiteX2" fmla="*/ 88900 w 240879"/>
                <a:gd name="connsiteY2" fmla="*/ 0 h 111125"/>
                <a:gd name="connsiteX3" fmla="*/ 104775 w 240879"/>
                <a:gd name="connsiteY3" fmla="*/ 111125 h 111125"/>
                <a:gd name="connsiteX4" fmla="*/ 146050 w 240879"/>
                <a:gd name="connsiteY4" fmla="*/ 3175 h 111125"/>
                <a:gd name="connsiteX5" fmla="*/ 161925 w 240879"/>
                <a:gd name="connsiteY5" fmla="*/ 101600 h 111125"/>
                <a:gd name="connsiteX6" fmla="*/ 183306 w 240879"/>
                <a:gd name="connsiteY6" fmla="*/ 48584 h 111125"/>
                <a:gd name="connsiteX7" fmla="*/ 240879 w 240879"/>
                <a:gd name="connsiteY7" fmla="*/ 46032 h 111125"/>
                <a:gd name="connsiteX0" fmla="*/ 0 w 240457"/>
                <a:gd name="connsiteY0" fmla="*/ 47625 h 111125"/>
                <a:gd name="connsiteX1" fmla="*/ 73025 w 240457"/>
                <a:gd name="connsiteY1" fmla="*/ 47625 h 111125"/>
                <a:gd name="connsiteX2" fmla="*/ 88900 w 240457"/>
                <a:gd name="connsiteY2" fmla="*/ 0 h 111125"/>
                <a:gd name="connsiteX3" fmla="*/ 104775 w 240457"/>
                <a:gd name="connsiteY3" fmla="*/ 111125 h 111125"/>
                <a:gd name="connsiteX4" fmla="*/ 146050 w 240457"/>
                <a:gd name="connsiteY4" fmla="*/ 3175 h 111125"/>
                <a:gd name="connsiteX5" fmla="*/ 161925 w 240457"/>
                <a:gd name="connsiteY5" fmla="*/ 101600 h 111125"/>
                <a:gd name="connsiteX6" fmla="*/ 183306 w 240457"/>
                <a:gd name="connsiteY6" fmla="*/ 48584 h 111125"/>
                <a:gd name="connsiteX7" fmla="*/ 240457 w 240457"/>
                <a:gd name="connsiteY7" fmla="*/ 48584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457" h="111125">
                  <a:moveTo>
                    <a:pt x="0" y="47625"/>
                  </a:moveTo>
                  <a:lnTo>
                    <a:pt x="73025" y="47625"/>
                  </a:lnTo>
                  <a:lnTo>
                    <a:pt x="88900" y="0"/>
                  </a:lnTo>
                  <a:lnTo>
                    <a:pt x="104775" y="111125"/>
                  </a:lnTo>
                  <a:lnTo>
                    <a:pt x="146050" y="3175"/>
                  </a:lnTo>
                  <a:lnTo>
                    <a:pt x="161925" y="101600"/>
                  </a:lnTo>
                  <a:lnTo>
                    <a:pt x="183306" y="48584"/>
                  </a:lnTo>
                  <a:lnTo>
                    <a:pt x="240457" y="48584"/>
                  </a:lnTo>
                </a:path>
              </a:pathLst>
            </a:custGeom>
            <a:noFill/>
            <a:ln w="28575"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00"/>
            </a:p>
          </p:txBody>
        </p:sp>
        <p:sp>
          <p:nvSpPr>
            <p:cNvPr id="143" name="Kreis 142">
              <a:extLst>
                <a:ext uri="{FF2B5EF4-FFF2-40B4-BE49-F238E27FC236}">
                  <a16:creationId xmlns:a16="http://schemas.microsoft.com/office/drawing/2014/main" id="{02B45303-E980-725F-860A-E17F7974D86E}"/>
                </a:ext>
              </a:extLst>
            </p:cNvPr>
            <p:cNvSpPr/>
            <p:nvPr/>
          </p:nvSpPr>
          <p:spPr>
            <a:xfrm>
              <a:off x="14666663" y="1146819"/>
              <a:ext cx="281787" cy="281787"/>
            </a:xfrm>
            <a:prstGeom prst="pie">
              <a:avLst>
                <a:gd name="adj1" fmla="val 3715886"/>
                <a:gd name="adj2" fmla="val 1795751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44" name="Kreis 143">
              <a:extLst>
                <a:ext uri="{FF2B5EF4-FFF2-40B4-BE49-F238E27FC236}">
                  <a16:creationId xmlns:a16="http://schemas.microsoft.com/office/drawing/2014/main" id="{D0603FC8-0275-F33F-C639-CCE1532A6E64}"/>
                </a:ext>
              </a:extLst>
            </p:cNvPr>
            <p:cNvSpPr/>
            <p:nvPr/>
          </p:nvSpPr>
          <p:spPr>
            <a:xfrm flipH="1">
              <a:off x="14138325" y="1146819"/>
              <a:ext cx="281787" cy="281787"/>
            </a:xfrm>
            <a:prstGeom prst="pie">
              <a:avLst>
                <a:gd name="adj1" fmla="val 3715886"/>
                <a:gd name="adj2" fmla="val 1795751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grpSp>
      <p:sp>
        <p:nvSpPr>
          <p:cNvPr id="42" name="Oval 41">
            <a:extLst>
              <a:ext uri="{FF2B5EF4-FFF2-40B4-BE49-F238E27FC236}">
                <a16:creationId xmlns:a16="http://schemas.microsoft.com/office/drawing/2014/main" id="{0F923294-5132-07CB-A4C6-6E3A03C07B18}"/>
              </a:ext>
            </a:extLst>
          </p:cNvPr>
          <p:cNvSpPr/>
          <p:nvPr/>
        </p:nvSpPr>
        <p:spPr>
          <a:xfrm>
            <a:off x="7295270" y="3378173"/>
            <a:ext cx="228919" cy="228919"/>
          </a:xfrm>
          <a:prstGeom prst="ellipse">
            <a:avLst/>
          </a:prstGeom>
          <a:solidFill>
            <a:schemeClr val="accent5"/>
          </a:solidFill>
          <a:ln>
            <a:noFill/>
          </a:ln>
          <a:effectLst/>
          <a:scene3d>
            <a:camera prst="orthographicFront"/>
            <a:lightRig rig="balanced" dir="t">
              <a:rot lat="0" lon="0" rev="108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b="1" err="1">
                <a:solidFill>
                  <a:schemeClr val="bg1"/>
                </a:solidFill>
                <a:latin typeface="+mj-lt"/>
              </a:rPr>
              <a:t>Ub</a:t>
            </a:r>
            <a:endParaRPr lang="de-DE" sz="1000" b="1">
              <a:solidFill>
                <a:schemeClr val="bg1"/>
              </a:solidFill>
              <a:latin typeface="+mj-lt"/>
            </a:endParaRPr>
          </a:p>
        </p:txBody>
      </p:sp>
      <p:sp>
        <p:nvSpPr>
          <p:cNvPr id="43" name="Oval 42">
            <a:extLst>
              <a:ext uri="{FF2B5EF4-FFF2-40B4-BE49-F238E27FC236}">
                <a16:creationId xmlns:a16="http://schemas.microsoft.com/office/drawing/2014/main" id="{D3264ED7-2FC2-67AC-35B8-626DBEB988A8}"/>
              </a:ext>
            </a:extLst>
          </p:cNvPr>
          <p:cNvSpPr/>
          <p:nvPr/>
        </p:nvSpPr>
        <p:spPr>
          <a:xfrm>
            <a:off x="7412821" y="3543005"/>
            <a:ext cx="228919" cy="228919"/>
          </a:xfrm>
          <a:prstGeom prst="ellipse">
            <a:avLst/>
          </a:prstGeom>
          <a:solidFill>
            <a:schemeClr val="accent5"/>
          </a:solidFill>
          <a:ln>
            <a:noFill/>
          </a:ln>
          <a:effectLst/>
          <a:scene3d>
            <a:camera prst="orthographicFront"/>
            <a:lightRig rig="balanced" dir="t">
              <a:rot lat="0" lon="0" rev="108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b="1" err="1">
                <a:solidFill>
                  <a:schemeClr val="bg1"/>
                </a:solidFill>
                <a:latin typeface="+mj-lt"/>
              </a:rPr>
              <a:t>Ub</a:t>
            </a:r>
            <a:endParaRPr lang="de-DE" sz="1000" b="1">
              <a:solidFill>
                <a:schemeClr val="bg1"/>
              </a:solidFill>
              <a:latin typeface="+mj-lt"/>
            </a:endParaRPr>
          </a:p>
        </p:txBody>
      </p:sp>
      <p:sp>
        <p:nvSpPr>
          <p:cNvPr id="44" name="Oval 43">
            <a:extLst>
              <a:ext uri="{FF2B5EF4-FFF2-40B4-BE49-F238E27FC236}">
                <a16:creationId xmlns:a16="http://schemas.microsoft.com/office/drawing/2014/main" id="{29F79F7D-40B8-ED0B-E799-0DD16D927458}"/>
              </a:ext>
            </a:extLst>
          </p:cNvPr>
          <p:cNvSpPr/>
          <p:nvPr/>
        </p:nvSpPr>
        <p:spPr>
          <a:xfrm>
            <a:off x="7455175" y="3741706"/>
            <a:ext cx="228919" cy="228919"/>
          </a:xfrm>
          <a:prstGeom prst="ellipse">
            <a:avLst/>
          </a:prstGeom>
          <a:solidFill>
            <a:schemeClr val="accent5"/>
          </a:solidFill>
          <a:ln>
            <a:noFill/>
          </a:ln>
          <a:effectLst/>
          <a:scene3d>
            <a:camera prst="orthographicFront"/>
            <a:lightRig rig="balanced" dir="t">
              <a:rot lat="0" lon="0" rev="108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b="1" err="1">
                <a:solidFill>
                  <a:schemeClr val="bg1"/>
                </a:solidFill>
                <a:latin typeface="+mj-lt"/>
              </a:rPr>
              <a:t>Ub</a:t>
            </a:r>
            <a:endParaRPr lang="de-DE" sz="1000" b="1">
              <a:solidFill>
                <a:schemeClr val="bg1"/>
              </a:solidFill>
              <a:latin typeface="+mj-lt"/>
            </a:endParaRPr>
          </a:p>
        </p:txBody>
      </p:sp>
      <p:sp>
        <p:nvSpPr>
          <p:cNvPr id="45" name="Oval 44">
            <a:extLst>
              <a:ext uri="{FF2B5EF4-FFF2-40B4-BE49-F238E27FC236}">
                <a16:creationId xmlns:a16="http://schemas.microsoft.com/office/drawing/2014/main" id="{0B368CC9-3493-B723-5F46-729931F28B2D}"/>
              </a:ext>
            </a:extLst>
          </p:cNvPr>
          <p:cNvSpPr/>
          <p:nvPr/>
        </p:nvSpPr>
        <p:spPr>
          <a:xfrm>
            <a:off x="7497536" y="3940404"/>
            <a:ext cx="228919" cy="228919"/>
          </a:xfrm>
          <a:prstGeom prst="ellipse">
            <a:avLst/>
          </a:prstGeom>
          <a:solidFill>
            <a:schemeClr val="accent5"/>
          </a:solidFill>
          <a:ln>
            <a:noFill/>
          </a:ln>
          <a:effectLst/>
          <a:scene3d>
            <a:camera prst="orthographicFront"/>
            <a:lightRig rig="balanced" dir="t">
              <a:rot lat="0" lon="0" rev="108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b="1" err="1">
                <a:solidFill>
                  <a:schemeClr val="bg1"/>
                </a:solidFill>
                <a:latin typeface="+mj-lt"/>
              </a:rPr>
              <a:t>Ub</a:t>
            </a:r>
            <a:endParaRPr lang="de-DE" sz="1000" b="1">
              <a:solidFill>
                <a:schemeClr val="bg1"/>
              </a:solidFill>
              <a:latin typeface="+mj-lt"/>
            </a:endParaRPr>
          </a:p>
        </p:txBody>
      </p:sp>
      <p:sp>
        <p:nvSpPr>
          <p:cNvPr id="46" name="Oval 45">
            <a:extLst>
              <a:ext uri="{FF2B5EF4-FFF2-40B4-BE49-F238E27FC236}">
                <a16:creationId xmlns:a16="http://schemas.microsoft.com/office/drawing/2014/main" id="{937D0539-F88D-B3C8-3A67-6DBA3BE7C023}"/>
              </a:ext>
            </a:extLst>
          </p:cNvPr>
          <p:cNvSpPr/>
          <p:nvPr/>
        </p:nvSpPr>
        <p:spPr>
          <a:xfrm>
            <a:off x="2206619" y="4221180"/>
            <a:ext cx="804364" cy="804364"/>
          </a:xfrm>
          <a:prstGeom prst="ellipse">
            <a:avLst/>
          </a:prstGeom>
          <a:solidFill>
            <a:schemeClr val="accent2"/>
          </a:solidFill>
          <a:ln>
            <a:noFill/>
          </a:ln>
          <a:effectLst/>
          <a:scene3d>
            <a:camera prst="orthographicFront"/>
            <a:lightRig rig="balanced" dir="t">
              <a:rot lat="0" lon="0" rev="108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b="1">
                <a:solidFill>
                  <a:schemeClr val="bg1"/>
                </a:solidFill>
                <a:latin typeface="+mj-lt"/>
              </a:rPr>
              <a:t>E3 </a:t>
            </a:r>
          </a:p>
        </p:txBody>
      </p:sp>
      <p:sp>
        <p:nvSpPr>
          <p:cNvPr id="47" name="Oval 11">
            <a:extLst>
              <a:ext uri="{FF2B5EF4-FFF2-40B4-BE49-F238E27FC236}">
                <a16:creationId xmlns:a16="http://schemas.microsoft.com/office/drawing/2014/main" id="{AB90A072-8D94-F278-7ABA-DB5BAA52BD6A}"/>
              </a:ext>
            </a:extLst>
          </p:cNvPr>
          <p:cNvSpPr/>
          <p:nvPr/>
        </p:nvSpPr>
        <p:spPr>
          <a:xfrm>
            <a:off x="2063071" y="4101483"/>
            <a:ext cx="449262" cy="451849"/>
          </a:xfrm>
          <a:custGeom>
            <a:avLst/>
            <a:gdLst>
              <a:gd name="connsiteX0" fmla="*/ 0 w 343198"/>
              <a:gd name="connsiteY0" fmla="*/ 171599 h 343198"/>
              <a:gd name="connsiteX1" fmla="*/ 171599 w 343198"/>
              <a:gd name="connsiteY1" fmla="*/ 0 h 343198"/>
              <a:gd name="connsiteX2" fmla="*/ 343198 w 343198"/>
              <a:gd name="connsiteY2" fmla="*/ 171599 h 343198"/>
              <a:gd name="connsiteX3" fmla="*/ 171599 w 343198"/>
              <a:gd name="connsiteY3" fmla="*/ 343198 h 343198"/>
              <a:gd name="connsiteX4" fmla="*/ 0 w 343198"/>
              <a:gd name="connsiteY4" fmla="*/ 171599 h 343198"/>
              <a:gd name="connsiteX0" fmla="*/ 0 w 362248"/>
              <a:gd name="connsiteY0" fmla="*/ 171601 h 343202"/>
              <a:gd name="connsiteX1" fmla="*/ 171599 w 362248"/>
              <a:gd name="connsiteY1" fmla="*/ 2 h 343202"/>
              <a:gd name="connsiteX2" fmla="*/ 362248 w 362248"/>
              <a:gd name="connsiteY2" fmla="*/ 174776 h 343202"/>
              <a:gd name="connsiteX3" fmla="*/ 171599 w 362248"/>
              <a:gd name="connsiteY3" fmla="*/ 343200 h 343202"/>
              <a:gd name="connsiteX4" fmla="*/ 0 w 362248"/>
              <a:gd name="connsiteY4" fmla="*/ 171601 h 343202"/>
              <a:gd name="connsiteX0" fmla="*/ 7 w 362255"/>
              <a:gd name="connsiteY0" fmla="*/ 171601 h 359077"/>
              <a:gd name="connsiteX1" fmla="*/ 171606 w 362255"/>
              <a:gd name="connsiteY1" fmla="*/ 2 h 359077"/>
              <a:gd name="connsiteX2" fmla="*/ 362255 w 362255"/>
              <a:gd name="connsiteY2" fmla="*/ 174776 h 359077"/>
              <a:gd name="connsiteX3" fmla="*/ 165256 w 362255"/>
              <a:gd name="connsiteY3" fmla="*/ 359075 h 359077"/>
              <a:gd name="connsiteX4" fmla="*/ 7 w 362255"/>
              <a:gd name="connsiteY4" fmla="*/ 171601 h 359077"/>
              <a:gd name="connsiteX0" fmla="*/ 7 w 363452"/>
              <a:gd name="connsiteY0" fmla="*/ 171601 h 359077"/>
              <a:gd name="connsiteX1" fmla="*/ 171606 w 363452"/>
              <a:gd name="connsiteY1" fmla="*/ 2 h 359077"/>
              <a:gd name="connsiteX2" fmla="*/ 362255 w 363452"/>
              <a:gd name="connsiteY2" fmla="*/ 174776 h 359077"/>
              <a:gd name="connsiteX3" fmla="*/ 165256 w 363452"/>
              <a:gd name="connsiteY3" fmla="*/ 359075 h 359077"/>
              <a:gd name="connsiteX4" fmla="*/ 7 w 363452"/>
              <a:gd name="connsiteY4" fmla="*/ 171601 h 359077"/>
              <a:gd name="connsiteX0" fmla="*/ 13 w 363458"/>
              <a:gd name="connsiteY0" fmla="*/ 171601 h 359821"/>
              <a:gd name="connsiteX1" fmla="*/ 171612 w 363458"/>
              <a:gd name="connsiteY1" fmla="*/ 2 h 359821"/>
              <a:gd name="connsiteX2" fmla="*/ 362261 w 363458"/>
              <a:gd name="connsiteY2" fmla="*/ 174776 h 359821"/>
              <a:gd name="connsiteX3" fmla="*/ 165262 w 363458"/>
              <a:gd name="connsiteY3" fmla="*/ 359075 h 359821"/>
              <a:gd name="connsiteX4" fmla="*/ 13 w 363458"/>
              <a:gd name="connsiteY4" fmla="*/ 171601 h 359821"/>
              <a:gd name="connsiteX0" fmla="*/ 13 w 363458"/>
              <a:gd name="connsiteY0" fmla="*/ 171601 h 359821"/>
              <a:gd name="connsiteX1" fmla="*/ 171612 w 363458"/>
              <a:gd name="connsiteY1" fmla="*/ 2 h 359821"/>
              <a:gd name="connsiteX2" fmla="*/ 362261 w 363458"/>
              <a:gd name="connsiteY2" fmla="*/ 174776 h 359821"/>
              <a:gd name="connsiteX3" fmla="*/ 165262 w 363458"/>
              <a:gd name="connsiteY3" fmla="*/ 359075 h 359821"/>
              <a:gd name="connsiteX4" fmla="*/ 13 w 363458"/>
              <a:gd name="connsiteY4" fmla="*/ 171601 h 359821"/>
              <a:gd name="connsiteX0" fmla="*/ 13 w 363458"/>
              <a:gd name="connsiteY0" fmla="*/ 171602 h 360192"/>
              <a:gd name="connsiteX1" fmla="*/ 171612 w 363458"/>
              <a:gd name="connsiteY1" fmla="*/ 3 h 360192"/>
              <a:gd name="connsiteX2" fmla="*/ 362261 w 363458"/>
              <a:gd name="connsiteY2" fmla="*/ 174777 h 360192"/>
              <a:gd name="connsiteX3" fmla="*/ 165262 w 363458"/>
              <a:gd name="connsiteY3" fmla="*/ 359076 h 360192"/>
              <a:gd name="connsiteX4" fmla="*/ 13 w 363458"/>
              <a:gd name="connsiteY4" fmla="*/ 171602 h 360192"/>
              <a:gd name="connsiteX0" fmla="*/ 13 w 362261"/>
              <a:gd name="connsiteY0" fmla="*/ 171602 h 360192"/>
              <a:gd name="connsiteX1" fmla="*/ 171612 w 362261"/>
              <a:gd name="connsiteY1" fmla="*/ 3 h 360192"/>
              <a:gd name="connsiteX2" fmla="*/ 362261 w 362261"/>
              <a:gd name="connsiteY2" fmla="*/ 174777 h 360192"/>
              <a:gd name="connsiteX3" fmla="*/ 165262 w 362261"/>
              <a:gd name="connsiteY3" fmla="*/ 359076 h 360192"/>
              <a:gd name="connsiteX4" fmla="*/ 13 w 362261"/>
              <a:gd name="connsiteY4" fmla="*/ 171602 h 360192"/>
              <a:gd name="connsiteX0" fmla="*/ 13 w 362261"/>
              <a:gd name="connsiteY0" fmla="*/ 171602 h 360192"/>
              <a:gd name="connsiteX1" fmla="*/ 171612 w 362261"/>
              <a:gd name="connsiteY1" fmla="*/ 3 h 360192"/>
              <a:gd name="connsiteX2" fmla="*/ 362261 w 362261"/>
              <a:gd name="connsiteY2" fmla="*/ 174777 h 360192"/>
              <a:gd name="connsiteX3" fmla="*/ 165262 w 362261"/>
              <a:gd name="connsiteY3" fmla="*/ 359076 h 360192"/>
              <a:gd name="connsiteX4" fmla="*/ 13 w 362261"/>
              <a:gd name="connsiteY4" fmla="*/ 171602 h 360192"/>
              <a:gd name="connsiteX0" fmla="*/ 13 w 366342"/>
              <a:gd name="connsiteY0" fmla="*/ 171602 h 360192"/>
              <a:gd name="connsiteX1" fmla="*/ 171612 w 366342"/>
              <a:gd name="connsiteY1" fmla="*/ 3 h 360192"/>
              <a:gd name="connsiteX2" fmla="*/ 362261 w 366342"/>
              <a:gd name="connsiteY2" fmla="*/ 174777 h 360192"/>
              <a:gd name="connsiteX3" fmla="*/ 165262 w 366342"/>
              <a:gd name="connsiteY3" fmla="*/ 359076 h 360192"/>
              <a:gd name="connsiteX4" fmla="*/ 13 w 366342"/>
              <a:gd name="connsiteY4" fmla="*/ 171602 h 360192"/>
              <a:gd name="connsiteX0" fmla="*/ 8 w 347667"/>
              <a:gd name="connsiteY0" fmla="*/ 171678 h 359270"/>
              <a:gd name="connsiteX1" fmla="*/ 171607 w 347667"/>
              <a:gd name="connsiteY1" fmla="*/ 79 h 359270"/>
              <a:gd name="connsiteX2" fmla="*/ 343206 w 347667"/>
              <a:gd name="connsiteY2" fmla="*/ 187553 h 359270"/>
              <a:gd name="connsiteX3" fmla="*/ 165257 w 347667"/>
              <a:gd name="connsiteY3" fmla="*/ 359152 h 359270"/>
              <a:gd name="connsiteX4" fmla="*/ 8 w 347667"/>
              <a:gd name="connsiteY4" fmla="*/ 171678 h 359270"/>
              <a:gd name="connsiteX0" fmla="*/ 8 w 360106"/>
              <a:gd name="connsiteY0" fmla="*/ 171841 h 359775"/>
              <a:gd name="connsiteX1" fmla="*/ 171607 w 360106"/>
              <a:gd name="connsiteY1" fmla="*/ 242 h 359775"/>
              <a:gd name="connsiteX2" fmla="*/ 355906 w 360106"/>
              <a:gd name="connsiteY2" fmla="*/ 200416 h 359775"/>
              <a:gd name="connsiteX3" fmla="*/ 165257 w 360106"/>
              <a:gd name="connsiteY3" fmla="*/ 359315 h 359775"/>
              <a:gd name="connsiteX4" fmla="*/ 8 w 360106"/>
              <a:gd name="connsiteY4" fmla="*/ 171841 h 359775"/>
              <a:gd name="connsiteX0" fmla="*/ 8 w 360106"/>
              <a:gd name="connsiteY0" fmla="*/ 171841 h 360041"/>
              <a:gd name="connsiteX1" fmla="*/ 171607 w 360106"/>
              <a:gd name="connsiteY1" fmla="*/ 242 h 360041"/>
              <a:gd name="connsiteX2" fmla="*/ 355906 w 360106"/>
              <a:gd name="connsiteY2" fmla="*/ 200416 h 360041"/>
              <a:gd name="connsiteX3" fmla="*/ 165257 w 360106"/>
              <a:gd name="connsiteY3" fmla="*/ 359315 h 360041"/>
              <a:gd name="connsiteX4" fmla="*/ 8 w 360106"/>
              <a:gd name="connsiteY4" fmla="*/ 171841 h 360041"/>
              <a:gd name="connsiteX0" fmla="*/ 8 w 365922"/>
              <a:gd name="connsiteY0" fmla="*/ 171841 h 359741"/>
              <a:gd name="connsiteX1" fmla="*/ 171607 w 365922"/>
              <a:gd name="connsiteY1" fmla="*/ 242 h 359741"/>
              <a:gd name="connsiteX2" fmla="*/ 355906 w 365922"/>
              <a:gd name="connsiteY2" fmla="*/ 200416 h 359741"/>
              <a:gd name="connsiteX3" fmla="*/ 165257 w 365922"/>
              <a:gd name="connsiteY3" fmla="*/ 359315 h 359741"/>
              <a:gd name="connsiteX4" fmla="*/ 8 w 365922"/>
              <a:gd name="connsiteY4" fmla="*/ 171841 h 359741"/>
              <a:gd name="connsiteX0" fmla="*/ 8 w 365005"/>
              <a:gd name="connsiteY0" fmla="*/ 171841 h 359970"/>
              <a:gd name="connsiteX1" fmla="*/ 171607 w 365005"/>
              <a:gd name="connsiteY1" fmla="*/ 242 h 359970"/>
              <a:gd name="connsiteX2" fmla="*/ 355906 w 365005"/>
              <a:gd name="connsiteY2" fmla="*/ 200416 h 359970"/>
              <a:gd name="connsiteX3" fmla="*/ 165257 w 365005"/>
              <a:gd name="connsiteY3" fmla="*/ 359315 h 359970"/>
              <a:gd name="connsiteX4" fmla="*/ 8 w 365005"/>
              <a:gd name="connsiteY4" fmla="*/ 171841 h 359970"/>
              <a:gd name="connsiteX0" fmla="*/ 8 w 358886"/>
              <a:gd name="connsiteY0" fmla="*/ 171893 h 360223"/>
              <a:gd name="connsiteX1" fmla="*/ 171607 w 358886"/>
              <a:gd name="connsiteY1" fmla="*/ 294 h 360223"/>
              <a:gd name="connsiteX2" fmla="*/ 349556 w 358886"/>
              <a:gd name="connsiteY2" fmla="*/ 203643 h 360223"/>
              <a:gd name="connsiteX3" fmla="*/ 165257 w 358886"/>
              <a:gd name="connsiteY3" fmla="*/ 359367 h 360223"/>
              <a:gd name="connsiteX4" fmla="*/ 8 w 358886"/>
              <a:gd name="connsiteY4" fmla="*/ 171893 h 360223"/>
              <a:gd name="connsiteX0" fmla="*/ 8 w 357977"/>
              <a:gd name="connsiteY0" fmla="*/ 171893 h 359919"/>
              <a:gd name="connsiteX1" fmla="*/ 171607 w 357977"/>
              <a:gd name="connsiteY1" fmla="*/ 294 h 359919"/>
              <a:gd name="connsiteX2" fmla="*/ 349556 w 357977"/>
              <a:gd name="connsiteY2" fmla="*/ 203643 h 359919"/>
              <a:gd name="connsiteX3" fmla="*/ 165257 w 357977"/>
              <a:gd name="connsiteY3" fmla="*/ 359367 h 359919"/>
              <a:gd name="connsiteX4" fmla="*/ 8 w 357977"/>
              <a:gd name="connsiteY4" fmla="*/ 171893 h 359919"/>
              <a:gd name="connsiteX0" fmla="*/ 8 w 359095"/>
              <a:gd name="connsiteY0" fmla="*/ 171893 h 359919"/>
              <a:gd name="connsiteX1" fmla="*/ 171607 w 359095"/>
              <a:gd name="connsiteY1" fmla="*/ 294 h 359919"/>
              <a:gd name="connsiteX2" fmla="*/ 349556 w 359095"/>
              <a:gd name="connsiteY2" fmla="*/ 203643 h 359919"/>
              <a:gd name="connsiteX3" fmla="*/ 165257 w 359095"/>
              <a:gd name="connsiteY3" fmla="*/ 359367 h 359919"/>
              <a:gd name="connsiteX4" fmla="*/ 8 w 359095"/>
              <a:gd name="connsiteY4" fmla="*/ 171893 h 359919"/>
              <a:gd name="connsiteX0" fmla="*/ 117 w 349826"/>
              <a:gd name="connsiteY0" fmla="*/ 168602 h 356274"/>
              <a:gd name="connsiteX1" fmla="*/ 190766 w 349826"/>
              <a:gd name="connsiteY1" fmla="*/ 178 h 356274"/>
              <a:gd name="connsiteX2" fmla="*/ 349665 w 349826"/>
              <a:gd name="connsiteY2" fmla="*/ 200352 h 356274"/>
              <a:gd name="connsiteX3" fmla="*/ 165366 w 349826"/>
              <a:gd name="connsiteY3" fmla="*/ 356076 h 356274"/>
              <a:gd name="connsiteX4" fmla="*/ 117 w 349826"/>
              <a:gd name="connsiteY4" fmla="*/ 168602 h 356274"/>
              <a:gd name="connsiteX0" fmla="*/ 117 w 351364"/>
              <a:gd name="connsiteY0" fmla="*/ 168691 h 356363"/>
              <a:gd name="connsiteX1" fmla="*/ 190766 w 351364"/>
              <a:gd name="connsiteY1" fmla="*/ 267 h 356363"/>
              <a:gd name="connsiteX2" fmla="*/ 349665 w 351364"/>
              <a:gd name="connsiteY2" fmla="*/ 200441 h 356363"/>
              <a:gd name="connsiteX3" fmla="*/ 165366 w 351364"/>
              <a:gd name="connsiteY3" fmla="*/ 356165 h 356363"/>
              <a:gd name="connsiteX4" fmla="*/ 117 w 351364"/>
              <a:gd name="connsiteY4" fmla="*/ 168691 h 356363"/>
              <a:gd name="connsiteX0" fmla="*/ 96 w 203471"/>
              <a:gd name="connsiteY0" fmla="*/ 172903 h 363720"/>
              <a:gd name="connsiteX1" fmla="*/ 190745 w 203471"/>
              <a:gd name="connsiteY1" fmla="*/ 4479 h 363720"/>
              <a:gd name="connsiteX2" fmla="*/ 165345 w 203471"/>
              <a:gd name="connsiteY2" fmla="*/ 360377 h 363720"/>
              <a:gd name="connsiteX3" fmla="*/ 96 w 203471"/>
              <a:gd name="connsiteY3" fmla="*/ 172903 h 363720"/>
              <a:gd name="connsiteX0" fmla="*/ 96 w 282485"/>
              <a:gd name="connsiteY0" fmla="*/ 182077 h 372894"/>
              <a:gd name="connsiteX1" fmla="*/ 190745 w 282485"/>
              <a:gd name="connsiteY1" fmla="*/ 13653 h 372894"/>
              <a:gd name="connsiteX2" fmla="*/ 165345 w 282485"/>
              <a:gd name="connsiteY2" fmla="*/ 369551 h 372894"/>
              <a:gd name="connsiteX3" fmla="*/ 96 w 282485"/>
              <a:gd name="connsiteY3" fmla="*/ 182077 h 372894"/>
              <a:gd name="connsiteX0" fmla="*/ 1892 w 359725"/>
              <a:gd name="connsiteY0" fmla="*/ 149230 h 338858"/>
              <a:gd name="connsiteX1" fmla="*/ 284616 w 359725"/>
              <a:gd name="connsiteY1" fmla="*/ 15731 h 338858"/>
              <a:gd name="connsiteX2" fmla="*/ 167141 w 359725"/>
              <a:gd name="connsiteY2" fmla="*/ 336704 h 338858"/>
              <a:gd name="connsiteX3" fmla="*/ 1892 w 359725"/>
              <a:gd name="connsiteY3" fmla="*/ 149230 h 338858"/>
              <a:gd name="connsiteX0" fmla="*/ 3344 w 373394"/>
              <a:gd name="connsiteY0" fmla="*/ 149230 h 338307"/>
              <a:gd name="connsiteX1" fmla="*/ 286068 w 373394"/>
              <a:gd name="connsiteY1" fmla="*/ 15731 h 338307"/>
              <a:gd name="connsiteX2" fmla="*/ 168593 w 373394"/>
              <a:gd name="connsiteY2" fmla="*/ 336704 h 338307"/>
              <a:gd name="connsiteX3" fmla="*/ 3344 w 373394"/>
              <a:gd name="connsiteY3" fmla="*/ 149230 h 338307"/>
              <a:gd name="connsiteX0" fmla="*/ 1522 w 348583"/>
              <a:gd name="connsiteY0" fmla="*/ 149230 h 338858"/>
              <a:gd name="connsiteX1" fmla="*/ 271546 w 348583"/>
              <a:gd name="connsiteY1" fmla="*/ 15731 h 338858"/>
              <a:gd name="connsiteX2" fmla="*/ 166771 w 348583"/>
              <a:gd name="connsiteY2" fmla="*/ 336704 h 338858"/>
              <a:gd name="connsiteX3" fmla="*/ 1522 w 348583"/>
              <a:gd name="connsiteY3" fmla="*/ 149230 h 338858"/>
              <a:gd name="connsiteX0" fmla="*/ 1522 w 276810"/>
              <a:gd name="connsiteY0" fmla="*/ 150636 h 328134"/>
              <a:gd name="connsiteX1" fmla="*/ 271546 w 276810"/>
              <a:gd name="connsiteY1" fmla="*/ 4437 h 328134"/>
              <a:gd name="connsiteX2" fmla="*/ 166771 w 276810"/>
              <a:gd name="connsiteY2" fmla="*/ 325410 h 328134"/>
              <a:gd name="connsiteX3" fmla="*/ 1522 w 276810"/>
              <a:gd name="connsiteY3" fmla="*/ 150636 h 328134"/>
              <a:gd name="connsiteX0" fmla="*/ 1522 w 276810"/>
              <a:gd name="connsiteY0" fmla="*/ 166354 h 352668"/>
              <a:gd name="connsiteX1" fmla="*/ 271546 w 276810"/>
              <a:gd name="connsiteY1" fmla="*/ 20155 h 352668"/>
              <a:gd name="connsiteX2" fmla="*/ 166771 w 276810"/>
              <a:gd name="connsiteY2" fmla="*/ 341128 h 352668"/>
              <a:gd name="connsiteX3" fmla="*/ 1522 w 276810"/>
              <a:gd name="connsiteY3" fmla="*/ 166354 h 352668"/>
              <a:gd name="connsiteX0" fmla="*/ 1522 w 309352"/>
              <a:gd name="connsiteY0" fmla="*/ 229813 h 416127"/>
              <a:gd name="connsiteX1" fmla="*/ 271546 w 309352"/>
              <a:gd name="connsiteY1" fmla="*/ 83614 h 416127"/>
              <a:gd name="connsiteX2" fmla="*/ 166771 w 309352"/>
              <a:gd name="connsiteY2" fmla="*/ 404587 h 416127"/>
              <a:gd name="connsiteX3" fmla="*/ 1522 w 309352"/>
              <a:gd name="connsiteY3" fmla="*/ 229813 h 416127"/>
              <a:gd name="connsiteX0" fmla="*/ 3341 w 359509"/>
              <a:gd name="connsiteY0" fmla="*/ 175966 h 352451"/>
              <a:gd name="connsiteX1" fmla="*/ 327340 w 359509"/>
              <a:gd name="connsiteY1" fmla="*/ 61517 h 352451"/>
              <a:gd name="connsiteX2" fmla="*/ 168590 w 359509"/>
              <a:gd name="connsiteY2" fmla="*/ 350740 h 352451"/>
              <a:gd name="connsiteX3" fmla="*/ 3341 w 359509"/>
              <a:gd name="connsiteY3" fmla="*/ 175966 h 352451"/>
              <a:gd name="connsiteX0" fmla="*/ 3341 w 410158"/>
              <a:gd name="connsiteY0" fmla="*/ 174613 h 351098"/>
              <a:gd name="connsiteX1" fmla="*/ 327340 w 410158"/>
              <a:gd name="connsiteY1" fmla="*/ 60164 h 351098"/>
              <a:gd name="connsiteX2" fmla="*/ 168590 w 410158"/>
              <a:gd name="connsiteY2" fmla="*/ 349387 h 351098"/>
              <a:gd name="connsiteX3" fmla="*/ 3341 w 410158"/>
              <a:gd name="connsiteY3" fmla="*/ 174613 h 351098"/>
              <a:gd name="connsiteX0" fmla="*/ 3341 w 375856"/>
              <a:gd name="connsiteY0" fmla="*/ 150652 h 327137"/>
              <a:gd name="connsiteX1" fmla="*/ 327340 w 375856"/>
              <a:gd name="connsiteY1" fmla="*/ 36203 h 327137"/>
              <a:gd name="connsiteX2" fmla="*/ 168590 w 375856"/>
              <a:gd name="connsiteY2" fmla="*/ 325426 h 327137"/>
              <a:gd name="connsiteX3" fmla="*/ 3341 w 375856"/>
              <a:gd name="connsiteY3" fmla="*/ 150652 h 327137"/>
              <a:gd name="connsiteX0" fmla="*/ 2408 w 352456"/>
              <a:gd name="connsiteY0" fmla="*/ 159107 h 335874"/>
              <a:gd name="connsiteX1" fmla="*/ 301007 w 352456"/>
              <a:gd name="connsiteY1" fmla="*/ 35133 h 335874"/>
              <a:gd name="connsiteX2" fmla="*/ 167657 w 352456"/>
              <a:gd name="connsiteY2" fmla="*/ 333881 h 335874"/>
              <a:gd name="connsiteX3" fmla="*/ 2408 w 352456"/>
              <a:gd name="connsiteY3" fmla="*/ 159107 h 335874"/>
              <a:gd name="connsiteX0" fmla="*/ 3318 w 359754"/>
              <a:gd name="connsiteY0" fmla="*/ 159107 h 333967"/>
              <a:gd name="connsiteX1" fmla="*/ 301917 w 359754"/>
              <a:gd name="connsiteY1" fmla="*/ 35133 h 333967"/>
              <a:gd name="connsiteX2" fmla="*/ 168567 w 359754"/>
              <a:gd name="connsiteY2" fmla="*/ 333881 h 333967"/>
              <a:gd name="connsiteX3" fmla="*/ 3318 w 359754"/>
              <a:gd name="connsiteY3" fmla="*/ 159107 h 333967"/>
              <a:gd name="connsiteX0" fmla="*/ 768 w 357204"/>
              <a:gd name="connsiteY0" fmla="*/ 167545 h 342405"/>
              <a:gd name="connsiteX1" fmla="*/ 299367 w 357204"/>
              <a:gd name="connsiteY1" fmla="*/ 43571 h 342405"/>
              <a:gd name="connsiteX2" fmla="*/ 166017 w 357204"/>
              <a:gd name="connsiteY2" fmla="*/ 342319 h 342405"/>
              <a:gd name="connsiteX3" fmla="*/ 768 w 357204"/>
              <a:gd name="connsiteY3" fmla="*/ 167545 h 342405"/>
              <a:gd name="connsiteX0" fmla="*/ 2857 w 364096"/>
              <a:gd name="connsiteY0" fmla="*/ 159108 h 335875"/>
              <a:gd name="connsiteX1" fmla="*/ 314156 w 364096"/>
              <a:gd name="connsiteY1" fmla="*/ 35134 h 335875"/>
              <a:gd name="connsiteX2" fmla="*/ 168106 w 364096"/>
              <a:gd name="connsiteY2" fmla="*/ 333882 h 335875"/>
              <a:gd name="connsiteX3" fmla="*/ 2857 w 364096"/>
              <a:gd name="connsiteY3" fmla="*/ 159108 h 335875"/>
              <a:gd name="connsiteX0" fmla="*/ 2857 w 368016"/>
              <a:gd name="connsiteY0" fmla="*/ 164286 h 341053"/>
              <a:gd name="connsiteX1" fmla="*/ 314156 w 368016"/>
              <a:gd name="connsiteY1" fmla="*/ 40312 h 341053"/>
              <a:gd name="connsiteX2" fmla="*/ 168106 w 368016"/>
              <a:gd name="connsiteY2" fmla="*/ 339060 h 341053"/>
              <a:gd name="connsiteX3" fmla="*/ 2857 w 368016"/>
              <a:gd name="connsiteY3" fmla="*/ 164286 h 341053"/>
              <a:gd name="connsiteX0" fmla="*/ 3632 w 373562"/>
              <a:gd name="connsiteY0" fmla="*/ 164286 h 339075"/>
              <a:gd name="connsiteX1" fmla="*/ 314931 w 373562"/>
              <a:gd name="connsiteY1" fmla="*/ 40312 h 339075"/>
              <a:gd name="connsiteX2" fmla="*/ 168881 w 373562"/>
              <a:gd name="connsiteY2" fmla="*/ 339060 h 339075"/>
              <a:gd name="connsiteX3" fmla="*/ 3632 w 373562"/>
              <a:gd name="connsiteY3" fmla="*/ 164286 h 339075"/>
              <a:gd name="connsiteX0" fmla="*/ 2880 w 372810"/>
              <a:gd name="connsiteY0" fmla="*/ 173067 h 347869"/>
              <a:gd name="connsiteX1" fmla="*/ 314179 w 372810"/>
              <a:gd name="connsiteY1" fmla="*/ 49093 h 347869"/>
              <a:gd name="connsiteX2" fmla="*/ 168129 w 372810"/>
              <a:gd name="connsiteY2" fmla="*/ 347841 h 347869"/>
              <a:gd name="connsiteX3" fmla="*/ 2880 w 372810"/>
              <a:gd name="connsiteY3" fmla="*/ 173067 h 347869"/>
              <a:gd name="connsiteX0" fmla="*/ 41 w 369971"/>
              <a:gd name="connsiteY0" fmla="*/ 173610 h 348414"/>
              <a:gd name="connsiteX1" fmla="*/ 311340 w 369971"/>
              <a:gd name="connsiteY1" fmla="*/ 49636 h 348414"/>
              <a:gd name="connsiteX2" fmla="*/ 165290 w 369971"/>
              <a:gd name="connsiteY2" fmla="*/ 348384 h 348414"/>
              <a:gd name="connsiteX3" fmla="*/ 41 w 369971"/>
              <a:gd name="connsiteY3" fmla="*/ 173610 h 348414"/>
            </a:gdLst>
            <a:ahLst/>
            <a:cxnLst>
              <a:cxn ang="0">
                <a:pos x="connsiteX0" y="connsiteY0"/>
              </a:cxn>
              <a:cxn ang="0">
                <a:pos x="connsiteX1" y="connsiteY1"/>
              </a:cxn>
              <a:cxn ang="0">
                <a:pos x="connsiteX2" y="connsiteY2"/>
              </a:cxn>
              <a:cxn ang="0">
                <a:pos x="connsiteX3" y="connsiteY3"/>
              </a:cxn>
            </a:cxnLst>
            <a:rect l="l" t="t" r="r" b="b"/>
            <a:pathLst>
              <a:path w="369971" h="348414">
                <a:moveTo>
                  <a:pt x="41" y="173610"/>
                </a:moveTo>
                <a:cubicBezTo>
                  <a:pt x="2158" y="60319"/>
                  <a:pt x="147274" y="-74743"/>
                  <a:pt x="311340" y="49636"/>
                </a:cubicBezTo>
                <a:cubicBezTo>
                  <a:pt x="475406" y="174015"/>
                  <a:pt x="252098" y="346772"/>
                  <a:pt x="165290" y="348384"/>
                </a:cubicBezTo>
                <a:cubicBezTo>
                  <a:pt x="78482" y="349996"/>
                  <a:pt x="-2076" y="286901"/>
                  <a:pt x="41" y="173610"/>
                </a:cubicBezTo>
                <a:close/>
              </a:path>
            </a:pathLst>
          </a:custGeom>
          <a:solidFill>
            <a:schemeClr val="accent4"/>
          </a:solidFill>
          <a:ln>
            <a:noFill/>
          </a:ln>
          <a:effectLst/>
          <a:scene3d>
            <a:camera prst="orthographicFront"/>
            <a:lightRig rig="balanced" dir="t">
              <a:rot lat="0" lon="0" rev="108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400" b="1">
                <a:solidFill>
                  <a:schemeClr val="bg1"/>
                </a:solidFill>
                <a:latin typeface="+mj-lt"/>
              </a:rPr>
              <a:t>E2 </a:t>
            </a:r>
          </a:p>
        </p:txBody>
      </p:sp>
      <p:grpSp>
        <p:nvGrpSpPr>
          <p:cNvPr id="49" name="Gruppieren 48">
            <a:extLst>
              <a:ext uri="{FF2B5EF4-FFF2-40B4-BE49-F238E27FC236}">
                <a16:creationId xmlns:a16="http://schemas.microsoft.com/office/drawing/2014/main" id="{C3AC3583-8B0B-34F3-6CBF-DB1889F9C40E}"/>
              </a:ext>
            </a:extLst>
          </p:cNvPr>
          <p:cNvGrpSpPr/>
          <p:nvPr/>
        </p:nvGrpSpPr>
        <p:grpSpPr>
          <a:xfrm>
            <a:off x="3221022" y="4513229"/>
            <a:ext cx="1050634" cy="365441"/>
            <a:chOff x="14138325" y="1146819"/>
            <a:chExt cx="810125" cy="281787"/>
          </a:xfrm>
          <a:effectLst/>
        </p:grpSpPr>
        <p:sp>
          <p:nvSpPr>
            <p:cNvPr id="139" name="Freihandform 138">
              <a:extLst>
                <a:ext uri="{FF2B5EF4-FFF2-40B4-BE49-F238E27FC236}">
                  <a16:creationId xmlns:a16="http://schemas.microsoft.com/office/drawing/2014/main" id="{27E53A1F-A98F-CD06-7B60-9E0BEDC58E60}"/>
                </a:ext>
              </a:extLst>
            </p:cNvPr>
            <p:cNvSpPr>
              <a:spLocks noChangeAspect="1"/>
            </p:cNvSpPr>
            <p:nvPr/>
          </p:nvSpPr>
          <p:spPr>
            <a:xfrm>
              <a:off x="14397039" y="1240201"/>
              <a:ext cx="282790" cy="108000"/>
            </a:xfrm>
            <a:custGeom>
              <a:avLst/>
              <a:gdLst>
                <a:gd name="connsiteX0" fmla="*/ 190500 w 431800"/>
                <a:gd name="connsiteY0" fmla="*/ 914400 h 977900"/>
                <a:gd name="connsiteX1" fmla="*/ 263525 w 431800"/>
                <a:gd name="connsiteY1" fmla="*/ 914400 h 977900"/>
                <a:gd name="connsiteX2" fmla="*/ 263525 w 431800"/>
                <a:gd name="connsiteY2" fmla="*/ 866775 h 977900"/>
                <a:gd name="connsiteX3" fmla="*/ 295275 w 431800"/>
                <a:gd name="connsiteY3" fmla="*/ 977900 h 977900"/>
                <a:gd name="connsiteX4" fmla="*/ 336550 w 431800"/>
                <a:gd name="connsiteY4" fmla="*/ 869950 h 977900"/>
                <a:gd name="connsiteX5" fmla="*/ 352425 w 431800"/>
                <a:gd name="connsiteY5" fmla="*/ 968375 h 977900"/>
                <a:gd name="connsiteX6" fmla="*/ 374650 w 431800"/>
                <a:gd name="connsiteY6" fmla="*/ 927100 h 977900"/>
                <a:gd name="connsiteX7" fmla="*/ 431800 w 431800"/>
                <a:gd name="connsiteY7" fmla="*/ 927100 h 977900"/>
                <a:gd name="connsiteX8" fmla="*/ 0 w 431800"/>
                <a:gd name="connsiteY8" fmla="*/ 0 h 977900"/>
                <a:gd name="connsiteX0" fmla="*/ 0 w 241300"/>
                <a:gd name="connsiteY0" fmla="*/ 47625 h 111125"/>
                <a:gd name="connsiteX1" fmla="*/ 73025 w 241300"/>
                <a:gd name="connsiteY1" fmla="*/ 47625 h 111125"/>
                <a:gd name="connsiteX2" fmla="*/ 73025 w 241300"/>
                <a:gd name="connsiteY2" fmla="*/ 0 h 111125"/>
                <a:gd name="connsiteX3" fmla="*/ 104775 w 241300"/>
                <a:gd name="connsiteY3" fmla="*/ 111125 h 111125"/>
                <a:gd name="connsiteX4" fmla="*/ 146050 w 241300"/>
                <a:gd name="connsiteY4" fmla="*/ 3175 h 111125"/>
                <a:gd name="connsiteX5" fmla="*/ 161925 w 241300"/>
                <a:gd name="connsiteY5" fmla="*/ 101600 h 111125"/>
                <a:gd name="connsiteX6" fmla="*/ 184150 w 241300"/>
                <a:gd name="connsiteY6" fmla="*/ 60325 h 111125"/>
                <a:gd name="connsiteX7" fmla="*/ 241300 w 241300"/>
                <a:gd name="connsiteY7" fmla="*/ 60325 h 111125"/>
                <a:gd name="connsiteX0" fmla="*/ 0 w 241300"/>
                <a:gd name="connsiteY0" fmla="*/ 47625 h 111125"/>
                <a:gd name="connsiteX1" fmla="*/ 73025 w 241300"/>
                <a:gd name="connsiteY1" fmla="*/ 47625 h 111125"/>
                <a:gd name="connsiteX2" fmla="*/ 88900 w 241300"/>
                <a:gd name="connsiteY2" fmla="*/ 0 h 111125"/>
                <a:gd name="connsiteX3" fmla="*/ 104775 w 241300"/>
                <a:gd name="connsiteY3" fmla="*/ 111125 h 111125"/>
                <a:gd name="connsiteX4" fmla="*/ 146050 w 241300"/>
                <a:gd name="connsiteY4" fmla="*/ 3175 h 111125"/>
                <a:gd name="connsiteX5" fmla="*/ 161925 w 241300"/>
                <a:gd name="connsiteY5" fmla="*/ 101600 h 111125"/>
                <a:gd name="connsiteX6" fmla="*/ 184150 w 241300"/>
                <a:gd name="connsiteY6" fmla="*/ 60325 h 111125"/>
                <a:gd name="connsiteX7" fmla="*/ 241300 w 241300"/>
                <a:gd name="connsiteY7" fmla="*/ 60325 h 111125"/>
                <a:gd name="connsiteX0" fmla="*/ 0 w 241300"/>
                <a:gd name="connsiteY0" fmla="*/ 47625 h 111125"/>
                <a:gd name="connsiteX1" fmla="*/ 73025 w 241300"/>
                <a:gd name="connsiteY1" fmla="*/ 47625 h 111125"/>
                <a:gd name="connsiteX2" fmla="*/ 88900 w 241300"/>
                <a:gd name="connsiteY2" fmla="*/ 0 h 111125"/>
                <a:gd name="connsiteX3" fmla="*/ 104775 w 241300"/>
                <a:gd name="connsiteY3" fmla="*/ 111125 h 111125"/>
                <a:gd name="connsiteX4" fmla="*/ 146050 w 241300"/>
                <a:gd name="connsiteY4" fmla="*/ 3175 h 111125"/>
                <a:gd name="connsiteX5" fmla="*/ 161925 w 241300"/>
                <a:gd name="connsiteY5" fmla="*/ 101600 h 111125"/>
                <a:gd name="connsiteX6" fmla="*/ 183728 w 241300"/>
                <a:gd name="connsiteY6" fmla="*/ 46032 h 111125"/>
                <a:gd name="connsiteX7" fmla="*/ 241300 w 241300"/>
                <a:gd name="connsiteY7" fmla="*/ 60325 h 111125"/>
                <a:gd name="connsiteX0" fmla="*/ 0 w 242566"/>
                <a:gd name="connsiteY0" fmla="*/ 47625 h 111125"/>
                <a:gd name="connsiteX1" fmla="*/ 73025 w 242566"/>
                <a:gd name="connsiteY1" fmla="*/ 47625 h 111125"/>
                <a:gd name="connsiteX2" fmla="*/ 88900 w 242566"/>
                <a:gd name="connsiteY2" fmla="*/ 0 h 111125"/>
                <a:gd name="connsiteX3" fmla="*/ 104775 w 242566"/>
                <a:gd name="connsiteY3" fmla="*/ 111125 h 111125"/>
                <a:gd name="connsiteX4" fmla="*/ 146050 w 242566"/>
                <a:gd name="connsiteY4" fmla="*/ 3175 h 111125"/>
                <a:gd name="connsiteX5" fmla="*/ 161925 w 242566"/>
                <a:gd name="connsiteY5" fmla="*/ 101600 h 111125"/>
                <a:gd name="connsiteX6" fmla="*/ 183728 w 242566"/>
                <a:gd name="connsiteY6" fmla="*/ 46032 h 111125"/>
                <a:gd name="connsiteX7" fmla="*/ 242566 w 242566"/>
                <a:gd name="connsiteY7" fmla="*/ 47053 h 111125"/>
                <a:gd name="connsiteX0" fmla="*/ 0 w 240879"/>
                <a:gd name="connsiteY0" fmla="*/ 47625 h 111125"/>
                <a:gd name="connsiteX1" fmla="*/ 73025 w 240879"/>
                <a:gd name="connsiteY1" fmla="*/ 47625 h 111125"/>
                <a:gd name="connsiteX2" fmla="*/ 88900 w 240879"/>
                <a:gd name="connsiteY2" fmla="*/ 0 h 111125"/>
                <a:gd name="connsiteX3" fmla="*/ 104775 w 240879"/>
                <a:gd name="connsiteY3" fmla="*/ 111125 h 111125"/>
                <a:gd name="connsiteX4" fmla="*/ 146050 w 240879"/>
                <a:gd name="connsiteY4" fmla="*/ 3175 h 111125"/>
                <a:gd name="connsiteX5" fmla="*/ 161925 w 240879"/>
                <a:gd name="connsiteY5" fmla="*/ 101600 h 111125"/>
                <a:gd name="connsiteX6" fmla="*/ 183728 w 240879"/>
                <a:gd name="connsiteY6" fmla="*/ 46032 h 111125"/>
                <a:gd name="connsiteX7" fmla="*/ 240879 w 240879"/>
                <a:gd name="connsiteY7" fmla="*/ 46032 h 111125"/>
                <a:gd name="connsiteX0" fmla="*/ 0 w 240879"/>
                <a:gd name="connsiteY0" fmla="*/ 47625 h 111125"/>
                <a:gd name="connsiteX1" fmla="*/ 73025 w 240879"/>
                <a:gd name="connsiteY1" fmla="*/ 47625 h 111125"/>
                <a:gd name="connsiteX2" fmla="*/ 88900 w 240879"/>
                <a:gd name="connsiteY2" fmla="*/ 0 h 111125"/>
                <a:gd name="connsiteX3" fmla="*/ 104775 w 240879"/>
                <a:gd name="connsiteY3" fmla="*/ 111125 h 111125"/>
                <a:gd name="connsiteX4" fmla="*/ 146050 w 240879"/>
                <a:gd name="connsiteY4" fmla="*/ 3175 h 111125"/>
                <a:gd name="connsiteX5" fmla="*/ 161925 w 240879"/>
                <a:gd name="connsiteY5" fmla="*/ 101600 h 111125"/>
                <a:gd name="connsiteX6" fmla="*/ 183306 w 240879"/>
                <a:gd name="connsiteY6" fmla="*/ 48584 h 111125"/>
                <a:gd name="connsiteX7" fmla="*/ 240879 w 240879"/>
                <a:gd name="connsiteY7" fmla="*/ 46032 h 111125"/>
                <a:gd name="connsiteX0" fmla="*/ 0 w 240457"/>
                <a:gd name="connsiteY0" fmla="*/ 47625 h 111125"/>
                <a:gd name="connsiteX1" fmla="*/ 73025 w 240457"/>
                <a:gd name="connsiteY1" fmla="*/ 47625 h 111125"/>
                <a:gd name="connsiteX2" fmla="*/ 88900 w 240457"/>
                <a:gd name="connsiteY2" fmla="*/ 0 h 111125"/>
                <a:gd name="connsiteX3" fmla="*/ 104775 w 240457"/>
                <a:gd name="connsiteY3" fmla="*/ 111125 h 111125"/>
                <a:gd name="connsiteX4" fmla="*/ 146050 w 240457"/>
                <a:gd name="connsiteY4" fmla="*/ 3175 h 111125"/>
                <a:gd name="connsiteX5" fmla="*/ 161925 w 240457"/>
                <a:gd name="connsiteY5" fmla="*/ 101600 h 111125"/>
                <a:gd name="connsiteX6" fmla="*/ 183306 w 240457"/>
                <a:gd name="connsiteY6" fmla="*/ 48584 h 111125"/>
                <a:gd name="connsiteX7" fmla="*/ 240457 w 240457"/>
                <a:gd name="connsiteY7" fmla="*/ 48584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457" h="111125">
                  <a:moveTo>
                    <a:pt x="0" y="47625"/>
                  </a:moveTo>
                  <a:lnTo>
                    <a:pt x="73025" y="47625"/>
                  </a:lnTo>
                  <a:lnTo>
                    <a:pt x="88900" y="0"/>
                  </a:lnTo>
                  <a:lnTo>
                    <a:pt x="104775" y="111125"/>
                  </a:lnTo>
                  <a:lnTo>
                    <a:pt x="146050" y="3175"/>
                  </a:lnTo>
                  <a:lnTo>
                    <a:pt x="161925" y="101600"/>
                  </a:lnTo>
                  <a:lnTo>
                    <a:pt x="183306" y="48584"/>
                  </a:lnTo>
                  <a:lnTo>
                    <a:pt x="240457" y="48584"/>
                  </a:lnTo>
                </a:path>
              </a:pathLst>
            </a:custGeom>
            <a:noFill/>
            <a:ln w="28575"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00"/>
            </a:p>
          </p:txBody>
        </p:sp>
        <p:sp>
          <p:nvSpPr>
            <p:cNvPr id="140" name="Kreis 139">
              <a:extLst>
                <a:ext uri="{FF2B5EF4-FFF2-40B4-BE49-F238E27FC236}">
                  <a16:creationId xmlns:a16="http://schemas.microsoft.com/office/drawing/2014/main" id="{4EB0323B-D479-F123-0B92-905B01F330F2}"/>
                </a:ext>
              </a:extLst>
            </p:cNvPr>
            <p:cNvSpPr/>
            <p:nvPr/>
          </p:nvSpPr>
          <p:spPr>
            <a:xfrm>
              <a:off x="14666663" y="1146819"/>
              <a:ext cx="281787" cy="281787"/>
            </a:xfrm>
            <a:prstGeom prst="pie">
              <a:avLst>
                <a:gd name="adj1" fmla="val 3715886"/>
                <a:gd name="adj2" fmla="val 1795751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41" name="Kreis 140">
              <a:extLst>
                <a:ext uri="{FF2B5EF4-FFF2-40B4-BE49-F238E27FC236}">
                  <a16:creationId xmlns:a16="http://schemas.microsoft.com/office/drawing/2014/main" id="{C5EBBF9A-40A9-8179-9DD6-CB6A07145FEC}"/>
                </a:ext>
              </a:extLst>
            </p:cNvPr>
            <p:cNvSpPr/>
            <p:nvPr/>
          </p:nvSpPr>
          <p:spPr>
            <a:xfrm flipH="1">
              <a:off x="14138325" y="1146819"/>
              <a:ext cx="281787" cy="281787"/>
            </a:xfrm>
            <a:prstGeom prst="pie">
              <a:avLst>
                <a:gd name="adj1" fmla="val 3715886"/>
                <a:gd name="adj2" fmla="val 1795751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grpSp>
      <p:grpSp>
        <p:nvGrpSpPr>
          <p:cNvPr id="159" name="Gruppieren 158">
            <a:extLst>
              <a:ext uri="{FF2B5EF4-FFF2-40B4-BE49-F238E27FC236}">
                <a16:creationId xmlns:a16="http://schemas.microsoft.com/office/drawing/2014/main" id="{6DDDD903-8387-7BC3-012A-80688036D5CE}"/>
              </a:ext>
            </a:extLst>
          </p:cNvPr>
          <p:cNvGrpSpPr/>
          <p:nvPr/>
        </p:nvGrpSpPr>
        <p:grpSpPr>
          <a:xfrm>
            <a:off x="4318476" y="4263253"/>
            <a:ext cx="1150256" cy="898571"/>
            <a:chOff x="-1083808" y="4491958"/>
            <a:chExt cx="1150256" cy="898571"/>
          </a:xfrm>
        </p:grpSpPr>
        <p:sp>
          <p:nvSpPr>
            <p:cNvPr id="48" name="Grafik 18">
              <a:extLst>
                <a:ext uri="{FF2B5EF4-FFF2-40B4-BE49-F238E27FC236}">
                  <a16:creationId xmlns:a16="http://schemas.microsoft.com/office/drawing/2014/main" id="{4C11979F-2264-3A6A-FC3F-885C3F868FDB}"/>
                </a:ext>
              </a:extLst>
            </p:cNvPr>
            <p:cNvSpPr/>
            <p:nvPr/>
          </p:nvSpPr>
          <p:spPr>
            <a:xfrm>
              <a:off x="-1083808" y="4491958"/>
              <a:ext cx="878980" cy="858045"/>
            </a:xfrm>
            <a:custGeom>
              <a:avLst/>
              <a:gdLst>
                <a:gd name="connsiteX0" fmla="*/ 284550 w 677768"/>
                <a:gd name="connsiteY0" fmla="*/ 17847 h 661627"/>
                <a:gd name="connsiteX1" fmla="*/ 38026 w 677768"/>
                <a:gd name="connsiteY1" fmla="*/ 199262 h 661627"/>
                <a:gd name="connsiteX2" fmla="*/ 4541 w 677768"/>
                <a:gd name="connsiteY2" fmla="*/ 303659 h 661627"/>
                <a:gd name="connsiteX3" fmla="*/ 98678 w 677768"/>
                <a:gd name="connsiteY3" fmla="*/ 597019 h 661627"/>
                <a:gd name="connsiteX4" fmla="*/ 186497 w 677768"/>
                <a:gd name="connsiteY4" fmla="*/ 661628 h 661627"/>
                <a:gd name="connsiteX5" fmla="*/ 491272 w 677768"/>
                <a:gd name="connsiteY5" fmla="*/ 661628 h 661627"/>
                <a:gd name="connsiteX6" fmla="*/ 579090 w 677768"/>
                <a:gd name="connsiteY6" fmla="*/ 597019 h 661627"/>
                <a:gd name="connsiteX7" fmla="*/ 673227 w 677768"/>
                <a:gd name="connsiteY7" fmla="*/ 303659 h 661627"/>
                <a:gd name="connsiteX8" fmla="*/ 639742 w 677768"/>
                <a:gd name="connsiteY8" fmla="*/ 199262 h 661627"/>
                <a:gd name="connsiteX9" fmla="*/ 393092 w 677768"/>
                <a:gd name="connsiteY9" fmla="*/ 17847 h 661627"/>
                <a:gd name="connsiteX10" fmla="*/ 284677 w 677768"/>
                <a:gd name="connsiteY10" fmla="*/ 17847 h 66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768" h="661627">
                  <a:moveTo>
                    <a:pt x="284550" y="17847"/>
                  </a:moveTo>
                  <a:lnTo>
                    <a:pt x="38026" y="199262"/>
                  </a:lnTo>
                  <a:cubicBezTo>
                    <a:pt x="5679" y="223059"/>
                    <a:pt x="-7842" y="265278"/>
                    <a:pt x="4541" y="303659"/>
                  </a:cubicBezTo>
                  <a:lnTo>
                    <a:pt x="98678" y="597019"/>
                  </a:lnTo>
                  <a:cubicBezTo>
                    <a:pt x="111061" y="635529"/>
                    <a:pt x="146441" y="661628"/>
                    <a:pt x="186497" y="661628"/>
                  </a:cubicBezTo>
                  <a:lnTo>
                    <a:pt x="491272" y="661628"/>
                  </a:lnTo>
                  <a:cubicBezTo>
                    <a:pt x="531201" y="661628"/>
                    <a:pt x="566707" y="635529"/>
                    <a:pt x="579090" y="597019"/>
                  </a:cubicBezTo>
                  <a:lnTo>
                    <a:pt x="673227" y="303659"/>
                  </a:lnTo>
                  <a:cubicBezTo>
                    <a:pt x="685610" y="265150"/>
                    <a:pt x="672090" y="222931"/>
                    <a:pt x="639742" y="199262"/>
                  </a:cubicBezTo>
                  <a:lnTo>
                    <a:pt x="393092" y="17847"/>
                  </a:lnTo>
                  <a:cubicBezTo>
                    <a:pt x="360744" y="-5949"/>
                    <a:pt x="316898" y="-5949"/>
                    <a:pt x="284677" y="17847"/>
                  </a:cubicBezTo>
                  <a:close/>
                </a:path>
              </a:pathLst>
            </a:custGeom>
            <a:solidFill>
              <a:schemeClr val="accent1"/>
            </a:solidFill>
            <a:ln>
              <a:noFill/>
            </a:ln>
            <a:effectLst/>
            <a:scene3d>
              <a:camera prst="orthographicFront"/>
              <a:lightRig rig="balanced" dir="t">
                <a:rot lat="0" lon="0" rev="10800000"/>
              </a:lightRig>
            </a:scene3d>
            <a:sp3d prstMaterial="fla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b="1">
                  <a:solidFill>
                    <a:schemeClr val="bg1"/>
                  </a:solidFill>
                  <a:latin typeface="+mj-lt"/>
                </a:rPr>
                <a:t>BTK</a:t>
              </a:r>
            </a:p>
          </p:txBody>
        </p:sp>
        <p:sp>
          <p:nvSpPr>
            <p:cNvPr id="50" name="Oval 49">
              <a:extLst>
                <a:ext uri="{FF2B5EF4-FFF2-40B4-BE49-F238E27FC236}">
                  <a16:creationId xmlns:a16="http://schemas.microsoft.com/office/drawing/2014/main" id="{06506809-CEE0-3672-7AF1-5E1B286B6AC4}"/>
                </a:ext>
              </a:extLst>
            </p:cNvPr>
            <p:cNvSpPr/>
            <p:nvPr/>
          </p:nvSpPr>
          <p:spPr>
            <a:xfrm>
              <a:off x="-364737" y="4599379"/>
              <a:ext cx="228919" cy="228919"/>
            </a:xfrm>
            <a:prstGeom prst="ellipse">
              <a:avLst/>
            </a:prstGeom>
            <a:solidFill>
              <a:schemeClr val="accent5"/>
            </a:solidFill>
            <a:ln>
              <a:noFill/>
            </a:ln>
            <a:effectLst/>
            <a:scene3d>
              <a:camera prst="orthographicFront"/>
              <a:lightRig rig="balanced" dir="t">
                <a:rot lat="0" lon="0" rev="108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b="1" err="1">
                  <a:solidFill>
                    <a:schemeClr val="bg1"/>
                  </a:solidFill>
                  <a:latin typeface="+mj-lt"/>
                </a:rPr>
                <a:t>Ub</a:t>
              </a:r>
              <a:endParaRPr lang="de-DE" sz="1000" b="1">
                <a:solidFill>
                  <a:schemeClr val="bg1"/>
                </a:solidFill>
                <a:latin typeface="+mj-lt"/>
              </a:endParaRPr>
            </a:p>
          </p:txBody>
        </p:sp>
        <p:sp>
          <p:nvSpPr>
            <p:cNvPr id="51" name="Oval 50">
              <a:extLst>
                <a:ext uri="{FF2B5EF4-FFF2-40B4-BE49-F238E27FC236}">
                  <a16:creationId xmlns:a16="http://schemas.microsoft.com/office/drawing/2014/main" id="{531CB6FB-8037-2113-B8AE-3D8C53D5DE39}"/>
                </a:ext>
              </a:extLst>
            </p:cNvPr>
            <p:cNvSpPr/>
            <p:nvPr/>
          </p:nvSpPr>
          <p:spPr>
            <a:xfrm>
              <a:off x="-247188" y="4764211"/>
              <a:ext cx="228919" cy="228919"/>
            </a:xfrm>
            <a:prstGeom prst="ellipse">
              <a:avLst/>
            </a:prstGeom>
            <a:solidFill>
              <a:schemeClr val="accent5"/>
            </a:solidFill>
            <a:ln>
              <a:noFill/>
            </a:ln>
            <a:effectLst/>
            <a:scene3d>
              <a:camera prst="orthographicFront"/>
              <a:lightRig rig="balanced" dir="t">
                <a:rot lat="0" lon="0" rev="108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b="1" err="1">
                  <a:solidFill>
                    <a:schemeClr val="bg1"/>
                  </a:solidFill>
                  <a:latin typeface="+mj-lt"/>
                </a:rPr>
                <a:t>Ub</a:t>
              </a:r>
              <a:endParaRPr lang="de-DE" sz="1000" b="1">
                <a:solidFill>
                  <a:schemeClr val="bg1"/>
                </a:solidFill>
                <a:latin typeface="+mj-lt"/>
              </a:endParaRPr>
            </a:p>
          </p:txBody>
        </p:sp>
        <p:sp>
          <p:nvSpPr>
            <p:cNvPr id="52" name="Oval 51">
              <a:extLst>
                <a:ext uri="{FF2B5EF4-FFF2-40B4-BE49-F238E27FC236}">
                  <a16:creationId xmlns:a16="http://schemas.microsoft.com/office/drawing/2014/main" id="{E16EAFEA-BEEE-84DD-E802-BEFB4B256B0D}"/>
                </a:ext>
              </a:extLst>
            </p:cNvPr>
            <p:cNvSpPr/>
            <p:nvPr/>
          </p:nvSpPr>
          <p:spPr>
            <a:xfrm>
              <a:off x="-204828" y="4962911"/>
              <a:ext cx="228919" cy="228919"/>
            </a:xfrm>
            <a:prstGeom prst="ellipse">
              <a:avLst/>
            </a:prstGeom>
            <a:solidFill>
              <a:schemeClr val="accent5"/>
            </a:solidFill>
            <a:ln>
              <a:noFill/>
            </a:ln>
            <a:effectLst/>
            <a:scene3d>
              <a:camera prst="orthographicFront"/>
              <a:lightRig rig="balanced" dir="t">
                <a:rot lat="0" lon="0" rev="108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b="1" err="1">
                  <a:solidFill>
                    <a:schemeClr val="bg1"/>
                  </a:solidFill>
                  <a:latin typeface="+mj-lt"/>
                </a:rPr>
                <a:t>Ub</a:t>
              </a:r>
              <a:endParaRPr lang="de-DE" sz="1000" b="1">
                <a:solidFill>
                  <a:schemeClr val="bg1"/>
                </a:solidFill>
                <a:latin typeface="+mj-lt"/>
              </a:endParaRPr>
            </a:p>
          </p:txBody>
        </p:sp>
        <p:sp>
          <p:nvSpPr>
            <p:cNvPr id="53" name="Oval 52">
              <a:extLst>
                <a:ext uri="{FF2B5EF4-FFF2-40B4-BE49-F238E27FC236}">
                  <a16:creationId xmlns:a16="http://schemas.microsoft.com/office/drawing/2014/main" id="{42E29195-92F8-6BC9-69F5-9CC874584F5D}"/>
                </a:ext>
              </a:extLst>
            </p:cNvPr>
            <p:cNvSpPr/>
            <p:nvPr/>
          </p:nvSpPr>
          <p:spPr>
            <a:xfrm>
              <a:off x="-162471" y="5161610"/>
              <a:ext cx="228919" cy="228919"/>
            </a:xfrm>
            <a:prstGeom prst="ellipse">
              <a:avLst/>
            </a:prstGeom>
            <a:solidFill>
              <a:schemeClr val="accent5"/>
            </a:solidFill>
            <a:ln>
              <a:noFill/>
            </a:ln>
            <a:effectLst/>
            <a:scene3d>
              <a:camera prst="orthographicFront"/>
              <a:lightRig rig="balanced" dir="t">
                <a:rot lat="0" lon="0" rev="108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000" b="1" err="1">
                  <a:solidFill>
                    <a:schemeClr val="bg1"/>
                  </a:solidFill>
                  <a:latin typeface="+mj-lt"/>
                </a:rPr>
                <a:t>Ub</a:t>
              </a:r>
              <a:endParaRPr lang="de-DE" sz="1000" b="1">
                <a:solidFill>
                  <a:schemeClr val="bg1"/>
                </a:solidFill>
                <a:latin typeface="+mj-lt"/>
              </a:endParaRPr>
            </a:p>
          </p:txBody>
        </p:sp>
      </p:grpSp>
      <p:sp>
        <p:nvSpPr>
          <p:cNvPr id="54" name="Freihandform 53">
            <a:extLst>
              <a:ext uri="{FF2B5EF4-FFF2-40B4-BE49-F238E27FC236}">
                <a16:creationId xmlns:a16="http://schemas.microsoft.com/office/drawing/2014/main" id="{449886DE-F8E0-4D45-EB83-35CBA4B76198}"/>
              </a:ext>
            </a:extLst>
          </p:cNvPr>
          <p:cNvSpPr/>
          <p:nvPr/>
        </p:nvSpPr>
        <p:spPr>
          <a:xfrm rot="7685857">
            <a:off x="5584464" y="4407916"/>
            <a:ext cx="897323" cy="980754"/>
          </a:xfrm>
          <a:custGeom>
            <a:avLst/>
            <a:gdLst>
              <a:gd name="connsiteX0" fmla="*/ 0 w 1523330"/>
              <a:gd name="connsiteY0" fmla="*/ 105751 h 318550"/>
              <a:gd name="connsiteX1" fmla="*/ 673570 w 1523330"/>
              <a:gd name="connsiteY1" fmla="*/ 7914 h 318550"/>
              <a:gd name="connsiteX2" fmla="*/ 1448740 w 1523330"/>
              <a:gd name="connsiteY2" fmla="*/ 290136 h 318550"/>
              <a:gd name="connsiteX3" fmla="*/ 1448740 w 1523330"/>
              <a:gd name="connsiteY3" fmla="*/ 293899 h 318550"/>
              <a:gd name="connsiteX0" fmla="*/ 0 w 1599173"/>
              <a:gd name="connsiteY0" fmla="*/ 105751 h 298425"/>
              <a:gd name="connsiteX1" fmla="*/ 673570 w 1599173"/>
              <a:gd name="connsiteY1" fmla="*/ 7914 h 298425"/>
              <a:gd name="connsiteX2" fmla="*/ 1448740 w 1599173"/>
              <a:gd name="connsiteY2" fmla="*/ 290136 h 298425"/>
              <a:gd name="connsiteX3" fmla="*/ 1572918 w 1599173"/>
              <a:gd name="connsiteY3" fmla="*/ 143380 h 298425"/>
              <a:gd name="connsiteX0" fmla="*/ 0 w 1448740"/>
              <a:gd name="connsiteY0" fmla="*/ 105751 h 290136"/>
              <a:gd name="connsiteX1" fmla="*/ 673570 w 1448740"/>
              <a:gd name="connsiteY1" fmla="*/ 7914 h 290136"/>
              <a:gd name="connsiteX2" fmla="*/ 1448740 w 1448740"/>
              <a:gd name="connsiteY2" fmla="*/ 290136 h 290136"/>
              <a:gd name="connsiteX0" fmla="*/ 0 w 1448740"/>
              <a:gd name="connsiteY0" fmla="*/ 98903 h 283288"/>
              <a:gd name="connsiteX1" fmla="*/ 767644 w 1448740"/>
              <a:gd name="connsiteY1" fmla="*/ 8592 h 283288"/>
              <a:gd name="connsiteX2" fmla="*/ 1448740 w 1448740"/>
              <a:gd name="connsiteY2" fmla="*/ 283288 h 283288"/>
              <a:gd name="connsiteX0" fmla="*/ 0 w 1448740"/>
              <a:gd name="connsiteY0" fmla="*/ 93619 h 278004"/>
              <a:gd name="connsiteX1" fmla="*/ 767644 w 1448740"/>
              <a:gd name="connsiteY1" fmla="*/ 3308 h 278004"/>
              <a:gd name="connsiteX2" fmla="*/ 1448740 w 1448740"/>
              <a:gd name="connsiteY2" fmla="*/ 278004 h 278004"/>
              <a:gd name="connsiteX0" fmla="*/ 0 w 1448740"/>
              <a:gd name="connsiteY0" fmla="*/ 96147 h 280532"/>
              <a:gd name="connsiteX1" fmla="*/ 767644 w 1448740"/>
              <a:gd name="connsiteY1" fmla="*/ 5836 h 280532"/>
              <a:gd name="connsiteX2" fmla="*/ 1448740 w 1448740"/>
              <a:gd name="connsiteY2" fmla="*/ 280532 h 280532"/>
              <a:gd name="connsiteX0" fmla="*/ 298306 w 796260"/>
              <a:gd name="connsiteY0" fmla="*/ 708213 h 708213"/>
              <a:gd name="connsiteX1" fmla="*/ 115164 w 796260"/>
              <a:gd name="connsiteY1" fmla="*/ 592 h 708213"/>
              <a:gd name="connsiteX2" fmla="*/ 796260 w 796260"/>
              <a:gd name="connsiteY2" fmla="*/ 275288 h 708213"/>
              <a:gd name="connsiteX0" fmla="*/ 371283 w 869237"/>
              <a:gd name="connsiteY0" fmla="*/ 708348 h 708348"/>
              <a:gd name="connsiteX1" fmla="*/ 188141 w 869237"/>
              <a:gd name="connsiteY1" fmla="*/ 727 h 708348"/>
              <a:gd name="connsiteX2" fmla="*/ 869237 w 869237"/>
              <a:gd name="connsiteY2" fmla="*/ 275423 h 708348"/>
              <a:gd name="connsiteX0" fmla="*/ 432806 w 930760"/>
              <a:gd name="connsiteY0" fmla="*/ 667558 h 667558"/>
              <a:gd name="connsiteX1" fmla="*/ 168755 w 930760"/>
              <a:gd name="connsiteY1" fmla="*/ 786 h 667558"/>
              <a:gd name="connsiteX2" fmla="*/ 930760 w 930760"/>
              <a:gd name="connsiteY2" fmla="*/ 234633 h 667558"/>
              <a:gd name="connsiteX0" fmla="*/ 345914 w 843868"/>
              <a:gd name="connsiteY0" fmla="*/ 666772 h 666772"/>
              <a:gd name="connsiteX1" fmla="*/ 81863 w 843868"/>
              <a:gd name="connsiteY1" fmla="*/ 0 h 666772"/>
              <a:gd name="connsiteX2" fmla="*/ 843868 w 843868"/>
              <a:gd name="connsiteY2" fmla="*/ 233847 h 666772"/>
              <a:gd name="connsiteX0" fmla="*/ 0 w 497954"/>
              <a:gd name="connsiteY0" fmla="*/ 432925 h 432925"/>
              <a:gd name="connsiteX1" fmla="*/ 497954 w 497954"/>
              <a:gd name="connsiteY1" fmla="*/ 0 h 432925"/>
              <a:gd name="connsiteX0" fmla="*/ 226823 w 724777"/>
              <a:gd name="connsiteY0" fmla="*/ 475781 h 475781"/>
              <a:gd name="connsiteX1" fmla="*/ 724777 w 724777"/>
              <a:gd name="connsiteY1" fmla="*/ 42856 h 475781"/>
              <a:gd name="connsiteX0" fmla="*/ 243047 w 741001"/>
              <a:gd name="connsiteY0" fmla="*/ 600942 h 600942"/>
              <a:gd name="connsiteX1" fmla="*/ 741001 w 741001"/>
              <a:gd name="connsiteY1" fmla="*/ 168017 h 600942"/>
              <a:gd name="connsiteX0" fmla="*/ 252611 w 750565"/>
              <a:gd name="connsiteY0" fmla="*/ 653436 h 653436"/>
              <a:gd name="connsiteX1" fmla="*/ 750565 w 750565"/>
              <a:gd name="connsiteY1" fmla="*/ 220511 h 653436"/>
              <a:gd name="connsiteX0" fmla="*/ 265488 w 763442"/>
              <a:gd name="connsiteY0" fmla="*/ 622430 h 622430"/>
              <a:gd name="connsiteX1" fmla="*/ 763442 w 763442"/>
              <a:gd name="connsiteY1" fmla="*/ 189505 h 622430"/>
              <a:gd name="connsiteX0" fmla="*/ 305161 w 614717"/>
              <a:gd name="connsiteY0" fmla="*/ 747126 h 747126"/>
              <a:gd name="connsiteX1" fmla="*/ 614717 w 614717"/>
              <a:gd name="connsiteY1" fmla="*/ 141925 h 747126"/>
              <a:gd name="connsiteX0" fmla="*/ 382357 w 691913"/>
              <a:gd name="connsiteY0" fmla="*/ 756250 h 756250"/>
              <a:gd name="connsiteX1" fmla="*/ 691913 w 691913"/>
              <a:gd name="connsiteY1" fmla="*/ 151049 h 756250"/>
            </a:gdLst>
            <a:ahLst/>
            <a:cxnLst>
              <a:cxn ang="0">
                <a:pos x="connsiteX0" y="connsiteY0"/>
              </a:cxn>
              <a:cxn ang="0">
                <a:pos x="connsiteX1" y="connsiteY1"/>
              </a:cxn>
            </a:cxnLst>
            <a:rect l="l" t="t" r="r" b="b"/>
            <a:pathLst>
              <a:path w="691913" h="756250">
                <a:moveTo>
                  <a:pt x="382357" y="756250"/>
                </a:moveTo>
                <a:cubicBezTo>
                  <a:pt x="-487877" y="-14304"/>
                  <a:pt x="352684" y="-156082"/>
                  <a:pt x="691913" y="151049"/>
                </a:cubicBezTo>
              </a:path>
            </a:pathLst>
          </a:custGeom>
          <a:noFill/>
          <a:ln w="28575" cap="rnd">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00"/>
          </a:p>
        </p:txBody>
      </p:sp>
      <p:sp>
        <p:nvSpPr>
          <p:cNvPr id="56" name="Freihandform 55">
            <a:extLst>
              <a:ext uri="{FF2B5EF4-FFF2-40B4-BE49-F238E27FC236}">
                <a16:creationId xmlns:a16="http://schemas.microsoft.com/office/drawing/2014/main" id="{5922059E-A2B4-424C-497C-A20E07CA186B}"/>
              </a:ext>
            </a:extLst>
          </p:cNvPr>
          <p:cNvSpPr/>
          <p:nvPr/>
        </p:nvSpPr>
        <p:spPr>
          <a:xfrm rot="15300000">
            <a:off x="2488951" y="3634348"/>
            <a:ext cx="1364160" cy="282566"/>
          </a:xfrm>
          <a:custGeom>
            <a:avLst/>
            <a:gdLst>
              <a:gd name="connsiteX0" fmla="*/ 0 w 1523330"/>
              <a:gd name="connsiteY0" fmla="*/ 105751 h 318550"/>
              <a:gd name="connsiteX1" fmla="*/ 673570 w 1523330"/>
              <a:gd name="connsiteY1" fmla="*/ 7914 h 318550"/>
              <a:gd name="connsiteX2" fmla="*/ 1448740 w 1523330"/>
              <a:gd name="connsiteY2" fmla="*/ 290136 h 318550"/>
              <a:gd name="connsiteX3" fmla="*/ 1448740 w 1523330"/>
              <a:gd name="connsiteY3" fmla="*/ 293899 h 318550"/>
              <a:gd name="connsiteX0" fmla="*/ 0 w 1599173"/>
              <a:gd name="connsiteY0" fmla="*/ 105751 h 298425"/>
              <a:gd name="connsiteX1" fmla="*/ 673570 w 1599173"/>
              <a:gd name="connsiteY1" fmla="*/ 7914 h 298425"/>
              <a:gd name="connsiteX2" fmla="*/ 1448740 w 1599173"/>
              <a:gd name="connsiteY2" fmla="*/ 290136 h 298425"/>
              <a:gd name="connsiteX3" fmla="*/ 1572918 w 1599173"/>
              <a:gd name="connsiteY3" fmla="*/ 143380 h 298425"/>
              <a:gd name="connsiteX0" fmla="*/ 0 w 1448740"/>
              <a:gd name="connsiteY0" fmla="*/ 105751 h 290136"/>
              <a:gd name="connsiteX1" fmla="*/ 673570 w 1448740"/>
              <a:gd name="connsiteY1" fmla="*/ 7914 h 290136"/>
              <a:gd name="connsiteX2" fmla="*/ 1448740 w 1448740"/>
              <a:gd name="connsiteY2" fmla="*/ 290136 h 290136"/>
              <a:gd name="connsiteX0" fmla="*/ 0 w 1448740"/>
              <a:gd name="connsiteY0" fmla="*/ 98903 h 283288"/>
              <a:gd name="connsiteX1" fmla="*/ 767644 w 1448740"/>
              <a:gd name="connsiteY1" fmla="*/ 8592 h 283288"/>
              <a:gd name="connsiteX2" fmla="*/ 1448740 w 1448740"/>
              <a:gd name="connsiteY2" fmla="*/ 283288 h 283288"/>
              <a:gd name="connsiteX0" fmla="*/ 0 w 1448740"/>
              <a:gd name="connsiteY0" fmla="*/ 93619 h 278004"/>
              <a:gd name="connsiteX1" fmla="*/ 767644 w 1448740"/>
              <a:gd name="connsiteY1" fmla="*/ 3308 h 278004"/>
              <a:gd name="connsiteX2" fmla="*/ 1448740 w 1448740"/>
              <a:gd name="connsiteY2" fmla="*/ 278004 h 278004"/>
              <a:gd name="connsiteX0" fmla="*/ 0 w 1448740"/>
              <a:gd name="connsiteY0" fmla="*/ 96147 h 280532"/>
              <a:gd name="connsiteX1" fmla="*/ 767644 w 1448740"/>
              <a:gd name="connsiteY1" fmla="*/ 5836 h 280532"/>
              <a:gd name="connsiteX2" fmla="*/ 1448740 w 1448740"/>
              <a:gd name="connsiteY2" fmla="*/ 280532 h 280532"/>
              <a:gd name="connsiteX0" fmla="*/ 0 w 1500970"/>
              <a:gd name="connsiteY0" fmla="*/ 91169 h 131342"/>
              <a:gd name="connsiteX1" fmla="*/ 767644 w 1500970"/>
              <a:gd name="connsiteY1" fmla="*/ 858 h 131342"/>
              <a:gd name="connsiteX2" fmla="*/ 1500970 w 1500970"/>
              <a:gd name="connsiteY2" fmla="*/ 131342 h 131342"/>
              <a:gd name="connsiteX0" fmla="*/ 0 w 1509095"/>
              <a:gd name="connsiteY0" fmla="*/ 211686 h 211686"/>
              <a:gd name="connsiteX1" fmla="*/ 775769 w 1509095"/>
              <a:gd name="connsiteY1" fmla="*/ 879 h 211686"/>
              <a:gd name="connsiteX2" fmla="*/ 1509095 w 1509095"/>
              <a:gd name="connsiteY2" fmla="*/ 131363 h 211686"/>
              <a:gd name="connsiteX0" fmla="*/ 0 w 1509095"/>
              <a:gd name="connsiteY0" fmla="*/ 225909 h 225909"/>
              <a:gd name="connsiteX1" fmla="*/ 703647 w 1509095"/>
              <a:gd name="connsiteY1" fmla="*/ 804 h 225909"/>
              <a:gd name="connsiteX2" fmla="*/ 1509095 w 1509095"/>
              <a:gd name="connsiteY2" fmla="*/ 145586 h 225909"/>
              <a:gd name="connsiteX0" fmla="*/ 0 w 1509095"/>
              <a:gd name="connsiteY0" fmla="*/ 231195 h 231195"/>
              <a:gd name="connsiteX1" fmla="*/ 703647 w 1509095"/>
              <a:gd name="connsiteY1" fmla="*/ 6090 h 231195"/>
              <a:gd name="connsiteX2" fmla="*/ 1509095 w 1509095"/>
              <a:gd name="connsiteY2" fmla="*/ 150872 h 231195"/>
              <a:gd name="connsiteX0" fmla="*/ 0 w 1509095"/>
              <a:gd name="connsiteY0" fmla="*/ 231195 h 231195"/>
              <a:gd name="connsiteX1" fmla="*/ 703647 w 1509095"/>
              <a:gd name="connsiteY1" fmla="*/ 6090 h 231195"/>
              <a:gd name="connsiteX2" fmla="*/ 1509095 w 1509095"/>
              <a:gd name="connsiteY2" fmla="*/ 150872 h 231195"/>
              <a:gd name="connsiteX0" fmla="*/ 0 w 1509095"/>
              <a:gd name="connsiteY0" fmla="*/ 238996 h 238996"/>
              <a:gd name="connsiteX1" fmla="*/ 703647 w 1509095"/>
              <a:gd name="connsiteY1" fmla="*/ 13891 h 238996"/>
              <a:gd name="connsiteX2" fmla="*/ 1509095 w 1509095"/>
              <a:gd name="connsiteY2" fmla="*/ 158673 h 238996"/>
              <a:gd name="connsiteX0" fmla="*/ 0 w 1509095"/>
              <a:gd name="connsiteY0" fmla="*/ 239453 h 239453"/>
              <a:gd name="connsiteX1" fmla="*/ 703647 w 1509095"/>
              <a:gd name="connsiteY1" fmla="*/ 14348 h 239453"/>
              <a:gd name="connsiteX2" fmla="*/ 1509095 w 1509095"/>
              <a:gd name="connsiteY2" fmla="*/ 159130 h 239453"/>
              <a:gd name="connsiteX0" fmla="*/ 0 w 1509095"/>
              <a:gd name="connsiteY0" fmla="*/ 239453 h 239453"/>
              <a:gd name="connsiteX1" fmla="*/ 703647 w 1509095"/>
              <a:gd name="connsiteY1" fmla="*/ 14348 h 239453"/>
              <a:gd name="connsiteX2" fmla="*/ 1509095 w 1509095"/>
              <a:gd name="connsiteY2" fmla="*/ 159130 h 239453"/>
              <a:gd name="connsiteX0" fmla="*/ 0 w 1509095"/>
              <a:gd name="connsiteY0" fmla="*/ 237162 h 237162"/>
              <a:gd name="connsiteX1" fmla="*/ 703647 w 1509095"/>
              <a:gd name="connsiteY1" fmla="*/ 12057 h 237162"/>
              <a:gd name="connsiteX2" fmla="*/ 1509095 w 1509095"/>
              <a:gd name="connsiteY2" fmla="*/ 156839 h 237162"/>
              <a:gd name="connsiteX0" fmla="*/ 0 w 1509095"/>
              <a:gd name="connsiteY0" fmla="*/ 237162 h 237162"/>
              <a:gd name="connsiteX1" fmla="*/ 703647 w 1509095"/>
              <a:gd name="connsiteY1" fmla="*/ 12057 h 237162"/>
              <a:gd name="connsiteX2" fmla="*/ 1509095 w 1509095"/>
              <a:gd name="connsiteY2" fmla="*/ 156839 h 237162"/>
              <a:gd name="connsiteX0" fmla="*/ 0 w 1509095"/>
              <a:gd name="connsiteY0" fmla="*/ 246837 h 246837"/>
              <a:gd name="connsiteX1" fmla="*/ 761640 w 1509095"/>
              <a:gd name="connsiteY1" fmla="*/ 11589 h 246837"/>
              <a:gd name="connsiteX2" fmla="*/ 1509095 w 1509095"/>
              <a:gd name="connsiteY2" fmla="*/ 166514 h 246837"/>
              <a:gd name="connsiteX0" fmla="*/ 0 w 1509095"/>
              <a:gd name="connsiteY0" fmla="*/ 237373 h 237373"/>
              <a:gd name="connsiteX1" fmla="*/ 761640 w 1509095"/>
              <a:gd name="connsiteY1" fmla="*/ 2125 h 237373"/>
              <a:gd name="connsiteX2" fmla="*/ 1509095 w 1509095"/>
              <a:gd name="connsiteY2" fmla="*/ 157050 h 237373"/>
              <a:gd name="connsiteX0" fmla="*/ 0 w 1509095"/>
              <a:gd name="connsiteY0" fmla="*/ 232228 h 232228"/>
              <a:gd name="connsiteX1" fmla="*/ 772291 w 1509095"/>
              <a:gd name="connsiteY1" fmla="*/ 2183 h 232228"/>
              <a:gd name="connsiteX2" fmla="*/ 1509095 w 1509095"/>
              <a:gd name="connsiteY2" fmla="*/ 151905 h 232228"/>
              <a:gd name="connsiteX0" fmla="*/ 0 w 1509095"/>
              <a:gd name="connsiteY0" fmla="*/ 239328 h 239328"/>
              <a:gd name="connsiteX1" fmla="*/ 772291 w 1509095"/>
              <a:gd name="connsiteY1" fmla="*/ 9283 h 239328"/>
              <a:gd name="connsiteX2" fmla="*/ 1509095 w 1509095"/>
              <a:gd name="connsiteY2" fmla="*/ 159005 h 239328"/>
              <a:gd name="connsiteX0" fmla="*/ 0 w 1509095"/>
              <a:gd name="connsiteY0" fmla="*/ 239328 h 239328"/>
              <a:gd name="connsiteX1" fmla="*/ 772291 w 1509095"/>
              <a:gd name="connsiteY1" fmla="*/ 9283 h 239328"/>
              <a:gd name="connsiteX2" fmla="*/ 1509095 w 1509095"/>
              <a:gd name="connsiteY2" fmla="*/ 159005 h 239328"/>
              <a:gd name="connsiteX0" fmla="*/ 0 w 1509095"/>
              <a:gd name="connsiteY0" fmla="*/ 232565 h 232565"/>
              <a:gd name="connsiteX1" fmla="*/ 772291 w 1509095"/>
              <a:gd name="connsiteY1" fmla="*/ 2520 h 232565"/>
              <a:gd name="connsiteX2" fmla="*/ 1509095 w 1509095"/>
              <a:gd name="connsiteY2" fmla="*/ 152242 h 232565"/>
              <a:gd name="connsiteX0" fmla="*/ 0 w 1509095"/>
              <a:gd name="connsiteY0" fmla="*/ 236074 h 236074"/>
              <a:gd name="connsiteX1" fmla="*/ 772291 w 1509095"/>
              <a:gd name="connsiteY1" fmla="*/ 6029 h 236074"/>
              <a:gd name="connsiteX2" fmla="*/ 1509095 w 1509095"/>
              <a:gd name="connsiteY2" fmla="*/ 155751 h 236074"/>
              <a:gd name="connsiteX0" fmla="*/ 0 w 1509095"/>
              <a:gd name="connsiteY0" fmla="*/ 80323 h 80323"/>
              <a:gd name="connsiteX1" fmla="*/ 1509095 w 1509095"/>
              <a:gd name="connsiteY1" fmla="*/ 0 h 80323"/>
              <a:gd name="connsiteX0" fmla="*/ 0 w 1509095"/>
              <a:gd name="connsiteY0" fmla="*/ 146841 h 146841"/>
              <a:gd name="connsiteX1" fmla="*/ 1509095 w 1509095"/>
              <a:gd name="connsiteY1" fmla="*/ 66518 h 146841"/>
              <a:gd name="connsiteX0" fmla="*/ 0 w 1509095"/>
              <a:gd name="connsiteY0" fmla="*/ 240174 h 240174"/>
              <a:gd name="connsiteX1" fmla="*/ 1509095 w 1509095"/>
              <a:gd name="connsiteY1" fmla="*/ 159851 h 240174"/>
              <a:gd name="connsiteX0" fmla="*/ 0 w 1509095"/>
              <a:gd name="connsiteY0" fmla="*/ 231265 h 231265"/>
              <a:gd name="connsiteX1" fmla="*/ 1509095 w 1509095"/>
              <a:gd name="connsiteY1" fmla="*/ 150942 h 231265"/>
            </a:gdLst>
            <a:ahLst/>
            <a:cxnLst>
              <a:cxn ang="0">
                <a:pos x="connsiteX0" y="connsiteY0"/>
              </a:cxn>
              <a:cxn ang="0">
                <a:pos x="connsiteX1" y="connsiteY1"/>
              </a:cxn>
            </a:cxnLst>
            <a:rect l="l" t="t" r="r" b="b"/>
            <a:pathLst>
              <a:path w="1509095" h="231265">
                <a:moveTo>
                  <a:pt x="0" y="231265"/>
                </a:moveTo>
                <a:cubicBezTo>
                  <a:pt x="486910" y="-33647"/>
                  <a:pt x="1099172" y="-85138"/>
                  <a:pt x="1509095" y="150942"/>
                </a:cubicBezTo>
              </a:path>
            </a:pathLst>
          </a:custGeom>
          <a:noFill/>
          <a:ln w="28575" cap="rnd">
            <a:solidFill>
              <a:schemeClr val="tx1"/>
            </a:solidFill>
            <a:prstDash val="sys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a:t> </a:t>
            </a:r>
          </a:p>
        </p:txBody>
      </p:sp>
      <p:sp>
        <p:nvSpPr>
          <p:cNvPr id="63" name="Freihandform 62">
            <a:extLst>
              <a:ext uri="{FF2B5EF4-FFF2-40B4-BE49-F238E27FC236}">
                <a16:creationId xmlns:a16="http://schemas.microsoft.com/office/drawing/2014/main" id="{B9D6A277-5584-06B8-8E33-D6C6DDBC4A80}"/>
              </a:ext>
            </a:extLst>
          </p:cNvPr>
          <p:cNvSpPr/>
          <p:nvPr/>
        </p:nvSpPr>
        <p:spPr>
          <a:xfrm rot="980620">
            <a:off x="3974978" y="3066678"/>
            <a:ext cx="931073" cy="197840"/>
          </a:xfrm>
          <a:custGeom>
            <a:avLst/>
            <a:gdLst>
              <a:gd name="connsiteX0" fmla="*/ 0 w 1523330"/>
              <a:gd name="connsiteY0" fmla="*/ 105751 h 318550"/>
              <a:gd name="connsiteX1" fmla="*/ 673570 w 1523330"/>
              <a:gd name="connsiteY1" fmla="*/ 7914 h 318550"/>
              <a:gd name="connsiteX2" fmla="*/ 1448740 w 1523330"/>
              <a:gd name="connsiteY2" fmla="*/ 290136 h 318550"/>
              <a:gd name="connsiteX3" fmla="*/ 1448740 w 1523330"/>
              <a:gd name="connsiteY3" fmla="*/ 293899 h 318550"/>
              <a:gd name="connsiteX0" fmla="*/ 0 w 1599173"/>
              <a:gd name="connsiteY0" fmla="*/ 105751 h 298425"/>
              <a:gd name="connsiteX1" fmla="*/ 673570 w 1599173"/>
              <a:gd name="connsiteY1" fmla="*/ 7914 h 298425"/>
              <a:gd name="connsiteX2" fmla="*/ 1448740 w 1599173"/>
              <a:gd name="connsiteY2" fmla="*/ 290136 h 298425"/>
              <a:gd name="connsiteX3" fmla="*/ 1572918 w 1599173"/>
              <a:gd name="connsiteY3" fmla="*/ 143380 h 298425"/>
              <a:gd name="connsiteX0" fmla="*/ 0 w 1448740"/>
              <a:gd name="connsiteY0" fmla="*/ 105751 h 290136"/>
              <a:gd name="connsiteX1" fmla="*/ 673570 w 1448740"/>
              <a:gd name="connsiteY1" fmla="*/ 7914 h 290136"/>
              <a:gd name="connsiteX2" fmla="*/ 1448740 w 1448740"/>
              <a:gd name="connsiteY2" fmla="*/ 290136 h 290136"/>
              <a:gd name="connsiteX0" fmla="*/ 0 w 1448740"/>
              <a:gd name="connsiteY0" fmla="*/ 98903 h 283288"/>
              <a:gd name="connsiteX1" fmla="*/ 767644 w 1448740"/>
              <a:gd name="connsiteY1" fmla="*/ 8592 h 283288"/>
              <a:gd name="connsiteX2" fmla="*/ 1448740 w 1448740"/>
              <a:gd name="connsiteY2" fmla="*/ 283288 h 283288"/>
              <a:gd name="connsiteX0" fmla="*/ 0 w 1448740"/>
              <a:gd name="connsiteY0" fmla="*/ 93619 h 278004"/>
              <a:gd name="connsiteX1" fmla="*/ 767644 w 1448740"/>
              <a:gd name="connsiteY1" fmla="*/ 3308 h 278004"/>
              <a:gd name="connsiteX2" fmla="*/ 1448740 w 1448740"/>
              <a:gd name="connsiteY2" fmla="*/ 278004 h 278004"/>
              <a:gd name="connsiteX0" fmla="*/ 0 w 1448740"/>
              <a:gd name="connsiteY0" fmla="*/ 96147 h 280532"/>
              <a:gd name="connsiteX1" fmla="*/ 767644 w 1448740"/>
              <a:gd name="connsiteY1" fmla="*/ 5836 h 280532"/>
              <a:gd name="connsiteX2" fmla="*/ 1448740 w 1448740"/>
              <a:gd name="connsiteY2" fmla="*/ 280532 h 280532"/>
              <a:gd name="connsiteX0" fmla="*/ 0 w 1448740"/>
              <a:gd name="connsiteY0" fmla="*/ 0 h 184385"/>
              <a:gd name="connsiteX1" fmla="*/ 1448740 w 1448740"/>
              <a:gd name="connsiteY1" fmla="*/ 184385 h 184385"/>
              <a:gd name="connsiteX0" fmla="*/ 0 w 1481359"/>
              <a:gd name="connsiteY0" fmla="*/ 0 h 60208"/>
              <a:gd name="connsiteX1" fmla="*/ 1481359 w 1481359"/>
              <a:gd name="connsiteY1" fmla="*/ 60208 h 60208"/>
              <a:gd name="connsiteX0" fmla="*/ 0 w 1481359"/>
              <a:gd name="connsiteY0" fmla="*/ 5661 h 65869"/>
              <a:gd name="connsiteX1" fmla="*/ 1481359 w 1481359"/>
              <a:gd name="connsiteY1" fmla="*/ 65869 h 65869"/>
              <a:gd name="connsiteX0" fmla="*/ 0 w 1505823"/>
              <a:gd name="connsiteY0" fmla="*/ 0 h 48919"/>
              <a:gd name="connsiteX1" fmla="*/ 1505823 w 1505823"/>
              <a:gd name="connsiteY1" fmla="*/ 48919 h 48919"/>
              <a:gd name="connsiteX0" fmla="*/ 0 w 1505823"/>
              <a:gd name="connsiteY0" fmla="*/ 0 h 48919"/>
              <a:gd name="connsiteX1" fmla="*/ 1505823 w 1505823"/>
              <a:gd name="connsiteY1" fmla="*/ 48919 h 48919"/>
              <a:gd name="connsiteX0" fmla="*/ 0 w 1505823"/>
              <a:gd name="connsiteY0" fmla="*/ 6828 h 55747"/>
              <a:gd name="connsiteX1" fmla="*/ 1505823 w 1505823"/>
              <a:gd name="connsiteY1" fmla="*/ 55747 h 55747"/>
              <a:gd name="connsiteX0" fmla="*/ 0 w 1505823"/>
              <a:gd name="connsiteY0" fmla="*/ 0 h 48919"/>
              <a:gd name="connsiteX1" fmla="*/ 1505823 w 1505823"/>
              <a:gd name="connsiteY1" fmla="*/ 48919 h 48919"/>
              <a:gd name="connsiteX0" fmla="*/ 1 w 1384713"/>
              <a:gd name="connsiteY0" fmla="*/ 0 h 91890"/>
              <a:gd name="connsiteX1" fmla="*/ 1384713 w 1384713"/>
              <a:gd name="connsiteY1" fmla="*/ 91890 h 91890"/>
              <a:gd name="connsiteX0" fmla="*/ 1 w 1384713"/>
              <a:gd name="connsiteY0" fmla="*/ 4471 h 96361"/>
              <a:gd name="connsiteX1" fmla="*/ 1384713 w 1384713"/>
              <a:gd name="connsiteY1" fmla="*/ 96361 h 96361"/>
              <a:gd name="connsiteX0" fmla="*/ 1 w 1384713"/>
              <a:gd name="connsiteY0" fmla="*/ 8024 h 99914"/>
              <a:gd name="connsiteX1" fmla="*/ 1384713 w 1384713"/>
              <a:gd name="connsiteY1" fmla="*/ 99914 h 99914"/>
              <a:gd name="connsiteX0" fmla="*/ 1 w 1380149"/>
              <a:gd name="connsiteY0" fmla="*/ 5460 h 122058"/>
              <a:gd name="connsiteX1" fmla="*/ 1380149 w 1380149"/>
              <a:gd name="connsiteY1" fmla="*/ 122058 h 122058"/>
              <a:gd name="connsiteX0" fmla="*/ 1 w 1380149"/>
              <a:gd name="connsiteY0" fmla="*/ 7481 h 124079"/>
              <a:gd name="connsiteX1" fmla="*/ 1380149 w 1380149"/>
              <a:gd name="connsiteY1" fmla="*/ 124079 h 124079"/>
              <a:gd name="connsiteX0" fmla="*/ 1 w 1380149"/>
              <a:gd name="connsiteY0" fmla="*/ 11082 h 127680"/>
              <a:gd name="connsiteX1" fmla="*/ 1380149 w 1380149"/>
              <a:gd name="connsiteY1" fmla="*/ 127680 h 127680"/>
              <a:gd name="connsiteX0" fmla="*/ 0 w 1350848"/>
              <a:gd name="connsiteY0" fmla="*/ 12465 h 120160"/>
              <a:gd name="connsiteX1" fmla="*/ 1350848 w 1350848"/>
              <a:gd name="connsiteY1" fmla="*/ 120160 h 120160"/>
            </a:gdLst>
            <a:ahLst/>
            <a:cxnLst>
              <a:cxn ang="0">
                <a:pos x="connsiteX0" y="connsiteY0"/>
              </a:cxn>
              <a:cxn ang="0">
                <a:pos x="connsiteX1" y="connsiteY1"/>
              </a:cxn>
            </a:cxnLst>
            <a:rect l="l" t="t" r="r" b="b"/>
            <a:pathLst>
              <a:path w="1350848" h="120160">
                <a:moveTo>
                  <a:pt x="0" y="12465"/>
                </a:moveTo>
                <a:cubicBezTo>
                  <a:pt x="627249" y="-18363"/>
                  <a:pt x="718524" y="4541"/>
                  <a:pt x="1350848" y="120160"/>
                </a:cubicBezTo>
              </a:path>
            </a:pathLst>
          </a:custGeom>
          <a:noFill/>
          <a:ln w="28575" cap="rnd">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00"/>
          </a:p>
        </p:txBody>
      </p:sp>
      <p:sp>
        <p:nvSpPr>
          <p:cNvPr id="64" name="Freihandform 63">
            <a:extLst>
              <a:ext uri="{FF2B5EF4-FFF2-40B4-BE49-F238E27FC236}">
                <a16:creationId xmlns:a16="http://schemas.microsoft.com/office/drawing/2014/main" id="{0695ABD4-E0B2-464C-1EA3-180A5B140B83}"/>
              </a:ext>
            </a:extLst>
          </p:cNvPr>
          <p:cNvSpPr/>
          <p:nvPr/>
        </p:nvSpPr>
        <p:spPr>
          <a:xfrm rot="10591467">
            <a:off x="3381692" y="5905265"/>
            <a:ext cx="901144" cy="63441"/>
          </a:xfrm>
          <a:custGeom>
            <a:avLst/>
            <a:gdLst>
              <a:gd name="connsiteX0" fmla="*/ 0 w 1523330"/>
              <a:gd name="connsiteY0" fmla="*/ 105751 h 318550"/>
              <a:gd name="connsiteX1" fmla="*/ 673570 w 1523330"/>
              <a:gd name="connsiteY1" fmla="*/ 7914 h 318550"/>
              <a:gd name="connsiteX2" fmla="*/ 1448740 w 1523330"/>
              <a:gd name="connsiteY2" fmla="*/ 290136 h 318550"/>
              <a:gd name="connsiteX3" fmla="*/ 1448740 w 1523330"/>
              <a:gd name="connsiteY3" fmla="*/ 293899 h 318550"/>
              <a:gd name="connsiteX0" fmla="*/ 0 w 1599173"/>
              <a:gd name="connsiteY0" fmla="*/ 105751 h 298425"/>
              <a:gd name="connsiteX1" fmla="*/ 673570 w 1599173"/>
              <a:gd name="connsiteY1" fmla="*/ 7914 h 298425"/>
              <a:gd name="connsiteX2" fmla="*/ 1448740 w 1599173"/>
              <a:gd name="connsiteY2" fmla="*/ 290136 h 298425"/>
              <a:gd name="connsiteX3" fmla="*/ 1572918 w 1599173"/>
              <a:gd name="connsiteY3" fmla="*/ 143380 h 298425"/>
              <a:gd name="connsiteX0" fmla="*/ 0 w 1448740"/>
              <a:gd name="connsiteY0" fmla="*/ 105751 h 290136"/>
              <a:gd name="connsiteX1" fmla="*/ 673570 w 1448740"/>
              <a:gd name="connsiteY1" fmla="*/ 7914 h 290136"/>
              <a:gd name="connsiteX2" fmla="*/ 1448740 w 1448740"/>
              <a:gd name="connsiteY2" fmla="*/ 290136 h 290136"/>
              <a:gd name="connsiteX0" fmla="*/ 0 w 1448740"/>
              <a:gd name="connsiteY0" fmla="*/ 98903 h 283288"/>
              <a:gd name="connsiteX1" fmla="*/ 767644 w 1448740"/>
              <a:gd name="connsiteY1" fmla="*/ 8592 h 283288"/>
              <a:gd name="connsiteX2" fmla="*/ 1448740 w 1448740"/>
              <a:gd name="connsiteY2" fmla="*/ 283288 h 283288"/>
              <a:gd name="connsiteX0" fmla="*/ 0 w 1448740"/>
              <a:gd name="connsiteY0" fmla="*/ 93619 h 278004"/>
              <a:gd name="connsiteX1" fmla="*/ 767644 w 1448740"/>
              <a:gd name="connsiteY1" fmla="*/ 3308 h 278004"/>
              <a:gd name="connsiteX2" fmla="*/ 1448740 w 1448740"/>
              <a:gd name="connsiteY2" fmla="*/ 278004 h 278004"/>
              <a:gd name="connsiteX0" fmla="*/ 0 w 1448740"/>
              <a:gd name="connsiteY0" fmla="*/ 96147 h 280532"/>
              <a:gd name="connsiteX1" fmla="*/ 767644 w 1448740"/>
              <a:gd name="connsiteY1" fmla="*/ 5836 h 280532"/>
              <a:gd name="connsiteX2" fmla="*/ 1448740 w 1448740"/>
              <a:gd name="connsiteY2" fmla="*/ 280532 h 280532"/>
              <a:gd name="connsiteX0" fmla="*/ 0 w 1448740"/>
              <a:gd name="connsiteY0" fmla="*/ 0 h 184385"/>
              <a:gd name="connsiteX1" fmla="*/ 1448740 w 1448740"/>
              <a:gd name="connsiteY1" fmla="*/ 184385 h 184385"/>
              <a:gd name="connsiteX0" fmla="*/ 0 w 1481359"/>
              <a:gd name="connsiteY0" fmla="*/ 0 h 60208"/>
              <a:gd name="connsiteX1" fmla="*/ 1481359 w 1481359"/>
              <a:gd name="connsiteY1" fmla="*/ 60208 h 60208"/>
              <a:gd name="connsiteX0" fmla="*/ 0 w 1481359"/>
              <a:gd name="connsiteY0" fmla="*/ 5661 h 65869"/>
              <a:gd name="connsiteX1" fmla="*/ 1481359 w 1481359"/>
              <a:gd name="connsiteY1" fmla="*/ 65869 h 65869"/>
              <a:gd name="connsiteX0" fmla="*/ 0 w 1505823"/>
              <a:gd name="connsiteY0" fmla="*/ 0 h 48919"/>
              <a:gd name="connsiteX1" fmla="*/ 1505823 w 1505823"/>
              <a:gd name="connsiteY1" fmla="*/ 48919 h 48919"/>
              <a:gd name="connsiteX0" fmla="*/ 0 w 1505823"/>
              <a:gd name="connsiteY0" fmla="*/ 0 h 48919"/>
              <a:gd name="connsiteX1" fmla="*/ 1505823 w 1505823"/>
              <a:gd name="connsiteY1" fmla="*/ 48919 h 48919"/>
              <a:gd name="connsiteX0" fmla="*/ 0 w 1505823"/>
              <a:gd name="connsiteY0" fmla="*/ 6828 h 55747"/>
              <a:gd name="connsiteX1" fmla="*/ 1505823 w 1505823"/>
              <a:gd name="connsiteY1" fmla="*/ 55747 h 55747"/>
              <a:gd name="connsiteX0" fmla="*/ 0 w 1505823"/>
              <a:gd name="connsiteY0" fmla="*/ 0 h 48919"/>
              <a:gd name="connsiteX1" fmla="*/ 1505823 w 1505823"/>
              <a:gd name="connsiteY1" fmla="*/ 48919 h 48919"/>
            </a:gdLst>
            <a:ahLst/>
            <a:cxnLst>
              <a:cxn ang="0">
                <a:pos x="connsiteX0" y="connsiteY0"/>
              </a:cxn>
              <a:cxn ang="0">
                <a:pos x="connsiteX1" y="connsiteY1"/>
              </a:cxn>
            </a:cxnLst>
            <a:rect l="l" t="t" r="r" b="b"/>
            <a:pathLst>
              <a:path w="1505823" h="48919">
                <a:moveTo>
                  <a:pt x="0" y="0"/>
                </a:moveTo>
                <a:cubicBezTo>
                  <a:pt x="656879" y="5017"/>
                  <a:pt x="742932" y="-1253"/>
                  <a:pt x="1505823" y="48919"/>
                </a:cubicBezTo>
              </a:path>
            </a:pathLst>
          </a:custGeom>
          <a:noFill/>
          <a:ln w="28575" cap="rnd">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00"/>
          </a:p>
        </p:txBody>
      </p:sp>
      <p:grpSp>
        <p:nvGrpSpPr>
          <p:cNvPr id="57" name="Gruppieren 56">
            <a:extLst>
              <a:ext uri="{FF2B5EF4-FFF2-40B4-BE49-F238E27FC236}">
                <a16:creationId xmlns:a16="http://schemas.microsoft.com/office/drawing/2014/main" id="{12F8B605-123E-2BBC-ABEE-5D2F9C38CA32}"/>
              </a:ext>
            </a:extLst>
          </p:cNvPr>
          <p:cNvGrpSpPr/>
          <p:nvPr/>
        </p:nvGrpSpPr>
        <p:grpSpPr>
          <a:xfrm>
            <a:off x="4381702" y="5519746"/>
            <a:ext cx="599293" cy="605035"/>
            <a:chOff x="15415370" y="6648115"/>
            <a:chExt cx="462105" cy="466533"/>
          </a:xfrm>
          <a:solidFill>
            <a:schemeClr val="accent1"/>
          </a:solidFill>
          <a:effectLst/>
        </p:grpSpPr>
        <p:sp>
          <p:nvSpPr>
            <p:cNvPr id="130" name="Oval 129">
              <a:extLst>
                <a:ext uri="{FF2B5EF4-FFF2-40B4-BE49-F238E27FC236}">
                  <a16:creationId xmlns:a16="http://schemas.microsoft.com/office/drawing/2014/main" id="{09741701-A076-5622-644B-C038ACE01919}"/>
                </a:ext>
              </a:extLst>
            </p:cNvPr>
            <p:cNvSpPr>
              <a:spLocks noChangeAspect="1"/>
            </p:cNvSpPr>
            <p:nvPr/>
          </p:nvSpPr>
          <p:spPr>
            <a:xfrm>
              <a:off x="15591717" y="6648115"/>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grpSp>
          <p:nvGrpSpPr>
            <p:cNvPr id="131" name="Gruppieren 130">
              <a:extLst>
                <a:ext uri="{FF2B5EF4-FFF2-40B4-BE49-F238E27FC236}">
                  <a16:creationId xmlns:a16="http://schemas.microsoft.com/office/drawing/2014/main" id="{0106982D-B3B7-7982-E244-34702D61B542}"/>
                </a:ext>
              </a:extLst>
            </p:cNvPr>
            <p:cNvGrpSpPr/>
            <p:nvPr/>
          </p:nvGrpSpPr>
          <p:grpSpPr>
            <a:xfrm>
              <a:off x="15415370" y="6699920"/>
              <a:ext cx="300751" cy="319143"/>
              <a:chOff x="15412220" y="6704286"/>
              <a:chExt cx="300751" cy="319143"/>
            </a:xfrm>
            <a:grpFill/>
          </p:grpSpPr>
          <p:sp>
            <p:nvSpPr>
              <p:cNvPr id="136" name="Oval 135">
                <a:extLst>
                  <a:ext uri="{FF2B5EF4-FFF2-40B4-BE49-F238E27FC236}">
                    <a16:creationId xmlns:a16="http://schemas.microsoft.com/office/drawing/2014/main" id="{07A9646E-8524-AF24-805E-A9B5DB27F522}"/>
                  </a:ext>
                </a:extLst>
              </p:cNvPr>
              <p:cNvSpPr>
                <a:spLocks noChangeAspect="1"/>
              </p:cNvSpPr>
              <p:nvPr/>
            </p:nvSpPr>
            <p:spPr>
              <a:xfrm>
                <a:off x="15568971" y="6704286"/>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37" name="Oval 136">
                <a:extLst>
                  <a:ext uri="{FF2B5EF4-FFF2-40B4-BE49-F238E27FC236}">
                    <a16:creationId xmlns:a16="http://schemas.microsoft.com/office/drawing/2014/main" id="{EF5E88FB-DEF9-DD40-CB28-37505DA71379}"/>
                  </a:ext>
                </a:extLst>
              </p:cNvPr>
              <p:cNvSpPr>
                <a:spLocks noChangeAspect="1"/>
              </p:cNvSpPr>
              <p:nvPr/>
            </p:nvSpPr>
            <p:spPr>
              <a:xfrm>
                <a:off x="15481901" y="6771385"/>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38" name="Oval 137">
                <a:extLst>
                  <a:ext uri="{FF2B5EF4-FFF2-40B4-BE49-F238E27FC236}">
                    <a16:creationId xmlns:a16="http://schemas.microsoft.com/office/drawing/2014/main" id="{93FE9BC8-B272-4852-EC76-1CE852BF4378}"/>
                  </a:ext>
                </a:extLst>
              </p:cNvPr>
              <p:cNvSpPr>
                <a:spLocks noChangeAspect="1"/>
              </p:cNvSpPr>
              <p:nvPr/>
            </p:nvSpPr>
            <p:spPr>
              <a:xfrm>
                <a:off x="15412220" y="6879429"/>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grpSp>
        <p:sp>
          <p:nvSpPr>
            <p:cNvPr id="132" name="Oval 131">
              <a:extLst>
                <a:ext uri="{FF2B5EF4-FFF2-40B4-BE49-F238E27FC236}">
                  <a16:creationId xmlns:a16="http://schemas.microsoft.com/office/drawing/2014/main" id="{72094826-199F-6F15-071E-4B08B8AB7B4D}"/>
                </a:ext>
              </a:extLst>
            </p:cNvPr>
            <p:cNvSpPr>
              <a:spLocks noChangeAspect="1"/>
            </p:cNvSpPr>
            <p:nvPr/>
          </p:nvSpPr>
          <p:spPr>
            <a:xfrm>
              <a:off x="15581161" y="6731888"/>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33" name="Oval 132">
              <a:extLst>
                <a:ext uri="{FF2B5EF4-FFF2-40B4-BE49-F238E27FC236}">
                  <a16:creationId xmlns:a16="http://schemas.microsoft.com/office/drawing/2014/main" id="{577283FA-D148-F701-68F0-942C1520F4E1}"/>
                </a:ext>
              </a:extLst>
            </p:cNvPr>
            <p:cNvSpPr>
              <a:spLocks noChangeAspect="1"/>
            </p:cNvSpPr>
            <p:nvPr/>
          </p:nvSpPr>
          <p:spPr>
            <a:xfrm>
              <a:off x="15733475" y="6970648"/>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34" name="Oval 133">
              <a:extLst>
                <a:ext uri="{FF2B5EF4-FFF2-40B4-BE49-F238E27FC236}">
                  <a16:creationId xmlns:a16="http://schemas.microsoft.com/office/drawing/2014/main" id="{CE7A7326-E92C-9CDF-559B-E43D69AA2AF7}"/>
                </a:ext>
              </a:extLst>
            </p:cNvPr>
            <p:cNvSpPr>
              <a:spLocks noChangeAspect="1"/>
            </p:cNvSpPr>
            <p:nvPr/>
          </p:nvSpPr>
          <p:spPr>
            <a:xfrm>
              <a:off x="15657702" y="6918896"/>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35" name="Oval 134">
              <a:extLst>
                <a:ext uri="{FF2B5EF4-FFF2-40B4-BE49-F238E27FC236}">
                  <a16:creationId xmlns:a16="http://schemas.microsoft.com/office/drawing/2014/main" id="{95DE0F03-7781-C1E3-7D8C-CEFE0A758B84}"/>
                </a:ext>
              </a:extLst>
            </p:cNvPr>
            <p:cNvSpPr>
              <a:spLocks noChangeAspect="1"/>
            </p:cNvSpPr>
            <p:nvPr/>
          </p:nvSpPr>
          <p:spPr>
            <a:xfrm>
              <a:off x="15604965" y="6827258"/>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grpSp>
      <p:grpSp>
        <p:nvGrpSpPr>
          <p:cNvPr id="58" name="Gruppieren 57">
            <a:extLst>
              <a:ext uri="{FF2B5EF4-FFF2-40B4-BE49-F238E27FC236}">
                <a16:creationId xmlns:a16="http://schemas.microsoft.com/office/drawing/2014/main" id="{0A36E330-CEE8-48B4-F6DE-265CAF2A0793}"/>
              </a:ext>
            </a:extLst>
          </p:cNvPr>
          <p:cNvGrpSpPr/>
          <p:nvPr/>
        </p:nvGrpSpPr>
        <p:grpSpPr>
          <a:xfrm>
            <a:off x="4731171" y="5445320"/>
            <a:ext cx="398531" cy="613472"/>
            <a:chOff x="15982341" y="6483368"/>
            <a:chExt cx="307301" cy="473041"/>
          </a:xfrm>
          <a:solidFill>
            <a:schemeClr val="accent6"/>
          </a:solidFill>
          <a:effectLst/>
        </p:grpSpPr>
        <p:sp>
          <p:nvSpPr>
            <p:cNvPr id="125" name="Oval 124">
              <a:extLst>
                <a:ext uri="{FF2B5EF4-FFF2-40B4-BE49-F238E27FC236}">
                  <a16:creationId xmlns:a16="http://schemas.microsoft.com/office/drawing/2014/main" id="{046E4288-548B-733D-55D7-B9A380862784}"/>
                </a:ext>
              </a:extLst>
            </p:cNvPr>
            <p:cNvSpPr>
              <a:spLocks noChangeAspect="1"/>
            </p:cNvSpPr>
            <p:nvPr/>
          </p:nvSpPr>
          <p:spPr>
            <a:xfrm>
              <a:off x="15994942" y="6483368"/>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26" name="Oval 125">
              <a:extLst>
                <a:ext uri="{FF2B5EF4-FFF2-40B4-BE49-F238E27FC236}">
                  <a16:creationId xmlns:a16="http://schemas.microsoft.com/office/drawing/2014/main" id="{CCF2EC58-42F3-148B-BE6E-FE9886A4B153}"/>
                </a:ext>
              </a:extLst>
            </p:cNvPr>
            <p:cNvSpPr>
              <a:spLocks noChangeAspect="1"/>
            </p:cNvSpPr>
            <p:nvPr/>
          </p:nvSpPr>
          <p:spPr>
            <a:xfrm>
              <a:off x="16145642" y="6812409"/>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27" name="Oval 126">
              <a:extLst>
                <a:ext uri="{FF2B5EF4-FFF2-40B4-BE49-F238E27FC236}">
                  <a16:creationId xmlns:a16="http://schemas.microsoft.com/office/drawing/2014/main" id="{45FE750B-C473-B578-61F3-0A41710B2300}"/>
                </a:ext>
              </a:extLst>
            </p:cNvPr>
            <p:cNvSpPr>
              <a:spLocks noChangeAspect="1"/>
            </p:cNvSpPr>
            <p:nvPr/>
          </p:nvSpPr>
          <p:spPr>
            <a:xfrm>
              <a:off x="15982341" y="6560896"/>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28" name="Oval 127">
              <a:extLst>
                <a:ext uri="{FF2B5EF4-FFF2-40B4-BE49-F238E27FC236}">
                  <a16:creationId xmlns:a16="http://schemas.microsoft.com/office/drawing/2014/main" id="{AA906271-9A96-75FE-1AB9-0C045495D378}"/>
                </a:ext>
              </a:extLst>
            </p:cNvPr>
            <p:cNvSpPr>
              <a:spLocks noChangeAspect="1"/>
            </p:cNvSpPr>
            <p:nvPr/>
          </p:nvSpPr>
          <p:spPr>
            <a:xfrm>
              <a:off x="16063594" y="6760047"/>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29" name="Oval 128">
              <a:extLst>
                <a:ext uri="{FF2B5EF4-FFF2-40B4-BE49-F238E27FC236}">
                  <a16:creationId xmlns:a16="http://schemas.microsoft.com/office/drawing/2014/main" id="{BA4E12F7-DDBE-4BBE-A765-08E294AF2814}"/>
                </a:ext>
              </a:extLst>
            </p:cNvPr>
            <p:cNvSpPr>
              <a:spLocks noChangeAspect="1"/>
            </p:cNvSpPr>
            <p:nvPr/>
          </p:nvSpPr>
          <p:spPr>
            <a:xfrm>
              <a:off x="15995171" y="6663899"/>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grpSp>
      <p:grpSp>
        <p:nvGrpSpPr>
          <p:cNvPr id="59" name="Gruppieren 58">
            <a:extLst>
              <a:ext uri="{FF2B5EF4-FFF2-40B4-BE49-F238E27FC236}">
                <a16:creationId xmlns:a16="http://schemas.microsoft.com/office/drawing/2014/main" id="{D7E6A23C-DE53-1041-D50D-4E72E6B9B824}"/>
              </a:ext>
            </a:extLst>
          </p:cNvPr>
          <p:cNvGrpSpPr/>
          <p:nvPr/>
        </p:nvGrpSpPr>
        <p:grpSpPr>
          <a:xfrm>
            <a:off x="4847738" y="5399741"/>
            <a:ext cx="398531" cy="613472"/>
            <a:chOff x="16027274" y="7055515"/>
            <a:chExt cx="307301" cy="473041"/>
          </a:xfrm>
          <a:solidFill>
            <a:schemeClr val="tx2"/>
          </a:solidFill>
          <a:effectLst/>
        </p:grpSpPr>
        <p:sp>
          <p:nvSpPr>
            <p:cNvPr id="120" name="Oval 119">
              <a:extLst>
                <a:ext uri="{FF2B5EF4-FFF2-40B4-BE49-F238E27FC236}">
                  <a16:creationId xmlns:a16="http://schemas.microsoft.com/office/drawing/2014/main" id="{32589B1C-4A8F-B250-404A-E3759B32D777}"/>
                </a:ext>
              </a:extLst>
            </p:cNvPr>
            <p:cNvSpPr>
              <a:spLocks noChangeAspect="1"/>
            </p:cNvSpPr>
            <p:nvPr/>
          </p:nvSpPr>
          <p:spPr>
            <a:xfrm>
              <a:off x="16039875" y="7055515"/>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21" name="Oval 120">
              <a:extLst>
                <a:ext uri="{FF2B5EF4-FFF2-40B4-BE49-F238E27FC236}">
                  <a16:creationId xmlns:a16="http://schemas.microsoft.com/office/drawing/2014/main" id="{088FBE59-D3B4-E206-61F4-506A41F3618C}"/>
                </a:ext>
              </a:extLst>
            </p:cNvPr>
            <p:cNvSpPr>
              <a:spLocks noChangeAspect="1"/>
            </p:cNvSpPr>
            <p:nvPr/>
          </p:nvSpPr>
          <p:spPr>
            <a:xfrm>
              <a:off x="16190575" y="7384556"/>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22" name="Oval 121">
              <a:extLst>
                <a:ext uri="{FF2B5EF4-FFF2-40B4-BE49-F238E27FC236}">
                  <a16:creationId xmlns:a16="http://schemas.microsoft.com/office/drawing/2014/main" id="{72855A03-C5A0-3BD9-F7D2-61F78DC20D87}"/>
                </a:ext>
              </a:extLst>
            </p:cNvPr>
            <p:cNvSpPr>
              <a:spLocks noChangeAspect="1"/>
            </p:cNvSpPr>
            <p:nvPr/>
          </p:nvSpPr>
          <p:spPr>
            <a:xfrm>
              <a:off x="16027274" y="7133043"/>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23" name="Oval 122">
              <a:extLst>
                <a:ext uri="{FF2B5EF4-FFF2-40B4-BE49-F238E27FC236}">
                  <a16:creationId xmlns:a16="http://schemas.microsoft.com/office/drawing/2014/main" id="{00F5B20F-2FBA-8A38-D324-482720B215E6}"/>
                </a:ext>
              </a:extLst>
            </p:cNvPr>
            <p:cNvSpPr>
              <a:spLocks noChangeAspect="1"/>
            </p:cNvSpPr>
            <p:nvPr/>
          </p:nvSpPr>
          <p:spPr>
            <a:xfrm>
              <a:off x="16108527" y="7332194"/>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24" name="Oval 123">
              <a:extLst>
                <a:ext uri="{FF2B5EF4-FFF2-40B4-BE49-F238E27FC236}">
                  <a16:creationId xmlns:a16="http://schemas.microsoft.com/office/drawing/2014/main" id="{33CB4CAA-51F4-CC39-7C99-E2A44F0A3BCF}"/>
                </a:ext>
              </a:extLst>
            </p:cNvPr>
            <p:cNvSpPr>
              <a:spLocks noChangeAspect="1"/>
            </p:cNvSpPr>
            <p:nvPr/>
          </p:nvSpPr>
          <p:spPr>
            <a:xfrm>
              <a:off x="16040104" y="7236046"/>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grpSp>
      <p:grpSp>
        <p:nvGrpSpPr>
          <p:cNvPr id="60" name="Gruppieren 59">
            <a:extLst>
              <a:ext uri="{FF2B5EF4-FFF2-40B4-BE49-F238E27FC236}">
                <a16:creationId xmlns:a16="http://schemas.microsoft.com/office/drawing/2014/main" id="{3FE81FCC-4AD4-5CB7-4724-424EA02AC80A}"/>
              </a:ext>
            </a:extLst>
          </p:cNvPr>
          <p:cNvGrpSpPr/>
          <p:nvPr/>
        </p:nvGrpSpPr>
        <p:grpSpPr>
          <a:xfrm>
            <a:off x="5001238" y="5349698"/>
            <a:ext cx="398531" cy="613472"/>
            <a:chOff x="16027274" y="7055515"/>
            <a:chExt cx="307301" cy="473041"/>
          </a:xfrm>
          <a:solidFill>
            <a:schemeClr val="tx2"/>
          </a:solidFill>
          <a:effectLst/>
        </p:grpSpPr>
        <p:sp>
          <p:nvSpPr>
            <p:cNvPr id="115" name="Oval 114">
              <a:extLst>
                <a:ext uri="{FF2B5EF4-FFF2-40B4-BE49-F238E27FC236}">
                  <a16:creationId xmlns:a16="http://schemas.microsoft.com/office/drawing/2014/main" id="{6E6A2457-7325-7A25-80D9-E5CC314628F0}"/>
                </a:ext>
              </a:extLst>
            </p:cNvPr>
            <p:cNvSpPr>
              <a:spLocks noChangeAspect="1"/>
            </p:cNvSpPr>
            <p:nvPr/>
          </p:nvSpPr>
          <p:spPr>
            <a:xfrm>
              <a:off x="16039875" y="7055515"/>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16" name="Oval 115">
              <a:extLst>
                <a:ext uri="{FF2B5EF4-FFF2-40B4-BE49-F238E27FC236}">
                  <a16:creationId xmlns:a16="http://schemas.microsoft.com/office/drawing/2014/main" id="{FF997226-C353-CB0D-D760-8D80FBB7D706}"/>
                </a:ext>
              </a:extLst>
            </p:cNvPr>
            <p:cNvSpPr>
              <a:spLocks noChangeAspect="1"/>
            </p:cNvSpPr>
            <p:nvPr/>
          </p:nvSpPr>
          <p:spPr>
            <a:xfrm>
              <a:off x="16190575" y="7384556"/>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17" name="Oval 116">
              <a:extLst>
                <a:ext uri="{FF2B5EF4-FFF2-40B4-BE49-F238E27FC236}">
                  <a16:creationId xmlns:a16="http://schemas.microsoft.com/office/drawing/2014/main" id="{CB3C6BD5-2E54-83B2-4BAB-1F438EF8FB14}"/>
                </a:ext>
              </a:extLst>
            </p:cNvPr>
            <p:cNvSpPr>
              <a:spLocks noChangeAspect="1"/>
            </p:cNvSpPr>
            <p:nvPr/>
          </p:nvSpPr>
          <p:spPr>
            <a:xfrm>
              <a:off x="16027274" y="7133043"/>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18" name="Oval 117">
              <a:extLst>
                <a:ext uri="{FF2B5EF4-FFF2-40B4-BE49-F238E27FC236}">
                  <a16:creationId xmlns:a16="http://schemas.microsoft.com/office/drawing/2014/main" id="{BDA3888C-AC7F-3101-9BFB-D6DB4813D3DC}"/>
                </a:ext>
              </a:extLst>
            </p:cNvPr>
            <p:cNvSpPr>
              <a:spLocks noChangeAspect="1"/>
            </p:cNvSpPr>
            <p:nvPr/>
          </p:nvSpPr>
          <p:spPr>
            <a:xfrm>
              <a:off x="16108527" y="7332194"/>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19" name="Oval 118">
              <a:extLst>
                <a:ext uri="{FF2B5EF4-FFF2-40B4-BE49-F238E27FC236}">
                  <a16:creationId xmlns:a16="http://schemas.microsoft.com/office/drawing/2014/main" id="{19C912D4-8F1D-D750-864A-D9A34ED66C22}"/>
                </a:ext>
              </a:extLst>
            </p:cNvPr>
            <p:cNvSpPr>
              <a:spLocks noChangeAspect="1"/>
            </p:cNvSpPr>
            <p:nvPr/>
          </p:nvSpPr>
          <p:spPr>
            <a:xfrm>
              <a:off x="16040104" y="7236046"/>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grpSp>
      <p:grpSp>
        <p:nvGrpSpPr>
          <p:cNvPr id="61" name="Gruppieren 60">
            <a:extLst>
              <a:ext uri="{FF2B5EF4-FFF2-40B4-BE49-F238E27FC236}">
                <a16:creationId xmlns:a16="http://schemas.microsoft.com/office/drawing/2014/main" id="{EBD3AD98-89E3-DBEB-8C33-19289BA066DD}"/>
              </a:ext>
            </a:extLst>
          </p:cNvPr>
          <p:cNvGrpSpPr/>
          <p:nvPr/>
        </p:nvGrpSpPr>
        <p:grpSpPr>
          <a:xfrm>
            <a:off x="5132965" y="5305958"/>
            <a:ext cx="398531" cy="613472"/>
            <a:chOff x="15982341" y="6483368"/>
            <a:chExt cx="307301" cy="473041"/>
          </a:xfrm>
          <a:solidFill>
            <a:schemeClr val="accent6"/>
          </a:solidFill>
          <a:effectLst/>
        </p:grpSpPr>
        <p:sp>
          <p:nvSpPr>
            <p:cNvPr id="110" name="Oval 109">
              <a:extLst>
                <a:ext uri="{FF2B5EF4-FFF2-40B4-BE49-F238E27FC236}">
                  <a16:creationId xmlns:a16="http://schemas.microsoft.com/office/drawing/2014/main" id="{FC33553B-76BA-D369-8141-82C716CD1861}"/>
                </a:ext>
              </a:extLst>
            </p:cNvPr>
            <p:cNvSpPr>
              <a:spLocks noChangeAspect="1"/>
            </p:cNvSpPr>
            <p:nvPr/>
          </p:nvSpPr>
          <p:spPr>
            <a:xfrm>
              <a:off x="15994942" y="6483368"/>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11" name="Oval 110">
              <a:extLst>
                <a:ext uri="{FF2B5EF4-FFF2-40B4-BE49-F238E27FC236}">
                  <a16:creationId xmlns:a16="http://schemas.microsoft.com/office/drawing/2014/main" id="{AFBB9772-1DF9-77FA-D17B-0E565FD5874A}"/>
                </a:ext>
              </a:extLst>
            </p:cNvPr>
            <p:cNvSpPr>
              <a:spLocks noChangeAspect="1"/>
            </p:cNvSpPr>
            <p:nvPr/>
          </p:nvSpPr>
          <p:spPr>
            <a:xfrm>
              <a:off x="16145642" y="6812409"/>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12" name="Oval 111">
              <a:extLst>
                <a:ext uri="{FF2B5EF4-FFF2-40B4-BE49-F238E27FC236}">
                  <a16:creationId xmlns:a16="http://schemas.microsoft.com/office/drawing/2014/main" id="{F97E907B-6B55-D62C-885C-81DF37AA3B67}"/>
                </a:ext>
              </a:extLst>
            </p:cNvPr>
            <p:cNvSpPr>
              <a:spLocks noChangeAspect="1"/>
            </p:cNvSpPr>
            <p:nvPr/>
          </p:nvSpPr>
          <p:spPr>
            <a:xfrm>
              <a:off x="15982341" y="6560896"/>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13" name="Oval 112">
              <a:extLst>
                <a:ext uri="{FF2B5EF4-FFF2-40B4-BE49-F238E27FC236}">
                  <a16:creationId xmlns:a16="http://schemas.microsoft.com/office/drawing/2014/main" id="{867BFCFE-1219-6970-8F8C-928A6C158E95}"/>
                </a:ext>
              </a:extLst>
            </p:cNvPr>
            <p:cNvSpPr>
              <a:spLocks noChangeAspect="1"/>
            </p:cNvSpPr>
            <p:nvPr/>
          </p:nvSpPr>
          <p:spPr>
            <a:xfrm>
              <a:off x="16063594" y="6760047"/>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14" name="Oval 113">
              <a:extLst>
                <a:ext uri="{FF2B5EF4-FFF2-40B4-BE49-F238E27FC236}">
                  <a16:creationId xmlns:a16="http://schemas.microsoft.com/office/drawing/2014/main" id="{4DCF6DA0-6963-0E62-70A2-75966A1800F6}"/>
                </a:ext>
              </a:extLst>
            </p:cNvPr>
            <p:cNvSpPr>
              <a:spLocks noChangeAspect="1"/>
            </p:cNvSpPr>
            <p:nvPr/>
          </p:nvSpPr>
          <p:spPr>
            <a:xfrm>
              <a:off x="15995171" y="6663899"/>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grpSp>
      <p:grpSp>
        <p:nvGrpSpPr>
          <p:cNvPr id="62" name="Gruppieren 61">
            <a:extLst>
              <a:ext uri="{FF2B5EF4-FFF2-40B4-BE49-F238E27FC236}">
                <a16:creationId xmlns:a16="http://schemas.microsoft.com/office/drawing/2014/main" id="{EC73DFF1-0CE3-0623-2BC2-34B8F3B67AA0}"/>
              </a:ext>
            </a:extLst>
          </p:cNvPr>
          <p:cNvGrpSpPr/>
          <p:nvPr/>
        </p:nvGrpSpPr>
        <p:grpSpPr>
          <a:xfrm>
            <a:off x="5242406" y="5267683"/>
            <a:ext cx="664441" cy="605035"/>
            <a:chOff x="16079073" y="6453753"/>
            <a:chExt cx="512339" cy="466533"/>
          </a:xfrm>
          <a:solidFill>
            <a:schemeClr val="accent1"/>
          </a:solidFill>
          <a:effectLst/>
        </p:grpSpPr>
        <p:sp>
          <p:nvSpPr>
            <p:cNvPr id="99" name="Oval 98">
              <a:extLst>
                <a:ext uri="{FF2B5EF4-FFF2-40B4-BE49-F238E27FC236}">
                  <a16:creationId xmlns:a16="http://schemas.microsoft.com/office/drawing/2014/main" id="{661D0867-5E56-220E-F7FD-3A68D0623817}"/>
                </a:ext>
              </a:extLst>
            </p:cNvPr>
            <p:cNvSpPr>
              <a:spLocks noChangeAspect="1"/>
            </p:cNvSpPr>
            <p:nvPr/>
          </p:nvSpPr>
          <p:spPr>
            <a:xfrm>
              <a:off x="16447412" y="6537526"/>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00" name="Oval 99">
              <a:extLst>
                <a:ext uri="{FF2B5EF4-FFF2-40B4-BE49-F238E27FC236}">
                  <a16:creationId xmlns:a16="http://schemas.microsoft.com/office/drawing/2014/main" id="{094BB4E5-14CE-520D-7658-1C70A0AA7E41}"/>
                </a:ext>
              </a:extLst>
            </p:cNvPr>
            <p:cNvSpPr>
              <a:spLocks noChangeAspect="1"/>
            </p:cNvSpPr>
            <p:nvPr/>
          </p:nvSpPr>
          <p:spPr>
            <a:xfrm>
              <a:off x="16375412" y="6624762"/>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01" name="Oval 100">
              <a:extLst>
                <a:ext uri="{FF2B5EF4-FFF2-40B4-BE49-F238E27FC236}">
                  <a16:creationId xmlns:a16="http://schemas.microsoft.com/office/drawing/2014/main" id="{990DD095-A782-526C-9F1A-1BA6AB176DC3}"/>
                </a:ext>
              </a:extLst>
            </p:cNvPr>
            <p:cNvSpPr>
              <a:spLocks noChangeAspect="1"/>
            </p:cNvSpPr>
            <p:nvPr/>
          </p:nvSpPr>
          <p:spPr>
            <a:xfrm>
              <a:off x="16220193" y="6609526"/>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02" name="Oval 101">
              <a:extLst>
                <a:ext uri="{FF2B5EF4-FFF2-40B4-BE49-F238E27FC236}">
                  <a16:creationId xmlns:a16="http://schemas.microsoft.com/office/drawing/2014/main" id="{22671639-B3C7-B412-7F0B-1A7A6BF764D0}"/>
                </a:ext>
              </a:extLst>
            </p:cNvPr>
            <p:cNvSpPr>
              <a:spLocks noChangeAspect="1"/>
            </p:cNvSpPr>
            <p:nvPr/>
          </p:nvSpPr>
          <p:spPr>
            <a:xfrm>
              <a:off x="16160324" y="6509144"/>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03" name="Oval 102">
              <a:extLst>
                <a:ext uri="{FF2B5EF4-FFF2-40B4-BE49-F238E27FC236}">
                  <a16:creationId xmlns:a16="http://schemas.microsoft.com/office/drawing/2014/main" id="{EC087B05-BD58-52B1-A15F-CB4BF3D509AB}"/>
                </a:ext>
              </a:extLst>
            </p:cNvPr>
            <p:cNvSpPr>
              <a:spLocks noChangeAspect="1"/>
            </p:cNvSpPr>
            <p:nvPr/>
          </p:nvSpPr>
          <p:spPr>
            <a:xfrm>
              <a:off x="16089629" y="6453753"/>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04" name="Oval 103">
              <a:extLst>
                <a:ext uri="{FF2B5EF4-FFF2-40B4-BE49-F238E27FC236}">
                  <a16:creationId xmlns:a16="http://schemas.microsoft.com/office/drawing/2014/main" id="{D538AD57-49BB-580F-34A0-AE7E3F000D07}"/>
                </a:ext>
              </a:extLst>
            </p:cNvPr>
            <p:cNvSpPr>
              <a:spLocks noChangeAspect="1"/>
            </p:cNvSpPr>
            <p:nvPr/>
          </p:nvSpPr>
          <p:spPr>
            <a:xfrm>
              <a:off x="16079073" y="6537526"/>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05" name="Oval 104">
              <a:extLst>
                <a:ext uri="{FF2B5EF4-FFF2-40B4-BE49-F238E27FC236}">
                  <a16:creationId xmlns:a16="http://schemas.microsoft.com/office/drawing/2014/main" id="{8992E9D7-4BF0-936D-215F-373BA9A239F4}"/>
                </a:ext>
              </a:extLst>
            </p:cNvPr>
            <p:cNvSpPr>
              <a:spLocks noChangeAspect="1"/>
            </p:cNvSpPr>
            <p:nvPr/>
          </p:nvSpPr>
          <p:spPr>
            <a:xfrm>
              <a:off x="16274059" y="6697401"/>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06" name="Oval 105">
              <a:extLst>
                <a:ext uri="{FF2B5EF4-FFF2-40B4-BE49-F238E27FC236}">
                  <a16:creationId xmlns:a16="http://schemas.microsoft.com/office/drawing/2014/main" id="{F179D65A-73FB-417F-0E15-21E399549AC2}"/>
                </a:ext>
              </a:extLst>
            </p:cNvPr>
            <p:cNvSpPr>
              <a:spLocks noChangeAspect="1"/>
            </p:cNvSpPr>
            <p:nvPr/>
          </p:nvSpPr>
          <p:spPr>
            <a:xfrm>
              <a:off x="16296527" y="6720115"/>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07" name="Oval 106">
              <a:extLst>
                <a:ext uri="{FF2B5EF4-FFF2-40B4-BE49-F238E27FC236}">
                  <a16:creationId xmlns:a16="http://schemas.microsoft.com/office/drawing/2014/main" id="{22B48309-5568-F39E-32DE-873DF3816C49}"/>
                </a:ext>
              </a:extLst>
            </p:cNvPr>
            <p:cNvSpPr>
              <a:spLocks noChangeAspect="1"/>
            </p:cNvSpPr>
            <p:nvPr/>
          </p:nvSpPr>
          <p:spPr>
            <a:xfrm>
              <a:off x="16231387" y="6776286"/>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08" name="Oval 107">
              <a:extLst>
                <a:ext uri="{FF2B5EF4-FFF2-40B4-BE49-F238E27FC236}">
                  <a16:creationId xmlns:a16="http://schemas.microsoft.com/office/drawing/2014/main" id="{B98B24AA-EB1B-5DF9-7303-5778010DCE5A}"/>
                </a:ext>
              </a:extLst>
            </p:cNvPr>
            <p:cNvSpPr>
              <a:spLocks noChangeAspect="1"/>
            </p:cNvSpPr>
            <p:nvPr/>
          </p:nvSpPr>
          <p:spPr>
            <a:xfrm>
              <a:off x="16155614" y="6724534"/>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sp>
          <p:nvSpPr>
            <p:cNvPr id="109" name="Oval 108">
              <a:extLst>
                <a:ext uri="{FF2B5EF4-FFF2-40B4-BE49-F238E27FC236}">
                  <a16:creationId xmlns:a16="http://schemas.microsoft.com/office/drawing/2014/main" id="{D2E69BA7-E690-7CB2-8B35-5791069B21B0}"/>
                </a:ext>
              </a:extLst>
            </p:cNvPr>
            <p:cNvSpPr>
              <a:spLocks noChangeAspect="1"/>
            </p:cNvSpPr>
            <p:nvPr/>
          </p:nvSpPr>
          <p:spPr>
            <a:xfrm>
              <a:off x="16102877" y="6632896"/>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700" b="1">
                <a:solidFill>
                  <a:schemeClr val="tx1"/>
                </a:solidFill>
                <a:latin typeface="Raleway" pitchFamily="2" charset="77"/>
              </a:endParaRPr>
            </a:p>
          </p:txBody>
        </p:sp>
      </p:grpSp>
      <p:grpSp>
        <p:nvGrpSpPr>
          <p:cNvPr id="66" name="Gruppieren 65">
            <a:extLst>
              <a:ext uri="{FF2B5EF4-FFF2-40B4-BE49-F238E27FC236}">
                <a16:creationId xmlns:a16="http://schemas.microsoft.com/office/drawing/2014/main" id="{5DA2D162-0CBF-FC37-B6E1-7BFB9FB1D1FA}"/>
              </a:ext>
            </a:extLst>
          </p:cNvPr>
          <p:cNvGrpSpPr/>
          <p:nvPr/>
        </p:nvGrpSpPr>
        <p:grpSpPr>
          <a:xfrm>
            <a:off x="2400262" y="5524215"/>
            <a:ext cx="809520" cy="592043"/>
            <a:chOff x="13392384" y="6784839"/>
            <a:chExt cx="624218" cy="456515"/>
          </a:xfrm>
          <a:solidFill>
            <a:schemeClr val="tx2">
              <a:lumMod val="60000"/>
              <a:lumOff val="40000"/>
            </a:schemeClr>
          </a:solidFill>
        </p:grpSpPr>
        <p:sp>
          <p:nvSpPr>
            <p:cNvPr id="79" name="Freihandform 78">
              <a:extLst>
                <a:ext uri="{FF2B5EF4-FFF2-40B4-BE49-F238E27FC236}">
                  <a16:creationId xmlns:a16="http://schemas.microsoft.com/office/drawing/2014/main" id="{ED0176D0-4B0A-B922-587E-8395D45F251F}"/>
                </a:ext>
              </a:extLst>
            </p:cNvPr>
            <p:cNvSpPr/>
            <p:nvPr/>
          </p:nvSpPr>
          <p:spPr>
            <a:xfrm>
              <a:off x="13462069" y="7201199"/>
              <a:ext cx="22883" cy="23171"/>
            </a:xfrm>
            <a:custGeom>
              <a:avLst/>
              <a:gdLst>
                <a:gd name="connsiteX0" fmla="*/ 11257 w 22883"/>
                <a:gd name="connsiteY0" fmla="*/ 132 h 23171"/>
                <a:gd name="connsiteX1" fmla="*/ 38 w 22883"/>
                <a:gd name="connsiteY1" fmla="*/ 8821 h 23171"/>
                <a:gd name="connsiteX2" fmla="*/ 9805 w 22883"/>
                <a:gd name="connsiteY2" fmla="*/ 23171 h 23171"/>
                <a:gd name="connsiteX3" fmla="*/ 22871 w 22883"/>
                <a:gd name="connsiteY3" fmla="*/ 11849 h 23171"/>
                <a:gd name="connsiteX4" fmla="*/ 11257 w 22883"/>
                <a:gd name="connsiteY4" fmla="*/ 0 h 2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3" h="23171">
                  <a:moveTo>
                    <a:pt x="11257" y="132"/>
                  </a:moveTo>
                  <a:cubicBezTo>
                    <a:pt x="5977" y="395"/>
                    <a:pt x="566" y="1580"/>
                    <a:pt x="38" y="8821"/>
                  </a:cubicBezTo>
                  <a:cubicBezTo>
                    <a:pt x="-490" y="15799"/>
                    <a:pt x="4526" y="23171"/>
                    <a:pt x="9805" y="23171"/>
                  </a:cubicBezTo>
                  <a:cubicBezTo>
                    <a:pt x="17064" y="23171"/>
                    <a:pt x="22607" y="18432"/>
                    <a:pt x="22871" y="11849"/>
                  </a:cubicBezTo>
                  <a:cubicBezTo>
                    <a:pt x="23135" y="4476"/>
                    <a:pt x="19175" y="263"/>
                    <a:pt x="11257" y="0"/>
                  </a:cubicBezTo>
                  <a:close/>
                </a:path>
              </a:pathLst>
            </a:custGeom>
            <a:grpFill/>
            <a:ln w="13173" cap="flat">
              <a:noFill/>
              <a:prstDash val="solid"/>
              <a:miter/>
            </a:ln>
          </p:spPr>
          <p:txBody>
            <a:bodyPr rtlCol="0" anchor="ctr"/>
            <a:lstStyle/>
            <a:p>
              <a:endParaRPr lang="de-DE" sz="700"/>
            </a:p>
          </p:txBody>
        </p:sp>
        <p:sp>
          <p:nvSpPr>
            <p:cNvPr id="80" name="Freihandform 79">
              <a:extLst>
                <a:ext uri="{FF2B5EF4-FFF2-40B4-BE49-F238E27FC236}">
                  <a16:creationId xmlns:a16="http://schemas.microsoft.com/office/drawing/2014/main" id="{8CDB0AC9-FE8F-92AD-CBE5-C30641FC33FF}"/>
                </a:ext>
              </a:extLst>
            </p:cNvPr>
            <p:cNvSpPr/>
            <p:nvPr/>
          </p:nvSpPr>
          <p:spPr>
            <a:xfrm>
              <a:off x="13503552" y="7121913"/>
              <a:ext cx="39900" cy="24740"/>
            </a:xfrm>
            <a:custGeom>
              <a:avLst/>
              <a:gdLst>
                <a:gd name="connsiteX0" fmla="*/ 39591 w 39900"/>
                <a:gd name="connsiteY0" fmla="*/ 8455 h 24740"/>
                <a:gd name="connsiteX1" fmla="*/ 28768 w 39900"/>
                <a:gd name="connsiteY1" fmla="*/ 161 h 24740"/>
                <a:gd name="connsiteX2" fmla="*/ 921 w 39900"/>
                <a:gd name="connsiteY2" fmla="*/ 16091 h 24740"/>
                <a:gd name="connsiteX3" fmla="*/ 9763 w 39900"/>
                <a:gd name="connsiteY3" fmla="*/ 24649 h 24740"/>
                <a:gd name="connsiteX4" fmla="*/ 31936 w 39900"/>
                <a:gd name="connsiteY4" fmla="*/ 17671 h 24740"/>
                <a:gd name="connsiteX5" fmla="*/ 39723 w 39900"/>
                <a:gd name="connsiteY5" fmla="*/ 8455 h 2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0" h="24740">
                  <a:moveTo>
                    <a:pt x="39591" y="8455"/>
                  </a:moveTo>
                  <a:cubicBezTo>
                    <a:pt x="38403" y="3321"/>
                    <a:pt x="33784" y="951"/>
                    <a:pt x="28768" y="161"/>
                  </a:cubicBezTo>
                  <a:cubicBezTo>
                    <a:pt x="19398" y="-1287"/>
                    <a:pt x="4352" y="7271"/>
                    <a:pt x="921" y="16091"/>
                  </a:cubicBezTo>
                  <a:cubicBezTo>
                    <a:pt x="-1587" y="22411"/>
                    <a:pt x="921" y="25307"/>
                    <a:pt x="9763" y="24649"/>
                  </a:cubicBezTo>
                  <a:cubicBezTo>
                    <a:pt x="15834" y="22806"/>
                    <a:pt x="24017" y="20699"/>
                    <a:pt x="31936" y="17671"/>
                  </a:cubicBezTo>
                  <a:cubicBezTo>
                    <a:pt x="35895" y="16223"/>
                    <a:pt x="40910" y="13853"/>
                    <a:pt x="39723" y="8455"/>
                  </a:cubicBezTo>
                  <a:close/>
                </a:path>
              </a:pathLst>
            </a:custGeom>
            <a:grpFill/>
            <a:ln w="13173" cap="flat">
              <a:noFill/>
              <a:prstDash val="solid"/>
              <a:miter/>
            </a:ln>
          </p:spPr>
          <p:txBody>
            <a:bodyPr rtlCol="0" anchor="ctr"/>
            <a:lstStyle/>
            <a:p>
              <a:endParaRPr lang="de-DE" sz="700"/>
            </a:p>
          </p:txBody>
        </p:sp>
        <p:sp>
          <p:nvSpPr>
            <p:cNvPr id="81" name="Freihandform 80">
              <a:extLst>
                <a:ext uri="{FF2B5EF4-FFF2-40B4-BE49-F238E27FC236}">
                  <a16:creationId xmlns:a16="http://schemas.microsoft.com/office/drawing/2014/main" id="{DA720F69-C01B-2A2A-3B9C-ECB1897219C2}"/>
                </a:ext>
              </a:extLst>
            </p:cNvPr>
            <p:cNvSpPr/>
            <p:nvPr/>
          </p:nvSpPr>
          <p:spPr>
            <a:xfrm>
              <a:off x="13610571" y="7175335"/>
              <a:ext cx="41533" cy="46295"/>
            </a:xfrm>
            <a:custGeom>
              <a:avLst/>
              <a:gdLst>
                <a:gd name="connsiteX0" fmla="*/ 10572 w 41533"/>
                <a:gd name="connsiteY0" fmla="*/ 4009 h 46295"/>
                <a:gd name="connsiteX1" fmla="*/ 13 w 41533"/>
                <a:gd name="connsiteY1" fmla="*/ 26128 h 46295"/>
                <a:gd name="connsiteX2" fmla="*/ 23506 w 41533"/>
                <a:gd name="connsiteY2" fmla="*/ 42848 h 46295"/>
                <a:gd name="connsiteX3" fmla="*/ 37891 w 41533"/>
                <a:gd name="connsiteY3" fmla="*/ 30341 h 46295"/>
                <a:gd name="connsiteX4" fmla="*/ 34460 w 41533"/>
                <a:gd name="connsiteY4" fmla="*/ 5589 h 46295"/>
                <a:gd name="connsiteX5" fmla="*/ 10440 w 41533"/>
                <a:gd name="connsiteY5" fmla="*/ 4009 h 4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33" h="46295">
                  <a:moveTo>
                    <a:pt x="10572" y="4009"/>
                  </a:moveTo>
                  <a:cubicBezTo>
                    <a:pt x="1333" y="9802"/>
                    <a:pt x="277" y="18755"/>
                    <a:pt x="13" y="26128"/>
                  </a:cubicBezTo>
                  <a:cubicBezTo>
                    <a:pt x="-383" y="45349"/>
                    <a:pt x="8064" y="50616"/>
                    <a:pt x="23506" y="42848"/>
                  </a:cubicBezTo>
                  <a:cubicBezTo>
                    <a:pt x="29313" y="39951"/>
                    <a:pt x="34328" y="35870"/>
                    <a:pt x="37891" y="30341"/>
                  </a:cubicBezTo>
                  <a:cubicBezTo>
                    <a:pt x="43830" y="21125"/>
                    <a:pt x="42379" y="13094"/>
                    <a:pt x="34460" y="5589"/>
                  </a:cubicBezTo>
                  <a:cubicBezTo>
                    <a:pt x="26673" y="-1783"/>
                    <a:pt x="19018" y="-1389"/>
                    <a:pt x="10440" y="4009"/>
                  </a:cubicBezTo>
                  <a:close/>
                </a:path>
              </a:pathLst>
            </a:custGeom>
            <a:grpFill/>
            <a:ln w="13173" cap="flat">
              <a:noFill/>
              <a:prstDash val="solid"/>
              <a:miter/>
            </a:ln>
          </p:spPr>
          <p:txBody>
            <a:bodyPr rtlCol="0" anchor="ctr"/>
            <a:lstStyle/>
            <a:p>
              <a:endParaRPr lang="de-DE" sz="700"/>
            </a:p>
          </p:txBody>
        </p:sp>
        <p:sp>
          <p:nvSpPr>
            <p:cNvPr id="82" name="Freihandform 81">
              <a:extLst>
                <a:ext uri="{FF2B5EF4-FFF2-40B4-BE49-F238E27FC236}">
                  <a16:creationId xmlns:a16="http://schemas.microsoft.com/office/drawing/2014/main" id="{19A5C226-60A7-4E5F-B117-6B2EB4DCFE5D}"/>
                </a:ext>
              </a:extLst>
            </p:cNvPr>
            <p:cNvSpPr/>
            <p:nvPr/>
          </p:nvSpPr>
          <p:spPr>
            <a:xfrm>
              <a:off x="13564852" y="6961705"/>
              <a:ext cx="60791" cy="80119"/>
            </a:xfrm>
            <a:custGeom>
              <a:avLst/>
              <a:gdLst>
                <a:gd name="connsiteX0" fmla="*/ 13133 w 60791"/>
                <a:gd name="connsiteY0" fmla="*/ 27792 h 80119"/>
                <a:gd name="connsiteX1" fmla="*/ 5742 w 60791"/>
                <a:gd name="connsiteY1" fmla="*/ 67947 h 80119"/>
                <a:gd name="connsiteX2" fmla="*/ 38869 w 60791"/>
                <a:gd name="connsiteY2" fmla="*/ 78742 h 80119"/>
                <a:gd name="connsiteX3" fmla="*/ 54311 w 60791"/>
                <a:gd name="connsiteY3" fmla="*/ 71896 h 80119"/>
                <a:gd name="connsiteX4" fmla="*/ 59986 w 60791"/>
                <a:gd name="connsiteY4" fmla="*/ 56756 h 80119"/>
                <a:gd name="connsiteX5" fmla="*/ 56818 w 60791"/>
                <a:gd name="connsiteY5" fmla="*/ 16206 h 80119"/>
                <a:gd name="connsiteX6" fmla="*/ 43356 w 60791"/>
                <a:gd name="connsiteY6" fmla="*/ 12 h 80119"/>
                <a:gd name="connsiteX7" fmla="*/ 20788 w 60791"/>
                <a:gd name="connsiteY7" fmla="*/ 8043 h 80119"/>
                <a:gd name="connsiteX8" fmla="*/ 18940 w 60791"/>
                <a:gd name="connsiteY8" fmla="*/ 20945 h 80119"/>
                <a:gd name="connsiteX9" fmla="*/ 13001 w 60791"/>
                <a:gd name="connsiteY9" fmla="*/ 27792 h 8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791" h="80119">
                  <a:moveTo>
                    <a:pt x="13133" y="27792"/>
                  </a:moveTo>
                  <a:cubicBezTo>
                    <a:pt x="-1781" y="38719"/>
                    <a:pt x="-3628" y="48725"/>
                    <a:pt x="5742" y="67947"/>
                  </a:cubicBezTo>
                  <a:cubicBezTo>
                    <a:pt x="10362" y="77426"/>
                    <a:pt x="25935" y="82824"/>
                    <a:pt x="38869" y="78742"/>
                  </a:cubicBezTo>
                  <a:cubicBezTo>
                    <a:pt x="44280" y="77031"/>
                    <a:pt x="49427" y="74529"/>
                    <a:pt x="54311" y="71896"/>
                  </a:cubicBezTo>
                  <a:cubicBezTo>
                    <a:pt x="60382" y="68605"/>
                    <a:pt x="61965" y="64129"/>
                    <a:pt x="59986" y="56756"/>
                  </a:cubicBezTo>
                  <a:cubicBezTo>
                    <a:pt x="56290" y="43590"/>
                    <a:pt x="53915" y="29898"/>
                    <a:pt x="56818" y="16206"/>
                  </a:cubicBezTo>
                  <a:cubicBezTo>
                    <a:pt x="59458" y="3303"/>
                    <a:pt x="56818" y="12"/>
                    <a:pt x="43356" y="12"/>
                  </a:cubicBezTo>
                  <a:cubicBezTo>
                    <a:pt x="34778" y="-251"/>
                    <a:pt x="27783" y="3830"/>
                    <a:pt x="20788" y="8043"/>
                  </a:cubicBezTo>
                  <a:cubicBezTo>
                    <a:pt x="14981" y="11466"/>
                    <a:pt x="18412" y="16337"/>
                    <a:pt x="18940" y="20945"/>
                  </a:cubicBezTo>
                  <a:cubicBezTo>
                    <a:pt x="19468" y="24763"/>
                    <a:pt x="15641" y="25948"/>
                    <a:pt x="13001" y="27792"/>
                  </a:cubicBezTo>
                  <a:close/>
                </a:path>
              </a:pathLst>
            </a:custGeom>
            <a:grpFill/>
            <a:ln w="13173" cap="flat">
              <a:noFill/>
              <a:prstDash val="solid"/>
              <a:miter/>
            </a:ln>
          </p:spPr>
          <p:txBody>
            <a:bodyPr rtlCol="0" anchor="ctr"/>
            <a:lstStyle/>
            <a:p>
              <a:endParaRPr lang="de-DE" sz="700"/>
            </a:p>
          </p:txBody>
        </p:sp>
        <p:sp>
          <p:nvSpPr>
            <p:cNvPr id="83" name="Freihandform 82">
              <a:extLst>
                <a:ext uri="{FF2B5EF4-FFF2-40B4-BE49-F238E27FC236}">
                  <a16:creationId xmlns:a16="http://schemas.microsoft.com/office/drawing/2014/main" id="{D0959262-DF26-655C-1880-5231A2234E7E}"/>
                </a:ext>
              </a:extLst>
            </p:cNvPr>
            <p:cNvSpPr/>
            <p:nvPr/>
          </p:nvSpPr>
          <p:spPr>
            <a:xfrm>
              <a:off x="13760366" y="6993829"/>
              <a:ext cx="67719" cy="82169"/>
            </a:xfrm>
            <a:custGeom>
              <a:avLst/>
              <a:gdLst>
                <a:gd name="connsiteX0" fmla="*/ 61781 w 67719"/>
                <a:gd name="connsiteY0" fmla="*/ 38587 h 82169"/>
                <a:gd name="connsiteX1" fmla="*/ 67588 w 67719"/>
                <a:gd name="connsiteY1" fmla="*/ 30688 h 82169"/>
                <a:gd name="connsiteX2" fmla="*/ 26147 w 67719"/>
                <a:gd name="connsiteY2" fmla="*/ 3040 h 82169"/>
                <a:gd name="connsiteX3" fmla="*/ 147 w 67719"/>
                <a:gd name="connsiteY3" fmla="*/ 46355 h 82169"/>
                <a:gd name="connsiteX4" fmla="*/ 4370 w 67719"/>
                <a:gd name="connsiteY4" fmla="*/ 51358 h 82169"/>
                <a:gd name="connsiteX5" fmla="*/ 27731 w 67719"/>
                <a:gd name="connsiteY5" fmla="*/ 73871 h 82169"/>
                <a:gd name="connsiteX6" fmla="*/ 38157 w 67719"/>
                <a:gd name="connsiteY6" fmla="*/ 82165 h 82169"/>
                <a:gd name="connsiteX7" fmla="*/ 49111 w 67719"/>
                <a:gd name="connsiteY7" fmla="*/ 74266 h 82169"/>
                <a:gd name="connsiteX8" fmla="*/ 52279 w 67719"/>
                <a:gd name="connsiteY8" fmla="*/ 56624 h 82169"/>
                <a:gd name="connsiteX9" fmla="*/ 61781 w 67719"/>
                <a:gd name="connsiteY9" fmla="*/ 38455 h 8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19" h="82169">
                  <a:moveTo>
                    <a:pt x="61781" y="38587"/>
                  </a:moveTo>
                  <a:cubicBezTo>
                    <a:pt x="65477" y="37665"/>
                    <a:pt x="68380" y="35296"/>
                    <a:pt x="67588" y="30688"/>
                  </a:cubicBezTo>
                  <a:cubicBezTo>
                    <a:pt x="66665" y="10676"/>
                    <a:pt x="46604" y="-7361"/>
                    <a:pt x="26147" y="3040"/>
                  </a:cubicBezTo>
                  <a:cubicBezTo>
                    <a:pt x="12025" y="10281"/>
                    <a:pt x="-1569" y="31741"/>
                    <a:pt x="147" y="46355"/>
                  </a:cubicBezTo>
                  <a:cubicBezTo>
                    <a:pt x="411" y="48988"/>
                    <a:pt x="1599" y="51358"/>
                    <a:pt x="4370" y="51358"/>
                  </a:cubicBezTo>
                  <a:cubicBezTo>
                    <a:pt x="20076" y="50831"/>
                    <a:pt x="25223" y="60705"/>
                    <a:pt x="27731" y="73871"/>
                  </a:cubicBezTo>
                  <a:cubicBezTo>
                    <a:pt x="28786" y="79137"/>
                    <a:pt x="32482" y="82034"/>
                    <a:pt x="38157" y="82165"/>
                  </a:cubicBezTo>
                  <a:cubicBezTo>
                    <a:pt x="43832" y="82297"/>
                    <a:pt x="47264" y="79269"/>
                    <a:pt x="49111" y="74266"/>
                  </a:cubicBezTo>
                  <a:cubicBezTo>
                    <a:pt x="51091" y="68605"/>
                    <a:pt x="53995" y="62548"/>
                    <a:pt x="52279" y="56624"/>
                  </a:cubicBezTo>
                  <a:cubicBezTo>
                    <a:pt x="49639" y="47013"/>
                    <a:pt x="51619" y="41088"/>
                    <a:pt x="61781" y="38455"/>
                  </a:cubicBezTo>
                  <a:close/>
                </a:path>
              </a:pathLst>
            </a:custGeom>
            <a:grpFill/>
            <a:ln w="13173" cap="flat">
              <a:noFill/>
              <a:prstDash val="solid"/>
              <a:miter/>
            </a:ln>
          </p:spPr>
          <p:txBody>
            <a:bodyPr rtlCol="0" anchor="ctr"/>
            <a:lstStyle/>
            <a:p>
              <a:endParaRPr lang="de-DE" sz="700"/>
            </a:p>
          </p:txBody>
        </p:sp>
        <p:sp>
          <p:nvSpPr>
            <p:cNvPr id="84" name="Freihandform 83">
              <a:extLst>
                <a:ext uri="{FF2B5EF4-FFF2-40B4-BE49-F238E27FC236}">
                  <a16:creationId xmlns:a16="http://schemas.microsoft.com/office/drawing/2014/main" id="{39379295-9BE4-FD26-FC1E-F4FA1C791678}"/>
                </a:ext>
              </a:extLst>
            </p:cNvPr>
            <p:cNvSpPr/>
            <p:nvPr/>
          </p:nvSpPr>
          <p:spPr>
            <a:xfrm>
              <a:off x="13639659" y="6977983"/>
              <a:ext cx="99754" cy="92048"/>
            </a:xfrm>
            <a:custGeom>
              <a:avLst/>
              <a:gdLst>
                <a:gd name="connsiteX0" fmla="*/ 48266 w 99754"/>
                <a:gd name="connsiteY0" fmla="*/ 81818 h 92048"/>
                <a:gd name="connsiteX1" fmla="*/ 49057 w 99754"/>
                <a:gd name="connsiteY1" fmla="*/ 64834 h 92048"/>
                <a:gd name="connsiteX2" fmla="*/ 67930 w 99754"/>
                <a:gd name="connsiteY2" fmla="*/ 38503 h 92048"/>
                <a:gd name="connsiteX3" fmla="*/ 91291 w 99754"/>
                <a:gd name="connsiteY3" fmla="*/ 28234 h 92048"/>
                <a:gd name="connsiteX4" fmla="*/ 91687 w 99754"/>
                <a:gd name="connsiteY4" fmla="*/ 5852 h 92048"/>
                <a:gd name="connsiteX5" fmla="*/ 69646 w 99754"/>
                <a:gd name="connsiteY5" fmla="*/ 191 h 92048"/>
                <a:gd name="connsiteX6" fmla="*/ 39423 w 99754"/>
                <a:gd name="connsiteY6" fmla="*/ 3746 h 92048"/>
                <a:gd name="connsiteX7" fmla="*/ 15535 w 99754"/>
                <a:gd name="connsiteY7" fmla="*/ 16121 h 92048"/>
                <a:gd name="connsiteX8" fmla="*/ 1149 w 99754"/>
                <a:gd name="connsiteY8" fmla="*/ 45349 h 92048"/>
                <a:gd name="connsiteX9" fmla="*/ 2601 w 99754"/>
                <a:gd name="connsiteY9" fmla="*/ 54170 h 92048"/>
                <a:gd name="connsiteX10" fmla="*/ 28469 w 99754"/>
                <a:gd name="connsiteY10" fmla="*/ 87874 h 92048"/>
                <a:gd name="connsiteX11" fmla="*/ 40347 w 99754"/>
                <a:gd name="connsiteY11" fmla="*/ 91428 h 92048"/>
                <a:gd name="connsiteX12" fmla="*/ 48266 w 99754"/>
                <a:gd name="connsiteY12" fmla="*/ 81818 h 9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754" h="92048">
                  <a:moveTo>
                    <a:pt x="48266" y="81818"/>
                  </a:moveTo>
                  <a:cubicBezTo>
                    <a:pt x="48662" y="76156"/>
                    <a:pt x="48530" y="70495"/>
                    <a:pt x="49057" y="64834"/>
                  </a:cubicBezTo>
                  <a:cubicBezTo>
                    <a:pt x="50113" y="52327"/>
                    <a:pt x="53941" y="42321"/>
                    <a:pt x="67930" y="38503"/>
                  </a:cubicBezTo>
                  <a:cubicBezTo>
                    <a:pt x="76113" y="36265"/>
                    <a:pt x="83900" y="32315"/>
                    <a:pt x="91291" y="28234"/>
                  </a:cubicBezTo>
                  <a:cubicBezTo>
                    <a:pt x="102509" y="21914"/>
                    <a:pt x="102509" y="12435"/>
                    <a:pt x="91687" y="5852"/>
                  </a:cubicBezTo>
                  <a:cubicBezTo>
                    <a:pt x="84956" y="1771"/>
                    <a:pt x="77697" y="-731"/>
                    <a:pt x="69646" y="191"/>
                  </a:cubicBezTo>
                  <a:cubicBezTo>
                    <a:pt x="59616" y="1244"/>
                    <a:pt x="49321" y="1639"/>
                    <a:pt x="39423" y="3746"/>
                  </a:cubicBezTo>
                  <a:cubicBezTo>
                    <a:pt x="30448" y="5589"/>
                    <a:pt x="20022" y="6642"/>
                    <a:pt x="15535" y="16121"/>
                  </a:cubicBezTo>
                  <a:cubicBezTo>
                    <a:pt x="10915" y="25995"/>
                    <a:pt x="7880" y="36528"/>
                    <a:pt x="1149" y="45349"/>
                  </a:cubicBezTo>
                  <a:cubicBezTo>
                    <a:pt x="-1359" y="48509"/>
                    <a:pt x="753" y="51537"/>
                    <a:pt x="2601" y="54170"/>
                  </a:cubicBezTo>
                  <a:cubicBezTo>
                    <a:pt x="11179" y="65492"/>
                    <a:pt x="19758" y="76683"/>
                    <a:pt x="28469" y="87874"/>
                  </a:cubicBezTo>
                  <a:cubicBezTo>
                    <a:pt x="31504" y="91823"/>
                    <a:pt x="35596" y="92877"/>
                    <a:pt x="40347" y="91428"/>
                  </a:cubicBezTo>
                  <a:cubicBezTo>
                    <a:pt x="45230" y="89980"/>
                    <a:pt x="47870" y="86689"/>
                    <a:pt x="48266" y="81818"/>
                  </a:cubicBezTo>
                  <a:close/>
                </a:path>
              </a:pathLst>
            </a:custGeom>
            <a:grpFill/>
            <a:ln w="13173" cap="flat">
              <a:noFill/>
              <a:prstDash val="solid"/>
              <a:miter/>
            </a:ln>
          </p:spPr>
          <p:txBody>
            <a:bodyPr rtlCol="0" anchor="ctr"/>
            <a:lstStyle/>
            <a:p>
              <a:endParaRPr lang="de-DE" sz="700"/>
            </a:p>
          </p:txBody>
        </p:sp>
        <p:sp>
          <p:nvSpPr>
            <p:cNvPr id="85" name="Freihandform 84">
              <a:extLst>
                <a:ext uri="{FF2B5EF4-FFF2-40B4-BE49-F238E27FC236}">
                  <a16:creationId xmlns:a16="http://schemas.microsoft.com/office/drawing/2014/main" id="{F2F84E62-D97D-E7FF-EE6A-FC9226908F5B}"/>
                </a:ext>
              </a:extLst>
            </p:cNvPr>
            <p:cNvSpPr/>
            <p:nvPr/>
          </p:nvSpPr>
          <p:spPr>
            <a:xfrm>
              <a:off x="13504050" y="6970449"/>
              <a:ext cx="43926" cy="66976"/>
            </a:xfrm>
            <a:custGeom>
              <a:avLst/>
              <a:gdLst>
                <a:gd name="connsiteX0" fmla="*/ 9530 w 43926"/>
                <a:gd name="connsiteY0" fmla="*/ 4697 h 66976"/>
                <a:gd name="connsiteX1" fmla="*/ 819 w 43926"/>
                <a:gd name="connsiteY1" fmla="*/ 23655 h 66976"/>
                <a:gd name="connsiteX2" fmla="*/ 8078 w 43926"/>
                <a:gd name="connsiteY2" fmla="*/ 55384 h 66976"/>
                <a:gd name="connsiteX3" fmla="*/ 23652 w 43926"/>
                <a:gd name="connsiteY3" fmla="*/ 66838 h 66976"/>
                <a:gd name="connsiteX4" fmla="*/ 28535 w 43926"/>
                <a:gd name="connsiteY4" fmla="*/ 66443 h 66976"/>
                <a:gd name="connsiteX5" fmla="*/ 38961 w 43926"/>
                <a:gd name="connsiteY5" fmla="*/ 48011 h 66976"/>
                <a:gd name="connsiteX6" fmla="*/ 38961 w 43926"/>
                <a:gd name="connsiteY6" fmla="*/ 10884 h 66976"/>
                <a:gd name="connsiteX7" fmla="*/ 38697 w 43926"/>
                <a:gd name="connsiteY7" fmla="*/ 2590 h 66976"/>
                <a:gd name="connsiteX8" fmla="*/ 9530 w 43926"/>
                <a:gd name="connsiteY8" fmla="*/ 4828 h 6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26" h="66976">
                  <a:moveTo>
                    <a:pt x="9530" y="4697"/>
                  </a:moveTo>
                  <a:cubicBezTo>
                    <a:pt x="2139" y="8910"/>
                    <a:pt x="-1820" y="14439"/>
                    <a:pt x="819" y="23655"/>
                  </a:cubicBezTo>
                  <a:cubicBezTo>
                    <a:pt x="3723" y="34056"/>
                    <a:pt x="5966" y="44720"/>
                    <a:pt x="8078" y="55384"/>
                  </a:cubicBezTo>
                  <a:cubicBezTo>
                    <a:pt x="9794" y="64073"/>
                    <a:pt x="14941" y="67760"/>
                    <a:pt x="23652" y="66838"/>
                  </a:cubicBezTo>
                  <a:cubicBezTo>
                    <a:pt x="25235" y="66707"/>
                    <a:pt x="26951" y="66575"/>
                    <a:pt x="28535" y="66443"/>
                  </a:cubicBezTo>
                  <a:cubicBezTo>
                    <a:pt x="46220" y="64337"/>
                    <a:pt x="47144" y="63415"/>
                    <a:pt x="38961" y="48011"/>
                  </a:cubicBezTo>
                  <a:cubicBezTo>
                    <a:pt x="32230" y="35241"/>
                    <a:pt x="29459" y="23392"/>
                    <a:pt x="38961" y="10884"/>
                  </a:cubicBezTo>
                  <a:cubicBezTo>
                    <a:pt x="40941" y="8383"/>
                    <a:pt x="42789" y="4302"/>
                    <a:pt x="38697" y="2590"/>
                  </a:cubicBezTo>
                  <a:cubicBezTo>
                    <a:pt x="28799" y="-1623"/>
                    <a:pt x="18900" y="-570"/>
                    <a:pt x="9530" y="4828"/>
                  </a:cubicBezTo>
                  <a:close/>
                </a:path>
              </a:pathLst>
            </a:custGeom>
            <a:grpFill/>
            <a:ln w="13173" cap="flat">
              <a:noFill/>
              <a:prstDash val="solid"/>
              <a:miter/>
            </a:ln>
          </p:spPr>
          <p:txBody>
            <a:bodyPr rtlCol="0" anchor="ctr"/>
            <a:lstStyle/>
            <a:p>
              <a:endParaRPr lang="de-DE" sz="700"/>
            </a:p>
          </p:txBody>
        </p:sp>
        <p:sp>
          <p:nvSpPr>
            <p:cNvPr id="86" name="Freihandform 85">
              <a:extLst>
                <a:ext uri="{FF2B5EF4-FFF2-40B4-BE49-F238E27FC236}">
                  <a16:creationId xmlns:a16="http://schemas.microsoft.com/office/drawing/2014/main" id="{3571CC2E-DAAD-194E-760F-1D9448A8C6D7}"/>
                </a:ext>
              </a:extLst>
            </p:cNvPr>
            <p:cNvSpPr/>
            <p:nvPr/>
          </p:nvSpPr>
          <p:spPr>
            <a:xfrm>
              <a:off x="13555808" y="6910503"/>
              <a:ext cx="46599" cy="43183"/>
            </a:xfrm>
            <a:custGeom>
              <a:avLst/>
              <a:gdLst>
                <a:gd name="connsiteX0" fmla="*/ 13731 w 46599"/>
                <a:gd name="connsiteY0" fmla="*/ 43183 h 43183"/>
                <a:gd name="connsiteX1" fmla="*/ 46594 w 46599"/>
                <a:gd name="connsiteY1" fmla="*/ 20670 h 43183"/>
                <a:gd name="connsiteX2" fmla="*/ 23629 w 46599"/>
                <a:gd name="connsiteY2" fmla="*/ 0 h 43183"/>
                <a:gd name="connsiteX3" fmla="*/ 5 w 46599"/>
                <a:gd name="connsiteY3" fmla="*/ 20275 h 43183"/>
                <a:gd name="connsiteX4" fmla="*/ 13731 w 46599"/>
                <a:gd name="connsiteY4" fmla="*/ 43183 h 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99" h="43183">
                  <a:moveTo>
                    <a:pt x="13731" y="43183"/>
                  </a:moveTo>
                  <a:cubicBezTo>
                    <a:pt x="27061" y="43183"/>
                    <a:pt x="46990" y="29491"/>
                    <a:pt x="46594" y="20670"/>
                  </a:cubicBezTo>
                  <a:cubicBezTo>
                    <a:pt x="46198" y="10532"/>
                    <a:pt x="34452" y="0"/>
                    <a:pt x="23629" y="0"/>
                  </a:cubicBezTo>
                  <a:cubicBezTo>
                    <a:pt x="9772" y="0"/>
                    <a:pt x="-259" y="8558"/>
                    <a:pt x="5" y="20275"/>
                  </a:cubicBezTo>
                  <a:cubicBezTo>
                    <a:pt x="269" y="31597"/>
                    <a:pt x="7132" y="43183"/>
                    <a:pt x="13731" y="43183"/>
                  </a:cubicBezTo>
                  <a:close/>
                </a:path>
              </a:pathLst>
            </a:custGeom>
            <a:grpFill/>
            <a:ln w="13173" cap="flat">
              <a:noFill/>
              <a:prstDash val="solid"/>
              <a:miter/>
            </a:ln>
          </p:spPr>
          <p:txBody>
            <a:bodyPr rtlCol="0" anchor="ctr"/>
            <a:lstStyle/>
            <a:p>
              <a:endParaRPr lang="de-DE" sz="700"/>
            </a:p>
          </p:txBody>
        </p:sp>
        <p:sp>
          <p:nvSpPr>
            <p:cNvPr id="87" name="Freihandform 86">
              <a:extLst>
                <a:ext uri="{FF2B5EF4-FFF2-40B4-BE49-F238E27FC236}">
                  <a16:creationId xmlns:a16="http://schemas.microsoft.com/office/drawing/2014/main" id="{5B9D2B2C-5166-5E2C-AB24-31F10D79B389}"/>
                </a:ext>
              </a:extLst>
            </p:cNvPr>
            <p:cNvSpPr/>
            <p:nvPr/>
          </p:nvSpPr>
          <p:spPr>
            <a:xfrm>
              <a:off x="13392384" y="7038341"/>
              <a:ext cx="22883" cy="23171"/>
            </a:xfrm>
            <a:custGeom>
              <a:avLst/>
              <a:gdLst>
                <a:gd name="connsiteX0" fmla="*/ 11257 w 22883"/>
                <a:gd name="connsiteY0" fmla="*/ 132 h 23171"/>
                <a:gd name="connsiteX1" fmla="*/ 38 w 22883"/>
                <a:gd name="connsiteY1" fmla="*/ 8821 h 23171"/>
                <a:gd name="connsiteX2" fmla="*/ 9805 w 22883"/>
                <a:gd name="connsiteY2" fmla="*/ 23171 h 23171"/>
                <a:gd name="connsiteX3" fmla="*/ 22871 w 22883"/>
                <a:gd name="connsiteY3" fmla="*/ 11849 h 23171"/>
                <a:gd name="connsiteX4" fmla="*/ 11257 w 22883"/>
                <a:gd name="connsiteY4" fmla="*/ 0 h 2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3" h="23171">
                  <a:moveTo>
                    <a:pt x="11257" y="132"/>
                  </a:moveTo>
                  <a:cubicBezTo>
                    <a:pt x="5977" y="395"/>
                    <a:pt x="566" y="1580"/>
                    <a:pt x="38" y="8821"/>
                  </a:cubicBezTo>
                  <a:cubicBezTo>
                    <a:pt x="-490" y="15799"/>
                    <a:pt x="4526" y="23171"/>
                    <a:pt x="9805" y="23171"/>
                  </a:cubicBezTo>
                  <a:cubicBezTo>
                    <a:pt x="17064" y="23171"/>
                    <a:pt x="22607" y="18432"/>
                    <a:pt x="22871" y="11849"/>
                  </a:cubicBezTo>
                  <a:cubicBezTo>
                    <a:pt x="23135" y="4476"/>
                    <a:pt x="19175" y="263"/>
                    <a:pt x="11257" y="0"/>
                  </a:cubicBezTo>
                  <a:close/>
                </a:path>
              </a:pathLst>
            </a:custGeom>
            <a:grpFill/>
            <a:ln w="13173" cap="flat">
              <a:noFill/>
              <a:prstDash val="solid"/>
              <a:miter/>
            </a:ln>
          </p:spPr>
          <p:txBody>
            <a:bodyPr rtlCol="0" anchor="ctr"/>
            <a:lstStyle/>
            <a:p>
              <a:endParaRPr lang="de-DE" sz="700"/>
            </a:p>
          </p:txBody>
        </p:sp>
        <p:sp>
          <p:nvSpPr>
            <p:cNvPr id="88" name="Freihandform 87">
              <a:extLst>
                <a:ext uri="{FF2B5EF4-FFF2-40B4-BE49-F238E27FC236}">
                  <a16:creationId xmlns:a16="http://schemas.microsoft.com/office/drawing/2014/main" id="{EA2FF7C1-0C15-36E7-FE74-28A50C418C6E}"/>
                </a:ext>
              </a:extLst>
            </p:cNvPr>
            <p:cNvSpPr/>
            <p:nvPr/>
          </p:nvSpPr>
          <p:spPr>
            <a:xfrm>
              <a:off x="13452837" y="6849622"/>
              <a:ext cx="79691" cy="42317"/>
            </a:xfrm>
            <a:custGeom>
              <a:avLst/>
              <a:gdLst>
                <a:gd name="connsiteX0" fmla="*/ 52560 w 79691"/>
                <a:gd name="connsiteY0" fmla="*/ 42318 h 42317"/>
                <a:gd name="connsiteX1" fmla="*/ 57443 w 79691"/>
                <a:gd name="connsiteY1" fmla="*/ 42318 h 42317"/>
                <a:gd name="connsiteX2" fmla="*/ 79616 w 79691"/>
                <a:gd name="connsiteY2" fmla="*/ 22043 h 42317"/>
                <a:gd name="connsiteX3" fmla="*/ 59555 w 79691"/>
                <a:gd name="connsiteY3" fmla="*/ 10984 h 42317"/>
                <a:gd name="connsiteX4" fmla="*/ 15342 w 79691"/>
                <a:gd name="connsiteY4" fmla="*/ 1636 h 42317"/>
                <a:gd name="connsiteX5" fmla="*/ 2276 w 79691"/>
                <a:gd name="connsiteY5" fmla="*/ 3743 h 42317"/>
                <a:gd name="connsiteX6" fmla="*/ 3859 w 79691"/>
                <a:gd name="connsiteY6" fmla="*/ 17961 h 42317"/>
                <a:gd name="connsiteX7" fmla="*/ 52428 w 79691"/>
                <a:gd name="connsiteY7" fmla="*/ 42186 h 4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91" h="42317">
                  <a:moveTo>
                    <a:pt x="52560" y="42318"/>
                  </a:moveTo>
                  <a:cubicBezTo>
                    <a:pt x="54144" y="42318"/>
                    <a:pt x="55859" y="42318"/>
                    <a:pt x="57443" y="42318"/>
                  </a:cubicBezTo>
                  <a:cubicBezTo>
                    <a:pt x="67737" y="41791"/>
                    <a:pt x="80803" y="30995"/>
                    <a:pt x="79616" y="22043"/>
                  </a:cubicBezTo>
                  <a:cubicBezTo>
                    <a:pt x="78164" y="10852"/>
                    <a:pt x="66682" y="10194"/>
                    <a:pt x="59555" y="10984"/>
                  </a:cubicBezTo>
                  <a:cubicBezTo>
                    <a:pt x="43189" y="12959"/>
                    <a:pt x="29463" y="7692"/>
                    <a:pt x="15342" y="1636"/>
                  </a:cubicBezTo>
                  <a:cubicBezTo>
                    <a:pt x="10590" y="-470"/>
                    <a:pt x="5971" y="-1260"/>
                    <a:pt x="2276" y="3743"/>
                  </a:cubicBezTo>
                  <a:cubicBezTo>
                    <a:pt x="-1552" y="9009"/>
                    <a:pt x="-232" y="14275"/>
                    <a:pt x="3859" y="17961"/>
                  </a:cubicBezTo>
                  <a:cubicBezTo>
                    <a:pt x="17717" y="30600"/>
                    <a:pt x="32631" y="41265"/>
                    <a:pt x="52428" y="42186"/>
                  </a:cubicBezTo>
                  <a:close/>
                </a:path>
              </a:pathLst>
            </a:custGeom>
            <a:grpFill/>
            <a:ln w="13173" cap="flat">
              <a:noFill/>
              <a:prstDash val="solid"/>
              <a:miter/>
            </a:ln>
          </p:spPr>
          <p:txBody>
            <a:bodyPr rtlCol="0" anchor="ctr"/>
            <a:lstStyle/>
            <a:p>
              <a:endParaRPr lang="de-DE" sz="700"/>
            </a:p>
          </p:txBody>
        </p:sp>
        <p:sp>
          <p:nvSpPr>
            <p:cNvPr id="89" name="Freihandform 88">
              <a:extLst>
                <a:ext uri="{FF2B5EF4-FFF2-40B4-BE49-F238E27FC236}">
                  <a16:creationId xmlns:a16="http://schemas.microsoft.com/office/drawing/2014/main" id="{7D3381B5-4A86-33A2-9A79-088AD7931CD9}"/>
                </a:ext>
              </a:extLst>
            </p:cNvPr>
            <p:cNvSpPr/>
            <p:nvPr/>
          </p:nvSpPr>
          <p:spPr>
            <a:xfrm>
              <a:off x="13736940" y="6795177"/>
              <a:ext cx="169015" cy="131050"/>
            </a:xfrm>
            <a:custGeom>
              <a:avLst/>
              <a:gdLst>
                <a:gd name="connsiteX0" fmla="*/ 19217 w 169015"/>
                <a:gd name="connsiteY0" fmla="*/ 78857 h 131050"/>
                <a:gd name="connsiteX1" fmla="*/ 72933 w 169015"/>
                <a:gd name="connsiteY1" fmla="*/ 89258 h 131050"/>
                <a:gd name="connsiteX2" fmla="*/ 116618 w 169015"/>
                <a:gd name="connsiteY2" fmla="*/ 108348 h 131050"/>
                <a:gd name="connsiteX3" fmla="*/ 125989 w 169015"/>
                <a:gd name="connsiteY3" fmla="*/ 122567 h 131050"/>
                <a:gd name="connsiteX4" fmla="*/ 155816 w 169015"/>
                <a:gd name="connsiteY4" fmla="*/ 121251 h 131050"/>
                <a:gd name="connsiteX5" fmla="*/ 168618 w 169015"/>
                <a:gd name="connsiteY5" fmla="*/ 75961 h 131050"/>
                <a:gd name="connsiteX6" fmla="*/ 157268 w 169015"/>
                <a:gd name="connsiteY6" fmla="*/ 36464 h 131050"/>
                <a:gd name="connsiteX7" fmla="*/ 105664 w 169015"/>
                <a:gd name="connsiteY7" fmla="*/ 522 h 131050"/>
                <a:gd name="connsiteX8" fmla="*/ 9583 w 169015"/>
                <a:gd name="connsiteY8" fmla="*/ 25010 h 131050"/>
                <a:gd name="connsiteX9" fmla="*/ 1004 w 169015"/>
                <a:gd name="connsiteY9" fmla="*/ 49630 h 131050"/>
                <a:gd name="connsiteX10" fmla="*/ 19085 w 169015"/>
                <a:gd name="connsiteY10" fmla="*/ 78989 h 13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015" h="131050">
                  <a:moveTo>
                    <a:pt x="19217" y="78857"/>
                  </a:moveTo>
                  <a:cubicBezTo>
                    <a:pt x="35319" y="90838"/>
                    <a:pt x="53136" y="94656"/>
                    <a:pt x="72933" y="89258"/>
                  </a:cubicBezTo>
                  <a:cubicBezTo>
                    <a:pt x="92466" y="83860"/>
                    <a:pt x="106983" y="90575"/>
                    <a:pt x="116618" y="108348"/>
                  </a:cubicBezTo>
                  <a:cubicBezTo>
                    <a:pt x="119258" y="113351"/>
                    <a:pt x="122557" y="118091"/>
                    <a:pt x="125989" y="122567"/>
                  </a:cubicBezTo>
                  <a:cubicBezTo>
                    <a:pt x="134831" y="134153"/>
                    <a:pt x="148953" y="134021"/>
                    <a:pt x="155816" y="121251"/>
                  </a:cubicBezTo>
                  <a:cubicBezTo>
                    <a:pt x="163075" y="107822"/>
                    <a:pt x="169806" y="93866"/>
                    <a:pt x="168618" y="75961"/>
                  </a:cubicBezTo>
                  <a:cubicBezTo>
                    <a:pt x="170598" y="62532"/>
                    <a:pt x="164922" y="48840"/>
                    <a:pt x="157268" y="36464"/>
                  </a:cubicBezTo>
                  <a:cubicBezTo>
                    <a:pt x="145521" y="17374"/>
                    <a:pt x="130212" y="2760"/>
                    <a:pt x="105664" y="522"/>
                  </a:cubicBezTo>
                  <a:cubicBezTo>
                    <a:pt x="70557" y="-2506"/>
                    <a:pt x="39278" y="7895"/>
                    <a:pt x="9583" y="25010"/>
                  </a:cubicBezTo>
                  <a:cubicBezTo>
                    <a:pt x="80" y="30540"/>
                    <a:pt x="-1372" y="40546"/>
                    <a:pt x="1004" y="49630"/>
                  </a:cubicBezTo>
                  <a:cubicBezTo>
                    <a:pt x="3908" y="60952"/>
                    <a:pt x="9319" y="71748"/>
                    <a:pt x="19085" y="78989"/>
                  </a:cubicBezTo>
                  <a:close/>
                </a:path>
              </a:pathLst>
            </a:custGeom>
            <a:grpFill/>
            <a:ln w="13173" cap="flat">
              <a:noFill/>
              <a:prstDash val="solid"/>
              <a:miter/>
            </a:ln>
          </p:spPr>
          <p:txBody>
            <a:bodyPr rtlCol="0" anchor="ctr"/>
            <a:lstStyle/>
            <a:p>
              <a:endParaRPr lang="de-DE" sz="700"/>
            </a:p>
          </p:txBody>
        </p:sp>
        <p:sp>
          <p:nvSpPr>
            <p:cNvPr id="90" name="Freihandform 89">
              <a:extLst>
                <a:ext uri="{FF2B5EF4-FFF2-40B4-BE49-F238E27FC236}">
                  <a16:creationId xmlns:a16="http://schemas.microsoft.com/office/drawing/2014/main" id="{9A252432-B323-5ADB-9DF2-750CA25AFA3B}"/>
                </a:ext>
              </a:extLst>
            </p:cNvPr>
            <p:cNvSpPr/>
            <p:nvPr/>
          </p:nvSpPr>
          <p:spPr>
            <a:xfrm>
              <a:off x="13835086" y="6931721"/>
              <a:ext cx="129065" cy="144536"/>
            </a:xfrm>
            <a:custGeom>
              <a:avLst/>
              <a:gdLst>
                <a:gd name="connsiteX0" fmla="*/ 49620 w 129065"/>
                <a:gd name="connsiteY0" fmla="*/ 33419 h 144536"/>
                <a:gd name="connsiteX1" fmla="*/ 19264 w 129065"/>
                <a:gd name="connsiteY1" fmla="*/ 24730 h 144536"/>
                <a:gd name="connsiteX2" fmla="*/ 259 w 129065"/>
                <a:gd name="connsiteY2" fmla="*/ 37369 h 144536"/>
                <a:gd name="connsiteX3" fmla="*/ 1183 w 129065"/>
                <a:gd name="connsiteY3" fmla="*/ 51719 h 144536"/>
                <a:gd name="connsiteX4" fmla="*/ 16493 w 129065"/>
                <a:gd name="connsiteY4" fmla="*/ 107673 h 144536"/>
                <a:gd name="connsiteX5" fmla="*/ 63609 w 129065"/>
                <a:gd name="connsiteY5" fmla="*/ 144537 h 144536"/>
                <a:gd name="connsiteX6" fmla="*/ 117853 w 129065"/>
                <a:gd name="connsiteY6" fmla="*/ 118469 h 144536"/>
                <a:gd name="connsiteX7" fmla="*/ 109406 w 129065"/>
                <a:gd name="connsiteY7" fmla="*/ 15514 h 144536"/>
                <a:gd name="connsiteX8" fmla="*/ 96340 w 129065"/>
                <a:gd name="connsiteY8" fmla="*/ 3138 h 144536"/>
                <a:gd name="connsiteX9" fmla="*/ 75883 w 129065"/>
                <a:gd name="connsiteY9" fmla="*/ 9458 h 144536"/>
                <a:gd name="connsiteX10" fmla="*/ 65721 w 129065"/>
                <a:gd name="connsiteY10" fmla="*/ 27363 h 144536"/>
                <a:gd name="connsiteX11" fmla="*/ 49620 w 129065"/>
                <a:gd name="connsiteY11" fmla="*/ 33551 h 14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065" h="144536">
                  <a:moveTo>
                    <a:pt x="49620" y="33419"/>
                  </a:moveTo>
                  <a:cubicBezTo>
                    <a:pt x="39589" y="30259"/>
                    <a:pt x="29427" y="27495"/>
                    <a:pt x="19264" y="24730"/>
                  </a:cubicBezTo>
                  <a:cubicBezTo>
                    <a:pt x="8706" y="21965"/>
                    <a:pt x="1579" y="26573"/>
                    <a:pt x="259" y="37369"/>
                  </a:cubicBezTo>
                  <a:cubicBezTo>
                    <a:pt x="-269" y="42108"/>
                    <a:pt x="-5" y="47111"/>
                    <a:pt x="1183" y="51719"/>
                  </a:cubicBezTo>
                  <a:cubicBezTo>
                    <a:pt x="6066" y="70414"/>
                    <a:pt x="11082" y="89110"/>
                    <a:pt x="16493" y="107673"/>
                  </a:cubicBezTo>
                  <a:cubicBezTo>
                    <a:pt x="23620" y="132424"/>
                    <a:pt x="39325" y="144537"/>
                    <a:pt x="63609" y="144537"/>
                  </a:cubicBezTo>
                  <a:cubicBezTo>
                    <a:pt x="86706" y="144537"/>
                    <a:pt x="109802" y="132688"/>
                    <a:pt x="117853" y="118469"/>
                  </a:cubicBezTo>
                  <a:cubicBezTo>
                    <a:pt x="138178" y="82132"/>
                    <a:pt x="128147" y="48428"/>
                    <a:pt x="109406" y="15514"/>
                  </a:cubicBezTo>
                  <a:cubicBezTo>
                    <a:pt x="106371" y="10248"/>
                    <a:pt x="101751" y="6035"/>
                    <a:pt x="96340" y="3138"/>
                  </a:cubicBezTo>
                  <a:cubicBezTo>
                    <a:pt x="86178" y="-2391"/>
                    <a:pt x="80899" y="-811"/>
                    <a:pt x="75883" y="9458"/>
                  </a:cubicBezTo>
                  <a:cubicBezTo>
                    <a:pt x="72848" y="15646"/>
                    <a:pt x="69284" y="21438"/>
                    <a:pt x="65721" y="27363"/>
                  </a:cubicBezTo>
                  <a:cubicBezTo>
                    <a:pt x="61630" y="34209"/>
                    <a:pt x="56878" y="35789"/>
                    <a:pt x="49620" y="33551"/>
                  </a:cubicBezTo>
                  <a:close/>
                </a:path>
              </a:pathLst>
            </a:custGeom>
            <a:grpFill/>
            <a:ln w="13173" cap="flat">
              <a:noFill/>
              <a:prstDash val="solid"/>
              <a:miter/>
            </a:ln>
          </p:spPr>
          <p:txBody>
            <a:bodyPr rtlCol="0" anchor="ctr"/>
            <a:lstStyle/>
            <a:p>
              <a:endParaRPr lang="de-DE" sz="700"/>
            </a:p>
          </p:txBody>
        </p:sp>
        <p:sp>
          <p:nvSpPr>
            <p:cNvPr id="91" name="Freihandform 90">
              <a:extLst>
                <a:ext uri="{FF2B5EF4-FFF2-40B4-BE49-F238E27FC236}">
                  <a16:creationId xmlns:a16="http://schemas.microsoft.com/office/drawing/2014/main" id="{0D748CF1-4B56-A0D8-21D0-2ADDAF2FBA44}"/>
                </a:ext>
              </a:extLst>
            </p:cNvPr>
            <p:cNvSpPr/>
            <p:nvPr/>
          </p:nvSpPr>
          <p:spPr>
            <a:xfrm>
              <a:off x="13766126" y="6906602"/>
              <a:ext cx="53567" cy="63146"/>
            </a:xfrm>
            <a:custGeom>
              <a:avLst/>
              <a:gdLst>
                <a:gd name="connsiteX0" fmla="*/ 18144 w 53567"/>
                <a:gd name="connsiteY0" fmla="*/ 62356 h 63146"/>
                <a:gd name="connsiteX1" fmla="*/ 26590 w 53567"/>
                <a:gd name="connsiteY1" fmla="*/ 63146 h 63146"/>
                <a:gd name="connsiteX2" fmla="*/ 52194 w 53567"/>
                <a:gd name="connsiteY2" fmla="*/ 44978 h 63146"/>
                <a:gd name="connsiteX3" fmla="*/ 52722 w 53567"/>
                <a:gd name="connsiteY3" fmla="*/ 24703 h 63146"/>
                <a:gd name="connsiteX4" fmla="*/ 8773 w 53567"/>
                <a:gd name="connsiteY4" fmla="*/ 1663 h 63146"/>
                <a:gd name="connsiteX5" fmla="*/ 4022 w 53567"/>
                <a:gd name="connsiteY5" fmla="*/ 15223 h 63146"/>
                <a:gd name="connsiteX6" fmla="*/ 4946 w 53567"/>
                <a:gd name="connsiteY6" fmla="*/ 34445 h 63146"/>
                <a:gd name="connsiteX7" fmla="*/ 18012 w 53567"/>
                <a:gd name="connsiteY7" fmla="*/ 62225 h 6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67" h="63146">
                  <a:moveTo>
                    <a:pt x="18144" y="62356"/>
                  </a:moveTo>
                  <a:cubicBezTo>
                    <a:pt x="21707" y="63015"/>
                    <a:pt x="25402" y="63015"/>
                    <a:pt x="26590" y="63146"/>
                  </a:cubicBezTo>
                  <a:cubicBezTo>
                    <a:pt x="45331" y="63146"/>
                    <a:pt x="48499" y="60645"/>
                    <a:pt x="52194" y="44978"/>
                  </a:cubicBezTo>
                  <a:cubicBezTo>
                    <a:pt x="53778" y="38263"/>
                    <a:pt x="54042" y="31417"/>
                    <a:pt x="52722" y="24703"/>
                  </a:cubicBezTo>
                  <a:cubicBezTo>
                    <a:pt x="49687" y="8509"/>
                    <a:pt x="24215" y="-4788"/>
                    <a:pt x="8773" y="1663"/>
                  </a:cubicBezTo>
                  <a:cubicBezTo>
                    <a:pt x="1778" y="4559"/>
                    <a:pt x="-1389" y="8904"/>
                    <a:pt x="4022" y="15223"/>
                  </a:cubicBezTo>
                  <a:cubicBezTo>
                    <a:pt x="9565" y="21806"/>
                    <a:pt x="9565" y="27073"/>
                    <a:pt x="4946" y="34445"/>
                  </a:cubicBezTo>
                  <a:cubicBezTo>
                    <a:pt x="-4689" y="50244"/>
                    <a:pt x="-202" y="58933"/>
                    <a:pt x="18012" y="62225"/>
                  </a:cubicBezTo>
                  <a:close/>
                </a:path>
              </a:pathLst>
            </a:custGeom>
            <a:grpFill/>
            <a:ln w="13173" cap="flat">
              <a:noFill/>
              <a:prstDash val="solid"/>
              <a:miter/>
            </a:ln>
          </p:spPr>
          <p:txBody>
            <a:bodyPr rtlCol="0" anchor="ctr"/>
            <a:lstStyle/>
            <a:p>
              <a:endParaRPr lang="de-DE" sz="700"/>
            </a:p>
          </p:txBody>
        </p:sp>
        <p:sp>
          <p:nvSpPr>
            <p:cNvPr id="92" name="Freihandform 91">
              <a:extLst>
                <a:ext uri="{FF2B5EF4-FFF2-40B4-BE49-F238E27FC236}">
                  <a16:creationId xmlns:a16="http://schemas.microsoft.com/office/drawing/2014/main" id="{2823F84F-05A1-91AA-78AF-F6D3DC56B845}"/>
                </a:ext>
              </a:extLst>
            </p:cNvPr>
            <p:cNvSpPr/>
            <p:nvPr/>
          </p:nvSpPr>
          <p:spPr>
            <a:xfrm>
              <a:off x="13639365" y="6897681"/>
              <a:ext cx="110061" cy="69179"/>
            </a:xfrm>
            <a:custGeom>
              <a:avLst/>
              <a:gdLst>
                <a:gd name="connsiteX0" fmla="*/ 1310 w 110061"/>
                <a:gd name="connsiteY0" fmla="*/ 45078 h 69179"/>
                <a:gd name="connsiteX1" fmla="*/ 38001 w 110061"/>
                <a:gd name="connsiteY1" fmla="*/ 69171 h 69179"/>
                <a:gd name="connsiteX2" fmla="*/ 53442 w 110061"/>
                <a:gd name="connsiteY2" fmla="*/ 66933 h 69179"/>
                <a:gd name="connsiteX3" fmla="*/ 106498 w 110061"/>
                <a:gd name="connsiteY3" fmla="*/ 22170 h 69179"/>
                <a:gd name="connsiteX4" fmla="*/ 103067 w 110061"/>
                <a:gd name="connsiteY4" fmla="*/ 6635 h 69179"/>
                <a:gd name="connsiteX5" fmla="*/ 66772 w 110061"/>
                <a:gd name="connsiteY5" fmla="*/ 578 h 69179"/>
                <a:gd name="connsiteX6" fmla="*/ 3290 w 110061"/>
                <a:gd name="connsiteY6" fmla="*/ 34546 h 69179"/>
                <a:gd name="connsiteX7" fmla="*/ 1178 w 110061"/>
                <a:gd name="connsiteY7" fmla="*/ 45210 h 6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61" h="69179">
                  <a:moveTo>
                    <a:pt x="1310" y="45078"/>
                  </a:moveTo>
                  <a:cubicBezTo>
                    <a:pt x="7777" y="61140"/>
                    <a:pt x="19920" y="69171"/>
                    <a:pt x="38001" y="69171"/>
                  </a:cubicBezTo>
                  <a:cubicBezTo>
                    <a:pt x="43280" y="69171"/>
                    <a:pt x="48691" y="69435"/>
                    <a:pt x="53442" y="66933"/>
                  </a:cubicBezTo>
                  <a:cubicBezTo>
                    <a:pt x="74559" y="56006"/>
                    <a:pt x="88417" y="36652"/>
                    <a:pt x="106498" y="22170"/>
                  </a:cubicBezTo>
                  <a:cubicBezTo>
                    <a:pt x="112437" y="17430"/>
                    <a:pt x="110721" y="10321"/>
                    <a:pt x="103067" y="6635"/>
                  </a:cubicBezTo>
                  <a:cubicBezTo>
                    <a:pt x="91584" y="973"/>
                    <a:pt x="80234" y="-1133"/>
                    <a:pt x="66772" y="578"/>
                  </a:cubicBezTo>
                  <a:cubicBezTo>
                    <a:pt x="40904" y="4001"/>
                    <a:pt x="25067" y="24540"/>
                    <a:pt x="3290" y="34546"/>
                  </a:cubicBezTo>
                  <a:cubicBezTo>
                    <a:pt x="-801" y="36389"/>
                    <a:pt x="-537" y="40734"/>
                    <a:pt x="1178" y="45210"/>
                  </a:cubicBezTo>
                  <a:close/>
                </a:path>
              </a:pathLst>
            </a:custGeom>
            <a:grpFill/>
            <a:ln w="13173" cap="flat">
              <a:noFill/>
              <a:prstDash val="solid"/>
              <a:miter/>
            </a:ln>
          </p:spPr>
          <p:txBody>
            <a:bodyPr rtlCol="0" anchor="ctr"/>
            <a:lstStyle/>
            <a:p>
              <a:endParaRPr lang="de-DE" sz="700"/>
            </a:p>
          </p:txBody>
        </p:sp>
        <p:sp>
          <p:nvSpPr>
            <p:cNvPr id="93" name="Freihandform 92">
              <a:extLst>
                <a:ext uri="{FF2B5EF4-FFF2-40B4-BE49-F238E27FC236}">
                  <a16:creationId xmlns:a16="http://schemas.microsoft.com/office/drawing/2014/main" id="{91ED06CA-C5D3-F474-B183-C3251C29FED6}"/>
                </a:ext>
              </a:extLst>
            </p:cNvPr>
            <p:cNvSpPr/>
            <p:nvPr/>
          </p:nvSpPr>
          <p:spPr>
            <a:xfrm>
              <a:off x="13559390" y="6784839"/>
              <a:ext cx="112738" cy="89278"/>
            </a:xfrm>
            <a:custGeom>
              <a:avLst/>
              <a:gdLst>
                <a:gd name="connsiteX0" fmla="*/ 41428 w 112738"/>
                <a:gd name="connsiteY0" fmla="*/ 88142 h 89278"/>
                <a:gd name="connsiteX1" fmla="*/ 90920 w 112738"/>
                <a:gd name="connsiteY1" fmla="*/ 65892 h 89278"/>
                <a:gd name="connsiteX2" fmla="*/ 91580 w 112738"/>
                <a:gd name="connsiteY2" fmla="*/ 8227 h 89278"/>
                <a:gd name="connsiteX3" fmla="*/ 46443 w 112738"/>
                <a:gd name="connsiteY3" fmla="*/ 327 h 89278"/>
                <a:gd name="connsiteX4" fmla="*/ 9225 w 112738"/>
                <a:gd name="connsiteY4" fmla="*/ 28239 h 89278"/>
                <a:gd name="connsiteX5" fmla="*/ 3946 w 112738"/>
                <a:gd name="connsiteY5" fmla="*/ 76161 h 89278"/>
                <a:gd name="connsiteX6" fmla="*/ 41560 w 112738"/>
                <a:gd name="connsiteY6" fmla="*/ 88142 h 8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738" h="89278">
                  <a:moveTo>
                    <a:pt x="41428" y="88142"/>
                  </a:moveTo>
                  <a:cubicBezTo>
                    <a:pt x="59905" y="84982"/>
                    <a:pt x="75478" y="75240"/>
                    <a:pt x="90920" y="65892"/>
                  </a:cubicBezTo>
                  <a:cubicBezTo>
                    <a:pt x="119032" y="49040"/>
                    <a:pt x="120747" y="23367"/>
                    <a:pt x="91580" y="8227"/>
                  </a:cubicBezTo>
                  <a:cubicBezTo>
                    <a:pt x="86961" y="5857"/>
                    <a:pt x="64920" y="-1647"/>
                    <a:pt x="46443" y="327"/>
                  </a:cubicBezTo>
                  <a:cubicBezTo>
                    <a:pt x="30737" y="3619"/>
                    <a:pt x="18463" y="18101"/>
                    <a:pt x="9225" y="28239"/>
                  </a:cubicBezTo>
                  <a:cubicBezTo>
                    <a:pt x="-410" y="38771"/>
                    <a:pt x="-3049" y="63391"/>
                    <a:pt x="3946" y="76161"/>
                  </a:cubicBezTo>
                  <a:cubicBezTo>
                    <a:pt x="10281" y="87615"/>
                    <a:pt x="22291" y="91433"/>
                    <a:pt x="41560" y="88142"/>
                  </a:cubicBezTo>
                  <a:close/>
                </a:path>
              </a:pathLst>
            </a:custGeom>
            <a:grpFill/>
            <a:ln w="13173" cap="flat">
              <a:noFill/>
              <a:prstDash val="solid"/>
              <a:miter/>
            </a:ln>
          </p:spPr>
          <p:txBody>
            <a:bodyPr rtlCol="0" anchor="ctr"/>
            <a:lstStyle/>
            <a:p>
              <a:endParaRPr lang="de-DE" sz="700"/>
            </a:p>
          </p:txBody>
        </p:sp>
        <p:sp>
          <p:nvSpPr>
            <p:cNvPr id="94" name="Freihandform 93">
              <a:extLst>
                <a:ext uri="{FF2B5EF4-FFF2-40B4-BE49-F238E27FC236}">
                  <a16:creationId xmlns:a16="http://schemas.microsoft.com/office/drawing/2014/main" id="{2318D840-1567-9160-01B6-088044E09439}"/>
                </a:ext>
              </a:extLst>
            </p:cNvPr>
            <p:cNvSpPr/>
            <p:nvPr/>
          </p:nvSpPr>
          <p:spPr>
            <a:xfrm>
              <a:off x="13739748" y="7181978"/>
              <a:ext cx="69621" cy="47091"/>
            </a:xfrm>
            <a:custGeom>
              <a:avLst/>
              <a:gdLst>
                <a:gd name="connsiteX0" fmla="*/ 46501 w 69621"/>
                <a:gd name="connsiteY0" fmla="*/ 132 h 47091"/>
                <a:gd name="connsiteX1" fmla="*/ 36602 w 69621"/>
                <a:gd name="connsiteY1" fmla="*/ 132 h 47091"/>
                <a:gd name="connsiteX2" fmla="*/ 25912 w 69621"/>
                <a:gd name="connsiteY2" fmla="*/ 922 h 47091"/>
                <a:gd name="connsiteX3" fmla="*/ 176 w 69621"/>
                <a:gd name="connsiteY3" fmla="*/ 27121 h 47091"/>
                <a:gd name="connsiteX4" fmla="*/ 8227 w 69621"/>
                <a:gd name="connsiteY4" fmla="*/ 45026 h 47091"/>
                <a:gd name="connsiteX5" fmla="*/ 16937 w 69621"/>
                <a:gd name="connsiteY5" fmla="*/ 45290 h 47091"/>
                <a:gd name="connsiteX6" fmla="*/ 42673 w 69621"/>
                <a:gd name="connsiteY6" fmla="*/ 43183 h 47091"/>
                <a:gd name="connsiteX7" fmla="*/ 64450 w 69621"/>
                <a:gd name="connsiteY7" fmla="*/ 38970 h 47091"/>
                <a:gd name="connsiteX8" fmla="*/ 67221 w 69621"/>
                <a:gd name="connsiteY8" fmla="*/ 10006 h 47091"/>
                <a:gd name="connsiteX9" fmla="*/ 46633 w 69621"/>
                <a:gd name="connsiteY9" fmla="*/ 0 h 4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21" h="47091">
                  <a:moveTo>
                    <a:pt x="46501" y="132"/>
                  </a:moveTo>
                  <a:cubicBezTo>
                    <a:pt x="44125" y="-132"/>
                    <a:pt x="41617" y="132"/>
                    <a:pt x="36602" y="132"/>
                  </a:cubicBezTo>
                  <a:cubicBezTo>
                    <a:pt x="34754" y="263"/>
                    <a:pt x="30267" y="263"/>
                    <a:pt x="25912" y="922"/>
                  </a:cubicBezTo>
                  <a:cubicBezTo>
                    <a:pt x="11658" y="3028"/>
                    <a:pt x="2024" y="13034"/>
                    <a:pt x="176" y="27121"/>
                  </a:cubicBezTo>
                  <a:cubicBezTo>
                    <a:pt x="-880" y="34757"/>
                    <a:pt x="2947" y="40287"/>
                    <a:pt x="8227" y="45026"/>
                  </a:cubicBezTo>
                  <a:cubicBezTo>
                    <a:pt x="10866" y="47528"/>
                    <a:pt x="14166" y="47923"/>
                    <a:pt x="16937" y="45290"/>
                  </a:cubicBezTo>
                  <a:cubicBezTo>
                    <a:pt x="24988" y="37259"/>
                    <a:pt x="33435" y="39102"/>
                    <a:pt x="42673" y="43183"/>
                  </a:cubicBezTo>
                  <a:cubicBezTo>
                    <a:pt x="50592" y="46738"/>
                    <a:pt x="58643" y="47133"/>
                    <a:pt x="64450" y="38970"/>
                  </a:cubicBezTo>
                  <a:cubicBezTo>
                    <a:pt x="70785" y="30018"/>
                    <a:pt x="70785" y="19617"/>
                    <a:pt x="67221" y="10006"/>
                  </a:cubicBezTo>
                  <a:cubicBezTo>
                    <a:pt x="63922" y="1185"/>
                    <a:pt x="54815" y="790"/>
                    <a:pt x="46633" y="0"/>
                  </a:cubicBezTo>
                  <a:close/>
                </a:path>
              </a:pathLst>
            </a:custGeom>
            <a:grpFill/>
            <a:ln w="13173" cap="flat">
              <a:noFill/>
              <a:prstDash val="solid"/>
              <a:miter/>
            </a:ln>
          </p:spPr>
          <p:txBody>
            <a:bodyPr rtlCol="0" anchor="ctr"/>
            <a:lstStyle/>
            <a:p>
              <a:endParaRPr lang="de-DE" sz="700"/>
            </a:p>
          </p:txBody>
        </p:sp>
        <p:sp>
          <p:nvSpPr>
            <p:cNvPr id="95" name="Freihandform 94">
              <a:extLst>
                <a:ext uri="{FF2B5EF4-FFF2-40B4-BE49-F238E27FC236}">
                  <a16:creationId xmlns:a16="http://schemas.microsoft.com/office/drawing/2014/main" id="{203E76DD-626D-088F-3CE8-DE3F5D931E28}"/>
                </a:ext>
              </a:extLst>
            </p:cNvPr>
            <p:cNvSpPr/>
            <p:nvPr/>
          </p:nvSpPr>
          <p:spPr>
            <a:xfrm>
              <a:off x="13679362" y="7087496"/>
              <a:ext cx="202738" cy="77243"/>
            </a:xfrm>
            <a:custGeom>
              <a:avLst/>
              <a:gdLst>
                <a:gd name="connsiteX0" fmla="*/ 171425 w 202738"/>
                <a:gd name="connsiteY0" fmla="*/ 40503 h 77243"/>
                <a:gd name="connsiteX1" fmla="*/ 179211 w 202738"/>
                <a:gd name="connsiteY1" fmla="*/ 26152 h 77243"/>
                <a:gd name="connsiteX2" fmla="*/ 196105 w 202738"/>
                <a:gd name="connsiteY2" fmla="*/ 19438 h 77243"/>
                <a:gd name="connsiteX3" fmla="*/ 195709 w 202738"/>
                <a:gd name="connsiteY3" fmla="*/ 3902 h 77243"/>
                <a:gd name="connsiteX4" fmla="*/ 185282 w 202738"/>
                <a:gd name="connsiteY4" fmla="*/ 743 h 77243"/>
                <a:gd name="connsiteX5" fmla="*/ 101740 w 202738"/>
                <a:gd name="connsiteY5" fmla="*/ 12460 h 77243"/>
                <a:gd name="connsiteX6" fmla="*/ 65181 w 202738"/>
                <a:gd name="connsiteY6" fmla="*/ 18648 h 77243"/>
                <a:gd name="connsiteX7" fmla="*/ 22156 w 202738"/>
                <a:gd name="connsiteY7" fmla="*/ 11144 h 77243"/>
                <a:gd name="connsiteX8" fmla="*/ 1699 w 202738"/>
                <a:gd name="connsiteY8" fmla="*/ 30365 h 77243"/>
                <a:gd name="connsiteX9" fmla="*/ 88674 w 202738"/>
                <a:gd name="connsiteY9" fmla="*/ 72890 h 77243"/>
                <a:gd name="connsiteX10" fmla="*/ 158887 w 202738"/>
                <a:gd name="connsiteY10" fmla="*/ 71442 h 77243"/>
                <a:gd name="connsiteX11" fmla="*/ 179475 w 202738"/>
                <a:gd name="connsiteY11" fmla="*/ 69730 h 77243"/>
                <a:gd name="connsiteX12" fmla="*/ 171557 w 202738"/>
                <a:gd name="connsiteY12" fmla="*/ 40503 h 7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738" h="77243">
                  <a:moveTo>
                    <a:pt x="171425" y="40503"/>
                  </a:moveTo>
                  <a:cubicBezTo>
                    <a:pt x="168521" y="33525"/>
                    <a:pt x="170633" y="28127"/>
                    <a:pt x="179211" y="26152"/>
                  </a:cubicBezTo>
                  <a:cubicBezTo>
                    <a:pt x="185018" y="24704"/>
                    <a:pt x="190826" y="22334"/>
                    <a:pt x="196105" y="19438"/>
                  </a:cubicBezTo>
                  <a:cubicBezTo>
                    <a:pt x="205079" y="14435"/>
                    <a:pt x="204947" y="8642"/>
                    <a:pt x="195709" y="3902"/>
                  </a:cubicBezTo>
                  <a:cubicBezTo>
                    <a:pt x="192541" y="2323"/>
                    <a:pt x="188846" y="1006"/>
                    <a:pt x="185282" y="743"/>
                  </a:cubicBezTo>
                  <a:cubicBezTo>
                    <a:pt x="156511" y="-1890"/>
                    <a:pt x="128531" y="2586"/>
                    <a:pt x="101740" y="12460"/>
                  </a:cubicBezTo>
                  <a:cubicBezTo>
                    <a:pt x="89597" y="16936"/>
                    <a:pt x="77983" y="19701"/>
                    <a:pt x="65181" y="18648"/>
                  </a:cubicBezTo>
                  <a:cubicBezTo>
                    <a:pt x="50531" y="17463"/>
                    <a:pt x="36410" y="14830"/>
                    <a:pt x="22156" y="11144"/>
                  </a:cubicBezTo>
                  <a:cubicBezTo>
                    <a:pt x="4999" y="6667"/>
                    <a:pt x="-3976" y="15225"/>
                    <a:pt x="1699" y="30365"/>
                  </a:cubicBezTo>
                  <a:cubicBezTo>
                    <a:pt x="18065" y="74207"/>
                    <a:pt x="46176" y="84344"/>
                    <a:pt x="88674" y="72890"/>
                  </a:cubicBezTo>
                  <a:cubicBezTo>
                    <a:pt x="112958" y="66307"/>
                    <a:pt x="135526" y="64727"/>
                    <a:pt x="158887" y="71442"/>
                  </a:cubicBezTo>
                  <a:cubicBezTo>
                    <a:pt x="166277" y="73548"/>
                    <a:pt x="172084" y="74075"/>
                    <a:pt x="179475" y="69730"/>
                  </a:cubicBezTo>
                  <a:cubicBezTo>
                    <a:pt x="190298" y="63543"/>
                    <a:pt x="176572" y="52747"/>
                    <a:pt x="171557" y="40503"/>
                  </a:cubicBezTo>
                  <a:close/>
                </a:path>
              </a:pathLst>
            </a:custGeom>
            <a:grpFill/>
            <a:ln w="13173" cap="flat">
              <a:noFill/>
              <a:prstDash val="solid"/>
              <a:miter/>
            </a:ln>
          </p:spPr>
          <p:txBody>
            <a:bodyPr rtlCol="0" anchor="ctr"/>
            <a:lstStyle/>
            <a:p>
              <a:endParaRPr lang="de-DE" sz="700"/>
            </a:p>
          </p:txBody>
        </p:sp>
        <p:sp>
          <p:nvSpPr>
            <p:cNvPr id="96" name="Freihandform 95">
              <a:extLst>
                <a:ext uri="{FF2B5EF4-FFF2-40B4-BE49-F238E27FC236}">
                  <a16:creationId xmlns:a16="http://schemas.microsoft.com/office/drawing/2014/main" id="{0C9B634B-1A36-2070-9EF5-3BD45AAC5087}"/>
                </a:ext>
              </a:extLst>
            </p:cNvPr>
            <p:cNvSpPr/>
            <p:nvPr/>
          </p:nvSpPr>
          <p:spPr>
            <a:xfrm>
              <a:off x="13868986" y="7145536"/>
              <a:ext cx="65039" cy="66590"/>
            </a:xfrm>
            <a:custGeom>
              <a:avLst/>
              <a:gdLst>
                <a:gd name="connsiteX0" fmla="*/ 32085 w 65039"/>
                <a:gd name="connsiteY0" fmla="*/ 2474 h 66590"/>
                <a:gd name="connsiteX1" fmla="*/ 14532 w 65039"/>
                <a:gd name="connsiteY1" fmla="*/ 1553 h 66590"/>
                <a:gd name="connsiteX2" fmla="*/ 14 w 65039"/>
                <a:gd name="connsiteY2" fmla="*/ 16693 h 66590"/>
                <a:gd name="connsiteX3" fmla="*/ 3181 w 65039"/>
                <a:gd name="connsiteY3" fmla="*/ 39469 h 66590"/>
                <a:gd name="connsiteX4" fmla="*/ 35120 w 65039"/>
                <a:gd name="connsiteY4" fmla="*/ 66591 h 66590"/>
                <a:gd name="connsiteX5" fmla="*/ 61780 w 65039"/>
                <a:gd name="connsiteY5" fmla="*/ 31702 h 66590"/>
                <a:gd name="connsiteX6" fmla="*/ 32085 w 65039"/>
                <a:gd name="connsiteY6" fmla="*/ 2474 h 6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9" h="66590">
                  <a:moveTo>
                    <a:pt x="32085" y="2474"/>
                  </a:moveTo>
                  <a:cubicBezTo>
                    <a:pt x="26146" y="104"/>
                    <a:pt x="20471" y="-1212"/>
                    <a:pt x="14532" y="1553"/>
                  </a:cubicBezTo>
                  <a:cubicBezTo>
                    <a:pt x="7801" y="4581"/>
                    <a:pt x="-382" y="13007"/>
                    <a:pt x="14" y="16693"/>
                  </a:cubicBezTo>
                  <a:cubicBezTo>
                    <a:pt x="806" y="24329"/>
                    <a:pt x="1862" y="31965"/>
                    <a:pt x="3181" y="39469"/>
                  </a:cubicBezTo>
                  <a:cubicBezTo>
                    <a:pt x="6613" y="59613"/>
                    <a:pt x="14928" y="66591"/>
                    <a:pt x="35120" y="66591"/>
                  </a:cubicBezTo>
                  <a:cubicBezTo>
                    <a:pt x="57953" y="66591"/>
                    <a:pt x="71679" y="49344"/>
                    <a:pt x="61780" y="31702"/>
                  </a:cubicBezTo>
                  <a:cubicBezTo>
                    <a:pt x="54917" y="19458"/>
                    <a:pt x="46075" y="8135"/>
                    <a:pt x="32085" y="2474"/>
                  </a:cubicBezTo>
                  <a:close/>
                </a:path>
              </a:pathLst>
            </a:custGeom>
            <a:grpFill/>
            <a:ln w="13173" cap="flat">
              <a:noFill/>
              <a:prstDash val="solid"/>
              <a:miter/>
            </a:ln>
          </p:spPr>
          <p:txBody>
            <a:bodyPr rtlCol="0" anchor="ctr"/>
            <a:lstStyle/>
            <a:p>
              <a:endParaRPr lang="de-DE" sz="700"/>
            </a:p>
          </p:txBody>
        </p:sp>
        <p:sp>
          <p:nvSpPr>
            <p:cNvPr id="97" name="Freihandform 96">
              <a:extLst>
                <a:ext uri="{FF2B5EF4-FFF2-40B4-BE49-F238E27FC236}">
                  <a16:creationId xmlns:a16="http://schemas.microsoft.com/office/drawing/2014/main" id="{478E85DF-5E70-BCEB-5306-61E06049A147}"/>
                </a:ext>
              </a:extLst>
            </p:cNvPr>
            <p:cNvSpPr/>
            <p:nvPr/>
          </p:nvSpPr>
          <p:spPr>
            <a:xfrm>
              <a:off x="13906722" y="7087588"/>
              <a:ext cx="109880" cy="64191"/>
            </a:xfrm>
            <a:custGeom>
              <a:avLst/>
              <a:gdLst>
                <a:gd name="connsiteX0" fmla="*/ 100988 w 109880"/>
                <a:gd name="connsiteY0" fmla="*/ 13421 h 64191"/>
                <a:gd name="connsiteX1" fmla="*/ 74724 w 109880"/>
                <a:gd name="connsiteY1" fmla="*/ 1046 h 64191"/>
                <a:gd name="connsiteX2" fmla="*/ 51232 w 109880"/>
                <a:gd name="connsiteY2" fmla="*/ 20926 h 64191"/>
                <a:gd name="connsiteX3" fmla="*/ 34075 w 109880"/>
                <a:gd name="connsiteY3" fmla="*/ 38962 h 64191"/>
                <a:gd name="connsiteX4" fmla="*/ 6095 w 109880"/>
                <a:gd name="connsiteY4" fmla="*/ 39357 h 64191"/>
                <a:gd name="connsiteX5" fmla="*/ 156 w 109880"/>
                <a:gd name="connsiteY5" fmla="*/ 42517 h 64191"/>
                <a:gd name="connsiteX6" fmla="*/ 3851 w 109880"/>
                <a:gd name="connsiteY6" fmla="*/ 48047 h 64191"/>
                <a:gd name="connsiteX7" fmla="*/ 51232 w 109880"/>
                <a:gd name="connsiteY7" fmla="*/ 63977 h 64191"/>
                <a:gd name="connsiteX8" fmla="*/ 101252 w 109880"/>
                <a:gd name="connsiteY8" fmla="*/ 47783 h 64191"/>
                <a:gd name="connsiteX9" fmla="*/ 100988 w 109880"/>
                <a:gd name="connsiteY9" fmla="*/ 13290 h 6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880" h="64191">
                  <a:moveTo>
                    <a:pt x="100988" y="13421"/>
                  </a:moveTo>
                  <a:cubicBezTo>
                    <a:pt x="93333" y="7102"/>
                    <a:pt x="84227" y="3284"/>
                    <a:pt x="74724" y="1046"/>
                  </a:cubicBezTo>
                  <a:cubicBezTo>
                    <a:pt x="58491" y="-2904"/>
                    <a:pt x="50176" y="4469"/>
                    <a:pt x="51232" y="20926"/>
                  </a:cubicBezTo>
                  <a:cubicBezTo>
                    <a:pt x="52156" y="35276"/>
                    <a:pt x="48856" y="38699"/>
                    <a:pt x="34075" y="38962"/>
                  </a:cubicBezTo>
                  <a:cubicBezTo>
                    <a:pt x="24704" y="39094"/>
                    <a:pt x="15334" y="39226"/>
                    <a:pt x="6095" y="39357"/>
                  </a:cubicBezTo>
                  <a:cubicBezTo>
                    <a:pt x="3719" y="39357"/>
                    <a:pt x="816" y="39752"/>
                    <a:pt x="156" y="42517"/>
                  </a:cubicBezTo>
                  <a:cubicBezTo>
                    <a:pt x="-636" y="45282"/>
                    <a:pt x="1740" y="46862"/>
                    <a:pt x="3851" y="48047"/>
                  </a:cubicBezTo>
                  <a:cubicBezTo>
                    <a:pt x="19029" y="56868"/>
                    <a:pt x="34207" y="65689"/>
                    <a:pt x="51232" y="63977"/>
                  </a:cubicBezTo>
                  <a:cubicBezTo>
                    <a:pt x="72481" y="63977"/>
                    <a:pt x="89242" y="58448"/>
                    <a:pt x="101252" y="47783"/>
                  </a:cubicBezTo>
                  <a:cubicBezTo>
                    <a:pt x="112866" y="37646"/>
                    <a:pt x="112734" y="23032"/>
                    <a:pt x="100988" y="13290"/>
                  </a:cubicBezTo>
                  <a:close/>
                </a:path>
              </a:pathLst>
            </a:custGeom>
            <a:grpFill/>
            <a:ln w="13173" cap="flat">
              <a:noFill/>
              <a:prstDash val="solid"/>
              <a:miter/>
            </a:ln>
          </p:spPr>
          <p:txBody>
            <a:bodyPr rtlCol="0" anchor="ctr"/>
            <a:lstStyle/>
            <a:p>
              <a:endParaRPr lang="de-DE" sz="700"/>
            </a:p>
          </p:txBody>
        </p:sp>
        <p:sp>
          <p:nvSpPr>
            <p:cNvPr id="98" name="Freihandform 97">
              <a:extLst>
                <a:ext uri="{FF2B5EF4-FFF2-40B4-BE49-F238E27FC236}">
                  <a16:creationId xmlns:a16="http://schemas.microsoft.com/office/drawing/2014/main" id="{872BEB06-CAE2-CFFF-B250-30F1D0243DCC}"/>
                </a:ext>
              </a:extLst>
            </p:cNvPr>
            <p:cNvSpPr/>
            <p:nvPr/>
          </p:nvSpPr>
          <p:spPr>
            <a:xfrm>
              <a:off x="13533728" y="7204048"/>
              <a:ext cx="50551" cy="37306"/>
            </a:xfrm>
            <a:custGeom>
              <a:avLst/>
              <a:gdLst>
                <a:gd name="connsiteX0" fmla="*/ 26308 w 50551"/>
                <a:gd name="connsiteY0" fmla="*/ 311 h 37306"/>
                <a:gd name="connsiteX1" fmla="*/ 15882 w 50551"/>
                <a:gd name="connsiteY1" fmla="*/ 2944 h 37306"/>
                <a:gd name="connsiteX2" fmla="*/ 44 w 50551"/>
                <a:gd name="connsiteY2" fmla="*/ 17032 h 37306"/>
                <a:gd name="connsiteX3" fmla="*/ 16938 w 50551"/>
                <a:gd name="connsiteY3" fmla="*/ 35727 h 37306"/>
                <a:gd name="connsiteX4" fmla="*/ 25384 w 50551"/>
                <a:gd name="connsiteY4" fmla="*/ 37307 h 37306"/>
                <a:gd name="connsiteX5" fmla="*/ 50460 w 50551"/>
                <a:gd name="connsiteY5" fmla="*/ 14662 h 37306"/>
                <a:gd name="connsiteX6" fmla="*/ 26308 w 50551"/>
                <a:gd name="connsiteY6" fmla="*/ 443 h 3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51" h="37306">
                  <a:moveTo>
                    <a:pt x="26308" y="311"/>
                  </a:moveTo>
                  <a:cubicBezTo>
                    <a:pt x="22745" y="706"/>
                    <a:pt x="19049" y="1365"/>
                    <a:pt x="15882" y="2944"/>
                  </a:cubicBezTo>
                  <a:cubicBezTo>
                    <a:pt x="9283" y="6236"/>
                    <a:pt x="-748" y="7289"/>
                    <a:pt x="44" y="17032"/>
                  </a:cubicBezTo>
                  <a:cubicBezTo>
                    <a:pt x="836" y="26511"/>
                    <a:pt x="8095" y="32435"/>
                    <a:pt x="16938" y="35727"/>
                  </a:cubicBezTo>
                  <a:cubicBezTo>
                    <a:pt x="20237" y="36912"/>
                    <a:pt x="24064" y="37043"/>
                    <a:pt x="25384" y="37307"/>
                  </a:cubicBezTo>
                  <a:cubicBezTo>
                    <a:pt x="43465" y="37307"/>
                    <a:pt x="51516" y="29407"/>
                    <a:pt x="50460" y="14662"/>
                  </a:cubicBezTo>
                  <a:cubicBezTo>
                    <a:pt x="49668" y="3076"/>
                    <a:pt x="42146" y="-1532"/>
                    <a:pt x="26308" y="443"/>
                  </a:cubicBezTo>
                  <a:close/>
                </a:path>
              </a:pathLst>
            </a:custGeom>
            <a:grpFill/>
            <a:ln w="13173" cap="flat">
              <a:noFill/>
              <a:prstDash val="solid"/>
              <a:miter/>
            </a:ln>
          </p:spPr>
          <p:txBody>
            <a:bodyPr rtlCol="0" anchor="ctr"/>
            <a:lstStyle/>
            <a:p>
              <a:endParaRPr lang="de-DE" sz="700"/>
            </a:p>
          </p:txBody>
        </p:sp>
      </p:grpSp>
      <p:grpSp>
        <p:nvGrpSpPr>
          <p:cNvPr id="67" name="Gruppieren 66">
            <a:extLst>
              <a:ext uri="{FF2B5EF4-FFF2-40B4-BE49-F238E27FC236}">
                <a16:creationId xmlns:a16="http://schemas.microsoft.com/office/drawing/2014/main" id="{9464C17B-022C-771D-6C4C-6240AB50B52C}"/>
              </a:ext>
            </a:extLst>
          </p:cNvPr>
          <p:cNvGrpSpPr/>
          <p:nvPr/>
        </p:nvGrpSpPr>
        <p:grpSpPr>
          <a:xfrm>
            <a:off x="2377376" y="5615823"/>
            <a:ext cx="476536" cy="595687"/>
            <a:chOff x="13374655" y="6855532"/>
            <a:chExt cx="367453" cy="459329"/>
          </a:xfrm>
          <a:solidFill>
            <a:schemeClr val="accent6">
              <a:lumMod val="75000"/>
            </a:schemeClr>
          </a:solidFill>
        </p:grpSpPr>
        <p:sp>
          <p:nvSpPr>
            <p:cNvPr id="68" name="Freihandform 67">
              <a:extLst>
                <a:ext uri="{FF2B5EF4-FFF2-40B4-BE49-F238E27FC236}">
                  <a16:creationId xmlns:a16="http://schemas.microsoft.com/office/drawing/2014/main" id="{7C738F61-36A2-C917-2FEF-CD579B80B8A5}"/>
                </a:ext>
              </a:extLst>
            </p:cNvPr>
            <p:cNvSpPr/>
            <p:nvPr/>
          </p:nvSpPr>
          <p:spPr>
            <a:xfrm>
              <a:off x="13438082" y="6948876"/>
              <a:ext cx="44418" cy="32388"/>
            </a:xfrm>
            <a:custGeom>
              <a:avLst/>
              <a:gdLst>
                <a:gd name="connsiteX0" fmla="*/ 44417 w 44418"/>
                <a:gd name="connsiteY0" fmla="*/ 10532 h 32388"/>
                <a:gd name="connsiteX1" fmla="*/ 43886 w 44418"/>
                <a:gd name="connsiteY1" fmla="*/ 8294 h 32388"/>
                <a:gd name="connsiteX2" fmla="*/ 23017 w 44418"/>
                <a:gd name="connsiteY2" fmla="*/ 0 h 32388"/>
                <a:gd name="connsiteX3" fmla="*/ 287 w 44418"/>
                <a:gd name="connsiteY3" fmla="*/ 9479 h 32388"/>
                <a:gd name="connsiteX4" fmla="*/ 21 w 44418"/>
                <a:gd name="connsiteY4" fmla="*/ 11717 h 32388"/>
                <a:gd name="connsiteX5" fmla="*/ 21820 w 44418"/>
                <a:gd name="connsiteY5" fmla="*/ 32387 h 32388"/>
                <a:gd name="connsiteX6" fmla="*/ 44417 w 44418"/>
                <a:gd name="connsiteY6" fmla="*/ 10532 h 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8" h="32388">
                  <a:moveTo>
                    <a:pt x="44417" y="10532"/>
                  </a:moveTo>
                  <a:cubicBezTo>
                    <a:pt x="44417" y="9743"/>
                    <a:pt x="44417" y="8689"/>
                    <a:pt x="43886" y="8294"/>
                  </a:cubicBezTo>
                  <a:cubicBezTo>
                    <a:pt x="38037" y="3028"/>
                    <a:pt x="30460" y="0"/>
                    <a:pt x="23017" y="0"/>
                  </a:cubicBezTo>
                  <a:cubicBezTo>
                    <a:pt x="14643" y="0"/>
                    <a:pt x="7731" y="5793"/>
                    <a:pt x="287" y="9479"/>
                  </a:cubicBezTo>
                  <a:cubicBezTo>
                    <a:pt x="-112" y="9611"/>
                    <a:pt x="21" y="10927"/>
                    <a:pt x="21" y="11717"/>
                  </a:cubicBezTo>
                  <a:cubicBezTo>
                    <a:pt x="21" y="18037"/>
                    <a:pt x="15307" y="32519"/>
                    <a:pt x="21820" y="32387"/>
                  </a:cubicBezTo>
                  <a:cubicBezTo>
                    <a:pt x="28201" y="32387"/>
                    <a:pt x="44550" y="16589"/>
                    <a:pt x="44417" y="10532"/>
                  </a:cubicBezTo>
                  <a:close/>
                </a:path>
              </a:pathLst>
            </a:custGeom>
            <a:grpFill/>
            <a:ln w="13267" cap="flat">
              <a:noFill/>
              <a:prstDash val="solid"/>
              <a:miter/>
            </a:ln>
          </p:spPr>
          <p:txBody>
            <a:bodyPr rtlCol="0" anchor="ctr"/>
            <a:lstStyle/>
            <a:p>
              <a:endParaRPr lang="de-DE" sz="700"/>
            </a:p>
          </p:txBody>
        </p:sp>
        <p:sp>
          <p:nvSpPr>
            <p:cNvPr id="69" name="Freihandform 68">
              <a:extLst>
                <a:ext uri="{FF2B5EF4-FFF2-40B4-BE49-F238E27FC236}">
                  <a16:creationId xmlns:a16="http://schemas.microsoft.com/office/drawing/2014/main" id="{C8DE95B5-D1CA-361C-1D58-D4EBA0EEB16F}"/>
                </a:ext>
              </a:extLst>
            </p:cNvPr>
            <p:cNvSpPr/>
            <p:nvPr/>
          </p:nvSpPr>
          <p:spPr>
            <a:xfrm>
              <a:off x="13374655" y="6875280"/>
              <a:ext cx="31699" cy="31860"/>
            </a:xfrm>
            <a:custGeom>
              <a:avLst/>
              <a:gdLst>
                <a:gd name="connsiteX0" fmla="*/ 15729 w 31699"/>
                <a:gd name="connsiteY0" fmla="*/ 0 h 31860"/>
                <a:gd name="connsiteX1" fmla="*/ 44 w 31699"/>
                <a:gd name="connsiteY1" fmla="*/ 11981 h 31860"/>
                <a:gd name="connsiteX2" fmla="*/ 13469 w 31699"/>
                <a:gd name="connsiteY2" fmla="*/ 31861 h 31860"/>
                <a:gd name="connsiteX3" fmla="*/ 31680 w 31699"/>
                <a:gd name="connsiteY3" fmla="*/ 16325 h 31860"/>
                <a:gd name="connsiteX4" fmla="*/ 15596 w 31699"/>
                <a:gd name="connsiteY4" fmla="*/ 0 h 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9" h="31860">
                  <a:moveTo>
                    <a:pt x="15729" y="0"/>
                  </a:moveTo>
                  <a:cubicBezTo>
                    <a:pt x="8418" y="395"/>
                    <a:pt x="842" y="1843"/>
                    <a:pt x="44" y="11981"/>
                  </a:cubicBezTo>
                  <a:cubicBezTo>
                    <a:pt x="-620" y="21723"/>
                    <a:pt x="6292" y="31729"/>
                    <a:pt x="13469" y="31861"/>
                  </a:cubicBezTo>
                  <a:cubicBezTo>
                    <a:pt x="23572" y="31861"/>
                    <a:pt x="31281" y="25410"/>
                    <a:pt x="31680" y="16325"/>
                  </a:cubicBezTo>
                  <a:cubicBezTo>
                    <a:pt x="32079" y="6188"/>
                    <a:pt x="26496" y="263"/>
                    <a:pt x="15596" y="0"/>
                  </a:cubicBezTo>
                  <a:close/>
                </a:path>
              </a:pathLst>
            </a:custGeom>
            <a:grpFill/>
            <a:ln w="13267" cap="flat">
              <a:noFill/>
              <a:prstDash val="solid"/>
              <a:miter/>
            </a:ln>
          </p:spPr>
          <p:txBody>
            <a:bodyPr rtlCol="0" anchor="ctr"/>
            <a:lstStyle/>
            <a:p>
              <a:endParaRPr lang="de-DE" sz="700"/>
            </a:p>
          </p:txBody>
        </p:sp>
        <p:sp>
          <p:nvSpPr>
            <p:cNvPr id="70" name="Freihandform 69">
              <a:extLst>
                <a:ext uri="{FF2B5EF4-FFF2-40B4-BE49-F238E27FC236}">
                  <a16:creationId xmlns:a16="http://schemas.microsoft.com/office/drawing/2014/main" id="{DC4F2B79-A4B5-B113-A1D1-28838B2A18C0}"/>
                </a:ext>
              </a:extLst>
            </p:cNvPr>
            <p:cNvSpPr/>
            <p:nvPr/>
          </p:nvSpPr>
          <p:spPr>
            <a:xfrm>
              <a:off x="13692744" y="7182434"/>
              <a:ext cx="23046" cy="23171"/>
            </a:xfrm>
            <a:custGeom>
              <a:avLst/>
              <a:gdLst>
                <a:gd name="connsiteX0" fmla="*/ 11337 w 23046"/>
                <a:gd name="connsiteY0" fmla="*/ 132 h 23171"/>
                <a:gd name="connsiteX1" fmla="*/ 39 w 23046"/>
                <a:gd name="connsiteY1" fmla="*/ 8821 h 23171"/>
                <a:gd name="connsiteX2" fmla="*/ 9875 w 23046"/>
                <a:gd name="connsiteY2" fmla="*/ 23171 h 23171"/>
                <a:gd name="connsiteX3" fmla="*/ 23034 w 23046"/>
                <a:gd name="connsiteY3" fmla="*/ 11849 h 23171"/>
                <a:gd name="connsiteX4" fmla="*/ 11337 w 23046"/>
                <a:gd name="connsiteY4" fmla="*/ 0 h 2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6" h="23171">
                  <a:moveTo>
                    <a:pt x="11337" y="132"/>
                  </a:moveTo>
                  <a:cubicBezTo>
                    <a:pt x="6020" y="395"/>
                    <a:pt x="570" y="1580"/>
                    <a:pt x="39" y="8821"/>
                  </a:cubicBezTo>
                  <a:cubicBezTo>
                    <a:pt x="-493" y="15799"/>
                    <a:pt x="4558" y="23171"/>
                    <a:pt x="9875" y="23171"/>
                  </a:cubicBezTo>
                  <a:cubicBezTo>
                    <a:pt x="17186" y="23171"/>
                    <a:pt x="22768" y="18432"/>
                    <a:pt x="23034" y="11849"/>
                  </a:cubicBezTo>
                  <a:cubicBezTo>
                    <a:pt x="23300" y="4476"/>
                    <a:pt x="19312" y="263"/>
                    <a:pt x="11337" y="0"/>
                  </a:cubicBezTo>
                  <a:close/>
                </a:path>
              </a:pathLst>
            </a:custGeom>
            <a:grpFill/>
            <a:ln w="13267" cap="flat">
              <a:noFill/>
              <a:prstDash val="solid"/>
              <a:miter/>
            </a:ln>
          </p:spPr>
          <p:txBody>
            <a:bodyPr rtlCol="0" anchor="ctr"/>
            <a:lstStyle/>
            <a:p>
              <a:endParaRPr lang="de-DE" sz="700"/>
            </a:p>
          </p:txBody>
        </p:sp>
        <p:sp>
          <p:nvSpPr>
            <p:cNvPr id="71" name="Freihandform 70">
              <a:extLst>
                <a:ext uri="{FF2B5EF4-FFF2-40B4-BE49-F238E27FC236}">
                  <a16:creationId xmlns:a16="http://schemas.microsoft.com/office/drawing/2014/main" id="{CA8E7C97-7102-4C71-E5A2-2964FB616BED}"/>
                </a:ext>
              </a:extLst>
            </p:cNvPr>
            <p:cNvSpPr/>
            <p:nvPr/>
          </p:nvSpPr>
          <p:spPr>
            <a:xfrm>
              <a:off x="13719062" y="7052094"/>
              <a:ext cx="23046" cy="23171"/>
            </a:xfrm>
            <a:custGeom>
              <a:avLst/>
              <a:gdLst>
                <a:gd name="connsiteX0" fmla="*/ 11337 w 23046"/>
                <a:gd name="connsiteY0" fmla="*/ 132 h 23171"/>
                <a:gd name="connsiteX1" fmla="*/ 39 w 23046"/>
                <a:gd name="connsiteY1" fmla="*/ 8821 h 23171"/>
                <a:gd name="connsiteX2" fmla="*/ 9875 w 23046"/>
                <a:gd name="connsiteY2" fmla="*/ 23171 h 23171"/>
                <a:gd name="connsiteX3" fmla="*/ 23034 w 23046"/>
                <a:gd name="connsiteY3" fmla="*/ 11849 h 23171"/>
                <a:gd name="connsiteX4" fmla="*/ 11337 w 23046"/>
                <a:gd name="connsiteY4" fmla="*/ 0 h 2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6" h="23171">
                  <a:moveTo>
                    <a:pt x="11337" y="132"/>
                  </a:moveTo>
                  <a:cubicBezTo>
                    <a:pt x="6020" y="395"/>
                    <a:pt x="570" y="1580"/>
                    <a:pt x="39" y="8821"/>
                  </a:cubicBezTo>
                  <a:cubicBezTo>
                    <a:pt x="-493" y="15799"/>
                    <a:pt x="4558" y="23171"/>
                    <a:pt x="9875" y="23171"/>
                  </a:cubicBezTo>
                  <a:cubicBezTo>
                    <a:pt x="17186" y="23171"/>
                    <a:pt x="22768" y="18432"/>
                    <a:pt x="23034" y="11849"/>
                  </a:cubicBezTo>
                  <a:cubicBezTo>
                    <a:pt x="23300" y="4476"/>
                    <a:pt x="19312" y="263"/>
                    <a:pt x="11337" y="0"/>
                  </a:cubicBezTo>
                  <a:close/>
                </a:path>
              </a:pathLst>
            </a:custGeom>
            <a:grpFill/>
            <a:ln w="13267" cap="flat">
              <a:noFill/>
              <a:prstDash val="solid"/>
              <a:miter/>
            </a:ln>
          </p:spPr>
          <p:txBody>
            <a:bodyPr rtlCol="0" anchor="ctr"/>
            <a:lstStyle/>
            <a:p>
              <a:endParaRPr lang="de-DE" sz="700"/>
            </a:p>
          </p:txBody>
        </p:sp>
        <p:sp>
          <p:nvSpPr>
            <p:cNvPr id="72" name="Freihandform 71">
              <a:extLst>
                <a:ext uri="{FF2B5EF4-FFF2-40B4-BE49-F238E27FC236}">
                  <a16:creationId xmlns:a16="http://schemas.microsoft.com/office/drawing/2014/main" id="{A7EED4CA-9B7C-52E5-8ED5-3FDDE3607C09}"/>
                </a:ext>
              </a:extLst>
            </p:cNvPr>
            <p:cNvSpPr/>
            <p:nvPr/>
          </p:nvSpPr>
          <p:spPr>
            <a:xfrm>
              <a:off x="13683971" y="6855532"/>
              <a:ext cx="23046" cy="23171"/>
            </a:xfrm>
            <a:custGeom>
              <a:avLst/>
              <a:gdLst>
                <a:gd name="connsiteX0" fmla="*/ 11337 w 23046"/>
                <a:gd name="connsiteY0" fmla="*/ 132 h 23171"/>
                <a:gd name="connsiteX1" fmla="*/ 39 w 23046"/>
                <a:gd name="connsiteY1" fmla="*/ 8821 h 23171"/>
                <a:gd name="connsiteX2" fmla="*/ 9875 w 23046"/>
                <a:gd name="connsiteY2" fmla="*/ 23171 h 23171"/>
                <a:gd name="connsiteX3" fmla="*/ 23034 w 23046"/>
                <a:gd name="connsiteY3" fmla="*/ 11849 h 23171"/>
                <a:gd name="connsiteX4" fmla="*/ 11337 w 23046"/>
                <a:gd name="connsiteY4" fmla="*/ 0 h 2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6" h="23171">
                  <a:moveTo>
                    <a:pt x="11337" y="132"/>
                  </a:moveTo>
                  <a:cubicBezTo>
                    <a:pt x="6020" y="395"/>
                    <a:pt x="570" y="1580"/>
                    <a:pt x="39" y="8821"/>
                  </a:cubicBezTo>
                  <a:cubicBezTo>
                    <a:pt x="-493" y="15799"/>
                    <a:pt x="4558" y="23171"/>
                    <a:pt x="9875" y="23171"/>
                  </a:cubicBezTo>
                  <a:cubicBezTo>
                    <a:pt x="17186" y="23171"/>
                    <a:pt x="22768" y="18432"/>
                    <a:pt x="23034" y="11849"/>
                  </a:cubicBezTo>
                  <a:cubicBezTo>
                    <a:pt x="23300" y="4476"/>
                    <a:pt x="19312" y="263"/>
                    <a:pt x="11337" y="0"/>
                  </a:cubicBezTo>
                  <a:close/>
                </a:path>
              </a:pathLst>
            </a:custGeom>
            <a:grpFill/>
            <a:ln w="13267" cap="flat">
              <a:noFill/>
              <a:prstDash val="solid"/>
              <a:miter/>
            </a:ln>
          </p:spPr>
          <p:txBody>
            <a:bodyPr rtlCol="0" anchor="ctr"/>
            <a:lstStyle/>
            <a:p>
              <a:endParaRPr lang="de-DE" sz="700"/>
            </a:p>
          </p:txBody>
        </p:sp>
        <p:sp>
          <p:nvSpPr>
            <p:cNvPr id="73" name="Freihandform 72">
              <a:extLst>
                <a:ext uri="{FF2B5EF4-FFF2-40B4-BE49-F238E27FC236}">
                  <a16:creationId xmlns:a16="http://schemas.microsoft.com/office/drawing/2014/main" id="{D37CE08E-A633-7E66-2FFF-A0C9F09C5338}"/>
                </a:ext>
              </a:extLst>
            </p:cNvPr>
            <p:cNvSpPr/>
            <p:nvPr/>
          </p:nvSpPr>
          <p:spPr>
            <a:xfrm>
              <a:off x="13452978" y="7090447"/>
              <a:ext cx="39631" cy="36043"/>
            </a:xfrm>
            <a:custGeom>
              <a:avLst/>
              <a:gdLst>
                <a:gd name="connsiteX0" fmla="*/ 34173 w 39631"/>
                <a:gd name="connsiteY0" fmla="*/ 618 h 36043"/>
                <a:gd name="connsiteX1" fmla="*/ 12 w 39631"/>
                <a:gd name="connsiteY1" fmla="*/ 28266 h 36043"/>
                <a:gd name="connsiteX2" fmla="*/ 10114 w 39631"/>
                <a:gd name="connsiteY2" fmla="*/ 34717 h 36043"/>
                <a:gd name="connsiteX3" fmla="*/ 38427 w 39631"/>
                <a:gd name="connsiteY3" fmla="*/ 6937 h 36043"/>
                <a:gd name="connsiteX4" fmla="*/ 34173 w 39631"/>
                <a:gd name="connsiteY4" fmla="*/ 749 h 3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31" h="36043">
                  <a:moveTo>
                    <a:pt x="34173" y="618"/>
                  </a:moveTo>
                  <a:cubicBezTo>
                    <a:pt x="18887" y="-3332"/>
                    <a:pt x="-520" y="12335"/>
                    <a:pt x="12" y="28266"/>
                  </a:cubicBezTo>
                  <a:cubicBezTo>
                    <a:pt x="-254" y="35902"/>
                    <a:pt x="3867" y="37613"/>
                    <a:pt x="10114" y="34717"/>
                  </a:cubicBezTo>
                  <a:cubicBezTo>
                    <a:pt x="22875" y="28792"/>
                    <a:pt x="29255" y="16417"/>
                    <a:pt x="38427" y="6937"/>
                  </a:cubicBezTo>
                  <a:cubicBezTo>
                    <a:pt x="41750" y="3514"/>
                    <a:pt x="37496" y="1539"/>
                    <a:pt x="34173" y="749"/>
                  </a:cubicBezTo>
                  <a:close/>
                </a:path>
              </a:pathLst>
            </a:custGeom>
            <a:grpFill/>
            <a:ln w="13267" cap="flat">
              <a:noFill/>
              <a:prstDash val="solid"/>
              <a:miter/>
            </a:ln>
          </p:spPr>
          <p:txBody>
            <a:bodyPr rtlCol="0" anchor="ctr"/>
            <a:lstStyle/>
            <a:p>
              <a:endParaRPr lang="de-DE" sz="700"/>
            </a:p>
          </p:txBody>
        </p:sp>
        <p:sp>
          <p:nvSpPr>
            <p:cNvPr id="74" name="Freihandform 73">
              <a:extLst>
                <a:ext uri="{FF2B5EF4-FFF2-40B4-BE49-F238E27FC236}">
                  <a16:creationId xmlns:a16="http://schemas.microsoft.com/office/drawing/2014/main" id="{6B8E9D07-5992-FDEB-A4B4-5864D62D8BAC}"/>
                </a:ext>
              </a:extLst>
            </p:cNvPr>
            <p:cNvSpPr/>
            <p:nvPr/>
          </p:nvSpPr>
          <p:spPr>
            <a:xfrm>
              <a:off x="13612482" y="7069005"/>
              <a:ext cx="47898" cy="39630"/>
            </a:xfrm>
            <a:custGeom>
              <a:avLst/>
              <a:gdLst>
                <a:gd name="connsiteX0" fmla="*/ 37234 w 47898"/>
                <a:gd name="connsiteY0" fmla="*/ 4023 h 39630"/>
                <a:gd name="connsiteX1" fmla="*/ 18093 w 47898"/>
                <a:gd name="connsiteY1" fmla="*/ 73 h 39630"/>
                <a:gd name="connsiteX2" fmla="*/ 1212 w 47898"/>
                <a:gd name="connsiteY2" fmla="*/ 5076 h 39630"/>
                <a:gd name="connsiteX3" fmla="*/ 29391 w 47898"/>
                <a:gd name="connsiteY3" fmla="*/ 39570 h 39630"/>
                <a:gd name="connsiteX4" fmla="*/ 47336 w 47898"/>
                <a:gd name="connsiteY4" fmla="*/ 25088 h 39630"/>
                <a:gd name="connsiteX5" fmla="*/ 37234 w 47898"/>
                <a:gd name="connsiteY5" fmla="*/ 4023 h 3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98" h="39630">
                  <a:moveTo>
                    <a:pt x="37234" y="4023"/>
                  </a:moveTo>
                  <a:cubicBezTo>
                    <a:pt x="31119" y="73"/>
                    <a:pt x="24207" y="-190"/>
                    <a:pt x="18093" y="73"/>
                  </a:cubicBezTo>
                  <a:cubicBezTo>
                    <a:pt x="4003" y="73"/>
                    <a:pt x="2408" y="468"/>
                    <a:pt x="1212" y="5076"/>
                  </a:cubicBezTo>
                  <a:cubicBezTo>
                    <a:pt x="-4238" y="24430"/>
                    <a:pt x="9320" y="40755"/>
                    <a:pt x="29391" y="39570"/>
                  </a:cubicBezTo>
                  <a:cubicBezTo>
                    <a:pt x="39227" y="39043"/>
                    <a:pt x="45209" y="35225"/>
                    <a:pt x="47336" y="25088"/>
                  </a:cubicBezTo>
                  <a:cubicBezTo>
                    <a:pt x="49595" y="14950"/>
                    <a:pt x="44810" y="8894"/>
                    <a:pt x="37234" y="4023"/>
                  </a:cubicBezTo>
                  <a:close/>
                </a:path>
              </a:pathLst>
            </a:custGeom>
            <a:grpFill/>
            <a:ln w="13267" cap="flat">
              <a:noFill/>
              <a:prstDash val="solid"/>
              <a:miter/>
            </a:ln>
          </p:spPr>
          <p:txBody>
            <a:bodyPr rtlCol="0" anchor="ctr"/>
            <a:lstStyle/>
            <a:p>
              <a:endParaRPr lang="de-DE" sz="700"/>
            </a:p>
          </p:txBody>
        </p:sp>
        <p:sp>
          <p:nvSpPr>
            <p:cNvPr id="75" name="Freihandform 74">
              <a:extLst>
                <a:ext uri="{FF2B5EF4-FFF2-40B4-BE49-F238E27FC236}">
                  <a16:creationId xmlns:a16="http://schemas.microsoft.com/office/drawing/2014/main" id="{A8A88052-6FB7-70DB-AF8B-7DBD4BF24FE5}"/>
                </a:ext>
              </a:extLst>
            </p:cNvPr>
            <p:cNvSpPr/>
            <p:nvPr/>
          </p:nvSpPr>
          <p:spPr>
            <a:xfrm>
              <a:off x="13563272" y="7126308"/>
              <a:ext cx="27957" cy="33391"/>
            </a:xfrm>
            <a:custGeom>
              <a:avLst/>
              <a:gdLst>
                <a:gd name="connsiteX0" fmla="*/ 18387 w 27957"/>
                <a:gd name="connsiteY0" fmla="*/ 172 h 33391"/>
                <a:gd name="connsiteX1" fmla="*/ 44 w 27957"/>
                <a:gd name="connsiteY1" fmla="*/ 14391 h 33391"/>
                <a:gd name="connsiteX2" fmla="*/ 18387 w 27957"/>
                <a:gd name="connsiteY2" fmla="*/ 33349 h 33391"/>
                <a:gd name="connsiteX3" fmla="*/ 27958 w 27957"/>
                <a:gd name="connsiteY3" fmla="*/ 16497 h 33391"/>
                <a:gd name="connsiteX4" fmla="*/ 18520 w 27957"/>
                <a:gd name="connsiteY4" fmla="*/ 40 h 33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57" h="33391">
                  <a:moveTo>
                    <a:pt x="18387" y="172"/>
                  </a:moveTo>
                  <a:cubicBezTo>
                    <a:pt x="10013" y="698"/>
                    <a:pt x="841" y="3595"/>
                    <a:pt x="44" y="14391"/>
                  </a:cubicBezTo>
                  <a:cubicBezTo>
                    <a:pt x="-754" y="23607"/>
                    <a:pt x="9481" y="34139"/>
                    <a:pt x="18387" y="33349"/>
                  </a:cubicBezTo>
                  <a:cubicBezTo>
                    <a:pt x="29420" y="32428"/>
                    <a:pt x="27027" y="23738"/>
                    <a:pt x="27958" y="16497"/>
                  </a:cubicBezTo>
                  <a:cubicBezTo>
                    <a:pt x="26230" y="10309"/>
                    <a:pt x="31148" y="-750"/>
                    <a:pt x="18520" y="40"/>
                  </a:cubicBezTo>
                  <a:close/>
                </a:path>
              </a:pathLst>
            </a:custGeom>
            <a:grpFill/>
            <a:ln w="13267" cap="flat">
              <a:noFill/>
              <a:prstDash val="solid"/>
              <a:miter/>
            </a:ln>
          </p:spPr>
          <p:txBody>
            <a:bodyPr rtlCol="0" anchor="ctr"/>
            <a:lstStyle/>
            <a:p>
              <a:endParaRPr lang="de-DE" sz="700"/>
            </a:p>
          </p:txBody>
        </p:sp>
        <p:sp>
          <p:nvSpPr>
            <p:cNvPr id="76" name="Freihandform 75">
              <a:extLst>
                <a:ext uri="{FF2B5EF4-FFF2-40B4-BE49-F238E27FC236}">
                  <a16:creationId xmlns:a16="http://schemas.microsoft.com/office/drawing/2014/main" id="{C46C03C6-38E0-1A52-91F5-F7AEE85B6FB6}"/>
                </a:ext>
              </a:extLst>
            </p:cNvPr>
            <p:cNvSpPr/>
            <p:nvPr/>
          </p:nvSpPr>
          <p:spPr>
            <a:xfrm>
              <a:off x="13658710" y="7251250"/>
              <a:ext cx="27957" cy="33391"/>
            </a:xfrm>
            <a:custGeom>
              <a:avLst/>
              <a:gdLst>
                <a:gd name="connsiteX0" fmla="*/ 18387 w 27957"/>
                <a:gd name="connsiteY0" fmla="*/ 172 h 33391"/>
                <a:gd name="connsiteX1" fmla="*/ 44 w 27957"/>
                <a:gd name="connsiteY1" fmla="*/ 14391 h 33391"/>
                <a:gd name="connsiteX2" fmla="*/ 18387 w 27957"/>
                <a:gd name="connsiteY2" fmla="*/ 33349 h 33391"/>
                <a:gd name="connsiteX3" fmla="*/ 27957 w 27957"/>
                <a:gd name="connsiteY3" fmla="*/ 16497 h 33391"/>
                <a:gd name="connsiteX4" fmla="*/ 18520 w 27957"/>
                <a:gd name="connsiteY4" fmla="*/ 40 h 33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57" h="33391">
                  <a:moveTo>
                    <a:pt x="18387" y="172"/>
                  </a:moveTo>
                  <a:cubicBezTo>
                    <a:pt x="10013" y="698"/>
                    <a:pt x="841" y="3595"/>
                    <a:pt x="44" y="14391"/>
                  </a:cubicBezTo>
                  <a:cubicBezTo>
                    <a:pt x="-754" y="23607"/>
                    <a:pt x="9481" y="34139"/>
                    <a:pt x="18387" y="33349"/>
                  </a:cubicBezTo>
                  <a:cubicBezTo>
                    <a:pt x="29420" y="32428"/>
                    <a:pt x="27027" y="23738"/>
                    <a:pt x="27957" y="16497"/>
                  </a:cubicBezTo>
                  <a:cubicBezTo>
                    <a:pt x="26229" y="10309"/>
                    <a:pt x="31148" y="-750"/>
                    <a:pt x="18520" y="40"/>
                  </a:cubicBezTo>
                  <a:close/>
                </a:path>
              </a:pathLst>
            </a:custGeom>
            <a:grpFill/>
            <a:ln w="13267" cap="flat">
              <a:noFill/>
              <a:prstDash val="solid"/>
              <a:miter/>
            </a:ln>
          </p:spPr>
          <p:txBody>
            <a:bodyPr rtlCol="0" anchor="ctr"/>
            <a:lstStyle/>
            <a:p>
              <a:endParaRPr lang="de-DE" sz="700"/>
            </a:p>
          </p:txBody>
        </p:sp>
        <p:sp>
          <p:nvSpPr>
            <p:cNvPr id="77" name="Freihandform 76">
              <a:extLst>
                <a:ext uri="{FF2B5EF4-FFF2-40B4-BE49-F238E27FC236}">
                  <a16:creationId xmlns:a16="http://schemas.microsoft.com/office/drawing/2014/main" id="{8F3148FB-F95E-EE34-272B-B0DE9F1C98B8}"/>
                </a:ext>
              </a:extLst>
            </p:cNvPr>
            <p:cNvSpPr/>
            <p:nvPr/>
          </p:nvSpPr>
          <p:spPr>
            <a:xfrm>
              <a:off x="13521668" y="7057979"/>
              <a:ext cx="27957" cy="33390"/>
            </a:xfrm>
            <a:custGeom>
              <a:avLst/>
              <a:gdLst>
                <a:gd name="connsiteX0" fmla="*/ 18387 w 27957"/>
                <a:gd name="connsiteY0" fmla="*/ 172 h 33390"/>
                <a:gd name="connsiteX1" fmla="*/ 44 w 27957"/>
                <a:gd name="connsiteY1" fmla="*/ 14391 h 33390"/>
                <a:gd name="connsiteX2" fmla="*/ 18387 w 27957"/>
                <a:gd name="connsiteY2" fmla="*/ 33349 h 33390"/>
                <a:gd name="connsiteX3" fmla="*/ 27957 w 27957"/>
                <a:gd name="connsiteY3" fmla="*/ 16497 h 33390"/>
                <a:gd name="connsiteX4" fmla="*/ 18520 w 27957"/>
                <a:gd name="connsiteY4" fmla="*/ 40 h 33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57" h="33390">
                  <a:moveTo>
                    <a:pt x="18387" y="172"/>
                  </a:moveTo>
                  <a:cubicBezTo>
                    <a:pt x="10013" y="698"/>
                    <a:pt x="841" y="3595"/>
                    <a:pt x="44" y="14391"/>
                  </a:cubicBezTo>
                  <a:cubicBezTo>
                    <a:pt x="-754" y="23607"/>
                    <a:pt x="9481" y="34139"/>
                    <a:pt x="18387" y="33349"/>
                  </a:cubicBezTo>
                  <a:cubicBezTo>
                    <a:pt x="29420" y="32428"/>
                    <a:pt x="27027" y="23738"/>
                    <a:pt x="27957" y="16497"/>
                  </a:cubicBezTo>
                  <a:cubicBezTo>
                    <a:pt x="26229" y="10309"/>
                    <a:pt x="31148" y="-750"/>
                    <a:pt x="18520" y="40"/>
                  </a:cubicBezTo>
                  <a:close/>
                </a:path>
              </a:pathLst>
            </a:custGeom>
            <a:grpFill/>
            <a:ln w="13267" cap="flat">
              <a:noFill/>
              <a:prstDash val="solid"/>
              <a:miter/>
            </a:ln>
          </p:spPr>
          <p:txBody>
            <a:bodyPr rtlCol="0" anchor="ctr"/>
            <a:lstStyle/>
            <a:p>
              <a:endParaRPr lang="de-DE" sz="700"/>
            </a:p>
          </p:txBody>
        </p:sp>
        <p:sp>
          <p:nvSpPr>
            <p:cNvPr id="78" name="Freihandform 77">
              <a:extLst>
                <a:ext uri="{FF2B5EF4-FFF2-40B4-BE49-F238E27FC236}">
                  <a16:creationId xmlns:a16="http://schemas.microsoft.com/office/drawing/2014/main" id="{686AC5E3-8A13-4296-0BBC-595A86362C6C}"/>
                </a:ext>
              </a:extLst>
            </p:cNvPr>
            <p:cNvSpPr/>
            <p:nvPr/>
          </p:nvSpPr>
          <p:spPr>
            <a:xfrm>
              <a:off x="13600082" y="7276568"/>
              <a:ext cx="33915" cy="38293"/>
            </a:xfrm>
            <a:custGeom>
              <a:avLst/>
              <a:gdLst>
                <a:gd name="connsiteX0" fmla="*/ 15340 w 33915"/>
                <a:gd name="connsiteY0" fmla="*/ 6056 h 38293"/>
                <a:gd name="connsiteX1" fmla="*/ 6168 w 33915"/>
                <a:gd name="connsiteY1" fmla="*/ 0 h 38293"/>
                <a:gd name="connsiteX2" fmla="*/ 54 w 33915"/>
                <a:gd name="connsiteY2" fmla="*/ 7109 h 38293"/>
                <a:gd name="connsiteX3" fmla="*/ 15207 w 33915"/>
                <a:gd name="connsiteY3" fmla="*/ 35810 h 38293"/>
                <a:gd name="connsiteX4" fmla="*/ 31689 w 33915"/>
                <a:gd name="connsiteY4" fmla="*/ 33309 h 38293"/>
                <a:gd name="connsiteX5" fmla="*/ 29828 w 33915"/>
                <a:gd name="connsiteY5" fmla="*/ 20538 h 38293"/>
                <a:gd name="connsiteX6" fmla="*/ 15340 w 33915"/>
                <a:gd name="connsiteY6" fmla="*/ 6056 h 3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5" h="38293">
                  <a:moveTo>
                    <a:pt x="15340" y="6056"/>
                  </a:moveTo>
                  <a:cubicBezTo>
                    <a:pt x="12415" y="3423"/>
                    <a:pt x="8694" y="1580"/>
                    <a:pt x="6168" y="0"/>
                  </a:cubicBezTo>
                  <a:cubicBezTo>
                    <a:pt x="452" y="527"/>
                    <a:pt x="319" y="3818"/>
                    <a:pt x="54" y="7109"/>
                  </a:cubicBezTo>
                  <a:cubicBezTo>
                    <a:pt x="-744" y="19617"/>
                    <a:pt x="7497" y="28043"/>
                    <a:pt x="15207" y="35810"/>
                  </a:cubicBezTo>
                  <a:cubicBezTo>
                    <a:pt x="19859" y="40418"/>
                    <a:pt x="27037" y="38049"/>
                    <a:pt x="31689" y="33309"/>
                  </a:cubicBezTo>
                  <a:cubicBezTo>
                    <a:pt x="35943" y="28964"/>
                    <a:pt x="33417" y="24225"/>
                    <a:pt x="29828" y="20538"/>
                  </a:cubicBezTo>
                  <a:cubicBezTo>
                    <a:pt x="25176" y="15535"/>
                    <a:pt x="20391" y="10532"/>
                    <a:pt x="15340" y="6056"/>
                  </a:cubicBezTo>
                  <a:close/>
                </a:path>
              </a:pathLst>
            </a:custGeom>
            <a:grpFill/>
            <a:ln w="13267" cap="flat">
              <a:noFill/>
              <a:prstDash val="solid"/>
              <a:miter/>
            </a:ln>
          </p:spPr>
          <p:txBody>
            <a:bodyPr rtlCol="0" anchor="ctr"/>
            <a:lstStyle/>
            <a:p>
              <a:endParaRPr lang="de-DE" sz="700"/>
            </a:p>
          </p:txBody>
        </p:sp>
      </p:grpSp>
      <p:sp>
        <p:nvSpPr>
          <p:cNvPr id="154" name="Freihandform 153">
            <a:extLst>
              <a:ext uri="{FF2B5EF4-FFF2-40B4-BE49-F238E27FC236}">
                <a16:creationId xmlns:a16="http://schemas.microsoft.com/office/drawing/2014/main" id="{A9C0E12B-FBB0-DA8C-0422-437A2BC951C4}"/>
              </a:ext>
            </a:extLst>
          </p:cNvPr>
          <p:cNvSpPr/>
          <p:nvPr/>
        </p:nvSpPr>
        <p:spPr>
          <a:xfrm>
            <a:off x="1706106" y="2453509"/>
            <a:ext cx="1044000" cy="160850"/>
          </a:xfrm>
          <a:custGeom>
            <a:avLst/>
            <a:gdLst>
              <a:gd name="connsiteX0" fmla="*/ 0 w 1523330"/>
              <a:gd name="connsiteY0" fmla="*/ 105751 h 318550"/>
              <a:gd name="connsiteX1" fmla="*/ 673570 w 1523330"/>
              <a:gd name="connsiteY1" fmla="*/ 7914 h 318550"/>
              <a:gd name="connsiteX2" fmla="*/ 1448740 w 1523330"/>
              <a:gd name="connsiteY2" fmla="*/ 290136 h 318550"/>
              <a:gd name="connsiteX3" fmla="*/ 1448740 w 1523330"/>
              <a:gd name="connsiteY3" fmla="*/ 293899 h 318550"/>
              <a:gd name="connsiteX0" fmla="*/ 0 w 1599173"/>
              <a:gd name="connsiteY0" fmla="*/ 105751 h 298425"/>
              <a:gd name="connsiteX1" fmla="*/ 673570 w 1599173"/>
              <a:gd name="connsiteY1" fmla="*/ 7914 h 298425"/>
              <a:gd name="connsiteX2" fmla="*/ 1448740 w 1599173"/>
              <a:gd name="connsiteY2" fmla="*/ 290136 h 298425"/>
              <a:gd name="connsiteX3" fmla="*/ 1572918 w 1599173"/>
              <a:gd name="connsiteY3" fmla="*/ 143380 h 298425"/>
              <a:gd name="connsiteX0" fmla="*/ 0 w 1448740"/>
              <a:gd name="connsiteY0" fmla="*/ 105751 h 290136"/>
              <a:gd name="connsiteX1" fmla="*/ 673570 w 1448740"/>
              <a:gd name="connsiteY1" fmla="*/ 7914 h 290136"/>
              <a:gd name="connsiteX2" fmla="*/ 1448740 w 1448740"/>
              <a:gd name="connsiteY2" fmla="*/ 290136 h 290136"/>
              <a:gd name="connsiteX0" fmla="*/ 0 w 1448740"/>
              <a:gd name="connsiteY0" fmla="*/ 98903 h 283288"/>
              <a:gd name="connsiteX1" fmla="*/ 767644 w 1448740"/>
              <a:gd name="connsiteY1" fmla="*/ 8592 h 283288"/>
              <a:gd name="connsiteX2" fmla="*/ 1448740 w 1448740"/>
              <a:gd name="connsiteY2" fmla="*/ 283288 h 283288"/>
              <a:gd name="connsiteX0" fmla="*/ 0 w 1448740"/>
              <a:gd name="connsiteY0" fmla="*/ 93619 h 278004"/>
              <a:gd name="connsiteX1" fmla="*/ 767644 w 1448740"/>
              <a:gd name="connsiteY1" fmla="*/ 3308 h 278004"/>
              <a:gd name="connsiteX2" fmla="*/ 1448740 w 1448740"/>
              <a:gd name="connsiteY2" fmla="*/ 278004 h 278004"/>
              <a:gd name="connsiteX0" fmla="*/ 0 w 1448740"/>
              <a:gd name="connsiteY0" fmla="*/ 96147 h 280532"/>
              <a:gd name="connsiteX1" fmla="*/ 767644 w 1448740"/>
              <a:gd name="connsiteY1" fmla="*/ 5836 h 280532"/>
              <a:gd name="connsiteX2" fmla="*/ 1448740 w 1448740"/>
              <a:gd name="connsiteY2" fmla="*/ 280532 h 280532"/>
              <a:gd name="connsiteX0" fmla="*/ 0 w 1448740"/>
              <a:gd name="connsiteY0" fmla="*/ 0 h 184385"/>
              <a:gd name="connsiteX1" fmla="*/ 1448740 w 1448740"/>
              <a:gd name="connsiteY1" fmla="*/ 184385 h 184385"/>
              <a:gd name="connsiteX0" fmla="*/ 0 w 1481359"/>
              <a:gd name="connsiteY0" fmla="*/ 0 h 60208"/>
              <a:gd name="connsiteX1" fmla="*/ 1481359 w 1481359"/>
              <a:gd name="connsiteY1" fmla="*/ 60208 h 60208"/>
              <a:gd name="connsiteX0" fmla="*/ 0 w 1481359"/>
              <a:gd name="connsiteY0" fmla="*/ 5661 h 65869"/>
              <a:gd name="connsiteX1" fmla="*/ 1481359 w 1481359"/>
              <a:gd name="connsiteY1" fmla="*/ 65869 h 65869"/>
              <a:gd name="connsiteX0" fmla="*/ 0 w 1505823"/>
              <a:gd name="connsiteY0" fmla="*/ 0 h 48919"/>
              <a:gd name="connsiteX1" fmla="*/ 1505823 w 1505823"/>
              <a:gd name="connsiteY1" fmla="*/ 48919 h 48919"/>
              <a:gd name="connsiteX0" fmla="*/ 0 w 1505823"/>
              <a:gd name="connsiteY0" fmla="*/ 0 h 48919"/>
              <a:gd name="connsiteX1" fmla="*/ 1505823 w 1505823"/>
              <a:gd name="connsiteY1" fmla="*/ 48919 h 48919"/>
              <a:gd name="connsiteX0" fmla="*/ 0 w 1505823"/>
              <a:gd name="connsiteY0" fmla="*/ 6828 h 55747"/>
              <a:gd name="connsiteX1" fmla="*/ 1505823 w 1505823"/>
              <a:gd name="connsiteY1" fmla="*/ 55747 h 55747"/>
              <a:gd name="connsiteX0" fmla="*/ 0 w 1505823"/>
              <a:gd name="connsiteY0" fmla="*/ 0 h 48919"/>
              <a:gd name="connsiteX1" fmla="*/ 1505823 w 1505823"/>
              <a:gd name="connsiteY1" fmla="*/ 48919 h 48919"/>
              <a:gd name="connsiteX0" fmla="*/ 0 w 1505823"/>
              <a:gd name="connsiteY0" fmla="*/ 65202 h 114121"/>
              <a:gd name="connsiteX1" fmla="*/ 1505823 w 1505823"/>
              <a:gd name="connsiteY1" fmla="*/ 114121 h 114121"/>
              <a:gd name="connsiteX0" fmla="*/ 0 w 1505823"/>
              <a:gd name="connsiteY0" fmla="*/ 95261 h 144180"/>
              <a:gd name="connsiteX1" fmla="*/ 1505823 w 1505823"/>
              <a:gd name="connsiteY1" fmla="*/ 144180 h 144180"/>
              <a:gd name="connsiteX0" fmla="*/ 0 w 1505823"/>
              <a:gd name="connsiteY0" fmla="*/ 85789 h 134708"/>
              <a:gd name="connsiteX1" fmla="*/ 1505823 w 1505823"/>
              <a:gd name="connsiteY1" fmla="*/ 134708 h 134708"/>
              <a:gd name="connsiteX0" fmla="*/ 0 w 1505823"/>
              <a:gd name="connsiteY0" fmla="*/ 103690 h 152609"/>
              <a:gd name="connsiteX1" fmla="*/ 1505823 w 1505823"/>
              <a:gd name="connsiteY1" fmla="*/ 152609 h 152609"/>
            </a:gdLst>
            <a:ahLst/>
            <a:cxnLst>
              <a:cxn ang="0">
                <a:pos x="connsiteX0" y="connsiteY0"/>
              </a:cxn>
              <a:cxn ang="0">
                <a:pos x="connsiteX1" y="connsiteY1"/>
              </a:cxn>
            </a:cxnLst>
            <a:rect l="l" t="t" r="r" b="b"/>
            <a:pathLst>
              <a:path w="1505823" h="152609">
                <a:moveTo>
                  <a:pt x="0" y="103690"/>
                </a:moveTo>
                <a:cubicBezTo>
                  <a:pt x="531271" y="-87523"/>
                  <a:pt x="1135460" y="19814"/>
                  <a:pt x="1505823" y="152609"/>
                </a:cubicBezTo>
              </a:path>
            </a:pathLst>
          </a:custGeom>
          <a:noFill/>
          <a:ln w="28575" cap="rnd">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00"/>
          </a:p>
        </p:txBody>
      </p:sp>
      <p:sp>
        <p:nvSpPr>
          <p:cNvPr id="158" name="Oval 157">
            <a:extLst>
              <a:ext uri="{FF2B5EF4-FFF2-40B4-BE49-F238E27FC236}">
                <a16:creationId xmlns:a16="http://schemas.microsoft.com/office/drawing/2014/main" id="{A84C807F-6884-6C37-962D-5FB99A2B1813}"/>
              </a:ext>
            </a:extLst>
          </p:cNvPr>
          <p:cNvSpPr/>
          <p:nvPr/>
        </p:nvSpPr>
        <p:spPr>
          <a:xfrm>
            <a:off x="5238834" y="3107725"/>
            <a:ext cx="228919" cy="228919"/>
          </a:xfrm>
          <a:prstGeom prst="ellipse">
            <a:avLst/>
          </a:prstGeom>
          <a:solidFill>
            <a:schemeClr val="bg1"/>
          </a:solidFill>
          <a:ln w="28575">
            <a:solidFill>
              <a:schemeClr val="tx1"/>
            </a:solidFill>
            <a:prstDash val="sysDash"/>
          </a:ln>
          <a:effectLst/>
          <a:scene3d>
            <a:camera prst="orthographicFront"/>
            <a:lightRig rig="balanced" dir="t">
              <a:rot lat="0" lon="0" rev="10800000"/>
            </a:lightRig>
          </a:scene3d>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sz="1000" b="1">
              <a:solidFill>
                <a:schemeClr val="bg1"/>
              </a:solidFill>
              <a:latin typeface="+mj-lt"/>
            </a:endParaRPr>
          </a:p>
        </p:txBody>
      </p:sp>
      <p:sp>
        <p:nvSpPr>
          <p:cNvPr id="160" name="Freihandform 159">
            <a:extLst>
              <a:ext uri="{FF2B5EF4-FFF2-40B4-BE49-F238E27FC236}">
                <a16:creationId xmlns:a16="http://schemas.microsoft.com/office/drawing/2014/main" id="{C022CFE2-3D0B-C332-64EF-83014E72B2D5}"/>
              </a:ext>
            </a:extLst>
          </p:cNvPr>
          <p:cNvSpPr/>
          <p:nvPr/>
        </p:nvSpPr>
        <p:spPr>
          <a:xfrm rot="378711">
            <a:off x="5539049" y="3001104"/>
            <a:ext cx="1647131" cy="233715"/>
          </a:xfrm>
          <a:custGeom>
            <a:avLst/>
            <a:gdLst>
              <a:gd name="connsiteX0" fmla="*/ 0 w 1523330"/>
              <a:gd name="connsiteY0" fmla="*/ 105751 h 318550"/>
              <a:gd name="connsiteX1" fmla="*/ 673570 w 1523330"/>
              <a:gd name="connsiteY1" fmla="*/ 7914 h 318550"/>
              <a:gd name="connsiteX2" fmla="*/ 1448740 w 1523330"/>
              <a:gd name="connsiteY2" fmla="*/ 290136 h 318550"/>
              <a:gd name="connsiteX3" fmla="*/ 1448740 w 1523330"/>
              <a:gd name="connsiteY3" fmla="*/ 293899 h 318550"/>
              <a:gd name="connsiteX0" fmla="*/ 0 w 1599173"/>
              <a:gd name="connsiteY0" fmla="*/ 105751 h 298425"/>
              <a:gd name="connsiteX1" fmla="*/ 673570 w 1599173"/>
              <a:gd name="connsiteY1" fmla="*/ 7914 h 298425"/>
              <a:gd name="connsiteX2" fmla="*/ 1448740 w 1599173"/>
              <a:gd name="connsiteY2" fmla="*/ 290136 h 298425"/>
              <a:gd name="connsiteX3" fmla="*/ 1572918 w 1599173"/>
              <a:gd name="connsiteY3" fmla="*/ 143380 h 298425"/>
              <a:gd name="connsiteX0" fmla="*/ 0 w 1448740"/>
              <a:gd name="connsiteY0" fmla="*/ 105751 h 290136"/>
              <a:gd name="connsiteX1" fmla="*/ 673570 w 1448740"/>
              <a:gd name="connsiteY1" fmla="*/ 7914 h 290136"/>
              <a:gd name="connsiteX2" fmla="*/ 1448740 w 1448740"/>
              <a:gd name="connsiteY2" fmla="*/ 290136 h 290136"/>
              <a:gd name="connsiteX0" fmla="*/ 0 w 1448740"/>
              <a:gd name="connsiteY0" fmla="*/ 98903 h 283288"/>
              <a:gd name="connsiteX1" fmla="*/ 767644 w 1448740"/>
              <a:gd name="connsiteY1" fmla="*/ 8592 h 283288"/>
              <a:gd name="connsiteX2" fmla="*/ 1448740 w 1448740"/>
              <a:gd name="connsiteY2" fmla="*/ 283288 h 283288"/>
              <a:gd name="connsiteX0" fmla="*/ 0 w 1448740"/>
              <a:gd name="connsiteY0" fmla="*/ 93619 h 278004"/>
              <a:gd name="connsiteX1" fmla="*/ 767644 w 1448740"/>
              <a:gd name="connsiteY1" fmla="*/ 3308 h 278004"/>
              <a:gd name="connsiteX2" fmla="*/ 1448740 w 1448740"/>
              <a:gd name="connsiteY2" fmla="*/ 278004 h 278004"/>
              <a:gd name="connsiteX0" fmla="*/ 0 w 1448740"/>
              <a:gd name="connsiteY0" fmla="*/ 96147 h 280532"/>
              <a:gd name="connsiteX1" fmla="*/ 767644 w 1448740"/>
              <a:gd name="connsiteY1" fmla="*/ 5836 h 280532"/>
              <a:gd name="connsiteX2" fmla="*/ 1448740 w 1448740"/>
              <a:gd name="connsiteY2" fmla="*/ 280532 h 280532"/>
              <a:gd name="connsiteX0" fmla="*/ 0 w 1500970"/>
              <a:gd name="connsiteY0" fmla="*/ 91169 h 131342"/>
              <a:gd name="connsiteX1" fmla="*/ 767644 w 1500970"/>
              <a:gd name="connsiteY1" fmla="*/ 858 h 131342"/>
              <a:gd name="connsiteX2" fmla="*/ 1500970 w 1500970"/>
              <a:gd name="connsiteY2" fmla="*/ 131342 h 131342"/>
              <a:gd name="connsiteX0" fmla="*/ 0 w 1509095"/>
              <a:gd name="connsiteY0" fmla="*/ 211686 h 211686"/>
              <a:gd name="connsiteX1" fmla="*/ 775769 w 1509095"/>
              <a:gd name="connsiteY1" fmla="*/ 879 h 211686"/>
              <a:gd name="connsiteX2" fmla="*/ 1509095 w 1509095"/>
              <a:gd name="connsiteY2" fmla="*/ 131363 h 211686"/>
              <a:gd name="connsiteX0" fmla="*/ 0 w 1509095"/>
              <a:gd name="connsiteY0" fmla="*/ 225909 h 225909"/>
              <a:gd name="connsiteX1" fmla="*/ 703647 w 1509095"/>
              <a:gd name="connsiteY1" fmla="*/ 804 h 225909"/>
              <a:gd name="connsiteX2" fmla="*/ 1509095 w 1509095"/>
              <a:gd name="connsiteY2" fmla="*/ 145586 h 225909"/>
              <a:gd name="connsiteX0" fmla="*/ 0 w 1509095"/>
              <a:gd name="connsiteY0" fmla="*/ 231195 h 231195"/>
              <a:gd name="connsiteX1" fmla="*/ 703647 w 1509095"/>
              <a:gd name="connsiteY1" fmla="*/ 6090 h 231195"/>
              <a:gd name="connsiteX2" fmla="*/ 1509095 w 1509095"/>
              <a:gd name="connsiteY2" fmla="*/ 150872 h 231195"/>
              <a:gd name="connsiteX0" fmla="*/ 0 w 1509095"/>
              <a:gd name="connsiteY0" fmla="*/ 231195 h 231195"/>
              <a:gd name="connsiteX1" fmla="*/ 703647 w 1509095"/>
              <a:gd name="connsiteY1" fmla="*/ 6090 h 231195"/>
              <a:gd name="connsiteX2" fmla="*/ 1509095 w 1509095"/>
              <a:gd name="connsiteY2" fmla="*/ 150872 h 231195"/>
              <a:gd name="connsiteX0" fmla="*/ 0 w 1509095"/>
              <a:gd name="connsiteY0" fmla="*/ 238996 h 238996"/>
              <a:gd name="connsiteX1" fmla="*/ 703647 w 1509095"/>
              <a:gd name="connsiteY1" fmla="*/ 13891 h 238996"/>
              <a:gd name="connsiteX2" fmla="*/ 1509095 w 1509095"/>
              <a:gd name="connsiteY2" fmla="*/ 158673 h 238996"/>
              <a:gd name="connsiteX0" fmla="*/ 0 w 1509095"/>
              <a:gd name="connsiteY0" fmla="*/ 239453 h 239453"/>
              <a:gd name="connsiteX1" fmla="*/ 703647 w 1509095"/>
              <a:gd name="connsiteY1" fmla="*/ 14348 h 239453"/>
              <a:gd name="connsiteX2" fmla="*/ 1509095 w 1509095"/>
              <a:gd name="connsiteY2" fmla="*/ 159130 h 239453"/>
              <a:gd name="connsiteX0" fmla="*/ 0 w 1509095"/>
              <a:gd name="connsiteY0" fmla="*/ 239453 h 239453"/>
              <a:gd name="connsiteX1" fmla="*/ 703647 w 1509095"/>
              <a:gd name="connsiteY1" fmla="*/ 14348 h 239453"/>
              <a:gd name="connsiteX2" fmla="*/ 1509095 w 1509095"/>
              <a:gd name="connsiteY2" fmla="*/ 159130 h 239453"/>
              <a:gd name="connsiteX0" fmla="*/ 0 w 1509095"/>
              <a:gd name="connsiteY0" fmla="*/ 237162 h 237162"/>
              <a:gd name="connsiteX1" fmla="*/ 703647 w 1509095"/>
              <a:gd name="connsiteY1" fmla="*/ 12057 h 237162"/>
              <a:gd name="connsiteX2" fmla="*/ 1509095 w 1509095"/>
              <a:gd name="connsiteY2" fmla="*/ 156839 h 237162"/>
              <a:gd name="connsiteX0" fmla="*/ 0 w 1509095"/>
              <a:gd name="connsiteY0" fmla="*/ 237162 h 237162"/>
              <a:gd name="connsiteX1" fmla="*/ 703647 w 1509095"/>
              <a:gd name="connsiteY1" fmla="*/ 12057 h 237162"/>
              <a:gd name="connsiteX2" fmla="*/ 1509095 w 1509095"/>
              <a:gd name="connsiteY2" fmla="*/ 156839 h 237162"/>
              <a:gd name="connsiteX0" fmla="*/ 0 w 1509095"/>
              <a:gd name="connsiteY0" fmla="*/ 246837 h 246837"/>
              <a:gd name="connsiteX1" fmla="*/ 761640 w 1509095"/>
              <a:gd name="connsiteY1" fmla="*/ 11589 h 246837"/>
              <a:gd name="connsiteX2" fmla="*/ 1509095 w 1509095"/>
              <a:gd name="connsiteY2" fmla="*/ 166514 h 246837"/>
              <a:gd name="connsiteX0" fmla="*/ 0 w 1509095"/>
              <a:gd name="connsiteY0" fmla="*/ 237373 h 237373"/>
              <a:gd name="connsiteX1" fmla="*/ 761640 w 1509095"/>
              <a:gd name="connsiteY1" fmla="*/ 2125 h 237373"/>
              <a:gd name="connsiteX2" fmla="*/ 1509095 w 1509095"/>
              <a:gd name="connsiteY2" fmla="*/ 157050 h 237373"/>
              <a:gd name="connsiteX0" fmla="*/ 0 w 1509095"/>
              <a:gd name="connsiteY0" fmla="*/ 232228 h 232228"/>
              <a:gd name="connsiteX1" fmla="*/ 772291 w 1509095"/>
              <a:gd name="connsiteY1" fmla="*/ 2183 h 232228"/>
              <a:gd name="connsiteX2" fmla="*/ 1509095 w 1509095"/>
              <a:gd name="connsiteY2" fmla="*/ 151905 h 232228"/>
              <a:gd name="connsiteX0" fmla="*/ 0 w 1509095"/>
              <a:gd name="connsiteY0" fmla="*/ 239328 h 239328"/>
              <a:gd name="connsiteX1" fmla="*/ 772291 w 1509095"/>
              <a:gd name="connsiteY1" fmla="*/ 9283 h 239328"/>
              <a:gd name="connsiteX2" fmla="*/ 1509095 w 1509095"/>
              <a:gd name="connsiteY2" fmla="*/ 159005 h 239328"/>
              <a:gd name="connsiteX0" fmla="*/ 0 w 1509095"/>
              <a:gd name="connsiteY0" fmla="*/ 239328 h 239328"/>
              <a:gd name="connsiteX1" fmla="*/ 772291 w 1509095"/>
              <a:gd name="connsiteY1" fmla="*/ 9283 h 239328"/>
              <a:gd name="connsiteX2" fmla="*/ 1509095 w 1509095"/>
              <a:gd name="connsiteY2" fmla="*/ 159005 h 239328"/>
              <a:gd name="connsiteX0" fmla="*/ 0 w 1509095"/>
              <a:gd name="connsiteY0" fmla="*/ 232565 h 232565"/>
              <a:gd name="connsiteX1" fmla="*/ 772291 w 1509095"/>
              <a:gd name="connsiteY1" fmla="*/ 2520 h 232565"/>
              <a:gd name="connsiteX2" fmla="*/ 1509095 w 1509095"/>
              <a:gd name="connsiteY2" fmla="*/ 152242 h 232565"/>
              <a:gd name="connsiteX0" fmla="*/ 0 w 1509095"/>
              <a:gd name="connsiteY0" fmla="*/ 236074 h 236074"/>
              <a:gd name="connsiteX1" fmla="*/ 772291 w 1509095"/>
              <a:gd name="connsiteY1" fmla="*/ 6029 h 236074"/>
              <a:gd name="connsiteX2" fmla="*/ 1509095 w 1509095"/>
              <a:gd name="connsiteY2" fmla="*/ 155751 h 236074"/>
              <a:gd name="connsiteX0" fmla="*/ 0 w 1509095"/>
              <a:gd name="connsiteY0" fmla="*/ 80323 h 80323"/>
              <a:gd name="connsiteX1" fmla="*/ 1509095 w 1509095"/>
              <a:gd name="connsiteY1" fmla="*/ 0 h 80323"/>
              <a:gd name="connsiteX0" fmla="*/ 0 w 1509095"/>
              <a:gd name="connsiteY0" fmla="*/ 146841 h 146841"/>
              <a:gd name="connsiteX1" fmla="*/ 1509095 w 1509095"/>
              <a:gd name="connsiteY1" fmla="*/ 66518 h 146841"/>
              <a:gd name="connsiteX0" fmla="*/ 0 w 1509095"/>
              <a:gd name="connsiteY0" fmla="*/ 240174 h 240174"/>
              <a:gd name="connsiteX1" fmla="*/ 1509095 w 1509095"/>
              <a:gd name="connsiteY1" fmla="*/ 159851 h 240174"/>
              <a:gd name="connsiteX0" fmla="*/ 0 w 1509095"/>
              <a:gd name="connsiteY0" fmla="*/ 231265 h 231265"/>
              <a:gd name="connsiteX1" fmla="*/ 1509095 w 1509095"/>
              <a:gd name="connsiteY1" fmla="*/ 150942 h 231265"/>
            </a:gdLst>
            <a:ahLst/>
            <a:cxnLst>
              <a:cxn ang="0">
                <a:pos x="connsiteX0" y="connsiteY0"/>
              </a:cxn>
              <a:cxn ang="0">
                <a:pos x="connsiteX1" y="connsiteY1"/>
              </a:cxn>
            </a:cxnLst>
            <a:rect l="l" t="t" r="r" b="b"/>
            <a:pathLst>
              <a:path w="1509095" h="231265">
                <a:moveTo>
                  <a:pt x="0" y="231265"/>
                </a:moveTo>
                <a:cubicBezTo>
                  <a:pt x="486910" y="-33647"/>
                  <a:pt x="1099172" y="-85138"/>
                  <a:pt x="1509095" y="150942"/>
                </a:cubicBezTo>
              </a:path>
            </a:pathLst>
          </a:custGeom>
          <a:noFill/>
          <a:ln w="28575" cap="rnd">
            <a:solidFill>
              <a:schemeClr val="tx1"/>
            </a:solidFill>
            <a:prstDash val="sys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a:t> </a:t>
            </a:r>
          </a:p>
        </p:txBody>
      </p:sp>
    </p:spTree>
    <p:extLst>
      <p:ext uri="{BB962C8B-B14F-4D97-AF65-F5344CB8AC3E}">
        <p14:creationId xmlns:p14="http://schemas.microsoft.com/office/powerpoint/2010/main" val="412399926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62B9A6-10AB-9AA6-D91C-52CD862353B7}"/>
              </a:ext>
            </a:extLst>
          </p:cNvPr>
          <p:cNvSpPr>
            <a:spLocks noGrp="1"/>
          </p:cNvSpPr>
          <p:nvPr>
            <p:ph type="title"/>
          </p:nvPr>
        </p:nvSpPr>
        <p:spPr/>
        <p:txBody>
          <a:bodyPr/>
          <a:lstStyle/>
          <a:p>
            <a:r>
              <a:rPr lang="en-US"/>
              <a:t>ENU mutagenesis screen: procedure</a:t>
            </a:r>
          </a:p>
        </p:txBody>
      </p:sp>
      <p:sp>
        <p:nvSpPr>
          <p:cNvPr id="4" name="Footer Placeholder 3">
            <a:extLst>
              <a:ext uri="{FF2B5EF4-FFF2-40B4-BE49-F238E27FC236}">
                <a16:creationId xmlns:a16="http://schemas.microsoft.com/office/drawing/2014/main" id="{D16E1402-812F-D83F-A8EC-8231C9FACD55}"/>
              </a:ext>
            </a:extLst>
          </p:cNvPr>
          <p:cNvSpPr>
            <a:spLocks noGrp="1"/>
          </p:cNvSpPr>
          <p:nvPr>
            <p:ph type="ftr" sz="quarter" idx="10"/>
          </p:nvPr>
        </p:nvSpPr>
        <p:spPr/>
        <p:txBody>
          <a:bodyPr/>
          <a:lstStyle/>
          <a:p>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BTKi-sensitive B-cell lymphoma cell line.</a:t>
            </a:r>
          </a:p>
          <a:p>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BTKi</a:t>
            </a:r>
            <a:r>
              <a:rPr lang="en-US">
                <a:solidFill>
                  <a:srgbClr val="4E4F4E"/>
                </a:solidFill>
                <a:cs typeface="Arial" panose="020B0604020202020204" pitchFamily="34" charset="0"/>
              </a:rPr>
              <a:t>, BTK inhibitor; </a:t>
            </a:r>
            <a:r>
              <a:rPr lang="en-US" b="1">
                <a:solidFill>
                  <a:srgbClr val="4E4F4E"/>
                </a:solidFill>
                <a:cs typeface="Arial" panose="020B0604020202020204" pitchFamily="34" charset="0"/>
              </a:rPr>
              <a:t>ENU</a:t>
            </a:r>
            <a:r>
              <a:rPr lang="en-US">
                <a:solidFill>
                  <a:srgbClr val="4E4F4E"/>
                </a:solidFill>
                <a:cs typeface="Arial" panose="020B0604020202020204" pitchFamily="34" charset="0"/>
              </a:rPr>
              <a:t>, N-ethyl-N-</a:t>
            </a:r>
            <a:r>
              <a:rPr lang="en-US" err="1">
                <a:solidFill>
                  <a:srgbClr val="4E4F4E"/>
                </a:solidFill>
                <a:cs typeface="Arial" panose="020B0604020202020204" pitchFamily="34" charset="0"/>
              </a:rPr>
              <a:t>nitrosurea</a:t>
            </a:r>
            <a:r>
              <a:rPr lang="en-US">
                <a:solidFill>
                  <a:srgbClr val="4E4F4E"/>
                </a:solidFill>
                <a:cs typeface="Arial" panose="020B0604020202020204" pitchFamily="34" charset="0"/>
              </a:rPr>
              <a:t>.</a:t>
            </a:r>
          </a:p>
          <a:p>
            <a:r>
              <a:rPr lang="en-US" b="1">
                <a:solidFill>
                  <a:srgbClr val="4E4F4E"/>
                </a:solidFill>
                <a:cs typeface="Arial" panose="020B0604020202020204" pitchFamily="34" charset="0"/>
              </a:rPr>
              <a:t>Feng X, et al. Abstract P1239 presented at EHA2023.</a:t>
            </a:r>
            <a:endParaRPr lang="en-GB"/>
          </a:p>
        </p:txBody>
      </p:sp>
      <p:sp>
        <p:nvSpPr>
          <p:cNvPr id="9" name="TextBox 8">
            <a:extLst>
              <a:ext uri="{FF2B5EF4-FFF2-40B4-BE49-F238E27FC236}">
                <a16:creationId xmlns:a16="http://schemas.microsoft.com/office/drawing/2014/main" id="{40440D14-CA58-B842-220C-7C47DD7905DC}"/>
              </a:ext>
            </a:extLst>
          </p:cNvPr>
          <p:cNvSpPr txBox="1"/>
          <p:nvPr/>
        </p:nvSpPr>
        <p:spPr>
          <a:xfrm>
            <a:off x="1171965" y="3740758"/>
            <a:ext cx="255198" cy="246221"/>
          </a:xfrm>
          <a:prstGeom prst="rect">
            <a:avLst/>
          </a:prstGeom>
          <a:noFill/>
        </p:spPr>
        <p:txBody>
          <a:bodyPr wrap="none" rtlCol="0">
            <a:spAutoFit/>
          </a:bodyPr>
          <a:lstStyle/>
          <a:p>
            <a:r>
              <a:rPr lang="en-US" sz="1000" b="1"/>
              <a:t>a</a:t>
            </a:r>
          </a:p>
        </p:txBody>
      </p:sp>
      <p:sp>
        <p:nvSpPr>
          <p:cNvPr id="8" name="TextBox 13">
            <a:extLst>
              <a:ext uri="{FF2B5EF4-FFF2-40B4-BE49-F238E27FC236}">
                <a16:creationId xmlns:a16="http://schemas.microsoft.com/office/drawing/2014/main" id="{EF9CDFD8-4C84-CD59-A22E-5933BDF23DC2}"/>
              </a:ext>
            </a:extLst>
          </p:cNvPr>
          <p:cNvSpPr txBox="1"/>
          <p:nvPr/>
        </p:nvSpPr>
        <p:spPr>
          <a:xfrm>
            <a:off x="416534" y="4581525"/>
            <a:ext cx="11358933" cy="648997"/>
          </a:xfrm>
          <a:prstGeom prst="rect">
            <a:avLst/>
          </a:prstGeom>
          <a:solidFill>
            <a:schemeClr val="bg2"/>
          </a:solidFill>
        </p:spPr>
        <p:txBody>
          <a:bodyPr wrap="square" lIns="144000" tIns="108000" bIns="108000">
            <a:spAutoFit/>
          </a:bodyPr>
          <a:lstStyle/>
          <a:p>
            <a:pPr marL="184150" indent="-184150">
              <a:spcAft>
                <a:spcPts val="600"/>
              </a:spcAft>
              <a:buClr>
                <a:schemeClr val="accent2"/>
              </a:buClr>
              <a:buFont typeface="Arial" panose="020B0604020202020204" pitchFamily="34" charset="0"/>
              <a:buChar char="•"/>
            </a:pPr>
            <a:r>
              <a:rPr lang="en-GB" sz="1400"/>
              <a:t>ENU mutagenesis screens were used to characterize the profile and tendency of BGB-16673 to cause on-target BTK resistance mutations as compared with non-covalent BTKi</a:t>
            </a:r>
          </a:p>
        </p:txBody>
      </p:sp>
      <p:pic>
        <p:nvPicPr>
          <p:cNvPr id="11" name="Grafik 10">
            <a:extLst>
              <a:ext uri="{FF2B5EF4-FFF2-40B4-BE49-F238E27FC236}">
                <a16:creationId xmlns:a16="http://schemas.microsoft.com/office/drawing/2014/main" id="{9D97B57E-FAC8-256C-B0C3-F489BF8C4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87" y="1665288"/>
            <a:ext cx="11389230" cy="2451600"/>
          </a:xfrm>
          <a:prstGeom prst="rect">
            <a:avLst/>
          </a:prstGeom>
        </p:spPr>
      </p:pic>
    </p:spTree>
    <p:extLst>
      <p:ext uri="{BB962C8B-B14F-4D97-AF65-F5344CB8AC3E}">
        <p14:creationId xmlns:p14="http://schemas.microsoft.com/office/powerpoint/2010/main" val="274693348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437740-BFF7-A426-3A22-296569970FBA}"/>
              </a:ext>
            </a:extLst>
          </p:cNvPr>
          <p:cNvSpPr>
            <a:spLocks noGrp="1"/>
          </p:cNvSpPr>
          <p:nvPr>
            <p:ph type="title"/>
          </p:nvPr>
        </p:nvSpPr>
        <p:spPr/>
        <p:txBody>
          <a:bodyPr/>
          <a:lstStyle/>
          <a:p>
            <a:r>
              <a:rPr lang="en-US"/>
              <a:t>Resistant clone rates and </a:t>
            </a:r>
            <a:r>
              <a:rPr lang="en-US" i="1"/>
              <a:t>BTK</a:t>
            </a:r>
            <a:r>
              <a:rPr lang="en-US"/>
              <a:t> mutation frequencies</a:t>
            </a:r>
          </a:p>
        </p:txBody>
      </p:sp>
      <p:sp>
        <p:nvSpPr>
          <p:cNvPr id="4" name="Footer Placeholder 3">
            <a:extLst>
              <a:ext uri="{FF2B5EF4-FFF2-40B4-BE49-F238E27FC236}">
                <a16:creationId xmlns:a16="http://schemas.microsoft.com/office/drawing/2014/main" id="{98BD98B5-0660-A8A5-E1F7-B2F6A61EDFA8}"/>
              </a:ext>
            </a:extLst>
          </p:cNvPr>
          <p:cNvSpPr>
            <a:spLocks noGrp="1"/>
          </p:cNvSpPr>
          <p:nvPr>
            <p:ph type="ftr" sz="quarter" idx="10"/>
          </p:nvPr>
        </p:nvSpPr>
        <p:spPr>
          <a:xfrm>
            <a:off x="407989" y="6057900"/>
            <a:ext cx="8532812" cy="611188"/>
          </a:xfrm>
        </p:spPr>
        <p:txBody>
          <a:bodyPr/>
          <a:lstStyle/>
          <a:p>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Resistant clone rate is defined by the proportion of the number of emerged resistant clones to the number of seeded wells. </a:t>
            </a:r>
            <a:r>
              <a:rPr lang="en-US" baseline="30000">
                <a:solidFill>
                  <a:srgbClr val="4E4F4E"/>
                </a:solidFill>
                <a:cs typeface="Arial" panose="020B0604020202020204" pitchFamily="34" charset="0"/>
              </a:rPr>
              <a:t>b </a:t>
            </a:r>
            <a:r>
              <a:rPr lang="en-US" i="1">
                <a:solidFill>
                  <a:srgbClr val="4E4F4E"/>
                </a:solidFill>
                <a:cs typeface="Arial" panose="020B0604020202020204" pitchFamily="34" charset="0"/>
              </a:rPr>
              <a:t>BTK</a:t>
            </a:r>
            <a:r>
              <a:rPr lang="en-US">
                <a:solidFill>
                  <a:srgbClr val="4E4F4E"/>
                </a:solidFill>
                <a:cs typeface="Arial" panose="020B0604020202020204" pitchFamily="34" charset="0"/>
              </a:rPr>
              <a:t> mutation frequency is defined by the proportion of the number of resistant clones harboring </a:t>
            </a:r>
            <a:r>
              <a:rPr lang="en-US" i="1">
                <a:solidFill>
                  <a:srgbClr val="4E4F4E"/>
                </a:solidFill>
                <a:cs typeface="Arial" panose="020B0604020202020204" pitchFamily="34" charset="0"/>
              </a:rPr>
              <a:t>BTK</a:t>
            </a:r>
            <a:r>
              <a:rPr lang="en-US">
                <a:solidFill>
                  <a:srgbClr val="4E4F4E"/>
                </a:solidFill>
                <a:cs typeface="Arial" panose="020B0604020202020204" pitchFamily="34" charset="0"/>
              </a:rPr>
              <a:t> mutations to the number of resistant clones been sequenced.</a:t>
            </a:r>
          </a:p>
          <a:p>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BTKi</a:t>
            </a:r>
            <a:r>
              <a:rPr lang="en-US">
                <a:solidFill>
                  <a:srgbClr val="4E4F4E"/>
                </a:solidFill>
                <a:cs typeface="Arial" panose="020B0604020202020204" pitchFamily="34" charset="0"/>
              </a:rPr>
              <a:t>, BTK inhibitor; </a:t>
            </a:r>
            <a:r>
              <a:rPr lang="en-US" b="1">
                <a:solidFill>
                  <a:srgbClr val="4E4F4E"/>
                </a:solidFill>
                <a:cs typeface="Arial" panose="020B0604020202020204" pitchFamily="34" charset="0"/>
              </a:rPr>
              <a:t>CDAC</a:t>
            </a:r>
            <a:r>
              <a:rPr lang="en-US">
                <a:solidFill>
                  <a:srgbClr val="4E4F4E"/>
                </a:solidFill>
                <a:cs typeface="Arial" panose="020B0604020202020204" pitchFamily="34" charset="0"/>
              </a:rPr>
              <a:t>, chimeric degradation activating compound; </a:t>
            </a:r>
            <a:r>
              <a:rPr lang="en-US" b="1">
                <a:solidFill>
                  <a:srgbClr val="4E4F4E"/>
                </a:solidFill>
                <a:cs typeface="Arial" panose="020B0604020202020204" pitchFamily="34" charset="0"/>
              </a:rPr>
              <a:t>E3, </a:t>
            </a:r>
            <a:r>
              <a:rPr lang="en-US">
                <a:solidFill>
                  <a:srgbClr val="4E4F4E"/>
                </a:solidFill>
                <a:cs typeface="Arial" panose="020B0604020202020204" pitchFamily="34" charset="0"/>
              </a:rPr>
              <a:t>ubiquitin ligases; </a:t>
            </a:r>
            <a:r>
              <a:rPr lang="en-US" b="1">
                <a:solidFill>
                  <a:srgbClr val="4E4F4E"/>
                </a:solidFill>
                <a:cs typeface="Arial" panose="020B0604020202020204" pitchFamily="34" charset="0"/>
              </a:rPr>
              <a:t>ENU</a:t>
            </a:r>
            <a:r>
              <a:rPr lang="en-US">
                <a:solidFill>
                  <a:srgbClr val="4E4F4E"/>
                </a:solidFill>
                <a:cs typeface="Arial" panose="020B0604020202020204" pitchFamily="34" charset="0"/>
              </a:rPr>
              <a:t>, N-ethyl-N-</a:t>
            </a:r>
            <a:r>
              <a:rPr lang="en-US" err="1">
                <a:solidFill>
                  <a:srgbClr val="4E4F4E"/>
                </a:solidFill>
                <a:cs typeface="Arial" panose="020B0604020202020204" pitchFamily="34" charset="0"/>
              </a:rPr>
              <a:t>nitrosure</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IC</a:t>
            </a:r>
            <a:r>
              <a:rPr lang="en-US">
                <a:solidFill>
                  <a:srgbClr val="4E4F4E"/>
                </a:solidFill>
                <a:cs typeface="Arial" panose="020B0604020202020204" pitchFamily="34" charset="0"/>
              </a:rPr>
              <a:t>, inhibition concentration.</a:t>
            </a:r>
            <a:endParaRPr lang="en-US" b="1">
              <a:solidFill>
                <a:srgbClr val="4E4F4E"/>
              </a:solidFill>
              <a:cs typeface="Arial" panose="020B0604020202020204" pitchFamily="34" charset="0"/>
            </a:endParaRPr>
          </a:p>
          <a:p>
            <a:r>
              <a:rPr lang="en-US" b="1">
                <a:solidFill>
                  <a:srgbClr val="4E4F4E"/>
                </a:solidFill>
                <a:cs typeface="Arial" panose="020B0604020202020204" pitchFamily="34" charset="0"/>
              </a:rPr>
              <a:t>Feng X, et al. Abstract P1239 presented at EHA2023.</a:t>
            </a:r>
            <a:endParaRPr lang="en-GB"/>
          </a:p>
        </p:txBody>
      </p:sp>
      <p:sp>
        <p:nvSpPr>
          <p:cNvPr id="7" name="TextBox 13">
            <a:extLst>
              <a:ext uri="{FF2B5EF4-FFF2-40B4-BE49-F238E27FC236}">
                <a16:creationId xmlns:a16="http://schemas.microsoft.com/office/drawing/2014/main" id="{C04EC542-A0A6-1201-4319-00DC15847C93}"/>
              </a:ext>
            </a:extLst>
          </p:cNvPr>
          <p:cNvSpPr txBox="1"/>
          <p:nvPr/>
        </p:nvSpPr>
        <p:spPr>
          <a:xfrm>
            <a:off x="9120188" y="1665288"/>
            <a:ext cx="2663825" cy="3492500"/>
          </a:xfrm>
          <a:prstGeom prst="rect">
            <a:avLst/>
          </a:prstGeom>
          <a:solidFill>
            <a:schemeClr val="bg2"/>
          </a:solidFill>
        </p:spPr>
        <p:txBody>
          <a:bodyPr wrap="square" lIns="144000" tIns="108000" bIns="108000">
            <a:noAutofit/>
          </a:bodyPr>
          <a:lstStyle/>
          <a:p>
            <a:pPr marL="184150" indent="-184150">
              <a:spcAft>
                <a:spcPts val="600"/>
              </a:spcAft>
              <a:buClr>
                <a:schemeClr val="accent2"/>
              </a:buClr>
              <a:buFont typeface="Arial" panose="020B0604020202020204" pitchFamily="34" charset="0"/>
              <a:buChar char="•"/>
            </a:pPr>
            <a:r>
              <a:rPr lang="en-GB" sz="1400"/>
              <a:t>In ENU mutagenesis screens, fewer resistant clones and lower </a:t>
            </a:r>
            <a:r>
              <a:rPr lang="en-GB" sz="1400" i="1"/>
              <a:t>BTK</a:t>
            </a:r>
            <a:r>
              <a:rPr lang="en-GB" sz="1400"/>
              <a:t> mutation frequency were seen with BTK CDAC treatment as compared to non-covalent BTKi treatment</a:t>
            </a:r>
          </a:p>
        </p:txBody>
      </p:sp>
      <p:graphicFrame>
        <p:nvGraphicFramePr>
          <p:cNvPr id="13" name="Tabelle 10">
            <a:extLst>
              <a:ext uri="{FF2B5EF4-FFF2-40B4-BE49-F238E27FC236}">
                <a16:creationId xmlns:a16="http://schemas.microsoft.com/office/drawing/2014/main" id="{90D97ED5-8F73-F59E-AD0C-FBE2B783AE5F}"/>
              </a:ext>
            </a:extLst>
          </p:cNvPr>
          <p:cNvGraphicFramePr>
            <a:graphicFrameLocks noGrp="1"/>
          </p:cNvGraphicFramePr>
          <p:nvPr>
            <p:extLst>
              <p:ext uri="{D42A27DB-BD31-4B8C-83A1-F6EECF244321}">
                <p14:modId xmlns:p14="http://schemas.microsoft.com/office/powerpoint/2010/main" val="2931174602"/>
              </p:ext>
            </p:extLst>
          </p:nvPr>
        </p:nvGraphicFramePr>
        <p:xfrm>
          <a:off x="407987" y="4288924"/>
          <a:ext cx="8532814" cy="875520"/>
        </p:xfrm>
        <a:graphic>
          <a:graphicData uri="http://schemas.openxmlformats.org/drawingml/2006/table">
            <a:tbl>
              <a:tblPr firstRow="1" bandRow="1">
                <a:tableStyleId>{5C22544A-7EE6-4342-B048-85BDC9FD1C3A}</a:tableStyleId>
              </a:tblPr>
              <a:tblGrid>
                <a:gridCol w="1158346">
                  <a:extLst>
                    <a:ext uri="{9D8B030D-6E8A-4147-A177-3AD203B41FA5}">
                      <a16:colId xmlns:a16="http://schemas.microsoft.com/office/drawing/2014/main" val="608355015"/>
                    </a:ext>
                  </a:extLst>
                </a:gridCol>
                <a:gridCol w="2426870">
                  <a:extLst>
                    <a:ext uri="{9D8B030D-6E8A-4147-A177-3AD203B41FA5}">
                      <a16:colId xmlns:a16="http://schemas.microsoft.com/office/drawing/2014/main" val="4067545377"/>
                    </a:ext>
                  </a:extLst>
                </a:gridCol>
                <a:gridCol w="2473799">
                  <a:extLst>
                    <a:ext uri="{9D8B030D-6E8A-4147-A177-3AD203B41FA5}">
                      <a16:colId xmlns:a16="http://schemas.microsoft.com/office/drawing/2014/main" val="2780560787"/>
                    </a:ext>
                  </a:extLst>
                </a:gridCol>
                <a:gridCol w="2473799">
                  <a:extLst>
                    <a:ext uri="{9D8B030D-6E8A-4147-A177-3AD203B41FA5}">
                      <a16:colId xmlns:a16="http://schemas.microsoft.com/office/drawing/2014/main" val="316373045"/>
                    </a:ext>
                  </a:extLst>
                </a:gridCol>
              </a:tblGrid>
              <a:tr h="194844">
                <a:tc>
                  <a:txBody>
                    <a:bodyPr/>
                    <a:lstStyle/>
                    <a:p>
                      <a:pPr algn="l"/>
                      <a:r>
                        <a:rPr lang="en-GB" sz="1200"/>
                        <a:t>Compound</a:t>
                      </a:r>
                    </a:p>
                  </a:txBody>
                  <a:tcPr marT="36000" marB="36000" anchor="ctr"/>
                </a:tc>
                <a:tc>
                  <a:txBody>
                    <a:bodyPr/>
                    <a:lstStyle/>
                    <a:p>
                      <a:pPr algn="ctr"/>
                      <a:r>
                        <a:rPr lang="en-GB" sz="1200"/>
                        <a:t>BGB-16673</a:t>
                      </a:r>
                    </a:p>
                    <a:p>
                      <a:pPr algn="ctr"/>
                      <a:r>
                        <a:rPr lang="en-GB" sz="1200"/>
                        <a:t>(BTK CDAC)</a:t>
                      </a:r>
                    </a:p>
                  </a:txBody>
                  <a:tcPr marL="36000" marR="36000" marT="36000" marB="36000" anchor="ctr"/>
                </a:tc>
                <a:tc>
                  <a:txBody>
                    <a:bodyPr/>
                    <a:lstStyle/>
                    <a:p>
                      <a:pPr algn="ctr"/>
                      <a:r>
                        <a:rPr lang="en-GB" sz="1200"/>
                        <a:t>Compound-ED</a:t>
                      </a:r>
                    </a:p>
                    <a:p>
                      <a:pPr algn="ctr"/>
                      <a:r>
                        <a:rPr lang="en-GB" sz="1200"/>
                        <a:t>(E3 dead non-covalent control)</a:t>
                      </a:r>
                    </a:p>
                  </a:txBody>
                  <a:tcPr marL="36000" marR="36000" marT="36000" marB="36000" anchor="ctr"/>
                </a:tc>
                <a:tc>
                  <a:txBody>
                    <a:bodyPr/>
                    <a:lstStyle/>
                    <a:p>
                      <a:pPr algn="ctr"/>
                      <a:r>
                        <a:rPr lang="en-GB" sz="1200" err="1"/>
                        <a:t>Pirtobrutinib</a:t>
                      </a:r>
                      <a:endParaRPr lang="en-GB" sz="1200"/>
                    </a:p>
                    <a:p>
                      <a:pPr algn="ctr"/>
                      <a:r>
                        <a:rPr lang="en-GB" sz="1200"/>
                        <a:t>(non-covalent inhibitor)</a:t>
                      </a:r>
                    </a:p>
                  </a:txBody>
                  <a:tcPr marL="36000" marR="36000" marT="36000" marB="36000" anchor="ctr"/>
                </a:tc>
                <a:extLst>
                  <a:ext uri="{0D108BD9-81ED-4DB2-BD59-A6C34878D82A}">
                    <a16:rowId xmlns:a16="http://schemas.microsoft.com/office/drawing/2014/main" val="1911924863"/>
                  </a:ext>
                </a:extLst>
              </a:tr>
              <a:tr h="118186">
                <a:tc>
                  <a:txBody>
                    <a:bodyPr/>
                    <a:lstStyle/>
                    <a:p>
                      <a:pPr algn="l"/>
                      <a:r>
                        <a:rPr lang="en-GB" sz="1200" i="1"/>
                        <a:t>BTK</a:t>
                      </a:r>
                      <a:r>
                        <a:rPr lang="en-GB" sz="1200"/>
                        <a:t> mutation frequency</a:t>
                      </a:r>
                      <a:r>
                        <a:rPr lang="en-GB" sz="1200" baseline="30000"/>
                        <a:t>b</a:t>
                      </a:r>
                      <a:r>
                        <a:rPr lang="en-GB" sz="1200"/>
                        <a:t>, %</a:t>
                      </a:r>
                      <a:endParaRPr lang="en-GB" sz="1200" baseline="30000"/>
                    </a:p>
                  </a:txBody>
                  <a:tcPr marT="36000" marB="36000" anchor="ctr"/>
                </a:tc>
                <a:tc>
                  <a:txBody>
                    <a:bodyPr/>
                    <a:lstStyle/>
                    <a:p>
                      <a:pPr algn="ctr"/>
                      <a:r>
                        <a:rPr lang="en-GB" sz="1200"/>
                        <a:t>12.7 (7/55)</a:t>
                      </a:r>
                    </a:p>
                  </a:txBody>
                  <a:tcPr marL="36000" marR="36000" marT="36000" marB="36000" anchor="ctr"/>
                </a:tc>
                <a:tc>
                  <a:txBody>
                    <a:bodyPr/>
                    <a:lstStyle/>
                    <a:p>
                      <a:pPr algn="ctr"/>
                      <a:r>
                        <a:rPr lang="en-GB" sz="1200"/>
                        <a:t>100 (80/80)</a:t>
                      </a:r>
                    </a:p>
                  </a:txBody>
                  <a:tcPr marL="36000" marR="36000" marT="36000" marB="36000" anchor="ctr"/>
                </a:tc>
                <a:tc>
                  <a:txBody>
                    <a:bodyPr/>
                    <a:lstStyle/>
                    <a:p>
                      <a:pPr algn="ctr"/>
                      <a:r>
                        <a:rPr lang="en-GB" sz="1200"/>
                        <a:t>100 (144/144)</a:t>
                      </a:r>
                    </a:p>
                  </a:txBody>
                  <a:tcPr marL="36000" marR="36000" marT="36000" marB="36000" anchor="ctr"/>
                </a:tc>
                <a:extLst>
                  <a:ext uri="{0D108BD9-81ED-4DB2-BD59-A6C34878D82A}">
                    <a16:rowId xmlns:a16="http://schemas.microsoft.com/office/drawing/2014/main" val="3143357225"/>
                  </a:ext>
                </a:extLst>
              </a:tr>
            </a:tbl>
          </a:graphicData>
        </a:graphic>
      </p:graphicFrame>
      <p:grpSp>
        <p:nvGrpSpPr>
          <p:cNvPr id="16" name="Gruppieren 15">
            <a:extLst>
              <a:ext uri="{FF2B5EF4-FFF2-40B4-BE49-F238E27FC236}">
                <a16:creationId xmlns:a16="http://schemas.microsoft.com/office/drawing/2014/main" id="{8AE501FC-34CE-4C40-A7C0-1959C3FC0A8A}"/>
              </a:ext>
            </a:extLst>
          </p:cNvPr>
          <p:cNvGrpSpPr/>
          <p:nvPr/>
        </p:nvGrpSpPr>
        <p:grpSpPr>
          <a:xfrm>
            <a:off x="1462655" y="1665288"/>
            <a:ext cx="7358132" cy="2531274"/>
            <a:chOff x="1462655" y="1665288"/>
            <a:chExt cx="7358132" cy="2531274"/>
          </a:xfrm>
        </p:grpSpPr>
        <p:pic>
          <p:nvPicPr>
            <p:cNvPr id="21" name="Grafik 20">
              <a:extLst>
                <a:ext uri="{FF2B5EF4-FFF2-40B4-BE49-F238E27FC236}">
                  <a16:creationId xmlns:a16="http://schemas.microsoft.com/office/drawing/2014/main" id="{73D1AB60-7245-F10C-4A86-3EBCBB908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0713" y="1665288"/>
              <a:ext cx="2336800" cy="2514600"/>
            </a:xfrm>
            <a:prstGeom prst="rect">
              <a:avLst/>
            </a:prstGeom>
          </p:spPr>
        </p:pic>
        <p:pic>
          <p:nvPicPr>
            <p:cNvPr id="23" name="Grafik 22">
              <a:extLst>
                <a:ext uri="{FF2B5EF4-FFF2-40B4-BE49-F238E27FC236}">
                  <a16:creationId xmlns:a16="http://schemas.microsoft.com/office/drawing/2014/main" id="{1305B497-B461-5029-71FA-ED37C8075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6255" y="1665288"/>
              <a:ext cx="2349500" cy="2514600"/>
            </a:xfrm>
            <a:prstGeom prst="rect">
              <a:avLst/>
            </a:prstGeom>
          </p:spPr>
        </p:pic>
        <p:pic>
          <p:nvPicPr>
            <p:cNvPr id="19" name="Grafik 18">
              <a:extLst>
                <a:ext uri="{FF2B5EF4-FFF2-40B4-BE49-F238E27FC236}">
                  <a16:creationId xmlns:a16="http://schemas.microsoft.com/office/drawing/2014/main" id="{23DD610C-B92F-7C16-60EF-5379FE088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2655" y="1665288"/>
              <a:ext cx="2324100" cy="2514600"/>
            </a:xfrm>
            <a:prstGeom prst="rect">
              <a:avLst/>
            </a:prstGeom>
          </p:spPr>
        </p:pic>
        <p:sp>
          <p:nvSpPr>
            <p:cNvPr id="9" name="Rechteck 8">
              <a:extLst>
                <a:ext uri="{FF2B5EF4-FFF2-40B4-BE49-F238E27FC236}">
                  <a16:creationId xmlns:a16="http://schemas.microsoft.com/office/drawing/2014/main" id="{4AF2CDD8-B6F8-7D51-82D1-1FF7D29C53D7}"/>
                </a:ext>
              </a:extLst>
            </p:cNvPr>
            <p:cNvSpPr/>
            <p:nvPr/>
          </p:nvSpPr>
          <p:spPr>
            <a:xfrm>
              <a:off x="1828800" y="3980792"/>
              <a:ext cx="6948713" cy="1990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62F96BDC-8F47-068C-4867-07741A6C2D7F}"/>
                </a:ext>
              </a:extLst>
            </p:cNvPr>
            <p:cNvSpPr txBox="1"/>
            <p:nvPr/>
          </p:nvSpPr>
          <p:spPr>
            <a:xfrm>
              <a:off x="1936741" y="3911869"/>
              <a:ext cx="1941557" cy="284693"/>
            </a:xfrm>
            <a:prstGeom prst="rect">
              <a:avLst/>
            </a:prstGeom>
            <a:noFill/>
          </p:spPr>
          <p:txBody>
            <a:bodyPr wrap="none" lIns="91440" tIns="45720" rIns="91440" bIns="45720" rtlCol="0" anchor="t">
              <a:spAutoFit/>
            </a:bodyPr>
            <a:lstStyle/>
            <a:p>
              <a:r>
                <a:rPr lang="de-DE" sz="1250" b="1">
                  <a:solidFill>
                    <a:srgbClr val="1E1E1C"/>
                  </a:solidFill>
                </a:rPr>
                <a:t>Drug dose (</a:t>
              </a:r>
              <a:r>
                <a:rPr lang="de-DE" sz="1250" b="1" err="1">
                  <a:solidFill>
                    <a:srgbClr val="1E1E1C"/>
                  </a:solidFill>
                </a:rPr>
                <a:t>fold</a:t>
              </a:r>
              <a:r>
                <a:rPr lang="de-DE" sz="1250" b="1">
                  <a:solidFill>
                    <a:srgbClr val="1E1E1C"/>
                  </a:solidFill>
                </a:rPr>
                <a:t> </a:t>
              </a:r>
              <a:r>
                <a:rPr lang="de-DE" sz="1250" b="1" err="1">
                  <a:solidFill>
                    <a:srgbClr val="1E1E1C"/>
                  </a:solidFill>
                </a:rPr>
                <a:t>of</a:t>
              </a:r>
              <a:r>
                <a:rPr lang="de-DE" sz="1250" b="1">
                  <a:solidFill>
                    <a:srgbClr val="1E1E1C"/>
                  </a:solidFill>
                </a:rPr>
                <a:t> IC</a:t>
              </a:r>
              <a:r>
                <a:rPr lang="de-DE" sz="1250" b="1" baseline="-25000">
                  <a:solidFill>
                    <a:srgbClr val="1E1E1C"/>
                  </a:solidFill>
                </a:rPr>
                <a:t>90</a:t>
              </a:r>
              <a:r>
                <a:rPr lang="de-DE" sz="1250" b="1">
                  <a:solidFill>
                    <a:srgbClr val="1E1E1C"/>
                  </a:solidFill>
                </a:rPr>
                <a:t>)</a:t>
              </a:r>
              <a:endParaRPr lang="de-DE" sz="1250" b="1" baseline="-25000">
                <a:solidFill>
                  <a:srgbClr val="1E1E1C"/>
                </a:solidFill>
              </a:endParaRPr>
            </a:p>
          </p:txBody>
        </p:sp>
        <p:sp>
          <p:nvSpPr>
            <p:cNvPr id="11" name="Textfeld 10">
              <a:extLst>
                <a:ext uri="{FF2B5EF4-FFF2-40B4-BE49-F238E27FC236}">
                  <a16:creationId xmlns:a16="http://schemas.microsoft.com/office/drawing/2014/main" id="{24713CEC-3D83-1E32-2ACA-E943DBD04F04}"/>
                </a:ext>
              </a:extLst>
            </p:cNvPr>
            <p:cNvSpPr txBox="1"/>
            <p:nvPr/>
          </p:nvSpPr>
          <p:spPr>
            <a:xfrm>
              <a:off x="4396161" y="3911869"/>
              <a:ext cx="1941557" cy="284693"/>
            </a:xfrm>
            <a:prstGeom prst="rect">
              <a:avLst/>
            </a:prstGeom>
            <a:noFill/>
          </p:spPr>
          <p:txBody>
            <a:bodyPr wrap="none" lIns="91440" tIns="45720" rIns="91440" bIns="45720" rtlCol="0" anchor="t">
              <a:spAutoFit/>
            </a:bodyPr>
            <a:lstStyle/>
            <a:p>
              <a:r>
                <a:rPr lang="de-DE" sz="1250" b="1">
                  <a:solidFill>
                    <a:srgbClr val="1E1E1C"/>
                  </a:solidFill>
                </a:rPr>
                <a:t>Drug dose (</a:t>
              </a:r>
              <a:r>
                <a:rPr lang="de-DE" sz="1250" b="1" err="1">
                  <a:solidFill>
                    <a:srgbClr val="1E1E1C"/>
                  </a:solidFill>
                </a:rPr>
                <a:t>fold</a:t>
              </a:r>
              <a:r>
                <a:rPr lang="de-DE" sz="1250" b="1">
                  <a:solidFill>
                    <a:srgbClr val="1E1E1C"/>
                  </a:solidFill>
                </a:rPr>
                <a:t> </a:t>
              </a:r>
              <a:r>
                <a:rPr lang="de-DE" sz="1250" b="1" err="1">
                  <a:solidFill>
                    <a:srgbClr val="1E1E1C"/>
                  </a:solidFill>
                </a:rPr>
                <a:t>of</a:t>
              </a:r>
              <a:r>
                <a:rPr lang="de-DE" sz="1250" b="1">
                  <a:solidFill>
                    <a:srgbClr val="1E1E1C"/>
                  </a:solidFill>
                </a:rPr>
                <a:t> IC</a:t>
              </a:r>
              <a:r>
                <a:rPr lang="de-DE" sz="1250" b="1" baseline="-25000">
                  <a:solidFill>
                    <a:srgbClr val="1E1E1C"/>
                  </a:solidFill>
                </a:rPr>
                <a:t>90</a:t>
              </a:r>
              <a:r>
                <a:rPr lang="de-DE" sz="1250" b="1">
                  <a:solidFill>
                    <a:srgbClr val="1E1E1C"/>
                  </a:solidFill>
                </a:rPr>
                <a:t>)</a:t>
              </a:r>
              <a:endParaRPr lang="de-DE" sz="1250" b="1" baseline="-25000">
                <a:solidFill>
                  <a:srgbClr val="1E1E1C"/>
                </a:solidFill>
              </a:endParaRPr>
            </a:p>
          </p:txBody>
        </p:sp>
        <p:sp>
          <p:nvSpPr>
            <p:cNvPr id="14" name="Textfeld 13">
              <a:extLst>
                <a:ext uri="{FF2B5EF4-FFF2-40B4-BE49-F238E27FC236}">
                  <a16:creationId xmlns:a16="http://schemas.microsoft.com/office/drawing/2014/main" id="{9700EE8D-3978-2509-3BA1-12DDE9ACB308}"/>
                </a:ext>
              </a:extLst>
            </p:cNvPr>
            <p:cNvSpPr txBox="1"/>
            <p:nvPr/>
          </p:nvSpPr>
          <p:spPr>
            <a:xfrm>
              <a:off x="6879230" y="3911869"/>
              <a:ext cx="1941557" cy="284693"/>
            </a:xfrm>
            <a:prstGeom prst="rect">
              <a:avLst/>
            </a:prstGeom>
            <a:noFill/>
          </p:spPr>
          <p:txBody>
            <a:bodyPr wrap="none" lIns="91440" tIns="45720" rIns="91440" bIns="45720" rtlCol="0" anchor="t">
              <a:spAutoFit/>
            </a:bodyPr>
            <a:lstStyle/>
            <a:p>
              <a:r>
                <a:rPr lang="de-DE" sz="1250" b="1">
                  <a:solidFill>
                    <a:srgbClr val="1E1E1C"/>
                  </a:solidFill>
                </a:rPr>
                <a:t>Drug dose (</a:t>
              </a:r>
              <a:r>
                <a:rPr lang="de-DE" sz="1250" b="1" err="1">
                  <a:solidFill>
                    <a:srgbClr val="1E1E1C"/>
                  </a:solidFill>
                </a:rPr>
                <a:t>fold</a:t>
              </a:r>
              <a:r>
                <a:rPr lang="de-DE" sz="1250" b="1">
                  <a:solidFill>
                    <a:srgbClr val="1E1E1C"/>
                  </a:solidFill>
                </a:rPr>
                <a:t> </a:t>
              </a:r>
              <a:r>
                <a:rPr lang="de-DE" sz="1250" b="1" err="1">
                  <a:solidFill>
                    <a:srgbClr val="1E1E1C"/>
                  </a:solidFill>
                </a:rPr>
                <a:t>of</a:t>
              </a:r>
              <a:r>
                <a:rPr lang="de-DE" sz="1250" b="1">
                  <a:solidFill>
                    <a:srgbClr val="1E1E1C"/>
                  </a:solidFill>
                </a:rPr>
                <a:t> IC</a:t>
              </a:r>
              <a:r>
                <a:rPr lang="de-DE" sz="1250" b="1" baseline="-25000">
                  <a:solidFill>
                    <a:srgbClr val="1E1E1C"/>
                  </a:solidFill>
                </a:rPr>
                <a:t>90</a:t>
              </a:r>
              <a:r>
                <a:rPr lang="de-DE" sz="1250" b="1">
                  <a:solidFill>
                    <a:srgbClr val="1E1E1C"/>
                  </a:solidFill>
                </a:rPr>
                <a:t>)</a:t>
              </a:r>
              <a:endParaRPr lang="de-DE" sz="1250" b="1" baseline="-25000">
                <a:solidFill>
                  <a:srgbClr val="1E1E1C"/>
                </a:solidFill>
              </a:endParaRPr>
            </a:p>
          </p:txBody>
        </p:sp>
      </p:grpSp>
    </p:spTree>
    <p:extLst>
      <p:ext uri="{BB962C8B-B14F-4D97-AF65-F5344CB8AC3E}">
        <p14:creationId xmlns:p14="http://schemas.microsoft.com/office/powerpoint/2010/main" val="2206069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E822009-0D54-6FF5-FF5A-C99FA28CE170}"/>
              </a:ext>
            </a:extLst>
          </p:cNvPr>
          <p:cNvSpPr>
            <a:spLocks noGrp="1"/>
          </p:cNvSpPr>
          <p:nvPr>
            <p:ph type="title"/>
          </p:nvPr>
        </p:nvSpPr>
        <p:spPr/>
        <p:txBody>
          <a:bodyPr>
            <a:normAutofit/>
          </a:bodyPr>
          <a:lstStyle/>
          <a:p>
            <a:r>
              <a:rPr lang="en-GB" sz="4600"/>
              <a:t>Zanubrutinib in previously treated </a:t>
            </a:r>
            <a:br>
              <a:rPr lang="en-GB" sz="4600"/>
            </a:br>
            <a:r>
              <a:rPr lang="en-GB" sz="4600"/>
              <a:t>B-cell malignancies intolerant to ibrutinib and/or acalabrutinib</a:t>
            </a:r>
          </a:p>
        </p:txBody>
      </p:sp>
      <p:sp>
        <p:nvSpPr>
          <p:cNvPr id="8" name="Textplatzhalter 7">
            <a:extLst>
              <a:ext uri="{FF2B5EF4-FFF2-40B4-BE49-F238E27FC236}">
                <a16:creationId xmlns:a16="http://schemas.microsoft.com/office/drawing/2014/main" id="{F7C42CA1-76D5-E77C-6AD8-A9923B2E37D7}"/>
              </a:ext>
            </a:extLst>
          </p:cNvPr>
          <p:cNvSpPr>
            <a:spLocks noGrp="1"/>
          </p:cNvSpPr>
          <p:nvPr>
            <p:ph type="body" idx="1"/>
          </p:nvPr>
        </p:nvSpPr>
        <p:spPr/>
        <p:txBody>
          <a:bodyPr/>
          <a:lstStyle/>
          <a:p>
            <a:r>
              <a:rPr lang="en-GB"/>
              <a:t>Preliminary results for patients with CLL/SLL</a:t>
            </a:r>
          </a:p>
          <a:p>
            <a:endParaRPr lang="en-GB"/>
          </a:p>
          <a:p>
            <a:endParaRPr lang="en-GB"/>
          </a:p>
        </p:txBody>
      </p:sp>
    </p:spTree>
    <p:extLst>
      <p:ext uri="{BB962C8B-B14F-4D97-AF65-F5344CB8AC3E}">
        <p14:creationId xmlns:p14="http://schemas.microsoft.com/office/powerpoint/2010/main" val="299555746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F94939-97FD-5DDF-C196-7CD59F0D59C9}"/>
              </a:ext>
            </a:extLst>
          </p:cNvPr>
          <p:cNvSpPr>
            <a:spLocks noGrp="1"/>
          </p:cNvSpPr>
          <p:nvPr>
            <p:ph type="title"/>
          </p:nvPr>
        </p:nvSpPr>
        <p:spPr/>
        <p:txBody>
          <a:bodyPr/>
          <a:lstStyle/>
          <a:p>
            <a:r>
              <a:rPr lang="en-US" i="1"/>
              <a:t>BTK</a:t>
            </a:r>
            <a:r>
              <a:rPr lang="en-US"/>
              <a:t> mutation spectrums</a:t>
            </a:r>
          </a:p>
        </p:txBody>
      </p:sp>
      <p:sp>
        <p:nvSpPr>
          <p:cNvPr id="4" name="Footer Placeholder 3">
            <a:extLst>
              <a:ext uri="{FF2B5EF4-FFF2-40B4-BE49-F238E27FC236}">
                <a16:creationId xmlns:a16="http://schemas.microsoft.com/office/drawing/2014/main" id="{5DBD0F90-99EA-FA80-9DBE-CF2667A95AEC}"/>
              </a:ext>
            </a:extLst>
          </p:cNvPr>
          <p:cNvSpPr>
            <a:spLocks noGrp="1"/>
          </p:cNvSpPr>
          <p:nvPr>
            <p:ph type="ftr" sz="quarter" idx="13"/>
          </p:nvPr>
        </p:nvSpPr>
        <p:spPr/>
        <p:txBody>
          <a:bodyPr/>
          <a:lstStyle/>
          <a:p>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ENU</a:t>
            </a:r>
            <a:r>
              <a:rPr lang="en-US">
                <a:solidFill>
                  <a:srgbClr val="4E4F4E"/>
                </a:solidFill>
                <a:cs typeface="Arial" panose="020B0604020202020204" pitchFamily="34" charset="0"/>
              </a:rPr>
              <a:t>, N-ethyl-N-</a:t>
            </a:r>
            <a:r>
              <a:rPr lang="en-US" err="1">
                <a:solidFill>
                  <a:srgbClr val="4E4F4E"/>
                </a:solidFill>
                <a:cs typeface="Arial" panose="020B0604020202020204" pitchFamily="34" charset="0"/>
              </a:rPr>
              <a:t>nitrosure</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IC</a:t>
            </a:r>
            <a:r>
              <a:rPr lang="en-US">
                <a:solidFill>
                  <a:srgbClr val="4E4F4E"/>
                </a:solidFill>
                <a:cs typeface="Arial" panose="020B0604020202020204" pitchFamily="34" charset="0"/>
              </a:rPr>
              <a:t>, inhibition concentration.</a:t>
            </a:r>
            <a:endParaRPr lang="en-US" b="1">
              <a:solidFill>
                <a:srgbClr val="4E4F4E"/>
              </a:solidFill>
              <a:cs typeface="Arial" panose="020B0604020202020204" pitchFamily="34" charset="0"/>
            </a:endParaRPr>
          </a:p>
          <a:p>
            <a:r>
              <a:rPr lang="en-US" b="1">
                <a:solidFill>
                  <a:srgbClr val="4E4F4E"/>
                </a:solidFill>
                <a:cs typeface="Arial" panose="020B0604020202020204" pitchFamily="34" charset="0"/>
              </a:rPr>
              <a:t>Feng X, et al. Abstract P1239 presented at EHA2023.</a:t>
            </a:r>
            <a:endParaRPr lang="en-GB"/>
          </a:p>
        </p:txBody>
      </p:sp>
      <p:sp>
        <p:nvSpPr>
          <p:cNvPr id="7" name="Textplatzhalter 6">
            <a:extLst>
              <a:ext uri="{FF2B5EF4-FFF2-40B4-BE49-F238E27FC236}">
                <a16:creationId xmlns:a16="http://schemas.microsoft.com/office/drawing/2014/main" id="{AD7330F5-0D6D-4831-189D-CC5721222D18}"/>
              </a:ext>
            </a:extLst>
          </p:cNvPr>
          <p:cNvSpPr>
            <a:spLocks noGrp="1"/>
          </p:cNvSpPr>
          <p:nvPr>
            <p:ph type="body" sz="quarter" idx="14"/>
          </p:nvPr>
        </p:nvSpPr>
        <p:spPr>
          <a:xfrm>
            <a:off x="6815830" y="1280567"/>
            <a:ext cx="4968183" cy="647700"/>
          </a:xfrm>
        </p:spPr>
        <p:txBody>
          <a:bodyPr/>
          <a:lstStyle/>
          <a:p>
            <a:r>
              <a:rPr lang="en-GB"/>
              <a:t>Average IC</a:t>
            </a:r>
            <a:r>
              <a:rPr lang="en-GB" baseline="-25000"/>
              <a:t>50</a:t>
            </a:r>
            <a:r>
              <a:rPr lang="en-GB"/>
              <a:t> in ENU clones with the same </a:t>
            </a:r>
            <a:r>
              <a:rPr lang="en-GB" i="1"/>
              <a:t>BTK</a:t>
            </a:r>
            <a:r>
              <a:rPr lang="en-GB"/>
              <a:t> mutation</a:t>
            </a:r>
          </a:p>
        </p:txBody>
      </p:sp>
      <p:sp>
        <p:nvSpPr>
          <p:cNvPr id="10" name="Rectangle 9">
            <a:extLst>
              <a:ext uri="{FF2B5EF4-FFF2-40B4-BE49-F238E27FC236}">
                <a16:creationId xmlns:a16="http://schemas.microsoft.com/office/drawing/2014/main" id="{AE4FB760-5A1D-70B6-EBC4-8032009A4821}"/>
              </a:ext>
            </a:extLst>
          </p:cNvPr>
          <p:cNvSpPr/>
          <p:nvPr/>
        </p:nvSpPr>
        <p:spPr>
          <a:xfrm>
            <a:off x="407989" y="5291111"/>
            <a:ext cx="11367479" cy="7721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bIns="108000" rtlCol="0" anchor="t" anchorCtr="0">
            <a:spAutoFit/>
          </a:bodyPr>
          <a:lstStyle/>
          <a:p>
            <a:r>
              <a:rPr lang="en-GB" sz="1200" b="1">
                <a:solidFill>
                  <a:schemeClr val="tx1"/>
                </a:solidFill>
              </a:rPr>
              <a:t>BGB-16673 appears to have a unique BTK resistance mutation profile vs </a:t>
            </a:r>
            <a:r>
              <a:rPr lang="en-GB" sz="1200" b="1" err="1">
                <a:solidFill>
                  <a:schemeClr val="tx1"/>
                </a:solidFill>
              </a:rPr>
              <a:t>pirtobrutinib</a:t>
            </a:r>
            <a:r>
              <a:rPr lang="en-GB" sz="1200" b="1">
                <a:solidFill>
                  <a:schemeClr val="tx1"/>
                </a:solidFill>
              </a:rPr>
              <a:t>. Much fewer BTK mutants appeared in BGB-16673 resistant clones</a:t>
            </a:r>
          </a:p>
          <a:p>
            <a:pPr marL="222250" indent="-222250">
              <a:buClr>
                <a:schemeClr val="accent2"/>
              </a:buClr>
              <a:buFont typeface="Arial" panose="020B0604020202020204" pitchFamily="34" charset="0"/>
              <a:buChar char="•"/>
            </a:pPr>
            <a:r>
              <a:rPr lang="en-GB" sz="1200">
                <a:solidFill>
                  <a:schemeClr val="tx1"/>
                </a:solidFill>
              </a:rPr>
              <a:t>No </a:t>
            </a:r>
            <a:r>
              <a:rPr lang="en-GB" sz="1200" i="1">
                <a:solidFill>
                  <a:schemeClr val="tx1"/>
                </a:solidFill>
              </a:rPr>
              <a:t>BTK</a:t>
            </a:r>
            <a:r>
              <a:rPr lang="en-GB" sz="1200">
                <a:solidFill>
                  <a:schemeClr val="tx1"/>
                </a:solidFill>
              </a:rPr>
              <a:t> mutations with frequency &gt;10% were observed in the BGB-16673 arm. In comparison, more clones resistant to </a:t>
            </a:r>
            <a:r>
              <a:rPr lang="en-GB" sz="1200" err="1">
                <a:solidFill>
                  <a:schemeClr val="tx1"/>
                </a:solidFill>
              </a:rPr>
              <a:t>pirtobrutinib</a:t>
            </a:r>
            <a:r>
              <a:rPr lang="en-GB" sz="1200">
                <a:solidFill>
                  <a:schemeClr val="tx1"/>
                </a:solidFill>
              </a:rPr>
              <a:t> had mutations in </a:t>
            </a:r>
            <a:r>
              <a:rPr lang="en-GB" sz="1200" i="1">
                <a:solidFill>
                  <a:schemeClr val="tx1"/>
                </a:solidFill>
              </a:rPr>
              <a:t>BTK</a:t>
            </a:r>
          </a:p>
          <a:p>
            <a:pPr marL="222250" indent="-222250">
              <a:buClr>
                <a:schemeClr val="accent2"/>
              </a:buClr>
              <a:buFont typeface="Arial" panose="020B0604020202020204" pitchFamily="34" charset="0"/>
              <a:buChar char="•"/>
            </a:pPr>
            <a:r>
              <a:rPr lang="en-GB" sz="1200">
                <a:solidFill>
                  <a:schemeClr val="tx1"/>
                </a:solidFill>
              </a:rPr>
              <a:t>BGB-16673 was more potent against </a:t>
            </a:r>
            <a:r>
              <a:rPr lang="en-GB" sz="1200" i="1">
                <a:solidFill>
                  <a:schemeClr val="tx1"/>
                </a:solidFill>
              </a:rPr>
              <a:t>BTK</a:t>
            </a:r>
            <a:r>
              <a:rPr lang="en-GB" sz="1200">
                <a:solidFill>
                  <a:schemeClr val="tx1"/>
                </a:solidFill>
              </a:rPr>
              <a:t> mutations derived from compound-ED and </a:t>
            </a:r>
            <a:r>
              <a:rPr lang="en-GB" sz="1200" err="1">
                <a:solidFill>
                  <a:schemeClr val="tx1"/>
                </a:solidFill>
              </a:rPr>
              <a:t>pirtobrutinib</a:t>
            </a:r>
            <a:r>
              <a:rPr lang="en-GB" sz="1200">
                <a:solidFill>
                  <a:schemeClr val="tx1"/>
                </a:solidFill>
              </a:rPr>
              <a:t> screens </a:t>
            </a:r>
            <a:endParaRPr lang="en-GB" sz="1200">
              <a:solidFill>
                <a:schemeClr val="tx1"/>
              </a:solidFill>
              <a:effectLst/>
            </a:endParaRPr>
          </a:p>
        </p:txBody>
      </p:sp>
      <p:sp>
        <p:nvSpPr>
          <p:cNvPr id="12" name="Textplatzhalter 11">
            <a:extLst>
              <a:ext uri="{FF2B5EF4-FFF2-40B4-BE49-F238E27FC236}">
                <a16:creationId xmlns:a16="http://schemas.microsoft.com/office/drawing/2014/main" id="{13185186-2D54-2F9E-C5A4-B02898D0CE59}"/>
              </a:ext>
            </a:extLst>
          </p:cNvPr>
          <p:cNvSpPr>
            <a:spLocks noGrp="1"/>
          </p:cNvSpPr>
          <p:nvPr>
            <p:ph type="body" sz="quarter" idx="12"/>
          </p:nvPr>
        </p:nvSpPr>
        <p:spPr/>
        <p:txBody>
          <a:bodyPr/>
          <a:lstStyle/>
          <a:p>
            <a:r>
              <a:rPr lang="en-GB" i="1"/>
              <a:t>BTK</a:t>
            </a:r>
            <a:r>
              <a:rPr lang="en-GB"/>
              <a:t> cDNA sequencing analysis</a:t>
            </a:r>
          </a:p>
        </p:txBody>
      </p:sp>
      <p:pic>
        <p:nvPicPr>
          <p:cNvPr id="14" name="Grafik 13">
            <a:extLst>
              <a:ext uri="{FF2B5EF4-FFF2-40B4-BE49-F238E27FC236}">
                <a16:creationId xmlns:a16="http://schemas.microsoft.com/office/drawing/2014/main" id="{DD8AC570-F301-AE38-D184-1632D9CD8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88" y="1999298"/>
            <a:ext cx="5943600" cy="2997200"/>
          </a:xfrm>
          <a:prstGeom prst="rect">
            <a:avLst/>
          </a:prstGeom>
        </p:spPr>
      </p:pic>
      <p:grpSp>
        <p:nvGrpSpPr>
          <p:cNvPr id="15" name="Gruppieren 14">
            <a:extLst>
              <a:ext uri="{FF2B5EF4-FFF2-40B4-BE49-F238E27FC236}">
                <a16:creationId xmlns:a16="http://schemas.microsoft.com/office/drawing/2014/main" id="{347B6DD8-D643-AF5C-A122-DB0B494321B5}"/>
              </a:ext>
            </a:extLst>
          </p:cNvPr>
          <p:cNvGrpSpPr/>
          <p:nvPr/>
        </p:nvGrpSpPr>
        <p:grpSpPr>
          <a:xfrm>
            <a:off x="6815830" y="1990360"/>
            <a:ext cx="4827004" cy="3013406"/>
            <a:chOff x="6815830" y="1990360"/>
            <a:chExt cx="4827004" cy="3013406"/>
          </a:xfrm>
        </p:grpSpPr>
        <p:pic>
          <p:nvPicPr>
            <p:cNvPr id="16" name="Grafik 15">
              <a:extLst>
                <a:ext uri="{FF2B5EF4-FFF2-40B4-BE49-F238E27FC236}">
                  <a16:creationId xmlns:a16="http://schemas.microsoft.com/office/drawing/2014/main" id="{ED314398-2DFC-E536-AA8F-4E2CE993E1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15830" y="1990360"/>
              <a:ext cx="4673600" cy="2921000"/>
            </a:xfrm>
            <a:prstGeom prst="rect">
              <a:avLst/>
            </a:prstGeom>
          </p:spPr>
        </p:pic>
        <p:sp>
          <p:nvSpPr>
            <p:cNvPr id="9" name="Rechteck 8">
              <a:extLst>
                <a:ext uri="{FF2B5EF4-FFF2-40B4-BE49-F238E27FC236}">
                  <a16:creationId xmlns:a16="http://schemas.microsoft.com/office/drawing/2014/main" id="{840BEB17-5D13-5BD6-D4AD-C5E2F8FA6BA1}"/>
                </a:ext>
              </a:extLst>
            </p:cNvPr>
            <p:cNvSpPr/>
            <p:nvPr/>
          </p:nvSpPr>
          <p:spPr>
            <a:xfrm>
              <a:off x="10728434" y="4666593"/>
              <a:ext cx="914400" cy="3371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v</a:t>
              </a:r>
            </a:p>
          </p:txBody>
        </p:sp>
        <p:sp>
          <p:nvSpPr>
            <p:cNvPr id="2" name="Textfeld 1">
              <a:extLst>
                <a:ext uri="{FF2B5EF4-FFF2-40B4-BE49-F238E27FC236}">
                  <a16:creationId xmlns:a16="http://schemas.microsoft.com/office/drawing/2014/main" id="{17797941-3F00-C114-ABC2-3091CD134EA9}"/>
                </a:ext>
              </a:extLst>
            </p:cNvPr>
            <p:cNvSpPr txBox="1"/>
            <p:nvPr/>
          </p:nvSpPr>
          <p:spPr>
            <a:xfrm>
              <a:off x="10725450" y="4662761"/>
              <a:ext cx="830677" cy="280077"/>
            </a:xfrm>
            <a:prstGeom prst="rect">
              <a:avLst/>
            </a:prstGeom>
            <a:noFill/>
          </p:spPr>
          <p:txBody>
            <a:bodyPr wrap="none" rtlCol="0">
              <a:spAutoFit/>
            </a:bodyPr>
            <a:lstStyle/>
            <a:p>
              <a:r>
                <a:rPr lang="de-DE" sz="1220" b="1"/>
                <a:t>IC</a:t>
              </a:r>
              <a:r>
                <a:rPr lang="de-DE" sz="1220" b="1" baseline="-25000"/>
                <a:t>50</a:t>
              </a:r>
              <a:r>
                <a:rPr lang="de-DE" sz="1220" b="1"/>
                <a:t> (</a:t>
              </a:r>
              <a:r>
                <a:rPr lang="de-DE" sz="1220" b="1" err="1"/>
                <a:t>nM</a:t>
              </a:r>
              <a:r>
                <a:rPr lang="de-DE" sz="1220" b="1"/>
                <a:t>)</a:t>
              </a:r>
            </a:p>
          </p:txBody>
        </p:sp>
      </p:grpSp>
      <p:sp>
        <p:nvSpPr>
          <p:cNvPr id="8" name="Rechteck 7">
            <a:extLst>
              <a:ext uri="{FF2B5EF4-FFF2-40B4-BE49-F238E27FC236}">
                <a16:creationId xmlns:a16="http://schemas.microsoft.com/office/drawing/2014/main" id="{DB0CA4DB-C114-8FD3-20A2-442B28CB7715}"/>
              </a:ext>
            </a:extLst>
          </p:cNvPr>
          <p:cNvSpPr/>
          <p:nvPr/>
        </p:nvSpPr>
        <p:spPr>
          <a:xfrm>
            <a:off x="8486775" y="3644901"/>
            <a:ext cx="1003300" cy="323850"/>
          </a:xfrm>
          <a:prstGeom prst="rect">
            <a:avLst/>
          </a:prstGeom>
          <a:solidFill>
            <a:srgbClr val="022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DCC9F908-D1E8-9A34-9E61-BD25E50354D5}"/>
              </a:ext>
            </a:extLst>
          </p:cNvPr>
          <p:cNvSpPr/>
          <p:nvPr/>
        </p:nvSpPr>
        <p:spPr>
          <a:xfrm>
            <a:off x="9486898" y="3968751"/>
            <a:ext cx="982800" cy="313200"/>
          </a:xfrm>
          <a:prstGeom prst="rect">
            <a:avLst/>
          </a:prstGeom>
          <a:solidFill>
            <a:srgbClr val="022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7181694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EF44E7-DCA7-B157-E798-DC0806CCE2A3}"/>
              </a:ext>
            </a:extLst>
          </p:cNvPr>
          <p:cNvSpPr>
            <a:spLocks noGrp="1"/>
          </p:cNvSpPr>
          <p:nvPr>
            <p:ph type="title"/>
          </p:nvPr>
        </p:nvSpPr>
        <p:spPr/>
        <p:txBody>
          <a:bodyPr/>
          <a:lstStyle/>
          <a:p>
            <a:r>
              <a:rPr lang="en-US"/>
              <a:t>Average IC</a:t>
            </a:r>
            <a:r>
              <a:rPr lang="en-US" baseline="-25000"/>
              <a:t>50</a:t>
            </a:r>
            <a:r>
              <a:rPr lang="en-US"/>
              <a:t> in BTK-mutant overexpression cell lines</a:t>
            </a:r>
          </a:p>
        </p:txBody>
      </p:sp>
      <p:sp>
        <p:nvSpPr>
          <p:cNvPr id="4" name="Footer Placeholder 3">
            <a:extLst>
              <a:ext uri="{FF2B5EF4-FFF2-40B4-BE49-F238E27FC236}">
                <a16:creationId xmlns:a16="http://schemas.microsoft.com/office/drawing/2014/main" id="{1ACB460E-8848-560E-6D5F-42AC0F77B859}"/>
              </a:ext>
            </a:extLst>
          </p:cNvPr>
          <p:cNvSpPr>
            <a:spLocks noGrp="1"/>
          </p:cNvSpPr>
          <p:nvPr>
            <p:ph type="ftr" sz="quarter" idx="10"/>
          </p:nvPr>
        </p:nvSpPr>
        <p:spPr/>
        <p:txBody>
          <a:bodyPr/>
          <a:lstStyle/>
          <a:p>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BTKi</a:t>
            </a:r>
            <a:r>
              <a:rPr lang="en-US">
                <a:solidFill>
                  <a:srgbClr val="4E4F4E"/>
                </a:solidFill>
                <a:cs typeface="Arial" panose="020B0604020202020204" pitchFamily="34" charset="0"/>
              </a:rPr>
              <a:t>, BTK inhibitor; </a:t>
            </a:r>
            <a:r>
              <a:rPr lang="en-US" b="1">
                <a:solidFill>
                  <a:srgbClr val="4E4F4E"/>
                </a:solidFill>
                <a:cs typeface="Arial" panose="020B0604020202020204" pitchFamily="34" charset="0"/>
              </a:rPr>
              <a:t>IC</a:t>
            </a:r>
            <a:r>
              <a:rPr lang="en-US">
                <a:solidFill>
                  <a:srgbClr val="4E4F4E"/>
                </a:solidFill>
                <a:cs typeface="Arial" panose="020B0604020202020204" pitchFamily="34" charset="0"/>
              </a:rPr>
              <a:t>, inhibition concentration; </a:t>
            </a:r>
            <a:r>
              <a:rPr lang="en-US" b="1">
                <a:solidFill>
                  <a:srgbClr val="4E4F4E"/>
                </a:solidFill>
                <a:cs typeface="Arial" panose="020B0604020202020204" pitchFamily="34" charset="0"/>
              </a:rPr>
              <a:t>OE</a:t>
            </a:r>
            <a:r>
              <a:rPr lang="en-US">
                <a:solidFill>
                  <a:srgbClr val="4E4F4E"/>
                </a:solidFill>
                <a:cs typeface="Arial" panose="020B0604020202020204" pitchFamily="34" charset="0"/>
              </a:rPr>
              <a:t>, overexpression.</a:t>
            </a:r>
            <a:endParaRPr lang="en-US" b="1">
              <a:solidFill>
                <a:srgbClr val="4E4F4E"/>
              </a:solidFill>
              <a:cs typeface="Arial" panose="020B0604020202020204" pitchFamily="34" charset="0"/>
            </a:endParaRPr>
          </a:p>
          <a:p>
            <a:r>
              <a:rPr lang="en-US" b="1">
                <a:solidFill>
                  <a:srgbClr val="4E4F4E"/>
                </a:solidFill>
                <a:cs typeface="Arial" panose="020B0604020202020204" pitchFamily="34" charset="0"/>
              </a:rPr>
              <a:t>Feng X, et al. Abstract P1239 presented at EHA2023.</a:t>
            </a:r>
            <a:endParaRPr lang="en-GB"/>
          </a:p>
        </p:txBody>
      </p:sp>
      <p:sp>
        <p:nvSpPr>
          <p:cNvPr id="8" name="TextBox 13">
            <a:extLst>
              <a:ext uri="{FF2B5EF4-FFF2-40B4-BE49-F238E27FC236}">
                <a16:creationId xmlns:a16="http://schemas.microsoft.com/office/drawing/2014/main" id="{30E6BE2C-E402-EAD0-5950-F87C2B12AA0F}"/>
              </a:ext>
            </a:extLst>
          </p:cNvPr>
          <p:cNvSpPr txBox="1"/>
          <p:nvPr/>
        </p:nvSpPr>
        <p:spPr>
          <a:xfrm>
            <a:off x="9120188" y="1665288"/>
            <a:ext cx="2663825" cy="1726215"/>
          </a:xfrm>
          <a:prstGeom prst="rect">
            <a:avLst/>
          </a:prstGeom>
          <a:solidFill>
            <a:schemeClr val="bg2"/>
          </a:solidFill>
        </p:spPr>
        <p:txBody>
          <a:bodyPr wrap="square" lIns="144000" tIns="108000" bIns="108000">
            <a:spAutoFit/>
          </a:bodyPr>
          <a:lstStyle/>
          <a:p>
            <a:pPr marL="184150" indent="-184150">
              <a:spcAft>
                <a:spcPts val="600"/>
              </a:spcAft>
              <a:buClr>
                <a:schemeClr val="accent2"/>
              </a:buClr>
              <a:buFont typeface="Arial" panose="020B0604020202020204" pitchFamily="34" charset="0"/>
              <a:buChar char="•"/>
            </a:pPr>
            <a:r>
              <a:rPr lang="en-GB" sz="1400"/>
              <a:t>BGB-16673 could overcome all BTK resistance mutations from both covalent and non-covalent BTKi trials, except A428D which was tested to be resistant to all BTKis</a:t>
            </a:r>
          </a:p>
        </p:txBody>
      </p:sp>
      <p:grpSp>
        <p:nvGrpSpPr>
          <p:cNvPr id="16" name="Gruppieren 15">
            <a:extLst>
              <a:ext uri="{FF2B5EF4-FFF2-40B4-BE49-F238E27FC236}">
                <a16:creationId xmlns:a16="http://schemas.microsoft.com/office/drawing/2014/main" id="{573FCDA9-29A7-A183-00CD-A9FDE02B2A1C}"/>
              </a:ext>
            </a:extLst>
          </p:cNvPr>
          <p:cNvGrpSpPr/>
          <p:nvPr/>
        </p:nvGrpSpPr>
        <p:grpSpPr>
          <a:xfrm>
            <a:off x="407987" y="1606827"/>
            <a:ext cx="8665860" cy="3758915"/>
            <a:chOff x="407987" y="1606827"/>
            <a:chExt cx="8665860" cy="3758915"/>
          </a:xfrm>
        </p:grpSpPr>
        <p:pic>
          <p:nvPicPr>
            <p:cNvPr id="10" name="Grafik 9">
              <a:extLst>
                <a:ext uri="{FF2B5EF4-FFF2-40B4-BE49-F238E27FC236}">
                  <a16:creationId xmlns:a16="http://schemas.microsoft.com/office/drawing/2014/main" id="{1E93F80D-F53F-FAFC-AC56-1B85BD425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87" y="1665287"/>
              <a:ext cx="8532813" cy="3700455"/>
            </a:xfrm>
            <a:prstGeom prst="rect">
              <a:avLst/>
            </a:prstGeom>
          </p:spPr>
        </p:pic>
        <p:grpSp>
          <p:nvGrpSpPr>
            <p:cNvPr id="11" name="Gruppieren 10">
              <a:extLst>
                <a:ext uri="{FF2B5EF4-FFF2-40B4-BE49-F238E27FC236}">
                  <a16:creationId xmlns:a16="http://schemas.microsoft.com/office/drawing/2014/main" id="{E0D0248B-9F40-1EBF-65B6-73542D3E9D88}"/>
                </a:ext>
              </a:extLst>
            </p:cNvPr>
            <p:cNvGrpSpPr/>
            <p:nvPr/>
          </p:nvGrpSpPr>
          <p:grpSpPr>
            <a:xfrm>
              <a:off x="8156463" y="4568165"/>
              <a:ext cx="917384" cy="341005"/>
              <a:chOff x="8156463" y="4568165"/>
              <a:chExt cx="917384" cy="341005"/>
            </a:xfrm>
          </p:grpSpPr>
          <p:sp>
            <p:nvSpPr>
              <p:cNvPr id="2" name="Rechteck 1">
                <a:extLst>
                  <a:ext uri="{FF2B5EF4-FFF2-40B4-BE49-F238E27FC236}">
                    <a16:creationId xmlns:a16="http://schemas.microsoft.com/office/drawing/2014/main" id="{41ECC00B-0B05-3800-5099-CEABA812FFE6}"/>
                  </a:ext>
                </a:extLst>
              </p:cNvPr>
              <p:cNvSpPr/>
              <p:nvPr/>
            </p:nvSpPr>
            <p:spPr>
              <a:xfrm>
                <a:off x="8159447" y="4571997"/>
                <a:ext cx="914400" cy="3371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t>v</a:t>
                </a:r>
              </a:p>
            </p:txBody>
          </p:sp>
          <p:sp>
            <p:nvSpPr>
              <p:cNvPr id="7" name="Textfeld 6">
                <a:extLst>
                  <a:ext uri="{FF2B5EF4-FFF2-40B4-BE49-F238E27FC236}">
                    <a16:creationId xmlns:a16="http://schemas.microsoft.com/office/drawing/2014/main" id="{C8B702BE-C323-B5CA-CC68-177885348CCC}"/>
                  </a:ext>
                </a:extLst>
              </p:cNvPr>
              <p:cNvSpPr txBox="1"/>
              <p:nvPr/>
            </p:nvSpPr>
            <p:spPr>
              <a:xfrm>
                <a:off x="8156463" y="4568165"/>
                <a:ext cx="830677" cy="280077"/>
              </a:xfrm>
              <a:prstGeom prst="rect">
                <a:avLst/>
              </a:prstGeom>
              <a:noFill/>
            </p:spPr>
            <p:txBody>
              <a:bodyPr wrap="none" rtlCol="0">
                <a:spAutoFit/>
              </a:bodyPr>
              <a:lstStyle/>
              <a:p>
                <a:r>
                  <a:rPr lang="de-DE" sz="1220" b="1"/>
                  <a:t>IC</a:t>
                </a:r>
                <a:r>
                  <a:rPr lang="de-DE" sz="1220" b="1" baseline="-25000"/>
                  <a:t>50</a:t>
                </a:r>
                <a:r>
                  <a:rPr lang="de-DE" sz="1220" b="1"/>
                  <a:t> (</a:t>
                </a:r>
                <a:r>
                  <a:rPr lang="de-DE" sz="1220" b="1" err="1"/>
                  <a:t>nM</a:t>
                </a:r>
                <a:r>
                  <a:rPr lang="de-DE" sz="1220" b="1"/>
                  <a:t>)</a:t>
                </a:r>
              </a:p>
            </p:txBody>
          </p:sp>
        </p:grpSp>
        <p:sp>
          <p:nvSpPr>
            <p:cNvPr id="14" name="Textfeld 13">
              <a:extLst>
                <a:ext uri="{FF2B5EF4-FFF2-40B4-BE49-F238E27FC236}">
                  <a16:creationId xmlns:a16="http://schemas.microsoft.com/office/drawing/2014/main" id="{5665A2FF-6CB9-783C-3D47-B989DCF4BB27}"/>
                </a:ext>
              </a:extLst>
            </p:cNvPr>
            <p:cNvSpPr txBox="1"/>
            <p:nvPr/>
          </p:nvSpPr>
          <p:spPr>
            <a:xfrm>
              <a:off x="5655017" y="1612663"/>
              <a:ext cx="1640257" cy="280077"/>
            </a:xfrm>
            <a:prstGeom prst="rect">
              <a:avLst/>
            </a:prstGeom>
            <a:solidFill>
              <a:schemeClr val="bg1"/>
            </a:solidFill>
          </p:spPr>
          <p:txBody>
            <a:bodyPr wrap="none" rtlCol="0">
              <a:spAutoFit/>
            </a:bodyPr>
            <a:lstStyle/>
            <a:p>
              <a:r>
                <a:rPr lang="de-DE" sz="1220" b="1"/>
                <a:t>IC</a:t>
              </a:r>
              <a:r>
                <a:rPr lang="de-DE" sz="1220" b="1" baseline="-25000"/>
                <a:t>50</a:t>
              </a:r>
              <a:r>
                <a:rPr lang="de-DE" sz="1220" b="1"/>
                <a:t> in OCI-LY10 OE</a:t>
              </a:r>
            </a:p>
          </p:txBody>
        </p:sp>
        <p:sp>
          <p:nvSpPr>
            <p:cNvPr id="15" name="Textfeld 14">
              <a:extLst>
                <a:ext uri="{FF2B5EF4-FFF2-40B4-BE49-F238E27FC236}">
                  <a16:creationId xmlns:a16="http://schemas.microsoft.com/office/drawing/2014/main" id="{B6726CAE-022A-BF9F-4D5D-BA0F96885493}"/>
                </a:ext>
              </a:extLst>
            </p:cNvPr>
            <p:cNvSpPr txBox="1"/>
            <p:nvPr/>
          </p:nvSpPr>
          <p:spPr>
            <a:xfrm>
              <a:off x="1611161" y="1606827"/>
              <a:ext cx="1375698" cy="280077"/>
            </a:xfrm>
            <a:prstGeom prst="rect">
              <a:avLst/>
            </a:prstGeom>
            <a:solidFill>
              <a:schemeClr val="bg1"/>
            </a:solidFill>
          </p:spPr>
          <p:txBody>
            <a:bodyPr wrap="none" rtlCol="0">
              <a:spAutoFit/>
            </a:bodyPr>
            <a:lstStyle/>
            <a:p>
              <a:r>
                <a:rPr lang="de-DE" sz="1220" b="1"/>
                <a:t>IC</a:t>
              </a:r>
              <a:r>
                <a:rPr lang="de-DE" sz="1220" b="1" baseline="-25000"/>
                <a:t>50</a:t>
              </a:r>
              <a:r>
                <a:rPr lang="de-DE" sz="1220" b="1"/>
                <a:t> in TMD8 OE</a:t>
              </a:r>
            </a:p>
          </p:txBody>
        </p:sp>
      </p:grpSp>
      <p:sp>
        <p:nvSpPr>
          <p:cNvPr id="9" name="Rechteck 8">
            <a:extLst>
              <a:ext uri="{FF2B5EF4-FFF2-40B4-BE49-F238E27FC236}">
                <a16:creationId xmlns:a16="http://schemas.microsoft.com/office/drawing/2014/main" id="{C665C852-E377-C33F-2750-75153830EF30}"/>
              </a:ext>
            </a:extLst>
          </p:cNvPr>
          <p:cNvSpPr/>
          <p:nvPr/>
        </p:nvSpPr>
        <p:spPr>
          <a:xfrm>
            <a:off x="1867702" y="2827276"/>
            <a:ext cx="1728000" cy="214374"/>
          </a:xfrm>
          <a:prstGeom prst="rect">
            <a:avLst/>
          </a:prstGeom>
          <a:solidFill>
            <a:srgbClr val="022A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9885950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09BC7968-71EB-BFDA-BD63-A1B3E4CD53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7987" y="1958471"/>
            <a:ext cx="5031547" cy="3350274"/>
          </a:xfrm>
          <a:prstGeom prst="rect">
            <a:avLst/>
          </a:prstGeom>
        </p:spPr>
      </p:pic>
      <p:sp>
        <p:nvSpPr>
          <p:cNvPr id="2" name="Text Placeholder 1">
            <a:extLst>
              <a:ext uri="{FF2B5EF4-FFF2-40B4-BE49-F238E27FC236}">
                <a16:creationId xmlns:a16="http://schemas.microsoft.com/office/drawing/2014/main" id="{0E4DFBB6-F5AE-E5B4-5219-0B6D6D7C84B5}"/>
              </a:ext>
            </a:extLst>
          </p:cNvPr>
          <p:cNvSpPr>
            <a:spLocks noGrp="1"/>
          </p:cNvSpPr>
          <p:nvPr>
            <p:ph type="body" sz="quarter" idx="12"/>
          </p:nvPr>
        </p:nvSpPr>
        <p:spPr/>
        <p:txBody>
          <a:bodyPr/>
          <a:lstStyle/>
          <a:p>
            <a:r>
              <a:rPr lang="en-US"/>
              <a:t>BTK degradation was evaluated in TMD8 overexpression cell lines by HTRF assay</a:t>
            </a:r>
          </a:p>
        </p:txBody>
      </p:sp>
      <p:sp>
        <p:nvSpPr>
          <p:cNvPr id="3" name="Title 2">
            <a:extLst>
              <a:ext uri="{FF2B5EF4-FFF2-40B4-BE49-F238E27FC236}">
                <a16:creationId xmlns:a16="http://schemas.microsoft.com/office/drawing/2014/main" id="{A458C426-C997-F581-83B9-66D3011F6BE4}"/>
              </a:ext>
            </a:extLst>
          </p:cNvPr>
          <p:cNvSpPr>
            <a:spLocks noGrp="1"/>
          </p:cNvSpPr>
          <p:nvPr>
            <p:ph type="title"/>
          </p:nvPr>
        </p:nvSpPr>
        <p:spPr/>
        <p:txBody>
          <a:bodyPr/>
          <a:lstStyle/>
          <a:p>
            <a:r>
              <a:rPr lang="en-US"/>
              <a:t>Degradation of BTK mutants by BGB-16673</a:t>
            </a:r>
          </a:p>
        </p:txBody>
      </p:sp>
      <p:sp>
        <p:nvSpPr>
          <p:cNvPr id="4" name="Footer Placeholder 3">
            <a:extLst>
              <a:ext uri="{FF2B5EF4-FFF2-40B4-BE49-F238E27FC236}">
                <a16:creationId xmlns:a16="http://schemas.microsoft.com/office/drawing/2014/main" id="{642B0CF9-CBDE-35DF-7C3A-85306C84E95B}"/>
              </a:ext>
            </a:extLst>
          </p:cNvPr>
          <p:cNvSpPr>
            <a:spLocks noGrp="1"/>
          </p:cNvSpPr>
          <p:nvPr>
            <p:ph type="ftr" sz="quarter" idx="13"/>
          </p:nvPr>
        </p:nvSpPr>
        <p:spPr/>
        <p:txBody>
          <a:bodyPr/>
          <a:lstStyle/>
          <a:p>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DC</a:t>
            </a:r>
            <a:r>
              <a:rPr lang="en-US">
                <a:solidFill>
                  <a:srgbClr val="4E4F4E"/>
                </a:solidFill>
                <a:cs typeface="Arial" panose="020B0604020202020204" pitchFamily="34" charset="0"/>
              </a:rPr>
              <a:t>, degradation constant; </a:t>
            </a:r>
            <a:r>
              <a:rPr lang="en-US" b="1" err="1">
                <a:solidFill>
                  <a:srgbClr val="4E4F4E"/>
                </a:solidFill>
                <a:cs typeface="Arial" panose="020B0604020202020204" pitchFamily="34" charset="0"/>
              </a:rPr>
              <a:t>Dmax</a:t>
            </a:r>
            <a:r>
              <a:rPr lang="en-US">
                <a:solidFill>
                  <a:srgbClr val="4E4F4E"/>
                </a:solidFill>
                <a:cs typeface="Arial" panose="020B0604020202020204" pitchFamily="34" charset="0"/>
              </a:rPr>
              <a:t>, maximum degradation; </a:t>
            </a:r>
            <a:r>
              <a:rPr lang="en-US" b="1">
                <a:solidFill>
                  <a:srgbClr val="4E4F4E"/>
                </a:solidFill>
                <a:cs typeface="Arial" panose="020B0604020202020204" pitchFamily="34" charset="0"/>
              </a:rPr>
              <a:t>HTRF</a:t>
            </a:r>
            <a:r>
              <a:rPr lang="en-US">
                <a:solidFill>
                  <a:srgbClr val="4E4F4E"/>
                </a:solidFill>
                <a:cs typeface="Arial" panose="020B0604020202020204" pitchFamily="34" charset="0"/>
              </a:rPr>
              <a:t>, homogeneous time-resolved fluorescence; </a:t>
            </a:r>
            <a:r>
              <a:rPr lang="en-US" b="1">
                <a:solidFill>
                  <a:srgbClr val="4E4F4E"/>
                </a:solidFill>
                <a:cs typeface="Arial" panose="020B0604020202020204" pitchFamily="34" charset="0"/>
              </a:rPr>
              <a:t>WT</a:t>
            </a:r>
            <a:r>
              <a:rPr lang="en-US">
                <a:solidFill>
                  <a:srgbClr val="4E4F4E"/>
                </a:solidFill>
                <a:cs typeface="Arial" panose="020B0604020202020204" pitchFamily="34" charset="0"/>
              </a:rPr>
              <a:t>, wildtype.</a:t>
            </a:r>
            <a:endParaRPr lang="en-US" b="1">
              <a:solidFill>
                <a:srgbClr val="4E4F4E"/>
              </a:solidFill>
              <a:cs typeface="Arial" panose="020B0604020202020204" pitchFamily="34" charset="0"/>
            </a:endParaRPr>
          </a:p>
          <a:p>
            <a:r>
              <a:rPr lang="en-US" b="1">
                <a:solidFill>
                  <a:srgbClr val="4E4F4E"/>
                </a:solidFill>
                <a:cs typeface="Arial" panose="020B0604020202020204" pitchFamily="34" charset="0"/>
              </a:rPr>
              <a:t>Feng X, et al. Abstract P1239 presented at EHA2023.</a:t>
            </a:r>
            <a:endParaRPr lang="en-GB"/>
          </a:p>
        </p:txBody>
      </p:sp>
      <p:sp>
        <p:nvSpPr>
          <p:cNvPr id="9" name="TextBox 13">
            <a:extLst>
              <a:ext uri="{FF2B5EF4-FFF2-40B4-BE49-F238E27FC236}">
                <a16:creationId xmlns:a16="http://schemas.microsoft.com/office/drawing/2014/main" id="{F8806BA6-D83F-F764-746F-A33598A8115A}"/>
              </a:ext>
            </a:extLst>
          </p:cNvPr>
          <p:cNvSpPr txBox="1"/>
          <p:nvPr/>
        </p:nvSpPr>
        <p:spPr>
          <a:xfrm>
            <a:off x="9120188" y="1984596"/>
            <a:ext cx="2663825" cy="1079884"/>
          </a:xfrm>
          <a:prstGeom prst="rect">
            <a:avLst/>
          </a:prstGeom>
          <a:solidFill>
            <a:schemeClr val="bg2"/>
          </a:solidFill>
        </p:spPr>
        <p:txBody>
          <a:bodyPr wrap="square" lIns="144000" tIns="108000" bIns="108000">
            <a:spAutoFit/>
          </a:bodyPr>
          <a:lstStyle/>
          <a:p>
            <a:pPr marL="184150" indent="-184150">
              <a:spcAft>
                <a:spcPts val="600"/>
              </a:spcAft>
              <a:buClr>
                <a:schemeClr val="accent2"/>
              </a:buClr>
              <a:buFont typeface="Arial" panose="020B0604020202020204" pitchFamily="34" charset="0"/>
              <a:buChar char="•"/>
            </a:pPr>
            <a:r>
              <a:rPr lang="en-GB" sz="1400"/>
              <a:t>BGB-16673 could degrade BTK in the presence of clinically-relevant resistance mutations</a:t>
            </a:r>
          </a:p>
        </p:txBody>
      </p:sp>
      <p:graphicFrame>
        <p:nvGraphicFramePr>
          <p:cNvPr id="10" name="Tabelle 10">
            <a:extLst>
              <a:ext uri="{FF2B5EF4-FFF2-40B4-BE49-F238E27FC236}">
                <a16:creationId xmlns:a16="http://schemas.microsoft.com/office/drawing/2014/main" id="{33F8EB3D-FFFB-14CC-1762-7F6C9A41C3F3}"/>
              </a:ext>
            </a:extLst>
          </p:cNvPr>
          <p:cNvGraphicFramePr>
            <a:graphicFrameLocks noGrp="1"/>
          </p:cNvGraphicFramePr>
          <p:nvPr>
            <p:extLst>
              <p:ext uri="{D42A27DB-BD31-4B8C-83A1-F6EECF244321}">
                <p14:modId xmlns:p14="http://schemas.microsoft.com/office/powerpoint/2010/main" val="3361472604"/>
              </p:ext>
            </p:extLst>
          </p:nvPr>
        </p:nvGraphicFramePr>
        <p:xfrm>
          <a:off x="407988" y="5415716"/>
          <a:ext cx="8532814" cy="796320"/>
        </p:xfrm>
        <a:graphic>
          <a:graphicData uri="http://schemas.openxmlformats.org/drawingml/2006/table">
            <a:tbl>
              <a:tblPr firstRow="1" bandRow="1">
                <a:tableStyleId>{5C22544A-7EE6-4342-B048-85BDC9FD1C3A}</a:tableStyleId>
              </a:tblPr>
              <a:tblGrid>
                <a:gridCol w="1446239">
                  <a:extLst>
                    <a:ext uri="{9D8B030D-6E8A-4147-A177-3AD203B41FA5}">
                      <a16:colId xmlns:a16="http://schemas.microsoft.com/office/drawing/2014/main" val="608355015"/>
                    </a:ext>
                  </a:extLst>
                </a:gridCol>
                <a:gridCol w="1229303">
                  <a:extLst>
                    <a:ext uri="{9D8B030D-6E8A-4147-A177-3AD203B41FA5}">
                      <a16:colId xmlns:a16="http://schemas.microsoft.com/office/drawing/2014/main" val="4067545377"/>
                    </a:ext>
                  </a:extLst>
                </a:gridCol>
                <a:gridCol w="650808">
                  <a:extLst>
                    <a:ext uri="{9D8B030D-6E8A-4147-A177-3AD203B41FA5}">
                      <a16:colId xmlns:a16="http://schemas.microsoft.com/office/drawing/2014/main" val="2780560787"/>
                    </a:ext>
                  </a:extLst>
                </a:gridCol>
                <a:gridCol w="650808">
                  <a:extLst>
                    <a:ext uri="{9D8B030D-6E8A-4147-A177-3AD203B41FA5}">
                      <a16:colId xmlns:a16="http://schemas.microsoft.com/office/drawing/2014/main" val="316373045"/>
                    </a:ext>
                  </a:extLst>
                </a:gridCol>
                <a:gridCol w="650808">
                  <a:extLst>
                    <a:ext uri="{9D8B030D-6E8A-4147-A177-3AD203B41FA5}">
                      <a16:colId xmlns:a16="http://schemas.microsoft.com/office/drawing/2014/main" val="2194084362"/>
                    </a:ext>
                  </a:extLst>
                </a:gridCol>
                <a:gridCol w="650808">
                  <a:extLst>
                    <a:ext uri="{9D8B030D-6E8A-4147-A177-3AD203B41FA5}">
                      <a16:colId xmlns:a16="http://schemas.microsoft.com/office/drawing/2014/main" val="302590881"/>
                    </a:ext>
                  </a:extLst>
                </a:gridCol>
                <a:gridCol w="650808">
                  <a:extLst>
                    <a:ext uri="{9D8B030D-6E8A-4147-A177-3AD203B41FA5}">
                      <a16:colId xmlns:a16="http://schemas.microsoft.com/office/drawing/2014/main" val="2234718549"/>
                    </a:ext>
                  </a:extLst>
                </a:gridCol>
                <a:gridCol w="650808">
                  <a:extLst>
                    <a:ext uri="{9D8B030D-6E8A-4147-A177-3AD203B41FA5}">
                      <a16:colId xmlns:a16="http://schemas.microsoft.com/office/drawing/2014/main" val="3888757188"/>
                    </a:ext>
                  </a:extLst>
                </a:gridCol>
                <a:gridCol w="650808">
                  <a:extLst>
                    <a:ext uri="{9D8B030D-6E8A-4147-A177-3AD203B41FA5}">
                      <a16:colId xmlns:a16="http://schemas.microsoft.com/office/drawing/2014/main" val="2997089982"/>
                    </a:ext>
                  </a:extLst>
                </a:gridCol>
                <a:gridCol w="650808">
                  <a:extLst>
                    <a:ext uri="{9D8B030D-6E8A-4147-A177-3AD203B41FA5}">
                      <a16:colId xmlns:a16="http://schemas.microsoft.com/office/drawing/2014/main" val="2554864960"/>
                    </a:ext>
                  </a:extLst>
                </a:gridCol>
                <a:gridCol w="650808">
                  <a:extLst>
                    <a:ext uri="{9D8B030D-6E8A-4147-A177-3AD203B41FA5}">
                      <a16:colId xmlns:a16="http://schemas.microsoft.com/office/drawing/2014/main" val="3539421871"/>
                    </a:ext>
                  </a:extLst>
                </a:gridCol>
              </a:tblGrid>
              <a:tr h="194844">
                <a:tc>
                  <a:txBody>
                    <a:bodyPr/>
                    <a:lstStyle/>
                    <a:p>
                      <a:pPr algn="ctr"/>
                      <a:r>
                        <a:rPr lang="en-GB" sz="1200"/>
                        <a:t>BGB-16673</a:t>
                      </a:r>
                    </a:p>
                    <a:p>
                      <a:pPr algn="ctr"/>
                      <a:r>
                        <a:rPr lang="en-GB" sz="1200"/>
                        <a:t>treatment time</a:t>
                      </a:r>
                    </a:p>
                  </a:txBody>
                  <a:tcPr marT="10800" marB="10800" anchor="ctr"/>
                </a:tc>
                <a:tc>
                  <a:txBody>
                    <a:bodyPr/>
                    <a:lstStyle/>
                    <a:p>
                      <a:pPr algn="ctr"/>
                      <a:r>
                        <a:rPr lang="en-GB" sz="1200"/>
                        <a:t>Degradation</a:t>
                      </a:r>
                    </a:p>
                  </a:txBody>
                  <a:tcPr marL="36000" marR="36000" marT="10800" marB="10800" anchor="ctr"/>
                </a:tc>
                <a:tc>
                  <a:txBody>
                    <a:bodyPr/>
                    <a:lstStyle/>
                    <a:p>
                      <a:pPr algn="ctr"/>
                      <a:r>
                        <a:rPr lang="en-GB" sz="1200"/>
                        <a:t>WT</a:t>
                      </a:r>
                    </a:p>
                  </a:txBody>
                  <a:tcPr marL="36000" marR="36000" marT="10800" marB="10800" anchor="ctr"/>
                </a:tc>
                <a:tc>
                  <a:txBody>
                    <a:bodyPr/>
                    <a:lstStyle/>
                    <a:p>
                      <a:pPr algn="ctr"/>
                      <a:r>
                        <a:rPr lang="en-GB" sz="1200"/>
                        <a:t>V416L</a:t>
                      </a:r>
                    </a:p>
                  </a:txBody>
                  <a:tcPr marL="36000" marR="36000" marT="10800" marB="10800" anchor="ctr"/>
                </a:tc>
                <a:tc>
                  <a:txBody>
                    <a:bodyPr/>
                    <a:lstStyle/>
                    <a:p>
                      <a:pPr algn="ctr"/>
                      <a:r>
                        <a:rPr lang="en-GB" sz="1200"/>
                        <a:t>A428D</a:t>
                      </a:r>
                    </a:p>
                  </a:txBody>
                  <a:tcPr marL="36000" marR="36000" marT="10800" marB="10800" anchor="ctr"/>
                </a:tc>
                <a:tc>
                  <a:txBody>
                    <a:bodyPr/>
                    <a:lstStyle/>
                    <a:p>
                      <a:pPr algn="ctr"/>
                      <a:r>
                        <a:rPr lang="en-GB" sz="1200" b="1"/>
                        <a:t>M437R</a:t>
                      </a:r>
                    </a:p>
                  </a:txBody>
                  <a:tcPr marL="36000" marR="36000" marT="10800" marB="10800" anchor="ctr"/>
                </a:tc>
                <a:tc>
                  <a:txBody>
                    <a:bodyPr/>
                    <a:lstStyle/>
                    <a:p>
                      <a:pPr algn="ctr"/>
                      <a:r>
                        <a:rPr lang="en-GB" sz="1200"/>
                        <a:t>T474I</a:t>
                      </a:r>
                    </a:p>
                  </a:txBody>
                  <a:tcPr marL="36000" marR="36000" marT="10800" marB="10800" anchor="ctr"/>
                </a:tc>
                <a:tc>
                  <a:txBody>
                    <a:bodyPr/>
                    <a:lstStyle/>
                    <a:p>
                      <a:pPr algn="ctr"/>
                      <a:r>
                        <a:rPr lang="en-GB" sz="1200"/>
                        <a:t>C481S</a:t>
                      </a:r>
                    </a:p>
                  </a:txBody>
                  <a:tcPr marL="36000" marR="36000" marT="10800" marB="10800" anchor="ctr"/>
                </a:tc>
                <a:tc>
                  <a:txBody>
                    <a:bodyPr/>
                    <a:lstStyle/>
                    <a:p>
                      <a:pPr algn="ctr"/>
                      <a:r>
                        <a:rPr lang="en-GB" sz="1200"/>
                        <a:t>C481F</a:t>
                      </a:r>
                    </a:p>
                  </a:txBody>
                  <a:tcPr marL="36000" marR="36000" marT="10800" marB="10800" anchor="ctr"/>
                </a:tc>
                <a:tc>
                  <a:txBody>
                    <a:bodyPr/>
                    <a:lstStyle/>
                    <a:p>
                      <a:pPr algn="ctr"/>
                      <a:r>
                        <a:rPr lang="en-GB" sz="1200"/>
                        <a:t>C481Y</a:t>
                      </a:r>
                    </a:p>
                  </a:txBody>
                  <a:tcPr marL="36000" marR="36000" marT="10800" marB="10800" anchor="ctr"/>
                </a:tc>
                <a:tc>
                  <a:txBody>
                    <a:bodyPr/>
                    <a:lstStyle/>
                    <a:p>
                      <a:pPr algn="ctr"/>
                      <a:r>
                        <a:rPr lang="en-GB" sz="1200"/>
                        <a:t>L528W</a:t>
                      </a:r>
                    </a:p>
                  </a:txBody>
                  <a:tcPr marL="36000" marR="36000" marT="10800" marB="10800" anchor="ctr"/>
                </a:tc>
                <a:extLst>
                  <a:ext uri="{0D108BD9-81ED-4DB2-BD59-A6C34878D82A}">
                    <a16:rowId xmlns:a16="http://schemas.microsoft.com/office/drawing/2014/main" val="1911924863"/>
                  </a:ext>
                </a:extLst>
              </a:tr>
              <a:tr h="118186">
                <a:tc rowSpan="2">
                  <a:txBody>
                    <a:bodyPr/>
                    <a:lstStyle/>
                    <a:p>
                      <a:pPr algn="ctr"/>
                      <a:r>
                        <a:rPr lang="en-GB" sz="1200"/>
                        <a:t>24 h</a:t>
                      </a:r>
                    </a:p>
                  </a:txBody>
                  <a:tcPr marT="10800" marB="10800" anchor="ctr"/>
                </a:tc>
                <a:tc>
                  <a:txBody>
                    <a:bodyPr/>
                    <a:lstStyle/>
                    <a:p>
                      <a:pPr algn="ctr"/>
                      <a:r>
                        <a:rPr lang="en-GB" sz="1200"/>
                        <a:t>DC50, nM</a:t>
                      </a:r>
                    </a:p>
                  </a:txBody>
                  <a:tcPr marL="36000" marR="36000" marT="10800" marB="10800" anchor="ctr"/>
                </a:tc>
                <a:tc>
                  <a:txBody>
                    <a:bodyPr/>
                    <a:lstStyle/>
                    <a:p>
                      <a:pPr algn="ctr"/>
                      <a:r>
                        <a:rPr lang="en-GB" sz="1200"/>
                        <a:t>0.7</a:t>
                      </a:r>
                    </a:p>
                  </a:txBody>
                  <a:tcPr marL="36000" marR="36000" marT="10800" marB="10800" anchor="ctr"/>
                </a:tc>
                <a:tc>
                  <a:txBody>
                    <a:bodyPr/>
                    <a:lstStyle/>
                    <a:p>
                      <a:pPr algn="ctr"/>
                      <a:r>
                        <a:rPr lang="en-GB" sz="1200"/>
                        <a:t>1.4</a:t>
                      </a:r>
                    </a:p>
                  </a:txBody>
                  <a:tcPr marL="36000" marR="36000" marT="10800" marB="10800" anchor="ctr"/>
                </a:tc>
                <a:tc>
                  <a:txBody>
                    <a:bodyPr/>
                    <a:lstStyle/>
                    <a:p>
                      <a:pPr algn="ctr"/>
                      <a:r>
                        <a:rPr lang="en-GB" sz="1200"/>
                        <a:t>4.1</a:t>
                      </a:r>
                    </a:p>
                  </a:txBody>
                  <a:tcPr marL="36000" marR="36000" marT="10800" marB="10800" anchor="ctr"/>
                </a:tc>
                <a:tc>
                  <a:txBody>
                    <a:bodyPr/>
                    <a:lstStyle/>
                    <a:p>
                      <a:pPr algn="ctr"/>
                      <a:r>
                        <a:rPr lang="en-GB" sz="1200"/>
                        <a:t>6.8</a:t>
                      </a:r>
                    </a:p>
                  </a:txBody>
                  <a:tcPr marL="36000" marR="36000" marT="10800" marB="10800" anchor="ctr"/>
                </a:tc>
                <a:tc>
                  <a:txBody>
                    <a:bodyPr/>
                    <a:lstStyle/>
                    <a:p>
                      <a:pPr algn="ctr"/>
                      <a:r>
                        <a:rPr lang="en-GB" sz="1200"/>
                        <a:t>0.8</a:t>
                      </a:r>
                    </a:p>
                  </a:txBody>
                  <a:tcPr marL="36000" marR="36000" marT="10800" marB="10800" anchor="ctr"/>
                </a:tc>
                <a:tc>
                  <a:txBody>
                    <a:bodyPr/>
                    <a:lstStyle/>
                    <a:p>
                      <a:pPr algn="ctr"/>
                      <a:r>
                        <a:rPr lang="en-GB" sz="1200"/>
                        <a:t>1.1</a:t>
                      </a:r>
                    </a:p>
                  </a:txBody>
                  <a:tcPr marL="36000" marR="36000" marT="10800" marB="10800" anchor="ctr"/>
                </a:tc>
                <a:tc>
                  <a:txBody>
                    <a:bodyPr/>
                    <a:lstStyle/>
                    <a:p>
                      <a:pPr algn="ctr"/>
                      <a:r>
                        <a:rPr lang="en-GB" sz="1200"/>
                        <a:t>0.4</a:t>
                      </a:r>
                    </a:p>
                  </a:txBody>
                  <a:tcPr marL="36000" marR="36000" marT="10800" marB="10800" anchor="ctr"/>
                </a:tc>
                <a:tc>
                  <a:txBody>
                    <a:bodyPr/>
                    <a:lstStyle/>
                    <a:p>
                      <a:pPr algn="ctr"/>
                      <a:r>
                        <a:rPr lang="en-GB" sz="1200"/>
                        <a:t>0.4</a:t>
                      </a:r>
                    </a:p>
                  </a:txBody>
                  <a:tcPr marL="36000" marR="36000" marT="10800" marB="10800" anchor="ctr"/>
                </a:tc>
                <a:tc>
                  <a:txBody>
                    <a:bodyPr/>
                    <a:lstStyle/>
                    <a:p>
                      <a:pPr algn="ctr"/>
                      <a:r>
                        <a:rPr lang="en-GB" sz="1200"/>
                        <a:t>0.3</a:t>
                      </a:r>
                    </a:p>
                  </a:txBody>
                  <a:tcPr marL="36000" marR="36000" marT="10800" marB="10800" anchor="ctr"/>
                </a:tc>
                <a:extLst>
                  <a:ext uri="{0D108BD9-81ED-4DB2-BD59-A6C34878D82A}">
                    <a16:rowId xmlns:a16="http://schemas.microsoft.com/office/drawing/2014/main" val="3143357225"/>
                  </a:ext>
                </a:extLst>
              </a:tr>
              <a:tr h="118186">
                <a:tc vMerge="1">
                  <a:txBody>
                    <a:bodyPr/>
                    <a:lstStyle/>
                    <a:p>
                      <a:pPr algn="ctr"/>
                      <a:endParaRPr lang="en-GB" sz="1400"/>
                    </a:p>
                  </a:txBody>
                  <a:tcPr anchor="ctr"/>
                </a:tc>
                <a:tc>
                  <a:txBody>
                    <a:bodyPr/>
                    <a:lstStyle/>
                    <a:p>
                      <a:pPr algn="ctr"/>
                      <a:r>
                        <a:rPr lang="en-GB" sz="1200"/>
                        <a:t>Dmax, %</a:t>
                      </a:r>
                    </a:p>
                  </a:txBody>
                  <a:tcPr marL="36000" marR="36000" marT="10800" marB="10800" anchor="ctr"/>
                </a:tc>
                <a:tc>
                  <a:txBody>
                    <a:bodyPr/>
                    <a:lstStyle/>
                    <a:p>
                      <a:pPr algn="ctr"/>
                      <a:r>
                        <a:rPr lang="en-GB" sz="1200"/>
                        <a:t>96</a:t>
                      </a:r>
                    </a:p>
                  </a:txBody>
                  <a:tcPr marL="36000" marR="36000" marT="10800" marB="10800" anchor="ctr"/>
                </a:tc>
                <a:tc>
                  <a:txBody>
                    <a:bodyPr/>
                    <a:lstStyle/>
                    <a:p>
                      <a:pPr algn="ctr"/>
                      <a:r>
                        <a:rPr lang="en-GB" sz="1200"/>
                        <a:t>97</a:t>
                      </a:r>
                    </a:p>
                  </a:txBody>
                  <a:tcPr marL="36000" marR="36000" marT="10800" marB="10800" anchor="ctr"/>
                </a:tc>
                <a:tc>
                  <a:txBody>
                    <a:bodyPr/>
                    <a:lstStyle/>
                    <a:p>
                      <a:pPr algn="ctr"/>
                      <a:r>
                        <a:rPr lang="en-GB" sz="1200"/>
                        <a:t>62</a:t>
                      </a:r>
                    </a:p>
                  </a:txBody>
                  <a:tcPr marL="36000" marR="36000" marT="10800" marB="10800" anchor="ctr"/>
                </a:tc>
                <a:tc>
                  <a:txBody>
                    <a:bodyPr/>
                    <a:lstStyle/>
                    <a:p>
                      <a:pPr algn="ctr"/>
                      <a:r>
                        <a:rPr lang="en-GB" sz="1200"/>
                        <a:t>98</a:t>
                      </a:r>
                    </a:p>
                  </a:txBody>
                  <a:tcPr marL="36000" marR="36000" marT="10800" marB="10800" anchor="ctr"/>
                </a:tc>
                <a:tc>
                  <a:txBody>
                    <a:bodyPr/>
                    <a:lstStyle/>
                    <a:p>
                      <a:pPr algn="ctr"/>
                      <a:r>
                        <a:rPr lang="en-GB" sz="1200"/>
                        <a:t>95</a:t>
                      </a:r>
                    </a:p>
                  </a:txBody>
                  <a:tcPr marL="36000" marR="36000" marT="10800" marB="10800" anchor="ctr"/>
                </a:tc>
                <a:tc>
                  <a:txBody>
                    <a:bodyPr/>
                    <a:lstStyle/>
                    <a:p>
                      <a:pPr algn="ctr"/>
                      <a:r>
                        <a:rPr lang="en-GB" sz="1200"/>
                        <a:t>96</a:t>
                      </a:r>
                    </a:p>
                  </a:txBody>
                  <a:tcPr marL="36000" marR="36000" marT="10800" marB="10800" anchor="ctr"/>
                </a:tc>
                <a:tc>
                  <a:txBody>
                    <a:bodyPr/>
                    <a:lstStyle/>
                    <a:p>
                      <a:pPr algn="ctr"/>
                      <a:r>
                        <a:rPr lang="en-GB" sz="1200"/>
                        <a:t>94</a:t>
                      </a:r>
                    </a:p>
                  </a:txBody>
                  <a:tcPr marL="36000" marR="36000" marT="10800" marB="10800" anchor="ctr"/>
                </a:tc>
                <a:tc>
                  <a:txBody>
                    <a:bodyPr/>
                    <a:lstStyle/>
                    <a:p>
                      <a:pPr algn="ctr"/>
                      <a:r>
                        <a:rPr lang="en-GB" sz="1200"/>
                        <a:t>95</a:t>
                      </a:r>
                    </a:p>
                  </a:txBody>
                  <a:tcPr marL="36000" marR="36000" marT="10800" marB="10800" anchor="ctr"/>
                </a:tc>
                <a:tc>
                  <a:txBody>
                    <a:bodyPr/>
                    <a:lstStyle/>
                    <a:p>
                      <a:pPr algn="ctr"/>
                      <a:r>
                        <a:rPr lang="en-GB" sz="1200"/>
                        <a:t>96</a:t>
                      </a:r>
                    </a:p>
                  </a:txBody>
                  <a:tcPr marL="36000" marR="36000" marT="10800" marB="10800" anchor="ctr"/>
                </a:tc>
                <a:extLst>
                  <a:ext uri="{0D108BD9-81ED-4DB2-BD59-A6C34878D82A}">
                    <a16:rowId xmlns:a16="http://schemas.microsoft.com/office/drawing/2014/main" val="1379387065"/>
                  </a:ext>
                </a:extLst>
              </a:tr>
            </a:tbl>
          </a:graphicData>
        </a:graphic>
      </p:graphicFrame>
      <p:grpSp>
        <p:nvGrpSpPr>
          <p:cNvPr id="19" name="Gruppieren 18">
            <a:extLst>
              <a:ext uri="{FF2B5EF4-FFF2-40B4-BE49-F238E27FC236}">
                <a16:creationId xmlns:a16="http://schemas.microsoft.com/office/drawing/2014/main" id="{E0D0248B-9F40-1EBF-65B6-73542D3E9D88}"/>
              </a:ext>
            </a:extLst>
          </p:cNvPr>
          <p:cNvGrpSpPr/>
          <p:nvPr/>
        </p:nvGrpSpPr>
        <p:grpSpPr>
          <a:xfrm rot="16200000">
            <a:off x="-258061" y="3243025"/>
            <a:ext cx="1566454" cy="347162"/>
            <a:chOff x="8113182" y="4562008"/>
            <a:chExt cx="1566454" cy="347162"/>
          </a:xfrm>
          <a:solidFill>
            <a:schemeClr val="bg1"/>
          </a:solidFill>
        </p:grpSpPr>
        <p:sp>
          <p:nvSpPr>
            <p:cNvPr id="20" name="Rechteck 19">
              <a:extLst>
                <a:ext uri="{FF2B5EF4-FFF2-40B4-BE49-F238E27FC236}">
                  <a16:creationId xmlns:a16="http://schemas.microsoft.com/office/drawing/2014/main" id="{41ECC00B-0B05-3800-5099-CEABA812FFE6}"/>
                </a:ext>
              </a:extLst>
            </p:cNvPr>
            <p:cNvSpPr/>
            <p:nvPr/>
          </p:nvSpPr>
          <p:spPr>
            <a:xfrm>
              <a:off x="8159447" y="4571997"/>
              <a:ext cx="914400" cy="33717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a:t>v</a:t>
              </a:r>
            </a:p>
          </p:txBody>
        </p:sp>
        <p:sp>
          <p:nvSpPr>
            <p:cNvPr id="21" name="Textfeld 6">
              <a:extLst>
                <a:ext uri="{FF2B5EF4-FFF2-40B4-BE49-F238E27FC236}">
                  <a16:creationId xmlns:a16="http://schemas.microsoft.com/office/drawing/2014/main" id="{C8B702BE-C323-B5CA-CC68-177885348CCC}"/>
                </a:ext>
              </a:extLst>
            </p:cNvPr>
            <p:cNvSpPr txBox="1"/>
            <p:nvPr/>
          </p:nvSpPr>
          <p:spPr>
            <a:xfrm>
              <a:off x="8113182" y="4562008"/>
              <a:ext cx="1566454" cy="292388"/>
            </a:xfrm>
            <a:prstGeom prst="rect">
              <a:avLst/>
            </a:prstGeom>
            <a:grp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300" b="1" dirty="0"/>
                <a:t>% BTK </a:t>
              </a:r>
              <a:r>
                <a:rPr lang="de-DE" sz="1300" b="1" dirty="0" err="1"/>
                <a:t>remaining</a:t>
              </a:r>
              <a:endParaRPr lang="de-DE" sz="1300" b="1" dirty="0"/>
            </a:p>
          </p:txBody>
        </p:sp>
      </p:grpSp>
    </p:spTree>
    <p:extLst>
      <p:ext uri="{BB962C8B-B14F-4D97-AF65-F5344CB8AC3E}">
        <p14:creationId xmlns:p14="http://schemas.microsoft.com/office/powerpoint/2010/main" val="360109264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F40442-5CE0-63C3-177D-5ECAE0352F9E}"/>
              </a:ext>
            </a:extLst>
          </p:cNvPr>
          <p:cNvSpPr>
            <a:spLocks noGrp="1"/>
          </p:cNvSpPr>
          <p:nvPr>
            <p:ph type="ftr" sz="quarter" idx="10"/>
          </p:nvPr>
        </p:nvSpPr>
        <p:spPr/>
        <p:txBody>
          <a:bodyPr/>
          <a:lstStyle/>
          <a:p>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BTKi</a:t>
            </a:r>
            <a:r>
              <a:rPr lang="en-US">
                <a:solidFill>
                  <a:srgbClr val="4E4F4E"/>
                </a:solidFill>
                <a:cs typeface="Arial" panose="020B0604020202020204" pitchFamily="34" charset="0"/>
              </a:rPr>
              <a:t>, BTK inhibitor; </a:t>
            </a:r>
            <a:r>
              <a:rPr lang="en-US" b="1">
                <a:solidFill>
                  <a:srgbClr val="4E4F4E"/>
                </a:solidFill>
                <a:cs typeface="Arial" panose="020B0604020202020204" pitchFamily="34" charset="0"/>
              </a:rPr>
              <a:t>CDAC</a:t>
            </a:r>
            <a:r>
              <a:rPr lang="en-US">
                <a:solidFill>
                  <a:srgbClr val="4E4F4E"/>
                </a:solidFill>
                <a:cs typeface="Arial" panose="020B0604020202020204" pitchFamily="34" charset="0"/>
              </a:rPr>
              <a:t>, chimeric degradation activating compound; </a:t>
            </a:r>
            <a:r>
              <a:rPr lang="en-US" b="1">
                <a:solidFill>
                  <a:srgbClr val="4E4F4E"/>
                </a:solidFill>
                <a:cs typeface="Arial" panose="020B0604020202020204" pitchFamily="34" charset="0"/>
              </a:rPr>
              <a:t>ENU</a:t>
            </a:r>
            <a:r>
              <a:rPr lang="en-US">
                <a:solidFill>
                  <a:srgbClr val="4E4F4E"/>
                </a:solidFill>
                <a:cs typeface="Arial" panose="020B0604020202020204" pitchFamily="34" charset="0"/>
              </a:rPr>
              <a:t>, N-ethyl-N-</a:t>
            </a:r>
            <a:r>
              <a:rPr lang="en-US" err="1">
                <a:solidFill>
                  <a:srgbClr val="4E4F4E"/>
                </a:solidFill>
                <a:cs typeface="Arial" panose="020B0604020202020204" pitchFamily="34" charset="0"/>
              </a:rPr>
              <a:t>nitrosurea</a:t>
            </a:r>
            <a:r>
              <a:rPr lang="en-US">
                <a:solidFill>
                  <a:srgbClr val="4E4F4E"/>
                </a:solidFill>
                <a:cs typeface="Arial" panose="020B0604020202020204" pitchFamily="34" charset="0"/>
              </a:rPr>
              <a:t>.</a:t>
            </a:r>
            <a:endParaRPr lang="en-US" b="1">
              <a:solidFill>
                <a:srgbClr val="4E4F4E"/>
              </a:solidFill>
              <a:cs typeface="Arial" panose="020B0604020202020204" pitchFamily="34" charset="0"/>
            </a:endParaRPr>
          </a:p>
          <a:p>
            <a:r>
              <a:rPr lang="en-US" b="1">
                <a:solidFill>
                  <a:srgbClr val="4E4F4E"/>
                </a:solidFill>
                <a:cs typeface="Arial" panose="020B0604020202020204" pitchFamily="34" charset="0"/>
              </a:rPr>
              <a:t>Feng X, et al. Abstract P1239 presented at EHA2023.</a:t>
            </a:r>
            <a:endParaRPr lang="en-GB"/>
          </a:p>
        </p:txBody>
      </p:sp>
      <p:sp>
        <p:nvSpPr>
          <p:cNvPr id="3" name="Title 2">
            <a:extLst>
              <a:ext uri="{FF2B5EF4-FFF2-40B4-BE49-F238E27FC236}">
                <a16:creationId xmlns:a16="http://schemas.microsoft.com/office/drawing/2014/main" id="{D8A8A4EF-61F8-FCEC-6811-653CAFDA3544}"/>
              </a:ext>
            </a:extLst>
          </p:cNvPr>
          <p:cNvSpPr>
            <a:spLocks noGrp="1"/>
          </p:cNvSpPr>
          <p:nvPr>
            <p:ph type="title"/>
          </p:nvPr>
        </p:nvSpPr>
        <p:spPr/>
        <p:txBody>
          <a:bodyPr/>
          <a:lstStyle/>
          <a:p>
            <a:r>
              <a:rPr lang="en-US"/>
              <a:t>Conclusions </a:t>
            </a:r>
          </a:p>
        </p:txBody>
      </p:sp>
      <p:sp>
        <p:nvSpPr>
          <p:cNvPr id="7" name="Inhaltsplatzhalter 6">
            <a:extLst>
              <a:ext uri="{FF2B5EF4-FFF2-40B4-BE49-F238E27FC236}">
                <a16:creationId xmlns:a16="http://schemas.microsoft.com/office/drawing/2014/main" id="{A99D1A03-0AA3-4614-1EBC-3B7AD41728D4}"/>
              </a:ext>
            </a:extLst>
          </p:cNvPr>
          <p:cNvSpPr>
            <a:spLocks noGrp="1"/>
          </p:cNvSpPr>
          <p:nvPr>
            <p:ph idx="1"/>
          </p:nvPr>
        </p:nvSpPr>
        <p:spPr/>
        <p:txBody>
          <a:bodyPr/>
          <a:lstStyle/>
          <a:p>
            <a:r>
              <a:rPr lang="en-GB"/>
              <a:t>Relative to BTKis, the BTK CDAC BGB-16673 is less apt to cause on-target resistance mutations and demonstrated a unique BTK resistance mutation profile</a:t>
            </a:r>
          </a:p>
          <a:p>
            <a:r>
              <a:rPr lang="en-GB"/>
              <a:t>BGB-16673 could overcome a wide variety of BTK resistance mutations derived from both ENU mutagenesis screens and relapsed patients</a:t>
            </a:r>
          </a:p>
          <a:p>
            <a:r>
              <a:rPr lang="en-GB"/>
              <a:t>These findings suggest that BGB-16673 is a promising novel BTK degrader that could benefit patients who develop BTKi on-target resistance mutations</a:t>
            </a:r>
          </a:p>
          <a:p>
            <a:r>
              <a:rPr lang="en-GB"/>
              <a:t>Further studies exploring the dominant BGB-16673 resistance mechanisms not reliant on BTK are in progress</a:t>
            </a:r>
          </a:p>
        </p:txBody>
      </p:sp>
    </p:spTree>
    <p:extLst>
      <p:ext uri="{BB962C8B-B14F-4D97-AF65-F5344CB8AC3E}">
        <p14:creationId xmlns:p14="http://schemas.microsoft.com/office/powerpoint/2010/main" val="339878403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60BFB6-68CA-3901-AFCA-9E9E1F4446FE}"/>
              </a:ext>
            </a:extLst>
          </p:cNvPr>
          <p:cNvSpPr>
            <a:spLocks noGrp="1"/>
          </p:cNvSpPr>
          <p:nvPr>
            <p:ph type="body" idx="1"/>
          </p:nvPr>
        </p:nvSpPr>
        <p:spPr/>
        <p:txBody>
          <a:bodyPr/>
          <a:lstStyle/>
          <a:p>
            <a:r>
              <a:rPr lang="en-US"/>
              <a:t>Overcoming resistance from BTKis</a:t>
            </a:r>
          </a:p>
        </p:txBody>
      </p:sp>
      <p:sp>
        <p:nvSpPr>
          <p:cNvPr id="7" name="Titel 6">
            <a:extLst>
              <a:ext uri="{FF2B5EF4-FFF2-40B4-BE49-F238E27FC236}">
                <a16:creationId xmlns:a16="http://schemas.microsoft.com/office/drawing/2014/main" id="{83A24F14-AA4D-9A36-C9BF-1E7F5F96FBF4}"/>
              </a:ext>
            </a:extLst>
          </p:cNvPr>
          <p:cNvSpPr>
            <a:spLocks noGrp="1"/>
          </p:cNvSpPr>
          <p:nvPr>
            <p:ph type="title"/>
          </p:nvPr>
        </p:nvSpPr>
        <p:spPr/>
        <p:txBody>
          <a:bodyPr/>
          <a:lstStyle/>
          <a:p>
            <a:r>
              <a:rPr lang="en-GB"/>
              <a:t>Preclinical </a:t>
            </a:r>
            <a:br>
              <a:rPr lang="en-GB"/>
            </a:br>
            <a:r>
              <a:rPr lang="en-GB"/>
              <a:t>study of BTK </a:t>
            </a:r>
            <a:br>
              <a:rPr lang="en-GB"/>
            </a:br>
            <a:r>
              <a:rPr lang="en-GB"/>
              <a:t>protein degrader, BGB-16673</a:t>
            </a:r>
          </a:p>
        </p:txBody>
      </p:sp>
    </p:spTree>
    <p:extLst>
      <p:ext uri="{BB962C8B-B14F-4D97-AF65-F5344CB8AC3E}">
        <p14:creationId xmlns:p14="http://schemas.microsoft.com/office/powerpoint/2010/main" val="126683056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E3B22C7-7D3D-93CE-8D26-CE4B85B6A84F}"/>
              </a:ext>
            </a:extLst>
          </p:cNvPr>
          <p:cNvSpPr>
            <a:spLocks noGrp="1"/>
          </p:cNvSpPr>
          <p:nvPr>
            <p:ph type="ftr" sz="quarter" idx="10"/>
          </p:nvPr>
        </p:nvSpPr>
        <p:spPr/>
        <p:txBody>
          <a:bodyPr/>
          <a:lstStyle/>
          <a:p>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BTKis</a:t>
            </a:r>
            <a:r>
              <a:rPr lang="en-US">
                <a:solidFill>
                  <a:srgbClr val="4E4F4E"/>
                </a:solidFill>
                <a:cs typeface="Arial" panose="020B0604020202020204" pitchFamily="34" charset="0"/>
              </a:rPr>
              <a:t>, BTK inhibitors; </a:t>
            </a:r>
            <a:r>
              <a:rPr lang="en-US" b="1">
                <a:solidFill>
                  <a:srgbClr val="4E4F4E"/>
                </a:solidFill>
                <a:cs typeface="Arial" panose="020B0604020202020204" pitchFamily="34" charset="0"/>
              </a:rPr>
              <a:t>CDAC</a:t>
            </a:r>
            <a:r>
              <a:rPr lang="en-US">
                <a:solidFill>
                  <a:srgbClr val="4E4F4E"/>
                </a:solidFill>
                <a:cs typeface="Arial" panose="020B0604020202020204" pitchFamily="34" charset="0"/>
              </a:rPr>
              <a:t>, chimeric degradation activating compound.</a:t>
            </a:r>
          </a:p>
          <a:p>
            <a:r>
              <a:rPr lang="en-US" b="1">
                <a:solidFill>
                  <a:srgbClr val="4E4F4E"/>
                </a:solidFill>
                <a:cs typeface="Arial" panose="020B0604020202020204" pitchFamily="34" charset="0"/>
              </a:rPr>
              <a:t>Wang H, et al. Abstract P1219 presented at EHA2023.</a:t>
            </a:r>
            <a:endParaRPr lang="en-GB"/>
          </a:p>
        </p:txBody>
      </p:sp>
      <p:sp>
        <p:nvSpPr>
          <p:cNvPr id="3" name="Title 2">
            <a:extLst>
              <a:ext uri="{FF2B5EF4-FFF2-40B4-BE49-F238E27FC236}">
                <a16:creationId xmlns:a16="http://schemas.microsoft.com/office/drawing/2014/main" id="{A76108C1-AF7E-08A5-17E0-2A484F41FF2E}"/>
              </a:ext>
            </a:extLst>
          </p:cNvPr>
          <p:cNvSpPr>
            <a:spLocks noGrp="1"/>
          </p:cNvSpPr>
          <p:nvPr>
            <p:ph type="title"/>
          </p:nvPr>
        </p:nvSpPr>
        <p:spPr/>
        <p:txBody>
          <a:bodyPr/>
          <a:lstStyle/>
          <a:p>
            <a:r>
              <a:rPr lang="en-US"/>
              <a:t>Background</a:t>
            </a:r>
          </a:p>
        </p:txBody>
      </p:sp>
      <p:sp>
        <p:nvSpPr>
          <p:cNvPr id="6" name="Inhaltsplatzhalter 5">
            <a:extLst>
              <a:ext uri="{FF2B5EF4-FFF2-40B4-BE49-F238E27FC236}">
                <a16:creationId xmlns:a16="http://schemas.microsoft.com/office/drawing/2014/main" id="{06FEE6A0-72FD-A5FC-0A39-D32DA8BE74AE}"/>
              </a:ext>
            </a:extLst>
          </p:cNvPr>
          <p:cNvSpPr>
            <a:spLocks noGrp="1"/>
          </p:cNvSpPr>
          <p:nvPr>
            <p:ph idx="1"/>
          </p:nvPr>
        </p:nvSpPr>
        <p:spPr/>
        <p:txBody>
          <a:bodyPr/>
          <a:lstStyle/>
          <a:p>
            <a:r>
              <a:rPr lang="en-GB"/>
              <a:t>Frequently acquired BTK resistant mutations at cysteine 481 and other mutations limit long-term clinical benefit of BTKis</a:t>
            </a:r>
          </a:p>
          <a:p>
            <a:r>
              <a:rPr lang="en-GB"/>
              <a:t>Agents which could tackle resistance mutations from both covalent and non-covalent BTKis may provide novel treatment options</a:t>
            </a:r>
          </a:p>
          <a:p>
            <a:r>
              <a:rPr lang="en-GB"/>
              <a:t>BGB-16673 is an orally available BTK-targeting chimeric degradation activation (BTK-CDAC) compound designed to degrade wildtype BTK and multiple mutant forms</a:t>
            </a:r>
          </a:p>
          <a:p>
            <a:r>
              <a:rPr lang="en-GB"/>
              <a:t>Here, the capability of BGB-16673 to overcome commonly observed on-target mutations from BTKis was investigated in cell lines and mouse xenograft models. Additionally, mouse xenograft models were used to examine whether BGB-16673 is superior to BTKis in suppressing </a:t>
            </a:r>
            <a:r>
              <a:rPr lang="en-GB" err="1"/>
              <a:t>tumor</a:t>
            </a:r>
            <a:r>
              <a:rPr lang="en-GB"/>
              <a:t> growth and metastasis</a:t>
            </a:r>
          </a:p>
        </p:txBody>
      </p:sp>
    </p:spTree>
    <p:extLst>
      <p:ext uri="{BB962C8B-B14F-4D97-AF65-F5344CB8AC3E}">
        <p14:creationId xmlns:p14="http://schemas.microsoft.com/office/powerpoint/2010/main" val="309707111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Grafik 47">
            <a:extLst>
              <a:ext uri="{FF2B5EF4-FFF2-40B4-BE49-F238E27FC236}">
                <a16:creationId xmlns:a16="http://schemas.microsoft.com/office/drawing/2014/main" id="{0AB449EF-954F-0434-5079-C2B92EC540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88876" y="4526033"/>
            <a:ext cx="1143000" cy="927100"/>
          </a:xfrm>
          <a:prstGeom prst="rect">
            <a:avLst/>
          </a:prstGeom>
        </p:spPr>
      </p:pic>
      <p:pic>
        <p:nvPicPr>
          <p:cNvPr id="36" name="Grafik 35">
            <a:extLst>
              <a:ext uri="{FF2B5EF4-FFF2-40B4-BE49-F238E27FC236}">
                <a16:creationId xmlns:a16="http://schemas.microsoft.com/office/drawing/2014/main" id="{425EC724-FA78-C443-D180-A5E0FFD7FB8F}"/>
              </a:ext>
            </a:extLst>
          </p:cNvPr>
          <p:cNvPicPr>
            <a:picLocks noChangeAspect="1"/>
          </p:cNvPicPr>
          <p:nvPr/>
        </p:nvPicPr>
        <p:blipFill rotWithShape="1">
          <a:blip r:embed="rId3">
            <a:extLst>
              <a:ext uri="{28A0092B-C50C-407E-A947-70E740481C1C}">
                <a14:useLocalDpi xmlns:a14="http://schemas.microsoft.com/office/drawing/2010/main" val="0"/>
              </a:ext>
            </a:extLst>
          </a:blip>
          <a:srcRect l="10881" b="10695"/>
          <a:stretch/>
        </p:blipFill>
        <p:spPr>
          <a:xfrm>
            <a:off x="558018" y="1876777"/>
            <a:ext cx="1992914" cy="1738620"/>
          </a:xfrm>
          <a:prstGeom prst="rect">
            <a:avLst/>
          </a:prstGeom>
          <a:solidFill>
            <a:srgbClr val="FF40FF"/>
          </a:solidFill>
        </p:spPr>
      </p:pic>
      <p:pic>
        <p:nvPicPr>
          <p:cNvPr id="38" name="Grafik 37">
            <a:extLst>
              <a:ext uri="{FF2B5EF4-FFF2-40B4-BE49-F238E27FC236}">
                <a16:creationId xmlns:a16="http://schemas.microsoft.com/office/drawing/2014/main" id="{15123146-705C-C24D-C437-C17339C1A1DF}"/>
              </a:ext>
            </a:extLst>
          </p:cNvPr>
          <p:cNvPicPr>
            <a:picLocks noChangeAspect="1"/>
          </p:cNvPicPr>
          <p:nvPr/>
        </p:nvPicPr>
        <p:blipFill rotWithShape="1">
          <a:blip r:embed="rId4">
            <a:extLst>
              <a:ext uri="{28A0092B-C50C-407E-A947-70E740481C1C}">
                <a14:useLocalDpi xmlns:a14="http://schemas.microsoft.com/office/drawing/2010/main" val="0"/>
              </a:ext>
            </a:extLst>
          </a:blip>
          <a:srcRect l="11344" b="10833"/>
          <a:stretch/>
        </p:blipFill>
        <p:spPr>
          <a:xfrm>
            <a:off x="3151163" y="1879466"/>
            <a:ext cx="1920358" cy="1735932"/>
          </a:xfrm>
          <a:prstGeom prst="rect">
            <a:avLst/>
          </a:prstGeom>
        </p:spPr>
      </p:pic>
      <p:pic>
        <p:nvPicPr>
          <p:cNvPr id="40" name="Grafik 39">
            <a:extLst>
              <a:ext uri="{FF2B5EF4-FFF2-40B4-BE49-F238E27FC236}">
                <a16:creationId xmlns:a16="http://schemas.microsoft.com/office/drawing/2014/main" id="{7FACF5D4-05C6-F48C-2339-6C3BD25E3C1B}"/>
              </a:ext>
            </a:extLst>
          </p:cNvPr>
          <p:cNvPicPr>
            <a:picLocks noChangeAspect="1"/>
          </p:cNvPicPr>
          <p:nvPr/>
        </p:nvPicPr>
        <p:blipFill rotWithShape="1">
          <a:blip r:embed="rId5">
            <a:extLst>
              <a:ext uri="{28A0092B-C50C-407E-A947-70E740481C1C}">
                <a14:useLocalDpi xmlns:a14="http://schemas.microsoft.com/office/drawing/2010/main" val="0"/>
              </a:ext>
            </a:extLst>
          </a:blip>
          <a:srcRect l="10776" b="10833"/>
          <a:stretch/>
        </p:blipFill>
        <p:spPr>
          <a:xfrm>
            <a:off x="5671752" y="1879466"/>
            <a:ext cx="2034362" cy="1735932"/>
          </a:xfrm>
          <a:prstGeom prst="rect">
            <a:avLst/>
          </a:prstGeom>
        </p:spPr>
      </p:pic>
      <p:pic>
        <p:nvPicPr>
          <p:cNvPr id="42" name="Grafik 41">
            <a:extLst>
              <a:ext uri="{FF2B5EF4-FFF2-40B4-BE49-F238E27FC236}">
                <a16:creationId xmlns:a16="http://schemas.microsoft.com/office/drawing/2014/main" id="{81855569-11C4-AEEC-57A2-30F98A6D1312}"/>
              </a:ext>
            </a:extLst>
          </p:cNvPr>
          <p:cNvPicPr>
            <a:picLocks noChangeAspect="1"/>
          </p:cNvPicPr>
          <p:nvPr/>
        </p:nvPicPr>
        <p:blipFill rotWithShape="1">
          <a:blip r:embed="rId6">
            <a:extLst>
              <a:ext uri="{28A0092B-C50C-407E-A947-70E740481C1C}">
                <a14:useLocalDpi xmlns:a14="http://schemas.microsoft.com/office/drawing/2010/main" val="0"/>
              </a:ext>
            </a:extLst>
          </a:blip>
          <a:srcRect l="11192" b="5739"/>
          <a:stretch/>
        </p:blipFill>
        <p:spPr>
          <a:xfrm>
            <a:off x="558018" y="3764014"/>
            <a:ext cx="1923652" cy="1752454"/>
          </a:xfrm>
          <a:prstGeom prst="rect">
            <a:avLst/>
          </a:prstGeom>
        </p:spPr>
      </p:pic>
      <p:pic>
        <p:nvPicPr>
          <p:cNvPr id="44" name="Grafik 43">
            <a:extLst>
              <a:ext uri="{FF2B5EF4-FFF2-40B4-BE49-F238E27FC236}">
                <a16:creationId xmlns:a16="http://schemas.microsoft.com/office/drawing/2014/main" id="{1CB4D03E-6349-7785-49EF-A6F5235FFF9C}"/>
              </a:ext>
            </a:extLst>
          </p:cNvPr>
          <p:cNvPicPr>
            <a:picLocks noChangeAspect="1"/>
          </p:cNvPicPr>
          <p:nvPr/>
        </p:nvPicPr>
        <p:blipFill rotWithShape="1">
          <a:blip r:embed="rId7">
            <a:extLst>
              <a:ext uri="{28A0092B-C50C-407E-A947-70E740481C1C}">
                <a14:useLocalDpi xmlns:a14="http://schemas.microsoft.com/office/drawing/2010/main" val="0"/>
              </a:ext>
            </a:extLst>
          </a:blip>
          <a:srcRect l="10831" b="5757"/>
          <a:stretch/>
        </p:blipFill>
        <p:spPr>
          <a:xfrm>
            <a:off x="3181045" y="3818634"/>
            <a:ext cx="1923652" cy="1702524"/>
          </a:xfrm>
          <a:prstGeom prst="rect">
            <a:avLst/>
          </a:prstGeom>
        </p:spPr>
      </p:pic>
      <p:pic>
        <p:nvPicPr>
          <p:cNvPr id="46" name="Grafik 45">
            <a:extLst>
              <a:ext uri="{FF2B5EF4-FFF2-40B4-BE49-F238E27FC236}">
                <a16:creationId xmlns:a16="http://schemas.microsoft.com/office/drawing/2014/main" id="{AD204BAF-3051-ECD6-10B4-6E4D07FDB0FB}"/>
              </a:ext>
            </a:extLst>
          </p:cNvPr>
          <p:cNvPicPr>
            <a:picLocks noChangeAspect="1"/>
          </p:cNvPicPr>
          <p:nvPr/>
        </p:nvPicPr>
        <p:blipFill rotWithShape="1">
          <a:blip r:embed="rId8">
            <a:extLst>
              <a:ext uri="{28A0092B-C50C-407E-A947-70E740481C1C}">
                <a14:useLocalDpi xmlns:a14="http://schemas.microsoft.com/office/drawing/2010/main" val="0"/>
              </a:ext>
            </a:extLst>
          </a:blip>
          <a:srcRect l="11192" t="1" b="13330"/>
          <a:stretch/>
        </p:blipFill>
        <p:spPr>
          <a:xfrm>
            <a:off x="5665980" y="3809183"/>
            <a:ext cx="1923652" cy="1702524"/>
          </a:xfrm>
          <a:prstGeom prst="rect">
            <a:avLst/>
          </a:prstGeom>
        </p:spPr>
      </p:pic>
      <p:sp>
        <p:nvSpPr>
          <p:cNvPr id="4" name="Footer Placeholder 3">
            <a:extLst>
              <a:ext uri="{FF2B5EF4-FFF2-40B4-BE49-F238E27FC236}">
                <a16:creationId xmlns:a16="http://schemas.microsoft.com/office/drawing/2014/main" id="{F672C267-A7AF-9A08-AA3D-BFB89494C1F7}"/>
              </a:ext>
            </a:extLst>
          </p:cNvPr>
          <p:cNvSpPr>
            <a:spLocks noGrp="1"/>
          </p:cNvSpPr>
          <p:nvPr>
            <p:ph type="ftr" sz="quarter" idx="13"/>
          </p:nvPr>
        </p:nvSpPr>
        <p:spPr/>
        <p:txBody>
          <a:bodyPr/>
          <a:lstStyle/>
          <a:p>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BTKis</a:t>
            </a:r>
            <a:r>
              <a:rPr lang="en-US">
                <a:solidFill>
                  <a:srgbClr val="4E4F4E"/>
                </a:solidFill>
                <a:cs typeface="Arial" panose="020B0604020202020204" pitchFamily="34" charset="0"/>
              </a:rPr>
              <a:t>, BTK inhibitors; </a:t>
            </a:r>
            <a:r>
              <a:rPr lang="en-US" b="1">
                <a:solidFill>
                  <a:srgbClr val="4E4F4E"/>
                </a:solidFill>
                <a:cs typeface="Arial" panose="020B0604020202020204" pitchFamily="34" charset="0"/>
              </a:rPr>
              <a:t>CTG</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CellTiter</a:t>
            </a:r>
            <a:r>
              <a:rPr lang="en-US">
                <a:solidFill>
                  <a:srgbClr val="4E4F4E"/>
                </a:solidFill>
                <a:cs typeface="Arial" panose="020B0604020202020204" pitchFamily="34" charset="0"/>
              </a:rPr>
              <a:t>-Glo; </a:t>
            </a:r>
            <a:r>
              <a:rPr lang="en-US" b="1">
                <a:solidFill>
                  <a:srgbClr val="4E4F4E"/>
                </a:solidFill>
                <a:cs typeface="Arial" panose="020B0604020202020204" pitchFamily="34" charset="0"/>
              </a:rPr>
              <a:t>IC</a:t>
            </a:r>
            <a:r>
              <a:rPr lang="en-US">
                <a:solidFill>
                  <a:srgbClr val="4E4F4E"/>
                </a:solidFill>
                <a:cs typeface="Arial" panose="020B0604020202020204" pitchFamily="34" charset="0"/>
              </a:rPr>
              <a:t>, inhibition concentration; </a:t>
            </a:r>
            <a:r>
              <a:rPr lang="en-US" b="1">
                <a:solidFill>
                  <a:srgbClr val="4E4F4E"/>
                </a:solidFill>
                <a:cs typeface="Arial" panose="020B0604020202020204" pitchFamily="34" charset="0"/>
              </a:rPr>
              <a:t>WT, </a:t>
            </a:r>
            <a:r>
              <a:rPr lang="en-US">
                <a:solidFill>
                  <a:srgbClr val="4E4F4E"/>
                </a:solidFill>
                <a:cs typeface="Arial" panose="020B0604020202020204" pitchFamily="34" charset="0"/>
              </a:rPr>
              <a:t>wildtype.</a:t>
            </a:r>
          </a:p>
          <a:p>
            <a:r>
              <a:rPr lang="en-US" b="1">
                <a:solidFill>
                  <a:srgbClr val="4E4F4E"/>
                </a:solidFill>
                <a:cs typeface="Arial" panose="020B0604020202020204" pitchFamily="34" charset="0"/>
              </a:rPr>
              <a:t>Wang H, et al. Abstract P1219 presented at EHA2023.</a:t>
            </a:r>
            <a:endParaRPr lang="en-GB"/>
          </a:p>
        </p:txBody>
      </p:sp>
      <p:sp>
        <p:nvSpPr>
          <p:cNvPr id="10" name="Rectangle 9">
            <a:extLst>
              <a:ext uri="{FF2B5EF4-FFF2-40B4-BE49-F238E27FC236}">
                <a16:creationId xmlns:a16="http://schemas.microsoft.com/office/drawing/2014/main" id="{21D75C88-8878-E3DA-4256-F891AA648E79}"/>
              </a:ext>
            </a:extLst>
          </p:cNvPr>
          <p:cNvSpPr/>
          <p:nvPr/>
        </p:nvSpPr>
        <p:spPr>
          <a:xfrm>
            <a:off x="416533" y="5735142"/>
            <a:ext cx="11367479" cy="33007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bIns="72000" rtlCol="0" anchor="ctr">
            <a:spAutoFit/>
          </a:bodyPr>
          <a:lstStyle/>
          <a:p>
            <a:pPr marL="285750" indent="-285750">
              <a:buClr>
                <a:schemeClr val="accent2"/>
              </a:buClr>
              <a:buFont typeface="Arial" panose="020B0604020202020204" pitchFamily="34" charset="0"/>
              <a:buChar char="•"/>
            </a:pPr>
            <a:r>
              <a:rPr lang="en-GB" sz="1200">
                <a:solidFill>
                  <a:schemeClr val="tx1"/>
                </a:solidFill>
              </a:rPr>
              <a:t>BGB-16673 exhibits high potency (single-digit </a:t>
            </a:r>
            <a:r>
              <a:rPr lang="en-GB" sz="1200" err="1">
                <a:solidFill>
                  <a:schemeClr val="tx1"/>
                </a:solidFill>
              </a:rPr>
              <a:t>nM</a:t>
            </a:r>
            <a:r>
              <a:rPr lang="en-GB" sz="1200">
                <a:solidFill>
                  <a:schemeClr val="tx1"/>
                </a:solidFill>
              </a:rPr>
              <a:t> IC</a:t>
            </a:r>
            <a:r>
              <a:rPr lang="en-GB" sz="1200" baseline="-25000">
                <a:solidFill>
                  <a:schemeClr val="tx1"/>
                </a:solidFill>
              </a:rPr>
              <a:t>50</a:t>
            </a:r>
            <a:r>
              <a:rPr lang="en-GB" sz="1200">
                <a:solidFill>
                  <a:schemeClr val="tx1"/>
                </a:solidFill>
              </a:rPr>
              <a:t>) in cancer cells expressing clinically-relevant BTK mutants resistant to covalent and non-covalent BTKis</a:t>
            </a:r>
            <a:endParaRPr lang="en-GB" sz="1200">
              <a:solidFill>
                <a:schemeClr val="tx1"/>
              </a:solidFill>
              <a:effectLst/>
            </a:endParaRPr>
          </a:p>
        </p:txBody>
      </p:sp>
      <p:sp>
        <p:nvSpPr>
          <p:cNvPr id="31" name="Titel 30">
            <a:extLst>
              <a:ext uri="{FF2B5EF4-FFF2-40B4-BE49-F238E27FC236}">
                <a16:creationId xmlns:a16="http://schemas.microsoft.com/office/drawing/2014/main" id="{0D5311FE-3966-4EA7-C157-4D5B35AB1944}"/>
              </a:ext>
            </a:extLst>
          </p:cNvPr>
          <p:cNvSpPr>
            <a:spLocks noGrp="1"/>
          </p:cNvSpPr>
          <p:nvPr>
            <p:ph type="title"/>
          </p:nvPr>
        </p:nvSpPr>
        <p:spPr/>
        <p:txBody>
          <a:bodyPr/>
          <a:lstStyle/>
          <a:p>
            <a:r>
              <a:rPr lang="en-US"/>
              <a:t>BGB-16673 potency </a:t>
            </a:r>
            <a:r>
              <a:rPr lang="en-US" i="1"/>
              <a:t>in vitro</a:t>
            </a:r>
            <a:endParaRPr lang="en-GB"/>
          </a:p>
        </p:txBody>
      </p:sp>
      <p:graphicFrame>
        <p:nvGraphicFramePr>
          <p:cNvPr id="34" name="Tabelle 34">
            <a:extLst>
              <a:ext uri="{FF2B5EF4-FFF2-40B4-BE49-F238E27FC236}">
                <a16:creationId xmlns:a16="http://schemas.microsoft.com/office/drawing/2014/main" id="{80ECCDF5-D3EB-5AAF-24B7-9592B2C0FBBE}"/>
              </a:ext>
            </a:extLst>
          </p:cNvPr>
          <p:cNvGraphicFramePr>
            <a:graphicFrameLocks noGrp="1"/>
          </p:cNvGraphicFramePr>
          <p:nvPr>
            <p:extLst>
              <p:ext uri="{D42A27DB-BD31-4B8C-83A1-F6EECF244321}">
                <p14:modId xmlns:p14="http://schemas.microsoft.com/office/powerpoint/2010/main" val="3248958009"/>
              </p:ext>
            </p:extLst>
          </p:nvPr>
        </p:nvGraphicFramePr>
        <p:xfrm>
          <a:off x="7828076" y="1981200"/>
          <a:ext cx="3960000" cy="2280000"/>
        </p:xfrm>
        <a:graphic>
          <a:graphicData uri="http://schemas.openxmlformats.org/drawingml/2006/table">
            <a:tbl>
              <a:tblPr firstRow="1" bandRow="1">
                <a:tableStyleId>{5C22544A-7EE6-4342-B048-85BDC9FD1C3A}</a:tableStyleId>
              </a:tblPr>
              <a:tblGrid>
                <a:gridCol w="972000">
                  <a:extLst>
                    <a:ext uri="{9D8B030D-6E8A-4147-A177-3AD203B41FA5}">
                      <a16:colId xmlns:a16="http://schemas.microsoft.com/office/drawing/2014/main" val="1188708776"/>
                    </a:ext>
                  </a:extLst>
                </a:gridCol>
                <a:gridCol w="720000">
                  <a:extLst>
                    <a:ext uri="{9D8B030D-6E8A-4147-A177-3AD203B41FA5}">
                      <a16:colId xmlns:a16="http://schemas.microsoft.com/office/drawing/2014/main" val="2210737793"/>
                    </a:ext>
                  </a:extLst>
                </a:gridCol>
                <a:gridCol w="720000">
                  <a:extLst>
                    <a:ext uri="{9D8B030D-6E8A-4147-A177-3AD203B41FA5}">
                      <a16:colId xmlns:a16="http://schemas.microsoft.com/office/drawing/2014/main" val="3319841651"/>
                    </a:ext>
                  </a:extLst>
                </a:gridCol>
                <a:gridCol w="828000">
                  <a:extLst>
                    <a:ext uri="{9D8B030D-6E8A-4147-A177-3AD203B41FA5}">
                      <a16:colId xmlns:a16="http://schemas.microsoft.com/office/drawing/2014/main" val="4082362987"/>
                    </a:ext>
                  </a:extLst>
                </a:gridCol>
                <a:gridCol w="720000">
                  <a:extLst>
                    <a:ext uri="{9D8B030D-6E8A-4147-A177-3AD203B41FA5}">
                      <a16:colId xmlns:a16="http://schemas.microsoft.com/office/drawing/2014/main" val="2452953561"/>
                    </a:ext>
                  </a:extLst>
                </a:gridCol>
              </a:tblGrid>
              <a:tr h="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u="none" strike="noStrike">
                          <a:effectLst/>
                        </a:rPr>
                        <a:t>TMD8 </a:t>
                      </a:r>
                      <a:br>
                        <a:rPr lang="en-GB" sz="1000" b="1" u="none" strike="noStrike">
                          <a:effectLst/>
                        </a:rPr>
                      </a:br>
                      <a:r>
                        <a:rPr lang="en-GB" sz="1000" b="1" u="none" strike="noStrike">
                          <a:effectLst/>
                        </a:rPr>
                        <a:t>cells with different BTK formats</a:t>
                      </a:r>
                      <a:endParaRPr lang="en-GB" sz="1000" b="1" i="0" u="none" strike="noStrike">
                        <a:solidFill>
                          <a:srgbClr val="000000"/>
                        </a:solidFill>
                        <a:effectLst/>
                        <a:latin typeface="Calibri" panose="020F0502020204030204" pitchFamily="34" charset="0"/>
                      </a:endParaRPr>
                    </a:p>
                  </a:txBody>
                  <a:tcPr marT="54000" marB="54000" anchor="ctr">
                    <a:lnL w="12700" cmpd="sng">
                      <a:noFill/>
                    </a:lnL>
                    <a:lnR w="127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u="none" strike="noStrike">
                          <a:effectLst/>
                        </a:rPr>
                        <a:t>IC</a:t>
                      </a:r>
                      <a:r>
                        <a:rPr lang="en-GB" sz="1000" b="1" u="none" strike="noStrike" baseline="-25000">
                          <a:effectLst/>
                        </a:rPr>
                        <a:t>50, </a:t>
                      </a:r>
                      <a:r>
                        <a:rPr lang="en-GB" sz="1000" b="1" u="none" strike="noStrike">
                          <a:effectLst/>
                        </a:rPr>
                        <a:t>nM</a:t>
                      </a:r>
                      <a:endParaRPr lang="en-GB" sz="1000" b="1" i="0" u="none" strike="noStrike">
                        <a:solidFill>
                          <a:srgbClr val="000000"/>
                        </a:solidFill>
                        <a:effectLst/>
                        <a:latin typeface="Calibri" panose="020F0502020204030204" pitchFamily="34" charset="0"/>
                      </a:endParaRPr>
                    </a:p>
                  </a:txBody>
                  <a:tcPr marL="0" marR="0" marT="54000" marB="5400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GB" sz="12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GB" sz="12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GB" sz="1200"/>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452539691"/>
                  </a:ext>
                </a:extLst>
              </a:tr>
              <a:tr h="299591">
                <a:tc vMerge="1">
                  <a:txBody>
                    <a:bodyPr/>
                    <a:lstStyle/>
                    <a:p>
                      <a:pPr algn="ctr"/>
                      <a:endParaRPr lang="en-GB" sz="1200">
                        <a:solidFill>
                          <a:schemeClr val="bg1"/>
                        </a:solidFill>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000" b="1" u="none" strike="noStrike">
                          <a:solidFill>
                            <a:schemeClr val="bg1"/>
                          </a:solidFill>
                          <a:effectLst/>
                        </a:rPr>
                        <a:t>BGB-</a:t>
                      </a:r>
                      <a:br>
                        <a:rPr lang="en-GB" sz="1000" b="1" u="none" strike="noStrike">
                          <a:solidFill>
                            <a:schemeClr val="bg1"/>
                          </a:solidFill>
                          <a:effectLst/>
                        </a:rPr>
                      </a:br>
                      <a:r>
                        <a:rPr lang="en-GB" sz="1000" b="1" u="none" strike="noStrike">
                          <a:solidFill>
                            <a:schemeClr val="bg1"/>
                          </a:solidFill>
                          <a:effectLst/>
                        </a:rPr>
                        <a:t>16673</a:t>
                      </a:r>
                      <a:endParaRPr lang="en-GB" sz="1000" b="1" i="0" u="none" strike="noStrike">
                        <a:solidFill>
                          <a:schemeClr val="bg1"/>
                        </a:solidFill>
                        <a:effectLst/>
                        <a:latin typeface="Calibri" panose="020F0502020204030204" pitchFamily="34" charset="0"/>
                      </a:endParaRPr>
                    </a:p>
                  </a:txBody>
                  <a:tcPr marL="0" marR="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GB" sz="1000" b="1" u="none" strike="noStrike" err="1">
                          <a:solidFill>
                            <a:schemeClr val="bg1"/>
                          </a:solidFill>
                          <a:effectLst/>
                        </a:rPr>
                        <a:t>lbrutinib</a:t>
                      </a:r>
                      <a:endParaRPr lang="en-GB" sz="1000" b="1" i="0" u="none" strike="noStrike">
                        <a:solidFill>
                          <a:schemeClr val="bg1"/>
                        </a:solidFill>
                        <a:effectLst/>
                        <a:latin typeface="Calibri" panose="020F0502020204030204" pitchFamily="34" charset="0"/>
                      </a:endParaRPr>
                    </a:p>
                  </a:txBody>
                  <a:tcPr marL="0" marR="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
                      <a:r>
                        <a:rPr lang="en-GB" sz="1000" b="1" u="none" strike="noStrike" err="1">
                          <a:solidFill>
                            <a:schemeClr val="bg1"/>
                          </a:solidFill>
                          <a:effectLst/>
                        </a:rPr>
                        <a:t>Pirtobrutinib</a:t>
                      </a:r>
                      <a:endParaRPr lang="en-GB" sz="1000" b="1" i="0" u="none" strike="noStrike">
                        <a:solidFill>
                          <a:schemeClr val="bg1"/>
                        </a:solidFill>
                        <a:effectLst/>
                        <a:latin typeface="Calibri" panose="020F0502020204030204" pitchFamily="34" charset="0"/>
                      </a:endParaRPr>
                    </a:p>
                  </a:txBody>
                  <a:tcPr marL="0" marR="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000" b="1" u="none" strike="noStrike">
                          <a:solidFill>
                            <a:schemeClr val="bg1"/>
                          </a:solidFill>
                          <a:effectLst/>
                        </a:rPr>
                        <a:t>ARQ-</a:t>
                      </a:r>
                      <a:br>
                        <a:rPr lang="en-GB" sz="1000" b="1" u="none" strike="noStrike">
                          <a:solidFill>
                            <a:schemeClr val="bg1"/>
                          </a:solidFill>
                          <a:effectLst/>
                        </a:rPr>
                      </a:br>
                      <a:r>
                        <a:rPr lang="en-GB" sz="1000" b="1" u="none" strike="noStrike">
                          <a:solidFill>
                            <a:schemeClr val="bg1"/>
                          </a:solidFill>
                          <a:effectLst/>
                        </a:rPr>
                        <a:t>531</a:t>
                      </a:r>
                      <a:endParaRPr lang="en-GB" sz="1000" b="1" i="0" u="none" strike="noStrike">
                        <a:solidFill>
                          <a:schemeClr val="bg1"/>
                        </a:solidFill>
                        <a:effectLst/>
                        <a:latin typeface="Calibri" panose="020F0502020204030204" pitchFamily="34" charset="0"/>
                      </a:endParaRPr>
                    </a:p>
                  </a:txBody>
                  <a:tcPr marL="0" marR="0" marT="54000" marB="54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31B15"/>
                    </a:solidFill>
                  </a:tcPr>
                </a:tc>
                <a:extLst>
                  <a:ext uri="{0D108BD9-81ED-4DB2-BD59-A6C34878D82A}">
                    <a16:rowId xmlns:a16="http://schemas.microsoft.com/office/drawing/2014/main" val="2923607372"/>
                  </a:ext>
                </a:extLst>
              </a:tr>
              <a:tr h="0">
                <a:tc>
                  <a:txBody>
                    <a:bodyPr/>
                    <a:lstStyle/>
                    <a:p>
                      <a:pPr algn="ctr" fontAlgn="b"/>
                      <a:r>
                        <a:rPr lang="en-GB" sz="1000" u="none" strike="noStrike">
                          <a:effectLst/>
                        </a:rPr>
                        <a:t>WT</a:t>
                      </a:r>
                      <a:endParaRPr lang="en-GB" sz="1000" b="0" i="0" u="none" strike="noStrike">
                        <a:solidFill>
                          <a:srgbClr val="000000"/>
                        </a:solidFill>
                        <a:effectLst/>
                        <a:latin typeface="Calibri" panose="020F0502020204030204" pitchFamily="34" charset="0"/>
                      </a:endParaRPr>
                    </a:p>
                  </a:txBody>
                  <a:tcPr marL="9525" marR="9525" marT="54000" marB="54000" anchor="ctr">
                    <a:lnT w="38100" cap="flat" cmpd="sng" algn="ctr">
                      <a:solidFill>
                        <a:schemeClr val="bg1"/>
                      </a:solidFill>
                      <a:prstDash val="solid"/>
                      <a:round/>
                      <a:headEnd type="none" w="med" len="med"/>
                      <a:tailEnd type="none" w="med" len="med"/>
                    </a:lnT>
                  </a:tcPr>
                </a:tc>
                <a:tc>
                  <a:txBody>
                    <a:bodyPr/>
                    <a:lstStyle/>
                    <a:p>
                      <a:pPr algn="ctr" fontAlgn="b"/>
                      <a:r>
                        <a:rPr lang="en-GB" sz="1000" u="none" strike="noStrike">
                          <a:effectLst/>
                        </a:rPr>
                        <a:t>0.9707</a:t>
                      </a:r>
                      <a:endParaRPr lang="en-GB" sz="1000" b="0" i="0" u="none" strike="noStrike">
                        <a:solidFill>
                          <a:srgbClr val="000000"/>
                        </a:solidFill>
                        <a:effectLst/>
                        <a:latin typeface="Calibri" panose="020F0502020204030204" pitchFamily="34" charset="0"/>
                      </a:endParaRPr>
                    </a:p>
                  </a:txBody>
                  <a:tcPr marL="0" marR="0" marT="54000" marB="54000" anchor="ctr">
                    <a:lnT w="38100" cap="flat" cmpd="sng" algn="ctr">
                      <a:solidFill>
                        <a:schemeClr val="bg1"/>
                      </a:solidFill>
                      <a:prstDash val="solid"/>
                      <a:round/>
                      <a:headEnd type="none" w="med" len="med"/>
                      <a:tailEnd type="none" w="med" len="med"/>
                    </a:lnT>
                  </a:tcPr>
                </a:tc>
                <a:tc>
                  <a:txBody>
                    <a:bodyPr/>
                    <a:lstStyle/>
                    <a:p>
                      <a:pPr algn="ctr" fontAlgn="b"/>
                      <a:r>
                        <a:rPr lang="en-GB" sz="1000" u="none" strike="noStrike">
                          <a:effectLst/>
                        </a:rPr>
                        <a:t>1.053</a:t>
                      </a:r>
                      <a:endParaRPr lang="en-GB" sz="1000" b="0" i="0" u="none" strike="noStrike">
                        <a:solidFill>
                          <a:srgbClr val="000000"/>
                        </a:solidFill>
                        <a:effectLst/>
                        <a:latin typeface="Calibri" panose="020F0502020204030204" pitchFamily="34" charset="0"/>
                      </a:endParaRPr>
                    </a:p>
                  </a:txBody>
                  <a:tcPr marL="0" marR="0" marT="54000" marB="54000" anchor="ctr">
                    <a:lnT w="38100" cap="flat" cmpd="sng" algn="ctr">
                      <a:solidFill>
                        <a:schemeClr val="bg1"/>
                      </a:solidFill>
                      <a:prstDash val="solid"/>
                      <a:round/>
                      <a:headEnd type="none" w="med" len="med"/>
                      <a:tailEnd type="none" w="med" len="med"/>
                    </a:lnT>
                  </a:tcPr>
                </a:tc>
                <a:tc>
                  <a:txBody>
                    <a:bodyPr/>
                    <a:lstStyle/>
                    <a:p>
                      <a:pPr algn="ctr" fontAlgn="b"/>
                      <a:r>
                        <a:rPr lang="en-GB" sz="1000" u="none" strike="noStrike">
                          <a:effectLst/>
                        </a:rPr>
                        <a:t>10.30</a:t>
                      </a:r>
                      <a:endParaRPr lang="en-GB" sz="1000" b="0" i="0" u="none" strike="noStrike">
                        <a:solidFill>
                          <a:srgbClr val="000000"/>
                        </a:solidFill>
                        <a:effectLst/>
                        <a:latin typeface="Calibri" panose="020F0502020204030204" pitchFamily="34" charset="0"/>
                      </a:endParaRPr>
                    </a:p>
                  </a:txBody>
                  <a:tcPr marL="0" marR="0" marT="54000" marB="54000" anchor="ctr">
                    <a:lnT w="38100" cap="flat" cmpd="sng" algn="ctr">
                      <a:solidFill>
                        <a:schemeClr val="bg1"/>
                      </a:solidFill>
                      <a:prstDash val="solid"/>
                      <a:round/>
                      <a:headEnd type="none" w="med" len="med"/>
                      <a:tailEnd type="none" w="med" len="med"/>
                    </a:lnT>
                  </a:tcPr>
                </a:tc>
                <a:tc>
                  <a:txBody>
                    <a:bodyPr/>
                    <a:lstStyle/>
                    <a:p>
                      <a:pPr algn="ctr" fontAlgn="b"/>
                      <a:r>
                        <a:rPr lang="en-GB" sz="1000" u="none" strike="noStrike">
                          <a:effectLst/>
                        </a:rPr>
                        <a:t>45.12</a:t>
                      </a:r>
                      <a:endParaRPr lang="en-GB" sz="1000" b="0" i="0" u="none" strike="noStrike">
                        <a:solidFill>
                          <a:srgbClr val="000000"/>
                        </a:solidFill>
                        <a:effectLst/>
                        <a:latin typeface="Calibri" panose="020F0502020204030204" pitchFamily="34" charset="0"/>
                      </a:endParaRPr>
                    </a:p>
                  </a:txBody>
                  <a:tcPr marL="0" marR="0" marT="54000" marB="54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793797929"/>
                  </a:ext>
                </a:extLst>
              </a:tr>
              <a:tr h="0">
                <a:tc>
                  <a:txBody>
                    <a:bodyPr/>
                    <a:lstStyle/>
                    <a:p>
                      <a:pPr algn="ctr" fontAlgn="b"/>
                      <a:r>
                        <a:rPr lang="en-GB" sz="1000" u="none" strike="noStrike">
                          <a:effectLst/>
                        </a:rPr>
                        <a:t>C481S</a:t>
                      </a:r>
                      <a:endParaRPr lang="en-GB" sz="1000" b="0" i="0" u="none" strike="noStrike">
                        <a:solidFill>
                          <a:srgbClr val="000000"/>
                        </a:solidFill>
                        <a:effectLst/>
                        <a:latin typeface="Calibri" panose="020F0502020204030204" pitchFamily="34" charset="0"/>
                      </a:endParaRPr>
                    </a:p>
                  </a:txBody>
                  <a:tcPr marL="9525" marR="9525" marT="54000" marB="54000" anchor="ctr"/>
                </a:tc>
                <a:tc>
                  <a:txBody>
                    <a:bodyPr/>
                    <a:lstStyle/>
                    <a:p>
                      <a:pPr algn="ctr" fontAlgn="b"/>
                      <a:r>
                        <a:rPr lang="en-GB" sz="1000" u="none" strike="noStrike">
                          <a:effectLst/>
                        </a:rPr>
                        <a:t>2.041</a:t>
                      </a:r>
                      <a:endParaRPr lang="en-GB" sz="1000" b="0" i="0" u="none" strike="noStrike">
                        <a:solidFill>
                          <a:srgbClr val="000000"/>
                        </a:solidFill>
                        <a:effectLst/>
                        <a:latin typeface="Calibri" panose="020F0502020204030204" pitchFamily="34" charset="0"/>
                      </a:endParaRPr>
                    </a:p>
                  </a:txBody>
                  <a:tcPr marL="0" marR="0" marT="54000" marB="54000" anchor="ctr"/>
                </a:tc>
                <a:tc>
                  <a:txBody>
                    <a:bodyPr/>
                    <a:lstStyle/>
                    <a:p>
                      <a:pPr algn="ctr" fontAlgn="b"/>
                      <a:r>
                        <a:rPr lang="en-GB" sz="1000" u="none" strike="noStrike">
                          <a:effectLst/>
                        </a:rPr>
                        <a:t>~411.0</a:t>
                      </a:r>
                      <a:endParaRPr lang="en-GB" sz="1000" b="0" i="0" u="none" strike="noStrike">
                        <a:solidFill>
                          <a:srgbClr val="000000"/>
                        </a:solidFill>
                        <a:effectLst/>
                        <a:latin typeface="Calibri" panose="020F0502020204030204" pitchFamily="34" charset="0"/>
                      </a:endParaRPr>
                    </a:p>
                  </a:txBody>
                  <a:tcPr marL="0" marR="0" marT="54000" marB="54000" anchor="ctr"/>
                </a:tc>
                <a:tc>
                  <a:txBody>
                    <a:bodyPr/>
                    <a:lstStyle/>
                    <a:p>
                      <a:pPr algn="ctr" fontAlgn="b"/>
                      <a:r>
                        <a:rPr lang="en-GB" sz="1000" u="none" strike="noStrike">
                          <a:effectLst/>
                        </a:rPr>
                        <a:t>24.28</a:t>
                      </a:r>
                      <a:endParaRPr lang="en-GB" sz="1000" b="0" i="0" u="none" strike="noStrike">
                        <a:solidFill>
                          <a:srgbClr val="000000"/>
                        </a:solidFill>
                        <a:effectLst/>
                        <a:latin typeface="Calibri" panose="020F0502020204030204" pitchFamily="34" charset="0"/>
                      </a:endParaRPr>
                    </a:p>
                  </a:txBody>
                  <a:tcPr marL="0" marR="0" marT="54000" marB="54000" anchor="ctr"/>
                </a:tc>
                <a:tc>
                  <a:txBody>
                    <a:bodyPr/>
                    <a:lstStyle/>
                    <a:p>
                      <a:pPr algn="ctr" fontAlgn="b"/>
                      <a:r>
                        <a:rPr lang="en-GB" sz="1000" u="none" strike="noStrike">
                          <a:effectLst/>
                        </a:rPr>
                        <a:t>103.0</a:t>
                      </a:r>
                      <a:endParaRPr lang="en-GB" sz="1000" b="0" i="0" u="none" strike="noStrike">
                        <a:solidFill>
                          <a:srgbClr val="000000"/>
                        </a:solidFill>
                        <a:effectLst/>
                        <a:latin typeface="Calibri" panose="020F0502020204030204" pitchFamily="34" charset="0"/>
                      </a:endParaRPr>
                    </a:p>
                  </a:txBody>
                  <a:tcPr marL="0" marR="0" marT="54000" marB="54000" anchor="ctr"/>
                </a:tc>
                <a:extLst>
                  <a:ext uri="{0D108BD9-81ED-4DB2-BD59-A6C34878D82A}">
                    <a16:rowId xmlns:a16="http://schemas.microsoft.com/office/drawing/2014/main" val="3274403825"/>
                  </a:ext>
                </a:extLst>
              </a:tr>
              <a:tr h="0">
                <a:tc>
                  <a:txBody>
                    <a:bodyPr/>
                    <a:lstStyle/>
                    <a:p>
                      <a:pPr algn="ctr" fontAlgn="b"/>
                      <a:r>
                        <a:rPr lang="en-GB" sz="1000" u="none" strike="noStrike">
                          <a:effectLst/>
                        </a:rPr>
                        <a:t>C481F</a:t>
                      </a:r>
                      <a:endParaRPr lang="en-GB" sz="1000" b="0" i="0" u="none" strike="noStrike">
                        <a:solidFill>
                          <a:srgbClr val="000000"/>
                        </a:solidFill>
                        <a:effectLst/>
                        <a:latin typeface="Calibri" panose="020F0502020204030204" pitchFamily="34" charset="0"/>
                      </a:endParaRPr>
                    </a:p>
                  </a:txBody>
                  <a:tcPr marL="9525" marR="9525" marT="54000" marB="54000" anchor="ctr"/>
                </a:tc>
                <a:tc>
                  <a:txBody>
                    <a:bodyPr/>
                    <a:lstStyle/>
                    <a:p>
                      <a:pPr algn="ctr" fontAlgn="b"/>
                      <a:r>
                        <a:rPr lang="en-GB" sz="1000" u="none" strike="noStrike">
                          <a:effectLst/>
                        </a:rPr>
                        <a:t>0.5327</a:t>
                      </a:r>
                      <a:endParaRPr lang="en-GB" sz="1000" b="0" i="0" u="none" strike="noStrike">
                        <a:solidFill>
                          <a:srgbClr val="000000"/>
                        </a:solidFill>
                        <a:effectLst/>
                        <a:latin typeface="Calibri" panose="020F0502020204030204" pitchFamily="34" charset="0"/>
                      </a:endParaRPr>
                    </a:p>
                  </a:txBody>
                  <a:tcPr marL="0" marR="0" marT="54000" marB="54000" anchor="ctr"/>
                </a:tc>
                <a:tc>
                  <a:txBody>
                    <a:bodyPr/>
                    <a:lstStyle/>
                    <a:p>
                      <a:pPr algn="ctr" fontAlgn="b"/>
                      <a:r>
                        <a:rPr lang="en-GB" sz="1000" u="none" strike="noStrike">
                          <a:effectLst/>
                        </a:rPr>
                        <a:t>296.1</a:t>
                      </a:r>
                      <a:endParaRPr lang="en-GB" sz="1000" b="0" i="0" u="none" strike="noStrike">
                        <a:solidFill>
                          <a:srgbClr val="000000"/>
                        </a:solidFill>
                        <a:effectLst/>
                        <a:latin typeface="Calibri" panose="020F0502020204030204" pitchFamily="34" charset="0"/>
                      </a:endParaRPr>
                    </a:p>
                  </a:txBody>
                  <a:tcPr marL="0" marR="0" marT="54000" marB="54000" anchor="ctr"/>
                </a:tc>
                <a:tc>
                  <a:txBody>
                    <a:bodyPr/>
                    <a:lstStyle/>
                    <a:p>
                      <a:pPr algn="ctr" fontAlgn="b"/>
                      <a:r>
                        <a:rPr lang="en-GB" sz="1000" u="none" strike="noStrike">
                          <a:effectLst/>
                        </a:rPr>
                        <a:t>54.44</a:t>
                      </a:r>
                      <a:endParaRPr lang="en-GB" sz="1000" b="0" i="0" u="none" strike="noStrike">
                        <a:solidFill>
                          <a:srgbClr val="000000"/>
                        </a:solidFill>
                        <a:effectLst/>
                        <a:latin typeface="Calibri" panose="020F0502020204030204" pitchFamily="34" charset="0"/>
                      </a:endParaRPr>
                    </a:p>
                  </a:txBody>
                  <a:tcPr marL="0" marR="0" marT="54000" marB="54000" anchor="ctr"/>
                </a:tc>
                <a:tc>
                  <a:txBody>
                    <a:bodyPr/>
                    <a:lstStyle/>
                    <a:p>
                      <a:pPr algn="ctr" fontAlgn="b"/>
                      <a:r>
                        <a:rPr lang="en-GB" sz="1000" u="none" strike="noStrike">
                          <a:effectLst/>
                        </a:rPr>
                        <a:t>9.425</a:t>
                      </a:r>
                      <a:endParaRPr lang="en-GB" sz="1000" b="0" i="0" u="none" strike="noStrike">
                        <a:solidFill>
                          <a:srgbClr val="000000"/>
                        </a:solidFill>
                        <a:effectLst/>
                        <a:latin typeface="Calibri" panose="020F0502020204030204" pitchFamily="34" charset="0"/>
                      </a:endParaRPr>
                    </a:p>
                  </a:txBody>
                  <a:tcPr marL="0" marR="0" marT="54000" marB="54000" anchor="ctr"/>
                </a:tc>
                <a:extLst>
                  <a:ext uri="{0D108BD9-81ED-4DB2-BD59-A6C34878D82A}">
                    <a16:rowId xmlns:a16="http://schemas.microsoft.com/office/drawing/2014/main" val="3250700906"/>
                  </a:ext>
                </a:extLst>
              </a:tr>
              <a:tr h="0">
                <a:tc>
                  <a:txBody>
                    <a:bodyPr/>
                    <a:lstStyle/>
                    <a:p>
                      <a:pPr algn="ctr" fontAlgn="b"/>
                      <a:r>
                        <a:rPr lang="en-GB" sz="1000" u="none" strike="noStrike">
                          <a:effectLst/>
                        </a:rPr>
                        <a:t>C481Y</a:t>
                      </a:r>
                      <a:endParaRPr lang="en-GB" sz="1000" b="0" i="0" u="none" strike="noStrike">
                        <a:solidFill>
                          <a:srgbClr val="000000"/>
                        </a:solidFill>
                        <a:effectLst/>
                        <a:latin typeface="Calibri" panose="020F0502020204030204" pitchFamily="34" charset="0"/>
                      </a:endParaRPr>
                    </a:p>
                  </a:txBody>
                  <a:tcPr marL="9525" marR="9525" marT="54000" marB="54000" anchor="ctr"/>
                </a:tc>
                <a:tc>
                  <a:txBody>
                    <a:bodyPr/>
                    <a:lstStyle/>
                    <a:p>
                      <a:pPr algn="ctr" fontAlgn="b"/>
                      <a:r>
                        <a:rPr lang="en-GB" sz="1000" u="none" strike="noStrike">
                          <a:effectLst/>
                        </a:rPr>
                        <a:t>0.1803</a:t>
                      </a:r>
                      <a:endParaRPr lang="en-GB" sz="1000" b="0" i="0" u="none" strike="noStrike">
                        <a:solidFill>
                          <a:srgbClr val="000000"/>
                        </a:solidFill>
                        <a:effectLst/>
                        <a:latin typeface="Calibri" panose="020F0502020204030204" pitchFamily="34" charset="0"/>
                      </a:endParaRPr>
                    </a:p>
                  </a:txBody>
                  <a:tcPr marL="0" marR="0" marT="54000" marB="54000" anchor="ctr"/>
                </a:tc>
                <a:tc>
                  <a:txBody>
                    <a:bodyPr/>
                    <a:lstStyle/>
                    <a:p>
                      <a:pPr algn="ctr" fontAlgn="b"/>
                      <a:r>
                        <a:rPr lang="en-GB" sz="1000" u="none" strike="noStrike">
                          <a:effectLst/>
                        </a:rPr>
                        <a:t>161.3</a:t>
                      </a:r>
                      <a:endParaRPr lang="en-GB" sz="1000" b="0" i="0" u="none" strike="noStrike">
                        <a:solidFill>
                          <a:srgbClr val="000000"/>
                        </a:solidFill>
                        <a:effectLst/>
                        <a:latin typeface="Calibri" panose="020F0502020204030204" pitchFamily="34" charset="0"/>
                      </a:endParaRPr>
                    </a:p>
                  </a:txBody>
                  <a:tcPr marL="0" marR="0" marT="54000" marB="54000" anchor="ctr"/>
                </a:tc>
                <a:tc>
                  <a:txBody>
                    <a:bodyPr/>
                    <a:lstStyle/>
                    <a:p>
                      <a:pPr algn="ctr" fontAlgn="b"/>
                      <a:r>
                        <a:rPr lang="en-GB" sz="1000" u="none" strike="noStrike">
                          <a:effectLst/>
                        </a:rPr>
                        <a:t>15.95</a:t>
                      </a:r>
                      <a:endParaRPr lang="en-GB" sz="1000" b="0" i="0" u="none" strike="noStrike">
                        <a:solidFill>
                          <a:srgbClr val="000000"/>
                        </a:solidFill>
                        <a:effectLst/>
                        <a:latin typeface="Calibri" panose="020F0502020204030204" pitchFamily="34" charset="0"/>
                      </a:endParaRPr>
                    </a:p>
                  </a:txBody>
                  <a:tcPr marL="0" marR="0" marT="54000" marB="54000" anchor="ctr"/>
                </a:tc>
                <a:tc>
                  <a:txBody>
                    <a:bodyPr/>
                    <a:lstStyle/>
                    <a:p>
                      <a:pPr algn="ctr" fontAlgn="b"/>
                      <a:r>
                        <a:rPr lang="en-GB" sz="1000" u="none" strike="noStrike">
                          <a:effectLst/>
                        </a:rPr>
                        <a:t>9.627</a:t>
                      </a:r>
                      <a:endParaRPr lang="en-GB" sz="1000" b="0" i="0" u="none" strike="noStrike">
                        <a:solidFill>
                          <a:srgbClr val="000000"/>
                        </a:solidFill>
                        <a:effectLst/>
                        <a:latin typeface="Calibri" panose="020F0502020204030204" pitchFamily="34" charset="0"/>
                      </a:endParaRPr>
                    </a:p>
                  </a:txBody>
                  <a:tcPr marL="0" marR="0" marT="54000" marB="54000" anchor="ctr"/>
                </a:tc>
                <a:extLst>
                  <a:ext uri="{0D108BD9-81ED-4DB2-BD59-A6C34878D82A}">
                    <a16:rowId xmlns:a16="http://schemas.microsoft.com/office/drawing/2014/main" val="3120520527"/>
                  </a:ext>
                </a:extLst>
              </a:tr>
              <a:tr h="0">
                <a:tc>
                  <a:txBody>
                    <a:bodyPr/>
                    <a:lstStyle/>
                    <a:p>
                      <a:pPr algn="ctr" fontAlgn="b"/>
                      <a:r>
                        <a:rPr lang="en-GB" sz="1000" u="none" strike="noStrike">
                          <a:effectLst/>
                        </a:rPr>
                        <a:t>T474I</a:t>
                      </a:r>
                      <a:endParaRPr lang="en-GB" sz="1000" b="0" i="0" u="none" strike="noStrike">
                        <a:solidFill>
                          <a:srgbClr val="000000"/>
                        </a:solidFill>
                        <a:effectLst/>
                        <a:latin typeface="Calibri" panose="020F0502020204030204" pitchFamily="34" charset="0"/>
                      </a:endParaRPr>
                    </a:p>
                  </a:txBody>
                  <a:tcPr marL="9525" marR="9525" marT="54000" marB="54000" anchor="ctr"/>
                </a:tc>
                <a:tc>
                  <a:txBody>
                    <a:bodyPr/>
                    <a:lstStyle/>
                    <a:p>
                      <a:pPr algn="ctr" fontAlgn="b"/>
                      <a:r>
                        <a:rPr lang="en-GB" sz="1000" u="none" strike="noStrike">
                          <a:effectLst/>
                        </a:rPr>
                        <a:t>1.849</a:t>
                      </a:r>
                      <a:endParaRPr lang="en-GB" sz="1000" b="0" i="0" u="none" strike="noStrike">
                        <a:solidFill>
                          <a:srgbClr val="000000"/>
                        </a:solidFill>
                        <a:effectLst/>
                        <a:latin typeface="Calibri" panose="020F0502020204030204" pitchFamily="34" charset="0"/>
                      </a:endParaRPr>
                    </a:p>
                  </a:txBody>
                  <a:tcPr marL="0" marR="0" marT="54000" marB="54000" anchor="ctr"/>
                </a:tc>
                <a:tc>
                  <a:txBody>
                    <a:bodyPr/>
                    <a:lstStyle/>
                    <a:p>
                      <a:pPr algn="ctr" fontAlgn="b"/>
                      <a:r>
                        <a:rPr lang="en-GB" sz="1000" u="none" strike="noStrike">
                          <a:effectLst/>
                        </a:rPr>
                        <a:t>3.720</a:t>
                      </a:r>
                      <a:endParaRPr lang="en-GB" sz="1000" b="0" i="0" u="none" strike="noStrike">
                        <a:solidFill>
                          <a:srgbClr val="000000"/>
                        </a:solidFill>
                        <a:effectLst/>
                        <a:latin typeface="Calibri" panose="020F0502020204030204" pitchFamily="34" charset="0"/>
                      </a:endParaRPr>
                    </a:p>
                  </a:txBody>
                  <a:tcPr marL="0" marR="0" marT="54000" marB="54000" anchor="ctr"/>
                </a:tc>
                <a:tc>
                  <a:txBody>
                    <a:bodyPr/>
                    <a:lstStyle/>
                    <a:p>
                      <a:pPr algn="ctr" fontAlgn="b"/>
                      <a:r>
                        <a:rPr lang="en-GB" sz="1000" u="none" strike="noStrike">
                          <a:effectLst/>
                        </a:rPr>
                        <a:t>1515</a:t>
                      </a:r>
                      <a:endParaRPr lang="en-GB" sz="1000" b="0" i="0" u="none" strike="noStrike">
                        <a:solidFill>
                          <a:srgbClr val="000000"/>
                        </a:solidFill>
                        <a:effectLst/>
                        <a:latin typeface="Calibri" panose="020F0502020204030204" pitchFamily="34" charset="0"/>
                      </a:endParaRPr>
                    </a:p>
                  </a:txBody>
                  <a:tcPr marL="0" marR="0" marT="54000" marB="54000" anchor="ctr"/>
                </a:tc>
                <a:tc>
                  <a:txBody>
                    <a:bodyPr/>
                    <a:lstStyle/>
                    <a:p>
                      <a:pPr algn="ctr" fontAlgn="b"/>
                      <a:r>
                        <a:rPr lang="en-GB" sz="1000" u="none" strike="noStrike">
                          <a:effectLst/>
                        </a:rPr>
                        <a:t>150.6</a:t>
                      </a:r>
                      <a:endParaRPr lang="en-GB" sz="1000" b="0" i="0" u="none" strike="noStrike">
                        <a:solidFill>
                          <a:srgbClr val="000000"/>
                        </a:solidFill>
                        <a:effectLst/>
                        <a:latin typeface="Calibri" panose="020F0502020204030204" pitchFamily="34" charset="0"/>
                      </a:endParaRPr>
                    </a:p>
                  </a:txBody>
                  <a:tcPr marL="0" marR="0" marT="54000" marB="54000" anchor="ctr"/>
                </a:tc>
                <a:extLst>
                  <a:ext uri="{0D108BD9-81ED-4DB2-BD59-A6C34878D82A}">
                    <a16:rowId xmlns:a16="http://schemas.microsoft.com/office/drawing/2014/main" val="1255756262"/>
                  </a:ext>
                </a:extLst>
              </a:tr>
              <a:tr h="0">
                <a:tc>
                  <a:txBody>
                    <a:bodyPr/>
                    <a:lstStyle/>
                    <a:p>
                      <a:pPr algn="ctr" fontAlgn="b"/>
                      <a:r>
                        <a:rPr lang="en-GB" sz="1000" u="none" strike="noStrike">
                          <a:effectLst/>
                        </a:rPr>
                        <a:t>L528W</a:t>
                      </a:r>
                      <a:endParaRPr lang="en-GB" sz="1000" b="0" i="0" u="none" strike="noStrike">
                        <a:solidFill>
                          <a:srgbClr val="000000"/>
                        </a:solidFill>
                        <a:effectLst/>
                        <a:latin typeface="Calibri" panose="020F0502020204030204" pitchFamily="34" charset="0"/>
                      </a:endParaRPr>
                    </a:p>
                  </a:txBody>
                  <a:tcPr marL="9525" marR="9525" marT="54000" marB="54000" anchor="ctr"/>
                </a:tc>
                <a:tc>
                  <a:txBody>
                    <a:bodyPr/>
                    <a:lstStyle/>
                    <a:p>
                      <a:pPr algn="ctr" fontAlgn="b"/>
                      <a:r>
                        <a:rPr lang="en-GB" sz="1000" u="none" strike="noStrike">
                          <a:effectLst/>
                        </a:rPr>
                        <a:t>0.168</a:t>
                      </a:r>
                      <a:endParaRPr lang="en-GB" sz="1000" b="0" i="0" u="none" strike="noStrike">
                        <a:solidFill>
                          <a:srgbClr val="000000"/>
                        </a:solidFill>
                        <a:effectLst/>
                        <a:latin typeface="Calibri" panose="020F0502020204030204" pitchFamily="34" charset="0"/>
                      </a:endParaRPr>
                    </a:p>
                  </a:txBody>
                  <a:tcPr marL="0" marR="0" marT="54000" marB="54000" anchor="ctr"/>
                </a:tc>
                <a:tc>
                  <a:txBody>
                    <a:bodyPr/>
                    <a:lstStyle/>
                    <a:p>
                      <a:pPr algn="ctr" fontAlgn="b"/>
                      <a:r>
                        <a:rPr lang="en-GB" sz="1000" u="none" strike="noStrike">
                          <a:effectLst/>
                        </a:rPr>
                        <a:t>226.2</a:t>
                      </a:r>
                      <a:endParaRPr lang="en-GB" sz="1000" b="0" i="0" u="none" strike="noStrike">
                        <a:solidFill>
                          <a:srgbClr val="000000"/>
                        </a:solidFill>
                        <a:effectLst/>
                        <a:latin typeface="Calibri" panose="020F0502020204030204" pitchFamily="34" charset="0"/>
                      </a:endParaRPr>
                    </a:p>
                  </a:txBody>
                  <a:tcPr marL="0" marR="0" marT="54000" marB="54000" anchor="ctr"/>
                </a:tc>
                <a:tc>
                  <a:txBody>
                    <a:bodyPr/>
                    <a:lstStyle/>
                    <a:p>
                      <a:pPr algn="ctr" fontAlgn="b"/>
                      <a:r>
                        <a:rPr lang="en-GB" sz="1000" u="none" strike="noStrike">
                          <a:effectLst/>
                        </a:rPr>
                        <a:t>3940</a:t>
                      </a:r>
                      <a:endParaRPr lang="en-GB" sz="1000" b="0" i="0" u="none" strike="noStrike">
                        <a:solidFill>
                          <a:srgbClr val="000000"/>
                        </a:solidFill>
                        <a:effectLst/>
                        <a:latin typeface="Calibri" panose="020F0502020204030204" pitchFamily="34" charset="0"/>
                      </a:endParaRPr>
                    </a:p>
                  </a:txBody>
                  <a:tcPr marL="0" marR="0" marT="54000" marB="54000" anchor="ctr"/>
                </a:tc>
                <a:tc>
                  <a:txBody>
                    <a:bodyPr/>
                    <a:lstStyle/>
                    <a:p>
                      <a:pPr algn="ctr" fontAlgn="b"/>
                      <a:r>
                        <a:rPr lang="en-GB" sz="1000" u="none" strike="noStrike">
                          <a:effectLst/>
                        </a:rPr>
                        <a:t>95.11</a:t>
                      </a:r>
                      <a:endParaRPr lang="en-GB" sz="1000" b="0" i="0" u="none" strike="noStrike">
                        <a:solidFill>
                          <a:srgbClr val="000000"/>
                        </a:solidFill>
                        <a:effectLst/>
                        <a:latin typeface="Calibri" panose="020F0502020204030204" pitchFamily="34" charset="0"/>
                      </a:endParaRPr>
                    </a:p>
                  </a:txBody>
                  <a:tcPr marL="0" marR="0" marT="54000" marB="54000" anchor="ctr"/>
                </a:tc>
                <a:extLst>
                  <a:ext uri="{0D108BD9-81ED-4DB2-BD59-A6C34878D82A}">
                    <a16:rowId xmlns:a16="http://schemas.microsoft.com/office/drawing/2014/main" val="2200235271"/>
                  </a:ext>
                </a:extLst>
              </a:tr>
            </a:tbl>
          </a:graphicData>
        </a:graphic>
      </p:graphicFrame>
      <p:sp>
        <p:nvSpPr>
          <p:cNvPr id="3" name="Textplatzhalter 2">
            <a:extLst>
              <a:ext uri="{FF2B5EF4-FFF2-40B4-BE49-F238E27FC236}">
                <a16:creationId xmlns:a16="http://schemas.microsoft.com/office/drawing/2014/main" id="{0F364890-DB2A-9A96-7314-1B535AD86089}"/>
              </a:ext>
            </a:extLst>
          </p:cNvPr>
          <p:cNvSpPr>
            <a:spLocks noGrp="1"/>
          </p:cNvSpPr>
          <p:nvPr>
            <p:ph type="body" sz="quarter" idx="12"/>
          </p:nvPr>
        </p:nvSpPr>
        <p:spPr/>
        <p:txBody>
          <a:bodyPr/>
          <a:lstStyle/>
          <a:p>
            <a:r>
              <a:rPr lang="en-GB"/>
              <a:t>TMD8 lymphoma cells expressing WT or mutant BTK were incubated for 5 days with different concentrations of BGB-16673 and BTKis, and cell viability was measured by CTG assay</a:t>
            </a:r>
          </a:p>
        </p:txBody>
      </p:sp>
      <p:sp>
        <p:nvSpPr>
          <p:cNvPr id="39" name="TextBox 10">
            <a:extLst>
              <a:ext uri="{FF2B5EF4-FFF2-40B4-BE49-F238E27FC236}">
                <a16:creationId xmlns:a16="http://schemas.microsoft.com/office/drawing/2014/main" id="{EEB24D31-73AC-2E34-8264-87D28422A402}"/>
              </a:ext>
            </a:extLst>
          </p:cNvPr>
          <p:cNvSpPr txBox="1"/>
          <p:nvPr/>
        </p:nvSpPr>
        <p:spPr>
          <a:xfrm rot="16200000">
            <a:off x="-256458" y="2743941"/>
            <a:ext cx="1430200" cy="215444"/>
          </a:xfrm>
          <a:prstGeom prst="rect">
            <a:avLst/>
          </a:prstGeom>
          <a:noFill/>
        </p:spPr>
        <p:txBody>
          <a:bodyPr wrap="square" rtlCol="0">
            <a:spAutoFit/>
          </a:bodyPr>
          <a:lstStyle/>
          <a:p>
            <a:pPr algn="ctr"/>
            <a:r>
              <a:rPr lang="en-US" sz="800" b="1"/>
              <a:t>Proliferation inhibition, %</a:t>
            </a:r>
          </a:p>
        </p:txBody>
      </p:sp>
      <p:sp>
        <p:nvSpPr>
          <p:cNvPr id="41" name="TextBox 10">
            <a:extLst>
              <a:ext uri="{FF2B5EF4-FFF2-40B4-BE49-F238E27FC236}">
                <a16:creationId xmlns:a16="http://schemas.microsoft.com/office/drawing/2014/main" id="{6156E105-DF1B-9CB2-A18E-6EC767945187}"/>
              </a:ext>
            </a:extLst>
          </p:cNvPr>
          <p:cNvSpPr txBox="1"/>
          <p:nvPr/>
        </p:nvSpPr>
        <p:spPr>
          <a:xfrm>
            <a:off x="821676" y="3560495"/>
            <a:ext cx="1800000" cy="215444"/>
          </a:xfrm>
          <a:prstGeom prst="rect">
            <a:avLst/>
          </a:prstGeom>
          <a:noFill/>
        </p:spPr>
        <p:txBody>
          <a:bodyPr wrap="square" rtlCol="0">
            <a:spAutoFit/>
          </a:bodyPr>
          <a:lstStyle/>
          <a:p>
            <a:pPr algn="ctr"/>
            <a:r>
              <a:rPr lang="en-US" sz="800" b="1" dirty="0"/>
              <a:t>Log concentration (</a:t>
            </a:r>
            <a:r>
              <a:rPr lang="en-US" sz="800" b="1" dirty="0" err="1"/>
              <a:t>nM</a:t>
            </a:r>
            <a:r>
              <a:rPr lang="en-US" sz="800" b="1" dirty="0"/>
              <a:t>)</a:t>
            </a:r>
          </a:p>
        </p:txBody>
      </p:sp>
      <p:sp>
        <p:nvSpPr>
          <p:cNvPr id="35" name="TextBox 10">
            <a:extLst>
              <a:ext uri="{FF2B5EF4-FFF2-40B4-BE49-F238E27FC236}">
                <a16:creationId xmlns:a16="http://schemas.microsoft.com/office/drawing/2014/main" id="{6793FE88-81C2-9066-B80A-ECA8F7F12AC7}"/>
              </a:ext>
            </a:extLst>
          </p:cNvPr>
          <p:cNvSpPr txBox="1"/>
          <p:nvPr/>
        </p:nvSpPr>
        <p:spPr>
          <a:xfrm rot="16200000">
            <a:off x="2306980" y="2743941"/>
            <a:ext cx="1430200" cy="215444"/>
          </a:xfrm>
          <a:prstGeom prst="rect">
            <a:avLst/>
          </a:prstGeom>
          <a:noFill/>
        </p:spPr>
        <p:txBody>
          <a:bodyPr wrap="square" rtlCol="0">
            <a:spAutoFit/>
          </a:bodyPr>
          <a:lstStyle/>
          <a:p>
            <a:pPr algn="ctr"/>
            <a:r>
              <a:rPr lang="en-US" sz="800" b="1"/>
              <a:t>Proliferation inhibition, %</a:t>
            </a:r>
          </a:p>
        </p:txBody>
      </p:sp>
      <p:sp>
        <p:nvSpPr>
          <p:cNvPr id="37" name="TextBox 10">
            <a:extLst>
              <a:ext uri="{FF2B5EF4-FFF2-40B4-BE49-F238E27FC236}">
                <a16:creationId xmlns:a16="http://schemas.microsoft.com/office/drawing/2014/main" id="{F0108F35-3053-A6A0-1BC6-4BD6A1A94A46}"/>
              </a:ext>
            </a:extLst>
          </p:cNvPr>
          <p:cNvSpPr txBox="1"/>
          <p:nvPr/>
        </p:nvSpPr>
        <p:spPr>
          <a:xfrm>
            <a:off x="3385114" y="3560495"/>
            <a:ext cx="1800000" cy="215444"/>
          </a:xfrm>
          <a:prstGeom prst="rect">
            <a:avLst/>
          </a:prstGeom>
          <a:noFill/>
        </p:spPr>
        <p:txBody>
          <a:bodyPr wrap="square" rtlCol="0">
            <a:spAutoFit/>
          </a:bodyPr>
          <a:lstStyle/>
          <a:p>
            <a:pPr algn="ctr"/>
            <a:r>
              <a:rPr lang="en-US" sz="800" b="1" dirty="0"/>
              <a:t>Log concentration (</a:t>
            </a:r>
            <a:r>
              <a:rPr lang="en-US" sz="800" b="1" dirty="0" err="1"/>
              <a:t>nM</a:t>
            </a:r>
            <a:r>
              <a:rPr lang="en-US" sz="800" b="1" dirty="0"/>
              <a:t>)</a:t>
            </a:r>
          </a:p>
        </p:txBody>
      </p:sp>
      <p:sp>
        <p:nvSpPr>
          <p:cNvPr id="32" name="TextBox 10">
            <a:extLst>
              <a:ext uri="{FF2B5EF4-FFF2-40B4-BE49-F238E27FC236}">
                <a16:creationId xmlns:a16="http://schemas.microsoft.com/office/drawing/2014/main" id="{FB6E533F-1C40-B71E-C290-2BDE18EFECBE}"/>
              </a:ext>
            </a:extLst>
          </p:cNvPr>
          <p:cNvSpPr txBox="1"/>
          <p:nvPr/>
        </p:nvSpPr>
        <p:spPr>
          <a:xfrm rot="16200000">
            <a:off x="4827568" y="2743941"/>
            <a:ext cx="1430200" cy="215444"/>
          </a:xfrm>
          <a:prstGeom prst="rect">
            <a:avLst/>
          </a:prstGeom>
          <a:noFill/>
        </p:spPr>
        <p:txBody>
          <a:bodyPr wrap="square" rtlCol="0">
            <a:spAutoFit/>
          </a:bodyPr>
          <a:lstStyle/>
          <a:p>
            <a:pPr algn="ctr"/>
            <a:r>
              <a:rPr lang="en-US" sz="800" b="1"/>
              <a:t>Proliferation inhibition, %</a:t>
            </a:r>
          </a:p>
        </p:txBody>
      </p:sp>
      <p:sp>
        <p:nvSpPr>
          <p:cNvPr id="33" name="TextBox 10">
            <a:extLst>
              <a:ext uri="{FF2B5EF4-FFF2-40B4-BE49-F238E27FC236}">
                <a16:creationId xmlns:a16="http://schemas.microsoft.com/office/drawing/2014/main" id="{A39069F6-4334-62B4-F0A7-3F6E8051B871}"/>
              </a:ext>
            </a:extLst>
          </p:cNvPr>
          <p:cNvSpPr txBox="1"/>
          <p:nvPr/>
        </p:nvSpPr>
        <p:spPr>
          <a:xfrm>
            <a:off x="5905702" y="3560495"/>
            <a:ext cx="1800000" cy="215444"/>
          </a:xfrm>
          <a:prstGeom prst="rect">
            <a:avLst/>
          </a:prstGeom>
          <a:noFill/>
        </p:spPr>
        <p:txBody>
          <a:bodyPr wrap="square" rtlCol="0">
            <a:spAutoFit/>
          </a:bodyPr>
          <a:lstStyle/>
          <a:p>
            <a:pPr algn="ctr"/>
            <a:r>
              <a:rPr lang="en-US" sz="800" b="1" dirty="0"/>
              <a:t>Log concentration (</a:t>
            </a:r>
            <a:r>
              <a:rPr lang="en-US" sz="800" b="1" dirty="0" err="1"/>
              <a:t>nM</a:t>
            </a:r>
            <a:r>
              <a:rPr lang="en-US" sz="800" b="1" dirty="0"/>
              <a:t>)</a:t>
            </a:r>
          </a:p>
        </p:txBody>
      </p:sp>
      <p:sp>
        <p:nvSpPr>
          <p:cNvPr id="54" name="TextBox 10">
            <a:extLst>
              <a:ext uri="{FF2B5EF4-FFF2-40B4-BE49-F238E27FC236}">
                <a16:creationId xmlns:a16="http://schemas.microsoft.com/office/drawing/2014/main" id="{10C1BA74-9E6C-25F9-8EED-40C71D22DFD6}"/>
              </a:ext>
            </a:extLst>
          </p:cNvPr>
          <p:cNvSpPr txBox="1"/>
          <p:nvPr/>
        </p:nvSpPr>
        <p:spPr>
          <a:xfrm rot="16200000">
            <a:off x="-256458" y="4648306"/>
            <a:ext cx="1430200" cy="215444"/>
          </a:xfrm>
          <a:prstGeom prst="rect">
            <a:avLst/>
          </a:prstGeom>
          <a:noFill/>
        </p:spPr>
        <p:txBody>
          <a:bodyPr wrap="square" rtlCol="0">
            <a:spAutoFit/>
          </a:bodyPr>
          <a:lstStyle/>
          <a:p>
            <a:pPr algn="ctr"/>
            <a:r>
              <a:rPr lang="en-US" sz="800" b="1"/>
              <a:t>Proliferation inhibition, %</a:t>
            </a:r>
          </a:p>
        </p:txBody>
      </p:sp>
      <p:sp>
        <p:nvSpPr>
          <p:cNvPr id="55" name="TextBox 10">
            <a:extLst>
              <a:ext uri="{FF2B5EF4-FFF2-40B4-BE49-F238E27FC236}">
                <a16:creationId xmlns:a16="http://schemas.microsoft.com/office/drawing/2014/main" id="{B69535D9-3BBB-4001-3871-03A6F29E62D2}"/>
              </a:ext>
            </a:extLst>
          </p:cNvPr>
          <p:cNvSpPr txBox="1"/>
          <p:nvPr/>
        </p:nvSpPr>
        <p:spPr>
          <a:xfrm>
            <a:off x="821676" y="5464860"/>
            <a:ext cx="1800000" cy="215444"/>
          </a:xfrm>
          <a:prstGeom prst="rect">
            <a:avLst/>
          </a:prstGeom>
          <a:noFill/>
        </p:spPr>
        <p:txBody>
          <a:bodyPr wrap="square" rtlCol="0">
            <a:spAutoFit/>
          </a:bodyPr>
          <a:lstStyle/>
          <a:p>
            <a:pPr algn="ctr"/>
            <a:r>
              <a:rPr lang="en-US" sz="800" b="1" dirty="0"/>
              <a:t>Log concentration (</a:t>
            </a:r>
            <a:r>
              <a:rPr lang="en-US" sz="800" b="1" dirty="0" err="1"/>
              <a:t>nM</a:t>
            </a:r>
            <a:r>
              <a:rPr lang="en-US" sz="800" b="1" dirty="0"/>
              <a:t>)</a:t>
            </a:r>
          </a:p>
        </p:txBody>
      </p:sp>
      <p:sp>
        <p:nvSpPr>
          <p:cNvPr id="52" name="TextBox 10">
            <a:extLst>
              <a:ext uri="{FF2B5EF4-FFF2-40B4-BE49-F238E27FC236}">
                <a16:creationId xmlns:a16="http://schemas.microsoft.com/office/drawing/2014/main" id="{18D0F707-1D1D-A02D-E95C-47214D217E56}"/>
              </a:ext>
            </a:extLst>
          </p:cNvPr>
          <p:cNvSpPr txBox="1"/>
          <p:nvPr/>
        </p:nvSpPr>
        <p:spPr>
          <a:xfrm rot="16200000">
            <a:off x="2306980" y="4648306"/>
            <a:ext cx="1430200" cy="215444"/>
          </a:xfrm>
          <a:prstGeom prst="rect">
            <a:avLst/>
          </a:prstGeom>
          <a:noFill/>
        </p:spPr>
        <p:txBody>
          <a:bodyPr wrap="square" rtlCol="0">
            <a:spAutoFit/>
          </a:bodyPr>
          <a:lstStyle/>
          <a:p>
            <a:pPr algn="ctr"/>
            <a:r>
              <a:rPr lang="en-US" sz="800" b="1"/>
              <a:t>Proliferation inhibition, %</a:t>
            </a:r>
          </a:p>
        </p:txBody>
      </p:sp>
      <p:sp>
        <p:nvSpPr>
          <p:cNvPr id="53" name="TextBox 10">
            <a:extLst>
              <a:ext uri="{FF2B5EF4-FFF2-40B4-BE49-F238E27FC236}">
                <a16:creationId xmlns:a16="http://schemas.microsoft.com/office/drawing/2014/main" id="{455AE01E-8D1F-A348-D987-2EDEA1621D1A}"/>
              </a:ext>
            </a:extLst>
          </p:cNvPr>
          <p:cNvSpPr txBox="1"/>
          <p:nvPr/>
        </p:nvSpPr>
        <p:spPr>
          <a:xfrm>
            <a:off x="3385114" y="5464860"/>
            <a:ext cx="1800000" cy="215444"/>
          </a:xfrm>
          <a:prstGeom prst="rect">
            <a:avLst/>
          </a:prstGeom>
          <a:noFill/>
        </p:spPr>
        <p:txBody>
          <a:bodyPr wrap="square" rtlCol="0">
            <a:spAutoFit/>
          </a:bodyPr>
          <a:lstStyle/>
          <a:p>
            <a:pPr algn="ctr"/>
            <a:r>
              <a:rPr lang="en-US" sz="800" b="1" dirty="0"/>
              <a:t>Log concentration (</a:t>
            </a:r>
            <a:r>
              <a:rPr lang="en-US" sz="800" b="1" dirty="0" err="1"/>
              <a:t>nM</a:t>
            </a:r>
            <a:r>
              <a:rPr lang="en-US" sz="800" b="1" dirty="0"/>
              <a:t>)</a:t>
            </a:r>
          </a:p>
        </p:txBody>
      </p:sp>
      <p:sp>
        <p:nvSpPr>
          <p:cNvPr id="50" name="TextBox 10">
            <a:extLst>
              <a:ext uri="{FF2B5EF4-FFF2-40B4-BE49-F238E27FC236}">
                <a16:creationId xmlns:a16="http://schemas.microsoft.com/office/drawing/2014/main" id="{93C958B9-53D7-9CA7-35F4-73598B4F9BA4}"/>
              </a:ext>
            </a:extLst>
          </p:cNvPr>
          <p:cNvSpPr txBox="1"/>
          <p:nvPr/>
        </p:nvSpPr>
        <p:spPr>
          <a:xfrm rot="16200000">
            <a:off x="4827568" y="4648306"/>
            <a:ext cx="1430200" cy="215444"/>
          </a:xfrm>
          <a:prstGeom prst="rect">
            <a:avLst/>
          </a:prstGeom>
          <a:noFill/>
        </p:spPr>
        <p:txBody>
          <a:bodyPr wrap="square" rtlCol="0">
            <a:spAutoFit/>
          </a:bodyPr>
          <a:lstStyle/>
          <a:p>
            <a:pPr algn="ctr"/>
            <a:r>
              <a:rPr lang="en-US" sz="800" b="1"/>
              <a:t>Proliferation inhibition, %</a:t>
            </a:r>
          </a:p>
        </p:txBody>
      </p:sp>
      <p:sp>
        <p:nvSpPr>
          <p:cNvPr id="51" name="TextBox 10">
            <a:extLst>
              <a:ext uri="{FF2B5EF4-FFF2-40B4-BE49-F238E27FC236}">
                <a16:creationId xmlns:a16="http://schemas.microsoft.com/office/drawing/2014/main" id="{24B4136D-F23E-1C4E-B0FA-ABA5F6173536}"/>
              </a:ext>
            </a:extLst>
          </p:cNvPr>
          <p:cNvSpPr txBox="1"/>
          <p:nvPr/>
        </p:nvSpPr>
        <p:spPr>
          <a:xfrm>
            <a:off x="5905702" y="5464860"/>
            <a:ext cx="1800000" cy="215444"/>
          </a:xfrm>
          <a:prstGeom prst="rect">
            <a:avLst/>
          </a:prstGeom>
          <a:noFill/>
        </p:spPr>
        <p:txBody>
          <a:bodyPr wrap="square" rtlCol="0">
            <a:spAutoFit/>
          </a:bodyPr>
          <a:lstStyle/>
          <a:p>
            <a:pPr algn="ctr"/>
            <a:r>
              <a:rPr lang="en-US" sz="800" b="1" dirty="0"/>
              <a:t>Log concentration (</a:t>
            </a:r>
            <a:r>
              <a:rPr lang="en-US" sz="800" b="1" dirty="0" err="1"/>
              <a:t>nM</a:t>
            </a:r>
            <a:r>
              <a:rPr lang="en-US" sz="800" b="1" dirty="0"/>
              <a:t>)</a:t>
            </a:r>
          </a:p>
        </p:txBody>
      </p:sp>
    </p:spTree>
    <p:extLst>
      <p:ext uri="{BB962C8B-B14F-4D97-AF65-F5344CB8AC3E}">
        <p14:creationId xmlns:p14="http://schemas.microsoft.com/office/powerpoint/2010/main" val="280356785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Diagramm 50">
            <a:extLst>
              <a:ext uri="{FF2B5EF4-FFF2-40B4-BE49-F238E27FC236}">
                <a16:creationId xmlns:a16="http://schemas.microsoft.com/office/drawing/2014/main" id="{95EE1B4C-6D6D-B988-E660-83C3B9A5D785}"/>
              </a:ext>
            </a:extLst>
          </p:cNvPr>
          <p:cNvGraphicFramePr/>
          <p:nvPr>
            <p:extLst>
              <p:ext uri="{D42A27DB-BD31-4B8C-83A1-F6EECF244321}">
                <p14:modId xmlns:p14="http://schemas.microsoft.com/office/powerpoint/2010/main" val="2800895501"/>
              </p:ext>
            </p:extLst>
          </p:nvPr>
        </p:nvGraphicFramePr>
        <p:xfrm>
          <a:off x="4449427" y="4044249"/>
          <a:ext cx="3324853" cy="21361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Diagramm 49">
            <a:extLst>
              <a:ext uri="{FF2B5EF4-FFF2-40B4-BE49-F238E27FC236}">
                <a16:creationId xmlns:a16="http://schemas.microsoft.com/office/drawing/2014/main" id="{A34560F0-28D4-CF4E-AE5A-52E77F33A385}"/>
              </a:ext>
            </a:extLst>
          </p:cNvPr>
          <p:cNvGraphicFramePr/>
          <p:nvPr>
            <p:extLst>
              <p:ext uri="{D42A27DB-BD31-4B8C-83A1-F6EECF244321}">
                <p14:modId xmlns:p14="http://schemas.microsoft.com/office/powerpoint/2010/main" val="3800928888"/>
              </p:ext>
            </p:extLst>
          </p:nvPr>
        </p:nvGraphicFramePr>
        <p:xfrm>
          <a:off x="75878" y="4044249"/>
          <a:ext cx="3324853" cy="213611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7" name="Diagramm 46">
            <a:extLst>
              <a:ext uri="{FF2B5EF4-FFF2-40B4-BE49-F238E27FC236}">
                <a16:creationId xmlns:a16="http://schemas.microsoft.com/office/drawing/2014/main" id="{0F0B2238-372F-D690-C1A4-102E769994AC}"/>
              </a:ext>
            </a:extLst>
          </p:cNvPr>
          <p:cNvGraphicFramePr/>
          <p:nvPr>
            <p:extLst>
              <p:ext uri="{D42A27DB-BD31-4B8C-83A1-F6EECF244321}">
                <p14:modId xmlns:p14="http://schemas.microsoft.com/office/powerpoint/2010/main" val="3758154642"/>
              </p:ext>
            </p:extLst>
          </p:nvPr>
        </p:nvGraphicFramePr>
        <p:xfrm>
          <a:off x="4449427" y="1767440"/>
          <a:ext cx="3324853" cy="213611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1" name="Diagramm 40">
            <a:extLst>
              <a:ext uri="{FF2B5EF4-FFF2-40B4-BE49-F238E27FC236}">
                <a16:creationId xmlns:a16="http://schemas.microsoft.com/office/drawing/2014/main" id="{BBD82BDE-6406-C838-9882-F9A7814F79E5}"/>
              </a:ext>
            </a:extLst>
          </p:cNvPr>
          <p:cNvGraphicFramePr/>
          <p:nvPr>
            <p:extLst>
              <p:ext uri="{D42A27DB-BD31-4B8C-83A1-F6EECF244321}">
                <p14:modId xmlns:p14="http://schemas.microsoft.com/office/powerpoint/2010/main" val="3025343105"/>
              </p:ext>
            </p:extLst>
          </p:nvPr>
        </p:nvGraphicFramePr>
        <p:xfrm>
          <a:off x="75878" y="1767440"/>
          <a:ext cx="3324853" cy="2136119"/>
        </p:xfrm>
        <a:graphic>
          <a:graphicData uri="http://schemas.openxmlformats.org/drawingml/2006/chart">
            <c:chart xmlns:c="http://schemas.openxmlformats.org/drawingml/2006/chart" xmlns:r="http://schemas.openxmlformats.org/officeDocument/2006/relationships" r:id="rId6"/>
          </a:graphicData>
        </a:graphic>
      </p:graphicFrame>
      <p:sp>
        <p:nvSpPr>
          <p:cNvPr id="4" name="Footer Placeholder 3">
            <a:extLst>
              <a:ext uri="{FF2B5EF4-FFF2-40B4-BE49-F238E27FC236}">
                <a16:creationId xmlns:a16="http://schemas.microsoft.com/office/drawing/2014/main" id="{ED7C2D5C-A242-3738-7B6C-D403FAFDA31F}"/>
              </a:ext>
            </a:extLst>
          </p:cNvPr>
          <p:cNvSpPr>
            <a:spLocks noGrp="1"/>
          </p:cNvSpPr>
          <p:nvPr>
            <p:ph type="ftr" sz="quarter" idx="13"/>
          </p:nvPr>
        </p:nvSpPr>
        <p:spPr/>
        <p:txBody>
          <a:bodyPr/>
          <a:lstStyle/>
          <a:p>
            <a:endParaRPr lang="en-US" b="1">
              <a:solidFill>
                <a:srgbClr val="4E4F4E"/>
              </a:solidFill>
              <a:cs typeface="Arial" panose="020B0604020202020204" pitchFamily="34" charset="0"/>
            </a:endParaRPr>
          </a:p>
          <a:p>
            <a:r>
              <a:rPr lang="en-US" b="1">
                <a:solidFill>
                  <a:srgbClr val="4E4F4E"/>
                </a:solidFill>
                <a:cs typeface="Arial" panose="020B0604020202020204" pitchFamily="34" charset="0"/>
              </a:rPr>
              <a:t>BID</a:t>
            </a:r>
            <a:r>
              <a:rPr lang="en-US">
                <a:solidFill>
                  <a:srgbClr val="4E4F4E"/>
                </a:solidFill>
                <a:cs typeface="Arial" panose="020B0604020202020204" pitchFamily="34" charset="0"/>
              </a:rPr>
              <a:t>, twice daily; </a:t>
            </a:r>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err="1">
                <a:solidFill>
                  <a:srgbClr val="4E4F4E"/>
                </a:solidFill>
                <a:cs typeface="Arial" panose="020B0604020202020204" pitchFamily="34" charset="0"/>
              </a:rPr>
              <a:t>mpk</a:t>
            </a:r>
            <a:r>
              <a:rPr lang="en-US">
                <a:solidFill>
                  <a:srgbClr val="4E4F4E"/>
                </a:solidFill>
                <a:cs typeface="Arial" panose="020B0604020202020204" pitchFamily="34" charset="0"/>
              </a:rPr>
              <a:t>, milligrams per kilograms; </a:t>
            </a:r>
            <a:r>
              <a:rPr lang="en-US" b="1">
                <a:solidFill>
                  <a:srgbClr val="4E4F4E"/>
                </a:solidFill>
                <a:cs typeface="Arial" panose="020B0604020202020204" pitchFamily="34" charset="0"/>
              </a:rPr>
              <a:t>NCG, </a:t>
            </a:r>
            <a:r>
              <a:rPr lang="en-US">
                <a:solidFill>
                  <a:srgbClr val="4E4F4E"/>
                </a:solidFill>
                <a:cs typeface="Arial" panose="020B0604020202020204" pitchFamily="34" charset="0"/>
              </a:rPr>
              <a:t>NOD </a:t>
            </a:r>
            <a:r>
              <a:rPr lang="en-US" err="1">
                <a:solidFill>
                  <a:srgbClr val="4E4F4E"/>
                </a:solidFill>
                <a:cs typeface="Arial" panose="020B0604020202020204" pitchFamily="34" charset="0"/>
              </a:rPr>
              <a:t>scid</a:t>
            </a:r>
            <a:r>
              <a:rPr lang="en-US">
                <a:solidFill>
                  <a:srgbClr val="4E4F4E"/>
                </a:solidFill>
                <a:cs typeface="Arial" panose="020B0604020202020204" pitchFamily="34" charset="0"/>
              </a:rPr>
              <a:t> gamma; </a:t>
            </a:r>
            <a:br>
              <a:rPr lang="en-US">
                <a:solidFill>
                  <a:srgbClr val="4E4F4E"/>
                </a:solidFill>
                <a:cs typeface="Arial" panose="020B0604020202020204" pitchFamily="34" charset="0"/>
              </a:rPr>
            </a:br>
            <a:r>
              <a:rPr lang="en-US" b="1">
                <a:solidFill>
                  <a:srgbClr val="4E4F4E"/>
                </a:solidFill>
                <a:cs typeface="Arial" panose="020B0604020202020204" pitchFamily="34" charset="0"/>
              </a:rPr>
              <a:t>QD</a:t>
            </a:r>
            <a:r>
              <a:rPr lang="en-US">
                <a:solidFill>
                  <a:srgbClr val="4E4F4E"/>
                </a:solidFill>
                <a:cs typeface="Arial" panose="020B0604020202020204" pitchFamily="34" charset="0"/>
              </a:rPr>
              <a:t>, once daily; </a:t>
            </a:r>
            <a:r>
              <a:rPr lang="en-US" b="1">
                <a:solidFill>
                  <a:srgbClr val="4E4F4E"/>
                </a:solidFill>
                <a:cs typeface="Arial" panose="020B0604020202020204" pitchFamily="34" charset="0"/>
              </a:rPr>
              <a:t>SEM, </a:t>
            </a:r>
            <a:r>
              <a:rPr lang="en-US">
                <a:solidFill>
                  <a:srgbClr val="4E4F4E"/>
                </a:solidFill>
                <a:cs typeface="Arial" panose="020B0604020202020204" pitchFamily="34" charset="0"/>
              </a:rPr>
              <a:t>standard error of the mean; </a:t>
            </a:r>
            <a:r>
              <a:rPr lang="en-US" b="1">
                <a:solidFill>
                  <a:srgbClr val="4E4F4E"/>
                </a:solidFill>
                <a:cs typeface="Arial" panose="020B0604020202020204" pitchFamily="34" charset="0"/>
              </a:rPr>
              <a:t>TGI</a:t>
            </a:r>
            <a:r>
              <a:rPr lang="en-US">
                <a:solidFill>
                  <a:srgbClr val="4E4F4E"/>
                </a:solidFill>
                <a:cs typeface="Arial" panose="020B0604020202020204" pitchFamily="34" charset="0"/>
              </a:rPr>
              <a:t>, tumor growth inhibition; </a:t>
            </a:r>
            <a:r>
              <a:rPr lang="en-US" b="1">
                <a:solidFill>
                  <a:srgbClr val="4E4F4E"/>
                </a:solidFill>
                <a:cs typeface="Arial" panose="020B0604020202020204" pitchFamily="34" charset="0"/>
              </a:rPr>
              <a:t>WT</a:t>
            </a:r>
            <a:r>
              <a:rPr lang="en-US">
                <a:solidFill>
                  <a:srgbClr val="4E4F4E"/>
                </a:solidFill>
                <a:cs typeface="Arial" panose="020B0604020202020204" pitchFamily="34" charset="0"/>
              </a:rPr>
              <a:t>, wildtype.</a:t>
            </a:r>
          </a:p>
          <a:p>
            <a:r>
              <a:rPr lang="en-US" b="1">
                <a:solidFill>
                  <a:srgbClr val="4E4F4E"/>
                </a:solidFill>
                <a:cs typeface="Arial" panose="020B0604020202020204" pitchFamily="34" charset="0"/>
              </a:rPr>
              <a:t>Wang H, et al. Abstract P1219 presented at EHA2023.</a:t>
            </a:r>
            <a:endParaRPr lang="en-GB"/>
          </a:p>
        </p:txBody>
      </p:sp>
      <p:sp>
        <p:nvSpPr>
          <p:cNvPr id="8" name="TextBox 13">
            <a:extLst>
              <a:ext uri="{FF2B5EF4-FFF2-40B4-BE49-F238E27FC236}">
                <a16:creationId xmlns:a16="http://schemas.microsoft.com/office/drawing/2014/main" id="{9186F1D1-BC8A-8114-747C-B1450DAEDA9C}"/>
              </a:ext>
            </a:extLst>
          </p:cNvPr>
          <p:cNvSpPr txBox="1"/>
          <p:nvPr/>
        </p:nvSpPr>
        <p:spPr>
          <a:xfrm>
            <a:off x="9120188" y="1984596"/>
            <a:ext cx="2663825" cy="1726215"/>
          </a:xfrm>
          <a:prstGeom prst="rect">
            <a:avLst/>
          </a:prstGeom>
          <a:solidFill>
            <a:schemeClr val="bg2"/>
          </a:solidFill>
        </p:spPr>
        <p:txBody>
          <a:bodyPr wrap="square" lIns="144000" tIns="108000" bIns="108000">
            <a:spAutoFit/>
          </a:bodyPr>
          <a:lstStyle/>
          <a:p>
            <a:pPr marL="184150" indent="-184150">
              <a:spcAft>
                <a:spcPts val="600"/>
              </a:spcAft>
              <a:buClr>
                <a:schemeClr val="accent2"/>
              </a:buClr>
              <a:buFont typeface="Arial" panose="020B0604020202020204" pitchFamily="34" charset="0"/>
              <a:buChar char="•"/>
            </a:pPr>
            <a:r>
              <a:rPr lang="en-GB" sz="1400"/>
              <a:t>BGB-16673 drives complete </a:t>
            </a:r>
            <a:r>
              <a:rPr lang="en-GB" sz="1400" err="1"/>
              <a:t>tumor</a:t>
            </a:r>
            <a:r>
              <a:rPr lang="en-GB" sz="1400"/>
              <a:t> regression of lymphoma xenograft models expressing WT or BTK mutations resistant to covalent and non-covalent inhibitors </a:t>
            </a:r>
          </a:p>
        </p:txBody>
      </p:sp>
      <p:sp>
        <p:nvSpPr>
          <p:cNvPr id="10" name="Titel 9">
            <a:extLst>
              <a:ext uri="{FF2B5EF4-FFF2-40B4-BE49-F238E27FC236}">
                <a16:creationId xmlns:a16="http://schemas.microsoft.com/office/drawing/2014/main" id="{79553778-90F3-04F6-D5F5-287D1CE44FD7}"/>
              </a:ext>
            </a:extLst>
          </p:cNvPr>
          <p:cNvSpPr>
            <a:spLocks noGrp="1"/>
          </p:cNvSpPr>
          <p:nvPr>
            <p:ph type="title"/>
          </p:nvPr>
        </p:nvSpPr>
        <p:spPr/>
        <p:txBody>
          <a:bodyPr/>
          <a:lstStyle/>
          <a:p>
            <a:r>
              <a:rPr lang="en-GB"/>
              <a:t>BGB-16673 antitumor activity in mouse xenograft models</a:t>
            </a:r>
          </a:p>
        </p:txBody>
      </p:sp>
      <p:graphicFrame>
        <p:nvGraphicFramePr>
          <p:cNvPr id="13" name="Tabelle 13">
            <a:extLst>
              <a:ext uri="{FF2B5EF4-FFF2-40B4-BE49-F238E27FC236}">
                <a16:creationId xmlns:a16="http://schemas.microsoft.com/office/drawing/2014/main" id="{8125C937-84AB-1F22-D1E8-BAB321C56A91}"/>
              </a:ext>
            </a:extLst>
          </p:cNvPr>
          <p:cNvGraphicFramePr>
            <a:graphicFrameLocks noGrp="1"/>
          </p:cNvGraphicFramePr>
          <p:nvPr>
            <p:extLst>
              <p:ext uri="{D42A27DB-BD31-4B8C-83A1-F6EECF244321}">
                <p14:modId xmlns:p14="http://schemas.microsoft.com/office/powerpoint/2010/main" val="2306900210"/>
              </p:ext>
            </p:extLst>
          </p:nvPr>
        </p:nvGraphicFramePr>
        <p:xfrm>
          <a:off x="2537669" y="1972297"/>
          <a:ext cx="2016000" cy="113040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1854477481"/>
                    </a:ext>
                  </a:extLst>
                </a:gridCol>
                <a:gridCol w="612000">
                  <a:extLst>
                    <a:ext uri="{9D8B030D-6E8A-4147-A177-3AD203B41FA5}">
                      <a16:colId xmlns:a16="http://schemas.microsoft.com/office/drawing/2014/main" val="3497583968"/>
                    </a:ext>
                  </a:extLst>
                </a:gridCol>
                <a:gridCol w="540000">
                  <a:extLst>
                    <a:ext uri="{9D8B030D-6E8A-4147-A177-3AD203B41FA5}">
                      <a16:colId xmlns:a16="http://schemas.microsoft.com/office/drawing/2014/main" val="93595227"/>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b="1" i="0" kern="1200">
                          <a:solidFill>
                            <a:schemeClr val="lt1"/>
                          </a:solidFill>
                          <a:effectLst/>
                          <a:latin typeface="+mn-lt"/>
                          <a:ea typeface="+mn-ea"/>
                          <a:cs typeface="+mn-cs"/>
                        </a:rPr>
                        <a:t>Groups</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b="1" i="0" kern="1200">
                          <a:solidFill>
                            <a:schemeClr val="lt1"/>
                          </a:solidFill>
                          <a:effectLst/>
                          <a:latin typeface="+mn-lt"/>
                          <a:ea typeface="+mn-ea"/>
                          <a:cs typeface="+mn-cs"/>
                        </a:rPr>
                        <a:t>TGI (% </a:t>
                      </a:r>
                      <a:br>
                        <a:rPr lang="de-DE" sz="1000" b="1" i="0" kern="1200">
                          <a:solidFill>
                            <a:schemeClr val="lt1"/>
                          </a:solidFill>
                          <a:effectLst/>
                          <a:latin typeface="+mn-lt"/>
                          <a:ea typeface="+mn-ea"/>
                          <a:cs typeface="+mn-cs"/>
                        </a:rPr>
                      </a:br>
                      <a:r>
                        <a:rPr lang="de-DE" sz="1000" b="1" i="0" kern="1200">
                          <a:solidFill>
                            <a:schemeClr val="lt1"/>
                          </a:solidFill>
                          <a:effectLst/>
                          <a:latin typeface="+mn-lt"/>
                          <a:ea typeface="+mn-ea"/>
                          <a:cs typeface="+mn-cs"/>
                        </a:rPr>
                        <a:t>at day 11)</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b="1" i="1" kern="1200">
                          <a:solidFill>
                            <a:schemeClr val="lt1"/>
                          </a:solidFill>
                          <a:effectLst/>
                          <a:latin typeface="+mn-lt"/>
                          <a:ea typeface="+mn-ea"/>
                          <a:cs typeface="+mn-cs"/>
                        </a:rPr>
                        <a:t>P</a:t>
                      </a:r>
                      <a:endParaRPr lang="de-DE" sz="1000" b="1" i="0" kern="1200">
                        <a:solidFill>
                          <a:schemeClr val="lt1"/>
                        </a:solidFill>
                        <a:effectLst/>
                        <a:latin typeface="+mn-lt"/>
                        <a:ea typeface="+mn-ea"/>
                        <a:cs typeface="+mn-cs"/>
                      </a:endParaRPr>
                    </a:p>
                  </a:txBody>
                  <a:tcPr marL="0" marR="0" marT="36000" marB="36000" anchor="ctr"/>
                </a:tc>
                <a:extLst>
                  <a:ext uri="{0D108BD9-81ED-4DB2-BD59-A6C34878D82A}">
                    <a16:rowId xmlns:a16="http://schemas.microsoft.com/office/drawing/2014/main" val="399149197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BGB-16673, </a:t>
                      </a:r>
                      <a:br>
                        <a:rPr lang="de-DE" sz="1000" i="0" kern="1200">
                          <a:solidFill>
                            <a:schemeClr val="dk1"/>
                          </a:solidFill>
                          <a:effectLst/>
                          <a:latin typeface="+mn-lt"/>
                          <a:ea typeface="+mn-ea"/>
                          <a:cs typeface="+mn-cs"/>
                        </a:rPr>
                      </a:br>
                      <a:r>
                        <a:rPr lang="de-DE" sz="1000" i="0" kern="1200">
                          <a:solidFill>
                            <a:schemeClr val="dk1"/>
                          </a:solidFill>
                          <a:effectLst/>
                          <a:latin typeface="+mn-lt"/>
                          <a:ea typeface="+mn-ea"/>
                          <a:cs typeface="+mn-cs"/>
                        </a:rPr>
                        <a:t>6 mpk</a:t>
                      </a:r>
                    </a:p>
                  </a:txBody>
                  <a:tcPr marL="0" marR="0" marT="36000" marB="36000" anchor="ctr"/>
                </a:tc>
                <a:tc>
                  <a:txBody>
                    <a:bodyPr/>
                    <a:lstStyle/>
                    <a:p>
                      <a:pPr algn="ctr"/>
                      <a:r>
                        <a:rPr lang="en-GB" sz="1000" i="0"/>
                        <a:t>72</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&lt;0.0001</a:t>
                      </a:r>
                    </a:p>
                  </a:txBody>
                  <a:tcPr marL="0" marR="0" marT="36000" marB="36000" anchor="ctr"/>
                </a:tc>
                <a:extLst>
                  <a:ext uri="{0D108BD9-81ED-4DB2-BD59-A6C34878D82A}">
                    <a16:rowId xmlns:a16="http://schemas.microsoft.com/office/drawing/2014/main" val="358786488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BGB-16673, </a:t>
                      </a:r>
                      <a:br>
                        <a:rPr lang="de-DE" sz="1000" i="0" kern="1200">
                          <a:solidFill>
                            <a:schemeClr val="dk1"/>
                          </a:solidFill>
                          <a:effectLst/>
                          <a:latin typeface="+mn-lt"/>
                          <a:ea typeface="+mn-ea"/>
                          <a:cs typeface="+mn-cs"/>
                        </a:rPr>
                      </a:br>
                      <a:r>
                        <a:rPr lang="de-DE" sz="1000" i="0" kern="1200">
                          <a:solidFill>
                            <a:schemeClr val="dk1"/>
                          </a:solidFill>
                          <a:effectLst/>
                          <a:latin typeface="+mn-lt"/>
                          <a:ea typeface="+mn-ea"/>
                          <a:cs typeface="+mn-cs"/>
                        </a:rPr>
                        <a:t>20 mpk</a:t>
                      </a:r>
                    </a:p>
                  </a:txBody>
                  <a:tcPr marL="0" marR="0" marT="36000" marB="36000" anchor="ctr"/>
                </a:tc>
                <a:tc>
                  <a:txBody>
                    <a:bodyPr/>
                    <a:lstStyle/>
                    <a:p>
                      <a:pPr algn="ctr"/>
                      <a:r>
                        <a:rPr lang="en-GB" sz="1000" i="0"/>
                        <a:t>104</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&lt;0.0001</a:t>
                      </a:r>
                    </a:p>
                  </a:txBody>
                  <a:tcPr marL="0" marR="0" marT="36000" marB="36000" anchor="ctr"/>
                </a:tc>
                <a:extLst>
                  <a:ext uri="{0D108BD9-81ED-4DB2-BD59-A6C34878D82A}">
                    <a16:rowId xmlns:a16="http://schemas.microsoft.com/office/drawing/2014/main" val="3563901775"/>
                  </a:ext>
                </a:extLst>
              </a:tr>
            </a:tbl>
          </a:graphicData>
        </a:graphic>
      </p:graphicFrame>
      <p:graphicFrame>
        <p:nvGraphicFramePr>
          <p:cNvPr id="18" name="Tabelle 13">
            <a:extLst>
              <a:ext uri="{FF2B5EF4-FFF2-40B4-BE49-F238E27FC236}">
                <a16:creationId xmlns:a16="http://schemas.microsoft.com/office/drawing/2014/main" id="{D3FC5F1D-7B0D-1A0A-4E8A-B54FCFAB8E7C}"/>
              </a:ext>
            </a:extLst>
          </p:cNvPr>
          <p:cNvGraphicFramePr>
            <a:graphicFrameLocks noGrp="1"/>
          </p:cNvGraphicFramePr>
          <p:nvPr>
            <p:extLst>
              <p:ext uri="{D42A27DB-BD31-4B8C-83A1-F6EECF244321}">
                <p14:modId xmlns:p14="http://schemas.microsoft.com/office/powerpoint/2010/main" val="2084794158"/>
              </p:ext>
            </p:extLst>
          </p:nvPr>
        </p:nvGraphicFramePr>
        <p:xfrm>
          <a:off x="6890511" y="1972297"/>
          <a:ext cx="2052000" cy="113040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1854477481"/>
                    </a:ext>
                  </a:extLst>
                </a:gridCol>
                <a:gridCol w="648000">
                  <a:extLst>
                    <a:ext uri="{9D8B030D-6E8A-4147-A177-3AD203B41FA5}">
                      <a16:colId xmlns:a16="http://schemas.microsoft.com/office/drawing/2014/main" val="3497583968"/>
                    </a:ext>
                  </a:extLst>
                </a:gridCol>
                <a:gridCol w="540000">
                  <a:extLst>
                    <a:ext uri="{9D8B030D-6E8A-4147-A177-3AD203B41FA5}">
                      <a16:colId xmlns:a16="http://schemas.microsoft.com/office/drawing/2014/main" val="93595227"/>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b="1" i="0" kern="1200">
                          <a:solidFill>
                            <a:schemeClr val="lt1"/>
                          </a:solidFill>
                          <a:effectLst/>
                          <a:latin typeface="+mn-lt"/>
                          <a:ea typeface="+mn-ea"/>
                          <a:cs typeface="+mn-cs"/>
                        </a:rPr>
                        <a:t>Groups</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b="1" i="0" kern="1200">
                          <a:solidFill>
                            <a:schemeClr val="lt1"/>
                          </a:solidFill>
                          <a:effectLst/>
                          <a:latin typeface="+mn-lt"/>
                          <a:ea typeface="+mn-ea"/>
                          <a:cs typeface="+mn-cs"/>
                        </a:rPr>
                        <a:t>TGI (% </a:t>
                      </a:r>
                      <a:br>
                        <a:rPr lang="de-DE" sz="1000" b="1" i="0" kern="1200">
                          <a:solidFill>
                            <a:schemeClr val="lt1"/>
                          </a:solidFill>
                          <a:effectLst/>
                          <a:latin typeface="+mn-lt"/>
                          <a:ea typeface="+mn-ea"/>
                          <a:cs typeface="+mn-cs"/>
                        </a:rPr>
                      </a:br>
                      <a:r>
                        <a:rPr lang="de-DE" sz="1000" b="1" i="0" kern="1200">
                          <a:solidFill>
                            <a:schemeClr val="lt1"/>
                          </a:solidFill>
                          <a:effectLst/>
                          <a:latin typeface="+mn-lt"/>
                          <a:ea typeface="+mn-ea"/>
                          <a:cs typeface="+mn-cs"/>
                        </a:rPr>
                        <a:t>at day 11)</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b="1" i="1" kern="1200">
                          <a:solidFill>
                            <a:schemeClr val="lt1"/>
                          </a:solidFill>
                          <a:effectLst/>
                          <a:latin typeface="+mn-lt"/>
                          <a:ea typeface="+mn-ea"/>
                          <a:cs typeface="+mn-cs"/>
                        </a:rPr>
                        <a:t>P</a:t>
                      </a:r>
                      <a:endParaRPr lang="de-DE" sz="1000" b="1" i="0" kern="1200">
                        <a:solidFill>
                          <a:schemeClr val="lt1"/>
                        </a:solidFill>
                        <a:effectLst/>
                        <a:latin typeface="+mn-lt"/>
                        <a:ea typeface="+mn-ea"/>
                        <a:cs typeface="+mn-cs"/>
                      </a:endParaRPr>
                    </a:p>
                  </a:txBody>
                  <a:tcPr marL="0" marR="0" marT="36000" marB="36000" anchor="ctr"/>
                </a:tc>
                <a:extLst>
                  <a:ext uri="{0D108BD9-81ED-4DB2-BD59-A6C34878D82A}">
                    <a16:rowId xmlns:a16="http://schemas.microsoft.com/office/drawing/2014/main" val="399149197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BGB-16673, </a:t>
                      </a:r>
                      <a:br>
                        <a:rPr lang="de-DE" sz="1000" i="0" kern="1200">
                          <a:solidFill>
                            <a:schemeClr val="dk1"/>
                          </a:solidFill>
                          <a:effectLst/>
                          <a:latin typeface="+mn-lt"/>
                          <a:ea typeface="+mn-ea"/>
                          <a:cs typeface="+mn-cs"/>
                        </a:rPr>
                      </a:br>
                      <a:r>
                        <a:rPr lang="de-DE" sz="1000" i="0" kern="1200">
                          <a:solidFill>
                            <a:schemeClr val="dk1"/>
                          </a:solidFill>
                          <a:effectLst/>
                          <a:latin typeface="+mn-lt"/>
                          <a:ea typeface="+mn-ea"/>
                          <a:cs typeface="+mn-cs"/>
                        </a:rPr>
                        <a:t>6 mpk</a:t>
                      </a:r>
                    </a:p>
                  </a:txBody>
                  <a:tcPr marL="0" marR="0" marT="36000" marB="36000" anchor="ctr"/>
                </a:tc>
                <a:tc>
                  <a:txBody>
                    <a:bodyPr/>
                    <a:lstStyle/>
                    <a:p>
                      <a:pPr algn="ctr"/>
                      <a:r>
                        <a:rPr lang="en-GB" sz="1000" i="0"/>
                        <a:t>65</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&lt;0.0001</a:t>
                      </a:r>
                    </a:p>
                  </a:txBody>
                  <a:tcPr marL="0" marR="0" marT="36000" marB="36000" anchor="ctr"/>
                </a:tc>
                <a:extLst>
                  <a:ext uri="{0D108BD9-81ED-4DB2-BD59-A6C34878D82A}">
                    <a16:rowId xmlns:a16="http://schemas.microsoft.com/office/drawing/2014/main" val="358786488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BGB-16673, 20 mpk</a:t>
                      </a:r>
                    </a:p>
                  </a:txBody>
                  <a:tcPr marL="0" marR="0" marT="36000" marB="36000" anchor="ctr"/>
                </a:tc>
                <a:tc>
                  <a:txBody>
                    <a:bodyPr/>
                    <a:lstStyle/>
                    <a:p>
                      <a:pPr algn="ctr"/>
                      <a:r>
                        <a:rPr lang="en-GB" sz="1000" i="0"/>
                        <a:t>108</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&lt;0.0001</a:t>
                      </a:r>
                    </a:p>
                  </a:txBody>
                  <a:tcPr marL="0" marR="0" marT="36000" marB="36000" anchor="ctr"/>
                </a:tc>
                <a:extLst>
                  <a:ext uri="{0D108BD9-81ED-4DB2-BD59-A6C34878D82A}">
                    <a16:rowId xmlns:a16="http://schemas.microsoft.com/office/drawing/2014/main" val="3563901775"/>
                  </a:ext>
                </a:extLst>
              </a:tr>
            </a:tbl>
          </a:graphicData>
        </a:graphic>
      </p:graphicFrame>
      <p:graphicFrame>
        <p:nvGraphicFramePr>
          <p:cNvPr id="20" name="Tabelle 13">
            <a:extLst>
              <a:ext uri="{FF2B5EF4-FFF2-40B4-BE49-F238E27FC236}">
                <a16:creationId xmlns:a16="http://schemas.microsoft.com/office/drawing/2014/main" id="{99DE3ACA-2F17-80E3-F7B8-F4E819144C1C}"/>
              </a:ext>
            </a:extLst>
          </p:cNvPr>
          <p:cNvGraphicFramePr>
            <a:graphicFrameLocks noGrp="1"/>
          </p:cNvGraphicFramePr>
          <p:nvPr>
            <p:extLst>
              <p:ext uri="{D42A27DB-BD31-4B8C-83A1-F6EECF244321}">
                <p14:modId xmlns:p14="http://schemas.microsoft.com/office/powerpoint/2010/main" val="3590954038"/>
              </p:ext>
            </p:extLst>
          </p:nvPr>
        </p:nvGraphicFramePr>
        <p:xfrm>
          <a:off x="2537669" y="4072877"/>
          <a:ext cx="2016000" cy="150720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1854477481"/>
                    </a:ext>
                  </a:extLst>
                </a:gridCol>
                <a:gridCol w="612000">
                  <a:extLst>
                    <a:ext uri="{9D8B030D-6E8A-4147-A177-3AD203B41FA5}">
                      <a16:colId xmlns:a16="http://schemas.microsoft.com/office/drawing/2014/main" val="3497583968"/>
                    </a:ext>
                  </a:extLst>
                </a:gridCol>
                <a:gridCol w="540000">
                  <a:extLst>
                    <a:ext uri="{9D8B030D-6E8A-4147-A177-3AD203B41FA5}">
                      <a16:colId xmlns:a16="http://schemas.microsoft.com/office/drawing/2014/main" val="93595227"/>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b="1" i="0" kern="1200">
                          <a:solidFill>
                            <a:schemeClr val="lt1"/>
                          </a:solidFill>
                          <a:effectLst/>
                          <a:latin typeface="+mn-lt"/>
                          <a:ea typeface="+mn-ea"/>
                          <a:cs typeface="+mn-cs"/>
                        </a:rPr>
                        <a:t>Groups</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b="1" i="0" kern="1200">
                          <a:solidFill>
                            <a:schemeClr val="lt1"/>
                          </a:solidFill>
                          <a:effectLst/>
                          <a:latin typeface="+mn-lt"/>
                          <a:ea typeface="+mn-ea"/>
                          <a:cs typeface="+mn-cs"/>
                        </a:rPr>
                        <a:t>TGI (% </a:t>
                      </a:r>
                      <a:br>
                        <a:rPr lang="de-DE" sz="1000" b="1" i="0" kern="1200">
                          <a:solidFill>
                            <a:schemeClr val="lt1"/>
                          </a:solidFill>
                          <a:effectLst/>
                          <a:latin typeface="+mn-lt"/>
                          <a:ea typeface="+mn-ea"/>
                          <a:cs typeface="+mn-cs"/>
                        </a:rPr>
                      </a:br>
                      <a:r>
                        <a:rPr lang="de-DE" sz="1000" b="1" i="0" kern="1200">
                          <a:solidFill>
                            <a:schemeClr val="lt1"/>
                          </a:solidFill>
                          <a:effectLst/>
                          <a:latin typeface="+mn-lt"/>
                          <a:ea typeface="+mn-ea"/>
                          <a:cs typeface="+mn-cs"/>
                        </a:rPr>
                        <a:t>at day 17)</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b="1" i="1" kern="1200">
                          <a:solidFill>
                            <a:schemeClr val="lt1"/>
                          </a:solidFill>
                          <a:effectLst/>
                          <a:latin typeface="+mn-lt"/>
                          <a:ea typeface="+mn-ea"/>
                          <a:cs typeface="+mn-cs"/>
                        </a:rPr>
                        <a:t>P</a:t>
                      </a:r>
                      <a:endParaRPr lang="de-DE" sz="1000" b="1" i="0" kern="1200">
                        <a:solidFill>
                          <a:schemeClr val="lt1"/>
                        </a:solidFill>
                        <a:effectLst/>
                        <a:latin typeface="+mn-lt"/>
                        <a:ea typeface="+mn-ea"/>
                        <a:cs typeface="+mn-cs"/>
                      </a:endParaRPr>
                    </a:p>
                  </a:txBody>
                  <a:tcPr marL="0" marR="0" marT="36000" marB="36000" anchor="ctr"/>
                </a:tc>
                <a:extLst>
                  <a:ext uri="{0D108BD9-81ED-4DB2-BD59-A6C34878D82A}">
                    <a16:rowId xmlns:a16="http://schemas.microsoft.com/office/drawing/2014/main" val="399149197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BGB-16673, 20 mpk</a:t>
                      </a:r>
                    </a:p>
                  </a:txBody>
                  <a:tcPr marL="0" marR="0" marT="36000" marB="36000" anchor="ctr"/>
                </a:tc>
                <a:tc>
                  <a:txBody>
                    <a:bodyPr/>
                    <a:lstStyle/>
                    <a:p>
                      <a:pPr algn="ctr"/>
                      <a:r>
                        <a:rPr lang="en-GB" sz="1000" i="0"/>
                        <a:t>96</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&lt;0.0001</a:t>
                      </a:r>
                    </a:p>
                  </a:txBody>
                  <a:tcPr marL="0" marR="0" marT="36000" marB="36000" anchor="ctr"/>
                </a:tc>
                <a:extLst>
                  <a:ext uri="{0D108BD9-81ED-4DB2-BD59-A6C34878D82A}">
                    <a16:rowId xmlns:a16="http://schemas.microsoft.com/office/drawing/2014/main" val="358786488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BGB-16673, 30 mpk</a:t>
                      </a:r>
                    </a:p>
                  </a:txBody>
                  <a:tcPr marL="0" marR="0" marT="36000" marB="36000" anchor="ctr"/>
                </a:tc>
                <a:tc>
                  <a:txBody>
                    <a:bodyPr/>
                    <a:lstStyle/>
                    <a:p>
                      <a:pPr algn="ctr"/>
                      <a:r>
                        <a:rPr lang="en-GB" sz="1000" i="0"/>
                        <a:t>106</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&lt;0.0001</a:t>
                      </a:r>
                    </a:p>
                  </a:txBody>
                  <a:tcPr marL="0" marR="0" marT="36000" marB="36000" anchor="ctr"/>
                </a:tc>
                <a:extLst>
                  <a:ext uri="{0D108BD9-81ED-4DB2-BD59-A6C34878D82A}">
                    <a16:rowId xmlns:a16="http://schemas.microsoft.com/office/drawing/2014/main" val="3563901775"/>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Pirtobrutinib, 50 mpk</a:t>
                      </a:r>
                    </a:p>
                  </a:txBody>
                  <a:tcPr marL="0" marR="0" marT="36000" marB="36000" anchor="ctr"/>
                </a:tc>
                <a:tc>
                  <a:txBody>
                    <a:bodyPr/>
                    <a:lstStyle/>
                    <a:p>
                      <a:pPr algn="ctr"/>
                      <a:r>
                        <a:rPr lang="en-GB" sz="1000" i="0"/>
                        <a:t>42</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0.02</a:t>
                      </a:r>
                    </a:p>
                  </a:txBody>
                  <a:tcPr marL="0" marR="0" marT="36000" marB="36000" anchor="ctr"/>
                </a:tc>
                <a:extLst>
                  <a:ext uri="{0D108BD9-81ED-4DB2-BD59-A6C34878D82A}">
                    <a16:rowId xmlns:a16="http://schemas.microsoft.com/office/drawing/2014/main" val="1481835779"/>
                  </a:ext>
                </a:extLst>
              </a:tr>
            </a:tbl>
          </a:graphicData>
        </a:graphic>
      </p:graphicFrame>
      <p:graphicFrame>
        <p:nvGraphicFramePr>
          <p:cNvPr id="21" name="Tabelle 13">
            <a:extLst>
              <a:ext uri="{FF2B5EF4-FFF2-40B4-BE49-F238E27FC236}">
                <a16:creationId xmlns:a16="http://schemas.microsoft.com/office/drawing/2014/main" id="{517F8DCB-A668-ED75-1B15-6496F95A80CC}"/>
              </a:ext>
            </a:extLst>
          </p:cNvPr>
          <p:cNvGraphicFramePr>
            <a:graphicFrameLocks noGrp="1"/>
          </p:cNvGraphicFramePr>
          <p:nvPr>
            <p:extLst>
              <p:ext uri="{D42A27DB-BD31-4B8C-83A1-F6EECF244321}">
                <p14:modId xmlns:p14="http://schemas.microsoft.com/office/powerpoint/2010/main" val="156282481"/>
              </p:ext>
            </p:extLst>
          </p:nvPr>
        </p:nvGraphicFramePr>
        <p:xfrm>
          <a:off x="6890511" y="4072877"/>
          <a:ext cx="2052000" cy="150720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1854477481"/>
                    </a:ext>
                  </a:extLst>
                </a:gridCol>
                <a:gridCol w="648000">
                  <a:extLst>
                    <a:ext uri="{9D8B030D-6E8A-4147-A177-3AD203B41FA5}">
                      <a16:colId xmlns:a16="http://schemas.microsoft.com/office/drawing/2014/main" val="3497583968"/>
                    </a:ext>
                  </a:extLst>
                </a:gridCol>
                <a:gridCol w="540000">
                  <a:extLst>
                    <a:ext uri="{9D8B030D-6E8A-4147-A177-3AD203B41FA5}">
                      <a16:colId xmlns:a16="http://schemas.microsoft.com/office/drawing/2014/main" val="93595227"/>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b="1" i="0" kern="1200">
                          <a:solidFill>
                            <a:schemeClr val="lt1"/>
                          </a:solidFill>
                          <a:effectLst/>
                          <a:latin typeface="+mn-lt"/>
                          <a:ea typeface="+mn-ea"/>
                          <a:cs typeface="+mn-cs"/>
                        </a:rPr>
                        <a:t>Groups</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b="1" i="0" kern="1200">
                          <a:solidFill>
                            <a:schemeClr val="lt1"/>
                          </a:solidFill>
                          <a:effectLst/>
                          <a:latin typeface="+mn-lt"/>
                          <a:ea typeface="+mn-ea"/>
                          <a:cs typeface="+mn-cs"/>
                        </a:rPr>
                        <a:t>TGI (% </a:t>
                      </a:r>
                      <a:br>
                        <a:rPr lang="de-DE" sz="1000" b="1" i="0" kern="1200">
                          <a:solidFill>
                            <a:schemeClr val="lt1"/>
                          </a:solidFill>
                          <a:effectLst/>
                          <a:latin typeface="+mn-lt"/>
                          <a:ea typeface="+mn-ea"/>
                          <a:cs typeface="+mn-cs"/>
                        </a:rPr>
                      </a:br>
                      <a:r>
                        <a:rPr lang="de-DE" sz="1000" b="1" i="0" kern="1200">
                          <a:solidFill>
                            <a:schemeClr val="lt1"/>
                          </a:solidFill>
                          <a:effectLst/>
                          <a:latin typeface="+mn-lt"/>
                          <a:ea typeface="+mn-ea"/>
                          <a:cs typeface="+mn-cs"/>
                        </a:rPr>
                        <a:t>at day 9)</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b="1" i="1" kern="1200">
                          <a:solidFill>
                            <a:schemeClr val="lt1"/>
                          </a:solidFill>
                          <a:effectLst/>
                          <a:latin typeface="+mn-lt"/>
                          <a:ea typeface="+mn-ea"/>
                          <a:cs typeface="+mn-cs"/>
                        </a:rPr>
                        <a:t>P</a:t>
                      </a:r>
                      <a:endParaRPr lang="de-DE" sz="1000" b="1" i="0" kern="1200">
                        <a:solidFill>
                          <a:schemeClr val="lt1"/>
                        </a:solidFill>
                        <a:effectLst/>
                        <a:latin typeface="+mn-lt"/>
                        <a:ea typeface="+mn-ea"/>
                        <a:cs typeface="+mn-cs"/>
                      </a:endParaRPr>
                    </a:p>
                  </a:txBody>
                  <a:tcPr marL="0" marR="0" marT="36000" marB="36000" anchor="ctr"/>
                </a:tc>
                <a:extLst>
                  <a:ext uri="{0D108BD9-81ED-4DB2-BD59-A6C34878D82A}">
                    <a16:rowId xmlns:a16="http://schemas.microsoft.com/office/drawing/2014/main" val="399149197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BGB-16673, </a:t>
                      </a:r>
                      <a:br>
                        <a:rPr lang="de-DE" sz="1000" i="0" kern="1200">
                          <a:solidFill>
                            <a:schemeClr val="dk1"/>
                          </a:solidFill>
                          <a:effectLst/>
                          <a:latin typeface="+mn-lt"/>
                          <a:ea typeface="+mn-ea"/>
                          <a:cs typeface="+mn-cs"/>
                        </a:rPr>
                      </a:br>
                      <a:r>
                        <a:rPr lang="de-DE" sz="1000" i="0" kern="1200">
                          <a:solidFill>
                            <a:schemeClr val="dk1"/>
                          </a:solidFill>
                          <a:effectLst/>
                          <a:latin typeface="+mn-lt"/>
                          <a:ea typeface="+mn-ea"/>
                          <a:cs typeface="+mn-cs"/>
                        </a:rPr>
                        <a:t>6 mpk</a:t>
                      </a:r>
                    </a:p>
                  </a:txBody>
                  <a:tcPr marL="0" marR="0" marT="36000" marB="36000" anchor="ctr"/>
                </a:tc>
                <a:tc>
                  <a:txBody>
                    <a:bodyPr/>
                    <a:lstStyle/>
                    <a:p>
                      <a:pPr algn="ctr"/>
                      <a:r>
                        <a:rPr lang="en-GB" sz="1000" i="0"/>
                        <a:t>96</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&lt;0.0001</a:t>
                      </a:r>
                    </a:p>
                  </a:txBody>
                  <a:tcPr marL="0" marR="0" marT="36000" marB="36000" anchor="ctr"/>
                </a:tc>
                <a:extLst>
                  <a:ext uri="{0D108BD9-81ED-4DB2-BD59-A6C34878D82A}">
                    <a16:rowId xmlns:a16="http://schemas.microsoft.com/office/drawing/2014/main" val="358786488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BGB-16673, 20 mpk</a:t>
                      </a:r>
                    </a:p>
                  </a:txBody>
                  <a:tcPr marL="0" marR="0" marT="36000" marB="36000" anchor="ctr"/>
                </a:tc>
                <a:tc>
                  <a:txBody>
                    <a:bodyPr/>
                    <a:lstStyle/>
                    <a:p>
                      <a:pPr algn="ctr"/>
                      <a:r>
                        <a:rPr lang="en-GB" sz="1000" i="0"/>
                        <a:t>97</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&lt;0.0001</a:t>
                      </a:r>
                    </a:p>
                  </a:txBody>
                  <a:tcPr marL="0" marR="0" marT="36000" marB="36000" anchor="ctr"/>
                </a:tc>
                <a:extLst>
                  <a:ext uri="{0D108BD9-81ED-4DB2-BD59-A6C34878D82A}">
                    <a16:rowId xmlns:a16="http://schemas.microsoft.com/office/drawing/2014/main" val="3563901775"/>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Pirtobrutinib, 50 mpk</a:t>
                      </a:r>
                    </a:p>
                  </a:txBody>
                  <a:tcPr marL="0" marR="0" marT="36000" marB="36000" anchor="ctr"/>
                </a:tc>
                <a:tc>
                  <a:txBody>
                    <a:bodyPr/>
                    <a:lstStyle/>
                    <a:p>
                      <a:pPr algn="ctr"/>
                      <a:r>
                        <a:rPr lang="en-GB" sz="1000" i="0"/>
                        <a:t>43</a:t>
                      </a:r>
                    </a:p>
                  </a:txBody>
                  <a:tcPr marL="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i="0" kern="1200">
                          <a:solidFill>
                            <a:schemeClr val="dk1"/>
                          </a:solidFill>
                          <a:effectLst/>
                          <a:latin typeface="+mn-lt"/>
                          <a:ea typeface="+mn-ea"/>
                          <a:cs typeface="+mn-cs"/>
                        </a:rPr>
                        <a:t>0.006</a:t>
                      </a:r>
                    </a:p>
                  </a:txBody>
                  <a:tcPr marL="0" marR="0" marT="36000" marB="36000" anchor="ctr"/>
                </a:tc>
                <a:extLst>
                  <a:ext uri="{0D108BD9-81ED-4DB2-BD59-A6C34878D82A}">
                    <a16:rowId xmlns:a16="http://schemas.microsoft.com/office/drawing/2014/main" val="4083636562"/>
                  </a:ext>
                </a:extLst>
              </a:tr>
            </a:tbl>
          </a:graphicData>
        </a:graphic>
      </p:graphicFrame>
      <p:grpSp>
        <p:nvGrpSpPr>
          <p:cNvPr id="23" name="Gruppieren 22">
            <a:extLst>
              <a:ext uri="{FF2B5EF4-FFF2-40B4-BE49-F238E27FC236}">
                <a16:creationId xmlns:a16="http://schemas.microsoft.com/office/drawing/2014/main" id="{2C3C3AE0-86A4-8877-A0C2-D101EC388D80}"/>
              </a:ext>
            </a:extLst>
          </p:cNvPr>
          <p:cNvGrpSpPr/>
          <p:nvPr/>
        </p:nvGrpSpPr>
        <p:grpSpPr>
          <a:xfrm>
            <a:off x="7133715" y="3117383"/>
            <a:ext cx="1476686" cy="461665"/>
            <a:chOff x="3145158" y="3223494"/>
            <a:chExt cx="1476686" cy="461665"/>
          </a:xfrm>
        </p:grpSpPr>
        <p:sp>
          <p:nvSpPr>
            <p:cNvPr id="24" name="Textfeld 23">
              <a:extLst>
                <a:ext uri="{FF2B5EF4-FFF2-40B4-BE49-F238E27FC236}">
                  <a16:creationId xmlns:a16="http://schemas.microsoft.com/office/drawing/2014/main" id="{20549AFC-C8DA-2B0A-A50D-C7DE3C944159}"/>
                </a:ext>
              </a:extLst>
            </p:cNvPr>
            <p:cNvSpPr txBox="1"/>
            <p:nvPr/>
          </p:nvSpPr>
          <p:spPr>
            <a:xfrm>
              <a:off x="3145158" y="3223494"/>
              <a:ext cx="1476686" cy="461665"/>
            </a:xfrm>
            <a:prstGeom prst="rect">
              <a:avLst/>
            </a:prstGeom>
            <a:noFill/>
          </p:spPr>
          <p:txBody>
            <a:bodyPr wrap="none" rtlCol="0">
              <a:spAutoFit/>
            </a:bodyPr>
            <a:lstStyle/>
            <a:p>
              <a:r>
                <a:rPr lang="en-GB" sz="800" b="1">
                  <a:solidFill>
                    <a:schemeClr val="accent2"/>
                  </a:solidFill>
                </a:rPr>
                <a:t>––</a:t>
              </a:r>
              <a:r>
                <a:rPr lang="en-GB" sz="800"/>
                <a:t> Vehicle</a:t>
              </a:r>
            </a:p>
            <a:p>
              <a:r>
                <a:rPr lang="en-GB" sz="800" b="1">
                  <a:solidFill>
                    <a:schemeClr val="accent3">
                      <a:lumMod val="60000"/>
                      <a:lumOff val="40000"/>
                    </a:schemeClr>
                  </a:solidFill>
                </a:rPr>
                <a:t>––</a:t>
              </a:r>
              <a:r>
                <a:rPr lang="en-GB" sz="800">
                  <a:solidFill>
                    <a:schemeClr val="accent3"/>
                  </a:solidFill>
                </a:rPr>
                <a:t> </a:t>
              </a:r>
              <a:r>
                <a:rPr lang="de-DE" sz="800" i="0" kern="1200">
                  <a:solidFill>
                    <a:schemeClr val="dk1"/>
                  </a:solidFill>
                  <a:effectLst/>
                  <a:latin typeface="+mn-lt"/>
                  <a:ea typeface="+mn-ea"/>
                  <a:cs typeface="+mn-cs"/>
                </a:rPr>
                <a:t>BGB-16673, 6 </a:t>
              </a:r>
              <a:r>
                <a:rPr lang="de-DE" sz="800" i="0" kern="1200" err="1">
                  <a:solidFill>
                    <a:schemeClr val="dk1"/>
                  </a:solidFill>
                  <a:effectLst/>
                  <a:latin typeface="+mn-lt"/>
                  <a:ea typeface="+mn-ea"/>
                  <a:cs typeface="+mn-cs"/>
                </a:rPr>
                <a:t>mpk</a:t>
              </a:r>
              <a:r>
                <a:rPr lang="de-DE" sz="800">
                  <a:solidFill>
                    <a:schemeClr val="dk1"/>
                  </a:solidFill>
                </a:rPr>
                <a:t>,</a:t>
              </a:r>
              <a:r>
                <a:rPr lang="de-DE" sz="800" i="0" kern="1200">
                  <a:solidFill>
                    <a:schemeClr val="dk1"/>
                  </a:solidFill>
                  <a:effectLst/>
                  <a:latin typeface="+mn-lt"/>
                  <a:ea typeface="+mn-ea"/>
                  <a:cs typeface="+mn-cs"/>
                </a:rPr>
                <a:t> QD</a:t>
              </a:r>
            </a:p>
            <a:p>
              <a:r>
                <a:rPr lang="en-GB" sz="800" b="1">
                  <a:solidFill>
                    <a:schemeClr val="accent3"/>
                  </a:solidFill>
                </a:rPr>
                <a:t>––</a:t>
              </a:r>
              <a:r>
                <a:rPr lang="en-GB" sz="800">
                  <a:solidFill>
                    <a:schemeClr val="accent3"/>
                  </a:solidFill>
                </a:rPr>
                <a:t> </a:t>
              </a:r>
              <a:r>
                <a:rPr lang="de-DE" sz="800" i="0" kern="1200">
                  <a:solidFill>
                    <a:schemeClr val="dk1"/>
                  </a:solidFill>
                  <a:effectLst/>
                  <a:latin typeface="+mn-lt"/>
                  <a:ea typeface="+mn-ea"/>
                  <a:cs typeface="+mn-cs"/>
                </a:rPr>
                <a:t>BGB-16673, 20 </a:t>
              </a:r>
              <a:r>
                <a:rPr lang="de-DE" sz="800" i="0" kern="1200" err="1">
                  <a:solidFill>
                    <a:schemeClr val="dk1"/>
                  </a:solidFill>
                  <a:effectLst/>
                  <a:latin typeface="+mn-lt"/>
                  <a:ea typeface="+mn-ea"/>
                  <a:cs typeface="+mn-cs"/>
                </a:rPr>
                <a:t>mpk</a:t>
              </a:r>
              <a:r>
                <a:rPr lang="de-DE" sz="800" i="0" kern="1200">
                  <a:solidFill>
                    <a:schemeClr val="dk1"/>
                  </a:solidFill>
                  <a:effectLst/>
                  <a:latin typeface="+mn-lt"/>
                  <a:ea typeface="+mn-ea"/>
                  <a:cs typeface="+mn-cs"/>
                </a:rPr>
                <a:t>, QD</a:t>
              </a:r>
            </a:p>
          </p:txBody>
        </p:sp>
        <p:sp>
          <p:nvSpPr>
            <p:cNvPr id="25" name="Oval 24">
              <a:extLst>
                <a:ext uri="{FF2B5EF4-FFF2-40B4-BE49-F238E27FC236}">
                  <a16:creationId xmlns:a16="http://schemas.microsoft.com/office/drawing/2014/main" id="{7449CE83-E075-9C6F-CDFC-E58D4615B934}"/>
                </a:ext>
              </a:extLst>
            </p:cNvPr>
            <p:cNvSpPr/>
            <p:nvPr/>
          </p:nvSpPr>
          <p:spPr>
            <a:xfrm>
              <a:off x="3260725" y="3303805"/>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Dreieck 25">
              <a:extLst>
                <a:ext uri="{FF2B5EF4-FFF2-40B4-BE49-F238E27FC236}">
                  <a16:creationId xmlns:a16="http://schemas.microsoft.com/office/drawing/2014/main" id="{0022CA7E-DFAC-AC0A-95A3-71D90FECE8B5}"/>
                </a:ext>
              </a:extLst>
            </p:cNvPr>
            <p:cNvSpPr/>
            <p:nvPr/>
          </p:nvSpPr>
          <p:spPr>
            <a:xfrm>
              <a:off x="3255390" y="3420316"/>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Dreieck 26">
              <a:extLst>
                <a:ext uri="{FF2B5EF4-FFF2-40B4-BE49-F238E27FC236}">
                  <a16:creationId xmlns:a16="http://schemas.microsoft.com/office/drawing/2014/main" id="{AC8D5862-5662-5D2E-B3D0-44A3F7576663}"/>
                </a:ext>
              </a:extLst>
            </p:cNvPr>
            <p:cNvSpPr/>
            <p:nvPr/>
          </p:nvSpPr>
          <p:spPr>
            <a:xfrm rot="10800000">
              <a:off x="3255391" y="3546632"/>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uppieren 28">
            <a:extLst>
              <a:ext uri="{FF2B5EF4-FFF2-40B4-BE49-F238E27FC236}">
                <a16:creationId xmlns:a16="http://schemas.microsoft.com/office/drawing/2014/main" id="{0307F265-5FBB-F53F-F309-423BEBB660B6}"/>
              </a:ext>
            </a:extLst>
          </p:cNvPr>
          <p:cNvGrpSpPr/>
          <p:nvPr/>
        </p:nvGrpSpPr>
        <p:grpSpPr>
          <a:xfrm>
            <a:off x="2686340" y="5565708"/>
            <a:ext cx="1476686" cy="584775"/>
            <a:chOff x="3145158" y="3223494"/>
            <a:chExt cx="1476686" cy="584775"/>
          </a:xfrm>
        </p:grpSpPr>
        <p:sp>
          <p:nvSpPr>
            <p:cNvPr id="30" name="Textfeld 29">
              <a:extLst>
                <a:ext uri="{FF2B5EF4-FFF2-40B4-BE49-F238E27FC236}">
                  <a16:creationId xmlns:a16="http://schemas.microsoft.com/office/drawing/2014/main" id="{CDD27BF6-A85D-8E63-E763-012264E411F5}"/>
                </a:ext>
              </a:extLst>
            </p:cNvPr>
            <p:cNvSpPr txBox="1"/>
            <p:nvPr/>
          </p:nvSpPr>
          <p:spPr>
            <a:xfrm>
              <a:off x="3145158" y="3223494"/>
              <a:ext cx="1476686" cy="584775"/>
            </a:xfrm>
            <a:prstGeom prst="rect">
              <a:avLst/>
            </a:prstGeom>
            <a:noFill/>
          </p:spPr>
          <p:txBody>
            <a:bodyPr wrap="none" rtlCol="0">
              <a:spAutoFit/>
            </a:bodyPr>
            <a:lstStyle/>
            <a:p>
              <a:r>
                <a:rPr lang="en-GB" sz="800" b="1">
                  <a:solidFill>
                    <a:schemeClr val="accent2"/>
                  </a:solidFill>
                </a:rPr>
                <a:t>––</a:t>
              </a:r>
              <a:r>
                <a:rPr lang="en-GB" sz="800"/>
                <a:t> Vehicle</a:t>
              </a:r>
            </a:p>
            <a:p>
              <a:r>
                <a:rPr lang="en-GB" sz="800" b="1">
                  <a:solidFill>
                    <a:schemeClr val="accent3">
                      <a:lumMod val="60000"/>
                      <a:lumOff val="40000"/>
                    </a:schemeClr>
                  </a:solidFill>
                </a:rPr>
                <a:t>––</a:t>
              </a:r>
              <a:r>
                <a:rPr lang="en-GB" sz="800">
                  <a:solidFill>
                    <a:schemeClr val="accent3"/>
                  </a:solidFill>
                </a:rPr>
                <a:t> </a:t>
              </a:r>
              <a:r>
                <a:rPr lang="de-DE" sz="800" i="0" kern="1200">
                  <a:solidFill>
                    <a:schemeClr val="dk1"/>
                  </a:solidFill>
                  <a:effectLst/>
                  <a:latin typeface="+mn-lt"/>
                  <a:ea typeface="+mn-ea"/>
                  <a:cs typeface="+mn-cs"/>
                </a:rPr>
                <a:t>BGB-16673, 20 </a:t>
              </a:r>
              <a:r>
                <a:rPr lang="de-DE" sz="800" i="0" kern="1200" err="1">
                  <a:solidFill>
                    <a:schemeClr val="dk1"/>
                  </a:solidFill>
                  <a:effectLst/>
                  <a:latin typeface="+mn-lt"/>
                  <a:ea typeface="+mn-ea"/>
                  <a:cs typeface="+mn-cs"/>
                </a:rPr>
                <a:t>mpk</a:t>
              </a:r>
              <a:r>
                <a:rPr lang="de-DE" sz="800" i="0" kern="1200">
                  <a:solidFill>
                    <a:schemeClr val="dk1"/>
                  </a:solidFill>
                  <a:effectLst/>
                  <a:latin typeface="+mn-lt"/>
                  <a:ea typeface="+mn-ea"/>
                  <a:cs typeface="+mn-cs"/>
                </a:rPr>
                <a:t>, QD</a:t>
              </a:r>
            </a:p>
            <a:p>
              <a:r>
                <a:rPr lang="en-GB" sz="800" b="1">
                  <a:solidFill>
                    <a:schemeClr val="accent3"/>
                  </a:solidFill>
                </a:rPr>
                <a:t>––</a:t>
              </a:r>
              <a:r>
                <a:rPr lang="en-GB" sz="800">
                  <a:solidFill>
                    <a:schemeClr val="accent3"/>
                  </a:solidFill>
                </a:rPr>
                <a:t> </a:t>
              </a:r>
              <a:r>
                <a:rPr lang="de-DE" sz="800" i="0" kern="1200">
                  <a:solidFill>
                    <a:schemeClr val="dk1"/>
                  </a:solidFill>
                  <a:effectLst/>
                  <a:latin typeface="+mn-lt"/>
                  <a:ea typeface="+mn-ea"/>
                  <a:cs typeface="+mn-cs"/>
                </a:rPr>
                <a:t>BGB-16673, 30 </a:t>
              </a:r>
              <a:r>
                <a:rPr lang="de-DE" sz="800" i="0" kern="1200" err="1">
                  <a:solidFill>
                    <a:schemeClr val="dk1"/>
                  </a:solidFill>
                  <a:effectLst/>
                  <a:latin typeface="+mn-lt"/>
                  <a:ea typeface="+mn-ea"/>
                  <a:cs typeface="+mn-cs"/>
                </a:rPr>
                <a:t>mpk</a:t>
              </a:r>
              <a:r>
                <a:rPr lang="de-DE" sz="800" i="0" kern="1200">
                  <a:solidFill>
                    <a:schemeClr val="dk1"/>
                  </a:solidFill>
                  <a:effectLst/>
                  <a:latin typeface="+mn-lt"/>
                  <a:ea typeface="+mn-ea"/>
                  <a:cs typeface="+mn-cs"/>
                </a:rPr>
                <a:t>, QD</a:t>
              </a:r>
            </a:p>
            <a:p>
              <a:r>
                <a:rPr lang="en-GB" sz="800" b="1">
                  <a:solidFill>
                    <a:schemeClr val="accent1"/>
                  </a:solidFill>
                </a:rPr>
                <a:t>––</a:t>
              </a:r>
              <a:r>
                <a:rPr lang="en-GB" sz="800"/>
                <a:t> </a:t>
              </a:r>
              <a:r>
                <a:rPr lang="de-DE" sz="800" err="1">
                  <a:solidFill>
                    <a:schemeClr val="dk1"/>
                  </a:solidFill>
                </a:rPr>
                <a:t>Pirtobrutinib</a:t>
              </a:r>
              <a:r>
                <a:rPr lang="de-DE" sz="800">
                  <a:solidFill>
                    <a:schemeClr val="dk1"/>
                  </a:solidFill>
                </a:rPr>
                <a:t>, 50 </a:t>
              </a:r>
              <a:r>
                <a:rPr lang="de-DE" sz="800" err="1">
                  <a:solidFill>
                    <a:schemeClr val="dk1"/>
                  </a:solidFill>
                </a:rPr>
                <a:t>mpk</a:t>
              </a:r>
              <a:r>
                <a:rPr lang="de-DE" sz="800">
                  <a:solidFill>
                    <a:schemeClr val="dk1"/>
                  </a:solidFill>
                </a:rPr>
                <a:t> BID</a:t>
              </a:r>
              <a:endParaRPr lang="de-DE" sz="800" i="0" kern="1200">
                <a:solidFill>
                  <a:schemeClr val="dk1"/>
                </a:solidFill>
                <a:effectLst/>
                <a:latin typeface="+mn-lt"/>
                <a:ea typeface="+mn-ea"/>
                <a:cs typeface="+mn-cs"/>
              </a:endParaRPr>
            </a:p>
          </p:txBody>
        </p:sp>
        <p:sp>
          <p:nvSpPr>
            <p:cNvPr id="31" name="Oval 30">
              <a:extLst>
                <a:ext uri="{FF2B5EF4-FFF2-40B4-BE49-F238E27FC236}">
                  <a16:creationId xmlns:a16="http://schemas.microsoft.com/office/drawing/2014/main" id="{50C36297-5F1E-FD3A-C245-0CDE5CBAED2B}"/>
                </a:ext>
              </a:extLst>
            </p:cNvPr>
            <p:cNvSpPr/>
            <p:nvPr/>
          </p:nvSpPr>
          <p:spPr>
            <a:xfrm>
              <a:off x="3260725" y="3303805"/>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Dreieck 31">
              <a:extLst>
                <a:ext uri="{FF2B5EF4-FFF2-40B4-BE49-F238E27FC236}">
                  <a16:creationId xmlns:a16="http://schemas.microsoft.com/office/drawing/2014/main" id="{A5A46A6E-7A7A-4585-6B26-62554C946B74}"/>
                </a:ext>
              </a:extLst>
            </p:cNvPr>
            <p:cNvSpPr/>
            <p:nvPr/>
          </p:nvSpPr>
          <p:spPr>
            <a:xfrm>
              <a:off x="3255390" y="3420316"/>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Dreieck 32">
              <a:extLst>
                <a:ext uri="{FF2B5EF4-FFF2-40B4-BE49-F238E27FC236}">
                  <a16:creationId xmlns:a16="http://schemas.microsoft.com/office/drawing/2014/main" id="{72F753FB-C429-3523-4041-745B46D39CE5}"/>
                </a:ext>
              </a:extLst>
            </p:cNvPr>
            <p:cNvSpPr/>
            <p:nvPr/>
          </p:nvSpPr>
          <p:spPr>
            <a:xfrm rot="10800000">
              <a:off x="3255391" y="3546632"/>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Dreieck 33">
              <a:extLst>
                <a:ext uri="{FF2B5EF4-FFF2-40B4-BE49-F238E27FC236}">
                  <a16:creationId xmlns:a16="http://schemas.microsoft.com/office/drawing/2014/main" id="{9D76AF7F-FED2-4DF4-22DA-1A61FD2A2945}"/>
                </a:ext>
              </a:extLst>
            </p:cNvPr>
            <p:cNvSpPr/>
            <p:nvPr/>
          </p:nvSpPr>
          <p:spPr>
            <a:xfrm rot="10800000">
              <a:off x="3255390" y="3667926"/>
              <a:ext cx="77344" cy="66676"/>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uppieren 34">
            <a:extLst>
              <a:ext uri="{FF2B5EF4-FFF2-40B4-BE49-F238E27FC236}">
                <a16:creationId xmlns:a16="http://schemas.microsoft.com/office/drawing/2014/main" id="{F001A393-34CE-13C3-D082-4D3374B6DDFE}"/>
              </a:ext>
            </a:extLst>
          </p:cNvPr>
          <p:cNvGrpSpPr/>
          <p:nvPr/>
        </p:nvGrpSpPr>
        <p:grpSpPr>
          <a:xfrm>
            <a:off x="7133715" y="5565708"/>
            <a:ext cx="1476686" cy="584775"/>
            <a:chOff x="3145158" y="3223494"/>
            <a:chExt cx="1476686" cy="584775"/>
          </a:xfrm>
        </p:grpSpPr>
        <p:sp>
          <p:nvSpPr>
            <p:cNvPr id="36" name="Textfeld 35">
              <a:extLst>
                <a:ext uri="{FF2B5EF4-FFF2-40B4-BE49-F238E27FC236}">
                  <a16:creationId xmlns:a16="http://schemas.microsoft.com/office/drawing/2014/main" id="{230EBCE1-1FA7-7053-06BE-71E6461D6404}"/>
                </a:ext>
              </a:extLst>
            </p:cNvPr>
            <p:cNvSpPr txBox="1"/>
            <p:nvPr/>
          </p:nvSpPr>
          <p:spPr>
            <a:xfrm>
              <a:off x="3145158" y="3223494"/>
              <a:ext cx="1476686" cy="584775"/>
            </a:xfrm>
            <a:prstGeom prst="rect">
              <a:avLst/>
            </a:prstGeom>
            <a:noFill/>
          </p:spPr>
          <p:txBody>
            <a:bodyPr wrap="none" rtlCol="0">
              <a:spAutoFit/>
            </a:bodyPr>
            <a:lstStyle/>
            <a:p>
              <a:r>
                <a:rPr lang="en-GB" sz="800" b="1">
                  <a:solidFill>
                    <a:schemeClr val="accent2"/>
                  </a:solidFill>
                </a:rPr>
                <a:t>––</a:t>
              </a:r>
              <a:r>
                <a:rPr lang="en-GB" sz="800"/>
                <a:t> Vehicle</a:t>
              </a:r>
            </a:p>
            <a:p>
              <a:r>
                <a:rPr lang="en-GB" sz="800" b="1">
                  <a:solidFill>
                    <a:schemeClr val="accent3">
                      <a:lumMod val="60000"/>
                      <a:lumOff val="40000"/>
                    </a:schemeClr>
                  </a:solidFill>
                </a:rPr>
                <a:t>––</a:t>
              </a:r>
              <a:r>
                <a:rPr lang="en-GB" sz="800">
                  <a:solidFill>
                    <a:schemeClr val="accent3"/>
                  </a:solidFill>
                </a:rPr>
                <a:t> </a:t>
              </a:r>
              <a:r>
                <a:rPr lang="de-DE" sz="800" i="0" kern="1200">
                  <a:solidFill>
                    <a:schemeClr val="dk1"/>
                  </a:solidFill>
                  <a:effectLst/>
                  <a:latin typeface="+mn-lt"/>
                  <a:ea typeface="+mn-ea"/>
                  <a:cs typeface="+mn-cs"/>
                </a:rPr>
                <a:t>BGB-16673, 6 </a:t>
              </a:r>
              <a:r>
                <a:rPr lang="de-DE" sz="800" i="0" kern="1200" err="1">
                  <a:solidFill>
                    <a:schemeClr val="dk1"/>
                  </a:solidFill>
                  <a:effectLst/>
                  <a:latin typeface="+mn-lt"/>
                  <a:ea typeface="+mn-ea"/>
                  <a:cs typeface="+mn-cs"/>
                </a:rPr>
                <a:t>mpk</a:t>
              </a:r>
              <a:r>
                <a:rPr lang="de-DE" sz="800" i="0" kern="1200">
                  <a:solidFill>
                    <a:schemeClr val="dk1"/>
                  </a:solidFill>
                  <a:effectLst/>
                  <a:latin typeface="+mn-lt"/>
                  <a:ea typeface="+mn-ea"/>
                  <a:cs typeface="+mn-cs"/>
                </a:rPr>
                <a:t>, QD</a:t>
              </a:r>
            </a:p>
            <a:p>
              <a:r>
                <a:rPr lang="en-GB" sz="800" b="1">
                  <a:solidFill>
                    <a:schemeClr val="accent3"/>
                  </a:solidFill>
                </a:rPr>
                <a:t>––</a:t>
              </a:r>
              <a:r>
                <a:rPr lang="en-GB" sz="800">
                  <a:solidFill>
                    <a:schemeClr val="accent3"/>
                  </a:solidFill>
                </a:rPr>
                <a:t> </a:t>
              </a:r>
              <a:r>
                <a:rPr lang="de-DE" sz="800" i="0" kern="1200">
                  <a:solidFill>
                    <a:schemeClr val="dk1"/>
                  </a:solidFill>
                  <a:effectLst/>
                  <a:latin typeface="+mn-lt"/>
                  <a:ea typeface="+mn-ea"/>
                  <a:cs typeface="+mn-cs"/>
                </a:rPr>
                <a:t>BGB-16673, 20 </a:t>
              </a:r>
              <a:r>
                <a:rPr lang="de-DE" sz="800" i="0" kern="1200" err="1">
                  <a:solidFill>
                    <a:schemeClr val="dk1"/>
                  </a:solidFill>
                  <a:effectLst/>
                  <a:latin typeface="+mn-lt"/>
                  <a:ea typeface="+mn-ea"/>
                  <a:cs typeface="+mn-cs"/>
                </a:rPr>
                <a:t>mpk</a:t>
              </a:r>
              <a:r>
                <a:rPr lang="de-DE" sz="800" i="0" kern="1200">
                  <a:solidFill>
                    <a:schemeClr val="dk1"/>
                  </a:solidFill>
                  <a:effectLst/>
                  <a:latin typeface="+mn-lt"/>
                  <a:ea typeface="+mn-ea"/>
                  <a:cs typeface="+mn-cs"/>
                </a:rPr>
                <a:t>, QD</a:t>
              </a:r>
            </a:p>
            <a:p>
              <a:r>
                <a:rPr lang="en-GB" sz="800" b="1">
                  <a:solidFill>
                    <a:schemeClr val="accent1"/>
                  </a:solidFill>
                </a:rPr>
                <a:t>––</a:t>
              </a:r>
              <a:r>
                <a:rPr lang="en-GB" sz="800"/>
                <a:t> </a:t>
              </a:r>
              <a:r>
                <a:rPr lang="de-DE" sz="800" err="1">
                  <a:solidFill>
                    <a:schemeClr val="dk1"/>
                  </a:solidFill>
                </a:rPr>
                <a:t>Pirtobrutinib</a:t>
              </a:r>
              <a:r>
                <a:rPr lang="de-DE" sz="800">
                  <a:solidFill>
                    <a:schemeClr val="dk1"/>
                  </a:solidFill>
                </a:rPr>
                <a:t>, 50 </a:t>
              </a:r>
              <a:r>
                <a:rPr lang="de-DE" sz="800" err="1">
                  <a:solidFill>
                    <a:schemeClr val="dk1"/>
                  </a:solidFill>
                </a:rPr>
                <a:t>mpk</a:t>
              </a:r>
              <a:r>
                <a:rPr lang="de-DE" sz="800">
                  <a:solidFill>
                    <a:schemeClr val="dk1"/>
                  </a:solidFill>
                </a:rPr>
                <a:t> BID</a:t>
              </a:r>
              <a:endParaRPr lang="de-DE" sz="800" i="0" kern="1200">
                <a:solidFill>
                  <a:schemeClr val="dk1"/>
                </a:solidFill>
                <a:effectLst/>
                <a:latin typeface="+mn-lt"/>
                <a:ea typeface="+mn-ea"/>
                <a:cs typeface="+mn-cs"/>
              </a:endParaRPr>
            </a:p>
          </p:txBody>
        </p:sp>
        <p:sp>
          <p:nvSpPr>
            <p:cNvPr id="37" name="Oval 36">
              <a:extLst>
                <a:ext uri="{FF2B5EF4-FFF2-40B4-BE49-F238E27FC236}">
                  <a16:creationId xmlns:a16="http://schemas.microsoft.com/office/drawing/2014/main" id="{FCD427D6-63C4-4DD1-A669-1C724B11B53B}"/>
                </a:ext>
              </a:extLst>
            </p:cNvPr>
            <p:cNvSpPr/>
            <p:nvPr/>
          </p:nvSpPr>
          <p:spPr>
            <a:xfrm>
              <a:off x="3260725" y="3303805"/>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Dreieck 37">
              <a:extLst>
                <a:ext uri="{FF2B5EF4-FFF2-40B4-BE49-F238E27FC236}">
                  <a16:creationId xmlns:a16="http://schemas.microsoft.com/office/drawing/2014/main" id="{6F47A3DA-E71F-7DC5-E6B9-F3BE9ED7B108}"/>
                </a:ext>
              </a:extLst>
            </p:cNvPr>
            <p:cNvSpPr/>
            <p:nvPr/>
          </p:nvSpPr>
          <p:spPr>
            <a:xfrm>
              <a:off x="3255390" y="3420316"/>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Dreieck 38">
              <a:extLst>
                <a:ext uri="{FF2B5EF4-FFF2-40B4-BE49-F238E27FC236}">
                  <a16:creationId xmlns:a16="http://schemas.microsoft.com/office/drawing/2014/main" id="{CEB16CF0-30BA-4172-3508-DC3B3C3EA752}"/>
                </a:ext>
              </a:extLst>
            </p:cNvPr>
            <p:cNvSpPr/>
            <p:nvPr/>
          </p:nvSpPr>
          <p:spPr>
            <a:xfrm rot="10800000">
              <a:off x="3255391" y="3546632"/>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Dreieck 39">
              <a:extLst>
                <a:ext uri="{FF2B5EF4-FFF2-40B4-BE49-F238E27FC236}">
                  <a16:creationId xmlns:a16="http://schemas.microsoft.com/office/drawing/2014/main" id="{411F1927-15E0-9CA9-BD93-C505FF6E26EB}"/>
                </a:ext>
              </a:extLst>
            </p:cNvPr>
            <p:cNvSpPr/>
            <p:nvPr/>
          </p:nvSpPr>
          <p:spPr>
            <a:xfrm rot="10800000">
              <a:off x="3255390" y="3667926"/>
              <a:ext cx="77344" cy="66676"/>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Textfeld 41">
            <a:extLst>
              <a:ext uri="{FF2B5EF4-FFF2-40B4-BE49-F238E27FC236}">
                <a16:creationId xmlns:a16="http://schemas.microsoft.com/office/drawing/2014/main" id="{7C2B509C-4368-F761-01BF-4FA802534013}"/>
              </a:ext>
            </a:extLst>
          </p:cNvPr>
          <p:cNvSpPr txBox="1"/>
          <p:nvPr/>
        </p:nvSpPr>
        <p:spPr>
          <a:xfrm>
            <a:off x="1048256" y="1908007"/>
            <a:ext cx="1410964" cy="246221"/>
          </a:xfrm>
          <a:prstGeom prst="rect">
            <a:avLst/>
          </a:prstGeom>
          <a:noFill/>
        </p:spPr>
        <p:txBody>
          <a:bodyPr wrap="none" rtlCol="0">
            <a:spAutoFit/>
          </a:bodyPr>
          <a:lstStyle/>
          <a:p>
            <a:pPr algn="ctr"/>
            <a:r>
              <a:rPr lang="en-GB" sz="1000" b="1"/>
              <a:t>TMD8 BTK-Wildtype</a:t>
            </a:r>
            <a:endParaRPr lang="en-GB" sz="1000"/>
          </a:p>
        </p:txBody>
      </p:sp>
      <p:sp>
        <p:nvSpPr>
          <p:cNvPr id="43" name="Textfeld 42">
            <a:extLst>
              <a:ext uri="{FF2B5EF4-FFF2-40B4-BE49-F238E27FC236}">
                <a16:creationId xmlns:a16="http://schemas.microsoft.com/office/drawing/2014/main" id="{BAE6FBA6-E129-859A-723C-25CAC350155F}"/>
              </a:ext>
            </a:extLst>
          </p:cNvPr>
          <p:cNvSpPr txBox="1"/>
          <p:nvPr/>
        </p:nvSpPr>
        <p:spPr>
          <a:xfrm>
            <a:off x="5462653" y="1908007"/>
            <a:ext cx="1266693" cy="246221"/>
          </a:xfrm>
          <a:prstGeom prst="rect">
            <a:avLst/>
          </a:prstGeom>
          <a:noFill/>
        </p:spPr>
        <p:txBody>
          <a:bodyPr wrap="none" rtlCol="0">
            <a:spAutoFit/>
          </a:bodyPr>
          <a:lstStyle/>
          <a:p>
            <a:pPr algn="ctr"/>
            <a:r>
              <a:rPr lang="en-GB" sz="1000" b="1"/>
              <a:t>TMD8 BTK-C481S</a:t>
            </a:r>
            <a:endParaRPr lang="en-GB" sz="1000"/>
          </a:p>
        </p:txBody>
      </p:sp>
      <p:sp>
        <p:nvSpPr>
          <p:cNvPr id="44" name="Textfeld 43">
            <a:extLst>
              <a:ext uri="{FF2B5EF4-FFF2-40B4-BE49-F238E27FC236}">
                <a16:creationId xmlns:a16="http://schemas.microsoft.com/office/drawing/2014/main" id="{4782B03C-D09C-A5E7-F825-740ACE65FD53}"/>
              </a:ext>
            </a:extLst>
          </p:cNvPr>
          <p:cNvSpPr txBox="1"/>
          <p:nvPr/>
        </p:nvSpPr>
        <p:spPr>
          <a:xfrm>
            <a:off x="1128056" y="4006982"/>
            <a:ext cx="1202573" cy="246221"/>
          </a:xfrm>
          <a:prstGeom prst="rect">
            <a:avLst/>
          </a:prstGeom>
          <a:noFill/>
        </p:spPr>
        <p:txBody>
          <a:bodyPr wrap="none" rtlCol="0">
            <a:spAutoFit/>
          </a:bodyPr>
          <a:lstStyle/>
          <a:p>
            <a:pPr algn="ctr"/>
            <a:r>
              <a:rPr lang="en-GB" sz="1000" b="1"/>
              <a:t>TMD8 BTK-T474I</a:t>
            </a:r>
            <a:endParaRPr lang="en-GB" sz="1000"/>
          </a:p>
        </p:txBody>
      </p:sp>
      <p:sp>
        <p:nvSpPr>
          <p:cNvPr id="45" name="Textfeld 44">
            <a:extLst>
              <a:ext uri="{FF2B5EF4-FFF2-40B4-BE49-F238E27FC236}">
                <a16:creationId xmlns:a16="http://schemas.microsoft.com/office/drawing/2014/main" id="{D7CCCC65-C326-AA97-17FE-DAEE2F1230C4}"/>
              </a:ext>
            </a:extLst>
          </p:cNvPr>
          <p:cNvSpPr txBox="1"/>
          <p:nvPr/>
        </p:nvSpPr>
        <p:spPr>
          <a:xfrm>
            <a:off x="5467287" y="4006982"/>
            <a:ext cx="1289135" cy="246221"/>
          </a:xfrm>
          <a:prstGeom prst="rect">
            <a:avLst/>
          </a:prstGeom>
          <a:noFill/>
        </p:spPr>
        <p:txBody>
          <a:bodyPr wrap="none" rtlCol="0">
            <a:spAutoFit/>
          </a:bodyPr>
          <a:lstStyle/>
          <a:p>
            <a:pPr algn="ctr"/>
            <a:r>
              <a:rPr lang="en-GB" sz="1000" b="1"/>
              <a:t>TMD8 BTK-L528W</a:t>
            </a:r>
            <a:endParaRPr lang="en-GB" sz="1000"/>
          </a:p>
        </p:txBody>
      </p:sp>
      <p:grpSp>
        <p:nvGrpSpPr>
          <p:cNvPr id="22" name="Gruppieren 21">
            <a:extLst>
              <a:ext uri="{FF2B5EF4-FFF2-40B4-BE49-F238E27FC236}">
                <a16:creationId xmlns:a16="http://schemas.microsoft.com/office/drawing/2014/main" id="{C0AA7C30-3DE9-3718-CD04-35EA5EF52C06}"/>
              </a:ext>
            </a:extLst>
          </p:cNvPr>
          <p:cNvGrpSpPr/>
          <p:nvPr/>
        </p:nvGrpSpPr>
        <p:grpSpPr>
          <a:xfrm>
            <a:off x="2686340" y="3117383"/>
            <a:ext cx="1476686" cy="461665"/>
            <a:chOff x="3145158" y="3223494"/>
            <a:chExt cx="1476686" cy="461665"/>
          </a:xfrm>
        </p:grpSpPr>
        <p:sp>
          <p:nvSpPr>
            <p:cNvPr id="2" name="Textfeld 1">
              <a:extLst>
                <a:ext uri="{FF2B5EF4-FFF2-40B4-BE49-F238E27FC236}">
                  <a16:creationId xmlns:a16="http://schemas.microsoft.com/office/drawing/2014/main" id="{E04ACE0C-39FE-DF1B-F1D8-82915A8C52F0}"/>
                </a:ext>
              </a:extLst>
            </p:cNvPr>
            <p:cNvSpPr txBox="1"/>
            <p:nvPr/>
          </p:nvSpPr>
          <p:spPr>
            <a:xfrm>
              <a:off x="3145158" y="3223494"/>
              <a:ext cx="1476686" cy="461665"/>
            </a:xfrm>
            <a:prstGeom prst="rect">
              <a:avLst/>
            </a:prstGeom>
            <a:noFill/>
          </p:spPr>
          <p:txBody>
            <a:bodyPr wrap="none" rtlCol="0">
              <a:spAutoFit/>
            </a:bodyPr>
            <a:lstStyle/>
            <a:p>
              <a:r>
                <a:rPr lang="en-GB" sz="800" b="1">
                  <a:solidFill>
                    <a:schemeClr val="accent2"/>
                  </a:solidFill>
                </a:rPr>
                <a:t>––</a:t>
              </a:r>
              <a:r>
                <a:rPr lang="en-GB" sz="800"/>
                <a:t> Vehicle</a:t>
              </a:r>
            </a:p>
            <a:p>
              <a:r>
                <a:rPr lang="en-GB" sz="800" b="1">
                  <a:solidFill>
                    <a:schemeClr val="accent3">
                      <a:lumMod val="60000"/>
                      <a:lumOff val="40000"/>
                    </a:schemeClr>
                  </a:solidFill>
                </a:rPr>
                <a:t>––</a:t>
              </a:r>
              <a:r>
                <a:rPr lang="en-GB" sz="800">
                  <a:solidFill>
                    <a:schemeClr val="accent3"/>
                  </a:solidFill>
                </a:rPr>
                <a:t> </a:t>
              </a:r>
              <a:r>
                <a:rPr lang="de-DE" sz="800" i="0" kern="1200">
                  <a:solidFill>
                    <a:schemeClr val="dk1"/>
                  </a:solidFill>
                  <a:effectLst/>
                  <a:latin typeface="+mn-lt"/>
                  <a:ea typeface="+mn-ea"/>
                  <a:cs typeface="+mn-cs"/>
                </a:rPr>
                <a:t>BGB-16673, 6 </a:t>
              </a:r>
              <a:r>
                <a:rPr lang="de-DE" sz="800" i="0" kern="1200" err="1">
                  <a:solidFill>
                    <a:schemeClr val="dk1"/>
                  </a:solidFill>
                  <a:effectLst/>
                  <a:latin typeface="+mn-lt"/>
                  <a:ea typeface="+mn-ea"/>
                  <a:cs typeface="+mn-cs"/>
                </a:rPr>
                <a:t>mpk</a:t>
              </a:r>
              <a:r>
                <a:rPr lang="de-DE" sz="800" i="0" kern="1200">
                  <a:solidFill>
                    <a:schemeClr val="dk1"/>
                  </a:solidFill>
                  <a:effectLst/>
                  <a:latin typeface="+mn-lt"/>
                  <a:ea typeface="+mn-ea"/>
                  <a:cs typeface="+mn-cs"/>
                </a:rPr>
                <a:t>, QD</a:t>
              </a:r>
            </a:p>
            <a:p>
              <a:r>
                <a:rPr lang="en-GB" sz="800" b="1">
                  <a:solidFill>
                    <a:schemeClr val="accent3"/>
                  </a:solidFill>
                </a:rPr>
                <a:t>––</a:t>
              </a:r>
              <a:r>
                <a:rPr lang="en-GB" sz="800">
                  <a:solidFill>
                    <a:schemeClr val="accent3"/>
                  </a:solidFill>
                </a:rPr>
                <a:t> </a:t>
              </a:r>
              <a:r>
                <a:rPr lang="de-DE" sz="800" i="0" kern="1200">
                  <a:solidFill>
                    <a:schemeClr val="dk1"/>
                  </a:solidFill>
                  <a:effectLst/>
                  <a:latin typeface="+mn-lt"/>
                  <a:ea typeface="+mn-ea"/>
                  <a:cs typeface="+mn-cs"/>
                </a:rPr>
                <a:t>BGB-16673, 20 </a:t>
              </a:r>
              <a:r>
                <a:rPr lang="de-DE" sz="800" i="0" kern="1200" err="1">
                  <a:solidFill>
                    <a:schemeClr val="dk1"/>
                  </a:solidFill>
                  <a:effectLst/>
                  <a:latin typeface="+mn-lt"/>
                  <a:ea typeface="+mn-ea"/>
                  <a:cs typeface="+mn-cs"/>
                </a:rPr>
                <a:t>mpk</a:t>
              </a:r>
              <a:r>
                <a:rPr lang="de-DE" sz="800" i="0" kern="1200">
                  <a:solidFill>
                    <a:schemeClr val="dk1"/>
                  </a:solidFill>
                  <a:effectLst/>
                  <a:latin typeface="+mn-lt"/>
                  <a:ea typeface="+mn-ea"/>
                  <a:cs typeface="+mn-cs"/>
                </a:rPr>
                <a:t>, QD</a:t>
              </a:r>
            </a:p>
          </p:txBody>
        </p:sp>
        <p:sp>
          <p:nvSpPr>
            <p:cNvPr id="3" name="Oval 2">
              <a:extLst>
                <a:ext uri="{FF2B5EF4-FFF2-40B4-BE49-F238E27FC236}">
                  <a16:creationId xmlns:a16="http://schemas.microsoft.com/office/drawing/2014/main" id="{B619F5A3-17E1-A1B1-D617-66C5D8510529}"/>
                </a:ext>
              </a:extLst>
            </p:cNvPr>
            <p:cNvSpPr/>
            <p:nvPr/>
          </p:nvSpPr>
          <p:spPr>
            <a:xfrm>
              <a:off x="3260725" y="3303805"/>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reieck 6">
              <a:extLst>
                <a:ext uri="{FF2B5EF4-FFF2-40B4-BE49-F238E27FC236}">
                  <a16:creationId xmlns:a16="http://schemas.microsoft.com/office/drawing/2014/main" id="{0EAF311E-66E1-5754-CDB5-131950BBA499}"/>
                </a:ext>
              </a:extLst>
            </p:cNvPr>
            <p:cNvSpPr/>
            <p:nvPr/>
          </p:nvSpPr>
          <p:spPr>
            <a:xfrm>
              <a:off x="3255390" y="3420316"/>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reieck 8">
              <a:extLst>
                <a:ext uri="{FF2B5EF4-FFF2-40B4-BE49-F238E27FC236}">
                  <a16:creationId xmlns:a16="http://schemas.microsoft.com/office/drawing/2014/main" id="{3A94AA6A-5B23-DE9B-ACF4-5FCA838E5A0E}"/>
                </a:ext>
              </a:extLst>
            </p:cNvPr>
            <p:cNvSpPr/>
            <p:nvPr/>
          </p:nvSpPr>
          <p:spPr>
            <a:xfrm rot="10800000">
              <a:off x="3255391" y="3546632"/>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 name="Gruppieren 60">
            <a:extLst>
              <a:ext uri="{FF2B5EF4-FFF2-40B4-BE49-F238E27FC236}">
                <a16:creationId xmlns:a16="http://schemas.microsoft.com/office/drawing/2014/main" id="{485EB432-9B9D-A1F6-1EDA-B5DB4012F9BD}"/>
              </a:ext>
            </a:extLst>
          </p:cNvPr>
          <p:cNvGrpSpPr/>
          <p:nvPr/>
        </p:nvGrpSpPr>
        <p:grpSpPr>
          <a:xfrm>
            <a:off x="1828388" y="4659940"/>
            <a:ext cx="61320" cy="270000"/>
            <a:chOff x="190691" y="2476062"/>
            <a:chExt cx="61320" cy="146986"/>
          </a:xfrm>
        </p:grpSpPr>
        <p:cxnSp>
          <p:nvCxnSpPr>
            <p:cNvPr id="57" name="Gerade Verbindung 56">
              <a:extLst>
                <a:ext uri="{FF2B5EF4-FFF2-40B4-BE49-F238E27FC236}">
                  <a16:creationId xmlns:a16="http://schemas.microsoft.com/office/drawing/2014/main" id="{C49C3F02-E1D7-8CEB-7260-9169C73BD12C}"/>
                </a:ext>
              </a:extLst>
            </p:cNvPr>
            <p:cNvCxnSpPr>
              <a:cxnSpLocks/>
            </p:cNvCxnSpPr>
            <p:nvPr/>
          </p:nvCxnSpPr>
          <p:spPr>
            <a:xfrm>
              <a:off x="221351" y="2476062"/>
              <a:ext cx="0" cy="14698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3BEB581A-F2D7-699E-B071-9C91B90B630D}"/>
                </a:ext>
              </a:extLst>
            </p:cNvPr>
            <p:cNvCxnSpPr>
              <a:cxnSpLocks/>
            </p:cNvCxnSpPr>
            <p:nvPr/>
          </p:nvCxnSpPr>
          <p:spPr>
            <a:xfrm rot="16200000">
              <a:off x="221351" y="2445402"/>
              <a:ext cx="0" cy="6132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845BCA8E-6FC5-3727-20A4-DCCF5EF501B6}"/>
                </a:ext>
              </a:extLst>
            </p:cNvPr>
            <p:cNvCxnSpPr>
              <a:cxnSpLocks/>
            </p:cNvCxnSpPr>
            <p:nvPr/>
          </p:nvCxnSpPr>
          <p:spPr>
            <a:xfrm rot="16200000">
              <a:off x="221351" y="2592388"/>
              <a:ext cx="0" cy="6132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54" name="Gruppieren 153">
            <a:extLst>
              <a:ext uri="{FF2B5EF4-FFF2-40B4-BE49-F238E27FC236}">
                <a16:creationId xmlns:a16="http://schemas.microsoft.com/office/drawing/2014/main" id="{214ED7A8-4EF1-44A3-A36B-F748DE77DE4C}"/>
              </a:ext>
            </a:extLst>
          </p:cNvPr>
          <p:cNvGrpSpPr/>
          <p:nvPr/>
        </p:nvGrpSpPr>
        <p:grpSpPr>
          <a:xfrm>
            <a:off x="850328" y="2437874"/>
            <a:ext cx="1632266" cy="992590"/>
            <a:chOff x="850328" y="2531009"/>
            <a:chExt cx="1632266" cy="992590"/>
          </a:xfrm>
        </p:grpSpPr>
        <p:sp>
          <p:nvSpPr>
            <p:cNvPr id="55" name="Dreieck 54">
              <a:extLst>
                <a:ext uri="{FF2B5EF4-FFF2-40B4-BE49-F238E27FC236}">
                  <a16:creationId xmlns:a16="http://schemas.microsoft.com/office/drawing/2014/main" id="{56B28AA1-5A13-A025-DB50-DB430C48EF2C}"/>
                </a:ext>
              </a:extLst>
            </p:cNvPr>
            <p:cNvSpPr/>
            <p:nvPr/>
          </p:nvSpPr>
          <p:spPr>
            <a:xfrm rot="10800000">
              <a:off x="850328" y="3390247"/>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Dreieck 71">
              <a:extLst>
                <a:ext uri="{FF2B5EF4-FFF2-40B4-BE49-F238E27FC236}">
                  <a16:creationId xmlns:a16="http://schemas.microsoft.com/office/drawing/2014/main" id="{CEF9BCCE-E340-7CFC-1136-B36BD47AF76A}"/>
                </a:ext>
              </a:extLst>
            </p:cNvPr>
            <p:cNvSpPr/>
            <p:nvPr/>
          </p:nvSpPr>
          <p:spPr>
            <a:xfrm rot="10800000">
              <a:off x="1196042" y="3297269"/>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Dreieck 72">
              <a:extLst>
                <a:ext uri="{FF2B5EF4-FFF2-40B4-BE49-F238E27FC236}">
                  <a16:creationId xmlns:a16="http://schemas.microsoft.com/office/drawing/2014/main" id="{3A3368E4-D495-E5FB-12E4-B9E77112EFE4}"/>
                </a:ext>
              </a:extLst>
            </p:cNvPr>
            <p:cNvSpPr/>
            <p:nvPr/>
          </p:nvSpPr>
          <p:spPr>
            <a:xfrm rot="10800000">
              <a:off x="1540256" y="3308060"/>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Dreieck 73">
              <a:extLst>
                <a:ext uri="{FF2B5EF4-FFF2-40B4-BE49-F238E27FC236}">
                  <a16:creationId xmlns:a16="http://schemas.microsoft.com/office/drawing/2014/main" id="{246DEF63-06F6-28DA-1819-1D187B5F58C0}"/>
                </a:ext>
              </a:extLst>
            </p:cNvPr>
            <p:cNvSpPr/>
            <p:nvPr/>
          </p:nvSpPr>
          <p:spPr>
            <a:xfrm rot="10800000">
              <a:off x="1797827" y="3360802"/>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Dreieck 74">
              <a:extLst>
                <a:ext uri="{FF2B5EF4-FFF2-40B4-BE49-F238E27FC236}">
                  <a16:creationId xmlns:a16="http://schemas.microsoft.com/office/drawing/2014/main" id="{C252010F-FABC-A9C4-195A-10B6DA5FF0E1}"/>
                </a:ext>
              </a:extLst>
            </p:cNvPr>
            <p:cNvSpPr/>
            <p:nvPr/>
          </p:nvSpPr>
          <p:spPr>
            <a:xfrm rot="10800000">
              <a:off x="2137881" y="3435633"/>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Dreieck 75">
              <a:extLst>
                <a:ext uri="{FF2B5EF4-FFF2-40B4-BE49-F238E27FC236}">
                  <a16:creationId xmlns:a16="http://schemas.microsoft.com/office/drawing/2014/main" id="{B5AD8A3D-C23E-F345-305A-1967AD986E77}"/>
                </a:ext>
              </a:extLst>
            </p:cNvPr>
            <p:cNvSpPr/>
            <p:nvPr/>
          </p:nvSpPr>
          <p:spPr>
            <a:xfrm rot="10800000">
              <a:off x="2391541" y="3456923"/>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3" name="Gruppieren 82">
              <a:extLst>
                <a:ext uri="{FF2B5EF4-FFF2-40B4-BE49-F238E27FC236}">
                  <a16:creationId xmlns:a16="http://schemas.microsoft.com/office/drawing/2014/main" id="{22D7C8F2-E59A-2AFF-39D3-219946853B10}"/>
                </a:ext>
              </a:extLst>
            </p:cNvPr>
            <p:cNvGrpSpPr/>
            <p:nvPr/>
          </p:nvGrpSpPr>
          <p:grpSpPr>
            <a:xfrm>
              <a:off x="1803162" y="2531009"/>
              <a:ext cx="66675" cy="108000"/>
              <a:chOff x="1799475" y="2531009"/>
              <a:chExt cx="66675" cy="108000"/>
            </a:xfrm>
          </p:grpSpPr>
          <p:sp>
            <p:nvSpPr>
              <p:cNvPr id="53" name="Oval 52">
                <a:extLst>
                  <a:ext uri="{FF2B5EF4-FFF2-40B4-BE49-F238E27FC236}">
                    <a16:creationId xmlns:a16="http://schemas.microsoft.com/office/drawing/2014/main" id="{22A0DCCE-A2BF-34D2-C3F0-B8CA4A89C0C2}"/>
                  </a:ext>
                </a:extLst>
              </p:cNvPr>
              <p:cNvSpPr/>
              <p:nvPr/>
            </p:nvSpPr>
            <p:spPr>
              <a:xfrm>
                <a:off x="1799475" y="2551672"/>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2" name="Gruppieren 61">
                <a:extLst>
                  <a:ext uri="{FF2B5EF4-FFF2-40B4-BE49-F238E27FC236}">
                    <a16:creationId xmlns:a16="http://schemas.microsoft.com/office/drawing/2014/main" id="{4B394F86-52CB-F584-B403-98A9DC2C55EE}"/>
                  </a:ext>
                </a:extLst>
              </p:cNvPr>
              <p:cNvGrpSpPr/>
              <p:nvPr/>
            </p:nvGrpSpPr>
            <p:grpSpPr>
              <a:xfrm>
                <a:off x="1802152" y="2531009"/>
                <a:ext cx="61320" cy="108000"/>
                <a:chOff x="190691" y="2476062"/>
                <a:chExt cx="61320" cy="146986"/>
              </a:xfrm>
            </p:grpSpPr>
            <p:cxnSp>
              <p:nvCxnSpPr>
                <p:cNvPr id="63" name="Gerade Verbindung 62">
                  <a:extLst>
                    <a:ext uri="{FF2B5EF4-FFF2-40B4-BE49-F238E27FC236}">
                      <a16:creationId xmlns:a16="http://schemas.microsoft.com/office/drawing/2014/main" id="{E0C91C74-465F-027F-0F88-0ECC1F445F8C}"/>
                    </a:ext>
                  </a:extLst>
                </p:cNvPr>
                <p:cNvCxnSpPr>
                  <a:cxnSpLocks/>
                </p:cNvCxnSpPr>
                <p:nvPr/>
              </p:nvCxnSpPr>
              <p:spPr>
                <a:xfrm>
                  <a:off x="221351" y="2476062"/>
                  <a:ext cx="0" cy="14698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63">
                  <a:extLst>
                    <a:ext uri="{FF2B5EF4-FFF2-40B4-BE49-F238E27FC236}">
                      <a16:creationId xmlns:a16="http://schemas.microsoft.com/office/drawing/2014/main" id="{F8B1EAA0-E6CD-D1F7-45D9-739A479E9600}"/>
                    </a:ext>
                  </a:extLst>
                </p:cNvPr>
                <p:cNvCxnSpPr>
                  <a:cxnSpLocks/>
                </p:cNvCxnSpPr>
                <p:nvPr/>
              </p:nvCxnSpPr>
              <p:spPr>
                <a:xfrm rot="16200000">
                  <a:off x="221351" y="2445402"/>
                  <a:ext cx="0" cy="6132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64">
                  <a:extLst>
                    <a:ext uri="{FF2B5EF4-FFF2-40B4-BE49-F238E27FC236}">
                      <a16:creationId xmlns:a16="http://schemas.microsoft.com/office/drawing/2014/main" id="{D99C0777-24C8-D562-BD20-9C79B5BEAC9B}"/>
                    </a:ext>
                  </a:extLst>
                </p:cNvPr>
                <p:cNvCxnSpPr>
                  <a:cxnSpLocks/>
                </p:cNvCxnSpPr>
                <p:nvPr/>
              </p:nvCxnSpPr>
              <p:spPr>
                <a:xfrm rot="16200000">
                  <a:off x="221351" y="2592388"/>
                  <a:ext cx="0" cy="6132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54" name="Dreieck 53">
              <a:extLst>
                <a:ext uri="{FF2B5EF4-FFF2-40B4-BE49-F238E27FC236}">
                  <a16:creationId xmlns:a16="http://schemas.microsoft.com/office/drawing/2014/main" id="{B677DA00-B9E6-68B7-643E-DB6112EE8FE9}"/>
                </a:ext>
              </a:extLst>
            </p:cNvPr>
            <p:cNvSpPr/>
            <p:nvPr/>
          </p:nvSpPr>
          <p:spPr>
            <a:xfrm>
              <a:off x="1540256" y="3162840"/>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uppieren 66">
              <a:extLst>
                <a:ext uri="{FF2B5EF4-FFF2-40B4-BE49-F238E27FC236}">
                  <a16:creationId xmlns:a16="http://schemas.microsoft.com/office/drawing/2014/main" id="{2352ED7C-6DFA-5E89-E0A0-E436A1E5D0AA}"/>
                </a:ext>
              </a:extLst>
            </p:cNvPr>
            <p:cNvGrpSpPr/>
            <p:nvPr/>
          </p:nvGrpSpPr>
          <p:grpSpPr>
            <a:xfrm>
              <a:off x="1548268" y="3152505"/>
              <a:ext cx="61320" cy="108000"/>
              <a:chOff x="190691" y="2476062"/>
              <a:chExt cx="61320" cy="146986"/>
            </a:xfrm>
          </p:grpSpPr>
          <p:cxnSp>
            <p:nvCxnSpPr>
              <p:cNvPr id="68" name="Gerade Verbindung 67">
                <a:extLst>
                  <a:ext uri="{FF2B5EF4-FFF2-40B4-BE49-F238E27FC236}">
                    <a16:creationId xmlns:a16="http://schemas.microsoft.com/office/drawing/2014/main" id="{98D35006-6933-432C-5443-F980C9AA6CCF}"/>
                  </a:ext>
                </a:extLst>
              </p:cNvPr>
              <p:cNvCxnSpPr>
                <a:cxnSpLocks/>
              </p:cNvCxnSpPr>
              <p:nvPr/>
            </p:nvCxnSpPr>
            <p:spPr>
              <a:xfrm>
                <a:off x="221351" y="2476062"/>
                <a:ext cx="0" cy="14698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Gerade Verbindung 68">
                <a:extLst>
                  <a:ext uri="{FF2B5EF4-FFF2-40B4-BE49-F238E27FC236}">
                    <a16:creationId xmlns:a16="http://schemas.microsoft.com/office/drawing/2014/main" id="{EAD85034-E3EE-8B3C-B51A-EBBB231F4B40}"/>
                  </a:ext>
                </a:extLst>
              </p:cNvPr>
              <p:cNvCxnSpPr>
                <a:cxnSpLocks/>
              </p:cNvCxnSpPr>
              <p:nvPr/>
            </p:nvCxnSpPr>
            <p:spPr>
              <a:xfrm rot="16200000">
                <a:off x="221351" y="2445402"/>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Gerade Verbindung 69">
                <a:extLst>
                  <a:ext uri="{FF2B5EF4-FFF2-40B4-BE49-F238E27FC236}">
                    <a16:creationId xmlns:a16="http://schemas.microsoft.com/office/drawing/2014/main" id="{5E2E8733-BF98-B272-ACF8-48CF8D62E729}"/>
                  </a:ext>
                </a:extLst>
              </p:cNvPr>
              <p:cNvCxnSpPr>
                <a:cxnSpLocks/>
              </p:cNvCxnSpPr>
              <p:nvPr/>
            </p:nvCxnSpPr>
            <p:spPr>
              <a:xfrm rot="16200000">
                <a:off x="221351" y="2592388"/>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84" name="Gruppieren 83">
              <a:extLst>
                <a:ext uri="{FF2B5EF4-FFF2-40B4-BE49-F238E27FC236}">
                  <a16:creationId xmlns:a16="http://schemas.microsoft.com/office/drawing/2014/main" id="{59742E0C-D4D3-1E4D-3884-8E5B006C27AE}"/>
                </a:ext>
              </a:extLst>
            </p:cNvPr>
            <p:cNvGrpSpPr/>
            <p:nvPr/>
          </p:nvGrpSpPr>
          <p:grpSpPr>
            <a:xfrm>
              <a:off x="1545591" y="2845392"/>
              <a:ext cx="66675" cy="108000"/>
              <a:chOff x="1799475" y="2531009"/>
              <a:chExt cx="66675" cy="108000"/>
            </a:xfrm>
          </p:grpSpPr>
          <p:sp>
            <p:nvSpPr>
              <p:cNvPr id="85" name="Oval 84">
                <a:extLst>
                  <a:ext uri="{FF2B5EF4-FFF2-40B4-BE49-F238E27FC236}">
                    <a16:creationId xmlns:a16="http://schemas.microsoft.com/office/drawing/2014/main" id="{1E096A06-03F4-563E-6160-67035EFFCEC2}"/>
                  </a:ext>
                </a:extLst>
              </p:cNvPr>
              <p:cNvSpPr/>
              <p:nvPr/>
            </p:nvSpPr>
            <p:spPr>
              <a:xfrm>
                <a:off x="1799475" y="2551672"/>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6" name="Gruppieren 85">
                <a:extLst>
                  <a:ext uri="{FF2B5EF4-FFF2-40B4-BE49-F238E27FC236}">
                    <a16:creationId xmlns:a16="http://schemas.microsoft.com/office/drawing/2014/main" id="{69C73F23-664F-527A-4411-B8A1D35ED9A7}"/>
                  </a:ext>
                </a:extLst>
              </p:cNvPr>
              <p:cNvGrpSpPr/>
              <p:nvPr/>
            </p:nvGrpSpPr>
            <p:grpSpPr>
              <a:xfrm>
                <a:off x="1802152" y="2531009"/>
                <a:ext cx="61320" cy="108000"/>
                <a:chOff x="190691" y="2476062"/>
                <a:chExt cx="61320" cy="146986"/>
              </a:xfrm>
            </p:grpSpPr>
            <p:cxnSp>
              <p:nvCxnSpPr>
                <p:cNvPr id="87" name="Gerade Verbindung 86">
                  <a:extLst>
                    <a:ext uri="{FF2B5EF4-FFF2-40B4-BE49-F238E27FC236}">
                      <a16:creationId xmlns:a16="http://schemas.microsoft.com/office/drawing/2014/main" id="{03D22F7A-C9E6-C051-5116-B7E4F0DCF026}"/>
                    </a:ext>
                  </a:extLst>
                </p:cNvPr>
                <p:cNvCxnSpPr>
                  <a:cxnSpLocks/>
                </p:cNvCxnSpPr>
                <p:nvPr/>
              </p:nvCxnSpPr>
              <p:spPr>
                <a:xfrm>
                  <a:off x="221351" y="2476062"/>
                  <a:ext cx="0" cy="14698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Gerade Verbindung 87">
                  <a:extLst>
                    <a:ext uri="{FF2B5EF4-FFF2-40B4-BE49-F238E27FC236}">
                      <a16:creationId xmlns:a16="http://schemas.microsoft.com/office/drawing/2014/main" id="{5489DFFF-D576-BDAB-FA58-8CF5585CA085}"/>
                    </a:ext>
                  </a:extLst>
                </p:cNvPr>
                <p:cNvCxnSpPr>
                  <a:cxnSpLocks/>
                </p:cNvCxnSpPr>
                <p:nvPr/>
              </p:nvCxnSpPr>
              <p:spPr>
                <a:xfrm rot="16200000">
                  <a:off x="221351" y="2445402"/>
                  <a:ext cx="0" cy="6132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Gerade Verbindung 88">
                  <a:extLst>
                    <a:ext uri="{FF2B5EF4-FFF2-40B4-BE49-F238E27FC236}">
                      <a16:creationId xmlns:a16="http://schemas.microsoft.com/office/drawing/2014/main" id="{1D220C8F-C784-421D-1FE5-23635480322A}"/>
                    </a:ext>
                  </a:extLst>
                </p:cNvPr>
                <p:cNvCxnSpPr>
                  <a:cxnSpLocks/>
                </p:cNvCxnSpPr>
                <p:nvPr/>
              </p:nvCxnSpPr>
              <p:spPr>
                <a:xfrm rot="16200000">
                  <a:off x="221351" y="2592388"/>
                  <a:ext cx="0" cy="6132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90" name="Oval 89">
              <a:extLst>
                <a:ext uri="{FF2B5EF4-FFF2-40B4-BE49-F238E27FC236}">
                  <a16:creationId xmlns:a16="http://schemas.microsoft.com/office/drawing/2014/main" id="{7FEC1276-7763-1857-2636-1A6FF3A913CB}"/>
                </a:ext>
              </a:extLst>
            </p:cNvPr>
            <p:cNvSpPr/>
            <p:nvPr/>
          </p:nvSpPr>
          <p:spPr>
            <a:xfrm>
              <a:off x="1201377" y="3210905"/>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1" name="Gruppieren 90">
              <a:extLst>
                <a:ext uri="{FF2B5EF4-FFF2-40B4-BE49-F238E27FC236}">
                  <a16:creationId xmlns:a16="http://schemas.microsoft.com/office/drawing/2014/main" id="{37C69DFF-4204-0088-3757-ADB858940095}"/>
                </a:ext>
              </a:extLst>
            </p:cNvPr>
            <p:cNvGrpSpPr/>
            <p:nvPr/>
          </p:nvGrpSpPr>
          <p:grpSpPr>
            <a:xfrm>
              <a:off x="1797827" y="3100447"/>
              <a:ext cx="77344" cy="146986"/>
              <a:chOff x="226049" y="2767959"/>
              <a:chExt cx="77344" cy="146986"/>
            </a:xfrm>
          </p:grpSpPr>
          <p:sp>
            <p:nvSpPr>
              <p:cNvPr id="92" name="Dreieck 91">
                <a:extLst>
                  <a:ext uri="{FF2B5EF4-FFF2-40B4-BE49-F238E27FC236}">
                    <a16:creationId xmlns:a16="http://schemas.microsoft.com/office/drawing/2014/main" id="{37091340-0FC0-26CB-3C6F-6ED032FE1646}"/>
                  </a:ext>
                </a:extLst>
              </p:cNvPr>
              <p:cNvSpPr/>
              <p:nvPr/>
            </p:nvSpPr>
            <p:spPr>
              <a:xfrm>
                <a:off x="226049" y="2808114"/>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uppieren 92">
                <a:extLst>
                  <a:ext uri="{FF2B5EF4-FFF2-40B4-BE49-F238E27FC236}">
                    <a16:creationId xmlns:a16="http://schemas.microsoft.com/office/drawing/2014/main" id="{05993DD7-DDBB-3629-CD4E-A663ED5F1C4A}"/>
                  </a:ext>
                </a:extLst>
              </p:cNvPr>
              <p:cNvGrpSpPr/>
              <p:nvPr/>
            </p:nvGrpSpPr>
            <p:grpSpPr>
              <a:xfrm>
                <a:off x="234061" y="2767959"/>
                <a:ext cx="61320" cy="146986"/>
                <a:chOff x="190691" y="2476062"/>
                <a:chExt cx="61320" cy="146986"/>
              </a:xfrm>
            </p:grpSpPr>
            <p:cxnSp>
              <p:nvCxnSpPr>
                <p:cNvPr id="94" name="Gerade Verbindung 93">
                  <a:extLst>
                    <a:ext uri="{FF2B5EF4-FFF2-40B4-BE49-F238E27FC236}">
                      <a16:creationId xmlns:a16="http://schemas.microsoft.com/office/drawing/2014/main" id="{463B1D15-E1AE-9D6C-5103-1A591A30E13F}"/>
                    </a:ext>
                  </a:extLst>
                </p:cNvPr>
                <p:cNvCxnSpPr>
                  <a:cxnSpLocks/>
                </p:cNvCxnSpPr>
                <p:nvPr/>
              </p:nvCxnSpPr>
              <p:spPr>
                <a:xfrm>
                  <a:off x="221351" y="2476062"/>
                  <a:ext cx="0" cy="14698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5" name="Gerade Verbindung 94">
                  <a:extLst>
                    <a:ext uri="{FF2B5EF4-FFF2-40B4-BE49-F238E27FC236}">
                      <a16:creationId xmlns:a16="http://schemas.microsoft.com/office/drawing/2014/main" id="{B59F19FE-3E14-17DD-1A96-DADD12173BBB}"/>
                    </a:ext>
                  </a:extLst>
                </p:cNvPr>
                <p:cNvCxnSpPr>
                  <a:cxnSpLocks/>
                </p:cNvCxnSpPr>
                <p:nvPr/>
              </p:nvCxnSpPr>
              <p:spPr>
                <a:xfrm rot="16200000">
                  <a:off x="221351" y="2445402"/>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6" name="Gerade Verbindung 95">
                  <a:extLst>
                    <a:ext uri="{FF2B5EF4-FFF2-40B4-BE49-F238E27FC236}">
                      <a16:creationId xmlns:a16="http://schemas.microsoft.com/office/drawing/2014/main" id="{264B27EA-4C71-A252-9B01-6619E9AFF513}"/>
                    </a:ext>
                  </a:extLst>
                </p:cNvPr>
                <p:cNvCxnSpPr>
                  <a:cxnSpLocks/>
                </p:cNvCxnSpPr>
                <p:nvPr/>
              </p:nvCxnSpPr>
              <p:spPr>
                <a:xfrm rot="16200000">
                  <a:off x="221351" y="2592388"/>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grpSp>
          <p:nvGrpSpPr>
            <p:cNvPr id="97" name="Gruppieren 96">
              <a:extLst>
                <a:ext uri="{FF2B5EF4-FFF2-40B4-BE49-F238E27FC236}">
                  <a16:creationId xmlns:a16="http://schemas.microsoft.com/office/drawing/2014/main" id="{902F1C9E-4869-01E3-CFD9-95694C3EB09A}"/>
                </a:ext>
              </a:extLst>
            </p:cNvPr>
            <p:cNvGrpSpPr/>
            <p:nvPr/>
          </p:nvGrpSpPr>
          <p:grpSpPr>
            <a:xfrm>
              <a:off x="2139536" y="3213816"/>
              <a:ext cx="77344" cy="146986"/>
              <a:chOff x="226049" y="2767959"/>
              <a:chExt cx="77344" cy="146986"/>
            </a:xfrm>
          </p:grpSpPr>
          <p:sp>
            <p:nvSpPr>
              <p:cNvPr id="98" name="Dreieck 97">
                <a:extLst>
                  <a:ext uri="{FF2B5EF4-FFF2-40B4-BE49-F238E27FC236}">
                    <a16:creationId xmlns:a16="http://schemas.microsoft.com/office/drawing/2014/main" id="{8DE8C3EC-7CEF-AB7A-AC64-EA217DD76DD1}"/>
                  </a:ext>
                </a:extLst>
              </p:cNvPr>
              <p:cNvSpPr/>
              <p:nvPr/>
            </p:nvSpPr>
            <p:spPr>
              <a:xfrm>
                <a:off x="226049" y="2808114"/>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9" name="Gruppieren 98">
                <a:extLst>
                  <a:ext uri="{FF2B5EF4-FFF2-40B4-BE49-F238E27FC236}">
                    <a16:creationId xmlns:a16="http://schemas.microsoft.com/office/drawing/2014/main" id="{A4957377-ABBA-A8F9-046D-95B38295B04D}"/>
                  </a:ext>
                </a:extLst>
              </p:cNvPr>
              <p:cNvGrpSpPr/>
              <p:nvPr/>
            </p:nvGrpSpPr>
            <p:grpSpPr>
              <a:xfrm>
                <a:off x="234061" y="2767959"/>
                <a:ext cx="61320" cy="146986"/>
                <a:chOff x="190691" y="2476062"/>
                <a:chExt cx="61320" cy="146986"/>
              </a:xfrm>
            </p:grpSpPr>
            <p:cxnSp>
              <p:nvCxnSpPr>
                <p:cNvPr id="100" name="Gerade Verbindung 99">
                  <a:extLst>
                    <a:ext uri="{FF2B5EF4-FFF2-40B4-BE49-F238E27FC236}">
                      <a16:creationId xmlns:a16="http://schemas.microsoft.com/office/drawing/2014/main" id="{8584DC8E-0478-AFB2-C316-5E00534AB85C}"/>
                    </a:ext>
                  </a:extLst>
                </p:cNvPr>
                <p:cNvCxnSpPr>
                  <a:cxnSpLocks/>
                </p:cNvCxnSpPr>
                <p:nvPr/>
              </p:nvCxnSpPr>
              <p:spPr>
                <a:xfrm>
                  <a:off x="221351" y="2476062"/>
                  <a:ext cx="0" cy="14698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1" name="Gerade Verbindung 100">
                  <a:extLst>
                    <a:ext uri="{FF2B5EF4-FFF2-40B4-BE49-F238E27FC236}">
                      <a16:creationId xmlns:a16="http://schemas.microsoft.com/office/drawing/2014/main" id="{C04DD241-69EE-2C25-E4BA-1364FA968406}"/>
                    </a:ext>
                  </a:extLst>
                </p:cNvPr>
                <p:cNvCxnSpPr>
                  <a:cxnSpLocks/>
                </p:cNvCxnSpPr>
                <p:nvPr/>
              </p:nvCxnSpPr>
              <p:spPr>
                <a:xfrm rot="16200000">
                  <a:off x="221351" y="2445402"/>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2" name="Gerade Verbindung 101">
                  <a:extLst>
                    <a:ext uri="{FF2B5EF4-FFF2-40B4-BE49-F238E27FC236}">
                      <a16:creationId xmlns:a16="http://schemas.microsoft.com/office/drawing/2014/main" id="{1EE524EF-717D-7D6C-E6B3-AE854E24F92A}"/>
                    </a:ext>
                  </a:extLst>
                </p:cNvPr>
                <p:cNvCxnSpPr>
                  <a:cxnSpLocks/>
                </p:cNvCxnSpPr>
                <p:nvPr/>
              </p:nvCxnSpPr>
              <p:spPr>
                <a:xfrm rot="16200000">
                  <a:off x="221351" y="2592388"/>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
          <p:nvSpPr>
            <p:cNvPr id="104" name="Dreieck 103">
              <a:extLst>
                <a:ext uri="{FF2B5EF4-FFF2-40B4-BE49-F238E27FC236}">
                  <a16:creationId xmlns:a16="http://schemas.microsoft.com/office/drawing/2014/main" id="{08679C0D-8C09-1EE5-83F2-27F8DA6BC4C2}"/>
                </a:ext>
              </a:extLst>
            </p:cNvPr>
            <p:cNvSpPr/>
            <p:nvPr/>
          </p:nvSpPr>
          <p:spPr>
            <a:xfrm>
              <a:off x="2405250" y="3350092"/>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5" name="Gruppieren 104">
              <a:extLst>
                <a:ext uri="{FF2B5EF4-FFF2-40B4-BE49-F238E27FC236}">
                  <a16:creationId xmlns:a16="http://schemas.microsoft.com/office/drawing/2014/main" id="{A3D612B4-6BE6-883D-B0EA-977D8AE785DA}"/>
                </a:ext>
              </a:extLst>
            </p:cNvPr>
            <p:cNvGrpSpPr/>
            <p:nvPr/>
          </p:nvGrpSpPr>
          <p:grpSpPr>
            <a:xfrm>
              <a:off x="2413262" y="3338512"/>
              <a:ext cx="61320" cy="108000"/>
              <a:chOff x="190691" y="2476062"/>
              <a:chExt cx="61320" cy="146986"/>
            </a:xfrm>
          </p:grpSpPr>
          <p:cxnSp>
            <p:nvCxnSpPr>
              <p:cNvPr id="106" name="Gerade Verbindung 105">
                <a:extLst>
                  <a:ext uri="{FF2B5EF4-FFF2-40B4-BE49-F238E27FC236}">
                    <a16:creationId xmlns:a16="http://schemas.microsoft.com/office/drawing/2014/main" id="{3E20E84B-9885-C786-532C-E869BA2C67C4}"/>
                  </a:ext>
                </a:extLst>
              </p:cNvPr>
              <p:cNvCxnSpPr>
                <a:cxnSpLocks/>
              </p:cNvCxnSpPr>
              <p:nvPr/>
            </p:nvCxnSpPr>
            <p:spPr>
              <a:xfrm>
                <a:off x="221351" y="2476062"/>
                <a:ext cx="0" cy="14698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 name="Gerade Verbindung 106">
                <a:extLst>
                  <a:ext uri="{FF2B5EF4-FFF2-40B4-BE49-F238E27FC236}">
                    <a16:creationId xmlns:a16="http://schemas.microsoft.com/office/drawing/2014/main" id="{CEF7D020-6FA5-465A-139B-79961A7542BC}"/>
                  </a:ext>
                </a:extLst>
              </p:cNvPr>
              <p:cNvCxnSpPr>
                <a:cxnSpLocks/>
              </p:cNvCxnSpPr>
              <p:nvPr/>
            </p:nvCxnSpPr>
            <p:spPr>
              <a:xfrm rot="16200000">
                <a:off x="221351" y="2445402"/>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 name="Gerade Verbindung 107">
                <a:extLst>
                  <a:ext uri="{FF2B5EF4-FFF2-40B4-BE49-F238E27FC236}">
                    <a16:creationId xmlns:a16="http://schemas.microsoft.com/office/drawing/2014/main" id="{3212A806-AA96-A229-A20A-6818AB46DD81}"/>
                  </a:ext>
                </a:extLst>
              </p:cNvPr>
              <p:cNvCxnSpPr>
                <a:cxnSpLocks/>
              </p:cNvCxnSpPr>
              <p:nvPr/>
            </p:nvCxnSpPr>
            <p:spPr>
              <a:xfrm rot="16200000">
                <a:off x="221351" y="2592388"/>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09" name="Freihandform 108">
              <a:extLst>
                <a:ext uri="{FF2B5EF4-FFF2-40B4-BE49-F238E27FC236}">
                  <a16:creationId xmlns:a16="http://schemas.microsoft.com/office/drawing/2014/main" id="{756FF9F5-8A8D-DC71-A93C-E040000AB7F9}"/>
                </a:ext>
              </a:extLst>
            </p:cNvPr>
            <p:cNvSpPr/>
            <p:nvPr/>
          </p:nvSpPr>
          <p:spPr>
            <a:xfrm>
              <a:off x="885825" y="3178175"/>
              <a:ext cx="1562100" cy="234950"/>
            </a:xfrm>
            <a:custGeom>
              <a:avLst/>
              <a:gdLst>
                <a:gd name="connsiteX0" fmla="*/ 0 w 1562100"/>
                <a:gd name="connsiteY0" fmla="*/ 234950 h 234950"/>
                <a:gd name="connsiteX1" fmla="*/ 346075 w 1562100"/>
                <a:gd name="connsiteY1" fmla="*/ 123825 h 234950"/>
                <a:gd name="connsiteX2" fmla="*/ 688975 w 1562100"/>
                <a:gd name="connsiteY2" fmla="*/ 50800 h 234950"/>
                <a:gd name="connsiteX3" fmla="*/ 958850 w 1562100"/>
                <a:gd name="connsiteY3" fmla="*/ 0 h 234950"/>
                <a:gd name="connsiteX4" fmla="*/ 1308100 w 1562100"/>
                <a:gd name="connsiteY4" fmla="*/ 114300 h 234950"/>
                <a:gd name="connsiteX5" fmla="*/ 1562100 w 1562100"/>
                <a:gd name="connsiteY5" fmla="*/ 225425 h 234950"/>
                <a:gd name="connsiteX6" fmla="*/ 1562100 w 1562100"/>
                <a:gd name="connsiteY6" fmla="*/ 225425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234950">
                  <a:moveTo>
                    <a:pt x="0" y="234950"/>
                  </a:moveTo>
                  <a:lnTo>
                    <a:pt x="346075" y="123825"/>
                  </a:lnTo>
                  <a:lnTo>
                    <a:pt x="688975" y="50800"/>
                  </a:lnTo>
                  <a:lnTo>
                    <a:pt x="958850" y="0"/>
                  </a:lnTo>
                  <a:lnTo>
                    <a:pt x="1308100" y="114300"/>
                  </a:lnTo>
                  <a:lnTo>
                    <a:pt x="1562100" y="225425"/>
                  </a:lnTo>
                  <a:lnTo>
                    <a:pt x="1562100" y="225425"/>
                  </a:lnTo>
                </a:path>
              </a:pathLst>
            </a:custGeom>
            <a:no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Freihandform 109">
              <a:extLst>
                <a:ext uri="{FF2B5EF4-FFF2-40B4-BE49-F238E27FC236}">
                  <a16:creationId xmlns:a16="http://schemas.microsoft.com/office/drawing/2014/main" id="{21E19D32-583C-00E7-C45B-9D02E16BC441}"/>
                </a:ext>
              </a:extLst>
            </p:cNvPr>
            <p:cNvSpPr/>
            <p:nvPr/>
          </p:nvSpPr>
          <p:spPr>
            <a:xfrm>
              <a:off x="879475" y="3327400"/>
              <a:ext cx="1568450" cy="155575"/>
            </a:xfrm>
            <a:custGeom>
              <a:avLst/>
              <a:gdLst>
                <a:gd name="connsiteX0" fmla="*/ 0 w 1568450"/>
                <a:gd name="connsiteY0" fmla="*/ 92075 h 155575"/>
                <a:gd name="connsiteX1" fmla="*/ 352425 w 1568450"/>
                <a:gd name="connsiteY1" fmla="*/ 0 h 155575"/>
                <a:gd name="connsiteX2" fmla="*/ 701675 w 1568450"/>
                <a:gd name="connsiteY2" fmla="*/ 6350 h 155575"/>
                <a:gd name="connsiteX3" fmla="*/ 968375 w 1568450"/>
                <a:gd name="connsiteY3" fmla="*/ 63500 h 155575"/>
                <a:gd name="connsiteX4" fmla="*/ 1301750 w 1568450"/>
                <a:gd name="connsiteY4" fmla="*/ 139700 h 155575"/>
                <a:gd name="connsiteX5" fmla="*/ 1568450 w 1568450"/>
                <a:gd name="connsiteY5" fmla="*/ 155575 h 1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8450" h="155575">
                  <a:moveTo>
                    <a:pt x="0" y="92075"/>
                  </a:moveTo>
                  <a:lnTo>
                    <a:pt x="352425" y="0"/>
                  </a:lnTo>
                  <a:lnTo>
                    <a:pt x="701675" y="6350"/>
                  </a:lnTo>
                  <a:lnTo>
                    <a:pt x="968375" y="63500"/>
                  </a:lnTo>
                  <a:lnTo>
                    <a:pt x="1301750" y="139700"/>
                  </a:lnTo>
                  <a:lnTo>
                    <a:pt x="1568450" y="155575"/>
                  </a:lnTo>
                </a:path>
              </a:pathLst>
            </a:cu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reihandform 51">
              <a:extLst>
                <a:ext uri="{FF2B5EF4-FFF2-40B4-BE49-F238E27FC236}">
                  <a16:creationId xmlns:a16="http://schemas.microsoft.com/office/drawing/2014/main" id="{7B61FAFE-0F45-CDD3-E8A9-D54989A0E1F6}"/>
                </a:ext>
              </a:extLst>
            </p:cNvPr>
            <p:cNvSpPr/>
            <p:nvPr/>
          </p:nvSpPr>
          <p:spPr>
            <a:xfrm>
              <a:off x="889000" y="2581275"/>
              <a:ext cx="946150" cy="831850"/>
            </a:xfrm>
            <a:custGeom>
              <a:avLst/>
              <a:gdLst>
                <a:gd name="connsiteX0" fmla="*/ 0 w 946150"/>
                <a:gd name="connsiteY0" fmla="*/ 831850 h 831850"/>
                <a:gd name="connsiteX1" fmla="*/ 342900 w 946150"/>
                <a:gd name="connsiteY1" fmla="*/ 673100 h 831850"/>
                <a:gd name="connsiteX2" fmla="*/ 698500 w 946150"/>
                <a:gd name="connsiteY2" fmla="*/ 311150 h 831850"/>
                <a:gd name="connsiteX3" fmla="*/ 946150 w 946150"/>
                <a:gd name="connsiteY3" fmla="*/ 0 h 831850"/>
                <a:gd name="connsiteX4" fmla="*/ 946150 w 94615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50" h="831850">
                  <a:moveTo>
                    <a:pt x="0" y="831850"/>
                  </a:moveTo>
                  <a:lnTo>
                    <a:pt x="342900" y="673100"/>
                  </a:lnTo>
                  <a:lnTo>
                    <a:pt x="698500" y="311150"/>
                  </a:lnTo>
                  <a:lnTo>
                    <a:pt x="946150" y="0"/>
                  </a:lnTo>
                  <a:lnTo>
                    <a:pt x="946150" y="0"/>
                  </a:lnTo>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Oval 138">
              <a:extLst>
                <a:ext uri="{FF2B5EF4-FFF2-40B4-BE49-F238E27FC236}">
                  <a16:creationId xmlns:a16="http://schemas.microsoft.com/office/drawing/2014/main" id="{66886922-3396-5CD2-F65F-6A7F78527241}"/>
                </a:ext>
              </a:extLst>
            </p:cNvPr>
            <p:cNvSpPr/>
            <p:nvPr/>
          </p:nvSpPr>
          <p:spPr>
            <a:xfrm>
              <a:off x="853943" y="3379787"/>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5" name="Gruppieren 154">
            <a:extLst>
              <a:ext uri="{FF2B5EF4-FFF2-40B4-BE49-F238E27FC236}">
                <a16:creationId xmlns:a16="http://schemas.microsoft.com/office/drawing/2014/main" id="{C3237F97-3358-6F72-074F-100B3D94D947}"/>
              </a:ext>
            </a:extLst>
          </p:cNvPr>
          <p:cNvGrpSpPr/>
          <p:nvPr/>
        </p:nvGrpSpPr>
        <p:grpSpPr>
          <a:xfrm>
            <a:off x="5236506" y="2533836"/>
            <a:ext cx="1441771" cy="929966"/>
            <a:chOff x="5236506" y="2626971"/>
            <a:chExt cx="1441771" cy="929966"/>
          </a:xfrm>
        </p:grpSpPr>
        <p:sp>
          <p:nvSpPr>
            <p:cNvPr id="111" name="Freihandform 110">
              <a:extLst>
                <a:ext uri="{FF2B5EF4-FFF2-40B4-BE49-F238E27FC236}">
                  <a16:creationId xmlns:a16="http://schemas.microsoft.com/office/drawing/2014/main" id="{67364392-E29D-C045-DC98-999FA74C1618}"/>
                </a:ext>
              </a:extLst>
            </p:cNvPr>
            <p:cNvSpPr/>
            <p:nvPr/>
          </p:nvSpPr>
          <p:spPr>
            <a:xfrm>
              <a:off x="5263035" y="3395844"/>
              <a:ext cx="1382070" cy="132623"/>
            </a:xfrm>
            <a:custGeom>
              <a:avLst/>
              <a:gdLst>
                <a:gd name="connsiteX0" fmla="*/ 0 w 1382070"/>
                <a:gd name="connsiteY0" fmla="*/ 45371 h 132623"/>
                <a:gd name="connsiteX1" fmla="*/ 258266 w 1382070"/>
                <a:gd name="connsiteY1" fmla="*/ 13961 h 132623"/>
                <a:gd name="connsiteX2" fmla="*/ 520021 w 1382070"/>
                <a:gd name="connsiteY2" fmla="*/ 0 h 132623"/>
                <a:gd name="connsiteX3" fmla="*/ 778287 w 1382070"/>
                <a:gd name="connsiteY3" fmla="*/ 17451 h 132623"/>
                <a:gd name="connsiteX4" fmla="*/ 1130785 w 1382070"/>
                <a:gd name="connsiteY4" fmla="*/ 108193 h 132623"/>
                <a:gd name="connsiteX5" fmla="*/ 1382070 w 1382070"/>
                <a:gd name="connsiteY5" fmla="*/ 132623 h 13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70" h="132623">
                  <a:moveTo>
                    <a:pt x="0" y="45371"/>
                  </a:moveTo>
                  <a:lnTo>
                    <a:pt x="258266" y="13961"/>
                  </a:lnTo>
                  <a:lnTo>
                    <a:pt x="520021" y="0"/>
                  </a:lnTo>
                  <a:lnTo>
                    <a:pt x="778287" y="17451"/>
                  </a:lnTo>
                  <a:lnTo>
                    <a:pt x="1130785" y="108193"/>
                  </a:lnTo>
                  <a:lnTo>
                    <a:pt x="1382070" y="132623"/>
                  </a:lnTo>
                </a:path>
              </a:pathLst>
            </a:cu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Freihandform 111">
              <a:extLst>
                <a:ext uri="{FF2B5EF4-FFF2-40B4-BE49-F238E27FC236}">
                  <a16:creationId xmlns:a16="http://schemas.microsoft.com/office/drawing/2014/main" id="{9AFA54D0-3FBB-353B-8659-82304A10CB62}"/>
                </a:ext>
              </a:extLst>
            </p:cNvPr>
            <p:cNvSpPr/>
            <p:nvPr/>
          </p:nvSpPr>
          <p:spPr>
            <a:xfrm>
              <a:off x="5270015" y="3032876"/>
              <a:ext cx="1392541" cy="404849"/>
            </a:xfrm>
            <a:custGeom>
              <a:avLst/>
              <a:gdLst>
                <a:gd name="connsiteX0" fmla="*/ 0 w 1389051"/>
                <a:gd name="connsiteY0" fmla="*/ 404849 h 404849"/>
                <a:gd name="connsiteX1" fmla="*/ 275716 w 1389051"/>
                <a:gd name="connsiteY1" fmla="*/ 362968 h 404849"/>
                <a:gd name="connsiteX2" fmla="*/ 516532 w 1389051"/>
                <a:gd name="connsiteY2" fmla="*/ 282697 h 404849"/>
                <a:gd name="connsiteX3" fmla="*/ 774797 w 1389051"/>
                <a:gd name="connsiteY3" fmla="*/ 191955 h 404849"/>
                <a:gd name="connsiteX4" fmla="*/ 1127295 w 1389051"/>
                <a:gd name="connsiteY4" fmla="*/ 143094 h 404849"/>
                <a:gd name="connsiteX5" fmla="*/ 1389051 w 1389051"/>
                <a:gd name="connsiteY5" fmla="*/ 0 h 404849"/>
                <a:gd name="connsiteX0" fmla="*/ 0 w 1392541"/>
                <a:gd name="connsiteY0" fmla="*/ 404849 h 404849"/>
                <a:gd name="connsiteX1" fmla="*/ 275716 w 1392541"/>
                <a:gd name="connsiteY1" fmla="*/ 362968 h 404849"/>
                <a:gd name="connsiteX2" fmla="*/ 516532 w 1392541"/>
                <a:gd name="connsiteY2" fmla="*/ 282697 h 404849"/>
                <a:gd name="connsiteX3" fmla="*/ 774797 w 1392541"/>
                <a:gd name="connsiteY3" fmla="*/ 191955 h 404849"/>
                <a:gd name="connsiteX4" fmla="*/ 1127295 w 1392541"/>
                <a:gd name="connsiteY4" fmla="*/ 143094 h 404849"/>
                <a:gd name="connsiteX5" fmla="*/ 1392541 w 1392541"/>
                <a:gd name="connsiteY5" fmla="*/ 0 h 404849"/>
                <a:gd name="connsiteX0" fmla="*/ 0 w 1392541"/>
                <a:gd name="connsiteY0" fmla="*/ 404849 h 404849"/>
                <a:gd name="connsiteX1" fmla="*/ 275716 w 1392541"/>
                <a:gd name="connsiteY1" fmla="*/ 362968 h 404849"/>
                <a:gd name="connsiteX2" fmla="*/ 516532 w 1392541"/>
                <a:gd name="connsiteY2" fmla="*/ 282697 h 404849"/>
                <a:gd name="connsiteX3" fmla="*/ 774797 w 1392541"/>
                <a:gd name="connsiteY3" fmla="*/ 191955 h 404849"/>
                <a:gd name="connsiteX4" fmla="*/ 1120315 w 1392541"/>
                <a:gd name="connsiteY4" fmla="*/ 146584 h 404849"/>
                <a:gd name="connsiteX5" fmla="*/ 1392541 w 1392541"/>
                <a:gd name="connsiteY5" fmla="*/ 0 h 40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2541" h="404849">
                  <a:moveTo>
                    <a:pt x="0" y="404849"/>
                  </a:moveTo>
                  <a:lnTo>
                    <a:pt x="275716" y="362968"/>
                  </a:lnTo>
                  <a:lnTo>
                    <a:pt x="516532" y="282697"/>
                  </a:lnTo>
                  <a:lnTo>
                    <a:pt x="774797" y="191955"/>
                  </a:lnTo>
                  <a:lnTo>
                    <a:pt x="1120315" y="146584"/>
                  </a:lnTo>
                  <a:lnTo>
                    <a:pt x="1392541" y="0"/>
                  </a:lnTo>
                </a:path>
              </a:pathLst>
            </a:custGeom>
            <a:no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Freihandform 112">
              <a:extLst>
                <a:ext uri="{FF2B5EF4-FFF2-40B4-BE49-F238E27FC236}">
                  <a16:creationId xmlns:a16="http://schemas.microsoft.com/office/drawing/2014/main" id="{D4A2B610-3D96-E48B-714C-FE58149B0002}"/>
                </a:ext>
              </a:extLst>
            </p:cNvPr>
            <p:cNvSpPr/>
            <p:nvPr/>
          </p:nvSpPr>
          <p:spPr>
            <a:xfrm>
              <a:off x="5276850" y="2670175"/>
              <a:ext cx="1114425" cy="771525"/>
            </a:xfrm>
            <a:custGeom>
              <a:avLst/>
              <a:gdLst>
                <a:gd name="connsiteX0" fmla="*/ 0 w 1114425"/>
                <a:gd name="connsiteY0" fmla="*/ 771525 h 771525"/>
                <a:gd name="connsiteX1" fmla="*/ 247650 w 1114425"/>
                <a:gd name="connsiteY1" fmla="*/ 714375 h 771525"/>
                <a:gd name="connsiteX2" fmla="*/ 504825 w 1114425"/>
                <a:gd name="connsiteY2" fmla="*/ 603250 h 771525"/>
                <a:gd name="connsiteX3" fmla="*/ 762000 w 1114425"/>
                <a:gd name="connsiteY3" fmla="*/ 434975 h 771525"/>
                <a:gd name="connsiteX4" fmla="*/ 1114425 w 1114425"/>
                <a:gd name="connsiteY4" fmla="*/ 0 h 771525"/>
                <a:gd name="connsiteX5" fmla="*/ 1114425 w 1114425"/>
                <a:gd name="connsiteY5" fmla="*/ 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4425" h="771525">
                  <a:moveTo>
                    <a:pt x="0" y="771525"/>
                  </a:moveTo>
                  <a:lnTo>
                    <a:pt x="247650" y="714375"/>
                  </a:lnTo>
                  <a:lnTo>
                    <a:pt x="504825" y="603250"/>
                  </a:lnTo>
                  <a:lnTo>
                    <a:pt x="762000" y="434975"/>
                  </a:lnTo>
                  <a:lnTo>
                    <a:pt x="1114425" y="0"/>
                  </a:lnTo>
                  <a:lnTo>
                    <a:pt x="1114425" y="0"/>
                  </a:lnTo>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Dreieck 113">
              <a:extLst>
                <a:ext uri="{FF2B5EF4-FFF2-40B4-BE49-F238E27FC236}">
                  <a16:creationId xmlns:a16="http://schemas.microsoft.com/office/drawing/2014/main" id="{62F91A3E-032F-BC80-0F8D-04BCDF1469CE}"/>
                </a:ext>
              </a:extLst>
            </p:cNvPr>
            <p:cNvSpPr/>
            <p:nvPr/>
          </p:nvSpPr>
          <p:spPr>
            <a:xfrm rot="10800000">
              <a:off x="5739431" y="3365464"/>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Dreieck 114">
              <a:extLst>
                <a:ext uri="{FF2B5EF4-FFF2-40B4-BE49-F238E27FC236}">
                  <a16:creationId xmlns:a16="http://schemas.microsoft.com/office/drawing/2014/main" id="{8219219B-DD95-4446-0F71-2611DB61C0C0}"/>
                </a:ext>
              </a:extLst>
            </p:cNvPr>
            <p:cNvSpPr/>
            <p:nvPr/>
          </p:nvSpPr>
          <p:spPr>
            <a:xfrm rot="10800000">
              <a:off x="6001619" y="3385429"/>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Dreieck 115">
              <a:extLst>
                <a:ext uri="{FF2B5EF4-FFF2-40B4-BE49-F238E27FC236}">
                  <a16:creationId xmlns:a16="http://schemas.microsoft.com/office/drawing/2014/main" id="{0FB838B0-C2C0-65F9-425E-B0AE37EC223B}"/>
                </a:ext>
              </a:extLst>
            </p:cNvPr>
            <p:cNvSpPr/>
            <p:nvPr/>
          </p:nvSpPr>
          <p:spPr>
            <a:xfrm rot="10800000">
              <a:off x="6347957" y="3476304"/>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Dreieck 116">
              <a:extLst>
                <a:ext uri="{FF2B5EF4-FFF2-40B4-BE49-F238E27FC236}">
                  <a16:creationId xmlns:a16="http://schemas.microsoft.com/office/drawing/2014/main" id="{779EFDC8-FA5B-43F3-DC70-FA902C0DD04E}"/>
                </a:ext>
              </a:extLst>
            </p:cNvPr>
            <p:cNvSpPr/>
            <p:nvPr/>
          </p:nvSpPr>
          <p:spPr>
            <a:xfrm rot="10800000">
              <a:off x="6600933" y="3490261"/>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2" name="Gruppieren 121">
              <a:extLst>
                <a:ext uri="{FF2B5EF4-FFF2-40B4-BE49-F238E27FC236}">
                  <a16:creationId xmlns:a16="http://schemas.microsoft.com/office/drawing/2014/main" id="{471F8D3F-61DC-4925-E63D-1AB34E4FC278}"/>
                </a:ext>
              </a:extLst>
            </p:cNvPr>
            <p:cNvGrpSpPr/>
            <p:nvPr/>
          </p:nvGrpSpPr>
          <p:grpSpPr>
            <a:xfrm>
              <a:off x="6355969" y="3124175"/>
              <a:ext cx="61320" cy="108000"/>
              <a:chOff x="190691" y="2476062"/>
              <a:chExt cx="61320" cy="146986"/>
            </a:xfrm>
          </p:grpSpPr>
          <p:cxnSp>
            <p:nvCxnSpPr>
              <p:cNvPr id="123" name="Gerade Verbindung 122">
                <a:extLst>
                  <a:ext uri="{FF2B5EF4-FFF2-40B4-BE49-F238E27FC236}">
                    <a16:creationId xmlns:a16="http://schemas.microsoft.com/office/drawing/2014/main" id="{1292DF4B-C831-0993-253B-4D02F40E38C2}"/>
                  </a:ext>
                </a:extLst>
              </p:cNvPr>
              <p:cNvCxnSpPr>
                <a:cxnSpLocks/>
              </p:cNvCxnSpPr>
              <p:nvPr/>
            </p:nvCxnSpPr>
            <p:spPr>
              <a:xfrm>
                <a:off x="221351" y="2476062"/>
                <a:ext cx="0" cy="14698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4" name="Gerade Verbindung 123">
                <a:extLst>
                  <a:ext uri="{FF2B5EF4-FFF2-40B4-BE49-F238E27FC236}">
                    <a16:creationId xmlns:a16="http://schemas.microsoft.com/office/drawing/2014/main" id="{5403FCC4-FA55-8F68-B2B0-035CB838057B}"/>
                  </a:ext>
                </a:extLst>
              </p:cNvPr>
              <p:cNvCxnSpPr>
                <a:cxnSpLocks/>
              </p:cNvCxnSpPr>
              <p:nvPr/>
            </p:nvCxnSpPr>
            <p:spPr>
              <a:xfrm rot="16200000">
                <a:off x="221351" y="2445402"/>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5" name="Gerade Verbindung 124">
                <a:extLst>
                  <a:ext uri="{FF2B5EF4-FFF2-40B4-BE49-F238E27FC236}">
                    <a16:creationId xmlns:a16="http://schemas.microsoft.com/office/drawing/2014/main" id="{E63B98B3-3D51-FC56-6757-5B13F44A35A3}"/>
                  </a:ext>
                </a:extLst>
              </p:cNvPr>
              <p:cNvCxnSpPr>
                <a:cxnSpLocks/>
              </p:cNvCxnSpPr>
              <p:nvPr/>
            </p:nvCxnSpPr>
            <p:spPr>
              <a:xfrm rot="16200000">
                <a:off x="221351" y="2592388"/>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6" name="Gruppieren 125">
              <a:extLst>
                <a:ext uri="{FF2B5EF4-FFF2-40B4-BE49-F238E27FC236}">
                  <a16:creationId xmlns:a16="http://schemas.microsoft.com/office/drawing/2014/main" id="{C0B26D76-7749-AB8C-AC36-0DAD16DE8622}"/>
                </a:ext>
              </a:extLst>
            </p:cNvPr>
            <p:cNvGrpSpPr/>
            <p:nvPr/>
          </p:nvGrpSpPr>
          <p:grpSpPr>
            <a:xfrm>
              <a:off x="6608945" y="2936221"/>
              <a:ext cx="61320" cy="198000"/>
              <a:chOff x="190691" y="2476062"/>
              <a:chExt cx="61320" cy="146986"/>
            </a:xfrm>
          </p:grpSpPr>
          <p:cxnSp>
            <p:nvCxnSpPr>
              <p:cNvPr id="127" name="Gerade Verbindung 126">
                <a:extLst>
                  <a:ext uri="{FF2B5EF4-FFF2-40B4-BE49-F238E27FC236}">
                    <a16:creationId xmlns:a16="http://schemas.microsoft.com/office/drawing/2014/main" id="{C461F8C3-7235-0AC6-39B9-FE67ADBD153D}"/>
                  </a:ext>
                </a:extLst>
              </p:cNvPr>
              <p:cNvCxnSpPr>
                <a:cxnSpLocks/>
              </p:cNvCxnSpPr>
              <p:nvPr/>
            </p:nvCxnSpPr>
            <p:spPr>
              <a:xfrm>
                <a:off x="221351" y="2476062"/>
                <a:ext cx="0" cy="14698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8" name="Gerade Verbindung 127">
                <a:extLst>
                  <a:ext uri="{FF2B5EF4-FFF2-40B4-BE49-F238E27FC236}">
                    <a16:creationId xmlns:a16="http://schemas.microsoft.com/office/drawing/2014/main" id="{C0E5BF95-F375-497B-4FBE-3F6343C64706}"/>
                  </a:ext>
                </a:extLst>
              </p:cNvPr>
              <p:cNvCxnSpPr>
                <a:cxnSpLocks/>
              </p:cNvCxnSpPr>
              <p:nvPr/>
            </p:nvCxnSpPr>
            <p:spPr>
              <a:xfrm rot="16200000">
                <a:off x="221351" y="2445402"/>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 name="Gerade Verbindung 128">
                <a:extLst>
                  <a:ext uri="{FF2B5EF4-FFF2-40B4-BE49-F238E27FC236}">
                    <a16:creationId xmlns:a16="http://schemas.microsoft.com/office/drawing/2014/main" id="{4E336959-F47B-101B-D97C-F7F4F4D49F26}"/>
                  </a:ext>
                </a:extLst>
              </p:cNvPr>
              <p:cNvCxnSpPr>
                <a:cxnSpLocks/>
              </p:cNvCxnSpPr>
              <p:nvPr/>
            </p:nvCxnSpPr>
            <p:spPr>
              <a:xfrm rot="16200000">
                <a:off x="221351" y="2592388"/>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0" name="Gruppieren 129">
              <a:extLst>
                <a:ext uri="{FF2B5EF4-FFF2-40B4-BE49-F238E27FC236}">
                  <a16:creationId xmlns:a16="http://schemas.microsoft.com/office/drawing/2014/main" id="{6704792A-D02D-822F-7AE4-E37F24A92FAA}"/>
                </a:ext>
              </a:extLst>
            </p:cNvPr>
            <p:cNvGrpSpPr/>
            <p:nvPr/>
          </p:nvGrpSpPr>
          <p:grpSpPr>
            <a:xfrm>
              <a:off x="6009631" y="3190242"/>
              <a:ext cx="61320" cy="72000"/>
              <a:chOff x="190691" y="2476062"/>
              <a:chExt cx="61320" cy="146986"/>
            </a:xfrm>
          </p:grpSpPr>
          <p:cxnSp>
            <p:nvCxnSpPr>
              <p:cNvPr id="131" name="Gerade Verbindung 130">
                <a:extLst>
                  <a:ext uri="{FF2B5EF4-FFF2-40B4-BE49-F238E27FC236}">
                    <a16:creationId xmlns:a16="http://schemas.microsoft.com/office/drawing/2014/main" id="{FB1EF022-6BC1-6C71-80F1-813EC9D00E94}"/>
                  </a:ext>
                </a:extLst>
              </p:cNvPr>
              <p:cNvCxnSpPr>
                <a:cxnSpLocks/>
              </p:cNvCxnSpPr>
              <p:nvPr/>
            </p:nvCxnSpPr>
            <p:spPr>
              <a:xfrm>
                <a:off x="221351" y="2476062"/>
                <a:ext cx="0" cy="14698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2" name="Gerade Verbindung 131">
                <a:extLst>
                  <a:ext uri="{FF2B5EF4-FFF2-40B4-BE49-F238E27FC236}">
                    <a16:creationId xmlns:a16="http://schemas.microsoft.com/office/drawing/2014/main" id="{F00B7A96-3260-7284-FF31-84FEB95D05EA}"/>
                  </a:ext>
                </a:extLst>
              </p:cNvPr>
              <p:cNvCxnSpPr>
                <a:cxnSpLocks/>
              </p:cNvCxnSpPr>
              <p:nvPr/>
            </p:nvCxnSpPr>
            <p:spPr>
              <a:xfrm rot="16200000">
                <a:off x="221351" y="2445402"/>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3" name="Gerade Verbindung 132">
                <a:extLst>
                  <a:ext uri="{FF2B5EF4-FFF2-40B4-BE49-F238E27FC236}">
                    <a16:creationId xmlns:a16="http://schemas.microsoft.com/office/drawing/2014/main" id="{85FB2BCC-4513-4871-E920-2B5C630A1AE3}"/>
                  </a:ext>
                </a:extLst>
              </p:cNvPr>
              <p:cNvCxnSpPr>
                <a:cxnSpLocks/>
              </p:cNvCxnSpPr>
              <p:nvPr/>
            </p:nvCxnSpPr>
            <p:spPr>
              <a:xfrm rot="16200000">
                <a:off x="221351" y="2592388"/>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34" name="Dreieck 133">
              <a:extLst>
                <a:ext uri="{FF2B5EF4-FFF2-40B4-BE49-F238E27FC236}">
                  <a16:creationId xmlns:a16="http://schemas.microsoft.com/office/drawing/2014/main" id="{51834A91-E426-3333-9AC5-8F9EF2D7F08C}"/>
                </a:ext>
              </a:extLst>
            </p:cNvPr>
            <p:cNvSpPr/>
            <p:nvPr/>
          </p:nvSpPr>
          <p:spPr>
            <a:xfrm>
              <a:off x="6001619" y="3185160"/>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Dreieck 134">
              <a:extLst>
                <a:ext uri="{FF2B5EF4-FFF2-40B4-BE49-F238E27FC236}">
                  <a16:creationId xmlns:a16="http://schemas.microsoft.com/office/drawing/2014/main" id="{BA57611A-21C1-7CBA-5CF3-8AFF1D2EC817}"/>
                </a:ext>
              </a:extLst>
            </p:cNvPr>
            <p:cNvSpPr/>
            <p:nvPr/>
          </p:nvSpPr>
          <p:spPr>
            <a:xfrm>
              <a:off x="6347957" y="3140602"/>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Dreieck 135">
              <a:extLst>
                <a:ext uri="{FF2B5EF4-FFF2-40B4-BE49-F238E27FC236}">
                  <a16:creationId xmlns:a16="http://schemas.microsoft.com/office/drawing/2014/main" id="{405DCBF1-9E61-9EF8-A780-688545B5142C}"/>
                </a:ext>
              </a:extLst>
            </p:cNvPr>
            <p:cNvSpPr/>
            <p:nvPr/>
          </p:nvSpPr>
          <p:spPr>
            <a:xfrm>
              <a:off x="6600933" y="3004227"/>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a:extLst>
                <a:ext uri="{FF2B5EF4-FFF2-40B4-BE49-F238E27FC236}">
                  <a16:creationId xmlns:a16="http://schemas.microsoft.com/office/drawing/2014/main" id="{05A2A645-6B33-FD01-AA45-B348DDFDD91B}"/>
                </a:ext>
              </a:extLst>
            </p:cNvPr>
            <p:cNvSpPr/>
            <p:nvPr/>
          </p:nvSpPr>
          <p:spPr>
            <a:xfrm>
              <a:off x="5486124" y="3351948"/>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Oval 137">
              <a:extLst>
                <a:ext uri="{FF2B5EF4-FFF2-40B4-BE49-F238E27FC236}">
                  <a16:creationId xmlns:a16="http://schemas.microsoft.com/office/drawing/2014/main" id="{527656B9-D69E-6311-0B9A-46113391D443}"/>
                </a:ext>
              </a:extLst>
            </p:cNvPr>
            <p:cNvSpPr/>
            <p:nvPr/>
          </p:nvSpPr>
          <p:spPr>
            <a:xfrm>
              <a:off x="5236506" y="3400722"/>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0" name="Gruppieren 139">
              <a:extLst>
                <a:ext uri="{FF2B5EF4-FFF2-40B4-BE49-F238E27FC236}">
                  <a16:creationId xmlns:a16="http://schemas.microsoft.com/office/drawing/2014/main" id="{B5539638-DF5E-39C1-81F1-6AE792312B17}"/>
                </a:ext>
              </a:extLst>
            </p:cNvPr>
            <p:cNvGrpSpPr/>
            <p:nvPr/>
          </p:nvGrpSpPr>
          <p:grpSpPr>
            <a:xfrm>
              <a:off x="6353292" y="2626971"/>
              <a:ext cx="66675" cy="108000"/>
              <a:chOff x="1799475" y="2531009"/>
              <a:chExt cx="66675" cy="108000"/>
            </a:xfrm>
          </p:grpSpPr>
          <p:sp>
            <p:nvSpPr>
              <p:cNvPr id="141" name="Oval 140">
                <a:extLst>
                  <a:ext uri="{FF2B5EF4-FFF2-40B4-BE49-F238E27FC236}">
                    <a16:creationId xmlns:a16="http://schemas.microsoft.com/office/drawing/2014/main" id="{7CEF0643-6C9B-C6A5-B5C8-79C02357AC79}"/>
                  </a:ext>
                </a:extLst>
              </p:cNvPr>
              <p:cNvSpPr/>
              <p:nvPr/>
            </p:nvSpPr>
            <p:spPr>
              <a:xfrm>
                <a:off x="1799475" y="2551672"/>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2" name="Gruppieren 141">
                <a:extLst>
                  <a:ext uri="{FF2B5EF4-FFF2-40B4-BE49-F238E27FC236}">
                    <a16:creationId xmlns:a16="http://schemas.microsoft.com/office/drawing/2014/main" id="{44EF56E0-141C-A9E0-5C8A-82FC9F6A0AD7}"/>
                  </a:ext>
                </a:extLst>
              </p:cNvPr>
              <p:cNvGrpSpPr/>
              <p:nvPr/>
            </p:nvGrpSpPr>
            <p:grpSpPr>
              <a:xfrm>
                <a:off x="1802152" y="2531009"/>
                <a:ext cx="61320" cy="108000"/>
                <a:chOff x="190691" y="2476062"/>
                <a:chExt cx="61320" cy="146986"/>
              </a:xfrm>
            </p:grpSpPr>
            <p:cxnSp>
              <p:nvCxnSpPr>
                <p:cNvPr id="143" name="Gerade Verbindung 142">
                  <a:extLst>
                    <a:ext uri="{FF2B5EF4-FFF2-40B4-BE49-F238E27FC236}">
                      <a16:creationId xmlns:a16="http://schemas.microsoft.com/office/drawing/2014/main" id="{8F969C31-82A3-289E-B796-5DB79FF34B9B}"/>
                    </a:ext>
                  </a:extLst>
                </p:cNvPr>
                <p:cNvCxnSpPr>
                  <a:cxnSpLocks/>
                </p:cNvCxnSpPr>
                <p:nvPr/>
              </p:nvCxnSpPr>
              <p:spPr>
                <a:xfrm>
                  <a:off x="221351" y="2476062"/>
                  <a:ext cx="0" cy="14698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4" name="Gerade Verbindung 143">
                  <a:extLst>
                    <a:ext uri="{FF2B5EF4-FFF2-40B4-BE49-F238E27FC236}">
                      <a16:creationId xmlns:a16="http://schemas.microsoft.com/office/drawing/2014/main" id="{654B3BB4-65D5-C468-64C2-F67986440AA5}"/>
                    </a:ext>
                  </a:extLst>
                </p:cNvPr>
                <p:cNvCxnSpPr>
                  <a:cxnSpLocks/>
                </p:cNvCxnSpPr>
                <p:nvPr/>
              </p:nvCxnSpPr>
              <p:spPr>
                <a:xfrm rot="16200000">
                  <a:off x="221351" y="2445402"/>
                  <a:ext cx="0" cy="6132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5" name="Gerade Verbindung 144">
                  <a:extLst>
                    <a:ext uri="{FF2B5EF4-FFF2-40B4-BE49-F238E27FC236}">
                      <a16:creationId xmlns:a16="http://schemas.microsoft.com/office/drawing/2014/main" id="{8C608A4B-0ABB-25B4-925B-4137AB098A07}"/>
                    </a:ext>
                  </a:extLst>
                </p:cNvPr>
                <p:cNvCxnSpPr>
                  <a:cxnSpLocks/>
                </p:cNvCxnSpPr>
                <p:nvPr/>
              </p:nvCxnSpPr>
              <p:spPr>
                <a:xfrm rot="16200000">
                  <a:off x="221351" y="2592388"/>
                  <a:ext cx="0" cy="6132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147" name="Oval 146">
              <a:extLst>
                <a:ext uri="{FF2B5EF4-FFF2-40B4-BE49-F238E27FC236}">
                  <a16:creationId xmlns:a16="http://schemas.microsoft.com/office/drawing/2014/main" id="{3803297D-F197-817A-E02F-35F2255D79F0}"/>
                </a:ext>
              </a:extLst>
            </p:cNvPr>
            <p:cNvSpPr/>
            <p:nvPr/>
          </p:nvSpPr>
          <p:spPr>
            <a:xfrm>
              <a:off x="6006954" y="3092926"/>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8" name="Gruppieren 147">
              <a:extLst>
                <a:ext uri="{FF2B5EF4-FFF2-40B4-BE49-F238E27FC236}">
                  <a16:creationId xmlns:a16="http://schemas.microsoft.com/office/drawing/2014/main" id="{B9104733-1232-0863-A55B-87A6DB7DEBC7}"/>
                </a:ext>
              </a:extLst>
            </p:cNvPr>
            <p:cNvGrpSpPr/>
            <p:nvPr/>
          </p:nvGrpSpPr>
          <p:grpSpPr>
            <a:xfrm>
              <a:off x="6009631" y="3072263"/>
              <a:ext cx="61320" cy="90000"/>
              <a:chOff x="190691" y="2476062"/>
              <a:chExt cx="61320" cy="146986"/>
            </a:xfrm>
          </p:grpSpPr>
          <p:cxnSp>
            <p:nvCxnSpPr>
              <p:cNvPr id="149" name="Gerade Verbindung 148">
                <a:extLst>
                  <a:ext uri="{FF2B5EF4-FFF2-40B4-BE49-F238E27FC236}">
                    <a16:creationId xmlns:a16="http://schemas.microsoft.com/office/drawing/2014/main" id="{1952EA4E-0D42-9190-77D3-DD032BCF1101}"/>
                  </a:ext>
                </a:extLst>
              </p:cNvPr>
              <p:cNvCxnSpPr>
                <a:cxnSpLocks/>
              </p:cNvCxnSpPr>
              <p:nvPr/>
            </p:nvCxnSpPr>
            <p:spPr>
              <a:xfrm>
                <a:off x="221351" y="2476062"/>
                <a:ext cx="0" cy="14698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0" name="Gerade Verbindung 149">
                <a:extLst>
                  <a:ext uri="{FF2B5EF4-FFF2-40B4-BE49-F238E27FC236}">
                    <a16:creationId xmlns:a16="http://schemas.microsoft.com/office/drawing/2014/main" id="{19440191-2BEF-B40F-77EA-301C54AE2B01}"/>
                  </a:ext>
                </a:extLst>
              </p:cNvPr>
              <p:cNvCxnSpPr>
                <a:cxnSpLocks/>
              </p:cNvCxnSpPr>
              <p:nvPr/>
            </p:nvCxnSpPr>
            <p:spPr>
              <a:xfrm rot="16200000">
                <a:off x="221351" y="2445402"/>
                <a:ext cx="0" cy="6132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1" name="Gerade Verbindung 150">
                <a:extLst>
                  <a:ext uri="{FF2B5EF4-FFF2-40B4-BE49-F238E27FC236}">
                    <a16:creationId xmlns:a16="http://schemas.microsoft.com/office/drawing/2014/main" id="{8F74CCA5-E854-B50A-E626-9A6355A7F3AF}"/>
                  </a:ext>
                </a:extLst>
              </p:cNvPr>
              <p:cNvCxnSpPr>
                <a:cxnSpLocks/>
              </p:cNvCxnSpPr>
              <p:nvPr/>
            </p:nvCxnSpPr>
            <p:spPr>
              <a:xfrm rot="16200000">
                <a:off x="221351" y="2592388"/>
                <a:ext cx="0" cy="6132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52" name="Oval 151">
              <a:extLst>
                <a:ext uri="{FF2B5EF4-FFF2-40B4-BE49-F238E27FC236}">
                  <a16:creationId xmlns:a16="http://schemas.microsoft.com/office/drawing/2014/main" id="{A43720CE-AD4C-3EA4-296D-BC4276B72A9B}"/>
                </a:ext>
              </a:extLst>
            </p:cNvPr>
            <p:cNvSpPr/>
            <p:nvPr/>
          </p:nvSpPr>
          <p:spPr>
            <a:xfrm>
              <a:off x="5744766" y="3230778"/>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Dreieck 152">
              <a:extLst>
                <a:ext uri="{FF2B5EF4-FFF2-40B4-BE49-F238E27FC236}">
                  <a16:creationId xmlns:a16="http://schemas.microsoft.com/office/drawing/2014/main" id="{66A10169-2BC7-48F5-3EB3-1531CC4DAF84}"/>
                </a:ext>
              </a:extLst>
            </p:cNvPr>
            <p:cNvSpPr/>
            <p:nvPr/>
          </p:nvSpPr>
          <p:spPr>
            <a:xfrm>
              <a:off x="5739431" y="3296089"/>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0" name="Gruppieren 159">
            <a:extLst>
              <a:ext uri="{FF2B5EF4-FFF2-40B4-BE49-F238E27FC236}">
                <a16:creationId xmlns:a16="http://schemas.microsoft.com/office/drawing/2014/main" id="{C1099857-33DB-6C6D-CF4A-4D229A4972B3}"/>
              </a:ext>
            </a:extLst>
          </p:cNvPr>
          <p:cNvGrpSpPr/>
          <p:nvPr/>
        </p:nvGrpSpPr>
        <p:grpSpPr>
          <a:xfrm>
            <a:off x="2235855" y="5536290"/>
            <a:ext cx="61320" cy="146986"/>
            <a:chOff x="190691" y="2476062"/>
            <a:chExt cx="61320" cy="146986"/>
          </a:xfrm>
        </p:grpSpPr>
        <p:cxnSp>
          <p:nvCxnSpPr>
            <p:cNvPr id="161" name="Gerade Verbindung 160">
              <a:extLst>
                <a:ext uri="{FF2B5EF4-FFF2-40B4-BE49-F238E27FC236}">
                  <a16:creationId xmlns:a16="http://schemas.microsoft.com/office/drawing/2014/main" id="{1F7A0142-75E0-2D4F-7239-62694BE8EA4D}"/>
                </a:ext>
              </a:extLst>
            </p:cNvPr>
            <p:cNvCxnSpPr>
              <a:cxnSpLocks/>
            </p:cNvCxnSpPr>
            <p:nvPr/>
          </p:nvCxnSpPr>
          <p:spPr>
            <a:xfrm>
              <a:off x="221351" y="2476062"/>
              <a:ext cx="0" cy="14698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2" name="Gerade Verbindung 161">
              <a:extLst>
                <a:ext uri="{FF2B5EF4-FFF2-40B4-BE49-F238E27FC236}">
                  <a16:creationId xmlns:a16="http://schemas.microsoft.com/office/drawing/2014/main" id="{9051E4B8-46C7-82D1-8FE3-99873E89CE61}"/>
                </a:ext>
              </a:extLst>
            </p:cNvPr>
            <p:cNvCxnSpPr>
              <a:cxnSpLocks/>
            </p:cNvCxnSpPr>
            <p:nvPr/>
          </p:nvCxnSpPr>
          <p:spPr>
            <a:xfrm rot="16200000">
              <a:off x="221351" y="2445402"/>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3" name="Gerade Verbindung 162">
              <a:extLst>
                <a:ext uri="{FF2B5EF4-FFF2-40B4-BE49-F238E27FC236}">
                  <a16:creationId xmlns:a16="http://schemas.microsoft.com/office/drawing/2014/main" id="{98DF8EAC-66DA-B5B1-F0C8-09B47E08553E}"/>
                </a:ext>
              </a:extLst>
            </p:cNvPr>
            <p:cNvCxnSpPr>
              <a:cxnSpLocks/>
            </p:cNvCxnSpPr>
            <p:nvPr/>
          </p:nvCxnSpPr>
          <p:spPr>
            <a:xfrm rot="16200000">
              <a:off x="221351" y="2592388"/>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4" name="Gruppieren 163">
            <a:extLst>
              <a:ext uri="{FF2B5EF4-FFF2-40B4-BE49-F238E27FC236}">
                <a16:creationId xmlns:a16="http://schemas.microsoft.com/office/drawing/2014/main" id="{6D35BEE2-A837-2070-2EDA-D177C07C0FED}"/>
              </a:ext>
            </a:extLst>
          </p:cNvPr>
          <p:cNvGrpSpPr/>
          <p:nvPr/>
        </p:nvGrpSpPr>
        <p:grpSpPr>
          <a:xfrm>
            <a:off x="1828785" y="5103685"/>
            <a:ext cx="61320" cy="108000"/>
            <a:chOff x="190691" y="2476062"/>
            <a:chExt cx="61320" cy="146986"/>
          </a:xfrm>
        </p:grpSpPr>
        <p:cxnSp>
          <p:nvCxnSpPr>
            <p:cNvPr id="165" name="Gerade Verbindung 164">
              <a:extLst>
                <a:ext uri="{FF2B5EF4-FFF2-40B4-BE49-F238E27FC236}">
                  <a16:creationId xmlns:a16="http://schemas.microsoft.com/office/drawing/2014/main" id="{9C91B054-51DB-F51C-569A-71D6B35B4F02}"/>
                </a:ext>
              </a:extLst>
            </p:cNvPr>
            <p:cNvCxnSpPr>
              <a:cxnSpLocks/>
            </p:cNvCxnSpPr>
            <p:nvPr/>
          </p:nvCxnSpPr>
          <p:spPr>
            <a:xfrm>
              <a:off x="221351" y="2476062"/>
              <a:ext cx="0" cy="14698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6" name="Gerade Verbindung 165">
              <a:extLst>
                <a:ext uri="{FF2B5EF4-FFF2-40B4-BE49-F238E27FC236}">
                  <a16:creationId xmlns:a16="http://schemas.microsoft.com/office/drawing/2014/main" id="{70575288-A010-4B8B-E288-7D736EFCB9F6}"/>
                </a:ext>
              </a:extLst>
            </p:cNvPr>
            <p:cNvCxnSpPr>
              <a:cxnSpLocks/>
            </p:cNvCxnSpPr>
            <p:nvPr/>
          </p:nvCxnSpPr>
          <p:spPr>
            <a:xfrm rot="16200000">
              <a:off x="221351" y="2445402"/>
              <a:ext cx="0" cy="613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7" name="Gerade Verbindung 166">
              <a:extLst>
                <a:ext uri="{FF2B5EF4-FFF2-40B4-BE49-F238E27FC236}">
                  <a16:creationId xmlns:a16="http://schemas.microsoft.com/office/drawing/2014/main" id="{13D8BA99-4A23-2946-1DD5-9350EEF6E687}"/>
                </a:ext>
              </a:extLst>
            </p:cNvPr>
            <p:cNvCxnSpPr>
              <a:cxnSpLocks/>
            </p:cNvCxnSpPr>
            <p:nvPr/>
          </p:nvCxnSpPr>
          <p:spPr>
            <a:xfrm rot="16200000">
              <a:off x="221351" y="2592388"/>
              <a:ext cx="0" cy="613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70" name="Oval 169">
            <a:extLst>
              <a:ext uri="{FF2B5EF4-FFF2-40B4-BE49-F238E27FC236}">
                <a16:creationId xmlns:a16="http://schemas.microsoft.com/office/drawing/2014/main" id="{9C83D14A-5D86-9794-91C2-95B33A2DE5E5}"/>
              </a:ext>
            </a:extLst>
          </p:cNvPr>
          <p:cNvSpPr/>
          <p:nvPr/>
        </p:nvSpPr>
        <p:spPr>
          <a:xfrm>
            <a:off x="851397" y="5617449"/>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Dreieck 170">
            <a:extLst>
              <a:ext uri="{FF2B5EF4-FFF2-40B4-BE49-F238E27FC236}">
                <a16:creationId xmlns:a16="http://schemas.microsoft.com/office/drawing/2014/main" id="{2B1BFCC7-7ED1-3E2A-62E4-8FABBBE432FB}"/>
              </a:ext>
            </a:extLst>
          </p:cNvPr>
          <p:cNvSpPr/>
          <p:nvPr/>
        </p:nvSpPr>
        <p:spPr>
          <a:xfrm>
            <a:off x="2234606" y="5578439"/>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Dreieck 171">
            <a:extLst>
              <a:ext uri="{FF2B5EF4-FFF2-40B4-BE49-F238E27FC236}">
                <a16:creationId xmlns:a16="http://schemas.microsoft.com/office/drawing/2014/main" id="{C7B800CD-3EA2-4133-6222-B4A8062898BA}"/>
              </a:ext>
            </a:extLst>
          </p:cNvPr>
          <p:cNvSpPr/>
          <p:nvPr/>
        </p:nvSpPr>
        <p:spPr>
          <a:xfrm rot="10800000">
            <a:off x="1245380" y="5565708"/>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Dreieck 172">
            <a:extLst>
              <a:ext uri="{FF2B5EF4-FFF2-40B4-BE49-F238E27FC236}">
                <a16:creationId xmlns:a16="http://schemas.microsoft.com/office/drawing/2014/main" id="{C8226D72-32ED-2EA5-03E1-24BB01B6D9EE}"/>
              </a:ext>
            </a:extLst>
          </p:cNvPr>
          <p:cNvSpPr/>
          <p:nvPr/>
        </p:nvSpPr>
        <p:spPr>
          <a:xfrm rot="10800000">
            <a:off x="1823954" y="5126651"/>
            <a:ext cx="77344" cy="66676"/>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Freihandform 173">
            <a:extLst>
              <a:ext uri="{FF2B5EF4-FFF2-40B4-BE49-F238E27FC236}">
                <a16:creationId xmlns:a16="http://schemas.microsoft.com/office/drawing/2014/main" id="{4148721B-D358-710C-AC30-09D5F2BFFFAC}"/>
              </a:ext>
            </a:extLst>
          </p:cNvPr>
          <p:cNvSpPr/>
          <p:nvPr/>
        </p:nvSpPr>
        <p:spPr>
          <a:xfrm>
            <a:off x="890427" y="5585717"/>
            <a:ext cx="1380162" cy="147263"/>
          </a:xfrm>
          <a:custGeom>
            <a:avLst/>
            <a:gdLst>
              <a:gd name="connsiteX0" fmla="*/ 0 w 1380162"/>
              <a:gd name="connsiteY0" fmla="*/ 61645 h 147263"/>
              <a:gd name="connsiteX1" fmla="*/ 167811 w 1380162"/>
              <a:gd name="connsiteY1" fmla="*/ 54795 h 147263"/>
              <a:gd name="connsiteX2" fmla="*/ 407542 w 1380162"/>
              <a:gd name="connsiteY2" fmla="*/ 6849 h 147263"/>
              <a:gd name="connsiteX3" fmla="*/ 565079 w 1380162"/>
              <a:gd name="connsiteY3" fmla="*/ 0 h 147263"/>
              <a:gd name="connsiteX4" fmla="*/ 815083 w 1380162"/>
              <a:gd name="connsiteY4" fmla="*/ 75344 h 147263"/>
              <a:gd name="connsiteX5" fmla="*/ 972620 w 1380162"/>
              <a:gd name="connsiteY5" fmla="*/ 116440 h 147263"/>
              <a:gd name="connsiteX6" fmla="*/ 1202076 w 1380162"/>
              <a:gd name="connsiteY6" fmla="*/ 136989 h 147263"/>
              <a:gd name="connsiteX7" fmla="*/ 1380162 w 1380162"/>
              <a:gd name="connsiteY7" fmla="*/ 147263 h 14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0162" h="147263">
                <a:moveTo>
                  <a:pt x="0" y="61645"/>
                </a:moveTo>
                <a:lnTo>
                  <a:pt x="167811" y="54795"/>
                </a:lnTo>
                <a:lnTo>
                  <a:pt x="407542" y="6849"/>
                </a:lnTo>
                <a:lnTo>
                  <a:pt x="565079" y="0"/>
                </a:lnTo>
                <a:lnTo>
                  <a:pt x="815083" y="75344"/>
                </a:lnTo>
                <a:lnTo>
                  <a:pt x="972620" y="116440"/>
                </a:lnTo>
                <a:lnTo>
                  <a:pt x="1202076" y="136989"/>
                </a:lnTo>
                <a:lnTo>
                  <a:pt x="1380162" y="147263"/>
                </a:lnTo>
              </a:path>
            </a:pathLst>
          </a:cu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Freihandform 174">
            <a:extLst>
              <a:ext uri="{FF2B5EF4-FFF2-40B4-BE49-F238E27FC236}">
                <a16:creationId xmlns:a16="http://schemas.microsoft.com/office/drawing/2014/main" id="{CDD461BC-E542-CC9F-C962-0ADA0ED419C4}"/>
              </a:ext>
            </a:extLst>
          </p:cNvPr>
          <p:cNvSpPr/>
          <p:nvPr/>
        </p:nvSpPr>
        <p:spPr>
          <a:xfrm>
            <a:off x="890427" y="5548045"/>
            <a:ext cx="1380162" cy="102742"/>
          </a:xfrm>
          <a:custGeom>
            <a:avLst/>
            <a:gdLst>
              <a:gd name="connsiteX0" fmla="*/ 0 w 1380162"/>
              <a:gd name="connsiteY0" fmla="*/ 102742 h 102742"/>
              <a:gd name="connsiteX1" fmla="*/ 181510 w 1380162"/>
              <a:gd name="connsiteY1" fmla="*/ 89043 h 102742"/>
              <a:gd name="connsiteX2" fmla="*/ 410966 w 1380162"/>
              <a:gd name="connsiteY2" fmla="*/ 44521 h 102742"/>
              <a:gd name="connsiteX3" fmla="*/ 568503 w 1380162"/>
              <a:gd name="connsiteY3" fmla="*/ 0 h 102742"/>
              <a:gd name="connsiteX4" fmla="*/ 808234 w 1380162"/>
              <a:gd name="connsiteY4" fmla="*/ 30822 h 102742"/>
              <a:gd name="connsiteX5" fmla="*/ 976045 w 1380162"/>
              <a:gd name="connsiteY5" fmla="*/ 75344 h 102742"/>
              <a:gd name="connsiteX6" fmla="*/ 1212351 w 1380162"/>
              <a:gd name="connsiteY6" fmla="*/ 78768 h 102742"/>
              <a:gd name="connsiteX7" fmla="*/ 1380162 w 1380162"/>
              <a:gd name="connsiteY7" fmla="*/ 65070 h 10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0162" h="102742">
                <a:moveTo>
                  <a:pt x="0" y="102742"/>
                </a:moveTo>
                <a:lnTo>
                  <a:pt x="181510" y="89043"/>
                </a:lnTo>
                <a:lnTo>
                  <a:pt x="410966" y="44521"/>
                </a:lnTo>
                <a:lnTo>
                  <a:pt x="568503" y="0"/>
                </a:lnTo>
                <a:lnTo>
                  <a:pt x="808234" y="30822"/>
                </a:lnTo>
                <a:lnTo>
                  <a:pt x="976045" y="75344"/>
                </a:lnTo>
                <a:lnTo>
                  <a:pt x="1212351" y="78768"/>
                </a:lnTo>
                <a:lnTo>
                  <a:pt x="1380162" y="65070"/>
                </a:lnTo>
              </a:path>
            </a:pathLst>
          </a:custGeom>
          <a:no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Freihandform 175">
            <a:extLst>
              <a:ext uri="{FF2B5EF4-FFF2-40B4-BE49-F238E27FC236}">
                <a16:creationId xmlns:a16="http://schemas.microsoft.com/office/drawing/2014/main" id="{83A62000-0E77-2CAA-0EDE-4266C095B404}"/>
              </a:ext>
            </a:extLst>
          </p:cNvPr>
          <p:cNvSpPr/>
          <p:nvPr/>
        </p:nvSpPr>
        <p:spPr>
          <a:xfrm>
            <a:off x="893852" y="5143928"/>
            <a:ext cx="982894" cy="510283"/>
          </a:xfrm>
          <a:custGeom>
            <a:avLst/>
            <a:gdLst>
              <a:gd name="connsiteX0" fmla="*/ 0 w 982894"/>
              <a:gd name="connsiteY0" fmla="*/ 510283 h 510283"/>
              <a:gd name="connsiteX1" fmla="*/ 171236 w 982894"/>
              <a:gd name="connsiteY1" fmla="*/ 469187 h 510283"/>
              <a:gd name="connsiteX2" fmla="*/ 400692 w 982894"/>
              <a:gd name="connsiteY2" fmla="*/ 393843 h 510283"/>
              <a:gd name="connsiteX3" fmla="*/ 578777 w 982894"/>
              <a:gd name="connsiteY3" fmla="*/ 301375 h 510283"/>
              <a:gd name="connsiteX4" fmla="*/ 808233 w 982894"/>
              <a:gd name="connsiteY4" fmla="*/ 143838 h 510283"/>
              <a:gd name="connsiteX5" fmla="*/ 982894 w 982894"/>
              <a:gd name="connsiteY5" fmla="*/ 0 h 5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2894" h="510283">
                <a:moveTo>
                  <a:pt x="0" y="510283"/>
                </a:moveTo>
                <a:lnTo>
                  <a:pt x="171236" y="469187"/>
                </a:lnTo>
                <a:lnTo>
                  <a:pt x="400692" y="393843"/>
                </a:lnTo>
                <a:lnTo>
                  <a:pt x="578777" y="301375"/>
                </a:lnTo>
                <a:lnTo>
                  <a:pt x="808233" y="143838"/>
                </a:lnTo>
                <a:lnTo>
                  <a:pt x="982894"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Freihandform 176">
            <a:extLst>
              <a:ext uri="{FF2B5EF4-FFF2-40B4-BE49-F238E27FC236}">
                <a16:creationId xmlns:a16="http://schemas.microsoft.com/office/drawing/2014/main" id="{5CFF735F-B342-D750-8682-EB48533C8309}"/>
              </a:ext>
            </a:extLst>
          </p:cNvPr>
          <p:cNvSpPr/>
          <p:nvPr/>
        </p:nvSpPr>
        <p:spPr>
          <a:xfrm>
            <a:off x="893852" y="4780908"/>
            <a:ext cx="976045" cy="873303"/>
          </a:xfrm>
          <a:custGeom>
            <a:avLst/>
            <a:gdLst>
              <a:gd name="connsiteX0" fmla="*/ 0 w 976045"/>
              <a:gd name="connsiteY0" fmla="*/ 873303 h 873303"/>
              <a:gd name="connsiteX1" fmla="*/ 164386 w 976045"/>
              <a:gd name="connsiteY1" fmla="*/ 811658 h 873303"/>
              <a:gd name="connsiteX2" fmla="*/ 410966 w 976045"/>
              <a:gd name="connsiteY2" fmla="*/ 674670 h 873303"/>
              <a:gd name="connsiteX3" fmla="*/ 575352 w 976045"/>
              <a:gd name="connsiteY3" fmla="*/ 547955 h 873303"/>
              <a:gd name="connsiteX4" fmla="*/ 794535 w 976045"/>
              <a:gd name="connsiteY4" fmla="*/ 321923 h 873303"/>
              <a:gd name="connsiteX5" fmla="*/ 976045 w 976045"/>
              <a:gd name="connsiteY5" fmla="*/ 0 h 873303"/>
              <a:gd name="connsiteX6" fmla="*/ 976045 w 976045"/>
              <a:gd name="connsiteY6" fmla="*/ 0 h 87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6045" h="873303">
                <a:moveTo>
                  <a:pt x="0" y="873303"/>
                </a:moveTo>
                <a:lnTo>
                  <a:pt x="164386" y="811658"/>
                </a:lnTo>
                <a:lnTo>
                  <a:pt x="410966" y="674670"/>
                </a:lnTo>
                <a:lnTo>
                  <a:pt x="575352" y="547955"/>
                </a:lnTo>
                <a:lnTo>
                  <a:pt x="794535" y="321923"/>
                </a:lnTo>
                <a:lnTo>
                  <a:pt x="976045" y="0"/>
                </a:lnTo>
                <a:lnTo>
                  <a:pt x="976045" y="0"/>
                </a:lnTo>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Dreieck 177">
            <a:extLst>
              <a:ext uri="{FF2B5EF4-FFF2-40B4-BE49-F238E27FC236}">
                <a16:creationId xmlns:a16="http://schemas.microsoft.com/office/drawing/2014/main" id="{5FF47588-0D36-32F8-BF81-E1689B33006E}"/>
              </a:ext>
            </a:extLst>
          </p:cNvPr>
          <p:cNvSpPr/>
          <p:nvPr/>
        </p:nvSpPr>
        <p:spPr>
          <a:xfrm rot="10800000">
            <a:off x="1427253" y="5577433"/>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Dreieck 178">
            <a:extLst>
              <a:ext uri="{FF2B5EF4-FFF2-40B4-BE49-F238E27FC236}">
                <a16:creationId xmlns:a16="http://schemas.microsoft.com/office/drawing/2014/main" id="{E097A430-014C-F4F8-9CAB-4D451EE7C067}"/>
              </a:ext>
            </a:extLst>
          </p:cNvPr>
          <p:cNvSpPr/>
          <p:nvPr/>
        </p:nvSpPr>
        <p:spPr>
          <a:xfrm rot="10800000">
            <a:off x="1649776" y="5627169"/>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Dreieck 179">
            <a:extLst>
              <a:ext uri="{FF2B5EF4-FFF2-40B4-BE49-F238E27FC236}">
                <a16:creationId xmlns:a16="http://schemas.microsoft.com/office/drawing/2014/main" id="{4B1AD1E5-DB63-9CA3-E890-3D2426F7A191}"/>
              </a:ext>
            </a:extLst>
          </p:cNvPr>
          <p:cNvSpPr/>
          <p:nvPr/>
        </p:nvSpPr>
        <p:spPr>
          <a:xfrm rot="10800000">
            <a:off x="1828388" y="5681107"/>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Dreieck 180">
            <a:extLst>
              <a:ext uri="{FF2B5EF4-FFF2-40B4-BE49-F238E27FC236}">
                <a16:creationId xmlns:a16="http://schemas.microsoft.com/office/drawing/2014/main" id="{68D1D59D-0DA6-752A-BCBD-E161C3ECD2DC}"/>
              </a:ext>
            </a:extLst>
          </p:cNvPr>
          <p:cNvSpPr/>
          <p:nvPr/>
        </p:nvSpPr>
        <p:spPr>
          <a:xfrm rot="10800000">
            <a:off x="2050911" y="5698006"/>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Dreieck 181">
            <a:extLst>
              <a:ext uri="{FF2B5EF4-FFF2-40B4-BE49-F238E27FC236}">
                <a16:creationId xmlns:a16="http://schemas.microsoft.com/office/drawing/2014/main" id="{7F6AE0AD-662A-7357-8013-35A3917F4766}"/>
              </a:ext>
            </a:extLst>
          </p:cNvPr>
          <p:cNvSpPr/>
          <p:nvPr/>
        </p:nvSpPr>
        <p:spPr>
          <a:xfrm rot="10800000">
            <a:off x="2225007" y="5707926"/>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Dreieck 182">
            <a:extLst>
              <a:ext uri="{FF2B5EF4-FFF2-40B4-BE49-F238E27FC236}">
                <a16:creationId xmlns:a16="http://schemas.microsoft.com/office/drawing/2014/main" id="{7B104967-A5B0-7F7E-05B4-314EB96B7E37}"/>
              </a:ext>
            </a:extLst>
          </p:cNvPr>
          <p:cNvSpPr/>
          <p:nvPr/>
        </p:nvSpPr>
        <p:spPr>
          <a:xfrm>
            <a:off x="2056944" y="5582206"/>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Dreieck 183">
            <a:extLst>
              <a:ext uri="{FF2B5EF4-FFF2-40B4-BE49-F238E27FC236}">
                <a16:creationId xmlns:a16="http://schemas.microsoft.com/office/drawing/2014/main" id="{C424B155-EA62-922F-D78B-51E8CDC4C4DD}"/>
              </a:ext>
            </a:extLst>
          </p:cNvPr>
          <p:cNvSpPr/>
          <p:nvPr/>
        </p:nvSpPr>
        <p:spPr>
          <a:xfrm>
            <a:off x="1821461" y="5587535"/>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Dreieck 184">
            <a:extLst>
              <a:ext uri="{FF2B5EF4-FFF2-40B4-BE49-F238E27FC236}">
                <a16:creationId xmlns:a16="http://schemas.microsoft.com/office/drawing/2014/main" id="{E928A82A-F758-BA3B-18B0-4805AD4429FC}"/>
              </a:ext>
            </a:extLst>
          </p:cNvPr>
          <p:cNvSpPr/>
          <p:nvPr/>
        </p:nvSpPr>
        <p:spPr>
          <a:xfrm>
            <a:off x="1655205" y="5541089"/>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Dreieck 185">
            <a:extLst>
              <a:ext uri="{FF2B5EF4-FFF2-40B4-BE49-F238E27FC236}">
                <a16:creationId xmlns:a16="http://schemas.microsoft.com/office/drawing/2014/main" id="{6332AE3D-F165-0331-F930-252A539027D6}"/>
              </a:ext>
            </a:extLst>
          </p:cNvPr>
          <p:cNvSpPr/>
          <p:nvPr/>
        </p:nvSpPr>
        <p:spPr>
          <a:xfrm>
            <a:off x="1427253" y="5508411"/>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Dreieck 186">
            <a:extLst>
              <a:ext uri="{FF2B5EF4-FFF2-40B4-BE49-F238E27FC236}">
                <a16:creationId xmlns:a16="http://schemas.microsoft.com/office/drawing/2014/main" id="{BAFD046F-08E7-E4D8-A377-1C0C1854F9A2}"/>
              </a:ext>
            </a:extLst>
          </p:cNvPr>
          <p:cNvSpPr/>
          <p:nvPr/>
        </p:nvSpPr>
        <p:spPr>
          <a:xfrm>
            <a:off x="1249591" y="5552379"/>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Dreieck 187">
            <a:extLst>
              <a:ext uri="{FF2B5EF4-FFF2-40B4-BE49-F238E27FC236}">
                <a16:creationId xmlns:a16="http://schemas.microsoft.com/office/drawing/2014/main" id="{BAFBD8B8-9BFE-5B4F-5839-2FF9C1A2569E}"/>
              </a:ext>
            </a:extLst>
          </p:cNvPr>
          <p:cNvSpPr/>
          <p:nvPr/>
        </p:nvSpPr>
        <p:spPr>
          <a:xfrm>
            <a:off x="1050239" y="5606710"/>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Dreieck 188">
            <a:extLst>
              <a:ext uri="{FF2B5EF4-FFF2-40B4-BE49-F238E27FC236}">
                <a16:creationId xmlns:a16="http://schemas.microsoft.com/office/drawing/2014/main" id="{C00A5315-2EE5-5DC8-49A3-C4141EB0AFC5}"/>
              </a:ext>
            </a:extLst>
          </p:cNvPr>
          <p:cNvSpPr/>
          <p:nvPr/>
        </p:nvSpPr>
        <p:spPr>
          <a:xfrm rot="10800000">
            <a:off x="1650084" y="5275913"/>
            <a:ext cx="77344" cy="66676"/>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Dreieck 189">
            <a:extLst>
              <a:ext uri="{FF2B5EF4-FFF2-40B4-BE49-F238E27FC236}">
                <a16:creationId xmlns:a16="http://schemas.microsoft.com/office/drawing/2014/main" id="{91AFF242-6BF7-33E1-86DE-70B201DD7CCA}"/>
              </a:ext>
            </a:extLst>
          </p:cNvPr>
          <p:cNvSpPr/>
          <p:nvPr/>
        </p:nvSpPr>
        <p:spPr>
          <a:xfrm rot="10800000">
            <a:off x="1427253" y="5431582"/>
            <a:ext cx="77344" cy="66676"/>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Dreieck 190">
            <a:extLst>
              <a:ext uri="{FF2B5EF4-FFF2-40B4-BE49-F238E27FC236}">
                <a16:creationId xmlns:a16="http://schemas.microsoft.com/office/drawing/2014/main" id="{376FBC83-F320-E65F-D402-E0E9C3CDAC5D}"/>
              </a:ext>
            </a:extLst>
          </p:cNvPr>
          <p:cNvSpPr/>
          <p:nvPr/>
        </p:nvSpPr>
        <p:spPr>
          <a:xfrm rot="10800000">
            <a:off x="1256009" y="5512377"/>
            <a:ext cx="77344" cy="66676"/>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Oval 191">
            <a:extLst>
              <a:ext uri="{FF2B5EF4-FFF2-40B4-BE49-F238E27FC236}">
                <a16:creationId xmlns:a16="http://schemas.microsoft.com/office/drawing/2014/main" id="{D8C8044E-0CE2-A902-1D82-C575C152624C}"/>
              </a:ext>
            </a:extLst>
          </p:cNvPr>
          <p:cNvSpPr/>
          <p:nvPr/>
        </p:nvSpPr>
        <p:spPr>
          <a:xfrm>
            <a:off x="1021433" y="5551370"/>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Oval 192">
            <a:extLst>
              <a:ext uri="{FF2B5EF4-FFF2-40B4-BE49-F238E27FC236}">
                <a16:creationId xmlns:a16="http://schemas.microsoft.com/office/drawing/2014/main" id="{0A83B53E-736A-2B28-2327-540AB3684D4D}"/>
              </a:ext>
            </a:extLst>
          </p:cNvPr>
          <p:cNvSpPr/>
          <p:nvPr/>
        </p:nvSpPr>
        <p:spPr>
          <a:xfrm>
            <a:off x="1256313" y="5433784"/>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Oval 193">
            <a:extLst>
              <a:ext uri="{FF2B5EF4-FFF2-40B4-BE49-F238E27FC236}">
                <a16:creationId xmlns:a16="http://schemas.microsoft.com/office/drawing/2014/main" id="{DA02EF32-B1E6-31DB-77C4-89DEEC73BB77}"/>
              </a:ext>
            </a:extLst>
          </p:cNvPr>
          <p:cNvSpPr/>
          <p:nvPr/>
        </p:nvSpPr>
        <p:spPr>
          <a:xfrm>
            <a:off x="1426512" y="5304195"/>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Oval 194">
            <a:extLst>
              <a:ext uri="{FF2B5EF4-FFF2-40B4-BE49-F238E27FC236}">
                <a16:creationId xmlns:a16="http://schemas.microsoft.com/office/drawing/2014/main" id="{B212235B-4B27-A704-DA5B-2E91D1A8EAFE}"/>
              </a:ext>
            </a:extLst>
          </p:cNvPr>
          <p:cNvSpPr/>
          <p:nvPr/>
        </p:nvSpPr>
        <p:spPr>
          <a:xfrm>
            <a:off x="1659367" y="5061071"/>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a:extLst>
              <a:ext uri="{FF2B5EF4-FFF2-40B4-BE49-F238E27FC236}">
                <a16:creationId xmlns:a16="http://schemas.microsoft.com/office/drawing/2014/main" id="{F556CAD0-C378-036B-3BC4-E53122CE401A}"/>
              </a:ext>
            </a:extLst>
          </p:cNvPr>
          <p:cNvSpPr/>
          <p:nvPr/>
        </p:nvSpPr>
        <p:spPr>
          <a:xfrm>
            <a:off x="1826795" y="4763460"/>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7" name="Gruppieren 196">
            <a:extLst>
              <a:ext uri="{FF2B5EF4-FFF2-40B4-BE49-F238E27FC236}">
                <a16:creationId xmlns:a16="http://schemas.microsoft.com/office/drawing/2014/main" id="{FEEF04B2-A610-76F4-60F5-4B4027AD0F69}"/>
              </a:ext>
            </a:extLst>
          </p:cNvPr>
          <p:cNvGrpSpPr/>
          <p:nvPr/>
        </p:nvGrpSpPr>
        <p:grpSpPr>
          <a:xfrm>
            <a:off x="1659367" y="5005913"/>
            <a:ext cx="61320" cy="180000"/>
            <a:chOff x="190691" y="2476062"/>
            <a:chExt cx="61320" cy="146986"/>
          </a:xfrm>
        </p:grpSpPr>
        <p:cxnSp>
          <p:nvCxnSpPr>
            <p:cNvPr id="198" name="Gerade Verbindung 197">
              <a:extLst>
                <a:ext uri="{FF2B5EF4-FFF2-40B4-BE49-F238E27FC236}">
                  <a16:creationId xmlns:a16="http://schemas.microsoft.com/office/drawing/2014/main" id="{AE54C786-8489-2CE8-9E76-1E10759C85FC}"/>
                </a:ext>
              </a:extLst>
            </p:cNvPr>
            <p:cNvCxnSpPr>
              <a:cxnSpLocks/>
            </p:cNvCxnSpPr>
            <p:nvPr/>
          </p:nvCxnSpPr>
          <p:spPr>
            <a:xfrm>
              <a:off x="221351" y="2476062"/>
              <a:ext cx="0" cy="14698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9" name="Gerade Verbindung 198">
              <a:extLst>
                <a:ext uri="{FF2B5EF4-FFF2-40B4-BE49-F238E27FC236}">
                  <a16:creationId xmlns:a16="http://schemas.microsoft.com/office/drawing/2014/main" id="{6AA1EE18-4F22-F853-35F6-ADD8E259F162}"/>
                </a:ext>
              </a:extLst>
            </p:cNvPr>
            <p:cNvCxnSpPr>
              <a:cxnSpLocks/>
            </p:cNvCxnSpPr>
            <p:nvPr/>
          </p:nvCxnSpPr>
          <p:spPr>
            <a:xfrm rot="16200000">
              <a:off x="221351" y="2445402"/>
              <a:ext cx="0" cy="6132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0" name="Gerade Verbindung 199">
              <a:extLst>
                <a:ext uri="{FF2B5EF4-FFF2-40B4-BE49-F238E27FC236}">
                  <a16:creationId xmlns:a16="http://schemas.microsoft.com/office/drawing/2014/main" id="{B56C14E2-7907-DD8E-EF61-FF5CC1CF62F9}"/>
                </a:ext>
              </a:extLst>
            </p:cNvPr>
            <p:cNvCxnSpPr>
              <a:cxnSpLocks/>
            </p:cNvCxnSpPr>
            <p:nvPr/>
          </p:nvCxnSpPr>
          <p:spPr>
            <a:xfrm rot="16200000">
              <a:off x="221351" y="2592388"/>
              <a:ext cx="0" cy="6132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01" name="Gruppieren 200">
            <a:extLst>
              <a:ext uri="{FF2B5EF4-FFF2-40B4-BE49-F238E27FC236}">
                <a16:creationId xmlns:a16="http://schemas.microsoft.com/office/drawing/2014/main" id="{A87E1E3C-F55A-9144-E632-4F8EF88ECEC3}"/>
              </a:ext>
            </a:extLst>
          </p:cNvPr>
          <p:cNvGrpSpPr/>
          <p:nvPr/>
        </p:nvGrpSpPr>
        <p:grpSpPr>
          <a:xfrm>
            <a:off x="1432405" y="5289822"/>
            <a:ext cx="61320" cy="90000"/>
            <a:chOff x="190691" y="2476062"/>
            <a:chExt cx="61320" cy="146986"/>
          </a:xfrm>
        </p:grpSpPr>
        <p:cxnSp>
          <p:nvCxnSpPr>
            <p:cNvPr id="202" name="Gerade Verbindung 201">
              <a:extLst>
                <a:ext uri="{FF2B5EF4-FFF2-40B4-BE49-F238E27FC236}">
                  <a16:creationId xmlns:a16="http://schemas.microsoft.com/office/drawing/2014/main" id="{2023F42B-106C-6701-6516-5E2AE002A521}"/>
                </a:ext>
              </a:extLst>
            </p:cNvPr>
            <p:cNvCxnSpPr>
              <a:cxnSpLocks/>
            </p:cNvCxnSpPr>
            <p:nvPr/>
          </p:nvCxnSpPr>
          <p:spPr>
            <a:xfrm>
              <a:off x="221351" y="2476062"/>
              <a:ext cx="0" cy="14698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3" name="Gerade Verbindung 202">
              <a:extLst>
                <a:ext uri="{FF2B5EF4-FFF2-40B4-BE49-F238E27FC236}">
                  <a16:creationId xmlns:a16="http://schemas.microsoft.com/office/drawing/2014/main" id="{B3A2E544-2619-61CE-8C1C-FD1CC77D0106}"/>
                </a:ext>
              </a:extLst>
            </p:cNvPr>
            <p:cNvCxnSpPr>
              <a:cxnSpLocks/>
            </p:cNvCxnSpPr>
            <p:nvPr/>
          </p:nvCxnSpPr>
          <p:spPr>
            <a:xfrm rot="16200000">
              <a:off x="221351" y="2445402"/>
              <a:ext cx="0" cy="6132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4" name="Gerade Verbindung 203">
              <a:extLst>
                <a:ext uri="{FF2B5EF4-FFF2-40B4-BE49-F238E27FC236}">
                  <a16:creationId xmlns:a16="http://schemas.microsoft.com/office/drawing/2014/main" id="{C005FB70-646A-89DD-D466-CEFB66E1493D}"/>
                </a:ext>
              </a:extLst>
            </p:cNvPr>
            <p:cNvCxnSpPr>
              <a:cxnSpLocks/>
            </p:cNvCxnSpPr>
            <p:nvPr/>
          </p:nvCxnSpPr>
          <p:spPr>
            <a:xfrm rot="16200000">
              <a:off x="221351" y="2592388"/>
              <a:ext cx="0" cy="6132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05" name="Gruppieren 204">
            <a:extLst>
              <a:ext uri="{FF2B5EF4-FFF2-40B4-BE49-F238E27FC236}">
                <a16:creationId xmlns:a16="http://schemas.microsoft.com/office/drawing/2014/main" id="{42A62063-6A99-398D-7927-6D22A2F86438}"/>
              </a:ext>
            </a:extLst>
          </p:cNvPr>
          <p:cNvGrpSpPr/>
          <p:nvPr/>
        </p:nvGrpSpPr>
        <p:grpSpPr>
          <a:xfrm>
            <a:off x="1655050" y="5262977"/>
            <a:ext cx="61320" cy="72000"/>
            <a:chOff x="190691" y="2476062"/>
            <a:chExt cx="61320" cy="146986"/>
          </a:xfrm>
        </p:grpSpPr>
        <p:cxnSp>
          <p:nvCxnSpPr>
            <p:cNvPr id="206" name="Gerade Verbindung 205">
              <a:extLst>
                <a:ext uri="{FF2B5EF4-FFF2-40B4-BE49-F238E27FC236}">
                  <a16:creationId xmlns:a16="http://schemas.microsoft.com/office/drawing/2014/main" id="{9CA4B504-036A-3701-0295-4621001A95BB}"/>
                </a:ext>
              </a:extLst>
            </p:cNvPr>
            <p:cNvCxnSpPr>
              <a:cxnSpLocks/>
            </p:cNvCxnSpPr>
            <p:nvPr/>
          </p:nvCxnSpPr>
          <p:spPr>
            <a:xfrm>
              <a:off x="221351" y="2476062"/>
              <a:ext cx="0" cy="14698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7" name="Gerade Verbindung 206">
              <a:extLst>
                <a:ext uri="{FF2B5EF4-FFF2-40B4-BE49-F238E27FC236}">
                  <a16:creationId xmlns:a16="http://schemas.microsoft.com/office/drawing/2014/main" id="{B552B765-EC10-588F-E3ED-31748EB7E538}"/>
                </a:ext>
              </a:extLst>
            </p:cNvPr>
            <p:cNvCxnSpPr>
              <a:cxnSpLocks/>
            </p:cNvCxnSpPr>
            <p:nvPr/>
          </p:nvCxnSpPr>
          <p:spPr>
            <a:xfrm rot="16200000">
              <a:off x="221351" y="2445402"/>
              <a:ext cx="0" cy="613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8" name="Gerade Verbindung 207">
              <a:extLst>
                <a:ext uri="{FF2B5EF4-FFF2-40B4-BE49-F238E27FC236}">
                  <a16:creationId xmlns:a16="http://schemas.microsoft.com/office/drawing/2014/main" id="{01B6458C-0CF9-0E24-02C4-728849DBC3D4}"/>
                </a:ext>
              </a:extLst>
            </p:cNvPr>
            <p:cNvCxnSpPr>
              <a:cxnSpLocks/>
            </p:cNvCxnSpPr>
            <p:nvPr/>
          </p:nvCxnSpPr>
          <p:spPr>
            <a:xfrm rot="16200000">
              <a:off x="221351" y="2592388"/>
              <a:ext cx="0" cy="613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9" name="Gruppieren 208">
            <a:extLst>
              <a:ext uri="{FF2B5EF4-FFF2-40B4-BE49-F238E27FC236}">
                <a16:creationId xmlns:a16="http://schemas.microsoft.com/office/drawing/2014/main" id="{E8744D31-1E18-1FD3-906D-2BE41D6DFFC9}"/>
              </a:ext>
            </a:extLst>
          </p:cNvPr>
          <p:cNvGrpSpPr/>
          <p:nvPr/>
        </p:nvGrpSpPr>
        <p:grpSpPr>
          <a:xfrm>
            <a:off x="1431867" y="5422364"/>
            <a:ext cx="61320" cy="72000"/>
            <a:chOff x="190691" y="2476062"/>
            <a:chExt cx="61320" cy="146986"/>
          </a:xfrm>
        </p:grpSpPr>
        <p:cxnSp>
          <p:nvCxnSpPr>
            <p:cNvPr id="210" name="Gerade Verbindung 209">
              <a:extLst>
                <a:ext uri="{FF2B5EF4-FFF2-40B4-BE49-F238E27FC236}">
                  <a16:creationId xmlns:a16="http://schemas.microsoft.com/office/drawing/2014/main" id="{1943D979-A509-27B5-FA14-4773888FB7E4}"/>
                </a:ext>
              </a:extLst>
            </p:cNvPr>
            <p:cNvCxnSpPr>
              <a:cxnSpLocks/>
            </p:cNvCxnSpPr>
            <p:nvPr/>
          </p:nvCxnSpPr>
          <p:spPr>
            <a:xfrm>
              <a:off x="221351" y="2476062"/>
              <a:ext cx="0" cy="14698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 name="Gerade Verbindung 210">
              <a:extLst>
                <a:ext uri="{FF2B5EF4-FFF2-40B4-BE49-F238E27FC236}">
                  <a16:creationId xmlns:a16="http://schemas.microsoft.com/office/drawing/2014/main" id="{9D98B1BC-1955-5959-5B6C-B40E03F2A1F6}"/>
                </a:ext>
              </a:extLst>
            </p:cNvPr>
            <p:cNvCxnSpPr>
              <a:cxnSpLocks/>
            </p:cNvCxnSpPr>
            <p:nvPr/>
          </p:nvCxnSpPr>
          <p:spPr>
            <a:xfrm rot="16200000">
              <a:off x="221351" y="2445402"/>
              <a:ext cx="0" cy="613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2" name="Gerade Verbindung 211">
              <a:extLst>
                <a:ext uri="{FF2B5EF4-FFF2-40B4-BE49-F238E27FC236}">
                  <a16:creationId xmlns:a16="http://schemas.microsoft.com/office/drawing/2014/main" id="{246F58D6-DF66-15D6-B906-BD22D419434F}"/>
                </a:ext>
              </a:extLst>
            </p:cNvPr>
            <p:cNvCxnSpPr>
              <a:cxnSpLocks/>
            </p:cNvCxnSpPr>
            <p:nvPr/>
          </p:nvCxnSpPr>
          <p:spPr>
            <a:xfrm rot="16200000">
              <a:off x="221351" y="2592388"/>
              <a:ext cx="0" cy="613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3" name="Gruppieren 212">
            <a:extLst>
              <a:ext uri="{FF2B5EF4-FFF2-40B4-BE49-F238E27FC236}">
                <a16:creationId xmlns:a16="http://schemas.microsoft.com/office/drawing/2014/main" id="{F2043ED9-8CBE-2D23-5FB8-1A77157AFA01}"/>
              </a:ext>
            </a:extLst>
          </p:cNvPr>
          <p:cNvGrpSpPr/>
          <p:nvPr/>
        </p:nvGrpSpPr>
        <p:grpSpPr>
          <a:xfrm>
            <a:off x="2060746" y="5569133"/>
            <a:ext cx="61320" cy="108000"/>
            <a:chOff x="190691" y="2476062"/>
            <a:chExt cx="61320" cy="146986"/>
          </a:xfrm>
        </p:grpSpPr>
        <p:cxnSp>
          <p:nvCxnSpPr>
            <p:cNvPr id="214" name="Gerade Verbindung 213">
              <a:extLst>
                <a:ext uri="{FF2B5EF4-FFF2-40B4-BE49-F238E27FC236}">
                  <a16:creationId xmlns:a16="http://schemas.microsoft.com/office/drawing/2014/main" id="{A88D1BC5-60AE-21AC-F21A-2FE315DC47D9}"/>
                </a:ext>
              </a:extLst>
            </p:cNvPr>
            <p:cNvCxnSpPr>
              <a:cxnSpLocks/>
            </p:cNvCxnSpPr>
            <p:nvPr/>
          </p:nvCxnSpPr>
          <p:spPr>
            <a:xfrm>
              <a:off x="221351" y="2476062"/>
              <a:ext cx="0" cy="14698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5" name="Gerade Verbindung 214">
              <a:extLst>
                <a:ext uri="{FF2B5EF4-FFF2-40B4-BE49-F238E27FC236}">
                  <a16:creationId xmlns:a16="http://schemas.microsoft.com/office/drawing/2014/main" id="{24A23E23-EDF1-0F53-E85A-8CAB8CD8CF03}"/>
                </a:ext>
              </a:extLst>
            </p:cNvPr>
            <p:cNvCxnSpPr>
              <a:cxnSpLocks/>
            </p:cNvCxnSpPr>
            <p:nvPr/>
          </p:nvCxnSpPr>
          <p:spPr>
            <a:xfrm rot="16200000">
              <a:off x="221351" y="2445402"/>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6" name="Gerade Verbindung 215">
              <a:extLst>
                <a:ext uri="{FF2B5EF4-FFF2-40B4-BE49-F238E27FC236}">
                  <a16:creationId xmlns:a16="http://schemas.microsoft.com/office/drawing/2014/main" id="{F8B7B314-2BA2-71A5-FC0C-30B716287E75}"/>
                </a:ext>
              </a:extLst>
            </p:cNvPr>
            <p:cNvCxnSpPr>
              <a:cxnSpLocks/>
            </p:cNvCxnSpPr>
            <p:nvPr/>
          </p:nvCxnSpPr>
          <p:spPr>
            <a:xfrm rot="16200000">
              <a:off x="221351" y="2592388"/>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7" name="Gruppieren 216">
            <a:extLst>
              <a:ext uri="{FF2B5EF4-FFF2-40B4-BE49-F238E27FC236}">
                <a16:creationId xmlns:a16="http://schemas.microsoft.com/office/drawing/2014/main" id="{B15825FC-6E4F-99E9-9442-F27C089A8C21}"/>
              </a:ext>
            </a:extLst>
          </p:cNvPr>
          <p:cNvGrpSpPr/>
          <p:nvPr/>
        </p:nvGrpSpPr>
        <p:grpSpPr>
          <a:xfrm>
            <a:off x="1828388" y="5575275"/>
            <a:ext cx="61320" cy="90000"/>
            <a:chOff x="190691" y="2476062"/>
            <a:chExt cx="61320" cy="146986"/>
          </a:xfrm>
        </p:grpSpPr>
        <p:cxnSp>
          <p:nvCxnSpPr>
            <p:cNvPr id="218" name="Gerade Verbindung 217">
              <a:extLst>
                <a:ext uri="{FF2B5EF4-FFF2-40B4-BE49-F238E27FC236}">
                  <a16:creationId xmlns:a16="http://schemas.microsoft.com/office/drawing/2014/main" id="{1E4753EB-188E-090B-CC78-5ED313EC4993}"/>
                </a:ext>
              </a:extLst>
            </p:cNvPr>
            <p:cNvCxnSpPr>
              <a:cxnSpLocks/>
            </p:cNvCxnSpPr>
            <p:nvPr/>
          </p:nvCxnSpPr>
          <p:spPr>
            <a:xfrm>
              <a:off x="221351" y="2476062"/>
              <a:ext cx="0" cy="14698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9" name="Gerade Verbindung 218">
              <a:extLst>
                <a:ext uri="{FF2B5EF4-FFF2-40B4-BE49-F238E27FC236}">
                  <a16:creationId xmlns:a16="http://schemas.microsoft.com/office/drawing/2014/main" id="{77962046-6BA0-6B57-1841-83B82FBFEA0A}"/>
                </a:ext>
              </a:extLst>
            </p:cNvPr>
            <p:cNvCxnSpPr>
              <a:cxnSpLocks/>
            </p:cNvCxnSpPr>
            <p:nvPr/>
          </p:nvCxnSpPr>
          <p:spPr>
            <a:xfrm rot="16200000">
              <a:off x="221351" y="2445402"/>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0" name="Gerade Verbindung 219">
              <a:extLst>
                <a:ext uri="{FF2B5EF4-FFF2-40B4-BE49-F238E27FC236}">
                  <a16:creationId xmlns:a16="http://schemas.microsoft.com/office/drawing/2014/main" id="{7CCEEC92-1B91-A46D-0F20-C519AD3D1215}"/>
                </a:ext>
              </a:extLst>
            </p:cNvPr>
            <p:cNvCxnSpPr>
              <a:cxnSpLocks/>
            </p:cNvCxnSpPr>
            <p:nvPr/>
          </p:nvCxnSpPr>
          <p:spPr>
            <a:xfrm rot="16200000">
              <a:off x="221351" y="2592388"/>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1" name="Gruppieren 220">
            <a:extLst>
              <a:ext uri="{FF2B5EF4-FFF2-40B4-BE49-F238E27FC236}">
                <a16:creationId xmlns:a16="http://schemas.microsoft.com/office/drawing/2014/main" id="{4CEEC9B1-C7DE-F825-8C28-43FCBF4820BD}"/>
              </a:ext>
            </a:extLst>
          </p:cNvPr>
          <p:cNvGrpSpPr/>
          <p:nvPr/>
        </p:nvGrpSpPr>
        <p:grpSpPr>
          <a:xfrm>
            <a:off x="1656759" y="5527165"/>
            <a:ext cx="61320" cy="90000"/>
            <a:chOff x="190691" y="2476062"/>
            <a:chExt cx="61320" cy="146986"/>
          </a:xfrm>
        </p:grpSpPr>
        <p:cxnSp>
          <p:nvCxnSpPr>
            <p:cNvPr id="222" name="Gerade Verbindung 221">
              <a:extLst>
                <a:ext uri="{FF2B5EF4-FFF2-40B4-BE49-F238E27FC236}">
                  <a16:creationId xmlns:a16="http://schemas.microsoft.com/office/drawing/2014/main" id="{99F6A814-9520-55A8-260D-D9305E992505}"/>
                </a:ext>
              </a:extLst>
            </p:cNvPr>
            <p:cNvCxnSpPr>
              <a:cxnSpLocks/>
            </p:cNvCxnSpPr>
            <p:nvPr/>
          </p:nvCxnSpPr>
          <p:spPr>
            <a:xfrm>
              <a:off x="221351" y="2476062"/>
              <a:ext cx="0" cy="14698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3" name="Gerade Verbindung 222">
              <a:extLst>
                <a:ext uri="{FF2B5EF4-FFF2-40B4-BE49-F238E27FC236}">
                  <a16:creationId xmlns:a16="http://schemas.microsoft.com/office/drawing/2014/main" id="{06E4850E-48EC-42FF-C0A0-FAE8330312A9}"/>
                </a:ext>
              </a:extLst>
            </p:cNvPr>
            <p:cNvCxnSpPr>
              <a:cxnSpLocks/>
            </p:cNvCxnSpPr>
            <p:nvPr/>
          </p:nvCxnSpPr>
          <p:spPr>
            <a:xfrm rot="16200000">
              <a:off x="221351" y="2445402"/>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4" name="Gerade Verbindung 223">
              <a:extLst>
                <a:ext uri="{FF2B5EF4-FFF2-40B4-BE49-F238E27FC236}">
                  <a16:creationId xmlns:a16="http://schemas.microsoft.com/office/drawing/2014/main" id="{8DE6B03C-026E-238B-E58C-ACFA85A00811}"/>
                </a:ext>
              </a:extLst>
            </p:cNvPr>
            <p:cNvCxnSpPr>
              <a:cxnSpLocks/>
            </p:cNvCxnSpPr>
            <p:nvPr/>
          </p:nvCxnSpPr>
          <p:spPr>
            <a:xfrm rot="16200000">
              <a:off x="221351" y="2592388"/>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25" name="Gruppieren 224">
            <a:extLst>
              <a:ext uri="{FF2B5EF4-FFF2-40B4-BE49-F238E27FC236}">
                <a16:creationId xmlns:a16="http://schemas.microsoft.com/office/drawing/2014/main" id="{4822F354-8208-C89F-C606-223BDD8D278B}"/>
              </a:ext>
            </a:extLst>
          </p:cNvPr>
          <p:cNvGrpSpPr/>
          <p:nvPr/>
        </p:nvGrpSpPr>
        <p:grpSpPr>
          <a:xfrm>
            <a:off x="1435849" y="5505920"/>
            <a:ext cx="61320" cy="90000"/>
            <a:chOff x="190691" y="2476062"/>
            <a:chExt cx="61320" cy="146986"/>
          </a:xfrm>
        </p:grpSpPr>
        <p:cxnSp>
          <p:nvCxnSpPr>
            <p:cNvPr id="226" name="Gerade Verbindung 225">
              <a:extLst>
                <a:ext uri="{FF2B5EF4-FFF2-40B4-BE49-F238E27FC236}">
                  <a16:creationId xmlns:a16="http://schemas.microsoft.com/office/drawing/2014/main" id="{9E65F261-3BF0-D5D6-1E9F-C99FBC14944F}"/>
                </a:ext>
              </a:extLst>
            </p:cNvPr>
            <p:cNvCxnSpPr>
              <a:cxnSpLocks/>
            </p:cNvCxnSpPr>
            <p:nvPr/>
          </p:nvCxnSpPr>
          <p:spPr>
            <a:xfrm>
              <a:off x="221351" y="2476062"/>
              <a:ext cx="0" cy="146986"/>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7" name="Gerade Verbindung 226">
              <a:extLst>
                <a:ext uri="{FF2B5EF4-FFF2-40B4-BE49-F238E27FC236}">
                  <a16:creationId xmlns:a16="http://schemas.microsoft.com/office/drawing/2014/main" id="{FEEC7475-A106-D4FC-C4AD-2E02C79DD679}"/>
                </a:ext>
              </a:extLst>
            </p:cNvPr>
            <p:cNvCxnSpPr>
              <a:cxnSpLocks/>
            </p:cNvCxnSpPr>
            <p:nvPr/>
          </p:nvCxnSpPr>
          <p:spPr>
            <a:xfrm rot="16200000">
              <a:off x="221351" y="2445402"/>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8" name="Gerade Verbindung 227">
              <a:extLst>
                <a:ext uri="{FF2B5EF4-FFF2-40B4-BE49-F238E27FC236}">
                  <a16:creationId xmlns:a16="http://schemas.microsoft.com/office/drawing/2014/main" id="{8E325A59-9D0E-05BF-5CB8-AC1C3B4B1E01}"/>
                </a:ext>
              </a:extLst>
            </p:cNvPr>
            <p:cNvCxnSpPr>
              <a:cxnSpLocks/>
            </p:cNvCxnSpPr>
            <p:nvPr/>
          </p:nvCxnSpPr>
          <p:spPr>
            <a:xfrm rot="16200000">
              <a:off x="221351" y="2592388"/>
              <a:ext cx="0" cy="6132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29" name="Freihandform 228">
            <a:extLst>
              <a:ext uri="{FF2B5EF4-FFF2-40B4-BE49-F238E27FC236}">
                <a16:creationId xmlns:a16="http://schemas.microsoft.com/office/drawing/2014/main" id="{CCA203AF-3A5B-F134-E4FF-5E61E468128D}"/>
              </a:ext>
            </a:extLst>
          </p:cNvPr>
          <p:cNvSpPr/>
          <p:nvPr/>
        </p:nvSpPr>
        <p:spPr>
          <a:xfrm>
            <a:off x="5267218" y="5517222"/>
            <a:ext cx="1376737" cy="184935"/>
          </a:xfrm>
          <a:custGeom>
            <a:avLst/>
            <a:gdLst>
              <a:gd name="connsiteX0" fmla="*/ 0 w 1376737"/>
              <a:gd name="connsiteY0" fmla="*/ 119866 h 184935"/>
              <a:gd name="connsiteX1" fmla="*/ 178085 w 1376737"/>
              <a:gd name="connsiteY1" fmla="*/ 61645 h 184935"/>
              <a:gd name="connsiteX2" fmla="*/ 431515 w 1376737"/>
              <a:gd name="connsiteY2" fmla="*/ 0 h 184935"/>
              <a:gd name="connsiteX3" fmla="*/ 780836 w 1376737"/>
              <a:gd name="connsiteY3" fmla="*/ 102742 h 184935"/>
              <a:gd name="connsiteX4" fmla="*/ 1030840 w 1376737"/>
              <a:gd name="connsiteY4" fmla="*/ 164387 h 184935"/>
              <a:gd name="connsiteX5" fmla="*/ 1376737 w 1376737"/>
              <a:gd name="connsiteY5" fmla="*/ 184935 h 18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737" h="184935">
                <a:moveTo>
                  <a:pt x="0" y="119866"/>
                </a:moveTo>
                <a:lnTo>
                  <a:pt x="178085" y="61645"/>
                </a:lnTo>
                <a:lnTo>
                  <a:pt x="431515" y="0"/>
                </a:lnTo>
                <a:lnTo>
                  <a:pt x="780836" y="102742"/>
                </a:lnTo>
                <a:lnTo>
                  <a:pt x="1030840" y="164387"/>
                </a:lnTo>
                <a:lnTo>
                  <a:pt x="1376737" y="184935"/>
                </a:lnTo>
              </a:path>
            </a:pathLst>
          </a:cu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Freihandform 229">
            <a:extLst>
              <a:ext uri="{FF2B5EF4-FFF2-40B4-BE49-F238E27FC236}">
                <a16:creationId xmlns:a16="http://schemas.microsoft.com/office/drawing/2014/main" id="{DE3ECEFC-3F39-4B52-6431-E15CB8055CBA}"/>
              </a:ext>
            </a:extLst>
          </p:cNvPr>
          <p:cNvSpPr/>
          <p:nvPr/>
        </p:nvSpPr>
        <p:spPr>
          <a:xfrm>
            <a:off x="5256944" y="5551470"/>
            <a:ext cx="1393860" cy="150687"/>
          </a:xfrm>
          <a:custGeom>
            <a:avLst/>
            <a:gdLst>
              <a:gd name="connsiteX0" fmla="*/ 0 w 1393860"/>
              <a:gd name="connsiteY0" fmla="*/ 95892 h 150687"/>
              <a:gd name="connsiteX1" fmla="*/ 195209 w 1393860"/>
              <a:gd name="connsiteY1" fmla="*/ 51370 h 150687"/>
              <a:gd name="connsiteX2" fmla="*/ 445213 w 1393860"/>
              <a:gd name="connsiteY2" fmla="*/ 0 h 150687"/>
              <a:gd name="connsiteX3" fmla="*/ 780836 w 1393860"/>
              <a:gd name="connsiteY3" fmla="*/ 75343 h 150687"/>
              <a:gd name="connsiteX4" fmla="*/ 1044539 w 1393860"/>
              <a:gd name="connsiteY4" fmla="*/ 136988 h 150687"/>
              <a:gd name="connsiteX5" fmla="*/ 1393860 w 1393860"/>
              <a:gd name="connsiteY5" fmla="*/ 150687 h 15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3860" h="150687">
                <a:moveTo>
                  <a:pt x="0" y="95892"/>
                </a:moveTo>
                <a:lnTo>
                  <a:pt x="195209" y="51370"/>
                </a:lnTo>
                <a:lnTo>
                  <a:pt x="445213" y="0"/>
                </a:lnTo>
                <a:lnTo>
                  <a:pt x="780836" y="75343"/>
                </a:lnTo>
                <a:lnTo>
                  <a:pt x="1044539" y="136988"/>
                </a:lnTo>
                <a:lnTo>
                  <a:pt x="1393860" y="150687"/>
                </a:lnTo>
              </a:path>
            </a:pathLst>
          </a:custGeom>
          <a:no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Freihandform 230">
            <a:extLst>
              <a:ext uri="{FF2B5EF4-FFF2-40B4-BE49-F238E27FC236}">
                <a16:creationId xmlns:a16="http://schemas.microsoft.com/office/drawing/2014/main" id="{2096FC7B-F245-8B40-2EFD-14FE792CD26F}"/>
              </a:ext>
            </a:extLst>
          </p:cNvPr>
          <p:cNvSpPr/>
          <p:nvPr/>
        </p:nvSpPr>
        <p:spPr>
          <a:xfrm>
            <a:off x="5270643" y="5027488"/>
            <a:ext cx="1030840" cy="609600"/>
          </a:xfrm>
          <a:custGeom>
            <a:avLst/>
            <a:gdLst>
              <a:gd name="connsiteX0" fmla="*/ 0 w 1030840"/>
              <a:gd name="connsiteY0" fmla="*/ 609600 h 609600"/>
              <a:gd name="connsiteX1" fmla="*/ 171236 w 1030840"/>
              <a:gd name="connsiteY1" fmla="*/ 554804 h 609600"/>
              <a:gd name="connsiteX2" fmla="*/ 438364 w 1030840"/>
              <a:gd name="connsiteY2" fmla="*/ 424665 h 609600"/>
              <a:gd name="connsiteX3" fmla="*/ 763712 w 1030840"/>
              <a:gd name="connsiteY3" fmla="*/ 160961 h 609600"/>
              <a:gd name="connsiteX4" fmla="*/ 1030840 w 103084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840" h="609600">
                <a:moveTo>
                  <a:pt x="0" y="609600"/>
                </a:moveTo>
                <a:lnTo>
                  <a:pt x="171236" y="554804"/>
                </a:lnTo>
                <a:lnTo>
                  <a:pt x="438364" y="424665"/>
                </a:lnTo>
                <a:lnTo>
                  <a:pt x="763712" y="160961"/>
                </a:lnTo>
                <a:lnTo>
                  <a:pt x="1030840"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Freihandform 231">
            <a:extLst>
              <a:ext uri="{FF2B5EF4-FFF2-40B4-BE49-F238E27FC236}">
                <a16:creationId xmlns:a16="http://schemas.microsoft.com/office/drawing/2014/main" id="{F453BB15-EC55-C543-12A9-10F0D079A167}"/>
              </a:ext>
            </a:extLst>
          </p:cNvPr>
          <p:cNvSpPr/>
          <p:nvPr/>
        </p:nvSpPr>
        <p:spPr>
          <a:xfrm>
            <a:off x="5270643" y="4839128"/>
            <a:ext cx="784260" cy="797960"/>
          </a:xfrm>
          <a:custGeom>
            <a:avLst/>
            <a:gdLst>
              <a:gd name="connsiteX0" fmla="*/ 0 w 784260"/>
              <a:gd name="connsiteY0" fmla="*/ 797960 h 797960"/>
              <a:gd name="connsiteX1" fmla="*/ 164386 w 784260"/>
              <a:gd name="connsiteY1" fmla="*/ 732890 h 797960"/>
              <a:gd name="connsiteX2" fmla="*/ 424665 w 784260"/>
              <a:gd name="connsiteY2" fmla="*/ 503434 h 797960"/>
              <a:gd name="connsiteX3" fmla="*/ 784260 w 784260"/>
              <a:gd name="connsiteY3" fmla="*/ 0 h 797960"/>
            </a:gdLst>
            <a:ahLst/>
            <a:cxnLst>
              <a:cxn ang="0">
                <a:pos x="connsiteX0" y="connsiteY0"/>
              </a:cxn>
              <a:cxn ang="0">
                <a:pos x="connsiteX1" y="connsiteY1"/>
              </a:cxn>
              <a:cxn ang="0">
                <a:pos x="connsiteX2" y="connsiteY2"/>
              </a:cxn>
              <a:cxn ang="0">
                <a:pos x="connsiteX3" y="connsiteY3"/>
              </a:cxn>
            </a:cxnLst>
            <a:rect l="l" t="t" r="r" b="b"/>
            <a:pathLst>
              <a:path w="784260" h="797960">
                <a:moveTo>
                  <a:pt x="0" y="797960"/>
                </a:moveTo>
                <a:lnTo>
                  <a:pt x="164386" y="732890"/>
                </a:lnTo>
                <a:lnTo>
                  <a:pt x="424665" y="503434"/>
                </a:lnTo>
                <a:lnTo>
                  <a:pt x="784260" y="0"/>
                </a:lnTo>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Dreieck 232">
            <a:extLst>
              <a:ext uri="{FF2B5EF4-FFF2-40B4-BE49-F238E27FC236}">
                <a16:creationId xmlns:a16="http://schemas.microsoft.com/office/drawing/2014/main" id="{906D72C2-831B-20DA-045F-17A35407FF65}"/>
              </a:ext>
            </a:extLst>
          </p:cNvPr>
          <p:cNvSpPr/>
          <p:nvPr/>
        </p:nvSpPr>
        <p:spPr>
          <a:xfrm rot="10800000">
            <a:off x="5658544" y="5493827"/>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Dreieck 233">
            <a:extLst>
              <a:ext uri="{FF2B5EF4-FFF2-40B4-BE49-F238E27FC236}">
                <a16:creationId xmlns:a16="http://schemas.microsoft.com/office/drawing/2014/main" id="{7B9D38B6-787C-C358-0D89-8B73CDB8C4E6}"/>
              </a:ext>
            </a:extLst>
          </p:cNvPr>
          <p:cNvSpPr/>
          <p:nvPr/>
        </p:nvSpPr>
        <p:spPr>
          <a:xfrm rot="10800000">
            <a:off x="6002794" y="5584707"/>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Dreieck 234">
            <a:extLst>
              <a:ext uri="{FF2B5EF4-FFF2-40B4-BE49-F238E27FC236}">
                <a16:creationId xmlns:a16="http://schemas.microsoft.com/office/drawing/2014/main" id="{0EC736ED-FF07-66BF-3D63-327F70FA08E5}"/>
              </a:ext>
            </a:extLst>
          </p:cNvPr>
          <p:cNvSpPr/>
          <p:nvPr/>
        </p:nvSpPr>
        <p:spPr>
          <a:xfrm rot="10800000">
            <a:off x="6268626" y="5653903"/>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Dreieck 235">
            <a:extLst>
              <a:ext uri="{FF2B5EF4-FFF2-40B4-BE49-F238E27FC236}">
                <a16:creationId xmlns:a16="http://schemas.microsoft.com/office/drawing/2014/main" id="{78797E0C-4D40-446D-B283-05C812FEF8E6}"/>
              </a:ext>
            </a:extLst>
          </p:cNvPr>
          <p:cNvSpPr/>
          <p:nvPr/>
        </p:nvSpPr>
        <p:spPr>
          <a:xfrm rot="10800000">
            <a:off x="6605684" y="5670833"/>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Dreieck 236">
            <a:extLst>
              <a:ext uri="{FF2B5EF4-FFF2-40B4-BE49-F238E27FC236}">
                <a16:creationId xmlns:a16="http://schemas.microsoft.com/office/drawing/2014/main" id="{F1DAC78A-717C-F150-DB23-4A01A041325E}"/>
              </a:ext>
            </a:extLst>
          </p:cNvPr>
          <p:cNvSpPr/>
          <p:nvPr/>
        </p:nvSpPr>
        <p:spPr>
          <a:xfrm>
            <a:off x="6608258" y="5679356"/>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Dreieck 237">
            <a:extLst>
              <a:ext uri="{FF2B5EF4-FFF2-40B4-BE49-F238E27FC236}">
                <a16:creationId xmlns:a16="http://schemas.microsoft.com/office/drawing/2014/main" id="{2BBF8BFC-9FCE-66B3-91BA-E7C164B4EA7F}"/>
              </a:ext>
            </a:extLst>
          </p:cNvPr>
          <p:cNvSpPr/>
          <p:nvPr/>
        </p:nvSpPr>
        <p:spPr>
          <a:xfrm>
            <a:off x="6267580" y="5650786"/>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Dreieck 238">
            <a:extLst>
              <a:ext uri="{FF2B5EF4-FFF2-40B4-BE49-F238E27FC236}">
                <a16:creationId xmlns:a16="http://schemas.microsoft.com/office/drawing/2014/main" id="{CDC1E1B5-DA4C-F55A-5BAE-65F177709567}"/>
              </a:ext>
            </a:extLst>
          </p:cNvPr>
          <p:cNvSpPr/>
          <p:nvPr/>
        </p:nvSpPr>
        <p:spPr>
          <a:xfrm>
            <a:off x="6002973" y="5595346"/>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Dreieck 239">
            <a:extLst>
              <a:ext uri="{FF2B5EF4-FFF2-40B4-BE49-F238E27FC236}">
                <a16:creationId xmlns:a16="http://schemas.microsoft.com/office/drawing/2014/main" id="{5737095F-7C99-13EB-D3E9-53041E3EA182}"/>
              </a:ext>
            </a:extLst>
          </p:cNvPr>
          <p:cNvSpPr/>
          <p:nvPr/>
        </p:nvSpPr>
        <p:spPr>
          <a:xfrm>
            <a:off x="5659146" y="5517223"/>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Dreieck 240">
            <a:extLst>
              <a:ext uri="{FF2B5EF4-FFF2-40B4-BE49-F238E27FC236}">
                <a16:creationId xmlns:a16="http://schemas.microsoft.com/office/drawing/2014/main" id="{6490155E-2032-C872-875B-3364039FAB43}"/>
              </a:ext>
            </a:extLst>
          </p:cNvPr>
          <p:cNvSpPr/>
          <p:nvPr/>
        </p:nvSpPr>
        <p:spPr>
          <a:xfrm>
            <a:off x="5407285" y="5579960"/>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Dreieck 241">
            <a:extLst>
              <a:ext uri="{FF2B5EF4-FFF2-40B4-BE49-F238E27FC236}">
                <a16:creationId xmlns:a16="http://schemas.microsoft.com/office/drawing/2014/main" id="{AAE5508F-91CA-7B90-79EA-062B781E129B}"/>
              </a:ext>
            </a:extLst>
          </p:cNvPr>
          <p:cNvSpPr/>
          <p:nvPr/>
        </p:nvSpPr>
        <p:spPr>
          <a:xfrm rot="10800000">
            <a:off x="5657941" y="5435906"/>
            <a:ext cx="77344" cy="66676"/>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Dreieck 242">
            <a:extLst>
              <a:ext uri="{FF2B5EF4-FFF2-40B4-BE49-F238E27FC236}">
                <a16:creationId xmlns:a16="http://schemas.microsoft.com/office/drawing/2014/main" id="{DEBCC836-A2B0-FB36-69F3-F5DC985A2FAF}"/>
              </a:ext>
            </a:extLst>
          </p:cNvPr>
          <p:cNvSpPr/>
          <p:nvPr/>
        </p:nvSpPr>
        <p:spPr>
          <a:xfrm rot="10800000">
            <a:off x="6002794" y="5164227"/>
            <a:ext cx="77344" cy="66676"/>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Dreieck 243">
            <a:extLst>
              <a:ext uri="{FF2B5EF4-FFF2-40B4-BE49-F238E27FC236}">
                <a16:creationId xmlns:a16="http://schemas.microsoft.com/office/drawing/2014/main" id="{2E1322A0-B4C7-E2B7-1F65-BF9F470BA133}"/>
              </a:ext>
            </a:extLst>
          </p:cNvPr>
          <p:cNvSpPr/>
          <p:nvPr/>
        </p:nvSpPr>
        <p:spPr>
          <a:xfrm rot="10800000">
            <a:off x="6267581" y="5010772"/>
            <a:ext cx="77344" cy="66676"/>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Oval 244">
            <a:extLst>
              <a:ext uri="{FF2B5EF4-FFF2-40B4-BE49-F238E27FC236}">
                <a16:creationId xmlns:a16="http://schemas.microsoft.com/office/drawing/2014/main" id="{8210D8F3-DAD8-7672-5F5B-1D4CDEE2C965}"/>
              </a:ext>
            </a:extLst>
          </p:cNvPr>
          <p:cNvSpPr/>
          <p:nvPr/>
        </p:nvSpPr>
        <p:spPr>
          <a:xfrm>
            <a:off x="5228824" y="5603751"/>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Oval 245">
            <a:extLst>
              <a:ext uri="{FF2B5EF4-FFF2-40B4-BE49-F238E27FC236}">
                <a16:creationId xmlns:a16="http://schemas.microsoft.com/office/drawing/2014/main" id="{41F18F7C-FF81-9D53-8545-A28B173092C3}"/>
              </a:ext>
            </a:extLst>
          </p:cNvPr>
          <p:cNvSpPr/>
          <p:nvPr/>
        </p:nvSpPr>
        <p:spPr>
          <a:xfrm>
            <a:off x="5408769" y="5537076"/>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Oval 246">
            <a:extLst>
              <a:ext uri="{FF2B5EF4-FFF2-40B4-BE49-F238E27FC236}">
                <a16:creationId xmlns:a16="http://schemas.microsoft.com/office/drawing/2014/main" id="{9707B778-0A39-3CD7-224D-DA851FD4360C}"/>
              </a:ext>
            </a:extLst>
          </p:cNvPr>
          <p:cNvSpPr/>
          <p:nvPr/>
        </p:nvSpPr>
        <p:spPr>
          <a:xfrm>
            <a:off x="5662697" y="5315109"/>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Oval 247">
            <a:extLst>
              <a:ext uri="{FF2B5EF4-FFF2-40B4-BE49-F238E27FC236}">
                <a16:creationId xmlns:a16="http://schemas.microsoft.com/office/drawing/2014/main" id="{AC3AB339-9023-18F3-039C-A27DEA15575B}"/>
              </a:ext>
            </a:extLst>
          </p:cNvPr>
          <p:cNvSpPr/>
          <p:nvPr/>
        </p:nvSpPr>
        <p:spPr>
          <a:xfrm>
            <a:off x="6007064" y="4825899"/>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9" name="Gruppieren 248">
            <a:extLst>
              <a:ext uri="{FF2B5EF4-FFF2-40B4-BE49-F238E27FC236}">
                <a16:creationId xmlns:a16="http://schemas.microsoft.com/office/drawing/2014/main" id="{1814B2A4-DBA6-EB72-F70D-12D7A7846055}"/>
              </a:ext>
            </a:extLst>
          </p:cNvPr>
          <p:cNvGrpSpPr/>
          <p:nvPr/>
        </p:nvGrpSpPr>
        <p:grpSpPr>
          <a:xfrm>
            <a:off x="6009631" y="4790527"/>
            <a:ext cx="61320" cy="126000"/>
            <a:chOff x="190691" y="2476062"/>
            <a:chExt cx="61320" cy="146986"/>
          </a:xfrm>
        </p:grpSpPr>
        <p:cxnSp>
          <p:nvCxnSpPr>
            <p:cNvPr id="250" name="Gerade Verbindung 249">
              <a:extLst>
                <a:ext uri="{FF2B5EF4-FFF2-40B4-BE49-F238E27FC236}">
                  <a16:creationId xmlns:a16="http://schemas.microsoft.com/office/drawing/2014/main" id="{391E7778-44AE-D277-04B1-1D06C8BE0C92}"/>
                </a:ext>
              </a:extLst>
            </p:cNvPr>
            <p:cNvCxnSpPr>
              <a:cxnSpLocks/>
            </p:cNvCxnSpPr>
            <p:nvPr/>
          </p:nvCxnSpPr>
          <p:spPr>
            <a:xfrm>
              <a:off x="221351" y="2476062"/>
              <a:ext cx="0" cy="14698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1" name="Gerade Verbindung 250">
              <a:extLst>
                <a:ext uri="{FF2B5EF4-FFF2-40B4-BE49-F238E27FC236}">
                  <a16:creationId xmlns:a16="http://schemas.microsoft.com/office/drawing/2014/main" id="{C74989D9-0806-42AB-AC18-2C689BEFDF57}"/>
                </a:ext>
              </a:extLst>
            </p:cNvPr>
            <p:cNvCxnSpPr>
              <a:cxnSpLocks/>
            </p:cNvCxnSpPr>
            <p:nvPr/>
          </p:nvCxnSpPr>
          <p:spPr>
            <a:xfrm rot="16200000">
              <a:off x="221351" y="2445402"/>
              <a:ext cx="0" cy="6132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2" name="Gerade Verbindung 251">
              <a:extLst>
                <a:ext uri="{FF2B5EF4-FFF2-40B4-BE49-F238E27FC236}">
                  <a16:creationId xmlns:a16="http://schemas.microsoft.com/office/drawing/2014/main" id="{92B318FF-D4DD-01BA-12D4-91881EF71976}"/>
                </a:ext>
              </a:extLst>
            </p:cNvPr>
            <p:cNvCxnSpPr>
              <a:cxnSpLocks/>
            </p:cNvCxnSpPr>
            <p:nvPr/>
          </p:nvCxnSpPr>
          <p:spPr>
            <a:xfrm rot="16200000">
              <a:off x="221351" y="2592388"/>
              <a:ext cx="0" cy="6132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53" name="Gruppieren 252">
            <a:extLst>
              <a:ext uri="{FF2B5EF4-FFF2-40B4-BE49-F238E27FC236}">
                <a16:creationId xmlns:a16="http://schemas.microsoft.com/office/drawing/2014/main" id="{8FCA499B-5A64-FE3C-6D2C-0A5A2A09BF95}"/>
              </a:ext>
            </a:extLst>
          </p:cNvPr>
          <p:cNvGrpSpPr/>
          <p:nvPr/>
        </p:nvGrpSpPr>
        <p:grpSpPr>
          <a:xfrm>
            <a:off x="6275592" y="4961370"/>
            <a:ext cx="61320" cy="151200"/>
            <a:chOff x="190691" y="2476062"/>
            <a:chExt cx="61320" cy="146986"/>
          </a:xfrm>
        </p:grpSpPr>
        <p:cxnSp>
          <p:nvCxnSpPr>
            <p:cNvPr id="254" name="Gerade Verbindung 253">
              <a:extLst>
                <a:ext uri="{FF2B5EF4-FFF2-40B4-BE49-F238E27FC236}">
                  <a16:creationId xmlns:a16="http://schemas.microsoft.com/office/drawing/2014/main" id="{790171CB-A742-BA86-8C74-B8460BFA9C3F}"/>
                </a:ext>
              </a:extLst>
            </p:cNvPr>
            <p:cNvCxnSpPr>
              <a:cxnSpLocks/>
            </p:cNvCxnSpPr>
            <p:nvPr/>
          </p:nvCxnSpPr>
          <p:spPr>
            <a:xfrm>
              <a:off x="221351" y="2476062"/>
              <a:ext cx="0" cy="14698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 name="Gerade Verbindung 254">
              <a:extLst>
                <a:ext uri="{FF2B5EF4-FFF2-40B4-BE49-F238E27FC236}">
                  <a16:creationId xmlns:a16="http://schemas.microsoft.com/office/drawing/2014/main" id="{83886E73-4FE8-618F-7063-B2F4C28BD36F}"/>
                </a:ext>
              </a:extLst>
            </p:cNvPr>
            <p:cNvCxnSpPr>
              <a:cxnSpLocks/>
            </p:cNvCxnSpPr>
            <p:nvPr/>
          </p:nvCxnSpPr>
          <p:spPr>
            <a:xfrm rot="16200000">
              <a:off x="221351" y="2445402"/>
              <a:ext cx="0" cy="613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 name="Gerade Verbindung 255">
              <a:extLst>
                <a:ext uri="{FF2B5EF4-FFF2-40B4-BE49-F238E27FC236}">
                  <a16:creationId xmlns:a16="http://schemas.microsoft.com/office/drawing/2014/main" id="{2E262FA0-2ED8-A493-2537-31F726B0148C}"/>
                </a:ext>
              </a:extLst>
            </p:cNvPr>
            <p:cNvCxnSpPr>
              <a:cxnSpLocks/>
            </p:cNvCxnSpPr>
            <p:nvPr/>
          </p:nvCxnSpPr>
          <p:spPr>
            <a:xfrm rot="16200000">
              <a:off x="221351" y="2592388"/>
              <a:ext cx="0" cy="613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57" name="Gruppieren 256">
            <a:extLst>
              <a:ext uri="{FF2B5EF4-FFF2-40B4-BE49-F238E27FC236}">
                <a16:creationId xmlns:a16="http://schemas.microsoft.com/office/drawing/2014/main" id="{E14FC9FE-2D9A-1A38-858F-E4B6D1D66B22}"/>
              </a:ext>
            </a:extLst>
          </p:cNvPr>
          <p:cNvGrpSpPr/>
          <p:nvPr/>
        </p:nvGrpSpPr>
        <p:grpSpPr>
          <a:xfrm>
            <a:off x="6012981" y="5116018"/>
            <a:ext cx="61320" cy="151200"/>
            <a:chOff x="190691" y="2476062"/>
            <a:chExt cx="61320" cy="146986"/>
          </a:xfrm>
        </p:grpSpPr>
        <p:cxnSp>
          <p:nvCxnSpPr>
            <p:cNvPr id="258" name="Gerade Verbindung 257">
              <a:extLst>
                <a:ext uri="{FF2B5EF4-FFF2-40B4-BE49-F238E27FC236}">
                  <a16:creationId xmlns:a16="http://schemas.microsoft.com/office/drawing/2014/main" id="{299B8459-D5F5-2B52-3FC7-A83CF1C814D6}"/>
                </a:ext>
              </a:extLst>
            </p:cNvPr>
            <p:cNvCxnSpPr>
              <a:cxnSpLocks/>
            </p:cNvCxnSpPr>
            <p:nvPr/>
          </p:nvCxnSpPr>
          <p:spPr>
            <a:xfrm>
              <a:off x="221351" y="2476062"/>
              <a:ext cx="0" cy="14698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Gerade Verbindung 258">
              <a:extLst>
                <a:ext uri="{FF2B5EF4-FFF2-40B4-BE49-F238E27FC236}">
                  <a16:creationId xmlns:a16="http://schemas.microsoft.com/office/drawing/2014/main" id="{71BBC81A-B84B-2DFE-F365-012A3A743904}"/>
                </a:ext>
              </a:extLst>
            </p:cNvPr>
            <p:cNvCxnSpPr>
              <a:cxnSpLocks/>
            </p:cNvCxnSpPr>
            <p:nvPr/>
          </p:nvCxnSpPr>
          <p:spPr>
            <a:xfrm rot="16200000">
              <a:off x="221351" y="2445402"/>
              <a:ext cx="0" cy="613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0" name="Gerade Verbindung 259">
              <a:extLst>
                <a:ext uri="{FF2B5EF4-FFF2-40B4-BE49-F238E27FC236}">
                  <a16:creationId xmlns:a16="http://schemas.microsoft.com/office/drawing/2014/main" id="{219DC293-DDC2-FF73-60F8-8064599C854A}"/>
                </a:ext>
              </a:extLst>
            </p:cNvPr>
            <p:cNvCxnSpPr>
              <a:cxnSpLocks/>
            </p:cNvCxnSpPr>
            <p:nvPr/>
          </p:nvCxnSpPr>
          <p:spPr>
            <a:xfrm rot="16200000">
              <a:off x="221351" y="2592388"/>
              <a:ext cx="0" cy="613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61" name="Gruppieren 260">
            <a:extLst>
              <a:ext uri="{FF2B5EF4-FFF2-40B4-BE49-F238E27FC236}">
                <a16:creationId xmlns:a16="http://schemas.microsoft.com/office/drawing/2014/main" id="{E1563754-8C2B-4747-3D4B-40C96B7B3100}"/>
              </a:ext>
            </a:extLst>
          </p:cNvPr>
          <p:cNvGrpSpPr/>
          <p:nvPr/>
        </p:nvGrpSpPr>
        <p:grpSpPr>
          <a:xfrm>
            <a:off x="5665374" y="5419376"/>
            <a:ext cx="61320" cy="72000"/>
            <a:chOff x="190691" y="2476062"/>
            <a:chExt cx="61320" cy="146986"/>
          </a:xfrm>
        </p:grpSpPr>
        <p:cxnSp>
          <p:nvCxnSpPr>
            <p:cNvPr id="262" name="Gerade Verbindung 261">
              <a:extLst>
                <a:ext uri="{FF2B5EF4-FFF2-40B4-BE49-F238E27FC236}">
                  <a16:creationId xmlns:a16="http://schemas.microsoft.com/office/drawing/2014/main" id="{6E6544D5-41EC-0C3F-25C4-D98605C54E28}"/>
                </a:ext>
              </a:extLst>
            </p:cNvPr>
            <p:cNvCxnSpPr>
              <a:cxnSpLocks/>
            </p:cNvCxnSpPr>
            <p:nvPr/>
          </p:nvCxnSpPr>
          <p:spPr>
            <a:xfrm>
              <a:off x="221351" y="2476062"/>
              <a:ext cx="0" cy="14698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3" name="Gerade Verbindung 262">
              <a:extLst>
                <a:ext uri="{FF2B5EF4-FFF2-40B4-BE49-F238E27FC236}">
                  <a16:creationId xmlns:a16="http://schemas.microsoft.com/office/drawing/2014/main" id="{14EF43B8-A3A7-20FA-E36A-75B7D69149E1}"/>
                </a:ext>
              </a:extLst>
            </p:cNvPr>
            <p:cNvCxnSpPr>
              <a:cxnSpLocks/>
            </p:cNvCxnSpPr>
            <p:nvPr/>
          </p:nvCxnSpPr>
          <p:spPr>
            <a:xfrm rot="16200000">
              <a:off x="221351" y="2445402"/>
              <a:ext cx="0" cy="613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4" name="Gerade Verbindung 263">
              <a:extLst>
                <a:ext uri="{FF2B5EF4-FFF2-40B4-BE49-F238E27FC236}">
                  <a16:creationId xmlns:a16="http://schemas.microsoft.com/office/drawing/2014/main" id="{A9C30822-D371-9807-F711-1EF13A78CF21}"/>
                </a:ext>
              </a:extLst>
            </p:cNvPr>
            <p:cNvCxnSpPr>
              <a:cxnSpLocks/>
            </p:cNvCxnSpPr>
            <p:nvPr/>
          </p:nvCxnSpPr>
          <p:spPr>
            <a:xfrm rot="16200000">
              <a:off x="221351" y="2592388"/>
              <a:ext cx="0" cy="613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9" name="Textplatzhalter 18">
            <a:extLst>
              <a:ext uri="{FF2B5EF4-FFF2-40B4-BE49-F238E27FC236}">
                <a16:creationId xmlns:a16="http://schemas.microsoft.com/office/drawing/2014/main" id="{9B75041B-829A-4810-421E-43679EEB36E4}"/>
              </a:ext>
            </a:extLst>
          </p:cNvPr>
          <p:cNvSpPr>
            <a:spLocks noGrp="1"/>
          </p:cNvSpPr>
          <p:nvPr>
            <p:ph type="body" sz="quarter" idx="12"/>
          </p:nvPr>
        </p:nvSpPr>
        <p:spPr/>
        <p:txBody>
          <a:bodyPr/>
          <a:lstStyle/>
          <a:p>
            <a:r>
              <a:rPr lang="en-GB"/>
              <a:t>NCG mice were subcutaneously injected with WT or mutant BTK-expressing TMD8 lymphoma cells</a:t>
            </a:r>
          </a:p>
        </p:txBody>
      </p:sp>
    </p:spTree>
    <p:extLst>
      <p:ext uri="{BB962C8B-B14F-4D97-AF65-F5344CB8AC3E}">
        <p14:creationId xmlns:p14="http://schemas.microsoft.com/office/powerpoint/2010/main" val="206856358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 name="Gruppieren 207">
            <a:extLst>
              <a:ext uri="{FF2B5EF4-FFF2-40B4-BE49-F238E27FC236}">
                <a16:creationId xmlns:a16="http://schemas.microsoft.com/office/drawing/2014/main" id="{92FEF20B-6958-4E7E-96E0-A322A94DE601}"/>
              </a:ext>
            </a:extLst>
          </p:cNvPr>
          <p:cNvGrpSpPr/>
          <p:nvPr/>
        </p:nvGrpSpPr>
        <p:grpSpPr>
          <a:xfrm>
            <a:off x="395527" y="3981606"/>
            <a:ext cx="5007156" cy="1986035"/>
            <a:chOff x="395527" y="4159630"/>
            <a:chExt cx="5007156" cy="1986035"/>
          </a:xfrm>
        </p:grpSpPr>
        <p:sp>
          <p:nvSpPr>
            <p:cNvPr id="140" name="Textfeld 139">
              <a:extLst>
                <a:ext uri="{FF2B5EF4-FFF2-40B4-BE49-F238E27FC236}">
                  <a16:creationId xmlns:a16="http://schemas.microsoft.com/office/drawing/2014/main" id="{B4A70754-00CF-00A5-B44A-7B33F938475E}"/>
                </a:ext>
              </a:extLst>
            </p:cNvPr>
            <p:cNvSpPr txBox="1"/>
            <p:nvPr/>
          </p:nvSpPr>
          <p:spPr>
            <a:xfrm rot="16200000">
              <a:off x="-59405" y="4844851"/>
              <a:ext cx="1279196" cy="369332"/>
            </a:xfrm>
            <a:prstGeom prst="rect">
              <a:avLst/>
            </a:prstGeom>
            <a:noFill/>
          </p:spPr>
          <p:txBody>
            <a:bodyPr wrap="none" lIns="0" tIns="0" rIns="0" bIns="0" rtlCol="0">
              <a:spAutoFit/>
            </a:bodyPr>
            <a:lstStyle/>
            <a:p>
              <a:pPr algn="ctr"/>
              <a:r>
                <a:rPr lang="de-DE" sz="1200" b="1"/>
                <a:t>Tumor </a:t>
              </a:r>
              <a:r>
                <a:rPr lang="de-DE" sz="1200" b="1" err="1"/>
                <a:t>volume</a:t>
              </a:r>
              <a:r>
                <a:rPr lang="de-DE" sz="1200" b="1"/>
                <a:t>,</a:t>
              </a:r>
              <a:br>
                <a:rPr lang="de-DE" sz="1200" b="1"/>
              </a:br>
              <a:r>
                <a:rPr lang="de-DE" sz="1200" b="1"/>
                <a:t>mm</a:t>
              </a:r>
              <a:r>
                <a:rPr lang="de-DE" sz="1200" b="1" baseline="30000"/>
                <a:t>3</a:t>
              </a:r>
              <a:r>
                <a:rPr lang="de-DE" sz="1200" b="1"/>
                <a:t> </a:t>
              </a:r>
              <a:r>
                <a:rPr lang="de-DE" sz="1200" b="1" err="1"/>
                <a:t>mean</a:t>
              </a:r>
              <a:r>
                <a:rPr lang="de-DE" sz="1200" b="1"/>
                <a:t> ± SEM</a:t>
              </a:r>
            </a:p>
          </p:txBody>
        </p:sp>
        <p:cxnSp>
          <p:nvCxnSpPr>
            <p:cNvPr id="141" name="Gerade Verbindung 140">
              <a:extLst>
                <a:ext uri="{FF2B5EF4-FFF2-40B4-BE49-F238E27FC236}">
                  <a16:creationId xmlns:a16="http://schemas.microsoft.com/office/drawing/2014/main" id="{E170F110-14F8-B12B-47FB-D6C4BD12B466}"/>
                </a:ext>
              </a:extLst>
            </p:cNvPr>
            <p:cNvCxnSpPr>
              <a:cxnSpLocks/>
            </p:cNvCxnSpPr>
            <p:nvPr/>
          </p:nvCxnSpPr>
          <p:spPr>
            <a:xfrm rot="16200000">
              <a:off x="1179035" y="4270302"/>
              <a:ext cx="0" cy="5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 Verbindung 141">
              <a:extLst>
                <a:ext uri="{FF2B5EF4-FFF2-40B4-BE49-F238E27FC236}">
                  <a16:creationId xmlns:a16="http://schemas.microsoft.com/office/drawing/2014/main" id="{FD447D79-2284-9781-C2AF-D66A955A3F16}"/>
                </a:ext>
              </a:extLst>
            </p:cNvPr>
            <p:cNvCxnSpPr>
              <a:cxnSpLocks/>
            </p:cNvCxnSpPr>
            <p:nvPr/>
          </p:nvCxnSpPr>
          <p:spPr>
            <a:xfrm>
              <a:off x="1199685" y="4286885"/>
              <a:ext cx="0" cy="93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 Verbindung 142">
              <a:extLst>
                <a:ext uri="{FF2B5EF4-FFF2-40B4-BE49-F238E27FC236}">
                  <a16:creationId xmlns:a16="http://schemas.microsoft.com/office/drawing/2014/main" id="{76AE6550-E864-5126-0315-80B39739E9BC}"/>
                </a:ext>
              </a:extLst>
            </p:cNvPr>
            <p:cNvCxnSpPr>
              <a:cxnSpLocks/>
            </p:cNvCxnSpPr>
            <p:nvPr/>
          </p:nvCxnSpPr>
          <p:spPr>
            <a:xfrm rot="16200000">
              <a:off x="1179035" y="4635426"/>
              <a:ext cx="0" cy="5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 Verbindung 143">
              <a:extLst>
                <a:ext uri="{FF2B5EF4-FFF2-40B4-BE49-F238E27FC236}">
                  <a16:creationId xmlns:a16="http://schemas.microsoft.com/office/drawing/2014/main" id="{01CBF315-F483-C6C9-B480-FEA1D68C1EDA}"/>
                </a:ext>
              </a:extLst>
            </p:cNvPr>
            <p:cNvCxnSpPr>
              <a:cxnSpLocks/>
            </p:cNvCxnSpPr>
            <p:nvPr/>
          </p:nvCxnSpPr>
          <p:spPr>
            <a:xfrm rot="16200000">
              <a:off x="1179035" y="5000551"/>
              <a:ext cx="0" cy="5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 Verbindung 144">
              <a:extLst>
                <a:ext uri="{FF2B5EF4-FFF2-40B4-BE49-F238E27FC236}">
                  <a16:creationId xmlns:a16="http://schemas.microsoft.com/office/drawing/2014/main" id="{D196527F-B1ED-2166-175E-B78AD183792F}"/>
                </a:ext>
              </a:extLst>
            </p:cNvPr>
            <p:cNvCxnSpPr>
              <a:cxnSpLocks/>
            </p:cNvCxnSpPr>
            <p:nvPr/>
          </p:nvCxnSpPr>
          <p:spPr>
            <a:xfrm rot="16200000">
              <a:off x="1199685" y="517481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 Verbindung 145">
              <a:extLst>
                <a:ext uri="{FF2B5EF4-FFF2-40B4-BE49-F238E27FC236}">
                  <a16:creationId xmlns:a16="http://schemas.microsoft.com/office/drawing/2014/main" id="{7FDB4795-96E3-7F28-35CC-0FA8850B8792}"/>
                </a:ext>
              </a:extLst>
            </p:cNvPr>
            <p:cNvCxnSpPr>
              <a:cxnSpLocks/>
            </p:cNvCxnSpPr>
            <p:nvPr/>
          </p:nvCxnSpPr>
          <p:spPr>
            <a:xfrm>
              <a:off x="1196753" y="5306060"/>
              <a:ext cx="0" cy="466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 Verbindung 146">
              <a:extLst>
                <a:ext uri="{FF2B5EF4-FFF2-40B4-BE49-F238E27FC236}">
                  <a16:creationId xmlns:a16="http://schemas.microsoft.com/office/drawing/2014/main" id="{F46BAE6A-7D59-A86D-6BA4-F86E2AC5E44A}"/>
                </a:ext>
              </a:extLst>
            </p:cNvPr>
            <p:cNvCxnSpPr>
              <a:cxnSpLocks/>
            </p:cNvCxnSpPr>
            <p:nvPr/>
          </p:nvCxnSpPr>
          <p:spPr>
            <a:xfrm rot="16200000">
              <a:off x="1199685" y="5273235"/>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 Verbindung 147">
              <a:extLst>
                <a:ext uri="{FF2B5EF4-FFF2-40B4-BE49-F238E27FC236}">
                  <a16:creationId xmlns:a16="http://schemas.microsoft.com/office/drawing/2014/main" id="{6633DB83-8999-A60D-FEC2-AA13E46DA82C}"/>
                </a:ext>
              </a:extLst>
            </p:cNvPr>
            <p:cNvCxnSpPr>
              <a:cxnSpLocks/>
            </p:cNvCxnSpPr>
            <p:nvPr/>
          </p:nvCxnSpPr>
          <p:spPr>
            <a:xfrm rot="16200000">
              <a:off x="1179035" y="5362501"/>
              <a:ext cx="0" cy="5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 Verbindung 148">
              <a:extLst>
                <a:ext uri="{FF2B5EF4-FFF2-40B4-BE49-F238E27FC236}">
                  <a16:creationId xmlns:a16="http://schemas.microsoft.com/office/drawing/2014/main" id="{67F071EE-EE05-8AA0-A191-DC4F2B4DFA9A}"/>
                </a:ext>
              </a:extLst>
            </p:cNvPr>
            <p:cNvCxnSpPr>
              <a:cxnSpLocks/>
            </p:cNvCxnSpPr>
            <p:nvPr/>
          </p:nvCxnSpPr>
          <p:spPr>
            <a:xfrm rot="16200000">
              <a:off x="1179035" y="5518076"/>
              <a:ext cx="0" cy="5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 Verbindung 149">
              <a:extLst>
                <a:ext uri="{FF2B5EF4-FFF2-40B4-BE49-F238E27FC236}">
                  <a16:creationId xmlns:a16="http://schemas.microsoft.com/office/drawing/2014/main" id="{080EC605-155E-2116-B7B9-FB8FDB15056F}"/>
                </a:ext>
              </a:extLst>
            </p:cNvPr>
            <p:cNvCxnSpPr>
              <a:cxnSpLocks/>
            </p:cNvCxnSpPr>
            <p:nvPr/>
          </p:nvCxnSpPr>
          <p:spPr>
            <a:xfrm>
              <a:off x="1132984" y="5697476"/>
              <a:ext cx="4208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 Verbindung 150">
              <a:extLst>
                <a:ext uri="{FF2B5EF4-FFF2-40B4-BE49-F238E27FC236}">
                  <a16:creationId xmlns:a16="http://schemas.microsoft.com/office/drawing/2014/main" id="{CAC4EA03-F5A4-0686-AF34-F476BBE5B5ED}"/>
                </a:ext>
              </a:extLst>
            </p:cNvPr>
            <p:cNvCxnSpPr>
              <a:cxnSpLocks/>
            </p:cNvCxnSpPr>
            <p:nvPr/>
          </p:nvCxnSpPr>
          <p:spPr>
            <a:xfrm>
              <a:off x="1303042"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Gerade Verbindung 151">
              <a:extLst>
                <a:ext uri="{FF2B5EF4-FFF2-40B4-BE49-F238E27FC236}">
                  <a16:creationId xmlns:a16="http://schemas.microsoft.com/office/drawing/2014/main" id="{93CA6158-8235-3F54-947E-CFFE9FCCD95F}"/>
                </a:ext>
              </a:extLst>
            </p:cNvPr>
            <p:cNvCxnSpPr>
              <a:cxnSpLocks/>
            </p:cNvCxnSpPr>
            <p:nvPr/>
          </p:nvCxnSpPr>
          <p:spPr>
            <a:xfrm>
              <a:off x="1406399"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Gerade Verbindung 152">
              <a:extLst>
                <a:ext uri="{FF2B5EF4-FFF2-40B4-BE49-F238E27FC236}">
                  <a16:creationId xmlns:a16="http://schemas.microsoft.com/office/drawing/2014/main" id="{27223934-A95F-93D5-C5E1-F51D12B4C1DD}"/>
                </a:ext>
              </a:extLst>
            </p:cNvPr>
            <p:cNvCxnSpPr>
              <a:cxnSpLocks/>
            </p:cNvCxnSpPr>
            <p:nvPr/>
          </p:nvCxnSpPr>
          <p:spPr>
            <a:xfrm>
              <a:off x="1509756"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Gerade Verbindung 153">
              <a:extLst>
                <a:ext uri="{FF2B5EF4-FFF2-40B4-BE49-F238E27FC236}">
                  <a16:creationId xmlns:a16="http://schemas.microsoft.com/office/drawing/2014/main" id="{089F569B-70C5-4A45-76C9-DD8A3DFFA43F}"/>
                </a:ext>
              </a:extLst>
            </p:cNvPr>
            <p:cNvCxnSpPr>
              <a:cxnSpLocks/>
            </p:cNvCxnSpPr>
            <p:nvPr/>
          </p:nvCxnSpPr>
          <p:spPr>
            <a:xfrm>
              <a:off x="1613113"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Gerade Verbindung 154">
              <a:extLst>
                <a:ext uri="{FF2B5EF4-FFF2-40B4-BE49-F238E27FC236}">
                  <a16:creationId xmlns:a16="http://schemas.microsoft.com/office/drawing/2014/main" id="{1A1210CA-D963-BECC-F880-15EE181DC745}"/>
                </a:ext>
              </a:extLst>
            </p:cNvPr>
            <p:cNvCxnSpPr>
              <a:cxnSpLocks/>
            </p:cNvCxnSpPr>
            <p:nvPr/>
          </p:nvCxnSpPr>
          <p:spPr>
            <a:xfrm>
              <a:off x="1716470"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Gerade Verbindung 155">
              <a:extLst>
                <a:ext uri="{FF2B5EF4-FFF2-40B4-BE49-F238E27FC236}">
                  <a16:creationId xmlns:a16="http://schemas.microsoft.com/office/drawing/2014/main" id="{FF2AEEBD-D9A3-A6BB-6B47-589B93DA7281}"/>
                </a:ext>
              </a:extLst>
            </p:cNvPr>
            <p:cNvCxnSpPr>
              <a:cxnSpLocks/>
            </p:cNvCxnSpPr>
            <p:nvPr/>
          </p:nvCxnSpPr>
          <p:spPr>
            <a:xfrm>
              <a:off x="1819827"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Gerade Verbindung 156">
              <a:extLst>
                <a:ext uri="{FF2B5EF4-FFF2-40B4-BE49-F238E27FC236}">
                  <a16:creationId xmlns:a16="http://schemas.microsoft.com/office/drawing/2014/main" id="{A6B85F42-7BCF-0A7F-5453-835737EE3903}"/>
                </a:ext>
              </a:extLst>
            </p:cNvPr>
            <p:cNvCxnSpPr>
              <a:cxnSpLocks/>
            </p:cNvCxnSpPr>
            <p:nvPr/>
          </p:nvCxnSpPr>
          <p:spPr>
            <a:xfrm>
              <a:off x="1923184"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Gerade Verbindung 157">
              <a:extLst>
                <a:ext uri="{FF2B5EF4-FFF2-40B4-BE49-F238E27FC236}">
                  <a16:creationId xmlns:a16="http://schemas.microsoft.com/office/drawing/2014/main" id="{EF97E58D-2F77-A497-694F-989B596CFEB7}"/>
                </a:ext>
              </a:extLst>
            </p:cNvPr>
            <p:cNvCxnSpPr>
              <a:cxnSpLocks/>
            </p:cNvCxnSpPr>
            <p:nvPr/>
          </p:nvCxnSpPr>
          <p:spPr>
            <a:xfrm>
              <a:off x="2026541"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Gerade Verbindung 158">
              <a:extLst>
                <a:ext uri="{FF2B5EF4-FFF2-40B4-BE49-F238E27FC236}">
                  <a16:creationId xmlns:a16="http://schemas.microsoft.com/office/drawing/2014/main" id="{E03D26B5-6A93-9C68-DBA2-CAF5E8D5316D}"/>
                </a:ext>
              </a:extLst>
            </p:cNvPr>
            <p:cNvCxnSpPr>
              <a:cxnSpLocks/>
            </p:cNvCxnSpPr>
            <p:nvPr/>
          </p:nvCxnSpPr>
          <p:spPr>
            <a:xfrm>
              <a:off x="2129898"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Gerade Verbindung 159">
              <a:extLst>
                <a:ext uri="{FF2B5EF4-FFF2-40B4-BE49-F238E27FC236}">
                  <a16:creationId xmlns:a16="http://schemas.microsoft.com/office/drawing/2014/main" id="{2892C7A2-2458-7D79-CEE7-E05CC4019BF4}"/>
                </a:ext>
              </a:extLst>
            </p:cNvPr>
            <p:cNvCxnSpPr>
              <a:cxnSpLocks/>
            </p:cNvCxnSpPr>
            <p:nvPr/>
          </p:nvCxnSpPr>
          <p:spPr>
            <a:xfrm>
              <a:off x="2233255" y="569341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Gerade Verbindung 160">
              <a:extLst>
                <a:ext uri="{FF2B5EF4-FFF2-40B4-BE49-F238E27FC236}">
                  <a16:creationId xmlns:a16="http://schemas.microsoft.com/office/drawing/2014/main" id="{A8076810-4C61-FD7D-0EEA-870A05AF7F22}"/>
                </a:ext>
              </a:extLst>
            </p:cNvPr>
            <p:cNvCxnSpPr>
              <a:cxnSpLocks/>
            </p:cNvCxnSpPr>
            <p:nvPr/>
          </p:nvCxnSpPr>
          <p:spPr>
            <a:xfrm>
              <a:off x="2336612"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Gerade Verbindung 161">
              <a:extLst>
                <a:ext uri="{FF2B5EF4-FFF2-40B4-BE49-F238E27FC236}">
                  <a16:creationId xmlns:a16="http://schemas.microsoft.com/office/drawing/2014/main" id="{C8CC0E87-B5C2-CDC7-C601-15D3ED465ECB}"/>
                </a:ext>
              </a:extLst>
            </p:cNvPr>
            <p:cNvCxnSpPr>
              <a:cxnSpLocks/>
            </p:cNvCxnSpPr>
            <p:nvPr/>
          </p:nvCxnSpPr>
          <p:spPr>
            <a:xfrm>
              <a:off x="2439969"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Gerade Verbindung 162">
              <a:extLst>
                <a:ext uri="{FF2B5EF4-FFF2-40B4-BE49-F238E27FC236}">
                  <a16:creationId xmlns:a16="http://schemas.microsoft.com/office/drawing/2014/main" id="{E550A96E-1BDD-8B35-EAAC-C2921790D89B}"/>
                </a:ext>
              </a:extLst>
            </p:cNvPr>
            <p:cNvCxnSpPr>
              <a:cxnSpLocks/>
            </p:cNvCxnSpPr>
            <p:nvPr/>
          </p:nvCxnSpPr>
          <p:spPr>
            <a:xfrm>
              <a:off x="2543326"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Gerade Verbindung 163">
              <a:extLst>
                <a:ext uri="{FF2B5EF4-FFF2-40B4-BE49-F238E27FC236}">
                  <a16:creationId xmlns:a16="http://schemas.microsoft.com/office/drawing/2014/main" id="{81038446-3759-CB4A-2376-2F2BA09C1285}"/>
                </a:ext>
              </a:extLst>
            </p:cNvPr>
            <p:cNvCxnSpPr>
              <a:cxnSpLocks/>
            </p:cNvCxnSpPr>
            <p:nvPr/>
          </p:nvCxnSpPr>
          <p:spPr>
            <a:xfrm>
              <a:off x="2646683"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Gerade Verbindung 164">
              <a:extLst>
                <a:ext uri="{FF2B5EF4-FFF2-40B4-BE49-F238E27FC236}">
                  <a16:creationId xmlns:a16="http://schemas.microsoft.com/office/drawing/2014/main" id="{BEF1EE1F-9480-ED9D-34D8-283291A9DE2B}"/>
                </a:ext>
              </a:extLst>
            </p:cNvPr>
            <p:cNvCxnSpPr>
              <a:cxnSpLocks/>
            </p:cNvCxnSpPr>
            <p:nvPr/>
          </p:nvCxnSpPr>
          <p:spPr>
            <a:xfrm>
              <a:off x="2750040"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Gerade Verbindung 165">
              <a:extLst>
                <a:ext uri="{FF2B5EF4-FFF2-40B4-BE49-F238E27FC236}">
                  <a16:creationId xmlns:a16="http://schemas.microsoft.com/office/drawing/2014/main" id="{4CD8AB1D-AEB8-33D2-8E4B-8705054EA2C7}"/>
                </a:ext>
              </a:extLst>
            </p:cNvPr>
            <p:cNvCxnSpPr>
              <a:cxnSpLocks/>
            </p:cNvCxnSpPr>
            <p:nvPr/>
          </p:nvCxnSpPr>
          <p:spPr>
            <a:xfrm>
              <a:off x="2853397"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Gerade Verbindung 166">
              <a:extLst>
                <a:ext uri="{FF2B5EF4-FFF2-40B4-BE49-F238E27FC236}">
                  <a16:creationId xmlns:a16="http://schemas.microsoft.com/office/drawing/2014/main" id="{338C5FF1-16F3-4550-9F33-1164187C89BB}"/>
                </a:ext>
              </a:extLst>
            </p:cNvPr>
            <p:cNvCxnSpPr>
              <a:cxnSpLocks/>
            </p:cNvCxnSpPr>
            <p:nvPr/>
          </p:nvCxnSpPr>
          <p:spPr>
            <a:xfrm>
              <a:off x="2956754"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Gerade Verbindung 167">
              <a:extLst>
                <a:ext uri="{FF2B5EF4-FFF2-40B4-BE49-F238E27FC236}">
                  <a16:creationId xmlns:a16="http://schemas.microsoft.com/office/drawing/2014/main" id="{23E3DA9D-E5F8-CF06-0F55-BFAA4F11971F}"/>
                </a:ext>
              </a:extLst>
            </p:cNvPr>
            <p:cNvCxnSpPr>
              <a:cxnSpLocks/>
            </p:cNvCxnSpPr>
            <p:nvPr/>
          </p:nvCxnSpPr>
          <p:spPr>
            <a:xfrm>
              <a:off x="3060111"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Gerade Verbindung 168">
              <a:extLst>
                <a:ext uri="{FF2B5EF4-FFF2-40B4-BE49-F238E27FC236}">
                  <a16:creationId xmlns:a16="http://schemas.microsoft.com/office/drawing/2014/main" id="{9A7B6E7C-213C-C270-5E52-A2F6CDBF10A8}"/>
                </a:ext>
              </a:extLst>
            </p:cNvPr>
            <p:cNvCxnSpPr>
              <a:cxnSpLocks/>
            </p:cNvCxnSpPr>
            <p:nvPr/>
          </p:nvCxnSpPr>
          <p:spPr>
            <a:xfrm>
              <a:off x="3163468"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Gerade Verbindung 169">
              <a:extLst>
                <a:ext uri="{FF2B5EF4-FFF2-40B4-BE49-F238E27FC236}">
                  <a16:creationId xmlns:a16="http://schemas.microsoft.com/office/drawing/2014/main" id="{665B88F7-1BC3-0FA2-15BF-D28DAF33AF72}"/>
                </a:ext>
              </a:extLst>
            </p:cNvPr>
            <p:cNvCxnSpPr>
              <a:cxnSpLocks/>
            </p:cNvCxnSpPr>
            <p:nvPr/>
          </p:nvCxnSpPr>
          <p:spPr>
            <a:xfrm>
              <a:off x="3266825" y="569341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Gerade Verbindung 170">
              <a:extLst>
                <a:ext uri="{FF2B5EF4-FFF2-40B4-BE49-F238E27FC236}">
                  <a16:creationId xmlns:a16="http://schemas.microsoft.com/office/drawing/2014/main" id="{78C70A33-D761-5192-924A-31321DBBDCBB}"/>
                </a:ext>
              </a:extLst>
            </p:cNvPr>
            <p:cNvCxnSpPr>
              <a:cxnSpLocks/>
            </p:cNvCxnSpPr>
            <p:nvPr/>
          </p:nvCxnSpPr>
          <p:spPr>
            <a:xfrm>
              <a:off x="3370182"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Gerade Verbindung 171">
              <a:extLst>
                <a:ext uri="{FF2B5EF4-FFF2-40B4-BE49-F238E27FC236}">
                  <a16:creationId xmlns:a16="http://schemas.microsoft.com/office/drawing/2014/main" id="{E8A2062E-5F97-CD21-3C9D-D4683FB691BA}"/>
                </a:ext>
              </a:extLst>
            </p:cNvPr>
            <p:cNvCxnSpPr>
              <a:cxnSpLocks/>
            </p:cNvCxnSpPr>
            <p:nvPr/>
          </p:nvCxnSpPr>
          <p:spPr>
            <a:xfrm>
              <a:off x="3473539"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Gerade Verbindung 172">
              <a:extLst>
                <a:ext uri="{FF2B5EF4-FFF2-40B4-BE49-F238E27FC236}">
                  <a16:creationId xmlns:a16="http://schemas.microsoft.com/office/drawing/2014/main" id="{C7D3A58D-C958-64B7-FBA2-59D076ECD077}"/>
                </a:ext>
              </a:extLst>
            </p:cNvPr>
            <p:cNvCxnSpPr>
              <a:cxnSpLocks/>
            </p:cNvCxnSpPr>
            <p:nvPr/>
          </p:nvCxnSpPr>
          <p:spPr>
            <a:xfrm>
              <a:off x="3576896"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Gerade Verbindung 173">
              <a:extLst>
                <a:ext uri="{FF2B5EF4-FFF2-40B4-BE49-F238E27FC236}">
                  <a16:creationId xmlns:a16="http://schemas.microsoft.com/office/drawing/2014/main" id="{34C9C94E-2DE8-BADA-2861-B92C5242EF3D}"/>
                </a:ext>
              </a:extLst>
            </p:cNvPr>
            <p:cNvCxnSpPr>
              <a:cxnSpLocks/>
            </p:cNvCxnSpPr>
            <p:nvPr/>
          </p:nvCxnSpPr>
          <p:spPr>
            <a:xfrm>
              <a:off x="3680253"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Gerade Verbindung 174">
              <a:extLst>
                <a:ext uri="{FF2B5EF4-FFF2-40B4-BE49-F238E27FC236}">
                  <a16:creationId xmlns:a16="http://schemas.microsoft.com/office/drawing/2014/main" id="{904197DF-BB6F-4B45-6DF4-631A538E52A5}"/>
                </a:ext>
              </a:extLst>
            </p:cNvPr>
            <p:cNvCxnSpPr>
              <a:cxnSpLocks/>
            </p:cNvCxnSpPr>
            <p:nvPr/>
          </p:nvCxnSpPr>
          <p:spPr>
            <a:xfrm>
              <a:off x="3783610"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Gerade Verbindung 175">
              <a:extLst>
                <a:ext uri="{FF2B5EF4-FFF2-40B4-BE49-F238E27FC236}">
                  <a16:creationId xmlns:a16="http://schemas.microsoft.com/office/drawing/2014/main" id="{FCDDC8F1-15A1-4916-59A9-A15D298D3597}"/>
                </a:ext>
              </a:extLst>
            </p:cNvPr>
            <p:cNvCxnSpPr>
              <a:cxnSpLocks/>
            </p:cNvCxnSpPr>
            <p:nvPr/>
          </p:nvCxnSpPr>
          <p:spPr>
            <a:xfrm>
              <a:off x="3886967"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Gerade Verbindung 176">
              <a:extLst>
                <a:ext uri="{FF2B5EF4-FFF2-40B4-BE49-F238E27FC236}">
                  <a16:creationId xmlns:a16="http://schemas.microsoft.com/office/drawing/2014/main" id="{7B06196F-9FD5-4D6E-8B4C-164008F20704}"/>
                </a:ext>
              </a:extLst>
            </p:cNvPr>
            <p:cNvCxnSpPr>
              <a:cxnSpLocks/>
            </p:cNvCxnSpPr>
            <p:nvPr/>
          </p:nvCxnSpPr>
          <p:spPr>
            <a:xfrm>
              <a:off x="3990325"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Gerade Verbindung 177">
              <a:extLst>
                <a:ext uri="{FF2B5EF4-FFF2-40B4-BE49-F238E27FC236}">
                  <a16:creationId xmlns:a16="http://schemas.microsoft.com/office/drawing/2014/main" id="{44CCED9F-B70E-9F41-CA20-DF1C0222D1B6}"/>
                </a:ext>
              </a:extLst>
            </p:cNvPr>
            <p:cNvCxnSpPr>
              <a:cxnSpLocks/>
            </p:cNvCxnSpPr>
            <p:nvPr/>
          </p:nvCxnSpPr>
          <p:spPr>
            <a:xfrm>
              <a:off x="4093683"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2AE0AD6B-4578-8A8F-2C24-D3E85AA0188C}"/>
                </a:ext>
              </a:extLst>
            </p:cNvPr>
            <p:cNvCxnSpPr>
              <a:cxnSpLocks/>
            </p:cNvCxnSpPr>
            <p:nvPr/>
          </p:nvCxnSpPr>
          <p:spPr>
            <a:xfrm>
              <a:off x="4197041"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BAAAB910-2CB4-9C9B-63BB-1373CFBE1161}"/>
                </a:ext>
              </a:extLst>
            </p:cNvPr>
            <p:cNvCxnSpPr>
              <a:cxnSpLocks/>
            </p:cNvCxnSpPr>
            <p:nvPr/>
          </p:nvCxnSpPr>
          <p:spPr>
            <a:xfrm>
              <a:off x="4300399" y="569341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E44492D5-654D-FF96-EDF0-BF8D339E10A1}"/>
                </a:ext>
              </a:extLst>
            </p:cNvPr>
            <p:cNvCxnSpPr>
              <a:cxnSpLocks/>
            </p:cNvCxnSpPr>
            <p:nvPr/>
          </p:nvCxnSpPr>
          <p:spPr>
            <a:xfrm>
              <a:off x="4403756"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AB19AEAF-A940-14AB-58DD-45F5D808608F}"/>
                </a:ext>
              </a:extLst>
            </p:cNvPr>
            <p:cNvCxnSpPr>
              <a:cxnSpLocks/>
            </p:cNvCxnSpPr>
            <p:nvPr/>
          </p:nvCxnSpPr>
          <p:spPr>
            <a:xfrm>
              <a:off x="4507113"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ED1FAD01-7B21-A628-3E97-C7702E790947}"/>
                </a:ext>
              </a:extLst>
            </p:cNvPr>
            <p:cNvCxnSpPr>
              <a:cxnSpLocks/>
            </p:cNvCxnSpPr>
            <p:nvPr/>
          </p:nvCxnSpPr>
          <p:spPr>
            <a:xfrm>
              <a:off x="4610470"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60734B23-B452-2678-0295-418AF3DE74B6}"/>
                </a:ext>
              </a:extLst>
            </p:cNvPr>
            <p:cNvCxnSpPr>
              <a:cxnSpLocks/>
            </p:cNvCxnSpPr>
            <p:nvPr/>
          </p:nvCxnSpPr>
          <p:spPr>
            <a:xfrm>
              <a:off x="4713827"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B701ED5B-C647-26C0-99F4-A87F984E9203}"/>
                </a:ext>
              </a:extLst>
            </p:cNvPr>
            <p:cNvCxnSpPr>
              <a:cxnSpLocks/>
            </p:cNvCxnSpPr>
            <p:nvPr/>
          </p:nvCxnSpPr>
          <p:spPr>
            <a:xfrm>
              <a:off x="4817184"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BB4EBC04-8E7B-1EC3-D820-6FFD36E2BEED}"/>
                </a:ext>
              </a:extLst>
            </p:cNvPr>
            <p:cNvCxnSpPr>
              <a:cxnSpLocks/>
            </p:cNvCxnSpPr>
            <p:nvPr/>
          </p:nvCxnSpPr>
          <p:spPr>
            <a:xfrm>
              <a:off x="4920541"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DF783DAE-299A-C137-53C4-8B4FB2E0ED4E}"/>
                </a:ext>
              </a:extLst>
            </p:cNvPr>
            <p:cNvCxnSpPr>
              <a:cxnSpLocks/>
            </p:cNvCxnSpPr>
            <p:nvPr/>
          </p:nvCxnSpPr>
          <p:spPr>
            <a:xfrm>
              <a:off x="5023899"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A93BAAF2-C6D7-9C36-458D-3FD3E977940A}"/>
                </a:ext>
              </a:extLst>
            </p:cNvPr>
            <p:cNvCxnSpPr>
              <a:cxnSpLocks/>
            </p:cNvCxnSpPr>
            <p:nvPr/>
          </p:nvCxnSpPr>
          <p:spPr>
            <a:xfrm>
              <a:off x="5127256"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Gerade Verbindung 188">
              <a:extLst>
                <a:ext uri="{FF2B5EF4-FFF2-40B4-BE49-F238E27FC236}">
                  <a16:creationId xmlns:a16="http://schemas.microsoft.com/office/drawing/2014/main" id="{C23FF300-F957-B2D8-8897-EE87F4703956}"/>
                </a:ext>
              </a:extLst>
            </p:cNvPr>
            <p:cNvCxnSpPr>
              <a:cxnSpLocks/>
            </p:cNvCxnSpPr>
            <p:nvPr/>
          </p:nvCxnSpPr>
          <p:spPr>
            <a:xfrm>
              <a:off x="5230614" y="5696585"/>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Gerade Verbindung 189">
              <a:extLst>
                <a:ext uri="{FF2B5EF4-FFF2-40B4-BE49-F238E27FC236}">
                  <a16:creationId xmlns:a16="http://schemas.microsoft.com/office/drawing/2014/main" id="{66A03D30-D85C-129F-9B63-6287E7A48D5C}"/>
                </a:ext>
              </a:extLst>
            </p:cNvPr>
            <p:cNvCxnSpPr>
              <a:cxnSpLocks/>
            </p:cNvCxnSpPr>
            <p:nvPr/>
          </p:nvCxnSpPr>
          <p:spPr>
            <a:xfrm>
              <a:off x="5333985" y="569341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Textfeld 190">
              <a:extLst>
                <a:ext uri="{FF2B5EF4-FFF2-40B4-BE49-F238E27FC236}">
                  <a16:creationId xmlns:a16="http://schemas.microsoft.com/office/drawing/2014/main" id="{BA96C794-AD1D-92E8-99DA-E319A56BF6B5}"/>
                </a:ext>
              </a:extLst>
            </p:cNvPr>
            <p:cNvSpPr txBox="1"/>
            <p:nvPr/>
          </p:nvSpPr>
          <p:spPr>
            <a:xfrm>
              <a:off x="836005" y="4220357"/>
              <a:ext cx="282129" cy="153888"/>
            </a:xfrm>
            <a:prstGeom prst="rect">
              <a:avLst/>
            </a:prstGeom>
            <a:noFill/>
          </p:spPr>
          <p:txBody>
            <a:bodyPr wrap="none" lIns="0" tIns="0" rIns="0" bIns="0" rtlCol="0">
              <a:spAutoFit/>
            </a:bodyPr>
            <a:lstStyle/>
            <a:p>
              <a:pPr algn="r"/>
              <a:r>
                <a:rPr lang="de-DE" sz="1000"/>
                <a:t>3000</a:t>
              </a:r>
            </a:p>
          </p:txBody>
        </p:sp>
        <p:sp>
          <p:nvSpPr>
            <p:cNvPr id="192" name="Textfeld 191">
              <a:extLst>
                <a:ext uri="{FF2B5EF4-FFF2-40B4-BE49-F238E27FC236}">
                  <a16:creationId xmlns:a16="http://schemas.microsoft.com/office/drawing/2014/main" id="{E13E02C7-41F7-F861-F721-5AACE1D6032B}"/>
                </a:ext>
              </a:extLst>
            </p:cNvPr>
            <p:cNvSpPr txBox="1"/>
            <p:nvPr/>
          </p:nvSpPr>
          <p:spPr>
            <a:xfrm>
              <a:off x="836004" y="4585482"/>
              <a:ext cx="282130" cy="153888"/>
            </a:xfrm>
            <a:prstGeom prst="rect">
              <a:avLst/>
            </a:prstGeom>
            <a:noFill/>
          </p:spPr>
          <p:txBody>
            <a:bodyPr wrap="none" lIns="0" tIns="0" rIns="0" bIns="0" rtlCol="0">
              <a:spAutoFit/>
            </a:bodyPr>
            <a:lstStyle/>
            <a:p>
              <a:pPr algn="r"/>
              <a:r>
                <a:rPr lang="de-DE" sz="1000"/>
                <a:t>2000</a:t>
              </a:r>
            </a:p>
          </p:txBody>
        </p:sp>
        <p:sp>
          <p:nvSpPr>
            <p:cNvPr id="193" name="Textfeld 192">
              <a:extLst>
                <a:ext uri="{FF2B5EF4-FFF2-40B4-BE49-F238E27FC236}">
                  <a16:creationId xmlns:a16="http://schemas.microsoft.com/office/drawing/2014/main" id="{2E80A24A-3C3F-4764-D771-1F0D75972BC1}"/>
                </a:ext>
              </a:extLst>
            </p:cNvPr>
            <p:cNvSpPr txBox="1"/>
            <p:nvPr/>
          </p:nvSpPr>
          <p:spPr>
            <a:xfrm>
              <a:off x="836004" y="4950607"/>
              <a:ext cx="282130" cy="153888"/>
            </a:xfrm>
            <a:prstGeom prst="rect">
              <a:avLst/>
            </a:prstGeom>
            <a:noFill/>
          </p:spPr>
          <p:txBody>
            <a:bodyPr wrap="none" lIns="0" tIns="0" rIns="0" bIns="0" rtlCol="0">
              <a:spAutoFit/>
            </a:bodyPr>
            <a:lstStyle/>
            <a:p>
              <a:pPr algn="r"/>
              <a:r>
                <a:rPr lang="de-DE" sz="1000"/>
                <a:t>1000</a:t>
              </a:r>
            </a:p>
          </p:txBody>
        </p:sp>
        <p:sp>
          <p:nvSpPr>
            <p:cNvPr id="194" name="Textfeld 193">
              <a:extLst>
                <a:ext uri="{FF2B5EF4-FFF2-40B4-BE49-F238E27FC236}">
                  <a16:creationId xmlns:a16="http://schemas.microsoft.com/office/drawing/2014/main" id="{0DC116E8-A319-1B86-5C6D-59FF9FA4E1B1}"/>
                </a:ext>
              </a:extLst>
            </p:cNvPr>
            <p:cNvSpPr txBox="1"/>
            <p:nvPr/>
          </p:nvSpPr>
          <p:spPr>
            <a:xfrm>
              <a:off x="906538" y="5312557"/>
              <a:ext cx="211596" cy="153888"/>
            </a:xfrm>
            <a:prstGeom prst="rect">
              <a:avLst/>
            </a:prstGeom>
            <a:noFill/>
          </p:spPr>
          <p:txBody>
            <a:bodyPr wrap="none" lIns="0" tIns="0" rIns="0" bIns="0" rtlCol="0">
              <a:spAutoFit/>
            </a:bodyPr>
            <a:lstStyle/>
            <a:p>
              <a:pPr algn="r"/>
              <a:r>
                <a:rPr lang="de-DE" sz="1000"/>
                <a:t>400</a:t>
              </a:r>
            </a:p>
          </p:txBody>
        </p:sp>
        <p:sp>
          <p:nvSpPr>
            <p:cNvPr id="195" name="Textfeld 194">
              <a:extLst>
                <a:ext uri="{FF2B5EF4-FFF2-40B4-BE49-F238E27FC236}">
                  <a16:creationId xmlns:a16="http://schemas.microsoft.com/office/drawing/2014/main" id="{04531513-142C-CA6C-E52C-6E427ACC150D}"/>
                </a:ext>
              </a:extLst>
            </p:cNvPr>
            <p:cNvSpPr txBox="1"/>
            <p:nvPr/>
          </p:nvSpPr>
          <p:spPr>
            <a:xfrm>
              <a:off x="906538" y="5468132"/>
              <a:ext cx="211596" cy="153888"/>
            </a:xfrm>
            <a:prstGeom prst="rect">
              <a:avLst/>
            </a:prstGeom>
            <a:noFill/>
          </p:spPr>
          <p:txBody>
            <a:bodyPr wrap="none" lIns="0" tIns="0" rIns="0" bIns="0" rtlCol="0">
              <a:spAutoFit/>
            </a:bodyPr>
            <a:lstStyle/>
            <a:p>
              <a:pPr algn="r"/>
              <a:r>
                <a:rPr lang="de-DE" sz="1000"/>
                <a:t>200</a:t>
              </a:r>
            </a:p>
          </p:txBody>
        </p:sp>
        <p:sp>
          <p:nvSpPr>
            <p:cNvPr id="196" name="Textfeld 195">
              <a:extLst>
                <a:ext uri="{FF2B5EF4-FFF2-40B4-BE49-F238E27FC236}">
                  <a16:creationId xmlns:a16="http://schemas.microsoft.com/office/drawing/2014/main" id="{3C041C27-B57B-7DC7-69B0-DEE9154D713C}"/>
                </a:ext>
              </a:extLst>
            </p:cNvPr>
            <p:cNvSpPr txBox="1"/>
            <p:nvPr/>
          </p:nvSpPr>
          <p:spPr>
            <a:xfrm>
              <a:off x="1047602" y="5620532"/>
              <a:ext cx="70532" cy="153888"/>
            </a:xfrm>
            <a:prstGeom prst="rect">
              <a:avLst/>
            </a:prstGeom>
            <a:noFill/>
          </p:spPr>
          <p:txBody>
            <a:bodyPr wrap="none" lIns="0" tIns="0" rIns="0" bIns="0" rtlCol="0">
              <a:spAutoFit/>
            </a:bodyPr>
            <a:lstStyle/>
            <a:p>
              <a:pPr algn="r"/>
              <a:r>
                <a:rPr lang="de-DE" sz="1000"/>
                <a:t>0</a:t>
              </a:r>
            </a:p>
          </p:txBody>
        </p:sp>
        <p:sp>
          <p:nvSpPr>
            <p:cNvPr id="197" name="Textfeld 196">
              <a:extLst>
                <a:ext uri="{FF2B5EF4-FFF2-40B4-BE49-F238E27FC236}">
                  <a16:creationId xmlns:a16="http://schemas.microsoft.com/office/drawing/2014/main" id="{E6329B09-A91A-B16E-0387-CC0A06A2D647}"/>
                </a:ext>
              </a:extLst>
            </p:cNvPr>
            <p:cNvSpPr txBox="1"/>
            <p:nvPr/>
          </p:nvSpPr>
          <p:spPr>
            <a:xfrm>
              <a:off x="1171012" y="5785986"/>
              <a:ext cx="70532" cy="153888"/>
            </a:xfrm>
            <a:prstGeom prst="rect">
              <a:avLst/>
            </a:prstGeom>
            <a:noFill/>
          </p:spPr>
          <p:txBody>
            <a:bodyPr wrap="none" lIns="0" tIns="0" rIns="0" bIns="0" rtlCol="0">
              <a:spAutoFit/>
            </a:bodyPr>
            <a:lstStyle/>
            <a:p>
              <a:pPr algn="r"/>
              <a:r>
                <a:rPr lang="de-DE" sz="1000"/>
                <a:t>0</a:t>
              </a:r>
            </a:p>
          </p:txBody>
        </p:sp>
        <p:sp>
          <p:nvSpPr>
            <p:cNvPr id="198" name="Textfeld 197">
              <a:extLst>
                <a:ext uri="{FF2B5EF4-FFF2-40B4-BE49-F238E27FC236}">
                  <a16:creationId xmlns:a16="http://schemas.microsoft.com/office/drawing/2014/main" id="{86E95797-4242-8E8A-7698-33FB6D533A6D}"/>
                </a:ext>
              </a:extLst>
            </p:cNvPr>
            <p:cNvSpPr txBox="1"/>
            <p:nvPr/>
          </p:nvSpPr>
          <p:spPr>
            <a:xfrm>
              <a:off x="1161487" y="5785986"/>
              <a:ext cx="70532" cy="153888"/>
            </a:xfrm>
            <a:prstGeom prst="rect">
              <a:avLst/>
            </a:prstGeom>
            <a:noFill/>
          </p:spPr>
          <p:txBody>
            <a:bodyPr wrap="none" lIns="0" tIns="0" rIns="0" bIns="0" rtlCol="0">
              <a:spAutoFit/>
            </a:bodyPr>
            <a:lstStyle/>
            <a:p>
              <a:pPr algn="ctr"/>
              <a:r>
                <a:rPr lang="de-DE" sz="1000"/>
                <a:t>0</a:t>
              </a:r>
            </a:p>
          </p:txBody>
        </p:sp>
        <p:sp>
          <p:nvSpPr>
            <p:cNvPr id="199" name="Textfeld 198">
              <a:extLst>
                <a:ext uri="{FF2B5EF4-FFF2-40B4-BE49-F238E27FC236}">
                  <a16:creationId xmlns:a16="http://schemas.microsoft.com/office/drawing/2014/main" id="{523267EF-8AB7-D887-00B8-8BDE68A7E7D2}"/>
                </a:ext>
              </a:extLst>
            </p:cNvPr>
            <p:cNvSpPr txBox="1"/>
            <p:nvPr/>
          </p:nvSpPr>
          <p:spPr>
            <a:xfrm>
              <a:off x="2162723" y="5785986"/>
              <a:ext cx="141064" cy="153888"/>
            </a:xfrm>
            <a:prstGeom prst="rect">
              <a:avLst/>
            </a:prstGeom>
            <a:noFill/>
          </p:spPr>
          <p:txBody>
            <a:bodyPr wrap="none" lIns="0" tIns="0" rIns="0" bIns="0" rtlCol="0">
              <a:spAutoFit/>
            </a:bodyPr>
            <a:lstStyle/>
            <a:p>
              <a:pPr algn="ctr"/>
              <a:r>
                <a:rPr lang="de-DE" sz="1000"/>
                <a:t>20</a:t>
              </a:r>
            </a:p>
          </p:txBody>
        </p:sp>
        <p:sp>
          <p:nvSpPr>
            <p:cNvPr id="200" name="Textfeld 199">
              <a:extLst>
                <a:ext uri="{FF2B5EF4-FFF2-40B4-BE49-F238E27FC236}">
                  <a16:creationId xmlns:a16="http://schemas.microsoft.com/office/drawing/2014/main" id="{B989FFC4-3225-9A53-6E01-68307C243DD0}"/>
                </a:ext>
              </a:extLst>
            </p:cNvPr>
            <p:cNvSpPr txBox="1"/>
            <p:nvPr/>
          </p:nvSpPr>
          <p:spPr>
            <a:xfrm>
              <a:off x="3197773" y="5785986"/>
              <a:ext cx="141064" cy="153888"/>
            </a:xfrm>
            <a:prstGeom prst="rect">
              <a:avLst/>
            </a:prstGeom>
            <a:noFill/>
          </p:spPr>
          <p:txBody>
            <a:bodyPr wrap="none" lIns="0" tIns="0" rIns="0" bIns="0" rtlCol="0">
              <a:spAutoFit/>
            </a:bodyPr>
            <a:lstStyle/>
            <a:p>
              <a:pPr algn="ctr"/>
              <a:r>
                <a:rPr lang="de-DE" sz="1000"/>
                <a:t>40</a:t>
              </a:r>
            </a:p>
          </p:txBody>
        </p:sp>
        <p:sp>
          <p:nvSpPr>
            <p:cNvPr id="201" name="Textfeld 200">
              <a:extLst>
                <a:ext uri="{FF2B5EF4-FFF2-40B4-BE49-F238E27FC236}">
                  <a16:creationId xmlns:a16="http://schemas.microsoft.com/office/drawing/2014/main" id="{EAD71D97-0E06-C183-A511-0AC771BF618D}"/>
                </a:ext>
              </a:extLst>
            </p:cNvPr>
            <p:cNvSpPr txBox="1"/>
            <p:nvPr/>
          </p:nvSpPr>
          <p:spPr>
            <a:xfrm>
              <a:off x="4230447" y="5785986"/>
              <a:ext cx="141064" cy="153888"/>
            </a:xfrm>
            <a:prstGeom prst="rect">
              <a:avLst/>
            </a:prstGeom>
            <a:noFill/>
          </p:spPr>
          <p:txBody>
            <a:bodyPr wrap="none" lIns="0" tIns="0" rIns="0" bIns="0" rtlCol="0">
              <a:spAutoFit/>
            </a:bodyPr>
            <a:lstStyle/>
            <a:p>
              <a:pPr algn="ctr"/>
              <a:r>
                <a:rPr lang="de-DE" sz="1000"/>
                <a:t>60</a:t>
              </a:r>
            </a:p>
          </p:txBody>
        </p:sp>
        <p:sp>
          <p:nvSpPr>
            <p:cNvPr id="202" name="Textfeld 201">
              <a:extLst>
                <a:ext uri="{FF2B5EF4-FFF2-40B4-BE49-F238E27FC236}">
                  <a16:creationId xmlns:a16="http://schemas.microsoft.com/office/drawing/2014/main" id="{C13BD06B-51F9-7951-D7D6-A439C3192B39}"/>
                </a:ext>
              </a:extLst>
            </p:cNvPr>
            <p:cNvSpPr txBox="1"/>
            <p:nvPr/>
          </p:nvSpPr>
          <p:spPr>
            <a:xfrm>
              <a:off x="5261619" y="5785986"/>
              <a:ext cx="141064" cy="153888"/>
            </a:xfrm>
            <a:prstGeom prst="rect">
              <a:avLst/>
            </a:prstGeom>
            <a:noFill/>
          </p:spPr>
          <p:txBody>
            <a:bodyPr wrap="none" lIns="0" tIns="0" rIns="0" bIns="0" rtlCol="0">
              <a:spAutoFit/>
            </a:bodyPr>
            <a:lstStyle/>
            <a:p>
              <a:pPr algn="ctr"/>
              <a:r>
                <a:rPr lang="de-DE" sz="1000"/>
                <a:t>80</a:t>
              </a:r>
            </a:p>
          </p:txBody>
        </p:sp>
        <p:sp>
          <p:nvSpPr>
            <p:cNvPr id="203" name="Textfeld 202">
              <a:extLst>
                <a:ext uri="{FF2B5EF4-FFF2-40B4-BE49-F238E27FC236}">
                  <a16:creationId xmlns:a16="http://schemas.microsoft.com/office/drawing/2014/main" id="{EE30B8A5-9D17-AAF0-9C03-7376DB8F4D6A}"/>
                </a:ext>
              </a:extLst>
            </p:cNvPr>
            <p:cNvSpPr txBox="1"/>
            <p:nvPr/>
          </p:nvSpPr>
          <p:spPr>
            <a:xfrm>
              <a:off x="2673953" y="5957532"/>
              <a:ext cx="1126462" cy="184666"/>
            </a:xfrm>
            <a:prstGeom prst="rect">
              <a:avLst/>
            </a:prstGeom>
            <a:noFill/>
          </p:spPr>
          <p:txBody>
            <a:bodyPr wrap="none" lIns="0" tIns="0" rIns="0" bIns="0" rtlCol="0">
              <a:spAutoFit/>
            </a:bodyPr>
            <a:lstStyle/>
            <a:p>
              <a:pPr algn="ctr"/>
              <a:r>
                <a:rPr lang="de-DE" sz="1200" b="1"/>
                <a:t>Treatment </a:t>
              </a:r>
              <a:r>
                <a:rPr lang="de-DE" sz="1200" b="1" err="1"/>
                <a:t>days</a:t>
              </a:r>
              <a:endParaRPr lang="de-DE" sz="1200" b="1"/>
            </a:p>
          </p:txBody>
        </p:sp>
        <p:sp>
          <p:nvSpPr>
            <p:cNvPr id="204" name="Textfeld 203">
              <a:extLst>
                <a:ext uri="{FF2B5EF4-FFF2-40B4-BE49-F238E27FC236}">
                  <a16:creationId xmlns:a16="http://schemas.microsoft.com/office/drawing/2014/main" id="{7ECAC963-8324-F69B-CFB9-85DD82069968}"/>
                </a:ext>
              </a:extLst>
            </p:cNvPr>
            <p:cNvSpPr txBox="1"/>
            <p:nvPr/>
          </p:nvSpPr>
          <p:spPr>
            <a:xfrm>
              <a:off x="4586151" y="5991777"/>
              <a:ext cx="410370" cy="153888"/>
            </a:xfrm>
            <a:prstGeom prst="rect">
              <a:avLst/>
            </a:prstGeom>
            <a:noFill/>
          </p:spPr>
          <p:txBody>
            <a:bodyPr wrap="none" lIns="0" tIns="0" rIns="0" bIns="0" rtlCol="0">
              <a:spAutoFit/>
            </a:bodyPr>
            <a:lstStyle/>
            <a:p>
              <a:pPr algn="ctr"/>
              <a:r>
                <a:rPr lang="de-DE" sz="1000" b="1"/>
                <a:t>Day 69</a:t>
              </a:r>
            </a:p>
          </p:txBody>
        </p:sp>
        <p:cxnSp>
          <p:nvCxnSpPr>
            <p:cNvPr id="205" name="Gerade Verbindung mit Pfeil 204">
              <a:extLst>
                <a:ext uri="{FF2B5EF4-FFF2-40B4-BE49-F238E27FC236}">
                  <a16:creationId xmlns:a16="http://schemas.microsoft.com/office/drawing/2014/main" id="{A2C50214-08CB-353B-4DF5-51B9C5E7DB9A}"/>
                </a:ext>
              </a:extLst>
            </p:cNvPr>
            <p:cNvCxnSpPr>
              <a:cxnSpLocks/>
            </p:cNvCxnSpPr>
            <p:nvPr/>
          </p:nvCxnSpPr>
          <p:spPr>
            <a:xfrm flipV="1">
              <a:off x="4791335" y="5742861"/>
              <a:ext cx="0" cy="2412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6" name="Textfeld 205">
              <a:extLst>
                <a:ext uri="{FF2B5EF4-FFF2-40B4-BE49-F238E27FC236}">
                  <a16:creationId xmlns:a16="http://schemas.microsoft.com/office/drawing/2014/main" id="{24254ED0-B801-5469-0733-E5F467BA4A56}"/>
                </a:ext>
              </a:extLst>
            </p:cNvPr>
            <p:cNvSpPr txBox="1"/>
            <p:nvPr/>
          </p:nvSpPr>
          <p:spPr>
            <a:xfrm>
              <a:off x="2396888" y="4159630"/>
              <a:ext cx="2333973" cy="184666"/>
            </a:xfrm>
            <a:prstGeom prst="rect">
              <a:avLst/>
            </a:prstGeom>
            <a:noFill/>
          </p:spPr>
          <p:txBody>
            <a:bodyPr wrap="none" lIns="0" tIns="0" rIns="0" bIns="0" rtlCol="0">
              <a:spAutoFit/>
            </a:bodyPr>
            <a:lstStyle/>
            <a:p>
              <a:pPr algn="ctr"/>
              <a:r>
                <a:rPr lang="de-DE" sz="1200" b="1"/>
                <a:t>TMD8 BTK-C481S </a:t>
              </a:r>
              <a:r>
                <a:rPr lang="de-DE" sz="1200" b="1" err="1"/>
                <a:t>tumor</a:t>
              </a:r>
              <a:r>
                <a:rPr lang="de-DE" sz="1200" b="1"/>
                <a:t> </a:t>
              </a:r>
              <a:r>
                <a:rPr lang="de-DE" sz="1200" b="1" err="1"/>
                <a:t>growth</a:t>
              </a:r>
              <a:endParaRPr lang="de-DE" sz="1200" b="1"/>
            </a:p>
          </p:txBody>
        </p:sp>
      </p:grpSp>
      <p:sp>
        <p:nvSpPr>
          <p:cNvPr id="3" name="Title 2">
            <a:extLst>
              <a:ext uri="{FF2B5EF4-FFF2-40B4-BE49-F238E27FC236}">
                <a16:creationId xmlns:a16="http://schemas.microsoft.com/office/drawing/2014/main" id="{546BD7F2-BDD2-2114-4ECD-7D30D445DC7B}"/>
              </a:ext>
            </a:extLst>
          </p:cNvPr>
          <p:cNvSpPr>
            <a:spLocks noGrp="1"/>
          </p:cNvSpPr>
          <p:nvPr>
            <p:ph type="title"/>
          </p:nvPr>
        </p:nvSpPr>
        <p:spPr/>
        <p:txBody>
          <a:bodyPr/>
          <a:lstStyle/>
          <a:p>
            <a:r>
              <a:rPr lang="en-US"/>
              <a:t>Duration of response in mouse xenograft models</a:t>
            </a:r>
          </a:p>
        </p:txBody>
      </p:sp>
      <p:sp>
        <p:nvSpPr>
          <p:cNvPr id="7" name="Footer Placeholder 3">
            <a:extLst>
              <a:ext uri="{FF2B5EF4-FFF2-40B4-BE49-F238E27FC236}">
                <a16:creationId xmlns:a16="http://schemas.microsoft.com/office/drawing/2014/main" id="{D5290963-9126-95D9-C9C9-B33C9FB5F90D}"/>
              </a:ext>
            </a:extLst>
          </p:cNvPr>
          <p:cNvSpPr>
            <a:spLocks noGrp="1"/>
          </p:cNvSpPr>
          <p:nvPr>
            <p:ph type="ftr" sz="quarter" idx="10"/>
          </p:nvPr>
        </p:nvSpPr>
        <p:spPr/>
        <p:txBody>
          <a:bodyPr/>
          <a:lstStyle/>
          <a:p>
            <a:r>
              <a:rPr lang="en-US" b="1">
                <a:solidFill>
                  <a:srgbClr val="4E4F4E"/>
                </a:solidFill>
                <a:cs typeface="Arial" panose="020B0604020202020204" pitchFamily="34" charset="0"/>
              </a:rPr>
              <a:t>BID</a:t>
            </a:r>
            <a:r>
              <a:rPr lang="en-US">
                <a:solidFill>
                  <a:srgbClr val="4E4F4E"/>
                </a:solidFill>
                <a:cs typeface="Arial" panose="020B0604020202020204" pitchFamily="34" charset="0"/>
              </a:rPr>
              <a:t>, twice daily; </a:t>
            </a:r>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BTKis</a:t>
            </a:r>
            <a:r>
              <a:rPr lang="en-US">
                <a:solidFill>
                  <a:srgbClr val="4E4F4E"/>
                </a:solidFill>
                <a:cs typeface="Arial" panose="020B0604020202020204" pitchFamily="34" charset="0"/>
              </a:rPr>
              <a:t>, BTK inhibitors; </a:t>
            </a:r>
            <a:r>
              <a:rPr lang="en-US" b="1" err="1">
                <a:solidFill>
                  <a:srgbClr val="4E4F4E"/>
                </a:solidFill>
                <a:cs typeface="Arial" panose="020B0604020202020204" pitchFamily="34" charset="0"/>
              </a:rPr>
              <a:t>mpk</a:t>
            </a:r>
            <a:r>
              <a:rPr lang="en-US">
                <a:solidFill>
                  <a:srgbClr val="4E4F4E"/>
                </a:solidFill>
                <a:cs typeface="Arial" panose="020B0604020202020204" pitchFamily="34" charset="0"/>
              </a:rPr>
              <a:t>, milligrams per kilograms; </a:t>
            </a:r>
            <a:r>
              <a:rPr lang="en-US" b="1">
                <a:solidFill>
                  <a:srgbClr val="4E4F4E"/>
                </a:solidFill>
                <a:cs typeface="Arial" panose="020B0604020202020204" pitchFamily="34" charset="0"/>
              </a:rPr>
              <a:t>QD</a:t>
            </a:r>
            <a:r>
              <a:rPr lang="en-US">
                <a:solidFill>
                  <a:srgbClr val="4E4F4E"/>
                </a:solidFill>
                <a:cs typeface="Arial" panose="020B0604020202020204" pitchFamily="34" charset="0"/>
              </a:rPr>
              <a:t>, once daily; </a:t>
            </a:r>
            <a:r>
              <a:rPr lang="en-US" b="1">
                <a:solidFill>
                  <a:srgbClr val="4E4F4E"/>
                </a:solidFill>
                <a:cs typeface="Arial" panose="020B0604020202020204" pitchFamily="34" charset="0"/>
              </a:rPr>
              <a:t>SEM</a:t>
            </a:r>
            <a:r>
              <a:rPr lang="en-US">
                <a:solidFill>
                  <a:srgbClr val="4E4F4E"/>
                </a:solidFill>
                <a:cs typeface="Arial" panose="020B0604020202020204" pitchFamily="34" charset="0"/>
              </a:rPr>
              <a:t>, standard error of the mean; </a:t>
            </a:r>
            <a:r>
              <a:rPr lang="en-US" b="1">
                <a:solidFill>
                  <a:srgbClr val="4E4F4E"/>
                </a:solidFill>
                <a:cs typeface="Arial" panose="020B0604020202020204" pitchFamily="34" charset="0"/>
              </a:rPr>
              <a:t>WT</a:t>
            </a:r>
            <a:r>
              <a:rPr lang="en-US">
                <a:solidFill>
                  <a:srgbClr val="4E4F4E"/>
                </a:solidFill>
                <a:cs typeface="Arial" panose="020B0604020202020204" pitchFamily="34" charset="0"/>
              </a:rPr>
              <a:t>, wildtype.</a:t>
            </a:r>
          </a:p>
          <a:p>
            <a:r>
              <a:rPr lang="en-US" b="1">
                <a:solidFill>
                  <a:srgbClr val="4E4F4E"/>
                </a:solidFill>
                <a:cs typeface="Arial" panose="020B0604020202020204" pitchFamily="34" charset="0"/>
              </a:rPr>
              <a:t>Wang H, et al. Abstract P1219 presented at EHA2023.</a:t>
            </a:r>
            <a:endParaRPr lang="en-GB"/>
          </a:p>
        </p:txBody>
      </p:sp>
      <p:sp>
        <p:nvSpPr>
          <p:cNvPr id="5" name="TextBox 13">
            <a:extLst>
              <a:ext uri="{FF2B5EF4-FFF2-40B4-BE49-F238E27FC236}">
                <a16:creationId xmlns:a16="http://schemas.microsoft.com/office/drawing/2014/main" id="{5E2048BE-2EA0-E5B9-2AFC-81AD2627BB1C}"/>
              </a:ext>
            </a:extLst>
          </p:cNvPr>
          <p:cNvSpPr txBox="1"/>
          <p:nvPr/>
        </p:nvSpPr>
        <p:spPr>
          <a:xfrm>
            <a:off x="9120188" y="1662377"/>
            <a:ext cx="2663825" cy="1295327"/>
          </a:xfrm>
          <a:prstGeom prst="rect">
            <a:avLst/>
          </a:prstGeom>
          <a:solidFill>
            <a:schemeClr val="bg2"/>
          </a:solidFill>
        </p:spPr>
        <p:txBody>
          <a:bodyPr wrap="square" lIns="144000" tIns="108000" rIns="108000" bIns="108000">
            <a:spAutoFit/>
          </a:bodyPr>
          <a:lstStyle/>
          <a:p>
            <a:pPr marL="184150" indent="-184150">
              <a:spcAft>
                <a:spcPts val="600"/>
              </a:spcAft>
              <a:buClr>
                <a:schemeClr val="accent2"/>
              </a:buClr>
              <a:buFont typeface="Arial" panose="020B0604020202020204" pitchFamily="34" charset="0"/>
              <a:buChar char="•"/>
            </a:pPr>
            <a:r>
              <a:rPr lang="en-GB" sz="1400"/>
              <a:t>BGB-16673 presents longer duration of response than BTKis in BTK WT and C481S mutant-expressing lymphoma xenograft models</a:t>
            </a:r>
          </a:p>
        </p:txBody>
      </p:sp>
      <p:sp>
        <p:nvSpPr>
          <p:cNvPr id="12" name="Textfeld 11">
            <a:extLst>
              <a:ext uri="{FF2B5EF4-FFF2-40B4-BE49-F238E27FC236}">
                <a16:creationId xmlns:a16="http://schemas.microsoft.com/office/drawing/2014/main" id="{81336239-3CAF-E69F-0DFF-244B9117C866}"/>
              </a:ext>
            </a:extLst>
          </p:cNvPr>
          <p:cNvSpPr txBox="1"/>
          <p:nvPr/>
        </p:nvSpPr>
        <p:spPr>
          <a:xfrm rot="16200000">
            <a:off x="-59405" y="2348486"/>
            <a:ext cx="1279196" cy="369332"/>
          </a:xfrm>
          <a:prstGeom prst="rect">
            <a:avLst/>
          </a:prstGeom>
          <a:noFill/>
        </p:spPr>
        <p:txBody>
          <a:bodyPr wrap="none" lIns="0" tIns="0" rIns="0" bIns="0" rtlCol="0">
            <a:spAutoFit/>
          </a:bodyPr>
          <a:lstStyle/>
          <a:p>
            <a:pPr algn="ctr"/>
            <a:r>
              <a:rPr lang="de-DE" sz="1200" b="1"/>
              <a:t>Tumor </a:t>
            </a:r>
            <a:r>
              <a:rPr lang="de-DE" sz="1200" b="1" err="1"/>
              <a:t>volume</a:t>
            </a:r>
            <a:r>
              <a:rPr lang="de-DE" sz="1200" b="1"/>
              <a:t>,</a:t>
            </a:r>
            <a:br>
              <a:rPr lang="de-DE" sz="1200" b="1"/>
            </a:br>
            <a:r>
              <a:rPr lang="de-DE" sz="1200" b="1"/>
              <a:t>mm</a:t>
            </a:r>
            <a:r>
              <a:rPr lang="de-DE" sz="1200" b="1" baseline="30000"/>
              <a:t>3</a:t>
            </a:r>
            <a:r>
              <a:rPr lang="de-DE" sz="1200" b="1"/>
              <a:t> </a:t>
            </a:r>
            <a:r>
              <a:rPr lang="de-DE" sz="1200" b="1" err="1"/>
              <a:t>mean</a:t>
            </a:r>
            <a:r>
              <a:rPr lang="de-DE" sz="1200" b="1"/>
              <a:t> ± SEM</a:t>
            </a:r>
          </a:p>
        </p:txBody>
      </p:sp>
      <p:cxnSp>
        <p:nvCxnSpPr>
          <p:cNvPr id="16" name="Gerade Verbindung 15">
            <a:extLst>
              <a:ext uri="{FF2B5EF4-FFF2-40B4-BE49-F238E27FC236}">
                <a16:creationId xmlns:a16="http://schemas.microsoft.com/office/drawing/2014/main" id="{631E3BB4-B676-7249-278A-C1D73B367727}"/>
              </a:ext>
            </a:extLst>
          </p:cNvPr>
          <p:cNvCxnSpPr>
            <a:cxnSpLocks/>
          </p:cNvCxnSpPr>
          <p:nvPr/>
        </p:nvCxnSpPr>
        <p:spPr>
          <a:xfrm rot="16200000">
            <a:off x="1179035" y="1773045"/>
            <a:ext cx="0" cy="5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784EE30B-E788-F7C0-662C-3813971A898A}"/>
              </a:ext>
            </a:extLst>
          </p:cNvPr>
          <p:cNvCxnSpPr>
            <a:cxnSpLocks/>
          </p:cNvCxnSpPr>
          <p:nvPr/>
        </p:nvCxnSpPr>
        <p:spPr>
          <a:xfrm>
            <a:off x="1199685" y="1790520"/>
            <a:ext cx="0" cy="93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E3102030-BB7A-4BB2-31C6-509E1B3C64B2}"/>
              </a:ext>
            </a:extLst>
          </p:cNvPr>
          <p:cNvCxnSpPr>
            <a:cxnSpLocks/>
          </p:cNvCxnSpPr>
          <p:nvPr/>
        </p:nvCxnSpPr>
        <p:spPr>
          <a:xfrm rot="16200000">
            <a:off x="1179035" y="2138170"/>
            <a:ext cx="0" cy="5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253ADD0-438D-3C8D-3D05-BFFA56B6A1AC}"/>
              </a:ext>
            </a:extLst>
          </p:cNvPr>
          <p:cNvCxnSpPr>
            <a:cxnSpLocks/>
          </p:cNvCxnSpPr>
          <p:nvPr/>
        </p:nvCxnSpPr>
        <p:spPr>
          <a:xfrm rot="16200000">
            <a:off x="1179035" y="2504186"/>
            <a:ext cx="0" cy="5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A86363B9-BC3C-74EA-DECE-62246C967502}"/>
              </a:ext>
            </a:extLst>
          </p:cNvPr>
          <p:cNvCxnSpPr>
            <a:cxnSpLocks/>
          </p:cNvCxnSpPr>
          <p:nvPr/>
        </p:nvCxnSpPr>
        <p:spPr>
          <a:xfrm rot="16200000">
            <a:off x="1199685" y="2678445"/>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4C0A5CF1-393F-432F-C09C-2DF711B5A92C}"/>
              </a:ext>
            </a:extLst>
          </p:cNvPr>
          <p:cNvCxnSpPr>
            <a:cxnSpLocks/>
          </p:cNvCxnSpPr>
          <p:nvPr/>
        </p:nvCxnSpPr>
        <p:spPr>
          <a:xfrm>
            <a:off x="1196753" y="2809695"/>
            <a:ext cx="0" cy="466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A04E3460-0BBB-C5F2-DFB0-5E2C27343233}"/>
              </a:ext>
            </a:extLst>
          </p:cNvPr>
          <p:cNvCxnSpPr>
            <a:cxnSpLocks/>
          </p:cNvCxnSpPr>
          <p:nvPr/>
        </p:nvCxnSpPr>
        <p:spPr>
          <a:xfrm rot="16200000">
            <a:off x="1199685" y="277687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A75D8E0F-36E0-237F-A926-BD83A57C5561}"/>
              </a:ext>
            </a:extLst>
          </p:cNvPr>
          <p:cNvCxnSpPr>
            <a:cxnSpLocks/>
          </p:cNvCxnSpPr>
          <p:nvPr/>
        </p:nvCxnSpPr>
        <p:spPr>
          <a:xfrm rot="16200000">
            <a:off x="1179035" y="2865245"/>
            <a:ext cx="0" cy="5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4B8314F0-0766-EDE4-1837-8D3B5402F64A}"/>
              </a:ext>
            </a:extLst>
          </p:cNvPr>
          <p:cNvCxnSpPr>
            <a:cxnSpLocks/>
          </p:cNvCxnSpPr>
          <p:nvPr/>
        </p:nvCxnSpPr>
        <p:spPr>
          <a:xfrm rot="16200000">
            <a:off x="1179035" y="3020820"/>
            <a:ext cx="0" cy="5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065C3745-0FB0-508B-65D9-3189CE4FB7B2}"/>
              </a:ext>
            </a:extLst>
          </p:cNvPr>
          <p:cNvCxnSpPr>
            <a:cxnSpLocks/>
          </p:cNvCxnSpPr>
          <p:nvPr/>
        </p:nvCxnSpPr>
        <p:spPr>
          <a:xfrm>
            <a:off x="1132984" y="3201111"/>
            <a:ext cx="4208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CBC6DE31-E3EC-C24B-DBDE-B09F36099227}"/>
              </a:ext>
            </a:extLst>
          </p:cNvPr>
          <p:cNvCxnSpPr>
            <a:cxnSpLocks/>
          </p:cNvCxnSpPr>
          <p:nvPr/>
        </p:nvCxnSpPr>
        <p:spPr>
          <a:xfrm>
            <a:off x="1303042"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54CEC0E0-1CDC-573C-F1D6-43276B8EDA17}"/>
              </a:ext>
            </a:extLst>
          </p:cNvPr>
          <p:cNvCxnSpPr>
            <a:cxnSpLocks/>
          </p:cNvCxnSpPr>
          <p:nvPr/>
        </p:nvCxnSpPr>
        <p:spPr>
          <a:xfrm>
            <a:off x="1406399"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382D2069-A423-7A33-366D-7736958ACA53}"/>
              </a:ext>
            </a:extLst>
          </p:cNvPr>
          <p:cNvCxnSpPr>
            <a:cxnSpLocks/>
          </p:cNvCxnSpPr>
          <p:nvPr/>
        </p:nvCxnSpPr>
        <p:spPr>
          <a:xfrm>
            <a:off x="1509756"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771B394C-0273-0B4D-C8EB-05FBF4117880}"/>
              </a:ext>
            </a:extLst>
          </p:cNvPr>
          <p:cNvCxnSpPr>
            <a:cxnSpLocks/>
          </p:cNvCxnSpPr>
          <p:nvPr/>
        </p:nvCxnSpPr>
        <p:spPr>
          <a:xfrm>
            <a:off x="1613113"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AE7924D8-4543-F098-23C6-770E9C75FDC2}"/>
              </a:ext>
            </a:extLst>
          </p:cNvPr>
          <p:cNvCxnSpPr>
            <a:cxnSpLocks/>
          </p:cNvCxnSpPr>
          <p:nvPr/>
        </p:nvCxnSpPr>
        <p:spPr>
          <a:xfrm>
            <a:off x="1716470"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9B9735FD-0B97-D3B7-F8EC-A59326BE6141}"/>
              </a:ext>
            </a:extLst>
          </p:cNvPr>
          <p:cNvCxnSpPr>
            <a:cxnSpLocks/>
          </p:cNvCxnSpPr>
          <p:nvPr/>
        </p:nvCxnSpPr>
        <p:spPr>
          <a:xfrm>
            <a:off x="1819827"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A9D5561A-FC2A-6842-143E-6AB82CD250BF}"/>
              </a:ext>
            </a:extLst>
          </p:cNvPr>
          <p:cNvCxnSpPr>
            <a:cxnSpLocks/>
          </p:cNvCxnSpPr>
          <p:nvPr/>
        </p:nvCxnSpPr>
        <p:spPr>
          <a:xfrm>
            <a:off x="1923184"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51">
            <a:extLst>
              <a:ext uri="{FF2B5EF4-FFF2-40B4-BE49-F238E27FC236}">
                <a16:creationId xmlns:a16="http://schemas.microsoft.com/office/drawing/2014/main" id="{1C58A03F-C60C-C5AE-264E-3F6E4E2F4145}"/>
              </a:ext>
            </a:extLst>
          </p:cNvPr>
          <p:cNvCxnSpPr>
            <a:cxnSpLocks/>
          </p:cNvCxnSpPr>
          <p:nvPr/>
        </p:nvCxnSpPr>
        <p:spPr>
          <a:xfrm>
            <a:off x="2026541"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52">
            <a:extLst>
              <a:ext uri="{FF2B5EF4-FFF2-40B4-BE49-F238E27FC236}">
                <a16:creationId xmlns:a16="http://schemas.microsoft.com/office/drawing/2014/main" id="{5F3E444F-CD06-D614-AAA3-37DEC2C35A22}"/>
              </a:ext>
            </a:extLst>
          </p:cNvPr>
          <p:cNvCxnSpPr>
            <a:cxnSpLocks/>
          </p:cNvCxnSpPr>
          <p:nvPr/>
        </p:nvCxnSpPr>
        <p:spPr>
          <a:xfrm>
            <a:off x="2129898"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F08B8C1F-2E89-15E3-B5DB-0D75D9677F5E}"/>
              </a:ext>
            </a:extLst>
          </p:cNvPr>
          <p:cNvCxnSpPr>
            <a:cxnSpLocks/>
          </p:cNvCxnSpPr>
          <p:nvPr/>
        </p:nvCxnSpPr>
        <p:spPr>
          <a:xfrm>
            <a:off x="2233255" y="3197045"/>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11638631-5B1E-5278-3B44-C477FDE0C207}"/>
              </a:ext>
            </a:extLst>
          </p:cNvPr>
          <p:cNvCxnSpPr>
            <a:cxnSpLocks/>
          </p:cNvCxnSpPr>
          <p:nvPr/>
        </p:nvCxnSpPr>
        <p:spPr>
          <a:xfrm>
            <a:off x="2336612"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13ADDB61-9D38-C4AF-64CB-E542A2B1902C}"/>
              </a:ext>
            </a:extLst>
          </p:cNvPr>
          <p:cNvCxnSpPr>
            <a:cxnSpLocks/>
          </p:cNvCxnSpPr>
          <p:nvPr/>
        </p:nvCxnSpPr>
        <p:spPr>
          <a:xfrm>
            <a:off x="2439969"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EBC477F3-9992-DD35-980E-7F539E8284E0}"/>
              </a:ext>
            </a:extLst>
          </p:cNvPr>
          <p:cNvCxnSpPr>
            <a:cxnSpLocks/>
          </p:cNvCxnSpPr>
          <p:nvPr/>
        </p:nvCxnSpPr>
        <p:spPr>
          <a:xfrm>
            <a:off x="2543326"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58">
            <a:extLst>
              <a:ext uri="{FF2B5EF4-FFF2-40B4-BE49-F238E27FC236}">
                <a16:creationId xmlns:a16="http://schemas.microsoft.com/office/drawing/2014/main" id="{0806F46F-99CE-399F-3BDC-CB87CBC00DED}"/>
              </a:ext>
            </a:extLst>
          </p:cNvPr>
          <p:cNvCxnSpPr>
            <a:cxnSpLocks/>
          </p:cNvCxnSpPr>
          <p:nvPr/>
        </p:nvCxnSpPr>
        <p:spPr>
          <a:xfrm>
            <a:off x="2646683"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B5684B4C-961F-AA38-6EBE-EA4DEB40B917}"/>
              </a:ext>
            </a:extLst>
          </p:cNvPr>
          <p:cNvCxnSpPr>
            <a:cxnSpLocks/>
          </p:cNvCxnSpPr>
          <p:nvPr/>
        </p:nvCxnSpPr>
        <p:spPr>
          <a:xfrm>
            <a:off x="2750040"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CB448453-A6B5-6736-1BE8-3E257BB6B24F}"/>
              </a:ext>
            </a:extLst>
          </p:cNvPr>
          <p:cNvCxnSpPr>
            <a:cxnSpLocks/>
          </p:cNvCxnSpPr>
          <p:nvPr/>
        </p:nvCxnSpPr>
        <p:spPr>
          <a:xfrm>
            <a:off x="2853397"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61">
            <a:extLst>
              <a:ext uri="{FF2B5EF4-FFF2-40B4-BE49-F238E27FC236}">
                <a16:creationId xmlns:a16="http://schemas.microsoft.com/office/drawing/2014/main" id="{A4644166-87D0-DD1E-9D76-F290B4E9C4C9}"/>
              </a:ext>
            </a:extLst>
          </p:cNvPr>
          <p:cNvCxnSpPr>
            <a:cxnSpLocks/>
          </p:cNvCxnSpPr>
          <p:nvPr/>
        </p:nvCxnSpPr>
        <p:spPr>
          <a:xfrm>
            <a:off x="2959085"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62">
            <a:extLst>
              <a:ext uri="{FF2B5EF4-FFF2-40B4-BE49-F238E27FC236}">
                <a16:creationId xmlns:a16="http://schemas.microsoft.com/office/drawing/2014/main" id="{762772B6-0033-1C57-8DE3-EDFC3A22CDFF}"/>
              </a:ext>
            </a:extLst>
          </p:cNvPr>
          <p:cNvCxnSpPr>
            <a:cxnSpLocks/>
          </p:cNvCxnSpPr>
          <p:nvPr/>
        </p:nvCxnSpPr>
        <p:spPr>
          <a:xfrm>
            <a:off x="3060111"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63">
            <a:extLst>
              <a:ext uri="{FF2B5EF4-FFF2-40B4-BE49-F238E27FC236}">
                <a16:creationId xmlns:a16="http://schemas.microsoft.com/office/drawing/2014/main" id="{1C46032F-C316-0A72-A806-4FEE1DE9A93D}"/>
              </a:ext>
            </a:extLst>
          </p:cNvPr>
          <p:cNvCxnSpPr>
            <a:cxnSpLocks/>
          </p:cNvCxnSpPr>
          <p:nvPr/>
        </p:nvCxnSpPr>
        <p:spPr>
          <a:xfrm>
            <a:off x="3165460"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64">
            <a:extLst>
              <a:ext uri="{FF2B5EF4-FFF2-40B4-BE49-F238E27FC236}">
                <a16:creationId xmlns:a16="http://schemas.microsoft.com/office/drawing/2014/main" id="{98A82173-6746-3041-F0AB-509F7348739B}"/>
              </a:ext>
            </a:extLst>
          </p:cNvPr>
          <p:cNvCxnSpPr>
            <a:cxnSpLocks/>
          </p:cNvCxnSpPr>
          <p:nvPr/>
        </p:nvCxnSpPr>
        <p:spPr>
          <a:xfrm>
            <a:off x="3266825" y="3197045"/>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65">
            <a:extLst>
              <a:ext uri="{FF2B5EF4-FFF2-40B4-BE49-F238E27FC236}">
                <a16:creationId xmlns:a16="http://schemas.microsoft.com/office/drawing/2014/main" id="{606B3D51-CD30-6071-64E1-EF7A17FA9B36}"/>
              </a:ext>
            </a:extLst>
          </p:cNvPr>
          <p:cNvCxnSpPr>
            <a:cxnSpLocks/>
          </p:cNvCxnSpPr>
          <p:nvPr/>
        </p:nvCxnSpPr>
        <p:spPr>
          <a:xfrm>
            <a:off x="3371835"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0AB70DC9-E7BD-A31D-AAAD-6BE2CD154316}"/>
              </a:ext>
            </a:extLst>
          </p:cNvPr>
          <p:cNvCxnSpPr>
            <a:cxnSpLocks/>
          </p:cNvCxnSpPr>
          <p:nvPr/>
        </p:nvCxnSpPr>
        <p:spPr>
          <a:xfrm>
            <a:off x="3473539"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67">
            <a:extLst>
              <a:ext uri="{FF2B5EF4-FFF2-40B4-BE49-F238E27FC236}">
                <a16:creationId xmlns:a16="http://schemas.microsoft.com/office/drawing/2014/main" id="{BDB3284E-EFBE-2BB7-ACBB-3E6084B5F93A}"/>
              </a:ext>
            </a:extLst>
          </p:cNvPr>
          <p:cNvCxnSpPr>
            <a:cxnSpLocks/>
          </p:cNvCxnSpPr>
          <p:nvPr/>
        </p:nvCxnSpPr>
        <p:spPr>
          <a:xfrm>
            <a:off x="3578210"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68">
            <a:extLst>
              <a:ext uri="{FF2B5EF4-FFF2-40B4-BE49-F238E27FC236}">
                <a16:creationId xmlns:a16="http://schemas.microsoft.com/office/drawing/2014/main" id="{2FA67F55-251A-31CB-9D1F-09EB2D4377CC}"/>
              </a:ext>
            </a:extLst>
          </p:cNvPr>
          <p:cNvCxnSpPr>
            <a:cxnSpLocks/>
          </p:cNvCxnSpPr>
          <p:nvPr/>
        </p:nvCxnSpPr>
        <p:spPr>
          <a:xfrm>
            <a:off x="3680253"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 Verbindung 69">
            <a:extLst>
              <a:ext uri="{FF2B5EF4-FFF2-40B4-BE49-F238E27FC236}">
                <a16:creationId xmlns:a16="http://schemas.microsoft.com/office/drawing/2014/main" id="{E518716E-2368-10A0-DA37-1EE7BC148CFC}"/>
              </a:ext>
            </a:extLst>
          </p:cNvPr>
          <p:cNvCxnSpPr>
            <a:cxnSpLocks/>
          </p:cNvCxnSpPr>
          <p:nvPr/>
        </p:nvCxnSpPr>
        <p:spPr>
          <a:xfrm>
            <a:off x="3783610"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8E462459-BF28-73AF-F78E-BBDDB2B5BC3B}"/>
              </a:ext>
            </a:extLst>
          </p:cNvPr>
          <p:cNvCxnSpPr>
            <a:cxnSpLocks/>
          </p:cNvCxnSpPr>
          <p:nvPr/>
        </p:nvCxnSpPr>
        <p:spPr>
          <a:xfrm>
            <a:off x="3886967"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71">
            <a:extLst>
              <a:ext uri="{FF2B5EF4-FFF2-40B4-BE49-F238E27FC236}">
                <a16:creationId xmlns:a16="http://schemas.microsoft.com/office/drawing/2014/main" id="{CA927F93-CD0E-5D8B-460E-170DF76640FB}"/>
              </a:ext>
            </a:extLst>
          </p:cNvPr>
          <p:cNvCxnSpPr>
            <a:cxnSpLocks/>
          </p:cNvCxnSpPr>
          <p:nvPr/>
        </p:nvCxnSpPr>
        <p:spPr>
          <a:xfrm>
            <a:off x="3990325"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 Verbindung 72">
            <a:extLst>
              <a:ext uri="{FF2B5EF4-FFF2-40B4-BE49-F238E27FC236}">
                <a16:creationId xmlns:a16="http://schemas.microsoft.com/office/drawing/2014/main" id="{E9B57E6C-7772-CECB-491B-A3ED1D327416}"/>
              </a:ext>
            </a:extLst>
          </p:cNvPr>
          <p:cNvCxnSpPr>
            <a:cxnSpLocks/>
          </p:cNvCxnSpPr>
          <p:nvPr/>
        </p:nvCxnSpPr>
        <p:spPr>
          <a:xfrm>
            <a:off x="4092560"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 Verbindung 73">
            <a:extLst>
              <a:ext uri="{FF2B5EF4-FFF2-40B4-BE49-F238E27FC236}">
                <a16:creationId xmlns:a16="http://schemas.microsoft.com/office/drawing/2014/main" id="{1EDD2821-2704-F048-9511-D0CF8D3E7513}"/>
              </a:ext>
            </a:extLst>
          </p:cNvPr>
          <p:cNvCxnSpPr>
            <a:cxnSpLocks/>
          </p:cNvCxnSpPr>
          <p:nvPr/>
        </p:nvCxnSpPr>
        <p:spPr>
          <a:xfrm>
            <a:off x="4197041"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 Verbindung 74">
            <a:extLst>
              <a:ext uri="{FF2B5EF4-FFF2-40B4-BE49-F238E27FC236}">
                <a16:creationId xmlns:a16="http://schemas.microsoft.com/office/drawing/2014/main" id="{9A1D1734-C1DF-7C91-10B6-932E20DCEE14}"/>
              </a:ext>
            </a:extLst>
          </p:cNvPr>
          <p:cNvCxnSpPr>
            <a:cxnSpLocks/>
          </p:cNvCxnSpPr>
          <p:nvPr/>
        </p:nvCxnSpPr>
        <p:spPr>
          <a:xfrm>
            <a:off x="4298935" y="3197045"/>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 Verbindung 75">
            <a:extLst>
              <a:ext uri="{FF2B5EF4-FFF2-40B4-BE49-F238E27FC236}">
                <a16:creationId xmlns:a16="http://schemas.microsoft.com/office/drawing/2014/main" id="{850202AA-8C42-58BE-A7BD-5665D4639B87}"/>
              </a:ext>
            </a:extLst>
          </p:cNvPr>
          <p:cNvCxnSpPr>
            <a:cxnSpLocks/>
          </p:cNvCxnSpPr>
          <p:nvPr/>
        </p:nvCxnSpPr>
        <p:spPr>
          <a:xfrm>
            <a:off x="4403756"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ACEF4CB7-1921-42D1-15C8-0D8C552D56D9}"/>
              </a:ext>
            </a:extLst>
          </p:cNvPr>
          <p:cNvCxnSpPr>
            <a:cxnSpLocks/>
          </p:cNvCxnSpPr>
          <p:nvPr/>
        </p:nvCxnSpPr>
        <p:spPr>
          <a:xfrm>
            <a:off x="4507113"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77">
            <a:extLst>
              <a:ext uri="{FF2B5EF4-FFF2-40B4-BE49-F238E27FC236}">
                <a16:creationId xmlns:a16="http://schemas.microsoft.com/office/drawing/2014/main" id="{97D8F5AB-1F60-2B5A-B4D2-E5BFA0836C35}"/>
              </a:ext>
            </a:extLst>
          </p:cNvPr>
          <p:cNvCxnSpPr>
            <a:cxnSpLocks/>
          </p:cNvCxnSpPr>
          <p:nvPr/>
        </p:nvCxnSpPr>
        <p:spPr>
          <a:xfrm>
            <a:off x="4610470"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78">
            <a:extLst>
              <a:ext uri="{FF2B5EF4-FFF2-40B4-BE49-F238E27FC236}">
                <a16:creationId xmlns:a16="http://schemas.microsoft.com/office/drawing/2014/main" id="{2BC23AC9-0BD3-3B87-F4AF-0CAC05B4BE39}"/>
              </a:ext>
            </a:extLst>
          </p:cNvPr>
          <p:cNvCxnSpPr>
            <a:cxnSpLocks/>
          </p:cNvCxnSpPr>
          <p:nvPr/>
        </p:nvCxnSpPr>
        <p:spPr>
          <a:xfrm>
            <a:off x="4713827"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404D353C-C763-906A-0F52-53B17C37A15F}"/>
              </a:ext>
            </a:extLst>
          </p:cNvPr>
          <p:cNvCxnSpPr>
            <a:cxnSpLocks/>
          </p:cNvCxnSpPr>
          <p:nvPr/>
        </p:nvCxnSpPr>
        <p:spPr>
          <a:xfrm>
            <a:off x="4817184"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 Verbindung 80">
            <a:extLst>
              <a:ext uri="{FF2B5EF4-FFF2-40B4-BE49-F238E27FC236}">
                <a16:creationId xmlns:a16="http://schemas.microsoft.com/office/drawing/2014/main" id="{A12082FC-B132-4B50-69AA-06AF8119A58C}"/>
              </a:ext>
            </a:extLst>
          </p:cNvPr>
          <p:cNvCxnSpPr>
            <a:cxnSpLocks/>
          </p:cNvCxnSpPr>
          <p:nvPr/>
        </p:nvCxnSpPr>
        <p:spPr>
          <a:xfrm>
            <a:off x="4920541"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 Verbindung 81">
            <a:extLst>
              <a:ext uri="{FF2B5EF4-FFF2-40B4-BE49-F238E27FC236}">
                <a16:creationId xmlns:a16="http://schemas.microsoft.com/office/drawing/2014/main" id="{FAF10DDD-1ACA-B978-C2B0-4FA4AA59DE5A}"/>
              </a:ext>
            </a:extLst>
          </p:cNvPr>
          <p:cNvCxnSpPr>
            <a:cxnSpLocks/>
          </p:cNvCxnSpPr>
          <p:nvPr/>
        </p:nvCxnSpPr>
        <p:spPr>
          <a:xfrm>
            <a:off x="5022835"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 Verbindung 82">
            <a:extLst>
              <a:ext uri="{FF2B5EF4-FFF2-40B4-BE49-F238E27FC236}">
                <a16:creationId xmlns:a16="http://schemas.microsoft.com/office/drawing/2014/main" id="{B585F5B0-9F50-B746-F00F-B92974647E7F}"/>
              </a:ext>
            </a:extLst>
          </p:cNvPr>
          <p:cNvCxnSpPr>
            <a:cxnSpLocks/>
          </p:cNvCxnSpPr>
          <p:nvPr/>
        </p:nvCxnSpPr>
        <p:spPr>
          <a:xfrm>
            <a:off x="5127610"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 Verbindung 83">
            <a:extLst>
              <a:ext uri="{FF2B5EF4-FFF2-40B4-BE49-F238E27FC236}">
                <a16:creationId xmlns:a16="http://schemas.microsoft.com/office/drawing/2014/main" id="{09B3E107-2186-A886-1207-533F7D5CAA16}"/>
              </a:ext>
            </a:extLst>
          </p:cNvPr>
          <p:cNvCxnSpPr>
            <a:cxnSpLocks/>
          </p:cNvCxnSpPr>
          <p:nvPr/>
        </p:nvCxnSpPr>
        <p:spPr>
          <a:xfrm>
            <a:off x="5229210" y="3200220"/>
            <a:ext cx="0" cy="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 Verbindung 84">
            <a:extLst>
              <a:ext uri="{FF2B5EF4-FFF2-40B4-BE49-F238E27FC236}">
                <a16:creationId xmlns:a16="http://schemas.microsoft.com/office/drawing/2014/main" id="{DD798193-B30C-F382-BFC1-30ABF5187076}"/>
              </a:ext>
            </a:extLst>
          </p:cNvPr>
          <p:cNvCxnSpPr>
            <a:cxnSpLocks/>
          </p:cNvCxnSpPr>
          <p:nvPr/>
        </p:nvCxnSpPr>
        <p:spPr>
          <a:xfrm>
            <a:off x="5333985" y="3197045"/>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feld 89">
            <a:extLst>
              <a:ext uri="{FF2B5EF4-FFF2-40B4-BE49-F238E27FC236}">
                <a16:creationId xmlns:a16="http://schemas.microsoft.com/office/drawing/2014/main" id="{02F75289-703C-2D15-05A6-1EFE25F94215}"/>
              </a:ext>
            </a:extLst>
          </p:cNvPr>
          <p:cNvSpPr txBox="1"/>
          <p:nvPr/>
        </p:nvSpPr>
        <p:spPr>
          <a:xfrm>
            <a:off x="836005" y="1723992"/>
            <a:ext cx="282129" cy="153888"/>
          </a:xfrm>
          <a:prstGeom prst="rect">
            <a:avLst/>
          </a:prstGeom>
          <a:noFill/>
        </p:spPr>
        <p:txBody>
          <a:bodyPr wrap="none" lIns="0" tIns="0" rIns="0" bIns="0" rtlCol="0">
            <a:spAutoFit/>
          </a:bodyPr>
          <a:lstStyle/>
          <a:p>
            <a:pPr algn="r"/>
            <a:r>
              <a:rPr lang="de-DE" sz="1000"/>
              <a:t>3000</a:t>
            </a:r>
          </a:p>
        </p:txBody>
      </p:sp>
      <p:sp>
        <p:nvSpPr>
          <p:cNvPr id="91" name="Textfeld 90">
            <a:extLst>
              <a:ext uri="{FF2B5EF4-FFF2-40B4-BE49-F238E27FC236}">
                <a16:creationId xmlns:a16="http://schemas.microsoft.com/office/drawing/2014/main" id="{8A4C4363-DEB9-BE29-D997-32CB35C6E99C}"/>
              </a:ext>
            </a:extLst>
          </p:cNvPr>
          <p:cNvSpPr txBox="1"/>
          <p:nvPr/>
        </p:nvSpPr>
        <p:spPr>
          <a:xfrm>
            <a:off x="836004" y="2089117"/>
            <a:ext cx="282130" cy="153888"/>
          </a:xfrm>
          <a:prstGeom prst="rect">
            <a:avLst/>
          </a:prstGeom>
          <a:noFill/>
        </p:spPr>
        <p:txBody>
          <a:bodyPr wrap="none" lIns="0" tIns="0" rIns="0" bIns="0" rtlCol="0">
            <a:spAutoFit/>
          </a:bodyPr>
          <a:lstStyle/>
          <a:p>
            <a:pPr algn="r"/>
            <a:r>
              <a:rPr lang="de-DE" sz="1000"/>
              <a:t>2000</a:t>
            </a:r>
          </a:p>
        </p:txBody>
      </p:sp>
      <p:sp>
        <p:nvSpPr>
          <p:cNvPr id="92" name="Textfeld 91">
            <a:extLst>
              <a:ext uri="{FF2B5EF4-FFF2-40B4-BE49-F238E27FC236}">
                <a16:creationId xmlns:a16="http://schemas.microsoft.com/office/drawing/2014/main" id="{A126D867-7782-D498-07E8-98F7128866DD}"/>
              </a:ext>
            </a:extLst>
          </p:cNvPr>
          <p:cNvSpPr txBox="1"/>
          <p:nvPr/>
        </p:nvSpPr>
        <p:spPr>
          <a:xfrm>
            <a:off x="836004" y="2454242"/>
            <a:ext cx="282130" cy="153888"/>
          </a:xfrm>
          <a:prstGeom prst="rect">
            <a:avLst/>
          </a:prstGeom>
          <a:noFill/>
        </p:spPr>
        <p:txBody>
          <a:bodyPr wrap="none" lIns="0" tIns="0" rIns="0" bIns="0" rtlCol="0">
            <a:spAutoFit/>
          </a:bodyPr>
          <a:lstStyle/>
          <a:p>
            <a:pPr algn="r"/>
            <a:r>
              <a:rPr lang="de-DE" sz="1000"/>
              <a:t>1000</a:t>
            </a:r>
          </a:p>
        </p:txBody>
      </p:sp>
      <p:sp>
        <p:nvSpPr>
          <p:cNvPr id="93" name="Textfeld 92">
            <a:extLst>
              <a:ext uri="{FF2B5EF4-FFF2-40B4-BE49-F238E27FC236}">
                <a16:creationId xmlns:a16="http://schemas.microsoft.com/office/drawing/2014/main" id="{87037808-BFB4-C75A-C517-55EAC3035977}"/>
              </a:ext>
            </a:extLst>
          </p:cNvPr>
          <p:cNvSpPr txBox="1"/>
          <p:nvPr/>
        </p:nvSpPr>
        <p:spPr>
          <a:xfrm>
            <a:off x="906538" y="2816192"/>
            <a:ext cx="211596" cy="153888"/>
          </a:xfrm>
          <a:prstGeom prst="rect">
            <a:avLst/>
          </a:prstGeom>
          <a:noFill/>
        </p:spPr>
        <p:txBody>
          <a:bodyPr wrap="none" lIns="0" tIns="0" rIns="0" bIns="0" rtlCol="0">
            <a:spAutoFit/>
          </a:bodyPr>
          <a:lstStyle/>
          <a:p>
            <a:pPr algn="r"/>
            <a:r>
              <a:rPr lang="de-DE" sz="1000"/>
              <a:t>400</a:t>
            </a:r>
          </a:p>
        </p:txBody>
      </p:sp>
      <p:sp>
        <p:nvSpPr>
          <p:cNvPr id="94" name="Textfeld 93">
            <a:extLst>
              <a:ext uri="{FF2B5EF4-FFF2-40B4-BE49-F238E27FC236}">
                <a16:creationId xmlns:a16="http://schemas.microsoft.com/office/drawing/2014/main" id="{C0802341-A9CF-C138-7186-8B9797F8349A}"/>
              </a:ext>
            </a:extLst>
          </p:cNvPr>
          <p:cNvSpPr txBox="1"/>
          <p:nvPr/>
        </p:nvSpPr>
        <p:spPr>
          <a:xfrm>
            <a:off x="906538" y="2971767"/>
            <a:ext cx="211596" cy="153888"/>
          </a:xfrm>
          <a:prstGeom prst="rect">
            <a:avLst/>
          </a:prstGeom>
          <a:noFill/>
        </p:spPr>
        <p:txBody>
          <a:bodyPr wrap="none" lIns="0" tIns="0" rIns="0" bIns="0" rtlCol="0">
            <a:spAutoFit/>
          </a:bodyPr>
          <a:lstStyle/>
          <a:p>
            <a:pPr algn="r"/>
            <a:r>
              <a:rPr lang="de-DE" sz="1000"/>
              <a:t>200</a:t>
            </a:r>
          </a:p>
        </p:txBody>
      </p:sp>
      <p:sp>
        <p:nvSpPr>
          <p:cNvPr id="99" name="Textfeld 98">
            <a:extLst>
              <a:ext uri="{FF2B5EF4-FFF2-40B4-BE49-F238E27FC236}">
                <a16:creationId xmlns:a16="http://schemas.microsoft.com/office/drawing/2014/main" id="{2303EBC9-9942-55AA-7FCB-CAD7939D090C}"/>
              </a:ext>
            </a:extLst>
          </p:cNvPr>
          <p:cNvSpPr txBox="1"/>
          <p:nvPr/>
        </p:nvSpPr>
        <p:spPr>
          <a:xfrm>
            <a:off x="1047602" y="3124167"/>
            <a:ext cx="70532" cy="153888"/>
          </a:xfrm>
          <a:prstGeom prst="rect">
            <a:avLst/>
          </a:prstGeom>
          <a:noFill/>
        </p:spPr>
        <p:txBody>
          <a:bodyPr wrap="none" lIns="0" tIns="0" rIns="0" bIns="0" rtlCol="0">
            <a:spAutoFit/>
          </a:bodyPr>
          <a:lstStyle/>
          <a:p>
            <a:pPr algn="r"/>
            <a:r>
              <a:rPr lang="de-DE" sz="1000"/>
              <a:t>0</a:t>
            </a:r>
          </a:p>
        </p:txBody>
      </p:sp>
      <p:sp>
        <p:nvSpPr>
          <p:cNvPr id="100" name="Textfeld 99">
            <a:extLst>
              <a:ext uri="{FF2B5EF4-FFF2-40B4-BE49-F238E27FC236}">
                <a16:creationId xmlns:a16="http://schemas.microsoft.com/office/drawing/2014/main" id="{6892802D-F874-9EA9-3DBD-C3F78328F73B}"/>
              </a:ext>
            </a:extLst>
          </p:cNvPr>
          <p:cNvSpPr txBox="1"/>
          <p:nvPr/>
        </p:nvSpPr>
        <p:spPr>
          <a:xfrm>
            <a:off x="1171012" y="3289621"/>
            <a:ext cx="70532" cy="153888"/>
          </a:xfrm>
          <a:prstGeom prst="rect">
            <a:avLst/>
          </a:prstGeom>
          <a:noFill/>
        </p:spPr>
        <p:txBody>
          <a:bodyPr wrap="none" lIns="0" tIns="0" rIns="0" bIns="0" rtlCol="0">
            <a:spAutoFit/>
          </a:bodyPr>
          <a:lstStyle/>
          <a:p>
            <a:pPr algn="r"/>
            <a:r>
              <a:rPr lang="de-DE" sz="1000"/>
              <a:t>0</a:t>
            </a:r>
          </a:p>
        </p:txBody>
      </p:sp>
      <p:sp>
        <p:nvSpPr>
          <p:cNvPr id="101" name="Textfeld 100">
            <a:extLst>
              <a:ext uri="{FF2B5EF4-FFF2-40B4-BE49-F238E27FC236}">
                <a16:creationId xmlns:a16="http://schemas.microsoft.com/office/drawing/2014/main" id="{0957B707-0711-26F2-2620-3DB300843664}"/>
              </a:ext>
            </a:extLst>
          </p:cNvPr>
          <p:cNvSpPr txBox="1"/>
          <p:nvPr/>
        </p:nvSpPr>
        <p:spPr>
          <a:xfrm>
            <a:off x="1161487" y="3289621"/>
            <a:ext cx="70532" cy="153888"/>
          </a:xfrm>
          <a:prstGeom prst="rect">
            <a:avLst/>
          </a:prstGeom>
          <a:noFill/>
        </p:spPr>
        <p:txBody>
          <a:bodyPr wrap="none" lIns="0" tIns="0" rIns="0" bIns="0" rtlCol="0">
            <a:spAutoFit/>
          </a:bodyPr>
          <a:lstStyle/>
          <a:p>
            <a:pPr algn="ctr"/>
            <a:r>
              <a:rPr lang="de-DE" sz="1000"/>
              <a:t>0</a:t>
            </a:r>
          </a:p>
        </p:txBody>
      </p:sp>
      <p:sp>
        <p:nvSpPr>
          <p:cNvPr id="102" name="Textfeld 101">
            <a:extLst>
              <a:ext uri="{FF2B5EF4-FFF2-40B4-BE49-F238E27FC236}">
                <a16:creationId xmlns:a16="http://schemas.microsoft.com/office/drawing/2014/main" id="{76EBD369-0244-DDE7-0E6F-B90ED6BCC68D}"/>
              </a:ext>
            </a:extLst>
          </p:cNvPr>
          <p:cNvSpPr txBox="1"/>
          <p:nvPr/>
        </p:nvSpPr>
        <p:spPr>
          <a:xfrm>
            <a:off x="2162723" y="3289621"/>
            <a:ext cx="141064" cy="153888"/>
          </a:xfrm>
          <a:prstGeom prst="rect">
            <a:avLst/>
          </a:prstGeom>
          <a:noFill/>
        </p:spPr>
        <p:txBody>
          <a:bodyPr wrap="none" lIns="0" tIns="0" rIns="0" bIns="0" rtlCol="0">
            <a:spAutoFit/>
          </a:bodyPr>
          <a:lstStyle/>
          <a:p>
            <a:pPr algn="ctr"/>
            <a:r>
              <a:rPr lang="de-DE" sz="1000"/>
              <a:t>20</a:t>
            </a:r>
          </a:p>
        </p:txBody>
      </p:sp>
      <p:sp>
        <p:nvSpPr>
          <p:cNvPr id="103" name="Textfeld 102">
            <a:extLst>
              <a:ext uri="{FF2B5EF4-FFF2-40B4-BE49-F238E27FC236}">
                <a16:creationId xmlns:a16="http://schemas.microsoft.com/office/drawing/2014/main" id="{4BAF3BBB-4CF4-5833-B750-AB5CB863EB6B}"/>
              </a:ext>
            </a:extLst>
          </p:cNvPr>
          <p:cNvSpPr txBox="1"/>
          <p:nvPr/>
        </p:nvSpPr>
        <p:spPr>
          <a:xfrm>
            <a:off x="3197773" y="3289621"/>
            <a:ext cx="141064" cy="153888"/>
          </a:xfrm>
          <a:prstGeom prst="rect">
            <a:avLst/>
          </a:prstGeom>
          <a:noFill/>
        </p:spPr>
        <p:txBody>
          <a:bodyPr wrap="none" lIns="0" tIns="0" rIns="0" bIns="0" rtlCol="0">
            <a:spAutoFit/>
          </a:bodyPr>
          <a:lstStyle/>
          <a:p>
            <a:pPr algn="ctr"/>
            <a:r>
              <a:rPr lang="de-DE" sz="1000"/>
              <a:t>40</a:t>
            </a:r>
          </a:p>
        </p:txBody>
      </p:sp>
      <p:sp>
        <p:nvSpPr>
          <p:cNvPr id="104" name="Textfeld 103">
            <a:extLst>
              <a:ext uri="{FF2B5EF4-FFF2-40B4-BE49-F238E27FC236}">
                <a16:creationId xmlns:a16="http://schemas.microsoft.com/office/drawing/2014/main" id="{B8D05D56-EAA5-B339-ACAC-C3DCE39C56B7}"/>
              </a:ext>
            </a:extLst>
          </p:cNvPr>
          <p:cNvSpPr txBox="1"/>
          <p:nvPr/>
        </p:nvSpPr>
        <p:spPr>
          <a:xfrm>
            <a:off x="4230447" y="3289621"/>
            <a:ext cx="141064" cy="153888"/>
          </a:xfrm>
          <a:prstGeom prst="rect">
            <a:avLst/>
          </a:prstGeom>
          <a:noFill/>
        </p:spPr>
        <p:txBody>
          <a:bodyPr wrap="none" lIns="0" tIns="0" rIns="0" bIns="0" rtlCol="0">
            <a:spAutoFit/>
          </a:bodyPr>
          <a:lstStyle/>
          <a:p>
            <a:pPr algn="ctr"/>
            <a:r>
              <a:rPr lang="de-DE" sz="1000"/>
              <a:t>60</a:t>
            </a:r>
          </a:p>
        </p:txBody>
      </p:sp>
      <p:sp>
        <p:nvSpPr>
          <p:cNvPr id="105" name="Textfeld 104">
            <a:extLst>
              <a:ext uri="{FF2B5EF4-FFF2-40B4-BE49-F238E27FC236}">
                <a16:creationId xmlns:a16="http://schemas.microsoft.com/office/drawing/2014/main" id="{DB872E6E-494F-77D8-1137-273E9B1CD139}"/>
              </a:ext>
            </a:extLst>
          </p:cNvPr>
          <p:cNvSpPr txBox="1"/>
          <p:nvPr/>
        </p:nvSpPr>
        <p:spPr>
          <a:xfrm>
            <a:off x="5261619" y="3289621"/>
            <a:ext cx="141064" cy="153888"/>
          </a:xfrm>
          <a:prstGeom prst="rect">
            <a:avLst/>
          </a:prstGeom>
          <a:noFill/>
        </p:spPr>
        <p:txBody>
          <a:bodyPr wrap="none" lIns="0" tIns="0" rIns="0" bIns="0" rtlCol="0">
            <a:spAutoFit/>
          </a:bodyPr>
          <a:lstStyle/>
          <a:p>
            <a:pPr algn="ctr"/>
            <a:r>
              <a:rPr lang="de-DE" sz="1000"/>
              <a:t>80</a:t>
            </a:r>
          </a:p>
        </p:txBody>
      </p:sp>
      <p:sp>
        <p:nvSpPr>
          <p:cNvPr id="109" name="Textfeld 108">
            <a:extLst>
              <a:ext uri="{FF2B5EF4-FFF2-40B4-BE49-F238E27FC236}">
                <a16:creationId xmlns:a16="http://schemas.microsoft.com/office/drawing/2014/main" id="{0D984A56-F89C-1405-433E-F5DEAA39A085}"/>
              </a:ext>
            </a:extLst>
          </p:cNvPr>
          <p:cNvSpPr txBox="1"/>
          <p:nvPr/>
        </p:nvSpPr>
        <p:spPr>
          <a:xfrm>
            <a:off x="2673953" y="3461167"/>
            <a:ext cx="1126462" cy="184666"/>
          </a:xfrm>
          <a:prstGeom prst="rect">
            <a:avLst/>
          </a:prstGeom>
          <a:noFill/>
        </p:spPr>
        <p:txBody>
          <a:bodyPr wrap="none" lIns="0" tIns="0" rIns="0" bIns="0" rtlCol="0">
            <a:spAutoFit/>
          </a:bodyPr>
          <a:lstStyle/>
          <a:p>
            <a:pPr algn="ctr"/>
            <a:r>
              <a:rPr lang="de-DE" sz="1200" b="1"/>
              <a:t>Treatment </a:t>
            </a:r>
            <a:r>
              <a:rPr lang="de-DE" sz="1200" b="1" err="1"/>
              <a:t>days</a:t>
            </a:r>
            <a:endParaRPr lang="de-DE" sz="1200" b="1"/>
          </a:p>
        </p:txBody>
      </p:sp>
      <p:sp>
        <p:nvSpPr>
          <p:cNvPr id="110" name="Textfeld 109">
            <a:extLst>
              <a:ext uri="{FF2B5EF4-FFF2-40B4-BE49-F238E27FC236}">
                <a16:creationId xmlns:a16="http://schemas.microsoft.com/office/drawing/2014/main" id="{B8274ECC-B932-B8DD-5D8E-5208A69F72CA}"/>
              </a:ext>
            </a:extLst>
          </p:cNvPr>
          <p:cNvSpPr txBox="1"/>
          <p:nvPr/>
        </p:nvSpPr>
        <p:spPr>
          <a:xfrm>
            <a:off x="4857600" y="3495412"/>
            <a:ext cx="410369" cy="153888"/>
          </a:xfrm>
          <a:prstGeom prst="rect">
            <a:avLst/>
          </a:prstGeom>
          <a:noFill/>
        </p:spPr>
        <p:txBody>
          <a:bodyPr wrap="none" lIns="0" tIns="0" rIns="0" bIns="0" rtlCol="0">
            <a:spAutoFit/>
          </a:bodyPr>
          <a:lstStyle/>
          <a:p>
            <a:pPr algn="ctr"/>
            <a:r>
              <a:rPr lang="de-DE" sz="1000" b="1"/>
              <a:t>Day 75</a:t>
            </a:r>
          </a:p>
        </p:txBody>
      </p:sp>
      <p:cxnSp>
        <p:nvCxnSpPr>
          <p:cNvPr id="112" name="Gerade Verbindung mit Pfeil 111">
            <a:extLst>
              <a:ext uri="{FF2B5EF4-FFF2-40B4-BE49-F238E27FC236}">
                <a16:creationId xmlns:a16="http://schemas.microsoft.com/office/drawing/2014/main" id="{D2439954-0175-D9B3-0949-272DF9E9C556}"/>
              </a:ext>
            </a:extLst>
          </p:cNvPr>
          <p:cNvCxnSpPr>
            <a:cxnSpLocks/>
          </p:cNvCxnSpPr>
          <p:nvPr/>
        </p:nvCxnSpPr>
        <p:spPr>
          <a:xfrm flipV="1">
            <a:off x="5062784" y="3246496"/>
            <a:ext cx="0" cy="2412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Textfeld 112">
            <a:extLst>
              <a:ext uri="{FF2B5EF4-FFF2-40B4-BE49-F238E27FC236}">
                <a16:creationId xmlns:a16="http://schemas.microsoft.com/office/drawing/2014/main" id="{24EC93A3-0908-1A42-5026-4355AC2860A8}"/>
              </a:ext>
            </a:extLst>
          </p:cNvPr>
          <p:cNvSpPr txBox="1"/>
          <p:nvPr/>
        </p:nvSpPr>
        <p:spPr>
          <a:xfrm>
            <a:off x="2322348" y="1638989"/>
            <a:ext cx="2483052" cy="184666"/>
          </a:xfrm>
          <a:prstGeom prst="rect">
            <a:avLst/>
          </a:prstGeom>
          <a:noFill/>
        </p:spPr>
        <p:txBody>
          <a:bodyPr wrap="none" lIns="0" tIns="0" rIns="0" bIns="0" rtlCol="0">
            <a:spAutoFit/>
          </a:bodyPr>
          <a:lstStyle/>
          <a:p>
            <a:pPr algn="ctr"/>
            <a:r>
              <a:rPr lang="de-DE" sz="1200" b="1"/>
              <a:t>TMD8 BTK-</a:t>
            </a:r>
            <a:r>
              <a:rPr lang="de-DE" sz="1200" b="1" err="1"/>
              <a:t>wildtype</a:t>
            </a:r>
            <a:r>
              <a:rPr lang="de-DE" sz="1200" b="1"/>
              <a:t> </a:t>
            </a:r>
            <a:r>
              <a:rPr lang="de-DE" sz="1200" b="1" err="1"/>
              <a:t>tumor</a:t>
            </a:r>
            <a:r>
              <a:rPr lang="de-DE" sz="1200" b="1"/>
              <a:t> </a:t>
            </a:r>
            <a:r>
              <a:rPr lang="de-DE" sz="1200" b="1" err="1"/>
              <a:t>growth</a:t>
            </a:r>
            <a:endParaRPr lang="de-DE" sz="1200" b="1"/>
          </a:p>
        </p:txBody>
      </p:sp>
      <p:grpSp>
        <p:nvGrpSpPr>
          <p:cNvPr id="115" name="Gruppieren 114">
            <a:extLst>
              <a:ext uri="{FF2B5EF4-FFF2-40B4-BE49-F238E27FC236}">
                <a16:creationId xmlns:a16="http://schemas.microsoft.com/office/drawing/2014/main" id="{DF346888-F8F6-C6A5-454A-89DAFED98032}"/>
              </a:ext>
            </a:extLst>
          </p:cNvPr>
          <p:cNvGrpSpPr/>
          <p:nvPr/>
        </p:nvGrpSpPr>
        <p:grpSpPr>
          <a:xfrm>
            <a:off x="5896341" y="2271086"/>
            <a:ext cx="1503938" cy="1077218"/>
            <a:chOff x="3145158" y="3223494"/>
            <a:chExt cx="1503938" cy="1077218"/>
          </a:xfrm>
        </p:grpSpPr>
        <p:sp>
          <p:nvSpPr>
            <p:cNvPr id="116" name="Textfeld 115">
              <a:extLst>
                <a:ext uri="{FF2B5EF4-FFF2-40B4-BE49-F238E27FC236}">
                  <a16:creationId xmlns:a16="http://schemas.microsoft.com/office/drawing/2014/main" id="{C8BC6DE6-F5B7-1E72-C178-CA4CF28A9D34}"/>
                </a:ext>
              </a:extLst>
            </p:cNvPr>
            <p:cNvSpPr txBox="1"/>
            <p:nvPr/>
          </p:nvSpPr>
          <p:spPr>
            <a:xfrm>
              <a:off x="3145158" y="3223494"/>
              <a:ext cx="1503938" cy="1077218"/>
            </a:xfrm>
            <a:prstGeom prst="rect">
              <a:avLst/>
            </a:prstGeom>
            <a:noFill/>
          </p:spPr>
          <p:txBody>
            <a:bodyPr wrap="none" rtlCol="0">
              <a:spAutoFit/>
            </a:bodyPr>
            <a:lstStyle/>
            <a:p>
              <a:r>
                <a:rPr lang="en-GB" sz="800" b="1">
                  <a:solidFill>
                    <a:schemeClr val="accent2"/>
                  </a:solidFill>
                </a:rPr>
                <a:t>––</a:t>
              </a:r>
              <a:r>
                <a:rPr lang="en-GB" sz="800"/>
                <a:t> Vehicle</a:t>
              </a:r>
            </a:p>
            <a:p>
              <a:r>
                <a:rPr lang="en-GB" sz="800" b="1">
                  <a:solidFill>
                    <a:schemeClr val="accent3">
                      <a:lumMod val="60000"/>
                      <a:lumOff val="40000"/>
                    </a:schemeClr>
                  </a:solidFill>
                </a:rPr>
                <a:t>––</a:t>
              </a:r>
              <a:r>
                <a:rPr lang="en-GB" sz="800">
                  <a:solidFill>
                    <a:schemeClr val="accent3"/>
                  </a:solidFill>
                </a:rPr>
                <a:t> </a:t>
              </a:r>
              <a:r>
                <a:rPr lang="de-DE" sz="800" i="0" kern="1200">
                  <a:solidFill>
                    <a:schemeClr val="dk1"/>
                  </a:solidFill>
                  <a:effectLst/>
                  <a:latin typeface="+mn-lt"/>
                  <a:ea typeface="+mn-ea"/>
                  <a:cs typeface="+mn-cs"/>
                </a:rPr>
                <a:t>BGB-16673, 6 </a:t>
              </a:r>
              <a:r>
                <a:rPr lang="de-DE" sz="800" i="0" kern="1200" err="1">
                  <a:solidFill>
                    <a:schemeClr val="dk1"/>
                  </a:solidFill>
                  <a:effectLst/>
                  <a:latin typeface="+mn-lt"/>
                  <a:ea typeface="+mn-ea"/>
                  <a:cs typeface="+mn-cs"/>
                </a:rPr>
                <a:t>mpk</a:t>
              </a:r>
              <a:r>
                <a:rPr lang="de-DE" sz="800" i="0" kern="1200">
                  <a:solidFill>
                    <a:schemeClr val="dk1"/>
                  </a:solidFill>
                  <a:effectLst/>
                  <a:latin typeface="+mn-lt"/>
                  <a:ea typeface="+mn-ea"/>
                  <a:cs typeface="+mn-cs"/>
                </a:rPr>
                <a:t>, QD</a:t>
              </a:r>
            </a:p>
            <a:p>
              <a:r>
                <a:rPr lang="en-GB" sz="800" b="1">
                  <a:solidFill>
                    <a:schemeClr val="accent3">
                      <a:lumMod val="40000"/>
                      <a:lumOff val="60000"/>
                    </a:schemeClr>
                  </a:solidFill>
                </a:rPr>
                <a:t>––</a:t>
              </a:r>
              <a:r>
                <a:rPr lang="en-GB" sz="800">
                  <a:solidFill>
                    <a:schemeClr val="accent3"/>
                  </a:solidFill>
                </a:rPr>
                <a:t> </a:t>
              </a:r>
              <a:r>
                <a:rPr lang="de-DE" sz="800" i="0" kern="1200">
                  <a:solidFill>
                    <a:schemeClr val="dk1"/>
                  </a:solidFill>
                  <a:effectLst/>
                  <a:latin typeface="+mn-lt"/>
                  <a:ea typeface="+mn-ea"/>
                  <a:cs typeface="+mn-cs"/>
                </a:rPr>
                <a:t>BGB-16673, 10 </a:t>
              </a:r>
              <a:r>
                <a:rPr lang="de-DE" sz="800" i="0" kern="1200" err="1">
                  <a:solidFill>
                    <a:schemeClr val="dk1"/>
                  </a:solidFill>
                  <a:effectLst/>
                  <a:latin typeface="+mn-lt"/>
                  <a:ea typeface="+mn-ea"/>
                  <a:cs typeface="+mn-cs"/>
                </a:rPr>
                <a:t>mpk</a:t>
              </a:r>
              <a:r>
                <a:rPr lang="de-DE" sz="800" i="0" kern="1200">
                  <a:solidFill>
                    <a:schemeClr val="dk1"/>
                  </a:solidFill>
                  <a:effectLst/>
                  <a:latin typeface="+mn-lt"/>
                  <a:ea typeface="+mn-ea"/>
                  <a:cs typeface="+mn-cs"/>
                </a:rPr>
                <a:t>, QD</a:t>
              </a:r>
            </a:p>
            <a:p>
              <a:r>
                <a:rPr lang="en-GB" sz="800" b="1">
                  <a:solidFill>
                    <a:schemeClr val="accent3"/>
                  </a:solidFill>
                </a:rPr>
                <a:t>––</a:t>
              </a:r>
              <a:r>
                <a:rPr lang="en-GB" sz="800">
                  <a:solidFill>
                    <a:schemeClr val="accent3"/>
                  </a:solidFill>
                </a:rPr>
                <a:t> </a:t>
              </a:r>
              <a:r>
                <a:rPr lang="de-DE" sz="800">
                  <a:solidFill>
                    <a:schemeClr val="dk1"/>
                  </a:solidFill>
                </a:rPr>
                <a:t>BGB-16673, 20 </a:t>
              </a:r>
              <a:r>
                <a:rPr lang="de-DE" sz="800" err="1">
                  <a:solidFill>
                    <a:schemeClr val="dk1"/>
                  </a:solidFill>
                </a:rPr>
                <a:t>mpk</a:t>
              </a:r>
              <a:r>
                <a:rPr lang="de-DE" sz="800">
                  <a:solidFill>
                    <a:schemeClr val="dk1"/>
                  </a:solidFill>
                </a:rPr>
                <a:t>, QD</a:t>
              </a:r>
            </a:p>
            <a:p>
              <a:r>
                <a:rPr lang="en-GB" sz="800" b="1"/>
                <a:t>––</a:t>
              </a:r>
              <a:r>
                <a:rPr lang="de-DE" sz="800" b="1">
                  <a:solidFill>
                    <a:schemeClr val="dk1"/>
                  </a:solidFill>
                </a:rPr>
                <a:t> </a:t>
              </a:r>
              <a:r>
                <a:rPr lang="de-DE" sz="800" err="1">
                  <a:solidFill>
                    <a:schemeClr val="dk1"/>
                  </a:solidFill>
                </a:rPr>
                <a:t>Ibrutinib</a:t>
              </a:r>
              <a:r>
                <a:rPr lang="de-DE" sz="800">
                  <a:solidFill>
                    <a:schemeClr val="dk1"/>
                  </a:solidFill>
                </a:rPr>
                <a:t>, 100 </a:t>
              </a:r>
              <a:r>
                <a:rPr lang="de-DE" sz="800" err="1">
                  <a:solidFill>
                    <a:schemeClr val="dk1"/>
                  </a:solidFill>
                </a:rPr>
                <a:t>mpk</a:t>
              </a:r>
              <a:r>
                <a:rPr lang="de-DE" sz="800">
                  <a:solidFill>
                    <a:schemeClr val="dk1"/>
                  </a:solidFill>
                </a:rPr>
                <a:t>, QD</a:t>
              </a:r>
            </a:p>
            <a:p>
              <a:r>
                <a:rPr lang="en-GB" sz="800" b="1"/>
                <a:t>––</a:t>
              </a:r>
              <a:r>
                <a:rPr lang="en-GB" sz="800"/>
                <a:t> </a:t>
              </a:r>
              <a:r>
                <a:rPr lang="de-DE" sz="800" i="0" kern="1200" err="1">
                  <a:solidFill>
                    <a:schemeClr val="dk1"/>
                  </a:solidFill>
                  <a:effectLst/>
                  <a:latin typeface="+mn-lt"/>
                  <a:ea typeface="+mn-ea"/>
                  <a:cs typeface="+mn-cs"/>
                </a:rPr>
                <a:t>Pirtobrutinib</a:t>
              </a:r>
              <a:r>
                <a:rPr lang="de-DE" sz="800" i="0" kern="1200">
                  <a:solidFill>
                    <a:schemeClr val="dk1"/>
                  </a:solidFill>
                  <a:effectLst/>
                  <a:latin typeface="+mn-lt"/>
                  <a:ea typeface="+mn-ea"/>
                  <a:cs typeface="+mn-cs"/>
                </a:rPr>
                <a:t>, 30 </a:t>
              </a:r>
              <a:r>
                <a:rPr lang="de-DE" sz="800" i="0" kern="1200" err="1">
                  <a:solidFill>
                    <a:schemeClr val="dk1"/>
                  </a:solidFill>
                  <a:effectLst/>
                  <a:latin typeface="+mn-lt"/>
                  <a:ea typeface="+mn-ea"/>
                  <a:cs typeface="+mn-cs"/>
                </a:rPr>
                <a:t>mpk</a:t>
              </a:r>
              <a:r>
                <a:rPr lang="de-DE" sz="800" i="0" kern="1200">
                  <a:solidFill>
                    <a:schemeClr val="dk1"/>
                  </a:solidFill>
                  <a:effectLst/>
                  <a:latin typeface="+mn-lt"/>
                  <a:ea typeface="+mn-ea"/>
                  <a:cs typeface="+mn-cs"/>
                </a:rPr>
                <a:t>, BID</a:t>
              </a:r>
            </a:p>
            <a:p>
              <a:r>
                <a:rPr lang="en-GB" sz="800" b="1"/>
                <a:t>––</a:t>
              </a:r>
              <a:r>
                <a:rPr lang="en-GB" sz="800">
                  <a:solidFill>
                    <a:schemeClr val="accent3"/>
                  </a:solidFill>
                </a:rPr>
                <a:t> </a:t>
              </a:r>
              <a:r>
                <a:rPr lang="de-DE" sz="800" i="0" kern="1200" err="1">
                  <a:solidFill>
                    <a:schemeClr val="dk1"/>
                  </a:solidFill>
                  <a:effectLst/>
                  <a:latin typeface="+mn-lt"/>
                  <a:ea typeface="+mn-ea"/>
                  <a:cs typeface="+mn-cs"/>
                </a:rPr>
                <a:t>Pirtobrutinib</a:t>
              </a:r>
              <a:r>
                <a:rPr lang="de-DE" sz="800" i="0" kern="1200">
                  <a:solidFill>
                    <a:schemeClr val="dk1"/>
                  </a:solidFill>
                  <a:effectLst/>
                  <a:latin typeface="+mn-lt"/>
                  <a:ea typeface="+mn-ea"/>
                  <a:cs typeface="+mn-cs"/>
                </a:rPr>
                <a:t>, 50 </a:t>
              </a:r>
              <a:r>
                <a:rPr lang="de-DE" sz="800" i="0" kern="1200" err="1">
                  <a:solidFill>
                    <a:schemeClr val="dk1"/>
                  </a:solidFill>
                  <a:effectLst/>
                  <a:latin typeface="+mn-lt"/>
                  <a:ea typeface="+mn-ea"/>
                  <a:cs typeface="+mn-cs"/>
                </a:rPr>
                <a:t>mpk</a:t>
              </a:r>
              <a:r>
                <a:rPr lang="de-DE" sz="800" i="0" kern="1200">
                  <a:solidFill>
                    <a:schemeClr val="dk1"/>
                  </a:solidFill>
                  <a:effectLst/>
                  <a:latin typeface="+mn-lt"/>
                  <a:ea typeface="+mn-ea"/>
                  <a:cs typeface="+mn-cs"/>
                </a:rPr>
                <a:t>, BID</a:t>
              </a:r>
            </a:p>
            <a:p>
              <a:endParaRPr lang="de-DE" sz="800" i="0" kern="1200">
                <a:solidFill>
                  <a:schemeClr val="dk1"/>
                </a:solidFill>
                <a:effectLst/>
                <a:latin typeface="+mn-lt"/>
                <a:ea typeface="+mn-ea"/>
                <a:cs typeface="+mn-cs"/>
              </a:endParaRPr>
            </a:p>
          </p:txBody>
        </p:sp>
        <p:sp>
          <p:nvSpPr>
            <p:cNvPr id="117" name="Oval 116">
              <a:extLst>
                <a:ext uri="{FF2B5EF4-FFF2-40B4-BE49-F238E27FC236}">
                  <a16:creationId xmlns:a16="http://schemas.microsoft.com/office/drawing/2014/main" id="{06E6BABC-8092-805D-86B8-3645872E2DCA}"/>
                </a:ext>
              </a:extLst>
            </p:cNvPr>
            <p:cNvSpPr/>
            <p:nvPr/>
          </p:nvSpPr>
          <p:spPr>
            <a:xfrm>
              <a:off x="3260725" y="3303805"/>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Dreieck 117">
              <a:extLst>
                <a:ext uri="{FF2B5EF4-FFF2-40B4-BE49-F238E27FC236}">
                  <a16:creationId xmlns:a16="http://schemas.microsoft.com/office/drawing/2014/main" id="{EEA96B8A-FD3C-C2B7-DC77-EAE64684379B}"/>
                </a:ext>
              </a:extLst>
            </p:cNvPr>
            <p:cNvSpPr/>
            <p:nvPr/>
          </p:nvSpPr>
          <p:spPr>
            <a:xfrm>
              <a:off x="3255390" y="3420316"/>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Dreieck 118">
              <a:extLst>
                <a:ext uri="{FF2B5EF4-FFF2-40B4-BE49-F238E27FC236}">
                  <a16:creationId xmlns:a16="http://schemas.microsoft.com/office/drawing/2014/main" id="{DAF84BAC-2275-1398-F20F-8367BC507D15}"/>
                </a:ext>
              </a:extLst>
            </p:cNvPr>
            <p:cNvSpPr/>
            <p:nvPr/>
          </p:nvSpPr>
          <p:spPr>
            <a:xfrm rot="10800000">
              <a:off x="3255391" y="3678342"/>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hteck 121">
              <a:extLst>
                <a:ext uri="{FF2B5EF4-FFF2-40B4-BE49-F238E27FC236}">
                  <a16:creationId xmlns:a16="http://schemas.microsoft.com/office/drawing/2014/main" id="{41982C31-CFEB-6B6E-E77E-ACC09312B0E8}"/>
                </a:ext>
              </a:extLst>
            </p:cNvPr>
            <p:cNvSpPr/>
            <p:nvPr/>
          </p:nvSpPr>
          <p:spPr>
            <a:xfrm rot="10800000">
              <a:off x="3262911" y="3549589"/>
              <a:ext cx="64800" cy="648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lumMod val="40000"/>
                    <a:lumOff val="60000"/>
                  </a:schemeClr>
                </a:solidFill>
              </a:endParaRPr>
            </a:p>
          </p:txBody>
        </p:sp>
        <p:sp>
          <p:nvSpPr>
            <p:cNvPr id="123" name="Rechteck 122">
              <a:extLst>
                <a:ext uri="{FF2B5EF4-FFF2-40B4-BE49-F238E27FC236}">
                  <a16:creationId xmlns:a16="http://schemas.microsoft.com/office/drawing/2014/main" id="{7B57FDDB-FF7C-71B5-3CB6-4AB7384AC41E}"/>
                </a:ext>
              </a:extLst>
            </p:cNvPr>
            <p:cNvSpPr/>
            <p:nvPr/>
          </p:nvSpPr>
          <p:spPr>
            <a:xfrm rot="10800000">
              <a:off x="3262911" y="3792476"/>
              <a:ext cx="64800" cy="648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lumMod val="40000"/>
                    <a:lumOff val="60000"/>
                  </a:schemeClr>
                </a:solidFill>
              </a:endParaRPr>
            </a:p>
          </p:txBody>
        </p:sp>
        <p:sp>
          <p:nvSpPr>
            <p:cNvPr id="124" name="Dreieck 123">
              <a:extLst>
                <a:ext uri="{FF2B5EF4-FFF2-40B4-BE49-F238E27FC236}">
                  <a16:creationId xmlns:a16="http://schemas.microsoft.com/office/drawing/2014/main" id="{16A73F5A-4D11-07D1-0D8A-8592C9F50CFD}"/>
                </a:ext>
              </a:extLst>
            </p:cNvPr>
            <p:cNvSpPr/>
            <p:nvPr/>
          </p:nvSpPr>
          <p:spPr>
            <a:xfrm rot="10800000">
              <a:off x="3255391" y="4046245"/>
              <a:ext cx="77344" cy="66676"/>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Dreieck 124">
              <a:extLst>
                <a:ext uri="{FF2B5EF4-FFF2-40B4-BE49-F238E27FC236}">
                  <a16:creationId xmlns:a16="http://schemas.microsoft.com/office/drawing/2014/main" id="{245E13EF-2AB8-F855-B3B9-019B80EAA464}"/>
                </a:ext>
              </a:extLst>
            </p:cNvPr>
            <p:cNvSpPr/>
            <p:nvPr/>
          </p:nvSpPr>
          <p:spPr>
            <a:xfrm>
              <a:off x="3255390" y="3906091"/>
              <a:ext cx="77344" cy="66676"/>
            </a:xfrm>
            <a:prstGeom prst="triangl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75000"/>
                    <a:lumOff val="25000"/>
                  </a:schemeClr>
                </a:solidFill>
              </a:endParaRPr>
            </a:p>
          </p:txBody>
        </p:sp>
      </p:grpSp>
      <p:grpSp>
        <p:nvGrpSpPr>
          <p:cNvPr id="129" name="Gruppieren 128">
            <a:extLst>
              <a:ext uri="{FF2B5EF4-FFF2-40B4-BE49-F238E27FC236}">
                <a16:creationId xmlns:a16="http://schemas.microsoft.com/office/drawing/2014/main" id="{F8BA9AA7-A2AF-A3E2-4C12-C85848F5E326}"/>
              </a:ext>
            </a:extLst>
          </p:cNvPr>
          <p:cNvGrpSpPr/>
          <p:nvPr/>
        </p:nvGrpSpPr>
        <p:grpSpPr>
          <a:xfrm>
            <a:off x="5896341" y="4582952"/>
            <a:ext cx="1503938" cy="1077218"/>
            <a:chOff x="3145158" y="3223494"/>
            <a:chExt cx="1503938" cy="1077218"/>
          </a:xfrm>
        </p:grpSpPr>
        <p:sp>
          <p:nvSpPr>
            <p:cNvPr id="130" name="Textfeld 129">
              <a:extLst>
                <a:ext uri="{FF2B5EF4-FFF2-40B4-BE49-F238E27FC236}">
                  <a16:creationId xmlns:a16="http://schemas.microsoft.com/office/drawing/2014/main" id="{CC4D272E-F1D2-CB0D-223F-3B492B429BC6}"/>
                </a:ext>
              </a:extLst>
            </p:cNvPr>
            <p:cNvSpPr txBox="1"/>
            <p:nvPr/>
          </p:nvSpPr>
          <p:spPr>
            <a:xfrm>
              <a:off x="3145158" y="3223494"/>
              <a:ext cx="1503938" cy="1077218"/>
            </a:xfrm>
            <a:prstGeom prst="rect">
              <a:avLst/>
            </a:prstGeom>
            <a:noFill/>
          </p:spPr>
          <p:txBody>
            <a:bodyPr wrap="none" rtlCol="0">
              <a:spAutoFit/>
            </a:bodyPr>
            <a:lstStyle/>
            <a:p>
              <a:r>
                <a:rPr lang="en-GB" sz="800" b="1">
                  <a:solidFill>
                    <a:schemeClr val="accent2"/>
                  </a:solidFill>
                </a:rPr>
                <a:t>––</a:t>
              </a:r>
              <a:r>
                <a:rPr lang="en-GB" sz="800"/>
                <a:t> Vehicle</a:t>
              </a:r>
            </a:p>
            <a:p>
              <a:r>
                <a:rPr lang="en-GB" sz="800" b="1">
                  <a:solidFill>
                    <a:schemeClr val="accent3">
                      <a:lumMod val="60000"/>
                      <a:lumOff val="40000"/>
                    </a:schemeClr>
                  </a:solidFill>
                </a:rPr>
                <a:t>––</a:t>
              </a:r>
              <a:r>
                <a:rPr lang="en-GB" sz="800">
                  <a:solidFill>
                    <a:schemeClr val="accent3"/>
                  </a:solidFill>
                </a:rPr>
                <a:t> </a:t>
              </a:r>
              <a:r>
                <a:rPr lang="de-DE" sz="800" i="0" kern="1200">
                  <a:solidFill>
                    <a:schemeClr val="dk1"/>
                  </a:solidFill>
                  <a:effectLst/>
                  <a:latin typeface="+mn-lt"/>
                  <a:ea typeface="+mn-ea"/>
                  <a:cs typeface="+mn-cs"/>
                </a:rPr>
                <a:t>BGB-16673, 10 </a:t>
              </a:r>
              <a:r>
                <a:rPr lang="de-DE" sz="800" i="0" kern="1200" err="1">
                  <a:solidFill>
                    <a:schemeClr val="dk1"/>
                  </a:solidFill>
                  <a:effectLst/>
                  <a:latin typeface="+mn-lt"/>
                  <a:ea typeface="+mn-ea"/>
                  <a:cs typeface="+mn-cs"/>
                </a:rPr>
                <a:t>mpk</a:t>
              </a:r>
              <a:r>
                <a:rPr lang="de-DE" sz="800" i="0" kern="1200">
                  <a:solidFill>
                    <a:schemeClr val="dk1"/>
                  </a:solidFill>
                  <a:effectLst/>
                  <a:latin typeface="+mn-lt"/>
                  <a:ea typeface="+mn-ea"/>
                  <a:cs typeface="+mn-cs"/>
                </a:rPr>
                <a:t>, QD</a:t>
              </a:r>
            </a:p>
            <a:p>
              <a:r>
                <a:rPr lang="en-GB" sz="800" b="1">
                  <a:solidFill>
                    <a:schemeClr val="accent3">
                      <a:lumMod val="40000"/>
                      <a:lumOff val="60000"/>
                    </a:schemeClr>
                  </a:solidFill>
                </a:rPr>
                <a:t>––</a:t>
              </a:r>
              <a:r>
                <a:rPr lang="en-GB" sz="800">
                  <a:solidFill>
                    <a:schemeClr val="accent3"/>
                  </a:solidFill>
                </a:rPr>
                <a:t> </a:t>
              </a:r>
              <a:r>
                <a:rPr lang="de-DE" sz="800" i="0" kern="1200">
                  <a:solidFill>
                    <a:schemeClr val="dk1"/>
                  </a:solidFill>
                  <a:effectLst/>
                  <a:latin typeface="+mn-lt"/>
                  <a:ea typeface="+mn-ea"/>
                  <a:cs typeface="+mn-cs"/>
                </a:rPr>
                <a:t>BGB-16673, </a:t>
              </a:r>
              <a:r>
                <a:rPr lang="de-DE" sz="800">
                  <a:solidFill>
                    <a:schemeClr val="dk1"/>
                  </a:solidFill>
                </a:rPr>
                <a:t>2</a:t>
              </a:r>
              <a:r>
                <a:rPr lang="de-DE" sz="800" i="0" kern="1200">
                  <a:solidFill>
                    <a:schemeClr val="dk1"/>
                  </a:solidFill>
                  <a:effectLst/>
                  <a:latin typeface="+mn-lt"/>
                  <a:ea typeface="+mn-ea"/>
                  <a:cs typeface="+mn-cs"/>
                </a:rPr>
                <a:t>0 </a:t>
              </a:r>
              <a:r>
                <a:rPr lang="de-DE" sz="800" i="0" kern="1200" err="1">
                  <a:solidFill>
                    <a:schemeClr val="dk1"/>
                  </a:solidFill>
                  <a:effectLst/>
                  <a:latin typeface="+mn-lt"/>
                  <a:ea typeface="+mn-ea"/>
                  <a:cs typeface="+mn-cs"/>
                </a:rPr>
                <a:t>mpk</a:t>
              </a:r>
              <a:r>
                <a:rPr lang="de-DE" sz="800" i="0" kern="1200">
                  <a:solidFill>
                    <a:schemeClr val="dk1"/>
                  </a:solidFill>
                  <a:effectLst/>
                  <a:latin typeface="+mn-lt"/>
                  <a:ea typeface="+mn-ea"/>
                  <a:cs typeface="+mn-cs"/>
                </a:rPr>
                <a:t>, QD</a:t>
              </a:r>
            </a:p>
            <a:p>
              <a:r>
                <a:rPr lang="en-GB" sz="800" b="1">
                  <a:solidFill>
                    <a:srgbClr val="FFC6CA"/>
                  </a:solidFill>
                </a:rPr>
                <a:t>––</a:t>
              </a:r>
              <a:r>
                <a:rPr lang="en-GB" sz="800">
                  <a:solidFill>
                    <a:srgbClr val="FFC6CA"/>
                  </a:solidFill>
                </a:rPr>
                <a:t> </a:t>
              </a:r>
              <a:r>
                <a:rPr lang="de-DE" sz="800">
                  <a:solidFill>
                    <a:schemeClr val="dk1"/>
                  </a:solidFill>
                </a:rPr>
                <a:t>BGB-16673, 30 </a:t>
              </a:r>
              <a:r>
                <a:rPr lang="de-DE" sz="800" err="1">
                  <a:solidFill>
                    <a:schemeClr val="dk1"/>
                  </a:solidFill>
                </a:rPr>
                <a:t>mpk</a:t>
              </a:r>
              <a:r>
                <a:rPr lang="de-DE" sz="800">
                  <a:solidFill>
                    <a:schemeClr val="dk1"/>
                  </a:solidFill>
                </a:rPr>
                <a:t>, QD</a:t>
              </a:r>
            </a:p>
            <a:p>
              <a:r>
                <a:rPr lang="en-GB" sz="800" b="1"/>
                <a:t>––</a:t>
              </a:r>
              <a:r>
                <a:rPr lang="de-DE" sz="800" b="1">
                  <a:solidFill>
                    <a:schemeClr val="dk1"/>
                  </a:solidFill>
                </a:rPr>
                <a:t> </a:t>
              </a:r>
              <a:r>
                <a:rPr lang="de-DE" sz="800" err="1">
                  <a:solidFill>
                    <a:schemeClr val="dk1"/>
                  </a:solidFill>
                </a:rPr>
                <a:t>Ibrutinib</a:t>
              </a:r>
              <a:r>
                <a:rPr lang="de-DE" sz="800">
                  <a:solidFill>
                    <a:schemeClr val="dk1"/>
                  </a:solidFill>
                </a:rPr>
                <a:t>, 100 </a:t>
              </a:r>
              <a:r>
                <a:rPr lang="de-DE" sz="800" err="1">
                  <a:solidFill>
                    <a:schemeClr val="dk1"/>
                  </a:solidFill>
                </a:rPr>
                <a:t>mpk</a:t>
              </a:r>
              <a:r>
                <a:rPr lang="de-DE" sz="800">
                  <a:solidFill>
                    <a:schemeClr val="dk1"/>
                  </a:solidFill>
                </a:rPr>
                <a:t>, QD</a:t>
              </a:r>
            </a:p>
            <a:p>
              <a:r>
                <a:rPr lang="en-GB" sz="800" b="1"/>
                <a:t>––</a:t>
              </a:r>
              <a:r>
                <a:rPr lang="en-GB" sz="800"/>
                <a:t> </a:t>
              </a:r>
              <a:r>
                <a:rPr lang="de-DE" sz="800" i="0" kern="1200" err="1">
                  <a:solidFill>
                    <a:schemeClr val="dk1"/>
                  </a:solidFill>
                  <a:effectLst/>
                  <a:latin typeface="+mn-lt"/>
                  <a:ea typeface="+mn-ea"/>
                  <a:cs typeface="+mn-cs"/>
                </a:rPr>
                <a:t>Pirtobrutinib</a:t>
              </a:r>
              <a:r>
                <a:rPr lang="de-DE" sz="800" i="0" kern="1200">
                  <a:solidFill>
                    <a:schemeClr val="dk1"/>
                  </a:solidFill>
                  <a:effectLst/>
                  <a:latin typeface="+mn-lt"/>
                  <a:ea typeface="+mn-ea"/>
                  <a:cs typeface="+mn-cs"/>
                </a:rPr>
                <a:t>, 30 </a:t>
              </a:r>
              <a:r>
                <a:rPr lang="de-DE" sz="800" i="0" kern="1200" err="1">
                  <a:solidFill>
                    <a:schemeClr val="dk1"/>
                  </a:solidFill>
                  <a:effectLst/>
                  <a:latin typeface="+mn-lt"/>
                  <a:ea typeface="+mn-ea"/>
                  <a:cs typeface="+mn-cs"/>
                </a:rPr>
                <a:t>mpk</a:t>
              </a:r>
              <a:r>
                <a:rPr lang="de-DE" sz="800" i="0" kern="1200">
                  <a:solidFill>
                    <a:schemeClr val="dk1"/>
                  </a:solidFill>
                  <a:effectLst/>
                  <a:latin typeface="+mn-lt"/>
                  <a:ea typeface="+mn-ea"/>
                  <a:cs typeface="+mn-cs"/>
                </a:rPr>
                <a:t>, BID</a:t>
              </a:r>
            </a:p>
            <a:p>
              <a:r>
                <a:rPr lang="en-GB" sz="800" b="1"/>
                <a:t>––</a:t>
              </a:r>
              <a:r>
                <a:rPr lang="en-GB" sz="800">
                  <a:solidFill>
                    <a:schemeClr val="accent3"/>
                  </a:solidFill>
                </a:rPr>
                <a:t> </a:t>
              </a:r>
              <a:r>
                <a:rPr lang="de-DE" sz="800" i="0" kern="1200" err="1">
                  <a:solidFill>
                    <a:schemeClr val="dk1"/>
                  </a:solidFill>
                  <a:effectLst/>
                  <a:latin typeface="+mn-lt"/>
                  <a:ea typeface="+mn-ea"/>
                  <a:cs typeface="+mn-cs"/>
                </a:rPr>
                <a:t>Pirtobrutinib</a:t>
              </a:r>
              <a:r>
                <a:rPr lang="de-DE" sz="800" i="0" kern="1200">
                  <a:solidFill>
                    <a:schemeClr val="dk1"/>
                  </a:solidFill>
                  <a:effectLst/>
                  <a:latin typeface="+mn-lt"/>
                  <a:ea typeface="+mn-ea"/>
                  <a:cs typeface="+mn-cs"/>
                </a:rPr>
                <a:t>, 50 </a:t>
              </a:r>
              <a:r>
                <a:rPr lang="de-DE" sz="800" i="0" kern="1200" err="1">
                  <a:solidFill>
                    <a:schemeClr val="dk1"/>
                  </a:solidFill>
                  <a:effectLst/>
                  <a:latin typeface="+mn-lt"/>
                  <a:ea typeface="+mn-ea"/>
                  <a:cs typeface="+mn-cs"/>
                </a:rPr>
                <a:t>mpk</a:t>
              </a:r>
              <a:r>
                <a:rPr lang="de-DE" sz="800" i="0" kern="1200">
                  <a:solidFill>
                    <a:schemeClr val="dk1"/>
                  </a:solidFill>
                  <a:effectLst/>
                  <a:latin typeface="+mn-lt"/>
                  <a:ea typeface="+mn-ea"/>
                  <a:cs typeface="+mn-cs"/>
                </a:rPr>
                <a:t>, BID</a:t>
              </a:r>
            </a:p>
            <a:p>
              <a:endParaRPr lang="de-DE" sz="800" i="0" kern="1200">
                <a:solidFill>
                  <a:schemeClr val="dk1"/>
                </a:solidFill>
                <a:effectLst/>
                <a:latin typeface="+mn-lt"/>
                <a:ea typeface="+mn-ea"/>
                <a:cs typeface="+mn-cs"/>
              </a:endParaRPr>
            </a:p>
          </p:txBody>
        </p:sp>
        <p:sp>
          <p:nvSpPr>
            <p:cNvPr id="131" name="Oval 130">
              <a:extLst>
                <a:ext uri="{FF2B5EF4-FFF2-40B4-BE49-F238E27FC236}">
                  <a16:creationId xmlns:a16="http://schemas.microsoft.com/office/drawing/2014/main" id="{5190BCFC-FA5C-4F77-D9A2-5C7E91B9FD28}"/>
                </a:ext>
              </a:extLst>
            </p:cNvPr>
            <p:cNvSpPr/>
            <p:nvPr/>
          </p:nvSpPr>
          <p:spPr>
            <a:xfrm>
              <a:off x="3260725" y="3303805"/>
              <a:ext cx="66675" cy="666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Dreieck 131">
              <a:extLst>
                <a:ext uri="{FF2B5EF4-FFF2-40B4-BE49-F238E27FC236}">
                  <a16:creationId xmlns:a16="http://schemas.microsoft.com/office/drawing/2014/main" id="{DB202027-D0BF-27A8-1164-26EC93312DC0}"/>
                </a:ext>
              </a:extLst>
            </p:cNvPr>
            <p:cNvSpPr/>
            <p:nvPr/>
          </p:nvSpPr>
          <p:spPr>
            <a:xfrm>
              <a:off x="3255390" y="3420316"/>
              <a:ext cx="77344" cy="66676"/>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Dreieck 132">
              <a:extLst>
                <a:ext uri="{FF2B5EF4-FFF2-40B4-BE49-F238E27FC236}">
                  <a16:creationId xmlns:a16="http://schemas.microsoft.com/office/drawing/2014/main" id="{4214A81A-8B42-CEA8-64D4-B1920D1B9D72}"/>
                </a:ext>
              </a:extLst>
            </p:cNvPr>
            <p:cNvSpPr/>
            <p:nvPr/>
          </p:nvSpPr>
          <p:spPr>
            <a:xfrm rot="10800000">
              <a:off x="3255391" y="3678342"/>
              <a:ext cx="77344" cy="66676"/>
            </a:xfrm>
            <a:prstGeom prst="triangle">
              <a:avLst/>
            </a:prstGeom>
            <a:solidFill>
              <a:srgbClr val="FFC6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hteck 134">
              <a:extLst>
                <a:ext uri="{FF2B5EF4-FFF2-40B4-BE49-F238E27FC236}">
                  <a16:creationId xmlns:a16="http://schemas.microsoft.com/office/drawing/2014/main" id="{42077038-C215-5AEF-29CE-87B6E4B03754}"/>
                </a:ext>
              </a:extLst>
            </p:cNvPr>
            <p:cNvSpPr/>
            <p:nvPr/>
          </p:nvSpPr>
          <p:spPr>
            <a:xfrm rot="10800000">
              <a:off x="3262911" y="3792476"/>
              <a:ext cx="64800" cy="648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lumMod val="40000"/>
                    <a:lumOff val="60000"/>
                  </a:schemeClr>
                </a:solidFill>
              </a:endParaRPr>
            </a:p>
          </p:txBody>
        </p:sp>
        <p:sp>
          <p:nvSpPr>
            <p:cNvPr id="136" name="Dreieck 135">
              <a:extLst>
                <a:ext uri="{FF2B5EF4-FFF2-40B4-BE49-F238E27FC236}">
                  <a16:creationId xmlns:a16="http://schemas.microsoft.com/office/drawing/2014/main" id="{F4B79A90-E83D-6293-D3E9-10CF5E8DB932}"/>
                </a:ext>
              </a:extLst>
            </p:cNvPr>
            <p:cNvSpPr/>
            <p:nvPr/>
          </p:nvSpPr>
          <p:spPr>
            <a:xfrm rot="10800000">
              <a:off x="3255391" y="4046245"/>
              <a:ext cx="77344" cy="66676"/>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Dreieck 136">
              <a:extLst>
                <a:ext uri="{FF2B5EF4-FFF2-40B4-BE49-F238E27FC236}">
                  <a16:creationId xmlns:a16="http://schemas.microsoft.com/office/drawing/2014/main" id="{5F471A3A-B363-0375-1F36-ED6B8332AB92}"/>
                </a:ext>
              </a:extLst>
            </p:cNvPr>
            <p:cNvSpPr/>
            <p:nvPr/>
          </p:nvSpPr>
          <p:spPr>
            <a:xfrm>
              <a:off x="3255390" y="3906091"/>
              <a:ext cx="77344" cy="66676"/>
            </a:xfrm>
            <a:prstGeom prst="triangl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75000"/>
                    <a:lumOff val="25000"/>
                  </a:schemeClr>
                </a:solidFill>
              </a:endParaRPr>
            </a:p>
          </p:txBody>
        </p:sp>
        <p:sp>
          <p:nvSpPr>
            <p:cNvPr id="138" name="Dreieck 137">
              <a:extLst>
                <a:ext uri="{FF2B5EF4-FFF2-40B4-BE49-F238E27FC236}">
                  <a16:creationId xmlns:a16="http://schemas.microsoft.com/office/drawing/2014/main" id="{D0573C3B-2D58-22EF-72DB-BEC2DB65F56B}"/>
                </a:ext>
              </a:extLst>
            </p:cNvPr>
            <p:cNvSpPr/>
            <p:nvPr/>
          </p:nvSpPr>
          <p:spPr>
            <a:xfrm rot="10800000">
              <a:off x="3255391" y="3557692"/>
              <a:ext cx="77344" cy="66676"/>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9" name="Grafik 138">
            <a:extLst>
              <a:ext uri="{FF2B5EF4-FFF2-40B4-BE49-F238E27FC236}">
                <a16:creationId xmlns:a16="http://schemas.microsoft.com/office/drawing/2014/main" id="{8E09BE8F-FCDE-8257-263A-CB622D6FC570}"/>
              </a:ext>
            </a:extLst>
          </p:cNvPr>
          <p:cNvPicPr>
            <a:picLocks noChangeAspect="1"/>
          </p:cNvPicPr>
          <p:nvPr/>
        </p:nvPicPr>
        <p:blipFill>
          <a:blip r:embed="rId2"/>
          <a:stretch>
            <a:fillRect/>
          </a:stretch>
        </p:blipFill>
        <p:spPr>
          <a:xfrm>
            <a:off x="1200296" y="4193820"/>
            <a:ext cx="3616915" cy="1358024"/>
          </a:xfrm>
          <a:prstGeom prst="rect">
            <a:avLst/>
          </a:prstGeom>
        </p:spPr>
      </p:pic>
      <p:grpSp>
        <p:nvGrpSpPr>
          <p:cNvPr id="9" name="Gruppieren 8">
            <a:extLst>
              <a:ext uri="{FF2B5EF4-FFF2-40B4-BE49-F238E27FC236}">
                <a16:creationId xmlns:a16="http://schemas.microsoft.com/office/drawing/2014/main" id="{E820BAF0-FF7D-16E8-FDD3-39766B98987F}"/>
              </a:ext>
            </a:extLst>
          </p:cNvPr>
          <p:cNvGrpSpPr/>
          <p:nvPr/>
        </p:nvGrpSpPr>
        <p:grpSpPr>
          <a:xfrm>
            <a:off x="1169438" y="2009638"/>
            <a:ext cx="3937000" cy="1219200"/>
            <a:chOff x="1169438" y="2009638"/>
            <a:chExt cx="3937000" cy="1219200"/>
          </a:xfrm>
        </p:grpSpPr>
        <p:pic>
          <p:nvPicPr>
            <p:cNvPr id="126" name="Grafik 125">
              <a:extLst>
                <a:ext uri="{FF2B5EF4-FFF2-40B4-BE49-F238E27FC236}">
                  <a16:creationId xmlns:a16="http://schemas.microsoft.com/office/drawing/2014/main" id="{310A3DD8-32F9-FDEA-B0D5-BA6D389EA811}"/>
                </a:ext>
              </a:extLst>
            </p:cNvPr>
            <p:cNvPicPr>
              <a:picLocks noChangeAspect="1"/>
            </p:cNvPicPr>
            <p:nvPr/>
          </p:nvPicPr>
          <p:blipFill>
            <a:blip r:embed="rId3"/>
            <a:stretch>
              <a:fillRect/>
            </a:stretch>
          </p:blipFill>
          <p:spPr>
            <a:xfrm>
              <a:off x="1169438" y="2009638"/>
              <a:ext cx="3937000" cy="1219200"/>
            </a:xfrm>
            <a:prstGeom prst="rect">
              <a:avLst/>
            </a:prstGeom>
          </p:spPr>
        </p:pic>
        <p:sp>
          <p:nvSpPr>
            <p:cNvPr id="8" name="Oval 7">
              <a:extLst>
                <a:ext uri="{FF2B5EF4-FFF2-40B4-BE49-F238E27FC236}">
                  <a16:creationId xmlns:a16="http://schemas.microsoft.com/office/drawing/2014/main" id="{F416C091-2DC3-C79A-08CF-E743DA954C00}"/>
                </a:ext>
              </a:extLst>
            </p:cNvPr>
            <p:cNvSpPr/>
            <p:nvPr/>
          </p:nvSpPr>
          <p:spPr>
            <a:xfrm>
              <a:off x="3036996" y="2661981"/>
              <a:ext cx="126472" cy="13062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02078029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Grafik 245">
            <a:extLst>
              <a:ext uri="{FF2B5EF4-FFF2-40B4-BE49-F238E27FC236}">
                <a16:creationId xmlns:a16="http://schemas.microsoft.com/office/drawing/2014/main" id="{6DEC9C79-CC39-0974-7FDE-35EEFD55391D}"/>
              </a:ext>
            </a:extLst>
          </p:cNvPr>
          <p:cNvPicPr>
            <a:picLocks noChangeAspect="1"/>
          </p:cNvPicPr>
          <p:nvPr/>
        </p:nvPicPr>
        <p:blipFill>
          <a:blip r:embed="rId3">
            <a:extLst>
              <a:ext uri="{28A0092B-C50C-407E-A947-70E740481C1C}">
                <a14:useLocalDpi xmlns:a14="http://schemas.microsoft.com/office/drawing/2010/main" val="0"/>
              </a:ext>
            </a:extLst>
          </a:blip>
          <a:srcRect t="2636" b="2636"/>
          <a:stretch/>
        </p:blipFill>
        <p:spPr>
          <a:xfrm>
            <a:off x="7761052" y="3520720"/>
            <a:ext cx="4107600" cy="1868876"/>
          </a:xfrm>
          <a:prstGeom prst="rect">
            <a:avLst/>
          </a:prstGeom>
        </p:spPr>
      </p:pic>
      <p:grpSp>
        <p:nvGrpSpPr>
          <p:cNvPr id="252" name="Gruppieren 251">
            <a:extLst>
              <a:ext uri="{FF2B5EF4-FFF2-40B4-BE49-F238E27FC236}">
                <a16:creationId xmlns:a16="http://schemas.microsoft.com/office/drawing/2014/main" id="{5A6F2C89-B819-53BF-F2D3-72F71A85A426}"/>
              </a:ext>
            </a:extLst>
          </p:cNvPr>
          <p:cNvGrpSpPr/>
          <p:nvPr/>
        </p:nvGrpSpPr>
        <p:grpSpPr>
          <a:xfrm>
            <a:off x="10409629" y="4143539"/>
            <a:ext cx="58112" cy="723208"/>
            <a:chOff x="21032386" y="3671650"/>
            <a:chExt cx="177875" cy="2214006"/>
          </a:xfrm>
        </p:grpSpPr>
        <p:sp>
          <p:nvSpPr>
            <p:cNvPr id="300" name="Oval 299">
              <a:extLst>
                <a:ext uri="{FF2B5EF4-FFF2-40B4-BE49-F238E27FC236}">
                  <a16:creationId xmlns:a16="http://schemas.microsoft.com/office/drawing/2014/main" id="{1D694C4F-B974-7560-46F6-5B2E5989D983}"/>
                </a:ext>
              </a:extLst>
            </p:cNvPr>
            <p:cNvSpPr/>
            <p:nvPr/>
          </p:nvSpPr>
          <p:spPr>
            <a:xfrm>
              <a:off x="21032386" y="5707781"/>
              <a:ext cx="177875" cy="17787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1" name="Oval 300">
              <a:extLst>
                <a:ext uri="{FF2B5EF4-FFF2-40B4-BE49-F238E27FC236}">
                  <a16:creationId xmlns:a16="http://schemas.microsoft.com/office/drawing/2014/main" id="{11C3F4AD-E523-032C-EC49-73A966CE14CD}"/>
                </a:ext>
              </a:extLst>
            </p:cNvPr>
            <p:cNvSpPr/>
            <p:nvPr/>
          </p:nvSpPr>
          <p:spPr>
            <a:xfrm>
              <a:off x="21032386" y="5198749"/>
              <a:ext cx="177875" cy="177875"/>
            </a:xfrm>
            <a:prstGeom prst="ellipse">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2" name="Oval 301">
              <a:extLst>
                <a:ext uri="{FF2B5EF4-FFF2-40B4-BE49-F238E27FC236}">
                  <a16:creationId xmlns:a16="http://schemas.microsoft.com/office/drawing/2014/main" id="{21CBFA96-06B8-1B9D-5FC7-CF8C763DA25A}"/>
                </a:ext>
              </a:extLst>
            </p:cNvPr>
            <p:cNvSpPr/>
            <p:nvPr/>
          </p:nvSpPr>
          <p:spPr>
            <a:xfrm>
              <a:off x="21032386" y="3671650"/>
              <a:ext cx="177875" cy="1778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Oval 302">
              <a:extLst>
                <a:ext uri="{FF2B5EF4-FFF2-40B4-BE49-F238E27FC236}">
                  <a16:creationId xmlns:a16="http://schemas.microsoft.com/office/drawing/2014/main" id="{FD9AC14A-5575-352A-E42E-B50C468AB8AA}"/>
                </a:ext>
              </a:extLst>
            </p:cNvPr>
            <p:cNvSpPr/>
            <p:nvPr/>
          </p:nvSpPr>
          <p:spPr>
            <a:xfrm>
              <a:off x="21032386" y="4180683"/>
              <a:ext cx="177875" cy="177875"/>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Oval 303">
              <a:extLst>
                <a:ext uri="{FF2B5EF4-FFF2-40B4-BE49-F238E27FC236}">
                  <a16:creationId xmlns:a16="http://schemas.microsoft.com/office/drawing/2014/main" id="{E56E3BC6-4466-3156-BBEB-10BF57ED84AA}"/>
                </a:ext>
              </a:extLst>
            </p:cNvPr>
            <p:cNvSpPr/>
            <p:nvPr/>
          </p:nvSpPr>
          <p:spPr>
            <a:xfrm>
              <a:off x="21032386" y="4689716"/>
              <a:ext cx="177875" cy="1778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6" name="Grafik 305">
            <a:extLst>
              <a:ext uri="{FF2B5EF4-FFF2-40B4-BE49-F238E27FC236}">
                <a16:creationId xmlns:a16="http://schemas.microsoft.com/office/drawing/2014/main" id="{B19E7FA1-0660-39DA-8149-90B2153095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63184" y="1550983"/>
            <a:ext cx="4103335" cy="1995713"/>
          </a:xfrm>
          <a:prstGeom prst="rect">
            <a:avLst/>
          </a:prstGeom>
        </p:spPr>
      </p:pic>
      <p:grpSp>
        <p:nvGrpSpPr>
          <p:cNvPr id="312" name="Gruppieren 311">
            <a:extLst>
              <a:ext uri="{FF2B5EF4-FFF2-40B4-BE49-F238E27FC236}">
                <a16:creationId xmlns:a16="http://schemas.microsoft.com/office/drawing/2014/main" id="{ADEF74A4-FA91-58BC-E279-2DC93F779F93}"/>
              </a:ext>
            </a:extLst>
          </p:cNvPr>
          <p:cNvGrpSpPr/>
          <p:nvPr/>
        </p:nvGrpSpPr>
        <p:grpSpPr>
          <a:xfrm>
            <a:off x="10411553" y="2223507"/>
            <a:ext cx="58112" cy="554646"/>
            <a:chOff x="21928008" y="10477687"/>
            <a:chExt cx="177875" cy="1697717"/>
          </a:xfrm>
        </p:grpSpPr>
        <p:sp>
          <p:nvSpPr>
            <p:cNvPr id="350" name="Oval 349">
              <a:extLst>
                <a:ext uri="{FF2B5EF4-FFF2-40B4-BE49-F238E27FC236}">
                  <a16:creationId xmlns:a16="http://schemas.microsoft.com/office/drawing/2014/main" id="{6220AEBF-0534-2D35-9637-1A8A95A3AD8A}"/>
                </a:ext>
              </a:extLst>
            </p:cNvPr>
            <p:cNvSpPr/>
            <p:nvPr/>
          </p:nvSpPr>
          <p:spPr>
            <a:xfrm>
              <a:off x="21928008" y="11997529"/>
              <a:ext cx="177875" cy="17787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Oval 350">
              <a:extLst>
                <a:ext uri="{FF2B5EF4-FFF2-40B4-BE49-F238E27FC236}">
                  <a16:creationId xmlns:a16="http://schemas.microsoft.com/office/drawing/2014/main" id="{3179FB1F-7BE6-5D03-4530-1FD6884BDC44}"/>
                </a:ext>
              </a:extLst>
            </p:cNvPr>
            <p:cNvSpPr/>
            <p:nvPr/>
          </p:nvSpPr>
          <p:spPr>
            <a:xfrm>
              <a:off x="21928008" y="10477687"/>
              <a:ext cx="177875" cy="17787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Oval 351">
              <a:extLst>
                <a:ext uri="{FF2B5EF4-FFF2-40B4-BE49-F238E27FC236}">
                  <a16:creationId xmlns:a16="http://schemas.microsoft.com/office/drawing/2014/main" id="{6B8D3B13-1C2F-C9B0-527E-C16145C6D005}"/>
                </a:ext>
              </a:extLst>
            </p:cNvPr>
            <p:cNvSpPr/>
            <p:nvPr/>
          </p:nvSpPr>
          <p:spPr>
            <a:xfrm>
              <a:off x="21928008" y="10984301"/>
              <a:ext cx="177875" cy="177875"/>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Oval 352">
              <a:extLst>
                <a:ext uri="{FF2B5EF4-FFF2-40B4-BE49-F238E27FC236}">
                  <a16:creationId xmlns:a16="http://schemas.microsoft.com/office/drawing/2014/main" id="{A9442C23-CE4E-3F0E-A68A-F0B3574E873E}"/>
                </a:ext>
              </a:extLst>
            </p:cNvPr>
            <p:cNvSpPr/>
            <p:nvPr/>
          </p:nvSpPr>
          <p:spPr>
            <a:xfrm>
              <a:off x="21928008" y="11490915"/>
              <a:ext cx="177875" cy="1778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itle 2">
            <a:extLst>
              <a:ext uri="{FF2B5EF4-FFF2-40B4-BE49-F238E27FC236}">
                <a16:creationId xmlns:a16="http://schemas.microsoft.com/office/drawing/2014/main" id="{F9B29BA5-660A-AD11-C146-5ABC16D89F37}"/>
              </a:ext>
            </a:extLst>
          </p:cNvPr>
          <p:cNvSpPr>
            <a:spLocks noGrp="1"/>
          </p:cNvSpPr>
          <p:nvPr>
            <p:ph type="title"/>
          </p:nvPr>
        </p:nvSpPr>
        <p:spPr/>
        <p:txBody>
          <a:bodyPr/>
          <a:lstStyle/>
          <a:p>
            <a:r>
              <a:rPr lang="en-US"/>
              <a:t>Survival rates and tumor infiltration</a:t>
            </a:r>
          </a:p>
        </p:txBody>
      </p:sp>
      <p:sp>
        <p:nvSpPr>
          <p:cNvPr id="4" name="Footer Placeholder 3">
            <a:extLst>
              <a:ext uri="{FF2B5EF4-FFF2-40B4-BE49-F238E27FC236}">
                <a16:creationId xmlns:a16="http://schemas.microsoft.com/office/drawing/2014/main" id="{E2EE019E-E110-6208-675D-87B0305380C9}"/>
              </a:ext>
            </a:extLst>
          </p:cNvPr>
          <p:cNvSpPr>
            <a:spLocks noGrp="1"/>
          </p:cNvSpPr>
          <p:nvPr>
            <p:ph type="ftr" sz="quarter" idx="10"/>
          </p:nvPr>
        </p:nvSpPr>
        <p:spPr/>
        <p:txBody>
          <a:bodyPr/>
          <a:lstStyle/>
          <a:p>
            <a:r>
              <a:rPr lang="en-US" b="1">
                <a:solidFill>
                  <a:srgbClr val="4E4F4E"/>
                </a:solidFill>
                <a:cs typeface="Arial" panose="020B0604020202020204" pitchFamily="34" charset="0"/>
              </a:rPr>
              <a:t>BID, </a:t>
            </a:r>
            <a:r>
              <a:rPr lang="en-US">
                <a:solidFill>
                  <a:srgbClr val="4E4F4E"/>
                </a:solidFill>
                <a:cs typeface="Arial" panose="020B0604020202020204" pitchFamily="34" charset="0"/>
              </a:rPr>
              <a:t>twice daily; </a:t>
            </a:r>
            <a:r>
              <a:rPr lang="en-US" b="1">
                <a:solidFill>
                  <a:srgbClr val="4E4F4E"/>
                </a:solidFill>
                <a:cs typeface="Arial" panose="020B0604020202020204" pitchFamily="34" charset="0"/>
              </a:rPr>
              <a:t>BTK, </a:t>
            </a:r>
            <a:r>
              <a:rPr lang="en-US">
                <a:solidFill>
                  <a:srgbClr val="4E4F4E"/>
                </a:solidFill>
                <a:cs typeface="Arial" panose="020B0604020202020204" pitchFamily="34" charset="0"/>
              </a:rPr>
              <a:t>Bruton’s tyrosine kinase; </a:t>
            </a:r>
            <a:r>
              <a:rPr lang="en-US" b="1">
                <a:solidFill>
                  <a:srgbClr val="4E4F4E"/>
                </a:solidFill>
                <a:cs typeface="Arial" panose="020B0604020202020204" pitchFamily="34" charset="0"/>
              </a:rPr>
              <a:t>BTKis, </a:t>
            </a:r>
            <a:r>
              <a:rPr lang="en-US">
                <a:solidFill>
                  <a:srgbClr val="4E4F4E"/>
                </a:solidFill>
                <a:cs typeface="Arial" panose="020B0604020202020204" pitchFamily="34" charset="0"/>
              </a:rPr>
              <a:t>BTK inhibitors; </a:t>
            </a:r>
            <a:r>
              <a:rPr lang="en-US" b="1">
                <a:solidFill>
                  <a:srgbClr val="4E4F4E"/>
                </a:solidFill>
                <a:cs typeface="Arial" panose="020B0604020202020204" pitchFamily="34" charset="0"/>
              </a:rPr>
              <a:t>CR, </a:t>
            </a:r>
            <a:r>
              <a:rPr lang="en-US">
                <a:solidFill>
                  <a:srgbClr val="4E4F4E"/>
                </a:solidFill>
                <a:cs typeface="Arial" panose="020B0604020202020204" pitchFamily="34" charset="0"/>
              </a:rPr>
              <a:t>complete regression; </a:t>
            </a:r>
            <a:r>
              <a:rPr lang="en-US" b="1" err="1">
                <a:solidFill>
                  <a:srgbClr val="4E4F4E"/>
                </a:solidFill>
                <a:cs typeface="Arial" panose="020B0604020202020204" pitchFamily="34" charset="0"/>
              </a:rPr>
              <a:t>mpk</a:t>
            </a:r>
            <a:r>
              <a:rPr lang="en-US" b="1">
                <a:solidFill>
                  <a:srgbClr val="4E4F4E"/>
                </a:solidFill>
                <a:cs typeface="Arial" panose="020B0604020202020204" pitchFamily="34" charset="0"/>
              </a:rPr>
              <a:t>, </a:t>
            </a:r>
            <a:r>
              <a:rPr lang="en-US">
                <a:solidFill>
                  <a:srgbClr val="4E4F4E"/>
                </a:solidFill>
                <a:cs typeface="Arial" panose="020B0604020202020204" pitchFamily="34" charset="0"/>
              </a:rPr>
              <a:t>milligrams per kilograms; </a:t>
            </a:r>
            <a:br>
              <a:rPr lang="en-US">
                <a:solidFill>
                  <a:srgbClr val="4E4F4E"/>
                </a:solidFill>
                <a:cs typeface="Arial" panose="020B0604020202020204" pitchFamily="34" charset="0"/>
              </a:rPr>
            </a:br>
            <a:r>
              <a:rPr lang="en-US" b="1">
                <a:solidFill>
                  <a:srgbClr val="4E4F4E"/>
                </a:solidFill>
                <a:cs typeface="Arial" panose="020B0604020202020204" pitchFamily="34" charset="0"/>
              </a:rPr>
              <a:t>NA, </a:t>
            </a:r>
            <a:r>
              <a:rPr lang="en-US">
                <a:solidFill>
                  <a:srgbClr val="4E4F4E"/>
                </a:solidFill>
                <a:cs typeface="Arial" panose="020B0604020202020204" pitchFamily="34" charset="0"/>
              </a:rPr>
              <a:t>not available; </a:t>
            </a:r>
            <a:r>
              <a:rPr lang="en-US" b="1">
                <a:solidFill>
                  <a:srgbClr val="4E4F4E"/>
                </a:solidFill>
                <a:cs typeface="Arial" panose="020B0604020202020204" pitchFamily="34" charset="0"/>
              </a:rPr>
              <a:t>QD, </a:t>
            </a:r>
            <a:r>
              <a:rPr lang="en-US">
                <a:solidFill>
                  <a:srgbClr val="4E4F4E"/>
                </a:solidFill>
                <a:cs typeface="Arial" panose="020B0604020202020204" pitchFamily="34" charset="0"/>
              </a:rPr>
              <a:t>once daily; </a:t>
            </a:r>
            <a:r>
              <a:rPr lang="en-US" b="1">
                <a:solidFill>
                  <a:srgbClr val="4E4F4E"/>
                </a:solidFill>
                <a:cs typeface="Arial" panose="020B0604020202020204" pitchFamily="34" charset="0"/>
              </a:rPr>
              <a:t>TGI</a:t>
            </a:r>
            <a:r>
              <a:rPr lang="en-US">
                <a:solidFill>
                  <a:srgbClr val="4E4F4E"/>
                </a:solidFill>
                <a:cs typeface="Arial" panose="020B0604020202020204" pitchFamily="34" charset="0"/>
              </a:rPr>
              <a:t>, tumor growth inhibition; </a:t>
            </a:r>
            <a:r>
              <a:rPr lang="en-US" b="1">
                <a:solidFill>
                  <a:srgbClr val="4E4F4E"/>
                </a:solidFill>
                <a:cs typeface="Arial" panose="020B0604020202020204" pitchFamily="34" charset="0"/>
              </a:rPr>
              <a:t>WT</a:t>
            </a:r>
            <a:r>
              <a:rPr lang="en-US">
                <a:solidFill>
                  <a:srgbClr val="4E4F4E"/>
                </a:solidFill>
                <a:cs typeface="Arial" panose="020B0604020202020204" pitchFamily="34" charset="0"/>
              </a:rPr>
              <a:t>, wildtype.</a:t>
            </a:r>
            <a:endParaRPr lang="en-US" b="1">
              <a:solidFill>
                <a:srgbClr val="4E4F4E"/>
              </a:solidFill>
              <a:cs typeface="Arial" panose="020B0604020202020204" pitchFamily="34" charset="0"/>
            </a:endParaRPr>
          </a:p>
          <a:p>
            <a:r>
              <a:rPr lang="en-US" b="1">
                <a:solidFill>
                  <a:srgbClr val="4E4F4E"/>
                </a:solidFill>
                <a:cs typeface="Arial" panose="020B0604020202020204" pitchFamily="34" charset="0"/>
              </a:rPr>
              <a:t>Wang H, et al. Abstract P1219 presented at EHA2023.</a:t>
            </a:r>
            <a:endParaRPr lang="en-GB"/>
          </a:p>
        </p:txBody>
      </p:sp>
      <p:pic>
        <p:nvPicPr>
          <p:cNvPr id="6" name="Picture 5" descr="A picture containing text, diagram, line, parallel&#10;&#10;Description automatically generated">
            <a:extLst>
              <a:ext uri="{FF2B5EF4-FFF2-40B4-BE49-F238E27FC236}">
                <a16:creationId xmlns:a16="http://schemas.microsoft.com/office/drawing/2014/main" id="{F506A774-64AE-1211-D37D-22CA81B42ED0}"/>
              </a:ext>
            </a:extLst>
          </p:cNvPr>
          <p:cNvPicPr>
            <a:picLocks noChangeAspect="1"/>
          </p:cNvPicPr>
          <p:nvPr/>
        </p:nvPicPr>
        <p:blipFill rotWithShape="1">
          <a:blip r:embed="rId5">
            <a:extLst>
              <a:ext uri="{28A0092B-C50C-407E-A947-70E740481C1C}">
                <a14:useLocalDpi xmlns:a14="http://schemas.microsoft.com/office/drawing/2010/main" val="0"/>
              </a:ext>
            </a:extLst>
          </a:blip>
          <a:srcRect l="58406" t="7459" b="55981"/>
          <a:stretch/>
        </p:blipFill>
        <p:spPr>
          <a:xfrm>
            <a:off x="18668252" y="1336726"/>
            <a:ext cx="4082438" cy="1773537"/>
          </a:xfrm>
          <a:prstGeom prst="rect">
            <a:avLst/>
          </a:prstGeom>
        </p:spPr>
      </p:pic>
      <p:pic>
        <p:nvPicPr>
          <p:cNvPr id="10" name="Picture 9" descr="A picture containing text, diagram, line, parallel&#10;&#10;Description automatically generated">
            <a:extLst>
              <a:ext uri="{FF2B5EF4-FFF2-40B4-BE49-F238E27FC236}">
                <a16:creationId xmlns:a16="http://schemas.microsoft.com/office/drawing/2014/main" id="{D43AB82F-80A3-00C3-0870-B1577AD59B3B}"/>
              </a:ext>
            </a:extLst>
          </p:cNvPr>
          <p:cNvPicPr>
            <a:picLocks noChangeAspect="1"/>
          </p:cNvPicPr>
          <p:nvPr/>
        </p:nvPicPr>
        <p:blipFill rotWithShape="1">
          <a:blip r:embed="rId5">
            <a:extLst>
              <a:ext uri="{28A0092B-C50C-407E-A947-70E740481C1C}">
                <a14:useLocalDpi xmlns:a14="http://schemas.microsoft.com/office/drawing/2010/main" val="0"/>
              </a:ext>
            </a:extLst>
          </a:blip>
          <a:srcRect l="58406" t="55675" b="4830"/>
          <a:stretch/>
        </p:blipFill>
        <p:spPr>
          <a:xfrm>
            <a:off x="19040881" y="3605360"/>
            <a:ext cx="4082438" cy="1915914"/>
          </a:xfrm>
          <a:prstGeom prst="rect">
            <a:avLst/>
          </a:prstGeom>
        </p:spPr>
      </p:pic>
      <p:sp>
        <p:nvSpPr>
          <p:cNvPr id="12" name="Rectangle 9">
            <a:extLst>
              <a:ext uri="{FF2B5EF4-FFF2-40B4-BE49-F238E27FC236}">
                <a16:creationId xmlns:a16="http://schemas.microsoft.com/office/drawing/2014/main" id="{6E8B2C96-00B3-8D70-60FF-25F85C626E64}"/>
              </a:ext>
            </a:extLst>
          </p:cNvPr>
          <p:cNvSpPr/>
          <p:nvPr/>
        </p:nvSpPr>
        <p:spPr>
          <a:xfrm>
            <a:off x="458866" y="5707181"/>
            <a:ext cx="11367479" cy="57629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bIns="72000" rtlCol="0" anchor="ctr">
            <a:spAutoFit/>
          </a:bodyPr>
          <a:lstStyle/>
          <a:p>
            <a:pPr marL="285750" indent="-285750">
              <a:buClr>
                <a:schemeClr val="accent2"/>
              </a:buClr>
              <a:buFont typeface="Arial" panose="020B0604020202020204" pitchFamily="34" charset="0"/>
              <a:buChar char="•"/>
            </a:pPr>
            <a:r>
              <a:rPr lang="en-GB" sz="1400">
                <a:solidFill>
                  <a:schemeClr val="tx1"/>
                </a:solidFill>
              </a:rPr>
              <a:t>BGB-16673 has better survival rates and less metastatic </a:t>
            </a:r>
            <a:r>
              <a:rPr lang="en-GB" sz="1400" err="1">
                <a:solidFill>
                  <a:schemeClr val="tx1"/>
                </a:solidFill>
              </a:rPr>
              <a:t>tumor</a:t>
            </a:r>
            <a:r>
              <a:rPr lang="en-GB" sz="1400">
                <a:solidFill>
                  <a:schemeClr val="tx1"/>
                </a:solidFill>
              </a:rPr>
              <a:t> infiltration in spleens than BTKis in long-term treatment in BTK WT and C481S mutant-expressing lymphoma xenograft models</a:t>
            </a:r>
          </a:p>
        </p:txBody>
      </p:sp>
      <p:graphicFrame>
        <p:nvGraphicFramePr>
          <p:cNvPr id="15" name="Tabelle 15">
            <a:extLst>
              <a:ext uri="{FF2B5EF4-FFF2-40B4-BE49-F238E27FC236}">
                <a16:creationId xmlns:a16="http://schemas.microsoft.com/office/drawing/2014/main" id="{49842A24-8DD3-69BF-F2BE-B57A9F6AAA60}"/>
              </a:ext>
            </a:extLst>
          </p:cNvPr>
          <p:cNvGraphicFramePr>
            <a:graphicFrameLocks noGrp="1"/>
          </p:cNvGraphicFramePr>
          <p:nvPr>
            <p:extLst>
              <p:ext uri="{D42A27DB-BD31-4B8C-83A1-F6EECF244321}">
                <p14:modId xmlns:p14="http://schemas.microsoft.com/office/powerpoint/2010/main" val="3813643520"/>
              </p:ext>
            </p:extLst>
          </p:nvPr>
        </p:nvGraphicFramePr>
        <p:xfrm>
          <a:off x="407988" y="1298399"/>
          <a:ext cx="7320378" cy="1812000"/>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val="1942248025"/>
                    </a:ext>
                  </a:extLst>
                </a:gridCol>
                <a:gridCol w="1080000">
                  <a:extLst>
                    <a:ext uri="{9D8B030D-6E8A-4147-A177-3AD203B41FA5}">
                      <a16:colId xmlns:a16="http://schemas.microsoft.com/office/drawing/2014/main" val="1277709678"/>
                    </a:ext>
                  </a:extLst>
                </a:gridCol>
                <a:gridCol w="1332000">
                  <a:extLst>
                    <a:ext uri="{9D8B030D-6E8A-4147-A177-3AD203B41FA5}">
                      <a16:colId xmlns:a16="http://schemas.microsoft.com/office/drawing/2014/main" val="3721050172"/>
                    </a:ext>
                  </a:extLst>
                </a:gridCol>
                <a:gridCol w="1204126">
                  <a:extLst>
                    <a:ext uri="{9D8B030D-6E8A-4147-A177-3AD203B41FA5}">
                      <a16:colId xmlns:a16="http://schemas.microsoft.com/office/drawing/2014/main" val="3310893483"/>
                    </a:ext>
                  </a:extLst>
                </a:gridCol>
                <a:gridCol w="1204126">
                  <a:extLst>
                    <a:ext uri="{9D8B030D-6E8A-4147-A177-3AD203B41FA5}">
                      <a16:colId xmlns:a16="http://schemas.microsoft.com/office/drawing/2014/main" val="2745215828"/>
                    </a:ext>
                  </a:extLst>
                </a:gridCol>
                <a:gridCol w="1204126">
                  <a:extLst>
                    <a:ext uri="{9D8B030D-6E8A-4147-A177-3AD203B41FA5}">
                      <a16:colId xmlns:a16="http://schemas.microsoft.com/office/drawing/2014/main" val="1160960854"/>
                    </a:ext>
                  </a:extLst>
                </a:gridCol>
              </a:tblGrid>
              <a:tr h="0">
                <a:tc rowSpan="2">
                  <a:txBody>
                    <a:bodyPr/>
                    <a:lstStyle/>
                    <a:p>
                      <a:pPr algn="ctr"/>
                      <a:r>
                        <a:rPr lang="en-GB" sz="1000" b="1" u="none" strike="noStrike">
                          <a:solidFill>
                            <a:schemeClr val="bg1"/>
                          </a:solidFill>
                          <a:effectLst/>
                          <a:latin typeface="+mj-lt"/>
                        </a:rPr>
                        <a:t>Groups</a:t>
                      </a:r>
                      <a:endParaRPr lang="en-GB" sz="1000" b="1">
                        <a:solidFill>
                          <a:schemeClr val="bg1"/>
                        </a:solidFill>
                        <a:latin typeface="+mj-lt"/>
                      </a:endParaRPr>
                    </a:p>
                  </a:txBody>
                  <a:tcPr marT="18000" marB="18000" anchor="ctr">
                    <a:lnL w="12700" cmpd="sng">
                      <a:noFill/>
                    </a:lnL>
                    <a:lnR w="127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u="none" strike="noStrike">
                          <a:solidFill>
                            <a:schemeClr val="bg1"/>
                          </a:solidFill>
                          <a:effectLst/>
                          <a:latin typeface="+mj-lt"/>
                        </a:rPr>
                        <a:t>TMD8 BTK-Wildtype</a:t>
                      </a:r>
                      <a:endParaRPr lang="en-GB" sz="1000" b="0" i="0" u="none" strike="noStrike">
                        <a:solidFill>
                          <a:schemeClr val="bg1"/>
                        </a:solidFill>
                        <a:effectLst/>
                        <a:latin typeface="+mj-lt"/>
                      </a:endParaRPr>
                    </a:p>
                  </a:txBody>
                  <a:tcPr marT="18000" marB="1800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GB" sz="1200">
                        <a:latin typeface="+mj-lt"/>
                      </a:endParaRPr>
                    </a:p>
                  </a:txBody>
                  <a:tcPr anchor="ctr"/>
                </a:tc>
                <a:tc hMerge="1">
                  <a:txBody>
                    <a:bodyPr/>
                    <a:lstStyle/>
                    <a:p>
                      <a:pPr algn="ctr"/>
                      <a:endParaRPr lang="en-GB" sz="1200">
                        <a:latin typeface="+mj-lt"/>
                      </a:endParaRPr>
                    </a:p>
                  </a:txBody>
                  <a:tcPr anchor="ctr"/>
                </a:tc>
                <a:tc hMerge="1">
                  <a:txBody>
                    <a:bodyPr/>
                    <a:lstStyle/>
                    <a:p>
                      <a:pPr algn="ctr"/>
                      <a:endParaRPr lang="en-GB" sz="1200">
                        <a:latin typeface="+mj-lt"/>
                      </a:endParaRPr>
                    </a:p>
                  </a:txBody>
                  <a:tcPr anchor="ctr"/>
                </a:tc>
                <a:tc hMerge="1">
                  <a:txBody>
                    <a:bodyPr/>
                    <a:lstStyle/>
                    <a:p>
                      <a:pPr algn="ctr"/>
                      <a:endParaRPr lang="en-GB" sz="1200">
                        <a:latin typeface="+mj-lt"/>
                      </a:endParaRPr>
                    </a:p>
                  </a:txBody>
                  <a:tcPr anchor="ctr"/>
                </a:tc>
                <a:extLst>
                  <a:ext uri="{0D108BD9-81ED-4DB2-BD59-A6C34878D82A}">
                    <a16:rowId xmlns:a16="http://schemas.microsoft.com/office/drawing/2014/main" val="3246812744"/>
                  </a:ext>
                </a:extLst>
              </a:tr>
              <a:tr h="0">
                <a:tc vMerge="1">
                  <a:txBody>
                    <a:bodyPr/>
                    <a:lstStyle/>
                    <a:p>
                      <a:pPr algn="ctr"/>
                      <a:endParaRPr lang="en-GB" sz="1200">
                        <a:latin typeface="+mj-lt"/>
                      </a:endParaRPr>
                    </a:p>
                  </a:txBody>
                  <a:tcPr anchor="ctr"/>
                </a:tc>
                <a:tc>
                  <a:txBody>
                    <a:bodyPr/>
                    <a:lstStyle/>
                    <a:p>
                      <a:pPr algn="ctr" fontAlgn="b"/>
                      <a:r>
                        <a:rPr lang="en-GB" sz="1000" b="1" u="none" strike="noStrike">
                          <a:solidFill>
                            <a:schemeClr val="bg1"/>
                          </a:solidFill>
                          <a:effectLst/>
                          <a:latin typeface="+mj-lt"/>
                        </a:rPr>
                        <a:t>TGI </a:t>
                      </a:r>
                      <a:br>
                        <a:rPr lang="en-GB" sz="1000" b="1" u="none" strike="noStrike">
                          <a:solidFill>
                            <a:schemeClr val="bg1"/>
                          </a:solidFill>
                          <a:effectLst/>
                          <a:latin typeface="+mj-lt"/>
                        </a:rPr>
                      </a:br>
                      <a:r>
                        <a:rPr lang="en-GB" sz="1000" b="1" u="none" strike="noStrike">
                          <a:solidFill>
                            <a:schemeClr val="bg1"/>
                          </a:solidFill>
                          <a:effectLst/>
                          <a:latin typeface="+mj-lt"/>
                        </a:rPr>
                        <a:t>(% at day 12)</a:t>
                      </a:r>
                      <a:endParaRPr lang="en-GB" sz="1000" b="1" i="0" u="none" strike="noStrike">
                        <a:solidFill>
                          <a:schemeClr val="bg1"/>
                        </a:solidFill>
                        <a:effectLst/>
                        <a:latin typeface="+mj-lt"/>
                      </a:endParaRPr>
                    </a:p>
                  </a:txBody>
                  <a:tcPr marL="8214" marR="8214"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000" b="1" i="1" u="none" strike="noStrike">
                          <a:solidFill>
                            <a:schemeClr val="bg1"/>
                          </a:solidFill>
                          <a:effectLst/>
                          <a:latin typeface="+mj-lt"/>
                        </a:rPr>
                        <a:t>P</a:t>
                      </a:r>
                      <a:r>
                        <a:rPr lang="en-GB" sz="1000" b="1" u="none" strike="noStrike">
                          <a:solidFill>
                            <a:schemeClr val="bg1"/>
                          </a:solidFill>
                          <a:effectLst/>
                          <a:latin typeface="+mj-lt"/>
                        </a:rPr>
                        <a:t> (day 12 vs pirtobrutinib 50 mpk)</a:t>
                      </a:r>
                      <a:endParaRPr lang="en-GB" sz="1000" b="1" i="0" u="none" strike="noStrike">
                        <a:solidFill>
                          <a:schemeClr val="bg1"/>
                        </a:solidFill>
                        <a:effectLst/>
                        <a:latin typeface="+mj-lt"/>
                      </a:endParaRPr>
                    </a:p>
                  </a:txBody>
                  <a:tcPr marL="8214" marR="8214"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000" b="1" u="none" strike="noStrike">
                          <a:solidFill>
                            <a:schemeClr val="bg1"/>
                          </a:solidFill>
                          <a:effectLst/>
                          <a:latin typeface="+mj-lt"/>
                        </a:rPr>
                        <a:t>Survival rate (day 70 survived/total)</a:t>
                      </a:r>
                      <a:endParaRPr lang="en-GB" sz="1000" b="1" i="0" u="none" strike="noStrike">
                        <a:solidFill>
                          <a:schemeClr val="bg1"/>
                        </a:solidFill>
                        <a:effectLst/>
                        <a:latin typeface="+mj-lt"/>
                      </a:endParaRPr>
                    </a:p>
                  </a:txBody>
                  <a:tcPr marL="8214" marR="8214"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000" b="1" u="none" strike="noStrike">
                          <a:solidFill>
                            <a:schemeClr val="bg1"/>
                          </a:solidFill>
                          <a:effectLst/>
                          <a:latin typeface="+mj-lt"/>
                        </a:rPr>
                        <a:t>Day 70 </a:t>
                      </a:r>
                      <a:br>
                        <a:rPr lang="en-GB" sz="1000" b="1" u="none" strike="noStrike">
                          <a:solidFill>
                            <a:schemeClr val="bg1"/>
                          </a:solidFill>
                          <a:effectLst/>
                          <a:latin typeface="+mj-lt"/>
                        </a:rPr>
                      </a:br>
                      <a:r>
                        <a:rPr lang="en-GB" sz="1000" b="1" u="none" strike="noStrike">
                          <a:solidFill>
                            <a:schemeClr val="bg1"/>
                          </a:solidFill>
                          <a:effectLst/>
                          <a:latin typeface="+mj-lt"/>
                        </a:rPr>
                        <a:t>CR/survived</a:t>
                      </a:r>
                      <a:endParaRPr lang="en-GB" sz="1000" b="1" i="0" u="none" strike="noStrike">
                        <a:solidFill>
                          <a:schemeClr val="bg1"/>
                        </a:solidFill>
                        <a:effectLst/>
                        <a:latin typeface="+mj-lt"/>
                      </a:endParaRPr>
                    </a:p>
                  </a:txBody>
                  <a:tcPr marL="8214" marR="8214"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000" b="1" u="none" strike="noStrike">
                          <a:solidFill>
                            <a:schemeClr val="bg1"/>
                          </a:solidFill>
                          <a:effectLst/>
                          <a:latin typeface="+mj-lt"/>
                        </a:rPr>
                        <a:t>Splenomegaly mice (day 70 Spl./survived)</a:t>
                      </a:r>
                      <a:endParaRPr lang="en-GB" sz="1000" b="1" i="0" u="none" strike="noStrike">
                        <a:solidFill>
                          <a:schemeClr val="bg1"/>
                        </a:solidFill>
                        <a:effectLst/>
                        <a:latin typeface="+mj-lt"/>
                      </a:endParaRPr>
                    </a:p>
                  </a:txBody>
                  <a:tcPr marL="8214" marR="8214" marT="18000" marB="18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28021051"/>
                  </a:ext>
                </a:extLst>
              </a:tr>
              <a:tr h="0">
                <a:tc>
                  <a:txBody>
                    <a:bodyPr/>
                    <a:lstStyle/>
                    <a:p>
                      <a:pPr algn="l" fontAlgn="b"/>
                      <a:r>
                        <a:rPr lang="en-GB" sz="1000" u="none" strike="noStrike">
                          <a:effectLst/>
                          <a:latin typeface="+mj-lt"/>
                        </a:rPr>
                        <a:t>BGB-16673, 6 mpk</a:t>
                      </a:r>
                      <a:endParaRPr lang="en-GB" sz="1000" b="0" i="0" u="none" strike="noStrike">
                        <a:solidFill>
                          <a:srgbClr val="000000"/>
                        </a:solidFill>
                        <a:effectLst/>
                        <a:latin typeface="+mj-lt"/>
                      </a:endParaRPr>
                    </a:p>
                  </a:txBody>
                  <a:tcPr marL="72000" marR="8214" marT="18000" marB="18000" anchor="ctr">
                    <a:lnT w="38100" cap="flat" cmpd="sng" algn="ctr">
                      <a:solidFill>
                        <a:schemeClr val="bg1"/>
                      </a:solidFill>
                      <a:prstDash val="solid"/>
                      <a:round/>
                      <a:headEnd type="none" w="med" len="med"/>
                      <a:tailEnd type="none" w="med" len="med"/>
                    </a:lnT>
                  </a:tcPr>
                </a:tc>
                <a:tc>
                  <a:txBody>
                    <a:bodyPr/>
                    <a:lstStyle/>
                    <a:p>
                      <a:pPr algn="ctr" fontAlgn="b"/>
                      <a:r>
                        <a:rPr lang="en-GB" sz="1000" u="none" strike="noStrike">
                          <a:effectLst/>
                          <a:latin typeface="+mj-lt"/>
                        </a:rPr>
                        <a:t>99</a:t>
                      </a:r>
                      <a:endParaRPr lang="en-GB" sz="1000" b="0" i="0" u="none" strike="noStrike">
                        <a:solidFill>
                          <a:srgbClr val="000000"/>
                        </a:solidFill>
                        <a:effectLst/>
                        <a:latin typeface="+mj-lt"/>
                      </a:endParaRPr>
                    </a:p>
                  </a:txBody>
                  <a:tcPr marL="8214" marR="8214" marT="18000" marB="18000" anchor="ctr">
                    <a:lnT w="38100" cap="flat" cmpd="sng" algn="ctr">
                      <a:solidFill>
                        <a:schemeClr val="bg1"/>
                      </a:solidFill>
                      <a:prstDash val="solid"/>
                      <a:round/>
                      <a:headEnd type="none" w="med" len="med"/>
                      <a:tailEnd type="none" w="med" len="med"/>
                    </a:lnT>
                  </a:tcPr>
                </a:tc>
                <a:tc>
                  <a:txBody>
                    <a:bodyPr/>
                    <a:lstStyle/>
                    <a:p>
                      <a:pPr algn="ctr" fontAlgn="b"/>
                      <a:r>
                        <a:rPr lang="en-GB" sz="1000" u="none" strike="noStrike">
                          <a:effectLst/>
                          <a:latin typeface="+mj-lt"/>
                        </a:rPr>
                        <a:t>0.2847</a:t>
                      </a:r>
                      <a:endParaRPr lang="en-GB" sz="1000" b="0" i="0" u="none" strike="noStrike">
                        <a:solidFill>
                          <a:srgbClr val="000000"/>
                        </a:solidFill>
                        <a:effectLst/>
                        <a:latin typeface="+mj-lt"/>
                      </a:endParaRPr>
                    </a:p>
                  </a:txBody>
                  <a:tcPr marL="8214" marR="8214" marT="18000" marB="18000" anchor="ctr">
                    <a:lnT w="38100" cap="flat" cmpd="sng" algn="ctr">
                      <a:solidFill>
                        <a:schemeClr val="bg1"/>
                      </a:solidFill>
                      <a:prstDash val="solid"/>
                      <a:round/>
                      <a:headEnd type="none" w="med" len="med"/>
                      <a:tailEnd type="none" w="med" len="med"/>
                    </a:lnT>
                  </a:tcP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1/8</a:t>
                      </a:r>
                    </a:p>
                  </a:txBody>
                  <a:tcPr marL="8214" marR="8214" marT="18000" marB="18000" anchor="ctr">
                    <a:lnT w="38100" cap="flat" cmpd="sng" algn="ctr">
                      <a:solidFill>
                        <a:schemeClr val="bg1"/>
                      </a:solidFill>
                      <a:prstDash val="solid"/>
                      <a:round/>
                      <a:headEnd type="none" w="med" len="med"/>
                      <a:tailEnd type="none" w="med" len="med"/>
                    </a:lnT>
                  </a:tcP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1/1</a:t>
                      </a:r>
                    </a:p>
                  </a:txBody>
                  <a:tcPr marL="8214" marR="8214" marT="18000" marB="18000" anchor="ctr">
                    <a:lnT w="38100" cap="flat" cmpd="sng" algn="ctr">
                      <a:solidFill>
                        <a:schemeClr val="bg1"/>
                      </a:solidFill>
                      <a:prstDash val="solid"/>
                      <a:round/>
                      <a:headEnd type="none" w="med" len="med"/>
                      <a:tailEnd type="none" w="med" len="med"/>
                    </a:lnT>
                  </a:tcP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1/1</a:t>
                      </a:r>
                    </a:p>
                  </a:txBody>
                  <a:tcPr marL="8214" marR="8214" marT="18000" marB="18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347056407"/>
                  </a:ext>
                </a:extLst>
              </a:tr>
              <a:tr h="0">
                <a:tc>
                  <a:txBody>
                    <a:bodyPr/>
                    <a:lstStyle/>
                    <a:p>
                      <a:pPr algn="l" fontAlgn="b"/>
                      <a:r>
                        <a:rPr lang="en-GB" sz="1000" u="none" strike="noStrike">
                          <a:effectLst/>
                          <a:latin typeface="+mj-lt"/>
                        </a:rPr>
                        <a:t>BGB-16673, 10 mpk</a:t>
                      </a:r>
                      <a:endParaRPr lang="en-GB" sz="1000" b="0" i="0" u="none" strike="noStrike">
                        <a:solidFill>
                          <a:srgbClr val="000000"/>
                        </a:solidFill>
                        <a:effectLst/>
                        <a:latin typeface="+mj-lt"/>
                      </a:endParaRPr>
                    </a:p>
                  </a:txBody>
                  <a:tcPr marL="72000" marR="8214" marT="18000" marB="18000" anchor="ctr"/>
                </a:tc>
                <a:tc>
                  <a:txBody>
                    <a:bodyPr/>
                    <a:lstStyle/>
                    <a:p>
                      <a:pPr algn="ctr" fontAlgn="b"/>
                      <a:r>
                        <a:rPr lang="en-GB" sz="1000" u="none" strike="noStrike">
                          <a:effectLst/>
                          <a:latin typeface="+mj-lt"/>
                        </a:rPr>
                        <a:t>100</a:t>
                      </a:r>
                      <a:endParaRPr lang="en-GB" sz="1000" b="0" i="0" u="none" strike="noStrike">
                        <a:solidFill>
                          <a:srgbClr val="000000"/>
                        </a:solidFill>
                        <a:effectLst/>
                        <a:latin typeface="+mj-lt"/>
                      </a:endParaRPr>
                    </a:p>
                  </a:txBody>
                  <a:tcPr marL="8214" marR="8214" marT="18000" marB="18000" anchor="ctr"/>
                </a:tc>
                <a:tc>
                  <a:txBody>
                    <a:bodyPr/>
                    <a:lstStyle/>
                    <a:p>
                      <a:pPr algn="ctr" fontAlgn="b"/>
                      <a:r>
                        <a:rPr lang="en-GB" sz="1000" u="none" strike="noStrike">
                          <a:effectLst/>
                          <a:latin typeface="+mj-lt"/>
                        </a:rPr>
                        <a:t>0.1289</a:t>
                      </a:r>
                      <a:endParaRPr lang="en-GB" sz="1000" b="0" i="0" u="none" strike="noStrike">
                        <a:solidFill>
                          <a:srgbClr val="000000"/>
                        </a:solidFill>
                        <a:effectLst/>
                        <a:latin typeface="+mj-lt"/>
                      </a:endParaRP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8/8</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8/8</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6/8</a:t>
                      </a:r>
                    </a:p>
                  </a:txBody>
                  <a:tcPr marL="8214" marR="8214" marT="18000" marB="18000" anchor="ctr"/>
                </a:tc>
                <a:extLst>
                  <a:ext uri="{0D108BD9-81ED-4DB2-BD59-A6C34878D82A}">
                    <a16:rowId xmlns:a16="http://schemas.microsoft.com/office/drawing/2014/main" val="4230093049"/>
                  </a:ext>
                </a:extLst>
              </a:tr>
              <a:tr h="0">
                <a:tc>
                  <a:txBody>
                    <a:bodyPr/>
                    <a:lstStyle/>
                    <a:p>
                      <a:pPr algn="l" fontAlgn="b"/>
                      <a:r>
                        <a:rPr lang="en-GB" sz="1000" u="none" strike="noStrike">
                          <a:effectLst/>
                          <a:latin typeface="+mj-lt"/>
                        </a:rPr>
                        <a:t>BGB-16673, 20 mpk</a:t>
                      </a:r>
                      <a:endParaRPr lang="en-GB" sz="1000" b="0" i="0" u="none" strike="noStrike">
                        <a:solidFill>
                          <a:srgbClr val="000000"/>
                        </a:solidFill>
                        <a:effectLst/>
                        <a:latin typeface="+mj-lt"/>
                      </a:endParaRPr>
                    </a:p>
                  </a:txBody>
                  <a:tcPr marL="72000" marR="8214" marT="18000" marB="18000" anchor="ctr"/>
                </a:tc>
                <a:tc>
                  <a:txBody>
                    <a:bodyPr/>
                    <a:lstStyle/>
                    <a:p>
                      <a:pPr algn="ctr" fontAlgn="b"/>
                      <a:r>
                        <a:rPr lang="en-GB" sz="1000" u="none" strike="noStrike">
                          <a:effectLst/>
                          <a:latin typeface="+mj-lt"/>
                        </a:rPr>
                        <a:t>101</a:t>
                      </a:r>
                      <a:endParaRPr lang="en-GB" sz="1000" b="0" i="0" u="none" strike="noStrike">
                        <a:solidFill>
                          <a:srgbClr val="000000"/>
                        </a:solidFill>
                        <a:effectLst/>
                        <a:latin typeface="+mj-lt"/>
                      </a:endParaRPr>
                    </a:p>
                  </a:txBody>
                  <a:tcPr marL="8214" marR="8214" marT="18000" marB="18000" anchor="ctr"/>
                </a:tc>
                <a:tc>
                  <a:txBody>
                    <a:bodyPr/>
                    <a:lstStyle/>
                    <a:p>
                      <a:pPr algn="ctr" fontAlgn="b"/>
                      <a:r>
                        <a:rPr lang="en-GB" sz="1000" u="none" strike="noStrike">
                          <a:effectLst/>
                          <a:latin typeface="+mj-lt"/>
                        </a:rPr>
                        <a:t>0.0596</a:t>
                      </a:r>
                      <a:endParaRPr lang="en-GB" sz="1000" b="0" i="0" u="none" strike="noStrike">
                        <a:solidFill>
                          <a:srgbClr val="000000"/>
                        </a:solidFill>
                        <a:effectLst/>
                        <a:latin typeface="+mj-lt"/>
                      </a:endParaRP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8/8</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8/8</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1/8</a:t>
                      </a:r>
                    </a:p>
                  </a:txBody>
                  <a:tcPr marL="8214" marR="8214" marT="18000" marB="18000" anchor="ctr"/>
                </a:tc>
                <a:extLst>
                  <a:ext uri="{0D108BD9-81ED-4DB2-BD59-A6C34878D82A}">
                    <a16:rowId xmlns:a16="http://schemas.microsoft.com/office/drawing/2014/main" val="4071528589"/>
                  </a:ext>
                </a:extLst>
              </a:tr>
              <a:tr h="0">
                <a:tc>
                  <a:txBody>
                    <a:bodyPr/>
                    <a:lstStyle/>
                    <a:p>
                      <a:pPr algn="l" fontAlgn="b"/>
                      <a:r>
                        <a:rPr lang="en-GB" sz="1000" u="none" strike="noStrike">
                          <a:effectLst/>
                          <a:latin typeface="+mj-lt"/>
                        </a:rPr>
                        <a:t>Ibrutinib, 100 mpk</a:t>
                      </a:r>
                      <a:endParaRPr lang="en-GB" sz="1000" b="0" i="0" u="none" strike="noStrike">
                        <a:solidFill>
                          <a:srgbClr val="000000"/>
                        </a:solidFill>
                        <a:effectLst/>
                        <a:latin typeface="+mj-lt"/>
                      </a:endParaRPr>
                    </a:p>
                  </a:txBody>
                  <a:tcPr marL="72000" marR="8214" marT="18000" marB="18000" anchor="ctr"/>
                </a:tc>
                <a:tc>
                  <a:txBody>
                    <a:bodyPr/>
                    <a:lstStyle/>
                    <a:p>
                      <a:pPr algn="ctr" fontAlgn="b"/>
                      <a:r>
                        <a:rPr lang="en-GB" sz="1000" u="none" strike="noStrike">
                          <a:effectLst/>
                          <a:latin typeface="+mj-lt"/>
                        </a:rPr>
                        <a:t>99</a:t>
                      </a:r>
                      <a:endParaRPr lang="en-GB" sz="1000" b="0" i="0" u="none" strike="noStrike">
                        <a:solidFill>
                          <a:srgbClr val="000000"/>
                        </a:solidFill>
                        <a:effectLst/>
                        <a:latin typeface="+mj-lt"/>
                      </a:endParaRPr>
                    </a:p>
                  </a:txBody>
                  <a:tcPr marL="8214" marR="8214" marT="18000" marB="18000" anchor="ctr"/>
                </a:tc>
                <a:tc>
                  <a:txBody>
                    <a:bodyPr/>
                    <a:lstStyle/>
                    <a:p>
                      <a:pPr algn="ctr" fontAlgn="b"/>
                      <a:r>
                        <a:rPr lang="en-GB" sz="1000" u="none" strike="noStrike">
                          <a:effectLst/>
                          <a:latin typeface="+mj-lt"/>
                        </a:rPr>
                        <a:t>0.2491</a:t>
                      </a:r>
                      <a:endParaRPr lang="en-GB" sz="1000" b="0" i="0" u="none" strike="noStrike">
                        <a:solidFill>
                          <a:srgbClr val="000000"/>
                        </a:solidFill>
                        <a:effectLst/>
                        <a:latin typeface="+mj-lt"/>
                      </a:endParaRP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1/8</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0/1</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1/1</a:t>
                      </a:r>
                    </a:p>
                  </a:txBody>
                  <a:tcPr marL="8214" marR="8214" marT="18000" marB="18000" anchor="ctr"/>
                </a:tc>
                <a:extLst>
                  <a:ext uri="{0D108BD9-81ED-4DB2-BD59-A6C34878D82A}">
                    <a16:rowId xmlns:a16="http://schemas.microsoft.com/office/drawing/2014/main" val="4032497460"/>
                  </a:ext>
                </a:extLst>
              </a:tr>
              <a:tr h="0">
                <a:tc>
                  <a:txBody>
                    <a:bodyPr/>
                    <a:lstStyle/>
                    <a:p>
                      <a:pPr algn="l" fontAlgn="b"/>
                      <a:r>
                        <a:rPr lang="en-GB" sz="1000" u="none" strike="noStrike">
                          <a:effectLst/>
                          <a:latin typeface="+mj-lt"/>
                        </a:rPr>
                        <a:t>Pirtobrutinib, 30 mpk</a:t>
                      </a:r>
                      <a:endParaRPr lang="en-GB" sz="1000" b="0" i="0" u="none" strike="noStrike">
                        <a:solidFill>
                          <a:srgbClr val="000000"/>
                        </a:solidFill>
                        <a:effectLst/>
                        <a:latin typeface="+mj-lt"/>
                      </a:endParaRPr>
                    </a:p>
                  </a:txBody>
                  <a:tcPr marL="72000" marR="8214" marT="18000" marB="18000" anchor="ctr"/>
                </a:tc>
                <a:tc>
                  <a:txBody>
                    <a:bodyPr/>
                    <a:lstStyle/>
                    <a:p>
                      <a:pPr algn="ctr" fontAlgn="b"/>
                      <a:r>
                        <a:rPr lang="en-GB" sz="1000" u="none" strike="noStrike">
                          <a:effectLst/>
                          <a:latin typeface="+mj-lt"/>
                        </a:rPr>
                        <a:t>94</a:t>
                      </a:r>
                      <a:endParaRPr lang="en-GB" sz="1000" b="0" i="0" u="none" strike="noStrike">
                        <a:solidFill>
                          <a:srgbClr val="000000"/>
                        </a:solidFill>
                        <a:effectLst/>
                        <a:latin typeface="+mj-lt"/>
                      </a:endParaRPr>
                    </a:p>
                  </a:txBody>
                  <a:tcPr marL="8214" marR="8214" marT="18000" marB="18000" anchor="ctr"/>
                </a:tc>
                <a:tc>
                  <a:txBody>
                    <a:bodyPr/>
                    <a:lstStyle/>
                    <a:p>
                      <a:pPr algn="ctr" fontAlgn="b"/>
                      <a:r>
                        <a:rPr lang="en-GB" sz="1000" u="none" strike="noStrike">
                          <a:effectLst/>
                          <a:latin typeface="+mj-lt"/>
                        </a:rPr>
                        <a:t>0.573</a:t>
                      </a:r>
                      <a:endParaRPr lang="en-GB" sz="1000" b="0" i="0" u="none" strike="noStrike">
                        <a:solidFill>
                          <a:srgbClr val="000000"/>
                        </a:solidFill>
                        <a:effectLst/>
                        <a:latin typeface="+mj-lt"/>
                      </a:endParaRP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1/8</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1/1</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1/1</a:t>
                      </a:r>
                    </a:p>
                  </a:txBody>
                  <a:tcPr marL="8214" marR="8214" marT="18000" marB="18000" anchor="ctr"/>
                </a:tc>
                <a:extLst>
                  <a:ext uri="{0D108BD9-81ED-4DB2-BD59-A6C34878D82A}">
                    <a16:rowId xmlns:a16="http://schemas.microsoft.com/office/drawing/2014/main" val="3121282212"/>
                  </a:ext>
                </a:extLst>
              </a:tr>
              <a:tr h="0">
                <a:tc>
                  <a:txBody>
                    <a:bodyPr/>
                    <a:lstStyle/>
                    <a:p>
                      <a:pPr algn="l" fontAlgn="b"/>
                      <a:r>
                        <a:rPr lang="en-GB" sz="1000" u="none" strike="noStrike">
                          <a:effectLst/>
                          <a:latin typeface="+mj-lt"/>
                        </a:rPr>
                        <a:t>Pirtobrutinib, 50 mpk</a:t>
                      </a:r>
                      <a:endParaRPr lang="en-GB" sz="1000" b="0" i="0" u="none" strike="noStrike">
                        <a:solidFill>
                          <a:srgbClr val="000000"/>
                        </a:solidFill>
                        <a:effectLst/>
                        <a:latin typeface="+mj-lt"/>
                      </a:endParaRPr>
                    </a:p>
                  </a:txBody>
                  <a:tcPr marL="72000" marR="8214" marT="18000" marB="18000" anchor="ctr"/>
                </a:tc>
                <a:tc>
                  <a:txBody>
                    <a:bodyPr/>
                    <a:lstStyle/>
                    <a:p>
                      <a:pPr algn="ctr" fontAlgn="b"/>
                      <a:r>
                        <a:rPr lang="en-GB" sz="1000" u="none" strike="noStrike">
                          <a:effectLst/>
                          <a:latin typeface="+mj-lt"/>
                        </a:rPr>
                        <a:t>97</a:t>
                      </a:r>
                      <a:endParaRPr lang="en-GB" sz="1000" b="0" i="0" u="none" strike="noStrike">
                        <a:solidFill>
                          <a:srgbClr val="000000"/>
                        </a:solidFill>
                        <a:effectLst/>
                        <a:latin typeface="+mj-lt"/>
                      </a:endParaRPr>
                    </a:p>
                  </a:txBody>
                  <a:tcPr marL="8214" marR="8214" marT="18000" marB="18000" anchor="ctr"/>
                </a:tc>
                <a:tc>
                  <a:txBody>
                    <a:bodyPr/>
                    <a:lstStyle/>
                    <a:p>
                      <a:pPr algn="ctr" fontAlgn="b"/>
                      <a:r>
                        <a:rPr lang="en-GB" sz="1000" u="none" strike="noStrike">
                          <a:effectLst/>
                          <a:latin typeface="+mj-lt"/>
                        </a:rPr>
                        <a:t>–</a:t>
                      </a:r>
                      <a:endParaRPr lang="en-GB" sz="1000" b="0" i="0" u="none" strike="noStrike">
                        <a:solidFill>
                          <a:srgbClr val="000000"/>
                        </a:solidFill>
                        <a:effectLst/>
                        <a:latin typeface="+mj-lt"/>
                      </a:endParaRP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6/8</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5/6</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6/6</a:t>
                      </a:r>
                    </a:p>
                  </a:txBody>
                  <a:tcPr marL="8214" marR="8214" marT="18000" marB="18000" anchor="ctr"/>
                </a:tc>
                <a:extLst>
                  <a:ext uri="{0D108BD9-81ED-4DB2-BD59-A6C34878D82A}">
                    <a16:rowId xmlns:a16="http://schemas.microsoft.com/office/drawing/2014/main" val="3413994785"/>
                  </a:ext>
                </a:extLst>
              </a:tr>
            </a:tbl>
          </a:graphicData>
        </a:graphic>
      </p:graphicFrame>
      <p:graphicFrame>
        <p:nvGraphicFramePr>
          <p:cNvPr id="2" name="Tabelle 15">
            <a:extLst>
              <a:ext uri="{FF2B5EF4-FFF2-40B4-BE49-F238E27FC236}">
                <a16:creationId xmlns:a16="http://schemas.microsoft.com/office/drawing/2014/main" id="{F0B0A225-3EB0-AA29-F990-A1AD45A9E5AB}"/>
              </a:ext>
            </a:extLst>
          </p:cNvPr>
          <p:cNvGraphicFramePr>
            <a:graphicFrameLocks noGrp="1"/>
          </p:cNvGraphicFramePr>
          <p:nvPr>
            <p:extLst>
              <p:ext uri="{D42A27DB-BD31-4B8C-83A1-F6EECF244321}">
                <p14:modId xmlns:p14="http://schemas.microsoft.com/office/powerpoint/2010/main" val="2530575347"/>
              </p:ext>
            </p:extLst>
          </p:nvPr>
        </p:nvGraphicFramePr>
        <p:xfrm>
          <a:off x="444755" y="3178235"/>
          <a:ext cx="7320378" cy="1812000"/>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val="1942248025"/>
                    </a:ext>
                  </a:extLst>
                </a:gridCol>
                <a:gridCol w="1080000">
                  <a:extLst>
                    <a:ext uri="{9D8B030D-6E8A-4147-A177-3AD203B41FA5}">
                      <a16:colId xmlns:a16="http://schemas.microsoft.com/office/drawing/2014/main" val="1277709678"/>
                    </a:ext>
                  </a:extLst>
                </a:gridCol>
                <a:gridCol w="1332000">
                  <a:extLst>
                    <a:ext uri="{9D8B030D-6E8A-4147-A177-3AD203B41FA5}">
                      <a16:colId xmlns:a16="http://schemas.microsoft.com/office/drawing/2014/main" val="3721050172"/>
                    </a:ext>
                  </a:extLst>
                </a:gridCol>
                <a:gridCol w="1204126">
                  <a:extLst>
                    <a:ext uri="{9D8B030D-6E8A-4147-A177-3AD203B41FA5}">
                      <a16:colId xmlns:a16="http://schemas.microsoft.com/office/drawing/2014/main" val="3310893483"/>
                    </a:ext>
                  </a:extLst>
                </a:gridCol>
                <a:gridCol w="1204126">
                  <a:extLst>
                    <a:ext uri="{9D8B030D-6E8A-4147-A177-3AD203B41FA5}">
                      <a16:colId xmlns:a16="http://schemas.microsoft.com/office/drawing/2014/main" val="2745215828"/>
                    </a:ext>
                  </a:extLst>
                </a:gridCol>
                <a:gridCol w="1204126">
                  <a:extLst>
                    <a:ext uri="{9D8B030D-6E8A-4147-A177-3AD203B41FA5}">
                      <a16:colId xmlns:a16="http://schemas.microsoft.com/office/drawing/2014/main" val="1160960854"/>
                    </a:ext>
                  </a:extLst>
                </a:gridCol>
              </a:tblGrid>
              <a:tr h="0">
                <a:tc rowSpan="2">
                  <a:txBody>
                    <a:bodyPr/>
                    <a:lstStyle/>
                    <a:p>
                      <a:pPr algn="ctr"/>
                      <a:r>
                        <a:rPr lang="en-GB" sz="1000" b="1" u="none" strike="noStrike">
                          <a:solidFill>
                            <a:schemeClr val="bg1"/>
                          </a:solidFill>
                          <a:effectLst/>
                          <a:latin typeface="+mj-lt"/>
                        </a:rPr>
                        <a:t>Groups</a:t>
                      </a:r>
                      <a:endParaRPr lang="en-GB" sz="1000" b="1">
                        <a:solidFill>
                          <a:schemeClr val="bg1"/>
                        </a:solidFill>
                        <a:latin typeface="+mj-lt"/>
                      </a:endParaRPr>
                    </a:p>
                  </a:txBody>
                  <a:tcPr marT="18000" marB="18000" anchor="ctr">
                    <a:lnL w="12700" cmpd="sng">
                      <a:noFill/>
                    </a:lnL>
                    <a:lnR w="127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u="none" strike="noStrike">
                          <a:solidFill>
                            <a:schemeClr val="bg1"/>
                          </a:solidFill>
                          <a:effectLst/>
                          <a:latin typeface="+mj-lt"/>
                        </a:rPr>
                        <a:t>TMD8 BTK-C481S</a:t>
                      </a:r>
                    </a:p>
                  </a:txBody>
                  <a:tcPr marT="18000" marB="1800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GB" sz="1200">
                        <a:latin typeface="+mj-lt"/>
                      </a:endParaRPr>
                    </a:p>
                  </a:txBody>
                  <a:tcPr anchor="ctr"/>
                </a:tc>
                <a:tc hMerge="1">
                  <a:txBody>
                    <a:bodyPr/>
                    <a:lstStyle/>
                    <a:p>
                      <a:pPr algn="ctr"/>
                      <a:endParaRPr lang="en-GB" sz="1200">
                        <a:latin typeface="+mj-lt"/>
                      </a:endParaRPr>
                    </a:p>
                  </a:txBody>
                  <a:tcPr anchor="ctr"/>
                </a:tc>
                <a:tc hMerge="1">
                  <a:txBody>
                    <a:bodyPr/>
                    <a:lstStyle/>
                    <a:p>
                      <a:pPr algn="ctr"/>
                      <a:endParaRPr lang="en-GB" sz="1200">
                        <a:latin typeface="+mj-lt"/>
                      </a:endParaRPr>
                    </a:p>
                  </a:txBody>
                  <a:tcPr anchor="ctr"/>
                </a:tc>
                <a:tc hMerge="1">
                  <a:txBody>
                    <a:bodyPr/>
                    <a:lstStyle/>
                    <a:p>
                      <a:pPr algn="ctr"/>
                      <a:endParaRPr lang="en-GB" sz="1200">
                        <a:latin typeface="+mj-lt"/>
                      </a:endParaRPr>
                    </a:p>
                  </a:txBody>
                  <a:tcPr anchor="ctr"/>
                </a:tc>
                <a:extLst>
                  <a:ext uri="{0D108BD9-81ED-4DB2-BD59-A6C34878D82A}">
                    <a16:rowId xmlns:a16="http://schemas.microsoft.com/office/drawing/2014/main" val="3246812744"/>
                  </a:ext>
                </a:extLst>
              </a:tr>
              <a:tr h="0">
                <a:tc vMerge="1">
                  <a:txBody>
                    <a:bodyPr/>
                    <a:lstStyle/>
                    <a:p>
                      <a:pPr algn="ctr"/>
                      <a:endParaRPr lang="en-GB" sz="1200">
                        <a:latin typeface="+mj-lt"/>
                      </a:endParaRPr>
                    </a:p>
                  </a:txBody>
                  <a:tcPr anchor="ctr"/>
                </a:tc>
                <a:tc>
                  <a:txBody>
                    <a:bodyPr/>
                    <a:lstStyle/>
                    <a:p>
                      <a:pPr algn="ctr" fontAlgn="b"/>
                      <a:r>
                        <a:rPr lang="en-GB" sz="1000" b="1" u="none" strike="noStrike">
                          <a:solidFill>
                            <a:schemeClr val="bg1"/>
                          </a:solidFill>
                          <a:effectLst/>
                          <a:latin typeface="+mj-lt"/>
                        </a:rPr>
                        <a:t>TGI </a:t>
                      </a:r>
                      <a:br>
                        <a:rPr lang="en-GB" sz="1000" b="1" u="none" strike="noStrike">
                          <a:solidFill>
                            <a:schemeClr val="bg1"/>
                          </a:solidFill>
                          <a:effectLst/>
                          <a:latin typeface="+mj-lt"/>
                        </a:rPr>
                      </a:br>
                      <a:r>
                        <a:rPr lang="en-GB" sz="1000" b="1" u="none" strike="noStrike">
                          <a:solidFill>
                            <a:schemeClr val="bg1"/>
                          </a:solidFill>
                          <a:effectLst/>
                          <a:latin typeface="+mj-lt"/>
                        </a:rPr>
                        <a:t>(% at day 14)</a:t>
                      </a:r>
                      <a:endParaRPr lang="en-GB" sz="1000" b="1" i="0" u="none" strike="noStrike">
                        <a:solidFill>
                          <a:schemeClr val="bg1"/>
                        </a:solidFill>
                        <a:effectLst/>
                        <a:latin typeface="+mj-lt"/>
                      </a:endParaRPr>
                    </a:p>
                  </a:txBody>
                  <a:tcPr marL="8214" marR="8214"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000" b="1" i="1" u="none" strike="noStrike">
                          <a:solidFill>
                            <a:schemeClr val="bg1"/>
                          </a:solidFill>
                          <a:effectLst/>
                          <a:latin typeface="+mj-lt"/>
                        </a:rPr>
                        <a:t>P</a:t>
                      </a:r>
                      <a:r>
                        <a:rPr lang="en-GB" sz="1000" b="1" u="none" strike="noStrike">
                          <a:solidFill>
                            <a:schemeClr val="bg1"/>
                          </a:solidFill>
                          <a:effectLst/>
                          <a:latin typeface="+mj-lt"/>
                        </a:rPr>
                        <a:t> (day 14 vs pirtobrutinib 50 mpk)</a:t>
                      </a:r>
                      <a:endParaRPr lang="en-GB" sz="1000" b="1" i="0" u="none" strike="noStrike">
                        <a:solidFill>
                          <a:schemeClr val="bg1"/>
                        </a:solidFill>
                        <a:effectLst/>
                        <a:latin typeface="+mj-lt"/>
                      </a:endParaRPr>
                    </a:p>
                  </a:txBody>
                  <a:tcPr marL="8214" marR="8214"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000" b="1" u="none" strike="noStrike">
                          <a:solidFill>
                            <a:schemeClr val="bg1"/>
                          </a:solidFill>
                          <a:effectLst/>
                          <a:latin typeface="+mj-lt"/>
                        </a:rPr>
                        <a:t>Survival rate (day 69 survived/total)</a:t>
                      </a:r>
                      <a:endParaRPr lang="en-GB" sz="1000" b="1" i="0" u="none" strike="noStrike">
                        <a:solidFill>
                          <a:schemeClr val="bg1"/>
                        </a:solidFill>
                        <a:effectLst/>
                        <a:latin typeface="+mj-lt"/>
                      </a:endParaRPr>
                    </a:p>
                  </a:txBody>
                  <a:tcPr marL="8214" marR="8214"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000" b="1" u="none" strike="noStrike">
                          <a:solidFill>
                            <a:schemeClr val="bg1"/>
                          </a:solidFill>
                          <a:effectLst/>
                          <a:latin typeface="+mj-lt"/>
                        </a:rPr>
                        <a:t>Day 69 </a:t>
                      </a:r>
                      <a:br>
                        <a:rPr lang="en-GB" sz="1000" b="1" u="none" strike="noStrike">
                          <a:solidFill>
                            <a:schemeClr val="bg1"/>
                          </a:solidFill>
                          <a:effectLst/>
                          <a:latin typeface="+mj-lt"/>
                        </a:rPr>
                      </a:br>
                      <a:r>
                        <a:rPr lang="en-GB" sz="1000" b="1" u="none" strike="noStrike">
                          <a:solidFill>
                            <a:schemeClr val="bg1"/>
                          </a:solidFill>
                          <a:effectLst/>
                          <a:latin typeface="+mj-lt"/>
                        </a:rPr>
                        <a:t>CR/survived</a:t>
                      </a:r>
                      <a:endParaRPr lang="en-GB" sz="1000" b="1" i="0" u="none" strike="noStrike">
                        <a:solidFill>
                          <a:schemeClr val="bg1"/>
                        </a:solidFill>
                        <a:effectLst/>
                        <a:latin typeface="+mj-lt"/>
                      </a:endParaRPr>
                    </a:p>
                  </a:txBody>
                  <a:tcPr marL="8214" marR="8214"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000" b="1" u="none" strike="noStrike">
                          <a:solidFill>
                            <a:schemeClr val="bg1"/>
                          </a:solidFill>
                          <a:effectLst/>
                          <a:latin typeface="+mj-lt"/>
                        </a:rPr>
                        <a:t>Splenomegaly mice (day 69 Spl./survived)</a:t>
                      </a:r>
                      <a:endParaRPr lang="en-GB" sz="1000" b="1" i="0" u="none" strike="noStrike">
                        <a:solidFill>
                          <a:schemeClr val="bg1"/>
                        </a:solidFill>
                        <a:effectLst/>
                        <a:latin typeface="+mj-lt"/>
                      </a:endParaRPr>
                    </a:p>
                  </a:txBody>
                  <a:tcPr marL="8214" marR="8214" marT="18000" marB="18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28021051"/>
                  </a:ext>
                </a:extLst>
              </a:tr>
              <a:tr h="0">
                <a:tc>
                  <a:txBody>
                    <a:bodyPr/>
                    <a:lstStyle/>
                    <a:p>
                      <a:pPr algn="l" fontAlgn="b"/>
                      <a:r>
                        <a:rPr lang="en-GB" sz="1000" u="none" strike="noStrike">
                          <a:effectLst/>
                          <a:latin typeface="+mj-lt"/>
                        </a:rPr>
                        <a:t>BGB-16673, 10 mpk</a:t>
                      </a:r>
                      <a:endParaRPr lang="en-GB" sz="1000" b="0" i="0" u="none" strike="noStrike">
                        <a:solidFill>
                          <a:srgbClr val="000000"/>
                        </a:solidFill>
                        <a:effectLst/>
                        <a:latin typeface="+mj-lt"/>
                      </a:endParaRPr>
                    </a:p>
                  </a:txBody>
                  <a:tcPr marL="108000" marR="8214" marT="18000" marB="18000" anchor="ctr">
                    <a:lnT w="38100" cap="flat" cmpd="sng" algn="ctr">
                      <a:solidFill>
                        <a:schemeClr val="bg1"/>
                      </a:solidFill>
                      <a:prstDash val="solid"/>
                      <a:round/>
                      <a:headEnd type="none" w="med" len="med"/>
                      <a:tailEnd type="none" w="med" len="med"/>
                    </a:lnT>
                  </a:tcP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104</a:t>
                      </a:r>
                    </a:p>
                  </a:txBody>
                  <a:tcPr marL="8214" marR="8214" marT="18000" marB="18000" anchor="ctr">
                    <a:lnT w="38100" cap="flat" cmpd="sng" algn="ctr">
                      <a:solidFill>
                        <a:schemeClr val="bg1"/>
                      </a:solidFill>
                      <a:prstDash val="solid"/>
                      <a:round/>
                      <a:headEnd type="none" w="med" len="med"/>
                      <a:tailEnd type="none" w="med" len="med"/>
                    </a:lnT>
                  </a:tcP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0.5235</a:t>
                      </a:r>
                    </a:p>
                  </a:txBody>
                  <a:tcPr marL="8214" marR="8214" marT="18000" marB="18000" anchor="ctr">
                    <a:lnT w="38100" cap="flat" cmpd="sng" algn="ctr">
                      <a:solidFill>
                        <a:schemeClr val="bg1"/>
                      </a:solidFill>
                      <a:prstDash val="solid"/>
                      <a:round/>
                      <a:headEnd type="none" w="med" len="med"/>
                      <a:tailEnd type="none" w="med" len="med"/>
                    </a:lnT>
                  </a:tcP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0/8</a:t>
                      </a:r>
                    </a:p>
                  </a:txBody>
                  <a:tcPr marL="8214" marR="8214" marT="18000" marB="18000" anchor="ctr">
                    <a:lnT w="38100" cap="flat" cmpd="sng" algn="ctr">
                      <a:solidFill>
                        <a:schemeClr val="bg1"/>
                      </a:solidFill>
                      <a:prstDash val="solid"/>
                      <a:round/>
                      <a:headEnd type="none" w="med" len="med"/>
                      <a:tailEnd type="none" w="med" len="med"/>
                    </a:lnT>
                  </a:tcP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0</a:t>
                      </a:r>
                    </a:p>
                  </a:txBody>
                  <a:tcPr marL="8214" marR="8214" marT="18000" marB="18000" anchor="ctr">
                    <a:lnT w="38100" cap="flat" cmpd="sng" algn="ctr">
                      <a:solidFill>
                        <a:schemeClr val="bg1"/>
                      </a:solidFill>
                      <a:prstDash val="solid"/>
                      <a:round/>
                      <a:headEnd type="none" w="med" len="med"/>
                      <a:tailEnd type="none" w="med" len="med"/>
                    </a:lnT>
                  </a:tcP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NA</a:t>
                      </a:r>
                    </a:p>
                  </a:txBody>
                  <a:tcPr marL="8214" marR="8214" marT="18000" marB="18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347056407"/>
                  </a:ext>
                </a:extLst>
              </a:tr>
              <a:tr h="0">
                <a:tc>
                  <a:txBody>
                    <a:bodyPr/>
                    <a:lstStyle/>
                    <a:p>
                      <a:pPr algn="l" fontAlgn="b"/>
                      <a:r>
                        <a:rPr lang="en-GB" sz="1000" u="none" strike="noStrike">
                          <a:effectLst/>
                          <a:latin typeface="+mj-lt"/>
                        </a:rPr>
                        <a:t>BGB-16673, 20 mpk</a:t>
                      </a:r>
                      <a:endParaRPr lang="en-GB" sz="1000" b="0" i="0" u="none" strike="noStrike">
                        <a:solidFill>
                          <a:srgbClr val="000000"/>
                        </a:solidFill>
                        <a:effectLst/>
                        <a:latin typeface="+mj-lt"/>
                      </a:endParaRPr>
                    </a:p>
                  </a:txBody>
                  <a:tcPr marL="108000"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106</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0.0697</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7/8</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5/7</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3/7</a:t>
                      </a:r>
                    </a:p>
                  </a:txBody>
                  <a:tcPr marL="8214" marR="8214" marT="18000" marB="18000" anchor="ctr"/>
                </a:tc>
                <a:extLst>
                  <a:ext uri="{0D108BD9-81ED-4DB2-BD59-A6C34878D82A}">
                    <a16:rowId xmlns:a16="http://schemas.microsoft.com/office/drawing/2014/main" val="4230093049"/>
                  </a:ext>
                </a:extLst>
              </a:tr>
              <a:tr h="0">
                <a:tc>
                  <a:txBody>
                    <a:bodyPr/>
                    <a:lstStyle/>
                    <a:p>
                      <a:pPr algn="l" fontAlgn="b"/>
                      <a:r>
                        <a:rPr lang="en-GB" sz="1000" u="none" strike="noStrike">
                          <a:effectLst/>
                          <a:latin typeface="+mj-lt"/>
                        </a:rPr>
                        <a:t>BGB-16673, 30 mpk</a:t>
                      </a:r>
                      <a:endParaRPr lang="en-GB" sz="1000" b="0" i="0" u="none" strike="noStrike">
                        <a:solidFill>
                          <a:srgbClr val="000000"/>
                        </a:solidFill>
                        <a:effectLst/>
                        <a:latin typeface="+mj-lt"/>
                      </a:endParaRPr>
                    </a:p>
                  </a:txBody>
                  <a:tcPr marL="108000"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106</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0.0223</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8/8</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8/8</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2/8</a:t>
                      </a:r>
                    </a:p>
                  </a:txBody>
                  <a:tcPr marL="8214" marR="8214" marT="18000" marB="18000" anchor="ctr"/>
                </a:tc>
                <a:extLst>
                  <a:ext uri="{0D108BD9-81ED-4DB2-BD59-A6C34878D82A}">
                    <a16:rowId xmlns:a16="http://schemas.microsoft.com/office/drawing/2014/main" val="4071528589"/>
                  </a:ext>
                </a:extLst>
              </a:tr>
              <a:tr h="0">
                <a:tc>
                  <a:txBody>
                    <a:bodyPr/>
                    <a:lstStyle/>
                    <a:p>
                      <a:pPr algn="l" fontAlgn="b"/>
                      <a:r>
                        <a:rPr lang="en-GB" sz="1000" u="none" strike="noStrike">
                          <a:effectLst/>
                          <a:latin typeface="+mj-lt"/>
                        </a:rPr>
                        <a:t>Ibrutinib, 100 mpk</a:t>
                      </a:r>
                      <a:endParaRPr lang="en-GB" sz="1000" b="0" i="0" u="none" strike="noStrike">
                        <a:solidFill>
                          <a:srgbClr val="000000"/>
                        </a:solidFill>
                        <a:effectLst/>
                        <a:latin typeface="+mj-lt"/>
                      </a:endParaRPr>
                    </a:p>
                  </a:txBody>
                  <a:tcPr marL="108000"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10</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&lt;0.0001</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0/8</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0</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NA</a:t>
                      </a:r>
                    </a:p>
                  </a:txBody>
                  <a:tcPr marL="8214" marR="8214" marT="18000" marB="18000" anchor="ctr"/>
                </a:tc>
                <a:extLst>
                  <a:ext uri="{0D108BD9-81ED-4DB2-BD59-A6C34878D82A}">
                    <a16:rowId xmlns:a16="http://schemas.microsoft.com/office/drawing/2014/main" val="4032497460"/>
                  </a:ext>
                </a:extLst>
              </a:tr>
              <a:tr h="0">
                <a:tc>
                  <a:txBody>
                    <a:bodyPr/>
                    <a:lstStyle/>
                    <a:p>
                      <a:pPr algn="l" fontAlgn="b"/>
                      <a:r>
                        <a:rPr lang="en-GB" sz="1000" u="none" strike="noStrike">
                          <a:effectLst/>
                          <a:latin typeface="+mj-lt"/>
                        </a:rPr>
                        <a:t>Pirtobrutinib, 30 mpk</a:t>
                      </a:r>
                      <a:endParaRPr lang="en-GB" sz="1000" b="0" i="0" u="none" strike="noStrike">
                        <a:solidFill>
                          <a:srgbClr val="000000"/>
                        </a:solidFill>
                        <a:effectLst/>
                        <a:latin typeface="+mj-lt"/>
                      </a:endParaRPr>
                    </a:p>
                  </a:txBody>
                  <a:tcPr marL="108000"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103</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0.5764</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3/8</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2/3</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3/3</a:t>
                      </a:r>
                    </a:p>
                  </a:txBody>
                  <a:tcPr marL="8214" marR="8214" marT="18000" marB="18000" anchor="ctr"/>
                </a:tc>
                <a:extLst>
                  <a:ext uri="{0D108BD9-81ED-4DB2-BD59-A6C34878D82A}">
                    <a16:rowId xmlns:a16="http://schemas.microsoft.com/office/drawing/2014/main" val="3121282212"/>
                  </a:ext>
                </a:extLst>
              </a:tr>
              <a:tr h="0">
                <a:tc>
                  <a:txBody>
                    <a:bodyPr/>
                    <a:lstStyle/>
                    <a:p>
                      <a:pPr algn="l" fontAlgn="b"/>
                      <a:r>
                        <a:rPr lang="en-GB" sz="1000" u="none" strike="noStrike">
                          <a:effectLst/>
                          <a:latin typeface="+mj-lt"/>
                        </a:rPr>
                        <a:t>Pirtobrutinib, 50 mpk</a:t>
                      </a:r>
                      <a:endParaRPr lang="en-GB" sz="1000" b="0" i="0" u="none" strike="noStrike">
                        <a:solidFill>
                          <a:srgbClr val="000000"/>
                        </a:solidFill>
                        <a:effectLst/>
                        <a:latin typeface="+mj-lt"/>
                      </a:endParaRPr>
                    </a:p>
                  </a:txBody>
                  <a:tcPr marL="108000"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103</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7/8</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5/7</a:t>
                      </a:r>
                    </a:p>
                  </a:txBody>
                  <a:tcPr marL="8214" marR="8214" marT="18000" marB="18000" anchor="ctr"/>
                </a:tc>
                <a:tc>
                  <a:txBody>
                    <a:bodyPr/>
                    <a:lstStyle/>
                    <a:p>
                      <a:pPr marL="0" algn="ctr" defTabSz="914400" rtl="0" eaLnBrk="1" fontAlgn="b" latinLnBrk="0" hangingPunct="1"/>
                      <a:r>
                        <a:rPr lang="en-GB" sz="1000" u="none" strike="noStrike" kern="1200">
                          <a:solidFill>
                            <a:schemeClr val="dk1"/>
                          </a:solidFill>
                          <a:effectLst/>
                          <a:latin typeface="+mj-lt"/>
                          <a:ea typeface="+mn-ea"/>
                          <a:cs typeface="+mn-cs"/>
                        </a:rPr>
                        <a:t>7/7</a:t>
                      </a:r>
                    </a:p>
                  </a:txBody>
                  <a:tcPr marL="8214" marR="8214" marT="18000" marB="18000" anchor="ctr"/>
                </a:tc>
                <a:extLst>
                  <a:ext uri="{0D108BD9-81ED-4DB2-BD59-A6C34878D82A}">
                    <a16:rowId xmlns:a16="http://schemas.microsoft.com/office/drawing/2014/main" val="3413994785"/>
                  </a:ext>
                </a:extLst>
              </a:tr>
            </a:tbl>
          </a:graphicData>
        </a:graphic>
      </p:graphicFrame>
      <p:pic>
        <p:nvPicPr>
          <p:cNvPr id="359" name="Grafik 358">
            <a:extLst>
              <a:ext uri="{FF2B5EF4-FFF2-40B4-BE49-F238E27FC236}">
                <a16:creationId xmlns:a16="http://schemas.microsoft.com/office/drawing/2014/main" id="{463D1C84-07E1-B692-EA45-6D114FC31E6B}"/>
              </a:ext>
            </a:extLst>
          </p:cNvPr>
          <p:cNvPicPr>
            <a:picLocks noChangeAspect="1"/>
          </p:cNvPicPr>
          <p:nvPr/>
        </p:nvPicPr>
        <p:blipFill rotWithShape="1">
          <a:blip r:embed="rId6">
            <a:extLst>
              <a:ext uri="{28A0092B-C50C-407E-A947-70E740481C1C}">
                <a14:useLocalDpi xmlns:a14="http://schemas.microsoft.com/office/drawing/2010/main" val="0"/>
              </a:ext>
            </a:extLst>
          </a:blip>
          <a:srcRect b="1028"/>
          <a:stretch/>
        </p:blipFill>
        <p:spPr>
          <a:xfrm>
            <a:off x="8444484" y="2270240"/>
            <a:ext cx="1459132" cy="1163555"/>
          </a:xfrm>
          <a:prstGeom prst="rect">
            <a:avLst/>
          </a:prstGeom>
        </p:spPr>
      </p:pic>
      <p:pic>
        <p:nvPicPr>
          <p:cNvPr id="361" name="Grafik 360">
            <a:extLst>
              <a:ext uri="{FF2B5EF4-FFF2-40B4-BE49-F238E27FC236}">
                <a16:creationId xmlns:a16="http://schemas.microsoft.com/office/drawing/2014/main" id="{CBB815D1-6D2F-90F1-5659-38080A40961A}"/>
              </a:ext>
            </a:extLst>
          </p:cNvPr>
          <p:cNvPicPr>
            <a:picLocks noChangeAspect="1"/>
          </p:cNvPicPr>
          <p:nvPr/>
        </p:nvPicPr>
        <p:blipFill rotWithShape="1">
          <a:blip r:embed="rId7">
            <a:extLst>
              <a:ext uri="{28A0092B-C50C-407E-A947-70E740481C1C}">
                <a14:useLocalDpi xmlns:a14="http://schemas.microsoft.com/office/drawing/2010/main" val="0"/>
              </a:ext>
            </a:extLst>
          </a:blip>
          <a:srcRect t="1" b="1015"/>
          <a:stretch/>
        </p:blipFill>
        <p:spPr>
          <a:xfrm>
            <a:off x="8455002" y="4157358"/>
            <a:ext cx="1459132" cy="1159589"/>
          </a:xfrm>
          <a:prstGeom prst="rect">
            <a:avLst/>
          </a:prstGeom>
        </p:spPr>
      </p:pic>
    </p:spTree>
    <p:extLst>
      <p:ext uri="{BB962C8B-B14F-4D97-AF65-F5344CB8AC3E}">
        <p14:creationId xmlns:p14="http://schemas.microsoft.com/office/powerpoint/2010/main" val="1125512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E3B22C7-7D3D-93CE-8D26-CE4B85B6A84F}"/>
              </a:ext>
            </a:extLst>
          </p:cNvPr>
          <p:cNvSpPr>
            <a:spLocks noGrp="1"/>
          </p:cNvSpPr>
          <p:nvPr>
            <p:ph type="ftr" sz="quarter" idx="13"/>
          </p:nvPr>
        </p:nvSpPr>
        <p:spPr>
          <a:xfrm>
            <a:off x="407988" y="5994789"/>
            <a:ext cx="8712199" cy="674299"/>
          </a:xfrm>
        </p:spPr>
        <p:txBody>
          <a:bodyPr/>
          <a:lstStyle/>
          <a:p>
            <a:r>
              <a:rPr lang="en-US" baseline="30000">
                <a:solidFill>
                  <a:srgbClr val="4E4F4E"/>
                </a:solidFill>
                <a:cs typeface="Arial"/>
              </a:rPr>
              <a:t>a</a:t>
            </a:r>
            <a:r>
              <a:rPr lang="en-US">
                <a:solidFill>
                  <a:srgbClr val="4E4F4E"/>
                </a:solidFill>
                <a:cs typeface="Arial"/>
              </a:rPr>
              <a:t> Study is ongoing.  </a:t>
            </a:r>
            <a:endParaRPr lang="en-US">
              <a:solidFill>
                <a:srgbClr val="4E4F4E"/>
              </a:solidFill>
              <a:cs typeface="Arial" panose="020B0604020202020204" pitchFamily="34" charset="0"/>
            </a:endParaRPr>
          </a:p>
          <a:p>
            <a:r>
              <a:rPr lang="en-US" b="1">
                <a:solidFill>
                  <a:srgbClr val="4E4F4E"/>
                </a:solidFill>
                <a:cs typeface="Arial"/>
              </a:rPr>
              <a:t>BID</a:t>
            </a:r>
            <a:r>
              <a:rPr lang="en-US">
                <a:solidFill>
                  <a:srgbClr val="4E4F4E"/>
                </a:solidFill>
                <a:cs typeface="Arial"/>
              </a:rPr>
              <a:t>, twice daily; </a:t>
            </a:r>
            <a:r>
              <a:rPr lang="en-US" b="1">
                <a:solidFill>
                  <a:srgbClr val="4E4F4E"/>
                </a:solidFill>
                <a:cs typeface="Arial"/>
              </a:rPr>
              <a:t>BTKi</a:t>
            </a:r>
            <a:r>
              <a:rPr lang="en-US">
                <a:solidFill>
                  <a:srgbClr val="4E4F4E"/>
                </a:solidFill>
                <a:cs typeface="Arial"/>
              </a:rPr>
              <a:t>, Bruton’s tyrosine kinase; </a:t>
            </a:r>
            <a:r>
              <a:rPr lang="en-US" b="1">
                <a:solidFill>
                  <a:srgbClr val="4E4F4E"/>
                </a:solidFill>
                <a:cs typeface="Arial"/>
              </a:rPr>
              <a:t>CLL</a:t>
            </a:r>
            <a:r>
              <a:rPr lang="en-US">
                <a:solidFill>
                  <a:srgbClr val="4E4F4E"/>
                </a:solidFill>
                <a:cs typeface="Arial"/>
              </a:rPr>
              <a:t>, chronic lymphocytic leukemia; </a:t>
            </a:r>
            <a:r>
              <a:rPr lang="en-US" b="1">
                <a:solidFill>
                  <a:srgbClr val="4E4F4E"/>
                </a:solidFill>
                <a:cs typeface="Arial"/>
              </a:rPr>
              <a:t>DCR</a:t>
            </a:r>
            <a:r>
              <a:rPr lang="en-US">
                <a:solidFill>
                  <a:srgbClr val="4E4F4E"/>
                </a:solidFill>
                <a:cs typeface="Arial"/>
              </a:rPr>
              <a:t>, disease control rate; </a:t>
            </a:r>
            <a:r>
              <a:rPr lang="en-US" b="1">
                <a:solidFill>
                  <a:srgbClr val="4E4F4E"/>
                </a:solidFill>
                <a:cs typeface="Arial"/>
              </a:rPr>
              <a:t>ECOG PS</a:t>
            </a:r>
            <a:r>
              <a:rPr lang="en-US">
                <a:solidFill>
                  <a:srgbClr val="4E4F4E"/>
                </a:solidFill>
                <a:cs typeface="Arial"/>
              </a:rPr>
              <a:t>, Eastern Cooperative Oncology Group performance status; </a:t>
            </a:r>
            <a:r>
              <a:rPr lang="en-US" b="1" err="1">
                <a:solidFill>
                  <a:srgbClr val="4E4F4E"/>
                </a:solidFill>
                <a:cs typeface="Arial"/>
              </a:rPr>
              <a:t>HRQoL</a:t>
            </a:r>
            <a:r>
              <a:rPr lang="en-US">
                <a:solidFill>
                  <a:srgbClr val="4E4F4E"/>
                </a:solidFill>
                <a:cs typeface="Arial"/>
              </a:rPr>
              <a:t>, health-related quality of life; </a:t>
            </a:r>
            <a:r>
              <a:rPr lang="en-US" b="1">
                <a:solidFill>
                  <a:srgbClr val="4E4F4E"/>
                </a:solidFill>
                <a:cs typeface="Arial"/>
              </a:rPr>
              <a:t>INV</a:t>
            </a:r>
            <a:r>
              <a:rPr lang="en-US">
                <a:solidFill>
                  <a:srgbClr val="4E4F4E"/>
                </a:solidFill>
                <a:cs typeface="Arial"/>
              </a:rPr>
              <a:t>, investigator; </a:t>
            </a:r>
            <a:r>
              <a:rPr lang="en-US" b="1">
                <a:solidFill>
                  <a:srgbClr val="4E4F4E"/>
                </a:solidFill>
                <a:cs typeface="Arial"/>
              </a:rPr>
              <a:t>ORR</a:t>
            </a:r>
            <a:r>
              <a:rPr lang="en-US">
                <a:solidFill>
                  <a:srgbClr val="4E4F4E"/>
                </a:solidFill>
                <a:cs typeface="Arial"/>
              </a:rPr>
              <a:t>, overall response rate; </a:t>
            </a:r>
            <a:r>
              <a:rPr lang="en-US" b="1">
                <a:solidFill>
                  <a:srgbClr val="4E4F4E"/>
                </a:solidFill>
                <a:cs typeface="Arial"/>
              </a:rPr>
              <a:t>PD</a:t>
            </a:r>
            <a:r>
              <a:rPr lang="en-US">
                <a:solidFill>
                  <a:srgbClr val="4E4F4E"/>
                </a:solidFill>
                <a:cs typeface="Arial"/>
              </a:rPr>
              <a:t>, progressive disease; </a:t>
            </a:r>
            <a:r>
              <a:rPr lang="en-US" b="1">
                <a:solidFill>
                  <a:srgbClr val="4E4F4E"/>
                </a:solidFill>
                <a:cs typeface="Arial"/>
              </a:rPr>
              <a:t>PFS</a:t>
            </a:r>
            <a:r>
              <a:rPr lang="en-US">
                <a:solidFill>
                  <a:srgbClr val="4E4F4E"/>
                </a:solidFill>
                <a:cs typeface="Arial"/>
              </a:rPr>
              <a:t>, progression-free survival; </a:t>
            </a:r>
            <a:r>
              <a:rPr lang="en-US" b="1">
                <a:solidFill>
                  <a:srgbClr val="4E4F4E"/>
                </a:solidFill>
                <a:cs typeface="Arial"/>
              </a:rPr>
              <a:t>QD</a:t>
            </a:r>
            <a:r>
              <a:rPr lang="en-US">
                <a:solidFill>
                  <a:srgbClr val="4E4F4E"/>
                </a:solidFill>
                <a:cs typeface="Arial"/>
              </a:rPr>
              <a:t>, once daily; </a:t>
            </a:r>
            <a:r>
              <a:rPr lang="en-US" b="1">
                <a:solidFill>
                  <a:srgbClr val="4E4F4E"/>
                </a:solidFill>
                <a:cs typeface="Arial"/>
              </a:rPr>
              <a:t>SLL</a:t>
            </a:r>
            <a:r>
              <a:rPr lang="en-US">
                <a:solidFill>
                  <a:srgbClr val="4E4F4E"/>
                </a:solidFill>
                <a:cs typeface="Arial"/>
              </a:rPr>
              <a:t>, small lymphocytic lymphoma. </a:t>
            </a:r>
            <a:endParaRPr lang="en-US">
              <a:solidFill>
                <a:srgbClr val="4E4F4E"/>
              </a:solidFill>
              <a:cs typeface="Arial" panose="020B0604020202020204" pitchFamily="34" charset="0"/>
            </a:endParaRPr>
          </a:p>
          <a:p>
            <a:r>
              <a:rPr lang="en-US" b="1">
                <a:solidFill>
                  <a:srgbClr val="4E4F4E"/>
                </a:solidFill>
                <a:cs typeface="Arial"/>
              </a:rPr>
              <a:t>Shadman M, et al. Abstract 345 presented at 17-ICML.</a:t>
            </a:r>
            <a:endParaRPr lang="en-GB">
              <a:cs typeface="Arial"/>
            </a:endParaRPr>
          </a:p>
        </p:txBody>
      </p:sp>
      <p:sp>
        <p:nvSpPr>
          <p:cNvPr id="6" name="Rectangle 5">
            <a:extLst>
              <a:ext uri="{FF2B5EF4-FFF2-40B4-BE49-F238E27FC236}">
                <a16:creationId xmlns:a16="http://schemas.microsoft.com/office/drawing/2014/main" id="{EF3C4546-A1E1-8ADF-B064-B36E7CD45D8E}"/>
              </a:ext>
            </a:extLst>
          </p:cNvPr>
          <p:cNvSpPr/>
          <p:nvPr/>
        </p:nvSpPr>
        <p:spPr>
          <a:xfrm>
            <a:off x="416533" y="1989439"/>
            <a:ext cx="2585545" cy="2901385"/>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pPr algn="ctr"/>
            <a:br>
              <a:rPr lang="en-GB" sz="1400">
                <a:effectLst/>
                <a:latin typeface="+mj-lt"/>
              </a:rPr>
            </a:br>
            <a:endParaRPr lang="en-GB" sz="1400">
              <a:effectLst/>
              <a:latin typeface="+mj-lt"/>
            </a:endParaRPr>
          </a:p>
          <a:p>
            <a:pPr algn="ctr"/>
            <a:r>
              <a:rPr lang="en-GB" sz="1400">
                <a:effectLst/>
                <a:latin typeface="+mj-lt"/>
              </a:rPr>
              <a:t> </a:t>
            </a:r>
            <a:r>
              <a:rPr lang="en-GB" sz="1400" b="1">
                <a:effectLst/>
                <a:latin typeface="+mj-lt"/>
              </a:rPr>
              <a:t>Eligible patients </a:t>
            </a:r>
          </a:p>
          <a:p>
            <a:pPr algn="ctr"/>
            <a:endParaRPr lang="en-GB" sz="1400" b="1">
              <a:effectLst/>
              <a:latin typeface="+mj-lt"/>
            </a:endParaRPr>
          </a:p>
          <a:p>
            <a:pPr marL="171450" indent="-171450">
              <a:buFont typeface="Arial" panose="020B0604020202020204" pitchFamily="34" charset="0"/>
              <a:buChar char="•"/>
            </a:pPr>
            <a:r>
              <a:rPr lang="en-GB" sz="1400">
                <a:effectLst/>
                <a:latin typeface="+mj-lt"/>
              </a:rPr>
              <a:t>Age ≥18 years and received ≥4 weeks ibrutinib and/or acalabrutinib</a:t>
            </a:r>
          </a:p>
          <a:p>
            <a:pPr marL="171450" indent="-171450">
              <a:buFont typeface="Arial" panose="020B0604020202020204" pitchFamily="34" charset="0"/>
              <a:buChar char="•"/>
            </a:pPr>
            <a:r>
              <a:rPr lang="en-GB" sz="1400">
                <a:latin typeface="+mj-lt"/>
              </a:rPr>
              <a:t>Diagnosed with CLL/SLL requiring treatment according to </a:t>
            </a:r>
            <a:r>
              <a:rPr lang="en-GB" sz="1400" err="1">
                <a:latin typeface="+mj-lt"/>
              </a:rPr>
              <a:t>iwCLL</a:t>
            </a:r>
            <a:r>
              <a:rPr lang="en-GB" sz="1400">
                <a:latin typeface="+mj-lt"/>
              </a:rPr>
              <a:t> prior to initiation of ibrutinib or acalabrutinib</a:t>
            </a:r>
          </a:p>
          <a:p>
            <a:pPr marL="171450" indent="-171450">
              <a:buFont typeface="Arial" panose="020B0604020202020204" pitchFamily="34" charset="0"/>
              <a:buChar char="•"/>
            </a:pPr>
            <a:r>
              <a:rPr lang="en-GB" sz="1400">
                <a:effectLst/>
                <a:latin typeface="+mj-lt"/>
              </a:rPr>
              <a:t>Ibrutinib and/or acalabrutinib intolerant </a:t>
            </a:r>
          </a:p>
          <a:p>
            <a:pPr marL="171450" indent="-171450">
              <a:buFont typeface="Arial" panose="020B0604020202020204" pitchFamily="34" charset="0"/>
              <a:buChar char="•"/>
            </a:pPr>
            <a:r>
              <a:rPr lang="en-GB" sz="1400">
                <a:effectLst/>
                <a:latin typeface="+mj-lt"/>
              </a:rPr>
              <a:t>ECOG PS 0-2 </a:t>
            </a:r>
          </a:p>
          <a:p>
            <a:pPr marL="171450" indent="-171450">
              <a:buFont typeface="Arial" panose="020B0604020202020204" pitchFamily="34" charset="0"/>
              <a:buChar char="•"/>
            </a:pPr>
            <a:endParaRPr lang="en-GB" sz="1400">
              <a:effectLst/>
              <a:latin typeface="+mj-lt"/>
            </a:endParaRPr>
          </a:p>
          <a:p>
            <a:pPr algn="ctr"/>
            <a:endParaRPr lang="en-US" sz="1400">
              <a:latin typeface="+mj-lt"/>
            </a:endParaRPr>
          </a:p>
        </p:txBody>
      </p:sp>
      <p:sp>
        <p:nvSpPr>
          <p:cNvPr id="7" name="Rectangle 6">
            <a:extLst>
              <a:ext uri="{FF2B5EF4-FFF2-40B4-BE49-F238E27FC236}">
                <a16:creationId xmlns:a16="http://schemas.microsoft.com/office/drawing/2014/main" id="{EB60A6EC-4397-379A-5B03-CC0A12E54B0D}"/>
              </a:ext>
            </a:extLst>
          </p:cNvPr>
          <p:cNvSpPr/>
          <p:nvPr/>
        </p:nvSpPr>
        <p:spPr>
          <a:xfrm>
            <a:off x="3766541" y="2111590"/>
            <a:ext cx="2160000" cy="1080000"/>
          </a:xfrm>
          <a:prstGeom prst="rect">
            <a:avLst/>
          </a:prstGeom>
          <a:solidFill>
            <a:srgbClr val="DBA71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latin typeface="+mj-lt"/>
              </a:rPr>
              <a:t>Cohort 1</a:t>
            </a:r>
          </a:p>
          <a:p>
            <a:pPr algn="ctr"/>
            <a:r>
              <a:rPr lang="en-US" sz="1400">
                <a:latin typeface="+mj-lt"/>
              </a:rPr>
              <a:t>Intolerant of only ibrutinib</a:t>
            </a:r>
            <a:endParaRPr lang="en-US" sz="1400">
              <a:latin typeface="+mj-lt"/>
              <a:cs typeface="Arial"/>
            </a:endParaRPr>
          </a:p>
        </p:txBody>
      </p:sp>
      <p:sp>
        <p:nvSpPr>
          <p:cNvPr id="8" name="Rectangle 7">
            <a:extLst>
              <a:ext uri="{FF2B5EF4-FFF2-40B4-BE49-F238E27FC236}">
                <a16:creationId xmlns:a16="http://schemas.microsoft.com/office/drawing/2014/main" id="{2C584F92-FD5D-2288-2D0D-BF5E9B48C4A9}"/>
              </a:ext>
            </a:extLst>
          </p:cNvPr>
          <p:cNvSpPr/>
          <p:nvPr/>
        </p:nvSpPr>
        <p:spPr>
          <a:xfrm>
            <a:off x="3766541" y="3688673"/>
            <a:ext cx="2160000" cy="108000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latin typeface="+mj-lt"/>
              </a:rPr>
              <a:t>Cohort 2</a:t>
            </a:r>
          </a:p>
          <a:p>
            <a:pPr algn="ctr"/>
            <a:r>
              <a:rPr lang="en-US" sz="1400">
                <a:latin typeface="+mj-lt"/>
              </a:rPr>
              <a:t>Intolerant of acalabrutinib ± ibrutinib</a:t>
            </a:r>
            <a:endParaRPr lang="en-US"/>
          </a:p>
        </p:txBody>
      </p:sp>
      <p:sp>
        <p:nvSpPr>
          <p:cNvPr id="9" name="Rectangle 8">
            <a:extLst>
              <a:ext uri="{FF2B5EF4-FFF2-40B4-BE49-F238E27FC236}">
                <a16:creationId xmlns:a16="http://schemas.microsoft.com/office/drawing/2014/main" id="{11D1DA85-7C97-0587-58F1-8C22661204EB}"/>
              </a:ext>
            </a:extLst>
          </p:cNvPr>
          <p:cNvSpPr/>
          <p:nvPr/>
        </p:nvSpPr>
        <p:spPr>
          <a:xfrm>
            <a:off x="9625904" y="2900131"/>
            <a:ext cx="2160000" cy="1080000"/>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effectLst/>
                <a:latin typeface="+mj-lt"/>
              </a:rPr>
              <a:t>Treatment until disease </a:t>
            </a:r>
            <a:r>
              <a:rPr lang="en-GB" sz="1400">
                <a:solidFill>
                  <a:schemeClr val="tx1"/>
                </a:solidFill>
                <a:latin typeface="+mj-lt"/>
              </a:rPr>
              <a:t>progression or unacceptable</a:t>
            </a:r>
            <a:r>
              <a:rPr lang="en-GB" sz="1400">
                <a:solidFill>
                  <a:schemeClr val="tx1"/>
                </a:solidFill>
                <a:effectLst/>
                <a:latin typeface="+mj-lt"/>
              </a:rPr>
              <a:t> </a:t>
            </a:r>
            <a:r>
              <a:rPr lang="en-GB" sz="1400" err="1">
                <a:solidFill>
                  <a:schemeClr val="tx1"/>
                </a:solidFill>
                <a:latin typeface="+mj-lt"/>
              </a:rPr>
              <a:t>toxicity</a:t>
            </a:r>
            <a:r>
              <a:rPr lang="en-GB" sz="1400" baseline="30000" err="1">
                <a:solidFill>
                  <a:schemeClr val="tx1"/>
                </a:solidFill>
                <a:latin typeface="+mj-lt"/>
              </a:rPr>
              <a:t>a</a:t>
            </a:r>
            <a:endParaRPr lang="en-GB" sz="1400" baseline="30000" err="1">
              <a:solidFill>
                <a:schemeClr val="tx1"/>
              </a:solidFill>
              <a:effectLst/>
              <a:latin typeface="+mj-lt"/>
            </a:endParaRPr>
          </a:p>
        </p:txBody>
      </p:sp>
      <p:cxnSp>
        <p:nvCxnSpPr>
          <p:cNvPr id="10" name="Elbow Connector 9">
            <a:extLst>
              <a:ext uri="{FF2B5EF4-FFF2-40B4-BE49-F238E27FC236}">
                <a16:creationId xmlns:a16="http://schemas.microsoft.com/office/drawing/2014/main" id="{12F8D015-8F7D-39F5-2328-DD791E9FB78F}"/>
              </a:ext>
            </a:extLst>
          </p:cNvPr>
          <p:cNvCxnSpPr>
            <a:cxnSpLocks/>
            <a:stCxn id="6" idx="3"/>
            <a:endCxn id="7" idx="1"/>
          </p:cNvCxnSpPr>
          <p:nvPr/>
        </p:nvCxnSpPr>
        <p:spPr>
          <a:xfrm flipV="1">
            <a:off x="3002078" y="2651590"/>
            <a:ext cx="764463" cy="78854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753513F4-4F6D-C125-CB12-2E63E4AC0109}"/>
              </a:ext>
            </a:extLst>
          </p:cNvPr>
          <p:cNvCxnSpPr>
            <a:cxnSpLocks/>
            <a:stCxn id="6" idx="3"/>
            <a:endCxn id="8" idx="1"/>
          </p:cNvCxnSpPr>
          <p:nvPr/>
        </p:nvCxnSpPr>
        <p:spPr>
          <a:xfrm>
            <a:off x="3002078" y="3440132"/>
            <a:ext cx="764463" cy="78854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62DB389-81EC-3257-5CBB-9A8D880EE83D}"/>
              </a:ext>
            </a:extLst>
          </p:cNvPr>
          <p:cNvSpPr/>
          <p:nvPr/>
        </p:nvSpPr>
        <p:spPr>
          <a:xfrm>
            <a:off x="6691004" y="2900131"/>
            <a:ext cx="2160000" cy="1080000"/>
          </a:xfrm>
          <a:prstGeom prst="rect">
            <a:avLst/>
          </a:prstGeom>
          <a:solidFill>
            <a:srgbClr val="FD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bg1"/>
                </a:solidFill>
                <a:effectLst/>
                <a:latin typeface="+mj-lt"/>
              </a:rPr>
              <a:t>Zanubrutinib</a:t>
            </a:r>
            <a:br>
              <a:rPr lang="en-GB" sz="1400" b="1">
                <a:solidFill>
                  <a:schemeClr val="bg1"/>
                </a:solidFill>
                <a:latin typeface="+mj-lt"/>
              </a:rPr>
            </a:br>
            <a:r>
              <a:rPr lang="en-GB" sz="1400">
                <a:solidFill>
                  <a:schemeClr val="bg1"/>
                </a:solidFill>
                <a:effectLst/>
                <a:latin typeface="+mj-lt"/>
              </a:rPr>
              <a:t>160 mg BID</a:t>
            </a:r>
            <a:br>
              <a:rPr lang="en-GB" sz="1400">
                <a:solidFill>
                  <a:schemeClr val="bg1"/>
                </a:solidFill>
                <a:effectLst/>
                <a:latin typeface="+mj-lt"/>
              </a:rPr>
            </a:br>
            <a:r>
              <a:rPr lang="en-GB" sz="1400">
                <a:solidFill>
                  <a:schemeClr val="bg1"/>
                </a:solidFill>
                <a:effectLst/>
                <a:latin typeface="+mj-lt"/>
              </a:rPr>
              <a:t>or</a:t>
            </a:r>
            <a:br>
              <a:rPr lang="en-GB" sz="1400">
                <a:solidFill>
                  <a:schemeClr val="bg1"/>
                </a:solidFill>
                <a:latin typeface="+mj-lt"/>
              </a:rPr>
            </a:br>
            <a:r>
              <a:rPr lang="en-GB" sz="1400">
                <a:solidFill>
                  <a:schemeClr val="bg1"/>
                </a:solidFill>
                <a:effectLst/>
                <a:latin typeface="+mj-lt"/>
              </a:rPr>
              <a:t>320 mg QD</a:t>
            </a:r>
          </a:p>
        </p:txBody>
      </p:sp>
      <p:cxnSp>
        <p:nvCxnSpPr>
          <p:cNvPr id="18" name="Elbow Connector 17">
            <a:extLst>
              <a:ext uri="{FF2B5EF4-FFF2-40B4-BE49-F238E27FC236}">
                <a16:creationId xmlns:a16="http://schemas.microsoft.com/office/drawing/2014/main" id="{57F397CB-2C07-CDB5-C582-0BBB3EAEDC5D}"/>
              </a:ext>
            </a:extLst>
          </p:cNvPr>
          <p:cNvCxnSpPr>
            <a:cxnSpLocks/>
            <a:stCxn id="7" idx="3"/>
            <a:endCxn id="16" idx="1"/>
          </p:cNvCxnSpPr>
          <p:nvPr/>
        </p:nvCxnSpPr>
        <p:spPr>
          <a:xfrm>
            <a:off x="5926541" y="2651590"/>
            <a:ext cx="764463" cy="78854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D63CC40D-5EBD-F5CA-A96A-FE7817269591}"/>
              </a:ext>
            </a:extLst>
          </p:cNvPr>
          <p:cNvCxnSpPr>
            <a:cxnSpLocks/>
            <a:stCxn id="8" idx="3"/>
            <a:endCxn id="16" idx="1"/>
          </p:cNvCxnSpPr>
          <p:nvPr/>
        </p:nvCxnSpPr>
        <p:spPr>
          <a:xfrm flipV="1">
            <a:off x="5926541" y="3440131"/>
            <a:ext cx="764463" cy="788542"/>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24B83BC-663C-C04C-B564-7E351D9A5A79}"/>
              </a:ext>
            </a:extLst>
          </p:cNvPr>
          <p:cNvSpPr txBox="1"/>
          <p:nvPr/>
        </p:nvSpPr>
        <p:spPr>
          <a:xfrm>
            <a:off x="407987" y="5026838"/>
            <a:ext cx="11367479" cy="788541"/>
          </a:xfrm>
          <a:prstGeom prst="rect">
            <a:avLst/>
          </a:prstGeom>
          <a:solidFill>
            <a:schemeClr val="bg2"/>
          </a:solidFill>
        </p:spPr>
        <p:txBody>
          <a:bodyPr wrap="square" rtlCol="0" anchor="ctr">
            <a:noAutofit/>
          </a:bodyPr>
          <a:lstStyle/>
          <a:p>
            <a:r>
              <a:rPr lang="en-US" sz="1200" b="1"/>
              <a:t>Primary endpoint</a:t>
            </a:r>
            <a:r>
              <a:rPr lang="en-US" sz="1200"/>
              <a:t>: Safety of </a:t>
            </a:r>
            <a:r>
              <a:rPr lang="en-US" sz="1200" err="1"/>
              <a:t>zanubrutinib</a:t>
            </a:r>
            <a:r>
              <a:rPr lang="en-US" sz="1200"/>
              <a:t> compared with ibrutinib and/or acalabrutinib intolerance AE profile</a:t>
            </a:r>
          </a:p>
          <a:p>
            <a:r>
              <a:rPr lang="en-US" sz="1200" b="1"/>
              <a:t>Secondary endpoints: </a:t>
            </a:r>
            <a:r>
              <a:rPr lang="en-US" sz="1200"/>
              <a:t>ORR by INV, DCR by INV, </a:t>
            </a:r>
            <a:r>
              <a:rPr lang="en-US" sz="1200" err="1"/>
              <a:t>DoR</a:t>
            </a:r>
            <a:r>
              <a:rPr lang="en-US" sz="1200"/>
              <a:t>, time to first response, time to best overall response, PFS by INV, </a:t>
            </a:r>
            <a:r>
              <a:rPr lang="en-US" sz="1200" err="1"/>
              <a:t>HRQoL</a:t>
            </a:r>
            <a:endParaRPr lang="en-US" sz="1200"/>
          </a:p>
          <a:p>
            <a:r>
              <a:rPr lang="en-US" sz="1200" b="1"/>
              <a:t>Exploratory endpoints: </a:t>
            </a:r>
            <a:r>
              <a:rPr lang="en-US" sz="1200"/>
              <a:t>Improvements in response in patients with previous response to ibrutinib and/or acalabrutinib</a:t>
            </a:r>
            <a:endParaRPr lang="en-US" sz="1200" b="1"/>
          </a:p>
        </p:txBody>
      </p:sp>
      <p:sp>
        <p:nvSpPr>
          <p:cNvPr id="40" name="Textplatzhalter 39">
            <a:extLst>
              <a:ext uri="{FF2B5EF4-FFF2-40B4-BE49-F238E27FC236}">
                <a16:creationId xmlns:a16="http://schemas.microsoft.com/office/drawing/2014/main" id="{418D1DAC-9AE8-0E4C-7779-041C0B4B4F2E}"/>
              </a:ext>
            </a:extLst>
          </p:cNvPr>
          <p:cNvSpPr>
            <a:spLocks noGrp="1"/>
          </p:cNvSpPr>
          <p:nvPr>
            <p:ph type="body" sz="quarter" idx="12"/>
          </p:nvPr>
        </p:nvSpPr>
        <p:spPr/>
        <p:txBody>
          <a:bodyPr/>
          <a:lstStyle/>
          <a:p>
            <a:r>
              <a:rPr lang="en-GB"/>
              <a:t>A Phase II, </a:t>
            </a:r>
            <a:r>
              <a:rPr lang="en-GB" err="1"/>
              <a:t>multicenter</a:t>
            </a:r>
            <a:r>
              <a:rPr lang="en-GB"/>
              <a:t>, single-arm study in patients with previously treated CLL/SLL intolerant to prior treatment with ibrutinib and/or acalabrutinib</a:t>
            </a:r>
          </a:p>
        </p:txBody>
      </p:sp>
      <p:sp>
        <p:nvSpPr>
          <p:cNvPr id="3" name="Titel 2">
            <a:extLst>
              <a:ext uri="{FF2B5EF4-FFF2-40B4-BE49-F238E27FC236}">
                <a16:creationId xmlns:a16="http://schemas.microsoft.com/office/drawing/2014/main" id="{ED640787-441C-293E-C083-E2BA1B1BA88E}"/>
              </a:ext>
            </a:extLst>
          </p:cNvPr>
          <p:cNvSpPr>
            <a:spLocks noGrp="1"/>
          </p:cNvSpPr>
          <p:nvPr>
            <p:ph type="title"/>
          </p:nvPr>
        </p:nvSpPr>
        <p:spPr/>
        <p:txBody>
          <a:bodyPr>
            <a:normAutofit fontScale="90000"/>
          </a:bodyPr>
          <a:lstStyle/>
          <a:p>
            <a:r>
              <a:rPr lang="en-GB"/>
              <a:t>Zanubrutinib in CLL/SLL intolerant to ibrutinib and/or acalabrutinib: Study design </a:t>
            </a:r>
          </a:p>
        </p:txBody>
      </p:sp>
    </p:spTree>
    <p:extLst>
      <p:ext uri="{BB962C8B-B14F-4D97-AF65-F5344CB8AC3E}">
        <p14:creationId xmlns:p14="http://schemas.microsoft.com/office/powerpoint/2010/main" val="326162302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F40442-5CE0-63C3-177D-5ECAE0352F9E}"/>
              </a:ext>
            </a:extLst>
          </p:cNvPr>
          <p:cNvSpPr>
            <a:spLocks noGrp="1"/>
          </p:cNvSpPr>
          <p:nvPr>
            <p:ph type="ftr" sz="quarter" idx="10"/>
          </p:nvPr>
        </p:nvSpPr>
        <p:spPr/>
        <p:txBody>
          <a:bodyPr/>
          <a:lstStyle/>
          <a:p>
            <a:r>
              <a:rPr lang="en-US" b="1">
                <a:solidFill>
                  <a:srgbClr val="4E4F4E"/>
                </a:solidFill>
                <a:cs typeface="Arial" panose="020B0604020202020204" pitchFamily="34" charset="0"/>
              </a:rPr>
              <a:t>BTK, </a:t>
            </a:r>
            <a:r>
              <a:rPr lang="en-US">
                <a:solidFill>
                  <a:srgbClr val="4E4F4E"/>
                </a:solidFill>
                <a:cs typeface="Arial" panose="020B0604020202020204" pitchFamily="34" charset="0"/>
              </a:rPr>
              <a:t>Bruton’s tyrosine kinase.</a:t>
            </a:r>
          </a:p>
          <a:p>
            <a:r>
              <a:rPr lang="en-US" b="1">
                <a:solidFill>
                  <a:srgbClr val="4E4F4E"/>
                </a:solidFill>
                <a:cs typeface="Arial" panose="020B0604020202020204" pitchFamily="34" charset="0"/>
              </a:rPr>
              <a:t>Wang H, et al. Abstract P1219 presented at EHA2023.</a:t>
            </a:r>
            <a:endParaRPr lang="en-GB"/>
          </a:p>
        </p:txBody>
      </p:sp>
      <p:sp>
        <p:nvSpPr>
          <p:cNvPr id="3" name="Title 2">
            <a:extLst>
              <a:ext uri="{FF2B5EF4-FFF2-40B4-BE49-F238E27FC236}">
                <a16:creationId xmlns:a16="http://schemas.microsoft.com/office/drawing/2014/main" id="{D8A8A4EF-61F8-FCEC-6811-653CAFDA3544}"/>
              </a:ext>
            </a:extLst>
          </p:cNvPr>
          <p:cNvSpPr>
            <a:spLocks noGrp="1"/>
          </p:cNvSpPr>
          <p:nvPr>
            <p:ph type="title"/>
          </p:nvPr>
        </p:nvSpPr>
        <p:spPr/>
        <p:txBody>
          <a:bodyPr/>
          <a:lstStyle/>
          <a:p>
            <a:r>
              <a:rPr lang="en-US"/>
              <a:t>Conclusions </a:t>
            </a:r>
          </a:p>
        </p:txBody>
      </p:sp>
      <p:sp>
        <p:nvSpPr>
          <p:cNvPr id="7" name="Inhaltsplatzhalter 6">
            <a:extLst>
              <a:ext uri="{FF2B5EF4-FFF2-40B4-BE49-F238E27FC236}">
                <a16:creationId xmlns:a16="http://schemas.microsoft.com/office/drawing/2014/main" id="{EEBA7191-E5E9-294C-43B0-CCC547A921D5}"/>
              </a:ext>
            </a:extLst>
          </p:cNvPr>
          <p:cNvSpPr>
            <a:spLocks noGrp="1"/>
          </p:cNvSpPr>
          <p:nvPr>
            <p:ph idx="1"/>
          </p:nvPr>
        </p:nvSpPr>
        <p:spPr/>
        <p:txBody>
          <a:bodyPr/>
          <a:lstStyle/>
          <a:p>
            <a:r>
              <a:rPr lang="en-GB"/>
              <a:t>BGB-16673 is a potent degrader against </a:t>
            </a:r>
            <a:r>
              <a:rPr lang="en-GB" err="1"/>
              <a:t>tumors</a:t>
            </a:r>
            <a:r>
              <a:rPr lang="en-GB"/>
              <a:t> expressing wildtype and clinical-relevant </a:t>
            </a:r>
            <a:r>
              <a:rPr lang="en-GB" i="1"/>
              <a:t>BTK</a:t>
            </a:r>
            <a:r>
              <a:rPr lang="en-GB"/>
              <a:t> mutations</a:t>
            </a:r>
          </a:p>
          <a:p>
            <a:r>
              <a:rPr lang="en-GB"/>
              <a:t>BGB-16673 exhibits longer duration of response and less metastatic infiltration to the spleen than ibrutinib and </a:t>
            </a:r>
            <a:r>
              <a:rPr lang="en-GB" err="1"/>
              <a:t>pirtobrutinib</a:t>
            </a:r>
            <a:r>
              <a:rPr lang="en-GB"/>
              <a:t> in mouse xenograft models</a:t>
            </a:r>
          </a:p>
        </p:txBody>
      </p:sp>
    </p:spTree>
    <p:extLst>
      <p:ext uri="{BB962C8B-B14F-4D97-AF65-F5344CB8AC3E}">
        <p14:creationId xmlns:p14="http://schemas.microsoft.com/office/powerpoint/2010/main" val="2376111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76C03805-ABA2-3294-FD7B-D4F832DDCD72}"/>
              </a:ext>
            </a:extLst>
          </p:cNvPr>
          <p:cNvSpPr>
            <a:spLocks noGrp="1"/>
          </p:cNvSpPr>
          <p:nvPr>
            <p:ph type="ftr" sz="quarter" idx="10"/>
          </p:nvPr>
        </p:nvSpPr>
        <p:spPr/>
        <p:txBody>
          <a:bodyPr/>
          <a:lstStyle/>
          <a:p>
            <a:r>
              <a:rPr lang="en-GB" baseline="30000"/>
              <a:t>a </a:t>
            </a:r>
            <a:r>
              <a:rPr lang="en-GB"/>
              <a:t>No intolerance AEs recurred at a higher grade,</a:t>
            </a:r>
          </a:p>
          <a:p>
            <a:r>
              <a:rPr lang="en-GB" b="1"/>
              <a:t>AE</a:t>
            </a:r>
            <a:r>
              <a:rPr lang="en-GB"/>
              <a:t>, adverse event; </a:t>
            </a:r>
            <a:r>
              <a:rPr lang="en-GB" b="1"/>
              <a:t>ALT</a:t>
            </a:r>
            <a:r>
              <a:rPr lang="en-GB"/>
              <a:t>, alanine aminotransferase. </a:t>
            </a:r>
          </a:p>
          <a:p>
            <a:r>
              <a:rPr lang="en-US" b="1">
                <a:solidFill>
                  <a:srgbClr val="4E4F4E"/>
                </a:solidFill>
                <a:cs typeface="Arial"/>
              </a:rPr>
              <a:t>Shadman M, et al. Abstract 345 presented at 17-ICML</a:t>
            </a:r>
          </a:p>
        </p:txBody>
      </p:sp>
      <p:sp>
        <p:nvSpPr>
          <p:cNvPr id="19" name="TextBox 18">
            <a:extLst>
              <a:ext uri="{FF2B5EF4-FFF2-40B4-BE49-F238E27FC236}">
                <a16:creationId xmlns:a16="http://schemas.microsoft.com/office/drawing/2014/main" id="{688A855E-7E94-2C7B-1E17-B0B09A633907}"/>
              </a:ext>
            </a:extLst>
          </p:cNvPr>
          <p:cNvSpPr txBox="1"/>
          <p:nvPr/>
        </p:nvSpPr>
        <p:spPr>
          <a:xfrm>
            <a:off x="7913844" y="1665288"/>
            <a:ext cx="3870168" cy="2803433"/>
          </a:xfrm>
          <a:prstGeom prst="rect">
            <a:avLst/>
          </a:prstGeom>
          <a:solidFill>
            <a:schemeClr val="bg2"/>
          </a:solidFill>
        </p:spPr>
        <p:txBody>
          <a:bodyPr wrap="square" lIns="144000" tIns="108000" bIns="108000" rtlCol="0">
            <a:spAutoFit/>
          </a:bodyPr>
          <a:lstStyle/>
          <a:p>
            <a:pPr marL="285750" indent="-285750">
              <a:buClr>
                <a:schemeClr val="accent2"/>
              </a:buClr>
              <a:buFont typeface="Arial" panose="020B0604020202020204" pitchFamily="34" charset="0"/>
              <a:buChar char="•"/>
            </a:pPr>
            <a:r>
              <a:rPr lang="en-US" sz="1400"/>
              <a:t>With </a:t>
            </a:r>
            <a:r>
              <a:rPr lang="en-US" sz="1400" err="1"/>
              <a:t>zanubrutinib</a:t>
            </a:r>
            <a:r>
              <a:rPr lang="en-US" sz="1400"/>
              <a:t>, 65 out of 95 ibrutinib intolerance AEs (68.4%) did not recur </a:t>
            </a:r>
          </a:p>
          <a:p>
            <a:pPr marL="285750" indent="-285750">
              <a:buClr>
                <a:schemeClr val="accent2"/>
              </a:buClr>
              <a:buFont typeface="Arial" panose="020B0604020202020204" pitchFamily="34" charset="0"/>
              <a:buChar char="•"/>
            </a:pPr>
            <a:r>
              <a:rPr lang="en-US" sz="1400"/>
              <a:t>32 (61.5%) of 52 patients with ibrutinib intolerance did not experience recurrence of any of other intolerance events </a:t>
            </a:r>
          </a:p>
          <a:p>
            <a:pPr marL="742950" lvl="1" indent="-285750">
              <a:buClr>
                <a:schemeClr val="accent2"/>
              </a:buClr>
              <a:buFont typeface="Arial" panose="020B0604020202020204" pitchFamily="34" charset="0"/>
              <a:buChar char="•"/>
            </a:pPr>
            <a:r>
              <a:rPr lang="en-US" sz="1400"/>
              <a:t>No intolerance AEs occurred at a higher severity</a:t>
            </a:r>
          </a:p>
          <a:p>
            <a:pPr marL="742950" lvl="1" indent="-285750">
              <a:buClr>
                <a:schemeClr val="accent2"/>
              </a:buClr>
              <a:buFont typeface="Arial" panose="020B0604020202020204" pitchFamily="34" charset="0"/>
              <a:buChar char="•"/>
            </a:pPr>
            <a:r>
              <a:rPr lang="en-US" sz="1400"/>
              <a:t>Of those that did recur, 22 of 30 ibrutinib intolerance events AEs (73.3%) recurred at a lower grade </a:t>
            </a:r>
          </a:p>
          <a:p>
            <a:pPr marL="742950" lvl="1" indent="-285750">
              <a:buClr>
                <a:schemeClr val="accent2"/>
              </a:buClr>
              <a:buFont typeface="Arial" panose="020B0604020202020204" pitchFamily="34" charset="0"/>
              <a:buChar char="•"/>
            </a:pPr>
            <a:r>
              <a:rPr lang="en-US" sz="1400"/>
              <a:t>One patient discontinued treatment due to an ibrutinib intolerance </a:t>
            </a:r>
          </a:p>
        </p:txBody>
      </p:sp>
      <p:graphicFrame>
        <p:nvGraphicFramePr>
          <p:cNvPr id="5" name="Diagramm 4">
            <a:extLst>
              <a:ext uri="{FF2B5EF4-FFF2-40B4-BE49-F238E27FC236}">
                <a16:creationId xmlns:a16="http://schemas.microsoft.com/office/drawing/2014/main" id="{8056FC9B-7052-DC47-0B6D-3077F1064B34}"/>
              </a:ext>
            </a:extLst>
          </p:cNvPr>
          <p:cNvGraphicFramePr/>
          <p:nvPr>
            <p:extLst>
              <p:ext uri="{D42A27DB-BD31-4B8C-83A1-F6EECF244321}">
                <p14:modId xmlns:p14="http://schemas.microsoft.com/office/powerpoint/2010/main" val="1222139298"/>
              </p:ext>
            </p:extLst>
          </p:nvPr>
        </p:nvGraphicFramePr>
        <p:xfrm>
          <a:off x="341641" y="1547447"/>
          <a:ext cx="8278375" cy="464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Diagramm 10">
            <a:extLst>
              <a:ext uri="{FF2B5EF4-FFF2-40B4-BE49-F238E27FC236}">
                <a16:creationId xmlns:a16="http://schemas.microsoft.com/office/drawing/2014/main" id="{4946972A-7713-4F85-F627-E51018CC1614}"/>
              </a:ext>
            </a:extLst>
          </p:cNvPr>
          <p:cNvGraphicFramePr/>
          <p:nvPr>
            <p:extLst>
              <p:ext uri="{D42A27DB-BD31-4B8C-83A1-F6EECF244321}">
                <p14:modId xmlns:p14="http://schemas.microsoft.com/office/powerpoint/2010/main" val="2197389890"/>
              </p:ext>
            </p:extLst>
          </p:nvPr>
        </p:nvGraphicFramePr>
        <p:xfrm>
          <a:off x="2741506" y="3188796"/>
          <a:ext cx="3462444" cy="2308296"/>
        </p:xfrm>
        <a:graphic>
          <a:graphicData uri="http://schemas.openxmlformats.org/drawingml/2006/chart">
            <c:chart xmlns:c="http://schemas.openxmlformats.org/drawingml/2006/chart" xmlns:r="http://schemas.openxmlformats.org/officeDocument/2006/relationships" r:id="rId3"/>
          </a:graphicData>
        </a:graphic>
      </p:graphicFrame>
      <p:sp>
        <p:nvSpPr>
          <p:cNvPr id="4" name="Titel 3">
            <a:extLst>
              <a:ext uri="{FF2B5EF4-FFF2-40B4-BE49-F238E27FC236}">
                <a16:creationId xmlns:a16="http://schemas.microsoft.com/office/drawing/2014/main" id="{49E64B69-DB24-CF8A-5519-ACEE7BF6DCFE}"/>
              </a:ext>
            </a:extLst>
          </p:cNvPr>
          <p:cNvSpPr>
            <a:spLocks noGrp="1"/>
          </p:cNvSpPr>
          <p:nvPr>
            <p:ph type="title"/>
          </p:nvPr>
        </p:nvSpPr>
        <p:spPr/>
        <p:txBody>
          <a:bodyPr/>
          <a:lstStyle/>
          <a:p>
            <a:r>
              <a:rPr lang="en-GB"/>
              <a:t>Ibrutinib intolerance events </a:t>
            </a:r>
          </a:p>
        </p:txBody>
      </p:sp>
    </p:spTree>
    <p:extLst>
      <p:ext uri="{BB962C8B-B14F-4D97-AF65-F5344CB8AC3E}">
        <p14:creationId xmlns:p14="http://schemas.microsoft.com/office/powerpoint/2010/main" val="2573184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558A5-993D-8127-3482-68F1DC5BDFF1}"/>
              </a:ext>
            </a:extLst>
          </p:cNvPr>
          <p:cNvSpPr>
            <a:spLocks noGrp="1"/>
          </p:cNvSpPr>
          <p:nvPr>
            <p:ph type="title"/>
          </p:nvPr>
        </p:nvSpPr>
        <p:spPr/>
        <p:txBody>
          <a:bodyPr/>
          <a:lstStyle/>
          <a:p>
            <a:r>
              <a:rPr lang="en-US"/>
              <a:t>Acalabrutinib-intolerance events </a:t>
            </a:r>
          </a:p>
        </p:txBody>
      </p:sp>
      <p:sp>
        <p:nvSpPr>
          <p:cNvPr id="2" name="Footer Placeholder 1">
            <a:extLst>
              <a:ext uri="{FF2B5EF4-FFF2-40B4-BE49-F238E27FC236}">
                <a16:creationId xmlns:a16="http://schemas.microsoft.com/office/drawing/2014/main" id="{F9EB4CF3-C2D8-C91B-6755-03CC1681A2A1}"/>
              </a:ext>
            </a:extLst>
          </p:cNvPr>
          <p:cNvSpPr>
            <a:spLocks noGrp="1"/>
          </p:cNvSpPr>
          <p:nvPr>
            <p:ph type="ftr" sz="quarter" idx="10"/>
          </p:nvPr>
        </p:nvSpPr>
        <p:spPr/>
        <p:txBody>
          <a:bodyPr/>
          <a:lstStyle/>
          <a:p>
            <a:r>
              <a:rPr lang="en-GB" baseline="30000"/>
              <a:t>a </a:t>
            </a:r>
            <a:r>
              <a:rPr lang="en-GB"/>
              <a:t>No intolerance AEs recurred at a higher grade,</a:t>
            </a:r>
          </a:p>
          <a:p>
            <a:r>
              <a:rPr lang="en-GB" b="1"/>
              <a:t>AE</a:t>
            </a:r>
            <a:r>
              <a:rPr lang="en-GB"/>
              <a:t>, adverse event. </a:t>
            </a:r>
            <a:endParaRPr lang="en-GB">
              <a:cs typeface="Arial"/>
            </a:endParaRPr>
          </a:p>
          <a:p>
            <a:r>
              <a:rPr lang="en-US" b="1">
                <a:solidFill>
                  <a:srgbClr val="4E4F4E"/>
                </a:solidFill>
                <a:cs typeface="Arial"/>
              </a:rPr>
              <a:t>Shadman M, et al. Abstract 345 presented at 17-ICML.</a:t>
            </a:r>
          </a:p>
        </p:txBody>
      </p:sp>
      <p:graphicFrame>
        <p:nvGraphicFramePr>
          <p:cNvPr id="5" name="Diagramm 4">
            <a:extLst>
              <a:ext uri="{FF2B5EF4-FFF2-40B4-BE49-F238E27FC236}">
                <a16:creationId xmlns:a16="http://schemas.microsoft.com/office/drawing/2014/main" id="{C90F41B3-CD79-6FE2-5E12-B8935B17EE3C}"/>
              </a:ext>
            </a:extLst>
          </p:cNvPr>
          <p:cNvGraphicFramePr/>
          <p:nvPr>
            <p:extLst>
              <p:ext uri="{D42A27DB-BD31-4B8C-83A1-F6EECF244321}">
                <p14:modId xmlns:p14="http://schemas.microsoft.com/office/powerpoint/2010/main" val="2339929479"/>
              </p:ext>
            </p:extLst>
          </p:nvPr>
        </p:nvGraphicFramePr>
        <p:xfrm>
          <a:off x="180522" y="1662217"/>
          <a:ext cx="8128000" cy="44730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Diagramm 5">
            <a:extLst>
              <a:ext uri="{FF2B5EF4-FFF2-40B4-BE49-F238E27FC236}">
                <a16:creationId xmlns:a16="http://schemas.microsoft.com/office/drawing/2014/main" id="{3D423292-EA1C-7560-D3F2-B7621A25F8B1}"/>
              </a:ext>
            </a:extLst>
          </p:cNvPr>
          <p:cNvGraphicFramePr/>
          <p:nvPr>
            <p:extLst>
              <p:ext uri="{D42A27DB-BD31-4B8C-83A1-F6EECF244321}">
                <p14:modId xmlns:p14="http://schemas.microsoft.com/office/powerpoint/2010/main" val="4016204464"/>
              </p:ext>
            </p:extLst>
          </p:nvPr>
        </p:nvGraphicFramePr>
        <p:xfrm>
          <a:off x="2741506" y="3188796"/>
          <a:ext cx="3462444" cy="230829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8">
            <a:extLst>
              <a:ext uri="{FF2B5EF4-FFF2-40B4-BE49-F238E27FC236}">
                <a16:creationId xmlns:a16="http://schemas.microsoft.com/office/drawing/2014/main" id="{EFFE5AD3-212C-F707-120D-22BE4AB8F749}"/>
              </a:ext>
            </a:extLst>
          </p:cNvPr>
          <p:cNvSpPr txBox="1"/>
          <p:nvPr/>
        </p:nvSpPr>
        <p:spPr>
          <a:xfrm>
            <a:off x="7913844" y="1665288"/>
            <a:ext cx="3870168" cy="3234320"/>
          </a:xfrm>
          <a:prstGeom prst="rect">
            <a:avLst/>
          </a:prstGeom>
          <a:solidFill>
            <a:schemeClr val="bg2"/>
          </a:solidFill>
        </p:spPr>
        <p:txBody>
          <a:bodyPr wrap="square" lIns="144000" tIns="108000" rIns="91440" bIns="108000" rtlCol="0" anchor="t">
            <a:spAutoFit/>
          </a:bodyPr>
          <a:lstStyle/>
          <a:p>
            <a:pPr marL="285750" indent="-285750">
              <a:buClr>
                <a:schemeClr val="accent2"/>
              </a:buClr>
              <a:buFont typeface="Arial" panose="020B0604020202020204" pitchFamily="34" charset="0"/>
              <a:buChar char="•"/>
            </a:pPr>
            <a:r>
              <a:rPr lang="en-US" sz="1400"/>
              <a:t>With </a:t>
            </a:r>
            <a:r>
              <a:rPr lang="en-US" sz="1400" err="1"/>
              <a:t>zanubrutinib</a:t>
            </a:r>
            <a:r>
              <a:rPr lang="en-US" sz="1400"/>
              <a:t>, 15 out of 21 acalabrutinib intolerance AEs (71.4%) did not recur </a:t>
            </a:r>
          </a:p>
          <a:p>
            <a:pPr marL="285750" indent="-285750">
              <a:buClr>
                <a:schemeClr val="accent2"/>
              </a:buClr>
              <a:buFont typeface="Arial" panose="020B0604020202020204" pitchFamily="34" charset="0"/>
              <a:buChar char="•"/>
            </a:pPr>
            <a:r>
              <a:rPr lang="en-US" sz="1400"/>
              <a:t>12 (70.6%) of 17 patients with acalabrutinib intolerance did not experience recurrence of any of other intolerance events </a:t>
            </a:r>
            <a:endParaRPr lang="en-US" sz="1400">
              <a:cs typeface="Arial"/>
            </a:endParaRPr>
          </a:p>
          <a:p>
            <a:pPr marL="742950" lvl="1" indent="-285750">
              <a:buClr>
                <a:schemeClr val="accent2"/>
              </a:buClr>
              <a:buFont typeface="Arial" panose="020B0604020202020204" pitchFamily="34" charset="0"/>
              <a:buChar char="•"/>
            </a:pPr>
            <a:r>
              <a:rPr lang="en-US" sz="1400"/>
              <a:t>No intolerance AEs occurred at a higher severity</a:t>
            </a:r>
            <a:endParaRPr lang="en-US" sz="1400">
              <a:cs typeface="Arial"/>
            </a:endParaRPr>
          </a:p>
          <a:p>
            <a:pPr marL="742950" lvl="1" indent="-285750">
              <a:buClr>
                <a:schemeClr val="accent2"/>
              </a:buClr>
              <a:buFont typeface="Arial" panose="020B0604020202020204" pitchFamily="34" charset="0"/>
              <a:buChar char="•"/>
            </a:pPr>
            <a:r>
              <a:rPr lang="en-US" sz="1400"/>
              <a:t>Of those that did recur, 2 of 6 acalabrutinib intolerance events AEs (33.3%) recurred at a lower grade </a:t>
            </a:r>
            <a:endParaRPr lang="en-US" sz="1400">
              <a:cs typeface="Arial"/>
            </a:endParaRPr>
          </a:p>
          <a:p>
            <a:pPr marL="742950" lvl="1" indent="-285750">
              <a:buClr>
                <a:schemeClr val="accent2"/>
              </a:buClr>
              <a:buFont typeface="Arial" panose="020B0604020202020204" pitchFamily="34" charset="0"/>
              <a:buChar char="•"/>
            </a:pPr>
            <a:r>
              <a:rPr lang="en-US" sz="1400"/>
              <a:t>One patient discontinued treatment due to an acalabrutinib intolerance </a:t>
            </a:r>
            <a:endParaRPr lang="en-US" sz="1400">
              <a:cs typeface="Arial"/>
            </a:endParaRPr>
          </a:p>
        </p:txBody>
      </p:sp>
    </p:spTree>
    <p:extLst>
      <p:ext uri="{BB962C8B-B14F-4D97-AF65-F5344CB8AC3E}">
        <p14:creationId xmlns:p14="http://schemas.microsoft.com/office/powerpoint/2010/main" val="4119444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DD3515-BBD2-732D-91F4-862B06CAAE2E}"/>
              </a:ext>
            </a:extLst>
          </p:cNvPr>
          <p:cNvSpPr>
            <a:spLocks noGrp="1"/>
          </p:cNvSpPr>
          <p:nvPr>
            <p:ph type="title"/>
          </p:nvPr>
        </p:nvSpPr>
        <p:spPr/>
        <p:txBody>
          <a:bodyPr/>
          <a:lstStyle/>
          <a:p>
            <a:r>
              <a:rPr lang="en-US"/>
              <a:t>Treatment-emergent adverse events  </a:t>
            </a:r>
          </a:p>
        </p:txBody>
      </p:sp>
      <p:sp>
        <p:nvSpPr>
          <p:cNvPr id="4" name="Footer Placeholder 3">
            <a:extLst>
              <a:ext uri="{FF2B5EF4-FFF2-40B4-BE49-F238E27FC236}">
                <a16:creationId xmlns:a16="http://schemas.microsoft.com/office/drawing/2014/main" id="{EAC409D3-FAC7-4526-349A-631A205D7566}"/>
              </a:ext>
            </a:extLst>
          </p:cNvPr>
          <p:cNvSpPr>
            <a:spLocks noGrp="1"/>
          </p:cNvSpPr>
          <p:nvPr>
            <p:ph type="ftr" sz="quarter" idx="10"/>
          </p:nvPr>
        </p:nvSpPr>
        <p:spPr/>
        <p:txBody>
          <a:bodyPr/>
          <a:lstStyle/>
          <a:p>
            <a:r>
              <a:rPr lang="en-US" baseline="30000">
                <a:solidFill>
                  <a:srgbClr val="4E4F4E"/>
                </a:solidFill>
                <a:cs typeface="Arial"/>
              </a:rPr>
              <a:t>a</a:t>
            </a:r>
            <a:r>
              <a:rPr lang="en-US">
                <a:solidFill>
                  <a:srgbClr val="4E4F4E"/>
                </a:solidFill>
                <a:cs typeface="Arial"/>
              </a:rPr>
              <a:t> Includes patients intolerant of ibrutinib in addition to acalabrutinib.</a:t>
            </a:r>
          </a:p>
          <a:p>
            <a:r>
              <a:rPr lang="en-US" b="1">
                <a:solidFill>
                  <a:srgbClr val="4E4F4E"/>
                </a:solidFill>
                <a:cs typeface="Arial"/>
              </a:rPr>
              <a:t>AE, </a:t>
            </a:r>
            <a:r>
              <a:rPr lang="en-US">
                <a:solidFill>
                  <a:srgbClr val="4E4F4E"/>
                </a:solidFill>
                <a:cs typeface="Arial"/>
              </a:rPr>
              <a:t>adverse event; </a:t>
            </a:r>
            <a:r>
              <a:rPr lang="en-US" b="1">
                <a:solidFill>
                  <a:srgbClr val="4E4F4E"/>
                </a:solidFill>
                <a:cs typeface="Arial"/>
              </a:rPr>
              <a:t>TEAE, </a:t>
            </a:r>
            <a:r>
              <a:rPr lang="en-US">
                <a:solidFill>
                  <a:srgbClr val="4E4F4E"/>
                </a:solidFill>
                <a:cs typeface="Arial"/>
              </a:rPr>
              <a:t>treatment-emergent adverse event.  </a:t>
            </a:r>
            <a:endParaRPr lang="en-US">
              <a:solidFill>
                <a:srgbClr val="4E4F4E"/>
              </a:solidFill>
              <a:cs typeface="Arial" panose="020B0604020202020204" pitchFamily="34" charset="0"/>
            </a:endParaRPr>
          </a:p>
          <a:p>
            <a:r>
              <a:rPr lang="en-US" b="1">
                <a:solidFill>
                  <a:srgbClr val="4E4F4E"/>
                </a:solidFill>
                <a:cs typeface="Arial"/>
              </a:rPr>
              <a:t>Shadman M, et al. Abstract 345 presented at 17-ICML.</a:t>
            </a:r>
            <a:endParaRPr lang="en-GB">
              <a:cs typeface="Arial"/>
            </a:endParaRPr>
          </a:p>
        </p:txBody>
      </p:sp>
      <p:graphicFrame>
        <p:nvGraphicFramePr>
          <p:cNvPr id="6" name="Table 6">
            <a:extLst>
              <a:ext uri="{FF2B5EF4-FFF2-40B4-BE49-F238E27FC236}">
                <a16:creationId xmlns:a16="http://schemas.microsoft.com/office/drawing/2014/main" id="{7598FE53-ACCB-4101-70FA-17F7E43A6CA4}"/>
              </a:ext>
            </a:extLst>
          </p:cNvPr>
          <p:cNvGraphicFramePr>
            <a:graphicFrameLocks noGrp="1"/>
          </p:cNvGraphicFramePr>
          <p:nvPr>
            <p:extLst>
              <p:ext uri="{D42A27DB-BD31-4B8C-83A1-F6EECF244321}">
                <p14:modId xmlns:p14="http://schemas.microsoft.com/office/powerpoint/2010/main" val="3975495960"/>
              </p:ext>
            </p:extLst>
          </p:nvPr>
        </p:nvGraphicFramePr>
        <p:xfrm>
          <a:off x="407986" y="1665288"/>
          <a:ext cx="8532813" cy="3291840"/>
        </p:xfrm>
        <a:graphic>
          <a:graphicData uri="http://schemas.openxmlformats.org/drawingml/2006/table">
            <a:tbl>
              <a:tblPr firstRow="1" bandRow="1">
                <a:tableStyleId>{5C22544A-7EE6-4342-B048-85BDC9FD1C3A}</a:tableStyleId>
              </a:tblPr>
              <a:tblGrid>
                <a:gridCol w="2295021">
                  <a:extLst>
                    <a:ext uri="{9D8B030D-6E8A-4147-A177-3AD203B41FA5}">
                      <a16:colId xmlns:a16="http://schemas.microsoft.com/office/drawing/2014/main" val="2326838911"/>
                    </a:ext>
                  </a:extLst>
                </a:gridCol>
                <a:gridCol w="2079264">
                  <a:extLst>
                    <a:ext uri="{9D8B030D-6E8A-4147-A177-3AD203B41FA5}">
                      <a16:colId xmlns:a16="http://schemas.microsoft.com/office/drawing/2014/main" val="1386220867"/>
                    </a:ext>
                  </a:extLst>
                </a:gridCol>
                <a:gridCol w="2079264">
                  <a:extLst>
                    <a:ext uri="{9D8B030D-6E8A-4147-A177-3AD203B41FA5}">
                      <a16:colId xmlns:a16="http://schemas.microsoft.com/office/drawing/2014/main" val="1745698935"/>
                    </a:ext>
                  </a:extLst>
                </a:gridCol>
                <a:gridCol w="2079264">
                  <a:extLst>
                    <a:ext uri="{9D8B030D-6E8A-4147-A177-3AD203B41FA5}">
                      <a16:colId xmlns:a16="http://schemas.microsoft.com/office/drawing/2014/main" val="1207414170"/>
                    </a:ext>
                  </a:extLst>
                </a:gridCol>
              </a:tblGrid>
              <a:tr h="121850">
                <a:tc>
                  <a:txBody>
                    <a:bodyPr/>
                    <a:lstStyle/>
                    <a:p>
                      <a:pPr algn="l" fontAlgn="b"/>
                      <a:r>
                        <a:rPr lang="en-GB" sz="1400" b="1" i="0" u="none" strike="noStrike">
                          <a:solidFill>
                            <a:schemeClr val="bg1"/>
                          </a:solidFill>
                          <a:effectLst/>
                          <a:latin typeface="+mn-lt"/>
                        </a:rPr>
                        <a:t>n (%)</a:t>
                      </a:r>
                    </a:p>
                  </a:txBody>
                  <a:tcPr marL="144000" anchor="ctr"/>
                </a:tc>
                <a:tc>
                  <a:txBody>
                    <a:bodyPr/>
                    <a:lstStyle/>
                    <a:p>
                      <a:pPr algn="ctr" fontAlgn="b"/>
                      <a:r>
                        <a:rPr lang="en-GB" sz="1400" b="1" i="0" u="none" strike="noStrike">
                          <a:solidFill>
                            <a:schemeClr val="bg1"/>
                          </a:solidFill>
                          <a:effectLst/>
                          <a:latin typeface="+mn-lt"/>
                        </a:rPr>
                        <a:t>Ibrutinib intolerant</a:t>
                      </a:r>
                    </a:p>
                    <a:p>
                      <a:pPr algn="ctr" fontAlgn="b"/>
                      <a:r>
                        <a:rPr lang="en-GB" sz="1400" b="1" i="0" u="none" strike="noStrike">
                          <a:solidFill>
                            <a:schemeClr val="bg1"/>
                          </a:solidFill>
                          <a:effectLst/>
                          <a:latin typeface="+mn-lt"/>
                        </a:rPr>
                        <a:t> (n=44)</a:t>
                      </a:r>
                    </a:p>
                  </a:txBody>
                  <a:tcPr anchor="ctr">
                    <a:solidFill>
                      <a:srgbClr val="DBA712"/>
                    </a:solidFill>
                  </a:tcPr>
                </a:tc>
                <a:tc>
                  <a:txBody>
                    <a:bodyPr/>
                    <a:lstStyle/>
                    <a:p>
                      <a:pPr algn="ctr" fontAlgn="b"/>
                      <a:r>
                        <a:rPr lang="en-GB" sz="1400" b="1" i="0" u="none" strike="noStrike">
                          <a:solidFill>
                            <a:schemeClr val="bg1"/>
                          </a:solidFill>
                          <a:effectLst/>
                          <a:latin typeface="+mn-lt"/>
                        </a:rPr>
                        <a:t>Acalabrutinib intolerant</a:t>
                      </a:r>
                      <a:r>
                        <a:rPr lang="en-GB" sz="1400" b="1" i="0" u="none" strike="noStrike" baseline="30000">
                          <a:solidFill>
                            <a:schemeClr val="bg1"/>
                          </a:solidFill>
                          <a:effectLst/>
                          <a:latin typeface="+mn-lt"/>
                        </a:rPr>
                        <a:t>a</a:t>
                      </a:r>
                      <a:r>
                        <a:rPr lang="en-GB" sz="1400" b="1" i="0" u="none" strike="noStrike">
                          <a:solidFill>
                            <a:schemeClr val="bg1"/>
                          </a:solidFill>
                          <a:effectLst/>
                          <a:latin typeface="+mn-lt"/>
                        </a:rPr>
                        <a:t> (n=17)</a:t>
                      </a:r>
                    </a:p>
                  </a:txBody>
                  <a:tcPr anchor="ctr">
                    <a:solidFill>
                      <a:schemeClr val="accent4">
                        <a:lumMod val="50000"/>
                      </a:schemeClr>
                    </a:solidFill>
                  </a:tcPr>
                </a:tc>
                <a:tc>
                  <a:txBody>
                    <a:bodyPr/>
                    <a:lstStyle/>
                    <a:p>
                      <a:pPr algn="ctr" fontAlgn="b"/>
                      <a:r>
                        <a:rPr lang="en-GB" sz="1400" b="1" i="0" u="none" strike="noStrike">
                          <a:solidFill>
                            <a:schemeClr val="bg1"/>
                          </a:solidFill>
                          <a:effectLst/>
                          <a:latin typeface="+mn-lt"/>
                        </a:rPr>
                        <a:t>Total (N=61)</a:t>
                      </a:r>
                    </a:p>
                  </a:txBody>
                  <a:tcPr anchor="ctr"/>
                </a:tc>
                <a:extLst>
                  <a:ext uri="{0D108BD9-81ED-4DB2-BD59-A6C34878D82A}">
                    <a16:rowId xmlns:a16="http://schemas.microsoft.com/office/drawing/2014/main" val="871803760"/>
                  </a:ext>
                </a:extLst>
              </a:tr>
              <a:tr h="0">
                <a:tc>
                  <a:txBody>
                    <a:bodyPr/>
                    <a:lstStyle/>
                    <a:p>
                      <a:pPr algn="l" fontAlgn="b"/>
                      <a:r>
                        <a:rPr lang="en-GB" sz="1400" b="0" i="0" u="none" strike="noStrike">
                          <a:solidFill>
                            <a:schemeClr val="tx1"/>
                          </a:solidFill>
                          <a:effectLst/>
                          <a:latin typeface="+mn-lt"/>
                        </a:rPr>
                        <a:t>Any TEAE</a:t>
                      </a:r>
                    </a:p>
                  </a:txBody>
                  <a:tcPr marL="144000" anchor="ctr"/>
                </a:tc>
                <a:tc>
                  <a:txBody>
                    <a:bodyPr/>
                    <a:lstStyle/>
                    <a:p>
                      <a:pPr algn="ctr" fontAlgn="b"/>
                      <a:r>
                        <a:rPr lang="en-IT" sz="1400" b="0" i="0" u="none" strike="noStrike">
                          <a:solidFill>
                            <a:schemeClr val="tx1"/>
                          </a:solidFill>
                          <a:effectLst/>
                          <a:latin typeface="+mn-lt"/>
                        </a:rPr>
                        <a:t>42 (95.5)</a:t>
                      </a:r>
                    </a:p>
                  </a:txBody>
                  <a:tcPr anchor="ctr"/>
                </a:tc>
                <a:tc>
                  <a:txBody>
                    <a:bodyPr/>
                    <a:lstStyle/>
                    <a:p>
                      <a:pPr algn="ctr" fontAlgn="b"/>
                      <a:r>
                        <a:rPr lang="en-IT" sz="1400" b="0" i="0" u="none" strike="noStrike">
                          <a:solidFill>
                            <a:schemeClr val="tx1"/>
                          </a:solidFill>
                          <a:effectLst/>
                          <a:latin typeface="+mn-lt"/>
                        </a:rPr>
                        <a:t>15 (88.2)</a:t>
                      </a:r>
                    </a:p>
                  </a:txBody>
                  <a:tcPr anchor="ctr"/>
                </a:tc>
                <a:tc>
                  <a:txBody>
                    <a:bodyPr/>
                    <a:lstStyle/>
                    <a:p>
                      <a:pPr algn="ctr" fontAlgn="b"/>
                      <a:r>
                        <a:rPr lang="en-IT" sz="1400" b="0" i="0" u="none" strike="noStrike">
                          <a:solidFill>
                            <a:schemeClr val="tx1"/>
                          </a:solidFill>
                          <a:effectLst/>
                          <a:latin typeface="+mn-lt"/>
                        </a:rPr>
                        <a:t>57 (93.4)</a:t>
                      </a:r>
                    </a:p>
                  </a:txBody>
                  <a:tcPr anchor="ctr"/>
                </a:tc>
                <a:extLst>
                  <a:ext uri="{0D108BD9-81ED-4DB2-BD59-A6C34878D82A}">
                    <a16:rowId xmlns:a16="http://schemas.microsoft.com/office/drawing/2014/main" val="76746032"/>
                  </a:ext>
                </a:extLst>
              </a:tr>
              <a:tr h="0">
                <a:tc>
                  <a:txBody>
                    <a:bodyPr/>
                    <a:lstStyle/>
                    <a:p>
                      <a:pPr algn="l" fontAlgn="b"/>
                      <a:r>
                        <a:rPr lang="en-GB" sz="1400" b="0" i="0" u="none" strike="noStrike">
                          <a:solidFill>
                            <a:schemeClr val="tx1"/>
                          </a:solidFill>
                          <a:effectLst/>
                          <a:latin typeface="+mn-lt"/>
                        </a:rPr>
                        <a:t>Grade ≥3 TEAEs</a:t>
                      </a:r>
                    </a:p>
                  </a:txBody>
                  <a:tcPr marL="144000" anchor="ctr"/>
                </a:tc>
                <a:tc>
                  <a:txBody>
                    <a:bodyPr/>
                    <a:lstStyle/>
                    <a:p>
                      <a:pPr algn="ctr" fontAlgn="b"/>
                      <a:r>
                        <a:rPr lang="en-IT" sz="1400" b="0" i="0" u="none" strike="noStrike">
                          <a:solidFill>
                            <a:schemeClr val="tx1"/>
                          </a:solidFill>
                          <a:effectLst/>
                          <a:latin typeface="+mn-lt"/>
                        </a:rPr>
                        <a:t>24 (54.5)</a:t>
                      </a:r>
                    </a:p>
                  </a:txBody>
                  <a:tcPr anchor="ctr"/>
                </a:tc>
                <a:tc>
                  <a:txBody>
                    <a:bodyPr/>
                    <a:lstStyle/>
                    <a:p>
                      <a:pPr algn="ctr" fontAlgn="b"/>
                      <a:r>
                        <a:rPr lang="en-IT" sz="1400" b="0" i="0" u="none" strike="noStrike">
                          <a:solidFill>
                            <a:schemeClr val="tx1"/>
                          </a:solidFill>
                          <a:effectLst/>
                          <a:latin typeface="+mn-lt"/>
                        </a:rPr>
                        <a:t>7 (41.2)</a:t>
                      </a:r>
                    </a:p>
                  </a:txBody>
                  <a:tcPr anchor="ctr"/>
                </a:tc>
                <a:tc>
                  <a:txBody>
                    <a:bodyPr/>
                    <a:lstStyle/>
                    <a:p>
                      <a:pPr algn="ctr" fontAlgn="b"/>
                      <a:r>
                        <a:rPr lang="en-IT" sz="1400" b="0" i="0" u="none" strike="noStrike">
                          <a:solidFill>
                            <a:schemeClr val="tx1"/>
                          </a:solidFill>
                          <a:effectLst/>
                          <a:latin typeface="+mn-lt"/>
                        </a:rPr>
                        <a:t>31 (50.8)</a:t>
                      </a:r>
                    </a:p>
                  </a:txBody>
                  <a:tcPr anchor="ctr"/>
                </a:tc>
                <a:extLst>
                  <a:ext uri="{0D108BD9-81ED-4DB2-BD59-A6C34878D82A}">
                    <a16:rowId xmlns:a16="http://schemas.microsoft.com/office/drawing/2014/main" val="368086354"/>
                  </a:ext>
                </a:extLst>
              </a:tr>
              <a:tr h="0">
                <a:tc>
                  <a:txBody>
                    <a:bodyPr/>
                    <a:lstStyle/>
                    <a:p>
                      <a:pPr algn="l" fontAlgn="b"/>
                      <a:r>
                        <a:rPr lang="en-GB" sz="1400" b="0" i="0" u="none" strike="noStrike">
                          <a:solidFill>
                            <a:schemeClr val="tx1"/>
                          </a:solidFill>
                          <a:effectLst/>
                          <a:latin typeface="+mn-lt"/>
                        </a:rPr>
                        <a:t>Serious TEAEs</a:t>
                      </a:r>
                    </a:p>
                  </a:txBody>
                  <a:tcPr marL="144000" anchor="ctr"/>
                </a:tc>
                <a:tc>
                  <a:txBody>
                    <a:bodyPr/>
                    <a:lstStyle/>
                    <a:p>
                      <a:pPr algn="ctr" fontAlgn="b"/>
                      <a:r>
                        <a:rPr lang="en-IT" sz="1400" b="0" i="0" u="none" strike="noStrike">
                          <a:solidFill>
                            <a:schemeClr val="tx1"/>
                          </a:solidFill>
                          <a:effectLst/>
                          <a:latin typeface="+mn-lt"/>
                        </a:rPr>
                        <a:t>12 (27.3)</a:t>
                      </a:r>
                    </a:p>
                  </a:txBody>
                  <a:tcPr anchor="ctr"/>
                </a:tc>
                <a:tc>
                  <a:txBody>
                    <a:bodyPr/>
                    <a:lstStyle/>
                    <a:p>
                      <a:pPr algn="ctr" fontAlgn="b"/>
                      <a:r>
                        <a:rPr lang="en-IT" sz="1400" b="0" i="0" u="none" strike="noStrike">
                          <a:solidFill>
                            <a:schemeClr val="tx1"/>
                          </a:solidFill>
                          <a:effectLst/>
                          <a:latin typeface="+mn-lt"/>
                        </a:rPr>
                        <a:t>4 (23.5)</a:t>
                      </a:r>
                    </a:p>
                  </a:txBody>
                  <a:tcPr anchor="ctr"/>
                </a:tc>
                <a:tc>
                  <a:txBody>
                    <a:bodyPr/>
                    <a:lstStyle/>
                    <a:p>
                      <a:pPr algn="ctr" fontAlgn="b"/>
                      <a:r>
                        <a:rPr lang="en-IT" sz="1400" b="0" i="0" u="none" strike="noStrike">
                          <a:solidFill>
                            <a:schemeClr val="tx1"/>
                          </a:solidFill>
                          <a:effectLst/>
                          <a:latin typeface="+mn-lt"/>
                        </a:rPr>
                        <a:t>16 (26.2)</a:t>
                      </a:r>
                    </a:p>
                  </a:txBody>
                  <a:tcPr anchor="ctr"/>
                </a:tc>
                <a:extLst>
                  <a:ext uri="{0D108BD9-81ED-4DB2-BD59-A6C34878D82A}">
                    <a16:rowId xmlns:a16="http://schemas.microsoft.com/office/drawing/2014/main" val="1183096556"/>
                  </a:ext>
                </a:extLst>
              </a:tr>
              <a:tr h="0">
                <a:tc>
                  <a:txBody>
                    <a:bodyPr/>
                    <a:lstStyle/>
                    <a:p>
                      <a:pPr algn="l" fontAlgn="b"/>
                      <a:r>
                        <a:rPr lang="en-GB" sz="1400" b="0" i="0" u="none" strike="noStrike">
                          <a:solidFill>
                            <a:schemeClr val="tx1"/>
                          </a:solidFill>
                          <a:effectLst/>
                          <a:latin typeface="+mn-lt"/>
                        </a:rPr>
                        <a:t>TEAEs leading to death</a:t>
                      </a:r>
                    </a:p>
                  </a:txBody>
                  <a:tcPr marL="144000" anchor="ctr"/>
                </a:tc>
                <a:tc>
                  <a:txBody>
                    <a:bodyPr/>
                    <a:lstStyle/>
                    <a:p>
                      <a:pPr algn="ctr" fontAlgn="b"/>
                      <a:r>
                        <a:rPr lang="en-IT" sz="1400" b="0" i="0" u="none" strike="noStrike">
                          <a:solidFill>
                            <a:schemeClr val="tx1"/>
                          </a:solidFill>
                          <a:effectLst/>
                          <a:latin typeface="+mn-lt"/>
                        </a:rPr>
                        <a:t>1 (2.3)</a:t>
                      </a:r>
                    </a:p>
                  </a:txBody>
                  <a:tcPr anchor="ctr"/>
                </a:tc>
                <a:tc>
                  <a:txBody>
                    <a:bodyPr/>
                    <a:lstStyle/>
                    <a:p>
                      <a:pPr algn="ctr" fontAlgn="b"/>
                      <a:r>
                        <a:rPr lang="en-IT" sz="1400" b="0" i="0" u="none" strike="noStrike">
                          <a:solidFill>
                            <a:schemeClr val="tx1"/>
                          </a:solidFill>
                          <a:effectLst/>
                          <a:latin typeface="+mn-lt"/>
                        </a:rPr>
                        <a:t>0</a:t>
                      </a:r>
                    </a:p>
                  </a:txBody>
                  <a:tcPr anchor="ctr"/>
                </a:tc>
                <a:tc>
                  <a:txBody>
                    <a:bodyPr/>
                    <a:lstStyle/>
                    <a:p>
                      <a:pPr algn="ctr" fontAlgn="b"/>
                      <a:r>
                        <a:rPr lang="en-IT" sz="1400" b="0" i="0" u="none" strike="noStrike">
                          <a:solidFill>
                            <a:schemeClr val="tx1"/>
                          </a:solidFill>
                          <a:effectLst/>
                          <a:latin typeface="+mn-lt"/>
                        </a:rPr>
                        <a:t>1 (1.6)</a:t>
                      </a:r>
                    </a:p>
                  </a:txBody>
                  <a:tcPr anchor="ctr"/>
                </a:tc>
                <a:extLst>
                  <a:ext uri="{0D108BD9-81ED-4DB2-BD59-A6C34878D82A}">
                    <a16:rowId xmlns:a16="http://schemas.microsoft.com/office/drawing/2014/main" val="1572148459"/>
                  </a:ext>
                </a:extLst>
              </a:tr>
              <a:tr h="172023">
                <a:tc>
                  <a:txBody>
                    <a:bodyPr/>
                    <a:lstStyle/>
                    <a:p>
                      <a:pPr algn="l" fontAlgn="b"/>
                      <a:r>
                        <a:rPr lang="en-GB" sz="1400" b="0" i="0" u="none" strike="noStrike">
                          <a:solidFill>
                            <a:schemeClr val="tx1"/>
                          </a:solidFill>
                          <a:effectLst/>
                          <a:latin typeface="+mn-lt"/>
                        </a:rPr>
                        <a:t>TEAEs leading to treatment discontinuation</a:t>
                      </a:r>
                    </a:p>
                  </a:txBody>
                  <a:tcPr marL="144000" anchor="ctr"/>
                </a:tc>
                <a:tc>
                  <a:txBody>
                    <a:bodyPr/>
                    <a:lstStyle/>
                    <a:p>
                      <a:pPr algn="ctr" fontAlgn="b"/>
                      <a:r>
                        <a:rPr lang="en-IT" sz="1400" b="0" i="0" u="none" strike="noStrike">
                          <a:solidFill>
                            <a:schemeClr val="tx1"/>
                          </a:solidFill>
                          <a:effectLst/>
                          <a:latin typeface="+mn-lt"/>
                        </a:rPr>
                        <a:t>4 (9.1)</a:t>
                      </a:r>
                    </a:p>
                  </a:txBody>
                  <a:tcPr anchor="ctr"/>
                </a:tc>
                <a:tc>
                  <a:txBody>
                    <a:bodyPr/>
                    <a:lstStyle/>
                    <a:p>
                      <a:pPr algn="ctr" fontAlgn="b"/>
                      <a:r>
                        <a:rPr lang="en-IT" sz="1400" b="0" i="0" u="none" strike="noStrike">
                          <a:solidFill>
                            <a:schemeClr val="tx1"/>
                          </a:solidFill>
                          <a:effectLst/>
                          <a:latin typeface="+mn-lt"/>
                        </a:rPr>
                        <a:t>1 (5.9)</a:t>
                      </a:r>
                    </a:p>
                  </a:txBody>
                  <a:tcPr anchor="ctr"/>
                </a:tc>
                <a:tc>
                  <a:txBody>
                    <a:bodyPr/>
                    <a:lstStyle/>
                    <a:p>
                      <a:pPr algn="ctr" fontAlgn="b"/>
                      <a:r>
                        <a:rPr lang="en-IT" sz="1400" b="0" i="0" u="none" strike="noStrike">
                          <a:solidFill>
                            <a:schemeClr val="tx1"/>
                          </a:solidFill>
                          <a:effectLst/>
                          <a:latin typeface="+mn-lt"/>
                        </a:rPr>
                        <a:t>5 (8.2)</a:t>
                      </a:r>
                    </a:p>
                  </a:txBody>
                  <a:tcPr anchor="ctr"/>
                </a:tc>
                <a:extLst>
                  <a:ext uri="{0D108BD9-81ED-4DB2-BD59-A6C34878D82A}">
                    <a16:rowId xmlns:a16="http://schemas.microsoft.com/office/drawing/2014/main" val="2303038865"/>
                  </a:ext>
                </a:extLst>
              </a:tr>
              <a:tr h="121850">
                <a:tc>
                  <a:txBody>
                    <a:bodyPr/>
                    <a:lstStyle/>
                    <a:p>
                      <a:pPr algn="l" fontAlgn="b"/>
                      <a:r>
                        <a:rPr lang="en-GB" sz="1400" b="0" i="0" u="none" strike="noStrike">
                          <a:solidFill>
                            <a:schemeClr val="tx1"/>
                          </a:solidFill>
                          <a:effectLst/>
                          <a:latin typeface="+mn-lt"/>
                        </a:rPr>
                        <a:t>TEAEs leading to dose interruption</a:t>
                      </a:r>
                    </a:p>
                  </a:txBody>
                  <a:tcPr marL="144000" anchor="ctr"/>
                </a:tc>
                <a:tc>
                  <a:txBody>
                    <a:bodyPr/>
                    <a:lstStyle/>
                    <a:p>
                      <a:pPr algn="ctr" fontAlgn="b"/>
                      <a:r>
                        <a:rPr lang="en-IT" sz="1400" b="0" i="0" u="none" strike="noStrike">
                          <a:solidFill>
                            <a:schemeClr val="tx1"/>
                          </a:solidFill>
                          <a:effectLst/>
                          <a:latin typeface="+mn-lt"/>
                        </a:rPr>
                        <a:t>22 (50.0)</a:t>
                      </a:r>
                    </a:p>
                  </a:txBody>
                  <a:tcPr anchor="ctr"/>
                </a:tc>
                <a:tc>
                  <a:txBody>
                    <a:bodyPr/>
                    <a:lstStyle/>
                    <a:p>
                      <a:pPr algn="ctr" fontAlgn="b"/>
                      <a:r>
                        <a:rPr lang="en-IT" sz="1400" b="0" i="0" u="none" strike="noStrike">
                          <a:solidFill>
                            <a:schemeClr val="tx1"/>
                          </a:solidFill>
                          <a:effectLst/>
                          <a:latin typeface="+mn-lt"/>
                        </a:rPr>
                        <a:t>8 (47.1)</a:t>
                      </a:r>
                    </a:p>
                  </a:txBody>
                  <a:tcPr anchor="ctr"/>
                </a:tc>
                <a:tc>
                  <a:txBody>
                    <a:bodyPr/>
                    <a:lstStyle/>
                    <a:p>
                      <a:pPr algn="ctr" fontAlgn="b"/>
                      <a:r>
                        <a:rPr lang="en-IT" sz="1400" b="0" i="0" u="none" strike="noStrike">
                          <a:solidFill>
                            <a:schemeClr val="tx1"/>
                          </a:solidFill>
                          <a:effectLst/>
                          <a:latin typeface="+mn-lt"/>
                        </a:rPr>
                        <a:t>30 (49.2)</a:t>
                      </a:r>
                    </a:p>
                  </a:txBody>
                  <a:tcPr anchor="ctr"/>
                </a:tc>
                <a:extLst>
                  <a:ext uri="{0D108BD9-81ED-4DB2-BD59-A6C34878D82A}">
                    <a16:rowId xmlns:a16="http://schemas.microsoft.com/office/drawing/2014/main" val="3689868333"/>
                  </a:ext>
                </a:extLst>
              </a:tr>
              <a:tr h="121850">
                <a:tc>
                  <a:txBody>
                    <a:bodyPr/>
                    <a:lstStyle/>
                    <a:p>
                      <a:pPr algn="l" fontAlgn="b"/>
                      <a:r>
                        <a:rPr lang="en-GB" sz="1400" b="0" i="0" u="none" strike="noStrike">
                          <a:solidFill>
                            <a:schemeClr val="tx1"/>
                          </a:solidFill>
                          <a:effectLst/>
                          <a:latin typeface="+mn-lt"/>
                        </a:rPr>
                        <a:t>TEAEs leading to dose reduction</a:t>
                      </a:r>
                    </a:p>
                  </a:txBody>
                  <a:tcPr marL="144000" anchor="ctr"/>
                </a:tc>
                <a:tc>
                  <a:txBody>
                    <a:bodyPr/>
                    <a:lstStyle/>
                    <a:p>
                      <a:pPr algn="ctr" fontAlgn="b"/>
                      <a:r>
                        <a:rPr lang="en-IT" sz="1400" b="0" i="0" u="none" strike="noStrike">
                          <a:solidFill>
                            <a:schemeClr val="tx1"/>
                          </a:solidFill>
                          <a:effectLst/>
                          <a:latin typeface="+mn-lt"/>
                        </a:rPr>
                        <a:t>12 (27.3)</a:t>
                      </a:r>
                    </a:p>
                  </a:txBody>
                  <a:tcPr anchor="ctr"/>
                </a:tc>
                <a:tc>
                  <a:txBody>
                    <a:bodyPr/>
                    <a:lstStyle/>
                    <a:p>
                      <a:pPr algn="ctr" fontAlgn="b"/>
                      <a:r>
                        <a:rPr lang="en-IT" sz="1400" b="0" i="0" u="none" strike="noStrike">
                          <a:solidFill>
                            <a:schemeClr val="tx1"/>
                          </a:solidFill>
                          <a:effectLst/>
                          <a:latin typeface="+mn-lt"/>
                        </a:rPr>
                        <a:t>3 (17.6)</a:t>
                      </a:r>
                    </a:p>
                  </a:txBody>
                  <a:tcPr anchor="ctr"/>
                </a:tc>
                <a:tc>
                  <a:txBody>
                    <a:bodyPr/>
                    <a:lstStyle/>
                    <a:p>
                      <a:pPr algn="ctr" fontAlgn="b"/>
                      <a:r>
                        <a:rPr lang="en-IT" sz="1400" b="0" i="0" u="none" strike="noStrike">
                          <a:solidFill>
                            <a:schemeClr val="tx1"/>
                          </a:solidFill>
                          <a:effectLst/>
                          <a:latin typeface="+mn-lt"/>
                        </a:rPr>
                        <a:t>15 (24.6)</a:t>
                      </a:r>
                    </a:p>
                  </a:txBody>
                  <a:tcPr anchor="ctr"/>
                </a:tc>
                <a:extLst>
                  <a:ext uri="{0D108BD9-81ED-4DB2-BD59-A6C34878D82A}">
                    <a16:rowId xmlns:a16="http://schemas.microsoft.com/office/drawing/2014/main" val="3728912245"/>
                  </a:ext>
                </a:extLst>
              </a:tr>
            </a:tbl>
          </a:graphicData>
        </a:graphic>
      </p:graphicFrame>
      <p:sp>
        <p:nvSpPr>
          <p:cNvPr id="14" name="TextBox 13">
            <a:extLst>
              <a:ext uri="{FF2B5EF4-FFF2-40B4-BE49-F238E27FC236}">
                <a16:creationId xmlns:a16="http://schemas.microsoft.com/office/drawing/2014/main" id="{CF5151D4-9637-9449-100F-1E1E6F3260AC}"/>
              </a:ext>
            </a:extLst>
          </p:cNvPr>
          <p:cNvSpPr txBox="1"/>
          <p:nvPr/>
        </p:nvSpPr>
        <p:spPr>
          <a:xfrm>
            <a:off x="9120188" y="1665288"/>
            <a:ext cx="2663825" cy="3291840"/>
          </a:xfrm>
          <a:prstGeom prst="rect">
            <a:avLst/>
          </a:prstGeom>
          <a:solidFill>
            <a:schemeClr val="bg2"/>
          </a:solidFill>
        </p:spPr>
        <p:txBody>
          <a:bodyPr wrap="square" lIns="144000" tIns="108000" rIns="91440" bIns="108000" rtlCol="0" anchor="t">
            <a:noAutofit/>
          </a:bodyPr>
          <a:lstStyle/>
          <a:p>
            <a:pPr marL="171450" indent="-171450">
              <a:spcAft>
                <a:spcPts val="1200"/>
              </a:spcAft>
              <a:buClr>
                <a:schemeClr val="accent2"/>
              </a:buClr>
              <a:buFont typeface="Arial" panose="020B0604020202020204" pitchFamily="34" charset="0"/>
              <a:buChar char="•"/>
            </a:pPr>
            <a:r>
              <a:rPr lang="en-US" sz="1400"/>
              <a:t>Fifty-seven patients (93.4%) reported ≥1 treatment-emergent AE (TEAE) while taking </a:t>
            </a:r>
            <a:r>
              <a:rPr lang="en-US" sz="1400" err="1"/>
              <a:t>zanubrutinib</a:t>
            </a:r>
            <a:r>
              <a:rPr lang="en-US" sz="1400"/>
              <a:t> </a:t>
            </a:r>
          </a:p>
          <a:p>
            <a:pPr marL="171450" indent="-171450">
              <a:spcAft>
                <a:spcPts val="1200"/>
              </a:spcAft>
              <a:buClr>
                <a:schemeClr val="accent2"/>
              </a:buClr>
              <a:buFont typeface="Arial" panose="020B0604020202020204" pitchFamily="34" charset="0"/>
              <a:buChar char="•"/>
            </a:pPr>
            <a:r>
              <a:rPr lang="en-US" sz="1400"/>
              <a:t>Grade ≥3 TEAEs were reported in 50.8% of patients, with the most common being neutropenia (11.5%), COVID-19 (6.6%) and pneumonia (6.6%)</a:t>
            </a:r>
            <a:endParaRPr lang="en-US" sz="1400">
              <a:cs typeface="Arial"/>
            </a:endParaRPr>
          </a:p>
          <a:p>
            <a:pPr marL="171450" indent="-171450">
              <a:spcAft>
                <a:spcPts val="1200"/>
              </a:spcAft>
              <a:buClr>
                <a:schemeClr val="accent2"/>
              </a:buClr>
              <a:buFont typeface="Arial" panose="020B0604020202020204" pitchFamily="34" charset="0"/>
              <a:buChar char="•"/>
            </a:pPr>
            <a:r>
              <a:rPr lang="en-US" sz="1400"/>
              <a:t>One patient experienced a TEAE leading to death (COVID-19 pneumonia)</a:t>
            </a:r>
            <a:endParaRPr lang="en-US" sz="1400">
              <a:cs typeface="Arial"/>
            </a:endParaRPr>
          </a:p>
        </p:txBody>
      </p:sp>
    </p:spTree>
    <p:extLst>
      <p:ext uri="{BB962C8B-B14F-4D97-AF65-F5344CB8AC3E}">
        <p14:creationId xmlns:p14="http://schemas.microsoft.com/office/powerpoint/2010/main" val="1625103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999B67F-9518-4C28-9779-B1077A8B0ED1}"/>
              </a:ext>
            </a:extLst>
          </p:cNvPr>
          <p:cNvSpPr>
            <a:spLocks noGrp="1"/>
          </p:cNvSpPr>
          <p:nvPr>
            <p:ph type="ftr" sz="quarter" idx="13"/>
          </p:nvPr>
        </p:nvSpPr>
        <p:spPr/>
        <p:txBody>
          <a:bodyPr/>
          <a:lstStyle/>
          <a:p>
            <a:r>
              <a:rPr lang="en-US" baseline="30000">
                <a:solidFill>
                  <a:srgbClr val="4E4F4E"/>
                </a:solidFill>
                <a:cs typeface="Arial"/>
              </a:rPr>
              <a:t>a</a:t>
            </a:r>
            <a:r>
              <a:rPr lang="en-US">
                <a:solidFill>
                  <a:srgbClr val="4E4F4E"/>
                </a:solidFill>
                <a:cs typeface="Arial"/>
              </a:rPr>
              <a:t> Includes patients intolerant of ibrutinib in addition to acalabrutinib.</a:t>
            </a:r>
          </a:p>
          <a:p>
            <a:r>
              <a:rPr lang="en-US" b="1">
                <a:solidFill>
                  <a:srgbClr val="4E4F4E"/>
                </a:solidFill>
                <a:cs typeface="Arial"/>
              </a:rPr>
              <a:t>CI</a:t>
            </a:r>
            <a:r>
              <a:rPr lang="en-US">
                <a:solidFill>
                  <a:srgbClr val="4E4F4E"/>
                </a:solidFill>
                <a:cs typeface="Arial"/>
              </a:rPr>
              <a:t>, confidence interval; </a:t>
            </a:r>
            <a:r>
              <a:rPr lang="en-US" b="1">
                <a:solidFill>
                  <a:srgbClr val="4E4F4E"/>
                </a:solidFill>
                <a:cs typeface="Arial"/>
              </a:rPr>
              <a:t>DCR</a:t>
            </a:r>
            <a:r>
              <a:rPr lang="en-US">
                <a:solidFill>
                  <a:srgbClr val="4E4F4E"/>
                </a:solidFill>
                <a:cs typeface="Arial"/>
              </a:rPr>
              <a:t>, disease control rate; </a:t>
            </a:r>
            <a:r>
              <a:rPr lang="en-US" b="1">
                <a:solidFill>
                  <a:srgbClr val="4E4F4E"/>
                </a:solidFill>
                <a:cs typeface="Arial"/>
              </a:rPr>
              <a:t>ORR</a:t>
            </a:r>
            <a:r>
              <a:rPr lang="en-US">
                <a:solidFill>
                  <a:srgbClr val="4E4F4E"/>
                </a:solidFill>
                <a:cs typeface="Arial"/>
              </a:rPr>
              <a:t>, overall response rate; </a:t>
            </a:r>
            <a:r>
              <a:rPr lang="en-US" b="1">
                <a:solidFill>
                  <a:srgbClr val="4E4F4E"/>
                </a:solidFill>
                <a:cs typeface="Arial"/>
              </a:rPr>
              <a:t>PFS</a:t>
            </a:r>
            <a:r>
              <a:rPr lang="en-US">
                <a:solidFill>
                  <a:srgbClr val="4E4F4E"/>
                </a:solidFill>
                <a:cs typeface="Arial"/>
              </a:rPr>
              <a:t>, progression-free survival; </a:t>
            </a:r>
            <a:r>
              <a:rPr lang="en-US" b="1">
                <a:solidFill>
                  <a:srgbClr val="4E4F4E"/>
                </a:solidFill>
                <a:cs typeface="Arial"/>
              </a:rPr>
              <a:t>TEAE</a:t>
            </a:r>
            <a:r>
              <a:rPr lang="en-US">
                <a:solidFill>
                  <a:srgbClr val="4E4F4E"/>
                </a:solidFill>
                <a:cs typeface="Arial"/>
              </a:rPr>
              <a:t>, treatment-emergent adverse event. </a:t>
            </a:r>
            <a:endParaRPr lang="en-US">
              <a:solidFill>
                <a:srgbClr val="4E4F4E"/>
              </a:solidFill>
              <a:cs typeface="Arial" panose="020B0604020202020204" pitchFamily="34" charset="0"/>
            </a:endParaRPr>
          </a:p>
          <a:p>
            <a:r>
              <a:rPr lang="en-US" b="1">
                <a:solidFill>
                  <a:srgbClr val="4E4F4E"/>
                </a:solidFill>
                <a:cs typeface="Arial"/>
              </a:rPr>
              <a:t>Shadman M, et al. Abstract 345 presented at 17-ICML.</a:t>
            </a:r>
            <a:endParaRPr lang="en-GB">
              <a:cs typeface="Arial"/>
            </a:endParaRPr>
          </a:p>
        </p:txBody>
      </p:sp>
      <p:graphicFrame>
        <p:nvGraphicFramePr>
          <p:cNvPr id="4" name="Table 4">
            <a:extLst>
              <a:ext uri="{FF2B5EF4-FFF2-40B4-BE49-F238E27FC236}">
                <a16:creationId xmlns:a16="http://schemas.microsoft.com/office/drawing/2014/main" id="{192AF6EA-9D31-6B17-9717-8F3C6B6FE3E7}"/>
              </a:ext>
            </a:extLst>
          </p:cNvPr>
          <p:cNvGraphicFramePr>
            <a:graphicFrameLocks noGrp="1"/>
          </p:cNvGraphicFramePr>
          <p:nvPr>
            <p:extLst>
              <p:ext uri="{D42A27DB-BD31-4B8C-83A1-F6EECF244321}">
                <p14:modId xmlns:p14="http://schemas.microsoft.com/office/powerpoint/2010/main" val="4187867112"/>
              </p:ext>
            </p:extLst>
          </p:nvPr>
        </p:nvGraphicFramePr>
        <p:xfrm>
          <a:off x="407988" y="1981200"/>
          <a:ext cx="8532812" cy="2651760"/>
        </p:xfrm>
        <a:graphic>
          <a:graphicData uri="http://schemas.openxmlformats.org/drawingml/2006/table">
            <a:tbl>
              <a:tblPr firstRow="1" bandRow="1">
                <a:tableStyleId>{5C22544A-7EE6-4342-B048-85BDC9FD1C3A}</a:tableStyleId>
              </a:tblPr>
              <a:tblGrid>
                <a:gridCol w="2133203">
                  <a:extLst>
                    <a:ext uri="{9D8B030D-6E8A-4147-A177-3AD203B41FA5}">
                      <a16:colId xmlns:a16="http://schemas.microsoft.com/office/drawing/2014/main" val="1446775189"/>
                    </a:ext>
                  </a:extLst>
                </a:gridCol>
                <a:gridCol w="2133203">
                  <a:extLst>
                    <a:ext uri="{9D8B030D-6E8A-4147-A177-3AD203B41FA5}">
                      <a16:colId xmlns:a16="http://schemas.microsoft.com/office/drawing/2014/main" val="4068104870"/>
                    </a:ext>
                  </a:extLst>
                </a:gridCol>
                <a:gridCol w="2133203">
                  <a:extLst>
                    <a:ext uri="{9D8B030D-6E8A-4147-A177-3AD203B41FA5}">
                      <a16:colId xmlns:a16="http://schemas.microsoft.com/office/drawing/2014/main" val="88987601"/>
                    </a:ext>
                  </a:extLst>
                </a:gridCol>
                <a:gridCol w="2133203">
                  <a:extLst>
                    <a:ext uri="{9D8B030D-6E8A-4147-A177-3AD203B41FA5}">
                      <a16:colId xmlns:a16="http://schemas.microsoft.com/office/drawing/2014/main" val="2462992510"/>
                    </a:ext>
                  </a:extLst>
                </a:gridCol>
              </a:tblGrid>
              <a:tr h="180312">
                <a:tc>
                  <a:txBody>
                    <a:bodyPr/>
                    <a:lstStyle/>
                    <a:p>
                      <a:pPr algn="l" fontAlgn="b"/>
                      <a:r>
                        <a:rPr lang="en-GB" sz="1400" b="1" i="0" u="none" strike="noStrike">
                          <a:solidFill>
                            <a:schemeClr val="bg1"/>
                          </a:solidFill>
                          <a:effectLst/>
                          <a:latin typeface="+mn-lt"/>
                        </a:rPr>
                        <a:t>TEAE, %</a:t>
                      </a:r>
                    </a:p>
                  </a:txBody>
                  <a:tcPr marL="144000" anchor="ctr"/>
                </a:tc>
                <a:tc>
                  <a:txBody>
                    <a:bodyPr/>
                    <a:lstStyle/>
                    <a:p>
                      <a:pPr algn="ctr" fontAlgn="b"/>
                      <a:r>
                        <a:rPr lang="en-GB" sz="1400" b="1" i="0" u="none" strike="noStrike">
                          <a:solidFill>
                            <a:schemeClr val="bg1"/>
                          </a:solidFill>
                          <a:effectLst/>
                          <a:latin typeface="+mn-lt"/>
                        </a:rPr>
                        <a:t>Ibrutinib intolerant </a:t>
                      </a:r>
                    </a:p>
                    <a:p>
                      <a:pPr algn="ctr" fontAlgn="b"/>
                      <a:r>
                        <a:rPr lang="en-GB" sz="1400" b="1" i="0" u="none" strike="noStrike">
                          <a:solidFill>
                            <a:schemeClr val="bg1"/>
                          </a:solidFill>
                          <a:effectLst/>
                          <a:latin typeface="+mn-lt"/>
                        </a:rPr>
                        <a:t>(n=44)</a:t>
                      </a:r>
                    </a:p>
                  </a:txBody>
                  <a:tcPr anchor="ctr">
                    <a:solidFill>
                      <a:srgbClr val="DBA712"/>
                    </a:solidFill>
                  </a:tcPr>
                </a:tc>
                <a:tc>
                  <a:txBody>
                    <a:bodyPr/>
                    <a:lstStyle/>
                    <a:p>
                      <a:pPr algn="ctr" fontAlgn="b"/>
                      <a:r>
                        <a:rPr lang="en-GB" sz="1400" b="1" i="0" u="none" strike="noStrike">
                          <a:solidFill>
                            <a:schemeClr val="bg1"/>
                          </a:solidFill>
                          <a:effectLst/>
                          <a:latin typeface="+mn-lt"/>
                        </a:rPr>
                        <a:t>Acalabrutinib intolerant</a:t>
                      </a:r>
                      <a:r>
                        <a:rPr lang="en-GB" sz="1400" b="1" i="0" u="none" strike="noStrike" baseline="30000">
                          <a:solidFill>
                            <a:schemeClr val="bg1"/>
                          </a:solidFill>
                          <a:effectLst/>
                          <a:latin typeface="+mn-lt"/>
                        </a:rPr>
                        <a:t>a</a:t>
                      </a:r>
                      <a:r>
                        <a:rPr lang="en-GB" sz="1400" b="1" i="0" u="none" strike="noStrike">
                          <a:solidFill>
                            <a:schemeClr val="bg1"/>
                          </a:solidFill>
                          <a:effectLst/>
                          <a:latin typeface="+mn-lt"/>
                        </a:rPr>
                        <a:t> (n=17)</a:t>
                      </a:r>
                    </a:p>
                  </a:txBody>
                  <a:tcPr anchor="ctr">
                    <a:solidFill>
                      <a:schemeClr val="accent4">
                        <a:lumMod val="50000"/>
                      </a:schemeClr>
                    </a:solidFill>
                  </a:tcPr>
                </a:tc>
                <a:tc>
                  <a:txBody>
                    <a:bodyPr/>
                    <a:lstStyle/>
                    <a:p>
                      <a:pPr algn="ctr" fontAlgn="b"/>
                      <a:r>
                        <a:rPr lang="en-GB" sz="1400" b="1" i="0" u="none" strike="noStrike">
                          <a:solidFill>
                            <a:schemeClr val="bg1"/>
                          </a:solidFill>
                          <a:effectLst/>
                          <a:latin typeface="+mn-lt"/>
                        </a:rPr>
                        <a:t>Total </a:t>
                      </a:r>
                    </a:p>
                    <a:p>
                      <a:pPr algn="ctr" fontAlgn="b"/>
                      <a:r>
                        <a:rPr lang="en-GB" sz="1400" b="1" i="0" u="none" strike="noStrike">
                          <a:solidFill>
                            <a:schemeClr val="bg1"/>
                          </a:solidFill>
                          <a:effectLst/>
                          <a:latin typeface="+mn-lt"/>
                        </a:rPr>
                        <a:t>(N=61)</a:t>
                      </a:r>
                    </a:p>
                  </a:txBody>
                  <a:tcPr anchor="ctr"/>
                </a:tc>
                <a:extLst>
                  <a:ext uri="{0D108BD9-81ED-4DB2-BD59-A6C34878D82A}">
                    <a16:rowId xmlns:a16="http://schemas.microsoft.com/office/drawing/2014/main" val="3592240776"/>
                  </a:ext>
                </a:extLst>
              </a:tr>
              <a:tr h="0">
                <a:tc>
                  <a:txBody>
                    <a:bodyPr/>
                    <a:lstStyle/>
                    <a:p>
                      <a:pPr algn="l" fontAlgn="b"/>
                      <a:r>
                        <a:rPr lang="en-GB" sz="1400" b="0" i="0" u="none" strike="noStrike">
                          <a:solidFill>
                            <a:schemeClr val="tx1"/>
                          </a:solidFill>
                          <a:effectLst/>
                          <a:latin typeface="+mn-lt"/>
                        </a:rPr>
                        <a:t>Fatigue</a:t>
                      </a:r>
                    </a:p>
                  </a:txBody>
                  <a:tcPr marL="144000" anchor="ctr"/>
                </a:tc>
                <a:tc>
                  <a:txBody>
                    <a:bodyPr/>
                    <a:lstStyle/>
                    <a:p>
                      <a:pPr algn="ctr" fontAlgn="b"/>
                      <a:r>
                        <a:rPr lang="en-IT" sz="1400" b="0" i="0" u="none" strike="noStrike">
                          <a:solidFill>
                            <a:schemeClr val="tx1"/>
                          </a:solidFill>
                          <a:effectLst/>
                          <a:latin typeface="+mn-lt"/>
                        </a:rPr>
                        <a:t>14 (31.8)</a:t>
                      </a:r>
                    </a:p>
                  </a:txBody>
                  <a:tcPr anchor="ctr"/>
                </a:tc>
                <a:tc>
                  <a:txBody>
                    <a:bodyPr/>
                    <a:lstStyle/>
                    <a:p>
                      <a:pPr algn="ctr" fontAlgn="b"/>
                      <a:r>
                        <a:rPr lang="en-IT" sz="1400" b="0" i="0" u="none" strike="noStrike">
                          <a:solidFill>
                            <a:schemeClr val="tx1"/>
                          </a:solidFill>
                          <a:effectLst/>
                          <a:latin typeface="+mn-lt"/>
                        </a:rPr>
                        <a:t>4 (23.5)</a:t>
                      </a:r>
                    </a:p>
                  </a:txBody>
                  <a:tcPr anchor="ctr"/>
                </a:tc>
                <a:tc>
                  <a:txBody>
                    <a:bodyPr/>
                    <a:lstStyle/>
                    <a:p>
                      <a:pPr algn="ctr" fontAlgn="b"/>
                      <a:r>
                        <a:rPr lang="en-IT" sz="1400" b="0" i="0" u="none" strike="noStrike">
                          <a:solidFill>
                            <a:schemeClr val="tx1"/>
                          </a:solidFill>
                          <a:effectLst/>
                          <a:latin typeface="+mn-lt"/>
                        </a:rPr>
                        <a:t>18 (29.5)</a:t>
                      </a:r>
                    </a:p>
                  </a:txBody>
                  <a:tcPr anchor="ctr"/>
                </a:tc>
                <a:extLst>
                  <a:ext uri="{0D108BD9-81ED-4DB2-BD59-A6C34878D82A}">
                    <a16:rowId xmlns:a16="http://schemas.microsoft.com/office/drawing/2014/main" val="3218212141"/>
                  </a:ext>
                </a:extLst>
              </a:tr>
              <a:tr h="0">
                <a:tc>
                  <a:txBody>
                    <a:bodyPr/>
                    <a:lstStyle/>
                    <a:p>
                      <a:pPr algn="l" fontAlgn="b"/>
                      <a:r>
                        <a:rPr lang="en-GB" sz="1400" b="0" i="0" u="none" strike="noStrike">
                          <a:solidFill>
                            <a:schemeClr val="tx1"/>
                          </a:solidFill>
                          <a:effectLst/>
                          <a:latin typeface="+mn-lt"/>
                        </a:rPr>
                        <a:t>COVID-19</a:t>
                      </a:r>
                    </a:p>
                  </a:txBody>
                  <a:tcPr marL="144000" anchor="ctr"/>
                </a:tc>
                <a:tc>
                  <a:txBody>
                    <a:bodyPr/>
                    <a:lstStyle/>
                    <a:p>
                      <a:pPr algn="ctr" fontAlgn="b"/>
                      <a:r>
                        <a:rPr lang="en-IT" sz="1400" b="0" i="0" u="none" strike="noStrike">
                          <a:solidFill>
                            <a:schemeClr val="tx1"/>
                          </a:solidFill>
                          <a:effectLst/>
                          <a:latin typeface="+mn-lt"/>
                        </a:rPr>
                        <a:t>13 (29.5)</a:t>
                      </a:r>
                    </a:p>
                  </a:txBody>
                  <a:tcPr anchor="ctr"/>
                </a:tc>
                <a:tc>
                  <a:txBody>
                    <a:bodyPr/>
                    <a:lstStyle/>
                    <a:p>
                      <a:pPr algn="ctr" fontAlgn="b"/>
                      <a:r>
                        <a:rPr lang="en-IT" sz="1400" b="0" i="0" u="none" strike="noStrike">
                          <a:solidFill>
                            <a:schemeClr val="tx1"/>
                          </a:solidFill>
                          <a:effectLst/>
                          <a:latin typeface="+mn-lt"/>
                        </a:rPr>
                        <a:t>1 (5.9)</a:t>
                      </a:r>
                    </a:p>
                  </a:txBody>
                  <a:tcPr anchor="ctr"/>
                </a:tc>
                <a:tc>
                  <a:txBody>
                    <a:bodyPr/>
                    <a:lstStyle/>
                    <a:p>
                      <a:pPr algn="ctr" fontAlgn="b"/>
                      <a:r>
                        <a:rPr lang="en-IT" sz="1400" b="0" i="0" u="none" strike="noStrike">
                          <a:solidFill>
                            <a:schemeClr val="tx1"/>
                          </a:solidFill>
                          <a:effectLst/>
                          <a:latin typeface="+mn-lt"/>
                        </a:rPr>
                        <a:t>14 (23.0)</a:t>
                      </a:r>
                    </a:p>
                  </a:txBody>
                  <a:tcPr anchor="ctr"/>
                </a:tc>
                <a:extLst>
                  <a:ext uri="{0D108BD9-81ED-4DB2-BD59-A6C34878D82A}">
                    <a16:rowId xmlns:a16="http://schemas.microsoft.com/office/drawing/2014/main" val="3794024012"/>
                  </a:ext>
                </a:extLst>
              </a:tr>
              <a:tr h="0">
                <a:tc>
                  <a:txBody>
                    <a:bodyPr/>
                    <a:lstStyle/>
                    <a:p>
                      <a:pPr algn="l" fontAlgn="b"/>
                      <a:r>
                        <a:rPr lang="en-GB" sz="1400" b="0" i="0" u="none" strike="noStrike">
                          <a:solidFill>
                            <a:schemeClr val="tx1"/>
                          </a:solidFill>
                          <a:effectLst/>
                          <a:latin typeface="+mn-lt"/>
                        </a:rPr>
                        <a:t>Contusion</a:t>
                      </a:r>
                    </a:p>
                  </a:txBody>
                  <a:tcPr marL="144000" anchor="ctr"/>
                </a:tc>
                <a:tc>
                  <a:txBody>
                    <a:bodyPr/>
                    <a:lstStyle/>
                    <a:p>
                      <a:pPr algn="ctr" fontAlgn="b"/>
                      <a:r>
                        <a:rPr lang="en-IT" sz="1400" b="0" i="0" u="none" strike="noStrike">
                          <a:solidFill>
                            <a:schemeClr val="tx1"/>
                          </a:solidFill>
                          <a:effectLst/>
                          <a:latin typeface="+mn-lt"/>
                        </a:rPr>
                        <a:t>10 (22.7)</a:t>
                      </a:r>
                    </a:p>
                  </a:txBody>
                  <a:tcPr anchor="ctr"/>
                </a:tc>
                <a:tc>
                  <a:txBody>
                    <a:bodyPr/>
                    <a:lstStyle/>
                    <a:p>
                      <a:pPr algn="ctr" fontAlgn="b"/>
                      <a:r>
                        <a:rPr lang="en-IT" sz="1400" b="0" i="0" u="none" strike="noStrike">
                          <a:solidFill>
                            <a:schemeClr val="tx1"/>
                          </a:solidFill>
                          <a:effectLst/>
                          <a:latin typeface="+mn-lt"/>
                        </a:rPr>
                        <a:t>3 (17.6)</a:t>
                      </a:r>
                    </a:p>
                  </a:txBody>
                  <a:tcPr anchor="ctr"/>
                </a:tc>
                <a:tc>
                  <a:txBody>
                    <a:bodyPr/>
                    <a:lstStyle/>
                    <a:p>
                      <a:pPr algn="ctr" fontAlgn="b"/>
                      <a:r>
                        <a:rPr lang="en-IT" sz="1400" b="0" i="0" u="none" strike="noStrike">
                          <a:solidFill>
                            <a:schemeClr val="tx1"/>
                          </a:solidFill>
                          <a:effectLst/>
                          <a:latin typeface="+mn-lt"/>
                        </a:rPr>
                        <a:t>13 (21.3)</a:t>
                      </a:r>
                    </a:p>
                  </a:txBody>
                  <a:tcPr anchor="ctr"/>
                </a:tc>
                <a:extLst>
                  <a:ext uri="{0D108BD9-81ED-4DB2-BD59-A6C34878D82A}">
                    <a16:rowId xmlns:a16="http://schemas.microsoft.com/office/drawing/2014/main" val="2672862523"/>
                  </a:ext>
                </a:extLst>
              </a:tr>
              <a:tr h="0">
                <a:tc>
                  <a:txBody>
                    <a:bodyPr/>
                    <a:lstStyle/>
                    <a:p>
                      <a:pPr algn="l" fontAlgn="b"/>
                      <a:r>
                        <a:rPr lang="en-GB" sz="1400" b="0" i="0" u="none" strike="noStrike">
                          <a:solidFill>
                            <a:schemeClr val="tx1"/>
                          </a:solidFill>
                          <a:effectLst/>
                          <a:latin typeface="+mn-lt"/>
                        </a:rPr>
                        <a:t>Diarrhea</a:t>
                      </a:r>
                      <a:endParaRPr lang="en-GB" sz="1400" b="0" i="0" u="none" strike="noStrike" err="1">
                        <a:solidFill>
                          <a:schemeClr val="tx1"/>
                        </a:solidFill>
                        <a:effectLst/>
                        <a:latin typeface="+mn-lt"/>
                      </a:endParaRPr>
                    </a:p>
                  </a:txBody>
                  <a:tcPr marL="144000" anchor="ctr"/>
                </a:tc>
                <a:tc>
                  <a:txBody>
                    <a:bodyPr/>
                    <a:lstStyle/>
                    <a:p>
                      <a:pPr algn="ctr" fontAlgn="b"/>
                      <a:r>
                        <a:rPr lang="en-IT" sz="1400" b="0" i="0" u="none" strike="noStrike">
                          <a:solidFill>
                            <a:schemeClr val="tx1"/>
                          </a:solidFill>
                          <a:effectLst/>
                          <a:latin typeface="+mn-lt"/>
                        </a:rPr>
                        <a:t>8 (18.2)</a:t>
                      </a:r>
                    </a:p>
                  </a:txBody>
                  <a:tcPr anchor="ctr"/>
                </a:tc>
                <a:tc>
                  <a:txBody>
                    <a:bodyPr/>
                    <a:lstStyle/>
                    <a:p>
                      <a:pPr algn="ctr" fontAlgn="b"/>
                      <a:r>
                        <a:rPr lang="en-IT" sz="1400" b="0" i="0" u="none" strike="noStrike">
                          <a:solidFill>
                            <a:schemeClr val="tx1"/>
                          </a:solidFill>
                          <a:effectLst/>
                          <a:latin typeface="+mn-lt"/>
                        </a:rPr>
                        <a:t>4 (23.5)</a:t>
                      </a:r>
                    </a:p>
                  </a:txBody>
                  <a:tcPr anchor="ctr"/>
                </a:tc>
                <a:tc>
                  <a:txBody>
                    <a:bodyPr/>
                    <a:lstStyle/>
                    <a:p>
                      <a:pPr algn="ctr" fontAlgn="b"/>
                      <a:r>
                        <a:rPr lang="en-IT" sz="1400" b="0" i="0" u="none" strike="noStrike">
                          <a:solidFill>
                            <a:schemeClr val="tx1"/>
                          </a:solidFill>
                          <a:effectLst/>
                          <a:latin typeface="+mn-lt"/>
                        </a:rPr>
                        <a:t>12 (19.7)</a:t>
                      </a:r>
                    </a:p>
                  </a:txBody>
                  <a:tcPr anchor="ctr"/>
                </a:tc>
                <a:extLst>
                  <a:ext uri="{0D108BD9-81ED-4DB2-BD59-A6C34878D82A}">
                    <a16:rowId xmlns:a16="http://schemas.microsoft.com/office/drawing/2014/main" val="2208514856"/>
                  </a:ext>
                </a:extLst>
              </a:tr>
              <a:tr h="0">
                <a:tc>
                  <a:txBody>
                    <a:bodyPr/>
                    <a:lstStyle/>
                    <a:p>
                      <a:pPr algn="l" fontAlgn="b"/>
                      <a:r>
                        <a:rPr lang="en-GB" sz="1400" b="0" i="0" u="none" strike="noStrike">
                          <a:solidFill>
                            <a:schemeClr val="tx1"/>
                          </a:solidFill>
                          <a:effectLst/>
                          <a:latin typeface="+mn-lt"/>
                        </a:rPr>
                        <a:t>Arthralgia</a:t>
                      </a:r>
                    </a:p>
                  </a:txBody>
                  <a:tcPr marL="144000" anchor="ctr"/>
                </a:tc>
                <a:tc>
                  <a:txBody>
                    <a:bodyPr/>
                    <a:lstStyle/>
                    <a:p>
                      <a:pPr algn="ctr" fontAlgn="b"/>
                      <a:r>
                        <a:rPr lang="en-IT" sz="1400" b="0" i="0" u="none" strike="noStrike">
                          <a:solidFill>
                            <a:schemeClr val="tx1"/>
                          </a:solidFill>
                          <a:effectLst/>
                          <a:latin typeface="+mn-lt"/>
                        </a:rPr>
                        <a:t>8 (18.2)</a:t>
                      </a:r>
                    </a:p>
                  </a:txBody>
                  <a:tcPr anchor="ctr"/>
                </a:tc>
                <a:tc>
                  <a:txBody>
                    <a:bodyPr/>
                    <a:lstStyle/>
                    <a:p>
                      <a:pPr algn="ctr" fontAlgn="b"/>
                      <a:r>
                        <a:rPr lang="en-IT" sz="1400" b="0" i="0" u="none" strike="noStrike">
                          <a:solidFill>
                            <a:schemeClr val="tx1"/>
                          </a:solidFill>
                          <a:effectLst/>
                          <a:latin typeface="+mn-lt"/>
                        </a:rPr>
                        <a:t>2 (11.8)</a:t>
                      </a:r>
                    </a:p>
                  </a:txBody>
                  <a:tcPr anchor="ctr"/>
                </a:tc>
                <a:tc>
                  <a:txBody>
                    <a:bodyPr/>
                    <a:lstStyle/>
                    <a:p>
                      <a:pPr algn="ctr" fontAlgn="b"/>
                      <a:r>
                        <a:rPr lang="en-IT" sz="1400" b="0" i="0" u="none" strike="noStrike">
                          <a:solidFill>
                            <a:schemeClr val="tx1"/>
                          </a:solidFill>
                          <a:effectLst/>
                          <a:latin typeface="+mn-lt"/>
                        </a:rPr>
                        <a:t>10 (16.4)</a:t>
                      </a:r>
                    </a:p>
                  </a:txBody>
                  <a:tcPr anchor="ctr"/>
                </a:tc>
                <a:extLst>
                  <a:ext uri="{0D108BD9-81ED-4DB2-BD59-A6C34878D82A}">
                    <a16:rowId xmlns:a16="http://schemas.microsoft.com/office/drawing/2014/main" val="4107888907"/>
                  </a:ext>
                </a:extLst>
              </a:tr>
              <a:tr h="0">
                <a:tc>
                  <a:txBody>
                    <a:bodyPr/>
                    <a:lstStyle/>
                    <a:p>
                      <a:pPr algn="l" fontAlgn="b"/>
                      <a:r>
                        <a:rPr lang="en-GB" sz="1400" b="0" i="0" u="none" strike="noStrike">
                          <a:solidFill>
                            <a:schemeClr val="tx1"/>
                          </a:solidFill>
                          <a:effectLst/>
                          <a:latin typeface="+mn-lt"/>
                        </a:rPr>
                        <a:t>Cough</a:t>
                      </a:r>
                    </a:p>
                  </a:txBody>
                  <a:tcPr marL="144000" anchor="ctr"/>
                </a:tc>
                <a:tc>
                  <a:txBody>
                    <a:bodyPr/>
                    <a:lstStyle/>
                    <a:p>
                      <a:pPr algn="ctr" fontAlgn="b"/>
                      <a:r>
                        <a:rPr lang="en-IT" sz="1400" b="0" i="0" u="none" strike="noStrike">
                          <a:solidFill>
                            <a:schemeClr val="tx1"/>
                          </a:solidFill>
                          <a:effectLst/>
                          <a:latin typeface="+mn-lt"/>
                        </a:rPr>
                        <a:t>5 (11.4)</a:t>
                      </a:r>
                    </a:p>
                  </a:txBody>
                  <a:tcPr anchor="ctr"/>
                </a:tc>
                <a:tc>
                  <a:txBody>
                    <a:bodyPr/>
                    <a:lstStyle/>
                    <a:p>
                      <a:pPr algn="ctr" fontAlgn="b"/>
                      <a:r>
                        <a:rPr lang="en-IT" sz="1400" b="0" i="0" u="none" strike="noStrike">
                          <a:solidFill>
                            <a:schemeClr val="tx1"/>
                          </a:solidFill>
                          <a:effectLst/>
                          <a:latin typeface="+mn-lt"/>
                        </a:rPr>
                        <a:t>5 (29.4)</a:t>
                      </a:r>
                    </a:p>
                  </a:txBody>
                  <a:tcPr anchor="ctr"/>
                </a:tc>
                <a:tc>
                  <a:txBody>
                    <a:bodyPr/>
                    <a:lstStyle/>
                    <a:p>
                      <a:pPr algn="ctr" fontAlgn="b"/>
                      <a:r>
                        <a:rPr lang="en-IT" sz="1400" b="0" i="0" u="none" strike="noStrike">
                          <a:solidFill>
                            <a:schemeClr val="tx1"/>
                          </a:solidFill>
                          <a:effectLst/>
                          <a:latin typeface="+mn-lt"/>
                        </a:rPr>
                        <a:t>10 (16.4)</a:t>
                      </a:r>
                    </a:p>
                  </a:txBody>
                  <a:tcPr anchor="ctr"/>
                </a:tc>
                <a:extLst>
                  <a:ext uri="{0D108BD9-81ED-4DB2-BD59-A6C34878D82A}">
                    <a16:rowId xmlns:a16="http://schemas.microsoft.com/office/drawing/2014/main" val="248001760"/>
                  </a:ext>
                </a:extLst>
              </a:tr>
              <a:tr h="0">
                <a:tc>
                  <a:txBody>
                    <a:bodyPr/>
                    <a:lstStyle/>
                    <a:p>
                      <a:pPr algn="l" fontAlgn="b"/>
                      <a:r>
                        <a:rPr lang="en-GB" sz="1400" b="0" i="0" u="none" strike="noStrike">
                          <a:solidFill>
                            <a:schemeClr val="tx1"/>
                          </a:solidFill>
                          <a:effectLst/>
                          <a:latin typeface="+mn-lt"/>
                        </a:rPr>
                        <a:t>Myalgia</a:t>
                      </a:r>
                    </a:p>
                  </a:txBody>
                  <a:tcPr marL="144000" anchor="ctr"/>
                </a:tc>
                <a:tc>
                  <a:txBody>
                    <a:bodyPr/>
                    <a:lstStyle/>
                    <a:p>
                      <a:pPr algn="ctr" fontAlgn="b"/>
                      <a:r>
                        <a:rPr lang="en-IT" sz="1400" b="0" i="0" u="none" strike="noStrike">
                          <a:solidFill>
                            <a:schemeClr val="tx1"/>
                          </a:solidFill>
                          <a:effectLst/>
                          <a:latin typeface="+mn-lt"/>
                        </a:rPr>
                        <a:t>7 (15.9)</a:t>
                      </a:r>
                    </a:p>
                  </a:txBody>
                  <a:tcPr anchor="ctr"/>
                </a:tc>
                <a:tc>
                  <a:txBody>
                    <a:bodyPr/>
                    <a:lstStyle/>
                    <a:p>
                      <a:pPr algn="ctr" fontAlgn="b"/>
                      <a:r>
                        <a:rPr lang="en-IT" sz="1400" b="0" i="0" u="none" strike="noStrike">
                          <a:solidFill>
                            <a:schemeClr val="tx1"/>
                          </a:solidFill>
                          <a:effectLst/>
                          <a:latin typeface="+mn-lt"/>
                        </a:rPr>
                        <a:t>3 (17.6)</a:t>
                      </a:r>
                    </a:p>
                  </a:txBody>
                  <a:tcPr anchor="ctr"/>
                </a:tc>
                <a:tc>
                  <a:txBody>
                    <a:bodyPr/>
                    <a:lstStyle/>
                    <a:p>
                      <a:pPr algn="ctr" fontAlgn="b"/>
                      <a:r>
                        <a:rPr lang="en-IT" sz="1400" b="0" i="0" u="none" strike="noStrike">
                          <a:solidFill>
                            <a:schemeClr val="tx1"/>
                          </a:solidFill>
                          <a:effectLst/>
                          <a:latin typeface="+mn-lt"/>
                        </a:rPr>
                        <a:t>10 (16.4)</a:t>
                      </a:r>
                    </a:p>
                  </a:txBody>
                  <a:tcPr anchor="ctr"/>
                </a:tc>
                <a:extLst>
                  <a:ext uri="{0D108BD9-81ED-4DB2-BD59-A6C34878D82A}">
                    <a16:rowId xmlns:a16="http://schemas.microsoft.com/office/drawing/2014/main" val="1032607102"/>
                  </a:ext>
                </a:extLst>
              </a:tr>
            </a:tbl>
          </a:graphicData>
        </a:graphic>
      </p:graphicFrame>
      <p:sp>
        <p:nvSpPr>
          <p:cNvPr id="9" name="Titel 8">
            <a:extLst>
              <a:ext uri="{FF2B5EF4-FFF2-40B4-BE49-F238E27FC236}">
                <a16:creationId xmlns:a16="http://schemas.microsoft.com/office/drawing/2014/main" id="{C5B098ED-E5E4-3557-221F-C934B75578B3}"/>
              </a:ext>
            </a:extLst>
          </p:cNvPr>
          <p:cNvSpPr>
            <a:spLocks noGrp="1"/>
          </p:cNvSpPr>
          <p:nvPr>
            <p:ph type="title"/>
          </p:nvPr>
        </p:nvSpPr>
        <p:spPr/>
        <p:txBody>
          <a:bodyPr/>
          <a:lstStyle/>
          <a:p>
            <a:r>
              <a:rPr lang="en-GB"/>
              <a:t>Treatment-emergent adverse event  </a:t>
            </a:r>
          </a:p>
        </p:txBody>
      </p:sp>
      <p:sp>
        <p:nvSpPr>
          <p:cNvPr id="11" name="Textplatzhalter 10">
            <a:extLst>
              <a:ext uri="{FF2B5EF4-FFF2-40B4-BE49-F238E27FC236}">
                <a16:creationId xmlns:a16="http://schemas.microsoft.com/office/drawing/2014/main" id="{ED50C90B-CCBF-743B-5D64-9AF8FFBC5E09}"/>
              </a:ext>
            </a:extLst>
          </p:cNvPr>
          <p:cNvSpPr>
            <a:spLocks noGrp="1"/>
          </p:cNvSpPr>
          <p:nvPr>
            <p:ph type="body" sz="quarter" idx="12"/>
          </p:nvPr>
        </p:nvSpPr>
        <p:spPr/>
        <p:txBody>
          <a:bodyPr/>
          <a:lstStyle/>
          <a:p>
            <a:r>
              <a:rPr lang="en-GB"/>
              <a:t>TEAEs occurring in ≥15% of total patient population </a:t>
            </a:r>
          </a:p>
        </p:txBody>
      </p:sp>
    </p:spTree>
    <p:extLst>
      <p:ext uri="{BB962C8B-B14F-4D97-AF65-F5344CB8AC3E}">
        <p14:creationId xmlns:p14="http://schemas.microsoft.com/office/powerpoint/2010/main" val="3351266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196CC-686F-7F55-3EEB-650290FA06C8}"/>
              </a:ext>
            </a:extLst>
          </p:cNvPr>
          <p:cNvSpPr>
            <a:spLocks noGrp="1"/>
          </p:cNvSpPr>
          <p:nvPr>
            <p:ph type="title"/>
          </p:nvPr>
        </p:nvSpPr>
        <p:spPr/>
        <p:txBody>
          <a:bodyPr/>
          <a:lstStyle/>
          <a:p>
            <a:r>
              <a:rPr lang="en-US"/>
              <a:t>Investigator-assessed responses </a:t>
            </a:r>
          </a:p>
        </p:txBody>
      </p:sp>
      <p:sp>
        <p:nvSpPr>
          <p:cNvPr id="3" name="Footer Placeholder 2">
            <a:extLst>
              <a:ext uri="{FF2B5EF4-FFF2-40B4-BE49-F238E27FC236}">
                <a16:creationId xmlns:a16="http://schemas.microsoft.com/office/drawing/2014/main" id="{A3AD6E09-DD15-383F-4378-3637E8CED1F0}"/>
              </a:ext>
            </a:extLst>
          </p:cNvPr>
          <p:cNvSpPr>
            <a:spLocks noGrp="1"/>
          </p:cNvSpPr>
          <p:nvPr>
            <p:ph type="ftr" sz="quarter" idx="10"/>
          </p:nvPr>
        </p:nvSpPr>
        <p:spPr>
          <a:xfrm>
            <a:off x="407989" y="6054408"/>
            <a:ext cx="8532812" cy="614680"/>
          </a:xfrm>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Includes patients intolerant of ibrutinib in addition to acalabrutinib. </a:t>
            </a:r>
            <a:r>
              <a:rPr lang="en-US" baseline="30000">
                <a:solidFill>
                  <a:srgbClr val="4E4F4E"/>
                </a:solidFill>
                <a:cs typeface="Arial" panose="020B0604020202020204" pitchFamily="34" charset="0"/>
              </a:rPr>
              <a:t>b</a:t>
            </a:r>
            <a:r>
              <a:rPr lang="en-US">
                <a:solidFill>
                  <a:srgbClr val="4E4F4E"/>
                </a:solidFill>
                <a:cs typeface="Arial" panose="020B0604020202020204" pitchFamily="34" charset="0"/>
              </a:rPr>
              <a:t> Defined as SD or better. </a:t>
            </a:r>
            <a:r>
              <a:rPr lang="en-US" baseline="30000">
                <a:solidFill>
                  <a:srgbClr val="4E4F4E"/>
                </a:solidFill>
                <a:cs typeface="Arial" panose="020B0604020202020204" pitchFamily="34" charset="0"/>
              </a:rPr>
              <a:t>c</a:t>
            </a:r>
            <a:r>
              <a:rPr lang="en-US">
                <a:solidFill>
                  <a:srgbClr val="4E4F4E"/>
                </a:solidFill>
                <a:cs typeface="Arial" panose="020B0604020202020204" pitchFamily="34" charset="0"/>
              </a:rPr>
              <a:t> Defined as PR with lymphocytosis or better.</a:t>
            </a:r>
          </a:p>
          <a:p>
            <a:r>
              <a:rPr lang="en-US" baseline="30000">
                <a:solidFill>
                  <a:srgbClr val="4E4F4E"/>
                </a:solidFill>
                <a:cs typeface="Arial" panose="020B0604020202020204" pitchFamily="34" charset="0"/>
              </a:rPr>
              <a:t>d</a:t>
            </a:r>
            <a:r>
              <a:rPr lang="en-US">
                <a:solidFill>
                  <a:srgbClr val="4E4F4E"/>
                </a:solidFill>
                <a:cs typeface="Arial" panose="020B0604020202020204" pitchFamily="34" charset="0"/>
              </a:rPr>
              <a:t> Patient died prior to first disease assessment. </a:t>
            </a:r>
            <a:r>
              <a:rPr lang="en-US" baseline="30000">
                <a:solidFill>
                  <a:srgbClr val="4E4F4E"/>
                </a:solidFill>
                <a:cs typeface="Arial" panose="020B0604020202020204" pitchFamily="34" charset="0"/>
              </a:rPr>
              <a:t>e</a:t>
            </a:r>
            <a:r>
              <a:rPr lang="en-US">
                <a:solidFill>
                  <a:srgbClr val="4E4F4E"/>
                </a:solidFill>
                <a:cs typeface="Arial" panose="020B0604020202020204" pitchFamily="34" charset="0"/>
              </a:rPr>
              <a:t> Median PFS and DOR were not reached. </a:t>
            </a:r>
          </a:p>
          <a:p>
            <a:r>
              <a:rPr lang="en-US" b="1">
                <a:solidFill>
                  <a:srgbClr val="4E4F4E"/>
                </a:solidFill>
                <a:cs typeface="Arial"/>
              </a:rPr>
              <a:t>CI</a:t>
            </a:r>
            <a:r>
              <a:rPr lang="en-US">
                <a:solidFill>
                  <a:srgbClr val="4E4F4E"/>
                </a:solidFill>
                <a:cs typeface="Arial"/>
              </a:rPr>
              <a:t>, confidence interval; </a:t>
            </a:r>
            <a:r>
              <a:rPr lang="en-US" b="1">
                <a:solidFill>
                  <a:srgbClr val="4E4F4E"/>
                </a:solidFill>
                <a:cs typeface="Arial"/>
              </a:rPr>
              <a:t>CR</a:t>
            </a:r>
            <a:r>
              <a:rPr lang="en-US">
                <a:solidFill>
                  <a:srgbClr val="4E4F4E"/>
                </a:solidFill>
                <a:cs typeface="Arial"/>
              </a:rPr>
              <a:t>, complete response; </a:t>
            </a:r>
            <a:r>
              <a:rPr lang="en-US" b="1">
                <a:solidFill>
                  <a:srgbClr val="4E4F4E"/>
                </a:solidFill>
                <a:cs typeface="Arial"/>
              </a:rPr>
              <a:t>DCR</a:t>
            </a:r>
            <a:r>
              <a:rPr lang="en-US">
                <a:solidFill>
                  <a:srgbClr val="4E4F4E"/>
                </a:solidFill>
                <a:cs typeface="Arial"/>
              </a:rPr>
              <a:t>, disease control rate; </a:t>
            </a:r>
            <a:r>
              <a:rPr lang="en-US" b="1" err="1">
                <a:solidFill>
                  <a:srgbClr val="4E4F4E"/>
                </a:solidFill>
                <a:cs typeface="Arial"/>
              </a:rPr>
              <a:t>DoR</a:t>
            </a:r>
            <a:r>
              <a:rPr lang="en-US">
                <a:solidFill>
                  <a:srgbClr val="4E4F4E"/>
                </a:solidFill>
                <a:cs typeface="Arial"/>
              </a:rPr>
              <a:t>, duration of response; </a:t>
            </a:r>
            <a:r>
              <a:rPr lang="en-US" b="1">
                <a:solidFill>
                  <a:srgbClr val="4E4F4E"/>
                </a:solidFill>
                <a:cs typeface="Arial"/>
              </a:rPr>
              <a:t>ORR</a:t>
            </a:r>
            <a:r>
              <a:rPr lang="en-US">
                <a:solidFill>
                  <a:srgbClr val="4E4F4E"/>
                </a:solidFill>
                <a:cs typeface="Arial"/>
              </a:rPr>
              <a:t>, overall response rate; </a:t>
            </a:r>
            <a:r>
              <a:rPr lang="en-US" b="1">
                <a:solidFill>
                  <a:srgbClr val="4E4F4E"/>
                </a:solidFill>
                <a:cs typeface="Arial"/>
              </a:rPr>
              <a:t>PD</a:t>
            </a:r>
            <a:r>
              <a:rPr lang="en-US">
                <a:solidFill>
                  <a:srgbClr val="4E4F4E"/>
                </a:solidFill>
                <a:cs typeface="Arial"/>
              </a:rPr>
              <a:t>, progressive disease; </a:t>
            </a:r>
            <a:r>
              <a:rPr lang="en-US" b="1">
                <a:solidFill>
                  <a:srgbClr val="4E4F4E"/>
                </a:solidFill>
                <a:cs typeface="Arial"/>
              </a:rPr>
              <a:t>PFS</a:t>
            </a:r>
            <a:r>
              <a:rPr lang="en-US">
                <a:solidFill>
                  <a:srgbClr val="4E4F4E"/>
                </a:solidFill>
                <a:cs typeface="Arial"/>
              </a:rPr>
              <a:t>, progression-free survival; </a:t>
            </a:r>
            <a:r>
              <a:rPr lang="en-US" b="1">
                <a:solidFill>
                  <a:srgbClr val="4E4F4E"/>
                </a:solidFill>
                <a:cs typeface="Arial"/>
              </a:rPr>
              <a:t>PR</a:t>
            </a:r>
            <a:r>
              <a:rPr lang="en-US">
                <a:solidFill>
                  <a:srgbClr val="4E4F4E"/>
                </a:solidFill>
                <a:cs typeface="Arial"/>
              </a:rPr>
              <a:t>, partial response.</a:t>
            </a:r>
          </a:p>
          <a:p>
            <a:r>
              <a:rPr lang="en-US" b="1">
                <a:solidFill>
                  <a:srgbClr val="4E4F4E"/>
                </a:solidFill>
                <a:cs typeface="Arial"/>
              </a:rPr>
              <a:t>Shadman M, et al. Abstract 345 presented at 17-ICML.</a:t>
            </a:r>
            <a:endParaRPr lang="en-GB">
              <a:cs typeface="Arial"/>
            </a:endParaRPr>
          </a:p>
        </p:txBody>
      </p:sp>
      <p:graphicFrame>
        <p:nvGraphicFramePr>
          <p:cNvPr id="6" name="Table 6">
            <a:extLst>
              <a:ext uri="{FF2B5EF4-FFF2-40B4-BE49-F238E27FC236}">
                <a16:creationId xmlns:a16="http://schemas.microsoft.com/office/drawing/2014/main" id="{D6C53752-BDAF-56E0-9F76-05E2B02FC8FD}"/>
              </a:ext>
            </a:extLst>
          </p:cNvPr>
          <p:cNvGraphicFramePr>
            <a:graphicFrameLocks noGrp="1"/>
          </p:cNvGraphicFramePr>
          <p:nvPr>
            <p:extLst>
              <p:ext uri="{D42A27DB-BD31-4B8C-83A1-F6EECF244321}">
                <p14:modId xmlns:p14="http://schemas.microsoft.com/office/powerpoint/2010/main" val="2371591538"/>
              </p:ext>
            </p:extLst>
          </p:nvPr>
        </p:nvGraphicFramePr>
        <p:xfrm>
          <a:off x="416534" y="1665288"/>
          <a:ext cx="8524266" cy="4337568"/>
        </p:xfrm>
        <a:graphic>
          <a:graphicData uri="http://schemas.openxmlformats.org/drawingml/2006/table">
            <a:tbl>
              <a:tblPr firstRow="1" bandRow="1">
                <a:tableStyleId>{5C22544A-7EE6-4342-B048-85BDC9FD1C3A}</a:tableStyleId>
              </a:tblPr>
              <a:tblGrid>
                <a:gridCol w="3208869">
                  <a:extLst>
                    <a:ext uri="{9D8B030D-6E8A-4147-A177-3AD203B41FA5}">
                      <a16:colId xmlns:a16="http://schemas.microsoft.com/office/drawing/2014/main" val="505156490"/>
                    </a:ext>
                  </a:extLst>
                </a:gridCol>
                <a:gridCol w="1771799">
                  <a:extLst>
                    <a:ext uri="{9D8B030D-6E8A-4147-A177-3AD203B41FA5}">
                      <a16:colId xmlns:a16="http://schemas.microsoft.com/office/drawing/2014/main" val="899041733"/>
                    </a:ext>
                  </a:extLst>
                </a:gridCol>
                <a:gridCol w="1771799">
                  <a:extLst>
                    <a:ext uri="{9D8B030D-6E8A-4147-A177-3AD203B41FA5}">
                      <a16:colId xmlns:a16="http://schemas.microsoft.com/office/drawing/2014/main" val="3198577588"/>
                    </a:ext>
                  </a:extLst>
                </a:gridCol>
                <a:gridCol w="1771799">
                  <a:extLst>
                    <a:ext uri="{9D8B030D-6E8A-4147-A177-3AD203B41FA5}">
                      <a16:colId xmlns:a16="http://schemas.microsoft.com/office/drawing/2014/main" val="238487334"/>
                    </a:ext>
                  </a:extLst>
                </a:gridCol>
              </a:tblGrid>
              <a:tr h="115521">
                <a:tc>
                  <a:txBody>
                    <a:bodyPr/>
                    <a:lstStyle/>
                    <a:p>
                      <a:pPr algn="l" fontAlgn="b">
                        <a:lnSpc>
                          <a:spcPct val="80000"/>
                        </a:lnSpc>
                      </a:pPr>
                      <a:endParaRPr lang="en-IT" sz="1200" b="1" i="0" u="none" strike="noStrike">
                        <a:solidFill>
                          <a:schemeClr val="bg1"/>
                        </a:solidFill>
                        <a:effectLst/>
                        <a:latin typeface="+mn-lt"/>
                      </a:endParaRPr>
                    </a:p>
                  </a:txBody>
                  <a:tcPr marL="144000" marR="0" marT="10800" marB="10800" anchor="ctr"/>
                </a:tc>
                <a:tc>
                  <a:txBody>
                    <a:bodyPr/>
                    <a:lstStyle/>
                    <a:p>
                      <a:pPr algn="ctr" fontAlgn="b">
                        <a:lnSpc>
                          <a:spcPct val="80000"/>
                        </a:lnSpc>
                      </a:pPr>
                      <a:r>
                        <a:rPr lang="en-GB" sz="1200" b="1" i="0" u="none" strike="noStrike">
                          <a:solidFill>
                            <a:schemeClr val="bg1"/>
                          </a:solidFill>
                          <a:effectLst/>
                          <a:latin typeface="+mn-lt"/>
                        </a:rPr>
                        <a:t>Ibrutinib intolerant</a:t>
                      </a:r>
                    </a:p>
                  </a:txBody>
                  <a:tcPr marT="10800" marB="10800" anchor="ctr">
                    <a:solidFill>
                      <a:srgbClr val="DBA712"/>
                    </a:solidFill>
                  </a:tcPr>
                </a:tc>
                <a:tc>
                  <a:txBody>
                    <a:bodyPr/>
                    <a:lstStyle/>
                    <a:p>
                      <a:pPr algn="ctr" fontAlgn="b">
                        <a:lnSpc>
                          <a:spcPct val="80000"/>
                        </a:lnSpc>
                      </a:pPr>
                      <a:r>
                        <a:rPr lang="en-GB" sz="1200" b="1" i="0" u="none" strike="noStrike">
                          <a:solidFill>
                            <a:schemeClr val="bg1"/>
                          </a:solidFill>
                          <a:effectLst/>
                          <a:latin typeface="+mn-lt"/>
                        </a:rPr>
                        <a:t>Acalabrutinib intolerant</a:t>
                      </a:r>
                      <a:r>
                        <a:rPr lang="en-GB" sz="1200" b="1" i="0" u="none" strike="noStrike" baseline="30000">
                          <a:solidFill>
                            <a:schemeClr val="bg1"/>
                          </a:solidFill>
                          <a:effectLst/>
                          <a:latin typeface="+mn-lt"/>
                        </a:rPr>
                        <a:t>a</a:t>
                      </a:r>
                    </a:p>
                  </a:txBody>
                  <a:tcPr marT="10800" marB="10800" anchor="ctr">
                    <a:solidFill>
                      <a:schemeClr val="accent4">
                        <a:lumMod val="50000"/>
                      </a:schemeClr>
                    </a:solidFill>
                  </a:tcPr>
                </a:tc>
                <a:tc>
                  <a:txBody>
                    <a:bodyPr/>
                    <a:lstStyle/>
                    <a:p>
                      <a:pPr algn="ctr" fontAlgn="b">
                        <a:lnSpc>
                          <a:spcPct val="80000"/>
                        </a:lnSpc>
                      </a:pPr>
                      <a:r>
                        <a:rPr lang="en-GB" sz="1200" b="1" i="0" u="none" strike="noStrike">
                          <a:solidFill>
                            <a:schemeClr val="bg1"/>
                          </a:solidFill>
                          <a:effectLst/>
                          <a:latin typeface="+mn-lt"/>
                        </a:rPr>
                        <a:t>Total</a:t>
                      </a:r>
                    </a:p>
                  </a:txBody>
                  <a:tcPr marT="10800" marB="10800" anchor="ctr"/>
                </a:tc>
                <a:extLst>
                  <a:ext uri="{0D108BD9-81ED-4DB2-BD59-A6C34878D82A}">
                    <a16:rowId xmlns:a16="http://schemas.microsoft.com/office/drawing/2014/main" val="2521981338"/>
                  </a:ext>
                </a:extLst>
              </a:tr>
              <a:tr h="57761">
                <a:tc>
                  <a:txBody>
                    <a:bodyPr/>
                    <a:lstStyle/>
                    <a:p>
                      <a:pPr algn="l" fontAlgn="b"/>
                      <a:r>
                        <a:rPr lang="en-GB" sz="1200" b="1" i="0" u="none" strike="noStrike">
                          <a:solidFill>
                            <a:schemeClr val="tx1"/>
                          </a:solidFill>
                          <a:effectLst/>
                          <a:latin typeface="+mn-lt"/>
                        </a:rPr>
                        <a:t>ORR and DCR</a:t>
                      </a:r>
                    </a:p>
                  </a:txBody>
                  <a:tcPr marL="144000" marR="0" marT="0" marB="0" anchor="ctr">
                    <a:solidFill>
                      <a:srgbClr val="CBCDD2"/>
                    </a:solidFill>
                  </a:tcPr>
                </a:tc>
                <a:tc>
                  <a:txBody>
                    <a:bodyPr/>
                    <a:lstStyle/>
                    <a:p>
                      <a:pPr algn="ctr" fontAlgn="b"/>
                      <a:endParaRPr lang="en-IT" sz="1200" b="0" i="0" u="none" strike="noStrike">
                        <a:solidFill>
                          <a:schemeClr val="tx1"/>
                        </a:solidFill>
                        <a:effectLst/>
                        <a:latin typeface="+mn-lt"/>
                      </a:endParaRPr>
                    </a:p>
                  </a:txBody>
                  <a:tcPr marT="0" marB="0" anchor="ctr">
                    <a:solidFill>
                      <a:srgbClr val="CBCDD2"/>
                    </a:solidFill>
                  </a:tcPr>
                </a:tc>
                <a:tc>
                  <a:txBody>
                    <a:bodyPr/>
                    <a:lstStyle/>
                    <a:p>
                      <a:pPr algn="ctr" fontAlgn="b"/>
                      <a:endParaRPr lang="en-IT" sz="1200" b="0" i="0" u="none" strike="noStrike">
                        <a:solidFill>
                          <a:schemeClr val="tx1"/>
                        </a:solidFill>
                        <a:effectLst/>
                        <a:latin typeface="+mn-lt"/>
                      </a:endParaRPr>
                    </a:p>
                  </a:txBody>
                  <a:tcPr marT="0" marB="0" anchor="ctr">
                    <a:solidFill>
                      <a:srgbClr val="CBCDD2"/>
                    </a:solidFill>
                  </a:tcPr>
                </a:tc>
                <a:tc>
                  <a:txBody>
                    <a:bodyPr/>
                    <a:lstStyle/>
                    <a:p>
                      <a:pPr algn="ctr" fontAlgn="b"/>
                      <a:endParaRPr lang="en-IT" sz="12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3342916246"/>
                  </a:ext>
                </a:extLst>
              </a:tr>
              <a:tr h="57761">
                <a:tc>
                  <a:txBody>
                    <a:bodyPr/>
                    <a:lstStyle/>
                    <a:p>
                      <a:pPr algn="l" fontAlgn="b"/>
                      <a:r>
                        <a:rPr lang="en-GB" sz="1200" b="0" i="0" u="none" strike="noStrike">
                          <a:solidFill>
                            <a:schemeClr val="tx1"/>
                          </a:solidFill>
                          <a:effectLst/>
                          <a:latin typeface="+mn-lt"/>
                        </a:rPr>
                        <a:t>n</a:t>
                      </a:r>
                    </a:p>
                  </a:txBody>
                  <a:tcPr marL="144000" marR="0" marT="0" marB="0" anchor="ctr">
                    <a:solidFill>
                      <a:srgbClr val="CBCDD2"/>
                    </a:solidFill>
                  </a:tcPr>
                </a:tc>
                <a:tc>
                  <a:txBody>
                    <a:bodyPr/>
                    <a:lstStyle/>
                    <a:p>
                      <a:pPr algn="ctr" fontAlgn="b"/>
                      <a:r>
                        <a:rPr lang="en-IT" sz="1200" b="0" i="0" u="none" strike="noStrike">
                          <a:solidFill>
                            <a:schemeClr val="tx1"/>
                          </a:solidFill>
                          <a:effectLst/>
                          <a:latin typeface="+mn-lt"/>
                        </a:rPr>
                        <a:t>43</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14</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57</a:t>
                      </a:r>
                    </a:p>
                  </a:txBody>
                  <a:tcPr marT="0" marB="0" anchor="ctr">
                    <a:solidFill>
                      <a:srgbClr val="CBCDD2"/>
                    </a:solidFill>
                  </a:tcPr>
                </a:tc>
                <a:extLst>
                  <a:ext uri="{0D108BD9-81ED-4DB2-BD59-A6C34878D82A}">
                    <a16:rowId xmlns:a16="http://schemas.microsoft.com/office/drawing/2014/main" val="3116603904"/>
                  </a:ext>
                </a:extLst>
              </a:tr>
              <a:tr h="115521">
                <a:tc>
                  <a:txBody>
                    <a:bodyPr/>
                    <a:lstStyle/>
                    <a:p>
                      <a:pPr lvl="1"/>
                      <a:r>
                        <a:rPr lang="en-US" sz="1200">
                          <a:solidFill>
                            <a:schemeClr val="tx1"/>
                          </a:solidFill>
                          <a:latin typeface="+mn-lt"/>
                        </a:rPr>
                        <a:t>DCR, n (%)</a:t>
                      </a:r>
                    </a:p>
                    <a:p>
                      <a:pPr lvl="1"/>
                      <a:r>
                        <a:rPr lang="en-US" sz="1200">
                          <a:solidFill>
                            <a:schemeClr val="tx1"/>
                          </a:solidFill>
                          <a:latin typeface="+mn-lt"/>
                        </a:rPr>
                        <a:t>(95% CI)</a:t>
                      </a:r>
                      <a:r>
                        <a:rPr lang="en-US" sz="1200" baseline="30000">
                          <a:solidFill>
                            <a:schemeClr val="tx1"/>
                          </a:solidFill>
                          <a:latin typeface="+mn-lt"/>
                        </a:rPr>
                        <a:t>b</a:t>
                      </a:r>
                    </a:p>
                  </a:txBody>
                  <a:tcPr marL="144000" marR="0" marT="0" marB="0" anchor="ctr">
                    <a:solidFill>
                      <a:srgbClr val="CBCDD2"/>
                    </a:solidFill>
                  </a:tcPr>
                </a:tc>
                <a:tc>
                  <a:txBody>
                    <a:bodyPr/>
                    <a:lstStyle/>
                    <a:p>
                      <a:pPr algn="ctr" fontAlgn="b"/>
                      <a:r>
                        <a:rPr lang="en-IT" sz="1200" b="0" i="0" u="none" strike="noStrike">
                          <a:solidFill>
                            <a:schemeClr val="tx1"/>
                          </a:solidFill>
                          <a:effectLst/>
                          <a:latin typeface="+mn-lt"/>
                        </a:rPr>
                        <a:t>41 (95.3)</a:t>
                      </a:r>
                    </a:p>
                    <a:p>
                      <a:pPr algn="ctr" fontAlgn="b"/>
                      <a:r>
                        <a:rPr lang="en-IT" sz="1200" b="0" i="0" u="none" strike="noStrike">
                          <a:solidFill>
                            <a:schemeClr val="tx1"/>
                          </a:solidFill>
                          <a:effectLst/>
                          <a:latin typeface="+mn-lt"/>
                        </a:rPr>
                        <a:t>(84.2-99.4)</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13 (92.9)</a:t>
                      </a:r>
                    </a:p>
                    <a:p>
                      <a:pPr algn="ctr" fontAlgn="b"/>
                      <a:r>
                        <a:rPr lang="en-IT" sz="1200" b="0" i="0" u="none" strike="noStrike">
                          <a:solidFill>
                            <a:schemeClr val="tx1"/>
                          </a:solidFill>
                          <a:effectLst/>
                          <a:latin typeface="+mn-lt"/>
                        </a:rPr>
                        <a:t>(66.1-99.8)</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54 (94.7)</a:t>
                      </a:r>
                    </a:p>
                    <a:p>
                      <a:pPr algn="ctr" fontAlgn="b"/>
                      <a:r>
                        <a:rPr lang="en-IT" sz="1200" b="0" i="0" u="none" strike="noStrike">
                          <a:solidFill>
                            <a:schemeClr val="tx1"/>
                          </a:solidFill>
                          <a:effectLst/>
                          <a:latin typeface="+mn-lt"/>
                        </a:rPr>
                        <a:t>(85.4-98.9)</a:t>
                      </a:r>
                    </a:p>
                  </a:txBody>
                  <a:tcPr marT="0" marB="0" anchor="ctr">
                    <a:solidFill>
                      <a:srgbClr val="CBCDD2"/>
                    </a:solidFill>
                  </a:tcPr>
                </a:tc>
                <a:extLst>
                  <a:ext uri="{0D108BD9-81ED-4DB2-BD59-A6C34878D82A}">
                    <a16:rowId xmlns:a16="http://schemas.microsoft.com/office/drawing/2014/main" val="2901924404"/>
                  </a:ext>
                </a:extLst>
              </a:tr>
              <a:tr h="115521">
                <a:tc>
                  <a:txBody>
                    <a:bodyPr/>
                    <a:lstStyle/>
                    <a:p>
                      <a:pPr lvl="1"/>
                      <a:r>
                        <a:rPr lang="en-US" sz="1200">
                          <a:solidFill>
                            <a:schemeClr val="tx1"/>
                          </a:solidFill>
                          <a:latin typeface="+mn-lt"/>
                        </a:rPr>
                        <a:t>ORR, n (%)</a:t>
                      </a:r>
                    </a:p>
                    <a:p>
                      <a:pPr lvl="1"/>
                      <a:r>
                        <a:rPr lang="en-US" sz="1200">
                          <a:solidFill>
                            <a:schemeClr val="tx1"/>
                          </a:solidFill>
                          <a:latin typeface="+mn-lt"/>
                        </a:rPr>
                        <a:t>(95% CI)</a:t>
                      </a:r>
                      <a:r>
                        <a:rPr lang="en-US" sz="1200" baseline="30000">
                          <a:solidFill>
                            <a:schemeClr val="tx1"/>
                          </a:solidFill>
                          <a:latin typeface="+mn-lt"/>
                        </a:rPr>
                        <a:t>c</a:t>
                      </a:r>
                    </a:p>
                  </a:txBody>
                  <a:tcPr marL="144000" marR="0" marT="0" marB="0" anchor="ctr">
                    <a:solidFill>
                      <a:srgbClr val="CBCDD2"/>
                    </a:solidFill>
                  </a:tcPr>
                </a:tc>
                <a:tc>
                  <a:txBody>
                    <a:bodyPr/>
                    <a:lstStyle/>
                    <a:p>
                      <a:pPr algn="ctr"/>
                      <a:r>
                        <a:rPr lang="en-US" sz="1200">
                          <a:solidFill>
                            <a:schemeClr val="tx1"/>
                          </a:solidFill>
                          <a:latin typeface="+mn-lt"/>
                        </a:rPr>
                        <a:t>31 (72.1)</a:t>
                      </a:r>
                    </a:p>
                    <a:p>
                      <a:pPr algn="ctr"/>
                      <a:r>
                        <a:rPr lang="en-US" sz="1200">
                          <a:solidFill>
                            <a:schemeClr val="tx1"/>
                          </a:solidFill>
                          <a:latin typeface="+mn-lt"/>
                        </a:rPr>
                        <a:t>(56.3-84.7)</a:t>
                      </a:r>
                    </a:p>
                  </a:txBody>
                  <a:tcPr marT="0" marB="0" anchor="ctr">
                    <a:solidFill>
                      <a:srgbClr val="CBCDD2"/>
                    </a:solidFill>
                  </a:tcPr>
                </a:tc>
                <a:tc>
                  <a:txBody>
                    <a:bodyPr/>
                    <a:lstStyle/>
                    <a:p>
                      <a:pPr algn="ctr"/>
                      <a:r>
                        <a:rPr lang="en-US" sz="1200">
                          <a:solidFill>
                            <a:schemeClr val="tx1"/>
                          </a:solidFill>
                          <a:latin typeface="+mn-lt"/>
                        </a:rPr>
                        <a:t>10 (71.4)</a:t>
                      </a:r>
                    </a:p>
                    <a:p>
                      <a:pPr algn="ctr"/>
                      <a:r>
                        <a:rPr lang="en-US" sz="1200">
                          <a:solidFill>
                            <a:schemeClr val="tx1"/>
                          </a:solidFill>
                          <a:latin typeface="+mn-lt"/>
                        </a:rPr>
                        <a:t>(41.9-91.6)</a:t>
                      </a:r>
                    </a:p>
                  </a:txBody>
                  <a:tcPr marT="0" marB="0" anchor="ctr">
                    <a:solidFill>
                      <a:srgbClr val="CBCDD2"/>
                    </a:solidFill>
                  </a:tcPr>
                </a:tc>
                <a:tc>
                  <a:txBody>
                    <a:bodyPr/>
                    <a:lstStyle/>
                    <a:p>
                      <a:pPr algn="ctr"/>
                      <a:r>
                        <a:rPr lang="en-US" sz="1200">
                          <a:solidFill>
                            <a:schemeClr val="tx1"/>
                          </a:solidFill>
                          <a:latin typeface="+mn-lt"/>
                        </a:rPr>
                        <a:t>41 (71.9)</a:t>
                      </a:r>
                    </a:p>
                    <a:p>
                      <a:pPr algn="ctr"/>
                      <a:r>
                        <a:rPr lang="en-US" sz="1200">
                          <a:solidFill>
                            <a:schemeClr val="tx1"/>
                          </a:solidFill>
                          <a:latin typeface="+mn-lt"/>
                        </a:rPr>
                        <a:t>(58.5-83.0)</a:t>
                      </a:r>
                    </a:p>
                  </a:txBody>
                  <a:tcPr marT="0" marB="0" anchor="ctr">
                    <a:solidFill>
                      <a:srgbClr val="CBCDD2"/>
                    </a:solidFill>
                  </a:tcPr>
                </a:tc>
                <a:extLst>
                  <a:ext uri="{0D108BD9-81ED-4DB2-BD59-A6C34878D82A}">
                    <a16:rowId xmlns:a16="http://schemas.microsoft.com/office/drawing/2014/main" val="1530774638"/>
                  </a:ext>
                </a:extLst>
              </a:tr>
              <a:tr h="57761">
                <a:tc>
                  <a:txBody>
                    <a:bodyPr/>
                    <a:lstStyle/>
                    <a:p>
                      <a:pPr lvl="1" algn="l" fontAlgn="b"/>
                      <a:r>
                        <a:rPr lang="en-GB" sz="1200" b="0" i="0" u="none" strike="noStrike">
                          <a:solidFill>
                            <a:schemeClr val="tx1"/>
                          </a:solidFill>
                          <a:effectLst/>
                          <a:latin typeface="+mn-lt"/>
                        </a:rPr>
                        <a:t>Best overall response, n (%)</a:t>
                      </a:r>
                    </a:p>
                  </a:txBody>
                  <a:tcPr marL="144000" marR="0" marT="0" marB="0" anchor="ctr">
                    <a:solidFill>
                      <a:srgbClr val="CBCDD2"/>
                    </a:solidFill>
                  </a:tcPr>
                </a:tc>
                <a:tc>
                  <a:txBody>
                    <a:bodyPr/>
                    <a:lstStyle/>
                    <a:p>
                      <a:pPr algn="ctr" fontAlgn="b"/>
                      <a:endParaRPr lang="en-IT" sz="1200" b="0" i="0" u="none" strike="noStrike">
                        <a:solidFill>
                          <a:schemeClr val="tx1"/>
                        </a:solidFill>
                        <a:effectLst/>
                        <a:latin typeface="+mn-lt"/>
                      </a:endParaRPr>
                    </a:p>
                  </a:txBody>
                  <a:tcPr marT="0" marB="0" anchor="ctr">
                    <a:solidFill>
                      <a:srgbClr val="CBCDD2"/>
                    </a:solidFill>
                  </a:tcPr>
                </a:tc>
                <a:tc>
                  <a:txBody>
                    <a:bodyPr/>
                    <a:lstStyle/>
                    <a:p>
                      <a:pPr algn="ctr" fontAlgn="b"/>
                      <a:endParaRPr lang="en-IT" sz="1200" b="0" i="0" u="none" strike="noStrike">
                        <a:solidFill>
                          <a:schemeClr val="tx1"/>
                        </a:solidFill>
                        <a:effectLst/>
                        <a:latin typeface="+mn-lt"/>
                      </a:endParaRPr>
                    </a:p>
                  </a:txBody>
                  <a:tcPr marT="0" marB="0" anchor="ctr">
                    <a:solidFill>
                      <a:srgbClr val="CBCDD2"/>
                    </a:solidFill>
                  </a:tcPr>
                </a:tc>
                <a:tc>
                  <a:txBody>
                    <a:bodyPr/>
                    <a:lstStyle/>
                    <a:p>
                      <a:pPr algn="ctr" fontAlgn="b"/>
                      <a:endParaRPr lang="en-IT" sz="12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3901080148"/>
                  </a:ext>
                </a:extLst>
              </a:tr>
              <a:tr h="57761">
                <a:tc>
                  <a:txBody>
                    <a:bodyPr/>
                    <a:lstStyle/>
                    <a:p>
                      <a:pPr marL="914400" lvl="2" indent="0" algn="l" fontAlgn="b"/>
                      <a:r>
                        <a:rPr lang="en-GB" sz="1200" b="0" i="0" u="none" strike="noStrike">
                          <a:solidFill>
                            <a:schemeClr val="tx1"/>
                          </a:solidFill>
                          <a:effectLst/>
                          <a:latin typeface="+mn-lt"/>
                        </a:rPr>
                        <a:t>CR</a:t>
                      </a:r>
                    </a:p>
                  </a:txBody>
                  <a:tcPr marL="144000" marR="0" marT="0" marB="0" anchor="ctr">
                    <a:solidFill>
                      <a:srgbClr val="CBCDD2"/>
                    </a:solidFill>
                  </a:tcPr>
                </a:tc>
                <a:tc>
                  <a:txBody>
                    <a:bodyPr/>
                    <a:lstStyle/>
                    <a:p>
                      <a:pPr algn="ctr" fontAlgn="b"/>
                      <a:r>
                        <a:rPr lang="en-IT" sz="1200" b="0" i="0" u="none" strike="noStrike">
                          <a:solidFill>
                            <a:schemeClr val="tx1"/>
                          </a:solidFill>
                          <a:effectLst/>
                          <a:latin typeface="+mn-lt"/>
                        </a:rPr>
                        <a:t>1 (2.3)</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0</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1 (1.8)</a:t>
                      </a:r>
                    </a:p>
                  </a:txBody>
                  <a:tcPr marT="0" marB="0" anchor="ctr">
                    <a:solidFill>
                      <a:srgbClr val="CBCDD2"/>
                    </a:solidFill>
                  </a:tcPr>
                </a:tc>
                <a:extLst>
                  <a:ext uri="{0D108BD9-81ED-4DB2-BD59-A6C34878D82A}">
                    <a16:rowId xmlns:a16="http://schemas.microsoft.com/office/drawing/2014/main" val="1594453811"/>
                  </a:ext>
                </a:extLst>
              </a:tr>
              <a:tr h="57761">
                <a:tc>
                  <a:txBody>
                    <a:bodyPr/>
                    <a:lstStyle/>
                    <a:p>
                      <a:pPr marL="914400" lvl="2" indent="0" algn="l" fontAlgn="b"/>
                      <a:r>
                        <a:rPr lang="en-GB" sz="1200" b="0" i="0" u="none" strike="noStrike">
                          <a:solidFill>
                            <a:schemeClr val="tx1"/>
                          </a:solidFill>
                          <a:effectLst/>
                          <a:latin typeface="+mn-lt"/>
                        </a:rPr>
                        <a:t>PR</a:t>
                      </a:r>
                    </a:p>
                  </a:txBody>
                  <a:tcPr marL="144000" marR="0" marT="0" marB="0" anchor="ctr">
                    <a:solidFill>
                      <a:srgbClr val="CBCDD2"/>
                    </a:solidFill>
                  </a:tcPr>
                </a:tc>
                <a:tc>
                  <a:txBody>
                    <a:bodyPr/>
                    <a:lstStyle/>
                    <a:p>
                      <a:pPr algn="ctr" fontAlgn="b"/>
                      <a:r>
                        <a:rPr lang="en-IT" sz="1200" b="0" i="0" u="none" strike="noStrike">
                          <a:solidFill>
                            <a:schemeClr val="tx1"/>
                          </a:solidFill>
                          <a:effectLst/>
                          <a:latin typeface="+mn-lt"/>
                        </a:rPr>
                        <a:t>25 (58.1)</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8 (57.1)</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33 (57.9)</a:t>
                      </a:r>
                    </a:p>
                  </a:txBody>
                  <a:tcPr marT="0" marB="0" anchor="ctr">
                    <a:solidFill>
                      <a:srgbClr val="CBCDD2"/>
                    </a:solidFill>
                  </a:tcPr>
                </a:tc>
                <a:extLst>
                  <a:ext uri="{0D108BD9-81ED-4DB2-BD59-A6C34878D82A}">
                    <a16:rowId xmlns:a16="http://schemas.microsoft.com/office/drawing/2014/main" val="1235335400"/>
                  </a:ext>
                </a:extLst>
              </a:tr>
              <a:tr h="57761">
                <a:tc>
                  <a:txBody>
                    <a:bodyPr/>
                    <a:lstStyle/>
                    <a:p>
                      <a:pPr marL="914400" lvl="2" indent="0" algn="l" fontAlgn="b"/>
                      <a:r>
                        <a:rPr lang="en-GB" sz="1200" b="0" i="0" u="none" strike="noStrike">
                          <a:solidFill>
                            <a:schemeClr val="tx1"/>
                          </a:solidFill>
                          <a:effectLst/>
                          <a:latin typeface="+mn-lt"/>
                        </a:rPr>
                        <a:t>PR with lymphocytosis</a:t>
                      </a:r>
                    </a:p>
                  </a:txBody>
                  <a:tcPr marL="144000" marR="0" marT="0" marB="0" anchor="ctr">
                    <a:solidFill>
                      <a:srgbClr val="CBCDD2"/>
                    </a:solidFill>
                  </a:tcPr>
                </a:tc>
                <a:tc>
                  <a:txBody>
                    <a:bodyPr/>
                    <a:lstStyle/>
                    <a:p>
                      <a:pPr algn="ctr" fontAlgn="b"/>
                      <a:r>
                        <a:rPr lang="en-IT" sz="1200" b="0" i="0" u="none" strike="noStrike">
                          <a:solidFill>
                            <a:schemeClr val="tx1"/>
                          </a:solidFill>
                          <a:effectLst/>
                          <a:latin typeface="+mn-lt"/>
                        </a:rPr>
                        <a:t>5 (11.6)</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2 (14.3)</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7 (12.3)</a:t>
                      </a:r>
                    </a:p>
                  </a:txBody>
                  <a:tcPr marT="0" marB="0" anchor="ctr">
                    <a:solidFill>
                      <a:srgbClr val="CBCDD2"/>
                    </a:solidFill>
                  </a:tcPr>
                </a:tc>
                <a:extLst>
                  <a:ext uri="{0D108BD9-81ED-4DB2-BD59-A6C34878D82A}">
                    <a16:rowId xmlns:a16="http://schemas.microsoft.com/office/drawing/2014/main" val="3908514174"/>
                  </a:ext>
                </a:extLst>
              </a:tr>
              <a:tr h="57761">
                <a:tc>
                  <a:txBody>
                    <a:bodyPr/>
                    <a:lstStyle/>
                    <a:p>
                      <a:pPr marL="914400" lvl="2" indent="0" algn="l" fontAlgn="b"/>
                      <a:r>
                        <a:rPr lang="en-GB" sz="1200" b="0" i="0" u="none" strike="noStrike">
                          <a:solidFill>
                            <a:schemeClr val="tx1"/>
                          </a:solidFill>
                          <a:effectLst/>
                          <a:latin typeface="+mn-lt"/>
                        </a:rPr>
                        <a:t>SD</a:t>
                      </a:r>
                    </a:p>
                  </a:txBody>
                  <a:tcPr marL="144000" marR="0" marT="0" marB="0" anchor="ctr">
                    <a:solidFill>
                      <a:srgbClr val="CBCDD2"/>
                    </a:solidFill>
                  </a:tcPr>
                </a:tc>
                <a:tc>
                  <a:txBody>
                    <a:bodyPr/>
                    <a:lstStyle/>
                    <a:p>
                      <a:pPr algn="ctr" fontAlgn="b"/>
                      <a:r>
                        <a:rPr lang="en-IT" sz="1200" b="0" i="0" u="none" strike="noStrike">
                          <a:solidFill>
                            <a:schemeClr val="tx1"/>
                          </a:solidFill>
                          <a:effectLst/>
                          <a:latin typeface="+mn-lt"/>
                        </a:rPr>
                        <a:t>10 (23.3)</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3 (21.4)</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13 (22.8)</a:t>
                      </a:r>
                    </a:p>
                  </a:txBody>
                  <a:tcPr marT="0" marB="0" anchor="ctr">
                    <a:solidFill>
                      <a:srgbClr val="CBCDD2"/>
                    </a:solidFill>
                  </a:tcPr>
                </a:tc>
                <a:extLst>
                  <a:ext uri="{0D108BD9-81ED-4DB2-BD59-A6C34878D82A}">
                    <a16:rowId xmlns:a16="http://schemas.microsoft.com/office/drawing/2014/main" val="1683042148"/>
                  </a:ext>
                </a:extLst>
              </a:tr>
              <a:tr h="57761">
                <a:tc>
                  <a:txBody>
                    <a:bodyPr/>
                    <a:lstStyle/>
                    <a:p>
                      <a:pPr marL="914400" lvl="2" indent="0" algn="l" fontAlgn="b"/>
                      <a:r>
                        <a:rPr lang="en-GB" sz="1200" b="0" i="0" u="none" strike="noStrike">
                          <a:solidFill>
                            <a:schemeClr val="tx1"/>
                          </a:solidFill>
                          <a:effectLst/>
                          <a:latin typeface="+mn-lt"/>
                        </a:rPr>
                        <a:t>PD</a:t>
                      </a:r>
                    </a:p>
                  </a:txBody>
                  <a:tcPr marL="144000" marR="0" marT="0" marB="0" anchor="ctr">
                    <a:solidFill>
                      <a:srgbClr val="CBCDD2"/>
                    </a:solidFill>
                  </a:tcPr>
                </a:tc>
                <a:tc>
                  <a:txBody>
                    <a:bodyPr/>
                    <a:lstStyle/>
                    <a:p>
                      <a:pPr algn="ctr" fontAlgn="b"/>
                      <a:r>
                        <a:rPr lang="en-IT" sz="1200" b="0" i="0" u="none" strike="noStrike">
                          <a:solidFill>
                            <a:schemeClr val="tx1"/>
                          </a:solidFill>
                          <a:effectLst/>
                          <a:latin typeface="+mn-lt"/>
                        </a:rPr>
                        <a:t>1 (2.3)</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1 (7.1)</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2 (3.5)</a:t>
                      </a:r>
                    </a:p>
                  </a:txBody>
                  <a:tcPr marT="0" marB="0" anchor="ctr">
                    <a:solidFill>
                      <a:srgbClr val="CBCDD2"/>
                    </a:solidFill>
                  </a:tcPr>
                </a:tc>
                <a:extLst>
                  <a:ext uri="{0D108BD9-81ED-4DB2-BD59-A6C34878D82A}">
                    <a16:rowId xmlns:a16="http://schemas.microsoft.com/office/drawing/2014/main" val="3320454470"/>
                  </a:ext>
                </a:extLst>
              </a:tr>
              <a:tr h="57761">
                <a:tc>
                  <a:txBody>
                    <a:bodyPr/>
                    <a:lstStyle/>
                    <a:p>
                      <a:pPr marL="914400" lvl="2" indent="0" algn="l" fontAlgn="b"/>
                      <a:r>
                        <a:rPr lang="en-GB" sz="1200" b="0" i="0" u="none" strike="noStrike">
                          <a:solidFill>
                            <a:schemeClr val="tx1"/>
                          </a:solidFill>
                          <a:effectLst/>
                          <a:latin typeface="+mn-lt"/>
                        </a:rPr>
                        <a:t>Not done</a:t>
                      </a:r>
                      <a:r>
                        <a:rPr lang="en-GB" sz="1200" b="0" i="0" u="none" strike="noStrike" baseline="30000">
                          <a:solidFill>
                            <a:schemeClr val="tx1"/>
                          </a:solidFill>
                          <a:effectLst/>
                          <a:latin typeface="+mn-lt"/>
                        </a:rPr>
                        <a:t>d</a:t>
                      </a:r>
                    </a:p>
                  </a:txBody>
                  <a:tcPr marL="144000" marR="0" marT="0" marB="0" anchor="ctr">
                    <a:solidFill>
                      <a:srgbClr val="CBCDD2"/>
                    </a:solidFill>
                  </a:tcPr>
                </a:tc>
                <a:tc>
                  <a:txBody>
                    <a:bodyPr/>
                    <a:lstStyle/>
                    <a:p>
                      <a:pPr algn="ctr" fontAlgn="b"/>
                      <a:r>
                        <a:rPr lang="en-IT" sz="1200" b="0" i="0" u="none" strike="noStrike">
                          <a:solidFill>
                            <a:schemeClr val="tx1"/>
                          </a:solidFill>
                          <a:effectLst/>
                          <a:latin typeface="+mn-lt"/>
                        </a:rPr>
                        <a:t>1 (2.3)</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0</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1 (1.8)</a:t>
                      </a:r>
                    </a:p>
                  </a:txBody>
                  <a:tcPr marT="0" marB="0" anchor="ctr">
                    <a:solidFill>
                      <a:srgbClr val="CBCDD2"/>
                    </a:solidFill>
                  </a:tcPr>
                </a:tc>
                <a:extLst>
                  <a:ext uri="{0D108BD9-81ED-4DB2-BD59-A6C34878D82A}">
                    <a16:rowId xmlns:a16="http://schemas.microsoft.com/office/drawing/2014/main" val="213785210"/>
                  </a:ext>
                </a:extLst>
              </a:tr>
              <a:tr h="57761">
                <a:tc>
                  <a:txBody>
                    <a:bodyPr/>
                    <a:lstStyle/>
                    <a:p>
                      <a:pPr algn="l" fontAlgn="b"/>
                      <a:r>
                        <a:rPr lang="en-GB" sz="1200" b="1" i="0" u="none" strike="noStrike">
                          <a:solidFill>
                            <a:schemeClr val="tx1"/>
                          </a:solidFill>
                          <a:effectLst/>
                          <a:latin typeface="+mn-lt"/>
                        </a:rPr>
                        <a:t>Time to best overall response</a:t>
                      </a:r>
                    </a:p>
                  </a:txBody>
                  <a:tcPr marL="144000" marR="0" marT="0" marB="0" anchor="ctr">
                    <a:solidFill>
                      <a:srgbClr val="E7E8EA"/>
                    </a:solidFill>
                  </a:tcPr>
                </a:tc>
                <a:tc>
                  <a:txBody>
                    <a:bodyPr/>
                    <a:lstStyle/>
                    <a:p>
                      <a:pPr algn="ctr" fontAlgn="b"/>
                      <a:endParaRPr lang="en-IT" sz="1200" b="0" i="0" u="none" strike="noStrike">
                        <a:solidFill>
                          <a:schemeClr val="tx1"/>
                        </a:solidFill>
                        <a:effectLst/>
                        <a:latin typeface="+mn-lt"/>
                      </a:endParaRPr>
                    </a:p>
                  </a:txBody>
                  <a:tcPr marT="0" marB="0" anchor="ctr">
                    <a:solidFill>
                      <a:srgbClr val="E7E8EA"/>
                    </a:solidFill>
                  </a:tcPr>
                </a:tc>
                <a:tc>
                  <a:txBody>
                    <a:bodyPr/>
                    <a:lstStyle/>
                    <a:p>
                      <a:pPr algn="ctr" fontAlgn="b"/>
                      <a:endParaRPr lang="en-IT" sz="1200" b="0" i="0" u="none" strike="noStrike">
                        <a:solidFill>
                          <a:schemeClr val="tx1"/>
                        </a:solidFill>
                        <a:effectLst/>
                        <a:latin typeface="+mn-lt"/>
                      </a:endParaRPr>
                    </a:p>
                  </a:txBody>
                  <a:tcPr marT="0" marB="0" anchor="ctr">
                    <a:solidFill>
                      <a:srgbClr val="E7E8EA"/>
                    </a:solidFill>
                  </a:tcPr>
                </a:tc>
                <a:tc>
                  <a:txBody>
                    <a:bodyPr/>
                    <a:lstStyle/>
                    <a:p>
                      <a:pPr algn="ctr" fontAlgn="b"/>
                      <a:endParaRPr lang="en-IT" sz="1200" b="0" i="0" u="none" strike="noStrike">
                        <a:solidFill>
                          <a:schemeClr val="tx1"/>
                        </a:solidFill>
                        <a:effectLst/>
                        <a:latin typeface="+mn-lt"/>
                      </a:endParaRPr>
                    </a:p>
                  </a:txBody>
                  <a:tcPr marT="0" marB="0" anchor="ctr">
                    <a:solidFill>
                      <a:srgbClr val="E7E8EA"/>
                    </a:solidFill>
                  </a:tcPr>
                </a:tc>
                <a:extLst>
                  <a:ext uri="{0D108BD9-81ED-4DB2-BD59-A6C34878D82A}">
                    <a16:rowId xmlns:a16="http://schemas.microsoft.com/office/drawing/2014/main" val="38204835"/>
                  </a:ext>
                </a:extLst>
              </a:tr>
              <a:tr h="57761">
                <a:tc>
                  <a:txBody>
                    <a:bodyPr/>
                    <a:lstStyle/>
                    <a:p>
                      <a:pPr marL="457200" lvl="1" indent="0" algn="l" fontAlgn="b"/>
                      <a:r>
                        <a:rPr lang="en-GB" sz="1200" b="0" i="0" u="none" strike="noStrike">
                          <a:solidFill>
                            <a:schemeClr val="tx1"/>
                          </a:solidFill>
                          <a:effectLst/>
                          <a:latin typeface="+mn-lt"/>
                        </a:rPr>
                        <a:t>n</a:t>
                      </a:r>
                    </a:p>
                  </a:txBody>
                  <a:tcPr marL="144000" marR="0" marT="0" marB="0" anchor="ctr">
                    <a:solidFill>
                      <a:srgbClr val="E7E8EA"/>
                    </a:solidFill>
                  </a:tcPr>
                </a:tc>
                <a:tc>
                  <a:txBody>
                    <a:bodyPr/>
                    <a:lstStyle/>
                    <a:p>
                      <a:pPr algn="ctr" fontAlgn="b"/>
                      <a:r>
                        <a:rPr lang="en-IT" sz="1200" b="0" i="0" u="none" strike="noStrike">
                          <a:solidFill>
                            <a:schemeClr val="tx1"/>
                          </a:solidFill>
                          <a:effectLst/>
                          <a:latin typeface="+mn-lt"/>
                        </a:rPr>
                        <a:t>31</a:t>
                      </a:r>
                    </a:p>
                  </a:txBody>
                  <a:tcPr marT="0" marB="0" anchor="ctr">
                    <a:solidFill>
                      <a:srgbClr val="E7E8EA"/>
                    </a:solidFill>
                  </a:tcPr>
                </a:tc>
                <a:tc>
                  <a:txBody>
                    <a:bodyPr/>
                    <a:lstStyle/>
                    <a:p>
                      <a:pPr algn="ctr" fontAlgn="b"/>
                      <a:r>
                        <a:rPr lang="en-IT" sz="1200" b="0" i="0" u="none" strike="noStrike">
                          <a:solidFill>
                            <a:schemeClr val="tx1"/>
                          </a:solidFill>
                          <a:effectLst/>
                          <a:latin typeface="+mn-lt"/>
                        </a:rPr>
                        <a:t>10</a:t>
                      </a:r>
                    </a:p>
                  </a:txBody>
                  <a:tcPr marT="0" marB="0" anchor="ctr">
                    <a:solidFill>
                      <a:srgbClr val="E7E8EA"/>
                    </a:solidFill>
                  </a:tcPr>
                </a:tc>
                <a:tc>
                  <a:txBody>
                    <a:bodyPr/>
                    <a:lstStyle/>
                    <a:p>
                      <a:pPr algn="ctr" fontAlgn="b"/>
                      <a:r>
                        <a:rPr lang="en-IT" sz="1200" b="0" i="0" u="none" strike="noStrike">
                          <a:solidFill>
                            <a:schemeClr val="tx1"/>
                          </a:solidFill>
                          <a:effectLst/>
                          <a:latin typeface="+mn-lt"/>
                        </a:rPr>
                        <a:t>41</a:t>
                      </a:r>
                    </a:p>
                  </a:txBody>
                  <a:tcPr marT="0" marB="0" anchor="ctr">
                    <a:solidFill>
                      <a:srgbClr val="E7E8EA"/>
                    </a:solidFill>
                  </a:tcPr>
                </a:tc>
                <a:extLst>
                  <a:ext uri="{0D108BD9-81ED-4DB2-BD59-A6C34878D82A}">
                    <a16:rowId xmlns:a16="http://schemas.microsoft.com/office/drawing/2014/main" val="777255185"/>
                  </a:ext>
                </a:extLst>
              </a:tr>
              <a:tr h="57761">
                <a:tc>
                  <a:txBody>
                    <a:bodyPr/>
                    <a:lstStyle/>
                    <a:p>
                      <a:pPr lvl="1" algn="l" fontAlgn="b"/>
                      <a:r>
                        <a:rPr lang="en-GB" sz="1200" b="0" i="0" u="none" strike="noStrike">
                          <a:solidFill>
                            <a:schemeClr val="tx1"/>
                          </a:solidFill>
                          <a:effectLst/>
                          <a:latin typeface="+mn-lt"/>
                        </a:rPr>
                        <a:t>Median (range), months</a:t>
                      </a:r>
                    </a:p>
                  </a:txBody>
                  <a:tcPr marL="144000" marR="0" marT="0" marB="0" anchor="ctr">
                    <a:solidFill>
                      <a:srgbClr val="E7E8EA"/>
                    </a:solidFill>
                  </a:tcPr>
                </a:tc>
                <a:tc>
                  <a:txBody>
                    <a:bodyPr/>
                    <a:lstStyle/>
                    <a:p>
                      <a:pPr algn="ctr" fontAlgn="b"/>
                      <a:r>
                        <a:rPr lang="en-IT" sz="1200" b="0" i="0" u="none" strike="noStrike">
                          <a:solidFill>
                            <a:schemeClr val="tx1"/>
                          </a:solidFill>
                          <a:effectLst/>
                          <a:latin typeface="+mn-lt"/>
                        </a:rPr>
                        <a:t>5.7 (2.6-28.1)</a:t>
                      </a:r>
                    </a:p>
                  </a:txBody>
                  <a:tcPr marT="0" marB="0" anchor="ctr">
                    <a:solidFill>
                      <a:srgbClr val="E7E8EA"/>
                    </a:solidFill>
                  </a:tcPr>
                </a:tc>
                <a:tc>
                  <a:txBody>
                    <a:bodyPr/>
                    <a:lstStyle/>
                    <a:p>
                      <a:pPr algn="ctr" fontAlgn="b"/>
                      <a:r>
                        <a:rPr lang="en-IT" sz="1200" b="0" i="0" u="none" strike="noStrike">
                          <a:solidFill>
                            <a:schemeClr val="tx1"/>
                          </a:solidFill>
                          <a:effectLst/>
                          <a:latin typeface="+mn-lt"/>
                        </a:rPr>
                        <a:t>2.9 (2.7-8.4)</a:t>
                      </a:r>
                    </a:p>
                  </a:txBody>
                  <a:tcPr marT="0" marB="0" anchor="ctr">
                    <a:solidFill>
                      <a:srgbClr val="E7E8EA"/>
                    </a:solidFill>
                  </a:tcPr>
                </a:tc>
                <a:tc>
                  <a:txBody>
                    <a:bodyPr/>
                    <a:lstStyle/>
                    <a:p>
                      <a:pPr algn="ctr" fontAlgn="b"/>
                      <a:r>
                        <a:rPr lang="en-IT" sz="1200" b="0" i="0" u="none" strike="noStrike">
                          <a:solidFill>
                            <a:schemeClr val="tx1"/>
                          </a:solidFill>
                          <a:effectLst/>
                          <a:latin typeface="+mn-lt"/>
                        </a:rPr>
                        <a:t>5.6 (2.6-28.1)</a:t>
                      </a:r>
                    </a:p>
                  </a:txBody>
                  <a:tcPr marT="0" marB="0" anchor="ctr">
                    <a:solidFill>
                      <a:srgbClr val="E7E8EA"/>
                    </a:solidFill>
                  </a:tcPr>
                </a:tc>
                <a:extLst>
                  <a:ext uri="{0D108BD9-81ED-4DB2-BD59-A6C34878D82A}">
                    <a16:rowId xmlns:a16="http://schemas.microsoft.com/office/drawing/2014/main" val="963347394"/>
                  </a:ext>
                </a:extLst>
              </a:tr>
              <a:tr h="57761">
                <a:tc>
                  <a:txBody>
                    <a:bodyPr/>
                    <a:lstStyle/>
                    <a:p>
                      <a:pPr algn="l" fontAlgn="b"/>
                      <a:r>
                        <a:rPr lang="en-GB" sz="1200" b="1" i="0" u="none" strike="noStrike">
                          <a:solidFill>
                            <a:schemeClr val="tx1"/>
                          </a:solidFill>
                          <a:effectLst/>
                          <a:latin typeface="+mn-lt"/>
                        </a:rPr>
                        <a:t>PFS</a:t>
                      </a:r>
                      <a:r>
                        <a:rPr lang="en-GB" sz="1200" b="1" i="0" u="none" strike="noStrike" baseline="30000">
                          <a:solidFill>
                            <a:schemeClr val="tx1"/>
                          </a:solidFill>
                          <a:effectLst/>
                          <a:latin typeface="+mn-lt"/>
                        </a:rPr>
                        <a:t>e</a:t>
                      </a:r>
                    </a:p>
                  </a:txBody>
                  <a:tcPr marL="144000" marR="0" marT="0" marB="0" anchor="ctr">
                    <a:solidFill>
                      <a:srgbClr val="CBCDD2"/>
                    </a:solidFill>
                  </a:tcPr>
                </a:tc>
                <a:tc>
                  <a:txBody>
                    <a:bodyPr/>
                    <a:lstStyle/>
                    <a:p>
                      <a:pPr algn="ctr" fontAlgn="b"/>
                      <a:endParaRPr lang="en-IT" sz="1200" b="0" i="0" u="none" strike="noStrike">
                        <a:solidFill>
                          <a:schemeClr val="tx1"/>
                        </a:solidFill>
                        <a:effectLst/>
                        <a:latin typeface="+mn-lt"/>
                      </a:endParaRPr>
                    </a:p>
                  </a:txBody>
                  <a:tcPr marT="0" marB="0" anchor="ctr">
                    <a:solidFill>
                      <a:srgbClr val="CBCDD2"/>
                    </a:solidFill>
                  </a:tcPr>
                </a:tc>
                <a:tc>
                  <a:txBody>
                    <a:bodyPr/>
                    <a:lstStyle/>
                    <a:p>
                      <a:pPr algn="ctr" fontAlgn="b"/>
                      <a:endParaRPr lang="en-IT" sz="1200" b="0" i="0" u="none" strike="noStrike">
                        <a:solidFill>
                          <a:schemeClr val="tx1"/>
                        </a:solidFill>
                        <a:effectLst/>
                        <a:latin typeface="+mn-lt"/>
                      </a:endParaRPr>
                    </a:p>
                  </a:txBody>
                  <a:tcPr marT="0" marB="0" anchor="ctr">
                    <a:solidFill>
                      <a:srgbClr val="CBCDD2"/>
                    </a:solidFill>
                  </a:tcPr>
                </a:tc>
                <a:tc>
                  <a:txBody>
                    <a:bodyPr/>
                    <a:lstStyle/>
                    <a:p>
                      <a:pPr algn="ctr" fontAlgn="b"/>
                      <a:endParaRPr lang="en-IT" sz="1200" b="0" i="0" u="none" strike="noStrike">
                        <a:solidFill>
                          <a:schemeClr val="tx1"/>
                        </a:solidFill>
                        <a:effectLst/>
                        <a:latin typeface="+mn-lt"/>
                      </a:endParaRPr>
                    </a:p>
                  </a:txBody>
                  <a:tcPr marT="0" marB="0" anchor="ctr">
                    <a:solidFill>
                      <a:srgbClr val="CBCDD2"/>
                    </a:solidFill>
                  </a:tcPr>
                </a:tc>
                <a:extLst>
                  <a:ext uri="{0D108BD9-81ED-4DB2-BD59-A6C34878D82A}">
                    <a16:rowId xmlns:a16="http://schemas.microsoft.com/office/drawing/2014/main" val="2595428135"/>
                  </a:ext>
                </a:extLst>
              </a:tr>
              <a:tr h="57761">
                <a:tc>
                  <a:txBody>
                    <a:bodyPr/>
                    <a:lstStyle/>
                    <a:p>
                      <a:pPr lvl="1" algn="l" fontAlgn="b"/>
                      <a:r>
                        <a:rPr lang="en-GB" sz="1200" b="0" i="0" u="none" strike="noStrike">
                          <a:solidFill>
                            <a:schemeClr val="tx1"/>
                          </a:solidFill>
                          <a:effectLst/>
                          <a:latin typeface="+mn-lt"/>
                        </a:rPr>
                        <a:t>n</a:t>
                      </a:r>
                    </a:p>
                  </a:txBody>
                  <a:tcPr marL="144000" marR="0" marT="0" marB="0" anchor="ctr">
                    <a:solidFill>
                      <a:srgbClr val="CBCDD2"/>
                    </a:solidFill>
                  </a:tcPr>
                </a:tc>
                <a:tc>
                  <a:txBody>
                    <a:bodyPr/>
                    <a:lstStyle/>
                    <a:p>
                      <a:pPr algn="ctr" fontAlgn="b"/>
                      <a:r>
                        <a:rPr lang="en-IT" sz="1200" b="0" i="0" u="none" strike="noStrike">
                          <a:solidFill>
                            <a:schemeClr val="tx1"/>
                          </a:solidFill>
                          <a:effectLst/>
                          <a:latin typeface="+mn-lt"/>
                        </a:rPr>
                        <a:t>44</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17</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61</a:t>
                      </a:r>
                    </a:p>
                  </a:txBody>
                  <a:tcPr marT="0" marB="0" anchor="ctr">
                    <a:solidFill>
                      <a:srgbClr val="CBCDD2"/>
                    </a:solidFill>
                  </a:tcPr>
                </a:tc>
                <a:extLst>
                  <a:ext uri="{0D108BD9-81ED-4DB2-BD59-A6C34878D82A}">
                    <a16:rowId xmlns:a16="http://schemas.microsoft.com/office/drawing/2014/main" val="3072681694"/>
                  </a:ext>
                </a:extLst>
              </a:tr>
              <a:tr h="57761">
                <a:tc>
                  <a:txBody>
                    <a:bodyPr/>
                    <a:lstStyle/>
                    <a:p>
                      <a:pPr lvl="1" algn="l" fontAlgn="b"/>
                      <a:r>
                        <a:rPr lang="en-GB" sz="1200" b="0" i="0" u="none" strike="noStrike">
                          <a:solidFill>
                            <a:schemeClr val="tx1"/>
                          </a:solidFill>
                          <a:effectLst/>
                          <a:latin typeface="+mn-lt"/>
                        </a:rPr>
                        <a:t>12-month event-free rate, % (95% Cl)</a:t>
                      </a:r>
                    </a:p>
                  </a:txBody>
                  <a:tcPr marL="144000" marR="0" marT="0" marB="0" anchor="ctr">
                    <a:solidFill>
                      <a:srgbClr val="CBCDD2"/>
                    </a:solidFill>
                  </a:tcPr>
                </a:tc>
                <a:tc>
                  <a:txBody>
                    <a:bodyPr/>
                    <a:lstStyle/>
                    <a:p>
                      <a:pPr algn="ctr" fontAlgn="b"/>
                      <a:r>
                        <a:rPr lang="en-IT" sz="1200" b="0" i="0" u="none" strike="noStrike">
                          <a:solidFill>
                            <a:schemeClr val="tx1"/>
                          </a:solidFill>
                          <a:effectLst/>
                          <a:latin typeface="+mn-lt"/>
                        </a:rPr>
                        <a:t>90.3 (76.3-96.3)</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74.3 (24.5-93.9)</a:t>
                      </a:r>
                    </a:p>
                  </a:txBody>
                  <a:tcPr marT="0" marB="0" anchor="ctr">
                    <a:solidFill>
                      <a:srgbClr val="CBCDD2"/>
                    </a:solidFill>
                  </a:tcPr>
                </a:tc>
                <a:tc>
                  <a:txBody>
                    <a:bodyPr/>
                    <a:lstStyle/>
                    <a:p>
                      <a:pPr algn="ctr" fontAlgn="b"/>
                      <a:r>
                        <a:rPr lang="en-IT" sz="1200" b="0" i="0" u="none" strike="noStrike">
                          <a:solidFill>
                            <a:schemeClr val="tx1"/>
                          </a:solidFill>
                          <a:effectLst/>
                          <a:latin typeface="+mn-lt"/>
                        </a:rPr>
                        <a:t>88.3 (75.7-94.6)</a:t>
                      </a:r>
                    </a:p>
                  </a:txBody>
                  <a:tcPr marT="0" marB="0" anchor="ctr">
                    <a:solidFill>
                      <a:srgbClr val="CBCDD2"/>
                    </a:solidFill>
                  </a:tcPr>
                </a:tc>
                <a:extLst>
                  <a:ext uri="{0D108BD9-81ED-4DB2-BD59-A6C34878D82A}">
                    <a16:rowId xmlns:a16="http://schemas.microsoft.com/office/drawing/2014/main" val="1306173113"/>
                  </a:ext>
                </a:extLst>
              </a:tr>
              <a:tr h="57761">
                <a:tc>
                  <a:txBody>
                    <a:bodyPr/>
                    <a:lstStyle/>
                    <a:p>
                      <a:pPr lvl="0" algn="l" fontAlgn="b"/>
                      <a:r>
                        <a:rPr lang="en-GB" sz="1200" b="1" i="0" u="none" strike="noStrike">
                          <a:solidFill>
                            <a:schemeClr val="tx1"/>
                          </a:solidFill>
                          <a:effectLst/>
                          <a:latin typeface="+mn-lt"/>
                        </a:rPr>
                        <a:t>DoR</a:t>
                      </a:r>
                      <a:r>
                        <a:rPr lang="en-GB" sz="1200" b="1" i="0" u="none" strike="noStrike" baseline="30000">
                          <a:solidFill>
                            <a:schemeClr val="tx1"/>
                          </a:solidFill>
                          <a:effectLst/>
                          <a:latin typeface="+mn-lt"/>
                        </a:rPr>
                        <a:t>e</a:t>
                      </a:r>
                    </a:p>
                  </a:txBody>
                  <a:tcPr marL="144000" marR="0" marT="0" marB="0" anchor="ctr">
                    <a:solidFill>
                      <a:srgbClr val="E7E8EA"/>
                    </a:solidFill>
                  </a:tcPr>
                </a:tc>
                <a:tc>
                  <a:txBody>
                    <a:bodyPr/>
                    <a:lstStyle/>
                    <a:p>
                      <a:pPr algn="ctr" fontAlgn="b"/>
                      <a:endParaRPr lang="en-IT" sz="1200" b="0" i="0" u="none" strike="noStrike">
                        <a:solidFill>
                          <a:schemeClr val="tx1"/>
                        </a:solidFill>
                        <a:effectLst/>
                        <a:latin typeface="+mn-lt"/>
                      </a:endParaRPr>
                    </a:p>
                  </a:txBody>
                  <a:tcPr marT="0" marB="0" anchor="ctr">
                    <a:solidFill>
                      <a:srgbClr val="E7E8EA"/>
                    </a:solidFill>
                  </a:tcPr>
                </a:tc>
                <a:tc>
                  <a:txBody>
                    <a:bodyPr/>
                    <a:lstStyle/>
                    <a:p>
                      <a:pPr algn="ctr" fontAlgn="b"/>
                      <a:endParaRPr lang="en-IT" sz="1200" b="0" i="0" u="none" strike="noStrike">
                        <a:solidFill>
                          <a:schemeClr val="tx1"/>
                        </a:solidFill>
                        <a:effectLst/>
                        <a:latin typeface="+mn-lt"/>
                      </a:endParaRPr>
                    </a:p>
                  </a:txBody>
                  <a:tcPr marT="0" marB="0" anchor="ctr">
                    <a:solidFill>
                      <a:srgbClr val="E7E8EA"/>
                    </a:solidFill>
                  </a:tcPr>
                </a:tc>
                <a:tc>
                  <a:txBody>
                    <a:bodyPr/>
                    <a:lstStyle/>
                    <a:p>
                      <a:pPr algn="ctr" fontAlgn="b"/>
                      <a:endParaRPr lang="en-IT" sz="1200" b="0" i="0" u="none" strike="noStrike">
                        <a:solidFill>
                          <a:schemeClr val="tx1"/>
                        </a:solidFill>
                        <a:effectLst/>
                        <a:latin typeface="+mn-lt"/>
                      </a:endParaRPr>
                    </a:p>
                  </a:txBody>
                  <a:tcPr marT="0" marB="0" anchor="ctr">
                    <a:solidFill>
                      <a:srgbClr val="E7E8EA"/>
                    </a:solidFill>
                  </a:tcPr>
                </a:tc>
                <a:extLst>
                  <a:ext uri="{0D108BD9-81ED-4DB2-BD59-A6C34878D82A}">
                    <a16:rowId xmlns:a16="http://schemas.microsoft.com/office/drawing/2014/main" val="1931019798"/>
                  </a:ext>
                </a:extLst>
              </a:tr>
              <a:tr h="57761">
                <a:tc>
                  <a:txBody>
                    <a:bodyPr/>
                    <a:lstStyle/>
                    <a:p>
                      <a:pPr lvl="1" algn="l" fontAlgn="b"/>
                      <a:r>
                        <a:rPr lang="en-GB" sz="1200" b="0" i="0" u="none" strike="noStrike">
                          <a:solidFill>
                            <a:schemeClr val="tx1"/>
                          </a:solidFill>
                          <a:effectLst/>
                          <a:latin typeface="+mn-lt"/>
                        </a:rPr>
                        <a:t>n</a:t>
                      </a:r>
                    </a:p>
                  </a:txBody>
                  <a:tcPr marL="144000" marR="0" marT="0" marB="0" anchor="ctr">
                    <a:solidFill>
                      <a:srgbClr val="E7E8EA"/>
                    </a:solidFill>
                  </a:tcPr>
                </a:tc>
                <a:tc>
                  <a:txBody>
                    <a:bodyPr/>
                    <a:lstStyle/>
                    <a:p>
                      <a:pPr algn="ctr" fontAlgn="b"/>
                      <a:r>
                        <a:rPr lang="en-IT" sz="1200" b="0" i="0" u="none" strike="noStrike">
                          <a:solidFill>
                            <a:schemeClr val="tx1"/>
                          </a:solidFill>
                          <a:effectLst/>
                          <a:latin typeface="+mn-lt"/>
                        </a:rPr>
                        <a:t>31</a:t>
                      </a:r>
                    </a:p>
                  </a:txBody>
                  <a:tcPr marT="0" marB="0" anchor="ctr">
                    <a:solidFill>
                      <a:srgbClr val="E7E8EA"/>
                    </a:solidFill>
                  </a:tcPr>
                </a:tc>
                <a:tc>
                  <a:txBody>
                    <a:bodyPr/>
                    <a:lstStyle/>
                    <a:p>
                      <a:pPr algn="ctr" fontAlgn="b"/>
                      <a:r>
                        <a:rPr lang="en-IT" sz="1200" b="0" i="0" u="none" strike="noStrike">
                          <a:solidFill>
                            <a:schemeClr val="tx1"/>
                          </a:solidFill>
                          <a:effectLst/>
                          <a:latin typeface="+mn-lt"/>
                        </a:rPr>
                        <a:t>10</a:t>
                      </a:r>
                    </a:p>
                  </a:txBody>
                  <a:tcPr marT="0" marB="0" anchor="ctr">
                    <a:solidFill>
                      <a:srgbClr val="E7E8EA"/>
                    </a:solidFill>
                  </a:tcPr>
                </a:tc>
                <a:tc>
                  <a:txBody>
                    <a:bodyPr/>
                    <a:lstStyle/>
                    <a:p>
                      <a:pPr algn="ctr" fontAlgn="b"/>
                      <a:r>
                        <a:rPr lang="en-IT" sz="1200" b="0" i="0" u="none" strike="noStrike">
                          <a:solidFill>
                            <a:schemeClr val="tx1"/>
                          </a:solidFill>
                          <a:effectLst/>
                          <a:latin typeface="+mn-lt"/>
                        </a:rPr>
                        <a:t>41</a:t>
                      </a:r>
                    </a:p>
                  </a:txBody>
                  <a:tcPr marT="0" marB="0" anchor="ctr">
                    <a:solidFill>
                      <a:srgbClr val="E7E8EA"/>
                    </a:solidFill>
                  </a:tcPr>
                </a:tc>
                <a:extLst>
                  <a:ext uri="{0D108BD9-81ED-4DB2-BD59-A6C34878D82A}">
                    <a16:rowId xmlns:a16="http://schemas.microsoft.com/office/drawing/2014/main" val="975328021"/>
                  </a:ext>
                </a:extLst>
              </a:tr>
              <a:tr h="57761">
                <a:tc>
                  <a:txBody>
                    <a:bodyPr/>
                    <a:lstStyle/>
                    <a:p>
                      <a:pPr lvl="1" algn="l" fontAlgn="b"/>
                      <a:r>
                        <a:rPr lang="en-GB" sz="1200" b="0" i="0" u="none" strike="noStrike">
                          <a:solidFill>
                            <a:schemeClr val="tx1"/>
                          </a:solidFill>
                          <a:effectLst/>
                          <a:latin typeface="+mn-lt"/>
                        </a:rPr>
                        <a:t>12-month event-free rate, % (95% Cl)</a:t>
                      </a:r>
                    </a:p>
                  </a:txBody>
                  <a:tcPr marL="144000" marR="0" marT="0" marB="0" anchor="ctr">
                    <a:solidFill>
                      <a:srgbClr val="E7E8EA"/>
                    </a:solidFill>
                  </a:tcPr>
                </a:tc>
                <a:tc>
                  <a:txBody>
                    <a:bodyPr/>
                    <a:lstStyle/>
                    <a:p>
                      <a:pPr algn="ctr" fontAlgn="b"/>
                      <a:r>
                        <a:rPr lang="en-IT" sz="1200" b="0" i="0" u="none" strike="noStrike">
                          <a:solidFill>
                            <a:schemeClr val="tx1"/>
                          </a:solidFill>
                          <a:effectLst/>
                          <a:latin typeface="+mn-lt"/>
                        </a:rPr>
                        <a:t>89.2 (70.1-96.4)</a:t>
                      </a:r>
                    </a:p>
                  </a:txBody>
                  <a:tcPr marT="0" marB="0" anchor="ctr">
                    <a:solidFill>
                      <a:srgbClr val="E7E8EA"/>
                    </a:solidFill>
                  </a:tcPr>
                </a:tc>
                <a:tc>
                  <a:txBody>
                    <a:bodyPr/>
                    <a:lstStyle/>
                    <a:p>
                      <a:pPr algn="ctr" fontAlgn="b"/>
                      <a:r>
                        <a:rPr lang="en-IT" sz="1200" b="0" i="0" u="none" strike="noStrike">
                          <a:solidFill>
                            <a:schemeClr val="tx1"/>
                          </a:solidFill>
                          <a:effectLst/>
                          <a:latin typeface="+mn-lt"/>
                        </a:rPr>
                        <a:t>80.0 (20.4-96.9)</a:t>
                      </a:r>
                    </a:p>
                  </a:txBody>
                  <a:tcPr marT="0" marB="0" anchor="ctr">
                    <a:solidFill>
                      <a:srgbClr val="E7E8EA"/>
                    </a:solidFill>
                  </a:tcPr>
                </a:tc>
                <a:tc>
                  <a:txBody>
                    <a:bodyPr/>
                    <a:lstStyle/>
                    <a:p>
                      <a:pPr algn="ctr" fontAlgn="b"/>
                      <a:r>
                        <a:rPr lang="en-IT" sz="1200" b="0" i="0" u="none" strike="noStrike">
                          <a:solidFill>
                            <a:schemeClr val="tx1"/>
                          </a:solidFill>
                          <a:effectLst/>
                          <a:latin typeface="+mn-lt"/>
                        </a:rPr>
                        <a:t>88.0 (70.8-95.3)</a:t>
                      </a:r>
                    </a:p>
                  </a:txBody>
                  <a:tcPr marT="0" marB="0" anchor="ctr">
                    <a:solidFill>
                      <a:srgbClr val="E7E8EA"/>
                    </a:solidFill>
                  </a:tcPr>
                </a:tc>
                <a:extLst>
                  <a:ext uri="{0D108BD9-81ED-4DB2-BD59-A6C34878D82A}">
                    <a16:rowId xmlns:a16="http://schemas.microsoft.com/office/drawing/2014/main" val="3083882325"/>
                  </a:ext>
                </a:extLst>
              </a:tr>
            </a:tbl>
          </a:graphicData>
        </a:graphic>
      </p:graphicFrame>
      <p:sp>
        <p:nvSpPr>
          <p:cNvPr id="7" name="TextBox 13">
            <a:extLst>
              <a:ext uri="{FF2B5EF4-FFF2-40B4-BE49-F238E27FC236}">
                <a16:creationId xmlns:a16="http://schemas.microsoft.com/office/drawing/2014/main" id="{5C7F9F91-54C6-ED9D-7C8C-1FDABE59A52F}"/>
              </a:ext>
            </a:extLst>
          </p:cNvPr>
          <p:cNvSpPr txBox="1"/>
          <p:nvPr/>
        </p:nvSpPr>
        <p:spPr>
          <a:xfrm>
            <a:off x="9120188" y="1665288"/>
            <a:ext cx="2663825" cy="4389120"/>
          </a:xfrm>
          <a:prstGeom prst="rect">
            <a:avLst/>
          </a:prstGeom>
          <a:solidFill>
            <a:schemeClr val="bg2"/>
          </a:solidFill>
        </p:spPr>
        <p:txBody>
          <a:bodyPr wrap="square" lIns="144000" tIns="108000" bIns="108000" rtlCol="0">
            <a:noAutofit/>
          </a:bodyPr>
          <a:lstStyle/>
          <a:p>
            <a:pPr marL="171450" indent="-171450">
              <a:spcAft>
                <a:spcPts val="1200"/>
              </a:spcAft>
              <a:buClr>
                <a:schemeClr val="accent2"/>
              </a:buClr>
              <a:buFont typeface="Arial" panose="020B0604020202020204" pitchFamily="34" charset="0"/>
              <a:buChar char="•"/>
            </a:pPr>
            <a:r>
              <a:rPr lang="en-US" sz="1400"/>
              <a:t>In 57 evaluable patients, the DCR was 94.7% and the ORR was 71.9%</a:t>
            </a:r>
          </a:p>
          <a:p>
            <a:pPr marL="171450" indent="-171450">
              <a:spcAft>
                <a:spcPts val="1200"/>
              </a:spcAft>
              <a:buClr>
                <a:schemeClr val="accent2"/>
              </a:buClr>
              <a:buFont typeface="Arial" panose="020B0604020202020204" pitchFamily="34" charset="0"/>
              <a:buChar char="•"/>
            </a:pPr>
            <a:r>
              <a:rPr lang="en-US" sz="1400"/>
              <a:t>The 12-month PFS rate </a:t>
            </a:r>
            <a:br>
              <a:rPr lang="en-US" sz="1400"/>
            </a:br>
            <a:r>
              <a:rPr lang="en-US" sz="1400"/>
              <a:t>was 88.3% </a:t>
            </a:r>
            <a:br>
              <a:rPr lang="en-US" sz="1400"/>
            </a:br>
            <a:r>
              <a:rPr lang="en-US" sz="1400"/>
              <a:t>(95% CI, 75.7%-94.6%)</a:t>
            </a:r>
          </a:p>
        </p:txBody>
      </p:sp>
    </p:spTree>
    <p:extLst>
      <p:ext uri="{BB962C8B-B14F-4D97-AF65-F5344CB8AC3E}">
        <p14:creationId xmlns:p14="http://schemas.microsoft.com/office/powerpoint/2010/main" val="344214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8E8383B-5329-44DC-9F98-8A5BA015CD6C}"/>
              </a:ext>
            </a:extLst>
          </p:cNvPr>
          <p:cNvSpPr>
            <a:spLocks noChangeArrowheads="1"/>
          </p:cNvSpPr>
          <p:nvPr/>
        </p:nvSpPr>
        <p:spPr bwMode="auto">
          <a:xfrm>
            <a:off x="769938" y="2909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Fußzeilenplatzhalter 10">
            <a:extLst>
              <a:ext uri="{FF2B5EF4-FFF2-40B4-BE49-F238E27FC236}">
                <a16:creationId xmlns:a16="http://schemas.microsoft.com/office/drawing/2014/main" id="{7FD85BBB-B470-A846-9055-FF0BFB810736}"/>
              </a:ext>
            </a:extLst>
          </p:cNvPr>
          <p:cNvSpPr>
            <a:spLocks noGrp="1"/>
          </p:cNvSpPr>
          <p:nvPr>
            <p:ph type="ftr" sz="quarter" idx="10"/>
          </p:nvPr>
        </p:nvSpPr>
        <p:spPr/>
        <p:txBody>
          <a:bodyPr/>
          <a:lstStyle/>
          <a:p>
            <a:r>
              <a:rPr lang="en-GB" b="1"/>
              <a:t>BTK, </a:t>
            </a:r>
            <a:r>
              <a:rPr lang="en-GB"/>
              <a:t>Bruton’s tyrosine kinase; </a:t>
            </a:r>
            <a:r>
              <a:rPr lang="en-GB" b="1"/>
              <a:t>CLL, </a:t>
            </a:r>
            <a:r>
              <a:rPr lang="en-GB"/>
              <a:t>chronic lymphocytic </a:t>
            </a:r>
            <a:r>
              <a:rPr lang="en-GB" err="1"/>
              <a:t>leukemia</a:t>
            </a:r>
            <a:r>
              <a:rPr lang="en-GB"/>
              <a:t>;</a:t>
            </a:r>
            <a:r>
              <a:rPr lang="en-GB" b="1"/>
              <a:t> FD, </a:t>
            </a:r>
            <a:r>
              <a:rPr lang="en-GB"/>
              <a:t>fixed duration; </a:t>
            </a:r>
            <a:r>
              <a:rPr lang="en-GB" b="1"/>
              <a:t>MRD, </a:t>
            </a:r>
            <a:r>
              <a:rPr lang="en-GB"/>
              <a:t>minimal residual disease; </a:t>
            </a:r>
            <a:r>
              <a:rPr lang="en-GB" b="1"/>
              <a:t>SLL, </a:t>
            </a:r>
            <a:r>
              <a:rPr lang="en-GB"/>
              <a:t>small lymphocytic lymphoma.</a:t>
            </a:r>
          </a:p>
        </p:txBody>
      </p:sp>
      <p:graphicFrame>
        <p:nvGraphicFramePr>
          <p:cNvPr id="9" name="Table 3">
            <a:extLst>
              <a:ext uri="{FF2B5EF4-FFF2-40B4-BE49-F238E27FC236}">
                <a16:creationId xmlns:a16="http://schemas.microsoft.com/office/drawing/2014/main" id="{39A495A4-6594-5E43-8092-033DF6084EA0}"/>
              </a:ext>
            </a:extLst>
          </p:cNvPr>
          <p:cNvGraphicFramePr>
            <a:graphicFrameLocks noGrp="1"/>
          </p:cNvGraphicFramePr>
          <p:nvPr>
            <p:extLst>
              <p:ext uri="{D42A27DB-BD31-4B8C-83A1-F6EECF244321}">
                <p14:modId xmlns:p14="http://schemas.microsoft.com/office/powerpoint/2010/main" val="1002915705"/>
              </p:ext>
            </p:extLst>
          </p:nvPr>
        </p:nvGraphicFramePr>
        <p:xfrm>
          <a:off x="407987" y="1666800"/>
          <a:ext cx="11361143" cy="4413024"/>
        </p:xfrm>
        <a:graphic>
          <a:graphicData uri="http://schemas.openxmlformats.org/drawingml/2006/table">
            <a:tbl>
              <a:tblPr firstRow="1" bandRow="1">
                <a:tableStyleId>{21E4AEA4-8DFA-4A89-87EB-49C32662AFE0}</a:tableStyleId>
              </a:tblPr>
              <a:tblGrid>
                <a:gridCol w="1137143">
                  <a:extLst>
                    <a:ext uri="{9D8B030D-6E8A-4147-A177-3AD203B41FA5}">
                      <a16:colId xmlns:a16="http://schemas.microsoft.com/office/drawing/2014/main" val="2369725370"/>
                    </a:ext>
                  </a:extLst>
                </a:gridCol>
                <a:gridCol w="7272000">
                  <a:extLst>
                    <a:ext uri="{9D8B030D-6E8A-4147-A177-3AD203B41FA5}">
                      <a16:colId xmlns:a16="http://schemas.microsoft.com/office/drawing/2014/main" val="3851562108"/>
                    </a:ext>
                  </a:extLst>
                </a:gridCol>
                <a:gridCol w="1332000">
                  <a:extLst>
                    <a:ext uri="{9D8B030D-6E8A-4147-A177-3AD203B41FA5}">
                      <a16:colId xmlns:a16="http://schemas.microsoft.com/office/drawing/2014/main" val="359418087"/>
                    </a:ext>
                  </a:extLst>
                </a:gridCol>
                <a:gridCol w="1620000">
                  <a:extLst>
                    <a:ext uri="{9D8B030D-6E8A-4147-A177-3AD203B41FA5}">
                      <a16:colId xmlns:a16="http://schemas.microsoft.com/office/drawing/2014/main" val="1352664065"/>
                    </a:ext>
                  </a:extLst>
                </a:gridCol>
              </a:tblGrid>
              <a:tr h="138947">
                <a:tc>
                  <a:txBody>
                    <a:bodyPr/>
                    <a:lstStyle/>
                    <a:p>
                      <a:pPr algn="ctr">
                        <a:lnSpc>
                          <a:spcPct val="90000"/>
                        </a:lnSpc>
                      </a:pPr>
                      <a:r>
                        <a:rPr lang="en-US" sz="1200">
                          <a:latin typeface="+mj-lt"/>
                        </a:rPr>
                        <a:t>Slide numbers</a:t>
                      </a:r>
                    </a:p>
                  </a:txBody>
                  <a:tcPr marT="36000" marB="36000" anchor="ctr"/>
                </a:tc>
                <a:tc>
                  <a:txBody>
                    <a:bodyPr/>
                    <a:lstStyle/>
                    <a:p>
                      <a:pPr marL="0" algn="ctr" defTabSz="914400" rtl="0" eaLnBrk="1" latinLnBrk="0" hangingPunct="1">
                        <a:lnSpc>
                          <a:spcPct val="90000"/>
                        </a:lnSpc>
                      </a:pPr>
                      <a:r>
                        <a:rPr lang="en-US" sz="1200" b="1" kern="1200">
                          <a:solidFill>
                            <a:schemeClr val="lt1"/>
                          </a:solidFill>
                          <a:latin typeface="+mj-lt"/>
                        </a:rPr>
                        <a:t>Study </a:t>
                      </a:r>
                      <a:endParaRPr lang="en-US" sz="1200" b="1" kern="1200">
                        <a:solidFill>
                          <a:schemeClr val="lt1"/>
                        </a:solidFill>
                        <a:latin typeface="+mj-lt"/>
                        <a:ea typeface="+mn-ea"/>
                        <a:cs typeface="+mn-cs"/>
                      </a:endParaRPr>
                    </a:p>
                  </a:txBody>
                  <a:tcPr marR="72000" marT="36000" marB="36000" anchor="ctr"/>
                </a:tc>
                <a:tc>
                  <a:txBody>
                    <a:bodyPr/>
                    <a:lstStyle/>
                    <a:p>
                      <a:pPr marL="0" algn="ctr" defTabSz="914400" rtl="0" eaLnBrk="1" latinLnBrk="0" hangingPunct="1">
                        <a:lnSpc>
                          <a:spcPct val="90000"/>
                        </a:lnSpc>
                      </a:pPr>
                      <a:r>
                        <a:rPr lang="en-US" sz="1200" b="1" kern="1200">
                          <a:solidFill>
                            <a:schemeClr val="lt1"/>
                          </a:solidFill>
                          <a:latin typeface="+mj-lt"/>
                        </a:rPr>
                        <a:t>Abstract number</a:t>
                      </a:r>
                      <a:endParaRPr lang="en-US" sz="1200" b="1" kern="1200">
                        <a:solidFill>
                          <a:schemeClr val="lt1"/>
                        </a:solidFill>
                        <a:latin typeface="+mj-lt"/>
                        <a:ea typeface="+mn-ea"/>
                        <a:cs typeface="+mn-cs"/>
                      </a:endParaRPr>
                    </a:p>
                  </a:txBody>
                  <a:tcPr marL="36000" marR="36000" marT="36000" marB="36000" anchor="ctr"/>
                </a:tc>
                <a:tc>
                  <a:txBody>
                    <a:bodyPr/>
                    <a:lstStyle/>
                    <a:p>
                      <a:pPr marL="0" algn="ctr" defTabSz="914400" rtl="0" eaLnBrk="1" latinLnBrk="0" hangingPunct="1">
                        <a:lnSpc>
                          <a:spcPct val="90000"/>
                        </a:lnSpc>
                      </a:pPr>
                      <a:r>
                        <a:rPr lang="en-US" sz="1200" b="1" kern="1200">
                          <a:solidFill>
                            <a:schemeClr val="lt1"/>
                          </a:solidFill>
                          <a:latin typeface="+mj-lt"/>
                        </a:rPr>
                        <a:t>Presenter</a:t>
                      </a:r>
                      <a:endParaRPr lang="en-US" sz="1200" b="1" kern="1200">
                        <a:solidFill>
                          <a:schemeClr val="lt1"/>
                        </a:solidFill>
                        <a:latin typeface="+mj-lt"/>
                        <a:ea typeface="+mn-ea"/>
                        <a:cs typeface="+mn-cs"/>
                      </a:endParaRPr>
                    </a:p>
                  </a:txBody>
                  <a:tcPr marL="36000" marR="36000" marT="36000" marB="36000" anchor="ctr"/>
                </a:tc>
                <a:extLst>
                  <a:ext uri="{0D108BD9-81ED-4DB2-BD59-A6C34878D82A}">
                    <a16:rowId xmlns:a16="http://schemas.microsoft.com/office/drawing/2014/main" val="3483188175"/>
                  </a:ext>
                </a:extLst>
              </a:tr>
              <a:tr h="138947">
                <a:tc>
                  <a:txBody>
                    <a:bodyPr/>
                    <a:lstStyle/>
                    <a:p>
                      <a:pPr algn="ctr" fontAlgn="base">
                        <a:lnSpc>
                          <a:spcPct val="90000"/>
                        </a:lnSpc>
                      </a:pPr>
                      <a:r>
                        <a:rPr lang="en-US" sz="1200" b="0" i="0">
                          <a:solidFill>
                            <a:schemeClr val="tx1"/>
                          </a:solidFill>
                          <a:effectLst/>
                          <a:latin typeface="+mj-lt"/>
                        </a:rPr>
                        <a:t>8-13</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Zanubrutinib (zanu) vs bendamustine + rituximab (BR) in patients (pts) with treatment-naïve chronic lymphocytic leukemia/small lymphocytic lymphoma (CLL/SLL): Extended follow-up of the SEQUOIA study</a:t>
                      </a:r>
                    </a:p>
                  </a:txBody>
                  <a:tcPr marR="72000"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EHA: P639</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ICML:154</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Talha Munir</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Mazyar Shadman</a:t>
                      </a:r>
                    </a:p>
                  </a:txBody>
                  <a:tcPr marT="36000" marB="36000" anchor="ctr"/>
                </a:tc>
                <a:extLst>
                  <a:ext uri="{0D108BD9-81ED-4DB2-BD59-A6C34878D82A}">
                    <a16:rowId xmlns:a16="http://schemas.microsoft.com/office/drawing/2014/main" val="3073187361"/>
                  </a:ext>
                </a:extLst>
              </a:tr>
              <a:tr h="138947">
                <a:tc>
                  <a:txBody>
                    <a:bodyPr/>
                    <a:lstStyle/>
                    <a:p>
                      <a:pPr algn="ctr" fontAlgn="base">
                        <a:lnSpc>
                          <a:spcPct val="90000"/>
                        </a:lnSpc>
                      </a:pPr>
                      <a:r>
                        <a:rPr lang="en-US" sz="1200" b="0" i="0">
                          <a:solidFill>
                            <a:schemeClr val="tx1"/>
                          </a:solidFill>
                          <a:effectLst/>
                          <a:latin typeface="+mj-lt"/>
                        </a:rPr>
                        <a:t>14-22</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Time-limited venetoclax and ibrutinib for patients with relapsed/refractory CLL who have undetectable MRD – 4-year follow-up from the randomized phase II VISION/HO141 trial</a:t>
                      </a:r>
                    </a:p>
                  </a:txBody>
                  <a:tcPr marR="72000"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EHA: S148</a:t>
                      </a:r>
                    </a:p>
                  </a:txBody>
                  <a:tcPr marT="36000" marB="36000" anchor="ctr"/>
                </a:tc>
                <a:tc>
                  <a:txBody>
                    <a:bodyPr/>
                    <a:lstStyle/>
                    <a:p>
                      <a:pPr marL="0" marR="0" lvl="0" indent="0" algn="ctr" rtl="0" eaLnBrk="1" fontAlgn="base" latinLnBrk="0" hangingPunct="1">
                        <a:lnSpc>
                          <a:spcPct val="90000"/>
                        </a:lnSpc>
                        <a:spcBef>
                          <a:spcPts val="0"/>
                        </a:spcBef>
                        <a:spcAft>
                          <a:spcPts val="0"/>
                        </a:spcAft>
                        <a:buClrTx/>
                        <a:buSzTx/>
                        <a:buFontTx/>
                        <a:buNone/>
                      </a:pPr>
                      <a:r>
                        <a:rPr lang="en-US" sz="1200" b="0" i="0" kern="1200">
                          <a:solidFill>
                            <a:schemeClr val="tx1"/>
                          </a:solidFill>
                          <a:effectLst/>
                          <a:latin typeface="+mj-lt"/>
                          <a:ea typeface="+mn-ea"/>
                          <a:cs typeface="+mn-cs"/>
                        </a:rPr>
                        <a:t>Arnon Kater </a:t>
                      </a:r>
                    </a:p>
                  </a:txBody>
                  <a:tcPr marT="36000" marB="36000" anchor="ctr"/>
                </a:tc>
                <a:extLst>
                  <a:ext uri="{0D108BD9-81ED-4DB2-BD59-A6C34878D82A}">
                    <a16:rowId xmlns:a16="http://schemas.microsoft.com/office/drawing/2014/main" val="3375744713"/>
                  </a:ext>
                </a:extLst>
              </a:tr>
              <a:tr h="138947">
                <a:tc>
                  <a:txBody>
                    <a:bodyPr/>
                    <a:lstStyle/>
                    <a:p>
                      <a:pPr algn="ctr" fontAlgn="base">
                        <a:lnSpc>
                          <a:spcPct val="90000"/>
                        </a:lnSpc>
                      </a:pPr>
                      <a:r>
                        <a:rPr lang="en-US" sz="1200" b="0" i="0">
                          <a:solidFill>
                            <a:schemeClr val="tx1"/>
                          </a:solidFill>
                          <a:effectLst/>
                          <a:latin typeface="+mj-lt"/>
                        </a:rPr>
                        <a:t>23-30</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A phase 2 study of zanubrutinib in previously treated B-cell malignancies intolerant to ibrutinib and/or acalabrutinib: Preliminary results for patients with CLL/SLL</a:t>
                      </a:r>
                    </a:p>
                  </a:txBody>
                  <a:tcPr marR="72000" marT="36000" marB="36000" anchor="ctr"/>
                </a:tc>
                <a:tc>
                  <a:txBody>
                    <a:bodyPr/>
                    <a:lstStyle/>
                    <a:p>
                      <a:pPr marL="0" marR="0" lvl="0" indent="0" algn="ctr" rtl="0" eaLnBrk="1" fontAlgn="base" latinLnBrk="0" hangingPunct="1">
                        <a:lnSpc>
                          <a:spcPct val="90000"/>
                        </a:lnSpc>
                        <a:spcBef>
                          <a:spcPts val="0"/>
                        </a:spcBef>
                        <a:spcAft>
                          <a:spcPts val="0"/>
                        </a:spcAft>
                        <a:buClrTx/>
                        <a:buSzTx/>
                        <a:buFontTx/>
                        <a:buNone/>
                      </a:pPr>
                      <a:r>
                        <a:rPr lang="en-US" sz="1200" b="0" i="0">
                          <a:solidFill>
                            <a:schemeClr val="tx1"/>
                          </a:solidFill>
                          <a:effectLst/>
                          <a:latin typeface="+mj-lt"/>
                        </a:rPr>
                        <a:t>ICML: 345 </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Mazyar Shadman</a:t>
                      </a:r>
                    </a:p>
                  </a:txBody>
                  <a:tcPr marT="36000" marB="36000" anchor="ctr"/>
                </a:tc>
                <a:extLst>
                  <a:ext uri="{0D108BD9-81ED-4DB2-BD59-A6C34878D82A}">
                    <a16:rowId xmlns:a16="http://schemas.microsoft.com/office/drawing/2014/main" val="3819257182"/>
                  </a:ext>
                </a:extLst>
              </a:tr>
              <a:tr h="138947">
                <a:tc>
                  <a:txBody>
                    <a:bodyPr/>
                    <a:lstStyle/>
                    <a:p>
                      <a:pPr algn="ctr" fontAlgn="base">
                        <a:lnSpc>
                          <a:spcPct val="90000"/>
                        </a:lnSpc>
                      </a:pPr>
                      <a:r>
                        <a:rPr lang="en-US" sz="1200" b="0" i="0">
                          <a:solidFill>
                            <a:schemeClr val="tx1"/>
                          </a:solidFill>
                          <a:effectLst/>
                          <a:latin typeface="+mj-lt"/>
                        </a:rPr>
                        <a:t>31-39</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Ibrutinib versus placebo in patients with asymptomatic, treatment-naïve early stage CLL: final results of the phase 3, double-blind, placebo-controlled CLL12 trial</a:t>
                      </a:r>
                    </a:p>
                  </a:txBody>
                  <a:tcPr marR="72000"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EHA: S200</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ICML: 24</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Petra Langerbeins</a:t>
                      </a:r>
                      <a:endParaRPr lang="en-US" sz="1200" b="0" i="0" kern="1200" err="1">
                        <a:solidFill>
                          <a:schemeClr val="tx1"/>
                        </a:solidFill>
                        <a:effectLst/>
                        <a:latin typeface="+mj-lt"/>
                        <a:ea typeface="+mn-ea"/>
                        <a:cs typeface="+mn-cs"/>
                      </a:endParaRPr>
                    </a:p>
                  </a:txBody>
                  <a:tcPr marT="36000" marB="36000" anchor="ctr"/>
                </a:tc>
                <a:extLst>
                  <a:ext uri="{0D108BD9-81ED-4DB2-BD59-A6C34878D82A}">
                    <a16:rowId xmlns:a16="http://schemas.microsoft.com/office/drawing/2014/main" val="821058421"/>
                  </a:ext>
                </a:extLst>
              </a:tr>
              <a:tr h="138947">
                <a:tc>
                  <a:txBody>
                    <a:bodyPr/>
                    <a:lstStyle/>
                    <a:p>
                      <a:pPr algn="ctr" fontAlgn="base">
                        <a:lnSpc>
                          <a:spcPct val="90000"/>
                        </a:lnSpc>
                      </a:pPr>
                      <a:r>
                        <a:rPr lang="en-US" sz="1200" b="0" i="0">
                          <a:solidFill>
                            <a:schemeClr val="tx1"/>
                          </a:solidFill>
                          <a:effectLst/>
                          <a:latin typeface="+mj-lt"/>
                        </a:rPr>
                        <a:t>40-48</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Venetoclax-Obinutuzumab for previously untreated chronic lymphocytic leukemia: 6-year results of the randomized CLL14 study</a:t>
                      </a:r>
                    </a:p>
                  </a:txBody>
                  <a:tcPr marR="72000" marT="36000" marB="36000" anchor="ctr"/>
                </a:tc>
                <a:tc>
                  <a:txBody>
                    <a:bodyPr/>
                    <a:lstStyle/>
                    <a:p>
                      <a:pPr algn="ctr" fontAlgn="base">
                        <a:lnSpc>
                          <a:spcPct val="90000"/>
                        </a:lnSpc>
                      </a:pPr>
                      <a:r>
                        <a:rPr lang="en-US" sz="1200" b="0" i="0">
                          <a:solidFill>
                            <a:schemeClr val="tx1"/>
                          </a:solidFill>
                          <a:effectLst/>
                          <a:latin typeface="+mj-lt"/>
                        </a:rPr>
                        <a:t>EHA: S145</a:t>
                      </a:r>
                    </a:p>
                    <a:p>
                      <a:pPr algn="ctr" fontAlgn="base">
                        <a:lnSpc>
                          <a:spcPct val="90000"/>
                        </a:lnSpc>
                      </a:pPr>
                      <a:r>
                        <a:rPr lang="en-US" sz="1200" b="0" i="0">
                          <a:solidFill>
                            <a:schemeClr val="tx1"/>
                          </a:solidFill>
                          <a:effectLst/>
                          <a:latin typeface="+mj-lt"/>
                        </a:rPr>
                        <a:t>IMCL: 25</a:t>
                      </a:r>
                    </a:p>
                  </a:txBody>
                  <a:tcPr marT="36000" marB="36000" anchor="ctr"/>
                </a:tc>
                <a:tc>
                  <a:txBody>
                    <a:bodyPr/>
                    <a:lstStyle/>
                    <a:p>
                      <a:pPr algn="ctr" fontAlgn="base">
                        <a:lnSpc>
                          <a:spcPct val="90000"/>
                        </a:lnSpc>
                      </a:pPr>
                      <a:r>
                        <a:rPr lang="en-US" sz="1200" b="0" i="0" kern="1200">
                          <a:solidFill>
                            <a:schemeClr val="tx1"/>
                          </a:solidFill>
                          <a:effectLst/>
                          <a:latin typeface="+mj-lt"/>
                          <a:ea typeface="+mn-ea"/>
                          <a:cs typeface="+mn-cs"/>
                        </a:rPr>
                        <a:t>Othman Al-Sawaf </a:t>
                      </a:r>
                    </a:p>
                  </a:txBody>
                  <a:tcPr marT="36000" marB="36000" anchor="ctr"/>
                </a:tc>
                <a:extLst>
                  <a:ext uri="{0D108BD9-81ED-4DB2-BD59-A6C34878D82A}">
                    <a16:rowId xmlns:a16="http://schemas.microsoft.com/office/drawing/2014/main" val="842912487"/>
                  </a:ext>
                </a:extLst>
              </a:tr>
              <a:tr h="138947">
                <a:tc>
                  <a:txBody>
                    <a:bodyPr/>
                    <a:lstStyle/>
                    <a:p>
                      <a:pPr algn="ctr" fontAlgn="base">
                        <a:lnSpc>
                          <a:spcPct val="90000"/>
                        </a:lnSpc>
                      </a:pPr>
                      <a:r>
                        <a:rPr lang="en-US" sz="1200" b="0" i="0">
                          <a:solidFill>
                            <a:schemeClr val="tx1"/>
                          </a:solidFill>
                          <a:effectLst/>
                          <a:latin typeface="+mj-lt"/>
                        </a:rPr>
                        <a:t>49-55</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Genomic evolution and resistance to pirtobrutinib in covalent BTK-inhibitor pre-treated chronic lymphocytic leukemia patients: results from the phase I/II BRUIN study</a:t>
                      </a:r>
                    </a:p>
                  </a:txBody>
                  <a:tcPr marR="72000" marT="36000" marB="36000" anchor="ctr"/>
                </a:tc>
                <a:tc>
                  <a:txBody>
                    <a:bodyPr/>
                    <a:lstStyle/>
                    <a:p>
                      <a:pPr algn="ctr" fontAlgn="base">
                        <a:lnSpc>
                          <a:spcPct val="90000"/>
                        </a:lnSpc>
                      </a:pPr>
                      <a:r>
                        <a:rPr lang="en-US" sz="1200" b="0" i="0">
                          <a:solidFill>
                            <a:schemeClr val="tx1"/>
                          </a:solidFill>
                          <a:effectLst/>
                          <a:latin typeface="+mj-lt"/>
                        </a:rPr>
                        <a:t>EHA: S146</a:t>
                      </a:r>
                    </a:p>
                    <a:p>
                      <a:pPr algn="ctr" fontAlgn="base">
                        <a:lnSpc>
                          <a:spcPct val="90000"/>
                        </a:lnSpc>
                      </a:pPr>
                      <a:r>
                        <a:rPr lang="en-US" sz="1200" b="0" i="0">
                          <a:solidFill>
                            <a:schemeClr val="tx1"/>
                          </a:solidFill>
                          <a:effectLst/>
                          <a:latin typeface="+mj-lt"/>
                        </a:rPr>
                        <a:t>ICML:116</a:t>
                      </a:r>
                    </a:p>
                  </a:txBody>
                  <a:tcPr marT="36000" marB="36000" anchor="ctr"/>
                </a:tc>
                <a:tc>
                  <a:txBody>
                    <a:bodyPr/>
                    <a:lstStyle/>
                    <a:p>
                      <a:pPr algn="ctr" fontAlgn="base">
                        <a:lnSpc>
                          <a:spcPct val="90000"/>
                        </a:lnSpc>
                      </a:pPr>
                      <a:r>
                        <a:rPr lang="en-US" sz="1200" b="0" i="0" kern="1200">
                          <a:solidFill>
                            <a:schemeClr val="tx1"/>
                          </a:solidFill>
                          <a:effectLst/>
                          <a:latin typeface="+mj-lt"/>
                          <a:ea typeface="+mn-ea"/>
                          <a:cs typeface="+mn-cs"/>
                        </a:rPr>
                        <a:t>Jennifer Brown</a:t>
                      </a:r>
                    </a:p>
                    <a:p>
                      <a:pPr algn="ctr" fontAlgn="base">
                        <a:lnSpc>
                          <a:spcPct val="90000"/>
                        </a:lnSpc>
                      </a:pPr>
                      <a:r>
                        <a:rPr lang="en-US" sz="1200" b="0" i="0" kern="1200">
                          <a:solidFill>
                            <a:schemeClr val="tx1"/>
                          </a:solidFill>
                          <a:effectLst/>
                          <a:latin typeface="+mj-lt"/>
                          <a:ea typeface="+mn-ea"/>
                          <a:cs typeface="+mn-cs"/>
                        </a:rPr>
                        <a:t>Krish Patel </a:t>
                      </a:r>
                    </a:p>
                  </a:txBody>
                  <a:tcPr marT="36000" marB="36000" anchor="ctr"/>
                </a:tc>
                <a:extLst>
                  <a:ext uri="{0D108BD9-81ED-4DB2-BD59-A6C34878D82A}">
                    <a16:rowId xmlns:a16="http://schemas.microsoft.com/office/drawing/2014/main" val="3397078786"/>
                  </a:ext>
                </a:extLst>
              </a:tr>
              <a:tr h="138947">
                <a:tc>
                  <a:txBody>
                    <a:bodyPr/>
                    <a:lstStyle/>
                    <a:p>
                      <a:pPr algn="ctr" fontAlgn="base">
                        <a:lnSpc>
                          <a:spcPct val="90000"/>
                        </a:lnSpc>
                      </a:pPr>
                      <a:r>
                        <a:rPr lang="en-US" sz="1200" b="0" i="0">
                          <a:solidFill>
                            <a:schemeClr val="tx1"/>
                          </a:solidFill>
                          <a:effectLst/>
                          <a:latin typeface="+mj-lt"/>
                        </a:rPr>
                        <a:t>56-64</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MURANO: Final 7 year follow up and retreatment analysis in venetoclax-rituximab (VenR)-treated patients with relapsed/refractory chronic lymphocytic leukemia (R/R CLL)</a:t>
                      </a:r>
                    </a:p>
                  </a:txBody>
                  <a:tcPr marR="72000" marT="36000" marB="36000" anchor="ctr"/>
                </a:tc>
                <a:tc>
                  <a:txBody>
                    <a:bodyPr/>
                    <a:lstStyle/>
                    <a:p>
                      <a:pPr algn="ctr" fontAlgn="base">
                        <a:lnSpc>
                          <a:spcPct val="90000"/>
                        </a:lnSpc>
                      </a:pPr>
                      <a:r>
                        <a:rPr lang="en-US" sz="1200" b="0" i="0">
                          <a:solidFill>
                            <a:schemeClr val="tx1"/>
                          </a:solidFill>
                          <a:effectLst/>
                          <a:latin typeface="+mj-lt"/>
                        </a:rPr>
                        <a:t>ICML: 156</a:t>
                      </a:r>
                    </a:p>
                  </a:txBody>
                  <a:tcPr marT="36000" marB="36000" anchor="ctr"/>
                </a:tc>
                <a:tc>
                  <a:txBody>
                    <a:bodyPr/>
                    <a:lstStyle/>
                    <a:p>
                      <a:pPr algn="ctr" fontAlgn="base">
                        <a:lnSpc>
                          <a:spcPct val="90000"/>
                        </a:lnSpc>
                      </a:pPr>
                      <a:r>
                        <a:rPr lang="en-US" sz="1200" b="0" i="0" kern="1200">
                          <a:solidFill>
                            <a:schemeClr val="tx1"/>
                          </a:solidFill>
                          <a:effectLst/>
                          <a:latin typeface="+mj-lt"/>
                          <a:ea typeface="+mn-ea"/>
                          <a:cs typeface="+mn-cs"/>
                        </a:rPr>
                        <a:t>John Seymour</a:t>
                      </a:r>
                    </a:p>
                  </a:txBody>
                  <a:tcPr marT="36000" marB="36000" anchor="ctr"/>
                </a:tc>
                <a:extLst>
                  <a:ext uri="{0D108BD9-81ED-4DB2-BD59-A6C34878D82A}">
                    <a16:rowId xmlns:a16="http://schemas.microsoft.com/office/drawing/2014/main" val="2487627033"/>
                  </a:ext>
                </a:extLst>
              </a:tr>
              <a:tr h="138947">
                <a:tc>
                  <a:txBody>
                    <a:bodyPr/>
                    <a:lstStyle/>
                    <a:p>
                      <a:pPr algn="ctr" fontAlgn="base">
                        <a:lnSpc>
                          <a:spcPct val="90000"/>
                        </a:lnSpc>
                      </a:pPr>
                      <a:r>
                        <a:rPr lang="en-US" sz="1200" b="0" i="0" dirty="0">
                          <a:solidFill>
                            <a:schemeClr val="tx1"/>
                          </a:solidFill>
                          <a:effectLst/>
                          <a:latin typeface="+mj-lt"/>
                        </a:rPr>
                        <a:t>65-72</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Long-term follow-up of multicenter phase II trial of zanubrutinib, obinutuzumab, and venetoclax (BOVen) in previously untreated patients with CLL/SLL</a:t>
                      </a:r>
                    </a:p>
                  </a:txBody>
                  <a:tcPr marR="72000" marT="36000" marB="36000" anchor="ctr"/>
                </a:tc>
                <a:tc>
                  <a:txBody>
                    <a:bodyPr/>
                    <a:lstStyle/>
                    <a:p>
                      <a:pPr algn="ctr" fontAlgn="base">
                        <a:lnSpc>
                          <a:spcPct val="90000"/>
                        </a:lnSpc>
                      </a:pPr>
                      <a:r>
                        <a:rPr lang="en-US" sz="1200" b="0" i="0">
                          <a:solidFill>
                            <a:schemeClr val="tx1"/>
                          </a:solidFill>
                          <a:effectLst/>
                          <a:latin typeface="+mj-lt"/>
                        </a:rPr>
                        <a:t>ICML: 153</a:t>
                      </a:r>
                    </a:p>
                  </a:txBody>
                  <a:tcPr marT="36000" marB="36000" anchor="ctr"/>
                </a:tc>
                <a:tc>
                  <a:txBody>
                    <a:bodyPr/>
                    <a:lstStyle/>
                    <a:p>
                      <a:pPr algn="ctr" fontAlgn="base">
                        <a:lnSpc>
                          <a:spcPct val="90000"/>
                        </a:lnSpc>
                      </a:pPr>
                      <a:r>
                        <a:rPr lang="en-US" sz="1200" b="0" i="0" kern="1200">
                          <a:solidFill>
                            <a:schemeClr val="tx1"/>
                          </a:solidFill>
                          <a:effectLst/>
                          <a:latin typeface="+mj-lt"/>
                          <a:ea typeface="+mn-ea"/>
                          <a:cs typeface="+mn-cs"/>
                        </a:rPr>
                        <a:t>Jacob Soumerai</a:t>
                      </a:r>
                      <a:endParaRPr lang="en-US" sz="1200" b="0" i="0" kern="1200" err="1">
                        <a:solidFill>
                          <a:schemeClr val="tx1"/>
                        </a:solidFill>
                        <a:effectLst/>
                        <a:latin typeface="+mj-lt"/>
                        <a:ea typeface="+mn-ea"/>
                        <a:cs typeface="+mn-cs"/>
                      </a:endParaRPr>
                    </a:p>
                  </a:txBody>
                  <a:tcPr marT="36000" marB="36000" anchor="ctr"/>
                </a:tc>
                <a:extLst>
                  <a:ext uri="{0D108BD9-81ED-4DB2-BD59-A6C34878D82A}">
                    <a16:rowId xmlns:a16="http://schemas.microsoft.com/office/drawing/2014/main" val="2320913439"/>
                  </a:ext>
                </a:extLst>
              </a:tr>
              <a:tr h="138947">
                <a:tc>
                  <a:txBody>
                    <a:bodyPr/>
                    <a:lstStyle/>
                    <a:p>
                      <a:pPr algn="ctr" fontAlgn="base">
                        <a:lnSpc>
                          <a:spcPct val="90000"/>
                        </a:lnSpc>
                      </a:pPr>
                      <a:r>
                        <a:rPr lang="en-US" sz="1200" b="0" i="0" dirty="0">
                          <a:solidFill>
                            <a:schemeClr val="tx1"/>
                          </a:solidFill>
                          <a:effectLst/>
                          <a:latin typeface="+mj-lt"/>
                        </a:rPr>
                        <a:t>73-81</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Fixed-duration ibrutinib + venetoclax in chronic lymphocytic leukemia (CLL)/small lymphocytic lymphoma (SLL): 4-y follow-up from the FD cohort of the phase 2 CAPTIVATE study</a:t>
                      </a:r>
                    </a:p>
                  </a:txBody>
                  <a:tcPr marR="72000" marT="36000" marB="36000" anchor="ctr"/>
                </a:tc>
                <a:tc>
                  <a:txBody>
                    <a:bodyPr/>
                    <a:lstStyle/>
                    <a:p>
                      <a:pPr algn="ctr" fontAlgn="base">
                        <a:lnSpc>
                          <a:spcPct val="90000"/>
                        </a:lnSpc>
                      </a:pPr>
                      <a:r>
                        <a:rPr lang="en-US" sz="1200" b="0" i="0">
                          <a:solidFill>
                            <a:schemeClr val="tx1"/>
                          </a:solidFill>
                          <a:effectLst/>
                          <a:latin typeface="+mj-lt"/>
                        </a:rPr>
                        <a:t>ICML: 155</a:t>
                      </a:r>
                    </a:p>
                  </a:txBody>
                  <a:tcPr marT="36000" marB="36000" anchor="ctr"/>
                </a:tc>
                <a:tc>
                  <a:txBody>
                    <a:bodyPr/>
                    <a:lstStyle/>
                    <a:p>
                      <a:pPr algn="ctr" fontAlgn="base">
                        <a:lnSpc>
                          <a:spcPct val="90000"/>
                        </a:lnSpc>
                      </a:pPr>
                      <a:r>
                        <a:rPr lang="en-US" sz="1200" b="0" i="0" kern="1200">
                          <a:solidFill>
                            <a:schemeClr val="tx1"/>
                          </a:solidFill>
                          <a:effectLst/>
                          <a:latin typeface="+mj-lt"/>
                          <a:ea typeface="+mn-ea"/>
                          <a:cs typeface="+mn-cs"/>
                        </a:rPr>
                        <a:t>Paolo Ghia</a:t>
                      </a:r>
                    </a:p>
                  </a:txBody>
                  <a:tcPr marT="36000" marB="36000" anchor="ctr"/>
                </a:tc>
                <a:extLst>
                  <a:ext uri="{0D108BD9-81ED-4DB2-BD59-A6C34878D82A}">
                    <a16:rowId xmlns:a16="http://schemas.microsoft.com/office/drawing/2014/main" val="2264366544"/>
                  </a:ext>
                </a:extLst>
              </a:tr>
              <a:tr h="138947">
                <a:tc>
                  <a:txBody>
                    <a:bodyPr/>
                    <a:lstStyle/>
                    <a:p>
                      <a:pPr algn="ctr" fontAlgn="base">
                        <a:lnSpc>
                          <a:spcPct val="90000"/>
                        </a:lnSpc>
                      </a:pPr>
                      <a:r>
                        <a:rPr lang="en-US" sz="1200" b="0" i="0" dirty="0">
                          <a:solidFill>
                            <a:schemeClr val="tx1"/>
                          </a:solidFill>
                          <a:effectLst/>
                          <a:latin typeface="+mj-lt"/>
                        </a:rPr>
                        <a:t>82-89</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5-Year (Y) Follow-up of a Phase 2 Study of Ibrutinib Plus Fludarabine, Cyclophosphamide, Rituximab (iFCR) as Initial Therapy for Younger CLL Patients (Pts)</a:t>
                      </a:r>
                    </a:p>
                  </a:txBody>
                  <a:tcPr marR="72000"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ICML: 152</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Inhye Ahn</a:t>
                      </a:r>
                    </a:p>
                  </a:txBody>
                  <a:tcPr marT="36000" marB="36000" anchor="ctr"/>
                </a:tc>
                <a:extLst>
                  <a:ext uri="{0D108BD9-81ED-4DB2-BD59-A6C34878D82A}">
                    <a16:rowId xmlns:a16="http://schemas.microsoft.com/office/drawing/2014/main" val="3387212592"/>
                  </a:ext>
                </a:extLst>
              </a:tr>
            </a:tbl>
          </a:graphicData>
        </a:graphic>
      </p:graphicFrame>
      <p:sp>
        <p:nvSpPr>
          <p:cNvPr id="4" name="Titel 3">
            <a:extLst>
              <a:ext uri="{FF2B5EF4-FFF2-40B4-BE49-F238E27FC236}">
                <a16:creationId xmlns:a16="http://schemas.microsoft.com/office/drawing/2014/main" id="{8D16B474-8A10-F4BB-D76A-15F590747276}"/>
              </a:ext>
            </a:extLst>
          </p:cNvPr>
          <p:cNvSpPr>
            <a:spLocks noGrp="1"/>
          </p:cNvSpPr>
          <p:nvPr>
            <p:ph type="title"/>
          </p:nvPr>
        </p:nvSpPr>
        <p:spPr/>
        <p:txBody>
          <a:bodyPr/>
          <a:lstStyle/>
          <a:p>
            <a:r>
              <a:rPr lang="en-GB"/>
              <a:t>Contents (</a:t>
            </a:r>
            <a:r>
              <a:rPr lang="en-GB" err="1"/>
              <a:t>i</a:t>
            </a:r>
            <a:r>
              <a:rPr lang="en-GB"/>
              <a:t>)</a:t>
            </a:r>
          </a:p>
        </p:txBody>
      </p:sp>
    </p:spTree>
    <p:extLst>
      <p:ext uri="{BB962C8B-B14F-4D97-AF65-F5344CB8AC3E}">
        <p14:creationId xmlns:p14="http://schemas.microsoft.com/office/powerpoint/2010/main" val="3486765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5865B53-ADDA-57CA-49C0-77D04B49484E}"/>
              </a:ext>
            </a:extLst>
          </p:cNvPr>
          <p:cNvSpPr>
            <a:spLocks noGrp="1"/>
          </p:cNvSpPr>
          <p:nvPr>
            <p:ph type="ftr" sz="quarter" idx="10"/>
          </p:nvPr>
        </p:nvSpPr>
        <p:spPr/>
        <p:txBody>
          <a:bodyPr/>
          <a:lstStyle/>
          <a:p>
            <a:r>
              <a:rPr lang="en-US" b="1">
                <a:solidFill>
                  <a:srgbClr val="4E4F4E"/>
                </a:solidFill>
                <a:cs typeface="Arial" panose="020B0604020202020204" pitchFamily="34" charset="0"/>
              </a:rPr>
              <a:t>AE</a:t>
            </a:r>
            <a:r>
              <a:rPr lang="en-US">
                <a:solidFill>
                  <a:srgbClr val="4E4F4E"/>
                </a:solidFill>
                <a:cs typeface="Arial" panose="020B0604020202020204" pitchFamily="34" charset="0"/>
              </a:rPr>
              <a:t>, adverse event, </a:t>
            </a:r>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a:solidFill>
                  <a:srgbClr val="4E4F4E"/>
                </a:solidFill>
                <a:cs typeface="Arial" panose="020B0604020202020204" pitchFamily="34" charset="0"/>
              </a:rPr>
              <a:t>SLL</a:t>
            </a:r>
            <a:r>
              <a:rPr lang="en-US">
                <a:solidFill>
                  <a:srgbClr val="4E4F4E"/>
                </a:solidFill>
                <a:cs typeface="Arial" panose="020B0604020202020204" pitchFamily="34" charset="0"/>
              </a:rPr>
              <a:t>, small lymphocytic lymphoma. </a:t>
            </a:r>
          </a:p>
          <a:p>
            <a:r>
              <a:rPr lang="en-US" b="1">
                <a:solidFill>
                  <a:srgbClr val="4E4F4E"/>
                </a:solidFill>
                <a:cs typeface="Arial"/>
              </a:rPr>
              <a:t>Shadman M, et al. Abstract 345 presented at 17-ICML.</a:t>
            </a:r>
            <a:endParaRPr lang="en-GB">
              <a:cs typeface="Arial"/>
            </a:endParaRPr>
          </a:p>
        </p:txBody>
      </p:sp>
      <p:sp>
        <p:nvSpPr>
          <p:cNvPr id="4" name="Title 3">
            <a:extLst>
              <a:ext uri="{FF2B5EF4-FFF2-40B4-BE49-F238E27FC236}">
                <a16:creationId xmlns:a16="http://schemas.microsoft.com/office/drawing/2014/main" id="{8A8BD896-D139-4059-E029-ECC59FA19849}"/>
              </a:ext>
            </a:extLst>
          </p:cNvPr>
          <p:cNvSpPr>
            <a:spLocks noGrp="1"/>
          </p:cNvSpPr>
          <p:nvPr>
            <p:ph type="title"/>
          </p:nvPr>
        </p:nvSpPr>
        <p:spPr/>
        <p:txBody>
          <a:bodyPr/>
          <a:lstStyle/>
          <a:p>
            <a:r>
              <a:rPr lang="en-US"/>
              <a:t>Conclusions </a:t>
            </a:r>
          </a:p>
        </p:txBody>
      </p:sp>
      <p:sp>
        <p:nvSpPr>
          <p:cNvPr id="8" name="Inhaltsplatzhalter 7">
            <a:extLst>
              <a:ext uri="{FF2B5EF4-FFF2-40B4-BE49-F238E27FC236}">
                <a16:creationId xmlns:a16="http://schemas.microsoft.com/office/drawing/2014/main" id="{F8C8AC0C-942F-76F0-4B74-85D23AE48469}"/>
              </a:ext>
            </a:extLst>
          </p:cNvPr>
          <p:cNvSpPr>
            <a:spLocks noGrp="1"/>
          </p:cNvSpPr>
          <p:nvPr>
            <p:ph idx="1"/>
          </p:nvPr>
        </p:nvSpPr>
        <p:spPr/>
        <p:txBody>
          <a:bodyPr/>
          <a:lstStyle/>
          <a:p>
            <a:r>
              <a:rPr lang="en-GB"/>
              <a:t>AEs that previously caused patients with CLL/SLL to discontinue ibrutinib or acalabrutinib treatment were unlikely to recur with zanubrutinib; recurrences were mostly at a lower severity  </a:t>
            </a:r>
          </a:p>
          <a:p>
            <a:r>
              <a:rPr lang="en-GB"/>
              <a:t>Disease was controlled in 95% of patients, suggesting that patients with CLL/SLL who were intolerant of ibrutinib or acalabrutinib are likely to receive clinical benefit from switching to zanubrutinib </a:t>
            </a:r>
          </a:p>
          <a:p>
            <a:r>
              <a:rPr lang="en-GB"/>
              <a:t>These data suggest that zanubrutinib is a viable treatment option for patients with CLL/SLL who are intolerant of ibrutinib or acalabrutinib </a:t>
            </a:r>
          </a:p>
        </p:txBody>
      </p:sp>
    </p:spTree>
    <p:extLst>
      <p:ext uri="{BB962C8B-B14F-4D97-AF65-F5344CB8AC3E}">
        <p14:creationId xmlns:p14="http://schemas.microsoft.com/office/powerpoint/2010/main" val="2481742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7FF5DC3-05E0-C69D-5D4D-6FD4AE0F90D8}"/>
              </a:ext>
            </a:extLst>
          </p:cNvPr>
          <p:cNvSpPr>
            <a:spLocks noGrp="1"/>
          </p:cNvSpPr>
          <p:nvPr>
            <p:ph type="title"/>
          </p:nvPr>
        </p:nvSpPr>
        <p:spPr/>
        <p:txBody>
          <a:bodyPr/>
          <a:lstStyle/>
          <a:p>
            <a:r>
              <a:rPr lang="en-GB"/>
              <a:t>CLL12</a:t>
            </a:r>
          </a:p>
        </p:txBody>
      </p:sp>
      <p:sp>
        <p:nvSpPr>
          <p:cNvPr id="8" name="Textplatzhalter 7">
            <a:extLst>
              <a:ext uri="{FF2B5EF4-FFF2-40B4-BE49-F238E27FC236}">
                <a16:creationId xmlns:a16="http://schemas.microsoft.com/office/drawing/2014/main" id="{2FA210C5-5E77-CFCC-C4B6-0BDF9AFAB1A1}"/>
              </a:ext>
            </a:extLst>
          </p:cNvPr>
          <p:cNvSpPr>
            <a:spLocks noGrp="1"/>
          </p:cNvSpPr>
          <p:nvPr>
            <p:ph type="body" idx="1"/>
          </p:nvPr>
        </p:nvSpPr>
        <p:spPr/>
        <p:txBody>
          <a:bodyPr/>
          <a:lstStyle/>
          <a:p>
            <a:r>
              <a:rPr lang="en-GB"/>
              <a:t>Ibrutinib versus placebo in early TN CLL: </a:t>
            </a:r>
          </a:p>
          <a:p>
            <a:r>
              <a:rPr lang="en-GB"/>
              <a:t>final results</a:t>
            </a:r>
          </a:p>
          <a:p>
            <a:endParaRPr lang="en-GB"/>
          </a:p>
          <a:p>
            <a:endParaRPr lang="en-GB"/>
          </a:p>
          <a:p>
            <a:endParaRPr lang="en-GB"/>
          </a:p>
          <a:p>
            <a:endParaRPr lang="en-GB"/>
          </a:p>
        </p:txBody>
      </p:sp>
    </p:spTree>
    <p:extLst>
      <p:ext uri="{BB962C8B-B14F-4D97-AF65-F5344CB8AC3E}">
        <p14:creationId xmlns:p14="http://schemas.microsoft.com/office/powerpoint/2010/main" val="3339313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8">
            <a:extLst>
              <a:ext uri="{FF2B5EF4-FFF2-40B4-BE49-F238E27FC236}">
                <a16:creationId xmlns:a16="http://schemas.microsoft.com/office/drawing/2014/main" id="{6026B426-9704-ABC5-FB66-429026ACDA69}"/>
              </a:ext>
            </a:extLst>
          </p:cNvPr>
          <p:cNvCxnSpPr>
            <a:cxnSpLocks/>
          </p:cNvCxnSpPr>
          <p:nvPr/>
        </p:nvCxnSpPr>
        <p:spPr>
          <a:xfrm>
            <a:off x="5891088" y="2477171"/>
            <a:ext cx="652667" cy="12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28">
            <a:extLst>
              <a:ext uri="{FF2B5EF4-FFF2-40B4-BE49-F238E27FC236}">
                <a16:creationId xmlns:a16="http://schemas.microsoft.com/office/drawing/2014/main" id="{FCC18FDD-2111-EF95-E466-EA08AC7DB354}"/>
              </a:ext>
            </a:extLst>
          </p:cNvPr>
          <p:cNvCxnSpPr>
            <a:cxnSpLocks/>
          </p:cNvCxnSpPr>
          <p:nvPr/>
        </p:nvCxnSpPr>
        <p:spPr>
          <a:xfrm>
            <a:off x="7886793" y="2477784"/>
            <a:ext cx="652667" cy="12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28">
            <a:extLst>
              <a:ext uri="{FF2B5EF4-FFF2-40B4-BE49-F238E27FC236}">
                <a16:creationId xmlns:a16="http://schemas.microsoft.com/office/drawing/2014/main" id="{202E6F70-F1C8-BBAD-42A6-0CA71C553D4F}"/>
              </a:ext>
            </a:extLst>
          </p:cNvPr>
          <p:cNvCxnSpPr>
            <a:cxnSpLocks/>
          </p:cNvCxnSpPr>
          <p:nvPr/>
        </p:nvCxnSpPr>
        <p:spPr>
          <a:xfrm>
            <a:off x="5891088" y="3956236"/>
            <a:ext cx="652667" cy="12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28">
            <a:extLst>
              <a:ext uri="{FF2B5EF4-FFF2-40B4-BE49-F238E27FC236}">
                <a16:creationId xmlns:a16="http://schemas.microsoft.com/office/drawing/2014/main" id="{ECD81201-AEB6-5C78-CC1D-E92FAB1220D1}"/>
              </a:ext>
            </a:extLst>
          </p:cNvPr>
          <p:cNvCxnSpPr>
            <a:cxnSpLocks/>
          </p:cNvCxnSpPr>
          <p:nvPr/>
        </p:nvCxnSpPr>
        <p:spPr>
          <a:xfrm>
            <a:off x="7886793" y="3956236"/>
            <a:ext cx="652667" cy="12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E0A4B22-686D-BDAD-9242-1EFCF6D69623}"/>
              </a:ext>
            </a:extLst>
          </p:cNvPr>
          <p:cNvSpPr>
            <a:spLocks noGrp="1"/>
          </p:cNvSpPr>
          <p:nvPr>
            <p:ph type="body" sz="quarter" idx="12"/>
          </p:nvPr>
        </p:nvSpPr>
        <p:spPr/>
        <p:txBody>
          <a:bodyPr>
            <a:normAutofit/>
          </a:bodyPr>
          <a:lstStyle/>
          <a:p>
            <a:r>
              <a:rPr lang="en-US"/>
              <a:t>A randomized, multicenter, Phase 3 trial to compare the efficacy and safety of ibrutinib vs. placebo in previously untreated Binet stage A CLL patients with risk of early disease progression</a:t>
            </a:r>
          </a:p>
        </p:txBody>
      </p:sp>
      <p:sp>
        <p:nvSpPr>
          <p:cNvPr id="6" name="Titel 5">
            <a:extLst>
              <a:ext uri="{FF2B5EF4-FFF2-40B4-BE49-F238E27FC236}">
                <a16:creationId xmlns:a16="http://schemas.microsoft.com/office/drawing/2014/main" id="{FA72703B-3E18-3BFE-060F-AD3F42F1C78E}"/>
              </a:ext>
            </a:extLst>
          </p:cNvPr>
          <p:cNvSpPr>
            <a:spLocks noGrp="1"/>
          </p:cNvSpPr>
          <p:nvPr>
            <p:ph type="title"/>
          </p:nvPr>
        </p:nvSpPr>
        <p:spPr/>
        <p:txBody>
          <a:bodyPr/>
          <a:lstStyle/>
          <a:p>
            <a:r>
              <a:rPr lang="en-GB"/>
              <a:t>CLL12: Study design </a:t>
            </a:r>
          </a:p>
        </p:txBody>
      </p:sp>
      <p:sp>
        <p:nvSpPr>
          <p:cNvPr id="2" name="Footer Placeholder 1">
            <a:extLst>
              <a:ext uri="{FF2B5EF4-FFF2-40B4-BE49-F238E27FC236}">
                <a16:creationId xmlns:a16="http://schemas.microsoft.com/office/drawing/2014/main" id="{753184F0-F228-90DE-5649-C84F0CC5749B}"/>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CLL</a:t>
            </a:r>
            <a:r>
              <a:rPr kumimoji="0" lang="en-US" sz="800" b="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chronic lymphocytic leukemia;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ECOG</a:t>
            </a:r>
            <a:r>
              <a:rPr kumimoji="0" lang="en-US" sz="800" b="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Eastern Cooperative Oncology Group;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EFS</a:t>
            </a:r>
            <a:r>
              <a:rPr kumimoji="0" lang="en-US" sz="800" b="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event-free survival;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EOS</a:t>
            </a:r>
            <a:r>
              <a:rPr kumimoji="0" lang="en-US" sz="800" b="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end of study;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FPI</a:t>
            </a:r>
            <a:r>
              <a:rPr kumimoji="0" lang="en-US" sz="800" b="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first patient intake;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IGHV</a:t>
            </a:r>
            <a:r>
              <a:rPr kumimoji="0" lang="en-US" sz="800" b="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immunoglobulin heavy chain variable genes.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1. </a:t>
            </a:r>
            <a:r>
              <a:rPr kumimoji="0" lang="en-US" sz="800" b="0"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Langerbeins</a:t>
            </a:r>
            <a:r>
              <a:rPr kumimoji="0" lang="en-US" sz="800" b="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 et al. </a:t>
            </a:r>
            <a:r>
              <a:rPr kumimoji="0" lang="en-US" sz="800" b="0" i="1"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Blood</a:t>
            </a:r>
            <a:r>
              <a:rPr kumimoji="0" lang="en-US" sz="800" b="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2022; 139(2):177-187.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Langerbeins</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 et al. Abstract S200 presented at EHA2023. </a:t>
            </a: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Langerbeins</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 et al. Abstract 24 presented at 17-ICML.</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C2E43C12-4A9B-B46B-E86B-CCC207873B8E}"/>
              </a:ext>
            </a:extLst>
          </p:cNvPr>
          <p:cNvSpPr/>
          <p:nvPr/>
        </p:nvSpPr>
        <p:spPr>
          <a:xfrm>
            <a:off x="3159992" y="2028397"/>
            <a:ext cx="2828058" cy="2378452"/>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108000" rIns="72000"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del(17p)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del(11q)</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thymidine kinase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𝛃 macroglobulin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solidFill>
                <a:effectLst/>
                <a:uLnTx/>
                <a:uFillTx/>
                <a:latin typeface="Arial" panose="020B0604020202020204"/>
                <a:ea typeface="+mn-ea"/>
                <a:cs typeface="+mn-cs"/>
              </a:rPr>
              <a:t>IGHV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ECOG 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sex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age </a:t>
            </a:r>
          </a:p>
        </p:txBody>
      </p:sp>
      <p:sp>
        <p:nvSpPr>
          <p:cNvPr id="8" name="TextBox 7">
            <a:extLst>
              <a:ext uri="{FF2B5EF4-FFF2-40B4-BE49-F238E27FC236}">
                <a16:creationId xmlns:a16="http://schemas.microsoft.com/office/drawing/2014/main" id="{35CFB4DA-8AC5-5285-5EC7-FC41469B7FC5}"/>
              </a:ext>
            </a:extLst>
          </p:cNvPr>
          <p:cNvSpPr txBox="1"/>
          <p:nvPr/>
        </p:nvSpPr>
        <p:spPr>
          <a:xfrm>
            <a:off x="3941588" y="2088206"/>
            <a:ext cx="1656397" cy="58019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Risk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C63ECA0D-CDC4-C885-EDF8-A8763616CB24}"/>
              </a:ext>
            </a:extLst>
          </p:cNvPr>
          <p:cNvSpPr/>
          <p:nvPr/>
        </p:nvSpPr>
        <p:spPr>
          <a:xfrm>
            <a:off x="8539460" y="3506849"/>
            <a:ext cx="1440000" cy="90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182 patients ibrutinib </a:t>
            </a:r>
          </a:p>
        </p:txBody>
      </p:sp>
      <p:sp>
        <p:nvSpPr>
          <p:cNvPr id="14" name="Rectangle 13">
            <a:extLst>
              <a:ext uri="{FF2B5EF4-FFF2-40B4-BE49-F238E27FC236}">
                <a16:creationId xmlns:a16="http://schemas.microsoft.com/office/drawing/2014/main" id="{A08068DD-D3AD-2D09-1B3C-471AEEFE791B}"/>
              </a:ext>
            </a:extLst>
          </p:cNvPr>
          <p:cNvSpPr/>
          <p:nvPr/>
        </p:nvSpPr>
        <p:spPr>
          <a:xfrm>
            <a:off x="10352705" y="3506849"/>
            <a:ext cx="1440000" cy="9000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181 patients placebo</a:t>
            </a:r>
          </a:p>
        </p:txBody>
      </p:sp>
      <p:sp>
        <p:nvSpPr>
          <p:cNvPr id="15" name="TextBox 14">
            <a:extLst>
              <a:ext uri="{FF2B5EF4-FFF2-40B4-BE49-F238E27FC236}">
                <a16:creationId xmlns:a16="http://schemas.microsoft.com/office/drawing/2014/main" id="{A544B95E-BDB9-0285-A73F-CF53CE56E70D}"/>
              </a:ext>
            </a:extLst>
          </p:cNvPr>
          <p:cNvSpPr txBox="1"/>
          <p:nvPr/>
        </p:nvSpPr>
        <p:spPr>
          <a:xfrm>
            <a:off x="9975335" y="3802961"/>
            <a:ext cx="4309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Arial" panose="020B0604020202020204"/>
                <a:ea typeface="+mn-ea"/>
                <a:cs typeface="+mn-cs"/>
              </a:rPr>
              <a:t>vs</a:t>
            </a:r>
          </a:p>
        </p:txBody>
      </p:sp>
      <p:sp>
        <p:nvSpPr>
          <p:cNvPr id="22" name="TextBox 21">
            <a:extLst>
              <a:ext uri="{FF2B5EF4-FFF2-40B4-BE49-F238E27FC236}">
                <a16:creationId xmlns:a16="http://schemas.microsoft.com/office/drawing/2014/main" id="{9B0F3A54-7C98-63A8-3233-8A38F72F2437}"/>
              </a:ext>
            </a:extLst>
          </p:cNvPr>
          <p:cNvSpPr txBox="1"/>
          <p:nvPr/>
        </p:nvSpPr>
        <p:spPr>
          <a:xfrm>
            <a:off x="407988" y="4636877"/>
            <a:ext cx="7575767" cy="1025832"/>
          </a:xfrm>
          <a:prstGeom prst="rect">
            <a:avLst/>
          </a:prstGeom>
          <a:solidFill>
            <a:schemeClr val="bg2"/>
          </a:solidFill>
        </p:spPr>
        <p:txBody>
          <a:bodyPr wrap="square" lIns="144000" rtlCol="0" anchor="ctr" anchorCtr="0">
            <a:noAutofit/>
          </a:bodyPr>
          <a:lstStyle/>
          <a:p>
            <a:pPr marL="171450" marR="0" lvl="0" indent="-171450" algn="l" defTabSz="914400" rtl="0" eaLnBrk="1" fontAlgn="auto" latinLnBrk="0" hangingPunct="1">
              <a:lnSpc>
                <a:spcPct val="100000"/>
              </a:lnSpc>
              <a:spcBef>
                <a:spcPts val="0"/>
              </a:spcBef>
              <a:spcAft>
                <a:spcPts val="600"/>
              </a:spcAft>
              <a:buClr>
                <a:srgbClr val="F37920"/>
              </a:buClr>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panose="020B0604020202020204"/>
                <a:ea typeface="+mn-ea"/>
                <a:cs typeface="+mn-cs"/>
              </a:rPr>
              <a:t>Primary endpoint analysis demonstrated superior EFS for the ibrutinib group</a:t>
            </a:r>
            <a:r>
              <a:rPr kumimoji="0" lang="en-US" sz="1400" b="0" i="0" u="none" strike="noStrike" kern="1200" cap="none" spc="0" normalizeH="0" baseline="30000" noProof="0">
                <a:ln>
                  <a:noFill/>
                </a:ln>
                <a:effectLst/>
                <a:uLnTx/>
                <a:uFillTx/>
                <a:latin typeface="Arial" panose="020B0604020202020204"/>
                <a:ea typeface="+mn-ea"/>
                <a:cs typeface="+mn-cs"/>
              </a:rPr>
              <a:t>1</a:t>
            </a:r>
            <a:r>
              <a:rPr kumimoji="0" lang="en-US" sz="1400" b="0" i="0" u="none" strike="noStrike" kern="1200" cap="none" spc="0" normalizeH="0" baseline="0" noProof="0">
                <a:ln>
                  <a:noFill/>
                </a:ln>
                <a:effectLst/>
                <a:uLnTx/>
                <a:uFillTx/>
                <a:latin typeface="Arial" panose="020B0604020202020204"/>
                <a:ea typeface="+mn-ea"/>
                <a:cs typeface="+mn-cs"/>
              </a:rPr>
              <a:t> </a:t>
            </a:r>
          </a:p>
          <a:p>
            <a:pPr marL="171450" marR="0" lvl="0" indent="-171450" algn="l" defTabSz="914400" rtl="0" eaLnBrk="1" fontAlgn="auto" latinLnBrk="0" hangingPunct="1">
              <a:lnSpc>
                <a:spcPct val="100000"/>
              </a:lnSpc>
              <a:spcBef>
                <a:spcPts val="0"/>
              </a:spcBef>
              <a:spcAft>
                <a:spcPts val="600"/>
              </a:spcAft>
              <a:buClr>
                <a:srgbClr val="F37920"/>
              </a:buClr>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panose="020B0604020202020204"/>
                <a:ea typeface="+mn-ea"/>
                <a:cs typeface="+mn-cs"/>
              </a:rPr>
              <a:t>Overall survival was not analyzed due to a lacking number of events </a:t>
            </a:r>
          </a:p>
          <a:p>
            <a:pPr marL="171450" marR="0" lvl="0" indent="-171450" algn="l" defTabSz="914400" rtl="0" eaLnBrk="1" fontAlgn="auto" latinLnBrk="0" hangingPunct="1">
              <a:lnSpc>
                <a:spcPct val="100000"/>
              </a:lnSpc>
              <a:spcBef>
                <a:spcPts val="0"/>
              </a:spcBef>
              <a:spcAft>
                <a:spcPts val="600"/>
              </a:spcAft>
              <a:buClr>
                <a:srgbClr val="F37920"/>
              </a:buClr>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panose="020B0604020202020204"/>
                <a:ea typeface="+mn-ea"/>
                <a:cs typeface="+mn-cs"/>
              </a:rPr>
              <a:t>The final analysis is performed at a median observation time of 69.3 (0 – 93.4) months </a:t>
            </a:r>
          </a:p>
        </p:txBody>
      </p:sp>
      <p:sp>
        <p:nvSpPr>
          <p:cNvPr id="25" name="TextBox 24">
            <a:extLst>
              <a:ext uri="{FF2B5EF4-FFF2-40B4-BE49-F238E27FC236}">
                <a16:creationId xmlns:a16="http://schemas.microsoft.com/office/drawing/2014/main" id="{9C1C10E7-E3D4-E29C-BE26-0A12C2665C75}"/>
              </a:ext>
            </a:extLst>
          </p:cNvPr>
          <p:cNvSpPr txBox="1"/>
          <p:nvPr/>
        </p:nvSpPr>
        <p:spPr>
          <a:xfrm>
            <a:off x="407988" y="2028397"/>
            <a:ext cx="2099337" cy="2376000"/>
          </a:xfrm>
          <a:prstGeom prst="rect">
            <a:avLst/>
          </a:prstGeom>
          <a:solidFill>
            <a:schemeClr val="accent1"/>
          </a:solidFill>
        </p:spPr>
        <p:txBody>
          <a:bodyPr wrap="square" lIns="144000" tIns="108000" bIns="108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648 patients with CLL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Binet stage 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Asymptomatic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Treatment-naïve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a:solidFill>
                <a:srgbClr val="FFFFFF"/>
              </a:solidFill>
              <a:latin typeface="Arial" panose="020B0604020202020204"/>
            </a:endParaRP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All screened to determine the risk of progression </a:t>
            </a:r>
          </a:p>
        </p:txBody>
      </p:sp>
      <p:cxnSp>
        <p:nvCxnSpPr>
          <p:cNvPr id="29" name="Straight Arrow Connector 28">
            <a:extLst>
              <a:ext uri="{FF2B5EF4-FFF2-40B4-BE49-F238E27FC236}">
                <a16:creationId xmlns:a16="http://schemas.microsoft.com/office/drawing/2014/main" id="{4170A7B4-BC29-374F-ECE0-006EBA29C4EC}"/>
              </a:ext>
            </a:extLst>
          </p:cNvPr>
          <p:cNvCxnSpPr>
            <a:cxnSpLocks/>
            <a:stCxn id="25" idx="3"/>
            <a:endCxn id="7" idx="1"/>
          </p:cNvCxnSpPr>
          <p:nvPr/>
        </p:nvCxnSpPr>
        <p:spPr>
          <a:xfrm>
            <a:off x="2507325" y="3216397"/>
            <a:ext cx="652667" cy="12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ight Arrow 31">
            <a:extLst>
              <a:ext uri="{FF2B5EF4-FFF2-40B4-BE49-F238E27FC236}">
                <a16:creationId xmlns:a16="http://schemas.microsoft.com/office/drawing/2014/main" id="{1AA41958-6CD2-2F19-3846-1083A10DA7A7}"/>
              </a:ext>
            </a:extLst>
          </p:cNvPr>
          <p:cNvSpPr/>
          <p:nvPr/>
        </p:nvSpPr>
        <p:spPr>
          <a:xfrm>
            <a:off x="8539459" y="4493202"/>
            <a:ext cx="3253245" cy="781305"/>
          </a:xfrm>
          <a:prstGeom prst="rightArrow">
            <a:avLst>
              <a:gd name="adj1" fmla="val 62652"/>
              <a:gd name="adj2" fmla="val 5738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420 [mg/d] until symptomatic disease progression </a:t>
            </a:r>
          </a:p>
        </p:txBody>
      </p:sp>
      <p:sp>
        <p:nvSpPr>
          <p:cNvPr id="34" name="TextBox 33">
            <a:extLst>
              <a:ext uri="{FF2B5EF4-FFF2-40B4-BE49-F238E27FC236}">
                <a16:creationId xmlns:a16="http://schemas.microsoft.com/office/drawing/2014/main" id="{AB872B85-BE45-BDB6-49E5-F9482434163F}"/>
              </a:ext>
            </a:extLst>
          </p:cNvPr>
          <p:cNvSpPr txBox="1"/>
          <p:nvPr/>
        </p:nvSpPr>
        <p:spPr>
          <a:xfrm>
            <a:off x="8579729" y="5285478"/>
            <a:ext cx="13594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a:ea typeface="+mn-ea"/>
                <a:cs typeface="+mn-cs"/>
              </a:rPr>
              <a:t>FPI</a:t>
            </a:r>
            <a:r>
              <a:rPr kumimoji="0" lang="en-US" sz="1200" b="0" i="0" u="none" strike="noStrike" kern="1200" cap="none" spc="0" normalizeH="0" baseline="0" noProof="0">
                <a:ln>
                  <a:noFill/>
                </a:ln>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APR-2014</a:t>
            </a:r>
          </a:p>
        </p:txBody>
      </p:sp>
      <p:sp>
        <p:nvSpPr>
          <p:cNvPr id="35" name="TextBox 34">
            <a:extLst>
              <a:ext uri="{FF2B5EF4-FFF2-40B4-BE49-F238E27FC236}">
                <a16:creationId xmlns:a16="http://schemas.microsoft.com/office/drawing/2014/main" id="{E31B00EA-13BF-3945-A373-9C7703774C5E}"/>
              </a:ext>
            </a:extLst>
          </p:cNvPr>
          <p:cNvSpPr txBox="1"/>
          <p:nvPr/>
        </p:nvSpPr>
        <p:spPr>
          <a:xfrm>
            <a:off x="10392974" y="5285478"/>
            <a:ext cx="13594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a:ea typeface="+mn-ea"/>
                <a:cs typeface="+mn-cs"/>
              </a:rPr>
              <a:t>EOS</a:t>
            </a:r>
            <a:endParaRPr kumimoji="0" lang="en-US" sz="1200" b="0" i="0" u="none" strike="noStrike" kern="1200" cap="none" spc="0" normalizeH="0" baseline="0" noProof="0">
              <a:ln>
                <a:noFill/>
              </a:ln>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a:ea typeface="+mn-ea"/>
                <a:cs typeface="+mn-cs"/>
              </a:rPr>
              <a:t>JUL-2022</a:t>
            </a:r>
          </a:p>
        </p:txBody>
      </p:sp>
      <p:sp>
        <p:nvSpPr>
          <p:cNvPr id="26" name="Rectangle 12">
            <a:extLst>
              <a:ext uri="{FF2B5EF4-FFF2-40B4-BE49-F238E27FC236}">
                <a16:creationId xmlns:a16="http://schemas.microsoft.com/office/drawing/2014/main" id="{DDE6350E-11CB-C86E-B596-BE49FF2B6BC3}"/>
              </a:ext>
            </a:extLst>
          </p:cNvPr>
          <p:cNvSpPr/>
          <p:nvPr/>
        </p:nvSpPr>
        <p:spPr>
          <a:xfrm>
            <a:off x="6543755" y="2028397"/>
            <a:ext cx="1440000" cy="90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152 patients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no risk </a:t>
            </a:r>
          </a:p>
        </p:txBody>
      </p:sp>
      <p:sp>
        <p:nvSpPr>
          <p:cNvPr id="27" name="Rectangle 12">
            <a:extLst>
              <a:ext uri="{FF2B5EF4-FFF2-40B4-BE49-F238E27FC236}">
                <a16:creationId xmlns:a16="http://schemas.microsoft.com/office/drawing/2014/main" id="{B5A4E687-882D-A686-B101-2F1B87040FCF}"/>
              </a:ext>
            </a:extLst>
          </p:cNvPr>
          <p:cNvSpPr/>
          <p:nvPr/>
        </p:nvSpPr>
        <p:spPr>
          <a:xfrm>
            <a:off x="6543755" y="3506849"/>
            <a:ext cx="1440000" cy="90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363 patients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 increased risk </a:t>
            </a:r>
          </a:p>
        </p:txBody>
      </p:sp>
      <p:sp>
        <p:nvSpPr>
          <p:cNvPr id="28" name="Rectangle 12">
            <a:extLst>
              <a:ext uri="{FF2B5EF4-FFF2-40B4-BE49-F238E27FC236}">
                <a16:creationId xmlns:a16="http://schemas.microsoft.com/office/drawing/2014/main" id="{8F4F888E-6197-64C3-9D23-4A6093B67940}"/>
              </a:ext>
            </a:extLst>
          </p:cNvPr>
          <p:cNvSpPr/>
          <p:nvPr/>
        </p:nvSpPr>
        <p:spPr>
          <a:xfrm>
            <a:off x="8539460" y="2028397"/>
            <a:ext cx="3244552" cy="90000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152 patients watch and wait </a:t>
            </a:r>
          </a:p>
        </p:txBody>
      </p:sp>
    </p:spTree>
    <p:extLst>
      <p:ext uri="{BB962C8B-B14F-4D97-AF65-F5344CB8AC3E}">
        <p14:creationId xmlns:p14="http://schemas.microsoft.com/office/powerpoint/2010/main" val="398265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0526B5-8994-FBF5-E60D-091BBA9A5988}"/>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AE</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adverse events;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CTC</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common terminology criteria. </a:t>
            </a:r>
          </a:p>
          <a:p>
            <a:pPr>
              <a:defRPr/>
            </a:pP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Langerbeins</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 et al. Abstract S200 presented at EHA2023. </a:t>
            </a: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Langerbeins</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 et al. Abstract 24 presented at 17-ICML.</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graphicFrame>
        <p:nvGraphicFramePr>
          <p:cNvPr id="6" name="Table 6">
            <a:extLst>
              <a:ext uri="{FF2B5EF4-FFF2-40B4-BE49-F238E27FC236}">
                <a16:creationId xmlns:a16="http://schemas.microsoft.com/office/drawing/2014/main" id="{8179D77C-E2AC-1E8A-E547-765032718D6C}"/>
              </a:ext>
            </a:extLst>
          </p:cNvPr>
          <p:cNvGraphicFramePr>
            <a:graphicFrameLocks noGrp="1"/>
          </p:cNvGraphicFramePr>
          <p:nvPr>
            <p:ph idx="4294967295"/>
            <p:extLst>
              <p:ext uri="{D42A27DB-BD31-4B8C-83A1-F6EECF244321}">
                <p14:modId xmlns:p14="http://schemas.microsoft.com/office/powerpoint/2010/main" val="4115265061"/>
              </p:ext>
            </p:extLst>
          </p:nvPr>
        </p:nvGraphicFramePr>
        <p:xfrm>
          <a:off x="416533" y="1989138"/>
          <a:ext cx="5580000" cy="2194560"/>
        </p:xfrm>
        <a:graphic>
          <a:graphicData uri="http://schemas.openxmlformats.org/drawingml/2006/table">
            <a:tbl>
              <a:tblPr firstRow="1" bandRow="1">
                <a:tableStyleId>{5C22544A-7EE6-4342-B048-85BDC9FD1C3A}</a:tableStyleId>
              </a:tblPr>
              <a:tblGrid>
                <a:gridCol w="2124000">
                  <a:extLst>
                    <a:ext uri="{9D8B030D-6E8A-4147-A177-3AD203B41FA5}">
                      <a16:colId xmlns:a16="http://schemas.microsoft.com/office/drawing/2014/main" val="1173229044"/>
                    </a:ext>
                  </a:extLst>
                </a:gridCol>
                <a:gridCol w="1152000">
                  <a:extLst>
                    <a:ext uri="{9D8B030D-6E8A-4147-A177-3AD203B41FA5}">
                      <a16:colId xmlns:a16="http://schemas.microsoft.com/office/drawing/2014/main" val="1062788913"/>
                    </a:ext>
                  </a:extLst>
                </a:gridCol>
                <a:gridCol w="1152000">
                  <a:extLst>
                    <a:ext uri="{9D8B030D-6E8A-4147-A177-3AD203B41FA5}">
                      <a16:colId xmlns:a16="http://schemas.microsoft.com/office/drawing/2014/main" val="1931434747"/>
                    </a:ext>
                  </a:extLst>
                </a:gridCol>
                <a:gridCol w="1152000">
                  <a:extLst>
                    <a:ext uri="{9D8B030D-6E8A-4147-A177-3AD203B41FA5}">
                      <a16:colId xmlns:a16="http://schemas.microsoft.com/office/drawing/2014/main" val="2963721033"/>
                    </a:ext>
                  </a:extLst>
                </a:gridCol>
              </a:tblGrid>
              <a:tr h="364405">
                <a:tc>
                  <a:txBody>
                    <a:bodyPr/>
                    <a:lstStyle/>
                    <a:p>
                      <a:endParaRPr lang="en-US" sz="1200"/>
                    </a:p>
                  </a:txBody>
                  <a:tcPr anchor="ctr"/>
                </a:tc>
                <a:tc>
                  <a:txBody>
                    <a:bodyPr/>
                    <a:lstStyle/>
                    <a:p>
                      <a:pPr algn="ctr"/>
                      <a:r>
                        <a:rPr lang="en-US" sz="1200"/>
                        <a:t>Ibrutinib </a:t>
                      </a:r>
                    </a:p>
                    <a:p>
                      <a:pPr algn="ctr"/>
                      <a:r>
                        <a:rPr lang="en-US" sz="1200"/>
                        <a:t>n=170</a:t>
                      </a:r>
                    </a:p>
                  </a:txBody>
                  <a:tcPr anchor="ctr">
                    <a:solidFill>
                      <a:schemeClr val="accent5"/>
                    </a:solidFill>
                  </a:tcPr>
                </a:tc>
                <a:tc>
                  <a:txBody>
                    <a:bodyPr/>
                    <a:lstStyle/>
                    <a:p>
                      <a:pPr algn="ctr"/>
                      <a:r>
                        <a:rPr lang="en-US" sz="1200"/>
                        <a:t>Placebo </a:t>
                      </a:r>
                    </a:p>
                    <a:p>
                      <a:pPr algn="ctr"/>
                      <a:r>
                        <a:rPr lang="en-US" sz="1200"/>
                        <a:t>n=168</a:t>
                      </a:r>
                    </a:p>
                  </a:txBody>
                  <a:tcPr anchor="ctr">
                    <a:solidFill>
                      <a:schemeClr val="bg1">
                        <a:lumMod val="50000"/>
                      </a:schemeClr>
                    </a:solidFill>
                  </a:tcPr>
                </a:tc>
                <a:tc>
                  <a:txBody>
                    <a:bodyPr/>
                    <a:lstStyle/>
                    <a:p>
                      <a:pPr algn="ctr"/>
                      <a:r>
                        <a:rPr lang="en-US" sz="1200"/>
                        <a:t>Watch &amp; wait </a:t>
                      </a:r>
                    </a:p>
                    <a:p>
                      <a:pPr algn="ctr"/>
                      <a:r>
                        <a:rPr lang="en-US" sz="1200"/>
                        <a:t>n=152</a:t>
                      </a:r>
                    </a:p>
                  </a:txBody>
                  <a:tcPr anchor="ctr">
                    <a:solidFill>
                      <a:schemeClr val="tx2">
                        <a:lumMod val="75000"/>
                      </a:schemeClr>
                    </a:solidFill>
                  </a:tcPr>
                </a:tc>
                <a:extLst>
                  <a:ext uri="{0D108BD9-81ED-4DB2-BD59-A6C34878D82A}">
                    <a16:rowId xmlns:a16="http://schemas.microsoft.com/office/drawing/2014/main" val="4091198364"/>
                  </a:ext>
                </a:extLst>
              </a:tr>
              <a:tr h="510167">
                <a:tc>
                  <a:txBody>
                    <a:bodyPr/>
                    <a:lstStyle/>
                    <a:p>
                      <a:r>
                        <a:rPr lang="en-US" sz="1200" b="1"/>
                        <a:t>Max. CTC grade, n (%)</a:t>
                      </a:r>
                    </a:p>
                    <a:p>
                      <a:pPr marL="108000"/>
                      <a:r>
                        <a:rPr lang="en-US" sz="1200"/>
                        <a:t>CTC grades 1-5</a:t>
                      </a:r>
                    </a:p>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a:t>CTC grades 3-5</a:t>
                      </a:r>
                    </a:p>
                  </a:txBody>
                  <a:tcPr marL="144000" anchor="ctr"/>
                </a:tc>
                <a:tc>
                  <a:txBody>
                    <a:bodyPr/>
                    <a:lstStyle/>
                    <a:p>
                      <a:pPr algn="ctr"/>
                      <a:endParaRPr lang="en-US" sz="1200"/>
                    </a:p>
                    <a:p>
                      <a:pPr algn="ctr"/>
                      <a:r>
                        <a:rPr lang="en-US" sz="1200"/>
                        <a:t>169 (99.4)</a:t>
                      </a:r>
                    </a:p>
                    <a:p>
                      <a:pPr algn="ctr"/>
                      <a:r>
                        <a:rPr lang="en-US" sz="1200"/>
                        <a:t>122 (71.8)</a:t>
                      </a:r>
                    </a:p>
                  </a:txBody>
                  <a:tcPr anchor="ctr"/>
                </a:tc>
                <a:tc>
                  <a:txBody>
                    <a:bodyPr/>
                    <a:lstStyle/>
                    <a:p>
                      <a:pPr algn="ctr"/>
                      <a:endParaRPr lang="en-US" sz="1200"/>
                    </a:p>
                    <a:p>
                      <a:pPr algn="ctr"/>
                      <a:r>
                        <a:rPr lang="en-US" sz="1200"/>
                        <a:t>167 (99.4)</a:t>
                      </a:r>
                    </a:p>
                    <a:p>
                      <a:pPr algn="ctr"/>
                      <a:r>
                        <a:rPr lang="en-US" sz="1200"/>
                        <a:t>111 (66.1)</a:t>
                      </a:r>
                    </a:p>
                  </a:txBody>
                  <a:tcPr anchor="ctr"/>
                </a:tc>
                <a:tc>
                  <a:txBody>
                    <a:bodyPr/>
                    <a:lstStyle/>
                    <a:p>
                      <a:pPr algn="ctr"/>
                      <a:endParaRPr lang="en-US" sz="1200"/>
                    </a:p>
                  </a:txBody>
                  <a:tcPr anchor="ctr"/>
                </a:tc>
                <a:extLst>
                  <a:ext uri="{0D108BD9-81ED-4DB2-BD59-A6C34878D82A}">
                    <a16:rowId xmlns:a16="http://schemas.microsoft.com/office/drawing/2014/main" val="1447350403"/>
                  </a:ext>
                </a:extLst>
              </a:tr>
              <a:tr h="364405">
                <a:tc>
                  <a:txBody>
                    <a:bodyPr/>
                    <a:lstStyle/>
                    <a:p>
                      <a:r>
                        <a:rPr lang="en-US" sz="1200" b="1"/>
                        <a:t>Marked as serious AE, </a:t>
                      </a:r>
                      <a:br>
                        <a:rPr lang="en-US" sz="1200" b="1"/>
                      </a:br>
                      <a:r>
                        <a:rPr lang="en-US" sz="1200" b="1"/>
                        <a:t>n (%)</a:t>
                      </a:r>
                    </a:p>
                  </a:txBody>
                  <a:tcPr marL="144000" anchor="ctr"/>
                </a:tc>
                <a:tc>
                  <a:txBody>
                    <a:bodyPr/>
                    <a:lstStyle/>
                    <a:p>
                      <a:pPr algn="ctr"/>
                      <a:r>
                        <a:rPr lang="en-US" sz="1200"/>
                        <a:t>241 (9.9)</a:t>
                      </a:r>
                    </a:p>
                  </a:txBody>
                  <a:tcPr anchor="ctr"/>
                </a:tc>
                <a:tc>
                  <a:txBody>
                    <a:bodyPr/>
                    <a:lstStyle/>
                    <a:p>
                      <a:pPr algn="ctr"/>
                      <a:r>
                        <a:rPr lang="en-US" sz="1200"/>
                        <a:t>222 (14.9)</a:t>
                      </a:r>
                    </a:p>
                  </a:txBody>
                  <a:tcPr anchor="ctr"/>
                </a:tc>
                <a:tc>
                  <a:txBody>
                    <a:bodyPr/>
                    <a:lstStyle/>
                    <a:p>
                      <a:pPr algn="ctr"/>
                      <a:endParaRPr lang="en-US" sz="1200"/>
                    </a:p>
                  </a:txBody>
                  <a:tcPr anchor="ctr"/>
                </a:tc>
                <a:extLst>
                  <a:ext uri="{0D108BD9-81ED-4DB2-BD59-A6C34878D82A}">
                    <a16:rowId xmlns:a16="http://schemas.microsoft.com/office/drawing/2014/main" val="3003117675"/>
                  </a:ext>
                </a:extLst>
              </a:tr>
              <a:tr h="510167">
                <a:tc>
                  <a:txBody>
                    <a:bodyPr/>
                    <a:lstStyle/>
                    <a:p>
                      <a:r>
                        <a:rPr lang="en-US" sz="1200" b="1"/>
                        <a:t>Second malignancy, n (%)</a:t>
                      </a:r>
                    </a:p>
                    <a:p>
                      <a:pPr marL="108000"/>
                      <a:r>
                        <a:rPr lang="en-US" sz="1200"/>
                        <a:t>CTC grades 1-5</a:t>
                      </a:r>
                    </a:p>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a:t>CTC grade 5</a:t>
                      </a:r>
                    </a:p>
                  </a:txBody>
                  <a:tcPr marL="144000" anchor="ctr"/>
                </a:tc>
                <a:tc>
                  <a:txBody>
                    <a:bodyPr/>
                    <a:lstStyle/>
                    <a:p>
                      <a:pPr algn="ctr"/>
                      <a:endParaRPr lang="en-US" sz="1200"/>
                    </a:p>
                    <a:p>
                      <a:pPr algn="ctr"/>
                      <a:r>
                        <a:rPr lang="en-US" sz="1200"/>
                        <a:t>22 (12.9)</a:t>
                      </a:r>
                    </a:p>
                    <a:p>
                      <a:pPr algn="ctr"/>
                      <a:r>
                        <a:rPr lang="en-US" sz="1200"/>
                        <a:t>2 (1.2)</a:t>
                      </a:r>
                    </a:p>
                  </a:txBody>
                  <a:tcPr anchor="ctr"/>
                </a:tc>
                <a:tc>
                  <a:txBody>
                    <a:bodyPr/>
                    <a:lstStyle/>
                    <a:p>
                      <a:pPr algn="ctr"/>
                      <a:endParaRPr lang="en-US" sz="1200"/>
                    </a:p>
                    <a:p>
                      <a:pPr algn="ctr"/>
                      <a:r>
                        <a:rPr lang="en-US" sz="1200"/>
                        <a:t>36 (21.4)</a:t>
                      </a:r>
                    </a:p>
                    <a:p>
                      <a:pPr algn="ctr"/>
                      <a:r>
                        <a:rPr lang="en-US" sz="1200"/>
                        <a:t>5 (3)</a:t>
                      </a:r>
                    </a:p>
                  </a:txBody>
                  <a:tcPr anchor="ctr"/>
                </a:tc>
                <a:tc>
                  <a:txBody>
                    <a:bodyPr/>
                    <a:lstStyle/>
                    <a:p>
                      <a:pPr algn="ctr"/>
                      <a:endParaRPr lang="en-US" sz="1200" dirty="0"/>
                    </a:p>
                    <a:p>
                      <a:pPr algn="ctr"/>
                      <a:r>
                        <a:rPr lang="en-US" sz="1200" dirty="0"/>
                        <a:t>15 (9.9)</a:t>
                      </a:r>
                    </a:p>
                    <a:p>
                      <a:pPr algn="ctr"/>
                      <a:r>
                        <a:rPr lang="en-US" sz="1200" dirty="0"/>
                        <a:t>2 (1.3)</a:t>
                      </a:r>
                    </a:p>
                  </a:txBody>
                  <a:tcPr anchor="ctr"/>
                </a:tc>
                <a:extLst>
                  <a:ext uri="{0D108BD9-81ED-4DB2-BD59-A6C34878D82A}">
                    <a16:rowId xmlns:a16="http://schemas.microsoft.com/office/drawing/2014/main" val="2360076101"/>
                  </a:ext>
                </a:extLst>
              </a:tr>
            </a:tbl>
          </a:graphicData>
        </a:graphic>
      </p:graphicFrame>
      <p:sp>
        <p:nvSpPr>
          <p:cNvPr id="7" name="Rectangle 6">
            <a:extLst>
              <a:ext uri="{FF2B5EF4-FFF2-40B4-BE49-F238E27FC236}">
                <a16:creationId xmlns:a16="http://schemas.microsoft.com/office/drawing/2014/main" id="{B29C95B4-EAA5-F644-AE1C-F1CB44C8F9A9}"/>
              </a:ext>
            </a:extLst>
          </p:cNvPr>
          <p:cNvSpPr/>
          <p:nvPr/>
        </p:nvSpPr>
        <p:spPr>
          <a:xfrm>
            <a:off x="2536564" y="2870130"/>
            <a:ext cx="2301240" cy="175260"/>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8" name="Table 6">
            <a:extLst>
              <a:ext uri="{FF2B5EF4-FFF2-40B4-BE49-F238E27FC236}">
                <a16:creationId xmlns:a16="http://schemas.microsoft.com/office/drawing/2014/main" id="{B9A38391-F32F-69E7-2E00-C94E63E2C849}"/>
              </a:ext>
            </a:extLst>
          </p:cNvPr>
          <p:cNvGraphicFramePr>
            <a:graphicFrameLocks/>
          </p:cNvGraphicFramePr>
          <p:nvPr>
            <p:extLst>
              <p:ext uri="{D42A27DB-BD31-4B8C-83A1-F6EECF244321}">
                <p14:modId xmlns:p14="http://schemas.microsoft.com/office/powerpoint/2010/main" val="3709721277"/>
              </p:ext>
            </p:extLst>
          </p:nvPr>
        </p:nvGraphicFramePr>
        <p:xfrm>
          <a:off x="6203950" y="1989138"/>
          <a:ext cx="5552384" cy="2201400"/>
        </p:xfrm>
        <a:graphic>
          <a:graphicData uri="http://schemas.openxmlformats.org/drawingml/2006/table">
            <a:tbl>
              <a:tblPr firstRow="1" bandRow="1">
                <a:tableStyleId>{5C22544A-7EE6-4342-B048-85BDC9FD1C3A}</a:tableStyleId>
              </a:tblPr>
              <a:tblGrid>
                <a:gridCol w="3025080">
                  <a:extLst>
                    <a:ext uri="{9D8B030D-6E8A-4147-A177-3AD203B41FA5}">
                      <a16:colId xmlns:a16="http://schemas.microsoft.com/office/drawing/2014/main" val="1173229044"/>
                    </a:ext>
                  </a:extLst>
                </a:gridCol>
                <a:gridCol w="1263652">
                  <a:extLst>
                    <a:ext uri="{9D8B030D-6E8A-4147-A177-3AD203B41FA5}">
                      <a16:colId xmlns:a16="http://schemas.microsoft.com/office/drawing/2014/main" val="1062788913"/>
                    </a:ext>
                  </a:extLst>
                </a:gridCol>
                <a:gridCol w="1263652">
                  <a:extLst>
                    <a:ext uri="{9D8B030D-6E8A-4147-A177-3AD203B41FA5}">
                      <a16:colId xmlns:a16="http://schemas.microsoft.com/office/drawing/2014/main" val="1931434747"/>
                    </a:ext>
                  </a:extLst>
                </a:gridCol>
              </a:tblGrid>
              <a:tr h="370840">
                <a:tc>
                  <a:txBody>
                    <a:bodyPr/>
                    <a:lstStyle/>
                    <a:p>
                      <a:endParaRPr lang="en-US" sz="1200"/>
                    </a:p>
                  </a:txBody>
                  <a:tcPr marL="144000" marR="72000" anchor="ctr"/>
                </a:tc>
                <a:tc>
                  <a:txBody>
                    <a:bodyPr/>
                    <a:lstStyle/>
                    <a:p>
                      <a:pPr algn="ctr"/>
                      <a:r>
                        <a:rPr lang="en-US" sz="1200"/>
                        <a:t>Ibrutinib </a:t>
                      </a:r>
                    </a:p>
                    <a:p>
                      <a:pPr algn="ctr"/>
                      <a:r>
                        <a:rPr lang="en-US" sz="1200"/>
                        <a:t>n=170</a:t>
                      </a:r>
                    </a:p>
                  </a:txBody>
                  <a:tcPr anchor="ctr">
                    <a:solidFill>
                      <a:schemeClr val="accent5"/>
                    </a:solidFill>
                  </a:tcPr>
                </a:tc>
                <a:tc>
                  <a:txBody>
                    <a:bodyPr/>
                    <a:lstStyle/>
                    <a:p>
                      <a:pPr algn="ctr"/>
                      <a:r>
                        <a:rPr lang="en-US" sz="1200"/>
                        <a:t>Placebo </a:t>
                      </a:r>
                    </a:p>
                    <a:p>
                      <a:pPr algn="ctr"/>
                      <a:r>
                        <a:rPr lang="en-US" sz="1200"/>
                        <a:t>n=168</a:t>
                      </a:r>
                    </a:p>
                  </a:txBody>
                  <a:tcPr anchor="ctr">
                    <a:solidFill>
                      <a:schemeClr val="bg1">
                        <a:lumMod val="50000"/>
                      </a:schemeClr>
                    </a:solidFill>
                  </a:tcPr>
                </a:tc>
                <a:extLst>
                  <a:ext uri="{0D108BD9-81ED-4DB2-BD59-A6C34878D82A}">
                    <a16:rowId xmlns:a16="http://schemas.microsoft.com/office/drawing/2014/main" val="4091198364"/>
                  </a:ext>
                </a:extLst>
              </a:tr>
              <a:tr h="370840">
                <a:tc>
                  <a:txBody>
                    <a:bodyPr/>
                    <a:lstStyle/>
                    <a:p>
                      <a:r>
                        <a:rPr lang="en-US" sz="1200" b="1"/>
                        <a:t>Max. CTC grade, n (%)</a:t>
                      </a:r>
                    </a:p>
                    <a:p>
                      <a:pPr marL="107950"/>
                      <a:r>
                        <a:rPr lang="en-US" sz="1200"/>
                        <a:t>CTC grades 1-5</a:t>
                      </a:r>
                    </a:p>
                    <a:p>
                      <a:pPr marL="107950" marR="0" lvl="0" indent="0" algn="l" defTabSz="914400" rtl="0" eaLnBrk="1" fontAlgn="auto" latinLnBrk="0" hangingPunct="1">
                        <a:lnSpc>
                          <a:spcPct val="100000"/>
                        </a:lnSpc>
                        <a:spcBef>
                          <a:spcPts val="0"/>
                        </a:spcBef>
                        <a:spcAft>
                          <a:spcPts val="0"/>
                        </a:spcAft>
                        <a:buClrTx/>
                        <a:buSzTx/>
                        <a:buFontTx/>
                        <a:buNone/>
                        <a:tabLst/>
                        <a:defRPr/>
                      </a:pPr>
                      <a:r>
                        <a:rPr lang="en-US" sz="1200"/>
                        <a:t>CTC grades 5</a:t>
                      </a:r>
                    </a:p>
                  </a:txBody>
                  <a:tcPr marL="144000" marR="72000" anchor="ctr"/>
                </a:tc>
                <a:tc>
                  <a:txBody>
                    <a:bodyPr/>
                    <a:lstStyle/>
                    <a:p>
                      <a:pPr algn="ctr"/>
                      <a:endParaRPr lang="en-US" sz="1200"/>
                    </a:p>
                    <a:p>
                      <a:pPr algn="ctr"/>
                      <a:r>
                        <a:rPr lang="en-US" sz="1200"/>
                        <a:t>136 (80)</a:t>
                      </a:r>
                    </a:p>
                    <a:p>
                      <a:pPr algn="ctr"/>
                      <a:r>
                        <a:rPr lang="en-US" sz="1200"/>
                        <a:t>4 (2.4)</a:t>
                      </a:r>
                    </a:p>
                  </a:txBody>
                  <a:tcPr anchor="ctr"/>
                </a:tc>
                <a:tc>
                  <a:txBody>
                    <a:bodyPr/>
                    <a:lstStyle/>
                    <a:p>
                      <a:pPr algn="ctr"/>
                      <a:endParaRPr lang="en-US" sz="1200"/>
                    </a:p>
                    <a:p>
                      <a:pPr algn="ctr"/>
                      <a:r>
                        <a:rPr lang="en-US" sz="1200"/>
                        <a:t>88 (52.4)</a:t>
                      </a:r>
                    </a:p>
                    <a:p>
                      <a:pPr algn="ctr"/>
                      <a:r>
                        <a:rPr lang="en-US" sz="1200"/>
                        <a:t>1. (0.6)</a:t>
                      </a:r>
                    </a:p>
                  </a:txBody>
                  <a:tcPr anchor="ctr"/>
                </a:tc>
                <a:extLst>
                  <a:ext uri="{0D108BD9-81ED-4DB2-BD59-A6C34878D82A}">
                    <a16:rowId xmlns:a16="http://schemas.microsoft.com/office/drawing/2014/main" val="1447350403"/>
                  </a:ext>
                </a:extLst>
              </a:tr>
              <a:tr h="370840">
                <a:tc>
                  <a:txBody>
                    <a:bodyPr/>
                    <a:lstStyle/>
                    <a:p>
                      <a:pPr marL="107950"/>
                      <a:r>
                        <a:rPr lang="en-US" sz="1200" b="0"/>
                        <a:t>Bleeding</a:t>
                      </a:r>
                    </a:p>
                    <a:p>
                      <a:pPr marL="107950"/>
                      <a:r>
                        <a:rPr lang="en-US" sz="1200" b="0"/>
                        <a:t>Cardiac arrhythmias</a:t>
                      </a:r>
                    </a:p>
                    <a:p>
                      <a:pPr marL="107950"/>
                      <a:r>
                        <a:rPr lang="en-US" sz="1200" b="0"/>
                        <a:t>Cardiac event other than arrhythmia </a:t>
                      </a:r>
                    </a:p>
                    <a:p>
                      <a:pPr marL="108000"/>
                      <a:r>
                        <a:rPr lang="en-US" sz="1200" b="0"/>
                        <a:t>Diarrhea </a:t>
                      </a:r>
                    </a:p>
                    <a:p>
                      <a:pPr marL="107950"/>
                      <a:r>
                        <a:rPr lang="en-US" sz="1200" b="0"/>
                        <a:t>Hypertensive disorders </a:t>
                      </a:r>
                    </a:p>
                  </a:txBody>
                  <a:tcPr marL="144000" marR="72000" marB="144000" anchor="ctr"/>
                </a:tc>
                <a:tc>
                  <a:txBody>
                    <a:bodyPr/>
                    <a:lstStyle/>
                    <a:p>
                      <a:pPr algn="ctr"/>
                      <a:r>
                        <a:rPr lang="en-US" sz="1200"/>
                        <a:t>62 (36.5)</a:t>
                      </a:r>
                    </a:p>
                    <a:p>
                      <a:pPr algn="ctr"/>
                      <a:r>
                        <a:rPr lang="en-US" sz="1200"/>
                        <a:t>38 (22.4)</a:t>
                      </a:r>
                    </a:p>
                    <a:p>
                      <a:pPr algn="ctr"/>
                      <a:r>
                        <a:rPr lang="en-US" sz="1200"/>
                        <a:t>30 (17.6)</a:t>
                      </a:r>
                    </a:p>
                    <a:p>
                      <a:pPr algn="ctr"/>
                      <a:r>
                        <a:rPr lang="en-US" sz="1200"/>
                        <a:t>69 (40.6)</a:t>
                      </a:r>
                    </a:p>
                    <a:p>
                      <a:pPr algn="ctr"/>
                      <a:r>
                        <a:rPr lang="en-US" sz="1200"/>
                        <a:t>33 (19.4)</a:t>
                      </a:r>
                    </a:p>
                  </a:txBody>
                  <a:tcPr marB="144000" anchor="ctr"/>
                </a:tc>
                <a:tc>
                  <a:txBody>
                    <a:bodyPr/>
                    <a:lstStyle/>
                    <a:p>
                      <a:pPr algn="ctr"/>
                      <a:r>
                        <a:rPr lang="en-US" sz="1200"/>
                        <a:t>25 (14.9)</a:t>
                      </a:r>
                    </a:p>
                    <a:p>
                      <a:pPr algn="ctr"/>
                      <a:r>
                        <a:rPr lang="en-US" sz="1200"/>
                        <a:t>16 (9.5)</a:t>
                      </a:r>
                    </a:p>
                    <a:p>
                      <a:pPr algn="ctr"/>
                      <a:r>
                        <a:rPr lang="en-US" sz="1200"/>
                        <a:t>26 (15.5)</a:t>
                      </a:r>
                    </a:p>
                    <a:p>
                      <a:pPr algn="ctr"/>
                      <a:r>
                        <a:rPr lang="en-US" sz="1200"/>
                        <a:t>48 (28.6)</a:t>
                      </a:r>
                    </a:p>
                    <a:p>
                      <a:pPr algn="ctr"/>
                      <a:r>
                        <a:rPr lang="en-US" sz="1200"/>
                        <a:t>14 (8.3)</a:t>
                      </a:r>
                    </a:p>
                  </a:txBody>
                  <a:tcPr marB="144000" anchor="ctr"/>
                </a:tc>
                <a:extLst>
                  <a:ext uri="{0D108BD9-81ED-4DB2-BD59-A6C34878D82A}">
                    <a16:rowId xmlns:a16="http://schemas.microsoft.com/office/drawing/2014/main" val="3003117675"/>
                  </a:ext>
                </a:extLst>
              </a:tr>
            </a:tbl>
          </a:graphicData>
        </a:graphic>
      </p:graphicFrame>
      <p:sp>
        <p:nvSpPr>
          <p:cNvPr id="11" name="Rectangle 6">
            <a:extLst>
              <a:ext uri="{FF2B5EF4-FFF2-40B4-BE49-F238E27FC236}">
                <a16:creationId xmlns:a16="http://schemas.microsoft.com/office/drawing/2014/main" id="{A4AFDE8F-08EA-35B1-3828-FA999ABCDF7C}"/>
              </a:ext>
            </a:extLst>
          </p:cNvPr>
          <p:cNvSpPr/>
          <p:nvPr/>
        </p:nvSpPr>
        <p:spPr>
          <a:xfrm>
            <a:off x="9213545" y="2865437"/>
            <a:ext cx="1252145" cy="649287"/>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itel 14">
            <a:extLst>
              <a:ext uri="{FF2B5EF4-FFF2-40B4-BE49-F238E27FC236}">
                <a16:creationId xmlns:a16="http://schemas.microsoft.com/office/drawing/2014/main" id="{5CB80964-482B-3D19-1350-32D1C9121E39}"/>
              </a:ext>
            </a:extLst>
          </p:cNvPr>
          <p:cNvSpPr>
            <a:spLocks noGrp="1"/>
          </p:cNvSpPr>
          <p:nvPr>
            <p:ph type="title"/>
          </p:nvPr>
        </p:nvSpPr>
        <p:spPr/>
        <p:txBody>
          <a:bodyPr/>
          <a:lstStyle/>
          <a:p>
            <a:r>
              <a:rPr lang="en-GB"/>
              <a:t>Adverse events</a:t>
            </a:r>
          </a:p>
        </p:txBody>
      </p:sp>
      <p:sp>
        <p:nvSpPr>
          <p:cNvPr id="17" name="Textplatzhalter 16">
            <a:extLst>
              <a:ext uri="{FF2B5EF4-FFF2-40B4-BE49-F238E27FC236}">
                <a16:creationId xmlns:a16="http://schemas.microsoft.com/office/drawing/2014/main" id="{7084CE45-F6C9-1D5D-7261-0633D961BECA}"/>
              </a:ext>
            </a:extLst>
          </p:cNvPr>
          <p:cNvSpPr>
            <a:spLocks noGrp="1"/>
          </p:cNvSpPr>
          <p:nvPr>
            <p:ph type="body" sz="quarter" idx="12"/>
          </p:nvPr>
        </p:nvSpPr>
        <p:spPr/>
        <p:txBody>
          <a:bodyPr/>
          <a:lstStyle/>
          <a:p>
            <a:r>
              <a:rPr lang="en-GB"/>
              <a:t>Adverse events (patient level)</a:t>
            </a:r>
          </a:p>
        </p:txBody>
      </p:sp>
      <p:sp>
        <p:nvSpPr>
          <p:cNvPr id="19" name="Textplatzhalter 18">
            <a:extLst>
              <a:ext uri="{FF2B5EF4-FFF2-40B4-BE49-F238E27FC236}">
                <a16:creationId xmlns:a16="http://schemas.microsoft.com/office/drawing/2014/main" id="{4F892EF9-C51B-B9E2-C9B0-8E8017222508}"/>
              </a:ext>
            </a:extLst>
          </p:cNvPr>
          <p:cNvSpPr>
            <a:spLocks noGrp="1"/>
          </p:cNvSpPr>
          <p:nvPr>
            <p:ph type="body" sz="quarter" idx="14"/>
          </p:nvPr>
        </p:nvSpPr>
        <p:spPr/>
        <p:txBody>
          <a:bodyPr/>
          <a:lstStyle/>
          <a:p>
            <a:r>
              <a:rPr lang="en-GB"/>
              <a:t>Adverse events of clinical interest (patient level) </a:t>
            </a:r>
          </a:p>
        </p:txBody>
      </p:sp>
      <p:sp>
        <p:nvSpPr>
          <p:cNvPr id="3" name="TextBox 2">
            <a:extLst>
              <a:ext uri="{FF2B5EF4-FFF2-40B4-BE49-F238E27FC236}">
                <a16:creationId xmlns:a16="http://schemas.microsoft.com/office/drawing/2014/main" id="{E2B203E8-B7E9-BE5E-66CD-057727EFB2EE}"/>
              </a:ext>
            </a:extLst>
          </p:cNvPr>
          <p:cNvSpPr txBox="1"/>
          <p:nvPr/>
        </p:nvSpPr>
        <p:spPr>
          <a:xfrm>
            <a:off x="425016" y="4448963"/>
            <a:ext cx="5571517" cy="954107"/>
          </a:xfrm>
          <a:prstGeom prst="rect">
            <a:avLst/>
          </a:prstGeom>
          <a:solidFill>
            <a:schemeClr val="bg2"/>
          </a:solidFill>
        </p:spPr>
        <p:txBody>
          <a:bodyPr wrap="square" lIns="144000" rtlCol="0">
            <a:spAutoFit/>
          </a:bodyPr>
          <a:lstStyle>
            <a:defPPr>
              <a:defRPr lang="en-US"/>
            </a:defPPr>
            <a:lvl1pPr marL="285750" indent="-285750">
              <a:buClr>
                <a:schemeClr val="accent2"/>
              </a:buClr>
              <a:buFont typeface="Arial" panose="020B0604020202020204" pitchFamily="34" charset="0"/>
              <a:buChar char="•"/>
              <a:defRPr sz="1400"/>
            </a:lvl1pPr>
          </a:lstStyle>
          <a:p>
            <a:r>
              <a:rPr lang="en-US"/>
              <a:t>The rate of CTC grade 1-5 AEs is slightly higher in the ibrutinib cohort, whereas the rate of serious AEs was slightly higher in the placebo group</a:t>
            </a:r>
          </a:p>
          <a:p>
            <a:endParaRPr lang="en-US"/>
          </a:p>
        </p:txBody>
      </p:sp>
      <p:sp>
        <p:nvSpPr>
          <p:cNvPr id="4" name="TextBox 3">
            <a:extLst>
              <a:ext uri="{FF2B5EF4-FFF2-40B4-BE49-F238E27FC236}">
                <a16:creationId xmlns:a16="http://schemas.microsoft.com/office/drawing/2014/main" id="{3029367A-2C08-DE70-4773-8123863B71FC}"/>
              </a:ext>
            </a:extLst>
          </p:cNvPr>
          <p:cNvSpPr txBox="1"/>
          <p:nvPr/>
        </p:nvSpPr>
        <p:spPr>
          <a:xfrm>
            <a:off x="6203949" y="4448963"/>
            <a:ext cx="5580063" cy="954107"/>
          </a:xfrm>
          <a:prstGeom prst="rect">
            <a:avLst/>
          </a:prstGeom>
          <a:solidFill>
            <a:schemeClr val="bg2"/>
          </a:solidFill>
        </p:spPr>
        <p:txBody>
          <a:bodyPr wrap="square" lIns="144000" rtlCol="0">
            <a:spAutoFit/>
          </a:bodyPr>
          <a:lstStyle>
            <a:defPPr>
              <a:defRPr lang="en-US"/>
            </a:defPPr>
            <a:lvl1pPr marL="285750" indent="-285750">
              <a:buClr>
                <a:schemeClr val="accent2"/>
              </a:buClr>
              <a:buFont typeface="Arial" panose="020B0604020202020204" pitchFamily="34" charset="0"/>
              <a:buChar char="•"/>
              <a:defRPr sz="1400"/>
            </a:lvl1pPr>
          </a:lstStyle>
          <a:p>
            <a:r>
              <a:rPr lang="en-US"/>
              <a:t>The rate of bleeding events in the ibrutinib arm was 36.5% compared to 14.9% in the placebo arm</a:t>
            </a:r>
          </a:p>
          <a:p>
            <a:r>
              <a:rPr lang="en-US"/>
              <a:t>The rate of cardiac arrhythmias was 22.4% in the ibrutinib arm compared to 9.5% in the placebo arm</a:t>
            </a:r>
          </a:p>
        </p:txBody>
      </p:sp>
      <p:sp>
        <p:nvSpPr>
          <p:cNvPr id="10" name="Rectangle 6">
            <a:extLst>
              <a:ext uri="{FF2B5EF4-FFF2-40B4-BE49-F238E27FC236}">
                <a16:creationId xmlns:a16="http://schemas.microsoft.com/office/drawing/2014/main" id="{36162E01-F214-4332-4726-DBB9E357BB9E}"/>
              </a:ext>
            </a:extLst>
          </p:cNvPr>
          <p:cNvSpPr/>
          <p:nvPr/>
        </p:nvSpPr>
        <p:spPr>
          <a:xfrm>
            <a:off x="3684783" y="3953109"/>
            <a:ext cx="1153021" cy="185698"/>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12020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F2B713-8EF5-152A-E5E5-739BF5376F6D}"/>
              </a:ext>
            </a:extLst>
          </p:cNvPr>
          <p:cNvSpPr>
            <a:spLocks noGrp="1"/>
          </p:cNvSpPr>
          <p:nvPr>
            <p:ph type="title"/>
          </p:nvPr>
        </p:nvSpPr>
        <p:spPr>
          <a:xfrm>
            <a:off x="416534" y="576395"/>
            <a:ext cx="11367479" cy="886397"/>
          </a:xfrm>
        </p:spPr>
        <p:txBody>
          <a:bodyPr/>
          <a:lstStyle/>
          <a:p>
            <a:r>
              <a:rPr lang="en-US"/>
              <a:t>Treatment </a:t>
            </a:r>
          </a:p>
        </p:txBody>
      </p:sp>
      <p:sp>
        <p:nvSpPr>
          <p:cNvPr id="2" name="Footer Placeholder 1">
            <a:extLst>
              <a:ext uri="{FF2B5EF4-FFF2-40B4-BE49-F238E27FC236}">
                <a16:creationId xmlns:a16="http://schemas.microsoft.com/office/drawing/2014/main" id="{5E51BA9A-A50F-D81D-B636-C5E84774545A}"/>
              </a:ext>
            </a:extLst>
          </p:cNvPr>
          <p:cNvSpPr>
            <a:spLocks noGrp="1"/>
          </p:cNvSpPr>
          <p:nvPr>
            <p:ph type="ftr" sz="quarter" idx="10"/>
          </p:nvPr>
        </p:nvSpPr>
        <p:spPr/>
        <p:txBody>
          <a:bodyPr/>
          <a:lstStyle/>
          <a:p>
            <a:pPr>
              <a:defRPr/>
            </a:pP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Langerbeins</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 et al. Abstract S200 presented at EHA2023. </a:t>
            </a: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Langerbeins</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 et al. Abstract 24 presented at 17-ICML.</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graphicFrame>
        <p:nvGraphicFramePr>
          <p:cNvPr id="6" name="Table 6">
            <a:extLst>
              <a:ext uri="{FF2B5EF4-FFF2-40B4-BE49-F238E27FC236}">
                <a16:creationId xmlns:a16="http://schemas.microsoft.com/office/drawing/2014/main" id="{5656DE92-BBD2-F710-624D-01C12B910AF6}"/>
              </a:ext>
            </a:extLst>
          </p:cNvPr>
          <p:cNvGraphicFramePr>
            <a:graphicFrameLocks noGrp="1"/>
          </p:cNvGraphicFramePr>
          <p:nvPr>
            <p:ph idx="4294967295"/>
            <p:extLst>
              <p:ext uri="{D42A27DB-BD31-4B8C-83A1-F6EECF244321}">
                <p14:modId xmlns:p14="http://schemas.microsoft.com/office/powerpoint/2010/main" val="2764717495"/>
              </p:ext>
            </p:extLst>
          </p:nvPr>
        </p:nvGraphicFramePr>
        <p:xfrm>
          <a:off x="416534" y="1676400"/>
          <a:ext cx="8524268" cy="2651760"/>
        </p:xfrm>
        <a:graphic>
          <a:graphicData uri="http://schemas.openxmlformats.org/drawingml/2006/table">
            <a:tbl>
              <a:tblPr firstRow="1" bandRow="1">
                <a:tableStyleId>{5C22544A-7EE6-4342-B048-85BDC9FD1C3A}</a:tableStyleId>
              </a:tblPr>
              <a:tblGrid>
                <a:gridCol w="3337070">
                  <a:extLst>
                    <a:ext uri="{9D8B030D-6E8A-4147-A177-3AD203B41FA5}">
                      <a16:colId xmlns:a16="http://schemas.microsoft.com/office/drawing/2014/main" val="2678647480"/>
                    </a:ext>
                  </a:extLst>
                </a:gridCol>
                <a:gridCol w="2593599">
                  <a:extLst>
                    <a:ext uri="{9D8B030D-6E8A-4147-A177-3AD203B41FA5}">
                      <a16:colId xmlns:a16="http://schemas.microsoft.com/office/drawing/2014/main" val="2404822662"/>
                    </a:ext>
                  </a:extLst>
                </a:gridCol>
                <a:gridCol w="2593599">
                  <a:extLst>
                    <a:ext uri="{9D8B030D-6E8A-4147-A177-3AD203B41FA5}">
                      <a16:colId xmlns:a16="http://schemas.microsoft.com/office/drawing/2014/main" val="1858969394"/>
                    </a:ext>
                  </a:extLst>
                </a:gridCol>
              </a:tblGrid>
              <a:tr h="350640">
                <a:tc>
                  <a:txBody>
                    <a:bodyPr/>
                    <a:lstStyle/>
                    <a:p>
                      <a:endParaRPr lang="en-US" sz="1400"/>
                    </a:p>
                  </a:txBody>
                  <a:tcPr marL="144000" anchor="ctr"/>
                </a:tc>
                <a:tc>
                  <a:txBody>
                    <a:bodyPr/>
                    <a:lstStyle/>
                    <a:p>
                      <a:pPr algn="ctr"/>
                      <a:r>
                        <a:rPr lang="en-US" sz="1400"/>
                        <a:t>Ibrutinib </a:t>
                      </a:r>
                    </a:p>
                    <a:p>
                      <a:pPr algn="ctr"/>
                      <a:r>
                        <a:rPr lang="en-US" sz="1400"/>
                        <a:t>N=170</a:t>
                      </a:r>
                    </a:p>
                  </a:txBody>
                  <a:tcPr anchor="ctr">
                    <a:solidFill>
                      <a:schemeClr val="accent5"/>
                    </a:solidFill>
                  </a:tcPr>
                </a:tc>
                <a:tc>
                  <a:txBody>
                    <a:bodyPr/>
                    <a:lstStyle/>
                    <a:p>
                      <a:pPr algn="ctr"/>
                      <a:r>
                        <a:rPr lang="en-US" sz="1400"/>
                        <a:t>Placebo</a:t>
                      </a:r>
                    </a:p>
                    <a:p>
                      <a:pPr algn="ctr"/>
                      <a:r>
                        <a:rPr lang="en-US" sz="1400"/>
                        <a:t>N=168</a:t>
                      </a:r>
                    </a:p>
                  </a:txBody>
                  <a:tcPr anchor="ctr">
                    <a:solidFill>
                      <a:schemeClr val="bg1">
                        <a:lumMod val="50000"/>
                      </a:schemeClr>
                    </a:solidFill>
                  </a:tcPr>
                </a:tc>
                <a:extLst>
                  <a:ext uri="{0D108BD9-81ED-4DB2-BD59-A6C34878D82A}">
                    <a16:rowId xmlns:a16="http://schemas.microsoft.com/office/drawing/2014/main" val="342086551"/>
                  </a:ext>
                </a:extLst>
              </a:tr>
              <a:tr h="200366">
                <a:tc>
                  <a:txBody>
                    <a:bodyPr/>
                    <a:lstStyle/>
                    <a:p>
                      <a:r>
                        <a:rPr lang="en-US" sz="1400"/>
                        <a:t>No. of cycles, median (range)</a:t>
                      </a:r>
                    </a:p>
                  </a:txBody>
                  <a:tcPr marL="144000" anchor="ctr"/>
                </a:tc>
                <a:tc>
                  <a:txBody>
                    <a:bodyPr/>
                    <a:lstStyle/>
                    <a:p>
                      <a:pPr algn="ctr"/>
                      <a:r>
                        <a:rPr lang="en-US" sz="1400"/>
                        <a:t>39 (1-99)</a:t>
                      </a:r>
                    </a:p>
                  </a:txBody>
                  <a:tcPr anchor="ctr"/>
                </a:tc>
                <a:tc>
                  <a:txBody>
                    <a:bodyPr/>
                    <a:lstStyle/>
                    <a:p>
                      <a:pPr algn="ctr"/>
                      <a:r>
                        <a:rPr lang="en-US" sz="1400"/>
                        <a:t>27.5 (1-97)</a:t>
                      </a:r>
                    </a:p>
                  </a:txBody>
                  <a:tcPr anchor="ctr"/>
                </a:tc>
                <a:extLst>
                  <a:ext uri="{0D108BD9-81ED-4DB2-BD59-A6C34878D82A}">
                    <a16:rowId xmlns:a16="http://schemas.microsoft.com/office/drawing/2014/main" val="3231854212"/>
                  </a:ext>
                </a:extLst>
              </a:tr>
              <a:tr h="200366">
                <a:tc>
                  <a:txBody>
                    <a:bodyPr/>
                    <a:lstStyle/>
                    <a:p>
                      <a:r>
                        <a:rPr lang="en-US" sz="1400"/>
                        <a:t>Early treatment discontinuation, N (%)</a:t>
                      </a:r>
                    </a:p>
                  </a:txBody>
                  <a:tcPr marL="144000" anchor="ctr">
                    <a:solidFill>
                      <a:srgbClr val="E7E8EA"/>
                    </a:solidFill>
                  </a:tcPr>
                </a:tc>
                <a:tc>
                  <a:txBody>
                    <a:bodyPr/>
                    <a:lstStyle/>
                    <a:p>
                      <a:pPr algn="ctr"/>
                      <a:r>
                        <a:rPr lang="en-US" sz="1400"/>
                        <a:t>105 (61.8)</a:t>
                      </a:r>
                    </a:p>
                  </a:txBody>
                  <a:tcPr anchor="ctr">
                    <a:solidFill>
                      <a:srgbClr val="E7E8EA"/>
                    </a:solidFill>
                  </a:tcPr>
                </a:tc>
                <a:tc>
                  <a:txBody>
                    <a:bodyPr/>
                    <a:lstStyle/>
                    <a:p>
                      <a:pPr algn="ctr"/>
                      <a:r>
                        <a:rPr lang="en-US" sz="1400"/>
                        <a:t>136 (81)</a:t>
                      </a:r>
                    </a:p>
                  </a:txBody>
                  <a:tcPr anchor="ctr">
                    <a:lnB w="28575" cap="flat" cmpd="sng" algn="ctr">
                      <a:solidFill>
                        <a:schemeClr val="accent2"/>
                      </a:solidFill>
                      <a:prstDash val="solid"/>
                      <a:round/>
                      <a:headEnd type="none" w="med" len="med"/>
                      <a:tailEnd type="none" w="med" len="med"/>
                    </a:lnB>
                    <a:solidFill>
                      <a:srgbClr val="E7E8EA"/>
                    </a:solidFill>
                  </a:tcPr>
                </a:tc>
                <a:extLst>
                  <a:ext uri="{0D108BD9-81ED-4DB2-BD59-A6C34878D82A}">
                    <a16:rowId xmlns:a16="http://schemas.microsoft.com/office/drawing/2014/main" val="1538111306"/>
                  </a:ext>
                </a:extLst>
              </a:tr>
              <a:tr h="200366">
                <a:tc>
                  <a:txBody>
                    <a:bodyPr/>
                    <a:lstStyle/>
                    <a:p>
                      <a:pPr marL="457200" lvl="1" indent="0"/>
                      <a:r>
                        <a:rPr lang="en-US" sz="1400"/>
                        <a:t>Progressive disease </a:t>
                      </a:r>
                    </a:p>
                  </a:txBody>
                  <a:tcPr marL="144000" anchor="ctr">
                    <a:solidFill>
                      <a:srgbClr val="E7E8EA"/>
                    </a:solidFill>
                  </a:tcPr>
                </a:tc>
                <a:tc>
                  <a:txBody>
                    <a:bodyPr/>
                    <a:lstStyle/>
                    <a:p>
                      <a:pPr algn="ctr"/>
                      <a:r>
                        <a:rPr lang="en-US" sz="1400"/>
                        <a:t>5 (4.8)</a:t>
                      </a:r>
                    </a:p>
                  </a:txBody>
                  <a:tcPr anchor="ctr">
                    <a:lnR w="28575" cap="flat" cmpd="sng" algn="ctr">
                      <a:solidFill>
                        <a:schemeClr val="accent2"/>
                      </a:solidFill>
                      <a:prstDash val="solid"/>
                      <a:round/>
                      <a:headEnd type="none" w="med" len="med"/>
                      <a:tailEnd type="none" w="med" len="med"/>
                    </a:lnR>
                    <a:lnB w="28575" cap="flat" cmpd="sng" algn="ctr">
                      <a:solidFill>
                        <a:schemeClr val="accent2"/>
                      </a:solidFill>
                      <a:prstDash val="solid"/>
                      <a:round/>
                      <a:headEnd type="none" w="med" len="med"/>
                      <a:tailEnd type="none" w="med" len="med"/>
                    </a:lnB>
                    <a:solidFill>
                      <a:srgbClr val="E7E8EA"/>
                    </a:solidFill>
                  </a:tcPr>
                </a:tc>
                <a:tc>
                  <a:txBody>
                    <a:bodyPr/>
                    <a:lstStyle/>
                    <a:p>
                      <a:pPr algn="ctr"/>
                      <a:r>
                        <a:rPr lang="en-US" sz="1400"/>
                        <a:t>66 (48.5)</a:t>
                      </a:r>
                    </a:p>
                  </a:txBody>
                  <a:tcPr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E7E8EA"/>
                    </a:solidFill>
                  </a:tcPr>
                </a:tc>
                <a:extLst>
                  <a:ext uri="{0D108BD9-81ED-4DB2-BD59-A6C34878D82A}">
                    <a16:rowId xmlns:a16="http://schemas.microsoft.com/office/drawing/2014/main" val="1138631234"/>
                  </a:ext>
                </a:extLst>
              </a:tr>
              <a:tr h="200366">
                <a:tc>
                  <a:txBody>
                    <a:bodyPr/>
                    <a:lstStyle/>
                    <a:p>
                      <a:pPr marL="457200" lvl="1" indent="0"/>
                      <a:r>
                        <a:rPr lang="en-US" sz="1400"/>
                        <a:t>Adverse event </a:t>
                      </a:r>
                    </a:p>
                  </a:txBody>
                  <a:tcPr marL="144000" anchor="ctr">
                    <a:lnR w="28575" cap="flat" cmpd="sng" algn="ctr">
                      <a:solidFill>
                        <a:schemeClr val="accent2"/>
                      </a:solidFill>
                      <a:prstDash val="solid"/>
                      <a:round/>
                      <a:headEnd type="none" w="med" len="med"/>
                      <a:tailEnd type="none" w="med" len="med"/>
                    </a:lnR>
                    <a:solidFill>
                      <a:srgbClr val="E7E8EA"/>
                    </a:solidFill>
                  </a:tcPr>
                </a:tc>
                <a:tc>
                  <a:txBody>
                    <a:bodyPr/>
                    <a:lstStyle/>
                    <a:p>
                      <a:pPr algn="ctr"/>
                      <a:r>
                        <a:rPr lang="en-US" sz="1400"/>
                        <a:t>76 (72.4)</a:t>
                      </a:r>
                    </a:p>
                  </a:txBody>
                  <a:tcPr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rgbClr val="E7E8EA"/>
                    </a:solidFill>
                  </a:tcPr>
                </a:tc>
                <a:tc>
                  <a:txBody>
                    <a:bodyPr/>
                    <a:lstStyle/>
                    <a:p>
                      <a:pPr algn="ctr"/>
                      <a:r>
                        <a:rPr lang="en-US" sz="1400"/>
                        <a:t>39 (28.7)</a:t>
                      </a:r>
                    </a:p>
                  </a:txBody>
                  <a:tcPr anchor="ctr">
                    <a:lnL w="28575" cap="flat" cmpd="sng" algn="ctr">
                      <a:solidFill>
                        <a:schemeClr val="accent2"/>
                      </a:solidFill>
                      <a:prstDash val="solid"/>
                      <a:round/>
                      <a:headEnd type="none" w="med" len="med"/>
                      <a:tailEnd type="none" w="med" len="med"/>
                    </a:lnL>
                    <a:lnT w="28575" cap="flat" cmpd="sng" algn="ctr">
                      <a:solidFill>
                        <a:schemeClr val="accent2"/>
                      </a:solidFill>
                      <a:prstDash val="solid"/>
                      <a:round/>
                      <a:headEnd type="none" w="med" len="med"/>
                      <a:tailEnd type="none" w="med" len="med"/>
                    </a:lnT>
                    <a:solidFill>
                      <a:srgbClr val="E7E8EA"/>
                    </a:solidFill>
                  </a:tcPr>
                </a:tc>
                <a:extLst>
                  <a:ext uri="{0D108BD9-81ED-4DB2-BD59-A6C34878D82A}">
                    <a16:rowId xmlns:a16="http://schemas.microsoft.com/office/drawing/2014/main" val="2471617885"/>
                  </a:ext>
                </a:extLst>
              </a:tr>
              <a:tr h="200366">
                <a:tc>
                  <a:txBody>
                    <a:bodyPr/>
                    <a:lstStyle/>
                    <a:p>
                      <a:pPr marL="457200" lvl="1" indent="0"/>
                      <a:r>
                        <a:rPr lang="en-US" sz="1400"/>
                        <a:t>Death </a:t>
                      </a:r>
                    </a:p>
                  </a:txBody>
                  <a:tcPr marL="144000" anchor="ctr">
                    <a:solidFill>
                      <a:srgbClr val="E7E8EA"/>
                    </a:solidFill>
                  </a:tcPr>
                </a:tc>
                <a:tc>
                  <a:txBody>
                    <a:bodyPr/>
                    <a:lstStyle/>
                    <a:p>
                      <a:pPr algn="ctr"/>
                      <a:r>
                        <a:rPr lang="en-US" sz="1400"/>
                        <a:t>1 (1)</a:t>
                      </a:r>
                    </a:p>
                  </a:txBody>
                  <a:tcPr anchor="ctr">
                    <a:lnT w="28575" cap="flat" cmpd="sng" algn="ctr">
                      <a:solidFill>
                        <a:schemeClr val="accent2"/>
                      </a:solidFill>
                      <a:prstDash val="solid"/>
                      <a:round/>
                      <a:headEnd type="none" w="med" len="med"/>
                      <a:tailEnd type="none" w="med" len="med"/>
                    </a:lnT>
                    <a:solidFill>
                      <a:srgbClr val="E7E8EA"/>
                    </a:solidFill>
                  </a:tcPr>
                </a:tc>
                <a:tc>
                  <a:txBody>
                    <a:bodyPr/>
                    <a:lstStyle/>
                    <a:p>
                      <a:pPr algn="ctr"/>
                      <a:r>
                        <a:rPr lang="en-US" sz="1400"/>
                        <a:t>1 (0.7)</a:t>
                      </a:r>
                    </a:p>
                  </a:txBody>
                  <a:tcPr anchor="ctr">
                    <a:solidFill>
                      <a:srgbClr val="E7E8EA"/>
                    </a:solidFill>
                  </a:tcPr>
                </a:tc>
                <a:extLst>
                  <a:ext uri="{0D108BD9-81ED-4DB2-BD59-A6C34878D82A}">
                    <a16:rowId xmlns:a16="http://schemas.microsoft.com/office/drawing/2014/main" val="4075220939"/>
                  </a:ext>
                </a:extLst>
              </a:tr>
              <a:tr h="200366">
                <a:tc>
                  <a:txBody>
                    <a:bodyPr/>
                    <a:lstStyle/>
                    <a:p>
                      <a:pPr marL="457200" lvl="1" indent="0"/>
                      <a:r>
                        <a:rPr lang="en-US" sz="1400"/>
                        <a:t>Withdrawal/</a:t>
                      </a:r>
                      <a:r>
                        <a:rPr lang="en-US" sz="1400">
                          <a:solidFill>
                            <a:srgbClr val="4E4F4E"/>
                          </a:solidFill>
                        </a:rPr>
                        <a:t>non-compliance</a:t>
                      </a:r>
                      <a:r>
                        <a:rPr lang="en-US" sz="1400"/>
                        <a:t> </a:t>
                      </a:r>
                    </a:p>
                  </a:txBody>
                  <a:tcPr marL="144000" anchor="ctr">
                    <a:solidFill>
                      <a:srgbClr val="E7E8EA"/>
                    </a:solidFill>
                  </a:tcPr>
                </a:tc>
                <a:tc>
                  <a:txBody>
                    <a:bodyPr/>
                    <a:lstStyle/>
                    <a:p>
                      <a:pPr algn="ctr"/>
                      <a:r>
                        <a:rPr lang="en-US" sz="1400"/>
                        <a:t>14 (13.3)</a:t>
                      </a:r>
                    </a:p>
                  </a:txBody>
                  <a:tcPr anchor="ctr">
                    <a:solidFill>
                      <a:srgbClr val="E7E8EA"/>
                    </a:solidFill>
                  </a:tcPr>
                </a:tc>
                <a:tc>
                  <a:txBody>
                    <a:bodyPr/>
                    <a:lstStyle/>
                    <a:p>
                      <a:pPr algn="ctr"/>
                      <a:r>
                        <a:rPr lang="en-US" sz="1400"/>
                        <a:t>24 (17.6)</a:t>
                      </a:r>
                    </a:p>
                  </a:txBody>
                  <a:tcPr anchor="ctr">
                    <a:solidFill>
                      <a:srgbClr val="E7E8EA"/>
                    </a:solidFill>
                  </a:tcPr>
                </a:tc>
                <a:extLst>
                  <a:ext uri="{0D108BD9-81ED-4DB2-BD59-A6C34878D82A}">
                    <a16:rowId xmlns:a16="http://schemas.microsoft.com/office/drawing/2014/main" val="570537148"/>
                  </a:ext>
                </a:extLst>
              </a:tr>
              <a:tr h="200366">
                <a:tc>
                  <a:txBody>
                    <a:bodyPr/>
                    <a:lstStyle/>
                    <a:p>
                      <a:pPr marL="457200" lvl="1" indent="0"/>
                      <a:r>
                        <a:rPr lang="en-US" sz="1400"/>
                        <a:t>Other </a:t>
                      </a:r>
                    </a:p>
                  </a:txBody>
                  <a:tcPr marL="144000" anchor="ctr">
                    <a:solidFill>
                      <a:srgbClr val="E7E8EA"/>
                    </a:solidFill>
                  </a:tcPr>
                </a:tc>
                <a:tc>
                  <a:txBody>
                    <a:bodyPr/>
                    <a:lstStyle/>
                    <a:p>
                      <a:pPr algn="ctr"/>
                      <a:r>
                        <a:rPr lang="en-US" sz="1400"/>
                        <a:t>9 (8.6)</a:t>
                      </a:r>
                    </a:p>
                  </a:txBody>
                  <a:tcPr anchor="ctr">
                    <a:solidFill>
                      <a:srgbClr val="E7E8EA"/>
                    </a:solidFill>
                  </a:tcPr>
                </a:tc>
                <a:tc>
                  <a:txBody>
                    <a:bodyPr/>
                    <a:lstStyle/>
                    <a:p>
                      <a:pPr algn="ctr"/>
                      <a:r>
                        <a:rPr lang="en-US" sz="1400"/>
                        <a:t>6 (4.4)</a:t>
                      </a:r>
                    </a:p>
                  </a:txBody>
                  <a:tcPr anchor="ctr">
                    <a:solidFill>
                      <a:srgbClr val="E7E8EA"/>
                    </a:solidFill>
                  </a:tcPr>
                </a:tc>
                <a:extLst>
                  <a:ext uri="{0D108BD9-81ED-4DB2-BD59-A6C34878D82A}">
                    <a16:rowId xmlns:a16="http://schemas.microsoft.com/office/drawing/2014/main" val="4268175701"/>
                  </a:ext>
                </a:extLst>
              </a:tr>
            </a:tbl>
          </a:graphicData>
        </a:graphic>
      </p:graphicFrame>
      <p:sp>
        <p:nvSpPr>
          <p:cNvPr id="10" name="TextBox 9">
            <a:extLst>
              <a:ext uri="{FF2B5EF4-FFF2-40B4-BE49-F238E27FC236}">
                <a16:creationId xmlns:a16="http://schemas.microsoft.com/office/drawing/2014/main" id="{CF6E362D-274B-E397-CE01-5D58C29A9CEA}"/>
              </a:ext>
            </a:extLst>
          </p:cNvPr>
          <p:cNvSpPr txBox="1"/>
          <p:nvPr/>
        </p:nvSpPr>
        <p:spPr>
          <a:xfrm>
            <a:off x="416534" y="4506062"/>
            <a:ext cx="8532813" cy="523220"/>
          </a:xfrm>
          <a:prstGeom prst="rect">
            <a:avLst/>
          </a:prstGeom>
          <a:solidFill>
            <a:schemeClr val="bg2"/>
          </a:solidFill>
        </p:spPr>
        <p:txBody>
          <a:bodyPr wrap="square" lIns="144000" rtlCol="0">
            <a:spAutoFit/>
          </a:bodyPr>
          <a:lstStyle/>
          <a:p>
            <a:pPr marL="285750" indent="-285750">
              <a:buClr>
                <a:schemeClr val="accent2"/>
              </a:buClr>
              <a:buFont typeface="Arial" panose="020B0604020202020204" pitchFamily="34" charset="0"/>
              <a:buChar char="•"/>
            </a:pPr>
            <a:r>
              <a:rPr lang="en-US" sz="1400"/>
              <a:t>The most common reason for treatment discontinuation were adverse events in the ibrutinib arm and progressive disease in the placebo arm </a:t>
            </a:r>
          </a:p>
        </p:txBody>
      </p:sp>
    </p:spTree>
    <p:extLst>
      <p:ext uri="{BB962C8B-B14F-4D97-AF65-F5344CB8AC3E}">
        <p14:creationId xmlns:p14="http://schemas.microsoft.com/office/powerpoint/2010/main" val="4101820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519B5E-4EFA-4AD8-F876-9F789BFABA16}"/>
              </a:ext>
            </a:extLst>
          </p:cNvPr>
          <p:cNvSpPr>
            <a:spLocks noGrp="1"/>
          </p:cNvSpPr>
          <p:nvPr>
            <p:ph type="title"/>
          </p:nvPr>
        </p:nvSpPr>
        <p:spPr/>
        <p:txBody>
          <a:bodyPr/>
          <a:lstStyle/>
          <a:p>
            <a:r>
              <a:rPr lang="en-US"/>
              <a:t>Response to treatment </a:t>
            </a:r>
          </a:p>
        </p:txBody>
      </p:sp>
      <p:sp>
        <p:nvSpPr>
          <p:cNvPr id="5" name="Footer Placeholder 4">
            <a:extLst>
              <a:ext uri="{FF2B5EF4-FFF2-40B4-BE49-F238E27FC236}">
                <a16:creationId xmlns:a16="http://schemas.microsoft.com/office/drawing/2014/main" id="{5185DC9E-4084-3320-55F5-94ABFCFD90EC}"/>
              </a:ext>
            </a:extLst>
          </p:cNvPr>
          <p:cNvSpPr>
            <a:spLocks noGrp="1"/>
          </p:cNvSpPr>
          <p:nvPr>
            <p:ph type="ftr" sz="quarter" idx="10"/>
          </p:nvPr>
        </p:nvSpPr>
        <p:spPr/>
        <p:txBody>
          <a:bodyPr/>
          <a:lstStyle/>
          <a:p>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CR</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complete response;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FAS</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final analysis set;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PR, </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partial response;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SD</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stable disease. </a:t>
            </a: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Langerbeins</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 et al. Abstract S200 presented at EHA2023. </a:t>
            </a: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Langerbeins</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 et al. Abstract 24 presented at 17-ICML.</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graphicFrame>
        <p:nvGraphicFramePr>
          <p:cNvPr id="11" name="Table 6">
            <a:extLst>
              <a:ext uri="{FF2B5EF4-FFF2-40B4-BE49-F238E27FC236}">
                <a16:creationId xmlns:a16="http://schemas.microsoft.com/office/drawing/2014/main" id="{75A53626-085E-554F-0723-F4A44092E658}"/>
              </a:ext>
            </a:extLst>
          </p:cNvPr>
          <p:cNvGraphicFramePr>
            <a:graphicFrameLocks/>
          </p:cNvGraphicFramePr>
          <p:nvPr>
            <p:extLst>
              <p:ext uri="{D42A27DB-BD31-4B8C-83A1-F6EECF244321}">
                <p14:modId xmlns:p14="http://schemas.microsoft.com/office/powerpoint/2010/main" val="3095754208"/>
              </p:ext>
            </p:extLst>
          </p:nvPr>
        </p:nvGraphicFramePr>
        <p:xfrm>
          <a:off x="407988" y="1665288"/>
          <a:ext cx="8532813" cy="2072640"/>
        </p:xfrm>
        <a:graphic>
          <a:graphicData uri="http://schemas.openxmlformats.org/drawingml/2006/table">
            <a:tbl>
              <a:tblPr firstRow="1" bandRow="1">
                <a:tableStyleId>{5C22544A-7EE6-4342-B048-85BDC9FD1C3A}</a:tableStyleId>
              </a:tblPr>
              <a:tblGrid>
                <a:gridCol w="3340415">
                  <a:extLst>
                    <a:ext uri="{9D8B030D-6E8A-4147-A177-3AD203B41FA5}">
                      <a16:colId xmlns:a16="http://schemas.microsoft.com/office/drawing/2014/main" val="2678647480"/>
                    </a:ext>
                  </a:extLst>
                </a:gridCol>
                <a:gridCol w="2596199">
                  <a:extLst>
                    <a:ext uri="{9D8B030D-6E8A-4147-A177-3AD203B41FA5}">
                      <a16:colId xmlns:a16="http://schemas.microsoft.com/office/drawing/2014/main" val="2404822662"/>
                    </a:ext>
                  </a:extLst>
                </a:gridCol>
                <a:gridCol w="2596199">
                  <a:extLst>
                    <a:ext uri="{9D8B030D-6E8A-4147-A177-3AD203B41FA5}">
                      <a16:colId xmlns:a16="http://schemas.microsoft.com/office/drawing/2014/main" val="1858969394"/>
                    </a:ext>
                  </a:extLst>
                </a:gridCol>
              </a:tblGrid>
              <a:tr h="0">
                <a:tc>
                  <a:txBody>
                    <a:bodyPr/>
                    <a:lstStyle/>
                    <a:p>
                      <a:r>
                        <a:rPr lang="en-US" sz="1400"/>
                        <a:t>Best response </a:t>
                      </a:r>
                    </a:p>
                  </a:txBody>
                  <a:tcPr anchor="ctr"/>
                </a:tc>
                <a:tc>
                  <a:txBody>
                    <a:bodyPr/>
                    <a:lstStyle/>
                    <a:p>
                      <a:pPr algn="ctr"/>
                      <a:r>
                        <a:rPr lang="en-US" sz="1400"/>
                        <a:t>Ibrutinib </a:t>
                      </a:r>
                    </a:p>
                  </a:txBody>
                  <a:tcPr anchor="ctr">
                    <a:solidFill>
                      <a:schemeClr val="accent5"/>
                    </a:solidFill>
                  </a:tcPr>
                </a:tc>
                <a:tc>
                  <a:txBody>
                    <a:bodyPr/>
                    <a:lstStyle/>
                    <a:p>
                      <a:pPr algn="ctr"/>
                      <a:r>
                        <a:rPr lang="en-US" sz="1400"/>
                        <a:t>Placebo</a:t>
                      </a:r>
                    </a:p>
                  </a:txBody>
                  <a:tcPr anchor="ctr">
                    <a:solidFill>
                      <a:schemeClr val="bg1">
                        <a:lumMod val="50000"/>
                      </a:schemeClr>
                    </a:solidFill>
                  </a:tcPr>
                </a:tc>
                <a:extLst>
                  <a:ext uri="{0D108BD9-81ED-4DB2-BD59-A6C34878D82A}">
                    <a16:rowId xmlns:a16="http://schemas.microsoft.com/office/drawing/2014/main" val="342086551"/>
                  </a:ext>
                </a:extLst>
              </a:tr>
              <a:tr h="0">
                <a:tc>
                  <a:txBody>
                    <a:bodyPr/>
                    <a:lstStyle/>
                    <a:p>
                      <a:r>
                        <a:rPr lang="en-US" sz="1400">
                          <a:solidFill>
                            <a:schemeClr val="tx1"/>
                          </a:solidFill>
                        </a:rPr>
                        <a:t>All patients [FAS], N</a:t>
                      </a:r>
                    </a:p>
                  </a:txBody>
                  <a:tcPr anchor="ctr"/>
                </a:tc>
                <a:tc>
                  <a:txBody>
                    <a:bodyPr/>
                    <a:lstStyle/>
                    <a:p>
                      <a:pPr algn="ctr"/>
                      <a:r>
                        <a:rPr lang="en-US" sz="1400">
                          <a:solidFill>
                            <a:schemeClr val="tx1"/>
                          </a:solidFill>
                        </a:rPr>
                        <a:t>182</a:t>
                      </a:r>
                    </a:p>
                  </a:txBody>
                  <a:tcPr anchor="ctr"/>
                </a:tc>
                <a:tc>
                  <a:txBody>
                    <a:bodyPr/>
                    <a:lstStyle/>
                    <a:p>
                      <a:pPr algn="ctr"/>
                      <a:r>
                        <a:rPr lang="en-US" sz="1400">
                          <a:solidFill>
                            <a:schemeClr val="tx1"/>
                          </a:solidFill>
                        </a:rPr>
                        <a:t>181</a:t>
                      </a:r>
                    </a:p>
                  </a:txBody>
                  <a:tcPr anchor="ctr"/>
                </a:tc>
                <a:extLst>
                  <a:ext uri="{0D108BD9-81ED-4DB2-BD59-A6C34878D82A}">
                    <a16:rowId xmlns:a16="http://schemas.microsoft.com/office/drawing/2014/main" val="3231854212"/>
                  </a:ext>
                </a:extLst>
              </a:tr>
              <a:tr h="272484">
                <a:tc>
                  <a:txBody>
                    <a:bodyPr/>
                    <a:lstStyle/>
                    <a:p>
                      <a:r>
                        <a:rPr lang="en-US" sz="1400">
                          <a:solidFill>
                            <a:schemeClr val="tx1"/>
                          </a:solidFill>
                        </a:rPr>
                        <a:t>Response, N (%)</a:t>
                      </a:r>
                    </a:p>
                    <a:p>
                      <a:pPr lvl="1"/>
                      <a:r>
                        <a:rPr lang="en-US" sz="1400">
                          <a:solidFill>
                            <a:schemeClr val="tx1"/>
                          </a:solidFill>
                        </a:rPr>
                        <a:t>CR</a:t>
                      </a:r>
                    </a:p>
                    <a:p>
                      <a:pPr lvl="1"/>
                      <a:r>
                        <a:rPr lang="en-US" sz="1400">
                          <a:solidFill>
                            <a:schemeClr val="tx1"/>
                          </a:solidFill>
                        </a:rPr>
                        <a:t>PR</a:t>
                      </a:r>
                    </a:p>
                    <a:p>
                      <a:pPr lvl="1"/>
                      <a:r>
                        <a:rPr lang="en-US" sz="1400">
                          <a:solidFill>
                            <a:schemeClr val="tx1"/>
                          </a:solidFill>
                        </a:rPr>
                        <a:t>SD</a:t>
                      </a:r>
                    </a:p>
                    <a:p>
                      <a:pPr lvl="1"/>
                      <a:r>
                        <a:rPr lang="en-US" sz="1400">
                          <a:solidFill>
                            <a:schemeClr val="tx1"/>
                          </a:solidFill>
                        </a:rPr>
                        <a:t>Missing </a:t>
                      </a:r>
                    </a:p>
                  </a:txBody>
                  <a:tcPr anchor="ctr"/>
                </a:tc>
                <a:tc>
                  <a:txBody>
                    <a:bodyPr/>
                    <a:lstStyle/>
                    <a:p>
                      <a:pPr algn="ctr"/>
                      <a:endParaRPr lang="en-US" sz="1400">
                        <a:solidFill>
                          <a:schemeClr val="tx1"/>
                        </a:solidFill>
                      </a:endParaRPr>
                    </a:p>
                    <a:p>
                      <a:pPr algn="ctr"/>
                      <a:r>
                        <a:rPr lang="en-US" sz="1400">
                          <a:solidFill>
                            <a:schemeClr val="tx1"/>
                          </a:solidFill>
                        </a:rPr>
                        <a:t>3 (1.6)</a:t>
                      </a:r>
                    </a:p>
                    <a:p>
                      <a:pPr algn="ctr"/>
                      <a:r>
                        <a:rPr lang="en-US" sz="1400">
                          <a:solidFill>
                            <a:schemeClr val="tx1"/>
                          </a:solidFill>
                        </a:rPr>
                        <a:t>129 (70.9)</a:t>
                      </a:r>
                    </a:p>
                    <a:p>
                      <a:pPr algn="ctr"/>
                      <a:r>
                        <a:rPr lang="en-US" sz="1400">
                          <a:solidFill>
                            <a:schemeClr val="tx1"/>
                          </a:solidFill>
                        </a:rPr>
                        <a:t>36 (19.8)</a:t>
                      </a:r>
                    </a:p>
                    <a:p>
                      <a:pPr algn="ctr"/>
                      <a:r>
                        <a:rPr lang="en-US" sz="1400">
                          <a:solidFill>
                            <a:schemeClr val="tx1"/>
                          </a:solidFill>
                        </a:rPr>
                        <a:t>14 (7.7)</a:t>
                      </a:r>
                    </a:p>
                  </a:txBody>
                  <a:tcPr anchor="ctr"/>
                </a:tc>
                <a:tc>
                  <a:txBody>
                    <a:bodyPr/>
                    <a:lstStyle/>
                    <a:p>
                      <a:pPr algn="ctr"/>
                      <a:endParaRPr lang="en-US" sz="1400">
                        <a:solidFill>
                          <a:schemeClr val="tx1"/>
                        </a:solidFill>
                      </a:endParaRPr>
                    </a:p>
                    <a:p>
                      <a:pPr algn="ctr"/>
                      <a:r>
                        <a:rPr lang="en-US" sz="1400">
                          <a:solidFill>
                            <a:schemeClr val="tx1"/>
                          </a:solidFill>
                        </a:rPr>
                        <a:t>0</a:t>
                      </a:r>
                    </a:p>
                    <a:p>
                      <a:pPr algn="ctr"/>
                      <a:r>
                        <a:rPr lang="en-US" sz="1400">
                          <a:solidFill>
                            <a:schemeClr val="tx1"/>
                          </a:solidFill>
                        </a:rPr>
                        <a:t>8 (5)</a:t>
                      </a:r>
                    </a:p>
                    <a:p>
                      <a:pPr algn="ctr"/>
                      <a:r>
                        <a:rPr lang="en-US" sz="1400">
                          <a:solidFill>
                            <a:schemeClr val="tx1"/>
                          </a:solidFill>
                        </a:rPr>
                        <a:t>155 (85.6)</a:t>
                      </a:r>
                    </a:p>
                    <a:p>
                      <a:pPr algn="ctr"/>
                      <a:r>
                        <a:rPr lang="en-US" sz="1400">
                          <a:solidFill>
                            <a:schemeClr val="tx1"/>
                          </a:solidFill>
                        </a:rPr>
                        <a:t>17 (9.4)</a:t>
                      </a:r>
                    </a:p>
                  </a:txBody>
                  <a:tcPr anchor="ctr"/>
                </a:tc>
                <a:extLst>
                  <a:ext uri="{0D108BD9-81ED-4DB2-BD59-A6C34878D82A}">
                    <a16:rowId xmlns:a16="http://schemas.microsoft.com/office/drawing/2014/main" val="1538111306"/>
                  </a:ext>
                </a:extLst>
              </a:tr>
              <a:tr h="0">
                <a:tc>
                  <a:txBody>
                    <a:bodyPr/>
                    <a:lstStyle/>
                    <a:p>
                      <a:pPr marL="0"/>
                      <a:r>
                        <a:rPr lang="en-US" sz="1400">
                          <a:solidFill>
                            <a:schemeClr val="tx1"/>
                          </a:solidFill>
                        </a:rPr>
                        <a:t>Overall response rate, N (%)</a:t>
                      </a:r>
                    </a:p>
                  </a:txBody>
                  <a:tcPr anchor="ctr"/>
                </a:tc>
                <a:tc>
                  <a:txBody>
                    <a:bodyPr/>
                    <a:lstStyle/>
                    <a:p>
                      <a:pPr algn="ctr"/>
                      <a:r>
                        <a:rPr lang="en-US" sz="1400">
                          <a:solidFill>
                            <a:schemeClr val="tx1"/>
                          </a:solidFill>
                        </a:rPr>
                        <a:t>132 (72.5)</a:t>
                      </a:r>
                    </a:p>
                  </a:txBody>
                  <a:tcPr anchor="ctr"/>
                </a:tc>
                <a:tc>
                  <a:txBody>
                    <a:bodyPr/>
                    <a:lstStyle/>
                    <a:p>
                      <a:pPr algn="ctr"/>
                      <a:r>
                        <a:rPr lang="en-US" sz="1400">
                          <a:solidFill>
                            <a:schemeClr val="tx1"/>
                          </a:solidFill>
                        </a:rPr>
                        <a:t>9 (5)</a:t>
                      </a:r>
                    </a:p>
                  </a:txBody>
                  <a:tcPr anchor="ctr"/>
                </a:tc>
                <a:extLst>
                  <a:ext uri="{0D108BD9-81ED-4DB2-BD59-A6C34878D82A}">
                    <a16:rowId xmlns:a16="http://schemas.microsoft.com/office/drawing/2014/main" val="4268175701"/>
                  </a:ext>
                </a:extLst>
              </a:tr>
            </a:tbl>
          </a:graphicData>
        </a:graphic>
      </p:graphicFrame>
      <p:sp>
        <p:nvSpPr>
          <p:cNvPr id="2" name="TextBox 1">
            <a:extLst>
              <a:ext uri="{FF2B5EF4-FFF2-40B4-BE49-F238E27FC236}">
                <a16:creationId xmlns:a16="http://schemas.microsoft.com/office/drawing/2014/main" id="{8AA07E74-B04B-1454-7A92-4CE2F8BC47BC}"/>
              </a:ext>
            </a:extLst>
          </p:cNvPr>
          <p:cNvSpPr txBox="1"/>
          <p:nvPr/>
        </p:nvSpPr>
        <p:spPr>
          <a:xfrm>
            <a:off x="407988" y="4089679"/>
            <a:ext cx="8532812" cy="307777"/>
          </a:xfrm>
          <a:prstGeom prst="rect">
            <a:avLst/>
          </a:prstGeom>
          <a:solidFill>
            <a:schemeClr val="bg2"/>
          </a:solidFill>
        </p:spPr>
        <p:txBody>
          <a:bodyPr wrap="square" lIns="144000" rtlCol="0">
            <a:spAutoFit/>
          </a:bodyPr>
          <a:lstStyle>
            <a:defPPr>
              <a:defRPr lang="en-US"/>
            </a:defPPr>
            <a:lvl1pPr marL="285750" indent="-285750">
              <a:buClr>
                <a:schemeClr val="accent2"/>
              </a:buClr>
              <a:buFont typeface="Arial" panose="020B0604020202020204" pitchFamily="34" charset="0"/>
              <a:buChar char="•"/>
              <a:defRPr sz="1400"/>
            </a:lvl1pPr>
          </a:lstStyle>
          <a:p>
            <a:r>
              <a:rPr lang="en-US"/>
              <a:t>The overall response rate in the ibrutinib arm was 72.5%</a:t>
            </a:r>
          </a:p>
        </p:txBody>
      </p:sp>
    </p:spTree>
    <p:extLst>
      <p:ext uri="{BB962C8B-B14F-4D97-AF65-F5344CB8AC3E}">
        <p14:creationId xmlns:p14="http://schemas.microsoft.com/office/powerpoint/2010/main" val="2279553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m 9">
            <a:extLst>
              <a:ext uri="{FF2B5EF4-FFF2-40B4-BE49-F238E27FC236}">
                <a16:creationId xmlns:a16="http://schemas.microsoft.com/office/drawing/2014/main" id="{0D008BD3-3409-005E-BE16-2580639E4042}"/>
              </a:ext>
            </a:extLst>
          </p:cNvPr>
          <p:cNvGraphicFramePr/>
          <p:nvPr>
            <p:extLst>
              <p:ext uri="{D42A27DB-BD31-4B8C-83A1-F6EECF244321}">
                <p14:modId xmlns:p14="http://schemas.microsoft.com/office/powerpoint/2010/main" val="770337334"/>
              </p:ext>
            </p:extLst>
          </p:nvPr>
        </p:nvGraphicFramePr>
        <p:xfrm>
          <a:off x="5930779" y="583273"/>
          <a:ext cx="6025171" cy="5418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m 5">
            <a:extLst>
              <a:ext uri="{FF2B5EF4-FFF2-40B4-BE49-F238E27FC236}">
                <a16:creationId xmlns:a16="http://schemas.microsoft.com/office/drawing/2014/main" id="{E93989D8-D606-91A3-FA7E-32923B001EFD}"/>
              </a:ext>
            </a:extLst>
          </p:cNvPr>
          <p:cNvGraphicFramePr/>
          <p:nvPr>
            <p:extLst>
              <p:ext uri="{D42A27DB-BD31-4B8C-83A1-F6EECF244321}">
                <p14:modId xmlns:p14="http://schemas.microsoft.com/office/powerpoint/2010/main" val="1440578497"/>
              </p:ext>
            </p:extLst>
          </p:nvPr>
        </p:nvGraphicFramePr>
        <p:xfrm>
          <a:off x="137346" y="608365"/>
          <a:ext cx="6025171"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 Placeholder 10">
            <a:extLst>
              <a:ext uri="{FF2B5EF4-FFF2-40B4-BE49-F238E27FC236}">
                <a16:creationId xmlns:a16="http://schemas.microsoft.com/office/drawing/2014/main" id="{A784934C-C837-A54C-FB43-72C2E0D383B4}"/>
              </a:ext>
            </a:extLst>
          </p:cNvPr>
          <p:cNvSpPr>
            <a:spLocks noGrp="1"/>
          </p:cNvSpPr>
          <p:nvPr>
            <p:ph type="body" sz="quarter" idx="12"/>
          </p:nvPr>
        </p:nvSpPr>
        <p:spPr/>
        <p:txBody>
          <a:bodyPr/>
          <a:lstStyle/>
          <a:p>
            <a:r>
              <a:rPr lang="en-US"/>
              <a:t>EFS until PD or death </a:t>
            </a:r>
          </a:p>
        </p:txBody>
      </p:sp>
      <p:sp>
        <p:nvSpPr>
          <p:cNvPr id="9" name="Title 8">
            <a:extLst>
              <a:ext uri="{FF2B5EF4-FFF2-40B4-BE49-F238E27FC236}">
                <a16:creationId xmlns:a16="http://schemas.microsoft.com/office/drawing/2014/main" id="{7242C8E4-E75A-7E0C-8BE2-E4C3E08C2571}"/>
              </a:ext>
            </a:extLst>
          </p:cNvPr>
          <p:cNvSpPr>
            <a:spLocks noGrp="1"/>
          </p:cNvSpPr>
          <p:nvPr>
            <p:ph type="title"/>
          </p:nvPr>
        </p:nvSpPr>
        <p:spPr/>
        <p:txBody>
          <a:bodyPr/>
          <a:lstStyle/>
          <a:p>
            <a:r>
              <a:rPr lang="en-US"/>
              <a:t>EFS and PFS</a:t>
            </a:r>
          </a:p>
        </p:txBody>
      </p:sp>
      <p:sp>
        <p:nvSpPr>
          <p:cNvPr id="2" name="Footer Placeholder 1">
            <a:extLst>
              <a:ext uri="{FF2B5EF4-FFF2-40B4-BE49-F238E27FC236}">
                <a16:creationId xmlns:a16="http://schemas.microsoft.com/office/drawing/2014/main" id="{BD7D1A93-E375-6E45-0036-E4F82ABBEAAC}"/>
              </a:ext>
            </a:extLst>
          </p:cNvPr>
          <p:cNvSpPr>
            <a:spLocks noGrp="1"/>
          </p:cNvSpPr>
          <p:nvPr>
            <p:ph type="ftr" sz="quarter" idx="13"/>
          </p:nvPr>
        </p:nvSpPr>
        <p:spPr/>
        <p:txBody>
          <a:bodyPr/>
          <a:lstStyle/>
          <a:p>
            <a:pPr>
              <a:defRPr/>
            </a:pP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CI</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confidence interval; </a:t>
            </a:r>
            <a:r>
              <a:rPr lang="en-US" b="1">
                <a:solidFill>
                  <a:srgbClr val="4E4F4E"/>
                </a:solidFill>
                <a:cs typeface="Arial" panose="020B0604020202020204" pitchFamily="34" charset="0"/>
              </a:rPr>
              <a:t>EFS</a:t>
            </a:r>
            <a:r>
              <a:rPr lang="en-US">
                <a:solidFill>
                  <a:srgbClr val="4E4F4E"/>
                </a:solidFill>
                <a:cs typeface="Arial" panose="020B0604020202020204" pitchFamily="34" charset="0"/>
              </a:rPr>
              <a:t>, event-free survival;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HR</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hazard ratio;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ITT, </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intention to treat;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NR</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not reached;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PD</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progressive disease;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PFS</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progression-free survival; </a:t>
            </a:r>
            <a:r>
              <a:rPr lang="en-US" b="1">
                <a:solidFill>
                  <a:srgbClr val="4E4F4E"/>
                </a:solidFill>
                <a:latin typeface="Arial" panose="020B0604020202020204"/>
                <a:cs typeface="Arial" panose="020B0604020202020204" pitchFamily="34" charset="0"/>
              </a:rPr>
              <a:t>pts, </a:t>
            </a:r>
            <a:r>
              <a:rPr lang="en-US">
                <a:solidFill>
                  <a:srgbClr val="4E4F4E"/>
                </a:solidFill>
                <a:latin typeface="Arial" panose="020B0604020202020204"/>
                <a:cs typeface="Arial" panose="020B0604020202020204" pitchFamily="34" charset="0"/>
              </a:rPr>
              <a:t>patients</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a:t>
            </a:r>
          </a:p>
          <a:p>
            <a:pPr>
              <a:defRPr/>
            </a:pP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Langerbeins</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 et al. Abstract S200 presented at EHA2023. </a:t>
            </a: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Langerbeins</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 et al. Abstract 24 presented at 17-ICML.</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CE7168F2-3888-7373-D0F4-2BAA803A36A8}"/>
              </a:ext>
            </a:extLst>
          </p:cNvPr>
          <p:cNvSpPr>
            <a:spLocks noGrp="1"/>
          </p:cNvSpPr>
          <p:nvPr>
            <p:ph type="body" sz="quarter" idx="14"/>
          </p:nvPr>
        </p:nvSpPr>
        <p:spPr/>
        <p:txBody>
          <a:bodyPr/>
          <a:lstStyle/>
          <a:p>
            <a:r>
              <a:rPr lang="en-US"/>
              <a:t>PFS until PD or death</a:t>
            </a:r>
          </a:p>
        </p:txBody>
      </p:sp>
      <p:graphicFrame>
        <p:nvGraphicFramePr>
          <p:cNvPr id="7" name="Table 11">
            <a:extLst>
              <a:ext uri="{FF2B5EF4-FFF2-40B4-BE49-F238E27FC236}">
                <a16:creationId xmlns:a16="http://schemas.microsoft.com/office/drawing/2014/main" id="{25E2F173-79CD-9A83-416A-F647FA6C07EF}"/>
              </a:ext>
            </a:extLst>
          </p:cNvPr>
          <p:cNvGraphicFramePr>
            <a:graphicFrameLocks/>
          </p:cNvGraphicFramePr>
          <p:nvPr>
            <p:extLst>
              <p:ext uri="{D42A27DB-BD31-4B8C-83A1-F6EECF244321}">
                <p14:modId xmlns:p14="http://schemas.microsoft.com/office/powerpoint/2010/main" val="610661571"/>
              </p:ext>
            </p:extLst>
          </p:nvPr>
        </p:nvGraphicFramePr>
        <p:xfrm>
          <a:off x="407988" y="5158800"/>
          <a:ext cx="5571517" cy="914401"/>
        </p:xfrm>
        <a:graphic>
          <a:graphicData uri="http://schemas.openxmlformats.org/drawingml/2006/table">
            <a:tbl>
              <a:tblPr firstRow="1" bandRow="1">
                <a:tableStyleId>{5C22544A-7EE6-4342-B048-85BDC9FD1C3A}</a:tableStyleId>
              </a:tblPr>
              <a:tblGrid>
                <a:gridCol w="884621">
                  <a:extLst>
                    <a:ext uri="{9D8B030D-6E8A-4147-A177-3AD203B41FA5}">
                      <a16:colId xmlns:a16="http://schemas.microsoft.com/office/drawing/2014/main" val="1587377694"/>
                    </a:ext>
                  </a:extLst>
                </a:gridCol>
                <a:gridCol w="585862">
                  <a:extLst>
                    <a:ext uri="{9D8B030D-6E8A-4147-A177-3AD203B41FA5}">
                      <a16:colId xmlns:a16="http://schemas.microsoft.com/office/drawing/2014/main" val="2842012271"/>
                    </a:ext>
                  </a:extLst>
                </a:gridCol>
                <a:gridCol w="585862">
                  <a:extLst>
                    <a:ext uri="{9D8B030D-6E8A-4147-A177-3AD203B41FA5}">
                      <a16:colId xmlns:a16="http://schemas.microsoft.com/office/drawing/2014/main" val="2884532868"/>
                    </a:ext>
                  </a:extLst>
                </a:gridCol>
                <a:gridCol w="585862">
                  <a:extLst>
                    <a:ext uri="{9D8B030D-6E8A-4147-A177-3AD203B41FA5}">
                      <a16:colId xmlns:a16="http://schemas.microsoft.com/office/drawing/2014/main" val="4026299549"/>
                    </a:ext>
                  </a:extLst>
                </a:gridCol>
                <a:gridCol w="585862">
                  <a:extLst>
                    <a:ext uri="{9D8B030D-6E8A-4147-A177-3AD203B41FA5}">
                      <a16:colId xmlns:a16="http://schemas.microsoft.com/office/drawing/2014/main" val="1430259260"/>
                    </a:ext>
                  </a:extLst>
                </a:gridCol>
                <a:gridCol w="585862">
                  <a:extLst>
                    <a:ext uri="{9D8B030D-6E8A-4147-A177-3AD203B41FA5}">
                      <a16:colId xmlns:a16="http://schemas.microsoft.com/office/drawing/2014/main" val="3528553067"/>
                    </a:ext>
                  </a:extLst>
                </a:gridCol>
                <a:gridCol w="585862">
                  <a:extLst>
                    <a:ext uri="{9D8B030D-6E8A-4147-A177-3AD203B41FA5}">
                      <a16:colId xmlns:a16="http://schemas.microsoft.com/office/drawing/2014/main" val="2142657858"/>
                    </a:ext>
                  </a:extLst>
                </a:gridCol>
                <a:gridCol w="585862">
                  <a:extLst>
                    <a:ext uri="{9D8B030D-6E8A-4147-A177-3AD203B41FA5}">
                      <a16:colId xmlns:a16="http://schemas.microsoft.com/office/drawing/2014/main" val="3337156195"/>
                    </a:ext>
                  </a:extLst>
                </a:gridCol>
                <a:gridCol w="585862">
                  <a:extLst>
                    <a:ext uri="{9D8B030D-6E8A-4147-A177-3AD203B41FA5}">
                      <a16:colId xmlns:a16="http://schemas.microsoft.com/office/drawing/2014/main" val="137003852"/>
                    </a:ext>
                  </a:extLst>
                </a:gridCol>
              </a:tblGrid>
              <a:tr h="376300">
                <a:tc>
                  <a:txBody>
                    <a:bodyPr/>
                    <a:lstStyle/>
                    <a:p>
                      <a:r>
                        <a:rPr lang="en-US" sz="800"/>
                        <a:t>EFS</a:t>
                      </a:r>
                    </a:p>
                  </a:txBody>
                  <a:tcPr marL="90000" marR="0" marT="0" marB="0" anchor="ctr"/>
                </a:tc>
                <a:tc>
                  <a:txBody>
                    <a:bodyPr/>
                    <a:lstStyle/>
                    <a:p>
                      <a:pPr algn="ctr"/>
                      <a:r>
                        <a:rPr lang="en-US" sz="800"/>
                        <a:t>Pts, N</a:t>
                      </a:r>
                    </a:p>
                  </a:txBody>
                  <a:tcPr marL="0" marR="0" marT="0" marB="0" anchor="ctr"/>
                </a:tc>
                <a:tc>
                  <a:txBody>
                    <a:bodyPr/>
                    <a:lstStyle/>
                    <a:p>
                      <a:pPr algn="ctr"/>
                      <a:r>
                        <a:rPr lang="en-US" sz="800"/>
                        <a:t>Events, N (%)</a:t>
                      </a:r>
                    </a:p>
                  </a:txBody>
                  <a:tcPr marL="0" marR="0" marT="0" marB="0" anchor="ctr"/>
                </a:tc>
                <a:tc>
                  <a:txBody>
                    <a:bodyPr/>
                    <a:lstStyle/>
                    <a:p>
                      <a:pPr algn="ctr"/>
                      <a:r>
                        <a:rPr lang="en-US" sz="800"/>
                        <a:t>Median months </a:t>
                      </a:r>
                    </a:p>
                  </a:txBody>
                  <a:tcPr marL="0" marR="0" marT="0" marB="0" anchor="ctr"/>
                </a:tc>
                <a:tc>
                  <a:txBody>
                    <a:bodyPr/>
                    <a:lstStyle/>
                    <a:p>
                      <a:pPr algn="ctr"/>
                      <a:r>
                        <a:rPr lang="en-US" sz="800"/>
                        <a:t>1-year survival, %</a:t>
                      </a:r>
                    </a:p>
                  </a:txBody>
                  <a:tcPr marL="0" marR="0" marT="0" marB="0" anchor="ctr"/>
                </a:tc>
                <a:tc>
                  <a:txBody>
                    <a:bodyPr/>
                    <a:lstStyle/>
                    <a:p>
                      <a:pPr algn="ctr"/>
                      <a:r>
                        <a:rPr lang="en-US" sz="800"/>
                        <a:t>2-year survival, %</a:t>
                      </a:r>
                    </a:p>
                  </a:txBody>
                  <a:tcPr marL="0" marR="0" marT="0" marB="0" anchor="ctr"/>
                </a:tc>
                <a:tc>
                  <a:txBody>
                    <a:bodyPr/>
                    <a:lstStyle/>
                    <a:p>
                      <a:pPr algn="ctr"/>
                      <a:r>
                        <a:rPr lang="en-US" sz="800"/>
                        <a:t>3-year survival, %</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t>4-year survival, %</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t>5-year survival, %</a:t>
                      </a:r>
                    </a:p>
                  </a:txBody>
                  <a:tcPr marL="0" marR="0" marT="0" marB="0" anchor="ctr"/>
                </a:tc>
                <a:extLst>
                  <a:ext uri="{0D108BD9-81ED-4DB2-BD59-A6C34878D82A}">
                    <a16:rowId xmlns:a16="http://schemas.microsoft.com/office/drawing/2014/main" val="3138201297"/>
                  </a:ext>
                </a:extLst>
              </a:tr>
              <a:tr h="179367">
                <a:tc>
                  <a:txBody>
                    <a:bodyPr/>
                    <a:lstStyle/>
                    <a:p>
                      <a:r>
                        <a:rPr lang="en-US" sz="800" b="0"/>
                        <a:t>All patients [ITT]</a:t>
                      </a:r>
                    </a:p>
                  </a:txBody>
                  <a:tcPr marL="90000" marR="0" marT="0" marB="0" anchor="ctr"/>
                </a:tc>
                <a:tc>
                  <a:txBody>
                    <a:bodyPr/>
                    <a:lstStyle/>
                    <a:p>
                      <a:pPr algn="ctr"/>
                      <a:r>
                        <a:rPr lang="en-US" sz="800" b="1"/>
                        <a:t>363</a:t>
                      </a:r>
                    </a:p>
                  </a:txBody>
                  <a:tcPr marL="0" marR="0" marT="0" marB="0" anchor="ctr"/>
                </a:tc>
                <a:tc>
                  <a:txBody>
                    <a:bodyPr/>
                    <a:lstStyle/>
                    <a:p>
                      <a:pPr algn="ctr"/>
                      <a:r>
                        <a:rPr lang="en-US" sz="800" b="1"/>
                        <a:t>132 (36.4)</a:t>
                      </a:r>
                    </a:p>
                  </a:txBody>
                  <a:tcPr marL="0" marR="0" marT="0" marB="0" anchor="ctr"/>
                </a:tc>
                <a:tc>
                  <a:txBody>
                    <a:bodyPr/>
                    <a:lstStyle/>
                    <a:p>
                      <a:pPr algn="ctr"/>
                      <a:endParaRPr lang="en-US" sz="800"/>
                    </a:p>
                  </a:txBody>
                  <a:tcPr marL="0" marR="0" marT="0" marB="0" anchor="ctr">
                    <a:lnB w="12700" cap="flat" cmpd="sng" algn="ctr">
                      <a:solidFill>
                        <a:schemeClr val="bg1"/>
                      </a:solidFill>
                      <a:prstDash val="solid"/>
                      <a:round/>
                      <a:headEnd type="none" w="med" len="med"/>
                      <a:tailEnd type="none" w="med" len="med"/>
                    </a:lnB>
                  </a:tcP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extLst>
                  <a:ext uri="{0D108BD9-81ED-4DB2-BD59-A6C34878D82A}">
                    <a16:rowId xmlns:a16="http://schemas.microsoft.com/office/drawing/2014/main" val="1759683038"/>
                  </a:ext>
                </a:extLst>
              </a:tr>
              <a:tr h="179367">
                <a:tc>
                  <a:txBody>
                    <a:bodyPr/>
                    <a:lstStyle/>
                    <a:p>
                      <a:r>
                        <a:rPr lang="en-US" sz="800" b="0">
                          <a:solidFill>
                            <a:schemeClr val="bg1"/>
                          </a:solidFill>
                        </a:rPr>
                        <a:t>Ibrutinib</a:t>
                      </a:r>
                    </a:p>
                  </a:txBody>
                  <a:tcPr marL="90000" marR="0" marT="0" marB="0" anchor="ctr">
                    <a:solidFill>
                      <a:schemeClr val="accent5"/>
                    </a:solidFill>
                  </a:tcPr>
                </a:tc>
                <a:tc>
                  <a:txBody>
                    <a:bodyPr/>
                    <a:lstStyle/>
                    <a:p>
                      <a:pPr algn="ctr"/>
                      <a:r>
                        <a:rPr lang="en-US" sz="800"/>
                        <a:t>182</a:t>
                      </a:r>
                    </a:p>
                  </a:txBody>
                  <a:tcPr marL="0" marR="0" marT="0" marB="0" anchor="ctr"/>
                </a:tc>
                <a:tc>
                  <a:txBody>
                    <a:bodyPr/>
                    <a:lstStyle/>
                    <a:p>
                      <a:pPr algn="ctr"/>
                      <a:r>
                        <a:rPr lang="en-US" sz="800"/>
                        <a:t>39 (21.4)</a:t>
                      </a:r>
                    </a:p>
                  </a:txBody>
                  <a:tcPr marL="0" marR="0" marT="0" marB="0" anchor="ctr">
                    <a:lnR w="12700" cap="flat" cmpd="sng" algn="ctr">
                      <a:solidFill>
                        <a:schemeClr val="bg1"/>
                      </a:solidFill>
                      <a:prstDash val="solid"/>
                      <a:round/>
                      <a:headEnd type="none" w="med" len="med"/>
                      <a:tailEnd type="none" w="med" len="med"/>
                    </a:lnR>
                  </a:tcPr>
                </a:tc>
                <a:tc>
                  <a:txBody>
                    <a:bodyPr/>
                    <a:lstStyle/>
                    <a:p>
                      <a:pPr algn="ctr"/>
                      <a:r>
                        <a:rPr lang="en-US" sz="800"/>
                        <a:t>NR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800"/>
                        <a:t>96.4</a:t>
                      </a:r>
                    </a:p>
                  </a:txBody>
                  <a:tcPr marL="0" marR="0" marT="0" marB="0" anchor="ctr">
                    <a:lnL w="12700" cap="flat" cmpd="sng" algn="ctr">
                      <a:solidFill>
                        <a:schemeClr val="bg1"/>
                      </a:solidFill>
                      <a:prstDash val="solid"/>
                      <a:round/>
                      <a:headEnd type="none" w="med" len="med"/>
                      <a:tailEnd type="none" w="med" len="med"/>
                    </a:lnL>
                  </a:tcPr>
                </a:tc>
                <a:tc>
                  <a:txBody>
                    <a:bodyPr/>
                    <a:lstStyle/>
                    <a:p>
                      <a:pPr algn="ctr"/>
                      <a:r>
                        <a:rPr lang="en-US" sz="800"/>
                        <a:t>90.9</a:t>
                      </a:r>
                    </a:p>
                  </a:txBody>
                  <a:tcPr marL="0" marR="0" marT="0" marB="0" anchor="ctr"/>
                </a:tc>
                <a:tc>
                  <a:txBody>
                    <a:bodyPr/>
                    <a:lstStyle/>
                    <a:p>
                      <a:pPr algn="ctr"/>
                      <a:r>
                        <a:rPr lang="en-US" sz="800"/>
                        <a:t>87.7</a:t>
                      </a:r>
                    </a:p>
                  </a:txBody>
                  <a:tcPr marL="0" marR="0" marT="0" marB="0" anchor="ctr"/>
                </a:tc>
                <a:tc>
                  <a:txBody>
                    <a:bodyPr/>
                    <a:lstStyle/>
                    <a:p>
                      <a:pPr algn="ctr"/>
                      <a:r>
                        <a:rPr lang="en-US" sz="800"/>
                        <a:t>84.1</a:t>
                      </a:r>
                    </a:p>
                  </a:txBody>
                  <a:tcPr marL="0" marR="0" marT="0" marB="0" anchor="ctr"/>
                </a:tc>
                <a:tc>
                  <a:txBody>
                    <a:bodyPr/>
                    <a:lstStyle/>
                    <a:p>
                      <a:pPr algn="ctr"/>
                      <a:r>
                        <a:rPr lang="en-US" sz="800"/>
                        <a:t>78.2</a:t>
                      </a:r>
                    </a:p>
                  </a:txBody>
                  <a:tcPr marL="0" marR="0" marT="0" marB="0" anchor="ctr"/>
                </a:tc>
                <a:extLst>
                  <a:ext uri="{0D108BD9-81ED-4DB2-BD59-A6C34878D82A}">
                    <a16:rowId xmlns:a16="http://schemas.microsoft.com/office/drawing/2014/main" val="2777731093"/>
                  </a:ext>
                </a:extLst>
              </a:tr>
              <a:tr h="179367">
                <a:tc>
                  <a:txBody>
                    <a:bodyPr/>
                    <a:lstStyle/>
                    <a:p>
                      <a:r>
                        <a:rPr lang="en-US" sz="800" b="0">
                          <a:solidFill>
                            <a:schemeClr val="bg1"/>
                          </a:solidFill>
                        </a:rPr>
                        <a:t>Placebo</a:t>
                      </a:r>
                    </a:p>
                  </a:txBody>
                  <a:tcPr marL="90000" marR="0" marT="0" marB="0" anchor="ctr">
                    <a:solidFill>
                      <a:schemeClr val="bg1">
                        <a:lumMod val="50000"/>
                      </a:schemeClr>
                    </a:solidFill>
                  </a:tcPr>
                </a:tc>
                <a:tc>
                  <a:txBody>
                    <a:bodyPr/>
                    <a:lstStyle/>
                    <a:p>
                      <a:pPr algn="ctr"/>
                      <a:r>
                        <a:rPr lang="en-US" sz="800"/>
                        <a:t>181</a:t>
                      </a:r>
                    </a:p>
                  </a:txBody>
                  <a:tcPr marL="0" marR="0" marT="0" marB="0" anchor="ctr"/>
                </a:tc>
                <a:tc>
                  <a:txBody>
                    <a:bodyPr/>
                    <a:lstStyle/>
                    <a:p>
                      <a:pPr algn="ctr"/>
                      <a:r>
                        <a:rPr lang="en-US" sz="800"/>
                        <a:t>93 (51.4)</a:t>
                      </a:r>
                    </a:p>
                  </a:txBody>
                  <a:tcPr marL="0" marR="0" marT="0" marB="0" anchor="ctr">
                    <a:lnR w="12700" cap="flat" cmpd="sng" algn="ctr">
                      <a:solidFill>
                        <a:schemeClr val="bg1"/>
                      </a:solidFill>
                      <a:prstDash val="solid"/>
                      <a:round/>
                      <a:headEnd type="none" w="med" len="med"/>
                      <a:tailEnd type="none" w="med" len="med"/>
                    </a:lnR>
                  </a:tcPr>
                </a:tc>
                <a:tc>
                  <a:txBody>
                    <a:bodyPr/>
                    <a:lstStyle/>
                    <a:p>
                      <a:pPr algn="ctr"/>
                      <a:r>
                        <a:rPr lang="en-US" sz="800"/>
                        <a:t>51.6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800"/>
                        <a:t>88.9</a:t>
                      </a:r>
                    </a:p>
                  </a:txBody>
                  <a:tcPr marL="0" marR="0" marT="0" marB="0" anchor="ctr">
                    <a:lnL w="12700" cap="flat" cmpd="sng" algn="ctr">
                      <a:solidFill>
                        <a:schemeClr val="bg1"/>
                      </a:solidFill>
                      <a:prstDash val="solid"/>
                      <a:round/>
                      <a:headEnd type="none" w="med" len="med"/>
                      <a:tailEnd type="none" w="med" len="med"/>
                    </a:lnL>
                  </a:tcPr>
                </a:tc>
                <a:tc>
                  <a:txBody>
                    <a:bodyPr/>
                    <a:lstStyle/>
                    <a:p>
                      <a:pPr algn="ctr"/>
                      <a:r>
                        <a:rPr lang="en-US" sz="800"/>
                        <a:t>74.5</a:t>
                      </a:r>
                    </a:p>
                  </a:txBody>
                  <a:tcPr marL="0" marR="0" marT="0" marB="0" anchor="ctr"/>
                </a:tc>
                <a:tc>
                  <a:txBody>
                    <a:bodyPr/>
                    <a:lstStyle/>
                    <a:p>
                      <a:pPr algn="ctr"/>
                      <a:r>
                        <a:rPr lang="en-US" sz="800"/>
                        <a:t>61.2</a:t>
                      </a:r>
                    </a:p>
                  </a:txBody>
                  <a:tcPr marL="0" marR="0" marT="0" marB="0" anchor="ctr"/>
                </a:tc>
                <a:tc>
                  <a:txBody>
                    <a:bodyPr/>
                    <a:lstStyle/>
                    <a:p>
                      <a:pPr algn="ctr"/>
                      <a:r>
                        <a:rPr lang="en-US" sz="800"/>
                        <a:t>52.2</a:t>
                      </a:r>
                    </a:p>
                  </a:txBody>
                  <a:tcPr marL="0" marR="0" marT="0" marB="0" anchor="ctr"/>
                </a:tc>
                <a:tc>
                  <a:txBody>
                    <a:bodyPr/>
                    <a:lstStyle/>
                    <a:p>
                      <a:pPr algn="ctr"/>
                      <a:r>
                        <a:rPr lang="en-US" sz="800"/>
                        <a:t>48.0</a:t>
                      </a:r>
                    </a:p>
                  </a:txBody>
                  <a:tcPr marL="0" marR="0" marT="0" marB="0" anchor="ctr"/>
                </a:tc>
                <a:extLst>
                  <a:ext uri="{0D108BD9-81ED-4DB2-BD59-A6C34878D82A}">
                    <a16:rowId xmlns:a16="http://schemas.microsoft.com/office/drawing/2014/main" val="2786255578"/>
                  </a:ext>
                </a:extLst>
              </a:tr>
            </a:tbl>
          </a:graphicData>
        </a:graphic>
      </p:graphicFrame>
      <p:graphicFrame>
        <p:nvGraphicFramePr>
          <p:cNvPr id="8" name="Table 11">
            <a:extLst>
              <a:ext uri="{FF2B5EF4-FFF2-40B4-BE49-F238E27FC236}">
                <a16:creationId xmlns:a16="http://schemas.microsoft.com/office/drawing/2014/main" id="{DA5559CC-5513-A4EE-A292-8F79249D4E12}"/>
              </a:ext>
            </a:extLst>
          </p:cNvPr>
          <p:cNvGraphicFramePr>
            <a:graphicFrameLocks/>
          </p:cNvGraphicFramePr>
          <p:nvPr>
            <p:extLst>
              <p:ext uri="{D42A27DB-BD31-4B8C-83A1-F6EECF244321}">
                <p14:modId xmlns:p14="http://schemas.microsoft.com/office/powerpoint/2010/main" val="2718117601"/>
              </p:ext>
            </p:extLst>
          </p:nvPr>
        </p:nvGraphicFramePr>
        <p:xfrm>
          <a:off x="6203950" y="5158800"/>
          <a:ext cx="5571514" cy="914400"/>
        </p:xfrm>
        <a:graphic>
          <a:graphicData uri="http://schemas.openxmlformats.org/drawingml/2006/table">
            <a:tbl>
              <a:tblPr firstRow="1" bandRow="1">
                <a:tableStyleId>{5C22544A-7EE6-4342-B048-85BDC9FD1C3A}</a:tableStyleId>
              </a:tblPr>
              <a:tblGrid>
                <a:gridCol w="880514">
                  <a:extLst>
                    <a:ext uri="{9D8B030D-6E8A-4147-A177-3AD203B41FA5}">
                      <a16:colId xmlns:a16="http://schemas.microsoft.com/office/drawing/2014/main" val="1587377694"/>
                    </a:ext>
                  </a:extLst>
                </a:gridCol>
                <a:gridCol w="586375">
                  <a:extLst>
                    <a:ext uri="{9D8B030D-6E8A-4147-A177-3AD203B41FA5}">
                      <a16:colId xmlns:a16="http://schemas.microsoft.com/office/drawing/2014/main" val="2842012271"/>
                    </a:ext>
                  </a:extLst>
                </a:gridCol>
                <a:gridCol w="586375">
                  <a:extLst>
                    <a:ext uri="{9D8B030D-6E8A-4147-A177-3AD203B41FA5}">
                      <a16:colId xmlns:a16="http://schemas.microsoft.com/office/drawing/2014/main" val="2884532868"/>
                    </a:ext>
                  </a:extLst>
                </a:gridCol>
                <a:gridCol w="586375">
                  <a:extLst>
                    <a:ext uri="{9D8B030D-6E8A-4147-A177-3AD203B41FA5}">
                      <a16:colId xmlns:a16="http://schemas.microsoft.com/office/drawing/2014/main" val="4026299549"/>
                    </a:ext>
                  </a:extLst>
                </a:gridCol>
                <a:gridCol w="586375">
                  <a:extLst>
                    <a:ext uri="{9D8B030D-6E8A-4147-A177-3AD203B41FA5}">
                      <a16:colId xmlns:a16="http://schemas.microsoft.com/office/drawing/2014/main" val="1430259260"/>
                    </a:ext>
                  </a:extLst>
                </a:gridCol>
                <a:gridCol w="586375">
                  <a:extLst>
                    <a:ext uri="{9D8B030D-6E8A-4147-A177-3AD203B41FA5}">
                      <a16:colId xmlns:a16="http://schemas.microsoft.com/office/drawing/2014/main" val="3528553067"/>
                    </a:ext>
                  </a:extLst>
                </a:gridCol>
                <a:gridCol w="586375">
                  <a:extLst>
                    <a:ext uri="{9D8B030D-6E8A-4147-A177-3AD203B41FA5}">
                      <a16:colId xmlns:a16="http://schemas.microsoft.com/office/drawing/2014/main" val="2142657858"/>
                    </a:ext>
                  </a:extLst>
                </a:gridCol>
                <a:gridCol w="586375">
                  <a:extLst>
                    <a:ext uri="{9D8B030D-6E8A-4147-A177-3AD203B41FA5}">
                      <a16:colId xmlns:a16="http://schemas.microsoft.com/office/drawing/2014/main" val="3337156195"/>
                    </a:ext>
                  </a:extLst>
                </a:gridCol>
                <a:gridCol w="586375">
                  <a:extLst>
                    <a:ext uri="{9D8B030D-6E8A-4147-A177-3AD203B41FA5}">
                      <a16:colId xmlns:a16="http://schemas.microsoft.com/office/drawing/2014/main" val="137003852"/>
                    </a:ext>
                  </a:extLst>
                </a:gridCol>
              </a:tblGrid>
              <a:tr h="375558">
                <a:tc>
                  <a:txBody>
                    <a:bodyPr/>
                    <a:lstStyle/>
                    <a:p>
                      <a:pPr marL="6350" indent="0">
                        <a:tabLst>
                          <a:tab pos="176213" algn="l"/>
                        </a:tabLst>
                      </a:pPr>
                      <a:r>
                        <a:rPr lang="en-US" sz="800"/>
                        <a:t>PFS</a:t>
                      </a:r>
                    </a:p>
                  </a:txBody>
                  <a:tcPr marL="90000" marR="72000" marT="0" marB="0" anchor="ctr"/>
                </a:tc>
                <a:tc>
                  <a:txBody>
                    <a:bodyPr/>
                    <a:lstStyle/>
                    <a:p>
                      <a:pPr algn="ctr"/>
                      <a:r>
                        <a:rPr lang="en-US" sz="800"/>
                        <a:t>Pts, N</a:t>
                      </a:r>
                    </a:p>
                  </a:txBody>
                  <a:tcPr marL="0" marR="0" marT="0" marB="0" anchor="ctr"/>
                </a:tc>
                <a:tc>
                  <a:txBody>
                    <a:bodyPr/>
                    <a:lstStyle/>
                    <a:p>
                      <a:pPr algn="ctr"/>
                      <a:r>
                        <a:rPr lang="en-US" sz="800"/>
                        <a:t>Events, N (%)</a:t>
                      </a:r>
                    </a:p>
                  </a:txBody>
                  <a:tcPr marL="0" marR="0" marT="0" marB="0" anchor="ctr"/>
                </a:tc>
                <a:tc>
                  <a:txBody>
                    <a:bodyPr/>
                    <a:lstStyle/>
                    <a:p>
                      <a:pPr algn="ctr"/>
                      <a:r>
                        <a:rPr lang="en-US" sz="800"/>
                        <a:t>Median months </a:t>
                      </a:r>
                    </a:p>
                  </a:txBody>
                  <a:tcPr marL="0" marR="0" marT="0" marB="0" anchor="ctr"/>
                </a:tc>
                <a:tc>
                  <a:txBody>
                    <a:bodyPr/>
                    <a:lstStyle/>
                    <a:p>
                      <a:pPr algn="ctr"/>
                      <a:r>
                        <a:rPr lang="en-US" sz="800"/>
                        <a:t>1-year survival, %</a:t>
                      </a:r>
                    </a:p>
                  </a:txBody>
                  <a:tcPr marL="0" marR="0" marT="0" marB="0" anchor="ctr"/>
                </a:tc>
                <a:tc>
                  <a:txBody>
                    <a:bodyPr/>
                    <a:lstStyle/>
                    <a:p>
                      <a:pPr algn="ctr"/>
                      <a:r>
                        <a:rPr lang="en-US" sz="800"/>
                        <a:t>2-year survival, %</a:t>
                      </a:r>
                    </a:p>
                  </a:txBody>
                  <a:tcPr marL="0" marR="0" marT="0" marB="0" anchor="ctr"/>
                </a:tc>
                <a:tc>
                  <a:txBody>
                    <a:bodyPr/>
                    <a:lstStyle/>
                    <a:p>
                      <a:pPr algn="ctr"/>
                      <a:r>
                        <a:rPr lang="en-US" sz="800"/>
                        <a:t>3-year survival, %</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t>4-year survival, %</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t>5-year survival, %</a:t>
                      </a:r>
                    </a:p>
                  </a:txBody>
                  <a:tcPr marL="0" marR="0" marT="0" marB="0" anchor="ctr"/>
                </a:tc>
                <a:extLst>
                  <a:ext uri="{0D108BD9-81ED-4DB2-BD59-A6C34878D82A}">
                    <a16:rowId xmlns:a16="http://schemas.microsoft.com/office/drawing/2014/main" val="3138201297"/>
                  </a:ext>
                </a:extLst>
              </a:tr>
              <a:tr h="179614">
                <a:tc>
                  <a:txBody>
                    <a:bodyPr/>
                    <a:lstStyle/>
                    <a:p>
                      <a:r>
                        <a:rPr lang="en-US" sz="800" b="0"/>
                        <a:t>All patients [ITT]</a:t>
                      </a:r>
                    </a:p>
                  </a:txBody>
                  <a:tcPr marL="90000" marR="0" marT="0" marB="0" anchor="ctr"/>
                </a:tc>
                <a:tc>
                  <a:txBody>
                    <a:bodyPr/>
                    <a:lstStyle/>
                    <a:p>
                      <a:pPr algn="ctr"/>
                      <a:r>
                        <a:rPr lang="en-US" sz="800" b="1"/>
                        <a:t>363</a:t>
                      </a:r>
                    </a:p>
                  </a:txBody>
                  <a:tcPr marL="0" marR="0" marT="0" marB="0" anchor="ctr"/>
                </a:tc>
                <a:tc>
                  <a:txBody>
                    <a:bodyPr/>
                    <a:lstStyle/>
                    <a:p>
                      <a:pPr algn="ctr"/>
                      <a:r>
                        <a:rPr lang="en-US" sz="800" b="1"/>
                        <a:t>179 (49.3)</a:t>
                      </a:r>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extLst>
                  <a:ext uri="{0D108BD9-81ED-4DB2-BD59-A6C34878D82A}">
                    <a16:rowId xmlns:a16="http://schemas.microsoft.com/office/drawing/2014/main" val="1759683038"/>
                  </a:ext>
                </a:extLst>
              </a:tr>
              <a:tr h="179614">
                <a:tc>
                  <a:txBody>
                    <a:bodyPr/>
                    <a:lstStyle/>
                    <a:p>
                      <a:r>
                        <a:rPr lang="en-US" sz="800" b="0">
                          <a:solidFill>
                            <a:schemeClr val="bg1"/>
                          </a:solidFill>
                        </a:rPr>
                        <a:t>Ibrutinib</a:t>
                      </a:r>
                    </a:p>
                  </a:txBody>
                  <a:tcPr marL="90000" marR="0" marT="0" marB="0" anchor="ctr">
                    <a:solidFill>
                      <a:schemeClr val="accent5"/>
                    </a:solidFill>
                  </a:tcPr>
                </a:tc>
                <a:tc>
                  <a:txBody>
                    <a:bodyPr/>
                    <a:lstStyle/>
                    <a:p>
                      <a:pPr algn="ctr"/>
                      <a:r>
                        <a:rPr lang="en-US" sz="800"/>
                        <a:t>182</a:t>
                      </a:r>
                    </a:p>
                  </a:txBody>
                  <a:tcPr marL="0" marR="0" marT="0" marB="0" anchor="ctr"/>
                </a:tc>
                <a:tc>
                  <a:txBody>
                    <a:bodyPr/>
                    <a:lstStyle/>
                    <a:p>
                      <a:pPr algn="ctr"/>
                      <a:r>
                        <a:rPr lang="en-US" sz="800"/>
                        <a:t>47 (25.8)</a:t>
                      </a:r>
                    </a:p>
                  </a:txBody>
                  <a:tcPr marL="0" marR="0" marT="0" marB="0" anchor="ctr"/>
                </a:tc>
                <a:tc>
                  <a:txBody>
                    <a:bodyPr/>
                    <a:lstStyle/>
                    <a:p>
                      <a:pPr algn="ctr"/>
                      <a:r>
                        <a:rPr lang="en-US" sz="800"/>
                        <a:t>NR</a:t>
                      </a:r>
                    </a:p>
                  </a:txBody>
                  <a:tcPr marL="0" marR="0" marT="0" marB="0" anchor="ctr"/>
                </a:tc>
                <a:tc>
                  <a:txBody>
                    <a:bodyPr/>
                    <a:lstStyle/>
                    <a:p>
                      <a:pPr algn="ctr"/>
                      <a:r>
                        <a:rPr lang="en-US" sz="800"/>
                        <a:t>94.7</a:t>
                      </a:r>
                    </a:p>
                  </a:txBody>
                  <a:tcPr marL="0" marR="0" marT="0" marB="0" anchor="ctr"/>
                </a:tc>
                <a:tc>
                  <a:txBody>
                    <a:bodyPr/>
                    <a:lstStyle/>
                    <a:p>
                      <a:pPr algn="ctr"/>
                      <a:r>
                        <a:rPr lang="en-US" sz="800"/>
                        <a:t>89.1</a:t>
                      </a:r>
                    </a:p>
                  </a:txBody>
                  <a:tcPr marL="0" marR="0" marT="0" marB="0" anchor="ctr"/>
                </a:tc>
                <a:tc>
                  <a:txBody>
                    <a:bodyPr/>
                    <a:lstStyle/>
                    <a:p>
                      <a:pPr algn="ctr"/>
                      <a:r>
                        <a:rPr lang="en-US" sz="800"/>
                        <a:t>82.2</a:t>
                      </a:r>
                    </a:p>
                  </a:txBody>
                  <a:tcPr marL="0" marR="0" marT="0" marB="0" anchor="ctr"/>
                </a:tc>
                <a:tc>
                  <a:txBody>
                    <a:bodyPr/>
                    <a:lstStyle/>
                    <a:p>
                      <a:pPr algn="ctr"/>
                      <a:r>
                        <a:rPr lang="en-US" sz="800"/>
                        <a:t>77.1</a:t>
                      </a:r>
                    </a:p>
                  </a:txBody>
                  <a:tcPr marL="0" marR="0" marT="0" marB="0" anchor="ctr"/>
                </a:tc>
                <a:tc>
                  <a:txBody>
                    <a:bodyPr/>
                    <a:lstStyle/>
                    <a:p>
                      <a:pPr algn="ctr"/>
                      <a:r>
                        <a:rPr lang="en-US" sz="800"/>
                        <a:t>73.9</a:t>
                      </a:r>
                    </a:p>
                  </a:txBody>
                  <a:tcPr marL="0" marR="0" marT="0" marB="0" anchor="ctr"/>
                </a:tc>
                <a:extLst>
                  <a:ext uri="{0D108BD9-81ED-4DB2-BD59-A6C34878D82A}">
                    <a16:rowId xmlns:a16="http://schemas.microsoft.com/office/drawing/2014/main" val="2777731093"/>
                  </a:ext>
                </a:extLst>
              </a:tr>
              <a:tr h="179614">
                <a:tc>
                  <a:txBody>
                    <a:bodyPr/>
                    <a:lstStyle/>
                    <a:p>
                      <a:r>
                        <a:rPr lang="en-US" sz="800" b="0">
                          <a:solidFill>
                            <a:schemeClr val="bg1"/>
                          </a:solidFill>
                        </a:rPr>
                        <a:t>Placebo</a:t>
                      </a:r>
                    </a:p>
                  </a:txBody>
                  <a:tcPr marL="90000" marR="0" marT="0" marB="0" anchor="ctr">
                    <a:solidFill>
                      <a:schemeClr val="bg1">
                        <a:lumMod val="50000"/>
                      </a:schemeClr>
                    </a:solidFill>
                  </a:tcPr>
                </a:tc>
                <a:tc>
                  <a:txBody>
                    <a:bodyPr/>
                    <a:lstStyle/>
                    <a:p>
                      <a:pPr algn="ctr"/>
                      <a:r>
                        <a:rPr lang="en-US" sz="800"/>
                        <a:t>181</a:t>
                      </a:r>
                    </a:p>
                  </a:txBody>
                  <a:tcPr marL="0" marR="0" marT="0" marB="0" anchor="ctr"/>
                </a:tc>
                <a:tc>
                  <a:txBody>
                    <a:bodyPr/>
                    <a:lstStyle/>
                    <a:p>
                      <a:pPr algn="ctr"/>
                      <a:r>
                        <a:rPr lang="en-US" sz="800"/>
                        <a:t>132 (72.9)</a:t>
                      </a:r>
                    </a:p>
                  </a:txBody>
                  <a:tcPr marL="0" marR="0" marT="0" marB="0" anchor="ctr"/>
                </a:tc>
                <a:tc>
                  <a:txBody>
                    <a:bodyPr/>
                    <a:lstStyle/>
                    <a:p>
                      <a:pPr algn="ctr"/>
                      <a:r>
                        <a:rPr lang="en-US" sz="800"/>
                        <a:t>14.0</a:t>
                      </a:r>
                    </a:p>
                  </a:txBody>
                  <a:tcPr marL="0" marR="0" marT="0" marB="0" anchor="ctr"/>
                </a:tc>
                <a:tc>
                  <a:txBody>
                    <a:bodyPr/>
                    <a:lstStyle/>
                    <a:p>
                      <a:pPr algn="ctr"/>
                      <a:r>
                        <a:rPr lang="en-US" sz="800"/>
                        <a:t>56.5</a:t>
                      </a:r>
                    </a:p>
                  </a:txBody>
                  <a:tcPr marL="0" marR="0" marT="0" marB="0" anchor="ctr"/>
                </a:tc>
                <a:tc>
                  <a:txBody>
                    <a:bodyPr/>
                    <a:lstStyle/>
                    <a:p>
                      <a:pPr algn="ctr"/>
                      <a:r>
                        <a:rPr lang="en-US" sz="800"/>
                        <a:t>36.4</a:t>
                      </a:r>
                    </a:p>
                  </a:txBody>
                  <a:tcPr marL="0" marR="0" marT="0" marB="0" anchor="ctr"/>
                </a:tc>
                <a:tc>
                  <a:txBody>
                    <a:bodyPr/>
                    <a:lstStyle/>
                    <a:p>
                      <a:pPr algn="ctr"/>
                      <a:r>
                        <a:rPr lang="en-US" sz="800"/>
                        <a:t>29.1</a:t>
                      </a:r>
                    </a:p>
                  </a:txBody>
                  <a:tcPr marL="0" marR="0" marT="0" marB="0" anchor="ctr"/>
                </a:tc>
                <a:tc>
                  <a:txBody>
                    <a:bodyPr/>
                    <a:lstStyle/>
                    <a:p>
                      <a:pPr algn="ctr"/>
                      <a:r>
                        <a:rPr lang="en-US" sz="800"/>
                        <a:t>27.0</a:t>
                      </a:r>
                    </a:p>
                  </a:txBody>
                  <a:tcPr marL="0" marR="0" marT="0" marB="0" anchor="ctr"/>
                </a:tc>
                <a:tc>
                  <a:txBody>
                    <a:bodyPr/>
                    <a:lstStyle/>
                    <a:p>
                      <a:pPr algn="ctr"/>
                      <a:r>
                        <a:rPr lang="en-US" sz="800"/>
                        <a:t>23.7</a:t>
                      </a:r>
                    </a:p>
                  </a:txBody>
                  <a:tcPr marL="0" marR="0" marT="0" marB="0" anchor="ctr"/>
                </a:tc>
                <a:extLst>
                  <a:ext uri="{0D108BD9-81ED-4DB2-BD59-A6C34878D82A}">
                    <a16:rowId xmlns:a16="http://schemas.microsoft.com/office/drawing/2014/main" val="2786255578"/>
                  </a:ext>
                </a:extLst>
              </a:tr>
            </a:tbl>
          </a:graphicData>
        </a:graphic>
      </p:graphicFrame>
      <p:sp>
        <p:nvSpPr>
          <p:cNvPr id="3" name="Rectangle 2">
            <a:extLst>
              <a:ext uri="{FF2B5EF4-FFF2-40B4-BE49-F238E27FC236}">
                <a16:creationId xmlns:a16="http://schemas.microsoft.com/office/drawing/2014/main" id="{DB138DD8-1896-3BE5-C4A9-0EA713089EB1}"/>
              </a:ext>
            </a:extLst>
          </p:cNvPr>
          <p:cNvSpPr/>
          <p:nvPr/>
        </p:nvSpPr>
        <p:spPr>
          <a:xfrm>
            <a:off x="2490117" y="5772528"/>
            <a:ext cx="554400" cy="320400"/>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702270B-B3F4-D31C-D8FA-588141F4C6E7}"/>
              </a:ext>
            </a:extLst>
          </p:cNvPr>
          <p:cNvSpPr/>
          <p:nvPr/>
        </p:nvSpPr>
        <p:spPr>
          <a:xfrm>
            <a:off x="8266139" y="5772528"/>
            <a:ext cx="554400" cy="320400"/>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fik 17">
            <a:extLst>
              <a:ext uri="{FF2B5EF4-FFF2-40B4-BE49-F238E27FC236}">
                <a16:creationId xmlns:a16="http://schemas.microsoft.com/office/drawing/2014/main" id="{38474283-E415-2A84-06DB-BF619ED922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56762" y="2027172"/>
            <a:ext cx="4313337" cy="1768595"/>
          </a:xfrm>
          <a:prstGeom prst="rect">
            <a:avLst/>
          </a:prstGeom>
        </p:spPr>
      </p:pic>
      <p:pic>
        <p:nvPicPr>
          <p:cNvPr id="20" name="Grafik 19">
            <a:extLst>
              <a:ext uri="{FF2B5EF4-FFF2-40B4-BE49-F238E27FC236}">
                <a16:creationId xmlns:a16="http://schemas.microsoft.com/office/drawing/2014/main" id="{E9E30CAE-26F1-7538-F50C-EE683E5D8A7C}"/>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755543" y="2050721"/>
            <a:ext cx="4320000" cy="2216438"/>
          </a:xfrm>
          <a:prstGeom prst="rect">
            <a:avLst/>
          </a:prstGeom>
        </p:spPr>
      </p:pic>
      <p:sp>
        <p:nvSpPr>
          <p:cNvPr id="13" name="Textfeld 1">
            <a:extLst>
              <a:ext uri="{FF2B5EF4-FFF2-40B4-BE49-F238E27FC236}">
                <a16:creationId xmlns:a16="http://schemas.microsoft.com/office/drawing/2014/main" id="{1D9F7D8F-2E48-C3D1-4AB9-DC0420F0E071}"/>
              </a:ext>
            </a:extLst>
          </p:cNvPr>
          <p:cNvSpPr txBox="1"/>
          <p:nvPr/>
        </p:nvSpPr>
        <p:spPr>
          <a:xfrm>
            <a:off x="1010360" y="4393898"/>
            <a:ext cx="2847254" cy="261610"/>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100" b="1" i="1" u="none" strike="noStrike">
                <a:effectLst/>
                <a:latin typeface="+mj-lt"/>
              </a:rPr>
              <a:t>P</a:t>
            </a:r>
            <a:r>
              <a:rPr lang="de-DE" sz="1100" b="1" i="0" u="none" strike="noStrike">
                <a:effectLst/>
                <a:latin typeface="+mj-lt"/>
              </a:rPr>
              <a:t> &lt; 0.001 </a:t>
            </a:r>
            <a:r>
              <a:rPr lang="de-DE" sz="1100" b="0" i="0" u="none" strike="noStrike">
                <a:effectLst/>
                <a:latin typeface="+mj-lt"/>
              </a:rPr>
              <a:t>(HR 0.276, 95% CI 0.188-0.407)</a:t>
            </a:r>
            <a:endParaRPr lang="en-GB" sz="1100">
              <a:latin typeface="+mj-lt"/>
            </a:endParaRPr>
          </a:p>
        </p:txBody>
      </p:sp>
      <p:sp>
        <p:nvSpPr>
          <p:cNvPr id="14" name="Textfeld 1">
            <a:extLst>
              <a:ext uri="{FF2B5EF4-FFF2-40B4-BE49-F238E27FC236}">
                <a16:creationId xmlns:a16="http://schemas.microsoft.com/office/drawing/2014/main" id="{B8670FEE-0E38-BD91-7979-F3A8B983CCE4}"/>
              </a:ext>
            </a:extLst>
          </p:cNvPr>
          <p:cNvSpPr txBox="1"/>
          <p:nvPr/>
        </p:nvSpPr>
        <p:spPr>
          <a:xfrm>
            <a:off x="6774725" y="4393898"/>
            <a:ext cx="2847254" cy="261610"/>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100" b="1" i="1" u="none" strike="noStrike">
                <a:effectLst/>
                <a:latin typeface="+mj-lt"/>
              </a:rPr>
              <a:t>P</a:t>
            </a:r>
            <a:r>
              <a:rPr lang="de-DE" sz="1100" b="1" i="0" u="none" strike="noStrike">
                <a:effectLst/>
                <a:latin typeface="+mj-lt"/>
              </a:rPr>
              <a:t> &lt; 0.001 </a:t>
            </a:r>
            <a:r>
              <a:rPr lang="de-DE" sz="1100" b="0" i="0" u="none" strike="noStrike">
                <a:effectLst/>
                <a:latin typeface="+mj-lt"/>
              </a:rPr>
              <a:t>(HR 0.174, 95% CI 0.122-0.246)</a:t>
            </a:r>
            <a:endParaRPr lang="en-GB" sz="1100">
              <a:latin typeface="+mj-lt"/>
            </a:endParaRPr>
          </a:p>
        </p:txBody>
      </p:sp>
    </p:spTree>
    <p:extLst>
      <p:ext uri="{BB962C8B-B14F-4D97-AF65-F5344CB8AC3E}">
        <p14:creationId xmlns:p14="http://schemas.microsoft.com/office/powerpoint/2010/main" val="1884690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m 18">
            <a:extLst>
              <a:ext uri="{FF2B5EF4-FFF2-40B4-BE49-F238E27FC236}">
                <a16:creationId xmlns:a16="http://schemas.microsoft.com/office/drawing/2014/main" id="{40529F5F-80FD-9738-CF15-5DE651BD46B3}"/>
              </a:ext>
            </a:extLst>
          </p:cNvPr>
          <p:cNvGraphicFramePr/>
          <p:nvPr>
            <p:extLst>
              <p:ext uri="{D42A27DB-BD31-4B8C-83A1-F6EECF244321}">
                <p14:modId xmlns:p14="http://schemas.microsoft.com/office/powerpoint/2010/main" val="1161242222"/>
              </p:ext>
            </p:extLst>
          </p:nvPr>
        </p:nvGraphicFramePr>
        <p:xfrm>
          <a:off x="5930779" y="583273"/>
          <a:ext cx="6025171" cy="5418667"/>
        </p:xfrm>
        <a:graphic>
          <a:graphicData uri="http://schemas.openxmlformats.org/drawingml/2006/chart">
            <c:chart xmlns:c="http://schemas.openxmlformats.org/drawingml/2006/chart" xmlns:r="http://schemas.openxmlformats.org/officeDocument/2006/relationships" r:id="rId2"/>
          </a:graphicData>
        </a:graphic>
      </p:graphicFrame>
      <p:pic>
        <p:nvPicPr>
          <p:cNvPr id="35" name="Grafik 34">
            <a:extLst>
              <a:ext uri="{FF2B5EF4-FFF2-40B4-BE49-F238E27FC236}">
                <a16:creationId xmlns:a16="http://schemas.microsoft.com/office/drawing/2014/main" id="{7422780D-C361-5C02-9C74-5432522C23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762467" y="2046533"/>
            <a:ext cx="3822511" cy="2273300"/>
          </a:xfrm>
          <a:prstGeom prst="rect">
            <a:avLst/>
          </a:prstGeom>
        </p:spPr>
      </p:pic>
      <p:graphicFrame>
        <p:nvGraphicFramePr>
          <p:cNvPr id="20" name="Diagramm 19">
            <a:extLst>
              <a:ext uri="{FF2B5EF4-FFF2-40B4-BE49-F238E27FC236}">
                <a16:creationId xmlns:a16="http://schemas.microsoft.com/office/drawing/2014/main" id="{58824546-DAC6-EEC8-16F8-913373057E62}"/>
              </a:ext>
            </a:extLst>
          </p:cNvPr>
          <p:cNvGraphicFramePr/>
          <p:nvPr>
            <p:extLst>
              <p:ext uri="{D42A27DB-BD31-4B8C-83A1-F6EECF244321}">
                <p14:modId xmlns:p14="http://schemas.microsoft.com/office/powerpoint/2010/main" val="101472051"/>
              </p:ext>
            </p:extLst>
          </p:nvPr>
        </p:nvGraphicFramePr>
        <p:xfrm>
          <a:off x="137346" y="608365"/>
          <a:ext cx="6025171" cy="5418667"/>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 Placeholder 6">
            <a:extLst>
              <a:ext uri="{FF2B5EF4-FFF2-40B4-BE49-F238E27FC236}">
                <a16:creationId xmlns:a16="http://schemas.microsoft.com/office/drawing/2014/main" id="{0739D688-AEDD-7267-7340-0872810114A0}"/>
              </a:ext>
            </a:extLst>
          </p:cNvPr>
          <p:cNvSpPr>
            <a:spLocks noGrp="1"/>
          </p:cNvSpPr>
          <p:nvPr>
            <p:ph type="body" sz="quarter" idx="12"/>
          </p:nvPr>
        </p:nvSpPr>
        <p:spPr/>
        <p:txBody>
          <a:bodyPr/>
          <a:lstStyle/>
          <a:p>
            <a:r>
              <a:rPr lang="en-US"/>
              <a:t>Time to next treatment </a:t>
            </a:r>
          </a:p>
        </p:txBody>
      </p:sp>
      <p:sp>
        <p:nvSpPr>
          <p:cNvPr id="3" name="Title 2">
            <a:extLst>
              <a:ext uri="{FF2B5EF4-FFF2-40B4-BE49-F238E27FC236}">
                <a16:creationId xmlns:a16="http://schemas.microsoft.com/office/drawing/2014/main" id="{BE17F02F-6EFE-6868-76EB-047227287EE6}"/>
              </a:ext>
            </a:extLst>
          </p:cNvPr>
          <p:cNvSpPr>
            <a:spLocks noGrp="1"/>
          </p:cNvSpPr>
          <p:nvPr>
            <p:ph type="title"/>
          </p:nvPr>
        </p:nvSpPr>
        <p:spPr/>
        <p:txBody>
          <a:bodyPr/>
          <a:lstStyle/>
          <a:p>
            <a:r>
              <a:rPr lang="en-US"/>
              <a:t>TTNT and PFS2 </a:t>
            </a:r>
          </a:p>
        </p:txBody>
      </p:sp>
      <p:sp>
        <p:nvSpPr>
          <p:cNvPr id="2" name="Footer Placeholder 1">
            <a:extLst>
              <a:ext uri="{FF2B5EF4-FFF2-40B4-BE49-F238E27FC236}">
                <a16:creationId xmlns:a16="http://schemas.microsoft.com/office/drawing/2014/main" id="{9C082452-EBC8-793A-A1CC-8A563B43B847}"/>
              </a:ext>
            </a:extLst>
          </p:cNvPr>
          <p:cNvSpPr>
            <a:spLocks noGrp="1"/>
          </p:cNvSpPr>
          <p:nvPr>
            <p:ph type="ftr" sz="quarter" idx="13"/>
          </p:nvPr>
        </p:nvSpPr>
        <p:spPr/>
        <p:txBody>
          <a:bodyPr/>
          <a:lstStyle/>
          <a:p>
            <a:r>
              <a:rPr lang="en-US" b="1">
                <a:solidFill>
                  <a:srgbClr val="4E4F4E"/>
                </a:solidFill>
                <a:latin typeface="Arial" panose="020B0604020202020204"/>
                <a:cs typeface="Arial" panose="020B0604020202020204" pitchFamily="34" charset="0"/>
              </a:rPr>
              <a:t>CI, </a:t>
            </a:r>
            <a:r>
              <a:rPr lang="en-US">
                <a:solidFill>
                  <a:srgbClr val="4E4F4E"/>
                </a:solidFill>
                <a:latin typeface="Arial" panose="020B0604020202020204"/>
                <a:cs typeface="Arial" panose="020B0604020202020204" pitchFamily="34" charset="0"/>
              </a:rPr>
              <a:t>confidence interval; </a:t>
            </a:r>
            <a:r>
              <a:rPr lang="en-US" b="1">
                <a:solidFill>
                  <a:srgbClr val="4E4F4E"/>
                </a:solidFill>
                <a:latin typeface="Arial" panose="020B0604020202020204"/>
                <a:cs typeface="Arial" panose="020B0604020202020204" pitchFamily="34" charset="0"/>
              </a:rPr>
              <a:t>HR</a:t>
            </a:r>
            <a:r>
              <a:rPr lang="en-US">
                <a:solidFill>
                  <a:srgbClr val="4E4F4E"/>
                </a:solidFill>
                <a:latin typeface="Arial" panose="020B0604020202020204"/>
                <a:cs typeface="Arial" panose="020B0604020202020204" pitchFamily="34" charset="0"/>
              </a:rPr>
              <a:t>, hazard ratio; </a:t>
            </a:r>
            <a:r>
              <a:rPr lang="en-US" b="1">
                <a:solidFill>
                  <a:srgbClr val="4E4F4E"/>
                </a:solidFill>
                <a:latin typeface="Arial" panose="020B0604020202020204"/>
                <a:cs typeface="Arial" panose="020B0604020202020204" pitchFamily="34" charset="0"/>
              </a:rPr>
              <a:t>ITT</a:t>
            </a:r>
            <a:r>
              <a:rPr lang="en-US">
                <a:solidFill>
                  <a:srgbClr val="4E4F4E"/>
                </a:solidFill>
                <a:latin typeface="Arial" panose="020B0604020202020204"/>
                <a:cs typeface="Arial" panose="020B0604020202020204" pitchFamily="34" charset="0"/>
              </a:rPr>
              <a:t>, intention to treat; </a:t>
            </a:r>
            <a:r>
              <a:rPr lang="en-US" b="1">
                <a:solidFill>
                  <a:srgbClr val="4E4F4E"/>
                </a:solidFill>
                <a:latin typeface="Arial" panose="020B0604020202020204"/>
                <a:cs typeface="Arial" panose="020B0604020202020204" pitchFamily="34" charset="0"/>
              </a:rPr>
              <a:t>NR</a:t>
            </a:r>
            <a:r>
              <a:rPr lang="en-US">
                <a:solidFill>
                  <a:srgbClr val="4E4F4E"/>
                </a:solidFill>
                <a:latin typeface="Arial" panose="020B0604020202020204"/>
                <a:cs typeface="Arial" panose="020B0604020202020204" pitchFamily="34" charset="0"/>
              </a:rPr>
              <a:t>, not reached; </a:t>
            </a:r>
            <a:r>
              <a:rPr lang="en-US" b="1">
                <a:solidFill>
                  <a:srgbClr val="4E4F4E"/>
                </a:solidFill>
                <a:latin typeface="Arial" panose="020B0604020202020204"/>
                <a:cs typeface="Arial" panose="020B0604020202020204" pitchFamily="34" charset="0"/>
              </a:rPr>
              <a:t>PFS</a:t>
            </a:r>
            <a:r>
              <a:rPr lang="en-US">
                <a:solidFill>
                  <a:srgbClr val="4E4F4E"/>
                </a:solidFill>
                <a:latin typeface="Arial" panose="020B0604020202020204"/>
                <a:cs typeface="Arial" panose="020B0604020202020204" pitchFamily="34" charset="0"/>
              </a:rPr>
              <a:t>, progression-free survival; </a:t>
            </a:r>
            <a:r>
              <a:rPr lang="en-US" b="1">
                <a:solidFill>
                  <a:srgbClr val="4E4F4E"/>
                </a:solidFill>
                <a:latin typeface="Arial" panose="020B0604020202020204"/>
                <a:cs typeface="Arial" panose="020B0604020202020204" pitchFamily="34" charset="0"/>
              </a:rPr>
              <a:t>pts, </a:t>
            </a:r>
            <a:r>
              <a:rPr lang="en-US">
                <a:solidFill>
                  <a:srgbClr val="4E4F4E"/>
                </a:solidFill>
                <a:latin typeface="Arial" panose="020B0604020202020204"/>
                <a:cs typeface="Arial" panose="020B0604020202020204" pitchFamily="34" charset="0"/>
              </a:rPr>
              <a:t>patients; </a:t>
            </a:r>
            <a:r>
              <a:rPr lang="en-US" b="1">
                <a:solidFill>
                  <a:srgbClr val="4E4F4E"/>
                </a:solidFill>
                <a:latin typeface="Arial" panose="020B0604020202020204"/>
                <a:cs typeface="Arial" panose="020B0604020202020204" pitchFamily="34" charset="0"/>
              </a:rPr>
              <a:t>TTNT</a:t>
            </a:r>
            <a:r>
              <a:rPr lang="en-US">
                <a:solidFill>
                  <a:srgbClr val="4E4F4E"/>
                </a:solidFill>
                <a:latin typeface="Arial" panose="020B0604020202020204"/>
                <a:cs typeface="Arial" panose="020B0604020202020204" pitchFamily="34" charset="0"/>
              </a:rPr>
              <a:t>, time to next treatment. </a:t>
            </a: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Langerbeins</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 et al. Abstract S200 presented at EHA2023. </a:t>
            </a: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Langerbeins</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 et al. Abstract 24 presented at 17-ICML.</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sp>
        <p:nvSpPr>
          <p:cNvPr id="8" name="Text Placeholder 7">
            <a:extLst>
              <a:ext uri="{FF2B5EF4-FFF2-40B4-BE49-F238E27FC236}">
                <a16:creationId xmlns:a16="http://schemas.microsoft.com/office/drawing/2014/main" id="{8357DCA6-90F6-EC97-655A-94980F9CFF0B}"/>
              </a:ext>
            </a:extLst>
          </p:cNvPr>
          <p:cNvSpPr>
            <a:spLocks noGrp="1"/>
          </p:cNvSpPr>
          <p:nvPr>
            <p:ph type="body" sz="quarter" idx="14"/>
          </p:nvPr>
        </p:nvSpPr>
        <p:spPr/>
        <p:txBody>
          <a:bodyPr/>
          <a:lstStyle/>
          <a:p>
            <a:r>
              <a:rPr lang="en-US"/>
              <a:t>PFS2 from start of subsequent treatment </a:t>
            </a:r>
          </a:p>
        </p:txBody>
      </p:sp>
      <p:graphicFrame>
        <p:nvGraphicFramePr>
          <p:cNvPr id="17" name="Table 11">
            <a:extLst>
              <a:ext uri="{FF2B5EF4-FFF2-40B4-BE49-F238E27FC236}">
                <a16:creationId xmlns:a16="http://schemas.microsoft.com/office/drawing/2014/main" id="{CD9B01D2-8DB7-59C4-E050-F569AC4414BC}"/>
              </a:ext>
            </a:extLst>
          </p:cNvPr>
          <p:cNvGraphicFramePr>
            <a:graphicFrameLocks/>
          </p:cNvGraphicFramePr>
          <p:nvPr>
            <p:extLst>
              <p:ext uri="{D42A27DB-BD31-4B8C-83A1-F6EECF244321}">
                <p14:modId xmlns:p14="http://schemas.microsoft.com/office/powerpoint/2010/main" val="3958918468"/>
              </p:ext>
            </p:extLst>
          </p:nvPr>
        </p:nvGraphicFramePr>
        <p:xfrm>
          <a:off x="407988" y="5158800"/>
          <a:ext cx="5571517" cy="914401"/>
        </p:xfrm>
        <a:graphic>
          <a:graphicData uri="http://schemas.openxmlformats.org/drawingml/2006/table">
            <a:tbl>
              <a:tblPr firstRow="1" bandRow="1">
                <a:tableStyleId>{5C22544A-7EE6-4342-B048-85BDC9FD1C3A}</a:tableStyleId>
              </a:tblPr>
              <a:tblGrid>
                <a:gridCol w="884621">
                  <a:extLst>
                    <a:ext uri="{9D8B030D-6E8A-4147-A177-3AD203B41FA5}">
                      <a16:colId xmlns:a16="http://schemas.microsoft.com/office/drawing/2014/main" val="1587377694"/>
                    </a:ext>
                  </a:extLst>
                </a:gridCol>
                <a:gridCol w="585862">
                  <a:extLst>
                    <a:ext uri="{9D8B030D-6E8A-4147-A177-3AD203B41FA5}">
                      <a16:colId xmlns:a16="http://schemas.microsoft.com/office/drawing/2014/main" val="2842012271"/>
                    </a:ext>
                  </a:extLst>
                </a:gridCol>
                <a:gridCol w="585862">
                  <a:extLst>
                    <a:ext uri="{9D8B030D-6E8A-4147-A177-3AD203B41FA5}">
                      <a16:colId xmlns:a16="http://schemas.microsoft.com/office/drawing/2014/main" val="2884532868"/>
                    </a:ext>
                  </a:extLst>
                </a:gridCol>
                <a:gridCol w="585862">
                  <a:extLst>
                    <a:ext uri="{9D8B030D-6E8A-4147-A177-3AD203B41FA5}">
                      <a16:colId xmlns:a16="http://schemas.microsoft.com/office/drawing/2014/main" val="4026299549"/>
                    </a:ext>
                  </a:extLst>
                </a:gridCol>
                <a:gridCol w="585862">
                  <a:extLst>
                    <a:ext uri="{9D8B030D-6E8A-4147-A177-3AD203B41FA5}">
                      <a16:colId xmlns:a16="http://schemas.microsoft.com/office/drawing/2014/main" val="1430259260"/>
                    </a:ext>
                  </a:extLst>
                </a:gridCol>
                <a:gridCol w="585862">
                  <a:extLst>
                    <a:ext uri="{9D8B030D-6E8A-4147-A177-3AD203B41FA5}">
                      <a16:colId xmlns:a16="http://schemas.microsoft.com/office/drawing/2014/main" val="3528553067"/>
                    </a:ext>
                  </a:extLst>
                </a:gridCol>
                <a:gridCol w="585862">
                  <a:extLst>
                    <a:ext uri="{9D8B030D-6E8A-4147-A177-3AD203B41FA5}">
                      <a16:colId xmlns:a16="http://schemas.microsoft.com/office/drawing/2014/main" val="2142657858"/>
                    </a:ext>
                  </a:extLst>
                </a:gridCol>
                <a:gridCol w="585862">
                  <a:extLst>
                    <a:ext uri="{9D8B030D-6E8A-4147-A177-3AD203B41FA5}">
                      <a16:colId xmlns:a16="http://schemas.microsoft.com/office/drawing/2014/main" val="3337156195"/>
                    </a:ext>
                  </a:extLst>
                </a:gridCol>
                <a:gridCol w="585862">
                  <a:extLst>
                    <a:ext uri="{9D8B030D-6E8A-4147-A177-3AD203B41FA5}">
                      <a16:colId xmlns:a16="http://schemas.microsoft.com/office/drawing/2014/main" val="137003852"/>
                    </a:ext>
                  </a:extLst>
                </a:gridCol>
              </a:tblGrid>
              <a:tr h="376300">
                <a:tc>
                  <a:txBody>
                    <a:bodyPr/>
                    <a:lstStyle/>
                    <a:p>
                      <a:r>
                        <a:rPr lang="en-US" sz="800" b="1"/>
                        <a:t>TTNT</a:t>
                      </a:r>
                    </a:p>
                  </a:txBody>
                  <a:tcPr marL="90000" marR="0" marT="0" marB="0" anchor="ctr"/>
                </a:tc>
                <a:tc>
                  <a:txBody>
                    <a:bodyPr/>
                    <a:lstStyle/>
                    <a:p>
                      <a:pPr algn="ctr"/>
                      <a:r>
                        <a:rPr lang="en-US" sz="800"/>
                        <a:t>Pts, N</a:t>
                      </a:r>
                    </a:p>
                  </a:txBody>
                  <a:tcPr marL="0" marR="0" marT="0" marB="0" anchor="ctr"/>
                </a:tc>
                <a:tc>
                  <a:txBody>
                    <a:bodyPr/>
                    <a:lstStyle/>
                    <a:p>
                      <a:pPr algn="ctr"/>
                      <a:r>
                        <a:rPr lang="en-US" sz="800"/>
                        <a:t>Events, N (%)</a:t>
                      </a:r>
                    </a:p>
                  </a:txBody>
                  <a:tcPr marL="0" marR="0" marT="0" marB="0" anchor="ctr"/>
                </a:tc>
                <a:tc>
                  <a:txBody>
                    <a:bodyPr/>
                    <a:lstStyle/>
                    <a:p>
                      <a:pPr algn="ctr"/>
                      <a:r>
                        <a:rPr lang="en-US" sz="800"/>
                        <a:t>Median months </a:t>
                      </a:r>
                    </a:p>
                  </a:txBody>
                  <a:tcPr marL="0" marR="0" marT="0" marB="0" anchor="ctr"/>
                </a:tc>
                <a:tc>
                  <a:txBody>
                    <a:bodyPr/>
                    <a:lstStyle/>
                    <a:p>
                      <a:pPr algn="ctr"/>
                      <a:r>
                        <a:rPr lang="en-US" sz="800"/>
                        <a:t>1-year survival, %</a:t>
                      </a:r>
                    </a:p>
                  </a:txBody>
                  <a:tcPr marL="0" marR="0" marT="0" marB="0" anchor="ctr"/>
                </a:tc>
                <a:tc>
                  <a:txBody>
                    <a:bodyPr/>
                    <a:lstStyle/>
                    <a:p>
                      <a:pPr algn="ctr"/>
                      <a:r>
                        <a:rPr lang="en-US" sz="800"/>
                        <a:t>2-year survival, %</a:t>
                      </a:r>
                    </a:p>
                  </a:txBody>
                  <a:tcPr marL="0" marR="0" marT="0" marB="0" anchor="ctr"/>
                </a:tc>
                <a:tc>
                  <a:txBody>
                    <a:bodyPr/>
                    <a:lstStyle/>
                    <a:p>
                      <a:pPr algn="ctr"/>
                      <a:r>
                        <a:rPr lang="en-US" sz="800"/>
                        <a:t>3-year survival, %</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t>4-year survival, %</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t>5-year survival, %</a:t>
                      </a:r>
                    </a:p>
                  </a:txBody>
                  <a:tcPr marL="0" marR="0" marT="0" marB="0" anchor="ctr"/>
                </a:tc>
                <a:extLst>
                  <a:ext uri="{0D108BD9-81ED-4DB2-BD59-A6C34878D82A}">
                    <a16:rowId xmlns:a16="http://schemas.microsoft.com/office/drawing/2014/main" val="3138201297"/>
                  </a:ext>
                </a:extLst>
              </a:tr>
              <a:tr h="179367">
                <a:tc>
                  <a:txBody>
                    <a:bodyPr/>
                    <a:lstStyle/>
                    <a:p>
                      <a:r>
                        <a:rPr lang="en-US" sz="800" b="0"/>
                        <a:t>All patients [ITT]</a:t>
                      </a:r>
                    </a:p>
                  </a:txBody>
                  <a:tcPr marL="90000" marR="0" marT="0" marB="0" anchor="ctr"/>
                </a:tc>
                <a:tc>
                  <a:txBody>
                    <a:bodyPr/>
                    <a:lstStyle/>
                    <a:p>
                      <a:pPr algn="ctr"/>
                      <a:r>
                        <a:rPr lang="en-US" sz="800" b="1"/>
                        <a:t>363</a:t>
                      </a:r>
                    </a:p>
                  </a:txBody>
                  <a:tcPr marL="0" marR="0" marT="0" marB="0" anchor="ctr"/>
                </a:tc>
                <a:tc>
                  <a:txBody>
                    <a:bodyPr/>
                    <a:lstStyle/>
                    <a:p>
                      <a:pPr algn="ctr"/>
                      <a:r>
                        <a:rPr lang="en-US" sz="800" b="1"/>
                        <a:t>108 (29.8)</a:t>
                      </a:r>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extLst>
                  <a:ext uri="{0D108BD9-81ED-4DB2-BD59-A6C34878D82A}">
                    <a16:rowId xmlns:a16="http://schemas.microsoft.com/office/drawing/2014/main" val="1759683038"/>
                  </a:ext>
                </a:extLst>
              </a:tr>
              <a:tr h="179367">
                <a:tc>
                  <a:txBody>
                    <a:bodyPr/>
                    <a:lstStyle/>
                    <a:p>
                      <a:r>
                        <a:rPr lang="en-US" sz="800" b="0">
                          <a:solidFill>
                            <a:schemeClr val="bg1"/>
                          </a:solidFill>
                        </a:rPr>
                        <a:t>Ibrutinib</a:t>
                      </a:r>
                    </a:p>
                  </a:txBody>
                  <a:tcPr marL="90000" marR="0" marT="0" marB="0" anchor="ctr">
                    <a:solidFill>
                      <a:schemeClr val="accent5"/>
                    </a:solidFill>
                  </a:tcPr>
                </a:tc>
                <a:tc>
                  <a:txBody>
                    <a:bodyPr/>
                    <a:lstStyle/>
                    <a:p>
                      <a:pPr algn="ctr"/>
                      <a:r>
                        <a:rPr lang="en-US" sz="800"/>
                        <a:t>182</a:t>
                      </a:r>
                    </a:p>
                  </a:txBody>
                  <a:tcPr marL="0" marR="0" marT="0" marB="0" anchor="ctr"/>
                </a:tc>
                <a:tc>
                  <a:txBody>
                    <a:bodyPr/>
                    <a:lstStyle/>
                    <a:p>
                      <a:pPr algn="ctr"/>
                      <a:r>
                        <a:rPr lang="en-US" sz="800"/>
                        <a:t>29 (15.9)</a:t>
                      </a:r>
                    </a:p>
                  </a:txBody>
                  <a:tcPr marL="0" marR="0" marT="0" marB="0" anchor="ctr"/>
                </a:tc>
                <a:tc>
                  <a:txBody>
                    <a:bodyPr/>
                    <a:lstStyle/>
                    <a:p>
                      <a:pPr algn="ctr"/>
                      <a:r>
                        <a:rPr lang="en-US" sz="800"/>
                        <a:t>NR</a:t>
                      </a:r>
                    </a:p>
                  </a:txBody>
                  <a:tcPr marL="0" marR="0" marT="0" marB="0" anchor="ctr"/>
                </a:tc>
                <a:tc>
                  <a:txBody>
                    <a:bodyPr/>
                    <a:lstStyle/>
                    <a:p>
                      <a:pPr algn="ctr"/>
                      <a:r>
                        <a:rPr lang="en-US" sz="800"/>
                        <a:t>97.0</a:t>
                      </a:r>
                    </a:p>
                  </a:txBody>
                  <a:tcPr marL="0" marR="0" marT="0" marB="0" anchor="ctr"/>
                </a:tc>
                <a:tc>
                  <a:txBody>
                    <a:bodyPr/>
                    <a:lstStyle/>
                    <a:p>
                      <a:pPr algn="ctr"/>
                      <a:r>
                        <a:rPr lang="en-US" sz="800"/>
                        <a:t>93.3</a:t>
                      </a:r>
                    </a:p>
                  </a:txBody>
                  <a:tcPr marL="0" marR="0" marT="0" marB="0" anchor="ctr"/>
                </a:tc>
                <a:tc>
                  <a:txBody>
                    <a:bodyPr/>
                    <a:lstStyle/>
                    <a:p>
                      <a:pPr algn="ctr"/>
                      <a:r>
                        <a:rPr lang="en-US" sz="800"/>
                        <a:t>90.8</a:t>
                      </a:r>
                    </a:p>
                  </a:txBody>
                  <a:tcPr marL="0" marR="0" marT="0" marB="0" anchor="ctr"/>
                </a:tc>
                <a:tc>
                  <a:txBody>
                    <a:bodyPr/>
                    <a:lstStyle/>
                    <a:p>
                      <a:pPr algn="ctr"/>
                      <a:r>
                        <a:rPr lang="en-US" sz="800"/>
                        <a:t>88.6</a:t>
                      </a:r>
                    </a:p>
                  </a:txBody>
                  <a:tcPr marL="0" marR="0" marT="0" marB="0" anchor="ctr"/>
                </a:tc>
                <a:tc>
                  <a:txBody>
                    <a:bodyPr/>
                    <a:lstStyle/>
                    <a:p>
                      <a:pPr algn="ctr"/>
                      <a:r>
                        <a:rPr lang="en-US" sz="800"/>
                        <a:t>84.1</a:t>
                      </a:r>
                    </a:p>
                  </a:txBody>
                  <a:tcPr marL="0" marR="0" marT="0" marB="0" anchor="ctr"/>
                </a:tc>
                <a:extLst>
                  <a:ext uri="{0D108BD9-81ED-4DB2-BD59-A6C34878D82A}">
                    <a16:rowId xmlns:a16="http://schemas.microsoft.com/office/drawing/2014/main" val="2777731093"/>
                  </a:ext>
                </a:extLst>
              </a:tr>
              <a:tr h="179367">
                <a:tc>
                  <a:txBody>
                    <a:bodyPr/>
                    <a:lstStyle/>
                    <a:p>
                      <a:r>
                        <a:rPr lang="en-US" sz="800" b="0">
                          <a:solidFill>
                            <a:schemeClr val="bg1"/>
                          </a:solidFill>
                        </a:rPr>
                        <a:t>Placebo</a:t>
                      </a:r>
                    </a:p>
                  </a:txBody>
                  <a:tcPr marL="90000" marR="0" marT="0" marB="0" anchor="ctr">
                    <a:solidFill>
                      <a:schemeClr val="bg1">
                        <a:lumMod val="50000"/>
                      </a:schemeClr>
                    </a:solidFill>
                  </a:tcPr>
                </a:tc>
                <a:tc>
                  <a:txBody>
                    <a:bodyPr/>
                    <a:lstStyle/>
                    <a:p>
                      <a:pPr algn="ctr"/>
                      <a:r>
                        <a:rPr lang="en-US" sz="800"/>
                        <a:t>181</a:t>
                      </a:r>
                    </a:p>
                  </a:txBody>
                  <a:tcPr marL="0" marR="0" marT="0" marB="0" anchor="ctr"/>
                </a:tc>
                <a:tc>
                  <a:txBody>
                    <a:bodyPr/>
                    <a:lstStyle/>
                    <a:p>
                      <a:pPr algn="ctr"/>
                      <a:r>
                        <a:rPr lang="en-US" sz="800"/>
                        <a:t>79 (43.6)</a:t>
                      </a:r>
                    </a:p>
                  </a:txBody>
                  <a:tcPr marL="0" marR="0" marT="0" marB="0" anchor="ctr"/>
                </a:tc>
                <a:tc>
                  <a:txBody>
                    <a:bodyPr/>
                    <a:lstStyle/>
                    <a:p>
                      <a:pPr algn="ctr"/>
                      <a:r>
                        <a:rPr lang="en-US" sz="800"/>
                        <a:t>68.5</a:t>
                      </a:r>
                    </a:p>
                  </a:txBody>
                  <a:tcPr marL="0" marR="0" marT="0" marB="0" anchor="ctr"/>
                </a:tc>
                <a:tc>
                  <a:txBody>
                    <a:bodyPr/>
                    <a:lstStyle/>
                    <a:p>
                      <a:pPr algn="ctr"/>
                      <a:r>
                        <a:rPr lang="en-US" sz="800"/>
                        <a:t>91.8</a:t>
                      </a:r>
                    </a:p>
                  </a:txBody>
                  <a:tcPr marL="0" marR="0" marT="0" marB="0" anchor="ctr"/>
                </a:tc>
                <a:tc>
                  <a:txBody>
                    <a:bodyPr/>
                    <a:lstStyle/>
                    <a:p>
                      <a:pPr algn="ctr"/>
                      <a:r>
                        <a:rPr lang="en-US" sz="800"/>
                        <a:t>76.9</a:t>
                      </a:r>
                    </a:p>
                  </a:txBody>
                  <a:tcPr marL="0" marR="0" marT="0" marB="0" anchor="ctr"/>
                </a:tc>
                <a:tc>
                  <a:txBody>
                    <a:bodyPr/>
                    <a:lstStyle/>
                    <a:p>
                      <a:pPr algn="ctr"/>
                      <a:r>
                        <a:rPr lang="en-US" sz="800"/>
                        <a:t>64.2</a:t>
                      </a:r>
                    </a:p>
                  </a:txBody>
                  <a:tcPr marL="0" marR="0" marT="0" marB="0" anchor="ctr"/>
                </a:tc>
                <a:tc>
                  <a:txBody>
                    <a:bodyPr/>
                    <a:lstStyle/>
                    <a:p>
                      <a:pPr algn="ctr"/>
                      <a:r>
                        <a:rPr lang="en-US" sz="800"/>
                        <a:t>58.0</a:t>
                      </a:r>
                    </a:p>
                  </a:txBody>
                  <a:tcPr marL="0" marR="0" marT="0" marB="0" anchor="ctr"/>
                </a:tc>
                <a:tc>
                  <a:txBody>
                    <a:bodyPr/>
                    <a:lstStyle/>
                    <a:p>
                      <a:pPr algn="ctr"/>
                      <a:r>
                        <a:rPr lang="en-US" sz="800"/>
                        <a:t>54.6</a:t>
                      </a:r>
                    </a:p>
                  </a:txBody>
                  <a:tcPr marL="0" marR="0" marT="0" marB="0" anchor="ctr"/>
                </a:tc>
                <a:extLst>
                  <a:ext uri="{0D108BD9-81ED-4DB2-BD59-A6C34878D82A}">
                    <a16:rowId xmlns:a16="http://schemas.microsoft.com/office/drawing/2014/main" val="2786255578"/>
                  </a:ext>
                </a:extLst>
              </a:tr>
            </a:tbl>
          </a:graphicData>
        </a:graphic>
      </p:graphicFrame>
      <p:graphicFrame>
        <p:nvGraphicFramePr>
          <p:cNvPr id="18" name="Table 11">
            <a:extLst>
              <a:ext uri="{FF2B5EF4-FFF2-40B4-BE49-F238E27FC236}">
                <a16:creationId xmlns:a16="http://schemas.microsoft.com/office/drawing/2014/main" id="{A5E15FEF-EF97-C40F-97EB-E7BBD3075894}"/>
              </a:ext>
            </a:extLst>
          </p:cNvPr>
          <p:cNvGraphicFramePr>
            <a:graphicFrameLocks/>
          </p:cNvGraphicFramePr>
          <p:nvPr>
            <p:extLst>
              <p:ext uri="{D42A27DB-BD31-4B8C-83A1-F6EECF244321}">
                <p14:modId xmlns:p14="http://schemas.microsoft.com/office/powerpoint/2010/main" val="2563930880"/>
              </p:ext>
            </p:extLst>
          </p:nvPr>
        </p:nvGraphicFramePr>
        <p:xfrm>
          <a:off x="6203950" y="5158800"/>
          <a:ext cx="5571514" cy="914400"/>
        </p:xfrm>
        <a:graphic>
          <a:graphicData uri="http://schemas.openxmlformats.org/drawingml/2006/table">
            <a:tbl>
              <a:tblPr firstRow="1" bandRow="1">
                <a:tableStyleId>{5C22544A-7EE6-4342-B048-85BDC9FD1C3A}</a:tableStyleId>
              </a:tblPr>
              <a:tblGrid>
                <a:gridCol w="880514">
                  <a:extLst>
                    <a:ext uri="{9D8B030D-6E8A-4147-A177-3AD203B41FA5}">
                      <a16:colId xmlns:a16="http://schemas.microsoft.com/office/drawing/2014/main" val="1587377694"/>
                    </a:ext>
                  </a:extLst>
                </a:gridCol>
                <a:gridCol w="586375">
                  <a:extLst>
                    <a:ext uri="{9D8B030D-6E8A-4147-A177-3AD203B41FA5}">
                      <a16:colId xmlns:a16="http://schemas.microsoft.com/office/drawing/2014/main" val="2842012271"/>
                    </a:ext>
                  </a:extLst>
                </a:gridCol>
                <a:gridCol w="586375">
                  <a:extLst>
                    <a:ext uri="{9D8B030D-6E8A-4147-A177-3AD203B41FA5}">
                      <a16:colId xmlns:a16="http://schemas.microsoft.com/office/drawing/2014/main" val="2884532868"/>
                    </a:ext>
                  </a:extLst>
                </a:gridCol>
                <a:gridCol w="586375">
                  <a:extLst>
                    <a:ext uri="{9D8B030D-6E8A-4147-A177-3AD203B41FA5}">
                      <a16:colId xmlns:a16="http://schemas.microsoft.com/office/drawing/2014/main" val="4026299549"/>
                    </a:ext>
                  </a:extLst>
                </a:gridCol>
                <a:gridCol w="586375">
                  <a:extLst>
                    <a:ext uri="{9D8B030D-6E8A-4147-A177-3AD203B41FA5}">
                      <a16:colId xmlns:a16="http://schemas.microsoft.com/office/drawing/2014/main" val="1430259260"/>
                    </a:ext>
                  </a:extLst>
                </a:gridCol>
                <a:gridCol w="586375">
                  <a:extLst>
                    <a:ext uri="{9D8B030D-6E8A-4147-A177-3AD203B41FA5}">
                      <a16:colId xmlns:a16="http://schemas.microsoft.com/office/drawing/2014/main" val="3528553067"/>
                    </a:ext>
                  </a:extLst>
                </a:gridCol>
                <a:gridCol w="586375">
                  <a:extLst>
                    <a:ext uri="{9D8B030D-6E8A-4147-A177-3AD203B41FA5}">
                      <a16:colId xmlns:a16="http://schemas.microsoft.com/office/drawing/2014/main" val="2142657858"/>
                    </a:ext>
                  </a:extLst>
                </a:gridCol>
                <a:gridCol w="586375">
                  <a:extLst>
                    <a:ext uri="{9D8B030D-6E8A-4147-A177-3AD203B41FA5}">
                      <a16:colId xmlns:a16="http://schemas.microsoft.com/office/drawing/2014/main" val="3337156195"/>
                    </a:ext>
                  </a:extLst>
                </a:gridCol>
                <a:gridCol w="586375">
                  <a:extLst>
                    <a:ext uri="{9D8B030D-6E8A-4147-A177-3AD203B41FA5}">
                      <a16:colId xmlns:a16="http://schemas.microsoft.com/office/drawing/2014/main" val="137003852"/>
                    </a:ext>
                  </a:extLst>
                </a:gridCol>
              </a:tblGrid>
              <a:tr h="375558">
                <a:tc>
                  <a:txBody>
                    <a:bodyPr/>
                    <a:lstStyle/>
                    <a:p>
                      <a:pPr marL="6350" indent="0">
                        <a:tabLst>
                          <a:tab pos="176213" algn="l"/>
                        </a:tabLst>
                      </a:pPr>
                      <a:r>
                        <a:rPr lang="en-US" sz="800" b="1"/>
                        <a:t>PFS2</a:t>
                      </a:r>
                    </a:p>
                  </a:txBody>
                  <a:tcPr marL="90000" marR="72000" marT="0" marB="0" anchor="ctr"/>
                </a:tc>
                <a:tc>
                  <a:txBody>
                    <a:bodyPr/>
                    <a:lstStyle/>
                    <a:p>
                      <a:pPr algn="ctr"/>
                      <a:r>
                        <a:rPr lang="en-US" sz="800"/>
                        <a:t>Pts, N</a:t>
                      </a:r>
                    </a:p>
                  </a:txBody>
                  <a:tcPr marL="0" marR="0" marT="0" marB="0" anchor="ctr"/>
                </a:tc>
                <a:tc>
                  <a:txBody>
                    <a:bodyPr/>
                    <a:lstStyle/>
                    <a:p>
                      <a:pPr algn="ctr"/>
                      <a:r>
                        <a:rPr lang="en-US" sz="800"/>
                        <a:t>Events, N (%)</a:t>
                      </a:r>
                    </a:p>
                  </a:txBody>
                  <a:tcPr marL="0" marR="0" marT="0" marB="0" anchor="ctr"/>
                </a:tc>
                <a:tc>
                  <a:txBody>
                    <a:bodyPr/>
                    <a:lstStyle/>
                    <a:p>
                      <a:pPr algn="ctr"/>
                      <a:r>
                        <a:rPr lang="en-US" sz="800"/>
                        <a:t>Median months </a:t>
                      </a:r>
                    </a:p>
                  </a:txBody>
                  <a:tcPr marL="0" marR="0" marT="0" marB="0" anchor="ctr"/>
                </a:tc>
                <a:tc>
                  <a:txBody>
                    <a:bodyPr/>
                    <a:lstStyle/>
                    <a:p>
                      <a:pPr algn="ctr"/>
                      <a:r>
                        <a:rPr lang="en-US" sz="800"/>
                        <a:t>1-year survival, %</a:t>
                      </a:r>
                    </a:p>
                  </a:txBody>
                  <a:tcPr marL="0" marR="0" marT="0" marB="0" anchor="ctr"/>
                </a:tc>
                <a:tc>
                  <a:txBody>
                    <a:bodyPr/>
                    <a:lstStyle/>
                    <a:p>
                      <a:pPr algn="ctr"/>
                      <a:r>
                        <a:rPr lang="en-US" sz="800"/>
                        <a:t>2-year survival, %</a:t>
                      </a:r>
                    </a:p>
                  </a:txBody>
                  <a:tcPr marL="0" marR="0" marT="0" marB="0" anchor="ctr"/>
                </a:tc>
                <a:tc>
                  <a:txBody>
                    <a:bodyPr/>
                    <a:lstStyle/>
                    <a:p>
                      <a:pPr algn="ctr"/>
                      <a:r>
                        <a:rPr lang="en-US" sz="800"/>
                        <a:t>3-year survival, %</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t>4-year survival, %</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t>5-year survival, %</a:t>
                      </a:r>
                    </a:p>
                  </a:txBody>
                  <a:tcPr marL="0" marR="0" marT="0" marB="0" anchor="ctr"/>
                </a:tc>
                <a:extLst>
                  <a:ext uri="{0D108BD9-81ED-4DB2-BD59-A6C34878D82A}">
                    <a16:rowId xmlns:a16="http://schemas.microsoft.com/office/drawing/2014/main" val="3138201297"/>
                  </a:ext>
                </a:extLst>
              </a:tr>
              <a:tr h="179614">
                <a:tc>
                  <a:txBody>
                    <a:bodyPr/>
                    <a:lstStyle/>
                    <a:p>
                      <a:r>
                        <a:rPr lang="en-US" sz="800" b="0"/>
                        <a:t>All patients [ITT]</a:t>
                      </a:r>
                    </a:p>
                  </a:txBody>
                  <a:tcPr marL="90000" marR="0" marT="0" marB="0" anchor="ctr"/>
                </a:tc>
                <a:tc>
                  <a:txBody>
                    <a:bodyPr/>
                    <a:lstStyle/>
                    <a:p>
                      <a:pPr algn="ctr"/>
                      <a:r>
                        <a:rPr lang="en-US" sz="800" b="1"/>
                        <a:t>108</a:t>
                      </a:r>
                    </a:p>
                  </a:txBody>
                  <a:tcPr marL="0" marR="0" marT="0" marB="0" anchor="ctr"/>
                </a:tc>
                <a:tc>
                  <a:txBody>
                    <a:bodyPr/>
                    <a:lstStyle/>
                    <a:p>
                      <a:pPr algn="ctr"/>
                      <a:r>
                        <a:rPr lang="en-US" sz="800" b="1"/>
                        <a:t>62 (57.4)</a:t>
                      </a:r>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extLst>
                  <a:ext uri="{0D108BD9-81ED-4DB2-BD59-A6C34878D82A}">
                    <a16:rowId xmlns:a16="http://schemas.microsoft.com/office/drawing/2014/main" val="1759683038"/>
                  </a:ext>
                </a:extLst>
              </a:tr>
              <a:tr h="179614">
                <a:tc>
                  <a:txBody>
                    <a:bodyPr/>
                    <a:lstStyle/>
                    <a:p>
                      <a:r>
                        <a:rPr lang="en-US" sz="800" b="0">
                          <a:solidFill>
                            <a:schemeClr val="bg1"/>
                          </a:solidFill>
                        </a:rPr>
                        <a:t>Ibrutinib</a:t>
                      </a:r>
                    </a:p>
                  </a:txBody>
                  <a:tcPr marL="90000" marR="0" marT="0" marB="0" anchor="ctr">
                    <a:solidFill>
                      <a:schemeClr val="accent5"/>
                    </a:solidFill>
                  </a:tcPr>
                </a:tc>
                <a:tc>
                  <a:txBody>
                    <a:bodyPr/>
                    <a:lstStyle/>
                    <a:p>
                      <a:pPr algn="ctr"/>
                      <a:r>
                        <a:rPr lang="en-US" sz="800"/>
                        <a:t>29</a:t>
                      </a:r>
                    </a:p>
                  </a:txBody>
                  <a:tcPr marL="0" marR="0" marT="0" marB="0" anchor="ctr"/>
                </a:tc>
                <a:tc>
                  <a:txBody>
                    <a:bodyPr/>
                    <a:lstStyle/>
                    <a:p>
                      <a:pPr algn="ctr"/>
                      <a:r>
                        <a:rPr lang="en-US" sz="800"/>
                        <a:t>18 (62.1)</a:t>
                      </a:r>
                    </a:p>
                  </a:txBody>
                  <a:tcPr marL="0" marR="0" marT="0" marB="0" anchor="ctr"/>
                </a:tc>
                <a:tc>
                  <a:txBody>
                    <a:bodyPr/>
                    <a:lstStyle/>
                    <a:p>
                      <a:pPr algn="ctr"/>
                      <a:r>
                        <a:rPr lang="en-US" sz="800"/>
                        <a:t>16.6</a:t>
                      </a:r>
                    </a:p>
                  </a:txBody>
                  <a:tcPr marL="0" marR="0" marT="0" marB="0" anchor="ctr"/>
                </a:tc>
                <a:tc>
                  <a:txBody>
                    <a:bodyPr/>
                    <a:lstStyle/>
                    <a:p>
                      <a:pPr algn="ctr"/>
                      <a:r>
                        <a:rPr lang="en-US" sz="800"/>
                        <a:t>51.3</a:t>
                      </a:r>
                    </a:p>
                  </a:txBody>
                  <a:tcPr marL="0" marR="0" marT="0" marB="0" anchor="ctr"/>
                </a:tc>
                <a:tc>
                  <a:txBody>
                    <a:bodyPr/>
                    <a:lstStyle/>
                    <a:p>
                      <a:pPr algn="ctr"/>
                      <a:r>
                        <a:rPr lang="en-US" sz="800"/>
                        <a:t>47.3</a:t>
                      </a:r>
                    </a:p>
                  </a:txBody>
                  <a:tcPr marL="0" marR="0" marT="0" marB="0" anchor="ctr"/>
                </a:tc>
                <a:tc>
                  <a:txBody>
                    <a:bodyPr/>
                    <a:lstStyle/>
                    <a:p>
                      <a:pPr algn="ctr"/>
                      <a:r>
                        <a:rPr lang="en-US" sz="800"/>
                        <a:t>47.3</a:t>
                      </a:r>
                    </a:p>
                  </a:txBody>
                  <a:tcPr marL="0" marR="0" marT="0" marB="0" anchor="ctr"/>
                </a:tc>
                <a:tc>
                  <a:txBody>
                    <a:bodyPr/>
                    <a:lstStyle/>
                    <a:p>
                      <a:pPr algn="ctr"/>
                      <a:r>
                        <a:rPr lang="en-US" sz="800"/>
                        <a:t>28.4</a:t>
                      </a:r>
                    </a:p>
                  </a:txBody>
                  <a:tcPr marL="0" marR="0" marT="0" marB="0" anchor="ctr"/>
                </a:tc>
                <a:tc>
                  <a:txBody>
                    <a:bodyPr/>
                    <a:lstStyle/>
                    <a:p>
                      <a:pPr algn="ctr"/>
                      <a:r>
                        <a:rPr lang="en-US" sz="800"/>
                        <a:t>28.4</a:t>
                      </a:r>
                    </a:p>
                  </a:txBody>
                  <a:tcPr marL="0" marR="0" marT="0" marB="0" anchor="ctr"/>
                </a:tc>
                <a:extLst>
                  <a:ext uri="{0D108BD9-81ED-4DB2-BD59-A6C34878D82A}">
                    <a16:rowId xmlns:a16="http://schemas.microsoft.com/office/drawing/2014/main" val="2777731093"/>
                  </a:ext>
                </a:extLst>
              </a:tr>
              <a:tr h="179614">
                <a:tc>
                  <a:txBody>
                    <a:bodyPr/>
                    <a:lstStyle/>
                    <a:p>
                      <a:r>
                        <a:rPr lang="en-US" sz="800" b="0">
                          <a:solidFill>
                            <a:schemeClr val="bg1"/>
                          </a:solidFill>
                        </a:rPr>
                        <a:t>Placebo</a:t>
                      </a:r>
                    </a:p>
                  </a:txBody>
                  <a:tcPr marL="90000" marR="0" marT="0" marB="0" anchor="ctr">
                    <a:solidFill>
                      <a:schemeClr val="bg1">
                        <a:lumMod val="50000"/>
                      </a:schemeClr>
                    </a:solidFill>
                  </a:tcPr>
                </a:tc>
                <a:tc>
                  <a:txBody>
                    <a:bodyPr/>
                    <a:lstStyle/>
                    <a:p>
                      <a:pPr algn="ctr"/>
                      <a:r>
                        <a:rPr lang="en-US" sz="800"/>
                        <a:t>79</a:t>
                      </a:r>
                    </a:p>
                  </a:txBody>
                  <a:tcPr marL="0" marR="0" marT="0" marB="0" anchor="ctr"/>
                </a:tc>
                <a:tc>
                  <a:txBody>
                    <a:bodyPr/>
                    <a:lstStyle/>
                    <a:p>
                      <a:pPr algn="ctr"/>
                      <a:r>
                        <a:rPr lang="en-US" sz="800"/>
                        <a:t>44 (55.7)</a:t>
                      </a:r>
                    </a:p>
                  </a:txBody>
                  <a:tcPr marL="0" marR="0" marT="0" marB="0" anchor="ctr"/>
                </a:tc>
                <a:tc>
                  <a:txBody>
                    <a:bodyPr/>
                    <a:lstStyle/>
                    <a:p>
                      <a:pPr algn="ctr"/>
                      <a:r>
                        <a:rPr lang="en-US" sz="800"/>
                        <a:t>35.1</a:t>
                      </a:r>
                    </a:p>
                  </a:txBody>
                  <a:tcPr marL="0" marR="0" marT="0" marB="0" anchor="ctr"/>
                </a:tc>
                <a:tc>
                  <a:txBody>
                    <a:bodyPr/>
                    <a:lstStyle/>
                    <a:p>
                      <a:pPr algn="ctr"/>
                      <a:r>
                        <a:rPr lang="en-US" sz="800"/>
                        <a:t>64.5</a:t>
                      </a:r>
                    </a:p>
                  </a:txBody>
                  <a:tcPr marL="0" marR="0" marT="0" marB="0" anchor="ctr"/>
                </a:tc>
                <a:tc>
                  <a:txBody>
                    <a:bodyPr/>
                    <a:lstStyle/>
                    <a:p>
                      <a:pPr algn="ctr"/>
                      <a:r>
                        <a:rPr lang="en-US" sz="800"/>
                        <a:t>56.9</a:t>
                      </a:r>
                    </a:p>
                  </a:txBody>
                  <a:tcPr marL="0" marR="0" marT="0" marB="0" anchor="ctr"/>
                </a:tc>
                <a:tc>
                  <a:txBody>
                    <a:bodyPr/>
                    <a:lstStyle/>
                    <a:p>
                      <a:pPr algn="ctr"/>
                      <a:r>
                        <a:rPr lang="en-US" sz="800"/>
                        <a:t>49.9</a:t>
                      </a:r>
                    </a:p>
                  </a:txBody>
                  <a:tcPr marL="0" marR="0" marT="0" marB="0" anchor="ctr"/>
                </a:tc>
                <a:tc>
                  <a:txBody>
                    <a:bodyPr/>
                    <a:lstStyle/>
                    <a:p>
                      <a:pPr algn="ctr"/>
                      <a:r>
                        <a:rPr lang="en-US" sz="800"/>
                        <a:t>41.3</a:t>
                      </a:r>
                    </a:p>
                  </a:txBody>
                  <a:tcPr marL="0" marR="0" marT="0" marB="0" anchor="ctr"/>
                </a:tc>
                <a:tc>
                  <a:txBody>
                    <a:bodyPr/>
                    <a:lstStyle/>
                    <a:p>
                      <a:pPr algn="ctr"/>
                      <a:r>
                        <a:rPr lang="en-US" sz="800"/>
                        <a:t>34.1</a:t>
                      </a:r>
                    </a:p>
                  </a:txBody>
                  <a:tcPr marL="0" marR="0" marT="0" marB="0" anchor="ctr"/>
                </a:tc>
                <a:extLst>
                  <a:ext uri="{0D108BD9-81ED-4DB2-BD59-A6C34878D82A}">
                    <a16:rowId xmlns:a16="http://schemas.microsoft.com/office/drawing/2014/main" val="2786255578"/>
                  </a:ext>
                </a:extLst>
              </a:tr>
            </a:tbl>
          </a:graphicData>
        </a:graphic>
      </p:graphicFrame>
      <p:sp>
        <p:nvSpPr>
          <p:cNvPr id="4" name="Rectangle 3">
            <a:extLst>
              <a:ext uri="{FF2B5EF4-FFF2-40B4-BE49-F238E27FC236}">
                <a16:creationId xmlns:a16="http://schemas.microsoft.com/office/drawing/2014/main" id="{B4D53B1E-5C63-E439-D4AD-F14B232F690C}"/>
              </a:ext>
            </a:extLst>
          </p:cNvPr>
          <p:cNvSpPr/>
          <p:nvPr/>
        </p:nvSpPr>
        <p:spPr>
          <a:xfrm>
            <a:off x="2474494" y="5742182"/>
            <a:ext cx="547194" cy="385217"/>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feld 1">
            <a:extLst>
              <a:ext uri="{FF2B5EF4-FFF2-40B4-BE49-F238E27FC236}">
                <a16:creationId xmlns:a16="http://schemas.microsoft.com/office/drawing/2014/main" id="{68F3C6E9-E481-A09E-14A6-D0F949FA5C9E}"/>
              </a:ext>
            </a:extLst>
          </p:cNvPr>
          <p:cNvSpPr txBox="1"/>
          <p:nvPr/>
        </p:nvSpPr>
        <p:spPr>
          <a:xfrm>
            <a:off x="1010360" y="4393898"/>
            <a:ext cx="2847254" cy="261610"/>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100" b="1" i="1">
                <a:solidFill>
                  <a:schemeClr val="tx1"/>
                </a:solidFill>
              </a:rPr>
              <a:t>P</a:t>
            </a:r>
            <a:r>
              <a:rPr lang="de-DE" sz="1100" b="1">
                <a:solidFill>
                  <a:schemeClr val="tx1"/>
                </a:solidFill>
              </a:rPr>
              <a:t> &lt; 0.001 </a:t>
            </a:r>
            <a:r>
              <a:rPr lang="de-DE" sz="1100">
                <a:solidFill>
                  <a:schemeClr val="tx1"/>
                </a:solidFill>
              </a:rPr>
              <a:t>(HR 0.244, 95% CI 0.156-0.380)</a:t>
            </a:r>
            <a:endParaRPr lang="de-DE" sz="1100" b="1">
              <a:solidFill>
                <a:schemeClr val="tx1"/>
              </a:solidFill>
            </a:endParaRPr>
          </a:p>
        </p:txBody>
      </p:sp>
      <p:sp>
        <p:nvSpPr>
          <p:cNvPr id="23" name="Textfeld 1">
            <a:extLst>
              <a:ext uri="{FF2B5EF4-FFF2-40B4-BE49-F238E27FC236}">
                <a16:creationId xmlns:a16="http://schemas.microsoft.com/office/drawing/2014/main" id="{581F92EB-C1C3-6ED0-99BA-E873C38982B4}"/>
              </a:ext>
            </a:extLst>
          </p:cNvPr>
          <p:cNvSpPr txBox="1"/>
          <p:nvPr/>
        </p:nvSpPr>
        <p:spPr>
          <a:xfrm>
            <a:off x="6774725" y="4393898"/>
            <a:ext cx="3268844" cy="261610"/>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100">
                <a:solidFill>
                  <a:schemeClr val="tx1"/>
                </a:solidFill>
              </a:rPr>
              <a:t>COX </a:t>
            </a:r>
            <a:r>
              <a:rPr lang="de-DE" sz="1100" err="1">
                <a:solidFill>
                  <a:schemeClr val="tx1"/>
                </a:solidFill>
              </a:rPr>
              <a:t>regression</a:t>
            </a:r>
            <a:r>
              <a:rPr lang="de-DE" sz="1100">
                <a:solidFill>
                  <a:schemeClr val="tx1"/>
                </a:solidFill>
              </a:rPr>
              <a:t> (HR 1.471, 95% CI 0.840-2.576)</a:t>
            </a:r>
          </a:p>
        </p:txBody>
      </p:sp>
      <p:pic>
        <p:nvPicPr>
          <p:cNvPr id="34" name="Grafik 33">
            <a:extLst>
              <a:ext uri="{FF2B5EF4-FFF2-40B4-BE49-F238E27FC236}">
                <a16:creationId xmlns:a16="http://schemas.microsoft.com/office/drawing/2014/main" id="{57F1CF3D-D813-6F29-17E2-BA58F9F53C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58025" y="2033575"/>
            <a:ext cx="4318000" cy="1473200"/>
          </a:xfrm>
          <a:prstGeom prst="rect">
            <a:avLst/>
          </a:prstGeom>
        </p:spPr>
      </p:pic>
      <p:sp>
        <p:nvSpPr>
          <p:cNvPr id="5" name="Rectangle 3">
            <a:extLst>
              <a:ext uri="{FF2B5EF4-FFF2-40B4-BE49-F238E27FC236}">
                <a16:creationId xmlns:a16="http://schemas.microsoft.com/office/drawing/2014/main" id="{6C007FDA-D5DE-8EB2-BB1F-15C70AAED9A8}"/>
              </a:ext>
            </a:extLst>
          </p:cNvPr>
          <p:cNvSpPr/>
          <p:nvPr/>
        </p:nvSpPr>
        <p:spPr>
          <a:xfrm>
            <a:off x="8278219" y="5742181"/>
            <a:ext cx="547194" cy="385217"/>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937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82E4020A-35D7-6808-9803-494597746C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6001" y="2036152"/>
            <a:ext cx="4111783" cy="406102"/>
          </a:xfrm>
          <a:prstGeom prst="rect">
            <a:avLst/>
          </a:prstGeom>
        </p:spPr>
      </p:pic>
      <p:graphicFrame>
        <p:nvGraphicFramePr>
          <p:cNvPr id="12" name="Diagramm 11">
            <a:extLst>
              <a:ext uri="{FF2B5EF4-FFF2-40B4-BE49-F238E27FC236}">
                <a16:creationId xmlns:a16="http://schemas.microsoft.com/office/drawing/2014/main" id="{8015AD8A-C6DC-339E-C8E9-2F604045F671}"/>
              </a:ext>
            </a:extLst>
          </p:cNvPr>
          <p:cNvGraphicFramePr/>
          <p:nvPr>
            <p:extLst>
              <p:ext uri="{D42A27DB-BD31-4B8C-83A1-F6EECF244321}">
                <p14:modId xmlns:p14="http://schemas.microsoft.com/office/powerpoint/2010/main" val="4139740541"/>
              </p:ext>
            </p:extLst>
          </p:nvPr>
        </p:nvGraphicFramePr>
        <p:xfrm>
          <a:off x="5973311" y="388359"/>
          <a:ext cx="6025171" cy="54186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Diagramm 6">
            <a:extLst>
              <a:ext uri="{FF2B5EF4-FFF2-40B4-BE49-F238E27FC236}">
                <a16:creationId xmlns:a16="http://schemas.microsoft.com/office/drawing/2014/main" id="{5C387EAF-B354-4B3D-07C0-ABFBDDE2C7EA}"/>
              </a:ext>
            </a:extLst>
          </p:cNvPr>
          <p:cNvGraphicFramePr/>
          <p:nvPr>
            <p:extLst>
              <p:ext uri="{D42A27DB-BD31-4B8C-83A1-F6EECF244321}">
                <p14:modId xmlns:p14="http://schemas.microsoft.com/office/powerpoint/2010/main" val="3571784728"/>
              </p:ext>
            </p:extLst>
          </p:nvPr>
        </p:nvGraphicFramePr>
        <p:xfrm>
          <a:off x="137346" y="413451"/>
          <a:ext cx="6025171" cy="54186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Table 11">
            <a:extLst>
              <a:ext uri="{FF2B5EF4-FFF2-40B4-BE49-F238E27FC236}">
                <a16:creationId xmlns:a16="http://schemas.microsoft.com/office/drawing/2014/main" id="{53D71ABD-71D4-1941-7E91-46548F117A41}"/>
              </a:ext>
            </a:extLst>
          </p:cNvPr>
          <p:cNvGraphicFramePr>
            <a:graphicFrameLocks/>
          </p:cNvGraphicFramePr>
          <p:nvPr>
            <p:extLst>
              <p:ext uri="{D42A27DB-BD31-4B8C-83A1-F6EECF244321}">
                <p14:modId xmlns:p14="http://schemas.microsoft.com/office/powerpoint/2010/main" val="3758719807"/>
              </p:ext>
            </p:extLst>
          </p:nvPr>
        </p:nvGraphicFramePr>
        <p:xfrm>
          <a:off x="407988" y="4963886"/>
          <a:ext cx="5571517" cy="914401"/>
        </p:xfrm>
        <a:graphic>
          <a:graphicData uri="http://schemas.openxmlformats.org/drawingml/2006/table">
            <a:tbl>
              <a:tblPr firstRow="1" bandRow="1">
                <a:tableStyleId>{5C22544A-7EE6-4342-B048-85BDC9FD1C3A}</a:tableStyleId>
              </a:tblPr>
              <a:tblGrid>
                <a:gridCol w="884621">
                  <a:extLst>
                    <a:ext uri="{9D8B030D-6E8A-4147-A177-3AD203B41FA5}">
                      <a16:colId xmlns:a16="http://schemas.microsoft.com/office/drawing/2014/main" val="1587377694"/>
                    </a:ext>
                  </a:extLst>
                </a:gridCol>
                <a:gridCol w="585862">
                  <a:extLst>
                    <a:ext uri="{9D8B030D-6E8A-4147-A177-3AD203B41FA5}">
                      <a16:colId xmlns:a16="http://schemas.microsoft.com/office/drawing/2014/main" val="2842012271"/>
                    </a:ext>
                  </a:extLst>
                </a:gridCol>
                <a:gridCol w="585862">
                  <a:extLst>
                    <a:ext uri="{9D8B030D-6E8A-4147-A177-3AD203B41FA5}">
                      <a16:colId xmlns:a16="http://schemas.microsoft.com/office/drawing/2014/main" val="2884532868"/>
                    </a:ext>
                  </a:extLst>
                </a:gridCol>
                <a:gridCol w="585862">
                  <a:extLst>
                    <a:ext uri="{9D8B030D-6E8A-4147-A177-3AD203B41FA5}">
                      <a16:colId xmlns:a16="http://schemas.microsoft.com/office/drawing/2014/main" val="4026299549"/>
                    </a:ext>
                  </a:extLst>
                </a:gridCol>
                <a:gridCol w="585862">
                  <a:extLst>
                    <a:ext uri="{9D8B030D-6E8A-4147-A177-3AD203B41FA5}">
                      <a16:colId xmlns:a16="http://schemas.microsoft.com/office/drawing/2014/main" val="1430259260"/>
                    </a:ext>
                  </a:extLst>
                </a:gridCol>
                <a:gridCol w="585862">
                  <a:extLst>
                    <a:ext uri="{9D8B030D-6E8A-4147-A177-3AD203B41FA5}">
                      <a16:colId xmlns:a16="http://schemas.microsoft.com/office/drawing/2014/main" val="3528553067"/>
                    </a:ext>
                  </a:extLst>
                </a:gridCol>
                <a:gridCol w="585862">
                  <a:extLst>
                    <a:ext uri="{9D8B030D-6E8A-4147-A177-3AD203B41FA5}">
                      <a16:colId xmlns:a16="http://schemas.microsoft.com/office/drawing/2014/main" val="2142657858"/>
                    </a:ext>
                  </a:extLst>
                </a:gridCol>
                <a:gridCol w="585862">
                  <a:extLst>
                    <a:ext uri="{9D8B030D-6E8A-4147-A177-3AD203B41FA5}">
                      <a16:colId xmlns:a16="http://schemas.microsoft.com/office/drawing/2014/main" val="3337156195"/>
                    </a:ext>
                  </a:extLst>
                </a:gridCol>
                <a:gridCol w="585862">
                  <a:extLst>
                    <a:ext uri="{9D8B030D-6E8A-4147-A177-3AD203B41FA5}">
                      <a16:colId xmlns:a16="http://schemas.microsoft.com/office/drawing/2014/main" val="137003852"/>
                    </a:ext>
                  </a:extLst>
                </a:gridCol>
              </a:tblGrid>
              <a:tr h="376300">
                <a:tc>
                  <a:txBody>
                    <a:bodyPr/>
                    <a:lstStyle/>
                    <a:p>
                      <a:r>
                        <a:rPr lang="en-US" sz="800" b="1"/>
                        <a:t>OS</a:t>
                      </a:r>
                    </a:p>
                  </a:txBody>
                  <a:tcPr marL="90000" marR="0" marT="0" marB="0" anchor="ctr"/>
                </a:tc>
                <a:tc>
                  <a:txBody>
                    <a:bodyPr/>
                    <a:lstStyle/>
                    <a:p>
                      <a:pPr algn="ctr"/>
                      <a:r>
                        <a:rPr lang="en-US" sz="800"/>
                        <a:t>Pts, N</a:t>
                      </a:r>
                    </a:p>
                  </a:txBody>
                  <a:tcPr marL="0" marR="0" marT="0" marB="0" anchor="ctr"/>
                </a:tc>
                <a:tc>
                  <a:txBody>
                    <a:bodyPr/>
                    <a:lstStyle/>
                    <a:p>
                      <a:pPr algn="ctr"/>
                      <a:r>
                        <a:rPr lang="en-US" sz="800"/>
                        <a:t>Events, N (%)</a:t>
                      </a:r>
                    </a:p>
                  </a:txBody>
                  <a:tcPr marL="0" marR="0" marT="0" marB="0" anchor="ctr"/>
                </a:tc>
                <a:tc>
                  <a:txBody>
                    <a:bodyPr/>
                    <a:lstStyle/>
                    <a:p>
                      <a:pPr algn="ctr"/>
                      <a:r>
                        <a:rPr lang="en-US" sz="800"/>
                        <a:t>Median months </a:t>
                      </a:r>
                    </a:p>
                  </a:txBody>
                  <a:tcPr marL="0" marR="0" marT="0" marB="0" anchor="ctr"/>
                </a:tc>
                <a:tc>
                  <a:txBody>
                    <a:bodyPr/>
                    <a:lstStyle/>
                    <a:p>
                      <a:pPr algn="ctr"/>
                      <a:r>
                        <a:rPr lang="en-US" sz="800"/>
                        <a:t>1-year survival, %</a:t>
                      </a:r>
                    </a:p>
                  </a:txBody>
                  <a:tcPr marL="0" marR="0" marT="0" marB="0" anchor="ctr"/>
                </a:tc>
                <a:tc>
                  <a:txBody>
                    <a:bodyPr/>
                    <a:lstStyle/>
                    <a:p>
                      <a:pPr algn="ctr"/>
                      <a:r>
                        <a:rPr lang="en-US" sz="800"/>
                        <a:t>2-year survival, %</a:t>
                      </a:r>
                    </a:p>
                  </a:txBody>
                  <a:tcPr marL="0" marR="0" marT="0" marB="0" anchor="ctr"/>
                </a:tc>
                <a:tc>
                  <a:txBody>
                    <a:bodyPr/>
                    <a:lstStyle/>
                    <a:p>
                      <a:pPr algn="ctr"/>
                      <a:r>
                        <a:rPr lang="en-US" sz="800"/>
                        <a:t>3-year survival, %</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t>4-year survival, %</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t>5-year survival, %</a:t>
                      </a:r>
                    </a:p>
                  </a:txBody>
                  <a:tcPr marL="0" marR="0" marT="0" marB="0" anchor="ctr"/>
                </a:tc>
                <a:extLst>
                  <a:ext uri="{0D108BD9-81ED-4DB2-BD59-A6C34878D82A}">
                    <a16:rowId xmlns:a16="http://schemas.microsoft.com/office/drawing/2014/main" val="3138201297"/>
                  </a:ext>
                </a:extLst>
              </a:tr>
              <a:tr h="179367">
                <a:tc>
                  <a:txBody>
                    <a:bodyPr/>
                    <a:lstStyle/>
                    <a:p>
                      <a:r>
                        <a:rPr lang="en-US" sz="800" b="0"/>
                        <a:t>All patients [ITT]</a:t>
                      </a:r>
                    </a:p>
                  </a:txBody>
                  <a:tcPr marL="90000" marR="0" marT="0" marB="0" anchor="ctr"/>
                </a:tc>
                <a:tc>
                  <a:txBody>
                    <a:bodyPr/>
                    <a:lstStyle/>
                    <a:p>
                      <a:pPr algn="ctr"/>
                      <a:r>
                        <a:rPr lang="en-US" sz="800" b="1"/>
                        <a:t>363</a:t>
                      </a:r>
                    </a:p>
                  </a:txBody>
                  <a:tcPr marL="0" marR="0" marT="0" marB="0" anchor="ctr"/>
                </a:tc>
                <a:tc>
                  <a:txBody>
                    <a:bodyPr/>
                    <a:lstStyle/>
                    <a:p>
                      <a:pPr algn="ctr"/>
                      <a:r>
                        <a:rPr lang="en-US" sz="800" b="1"/>
                        <a:t>26 (7.2)</a:t>
                      </a:r>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extLst>
                  <a:ext uri="{0D108BD9-81ED-4DB2-BD59-A6C34878D82A}">
                    <a16:rowId xmlns:a16="http://schemas.microsoft.com/office/drawing/2014/main" val="1759683038"/>
                  </a:ext>
                </a:extLst>
              </a:tr>
              <a:tr h="179367">
                <a:tc>
                  <a:txBody>
                    <a:bodyPr/>
                    <a:lstStyle/>
                    <a:p>
                      <a:r>
                        <a:rPr lang="en-US" sz="800" b="0">
                          <a:solidFill>
                            <a:schemeClr val="bg1"/>
                          </a:solidFill>
                        </a:rPr>
                        <a:t>Ibrutinib</a:t>
                      </a:r>
                    </a:p>
                  </a:txBody>
                  <a:tcPr marL="90000" marR="0" marT="0" marB="0" anchor="ctr">
                    <a:solidFill>
                      <a:schemeClr val="accent5"/>
                    </a:solidFill>
                  </a:tcPr>
                </a:tc>
                <a:tc>
                  <a:txBody>
                    <a:bodyPr/>
                    <a:lstStyle/>
                    <a:p>
                      <a:pPr algn="ctr"/>
                      <a:r>
                        <a:rPr lang="en-US" sz="800"/>
                        <a:t>182</a:t>
                      </a:r>
                    </a:p>
                  </a:txBody>
                  <a:tcPr marL="0" marR="0" marT="0" marB="0" anchor="ctr"/>
                </a:tc>
                <a:tc>
                  <a:txBody>
                    <a:bodyPr/>
                    <a:lstStyle/>
                    <a:p>
                      <a:pPr algn="ctr"/>
                      <a:r>
                        <a:rPr lang="en-US" sz="800"/>
                        <a:t>12 (6.6)</a:t>
                      </a:r>
                    </a:p>
                  </a:txBody>
                  <a:tcPr marL="0" marR="0" marT="0" marB="0" anchor="ctr"/>
                </a:tc>
                <a:tc>
                  <a:txBody>
                    <a:bodyPr/>
                    <a:lstStyle/>
                    <a:p>
                      <a:pPr algn="ctr"/>
                      <a:r>
                        <a:rPr lang="en-US" sz="800"/>
                        <a:t>NR</a:t>
                      </a:r>
                    </a:p>
                  </a:txBody>
                  <a:tcPr marL="0" marR="0" marT="0" marB="0" anchor="ctr"/>
                </a:tc>
                <a:tc>
                  <a:txBody>
                    <a:bodyPr/>
                    <a:lstStyle/>
                    <a:p>
                      <a:pPr algn="ctr"/>
                      <a:r>
                        <a:rPr lang="en-US" sz="800"/>
                        <a:t>98.8</a:t>
                      </a:r>
                    </a:p>
                  </a:txBody>
                  <a:tcPr marL="0" marR="0" marT="0" marB="0" anchor="ctr"/>
                </a:tc>
                <a:tc>
                  <a:txBody>
                    <a:bodyPr/>
                    <a:lstStyle/>
                    <a:p>
                      <a:pPr algn="ctr"/>
                      <a:r>
                        <a:rPr lang="en-US" sz="800"/>
                        <a:t>97.6</a:t>
                      </a:r>
                    </a:p>
                  </a:txBody>
                  <a:tcPr marL="0" marR="0" marT="0" marB="0" anchor="ctr"/>
                </a:tc>
                <a:tc>
                  <a:txBody>
                    <a:bodyPr/>
                    <a:lstStyle/>
                    <a:p>
                      <a:pPr algn="ctr"/>
                      <a:r>
                        <a:rPr lang="en-US" sz="800"/>
                        <a:t>97.0</a:t>
                      </a:r>
                    </a:p>
                  </a:txBody>
                  <a:tcPr marL="0" marR="0" marT="0" marB="0" anchor="ctr"/>
                </a:tc>
                <a:tc>
                  <a:txBody>
                    <a:bodyPr/>
                    <a:lstStyle/>
                    <a:p>
                      <a:pPr algn="ctr"/>
                      <a:r>
                        <a:rPr lang="en-US" sz="800"/>
                        <a:t>94.1</a:t>
                      </a:r>
                    </a:p>
                  </a:txBody>
                  <a:tcPr marL="0" marR="0" marT="0" marB="0" anchor="ctr"/>
                </a:tc>
                <a:tc>
                  <a:txBody>
                    <a:bodyPr/>
                    <a:lstStyle/>
                    <a:p>
                      <a:pPr algn="ctr"/>
                      <a:r>
                        <a:rPr lang="en-US" sz="800"/>
                        <a:t>93.3</a:t>
                      </a:r>
                    </a:p>
                  </a:txBody>
                  <a:tcPr marL="0" marR="0" marT="0" marB="0" anchor="ctr"/>
                </a:tc>
                <a:extLst>
                  <a:ext uri="{0D108BD9-81ED-4DB2-BD59-A6C34878D82A}">
                    <a16:rowId xmlns:a16="http://schemas.microsoft.com/office/drawing/2014/main" val="2777731093"/>
                  </a:ext>
                </a:extLst>
              </a:tr>
              <a:tr h="179367">
                <a:tc>
                  <a:txBody>
                    <a:bodyPr/>
                    <a:lstStyle/>
                    <a:p>
                      <a:r>
                        <a:rPr lang="en-US" sz="800" b="0">
                          <a:solidFill>
                            <a:schemeClr val="bg1"/>
                          </a:solidFill>
                        </a:rPr>
                        <a:t>Placebo</a:t>
                      </a:r>
                    </a:p>
                  </a:txBody>
                  <a:tcPr marL="90000" marR="0" marT="0" marB="0" anchor="ctr">
                    <a:solidFill>
                      <a:schemeClr val="bg1">
                        <a:lumMod val="50000"/>
                      </a:schemeClr>
                    </a:solidFill>
                  </a:tcPr>
                </a:tc>
                <a:tc>
                  <a:txBody>
                    <a:bodyPr/>
                    <a:lstStyle/>
                    <a:p>
                      <a:pPr algn="ctr"/>
                      <a:r>
                        <a:rPr lang="en-US" sz="800"/>
                        <a:t>181</a:t>
                      </a:r>
                    </a:p>
                  </a:txBody>
                  <a:tcPr marL="0" marR="0" marT="0" marB="0" anchor="ctr"/>
                </a:tc>
                <a:tc>
                  <a:txBody>
                    <a:bodyPr/>
                    <a:lstStyle/>
                    <a:p>
                      <a:pPr algn="ctr"/>
                      <a:r>
                        <a:rPr lang="en-US" sz="800"/>
                        <a:t>14 (7.7)</a:t>
                      </a:r>
                    </a:p>
                  </a:txBody>
                  <a:tcPr marL="0" marR="0" marT="0" marB="0" anchor="ctr"/>
                </a:tc>
                <a:tc>
                  <a:txBody>
                    <a:bodyPr/>
                    <a:lstStyle/>
                    <a:p>
                      <a:pPr algn="ctr"/>
                      <a:r>
                        <a:rPr lang="en-US" sz="800"/>
                        <a:t>NR</a:t>
                      </a:r>
                    </a:p>
                  </a:txBody>
                  <a:tcPr marL="0" marR="0" marT="0" marB="0" anchor="ctr"/>
                </a:tc>
                <a:tc>
                  <a:txBody>
                    <a:bodyPr/>
                    <a:lstStyle/>
                    <a:p>
                      <a:pPr algn="ctr"/>
                      <a:r>
                        <a:rPr lang="en-US" sz="800"/>
                        <a:t>100.0</a:t>
                      </a:r>
                    </a:p>
                  </a:txBody>
                  <a:tcPr marL="0" marR="0" marT="0" marB="0" anchor="ctr"/>
                </a:tc>
                <a:tc>
                  <a:txBody>
                    <a:bodyPr/>
                    <a:lstStyle/>
                    <a:p>
                      <a:pPr algn="ctr"/>
                      <a:r>
                        <a:rPr lang="en-US" sz="800"/>
                        <a:t>100.0</a:t>
                      </a:r>
                    </a:p>
                  </a:txBody>
                  <a:tcPr marL="0" marR="0" marT="0" marB="0" anchor="ctr"/>
                </a:tc>
                <a:tc>
                  <a:txBody>
                    <a:bodyPr/>
                    <a:lstStyle/>
                    <a:p>
                      <a:pPr algn="ctr"/>
                      <a:r>
                        <a:rPr lang="en-US" sz="800"/>
                        <a:t>98.8</a:t>
                      </a:r>
                    </a:p>
                  </a:txBody>
                  <a:tcPr marL="0" marR="0" marT="0" marB="0" anchor="ctr"/>
                </a:tc>
                <a:tc>
                  <a:txBody>
                    <a:bodyPr/>
                    <a:lstStyle/>
                    <a:p>
                      <a:pPr algn="ctr"/>
                      <a:r>
                        <a:rPr lang="en-US" sz="800"/>
                        <a:t>96.0</a:t>
                      </a:r>
                    </a:p>
                  </a:txBody>
                  <a:tcPr marL="0" marR="0" marT="0" marB="0" anchor="ctr"/>
                </a:tc>
                <a:tc>
                  <a:txBody>
                    <a:bodyPr/>
                    <a:lstStyle/>
                    <a:p>
                      <a:pPr algn="ctr"/>
                      <a:r>
                        <a:rPr lang="en-US" sz="800"/>
                        <a:t>93.6</a:t>
                      </a:r>
                    </a:p>
                  </a:txBody>
                  <a:tcPr marL="0" marR="0" marT="0" marB="0" anchor="ctr"/>
                </a:tc>
                <a:extLst>
                  <a:ext uri="{0D108BD9-81ED-4DB2-BD59-A6C34878D82A}">
                    <a16:rowId xmlns:a16="http://schemas.microsoft.com/office/drawing/2014/main" val="2786255578"/>
                  </a:ext>
                </a:extLst>
              </a:tr>
            </a:tbl>
          </a:graphicData>
        </a:graphic>
      </p:graphicFrame>
      <p:graphicFrame>
        <p:nvGraphicFramePr>
          <p:cNvPr id="14" name="Table 11">
            <a:extLst>
              <a:ext uri="{FF2B5EF4-FFF2-40B4-BE49-F238E27FC236}">
                <a16:creationId xmlns:a16="http://schemas.microsoft.com/office/drawing/2014/main" id="{524DAEB3-225C-18ED-6450-F98554C4F40C}"/>
              </a:ext>
            </a:extLst>
          </p:cNvPr>
          <p:cNvGraphicFramePr>
            <a:graphicFrameLocks/>
          </p:cNvGraphicFramePr>
          <p:nvPr>
            <p:extLst>
              <p:ext uri="{D42A27DB-BD31-4B8C-83A1-F6EECF244321}">
                <p14:modId xmlns:p14="http://schemas.microsoft.com/office/powerpoint/2010/main" val="817799769"/>
              </p:ext>
            </p:extLst>
          </p:nvPr>
        </p:nvGraphicFramePr>
        <p:xfrm>
          <a:off x="6203950" y="4963886"/>
          <a:ext cx="5571514" cy="1094014"/>
        </p:xfrm>
        <a:graphic>
          <a:graphicData uri="http://schemas.openxmlformats.org/drawingml/2006/table">
            <a:tbl>
              <a:tblPr firstRow="1" bandRow="1">
                <a:tableStyleId>{5C22544A-7EE6-4342-B048-85BDC9FD1C3A}</a:tableStyleId>
              </a:tblPr>
              <a:tblGrid>
                <a:gridCol w="880514">
                  <a:extLst>
                    <a:ext uri="{9D8B030D-6E8A-4147-A177-3AD203B41FA5}">
                      <a16:colId xmlns:a16="http://schemas.microsoft.com/office/drawing/2014/main" val="1587377694"/>
                    </a:ext>
                  </a:extLst>
                </a:gridCol>
                <a:gridCol w="586375">
                  <a:extLst>
                    <a:ext uri="{9D8B030D-6E8A-4147-A177-3AD203B41FA5}">
                      <a16:colId xmlns:a16="http://schemas.microsoft.com/office/drawing/2014/main" val="2842012271"/>
                    </a:ext>
                  </a:extLst>
                </a:gridCol>
                <a:gridCol w="586375">
                  <a:extLst>
                    <a:ext uri="{9D8B030D-6E8A-4147-A177-3AD203B41FA5}">
                      <a16:colId xmlns:a16="http://schemas.microsoft.com/office/drawing/2014/main" val="2884532868"/>
                    </a:ext>
                  </a:extLst>
                </a:gridCol>
                <a:gridCol w="586375">
                  <a:extLst>
                    <a:ext uri="{9D8B030D-6E8A-4147-A177-3AD203B41FA5}">
                      <a16:colId xmlns:a16="http://schemas.microsoft.com/office/drawing/2014/main" val="4026299549"/>
                    </a:ext>
                  </a:extLst>
                </a:gridCol>
                <a:gridCol w="586375">
                  <a:extLst>
                    <a:ext uri="{9D8B030D-6E8A-4147-A177-3AD203B41FA5}">
                      <a16:colId xmlns:a16="http://schemas.microsoft.com/office/drawing/2014/main" val="1430259260"/>
                    </a:ext>
                  </a:extLst>
                </a:gridCol>
                <a:gridCol w="586375">
                  <a:extLst>
                    <a:ext uri="{9D8B030D-6E8A-4147-A177-3AD203B41FA5}">
                      <a16:colId xmlns:a16="http://schemas.microsoft.com/office/drawing/2014/main" val="3528553067"/>
                    </a:ext>
                  </a:extLst>
                </a:gridCol>
                <a:gridCol w="586375">
                  <a:extLst>
                    <a:ext uri="{9D8B030D-6E8A-4147-A177-3AD203B41FA5}">
                      <a16:colId xmlns:a16="http://schemas.microsoft.com/office/drawing/2014/main" val="2142657858"/>
                    </a:ext>
                  </a:extLst>
                </a:gridCol>
                <a:gridCol w="586375">
                  <a:extLst>
                    <a:ext uri="{9D8B030D-6E8A-4147-A177-3AD203B41FA5}">
                      <a16:colId xmlns:a16="http://schemas.microsoft.com/office/drawing/2014/main" val="3337156195"/>
                    </a:ext>
                  </a:extLst>
                </a:gridCol>
                <a:gridCol w="586375">
                  <a:extLst>
                    <a:ext uri="{9D8B030D-6E8A-4147-A177-3AD203B41FA5}">
                      <a16:colId xmlns:a16="http://schemas.microsoft.com/office/drawing/2014/main" val="137003852"/>
                    </a:ext>
                  </a:extLst>
                </a:gridCol>
              </a:tblGrid>
              <a:tr h="375558">
                <a:tc>
                  <a:txBody>
                    <a:bodyPr/>
                    <a:lstStyle/>
                    <a:p>
                      <a:pPr marL="6350" indent="0">
                        <a:tabLst>
                          <a:tab pos="176213" algn="l"/>
                        </a:tabLst>
                      </a:pPr>
                      <a:r>
                        <a:rPr lang="en-US" sz="800" b="1"/>
                        <a:t>OS</a:t>
                      </a:r>
                    </a:p>
                  </a:txBody>
                  <a:tcPr marL="90000" marR="72000" marT="0" marB="0" anchor="ctr"/>
                </a:tc>
                <a:tc>
                  <a:txBody>
                    <a:bodyPr/>
                    <a:lstStyle/>
                    <a:p>
                      <a:pPr algn="ctr"/>
                      <a:r>
                        <a:rPr lang="en-US" sz="800"/>
                        <a:t>Pts, N</a:t>
                      </a:r>
                    </a:p>
                  </a:txBody>
                  <a:tcPr marL="0" marR="0" marT="0" marB="0" anchor="ctr"/>
                </a:tc>
                <a:tc>
                  <a:txBody>
                    <a:bodyPr/>
                    <a:lstStyle/>
                    <a:p>
                      <a:pPr algn="ctr"/>
                      <a:r>
                        <a:rPr lang="en-US" sz="800"/>
                        <a:t>Events, N (%)</a:t>
                      </a:r>
                    </a:p>
                  </a:txBody>
                  <a:tcPr marL="0" marR="0" marT="0" marB="0" anchor="ctr"/>
                </a:tc>
                <a:tc>
                  <a:txBody>
                    <a:bodyPr/>
                    <a:lstStyle/>
                    <a:p>
                      <a:pPr algn="ctr"/>
                      <a:r>
                        <a:rPr lang="en-US" sz="800"/>
                        <a:t>Median months </a:t>
                      </a:r>
                    </a:p>
                  </a:txBody>
                  <a:tcPr marL="0" marR="0" marT="0" marB="0" anchor="ctr"/>
                </a:tc>
                <a:tc>
                  <a:txBody>
                    <a:bodyPr/>
                    <a:lstStyle/>
                    <a:p>
                      <a:pPr algn="ctr"/>
                      <a:r>
                        <a:rPr lang="en-US" sz="800"/>
                        <a:t>2-year survival, %</a:t>
                      </a:r>
                    </a:p>
                  </a:txBody>
                  <a:tcPr marL="0" marR="0" marT="0" marB="0" anchor="ctr"/>
                </a:tc>
                <a:tc>
                  <a:txBody>
                    <a:bodyPr/>
                    <a:lstStyle/>
                    <a:p>
                      <a:pPr algn="ctr"/>
                      <a:r>
                        <a:rPr lang="en-US" sz="800"/>
                        <a:t>4-year survival, %</a:t>
                      </a:r>
                    </a:p>
                  </a:txBody>
                  <a:tcPr marL="0" marR="0" marT="0" marB="0" anchor="ctr"/>
                </a:tc>
                <a:tc>
                  <a:txBody>
                    <a:bodyPr/>
                    <a:lstStyle/>
                    <a:p>
                      <a:pPr algn="ctr"/>
                      <a:r>
                        <a:rPr lang="en-US" sz="800"/>
                        <a:t>6-year survival, %</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t>8-year survival, %</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t>10-year survival, %</a:t>
                      </a:r>
                    </a:p>
                  </a:txBody>
                  <a:tcPr marL="0" marR="0" marT="0" marB="0" anchor="ctr"/>
                </a:tc>
                <a:extLst>
                  <a:ext uri="{0D108BD9-81ED-4DB2-BD59-A6C34878D82A}">
                    <a16:rowId xmlns:a16="http://schemas.microsoft.com/office/drawing/2014/main" val="3138201297"/>
                  </a:ext>
                </a:extLst>
              </a:tr>
              <a:tr h="179614">
                <a:tc>
                  <a:txBody>
                    <a:bodyPr/>
                    <a:lstStyle/>
                    <a:p>
                      <a:r>
                        <a:rPr lang="en-US" sz="800" b="0"/>
                        <a:t>All patients [ITT]</a:t>
                      </a:r>
                    </a:p>
                  </a:txBody>
                  <a:tcPr marL="90000" marR="0" marT="0" marB="0" anchor="ctr"/>
                </a:tc>
                <a:tc>
                  <a:txBody>
                    <a:bodyPr/>
                    <a:lstStyle/>
                    <a:p>
                      <a:pPr algn="ctr"/>
                      <a:r>
                        <a:rPr lang="en-US" sz="800" b="1"/>
                        <a:t>515</a:t>
                      </a:r>
                    </a:p>
                  </a:txBody>
                  <a:tcPr marL="0" marR="0" marT="0" marB="0" anchor="ctr"/>
                </a:tc>
                <a:tc>
                  <a:txBody>
                    <a:bodyPr/>
                    <a:lstStyle/>
                    <a:p>
                      <a:pPr algn="ctr"/>
                      <a:r>
                        <a:rPr lang="en-US" sz="800" b="1"/>
                        <a:t>32 (6.2)</a:t>
                      </a:r>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tc>
                  <a:txBody>
                    <a:bodyPr/>
                    <a:lstStyle/>
                    <a:p>
                      <a:pPr algn="ctr"/>
                      <a:endParaRPr lang="en-US" sz="800"/>
                    </a:p>
                  </a:txBody>
                  <a:tcPr marL="0" marR="0" marT="0" marB="0" anchor="ctr"/>
                </a:tc>
                <a:extLst>
                  <a:ext uri="{0D108BD9-81ED-4DB2-BD59-A6C34878D82A}">
                    <a16:rowId xmlns:a16="http://schemas.microsoft.com/office/drawing/2014/main" val="1759683038"/>
                  </a:ext>
                </a:extLst>
              </a:tr>
              <a:tr h="179614">
                <a:tc>
                  <a:txBody>
                    <a:bodyPr/>
                    <a:lstStyle/>
                    <a:p>
                      <a:r>
                        <a:rPr lang="en-US" sz="800" b="0">
                          <a:solidFill>
                            <a:schemeClr val="bg1"/>
                          </a:solidFill>
                        </a:rPr>
                        <a:t>Ibrutinib</a:t>
                      </a:r>
                    </a:p>
                  </a:txBody>
                  <a:tcPr marL="90000" marR="0" marT="0" marB="0" anchor="ctr">
                    <a:solidFill>
                      <a:schemeClr val="accent5"/>
                    </a:solidFill>
                  </a:tcPr>
                </a:tc>
                <a:tc>
                  <a:txBody>
                    <a:bodyPr/>
                    <a:lstStyle/>
                    <a:p>
                      <a:pPr algn="ctr"/>
                      <a:r>
                        <a:rPr lang="en-US" sz="800"/>
                        <a:t>182</a:t>
                      </a:r>
                    </a:p>
                  </a:txBody>
                  <a:tcPr marL="0" marR="0" marT="0" marB="0" anchor="ctr"/>
                </a:tc>
                <a:tc>
                  <a:txBody>
                    <a:bodyPr/>
                    <a:lstStyle/>
                    <a:p>
                      <a:pPr algn="ctr"/>
                      <a:r>
                        <a:rPr lang="en-US" sz="800"/>
                        <a:t>12 (6.6)</a:t>
                      </a:r>
                    </a:p>
                  </a:txBody>
                  <a:tcPr marL="0" marR="0" marT="0" marB="0" anchor="ctr"/>
                </a:tc>
                <a:tc>
                  <a:txBody>
                    <a:bodyPr/>
                    <a:lstStyle/>
                    <a:p>
                      <a:pPr algn="ctr"/>
                      <a:r>
                        <a:rPr lang="en-US" sz="800"/>
                        <a:t>NR</a:t>
                      </a:r>
                    </a:p>
                  </a:txBody>
                  <a:tcPr marL="0" marR="0" marT="0" marB="0" anchor="ctr"/>
                </a:tc>
                <a:tc>
                  <a:txBody>
                    <a:bodyPr/>
                    <a:lstStyle/>
                    <a:p>
                      <a:pPr algn="ctr"/>
                      <a:r>
                        <a:rPr lang="en-US" sz="800"/>
                        <a:t>98.2</a:t>
                      </a:r>
                    </a:p>
                  </a:txBody>
                  <a:tcPr marL="0" marR="0" marT="0" marB="0" anchor="ctr"/>
                </a:tc>
                <a:tc>
                  <a:txBody>
                    <a:bodyPr/>
                    <a:lstStyle/>
                    <a:p>
                      <a:pPr algn="ctr"/>
                      <a:r>
                        <a:rPr lang="en-US" sz="800"/>
                        <a:t>97.0</a:t>
                      </a:r>
                    </a:p>
                  </a:txBody>
                  <a:tcPr marL="0" marR="0" marT="0" marB="0" anchor="ctr"/>
                </a:tc>
                <a:tc>
                  <a:txBody>
                    <a:bodyPr/>
                    <a:lstStyle/>
                    <a:p>
                      <a:pPr algn="ctr"/>
                      <a:r>
                        <a:rPr lang="en-US" sz="800"/>
                        <a:t>94.7</a:t>
                      </a:r>
                    </a:p>
                  </a:txBody>
                  <a:tcPr marL="0" marR="0" marT="0" marB="0" anchor="ctr"/>
                </a:tc>
                <a:tc>
                  <a:txBody>
                    <a:bodyPr/>
                    <a:lstStyle/>
                    <a:p>
                      <a:pPr algn="ctr"/>
                      <a:r>
                        <a:rPr lang="en-US" sz="800"/>
                        <a:t>93.6</a:t>
                      </a:r>
                    </a:p>
                  </a:txBody>
                  <a:tcPr marL="0" marR="0" marT="0" marB="0" anchor="ctr"/>
                </a:tc>
                <a:tc>
                  <a:txBody>
                    <a:bodyPr/>
                    <a:lstStyle/>
                    <a:p>
                      <a:pPr algn="ctr"/>
                      <a:r>
                        <a:rPr lang="en-US" sz="800"/>
                        <a:t>89.8</a:t>
                      </a:r>
                    </a:p>
                  </a:txBody>
                  <a:tcPr marL="0" marR="0" marT="0" marB="0" anchor="ctr"/>
                </a:tc>
                <a:extLst>
                  <a:ext uri="{0D108BD9-81ED-4DB2-BD59-A6C34878D82A}">
                    <a16:rowId xmlns:a16="http://schemas.microsoft.com/office/drawing/2014/main" val="2777731093"/>
                  </a:ext>
                </a:extLst>
              </a:tr>
              <a:tr h="179614">
                <a:tc>
                  <a:txBody>
                    <a:bodyPr/>
                    <a:lstStyle/>
                    <a:p>
                      <a:r>
                        <a:rPr lang="en-US" sz="800" b="0">
                          <a:solidFill>
                            <a:schemeClr val="bg1"/>
                          </a:solidFill>
                        </a:rPr>
                        <a:t>Placebo</a:t>
                      </a:r>
                    </a:p>
                  </a:txBody>
                  <a:tcPr marL="90000" marR="0" marT="0" marB="0" anchor="ctr">
                    <a:solidFill>
                      <a:schemeClr val="bg1">
                        <a:lumMod val="50000"/>
                      </a:schemeClr>
                    </a:solidFill>
                  </a:tcPr>
                </a:tc>
                <a:tc>
                  <a:txBody>
                    <a:bodyPr/>
                    <a:lstStyle/>
                    <a:p>
                      <a:pPr algn="ctr"/>
                      <a:r>
                        <a:rPr lang="en-US" sz="800"/>
                        <a:t>181</a:t>
                      </a:r>
                    </a:p>
                  </a:txBody>
                  <a:tcPr marL="0" marR="0" marT="0" marB="0" anchor="ctr"/>
                </a:tc>
                <a:tc>
                  <a:txBody>
                    <a:bodyPr/>
                    <a:lstStyle/>
                    <a:p>
                      <a:pPr algn="ctr"/>
                      <a:r>
                        <a:rPr lang="en-US" sz="800"/>
                        <a:t>14 (7.7)</a:t>
                      </a:r>
                    </a:p>
                  </a:txBody>
                  <a:tcPr marL="0" marR="0" marT="0" marB="0" anchor="ctr"/>
                </a:tc>
                <a:tc>
                  <a:txBody>
                    <a:bodyPr/>
                    <a:lstStyle/>
                    <a:p>
                      <a:pPr algn="ctr"/>
                      <a:r>
                        <a:rPr lang="en-US" sz="800"/>
                        <a:t>258.0</a:t>
                      </a:r>
                    </a:p>
                  </a:txBody>
                  <a:tcPr marL="0" marR="0" marT="0" marB="0" anchor="ctr"/>
                </a:tc>
                <a:tc>
                  <a:txBody>
                    <a:bodyPr/>
                    <a:lstStyle/>
                    <a:p>
                      <a:pPr algn="ctr"/>
                      <a:r>
                        <a:rPr lang="en-US" sz="800"/>
                        <a:t>100.0</a:t>
                      </a:r>
                    </a:p>
                  </a:txBody>
                  <a:tcPr marL="0" marR="0" marT="0" marB="0" anchor="ctr"/>
                </a:tc>
                <a:tc>
                  <a:txBody>
                    <a:bodyPr/>
                    <a:lstStyle/>
                    <a:p>
                      <a:pPr algn="ctr"/>
                      <a:r>
                        <a:rPr lang="en-US" sz="800"/>
                        <a:t>100.0</a:t>
                      </a:r>
                    </a:p>
                  </a:txBody>
                  <a:tcPr marL="0" marR="0" marT="0" marB="0" anchor="ctr"/>
                </a:tc>
                <a:tc>
                  <a:txBody>
                    <a:bodyPr/>
                    <a:lstStyle/>
                    <a:p>
                      <a:pPr algn="ctr"/>
                      <a:r>
                        <a:rPr lang="en-US" sz="800"/>
                        <a:t>96.4</a:t>
                      </a:r>
                    </a:p>
                  </a:txBody>
                  <a:tcPr marL="0" marR="0" marT="0" marB="0" anchor="ctr"/>
                </a:tc>
                <a:tc>
                  <a:txBody>
                    <a:bodyPr/>
                    <a:lstStyle/>
                    <a:p>
                      <a:pPr algn="ctr"/>
                      <a:r>
                        <a:rPr lang="en-US" sz="800"/>
                        <a:t>93.5</a:t>
                      </a:r>
                    </a:p>
                  </a:txBody>
                  <a:tcPr marL="0" marR="0" marT="0" marB="0" anchor="ctr"/>
                </a:tc>
                <a:tc>
                  <a:txBody>
                    <a:bodyPr/>
                    <a:lstStyle/>
                    <a:p>
                      <a:pPr algn="ctr"/>
                      <a:r>
                        <a:rPr lang="en-US" sz="800"/>
                        <a:t>86.5</a:t>
                      </a:r>
                    </a:p>
                  </a:txBody>
                  <a:tcPr marL="0" marR="0" marT="0" marB="0" anchor="ctr"/>
                </a:tc>
                <a:extLst>
                  <a:ext uri="{0D108BD9-81ED-4DB2-BD59-A6C34878D82A}">
                    <a16:rowId xmlns:a16="http://schemas.microsoft.com/office/drawing/2014/main" val="2786255578"/>
                  </a:ext>
                </a:extLst>
              </a:tr>
              <a:tr h="179614">
                <a:tc>
                  <a:txBody>
                    <a:bodyPr/>
                    <a:lstStyle/>
                    <a:p>
                      <a:r>
                        <a:rPr lang="en-US" sz="800" b="0">
                          <a:solidFill>
                            <a:schemeClr val="bg1"/>
                          </a:solidFill>
                        </a:rPr>
                        <a:t>Watch &amp; wait</a:t>
                      </a:r>
                    </a:p>
                  </a:txBody>
                  <a:tcPr marL="90000" marR="0" marT="0" marB="0" anchor="ctr">
                    <a:solidFill>
                      <a:schemeClr val="tx2">
                        <a:lumMod val="75000"/>
                      </a:schemeClr>
                    </a:solidFill>
                  </a:tcPr>
                </a:tc>
                <a:tc>
                  <a:txBody>
                    <a:bodyPr/>
                    <a:lstStyle/>
                    <a:p>
                      <a:pPr algn="ctr"/>
                      <a:r>
                        <a:rPr lang="en-US" sz="800"/>
                        <a:t>152</a:t>
                      </a:r>
                    </a:p>
                  </a:txBody>
                  <a:tcPr marL="0" marR="0" marT="0" marB="0" anchor="ctr"/>
                </a:tc>
                <a:tc>
                  <a:txBody>
                    <a:bodyPr/>
                    <a:lstStyle/>
                    <a:p>
                      <a:pPr algn="ctr"/>
                      <a:r>
                        <a:rPr lang="en-US" sz="800"/>
                        <a:t>6 (3.9)</a:t>
                      </a:r>
                    </a:p>
                  </a:txBody>
                  <a:tcPr marL="0" marR="0" marT="0" marB="0" anchor="ctr"/>
                </a:tc>
                <a:tc>
                  <a:txBody>
                    <a:bodyPr/>
                    <a:lstStyle/>
                    <a:p>
                      <a:pPr algn="ctr"/>
                      <a:r>
                        <a:rPr lang="en-US" sz="800"/>
                        <a:t>NR</a:t>
                      </a:r>
                    </a:p>
                  </a:txBody>
                  <a:tcPr marL="0" marR="0" marT="0" marB="0" anchor="ctr"/>
                </a:tc>
                <a:tc>
                  <a:txBody>
                    <a:bodyPr/>
                    <a:lstStyle/>
                    <a:p>
                      <a:pPr algn="ctr"/>
                      <a:r>
                        <a:rPr lang="en-US" sz="800"/>
                        <a:t>99.3</a:t>
                      </a:r>
                    </a:p>
                  </a:txBody>
                  <a:tcPr marL="0" marR="0" marT="0" marB="0" anchor="ctr"/>
                </a:tc>
                <a:tc>
                  <a:txBody>
                    <a:bodyPr/>
                    <a:lstStyle/>
                    <a:p>
                      <a:pPr algn="ctr"/>
                      <a:r>
                        <a:rPr lang="en-US" sz="800"/>
                        <a:t>99.3</a:t>
                      </a:r>
                    </a:p>
                  </a:txBody>
                  <a:tcPr marL="0" marR="0" marT="0" marB="0" anchor="ctr"/>
                </a:tc>
                <a:tc>
                  <a:txBody>
                    <a:bodyPr/>
                    <a:lstStyle/>
                    <a:p>
                      <a:pPr algn="ctr"/>
                      <a:r>
                        <a:rPr lang="en-US" sz="800"/>
                        <a:t>98.6</a:t>
                      </a:r>
                    </a:p>
                  </a:txBody>
                  <a:tcPr marL="0" marR="0" marT="0" marB="0" anchor="ctr"/>
                </a:tc>
                <a:tc>
                  <a:txBody>
                    <a:bodyPr/>
                    <a:lstStyle/>
                    <a:p>
                      <a:pPr algn="ctr"/>
                      <a:r>
                        <a:rPr lang="en-US" sz="800"/>
                        <a:t>95.3</a:t>
                      </a:r>
                    </a:p>
                  </a:txBody>
                  <a:tcPr marL="0" marR="0" marT="0" marB="0" anchor="ctr"/>
                </a:tc>
                <a:tc>
                  <a:txBody>
                    <a:bodyPr/>
                    <a:lstStyle/>
                    <a:p>
                      <a:pPr algn="ctr"/>
                      <a:r>
                        <a:rPr lang="en-US" sz="800"/>
                        <a:t>95.3</a:t>
                      </a:r>
                    </a:p>
                  </a:txBody>
                  <a:tcPr marL="0" marR="0" marT="0" marB="0" anchor="ctr"/>
                </a:tc>
                <a:extLst>
                  <a:ext uri="{0D108BD9-81ED-4DB2-BD59-A6C34878D82A}">
                    <a16:rowId xmlns:a16="http://schemas.microsoft.com/office/drawing/2014/main" val="1888366437"/>
                  </a:ext>
                </a:extLst>
              </a:tr>
            </a:tbl>
          </a:graphicData>
        </a:graphic>
      </p:graphicFrame>
      <p:sp>
        <p:nvSpPr>
          <p:cNvPr id="15" name="Textfeld 1">
            <a:extLst>
              <a:ext uri="{FF2B5EF4-FFF2-40B4-BE49-F238E27FC236}">
                <a16:creationId xmlns:a16="http://schemas.microsoft.com/office/drawing/2014/main" id="{031569D0-D30B-CAA2-A3D1-ED615D730404}"/>
              </a:ext>
            </a:extLst>
          </p:cNvPr>
          <p:cNvSpPr txBox="1"/>
          <p:nvPr/>
        </p:nvSpPr>
        <p:spPr>
          <a:xfrm>
            <a:off x="1010640" y="4198184"/>
            <a:ext cx="2847254" cy="261610"/>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100" b="1" i="1">
                <a:solidFill>
                  <a:schemeClr val="tx1"/>
                </a:solidFill>
              </a:rPr>
              <a:t>P</a:t>
            </a:r>
            <a:r>
              <a:rPr lang="de-DE" sz="1100" b="1">
                <a:solidFill>
                  <a:schemeClr val="tx1"/>
                </a:solidFill>
              </a:rPr>
              <a:t> = 0.562 </a:t>
            </a:r>
            <a:r>
              <a:rPr lang="de-DE" sz="1100">
                <a:solidFill>
                  <a:schemeClr val="tx1"/>
                </a:solidFill>
              </a:rPr>
              <a:t>(HR 0.791, 95% CI 0.358-1.748)</a:t>
            </a:r>
            <a:endParaRPr lang="de-DE" sz="1100" b="1">
              <a:solidFill>
                <a:schemeClr val="tx1"/>
              </a:solidFill>
            </a:endParaRPr>
          </a:p>
        </p:txBody>
      </p:sp>
      <p:sp>
        <p:nvSpPr>
          <p:cNvPr id="2" name="Text Placeholder 1">
            <a:extLst>
              <a:ext uri="{FF2B5EF4-FFF2-40B4-BE49-F238E27FC236}">
                <a16:creationId xmlns:a16="http://schemas.microsoft.com/office/drawing/2014/main" id="{0E2B12D0-167E-C160-99A9-35315A9D6E76}"/>
              </a:ext>
            </a:extLst>
          </p:cNvPr>
          <p:cNvSpPr>
            <a:spLocks noGrp="1"/>
          </p:cNvSpPr>
          <p:nvPr>
            <p:ph type="body" sz="quarter" idx="12"/>
          </p:nvPr>
        </p:nvSpPr>
        <p:spPr/>
        <p:txBody>
          <a:bodyPr/>
          <a:lstStyle/>
          <a:p>
            <a:r>
              <a:rPr lang="en-US"/>
              <a:t>OS</a:t>
            </a:r>
          </a:p>
        </p:txBody>
      </p:sp>
      <p:sp>
        <p:nvSpPr>
          <p:cNvPr id="4" name="Title 3">
            <a:extLst>
              <a:ext uri="{FF2B5EF4-FFF2-40B4-BE49-F238E27FC236}">
                <a16:creationId xmlns:a16="http://schemas.microsoft.com/office/drawing/2014/main" id="{4AB80B48-D28E-B8DC-8863-E6A0436A55D9}"/>
              </a:ext>
            </a:extLst>
          </p:cNvPr>
          <p:cNvSpPr>
            <a:spLocks noGrp="1"/>
          </p:cNvSpPr>
          <p:nvPr>
            <p:ph type="title"/>
          </p:nvPr>
        </p:nvSpPr>
        <p:spPr/>
        <p:txBody>
          <a:bodyPr/>
          <a:lstStyle/>
          <a:p>
            <a:r>
              <a:rPr lang="en-US"/>
              <a:t>Overall survival</a:t>
            </a:r>
          </a:p>
        </p:txBody>
      </p:sp>
      <p:sp>
        <p:nvSpPr>
          <p:cNvPr id="5" name="Footer Placeholder 4">
            <a:extLst>
              <a:ext uri="{FF2B5EF4-FFF2-40B4-BE49-F238E27FC236}">
                <a16:creationId xmlns:a16="http://schemas.microsoft.com/office/drawing/2014/main" id="{214EF637-952D-1E46-307D-B3F8D24F75DE}"/>
              </a:ext>
            </a:extLst>
          </p:cNvPr>
          <p:cNvSpPr>
            <a:spLocks noGrp="1"/>
          </p:cNvSpPr>
          <p:nvPr>
            <p:ph type="ftr" sz="quarter" idx="13"/>
          </p:nvPr>
        </p:nvSpPr>
        <p:spPr/>
        <p:txBody>
          <a:bodyPr/>
          <a:lstStyle/>
          <a:p>
            <a:r>
              <a:rPr lang="en-US" b="1">
                <a:solidFill>
                  <a:srgbClr val="4E4F4E"/>
                </a:solidFill>
                <a:latin typeface="Arial" panose="020B0604020202020204"/>
                <a:cs typeface="Arial" panose="020B0604020202020204" pitchFamily="34" charset="0"/>
              </a:rPr>
              <a:t>CI</a:t>
            </a:r>
            <a:r>
              <a:rPr lang="en-US">
                <a:solidFill>
                  <a:srgbClr val="4E4F4E"/>
                </a:solidFill>
                <a:latin typeface="Arial" panose="020B0604020202020204"/>
                <a:cs typeface="Arial" panose="020B0604020202020204" pitchFamily="34" charset="0"/>
              </a:rPr>
              <a:t>, confidence interval; </a:t>
            </a:r>
            <a:r>
              <a:rPr lang="en-US" b="1">
                <a:solidFill>
                  <a:srgbClr val="4E4F4E"/>
                </a:solidFill>
                <a:latin typeface="Arial" panose="020B0604020202020204"/>
                <a:cs typeface="Arial" panose="020B0604020202020204" pitchFamily="34" charset="0"/>
              </a:rPr>
              <a:t>HR</a:t>
            </a:r>
            <a:r>
              <a:rPr lang="en-US">
                <a:solidFill>
                  <a:srgbClr val="4E4F4E"/>
                </a:solidFill>
                <a:latin typeface="Arial" panose="020B0604020202020204"/>
                <a:cs typeface="Arial" panose="020B0604020202020204" pitchFamily="34" charset="0"/>
              </a:rPr>
              <a:t>, hazard ratio; </a:t>
            </a:r>
            <a:r>
              <a:rPr lang="en-US" b="1">
                <a:solidFill>
                  <a:srgbClr val="4E4F4E"/>
                </a:solidFill>
                <a:latin typeface="Arial" panose="020B0604020202020204"/>
                <a:cs typeface="Arial" panose="020B0604020202020204" pitchFamily="34" charset="0"/>
              </a:rPr>
              <a:t>ITT</a:t>
            </a:r>
            <a:r>
              <a:rPr lang="en-US">
                <a:solidFill>
                  <a:srgbClr val="4E4F4E"/>
                </a:solidFill>
                <a:latin typeface="Arial" panose="020B0604020202020204"/>
                <a:cs typeface="Arial" panose="020B0604020202020204" pitchFamily="34" charset="0"/>
              </a:rPr>
              <a:t>, intention to treat; </a:t>
            </a:r>
            <a:r>
              <a:rPr lang="en-US" b="1">
                <a:solidFill>
                  <a:srgbClr val="4E4F4E"/>
                </a:solidFill>
                <a:latin typeface="Arial" panose="020B0604020202020204"/>
                <a:cs typeface="Arial" panose="020B0604020202020204" pitchFamily="34" charset="0"/>
              </a:rPr>
              <a:t>NR</a:t>
            </a:r>
            <a:r>
              <a:rPr lang="en-US">
                <a:solidFill>
                  <a:srgbClr val="4E4F4E"/>
                </a:solidFill>
                <a:latin typeface="Arial" panose="020B0604020202020204"/>
                <a:cs typeface="Arial" panose="020B0604020202020204" pitchFamily="34" charset="0"/>
              </a:rPr>
              <a:t>, not reached;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OS</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a:t>
            </a:r>
            <a:r>
              <a:rPr lang="en-US">
                <a:solidFill>
                  <a:srgbClr val="4E4F4E"/>
                </a:solidFill>
                <a:latin typeface="Arial" panose="020B0604020202020204"/>
                <a:cs typeface="Arial" panose="020B0604020202020204" pitchFamily="34" charset="0"/>
              </a:rPr>
              <a:t>overall survival; </a:t>
            </a:r>
            <a:r>
              <a:rPr lang="en-US" b="1">
                <a:solidFill>
                  <a:srgbClr val="4E4F4E"/>
                </a:solidFill>
                <a:latin typeface="Arial" panose="020B0604020202020204"/>
                <a:cs typeface="Arial" panose="020B0604020202020204" pitchFamily="34" charset="0"/>
              </a:rPr>
              <a:t>pts, </a:t>
            </a:r>
            <a:r>
              <a:rPr lang="en-US">
                <a:solidFill>
                  <a:srgbClr val="4E4F4E"/>
                </a:solidFill>
                <a:latin typeface="Arial" panose="020B0604020202020204"/>
                <a:cs typeface="Arial" panose="020B0604020202020204" pitchFamily="34" charset="0"/>
              </a:rPr>
              <a:t>patients. </a:t>
            </a:r>
          </a:p>
          <a:p>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Langerbeins</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 et al. Abstract S200 presented at EHA2023.</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sp>
        <p:nvSpPr>
          <p:cNvPr id="6" name="Text Placeholder 5">
            <a:extLst>
              <a:ext uri="{FF2B5EF4-FFF2-40B4-BE49-F238E27FC236}">
                <a16:creationId xmlns:a16="http://schemas.microsoft.com/office/drawing/2014/main" id="{2E9B2C86-E91E-B8A1-B4D4-9F2E5D9AB250}"/>
              </a:ext>
            </a:extLst>
          </p:cNvPr>
          <p:cNvSpPr>
            <a:spLocks noGrp="1"/>
          </p:cNvSpPr>
          <p:nvPr>
            <p:ph type="body" sz="quarter" idx="14"/>
          </p:nvPr>
        </p:nvSpPr>
        <p:spPr/>
        <p:txBody>
          <a:bodyPr/>
          <a:lstStyle/>
          <a:p>
            <a:r>
              <a:rPr lang="en-US"/>
              <a:t>OS from diagnosis </a:t>
            </a:r>
          </a:p>
        </p:txBody>
      </p:sp>
      <p:pic>
        <p:nvPicPr>
          <p:cNvPr id="25" name="Grafik 24">
            <a:extLst>
              <a:ext uri="{FF2B5EF4-FFF2-40B4-BE49-F238E27FC236}">
                <a16:creationId xmlns:a16="http://schemas.microsoft.com/office/drawing/2014/main" id="{58AEF33A-C091-CE25-6AFC-B1448A519A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60362" y="1993231"/>
            <a:ext cx="4285248" cy="1490521"/>
          </a:xfrm>
          <a:prstGeom prst="rect">
            <a:avLst/>
          </a:prstGeom>
        </p:spPr>
      </p:pic>
      <p:sp>
        <p:nvSpPr>
          <p:cNvPr id="8" name="Rectangle 3">
            <a:extLst>
              <a:ext uri="{FF2B5EF4-FFF2-40B4-BE49-F238E27FC236}">
                <a16:creationId xmlns:a16="http://schemas.microsoft.com/office/drawing/2014/main" id="{77CECA0E-CE54-A162-FA6D-E6EC2A802244}"/>
              </a:ext>
            </a:extLst>
          </p:cNvPr>
          <p:cNvSpPr/>
          <p:nvPr/>
        </p:nvSpPr>
        <p:spPr>
          <a:xfrm>
            <a:off x="2474494" y="5575168"/>
            <a:ext cx="547194" cy="385217"/>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id="{C5FB8EF0-325C-82AF-C2D4-C4670FEA44E1}"/>
              </a:ext>
            </a:extLst>
          </p:cNvPr>
          <p:cNvSpPr/>
          <p:nvPr/>
        </p:nvSpPr>
        <p:spPr>
          <a:xfrm>
            <a:off x="8278220" y="5575168"/>
            <a:ext cx="547194" cy="573107"/>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6788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FD669D-73DF-FBD3-D8D2-F15EA2AEDB1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CLL</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chronic lymphocytic leukemia;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EFS</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event-free survival;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PFS</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progression-free survival; </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TTNT</a:t>
            </a:r>
            <a:r>
              <a:rPr kumimoji="0" lang="en-US" sz="800"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time to next 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Langerbeins</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 et al. Abstract S200 presented at EHA2023. </a:t>
            </a:r>
            <a:r>
              <a:rPr kumimoji="0" lang="en-US" sz="800" b="1" i="0" u="none" strike="noStrike" kern="1200" cap="none" spc="0" normalizeH="0" baseline="0" noProof="0" err="1">
                <a:ln>
                  <a:noFill/>
                </a:ln>
                <a:solidFill>
                  <a:srgbClr val="4E4F4E"/>
                </a:solidFill>
                <a:effectLst/>
                <a:uLnTx/>
                <a:uFillTx/>
                <a:latin typeface="Arial" panose="020B0604020202020204"/>
                <a:ea typeface="+mn-ea"/>
                <a:cs typeface="Arial" panose="020B0604020202020204" pitchFamily="34" charset="0"/>
              </a:rPr>
              <a:t>Langerbeins</a:t>
            </a:r>
            <a:r>
              <a:rPr kumimoji="0" lang="en-US" sz="800" b="1" i="0" u="none" strike="noStrike" kern="1200" cap="none" spc="0" normalizeH="0" baseline="0" noProof="0">
                <a:ln>
                  <a:noFill/>
                </a:ln>
                <a:solidFill>
                  <a:srgbClr val="4E4F4E"/>
                </a:solidFill>
                <a:effectLst/>
                <a:uLnTx/>
                <a:uFillTx/>
                <a:latin typeface="Arial" panose="020B0604020202020204"/>
                <a:ea typeface="+mn-ea"/>
                <a:cs typeface="Arial" panose="020B0604020202020204" pitchFamily="34" charset="0"/>
              </a:rPr>
              <a:t> P, et al. Abstract 24 presented at 17-ICML.</a:t>
            </a: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2BB8DC45-61CE-1479-2214-367EB756FD35}"/>
              </a:ext>
            </a:extLst>
          </p:cNvPr>
          <p:cNvSpPr>
            <a:spLocks noGrp="1"/>
          </p:cNvSpPr>
          <p:nvPr>
            <p:ph type="title"/>
          </p:nvPr>
        </p:nvSpPr>
        <p:spPr/>
        <p:txBody>
          <a:bodyPr/>
          <a:lstStyle/>
          <a:p>
            <a:r>
              <a:rPr lang="en-US"/>
              <a:t>Conclusions </a:t>
            </a:r>
          </a:p>
        </p:txBody>
      </p:sp>
      <p:sp>
        <p:nvSpPr>
          <p:cNvPr id="8" name="Inhaltsplatzhalter 7">
            <a:extLst>
              <a:ext uri="{FF2B5EF4-FFF2-40B4-BE49-F238E27FC236}">
                <a16:creationId xmlns:a16="http://schemas.microsoft.com/office/drawing/2014/main" id="{925EE10F-C3D9-A5C7-BABA-DF0BB884C4FF}"/>
              </a:ext>
            </a:extLst>
          </p:cNvPr>
          <p:cNvSpPr>
            <a:spLocks noGrp="1"/>
          </p:cNvSpPr>
          <p:nvPr>
            <p:ph idx="1"/>
          </p:nvPr>
        </p:nvSpPr>
        <p:spPr/>
        <p:txBody>
          <a:bodyPr vert="horz" lIns="216000" tIns="180000" rIns="108000" bIns="108000" rtlCol="0" anchor="t">
            <a:normAutofit/>
          </a:bodyPr>
          <a:lstStyle/>
          <a:p>
            <a:r>
              <a:rPr lang="en-GB"/>
              <a:t>The CLL12 study demonstrates that in patients with early stage CLL;</a:t>
            </a:r>
          </a:p>
          <a:p>
            <a:pPr lvl="1"/>
            <a:r>
              <a:rPr lang="en-GB"/>
              <a:t>ibrutinib is associated with relevant cardiovascular toxicity and increased susceptibility to bleeding </a:t>
            </a:r>
            <a:endParaRPr lang="en-GB">
              <a:cs typeface="Arial"/>
            </a:endParaRPr>
          </a:p>
          <a:p>
            <a:pPr lvl="1"/>
            <a:r>
              <a:rPr lang="en-GB"/>
              <a:t>EFS, PFS and TTNT are significantly longer for patients in the ibrutinib group </a:t>
            </a:r>
            <a:endParaRPr lang="en-GB">
              <a:cs typeface="Arial"/>
            </a:endParaRPr>
          </a:p>
          <a:p>
            <a:pPr lvl="1"/>
            <a:r>
              <a:rPr lang="en-GB"/>
              <a:t>ibrutinib does not prolong survival as compared to placebo </a:t>
            </a:r>
            <a:endParaRPr lang="en-GB">
              <a:cs typeface="Arial"/>
            </a:endParaRPr>
          </a:p>
          <a:p>
            <a:pPr lvl="1"/>
            <a:r>
              <a:rPr lang="en-GB"/>
              <a:t>Median survival is &gt; 20 years for patients in the placebo group </a:t>
            </a:r>
            <a:endParaRPr lang="en-GB">
              <a:cs typeface="Arial"/>
            </a:endParaRPr>
          </a:p>
          <a:p>
            <a:endParaRPr lang="en-GB"/>
          </a:p>
          <a:p>
            <a:endParaRPr lang="en-GB"/>
          </a:p>
          <a:p>
            <a:endParaRPr lang="en-GB"/>
          </a:p>
        </p:txBody>
      </p:sp>
    </p:spTree>
    <p:extLst>
      <p:ext uri="{BB962C8B-B14F-4D97-AF65-F5344CB8AC3E}">
        <p14:creationId xmlns:p14="http://schemas.microsoft.com/office/powerpoint/2010/main" val="437474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8E8383B-5329-44DC-9F98-8A5BA015CD6C}"/>
              </a:ext>
            </a:extLst>
          </p:cNvPr>
          <p:cNvSpPr>
            <a:spLocks noChangeArrowheads="1"/>
          </p:cNvSpPr>
          <p:nvPr/>
        </p:nvSpPr>
        <p:spPr bwMode="auto">
          <a:xfrm>
            <a:off x="769938" y="2909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el 4">
            <a:extLst>
              <a:ext uri="{FF2B5EF4-FFF2-40B4-BE49-F238E27FC236}">
                <a16:creationId xmlns:a16="http://schemas.microsoft.com/office/drawing/2014/main" id="{CCC299C4-2C36-6049-968C-5EFE59940FA6}"/>
              </a:ext>
            </a:extLst>
          </p:cNvPr>
          <p:cNvSpPr>
            <a:spLocks noGrp="1"/>
          </p:cNvSpPr>
          <p:nvPr>
            <p:ph type="title"/>
          </p:nvPr>
        </p:nvSpPr>
        <p:spPr/>
        <p:txBody>
          <a:bodyPr/>
          <a:lstStyle/>
          <a:p>
            <a:r>
              <a:rPr lang="de-DE"/>
              <a:t>Contents (ii)</a:t>
            </a:r>
          </a:p>
        </p:txBody>
      </p:sp>
      <p:sp>
        <p:nvSpPr>
          <p:cNvPr id="11" name="Fußzeilenplatzhalter 10">
            <a:extLst>
              <a:ext uri="{FF2B5EF4-FFF2-40B4-BE49-F238E27FC236}">
                <a16:creationId xmlns:a16="http://schemas.microsoft.com/office/drawing/2014/main" id="{7FD85BBB-B470-A846-9055-FF0BFB810736}"/>
              </a:ext>
            </a:extLst>
          </p:cNvPr>
          <p:cNvSpPr>
            <a:spLocks noGrp="1"/>
          </p:cNvSpPr>
          <p:nvPr>
            <p:ph type="ftr" sz="quarter" idx="10"/>
          </p:nvPr>
        </p:nvSpPr>
        <p:spPr/>
        <p:txBody>
          <a:bodyPr/>
          <a:lstStyle/>
          <a:p>
            <a:r>
              <a:rPr lang="en-GB" b="1"/>
              <a:t>BTK, </a:t>
            </a:r>
            <a:r>
              <a:rPr lang="en-GB"/>
              <a:t>Bruton’s tyrosine kinase.</a:t>
            </a:r>
            <a:endParaRPr lang="en-GB" b="1"/>
          </a:p>
        </p:txBody>
      </p:sp>
      <p:graphicFrame>
        <p:nvGraphicFramePr>
          <p:cNvPr id="9" name="Table 3">
            <a:extLst>
              <a:ext uri="{FF2B5EF4-FFF2-40B4-BE49-F238E27FC236}">
                <a16:creationId xmlns:a16="http://schemas.microsoft.com/office/drawing/2014/main" id="{39A495A4-6594-5E43-8092-033DF6084EA0}"/>
              </a:ext>
            </a:extLst>
          </p:cNvPr>
          <p:cNvGraphicFramePr>
            <a:graphicFrameLocks noGrp="1"/>
          </p:cNvGraphicFramePr>
          <p:nvPr>
            <p:extLst>
              <p:ext uri="{D42A27DB-BD31-4B8C-83A1-F6EECF244321}">
                <p14:modId xmlns:p14="http://schemas.microsoft.com/office/powerpoint/2010/main" val="3813890717"/>
              </p:ext>
            </p:extLst>
          </p:nvPr>
        </p:nvGraphicFramePr>
        <p:xfrm>
          <a:off x="407986" y="1665288"/>
          <a:ext cx="11361143" cy="4505616"/>
        </p:xfrm>
        <a:graphic>
          <a:graphicData uri="http://schemas.openxmlformats.org/drawingml/2006/table">
            <a:tbl>
              <a:tblPr firstRow="1" bandRow="1">
                <a:tableStyleId>{21E4AEA4-8DFA-4A89-87EB-49C32662AFE0}</a:tableStyleId>
              </a:tblPr>
              <a:tblGrid>
                <a:gridCol w="1137143">
                  <a:extLst>
                    <a:ext uri="{9D8B030D-6E8A-4147-A177-3AD203B41FA5}">
                      <a16:colId xmlns:a16="http://schemas.microsoft.com/office/drawing/2014/main" val="2369725370"/>
                    </a:ext>
                  </a:extLst>
                </a:gridCol>
                <a:gridCol w="7272000">
                  <a:extLst>
                    <a:ext uri="{9D8B030D-6E8A-4147-A177-3AD203B41FA5}">
                      <a16:colId xmlns:a16="http://schemas.microsoft.com/office/drawing/2014/main" val="3851562108"/>
                    </a:ext>
                  </a:extLst>
                </a:gridCol>
                <a:gridCol w="1332000">
                  <a:extLst>
                    <a:ext uri="{9D8B030D-6E8A-4147-A177-3AD203B41FA5}">
                      <a16:colId xmlns:a16="http://schemas.microsoft.com/office/drawing/2014/main" val="359418087"/>
                    </a:ext>
                  </a:extLst>
                </a:gridCol>
                <a:gridCol w="1620000">
                  <a:extLst>
                    <a:ext uri="{9D8B030D-6E8A-4147-A177-3AD203B41FA5}">
                      <a16:colId xmlns:a16="http://schemas.microsoft.com/office/drawing/2014/main" val="1352664065"/>
                    </a:ext>
                  </a:extLst>
                </a:gridCol>
              </a:tblGrid>
              <a:tr h="368165">
                <a:tc>
                  <a:txBody>
                    <a:bodyPr/>
                    <a:lstStyle/>
                    <a:p>
                      <a:pPr algn="ctr">
                        <a:lnSpc>
                          <a:spcPct val="90000"/>
                        </a:lnSpc>
                      </a:pPr>
                      <a:r>
                        <a:rPr lang="en-US" sz="1200"/>
                        <a:t>Slide numbers</a:t>
                      </a:r>
                    </a:p>
                  </a:txBody>
                  <a:tcPr marT="36000" marB="36000" anchor="ctr"/>
                </a:tc>
                <a:tc>
                  <a:txBody>
                    <a:bodyPr/>
                    <a:lstStyle/>
                    <a:p>
                      <a:pPr marL="0" algn="ctr" defTabSz="914400" rtl="0" eaLnBrk="1" latinLnBrk="0" hangingPunct="1">
                        <a:lnSpc>
                          <a:spcPct val="90000"/>
                        </a:lnSpc>
                      </a:pPr>
                      <a:r>
                        <a:rPr lang="en-US" sz="1200" b="1" kern="1200">
                          <a:solidFill>
                            <a:schemeClr val="lt1"/>
                          </a:solidFill>
                        </a:rPr>
                        <a:t>Study </a:t>
                      </a:r>
                      <a:endParaRPr lang="en-US" sz="1200" b="1" kern="1200">
                        <a:solidFill>
                          <a:schemeClr val="lt1"/>
                        </a:solidFill>
                        <a:latin typeface="+mn-lt"/>
                        <a:ea typeface="+mn-ea"/>
                        <a:cs typeface="+mn-cs"/>
                      </a:endParaRPr>
                    </a:p>
                  </a:txBody>
                  <a:tcPr marT="36000" marB="36000" anchor="ctr"/>
                </a:tc>
                <a:tc>
                  <a:txBody>
                    <a:bodyPr/>
                    <a:lstStyle/>
                    <a:p>
                      <a:pPr marL="0" algn="ctr" defTabSz="914400" rtl="0" eaLnBrk="1" latinLnBrk="0" hangingPunct="1">
                        <a:lnSpc>
                          <a:spcPct val="90000"/>
                        </a:lnSpc>
                      </a:pPr>
                      <a:r>
                        <a:rPr lang="en-US" sz="1200" b="1" kern="1200">
                          <a:solidFill>
                            <a:schemeClr val="lt1"/>
                          </a:solidFill>
                        </a:rPr>
                        <a:t>Abstract number</a:t>
                      </a:r>
                      <a:endParaRPr lang="en-US" sz="1200" b="1" kern="1200">
                        <a:solidFill>
                          <a:schemeClr val="lt1"/>
                        </a:solidFill>
                        <a:latin typeface="+mn-lt"/>
                        <a:ea typeface="+mn-ea"/>
                        <a:cs typeface="+mn-cs"/>
                      </a:endParaRPr>
                    </a:p>
                  </a:txBody>
                  <a:tcPr marL="36000" marR="36000" marT="36000" marB="36000" anchor="ctr"/>
                </a:tc>
                <a:tc>
                  <a:txBody>
                    <a:bodyPr/>
                    <a:lstStyle/>
                    <a:p>
                      <a:pPr marL="0" algn="ctr" defTabSz="914400" rtl="0" eaLnBrk="1" latinLnBrk="0" hangingPunct="1">
                        <a:lnSpc>
                          <a:spcPct val="90000"/>
                        </a:lnSpc>
                      </a:pPr>
                      <a:r>
                        <a:rPr lang="en-US" sz="1200" b="1" kern="1200">
                          <a:solidFill>
                            <a:schemeClr val="lt1"/>
                          </a:solidFill>
                        </a:rPr>
                        <a:t>Presenter</a:t>
                      </a:r>
                      <a:endParaRPr lang="en-US" sz="1200" b="1" kern="1200">
                        <a:solidFill>
                          <a:schemeClr val="lt1"/>
                        </a:solidFill>
                        <a:latin typeface="+mn-lt"/>
                        <a:ea typeface="+mn-ea"/>
                        <a:cs typeface="+mn-cs"/>
                      </a:endParaRPr>
                    </a:p>
                  </a:txBody>
                  <a:tcPr marL="36000" marR="36000" marT="36000" marB="36000" anchor="ctr"/>
                </a:tc>
                <a:extLst>
                  <a:ext uri="{0D108BD9-81ED-4DB2-BD59-A6C34878D82A}">
                    <a16:rowId xmlns:a16="http://schemas.microsoft.com/office/drawing/2014/main" val="3483188175"/>
                  </a:ext>
                </a:extLst>
              </a:tr>
              <a:tr h="368165">
                <a:tc>
                  <a:txBody>
                    <a:bodyPr/>
                    <a:lstStyle/>
                    <a:p>
                      <a:pPr algn="ctr" fontAlgn="base">
                        <a:lnSpc>
                          <a:spcPct val="90000"/>
                        </a:lnSpc>
                      </a:pPr>
                      <a:r>
                        <a:rPr lang="en-US" sz="1200" b="0" i="0" dirty="0">
                          <a:solidFill>
                            <a:schemeClr val="tx1"/>
                          </a:solidFill>
                          <a:effectLst/>
                          <a:latin typeface="+mj-lt"/>
                        </a:rPr>
                        <a:t>90-96</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Health-related quality of life in patients (pts) with Waldenström Macroglobulinemia (WM) treated with zanubrutinib (ZANU) vs ibrutinib (IBR): Results from the phase 3 ASPEN trial long-term follow-up</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EHA: P1679</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Alessandra Tedeschi </a:t>
                      </a:r>
                    </a:p>
                  </a:txBody>
                  <a:tcPr marL="36000" marR="36000" marT="36000" marB="36000" anchor="ctr"/>
                </a:tc>
                <a:extLst>
                  <a:ext uri="{0D108BD9-81ED-4DB2-BD59-A6C34878D82A}">
                    <a16:rowId xmlns:a16="http://schemas.microsoft.com/office/drawing/2014/main" val="635028695"/>
                  </a:ext>
                </a:extLst>
              </a:tr>
              <a:tr h="368165">
                <a:tc>
                  <a:txBody>
                    <a:bodyPr/>
                    <a:lstStyle/>
                    <a:p>
                      <a:pPr algn="ctr" fontAlgn="base">
                        <a:lnSpc>
                          <a:spcPct val="90000"/>
                        </a:lnSpc>
                      </a:pPr>
                      <a:r>
                        <a:rPr lang="en-US" sz="1200" b="0" i="0" dirty="0">
                          <a:solidFill>
                            <a:schemeClr val="tx1"/>
                          </a:solidFill>
                          <a:effectLst/>
                          <a:latin typeface="+mj-lt"/>
                        </a:rPr>
                        <a:t>97-103</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n-lt"/>
                          <a:ea typeface="+mn-ea"/>
                          <a:cs typeface="+mn-cs"/>
                        </a:rPr>
                        <a:t>Efficacy of Pirtobrutinib, a highly selective, non-covalent BTK inhibitor in relapsed/refractory Waldenström macroglobulinemia: results from the phase 1/2 BRUIN study</a:t>
                      </a:r>
                    </a:p>
                  </a:txBody>
                  <a:tcPr marT="36000" marB="36000" anchor="ctr"/>
                </a:tc>
                <a:tc>
                  <a:txBody>
                    <a:bodyPr/>
                    <a:lstStyle/>
                    <a:p>
                      <a:pPr algn="ctr" fontAlgn="base">
                        <a:lnSpc>
                          <a:spcPct val="90000"/>
                        </a:lnSpc>
                      </a:pPr>
                      <a:r>
                        <a:rPr lang="en-US" sz="1200" b="0" i="0">
                          <a:solidFill>
                            <a:schemeClr val="tx1"/>
                          </a:solidFill>
                          <a:effectLst/>
                          <a:latin typeface="+mj-lt"/>
                        </a:rPr>
                        <a:t>EHA: P1108</a:t>
                      </a:r>
                    </a:p>
                  </a:txBody>
                  <a:tcPr marT="36000" marB="36000" anchor="ctr"/>
                </a:tc>
                <a:tc>
                  <a:txBody>
                    <a:bodyPr/>
                    <a:lstStyle/>
                    <a:p>
                      <a:pPr algn="ctr" fontAlgn="base">
                        <a:lnSpc>
                          <a:spcPct val="90000"/>
                        </a:lnSpc>
                      </a:pPr>
                      <a:r>
                        <a:rPr lang="en-US" sz="1200" b="0" i="0" kern="1200">
                          <a:solidFill>
                            <a:schemeClr val="tx1"/>
                          </a:solidFill>
                          <a:effectLst/>
                          <a:latin typeface="+mj-lt"/>
                          <a:ea typeface="+mn-ea"/>
                          <a:cs typeface="+mn-cs"/>
                        </a:rPr>
                        <a:t>Lydia Scarfò</a:t>
                      </a:r>
                    </a:p>
                  </a:txBody>
                  <a:tcPr marL="36000" marR="36000" marT="36000" marB="36000" anchor="ctr"/>
                </a:tc>
                <a:extLst>
                  <a:ext uri="{0D108BD9-81ED-4DB2-BD59-A6C34878D82A}">
                    <a16:rowId xmlns:a16="http://schemas.microsoft.com/office/drawing/2014/main" val="3073187361"/>
                  </a:ext>
                </a:extLst>
              </a:tr>
              <a:tr h="515432">
                <a:tc>
                  <a:txBody>
                    <a:bodyPr/>
                    <a:lstStyle/>
                    <a:p>
                      <a:pPr algn="ctr" fontAlgn="base">
                        <a:lnSpc>
                          <a:spcPct val="90000"/>
                        </a:lnSpc>
                      </a:pPr>
                      <a:r>
                        <a:rPr lang="en-US" sz="1200" b="0" i="0" dirty="0">
                          <a:solidFill>
                            <a:schemeClr val="tx1"/>
                          </a:solidFill>
                          <a:effectLst/>
                          <a:latin typeface="+mj-lt"/>
                        </a:rPr>
                        <a:t>104-113</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n-lt"/>
                          <a:ea typeface="+mn-ea"/>
                          <a:cs typeface="+mn-cs"/>
                        </a:rPr>
                        <a:t>First interim analysis of a phase 1 study of zanubrutinib (zanu) plus lenalidomide (len) in patients (pts) with relapsed/refractory (R/R) diffuse large B-cell lymphoma (DLBCL)</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ASCO: 7557</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EHA: P1136</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ICML: 442</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Huilai Zhang</a:t>
                      </a:r>
                    </a:p>
                  </a:txBody>
                  <a:tcPr marL="36000" marR="36000" marT="36000" marB="36000" anchor="ctr"/>
                </a:tc>
                <a:extLst>
                  <a:ext uri="{0D108BD9-81ED-4DB2-BD59-A6C34878D82A}">
                    <a16:rowId xmlns:a16="http://schemas.microsoft.com/office/drawing/2014/main" val="1008644551"/>
                  </a:ext>
                </a:extLst>
              </a:tr>
              <a:tr h="368165">
                <a:tc>
                  <a:txBody>
                    <a:bodyPr/>
                    <a:lstStyle/>
                    <a:p>
                      <a:pPr algn="ctr" fontAlgn="base">
                        <a:lnSpc>
                          <a:spcPct val="90000"/>
                        </a:lnSpc>
                      </a:pPr>
                      <a:r>
                        <a:rPr lang="en-US" sz="1200" b="0" i="0" dirty="0">
                          <a:solidFill>
                            <a:schemeClr val="tx1"/>
                          </a:solidFill>
                          <a:effectLst/>
                          <a:latin typeface="+mj-lt"/>
                        </a:rPr>
                        <a:t>114-122</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n-lt"/>
                          <a:ea typeface="+mn-ea"/>
                          <a:cs typeface="+mn-cs"/>
                        </a:rPr>
                        <a:t>Long-term efficacy and safety of zanubrutinib (zanu) in patients (pts) with relapsed/refractory (R/R) marginal zone lymphoma (MZL): Final analysis of the MAGNOLIA (BGB-3111-214) trial</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EHA: P1084</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ICML: 284</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Stephen Opat</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Judith Trotman</a:t>
                      </a:r>
                    </a:p>
                  </a:txBody>
                  <a:tcPr marL="36000" marR="36000" marT="36000" marB="36000" anchor="ctr"/>
                </a:tc>
                <a:extLst>
                  <a:ext uri="{0D108BD9-81ED-4DB2-BD59-A6C34878D82A}">
                    <a16:rowId xmlns:a16="http://schemas.microsoft.com/office/drawing/2014/main" val="3375744713"/>
                  </a:ext>
                </a:extLst>
              </a:tr>
              <a:tr h="515432">
                <a:tc>
                  <a:txBody>
                    <a:bodyPr/>
                    <a:lstStyle/>
                    <a:p>
                      <a:pPr algn="ctr" fontAlgn="base">
                        <a:lnSpc>
                          <a:spcPct val="90000"/>
                        </a:lnSpc>
                      </a:pPr>
                      <a:r>
                        <a:rPr lang="en-US" sz="1200" b="0" i="0" dirty="0">
                          <a:solidFill>
                            <a:schemeClr val="tx1"/>
                          </a:solidFill>
                          <a:effectLst/>
                          <a:latin typeface="+mj-lt"/>
                        </a:rPr>
                        <a:t>123-130</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n-lt"/>
                          <a:ea typeface="+mn-ea"/>
                          <a:cs typeface="+mn-cs"/>
                        </a:rPr>
                        <a:t>Zanubrutinib plus obinutuzumab versus obinutuzumab in patients with relapsed/refractory follicular lymphoma: Updated analysis of the ROSEWOOD study</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ASCO: 7545</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EHA: P1080</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ICML: 81</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Christopher R. Flowers</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Judith Trotman</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Pier Luigi Zinzani</a:t>
                      </a:r>
                    </a:p>
                  </a:txBody>
                  <a:tcPr marL="36000" marR="36000" marT="36000" marB="36000" anchor="ctr"/>
                </a:tc>
                <a:extLst>
                  <a:ext uri="{0D108BD9-81ED-4DB2-BD59-A6C34878D82A}">
                    <a16:rowId xmlns:a16="http://schemas.microsoft.com/office/drawing/2014/main" val="3819257182"/>
                  </a:ext>
                </a:extLst>
              </a:tr>
              <a:tr h="368165">
                <a:tc>
                  <a:txBody>
                    <a:bodyPr/>
                    <a:lstStyle/>
                    <a:p>
                      <a:pPr algn="ctr" fontAlgn="base">
                        <a:lnSpc>
                          <a:spcPct val="90000"/>
                        </a:lnSpc>
                      </a:pPr>
                      <a:r>
                        <a:rPr lang="en-US" sz="1200" b="0" i="0" dirty="0">
                          <a:solidFill>
                            <a:schemeClr val="tx1"/>
                          </a:solidFill>
                          <a:effectLst/>
                          <a:latin typeface="+mj-lt"/>
                        </a:rPr>
                        <a:t>131-137</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n-lt"/>
                          <a:ea typeface="+mn-ea"/>
                          <a:cs typeface="+mn-cs"/>
                        </a:rPr>
                        <a:t>A phase II investigator-initiated study of acalabrutinib, lenalidomide and rituximab (aR2) in patients with previously untreated high tumor burden follicular lymphoma</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EHA: P1092</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Paolo Strati</a:t>
                      </a:r>
                    </a:p>
                  </a:txBody>
                  <a:tcPr marL="36000" marR="36000" marT="36000" marB="36000" anchor="ctr"/>
                </a:tc>
                <a:extLst>
                  <a:ext uri="{0D108BD9-81ED-4DB2-BD59-A6C34878D82A}">
                    <a16:rowId xmlns:a16="http://schemas.microsoft.com/office/drawing/2014/main" val="821058421"/>
                  </a:ext>
                </a:extLst>
              </a:tr>
              <a:tr h="368165">
                <a:tc>
                  <a:txBody>
                    <a:bodyPr/>
                    <a:lstStyle/>
                    <a:p>
                      <a:pPr algn="ctr" fontAlgn="base">
                        <a:lnSpc>
                          <a:spcPct val="90000"/>
                        </a:lnSpc>
                      </a:pPr>
                      <a:r>
                        <a:rPr lang="en-US" sz="1200" b="0" i="0" dirty="0">
                          <a:solidFill>
                            <a:schemeClr val="tx1"/>
                          </a:solidFill>
                          <a:effectLst/>
                          <a:latin typeface="+mj-lt"/>
                        </a:rPr>
                        <a:t>138-146</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n-lt"/>
                          <a:ea typeface="+mn-ea"/>
                          <a:cs typeface="+mn-cs"/>
                        </a:rPr>
                        <a:t>Epcoritamab with rituximab + lenalidomide provides durable responses in patients with high-risk follicular lymphoma regardless of POD24 status. </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ASCO: 7506</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EHA: S222</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Anna Sureda </a:t>
                      </a:r>
                    </a:p>
                  </a:txBody>
                  <a:tcPr marL="36000" marR="36000" marT="36000" marB="36000" anchor="ctr"/>
                </a:tc>
                <a:extLst>
                  <a:ext uri="{0D108BD9-81ED-4DB2-BD59-A6C34878D82A}">
                    <a16:rowId xmlns:a16="http://schemas.microsoft.com/office/drawing/2014/main" val="2702734039"/>
                  </a:ext>
                </a:extLst>
              </a:tr>
              <a:tr h="368165">
                <a:tc>
                  <a:txBody>
                    <a:bodyPr/>
                    <a:lstStyle/>
                    <a:p>
                      <a:pPr algn="ctr" fontAlgn="base">
                        <a:lnSpc>
                          <a:spcPct val="90000"/>
                        </a:lnSpc>
                      </a:pPr>
                      <a:r>
                        <a:rPr lang="en-US" sz="1200" b="0" i="0" dirty="0">
                          <a:solidFill>
                            <a:schemeClr val="tx1"/>
                          </a:solidFill>
                          <a:effectLst/>
                          <a:latin typeface="+mj-lt"/>
                        </a:rPr>
                        <a:t>147-155</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n-lt"/>
                          <a:ea typeface="+mn-ea"/>
                          <a:cs typeface="+mn-cs"/>
                        </a:rPr>
                        <a:t>Mosunetuzumab demonstrates durable responses in patients with relapsed/refractory follicular lymphoma and ≥2 prior therapies: updated analysis of a pivotal Phase II study</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ICML: 83</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Laurie H. Sehn</a:t>
                      </a:r>
                    </a:p>
                  </a:txBody>
                  <a:tcPr marL="36000" marR="36000" marT="36000" marB="36000" anchor="ctr"/>
                </a:tc>
                <a:extLst>
                  <a:ext uri="{0D108BD9-81ED-4DB2-BD59-A6C34878D82A}">
                    <a16:rowId xmlns:a16="http://schemas.microsoft.com/office/drawing/2014/main" val="3216288682"/>
                  </a:ext>
                </a:extLst>
              </a:tr>
              <a:tr h="368165">
                <a:tc>
                  <a:txBody>
                    <a:bodyPr/>
                    <a:lstStyle/>
                    <a:p>
                      <a:pPr algn="ctr" fontAlgn="base">
                        <a:lnSpc>
                          <a:spcPct val="90000"/>
                        </a:lnSpc>
                      </a:pPr>
                      <a:r>
                        <a:rPr lang="en-US" sz="1200" b="0" i="0" dirty="0">
                          <a:solidFill>
                            <a:schemeClr val="tx1"/>
                          </a:solidFill>
                          <a:effectLst/>
                          <a:latin typeface="+mj-lt"/>
                        </a:rPr>
                        <a:t>156-163</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Rituximab and Ibrutinib Combination Is Safe and Effective in Untreated Splenic and Nodal Marginal Zone Lymphomas: Planned Subset Analysis of the IELSG47/MALIBU Phase II Study</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ICML: 65</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Catherine Thieblemont</a:t>
                      </a:r>
                    </a:p>
                  </a:txBody>
                  <a:tcPr marL="36000" marR="36000" marT="36000" marB="36000" anchor="ctr"/>
                </a:tc>
                <a:extLst>
                  <a:ext uri="{0D108BD9-81ED-4DB2-BD59-A6C34878D82A}">
                    <a16:rowId xmlns:a16="http://schemas.microsoft.com/office/drawing/2014/main" val="3669790531"/>
                  </a:ext>
                </a:extLst>
              </a:tr>
            </a:tbl>
          </a:graphicData>
        </a:graphic>
      </p:graphicFrame>
    </p:spTree>
    <p:extLst>
      <p:ext uri="{BB962C8B-B14F-4D97-AF65-F5344CB8AC3E}">
        <p14:creationId xmlns:p14="http://schemas.microsoft.com/office/powerpoint/2010/main" val="1845604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E63BB-036C-7265-11F4-DA5AABB2E8C2}"/>
              </a:ext>
            </a:extLst>
          </p:cNvPr>
          <p:cNvSpPr>
            <a:spLocks noGrp="1"/>
          </p:cNvSpPr>
          <p:nvPr>
            <p:ph type="title"/>
          </p:nvPr>
        </p:nvSpPr>
        <p:spPr/>
        <p:txBody>
          <a:bodyPr/>
          <a:lstStyle/>
          <a:p>
            <a:r>
              <a:rPr lang="en-US"/>
              <a:t>CLL14</a:t>
            </a:r>
          </a:p>
        </p:txBody>
      </p:sp>
      <p:sp>
        <p:nvSpPr>
          <p:cNvPr id="3" name="Text Placeholder 2">
            <a:extLst>
              <a:ext uri="{FF2B5EF4-FFF2-40B4-BE49-F238E27FC236}">
                <a16:creationId xmlns:a16="http://schemas.microsoft.com/office/drawing/2014/main" id="{8D5EDB36-7DF9-D122-7558-31A2450B6849}"/>
              </a:ext>
            </a:extLst>
          </p:cNvPr>
          <p:cNvSpPr>
            <a:spLocks noGrp="1"/>
          </p:cNvSpPr>
          <p:nvPr>
            <p:ph type="body" idx="1"/>
          </p:nvPr>
        </p:nvSpPr>
        <p:spPr/>
        <p:txBody>
          <a:bodyPr/>
          <a:lstStyle/>
          <a:p>
            <a:r>
              <a:rPr lang="en-US" err="1"/>
              <a:t>Venetoclax</a:t>
            </a:r>
            <a:r>
              <a:rPr lang="en-US"/>
              <a:t> plus </a:t>
            </a:r>
            <a:r>
              <a:rPr lang="en-US" err="1"/>
              <a:t>obinutuzumab</a:t>
            </a:r>
            <a:r>
              <a:rPr lang="en-US"/>
              <a:t> in TN CLL: </a:t>
            </a:r>
          </a:p>
          <a:p>
            <a:r>
              <a:rPr lang="en-US"/>
              <a:t>6 year follow up</a:t>
            </a:r>
          </a:p>
          <a:p>
            <a:endParaRPr lang="en-US"/>
          </a:p>
        </p:txBody>
      </p:sp>
    </p:spTree>
    <p:extLst>
      <p:ext uri="{BB962C8B-B14F-4D97-AF65-F5344CB8AC3E}">
        <p14:creationId xmlns:p14="http://schemas.microsoft.com/office/powerpoint/2010/main" val="3363571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BDE54ABC-CF96-1357-308A-987F7853BFD8}"/>
              </a:ext>
            </a:extLst>
          </p:cNvPr>
          <p:cNvCxnSpPr>
            <a:cxnSpLocks/>
            <a:stCxn id="21" idx="3"/>
            <a:endCxn id="60" idx="1"/>
          </p:cNvCxnSpPr>
          <p:nvPr/>
        </p:nvCxnSpPr>
        <p:spPr>
          <a:xfrm>
            <a:off x="7877293" y="2757310"/>
            <a:ext cx="2564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0AEDA5E-1F79-0CA8-8CEA-CBC85FDFB97B}"/>
              </a:ext>
            </a:extLst>
          </p:cNvPr>
          <p:cNvCxnSpPr>
            <a:cxnSpLocks/>
            <a:stCxn id="22" idx="3"/>
            <a:endCxn id="62" idx="1"/>
          </p:cNvCxnSpPr>
          <p:nvPr/>
        </p:nvCxnSpPr>
        <p:spPr>
          <a:xfrm>
            <a:off x="7877293" y="4898313"/>
            <a:ext cx="2564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Footer Placeholder 1">
            <a:extLst>
              <a:ext uri="{FF2B5EF4-FFF2-40B4-BE49-F238E27FC236}">
                <a16:creationId xmlns:a16="http://schemas.microsoft.com/office/drawing/2014/main" id="{6400526F-8BE6-8F70-4F3B-E808B8C3C217}"/>
              </a:ext>
            </a:extLst>
          </p:cNvPr>
          <p:cNvSpPr>
            <a:spLocks noGrp="1"/>
          </p:cNvSpPr>
          <p:nvPr>
            <p:ph type="ftr" sz="quarter" idx="13"/>
          </p:nvPr>
        </p:nvSpPr>
        <p:spPr>
          <a:xfrm>
            <a:off x="407989" y="5950849"/>
            <a:ext cx="8532812" cy="718239"/>
          </a:xfrm>
        </p:spPr>
        <p:txBody>
          <a:bodyPr/>
          <a:lstStyle/>
          <a:p>
            <a:endParaRPr lang="en-US">
              <a:solidFill>
                <a:srgbClr val="4E4F4E"/>
              </a:solidFill>
              <a:latin typeface="+mj-lt"/>
              <a:cs typeface="Arial" panose="020B0604020202020204" pitchFamily="34" charset="0"/>
            </a:endParaRPr>
          </a:p>
          <a:p>
            <a:r>
              <a:rPr lang="en-US">
                <a:solidFill>
                  <a:srgbClr val="4E4F4E"/>
                </a:solidFill>
                <a:latin typeface="+mj-lt"/>
                <a:cs typeface="Arial" panose="020B0604020202020204" pitchFamily="34" charset="0"/>
              </a:rPr>
              <a:t>Median observation time of 76.4 months. Cycle length of 26 days. Both arms shared the same </a:t>
            </a:r>
            <a:r>
              <a:rPr lang="en-US" err="1">
                <a:solidFill>
                  <a:srgbClr val="4E4F4E"/>
                </a:solidFill>
                <a:latin typeface="+mj-lt"/>
                <a:cs typeface="Arial" panose="020B0604020202020204" pitchFamily="34" charset="0"/>
              </a:rPr>
              <a:t>obinutuzumab</a:t>
            </a:r>
            <a:r>
              <a:rPr lang="en-US">
                <a:solidFill>
                  <a:srgbClr val="4E4F4E"/>
                </a:solidFill>
                <a:latin typeface="+mj-lt"/>
                <a:cs typeface="Arial" panose="020B0604020202020204" pitchFamily="34" charset="0"/>
              </a:rPr>
              <a:t> regimen of </a:t>
            </a:r>
            <a:r>
              <a:rPr lang="en-GB">
                <a:solidFill>
                  <a:srgbClr val="4E4F4E"/>
                </a:solidFill>
                <a:latin typeface="+mj-lt"/>
                <a:cs typeface="Arial" panose="020B0604020202020204" pitchFamily="34" charset="0"/>
              </a:rPr>
              <a:t>intravenous Obinutuzumab </a:t>
            </a:r>
            <a:br>
              <a:rPr lang="en-GB">
                <a:solidFill>
                  <a:srgbClr val="4E4F4E"/>
                </a:solidFill>
                <a:latin typeface="+mj-lt"/>
                <a:cs typeface="Arial" panose="020B0604020202020204" pitchFamily="34" charset="0"/>
              </a:rPr>
            </a:br>
            <a:r>
              <a:rPr lang="en-GB">
                <a:solidFill>
                  <a:srgbClr val="4E4F4E"/>
                </a:solidFill>
                <a:latin typeface="+mj-lt"/>
                <a:cs typeface="Arial" panose="020B0604020202020204" pitchFamily="34" charset="0"/>
              </a:rPr>
              <a:t>100 mg on day 1 and 900 mg on day 2 (or 1000 mg on day 1), 1000 mg on days 8 and day 15, and subsequently 1000 mg on day 1 of cycles 2 through 6.</a:t>
            </a:r>
            <a:endParaRPr lang="en-US">
              <a:solidFill>
                <a:srgbClr val="4E4F4E"/>
              </a:solidFill>
              <a:latin typeface="+mj-lt"/>
              <a:cs typeface="Arial" panose="020B0604020202020204" pitchFamily="34" charset="0"/>
            </a:endParaRPr>
          </a:p>
          <a:p>
            <a:r>
              <a:rPr lang="en-US" b="1">
                <a:solidFill>
                  <a:srgbClr val="4E4F4E"/>
                </a:solidFill>
                <a:latin typeface="+mj-lt"/>
                <a:cs typeface="Arial" panose="020B0604020202020204" pitchFamily="34" charset="0"/>
              </a:rPr>
              <a:t>CIRS</a:t>
            </a:r>
            <a:r>
              <a:rPr lang="en-US">
                <a:solidFill>
                  <a:srgbClr val="4E4F4E"/>
                </a:solidFill>
                <a:latin typeface="+mj-lt"/>
                <a:cs typeface="Arial" panose="020B0604020202020204" pitchFamily="34" charset="0"/>
              </a:rPr>
              <a:t>, </a:t>
            </a:r>
            <a:r>
              <a:rPr lang="en-GB" sz="800">
                <a:latin typeface="+mj-lt"/>
              </a:rPr>
              <a:t>Total Cumulative Illness Rating Scale; </a:t>
            </a:r>
            <a:r>
              <a:rPr lang="en-US" b="1">
                <a:solidFill>
                  <a:srgbClr val="4E4F4E"/>
                </a:solidFill>
                <a:latin typeface="+mj-lt"/>
                <a:cs typeface="Arial" panose="020B0604020202020204" pitchFamily="34" charset="0"/>
              </a:rPr>
              <a:t>CLL</a:t>
            </a:r>
            <a:r>
              <a:rPr lang="en-US">
                <a:solidFill>
                  <a:srgbClr val="4E4F4E"/>
                </a:solidFill>
                <a:latin typeface="+mj-lt"/>
                <a:cs typeface="Arial" panose="020B0604020202020204" pitchFamily="34" charset="0"/>
              </a:rPr>
              <a:t>, chronic lymphocytic </a:t>
            </a:r>
            <a:r>
              <a:rPr lang="en-US" err="1">
                <a:solidFill>
                  <a:srgbClr val="4E4F4E"/>
                </a:solidFill>
                <a:latin typeface="+mj-lt"/>
                <a:cs typeface="Arial" panose="020B0604020202020204" pitchFamily="34" charset="0"/>
              </a:rPr>
              <a:t>leukaemia</a:t>
            </a:r>
            <a:r>
              <a:rPr lang="en-US">
                <a:solidFill>
                  <a:srgbClr val="4E4F4E"/>
                </a:solidFill>
                <a:latin typeface="+mj-lt"/>
                <a:cs typeface="Arial" panose="020B0604020202020204" pitchFamily="34" charset="0"/>
              </a:rPr>
              <a:t>; </a:t>
            </a:r>
            <a:r>
              <a:rPr lang="en-US" b="1" err="1">
                <a:solidFill>
                  <a:srgbClr val="4E4F4E"/>
                </a:solidFill>
                <a:latin typeface="+mj-lt"/>
                <a:cs typeface="Arial" panose="020B0604020202020204" pitchFamily="34" charset="0"/>
              </a:rPr>
              <a:t>CrCl</a:t>
            </a:r>
            <a:r>
              <a:rPr lang="en-US">
                <a:solidFill>
                  <a:srgbClr val="4E4F4E"/>
                </a:solidFill>
                <a:latin typeface="+mj-lt"/>
                <a:cs typeface="Arial" panose="020B0604020202020204" pitchFamily="34" charset="0"/>
              </a:rPr>
              <a:t>, creatinine clearance; </a:t>
            </a:r>
            <a:r>
              <a:rPr lang="en-GB" sz="800" b="1" err="1">
                <a:latin typeface="+mj-lt"/>
              </a:rPr>
              <a:t>DoR</a:t>
            </a:r>
            <a:r>
              <a:rPr lang="en-GB" sz="800">
                <a:latin typeface="+mj-lt"/>
              </a:rPr>
              <a:t>, duration of response; </a:t>
            </a:r>
            <a:br>
              <a:rPr lang="en-GB" sz="800">
                <a:latin typeface="+mj-lt"/>
              </a:rPr>
            </a:br>
            <a:r>
              <a:rPr lang="en-US" b="1" err="1">
                <a:solidFill>
                  <a:srgbClr val="4E4F4E"/>
                </a:solidFill>
                <a:latin typeface="+mj-lt"/>
                <a:cs typeface="Arial" panose="020B0604020202020204" pitchFamily="34" charset="0"/>
              </a:rPr>
              <a:t>iwCLL</a:t>
            </a:r>
            <a:r>
              <a:rPr lang="en-US">
                <a:solidFill>
                  <a:srgbClr val="4E4F4E"/>
                </a:solidFill>
                <a:latin typeface="+mj-lt"/>
                <a:cs typeface="Arial" panose="020B0604020202020204" pitchFamily="34" charset="0"/>
              </a:rPr>
              <a:t>, </a:t>
            </a:r>
            <a:r>
              <a:rPr lang="en-GB">
                <a:solidFill>
                  <a:srgbClr val="4E4F4E"/>
                </a:solidFill>
                <a:latin typeface="+mj-lt"/>
                <a:cs typeface="Arial" panose="020B0604020202020204" pitchFamily="34" charset="0"/>
              </a:rPr>
              <a:t>International Workshop on Chronic Lymphocytic </a:t>
            </a:r>
            <a:r>
              <a:rPr lang="en-GB" err="1">
                <a:solidFill>
                  <a:srgbClr val="4E4F4E"/>
                </a:solidFill>
                <a:latin typeface="+mj-lt"/>
                <a:cs typeface="Arial" panose="020B0604020202020204" pitchFamily="34" charset="0"/>
              </a:rPr>
              <a:t>Leukemia</a:t>
            </a:r>
            <a:r>
              <a:rPr lang="en-GB">
                <a:solidFill>
                  <a:srgbClr val="4E4F4E"/>
                </a:solidFill>
                <a:latin typeface="+mj-lt"/>
                <a:cs typeface="Arial" panose="020B0604020202020204" pitchFamily="34" charset="0"/>
              </a:rPr>
              <a:t>; MRD, minimal residual disease; </a:t>
            </a:r>
            <a:r>
              <a:rPr lang="en-GB" b="1">
                <a:solidFill>
                  <a:srgbClr val="4E4F4E"/>
                </a:solidFill>
                <a:latin typeface="+mj-lt"/>
                <a:cs typeface="Arial" panose="020B0604020202020204" pitchFamily="34" charset="0"/>
              </a:rPr>
              <a:t>OS</a:t>
            </a:r>
            <a:r>
              <a:rPr lang="en-GB">
                <a:solidFill>
                  <a:srgbClr val="4E4F4E"/>
                </a:solidFill>
                <a:latin typeface="+mj-lt"/>
                <a:cs typeface="Arial" panose="020B0604020202020204" pitchFamily="34" charset="0"/>
              </a:rPr>
              <a:t>, overall survival; </a:t>
            </a:r>
            <a:r>
              <a:rPr lang="en-GB" b="1">
                <a:solidFill>
                  <a:srgbClr val="4E4F4E"/>
                </a:solidFill>
                <a:latin typeface="+mj-lt"/>
                <a:cs typeface="Arial" panose="020B0604020202020204" pitchFamily="34" charset="0"/>
              </a:rPr>
              <a:t>TN</a:t>
            </a:r>
            <a:r>
              <a:rPr lang="en-GB">
                <a:solidFill>
                  <a:srgbClr val="4E4F4E"/>
                </a:solidFill>
                <a:latin typeface="+mj-lt"/>
                <a:cs typeface="Arial" panose="020B0604020202020204" pitchFamily="34" charset="0"/>
              </a:rPr>
              <a:t>, treatment naïve.</a:t>
            </a:r>
          </a:p>
          <a:p>
            <a:r>
              <a:rPr lang="en-GB">
                <a:solidFill>
                  <a:srgbClr val="4E4F4E"/>
                </a:solidFill>
                <a:latin typeface="+mj-lt"/>
                <a:cs typeface="Arial" panose="020B0604020202020204" pitchFamily="34" charset="0"/>
              </a:rPr>
              <a:t>1. Al-</a:t>
            </a:r>
            <a:r>
              <a:rPr lang="en-GB" err="1">
                <a:solidFill>
                  <a:srgbClr val="4E4F4E"/>
                </a:solidFill>
                <a:latin typeface="+mj-lt"/>
                <a:cs typeface="Arial" panose="020B0604020202020204" pitchFamily="34" charset="0"/>
              </a:rPr>
              <a:t>Sawaf</a:t>
            </a:r>
            <a:r>
              <a:rPr lang="en-GB">
                <a:solidFill>
                  <a:srgbClr val="4E4F4E"/>
                </a:solidFill>
                <a:latin typeface="+mj-lt"/>
                <a:cs typeface="Arial" panose="020B0604020202020204" pitchFamily="34" charset="0"/>
              </a:rPr>
              <a:t> O, Zhang C, Tandon M, et al. Lancet Oncol. 2020;21(9):1188-1200.</a:t>
            </a:r>
          </a:p>
          <a:p>
            <a:r>
              <a:rPr lang="en-US" b="1">
                <a:solidFill>
                  <a:srgbClr val="4E4F4E"/>
                </a:solidFill>
                <a:latin typeface="+mj-lt"/>
                <a:cs typeface="Arial" panose="020B0604020202020204" pitchFamily="34" charset="0"/>
              </a:rPr>
              <a:t>Al-</a:t>
            </a:r>
            <a:r>
              <a:rPr lang="en-US" b="1" err="1">
                <a:solidFill>
                  <a:srgbClr val="4E4F4E"/>
                </a:solidFill>
                <a:latin typeface="+mj-lt"/>
                <a:cs typeface="Arial" panose="020B0604020202020204" pitchFamily="34" charset="0"/>
              </a:rPr>
              <a:t>Sawaf</a:t>
            </a:r>
            <a:r>
              <a:rPr lang="en-US" b="1">
                <a:solidFill>
                  <a:srgbClr val="4E4F4E"/>
                </a:solidFill>
                <a:latin typeface="+mj-lt"/>
                <a:cs typeface="Arial" panose="020B0604020202020204" pitchFamily="34" charset="0"/>
              </a:rPr>
              <a:t> O, et al. Abstract S145 presented at EHA2023. Al-</a:t>
            </a:r>
            <a:r>
              <a:rPr lang="en-US" b="1" err="1">
                <a:solidFill>
                  <a:srgbClr val="4E4F4E"/>
                </a:solidFill>
                <a:latin typeface="+mj-lt"/>
                <a:cs typeface="Arial" panose="020B0604020202020204" pitchFamily="34" charset="0"/>
              </a:rPr>
              <a:t>Sawaf</a:t>
            </a:r>
            <a:r>
              <a:rPr lang="en-US" b="1">
                <a:solidFill>
                  <a:srgbClr val="4E4F4E"/>
                </a:solidFill>
                <a:latin typeface="+mj-lt"/>
                <a:cs typeface="Arial" panose="020B0604020202020204" pitchFamily="34" charset="0"/>
              </a:rPr>
              <a:t> O, et al. Abstract 25 presented at 17-ICML.</a:t>
            </a:r>
            <a:endParaRPr lang="en-GB">
              <a:latin typeface="+mj-lt"/>
            </a:endParaRPr>
          </a:p>
        </p:txBody>
      </p:sp>
      <p:sp>
        <p:nvSpPr>
          <p:cNvPr id="19" name="Rectangle 18">
            <a:extLst>
              <a:ext uri="{FF2B5EF4-FFF2-40B4-BE49-F238E27FC236}">
                <a16:creationId xmlns:a16="http://schemas.microsoft.com/office/drawing/2014/main" id="{5CBCF637-C887-DC34-F97A-55953D5D11E7}"/>
              </a:ext>
            </a:extLst>
          </p:cNvPr>
          <p:cNvSpPr/>
          <p:nvPr/>
        </p:nvSpPr>
        <p:spPr>
          <a:xfrm>
            <a:off x="421969" y="2533817"/>
            <a:ext cx="2448000" cy="25879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bIns="108000" rtlCol="0" anchor="t" anchorCtr="0">
            <a:noAutofit/>
          </a:bodyPr>
          <a:lstStyle/>
          <a:p>
            <a:pPr algn="ctr">
              <a:spcAft>
                <a:spcPts val="600"/>
              </a:spcAft>
            </a:pPr>
            <a:r>
              <a:rPr lang="en-US" sz="1400" b="1"/>
              <a:t>Key eligibility criteria</a:t>
            </a:r>
            <a:endParaRPr lang="en-US" sz="1400"/>
          </a:p>
          <a:p>
            <a:pPr marL="222250" indent="-222250">
              <a:buFont typeface="Arial" panose="020B0604020202020204" pitchFamily="34" charset="0"/>
              <a:buChar char="•"/>
            </a:pPr>
            <a:r>
              <a:rPr lang="en-US" sz="1400"/>
              <a:t>Age ≥18 years</a:t>
            </a:r>
          </a:p>
          <a:p>
            <a:pPr marL="222250" indent="-222250">
              <a:buFont typeface="Arial" panose="020B0604020202020204" pitchFamily="34" charset="0"/>
              <a:buChar char="•"/>
            </a:pPr>
            <a:r>
              <a:rPr lang="en-GB" sz="1400"/>
              <a:t>Documented TN CLL requiring treatment according to </a:t>
            </a:r>
            <a:r>
              <a:rPr lang="en-GB" sz="1400" err="1"/>
              <a:t>iwCLL</a:t>
            </a:r>
            <a:r>
              <a:rPr lang="en-GB" sz="1400"/>
              <a:t> criteria</a:t>
            </a:r>
          </a:p>
          <a:p>
            <a:pPr marL="222250" indent="-222250">
              <a:buFont typeface="Arial" panose="020B0604020202020204" pitchFamily="34" charset="0"/>
              <a:buChar char="•"/>
            </a:pPr>
            <a:r>
              <a:rPr lang="en-GB" sz="1400"/>
              <a:t>One of (or both):</a:t>
            </a:r>
          </a:p>
          <a:p>
            <a:pPr marL="444500" lvl="1" indent="-222250">
              <a:buFont typeface="Arial" panose="020B0604020202020204" pitchFamily="34" charset="0"/>
              <a:buChar char="•"/>
            </a:pPr>
            <a:r>
              <a:rPr lang="en-GB" sz="1400"/>
              <a:t>CIRS score greater than &gt; 6</a:t>
            </a:r>
          </a:p>
          <a:p>
            <a:pPr marL="444500" lvl="1" indent="-222250">
              <a:buFont typeface="Arial" panose="020B0604020202020204" pitchFamily="34" charset="0"/>
              <a:buChar char="•"/>
            </a:pPr>
            <a:r>
              <a:rPr lang="en-GB" sz="1400" err="1"/>
              <a:t>CrCl</a:t>
            </a:r>
            <a:r>
              <a:rPr lang="en-GB" sz="1400"/>
              <a:t> of 30-69 mL/min</a:t>
            </a:r>
            <a:r>
              <a:rPr lang="en-GB" sz="1400" baseline="30000"/>
              <a:t>1</a:t>
            </a:r>
            <a:endParaRPr lang="en-US" sz="1400" baseline="30000"/>
          </a:p>
        </p:txBody>
      </p:sp>
      <p:sp>
        <p:nvSpPr>
          <p:cNvPr id="20" name="Rectangle 19">
            <a:extLst>
              <a:ext uri="{FF2B5EF4-FFF2-40B4-BE49-F238E27FC236}">
                <a16:creationId xmlns:a16="http://schemas.microsoft.com/office/drawing/2014/main" id="{770799CD-81D1-99DF-2DEC-C350B6A38C17}"/>
              </a:ext>
            </a:extLst>
          </p:cNvPr>
          <p:cNvSpPr/>
          <p:nvPr/>
        </p:nvSpPr>
        <p:spPr>
          <a:xfrm>
            <a:off x="3105227" y="3427170"/>
            <a:ext cx="1476000" cy="8012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Patients with CLL with preexisting conditions</a:t>
            </a:r>
          </a:p>
          <a:p>
            <a:pPr algn="ctr"/>
            <a:r>
              <a:rPr lang="en-US" sz="1200"/>
              <a:t>N=432</a:t>
            </a:r>
          </a:p>
        </p:txBody>
      </p:sp>
      <p:sp>
        <p:nvSpPr>
          <p:cNvPr id="21" name="Rectangle 20">
            <a:extLst>
              <a:ext uri="{FF2B5EF4-FFF2-40B4-BE49-F238E27FC236}">
                <a16:creationId xmlns:a16="http://schemas.microsoft.com/office/drawing/2014/main" id="{A63079BF-D367-83AD-87BD-6B689A83CE00}"/>
              </a:ext>
            </a:extLst>
          </p:cNvPr>
          <p:cNvSpPr/>
          <p:nvPr/>
        </p:nvSpPr>
        <p:spPr>
          <a:xfrm>
            <a:off x="5609293" y="2127310"/>
            <a:ext cx="2268000" cy="1260000"/>
          </a:xfrm>
          <a:prstGeom prst="rect">
            <a:avLst/>
          </a:prstGeom>
          <a:gradFill flip="none" rotWithShape="1">
            <a:gsLst>
              <a:gs pos="49000">
                <a:schemeClr val="accent3">
                  <a:lumMod val="40000"/>
                  <a:lumOff val="60000"/>
                </a:schemeClr>
              </a:gs>
              <a:gs pos="50000">
                <a:schemeClr val="accent3"/>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1200" b="1" err="1"/>
              <a:t>Venetoclax</a:t>
            </a:r>
            <a:r>
              <a:rPr lang="en-US" sz="1200" b="1"/>
              <a:t> plus </a:t>
            </a:r>
            <a:br>
              <a:rPr lang="en-US" sz="1200" b="1"/>
            </a:br>
            <a:r>
              <a:rPr lang="en-US" sz="1200" b="1"/>
              <a:t>Obinutuzumab </a:t>
            </a:r>
            <a:r>
              <a:rPr lang="en-US" sz="1200"/>
              <a:t>(n=216)</a:t>
            </a:r>
          </a:p>
          <a:p>
            <a:pPr algn="ctr">
              <a:lnSpc>
                <a:spcPct val="90000"/>
              </a:lnSpc>
            </a:pPr>
            <a:r>
              <a:rPr lang="en-US" sz="1200"/>
              <a:t>6 cycles</a:t>
            </a:r>
          </a:p>
          <a:p>
            <a:pPr algn="ctr">
              <a:lnSpc>
                <a:spcPct val="90000"/>
              </a:lnSpc>
            </a:pPr>
            <a:r>
              <a:rPr lang="en-US" sz="1200" err="1"/>
              <a:t>Venetoclax</a:t>
            </a:r>
            <a:r>
              <a:rPr lang="en-US" sz="1200"/>
              <a:t> 400 mg QD </a:t>
            </a:r>
            <a:br>
              <a:rPr lang="en-US" sz="1200"/>
            </a:br>
            <a:r>
              <a:rPr lang="en-US" sz="1200"/>
              <a:t>(initiated day 22, dose ramp </a:t>
            </a:r>
            <a:br>
              <a:rPr lang="en-US" sz="1200"/>
            </a:br>
            <a:r>
              <a:rPr lang="en-US" sz="1200"/>
              <a:t>50 mg -400 mg over 5 weeks)</a:t>
            </a:r>
            <a:r>
              <a:rPr lang="en-US" sz="1200" baseline="30000"/>
              <a:t>1</a:t>
            </a:r>
          </a:p>
        </p:txBody>
      </p:sp>
      <p:sp>
        <p:nvSpPr>
          <p:cNvPr id="22" name="Rectangle 21">
            <a:extLst>
              <a:ext uri="{FF2B5EF4-FFF2-40B4-BE49-F238E27FC236}">
                <a16:creationId xmlns:a16="http://schemas.microsoft.com/office/drawing/2014/main" id="{39B83C2B-4E0B-F8DD-B421-E1B3AFE75E1C}"/>
              </a:ext>
            </a:extLst>
          </p:cNvPr>
          <p:cNvSpPr/>
          <p:nvPr/>
        </p:nvSpPr>
        <p:spPr>
          <a:xfrm>
            <a:off x="5609293" y="4268313"/>
            <a:ext cx="2268000" cy="1260000"/>
          </a:xfrm>
          <a:prstGeom prst="rect">
            <a:avLst/>
          </a:prstGeom>
          <a:gradFill>
            <a:gsLst>
              <a:gs pos="49000">
                <a:schemeClr val="accent4">
                  <a:lumMod val="75000"/>
                </a:schemeClr>
              </a:gs>
              <a:gs pos="50000">
                <a:schemeClr val="accent3"/>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1200" b="1"/>
              <a:t>Chlorambucil plus Obinutuzumab </a:t>
            </a:r>
            <a:r>
              <a:rPr lang="en-US" sz="1200"/>
              <a:t>(n=216)</a:t>
            </a:r>
          </a:p>
          <a:p>
            <a:pPr algn="ctr">
              <a:lnSpc>
                <a:spcPct val="90000"/>
              </a:lnSpc>
            </a:pPr>
            <a:r>
              <a:rPr lang="en-US" sz="1200"/>
              <a:t>6 cycles</a:t>
            </a:r>
          </a:p>
          <a:p>
            <a:pPr algn="ctr">
              <a:lnSpc>
                <a:spcPct val="90000"/>
              </a:lnSpc>
            </a:pPr>
            <a:r>
              <a:rPr lang="en-US" sz="1200"/>
              <a:t>Chlorambucil </a:t>
            </a:r>
            <a:r>
              <a:rPr lang="en-GB" sz="1200"/>
              <a:t>0.5 mg/kg </a:t>
            </a:r>
            <a:br>
              <a:rPr lang="en-GB" sz="1200"/>
            </a:br>
            <a:r>
              <a:rPr lang="en-GB" sz="1200"/>
              <a:t>body weight </a:t>
            </a:r>
            <a:br>
              <a:rPr lang="en-GB" sz="1200"/>
            </a:br>
            <a:r>
              <a:rPr lang="en-GB" sz="1200"/>
              <a:t>(days 1 and 15 of each cycle)</a:t>
            </a:r>
            <a:r>
              <a:rPr lang="en-GB" sz="1200" baseline="30000"/>
              <a:t>1</a:t>
            </a:r>
            <a:endParaRPr lang="en-US" sz="1200" baseline="30000"/>
          </a:p>
        </p:txBody>
      </p:sp>
      <p:cxnSp>
        <p:nvCxnSpPr>
          <p:cNvPr id="24" name="Elbow Connector 15">
            <a:extLst>
              <a:ext uri="{FF2B5EF4-FFF2-40B4-BE49-F238E27FC236}">
                <a16:creationId xmlns:a16="http://schemas.microsoft.com/office/drawing/2014/main" id="{BDDFAC63-C3CA-BCFD-0EC3-A13068E59602}"/>
              </a:ext>
            </a:extLst>
          </p:cNvPr>
          <p:cNvCxnSpPr>
            <a:cxnSpLocks/>
            <a:stCxn id="25" idx="0"/>
            <a:endCxn id="21" idx="1"/>
          </p:cNvCxnSpPr>
          <p:nvPr/>
        </p:nvCxnSpPr>
        <p:spPr>
          <a:xfrm rot="5400000" flipH="1" flipV="1">
            <a:off x="4945746" y="2896250"/>
            <a:ext cx="802487" cy="52460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7752EA47-AE5B-8562-7625-3348E166D845}"/>
              </a:ext>
            </a:extLst>
          </p:cNvPr>
          <p:cNvSpPr/>
          <p:nvPr/>
        </p:nvSpPr>
        <p:spPr>
          <a:xfrm>
            <a:off x="4816485" y="3559797"/>
            <a:ext cx="536400" cy="5360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R</a:t>
            </a:r>
          </a:p>
          <a:p>
            <a:pPr algn="ctr"/>
            <a:r>
              <a:rPr lang="en-US" sz="1100"/>
              <a:t>1:1</a:t>
            </a:r>
          </a:p>
        </p:txBody>
      </p:sp>
      <p:cxnSp>
        <p:nvCxnSpPr>
          <p:cNvPr id="26" name="Elbow Connector 17">
            <a:extLst>
              <a:ext uri="{FF2B5EF4-FFF2-40B4-BE49-F238E27FC236}">
                <a16:creationId xmlns:a16="http://schemas.microsoft.com/office/drawing/2014/main" id="{3CAA2A20-D60D-D511-E55C-B6F81DD383E8}"/>
              </a:ext>
            </a:extLst>
          </p:cNvPr>
          <p:cNvCxnSpPr>
            <a:cxnSpLocks/>
            <a:stCxn id="25" idx="4"/>
            <a:endCxn id="22" idx="1"/>
          </p:cNvCxnSpPr>
          <p:nvPr/>
        </p:nvCxnSpPr>
        <p:spPr>
          <a:xfrm rot="16200000" flipH="1">
            <a:off x="4945745" y="4234765"/>
            <a:ext cx="802488" cy="52460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F7C7108-8037-31CB-2A7E-96B446D76EEE}"/>
              </a:ext>
            </a:extLst>
          </p:cNvPr>
          <p:cNvCxnSpPr>
            <a:cxnSpLocks/>
            <a:stCxn id="19" idx="3"/>
            <a:endCxn id="20" idx="1"/>
          </p:cNvCxnSpPr>
          <p:nvPr/>
        </p:nvCxnSpPr>
        <p:spPr>
          <a:xfrm flipV="1">
            <a:off x="2869969" y="3827811"/>
            <a:ext cx="235258"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1C4CBDD9-3DEE-D8EB-1ED6-06CE4CD45DDD}"/>
              </a:ext>
            </a:extLst>
          </p:cNvPr>
          <p:cNvSpPr/>
          <p:nvPr/>
        </p:nvSpPr>
        <p:spPr>
          <a:xfrm>
            <a:off x="9980411" y="2742864"/>
            <a:ext cx="1800000" cy="217044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72000" bIns="36000" rtlCol="0" anchor="t" anchorCtr="0"/>
          <a:lstStyle/>
          <a:p>
            <a:pPr>
              <a:spcAft>
                <a:spcPts val="1200"/>
              </a:spcAft>
            </a:pPr>
            <a:r>
              <a:rPr lang="en-US" sz="1400" b="1">
                <a:solidFill>
                  <a:schemeClr val="tx1"/>
                </a:solidFill>
              </a:rPr>
              <a:t>Follow-up Phase:</a:t>
            </a:r>
          </a:p>
          <a:p>
            <a:pPr>
              <a:spcAft>
                <a:spcPts val="1200"/>
              </a:spcAft>
            </a:pPr>
            <a:r>
              <a:rPr lang="en-US" sz="1400" b="1">
                <a:solidFill>
                  <a:schemeClr val="tx1"/>
                </a:solidFill>
              </a:rPr>
              <a:t>Primary endpoint: </a:t>
            </a:r>
            <a:r>
              <a:rPr lang="en-US" sz="1400">
                <a:solidFill>
                  <a:schemeClr val="tx1"/>
                </a:solidFill>
              </a:rPr>
              <a:t>Progression-free survival</a:t>
            </a:r>
          </a:p>
          <a:p>
            <a:pPr>
              <a:spcAft>
                <a:spcPts val="1200"/>
              </a:spcAft>
            </a:pPr>
            <a:r>
              <a:rPr lang="en-US" sz="1400" b="1">
                <a:solidFill>
                  <a:schemeClr val="tx1"/>
                </a:solidFill>
              </a:rPr>
              <a:t>Key secondary endpoints: </a:t>
            </a:r>
            <a:br>
              <a:rPr lang="en-US" sz="1400">
                <a:solidFill>
                  <a:schemeClr val="tx1"/>
                </a:solidFill>
              </a:rPr>
            </a:br>
            <a:r>
              <a:rPr lang="en-US" sz="1400" err="1">
                <a:solidFill>
                  <a:schemeClr val="tx1"/>
                </a:solidFill>
              </a:rPr>
              <a:t>DoR</a:t>
            </a:r>
            <a:r>
              <a:rPr lang="en-US" sz="1400">
                <a:solidFill>
                  <a:schemeClr val="tx1"/>
                </a:solidFill>
              </a:rPr>
              <a:t>, MRD, OS</a:t>
            </a:r>
          </a:p>
        </p:txBody>
      </p:sp>
      <p:sp>
        <p:nvSpPr>
          <p:cNvPr id="60" name="Rectangle 59">
            <a:extLst>
              <a:ext uri="{FF2B5EF4-FFF2-40B4-BE49-F238E27FC236}">
                <a16:creationId xmlns:a16="http://schemas.microsoft.com/office/drawing/2014/main" id="{3BA92266-A50B-974C-6716-6D44DDC4EC05}"/>
              </a:ext>
            </a:extLst>
          </p:cNvPr>
          <p:cNvSpPr/>
          <p:nvPr/>
        </p:nvSpPr>
        <p:spPr>
          <a:xfrm>
            <a:off x="8133701" y="2127310"/>
            <a:ext cx="1476000" cy="12600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1200" b="1" err="1"/>
              <a:t>Venetoclax</a:t>
            </a:r>
            <a:r>
              <a:rPr lang="en-US" sz="1200" b="1"/>
              <a:t> </a:t>
            </a:r>
            <a:endParaRPr lang="en-US" sz="1200"/>
          </a:p>
          <a:p>
            <a:pPr algn="ctr">
              <a:lnSpc>
                <a:spcPct val="90000"/>
              </a:lnSpc>
            </a:pPr>
            <a:r>
              <a:rPr lang="en-US" sz="1200"/>
              <a:t>(n=216)</a:t>
            </a:r>
          </a:p>
          <a:p>
            <a:pPr algn="ctr">
              <a:lnSpc>
                <a:spcPct val="90000"/>
              </a:lnSpc>
            </a:pPr>
            <a:r>
              <a:rPr lang="en-US" sz="1200"/>
              <a:t>6 cycles</a:t>
            </a:r>
          </a:p>
          <a:p>
            <a:pPr algn="ctr">
              <a:lnSpc>
                <a:spcPct val="90000"/>
              </a:lnSpc>
            </a:pPr>
            <a:r>
              <a:rPr lang="en-US" sz="1200" err="1"/>
              <a:t>Venetoclax</a:t>
            </a:r>
            <a:r>
              <a:rPr lang="en-US" sz="1200"/>
              <a:t> 400 mg QD</a:t>
            </a:r>
            <a:r>
              <a:rPr lang="en-US" sz="1200" baseline="30000"/>
              <a:t>1</a:t>
            </a:r>
          </a:p>
        </p:txBody>
      </p:sp>
      <p:sp>
        <p:nvSpPr>
          <p:cNvPr id="62" name="Rectangle 61">
            <a:extLst>
              <a:ext uri="{FF2B5EF4-FFF2-40B4-BE49-F238E27FC236}">
                <a16:creationId xmlns:a16="http://schemas.microsoft.com/office/drawing/2014/main" id="{E8533744-9CBA-87E4-1237-7B4A65D72656}"/>
              </a:ext>
            </a:extLst>
          </p:cNvPr>
          <p:cNvSpPr/>
          <p:nvPr/>
        </p:nvSpPr>
        <p:spPr>
          <a:xfrm>
            <a:off x="8133701" y="4268313"/>
            <a:ext cx="1476000" cy="12600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1200" b="1"/>
              <a:t>Chlorambucil </a:t>
            </a:r>
          </a:p>
          <a:p>
            <a:pPr algn="ctr">
              <a:lnSpc>
                <a:spcPct val="90000"/>
              </a:lnSpc>
            </a:pPr>
            <a:r>
              <a:rPr lang="en-US" sz="1200"/>
              <a:t>(n=216)</a:t>
            </a:r>
          </a:p>
          <a:p>
            <a:pPr algn="ctr">
              <a:lnSpc>
                <a:spcPct val="90000"/>
              </a:lnSpc>
            </a:pPr>
            <a:r>
              <a:rPr lang="en-US" sz="1200"/>
              <a:t>6 cycles</a:t>
            </a:r>
          </a:p>
          <a:p>
            <a:pPr algn="ctr">
              <a:lnSpc>
                <a:spcPct val="90000"/>
              </a:lnSpc>
            </a:pPr>
            <a:r>
              <a:rPr lang="en-US" sz="1200"/>
              <a:t>Chlorambucil </a:t>
            </a:r>
            <a:r>
              <a:rPr lang="en-GB" sz="1200"/>
              <a:t>0.5 mg/kg body weight (days 1 and 15 of each cycle)</a:t>
            </a:r>
            <a:r>
              <a:rPr lang="en-GB" sz="1200" baseline="30000"/>
              <a:t>1</a:t>
            </a:r>
            <a:endParaRPr lang="en-US" sz="1200" baseline="30000"/>
          </a:p>
        </p:txBody>
      </p:sp>
      <p:sp>
        <p:nvSpPr>
          <p:cNvPr id="2" name="TextBox 1">
            <a:extLst>
              <a:ext uri="{FF2B5EF4-FFF2-40B4-BE49-F238E27FC236}">
                <a16:creationId xmlns:a16="http://schemas.microsoft.com/office/drawing/2014/main" id="{38E1AF42-8D8D-C126-FA12-709651B1DBE4}"/>
              </a:ext>
            </a:extLst>
          </p:cNvPr>
          <p:cNvSpPr txBox="1"/>
          <p:nvPr/>
        </p:nvSpPr>
        <p:spPr>
          <a:xfrm>
            <a:off x="5069909" y="2520075"/>
            <a:ext cx="977464" cy="169277"/>
          </a:xfrm>
          <a:prstGeom prst="rect">
            <a:avLst/>
          </a:prstGeom>
          <a:noFill/>
        </p:spPr>
        <p:txBody>
          <a:bodyPr wrap="square" lIns="0" tIns="0" rIns="0" bIns="0" rtlCol="0">
            <a:spAutoFit/>
          </a:bodyPr>
          <a:lstStyle/>
          <a:p>
            <a:r>
              <a:rPr lang="en-US" sz="1100" b="1"/>
              <a:t>Arm A</a:t>
            </a:r>
          </a:p>
        </p:txBody>
      </p:sp>
      <p:sp>
        <p:nvSpPr>
          <p:cNvPr id="4" name="TextBox 3">
            <a:extLst>
              <a:ext uri="{FF2B5EF4-FFF2-40B4-BE49-F238E27FC236}">
                <a16:creationId xmlns:a16="http://schemas.microsoft.com/office/drawing/2014/main" id="{1E96F518-EA93-A0E5-8E9A-60F6C217D120}"/>
              </a:ext>
            </a:extLst>
          </p:cNvPr>
          <p:cNvSpPr txBox="1"/>
          <p:nvPr/>
        </p:nvSpPr>
        <p:spPr>
          <a:xfrm>
            <a:off x="5069909" y="4980653"/>
            <a:ext cx="977464" cy="169277"/>
          </a:xfrm>
          <a:prstGeom prst="rect">
            <a:avLst/>
          </a:prstGeom>
          <a:noFill/>
        </p:spPr>
        <p:txBody>
          <a:bodyPr wrap="square" lIns="0" tIns="0" rIns="0" bIns="0" rtlCol="0">
            <a:spAutoFit/>
          </a:bodyPr>
          <a:lstStyle/>
          <a:p>
            <a:r>
              <a:rPr lang="en-US" sz="1100" b="1"/>
              <a:t>Arm B</a:t>
            </a:r>
          </a:p>
        </p:txBody>
      </p:sp>
      <p:cxnSp>
        <p:nvCxnSpPr>
          <p:cNvPr id="5" name="Elbow Connector 15">
            <a:extLst>
              <a:ext uri="{FF2B5EF4-FFF2-40B4-BE49-F238E27FC236}">
                <a16:creationId xmlns:a16="http://schemas.microsoft.com/office/drawing/2014/main" id="{3DA24141-0E7C-3BC7-E86D-9F67A4C1A65A}"/>
              </a:ext>
            </a:extLst>
          </p:cNvPr>
          <p:cNvCxnSpPr>
            <a:cxnSpLocks/>
            <a:stCxn id="60" idx="3"/>
            <a:endCxn id="31" idx="1"/>
          </p:cNvCxnSpPr>
          <p:nvPr/>
        </p:nvCxnSpPr>
        <p:spPr>
          <a:xfrm>
            <a:off x="9609701" y="2757310"/>
            <a:ext cx="370710" cy="1070779"/>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A48B0825-2594-EE82-2D6B-309E44641CD7}"/>
              </a:ext>
            </a:extLst>
          </p:cNvPr>
          <p:cNvCxnSpPr>
            <a:cxnSpLocks/>
            <a:stCxn id="62" idx="3"/>
            <a:endCxn id="31" idx="1"/>
          </p:cNvCxnSpPr>
          <p:nvPr/>
        </p:nvCxnSpPr>
        <p:spPr>
          <a:xfrm flipV="1">
            <a:off x="9609701" y="3828089"/>
            <a:ext cx="370710" cy="1070224"/>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A5F0BA3E-D1CE-BA86-E5D5-E6317EA841B1}"/>
              </a:ext>
            </a:extLst>
          </p:cNvPr>
          <p:cNvCxnSpPr>
            <a:stCxn id="20" idx="3"/>
            <a:endCxn id="25" idx="2"/>
          </p:cNvCxnSpPr>
          <p:nvPr/>
        </p:nvCxnSpPr>
        <p:spPr>
          <a:xfrm>
            <a:off x="4581227" y="3827811"/>
            <a:ext cx="2352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platzhalter 48">
            <a:extLst>
              <a:ext uri="{FF2B5EF4-FFF2-40B4-BE49-F238E27FC236}">
                <a16:creationId xmlns:a16="http://schemas.microsoft.com/office/drawing/2014/main" id="{52396281-15C4-E8A0-BFF7-CDCB74683AB6}"/>
              </a:ext>
            </a:extLst>
          </p:cNvPr>
          <p:cNvSpPr>
            <a:spLocks noGrp="1"/>
          </p:cNvSpPr>
          <p:nvPr>
            <p:ph type="body" sz="quarter" idx="12"/>
          </p:nvPr>
        </p:nvSpPr>
        <p:spPr/>
        <p:txBody>
          <a:bodyPr/>
          <a:lstStyle/>
          <a:p>
            <a:r>
              <a:rPr lang="en-GB"/>
              <a:t>Prospective, open-label, </a:t>
            </a:r>
            <a:r>
              <a:rPr lang="en-GB" err="1"/>
              <a:t>multicenter</a:t>
            </a:r>
            <a:r>
              <a:rPr lang="en-GB"/>
              <a:t>, randomized Phase III study of </a:t>
            </a:r>
            <a:r>
              <a:rPr lang="en-GB" err="1"/>
              <a:t>venetoclax</a:t>
            </a:r>
            <a:r>
              <a:rPr lang="en-GB"/>
              <a:t> plus </a:t>
            </a:r>
            <a:r>
              <a:rPr lang="en-GB" err="1"/>
              <a:t>obinutuzumab</a:t>
            </a:r>
            <a:r>
              <a:rPr lang="en-GB"/>
              <a:t> vs chlorambucil plus </a:t>
            </a:r>
            <a:r>
              <a:rPr lang="en-GB" err="1"/>
              <a:t>obinutuzumab</a:t>
            </a:r>
            <a:r>
              <a:rPr lang="en-GB"/>
              <a:t> in TN CLL and coexisting medical conditions: 6 year follow-up</a:t>
            </a:r>
          </a:p>
        </p:txBody>
      </p:sp>
      <p:sp>
        <p:nvSpPr>
          <p:cNvPr id="51" name="Titel 50">
            <a:extLst>
              <a:ext uri="{FF2B5EF4-FFF2-40B4-BE49-F238E27FC236}">
                <a16:creationId xmlns:a16="http://schemas.microsoft.com/office/drawing/2014/main" id="{0F01DA1B-FB9A-9DEF-EE2B-59393AF9B3A1}"/>
              </a:ext>
            </a:extLst>
          </p:cNvPr>
          <p:cNvSpPr>
            <a:spLocks noGrp="1"/>
          </p:cNvSpPr>
          <p:nvPr>
            <p:ph type="title"/>
          </p:nvPr>
        </p:nvSpPr>
        <p:spPr/>
        <p:txBody>
          <a:bodyPr/>
          <a:lstStyle/>
          <a:p>
            <a:r>
              <a:rPr lang="en-GB"/>
              <a:t>CLL14: Study design </a:t>
            </a:r>
          </a:p>
        </p:txBody>
      </p:sp>
    </p:spTree>
    <p:extLst>
      <p:ext uri="{BB962C8B-B14F-4D97-AF65-F5344CB8AC3E}">
        <p14:creationId xmlns:p14="http://schemas.microsoft.com/office/powerpoint/2010/main" val="2877548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CE7B62F-F9AB-F04E-B620-6A09B4710E98}"/>
              </a:ext>
            </a:extLst>
          </p:cNvPr>
          <p:cNvGraphicFramePr>
            <a:graphicFrameLocks noGrp="1"/>
          </p:cNvGraphicFramePr>
          <p:nvPr>
            <p:ph idx="1"/>
            <p:extLst>
              <p:ext uri="{D42A27DB-BD31-4B8C-83A1-F6EECF244321}">
                <p14:modId xmlns:p14="http://schemas.microsoft.com/office/powerpoint/2010/main" val="1022847002"/>
              </p:ext>
            </p:extLst>
          </p:nvPr>
        </p:nvGraphicFramePr>
        <p:xfrm>
          <a:off x="415924" y="1665286"/>
          <a:ext cx="5580000" cy="3424320"/>
        </p:xfrm>
        <a:graphic>
          <a:graphicData uri="http://schemas.openxmlformats.org/drawingml/2006/table">
            <a:tbl>
              <a:tblPr firstRow="1" bandRow="1">
                <a:tableStyleId>{5C22544A-7EE6-4342-B048-85BDC9FD1C3A}</a:tableStyleId>
              </a:tblPr>
              <a:tblGrid>
                <a:gridCol w="1908000">
                  <a:extLst>
                    <a:ext uri="{9D8B030D-6E8A-4147-A177-3AD203B41FA5}">
                      <a16:colId xmlns:a16="http://schemas.microsoft.com/office/drawing/2014/main" val="3884448666"/>
                    </a:ext>
                  </a:extLst>
                </a:gridCol>
                <a:gridCol w="1836000">
                  <a:extLst>
                    <a:ext uri="{9D8B030D-6E8A-4147-A177-3AD203B41FA5}">
                      <a16:colId xmlns:a16="http://schemas.microsoft.com/office/drawing/2014/main" val="1216352964"/>
                    </a:ext>
                  </a:extLst>
                </a:gridCol>
                <a:gridCol w="1836000">
                  <a:extLst>
                    <a:ext uri="{9D8B030D-6E8A-4147-A177-3AD203B41FA5}">
                      <a16:colId xmlns:a16="http://schemas.microsoft.com/office/drawing/2014/main" val="2415819501"/>
                    </a:ext>
                  </a:extLst>
                </a:gridCol>
              </a:tblGrid>
              <a:tr h="218614">
                <a:tc>
                  <a:txBody>
                    <a:bodyPr/>
                    <a:lstStyle/>
                    <a:p>
                      <a:pPr algn="l" fontAlgn="b"/>
                      <a:r>
                        <a:rPr lang="en-US" sz="1200" b="1" i="0" u="none" strike="noStrike">
                          <a:solidFill>
                            <a:schemeClr val="bg1"/>
                          </a:solidFill>
                          <a:effectLst/>
                          <a:latin typeface="+mj-lt"/>
                        </a:rPr>
                        <a:t>Characteristic</a:t>
                      </a:r>
                    </a:p>
                  </a:txBody>
                  <a:tcPr marL="144000" marR="36000" marT="36000" marB="36000" anchor="ctr">
                    <a:solidFill>
                      <a:schemeClr val="accent1"/>
                    </a:solidFill>
                  </a:tcPr>
                </a:tc>
                <a:tc>
                  <a:txBody>
                    <a:bodyPr/>
                    <a:lstStyle/>
                    <a:p>
                      <a:pPr algn="ctr" fontAlgn="b"/>
                      <a:r>
                        <a:rPr lang="en-US" sz="1200" b="1" i="0" u="none" strike="noStrike">
                          <a:solidFill>
                            <a:schemeClr val="bg1"/>
                          </a:solidFill>
                          <a:effectLst/>
                          <a:latin typeface="+mj-lt"/>
                        </a:rPr>
                        <a:t>Venetoclax-obinutuzumab N=216</a:t>
                      </a:r>
                    </a:p>
                  </a:txBody>
                  <a:tcPr marT="36000" marB="36000" anchor="ctr">
                    <a:gradFill>
                      <a:gsLst>
                        <a:gs pos="49000">
                          <a:schemeClr val="accent3">
                            <a:lumMod val="40000"/>
                            <a:lumOff val="60000"/>
                          </a:schemeClr>
                        </a:gs>
                        <a:gs pos="50000">
                          <a:schemeClr val="accent3"/>
                        </a:gs>
                      </a:gsLst>
                      <a:lin ang="2700000" scaled="1"/>
                    </a:gradFill>
                  </a:tcPr>
                </a:tc>
                <a:tc>
                  <a:txBody>
                    <a:bodyPr/>
                    <a:lstStyle/>
                    <a:p>
                      <a:pPr algn="ctr" fontAlgn="b"/>
                      <a:r>
                        <a:rPr lang="en-US" sz="1200" b="1" i="0" u="none" strike="noStrike">
                          <a:solidFill>
                            <a:schemeClr val="bg1"/>
                          </a:solidFill>
                          <a:effectLst/>
                          <a:latin typeface="+mj-lt"/>
                        </a:rPr>
                        <a:t>Chlorambucil-obinutuzumab N=216</a:t>
                      </a:r>
                    </a:p>
                  </a:txBody>
                  <a:tcPr marT="36000" marB="36000" anchor="ctr">
                    <a:gradFill>
                      <a:gsLst>
                        <a:gs pos="49000">
                          <a:schemeClr val="accent4">
                            <a:lumMod val="75000"/>
                          </a:schemeClr>
                        </a:gs>
                        <a:gs pos="50000">
                          <a:schemeClr val="accent3"/>
                        </a:gs>
                      </a:gsLst>
                      <a:lin ang="2700000" scaled="1"/>
                    </a:gradFill>
                  </a:tcPr>
                </a:tc>
                <a:extLst>
                  <a:ext uri="{0D108BD9-81ED-4DB2-BD59-A6C34878D82A}">
                    <a16:rowId xmlns:a16="http://schemas.microsoft.com/office/drawing/2014/main" val="3302493694"/>
                  </a:ext>
                </a:extLst>
              </a:tr>
              <a:tr h="112082">
                <a:tc>
                  <a:txBody>
                    <a:bodyPr/>
                    <a:lstStyle/>
                    <a:p>
                      <a:pPr algn="l" fontAlgn="b"/>
                      <a:r>
                        <a:rPr lang="en-US" sz="1200" b="1" i="0" u="none" strike="noStrike">
                          <a:solidFill>
                            <a:srgbClr val="4E4F4E"/>
                          </a:solidFill>
                          <a:effectLst/>
                          <a:latin typeface="+mj-lt"/>
                        </a:rPr>
                        <a:t>Median age</a:t>
                      </a:r>
                    </a:p>
                  </a:txBody>
                  <a:tcPr marL="144000" marR="36000" marT="36000" marB="36000" anchor="ctr"/>
                </a:tc>
                <a:tc>
                  <a:txBody>
                    <a:bodyPr/>
                    <a:lstStyle/>
                    <a:p>
                      <a:pPr algn="ctr" fontAlgn="b"/>
                      <a:r>
                        <a:rPr lang="en-US" sz="1200" b="0" i="0" u="none" strike="noStrike">
                          <a:solidFill>
                            <a:srgbClr val="4E4F4E"/>
                          </a:solidFill>
                          <a:effectLst/>
                          <a:latin typeface="+mj-lt"/>
                        </a:rPr>
                        <a:t>72 years</a:t>
                      </a:r>
                    </a:p>
                  </a:txBody>
                  <a:tcPr marT="36000" marB="36000" anchor="ctr"/>
                </a:tc>
                <a:tc>
                  <a:txBody>
                    <a:bodyPr/>
                    <a:lstStyle/>
                    <a:p>
                      <a:pPr algn="ctr" fontAlgn="b"/>
                      <a:r>
                        <a:rPr lang="en-US" sz="1200" b="0" i="0" u="none" strike="noStrike">
                          <a:solidFill>
                            <a:srgbClr val="4E4F4E"/>
                          </a:solidFill>
                          <a:effectLst/>
                          <a:latin typeface="+mj-lt"/>
                        </a:rPr>
                        <a:t>71 years</a:t>
                      </a:r>
                    </a:p>
                  </a:txBody>
                  <a:tcPr marT="36000" marB="36000" anchor="ctr"/>
                </a:tc>
                <a:extLst>
                  <a:ext uri="{0D108BD9-81ED-4DB2-BD59-A6C34878D82A}">
                    <a16:rowId xmlns:a16="http://schemas.microsoft.com/office/drawing/2014/main" val="1029463801"/>
                  </a:ext>
                </a:extLst>
              </a:tr>
              <a:tr h="112082">
                <a:tc>
                  <a:txBody>
                    <a:bodyPr/>
                    <a:lstStyle/>
                    <a:p>
                      <a:pPr algn="l" fontAlgn="b"/>
                      <a:r>
                        <a:rPr lang="en-US" sz="1200" b="1" i="0" u="none" strike="noStrike">
                          <a:solidFill>
                            <a:srgbClr val="4E4F4E"/>
                          </a:solidFill>
                          <a:effectLst/>
                          <a:latin typeface="+mj-lt"/>
                        </a:rPr>
                        <a:t>Binet stage</a:t>
                      </a:r>
                    </a:p>
                  </a:txBody>
                  <a:tcPr marL="144000" marR="36000" marT="36000" marB="36000" anchor="ctr">
                    <a:solidFill>
                      <a:srgbClr val="E7E8EA"/>
                    </a:solidFill>
                  </a:tcPr>
                </a:tc>
                <a:tc>
                  <a:txBody>
                    <a:bodyPr/>
                    <a:lstStyle/>
                    <a:p>
                      <a:pPr algn="ctr" fontAlgn="b"/>
                      <a:endParaRPr lang="en-US" sz="1200" b="0" i="0" u="none" strike="noStrike">
                        <a:solidFill>
                          <a:srgbClr val="4E4F4E"/>
                        </a:solidFill>
                        <a:effectLst/>
                        <a:latin typeface="+mj-lt"/>
                      </a:endParaRPr>
                    </a:p>
                  </a:txBody>
                  <a:tcPr marT="36000" marB="36000" anchor="ctr">
                    <a:solidFill>
                      <a:srgbClr val="E7E8EA"/>
                    </a:solidFill>
                  </a:tcPr>
                </a:tc>
                <a:tc>
                  <a:txBody>
                    <a:bodyPr/>
                    <a:lstStyle/>
                    <a:p>
                      <a:pPr algn="ctr" fontAlgn="b"/>
                      <a:endParaRPr lang="en-US" sz="1200" b="0" i="0" u="none" strike="noStrike">
                        <a:solidFill>
                          <a:srgbClr val="4E4F4E"/>
                        </a:solidFill>
                        <a:effectLst/>
                        <a:latin typeface="+mj-lt"/>
                      </a:endParaRPr>
                    </a:p>
                  </a:txBody>
                  <a:tcPr marT="36000" marB="36000" anchor="ctr">
                    <a:solidFill>
                      <a:srgbClr val="E7E8EA"/>
                    </a:solidFill>
                  </a:tcPr>
                </a:tc>
                <a:extLst>
                  <a:ext uri="{0D108BD9-81ED-4DB2-BD59-A6C34878D82A}">
                    <a16:rowId xmlns:a16="http://schemas.microsoft.com/office/drawing/2014/main" val="2418466518"/>
                  </a:ext>
                </a:extLst>
              </a:tr>
              <a:tr h="112082">
                <a:tc>
                  <a:txBody>
                    <a:bodyPr/>
                    <a:lstStyle/>
                    <a:p>
                      <a:pPr marL="457200" lvl="1" indent="0" algn="l" fontAlgn="b"/>
                      <a:r>
                        <a:rPr lang="en-US" sz="1200" b="0" i="0" u="none" strike="noStrike">
                          <a:solidFill>
                            <a:srgbClr val="4E4F4E"/>
                          </a:solidFill>
                          <a:effectLst/>
                          <a:latin typeface="+mj-lt"/>
                        </a:rPr>
                        <a:t>A</a:t>
                      </a:r>
                    </a:p>
                  </a:txBody>
                  <a:tcPr marL="144000" marR="36000" marT="36000" marB="36000" anchor="ctr">
                    <a:solidFill>
                      <a:srgbClr val="E7E8EA"/>
                    </a:solidFill>
                  </a:tcPr>
                </a:tc>
                <a:tc>
                  <a:txBody>
                    <a:bodyPr/>
                    <a:lstStyle/>
                    <a:p>
                      <a:pPr algn="ctr" fontAlgn="b"/>
                      <a:r>
                        <a:rPr lang="en-US" sz="1200" b="0" i="0" u="none" strike="noStrike">
                          <a:solidFill>
                            <a:srgbClr val="4E4F4E"/>
                          </a:solidFill>
                          <a:effectLst/>
                          <a:latin typeface="+mj-lt"/>
                        </a:rPr>
                        <a:t>21%</a:t>
                      </a:r>
                    </a:p>
                  </a:txBody>
                  <a:tcPr marT="36000" marB="36000" anchor="ctr">
                    <a:solidFill>
                      <a:srgbClr val="E7E8EA"/>
                    </a:solidFill>
                  </a:tcPr>
                </a:tc>
                <a:tc>
                  <a:txBody>
                    <a:bodyPr/>
                    <a:lstStyle/>
                    <a:p>
                      <a:pPr algn="ctr" fontAlgn="b"/>
                      <a:r>
                        <a:rPr lang="en-US" sz="1200" b="0" i="0" u="none" strike="noStrike">
                          <a:solidFill>
                            <a:srgbClr val="4E4F4E"/>
                          </a:solidFill>
                          <a:effectLst/>
                          <a:latin typeface="+mj-lt"/>
                        </a:rPr>
                        <a:t>20%</a:t>
                      </a:r>
                    </a:p>
                  </a:txBody>
                  <a:tcPr marT="36000" marB="36000" anchor="ctr">
                    <a:solidFill>
                      <a:srgbClr val="E7E8EA"/>
                    </a:solidFill>
                  </a:tcPr>
                </a:tc>
                <a:extLst>
                  <a:ext uri="{0D108BD9-81ED-4DB2-BD59-A6C34878D82A}">
                    <a16:rowId xmlns:a16="http://schemas.microsoft.com/office/drawing/2014/main" val="3880797810"/>
                  </a:ext>
                </a:extLst>
              </a:tr>
              <a:tr h="112082">
                <a:tc>
                  <a:txBody>
                    <a:bodyPr/>
                    <a:lstStyle/>
                    <a:p>
                      <a:pPr marL="457200" lvl="1" indent="0" algn="l" fontAlgn="b"/>
                      <a:r>
                        <a:rPr lang="en-US" sz="1200" b="0" i="0" u="none" strike="noStrike">
                          <a:solidFill>
                            <a:srgbClr val="4E4F4E"/>
                          </a:solidFill>
                          <a:effectLst/>
                          <a:latin typeface="+mj-lt"/>
                        </a:rPr>
                        <a:t>B</a:t>
                      </a:r>
                    </a:p>
                  </a:txBody>
                  <a:tcPr marL="144000" marR="36000" marT="36000" marB="36000" anchor="ctr">
                    <a:solidFill>
                      <a:srgbClr val="E7E8EA"/>
                    </a:solidFill>
                  </a:tcPr>
                </a:tc>
                <a:tc>
                  <a:txBody>
                    <a:bodyPr/>
                    <a:lstStyle/>
                    <a:p>
                      <a:pPr algn="ctr" fontAlgn="b"/>
                      <a:r>
                        <a:rPr lang="en-US" sz="1200" b="0" i="0" u="none" strike="noStrike">
                          <a:solidFill>
                            <a:srgbClr val="4E4F4E"/>
                          </a:solidFill>
                          <a:effectLst/>
                          <a:latin typeface="+mj-lt"/>
                        </a:rPr>
                        <a:t>35%</a:t>
                      </a:r>
                    </a:p>
                  </a:txBody>
                  <a:tcPr marT="36000" marB="36000" anchor="ctr">
                    <a:solidFill>
                      <a:srgbClr val="E7E8EA"/>
                    </a:solidFill>
                  </a:tcPr>
                </a:tc>
                <a:tc>
                  <a:txBody>
                    <a:bodyPr/>
                    <a:lstStyle/>
                    <a:p>
                      <a:pPr algn="ctr" fontAlgn="b"/>
                      <a:r>
                        <a:rPr lang="en-US" sz="1200" b="0" i="0" u="none" strike="noStrike">
                          <a:solidFill>
                            <a:srgbClr val="4E4F4E"/>
                          </a:solidFill>
                          <a:effectLst/>
                          <a:latin typeface="+mj-lt"/>
                        </a:rPr>
                        <a:t>37%</a:t>
                      </a:r>
                    </a:p>
                  </a:txBody>
                  <a:tcPr marT="36000" marB="36000" anchor="ctr">
                    <a:solidFill>
                      <a:srgbClr val="E7E8EA"/>
                    </a:solidFill>
                  </a:tcPr>
                </a:tc>
                <a:extLst>
                  <a:ext uri="{0D108BD9-81ED-4DB2-BD59-A6C34878D82A}">
                    <a16:rowId xmlns:a16="http://schemas.microsoft.com/office/drawing/2014/main" val="4231337503"/>
                  </a:ext>
                </a:extLst>
              </a:tr>
              <a:tr h="112082">
                <a:tc>
                  <a:txBody>
                    <a:bodyPr/>
                    <a:lstStyle/>
                    <a:p>
                      <a:pPr marL="457200" lvl="1" indent="0" algn="l" fontAlgn="b"/>
                      <a:r>
                        <a:rPr lang="en-US" sz="1200" b="0" i="0" u="none" strike="noStrike">
                          <a:solidFill>
                            <a:srgbClr val="4E4F4E"/>
                          </a:solidFill>
                          <a:effectLst/>
                          <a:latin typeface="+mj-lt"/>
                        </a:rPr>
                        <a:t>C</a:t>
                      </a:r>
                    </a:p>
                  </a:txBody>
                  <a:tcPr marL="144000" marR="36000" marT="36000" marB="36000" anchor="ctr">
                    <a:solidFill>
                      <a:srgbClr val="E7E8EA"/>
                    </a:solidFill>
                  </a:tcPr>
                </a:tc>
                <a:tc>
                  <a:txBody>
                    <a:bodyPr/>
                    <a:lstStyle/>
                    <a:p>
                      <a:pPr algn="ctr" fontAlgn="b"/>
                      <a:r>
                        <a:rPr lang="en-US" sz="1200" b="0" i="0" u="none" strike="noStrike">
                          <a:solidFill>
                            <a:srgbClr val="4E4F4E"/>
                          </a:solidFill>
                          <a:effectLst/>
                          <a:latin typeface="+mj-lt"/>
                        </a:rPr>
                        <a:t>44%</a:t>
                      </a:r>
                    </a:p>
                  </a:txBody>
                  <a:tcPr marT="36000" marB="36000" anchor="ctr">
                    <a:solidFill>
                      <a:srgbClr val="E7E8EA"/>
                    </a:solidFill>
                  </a:tcPr>
                </a:tc>
                <a:tc>
                  <a:txBody>
                    <a:bodyPr/>
                    <a:lstStyle/>
                    <a:p>
                      <a:pPr algn="ctr" fontAlgn="b"/>
                      <a:r>
                        <a:rPr lang="en-US" sz="1200" b="0" i="0" u="none" strike="noStrike">
                          <a:solidFill>
                            <a:srgbClr val="4E4F4E"/>
                          </a:solidFill>
                          <a:effectLst/>
                          <a:latin typeface="+mj-lt"/>
                        </a:rPr>
                        <a:t>43%</a:t>
                      </a:r>
                    </a:p>
                  </a:txBody>
                  <a:tcPr marT="36000" marB="36000" anchor="ctr">
                    <a:solidFill>
                      <a:srgbClr val="E7E8EA"/>
                    </a:solidFill>
                  </a:tcPr>
                </a:tc>
                <a:extLst>
                  <a:ext uri="{0D108BD9-81ED-4DB2-BD59-A6C34878D82A}">
                    <a16:rowId xmlns:a16="http://schemas.microsoft.com/office/drawing/2014/main" val="2254219306"/>
                  </a:ext>
                </a:extLst>
              </a:tr>
              <a:tr h="218614">
                <a:tc>
                  <a:txBody>
                    <a:bodyPr/>
                    <a:lstStyle/>
                    <a:p>
                      <a:pPr algn="l" fontAlgn="b"/>
                      <a:r>
                        <a:rPr lang="en-US" sz="1200" b="1" i="0" u="none" strike="noStrike">
                          <a:solidFill>
                            <a:srgbClr val="4E4F4E"/>
                          </a:solidFill>
                          <a:effectLst/>
                          <a:latin typeface="+mj-lt"/>
                        </a:rPr>
                        <a:t>Median total CIRS score</a:t>
                      </a:r>
                    </a:p>
                  </a:txBody>
                  <a:tcPr marL="144000" marR="36000" marT="36000" marB="36000" anchor="ctr">
                    <a:solidFill>
                      <a:srgbClr val="CBCDD2"/>
                    </a:solidFill>
                  </a:tcPr>
                </a:tc>
                <a:tc>
                  <a:txBody>
                    <a:bodyPr/>
                    <a:lstStyle/>
                    <a:p>
                      <a:pPr algn="ctr" fontAlgn="b"/>
                      <a:r>
                        <a:rPr lang="en-US" sz="1200" b="0" i="0" u="none" strike="noStrike">
                          <a:solidFill>
                            <a:srgbClr val="4E4F4E"/>
                          </a:solidFill>
                          <a:effectLst/>
                          <a:latin typeface="+mj-lt"/>
                        </a:rPr>
                        <a:t>9 (0 - 23)</a:t>
                      </a:r>
                    </a:p>
                  </a:txBody>
                  <a:tcPr marT="36000" marB="36000" anchor="ctr">
                    <a:solidFill>
                      <a:srgbClr val="CBCDD2"/>
                    </a:solidFill>
                  </a:tcPr>
                </a:tc>
                <a:tc>
                  <a:txBody>
                    <a:bodyPr/>
                    <a:lstStyle/>
                    <a:p>
                      <a:pPr algn="ctr" fontAlgn="b"/>
                      <a:r>
                        <a:rPr lang="en-US" sz="1200" b="0" i="0" u="none" strike="noStrike">
                          <a:solidFill>
                            <a:srgbClr val="4E4F4E"/>
                          </a:solidFill>
                          <a:effectLst/>
                          <a:latin typeface="+mj-lt"/>
                        </a:rPr>
                        <a:t>8 (1 -28)</a:t>
                      </a:r>
                    </a:p>
                  </a:txBody>
                  <a:tcPr marT="36000" marB="36000" anchor="ctr">
                    <a:solidFill>
                      <a:srgbClr val="CBCDD2"/>
                    </a:solidFill>
                  </a:tcPr>
                </a:tc>
                <a:extLst>
                  <a:ext uri="{0D108BD9-81ED-4DB2-BD59-A6C34878D82A}">
                    <a16:rowId xmlns:a16="http://schemas.microsoft.com/office/drawing/2014/main" val="2373818589"/>
                  </a:ext>
                </a:extLst>
              </a:tr>
              <a:tr h="112082">
                <a:tc>
                  <a:txBody>
                    <a:bodyPr/>
                    <a:lstStyle/>
                    <a:p>
                      <a:pPr algn="l" fontAlgn="b"/>
                      <a:r>
                        <a:rPr lang="en-US" sz="1200" b="1" i="0" u="none" strike="noStrike">
                          <a:solidFill>
                            <a:srgbClr val="4E4F4E"/>
                          </a:solidFill>
                          <a:effectLst/>
                          <a:latin typeface="+mj-lt"/>
                        </a:rPr>
                        <a:t>Median estimated CrCl</a:t>
                      </a:r>
                    </a:p>
                  </a:txBody>
                  <a:tcPr marL="144000" marR="36000" marT="36000" marB="36000" anchor="ctr">
                    <a:solidFill>
                      <a:srgbClr val="E7E8EA"/>
                    </a:solidFill>
                  </a:tcPr>
                </a:tc>
                <a:tc>
                  <a:txBody>
                    <a:bodyPr/>
                    <a:lstStyle/>
                    <a:p>
                      <a:pPr algn="ctr" fontAlgn="b"/>
                      <a:r>
                        <a:rPr lang="en-US" sz="1200" b="0" i="0" u="none" strike="noStrike">
                          <a:solidFill>
                            <a:srgbClr val="4E4F4E"/>
                          </a:solidFill>
                          <a:effectLst/>
                          <a:latin typeface="+mj-lt"/>
                        </a:rPr>
                        <a:t>65.2 ml/min</a:t>
                      </a:r>
                    </a:p>
                  </a:txBody>
                  <a:tcPr marT="36000" marB="36000" anchor="ctr">
                    <a:solidFill>
                      <a:srgbClr val="E7E8EA"/>
                    </a:solidFill>
                  </a:tcPr>
                </a:tc>
                <a:tc>
                  <a:txBody>
                    <a:bodyPr/>
                    <a:lstStyle/>
                    <a:p>
                      <a:pPr algn="ctr" fontAlgn="b"/>
                      <a:r>
                        <a:rPr lang="en-US" sz="1200" b="0" i="0" u="none" strike="noStrike">
                          <a:solidFill>
                            <a:srgbClr val="4E4F4E"/>
                          </a:solidFill>
                          <a:effectLst/>
                          <a:latin typeface="+mj-lt"/>
                        </a:rPr>
                        <a:t>67.4 ml/min</a:t>
                      </a:r>
                    </a:p>
                  </a:txBody>
                  <a:tcPr marT="36000" marB="36000" anchor="ctr">
                    <a:solidFill>
                      <a:srgbClr val="E7E8EA"/>
                    </a:solidFill>
                  </a:tcPr>
                </a:tc>
                <a:extLst>
                  <a:ext uri="{0D108BD9-81ED-4DB2-BD59-A6C34878D82A}">
                    <a16:rowId xmlns:a16="http://schemas.microsoft.com/office/drawing/2014/main" val="442476511"/>
                  </a:ext>
                </a:extLst>
              </a:tr>
              <a:tr h="112082">
                <a:tc>
                  <a:txBody>
                    <a:bodyPr/>
                    <a:lstStyle/>
                    <a:p>
                      <a:pPr algn="l" fontAlgn="b"/>
                      <a:r>
                        <a:rPr lang="en-US" sz="1200" b="1" i="0" u="none" strike="noStrike">
                          <a:solidFill>
                            <a:srgbClr val="4E4F4E"/>
                          </a:solidFill>
                          <a:effectLst/>
                          <a:latin typeface="+mj-lt"/>
                        </a:rPr>
                        <a:t>TLS risk category</a:t>
                      </a:r>
                    </a:p>
                  </a:txBody>
                  <a:tcPr marL="144000" marR="36000" marT="36000" marB="36000" anchor="ctr">
                    <a:solidFill>
                      <a:srgbClr val="CBCDD2"/>
                    </a:solidFill>
                  </a:tcPr>
                </a:tc>
                <a:tc>
                  <a:txBody>
                    <a:bodyPr/>
                    <a:lstStyle/>
                    <a:p>
                      <a:pPr algn="ctr" fontAlgn="b"/>
                      <a:endParaRPr lang="en-US" sz="1200" b="0" i="0" u="none" strike="noStrike">
                        <a:solidFill>
                          <a:srgbClr val="4E4F4E"/>
                        </a:solidFill>
                        <a:effectLst/>
                        <a:latin typeface="+mj-lt"/>
                      </a:endParaRPr>
                    </a:p>
                  </a:txBody>
                  <a:tcPr marT="36000" marB="36000" anchor="ctr">
                    <a:solidFill>
                      <a:srgbClr val="CBCDD2"/>
                    </a:solidFill>
                  </a:tcPr>
                </a:tc>
                <a:tc>
                  <a:txBody>
                    <a:bodyPr/>
                    <a:lstStyle/>
                    <a:p>
                      <a:pPr algn="ctr" fontAlgn="b"/>
                      <a:endParaRPr lang="en-US" sz="1200" b="0" i="0" u="none" strike="noStrike">
                        <a:solidFill>
                          <a:srgbClr val="4E4F4E"/>
                        </a:solidFill>
                        <a:effectLst/>
                        <a:latin typeface="+mj-lt"/>
                      </a:endParaRPr>
                    </a:p>
                  </a:txBody>
                  <a:tcPr marT="36000" marB="36000" anchor="ctr">
                    <a:solidFill>
                      <a:srgbClr val="CBCDD2"/>
                    </a:solidFill>
                  </a:tcPr>
                </a:tc>
                <a:extLst>
                  <a:ext uri="{0D108BD9-81ED-4DB2-BD59-A6C34878D82A}">
                    <a16:rowId xmlns:a16="http://schemas.microsoft.com/office/drawing/2014/main" val="3318849341"/>
                  </a:ext>
                </a:extLst>
              </a:tr>
              <a:tr h="112082">
                <a:tc>
                  <a:txBody>
                    <a:bodyPr/>
                    <a:lstStyle/>
                    <a:p>
                      <a:pPr marL="457200" lvl="1" indent="0" algn="l" fontAlgn="b"/>
                      <a:r>
                        <a:rPr lang="en-US" sz="1200" b="0" i="0" u="none" strike="noStrike">
                          <a:solidFill>
                            <a:srgbClr val="4E4F4E"/>
                          </a:solidFill>
                          <a:effectLst/>
                          <a:latin typeface="+mj-lt"/>
                        </a:rPr>
                        <a:t>Low</a:t>
                      </a:r>
                    </a:p>
                  </a:txBody>
                  <a:tcPr marL="144000" marR="36000" marT="36000" marB="36000" anchor="ctr">
                    <a:solidFill>
                      <a:srgbClr val="CBCDD2"/>
                    </a:solidFill>
                  </a:tcPr>
                </a:tc>
                <a:tc>
                  <a:txBody>
                    <a:bodyPr/>
                    <a:lstStyle/>
                    <a:p>
                      <a:pPr algn="ctr" fontAlgn="b"/>
                      <a:r>
                        <a:rPr lang="en-US" sz="1200" b="0" i="0" u="none" strike="noStrike">
                          <a:solidFill>
                            <a:srgbClr val="4E4F4E"/>
                          </a:solidFill>
                          <a:effectLst/>
                          <a:latin typeface="+mj-lt"/>
                        </a:rPr>
                        <a:t>13%</a:t>
                      </a:r>
                    </a:p>
                  </a:txBody>
                  <a:tcPr marT="36000" marB="36000" anchor="ctr">
                    <a:solidFill>
                      <a:srgbClr val="CBCDD2"/>
                    </a:solidFill>
                  </a:tcPr>
                </a:tc>
                <a:tc>
                  <a:txBody>
                    <a:bodyPr/>
                    <a:lstStyle/>
                    <a:p>
                      <a:pPr algn="ctr" fontAlgn="b"/>
                      <a:r>
                        <a:rPr lang="en-US" sz="1200" b="0" i="0" u="none" strike="noStrike">
                          <a:solidFill>
                            <a:srgbClr val="4E4F4E"/>
                          </a:solidFill>
                          <a:effectLst/>
                          <a:latin typeface="+mj-lt"/>
                        </a:rPr>
                        <a:t>12%</a:t>
                      </a:r>
                    </a:p>
                  </a:txBody>
                  <a:tcPr marT="36000" marB="36000" anchor="ctr">
                    <a:solidFill>
                      <a:srgbClr val="CBCDD2"/>
                    </a:solidFill>
                  </a:tcPr>
                </a:tc>
                <a:extLst>
                  <a:ext uri="{0D108BD9-81ED-4DB2-BD59-A6C34878D82A}">
                    <a16:rowId xmlns:a16="http://schemas.microsoft.com/office/drawing/2014/main" val="205359431"/>
                  </a:ext>
                </a:extLst>
              </a:tr>
              <a:tr h="112082">
                <a:tc>
                  <a:txBody>
                    <a:bodyPr/>
                    <a:lstStyle/>
                    <a:p>
                      <a:pPr marL="457200" lvl="1" indent="0" algn="l" fontAlgn="b"/>
                      <a:r>
                        <a:rPr lang="en-US" sz="1200" b="0" i="0" u="none" strike="noStrike">
                          <a:solidFill>
                            <a:srgbClr val="4E4F4E"/>
                          </a:solidFill>
                          <a:effectLst/>
                          <a:latin typeface="+mj-lt"/>
                        </a:rPr>
                        <a:t>Intermediate</a:t>
                      </a:r>
                    </a:p>
                  </a:txBody>
                  <a:tcPr marL="144000" marR="36000" marT="36000" marB="36000" anchor="ctr">
                    <a:solidFill>
                      <a:srgbClr val="CBCDD2"/>
                    </a:solidFill>
                  </a:tcPr>
                </a:tc>
                <a:tc>
                  <a:txBody>
                    <a:bodyPr/>
                    <a:lstStyle/>
                    <a:p>
                      <a:pPr algn="ctr" fontAlgn="b"/>
                      <a:r>
                        <a:rPr lang="en-US" sz="1200" b="0" i="0" u="none" strike="noStrike">
                          <a:solidFill>
                            <a:srgbClr val="4E4F4E"/>
                          </a:solidFill>
                          <a:effectLst/>
                          <a:latin typeface="+mj-lt"/>
                        </a:rPr>
                        <a:t>64%</a:t>
                      </a:r>
                    </a:p>
                  </a:txBody>
                  <a:tcPr marT="36000" marB="36000" anchor="ctr">
                    <a:solidFill>
                      <a:srgbClr val="CBCDD2"/>
                    </a:solidFill>
                  </a:tcPr>
                </a:tc>
                <a:tc>
                  <a:txBody>
                    <a:bodyPr/>
                    <a:lstStyle/>
                    <a:p>
                      <a:pPr algn="ctr" fontAlgn="b"/>
                      <a:r>
                        <a:rPr lang="en-US" sz="1200" b="0" i="0" u="none" strike="noStrike">
                          <a:solidFill>
                            <a:srgbClr val="4E4F4E"/>
                          </a:solidFill>
                          <a:effectLst/>
                          <a:latin typeface="+mj-lt"/>
                        </a:rPr>
                        <a:t>68%</a:t>
                      </a:r>
                    </a:p>
                  </a:txBody>
                  <a:tcPr marT="36000" marB="36000" anchor="ctr">
                    <a:solidFill>
                      <a:srgbClr val="CBCDD2"/>
                    </a:solidFill>
                  </a:tcPr>
                </a:tc>
                <a:extLst>
                  <a:ext uri="{0D108BD9-81ED-4DB2-BD59-A6C34878D82A}">
                    <a16:rowId xmlns:a16="http://schemas.microsoft.com/office/drawing/2014/main" val="3763982707"/>
                  </a:ext>
                </a:extLst>
              </a:tr>
              <a:tr h="112082">
                <a:tc>
                  <a:txBody>
                    <a:bodyPr/>
                    <a:lstStyle/>
                    <a:p>
                      <a:pPr marL="457200" lvl="1" indent="0" algn="l" fontAlgn="b"/>
                      <a:r>
                        <a:rPr lang="en-US" sz="1200" b="0" i="0" u="none" strike="noStrike">
                          <a:solidFill>
                            <a:srgbClr val="4E4F4E"/>
                          </a:solidFill>
                          <a:effectLst/>
                          <a:latin typeface="+mj-lt"/>
                        </a:rPr>
                        <a:t>High</a:t>
                      </a:r>
                    </a:p>
                  </a:txBody>
                  <a:tcPr marL="144000" marR="36000" marT="36000" marB="36000" anchor="ctr">
                    <a:solidFill>
                      <a:srgbClr val="CBCDD2"/>
                    </a:solidFill>
                  </a:tcPr>
                </a:tc>
                <a:tc>
                  <a:txBody>
                    <a:bodyPr/>
                    <a:lstStyle/>
                    <a:p>
                      <a:pPr algn="ctr" fontAlgn="b"/>
                      <a:r>
                        <a:rPr lang="en-US" sz="1200" b="0" i="0" u="none" strike="noStrike">
                          <a:solidFill>
                            <a:srgbClr val="4E4F4E"/>
                          </a:solidFill>
                          <a:effectLst/>
                          <a:latin typeface="+mj-lt"/>
                        </a:rPr>
                        <a:t>22%</a:t>
                      </a:r>
                    </a:p>
                  </a:txBody>
                  <a:tcPr marT="36000" marB="36000" anchor="ctr">
                    <a:solidFill>
                      <a:srgbClr val="CBCDD2"/>
                    </a:solidFill>
                  </a:tcPr>
                </a:tc>
                <a:tc>
                  <a:txBody>
                    <a:bodyPr/>
                    <a:lstStyle/>
                    <a:p>
                      <a:pPr algn="ctr" fontAlgn="b"/>
                      <a:r>
                        <a:rPr lang="en-US" sz="1200" b="0" i="0" u="none" strike="noStrike">
                          <a:solidFill>
                            <a:srgbClr val="4E4F4E"/>
                          </a:solidFill>
                          <a:effectLst/>
                          <a:latin typeface="+mj-lt"/>
                        </a:rPr>
                        <a:t>20%</a:t>
                      </a:r>
                    </a:p>
                  </a:txBody>
                  <a:tcPr marT="36000" marB="36000" anchor="ctr">
                    <a:solidFill>
                      <a:srgbClr val="CBCDD2"/>
                    </a:solidFill>
                  </a:tcPr>
                </a:tc>
                <a:extLst>
                  <a:ext uri="{0D108BD9-81ED-4DB2-BD59-A6C34878D82A}">
                    <a16:rowId xmlns:a16="http://schemas.microsoft.com/office/drawing/2014/main" val="2010926453"/>
                  </a:ext>
                </a:extLst>
              </a:tr>
            </a:tbl>
          </a:graphicData>
        </a:graphic>
      </p:graphicFrame>
      <p:graphicFrame>
        <p:nvGraphicFramePr>
          <p:cNvPr id="7" name="Content Placeholder 4">
            <a:extLst>
              <a:ext uri="{FF2B5EF4-FFF2-40B4-BE49-F238E27FC236}">
                <a16:creationId xmlns:a16="http://schemas.microsoft.com/office/drawing/2014/main" id="{B49B3D11-EE42-89C2-A110-3F83234BF449}"/>
              </a:ext>
            </a:extLst>
          </p:cNvPr>
          <p:cNvGraphicFramePr>
            <a:graphicFrameLocks/>
          </p:cNvGraphicFramePr>
          <p:nvPr>
            <p:extLst>
              <p:ext uri="{D42A27DB-BD31-4B8C-83A1-F6EECF244321}">
                <p14:modId xmlns:p14="http://schemas.microsoft.com/office/powerpoint/2010/main" val="1802175019"/>
              </p:ext>
            </p:extLst>
          </p:nvPr>
        </p:nvGraphicFramePr>
        <p:xfrm>
          <a:off x="6211888" y="1665287"/>
          <a:ext cx="5580000" cy="3424320"/>
        </p:xfrm>
        <a:graphic>
          <a:graphicData uri="http://schemas.openxmlformats.org/drawingml/2006/table">
            <a:tbl>
              <a:tblPr firstRow="1" bandRow="1">
                <a:tableStyleId>{5C22544A-7EE6-4342-B048-85BDC9FD1C3A}</a:tableStyleId>
              </a:tblPr>
              <a:tblGrid>
                <a:gridCol w="1908000">
                  <a:extLst>
                    <a:ext uri="{9D8B030D-6E8A-4147-A177-3AD203B41FA5}">
                      <a16:colId xmlns:a16="http://schemas.microsoft.com/office/drawing/2014/main" val="3884448666"/>
                    </a:ext>
                  </a:extLst>
                </a:gridCol>
                <a:gridCol w="1836000">
                  <a:extLst>
                    <a:ext uri="{9D8B030D-6E8A-4147-A177-3AD203B41FA5}">
                      <a16:colId xmlns:a16="http://schemas.microsoft.com/office/drawing/2014/main" val="1216352964"/>
                    </a:ext>
                  </a:extLst>
                </a:gridCol>
                <a:gridCol w="1836000">
                  <a:extLst>
                    <a:ext uri="{9D8B030D-6E8A-4147-A177-3AD203B41FA5}">
                      <a16:colId xmlns:a16="http://schemas.microsoft.com/office/drawing/2014/main" val="2415819501"/>
                    </a:ext>
                  </a:extLst>
                </a:gridCol>
              </a:tblGrid>
              <a:tr h="253651">
                <a:tc>
                  <a:txBody>
                    <a:bodyPr/>
                    <a:lstStyle/>
                    <a:p>
                      <a:pPr algn="l" fontAlgn="b"/>
                      <a:r>
                        <a:rPr lang="en-US" sz="1200" b="1" i="0" u="none" strike="noStrike">
                          <a:solidFill>
                            <a:schemeClr val="bg1"/>
                          </a:solidFill>
                          <a:effectLst/>
                          <a:latin typeface="+mj-lt"/>
                        </a:rPr>
                        <a:t>Characteristic</a:t>
                      </a:r>
                    </a:p>
                  </a:txBody>
                  <a:tcPr marL="144000" marR="36000" marT="36000" marB="36000" anchor="ctr">
                    <a:solidFill>
                      <a:schemeClr val="accent1"/>
                    </a:solidFill>
                  </a:tcPr>
                </a:tc>
                <a:tc>
                  <a:txBody>
                    <a:bodyPr/>
                    <a:lstStyle/>
                    <a:p>
                      <a:pPr algn="ctr" fontAlgn="b"/>
                      <a:r>
                        <a:rPr lang="en-US" sz="1200" b="1" i="0" u="none" strike="noStrike">
                          <a:solidFill>
                            <a:schemeClr val="bg1"/>
                          </a:solidFill>
                          <a:effectLst/>
                          <a:latin typeface="+mj-lt"/>
                        </a:rPr>
                        <a:t>Venetoclax-obinutuzumab N=216</a:t>
                      </a:r>
                    </a:p>
                  </a:txBody>
                  <a:tcPr marT="36000" marB="36000" anchor="ctr">
                    <a:gradFill>
                      <a:gsLst>
                        <a:gs pos="49000">
                          <a:schemeClr val="accent3">
                            <a:lumMod val="40000"/>
                            <a:lumOff val="60000"/>
                          </a:schemeClr>
                        </a:gs>
                        <a:gs pos="50000">
                          <a:schemeClr val="accent3"/>
                        </a:gs>
                      </a:gsLst>
                      <a:lin ang="2700000" scaled="1"/>
                    </a:gradFill>
                  </a:tcPr>
                </a:tc>
                <a:tc>
                  <a:txBody>
                    <a:bodyPr/>
                    <a:lstStyle/>
                    <a:p>
                      <a:pPr algn="ctr" fontAlgn="b"/>
                      <a:r>
                        <a:rPr lang="en-US" sz="1200" b="1" i="0" u="none" strike="noStrike">
                          <a:solidFill>
                            <a:schemeClr val="bg1"/>
                          </a:solidFill>
                          <a:effectLst/>
                          <a:latin typeface="+mj-lt"/>
                        </a:rPr>
                        <a:t>Chlorambucil-obinutuzumab N=216</a:t>
                      </a:r>
                    </a:p>
                  </a:txBody>
                  <a:tcPr marT="36000" marB="36000" anchor="ctr">
                    <a:gradFill>
                      <a:gsLst>
                        <a:gs pos="49000">
                          <a:schemeClr val="accent4">
                            <a:lumMod val="75000"/>
                          </a:schemeClr>
                        </a:gs>
                        <a:gs pos="50000">
                          <a:schemeClr val="accent3"/>
                        </a:gs>
                      </a:gsLst>
                      <a:lin ang="2700000" scaled="1"/>
                    </a:gradFill>
                  </a:tcPr>
                </a:tc>
                <a:extLst>
                  <a:ext uri="{0D108BD9-81ED-4DB2-BD59-A6C34878D82A}">
                    <a16:rowId xmlns:a16="http://schemas.microsoft.com/office/drawing/2014/main" val="3302493694"/>
                  </a:ext>
                </a:extLst>
              </a:tr>
              <a:tr h="130044">
                <a:tc>
                  <a:txBody>
                    <a:bodyPr/>
                    <a:lstStyle/>
                    <a:p>
                      <a:pPr algn="l" fontAlgn="b"/>
                      <a:r>
                        <a:rPr lang="en-US" sz="1200" b="1" i="1" u="none" strike="noStrike">
                          <a:solidFill>
                            <a:schemeClr val="tx1"/>
                          </a:solidFill>
                          <a:effectLst/>
                          <a:latin typeface="+mj-lt"/>
                        </a:rPr>
                        <a:t>IGHV</a:t>
                      </a:r>
                      <a:r>
                        <a:rPr lang="en-US" sz="1200" b="1" i="0" u="none" strike="noStrike">
                          <a:solidFill>
                            <a:schemeClr val="tx1"/>
                          </a:solidFill>
                          <a:effectLst/>
                          <a:latin typeface="+mj-lt"/>
                        </a:rPr>
                        <a:t> mutational status</a:t>
                      </a:r>
                    </a:p>
                  </a:txBody>
                  <a:tcPr marL="144000" marR="36000" marT="36000" marB="36000" anchor="ctr">
                    <a:solidFill>
                      <a:srgbClr val="CBCDD2"/>
                    </a:solidFill>
                  </a:tcPr>
                </a:tc>
                <a:tc>
                  <a:txBody>
                    <a:bodyPr/>
                    <a:lstStyle/>
                    <a:p>
                      <a:pPr algn="ctr" fontAlgn="b"/>
                      <a:endParaRPr lang="en-US" sz="1200" b="0" i="0" u="none" strike="noStrike">
                        <a:solidFill>
                          <a:schemeClr val="tx1"/>
                        </a:solidFill>
                        <a:effectLst/>
                        <a:latin typeface="+mj-lt"/>
                      </a:endParaRPr>
                    </a:p>
                  </a:txBody>
                  <a:tcPr marT="36000" marB="36000" anchor="ctr">
                    <a:solidFill>
                      <a:srgbClr val="CBCDD2"/>
                    </a:solidFill>
                  </a:tcPr>
                </a:tc>
                <a:tc>
                  <a:txBody>
                    <a:bodyPr/>
                    <a:lstStyle/>
                    <a:p>
                      <a:pPr algn="ctr" fontAlgn="b"/>
                      <a:endParaRPr lang="en-US" sz="1200" b="0" i="0" u="none" strike="noStrike">
                        <a:solidFill>
                          <a:schemeClr val="tx1"/>
                        </a:solidFill>
                        <a:effectLst/>
                        <a:latin typeface="+mj-lt"/>
                      </a:endParaRPr>
                    </a:p>
                  </a:txBody>
                  <a:tcPr marT="36000" marB="36000" anchor="ctr">
                    <a:solidFill>
                      <a:srgbClr val="CBCDD2"/>
                    </a:solidFill>
                  </a:tcPr>
                </a:tc>
                <a:extLst>
                  <a:ext uri="{0D108BD9-81ED-4DB2-BD59-A6C34878D82A}">
                    <a16:rowId xmlns:a16="http://schemas.microsoft.com/office/drawing/2014/main" val="1461886807"/>
                  </a:ext>
                </a:extLst>
              </a:tr>
              <a:tr h="130044">
                <a:tc>
                  <a:txBody>
                    <a:bodyPr/>
                    <a:lstStyle/>
                    <a:p>
                      <a:pPr marL="457200" lvl="1" indent="-233363" algn="l" fontAlgn="b">
                        <a:tabLst/>
                      </a:pPr>
                      <a:r>
                        <a:rPr lang="en-US" sz="1200" b="0" i="0" u="none" strike="noStrike">
                          <a:solidFill>
                            <a:schemeClr val="tx1"/>
                          </a:solidFill>
                          <a:effectLst/>
                          <a:latin typeface="+mj-lt"/>
                        </a:rPr>
                        <a:t>Unmutated</a:t>
                      </a:r>
                    </a:p>
                  </a:txBody>
                  <a:tcPr marL="144000" marR="36000" marT="36000" marB="36000" anchor="ctr">
                    <a:solidFill>
                      <a:srgbClr val="CBCDD2"/>
                    </a:solidFill>
                  </a:tcPr>
                </a:tc>
                <a:tc>
                  <a:txBody>
                    <a:bodyPr/>
                    <a:lstStyle/>
                    <a:p>
                      <a:pPr algn="ctr" fontAlgn="b"/>
                      <a:r>
                        <a:rPr lang="en-US" sz="1200" b="0" i="0" u="none" strike="noStrike">
                          <a:solidFill>
                            <a:schemeClr val="tx1"/>
                          </a:solidFill>
                          <a:effectLst/>
                          <a:latin typeface="+mj-lt"/>
                        </a:rPr>
                        <a:t>61%</a:t>
                      </a:r>
                    </a:p>
                  </a:txBody>
                  <a:tcPr marT="36000" marB="36000" anchor="ctr">
                    <a:solidFill>
                      <a:srgbClr val="CBCDD2"/>
                    </a:solidFill>
                  </a:tcPr>
                </a:tc>
                <a:tc>
                  <a:txBody>
                    <a:bodyPr/>
                    <a:lstStyle/>
                    <a:p>
                      <a:pPr algn="ctr" fontAlgn="b"/>
                      <a:r>
                        <a:rPr lang="en-US" sz="1200" b="0" i="0" u="none" strike="noStrike">
                          <a:solidFill>
                            <a:schemeClr val="tx1"/>
                          </a:solidFill>
                          <a:effectLst/>
                          <a:latin typeface="+mj-lt"/>
                        </a:rPr>
                        <a:t>59%</a:t>
                      </a:r>
                    </a:p>
                  </a:txBody>
                  <a:tcPr marT="36000" marB="36000" anchor="ctr">
                    <a:solidFill>
                      <a:srgbClr val="CBCDD2"/>
                    </a:solidFill>
                  </a:tcPr>
                </a:tc>
                <a:extLst>
                  <a:ext uri="{0D108BD9-81ED-4DB2-BD59-A6C34878D82A}">
                    <a16:rowId xmlns:a16="http://schemas.microsoft.com/office/drawing/2014/main" val="2703629197"/>
                  </a:ext>
                </a:extLst>
              </a:tr>
              <a:tr h="130044">
                <a:tc>
                  <a:txBody>
                    <a:bodyPr/>
                    <a:lstStyle/>
                    <a:p>
                      <a:pPr marL="457200" lvl="1" indent="-233363" algn="l" fontAlgn="b">
                        <a:tabLst/>
                      </a:pPr>
                      <a:r>
                        <a:rPr lang="en-US" sz="1200" b="0" i="0" u="none" strike="noStrike">
                          <a:solidFill>
                            <a:schemeClr val="tx1"/>
                          </a:solidFill>
                          <a:effectLst/>
                          <a:latin typeface="+mj-lt"/>
                        </a:rPr>
                        <a:t>Mutated</a:t>
                      </a:r>
                    </a:p>
                  </a:txBody>
                  <a:tcPr marL="144000" marR="36000" marT="36000" marB="36000" anchor="ctr">
                    <a:solidFill>
                      <a:srgbClr val="CBCDD2"/>
                    </a:solidFill>
                  </a:tcPr>
                </a:tc>
                <a:tc>
                  <a:txBody>
                    <a:bodyPr/>
                    <a:lstStyle/>
                    <a:p>
                      <a:pPr algn="ctr" fontAlgn="b"/>
                      <a:r>
                        <a:rPr lang="en-US" sz="1200" b="0" i="0" u="none" strike="noStrike">
                          <a:solidFill>
                            <a:schemeClr val="tx1"/>
                          </a:solidFill>
                          <a:effectLst/>
                          <a:latin typeface="+mj-lt"/>
                        </a:rPr>
                        <a:t>38%</a:t>
                      </a:r>
                    </a:p>
                  </a:txBody>
                  <a:tcPr marT="36000" marB="36000" anchor="ctr">
                    <a:solidFill>
                      <a:srgbClr val="CBCDD2"/>
                    </a:solidFill>
                  </a:tcPr>
                </a:tc>
                <a:tc>
                  <a:txBody>
                    <a:bodyPr/>
                    <a:lstStyle/>
                    <a:p>
                      <a:pPr algn="ctr" fontAlgn="b"/>
                      <a:r>
                        <a:rPr lang="en-US" sz="1200" b="0" i="0" u="none" strike="noStrike">
                          <a:solidFill>
                            <a:schemeClr val="tx1"/>
                          </a:solidFill>
                          <a:effectLst/>
                          <a:latin typeface="+mj-lt"/>
                        </a:rPr>
                        <a:t>40%</a:t>
                      </a:r>
                    </a:p>
                  </a:txBody>
                  <a:tcPr marT="36000" marB="36000" anchor="ctr">
                    <a:solidFill>
                      <a:srgbClr val="CBCDD2"/>
                    </a:solidFill>
                  </a:tcPr>
                </a:tc>
                <a:extLst>
                  <a:ext uri="{0D108BD9-81ED-4DB2-BD59-A6C34878D82A}">
                    <a16:rowId xmlns:a16="http://schemas.microsoft.com/office/drawing/2014/main" val="1140163071"/>
                  </a:ext>
                </a:extLst>
              </a:tr>
              <a:tr h="130044">
                <a:tc>
                  <a:txBody>
                    <a:bodyPr/>
                    <a:lstStyle/>
                    <a:p>
                      <a:pPr marL="457200" lvl="1" indent="-233363" algn="l" fontAlgn="b">
                        <a:tabLst/>
                      </a:pPr>
                      <a:r>
                        <a:rPr lang="en-US" sz="1200" b="0" i="0" u="none" strike="noStrike">
                          <a:solidFill>
                            <a:schemeClr val="tx1"/>
                          </a:solidFill>
                          <a:effectLst/>
                          <a:latin typeface="+mj-lt"/>
                        </a:rPr>
                        <a:t>Not evaluable</a:t>
                      </a:r>
                    </a:p>
                  </a:txBody>
                  <a:tcPr marL="144000" marR="36000" marT="36000" marB="36000" anchor="ctr">
                    <a:solidFill>
                      <a:srgbClr val="CBCDD2"/>
                    </a:solidFill>
                  </a:tcPr>
                </a:tc>
                <a:tc>
                  <a:txBody>
                    <a:bodyPr/>
                    <a:lstStyle/>
                    <a:p>
                      <a:pPr algn="ctr" fontAlgn="b"/>
                      <a:r>
                        <a:rPr lang="en-US" sz="1200" b="0" i="0" u="none" strike="noStrike">
                          <a:solidFill>
                            <a:schemeClr val="tx1"/>
                          </a:solidFill>
                          <a:effectLst/>
                          <a:latin typeface="+mj-lt"/>
                        </a:rPr>
                        <a:t>1%</a:t>
                      </a:r>
                    </a:p>
                  </a:txBody>
                  <a:tcPr marT="36000" marB="36000" anchor="ctr">
                    <a:solidFill>
                      <a:srgbClr val="CBCDD2"/>
                    </a:solidFill>
                  </a:tcPr>
                </a:tc>
                <a:tc>
                  <a:txBody>
                    <a:bodyPr/>
                    <a:lstStyle/>
                    <a:p>
                      <a:pPr algn="ctr" fontAlgn="b"/>
                      <a:r>
                        <a:rPr lang="en-US" sz="1200" b="0" i="0" u="none" strike="noStrike">
                          <a:solidFill>
                            <a:schemeClr val="tx1"/>
                          </a:solidFill>
                          <a:effectLst/>
                          <a:latin typeface="+mj-lt"/>
                        </a:rPr>
                        <a:t>1%</a:t>
                      </a:r>
                    </a:p>
                  </a:txBody>
                  <a:tcPr marT="36000" marB="36000" anchor="ctr">
                    <a:solidFill>
                      <a:srgbClr val="CBCDD2"/>
                    </a:solidFill>
                  </a:tcPr>
                </a:tc>
                <a:extLst>
                  <a:ext uri="{0D108BD9-81ED-4DB2-BD59-A6C34878D82A}">
                    <a16:rowId xmlns:a16="http://schemas.microsoft.com/office/drawing/2014/main" val="441428880"/>
                  </a:ext>
                </a:extLst>
              </a:tr>
              <a:tr h="253651">
                <a:tc>
                  <a:txBody>
                    <a:bodyPr/>
                    <a:lstStyle/>
                    <a:p>
                      <a:pPr marL="223838" lvl="1" indent="0" algn="l" fontAlgn="b">
                        <a:tabLst/>
                      </a:pPr>
                      <a:r>
                        <a:rPr lang="en-GB" sz="1200" b="0" i="0" u="none" strike="noStrike">
                          <a:solidFill>
                            <a:schemeClr val="tx1"/>
                          </a:solidFill>
                          <a:effectLst/>
                          <a:latin typeface="+mj-lt"/>
                        </a:rPr>
                        <a:t>del(17p) and/or </a:t>
                      </a:r>
                      <a:br>
                        <a:rPr lang="en-GB" sz="1200" b="0" i="0" u="none" strike="noStrike">
                          <a:solidFill>
                            <a:schemeClr val="tx1"/>
                          </a:solidFill>
                          <a:effectLst/>
                          <a:latin typeface="+mj-lt"/>
                        </a:rPr>
                      </a:br>
                      <a:r>
                        <a:rPr lang="en-GB" sz="1200" b="0" i="1" u="none" strike="noStrike">
                          <a:solidFill>
                            <a:schemeClr val="tx1"/>
                          </a:solidFill>
                          <a:effectLst/>
                          <a:latin typeface="+mj-lt"/>
                        </a:rPr>
                        <a:t>TP53 </a:t>
                      </a:r>
                      <a:r>
                        <a:rPr lang="en-GB" sz="1200" b="0" i="0" u="none" strike="noStrike">
                          <a:solidFill>
                            <a:schemeClr val="tx1"/>
                          </a:solidFill>
                          <a:effectLst/>
                          <a:latin typeface="+mj-lt"/>
                        </a:rPr>
                        <a:t>mutation</a:t>
                      </a:r>
                    </a:p>
                  </a:txBody>
                  <a:tcPr marL="144000" marR="36000" marT="36000" marB="36000" anchor="ctr">
                    <a:solidFill>
                      <a:srgbClr val="CBCDD2"/>
                    </a:solidFill>
                  </a:tcPr>
                </a:tc>
                <a:tc>
                  <a:txBody>
                    <a:bodyPr/>
                    <a:lstStyle/>
                    <a:p>
                      <a:pPr algn="ctr" fontAlgn="b"/>
                      <a:r>
                        <a:rPr lang="en-US" sz="1200" b="0" i="0" u="none" strike="noStrike">
                          <a:solidFill>
                            <a:schemeClr val="tx1"/>
                          </a:solidFill>
                          <a:effectLst/>
                          <a:latin typeface="+mj-lt"/>
                        </a:rPr>
                        <a:t>12%</a:t>
                      </a:r>
                    </a:p>
                  </a:txBody>
                  <a:tcPr marT="36000" marB="36000" anchor="ctr">
                    <a:solidFill>
                      <a:srgbClr val="CBCDD2"/>
                    </a:solidFill>
                  </a:tcPr>
                </a:tc>
                <a:tc>
                  <a:txBody>
                    <a:bodyPr/>
                    <a:lstStyle/>
                    <a:p>
                      <a:pPr algn="ctr" fontAlgn="b"/>
                      <a:r>
                        <a:rPr lang="en-US" sz="1200" b="0" i="0" u="none" strike="noStrike">
                          <a:solidFill>
                            <a:schemeClr val="tx1"/>
                          </a:solidFill>
                          <a:effectLst/>
                          <a:latin typeface="+mj-lt"/>
                        </a:rPr>
                        <a:t>12%</a:t>
                      </a:r>
                    </a:p>
                  </a:txBody>
                  <a:tcPr marT="36000" marB="36000" anchor="ctr">
                    <a:solidFill>
                      <a:srgbClr val="CBCDD2"/>
                    </a:solidFill>
                  </a:tcPr>
                </a:tc>
                <a:extLst>
                  <a:ext uri="{0D108BD9-81ED-4DB2-BD59-A6C34878D82A}">
                    <a16:rowId xmlns:a16="http://schemas.microsoft.com/office/drawing/2014/main" val="2393705409"/>
                  </a:ext>
                </a:extLst>
              </a:tr>
              <a:tr h="130044">
                <a:tc>
                  <a:txBody>
                    <a:bodyPr/>
                    <a:lstStyle/>
                    <a:p>
                      <a:pPr algn="l" fontAlgn="b"/>
                      <a:r>
                        <a:rPr lang="en-US" sz="1200" b="1" i="0" u="none" strike="noStrike">
                          <a:solidFill>
                            <a:schemeClr val="tx1"/>
                          </a:solidFill>
                          <a:effectLst/>
                          <a:latin typeface="+mj-lt"/>
                        </a:rPr>
                        <a:t>Cytogenetic subgroups</a:t>
                      </a:r>
                    </a:p>
                  </a:txBody>
                  <a:tcPr marL="144000" marR="36000" marT="36000" marB="36000" anchor="ctr">
                    <a:solidFill>
                      <a:srgbClr val="E7E8EA"/>
                    </a:solidFill>
                  </a:tcPr>
                </a:tc>
                <a:tc>
                  <a:txBody>
                    <a:bodyPr/>
                    <a:lstStyle/>
                    <a:p>
                      <a:pPr algn="ctr" fontAlgn="b"/>
                      <a:endParaRPr lang="en-US" sz="1200" b="0" i="0" u="none" strike="noStrike">
                        <a:solidFill>
                          <a:schemeClr val="tx1"/>
                        </a:solidFill>
                        <a:effectLst/>
                        <a:latin typeface="+mj-lt"/>
                      </a:endParaRPr>
                    </a:p>
                  </a:txBody>
                  <a:tcPr marT="36000" marB="36000" anchor="ctr">
                    <a:solidFill>
                      <a:srgbClr val="E7E8EA"/>
                    </a:solidFill>
                  </a:tcPr>
                </a:tc>
                <a:tc>
                  <a:txBody>
                    <a:bodyPr/>
                    <a:lstStyle/>
                    <a:p>
                      <a:pPr algn="ctr" fontAlgn="b"/>
                      <a:endParaRPr lang="en-US" sz="1200" b="0" i="0" u="none" strike="noStrike">
                        <a:solidFill>
                          <a:schemeClr val="tx1"/>
                        </a:solidFill>
                        <a:effectLst/>
                        <a:latin typeface="+mj-lt"/>
                      </a:endParaRPr>
                    </a:p>
                  </a:txBody>
                  <a:tcPr marT="36000" marB="36000" anchor="ctr">
                    <a:solidFill>
                      <a:srgbClr val="E7E8EA"/>
                    </a:solidFill>
                  </a:tcPr>
                </a:tc>
                <a:extLst>
                  <a:ext uri="{0D108BD9-81ED-4DB2-BD59-A6C34878D82A}">
                    <a16:rowId xmlns:a16="http://schemas.microsoft.com/office/drawing/2014/main" val="3422020435"/>
                  </a:ext>
                </a:extLst>
              </a:tr>
              <a:tr h="130044">
                <a:tc>
                  <a:txBody>
                    <a:bodyPr/>
                    <a:lstStyle/>
                    <a:p>
                      <a:pPr marL="457200" lvl="1" indent="-233363" algn="l" fontAlgn="b">
                        <a:tabLst/>
                      </a:pPr>
                      <a:r>
                        <a:rPr lang="en-US" sz="1200" b="0" i="0" u="none" strike="noStrike">
                          <a:solidFill>
                            <a:schemeClr val="tx1"/>
                          </a:solidFill>
                          <a:effectLst/>
                          <a:latin typeface="+mj-lt"/>
                        </a:rPr>
                        <a:t>Deletion in 17p</a:t>
                      </a:r>
                    </a:p>
                  </a:txBody>
                  <a:tcPr marL="144000" marR="36000" marT="36000" marB="36000" anchor="ctr">
                    <a:solidFill>
                      <a:srgbClr val="E7E8EA"/>
                    </a:solidFill>
                  </a:tcPr>
                </a:tc>
                <a:tc>
                  <a:txBody>
                    <a:bodyPr/>
                    <a:lstStyle/>
                    <a:p>
                      <a:pPr algn="ctr" fontAlgn="b"/>
                      <a:r>
                        <a:rPr lang="en-US" sz="1200" b="0" i="0" u="none" strike="noStrike">
                          <a:solidFill>
                            <a:schemeClr val="tx1"/>
                          </a:solidFill>
                          <a:effectLst/>
                          <a:latin typeface="+mj-lt"/>
                        </a:rPr>
                        <a:t>8%</a:t>
                      </a:r>
                    </a:p>
                  </a:txBody>
                  <a:tcPr marT="36000" marB="36000" anchor="ctr">
                    <a:solidFill>
                      <a:srgbClr val="E7E8EA"/>
                    </a:solidFill>
                  </a:tcPr>
                </a:tc>
                <a:tc>
                  <a:txBody>
                    <a:bodyPr/>
                    <a:lstStyle/>
                    <a:p>
                      <a:pPr algn="ctr" fontAlgn="b"/>
                      <a:r>
                        <a:rPr lang="en-US" sz="1200" b="0" i="0" u="none" strike="noStrike">
                          <a:solidFill>
                            <a:schemeClr val="tx1"/>
                          </a:solidFill>
                          <a:effectLst/>
                          <a:latin typeface="+mj-lt"/>
                        </a:rPr>
                        <a:t>7%</a:t>
                      </a:r>
                    </a:p>
                  </a:txBody>
                  <a:tcPr marT="36000" marB="36000" anchor="ctr">
                    <a:solidFill>
                      <a:srgbClr val="E7E8EA"/>
                    </a:solidFill>
                  </a:tcPr>
                </a:tc>
                <a:extLst>
                  <a:ext uri="{0D108BD9-81ED-4DB2-BD59-A6C34878D82A}">
                    <a16:rowId xmlns:a16="http://schemas.microsoft.com/office/drawing/2014/main" val="1035739377"/>
                  </a:ext>
                </a:extLst>
              </a:tr>
              <a:tr h="130044">
                <a:tc>
                  <a:txBody>
                    <a:bodyPr/>
                    <a:lstStyle/>
                    <a:p>
                      <a:pPr marL="457200" lvl="1" indent="-233363" algn="l" fontAlgn="b">
                        <a:tabLst/>
                      </a:pPr>
                      <a:r>
                        <a:rPr lang="en-US" sz="1200" b="0" i="0" u="none" strike="noStrike">
                          <a:solidFill>
                            <a:schemeClr val="tx1"/>
                          </a:solidFill>
                          <a:effectLst/>
                          <a:latin typeface="+mj-lt"/>
                        </a:rPr>
                        <a:t>Deletion in 11q</a:t>
                      </a:r>
                    </a:p>
                  </a:txBody>
                  <a:tcPr marL="144000" marR="36000" marT="36000" marB="36000" anchor="ctr">
                    <a:solidFill>
                      <a:srgbClr val="E7E8EA"/>
                    </a:solidFill>
                  </a:tcPr>
                </a:tc>
                <a:tc>
                  <a:txBody>
                    <a:bodyPr/>
                    <a:lstStyle/>
                    <a:p>
                      <a:pPr algn="ctr" fontAlgn="b"/>
                      <a:r>
                        <a:rPr lang="en-US" sz="1200" b="0" i="0" u="none" strike="noStrike">
                          <a:solidFill>
                            <a:schemeClr val="tx1"/>
                          </a:solidFill>
                          <a:effectLst/>
                          <a:latin typeface="+mj-lt"/>
                        </a:rPr>
                        <a:t>17%</a:t>
                      </a:r>
                    </a:p>
                  </a:txBody>
                  <a:tcPr marT="36000" marB="36000" anchor="ctr">
                    <a:solidFill>
                      <a:srgbClr val="E7E8EA"/>
                    </a:solidFill>
                  </a:tcPr>
                </a:tc>
                <a:tc>
                  <a:txBody>
                    <a:bodyPr/>
                    <a:lstStyle/>
                    <a:p>
                      <a:pPr algn="ctr" fontAlgn="b"/>
                      <a:r>
                        <a:rPr lang="en-US" sz="1200" b="0" i="0" u="none" strike="noStrike">
                          <a:solidFill>
                            <a:schemeClr val="tx1"/>
                          </a:solidFill>
                          <a:effectLst/>
                          <a:latin typeface="+mj-lt"/>
                        </a:rPr>
                        <a:t>18%</a:t>
                      </a:r>
                    </a:p>
                  </a:txBody>
                  <a:tcPr marT="36000" marB="36000" anchor="ctr">
                    <a:solidFill>
                      <a:srgbClr val="E7E8EA"/>
                    </a:solidFill>
                  </a:tcPr>
                </a:tc>
                <a:extLst>
                  <a:ext uri="{0D108BD9-81ED-4DB2-BD59-A6C34878D82A}">
                    <a16:rowId xmlns:a16="http://schemas.microsoft.com/office/drawing/2014/main" val="74328281"/>
                  </a:ext>
                </a:extLst>
              </a:tr>
              <a:tr h="130044">
                <a:tc>
                  <a:txBody>
                    <a:bodyPr/>
                    <a:lstStyle/>
                    <a:p>
                      <a:pPr marL="457200" lvl="1" indent="-233363" algn="l" fontAlgn="b">
                        <a:tabLst/>
                      </a:pPr>
                      <a:r>
                        <a:rPr lang="en-US" sz="1200" b="0" i="0" u="none" strike="noStrike">
                          <a:solidFill>
                            <a:schemeClr val="tx1"/>
                          </a:solidFill>
                          <a:effectLst/>
                          <a:latin typeface="+mj-lt"/>
                        </a:rPr>
                        <a:t>Trisomy in 12</a:t>
                      </a:r>
                    </a:p>
                  </a:txBody>
                  <a:tcPr marL="144000" marR="36000" marT="36000" marB="36000" anchor="ctr">
                    <a:solidFill>
                      <a:srgbClr val="E7E8EA"/>
                    </a:solidFill>
                  </a:tcPr>
                </a:tc>
                <a:tc>
                  <a:txBody>
                    <a:bodyPr/>
                    <a:lstStyle/>
                    <a:p>
                      <a:pPr algn="ctr" fontAlgn="b"/>
                      <a:r>
                        <a:rPr lang="en-US" sz="1200" b="0" i="0" u="none" strike="noStrike">
                          <a:solidFill>
                            <a:schemeClr val="tx1"/>
                          </a:solidFill>
                          <a:effectLst/>
                          <a:latin typeface="+mj-lt"/>
                        </a:rPr>
                        <a:t>17%</a:t>
                      </a:r>
                    </a:p>
                  </a:txBody>
                  <a:tcPr marT="36000" marB="36000" anchor="ctr">
                    <a:solidFill>
                      <a:srgbClr val="E7E8EA"/>
                    </a:solidFill>
                  </a:tcPr>
                </a:tc>
                <a:tc>
                  <a:txBody>
                    <a:bodyPr/>
                    <a:lstStyle/>
                    <a:p>
                      <a:pPr algn="ctr" fontAlgn="b"/>
                      <a:r>
                        <a:rPr lang="en-US" sz="1200" b="0" i="0" u="none" strike="noStrike">
                          <a:solidFill>
                            <a:schemeClr val="tx1"/>
                          </a:solidFill>
                          <a:effectLst/>
                          <a:latin typeface="+mj-lt"/>
                        </a:rPr>
                        <a:t>19%</a:t>
                      </a:r>
                    </a:p>
                  </a:txBody>
                  <a:tcPr marT="36000" marB="36000" anchor="ctr">
                    <a:solidFill>
                      <a:srgbClr val="E7E8EA"/>
                    </a:solidFill>
                  </a:tcPr>
                </a:tc>
                <a:extLst>
                  <a:ext uri="{0D108BD9-81ED-4DB2-BD59-A6C34878D82A}">
                    <a16:rowId xmlns:a16="http://schemas.microsoft.com/office/drawing/2014/main" val="3033125104"/>
                  </a:ext>
                </a:extLst>
              </a:tr>
              <a:tr h="130044">
                <a:tc>
                  <a:txBody>
                    <a:bodyPr/>
                    <a:lstStyle/>
                    <a:p>
                      <a:pPr marL="457200" lvl="1" indent="-233363" algn="l" fontAlgn="b">
                        <a:tabLst/>
                      </a:pPr>
                      <a:r>
                        <a:rPr lang="en-US" sz="1200" b="0" i="0" u="none" strike="noStrike">
                          <a:solidFill>
                            <a:schemeClr val="tx1"/>
                          </a:solidFill>
                          <a:effectLst/>
                          <a:latin typeface="+mj-lt"/>
                        </a:rPr>
                        <a:t>No abnormalities</a:t>
                      </a:r>
                    </a:p>
                  </a:txBody>
                  <a:tcPr marL="144000" marR="36000" marT="36000" marB="36000" anchor="ctr">
                    <a:solidFill>
                      <a:srgbClr val="E7E8EA"/>
                    </a:solidFill>
                  </a:tcPr>
                </a:tc>
                <a:tc>
                  <a:txBody>
                    <a:bodyPr/>
                    <a:lstStyle/>
                    <a:p>
                      <a:pPr algn="ctr" fontAlgn="b"/>
                      <a:r>
                        <a:rPr lang="en-US" sz="1200" b="0" i="0" u="none" strike="noStrike">
                          <a:solidFill>
                            <a:schemeClr val="tx1"/>
                          </a:solidFill>
                          <a:effectLst/>
                          <a:latin typeface="+mj-lt"/>
                        </a:rPr>
                        <a:t>24%</a:t>
                      </a:r>
                    </a:p>
                  </a:txBody>
                  <a:tcPr marT="36000" marB="36000" anchor="ctr">
                    <a:solidFill>
                      <a:srgbClr val="E7E8EA"/>
                    </a:solidFill>
                  </a:tcPr>
                </a:tc>
                <a:tc>
                  <a:txBody>
                    <a:bodyPr/>
                    <a:lstStyle/>
                    <a:p>
                      <a:pPr algn="ctr" fontAlgn="b"/>
                      <a:r>
                        <a:rPr lang="en-US" sz="1200" b="0" i="0" u="none" strike="noStrike">
                          <a:solidFill>
                            <a:schemeClr val="tx1"/>
                          </a:solidFill>
                          <a:effectLst/>
                          <a:latin typeface="+mj-lt"/>
                        </a:rPr>
                        <a:t>20%</a:t>
                      </a:r>
                    </a:p>
                  </a:txBody>
                  <a:tcPr marT="36000" marB="36000" anchor="ctr">
                    <a:solidFill>
                      <a:srgbClr val="E7E8EA"/>
                    </a:solidFill>
                  </a:tcPr>
                </a:tc>
                <a:extLst>
                  <a:ext uri="{0D108BD9-81ED-4DB2-BD59-A6C34878D82A}">
                    <a16:rowId xmlns:a16="http://schemas.microsoft.com/office/drawing/2014/main" val="1310288699"/>
                  </a:ext>
                </a:extLst>
              </a:tr>
              <a:tr h="253651">
                <a:tc>
                  <a:txBody>
                    <a:bodyPr/>
                    <a:lstStyle/>
                    <a:p>
                      <a:pPr marL="457200" lvl="1" indent="-233363" algn="l" fontAlgn="b">
                        <a:tabLst/>
                      </a:pPr>
                      <a:r>
                        <a:rPr lang="en-US" sz="1200" b="0" i="0" u="none" strike="noStrike">
                          <a:solidFill>
                            <a:schemeClr val="tx1"/>
                          </a:solidFill>
                          <a:effectLst/>
                          <a:latin typeface="+mj-lt"/>
                        </a:rPr>
                        <a:t>Deletion in 13q alone</a:t>
                      </a:r>
                    </a:p>
                  </a:txBody>
                  <a:tcPr marL="144000" marR="36000" marT="36000" marB="36000" anchor="ctr">
                    <a:solidFill>
                      <a:srgbClr val="E7E8EA"/>
                    </a:solidFill>
                  </a:tcPr>
                </a:tc>
                <a:tc>
                  <a:txBody>
                    <a:bodyPr/>
                    <a:lstStyle/>
                    <a:p>
                      <a:pPr algn="ctr" fontAlgn="b"/>
                      <a:r>
                        <a:rPr lang="en-US" sz="1200" b="0" i="0" u="none" strike="noStrike">
                          <a:solidFill>
                            <a:schemeClr val="tx1"/>
                          </a:solidFill>
                          <a:effectLst/>
                          <a:latin typeface="+mj-lt"/>
                        </a:rPr>
                        <a:t>34%</a:t>
                      </a:r>
                    </a:p>
                  </a:txBody>
                  <a:tcPr marT="36000" marB="36000" anchor="ctr">
                    <a:solidFill>
                      <a:srgbClr val="E7E8EA"/>
                    </a:solidFill>
                  </a:tcPr>
                </a:tc>
                <a:tc>
                  <a:txBody>
                    <a:bodyPr/>
                    <a:lstStyle/>
                    <a:p>
                      <a:pPr algn="ctr" fontAlgn="b"/>
                      <a:r>
                        <a:rPr lang="en-US" sz="1200" b="0" i="0" u="none" strike="noStrike">
                          <a:solidFill>
                            <a:schemeClr val="tx1"/>
                          </a:solidFill>
                          <a:effectLst/>
                          <a:latin typeface="+mj-lt"/>
                        </a:rPr>
                        <a:t>36%</a:t>
                      </a:r>
                    </a:p>
                  </a:txBody>
                  <a:tcPr marT="36000" marB="36000" anchor="ctr">
                    <a:solidFill>
                      <a:srgbClr val="E7E8EA"/>
                    </a:solidFill>
                  </a:tcPr>
                </a:tc>
                <a:extLst>
                  <a:ext uri="{0D108BD9-81ED-4DB2-BD59-A6C34878D82A}">
                    <a16:rowId xmlns:a16="http://schemas.microsoft.com/office/drawing/2014/main" val="3113760211"/>
                  </a:ext>
                </a:extLst>
              </a:tr>
            </a:tbl>
          </a:graphicData>
        </a:graphic>
      </p:graphicFrame>
      <p:sp>
        <p:nvSpPr>
          <p:cNvPr id="12" name="Footer Placeholder 1">
            <a:extLst>
              <a:ext uri="{FF2B5EF4-FFF2-40B4-BE49-F238E27FC236}">
                <a16:creationId xmlns:a16="http://schemas.microsoft.com/office/drawing/2014/main" id="{2EEBC887-B739-6295-3C37-9057CC2C8872}"/>
              </a:ext>
            </a:extLst>
          </p:cNvPr>
          <p:cNvSpPr>
            <a:spLocks noGrp="1"/>
          </p:cNvSpPr>
          <p:nvPr>
            <p:ph type="ftr" sz="quarter" idx="10"/>
          </p:nvPr>
        </p:nvSpPr>
        <p:spPr>
          <a:xfrm>
            <a:off x="407988" y="6283325"/>
            <a:ext cx="8532812" cy="385763"/>
          </a:xfrm>
        </p:spPr>
        <p:txBody>
          <a:bodyPr/>
          <a:lstStyle/>
          <a:p>
            <a:endParaRPr lang="en-US">
              <a:solidFill>
                <a:srgbClr val="4E4F4E"/>
              </a:solidFill>
              <a:latin typeface="+mj-lt"/>
              <a:cs typeface="Arial" panose="020B0604020202020204" pitchFamily="34" charset="0"/>
            </a:endParaRPr>
          </a:p>
          <a:p>
            <a:r>
              <a:rPr lang="en-US" b="1">
                <a:solidFill>
                  <a:srgbClr val="4E4F4E"/>
                </a:solidFill>
                <a:latin typeface="+mj-lt"/>
                <a:cs typeface="Arial" panose="020B0604020202020204" pitchFamily="34" charset="0"/>
              </a:rPr>
              <a:t>CIRS</a:t>
            </a:r>
            <a:r>
              <a:rPr lang="en-US">
                <a:solidFill>
                  <a:srgbClr val="4E4F4E"/>
                </a:solidFill>
                <a:latin typeface="+mj-lt"/>
                <a:cs typeface="Arial" panose="020B0604020202020204" pitchFamily="34" charset="0"/>
              </a:rPr>
              <a:t>, </a:t>
            </a:r>
            <a:r>
              <a:rPr lang="en-GB" sz="800">
                <a:latin typeface="+mj-lt"/>
              </a:rPr>
              <a:t>Total Cumulative Illness Rating Scale; </a:t>
            </a:r>
            <a:r>
              <a:rPr lang="en-US" b="1">
                <a:solidFill>
                  <a:srgbClr val="4E4F4E"/>
                </a:solidFill>
                <a:latin typeface="+mj-lt"/>
                <a:cs typeface="Arial" panose="020B0604020202020204" pitchFamily="34" charset="0"/>
              </a:rPr>
              <a:t>CLL</a:t>
            </a:r>
            <a:r>
              <a:rPr lang="en-US">
                <a:solidFill>
                  <a:srgbClr val="4E4F4E"/>
                </a:solidFill>
                <a:latin typeface="+mj-lt"/>
                <a:cs typeface="Arial" panose="020B0604020202020204" pitchFamily="34" charset="0"/>
              </a:rPr>
              <a:t>, chronic lymphocytic </a:t>
            </a:r>
            <a:r>
              <a:rPr lang="en-US" err="1">
                <a:solidFill>
                  <a:srgbClr val="4E4F4E"/>
                </a:solidFill>
                <a:latin typeface="+mj-lt"/>
                <a:cs typeface="Arial" panose="020B0604020202020204" pitchFamily="34" charset="0"/>
              </a:rPr>
              <a:t>leukaemia</a:t>
            </a:r>
            <a:r>
              <a:rPr lang="en-US">
                <a:solidFill>
                  <a:srgbClr val="4E4F4E"/>
                </a:solidFill>
                <a:latin typeface="+mj-lt"/>
                <a:cs typeface="Arial" panose="020B0604020202020204" pitchFamily="34" charset="0"/>
              </a:rPr>
              <a:t>; </a:t>
            </a:r>
            <a:r>
              <a:rPr lang="en-US" b="1" err="1">
                <a:solidFill>
                  <a:srgbClr val="4E4F4E"/>
                </a:solidFill>
                <a:latin typeface="+mj-lt"/>
                <a:cs typeface="Arial" panose="020B0604020202020204" pitchFamily="34" charset="0"/>
              </a:rPr>
              <a:t>CrCl</a:t>
            </a:r>
            <a:r>
              <a:rPr lang="en-US">
                <a:solidFill>
                  <a:srgbClr val="4E4F4E"/>
                </a:solidFill>
                <a:latin typeface="+mj-lt"/>
                <a:cs typeface="Arial" panose="020B0604020202020204" pitchFamily="34" charset="0"/>
              </a:rPr>
              <a:t>, creatinine clearance; </a:t>
            </a:r>
            <a:r>
              <a:rPr lang="en-GB" sz="800" b="1" err="1">
                <a:latin typeface="+mj-lt"/>
              </a:rPr>
              <a:t>DoR</a:t>
            </a:r>
            <a:r>
              <a:rPr lang="en-GB" sz="800">
                <a:latin typeface="+mj-lt"/>
              </a:rPr>
              <a:t>, duration of response; </a:t>
            </a:r>
            <a:r>
              <a:rPr lang="en-US" b="1" err="1">
                <a:solidFill>
                  <a:srgbClr val="4E4F4E"/>
                </a:solidFill>
                <a:latin typeface="+mj-lt"/>
                <a:cs typeface="Arial" panose="020B0604020202020204" pitchFamily="34" charset="0"/>
              </a:rPr>
              <a:t>iwCLL</a:t>
            </a:r>
            <a:r>
              <a:rPr lang="en-US">
                <a:solidFill>
                  <a:srgbClr val="4E4F4E"/>
                </a:solidFill>
                <a:latin typeface="+mj-lt"/>
                <a:cs typeface="Arial" panose="020B0604020202020204" pitchFamily="34" charset="0"/>
              </a:rPr>
              <a:t>, </a:t>
            </a:r>
            <a:r>
              <a:rPr lang="en-GB">
                <a:solidFill>
                  <a:srgbClr val="4E4F4E"/>
                </a:solidFill>
                <a:latin typeface="+mj-lt"/>
                <a:cs typeface="Arial" panose="020B0604020202020204" pitchFamily="34" charset="0"/>
              </a:rPr>
              <a:t>International Workshop on Chronic Lymphocytic </a:t>
            </a:r>
            <a:r>
              <a:rPr lang="en-GB" err="1">
                <a:solidFill>
                  <a:srgbClr val="4E4F4E"/>
                </a:solidFill>
                <a:latin typeface="+mj-lt"/>
                <a:cs typeface="Arial" panose="020B0604020202020204" pitchFamily="34" charset="0"/>
              </a:rPr>
              <a:t>Leukemia</a:t>
            </a:r>
            <a:r>
              <a:rPr lang="en-GB">
                <a:solidFill>
                  <a:srgbClr val="4E4F4E"/>
                </a:solidFill>
                <a:latin typeface="+mj-lt"/>
                <a:cs typeface="Arial" panose="020B0604020202020204" pitchFamily="34" charset="0"/>
              </a:rPr>
              <a:t>; </a:t>
            </a:r>
            <a:r>
              <a:rPr lang="en-GB" b="1">
                <a:solidFill>
                  <a:srgbClr val="4E4F4E"/>
                </a:solidFill>
                <a:latin typeface="+mj-lt"/>
                <a:cs typeface="Arial" panose="020B0604020202020204" pitchFamily="34" charset="0"/>
              </a:rPr>
              <a:t>MRD</a:t>
            </a:r>
            <a:r>
              <a:rPr lang="en-GB">
                <a:solidFill>
                  <a:srgbClr val="4E4F4E"/>
                </a:solidFill>
                <a:latin typeface="+mj-lt"/>
                <a:cs typeface="Arial" panose="020B0604020202020204" pitchFamily="34" charset="0"/>
              </a:rPr>
              <a:t>, minimal residual disease; </a:t>
            </a:r>
            <a:r>
              <a:rPr lang="en-GB" b="1">
                <a:solidFill>
                  <a:srgbClr val="4E4F4E"/>
                </a:solidFill>
                <a:latin typeface="+mj-lt"/>
                <a:cs typeface="Arial" panose="020B0604020202020204" pitchFamily="34" charset="0"/>
              </a:rPr>
              <a:t>OS</a:t>
            </a:r>
            <a:r>
              <a:rPr lang="en-GB">
                <a:solidFill>
                  <a:srgbClr val="4E4F4E"/>
                </a:solidFill>
                <a:latin typeface="+mj-lt"/>
                <a:cs typeface="Arial" panose="020B0604020202020204" pitchFamily="34" charset="0"/>
              </a:rPr>
              <a:t>, overall survival; </a:t>
            </a:r>
            <a:r>
              <a:rPr lang="en-GB" b="1">
                <a:solidFill>
                  <a:srgbClr val="4E4F4E"/>
                </a:solidFill>
                <a:latin typeface="+mj-lt"/>
                <a:cs typeface="Arial" panose="020B0604020202020204" pitchFamily="34" charset="0"/>
              </a:rPr>
              <a:t>TN</a:t>
            </a:r>
            <a:r>
              <a:rPr lang="en-GB">
                <a:solidFill>
                  <a:srgbClr val="4E4F4E"/>
                </a:solidFill>
                <a:latin typeface="+mj-lt"/>
                <a:cs typeface="Arial" panose="020B0604020202020204" pitchFamily="34" charset="0"/>
              </a:rPr>
              <a:t>, treatment naïve; </a:t>
            </a:r>
            <a:r>
              <a:rPr lang="en-GB" b="1">
                <a:solidFill>
                  <a:srgbClr val="4E4F4E"/>
                </a:solidFill>
                <a:latin typeface="+mj-lt"/>
                <a:cs typeface="Arial" panose="020B0604020202020204" pitchFamily="34" charset="0"/>
              </a:rPr>
              <a:t>TLS</a:t>
            </a:r>
            <a:r>
              <a:rPr lang="en-GB">
                <a:solidFill>
                  <a:srgbClr val="4E4F4E"/>
                </a:solidFill>
                <a:latin typeface="+mj-lt"/>
                <a:cs typeface="Arial" panose="020B0604020202020204" pitchFamily="34" charset="0"/>
              </a:rPr>
              <a:t>, </a:t>
            </a:r>
            <a:r>
              <a:rPr lang="en-GB" err="1">
                <a:solidFill>
                  <a:srgbClr val="4E4F4E"/>
                </a:solidFill>
                <a:latin typeface="+mj-lt"/>
                <a:cs typeface="Arial" panose="020B0604020202020204" pitchFamily="34" charset="0"/>
              </a:rPr>
              <a:t>tumor</a:t>
            </a:r>
            <a:r>
              <a:rPr lang="en-GB">
                <a:solidFill>
                  <a:srgbClr val="4E4F4E"/>
                </a:solidFill>
                <a:latin typeface="+mj-lt"/>
                <a:cs typeface="Arial" panose="020B0604020202020204" pitchFamily="34" charset="0"/>
              </a:rPr>
              <a:t> lysis syndrome.</a:t>
            </a:r>
          </a:p>
          <a:p>
            <a:r>
              <a:rPr lang="en-US" b="1">
                <a:solidFill>
                  <a:srgbClr val="4E4F4E"/>
                </a:solidFill>
                <a:latin typeface="+mj-lt"/>
                <a:cs typeface="Arial" panose="020B0604020202020204" pitchFamily="34" charset="0"/>
              </a:rPr>
              <a:t>Al-</a:t>
            </a:r>
            <a:r>
              <a:rPr lang="en-US" b="1" err="1">
                <a:solidFill>
                  <a:srgbClr val="4E4F4E"/>
                </a:solidFill>
                <a:latin typeface="+mj-lt"/>
                <a:cs typeface="Arial" panose="020B0604020202020204" pitchFamily="34" charset="0"/>
              </a:rPr>
              <a:t>Sawaf</a:t>
            </a:r>
            <a:r>
              <a:rPr lang="en-US" b="1">
                <a:solidFill>
                  <a:srgbClr val="4E4F4E"/>
                </a:solidFill>
                <a:latin typeface="+mj-lt"/>
                <a:cs typeface="Arial" panose="020B0604020202020204" pitchFamily="34" charset="0"/>
              </a:rPr>
              <a:t> O, et al. Abstract S145 presented at EHA2023. Al-</a:t>
            </a:r>
            <a:r>
              <a:rPr lang="en-US" b="1" err="1">
                <a:solidFill>
                  <a:srgbClr val="4E4F4E"/>
                </a:solidFill>
                <a:latin typeface="+mj-lt"/>
                <a:cs typeface="Arial" panose="020B0604020202020204" pitchFamily="34" charset="0"/>
              </a:rPr>
              <a:t>Sawaf</a:t>
            </a:r>
            <a:r>
              <a:rPr lang="en-US" b="1">
                <a:solidFill>
                  <a:srgbClr val="4E4F4E"/>
                </a:solidFill>
                <a:latin typeface="+mj-lt"/>
                <a:cs typeface="Arial" panose="020B0604020202020204" pitchFamily="34" charset="0"/>
              </a:rPr>
              <a:t> O, et al. Abstract 25 presented at 17-ICML.</a:t>
            </a:r>
            <a:endParaRPr lang="en-GB">
              <a:latin typeface="+mj-lt"/>
            </a:endParaRPr>
          </a:p>
        </p:txBody>
      </p:sp>
      <p:sp>
        <p:nvSpPr>
          <p:cNvPr id="4" name="Titel 3">
            <a:extLst>
              <a:ext uri="{FF2B5EF4-FFF2-40B4-BE49-F238E27FC236}">
                <a16:creationId xmlns:a16="http://schemas.microsoft.com/office/drawing/2014/main" id="{B2BD92F3-21D2-2218-0E48-85413E955D71}"/>
              </a:ext>
            </a:extLst>
          </p:cNvPr>
          <p:cNvSpPr>
            <a:spLocks noGrp="1"/>
          </p:cNvSpPr>
          <p:nvPr>
            <p:ph type="title"/>
          </p:nvPr>
        </p:nvSpPr>
        <p:spPr/>
        <p:txBody>
          <a:bodyPr/>
          <a:lstStyle/>
          <a:p>
            <a:r>
              <a:rPr lang="en-GB"/>
              <a:t>Baseline characteristics</a:t>
            </a:r>
          </a:p>
        </p:txBody>
      </p:sp>
    </p:spTree>
    <p:extLst>
      <p:ext uri="{BB962C8B-B14F-4D97-AF65-F5344CB8AC3E}">
        <p14:creationId xmlns:p14="http://schemas.microsoft.com/office/powerpoint/2010/main" val="3252971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7" name="Diagramm 286">
            <a:extLst>
              <a:ext uri="{FF2B5EF4-FFF2-40B4-BE49-F238E27FC236}">
                <a16:creationId xmlns:a16="http://schemas.microsoft.com/office/drawing/2014/main" id="{6302D233-871F-5B7F-4AF2-C968C4EB2DD9}"/>
              </a:ext>
            </a:extLst>
          </p:cNvPr>
          <p:cNvGraphicFramePr/>
          <p:nvPr>
            <p:extLst>
              <p:ext uri="{D42A27DB-BD31-4B8C-83A1-F6EECF244321}">
                <p14:modId xmlns:p14="http://schemas.microsoft.com/office/powerpoint/2010/main" val="2392986492"/>
              </p:ext>
            </p:extLst>
          </p:nvPr>
        </p:nvGraphicFramePr>
        <p:xfrm>
          <a:off x="382736" y="1960874"/>
          <a:ext cx="7420072" cy="43709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hidden="1">
            <a:extLst>
              <a:ext uri="{FF2B5EF4-FFF2-40B4-BE49-F238E27FC236}">
                <a16:creationId xmlns:a16="http://schemas.microsoft.com/office/drawing/2014/main" id="{F57F22AE-129D-21CF-A470-C5C778577A4C}"/>
              </a:ext>
            </a:extLst>
          </p:cNvPr>
          <p:cNvPicPr>
            <a:picLocks noChangeAspect="1"/>
          </p:cNvPicPr>
          <p:nvPr/>
        </p:nvPicPr>
        <p:blipFill rotWithShape="1">
          <a:blip r:embed="rId3">
            <a:alphaModFix/>
          </a:blip>
          <a:srcRect t="18285" r="27851"/>
          <a:stretch/>
        </p:blipFill>
        <p:spPr>
          <a:xfrm>
            <a:off x="642721" y="1801776"/>
            <a:ext cx="7443582" cy="4302374"/>
          </a:xfrm>
          <a:prstGeom prst="rect">
            <a:avLst/>
          </a:prstGeom>
        </p:spPr>
      </p:pic>
      <p:cxnSp>
        <p:nvCxnSpPr>
          <p:cNvPr id="17" name="Gerader Verbinder 16">
            <a:extLst>
              <a:ext uri="{FF2B5EF4-FFF2-40B4-BE49-F238E27FC236}">
                <a16:creationId xmlns:a16="http://schemas.microsoft.com/office/drawing/2014/main" id="{154FC151-8A65-8BD3-7AA6-4061D2C43BD8}"/>
              </a:ext>
            </a:extLst>
          </p:cNvPr>
          <p:cNvCxnSpPr>
            <a:cxnSpLocks/>
          </p:cNvCxnSpPr>
          <p:nvPr/>
        </p:nvCxnSpPr>
        <p:spPr>
          <a:xfrm flipV="1">
            <a:off x="2288240" y="2058988"/>
            <a:ext cx="0" cy="3108870"/>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773F926-14DC-D2D7-D60A-5FF24D8C3C2E}"/>
              </a:ext>
            </a:extLst>
          </p:cNvPr>
          <p:cNvSpPr/>
          <p:nvPr/>
        </p:nvSpPr>
        <p:spPr>
          <a:xfrm>
            <a:off x="9120188" y="1978025"/>
            <a:ext cx="2663825" cy="255721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r>
              <a:rPr lang="en-US" sz="1600" b="1">
                <a:solidFill>
                  <a:schemeClr val="tx1"/>
                </a:solidFill>
              </a:rPr>
              <a:t>Median PFS</a:t>
            </a:r>
          </a:p>
          <a:p>
            <a:r>
              <a:rPr lang="en-US" sz="1600">
                <a:solidFill>
                  <a:schemeClr val="tx1"/>
                </a:solidFill>
              </a:rPr>
              <a:t>Ven-Obi: 76.2 months</a:t>
            </a:r>
            <a:endParaRPr lang="en-US" sz="1600">
              <a:solidFill>
                <a:schemeClr val="tx1"/>
              </a:solidFill>
              <a:cs typeface="Arial"/>
            </a:endParaRPr>
          </a:p>
          <a:p>
            <a:r>
              <a:rPr lang="en-US" sz="1600" err="1">
                <a:solidFill>
                  <a:schemeClr val="tx1"/>
                </a:solidFill>
              </a:rPr>
              <a:t>Clb</a:t>
            </a:r>
            <a:r>
              <a:rPr lang="en-US" sz="1600">
                <a:solidFill>
                  <a:schemeClr val="tx1"/>
                </a:solidFill>
              </a:rPr>
              <a:t>-Obi: 36.4 months</a:t>
            </a:r>
            <a:endParaRPr lang="en-US" sz="1600">
              <a:solidFill>
                <a:schemeClr val="tx1"/>
              </a:solidFill>
              <a:cs typeface="Arial"/>
            </a:endParaRPr>
          </a:p>
          <a:p>
            <a:endParaRPr lang="en-US" sz="1600" b="1">
              <a:solidFill>
                <a:schemeClr val="tx1"/>
              </a:solidFill>
            </a:endParaRPr>
          </a:p>
          <a:p>
            <a:r>
              <a:rPr lang="en-US" sz="1600" b="1">
                <a:solidFill>
                  <a:schemeClr val="tx1"/>
                </a:solidFill>
              </a:rPr>
              <a:t>6-year PFS rate</a:t>
            </a:r>
            <a:endParaRPr lang="en-US" sz="1600" b="1">
              <a:solidFill>
                <a:schemeClr val="tx1"/>
              </a:solidFill>
              <a:cs typeface="Arial"/>
            </a:endParaRPr>
          </a:p>
          <a:p>
            <a:r>
              <a:rPr lang="en-US" sz="1600">
                <a:solidFill>
                  <a:schemeClr val="tx1"/>
                </a:solidFill>
              </a:rPr>
              <a:t>Ven-Obi: 53.1%</a:t>
            </a:r>
            <a:endParaRPr lang="en-US" sz="1600">
              <a:solidFill>
                <a:schemeClr val="tx1"/>
              </a:solidFill>
              <a:cs typeface="Arial"/>
            </a:endParaRPr>
          </a:p>
          <a:p>
            <a:r>
              <a:rPr lang="en-US" sz="1600" err="1">
                <a:solidFill>
                  <a:schemeClr val="tx1"/>
                </a:solidFill>
              </a:rPr>
              <a:t>Clb</a:t>
            </a:r>
            <a:r>
              <a:rPr lang="en-US" sz="1600">
                <a:solidFill>
                  <a:schemeClr val="tx1"/>
                </a:solidFill>
              </a:rPr>
              <a:t>-Obi: 21.7%</a:t>
            </a:r>
            <a:endParaRPr lang="en-US" sz="1600">
              <a:solidFill>
                <a:schemeClr val="tx1"/>
              </a:solidFill>
              <a:cs typeface="Arial"/>
            </a:endParaRPr>
          </a:p>
          <a:p>
            <a:endParaRPr lang="en-US" sz="1600" b="1">
              <a:solidFill>
                <a:schemeClr val="tx1"/>
              </a:solidFill>
            </a:endParaRPr>
          </a:p>
          <a:p>
            <a:r>
              <a:rPr lang="en-US" sz="1200">
                <a:solidFill>
                  <a:schemeClr val="tx1"/>
                </a:solidFill>
              </a:rPr>
              <a:t>HR 0.40, 95% CI (0.31-0.52) </a:t>
            </a:r>
            <a:r>
              <a:rPr lang="en-US" sz="1200" i="1">
                <a:solidFill>
                  <a:schemeClr val="tx1"/>
                </a:solidFill>
              </a:rPr>
              <a:t>P</a:t>
            </a:r>
            <a:r>
              <a:rPr lang="en-US" sz="1200">
                <a:solidFill>
                  <a:schemeClr val="tx1"/>
                </a:solidFill>
              </a:rPr>
              <a:t>&lt;0.0001</a:t>
            </a:r>
            <a:endParaRPr lang="en-US" sz="1200">
              <a:solidFill>
                <a:schemeClr val="tx1"/>
              </a:solidFill>
              <a:cs typeface="Arial"/>
            </a:endParaRPr>
          </a:p>
        </p:txBody>
      </p:sp>
      <p:sp>
        <p:nvSpPr>
          <p:cNvPr id="12" name="Textfeld 11">
            <a:extLst>
              <a:ext uri="{FF2B5EF4-FFF2-40B4-BE49-F238E27FC236}">
                <a16:creationId xmlns:a16="http://schemas.microsoft.com/office/drawing/2014/main" id="{7FA22E9D-4181-2689-E1F8-AF139D64F94C}"/>
              </a:ext>
            </a:extLst>
          </p:cNvPr>
          <p:cNvSpPr txBox="1"/>
          <p:nvPr/>
        </p:nvSpPr>
        <p:spPr>
          <a:xfrm>
            <a:off x="1971407" y="3710501"/>
            <a:ext cx="338554" cy="1033296"/>
          </a:xfrm>
          <a:prstGeom prst="rect">
            <a:avLst/>
          </a:prstGeom>
          <a:noFill/>
        </p:spPr>
        <p:txBody>
          <a:bodyPr vert="vert270" wrap="none" rtlCol="0">
            <a:spAutoFit/>
          </a:bodyPr>
          <a:lstStyle/>
          <a:p>
            <a:r>
              <a:rPr lang="de-DE" sz="1000">
                <a:solidFill>
                  <a:schemeClr val="accent6"/>
                </a:solidFill>
              </a:rPr>
              <a:t>End </a:t>
            </a:r>
            <a:r>
              <a:rPr lang="de-DE" sz="1000" err="1">
                <a:solidFill>
                  <a:schemeClr val="accent6"/>
                </a:solidFill>
              </a:rPr>
              <a:t>of</a:t>
            </a:r>
            <a:r>
              <a:rPr lang="de-DE" sz="1000">
                <a:solidFill>
                  <a:schemeClr val="accent6"/>
                </a:solidFill>
              </a:rPr>
              <a:t> </a:t>
            </a:r>
            <a:r>
              <a:rPr lang="de-DE" sz="1000" err="1">
                <a:solidFill>
                  <a:schemeClr val="accent6"/>
                </a:solidFill>
              </a:rPr>
              <a:t>treatment</a:t>
            </a:r>
            <a:endParaRPr lang="de-DE" sz="1000">
              <a:solidFill>
                <a:schemeClr val="accent6"/>
              </a:solidFill>
            </a:endParaRPr>
          </a:p>
        </p:txBody>
      </p:sp>
      <p:graphicFrame>
        <p:nvGraphicFramePr>
          <p:cNvPr id="9" name="Table 21">
            <a:extLst>
              <a:ext uri="{FF2B5EF4-FFF2-40B4-BE49-F238E27FC236}">
                <a16:creationId xmlns:a16="http://schemas.microsoft.com/office/drawing/2014/main" id="{2A026679-2C59-2157-8FA6-F7BA1421C6F1}"/>
              </a:ext>
            </a:extLst>
          </p:cNvPr>
          <p:cNvGraphicFramePr>
            <a:graphicFrameLocks noGrp="1"/>
          </p:cNvGraphicFramePr>
          <p:nvPr>
            <p:extLst>
              <p:ext uri="{D42A27DB-BD31-4B8C-83A1-F6EECF244321}">
                <p14:modId xmlns:p14="http://schemas.microsoft.com/office/powerpoint/2010/main" val="345877716"/>
              </p:ext>
            </p:extLst>
          </p:nvPr>
        </p:nvGraphicFramePr>
        <p:xfrm>
          <a:off x="397728" y="5681168"/>
          <a:ext cx="7223188" cy="383922"/>
        </p:xfrm>
        <a:graphic>
          <a:graphicData uri="http://schemas.openxmlformats.org/drawingml/2006/table">
            <a:tbl>
              <a:tblPr firstRow="1" bandRow="1">
                <a:tableStyleId>{5C22544A-7EE6-4342-B048-85BDC9FD1C3A}</a:tableStyleId>
              </a:tblPr>
              <a:tblGrid>
                <a:gridCol w="714388">
                  <a:extLst>
                    <a:ext uri="{9D8B030D-6E8A-4147-A177-3AD203B41FA5}">
                      <a16:colId xmlns:a16="http://schemas.microsoft.com/office/drawing/2014/main" val="1926877766"/>
                    </a:ext>
                  </a:extLst>
                </a:gridCol>
                <a:gridCol w="813600">
                  <a:extLst>
                    <a:ext uri="{9D8B030D-6E8A-4147-A177-3AD203B41FA5}">
                      <a16:colId xmlns:a16="http://schemas.microsoft.com/office/drawing/2014/main" val="1720547892"/>
                    </a:ext>
                  </a:extLst>
                </a:gridCol>
                <a:gridCol w="813600">
                  <a:extLst>
                    <a:ext uri="{9D8B030D-6E8A-4147-A177-3AD203B41FA5}">
                      <a16:colId xmlns:a16="http://schemas.microsoft.com/office/drawing/2014/main" val="2432479242"/>
                    </a:ext>
                  </a:extLst>
                </a:gridCol>
                <a:gridCol w="813600">
                  <a:extLst>
                    <a:ext uri="{9D8B030D-6E8A-4147-A177-3AD203B41FA5}">
                      <a16:colId xmlns:a16="http://schemas.microsoft.com/office/drawing/2014/main" val="51058974"/>
                    </a:ext>
                  </a:extLst>
                </a:gridCol>
                <a:gridCol w="813600">
                  <a:extLst>
                    <a:ext uri="{9D8B030D-6E8A-4147-A177-3AD203B41FA5}">
                      <a16:colId xmlns:a16="http://schemas.microsoft.com/office/drawing/2014/main" val="2957414210"/>
                    </a:ext>
                  </a:extLst>
                </a:gridCol>
                <a:gridCol w="813600">
                  <a:extLst>
                    <a:ext uri="{9D8B030D-6E8A-4147-A177-3AD203B41FA5}">
                      <a16:colId xmlns:a16="http://schemas.microsoft.com/office/drawing/2014/main" val="1656965044"/>
                    </a:ext>
                  </a:extLst>
                </a:gridCol>
                <a:gridCol w="813600">
                  <a:extLst>
                    <a:ext uri="{9D8B030D-6E8A-4147-A177-3AD203B41FA5}">
                      <a16:colId xmlns:a16="http://schemas.microsoft.com/office/drawing/2014/main" val="788540644"/>
                    </a:ext>
                  </a:extLst>
                </a:gridCol>
                <a:gridCol w="813600">
                  <a:extLst>
                    <a:ext uri="{9D8B030D-6E8A-4147-A177-3AD203B41FA5}">
                      <a16:colId xmlns:a16="http://schemas.microsoft.com/office/drawing/2014/main" val="3275934575"/>
                    </a:ext>
                  </a:extLst>
                </a:gridCol>
                <a:gridCol w="813600">
                  <a:extLst>
                    <a:ext uri="{9D8B030D-6E8A-4147-A177-3AD203B41FA5}">
                      <a16:colId xmlns:a16="http://schemas.microsoft.com/office/drawing/2014/main" val="1384128026"/>
                    </a:ext>
                  </a:extLst>
                </a:gridCol>
              </a:tblGrid>
              <a:tr h="191961">
                <a:tc>
                  <a:txBody>
                    <a:bodyPr/>
                    <a:lstStyle/>
                    <a:p>
                      <a:pPr algn="l"/>
                      <a:r>
                        <a:rPr lang="en-US" sz="1200" b="1">
                          <a:solidFill>
                            <a:schemeClr val="bg1"/>
                          </a:solidFill>
                        </a:rPr>
                        <a:t>Ven-Obi</a:t>
                      </a:r>
                    </a:p>
                  </a:txBody>
                  <a:tcPr marL="72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49000">
                          <a:schemeClr val="accent3">
                            <a:lumMod val="40000"/>
                            <a:lumOff val="60000"/>
                          </a:schemeClr>
                        </a:gs>
                        <a:gs pos="50000">
                          <a:schemeClr val="accent3"/>
                        </a:gs>
                      </a:gsLst>
                      <a:lin ang="2700000" scaled="1"/>
                    </a:gradFill>
                  </a:tcPr>
                </a:tc>
                <a:tc>
                  <a:txBody>
                    <a:bodyPr/>
                    <a:lstStyle/>
                    <a:p>
                      <a:pPr algn="ctr"/>
                      <a:r>
                        <a:rPr lang="en-US" sz="1200" b="1">
                          <a:solidFill>
                            <a:schemeClr val="tx1"/>
                          </a:solidFill>
                        </a:rPr>
                        <a:t>216</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1200" b="1">
                          <a:solidFill>
                            <a:schemeClr val="tx1"/>
                          </a:solidFill>
                        </a:rPr>
                        <a:t>193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1200" b="1">
                          <a:solidFill>
                            <a:schemeClr val="tx1"/>
                          </a:solidFill>
                        </a:rPr>
                        <a:t>177</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1200" b="1">
                          <a:solidFill>
                            <a:schemeClr val="tx1"/>
                          </a:solidFill>
                        </a:rPr>
                        <a:t>160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1200" b="1">
                          <a:solidFill>
                            <a:schemeClr val="tx1"/>
                          </a:solidFill>
                        </a:rPr>
                        <a:t>139</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1200" b="1">
                          <a:solidFill>
                            <a:schemeClr val="tx1"/>
                          </a:solidFill>
                        </a:rPr>
                        <a:t>112</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1200" b="1">
                          <a:solidFill>
                            <a:schemeClr val="tx1"/>
                          </a:solidFill>
                        </a:rPr>
                        <a:t>79</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1200" b="1">
                          <a:solidFill>
                            <a:schemeClr val="tx1"/>
                          </a:solidFill>
                        </a:rPr>
                        <a:t>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57631908"/>
                  </a:ext>
                </a:extLst>
              </a:tr>
              <a:tr h="191961">
                <a:tc>
                  <a:txBody>
                    <a:bodyPr/>
                    <a:lstStyle/>
                    <a:p>
                      <a:pPr algn="l"/>
                      <a:r>
                        <a:rPr lang="en-US" sz="1200" b="1">
                          <a:solidFill>
                            <a:schemeClr val="bg1"/>
                          </a:solidFill>
                        </a:rPr>
                        <a:t>Clb-Obi</a:t>
                      </a:r>
                    </a:p>
                  </a:txBody>
                  <a:tcPr marL="72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49000">
                          <a:schemeClr val="accent4">
                            <a:lumMod val="75000"/>
                          </a:schemeClr>
                        </a:gs>
                        <a:gs pos="50000">
                          <a:schemeClr val="accent3"/>
                        </a:gs>
                      </a:gsLst>
                      <a:lin ang="2700000" scaled="1"/>
                    </a:gradFill>
                  </a:tcPr>
                </a:tc>
                <a:tc>
                  <a:txBody>
                    <a:bodyPr/>
                    <a:lstStyle/>
                    <a:p>
                      <a:pPr algn="ctr"/>
                      <a:r>
                        <a:rPr lang="en-US" sz="1200" b="1">
                          <a:solidFill>
                            <a:schemeClr val="tx1"/>
                          </a:solidFill>
                        </a:rPr>
                        <a:t>216</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a:solidFill>
                            <a:schemeClr val="tx1"/>
                          </a:solidFill>
                        </a:rPr>
                        <a:t>185</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a:solidFill>
                            <a:schemeClr val="tx1"/>
                          </a:solidFill>
                        </a:rPr>
                        <a:t>130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a:solidFill>
                            <a:schemeClr val="tx1"/>
                          </a:solidFill>
                        </a:rPr>
                        <a:t>101</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a:solidFill>
                            <a:schemeClr val="tx1"/>
                          </a:solidFill>
                        </a:rPr>
                        <a:t>67</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a:solidFill>
                            <a:schemeClr val="tx1"/>
                          </a:solidFill>
                        </a:rPr>
                        <a:t>50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a:solidFill>
                            <a:schemeClr val="tx1"/>
                          </a:solidFill>
                        </a:rPr>
                        <a:t>36</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a:solidFill>
                            <a:schemeClr val="tx1"/>
                          </a:solidFill>
                        </a:rPr>
                        <a:t>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7209797"/>
                  </a:ext>
                </a:extLst>
              </a:tr>
            </a:tbl>
          </a:graphicData>
        </a:graphic>
      </p:graphicFrame>
      <p:sp>
        <p:nvSpPr>
          <p:cNvPr id="2" name="Footer Placeholder 1">
            <a:extLst>
              <a:ext uri="{FF2B5EF4-FFF2-40B4-BE49-F238E27FC236}">
                <a16:creationId xmlns:a16="http://schemas.microsoft.com/office/drawing/2014/main" id="{D36D707C-D045-ADB7-86F1-61B48C72CCE9}"/>
              </a:ext>
            </a:extLst>
          </p:cNvPr>
          <p:cNvSpPr>
            <a:spLocks noGrp="1"/>
          </p:cNvSpPr>
          <p:nvPr>
            <p:ph type="ftr" sz="quarter" idx="13"/>
          </p:nvPr>
        </p:nvSpPr>
        <p:spPr/>
        <p:txBody>
          <a:bodyPr/>
          <a:lstStyle/>
          <a:p>
            <a:r>
              <a:rPr lang="en-US">
                <a:solidFill>
                  <a:srgbClr val="4E4F4E"/>
                </a:solidFill>
                <a:latin typeface="+mj-lt"/>
                <a:cs typeface="Arial" panose="020B0604020202020204" pitchFamily="34" charset="0"/>
              </a:rPr>
              <a:t>Median observation time 76.4 months.</a:t>
            </a:r>
          </a:p>
          <a:p>
            <a:r>
              <a:rPr lang="en-US" b="1"/>
              <a:t>CI</a:t>
            </a:r>
            <a:r>
              <a:rPr lang="en-US"/>
              <a:t>, confidence interval; </a:t>
            </a:r>
            <a:r>
              <a:rPr lang="en-US" b="1" err="1"/>
              <a:t>Clb</a:t>
            </a:r>
            <a:r>
              <a:rPr lang="en-US" b="1"/>
              <a:t>-Obi,</a:t>
            </a:r>
            <a:r>
              <a:rPr lang="en-US"/>
              <a:t> chlorambucil-</a:t>
            </a:r>
            <a:r>
              <a:rPr lang="en-US" err="1"/>
              <a:t>obinutuzumab</a:t>
            </a:r>
            <a:r>
              <a:rPr lang="en-US"/>
              <a:t>; </a:t>
            </a:r>
            <a:r>
              <a:rPr lang="en-US" b="1"/>
              <a:t>HR</a:t>
            </a:r>
            <a:r>
              <a:rPr lang="en-US"/>
              <a:t>, hazard ratio; </a:t>
            </a:r>
            <a:r>
              <a:rPr lang="en-US" b="1"/>
              <a:t>PFS</a:t>
            </a:r>
            <a:r>
              <a:rPr lang="en-US"/>
              <a:t>, progression-free survival; </a:t>
            </a:r>
            <a:r>
              <a:rPr lang="en-US" b="1"/>
              <a:t>Ven-Obi</a:t>
            </a:r>
            <a:r>
              <a:rPr lang="en-US"/>
              <a:t>, </a:t>
            </a:r>
            <a:r>
              <a:rPr lang="en-US" err="1"/>
              <a:t>venetoclax-obinutuzumab</a:t>
            </a:r>
            <a:r>
              <a:rPr lang="en-US"/>
              <a:t>. </a:t>
            </a:r>
            <a:endParaRPr lang="en-US">
              <a:solidFill>
                <a:srgbClr val="4E4F4E"/>
              </a:solidFill>
              <a:latin typeface="+mj-lt"/>
              <a:cs typeface="Arial" panose="020B0604020202020204" pitchFamily="34" charset="0"/>
            </a:endParaRPr>
          </a:p>
          <a:p>
            <a:r>
              <a:rPr lang="en-US" b="1">
                <a:solidFill>
                  <a:srgbClr val="4E4F4E"/>
                </a:solidFill>
                <a:latin typeface="+mj-lt"/>
                <a:cs typeface="Arial" panose="020B0604020202020204" pitchFamily="34" charset="0"/>
              </a:rPr>
              <a:t>Al-</a:t>
            </a:r>
            <a:r>
              <a:rPr lang="en-US" b="1" err="1">
                <a:solidFill>
                  <a:srgbClr val="4E4F4E"/>
                </a:solidFill>
                <a:latin typeface="+mj-lt"/>
                <a:cs typeface="Arial" panose="020B0604020202020204" pitchFamily="34" charset="0"/>
              </a:rPr>
              <a:t>Sawaf</a:t>
            </a:r>
            <a:r>
              <a:rPr lang="en-US" b="1">
                <a:solidFill>
                  <a:srgbClr val="4E4F4E"/>
                </a:solidFill>
                <a:latin typeface="+mj-lt"/>
                <a:cs typeface="Arial" panose="020B0604020202020204" pitchFamily="34" charset="0"/>
              </a:rPr>
              <a:t> O, et al. Abstract S145 presented at EHA2023. Al-</a:t>
            </a:r>
            <a:r>
              <a:rPr lang="en-US" b="1" err="1">
                <a:solidFill>
                  <a:srgbClr val="4E4F4E"/>
                </a:solidFill>
                <a:latin typeface="+mj-lt"/>
                <a:cs typeface="Arial" panose="020B0604020202020204" pitchFamily="34" charset="0"/>
              </a:rPr>
              <a:t>Sawaf</a:t>
            </a:r>
            <a:r>
              <a:rPr lang="en-US" b="1">
                <a:solidFill>
                  <a:srgbClr val="4E4F4E"/>
                </a:solidFill>
                <a:latin typeface="+mj-lt"/>
                <a:cs typeface="Arial" panose="020B0604020202020204" pitchFamily="34" charset="0"/>
              </a:rPr>
              <a:t> O, et al. Abstract 25 presented at 17-ICML.</a:t>
            </a:r>
            <a:endParaRPr lang="en-GB"/>
          </a:p>
        </p:txBody>
      </p:sp>
      <p:sp>
        <p:nvSpPr>
          <p:cNvPr id="5" name="Textplatzhalter 4">
            <a:extLst>
              <a:ext uri="{FF2B5EF4-FFF2-40B4-BE49-F238E27FC236}">
                <a16:creationId xmlns:a16="http://schemas.microsoft.com/office/drawing/2014/main" id="{8DA97D37-A71A-EF55-3F0F-9AE8E2AA94B3}"/>
              </a:ext>
            </a:extLst>
          </p:cNvPr>
          <p:cNvSpPr>
            <a:spLocks noGrp="1"/>
          </p:cNvSpPr>
          <p:nvPr>
            <p:ph type="body" sz="quarter" idx="12"/>
          </p:nvPr>
        </p:nvSpPr>
        <p:spPr/>
        <p:txBody>
          <a:bodyPr/>
          <a:lstStyle/>
          <a:p>
            <a:r>
              <a:rPr lang="en-GB" b="1" i="0">
                <a:effectLst/>
                <a:latin typeface="+mj-lt"/>
              </a:rPr>
              <a:t>Investigator-assessed PFS</a:t>
            </a:r>
            <a:endParaRPr lang="en-US" b="1">
              <a:latin typeface="+mj-lt"/>
            </a:endParaRPr>
          </a:p>
        </p:txBody>
      </p:sp>
      <p:sp>
        <p:nvSpPr>
          <p:cNvPr id="3" name="Title 2">
            <a:extLst>
              <a:ext uri="{FF2B5EF4-FFF2-40B4-BE49-F238E27FC236}">
                <a16:creationId xmlns:a16="http://schemas.microsoft.com/office/drawing/2014/main" id="{7D7F291D-6ED7-24EA-A1B4-C09303A66034}"/>
              </a:ext>
            </a:extLst>
          </p:cNvPr>
          <p:cNvSpPr>
            <a:spLocks noGrp="1"/>
          </p:cNvSpPr>
          <p:nvPr>
            <p:ph type="title"/>
          </p:nvPr>
        </p:nvSpPr>
        <p:spPr/>
        <p:txBody>
          <a:bodyPr/>
          <a:lstStyle/>
          <a:p>
            <a:r>
              <a:rPr lang="en-US"/>
              <a:t>Progression-free survival</a:t>
            </a:r>
          </a:p>
        </p:txBody>
      </p:sp>
      <p:grpSp>
        <p:nvGrpSpPr>
          <p:cNvPr id="27" name="Picture 5">
            <a:extLst>
              <a:ext uri="{FF2B5EF4-FFF2-40B4-BE49-F238E27FC236}">
                <a16:creationId xmlns:a16="http://schemas.microsoft.com/office/drawing/2014/main" id="{F6B09D5A-9291-5504-08A5-8D6B180409EA}"/>
              </a:ext>
            </a:extLst>
          </p:cNvPr>
          <p:cNvGrpSpPr/>
          <p:nvPr/>
        </p:nvGrpSpPr>
        <p:grpSpPr>
          <a:xfrm>
            <a:off x="1475669" y="2054253"/>
            <a:ext cx="5951528" cy="1946123"/>
            <a:chOff x="1475669" y="2054253"/>
            <a:chExt cx="5951528" cy="1946123"/>
          </a:xfrm>
          <a:noFill/>
        </p:grpSpPr>
        <p:sp>
          <p:nvSpPr>
            <p:cNvPr id="28" name="Freihandform 27">
              <a:extLst>
                <a:ext uri="{FF2B5EF4-FFF2-40B4-BE49-F238E27FC236}">
                  <a16:creationId xmlns:a16="http://schemas.microsoft.com/office/drawing/2014/main" id="{D9979623-B534-F875-1209-F470DC098F4A}"/>
                </a:ext>
              </a:extLst>
            </p:cNvPr>
            <p:cNvSpPr/>
            <p:nvPr/>
          </p:nvSpPr>
          <p:spPr>
            <a:xfrm>
              <a:off x="7388248" y="393176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29" name="Freihandform 28">
              <a:extLst>
                <a:ext uri="{FF2B5EF4-FFF2-40B4-BE49-F238E27FC236}">
                  <a16:creationId xmlns:a16="http://schemas.microsoft.com/office/drawing/2014/main" id="{2AA452D9-96DF-22A6-101F-6A73A14F99F2}"/>
                </a:ext>
              </a:extLst>
            </p:cNvPr>
            <p:cNvSpPr/>
            <p:nvPr/>
          </p:nvSpPr>
          <p:spPr>
            <a:xfrm>
              <a:off x="7235501" y="393176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30" name="Freihandform 29">
              <a:extLst>
                <a:ext uri="{FF2B5EF4-FFF2-40B4-BE49-F238E27FC236}">
                  <a16:creationId xmlns:a16="http://schemas.microsoft.com/office/drawing/2014/main" id="{1791529E-7BA4-BE8A-7E4E-35E50A53B953}"/>
                </a:ext>
              </a:extLst>
            </p:cNvPr>
            <p:cNvSpPr/>
            <p:nvPr/>
          </p:nvSpPr>
          <p:spPr>
            <a:xfrm>
              <a:off x="7137615" y="3966009"/>
              <a:ext cx="68481" cy="12728"/>
            </a:xfrm>
            <a:custGeom>
              <a:avLst/>
              <a:gdLst>
                <a:gd name="connsiteX0" fmla="*/ 0 w 68481"/>
                <a:gd name="connsiteY0" fmla="*/ 0 h 12728"/>
                <a:gd name="connsiteX1" fmla="*/ 68482 w 68481"/>
                <a:gd name="connsiteY1" fmla="*/ 0 h 12728"/>
              </a:gdLst>
              <a:ahLst/>
              <a:cxnLst>
                <a:cxn ang="0">
                  <a:pos x="connsiteX0" y="connsiteY0"/>
                </a:cxn>
                <a:cxn ang="0">
                  <a:pos x="connsiteX1" y="connsiteY1"/>
                </a:cxn>
              </a:cxnLst>
              <a:rect l="l" t="t" r="r" b="b"/>
              <a:pathLst>
                <a:path w="68481" h="12728">
                  <a:moveTo>
                    <a:pt x="0" y="0"/>
                  </a:moveTo>
                  <a:lnTo>
                    <a:pt x="68482" y="0"/>
                  </a:lnTo>
                </a:path>
              </a:pathLst>
            </a:custGeom>
            <a:ln w="19050" cap="flat">
              <a:solidFill>
                <a:schemeClr val="accent3"/>
              </a:solidFill>
              <a:prstDash val="solid"/>
              <a:miter/>
            </a:ln>
          </p:spPr>
          <p:txBody>
            <a:bodyPr rtlCol="0" anchor="ctr"/>
            <a:lstStyle/>
            <a:p>
              <a:endParaRPr lang="en-GB"/>
            </a:p>
          </p:txBody>
        </p:sp>
        <p:sp>
          <p:nvSpPr>
            <p:cNvPr id="31" name="Freihandform 30">
              <a:extLst>
                <a:ext uri="{FF2B5EF4-FFF2-40B4-BE49-F238E27FC236}">
                  <a16:creationId xmlns:a16="http://schemas.microsoft.com/office/drawing/2014/main" id="{FBE780B6-3C09-94EB-F876-2FDDC832492F}"/>
                </a:ext>
              </a:extLst>
            </p:cNvPr>
            <p:cNvSpPr/>
            <p:nvPr/>
          </p:nvSpPr>
          <p:spPr>
            <a:xfrm>
              <a:off x="7137615" y="3820263"/>
              <a:ext cx="68481" cy="12728"/>
            </a:xfrm>
            <a:custGeom>
              <a:avLst/>
              <a:gdLst>
                <a:gd name="connsiteX0" fmla="*/ 0 w 68481"/>
                <a:gd name="connsiteY0" fmla="*/ 0 h 12728"/>
                <a:gd name="connsiteX1" fmla="*/ 68482 w 68481"/>
                <a:gd name="connsiteY1" fmla="*/ 0 h 12728"/>
              </a:gdLst>
              <a:ahLst/>
              <a:cxnLst>
                <a:cxn ang="0">
                  <a:pos x="connsiteX0" y="connsiteY0"/>
                </a:cxn>
                <a:cxn ang="0">
                  <a:pos x="connsiteX1" y="connsiteY1"/>
                </a:cxn>
              </a:cxnLst>
              <a:rect l="l" t="t" r="r" b="b"/>
              <a:pathLst>
                <a:path w="68481" h="12728">
                  <a:moveTo>
                    <a:pt x="0" y="0"/>
                  </a:moveTo>
                  <a:lnTo>
                    <a:pt x="68482" y="0"/>
                  </a:lnTo>
                </a:path>
              </a:pathLst>
            </a:custGeom>
            <a:ln w="19050" cap="flat">
              <a:solidFill>
                <a:schemeClr val="accent3"/>
              </a:solidFill>
              <a:prstDash val="solid"/>
              <a:miter/>
            </a:ln>
          </p:spPr>
          <p:txBody>
            <a:bodyPr rtlCol="0" anchor="ctr"/>
            <a:lstStyle/>
            <a:p>
              <a:endParaRPr lang="en-GB"/>
            </a:p>
          </p:txBody>
        </p:sp>
        <p:sp>
          <p:nvSpPr>
            <p:cNvPr id="32" name="Freihandform 31">
              <a:extLst>
                <a:ext uri="{FF2B5EF4-FFF2-40B4-BE49-F238E27FC236}">
                  <a16:creationId xmlns:a16="http://schemas.microsoft.com/office/drawing/2014/main" id="{05B76A69-AC18-EC26-CB92-4E0C5BD92CDA}"/>
                </a:ext>
              </a:extLst>
            </p:cNvPr>
            <p:cNvSpPr/>
            <p:nvPr/>
          </p:nvSpPr>
          <p:spPr>
            <a:xfrm>
              <a:off x="6694522" y="3705703"/>
              <a:ext cx="91520" cy="12728"/>
            </a:xfrm>
            <a:custGeom>
              <a:avLst/>
              <a:gdLst>
                <a:gd name="connsiteX0" fmla="*/ 0 w 91520"/>
                <a:gd name="connsiteY0" fmla="*/ 0 h 12728"/>
                <a:gd name="connsiteX1" fmla="*/ 91521 w 91520"/>
                <a:gd name="connsiteY1" fmla="*/ 0 h 12728"/>
              </a:gdLst>
              <a:ahLst/>
              <a:cxnLst>
                <a:cxn ang="0">
                  <a:pos x="connsiteX0" y="connsiteY0"/>
                </a:cxn>
                <a:cxn ang="0">
                  <a:pos x="connsiteX1" y="connsiteY1"/>
                </a:cxn>
              </a:cxnLst>
              <a:rect l="l" t="t" r="r" b="b"/>
              <a:pathLst>
                <a:path w="91520" h="12728">
                  <a:moveTo>
                    <a:pt x="0" y="0"/>
                  </a:moveTo>
                  <a:lnTo>
                    <a:pt x="91521" y="0"/>
                  </a:lnTo>
                </a:path>
              </a:pathLst>
            </a:custGeom>
            <a:ln w="19050" cap="flat">
              <a:solidFill>
                <a:schemeClr val="accent3"/>
              </a:solidFill>
              <a:prstDash val="solid"/>
              <a:miter/>
            </a:ln>
          </p:spPr>
          <p:txBody>
            <a:bodyPr rtlCol="0" anchor="ctr"/>
            <a:lstStyle/>
            <a:p>
              <a:endParaRPr lang="en-GB"/>
            </a:p>
          </p:txBody>
        </p:sp>
        <p:sp>
          <p:nvSpPr>
            <p:cNvPr id="33" name="Freihandform 32">
              <a:extLst>
                <a:ext uri="{FF2B5EF4-FFF2-40B4-BE49-F238E27FC236}">
                  <a16:creationId xmlns:a16="http://schemas.microsoft.com/office/drawing/2014/main" id="{5C9A001F-EBD6-7202-3D3C-CD95950C8C36}"/>
                </a:ext>
              </a:extLst>
            </p:cNvPr>
            <p:cNvSpPr/>
            <p:nvPr/>
          </p:nvSpPr>
          <p:spPr>
            <a:xfrm>
              <a:off x="6656081" y="3625383"/>
              <a:ext cx="91648" cy="12728"/>
            </a:xfrm>
            <a:custGeom>
              <a:avLst/>
              <a:gdLst>
                <a:gd name="connsiteX0" fmla="*/ 0 w 91648"/>
                <a:gd name="connsiteY0" fmla="*/ 0 h 12728"/>
                <a:gd name="connsiteX1" fmla="*/ 91648 w 91648"/>
                <a:gd name="connsiteY1" fmla="*/ 0 h 12728"/>
              </a:gdLst>
              <a:ahLst/>
              <a:cxnLst>
                <a:cxn ang="0">
                  <a:pos x="connsiteX0" y="connsiteY0"/>
                </a:cxn>
                <a:cxn ang="0">
                  <a:pos x="connsiteX1" y="connsiteY1"/>
                </a:cxn>
              </a:cxnLst>
              <a:rect l="l" t="t" r="r" b="b"/>
              <a:pathLst>
                <a:path w="91648" h="12728">
                  <a:moveTo>
                    <a:pt x="0" y="0"/>
                  </a:moveTo>
                  <a:lnTo>
                    <a:pt x="91648" y="0"/>
                  </a:lnTo>
                </a:path>
              </a:pathLst>
            </a:custGeom>
            <a:ln w="19050" cap="flat">
              <a:solidFill>
                <a:schemeClr val="accent3"/>
              </a:solidFill>
              <a:prstDash val="solid"/>
              <a:miter/>
            </a:ln>
          </p:spPr>
          <p:txBody>
            <a:bodyPr rtlCol="0" anchor="ctr"/>
            <a:lstStyle/>
            <a:p>
              <a:endParaRPr lang="en-GB"/>
            </a:p>
          </p:txBody>
        </p:sp>
        <p:sp>
          <p:nvSpPr>
            <p:cNvPr id="34" name="Freihandform 33">
              <a:extLst>
                <a:ext uri="{FF2B5EF4-FFF2-40B4-BE49-F238E27FC236}">
                  <a16:creationId xmlns:a16="http://schemas.microsoft.com/office/drawing/2014/main" id="{A3E0D4C1-BC00-EF34-D53E-52F70E853C24}"/>
                </a:ext>
              </a:extLst>
            </p:cNvPr>
            <p:cNvSpPr/>
            <p:nvPr/>
          </p:nvSpPr>
          <p:spPr>
            <a:xfrm>
              <a:off x="6325384" y="3509932"/>
              <a:ext cx="123215" cy="12728"/>
            </a:xfrm>
            <a:custGeom>
              <a:avLst/>
              <a:gdLst>
                <a:gd name="connsiteX0" fmla="*/ 0 w 123215"/>
                <a:gd name="connsiteY0" fmla="*/ 0 h 12728"/>
                <a:gd name="connsiteX1" fmla="*/ 123216 w 123215"/>
                <a:gd name="connsiteY1" fmla="*/ 0 h 12728"/>
              </a:gdLst>
              <a:ahLst/>
              <a:cxnLst>
                <a:cxn ang="0">
                  <a:pos x="connsiteX0" y="connsiteY0"/>
                </a:cxn>
                <a:cxn ang="0">
                  <a:pos x="connsiteX1" y="connsiteY1"/>
                </a:cxn>
              </a:cxnLst>
              <a:rect l="l" t="t" r="r" b="b"/>
              <a:pathLst>
                <a:path w="123215" h="12728">
                  <a:moveTo>
                    <a:pt x="0" y="0"/>
                  </a:moveTo>
                  <a:lnTo>
                    <a:pt x="123216" y="0"/>
                  </a:lnTo>
                </a:path>
              </a:pathLst>
            </a:custGeom>
            <a:ln w="19050" cap="flat">
              <a:solidFill>
                <a:schemeClr val="accent3"/>
              </a:solidFill>
              <a:prstDash val="solid"/>
              <a:miter/>
            </a:ln>
          </p:spPr>
          <p:txBody>
            <a:bodyPr rtlCol="0" anchor="ctr"/>
            <a:lstStyle/>
            <a:p>
              <a:endParaRPr lang="en-GB"/>
            </a:p>
          </p:txBody>
        </p:sp>
        <p:sp>
          <p:nvSpPr>
            <p:cNvPr id="35" name="Freihandform 34">
              <a:extLst>
                <a:ext uri="{FF2B5EF4-FFF2-40B4-BE49-F238E27FC236}">
                  <a16:creationId xmlns:a16="http://schemas.microsoft.com/office/drawing/2014/main" id="{635C0B3F-204C-B76C-F591-593310D450C6}"/>
                </a:ext>
              </a:extLst>
            </p:cNvPr>
            <p:cNvSpPr/>
            <p:nvPr/>
          </p:nvSpPr>
          <p:spPr>
            <a:xfrm>
              <a:off x="5879872" y="3376405"/>
              <a:ext cx="63644" cy="12728"/>
            </a:xfrm>
            <a:custGeom>
              <a:avLst/>
              <a:gdLst>
                <a:gd name="connsiteX0" fmla="*/ 0 w 63644"/>
                <a:gd name="connsiteY0" fmla="*/ 0 h 12728"/>
                <a:gd name="connsiteX1" fmla="*/ 63645 w 63644"/>
                <a:gd name="connsiteY1" fmla="*/ 0 h 12728"/>
              </a:gdLst>
              <a:ahLst/>
              <a:cxnLst>
                <a:cxn ang="0">
                  <a:pos x="connsiteX0" y="connsiteY0"/>
                </a:cxn>
                <a:cxn ang="0">
                  <a:pos x="connsiteX1" y="connsiteY1"/>
                </a:cxn>
              </a:cxnLst>
              <a:rect l="l" t="t" r="r" b="b"/>
              <a:pathLst>
                <a:path w="63644" h="12728">
                  <a:moveTo>
                    <a:pt x="0" y="0"/>
                  </a:moveTo>
                  <a:lnTo>
                    <a:pt x="63645" y="0"/>
                  </a:lnTo>
                </a:path>
              </a:pathLst>
            </a:custGeom>
            <a:ln w="19050" cap="flat">
              <a:solidFill>
                <a:schemeClr val="accent3"/>
              </a:solidFill>
              <a:prstDash val="solid"/>
              <a:miter/>
            </a:ln>
          </p:spPr>
          <p:txBody>
            <a:bodyPr rtlCol="0" anchor="ctr"/>
            <a:lstStyle/>
            <a:p>
              <a:endParaRPr lang="en-GB"/>
            </a:p>
          </p:txBody>
        </p:sp>
        <p:sp>
          <p:nvSpPr>
            <p:cNvPr id="36" name="Freihandform 35">
              <a:extLst>
                <a:ext uri="{FF2B5EF4-FFF2-40B4-BE49-F238E27FC236}">
                  <a16:creationId xmlns:a16="http://schemas.microsoft.com/office/drawing/2014/main" id="{123DFF37-39B9-7943-5D8E-89EC282A9CEF}"/>
                </a:ext>
              </a:extLst>
            </p:cNvPr>
            <p:cNvSpPr/>
            <p:nvPr/>
          </p:nvSpPr>
          <p:spPr>
            <a:xfrm>
              <a:off x="5867143" y="3340383"/>
              <a:ext cx="63644" cy="12728"/>
            </a:xfrm>
            <a:custGeom>
              <a:avLst/>
              <a:gdLst>
                <a:gd name="connsiteX0" fmla="*/ 0 w 63644"/>
                <a:gd name="connsiteY0" fmla="*/ 0 h 12728"/>
                <a:gd name="connsiteX1" fmla="*/ 63645 w 63644"/>
                <a:gd name="connsiteY1" fmla="*/ 0 h 12728"/>
              </a:gdLst>
              <a:ahLst/>
              <a:cxnLst>
                <a:cxn ang="0">
                  <a:pos x="connsiteX0" y="connsiteY0"/>
                </a:cxn>
                <a:cxn ang="0">
                  <a:pos x="connsiteX1" y="connsiteY1"/>
                </a:cxn>
              </a:cxnLst>
              <a:rect l="l" t="t" r="r" b="b"/>
              <a:pathLst>
                <a:path w="63644" h="12728">
                  <a:moveTo>
                    <a:pt x="0" y="0"/>
                  </a:moveTo>
                  <a:lnTo>
                    <a:pt x="63645" y="0"/>
                  </a:lnTo>
                </a:path>
              </a:pathLst>
            </a:custGeom>
            <a:ln w="19050" cap="flat">
              <a:solidFill>
                <a:schemeClr val="accent3"/>
              </a:solidFill>
              <a:prstDash val="solid"/>
              <a:miter/>
            </a:ln>
          </p:spPr>
          <p:txBody>
            <a:bodyPr rtlCol="0" anchor="ctr"/>
            <a:lstStyle/>
            <a:p>
              <a:endParaRPr lang="en-GB"/>
            </a:p>
          </p:txBody>
        </p:sp>
        <p:sp>
          <p:nvSpPr>
            <p:cNvPr id="37" name="Freihandform 36">
              <a:extLst>
                <a:ext uri="{FF2B5EF4-FFF2-40B4-BE49-F238E27FC236}">
                  <a16:creationId xmlns:a16="http://schemas.microsoft.com/office/drawing/2014/main" id="{B19340C5-9FF5-E87D-2991-3A39B4AFE61B}"/>
                </a:ext>
              </a:extLst>
            </p:cNvPr>
            <p:cNvSpPr/>
            <p:nvPr/>
          </p:nvSpPr>
          <p:spPr>
            <a:xfrm>
              <a:off x="5828956" y="3286285"/>
              <a:ext cx="63644" cy="12728"/>
            </a:xfrm>
            <a:custGeom>
              <a:avLst/>
              <a:gdLst>
                <a:gd name="connsiteX0" fmla="*/ 0 w 63644"/>
                <a:gd name="connsiteY0" fmla="*/ 0 h 12728"/>
                <a:gd name="connsiteX1" fmla="*/ 63645 w 63644"/>
                <a:gd name="connsiteY1" fmla="*/ 0 h 12728"/>
              </a:gdLst>
              <a:ahLst/>
              <a:cxnLst>
                <a:cxn ang="0">
                  <a:pos x="connsiteX0" y="connsiteY0"/>
                </a:cxn>
                <a:cxn ang="0">
                  <a:pos x="connsiteX1" y="connsiteY1"/>
                </a:cxn>
              </a:cxnLst>
              <a:rect l="l" t="t" r="r" b="b"/>
              <a:pathLst>
                <a:path w="63644" h="12728">
                  <a:moveTo>
                    <a:pt x="0" y="0"/>
                  </a:moveTo>
                  <a:lnTo>
                    <a:pt x="63645" y="0"/>
                  </a:lnTo>
                </a:path>
              </a:pathLst>
            </a:custGeom>
            <a:ln w="19050" cap="flat">
              <a:solidFill>
                <a:schemeClr val="accent3"/>
              </a:solidFill>
              <a:prstDash val="solid"/>
              <a:miter/>
            </a:ln>
          </p:spPr>
          <p:txBody>
            <a:bodyPr rtlCol="0" anchor="ctr"/>
            <a:lstStyle/>
            <a:p>
              <a:endParaRPr lang="en-GB"/>
            </a:p>
          </p:txBody>
        </p:sp>
        <p:sp>
          <p:nvSpPr>
            <p:cNvPr id="38" name="Freihandform 37">
              <a:extLst>
                <a:ext uri="{FF2B5EF4-FFF2-40B4-BE49-F238E27FC236}">
                  <a16:creationId xmlns:a16="http://schemas.microsoft.com/office/drawing/2014/main" id="{AB6AAF27-F4D7-91ED-E031-10C42B11C8CE}"/>
                </a:ext>
              </a:extLst>
            </p:cNvPr>
            <p:cNvSpPr/>
            <p:nvPr/>
          </p:nvSpPr>
          <p:spPr>
            <a:xfrm>
              <a:off x="6299926" y="3484474"/>
              <a:ext cx="76373" cy="12728"/>
            </a:xfrm>
            <a:custGeom>
              <a:avLst/>
              <a:gdLst>
                <a:gd name="connsiteX0" fmla="*/ 0 w 76373"/>
                <a:gd name="connsiteY0" fmla="*/ 0 h 12728"/>
                <a:gd name="connsiteX1" fmla="*/ 76373 w 76373"/>
                <a:gd name="connsiteY1" fmla="*/ 0 h 12728"/>
              </a:gdLst>
              <a:ahLst/>
              <a:cxnLst>
                <a:cxn ang="0">
                  <a:pos x="connsiteX0" y="connsiteY0"/>
                </a:cxn>
                <a:cxn ang="0">
                  <a:pos x="connsiteX1" y="connsiteY1"/>
                </a:cxn>
              </a:cxnLst>
              <a:rect l="l" t="t" r="r" b="b"/>
              <a:pathLst>
                <a:path w="76373" h="12728">
                  <a:moveTo>
                    <a:pt x="0" y="0"/>
                  </a:moveTo>
                  <a:lnTo>
                    <a:pt x="76373" y="0"/>
                  </a:lnTo>
                </a:path>
              </a:pathLst>
            </a:custGeom>
            <a:ln w="19050" cap="flat">
              <a:solidFill>
                <a:schemeClr val="accent3"/>
              </a:solidFill>
              <a:prstDash val="solid"/>
              <a:miter/>
            </a:ln>
          </p:spPr>
          <p:txBody>
            <a:bodyPr rtlCol="0" anchor="ctr"/>
            <a:lstStyle/>
            <a:p>
              <a:endParaRPr lang="en-GB"/>
            </a:p>
          </p:txBody>
        </p:sp>
        <p:sp>
          <p:nvSpPr>
            <p:cNvPr id="39" name="Freihandform 38">
              <a:extLst>
                <a:ext uri="{FF2B5EF4-FFF2-40B4-BE49-F238E27FC236}">
                  <a16:creationId xmlns:a16="http://schemas.microsoft.com/office/drawing/2014/main" id="{3F69863C-2F6C-3A59-41B5-B3B2A5C9E18E}"/>
                </a:ext>
              </a:extLst>
            </p:cNvPr>
            <p:cNvSpPr/>
            <p:nvPr/>
          </p:nvSpPr>
          <p:spPr>
            <a:xfrm>
              <a:off x="6592436" y="3599925"/>
              <a:ext cx="91648" cy="12728"/>
            </a:xfrm>
            <a:custGeom>
              <a:avLst/>
              <a:gdLst>
                <a:gd name="connsiteX0" fmla="*/ 0 w 91648"/>
                <a:gd name="connsiteY0" fmla="*/ 0 h 12728"/>
                <a:gd name="connsiteX1" fmla="*/ 91648 w 91648"/>
                <a:gd name="connsiteY1" fmla="*/ 0 h 12728"/>
              </a:gdLst>
              <a:ahLst/>
              <a:cxnLst>
                <a:cxn ang="0">
                  <a:pos x="connsiteX0" y="connsiteY0"/>
                </a:cxn>
                <a:cxn ang="0">
                  <a:pos x="connsiteX1" y="connsiteY1"/>
                </a:cxn>
              </a:cxnLst>
              <a:rect l="l" t="t" r="r" b="b"/>
              <a:pathLst>
                <a:path w="91648" h="12728">
                  <a:moveTo>
                    <a:pt x="0" y="0"/>
                  </a:moveTo>
                  <a:lnTo>
                    <a:pt x="91648" y="0"/>
                  </a:lnTo>
                </a:path>
              </a:pathLst>
            </a:custGeom>
            <a:ln w="19050" cap="flat">
              <a:solidFill>
                <a:schemeClr val="accent3"/>
              </a:solidFill>
              <a:prstDash val="solid"/>
              <a:miter/>
            </a:ln>
          </p:spPr>
          <p:txBody>
            <a:bodyPr rtlCol="0" anchor="ctr"/>
            <a:lstStyle/>
            <a:p>
              <a:endParaRPr lang="en-GB"/>
            </a:p>
          </p:txBody>
        </p:sp>
        <p:sp>
          <p:nvSpPr>
            <p:cNvPr id="40" name="Freihandform 39">
              <a:extLst>
                <a:ext uri="{FF2B5EF4-FFF2-40B4-BE49-F238E27FC236}">
                  <a16:creationId xmlns:a16="http://schemas.microsoft.com/office/drawing/2014/main" id="{E8C42817-C994-6FB1-D5BD-95C5FC019F0D}"/>
                </a:ext>
              </a:extLst>
            </p:cNvPr>
            <p:cNvSpPr/>
            <p:nvPr/>
          </p:nvSpPr>
          <p:spPr>
            <a:xfrm>
              <a:off x="6745438" y="3769347"/>
              <a:ext cx="218809" cy="12728"/>
            </a:xfrm>
            <a:custGeom>
              <a:avLst/>
              <a:gdLst>
                <a:gd name="connsiteX0" fmla="*/ 0 w 218809"/>
                <a:gd name="connsiteY0" fmla="*/ 0 h 12728"/>
                <a:gd name="connsiteX1" fmla="*/ 218810 w 218809"/>
                <a:gd name="connsiteY1" fmla="*/ 0 h 12728"/>
              </a:gdLst>
              <a:ahLst/>
              <a:cxnLst>
                <a:cxn ang="0">
                  <a:pos x="connsiteX0" y="connsiteY0"/>
                </a:cxn>
                <a:cxn ang="0">
                  <a:pos x="connsiteX1" y="connsiteY1"/>
                </a:cxn>
              </a:cxnLst>
              <a:rect l="l" t="t" r="r" b="b"/>
              <a:pathLst>
                <a:path w="218809" h="12728">
                  <a:moveTo>
                    <a:pt x="0" y="0"/>
                  </a:moveTo>
                  <a:lnTo>
                    <a:pt x="218810" y="0"/>
                  </a:lnTo>
                </a:path>
              </a:pathLst>
            </a:custGeom>
            <a:ln w="19050" cap="flat">
              <a:solidFill>
                <a:schemeClr val="accent3"/>
              </a:solidFill>
              <a:prstDash val="solid"/>
              <a:miter/>
            </a:ln>
          </p:spPr>
          <p:txBody>
            <a:bodyPr rtlCol="0" anchor="ctr"/>
            <a:lstStyle/>
            <a:p>
              <a:endParaRPr lang="en-GB"/>
            </a:p>
          </p:txBody>
        </p:sp>
        <p:sp>
          <p:nvSpPr>
            <p:cNvPr id="41" name="Freihandform 40">
              <a:extLst>
                <a:ext uri="{FF2B5EF4-FFF2-40B4-BE49-F238E27FC236}">
                  <a16:creationId xmlns:a16="http://schemas.microsoft.com/office/drawing/2014/main" id="{64040619-3763-8A92-38E6-530130C72FCB}"/>
                </a:ext>
              </a:extLst>
            </p:cNvPr>
            <p:cNvSpPr/>
            <p:nvPr/>
          </p:nvSpPr>
          <p:spPr>
            <a:xfrm>
              <a:off x="7222772" y="393176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42" name="Freihandform 41">
              <a:extLst>
                <a:ext uri="{FF2B5EF4-FFF2-40B4-BE49-F238E27FC236}">
                  <a16:creationId xmlns:a16="http://schemas.microsoft.com/office/drawing/2014/main" id="{9779AD67-3115-B35A-DE9D-36EC2E5113FF}"/>
                </a:ext>
              </a:extLst>
            </p:cNvPr>
            <p:cNvSpPr/>
            <p:nvPr/>
          </p:nvSpPr>
          <p:spPr>
            <a:xfrm>
              <a:off x="7210043" y="393176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43" name="Freihandform 42">
              <a:extLst>
                <a:ext uri="{FF2B5EF4-FFF2-40B4-BE49-F238E27FC236}">
                  <a16:creationId xmlns:a16="http://schemas.microsoft.com/office/drawing/2014/main" id="{3E28D202-9C7E-EF5C-A2C4-301247714A48}"/>
                </a:ext>
              </a:extLst>
            </p:cNvPr>
            <p:cNvSpPr/>
            <p:nvPr/>
          </p:nvSpPr>
          <p:spPr>
            <a:xfrm>
              <a:off x="7089118"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44" name="Freihandform 43">
              <a:extLst>
                <a:ext uri="{FF2B5EF4-FFF2-40B4-BE49-F238E27FC236}">
                  <a16:creationId xmlns:a16="http://schemas.microsoft.com/office/drawing/2014/main" id="{99924489-033B-F848-0AE5-19BDC6D8E089}"/>
                </a:ext>
              </a:extLst>
            </p:cNvPr>
            <p:cNvSpPr/>
            <p:nvPr/>
          </p:nvSpPr>
          <p:spPr>
            <a:xfrm>
              <a:off x="7056278"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45" name="Freihandform 44">
              <a:extLst>
                <a:ext uri="{FF2B5EF4-FFF2-40B4-BE49-F238E27FC236}">
                  <a16:creationId xmlns:a16="http://schemas.microsoft.com/office/drawing/2014/main" id="{53078AAB-BB53-7CCE-0FF5-2A05C4A0AD36}"/>
                </a:ext>
              </a:extLst>
            </p:cNvPr>
            <p:cNvSpPr/>
            <p:nvPr/>
          </p:nvSpPr>
          <p:spPr>
            <a:xfrm>
              <a:off x="7018091"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46" name="Freihandform 45">
              <a:extLst>
                <a:ext uri="{FF2B5EF4-FFF2-40B4-BE49-F238E27FC236}">
                  <a16:creationId xmlns:a16="http://schemas.microsoft.com/office/drawing/2014/main" id="{9D7F34C7-A0FC-CE23-3128-8B782E1BAB67}"/>
                </a:ext>
              </a:extLst>
            </p:cNvPr>
            <p:cNvSpPr/>
            <p:nvPr/>
          </p:nvSpPr>
          <p:spPr>
            <a:xfrm>
              <a:off x="6979904"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47" name="Freihandform 46">
              <a:extLst>
                <a:ext uri="{FF2B5EF4-FFF2-40B4-BE49-F238E27FC236}">
                  <a16:creationId xmlns:a16="http://schemas.microsoft.com/office/drawing/2014/main" id="{CA997251-6945-B97A-E8F0-46BDA92A89BA}"/>
                </a:ext>
              </a:extLst>
            </p:cNvPr>
            <p:cNvSpPr/>
            <p:nvPr/>
          </p:nvSpPr>
          <p:spPr>
            <a:xfrm>
              <a:off x="6967175"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48" name="Freihandform 47">
              <a:extLst>
                <a:ext uri="{FF2B5EF4-FFF2-40B4-BE49-F238E27FC236}">
                  <a16:creationId xmlns:a16="http://schemas.microsoft.com/office/drawing/2014/main" id="{6DAF1ABD-930F-2CEA-A2AA-8C26DD040654}"/>
                </a:ext>
              </a:extLst>
            </p:cNvPr>
            <p:cNvSpPr/>
            <p:nvPr/>
          </p:nvSpPr>
          <p:spPr>
            <a:xfrm>
              <a:off x="6928989" y="37344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49" name="Freihandform 48">
              <a:extLst>
                <a:ext uri="{FF2B5EF4-FFF2-40B4-BE49-F238E27FC236}">
                  <a16:creationId xmlns:a16="http://schemas.microsoft.com/office/drawing/2014/main" id="{9728B132-F99C-C4A6-F93B-ED8907E647C6}"/>
                </a:ext>
              </a:extLst>
            </p:cNvPr>
            <p:cNvSpPr/>
            <p:nvPr/>
          </p:nvSpPr>
          <p:spPr>
            <a:xfrm>
              <a:off x="6890802" y="37344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50" name="Freihandform 49">
              <a:extLst>
                <a:ext uri="{FF2B5EF4-FFF2-40B4-BE49-F238E27FC236}">
                  <a16:creationId xmlns:a16="http://schemas.microsoft.com/office/drawing/2014/main" id="{79906223-7116-F127-8AB7-BD253455FDBF}"/>
                </a:ext>
              </a:extLst>
            </p:cNvPr>
            <p:cNvSpPr/>
            <p:nvPr/>
          </p:nvSpPr>
          <p:spPr>
            <a:xfrm>
              <a:off x="6878073" y="37344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51" name="Freihandform 50">
              <a:extLst>
                <a:ext uri="{FF2B5EF4-FFF2-40B4-BE49-F238E27FC236}">
                  <a16:creationId xmlns:a16="http://schemas.microsoft.com/office/drawing/2014/main" id="{0FFB4F8F-51F9-34F9-DD83-3224FB600110}"/>
                </a:ext>
              </a:extLst>
            </p:cNvPr>
            <p:cNvSpPr/>
            <p:nvPr/>
          </p:nvSpPr>
          <p:spPr>
            <a:xfrm>
              <a:off x="6839886" y="37344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52" name="Freihandform 51">
              <a:extLst>
                <a:ext uri="{FF2B5EF4-FFF2-40B4-BE49-F238E27FC236}">
                  <a16:creationId xmlns:a16="http://schemas.microsoft.com/office/drawing/2014/main" id="{BDD4D4B3-5B1F-5828-093D-F7910EBB4367}"/>
                </a:ext>
              </a:extLst>
            </p:cNvPr>
            <p:cNvSpPr/>
            <p:nvPr/>
          </p:nvSpPr>
          <p:spPr>
            <a:xfrm>
              <a:off x="6827157" y="37344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53" name="Freihandform 52">
              <a:extLst>
                <a:ext uri="{FF2B5EF4-FFF2-40B4-BE49-F238E27FC236}">
                  <a16:creationId xmlns:a16="http://schemas.microsoft.com/office/drawing/2014/main" id="{F0068571-4CDF-A61C-BDA2-193B1651C3D2}"/>
                </a:ext>
              </a:extLst>
            </p:cNvPr>
            <p:cNvSpPr/>
            <p:nvPr/>
          </p:nvSpPr>
          <p:spPr>
            <a:xfrm>
              <a:off x="6788971" y="37344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54" name="Freihandform 53">
              <a:extLst>
                <a:ext uri="{FF2B5EF4-FFF2-40B4-BE49-F238E27FC236}">
                  <a16:creationId xmlns:a16="http://schemas.microsoft.com/office/drawing/2014/main" id="{B5319283-4B83-E106-1265-DA5D6EEBA760}"/>
                </a:ext>
              </a:extLst>
            </p:cNvPr>
            <p:cNvSpPr/>
            <p:nvPr/>
          </p:nvSpPr>
          <p:spPr>
            <a:xfrm>
              <a:off x="6718962" y="367044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55" name="Freihandform 54">
              <a:extLst>
                <a:ext uri="{FF2B5EF4-FFF2-40B4-BE49-F238E27FC236}">
                  <a16:creationId xmlns:a16="http://schemas.microsoft.com/office/drawing/2014/main" id="{387260A6-508C-8399-53BD-604BFE300BCD}"/>
                </a:ext>
              </a:extLst>
            </p:cNvPr>
            <p:cNvSpPr/>
            <p:nvPr/>
          </p:nvSpPr>
          <p:spPr>
            <a:xfrm>
              <a:off x="6731690" y="367044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56" name="Freihandform 55">
              <a:extLst>
                <a:ext uri="{FF2B5EF4-FFF2-40B4-BE49-F238E27FC236}">
                  <a16:creationId xmlns:a16="http://schemas.microsoft.com/office/drawing/2014/main" id="{75A4F30A-71B3-E50C-B0AC-57EE971AB22F}"/>
                </a:ext>
              </a:extLst>
            </p:cNvPr>
            <p:cNvSpPr/>
            <p:nvPr/>
          </p:nvSpPr>
          <p:spPr>
            <a:xfrm>
              <a:off x="6706233" y="35940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57" name="Freihandform 56">
              <a:extLst>
                <a:ext uri="{FF2B5EF4-FFF2-40B4-BE49-F238E27FC236}">
                  <a16:creationId xmlns:a16="http://schemas.microsoft.com/office/drawing/2014/main" id="{67FD07C5-5CC4-3DDC-970B-BF2F300EA629}"/>
                </a:ext>
              </a:extLst>
            </p:cNvPr>
            <p:cNvSpPr/>
            <p:nvPr/>
          </p:nvSpPr>
          <p:spPr>
            <a:xfrm>
              <a:off x="6693504" y="35940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58" name="Freihandform 57">
              <a:extLst>
                <a:ext uri="{FF2B5EF4-FFF2-40B4-BE49-F238E27FC236}">
                  <a16:creationId xmlns:a16="http://schemas.microsoft.com/office/drawing/2014/main" id="{7D25C05D-362E-C6FE-9B38-847DA4924C0E}"/>
                </a:ext>
              </a:extLst>
            </p:cNvPr>
            <p:cNvSpPr/>
            <p:nvPr/>
          </p:nvSpPr>
          <p:spPr>
            <a:xfrm>
              <a:off x="6687139" y="356224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59" name="Freihandform 58">
              <a:extLst>
                <a:ext uri="{FF2B5EF4-FFF2-40B4-BE49-F238E27FC236}">
                  <a16:creationId xmlns:a16="http://schemas.microsoft.com/office/drawing/2014/main" id="{CC691F99-1BF8-3909-30AA-17EFAB77A209}"/>
                </a:ext>
              </a:extLst>
            </p:cNvPr>
            <p:cNvSpPr/>
            <p:nvPr/>
          </p:nvSpPr>
          <p:spPr>
            <a:xfrm>
              <a:off x="6630496" y="356224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60" name="Freihandform 59">
              <a:extLst>
                <a:ext uri="{FF2B5EF4-FFF2-40B4-BE49-F238E27FC236}">
                  <a16:creationId xmlns:a16="http://schemas.microsoft.com/office/drawing/2014/main" id="{9C0DCBBC-BE53-1580-F1EF-C33A6ED0E8A7}"/>
                </a:ext>
              </a:extLst>
            </p:cNvPr>
            <p:cNvSpPr/>
            <p:nvPr/>
          </p:nvSpPr>
          <p:spPr>
            <a:xfrm>
              <a:off x="6490478" y="349860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61" name="Freihandform 60">
              <a:extLst>
                <a:ext uri="{FF2B5EF4-FFF2-40B4-BE49-F238E27FC236}">
                  <a16:creationId xmlns:a16="http://schemas.microsoft.com/office/drawing/2014/main" id="{BC5FFD94-4C94-C87D-5270-8044CD5FACA8}"/>
                </a:ext>
              </a:extLst>
            </p:cNvPr>
            <p:cNvSpPr/>
            <p:nvPr/>
          </p:nvSpPr>
          <p:spPr>
            <a:xfrm>
              <a:off x="6363189" y="347416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62" name="Freihandform 61">
              <a:extLst>
                <a:ext uri="{FF2B5EF4-FFF2-40B4-BE49-F238E27FC236}">
                  <a16:creationId xmlns:a16="http://schemas.microsoft.com/office/drawing/2014/main" id="{D2DA6F10-D7D8-A5D5-3ED7-E7DD61EB3D1F}"/>
                </a:ext>
              </a:extLst>
            </p:cNvPr>
            <p:cNvSpPr/>
            <p:nvPr/>
          </p:nvSpPr>
          <p:spPr>
            <a:xfrm>
              <a:off x="6337731" y="344870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63" name="Freihandform 62">
              <a:extLst>
                <a:ext uri="{FF2B5EF4-FFF2-40B4-BE49-F238E27FC236}">
                  <a16:creationId xmlns:a16="http://schemas.microsoft.com/office/drawing/2014/main" id="{CA8D3D18-C5C5-6078-BC71-D8D8FB8C2419}"/>
                </a:ext>
              </a:extLst>
            </p:cNvPr>
            <p:cNvSpPr/>
            <p:nvPr/>
          </p:nvSpPr>
          <p:spPr>
            <a:xfrm>
              <a:off x="6140433" y="337869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64" name="Freihandform 63">
              <a:extLst>
                <a:ext uri="{FF2B5EF4-FFF2-40B4-BE49-F238E27FC236}">
                  <a16:creationId xmlns:a16="http://schemas.microsoft.com/office/drawing/2014/main" id="{9F2185D6-E2CF-EDC7-ACAE-7C8EC63C4D81}"/>
                </a:ext>
              </a:extLst>
            </p:cNvPr>
            <p:cNvSpPr/>
            <p:nvPr/>
          </p:nvSpPr>
          <p:spPr>
            <a:xfrm>
              <a:off x="6127704" y="337869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65" name="Freihandform 64">
              <a:extLst>
                <a:ext uri="{FF2B5EF4-FFF2-40B4-BE49-F238E27FC236}">
                  <a16:creationId xmlns:a16="http://schemas.microsoft.com/office/drawing/2014/main" id="{DD37B661-9BCC-343C-1589-AF98A761CF42}"/>
                </a:ext>
              </a:extLst>
            </p:cNvPr>
            <p:cNvSpPr/>
            <p:nvPr/>
          </p:nvSpPr>
          <p:spPr>
            <a:xfrm>
              <a:off x="6114975" y="337869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66" name="Freihandform 65">
              <a:extLst>
                <a:ext uri="{FF2B5EF4-FFF2-40B4-BE49-F238E27FC236}">
                  <a16:creationId xmlns:a16="http://schemas.microsoft.com/office/drawing/2014/main" id="{67222422-217B-BE7A-6D4A-D6266E2A823F}"/>
                </a:ext>
              </a:extLst>
            </p:cNvPr>
            <p:cNvSpPr/>
            <p:nvPr/>
          </p:nvSpPr>
          <p:spPr>
            <a:xfrm>
              <a:off x="6102246" y="337869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67" name="Freihandform 66">
              <a:extLst>
                <a:ext uri="{FF2B5EF4-FFF2-40B4-BE49-F238E27FC236}">
                  <a16:creationId xmlns:a16="http://schemas.microsoft.com/office/drawing/2014/main" id="{5B1E1A33-E60B-D624-E447-8A0570B9B6EB}"/>
                </a:ext>
              </a:extLst>
            </p:cNvPr>
            <p:cNvSpPr/>
            <p:nvPr/>
          </p:nvSpPr>
          <p:spPr>
            <a:xfrm>
              <a:off x="6025873" y="337869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68" name="Freihandform 67">
              <a:extLst>
                <a:ext uri="{FF2B5EF4-FFF2-40B4-BE49-F238E27FC236}">
                  <a16:creationId xmlns:a16="http://schemas.microsoft.com/office/drawing/2014/main" id="{3F401DB8-03C9-1976-155D-AA0870B22FA7}"/>
                </a:ext>
              </a:extLst>
            </p:cNvPr>
            <p:cNvSpPr/>
            <p:nvPr/>
          </p:nvSpPr>
          <p:spPr>
            <a:xfrm>
              <a:off x="5987686" y="337869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69" name="Freihandform 68">
              <a:extLst>
                <a:ext uri="{FF2B5EF4-FFF2-40B4-BE49-F238E27FC236}">
                  <a16:creationId xmlns:a16="http://schemas.microsoft.com/office/drawing/2014/main" id="{E3BD72B9-3014-C430-B359-437C6947743A}"/>
                </a:ext>
              </a:extLst>
            </p:cNvPr>
            <p:cNvSpPr/>
            <p:nvPr/>
          </p:nvSpPr>
          <p:spPr>
            <a:xfrm>
              <a:off x="5911312" y="334051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70" name="Freihandform 69">
              <a:extLst>
                <a:ext uri="{FF2B5EF4-FFF2-40B4-BE49-F238E27FC236}">
                  <a16:creationId xmlns:a16="http://schemas.microsoft.com/office/drawing/2014/main" id="{58C27145-C288-C4F6-823F-F5CD48A629CC}"/>
                </a:ext>
              </a:extLst>
            </p:cNvPr>
            <p:cNvSpPr/>
            <p:nvPr/>
          </p:nvSpPr>
          <p:spPr>
            <a:xfrm>
              <a:off x="5892219" y="330868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71" name="Freihandform 70">
              <a:extLst>
                <a:ext uri="{FF2B5EF4-FFF2-40B4-BE49-F238E27FC236}">
                  <a16:creationId xmlns:a16="http://schemas.microsoft.com/office/drawing/2014/main" id="{73B75182-3DF1-55B0-0BE1-ECE380D0C0BA}"/>
                </a:ext>
              </a:extLst>
            </p:cNvPr>
            <p:cNvSpPr/>
            <p:nvPr/>
          </p:nvSpPr>
          <p:spPr>
            <a:xfrm>
              <a:off x="5866761" y="3257772"/>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72" name="Freihandform 71">
              <a:extLst>
                <a:ext uri="{FF2B5EF4-FFF2-40B4-BE49-F238E27FC236}">
                  <a16:creationId xmlns:a16="http://schemas.microsoft.com/office/drawing/2014/main" id="{6A9A17B3-256B-23FB-3892-812A1D678617}"/>
                </a:ext>
              </a:extLst>
            </p:cNvPr>
            <p:cNvSpPr/>
            <p:nvPr/>
          </p:nvSpPr>
          <p:spPr>
            <a:xfrm>
              <a:off x="5854032" y="3257772"/>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73" name="Freihandform 72">
              <a:extLst>
                <a:ext uri="{FF2B5EF4-FFF2-40B4-BE49-F238E27FC236}">
                  <a16:creationId xmlns:a16="http://schemas.microsoft.com/office/drawing/2014/main" id="{5AE9F310-277C-A5BB-3A2A-1BC07263C437}"/>
                </a:ext>
              </a:extLst>
            </p:cNvPr>
            <p:cNvSpPr/>
            <p:nvPr/>
          </p:nvSpPr>
          <p:spPr>
            <a:xfrm>
              <a:off x="5752201" y="3257772"/>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74" name="Freihandform 73">
              <a:extLst>
                <a:ext uri="{FF2B5EF4-FFF2-40B4-BE49-F238E27FC236}">
                  <a16:creationId xmlns:a16="http://schemas.microsoft.com/office/drawing/2014/main" id="{8B4D6D19-E526-8636-DB9E-BBC0E96755F3}"/>
                </a:ext>
              </a:extLst>
            </p:cNvPr>
            <p:cNvSpPr/>
            <p:nvPr/>
          </p:nvSpPr>
          <p:spPr>
            <a:xfrm>
              <a:off x="5669463" y="322595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75" name="Freihandform 74">
              <a:extLst>
                <a:ext uri="{FF2B5EF4-FFF2-40B4-BE49-F238E27FC236}">
                  <a16:creationId xmlns:a16="http://schemas.microsoft.com/office/drawing/2014/main" id="{2939C151-7110-31C1-3FAE-98BF1F7B5673}"/>
                </a:ext>
              </a:extLst>
            </p:cNvPr>
            <p:cNvSpPr/>
            <p:nvPr/>
          </p:nvSpPr>
          <p:spPr>
            <a:xfrm>
              <a:off x="5490240" y="31686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76" name="Freihandform 75">
              <a:extLst>
                <a:ext uri="{FF2B5EF4-FFF2-40B4-BE49-F238E27FC236}">
                  <a16:creationId xmlns:a16="http://schemas.microsoft.com/office/drawing/2014/main" id="{64691721-2CA8-96C0-A733-5EE6E211482F}"/>
                </a:ext>
              </a:extLst>
            </p:cNvPr>
            <p:cNvSpPr/>
            <p:nvPr/>
          </p:nvSpPr>
          <p:spPr>
            <a:xfrm>
              <a:off x="6414104" y="347416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77" name="Freihandform 76">
              <a:extLst>
                <a:ext uri="{FF2B5EF4-FFF2-40B4-BE49-F238E27FC236}">
                  <a16:creationId xmlns:a16="http://schemas.microsoft.com/office/drawing/2014/main" id="{41D7F8C2-8252-5D61-BF6C-8A8D27E67FF6}"/>
                </a:ext>
              </a:extLst>
            </p:cNvPr>
            <p:cNvSpPr/>
            <p:nvPr/>
          </p:nvSpPr>
          <p:spPr>
            <a:xfrm>
              <a:off x="6744419" y="367044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78" name="Freihandform 77">
              <a:extLst>
                <a:ext uri="{FF2B5EF4-FFF2-40B4-BE49-F238E27FC236}">
                  <a16:creationId xmlns:a16="http://schemas.microsoft.com/office/drawing/2014/main" id="{2B06AEA7-1919-2755-192F-9ECD0BC5BB24}"/>
                </a:ext>
              </a:extLst>
            </p:cNvPr>
            <p:cNvSpPr/>
            <p:nvPr/>
          </p:nvSpPr>
          <p:spPr>
            <a:xfrm>
              <a:off x="6941717" y="37344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79" name="Freihandform 78">
              <a:extLst>
                <a:ext uri="{FF2B5EF4-FFF2-40B4-BE49-F238E27FC236}">
                  <a16:creationId xmlns:a16="http://schemas.microsoft.com/office/drawing/2014/main" id="{58B2E1DB-48D7-AEF8-A65A-4625E9B9239C}"/>
                </a:ext>
              </a:extLst>
            </p:cNvPr>
            <p:cNvSpPr/>
            <p:nvPr/>
          </p:nvSpPr>
          <p:spPr>
            <a:xfrm>
              <a:off x="7101847"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80" name="Freihandform 79">
              <a:extLst>
                <a:ext uri="{FF2B5EF4-FFF2-40B4-BE49-F238E27FC236}">
                  <a16:creationId xmlns:a16="http://schemas.microsoft.com/office/drawing/2014/main" id="{E247A131-5BDA-F191-F2D7-F724A355F804}"/>
                </a:ext>
              </a:extLst>
            </p:cNvPr>
            <p:cNvSpPr/>
            <p:nvPr/>
          </p:nvSpPr>
          <p:spPr>
            <a:xfrm>
              <a:off x="7114576"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81" name="Freihandform 80">
              <a:extLst>
                <a:ext uri="{FF2B5EF4-FFF2-40B4-BE49-F238E27FC236}">
                  <a16:creationId xmlns:a16="http://schemas.microsoft.com/office/drawing/2014/main" id="{3207AFB7-DF75-AB03-C0B0-523073EF5367}"/>
                </a:ext>
              </a:extLst>
            </p:cNvPr>
            <p:cNvSpPr/>
            <p:nvPr/>
          </p:nvSpPr>
          <p:spPr>
            <a:xfrm>
              <a:off x="7127305"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82" name="Freihandform 81">
              <a:extLst>
                <a:ext uri="{FF2B5EF4-FFF2-40B4-BE49-F238E27FC236}">
                  <a16:creationId xmlns:a16="http://schemas.microsoft.com/office/drawing/2014/main" id="{EF8D8AEB-E4F2-BFEF-E7B4-344C39992131}"/>
                </a:ext>
              </a:extLst>
            </p:cNvPr>
            <p:cNvSpPr/>
            <p:nvPr/>
          </p:nvSpPr>
          <p:spPr>
            <a:xfrm>
              <a:off x="7140034"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83" name="Freihandform 82">
              <a:extLst>
                <a:ext uri="{FF2B5EF4-FFF2-40B4-BE49-F238E27FC236}">
                  <a16:creationId xmlns:a16="http://schemas.microsoft.com/office/drawing/2014/main" id="{5585E52C-6521-6257-8596-9ECDC6FFD9FF}"/>
                </a:ext>
              </a:extLst>
            </p:cNvPr>
            <p:cNvSpPr/>
            <p:nvPr/>
          </p:nvSpPr>
          <p:spPr>
            <a:xfrm>
              <a:off x="7152763"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84" name="Freihandform 83">
              <a:extLst>
                <a:ext uri="{FF2B5EF4-FFF2-40B4-BE49-F238E27FC236}">
                  <a16:creationId xmlns:a16="http://schemas.microsoft.com/office/drawing/2014/main" id="{199C931F-E617-1036-8764-FCD5379FD576}"/>
                </a:ext>
              </a:extLst>
            </p:cNvPr>
            <p:cNvSpPr/>
            <p:nvPr/>
          </p:nvSpPr>
          <p:spPr>
            <a:xfrm>
              <a:off x="7165492"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85" name="Freihandform 84">
              <a:extLst>
                <a:ext uri="{FF2B5EF4-FFF2-40B4-BE49-F238E27FC236}">
                  <a16:creationId xmlns:a16="http://schemas.microsoft.com/office/drawing/2014/main" id="{D3249F08-37D7-64F0-317E-3BDA3B5ECD99}"/>
                </a:ext>
              </a:extLst>
            </p:cNvPr>
            <p:cNvSpPr/>
            <p:nvPr/>
          </p:nvSpPr>
          <p:spPr>
            <a:xfrm>
              <a:off x="7178221"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86" name="Freihandform 85">
              <a:extLst>
                <a:ext uri="{FF2B5EF4-FFF2-40B4-BE49-F238E27FC236}">
                  <a16:creationId xmlns:a16="http://schemas.microsoft.com/office/drawing/2014/main" id="{7F9FAAD9-9CD6-4DAF-DC46-C20C279462DE}"/>
                </a:ext>
              </a:extLst>
            </p:cNvPr>
            <p:cNvSpPr/>
            <p:nvPr/>
          </p:nvSpPr>
          <p:spPr>
            <a:xfrm>
              <a:off x="7171856" y="393176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87" name="Freihandform 86">
              <a:extLst>
                <a:ext uri="{FF2B5EF4-FFF2-40B4-BE49-F238E27FC236}">
                  <a16:creationId xmlns:a16="http://schemas.microsoft.com/office/drawing/2014/main" id="{64719CF5-570C-E4B7-F266-50A96361C6AA}"/>
                </a:ext>
              </a:extLst>
            </p:cNvPr>
            <p:cNvSpPr/>
            <p:nvPr/>
          </p:nvSpPr>
          <p:spPr>
            <a:xfrm>
              <a:off x="5039764" y="2979136"/>
              <a:ext cx="63644" cy="12728"/>
            </a:xfrm>
            <a:custGeom>
              <a:avLst/>
              <a:gdLst>
                <a:gd name="connsiteX0" fmla="*/ 0 w 63644"/>
                <a:gd name="connsiteY0" fmla="*/ 0 h 12728"/>
                <a:gd name="connsiteX1" fmla="*/ 63645 w 63644"/>
                <a:gd name="connsiteY1" fmla="*/ 0 h 12728"/>
              </a:gdLst>
              <a:ahLst/>
              <a:cxnLst>
                <a:cxn ang="0">
                  <a:pos x="connsiteX0" y="connsiteY0"/>
                </a:cxn>
                <a:cxn ang="0">
                  <a:pos x="connsiteX1" y="connsiteY1"/>
                </a:cxn>
              </a:cxnLst>
              <a:rect l="l" t="t" r="r" b="b"/>
              <a:pathLst>
                <a:path w="63644" h="12728">
                  <a:moveTo>
                    <a:pt x="0" y="0"/>
                  </a:moveTo>
                  <a:lnTo>
                    <a:pt x="63645" y="0"/>
                  </a:lnTo>
                </a:path>
              </a:pathLst>
            </a:custGeom>
            <a:ln w="19050" cap="flat">
              <a:solidFill>
                <a:schemeClr val="accent3"/>
              </a:solidFill>
              <a:prstDash val="solid"/>
              <a:miter/>
            </a:ln>
          </p:spPr>
          <p:txBody>
            <a:bodyPr rtlCol="0" anchor="ctr"/>
            <a:lstStyle/>
            <a:p>
              <a:endParaRPr lang="en-GB"/>
            </a:p>
          </p:txBody>
        </p:sp>
        <p:sp>
          <p:nvSpPr>
            <p:cNvPr id="88" name="Freihandform 87">
              <a:extLst>
                <a:ext uri="{FF2B5EF4-FFF2-40B4-BE49-F238E27FC236}">
                  <a16:creationId xmlns:a16="http://schemas.microsoft.com/office/drawing/2014/main" id="{A23D8D10-7761-9A44-2B52-48449B94D41B}"/>
                </a:ext>
              </a:extLst>
            </p:cNvPr>
            <p:cNvSpPr/>
            <p:nvPr/>
          </p:nvSpPr>
          <p:spPr>
            <a:xfrm>
              <a:off x="4734270" y="2849810"/>
              <a:ext cx="50915" cy="12728"/>
            </a:xfrm>
            <a:custGeom>
              <a:avLst/>
              <a:gdLst>
                <a:gd name="connsiteX0" fmla="*/ 0 w 50915"/>
                <a:gd name="connsiteY0" fmla="*/ 0 h 12728"/>
                <a:gd name="connsiteX1" fmla="*/ 50916 w 50915"/>
                <a:gd name="connsiteY1" fmla="*/ 0 h 12728"/>
              </a:gdLst>
              <a:ahLst/>
              <a:cxnLst>
                <a:cxn ang="0">
                  <a:pos x="connsiteX0" y="connsiteY0"/>
                </a:cxn>
                <a:cxn ang="0">
                  <a:pos x="connsiteX1" y="connsiteY1"/>
                </a:cxn>
              </a:cxnLst>
              <a:rect l="l" t="t" r="r" b="b"/>
              <a:pathLst>
                <a:path w="50915" h="12728">
                  <a:moveTo>
                    <a:pt x="0" y="0"/>
                  </a:moveTo>
                  <a:lnTo>
                    <a:pt x="50916" y="0"/>
                  </a:lnTo>
                </a:path>
              </a:pathLst>
            </a:custGeom>
            <a:ln w="19050" cap="flat">
              <a:solidFill>
                <a:schemeClr val="accent3"/>
              </a:solidFill>
              <a:prstDash val="solid"/>
              <a:miter/>
            </a:ln>
          </p:spPr>
          <p:txBody>
            <a:bodyPr rtlCol="0" anchor="ctr"/>
            <a:lstStyle/>
            <a:p>
              <a:endParaRPr lang="en-GB"/>
            </a:p>
          </p:txBody>
        </p:sp>
        <p:sp>
          <p:nvSpPr>
            <p:cNvPr id="89" name="Freihandform 88">
              <a:extLst>
                <a:ext uri="{FF2B5EF4-FFF2-40B4-BE49-F238E27FC236}">
                  <a16:creationId xmlns:a16="http://schemas.microsoft.com/office/drawing/2014/main" id="{0E52396F-5C0D-8D63-3629-446E208FD747}"/>
                </a:ext>
              </a:extLst>
            </p:cNvPr>
            <p:cNvSpPr/>
            <p:nvPr/>
          </p:nvSpPr>
          <p:spPr>
            <a:xfrm>
              <a:off x="4263301" y="2734232"/>
              <a:ext cx="50915" cy="12728"/>
            </a:xfrm>
            <a:custGeom>
              <a:avLst/>
              <a:gdLst>
                <a:gd name="connsiteX0" fmla="*/ 0 w 50915"/>
                <a:gd name="connsiteY0" fmla="*/ 0 h 12728"/>
                <a:gd name="connsiteX1" fmla="*/ 50916 w 50915"/>
                <a:gd name="connsiteY1" fmla="*/ 0 h 12728"/>
              </a:gdLst>
              <a:ahLst/>
              <a:cxnLst>
                <a:cxn ang="0">
                  <a:pos x="connsiteX0" y="connsiteY0"/>
                </a:cxn>
                <a:cxn ang="0">
                  <a:pos x="connsiteX1" y="connsiteY1"/>
                </a:cxn>
              </a:cxnLst>
              <a:rect l="l" t="t" r="r" b="b"/>
              <a:pathLst>
                <a:path w="50915" h="12728">
                  <a:moveTo>
                    <a:pt x="0" y="0"/>
                  </a:moveTo>
                  <a:lnTo>
                    <a:pt x="50916" y="0"/>
                  </a:lnTo>
                </a:path>
              </a:pathLst>
            </a:custGeom>
            <a:ln w="19050" cap="flat">
              <a:solidFill>
                <a:schemeClr val="accent3"/>
              </a:solidFill>
              <a:prstDash val="solid"/>
              <a:miter/>
            </a:ln>
          </p:spPr>
          <p:txBody>
            <a:bodyPr rtlCol="0" anchor="ctr"/>
            <a:lstStyle/>
            <a:p>
              <a:endParaRPr lang="en-GB"/>
            </a:p>
          </p:txBody>
        </p:sp>
        <p:sp>
          <p:nvSpPr>
            <p:cNvPr id="90" name="Freihandform 89">
              <a:extLst>
                <a:ext uri="{FF2B5EF4-FFF2-40B4-BE49-F238E27FC236}">
                  <a16:creationId xmlns:a16="http://schemas.microsoft.com/office/drawing/2014/main" id="{855CFA7C-B598-E69F-90AD-6F3B79C21EFE}"/>
                </a:ext>
              </a:extLst>
            </p:cNvPr>
            <p:cNvSpPr/>
            <p:nvPr/>
          </p:nvSpPr>
          <p:spPr>
            <a:xfrm>
              <a:off x="2634000" y="2337980"/>
              <a:ext cx="50915" cy="12728"/>
            </a:xfrm>
            <a:custGeom>
              <a:avLst/>
              <a:gdLst>
                <a:gd name="connsiteX0" fmla="*/ 0 w 50915"/>
                <a:gd name="connsiteY0" fmla="*/ 0 h 12728"/>
                <a:gd name="connsiteX1" fmla="*/ 50916 w 50915"/>
                <a:gd name="connsiteY1" fmla="*/ 0 h 12728"/>
              </a:gdLst>
              <a:ahLst/>
              <a:cxnLst>
                <a:cxn ang="0">
                  <a:pos x="connsiteX0" y="connsiteY0"/>
                </a:cxn>
                <a:cxn ang="0">
                  <a:pos x="connsiteX1" y="connsiteY1"/>
                </a:cxn>
              </a:cxnLst>
              <a:rect l="l" t="t" r="r" b="b"/>
              <a:pathLst>
                <a:path w="50915" h="12728">
                  <a:moveTo>
                    <a:pt x="0" y="0"/>
                  </a:moveTo>
                  <a:lnTo>
                    <a:pt x="50916" y="0"/>
                  </a:lnTo>
                </a:path>
              </a:pathLst>
            </a:custGeom>
            <a:ln w="19050" cap="flat">
              <a:solidFill>
                <a:schemeClr val="accent3"/>
              </a:solidFill>
              <a:prstDash val="solid"/>
              <a:miter/>
            </a:ln>
          </p:spPr>
          <p:txBody>
            <a:bodyPr rtlCol="0" anchor="ctr"/>
            <a:lstStyle/>
            <a:p>
              <a:endParaRPr lang="en-GB"/>
            </a:p>
          </p:txBody>
        </p:sp>
        <p:sp>
          <p:nvSpPr>
            <p:cNvPr id="91" name="Freihandform 90">
              <a:extLst>
                <a:ext uri="{FF2B5EF4-FFF2-40B4-BE49-F238E27FC236}">
                  <a16:creationId xmlns:a16="http://schemas.microsoft.com/office/drawing/2014/main" id="{7E396D4F-DD43-9CCE-4C62-0954F40404CB}"/>
                </a:ext>
              </a:extLst>
            </p:cNvPr>
            <p:cNvSpPr/>
            <p:nvPr/>
          </p:nvSpPr>
          <p:spPr>
            <a:xfrm>
              <a:off x="5068786" y="2951769"/>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92" name="Freihandform 91">
              <a:extLst>
                <a:ext uri="{FF2B5EF4-FFF2-40B4-BE49-F238E27FC236}">
                  <a16:creationId xmlns:a16="http://schemas.microsoft.com/office/drawing/2014/main" id="{6532B0B2-964A-35D1-9C49-1611C3D31E48}"/>
                </a:ext>
              </a:extLst>
            </p:cNvPr>
            <p:cNvSpPr/>
            <p:nvPr/>
          </p:nvSpPr>
          <p:spPr>
            <a:xfrm>
              <a:off x="4737834" y="279367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93" name="Freihandform 92">
              <a:extLst>
                <a:ext uri="{FF2B5EF4-FFF2-40B4-BE49-F238E27FC236}">
                  <a16:creationId xmlns:a16="http://schemas.microsoft.com/office/drawing/2014/main" id="{FD059434-6B40-1A63-5F07-D051170E64FC}"/>
                </a:ext>
              </a:extLst>
            </p:cNvPr>
            <p:cNvSpPr/>
            <p:nvPr/>
          </p:nvSpPr>
          <p:spPr>
            <a:xfrm>
              <a:off x="4736179" y="279367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94" name="Freihandform 93">
              <a:extLst>
                <a:ext uri="{FF2B5EF4-FFF2-40B4-BE49-F238E27FC236}">
                  <a16:creationId xmlns:a16="http://schemas.microsoft.com/office/drawing/2014/main" id="{29955617-7DAF-3431-D66B-9FA3B7EF4F62}"/>
                </a:ext>
              </a:extLst>
            </p:cNvPr>
            <p:cNvSpPr/>
            <p:nvPr/>
          </p:nvSpPr>
          <p:spPr>
            <a:xfrm>
              <a:off x="4367296" y="271437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95" name="Freihandform 94">
              <a:extLst>
                <a:ext uri="{FF2B5EF4-FFF2-40B4-BE49-F238E27FC236}">
                  <a16:creationId xmlns:a16="http://schemas.microsoft.com/office/drawing/2014/main" id="{EEC7F104-D583-9A7D-7A77-CBF43231576A}"/>
                </a:ext>
              </a:extLst>
            </p:cNvPr>
            <p:cNvSpPr/>
            <p:nvPr/>
          </p:nvSpPr>
          <p:spPr>
            <a:xfrm>
              <a:off x="4290922" y="270164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96" name="Freihandform 95">
              <a:extLst>
                <a:ext uri="{FF2B5EF4-FFF2-40B4-BE49-F238E27FC236}">
                  <a16:creationId xmlns:a16="http://schemas.microsoft.com/office/drawing/2014/main" id="{7B4ABC5D-03C3-40D8-EDB7-EE02F52D810A}"/>
                </a:ext>
              </a:extLst>
            </p:cNvPr>
            <p:cNvSpPr/>
            <p:nvPr/>
          </p:nvSpPr>
          <p:spPr>
            <a:xfrm>
              <a:off x="4241789" y="265060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97" name="Freihandform 96">
              <a:extLst>
                <a:ext uri="{FF2B5EF4-FFF2-40B4-BE49-F238E27FC236}">
                  <a16:creationId xmlns:a16="http://schemas.microsoft.com/office/drawing/2014/main" id="{3418B521-BDDB-BDC3-2615-8660EC50C808}"/>
                </a:ext>
              </a:extLst>
            </p:cNvPr>
            <p:cNvSpPr/>
            <p:nvPr/>
          </p:nvSpPr>
          <p:spPr>
            <a:xfrm>
              <a:off x="4418211" y="271437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98" name="Freihandform 97">
              <a:extLst>
                <a:ext uri="{FF2B5EF4-FFF2-40B4-BE49-F238E27FC236}">
                  <a16:creationId xmlns:a16="http://schemas.microsoft.com/office/drawing/2014/main" id="{1D9FF47F-7831-3467-7E0A-5550D18B2E81}"/>
                </a:ext>
              </a:extLst>
            </p:cNvPr>
            <p:cNvSpPr/>
            <p:nvPr/>
          </p:nvSpPr>
          <p:spPr>
            <a:xfrm>
              <a:off x="3958570" y="258555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99" name="Freihandform 98">
              <a:extLst>
                <a:ext uri="{FF2B5EF4-FFF2-40B4-BE49-F238E27FC236}">
                  <a16:creationId xmlns:a16="http://schemas.microsoft.com/office/drawing/2014/main" id="{C4ADDE58-7233-8F7E-80AD-80D02D2D8035}"/>
                </a:ext>
              </a:extLst>
            </p:cNvPr>
            <p:cNvSpPr/>
            <p:nvPr/>
          </p:nvSpPr>
          <p:spPr>
            <a:xfrm>
              <a:off x="3793095" y="2544443"/>
              <a:ext cx="12728" cy="68481"/>
            </a:xfrm>
            <a:custGeom>
              <a:avLst/>
              <a:gdLst>
                <a:gd name="connsiteX0" fmla="*/ 0 w 12728"/>
                <a:gd name="connsiteY0" fmla="*/ 0 h 68481"/>
                <a:gd name="connsiteX1" fmla="*/ 0 w 12728"/>
                <a:gd name="connsiteY1" fmla="*/ 68482 h 68481"/>
              </a:gdLst>
              <a:ahLst/>
              <a:cxnLst>
                <a:cxn ang="0">
                  <a:pos x="connsiteX0" y="connsiteY0"/>
                </a:cxn>
                <a:cxn ang="0">
                  <a:pos x="connsiteX1" y="connsiteY1"/>
                </a:cxn>
              </a:cxnLst>
              <a:rect l="l" t="t" r="r" b="b"/>
              <a:pathLst>
                <a:path w="12728" h="68481">
                  <a:moveTo>
                    <a:pt x="0" y="0"/>
                  </a:moveTo>
                  <a:lnTo>
                    <a:pt x="0" y="68482"/>
                  </a:lnTo>
                </a:path>
              </a:pathLst>
            </a:custGeom>
            <a:ln w="19050" cap="flat">
              <a:solidFill>
                <a:schemeClr val="accent3"/>
              </a:solidFill>
              <a:prstDash val="solid"/>
              <a:miter/>
            </a:ln>
          </p:spPr>
          <p:txBody>
            <a:bodyPr rtlCol="0" anchor="ctr"/>
            <a:lstStyle/>
            <a:p>
              <a:endParaRPr lang="en-GB"/>
            </a:p>
          </p:txBody>
        </p:sp>
        <p:sp>
          <p:nvSpPr>
            <p:cNvPr id="100" name="Freihandform 99">
              <a:extLst>
                <a:ext uri="{FF2B5EF4-FFF2-40B4-BE49-F238E27FC236}">
                  <a16:creationId xmlns:a16="http://schemas.microsoft.com/office/drawing/2014/main" id="{121AEF11-7F45-F9A2-27EB-446FEF476E1D}"/>
                </a:ext>
              </a:extLst>
            </p:cNvPr>
            <p:cNvSpPr/>
            <p:nvPr/>
          </p:nvSpPr>
          <p:spPr>
            <a:xfrm>
              <a:off x="3754908" y="2544443"/>
              <a:ext cx="12728" cy="68481"/>
            </a:xfrm>
            <a:custGeom>
              <a:avLst/>
              <a:gdLst>
                <a:gd name="connsiteX0" fmla="*/ 0 w 12728"/>
                <a:gd name="connsiteY0" fmla="*/ 0 h 68481"/>
                <a:gd name="connsiteX1" fmla="*/ 0 w 12728"/>
                <a:gd name="connsiteY1" fmla="*/ 68482 h 68481"/>
              </a:gdLst>
              <a:ahLst/>
              <a:cxnLst>
                <a:cxn ang="0">
                  <a:pos x="connsiteX0" y="connsiteY0"/>
                </a:cxn>
                <a:cxn ang="0">
                  <a:pos x="connsiteX1" y="connsiteY1"/>
                </a:cxn>
              </a:cxnLst>
              <a:rect l="l" t="t" r="r" b="b"/>
              <a:pathLst>
                <a:path w="12728" h="68481">
                  <a:moveTo>
                    <a:pt x="0" y="0"/>
                  </a:moveTo>
                  <a:lnTo>
                    <a:pt x="0" y="68482"/>
                  </a:lnTo>
                </a:path>
              </a:pathLst>
            </a:custGeom>
            <a:ln w="19050" cap="flat">
              <a:solidFill>
                <a:schemeClr val="accent3"/>
              </a:solidFill>
              <a:prstDash val="solid"/>
              <a:miter/>
            </a:ln>
          </p:spPr>
          <p:txBody>
            <a:bodyPr rtlCol="0" anchor="ctr"/>
            <a:lstStyle/>
            <a:p>
              <a:endParaRPr lang="en-GB"/>
            </a:p>
          </p:txBody>
        </p:sp>
        <p:sp>
          <p:nvSpPr>
            <p:cNvPr id="101" name="Freihandform 100">
              <a:extLst>
                <a:ext uri="{FF2B5EF4-FFF2-40B4-BE49-F238E27FC236}">
                  <a16:creationId xmlns:a16="http://schemas.microsoft.com/office/drawing/2014/main" id="{4F55B381-4CD4-9BAC-18C0-C8243C0BFD76}"/>
                </a:ext>
              </a:extLst>
            </p:cNvPr>
            <p:cNvSpPr/>
            <p:nvPr/>
          </p:nvSpPr>
          <p:spPr>
            <a:xfrm>
              <a:off x="3466853" y="2466161"/>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02" name="Freihandform 101">
              <a:extLst>
                <a:ext uri="{FF2B5EF4-FFF2-40B4-BE49-F238E27FC236}">
                  <a16:creationId xmlns:a16="http://schemas.microsoft.com/office/drawing/2014/main" id="{2B7B841B-3936-7F11-C88E-12DD0B08A765}"/>
                </a:ext>
              </a:extLst>
            </p:cNvPr>
            <p:cNvSpPr/>
            <p:nvPr/>
          </p:nvSpPr>
          <p:spPr>
            <a:xfrm>
              <a:off x="3328999" y="242797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03" name="Freihandform 102">
              <a:extLst>
                <a:ext uri="{FF2B5EF4-FFF2-40B4-BE49-F238E27FC236}">
                  <a16:creationId xmlns:a16="http://schemas.microsoft.com/office/drawing/2014/main" id="{B27E8A4B-214D-A489-91EF-A14C1429DC7D}"/>
                </a:ext>
              </a:extLst>
            </p:cNvPr>
            <p:cNvSpPr/>
            <p:nvPr/>
          </p:nvSpPr>
          <p:spPr>
            <a:xfrm>
              <a:off x="3303541" y="242797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04" name="Freihandform 103">
              <a:extLst>
                <a:ext uri="{FF2B5EF4-FFF2-40B4-BE49-F238E27FC236}">
                  <a16:creationId xmlns:a16="http://schemas.microsoft.com/office/drawing/2014/main" id="{6724D06C-C51D-E43D-3D87-E7A2870C7472}"/>
                </a:ext>
              </a:extLst>
            </p:cNvPr>
            <p:cNvSpPr/>
            <p:nvPr/>
          </p:nvSpPr>
          <p:spPr>
            <a:xfrm>
              <a:off x="2650675" y="230539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05" name="Freihandform 104">
              <a:extLst>
                <a:ext uri="{FF2B5EF4-FFF2-40B4-BE49-F238E27FC236}">
                  <a16:creationId xmlns:a16="http://schemas.microsoft.com/office/drawing/2014/main" id="{E6A13824-F530-2259-1F60-B552FB39F2B9}"/>
                </a:ext>
              </a:extLst>
            </p:cNvPr>
            <p:cNvSpPr/>
            <p:nvPr/>
          </p:nvSpPr>
          <p:spPr>
            <a:xfrm>
              <a:off x="2389987" y="2199362"/>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06" name="Freihandform 105">
              <a:extLst>
                <a:ext uri="{FF2B5EF4-FFF2-40B4-BE49-F238E27FC236}">
                  <a16:creationId xmlns:a16="http://schemas.microsoft.com/office/drawing/2014/main" id="{0AF796A2-4D21-C4CC-666A-3927976160C4}"/>
                </a:ext>
              </a:extLst>
            </p:cNvPr>
            <p:cNvSpPr/>
            <p:nvPr/>
          </p:nvSpPr>
          <p:spPr>
            <a:xfrm>
              <a:off x="1662657" y="208238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grpSp>
          <p:nvGrpSpPr>
            <p:cNvPr id="107" name="Picture 5">
              <a:extLst>
                <a:ext uri="{FF2B5EF4-FFF2-40B4-BE49-F238E27FC236}">
                  <a16:creationId xmlns:a16="http://schemas.microsoft.com/office/drawing/2014/main" id="{4C9D64E1-21B1-C6FE-846E-6BD613783915}"/>
                </a:ext>
              </a:extLst>
            </p:cNvPr>
            <p:cNvGrpSpPr/>
            <p:nvPr/>
          </p:nvGrpSpPr>
          <p:grpSpPr>
            <a:xfrm>
              <a:off x="1475669" y="2054253"/>
              <a:ext cx="5951528" cy="1912901"/>
              <a:chOff x="1475669" y="2054253"/>
              <a:chExt cx="5951528" cy="1912901"/>
            </a:xfrm>
            <a:noFill/>
          </p:grpSpPr>
          <p:sp>
            <p:nvSpPr>
              <p:cNvPr id="108" name="Freihandform 107">
                <a:extLst>
                  <a:ext uri="{FF2B5EF4-FFF2-40B4-BE49-F238E27FC236}">
                    <a16:creationId xmlns:a16="http://schemas.microsoft.com/office/drawing/2014/main" id="{28C22B09-A481-A8FA-EF14-06DFEEB61C61}"/>
                  </a:ext>
                </a:extLst>
              </p:cNvPr>
              <p:cNvSpPr/>
              <p:nvPr/>
            </p:nvSpPr>
            <p:spPr>
              <a:xfrm>
                <a:off x="1475669" y="2054253"/>
                <a:ext cx="5951528" cy="1912901"/>
              </a:xfrm>
              <a:custGeom>
                <a:avLst/>
                <a:gdLst>
                  <a:gd name="connsiteX0" fmla="*/ 0 w 5951528"/>
                  <a:gd name="connsiteY0" fmla="*/ 0 h 1912901"/>
                  <a:gd name="connsiteX1" fmla="*/ 33986 w 5951528"/>
                  <a:gd name="connsiteY1" fmla="*/ 0 h 1912901"/>
                  <a:gd name="connsiteX2" fmla="*/ 53716 w 5951528"/>
                  <a:gd name="connsiteY2" fmla="*/ 0 h 1912901"/>
                  <a:gd name="connsiteX3" fmla="*/ 53716 w 5951528"/>
                  <a:gd name="connsiteY3" fmla="*/ 27622 h 1912901"/>
                  <a:gd name="connsiteX4" fmla="*/ 108196 w 5951528"/>
                  <a:gd name="connsiteY4" fmla="*/ 27622 h 1912901"/>
                  <a:gd name="connsiteX5" fmla="*/ 108196 w 5951528"/>
                  <a:gd name="connsiteY5" fmla="*/ 31822 h 1912901"/>
                  <a:gd name="connsiteX6" fmla="*/ 108196 w 5951528"/>
                  <a:gd name="connsiteY6" fmla="*/ 38187 h 1912901"/>
                  <a:gd name="connsiteX7" fmla="*/ 137218 w 5951528"/>
                  <a:gd name="connsiteY7" fmla="*/ 38187 h 1912901"/>
                  <a:gd name="connsiteX8" fmla="*/ 137218 w 5951528"/>
                  <a:gd name="connsiteY8" fmla="*/ 57280 h 1912901"/>
                  <a:gd name="connsiteX9" fmla="*/ 260943 w 5951528"/>
                  <a:gd name="connsiteY9" fmla="*/ 57280 h 1912901"/>
                  <a:gd name="connsiteX10" fmla="*/ 260943 w 5951528"/>
                  <a:gd name="connsiteY10" fmla="*/ 70009 h 1912901"/>
                  <a:gd name="connsiteX11" fmla="*/ 337316 w 5951528"/>
                  <a:gd name="connsiteY11" fmla="*/ 70009 h 1912901"/>
                  <a:gd name="connsiteX12" fmla="*/ 337316 w 5951528"/>
                  <a:gd name="connsiteY12" fmla="*/ 90503 h 1912901"/>
                  <a:gd name="connsiteX13" fmla="*/ 373721 w 5951528"/>
                  <a:gd name="connsiteY13" fmla="*/ 90503 h 1912901"/>
                  <a:gd name="connsiteX14" fmla="*/ 388232 w 5951528"/>
                  <a:gd name="connsiteY14" fmla="*/ 90503 h 1912901"/>
                  <a:gd name="connsiteX15" fmla="*/ 388232 w 5951528"/>
                  <a:gd name="connsiteY15" fmla="*/ 120925 h 1912901"/>
                  <a:gd name="connsiteX16" fmla="*/ 613788 w 5951528"/>
                  <a:gd name="connsiteY16" fmla="*/ 120925 h 1912901"/>
                  <a:gd name="connsiteX17" fmla="*/ 613788 w 5951528"/>
                  <a:gd name="connsiteY17" fmla="*/ 135054 h 1912901"/>
                  <a:gd name="connsiteX18" fmla="*/ 633645 w 5951528"/>
                  <a:gd name="connsiteY18" fmla="*/ 135054 h 1912901"/>
                  <a:gd name="connsiteX19" fmla="*/ 633645 w 5951528"/>
                  <a:gd name="connsiteY19" fmla="*/ 146383 h 1912901"/>
                  <a:gd name="connsiteX20" fmla="*/ 739040 w 5951528"/>
                  <a:gd name="connsiteY20" fmla="*/ 146383 h 1912901"/>
                  <a:gd name="connsiteX21" fmla="*/ 739040 w 5951528"/>
                  <a:gd name="connsiteY21" fmla="*/ 162294 h 1912901"/>
                  <a:gd name="connsiteX22" fmla="*/ 770099 w 5951528"/>
                  <a:gd name="connsiteY22" fmla="*/ 162294 h 1912901"/>
                  <a:gd name="connsiteX23" fmla="*/ 897388 w 5951528"/>
                  <a:gd name="connsiteY23" fmla="*/ 162294 h 1912901"/>
                  <a:gd name="connsiteX24" fmla="*/ 897388 w 5951528"/>
                  <a:gd name="connsiteY24" fmla="*/ 178205 h 1912901"/>
                  <a:gd name="connsiteX25" fmla="*/ 916481 w 5951528"/>
                  <a:gd name="connsiteY25" fmla="*/ 178205 h 1912901"/>
                  <a:gd name="connsiteX26" fmla="*/ 916481 w 5951528"/>
                  <a:gd name="connsiteY26" fmla="*/ 189915 h 1912901"/>
                  <a:gd name="connsiteX27" fmla="*/ 939775 w 5951528"/>
                  <a:gd name="connsiteY27" fmla="*/ 189915 h 1912901"/>
                  <a:gd name="connsiteX28" fmla="*/ 939775 w 5951528"/>
                  <a:gd name="connsiteY28" fmla="*/ 207863 h 1912901"/>
                  <a:gd name="connsiteX29" fmla="*/ 976562 w 5951528"/>
                  <a:gd name="connsiteY29" fmla="*/ 207863 h 1912901"/>
                  <a:gd name="connsiteX30" fmla="*/ 976562 w 5951528"/>
                  <a:gd name="connsiteY30" fmla="*/ 225175 h 1912901"/>
                  <a:gd name="connsiteX31" fmla="*/ 1017931 w 5951528"/>
                  <a:gd name="connsiteY31" fmla="*/ 225175 h 1912901"/>
                  <a:gd name="connsiteX32" fmla="*/ 1017931 w 5951528"/>
                  <a:gd name="connsiteY32" fmla="*/ 241086 h 1912901"/>
                  <a:gd name="connsiteX33" fmla="*/ 1140001 w 5951528"/>
                  <a:gd name="connsiteY33" fmla="*/ 241086 h 1912901"/>
                  <a:gd name="connsiteX34" fmla="*/ 1140001 w 5951528"/>
                  <a:gd name="connsiteY34" fmla="*/ 253815 h 1912901"/>
                  <a:gd name="connsiteX35" fmla="*/ 1157949 w 5951528"/>
                  <a:gd name="connsiteY35" fmla="*/ 253815 h 1912901"/>
                  <a:gd name="connsiteX36" fmla="*/ 1157949 w 5951528"/>
                  <a:gd name="connsiteY36" fmla="*/ 273672 h 1912901"/>
                  <a:gd name="connsiteX37" fmla="*/ 1164695 w 5951528"/>
                  <a:gd name="connsiteY37" fmla="*/ 273672 h 1912901"/>
                  <a:gd name="connsiteX38" fmla="*/ 1171060 w 5951528"/>
                  <a:gd name="connsiteY38" fmla="*/ 273672 h 1912901"/>
                  <a:gd name="connsiteX39" fmla="*/ 1171060 w 5951528"/>
                  <a:gd name="connsiteY39" fmla="*/ 287164 h 1912901"/>
                  <a:gd name="connsiteX40" fmla="*/ 1329789 w 5951528"/>
                  <a:gd name="connsiteY40" fmla="*/ 287164 h 1912901"/>
                  <a:gd name="connsiteX41" fmla="*/ 1329789 w 5951528"/>
                  <a:gd name="connsiteY41" fmla="*/ 314659 h 1912901"/>
                  <a:gd name="connsiteX42" fmla="*/ 1424620 w 5951528"/>
                  <a:gd name="connsiteY42" fmla="*/ 314659 h 1912901"/>
                  <a:gd name="connsiteX43" fmla="*/ 1424620 w 5951528"/>
                  <a:gd name="connsiteY43" fmla="*/ 331970 h 1912901"/>
                  <a:gd name="connsiteX44" fmla="*/ 1436585 w 5951528"/>
                  <a:gd name="connsiteY44" fmla="*/ 331970 h 1912901"/>
                  <a:gd name="connsiteX45" fmla="*/ 1436585 w 5951528"/>
                  <a:gd name="connsiteY45" fmla="*/ 350045 h 1912901"/>
                  <a:gd name="connsiteX46" fmla="*/ 1470189 w 5951528"/>
                  <a:gd name="connsiteY46" fmla="*/ 350045 h 1912901"/>
                  <a:gd name="connsiteX47" fmla="*/ 1483682 w 5951528"/>
                  <a:gd name="connsiteY47" fmla="*/ 350045 h 1912901"/>
                  <a:gd name="connsiteX48" fmla="*/ 1483682 w 5951528"/>
                  <a:gd name="connsiteY48" fmla="*/ 362774 h 1912901"/>
                  <a:gd name="connsiteX49" fmla="*/ 1578767 w 5951528"/>
                  <a:gd name="connsiteY49" fmla="*/ 362774 h 1912901"/>
                  <a:gd name="connsiteX50" fmla="*/ 1578767 w 5951528"/>
                  <a:gd name="connsiteY50" fmla="*/ 376267 h 1912901"/>
                  <a:gd name="connsiteX51" fmla="*/ 1578767 w 5951528"/>
                  <a:gd name="connsiteY51" fmla="*/ 381486 h 1912901"/>
                  <a:gd name="connsiteX52" fmla="*/ 1775683 w 5951528"/>
                  <a:gd name="connsiteY52" fmla="*/ 381486 h 1912901"/>
                  <a:gd name="connsiteX53" fmla="*/ 1780647 w 5951528"/>
                  <a:gd name="connsiteY53" fmla="*/ 381486 h 1912901"/>
                  <a:gd name="connsiteX54" fmla="*/ 1786630 w 5951528"/>
                  <a:gd name="connsiteY54" fmla="*/ 381486 h 1912901"/>
                  <a:gd name="connsiteX55" fmla="*/ 1786630 w 5951528"/>
                  <a:gd name="connsiteY55" fmla="*/ 394215 h 1912901"/>
                  <a:gd name="connsiteX56" fmla="*/ 1795285 w 5951528"/>
                  <a:gd name="connsiteY56" fmla="*/ 394215 h 1912901"/>
                  <a:gd name="connsiteX57" fmla="*/ 1795285 w 5951528"/>
                  <a:gd name="connsiteY57" fmla="*/ 404016 h 1912901"/>
                  <a:gd name="connsiteX58" fmla="*/ 1805341 w 5951528"/>
                  <a:gd name="connsiteY58" fmla="*/ 404016 h 1912901"/>
                  <a:gd name="connsiteX59" fmla="*/ 1805341 w 5951528"/>
                  <a:gd name="connsiteY59" fmla="*/ 411271 h 1912901"/>
                  <a:gd name="connsiteX60" fmla="*/ 1941159 w 5951528"/>
                  <a:gd name="connsiteY60" fmla="*/ 411271 h 1912901"/>
                  <a:gd name="connsiteX61" fmla="*/ 1947523 w 5951528"/>
                  <a:gd name="connsiteY61" fmla="*/ 411271 h 1912901"/>
                  <a:gd name="connsiteX62" fmla="*/ 1947523 w 5951528"/>
                  <a:gd name="connsiteY62" fmla="*/ 426164 h 1912901"/>
                  <a:gd name="connsiteX63" fmla="*/ 1976927 w 5951528"/>
                  <a:gd name="connsiteY63" fmla="*/ 426164 h 1912901"/>
                  <a:gd name="connsiteX64" fmla="*/ 1976927 w 5951528"/>
                  <a:gd name="connsiteY64" fmla="*/ 439148 h 1912901"/>
                  <a:gd name="connsiteX65" fmla="*/ 1992074 w 5951528"/>
                  <a:gd name="connsiteY65" fmla="*/ 439148 h 1912901"/>
                  <a:gd name="connsiteX66" fmla="*/ 1998439 w 5951528"/>
                  <a:gd name="connsiteY66" fmla="*/ 439148 h 1912901"/>
                  <a:gd name="connsiteX67" fmla="*/ 1998439 w 5951528"/>
                  <a:gd name="connsiteY67" fmla="*/ 454295 h 1912901"/>
                  <a:gd name="connsiteX68" fmla="*/ 2081177 w 5951528"/>
                  <a:gd name="connsiteY68" fmla="*/ 454295 h 1912901"/>
                  <a:gd name="connsiteX69" fmla="*/ 2081177 w 5951528"/>
                  <a:gd name="connsiteY69" fmla="*/ 471225 h 1912901"/>
                  <a:gd name="connsiteX70" fmla="*/ 2091742 w 5951528"/>
                  <a:gd name="connsiteY70" fmla="*/ 471225 h 1912901"/>
                  <a:gd name="connsiteX71" fmla="*/ 2091742 w 5951528"/>
                  <a:gd name="connsiteY71" fmla="*/ 490063 h 1912901"/>
                  <a:gd name="connsiteX72" fmla="*/ 2109435 w 5951528"/>
                  <a:gd name="connsiteY72" fmla="*/ 490063 h 1912901"/>
                  <a:gd name="connsiteX73" fmla="*/ 2109435 w 5951528"/>
                  <a:gd name="connsiteY73" fmla="*/ 502792 h 1912901"/>
                  <a:gd name="connsiteX74" fmla="*/ 2249453 w 5951528"/>
                  <a:gd name="connsiteY74" fmla="*/ 502792 h 1912901"/>
                  <a:gd name="connsiteX75" fmla="*/ 2249453 w 5951528"/>
                  <a:gd name="connsiteY75" fmla="*/ 520995 h 1912901"/>
                  <a:gd name="connsiteX76" fmla="*/ 2343774 w 5951528"/>
                  <a:gd name="connsiteY76" fmla="*/ 520995 h 1912901"/>
                  <a:gd name="connsiteX77" fmla="*/ 2352430 w 5951528"/>
                  <a:gd name="connsiteY77" fmla="*/ 520995 h 1912901"/>
                  <a:gd name="connsiteX78" fmla="*/ 2352430 w 5951528"/>
                  <a:gd name="connsiteY78" fmla="*/ 537415 h 1912901"/>
                  <a:gd name="connsiteX79" fmla="*/ 2362868 w 5951528"/>
                  <a:gd name="connsiteY79" fmla="*/ 537415 h 1912901"/>
                  <a:gd name="connsiteX80" fmla="*/ 2362868 w 5951528"/>
                  <a:gd name="connsiteY80" fmla="*/ 551544 h 1912901"/>
                  <a:gd name="connsiteX81" fmla="*/ 2393544 w 5951528"/>
                  <a:gd name="connsiteY81" fmla="*/ 551544 h 1912901"/>
                  <a:gd name="connsiteX82" fmla="*/ 2393544 w 5951528"/>
                  <a:gd name="connsiteY82" fmla="*/ 568346 h 1912901"/>
                  <a:gd name="connsiteX83" fmla="*/ 2539417 w 5951528"/>
                  <a:gd name="connsiteY83" fmla="*/ 568346 h 1912901"/>
                  <a:gd name="connsiteX84" fmla="*/ 2539417 w 5951528"/>
                  <a:gd name="connsiteY84" fmla="*/ 595459 h 1912901"/>
                  <a:gd name="connsiteX85" fmla="*/ 2556856 w 5951528"/>
                  <a:gd name="connsiteY85" fmla="*/ 595459 h 1912901"/>
                  <a:gd name="connsiteX86" fmla="*/ 2696620 w 5951528"/>
                  <a:gd name="connsiteY86" fmla="*/ 595459 h 1912901"/>
                  <a:gd name="connsiteX87" fmla="*/ 2701075 w 5951528"/>
                  <a:gd name="connsiteY87" fmla="*/ 595459 h 1912901"/>
                  <a:gd name="connsiteX88" fmla="*/ 2701075 w 5951528"/>
                  <a:gd name="connsiteY88" fmla="*/ 604624 h 1912901"/>
                  <a:gd name="connsiteX89" fmla="*/ 2710367 w 5951528"/>
                  <a:gd name="connsiteY89" fmla="*/ 604624 h 1912901"/>
                  <a:gd name="connsiteX90" fmla="*/ 2710367 w 5951528"/>
                  <a:gd name="connsiteY90" fmla="*/ 617098 h 1912901"/>
                  <a:gd name="connsiteX91" fmla="*/ 2717622 w 5951528"/>
                  <a:gd name="connsiteY91" fmla="*/ 617098 h 1912901"/>
                  <a:gd name="connsiteX92" fmla="*/ 2717622 w 5951528"/>
                  <a:gd name="connsiteY92" fmla="*/ 630081 h 1912901"/>
                  <a:gd name="connsiteX93" fmla="*/ 2774902 w 5951528"/>
                  <a:gd name="connsiteY93" fmla="*/ 630081 h 1912901"/>
                  <a:gd name="connsiteX94" fmla="*/ 2793996 w 5951528"/>
                  <a:gd name="connsiteY94" fmla="*/ 630081 h 1912901"/>
                  <a:gd name="connsiteX95" fmla="*/ 2798196 w 5951528"/>
                  <a:gd name="connsiteY95" fmla="*/ 630081 h 1912901"/>
                  <a:gd name="connsiteX96" fmla="*/ 2798196 w 5951528"/>
                  <a:gd name="connsiteY96" fmla="*/ 676415 h 1912901"/>
                  <a:gd name="connsiteX97" fmla="*/ 2819453 w 5951528"/>
                  <a:gd name="connsiteY97" fmla="*/ 676415 h 1912901"/>
                  <a:gd name="connsiteX98" fmla="*/ 2824800 w 5951528"/>
                  <a:gd name="connsiteY98" fmla="*/ 676415 h 1912901"/>
                  <a:gd name="connsiteX99" fmla="*/ 2824800 w 5951528"/>
                  <a:gd name="connsiteY99" fmla="*/ 696145 h 1912901"/>
                  <a:gd name="connsiteX100" fmla="*/ 3038645 w 5951528"/>
                  <a:gd name="connsiteY100" fmla="*/ 696145 h 1912901"/>
                  <a:gd name="connsiteX101" fmla="*/ 3038645 w 5951528"/>
                  <a:gd name="connsiteY101" fmla="*/ 713201 h 1912901"/>
                  <a:gd name="connsiteX102" fmla="*/ 3068431 w 5951528"/>
                  <a:gd name="connsiteY102" fmla="*/ 713201 h 1912901"/>
                  <a:gd name="connsiteX103" fmla="*/ 3068431 w 5951528"/>
                  <a:gd name="connsiteY103" fmla="*/ 722366 h 1912901"/>
                  <a:gd name="connsiteX104" fmla="*/ 3077596 w 5951528"/>
                  <a:gd name="connsiteY104" fmla="*/ 722366 h 1912901"/>
                  <a:gd name="connsiteX105" fmla="*/ 3077596 w 5951528"/>
                  <a:gd name="connsiteY105" fmla="*/ 731913 h 1912901"/>
                  <a:gd name="connsiteX106" fmla="*/ 3160970 w 5951528"/>
                  <a:gd name="connsiteY106" fmla="*/ 731913 h 1912901"/>
                  <a:gd name="connsiteX107" fmla="*/ 3164534 w 5951528"/>
                  <a:gd name="connsiteY107" fmla="*/ 731913 h 1912901"/>
                  <a:gd name="connsiteX108" fmla="*/ 3164534 w 5951528"/>
                  <a:gd name="connsiteY108" fmla="*/ 739677 h 1912901"/>
                  <a:gd name="connsiteX109" fmla="*/ 3176627 w 5951528"/>
                  <a:gd name="connsiteY109" fmla="*/ 739677 h 1912901"/>
                  <a:gd name="connsiteX110" fmla="*/ 3176627 w 5951528"/>
                  <a:gd name="connsiteY110" fmla="*/ 745405 h 1912901"/>
                  <a:gd name="connsiteX111" fmla="*/ 3214050 w 5951528"/>
                  <a:gd name="connsiteY111" fmla="*/ 745405 h 1912901"/>
                  <a:gd name="connsiteX112" fmla="*/ 3214050 w 5951528"/>
                  <a:gd name="connsiteY112" fmla="*/ 757371 h 1912901"/>
                  <a:gd name="connsiteX113" fmla="*/ 3220414 w 5951528"/>
                  <a:gd name="connsiteY113" fmla="*/ 757371 h 1912901"/>
                  <a:gd name="connsiteX114" fmla="*/ 3220414 w 5951528"/>
                  <a:gd name="connsiteY114" fmla="*/ 775064 h 1912901"/>
                  <a:gd name="connsiteX115" fmla="*/ 3277694 w 5951528"/>
                  <a:gd name="connsiteY115" fmla="*/ 775064 h 1912901"/>
                  <a:gd name="connsiteX116" fmla="*/ 3277694 w 5951528"/>
                  <a:gd name="connsiteY116" fmla="*/ 793139 h 1912901"/>
                  <a:gd name="connsiteX117" fmla="*/ 3290423 w 5951528"/>
                  <a:gd name="connsiteY117" fmla="*/ 793139 h 1912901"/>
                  <a:gd name="connsiteX118" fmla="*/ 3290423 w 5951528"/>
                  <a:gd name="connsiteY118" fmla="*/ 811469 h 1912901"/>
                  <a:gd name="connsiteX119" fmla="*/ 3303152 w 5951528"/>
                  <a:gd name="connsiteY119" fmla="*/ 811469 h 1912901"/>
                  <a:gd name="connsiteX120" fmla="*/ 3303152 w 5951528"/>
                  <a:gd name="connsiteY120" fmla="*/ 821015 h 1912901"/>
                  <a:gd name="connsiteX121" fmla="*/ 3310280 w 5951528"/>
                  <a:gd name="connsiteY121" fmla="*/ 821015 h 1912901"/>
                  <a:gd name="connsiteX122" fmla="*/ 3310280 w 5951528"/>
                  <a:gd name="connsiteY122" fmla="*/ 846091 h 1912901"/>
                  <a:gd name="connsiteX123" fmla="*/ 3350122 w 5951528"/>
                  <a:gd name="connsiteY123" fmla="*/ 846091 h 1912901"/>
                  <a:gd name="connsiteX124" fmla="*/ 3350122 w 5951528"/>
                  <a:gd name="connsiteY124" fmla="*/ 859202 h 1912901"/>
                  <a:gd name="connsiteX125" fmla="*/ 3360814 w 5951528"/>
                  <a:gd name="connsiteY125" fmla="*/ 859202 h 1912901"/>
                  <a:gd name="connsiteX126" fmla="*/ 3364378 w 5951528"/>
                  <a:gd name="connsiteY126" fmla="*/ 859202 h 1912901"/>
                  <a:gd name="connsiteX127" fmla="*/ 3364378 w 5951528"/>
                  <a:gd name="connsiteY127" fmla="*/ 878677 h 1912901"/>
                  <a:gd name="connsiteX128" fmla="*/ 3545383 w 5951528"/>
                  <a:gd name="connsiteY128" fmla="*/ 878677 h 1912901"/>
                  <a:gd name="connsiteX129" fmla="*/ 3545383 w 5951528"/>
                  <a:gd name="connsiteY129" fmla="*/ 895989 h 1912901"/>
                  <a:gd name="connsiteX130" fmla="*/ 3575423 w 5951528"/>
                  <a:gd name="connsiteY130" fmla="*/ 895989 h 1912901"/>
                  <a:gd name="connsiteX131" fmla="*/ 3583188 w 5951528"/>
                  <a:gd name="connsiteY131" fmla="*/ 895989 h 1912901"/>
                  <a:gd name="connsiteX132" fmla="*/ 3583188 w 5951528"/>
                  <a:gd name="connsiteY132" fmla="*/ 910118 h 1912901"/>
                  <a:gd name="connsiteX133" fmla="*/ 3594517 w 5951528"/>
                  <a:gd name="connsiteY133" fmla="*/ 910118 h 1912901"/>
                  <a:gd name="connsiteX134" fmla="*/ 3594517 w 5951528"/>
                  <a:gd name="connsiteY134" fmla="*/ 928193 h 1912901"/>
                  <a:gd name="connsiteX135" fmla="*/ 3620993 w 5951528"/>
                  <a:gd name="connsiteY135" fmla="*/ 928193 h 1912901"/>
                  <a:gd name="connsiteX136" fmla="*/ 3620993 w 5951528"/>
                  <a:gd name="connsiteY136" fmla="*/ 945886 h 1912901"/>
                  <a:gd name="connsiteX137" fmla="*/ 3630540 w 5951528"/>
                  <a:gd name="connsiteY137" fmla="*/ 945886 h 1912901"/>
                  <a:gd name="connsiteX138" fmla="*/ 3630540 w 5951528"/>
                  <a:gd name="connsiteY138" fmla="*/ 956451 h 1912901"/>
                  <a:gd name="connsiteX139" fmla="*/ 3637286 w 5951528"/>
                  <a:gd name="connsiteY139" fmla="*/ 956451 h 1912901"/>
                  <a:gd name="connsiteX140" fmla="*/ 3637286 w 5951528"/>
                  <a:gd name="connsiteY140" fmla="*/ 964597 h 1912901"/>
                  <a:gd name="connsiteX141" fmla="*/ 3701948 w 5951528"/>
                  <a:gd name="connsiteY141" fmla="*/ 964597 h 1912901"/>
                  <a:gd name="connsiteX142" fmla="*/ 3705513 w 5951528"/>
                  <a:gd name="connsiteY142" fmla="*/ 964597 h 1912901"/>
                  <a:gd name="connsiteX143" fmla="*/ 3705513 w 5951528"/>
                  <a:gd name="connsiteY143" fmla="*/ 982291 h 1912901"/>
                  <a:gd name="connsiteX144" fmla="*/ 3717605 w 5951528"/>
                  <a:gd name="connsiteY144" fmla="*/ 982291 h 1912901"/>
                  <a:gd name="connsiteX145" fmla="*/ 3717605 w 5951528"/>
                  <a:gd name="connsiteY145" fmla="*/ 995274 h 1912901"/>
                  <a:gd name="connsiteX146" fmla="*/ 3753628 w 5951528"/>
                  <a:gd name="connsiteY146" fmla="*/ 995274 h 1912901"/>
                  <a:gd name="connsiteX147" fmla="*/ 3753628 w 5951528"/>
                  <a:gd name="connsiteY147" fmla="*/ 1011949 h 1912901"/>
                  <a:gd name="connsiteX148" fmla="*/ 3761393 w 5951528"/>
                  <a:gd name="connsiteY148" fmla="*/ 1011949 h 1912901"/>
                  <a:gd name="connsiteX149" fmla="*/ 3761393 w 5951528"/>
                  <a:gd name="connsiteY149" fmla="*/ 1024678 h 1912901"/>
                  <a:gd name="connsiteX150" fmla="*/ 3789651 w 5951528"/>
                  <a:gd name="connsiteY150" fmla="*/ 1024678 h 1912901"/>
                  <a:gd name="connsiteX151" fmla="*/ 3789651 w 5951528"/>
                  <a:gd name="connsiteY151" fmla="*/ 1043771 h 1912901"/>
                  <a:gd name="connsiteX152" fmla="*/ 3798816 w 5951528"/>
                  <a:gd name="connsiteY152" fmla="*/ 1043771 h 1912901"/>
                  <a:gd name="connsiteX153" fmla="*/ 3798816 w 5951528"/>
                  <a:gd name="connsiteY153" fmla="*/ 1062865 h 1912901"/>
                  <a:gd name="connsiteX154" fmla="*/ 3897465 w 5951528"/>
                  <a:gd name="connsiteY154" fmla="*/ 1062865 h 1912901"/>
                  <a:gd name="connsiteX155" fmla="*/ 3903193 w 5951528"/>
                  <a:gd name="connsiteY155" fmla="*/ 1062865 h 1912901"/>
                  <a:gd name="connsiteX156" fmla="*/ 3903193 w 5951528"/>
                  <a:gd name="connsiteY156" fmla="*/ 1081194 h 1912901"/>
                  <a:gd name="connsiteX157" fmla="*/ 3922668 w 5951528"/>
                  <a:gd name="connsiteY157" fmla="*/ 1081194 h 1912901"/>
                  <a:gd name="connsiteX158" fmla="*/ 3922668 w 5951528"/>
                  <a:gd name="connsiteY158" fmla="*/ 1108816 h 1912901"/>
                  <a:gd name="connsiteX159" fmla="*/ 3933997 w 5951528"/>
                  <a:gd name="connsiteY159" fmla="*/ 1108816 h 1912901"/>
                  <a:gd name="connsiteX160" fmla="*/ 3933997 w 5951528"/>
                  <a:gd name="connsiteY160" fmla="*/ 1116581 h 1912901"/>
                  <a:gd name="connsiteX161" fmla="*/ 3965055 w 5951528"/>
                  <a:gd name="connsiteY161" fmla="*/ 1116581 h 1912901"/>
                  <a:gd name="connsiteX162" fmla="*/ 3965055 w 5951528"/>
                  <a:gd name="connsiteY162" fmla="*/ 1126509 h 1912901"/>
                  <a:gd name="connsiteX163" fmla="*/ 3994459 w 5951528"/>
                  <a:gd name="connsiteY163" fmla="*/ 1126509 h 1912901"/>
                  <a:gd name="connsiteX164" fmla="*/ 3994459 w 5951528"/>
                  <a:gd name="connsiteY164" fmla="*/ 1146621 h 1912901"/>
                  <a:gd name="connsiteX165" fmla="*/ 4030100 w 5951528"/>
                  <a:gd name="connsiteY165" fmla="*/ 1146621 h 1912901"/>
                  <a:gd name="connsiteX166" fmla="*/ 4030100 w 5951528"/>
                  <a:gd name="connsiteY166" fmla="*/ 1164696 h 1912901"/>
                  <a:gd name="connsiteX167" fmla="*/ 4079615 w 5951528"/>
                  <a:gd name="connsiteY167" fmla="*/ 1164696 h 1912901"/>
                  <a:gd name="connsiteX168" fmla="*/ 4079615 w 5951528"/>
                  <a:gd name="connsiteY168" fmla="*/ 1183026 h 1912901"/>
                  <a:gd name="connsiteX169" fmla="*/ 4093744 w 5951528"/>
                  <a:gd name="connsiteY169" fmla="*/ 1183026 h 1912901"/>
                  <a:gd name="connsiteX170" fmla="*/ 4093744 w 5951528"/>
                  <a:gd name="connsiteY170" fmla="*/ 1202883 h 1912901"/>
                  <a:gd name="connsiteX171" fmla="*/ 4232362 w 5951528"/>
                  <a:gd name="connsiteY171" fmla="*/ 1202883 h 1912901"/>
                  <a:gd name="connsiteX172" fmla="*/ 4232362 w 5951528"/>
                  <a:gd name="connsiteY172" fmla="*/ 1215612 h 1912901"/>
                  <a:gd name="connsiteX173" fmla="*/ 4241145 w 5951528"/>
                  <a:gd name="connsiteY173" fmla="*/ 1215612 h 1912901"/>
                  <a:gd name="connsiteX174" fmla="*/ 4241145 w 5951528"/>
                  <a:gd name="connsiteY174" fmla="*/ 1228341 h 1912901"/>
                  <a:gd name="connsiteX175" fmla="*/ 4280860 w 5951528"/>
                  <a:gd name="connsiteY175" fmla="*/ 1228341 h 1912901"/>
                  <a:gd name="connsiteX176" fmla="*/ 4391092 w 5951528"/>
                  <a:gd name="connsiteY176" fmla="*/ 1228341 h 1912901"/>
                  <a:gd name="connsiteX177" fmla="*/ 4391092 w 5951528"/>
                  <a:gd name="connsiteY177" fmla="*/ 1283839 h 1912901"/>
                  <a:gd name="connsiteX178" fmla="*/ 4430042 w 5951528"/>
                  <a:gd name="connsiteY178" fmla="*/ 1283839 h 1912901"/>
                  <a:gd name="connsiteX179" fmla="*/ 4430042 w 5951528"/>
                  <a:gd name="connsiteY179" fmla="*/ 1322789 h 1912901"/>
                  <a:gd name="connsiteX180" fmla="*/ 4459064 w 5951528"/>
                  <a:gd name="connsiteY180" fmla="*/ 1322789 h 1912901"/>
                  <a:gd name="connsiteX181" fmla="*/ 4459064 w 5951528"/>
                  <a:gd name="connsiteY181" fmla="*/ 1341119 h 1912901"/>
                  <a:gd name="connsiteX182" fmla="*/ 4475612 w 5951528"/>
                  <a:gd name="connsiteY182" fmla="*/ 1341119 h 1912901"/>
                  <a:gd name="connsiteX183" fmla="*/ 4475612 w 5951528"/>
                  <a:gd name="connsiteY183" fmla="*/ 1355630 h 1912901"/>
                  <a:gd name="connsiteX184" fmla="*/ 4639688 w 5951528"/>
                  <a:gd name="connsiteY184" fmla="*/ 1355630 h 1912901"/>
                  <a:gd name="connsiteX185" fmla="*/ 4725226 w 5951528"/>
                  <a:gd name="connsiteY185" fmla="*/ 1355630 h 1912901"/>
                  <a:gd name="connsiteX186" fmla="*/ 4725226 w 5951528"/>
                  <a:gd name="connsiteY186" fmla="*/ 1376123 h 1912901"/>
                  <a:gd name="connsiteX187" fmla="*/ 4801981 w 5951528"/>
                  <a:gd name="connsiteY187" fmla="*/ 1376123 h 1912901"/>
                  <a:gd name="connsiteX188" fmla="*/ 4801981 w 5951528"/>
                  <a:gd name="connsiteY188" fmla="*/ 1393816 h 1912901"/>
                  <a:gd name="connsiteX189" fmla="*/ 4817892 w 5951528"/>
                  <a:gd name="connsiteY189" fmla="*/ 1393816 h 1912901"/>
                  <a:gd name="connsiteX190" fmla="*/ 4817892 w 5951528"/>
                  <a:gd name="connsiteY190" fmla="*/ 1416474 h 1912901"/>
                  <a:gd name="connsiteX191" fmla="*/ 4828457 w 5951528"/>
                  <a:gd name="connsiteY191" fmla="*/ 1416474 h 1912901"/>
                  <a:gd name="connsiteX192" fmla="*/ 4828457 w 5951528"/>
                  <a:gd name="connsiteY192" fmla="*/ 1432003 h 1912901"/>
                  <a:gd name="connsiteX193" fmla="*/ 4873008 w 5951528"/>
                  <a:gd name="connsiteY193" fmla="*/ 1432003 h 1912901"/>
                  <a:gd name="connsiteX194" fmla="*/ 4873008 w 5951528"/>
                  <a:gd name="connsiteY194" fmla="*/ 1457461 h 1912901"/>
                  <a:gd name="connsiteX195" fmla="*/ 4961092 w 5951528"/>
                  <a:gd name="connsiteY195" fmla="*/ 1457461 h 1912901"/>
                  <a:gd name="connsiteX196" fmla="*/ 4961092 w 5951528"/>
                  <a:gd name="connsiteY196" fmla="*/ 1477573 h 1912901"/>
                  <a:gd name="connsiteX197" fmla="*/ 5059741 w 5951528"/>
                  <a:gd name="connsiteY197" fmla="*/ 1477573 h 1912901"/>
                  <a:gd name="connsiteX198" fmla="*/ 5059741 w 5951528"/>
                  <a:gd name="connsiteY198" fmla="*/ 1497048 h 1912901"/>
                  <a:gd name="connsiteX199" fmla="*/ 5121604 w 5951528"/>
                  <a:gd name="connsiteY199" fmla="*/ 1497048 h 1912901"/>
                  <a:gd name="connsiteX200" fmla="*/ 5124404 w 5951528"/>
                  <a:gd name="connsiteY200" fmla="*/ 1497048 h 1912901"/>
                  <a:gd name="connsiteX201" fmla="*/ 5124404 w 5951528"/>
                  <a:gd name="connsiteY201" fmla="*/ 1518687 h 1912901"/>
                  <a:gd name="connsiteX202" fmla="*/ 5155972 w 5951528"/>
                  <a:gd name="connsiteY202" fmla="*/ 1518687 h 1912901"/>
                  <a:gd name="connsiteX203" fmla="*/ 5155972 w 5951528"/>
                  <a:gd name="connsiteY203" fmla="*/ 1546563 h 1912901"/>
                  <a:gd name="connsiteX204" fmla="*/ 5218853 w 5951528"/>
                  <a:gd name="connsiteY204" fmla="*/ 1546563 h 1912901"/>
                  <a:gd name="connsiteX205" fmla="*/ 5225472 w 5951528"/>
                  <a:gd name="connsiteY205" fmla="*/ 1546563 h 1912901"/>
                  <a:gd name="connsiteX206" fmla="*/ 5225472 w 5951528"/>
                  <a:gd name="connsiteY206" fmla="*/ 1572021 h 1912901"/>
                  <a:gd name="connsiteX207" fmla="*/ 5237946 w 5951528"/>
                  <a:gd name="connsiteY207" fmla="*/ 1572021 h 1912901"/>
                  <a:gd name="connsiteX208" fmla="*/ 5240492 w 5951528"/>
                  <a:gd name="connsiteY208" fmla="*/ 1572021 h 1912901"/>
                  <a:gd name="connsiteX209" fmla="*/ 5240492 w 5951528"/>
                  <a:gd name="connsiteY209" fmla="*/ 1651577 h 1912901"/>
                  <a:gd name="connsiteX210" fmla="*/ 5289626 w 5951528"/>
                  <a:gd name="connsiteY210" fmla="*/ 1651577 h 1912901"/>
                  <a:gd name="connsiteX211" fmla="*/ 5293826 w 5951528"/>
                  <a:gd name="connsiteY211" fmla="*/ 1651577 h 1912901"/>
                  <a:gd name="connsiteX212" fmla="*/ 5293826 w 5951528"/>
                  <a:gd name="connsiteY212" fmla="*/ 1714840 h 1912901"/>
                  <a:gd name="connsiteX213" fmla="*/ 5410168 w 5951528"/>
                  <a:gd name="connsiteY213" fmla="*/ 1714840 h 1912901"/>
                  <a:gd name="connsiteX214" fmla="*/ 5470631 w 5951528"/>
                  <a:gd name="connsiteY214" fmla="*/ 1714840 h 1912901"/>
                  <a:gd name="connsiteX215" fmla="*/ 5470631 w 5951528"/>
                  <a:gd name="connsiteY215" fmla="*/ 1762955 h 1912901"/>
                  <a:gd name="connsiteX216" fmla="*/ 5696951 w 5951528"/>
                  <a:gd name="connsiteY216" fmla="*/ 1762955 h 1912901"/>
                  <a:gd name="connsiteX217" fmla="*/ 5696951 w 5951528"/>
                  <a:gd name="connsiteY217" fmla="*/ 1912902 h 1912901"/>
                  <a:gd name="connsiteX218" fmla="*/ 5951529 w 5951528"/>
                  <a:gd name="connsiteY218" fmla="*/ 1912902 h 191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5951528" h="1912901">
                    <a:moveTo>
                      <a:pt x="0" y="0"/>
                    </a:moveTo>
                    <a:lnTo>
                      <a:pt x="33986" y="0"/>
                    </a:lnTo>
                    <a:lnTo>
                      <a:pt x="53716" y="0"/>
                    </a:lnTo>
                    <a:lnTo>
                      <a:pt x="53716" y="27622"/>
                    </a:lnTo>
                    <a:lnTo>
                      <a:pt x="108196" y="27622"/>
                    </a:lnTo>
                    <a:lnTo>
                      <a:pt x="108196" y="31822"/>
                    </a:lnTo>
                    <a:lnTo>
                      <a:pt x="108196" y="38187"/>
                    </a:lnTo>
                    <a:lnTo>
                      <a:pt x="137218" y="38187"/>
                    </a:lnTo>
                    <a:lnTo>
                      <a:pt x="137218" y="57280"/>
                    </a:lnTo>
                    <a:lnTo>
                      <a:pt x="260943" y="57280"/>
                    </a:lnTo>
                    <a:lnTo>
                      <a:pt x="260943" y="70009"/>
                    </a:lnTo>
                    <a:lnTo>
                      <a:pt x="337316" y="70009"/>
                    </a:lnTo>
                    <a:lnTo>
                      <a:pt x="337316" y="90503"/>
                    </a:lnTo>
                    <a:lnTo>
                      <a:pt x="373721" y="90503"/>
                    </a:lnTo>
                    <a:lnTo>
                      <a:pt x="388232" y="90503"/>
                    </a:lnTo>
                    <a:lnTo>
                      <a:pt x="388232" y="120925"/>
                    </a:lnTo>
                    <a:lnTo>
                      <a:pt x="613788" y="120925"/>
                    </a:lnTo>
                    <a:lnTo>
                      <a:pt x="613788" y="135054"/>
                    </a:lnTo>
                    <a:lnTo>
                      <a:pt x="633645" y="135054"/>
                    </a:lnTo>
                    <a:lnTo>
                      <a:pt x="633645" y="146383"/>
                    </a:lnTo>
                    <a:lnTo>
                      <a:pt x="739040" y="146383"/>
                    </a:lnTo>
                    <a:lnTo>
                      <a:pt x="739040" y="162294"/>
                    </a:lnTo>
                    <a:lnTo>
                      <a:pt x="770099" y="162294"/>
                    </a:lnTo>
                    <a:lnTo>
                      <a:pt x="897388" y="162294"/>
                    </a:lnTo>
                    <a:lnTo>
                      <a:pt x="897388" y="178205"/>
                    </a:lnTo>
                    <a:lnTo>
                      <a:pt x="916481" y="178205"/>
                    </a:lnTo>
                    <a:lnTo>
                      <a:pt x="916481" y="189915"/>
                    </a:lnTo>
                    <a:lnTo>
                      <a:pt x="939775" y="189915"/>
                    </a:lnTo>
                    <a:lnTo>
                      <a:pt x="939775" y="207863"/>
                    </a:lnTo>
                    <a:lnTo>
                      <a:pt x="976562" y="207863"/>
                    </a:lnTo>
                    <a:lnTo>
                      <a:pt x="976562" y="225175"/>
                    </a:lnTo>
                    <a:lnTo>
                      <a:pt x="1017931" y="225175"/>
                    </a:lnTo>
                    <a:lnTo>
                      <a:pt x="1017931" y="241086"/>
                    </a:lnTo>
                    <a:lnTo>
                      <a:pt x="1140001" y="241086"/>
                    </a:lnTo>
                    <a:lnTo>
                      <a:pt x="1140001" y="253815"/>
                    </a:lnTo>
                    <a:lnTo>
                      <a:pt x="1157949" y="253815"/>
                    </a:lnTo>
                    <a:lnTo>
                      <a:pt x="1157949" y="273672"/>
                    </a:lnTo>
                    <a:lnTo>
                      <a:pt x="1164695" y="273672"/>
                    </a:lnTo>
                    <a:lnTo>
                      <a:pt x="1171060" y="273672"/>
                    </a:lnTo>
                    <a:lnTo>
                      <a:pt x="1171060" y="287164"/>
                    </a:lnTo>
                    <a:lnTo>
                      <a:pt x="1329789" y="287164"/>
                    </a:lnTo>
                    <a:lnTo>
                      <a:pt x="1329789" y="314659"/>
                    </a:lnTo>
                    <a:lnTo>
                      <a:pt x="1424620" y="314659"/>
                    </a:lnTo>
                    <a:lnTo>
                      <a:pt x="1424620" y="331970"/>
                    </a:lnTo>
                    <a:lnTo>
                      <a:pt x="1436585" y="331970"/>
                    </a:lnTo>
                    <a:lnTo>
                      <a:pt x="1436585" y="350045"/>
                    </a:lnTo>
                    <a:lnTo>
                      <a:pt x="1470189" y="350045"/>
                    </a:lnTo>
                    <a:lnTo>
                      <a:pt x="1483682" y="350045"/>
                    </a:lnTo>
                    <a:lnTo>
                      <a:pt x="1483682" y="362774"/>
                    </a:lnTo>
                    <a:lnTo>
                      <a:pt x="1578767" y="362774"/>
                    </a:lnTo>
                    <a:lnTo>
                      <a:pt x="1578767" y="376267"/>
                    </a:lnTo>
                    <a:lnTo>
                      <a:pt x="1578767" y="381486"/>
                    </a:lnTo>
                    <a:lnTo>
                      <a:pt x="1775683" y="381486"/>
                    </a:lnTo>
                    <a:lnTo>
                      <a:pt x="1780647" y="381486"/>
                    </a:lnTo>
                    <a:lnTo>
                      <a:pt x="1786630" y="381486"/>
                    </a:lnTo>
                    <a:lnTo>
                      <a:pt x="1786630" y="394215"/>
                    </a:lnTo>
                    <a:lnTo>
                      <a:pt x="1795285" y="394215"/>
                    </a:lnTo>
                    <a:lnTo>
                      <a:pt x="1795285" y="404016"/>
                    </a:lnTo>
                    <a:lnTo>
                      <a:pt x="1805341" y="404016"/>
                    </a:lnTo>
                    <a:lnTo>
                      <a:pt x="1805341" y="411271"/>
                    </a:lnTo>
                    <a:lnTo>
                      <a:pt x="1941159" y="411271"/>
                    </a:lnTo>
                    <a:lnTo>
                      <a:pt x="1947523" y="411271"/>
                    </a:lnTo>
                    <a:lnTo>
                      <a:pt x="1947523" y="426164"/>
                    </a:lnTo>
                    <a:lnTo>
                      <a:pt x="1976927" y="426164"/>
                    </a:lnTo>
                    <a:lnTo>
                      <a:pt x="1976927" y="439148"/>
                    </a:lnTo>
                    <a:lnTo>
                      <a:pt x="1992074" y="439148"/>
                    </a:lnTo>
                    <a:lnTo>
                      <a:pt x="1998439" y="439148"/>
                    </a:lnTo>
                    <a:lnTo>
                      <a:pt x="1998439" y="454295"/>
                    </a:lnTo>
                    <a:lnTo>
                      <a:pt x="2081177" y="454295"/>
                    </a:lnTo>
                    <a:lnTo>
                      <a:pt x="2081177" y="471225"/>
                    </a:lnTo>
                    <a:lnTo>
                      <a:pt x="2091742" y="471225"/>
                    </a:lnTo>
                    <a:lnTo>
                      <a:pt x="2091742" y="490063"/>
                    </a:lnTo>
                    <a:lnTo>
                      <a:pt x="2109435" y="490063"/>
                    </a:lnTo>
                    <a:lnTo>
                      <a:pt x="2109435" y="502792"/>
                    </a:lnTo>
                    <a:lnTo>
                      <a:pt x="2249453" y="502792"/>
                    </a:lnTo>
                    <a:lnTo>
                      <a:pt x="2249453" y="520995"/>
                    </a:lnTo>
                    <a:lnTo>
                      <a:pt x="2343774" y="520995"/>
                    </a:lnTo>
                    <a:lnTo>
                      <a:pt x="2352430" y="520995"/>
                    </a:lnTo>
                    <a:lnTo>
                      <a:pt x="2352430" y="537415"/>
                    </a:lnTo>
                    <a:lnTo>
                      <a:pt x="2362868" y="537415"/>
                    </a:lnTo>
                    <a:lnTo>
                      <a:pt x="2362868" y="551544"/>
                    </a:lnTo>
                    <a:lnTo>
                      <a:pt x="2393544" y="551544"/>
                    </a:lnTo>
                    <a:lnTo>
                      <a:pt x="2393544" y="568346"/>
                    </a:lnTo>
                    <a:lnTo>
                      <a:pt x="2539417" y="568346"/>
                    </a:lnTo>
                    <a:lnTo>
                      <a:pt x="2539417" y="595459"/>
                    </a:lnTo>
                    <a:lnTo>
                      <a:pt x="2556856" y="595459"/>
                    </a:lnTo>
                    <a:lnTo>
                      <a:pt x="2696620" y="595459"/>
                    </a:lnTo>
                    <a:lnTo>
                      <a:pt x="2701075" y="595459"/>
                    </a:lnTo>
                    <a:lnTo>
                      <a:pt x="2701075" y="604624"/>
                    </a:lnTo>
                    <a:lnTo>
                      <a:pt x="2710367" y="604624"/>
                    </a:lnTo>
                    <a:lnTo>
                      <a:pt x="2710367" y="617098"/>
                    </a:lnTo>
                    <a:lnTo>
                      <a:pt x="2717622" y="617098"/>
                    </a:lnTo>
                    <a:lnTo>
                      <a:pt x="2717622" y="630081"/>
                    </a:lnTo>
                    <a:lnTo>
                      <a:pt x="2774902" y="630081"/>
                    </a:lnTo>
                    <a:lnTo>
                      <a:pt x="2793996" y="630081"/>
                    </a:lnTo>
                    <a:lnTo>
                      <a:pt x="2798196" y="630081"/>
                    </a:lnTo>
                    <a:lnTo>
                      <a:pt x="2798196" y="676415"/>
                    </a:lnTo>
                    <a:lnTo>
                      <a:pt x="2819453" y="676415"/>
                    </a:lnTo>
                    <a:lnTo>
                      <a:pt x="2824800" y="676415"/>
                    </a:lnTo>
                    <a:lnTo>
                      <a:pt x="2824800" y="696145"/>
                    </a:lnTo>
                    <a:lnTo>
                      <a:pt x="3038645" y="696145"/>
                    </a:lnTo>
                    <a:lnTo>
                      <a:pt x="3038645" y="713201"/>
                    </a:lnTo>
                    <a:lnTo>
                      <a:pt x="3068431" y="713201"/>
                    </a:lnTo>
                    <a:lnTo>
                      <a:pt x="3068431" y="722366"/>
                    </a:lnTo>
                    <a:lnTo>
                      <a:pt x="3077596" y="722366"/>
                    </a:lnTo>
                    <a:lnTo>
                      <a:pt x="3077596" y="731913"/>
                    </a:lnTo>
                    <a:lnTo>
                      <a:pt x="3160970" y="731913"/>
                    </a:lnTo>
                    <a:lnTo>
                      <a:pt x="3164534" y="731913"/>
                    </a:lnTo>
                    <a:lnTo>
                      <a:pt x="3164534" y="739677"/>
                    </a:lnTo>
                    <a:lnTo>
                      <a:pt x="3176627" y="739677"/>
                    </a:lnTo>
                    <a:lnTo>
                      <a:pt x="3176627" y="745405"/>
                    </a:lnTo>
                    <a:lnTo>
                      <a:pt x="3214050" y="745405"/>
                    </a:lnTo>
                    <a:lnTo>
                      <a:pt x="3214050" y="757371"/>
                    </a:lnTo>
                    <a:lnTo>
                      <a:pt x="3220414" y="757371"/>
                    </a:lnTo>
                    <a:lnTo>
                      <a:pt x="3220414" y="775064"/>
                    </a:lnTo>
                    <a:lnTo>
                      <a:pt x="3277694" y="775064"/>
                    </a:lnTo>
                    <a:lnTo>
                      <a:pt x="3277694" y="793139"/>
                    </a:lnTo>
                    <a:lnTo>
                      <a:pt x="3290423" y="793139"/>
                    </a:lnTo>
                    <a:lnTo>
                      <a:pt x="3290423" y="811469"/>
                    </a:lnTo>
                    <a:lnTo>
                      <a:pt x="3303152" y="811469"/>
                    </a:lnTo>
                    <a:lnTo>
                      <a:pt x="3303152" y="821015"/>
                    </a:lnTo>
                    <a:lnTo>
                      <a:pt x="3310280" y="821015"/>
                    </a:lnTo>
                    <a:lnTo>
                      <a:pt x="3310280" y="846091"/>
                    </a:lnTo>
                    <a:lnTo>
                      <a:pt x="3350122" y="846091"/>
                    </a:lnTo>
                    <a:lnTo>
                      <a:pt x="3350122" y="859202"/>
                    </a:lnTo>
                    <a:lnTo>
                      <a:pt x="3360814" y="859202"/>
                    </a:lnTo>
                    <a:lnTo>
                      <a:pt x="3364378" y="859202"/>
                    </a:lnTo>
                    <a:lnTo>
                      <a:pt x="3364378" y="878677"/>
                    </a:lnTo>
                    <a:lnTo>
                      <a:pt x="3545383" y="878677"/>
                    </a:lnTo>
                    <a:lnTo>
                      <a:pt x="3545383" y="895989"/>
                    </a:lnTo>
                    <a:lnTo>
                      <a:pt x="3575423" y="895989"/>
                    </a:lnTo>
                    <a:lnTo>
                      <a:pt x="3583188" y="895989"/>
                    </a:lnTo>
                    <a:lnTo>
                      <a:pt x="3583188" y="910118"/>
                    </a:lnTo>
                    <a:lnTo>
                      <a:pt x="3594517" y="910118"/>
                    </a:lnTo>
                    <a:lnTo>
                      <a:pt x="3594517" y="928193"/>
                    </a:lnTo>
                    <a:lnTo>
                      <a:pt x="3620993" y="928193"/>
                    </a:lnTo>
                    <a:lnTo>
                      <a:pt x="3620993" y="945886"/>
                    </a:lnTo>
                    <a:lnTo>
                      <a:pt x="3630540" y="945886"/>
                    </a:lnTo>
                    <a:lnTo>
                      <a:pt x="3630540" y="956451"/>
                    </a:lnTo>
                    <a:lnTo>
                      <a:pt x="3637286" y="956451"/>
                    </a:lnTo>
                    <a:lnTo>
                      <a:pt x="3637286" y="964597"/>
                    </a:lnTo>
                    <a:lnTo>
                      <a:pt x="3701948" y="964597"/>
                    </a:lnTo>
                    <a:lnTo>
                      <a:pt x="3705513" y="964597"/>
                    </a:lnTo>
                    <a:lnTo>
                      <a:pt x="3705513" y="982291"/>
                    </a:lnTo>
                    <a:lnTo>
                      <a:pt x="3717605" y="982291"/>
                    </a:lnTo>
                    <a:lnTo>
                      <a:pt x="3717605" y="995274"/>
                    </a:lnTo>
                    <a:lnTo>
                      <a:pt x="3753628" y="995274"/>
                    </a:lnTo>
                    <a:lnTo>
                      <a:pt x="3753628" y="1011949"/>
                    </a:lnTo>
                    <a:lnTo>
                      <a:pt x="3761393" y="1011949"/>
                    </a:lnTo>
                    <a:lnTo>
                      <a:pt x="3761393" y="1024678"/>
                    </a:lnTo>
                    <a:lnTo>
                      <a:pt x="3789651" y="1024678"/>
                    </a:lnTo>
                    <a:lnTo>
                      <a:pt x="3789651" y="1043771"/>
                    </a:lnTo>
                    <a:lnTo>
                      <a:pt x="3798816" y="1043771"/>
                    </a:lnTo>
                    <a:lnTo>
                      <a:pt x="3798816" y="1062865"/>
                    </a:lnTo>
                    <a:lnTo>
                      <a:pt x="3897465" y="1062865"/>
                    </a:lnTo>
                    <a:lnTo>
                      <a:pt x="3903193" y="1062865"/>
                    </a:lnTo>
                    <a:lnTo>
                      <a:pt x="3903193" y="1081194"/>
                    </a:lnTo>
                    <a:lnTo>
                      <a:pt x="3922668" y="1081194"/>
                    </a:lnTo>
                    <a:lnTo>
                      <a:pt x="3922668" y="1108816"/>
                    </a:lnTo>
                    <a:lnTo>
                      <a:pt x="3933997" y="1108816"/>
                    </a:lnTo>
                    <a:lnTo>
                      <a:pt x="3933997" y="1116581"/>
                    </a:lnTo>
                    <a:lnTo>
                      <a:pt x="3965055" y="1116581"/>
                    </a:lnTo>
                    <a:lnTo>
                      <a:pt x="3965055" y="1126509"/>
                    </a:lnTo>
                    <a:lnTo>
                      <a:pt x="3994459" y="1126509"/>
                    </a:lnTo>
                    <a:lnTo>
                      <a:pt x="3994459" y="1146621"/>
                    </a:lnTo>
                    <a:lnTo>
                      <a:pt x="4030100" y="1146621"/>
                    </a:lnTo>
                    <a:lnTo>
                      <a:pt x="4030100" y="1164696"/>
                    </a:lnTo>
                    <a:lnTo>
                      <a:pt x="4079615" y="1164696"/>
                    </a:lnTo>
                    <a:lnTo>
                      <a:pt x="4079615" y="1183026"/>
                    </a:lnTo>
                    <a:lnTo>
                      <a:pt x="4093744" y="1183026"/>
                    </a:lnTo>
                    <a:lnTo>
                      <a:pt x="4093744" y="1202883"/>
                    </a:lnTo>
                    <a:lnTo>
                      <a:pt x="4232362" y="1202883"/>
                    </a:lnTo>
                    <a:lnTo>
                      <a:pt x="4232362" y="1215612"/>
                    </a:lnTo>
                    <a:lnTo>
                      <a:pt x="4241145" y="1215612"/>
                    </a:lnTo>
                    <a:lnTo>
                      <a:pt x="4241145" y="1228341"/>
                    </a:lnTo>
                    <a:lnTo>
                      <a:pt x="4280860" y="1228341"/>
                    </a:lnTo>
                    <a:lnTo>
                      <a:pt x="4391092" y="1228341"/>
                    </a:lnTo>
                    <a:lnTo>
                      <a:pt x="4391092" y="1283839"/>
                    </a:lnTo>
                    <a:lnTo>
                      <a:pt x="4430042" y="1283839"/>
                    </a:lnTo>
                    <a:lnTo>
                      <a:pt x="4430042" y="1322789"/>
                    </a:lnTo>
                    <a:lnTo>
                      <a:pt x="4459064" y="1322789"/>
                    </a:lnTo>
                    <a:lnTo>
                      <a:pt x="4459064" y="1341119"/>
                    </a:lnTo>
                    <a:lnTo>
                      <a:pt x="4475612" y="1341119"/>
                    </a:lnTo>
                    <a:lnTo>
                      <a:pt x="4475612" y="1355630"/>
                    </a:lnTo>
                    <a:lnTo>
                      <a:pt x="4639688" y="1355630"/>
                    </a:lnTo>
                    <a:lnTo>
                      <a:pt x="4725226" y="1355630"/>
                    </a:lnTo>
                    <a:lnTo>
                      <a:pt x="4725226" y="1376123"/>
                    </a:lnTo>
                    <a:lnTo>
                      <a:pt x="4801981" y="1376123"/>
                    </a:lnTo>
                    <a:lnTo>
                      <a:pt x="4801981" y="1393816"/>
                    </a:lnTo>
                    <a:lnTo>
                      <a:pt x="4817892" y="1393816"/>
                    </a:lnTo>
                    <a:lnTo>
                      <a:pt x="4817892" y="1416474"/>
                    </a:lnTo>
                    <a:lnTo>
                      <a:pt x="4828457" y="1416474"/>
                    </a:lnTo>
                    <a:lnTo>
                      <a:pt x="4828457" y="1432003"/>
                    </a:lnTo>
                    <a:lnTo>
                      <a:pt x="4873008" y="1432003"/>
                    </a:lnTo>
                    <a:lnTo>
                      <a:pt x="4873008" y="1457461"/>
                    </a:lnTo>
                    <a:lnTo>
                      <a:pt x="4961092" y="1457461"/>
                    </a:lnTo>
                    <a:lnTo>
                      <a:pt x="4961092" y="1477573"/>
                    </a:lnTo>
                    <a:lnTo>
                      <a:pt x="5059741" y="1477573"/>
                    </a:lnTo>
                    <a:lnTo>
                      <a:pt x="5059741" y="1497048"/>
                    </a:lnTo>
                    <a:lnTo>
                      <a:pt x="5121604" y="1497048"/>
                    </a:lnTo>
                    <a:lnTo>
                      <a:pt x="5124404" y="1497048"/>
                    </a:lnTo>
                    <a:lnTo>
                      <a:pt x="5124404" y="1518687"/>
                    </a:lnTo>
                    <a:lnTo>
                      <a:pt x="5155972" y="1518687"/>
                    </a:lnTo>
                    <a:lnTo>
                      <a:pt x="5155972" y="1546563"/>
                    </a:lnTo>
                    <a:lnTo>
                      <a:pt x="5218853" y="1546563"/>
                    </a:lnTo>
                    <a:lnTo>
                      <a:pt x="5225472" y="1546563"/>
                    </a:lnTo>
                    <a:lnTo>
                      <a:pt x="5225472" y="1572021"/>
                    </a:lnTo>
                    <a:lnTo>
                      <a:pt x="5237946" y="1572021"/>
                    </a:lnTo>
                    <a:lnTo>
                      <a:pt x="5240492" y="1572021"/>
                    </a:lnTo>
                    <a:lnTo>
                      <a:pt x="5240492" y="1651577"/>
                    </a:lnTo>
                    <a:lnTo>
                      <a:pt x="5289626" y="1651577"/>
                    </a:lnTo>
                    <a:lnTo>
                      <a:pt x="5293826" y="1651577"/>
                    </a:lnTo>
                    <a:lnTo>
                      <a:pt x="5293826" y="1714840"/>
                    </a:lnTo>
                    <a:lnTo>
                      <a:pt x="5410168" y="1714840"/>
                    </a:lnTo>
                    <a:lnTo>
                      <a:pt x="5470631" y="1714840"/>
                    </a:lnTo>
                    <a:lnTo>
                      <a:pt x="5470631" y="1762955"/>
                    </a:lnTo>
                    <a:lnTo>
                      <a:pt x="5696951" y="1762955"/>
                    </a:lnTo>
                    <a:lnTo>
                      <a:pt x="5696951" y="1912902"/>
                    </a:lnTo>
                    <a:lnTo>
                      <a:pt x="5951529" y="1912902"/>
                    </a:lnTo>
                  </a:path>
                </a:pathLst>
              </a:custGeom>
              <a:noFill/>
              <a:ln w="19050" cap="flat">
                <a:solidFill>
                  <a:schemeClr val="accent3"/>
                </a:solidFill>
                <a:prstDash val="solid"/>
                <a:miter/>
              </a:ln>
            </p:spPr>
            <p:txBody>
              <a:bodyPr rtlCol="0" anchor="ctr"/>
              <a:lstStyle/>
              <a:p>
                <a:endParaRPr lang="en-GB"/>
              </a:p>
            </p:txBody>
          </p:sp>
          <p:sp>
            <p:nvSpPr>
              <p:cNvPr id="109" name="Freihandform 108">
                <a:extLst>
                  <a:ext uri="{FF2B5EF4-FFF2-40B4-BE49-F238E27FC236}">
                    <a16:creationId xmlns:a16="http://schemas.microsoft.com/office/drawing/2014/main" id="{7455A88A-C820-2531-BADC-BD0FC2491A1E}"/>
                  </a:ext>
                </a:extLst>
              </p:cNvPr>
              <p:cNvSpPr/>
              <p:nvPr/>
            </p:nvSpPr>
            <p:spPr>
              <a:xfrm>
                <a:off x="1815404" y="209511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grpSp>
      </p:grpSp>
      <p:grpSp>
        <p:nvGrpSpPr>
          <p:cNvPr id="155" name="Picture 5">
            <a:extLst>
              <a:ext uri="{FF2B5EF4-FFF2-40B4-BE49-F238E27FC236}">
                <a16:creationId xmlns:a16="http://schemas.microsoft.com/office/drawing/2014/main" id="{E71946E9-0FA7-E4EF-02DD-CEF52285AD98}"/>
              </a:ext>
            </a:extLst>
          </p:cNvPr>
          <p:cNvGrpSpPr/>
          <p:nvPr/>
        </p:nvGrpSpPr>
        <p:grpSpPr>
          <a:xfrm>
            <a:off x="1475669" y="2054253"/>
            <a:ext cx="5951528" cy="1946123"/>
            <a:chOff x="1475669" y="2054253"/>
            <a:chExt cx="5951528" cy="1946123"/>
          </a:xfrm>
          <a:noFill/>
        </p:grpSpPr>
        <p:sp>
          <p:nvSpPr>
            <p:cNvPr id="156" name="Freihandform 155">
              <a:extLst>
                <a:ext uri="{FF2B5EF4-FFF2-40B4-BE49-F238E27FC236}">
                  <a16:creationId xmlns:a16="http://schemas.microsoft.com/office/drawing/2014/main" id="{AADD0A9B-3019-6877-3CF8-234E0C9B87CB}"/>
                </a:ext>
              </a:extLst>
            </p:cNvPr>
            <p:cNvSpPr/>
            <p:nvPr/>
          </p:nvSpPr>
          <p:spPr>
            <a:xfrm>
              <a:off x="7388248" y="393176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57" name="Freihandform 156">
              <a:extLst>
                <a:ext uri="{FF2B5EF4-FFF2-40B4-BE49-F238E27FC236}">
                  <a16:creationId xmlns:a16="http://schemas.microsoft.com/office/drawing/2014/main" id="{6A341B4A-3598-3547-ADAF-06B23E7F0A14}"/>
                </a:ext>
              </a:extLst>
            </p:cNvPr>
            <p:cNvSpPr/>
            <p:nvPr/>
          </p:nvSpPr>
          <p:spPr>
            <a:xfrm>
              <a:off x="7235501" y="393176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58" name="Freihandform 157">
              <a:extLst>
                <a:ext uri="{FF2B5EF4-FFF2-40B4-BE49-F238E27FC236}">
                  <a16:creationId xmlns:a16="http://schemas.microsoft.com/office/drawing/2014/main" id="{3E3F4326-A6EC-28AE-E98A-0331DB88A8AE}"/>
                </a:ext>
              </a:extLst>
            </p:cNvPr>
            <p:cNvSpPr/>
            <p:nvPr/>
          </p:nvSpPr>
          <p:spPr>
            <a:xfrm>
              <a:off x="7137615" y="3966009"/>
              <a:ext cx="68481" cy="12728"/>
            </a:xfrm>
            <a:custGeom>
              <a:avLst/>
              <a:gdLst>
                <a:gd name="connsiteX0" fmla="*/ 0 w 68481"/>
                <a:gd name="connsiteY0" fmla="*/ 0 h 12728"/>
                <a:gd name="connsiteX1" fmla="*/ 68482 w 68481"/>
                <a:gd name="connsiteY1" fmla="*/ 0 h 12728"/>
              </a:gdLst>
              <a:ahLst/>
              <a:cxnLst>
                <a:cxn ang="0">
                  <a:pos x="connsiteX0" y="connsiteY0"/>
                </a:cxn>
                <a:cxn ang="0">
                  <a:pos x="connsiteX1" y="connsiteY1"/>
                </a:cxn>
              </a:cxnLst>
              <a:rect l="l" t="t" r="r" b="b"/>
              <a:pathLst>
                <a:path w="68481" h="12728">
                  <a:moveTo>
                    <a:pt x="0" y="0"/>
                  </a:moveTo>
                  <a:lnTo>
                    <a:pt x="68482" y="0"/>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59" name="Freihandform 158">
              <a:extLst>
                <a:ext uri="{FF2B5EF4-FFF2-40B4-BE49-F238E27FC236}">
                  <a16:creationId xmlns:a16="http://schemas.microsoft.com/office/drawing/2014/main" id="{8CF82475-9F1D-C9A4-F5E1-401202B793C0}"/>
                </a:ext>
              </a:extLst>
            </p:cNvPr>
            <p:cNvSpPr/>
            <p:nvPr/>
          </p:nvSpPr>
          <p:spPr>
            <a:xfrm>
              <a:off x="7137615" y="3820263"/>
              <a:ext cx="68481" cy="12728"/>
            </a:xfrm>
            <a:custGeom>
              <a:avLst/>
              <a:gdLst>
                <a:gd name="connsiteX0" fmla="*/ 0 w 68481"/>
                <a:gd name="connsiteY0" fmla="*/ 0 h 12728"/>
                <a:gd name="connsiteX1" fmla="*/ 68482 w 68481"/>
                <a:gd name="connsiteY1" fmla="*/ 0 h 12728"/>
              </a:gdLst>
              <a:ahLst/>
              <a:cxnLst>
                <a:cxn ang="0">
                  <a:pos x="connsiteX0" y="connsiteY0"/>
                </a:cxn>
                <a:cxn ang="0">
                  <a:pos x="connsiteX1" y="connsiteY1"/>
                </a:cxn>
              </a:cxnLst>
              <a:rect l="l" t="t" r="r" b="b"/>
              <a:pathLst>
                <a:path w="68481" h="12728">
                  <a:moveTo>
                    <a:pt x="0" y="0"/>
                  </a:moveTo>
                  <a:lnTo>
                    <a:pt x="68482" y="0"/>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60" name="Freihandform 159">
              <a:extLst>
                <a:ext uri="{FF2B5EF4-FFF2-40B4-BE49-F238E27FC236}">
                  <a16:creationId xmlns:a16="http://schemas.microsoft.com/office/drawing/2014/main" id="{B3A9A822-B812-CF64-8E45-4A21FB94D85D}"/>
                </a:ext>
              </a:extLst>
            </p:cNvPr>
            <p:cNvSpPr/>
            <p:nvPr/>
          </p:nvSpPr>
          <p:spPr>
            <a:xfrm>
              <a:off x="6694522" y="3705703"/>
              <a:ext cx="91520" cy="12728"/>
            </a:xfrm>
            <a:custGeom>
              <a:avLst/>
              <a:gdLst>
                <a:gd name="connsiteX0" fmla="*/ 0 w 91520"/>
                <a:gd name="connsiteY0" fmla="*/ 0 h 12728"/>
                <a:gd name="connsiteX1" fmla="*/ 91521 w 91520"/>
                <a:gd name="connsiteY1" fmla="*/ 0 h 12728"/>
              </a:gdLst>
              <a:ahLst/>
              <a:cxnLst>
                <a:cxn ang="0">
                  <a:pos x="connsiteX0" y="connsiteY0"/>
                </a:cxn>
                <a:cxn ang="0">
                  <a:pos x="connsiteX1" y="connsiteY1"/>
                </a:cxn>
              </a:cxnLst>
              <a:rect l="l" t="t" r="r" b="b"/>
              <a:pathLst>
                <a:path w="91520" h="12728">
                  <a:moveTo>
                    <a:pt x="0" y="0"/>
                  </a:moveTo>
                  <a:lnTo>
                    <a:pt x="91521" y="0"/>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61" name="Freihandform 160">
              <a:extLst>
                <a:ext uri="{FF2B5EF4-FFF2-40B4-BE49-F238E27FC236}">
                  <a16:creationId xmlns:a16="http://schemas.microsoft.com/office/drawing/2014/main" id="{97DC1C31-6E9D-86A4-9F5F-B4CEF44EFA6A}"/>
                </a:ext>
              </a:extLst>
            </p:cNvPr>
            <p:cNvSpPr/>
            <p:nvPr/>
          </p:nvSpPr>
          <p:spPr>
            <a:xfrm>
              <a:off x="6656081" y="3625383"/>
              <a:ext cx="91648" cy="12728"/>
            </a:xfrm>
            <a:custGeom>
              <a:avLst/>
              <a:gdLst>
                <a:gd name="connsiteX0" fmla="*/ 0 w 91648"/>
                <a:gd name="connsiteY0" fmla="*/ 0 h 12728"/>
                <a:gd name="connsiteX1" fmla="*/ 91648 w 91648"/>
                <a:gd name="connsiteY1" fmla="*/ 0 h 12728"/>
              </a:gdLst>
              <a:ahLst/>
              <a:cxnLst>
                <a:cxn ang="0">
                  <a:pos x="connsiteX0" y="connsiteY0"/>
                </a:cxn>
                <a:cxn ang="0">
                  <a:pos x="connsiteX1" y="connsiteY1"/>
                </a:cxn>
              </a:cxnLst>
              <a:rect l="l" t="t" r="r" b="b"/>
              <a:pathLst>
                <a:path w="91648" h="12728">
                  <a:moveTo>
                    <a:pt x="0" y="0"/>
                  </a:moveTo>
                  <a:lnTo>
                    <a:pt x="91648" y="0"/>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62" name="Freihandform 161">
              <a:extLst>
                <a:ext uri="{FF2B5EF4-FFF2-40B4-BE49-F238E27FC236}">
                  <a16:creationId xmlns:a16="http://schemas.microsoft.com/office/drawing/2014/main" id="{8C7D70A5-2332-1130-3430-65E2534451E2}"/>
                </a:ext>
              </a:extLst>
            </p:cNvPr>
            <p:cNvSpPr/>
            <p:nvPr/>
          </p:nvSpPr>
          <p:spPr>
            <a:xfrm>
              <a:off x="6325384" y="3509932"/>
              <a:ext cx="123215" cy="12728"/>
            </a:xfrm>
            <a:custGeom>
              <a:avLst/>
              <a:gdLst>
                <a:gd name="connsiteX0" fmla="*/ 0 w 123215"/>
                <a:gd name="connsiteY0" fmla="*/ 0 h 12728"/>
                <a:gd name="connsiteX1" fmla="*/ 123216 w 123215"/>
                <a:gd name="connsiteY1" fmla="*/ 0 h 12728"/>
              </a:gdLst>
              <a:ahLst/>
              <a:cxnLst>
                <a:cxn ang="0">
                  <a:pos x="connsiteX0" y="connsiteY0"/>
                </a:cxn>
                <a:cxn ang="0">
                  <a:pos x="connsiteX1" y="connsiteY1"/>
                </a:cxn>
              </a:cxnLst>
              <a:rect l="l" t="t" r="r" b="b"/>
              <a:pathLst>
                <a:path w="123215" h="12728">
                  <a:moveTo>
                    <a:pt x="0" y="0"/>
                  </a:moveTo>
                  <a:lnTo>
                    <a:pt x="123216" y="0"/>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63" name="Freihandform 162">
              <a:extLst>
                <a:ext uri="{FF2B5EF4-FFF2-40B4-BE49-F238E27FC236}">
                  <a16:creationId xmlns:a16="http://schemas.microsoft.com/office/drawing/2014/main" id="{288981CA-FCFA-83A4-BC69-86C238B8EEC0}"/>
                </a:ext>
              </a:extLst>
            </p:cNvPr>
            <p:cNvSpPr/>
            <p:nvPr/>
          </p:nvSpPr>
          <p:spPr>
            <a:xfrm>
              <a:off x="5879872" y="3376405"/>
              <a:ext cx="63644" cy="12728"/>
            </a:xfrm>
            <a:custGeom>
              <a:avLst/>
              <a:gdLst>
                <a:gd name="connsiteX0" fmla="*/ 0 w 63644"/>
                <a:gd name="connsiteY0" fmla="*/ 0 h 12728"/>
                <a:gd name="connsiteX1" fmla="*/ 63645 w 63644"/>
                <a:gd name="connsiteY1" fmla="*/ 0 h 12728"/>
              </a:gdLst>
              <a:ahLst/>
              <a:cxnLst>
                <a:cxn ang="0">
                  <a:pos x="connsiteX0" y="connsiteY0"/>
                </a:cxn>
                <a:cxn ang="0">
                  <a:pos x="connsiteX1" y="connsiteY1"/>
                </a:cxn>
              </a:cxnLst>
              <a:rect l="l" t="t" r="r" b="b"/>
              <a:pathLst>
                <a:path w="63644" h="12728">
                  <a:moveTo>
                    <a:pt x="0" y="0"/>
                  </a:moveTo>
                  <a:lnTo>
                    <a:pt x="63645" y="0"/>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64" name="Freihandform 163">
              <a:extLst>
                <a:ext uri="{FF2B5EF4-FFF2-40B4-BE49-F238E27FC236}">
                  <a16:creationId xmlns:a16="http://schemas.microsoft.com/office/drawing/2014/main" id="{4B41C8D5-A9FB-2129-0B40-C7D18A3F115B}"/>
                </a:ext>
              </a:extLst>
            </p:cNvPr>
            <p:cNvSpPr/>
            <p:nvPr/>
          </p:nvSpPr>
          <p:spPr>
            <a:xfrm>
              <a:off x="5867143" y="3340383"/>
              <a:ext cx="63644" cy="12728"/>
            </a:xfrm>
            <a:custGeom>
              <a:avLst/>
              <a:gdLst>
                <a:gd name="connsiteX0" fmla="*/ 0 w 63644"/>
                <a:gd name="connsiteY0" fmla="*/ 0 h 12728"/>
                <a:gd name="connsiteX1" fmla="*/ 63645 w 63644"/>
                <a:gd name="connsiteY1" fmla="*/ 0 h 12728"/>
              </a:gdLst>
              <a:ahLst/>
              <a:cxnLst>
                <a:cxn ang="0">
                  <a:pos x="connsiteX0" y="connsiteY0"/>
                </a:cxn>
                <a:cxn ang="0">
                  <a:pos x="connsiteX1" y="connsiteY1"/>
                </a:cxn>
              </a:cxnLst>
              <a:rect l="l" t="t" r="r" b="b"/>
              <a:pathLst>
                <a:path w="63644" h="12728">
                  <a:moveTo>
                    <a:pt x="0" y="0"/>
                  </a:moveTo>
                  <a:lnTo>
                    <a:pt x="63645" y="0"/>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65" name="Freihandform 164">
              <a:extLst>
                <a:ext uri="{FF2B5EF4-FFF2-40B4-BE49-F238E27FC236}">
                  <a16:creationId xmlns:a16="http://schemas.microsoft.com/office/drawing/2014/main" id="{7FEEF480-D9C3-C21F-6D43-38E50B8F5F42}"/>
                </a:ext>
              </a:extLst>
            </p:cNvPr>
            <p:cNvSpPr/>
            <p:nvPr/>
          </p:nvSpPr>
          <p:spPr>
            <a:xfrm>
              <a:off x="5828956" y="3286285"/>
              <a:ext cx="63644" cy="12728"/>
            </a:xfrm>
            <a:custGeom>
              <a:avLst/>
              <a:gdLst>
                <a:gd name="connsiteX0" fmla="*/ 0 w 63644"/>
                <a:gd name="connsiteY0" fmla="*/ 0 h 12728"/>
                <a:gd name="connsiteX1" fmla="*/ 63645 w 63644"/>
                <a:gd name="connsiteY1" fmla="*/ 0 h 12728"/>
              </a:gdLst>
              <a:ahLst/>
              <a:cxnLst>
                <a:cxn ang="0">
                  <a:pos x="connsiteX0" y="connsiteY0"/>
                </a:cxn>
                <a:cxn ang="0">
                  <a:pos x="connsiteX1" y="connsiteY1"/>
                </a:cxn>
              </a:cxnLst>
              <a:rect l="l" t="t" r="r" b="b"/>
              <a:pathLst>
                <a:path w="63644" h="12728">
                  <a:moveTo>
                    <a:pt x="0" y="0"/>
                  </a:moveTo>
                  <a:lnTo>
                    <a:pt x="63645" y="0"/>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66" name="Freihandform 165">
              <a:extLst>
                <a:ext uri="{FF2B5EF4-FFF2-40B4-BE49-F238E27FC236}">
                  <a16:creationId xmlns:a16="http://schemas.microsoft.com/office/drawing/2014/main" id="{7DD6685E-B720-0688-FABF-A32C1ABBEFA5}"/>
                </a:ext>
              </a:extLst>
            </p:cNvPr>
            <p:cNvSpPr/>
            <p:nvPr/>
          </p:nvSpPr>
          <p:spPr>
            <a:xfrm>
              <a:off x="6299926" y="3484474"/>
              <a:ext cx="76373" cy="12728"/>
            </a:xfrm>
            <a:custGeom>
              <a:avLst/>
              <a:gdLst>
                <a:gd name="connsiteX0" fmla="*/ 0 w 76373"/>
                <a:gd name="connsiteY0" fmla="*/ 0 h 12728"/>
                <a:gd name="connsiteX1" fmla="*/ 76373 w 76373"/>
                <a:gd name="connsiteY1" fmla="*/ 0 h 12728"/>
              </a:gdLst>
              <a:ahLst/>
              <a:cxnLst>
                <a:cxn ang="0">
                  <a:pos x="connsiteX0" y="connsiteY0"/>
                </a:cxn>
                <a:cxn ang="0">
                  <a:pos x="connsiteX1" y="connsiteY1"/>
                </a:cxn>
              </a:cxnLst>
              <a:rect l="l" t="t" r="r" b="b"/>
              <a:pathLst>
                <a:path w="76373" h="12728">
                  <a:moveTo>
                    <a:pt x="0" y="0"/>
                  </a:moveTo>
                  <a:lnTo>
                    <a:pt x="76373" y="0"/>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67" name="Freihandform 166">
              <a:extLst>
                <a:ext uri="{FF2B5EF4-FFF2-40B4-BE49-F238E27FC236}">
                  <a16:creationId xmlns:a16="http://schemas.microsoft.com/office/drawing/2014/main" id="{3FD4347D-6F23-9376-B7EE-A442E6AB3D36}"/>
                </a:ext>
              </a:extLst>
            </p:cNvPr>
            <p:cNvSpPr/>
            <p:nvPr/>
          </p:nvSpPr>
          <p:spPr>
            <a:xfrm>
              <a:off x="6592436" y="3599925"/>
              <a:ext cx="91648" cy="12728"/>
            </a:xfrm>
            <a:custGeom>
              <a:avLst/>
              <a:gdLst>
                <a:gd name="connsiteX0" fmla="*/ 0 w 91648"/>
                <a:gd name="connsiteY0" fmla="*/ 0 h 12728"/>
                <a:gd name="connsiteX1" fmla="*/ 91648 w 91648"/>
                <a:gd name="connsiteY1" fmla="*/ 0 h 12728"/>
              </a:gdLst>
              <a:ahLst/>
              <a:cxnLst>
                <a:cxn ang="0">
                  <a:pos x="connsiteX0" y="connsiteY0"/>
                </a:cxn>
                <a:cxn ang="0">
                  <a:pos x="connsiteX1" y="connsiteY1"/>
                </a:cxn>
              </a:cxnLst>
              <a:rect l="l" t="t" r="r" b="b"/>
              <a:pathLst>
                <a:path w="91648" h="12728">
                  <a:moveTo>
                    <a:pt x="0" y="0"/>
                  </a:moveTo>
                  <a:lnTo>
                    <a:pt x="91648" y="0"/>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68" name="Freihandform 167">
              <a:extLst>
                <a:ext uri="{FF2B5EF4-FFF2-40B4-BE49-F238E27FC236}">
                  <a16:creationId xmlns:a16="http://schemas.microsoft.com/office/drawing/2014/main" id="{CB601609-FEB7-BCBD-FEE8-CB13D660CCB9}"/>
                </a:ext>
              </a:extLst>
            </p:cNvPr>
            <p:cNvSpPr/>
            <p:nvPr/>
          </p:nvSpPr>
          <p:spPr>
            <a:xfrm>
              <a:off x="6745438" y="3769347"/>
              <a:ext cx="218809" cy="12728"/>
            </a:xfrm>
            <a:custGeom>
              <a:avLst/>
              <a:gdLst>
                <a:gd name="connsiteX0" fmla="*/ 0 w 218809"/>
                <a:gd name="connsiteY0" fmla="*/ 0 h 12728"/>
                <a:gd name="connsiteX1" fmla="*/ 218810 w 218809"/>
                <a:gd name="connsiteY1" fmla="*/ 0 h 12728"/>
              </a:gdLst>
              <a:ahLst/>
              <a:cxnLst>
                <a:cxn ang="0">
                  <a:pos x="connsiteX0" y="connsiteY0"/>
                </a:cxn>
                <a:cxn ang="0">
                  <a:pos x="connsiteX1" y="connsiteY1"/>
                </a:cxn>
              </a:cxnLst>
              <a:rect l="l" t="t" r="r" b="b"/>
              <a:pathLst>
                <a:path w="218809" h="12728">
                  <a:moveTo>
                    <a:pt x="0" y="0"/>
                  </a:moveTo>
                  <a:lnTo>
                    <a:pt x="218810" y="0"/>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69" name="Freihandform 168">
              <a:extLst>
                <a:ext uri="{FF2B5EF4-FFF2-40B4-BE49-F238E27FC236}">
                  <a16:creationId xmlns:a16="http://schemas.microsoft.com/office/drawing/2014/main" id="{F6EDBC5A-A421-D985-14BA-38B5AB0FD867}"/>
                </a:ext>
              </a:extLst>
            </p:cNvPr>
            <p:cNvSpPr/>
            <p:nvPr/>
          </p:nvSpPr>
          <p:spPr>
            <a:xfrm>
              <a:off x="7222772" y="393176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70" name="Freihandform 169">
              <a:extLst>
                <a:ext uri="{FF2B5EF4-FFF2-40B4-BE49-F238E27FC236}">
                  <a16:creationId xmlns:a16="http://schemas.microsoft.com/office/drawing/2014/main" id="{04799A99-6EDB-33D1-9AA2-3BCAF88EA30C}"/>
                </a:ext>
              </a:extLst>
            </p:cNvPr>
            <p:cNvSpPr/>
            <p:nvPr/>
          </p:nvSpPr>
          <p:spPr>
            <a:xfrm>
              <a:off x="7210043" y="393176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71" name="Freihandform 170">
              <a:extLst>
                <a:ext uri="{FF2B5EF4-FFF2-40B4-BE49-F238E27FC236}">
                  <a16:creationId xmlns:a16="http://schemas.microsoft.com/office/drawing/2014/main" id="{1F206E99-E24D-77E0-1EB1-5A1C9FE4E141}"/>
                </a:ext>
              </a:extLst>
            </p:cNvPr>
            <p:cNvSpPr/>
            <p:nvPr/>
          </p:nvSpPr>
          <p:spPr>
            <a:xfrm>
              <a:off x="7089118"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72" name="Freihandform 171">
              <a:extLst>
                <a:ext uri="{FF2B5EF4-FFF2-40B4-BE49-F238E27FC236}">
                  <a16:creationId xmlns:a16="http://schemas.microsoft.com/office/drawing/2014/main" id="{0F925663-5A0E-0492-AF27-6E27D0260365}"/>
                </a:ext>
              </a:extLst>
            </p:cNvPr>
            <p:cNvSpPr/>
            <p:nvPr/>
          </p:nvSpPr>
          <p:spPr>
            <a:xfrm>
              <a:off x="7056278"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73" name="Freihandform 172">
              <a:extLst>
                <a:ext uri="{FF2B5EF4-FFF2-40B4-BE49-F238E27FC236}">
                  <a16:creationId xmlns:a16="http://schemas.microsoft.com/office/drawing/2014/main" id="{7A894023-F25C-2198-C632-CB5A540BE4DD}"/>
                </a:ext>
              </a:extLst>
            </p:cNvPr>
            <p:cNvSpPr/>
            <p:nvPr/>
          </p:nvSpPr>
          <p:spPr>
            <a:xfrm>
              <a:off x="7018091"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74" name="Freihandform 173">
              <a:extLst>
                <a:ext uri="{FF2B5EF4-FFF2-40B4-BE49-F238E27FC236}">
                  <a16:creationId xmlns:a16="http://schemas.microsoft.com/office/drawing/2014/main" id="{A8EEF3ED-4C2C-52AB-F605-A91C06D3F173}"/>
                </a:ext>
              </a:extLst>
            </p:cNvPr>
            <p:cNvSpPr/>
            <p:nvPr/>
          </p:nvSpPr>
          <p:spPr>
            <a:xfrm>
              <a:off x="6979904"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75" name="Freihandform 174">
              <a:extLst>
                <a:ext uri="{FF2B5EF4-FFF2-40B4-BE49-F238E27FC236}">
                  <a16:creationId xmlns:a16="http://schemas.microsoft.com/office/drawing/2014/main" id="{35FC2F62-21AD-719C-FE6A-E8C606855AA3}"/>
                </a:ext>
              </a:extLst>
            </p:cNvPr>
            <p:cNvSpPr/>
            <p:nvPr/>
          </p:nvSpPr>
          <p:spPr>
            <a:xfrm>
              <a:off x="6967175"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76" name="Freihandform 175">
              <a:extLst>
                <a:ext uri="{FF2B5EF4-FFF2-40B4-BE49-F238E27FC236}">
                  <a16:creationId xmlns:a16="http://schemas.microsoft.com/office/drawing/2014/main" id="{B45F511A-CCFD-5CAF-DE71-D04A6FCA9CA0}"/>
                </a:ext>
              </a:extLst>
            </p:cNvPr>
            <p:cNvSpPr/>
            <p:nvPr/>
          </p:nvSpPr>
          <p:spPr>
            <a:xfrm>
              <a:off x="6928989" y="37344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77" name="Freihandform 176">
              <a:extLst>
                <a:ext uri="{FF2B5EF4-FFF2-40B4-BE49-F238E27FC236}">
                  <a16:creationId xmlns:a16="http://schemas.microsoft.com/office/drawing/2014/main" id="{1047EF5C-AF7B-8591-0405-667DC6827EF9}"/>
                </a:ext>
              </a:extLst>
            </p:cNvPr>
            <p:cNvSpPr/>
            <p:nvPr/>
          </p:nvSpPr>
          <p:spPr>
            <a:xfrm>
              <a:off x="6890802" y="37344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78" name="Freihandform 177">
              <a:extLst>
                <a:ext uri="{FF2B5EF4-FFF2-40B4-BE49-F238E27FC236}">
                  <a16:creationId xmlns:a16="http://schemas.microsoft.com/office/drawing/2014/main" id="{9165473D-5DDE-AF40-BB0B-79C34EF196E5}"/>
                </a:ext>
              </a:extLst>
            </p:cNvPr>
            <p:cNvSpPr/>
            <p:nvPr/>
          </p:nvSpPr>
          <p:spPr>
            <a:xfrm>
              <a:off x="6878073" y="37344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79" name="Freihandform 178">
              <a:extLst>
                <a:ext uri="{FF2B5EF4-FFF2-40B4-BE49-F238E27FC236}">
                  <a16:creationId xmlns:a16="http://schemas.microsoft.com/office/drawing/2014/main" id="{4382DE62-17E5-4794-037B-EA08BC9F6702}"/>
                </a:ext>
              </a:extLst>
            </p:cNvPr>
            <p:cNvSpPr/>
            <p:nvPr/>
          </p:nvSpPr>
          <p:spPr>
            <a:xfrm>
              <a:off x="6839886" y="37344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80" name="Freihandform 179">
              <a:extLst>
                <a:ext uri="{FF2B5EF4-FFF2-40B4-BE49-F238E27FC236}">
                  <a16:creationId xmlns:a16="http://schemas.microsoft.com/office/drawing/2014/main" id="{FB0BC812-42A1-12FC-762B-A5A9A8B9F6EA}"/>
                </a:ext>
              </a:extLst>
            </p:cNvPr>
            <p:cNvSpPr/>
            <p:nvPr/>
          </p:nvSpPr>
          <p:spPr>
            <a:xfrm>
              <a:off x="6827157" y="37344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81" name="Freihandform 180">
              <a:extLst>
                <a:ext uri="{FF2B5EF4-FFF2-40B4-BE49-F238E27FC236}">
                  <a16:creationId xmlns:a16="http://schemas.microsoft.com/office/drawing/2014/main" id="{B302DC56-5833-6932-7156-2134174219D7}"/>
                </a:ext>
              </a:extLst>
            </p:cNvPr>
            <p:cNvSpPr/>
            <p:nvPr/>
          </p:nvSpPr>
          <p:spPr>
            <a:xfrm>
              <a:off x="6788971" y="37344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82" name="Freihandform 181">
              <a:extLst>
                <a:ext uri="{FF2B5EF4-FFF2-40B4-BE49-F238E27FC236}">
                  <a16:creationId xmlns:a16="http://schemas.microsoft.com/office/drawing/2014/main" id="{2A4C39DD-497E-3FE0-946B-61BDF853564C}"/>
                </a:ext>
              </a:extLst>
            </p:cNvPr>
            <p:cNvSpPr/>
            <p:nvPr/>
          </p:nvSpPr>
          <p:spPr>
            <a:xfrm>
              <a:off x="6718962" y="367044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83" name="Freihandform 182">
              <a:extLst>
                <a:ext uri="{FF2B5EF4-FFF2-40B4-BE49-F238E27FC236}">
                  <a16:creationId xmlns:a16="http://schemas.microsoft.com/office/drawing/2014/main" id="{D9886BFF-C837-C3EB-EED6-3E73795B4724}"/>
                </a:ext>
              </a:extLst>
            </p:cNvPr>
            <p:cNvSpPr/>
            <p:nvPr/>
          </p:nvSpPr>
          <p:spPr>
            <a:xfrm>
              <a:off x="6731690" y="367044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84" name="Freihandform 183">
              <a:extLst>
                <a:ext uri="{FF2B5EF4-FFF2-40B4-BE49-F238E27FC236}">
                  <a16:creationId xmlns:a16="http://schemas.microsoft.com/office/drawing/2014/main" id="{CEC64CD3-660C-62D8-70A9-F2D66EFEDC5A}"/>
                </a:ext>
              </a:extLst>
            </p:cNvPr>
            <p:cNvSpPr/>
            <p:nvPr/>
          </p:nvSpPr>
          <p:spPr>
            <a:xfrm>
              <a:off x="6706233" y="35940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85" name="Freihandform 184">
              <a:extLst>
                <a:ext uri="{FF2B5EF4-FFF2-40B4-BE49-F238E27FC236}">
                  <a16:creationId xmlns:a16="http://schemas.microsoft.com/office/drawing/2014/main" id="{25EFF57B-D14F-6671-E588-8A7504018573}"/>
                </a:ext>
              </a:extLst>
            </p:cNvPr>
            <p:cNvSpPr/>
            <p:nvPr/>
          </p:nvSpPr>
          <p:spPr>
            <a:xfrm>
              <a:off x="6693504" y="35940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86" name="Freihandform 185">
              <a:extLst>
                <a:ext uri="{FF2B5EF4-FFF2-40B4-BE49-F238E27FC236}">
                  <a16:creationId xmlns:a16="http://schemas.microsoft.com/office/drawing/2014/main" id="{05228F07-C540-71BC-417C-3B601328C9A5}"/>
                </a:ext>
              </a:extLst>
            </p:cNvPr>
            <p:cNvSpPr/>
            <p:nvPr/>
          </p:nvSpPr>
          <p:spPr>
            <a:xfrm>
              <a:off x="6687139" y="356224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87" name="Freihandform 186">
              <a:extLst>
                <a:ext uri="{FF2B5EF4-FFF2-40B4-BE49-F238E27FC236}">
                  <a16:creationId xmlns:a16="http://schemas.microsoft.com/office/drawing/2014/main" id="{343C5C5D-13F7-D96A-B0A0-D33635DC6723}"/>
                </a:ext>
              </a:extLst>
            </p:cNvPr>
            <p:cNvSpPr/>
            <p:nvPr/>
          </p:nvSpPr>
          <p:spPr>
            <a:xfrm>
              <a:off x="6630496" y="356224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88" name="Freihandform 187">
              <a:extLst>
                <a:ext uri="{FF2B5EF4-FFF2-40B4-BE49-F238E27FC236}">
                  <a16:creationId xmlns:a16="http://schemas.microsoft.com/office/drawing/2014/main" id="{2A5004CA-2426-B8A5-10D2-F8CAA111A3B0}"/>
                </a:ext>
              </a:extLst>
            </p:cNvPr>
            <p:cNvSpPr/>
            <p:nvPr/>
          </p:nvSpPr>
          <p:spPr>
            <a:xfrm>
              <a:off x="6490478" y="349860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89" name="Freihandform 188">
              <a:extLst>
                <a:ext uri="{FF2B5EF4-FFF2-40B4-BE49-F238E27FC236}">
                  <a16:creationId xmlns:a16="http://schemas.microsoft.com/office/drawing/2014/main" id="{DCB12D18-8F6D-5E92-42DE-92C8FD8D86B1}"/>
                </a:ext>
              </a:extLst>
            </p:cNvPr>
            <p:cNvSpPr/>
            <p:nvPr/>
          </p:nvSpPr>
          <p:spPr>
            <a:xfrm>
              <a:off x="6363189" y="347416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90" name="Freihandform 189">
              <a:extLst>
                <a:ext uri="{FF2B5EF4-FFF2-40B4-BE49-F238E27FC236}">
                  <a16:creationId xmlns:a16="http://schemas.microsoft.com/office/drawing/2014/main" id="{437DF46D-B9FD-2328-EB15-CBE15F20BD62}"/>
                </a:ext>
              </a:extLst>
            </p:cNvPr>
            <p:cNvSpPr/>
            <p:nvPr/>
          </p:nvSpPr>
          <p:spPr>
            <a:xfrm>
              <a:off x="6337731" y="344870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91" name="Freihandform 190">
              <a:extLst>
                <a:ext uri="{FF2B5EF4-FFF2-40B4-BE49-F238E27FC236}">
                  <a16:creationId xmlns:a16="http://schemas.microsoft.com/office/drawing/2014/main" id="{DA30E301-B665-480B-DD17-68283A786295}"/>
                </a:ext>
              </a:extLst>
            </p:cNvPr>
            <p:cNvSpPr/>
            <p:nvPr/>
          </p:nvSpPr>
          <p:spPr>
            <a:xfrm>
              <a:off x="6140433" y="337869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92" name="Freihandform 191">
              <a:extLst>
                <a:ext uri="{FF2B5EF4-FFF2-40B4-BE49-F238E27FC236}">
                  <a16:creationId xmlns:a16="http://schemas.microsoft.com/office/drawing/2014/main" id="{8A61093B-26A3-D0CB-2885-BDC52DB4F74F}"/>
                </a:ext>
              </a:extLst>
            </p:cNvPr>
            <p:cNvSpPr/>
            <p:nvPr/>
          </p:nvSpPr>
          <p:spPr>
            <a:xfrm>
              <a:off x="6127704" y="337869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93" name="Freihandform 192">
              <a:extLst>
                <a:ext uri="{FF2B5EF4-FFF2-40B4-BE49-F238E27FC236}">
                  <a16:creationId xmlns:a16="http://schemas.microsoft.com/office/drawing/2014/main" id="{9BD3213E-960F-565F-6B5A-3FC85AD30C49}"/>
                </a:ext>
              </a:extLst>
            </p:cNvPr>
            <p:cNvSpPr/>
            <p:nvPr/>
          </p:nvSpPr>
          <p:spPr>
            <a:xfrm>
              <a:off x="6114975" y="337869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94" name="Freihandform 193">
              <a:extLst>
                <a:ext uri="{FF2B5EF4-FFF2-40B4-BE49-F238E27FC236}">
                  <a16:creationId xmlns:a16="http://schemas.microsoft.com/office/drawing/2014/main" id="{24615636-EB88-FC2D-E88D-5E7AD43A4D69}"/>
                </a:ext>
              </a:extLst>
            </p:cNvPr>
            <p:cNvSpPr/>
            <p:nvPr/>
          </p:nvSpPr>
          <p:spPr>
            <a:xfrm>
              <a:off x="6102246" y="337869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95" name="Freihandform 194">
              <a:extLst>
                <a:ext uri="{FF2B5EF4-FFF2-40B4-BE49-F238E27FC236}">
                  <a16:creationId xmlns:a16="http://schemas.microsoft.com/office/drawing/2014/main" id="{CB49FFAA-8B01-B655-4C60-44FB8B3472AD}"/>
                </a:ext>
              </a:extLst>
            </p:cNvPr>
            <p:cNvSpPr/>
            <p:nvPr/>
          </p:nvSpPr>
          <p:spPr>
            <a:xfrm>
              <a:off x="6025873" y="337869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96" name="Freihandform 195">
              <a:extLst>
                <a:ext uri="{FF2B5EF4-FFF2-40B4-BE49-F238E27FC236}">
                  <a16:creationId xmlns:a16="http://schemas.microsoft.com/office/drawing/2014/main" id="{7CDD9970-0A17-FF7D-49F6-08E17C98478A}"/>
                </a:ext>
              </a:extLst>
            </p:cNvPr>
            <p:cNvSpPr/>
            <p:nvPr/>
          </p:nvSpPr>
          <p:spPr>
            <a:xfrm>
              <a:off x="5987686" y="337869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97" name="Freihandform 196">
              <a:extLst>
                <a:ext uri="{FF2B5EF4-FFF2-40B4-BE49-F238E27FC236}">
                  <a16:creationId xmlns:a16="http://schemas.microsoft.com/office/drawing/2014/main" id="{1C0F1BCA-E6BF-1F3A-C360-9B074DE7A3BD}"/>
                </a:ext>
              </a:extLst>
            </p:cNvPr>
            <p:cNvSpPr/>
            <p:nvPr/>
          </p:nvSpPr>
          <p:spPr>
            <a:xfrm>
              <a:off x="5911312" y="334051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98" name="Freihandform 197">
              <a:extLst>
                <a:ext uri="{FF2B5EF4-FFF2-40B4-BE49-F238E27FC236}">
                  <a16:creationId xmlns:a16="http://schemas.microsoft.com/office/drawing/2014/main" id="{F374839A-EFFB-D82E-B431-9DAE749F2EC0}"/>
                </a:ext>
              </a:extLst>
            </p:cNvPr>
            <p:cNvSpPr/>
            <p:nvPr/>
          </p:nvSpPr>
          <p:spPr>
            <a:xfrm>
              <a:off x="5892219" y="330868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199" name="Freihandform 198">
              <a:extLst>
                <a:ext uri="{FF2B5EF4-FFF2-40B4-BE49-F238E27FC236}">
                  <a16:creationId xmlns:a16="http://schemas.microsoft.com/office/drawing/2014/main" id="{84DFC135-0F89-4B6E-8253-B08A981EC111}"/>
                </a:ext>
              </a:extLst>
            </p:cNvPr>
            <p:cNvSpPr/>
            <p:nvPr/>
          </p:nvSpPr>
          <p:spPr>
            <a:xfrm>
              <a:off x="5866761" y="3257772"/>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00" name="Freihandform 199">
              <a:extLst>
                <a:ext uri="{FF2B5EF4-FFF2-40B4-BE49-F238E27FC236}">
                  <a16:creationId xmlns:a16="http://schemas.microsoft.com/office/drawing/2014/main" id="{DC598539-D850-6589-5C0E-EA67745B6AF0}"/>
                </a:ext>
              </a:extLst>
            </p:cNvPr>
            <p:cNvSpPr/>
            <p:nvPr/>
          </p:nvSpPr>
          <p:spPr>
            <a:xfrm>
              <a:off x="5854032" y="3257772"/>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01" name="Freihandform 200">
              <a:extLst>
                <a:ext uri="{FF2B5EF4-FFF2-40B4-BE49-F238E27FC236}">
                  <a16:creationId xmlns:a16="http://schemas.microsoft.com/office/drawing/2014/main" id="{C02EDFD2-8ED8-4993-D1A4-D6201C7FD7AB}"/>
                </a:ext>
              </a:extLst>
            </p:cNvPr>
            <p:cNvSpPr/>
            <p:nvPr/>
          </p:nvSpPr>
          <p:spPr>
            <a:xfrm>
              <a:off x="5752201" y="3257772"/>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02" name="Freihandform 201">
              <a:extLst>
                <a:ext uri="{FF2B5EF4-FFF2-40B4-BE49-F238E27FC236}">
                  <a16:creationId xmlns:a16="http://schemas.microsoft.com/office/drawing/2014/main" id="{5D9A21C2-9580-308C-3DC9-EBB360837165}"/>
                </a:ext>
              </a:extLst>
            </p:cNvPr>
            <p:cNvSpPr/>
            <p:nvPr/>
          </p:nvSpPr>
          <p:spPr>
            <a:xfrm>
              <a:off x="5669463" y="322595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03" name="Freihandform 202">
              <a:extLst>
                <a:ext uri="{FF2B5EF4-FFF2-40B4-BE49-F238E27FC236}">
                  <a16:creationId xmlns:a16="http://schemas.microsoft.com/office/drawing/2014/main" id="{0956F502-6C58-D90C-3817-4F788FC532F4}"/>
                </a:ext>
              </a:extLst>
            </p:cNvPr>
            <p:cNvSpPr/>
            <p:nvPr/>
          </p:nvSpPr>
          <p:spPr>
            <a:xfrm>
              <a:off x="5490240" y="31686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04" name="Freihandform 203">
              <a:extLst>
                <a:ext uri="{FF2B5EF4-FFF2-40B4-BE49-F238E27FC236}">
                  <a16:creationId xmlns:a16="http://schemas.microsoft.com/office/drawing/2014/main" id="{5E30EFC9-9B14-B8A2-39E3-8F8951887D53}"/>
                </a:ext>
              </a:extLst>
            </p:cNvPr>
            <p:cNvSpPr/>
            <p:nvPr/>
          </p:nvSpPr>
          <p:spPr>
            <a:xfrm>
              <a:off x="6414104" y="347416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05" name="Freihandform 204">
              <a:extLst>
                <a:ext uri="{FF2B5EF4-FFF2-40B4-BE49-F238E27FC236}">
                  <a16:creationId xmlns:a16="http://schemas.microsoft.com/office/drawing/2014/main" id="{7D264715-7DD5-382C-517B-925FC5DD7C81}"/>
                </a:ext>
              </a:extLst>
            </p:cNvPr>
            <p:cNvSpPr/>
            <p:nvPr/>
          </p:nvSpPr>
          <p:spPr>
            <a:xfrm>
              <a:off x="6744419" y="367044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06" name="Freihandform 205">
              <a:extLst>
                <a:ext uri="{FF2B5EF4-FFF2-40B4-BE49-F238E27FC236}">
                  <a16:creationId xmlns:a16="http://schemas.microsoft.com/office/drawing/2014/main" id="{148F6F24-1304-64BB-D03B-629E3D3D9E07}"/>
                </a:ext>
              </a:extLst>
            </p:cNvPr>
            <p:cNvSpPr/>
            <p:nvPr/>
          </p:nvSpPr>
          <p:spPr>
            <a:xfrm>
              <a:off x="6941717" y="373447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07" name="Freihandform 206">
              <a:extLst>
                <a:ext uri="{FF2B5EF4-FFF2-40B4-BE49-F238E27FC236}">
                  <a16:creationId xmlns:a16="http://schemas.microsoft.com/office/drawing/2014/main" id="{76736FB5-83F5-7779-8866-579BB075EF37}"/>
                </a:ext>
              </a:extLst>
            </p:cNvPr>
            <p:cNvSpPr/>
            <p:nvPr/>
          </p:nvSpPr>
          <p:spPr>
            <a:xfrm>
              <a:off x="7101847"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08" name="Freihandform 207">
              <a:extLst>
                <a:ext uri="{FF2B5EF4-FFF2-40B4-BE49-F238E27FC236}">
                  <a16:creationId xmlns:a16="http://schemas.microsoft.com/office/drawing/2014/main" id="{3C163C05-5944-D8F1-2E67-FA5DF6FC6CE1}"/>
                </a:ext>
              </a:extLst>
            </p:cNvPr>
            <p:cNvSpPr/>
            <p:nvPr/>
          </p:nvSpPr>
          <p:spPr>
            <a:xfrm>
              <a:off x="7114576"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09" name="Freihandform 208">
              <a:extLst>
                <a:ext uri="{FF2B5EF4-FFF2-40B4-BE49-F238E27FC236}">
                  <a16:creationId xmlns:a16="http://schemas.microsoft.com/office/drawing/2014/main" id="{1BD33CC8-FE04-CB43-7A71-48A51F6C0E39}"/>
                </a:ext>
              </a:extLst>
            </p:cNvPr>
            <p:cNvSpPr/>
            <p:nvPr/>
          </p:nvSpPr>
          <p:spPr>
            <a:xfrm>
              <a:off x="7127305"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10" name="Freihandform 209">
              <a:extLst>
                <a:ext uri="{FF2B5EF4-FFF2-40B4-BE49-F238E27FC236}">
                  <a16:creationId xmlns:a16="http://schemas.microsoft.com/office/drawing/2014/main" id="{9D74115D-1ED6-6ADF-A543-2820F3140ACE}"/>
                </a:ext>
              </a:extLst>
            </p:cNvPr>
            <p:cNvSpPr/>
            <p:nvPr/>
          </p:nvSpPr>
          <p:spPr>
            <a:xfrm>
              <a:off x="7140034"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11" name="Freihandform 210">
              <a:extLst>
                <a:ext uri="{FF2B5EF4-FFF2-40B4-BE49-F238E27FC236}">
                  <a16:creationId xmlns:a16="http://schemas.microsoft.com/office/drawing/2014/main" id="{21BE2C3E-9AAA-3CCD-F89B-32A3AAA18758}"/>
                </a:ext>
              </a:extLst>
            </p:cNvPr>
            <p:cNvSpPr/>
            <p:nvPr/>
          </p:nvSpPr>
          <p:spPr>
            <a:xfrm>
              <a:off x="7152763"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12" name="Freihandform 211">
              <a:extLst>
                <a:ext uri="{FF2B5EF4-FFF2-40B4-BE49-F238E27FC236}">
                  <a16:creationId xmlns:a16="http://schemas.microsoft.com/office/drawing/2014/main" id="{2AD3D525-855D-C77E-B1AB-D1E84C70B865}"/>
                </a:ext>
              </a:extLst>
            </p:cNvPr>
            <p:cNvSpPr/>
            <p:nvPr/>
          </p:nvSpPr>
          <p:spPr>
            <a:xfrm>
              <a:off x="7165492"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13" name="Freihandform 212">
              <a:extLst>
                <a:ext uri="{FF2B5EF4-FFF2-40B4-BE49-F238E27FC236}">
                  <a16:creationId xmlns:a16="http://schemas.microsoft.com/office/drawing/2014/main" id="{BD09EC0B-480F-8A84-673B-E420980BD292}"/>
                </a:ext>
              </a:extLst>
            </p:cNvPr>
            <p:cNvSpPr/>
            <p:nvPr/>
          </p:nvSpPr>
          <p:spPr>
            <a:xfrm>
              <a:off x="7178221" y="378538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14" name="Freihandform 213">
              <a:extLst>
                <a:ext uri="{FF2B5EF4-FFF2-40B4-BE49-F238E27FC236}">
                  <a16:creationId xmlns:a16="http://schemas.microsoft.com/office/drawing/2014/main" id="{856A8F02-65DE-ED03-DE99-C9F252A8FBEB}"/>
                </a:ext>
              </a:extLst>
            </p:cNvPr>
            <p:cNvSpPr/>
            <p:nvPr/>
          </p:nvSpPr>
          <p:spPr>
            <a:xfrm>
              <a:off x="7171856" y="393176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15" name="Freihandform 214">
              <a:extLst>
                <a:ext uri="{FF2B5EF4-FFF2-40B4-BE49-F238E27FC236}">
                  <a16:creationId xmlns:a16="http://schemas.microsoft.com/office/drawing/2014/main" id="{C871573C-A093-5DC0-12E9-E43B62770463}"/>
                </a:ext>
              </a:extLst>
            </p:cNvPr>
            <p:cNvSpPr/>
            <p:nvPr/>
          </p:nvSpPr>
          <p:spPr>
            <a:xfrm>
              <a:off x="5039764" y="2979136"/>
              <a:ext cx="63644" cy="12728"/>
            </a:xfrm>
            <a:custGeom>
              <a:avLst/>
              <a:gdLst>
                <a:gd name="connsiteX0" fmla="*/ 0 w 63644"/>
                <a:gd name="connsiteY0" fmla="*/ 0 h 12728"/>
                <a:gd name="connsiteX1" fmla="*/ 63645 w 63644"/>
                <a:gd name="connsiteY1" fmla="*/ 0 h 12728"/>
              </a:gdLst>
              <a:ahLst/>
              <a:cxnLst>
                <a:cxn ang="0">
                  <a:pos x="connsiteX0" y="connsiteY0"/>
                </a:cxn>
                <a:cxn ang="0">
                  <a:pos x="connsiteX1" y="connsiteY1"/>
                </a:cxn>
              </a:cxnLst>
              <a:rect l="l" t="t" r="r" b="b"/>
              <a:pathLst>
                <a:path w="63644" h="12728">
                  <a:moveTo>
                    <a:pt x="0" y="0"/>
                  </a:moveTo>
                  <a:lnTo>
                    <a:pt x="63645" y="0"/>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16" name="Freihandform 215">
              <a:extLst>
                <a:ext uri="{FF2B5EF4-FFF2-40B4-BE49-F238E27FC236}">
                  <a16:creationId xmlns:a16="http://schemas.microsoft.com/office/drawing/2014/main" id="{9B20A2DA-C3D7-36AD-9B70-BF323453FA43}"/>
                </a:ext>
              </a:extLst>
            </p:cNvPr>
            <p:cNvSpPr/>
            <p:nvPr/>
          </p:nvSpPr>
          <p:spPr>
            <a:xfrm>
              <a:off x="4734270" y="2849810"/>
              <a:ext cx="50915" cy="12728"/>
            </a:xfrm>
            <a:custGeom>
              <a:avLst/>
              <a:gdLst>
                <a:gd name="connsiteX0" fmla="*/ 0 w 50915"/>
                <a:gd name="connsiteY0" fmla="*/ 0 h 12728"/>
                <a:gd name="connsiteX1" fmla="*/ 50916 w 50915"/>
                <a:gd name="connsiteY1" fmla="*/ 0 h 12728"/>
              </a:gdLst>
              <a:ahLst/>
              <a:cxnLst>
                <a:cxn ang="0">
                  <a:pos x="connsiteX0" y="connsiteY0"/>
                </a:cxn>
                <a:cxn ang="0">
                  <a:pos x="connsiteX1" y="connsiteY1"/>
                </a:cxn>
              </a:cxnLst>
              <a:rect l="l" t="t" r="r" b="b"/>
              <a:pathLst>
                <a:path w="50915" h="12728">
                  <a:moveTo>
                    <a:pt x="0" y="0"/>
                  </a:moveTo>
                  <a:lnTo>
                    <a:pt x="50916" y="0"/>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17" name="Freihandform 216">
              <a:extLst>
                <a:ext uri="{FF2B5EF4-FFF2-40B4-BE49-F238E27FC236}">
                  <a16:creationId xmlns:a16="http://schemas.microsoft.com/office/drawing/2014/main" id="{9AABB338-BF80-0D16-5827-C79FAA8C6317}"/>
                </a:ext>
              </a:extLst>
            </p:cNvPr>
            <p:cNvSpPr/>
            <p:nvPr/>
          </p:nvSpPr>
          <p:spPr>
            <a:xfrm>
              <a:off x="4263301" y="2734232"/>
              <a:ext cx="50915" cy="12728"/>
            </a:xfrm>
            <a:custGeom>
              <a:avLst/>
              <a:gdLst>
                <a:gd name="connsiteX0" fmla="*/ 0 w 50915"/>
                <a:gd name="connsiteY0" fmla="*/ 0 h 12728"/>
                <a:gd name="connsiteX1" fmla="*/ 50916 w 50915"/>
                <a:gd name="connsiteY1" fmla="*/ 0 h 12728"/>
              </a:gdLst>
              <a:ahLst/>
              <a:cxnLst>
                <a:cxn ang="0">
                  <a:pos x="connsiteX0" y="connsiteY0"/>
                </a:cxn>
                <a:cxn ang="0">
                  <a:pos x="connsiteX1" y="connsiteY1"/>
                </a:cxn>
              </a:cxnLst>
              <a:rect l="l" t="t" r="r" b="b"/>
              <a:pathLst>
                <a:path w="50915" h="12728">
                  <a:moveTo>
                    <a:pt x="0" y="0"/>
                  </a:moveTo>
                  <a:lnTo>
                    <a:pt x="50916" y="0"/>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18" name="Freihandform 217">
              <a:extLst>
                <a:ext uri="{FF2B5EF4-FFF2-40B4-BE49-F238E27FC236}">
                  <a16:creationId xmlns:a16="http://schemas.microsoft.com/office/drawing/2014/main" id="{48F99741-E36A-90E9-A408-973B17C69391}"/>
                </a:ext>
              </a:extLst>
            </p:cNvPr>
            <p:cNvSpPr/>
            <p:nvPr/>
          </p:nvSpPr>
          <p:spPr>
            <a:xfrm>
              <a:off x="2634000" y="2337980"/>
              <a:ext cx="50915" cy="12728"/>
            </a:xfrm>
            <a:custGeom>
              <a:avLst/>
              <a:gdLst>
                <a:gd name="connsiteX0" fmla="*/ 0 w 50915"/>
                <a:gd name="connsiteY0" fmla="*/ 0 h 12728"/>
                <a:gd name="connsiteX1" fmla="*/ 50916 w 50915"/>
                <a:gd name="connsiteY1" fmla="*/ 0 h 12728"/>
              </a:gdLst>
              <a:ahLst/>
              <a:cxnLst>
                <a:cxn ang="0">
                  <a:pos x="connsiteX0" y="connsiteY0"/>
                </a:cxn>
                <a:cxn ang="0">
                  <a:pos x="connsiteX1" y="connsiteY1"/>
                </a:cxn>
              </a:cxnLst>
              <a:rect l="l" t="t" r="r" b="b"/>
              <a:pathLst>
                <a:path w="50915" h="12728">
                  <a:moveTo>
                    <a:pt x="0" y="0"/>
                  </a:moveTo>
                  <a:lnTo>
                    <a:pt x="50916" y="0"/>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19" name="Freihandform 218">
              <a:extLst>
                <a:ext uri="{FF2B5EF4-FFF2-40B4-BE49-F238E27FC236}">
                  <a16:creationId xmlns:a16="http://schemas.microsoft.com/office/drawing/2014/main" id="{F5DDEE6C-03F9-4278-C798-F197AF84BD39}"/>
                </a:ext>
              </a:extLst>
            </p:cNvPr>
            <p:cNvSpPr/>
            <p:nvPr/>
          </p:nvSpPr>
          <p:spPr>
            <a:xfrm>
              <a:off x="5068786" y="2951769"/>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20" name="Freihandform 219">
              <a:extLst>
                <a:ext uri="{FF2B5EF4-FFF2-40B4-BE49-F238E27FC236}">
                  <a16:creationId xmlns:a16="http://schemas.microsoft.com/office/drawing/2014/main" id="{42C24304-A52C-4A14-B325-EFC12C456179}"/>
                </a:ext>
              </a:extLst>
            </p:cNvPr>
            <p:cNvSpPr/>
            <p:nvPr/>
          </p:nvSpPr>
          <p:spPr>
            <a:xfrm>
              <a:off x="4737834" y="279367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21" name="Freihandform 220">
              <a:extLst>
                <a:ext uri="{FF2B5EF4-FFF2-40B4-BE49-F238E27FC236}">
                  <a16:creationId xmlns:a16="http://schemas.microsoft.com/office/drawing/2014/main" id="{4DC97035-E355-35ED-3995-7BAA039E495D}"/>
                </a:ext>
              </a:extLst>
            </p:cNvPr>
            <p:cNvSpPr/>
            <p:nvPr/>
          </p:nvSpPr>
          <p:spPr>
            <a:xfrm>
              <a:off x="4736179" y="279367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22" name="Freihandform 221">
              <a:extLst>
                <a:ext uri="{FF2B5EF4-FFF2-40B4-BE49-F238E27FC236}">
                  <a16:creationId xmlns:a16="http://schemas.microsoft.com/office/drawing/2014/main" id="{F0E7C1CD-5638-7F67-321D-A6A2DFF22957}"/>
                </a:ext>
              </a:extLst>
            </p:cNvPr>
            <p:cNvSpPr/>
            <p:nvPr/>
          </p:nvSpPr>
          <p:spPr>
            <a:xfrm>
              <a:off x="4367296" y="271437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23" name="Freihandform 222">
              <a:extLst>
                <a:ext uri="{FF2B5EF4-FFF2-40B4-BE49-F238E27FC236}">
                  <a16:creationId xmlns:a16="http://schemas.microsoft.com/office/drawing/2014/main" id="{5431CBED-2E6A-552A-279D-7DD0E8BA88CD}"/>
                </a:ext>
              </a:extLst>
            </p:cNvPr>
            <p:cNvSpPr/>
            <p:nvPr/>
          </p:nvSpPr>
          <p:spPr>
            <a:xfrm>
              <a:off x="4290922" y="270164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24" name="Freihandform 223">
              <a:extLst>
                <a:ext uri="{FF2B5EF4-FFF2-40B4-BE49-F238E27FC236}">
                  <a16:creationId xmlns:a16="http://schemas.microsoft.com/office/drawing/2014/main" id="{225F380A-94AA-7C92-A798-4618C4F811A4}"/>
                </a:ext>
              </a:extLst>
            </p:cNvPr>
            <p:cNvSpPr/>
            <p:nvPr/>
          </p:nvSpPr>
          <p:spPr>
            <a:xfrm>
              <a:off x="4241789" y="265060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25" name="Freihandform 224">
              <a:extLst>
                <a:ext uri="{FF2B5EF4-FFF2-40B4-BE49-F238E27FC236}">
                  <a16:creationId xmlns:a16="http://schemas.microsoft.com/office/drawing/2014/main" id="{2FCB47D2-8E55-63E9-FC18-C14EC44F8637}"/>
                </a:ext>
              </a:extLst>
            </p:cNvPr>
            <p:cNvSpPr/>
            <p:nvPr/>
          </p:nvSpPr>
          <p:spPr>
            <a:xfrm>
              <a:off x="4418211" y="271437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26" name="Freihandform 225">
              <a:extLst>
                <a:ext uri="{FF2B5EF4-FFF2-40B4-BE49-F238E27FC236}">
                  <a16:creationId xmlns:a16="http://schemas.microsoft.com/office/drawing/2014/main" id="{B4DD16D9-B5D1-118D-D04F-1FC7B89789D6}"/>
                </a:ext>
              </a:extLst>
            </p:cNvPr>
            <p:cNvSpPr/>
            <p:nvPr/>
          </p:nvSpPr>
          <p:spPr>
            <a:xfrm>
              <a:off x="3958570" y="258555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27" name="Freihandform 226">
              <a:extLst>
                <a:ext uri="{FF2B5EF4-FFF2-40B4-BE49-F238E27FC236}">
                  <a16:creationId xmlns:a16="http://schemas.microsoft.com/office/drawing/2014/main" id="{DAF44A99-BA70-071D-B569-9FFAF4F38DC4}"/>
                </a:ext>
              </a:extLst>
            </p:cNvPr>
            <p:cNvSpPr/>
            <p:nvPr/>
          </p:nvSpPr>
          <p:spPr>
            <a:xfrm>
              <a:off x="3793095" y="2544443"/>
              <a:ext cx="12728" cy="68481"/>
            </a:xfrm>
            <a:custGeom>
              <a:avLst/>
              <a:gdLst>
                <a:gd name="connsiteX0" fmla="*/ 0 w 12728"/>
                <a:gd name="connsiteY0" fmla="*/ 0 h 68481"/>
                <a:gd name="connsiteX1" fmla="*/ 0 w 12728"/>
                <a:gd name="connsiteY1" fmla="*/ 68482 h 68481"/>
              </a:gdLst>
              <a:ahLst/>
              <a:cxnLst>
                <a:cxn ang="0">
                  <a:pos x="connsiteX0" y="connsiteY0"/>
                </a:cxn>
                <a:cxn ang="0">
                  <a:pos x="connsiteX1" y="connsiteY1"/>
                </a:cxn>
              </a:cxnLst>
              <a:rect l="l" t="t" r="r" b="b"/>
              <a:pathLst>
                <a:path w="12728" h="68481">
                  <a:moveTo>
                    <a:pt x="0" y="0"/>
                  </a:moveTo>
                  <a:lnTo>
                    <a:pt x="0" y="68482"/>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28" name="Freihandform 227">
              <a:extLst>
                <a:ext uri="{FF2B5EF4-FFF2-40B4-BE49-F238E27FC236}">
                  <a16:creationId xmlns:a16="http://schemas.microsoft.com/office/drawing/2014/main" id="{F2043312-B20D-6E59-D0EA-098F6BAA4AC9}"/>
                </a:ext>
              </a:extLst>
            </p:cNvPr>
            <p:cNvSpPr/>
            <p:nvPr/>
          </p:nvSpPr>
          <p:spPr>
            <a:xfrm>
              <a:off x="3754908" y="2544443"/>
              <a:ext cx="12728" cy="68481"/>
            </a:xfrm>
            <a:custGeom>
              <a:avLst/>
              <a:gdLst>
                <a:gd name="connsiteX0" fmla="*/ 0 w 12728"/>
                <a:gd name="connsiteY0" fmla="*/ 0 h 68481"/>
                <a:gd name="connsiteX1" fmla="*/ 0 w 12728"/>
                <a:gd name="connsiteY1" fmla="*/ 68482 h 68481"/>
              </a:gdLst>
              <a:ahLst/>
              <a:cxnLst>
                <a:cxn ang="0">
                  <a:pos x="connsiteX0" y="connsiteY0"/>
                </a:cxn>
                <a:cxn ang="0">
                  <a:pos x="connsiteX1" y="connsiteY1"/>
                </a:cxn>
              </a:cxnLst>
              <a:rect l="l" t="t" r="r" b="b"/>
              <a:pathLst>
                <a:path w="12728" h="68481">
                  <a:moveTo>
                    <a:pt x="0" y="0"/>
                  </a:moveTo>
                  <a:lnTo>
                    <a:pt x="0" y="68482"/>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29" name="Freihandform 228">
              <a:extLst>
                <a:ext uri="{FF2B5EF4-FFF2-40B4-BE49-F238E27FC236}">
                  <a16:creationId xmlns:a16="http://schemas.microsoft.com/office/drawing/2014/main" id="{942D8D43-CAB8-E7E3-0C5A-23AC71BEF3A3}"/>
                </a:ext>
              </a:extLst>
            </p:cNvPr>
            <p:cNvSpPr/>
            <p:nvPr/>
          </p:nvSpPr>
          <p:spPr>
            <a:xfrm>
              <a:off x="3466853" y="2466161"/>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30" name="Freihandform 229">
              <a:extLst>
                <a:ext uri="{FF2B5EF4-FFF2-40B4-BE49-F238E27FC236}">
                  <a16:creationId xmlns:a16="http://schemas.microsoft.com/office/drawing/2014/main" id="{D00E9C0B-87CA-EC48-6DE1-C07D748F8C52}"/>
                </a:ext>
              </a:extLst>
            </p:cNvPr>
            <p:cNvSpPr/>
            <p:nvPr/>
          </p:nvSpPr>
          <p:spPr>
            <a:xfrm>
              <a:off x="3328999" y="242797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31" name="Freihandform 230">
              <a:extLst>
                <a:ext uri="{FF2B5EF4-FFF2-40B4-BE49-F238E27FC236}">
                  <a16:creationId xmlns:a16="http://schemas.microsoft.com/office/drawing/2014/main" id="{65AD1923-EDCB-7DEA-64BB-B6FF6CF1B87C}"/>
                </a:ext>
              </a:extLst>
            </p:cNvPr>
            <p:cNvSpPr/>
            <p:nvPr/>
          </p:nvSpPr>
          <p:spPr>
            <a:xfrm>
              <a:off x="3303541" y="242797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32" name="Freihandform 231">
              <a:extLst>
                <a:ext uri="{FF2B5EF4-FFF2-40B4-BE49-F238E27FC236}">
                  <a16:creationId xmlns:a16="http://schemas.microsoft.com/office/drawing/2014/main" id="{4178B8D2-B7CD-C6C8-A292-C79701A82F1F}"/>
                </a:ext>
              </a:extLst>
            </p:cNvPr>
            <p:cNvSpPr/>
            <p:nvPr/>
          </p:nvSpPr>
          <p:spPr>
            <a:xfrm>
              <a:off x="2650675" y="230539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33" name="Freihandform 232">
              <a:extLst>
                <a:ext uri="{FF2B5EF4-FFF2-40B4-BE49-F238E27FC236}">
                  <a16:creationId xmlns:a16="http://schemas.microsoft.com/office/drawing/2014/main" id="{C013F286-CCFC-BDDD-2429-AB7A6A9F9C03}"/>
                </a:ext>
              </a:extLst>
            </p:cNvPr>
            <p:cNvSpPr/>
            <p:nvPr/>
          </p:nvSpPr>
          <p:spPr>
            <a:xfrm>
              <a:off x="2389987" y="2199362"/>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sp>
          <p:nvSpPr>
            <p:cNvPr id="234" name="Freihandform 233">
              <a:extLst>
                <a:ext uri="{FF2B5EF4-FFF2-40B4-BE49-F238E27FC236}">
                  <a16:creationId xmlns:a16="http://schemas.microsoft.com/office/drawing/2014/main" id="{6258F7FB-20FD-BBAA-247A-D25D75D0702B}"/>
                </a:ext>
              </a:extLst>
            </p:cNvPr>
            <p:cNvSpPr/>
            <p:nvPr/>
          </p:nvSpPr>
          <p:spPr>
            <a:xfrm>
              <a:off x="1662657" y="208238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grpSp>
          <p:nvGrpSpPr>
            <p:cNvPr id="235" name="Picture 5">
              <a:extLst>
                <a:ext uri="{FF2B5EF4-FFF2-40B4-BE49-F238E27FC236}">
                  <a16:creationId xmlns:a16="http://schemas.microsoft.com/office/drawing/2014/main" id="{A9312490-76EC-9636-DC77-7C78E2E52DB4}"/>
                </a:ext>
              </a:extLst>
            </p:cNvPr>
            <p:cNvGrpSpPr/>
            <p:nvPr/>
          </p:nvGrpSpPr>
          <p:grpSpPr>
            <a:xfrm>
              <a:off x="1475669" y="2054253"/>
              <a:ext cx="5951528" cy="1912901"/>
              <a:chOff x="1475669" y="2054253"/>
              <a:chExt cx="5951528" cy="1912901"/>
            </a:xfrm>
            <a:noFill/>
          </p:grpSpPr>
          <p:sp>
            <p:nvSpPr>
              <p:cNvPr id="236" name="Freihandform 235">
                <a:extLst>
                  <a:ext uri="{FF2B5EF4-FFF2-40B4-BE49-F238E27FC236}">
                    <a16:creationId xmlns:a16="http://schemas.microsoft.com/office/drawing/2014/main" id="{4BC3FB21-5DE5-9D77-072F-64C255480C20}"/>
                  </a:ext>
                </a:extLst>
              </p:cNvPr>
              <p:cNvSpPr/>
              <p:nvPr/>
            </p:nvSpPr>
            <p:spPr>
              <a:xfrm>
                <a:off x="1475669" y="2054253"/>
                <a:ext cx="5951528" cy="1912901"/>
              </a:xfrm>
              <a:custGeom>
                <a:avLst/>
                <a:gdLst>
                  <a:gd name="connsiteX0" fmla="*/ 0 w 5951528"/>
                  <a:gd name="connsiteY0" fmla="*/ 0 h 1912901"/>
                  <a:gd name="connsiteX1" fmla="*/ 33986 w 5951528"/>
                  <a:gd name="connsiteY1" fmla="*/ 0 h 1912901"/>
                  <a:gd name="connsiteX2" fmla="*/ 53716 w 5951528"/>
                  <a:gd name="connsiteY2" fmla="*/ 0 h 1912901"/>
                  <a:gd name="connsiteX3" fmla="*/ 53716 w 5951528"/>
                  <a:gd name="connsiteY3" fmla="*/ 27622 h 1912901"/>
                  <a:gd name="connsiteX4" fmla="*/ 108196 w 5951528"/>
                  <a:gd name="connsiteY4" fmla="*/ 27622 h 1912901"/>
                  <a:gd name="connsiteX5" fmla="*/ 108196 w 5951528"/>
                  <a:gd name="connsiteY5" fmla="*/ 31822 h 1912901"/>
                  <a:gd name="connsiteX6" fmla="*/ 108196 w 5951528"/>
                  <a:gd name="connsiteY6" fmla="*/ 38187 h 1912901"/>
                  <a:gd name="connsiteX7" fmla="*/ 137218 w 5951528"/>
                  <a:gd name="connsiteY7" fmla="*/ 38187 h 1912901"/>
                  <a:gd name="connsiteX8" fmla="*/ 137218 w 5951528"/>
                  <a:gd name="connsiteY8" fmla="*/ 57280 h 1912901"/>
                  <a:gd name="connsiteX9" fmla="*/ 260943 w 5951528"/>
                  <a:gd name="connsiteY9" fmla="*/ 57280 h 1912901"/>
                  <a:gd name="connsiteX10" fmla="*/ 260943 w 5951528"/>
                  <a:gd name="connsiteY10" fmla="*/ 70009 h 1912901"/>
                  <a:gd name="connsiteX11" fmla="*/ 337316 w 5951528"/>
                  <a:gd name="connsiteY11" fmla="*/ 70009 h 1912901"/>
                  <a:gd name="connsiteX12" fmla="*/ 337316 w 5951528"/>
                  <a:gd name="connsiteY12" fmla="*/ 90503 h 1912901"/>
                  <a:gd name="connsiteX13" fmla="*/ 373721 w 5951528"/>
                  <a:gd name="connsiteY13" fmla="*/ 90503 h 1912901"/>
                  <a:gd name="connsiteX14" fmla="*/ 388232 w 5951528"/>
                  <a:gd name="connsiteY14" fmla="*/ 90503 h 1912901"/>
                  <a:gd name="connsiteX15" fmla="*/ 388232 w 5951528"/>
                  <a:gd name="connsiteY15" fmla="*/ 120925 h 1912901"/>
                  <a:gd name="connsiteX16" fmla="*/ 613788 w 5951528"/>
                  <a:gd name="connsiteY16" fmla="*/ 120925 h 1912901"/>
                  <a:gd name="connsiteX17" fmla="*/ 613788 w 5951528"/>
                  <a:gd name="connsiteY17" fmla="*/ 135054 h 1912901"/>
                  <a:gd name="connsiteX18" fmla="*/ 633645 w 5951528"/>
                  <a:gd name="connsiteY18" fmla="*/ 135054 h 1912901"/>
                  <a:gd name="connsiteX19" fmla="*/ 633645 w 5951528"/>
                  <a:gd name="connsiteY19" fmla="*/ 146383 h 1912901"/>
                  <a:gd name="connsiteX20" fmla="*/ 739040 w 5951528"/>
                  <a:gd name="connsiteY20" fmla="*/ 146383 h 1912901"/>
                  <a:gd name="connsiteX21" fmla="*/ 739040 w 5951528"/>
                  <a:gd name="connsiteY21" fmla="*/ 162294 h 1912901"/>
                  <a:gd name="connsiteX22" fmla="*/ 770099 w 5951528"/>
                  <a:gd name="connsiteY22" fmla="*/ 162294 h 1912901"/>
                  <a:gd name="connsiteX23" fmla="*/ 897388 w 5951528"/>
                  <a:gd name="connsiteY23" fmla="*/ 162294 h 1912901"/>
                  <a:gd name="connsiteX24" fmla="*/ 897388 w 5951528"/>
                  <a:gd name="connsiteY24" fmla="*/ 178205 h 1912901"/>
                  <a:gd name="connsiteX25" fmla="*/ 916481 w 5951528"/>
                  <a:gd name="connsiteY25" fmla="*/ 178205 h 1912901"/>
                  <a:gd name="connsiteX26" fmla="*/ 916481 w 5951528"/>
                  <a:gd name="connsiteY26" fmla="*/ 189915 h 1912901"/>
                  <a:gd name="connsiteX27" fmla="*/ 939775 w 5951528"/>
                  <a:gd name="connsiteY27" fmla="*/ 189915 h 1912901"/>
                  <a:gd name="connsiteX28" fmla="*/ 939775 w 5951528"/>
                  <a:gd name="connsiteY28" fmla="*/ 207863 h 1912901"/>
                  <a:gd name="connsiteX29" fmla="*/ 976562 w 5951528"/>
                  <a:gd name="connsiteY29" fmla="*/ 207863 h 1912901"/>
                  <a:gd name="connsiteX30" fmla="*/ 976562 w 5951528"/>
                  <a:gd name="connsiteY30" fmla="*/ 225175 h 1912901"/>
                  <a:gd name="connsiteX31" fmla="*/ 1017931 w 5951528"/>
                  <a:gd name="connsiteY31" fmla="*/ 225175 h 1912901"/>
                  <a:gd name="connsiteX32" fmla="*/ 1017931 w 5951528"/>
                  <a:gd name="connsiteY32" fmla="*/ 241086 h 1912901"/>
                  <a:gd name="connsiteX33" fmla="*/ 1140001 w 5951528"/>
                  <a:gd name="connsiteY33" fmla="*/ 241086 h 1912901"/>
                  <a:gd name="connsiteX34" fmla="*/ 1140001 w 5951528"/>
                  <a:gd name="connsiteY34" fmla="*/ 253815 h 1912901"/>
                  <a:gd name="connsiteX35" fmla="*/ 1157949 w 5951528"/>
                  <a:gd name="connsiteY35" fmla="*/ 253815 h 1912901"/>
                  <a:gd name="connsiteX36" fmla="*/ 1157949 w 5951528"/>
                  <a:gd name="connsiteY36" fmla="*/ 273672 h 1912901"/>
                  <a:gd name="connsiteX37" fmla="*/ 1164695 w 5951528"/>
                  <a:gd name="connsiteY37" fmla="*/ 273672 h 1912901"/>
                  <a:gd name="connsiteX38" fmla="*/ 1171060 w 5951528"/>
                  <a:gd name="connsiteY38" fmla="*/ 273672 h 1912901"/>
                  <a:gd name="connsiteX39" fmla="*/ 1171060 w 5951528"/>
                  <a:gd name="connsiteY39" fmla="*/ 287164 h 1912901"/>
                  <a:gd name="connsiteX40" fmla="*/ 1329789 w 5951528"/>
                  <a:gd name="connsiteY40" fmla="*/ 287164 h 1912901"/>
                  <a:gd name="connsiteX41" fmla="*/ 1329789 w 5951528"/>
                  <a:gd name="connsiteY41" fmla="*/ 314659 h 1912901"/>
                  <a:gd name="connsiteX42" fmla="*/ 1424620 w 5951528"/>
                  <a:gd name="connsiteY42" fmla="*/ 314659 h 1912901"/>
                  <a:gd name="connsiteX43" fmla="*/ 1424620 w 5951528"/>
                  <a:gd name="connsiteY43" fmla="*/ 331970 h 1912901"/>
                  <a:gd name="connsiteX44" fmla="*/ 1436585 w 5951528"/>
                  <a:gd name="connsiteY44" fmla="*/ 331970 h 1912901"/>
                  <a:gd name="connsiteX45" fmla="*/ 1436585 w 5951528"/>
                  <a:gd name="connsiteY45" fmla="*/ 350045 h 1912901"/>
                  <a:gd name="connsiteX46" fmla="*/ 1470189 w 5951528"/>
                  <a:gd name="connsiteY46" fmla="*/ 350045 h 1912901"/>
                  <a:gd name="connsiteX47" fmla="*/ 1483682 w 5951528"/>
                  <a:gd name="connsiteY47" fmla="*/ 350045 h 1912901"/>
                  <a:gd name="connsiteX48" fmla="*/ 1483682 w 5951528"/>
                  <a:gd name="connsiteY48" fmla="*/ 362774 h 1912901"/>
                  <a:gd name="connsiteX49" fmla="*/ 1578767 w 5951528"/>
                  <a:gd name="connsiteY49" fmla="*/ 362774 h 1912901"/>
                  <a:gd name="connsiteX50" fmla="*/ 1578767 w 5951528"/>
                  <a:gd name="connsiteY50" fmla="*/ 376267 h 1912901"/>
                  <a:gd name="connsiteX51" fmla="*/ 1578767 w 5951528"/>
                  <a:gd name="connsiteY51" fmla="*/ 381486 h 1912901"/>
                  <a:gd name="connsiteX52" fmla="*/ 1775683 w 5951528"/>
                  <a:gd name="connsiteY52" fmla="*/ 381486 h 1912901"/>
                  <a:gd name="connsiteX53" fmla="*/ 1780647 w 5951528"/>
                  <a:gd name="connsiteY53" fmla="*/ 381486 h 1912901"/>
                  <a:gd name="connsiteX54" fmla="*/ 1786630 w 5951528"/>
                  <a:gd name="connsiteY54" fmla="*/ 381486 h 1912901"/>
                  <a:gd name="connsiteX55" fmla="*/ 1786630 w 5951528"/>
                  <a:gd name="connsiteY55" fmla="*/ 394215 h 1912901"/>
                  <a:gd name="connsiteX56" fmla="*/ 1795285 w 5951528"/>
                  <a:gd name="connsiteY56" fmla="*/ 394215 h 1912901"/>
                  <a:gd name="connsiteX57" fmla="*/ 1795285 w 5951528"/>
                  <a:gd name="connsiteY57" fmla="*/ 404016 h 1912901"/>
                  <a:gd name="connsiteX58" fmla="*/ 1805341 w 5951528"/>
                  <a:gd name="connsiteY58" fmla="*/ 404016 h 1912901"/>
                  <a:gd name="connsiteX59" fmla="*/ 1805341 w 5951528"/>
                  <a:gd name="connsiteY59" fmla="*/ 411271 h 1912901"/>
                  <a:gd name="connsiteX60" fmla="*/ 1941159 w 5951528"/>
                  <a:gd name="connsiteY60" fmla="*/ 411271 h 1912901"/>
                  <a:gd name="connsiteX61" fmla="*/ 1947523 w 5951528"/>
                  <a:gd name="connsiteY61" fmla="*/ 411271 h 1912901"/>
                  <a:gd name="connsiteX62" fmla="*/ 1947523 w 5951528"/>
                  <a:gd name="connsiteY62" fmla="*/ 426164 h 1912901"/>
                  <a:gd name="connsiteX63" fmla="*/ 1976927 w 5951528"/>
                  <a:gd name="connsiteY63" fmla="*/ 426164 h 1912901"/>
                  <a:gd name="connsiteX64" fmla="*/ 1976927 w 5951528"/>
                  <a:gd name="connsiteY64" fmla="*/ 439148 h 1912901"/>
                  <a:gd name="connsiteX65" fmla="*/ 1992074 w 5951528"/>
                  <a:gd name="connsiteY65" fmla="*/ 439148 h 1912901"/>
                  <a:gd name="connsiteX66" fmla="*/ 1998439 w 5951528"/>
                  <a:gd name="connsiteY66" fmla="*/ 439148 h 1912901"/>
                  <a:gd name="connsiteX67" fmla="*/ 1998439 w 5951528"/>
                  <a:gd name="connsiteY67" fmla="*/ 454295 h 1912901"/>
                  <a:gd name="connsiteX68" fmla="*/ 2081177 w 5951528"/>
                  <a:gd name="connsiteY68" fmla="*/ 454295 h 1912901"/>
                  <a:gd name="connsiteX69" fmla="*/ 2081177 w 5951528"/>
                  <a:gd name="connsiteY69" fmla="*/ 471225 h 1912901"/>
                  <a:gd name="connsiteX70" fmla="*/ 2091742 w 5951528"/>
                  <a:gd name="connsiteY70" fmla="*/ 471225 h 1912901"/>
                  <a:gd name="connsiteX71" fmla="*/ 2091742 w 5951528"/>
                  <a:gd name="connsiteY71" fmla="*/ 490063 h 1912901"/>
                  <a:gd name="connsiteX72" fmla="*/ 2109435 w 5951528"/>
                  <a:gd name="connsiteY72" fmla="*/ 490063 h 1912901"/>
                  <a:gd name="connsiteX73" fmla="*/ 2109435 w 5951528"/>
                  <a:gd name="connsiteY73" fmla="*/ 502792 h 1912901"/>
                  <a:gd name="connsiteX74" fmla="*/ 2249453 w 5951528"/>
                  <a:gd name="connsiteY74" fmla="*/ 502792 h 1912901"/>
                  <a:gd name="connsiteX75" fmla="*/ 2249453 w 5951528"/>
                  <a:gd name="connsiteY75" fmla="*/ 520995 h 1912901"/>
                  <a:gd name="connsiteX76" fmla="*/ 2343774 w 5951528"/>
                  <a:gd name="connsiteY76" fmla="*/ 520995 h 1912901"/>
                  <a:gd name="connsiteX77" fmla="*/ 2352430 w 5951528"/>
                  <a:gd name="connsiteY77" fmla="*/ 520995 h 1912901"/>
                  <a:gd name="connsiteX78" fmla="*/ 2352430 w 5951528"/>
                  <a:gd name="connsiteY78" fmla="*/ 537415 h 1912901"/>
                  <a:gd name="connsiteX79" fmla="*/ 2362868 w 5951528"/>
                  <a:gd name="connsiteY79" fmla="*/ 537415 h 1912901"/>
                  <a:gd name="connsiteX80" fmla="*/ 2362868 w 5951528"/>
                  <a:gd name="connsiteY80" fmla="*/ 551544 h 1912901"/>
                  <a:gd name="connsiteX81" fmla="*/ 2393544 w 5951528"/>
                  <a:gd name="connsiteY81" fmla="*/ 551544 h 1912901"/>
                  <a:gd name="connsiteX82" fmla="*/ 2393544 w 5951528"/>
                  <a:gd name="connsiteY82" fmla="*/ 568346 h 1912901"/>
                  <a:gd name="connsiteX83" fmla="*/ 2539417 w 5951528"/>
                  <a:gd name="connsiteY83" fmla="*/ 568346 h 1912901"/>
                  <a:gd name="connsiteX84" fmla="*/ 2539417 w 5951528"/>
                  <a:gd name="connsiteY84" fmla="*/ 595459 h 1912901"/>
                  <a:gd name="connsiteX85" fmla="*/ 2556856 w 5951528"/>
                  <a:gd name="connsiteY85" fmla="*/ 595459 h 1912901"/>
                  <a:gd name="connsiteX86" fmla="*/ 2696620 w 5951528"/>
                  <a:gd name="connsiteY86" fmla="*/ 595459 h 1912901"/>
                  <a:gd name="connsiteX87" fmla="*/ 2701075 w 5951528"/>
                  <a:gd name="connsiteY87" fmla="*/ 595459 h 1912901"/>
                  <a:gd name="connsiteX88" fmla="*/ 2701075 w 5951528"/>
                  <a:gd name="connsiteY88" fmla="*/ 604624 h 1912901"/>
                  <a:gd name="connsiteX89" fmla="*/ 2710367 w 5951528"/>
                  <a:gd name="connsiteY89" fmla="*/ 604624 h 1912901"/>
                  <a:gd name="connsiteX90" fmla="*/ 2710367 w 5951528"/>
                  <a:gd name="connsiteY90" fmla="*/ 617098 h 1912901"/>
                  <a:gd name="connsiteX91" fmla="*/ 2717622 w 5951528"/>
                  <a:gd name="connsiteY91" fmla="*/ 617098 h 1912901"/>
                  <a:gd name="connsiteX92" fmla="*/ 2717622 w 5951528"/>
                  <a:gd name="connsiteY92" fmla="*/ 630081 h 1912901"/>
                  <a:gd name="connsiteX93" fmla="*/ 2774902 w 5951528"/>
                  <a:gd name="connsiteY93" fmla="*/ 630081 h 1912901"/>
                  <a:gd name="connsiteX94" fmla="*/ 2793996 w 5951528"/>
                  <a:gd name="connsiteY94" fmla="*/ 630081 h 1912901"/>
                  <a:gd name="connsiteX95" fmla="*/ 2798196 w 5951528"/>
                  <a:gd name="connsiteY95" fmla="*/ 630081 h 1912901"/>
                  <a:gd name="connsiteX96" fmla="*/ 2798196 w 5951528"/>
                  <a:gd name="connsiteY96" fmla="*/ 676415 h 1912901"/>
                  <a:gd name="connsiteX97" fmla="*/ 2819453 w 5951528"/>
                  <a:gd name="connsiteY97" fmla="*/ 676415 h 1912901"/>
                  <a:gd name="connsiteX98" fmla="*/ 2824800 w 5951528"/>
                  <a:gd name="connsiteY98" fmla="*/ 676415 h 1912901"/>
                  <a:gd name="connsiteX99" fmla="*/ 2824800 w 5951528"/>
                  <a:gd name="connsiteY99" fmla="*/ 696145 h 1912901"/>
                  <a:gd name="connsiteX100" fmla="*/ 3038645 w 5951528"/>
                  <a:gd name="connsiteY100" fmla="*/ 696145 h 1912901"/>
                  <a:gd name="connsiteX101" fmla="*/ 3038645 w 5951528"/>
                  <a:gd name="connsiteY101" fmla="*/ 713201 h 1912901"/>
                  <a:gd name="connsiteX102" fmla="*/ 3068431 w 5951528"/>
                  <a:gd name="connsiteY102" fmla="*/ 713201 h 1912901"/>
                  <a:gd name="connsiteX103" fmla="*/ 3068431 w 5951528"/>
                  <a:gd name="connsiteY103" fmla="*/ 722366 h 1912901"/>
                  <a:gd name="connsiteX104" fmla="*/ 3077596 w 5951528"/>
                  <a:gd name="connsiteY104" fmla="*/ 722366 h 1912901"/>
                  <a:gd name="connsiteX105" fmla="*/ 3077596 w 5951528"/>
                  <a:gd name="connsiteY105" fmla="*/ 731913 h 1912901"/>
                  <a:gd name="connsiteX106" fmla="*/ 3160970 w 5951528"/>
                  <a:gd name="connsiteY106" fmla="*/ 731913 h 1912901"/>
                  <a:gd name="connsiteX107" fmla="*/ 3164534 w 5951528"/>
                  <a:gd name="connsiteY107" fmla="*/ 731913 h 1912901"/>
                  <a:gd name="connsiteX108" fmla="*/ 3164534 w 5951528"/>
                  <a:gd name="connsiteY108" fmla="*/ 739677 h 1912901"/>
                  <a:gd name="connsiteX109" fmla="*/ 3176627 w 5951528"/>
                  <a:gd name="connsiteY109" fmla="*/ 739677 h 1912901"/>
                  <a:gd name="connsiteX110" fmla="*/ 3176627 w 5951528"/>
                  <a:gd name="connsiteY110" fmla="*/ 745405 h 1912901"/>
                  <a:gd name="connsiteX111" fmla="*/ 3214050 w 5951528"/>
                  <a:gd name="connsiteY111" fmla="*/ 745405 h 1912901"/>
                  <a:gd name="connsiteX112" fmla="*/ 3214050 w 5951528"/>
                  <a:gd name="connsiteY112" fmla="*/ 757371 h 1912901"/>
                  <a:gd name="connsiteX113" fmla="*/ 3220414 w 5951528"/>
                  <a:gd name="connsiteY113" fmla="*/ 757371 h 1912901"/>
                  <a:gd name="connsiteX114" fmla="*/ 3220414 w 5951528"/>
                  <a:gd name="connsiteY114" fmla="*/ 775064 h 1912901"/>
                  <a:gd name="connsiteX115" fmla="*/ 3277694 w 5951528"/>
                  <a:gd name="connsiteY115" fmla="*/ 775064 h 1912901"/>
                  <a:gd name="connsiteX116" fmla="*/ 3277694 w 5951528"/>
                  <a:gd name="connsiteY116" fmla="*/ 793139 h 1912901"/>
                  <a:gd name="connsiteX117" fmla="*/ 3290423 w 5951528"/>
                  <a:gd name="connsiteY117" fmla="*/ 793139 h 1912901"/>
                  <a:gd name="connsiteX118" fmla="*/ 3290423 w 5951528"/>
                  <a:gd name="connsiteY118" fmla="*/ 811469 h 1912901"/>
                  <a:gd name="connsiteX119" fmla="*/ 3303152 w 5951528"/>
                  <a:gd name="connsiteY119" fmla="*/ 811469 h 1912901"/>
                  <a:gd name="connsiteX120" fmla="*/ 3303152 w 5951528"/>
                  <a:gd name="connsiteY120" fmla="*/ 821015 h 1912901"/>
                  <a:gd name="connsiteX121" fmla="*/ 3310280 w 5951528"/>
                  <a:gd name="connsiteY121" fmla="*/ 821015 h 1912901"/>
                  <a:gd name="connsiteX122" fmla="*/ 3310280 w 5951528"/>
                  <a:gd name="connsiteY122" fmla="*/ 846091 h 1912901"/>
                  <a:gd name="connsiteX123" fmla="*/ 3350122 w 5951528"/>
                  <a:gd name="connsiteY123" fmla="*/ 846091 h 1912901"/>
                  <a:gd name="connsiteX124" fmla="*/ 3350122 w 5951528"/>
                  <a:gd name="connsiteY124" fmla="*/ 859202 h 1912901"/>
                  <a:gd name="connsiteX125" fmla="*/ 3360814 w 5951528"/>
                  <a:gd name="connsiteY125" fmla="*/ 859202 h 1912901"/>
                  <a:gd name="connsiteX126" fmla="*/ 3364378 w 5951528"/>
                  <a:gd name="connsiteY126" fmla="*/ 859202 h 1912901"/>
                  <a:gd name="connsiteX127" fmla="*/ 3364378 w 5951528"/>
                  <a:gd name="connsiteY127" fmla="*/ 878677 h 1912901"/>
                  <a:gd name="connsiteX128" fmla="*/ 3545383 w 5951528"/>
                  <a:gd name="connsiteY128" fmla="*/ 878677 h 1912901"/>
                  <a:gd name="connsiteX129" fmla="*/ 3545383 w 5951528"/>
                  <a:gd name="connsiteY129" fmla="*/ 895989 h 1912901"/>
                  <a:gd name="connsiteX130" fmla="*/ 3575423 w 5951528"/>
                  <a:gd name="connsiteY130" fmla="*/ 895989 h 1912901"/>
                  <a:gd name="connsiteX131" fmla="*/ 3583188 w 5951528"/>
                  <a:gd name="connsiteY131" fmla="*/ 895989 h 1912901"/>
                  <a:gd name="connsiteX132" fmla="*/ 3583188 w 5951528"/>
                  <a:gd name="connsiteY132" fmla="*/ 910118 h 1912901"/>
                  <a:gd name="connsiteX133" fmla="*/ 3594517 w 5951528"/>
                  <a:gd name="connsiteY133" fmla="*/ 910118 h 1912901"/>
                  <a:gd name="connsiteX134" fmla="*/ 3594517 w 5951528"/>
                  <a:gd name="connsiteY134" fmla="*/ 928193 h 1912901"/>
                  <a:gd name="connsiteX135" fmla="*/ 3620993 w 5951528"/>
                  <a:gd name="connsiteY135" fmla="*/ 928193 h 1912901"/>
                  <a:gd name="connsiteX136" fmla="*/ 3620993 w 5951528"/>
                  <a:gd name="connsiteY136" fmla="*/ 945886 h 1912901"/>
                  <a:gd name="connsiteX137" fmla="*/ 3630540 w 5951528"/>
                  <a:gd name="connsiteY137" fmla="*/ 945886 h 1912901"/>
                  <a:gd name="connsiteX138" fmla="*/ 3630540 w 5951528"/>
                  <a:gd name="connsiteY138" fmla="*/ 956451 h 1912901"/>
                  <a:gd name="connsiteX139" fmla="*/ 3637286 w 5951528"/>
                  <a:gd name="connsiteY139" fmla="*/ 956451 h 1912901"/>
                  <a:gd name="connsiteX140" fmla="*/ 3637286 w 5951528"/>
                  <a:gd name="connsiteY140" fmla="*/ 964597 h 1912901"/>
                  <a:gd name="connsiteX141" fmla="*/ 3701948 w 5951528"/>
                  <a:gd name="connsiteY141" fmla="*/ 964597 h 1912901"/>
                  <a:gd name="connsiteX142" fmla="*/ 3705513 w 5951528"/>
                  <a:gd name="connsiteY142" fmla="*/ 964597 h 1912901"/>
                  <a:gd name="connsiteX143" fmla="*/ 3705513 w 5951528"/>
                  <a:gd name="connsiteY143" fmla="*/ 982291 h 1912901"/>
                  <a:gd name="connsiteX144" fmla="*/ 3717605 w 5951528"/>
                  <a:gd name="connsiteY144" fmla="*/ 982291 h 1912901"/>
                  <a:gd name="connsiteX145" fmla="*/ 3717605 w 5951528"/>
                  <a:gd name="connsiteY145" fmla="*/ 995274 h 1912901"/>
                  <a:gd name="connsiteX146" fmla="*/ 3753628 w 5951528"/>
                  <a:gd name="connsiteY146" fmla="*/ 995274 h 1912901"/>
                  <a:gd name="connsiteX147" fmla="*/ 3753628 w 5951528"/>
                  <a:gd name="connsiteY147" fmla="*/ 1011949 h 1912901"/>
                  <a:gd name="connsiteX148" fmla="*/ 3761393 w 5951528"/>
                  <a:gd name="connsiteY148" fmla="*/ 1011949 h 1912901"/>
                  <a:gd name="connsiteX149" fmla="*/ 3761393 w 5951528"/>
                  <a:gd name="connsiteY149" fmla="*/ 1024678 h 1912901"/>
                  <a:gd name="connsiteX150" fmla="*/ 3789651 w 5951528"/>
                  <a:gd name="connsiteY150" fmla="*/ 1024678 h 1912901"/>
                  <a:gd name="connsiteX151" fmla="*/ 3789651 w 5951528"/>
                  <a:gd name="connsiteY151" fmla="*/ 1043771 h 1912901"/>
                  <a:gd name="connsiteX152" fmla="*/ 3798816 w 5951528"/>
                  <a:gd name="connsiteY152" fmla="*/ 1043771 h 1912901"/>
                  <a:gd name="connsiteX153" fmla="*/ 3798816 w 5951528"/>
                  <a:gd name="connsiteY153" fmla="*/ 1062865 h 1912901"/>
                  <a:gd name="connsiteX154" fmla="*/ 3897465 w 5951528"/>
                  <a:gd name="connsiteY154" fmla="*/ 1062865 h 1912901"/>
                  <a:gd name="connsiteX155" fmla="*/ 3903193 w 5951528"/>
                  <a:gd name="connsiteY155" fmla="*/ 1062865 h 1912901"/>
                  <a:gd name="connsiteX156" fmla="*/ 3903193 w 5951528"/>
                  <a:gd name="connsiteY156" fmla="*/ 1081194 h 1912901"/>
                  <a:gd name="connsiteX157" fmla="*/ 3922668 w 5951528"/>
                  <a:gd name="connsiteY157" fmla="*/ 1081194 h 1912901"/>
                  <a:gd name="connsiteX158" fmla="*/ 3922668 w 5951528"/>
                  <a:gd name="connsiteY158" fmla="*/ 1108816 h 1912901"/>
                  <a:gd name="connsiteX159" fmla="*/ 3933997 w 5951528"/>
                  <a:gd name="connsiteY159" fmla="*/ 1108816 h 1912901"/>
                  <a:gd name="connsiteX160" fmla="*/ 3933997 w 5951528"/>
                  <a:gd name="connsiteY160" fmla="*/ 1116581 h 1912901"/>
                  <a:gd name="connsiteX161" fmla="*/ 3965055 w 5951528"/>
                  <a:gd name="connsiteY161" fmla="*/ 1116581 h 1912901"/>
                  <a:gd name="connsiteX162" fmla="*/ 3965055 w 5951528"/>
                  <a:gd name="connsiteY162" fmla="*/ 1126509 h 1912901"/>
                  <a:gd name="connsiteX163" fmla="*/ 3994459 w 5951528"/>
                  <a:gd name="connsiteY163" fmla="*/ 1126509 h 1912901"/>
                  <a:gd name="connsiteX164" fmla="*/ 3994459 w 5951528"/>
                  <a:gd name="connsiteY164" fmla="*/ 1146621 h 1912901"/>
                  <a:gd name="connsiteX165" fmla="*/ 4030100 w 5951528"/>
                  <a:gd name="connsiteY165" fmla="*/ 1146621 h 1912901"/>
                  <a:gd name="connsiteX166" fmla="*/ 4030100 w 5951528"/>
                  <a:gd name="connsiteY166" fmla="*/ 1164696 h 1912901"/>
                  <a:gd name="connsiteX167" fmla="*/ 4079615 w 5951528"/>
                  <a:gd name="connsiteY167" fmla="*/ 1164696 h 1912901"/>
                  <a:gd name="connsiteX168" fmla="*/ 4079615 w 5951528"/>
                  <a:gd name="connsiteY168" fmla="*/ 1183026 h 1912901"/>
                  <a:gd name="connsiteX169" fmla="*/ 4093744 w 5951528"/>
                  <a:gd name="connsiteY169" fmla="*/ 1183026 h 1912901"/>
                  <a:gd name="connsiteX170" fmla="*/ 4093744 w 5951528"/>
                  <a:gd name="connsiteY170" fmla="*/ 1202883 h 1912901"/>
                  <a:gd name="connsiteX171" fmla="*/ 4232362 w 5951528"/>
                  <a:gd name="connsiteY171" fmla="*/ 1202883 h 1912901"/>
                  <a:gd name="connsiteX172" fmla="*/ 4232362 w 5951528"/>
                  <a:gd name="connsiteY172" fmla="*/ 1215612 h 1912901"/>
                  <a:gd name="connsiteX173" fmla="*/ 4241145 w 5951528"/>
                  <a:gd name="connsiteY173" fmla="*/ 1215612 h 1912901"/>
                  <a:gd name="connsiteX174" fmla="*/ 4241145 w 5951528"/>
                  <a:gd name="connsiteY174" fmla="*/ 1228341 h 1912901"/>
                  <a:gd name="connsiteX175" fmla="*/ 4280860 w 5951528"/>
                  <a:gd name="connsiteY175" fmla="*/ 1228341 h 1912901"/>
                  <a:gd name="connsiteX176" fmla="*/ 4391092 w 5951528"/>
                  <a:gd name="connsiteY176" fmla="*/ 1228341 h 1912901"/>
                  <a:gd name="connsiteX177" fmla="*/ 4391092 w 5951528"/>
                  <a:gd name="connsiteY177" fmla="*/ 1283839 h 1912901"/>
                  <a:gd name="connsiteX178" fmla="*/ 4430042 w 5951528"/>
                  <a:gd name="connsiteY178" fmla="*/ 1283839 h 1912901"/>
                  <a:gd name="connsiteX179" fmla="*/ 4430042 w 5951528"/>
                  <a:gd name="connsiteY179" fmla="*/ 1322789 h 1912901"/>
                  <a:gd name="connsiteX180" fmla="*/ 4459064 w 5951528"/>
                  <a:gd name="connsiteY180" fmla="*/ 1322789 h 1912901"/>
                  <a:gd name="connsiteX181" fmla="*/ 4459064 w 5951528"/>
                  <a:gd name="connsiteY181" fmla="*/ 1341119 h 1912901"/>
                  <a:gd name="connsiteX182" fmla="*/ 4475612 w 5951528"/>
                  <a:gd name="connsiteY182" fmla="*/ 1341119 h 1912901"/>
                  <a:gd name="connsiteX183" fmla="*/ 4475612 w 5951528"/>
                  <a:gd name="connsiteY183" fmla="*/ 1355630 h 1912901"/>
                  <a:gd name="connsiteX184" fmla="*/ 4639688 w 5951528"/>
                  <a:gd name="connsiteY184" fmla="*/ 1355630 h 1912901"/>
                  <a:gd name="connsiteX185" fmla="*/ 4725226 w 5951528"/>
                  <a:gd name="connsiteY185" fmla="*/ 1355630 h 1912901"/>
                  <a:gd name="connsiteX186" fmla="*/ 4725226 w 5951528"/>
                  <a:gd name="connsiteY186" fmla="*/ 1376123 h 1912901"/>
                  <a:gd name="connsiteX187" fmla="*/ 4801981 w 5951528"/>
                  <a:gd name="connsiteY187" fmla="*/ 1376123 h 1912901"/>
                  <a:gd name="connsiteX188" fmla="*/ 4801981 w 5951528"/>
                  <a:gd name="connsiteY188" fmla="*/ 1393816 h 1912901"/>
                  <a:gd name="connsiteX189" fmla="*/ 4817892 w 5951528"/>
                  <a:gd name="connsiteY189" fmla="*/ 1393816 h 1912901"/>
                  <a:gd name="connsiteX190" fmla="*/ 4817892 w 5951528"/>
                  <a:gd name="connsiteY190" fmla="*/ 1416474 h 1912901"/>
                  <a:gd name="connsiteX191" fmla="*/ 4828457 w 5951528"/>
                  <a:gd name="connsiteY191" fmla="*/ 1416474 h 1912901"/>
                  <a:gd name="connsiteX192" fmla="*/ 4828457 w 5951528"/>
                  <a:gd name="connsiteY192" fmla="*/ 1432003 h 1912901"/>
                  <a:gd name="connsiteX193" fmla="*/ 4873008 w 5951528"/>
                  <a:gd name="connsiteY193" fmla="*/ 1432003 h 1912901"/>
                  <a:gd name="connsiteX194" fmla="*/ 4873008 w 5951528"/>
                  <a:gd name="connsiteY194" fmla="*/ 1457461 h 1912901"/>
                  <a:gd name="connsiteX195" fmla="*/ 4961092 w 5951528"/>
                  <a:gd name="connsiteY195" fmla="*/ 1457461 h 1912901"/>
                  <a:gd name="connsiteX196" fmla="*/ 4961092 w 5951528"/>
                  <a:gd name="connsiteY196" fmla="*/ 1477573 h 1912901"/>
                  <a:gd name="connsiteX197" fmla="*/ 5059741 w 5951528"/>
                  <a:gd name="connsiteY197" fmla="*/ 1477573 h 1912901"/>
                  <a:gd name="connsiteX198" fmla="*/ 5059741 w 5951528"/>
                  <a:gd name="connsiteY198" fmla="*/ 1497048 h 1912901"/>
                  <a:gd name="connsiteX199" fmla="*/ 5121604 w 5951528"/>
                  <a:gd name="connsiteY199" fmla="*/ 1497048 h 1912901"/>
                  <a:gd name="connsiteX200" fmla="*/ 5124404 w 5951528"/>
                  <a:gd name="connsiteY200" fmla="*/ 1497048 h 1912901"/>
                  <a:gd name="connsiteX201" fmla="*/ 5124404 w 5951528"/>
                  <a:gd name="connsiteY201" fmla="*/ 1518687 h 1912901"/>
                  <a:gd name="connsiteX202" fmla="*/ 5155972 w 5951528"/>
                  <a:gd name="connsiteY202" fmla="*/ 1518687 h 1912901"/>
                  <a:gd name="connsiteX203" fmla="*/ 5155972 w 5951528"/>
                  <a:gd name="connsiteY203" fmla="*/ 1546563 h 1912901"/>
                  <a:gd name="connsiteX204" fmla="*/ 5218853 w 5951528"/>
                  <a:gd name="connsiteY204" fmla="*/ 1546563 h 1912901"/>
                  <a:gd name="connsiteX205" fmla="*/ 5225472 w 5951528"/>
                  <a:gd name="connsiteY205" fmla="*/ 1546563 h 1912901"/>
                  <a:gd name="connsiteX206" fmla="*/ 5225472 w 5951528"/>
                  <a:gd name="connsiteY206" fmla="*/ 1572021 h 1912901"/>
                  <a:gd name="connsiteX207" fmla="*/ 5237946 w 5951528"/>
                  <a:gd name="connsiteY207" fmla="*/ 1572021 h 1912901"/>
                  <a:gd name="connsiteX208" fmla="*/ 5240492 w 5951528"/>
                  <a:gd name="connsiteY208" fmla="*/ 1572021 h 1912901"/>
                  <a:gd name="connsiteX209" fmla="*/ 5240492 w 5951528"/>
                  <a:gd name="connsiteY209" fmla="*/ 1651577 h 1912901"/>
                  <a:gd name="connsiteX210" fmla="*/ 5289626 w 5951528"/>
                  <a:gd name="connsiteY210" fmla="*/ 1651577 h 1912901"/>
                  <a:gd name="connsiteX211" fmla="*/ 5293826 w 5951528"/>
                  <a:gd name="connsiteY211" fmla="*/ 1651577 h 1912901"/>
                  <a:gd name="connsiteX212" fmla="*/ 5293826 w 5951528"/>
                  <a:gd name="connsiteY212" fmla="*/ 1714840 h 1912901"/>
                  <a:gd name="connsiteX213" fmla="*/ 5410168 w 5951528"/>
                  <a:gd name="connsiteY213" fmla="*/ 1714840 h 1912901"/>
                  <a:gd name="connsiteX214" fmla="*/ 5470631 w 5951528"/>
                  <a:gd name="connsiteY214" fmla="*/ 1714840 h 1912901"/>
                  <a:gd name="connsiteX215" fmla="*/ 5470631 w 5951528"/>
                  <a:gd name="connsiteY215" fmla="*/ 1762955 h 1912901"/>
                  <a:gd name="connsiteX216" fmla="*/ 5696951 w 5951528"/>
                  <a:gd name="connsiteY216" fmla="*/ 1762955 h 1912901"/>
                  <a:gd name="connsiteX217" fmla="*/ 5696951 w 5951528"/>
                  <a:gd name="connsiteY217" fmla="*/ 1912902 h 1912901"/>
                  <a:gd name="connsiteX218" fmla="*/ 5951529 w 5951528"/>
                  <a:gd name="connsiteY218" fmla="*/ 1912902 h 191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5951528" h="1912901">
                    <a:moveTo>
                      <a:pt x="0" y="0"/>
                    </a:moveTo>
                    <a:lnTo>
                      <a:pt x="33986" y="0"/>
                    </a:lnTo>
                    <a:lnTo>
                      <a:pt x="53716" y="0"/>
                    </a:lnTo>
                    <a:lnTo>
                      <a:pt x="53716" y="27622"/>
                    </a:lnTo>
                    <a:lnTo>
                      <a:pt x="108196" y="27622"/>
                    </a:lnTo>
                    <a:lnTo>
                      <a:pt x="108196" y="31822"/>
                    </a:lnTo>
                    <a:lnTo>
                      <a:pt x="108196" y="38187"/>
                    </a:lnTo>
                    <a:lnTo>
                      <a:pt x="137218" y="38187"/>
                    </a:lnTo>
                    <a:lnTo>
                      <a:pt x="137218" y="57280"/>
                    </a:lnTo>
                    <a:lnTo>
                      <a:pt x="260943" y="57280"/>
                    </a:lnTo>
                    <a:lnTo>
                      <a:pt x="260943" y="70009"/>
                    </a:lnTo>
                    <a:lnTo>
                      <a:pt x="337316" y="70009"/>
                    </a:lnTo>
                    <a:lnTo>
                      <a:pt x="337316" y="90503"/>
                    </a:lnTo>
                    <a:lnTo>
                      <a:pt x="373721" y="90503"/>
                    </a:lnTo>
                    <a:lnTo>
                      <a:pt x="388232" y="90503"/>
                    </a:lnTo>
                    <a:lnTo>
                      <a:pt x="388232" y="120925"/>
                    </a:lnTo>
                    <a:lnTo>
                      <a:pt x="613788" y="120925"/>
                    </a:lnTo>
                    <a:lnTo>
                      <a:pt x="613788" y="135054"/>
                    </a:lnTo>
                    <a:lnTo>
                      <a:pt x="633645" y="135054"/>
                    </a:lnTo>
                    <a:lnTo>
                      <a:pt x="633645" y="146383"/>
                    </a:lnTo>
                    <a:lnTo>
                      <a:pt x="739040" y="146383"/>
                    </a:lnTo>
                    <a:lnTo>
                      <a:pt x="739040" y="162294"/>
                    </a:lnTo>
                    <a:lnTo>
                      <a:pt x="770099" y="162294"/>
                    </a:lnTo>
                    <a:lnTo>
                      <a:pt x="897388" y="162294"/>
                    </a:lnTo>
                    <a:lnTo>
                      <a:pt x="897388" y="178205"/>
                    </a:lnTo>
                    <a:lnTo>
                      <a:pt x="916481" y="178205"/>
                    </a:lnTo>
                    <a:lnTo>
                      <a:pt x="916481" y="189915"/>
                    </a:lnTo>
                    <a:lnTo>
                      <a:pt x="939775" y="189915"/>
                    </a:lnTo>
                    <a:lnTo>
                      <a:pt x="939775" y="207863"/>
                    </a:lnTo>
                    <a:lnTo>
                      <a:pt x="976562" y="207863"/>
                    </a:lnTo>
                    <a:lnTo>
                      <a:pt x="976562" y="225175"/>
                    </a:lnTo>
                    <a:lnTo>
                      <a:pt x="1017931" y="225175"/>
                    </a:lnTo>
                    <a:lnTo>
                      <a:pt x="1017931" y="241086"/>
                    </a:lnTo>
                    <a:lnTo>
                      <a:pt x="1140001" y="241086"/>
                    </a:lnTo>
                    <a:lnTo>
                      <a:pt x="1140001" y="253815"/>
                    </a:lnTo>
                    <a:lnTo>
                      <a:pt x="1157949" y="253815"/>
                    </a:lnTo>
                    <a:lnTo>
                      <a:pt x="1157949" y="273672"/>
                    </a:lnTo>
                    <a:lnTo>
                      <a:pt x="1164695" y="273672"/>
                    </a:lnTo>
                    <a:lnTo>
                      <a:pt x="1171060" y="273672"/>
                    </a:lnTo>
                    <a:lnTo>
                      <a:pt x="1171060" y="287164"/>
                    </a:lnTo>
                    <a:lnTo>
                      <a:pt x="1329789" y="287164"/>
                    </a:lnTo>
                    <a:lnTo>
                      <a:pt x="1329789" y="314659"/>
                    </a:lnTo>
                    <a:lnTo>
                      <a:pt x="1424620" y="314659"/>
                    </a:lnTo>
                    <a:lnTo>
                      <a:pt x="1424620" y="331970"/>
                    </a:lnTo>
                    <a:lnTo>
                      <a:pt x="1436585" y="331970"/>
                    </a:lnTo>
                    <a:lnTo>
                      <a:pt x="1436585" y="350045"/>
                    </a:lnTo>
                    <a:lnTo>
                      <a:pt x="1470189" y="350045"/>
                    </a:lnTo>
                    <a:lnTo>
                      <a:pt x="1483682" y="350045"/>
                    </a:lnTo>
                    <a:lnTo>
                      <a:pt x="1483682" y="362774"/>
                    </a:lnTo>
                    <a:lnTo>
                      <a:pt x="1578767" y="362774"/>
                    </a:lnTo>
                    <a:lnTo>
                      <a:pt x="1578767" y="376267"/>
                    </a:lnTo>
                    <a:lnTo>
                      <a:pt x="1578767" y="381486"/>
                    </a:lnTo>
                    <a:lnTo>
                      <a:pt x="1775683" y="381486"/>
                    </a:lnTo>
                    <a:lnTo>
                      <a:pt x="1780647" y="381486"/>
                    </a:lnTo>
                    <a:lnTo>
                      <a:pt x="1786630" y="381486"/>
                    </a:lnTo>
                    <a:lnTo>
                      <a:pt x="1786630" y="394215"/>
                    </a:lnTo>
                    <a:lnTo>
                      <a:pt x="1795285" y="394215"/>
                    </a:lnTo>
                    <a:lnTo>
                      <a:pt x="1795285" y="404016"/>
                    </a:lnTo>
                    <a:lnTo>
                      <a:pt x="1805341" y="404016"/>
                    </a:lnTo>
                    <a:lnTo>
                      <a:pt x="1805341" y="411271"/>
                    </a:lnTo>
                    <a:lnTo>
                      <a:pt x="1941159" y="411271"/>
                    </a:lnTo>
                    <a:lnTo>
                      <a:pt x="1947523" y="411271"/>
                    </a:lnTo>
                    <a:lnTo>
                      <a:pt x="1947523" y="426164"/>
                    </a:lnTo>
                    <a:lnTo>
                      <a:pt x="1976927" y="426164"/>
                    </a:lnTo>
                    <a:lnTo>
                      <a:pt x="1976927" y="439148"/>
                    </a:lnTo>
                    <a:lnTo>
                      <a:pt x="1992074" y="439148"/>
                    </a:lnTo>
                    <a:lnTo>
                      <a:pt x="1998439" y="439148"/>
                    </a:lnTo>
                    <a:lnTo>
                      <a:pt x="1998439" y="454295"/>
                    </a:lnTo>
                    <a:lnTo>
                      <a:pt x="2081177" y="454295"/>
                    </a:lnTo>
                    <a:lnTo>
                      <a:pt x="2081177" y="471225"/>
                    </a:lnTo>
                    <a:lnTo>
                      <a:pt x="2091742" y="471225"/>
                    </a:lnTo>
                    <a:lnTo>
                      <a:pt x="2091742" y="490063"/>
                    </a:lnTo>
                    <a:lnTo>
                      <a:pt x="2109435" y="490063"/>
                    </a:lnTo>
                    <a:lnTo>
                      <a:pt x="2109435" y="502792"/>
                    </a:lnTo>
                    <a:lnTo>
                      <a:pt x="2249453" y="502792"/>
                    </a:lnTo>
                    <a:lnTo>
                      <a:pt x="2249453" y="520995"/>
                    </a:lnTo>
                    <a:lnTo>
                      <a:pt x="2343774" y="520995"/>
                    </a:lnTo>
                    <a:lnTo>
                      <a:pt x="2352430" y="520995"/>
                    </a:lnTo>
                    <a:lnTo>
                      <a:pt x="2352430" y="537415"/>
                    </a:lnTo>
                    <a:lnTo>
                      <a:pt x="2362868" y="537415"/>
                    </a:lnTo>
                    <a:lnTo>
                      <a:pt x="2362868" y="551544"/>
                    </a:lnTo>
                    <a:lnTo>
                      <a:pt x="2393544" y="551544"/>
                    </a:lnTo>
                    <a:lnTo>
                      <a:pt x="2393544" y="568346"/>
                    </a:lnTo>
                    <a:lnTo>
                      <a:pt x="2539417" y="568346"/>
                    </a:lnTo>
                    <a:lnTo>
                      <a:pt x="2539417" y="595459"/>
                    </a:lnTo>
                    <a:lnTo>
                      <a:pt x="2556856" y="595459"/>
                    </a:lnTo>
                    <a:lnTo>
                      <a:pt x="2696620" y="595459"/>
                    </a:lnTo>
                    <a:lnTo>
                      <a:pt x="2701075" y="595459"/>
                    </a:lnTo>
                    <a:lnTo>
                      <a:pt x="2701075" y="604624"/>
                    </a:lnTo>
                    <a:lnTo>
                      <a:pt x="2710367" y="604624"/>
                    </a:lnTo>
                    <a:lnTo>
                      <a:pt x="2710367" y="617098"/>
                    </a:lnTo>
                    <a:lnTo>
                      <a:pt x="2717622" y="617098"/>
                    </a:lnTo>
                    <a:lnTo>
                      <a:pt x="2717622" y="630081"/>
                    </a:lnTo>
                    <a:lnTo>
                      <a:pt x="2774902" y="630081"/>
                    </a:lnTo>
                    <a:lnTo>
                      <a:pt x="2793996" y="630081"/>
                    </a:lnTo>
                    <a:lnTo>
                      <a:pt x="2798196" y="630081"/>
                    </a:lnTo>
                    <a:lnTo>
                      <a:pt x="2798196" y="676415"/>
                    </a:lnTo>
                    <a:lnTo>
                      <a:pt x="2819453" y="676415"/>
                    </a:lnTo>
                    <a:lnTo>
                      <a:pt x="2824800" y="676415"/>
                    </a:lnTo>
                    <a:lnTo>
                      <a:pt x="2824800" y="696145"/>
                    </a:lnTo>
                    <a:lnTo>
                      <a:pt x="3038645" y="696145"/>
                    </a:lnTo>
                    <a:lnTo>
                      <a:pt x="3038645" y="713201"/>
                    </a:lnTo>
                    <a:lnTo>
                      <a:pt x="3068431" y="713201"/>
                    </a:lnTo>
                    <a:lnTo>
                      <a:pt x="3068431" y="722366"/>
                    </a:lnTo>
                    <a:lnTo>
                      <a:pt x="3077596" y="722366"/>
                    </a:lnTo>
                    <a:lnTo>
                      <a:pt x="3077596" y="731913"/>
                    </a:lnTo>
                    <a:lnTo>
                      <a:pt x="3160970" y="731913"/>
                    </a:lnTo>
                    <a:lnTo>
                      <a:pt x="3164534" y="731913"/>
                    </a:lnTo>
                    <a:lnTo>
                      <a:pt x="3164534" y="739677"/>
                    </a:lnTo>
                    <a:lnTo>
                      <a:pt x="3176627" y="739677"/>
                    </a:lnTo>
                    <a:lnTo>
                      <a:pt x="3176627" y="745405"/>
                    </a:lnTo>
                    <a:lnTo>
                      <a:pt x="3214050" y="745405"/>
                    </a:lnTo>
                    <a:lnTo>
                      <a:pt x="3214050" y="757371"/>
                    </a:lnTo>
                    <a:lnTo>
                      <a:pt x="3220414" y="757371"/>
                    </a:lnTo>
                    <a:lnTo>
                      <a:pt x="3220414" y="775064"/>
                    </a:lnTo>
                    <a:lnTo>
                      <a:pt x="3277694" y="775064"/>
                    </a:lnTo>
                    <a:lnTo>
                      <a:pt x="3277694" y="793139"/>
                    </a:lnTo>
                    <a:lnTo>
                      <a:pt x="3290423" y="793139"/>
                    </a:lnTo>
                    <a:lnTo>
                      <a:pt x="3290423" y="811469"/>
                    </a:lnTo>
                    <a:lnTo>
                      <a:pt x="3303152" y="811469"/>
                    </a:lnTo>
                    <a:lnTo>
                      <a:pt x="3303152" y="821015"/>
                    </a:lnTo>
                    <a:lnTo>
                      <a:pt x="3310280" y="821015"/>
                    </a:lnTo>
                    <a:lnTo>
                      <a:pt x="3310280" y="846091"/>
                    </a:lnTo>
                    <a:lnTo>
                      <a:pt x="3350122" y="846091"/>
                    </a:lnTo>
                    <a:lnTo>
                      <a:pt x="3350122" y="859202"/>
                    </a:lnTo>
                    <a:lnTo>
                      <a:pt x="3360814" y="859202"/>
                    </a:lnTo>
                    <a:lnTo>
                      <a:pt x="3364378" y="859202"/>
                    </a:lnTo>
                    <a:lnTo>
                      <a:pt x="3364378" y="878677"/>
                    </a:lnTo>
                    <a:lnTo>
                      <a:pt x="3545383" y="878677"/>
                    </a:lnTo>
                    <a:lnTo>
                      <a:pt x="3545383" y="895989"/>
                    </a:lnTo>
                    <a:lnTo>
                      <a:pt x="3575423" y="895989"/>
                    </a:lnTo>
                    <a:lnTo>
                      <a:pt x="3583188" y="895989"/>
                    </a:lnTo>
                    <a:lnTo>
                      <a:pt x="3583188" y="910118"/>
                    </a:lnTo>
                    <a:lnTo>
                      <a:pt x="3594517" y="910118"/>
                    </a:lnTo>
                    <a:lnTo>
                      <a:pt x="3594517" y="928193"/>
                    </a:lnTo>
                    <a:lnTo>
                      <a:pt x="3620993" y="928193"/>
                    </a:lnTo>
                    <a:lnTo>
                      <a:pt x="3620993" y="945886"/>
                    </a:lnTo>
                    <a:lnTo>
                      <a:pt x="3630540" y="945886"/>
                    </a:lnTo>
                    <a:lnTo>
                      <a:pt x="3630540" y="956451"/>
                    </a:lnTo>
                    <a:lnTo>
                      <a:pt x="3637286" y="956451"/>
                    </a:lnTo>
                    <a:lnTo>
                      <a:pt x="3637286" y="964597"/>
                    </a:lnTo>
                    <a:lnTo>
                      <a:pt x="3701948" y="964597"/>
                    </a:lnTo>
                    <a:lnTo>
                      <a:pt x="3705513" y="964597"/>
                    </a:lnTo>
                    <a:lnTo>
                      <a:pt x="3705513" y="982291"/>
                    </a:lnTo>
                    <a:lnTo>
                      <a:pt x="3717605" y="982291"/>
                    </a:lnTo>
                    <a:lnTo>
                      <a:pt x="3717605" y="995274"/>
                    </a:lnTo>
                    <a:lnTo>
                      <a:pt x="3753628" y="995274"/>
                    </a:lnTo>
                    <a:lnTo>
                      <a:pt x="3753628" y="1011949"/>
                    </a:lnTo>
                    <a:lnTo>
                      <a:pt x="3761393" y="1011949"/>
                    </a:lnTo>
                    <a:lnTo>
                      <a:pt x="3761393" y="1024678"/>
                    </a:lnTo>
                    <a:lnTo>
                      <a:pt x="3789651" y="1024678"/>
                    </a:lnTo>
                    <a:lnTo>
                      <a:pt x="3789651" y="1043771"/>
                    </a:lnTo>
                    <a:lnTo>
                      <a:pt x="3798816" y="1043771"/>
                    </a:lnTo>
                    <a:lnTo>
                      <a:pt x="3798816" y="1062865"/>
                    </a:lnTo>
                    <a:lnTo>
                      <a:pt x="3897465" y="1062865"/>
                    </a:lnTo>
                    <a:lnTo>
                      <a:pt x="3903193" y="1062865"/>
                    </a:lnTo>
                    <a:lnTo>
                      <a:pt x="3903193" y="1081194"/>
                    </a:lnTo>
                    <a:lnTo>
                      <a:pt x="3922668" y="1081194"/>
                    </a:lnTo>
                    <a:lnTo>
                      <a:pt x="3922668" y="1108816"/>
                    </a:lnTo>
                    <a:lnTo>
                      <a:pt x="3933997" y="1108816"/>
                    </a:lnTo>
                    <a:lnTo>
                      <a:pt x="3933997" y="1116581"/>
                    </a:lnTo>
                    <a:lnTo>
                      <a:pt x="3965055" y="1116581"/>
                    </a:lnTo>
                    <a:lnTo>
                      <a:pt x="3965055" y="1126509"/>
                    </a:lnTo>
                    <a:lnTo>
                      <a:pt x="3994459" y="1126509"/>
                    </a:lnTo>
                    <a:lnTo>
                      <a:pt x="3994459" y="1146621"/>
                    </a:lnTo>
                    <a:lnTo>
                      <a:pt x="4030100" y="1146621"/>
                    </a:lnTo>
                    <a:lnTo>
                      <a:pt x="4030100" y="1164696"/>
                    </a:lnTo>
                    <a:lnTo>
                      <a:pt x="4079615" y="1164696"/>
                    </a:lnTo>
                    <a:lnTo>
                      <a:pt x="4079615" y="1183026"/>
                    </a:lnTo>
                    <a:lnTo>
                      <a:pt x="4093744" y="1183026"/>
                    </a:lnTo>
                    <a:lnTo>
                      <a:pt x="4093744" y="1202883"/>
                    </a:lnTo>
                    <a:lnTo>
                      <a:pt x="4232362" y="1202883"/>
                    </a:lnTo>
                    <a:lnTo>
                      <a:pt x="4232362" y="1215612"/>
                    </a:lnTo>
                    <a:lnTo>
                      <a:pt x="4241145" y="1215612"/>
                    </a:lnTo>
                    <a:lnTo>
                      <a:pt x="4241145" y="1228341"/>
                    </a:lnTo>
                    <a:lnTo>
                      <a:pt x="4280860" y="1228341"/>
                    </a:lnTo>
                    <a:lnTo>
                      <a:pt x="4391092" y="1228341"/>
                    </a:lnTo>
                    <a:lnTo>
                      <a:pt x="4391092" y="1283839"/>
                    </a:lnTo>
                    <a:lnTo>
                      <a:pt x="4430042" y="1283839"/>
                    </a:lnTo>
                    <a:lnTo>
                      <a:pt x="4430042" y="1322789"/>
                    </a:lnTo>
                    <a:lnTo>
                      <a:pt x="4459064" y="1322789"/>
                    </a:lnTo>
                    <a:lnTo>
                      <a:pt x="4459064" y="1341119"/>
                    </a:lnTo>
                    <a:lnTo>
                      <a:pt x="4475612" y="1341119"/>
                    </a:lnTo>
                    <a:lnTo>
                      <a:pt x="4475612" y="1355630"/>
                    </a:lnTo>
                    <a:lnTo>
                      <a:pt x="4639688" y="1355630"/>
                    </a:lnTo>
                    <a:lnTo>
                      <a:pt x="4725226" y="1355630"/>
                    </a:lnTo>
                    <a:lnTo>
                      <a:pt x="4725226" y="1376123"/>
                    </a:lnTo>
                    <a:lnTo>
                      <a:pt x="4801981" y="1376123"/>
                    </a:lnTo>
                    <a:lnTo>
                      <a:pt x="4801981" y="1393816"/>
                    </a:lnTo>
                    <a:lnTo>
                      <a:pt x="4817892" y="1393816"/>
                    </a:lnTo>
                    <a:lnTo>
                      <a:pt x="4817892" y="1416474"/>
                    </a:lnTo>
                    <a:lnTo>
                      <a:pt x="4828457" y="1416474"/>
                    </a:lnTo>
                    <a:lnTo>
                      <a:pt x="4828457" y="1432003"/>
                    </a:lnTo>
                    <a:lnTo>
                      <a:pt x="4873008" y="1432003"/>
                    </a:lnTo>
                    <a:lnTo>
                      <a:pt x="4873008" y="1457461"/>
                    </a:lnTo>
                    <a:lnTo>
                      <a:pt x="4961092" y="1457461"/>
                    </a:lnTo>
                    <a:lnTo>
                      <a:pt x="4961092" y="1477573"/>
                    </a:lnTo>
                    <a:lnTo>
                      <a:pt x="5059741" y="1477573"/>
                    </a:lnTo>
                    <a:lnTo>
                      <a:pt x="5059741" y="1497048"/>
                    </a:lnTo>
                    <a:lnTo>
                      <a:pt x="5121604" y="1497048"/>
                    </a:lnTo>
                    <a:lnTo>
                      <a:pt x="5124404" y="1497048"/>
                    </a:lnTo>
                    <a:lnTo>
                      <a:pt x="5124404" y="1518687"/>
                    </a:lnTo>
                    <a:lnTo>
                      <a:pt x="5155972" y="1518687"/>
                    </a:lnTo>
                    <a:lnTo>
                      <a:pt x="5155972" y="1546563"/>
                    </a:lnTo>
                    <a:lnTo>
                      <a:pt x="5218853" y="1546563"/>
                    </a:lnTo>
                    <a:lnTo>
                      <a:pt x="5225472" y="1546563"/>
                    </a:lnTo>
                    <a:lnTo>
                      <a:pt x="5225472" y="1572021"/>
                    </a:lnTo>
                    <a:lnTo>
                      <a:pt x="5237946" y="1572021"/>
                    </a:lnTo>
                    <a:lnTo>
                      <a:pt x="5240492" y="1572021"/>
                    </a:lnTo>
                    <a:lnTo>
                      <a:pt x="5240492" y="1651577"/>
                    </a:lnTo>
                    <a:lnTo>
                      <a:pt x="5289626" y="1651577"/>
                    </a:lnTo>
                    <a:lnTo>
                      <a:pt x="5293826" y="1651577"/>
                    </a:lnTo>
                    <a:lnTo>
                      <a:pt x="5293826" y="1714840"/>
                    </a:lnTo>
                    <a:lnTo>
                      <a:pt x="5410168" y="1714840"/>
                    </a:lnTo>
                    <a:lnTo>
                      <a:pt x="5470631" y="1714840"/>
                    </a:lnTo>
                    <a:lnTo>
                      <a:pt x="5470631" y="1762955"/>
                    </a:lnTo>
                    <a:lnTo>
                      <a:pt x="5696951" y="1762955"/>
                    </a:lnTo>
                    <a:lnTo>
                      <a:pt x="5696951" y="1912902"/>
                    </a:lnTo>
                    <a:lnTo>
                      <a:pt x="5951529" y="1912902"/>
                    </a:lnTo>
                  </a:path>
                </a:pathLst>
              </a:custGeom>
              <a:noFill/>
              <a:ln w="19050" cap="flat">
                <a:solidFill>
                  <a:schemeClr val="accent3">
                    <a:lumMod val="40000"/>
                    <a:lumOff val="60000"/>
                  </a:schemeClr>
                </a:solidFill>
                <a:prstDash val="dash"/>
                <a:miter/>
              </a:ln>
            </p:spPr>
            <p:txBody>
              <a:bodyPr rtlCol="0" anchor="ctr"/>
              <a:lstStyle/>
              <a:p>
                <a:endParaRPr lang="en-GB"/>
              </a:p>
            </p:txBody>
          </p:sp>
          <p:sp>
            <p:nvSpPr>
              <p:cNvPr id="237" name="Freihandform 236">
                <a:extLst>
                  <a:ext uri="{FF2B5EF4-FFF2-40B4-BE49-F238E27FC236}">
                    <a16:creationId xmlns:a16="http://schemas.microsoft.com/office/drawing/2014/main" id="{975194E1-7FED-0AF9-6FB5-653CEE934193}"/>
                  </a:ext>
                </a:extLst>
              </p:cNvPr>
              <p:cNvSpPr/>
              <p:nvPr/>
            </p:nvSpPr>
            <p:spPr>
              <a:xfrm>
                <a:off x="1815404" y="209511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lumMod val="40000"/>
                    <a:lumOff val="60000"/>
                  </a:schemeClr>
                </a:solidFill>
                <a:prstDash val="dash"/>
                <a:miter/>
              </a:ln>
            </p:spPr>
            <p:txBody>
              <a:bodyPr rtlCol="0" anchor="ctr"/>
              <a:lstStyle/>
              <a:p>
                <a:endParaRPr lang="en-GB"/>
              </a:p>
            </p:txBody>
          </p:sp>
        </p:grpSp>
      </p:grpSp>
      <p:grpSp>
        <p:nvGrpSpPr>
          <p:cNvPr id="110" name="Picture 5">
            <a:extLst>
              <a:ext uri="{FF2B5EF4-FFF2-40B4-BE49-F238E27FC236}">
                <a16:creationId xmlns:a16="http://schemas.microsoft.com/office/drawing/2014/main" id="{987DEF3B-355C-E8FC-FFD1-3DCE868426DE}"/>
              </a:ext>
            </a:extLst>
          </p:cNvPr>
          <p:cNvGrpSpPr/>
          <p:nvPr/>
        </p:nvGrpSpPr>
        <p:grpSpPr>
          <a:xfrm>
            <a:off x="1475669" y="2051071"/>
            <a:ext cx="5903795" cy="2703366"/>
            <a:chOff x="1475669" y="2051071"/>
            <a:chExt cx="5903795" cy="2703366"/>
          </a:xfrm>
          <a:noFill/>
        </p:grpSpPr>
        <p:sp>
          <p:nvSpPr>
            <p:cNvPr id="111" name="Freihandform 110">
              <a:extLst>
                <a:ext uri="{FF2B5EF4-FFF2-40B4-BE49-F238E27FC236}">
                  <a16:creationId xmlns:a16="http://schemas.microsoft.com/office/drawing/2014/main" id="{8FF3BE98-51F7-C556-0F9C-7C4A377F331E}"/>
                </a:ext>
              </a:extLst>
            </p:cNvPr>
            <p:cNvSpPr/>
            <p:nvPr/>
          </p:nvSpPr>
          <p:spPr>
            <a:xfrm>
              <a:off x="1475669" y="2054253"/>
              <a:ext cx="5903795" cy="2662889"/>
            </a:xfrm>
            <a:custGeom>
              <a:avLst/>
              <a:gdLst>
                <a:gd name="connsiteX0" fmla="*/ 0 w 5903795"/>
                <a:gd name="connsiteY0" fmla="*/ 0 h 2662889"/>
                <a:gd name="connsiteX1" fmla="*/ 33986 w 5903795"/>
                <a:gd name="connsiteY1" fmla="*/ 0 h 2662889"/>
                <a:gd name="connsiteX2" fmla="*/ 33986 w 5903795"/>
                <a:gd name="connsiteY2" fmla="*/ 26222 h 2662889"/>
                <a:gd name="connsiteX3" fmla="*/ 206463 w 5903795"/>
                <a:gd name="connsiteY3" fmla="*/ 26222 h 2662889"/>
                <a:gd name="connsiteX4" fmla="*/ 206463 w 5903795"/>
                <a:gd name="connsiteY4" fmla="*/ 47352 h 2662889"/>
                <a:gd name="connsiteX5" fmla="*/ 264507 w 5903795"/>
                <a:gd name="connsiteY5" fmla="*/ 47352 h 2662889"/>
                <a:gd name="connsiteX6" fmla="*/ 264507 w 5903795"/>
                <a:gd name="connsiteY6" fmla="*/ 68609 h 2662889"/>
                <a:gd name="connsiteX7" fmla="*/ 352845 w 5903795"/>
                <a:gd name="connsiteY7" fmla="*/ 68609 h 2662889"/>
                <a:gd name="connsiteX8" fmla="*/ 359210 w 5903795"/>
                <a:gd name="connsiteY8" fmla="*/ 68609 h 2662889"/>
                <a:gd name="connsiteX9" fmla="*/ 359210 w 5903795"/>
                <a:gd name="connsiteY9" fmla="*/ 91012 h 2662889"/>
                <a:gd name="connsiteX10" fmla="*/ 376267 w 5903795"/>
                <a:gd name="connsiteY10" fmla="*/ 91012 h 2662889"/>
                <a:gd name="connsiteX11" fmla="*/ 376267 w 5903795"/>
                <a:gd name="connsiteY11" fmla="*/ 100431 h 2662889"/>
                <a:gd name="connsiteX12" fmla="*/ 386577 w 5903795"/>
                <a:gd name="connsiteY12" fmla="*/ 100431 h 2662889"/>
                <a:gd name="connsiteX13" fmla="*/ 386577 w 5903795"/>
                <a:gd name="connsiteY13" fmla="*/ 127289 h 2662889"/>
                <a:gd name="connsiteX14" fmla="*/ 403506 w 5903795"/>
                <a:gd name="connsiteY14" fmla="*/ 127289 h 2662889"/>
                <a:gd name="connsiteX15" fmla="*/ 403506 w 5903795"/>
                <a:gd name="connsiteY15" fmla="*/ 135308 h 2662889"/>
                <a:gd name="connsiteX16" fmla="*/ 433292 w 5903795"/>
                <a:gd name="connsiteY16" fmla="*/ 135308 h 2662889"/>
                <a:gd name="connsiteX17" fmla="*/ 433292 w 5903795"/>
                <a:gd name="connsiteY17" fmla="*/ 149437 h 2662889"/>
                <a:gd name="connsiteX18" fmla="*/ 478480 w 5903795"/>
                <a:gd name="connsiteY18" fmla="*/ 149437 h 2662889"/>
                <a:gd name="connsiteX19" fmla="*/ 478480 w 5903795"/>
                <a:gd name="connsiteY19" fmla="*/ 163567 h 2662889"/>
                <a:gd name="connsiteX20" fmla="*/ 562491 w 5903795"/>
                <a:gd name="connsiteY20" fmla="*/ 163567 h 2662889"/>
                <a:gd name="connsiteX21" fmla="*/ 562491 w 5903795"/>
                <a:gd name="connsiteY21" fmla="*/ 181005 h 2662889"/>
                <a:gd name="connsiteX22" fmla="*/ 643574 w 5903795"/>
                <a:gd name="connsiteY22" fmla="*/ 181005 h 2662889"/>
                <a:gd name="connsiteX23" fmla="*/ 642810 w 5903795"/>
                <a:gd name="connsiteY23" fmla="*/ 197298 h 2662889"/>
                <a:gd name="connsiteX24" fmla="*/ 719183 w 5903795"/>
                <a:gd name="connsiteY24" fmla="*/ 197298 h 2662889"/>
                <a:gd name="connsiteX25" fmla="*/ 719183 w 5903795"/>
                <a:gd name="connsiteY25" fmla="*/ 208372 h 2662889"/>
                <a:gd name="connsiteX26" fmla="*/ 756225 w 5903795"/>
                <a:gd name="connsiteY26" fmla="*/ 208372 h 2662889"/>
                <a:gd name="connsiteX27" fmla="*/ 756225 w 5903795"/>
                <a:gd name="connsiteY27" fmla="*/ 226702 h 2662889"/>
                <a:gd name="connsiteX28" fmla="*/ 811341 w 5903795"/>
                <a:gd name="connsiteY28" fmla="*/ 226702 h 2662889"/>
                <a:gd name="connsiteX29" fmla="*/ 811341 w 5903795"/>
                <a:gd name="connsiteY29" fmla="*/ 251269 h 2662889"/>
                <a:gd name="connsiteX30" fmla="*/ 823179 w 5903795"/>
                <a:gd name="connsiteY30" fmla="*/ 251269 h 2662889"/>
                <a:gd name="connsiteX31" fmla="*/ 823179 w 5903795"/>
                <a:gd name="connsiteY31" fmla="*/ 258779 h 2662889"/>
                <a:gd name="connsiteX32" fmla="*/ 833489 w 5903795"/>
                <a:gd name="connsiteY32" fmla="*/ 258779 h 2662889"/>
                <a:gd name="connsiteX33" fmla="*/ 833489 w 5903795"/>
                <a:gd name="connsiteY33" fmla="*/ 269217 h 2662889"/>
                <a:gd name="connsiteX34" fmla="*/ 892933 w 5903795"/>
                <a:gd name="connsiteY34" fmla="*/ 269217 h 2662889"/>
                <a:gd name="connsiteX35" fmla="*/ 892933 w 5903795"/>
                <a:gd name="connsiteY35" fmla="*/ 288946 h 2662889"/>
                <a:gd name="connsiteX36" fmla="*/ 906171 w 5903795"/>
                <a:gd name="connsiteY36" fmla="*/ 288946 h 2662889"/>
                <a:gd name="connsiteX37" fmla="*/ 906171 w 5903795"/>
                <a:gd name="connsiteY37" fmla="*/ 307403 h 2662889"/>
                <a:gd name="connsiteX38" fmla="*/ 917882 w 5903795"/>
                <a:gd name="connsiteY38" fmla="*/ 307403 h 2662889"/>
                <a:gd name="connsiteX39" fmla="*/ 917882 w 5903795"/>
                <a:gd name="connsiteY39" fmla="*/ 321532 h 2662889"/>
                <a:gd name="connsiteX40" fmla="*/ 926410 w 5903795"/>
                <a:gd name="connsiteY40" fmla="*/ 321532 h 2662889"/>
                <a:gd name="connsiteX41" fmla="*/ 926410 w 5903795"/>
                <a:gd name="connsiteY41" fmla="*/ 333752 h 2662889"/>
                <a:gd name="connsiteX42" fmla="*/ 944358 w 5903795"/>
                <a:gd name="connsiteY42" fmla="*/ 333752 h 2662889"/>
                <a:gd name="connsiteX43" fmla="*/ 944358 w 5903795"/>
                <a:gd name="connsiteY43" fmla="*/ 372448 h 2662889"/>
                <a:gd name="connsiteX44" fmla="*/ 944358 w 5903795"/>
                <a:gd name="connsiteY44" fmla="*/ 377667 h 2662889"/>
                <a:gd name="connsiteX45" fmla="*/ 955559 w 5903795"/>
                <a:gd name="connsiteY45" fmla="*/ 377667 h 2662889"/>
                <a:gd name="connsiteX46" fmla="*/ 955559 w 5903795"/>
                <a:gd name="connsiteY46" fmla="*/ 409235 h 2662889"/>
                <a:gd name="connsiteX47" fmla="*/ 963578 w 5903795"/>
                <a:gd name="connsiteY47" fmla="*/ 409235 h 2662889"/>
                <a:gd name="connsiteX48" fmla="*/ 963578 w 5903795"/>
                <a:gd name="connsiteY48" fmla="*/ 418145 h 2662889"/>
                <a:gd name="connsiteX49" fmla="*/ 972107 w 5903795"/>
                <a:gd name="connsiteY49" fmla="*/ 418145 h 2662889"/>
                <a:gd name="connsiteX50" fmla="*/ 972107 w 5903795"/>
                <a:gd name="connsiteY50" fmla="*/ 432274 h 2662889"/>
                <a:gd name="connsiteX51" fmla="*/ 984327 w 5903795"/>
                <a:gd name="connsiteY51" fmla="*/ 432274 h 2662889"/>
                <a:gd name="connsiteX52" fmla="*/ 984327 w 5903795"/>
                <a:gd name="connsiteY52" fmla="*/ 460150 h 2662889"/>
                <a:gd name="connsiteX53" fmla="*/ 993364 w 5903795"/>
                <a:gd name="connsiteY53" fmla="*/ 460150 h 2662889"/>
                <a:gd name="connsiteX54" fmla="*/ 993364 w 5903795"/>
                <a:gd name="connsiteY54" fmla="*/ 497319 h 2662889"/>
                <a:gd name="connsiteX55" fmla="*/ 1002783 w 5903795"/>
                <a:gd name="connsiteY55" fmla="*/ 497319 h 2662889"/>
                <a:gd name="connsiteX56" fmla="*/ 1002783 w 5903795"/>
                <a:gd name="connsiteY56" fmla="*/ 505338 h 2662889"/>
                <a:gd name="connsiteX57" fmla="*/ 1012203 w 5903795"/>
                <a:gd name="connsiteY57" fmla="*/ 505338 h 2662889"/>
                <a:gd name="connsiteX58" fmla="*/ 1011948 w 5903795"/>
                <a:gd name="connsiteY58" fmla="*/ 515521 h 2662889"/>
                <a:gd name="connsiteX59" fmla="*/ 1020222 w 5903795"/>
                <a:gd name="connsiteY59" fmla="*/ 515521 h 2662889"/>
                <a:gd name="connsiteX60" fmla="*/ 1020222 w 5903795"/>
                <a:gd name="connsiteY60" fmla="*/ 535506 h 2662889"/>
                <a:gd name="connsiteX61" fmla="*/ 1029641 w 5903795"/>
                <a:gd name="connsiteY61" fmla="*/ 535506 h 2662889"/>
                <a:gd name="connsiteX62" fmla="*/ 1029641 w 5903795"/>
                <a:gd name="connsiteY62" fmla="*/ 564782 h 2662889"/>
                <a:gd name="connsiteX63" fmla="*/ 1072538 w 5903795"/>
                <a:gd name="connsiteY63" fmla="*/ 564782 h 2662889"/>
                <a:gd name="connsiteX64" fmla="*/ 1072538 w 5903795"/>
                <a:gd name="connsiteY64" fmla="*/ 581712 h 2662889"/>
                <a:gd name="connsiteX65" fmla="*/ 1127272 w 5903795"/>
                <a:gd name="connsiteY65" fmla="*/ 581712 h 2662889"/>
                <a:gd name="connsiteX66" fmla="*/ 1127272 w 5903795"/>
                <a:gd name="connsiteY66" fmla="*/ 610479 h 2662889"/>
                <a:gd name="connsiteX67" fmla="*/ 1145093 w 5903795"/>
                <a:gd name="connsiteY67" fmla="*/ 610479 h 2662889"/>
                <a:gd name="connsiteX68" fmla="*/ 1145093 w 5903795"/>
                <a:gd name="connsiteY68" fmla="*/ 673232 h 2662889"/>
                <a:gd name="connsiteX69" fmla="*/ 1154512 w 5903795"/>
                <a:gd name="connsiteY69" fmla="*/ 673232 h 2662889"/>
                <a:gd name="connsiteX70" fmla="*/ 1154512 w 5903795"/>
                <a:gd name="connsiteY70" fmla="*/ 682143 h 2662889"/>
                <a:gd name="connsiteX71" fmla="*/ 1163932 w 5903795"/>
                <a:gd name="connsiteY71" fmla="*/ 682143 h 2662889"/>
                <a:gd name="connsiteX72" fmla="*/ 1163932 w 5903795"/>
                <a:gd name="connsiteY72" fmla="*/ 705309 h 2662889"/>
                <a:gd name="connsiteX73" fmla="*/ 1223885 w 5903795"/>
                <a:gd name="connsiteY73" fmla="*/ 705309 h 2662889"/>
                <a:gd name="connsiteX74" fmla="*/ 1223885 w 5903795"/>
                <a:gd name="connsiteY74" fmla="*/ 733058 h 2662889"/>
                <a:gd name="connsiteX75" fmla="*/ 1248833 w 5903795"/>
                <a:gd name="connsiteY75" fmla="*/ 733058 h 2662889"/>
                <a:gd name="connsiteX76" fmla="*/ 1248833 w 5903795"/>
                <a:gd name="connsiteY76" fmla="*/ 751897 h 2662889"/>
                <a:gd name="connsiteX77" fmla="*/ 1257744 w 5903795"/>
                <a:gd name="connsiteY77" fmla="*/ 751897 h 2662889"/>
                <a:gd name="connsiteX78" fmla="*/ 1257744 w 5903795"/>
                <a:gd name="connsiteY78" fmla="*/ 785883 h 2662889"/>
                <a:gd name="connsiteX79" fmla="*/ 1267672 w 5903795"/>
                <a:gd name="connsiteY79" fmla="*/ 785883 h 2662889"/>
                <a:gd name="connsiteX80" fmla="*/ 1267672 w 5903795"/>
                <a:gd name="connsiteY80" fmla="*/ 799503 h 2662889"/>
                <a:gd name="connsiteX81" fmla="*/ 1325716 w 5903795"/>
                <a:gd name="connsiteY81" fmla="*/ 799503 h 2662889"/>
                <a:gd name="connsiteX82" fmla="*/ 1325716 w 5903795"/>
                <a:gd name="connsiteY82" fmla="*/ 813251 h 2662889"/>
                <a:gd name="connsiteX83" fmla="*/ 1348755 w 5903795"/>
                <a:gd name="connsiteY83" fmla="*/ 813251 h 2662889"/>
                <a:gd name="connsiteX84" fmla="*/ 1348755 w 5903795"/>
                <a:gd name="connsiteY84" fmla="*/ 841509 h 2662889"/>
                <a:gd name="connsiteX85" fmla="*/ 1358684 w 5903795"/>
                <a:gd name="connsiteY85" fmla="*/ 841509 h 2662889"/>
                <a:gd name="connsiteX86" fmla="*/ 1365812 w 5903795"/>
                <a:gd name="connsiteY86" fmla="*/ 841509 h 2662889"/>
                <a:gd name="connsiteX87" fmla="*/ 1365812 w 5903795"/>
                <a:gd name="connsiteY87" fmla="*/ 858438 h 2662889"/>
                <a:gd name="connsiteX88" fmla="*/ 1383251 w 5903795"/>
                <a:gd name="connsiteY88" fmla="*/ 858438 h 2662889"/>
                <a:gd name="connsiteX89" fmla="*/ 1383251 w 5903795"/>
                <a:gd name="connsiteY89" fmla="*/ 884787 h 2662889"/>
                <a:gd name="connsiteX90" fmla="*/ 1393434 w 5903795"/>
                <a:gd name="connsiteY90" fmla="*/ 884787 h 2662889"/>
                <a:gd name="connsiteX91" fmla="*/ 1393434 w 5903795"/>
                <a:gd name="connsiteY91" fmla="*/ 891661 h 2662889"/>
                <a:gd name="connsiteX92" fmla="*/ 1412782 w 5903795"/>
                <a:gd name="connsiteY92" fmla="*/ 891661 h 2662889"/>
                <a:gd name="connsiteX93" fmla="*/ 1412782 w 5903795"/>
                <a:gd name="connsiteY93" fmla="*/ 901080 h 2662889"/>
                <a:gd name="connsiteX94" fmla="*/ 1423601 w 5903795"/>
                <a:gd name="connsiteY94" fmla="*/ 901080 h 2662889"/>
                <a:gd name="connsiteX95" fmla="*/ 1423601 w 5903795"/>
                <a:gd name="connsiteY95" fmla="*/ 910118 h 2662889"/>
                <a:gd name="connsiteX96" fmla="*/ 1449823 w 5903795"/>
                <a:gd name="connsiteY96" fmla="*/ 910118 h 2662889"/>
                <a:gd name="connsiteX97" fmla="*/ 1449823 w 5903795"/>
                <a:gd name="connsiteY97" fmla="*/ 919282 h 2662889"/>
                <a:gd name="connsiteX98" fmla="*/ 1489028 w 5903795"/>
                <a:gd name="connsiteY98" fmla="*/ 919282 h 2662889"/>
                <a:gd name="connsiteX99" fmla="*/ 1489028 w 5903795"/>
                <a:gd name="connsiteY99" fmla="*/ 936976 h 2662889"/>
                <a:gd name="connsiteX100" fmla="*/ 1536379 w 5903795"/>
                <a:gd name="connsiteY100" fmla="*/ 936976 h 2662889"/>
                <a:gd name="connsiteX101" fmla="*/ 1536379 w 5903795"/>
                <a:gd name="connsiteY101" fmla="*/ 964088 h 2662889"/>
                <a:gd name="connsiteX102" fmla="*/ 1566929 w 5903795"/>
                <a:gd name="connsiteY102" fmla="*/ 964088 h 2662889"/>
                <a:gd name="connsiteX103" fmla="*/ 1566929 w 5903795"/>
                <a:gd name="connsiteY103" fmla="*/ 992092 h 2662889"/>
                <a:gd name="connsiteX104" fmla="*/ 1575075 w 5903795"/>
                <a:gd name="connsiteY104" fmla="*/ 992092 h 2662889"/>
                <a:gd name="connsiteX105" fmla="*/ 1575075 w 5903795"/>
                <a:gd name="connsiteY105" fmla="*/ 1039825 h 2662889"/>
                <a:gd name="connsiteX106" fmla="*/ 1585004 w 5903795"/>
                <a:gd name="connsiteY106" fmla="*/ 1039825 h 2662889"/>
                <a:gd name="connsiteX107" fmla="*/ 1585004 w 5903795"/>
                <a:gd name="connsiteY107" fmla="*/ 1062737 h 2662889"/>
                <a:gd name="connsiteX108" fmla="*/ 1593532 w 5903795"/>
                <a:gd name="connsiteY108" fmla="*/ 1062737 h 2662889"/>
                <a:gd name="connsiteX109" fmla="*/ 1593532 w 5903795"/>
                <a:gd name="connsiteY109" fmla="*/ 1072029 h 2662889"/>
                <a:gd name="connsiteX110" fmla="*/ 1603588 w 5903795"/>
                <a:gd name="connsiteY110" fmla="*/ 1072029 h 2662889"/>
                <a:gd name="connsiteX111" fmla="*/ 1603588 w 5903795"/>
                <a:gd name="connsiteY111" fmla="*/ 1089595 h 2662889"/>
                <a:gd name="connsiteX112" fmla="*/ 1670033 w 5903795"/>
                <a:gd name="connsiteY112" fmla="*/ 1089595 h 2662889"/>
                <a:gd name="connsiteX113" fmla="*/ 1670033 w 5903795"/>
                <a:gd name="connsiteY113" fmla="*/ 1108052 h 2662889"/>
                <a:gd name="connsiteX114" fmla="*/ 1746152 w 5903795"/>
                <a:gd name="connsiteY114" fmla="*/ 1108052 h 2662889"/>
                <a:gd name="connsiteX115" fmla="*/ 1746152 w 5903795"/>
                <a:gd name="connsiteY115" fmla="*/ 1125364 h 2662889"/>
                <a:gd name="connsiteX116" fmla="*/ 1766009 w 5903795"/>
                <a:gd name="connsiteY116" fmla="*/ 1125364 h 2662889"/>
                <a:gd name="connsiteX117" fmla="*/ 1766009 w 5903795"/>
                <a:gd name="connsiteY117" fmla="*/ 1136056 h 2662889"/>
                <a:gd name="connsiteX118" fmla="*/ 1775810 w 5903795"/>
                <a:gd name="connsiteY118" fmla="*/ 1136056 h 2662889"/>
                <a:gd name="connsiteX119" fmla="*/ 1775810 w 5903795"/>
                <a:gd name="connsiteY119" fmla="*/ 1143821 h 2662889"/>
                <a:gd name="connsiteX120" fmla="*/ 1794140 w 5903795"/>
                <a:gd name="connsiteY120" fmla="*/ 1143821 h 2662889"/>
                <a:gd name="connsiteX121" fmla="*/ 1794140 w 5903795"/>
                <a:gd name="connsiteY121" fmla="*/ 1153367 h 2662889"/>
                <a:gd name="connsiteX122" fmla="*/ 1822653 w 5903795"/>
                <a:gd name="connsiteY122" fmla="*/ 1153367 h 2662889"/>
                <a:gd name="connsiteX123" fmla="*/ 1822653 w 5903795"/>
                <a:gd name="connsiteY123" fmla="*/ 1159732 h 2662889"/>
                <a:gd name="connsiteX124" fmla="*/ 1832836 w 5903795"/>
                <a:gd name="connsiteY124" fmla="*/ 1159732 h 2662889"/>
                <a:gd name="connsiteX125" fmla="*/ 1832836 w 5903795"/>
                <a:gd name="connsiteY125" fmla="*/ 1179843 h 2662889"/>
                <a:gd name="connsiteX126" fmla="*/ 1842255 w 5903795"/>
                <a:gd name="connsiteY126" fmla="*/ 1179843 h 2662889"/>
                <a:gd name="connsiteX127" fmla="*/ 1842255 w 5903795"/>
                <a:gd name="connsiteY127" fmla="*/ 1189008 h 2662889"/>
                <a:gd name="connsiteX128" fmla="*/ 1860457 w 5903795"/>
                <a:gd name="connsiteY128" fmla="*/ 1189008 h 2662889"/>
                <a:gd name="connsiteX129" fmla="*/ 1860457 w 5903795"/>
                <a:gd name="connsiteY129" fmla="*/ 1197409 h 2662889"/>
                <a:gd name="connsiteX130" fmla="*/ 1870131 w 5903795"/>
                <a:gd name="connsiteY130" fmla="*/ 1197409 h 2662889"/>
                <a:gd name="connsiteX131" fmla="*/ 1870131 w 5903795"/>
                <a:gd name="connsiteY131" fmla="*/ 1206829 h 2662889"/>
                <a:gd name="connsiteX132" fmla="*/ 1880442 w 5903795"/>
                <a:gd name="connsiteY132" fmla="*/ 1206829 h 2662889"/>
                <a:gd name="connsiteX133" fmla="*/ 1880442 w 5903795"/>
                <a:gd name="connsiteY133" fmla="*/ 1215612 h 2662889"/>
                <a:gd name="connsiteX134" fmla="*/ 1908573 w 5903795"/>
                <a:gd name="connsiteY134" fmla="*/ 1215612 h 2662889"/>
                <a:gd name="connsiteX135" fmla="*/ 1908573 w 5903795"/>
                <a:gd name="connsiteY135" fmla="*/ 1232796 h 2662889"/>
                <a:gd name="connsiteX136" fmla="*/ 1928557 w 5903795"/>
                <a:gd name="connsiteY136" fmla="*/ 1232796 h 2662889"/>
                <a:gd name="connsiteX137" fmla="*/ 1928557 w 5903795"/>
                <a:gd name="connsiteY137" fmla="*/ 1242215 h 2662889"/>
                <a:gd name="connsiteX138" fmla="*/ 1938613 w 5903795"/>
                <a:gd name="connsiteY138" fmla="*/ 1242215 h 2662889"/>
                <a:gd name="connsiteX139" fmla="*/ 1938613 w 5903795"/>
                <a:gd name="connsiteY139" fmla="*/ 1251507 h 2662889"/>
                <a:gd name="connsiteX140" fmla="*/ 2004803 w 5903795"/>
                <a:gd name="connsiteY140" fmla="*/ 1251507 h 2662889"/>
                <a:gd name="connsiteX141" fmla="*/ 2004803 w 5903795"/>
                <a:gd name="connsiteY141" fmla="*/ 1260163 h 2662889"/>
                <a:gd name="connsiteX142" fmla="*/ 2022624 w 5903795"/>
                <a:gd name="connsiteY142" fmla="*/ 1260163 h 2662889"/>
                <a:gd name="connsiteX143" fmla="*/ 2022624 w 5903795"/>
                <a:gd name="connsiteY143" fmla="*/ 1269582 h 2662889"/>
                <a:gd name="connsiteX144" fmla="*/ 2033443 w 5903795"/>
                <a:gd name="connsiteY144" fmla="*/ 1269582 h 2662889"/>
                <a:gd name="connsiteX145" fmla="*/ 2033443 w 5903795"/>
                <a:gd name="connsiteY145" fmla="*/ 1277983 h 2662889"/>
                <a:gd name="connsiteX146" fmla="*/ 2119109 w 5903795"/>
                <a:gd name="connsiteY146" fmla="*/ 1277983 h 2662889"/>
                <a:gd name="connsiteX147" fmla="*/ 2119109 w 5903795"/>
                <a:gd name="connsiteY147" fmla="*/ 1286766 h 2662889"/>
                <a:gd name="connsiteX148" fmla="*/ 2128401 w 5903795"/>
                <a:gd name="connsiteY148" fmla="*/ 1286766 h 2662889"/>
                <a:gd name="connsiteX149" fmla="*/ 2128401 w 5903795"/>
                <a:gd name="connsiteY149" fmla="*/ 1296313 h 2662889"/>
                <a:gd name="connsiteX150" fmla="*/ 2176389 w 5903795"/>
                <a:gd name="connsiteY150" fmla="*/ 1296313 h 2662889"/>
                <a:gd name="connsiteX151" fmla="*/ 2176389 w 5903795"/>
                <a:gd name="connsiteY151" fmla="*/ 1304460 h 2662889"/>
                <a:gd name="connsiteX152" fmla="*/ 2185681 w 5903795"/>
                <a:gd name="connsiteY152" fmla="*/ 1304460 h 2662889"/>
                <a:gd name="connsiteX153" fmla="*/ 2185681 w 5903795"/>
                <a:gd name="connsiteY153" fmla="*/ 1313752 h 2662889"/>
                <a:gd name="connsiteX154" fmla="*/ 2205029 w 5903795"/>
                <a:gd name="connsiteY154" fmla="*/ 1313752 h 2662889"/>
                <a:gd name="connsiteX155" fmla="*/ 2205029 w 5903795"/>
                <a:gd name="connsiteY155" fmla="*/ 1323553 h 2662889"/>
                <a:gd name="connsiteX156" fmla="*/ 2259763 w 5903795"/>
                <a:gd name="connsiteY156" fmla="*/ 1323553 h 2662889"/>
                <a:gd name="connsiteX157" fmla="*/ 2328117 w 5903795"/>
                <a:gd name="connsiteY157" fmla="*/ 1323553 h 2662889"/>
                <a:gd name="connsiteX158" fmla="*/ 2328117 w 5903795"/>
                <a:gd name="connsiteY158" fmla="*/ 1339846 h 2662889"/>
                <a:gd name="connsiteX159" fmla="*/ 2338937 w 5903795"/>
                <a:gd name="connsiteY159" fmla="*/ 1339846 h 2662889"/>
                <a:gd name="connsiteX160" fmla="*/ 2338937 w 5903795"/>
                <a:gd name="connsiteY160" fmla="*/ 1357666 h 2662889"/>
                <a:gd name="connsiteX161" fmla="*/ 2348611 w 5903795"/>
                <a:gd name="connsiteY161" fmla="*/ 1357666 h 2662889"/>
                <a:gd name="connsiteX162" fmla="*/ 2348611 w 5903795"/>
                <a:gd name="connsiteY162" fmla="*/ 1375105 h 2662889"/>
                <a:gd name="connsiteX163" fmla="*/ 2357012 w 5903795"/>
                <a:gd name="connsiteY163" fmla="*/ 1375105 h 2662889"/>
                <a:gd name="connsiteX164" fmla="*/ 2357012 w 5903795"/>
                <a:gd name="connsiteY164" fmla="*/ 1402981 h 2662889"/>
                <a:gd name="connsiteX165" fmla="*/ 2367195 w 5903795"/>
                <a:gd name="connsiteY165" fmla="*/ 1402981 h 2662889"/>
                <a:gd name="connsiteX166" fmla="*/ 2367195 w 5903795"/>
                <a:gd name="connsiteY166" fmla="*/ 1411892 h 2662889"/>
                <a:gd name="connsiteX167" fmla="*/ 2385270 w 5903795"/>
                <a:gd name="connsiteY167" fmla="*/ 1411892 h 2662889"/>
                <a:gd name="connsiteX168" fmla="*/ 2385270 w 5903795"/>
                <a:gd name="connsiteY168" fmla="*/ 1431621 h 2662889"/>
                <a:gd name="connsiteX169" fmla="*/ 2399399 w 5903795"/>
                <a:gd name="connsiteY169" fmla="*/ 1432003 h 2662889"/>
                <a:gd name="connsiteX170" fmla="*/ 2399399 w 5903795"/>
                <a:gd name="connsiteY170" fmla="*/ 1447533 h 2662889"/>
                <a:gd name="connsiteX171" fmla="*/ 2425239 w 5903795"/>
                <a:gd name="connsiteY171" fmla="*/ 1447533 h 2662889"/>
                <a:gd name="connsiteX172" fmla="*/ 2425239 w 5903795"/>
                <a:gd name="connsiteY172" fmla="*/ 1493866 h 2662889"/>
                <a:gd name="connsiteX173" fmla="*/ 2433640 w 5903795"/>
                <a:gd name="connsiteY173" fmla="*/ 1493866 h 2662889"/>
                <a:gd name="connsiteX174" fmla="*/ 2433640 w 5903795"/>
                <a:gd name="connsiteY174" fmla="*/ 1510159 h 2662889"/>
                <a:gd name="connsiteX175" fmla="*/ 2442932 w 5903795"/>
                <a:gd name="connsiteY175" fmla="*/ 1510159 h 2662889"/>
                <a:gd name="connsiteX176" fmla="*/ 2442932 w 5903795"/>
                <a:gd name="connsiteY176" fmla="*/ 1527852 h 2662889"/>
                <a:gd name="connsiteX177" fmla="*/ 2472209 w 5903795"/>
                <a:gd name="connsiteY177" fmla="*/ 1527852 h 2662889"/>
                <a:gd name="connsiteX178" fmla="*/ 2472209 w 5903795"/>
                <a:gd name="connsiteY178" fmla="*/ 1538799 h 2662889"/>
                <a:gd name="connsiteX179" fmla="*/ 2481119 w 5903795"/>
                <a:gd name="connsiteY179" fmla="*/ 1538799 h 2662889"/>
                <a:gd name="connsiteX180" fmla="*/ 2481119 w 5903795"/>
                <a:gd name="connsiteY180" fmla="*/ 1546563 h 2662889"/>
                <a:gd name="connsiteX181" fmla="*/ 2489520 w 5903795"/>
                <a:gd name="connsiteY181" fmla="*/ 1546563 h 2662889"/>
                <a:gd name="connsiteX182" fmla="*/ 2489520 w 5903795"/>
                <a:gd name="connsiteY182" fmla="*/ 1555728 h 2662889"/>
                <a:gd name="connsiteX183" fmla="*/ 2587533 w 5903795"/>
                <a:gd name="connsiteY183" fmla="*/ 1555728 h 2662889"/>
                <a:gd name="connsiteX184" fmla="*/ 2587533 w 5903795"/>
                <a:gd name="connsiteY184" fmla="*/ 1565657 h 2662889"/>
                <a:gd name="connsiteX185" fmla="*/ 2595679 w 5903795"/>
                <a:gd name="connsiteY185" fmla="*/ 1565657 h 2662889"/>
                <a:gd name="connsiteX186" fmla="*/ 2595679 w 5903795"/>
                <a:gd name="connsiteY186" fmla="*/ 1592133 h 2662889"/>
                <a:gd name="connsiteX187" fmla="*/ 2604844 w 5903795"/>
                <a:gd name="connsiteY187" fmla="*/ 1592133 h 2662889"/>
                <a:gd name="connsiteX188" fmla="*/ 2604844 w 5903795"/>
                <a:gd name="connsiteY188" fmla="*/ 1604607 h 2662889"/>
                <a:gd name="connsiteX189" fmla="*/ 2604844 w 5903795"/>
                <a:gd name="connsiteY189" fmla="*/ 1607026 h 2662889"/>
                <a:gd name="connsiteX190" fmla="*/ 2631320 w 5903795"/>
                <a:gd name="connsiteY190" fmla="*/ 1607026 h 2662889"/>
                <a:gd name="connsiteX191" fmla="*/ 2631320 w 5903795"/>
                <a:gd name="connsiteY191" fmla="*/ 1617973 h 2662889"/>
                <a:gd name="connsiteX192" fmla="*/ 2654996 w 5903795"/>
                <a:gd name="connsiteY192" fmla="*/ 1617973 h 2662889"/>
                <a:gd name="connsiteX193" fmla="*/ 2654996 w 5903795"/>
                <a:gd name="connsiteY193" fmla="*/ 1634266 h 2662889"/>
                <a:gd name="connsiteX194" fmla="*/ 2700947 w 5903795"/>
                <a:gd name="connsiteY194" fmla="*/ 1634266 h 2662889"/>
                <a:gd name="connsiteX195" fmla="*/ 2700947 w 5903795"/>
                <a:gd name="connsiteY195" fmla="*/ 1645976 h 2662889"/>
                <a:gd name="connsiteX196" fmla="*/ 2712021 w 5903795"/>
                <a:gd name="connsiteY196" fmla="*/ 1645976 h 2662889"/>
                <a:gd name="connsiteX197" fmla="*/ 2712021 w 5903795"/>
                <a:gd name="connsiteY197" fmla="*/ 1652977 h 2662889"/>
                <a:gd name="connsiteX198" fmla="*/ 2727551 w 5903795"/>
                <a:gd name="connsiteY198" fmla="*/ 1652977 h 2662889"/>
                <a:gd name="connsiteX199" fmla="*/ 2727551 w 5903795"/>
                <a:gd name="connsiteY199" fmla="*/ 1667870 h 2662889"/>
                <a:gd name="connsiteX200" fmla="*/ 2777703 w 5903795"/>
                <a:gd name="connsiteY200" fmla="*/ 1667870 h 2662889"/>
                <a:gd name="connsiteX201" fmla="*/ 2777703 w 5903795"/>
                <a:gd name="connsiteY201" fmla="*/ 1698547 h 2662889"/>
                <a:gd name="connsiteX202" fmla="*/ 2786867 w 5903795"/>
                <a:gd name="connsiteY202" fmla="*/ 1698547 h 2662889"/>
                <a:gd name="connsiteX203" fmla="*/ 2786867 w 5903795"/>
                <a:gd name="connsiteY203" fmla="*/ 1726550 h 2662889"/>
                <a:gd name="connsiteX204" fmla="*/ 2796160 w 5903795"/>
                <a:gd name="connsiteY204" fmla="*/ 1726550 h 2662889"/>
                <a:gd name="connsiteX205" fmla="*/ 2796160 w 5903795"/>
                <a:gd name="connsiteY205" fmla="*/ 1770083 h 2662889"/>
                <a:gd name="connsiteX206" fmla="*/ 2805961 w 5903795"/>
                <a:gd name="connsiteY206" fmla="*/ 1770083 h 2662889"/>
                <a:gd name="connsiteX207" fmla="*/ 2805961 w 5903795"/>
                <a:gd name="connsiteY207" fmla="*/ 1778103 h 2662889"/>
                <a:gd name="connsiteX208" fmla="*/ 2814489 w 5903795"/>
                <a:gd name="connsiteY208" fmla="*/ 1778103 h 2662889"/>
                <a:gd name="connsiteX209" fmla="*/ 2814489 w 5903795"/>
                <a:gd name="connsiteY209" fmla="*/ 1823799 h 2662889"/>
                <a:gd name="connsiteX210" fmla="*/ 2844148 w 5903795"/>
                <a:gd name="connsiteY210" fmla="*/ 1823799 h 2662889"/>
                <a:gd name="connsiteX211" fmla="*/ 2844148 w 5903795"/>
                <a:gd name="connsiteY211" fmla="*/ 1850275 h 2662889"/>
                <a:gd name="connsiteX212" fmla="*/ 2863623 w 5903795"/>
                <a:gd name="connsiteY212" fmla="*/ 1850275 h 2662889"/>
                <a:gd name="connsiteX213" fmla="*/ 2863623 w 5903795"/>
                <a:gd name="connsiteY213" fmla="*/ 1884262 h 2662889"/>
                <a:gd name="connsiteX214" fmla="*/ 2863623 w 5903795"/>
                <a:gd name="connsiteY214" fmla="*/ 1887062 h 2662889"/>
                <a:gd name="connsiteX215" fmla="*/ 2929431 w 5903795"/>
                <a:gd name="connsiteY215" fmla="*/ 1887062 h 2662889"/>
                <a:gd name="connsiteX216" fmla="*/ 2929431 w 5903795"/>
                <a:gd name="connsiteY216" fmla="*/ 1904755 h 2662889"/>
                <a:gd name="connsiteX217" fmla="*/ 2961254 w 5903795"/>
                <a:gd name="connsiteY217" fmla="*/ 1904755 h 2662889"/>
                <a:gd name="connsiteX218" fmla="*/ 3005041 w 5903795"/>
                <a:gd name="connsiteY218" fmla="*/ 1904755 h 2662889"/>
                <a:gd name="connsiteX219" fmla="*/ 3028080 w 5903795"/>
                <a:gd name="connsiteY219" fmla="*/ 1904755 h 2662889"/>
                <a:gd name="connsiteX220" fmla="*/ 3137676 w 5903795"/>
                <a:gd name="connsiteY220" fmla="*/ 1904755 h 2662889"/>
                <a:gd name="connsiteX221" fmla="*/ 3142131 w 5903795"/>
                <a:gd name="connsiteY221" fmla="*/ 1904755 h 2662889"/>
                <a:gd name="connsiteX222" fmla="*/ 3142131 w 5903795"/>
                <a:gd name="connsiteY222" fmla="*/ 1915320 h 2662889"/>
                <a:gd name="connsiteX223" fmla="*/ 3150914 w 5903795"/>
                <a:gd name="connsiteY223" fmla="*/ 1915320 h 2662889"/>
                <a:gd name="connsiteX224" fmla="*/ 3150914 w 5903795"/>
                <a:gd name="connsiteY224" fmla="*/ 1923976 h 2662889"/>
                <a:gd name="connsiteX225" fmla="*/ 3175863 w 5903795"/>
                <a:gd name="connsiteY225" fmla="*/ 1923976 h 2662889"/>
                <a:gd name="connsiteX226" fmla="*/ 3175863 w 5903795"/>
                <a:gd name="connsiteY226" fmla="*/ 1939760 h 2662889"/>
                <a:gd name="connsiteX227" fmla="*/ 3226779 w 5903795"/>
                <a:gd name="connsiteY227" fmla="*/ 1939760 h 2662889"/>
                <a:gd name="connsiteX228" fmla="*/ 3226779 w 5903795"/>
                <a:gd name="connsiteY228" fmla="*/ 1952489 h 2662889"/>
                <a:gd name="connsiteX229" fmla="*/ 3240017 w 5903795"/>
                <a:gd name="connsiteY229" fmla="*/ 1952489 h 2662889"/>
                <a:gd name="connsiteX230" fmla="*/ 3252236 w 5903795"/>
                <a:gd name="connsiteY230" fmla="*/ 1952489 h 2662889"/>
                <a:gd name="connsiteX231" fmla="*/ 3252236 w 5903795"/>
                <a:gd name="connsiteY231" fmla="*/ 1979347 h 2662889"/>
                <a:gd name="connsiteX232" fmla="*/ 3252236 w 5903795"/>
                <a:gd name="connsiteY232" fmla="*/ 1992076 h 2662889"/>
                <a:gd name="connsiteX233" fmla="*/ 3366796 w 5903795"/>
                <a:gd name="connsiteY233" fmla="*/ 1992076 h 2662889"/>
                <a:gd name="connsiteX234" fmla="*/ 3366796 w 5903795"/>
                <a:gd name="connsiteY234" fmla="*/ 2004805 h 2662889"/>
                <a:gd name="connsiteX235" fmla="*/ 3557730 w 5903795"/>
                <a:gd name="connsiteY235" fmla="*/ 2004805 h 2662889"/>
                <a:gd name="connsiteX236" fmla="*/ 3560276 w 5903795"/>
                <a:gd name="connsiteY236" fmla="*/ 2004805 h 2662889"/>
                <a:gd name="connsiteX237" fmla="*/ 3560276 w 5903795"/>
                <a:gd name="connsiteY237" fmla="*/ 2030008 h 2662889"/>
                <a:gd name="connsiteX238" fmla="*/ 3570459 w 5903795"/>
                <a:gd name="connsiteY238" fmla="*/ 2030262 h 2662889"/>
                <a:gd name="connsiteX239" fmla="*/ 3570459 w 5903795"/>
                <a:gd name="connsiteY239" fmla="*/ 2047446 h 2662889"/>
                <a:gd name="connsiteX240" fmla="*/ 3580133 w 5903795"/>
                <a:gd name="connsiteY240" fmla="*/ 2047446 h 2662889"/>
                <a:gd name="connsiteX241" fmla="*/ 3580133 w 5903795"/>
                <a:gd name="connsiteY241" fmla="*/ 2057120 h 2662889"/>
                <a:gd name="connsiteX242" fmla="*/ 3589807 w 5903795"/>
                <a:gd name="connsiteY242" fmla="*/ 2057120 h 2662889"/>
                <a:gd name="connsiteX243" fmla="*/ 3589807 w 5903795"/>
                <a:gd name="connsiteY243" fmla="*/ 2067685 h 2662889"/>
                <a:gd name="connsiteX244" fmla="*/ 3600117 w 5903795"/>
                <a:gd name="connsiteY244" fmla="*/ 2067685 h 2662889"/>
                <a:gd name="connsiteX245" fmla="*/ 3600117 w 5903795"/>
                <a:gd name="connsiteY245" fmla="*/ 2075068 h 2662889"/>
                <a:gd name="connsiteX246" fmla="*/ 3618065 w 5903795"/>
                <a:gd name="connsiteY246" fmla="*/ 2075068 h 2662889"/>
                <a:gd name="connsiteX247" fmla="*/ 3618065 w 5903795"/>
                <a:gd name="connsiteY247" fmla="*/ 2088306 h 2662889"/>
                <a:gd name="connsiteX248" fmla="*/ 3665417 w 5903795"/>
                <a:gd name="connsiteY248" fmla="*/ 2088306 h 2662889"/>
                <a:gd name="connsiteX249" fmla="*/ 3669235 w 5903795"/>
                <a:gd name="connsiteY249" fmla="*/ 2088306 h 2662889"/>
                <a:gd name="connsiteX250" fmla="*/ 3669235 w 5903795"/>
                <a:gd name="connsiteY250" fmla="*/ 2096707 h 2662889"/>
                <a:gd name="connsiteX251" fmla="*/ 3675345 w 5903795"/>
                <a:gd name="connsiteY251" fmla="*/ 2096707 h 2662889"/>
                <a:gd name="connsiteX252" fmla="*/ 3675345 w 5903795"/>
                <a:gd name="connsiteY252" fmla="*/ 2111855 h 2662889"/>
                <a:gd name="connsiteX253" fmla="*/ 3685528 w 5903795"/>
                <a:gd name="connsiteY253" fmla="*/ 2111855 h 2662889"/>
                <a:gd name="connsiteX254" fmla="*/ 3685528 w 5903795"/>
                <a:gd name="connsiteY254" fmla="*/ 2137313 h 2662889"/>
                <a:gd name="connsiteX255" fmla="*/ 3732371 w 5903795"/>
                <a:gd name="connsiteY255" fmla="*/ 2137313 h 2662889"/>
                <a:gd name="connsiteX256" fmla="*/ 3732371 w 5903795"/>
                <a:gd name="connsiteY256" fmla="*/ 2155388 h 2662889"/>
                <a:gd name="connsiteX257" fmla="*/ 3832802 w 5903795"/>
                <a:gd name="connsiteY257" fmla="*/ 2155388 h 2662889"/>
                <a:gd name="connsiteX258" fmla="*/ 3832802 w 5903795"/>
                <a:gd name="connsiteY258" fmla="*/ 2172190 h 2662889"/>
                <a:gd name="connsiteX259" fmla="*/ 3935142 w 5903795"/>
                <a:gd name="connsiteY259" fmla="*/ 2172190 h 2662889"/>
                <a:gd name="connsiteX260" fmla="*/ 3935142 w 5903795"/>
                <a:gd name="connsiteY260" fmla="*/ 2183264 h 2662889"/>
                <a:gd name="connsiteX261" fmla="*/ 3943798 w 5903795"/>
                <a:gd name="connsiteY261" fmla="*/ 2183264 h 2662889"/>
                <a:gd name="connsiteX262" fmla="*/ 3943798 w 5903795"/>
                <a:gd name="connsiteY262" fmla="*/ 2192174 h 2662889"/>
                <a:gd name="connsiteX263" fmla="*/ 3999678 w 5903795"/>
                <a:gd name="connsiteY263" fmla="*/ 2192174 h 2662889"/>
                <a:gd name="connsiteX264" fmla="*/ 3999678 w 5903795"/>
                <a:gd name="connsiteY264" fmla="*/ 2202612 h 2662889"/>
                <a:gd name="connsiteX265" fmla="*/ 4009097 w 5903795"/>
                <a:gd name="connsiteY265" fmla="*/ 2202612 h 2662889"/>
                <a:gd name="connsiteX266" fmla="*/ 4009097 w 5903795"/>
                <a:gd name="connsiteY266" fmla="*/ 2209613 h 2662889"/>
                <a:gd name="connsiteX267" fmla="*/ 4017880 w 5903795"/>
                <a:gd name="connsiteY267" fmla="*/ 2209613 h 2662889"/>
                <a:gd name="connsiteX268" fmla="*/ 4017880 w 5903795"/>
                <a:gd name="connsiteY268" fmla="*/ 2218778 h 2662889"/>
                <a:gd name="connsiteX269" fmla="*/ 4029463 w 5903795"/>
                <a:gd name="connsiteY269" fmla="*/ 2218778 h 2662889"/>
                <a:gd name="connsiteX270" fmla="*/ 4029463 w 5903795"/>
                <a:gd name="connsiteY270" fmla="*/ 2228070 h 2662889"/>
                <a:gd name="connsiteX271" fmla="*/ 4039010 w 5903795"/>
                <a:gd name="connsiteY271" fmla="*/ 2228070 h 2662889"/>
                <a:gd name="connsiteX272" fmla="*/ 4039010 w 5903795"/>
                <a:gd name="connsiteY272" fmla="*/ 2236725 h 2662889"/>
                <a:gd name="connsiteX273" fmla="*/ 4095399 w 5903795"/>
                <a:gd name="connsiteY273" fmla="*/ 2236725 h 2662889"/>
                <a:gd name="connsiteX274" fmla="*/ 4095399 w 5903795"/>
                <a:gd name="connsiteY274" fmla="*/ 2253782 h 2662889"/>
                <a:gd name="connsiteX275" fmla="*/ 4147078 w 5903795"/>
                <a:gd name="connsiteY275" fmla="*/ 2253782 h 2662889"/>
                <a:gd name="connsiteX276" fmla="*/ 4147078 w 5903795"/>
                <a:gd name="connsiteY276" fmla="*/ 2262183 h 2662889"/>
                <a:gd name="connsiteX277" fmla="*/ 4156880 w 5903795"/>
                <a:gd name="connsiteY277" fmla="*/ 2262183 h 2662889"/>
                <a:gd name="connsiteX278" fmla="*/ 4156880 w 5903795"/>
                <a:gd name="connsiteY278" fmla="*/ 2272876 h 2662889"/>
                <a:gd name="connsiteX279" fmla="*/ 4249801 w 5903795"/>
                <a:gd name="connsiteY279" fmla="*/ 2272876 h 2662889"/>
                <a:gd name="connsiteX280" fmla="*/ 4249801 w 5903795"/>
                <a:gd name="connsiteY280" fmla="*/ 2281277 h 2662889"/>
                <a:gd name="connsiteX281" fmla="*/ 4258330 w 5903795"/>
                <a:gd name="connsiteY281" fmla="*/ 2281277 h 2662889"/>
                <a:gd name="connsiteX282" fmla="*/ 4258330 w 5903795"/>
                <a:gd name="connsiteY282" fmla="*/ 2291205 h 2662889"/>
                <a:gd name="connsiteX283" fmla="*/ 4295753 w 5903795"/>
                <a:gd name="connsiteY283" fmla="*/ 2291205 h 2662889"/>
                <a:gd name="connsiteX284" fmla="*/ 4295753 w 5903795"/>
                <a:gd name="connsiteY284" fmla="*/ 2307753 h 2662889"/>
                <a:gd name="connsiteX285" fmla="*/ 4430552 w 5903795"/>
                <a:gd name="connsiteY285" fmla="*/ 2307753 h 2662889"/>
                <a:gd name="connsiteX286" fmla="*/ 4430552 w 5903795"/>
                <a:gd name="connsiteY286" fmla="*/ 2315899 h 2662889"/>
                <a:gd name="connsiteX287" fmla="*/ 4438443 w 5903795"/>
                <a:gd name="connsiteY287" fmla="*/ 2315899 h 2662889"/>
                <a:gd name="connsiteX288" fmla="*/ 4438443 w 5903795"/>
                <a:gd name="connsiteY288" fmla="*/ 2325828 h 2662889"/>
                <a:gd name="connsiteX289" fmla="*/ 4537856 w 5903795"/>
                <a:gd name="connsiteY289" fmla="*/ 2325828 h 2662889"/>
                <a:gd name="connsiteX290" fmla="*/ 4690603 w 5903795"/>
                <a:gd name="connsiteY290" fmla="*/ 2325828 h 2662889"/>
                <a:gd name="connsiteX291" fmla="*/ 4690603 w 5903795"/>
                <a:gd name="connsiteY291" fmla="*/ 2335756 h 2662889"/>
                <a:gd name="connsiteX292" fmla="*/ 4698113 w 5903795"/>
                <a:gd name="connsiteY292" fmla="*/ 2335756 h 2662889"/>
                <a:gd name="connsiteX293" fmla="*/ 4698113 w 5903795"/>
                <a:gd name="connsiteY293" fmla="*/ 2342630 h 2662889"/>
                <a:gd name="connsiteX294" fmla="*/ 4725226 w 5903795"/>
                <a:gd name="connsiteY294" fmla="*/ 2342630 h 2662889"/>
                <a:gd name="connsiteX295" fmla="*/ 4725226 w 5903795"/>
                <a:gd name="connsiteY295" fmla="*/ 2360960 h 2662889"/>
                <a:gd name="connsiteX296" fmla="*/ 4812673 w 5903795"/>
                <a:gd name="connsiteY296" fmla="*/ 2360960 h 2662889"/>
                <a:gd name="connsiteX297" fmla="*/ 4812673 w 5903795"/>
                <a:gd name="connsiteY297" fmla="*/ 2370888 h 2662889"/>
                <a:gd name="connsiteX298" fmla="*/ 4821456 w 5903795"/>
                <a:gd name="connsiteY298" fmla="*/ 2370888 h 2662889"/>
                <a:gd name="connsiteX299" fmla="*/ 4821456 w 5903795"/>
                <a:gd name="connsiteY299" fmla="*/ 2379417 h 2662889"/>
                <a:gd name="connsiteX300" fmla="*/ 4838386 w 5903795"/>
                <a:gd name="connsiteY300" fmla="*/ 2379417 h 2662889"/>
                <a:gd name="connsiteX301" fmla="*/ 4838386 w 5903795"/>
                <a:gd name="connsiteY301" fmla="*/ 2396982 h 2662889"/>
                <a:gd name="connsiteX302" fmla="*/ 4868553 w 5903795"/>
                <a:gd name="connsiteY302" fmla="*/ 2396982 h 2662889"/>
                <a:gd name="connsiteX303" fmla="*/ 4868553 w 5903795"/>
                <a:gd name="connsiteY303" fmla="*/ 2416076 h 2662889"/>
                <a:gd name="connsiteX304" fmla="*/ 4896812 w 5903795"/>
                <a:gd name="connsiteY304" fmla="*/ 2416076 h 2662889"/>
                <a:gd name="connsiteX305" fmla="*/ 4896812 w 5903795"/>
                <a:gd name="connsiteY305" fmla="*/ 2429823 h 2662889"/>
                <a:gd name="connsiteX306" fmla="*/ 4996097 w 5903795"/>
                <a:gd name="connsiteY306" fmla="*/ 2429823 h 2662889"/>
                <a:gd name="connsiteX307" fmla="*/ 5097928 w 5903795"/>
                <a:gd name="connsiteY307" fmla="*/ 2429823 h 2662889"/>
                <a:gd name="connsiteX308" fmla="*/ 5097928 w 5903795"/>
                <a:gd name="connsiteY308" fmla="*/ 2446498 h 2662889"/>
                <a:gd name="connsiteX309" fmla="*/ 5198868 w 5903795"/>
                <a:gd name="connsiteY309" fmla="*/ 2446498 h 2662889"/>
                <a:gd name="connsiteX310" fmla="*/ 5204724 w 5903795"/>
                <a:gd name="connsiteY310" fmla="*/ 2446498 h 2662889"/>
                <a:gd name="connsiteX311" fmla="*/ 5204724 w 5903795"/>
                <a:gd name="connsiteY311" fmla="*/ 2469665 h 2662889"/>
                <a:gd name="connsiteX312" fmla="*/ 5221908 w 5903795"/>
                <a:gd name="connsiteY312" fmla="*/ 2469665 h 2662889"/>
                <a:gd name="connsiteX313" fmla="*/ 5221908 w 5903795"/>
                <a:gd name="connsiteY313" fmla="*/ 2497668 h 2662889"/>
                <a:gd name="connsiteX314" fmla="*/ 5229418 w 5903795"/>
                <a:gd name="connsiteY314" fmla="*/ 2497668 h 2662889"/>
                <a:gd name="connsiteX315" fmla="*/ 5229418 w 5903795"/>
                <a:gd name="connsiteY315" fmla="*/ 2523381 h 2662889"/>
                <a:gd name="connsiteX316" fmla="*/ 5351361 w 5903795"/>
                <a:gd name="connsiteY316" fmla="*/ 2523381 h 2662889"/>
                <a:gd name="connsiteX317" fmla="*/ 5351361 w 5903795"/>
                <a:gd name="connsiteY317" fmla="*/ 2551257 h 2662889"/>
                <a:gd name="connsiteX318" fmla="*/ 5365235 w 5903795"/>
                <a:gd name="connsiteY318" fmla="*/ 2551257 h 2662889"/>
                <a:gd name="connsiteX319" fmla="*/ 5365235 w 5903795"/>
                <a:gd name="connsiteY319" fmla="*/ 2557112 h 2662889"/>
                <a:gd name="connsiteX320" fmla="*/ 5428880 w 5903795"/>
                <a:gd name="connsiteY320" fmla="*/ 2557112 h 2662889"/>
                <a:gd name="connsiteX321" fmla="*/ 5473940 w 5903795"/>
                <a:gd name="connsiteY321" fmla="*/ 2557112 h 2662889"/>
                <a:gd name="connsiteX322" fmla="*/ 5473940 w 5903795"/>
                <a:gd name="connsiteY322" fmla="*/ 2590335 h 2662889"/>
                <a:gd name="connsiteX323" fmla="*/ 5658000 w 5903795"/>
                <a:gd name="connsiteY323" fmla="*/ 2590335 h 2662889"/>
                <a:gd name="connsiteX324" fmla="*/ 5658000 w 5903795"/>
                <a:gd name="connsiteY324" fmla="*/ 2603064 h 2662889"/>
                <a:gd name="connsiteX325" fmla="*/ 5665510 w 5903795"/>
                <a:gd name="connsiteY325" fmla="*/ 2603064 h 2662889"/>
                <a:gd name="connsiteX326" fmla="*/ 5665510 w 5903795"/>
                <a:gd name="connsiteY326" fmla="*/ 2662890 h 2662889"/>
                <a:gd name="connsiteX327" fmla="*/ 5810747 w 5903795"/>
                <a:gd name="connsiteY327" fmla="*/ 2662890 h 2662889"/>
                <a:gd name="connsiteX328" fmla="*/ 5903795 w 5903795"/>
                <a:gd name="connsiteY328" fmla="*/ 2662890 h 266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5903795" h="2662889">
                  <a:moveTo>
                    <a:pt x="0" y="0"/>
                  </a:moveTo>
                  <a:lnTo>
                    <a:pt x="33986" y="0"/>
                  </a:lnTo>
                  <a:lnTo>
                    <a:pt x="33986" y="26222"/>
                  </a:lnTo>
                  <a:lnTo>
                    <a:pt x="206463" y="26222"/>
                  </a:lnTo>
                  <a:lnTo>
                    <a:pt x="206463" y="47352"/>
                  </a:lnTo>
                  <a:lnTo>
                    <a:pt x="264507" y="47352"/>
                  </a:lnTo>
                  <a:lnTo>
                    <a:pt x="264507" y="68609"/>
                  </a:lnTo>
                  <a:lnTo>
                    <a:pt x="352845" y="68609"/>
                  </a:lnTo>
                  <a:lnTo>
                    <a:pt x="359210" y="68609"/>
                  </a:lnTo>
                  <a:lnTo>
                    <a:pt x="359210" y="91012"/>
                  </a:lnTo>
                  <a:lnTo>
                    <a:pt x="376267" y="91012"/>
                  </a:lnTo>
                  <a:lnTo>
                    <a:pt x="376267" y="100431"/>
                  </a:lnTo>
                  <a:lnTo>
                    <a:pt x="386577" y="100431"/>
                  </a:lnTo>
                  <a:lnTo>
                    <a:pt x="386577" y="127289"/>
                  </a:lnTo>
                  <a:lnTo>
                    <a:pt x="403506" y="127289"/>
                  </a:lnTo>
                  <a:lnTo>
                    <a:pt x="403506" y="135308"/>
                  </a:lnTo>
                  <a:lnTo>
                    <a:pt x="433292" y="135308"/>
                  </a:lnTo>
                  <a:lnTo>
                    <a:pt x="433292" y="149437"/>
                  </a:lnTo>
                  <a:lnTo>
                    <a:pt x="478480" y="149437"/>
                  </a:lnTo>
                  <a:lnTo>
                    <a:pt x="478480" y="163567"/>
                  </a:lnTo>
                  <a:lnTo>
                    <a:pt x="562491" y="163567"/>
                  </a:lnTo>
                  <a:lnTo>
                    <a:pt x="562491" y="181005"/>
                  </a:lnTo>
                  <a:lnTo>
                    <a:pt x="643574" y="181005"/>
                  </a:lnTo>
                  <a:lnTo>
                    <a:pt x="642810" y="197298"/>
                  </a:lnTo>
                  <a:lnTo>
                    <a:pt x="719183" y="197298"/>
                  </a:lnTo>
                  <a:lnTo>
                    <a:pt x="719183" y="208372"/>
                  </a:lnTo>
                  <a:lnTo>
                    <a:pt x="756225" y="208372"/>
                  </a:lnTo>
                  <a:lnTo>
                    <a:pt x="756225" y="226702"/>
                  </a:lnTo>
                  <a:lnTo>
                    <a:pt x="811341" y="226702"/>
                  </a:lnTo>
                  <a:lnTo>
                    <a:pt x="811341" y="251269"/>
                  </a:lnTo>
                  <a:lnTo>
                    <a:pt x="823179" y="251269"/>
                  </a:lnTo>
                  <a:lnTo>
                    <a:pt x="823179" y="258779"/>
                  </a:lnTo>
                  <a:lnTo>
                    <a:pt x="833489" y="258779"/>
                  </a:lnTo>
                  <a:lnTo>
                    <a:pt x="833489" y="269217"/>
                  </a:lnTo>
                  <a:lnTo>
                    <a:pt x="892933" y="269217"/>
                  </a:lnTo>
                  <a:lnTo>
                    <a:pt x="892933" y="288946"/>
                  </a:lnTo>
                  <a:lnTo>
                    <a:pt x="906171" y="288946"/>
                  </a:lnTo>
                  <a:lnTo>
                    <a:pt x="906171" y="307403"/>
                  </a:lnTo>
                  <a:lnTo>
                    <a:pt x="917882" y="307403"/>
                  </a:lnTo>
                  <a:lnTo>
                    <a:pt x="917882" y="321532"/>
                  </a:lnTo>
                  <a:lnTo>
                    <a:pt x="926410" y="321532"/>
                  </a:lnTo>
                  <a:lnTo>
                    <a:pt x="926410" y="333752"/>
                  </a:lnTo>
                  <a:lnTo>
                    <a:pt x="944358" y="333752"/>
                  </a:lnTo>
                  <a:lnTo>
                    <a:pt x="944358" y="372448"/>
                  </a:lnTo>
                  <a:lnTo>
                    <a:pt x="944358" y="377667"/>
                  </a:lnTo>
                  <a:lnTo>
                    <a:pt x="955559" y="377667"/>
                  </a:lnTo>
                  <a:lnTo>
                    <a:pt x="955559" y="409235"/>
                  </a:lnTo>
                  <a:lnTo>
                    <a:pt x="963578" y="409235"/>
                  </a:lnTo>
                  <a:lnTo>
                    <a:pt x="963578" y="418145"/>
                  </a:lnTo>
                  <a:lnTo>
                    <a:pt x="972107" y="418145"/>
                  </a:lnTo>
                  <a:lnTo>
                    <a:pt x="972107" y="432274"/>
                  </a:lnTo>
                  <a:lnTo>
                    <a:pt x="984327" y="432274"/>
                  </a:lnTo>
                  <a:lnTo>
                    <a:pt x="984327" y="460150"/>
                  </a:lnTo>
                  <a:lnTo>
                    <a:pt x="993364" y="460150"/>
                  </a:lnTo>
                  <a:lnTo>
                    <a:pt x="993364" y="497319"/>
                  </a:lnTo>
                  <a:lnTo>
                    <a:pt x="1002783" y="497319"/>
                  </a:lnTo>
                  <a:lnTo>
                    <a:pt x="1002783" y="505338"/>
                  </a:lnTo>
                  <a:lnTo>
                    <a:pt x="1012203" y="505338"/>
                  </a:lnTo>
                  <a:lnTo>
                    <a:pt x="1011948" y="515521"/>
                  </a:lnTo>
                  <a:lnTo>
                    <a:pt x="1020222" y="515521"/>
                  </a:lnTo>
                  <a:lnTo>
                    <a:pt x="1020222" y="535506"/>
                  </a:lnTo>
                  <a:lnTo>
                    <a:pt x="1029641" y="535506"/>
                  </a:lnTo>
                  <a:lnTo>
                    <a:pt x="1029641" y="564782"/>
                  </a:lnTo>
                  <a:lnTo>
                    <a:pt x="1072538" y="564782"/>
                  </a:lnTo>
                  <a:lnTo>
                    <a:pt x="1072538" y="581712"/>
                  </a:lnTo>
                  <a:lnTo>
                    <a:pt x="1127272" y="581712"/>
                  </a:lnTo>
                  <a:lnTo>
                    <a:pt x="1127272" y="610479"/>
                  </a:lnTo>
                  <a:lnTo>
                    <a:pt x="1145093" y="610479"/>
                  </a:lnTo>
                  <a:lnTo>
                    <a:pt x="1145093" y="673232"/>
                  </a:lnTo>
                  <a:lnTo>
                    <a:pt x="1154512" y="673232"/>
                  </a:lnTo>
                  <a:lnTo>
                    <a:pt x="1154512" y="682143"/>
                  </a:lnTo>
                  <a:lnTo>
                    <a:pt x="1163932" y="682143"/>
                  </a:lnTo>
                  <a:lnTo>
                    <a:pt x="1163932" y="705309"/>
                  </a:lnTo>
                  <a:lnTo>
                    <a:pt x="1223885" y="705309"/>
                  </a:lnTo>
                  <a:lnTo>
                    <a:pt x="1223885" y="733058"/>
                  </a:lnTo>
                  <a:lnTo>
                    <a:pt x="1248833" y="733058"/>
                  </a:lnTo>
                  <a:lnTo>
                    <a:pt x="1248833" y="751897"/>
                  </a:lnTo>
                  <a:lnTo>
                    <a:pt x="1257744" y="751897"/>
                  </a:lnTo>
                  <a:lnTo>
                    <a:pt x="1257744" y="785883"/>
                  </a:lnTo>
                  <a:lnTo>
                    <a:pt x="1267672" y="785883"/>
                  </a:lnTo>
                  <a:lnTo>
                    <a:pt x="1267672" y="799503"/>
                  </a:lnTo>
                  <a:lnTo>
                    <a:pt x="1325716" y="799503"/>
                  </a:lnTo>
                  <a:lnTo>
                    <a:pt x="1325716" y="813251"/>
                  </a:lnTo>
                  <a:lnTo>
                    <a:pt x="1348755" y="813251"/>
                  </a:lnTo>
                  <a:lnTo>
                    <a:pt x="1348755" y="841509"/>
                  </a:lnTo>
                  <a:lnTo>
                    <a:pt x="1358684" y="841509"/>
                  </a:lnTo>
                  <a:lnTo>
                    <a:pt x="1365812" y="841509"/>
                  </a:lnTo>
                  <a:lnTo>
                    <a:pt x="1365812" y="858438"/>
                  </a:lnTo>
                  <a:lnTo>
                    <a:pt x="1383251" y="858438"/>
                  </a:lnTo>
                  <a:lnTo>
                    <a:pt x="1383251" y="884787"/>
                  </a:lnTo>
                  <a:lnTo>
                    <a:pt x="1393434" y="884787"/>
                  </a:lnTo>
                  <a:lnTo>
                    <a:pt x="1393434" y="891661"/>
                  </a:lnTo>
                  <a:lnTo>
                    <a:pt x="1412782" y="891661"/>
                  </a:lnTo>
                  <a:lnTo>
                    <a:pt x="1412782" y="901080"/>
                  </a:lnTo>
                  <a:lnTo>
                    <a:pt x="1423601" y="901080"/>
                  </a:lnTo>
                  <a:lnTo>
                    <a:pt x="1423601" y="910118"/>
                  </a:lnTo>
                  <a:lnTo>
                    <a:pt x="1449823" y="910118"/>
                  </a:lnTo>
                  <a:lnTo>
                    <a:pt x="1449823" y="919282"/>
                  </a:lnTo>
                  <a:lnTo>
                    <a:pt x="1489028" y="919282"/>
                  </a:lnTo>
                  <a:lnTo>
                    <a:pt x="1489028" y="936976"/>
                  </a:lnTo>
                  <a:lnTo>
                    <a:pt x="1536379" y="936976"/>
                  </a:lnTo>
                  <a:lnTo>
                    <a:pt x="1536379" y="964088"/>
                  </a:lnTo>
                  <a:lnTo>
                    <a:pt x="1566929" y="964088"/>
                  </a:lnTo>
                  <a:lnTo>
                    <a:pt x="1566929" y="992092"/>
                  </a:lnTo>
                  <a:lnTo>
                    <a:pt x="1575075" y="992092"/>
                  </a:lnTo>
                  <a:lnTo>
                    <a:pt x="1575075" y="1039825"/>
                  </a:lnTo>
                  <a:lnTo>
                    <a:pt x="1585004" y="1039825"/>
                  </a:lnTo>
                  <a:lnTo>
                    <a:pt x="1585004" y="1062737"/>
                  </a:lnTo>
                  <a:lnTo>
                    <a:pt x="1593532" y="1062737"/>
                  </a:lnTo>
                  <a:lnTo>
                    <a:pt x="1593532" y="1072029"/>
                  </a:lnTo>
                  <a:lnTo>
                    <a:pt x="1603588" y="1072029"/>
                  </a:lnTo>
                  <a:lnTo>
                    <a:pt x="1603588" y="1089595"/>
                  </a:lnTo>
                  <a:lnTo>
                    <a:pt x="1670033" y="1089595"/>
                  </a:lnTo>
                  <a:lnTo>
                    <a:pt x="1670033" y="1108052"/>
                  </a:lnTo>
                  <a:lnTo>
                    <a:pt x="1746152" y="1108052"/>
                  </a:lnTo>
                  <a:lnTo>
                    <a:pt x="1746152" y="1125364"/>
                  </a:lnTo>
                  <a:lnTo>
                    <a:pt x="1766009" y="1125364"/>
                  </a:lnTo>
                  <a:lnTo>
                    <a:pt x="1766009" y="1136056"/>
                  </a:lnTo>
                  <a:lnTo>
                    <a:pt x="1775810" y="1136056"/>
                  </a:lnTo>
                  <a:lnTo>
                    <a:pt x="1775810" y="1143821"/>
                  </a:lnTo>
                  <a:lnTo>
                    <a:pt x="1794140" y="1143821"/>
                  </a:lnTo>
                  <a:lnTo>
                    <a:pt x="1794140" y="1153367"/>
                  </a:lnTo>
                  <a:lnTo>
                    <a:pt x="1822653" y="1153367"/>
                  </a:lnTo>
                  <a:lnTo>
                    <a:pt x="1822653" y="1159732"/>
                  </a:lnTo>
                  <a:lnTo>
                    <a:pt x="1832836" y="1159732"/>
                  </a:lnTo>
                  <a:lnTo>
                    <a:pt x="1832836" y="1179843"/>
                  </a:lnTo>
                  <a:lnTo>
                    <a:pt x="1842255" y="1179843"/>
                  </a:lnTo>
                  <a:lnTo>
                    <a:pt x="1842255" y="1189008"/>
                  </a:lnTo>
                  <a:lnTo>
                    <a:pt x="1860457" y="1189008"/>
                  </a:lnTo>
                  <a:lnTo>
                    <a:pt x="1860457" y="1197409"/>
                  </a:lnTo>
                  <a:lnTo>
                    <a:pt x="1870131" y="1197409"/>
                  </a:lnTo>
                  <a:lnTo>
                    <a:pt x="1870131" y="1206829"/>
                  </a:lnTo>
                  <a:lnTo>
                    <a:pt x="1880442" y="1206829"/>
                  </a:lnTo>
                  <a:lnTo>
                    <a:pt x="1880442" y="1215612"/>
                  </a:lnTo>
                  <a:lnTo>
                    <a:pt x="1908573" y="1215612"/>
                  </a:lnTo>
                  <a:lnTo>
                    <a:pt x="1908573" y="1232796"/>
                  </a:lnTo>
                  <a:lnTo>
                    <a:pt x="1928557" y="1232796"/>
                  </a:lnTo>
                  <a:lnTo>
                    <a:pt x="1928557" y="1242215"/>
                  </a:lnTo>
                  <a:lnTo>
                    <a:pt x="1938613" y="1242215"/>
                  </a:lnTo>
                  <a:lnTo>
                    <a:pt x="1938613" y="1251507"/>
                  </a:lnTo>
                  <a:lnTo>
                    <a:pt x="2004803" y="1251507"/>
                  </a:lnTo>
                  <a:lnTo>
                    <a:pt x="2004803" y="1260163"/>
                  </a:lnTo>
                  <a:lnTo>
                    <a:pt x="2022624" y="1260163"/>
                  </a:lnTo>
                  <a:lnTo>
                    <a:pt x="2022624" y="1269582"/>
                  </a:lnTo>
                  <a:lnTo>
                    <a:pt x="2033443" y="1269582"/>
                  </a:lnTo>
                  <a:lnTo>
                    <a:pt x="2033443" y="1277983"/>
                  </a:lnTo>
                  <a:lnTo>
                    <a:pt x="2119109" y="1277983"/>
                  </a:lnTo>
                  <a:lnTo>
                    <a:pt x="2119109" y="1286766"/>
                  </a:lnTo>
                  <a:lnTo>
                    <a:pt x="2128401" y="1286766"/>
                  </a:lnTo>
                  <a:lnTo>
                    <a:pt x="2128401" y="1296313"/>
                  </a:lnTo>
                  <a:lnTo>
                    <a:pt x="2176389" y="1296313"/>
                  </a:lnTo>
                  <a:lnTo>
                    <a:pt x="2176389" y="1304460"/>
                  </a:lnTo>
                  <a:lnTo>
                    <a:pt x="2185681" y="1304460"/>
                  </a:lnTo>
                  <a:lnTo>
                    <a:pt x="2185681" y="1313752"/>
                  </a:lnTo>
                  <a:lnTo>
                    <a:pt x="2205029" y="1313752"/>
                  </a:lnTo>
                  <a:lnTo>
                    <a:pt x="2205029" y="1323553"/>
                  </a:lnTo>
                  <a:lnTo>
                    <a:pt x="2259763" y="1323553"/>
                  </a:lnTo>
                  <a:lnTo>
                    <a:pt x="2328117" y="1323553"/>
                  </a:lnTo>
                  <a:lnTo>
                    <a:pt x="2328117" y="1339846"/>
                  </a:lnTo>
                  <a:lnTo>
                    <a:pt x="2338937" y="1339846"/>
                  </a:lnTo>
                  <a:lnTo>
                    <a:pt x="2338937" y="1357666"/>
                  </a:lnTo>
                  <a:lnTo>
                    <a:pt x="2348611" y="1357666"/>
                  </a:lnTo>
                  <a:lnTo>
                    <a:pt x="2348611" y="1375105"/>
                  </a:lnTo>
                  <a:lnTo>
                    <a:pt x="2357012" y="1375105"/>
                  </a:lnTo>
                  <a:lnTo>
                    <a:pt x="2357012" y="1402981"/>
                  </a:lnTo>
                  <a:lnTo>
                    <a:pt x="2367195" y="1402981"/>
                  </a:lnTo>
                  <a:lnTo>
                    <a:pt x="2367195" y="1411892"/>
                  </a:lnTo>
                  <a:lnTo>
                    <a:pt x="2385270" y="1411892"/>
                  </a:lnTo>
                  <a:lnTo>
                    <a:pt x="2385270" y="1431621"/>
                  </a:lnTo>
                  <a:lnTo>
                    <a:pt x="2399399" y="1432003"/>
                  </a:lnTo>
                  <a:lnTo>
                    <a:pt x="2399399" y="1447533"/>
                  </a:lnTo>
                  <a:lnTo>
                    <a:pt x="2425239" y="1447533"/>
                  </a:lnTo>
                  <a:lnTo>
                    <a:pt x="2425239" y="1493866"/>
                  </a:lnTo>
                  <a:lnTo>
                    <a:pt x="2433640" y="1493866"/>
                  </a:lnTo>
                  <a:lnTo>
                    <a:pt x="2433640" y="1510159"/>
                  </a:lnTo>
                  <a:lnTo>
                    <a:pt x="2442932" y="1510159"/>
                  </a:lnTo>
                  <a:lnTo>
                    <a:pt x="2442932" y="1527852"/>
                  </a:lnTo>
                  <a:lnTo>
                    <a:pt x="2472209" y="1527852"/>
                  </a:lnTo>
                  <a:lnTo>
                    <a:pt x="2472209" y="1538799"/>
                  </a:lnTo>
                  <a:lnTo>
                    <a:pt x="2481119" y="1538799"/>
                  </a:lnTo>
                  <a:lnTo>
                    <a:pt x="2481119" y="1546563"/>
                  </a:lnTo>
                  <a:lnTo>
                    <a:pt x="2489520" y="1546563"/>
                  </a:lnTo>
                  <a:lnTo>
                    <a:pt x="2489520" y="1555728"/>
                  </a:lnTo>
                  <a:lnTo>
                    <a:pt x="2587533" y="1555728"/>
                  </a:lnTo>
                  <a:lnTo>
                    <a:pt x="2587533" y="1565657"/>
                  </a:lnTo>
                  <a:lnTo>
                    <a:pt x="2595679" y="1565657"/>
                  </a:lnTo>
                  <a:lnTo>
                    <a:pt x="2595679" y="1592133"/>
                  </a:lnTo>
                  <a:lnTo>
                    <a:pt x="2604844" y="1592133"/>
                  </a:lnTo>
                  <a:lnTo>
                    <a:pt x="2604844" y="1604607"/>
                  </a:lnTo>
                  <a:lnTo>
                    <a:pt x="2604844" y="1607026"/>
                  </a:lnTo>
                  <a:lnTo>
                    <a:pt x="2631320" y="1607026"/>
                  </a:lnTo>
                  <a:lnTo>
                    <a:pt x="2631320" y="1617973"/>
                  </a:lnTo>
                  <a:lnTo>
                    <a:pt x="2654996" y="1617973"/>
                  </a:lnTo>
                  <a:lnTo>
                    <a:pt x="2654996" y="1634266"/>
                  </a:lnTo>
                  <a:lnTo>
                    <a:pt x="2700947" y="1634266"/>
                  </a:lnTo>
                  <a:lnTo>
                    <a:pt x="2700947" y="1645976"/>
                  </a:lnTo>
                  <a:lnTo>
                    <a:pt x="2712021" y="1645976"/>
                  </a:lnTo>
                  <a:lnTo>
                    <a:pt x="2712021" y="1652977"/>
                  </a:lnTo>
                  <a:lnTo>
                    <a:pt x="2727551" y="1652977"/>
                  </a:lnTo>
                  <a:lnTo>
                    <a:pt x="2727551" y="1667870"/>
                  </a:lnTo>
                  <a:lnTo>
                    <a:pt x="2777703" y="1667870"/>
                  </a:lnTo>
                  <a:lnTo>
                    <a:pt x="2777703" y="1698547"/>
                  </a:lnTo>
                  <a:lnTo>
                    <a:pt x="2786867" y="1698547"/>
                  </a:lnTo>
                  <a:lnTo>
                    <a:pt x="2786867" y="1726550"/>
                  </a:lnTo>
                  <a:lnTo>
                    <a:pt x="2796160" y="1726550"/>
                  </a:lnTo>
                  <a:lnTo>
                    <a:pt x="2796160" y="1770083"/>
                  </a:lnTo>
                  <a:lnTo>
                    <a:pt x="2805961" y="1770083"/>
                  </a:lnTo>
                  <a:lnTo>
                    <a:pt x="2805961" y="1778103"/>
                  </a:lnTo>
                  <a:lnTo>
                    <a:pt x="2814489" y="1778103"/>
                  </a:lnTo>
                  <a:lnTo>
                    <a:pt x="2814489" y="1823799"/>
                  </a:lnTo>
                  <a:lnTo>
                    <a:pt x="2844148" y="1823799"/>
                  </a:lnTo>
                  <a:lnTo>
                    <a:pt x="2844148" y="1850275"/>
                  </a:lnTo>
                  <a:lnTo>
                    <a:pt x="2863623" y="1850275"/>
                  </a:lnTo>
                  <a:lnTo>
                    <a:pt x="2863623" y="1884262"/>
                  </a:lnTo>
                  <a:lnTo>
                    <a:pt x="2863623" y="1887062"/>
                  </a:lnTo>
                  <a:lnTo>
                    <a:pt x="2929431" y="1887062"/>
                  </a:lnTo>
                  <a:lnTo>
                    <a:pt x="2929431" y="1904755"/>
                  </a:lnTo>
                  <a:lnTo>
                    <a:pt x="2961254" y="1904755"/>
                  </a:lnTo>
                  <a:lnTo>
                    <a:pt x="3005041" y="1904755"/>
                  </a:lnTo>
                  <a:lnTo>
                    <a:pt x="3028080" y="1904755"/>
                  </a:lnTo>
                  <a:lnTo>
                    <a:pt x="3137676" y="1904755"/>
                  </a:lnTo>
                  <a:lnTo>
                    <a:pt x="3142131" y="1904755"/>
                  </a:lnTo>
                  <a:lnTo>
                    <a:pt x="3142131" y="1915320"/>
                  </a:lnTo>
                  <a:lnTo>
                    <a:pt x="3150914" y="1915320"/>
                  </a:lnTo>
                  <a:lnTo>
                    <a:pt x="3150914" y="1923976"/>
                  </a:lnTo>
                  <a:lnTo>
                    <a:pt x="3175863" y="1923976"/>
                  </a:lnTo>
                  <a:lnTo>
                    <a:pt x="3175863" y="1939760"/>
                  </a:lnTo>
                  <a:lnTo>
                    <a:pt x="3226779" y="1939760"/>
                  </a:lnTo>
                  <a:lnTo>
                    <a:pt x="3226779" y="1952489"/>
                  </a:lnTo>
                  <a:lnTo>
                    <a:pt x="3240017" y="1952489"/>
                  </a:lnTo>
                  <a:lnTo>
                    <a:pt x="3252236" y="1952489"/>
                  </a:lnTo>
                  <a:lnTo>
                    <a:pt x="3252236" y="1979347"/>
                  </a:lnTo>
                  <a:lnTo>
                    <a:pt x="3252236" y="1992076"/>
                  </a:lnTo>
                  <a:lnTo>
                    <a:pt x="3366796" y="1992076"/>
                  </a:lnTo>
                  <a:lnTo>
                    <a:pt x="3366796" y="2004805"/>
                  </a:lnTo>
                  <a:lnTo>
                    <a:pt x="3557730" y="2004805"/>
                  </a:lnTo>
                  <a:lnTo>
                    <a:pt x="3560276" y="2004805"/>
                  </a:lnTo>
                  <a:lnTo>
                    <a:pt x="3560276" y="2030008"/>
                  </a:lnTo>
                  <a:lnTo>
                    <a:pt x="3570459" y="2030262"/>
                  </a:lnTo>
                  <a:lnTo>
                    <a:pt x="3570459" y="2047446"/>
                  </a:lnTo>
                  <a:lnTo>
                    <a:pt x="3580133" y="2047446"/>
                  </a:lnTo>
                  <a:lnTo>
                    <a:pt x="3580133" y="2057120"/>
                  </a:lnTo>
                  <a:lnTo>
                    <a:pt x="3589807" y="2057120"/>
                  </a:lnTo>
                  <a:lnTo>
                    <a:pt x="3589807" y="2067685"/>
                  </a:lnTo>
                  <a:lnTo>
                    <a:pt x="3600117" y="2067685"/>
                  </a:lnTo>
                  <a:lnTo>
                    <a:pt x="3600117" y="2075068"/>
                  </a:lnTo>
                  <a:lnTo>
                    <a:pt x="3618065" y="2075068"/>
                  </a:lnTo>
                  <a:lnTo>
                    <a:pt x="3618065" y="2088306"/>
                  </a:lnTo>
                  <a:lnTo>
                    <a:pt x="3665417" y="2088306"/>
                  </a:lnTo>
                  <a:lnTo>
                    <a:pt x="3669235" y="2088306"/>
                  </a:lnTo>
                  <a:lnTo>
                    <a:pt x="3669235" y="2096707"/>
                  </a:lnTo>
                  <a:lnTo>
                    <a:pt x="3675345" y="2096707"/>
                  </a:lnTo>
                  <a:lnTo>
                    <a:pt x="3675345" y="2111855"/>
                  </a:lnTo>
                  <a:lnTo>
                    <a:pt x="3685528" y="2111855"/>
                  </a:lnTo>
                  <a:lnTo>
                    <a:pt x="3685528" y="2137313"/>
                  </a:lnTo>
                  <a:lnTo>
                    <a:pt x="3732371" y="2137313"/>
                  </a:lnTo>
                  <a:lnTo>
                    <a:pt x="3732371" y="2155388"/>
                  </a:lnTo>
                  <a:lnTo>
                    <a:pt x="3832802" y="2155388"/>
                  </a:lnTo>
                  <a:lnTo>
                    <a:pt x="3832802" y="2172190"/>
                  </a:lnTo>
                  <a:lnTo>
                    <a:pt x="3935142" y="2172190"/>
                  </a:lnTo>
                  <a:lnTo>
                    <a:pt x="3935142" y="2183264"/>
                  </a:lnTo>
                  <a:lnTo>
                    <a:pt x="3943798" y="2183264"/>
                  </a:lnTo>
                  <a:lnTo>
                    <a:pt x="3943798" y="2192174"/>
                  </a:lnTo>
                  <a:lnTo>
                    <a:pt x="3999678" y="2192174"/>
                  </a:lnTo>
                  <a:lnTo>
                    <a:pt x="3999678" y="2202612"/>
                  </a:lnTo>
                  <a:lnTo>
                    <a:pt x="4009097" y="2202612"/>
                  </a:lnTo>
                  <a:lnTo>
                    <a:pt x="4009097" y="2209613"/>
                  </a:lnTo>
                  <a:lnTo>
                    <a:pt x="4017880" y="2209613"/>
                  </a:lnTo>
                  <a:lnTo>
                    <a:pt x="4017880" y="2218778"/>
                  </a:lnTo>
                  <a:lnTo>
                    <a:pt x="4029463" y="2218778"/>
                  </a:lnTo>
                  <a:lnTo>
                    <a:pt x="4029463" y="2228070"/>
                  </a:lnTo>
                  <a:lnTo>
                    <a:pt x="4039010" y="2228070"/>
                  </a:lnTo>
                  <a:lnTo>
                    <a:pt x="4039010" y="2236725"/>
                  </a:lnTo>
                  <a:lnTo>
                    <a:pt x="4095399" y="2236725"/>
                  </a:lnTo>
                  <a:lnTo>
                    <a:pt x="4095399" y="2253782"/>
                  </a:lnTo>
                  <a:lnTo>
                    <a:pt x="4147078" y="2253782"/>
                  </a:lnTo>
                  <a:lnTo>
                    <a:pt x="4147078" y="2262183"/>
                  </a:lnTo>
                  <a:lnTo>
                    <a:pt x="4156880" y="2262183"/>
                  </a:lnTo>
                  <a:lnTo>
                    <a:pt x="4156880" y="2272876"/>
                  </a:lnTo>
                  <a:lnTo>
                    <a:pt x="4249801" y="2272876"/>
                  </a:lnTo>
                  <a:lnTo>
                    <a:pt x="4249801" y="2281277"/>
                  </a:lnTo>
                  <a:lnTo>
                    <a:pt x="4258330" y="2281277"/>
                  </a:lnTo>
                  <a:lnTo>
                    <a:pt x="4258330" y="2291205"/>
                  </a:lnTo>
                  <a:lnTo>
                    <a:pt x="4295753" y="2291205"/>
                  </a:lnTo>
                  <a:lnTo>
                    <a:pt x="4295753" y="2307753"/>
                  </a:lnTo>
                  <a:lnTo>
                    <a:pt x="4430552" y="2307753"/>
                  </a:lnTo>
                  <a:lnTo>
                    <a:pt x="4430552" y="2315899"/>
                  </a:lnTo>
                  <a:lnTo>
                    <a:pt x="4438443" y="2315899"/>
                  </a:lnTo>
                  <a:lnTo>
                    <a:pt x="4438443" y="2325828"/>
                  </a:lnTo>
                  <a:lnTo>
                    <a:pt x="4537856" y="2325828"/>
                  </a:lnTo>
                  <a:lnTo>
                    <a:pt x="4690603" y="2325828"/>
                  </a:lnTo>
                  <a:lnTo>
                    <a:pt x="4690603" y="2335756"/>
                  </a:lnTo>
                  <a:lnTo>
                    <a:pt x="4698113" y="2335756"/>
                  </a:lnTo>
                  <a:lnTo>
                    <a:pt x="4698113" y="2342630"/>
                  </a:lnTo>
                  <a:lnTo>
                    <a:pt x="4725226" y="2342630"/>
                  </a:lnTo>
                  <a:lnTo>
                    <a:pt x="4725226" y="2360960"/>
                  </a:lnTo>
                  <a:lnTo>
                    <a:pt x="4812673" y="2360960"/>
                  </a:lnTo>
                  <a:lnTo>
                    <a:pt x="4812673" y="2370888"/>
                  </a:lnTo>
                  <a:lnTo>
                    <a:pt x="4821456" y="2370888"/>
                  </a:lnTo>
                  <a:lnTo>
                    <a:pt x="4821456" y="2379417"/>
                  </a:lnTo>
                  <a:lnTo>
                    <a:pt x="4838386" y="2379417"/>
                  </a:lnTo>
                  <a:lnTo>
                    <a:pt x="4838386" y="2396982"/>
                  </a:lnTo>
                  <a:lnTo>
                    <a:pt x="4868553" y="2396982"/>
                  </a:lnTo>
                  <a:lnTo>
                    <a:pt x="4868553" y="2416076"/>
                  </a:lnTo>
                  <a:lnTo>
                    <a:pt x="4896812" y="2416076"/>
                  </a:lnTo>
                  <a:lnTo>
                    <a:pt x="4896812" y="2429823"/>
                  </a:lnTo>
                  <a:lnTo>
                    <a:pt x="4996097" y="2429823"/>
                  </a:lnTo>
                  <a:lnTo>
                    <a:pt x="5097928" y="2429823"/>
                  </a:lnTo>
                  <a:lnTo>
                    <a:pt x="5097928" y="2446498"/>
                  </a:lnTo>
                  <a:lnTo>
                    <a:pt x="5198868" y="2446498"/>
                  </a:lnTo>
                  <a:lnTo>
                    <a:pt x="5204724" y="2446498"/>
                  </a:lnTo>
                  <a:lnTo>
                    <a:pt x="5204724" y="2469665"/>
                  </a:lnTo>
                  <a:lnTo>
                    <a:pt x="5221908" y="2469665"/>
                  </a:lnTo>
                  <a:lnTo>
                    <a:pt x="5221908" y="2497668"/>
                  </a:lnTo>
                  <a:lnTo>
                    <a:pt x="5229418" y="2497668"/>
                  </a:lnTo>
                  <a:lnTo>
                    <a:pt x="5229418" y="2523381"/>
                  </a:lnTo>
                  <a:lnTo>
                    <a:pt x="5351361" y="2523381"/>
                  </a:lnTo>
                  <a:lnTo>
                    <a:pt x="5351361" y="2551257"/>
                  </a:lnTo>
                  <a:lnTo>
                    <a:pt x="5365235" y="2551257"/>
                  </a:lnTo>
                  <a:lnTo>
                    <a:pt x="5365235" y="2557112"/>
                  </a:lnTo>
                  <a:lnTo>
                    <a:pt x="5428880" y="2557112"/>
                  </a:lnTo>
                  <a:lnTo>
                    <a:pt x="5473940" y="2557112"/>
                  </a:lnTo>
                  <a:lnTo>
                    <a:pt x="5473940" y="2590335"/>
                  </a:lnTo>
                  <a:lnTo>
                    <a:pt x="5658000" y="2590335"/>
                  </a:lnTo>
                  <a:lnTo>
                    <a:pt x="5658000" y="2603064"/>
                  </a:lnTo>
                  <a:lnTo>
                    <a:pt x="5665510" y="2603064"/>
                  </a:lnTo>
                  <a:lnTo>
                    <a:pt x="5665510" y="2662890"/>
                  </a:lnTo>
                  <a:lnTo>
                    <a:pt x="5810747" y="2662890"/>
                  </a:lnTo>
                  <a:lnTo>
                    <a:pt x="5903795" y="2662890"/>
                  </a:lnTo>
                </a:path>
              </a:pathLst>
            </a:custGeom>
            <a:noFill/>
            <a:ln w="19050" cap="flat">
              <a:solidFill>
                <a:schemeClr val="accent3"/>
              </a:solidFill>
              <a:prstDash val="solid"/>
              <a:miter/>
            </a:ln>
          </p:spPr>
          <p:txBody>
            <a:bodyPr rtlCol="0" anchor="ctr"/>
            <a:lstStyle/>
            <a:p>
              <a:endParaRPr lang="en-GB"/>
            </a:p>
          </p:txBody>
        </p:sp>
        <p:sp>
          <p:nvSpPr>
            <p:cNvPr id="112" name="Freihandform 111">
              <a:extLst>
                <a:ext uri="{FF2B5EF4-FFF2-40B4-BE49-F238E27FC236}">
                  <a16:creationId xmlns:a16="http://schemas.microsoft.com/office/drawing/2014/main" id="{1A6EF523-401E-BDC8-D481-85ADCB93A010}"/>
                </a:ext>
              </a:extLst>
            </p:cNvPr>
            <p:cNvSpPr/>
            <p:nvPr/>
          </p:nvSpPr>
          <p:spPr>
            <a:xfrm>
              <a:off x="1530786" y="2051071"/>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13" name="Freihandform 112">
              <a:extLst>
                <a:ext uri="{FF2B5EF4-FFF2-40B4-BE49-F238E27FC236}">
                  <a16:creationId xmlns:a16="http://schemas.microsoft.com/office/drawing/2014/main" id="{BEA001FD-5737-6AA7-353F-4971E1DA00A8}"/>
                </a:ext>
              </a:extLst>
            </p:cNvPr>
            <p:cNvSpPr/>
            <p:nvPr/>
          </p:nvSpPr>
          <p:spPr>
            <a:xfrm>
              <a:off x="1543515" y="2051071"/>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14" name="Freihandform 113">
              <a:extLst>
                <a:ext uri="{FF2B5EF4-FFF2-40B4-BE49-F238E27FC236}">
                  <a16:creationId xmlns:a16="http://schemas.microsoft.com/office/drawing/2014/main" id="{E94B933B-0197-B0F4-6152-943645C6653F}"/>
                </a:ext>
              </a:extLst>
            </p:cNvPr>
            <p:cNvSpPr/>
            <p:nvPr/>
          </p:nvSpPr>
          <p:spPr>
            <a:xfrm>
              <a:off x="1581701" y="2051071"/>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15" name="Freihandform 114">
              <a:extLst>
                <a:ext uri="{FF2B5EF4-FFF2-40B4-BE49-F238E27FC236}">
                  <a16:creationId xmlns:a16="http://schemas.microsoft.com/office/drawing/2014/main" id="{065B9C90-A5F1-052F-5D08-6A2B8DDD75F2}"/>
                </a:ext>
              </a:extLst>
            </p:cNvPr>
            <p:cNvSpPr/>
            <p:nvPr/>
          </p:nvSpPr>
          <p:spPr>
            <a:xfrm>
              <a:off x="1658075" y="2051071"/>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16" name="Freihandform 115">
              <a:extLst>
                <a:ext uri="{FF2B5EF4-FFF2-40B4-BE49-F238E27FC236}">
                  <a16:creationId xmlns:a16="http://schemas.microsoft.com/office/drawing/2014/main" id="{CA526E37-E43E-CECA-2D98-3B0BC135F5A8}"/>
                </a:ext>
              </a:extLst>
            </p:cNvPr>
            <p:cNvSpPr/>
            <p:nvPr/>
          </p:nvSpPr>
          <p:spPr>
            <a:xfrm>
              <a:off x="1708990" y="206380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17" name="Freihandform 116">
              <a:extLst>
                <a:ext uri="{FF2B5EF4-FFF2-40B4-BE49-F238E27FC236}">
                  <a16:creationId xmlns:a16="http://schemas.microsoft.com/office/drawing/2014/main" id="{A99C9CE6-0552-822E-0FFB-1316B3B378EA}"/>
                </a:ext>
              </a:extLst>
            </p:cNvPr>
            <p:cNvSpPr/>
            <p:nvPr/>
          </p:nvSpPr>
          <p:spPr>
            <a:xfrm>
              <a:off x="2052671" y="220381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18" name="Freihandform 117">
              <a:extLst>
                <a:ext uri="{FF2B5EF4-FFF2-40B4-BE49-F238E27FC236}">
                  <a16:creationId xmlns:a16="http://schemas.microsoft.com/office/drawing/2014/main" id="{CF86EFBA-3D5C-F608-D3C6-C2F3C97AF880}"/>
                </a:ext>
              </a:extLst>
            </p:cNvPr>
            <p:cNvSpPr/>
            <p:nvPr/>
          </p:nvSpPr>
          <p:spPr>
            <a:xfrm>
              <a:off x="2103587" y="220381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19" name="Freihandform 118">
              <a:extLst>
                <a:ext uri="{FF2B5EF4-FFF2-40B4-BE49-F238E27FC236}">
                  <a16:creationId xmlns:a16="http://schemas.microsoft.com/office/drawing/2014/main" id="{687FB73A-9E3F-EA5F-283A-E1D25CB34823}"/>
                </a:ext>
              </a:extLst>
            </p:cNvPr>
            <p:cNvSpPr/>
            <p:nvPr/>
          </p:nvSpPr>
          <p:spPr>
            <a:xfrm>
              <a:off x="2179960" y="221654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20" name="Freihandform 119">
              <a:extLst>
                <a:ext uri="{FF2B5EF4-FFF2-40B4-BE49-F238E27FC236}">
                  <a16:creationId xmlns:a16="http://schemas.microsoft.com/office/drawing/2014/main" id="{411471D3-8EC7-C5E0-3A0D-C76FEEED5628}"/>
                </a:ext>
              </a:extLst>
            </p:cNvPr>
            <p:cNvSpPr/>
            <p:nvPr/>
          </p:nvSpPr>
          <p:spPr>
            <a:xfrm>
              <a:off x="3054945" y="305080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21" name="Freihandform 120">
              <a:extLst>
                <a:ext uri="{FF2B5EF4-FFF2-40B4-BE49-F238E27FC236}">
                  <a16:creationId xmlns:a16="http://schemas.microsoft.com/office/drawing/2014/main" id="{34119170-93D4-1D34-545F-BB149F993BCB}"/>
                </a:ext>
              </a:extLst>
            </p:cNvPr>
            <p:cNvSpPr/>
            <p:nvPr/>
          </p:nvSpPr>
          <p:spPr>
            <a:xfrm>
              <a:off x="2627508" y="267173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22" name="Freihandform 121">
              <a:extLst>
                <a:ext uri="{FF2B5EF4-FFF2-40B4-BE49-F238E27FC236}">
                  <a16:creationId xmlns:a16="http://schemas.microsoft.com/office/drawing/2014/main" id="{BE1336DD-DEFF-B2E3-3FB1-8E956C58B937}"/>
                </a:ext>
              </a:extLst>
            </p:cNvPr>
            <p:cNvSpPr/>
            <p:nvPr/>
          </p:nvSpPr>
          <p:spPr>
            <a:xfrm>
              <a:off x="2430210" y="2391442"/>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23" name="Freihandform 122">
              <a:extLst>
                <a:ext uri="{FF2B5EF4-FFF2-40B4-BE49-F238E27FC236}">
                  <a16:creationId xmlns:a16="http://schemas.microsoft.com/office/drawing/2014/main" id="{EBEF46BD-EA10-9C93-C975-31646B84BEDA}"/>
                </a:ext>
              </a:extLst>
            </p:cNvPr>
            <p:cNvSpPr/>
            <p:nvPr/>
          </p:nvSpPr>
          <p:spPr>
            <a:xfrm>
              <a:off x="3863867" y="3452906"/>
              <a:ext cx="12728" cy="68481"/>
            </a:xfrm>
            <a:custGeom>
              <a:avLst/>
              <a:gdLst>
                <a:gd name="connsiteX0" fmla="*/ 0 w 12728"/>
                <a:gd name="connsiteY0" fmla="*/ 0 h 68481"/>
                <a:gd name="connsiteX1" fmla="*/ 0 w 12728"/>
                <a:gd name="connsiteY1" fmla="*/ 68482 h 68481"/>
              </a:gdLst>
              <a:ahLst/>
              <a:cxnLst>
                <a:cxn ang="0">
                  <a:pos x="connsiteX0" y="connsiteY0"/>
                </a:cxn>
                <a:cxn ang="0">
                  <a:pos x="connsiteX1" y="connsiteY1"/>
                </a:cxn>
              </a:cxnLst>
              <a:rect l="l" t="t" r="r" b="b"/>
              <a:pathLst>
                <a:path w="12728" h="68481">
                  <a:moveTo>
                    <a:pt x="0" y="0"/>
                  </a:moveTo>
                  <a:lnTo>
                    <a:pt x="0" y="68482"/>
                  </a:lnTo>
                </a:path>
              </a:pathLst>
            </a:custGeom>
            <a:ln w="19050" cap="flat">
              <a:solidFill>
                <a:schemeClr val="accent3"/>
              </a:solidFill>
              <a:prstDash val="solid"/>
              <a:miter/>
            </a:ln>
          </p:spPr>
          <p:txBody>
            <a:bodyPr rtlCol="0" anchor="ctr"/>
            <a:lstStyle/>
            <a:p>
              <a:endParaRPr lang="en-GB"/>
            </a:p>
          </p:txBody>
        </p:sp>
        <p:sp>
          <p:nvSpPr>
            <p:cNvPr id="124" name="Freihandform 123">
              <a:extLst>
                <a:ext uri="{FF2B5EF4-FFF2-40B4-BE49-F238E27FC236}">
                  <a16:creationId xmlns:a16="http://schemas.microsoft.com/office/drawing/2014/main" id="{5F5E95C1-78D3-BFA4-B85F-B822EDC6056E}"/>
                </a:ext>
              </a:extLst>
            </p:cNvPr>
            <p:cNvSpPr/>
            <p:nvPr/>
          </p:nvSpPr>
          <p:spPr>
            <a:xfrm>
              <a:off x="3829627" y="3487147"/>
              <a:ext cx="68608" cy="12728"/>
            </a:xfrm>
            <a:custGeom>
              <a:avLst/>
              <a:gdLst>
                <a:gd name="connsiteX0" fmla="*/ 0 w 68608"/>
                <a:gd name="connsiteY0" fmla="*/ 0 h 12728"/>
                <a:gd name="connsiteX1" fmla="*/ 68609 w 68608"/>
                <a:gd name="connsiteY1" fmla="*/ 0 h 12728"/>
              </a:gdLst>
              <a:ahLst/>
              <a:cxnLst>
                <a:cxn ang="0">
                  <a:pos x="connsiteX0" y="connsiteY0"/>
                </a:cxn>
                <a:cxn ang="0">
                  <a:pos x="connsiteX1" y="connsiteY1"/>
                </a:cxn>
              </a:cxnLst>
              <a:rect l="l" t="t" r="r" b="b"/>
              <a:pathLst>
                <a:path w="68608" h="12728">
                  <a:moveTo>
                    <a:pt x="0" y="0"/>
                  </a:moveTo>
                  <a:lnTo>
                    <a:pt x="68609" y="0"/>
                  </a:lnTo>
                </a:path>
              </a:pathLst>
            </a:custGeom>
            <a:ln w="19050" cap="flat">
              <a:solidFill>
                <a:schemeClr val="accent3"/>
              </a:solidFill>
              <a:prstDash val="solid"/>
              <a:miter/>
            </a:ln>
          </p:spPr>
          <p:txBody>
            <a:bodyPr rtlCol="0" anchor="ctr"/>
            <a:lstStyle/>
            <a:p>
              <a:endParaRPr lang="en-GB"/>
            </a:p>
          </p:txBody>
        </p:sp>
        <p:sp>
          <p:nvSpPr>
            <p:cNvPr id="125" name="Freihandform 124">
              <a:extLst>
                <a:ext uri="{FF2B5EF4-FFF2-40B4-BE49-F238E27FC236}">
                  <a16:creationId xmlns:a16="http://schemas.microsoft.com/office/drawing/2014/main" id="{2BF50DD8-78D4-A14D-4C0C-0A036DDEFB5E}"/>
                </a:ext>
              </a:extLst>
            </p:cNvPr>
            <p:cNvSpPr/>
            <p:nvPr/>
          </p:nvSpPr>
          <p:spPr>
            <a:xfrm>
              <a:off x="4320071" y="384215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26" name="Freihandform 125">
              <a:extLst>
                <a:ext uri="{FF2B5EF4-FFF2-40B4-BE49-F238E27FC236}">
                  <a16:creationId xmlns:a16="http://schemas.microsoft.com/office/drawing/2014/main" id="{BD2A915C-34D9-5ADA-D52B-BD09CAA93F79}"/>
                </a:ext>
              </a:extLst>
            </p:cNvPr>
            <p:cNvSpPr/>
            <p:nvPr/>
          </p:nvSpPr>
          <p:spPr>
            <a:xfrm>
              <a:off x="4307343" y="384215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27" name="Freihandform 126">
              <a:extLst>
                <a:ext uri="{FF2B5EF4-FFF2-40B4-BE49-F238E27FC236}">
                  <a16:creationId xmlns:a16="http://schemas.microsoft.com/office/drawing/2014/main" id="{7F9A4304-5745-D697-ABB6-BA057DC50EA2}"/>
                </a:ext>
              </a:extLst>
            </p:cNvPr>
            <p:cNvSpPr/>
            <p:nvPr/>
          </p:nvSpPr>
          <p:spPr>
            <a:xfrm>
              <a:off x="4416557" y="3924895"/>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28" name="Freihandform 127">
              <a:extLst>
                <a:ext uri="{FF2B5EF4-FFF2-40B4-BE49-F238E27FC236}">
                  <a16:creationId xmlns:a16="http://schemas.microsoft.com/office/drawing/2014/main" id="{D347ABF3-A8D1-506D-207D-5CD9992639E0}"/>
                </a:ext>
              </a:extLst>
            </p:cNvPr>
            <p:cNvSpPr/>
            <p:nvPr/>
          </p:nvSpPr>
          <p:spPr>
            <a:xfrm>
              <a:off x="4734397" y="399910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29" name="Freihandform 128">
              <a:extLst>
                <a:ext uri="{FF2B5EF4-FFF2-40B4-BE49-F238E27FC236}">
                  <a16:creationId xmlns:a16="http://schemas.microsoft.com/office/drawing/2014/main" id="{9560353D-8B8D-75B7-0874-9513B36AEC93}"/>
                </a:ext>
              </a:extLst>
            </p:cNvPr>
            <p:cNvSpPr/>
            <p:nvPr/>
          </p:nvSpPr>
          <p:spPr>
            <a:xfrm>
              <a:off x="4798042" y="401183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30" name="Freihandform 129">
              <a:extLst>
                <a:ext uri="{FF2B5EF4-FFF2-40B4-BE49-F238E27FC236}">
                  <a16:creationId xmlns:a16="http://schemas.microsoft.com/office/drawing/2014/main" id="{57EA9CBA-A131-E8ED-99EB-BB1CD00D0B72}"/>
                </a:ext>
              </a:extLst>
            </p:cNvPr>
            <p:cNvSpPr/>
            <p:nvPr/>
          </p:nvSpPr>
          <p:spPr>
            <a:xfrm>
              <a:off x="5958918" y="434214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31" name="Freihandform 130">
              <a:extLst>
                <a:ext uri="{FF2B5EF4-FFF2-40B4-BE49-F238E27FC236}">
                  <a16:creationId xmlns:a16="http://schemas.microsoft.com/office/drawing/2014/main" id="{4E5F5641-DEE9-15FD-62C0-0FDB9E2586CB}"/>
                </a:ext>
              </a:extLst>
            </p:cNvPr>
            <p:cNvSpPr/>
            <p:nvPr/>
          </p:nvSpPr>
          <p:spPr>
            <a:xfrm>
              <a:off x="6378591" y="445034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32" name="Freihandform 131">
              <a:extLst>
                <a:ext uri="{FF2B5EF4-FFF2-40B4-BE49-F238E27FC236}">
                  <a16:creationId xmlns:a16="http://schemas.microsoft.com/office/drawing/2014/main" id="{10310B9F-660C-3DF2-3D1D-1C0971A4E3C1}"/>
                </a:ext>
              </a:extLst>
            </p:cNvPr>
            <p:cNvSpPr/>
            <p:nvPr/>
          </p:nvSpPr>
          <p:spPr>
            <a:xfrm>
              <a:off x="6340404" y="441215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33" name="Freihandform 132">
              <a:extLst>
                <a:ext uri="{FF2B5EF4-FFF2-40B4-BE49-F238E27FC236}">
                  <a16:creationId xmlns:a16="http://schemas.microsoft.com/office/drawing/2014/main" id="{1186EF42-8B11-E614-6F91-17E497645C7D}"/>
                </a:ext>
              </a:extLst>
            </p:cNvPr>
            <p:cNvSpPr/>
            <p:nvPr/>
          </p:nvSpPr>
          <p:spPr>
            <a:xfrm>
              <a:off x="6404048" y="445034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34" name="Freihandform 133">
              <a:extLst>
                <a:ext uri="{FF2B5EF4-FFF2-40B4-BE49-F238E27FC236}">
                  <a16:creationId xmlns:a16="http://schemas.microsoft.com/office/drawing/2014/main" id="{8C5E03D1-6804-190E-78A7-172E7DA76FA3}"/>
                </a:ext>
              </a:extLst>
            </p:cNvPr>
            <p:cNvSpPr/>
            <p:nvPr/>
          </p:nvSpPr>
          <p:spPr>
            <a:xfrm>
              <a:off x="6544066" y="445034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35" name="Freihandform 134">
              <a:extLst>
                <a:ext uri="{FF2B5EF4-FFF2-40B4-BE49-F238E27FC236}">
                  <a16:creationId xmlns:a16="http://schemas.microsoft.com/office/drawing/2014/main" id="{97465C9A-348C-6EB2-1903-CB19CA0D293A}"/>
                </a:ext>
              </a:extLst>
            </p:cNvPr>
            <p:cNvSpPr/>
            <p:nvPr/>
          </p:nvSpPr>
          <p:spPr>
            <a:xfrm>
              <a:off x="6594982" y="446307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36" name="Freihandform 135">
              <a:extLst>
                <a:ext uri="{FF2B5EF4-FFF2-40B4-BE49-F238E27FC236}">
                  <a16:creationId xmlns:a16="http://schemas.microsoft.com/office/drawing/2014/main" id="{FAD6258F-CF90-2B3C-6100-3A630DB6F6D4}"/>
                </a:ext>
              </a:extLst>
            </p:cNvPr>
            <p:cNvSpPr/>
            <p:nvPr/>
          </p:nvSpPr>
          <p:spPr>
            <a:xfrm>
              <a:off x="6658627" y="446307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37" name="Freihandform 136">
              <a:extLst>
                <a:ext uri="{FF2B5EF4-FFF2-40B4-BE49-F238E27FC236}">
                  <a16:creationId xmlns:a16="http://schemas.microsoft.com/office/drawing/2014/main" id="{1F33FDF4-A82E-735D-5DC7-16355CF63182}"/>
                </a:ext>
              </a:extLst>
            </p:cNvPr>
            <p:cNvSpPr/>
            <p:nvPr/>
          </p:nvSpPr>
          <p:spPr>
            <a:xfrm>
              <a:off x="6671355" y="446307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38" name="Freihandform 137">
              <a:extLst>
                <a:ext uri="{FF2B5EF4-FFF2-40B4-BE49-F238E27FC236}">
                  <a16:creationId xmlns:a16="http://schemas.microsoft.com/office/drawing/2014/main" id="{BBDF08AD-7BAE-0077-DE89-382B767A738A}"/>
                </a:ext>
              </a:extLst>
            </p:cNvPr>
            <p:cNvSpPr/>
            <p:nvPr/>
          </p:nvSpPr>
          <p:spPr>
            <a:xfrm>
              <a:off x="6715907" y="4545811"/>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39" name="Freihandform 138">
              <a:extLst>
                <a:ext uri="{FF2B5EF4-FFF2-40B4-BE49-F238E27FC236}">
                  <a16:creationId xmlns:a16="http://schemas.microsoft.com/office/drawing/2014/main" id="{13B818AF-A6CD-D718-84DD-72A9A8CBBD83}"/>
                </a:ext>
              </a:extLst>
            </p:cNvPr>
            <p:cNvSpPr/>
            <p:nvPr/>
          </p:nvSpPr>
          <p:spPr>
            <a:xfrm>
              <a:off x="6766822" y="4545811"/>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40" name="Freihandform 139">
              <a:extLst>
                <a:ext uri="{FF2B5EF4-FFF2-40B4-BE49-F238E27FC236}">
                  <a16:creationId xmlns:a16="http://schemas.microsoft.com/office/drawing/2014/main" id="{602B218D-DF0A-408B-05E6-9EE24875CB09}"/>
                </a:ext>
              </a:extLst>
            </p:cNvPr>
            <p:cNvSpPr/>
            <p:nvPr/>
          </p:nvSpPr>
          <p:spPr>
            <a:xfrm>
              <a:off x="6868654" y="4571269"/>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41" name="Freihandform 140">
              <a:extLst>
                <a:ext uri="{FF2B5EF4-FFF2-40B4-BE49-F238E27FC236}">
                  <a16:creationId xmlns:a16="http://schemas.microsoft.com/office/drawing/2014/main" id="{9048866D-31FE-AF20-7FA3-07D6379AA6C5}"/>
                </a:ext>
              </a:extLst>
            </p:cNvPr>
            <p:cNvSpPr/>
            <p:nvPr/>
          </p:nvSpPr>
          <p:spPr>
            <a:xfrm>
              <a:off x="6919569" y="4571269"/>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42" name="Freihandform 141">
              <a:extLst>
                <a:ext uri="{FF2B5EF4-FFF2-40B4-BE49-F238E27FC236}">
                  <a16:creationId xmlns:a16="http://schemas.microsoft.com/office/drawing/2014/main" id="{AB0D94C0-415A-25D1-6F8D-F7DD70D0DE61}"/>
                </a:ext>
              </a:extLst>
            </p:cNvPr>
            <p:cNvSpPr/>
            <p:nvPr/>
          </p:nvSpPr>
          <p:spPr>
            <a:xfrm>
              <a:off x="6970485" y="460945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43" name="Freihandform 142">
              <a:extLst>
                <a:ext uri="{FF2B5EF4-FFF2-40B4-BE49-F238E27FC236}">
                  <a16:creationId xmlns:a16="http://schemas.microsoft.com/office/drawing/2014/main" id="{20566A7D-2245-BE1F-CA3D-E7C8237571F0}"/>
                </a:ext>
              </a:extLst>
            </p:cNvPr>
            <p:cNvSpPr/>
            <p:nvPr/>
          </p:nvSpPr>
          <p:spPr>
            <a:xfrm>
              <a:off x="7021400" y="460945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44" name="Freihandform 143">
              <a:extLst>
                <a:ext uri="{FF2B5EF4-FFF2-40B4-BE49-F238E27FC236}">
                  <a16:creationId xmlns:a16="http://schemas.microsoft.com/office/drawing/2014/main" id="{A770444F-F3B9-A44D-5023-2228A4D25C96}"/>
                </a:ext>
              </a:extLst>
            </p:cNvPr>
            <p:cNvSpPr/>
            <p:nvPr/>
          </p:nvSpPr>
          <p:spPr>
            <a:xfrm>
              <a:off x="7097774" y="460945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45" name="Freihandform 144">
              <a:extLst>
                <a:ext uri="{FF2B5EF4-FFF2-40B4-BE49-F238E27FC236}">
                  <a16:creationId xmlns:a16="http://schemas.microsoft.com/office/drawing/2014/main" id="{DD16ABEA-34DF-AAF7-D905-883517871702}"/>
                </a:ext>
              </a:extLst>
            </p:cNvPr>
            <p:cNvSpPr/>
            <p:nvPr/>
          </p:nvSpPr>
          <p:spPr>
            <a:xfrm>
              <a:off x="7110503" y="460945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46" name="Freihandform 145">
              <a:extLst>
                <a:ext uri="{FF2B5EF4-FFF2-40B4-BE49-F238E27FC236}">
                  <a16:creationId xmlns:a16="http://schemas.microsoft.com/office/drawing/2014/main" id="{1A88BDAC-6678-F057-6AEF-F408452C2FA8}"/>
                </a:ext>
              </a:extLst>
            </p:cNvPr>
            <p:cNvSpPr/>
            <p:nvPr/>
          </p:nvSpPr>
          <p:spPr>
            <a:xfrm>
              <a:off x="7123232" y="460945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47" name="Freihandform 146">
              <a:extLst>
                <a:ext uri="{FF2B5EF4-FFF2-40B4-BE49-F238E27FC236}">
                  <a16:creationId xmlns:a16="http://schemas.microsoft.com/office/drawing/2014/main" id="{515D7FD7-D774-11F3-5DE9-E537291F2627}"/>
                </a:ext>
              </a:extLst>
            </p:cNvPr>
            <p:cNvSpPr/>
            <p:nvPr/>
          </p:nvSpPr>
          <p:spPr>
            <a:xfrm>
              <a:off x="7199605" y="4685829"/>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48" name="Freihandform 147">
              <a:extLst>
                <a:ext uri="{FF2B5EF4-FFF2-40B4-BE49-F238E27FC236}">
                  <a16:creationId xmlns:a16="http://schemas.microsoft.com/office/drawing/2014/main" id="{0FC6E1E4-7BC1-F034-5FE5-104039F1C986}"/>
                </a:ext>
              </a:extLst>
            </p:cNvPr>
            <p:cNvSpPr/>
            <p:nvPr/>
          </p:nvSpPr>
          <p:spPr>
            <a:xfrm>
              <a:off x="7275979" y="4685829"/>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49" name="Freihandform 148">
              <a:extLst>
                <a:ext uri="{FF2B5EF4-FFF2-40B4-BE49-F238E27FC236}">
                  <a16:creationId xmlns:a16="http://schemas.microsoft.com/office/drawing/2014/main" id="{EDE4F036-E392-7F67-1132-5CEA50E86820}"/>
                </a:ext>
              </a:extLst>
            </p:cNvPr>
            <p:cNvSpPr/>
            <p:nvPr/>
          </p:nvSpPr>
          <p:spPr>
            <a:xfrm>
              <a:off x="7339623" y="4685829"/>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50" name="Freihandform 149">
              <a:extLst>
                <a:ext uri="{FF2B5EF4-FFF2-40B4-BE49-F238E27FC236}">
                  <a16:creationId xmlns:a16="http://schemas.microsoft.com/office/drawing/2014/main" id="{5D501123-E260-82CA-AE9A-89B5CC61DB90}"/>
                </a:ext>
              </a:extLst>
            </p:cNvPr>
            <p:cNvSpPr/>
            <p:nvPr/>
          </p:nvSpPr>
          <p:spPr>
            <a:xfrm>
              <a:off x="7174147" y="4685829"/>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51" name="Freihandform 150">
              <a:extLst>
                <a:ext uri="{FF2B5EF4-FFF2-40B4-BE49-F238E27FC236}">
                  <a16:creationId xmlns:a16="http://schemas.microsoft.com/office/drawing/2014/main" id="{FB2D0704-BA76-5C47-266F-E2A6CB8A266B}"/>
                </a:ext>
              </a:extLst>
            </p:cNvPr>
            <p:cNvSpPr/>
            <p:nvPr/>
          </p:nvSpPr>
          <p:spPr>
            <a:xfrm>
              <a:off x="7161418" y="4685829"/>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3"/>
              </a:solidFill>
              <a:prstDash val="solid"/>
              <a:miter/>
            </a:ln>
          </p:spPr>
          <p:txBody>
            <a:bodyPr rtlCol="0" anchor="ctr"/>
            <a:lstStyle/>
            <a:p>
              <a:endParaRPr lang="en-GB"/>
            </a:p>
          </p:txBody>
        </p:sp>
        <p:sp>
          <p:nvSpPr>
            <p:cNvPr id="152" name="Freihandform 151">
              <a:extLst>
                <a:ext uri="{FF2B5EF4-FFF2-40B4-BE49-F238E27FC236}">
                  <a16:creationId xmlns:a16="http://schemas.microsoft.com/office/drawing/2014/main" id="{508D3777-4864-E53E-64BF-023D6896B951}"/>
                </a:ext>
              </a:extLst>
            </p:cNvPr>
            <p:cNvSpPr/>
            <p:nvPr/>
          </p:nvSpPr>
          <p:spPr>
            <a:xfrm>
              <a:off x="4225114" y="3747581"/>
              <a:ext cx="68608" cy="12728"/>
            </a:xfrm>
            <a:custGeom>
              <a:avLst/>
              <a:gdLst>
                <a:gd name="connsiteX0" fmla="*/ 0 w 68608"/>
                <a:gd name="connsiteY0" fmla="*/ 0 h 12728"/>
                <a:gd name="connsiteX1" fmla="*/ 68609 w 68608"/>
                <a:gd name="connsiteY1" fmla="*/ 0 h 12728"/>
              </a:gdLst>
              <a:ahLst/>
              <a:cxnLst>
                <a:cxn ang="0">
                  <a:pos x="connsiteX0" y="connsiteY0"/>
                </a:cxn>
                <a:cxn ang="0">
                  <a:pos x="connsiteX1" y="connsiteY1"/>
                </a:cxn>
              </a:cxnLst>
              <a:rect l="l" t="t" r="r" b="b"/>
              <a:pathLst>
                <a:path w="68608" h="12728">
                  <a:moveTo>
                    <a:pt x="0" y="0"/>
                  </a:moveTo>
                  <a:lnTo>
                    <a:pt x="68609" y="0"/>
                  </a:lnTo>
                </a:path>
              </a:pathLst>
            </a:custGeom>
            <a:ln w="19050" cap="flat">
              <a:solidFill>
                <a:schemeClr val="accent3"/>
              </a:solidFill>
              <a:prstDash val="solid"/>
              <a:miter/>
            </a:ln>
          </p:spPr>
          <p:txBody>
            <a:bodyPr rtlCol="0" anchor="ctr"/>
            <a:lstStyle/>
            <a:p>
              <a:endParaRPr lang="en-GB"/>
            </a:p>
          </p:txBody>
        </p:sp>
        <p:sp>
          <p:nvSpPr>
            <p:cNvPr id="153" name="Freihandform 152">
              <a:extLst>
                <a:ext uri="{FF2B5EF4-FFF2-40B4-BE49-F238E27FC236}">
                  <a16:creationId xmlns:a16="http://schemas.microsoft.com/office/drawing/2014/main" id="{08B17345-7F6C-FC88-63C9-489FDF47A006}"/>
                </a:ext>
              </a:extLst>
            </p:cNvPr>
            <p:cNvSpPr/>
            <p:nvPr/>
          </p:nvSpPr>
          <p:spPr>
            <a:xfrm>
              <a:off x="4282394" y="3881234"/>
              <a:ext cx="68608" cy="12728"/>
            </a:xfrm>
            <a:custGeom>
              <a:avLst/>
              <a:gdLst>
                <a:gd name="connsiteX0" fmla="*/ 0 w 68608"/>
                <a:gd name="connsiteY0" fmla="*/ 0 h 12728"/>
                <a:gd name="connsiteX1" fmla="*/ 68609 w 68608"/>
                <a:gd name="connsiteY1" fmla="*/ 0 h 12728"/>
              </a:gdLst>
              <a:ahLst/>
              <a:cxnLst>
                <a:cxn ang="0">
                  <a:pos x="connsiteX0" y="connsiteY0"/>
                </a:cxn>
                <a:cxn ang="0">
                  <a:pos x="connsiteX1" y="connsiteY1"/>
                </a:cxn>
              </a:cxnLst>
              <a:rect l="l" t="t" r="r" b="b"/>
              <a:pathLst>
                <a:path w="68608" h="12728">
                  <a:moveTo>
                    <a:pt x="0" y="0"/>
                  </a:moveTo>
                  <a:lnTo>
                    <a:pt x="68609" y="0"/>
                  </a:lnTo>
                </a:path>
              </a:pathLst>
            </a:custGeom>
            <a:ln w="19050" cap="flat">
              <a:solidFill>
                <a:schemeClr val="accent3"/>
              </a:solidFill>
              <a:prstDash val="solid"/>
              <a:miter/>
            </a:ln>
          </p:spPr>
          <p:txBody>
            <a:bodyPr rtlCol="0" anchor="ctr"/>
            <a:lstStyle/>
            <a:p>
              <a:endParaRPr lang="en-GB"/>
            </a:p>
          </p:txBody>
        </p:sp>
        <p:sp>
          <p:nvSpPr>
            <p:cNvPr id="154" name="Freihandform 153">
              <a:extLst>
                <a:ext uri="{FF2B5EF4-FFF2-40B4-BE49-F238E27FC236}">
                  <a16:creationId xmlns:a16="http://schemas.microsoft.com/office/drawing/2014/main" id="{944F0446-26D4-2C55-C2E4-90BD0698A425}"/>
                </a:ext>
              </a:extLst>
            </p:cNvPr>
            <p:cNvSpPr/>
            <p:nvPr/>
          </p:nvSpPr>
          <p:spPr>
            <a:xfrm>
              <a:off x="4295123" y="3893963"/>
              <a:ext cx="68608" cy="12728"/>
            </a:xfrm>
            <a:custGeom>
              <a:avLst/>
              <a:gdLst>
                <a:gd name="connsiteX0" fmla="*/ 0 w 68608"/>
                <a:gd name="connsiteY0" fmla="*/ 0 h 12728"/>
                <a:gd name="connsiteX1" fmla="*/ 68609 w 68608"/>
                <a:gd name="connsiteY1" fmla="*/ 0 h 12728"/>
              </a:gdLst>
              <a:ahLst/>
              <a:cxnLst>
                <a:cxn ang="0">
                  <a:pos x="connsiteX0" y="connsiteY0"/>
                </a:cxn>
                <a:cxn ang="0">
                  <a:pos x="connsiteX1" y="connsiteY1"/>
                </a:cxn>
              </a:cxnLst>
              <a:rect l="l" t="t" r="r" b="b"/>
              <a:pathLst>
                <a:path w="68608" h="12728">
                  <a:moveTo>
                    <a:pt x="0" y="0"/>
                  </a:moveTo>
                  <a:lnTo>
                    <a:pt x="68609" y="0"/>
                  </a:lnTo>
                </a:path>
              </a:pathLst>
            </a:custGeom>
            <a:ln w="19050" cap="flat">
              <a:solidFill>
                <a:schemeClr val="accent3"/>
              </a:solidFill>
              <a:prstDash val="solid"/>
              <a:miter/>
            </a:ln>
          </p:spPr>
          <p:txBody>
            <a:bodyPr rtlCol="0" anchor="ctr"/>
            <a:lstStyle/>
            <a:p>
              <a:endParaRPr lang="en-GB"/>
            </a:p>
          </p:txBody>
        </p:sp>
      </p:grpSp>
      <p:grpSp>
        <p:nvGrpSpPr>
          <p:cNvPr id="240" name="Picture 5">
            <a:extLst>
              <a:ext uri="{FF2B5EF4-FFF2-40B4-BE49-F238E27FC236}">
                <a16:creationId xmlns:a16="http://schemas.microsoft.com/office/drawing/2014/main" id="{F7346684-2322-0B52-ABDA-E22B3ACFE6E9}"/>
              </a:ext>
            </a:extLst>
          </p:cNvPr>
          <p:cNvGrpSpPr/>
          <p:nvPr/>
        </p:nvGrpSpPr>
        <p:grpSpPr>
          <a:xfrm>
            <a:off x="1475669" y="2051071"/>
            <a:ext cx="5903795" cy="2703366"/>
            <a:chOff x="1475669" y="2051071"/>
            <a:chExt cx="5903795" cy="2703366"/>
          </a:xfrm>
          <a:noFill/>
        </p:grpSpPr>
        <p:sp>
          <p:nvSpPr>
            <p:cNvPr id="241" name="Freihandform 240">
              <a:extLst>
                <a:ext uri="{FF2B5EF4-FFF2-40B4-BE49-F238E27FC236}">
                  <a16:creationId xmlns:a16="http://schemas.microsoft.com/office/drawing/2014/main" id="{D64F3CC0-7FDC-C240-0178-641F68DE9BBF}"/>
                </a:ext>
              </a:extLst>
            </p:cNvPr>
            <p:cNvSpPr/>
            <p:nvPr/>
          </p:nvSpPr>
          <p:spPr>
            <a:xfrm>
              <a:off x="1475669" y="2054253"/>
              <a:ext cx="5903795" cy="2662889"/>
            </a:xfrm>
            <a:custGeom>
              <a:avLst/>
              <a:gdLst>
                <a:gd name="connsiteX0" fmla="*/ 0 w 5903795"/>
                <a:gd name="connsiteY0" fmla="*/ 0 h 2662889"/>
                <a:gd name="connsiteX1" fmla="*/ 33986 w 5903795"/>
                <a:gd name="connsiteY1" fmla="*/ 0 h 2662889"/>
                <a:gd name="connsiteX2" fmla="*/ 33986 w 5903795"/>
                <a:gd name="connsiteY2" fmla="*/ 26222 h 2662889"/>
                <a:gd name="connsiteX3" fmla="*/ 206463 w 5903795"/>
                <a:gd name="connsiteY3" fmla="*/ 26222 h 2662889"/>
                <a:gd name="connsiteX4" fmla="*/ 206463 w 5903795"/>
                <a:gd name="connsiteY4" fmla="*/ 47352 h 2662889"/>
                <a:gd name="connsiteX5" fmla="*/ 264507 w 5903795"/>
                <a:gd name="connsiteY5" fmla="*/ 47352 h 2662889"/>
                <a:gd name="connsiteX6" fmla="*/ 264507 w 5903795"/>
                <a:gd name="connsiteY6" fmla="*/ 68609 h 2662889"/>
                <a:gd name="connsiteX7" fmla="*/ 352845 w 5903795"/>
                <a:gd name="connsiteY7" fmla="*/ 68609 h 2662889"/>
                <a:gd name="connsiteX8" fmla="*/ 359210 w 5903795"/>
                <a:gd name="connsiteY8" fmla="*/ 68609 h 2662889"/>
                <a:gd name="connsiteX9" fmla="*/ 359210 w 5903795"/>
                <a:gd name="connsiteY9" fmla="*/ 91012 h 2662889"/>
                <a:gd name="connsiteX10" fmla="*/ 376267 w 5903795"/>
                <a:gd name="connsiteY10" fmla="*/ 91012 h 2662889"/>
                <a:gd name="connsiteX11" fmla="*/ 376267 w 5903795"/>
                <a:gd name="connsiteY11" fmla="*/ 100431 h 2662889"/>
                <a:gd name="connsiteX12" fmla="*/ 386577 w 5903795"/>
                <a:gd name="connsiteY12" fmla="*/ 100431 h 2662889"/>
                <a:gd name="connsiteX13" fmla="*/ 386577 w 5903795"/>
                <a:gd name="connsiteY13" fmla="*/ 127289 h 2662889"/>
                <a:gd name="connsiteX14" fmla="*/ 403506 w 5903795"/>
                <a:gd name="connsiteY14" fmla="*/ 127289 h 2662889"/>
                <a:gd name="connsiteX15" fmla="*/ 403506 w 5903795"/>
                <a:gd name="connsiteY15" fmla="*/ 135308 h 2662889"/>
                <a:gd name="connsiteX16" fmla="*/ 433292 w 5903795"/>
                <a:gd name="connsiteY16" fmla="*/ 135308 h 2662889"/>
                <a:gd name="connsiteX17" fmla="*/ 433292 w 5903795"/>
                <a:gd name="connsiteY17" fmla="*/ 149437 h 2662889"/>
                <a:gd name="connsiteX18" fmla="*/ 478480 w 5903795"/>
                <a:gd name="connsiteY18" fmla="*/ 149437 h 2662889"/>
                <a:gd name="connsiteX19" fmla="*/ 478480 w 5903795"/>
                <a:gd name="connsiteY19" fmla="*/ 163567 h 2662889"/>
                <a:gd name="connsiteX20" fmla="*/ 562491 w 5903795"/>
                <a:gd name="connsiteY20" fmla="*/ 163567 h 2662889"/>
                <a:gd name="connsiteX21" fmla="*/ 562491 w 5903795"/>
                <a:gd name="connsiteY21" fmla="*/ 181005 h 2662889"/>
                <a:gd name="connsiteX22" fmla="*/ 643574 w 5903795"/>
                <a:gd name="connsiteY22" fmla="*/ 181005 h 2662889"/>
                <a:gd name="connsiteX23" fmla="*/ 642810 w 5903795"/>
                <a:gd name="connsiteY23" fmla="*/ 197298 h 2662889"/>
                <a:gd name="connsiteX24" fmla="*/ 719183 w 5903795"/>
                <a:gd name="connsiteY24" fmla="*/ 197298 h 2662889"/>
                <a:gd name="connsiteX25" fmla="*/ 719183 w 5903795"/>
                <a:gd name="connsiteY25" fmla="*/ 208372 h 2662889"/>
                <a:gd name="connsiteX26" fmla="*/ 756225 w 5903795"/>
                <a:gd name="connsiteY26" fmla="*/ 208372 h 2662889"/>
                <a:gd name="connsiteX27" fmla="*/ 756225 w 5903795"/>
                <a:gd name="connsiteY27" fmla="*/ 226702 h 2662889"/>
                <a:gd name="connsiteX28" fmla="*/ 811341 w 5903795"/>
                <a:gd name="connsiteY28" fmla="*/ 226702 h 2662889"/>
                <a:gd name="connsiteX29" fmla="*/ 811341 w 5903795"/>
                <a:gd name="connsiteY29" fmla="*/ 251269 h 2662889"/>
                <a:gd name="connsiteX30" fmla="*/ 823179 w 5903795"/>
                <a:gd name="connsiteY30" fmla="*/ 251269 h 2662889"/>
                <a:gd name="connsiteX31" fmla="*/ 823179 w 5903795"/>
                <a:gd name="connsiteY31" fmla="*/ 258779 h 2662889"/>
                <a:gd name="connsiteX32" fmla="*/ 833489 w 5903795"/>
                <a:gd name="connsiteY32" fmla="*/ 258779 h 2662889"/>
                <a:gd name="connsiteX33" fmla="*/ 833489 w 5903795"/>
                <a:gd name="connsiteY33" fmla="*/ 269217 h 2662889"/>
                <a:gd name="connsiteX34" fmla="*/ 892933 w 5903795"/>
                <a:gd name="connsiteY34" fmla="*/ 269217 h 2662889"/>
                <a:gd name="connsiteX35" fmla="*/ 892933 w 5903795"/>
                <a:gd name="connsiteY35" fmla="*/ 288946 h 2662889"/>
                <a:gd name="connsiteX36" fmla="*/ 906171 w 5903795"/>
                <a:gd name="connsiteY36" fmla="*/ 288946 h 2662889"/>
                <a:gd name="connsiteX37" fmla="*/ 906171 w 5903795"/>
                <a:gd name="connsiteY37" fmla="*/ 307403 h 2662889"/>
                <a:gd name="connsiteX38" fmla="*/ 917882 w 5903795"/>
                <a:gd name="connsiteY38" fmla="*/ 307403 h 2662889"/>
                <a:gd name="connsiteX39" fmla="*/ 917882 w 5903795"/>
                <a:gd name="connsiteY39" fmla="*/ 321532 h 2662889"/>
                <a:gd name="connsiteX40" fmla="*/ 926410 w 5903795"/>
                <a:gd name="connsiteY40" fmla="*/ 321532 h 2662889"/>
                <a:gd name="connsiteX41" fmla="*/ 926410 w 5903795"/>
                <a:gd name="connsiteY41" fmla="*/ 333752 h 2662889"/>
                <a:gd name="connsiteX42" fmla="*/ 944358 w 5903795"/>
                <a:gd name="connsiteY42" fmla="*/ 333752 h 2662889"/>
                <a:gd name="connsiteX43" fmla="*/ 944358 w 5903795"/>
                <a:gd name="connsiteY43" fmla="*/ 372448 h 2662889"/>
                <a:gd name="connsiteX44" fmla="*/ 944358 w 5903795"/>
                <a:gd name="connsiteY44" fmla="*/ 377667 h 2662889"/>
                <a:gd name="connsiteX45" fmla="*/ 955559 w 5903795"/>
                <a:gd name="connsiteY45" fmla="*/ 377667 h 2662889"/>
                <a:gd name="connsiteX46" fmla="*/ 955559 w 5903795"/>
                <a:gd name="connsiteY46" fmla="*/ 409235 h 2662889"/>
                <a:gd name="connsiteX47" fmla="*/ 963578 w 5903795"/>
                <a:gd name="connsiteY47" fmla="*/ 409235 h 2662889"/>
                <a:gd name="connsiteX48" fmla="*/ 963578 w 5903795"/>
                <a:gd name="connsiteY48" fmla="*/ 418145 h 2662889"/>
                <a:gd name="connsiteX49" fmla="*/ 972107 w 5903795"/>
                <a:gd name="connsiteY49" fmla="*/ 418145 h 2662889"/>
                <a:gd name="connsiteX50" fmla="*/ 972107 w 5903795"/>
                <a:gd name="connsiteY50" fmla="*/ 432274 h 2662889"/>
                <a:gd name="connsiteX51" fmla="*/ 984327 w 5903795"/>
                <a:gd name="connsiteY51" fmla="*/ 432274 h 2662889"/>
                <a:gd name="connsiteX52" fmla="*/ 984327 w 5903795"/>
                <a:gd name="connsiteY52" fmla="*/ 460150 h 2662889"/>
                <a:gd name="connsiteX53" fmla="*/ 993364 w 5903795"/>
                <a:gd name="connsiteY53" fmla="*/ 460150 h 2662889"/>
                <a:gd name="connsiteX54" fmla="*/ 993364 w 5903795"/>
                <a:gd name="connsiteY54" fmla="*/ 497319 h 2662889"/>
                <a:gd name="connsiteX55" fmla="*/ 1002783 w 5903795"/>
                <a:gd name="connsiteY55" fmla="*/ 497319 h 2662889"/>
                <a:gd name="connsiteX56" fmla="*/ 1002783 w 5903795"/>
                <a:gd name="connsiteY56" fmla="*/ 505338 h 2662889"/>
                <a:gd name="connsiteX57" fmla="*/ 1012203 w 5903795"/>
                <a:gd name="connsiteY57" fmla="*/ 505338 h 2662889"/>
                <a:gd name="connsiteX58" fmla="*/ 1011948 w 5903795"/>
                <a:gd name="connsiteY58" fmla="*/ 515521 h 2662889"/>
                <a:gd name="connsiteX59" fmla="*/ 1020222 w 5903795"/>
                <a:gd name="connsiteY59" fmla="*/ 515521 h 2662889"/>
                <a:gd name="connsiteX60" fmla="*/ 1020222 w 5903795"/>
                <a:gd name="connsiteY60" fmla="*/ 535506 h 2662889"/>
                <a:gd name="connsiteX61" fmla="*/ 1029641 w 5903795"/>
                <a:gd name="connsiteY61" fmla="*/ 535506 h 2662889"/>
                <a:gd name="connsiteX62" fmla="*/ 1029641 w 5903795"/>
                <a:gd name="connsiteY62" fmla="*/ 564782 h 2662889"/>
                <a:gd name="connsiteX63" fmla="*/ 1072538 w 5903795"/>
                <a:gd name="connsiteY63" fmla="*/ 564782 h 2662889"/>
                <a:gd name="connsiteX64" fmla="*/ 1072538 w 5903795"/>
                <a:gd name="connsiteY64" fmla="*/ 581712 h 2662889"/>
                <a:gd name="connsiteX65" fmla="*/ 1127272 w 5903795"/>
                <a:gd name="connsiteY65" fmla="*/ 581712 h 2662889"/>
                <a:gd name="connsiteX66" fmla="*/ 1127272 w 5903795"/>
                <a:gd name="connsiteY66" fmla="*/ 610479 h 2662889"/>
                <a:gd name="connsiteX67" fmla="*/ 1145093 w 5903795"/>
                <a:gd name="connsiteY67" fmla="*/ 610479 h 2662889"/>
                <a:gd name="connsiteX68" fmla="*/ 1145093 w 5903795"/>
                <a:gd name="connsiteY68" fmla="*/ 673232 h 2662889"/>
                <a:gd name="connsiteX69" fmla="*/ 1154512 w 5903795"/>
                <a:gd name="connsiteY69" fmla="*/ 673232 h 2662889"/>
                <a:gd name="connsiteX70" fmla="*/ 1154512 w 5903795"/>
                <a:gd name="connsiteY70" fmla="*/ 682143 h 2662889"/>
                <a:gd name="connsiteX71" fmla="*/ 1163932 w 5903795"/>
                <a:gd name="connsiteY71" fmla="*/ 682143 h 2662889"/>
                <a:gd name="connsiteX72" fmla="*/ 1163932 w 5903795"/>
                <a:gd name="connsiteY72" fmla="*/ 705309 h 2662889"/>
                <a:gd name="connsiteX73" fmla="*/ 1223885 w 5903795"/>
                <a:gd name="connsiteY73" fmla="*/ 705309 h 2662889"/>
                <a:gd name="connsiteX74" fmla="*/ 1223885 w 5903795"/>
                <a:gd name="connsiteY74" fmla="*/ 733058 h 2662889"/>
                <a:gd name="connsiteX75" fmla="*/ 1248833 w 5903795"/>
                <a:gd name="connsiteY75" fmla="*/ 733058 h 2662889"/>
                <a:gd name="connsiteX76" fmla="*/ 1248833 w 5903795"/>
                <a:gd name="connsiteY76" fmla="*/ 751897 h 2662889"/>
                <a:gd name="connsiteX77" fmla="*/ 1257744 w 5903795"/>
                <a:gd name="connsiteY77" fmla="*/ 751897 h 2662889"/>
                <a:gd name="connsiteX78" fmla="*/ 1257744 w 5903795"/>
                <a:gd name="connsiteY78" fmla="*/ 785883 h 2662889"/>
                <a:gd name="connsiteX79" fmla="*/ 1267672 w 5903795"/>
                <a:gd name="connsiteY79" fmla="*/ 785883 h 2662889"/>
                <a:gd name="connsiteX80" fmla="*/ 1267672 w 5903795"/>
                <a:gd name="connsiteY80" fmla="*/ 799503 h 2662889"/>
                <a:gd name="connsiteX81" fmla="*/ 1325716 w 5903795"/>
                <a:gd name="connsiteY81" fmla="*/ 799503 h 2662889"/>
                <a:gd name="connsiteX82" fmla="*/ 1325716 w 5903795"/>
                <a:gd name="connsiteY82" fmla="*/ 813251 h 2662889"/>
                <a:gd name="connsiteX83" fmla="*/ 1348755 w 5903795"/>
                <a:gd name="connsiteY83" fmla="*/ 813251 h 2662889"/>
                <a:gd name="connsiteX84" fmla="*/ 1348755 w 5903795"/>
                <a:gd name="connsiteY84" fmla="*/ 841509 h 2662889"/>
                <a:gd name="connsiteX85" fmla="*/ 1358684 w 5903795"/>
                <a:gd name="connsiteY85" fmla="*/ 841509 h 2662889"/>
                <a:gd name="connsiteX86" fmla="*/ 1365812 w 5903795"/>
                <a:gd name="connsiteY86" fmla="*/ 841509 h 2662889"/>
                <a:gd name="connsiteX87" fmla="*/ 1365812 w 5903795"/>
                <a:gd name="connsiteY87" fmla="*/ 858438 h 2662889"/>
                <a:gd name="connsiteX88" fmla="*/ 1383251 w 5903795"/>
                <a:gd name="connsiteY88" fmla="*/ 858438 h 2662889"/>
                <a:gd name="connsiteX89" fmla="*/ 1383251 w 5903795"/>
                <a:gd name="connsiteY89" fmla="*/ 884787 h 2662889"/>
                <a:gd name="connsiteX90" fmla="*/ 1393434 w 5903795"/>
                <a:gd name="connsiteY90" fmla="*/ 884787 h 2662889"/>
                <a:gd name="connsiteX91" fmla="*/ 1393434 w 5903795"/>
                <a:gd name="connsiteY91" fmla="*/ 891661 h 2662889"/>
                <a:gd name="connsiteX92" fmla="*/ 1412782 w 5903795"/>
                <a:gd name="connsiteY92" fmla="*/ 891661 h 2662889"/>
                <a:gd name="connsiteX93" fmla="*/ 1412782 w 5903795"/>
                <a:gd name="connsiteY93" fmla="*/ 901080 h 2662889"/>
                <a:gd name="connsiteX94" fmla="*/ 1423601 w 5903795"/>
                <a:gd name="connsiteY94" fmla="*/ 901080 h 2662889"/>
                <a:gd name="connsiteX95" fmla="*/ 1423601 w 5903795"/>
                <a:gd name="connsiteY95" fmla="*/ 910118 h 2662889"/>
                <a:gd name="connsiteX96" fmla="*/ 1449823 w 5903795"/>
                <a:gd name="connsiteY96" fmla="*/ 910118 h 2662889"/>
                <a:gd name="connsiteX97" fmla="*/ 1449823 w 5903795"/>
                <a:gd name="connsiteY97" fmla="*/ 919282 h 2662889"/>
                <a:gd name="connsiteX98" fmla="*/ 1489028 w 5903795"/>
                <a:gd name="connsiteY98" fmla="*/ 919282 h 2662889"/>
                <a:gd name="connsiteX99" fmla="*/ 1489028 w 5903795"/>
                <a:gd name="connsiteY99" fmla="*/ 936976 h 2662889"/>
                <a:gd name="connsiteX100" fmla="*/ 1536379 w 5903795"/>
                <a:gd name="connsiteY100" fmla="*/ 936976 h 2662889"/>
                <a:gd name="connsiteX101" fmla="*/ 1536379 w 5903795"/>
                <a:gd name="connsiteY101" fmla="*/ 964088 h 2662889"/>
                <a:gd name="connsiteX102" fmla="*/ 1566929 w 5903795"/>
                <a:gd name="connsiteY102" fmla="*/ 964088 h 2662889"/>
                <a:gd name="connsiteX103" fmla="*/ 1566929 w 5903795"/>
                <a:gd name="connsiteY103" fmla="*/ 992092 h 2662889"/>
                <a:gd name="connsiteX104" fmla="*/ 1575075 w 5903795"/>
                <a:gd name="connsiteY104" fmla="*/ 992092 h 2662889"/>
                <a:gd name="connsiteX105" fmla="*/ 1575075 w 5903795"/>
                <a:gd name="connsiteY105" fmla="*/ 1039825 h 2662889"/>
                <a:gd name="connsiteX106" fmla="*/ 1585004 w 5903795"/>
                <a:gd name="connsiteY106" fmla="*/ 1039825 h 2662889"/>
                <a:gd name="connsiteX107" fmla="*/ 1585004 w 5903795"/>
                <a:gd name="connsiteY107" fmla="*/ 1062737 h 2662889"/>
                <a:gd name="connsiteX108" fmla="*/ 1593532 w 5903795"/>
                <a:gd name="connsiteY108" fmla="*/ 1062737 h 2662889"/>
                <a:gd name="connsiteX109" fmla="*/ 1593532 w 5903795"/>
                <a:gd name="connsiteY109" fmla="*/ 1072029 h 2662889"/>
                <a:gd name="connsiteX110" fmla="*/ 1603588 w 5903795"/>
                <a:gd name="connsiteY110" fmla="*/ 1072029 h 2662889"/>
                <a:gd name="connsiteX111" fmla="*/ 1603588 w 5903795"/>
                <a:gd name="connsiteY111" fmla="*/ 1089595 h 2662889"/>
                <a:gd name="connsiteX112" fmla="*/ 1670033 w 5903795"/>
                <a:gd name="connsiteY112" fmla="*/ 1089595 h 2662889"/>
                <a:gd name="connsiteX113" fmla="*/ 1670033 w 5903795"/>
                <a:gd name="connsiteY113" fmla="*/ 1108052 h 2662889"/>
                <a:gd name="connsiteX114" fmla="*/ 1746152 w 5903795"/>
                <a:gd name="connsiteY114" fmla="*/ 1108052 h 2662889"/>
                <a:gd name="connsiteX115" fmla="*/ 1746152 w 5903795"/>
                <a:gd name="connsiteY115" fmla="*/ 1125364 h 2662889"/>
                <a:gd name="connsiteX116" fmla="*/ 1766009 w 5903795"/>
                <a:gd name="connsiteY116" fmla="*/ 1125364 h 2662889"/>
                <a:gd name="connsiteX117" fmla="*/ 1766009 w 5903795"/>
                <a:gd name="connsiteY117" fmla="*/ 1136056 h 2662889"/>
                <a:gd name="connsiteX118" fmla="*/ 1775810 w 5903795"/>
                <a:gd name="connsiteY118" fmla="*/ 1136056 h 2662889"/>
                <a:gd name="connsiteX119" fmla="*/ 1775810 w 5903795"/>
                <a:gd name="connsiteY119" fmla="*/ 1143821 h 2662889"/>
                <a:gd name="connsiteX120" fmla="*/ 1794140 w 5903795"/>
                <a:gd name="connsiteY120" fmla="*/ 1143821 h 2662889"/>
                <a:gd name="connsiteX121" fmla="*/ 1794140 w 5903795"/>
                <a:gd name="connsiteY121" fmla="*/ 1153367 h 2662889"/>
                <a:gd name="connsiteX122" fmla="*/ 1822653 w 5903795"/>
                <a:gd name="connsiteY122" fmla="*/ 1153367 h 2662889"/>
                <a:gd name="connsiteX123" fmla="*/ 1822653 w 5903795"/>
                <a:gd name="connsiteY123" fmla="*/ 1159732 h 2662889"/>
                <a:gd name="connsiteX124" fmla="*/ 1832836 w 5903795"/>
                <a:gd name="connsiteY124" fmla="*/ 1159732 h 2662889"/>
                <a:gd name="connsiteX125" fmla="*/ 1832836 w 5903795"/>
                <a:gd name="connsiteY125" fmla="*/ 1179843 h 2662889"/>
                <a:gd name="connsiteX126" fmla="*/ 1842255 w 5903795"/>
                <a:gd name="connsiteY126" fmla="*/ 1179843 h 2662889"/>
                <a:gd name="connsiteX127" fmla="*/ 1842255 w 5903795"/>
                <a:gd name="connsiteY127" fmla="*/ 1189008 h 2662889"/>
                <a:gd name="connsiteX128" fmla="*/ 1860457 w 5903795"/>
                <a:gd name="connsiteY128" fmla="*/ 1189008 h 2662889"/>
                <a:gd name="connsiteX129" fmla="*/ 1860457 w 5903795"/>
                <a:gd name="connsiteY129" fmla="*/ 1197409 h 2662889"/>
                <a:gd name="connsiteX130" fmla="*/ 1870131 w 5903795"/>
                <a:gd name="connsiteY130" fmla="*/ 1197409 h 2662889"/>
                <a:gd name="connsiteX131" fmla="*/ 1870131 w 5903795"/>
                <a:gd name="connsiteY131" fmla="*/ 1206829 h 2662889"/>
                <a:gd name="connsiteX132" fmla="*/ 1880442 w 5903795"/>
                <a:gd name="connsiteY132" fmla="*/ 1206829 h 2662889"/>
                <a:gd name="connsiteX133" fmla="*/ 1880442 w 5903795"/>
                <a:gd name="connsiteY133" fmla="*/ 1215612 h 2662889"/>
                <a:gd name="connsiteX134" fmla="*/ 1908573 w 5903795"/>
                <a:gd name="connsiteY134" fmla="*/ 1215612 h 2662889"/>
                <a:gd name="connsiteX135" fmla="*/ 1908573 w 5903795"/>
                <a:gd name="connsiteY135" fmla="*/ 1232796 h 2662889"/>
                <a:gd name="connsiteX136" fmla="*/ 1928557 w 5903795"/>
                <a:gd name="connsiteY136" fmla="*/ 1232796 h 2662889"/>
                <a:gd name="connsiteX137" fmla="*/ 1928557 w 5903795"/>
                <a:gd name="connsiteY137" fmla="*/ 1242215 h 2662889"/>
                <a:gd name="connsiteX138" fmla="*/ 1938613 w 5903795"/>
                <a:gd name="connsiteY138" fmla="*/ 1242215 h 2662889"/>
                <a:gd name="connsiteX139" fmla="*/ 1938613 w 5903795"/>
                <a:gd name="connsiteY139" fmla="*/ 1251507 h 2662889"/>
                <a:gd name="connsiteX140" fmla="*/ 2004803 w 5903795"/>
                <a:gd name="connsiteY140" fmla="*/ 1251507 h 2662889"/>
                <a:gd name="connsiteX141" fmla="*/ 2004803 w 5903795"/>
                <a:gd name="connsiteY141" fmla="*/ 1260163 h 2662889"/>
                <a:gd name="connsiteX142" fmla="*/ 2022624 w 5903795"/>
                <a:gd name="connsiteY142" fmla="*/ 1260163 h 2662889"/>
                <a:gd name="connsiteX143" fmla="*/ 2022624 w 5903795"/>
                <a:gd name="connsiteY143" fmla="*/ 1269582 h 2662889"/>
                <a:gd name="connsiteX144" fmla="*/ 2033443 w 5903795"/>
                <a:gd name="connsiteY144" fmla="*/ 1269582 h 2662889"/>
                <a:gd name="connsiteX145" fmla="*/ 2033443 w 5903795"/>
                <a:gd name="connsiteY145" fmla="*/ 1277983 h 2662889"/>
                <a:gd name="connsiteX146" fmla="*/ 2119109 w 5903795"/>
                <a:gd name="connsiteY146" fmla="*/ 1277983 h 2662889"/>
                <a:gd name="connsiteX147" fmla="*/ 2119109 w 5903795"/>
                <a:gd name="connsiteY147" fmla="*/ 1286766 h 2662889"/>
                <a:gd name="connsiteX148" fmla="*/ 2128401 w 5903795"/>
                <a:gd name="connsiteY148" fmla="*/ 1286766 h 2662889"/>
                <a:gd name="connsiteX149" fmla="*/ 2128401 w 5903795"/>
                <a:gd name="connsiteY149" fmla="*/ 1296313 h 2662889"/>
                <a:gd name="connsiteX150" fmla="*/ 2176389 w 5903795"/>
                <a:gd name="connsiteY150" fmla="*/ 1296313 h 2662889"/>
                <a:gd name="connsiteX151" fmla="*/ 2176389 w 5903795"/>
                <a:gd name="connsiteY151" fmla="*/ 1304460 h 2662889"/>
                <a:gd name="connsiteX152" fmla="*/ 2185681 w 5903795"/>
                <a:gd name="connsiteY152" fmla="*/ 1304460 h 2662889"/>
                <a:gd name="connsiteX153" fmla="*/ 2185681 w 5903795"/>
                <a:gd name="connsiteY153" fmla="*/ 1313752 h 2662889"/>
                <a:gd name="connsiteX154" fmla="*/ 2205029 w 5903795"/>
                <a:gd name="connsiteY154" fmla="*/ 1313752 h 2662889"/>
                <a:gd name="connsiteX155" fmla="*/ 2205029 w 5903795"/>
                <a:gd name="connsiteY155" fmla="*/ 1323553 h 2662889"/>
                <a:gd name="connsiteX156" fmla="*/ 2259763 w 5903795"/>
                <a:gd name="connsiteY156" fmla="*/ 1323553 h 2662889"/>
                <a:gd name="connsiteX157" fmla="*/ 2328117 w 5903795"/>
                <a:gd name="connsiteY157" fmla="*/ 1323553 h 2662889"/>
                <a:gd name="connsiteX158" fmla="*/ 2328117 w 5903795"/>
                <a:gd name="connsiteY158" fmla="*/ 1339846 h 2662889"/>
                <a:gd name="connsiteX159" fmla="*/ 2338937 w 5903795"/>
                <a:gd name="connsiteY159" fmla="*/ 1339846 h 2662889"/>
                <a:gd name="connsiteX160" fmla="*/ 2338937 w 5903795"/>
                <a:gd name="connsiteY160" fmla="*/ 1357666 h 2662889"/>
                <a:gd name="connsiteX161" fmla="*/ 2348611 w 5903795"/>
                <a:gd name="connsiteY161" fmla="*/ 1357666 h 2662889"/>
                <a:gd name="connsiteX162" fmla="*/ 2348611 w 5903795"/>
                <a:gd name="connsiteY162" fmla="*/ 1375105 h 2662889"/>
                <a:gd name="connsiteX163" fmla="*/ 2357012 w 5903795"/>
                <a:gd name="connsiteY163" fmla="*/ 1375105 h 2662889"/>
                <a:gd name="connsiteX164" fmla="*/ 2357012 w 5903795"/>
                <a:gd name="connsiteY164" fmla="*/ 1402981 h 2662889"/>
                <a:gd name="connsiteX165" fmla="*/ 2367195 w 5903795"/>
                <a:gd name="connsiteY165" fmla="*/ 1402981 h 2662889"/>
                <a:gd name="connsiteX166" fmla="*/ 2367195 w 5903795"/>
                <a:gd name="connsiteY166" fmla="*/ 1411892 h 2662889"/>
                <a:gd name="connsiteX167" fmla="*/ 2385270 w 5903795"/>
                <a:gd name="connsiteY167" fmla="*/ 1411892 h 2662889"/>
                <a:gd name="connsiteX168" fmla="*/ 2385270 w 5903795"/>
                <a:gd name="connsiteY168" fmla="*/ 1431621 h 2662889"/>
                <a:gd name="connsiteX169" fmla="*/ 2399399 w 5903795"/>
                <a:gd name="connsiteY169" fmla="*/ 1432003 h 2662889"/>
                <a:gd name="connsiteX170" fmla="*/ 2399399 w 5903795"/>
                <a:gd name="connsiteY170" fmla="*/ 1447533 h 2662889"/>
                <a:gd name="connsiteX171" fmla="*/ 2425239 w 5903795"/>
                <a:gd name="connsiteY171" fmla="*/ 1447533 h 2662889"/>
                <a:gd name="connsiteX172" fmla="*/ 2425239 w 5903795"/>
                <a:gd name="connsiteY172" fmla="*/ 1493866 h 2662889"/>
                <a:gd name="connsiteX173" fmla="*/ 2433640 w 5903795"/>
                <a:gd name="connsiteY173" fmla="*/ 1493866 h 2662889"/>
                <a:gd name="connsiteX174" fmla="*/ 2433640 w 5903795"/>
                <a:gd name="connsiteY174" fmla="*/ 1510159 h 2662889"/>
                <a:gd name="connsiteX175" fmla="*/ 2442932 w 5903795"/>
                <a:gd name="connsiteY175" fmla="*/ 1510159 h 2662889"/>
                <a:gd name="connsiteX176" fmla="*/ 2442932 w 5903795"/>
                <a:gd name="connsiteY176" fmla="*/ 1527852 h 2662889"/>
                <a:gd name="connsiteX177" fmla="*/ 2472209 w 5903795"/>
                <a:gd name="connsiteY177" fmla="*/ 1527852 h 2662889"/>
                <a:gd name="connsiteX178" fmla="*/ 2472209 w 5903795"/>
                <a:gd name="connsiteY178" fmla="*/ 1538799 h 2662889"/>
                <a:gd name="connsiteX179" fmla="*/ 2481119 w 5903795"/>
                <a:gd name="connsiteY179" fmla="*/ 1538799 h 2662889"/>
                <a:gd name="connsiteX180" fmla="*/ 2481119 w 5903795"/>
                <a:gd name="connsiteY180" fmla="*/ 1546563 h 2662889"/>
                <a:gd name="connsiteX181" fmla="*/ 2489520 w 5903795"/>
                <a:gd name="connsiteY181" fmla="*/ 1546563 h 2662889"/>
                <a:gd name="connsiteX182" fmla="*/ 2489520 w 5903795"/>
                <a:gd name="connsiteY182" fmla="*/ 1555728 h 2662889"/>
                <a:gd name="connsiteX183" fmla="*/ 2587533 w 5903795"/>
                <a:gd name="connsiteY183" fmla="*/ 1555728 h 2662889"/>
                <a:gd name="connsiteX184" fmla="*/ 2587533 w 5903795"/>
                <a:gd name="connsiteY184" fmla="*/ 1565657 h 2662889"/>
                <a:gd name="connsiteX185" fmla="*/ 2595679 w 5903795"/>
                <a:gd name="connsiteY185" fmla="*/ 1565657 h 2662889"/>
                <a:gd name="connsiteX186" fmla="*/ 2595679 w 5903795"/>
                <a:gd name="connsiteY186" fmla="*/ 1592133 h 2662889"/>
                <a:gd name="connsiteX187" fmla="*/ 2604844 w 5903795"/>
                <a:gd name="connsiteY187" fmla="*/ 1592133 h 2662889"/>
                <a:gd name="connsiteX188" fmla="*/ 2604844 w 5903795"/>
                <a:gd name="connsiteY188" fmla="*/ 1604607 h 2662889"/>
                <a:gd name="connsiteX189" fmla="*/ 2604844 w 5903795"/>
                <a:gd name="connsiteY189" fmla="*/ 1607026 h 2662889"/>
                <a:gd name="connsiteX190" fmla="*/ 2631320 w 5903795"/>
                <a:gd name="connsiteY190" fmla="*/ 1607026 h 2662889"/>
                <a:gd name="connsiteX191" fmla="*/ 2631320 w 5903795"/>
                <a:gd name="connsiteY191" fmla="*/ 1617973 h 2662889"/>
                <a:gd name="connsiteX192" fmla="*/ 2654996 w 5903795"/>
                <a:gd name="connsiteY192" fmla="*/ 1617973 h 2662889"/>
                <a:gd name="connsiteX193" fmla="*/ 2654996 w 5903795"/>
                <a:gd name="connsiteY193" fmla="*/ 1634266 h 2662889"/>
                <a:gd name="connsiteX194" fmla="*/ 2700947 w 5903795"/>
                <a:gd name="connsiteY194" fmla="*/ 1634266 h 2662889"/>
                <a:gd name="connsiteX195" fmla="*/ 2700947 w 5903795"/>
                <a:gd name="connsiteY195" fmla="*/ 1645976 h 2662889"/>
                <a:gd name="connsiteX196" fmla="*/ 2712021 w 5903795"/>
                <a:gd name="connsiteY196" fmla="*/ 1645976 h 2662889"/>
                <a:gd name="connsiteX197" fmla="*/ 2712021 w 5903795"/>
                <a:gd name="connsiteY197" fmla="*/ 1652977 h 2662889"/>
                <a:gd name="connsiteX198" fmla="*/ 2727551 w 5903795"/>
                <a:gd name="connsiteY198" fmla="*/ 1652977 h 2662889"/>
                <a:gd name="connsiteX199" fmla="*/ 2727551 w 5903795"/>
                <a:gd name="connsiteY199" fmla="*/ 1667870 h 2662889"/>
                <a:gd name="connsiteX200" fmla="*/ 2777703 w 5903795"/>
                <a:gd name="connsiteY200" fmla="*/ 1667870 h 2662889"/>
                <a:gd name="connsiteX201" fmla="*/ 2777703 w 5903795"/>
                <a:gd name="connsiteY201" fmla="*/ 1698547 h 2662889"/>
                <a:gd name="connsiteX202" fmla="*/ 2786867 w 5903795"/>
                <a:gd name="connsiteY202" fmla="*/ 1698547 h 2662889"/>
                <a:gd name="connsiteX203" fmla="*/ 2786867 w 5903795"/>
                <a:gd name="connsiteY203" fmla="*/ 1726550 h 2662889"/>
                <a:gd name="connsiteX204" fmla="*/ 2796160 w 5903795"/>
                <a:gd name="connsiteY204" fmla="*/ 1726550 h 2662889"/>
                <a:gd name="connsiteX205" fmla="*/ 2796160 w 5903795"/>
                <a:gd name="connsiteY205" fmla="*/ 1770083 h 2662889"/>
                <a:gd name="connsiteX206" fmla="*/ 2805961 w 5903795"/>
                <a:gd name="connsiteY206" fmla="*/ 1770083 h 2662889"/>
                <a:gd name="connsiteX207" fmla="*/ 2805961 w 5903795"/>
                <a:gd name="connsiteY207" fmla="*/ 1778103 h 2662889"/>
                <a:gd name="connsiteX208" fmla="*/ 2814489 w 5903795"/>
                <a:gd name="connsiteY208" fmla="*/ 1778103 h 2662889"/>
                <a:gd name="connsiteX209" fmla="*/ 2814489 w 5903795"/>
                <a:gd name="connsiteY209" fmla="*/ 1823799 h 2662889"/>
                <a:gd name="connsiteX210" fmla="*/ 2844148 w 5903795"/>
                <a:gd name="connsiteY210" fmla="*/ 1823799 h 2662889"/>
                <a:gd name="connsiteX211" fmla="*/ 2844148 w 5903795"/>
                <a:gd name="connsiteY211" fmla="*/ 1850275 h 2662889"/>
                <a:gd name="connsiteX212" fmla="*/ 2863623 w 5903795"/>
                <a:gd name="connsiteY212" fmla="*/ 1850275 h 2662889"/>
                <a:gd name="connsiteX213" fmla="*/ 2863623 w 5903795"/>
                <a:gd name="connsiteY213" fmla="*/ 1884262 h 2662889"/>
                <a:gd name="connsiteX214" fmla="*/ 2863623 w 5903795"/>
                <a:gd name="connsiteY214" fmla="*/ 1887062 h 2662889"/>
                <a:gd name="connsiteX215" fmla="*/ 2929431 w 5903795"/>
                <a:gd name="connsiteY215" fmla="*/ 1887062 h 2662889"/>
                <a:gd name="connsiteX216" fmla="*/ 2929431 w 5903795"/>
                <a:gd name="connsiteY216" fmla="*/ 1904755 h 2662889"/>
                <a:gd name="connsiteX217" fmla="*/ 2961254 w 5903795"/>
                <a:gd name="connsiteY217" fmla="*/ 1904755 h 2662889"/>
                <a:gd name="connsiteX218" fmla="*/ 3005041 w 5903795"/>
                <a:gd name="connsiteY218" fmla="*/ 1904755 h 2662889"/>
                <a:gd name="connsiteX219" fmla="*/ 3028080 w 5903795"/>
                <a:gd name="connsiteY219" fmla="*/ 1904755 h 2662889"/>
                <a:gd name="connsiteX220" fmla="*/ 3137676 w 5903795"/>
                <a:gd name="connsiteY220" fmla="*/ 1904755 h 2662889"/>
                <a:gd name="connsiteX221" fmla="*/ 3142131 w 5903795"/>
                <a:gd name="connsiteY221" fmla="*/ 1904755 h 2662889"/>
                <a:gd name="connsiteX222" fmla="*/ 3142131 w 5903795"/>
                <a:gd name="connsiteY222" fmla="*/ 1915320 h 2662889"/>
                <a:gd name="connsiteX223" fmla="*/ 3150914 w 5903795"/>
                <a:gd name="connsiteY223" fmla="*/ 1915320 h 2662889"/>
                <a:gd name="connsiteX224" fmla="*/ 3150914 w 5903795"/>
                <a:gd name="connsiteY224" fmla="*/ 1923976 h 2662889"/>
                <a:gd name="connsiteX225" fmla="*/ 3175863 w 5903795"/>
                <a:gd name="connsiteY225" fmla="*/ 1923976 h 2662889"/>
                <a:gd name="connsiteX226" fmla="*/ 3175863 w 5903795"/>
                <a:gd name="connsiteY226" fmla="*/ 1939760 h 2662889"/>
                <a:gd name="connsiteX227" fmla="*/ 3226779 w 5903795"/>
                <a:gd name="connsiteY227" fmla="*/ 1939760 h 2662889"/>
                <a:gd name="connsiteX228" fmla="*/ 3226779 w 5903795"/>
                <a:gd name="connsiteY228" fmla="*/ 1952489 h 2662889"/>
                <a:gd name="connsiteX229" fmla="*/ 3240017 w 5903795"/>
                <a:gd name="connsiteY229" fmla="*/ 1952489 h 2662889"/>
                <a:gd name="connsiteX230" fmla="*/ 3252236 w 5903795"/>
                <a:gd name="connsiteY230" fmla="*/ 1952489 h 2662889"/>
                <a:gd name="connsiteX231" fmla="*/ 3252236 w 5903795"/>
                <a:gd name="connsiteY231" fmla="*/ 1979347 h 2662889"/>
                <a:gd name="connsiteX232" fmla="*/ 3252236 w 5903795"/>
                <a:gd name="connsiteY232" fmla="*/ 1992076 h 2662889"/>
                <a:gd name="connsiteX233" fmla="*/ 3366796 w 5903795"/>
                <a:gd name="connsiteY233" fmla="*/ 1992076 h 2662889"/>
                <a:gd name="connsiteX234" fmla="*/ 3366796 w 5903795"/>
                <a:gd name="connsiteY234" fmla="*/ 2004805 h 2662889"/>
                <a:gd name="connsiteX235" fmla="*/ 3557730 w 5903795"/>
                <a:gd name="connsiteY235" fmla="*/ 2004805 h 2662889"/>
                <a:gd name="connsiteX236" fmla="*/ 3560276 w 5903795"/>
                <a:gd name="connsiteY236" fmla="*/ 2004805 h 2662889"/>
                <a:gd name="connsiteX237" fmla="*/ 3560276 w 5903795"/>
                <a:gd name="connsiteY237" fmla="*/ 2030008 h 2662889"/>
                <a:gd name="connsiteX238" fmla="*/ 3570459 w 5903795"/>
                <a:gd name="connsiteY238" fmla="*/ 2030262 h 2662889"/>
                <a:gd name="connsiteX239" fmla="*/ 3570459 w 5903795"/>
                <a:gd name="connsiteY239" fmla="*/ 2047446 h 2662889"/>
                <a:gd name="connsiteX240" fmla="*/ 3580133 w 5903795"/>
                <a:gd name="connsiteY240" fmla="*/ 2047446 h 2662889"/>
                <a:gd name="connsiteX241" fmla="*/ 3580133 w 5903795"/>
                <a:gd name="connsiteY241" fmla="*/ 2057120 h 2662889"/>
                <a:gd name="connsiteX242" fmla="*/ 3589807 w 5903795"/>
                <a:gd name="connsiteY242" fmla="*/ 2057120 h 2662889"/>
                <a:gd name="connsiteX243" fmla="*/ 3589807 w 5903795"/>
                <a:gd name="connsiteY243" fmla="*/ 2067685 h 2662889"/>
                <a:gd name="connsiteX244" fmla="*/ 3600117 w 5903795"/>
                <a:gd name="connsiteY244" fmla="*/ 2067685 h 2662889"/>
                <a:gd name="connsiteX245" fmla="*/ 3600117 w 5903795"/>
                <a:gd name="connsiteY245" fmla="*/ 2075068 h 2662889"/>
                <a:gd name="connsiteX246" fmla="*/ 3618065 w 5903795"/>
                <a:gd name="connsiteY246" fmla="*/ 2075068 h 2662889"/>
                <a:gd name="connsiteX247" fmla="*/ 3618065 w 5903795"/>
                <a:gd name="connsiteY247" fmla="*/ 2088306 h 2662889"/>
                <a:gd name="connsiteX248" fmla="*/ 3665417 w 5903795"/>
                <a:gd name="connsiteY248" fmla="*/ 2088306 h 2662889"/>
                <a:gd name="connsiteX249" fmla="*/ 3669235 w 5903795"/>
                <a:gd name="connsiteY249" fmla="*/ 2088306 h 2662889"/>
                <a:gd name="connsiteX250" fmla="*/ 3669235 w 5903795"/>
                <a:gd name="connsiteY250" fmla="*/ 2096707 h 2662889"/>
                <a:gd name="connsiteX251" fmla="*/ 3675345 w 5903795"/>
                <a:gd name="connsiteY251" fmla="*/ 2096707 h 2662889"/>
                <a:gd name="connsiteX252" fmla="*/ 3675345 w 5903795"/>
                <a:gd name="connsiteY252" fmla="*/ 2111855 h 2662889"/>
                <a:gd name="connsiteX253" fmla="*/ 3685528 w 5903795"/>
                <a:gd name="connsiteY253" fmla="*/ 2111855 h 2662889"/>
                <a:gd name="connsiteX254" fmla="*/ 3685528 w 5903795"/>
                <a:gd name="connsiteY254" fmla="*/ 2137313 h 2662889"/>
                <a:gd name="connsiteX255" fmla="*/ 3732371 w 5903795"/>
                <a:gd name="connsiteY255" fmla="*/ 2137313 h 2662889"/>
                <a:gd name="connsiteX256" fmla="*/ 3732371 w 5903795"/>
                <a:gd name="connsiteY256" fmla="*/ 2155388 h 2662889"/>
                <a:gd name="connsiteX257" fmla="*/ 3832802 w 5903795"/>
                <a:gd name="connsiteY257" fmla="*/ 2155388 h 2662889"/>
                <a:gd name="connsiteX258" fmla="*/ 3832802 w 5903795"/>
                <a:gd name="connsiteY258" fmla="*/ 2172190 h 2662889"/>
                <a:gd name="connsiteX259" fmla="*/ 3935142 w 5903795"/>
                <a:gd name="connsiteY259" fmla="*/ 2172190 h 2662889"/>
                <a:gd name="connsiteX260" fmla="*/ 3935142 w 5903795"/>
                <a:gd name="connsiteY260" fmla="*/ 2183264 h 2662889"/>
                <a:gd name="connsiteX261" fmla="*/ 3943798 w 5903795"/>
                <a:gd name="connsiteY261" fmla="*/ 2183264 h 2662889"/>
                <a:gd name="connsiteX262" fmla="*/ 3943798 w 5903795"/>
                <a:gd name="connsiteY262" fmla="*/ 2192174 h 2662889"/>
                <a:gd name="connsiteX263" fmla="*/ 3999678 w 5903795"/>
                <a:gd name="connsiteY263" fmla="*/ 2192174 h 2662889"/>
                <a:gd name="connsiteX264" fmla="*/ 3999678 w 5903795"/>
                <a:gd name="connsiteY264" fmla="*/ 2202612 h 2662889"/>
                <a:gd name="connsiteX265" fmla="*/ 4009097 w 5903795"/>
                <a:gd name="connsiteY265" fmla="*/ 2202612 h 2662889"/>
                <a:gd name="connsiteX266" fmla="*/ 4009097 w 5903795"/>
                <a:gd name="connsiteY266" fmla="*/ 2209613 h 2662889"/>
                <a:gd name="connsiteX267" fmla="*/ 4017880 w 5903795"/>
                <a:gd name="connsiteY267" fmla="*/ 2209613 h 2662889"/>
                <a:gd name="connsiteX268" fmla="*/ 4017880 w 5903795"/>
                <a:gd name="connsiteY268" fmla="*/ 2218778 h 2662889"/>
                <a:gd name="connsiteX269" fmla="*/ 4029463 w 5903795"/>
                <a:gd name="connsiteY269" fmla="*/ 2218778 h 2662889"/>
                <a:gd name="connsiteX270" fmla="*/ 4029463 w 5903795"/>
                <a:gd name="connsiteY270" fmla="*/ 2228070 h 2662889"/>
                <a:gd name="connsiteX271" fmla="*/ 4039010 w 5903795"/>
                <a:gd name="connsiteY271" fmla="*/ 2228070 h 2662889"/>
                <a:gd name="connsiteX272" fmla="*/ 4039010 w 5903795"/>
                <a:gd name="connsiteY272" fmla="*/ 2236725 h 2662889"/>
                <a:gd name="connsiteX273" fmla="*/ 4095399 w 5903795"/>
                <a:gd name="connsiteY273" fmla="*/ 2236725 h 2662889"/>
                <a:gd name="connsiteX274" fmla="*/ 4095399 w 5903795"/>
                <a:gd name="connsiteY274" fmla="*/ 2253782 h 2662889"/>
                <a:gd name="connsiteX275" fmla="*/ 4147078 w 5903795"/>
                <a:gd name="connsiteY275" fmla="*/ 2253782 h 2662889"/>
                <a:gd name="connsiteX276" fmla="*/ 4147078 w 5903795"/>
                <a:gd name="connsiteY276" fmla="*/ 2262183 h 2662889"/>
                <a:gd name="connsiteX277" fmla="*/ 4156880 w 5903795"/>
                <a:gd name="connsiteY277" fmla="*/ 2262183 h 2662889"/>
                <a:gd name="connsiteX278" fmla="*/ 4156880 w 5903795"/>
                <a:gd name="connsiteY278" fmla="*/ 2272876 h 2662889"/>
                <a:gd name="connsiteX279" fmla="*/ 4249801 w 5903795"/>
                <a:gd name="connsiteY279" fmla="*/ 2272876 h 2662889"/>
                <a:gd name="connsiteX280" fmla="*/ 4249801 w 5903795"/>
                <a:gd name="connsiteY280" fmla="*/ 2281277 h 2662889"/>
                <a:gd name="connsiteX281" fmla="*/ 4258330 w 5903795"/>
                <a:gd name="connsiteY281" fmla="*/ 2281277 h 2662889"/>
                <a:gd name="connsiteX282" fmla="*/ 4258330 w 5903795"/>
                <a:gd name="connsiteY282" fmla="*/ 2291205 h 2662889"/>
                <a:gd name="connsiteX283" fmla="*/ 4295753 w 5903795"/>
                <a:gd name="connsiteY283" fmla="*/ 2291205 h 2662889"/>
                <a:gd name="connsiteX284" fmla="*/ 4295753 w 5903795"/>
                <a:gd name="connsiteY284" fmla="*/ 2307753 h 2662889"/>
                <a:gd name="connsiteX285" fmla="*/ 4430552 w 5903795"/>
                <a:gd name="connsiteY285" fmla="*/ 2307753 h 2662889"/>
                <a:gd name="connsiteX286" fmla="*/ 4430552 w 5903795"/>
                <a:gd name="connsiteY286" fmla="*/ 2315899 h 2662889"/>
                <a:gd name="connsiteX287" fmla="*/ 4438443 w 5903795"/>
                <a:gd name="connsiteY287" fmla="*/ 2315899 h 2662889"/>
                <a:gd name="connsiteX288" fmla="*/ 4438443 w 5903795"/>
                <a:gd name="connsiteY288" fmla="*/ 2325828 h 2662889"/>
                <a:gd name="connsiteX289" fmla="*/ 4537856 w 5903795"/>
                <a:gd name="connsiteY289" fmla="*/ 2325828 h 2662889"/>
                <a:gd name="connsiteX290" fmla="*/ 4690603 w 5903795"/>
                <a:gd name="connsiteY290" fmla="*/ 2325828 h 2662889"/>
                <a:gd name="connsiteX291" fmla="*/ 4690603 w 5903795"/>
                <a:gd name="connsiteY291" fmla="*/ 2335756 h 2662889"/>
                <a:gd name="connsiteX292" fmla="*/ 4698113 w 5903795"/>
                <a:gd name="connsiteY292" fmla="*/ 2335756 h 2662889"/>
                <a:gd name="connsiteX293" fmla="*/ 4698113 w 5903795"/>
                <a:gd name="connsiteY293" fmla="*/ 2342630 h 2662889"/>
                <a:gd name="connsiteX294" fmla="*/ 4725226 w 5903795"/>
                <a:gd name="connsiteY294" fmla="*/ 2342630 h 2662889"/>
                <a:gd name="connsiteX295" fmla="*/ 4725226 w 5903795"/>
                <a:gd name="connsiteY295" fmla="*/ 2360960 h 2662889"/>
                <a:gd name="connsiteX296" fmla="*/ 4812673 w 5903795"/>
                <a:gd name="connsiteY296" fmla="*/ 2360960 h 2662889"/>
                <a:gd name="connsiteX297" fmla="*/ 4812673 w 5903795"/>
                <a:gd name="connsiteY297" fmla="*/ 2370888 h 2662889"/>
                <a:gd name="connsiteX298" fmla="*/ 4821456 w 5903795"/>
                <a:gd name="connsiteY298" fmla="*/ 2370888 h 2662889"/>
                <a:gd name="connsiteX299" fmla="*/ 4821456 w 5903795"/>
                <a:gd name="connsiteY299" fmla="*/ 2379417 h 2662889"/>
                <a:gd name="connsiteX300" fmla="*/ 4838386 w 5903795"/>
                <a:gd name="connsiteY300" fmla="*/ 2379417 h 2662889"/>
                <a:gd name="connsiteX301" fmla="*/ 4838386 w 5903795"/>
                <a:gd name="connsiteY301" fmla="*/ 2396982 h 2662889"/>
                <a:gd name="connsiteX302" fmla="*/ 4868553 w 5903795"/>
                <a:gd name="connsiteY302" fmla="*/ 2396982 h 2662889"/>
                <a:gd name="connsiteX303" fmla="*/ 4868553 w 5903795"/>
                <a:gd name="connsiteY303" fmla="*/ 2416076 h 2662889"/>
                <a:gd name="connsiteX304" fmla="*/ 4896812 w 5903795"/>
                <a:gd name="connsiteY304" fmla="*/ 2416076 h 2662889"/>
                <a:gd name="connsiteX305" fmla="*/ 4896812 w 5903795"/>
                <a:gd name="connsiteY305" fmla="*/ 2429823 h 2662889"/>
                <a:gd name="connsiteX306" fmla="*/ 4996097 w 5903795"/>
                <a:gd name="connsiteY306" fmla="*/ 2429823 h 2662889"/>
                <a:gd name="connsiteX307" fmla="*/ 5097928 w 5903795"/>
                <a:gd name="connsiteY307" fmla="*/ 2429823 h 2662889"/>
                <a:gd name="connsiteX308" fmla="*/ 5097928 w 5903795"/>
                <a:gd name="connsiteY308" fmla="*/ 2446498 h 2662889"/>
                <a:gd name="connsiteX309" fmla="*/ 5198868 w 5903795"/>
                <a:gd name="connsiteY309" fmla="*/ 2446498 h 2662889"/>
                <a:gd name="connsiteX310" fmla="*/ 5204724 w 5903795"/>
                <a:gd name="connsiteY310" fmla="*/ 2446498 h 2662889"/>
                <a:gd name="connsiteX311" fmla="*/ 5204724 w 5903795"/>
                <a:gd name="connsiteY311" fmla="*/ 2469665 h 2662889"/>
                <a:gd name="connsiteX312" fmla="*/ 5221908 w 5903795"/>
                <a:gd name="connsiteY312" fmla="*/ 2469665 h 2662889"/>
                <a:gd name="connsiteX313" fmla="*/ 5221908 w 5903795"/>
                <a:gd name="connsiteY313" fmla="*/ 2497668 h 2662889"/>
                <a:gd name="connsiteX314" fmla="*/ 5229418 w 5903795"/>
                <a:gd name="connsiteY314" fmla="*/ 2497668 h 2662889"/>
                <a:gd name="connsiteX315" fmla="*/ 5229418 w 5903795"/>
                <a:gd name="connsiteY315" fmla="*/ 2523381 h 2662889"/>
                <a:gd name="connsiteX316" fmla="*/ 5351361 w 5903795"/>
                <a:gd name="connsiteY316" fmla="*/ 2523381 h 2662889"/>
                <a:gd name="connsiteX317" fmla="*/ 5351361 w 5903795"/>
                <a:gd name="connsiteY317" fmla="*/ 2551257 h 2662889"/>
                <a:gd name="connsiteX318" fmla="*/ 5365235 w 5903795"/>
                <a:gd name="connsiteY318" fmla="*/ 2551257 h 2662889"/>
                <a:gd name="connsiteX319" fmla="*/ 5365235 w 5903795"/>
                <a:gd name="connsiteY319" fmla="*/ 2557112 h 2662889"/>
                <a:gd name="connsiteX320" fmla="*/ 5428880 w 5903795"/>
                <a:gd name="connsiteY320" fmla="*/ 2557112 h 2662889"/>
                <a:gd name="connsiteX321" fmla="*/ 5473940 w 5903795"/>
                <a:gd name="connsiteY321" fmla="*/ 2557112 h 2662889"/>
                <a:gd name="connsiteX322" fmla="*/ 5473940 w 5903795"/>
                <a:gd name="connsiteY322" fmla="*/ 2590335 h 2662889"/>
                <a:gd name="connsiteX323" fmla="*/ 5658000 w 5903795"/>
                <a:gd name="connsiteY323" fmla="*/ 2590335 h 2662889"/>
                <a:gd name="connsiteX324" fmla="*/ 5658000 w 5903795"/>
                <a:gd name="connsiteY324" fmla="*/ 2603064 h 2662889"/>
                <a:gd name="connsiteX325" fmla="*/ 5665510 w 5903795"/>
                <a:gd name="connsiteY325" fmla="*/ 2603064 h 2662889"/>
                <a:gd name="connsiteX326" fmla="*/ 5665510 w 5903795"/>
                <a:gd name="connsiteY326" fmla="*/ 2662890 h 2662889"/>
                <a:gd name="connsiteX327" fmla="*/ 5810747 w 5903795"/>
                <a:gd name="connsiteY327" fmla="*/ 2662890 h 2662889"/>
                <a:gd name="connsiteX328" fmla="*/ 5903795 w 5903795"/>
                <a:gd name="connsiteY328" fmla="*/ 2662890 h 266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5903795" h="2662889">
                  <a:moveTo>
                    <a:pt x="0" y="0"/>
                  </a:moveTo>
                  <a:lnTo>
                    <a:pt x="33986" y="0"/>
                  </a:lnTo>
                  <a:lnTo>
                    <a:pt x="33986" y="26222"/>
                  </a:lnTo>
                  <a:lnTo>
                    <a:pt x="206463" y="26222"/>
                  </a:lnTo>
                  <a:lnTo>
                    <a:pt x="206463" y="47352"/>
                  </a:lnTo>
                  <a:lnTo>
                    <a:pt x="264507" y="47352"/>
                  </a:lnTo>
                  <a:lnTo>
                    <a:pt x="264507" y="68609"/>
                  </a:lnTo>
                  <a:lnTo>
                    <a:pt x="352845" y="68609"/>
                  </a:lnTo>
                  <a:lnTo>
                    <a:pt x="359210" y="68609"/>
                  </a:lnTo>
                  <a:lnTo>
                    <a:pt x="359210" y="91012"/>
                  </a:lnTo>
                  <a:lnTo>
                    <a:pt x="376267" y="91012"/>
                  </a:lnTo>
                  <a:lnTo>
                    <a:pt x="376267" y="100431"/>
                  </a:lnTo>
                  <a:lnTo>
                    <a:pt x="386577" y="100431"/>
                  </a:lnTo>
                  <a:lnTo>
                    <a:pt x="386577" y="127289"/>
                  </a:lnTo>
                  <a:lnTo>
                    <a:pt x="403506" y="127289"/>
                  </a:lnTo>
                  <a:lnTo>
                    <a:pt x="403506" y="135308"/>
                  </a:lnTo>
                  <a:lnTo>
                    <a:pt x="433292" y="135308"/>
                  </a:lnTo>
                  <a:lnTo>
                    <a:pt x="433292" y="149437"/>
                  </a:lnTo>
                  <a:lnTo>
                    <a:pt x="478480" y="149437"/>
                  </a:lnTo>
                  <a:lnTo>
                    <a:pt x="478480" y="163567"/>
                  </a:lnTo>
                  <a:lnTo>
                    <a:pt x="562491" y="163567"/>
                  </a:lnTo>
                  <a:lnTo>
                    <a:pt x="562491" y="181005"/>
                  </a:lnTo>
                  <a:lnTo>
                    <a:pt x="643574" y="181005"/>
                  </a:lnTo>
                  <a:lnTo>
                    <a:pt x="642810" y="197298"/>
                  </a:lnTo>
                  <a:lnTo>
                    <a:pt x="719183" y="197298"/>
                  </a:lnTo>
                  <a:lnTo>
                    <a:pt x="719183" y="208372"/>
                  </a:lnTo>
                  <a:lnTo>
                    <a:pt x="756225" y="208372"/>
                  </a:lnTo>
                  <a:lnTo>
                    <a:pt x="756225" y="226702"/>
                  </a:lnTo>
                  <a:lnTo>
                    <a:pt x="811341" y="226702"/>
                  </a:lnTo>
                  <a:lnTo>
                    <a:pt x="811341" y="251269"/>
                  </a:lnTo>
                  <a:lnTo>
                    <a:pt x="823179" y="251269"/>
                  </a:lnTo>
                  <a:lnTo>
                    <a:pt x="823179" y="258779"/>
                  </a:lnTo>
                  <a:lnTo>
                    <a:pt x="833489" y="258779"/>
                  </a:lnTo>
                  <a:lnTo>
                    <a:pt x="833489" y="269217"/>
                  </a:lnTo>
                  <a:lnTo>
                    <a:pt x="892933" y="269217"/>
                  </a:lnTo>
                  <a:lnTo>
                    <a:pt x="892933" y="288946"/>
                  </a:lnTo>
                  <a:lnTo>
                    <a:pt x="906171" y="288946"/>
                  </a:lnTo>
                  <a:lnTo>
                    <a:pt x="906171" y="307403"/>
                  </a:lnTo>
                  <a:lnTo>
                    <a:pt x="917882" y="307403"/>
                  </a:lnTo>
                  <a:lnTo>
                    <a:pt x="917882" y="321532"/>
                  </a:lnTo>
                  <a:lnTo>
                    <a:pt x="926410" y="321532"/>
                  </a:lnTo>
                  <a:lnTo>
                    <a:pt x="926410" y="333752"/>
                  </a:lnTo>
                  <a:lnTo>
                    <a:pt x="944358" y="333752"/>
                  </a:lnTo>
                  <a:lnTo>
                    <a:pt x="944358" y="372448"/>
                  </a:lnTo>
                  <a:lnTo>
                    <a:pt x="944358" y="377667"/>
                  </a:lnTo>
                  <a:lnTo>
                    <a:pt x="955559" y="377667"/>
                  </a:lnTo>
                  <a:lnTo>
                    <a:pt x="955559" y="409235"/>
                  </a:lnTo>
                  <a:lnTo>
                    <a:pt x="963578" y="409235"/>
                  </a:lnTo>
                  <a:lnTo>
                    <a:pt x="963578" y="418145"/>
                  </a:lnTo>
                  <a:lnTo>
                    <a:pt x="972107" y="418145"/>
                  </a:lnTo>
                  <a:lnTo>
                    <a:pt x="972107" y="432274"/>
                  </a:lnTo>
                  <a:lnTo>
                    <a:pt x="984327" y="432274"/>
                  </a:lnTo>
                  <a:lnTo>
                    <a:pt x="984327" y="460150"/>
                  </a:lnTo>
                  <a:lnTo>
                    <a:pt x="993364" y="460150"/>
                  </a:lnTo>
                  <a:lnTo>
                    <a:pt x="993364" y="497319"/>
                  </a:lnTo>
                  <a:lnTo>
                    <a:pt x="1002783" y="497319"/>
                  </a:lnTo>
                  <a:lnTo>
                    <a:pt x="1002783" y="505338"/>
                  </a:lnTo>
                  <a:lnTo>
                    <a:pt x="1012203" y="505338"/>
                  </a:lnTo>
                  <a:lnTo>
                    <a:pt x="1011948" y="515521"/>
                  </a:lnTo>
                  <a:lnTo>
                    <a:pt x="1020222" y="515521"/>
                  </a:lnTo>
                  <a:lnTo>
                    <a:pt x="1020222" y="535506"/>
                  </a:lnTo>
                  <a:lnTo>
                    <a:pt x="1029641" y="535506"/>
                  </a:lnTo>
                  <a:lnTo>
                    <a:pt x="1029641" y="564782"/>
                  </a:lnTo>
                  <a:lnTo>
                    <a:pt x="1072538" y="564782"/>
                  </a:lnTo>
                  <a:lnTo>
                    <a:pt x="1072538" y="581712"/>
                  </a:lnTo>
                  <a:lnTo>
                    <a:pt x="1127272" y="581712"/>
                  </a:lnTo>
                  <a:lnTo>
                    <a:pt x="1127272" y="610479"/>
                  </a:lnTo>
                  <a:lnTo>
                    <a:pt x="1145093" y="610479"/>
                  </a:lnTo>
                  <a:lnTo>
                    <a:pt x="1145093" y="673232"/>
                  </a:lnTo>
                  <a:lnTo>
                    <a:pt x="1154512" y="673232"/>
                  </a:lnTo>
                  <a:lnTo>
                    <a:pt x="1154512" y="682143"/>
                  </a:lnTo>
                  <a:lnTo>
                    <a:pt x="1163932" y="682143"/>
                  </a:lnTo>
                  <a:lnTo>
                    <a:pt x="1163932" y="705309"/>
                  </a:lnTo>
                  <a:lnTo>
                    <a:pt x="1223885" y="705309"/>
                  </a:lnTo>
                  <a:lnTo>
                    <a:pt x="1223885" y="733058"/>
                  </a:lnTo>
                  <a:lnTo>
                    <a:pt x="1248833" y="733058"/>
                  </a:lnTo>
                  <a:lnTo>
                    <a:pt x="1248833" y="751897"/>
                  </a:lnTo>
                  <a:lnTo>
                    <a:pt x="1257744" y="751897"/>
                  </a:lnTo>
                  <a:lnTo>
                    <a:pt x="1257744" y="785883"/>
                  </a:lnTo>
                  <a:lnTo>
                    <a:pt x="1267672" y="785883"/>
                  </a:lnTo>
                  <a:lnTo>
                    <a:pt x="1267672" y="799503"/>
                  </a:lnTo>
                  <a:lnTo>
                    <a:pt x="1325716" y="799503"/>
                  </a:lnTo>
                  <a:lnTo>
                    <a:pt x="1325716" y="813251"/>
                  </a:lnTo>
                  <a:lnTo>
                    <a:pt x="1348755" y="813251"/>
                  </a:lnTo>
                  <a:lnTo>
                    <a:pt x="1348755" y="841509"/>
                  </a:lnTo>
                  <a:lnTo>
                    <a:pt x="1358684" y="841509"/>
                  </a:lnTo>
                  <a:lnTo>
                    <a:pt x="1365812" y="841509"/>
                  </a:lnTo>
                  <a:lnTo>
                    <a:pt x="1365812" y="858438"/>
                  </a:lnTo>
                  <a:lnTo>
                    <a:pt x="1383251" y="858438"/>
                  </a:lnTo>
                  <a:lnTo>
                    <a:pt x="1383251" y="884787"/>
                  </a:lnTo>
                  <a:lnTo>
                    <a:pt x="1393434" y="884787"/>
                  </a:lnTo>
                  <a:lnTo>
                    <a:pt x="1393434" y="891661"/>
                  </a:lnTo>
                  <a:lnTo>
                    <a:pt x="1412782" y="891661"/>
                  </a:lnTo>
                  <a:lnTo>
                    <a:pt x="1412782" y="901080"/>
                  </a:lnTo>
                  <a:lnTo>
                    <a:pt x="1423601" y="901080"/>
                  </a:lnTo>
                  <a:lnTo>
                    <a:pt x="1423601" y="910118"/>
                  </a:lnTo>
                  <a:lnTo>
                    <a:pt x="1449823" y="910118"/>
                  </a:lnTo>
                  <a:lnTo>
                    <a:pt x="1449823" y="919282"/>
                  </a:lnTo>
                  <a:lnTo>
                    <a:pt x="1489028" y="919282"/>
                  </a:lnTo>
                  <a:lnTo>
                    <a:pt x="1489028" y="936976"/>
                  </a:lnTo>
                  <a:lnTo>
                    <a:pt x="1536379" y="936976"/>
                  </a:lnTo>
                  <a:lnTo>
                    <a:pt x="1536379" y="964088"/>
                  </a:lnTo>
                  <a:lnTo>
                    <a:pt x="1566929" y="964088"/>
                  </a:lnTo>
                  <a:lnTo>
                    <a:pt x="1566929" y="992092"/>
                  </a:lnTo>
                  <a:lnTo>
                    <a:pt x="1575075" y="992092"/>
                  </a:lnTo>
                  <a:lnTo>
                    <a:pt x="1575075" y="1039825"/>
                  </a:lnTo>
                  <a:lnTo>
                    <a:pt x="1585004" y="1039825"/>
                  </a:lnTo>
                  <a:lnTo>
                    <a:pt x="1585004" y="1062737"/>
                  </a:lnTo>
                  <a:lnTo>
                    <a:pt x="1593532" y="1062737"/>
                  </a:lnTo>
                  <a:lnTo>
                    <a:pt x="1593532" y="1072029"/>
                  </a:lnTo>
                  <a:lnTo>
                    <a:pt x="1603588" y="1072029"/>
                  </a:lnTo>
                  <a:lnTo>
                    <a:pt x="1603588" y="1089595"/>
                  </a:lnTo>
                  <a:lnTo>
                    <a:pt x="1670033" y="1089595"/>
                  </a:lnTo>
                  <a:lnTo>
                    <a:pt x="1670033" y="1108052"/>
                  </a:lnTo>
                  <a:lnTo>
                    <a:pt x="1746152" y="1108052"/>
                  </a:lnTo>
                  <a:lnTo>
                    <a:pt x="1746152" y="1125364"/>
                  </a:lnTo>
                  <a:lnTo>
                    <a:pt x="1766009" y="1125364"/>
                  </a:lnTo>
                  <a:lnTo>
                    <a:pt x="1766009" y="1136056"/>
                  </a:lnTo>
                  <a:lnTo>
                    <a:pt x="1775810" y="1136056"/>
                  </a:lnTo>
                  <a:lnTo>
                    <a:pt x="1775810" y="1143821"/>
                  </a:lnTo>
                  <a:lnTo>
                    <a:pt x="1794140" y="1143821"/>
                  </a:lnTo>
                  <a:lnTo>
                    <a:pt x="1794140" y="1153367"/>
                  </a:lnTo>
                  <a:lnTo>
                    <a:pt x="1822653" y="1153367"/>
                  </a:lnTo>
                  <a:lnTo>
                    <a:pt x="1822653" y="1159732"/>
                  </a:lnTo>
                  <a:lnTo>
                    <a:pt x="1832836" y="1159732"/>
                  </a:lnTo>
                  <a:lnTo>
                    <a:pt x="1832836" y="1179843"/>
                  </a:lnTo>
                  <a:lnTo>
                    <a:pt x="1842255" y="1179843"/>
                  </a:lnTo>
                  <a:lnTo>
                    <a:pt x="1842255" y="1189008"/>
                  </a:lnTo>
                  <a:lnTo>
                    <a:pt x="1860457" y="1189008"/>
                  </a:lnTo>
                  <a:lnTo>
                    <a:pt x="1860457" y="1197409"/>
                  </a:lnTo>
                  <a:lnTo>
                    <a:pt x="1870131" y="1197409"/>
                  </a:lnTo>
                  <a:lnTo>
                    <a:pt x="1870131" y="1206829"/>
                  </a:lnTo>
                  <a:lnTo>
                    <a:pt x="1880442" y="1206829"/>
                  </a:lnTo>
                  <a:lnTo>
                    <a:pt x="1880442" y="1215612"/>
                  </a:lnTo>
                  <a:lnTo>
                    <a:pt x="1908573" y="1215612"/>
                  </a:lnTo>
                  <a:lnTo>
                    <a:pt x="1908573" y="1232796"/>
                  </a:lnTo>
                  <a:lnTo>
                    <a:pt x="1928557" y="1232796"/>
                  </a:lnTo>
                  <a:lnTo>
                    <a:pt x="1928557" y="1242215"/>
                  </a:lnTo>
                  <a:lnTo>
                    <a:pt x="1938613" y="1242215"/>
                  </a:lnTo>
                  <a:lnTo>
                    <a:pt x="1938613" y="1251507"/>
                  </a:lnTo>
                  <a:lnTo>
                    <a:pt x="2004803" y="1251507"/>
                  </a:lnTo>
                  <a:lnTo>
                    <a:pt x="2004803" y="1260163"/>
                  </a:lnTo>
                  <a:lnTo>
                    <a:pt x="2022624" y="1260163"/>
                  </a:lnTo>
                  <a:lnTo>
                    <a:pt x="2022624" y="1269582"/>
                  </a:lnTo>
                  <a:lnTo>
                    <a:pt x="2033443" y="1269582"/>
                  </a:lnTo>
                  <a:lnTo>
                    <a:pt x="2033443" y="1277983"/>
                  </a:lnTo>
                  <a:lnTo>
                    <a:pt x="2119109" y="1277983"/>
                  </a:lnTo>
                  <a:lnTo>
                    <a:pt x="2119109" y="1286766"/>
                  </a:lnTo>
                  <a:lnTo>
                    <a:pt x="2128401" y="1286766"/>
                  </a:lnTo>
                  <a:lnTo>
                    <a:pt x="2128401" y="1296313"/>
                  </a:lnTo>
                  <a:lnTo>
                    <a:pt x="2176389" y="1296313"/>
                  </a:lnTo>
                  <a:lnTo>
                    <a:pt x="2176389" y="1304460"/>
                  </a:lnTo>
                  <a:lnTo>
                    <a:pt x="2185681" y="1304460"/>
                  </a:lnTo>
                  <a:lnTo>
                    <a:pt x="2185681" y="1313752"/>
                  </a:lnTo>
                  <a:lnTo>
                    <a:pt x="2205029" y="1313752"/>
                  </a:lnTo>
                  <a:lnTo>
                    <a:pt x="2205029" y="1323553"/>
                  </a:lnTo>
                  <a:lnTo>
                    <a:pt x="2259763" y="1323553"/>
                  </a:lnTo>
                  <a:lnTo>
                    <a:pt x="2328117" y="1323553"/>
                  </a:lnTo>
                  <a:lnTo>
                    <a:pt x="2328117" y="1339846"/>
                  </a:lnTo>
                  <a:lnTo>
                    <a:pt x="2338937" y="1339846"/>
                  </a:lnTo>
                  <a:lnTo>
                    <a:pt x="2338937" y="1357666"/>
                  </a:lnTo>
                  <a:lnTo>
                    <a:pt x="2348611" y="1357666"/>
                  </a:lnTo>
                  <a:lnTo>
                    <a:pt x="2348611" y="1375105"/>
                  </a:lnTo>
                  <a:lnTo>
                    <a:pt x="2357012" y="1375105"/>
                  </a:lnTo>
                  <a:lnTo>
                    <a:pt x="2357012" y="1402981"/>
                  </a:lnTo>
                  <a:lnTo>
                    <a:pt x="2367195" y="1402981"/>
                  </a:lnTo>
                  <a:lnTo>
                    <a:pt x="2367195" y="1411892"/>
                  </a:lnTo>
                  <a:lnTo>
                    <a:pt x="2385270" y="1411892"/>
                  </a:lnTo>
                  <a:lnTo>
                    <a:pt x="2385270" y="1431621"/>
                  </a:lnTo>
                  <a:lnTo>
                    <a:pt x="2399399" y="1432003"/>
                  </a:lnTo>
                  <a:lnTo>
                    <a:pt x="2399399" y="1447533"/>
                  </a:lnTo>
                  <a:lnTo>
                    <a:pt x="2425239" y="1447533"/>
                  </a:lnTo>
                  <a:lnTo>
                    <a:pt x="2425239" y="1493866"/>
                  </a:lnTo>
                  <a:lnTo>
                    <a:pt x="2433640" y="1493866"/>
                  </a:lnTo>
                  <a:lnTo>
                    <a:pt x="2433640" y="1510159"/>
                  </a:lnTo>
                  <a:lnTo>
                    <a:pt x="2442932" y="1510159"/>
                  </a:lnTo>
                  <a:lnTo>
                    <a:pt x="2442932" y="1527852"/>
                  </a:lnTo>
                  <a:lnTo>
                    <a:pt x="2472209" y="1527852"/>
                  </a:lnTo>
                  <a:lnTo>
                    <a:pt x="2472209" y="1538799"/>
                  </a:lnTo>
                  <a:lnTo>
                    <a:pt x="2481119" y="1538799"/>
                  </a:lnTo>
                  <a:lnTo>
                    <a:pt x="2481119" y="1546563"/>
                  </a:lnTo>
                  <a:lnTo>
                    <a:pt x="2489520" y="1546563"/>
                  </a:lnTo>
                  <a:lnTo>
                    <a:pt x="2489520" y="1555728"/>
                  </a:lnTo>
                  <a:lnTo>
                    <a:pt x="2587533" y="1555728"/>
                  </a:lnTo>
                  <a:lnTo>
                    <a:pt x="2587533" y="1565657"/>
                  </a:lnTo>
                  <a:lnTo>
                    <a:pt x="2595679" y="1565657"/>
                  </a:lnTo>
                  <a:lnTo>
                    <a:pt x="2595679" y="1592133"/>
                  </a:lnTo>
                  <a:lnTo>
                    <a:pt x="2604844" y="1592133"/>
                  </a:lnTo>
                  <a:lnTo>
                    <a:pt x="2604844" y="1604607"/>
                  </a:lnTo>
                  <a:lnTo>
                    <a:pt x="2604844" y="1607026"/>
                  </a:lnTo>
                  <a:lnTo>
                    <a:pt x="2631320" y="1607026"/>
                  </a:lnTo>
                  <a:lnTo>
                    <a:pt x="2631320" y="1617973"/>
                  </a:lnTo>
                  <a:lnTo>
                    <a:pt x="2654996" y="1617973"/>
                  </a:lnTo>
                  <a:lnTo>
                    <a:pt x="2654996" y="1634266"/>
                  </a:lnTo>
                  <a:lnTo>
                    <a:pt x="2700947" y="1634266"/>
                  </a:lnTo>
                  <a:lnTo>
                    <a:pt x="2700947" y="1645976"/>
                  </a:lnTo>
                  <a:lnTo>
                    <a:pt x="2712021" y="1645976"/>
                  </a:lnTo>
                  <a:lnTo>
                    <a:pt x="2712021" y="1652977"/>
                  </a:lnTo>
                  <a:lnTo>
                    <a:pt x="2727551" y="1652977"/>
                  </a:lnTo>
                  <a:lnTo>
                    <a:pt x="2727551" y="1667870"/>
                  </a:lnTo>
                  <a:lnTo>
                    <a:pt x="2777703" y="1667870"/>
                  </a:lnTo>
                  <a:lnTo>
                    <a:pt x="2777703" y="1698547"/>
                  </a:lnTo>
                  <a:lnTo>
                    <a:pt x="2786867" y="1698547"/>
                  </a:lnTo>
                  <a:lnTo>
                    <a:pt x="2786867" y="1726550"/>
                  </a:lnTo>
                  <a:lnTo>
                    <a:pt x="2796160" y="1726550"/>
                  </a:lnTo>
                  <a:lnTo>
                    <a:pt x="2796160" y="1770083"/>
                  </a:lnTo>
                  <a:lnTo>
                    <a:pt x="2805961" y="1770083"/>
                  </a:lnTo>
                  <a:lnTo>
                    <a:pt x="2805961" y="1778103"/>
                  </a:lnTo>
                  <a:lnTo>
                    <a:pt x="2814489" y="1778103"/>
                  </a:lnTo>
                  <a:lnTo>
                    <a:pt x="2814489" y="1823799"/>
                  </a:lnTo>
                  <a:lnTo>
                    <a:pt x="2844148" y="1823799"/>
                  </a:lnTo>
                  <a:lnTo>
                    <a:pt x="2844148" y="1850275"/>
                  </a:lnTo>
                  <a:lnTo>
                    <a:pt x="2863623" y="1850275"/>
                  </a:lnTo>
                  <a:lnTo>
                    <a:pt x="2863623" y="1884262"/>
                  </a:lnTo>
                  <a:lnTo>
                    <a:pt x="2863623" y="1887062"/>
                  </a:lnTo>
                  <a:lnTo>
                    <a:pt x="2929431" y="1887062"/>
                  </a:lnTo>
                  <a:lnTo>
                    <a:pt x="2929431" y="1904755"/>
                  </a:lnTo>
                  <a:lnTo>
                    <a:pt x="2961254" y="1904755"/>
                  </a:lnTo>
                  <a:lnTo>
                    <a:pt x="3005041" y="1904755"/>
                  </a:lnTo>
                  <a:lnTo>
                    <a:pt x="3028080" y="1904755"/>
                  </a:lnTo>
                  <a:lnTo>
                    <a:pt x="3137676" y="1904755"/>
                  </a:lnTo>
                  <a:lnTo>
                    <a:pt x="3142131" y="1904755"/>
                  </a:lnTo>
                  <a:lnTo>
                    <a:pt x="3142131" y="1915320"/>
                  </a:lnTo>
                  <a:lnTo>
                    <a:pt x="3150914" y="1915320"/>
                  </a:lnTo>
                  <a:lnTo>
                    <a:pt x="3150914" y="1923976"/>
                  </a:lnTo>
                  <a:lnTo>
                    <a:pt x="3175863" y="1923976"/>
                  </a:lnTo>
                  <a:lnTo>
                    <a:pt x="3175863" y="1939760"/>
                  </a:lnTo>
                  <a:lnTo>
                    <a:pt x="3226779" y="1939760"/>
                  </a:lnTo>
                  <a:lnTo>
                    <a:pt x="3226779" y="1952489"/>
                  </a:lnTo>
                  <a:lnTo>
                    <a:pt x="3240017" y="1952489"/>
                  </a:lnTo>
                  <a:lnTo>
                    <a:pt x="3252236" y="1952489"/>
                  </a:lnTo>
                  <a:lnTo>
                    <a:pt x="3252236" y="1979347"/>
                  </a:lnTo>
                  <a:lnTo>
                    <a:pt x="3252236" y="1992076"/>
                  </a:lnTo>
                  <a:lnTo>
                    <a:pt x="3366796" y="1992076"/>
                  </a:lnTo>
                  <a:lnTo>
                    <a:pt x="3366796" y="2004805"/>
                  </a:lnTo>
                  <a:lnTo>
                    <a:pt x="3557730" y="2004805"/>
                  </a:lnTo>
                  <a:lnTo>
                    <a:pt x="3560276" y="2004805"/>
                  </a:lnTo>
                  <a:lnTo>
                    <a:pt x="3560276" y="2030008"/>
                  </a:lnTo>
                  <a:lnTo>
                    <a:pt x="3570459" y="2030262"/>
                  </a:lnTo>
                  <a:lnTo>
                    <a:pt x="3570459" y="2047446"/>
                  </a:lnTo>
                  <a:lnTo>
                    <a:pt x="3580133" y="2047446"/>
                  </a:lnTo>
                  <a:lnTo>
                    <a:pt x="3580133" y="2057120"/>
                  </a:lnTo>
                  <a:lnTo>
                    <a:pt x="3589807" y="2057120"/>
                  </a:lnTo>
                  <a:lnTo>
                    <a:pt x="3589807" y="2067685"/>
                  </a:lnTo>
                  <a:lnTo>
                    <a:pt x="3600117" y="2067685"/>
                  </a:lnTo>
                  <a:lnTo>
                    <a:pt x="3600117" y="2075068"/>
                  </a:lnTo>
                  <a:lnTo>
                    <a:pt x="3618065" y="2075068"/>
                  </a:lnTo>
                  <a:lnTo>
                    <a:pt x="3618065" y="2088306"/>
                  </a:lnTo>
                  <a:lnTo>
                    <a:pt x="3665417" y="2088306"/>
                  </a:lnTo>
                  <a:lnTo>
                    <a:pt x="3669235" y="2088306"/>
                  </a:lnTo>
                  <a:lnTo>
                    <a:pt x="3669235" y="2096707"/>
                  </a:lnTo>
                  <a:lnTo>
                    <a:pt x="3675345" y="2096707"/>
                  </a:lnTo>
                  <a:lnTo>
                    <a:pt x="3675345" y="2111855"/>
                  </a:lnTo>
                  <a:lnTo>
                    <a:pt x="3685528" y="2111855"/>
                  </a:lnTo>
                  <a:lnTo>
                    <a:pt x="3685528" y="2137313"/>
                  </a:lnTo>
                  <a:lnTo>
                    <a:pt x="3732371" y="2137313"/>
                  </a:lnTo>
                  <a:lnTo>
                    <a:pt x="3732371" y="2155388"/>
                  </a:lnTo>
                  <a:lnTo>
                    <a:pt x="3832802" y="2155388"/>
                  </a:lnTo>
                  <a:lnTo>
                    <a:pt x="3832802" y="2172190"/>
                  </a:lnTo>
                  <a:lnTo>
                    <a:pt x="3935142" y="2172190"/>
                  </a:lnTo>
                  <a:lnTo>
                    <a:pt x="3935142" y="2183264"/>
                  </a:lnTo>
                  <a:lnTo>
                    <a:pt x="3943798" y="2183264"/>
                  </a:lnTo>
                  <a:lnTo>
                    <a:pt x="3943798" y="2192174"/>
                  </a:lnTo>
                  <a:lnTo>
                    <a:pt x="3999678" y="2192174"/>
                  </a:lnTo>
                  <a:lnTo>
                    <a:pt x="3999678" y="2202612"/>
                  </a:lnTo>
                  <a:lnTo>
                    <a:pt x="4009097" y="2202612"/>
                  </a:lnTo>
                  <a:lnTo>
                    <a:pt x="4009097" y="2209613"/>
                  </a:lnTo>
                  <a:lnTo>
                    <a:pt x="4017880" y="2209613"/>
                  </a:lnTo>
                  <a:lnTo>
                    <a:pt x="4017880" y="2218778"/>
                  </a:lnTo>
                  <a:lnTo>
                    <a:pt x="4029463" y="2218778"/>
                  </a:lnTo>
                  <a:lnTo>
                    <a:pt x="4029463" y="2228070"/>
                  </a:lnTo>
                  <a:lnTo>
                    <a:pt x="4039010" y="2228070"/>
                  </a:lnTo>
                  <a:lnTo>
                    <a:pt x="4039010" y="2236725"/>
                  </a:lnTo>
                  <a:lnTo>
                    <a:pt x="4095399" y="2236725"/>
                  </a:lnTo>
                  <a:lnTo>
                    <a:pt x="4095399" y="2253782"/>
                  </a:lnTo>
                  <a:lnTo>
                    <a:pt x="4147078" y="2253782"/>
                  </a:lnTo>
                  <a:lnTo>
                    <a:pt x="4147078" y="2262183"/>
                  </a:lnTo>
                  <a:lnTo>
                    <a:pt x="4156880" y="2262183"/>
                  </a:lnTo>
                  <a:lnTo>
                    <a:pt x="4156880" y="2272876"/>
                  </a:lnTo>
                  <a:lnTo>
                    <a:pt x="4249801" y="2272876"/>
                  </a:lnTo>
                  <a:lnTo>
                    <a:pt x="4249801" y="2281277"/>
                  </a:lnTo>
                  <a:lnTo>
                    <a:pt x="4258330" y="2281277"/>
                  </a:lnTo>
                  <a:lnTo>
                    <a:pt x="4258330" y="2291205"/>
                  </a:lnTo>
                  <a:lnTo>
                    <a:pt x="4295753" y="2291205"/>
                  </a:lnTo>
                  <a:lnTo>
                    <a:pt x="4295753" y="2307753"/>
                  </a:lnTo>
                  <a:lnTo>
                    <a:pt x="4430552" y="2307753"/>
                  </a:lnTo>
                  <a:lnTo>
                    <a:pt x="4430552" y="2315899"/>
                  </a:lnTo>
                  <a:lnTo>
                    <a:pt x="4438443" y="2315899"/>
                  </a:lnTo>
                  <a:lnTo>
                    <a:pt x="4438443" y="2325828"/>
                  </a:lnTo>
                  <a:lnTo>
                    <a:pt x="4537856" y="2325828"/>
                  </a:lnTo>
                  <a:lnTo>
                    <a:pt x="4690603" y="2325828"/>
                  </a:lnTo>
                  <a:lnTo>
                    <a:pt x="4690603" y="2335756"/>
                  </a:lnTo>
                  <a:lnTo>
                    <a:pt x="4698113" y="2335756"/>
                  </a:lnTo>
                  <a:lnTo>
                    <a:pt x="4698113" y="2342630"/>
                  </a:lnTo>
                  <a:lnTo>
                    <a:pt x="4725226" y="2342630"/>
                  </a:lnTo>
                  <a:lnTo>
                    <a:pt x="4725226" y="2360960"/>
                  </a:lnTo>
                  <a:lnTo>
                    <a:pt x="4812673" y="2360960"/>
                  </a:lnTo>
                  <a:lnTo>
                    <a:pt x="4812673" y="2370888"/>
                  </a:lnTo>
                  <a:lnTo>
                    <a:pt x="4821456" y="2370888"/>
                  </a:lnTo>
                  <a:lnTo>
                    <a:pt x="4821456" y="2379417"/>
                  </a:lnTo>
                  <a:lnTo>
                    <a:pt x="4838386" y="2379417"/>
                  </a:lnTo>
                  <a:lnTo>
                    <a:pt x="4838386" y="2396982"/>
                  </a:lnTo>
                  <a:lnTo>
                    <a:pt x="4868553" y="2396982"/>
                  </a:lnTo>
                  <a:lnTo>
                    <a:pt x="4868553" y="2416076"/>
                  </a:lnTo>
                  <a:lnTo>
                    <a:pt x="4896812" y="2416076"/>
                  </a:lnTo>
                  <a:lnTo>
                    <a:pt x="4896812" y="2429823"/>
                  </a:lnTo>
                  <a:lnTo>
                    <a:pt x="4996097" y="2429823"/>
                  </a:lnTo>
                  <a:lnTo>
                    <a:pt x="5097928" y="2429823"/>
                  </a:lnTo>
                  <a:lnTo>
                    <a:pt x="5097928" y="2446498"/>
                  </a:lnTo>
                  <a:lnTo>
                    <a:pt x="5198868" y="2446498"/>
                  </a:lnTo>
                  <a:lnTo>
                    <a:pt x="5204724" y="2446498"/>
                  </a:lnTo>
                  <a:lnTo>
                    <a:pt x="5204724" y="2469665"/>
                  </a:lnTo>
                  <a:lnTo>
                    <a:pt x="5221908" y="2469665"/>
                  </a:lnTo>
                  <a:lnTo>
                    <a:pt x="5221908" y="2497668"/>
                  </a:lnTo>
                  <a:lnTo>
                    <a:pt x="5229418" y="2497668"/>
                  </a:lnTo>
                  <a:lnTo>
                    <a:pt x="5229418" y="2523381"/>
                  </a:lnTo>
                  <a:lnTo>
                    <a:pt x="5351361" y="2523381"/>
                  </a:lnTo>
                  <a:lnTo>
                    <a:pt x="5351361" y="2551257"/>
                  </a:lnTo>
                  <a:lnTo>
                    <a:pt x="5365235" y="2551257"/>
                  </a:lnTo>
                  <a:lnTo>
                    <a:pt x="5365235" y="2557112"/>
                  </a:lnTo>
                  <a:lnTo>
                    <a:pt x="5428880" y="2557112"/>
                  </a:lnTo>
                  <a:lnTo>
                    <a:pt x="5473940" y="2557112"/>
                  </a:lnTo>
                  <a:lnTo>
                    <a:pt x="5473940" y="2590335"/>
                  </a:lnTo>
                  <a:lnTo>
                    <a:pt x="5658000" y="2590335"/>
                  </a:lnTo>
                  <a:lnTo>
                    <a:pt x="5658000" y="2603064"/>
                  </a:lnTo>
                  <a:lnTo>
                    <a:pt x="5665510" y="2603064"/>
                  </a:lnTo>
                  <a:lnTo>
                    <a:pt x="5665510" y="2662890"/>
                  </a:lnTo>
                  <a:lnTo>
                    <a:pt x="5810747" y="2662890"/>
                  </a:lnTo>
                  <a:lnTo>
                    <a:pt x="5903795" y="2662890"/>
                  </a:lnTo>
                </a:path>
              </a:pathLst>
            </a:custGeom>
            <a:noFill/>
            <a:ln w="19050" cap="flat">
              <a:solidFill>
                <a:schemeClr val="accent4">
                  <a:lumMod val="75000"/>
                </a:schemeClr>
              </a:solidFill>
              <a:prstDash val="dash"/>
              <a:miter/>
            </a:ln>
          </p:spPr>
          <p:txBody>
            <a:bodyPr rtlCol="0" anchor="ctr"/>
            <a:lstStyle/>
            <a:p>
              <a:endParaRPr lang="en-GB"/>
            </a:p>
          </p:txBody>
        </p:sp>
        <p:sp>
          <p:nvSpPr>
            <p:cNvPr id="242" name="Freihandform 241">
              <a:extLst>
                <a:ext uri="{FF2B5EF4-FFF2-40B4-BE49-F238E27FC236}">
                  <a16:creationId xmlns:a16="http://schemas.microsoft.com/office/drawing/2014/main" id="{3BCB910E-32D4-7BF2-E370-C589850C80B3}"/>
                </a:ext>
              </a:extLst>
            </p:cNvPr>
            <p:cNvSpPr/>
            <p:nvPr/>
          </p:nvSpPr>
          <p:spPr>
            <a:xfrm>
              <a:off x="1530786" y="2051071"/>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43" name="Freihandform 242">
              <a:extLst>
                <a:ext uri="{FF2B5EF4-FFF2-40B4-BE49-F238E27FC236}">
                  <a16:creationId xmlns:a16="http://schemas.microsoft.com/office/drawing/2014/main" id="{79334913-4631-65D8-36FA-41F37F9532E8}"/>
                </a:ext>
              </a:extLst>
            </p:cNvPr>
            <p:cNvSpPr/>
            <p:nvPr/>
          </p:nvSpPr>
          <p:spPr>
            <a:xfrm>
              <a:off x="1543515" y="2051071"/>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44" name="Freihandform 243">
              <a:extLst>
                <a:ext uri="{FF2B5EF4-FFF2-40B4-BE49-F238E27FC236}">
                  <a16:creationId xmlns:a16="http://schemas.microsoft.com/office/drawing/2014/main" id="{2CDD1C1C-AB78-C2D0-11F8-04BACB512891}"/>
                </a:ext>
              </a:extLst>
            </p:cNvPr>
            <p:cNvSpPr/>
            <p:nvPr/>
          </p:nvSpPr>
          <p:spPr>
            <a:xfrm>
              <a:off x="1581701" y="2051071"/>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45" name="Freihandform 244">
              <a:extLst>
                <a:ext uri="{FF2B5EF4-FFF2-40B4-BE49-F238E27FC236}">
                  <a16:creationId xmlns:a16="http://schemas.microsoft.com/office/drawing/2014/main" id="{1B01A98B-E913-5300-5297-15E647886F8C}"/>
                </a:ext>
              </a:extLst>
            </p:cNvPr>
            <p:cNvSpPr/>
            <p:nvPr/>
          </p:nvSpPr>
          <p:spPr>
            <a:xfrm>
              <a:off x="1658075" y="2051071"/>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46" name="Freihandform 245">
              <a:extLst>
                <a:ext uri="{FF2B5EF4-FFF2-40B4-BE49-F238E27FC236}">
                  <a16:creationId xmlns:a16="http://schemas.microsoft.com/office/drawing/2014/main" id="{E7211F07-2A8A-D7E2-575E-F5EE90B633B3}"/>
                </a:ext>
              </a:extLst>
            </p:cNvPr>
            <p:cNvSpPr/>
            <p:nvPr/>
          </p:nvSpPr>
          <p:spPr>
            <a:xfrm>
              <a:off x="1708990" y="206380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47" name="Freihandform 246">
              <a:extLst>
                <a:ext uri="{FF2B5EF4-FFF2-40B4-BE49-F238E27FC236}">
                  <a16:creationId xmlns:a16="http://schemas.microsoft.com/office/drawing/2014/main" id="{06312555-380C-8A33-0BBF-8DBDD3B4F34F}"/>
                </a:ext>
              </a:extLst>
            </p:cNvPr>
            <p:cNvSpPr/>
            <p:nvPr/>
          </p:nvSpPr>
          <p:spPr>
            <a:xfrm>
              <a:off x="2052671" y="220381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48" name="Freihandform 247">
              <a:extLst>
                <a:ext uri="{FF2B5EF4-FFF2-40B4-BE49-F238E27FC236}">
                  <a16:creationId xmlns:a16="http://schemas.microsoft.com/office/drawing/2014/main" id="{EBA16C20-65BD-A2C0-2867-A7556E8A2C45}"/>
                </a:ext>
              </a:extLst>
            </p:cNvPr>
            <p:cNvSpPr/>
            <p:nvPr/>
          </p:nvSpPr>
          <p:spPr>
            <a:xfrm>
              <a:off x="2103587" y="220381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49" name="Freihandform 248">
              <a:extLst>
                <a:ext uri="{FF2B5EF4-FFF2-40B4-BE49-F238E27FC236}">
                  <a16:creationId xmlns:a16="http://schemas.microsoft.com/office/drawing/2014/main" id="{CD6445C9-3258-2162-C34D-199B65F3FEA2}"/>
                </a:ext>
              </a:extLst>
            </p:cNvPr>
            <p:cNvSpPr/>
            <p:nvPr/>
          </p:nvSpPr>
          <p:spPr>
            <a:xfrm>
              <a:off x="2179960" y="221654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50" name="Freihandform 249">
              <a:extLst>
                <a:ext uri="{FF2B5EF4-FFF2-40B4-BE49-F238E27FC236}">
                  <a16:creationId xmlns:a16="http://schemas.microsoft.com/office/drawing/2014/main" id="{95500304-13C2-9B82-E853-CBEDAF12A0F0}"/>
                </a:ext>
              </a:extLst>
            </p:cNvPr>
            <p:cNvSpPr/>
            <p:nvPr/>
          </p:nvSpPr>
          <p:spPr>
            <a:xfrm>
              <a:off x="3054945" y="3050800"/>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51" name="Freihandform 250">
              <a:extLst>
                <a:ext uri="{FF2B5EF4-FFF2-40B4-BE49-F238E27FC236}">
                  <a16:creationId xmlns:a16="http://schemas.microsoft.com/office/drawing/2014/main" id="{6A3FDAE8-839A-F9CC-52A1-FDE2DDC296D8}"/>
                </a:ext>
              </a:extLst>
            </p:cNvPr>
            <p:cNvSpPr/>
            <p:nvPr/>
          </p:nvSpPr>
          <p:spPr>
            <a:xfrm>
              <a:off x="2627508" y="267173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52" name="Freihandform 251">
              <a:extLst>
                <a:ext uri="{FF2B5EF4-FFF2-40B4-BE49-F238E27FC236}">
                  <a16:creationId xmlns:a16="http://schemas.microsoft.com/office/drawing/2014/main" id="{A0ED3A35-7579-6D43-79CC-42B43264D631}"/>
                </a:ext>
              </a:extLst>
            </p:cNvPr>
            <p:cNvSpPr/>
            <p:nvPr/>
          </p:nvSpPr>
          <p:spPr>
            <a:xfrm>
              <a:off x="2430210" y="2391442"/>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53" name="Freihandform 252">
              <a:extLst>
                <a:ext uri="{FF2B5EF4-FFF2-40B4-BE49-F238E27FC236}">
                  <a16:creationId xmlns:a16="http://schemas.microsoft.com/office/drawing/2014/main" id="{F9DBB6E5-C2F6-D113-6AA3-8B596000B14A}"/>
                </a:ext>
              </a:extLst>
            </p:cNvPr>
            <p:cNvSpPr/>
            <p:nvPr/>
          </p:nvSpPr>
          <p:spPr>
            <a:xfrm>
              <a:off x="3863867" y="3452906"/>
              <a:ext cx="12728" cy="68481"/>
            </a:xfrm>
            <a:custGeom>
              <a:avLst/>
              <a:gdLst>
                <a:gd name="connsiteX0" fmla="*/ 0 w 12728"/>
                <a:gd name="connsiteY0" fmla="*/ 0 h 68481"/>
                <a:gd name="connsiteX1" fmla="*/ 0 w 12728"/>
                <a:gd name="connsiteY1" fmla="*/ 68482 h 68481"/>
              </a:gdLst>
              <a:ahLst/>
              <a:cxnLst>
                <a:cxn ang="0">
                  <a:pos x="connsiteX0" y="connsiteY0"/>
                </a:cxn>
                <a:cxn ang="0">
                  <a:pos x="connsiteX1" y="connsiteY1"/>
                </a:cxn>
              </a:cxnLst>
              <a:rect l="l" t="t" r="r" b="b"/>
              <a:pathLst>
                <a:path w="12728" h="68481">
                  <a:moveTo>
                    <a:pt x="0" y="0"/>
                  </a:moveTo>
                  <a:lnTo>
                    <a:pt x="0" y="68482"/>
                  </a:lnTo>
                </a:path>
              </a:pathLst>
            </a:custGeom>
            <a:ln w="19050" cap="flat">
              <a:solidFill>
                <a:schemeClr val="accent4">
                  <a:lumMod val="75000"/>
                </a:schemeClr>
              </a:solidFill>
              <a:prstDash val="dash"/>
              <a:miter/>
            </a:ln>
          </p:spPr>
          <p:txBody>
            <a:bodyPr rtlCol="0" anchor="ctr"/>
            <a:lstStyle/>
            <a:p>
              <a:endParaRPr lang="en-GB"/>
            </a:p>
          </p:txBody>
        </p:sp>
        <p:sp>
          <p:nvSpPr>
            <p:cNvPr id="254" name="Freihandform 253">
              <a:extLst>
                <a:ext uri="{FF2B5EF4-FFF2-40B4-BE49-F238E27FC236}">
                  <a16:creationId xmlns:a16="http://schemas.microsoft.com/office/drawing/2014/main" id="{77C85F05-4763-A93E-708D-B63E2F7772F5}"/>
                </a:ext>
              </a:extLst>
            </p:cNvPr>
            <p:cNvSpPr/>
            <p:nvPr/>
          </p:nvSpPr>
          <p:spPr>
            <a:xfrm>
              <a:off x="3829627" y="3487147"/>
              <a:ext cx="68608" cy="12728"/>
            </a:xfrm>
            <a:custGeom>
              <a:avLst/>
              <a:gdLst>
                <a:gd name="connsiteX0" fmla="*/ 0 w 68608"/>
                <a:gd name="connsiteY0" fmla="*/ 0 h 12728"/>
                <a:gd name="connsiteX1" fmla="*/ 68609 w 68608"/>
                <a:gd name="connsiteY1" fmla="*/ 0 h 12728"/>
              </a:gdLst>
              <a:ahLst/>
              <a:cxnLst>
                <a:cxn ang="0">
                  <a:pos x="connsiteX0" y="connsiteY0"/>
                </a:cxn>
                <a:cxn ang="0">
                  <a:pos x="connsiteX1" y="connsiteY1"/>
                </a:cxn>
              </a:cxnLst>
              <a:rect l="l" t="t" r="r" b="b"/>
              <a:pathLst>
                <a:path w="68608" h="12728">
                  <a:moveTo>
                    <a:pt x="0" y="0"/>
                  </a:moveTo>
                  <a:lnTo>
                    <a:pt x="68609" y="0"/>
                  </a:lnTo>
                </a:path>
              </a:pathLst>
            </a:custGeom>
            <a:ln w="19050" cap="flat">
              <a:solidFill>
                <a:schemeClr val="accent4">
                  <a:lumMod val="75000"/>
                </a:schemeClr>
              </a:solidFill>
              <a:prstDash val="dash"/>
              <a:miter/>
            </a:ln>
          </p:spPr>
          <p:txBody>
            <a:bodyPr rtlCol="0" anchor="ctr"/>
            <a:lstStyle/>
            <a:p>
              <a:endParaRPr lang="en-GB"/>
            </a:p>
          </p:txBody>
        </p:sp>
        <p:sp>
          <p:nvSpPr>
            <p:cNvPr id="255" name="Freihandform 254">
              <a:extLst>
                <a:ext uri="{FF2B5EF4-FFF2-40B4-BE49-F238E27FC236}">
                  <a16:creationId xmlns:a16="http://schemas.microsoft.com/office/drawing/2014/main" id="{B3F3E247-8E8F-A8FD-6E43-B1F95A327D92}"/>
                </a:ext>
              </a:extLst>
            </p:cNvPr>
            <p:cNvSpPr/>
            <p:nvPr/>
          </p:nvSpPr>
          <p:spPr>
            <a:xfrm>
              <a:off x="4320071" y="384215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56" name="Freihandform 255">
              <a:extLst>
                <a:ext uri="{FF2B5EF4-FFF2-40B4-BE49-F238E27FC236}">
                  <a16:creationId xmlns:a16="http://schemas.microsoft.com/office/drawing/2014/main" id="{82989E35-0BB8-5337-1671-CE80CA1EBE79}"/>
                </a:ext>
              </a:extLst>
            </p:cNvPr>
            <p:cNvSpPr/>
            <p:nvPr/>
          </p:nvSpPr>
          <p:spPr>
            <a:xfrm>
              <a:off x="4307343" y="384215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57" name="Freihandform 256">
              <a:extLst>
                <a:ext uri="{FF2B5EF4-FFF2-40B4-BE49-F238E27FC236}">
                  <a16:creationId xmlns:a16="http://schemas.microsoft.com/office/drawing/2014/main" id="{8F3A242F-20F3-EF81-54BB-600DC4CD34F5}"/>
                </a:ext>
              </a:extLst>
            </p:cNvPr>
            <p:cNvSpPr/>
            <p:nvPr/>
          </p:nvSpPr>
          <p:spPr>
            <a:xfrm>
              <a:off x="4416557" y="3924895"/>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58" name="Freihandform 257">
              <a:extLst>
                <a:ext uri="{FF2B5EF4-FFF2-40B4-BE49-F238E27FC236}">
                  <a16:creationId xmlns:a16="http://schemas.microsoft.com/office/drawing/2014/main" id="{E4114EE7-3B9F-168B-8371-B0B4AF276E60}"/>
                </a:ext>
              </a:extLst>
            </p:cNvPr>
            <p:cNvSpPr/>
            <p:nvPr/>
          </p:nvSpPr>
          <p:spPr>
            <a:xfrm>
              <a:off x="4734397" y="399910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59" name="Freihandform 258">
              <a:extLst>
                <a:ext uri="{FF2B5EF4-FFF2-40B4-BE49-F238E27FC236}">
                  <a16:creationId xmlns:a16="http://schemas.microsoft.com/office/drawing/2014/main" id="{F8232CDE-2267-363A-6CA7-9EA390D06A18}"/>
                </a:ext>
              </a:extLst>
            </p:cNvPr>
            <p:cNvSpPr/>
            <p:nvPr/>
          </p:nvSpPr>
          <p:spPr>
            <a:xfrm>
              <a:off x="4798042" y="401183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60" name="Freihandform 259">
              <a:extLst>
                <a:ext uri="{FF2B5EF4-FFF2-40B4-BE49-F238E27FC236}">
                  <a16:creationId xmlns:a16="http://schemas.microsoft.com/office/drawing/2014/main" id="{6E52BA7A-DC07-9F3C-55A6-4301BD77FF00}"/>
                </a:ext>
              </a:extLst>
            </p:cNvPr>
            <p:cNvSpPr/>
            <p:nvPr/>
          </p:nvSpPr>
          <p:spPr>
            <a:xfrm>
              <a:off x="5958918" y="4342148"/>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61" name="Freihandform 260">
              <a:extLst>
                <a:ext uri="{FF2B5EF4-FFF2-40B4-BE49-F238E27FC236}">
                  <a16:creationId xmlns:a16="http://schemas.microsoft.com/office/drawing/2014/main" id="{2BBA8B38-1A61-5293-1AD2-27A0EC19263E}"/>
                </a:ext>
              </a:extLst>
            </p:cNvPr>
            <p:cNvSpPr/>
            <p:nvPr/>
          </p:nvSpPr>
          <p:spPr>
            <a:xfrm>
              <a:off x="6378591" y="445034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62" name="Freihandform 261">
              <a:extLst>
                <a:ext uri="{FF2B5EF4-FFF2-40B4-BE49-F238E27FC236}">
                  <a16:creationId xmlns:a16="http://schemas.microsoft.com/office/drawing/2014/main" id="{37EB7C62-51A6-E388-8564-9F3421AE5DE6}"/>
                </a:ext>
              </a:extLst>
            </p:cNvPr>
            <p:cNvSpPr/>
            <p:nvPr/>
          </p:nvSpPr>
          <p:spPr>
            <a:xfrm>
              <a:off x="6340404" y="4412157"/>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63" name="Freihandform 262">
              <a:extLst>
                <a:ext uri="{FF2B5EF4-FFF2-40B4-BE49-F238E27FC236}">
                  <a16:creationId xmlns:a16="http://schemas.microsoft.com/office/drawing/2014/main" id="{7FD84AFB-C6E2-A6CA-44E0-AE34300A8B2A}"/>
                </a:ext>
              </a:extLst>
            </p:cNvPr>
            <p:cNvSpPr/>
            <p:nvPr/>
          </p:nvSpPr>
          <p:spPr>
            <a:xfrm>
              <a:off x="6404048" y="445034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64" name="Freihandform 263">
              <a:extLst>
                <a:ext uri="{FF2B5EF4-FFF2-40B4-BE49-F238E27FC236}">
                  <a16:creationId xmlns:a16="http://schemas.microsoft.com/office/drawing/2014/main" id="{9653EA87-60F9-8653-CE81-B577C4E8B44D}"/>
                </a:ext>
              </a:extLst>
            </p:cNvPr>
            <p:cNvSpPr/>
            <p:nvPr/>
          </p:nvSpPr>
          <p:spPr>
            <a:xfrm>
              <a:off x="6544066" y="4450344"/>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65" name="Freihandform 264">
              <a:extLst>
                <a:ext uri="{FF2B5EF4-FFF2-40B4-BE49-F238E27FC236}">
                  <a16:creationId xmlns:a16="http://schemas.microsoft.com/office/drawing/2014/main" id="{69D00A66-6D05-9C26-7DDC-EF3478C98111}"/>
                </a:ext>
              </a:extLst>
            </p:cNvPr>
            <p:cNvSpPr/>
            <p:nvPr/>
          </p:nvSpPr>
          <p:spPr>
            <a:xfrm>
              <a:off x="6594982" y="446307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66" name="Freihandform 265">
              <a:extLst>
                <a:ext uri="{FF2B5EF4-FFF2-40B4-BE49-F238E27FC236}">
                  <a16:creationId xmlns:a16="http://schemas.microsoft.com/office/drawing/2014/main" id="{70D06738-4449-4D2B-15FE-366B9BE79BF2}"/>
                </a:ext>
              </a:extLst>
            </p:cNvPr>
            <p:cNvSpPr/>
            <p:nvPr/>
          </p:nvSpPr>
          <p:spPr>
            <a:xfrm>
              <a:off x="6658627" y="446307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67" name="Freihandform 266">
              <a:extLst>
                <a:ext uri="{FF2B5EF4-FFF2-40B4-BE49-F238E27FC236}">
                  <a16:creationId xmlns:a16="http://schemas.microsoft.com/office/drawing/2014/main" id="{17C2E8E4-CD4C-E6C3-C463-B4C1473A25D2}"/>
                </a:ext>
              </a:extLst>
            </p:cNvPr>
            <p:cNvSpPr/>
            <p:nvPr/>
          </p:nvSpPr>
          <p:spPr>
            <a:xfrm>
              <a:off x="6671355" y="4463073"/>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68" name="Freihandform 267">
              <a:extLst>
                <a:ext uri="{FF2B5EF4-FFF2-40B4-BE49-F238E27FC236}">
                  <a16:creationId xmlns:a16="http://schemas.microsoft.com/office/drawing/2014/main" id="{074117E4-496B-4D2C-FD82-02FEC45F9625}"/>
                </a:ext>
              </a:extLst>
            </p:cNvPr>
            <p:cNvSpPr/>
            <p:nvPr/>
          </p:nvSpPr>
          <p:spPr>
            <a:xfrm>
              <a:off x="6715907" y="4545811"/>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69" name="Freihandform 268">
              <a:extLst>
                <a:ext uri="{FF2B5EF4-FFF2-40B4-BE49-F238E27FC236}">
                  <a16:creationId xmlns:a16="http://schemas.microsoft.com/office/drawing/2014/main" id="{42682BC9-E253-9BB9-9FCC-5EA7D46C195E}"/>
                </a:ext>
              </a:extLst>
            </p:cNvPr>
            <p:cNvSpPr/>
            <p:nvPr/>
          </p:nvSpPr>
          <p:spPr>
            <a:xfrm>
              <a:off x="6766822" y="4545811"/>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70" name="Freihandform 269">
              <a:extLst>
                <a:ext uri="{FF2B5EF4-FFF2-40B4-BE49-F238E27FC236}">
                  <a16:creationId xmlns:a16="http://schemas.microsoft.com/office/drawing/2014/main" id="{4EDF0DDE-9C7A-3474-A9A9-5CA3E880FDEF}"/>
                </a:ext>
              </a:extLst>
            </p:cNvPr>
            <p:cNvSpPr/>
            <p:nvPr/>
          </p:nvSpPr>
          <p:spPr>
            <a:xfrm>
              <a:off x="6868654" y="4571269"/>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71" name="Freihandform 270">
              <a:extLst>
                <a:ext uri="{FF2B5EF4-FFF2-40B4-BE49-F238E27FC236}">
                  <a16:creationId xmlns:a16="http://schemas.microsoft.com/office/drawing/2014/main" id="{1EFB565C-7B47-D880-8CE6-4863DE7FB2B2}"/>
                </a:ext>
              </a:extLst>
            </p:cNvPr>
            <p:cNvSpPr/>
            <p:nvPr/>
          </p:nvSpPr>
          <p:spPr>
            <a:xfrm>
              <a:off x="6919569" y="4571269"/>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72" name="Freihandform 271">
              <a:extLst>
                <a:ext uri="{FF2B5EF4-FFF2-40B4-BE49-F238E27FC236}">
                  <a16:creationId xmlns:a16="http://schemas.microsoft.com/office/drawing/2014/main" id="{7D53BF8A-1DD5-06DF-4A43-EE5B1A76CF3F}"/>
                </a:ext>
              </a:extLst>
            </p:cNvPr>
            <p:cNvSpPr/>
            <p:nvPr/>
          </p:nvSpPr>
          <p:spPr>
            <a:xfrm>
              <a:off x="6970485" y="460945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73" name="Freihandform 272">
              <a:extLst>
                <a:ext uri="{FF2B5EF4-FFF2-40B4-BE49-F238E27FC236}">
                  <a16:creationId xmlns:a16="http://schemas.microsoft.com/office/drawing/2014/main" id="{C26B07C8-5B2C-5F52-8C46-C086F9D992A2}"/>
                </a:ext>
              </a:extLst>
            </p:cNvPr>
            <p:cNvSpPr/>
            <p:nvPr/>
          </p:nvSpPr>
          <p:spPr>
            <a:xfrm>
              <a:off x="7021400" y="460945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74" name="Freihandform 273">
              <a:extLst>
                <a:ext uri="{FF2B5EF4-FFF2-40B4-BE49-F238E27FC236}">
                  <a16:creationId xmlns:a16="http://schemas.microsoft.com/office/drawing/2014/main" id="{27763234-6FC5-3B16-40AF-7941413D8EE2}"/>
                </a:ext>
              </a:extLst>
            </p:cNvPr>
            <p:cNvSpPr/>
            <p:nvPr/>
          </p:nvSpPr>
          <p:spPr>
            <a:xfrm>
              <a:off x="7097774" y="460945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75" name="Freihandform 274">
              <a:extLst>
                <a:ext uri="{FF2B5EF4-FFF2-40B4-BE49-F238E27FC236}">
                  <a16:creationId xmlns:a16="http://schemas.microsoft.com/office/drawing/2014/main" id="{CB38D7D1-0111-F6A9-0A59-561F55B6CD51}"/>
                </a:ext>
              </a:extLst>
            </p:cNvPr>
            <p:cNvSpPr/>
            <p:nvPr/>
          </p:nvSpPr>
          <p:spPr>
            <a:xfrm>
              <a:off x="7110503" y="460945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76" name="Freihandform 275">
              <a:extLst>
                <a:ext uri="{FF2B5EF4-FFF2-40B4-BE49-F238E27FC236}">
                  <a16:creationId xmlns:a16="http://schemas.microsoft.com/office/drawing/2014/main" id="{C349139D-A191-78C8-F743-2BEA69FF1D6D}"/>
                </a:ext>
              </a:extLst>
            </p:cNvPr>
            <p:cNvSpPr/>
            <p:nvPr/>
          </p:nvSpPr>
          <p:spPr>
            <a:xfrm>
              <a:off x="7123232" y="4609456"/>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77" name="Freihandform 276">
              <a:extLst>
                <a:ext uri="{FF2B5EF4-FFF2-40B4-BE49-F238E27FC236}">
                  <a16:creationId xmlns:a16="http://schemas.microsoft.com/office/drawing/2014/main" id="{372E741E-2B95-B42D-49AC-4DD3EFC567C9}"/>
                </a:ext>
              </a:extLst>
            </p:cNvPr>
            <p:cNvSpPr/>
            <p:nvPr/>
          </p:nvSpPr>
          <p:spPr>
            <a:xfrm>
              <a:off x="7199605" y="4685829"/>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78" name="Freihandform 277">
              <a:extLst>
                <a:ext uri="{FF2B5EF4-FFF2-40B4-BE49-F238E27FC236}">
                  <a16:creationId xmlns:a16="http://schemas.microsoft.com/office/drawing/2014/main" id="{06E5F0D3-D206-17DF-9403-6472EEC7B7DB}"/>
                </a:ext>
              </a:extLst>
            </p:cNvPr>
            <p:cNvSpPr/>
            <p:nvPr/>
          </p:nvSpPr>
          <p:spPr>
            <a:xfrm>
              <a:off x="7275979" y="4685829"/>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79" name="Freihandform 278">
              <a:extLst>
                <a:ext uri="{FF2B5EF4-FFF2-40B4-BE49-F238E27FC236}">
                  <a16:creationId xmlns:a16="http://schemas.microsoft.com/office/drawing/2014/main" id="{34552169-BB6D-6CD2-95FE-EB281B62A0EA}"/>
                </a:ext>
              </a:extLst>
            </p:cNvPr>
            <p:cNvSpPr/>
            <p:nvPr/>
          </p:nvSpPr>
          <p:spPr>
            <a:xfrm>
              <a:off x="7339623" y="4685829"/>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80" name="Freihandform 279">
              <a:extLst>
                <a:ext uri="{FF2B5EF4-FFF2-40B4-BE49-F238E27FC236}">
                  <a16:creationId xmlns:a16="http://schemas.microsoft.com/office/drawing/2014/main" id="{66F0D844-009F-B3C6-E6E8-6626F46B573C}"/>
                </a:ext>
              </a:extLst>
            </p:cNvPr>
            <p:cNvSpPr/>
            <p:nvPr/>
          </p:nvSpPr>
          <p:spPr>
            <a:xfrm>
              <a:off x="7174147" y="4685829"/>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81" name="Freihandform 280">
              <a:extLst>
                <a:ext uri="{FF2B5EF4-FFF2-40B4-BE49-F238E27FC236}">
                  <a16:creationId xmlns:a16="http://schemas.microsoft.com/office/drawing/2014/main" id="{4C16ED1E-9E55-8630-36D4-341F3A67AF44}"/>
                </a:ext>
              </a:extLst>
            </p:cNvPr>
            <p:cNvSpPr/>
            <p:nvPr/>
          </p:nvSpPr>
          <p:spPr>
            <a:xfrm>
              <a:off x="7161418" y="4685829"/>
              <a:ext cx="12728" cy="68608"/>
            </a:xfrm>
            <a:custGeom>
              <a:avLst/>
              <a:gdLst>
                <a:gd name="connsiteX0" fmla="*/ 0 w 12728"/>
                <a:gd name="connsiteY0" fmla="*/ 0 h 68608"/>
                <a:gd name="connsiteX1" fmla="*/ 0 w 12728"/>
                <a:gd name="connsiteY1" fmla="*/ 68609 h 68608"/>
              </a:gdLst>
              <a:ahLst/>
              <a:cxnLst>
                <a:cxn ang="0">
                  <a:pos x="connsiteX0" y="connsiteY0"/>
                </a:cxn>
                <a:cxn ang="0">
                  <a:pos x="connsiteX1" y="connsiteY1"/>
                </a:cxn>
              </a:cxnLst>
              <a:rect l="l" t="t" r="r" b="b"/>
              <a:pathLst>
                <a:path w="12728" h="68608">
                  <a:moveTo>
                    <a:pt x="0" y="0"/>
                  </a:moveTo>
                  <a:lnTo>
                    <a:pt x="0" y="68609"/>
                  </a:lnTo>
                </a:path>
              </a:pathLst>
            </a:custGeom>
            <a:ln w="19050" cap="flat">
              <a:solidFill>
                <a:schemeClr val="accent4">
                  <a:lumMod val="75000"/>
                </a:schemeClr>
              </a:solidFill>
              <a:prstDash val="dash"/>
              <a:miter/>
            </a:ln>
          </p:spPr>
          <p:txBody>
            <a:bodyPr rtlCol="0" anchor="ctr"/>
            <a:lstStyle/>
            <a:p>
              <a:endParaRPr lang="en-GB"/>
            </a:p>
          </p:txBody>
        </p:sp>
        <p:sp>
          <p:nvSpPr>
            <p:cNvPr id="282" name="Freihandform 281">
              <a:extLst>
                <a:ext uri="{FF2B5EF4-FFF2-40B4-BE49-F238E27FC236}">
                  <a16:creationId xmlns:a16="http://schemas.microsoft.com/office/drawing/2014/main" id="{982B2104-0573-DCC1-45A7-44E28C4E3529}"/>
                </a:ext>
              </a:extLst>
            </p:cNvPr>
            <p:cNvSpPr/>
            <p:nvPr/>
          </p:nvSpPr>
          <p:spPr>
            <a:xfrm>
              <a:off x="4225114" y="3747581"/>
              <a:ext cx="68608" cy="12728"/>
            </a:xfrm>
            <a:custGeom>
              <a:avLst/>
              <a:gdLst>
                <a:gd name="connsiteX0" fmla="*/ 0 w 68608"/>
                <a:gd name="connsiteY0" fmla="*/ 0 h 12728"/>
                <a:gd name="connsiteX1" fmla="*/ 68609 w 68608"/>
                <a:gd name="connsiteY1" fmla="*/ 0 h 12728"/>
              </a:gdLst>
              <a:ahLst/>
              <a:cxnLst>
                <a:cxn ang="0">
                  <a:pos x="connsiteX0" y="connsiteY0"/>
                </a:cxn>
                <a:cxn ang="0">
                  <a:pos x="connsiteX1" y="connsiteY1"/>
                </a:cxn>
              </a:cxnLst>
              <a:rect l="l" t="t" r="r" b="b"/>
              <a:pathLst>
                <a:path w="68608" h="12728">
                  <a:moveTo>
                    <a:pt x="0" y="0"/>
                  </a:moveTo>
                  <a:lnTo>
                    <a:pt x="68609" y="0"/>
                  </a:lnTo>
                </a:path>
              </a:pathLst>
            </a:custGeom>
            <a:ln w="19050" cap="flat">
              <a:solidFill>
                <a:schemeClr val="accent4">
                  <a:lumMod val="75000"/>
                </a:schemeClr>
              </a:solidFill>
              <a:prstDash val="dash"/>
              <a:miter/>
            </a:ln>
          </p:spPr>
          <p:txBody>
            <a:bodyPr rtlCol="0" anchor="ctr"/>
            <a:lstStyle/>
            <a:p>
              <a:endParaRPr lang="en-GB"/>
            </a:p>
          </p:txBody>
        </p:sp>
        <p:sp>
          <p:nvSpPr>
            <p:cNvPr id="283" name="Freihandform 282">
              <a:extLst>
                <a:ext uri="{FF2B5EF4-FFF2-40B4-BE49-F238E27FC236}">
                  <a16:creationId xmlns:a16="http://schemas.microsoft.com/office/drawing/2014/main" id="{CE7907B0-173E-1628-9AE2-B4390F688181}"/>
                </a:ext>
              </a:extLst>
            </p:cNvPr>
            <p:cNvSpPr/>
            <p:nvPr/>
          </p:nvSpPr>
          <p:spPr>
            <a:xfrm>
              <a:off x="4282394" y="3881234"/>
              <a:ext cx="68608" cy="12728"/>
            </a:xfrm>
            <a:custGeom>
              <a:avLst/>
              <a:gdLst>
                <a:gd name="connsiteX0" fmla="*/ 0 w 68608"/>
                <a:gd name="connsiteY0" fmla="*/ 0 h 12728"/>
                <a:gd name="connsiteX1" fmla="*/ 68609 w 68608"/>
                <a:gd name="connsiteY1" fmla="*/ 0 h 12728"/>
              </a:gdLst>
              <a:ahLst/>
              <a:cxnLst>
                <a:cxn ang="0">
                  <a:pos x="connsiteX0" y="connsiteY0"/>
                </a:cxn>
                <a:cxn ang="0">
                  <a:pos x="connsiteX1" y="connsiteY1"/>
                </a:cxn>
              </a:cxnLst>
              <a:rect l="l" t="t" r="r" b="b"/>
              <a:pathLst>
                <a:path w="68608" h="12728">
                  <a:moveTo>
                    <a:pt x="0" y="0"/>
                  </a:moveTo>
                  <a:lnTo>
                    <a:pt x="68609" y="0"/>
                  </a:lnTo>
                </a:path>
              </a:pathLst>
            </a:custGeom>
            <a:ln w="19050" cap="flat">
              <a:solidFill>
                <a:schemeClr val="accent4">
                  <a:lumMod val="75000"/>
                </a:schemeClr>
              </a:solidFill>
              <a:prstDash val="dash"/>
              <a:miter/>
            </a:ln>
          </p:spPr>
          <p:txBody>
            <a:bodyPr rtlCol="0" anchor="ctr"/>
            <a:lstStyle/>
            <a:p>
              <a:endParaRPr lang="en-GB"/>
            </a:p>
          </p:txBody>
        </p:sp>
        <p:sp>
          <p:nvSpPr>
            <p:cNvPr id="284" name="Freihandform 283">
              <a:extLst>
                <a:ext uri="{FF2B5EF4-FFF2-40B4-BE49-F238E27FC236}">
                  <a16:creationId xmlns:a16="http://schemas.microsoft.com/office/drawing/2014/main" id="{A2BD16A8-5776-C7C0-5EEC-D26DB9C5A610}"/>
                </a:ext>
              </a:extLst>
            </p:cNvPr>
            <p:cNvSpPr/>
            <p:nvPr/>
          </p:nvSpPr>
          <p:spPr>
            <a:xfrm>
              <a:off x="4295123" y="3893963"/>
              <a:ext cx="68608" cy="12728"/>
            </a:xfrm>
            <a:custGeom>
              <a:avLst/>
              <a:gdLst>
                <a:gd name="connsiteX0" fmla="*/ 0 w 68608"/>
                <a:gd name="connsiteY0" fmla="*/ 0 h 12728"/>
                <a:gd name="connsiteX1" fmla="*/ 68609 w 68608"/>
                <a:gd name="connsiteY1" fmla="*/ 0 h 12728"/>
              </a:gdLst>
              <a:ahLst/>
              <a:cxnLst>
                <a:cxn ang="0">
                  <a:pos x="connsiteX0" y="connsiteY0"/>
                </a:cxn>
                <a:cxn ang="0">
                  <a:pos x="connsiteX1" y="connsiteY1"/>
                </a:cxn>
              </a:cxnLst>
              <a:rect l="l" t="t" r="r" b="b"/>
              <a:pathLst>
                <a:path w="68608" h="12728">
                  <a:moveTo>
                    <a:pt x="0" y="0"/>
                  </a:moveTo>
                  <a:lnTo>
                    <a:pt x="68609" y="0"/>
                  </a:lnTo>
                </a:path>
              </a:pathLst>
            </a:custGeom>
            <a:ln w="19050" cap="flat">
              <a:solidFill>
                <a:schemeClr val="accent4">
                  <a:lumMod val="75000"/>
                </a:schemeClr>
              </a:solidFill>
              <a:prstDash val="dash"/>
              <a:miter/>
            </a:ln>
          </p:spPr>
          <p:txBody>
            <a:bodyPr rtlCol="0" anchor="ctr"/>
            <a:lstStyle/>
            <a:p>
              <a:endParaRPr lang="en-GB"/>
            </a:p>
          </p:txBody>
        </p:sp>
      </p:grpSp>
    </p:spTree>
    <p:extLst>
      <p:ext uri="{BB962C8B-B14F-4D97-AF65-F5344CB8AC3E}">
        <p14:creationId xmlns:p14="http://schemas.microsoft.com/office/powerpoint/2010/main" val="2856048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Diagramm 23">
            <a:extLst>
              <a:ext uri="{FF2B5EF4-FFF2-40B4-BE49-F238E27FC236}">
                <a16:creationId xmlns:a16="http://schemas.microsoft.com/office/drawing/2014/main" id="{A9C8EE51-1096-D110-065E-6D1F5D4A58A2}"/>
              </a:ext>
            </a:extLst>
          </p:cNvPr>
          <p:cNvGraphicFramePr/>
          <p:nvPr>
            <p:extLst>
              <p:ext uri="{D42A27DB-BD31-4B8C-83A1-F6EECF244321}">
                <p14:modId xmlns:p14="http://schemas.microsoft.com/office/powerpoint/2010/main" val="1433747482"/>
              </p:ext>
            </p:extLst>
          </p:nvPr>
        </p:nvGraphicFramePr>
        <p:xfrm>
          <a:off x="955950" y="768239"/>
          <a:ext cx="6025171" cy="44510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Diagramm 24">
            <a:extLst>
              <a:ext uri="{FF2B5EF4-FFF2-40B4-BE49-F238E27FC236}">
                <a16:creationId xmlns:a16="http://schemas.microsoft.com/office/drawing/2014/main" id="{BF97FFB5-DC6D-277E-A91A-06AADE0E0EA9}"/>
              </a:ext>
            </a:extLst>
          </p:cNvPr>
          <p:cNvGraphicFramePr/>
          <p:nvPr>
            <p:extLst>
              <p:ext uri="{D42A27DB-BD31-4B8C-83A1-F6EECF244321}">
                <p14:modId xmlns:p14="http://schemas.microsoft.com/office/powerpoint/2010/main" val="4141695286"/>
              </p:ext>
            </p:extLst>
          </p:nvPr>
        </p:nvGraphicFramePr>
        <p:xfrm>
          <a:off x="6895854" y="768239"/>
          <a:ext cx="6025171" cy="445106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247F4D49-C8CB-0BA6-B8AE-36C7AF717F0D}"/>
              </a:ext>
            </a:extLst>
          </p:cNvPr>
          <p:cNvSpPr>
            <a:spLocks noGrp="1"/>
          </p:cNvSpPr>
          <p:nvPr>
            <p:ph type="body" sz="quarter" idx="12"/>
          </p:nvPr>
        </p:nvSpPr>
        <p:spPr>
          <a:xfrm>
            <a:off x="416533" y="1280567"/>
            <a:ext cx="5571517" cy="647700"/>
          </a:xfrm>
        </p:spPr>
        <p:txBody>
          <a:bodyPr/>
          <a:lstStyle/>
          <a:p>
            <a:r>
              <a:rPr lang="en-GB"/>
              <a:t>Investigator-assessed PFS by </a:t>
            </a:r>
            <a:r>
              <a:rPr lang="en-GB" i="1"/>
              <a:t>IGHV</a:t>
            </a:r>
            <a:r>
              <a:rPr lang="en-GB"/>
              <a:t> status</a:t>
            </a:r>
            <a:endParaRPr lang="en-US"/>
          </a:p>
        </p:txBody>
      </p:sp>
      <p:sp>
        <p:nvSpPr>
          <p:cNvPr id="3" name="Title 2">
            <a:extLst>
              <a:ext uri="{FF2B5EF4-FFF2-40B4-BE49-F238E27FC236}">
                <a16:creationId xmlns:a16="http://schemas.microsoft.com/office/drawing/2014/main" id="{33AABF94-499C-261E-3035-3E5B7F8610E0}"/>
              </a:ext>
            </a:extLst>
          </p:cNvPr>
          <p:cNvSpPr>
            <a:spLocks noGrp="1"/>
          </p:cNvSpPr>
          <p:nvPr>
            <p:ph type="title"/>
          </p:nvPr>
        </p:nvSpPr>
        <p:spPr/>
        <p:txBody>
          <a:bodyPr/>
          <a:lstStyle/>
          <a:p>
            <a:r>
              <a:rPr lang="en-GB"/>
              <a:t>Progression-free survival by subgroup</a:t>
            </a:r>
            <a:endParaRPr lang="en-US"/>
          </a:p>
        </p:txBody>
      </p:sp>
      <p:sp>
        <p:nvSpPr>
          <p:cNvPr id="4" name="Footer Placeholder 3">
            <a:extLst>
              <a:ext uri="{FF2B5EF4-FFF2-40B4-BE49-F238E27FC236}">
                <a16:creationId xmlns:a16="http://schemas.microsoft.com/office/drawing/2014/main" id="{19079407-53C4-C4CC-E342-62AEF27DA3B9}"/>
              </a:ext>
            </a:extLst>
          </p:cNvPr>
          <p:cNvSpPr>
            <a:spLocks noGrp="1"/>
          </p:cNvSpPr>
          <p:nvPr>
            <p:ph type="ftr" sz="quarter" idx="13"/>
          </p:nvPr>
        </p:nvSpPr>
        <p:spPr/>
        <p:txBody>
          <a:bodyPr/>
          <a:lstStyle/>
          <a:p>
            <a:r>
              <a:rPr lang="en-US">
                <a:solidFill>
                  <a:srgbClr val="4E4F4E"/>
                </a:solidFill>
                <a:latin typeface="+mj-lt"/>
                <a:cs typeface="Arial" panose="020B0604020202020204" pitchFamily="34" charset="0"/>
              </a:rPr>
              <a:t>Median observation time 76.4 months.</a:t>
            </a:r>
          </a:p>
          <a:p>
            <a:r>
              <a:rPr lang="en-US" b="1"/>
              <a:t>CI</a:t>
            </a:r>
            <a:r>
              <a:rPr lang="en-US"/>
              <a:t>, confidence interval; </a:t>
            </a:r>
            <a:r>
              <a:rPr lang="en-US" b="1" err="1"/>
              <a:t>Clb</a:t>
            </a:r>
            <a:r>
              <a:rPr lang="en-US" b="1"/>
              <a:t>-Obi</a:t>
            </a:r>
            <a:r>
              <a:rPr lang="en-US"/>
              <a:t>, chlorambucil-</a:t>
            </a:r>
            <a:r>
              <a:rPr lang="en-US" err="1"/>
              <a:t>obinutuzumab</a:t>
            </a:r>
            <a:r>
              <a:rPr lang="en-US"/>
              <a:t>; </a:t>
            </a:r>
            <a:r>
              <a:rPr lang="en-US" b="1"/>
              <a:t>HR</a:t>
            </a:r>
            <a:r>
              <a:rPr lang="en-US"/>
              <a:t>, hazard ratio; </a:t>
            </a:r>
            <a:r>
              <a:rPr lang="en-US" b="1" i="1"/>
              <a:t>IGHV</a:t>
            </a:r>
            <a:r>
              <a:rPr lang="en-US" b="1"/>
              <a:t>, </a:t>
            </a:r>
            <a:r>
              <a:rPr lang="en-GB"/>
              <a:t>immunoglobin heavy chain variable region genes;</a:t>
            </a:r>
            <a:r>
              <a:rPr lang="en-US"/>
              <a:t> </a:t>
            </a:r>
            <a:r>
              <a:rPr lang="en-US" b="1"/>
              <a:t>m</a:t>
            </a:r>
            <a:r>
              <a:rPr lang="en-US"/>
              <a:t>, months; </a:t>
            </a:r>
            <a:r>
              <a:rPr lang="en-US" b="1"/>
              <a:t>mut, </a:t>
            </a:r>
            <a:r>
              <a:rPr lang="en-US"/>
              <a:t>mutated; </a:t>
            </a:r>
            <a:r>
              <a:rPr lang="en-US" b="1"/>
              <a:t>NR, </a:t>
            </a:r>
            <a:r>
              <a:rPr lang="en-US"/>
              <a:t>not reached; </a:t>
            </a:r>
            <a:br>
              <a:rPr lang="en-US"/>
            </a:br>
            <a:r>
              <a:rPr lang="en-US" b="1"/>
              <a:t>PFS</a:t>
            </a:r>
            <a:r>
              <a:rPr lang="en-US"/>
              <a:t>, progression-free survival; </a:t>
            </a:r>
            <a:r>
              <a:rPr lang="en-US" b="1" i="1"/>
              <a:t>TP53</a:t>
            </a:r>
            <a:r>
              <a:rPr lang="en-US" b="1" baseline="30000"/>
              <a:t>del/mut</a:t>
            </a:r>
            <a:r>
              <a:rPr lang="en-US"/>
              <a:t>, </a:t>
            </a:r>
            <a:r>
              <a:rPr lang="en-US" i="1"/>
              <a:t>TP53</a:t>
            </a:r>
            <a:r>
              <a:rPr lang="en-US"/>
              <a:t> deletion and/or mutation</a:t>
            </a:r>
            <a:r>
              <a:rPr lang="en-US">
                <a:solidFill>
                  <a:srgbClr val="4E4F4E"/>
                </a:solidFill>
                <a:latin typeface="+mj-lt"/>
                <a:cs typeface="Arial" panose="020B0604020202020204" pitchFamily="34" charset="0"/>
              </a:rPr>
              <a:t>,</a:t>
            </a:r>
            <a:r>
              <a:rPr lang="en-US"/>
              <a:t> </a:t>
            </a:r>
            <a:r>
              <a:rPr lang="en-US" b="1" err="1"/>
              <a:t>unmut</a:t>
            </a:r>
            <a:r>
              <a:rPr lang="en-US" b="1"/>
              <a:t>, </a:t>
            </a:r>
            <a:r>
              <a:rPr lang="en-US"/>
              <a:t>unmutated; </a:t>
            </a:r>
            <a:r>
              <a:rPr lang="en-US" b="1"/>
              <a:t>Ven-Obi,</a:t>
            </a:r>
            <a:r>
              <a:rPr lang="en-US"/>
              <a:t> </a:t>
            </a:r>
            <a:r>
              <a:rPr lang="en-US" err="1"/>
              <a:t>venetoclax-obinutuzumab</a:t>
            </a:r>
            <a:r>
              <a:rPr lang="en-US"/>
              <a:t>. </a:t>
            </a:r>
          </a:p>
          <a:p>
            <a:r>
              <a:rPr lang="en-US" b="1">
                <a:solidFill>
                  <a:srgbClr val="4E4F4E"/>
                </a:solidFill>
                <a:latin typeface="+mj-lt"/>
                <a:cs typeface="Arial" panose="020B0604020202020204" pitchFamily="34" charset="0"/>
              </a:rPr>
              <a:t>Al-</a:t>
            </a:r>
            <a:r>
              <a:rPr lang="en-US" b="1" err="1">
                <a:solidFill>
                  <a:srgbClr val="4E4F4E"/>
                </a:solidFill>
                <a:latin typeface="+mj-lt"/>
                <a:cs typeface="Arial" panose="020B0604020202020204" pitchFamily="34" charset="0"/>
              </a:rPr>
              <a:t>Sawaf</a:t>
            </a:r>
            <a:r>
              <a:rPr lang="en-US" b="1">
                <a:solidFill>
                  <a:srgbClr val="4E4F4E"/>
                </a:solidFill>
                <a:latin typeface="+mj-lt"/>
                <a:cs typeface="Arial" panose="020B0604020202020204" pitchFamily="34" charset="0"/>
              </a:rPr>
              <a:t> O, et al. Abstract S145 presented at EHA2023. Al-</a:t>
            </a:r>
            <a:r>
              <a:rPr lang="en-US" b="1" err="1">
                <a:solidFill>
                  <a:srgbClr val="4E4F4E"/>
                </a:solidFill>
                <a:latin typeface="+mj-lt"/>
                <a:cs typeface="Arial" panose="020B0604020202020204" pitchFamily="34" charset="0"/>
              </a:rPr>
              <a:t>Sawaf</a:t>
            </a:r>
            <a:r>
              <a:rPr lang="en-US" b="1">
                <a:solidFill>
                  <a:srgbClr val="4E4F4E"/>
                </a:solidFill>
                <a:latin typeface="+mj-lt"/>
                <a:cs typeface="Arial" panose="020B0604020202020204" pitchFamily="34" charset="0"/>
              </a:rPr>
              <a:t> O, et al. Abstract 25 presented at 17-ICML.</a:t>
            </a:r>
            <a:endParaRPr lang="en-US" b="1">
              <a:solidFill>
                <a:srgbClr val="4E4F4E"/>
              </a:solidFill>
              <a:cs typeface="Arial" panose="020B0604020202020204" pitchFamily="34" charset="0"/>
            </a:endParaRPr>
          </a:p>
        </p:txBody>
      </p:sp>
      <p:sp>
        <p:nvSpPr>
          <p:cNvPr id="22" name="Textplatzhalter 21">
            <a:extLst>
              <a:ext uri="{FF2B5EF4-FFF2-40B4-BE49-F238E27FC236}">
                <a16:creationId xmlns:a16="http://schemas.microsoft.com/office/drawing/2014/main" id="{1FCDAF4E-35E4-C5D7-6E48-A09A59DF1EB2}"/>
              </a:ext>
            </a:extLst>
          </p:cNvPr>
          <p:cNvSpPr>
            <a:spLocks noGrp="1"/>
          </p:cNvSpPr>
          <p:nvPr>
            <p:ph type="body" sz="quarter" idx="14"/>
          </p:nvPr>
        </p:nvSpPr>
        <p:spPr>
          <a:xfrm>
            <a:off x="6212496" y="1280567"/>
            <a:ext cx="5571517" cy="647700"/>
          </a:xfrm>
        </p:spPr>
        <p:txBody>
          <a:bodyPr/>
          <a:lstStyle/>
          <a:p>
            <a:r>
              <a:rPr lang="en-GB"/>
              <a:t>Investigator-assessed PFS by </a:t>
            </a:r>
            <a:r>
              <a:rPr lang="en-GB" i="1"/>
              <a:t>TP53</a:t>
            </a:r>
            <a:r>
              <a:rPr lang="en-GB"/>
              <a:t> status</a:t>
            </a:r>
            <a:endParaRPr lang="en-US"/>
          </a:p>
        </p:txBody>
      </p:sp>
      <p:sp>
        <p:nvSpPr>
          <p:cNvPr id="16" name="Rectangle 15">
            <a:extLst>
              <a:ext uri="{FF2B5EF4-FFF2-40B4-BE49-F238E27FC236}">
                <a16:creationId xmlns:a16="http://schemas.microsoft.com/office/drawing/2014/main" id="{D1C02DED-7AD1-E9CD-F3C7-EAC6D4310156}"/>
              </a:ext>
            </a:extLst>
          </p:cNvPr>
          <p:cNvSpPr/>
          <p:nvPr/>
        </p:nvSpPr>
        <p:spPr>
          <a:xfrm>
            <a:off x="416531" y="5347071"/>
            <a:ext cx="5572800" cy="80175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numCol="2" rtlCol="0" anchor="ctr"/>
          <a:lstStyle/>
          <a:p>
            <a:r>
              <a:rPr lang="en-US" sz="1100" b="1">
                <a:solidFill>
                  <a:schemeClr val="tx1"/>
                </a:solidFill>
              </a:rPr>
              <a:t>Median PFS</a:t>
            </a:r>
          </a:p>
          <a:p>
            <a:r>
              <a:rPr lang="en-US" sz="1100">
                <a:solidFill>
                  <a:schemeClr val="tx1"/>
                </a:solidFill>
              </a:rPr>
              <a:t>Ven-Obi </a:t>
            </a:r>
            <a:r>
              <a:rPr lang="en-US" sz="1100" i="1" err="1">
                <a:solidFill>
                  <a:schemeClr val="tx1"/>
                </a:solidFill>
              </a:rPr>
              <a:t>IGHV</a:t>
            </a:r>
            <a:r>
              <a:rPr lang="en-US" sz="1100" baseline="30000" err="1">
                <a:solidFill>
                  <a:schemeClr val="tx1"/>
                </a:solidFill>
              </a:rPr>
              <a:t>mut</a:t>
            </a:r>
            <a:r>
              <a:rPr lang="en-US" sz="1100">
                <a:solidFill>
                  <a:schemeClr val="tx1"/>
                </a:solidFill>
              </a:rPr>
              <a:t>:     NR</a:t>
            </a:r>
          </a:p>
          <a:p>
            <a:r>
              <a:rPr lang="en-US" sz="1100">
                <a:solidFill>
                  <a:schemeClr val="tx1"/>
                </a:solidFill>
              </a:rPr>
              <a:t>Ven-Obi </a:t>
            </a:r>
            <a:r>
              <a:rPr lang="en-US" sz="1100" i="1" err="1">
                <a:solidFill>
                  <a:schemeClr val="tx1"/>
                </a:solidFill>
              </a:rPr>
              <a:t>IGHV</a:t>
            </a:r>
            <a:r>
              <a:rPr lang="en-US" sz="1100" baseline="30000" err="1">
                <a:solidFill>
                  <a:schemeClr val="tx1"/>
                </a:solidFill>
              </a:rPr>
              <a:t>unmut</a:t>
            </a:r>
            <a:r>
              <a:rPr lang="en-US" sz="1100">
                <a:solidFill>
                  <a:schemeClr val="tx1"/>
                </a:solidFill>
              </a:rPr>
              <a:t>:  64.8 m</a:t>
            </a:r>
          </a:p>
          <a:p>
            <a:r>
              <a:rPr lang="en-US" sz="1000">
                <a:solidFill>
                  <a:schemeClr val="tx1"/>
                </a:solidFill>
              </a:rPr>
              <a:t>HR 0.38, 95% CI (0.23-0.61) </a:t>
            </a:r>
            <a:r>
              <a:rPr lang="en-US" sz="1000" i="1">
                <a:solidFill>
                  <a:schemeClr val="tx1"/>
                </a:solidFill>
              </a:rPr>
              <a:t>P</a:t>
            </a:r>
            <a:r>
              <a:rPr lang="en-US" sz="1000">
                <a:solidFill>
                  <a:schemeClr val="tx1"/>
                </a:solidFill>
              </a:rPr>
              <a:t>&lt;0.001</a:t>
            </a:r>
            <a:endParaRPr lang="en-US" sz="1100">
              <a:solidFill>
                <a:schemeClr val="tx1"/>
              </a:solidFill>
            </a:endParaRPr>
          </a:p>
          <a:p>
            <a:endParaRPr lang="en-US" sz="1100">
              <a:solidFill>
                <a:schemeClr val="tx1"/>
              </a:solidFill>
            </a:endParaRPr>
          </a:p>
          <a:p>
            <a:r>
              <a:rPr lang="en-US" sz="1100" err="1">
                <a:solidFill>
                  <a:schemeClr val="tx1"/>
                </a:solidFill>
              </a:rPr>
              <a:t>Clb</a:t>
            </a:r>
            <a:r>
              <a:rPr lang="en-US" sz="1100">
                <a:solidFill>
                  <a:schemeClr val="tx1"/>
                </a:solidFill>
              </a:rPr>
              <a:t>-Obi </a:t>
            </a:r>
            <a:r>
              <a:rPr lang="en-US" sz="1100" i="1" err="1">
                <a:solidFill>
                  <a:schemeClr val="tx1"/>
                </a:solidFill>
              </a:rPr>
              <a:t>IGHV</a:t>
            </a:r>
            <a:r>
              <a:rPr lang="en-US" sz="1100" baseline="30000" err="1">
                <a:solidFill>
                  <a:schemeClr val="tx1"/>
                </a:solidFill>
              </a:rPr>
              <a:t>mut</a:t>
            </a:r>
            <a:r>
              <a:rPr lang="en-US" sz="1100">
                <a:solidFill>
                  <a:schemeClr val="tx1"/>
                </a:solidFill>
              </a:rPr>
              <a:t>:      62.2 m</a:t>
            </a:r>
          </a:p>
          <a:p>
            <a:r>
              <a:rPr lang="en-US" sz="1100" err="1">
                <a:solidFill>
                  <a:schemeClr val="tx1"/>
                </a:solidFill>
              </a:rPr>
              <a:t>Clb</a:t>
            </a:r>
            <a:r>
              <a:rPr lang="en-US" sz="1100">
                <a:solidFill>
                  <a:schemeClr val="tx1"/>
                </a:solidFill>
              </a:rPr>
              <a:t>-Obi </a:t>
            </a:r>
            <a:r>
              <a:rPr lang="en-US" sz="1100" i="1" err="1">
                <a:solidFill>
                  <a:schemeClr val="tx1"/>
                </a:solidFill>
              </a:rPr>
              <a:t>IGHV</a:t>
            </a:r>
            <a:r>
              <a:rPr lang="en-US" sz="1100" baseline="30000" err="1">
                <a:solidFill>
                  <a:schemeClr val="tx1"/>
                </a:solidFill>
              </a:rPr>
              <a:t>unmut</a:t>
            </a:r>
            <a:r>
              <a:rPr lang="en-US" sz="1100">
                <a:solidFill>
                  <a:schemeClr val="tx1"/>
                </a:solidFill>
              </a:rPr>
              <a:t>:   26.9 m</a:t>
            </a:r>
          </a:p>
          <a:p>
            <a:r>
              <a:rPr lang="en-US" sz="1000">
                <a:solidFill>
                  <a:schemeClr val="tx1"/>
                </a:solidFill>
              </a:rPr>
              <a:t>HR 0.33, 95% CI (0.23-0.47)</a:t>
            </a:r>
            <a:r>
              <a:rPr lang="en-US" sz="1000" i="1">
                <a:solidFill>
                  <a:schemeClr val="tx1"/>
                </a:solidFill>
              </a:rPr>
              <a:t> P</a:t>
            </a:r>
            <a:r>
              <a:rPr lang="en-US" sz="1000">
                <a:solidFill>
                  <a:schemeClr val="tx1"/>
                </a:solidFill>
              </a:rPr>
              <a:t>&lt;0.001</a:t>
            </a:r>
          </a:p>
        </p:txBody>
      </p:sp>
      <p:sp>
        <p:nvSpPr>
          <p:cNvPr id="11" name="Rectangle 10">
            <a:extLst>
              <a:ext uri="{FF2B5EF4-FFF2-40B4-BE49-F238E27FC236}">
                <a16:creationId xmlns:a16="http://schemas.microsoft.com/office/drawing/2014/main" id="{BB1F11E7-4CF1-9278-684E-9D657CEED7A9}"/>
              </a:ext>
            </a:extLst>
          </p:cNvPr>
          <p:cNvSpPr/>
          <p:nvPr/>
        </p:nvSpPr>
        <p:spPr>
          <a:xfrm>
            <a:off x="6212496" y="5338735"/>
            <a:ext cx="5572800" cy="81009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numCol="2" rtlCol="0" anchor="ctr"/>
          <a:lstStyle/>
          <a:p>
            <a:r>
              <a:rPr lang="en-US" sz="1100" b="1">
                <a:solidFill>
                  <a:schemeClr val="tx1"/>
                </a:solidFill>
              </a:rPr>
              <a:t>Median PFS</a:t>
            </a:r>
          </a:p>
          <a:p>
            <a:r>
              <a:rPr lang="en-US" sz="1100">
                <a:solidFill>
                  <a:schemeClr val="tx1"/>
                </a:solidFill>
              </a:rPr>
              <a:t>Ven-Obi no </a:t>
            </a:r>
            <a:r>
              <a:rPr lang="en-US" sz="1100" i="1">
                <a:solidFill>
                  <a:schemeClr val="tx1"/>
                </a:solidFill>
              </a:rPr>
              <a:t>TP53</a:t>
            </a:r>
            <a:r>
              <a:rPr lang="en-US" sz="1100" baseline="30000">
                <a:solidFill>
                  <a:schemeClr val="tx1"/>
                </a:solidFill>
              </a:rPr>
              <a:t>del/mut</a:t>
            </a:r>
            <a:r>
              <a:rPr lang="en-US" sz="1100">
                <a:solidFill>
                  <a:schemeClr val="tx1"/>
                </a:solidFill>
              </a:rPr>
              <a:t>:  76.6 m</a:t>
            </a:r>
          </a:p>
          <a:p>
            <a:r>
              <a:rPr lang="en-US" sz="1100">
                <a:solidFill>
                  <a:schemeClr val="tx1"/>
                </a:solidFill>
              </a:rPr>
              <a:t>Ven-Obi </a:t>
            </a:r>
            <a:r>
              <a:rPr lang="en-US" sz="1100" i="1">
                <a:solidFill>
                  <a:schemeClr val="tx1"/>
                </a:solidFill>
              </a:rPr>
              <a:t>TP53</a:t>
            </a:r>
            <a:r>
              <a:rPr lang="en-US" sz="1100" baseline="30000">
                <a:solidFill>
                  <a:schemeClr val="tx1"/>
                </a:solidFill>
              </a:rPr>
              <a:t>del/mut</a:t>
            </a:r>
            <a:r>
              <a:rPr lang="en-US" sz="1100">
                <a:solidFill>
                  <a:schemeClr val="tx1"/>
                </a:solidFill>
              </a:rPr>
              <a:t>:       51.9 m</a:t>
            </a:r>
          </a:p>
          <a:p>
            <a:r>
              <a:rPr lang="en-US" sz="1000">
                <a:solidFill>
                  <a:schemeClr val="tx1"/>
                </a:solidFill>
              </a:rPr>
              <a:t>HR 2.29, 95% CI (1.37-3.83) </a:t>
            </a:r>
            <a:r>
              <a:rPr lang="en-US" sz="1000" i="1">
                <a:solidFill>
                  <a:schemeClr val="tx1"/>
                </a:solidFill>
              </a:rPr>
              <a:t>P=</a:t>
            </a:r>
            <a:r>
              <a:rPr lang="en-US" sz="1000">
                <a:solidFill>
                  <a:schemeClr val="tx1"/>
                </a:solidFill>
              </a:rPr>
              <a:t>0.001</a:t>
            </a:r>
            <a:endParaRPr lang="en-US" sz="1100">
              <a:solidFill>
                <a:schemeClr val="tx1"/>
              </a:solidFill>
            </a:endParaRPr>
          </a:p>
          <a:p>
            <a:endParaRPr lang="en-US" sz="1100">
              <a:solidFill>
                <a:schemeClr val="tx1"/>
              </a:solidFill>
            </a:endParaRPr>
          </a:p>
          <a:p>
            <a:r>
              <a:rPr lang="en-US" sz="1100" err="1">
                <a:solidFill>
                  <a:schemeClr val="tx1"/>
                </a:solidFill>
              </a:rPr>
              <a:t>Clb</a:t>
            </a:r>
            <a:r>
              <a:rPr lang="en-US" sz="1100">
                <a:solidFill>
                  <a:schemeClr val="tx1"/>
                </a:solidFill>
              </a:rPr>
              <a:t>-Obi no </a:t>
            </a:r>
            <a:r>
              <a:rPr lang="en-US" sz="1100" i="1">
                <a:solidFill>
                  <a:schemeClr val="tx1"/>
                </a:solidFill>
              </a:rPr>
              <a:t>TP53</a:t>
            </a:r>
            <a:r>
              <a:rPr lang="en-US" sz="1100" baseline="30000">
                <a:solidFill>
                  <a:schemeClr val="tx1"/>
                </a:solidFill>
              </a:rPr>
              <a:t>del/mut</a:t>
            </a:r>
            <a:r>
              <a:rPr lang="en-US" sz="1100">
                <a:solidFill>
                  <a:schemeClr val="tx1"/>
                </a:solidFill>
              </a:rPr>
              <a:t>:   38.9 m</a:t>
            </a:r>
          </a:p>
          <a:p>
            <a:r>
              <a:rPr lang="en-US" sz="1100" err="1">
                <a:solidFill>
                  <a:schemeClr val="tx1"/>
                </a:solidFill>
              </a:rPr>
              <a:t>Clb</a:t>
            </a:r>
            <a:r>
              <a:rPr lang="en-US" sz="1100">
                <a:solidFill>
                  <a:schemeClr val="tx1"/>
                </a:solidFill>
              </a:rPr>
              <a:t>-Obi </a:t>
            </a:r>
            <a:r>
              <a:rPr lang="en-US" sz="1100" i="1">
                <a:solidFill>
                  <a:schemeClr val="tx1"/>
                </a:solidFill>
              </a:rPr>
              <a:t>TP53</a:t>
            </a:r>
            <a:r>
              <a:rPr lang="en-US" sz="1100" baseline="30000">
                <a:solidFill>
                  <a:schemeClr val="tx1"/>
                </a:solidFill>
              </a:rPr>
              <a:t>del/mut</a:t>
            </a:r>
            <a:r>
              <a:rPr lang="en-US" sz="1100">
                <a:solidFill>
                  <a:schemeClr val="tx1"/>
                </a:solidFill>
              </a:rPr>
              <a:t>:        20.8 m</a:t>
            </a:r>
          </a:p>
          <a:p>
            <a:r>
              <a:rPr lang="en-US" sz="1000">
                <a:solidFill>
                  <a:schemeClr val="tx1"/>
                </a:solidFill>
              </a:rPr>
              <a:t>HR 1.66, 95% CI (1.05-2.63)</a:t>
            </a:r>
            <a:r>
              <a:rPr lang="en-US" sz="1000" i="1">
                <a:solidFill>
                  <a:schemeClr val="tx1"/>
                </a:solidFill>
              </a:rPr>
              <a:t> P=</a:t>
            </a:r>
            <a:r>
              <a:rPr lang="en-US" sz="1000">
                <a:solidFill>
                  <a:schemeClr val="tx1"/>
                </a:solidFill>
              </a:rPr>
              <a:t>0.03</a:t>
            </a:r>
          </a:p>
        </p:txBody>
      </p:sp>
      <p:graphicFrame>
        <p:nvGraphicFramePr>
          <p:cNvPr id="12" name="Table 21">
            <a:extLst>
              <a:ext uri="{FF2B5EF4-FFF2-40B4-BE49-F238E27FC236}">
                <a16:creationId xmlns:a16="http://schemas.microsoft.com/office/drawing/2014/main" id="{CFCC80B0-9B54-570D-E7B9-82DB4507FFE5}"/>
              </a:ext>
            </a:extLst>
          </p:cNvPr>
          <p:cNvGraphicFramePr>
            <a:graphicFrameLocks noGrp="1"/>
          </p:cNvGraphicFramePr>
          <p:nvPr>
            <p:extLst>
              <p:ext uri="{D42A27DB-BD31-4B8C-83A1-F6EECF244321}">
                <p14:modId xmlns:p14="http://schemas.microsoft.com/office/powerpoint/2010/main" val="3562539385"/>
              </p:ext>
            </p:extLst>
          </p:nvPr>
        </p:nvGraphicFramePr>
        <p:xfrm>
          <a:off x="1487487" y="4653704"/>
          <a:ext cx="4492018" cy="647700"/>
        </p:xfrm>
        <a:graphic>
          <a:graphicData uri="http://schemas.openxmlformats.org/drawingml/2006/table">
            <a:tbl>
              <a:tblPr firstRow="1" bandRow="1">
                <a:tableStyleId>{5C22544A-7EE6-4342-B048-85BDC9FD1C3A}</a:tableStyleId>
              </a:tblPr>
              <a:tblGrid>
                <a:gridCol w="541230">
                  <a:extLst>
                    <a:ext uri="{9D8B030D-6E8A-4147-A177-3AD203B41FA5}">
                      <a16:colId xmlns:a16="http://schemas.microsoft.com/office/drawing/2014/main" val="1720547892"/>
                    </a:ext>
                  </a:extLst>
                </a:gridCol>
                <a:gridCol w="541230">
                  <a:extLst>
                    <a:ext uri="{9D8B030D-6E8A-4147-A177-3AD203B41FA5}">
                      <a16:colId xmlns:a16="http://schemas.microsoft.com/office/drawing/2014/main" val="2432479242"/>
                    </a:ext>
                  </a:extLst>
                </a:gridCol>
                <a:gridCol w="541230">
                  <a:extLst>
                    <a:ext uri="{9D8B030D-6E8A-4147-A177-3AD203B41FA5}">
                      <a16:colId xmlns:a16="http://schemas.microsoft.com/office/drawing/2014/main" val="51058974"/>
                    </a:ext>
                  </a:extLst>
                </a:gridCol>
                <a:gridCol w="541230">
                  <a:extLst>
                    <a:ext uri="{9D8B030D-6E8A-4147-A177-3AD203B41FA5}">
                      <a16:colId xmlns:a16="http://schemas.microsoft.com/office/drawing/2014/main" val="2957414210"/>
                    </a:ext>
                  </a:extLst>
                </a:gridCol>
                <a:gridCol w="541230">
                  <a:extLst>
                    <a:ext uri="{9D8B030D-6E8A-4147-A177-3AD203B41FA5}">
                      <a16:colId xmlns:a16="http://schemas.microsoft.com/office/drawing/2014/main" val="1656965044"/>
                    </a:ext>
                  </a:extLst>
                </a:gridCol>
                <a:gridCol w="541230">
                  <a:extLst>
                    <a:ext uri="{9D8B030D-6E8A-4147-A177-3AD203B41FA5}">
                      <a16:colId xmlns:a16="http://schemas.microsoft.com/office/drawing/2014/main" val="788540644"/>
                    </a:ext>
                  </a:extLst>
                </a:gridCol>
                <a:gridCol w="541230">
                  <a:extLst>
                    <a:ext uri="{9D8B030D-6E8A-4147-A177-3AD203B41FA5}">
                      <a16:colId xmlns:a16="http://schemas.microsoft.com/office/drawing/2014/main" val="3275934575"/>
                    </a:ext>
                  </a:extLst>
                </a:gridCol>
                <a:gridCol w="541230">
                  <a:extLst>
                    <a:ext uri="{9D8B030D-6E8A-4147-A177-3AD203B41FA5}">
                      <a16:colId xmlns:a16="http://schemas.microsoft.com/office/drawing/2014/main" val="1384128026"/>
                    </a:ext>
                  </a:extLst>
                </a:gridCol>
                <a:gridCol w="162178">
                  <a:extLst>
                    <a:ext uri="{9D8B030D-6E8A-4147-A177-3AD203B41FA5}">
                      <a16:colId xmlns:a16="http://schemas.microsoft.com/office/drawing/2014/main" val="2166715650"/>
                    </a:ext>
                  </a:extLst>
                </a:gridCol>
              </a:tblGrid>
              <a:tr h="161925">
                <a:tc>
                  <a:txBody>
                    <a:bodyPr/>
                    <a:lstStyle/>
                    <a:p>
                      <a:pPr algn="ctr"/>
                      <a:r>
                        <a:rPr lang="en-US" sz="800" b="0">
                          <a:solidFill>
                            <a:schemeClr val="tx1"/>
                          </a:solidFill>
                        </a:rPr>
                        <a:t>76</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800" b="0">
                          <a:solidFill>
                            <a:schemeClr val="tx1"/>
                          </a:solidFill>
                        </a:rPr>
                        <a:t>68</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800" b="0">
                          <a:solidFill>
                            <a:schemeClr val="tx1"/>
                          </a:solidFill>
                        </a:rPr>
                        <a:t>64</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800" b="0">
                          <a:solidFill>
                            <a:schemeClr val="tx1"/>
                          </a:solidFill>
                        </a:rPr>
                        <a:t>60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800" b="0">
                          <a:solidFill>
                            <a:schemeClr val="tx1"/>
                          </a:solidFill>
                        </a:rPr>
                        <a:t>57</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800" b="0">
                          <a:solidFill>
                            <a:schemeClr val="tx1"/>
                          </a:solidFill>
                        </a:rPr>
                        <a:t>49</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800" b="0">
                          <a:solidFill>
                            <a:schemeClr val="tx1"/>
                          </a:solidFill>
                        </a:rPr>
                        <a:t>39</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800" b="0">
                          <a:solidFill>
                            <a:schemeClr val="tx1"/>
                          </a:solidFill>
                        </a:rPr>
                        <a:t>2</a:t>
                      </a:r>
                    </a:p>
                  </a:txBody>
                  <a:tcPr marL="0" marR="0"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endParaRPr lang="en-US" sz="800" b="0">
                        <a:solidFill>
                          <a:schemeClr val="tx1"/>
                        </a:solidFill>
                      </a:endParaRPr>
                    </a:p>
                  </a:txBody>
                  <a:tcPr marL="0" marR="0" marT="0" marB="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57631908"/>
                  </a:ext>
                </a:extLst>
              </a:tr>
              <a:tr h="161925">
                <a:tc>
                  <a:txBody>
                    <a:bodyPr/>
                    <a:lstStyle/>
                    <a:p>
                      <a:pPr algn="ctr"/>
                      <a:r>
                        <a:rPr lang="en-US" sz="800" b="0">
                          <a:solidFill>
                            <a:schemeClr val="tx1"/>
                          </a:solidFill>
                        </a:rPr>
                        <a:t>121</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110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101</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90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73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57</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37</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1</a:t>
                      </a:r>
                    </a:p>
                  </a:txBody>
                  <a:tcPr marL="0" marR="0"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800" b="0">
                        <a:solidFill>
                          <a:schemeClr val="tx1"/>
                        </a:solidFill>
                      </a:endParaRPr>
                    </a:p>
                  </a:txBody>
                  <a:tcPr marL="0" marR="0" marT="0" marB="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7209797"/>
                  </a:ext>
                </a:extLst>
              </a:tr>
              <a:tr h="161925">
                <a:tc>
                  <a:txBody>
                    <a:bodyPr/>
                    <a:lstStyle/>
                    <a:p>
                      <a:pPr algn="ctr"/>
                      <a:r>
                        <a:rPr lang="en-US" sz="800" b="0">
                          <a:solidFill>
                            <a:schemeClr val="tx1"/>
                          </a:solidFill>
                        </a:rPr>
                        <a:t>83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76</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66</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57</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42</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35</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28</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2</a:t>
                      </a:r>
                    </a:p>
                  </a:txBody>
                  <a:tcPr marL="0" marR="0"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800" b="0">
                        <a:solidFill>
                          <a:schemeClr val="tx1"/>
                        </a:solidFill>
                      </a:endParaRPr>
                    </a:p>
                  </a:txBody>
                  <a:tcPr marL="0" marR="0" marT="0" marB="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0891971"/>
                  </a:ext>
                </a:extLst>
              </a:tr>
              <a:tr h="161925">
                <a:tc>
                  <a:txBody>
                    <a:bodyPr/>
                    <a:lstStyle/>
                    <a:p>
                      <a:pPr algn="ctr"/>
                      <a:r>
                        <a:rPr lang="en-US" sz="800" b="0">
                          <a:solidFill>
                            <a:schemeClr val="tx1"/>
                          </a:solidFill>
                        </a:rPr>
                        <a:t>123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101</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59</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41</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22</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13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8</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1</a:t>
                      </a:r>
                    </a:p>
                  </a:txBody>
                  <a:tcPr marL="0" marR="0"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800" b="0">
                        <a:solidFill>
                          <a:schemeClr val="tx1"/>
                        </a:solidFill>
                      </a:endParaRPr>
                    </a:p>
                  </a:txBody>
                  <a:tcPr marL="0" marR="0" marT="0" marB="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1753826"/>
                  </a:ext>
                </a:extLst>
              </a:tr>
            </a:tbl>
          </a:graphicData>
        </a:graphic>
      </p:graphicFrame>
      <p:graphicFrame>
        <p:nvGraphicFramePr>
          <p:cNvPr id="14" name="Table 13">
            <a:extLst>
              <a:ext uri="{FF2B5EF4-FFF2-40B4-BE49-F238E27FC236}">
                <a16:creationId xmlns:a16="http://schemas.microsoft.com/office/drawing/2014/main" id="{2A170FFE-A9B8-2BA0-6661-DB558E3BDD5F}"/>
              </a:ext>
            </a:extLst>
          </p:cNvPr>
          <p:cNvGraphicFramePr>
            <a:graphicFrameLocks noGrp="1"/>
          </p:cNvGraphicFramePr>
          <p:nvPr>
            <p:extLst>
              <p:ext uri="{D42A27DB-BD31-4B8C-83A1-F6EECF244321}">
                <p14:modId xmlns:p14="http://schemas.microsoft.com/office/powerpoint/2010/main" val="3775518329"/>
              </p:ext>
            </p:extLst>
          </p:nvPr>
        </p:nvGraphicFramePr>
        <p:xfrm>
          <a:off x="412072" y="4653704"/>
          <a:ext cx="1070955" cy="647700"/>
        </p:xfrm>
        <a:graphic>
          <a:graphicData uri="http://schemas.openxmlformats.org/drawingml/2006/table">
            <a:tbl>
              <a:tblPr firstRow="1" bandRow="1">
                <a:tableStyleId>{5C22544A-7EE6-4342-B048-85BDC9FD1C3A}</a:tableStyleId>
              </a:tblPr>
              <a:tblGrid>
                <a:gridCol w="1070955">
                  <a:extLst>
                    <a:ext uri="{9D8B030D-6E8A-4147-A177-3AD203B41FA5}">
                      <a16:colId xmlns:a16="http://schemas.microsoft.com/office/drawing/2014/main" val="1720547892"/>
                    </a:ext>
                  </a:extLst>
                </a:gridCol>
              </a:tblGrid>
              <a:tr h="161925">
                <a:tc>
                  <a:txBody>
                    <a:bodyPr/>
                    <a:lstStyle/>
                    <a:p>
                      <a:pPr algn="l"/>
                      <a:r>
                        <a:rPr lang="en-US" sz="800">
                          <a:solidFill>
                            <a:schemeClr val="bg1"/>
                          </a:solidFill>
                        </a:rPr>
                        <a:t>Ven-Obi </a:t>
                      </a:r>
                      <a:r>
                        <a:rPr lang="en-US" sz="800" i="1">
                          <a:solidFill>
                            <a:schemeClr val="bg1"/>
                          </a:solidFill>
                        </a:rPr>
                        <a:t>IGHV</a:t>
                      </a:r>
                      <a:r>
                        <a:rPr lang="en-US" sz="800" baseline="30000">
                          <a:solidFill>
                            <a:schemeClr val="bg1"/>
                          </a:solidFill>
                        </a:rPr>
                        <a:t>mut</a:t>
                      </a:r>
                      <a:endParaRPr lang="en-US" sz="800" b="1">
                        <a:solidFill>
                          <a:schemeClr val="bg1"/>
                        </a:solidFill>
                      </a:endParaRPr>
                    </a:p>
                  </a:txBody>
                  <a:tcPr marL="72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49000">
                          <a:schemeClr val="accent3">
                            <a:lumMod val="40000"/>
                            <a:lumOff val="60000"/>
                          </a:schemeClr>
                        </a:gs>
                        <a:gs pos="50000">
                          <a:schemeClr val="accent3"/>
                        </a:gs>
                      </a:gsLst>
                      <a:lin ang="2700000" scaled="1"/>
                    </a:gradFill>
                  </a:tcPr>
                </a:tc>
                <a:extLst>
                  <a:ext uri="{0D108BD9-81ED-4DB2-BD59-A6C34878D82A}">
                    <a16:rowId xmlns:a16="http://schemas.microsoft.com/office/drawing/2014/main" val="157631908"/>
                  </a:ext>
                </a:extLst>
              </a:tr>
              <a:tr h="161925">
                <a:tc>
                  <a:txBody>
                    <a:bodyPr/>
                    <a:lstStyle/>
                    <a:p>
                      <a:pPr algn="l"/>
                      <a:r>
                        <a:rPr lang="en-US" sz="800" b="1">
                          <a:solidFill>
                            <a:schemeClr val="bg1"/>
                          </a:solidFill>
                        </a:rPr>
                        <a:t>Ven-Obi </a:t>
                      </a:r>
                      <a:r>
                        <a:rPr lang="en-US" sz="800" b="1" i="1">
                          <a:solidFill>
                            <a:schemeClr val="bg1"/>
                          </a:solidFill>
                        </a:rPr>
                        <a:t>IGHV</a:t>
                      </a:r>
                      <a:r>
                        <a:rPr lang="en-US" sz="800" b="1" baseline="30000">
                          <a:solidFill>
                            <a:schemeClr val="bg1"/>
                          </a:solidFill>
                        </a:rPr>
                        <a:t>unmut</a:t>
                      </a:r>
                      <a:endParaRPr lang="en-US" sz="800" b="1">
                        <a:solidFill>
                          <a:schemeClr val="bg1"/>
                        </a:solidFill>
                      </a:endParaRPr>
                    </a:p>
                  </a:txBody>
                  <a:tcPr marL="72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49000">
                          <a:schemeClr val="accent3">
                            <a:lumMod val="40000"/>
                            <a:lumOff val="60000"/>
                          </a:schemeClr>
                        </a:gs>
                        <a:gs pos="50000">
                          <a:schemeClr val="accent5"/>
                        </a:gs>
                      </a:gsLst>
                      <a:lin ang="2700000" scaled="1"/>
                    </a:gradFill>
                  </a:tcPr>
                </a:tc>
                <a:extLst>
                  <a:ext uri="{0D108BD9-81ED-4DB2-BD59-A6C34878D82A}">
                    <a16:rowId xmlns:a16="http://schemas.microsoft.com/office/drawing/2014/main" val="3037209797"/>
                  </a:ext>
                </a:extLst>
              </a:tr>
              <a:tr h="161925">
                <a:tc>
                  <a:txBody>
                    <a:bodyPr/>
                    <a:lstStyle/>
                    <a:p>
                      <a:pPr algn="l"/>
                      <a:r>
                        <a:rPr lang="en-US" sz="800" b="1">
                          <a:solidFill>
                            <a:schemeClr val="bg1"/>
                          </a:solidFill>
                        </a:rPr>
                        <a:t>Clb-Obi </a:t>
                      </a:r>
                      <a:r>
                        <a:rPr lang="en-US" sz="800" b="1" i="1">
                          <a:solidFill>
                            <a:schemeClr val="bg1"/>
                          </a:solidFill>
                        </a:rPr>
                        <a:t>IGHV</a:t>
                      </a:r>
                      <a:r>
                        <a:rPr lang="en-US" sz="800" b="1" baseline="30000">
                          <a:solidFill>
                            <a:schemeClr val="bg1"/>
                          </a:solidFill>
                        </a:rPr>
                        <a:t>mut</a:t>
                      </a:r>
                      <a:endParaRPr lang="en-US" sz="800" b="1">
                        <a:solidFill>
                          <a:schemeClr val="bg1"/>
                        </a:solidFill>
                      </a:endParaRPr>
                    </a:p>
                  </a:txBody>
                  <a:tcPr marL="72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49000">
                          <a:schemeClr val="accent4">
                            <a:lumMod val="75000"/>
                          </a:schemeClr>
                        </a:gs>
                        <a:gs pos="50000">
                          <a:schemeClr val="accent3"/>
                        </a:gs>
                      </a:gsLst>
                      <a:lin ang="2700000" scaled="1"/>
                    </a:gradFill>
                  </a:tcPr>
                </a:tc>
                <a:extLst>
                  <a:ext uri="{0D108BD9-81ED-4DB2-BD59-A6C34878D82A}">
                    <a16:rowId xmlns:a16="http://schemas.microsoft.com/office/drawing/2014/main" val="1604609776"/>
                  </a:ext>
                </a:extLst>
              </a:tr>
              <a:tr h="161925">
                <a:tc>
                  <a:txBody>
                    <a:bodyPr/>
                    <a:lstStyle/>
                    <a:p>
                      <a:pPr algn="l"/>
                      <a:r>
                        <a:rPr lang="en-US" sz="800" b="1">
                          <a:solidFill>
                            <a:schemeClr val="bg1"/>
                          </a:solidFill>
                        </a:rPr>
                        <a:t>Clb-Obi </a:t>
                      </a:r>
                      <a:r>
                        <a:rPr lang="en-US" sz="800" b="1" i="1">
                          <a:solidFill>
                            <a:schemeClr val="bg1"/>
                          </a:solidFill>
                        </a:rPr>
                        <a:t>IGHV</a:t>
                      </a:r>
                      <a:r>
                        <a:rPr lang="en-US" sz="800" b="1" baseline="30000">
                          <a:solidFill>
                            <a:schemeClr val="bg1"/>
                          </a:solidFill>
                        </a:rPr>
                        <a:t>unmut</a:t>
                      </a:r>
                      <a:endParaRPr lang="en-US" sz="800" b="1">
                        <a:solidFill>
                          <a:schemeClr val="bg1"/>
                        </a:solidFill>
                      </a:endParaRPr>
                    </a:p>
                  </a:txBody>
                  <a:tcPr marL="72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49000">
                          <a:schemeClr val="accent4">
                            <a:lumMod val="75000"/>
                          </a:schemeClr>
                        </a:gs>
                        <a:gs pos="50000">
                          <a:schemeClr val="accent5"/>
                        </a:gs>
                      </a:gsLst>
                      <a:lin ang="2700000" scaled="1"/>
                    </a:gradFill>
                  </a:tcPr>
                </a:tc>
                <a:extLst>
                  <a:ext uri="{0D108BD9-81ED-4DB2-BD59-A6C34878D82A}">
                    <a16:rowId xmlns:a16="http://schemas.microsoft.com/office/drawing/2014/main" val="1535318957"/>
                  </a:ext>
                </a:extLst>
              </a:tr>
            </a:tbl>
          </a:graphicData>
        </a:graphic>
      </p:graphicFrame>
      <p:graphicFrame>
        <p:nvGraphicFramePr>
          <p:cNvPr id="9" name="Table 21">
            <a:extLst>
              <a:ext uri="{FF2B5EF4-FFF2-40B4-BE49-F238E27FC236}">
                <a16:creationId xmlns:a16="http://schemas.microsoft.com/office/drawing/2014/main" id="{CBF360D6-F62E-D7DB-AA40-2D849EB156EB}"/>
              </a:ext>
            </a:extLst>
          </p:cNvPr>
          <p:cNvGraphicFramePr>
            <a:graphicFrameLocks noGrp="1"/>
          </p:cNvGraphicFramePr>
          <p:nvPr>
            <p:extLst>
              <p:ext uri="{D42A27DB-BD31-4B8C-83A1-F6EECF244321}">
                <p14:modId xmlns:p14="http://schemas.microsoft.com/office/powerpoint/2010/main" val="2932060742"/>
              </p:ext>
            </p:extLst>
          </p:nvPr>
        </p:nvGraphicFramePr>
        <p:xfrm>
          <a:off x="7455580" y="4653704"/>
          <a:ext cx="4328436" cy="647700"/>
        </p:xfrm>
        <a:graphic>
          <a:graphicData uri="http://schemas.openxmlformats.org/drawingml/2006/table">
            <a:tbl>
              <a:tblPr firstRow="1" bandRow="1">
                <a:tableStyleId>{5C22544A-7EE6-4342-B048-85BDC9FD1C3A}</a:tableStyleId>
              </a:tblPr>
              <a:tblGrid>
                <a:gridCol w="535553">
                  <a:extLst>
                    <a:ext uri="{9D8B030D-6E8A-4147-A177-3AD203B41FA5}">
                      <a16:colId xmlns:a16="http://schemas.microsoft.com/office/drawing/2014/main" val="1720547892"/>
                    </a:ext>
                  </a:extLst>
                </a:gridCol>
                <a:gridCol w="535553">
                  <a:extLst>
                    <a:ext uri="{9D8B030D-6E8A-4147-A177-3AD203B41FA5}">
                      <a16:colId xmlns:a16="http://schemas.microsoft.com/office/drawing/2014/main" val="2432479242"/>
                    </a:ext>
                  </a:extLst>
                </a:gridCol>
                <a:gridCol w="535553">
                  <a:extLst>
                    <a:ext uri="{9D8B030D-6E8A-4147-A177-3AD203B41FA5}">
                      <a16:colId xmlns:a16="http://schemas.microsoft.com/office/drawing/2014/main" val="51058974"/>
                    </a:ext>
                  </a:extLst>
                </a:gridCol>
                <a:gridCol w="535553">
                  <a:extLst>
                    <a:ext uri="{9D8B030D-6E8A-4147-A177-3AD203B41FA5}">
                      <a16:colId xmlns:a16="http://schemas.microsoft.com/office/drawing/2014/main" val="2957414210"/>
                    </a:ext>
                  </a:extLst>
                </a:gridCol>
                <a:gridCol w="535553">
                  <a:extLst>
                    <a:ext uri="{9D8B030D-6E8A-4147-A177-3AD203B41FA5}">
                      <a16:colId xmlns:a16="http://schemas.microsoft.com/office/drawing/2014/main" val="1656965044"/>
                    </a:ext>
                  </a:extLst>
                </a:gridCol>
                <a:gridCol w="535553">
                  <a:extLst>
                    <a:ext uri="{9D8B030D-6E8A-4147-A177-3AD203B41FA5}">
                      <a16:colId xmlns:a16="http://schemas.microsoft.com/office/drawing/2014/main" val="788540644"/>
                    </a:ext>
                  </a:extLst>
                </a:gridCol>
                <a:gridCol w="535553">
                  <a:extLst>
                    <a:ext uri="{9D8B030D-6E8A-4147-A177-3AD203B41FA5}">
                      <a16:colId xmlns:a16="http://schemas.microsoft.com/office/drawing/2014/main" val="3275934575"/>
                    </a:ext>
                  </a:extLst>
                </a:gridCol>
                <a:gridCol w="535553">
                  <a:extLst>
                    <a:ext uri="{9D8B030D-6E8A-4147-A177-3AD203B41FA5}">
                      <a16:colId xmlns:a16="http://schemas.microsoft.com/office/drawing/2014/main" val="1384128026"/>
                    </a:ext>
                  </a:extLst>
                </a:gridCol>
                <a:gridCol w="44012">
                  <a:extLst>
                    <a:ext uri="{9D8B030D-6E8A-4147-A177-3AD203B41FA5}">
                      <a16:colId xmlns:a16="http://schemas.microsoft.com/office/drawing/2014/main" val="2856368893"/>
                    </a:ext>
                  </a:extLst>
                </a:gridCol>
              </a:tblGrid>
              <a:tr h="161925">
                <a:tc>
                  <a:txBody>
                    <a:bodyPr/>
                    <a:lstStyle/>
                    <a:p>
                      <a:pPr algn="ctr"/>
                      <a:r>
                        <a:rPr lang="en-US" sz="800" b="0">
                          <a:solidFill>
                            <a:schemeClr val="tx1"/>
                          </a:solidFill>
                        </a:rPr>
                        <a:t>25</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800" b="0">
                          <a:solidFill>
                            <a:schemeClr val="tx1"/>
                          </a:solidFill>
                        </a:rPr>
                        <a:t>21</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800" b="0">
                          <a:solidFill>
                            <a:schemeClr val="tx1"/>
                          </a:solidFill>
                        </a:rPr>
                        <a:t>17</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800" b="0">
                          <a:solidFill>
                            <a:schemeClr val="tx1"/>
                          </a:solidFill>
                        </a:rPr>
                        <a:t>15</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800" b="0">
                          <a:solidFill>
                            <a:schemeClr val="tx1"/>
                          </a:solidFill>
                        </a:rPr>
                        <a:t>13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800" b="0">
                          <a:solidFill>
                            <a:schemeClr val="tx1"/>
                          </a:solidFill>
                        </a:rPr>
                        <a:t>8</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800" b="0">
                          <a:solidFill>
                            <a:schemeClr val="tx1"/>
                          </a:solidFill>
                        </a:rPr>
                        <a:t>4</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800" b="0">
                          <a:solidFill>
                            <a:schemeClr val="tx1"/>
                          </a:solidFill>
                        </a:rPr>
                        <a:t>0</a:t>
                      </a:r>
                    </a:p>
                  </a:txBody>
                  <a:tcPr marL="0" marR="0"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endParaRPr lang="en-US" sz="800" b="0">
                        <a:solidFill>
                          <a:schemeClr val="tx1"/>
                        </a:solidFill>
                      </a:endParaRPr>
                    </a:p>
                  </a:txBody>
                  <a:tcPr marL="0" marR="0" marT="0" marB="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57631908"/>
                  </a:ext>
                </a:extLst>
              </a:tr>
              <a:tr h="161925">
                <a:tc>
                  <a:txBody>
                    <a:bodyPr/>
                    <a:lstStyle/>
                    <a:p>
                      <a:pPr algn="ctr"/>
                      <a:r>
                        <a:rPr lang="en-US" sz="800" b="0">
                          <a:solidFill>
                            <a:schemeClr val="tx1"/>
                          </a:solidFill>
                        </a:rPr>
                        <a:t>184</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168</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157</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142</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123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101</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73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3</a:t>
                      </a:r>
                    </a:p>
                  </a:txBody>
                  <a:tcPr marL="0" marR="0"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800" b="0">
                        <a:solidFill>
                          <a:schemeClr val="tx1"/>
                        </a:solidFill>
                      </a:endParaRPr>
                    </a:p>
                  </a:txBody>
                  <a:tcPr marL="0" marR="0" marT="0" marB="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7209797"/>
                  </a:ext>
                </a:extLst>
              </a:tr>
              <a:tr h="161925">
                <a:tc>
                  <a:txBody>
                    <a:bodyPr/>
                    <a:lstStyle/>
                    <a:p>
                      <a:pPr algn="ctr"/>
                      <a:r>
                        <a:rPr lang="en-US" sz="800" b="0">
                          <a:solidFill>
                            <a:schemeClr val="tx1"/>
                          </a:solidFill>
                        </a:rPr>
                        <a:t>24</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19</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10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9</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5</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4</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0</a:t>
                      </a:r>
                    </a:p>
                  </a:txBody>
                  <a:tcPr marL="0" marR="0"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800" b="0">
                        <a:solidFill>
                          <a:schemeClr val="tx1"/>
                        </a:solidFill>
                      </a:endParaRPr>
                    </a:p>
                  </a:txBody>
                  <a:tcPr marL="0" marR="0" marT="0" marB="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0891971"/>
                  </a:ext>
                </a:extLst>
              </a:tr>
              <a:tr h="161925">
                <a:tc>
                  <a:txBody>
                    <a:bodyPr/>
                    <a:lstStyle/>
                    <a:p>
                      <a:pPr algn="ctr"/>
                      <a:r>
                        <a:rPr lang="en-US" sz="800" b="0">
                          <a:solidFill>
                            <a:schemeClr val="tx1"/>
                          </a:solidFill>
                        </a:rPr>
                        <a:t>184</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160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117</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90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60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45</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33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0">
                          <a:solidFill>
                            <a:schemeClr val="tx1"/>
                          </a:solidFill>
                        </a:rPr>
                        <a:t>3</a:t>
                      </a:r>
                    </a:p>
                  </a:txBody>
                  <a:tcPr marL="0" marR="0"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800" b="0">
                        <a:solidFill>
                          <a:schemeClr val="tx1"/>
                        </a:solidFill>
                      </a:endParaRPr>
                    </a:p>
                  </a:txBody>
                  <a:tcPr marL="0" marR="0" marT="0" marB="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1753826"/>
                  </a:ext>
                </a:extLst>
              </a:tr>
            </a:tbl>
          </a:graphicData>
        </a:graphic>
      </p:graphicFrame>
      <p:graphicFrame>
        <p:nvGraphicFramePr>
          <p:cNvPr id="13" name="Table 12">
            <a:extLst>
              <a:ext uri="{FF2B5EF4-FFF2-40B4-BE49-F238E27FC236}">
                <a16:creationId xmlns:a16="http://schemas.microsoft.com/office/drawing/2014/main" id="{6A9E5751-938B-70C7-4DF8-5460EA1CC04A}"/>
              </a:ext>
            </a:extLst>
          </p:cNvPr>
          <p:cNvGraphicFramePr>
            <a:graphicFrameLocks noGrp="1"/>
          </p:cNvGraphicFramePr>
          <p:nvPr>
            <p:extLst>
              <p:ext uri="{D42A27DB-BD31-4B8C-83A1-F6EECF244321}">
                <p14:modId xmlns:p14="http://schemas.microsoft.com/office/powerpoint/2010/main" val="67398420"/>
              </p:ext>
            </p:extLst>
          </p:nvPr>
        </p:nvGraphicFramePr>
        <p:xfrm>
          <a:off x="6208036" y="4653704"/>
          <a:ext cx="1296000" cy="647700"/>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val="1720547892"/>
                    </a:ext>
                  </a:extLst>
                </a:gridCol>
              </a:tblGrid>
              <a:tr h="161925">
                <a:tc>
                  <a:txBody>
                    <a:bodyPr/>
                    <a:lstStyle/>
                    <a:p>
                      <a:pPr algn="l"/>
                      <a:r>
                        <a:rPr lang="en-US" sz="800">
                          <a:solidFill>
                            <a:schemeClr val="bg1"/>
                          </a:solidFill>
                        </a:rPr>
                        <a:t>Ven-Obi TP53</a:t>
                      </a:r>
                      <a:r>
                        <a:rPr lang="en-US" sz="800" baseline="30000">
                          <a:solidFill>
                            <a:schemeClr val="bg1"/>
                          </a:solidFill>
                        </a:rPr>
                        <a:t>del/mut</a:t>
                      </a:r>
                      <a:endParaRPr lang="en-US" sz="800" b="1" baseline="30000">
                        <a:solidFill>
                          <a:schemeClr val="bg1"/>
                        </a:solidFill>
                      </a:endParaRPr>
                    </a:p>
                  </a:txBody>
                  <a:tcPr marL="72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49000">
                          <a:schemeClr val="accent3">
                            <a:lumMod val="40000"/>
                            <a:lumOff val="60000"/>
                          </a:schemeClr>
                        </a:gs>
                        <a:gs pos="50000">
                          <a:schemeClr val="accent3"/>
                        </a:gs>
                      </a:gsLst>
                      <a:lin ang="2700000" scaled="1"/>
                    </a:gradFill>
                  </a:tcPr>
                </a:tc>
                <a:extLst>
                  <a:ext uri="{0D108BD9-81ED-4DB2-BD59-A6C34878D82A}">
                    <a16:rowId xmlns:a16="http://schemas.microsoft.com/office/drawing/2014/main" val="157631908"/>
                  </a:ext>
                </a:extLst>
              </a:tr>
              <a:tr h="161925">
                <a:tc>
                  <a:txBody>
                    <a:bodyPr/>
                    <a:lstStyle/>
                    <a:p>
                      <a:pPr algn="l"/>
                      <a:r>
                        <a:rPr lang="en-US" sz="800" b="1">
                          <a:solidFill>
                            <a:schemeClr val="bg1"/>
                          </a:solidFill>
                        </a:rPr>
                        <a:t>Ven-Obi no </a:t>
                      </a:r>
                      <a:r>
                        <a:rPr lang="en-US" sz="800" b="1" i="1">
                          <a:solidFill>
                            <a:schemeClr val="bg1"/>
                          </a:solidFill>
                        </a:rPr>
                        <a:t>TP53</a:t>
                      </a:r>
                      <a:r>
                        <a:rPr lang="en-US" sz="800" b="1" baseline="30000">
                          <a:solidFill>
                            <a:schemeClr val="bg1"/>
                          </a:solidFill>
                        </a:rPr>
                        <a:t>del/mut</a:t>
                      </a:r>
                      <a:endParaRPr lang="en-US" sz="800" b="1">
                        <a:solidFill>
                          <a:schemeClr val="bg1"/>
                        </a:solidFill>
                      </a:endParaRPr>
                    </a:p>
                  </a:txBody>
                  <a:tcPr marL="72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49000">
                          <a:schemeClr val="accent3">
                            <a:lumMod val="40000"/>
                            <a:lumOff val="60000"/>
                          </a:schemeClr>
                        </a:gs>
                        <a:gs pos="50000">
                          <a:schemeClr val="accent5"/>
                        </a:gs>
                      </a:gsLst>
                      <a:lin ang="2700000" scaled="1"/>
                    </a:gradFill>
                  </a:tcPr>
                </a:tc>
                <a:extLst>
                  <a:ext uri="{0D108BD9-81ED-4DB2-BD59-A6C34878D82A}">
                    <a16:rowId xmlns:a16="http://schemas.microsoft.com/office/drawing/2014/main" val="3037209797"/>
                  </a:ext>
                </a:extLst>
              </a:tr>
              <a:tr h="161925">
                <a:tc>
                  <a:txBody>
                    <a:bodyPr/>
                    <a:lstStyle/>
                    <a:p>
                      <a:pPr algn="l"/>
                      <a:r>
                        <a:rPr lang="en-US" sz="800" b="1">
                          <a:solidFill>
                            <a:schemeClr val="bg1"/>
                          </a:solidFill>
                        </a:rPr>
                        <a:t>Clb-Obi </a:t>
                      </a:r>
                      <a:r>
                        <a:rPr lang="en-US" sz="800" b="1" i="1">
                          <a:solidFill>
                            <a:schemeClr val="bg1"/>
                          </a:solidFill>
                        </a:rPr>
                        <a:t>TP53</a:t>
                      </a:r>
                      <a:r>
                        <a:rPr lang="en-US" sz="800" b="1" baseline="30000">
                          <a:solidFill>
                            <a:schemeClr val="bg1"/>
                          </a:solidFill>
                        </a:rPr>
                        <a:t>del/mut</a:t>
                      </a:r>
                      <a:endParaRPr lang="en-US" sz="800" b="1">
                        <a:solidFill>
                          <a:schemeClr val="bg1"/>
                        </a:solidFill>
                      </a:endParaRPr>
                    </a:p>
                  </a:txBody>
                  <a:tcPr marL="72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49000">
                          <a:schemeClr val="accent4">
                            <a:lumMod val="75000"/>
                          </a:schemeClr>
                        </a:gs>
                        <a:gs pos="50000">
                          <a:schemeClr val="accent3"/>
                        </a:gs>
                      </a:gsLst>
                      <a:lin ang="2700000" scaled="1"/>
                    </a:gradFill>
                  </a:tcPr>
                </a:tc>
                <a:extLst>
                  <a:ext uri="{0D108BD9-81ED-4DB2-BD59-A6C34878D82A}">
                    <a16:rowId xmlns:a16="http://schemas.microsoft.com/office/drawing/2014/main" val="1604609776"/>
                  </a:ext>
                </a:extLst>
              </a:tr>
              <a:tr h="161925">
                <a:tc>
                  <a:txBody>
                    <a:bodyPr/>
                    <a:lstStyle/>
                    <a:p>
                      <a:pPr algn="l"/>
                      <a:r>
                        <a:rPr lang="en-US" sz="800" b="1">
                          <a:solidFill>
                            <a:schemeClr val="bg1"/>
                          </a:solidFill>
                        </a:rPr>
                        <a:t>Clb-Obi no </a:t>
                      </a:r>
                      <a:r>
                        <a:rPr lang="en-US" sz="800" b="1" i="1">
                          <a:solidFill>
                            <a:schemeClr val="bg1"/>
                          </a:solidFill>
                        </a:rPr>
                        <a:t>TP53</a:t>
                      </a:r>
                      <a:r>
                        <a:rPr lang="en-US" sz="800" b="1" baseline="30000">
                          <a:solidFill>
                            <a:schemeClr val="bg1"/>
                          </a:solidFill>
                        </a:rPr>
                        <a:t>del/mut</a:t>
                      </a:r>
                      <a:endParaRPr lang="en-US" sz="800" b="1">
                        <a:solidFill>
                          <a:schemeClr val="bg1"/>
                        </a:solidFill>
                      </a:endParaRPr>
                    </a:p>
                  </a:txBody>
                  <a:tcPr marL="72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49000">
                          <a:schemeClr val="accent4">
                            <a:lumMod val="75000"/>
                          </a:schemeClr>
                        </a:gs>
                        <a:gs pos="50000">
                          <a:schemeClr val="accent5"/>
                        </a:gs>
                      </a:gsLst>
                      <a:lin ang="2700000" scaled="1"/>
                    </a:gradFill>
                  </a:tcPr>
                </a:tc>
                <a:extLst>
                  <a:ext uri="{0D108BD9-81ED-4DB2-BD59-A6C34878D82A}">
                    <a16:rowId xmlns:a16="http://schemas.microsoft.com/office/drawing/2014/main" val="1535318957"/>
                  </a:ext>
                </a:extLst>
              </a:tr>
            </a:tbl>
          </a:graphicData>
        </a:graphic>
      </p:graphicFrame>
      <p:pic>
        <p:nvPicPr>
          <p:cNvPr id="28" name="Grafik 27">
            <a:extLst>
              <a:ext uri="{FF2B5EF4-FFF2-40B4-BE49-F238E27FC236}">
                <a16:creationId xmlns:a16="http://schemas.microsoft.com/office/drawing/2014/main" id="{A25E6A0C-4698-4547-FE39-9527CE801208}"/>
              </a:ext>
            </a:extLst>
          </p:cNvPr>
          <p:cNvPicPr>
            <a:picLocks noChangeAspect="1"/>
          </p:cNvPicPr>
          <p:nvPr/>
        </p:nvPicPr>
        <p:blipFill>
          <a:blip r:embed="rId4"/>
          <a:stretch>
            <a:fillRect/>
          </a:stretch>
        </p:blipFill>
        <p:spPr>
          <a:xfrm>
            <a:off x="1776204" y="1934050"/>
            <a:ext cx="3898900" cy="2146300"/>
          </a:xfrm>
          <a:prstGeom prst="rect">
            <a:avLst/>
          </a:prstGeom>
        </p:spPr>
      </p:pic>
      <p:pic>
        <p:nvPicPr>
          <p:cNvPr id="29" name="Grafik 28">
            <a:extLst>
              <a:ext uri="{FF2B5EF4-FFF2-40B4-BE49-F238E27FC236}">
                <a16:creationId xmlns:a16="http://schemas.microsoft.com/office/drawing/2014/main" id="{261895F7-89D2-DA6C-EBBF-85F17AF956D0}"/>
              </a:ext>
            </a:extLst>
          </p:cNvPr>
          <p:cNvPicPr>
            <a:picLocks noChangeAspect="1"/>
          </p:cNvPicPr>
          <p:nvPr/>
        </p:nvPicPr>
        <p:blipFill>
          <a:blip r:embed="rId5"/>
          <a:stretch>
            <a:fillRect/>
          </a:stretch>
        </p:blipFill>
        <p:spPr>
          <a:xfrm>
            <a:off x="7718259" y="1933358"/>
            <a:ext cx="3886200" cy="2019300"/>
          </a:xfrm>
          <a:prstGeom prst="rect">
            <a:avLst/>
          </a:prstGeom>
        </p:spPr>
      </p:pic>
      <p:sp>
        <p:nvSpPr>
          <p:cNvPr id="18" name="Textfeld 17">
            <a:extLst>
              <a:ext uri="{FF2B5EF4-FFF2-40B4-BE49-F238E27FC236}">
                <a16:creationId xmlns:a16="http://schemas.microsoft.com/office/drawing/2014/main" id="{9CF0701E-8E28-F50D-C887-2991C6F84B22}"/>
              </a:ext>
            </a:extLst>
          </p:cNvPr>
          <p:cNvSpPr txBox="1"/>
          <p:nvPr/>
        </p:nvSpPr>
        <p:spPr>
          <a:xfrm>
            <a:off x="1996272" y="3530212"/>
            <a:ext cx="1133644" cy="584775"/>
          </a:xfrm>
          <a:prstGeom prst="rect">
            <a:avLst/>
          </a:prstGeom>
          <a:noFill/>
        </p:spPr>
        <p:txBody>
          <a:bodyPr wrap="none" rtlCol="0">
            <a:spAutoFit/>
          </a:bodyPr>
          <a:lstStyle/>
          <a:p>
            <a:r>
              <a:rPr lang="en-GB" sz="800"/>
              <a:t>Ven-Obi &amp; </a:t>
            </a:r>
            <a:r>
              <a:rPr lang="en-GB" sz="800" i="1" err="1"/>
              <a:t>IGHV</a:t>
            </a:r>
            <a:r>
              <a:rPr lang="en-GB" sz="800" baseline="30000" err="1"/>
              <a:t>mut</a:t>
            </a:r>
            <a:endParaRPr lang="en-GB" sz="800" baseline="30000"/>
          </a:p>
          <a:p>
            <a:r>
              <a:rPr lang="en-GB" sz="800"/>
              <a:t>Ven-Obi &amp; </a:t>
            </a:r>
            <a:r>
              <a:rPr lang="en-GB" sz="800" i="1" err="1"/>
              <a:t>IGHV</a:t>
            </a:r>
            <a:r>
              <a:rPr lang="en-GB" sz="800" baseline="30000" err="1"/>
              <a:t>unmut</a:t>
            </a:r>
            <a:endParaRPr lang="en-GB" sz="800" baseline="30000"/>
          </a:p>
          <a:p>
            <a:r>
              <a:rPr lang="en-GB" sz="800" err="1"/>
              <a:t>Clb</a:t>
            </a:r>
            <a:r>
              <a:rPr lang="en-GB" sz="800"/>
              <a:t>-Obi &amp; </a:t>
            </a:r>
            <a:r>
              <a:rPr lang="en-GB" sz="800" i="1" err="1"/>
              <a:t>IGHV</a:t>
            </a:r>
            <a:r>
              <a:rPr lang="en-GB" sz="800" baseline="30000" err="1"/>
              <a:t>mut</a:t>
            </a:r>
            <a:endParaRPr lang="en-GB" sz="800" baseline="30000"/>
          </a:p>
          <a:p>
            <a:r>
              <a:rPr lang="en-GB" sz="800" err="1"/>
              <a:t>Clb</a:t>
            </a:r>
            <a:r>
              <a:rPr lang="en-GB" sz="800"/>
              <a:t>-Obi &amp; </a:t>
            </a:r>
            <a:r>
              <a:rPr lang="en-GB" sz="800" i="1" err="1"/>
              <a:t>IGHV</a:t>
            </a:r>
            <a:r>
              <a:rPr lang="en-GB" sz="800" baseline="30000" err="1"/>
              <a:t>unmut</a:t>
            </a:r>
            <a:endParaRPr lang="en-GB" sz="800" baseline="30000"/>
          </a:p>
        </p:txBody>
      </p:sp>
      <p:grpSp>
        <p:nvGrpSpPr>
          <p:cNvPr id="39" name="Gruppieren 38">
            <a:extLst>
              <a:ext uri="{FF2B5EF4-FFF2-40B4-BE49-F238E27FC236}">
                <a16:creationId xmlns:a16="http://schemas.microsoft.com/office/drawing/2014/main" id="{6F4EA74F-958B-8E7E-3F5B-B3EF811FE592}"/>
              </a:ext>
            </a:extLst>
          </p:cNvPr>
          <p:cNvGrpSpPr/>
          <p:nvPr/>
        </p:nvGrpSpPr>
        <p:grpSpPr>
          <a:xfrm>
            <a:off x="1834493" y="3648260"/>
            <a:ext cx="196208" cy="0"/>
            <a:chOff x="-738414" y="4390909"/>
            <a:chExt cx="196208" cy="0"/>
          </a:xfrm>
        </p:grpSpPr>
        <p:cxnSp>
          <p:nvCxnSpPr>
            <p:cNvPr id="31" name="Gerade Verbindung 30">
              <a:extLst>
                <a:ext uri="{FF2B5EF4-FFF2-40B4-BE49-F238E27FC236}">
                  <a16:creationId xmlns:a16="http://schemas.microsoft.com/office/drawing/2014/main" id="{2491E540-EA1F-AFDA-84EB-7FA7055CE824}"/>
                </a:ext>
              </a:extLst>
            </p:cNvPr>
            <p:cNvCxnSpPr>
              <a:cxnSpLocks/>
            </p:cNvCxnSpPr>
            <p:nvPr/>
          </p:nvCxnSpPr>
          <p:spPr>
            <a:xfrm>
              <a:off x="-738414" y="4390909"/>
              <a:ext cx="196208" cy="0"/>
            </a:xfrm>
            <a:prstGeom prst="line">
              <a:avLst/>
            </a:prstGeom>
            <a:ln w="22225" cap="rnd">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7A267E86-A30F-C4E3-1CFD-7783AF9AADDE}"/>
                </a:ext>
              </a:extLst>
            </p:cNvPr>
            <p:cNvCxnSpPr>
              <a:cxnSpLocks/>
            </p:cNvCxnSpPr>
            <p:nvPr/>
          </p:nvCxnSpPr>
          <p:spPr>
            <a:xfrm>
              <a:off x="-730310" y="4390909"/>
              <a:ext cx="180000" cy="0"/>
            </a:xfrm>
            <a:prstGeom prst="line">
              <a:avLst/>
            </a:prstGeom>
            <a:ln w="22225" cap="sq">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grpSp>
        <p:nvGrpSpPr>
          <p:cNvPr id="40" name="Gruppieren 39">
            <a:extLst>
              <a:ext uri="{FF2B5EF4-FFF2-40B4-BE49-F238E27FC236}">
                <a16:creationId xmlns:a16="http://schemas.microsoft.com/office/drawing/2014/main" id="{B1633D9E-8E8F-5CCC-D914-BC3812E4510E}"/>
              </a:ext>
            </a:extLst>
          </p:cNvPr>
          <p:cNvGrpSpPr/>
          <p:nvPr/>
        </p:nvGrpSpPr>
        <p:grpSpPr>
          <a:xfrm>
            <a:off x="1834493" y="3767635"/>
            <a:ext cx="196208" cy="0"/>
            <a:chOff x="-738414" y="4519246"/>
            <a:chExt cx="196208" cy="0"/>
          </a:xfrm>
        </p:grpSpPr>
        <p:cxnSp>
          <p:nvCxnSpPr>
            <p:cNvPr id="32" name="Gerade Verbindung 31">
              <a:extLst>
                <a:ext uri="{FF2B5EF4-FFF2-40B4-BE49-F238E27FC236}">
                  <a16:creationId xmlns:a16="http://schemas.microsoft.com/office/drawing/2014/main" id="{26F3B84B-2ABC-570F-378E-6E0D2C5EBB35}"/>
                </a:ext>
              </a:extLst>
            </p:cNvPr>
            <p:cNvCxnSpPr>
              <a:cxnSpLocks/>
            </p:cNvCxnSpPr>
            <p:nvPr/>
          </p:nvCxnSpPr>
          <p:spPr>
            <a:xfrm>
              <a:off x="-738414" y="4519246"/>
              <a:ext cx="196208" cy="0"/>
            </a:xfrm>
            <a:prstGeom prst="line">
              <a:avLst/>
            </a:prstGeom>
            <a:ln w="22225" cap="rnd">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5B6C8492-B1AF-892D-8C1A-B42E2316178D}"/>
                </a:ext>
              </a:extLst>
            </p:cNvPr>
            <p:cNvCxnSpPr>
              <a:cxnSpLocks/>
            </p:cNvCxnSpPr>
            <p:nvPr/>
          </p:nvCxnSpPr>
          <p:spPr>
            <a:xfrm>
              <a:off x="-730310" y="4519246"/>
              <a:ext cx="180000" cy="0"/>
            </a:xfrm>
            <a:prstGeom prst="line">
              <a:avLst/>
            </a:prstGeom>
            <a:ln w="22225" cap="sq">
              <a:solidFill>
                <a:schemeClr val="accent5"/>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uppieren 40">
            <a:extLst>
              <a:ext uri="{FF2B5EF4-FFF2-40B4-BE49-F238E27FC236}">
                <a16:creationId xmlns:a16="http://schemas.microsoft.com/office/drawing/2014/main" id="{15713BEA-5E15-B323-44B4-58297F553CFA}"/>
              </a:ext>
            </a:extLst>
          </p:cNvPr>
          <p:cNvGrpSpPr/>
          <p:nvPr/>
        </p:nvGrpSpPr>
        <p:grpSpPr>
          <a:xfrm>
            <a:off x="1834493" y="3887010"/>
            <a:ext cx="196208" cy="0"/>
            <a:chOff x="-738414" y="4692868"/>
            <a:chExt cx="196208" cy="0"/>
          </a:xfrm>
        </p:grpSpPr>
        <p:cxnSp>
          <p:nvCxnSpPr>
            <p:cNvPr id="33" name="Gerade Verbindung 32">
              <a:extLst>
                <a:ext uri="{FF2B5EF4-FFF2-40B4-BE49-F238E27FC236}">
                  <a16:creationId xmlns:a16="http://schemas.microsoft.com/office/drawing/2014/main" id="{375F758F-675C-E060-A3BD-A4F402BD9684}"/>
                </a:ext>
              </a:extLst>
            </p:cNvPr>
            <p:cNvCxnSpPr>
              <a:cxnSpLocks/>
            </p:cNvCxnSpPr>
            <p:nvPr/>
          </p:nvCxnSpPr>
          <p:spPr>
            <a:xfrm>
              <a:off x="-738414" y="4692868"/>
              <a:ext cx="196208" cy="0"/>
            </a:xfrm>
            <a:prstGeom prst="line">
              <a:avLst/>
            </a:prstGeom>
            <a:ln w="2222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175E1EA2-7613-C61C-66CA-1002CC04FB66}"/>
                </a:ext>
              </a:extLst>
            </p:cNvPr>
            <p:cNvCxnSpPr>
              <a:cxnSpLocks/>
            </p:cNvCxnSpPr>
            <p:nvPr/>
          </p:nvCxnSpPr>
          <p:spPr>
            <a:xfrm>
              <a:off x="-730310" y="4692868"/>
              <a:ext cx="180000" cy="0"/>
            </a:xfrm>
            <a:prstGeom prst="line">
              <a:avLst/>
            </a:prstGeom>
            <a:ln w="22225" cap="sq">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uppieren 41">
            <a:extLst>
              <a:ext uri="{FF2B5EF4-FFF2-40B4-BE49-F238E27FC236}">
                <a16:creationId xmlns:a16="http://schemas.microsoft.com/office/drawing/2014/main" id="{A558EE10-9F77-7343-6AFA-05993BFE560D}"/>
              </a:ext>
            </a:extLst>
          </p:cNvPr>
          <p:cNvGrpSpPr/>
          <p:nvPr/>
        </p:nvGrpSpPr>
        <p:grpSpPr>
          <a:xfrm>
            <a:off x="1834493" y="4006386"/>
            <a:ext cx="196208" cy="0"/>
            <a:chOff x="-738414" y="4845268"/>
            <a:chExt cx="196208" cy="0"/>
          </a:xfrm>
        </p:grpSpPr>
        <p:cxnSp>
          <p:nvCxnSpPr>
            <p:cNvPr id="34" name="Gerade Verbindung 33">
              <a:extLst>
                <a:ext uri="{FF2B5EF4-FFF2-40B4-BE49-F238E27FC236}">
                  <a16:creationId xmlns:a16="http://schemas.microsoft.com/office/drawing/2014/main" id="{A8285C24-8165-65E1-6242-EDB593D3D816}"/>
                </a:ext>
              </a:extLst>
            </p:cNvPr>
            <p:cNvCxnSpPr>
              <a:cxnSpLocks/>
            </p:cNvCxnSpPr>
            <p:nvPr/>
          </p:nvCxnSpPr>
          <p:spPr>
            <a:xfrm>
              <a:off x="-738414" y="4845268"/>
              <a:ext cx="196208" cy="0"/>
            </a:xfrm>
            <a:prstGeom prst="line">
              <a:avLst/>
            </a:prstGeom>
            <a:ln w="2222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A1DF6391-186D-4BE4-6461-F752453EB52C}"/>
                </a:ext>
              </a:extLst>
            </p:cNvPr>
            <p:cNvCxnSpPr>
              <a:cxnSpLocks/>
            </p:cNvCxnSpPr>
            <p:nvPr/>
          </p:nvCxnSpPr>
          <p:spPr>
            <a:xfrm>
              <a:off x="-730310" y="4845268"/>
              <a:ext cx="180000" cy="0"/>
            </a:xfrm>
            <a:prstGeom prst="line">
              <a:avLst/>
            </a:prstGeom>
            <a:ln w="22225" cap="sq">
              <a:solidFill>
                <a:schemeClr val="accent5"/>
              </a:solidFill>
              <a:prstDash val="sysDot"/>
            </a:ln>
          </p:spPr>
          <p:style>
            <a:lnRef idx="1">
              <a:schemeClr val="accent1"/>
            </a:lnRef>
            <a:fillRef idx="0">
              <a:schemeClr val="accent1"/>
            </a:fillRef>
            <a:effectRef idx="0">
              <a:schemeClr val="accent1"/>
            </a:effectRef>
            <a:fontRef idx="minor">
              <a:schemeClr val="tx1"/>
            </a:fontRef>
          </p:style>
        </p:cxnSp>
      </p:grpSp>
      <p:sp>
        <p:nvSpPr>
          <p:cNvPr id="61" name="Textfeld 60">
            <a:extLst>
              <a:ext uri="{FF2B5EF4-FFF2-40B4-BE49-F238E27FC236}">
                <a16:creationId xmlns:a16="http://schemas.microsoft.com/office/drawing/2014/main" id="{F1EAC219-0B1C-1FE0-5A86-AF14CB9D938B}"/>
              </a:ext>
            </a:extLst>
          </p:cNvPr>
          <p:cNvSpPr txBox="1"/>
          <p:nvPr/>
        </p:nvSpPr>
        <p:spPr>
          <a:xfrm>
            <a:off x="7971163" y="3530212"/>
            <a:ext cx="1162498" cy="584775"/>
          </a:xfrm>
          <a:prstGeom prst="rect">
            <a:avLst/>
          </a:prstGeom>
          <a:noFill/>
        </p:spPr>
        <p:txBody>
          <a:bodyPr wrap="none" rtlCol="0">
            <a:spAutoFit/>
          </a:bodyPr>
          <a:lstStyle/>
          <a:p>
            <a:r>
              <a:rPr lang="en-GB" sz="800">
                <a:latin typeface="+mj-lt"/>
              </a:rPr>
              <a:t>Ven-Obi &amp; </a:t>
            </a:r>
            <a:r>
              <a:rPr lang="de-DE" sz="800" b="0" i="1" u="none" strike="noStrike">
                <a:effectLst/>
                <a:latin typeface="+mj-lt"/>
              </a:rPr>
              <a:t>TP53</a:t>
            </a:r>
            <a:r>
              <a:rPr lang="de-DE" sz="800" b="0" i="0" u="none" strike="noStrike" baseline="30000">
                <a:effectLst/>
                <a:latin typeface="+mj-lt"/>
              </a:rPr>
              <a:t>del</a:t>
            </a:r>
            <a:r>
              <a:rPr lang="de-DE" sz="800" baseline="30000">
                <a:latin typeface="+mj-lt"/>
              </a:rPr>
              <a:t>/</a:t>
            </a:r>
            <a:r>
              <a:rPr lang="de-DE" sz="800" b="0" i="0" u="none" strike="noStrike" baseline="30000" err="1">
                <a:effectLst/>
                <a:latin typeface="+mj-lt"/>
              </a:rPr>
              <a:t>mut</a:t>
            </a:r>
            <a:endParaRPr lang="en-GB" sz="800" baseline="30000">
              <a:latin typeface="+mj-lt"/>
            </a:endParaRPr>
          </a:p>
          <a:p>
            <a:r>
              <a:rPr lang="en-GB" sz="800">
                <a:latin typeface="+mj-lt"/>
              </a:rPr>
              <a:t>Ven-Obi &amp; none</a:t>
            </a:r>
          </a:p>
          <a:p>
            <a:r>
              <a:rPr lang="en-GB" sz="800" err="1">
                <a:latin typeface="+mj-lt"/>
              </a:rPr>
              <a:t>Clb</a:t>
            </a:r>
            <a:r>
              <a:rPr lang="en-GB" sz="800">
                <a:latin typeface="+mj-lt"/>
              </a:rPr>
              <a:t>-Obi &amp; </a:t>
            </a:r>
            <a:r>
              <a:rPr lang="de-DE" sz="800" b="0" i="1" u="none" strike="noStrike">
                <a:effectLst/>
                <a:latin typeface="+mj-lt"/>
              </a:rPr>
              <a:t>TP53</a:t>
            </a:r>
            <a:r>
              <a:rPr lang="de-DE" sz="800" b="0" i="0" u="none" strike="noStrike" baseline="30000">
                <a:effectLst/>
                <a:latin typeface="+mj-lt"/>
              </a:rPr>
              <a:t>del</a:t>
            </a:r>
            <a:r>
              <a:rPr lang="de-DE" sz="800" baseline="30000">
                <a:latin typeface="+mj-lt"/>
              </a:rPr>
              <a:t>/</a:t>
            </a:r>
            <a:r>
              <a:rPr lang="de-DE" sz="800" b="0" i="0" u="none" strike="noStrike" baseline="30000" err="1">
                <a:effectLst/>
                <a:latin typeface="+mj-lt"/>
              </a:rPr>
              <a:t>mut</a:t>
            </a:r>
            <a:endParaRPr lang="en-GB" sz="800">
              <a:latin typeface="+mj-lt"/>
            </a:endParaRPr>
          </a:p>
          <a:p>
            <a:r>
              <a:rPr lang="en-GB" sz="800" err="1">
                <a:latin typeface="+mj-lt"/>
              </a:rPr>
              <a:t>Clb</a:t>
            </a:r>
            <a:r>
              <a:rPr lang="en-GB" sz="800">
                <a:latin typeface="+mj-lt"/>
              </a:rPr>
              <a:t>-Obi &amp; none</a:t>
            </a:r>
          </a:p>
        </p:txBody>
      </p:sp>
      <p:grpSp>
        <p:nvGrpSpPr>
          <p:cNvPr id="62" name="Gruppieren 61">
            <a:extLst>
              <a:ext uri="{FF2B5EF4-FFF2-40B4-BE49-F238E27FC236}">
                <a16:creationId xmlns:a16="http://schemas.microsoft.com/office/drawing/2014/main" id="{6830624A-45A9-CC43-7E7B-6BF76FC85B49}"/>
              </a:ext>
            </a:extLst>
          </p:cNvPr>
          <p:cNvGrpSpPr/>
          <p:nvPr/>
        </p:nvGrpSpPr>
        <p:grpSpPr>
          <a:xfrm>
            <a:off x="7809384" y="3648260"/>
            <a:ext cx="196208" cy="0"/>
            <a:chOff x="-738414" y="4390909"/>
            <a:chExt cx="196208" cy="0"/>
          </a:xfrm>
        </p:grpSpPr>
        <p:cxnSp>
          <p:nvCxnSpPr>
            <p:cNvPr id="72" name="Gerade Verbindung 71">
              <a:extLst>
                <a:ext uri="{FF2B5EF4-FFF2-40B4-BE49-F238E27FC236}">
                  <a16:creationId xmlns:a16="http://schemas.microsoft.com/office/drawing/2014/main" id="{5294EFA3-4340-9103-8C45-B6CFA1F6276A}"/>
                </a:ext>
              </a:extLst>
            </p:cNvPr>
            <p:cNvCxnSpPr>
              <a:cxnSpLocks/>
            </p:cNvCxnSpPr>
            <p:nvPr/>
          </p:nvCxnSpPr>
          <p:spPr>
            <a:xfrm>
              <a:off x="-738414" y="4390909"/>
              <a:ext cx="196208" cy="0"/>
            </a:xfrm>
            <a:prstGeom prst="line">
              <a:avLst/>
            </a:prstGeom>
            <a:ln w="22225" cap="rnd">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3" name="Gerade Verbindung 72">
              <a:extLst>
                <a:ext uri="{FF2B5EF4-FFF2-40B4-BE49-F238E27FC236}">
                  <a16:creationId xmlns:a16="http://schemas.microsoft.com/office/drawing/2014/main" id="{1221DECC-57FF-BE56-100B-D1C8869C9706}"/>
                </a:ext>
              </a:extLst>
            </p:cNvPr>
            <p:cNvCxnSpPr>
              <a:cxnSpLocks/>
            </p:cNvCxnSpPr>
            <p:nvPr/>
          </p:nvCxnSpPr>
          <p:spPr>
            <a:xfrm>
              <a:off x="-730310" y="4390909"/>
              <a:ext cx="180000" cy="0"/>
            </a:xfrm>
            <a:prstGeom prst="line">
              <a:avLst/>
            </a:prstGeom>
            <a:ln w="22225" cap="sq">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uppieren 62">
            <a:extLst>
              <a:ext uri="{FF2B5EF4-FFF2-40B4-BE49-F238E27FC236}">
                <a16:creationId xmlns:a16="http://schemas.microsoft.com/office/drawing/2014/main" id="{A4733BF3-BBA3-48C7-55B5-D357D1EC7ADA}"/>
              </a:ext>
            </a:extLst>
          </p:cNvPr>
          <p:cNvGrpSpPr/>
          <p:nvPr/>
        </p:nvGrpSpPr>
        <p:grpSpPr>
          <a:xfrm>
            <a:off x="7809384" y="3767635"/>
            <a:ext cx="196208" cy="0"/>
            <a:chOff x="-738414" y="4519246"/>
            <a:chExt cx="196208" cy="0"/>
          </a:xfrm>
        </p:grpSpPr>
        <p:cxnSp>
          <p:nvCxnSpPr>
            <p:cNvPr id="70" name="Gerade Verbindung 69">
              <a:extLst>
                <a:ext uri="{FF2B5EF4-FFF2-40B4-BE49-F238E27FC236}">
                  <a16:creationId xmlns:a16="http://schemas.microsoft.com/office/drawing/2014/main" id="{57AD988B-D788-84B6-12E2-C6B7A9C7ECD4}"/>
                </a:ext>
              </a:extLst>
            </p:cNvPr>
            <p:cNvCxnSpPr>
              <a:cxnSpLocks/>
            </p:cNvCxnSpPr>
            <p:nvPr/>
          </p:nvCxnSpPr>
          <p:spPr>
            <a:xfrm>
              <a:off x="-738414" y="4519246"/>
              <a:ext cx="196208" cy="0"/>
            </a:xfrm>
            <a:prstGeom prst="line">
              <a:avLst/>
            </a:prstGeom>
            <a:ln w="22225" cap="rnd">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F0E27001-3D98-02C8-9729-A6A38CCA52B5}"/>
                </a:ext>
              </a:extLst>
            </p:cNvPr>
            <p:cNvCxnSpPr>
              <a:cxnSpLocks/>
            </p:cNvCxnSpPr>
            <p:nvPr/>
          </p:nvCxnSpPr>
          <p:spPr>
            <a:xfrm>
              <a:off x="-730310" y="4519246"/>
              <a:ext cx="180000" cy="0"/>
            </a:xfrm>
            <a:prstGeom prst="line">
              <a:avLst/>
            </a:prstGeom>
            <a:ln w="22225" cap="sq">
              <a:solidFill>
                <a:schemeClr val="accent5"/>
              </a:solidFill>
              <a:prstDash val="sysDot"/>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DA7DBE9E-ED69-45A7-C425-56B53FFEAF59}"/>
              </a:ext>
            </a:extLst>
          </p:cNvPr>
          <p:cNvGrpSpPr/>
          <p:nvPr/>
        </p:nvGrpSpPr>
        <p:grpSpPr>
          <a:xfrm>
            <a:off x="7809384" y="3887010"/>
            <a:ext cx="196208" cy="0"/>
            <a:chOff x="-738414" y="4692868"/>
            <a:chExt cx="196208" cy="0"/>
          </a:xfrm>
        </p:grpSpPr>
        <p:cxnSp>
          <p:nvCxnSpPr>
            <p:cNvPr id="68" name="Gerade Verbindung 67">
              <a:extLst>
                <a:ext uri="{FF2B5EF4-FFF2-40B4-BE49-F238E27FC236}">
                  <a16:creationId xmlns:a16="http://schemas.microsoft.com/office/drawing/2014/main" id="{5DA6D863-EE48-3062-812E-7072E3186E76}"/>
                </a:ext>
              </a:extLst>
            </p:cNvPr>
            <p:cNvCxnSpPr>
              <a:cxnSpLocks/>
            </p:cNvCxnSpPr>
            <p:nvPr/>
          </p:nvCxnSpPr>
          <p:spPr>
            <a:xfrm>
              <a:off x="-738414" y="4692868"/>
              <a:ext cx="196208" cy="0"/>
            </a:xfrm>
            <a:prstGeom prst="line">
              <a:avLst/>
            </a:prstGeom>
            <a:ln w="2222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Gerade Verbindung 68">
              <a:extLst>
                <a:ext uri="{FF2B5EF4-FFF2-40B4-BE49-F238E27FC236}">
                  <a16:creationId xmlns:a16="http://schemas.microsoft.com/office/drawing/2014/main" id="{B6BB6F8F-5AA9-64DA-4379-15053A0C6470}"/>
                </a:ext>
              </a:extLst>
            </p:cNvPr>
            <p:cNvCxnSpPr>
              <a:cxnSpLocks/>
            </p:cNvCxnSpPr>
            <p:nvPr/>
          </p:nvCxnSpPr>
          <p:spPr>
            <a:xfrm>
              <a:off x="-730310" y="4692868"/>
              <a:ext cx="180000" cy="0"/>
            </a:xfrm>
            <a:prstGeom prst="line">
              <a:avLst/>
            </a:prstGeom>
            <a:ln w="22225" cap="sq">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grpSp>
        <p:nvGrpSpPr>
          <p:cNvPr id="65" name="Gruppieren 64">
            <a:extLst>
              <a:ext uri="{FF2B5EF4-FFF2-40B4-BE49-F238E27FC236}">
                <a16:creationId xmlns:a16="http://schemas.microsoft.com/office/drawing/2014/main" id="{4BF0B766-AF24-33AD-55D5-D14319AE78FE}"/>
              </a:ext>
            </a:extLst>
          </p:cNvPr>
          <p:cNvGrpSpPr/>
          <p:nvPr/>
        </p:nvGrpSpPr>
        <p:grpSpPr>
          <a:xfrm>
            <a:off x="7809384" y="4006386"/>
            <a:ext cx="196208" cy="0"/>
            <a:chOff x="-738414" y="4845268"/>
            <a:chExt cx="196208" cy="0"/>
          </a:xfrm>
        </p:grpSpPr>
        <p:cxnSp>
          <p:nvCxnSpPr>
            <p:cNvPr id="66" name="Gerade Verbindung 65">
              <a:extLst>
                <a:ext uri="{FF2B5EF4-FFF2-40B4-BE49-F238E27FC236}">
                  <a16:creationId xmlns:a16="http://schemas.microsoft.com/office/drawing/2014/main" id="{3977DFC0-43CF-BC6D-CEAE-29887039D45C}"/>
                </a:ext>
              </a:extLst>
            </p:cNvPr>
            <p:cNvCxnSpPr>
              <a:cxnSpLocks/>
            </p:cNvCxnSpPr>
            <p:nvPr/>
          </p:nvCxnSpPr>
          <p:spPr>
            <a:xfrm>
              <a:off x="-738414" y="4845268"/>
              <a:ext cx="196208" cy="0"/>
            </a:xfrm>
            <a:prstGeom prst="line">
              <a:avLst/>
            </a:prstGeom>
            <a:ln w="2222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68E847AB-B31A-E212-A099-5EB38765DCAF}"/>
                </a:ext>
              </a:extLst>
            </p:cNvPr>
            <p:cNvCxnSpPr>
              <a:cxnSpLocks/>
            </p:cNvCxnSpPr>
            <p:nvPr/>
          </p:nvCxnSpPr>
          <p:spPr>
            <a:xfrm>
              <a:off x="-730310" y="4845268"/>
              <a:ext cx="180000" cy="0"/>
            </a:xfrm>
            <a:prstGeom prst="line">
              <a:avLst/>
            </a:prstGeom>
            <a:ln w="22225" cap="sq">
              <a:solidFill>
                <a:schemeClr val="accent5"/>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9932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m 13">
            <a:extLst>
              <a:ext uri="{FF2B5EF4-FFF2-40B4-BE49-F238E27FC236}">
                <a16:creationId xmlns:a16="http://schemas.microsoft.com/office/drawing/2014/main" id="{227C669B-539A-0D1E-E30C-9312AE0912A5}"/>
              </a:ext>
            </a:extLst>
          </p:cNvPr>
          <p:cNvGraphicFramePr/>
          <p:nvPr>
            <p:extLst>
              <p:ext uri="{D42A27DB-BD31-4B8C-83A1-F6EECF244321}">
                <p14:modId xmlns:p14="http://schemas.microsoft.com/office/powerpoint/2010/main" val="1816729208"/>
              </p:ext>
            </p:extLst>
          </p:nvPr>
        </p:nvGraphicFramePr>
        <p:xfrm>
          <a:off x="578138" y="1960874"/>
          <a:ext cx="7420072" cy="437091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platzhalter 3">
            <a:extLst>
              <a:ext uri="{FF2B5EF4-FFF2-40B4-BE49-F238E27FC236}">
                <a16:creationId xmlns:a16="http://schemas.microsoft.com/office/drawing/2014/main" id="{99158004-E136-0667-483E-F5A1812D01E4}"/>
              </a:ext>
            </a:extLst>
          </p:cNvPr>
          <p:cNvSpPr>
            <a:spLocks noGrp="1"/>
          </p:cNvSpPr>
          <p:nvPr>
            <p:ph type="body" sz="quarter" idx="12"/>
          </p:nvPr>
        </p:nvSpPr>
        <p:spPr/>
        <p:txBody>
          <a:bodyPr/>
          <a:lstStyle/>
          <a:p>
            <a:r>
              <a:rPr lang="en-GB" b="1" i="0">
                <a:effectLst/>
                <a:latin typeface="+mj-lt"/>
              </a:rPr>
              <a:t>Investigator-assessed OS</a:t>
            </a:r>
            <a:endParaRPr lang="en-US" b="1">
              <a:latin typeface="+mj-lt"/>
            </a:endParaRPr>
          </a:p>
        </p:txBody>
      </p:sp>
      <p:sp>
        <p:nvSpPr>
          <p:cNvPr id="3" name="Title 2">
            <a:extLst>
              <a:ext uri="{FF2B5EF4-FFF2-40B4-BE49-F238E27FC236}">
                <a16:creationId xmlns:a16="http://schemas.microsoft.com/office/drawing/2014/main" id="{7D7F291D-6ED7-24EA-A1B4-C09303A66034}"/>
              </a:ext>
            </a:extLst>
          </p:cNvPr>
          <p:cNvSpPr>
            <a:spLocks noGrp="1"/>
          </p:cNvSpPr>
          <p:nvPr>
            <p:ph type="title"/>
          </p:nvPr>
        </p:nvSpPr>
        <p:spPr/>
        <p:txBody>
          <a:bodyPr/>
          <a:lstStyle/>
          <a:p>
            <a:r>
              <a:rPr lang="en-US"/>
              <a:t>Overall survival</a:t>
            </a:r>
          </a:p>
        </p:txBody>
      </p:sp>
      <p:sp>
        <p:nvSpPr>
          <p:cNvPr id="2" name="Footer Placeholder 1">
            <a:extLst>
              <a:ext uri="{FF2B5EF4-FFF2-40B4-BE49-F238E27FC236}">
                <a16:creationId xmlns:a16="http://schemas.microsoft.com/office/drawing/2014/main" id="{D36D707C-D045-ADB7-86F1-61B48C72CCE9}"/>
              </a:ext>
            </a:extLst>
          </p:cNvPr>
          <p:cNvSpPr>
            <a:spLocks noGrp="1"/>
          </p:cNvSpPr>
          <p:nvPr>
            <p:ph type="ftr" sz="quarter" idx="13"/>
          </p:nvPr>
        </p:nvSpPr>
        <p:spPr/>
        <p:txBody>
          <a:bodyPr/>
          <a:lstStyle/>
          <a:p>
            <a:r>
              <a:rPr lang="en-US">
                <a:solidFill>
                  <a:srgbClr val="4E4F4E"/>
                </a:solidFill>
                <a:latin typeface="+mj-lt"/>
                <a:cs typeface="Arial" panose="020B0604020202020204" pitchFamily="34" charset="0"/>
              </a:rPr>
              <a:t>Median observation time 76.4 months.</a:t>
            </a:r>
          </a:p>
          <a:p>
            <a:r>
              <a:rPr lang="en-US" b="1"/>
              <a:t>CI</a:t>
            </a:r>
            <a:r>
              <a:rPr lang="en-US"/>
              <a:t>, confidence interval; </a:t>
            </a:r>
            <a:r>
              <a:rPr lang="en-US" b="1" err="1"/>
              <a:t>Clb</a:t>
            </a:r>
            <a:r>
              <a:rPr lang="en-US" b="1"/>
              <a:t>-Obi</a:t>
            </a:r>
            <a:r>
              <a:rPr lang="en-US"/>
              <a:t>, chlorambucil-Obinutuzumab; </a:t>
            </a:r>
            <a:r>
              <a:rPr lang="en-US" b="1"/>
              <a:t>CLL, </a:t>
            </a:r>
            <a:r>
              <a:rPr lang="en-US"/>
              <a:t>chronic lymphocytic leukemia; </a:t>
            </a:r>
            <a:r>
              <a:rPr lang="en-US" b="1"/>
              <a:t>HR</a:t>
            </a:r>
            <a:r>
              <a:rPr lang="en-US"/>
              <a:t>, hazard ratio; </a:t>
            </a:r>
            <a:r>
              <a:rPr lang="en-US" b="1"/>
              <a:t>OS</a:t>
            </a:r>
            <a:r>
              <a:rPr lang="en-US"/>
              <a:t>, overall survival; </a:t>
            </a:r>
            <a:r>
              <a:rPr lang="en-US" b="1"/>
              <a:t>Ven-Obi,</a:t>
            </a:r>
            <a:r>
              <a:rPr lang="en-US"/>
              <a:t> </a:t>
            </a:r>
            <a:r>
              <a:rPr lang="en-US" err="1"/>
              <a:t>venetoclax-obinutuzumab</a:t>
            </a:r>
            <a:r>
              <a:rPr lang="en-US"/>
              <a:t>.</a:t>
            </a:r>
            <a:endParaRPr lang="en-US">
              <a:solidFill>
                <a:srgbClr val="4E4F4E"/>
              </a:solidFill>
              <a:latin typeface="+mj-lt"/>
              <a:cs typeface="Arial" panose="020B0604020202020204" pitchFamily="34" charset="0"/>
            </a:endParaRPr>
          </a:p>
          <a:p>
            <a:r>
              <a:rPr lang="en-US" b="1">
                <a:solidFill>
                  <a:srgbClr val="4E4F4E"/>
                </a:solidFill>
                <a:latin typeface="+mj-lt"/>
                <a:cs typeface="Arial" panose="020B0604020202020204" pitchFamily="34" charset="0"/>
              </a:rPr>
              <a:t>Al-</a:t>
            </a:r>
            <a:r>
              <a:rPr lang="en-US" b="1" err="1">
                <a:solidFill>
                  <a:srgbClr val="4E4F4E"/>
                </a:solidFill>
                <a:latin typeface="+mj-lt"/>
                <a:cs typeface="Arial" panose="020B0604020202020204" pitchFamily="34" charset="0"/>
              </a:rPr>
              <a:t>Sawaf</a:t>
            </a:r>
            <a:r>
              <a:rPr lang="en-US" b="1">
                <a:solidFill>
                  <a:srgbClr val="4E4F4E"/>
                </a:solidFill>
                <a:latin typeface="+mj-lt"/>
                <a:cs typeface="Arial" panose="020B0604020202020204" pitchFamily="34" charset="0"/>
              </a:rPr>
              <a:t> O, et al. Abstract S145 presented at EHA2023. Al-</a:t>
            </a:r>
            <a:r>
              <a:rPr lang="en-US" b="1" err="1">
                <a:solidFill>
                  <a:srgbClr val="4E4F4E"/>
                </a:solidFill>
                <a:latin typeface="+mj-lt"/>
                <a:cs typeface="Arial" panose="020B0604020202020204" pitchFamily="34" charset="0"/>
              </a:rPr>
              <a:t>Sawaf</a:t>
            </a:r>
            <a:r>
              <a:rPr lang="en-US" b="1">
                <a:solidFill>
                  <a:srgbClr val="4E4F4E"/>
                </a:solidFill>
                <a:latin typeface="+mj-lt"/>
                <a:cs typeface="Arial" panose="020B0604020202020204" pitchFamily="34" charset="0"/>
              </a:rPr>
              <a:t> O, et al. Abstract 25 presented at 17-ICML.</a:t>
            </a:r>
            <a:endParaRPr lang="en-GB">
              <a:latin typeface="+mj-lt"/>
            </a:endParaRPr>
          </a:p>
        </p:txBody>
      </p:sp>
      <p:graphicFrame>
        <p:nvGraphicFramePr>
          <p:cNvPr id="9" name="Table 21">
            <a:extLst>
              <a:ext uri="{FF2B5EF4-FFF2-40B4-BE49-F238E27FC236}">
                <a16:creationId xmlns:a16="http://schemas.microsoft.com/office/drawing/2014/main" id="{2A026679-2C59-2157-8FA6-F7BA1421C6F1}"/>
              </a:ext>
            </a:extLst>
          </p:cNvPr>
          <p:cNvGraphicFramePr>
            <a:graphicFrameLocks noGrp="1"/>
          </p:cNvGraphicFramePr>
          <p:nvPr>
            <p:extLst>
              <p:ext uri="{D42A27DB-BD31-4B8C-83A1-F6EECF244321}">
                <p14:modId xmlns:p14="http://schemas.microsoft.com/office/powerpoint/2010/main" val="1624794045"/>
              </p:ext>
            </p:extLst>
          </p:nvPr>
        </p:nvGraphicFramePr>
        <p:xfrm>
          <a:off x="1117988" y="5679948"/>
          <a:ext cx="6192000" cy="487680"/>
        </p:xfrm>
        <a:graphic>
          <a:graphicData uri="http://schemas.openxmlformats.org/drawingml/2006/table">
            <a:tbl>
              <a:tblPr firstRow="1" bandRow="1">
                <a:tableStyleId>{5C22544A-7EE6-4342-B048-85BDC9FD1C3A}</a:tableStyleId>
              </a:tblPr>
              <a:tblGrid>
                <a:gridCol w="774000">
                  <a:extLst>
                    <a:ext uri="{9D8B030D-6E8A-4147-A177-3AD203B41FA5}">
                      <a16:colId xmlns:a16="http://schemas.microsoft.com/office/drawing/2014/main" val="1720547892"/>
                    </a:ext>
                  </a:extLst>
                </a:gridCol>
                <a:gridCol w="774000">
                  <a:extLst>
                    <a:ext uri="{9D8B030D-6E8A-4147-A177-3AD203B41FA5}">
                      <a16:colId xmlns:a16="http://schemas.microsoft.com/office/drawing/2014/main" val="2432479242"/>
                    </a:ext>
                  </a:extLst>
                </a:gridCol>
                <a:gridCol w="774000">
                  <a:extLst>
                    <a:ext uri="{9D8B030D-6E8A-4147-A177-3AD203B41FA5}">
                      <a16:colId xmlns:a16="http://schemas.microsoft.com/office/drawing/2014/main" val="51058974"/>
                    </a:ext>
                  </a:extLst>
                </a:gridCol>
                <a:gridCol w="774000">
                  <a:extLst>
                    <a:ext uri="{9D8B030D-6E8A-4147-A177-3AD203B41FA5}">
                      <a16:colId xmlns:a16="http://schemas.microsoft.com/office/drawing/2014/main" val="2957414210"/>
                    </a:ext>
                  </a:extLst>
                </a:gridCol>
                <a:gridCol w="774000">
                  <a:extLst>
                    <a:ext uri="{9D8B030D-6E8A-4147-A177-3AD203B41FA5}">
                      <a16:colId xmlns:a16="http://schemas.microsoft.com/office/drawing/2014/main" val="1656965044"/>
                    </a:ext>
                  </a:extLst>
                </a:gridCol>
                <a:gridCol w="774000">
                  <a:extLst>
                    <a:ext uri="{9D8B030D-6E8A-4147-A177-3AD203B41FA5}">
                      <a16:colId xmlns:a16="http://schemas.microsoft.com/office/drawing/2014/main" val="788540644"/>
                    </a:ext>
                  </a:extLst>
                </a:gridCol>
                <a:gridCol w="774000">
                  <a:extLst>
                    <a:ext uri="{9D8B030D-6E8A-4147-A177-3AD203B41FA5}">
                      <a16:colId xmlns:a16="http://schemas.microsoft.com/office/drawing/2014/main" val="3275934575"/>
                    </a:ext>
                  </a:extLst>
                </a:gridCol>
                <a:gridCol w="774000">
                  <a:extLst>
                    <a:ext uri="{9D8B030D-6E8A-4147-A177-3AD203B41FA5}">
                      <a16:colId xmlns:a16="http://schemas.microsoft.com/office/drawing/2014/main" val="1384128026"/>
                    </a:ext>
                  </a:extLst>
                </a:gridCol>
              </a:tblGrid>
              <a:tr h="150630">
                <a:tc>
                  <a:txBody>
                    <a:bodyPr/>
                    <a:lstStyle/>
                    <a:p>
                      <a:pPr algn="ctr"/>
                      <a:r>
                        <a:rPr lang="en-US" sz="1000" b="0">
                          <a:solidFill>
                            <a:schemeClr val="tx1"/>
                          </a:solidFill>
                        </a:rPr>
                        <a:t>216</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000" b="0">
                          <a:solidFill>
                            <a:schemeClr val="tx1"/>
                          </a:solidFill>
                        </a:rPr>
                        <a:t>198</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000" b="0">
                          <a:solidFill>
                            <a:schemeClr val="tx1"/>
                          </a:solidFill>
                        </a:rPr>
                        <a:t>189</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000" b="0">
                          <a:solidFill>
                            <a:schemeClr val="tx1"/>
                          </a:solidFill>
                        </a:rPr>
                        <a:t>182</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000" b="0">
                          <a:solidFill>
                            <a:schemeClr val="tx1"/>
                          </a:solidFill>
                        </a:rPr>
                        <a:t>173</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000" b="0">
                          <a:solidFill>
                            <a:schemeClr val="tx1"/>
                          </a:solidFill>
                        </a:rPr>
                        <a:t>160</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000" b="0">
                          <a:solidFill>
                            <a:schemeClr val="tx1"/>
                          </a:solidFill>
                        </a:rPr>
                        <a:t>144</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000" b="0">
                          <a:solidFill>
                            <a:schemeClr val="tx1"/>
                          </a:solidFill>
                        </a:rPr>
                        <a:t>23</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157631908"/>
                  </a:ext>
                </a:extLst>
              </a:tr>
              <a:tr h="236096">
                <a:tc>
                  <a:txBody>
                    <a:bodyPr/>
                    <a:lstStyle/>
                    <a:p>
                      <a:pPr algn="ctr"/>
                      <a:r>
                        <a:rPr lang="en-US" sz="1000" b="0">
                          <a:solidFill>
                            <a:schemeClr val="tx1"/>
                          </a:solidFill>
                        </a:rPr>
                        <a:t>216</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US" sz="1000" b="0">
                          <a:solidFill>
                            <a:schemeClr val="tx1"/>
                          </a:solidFill>
                        </a:rPr>
                        <a:t>201</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US" sz="1000" b="0">
                          <a:solidFill>
                            <a:schemeClr val="tx1"/>
                          </a:solidFill>
                        </a:rPr>
                        <a:t>194</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US" sz="1000" b="0">
                          <a:solidFill>
                            <a:schemeClr val="tx1"/>
                          </a:solidFill>
                        </a:rPr>
                        <a:t>181</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US" sz="1000" b="0">
                          <a:solidFill>
                            <a:schemeClr val="tx1"/>
                          </a:solidFill>
                        </a:rPr>
                        <a:t>167</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US" sz="1000" b="0">
                          <a:solidFill>
                            <a:schemeClr val="tx1"/>
                          </a:solidFill>
                        </a:rPr>
                        <a:t>144</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US" sz="1000" b="0">
                          <a:solidFill>
                            <a:schemeClr val="tx1"/>
                          </a:solidFill>
                        </a:rPr>
                        <a:t>118</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US" sz="1000" b="0">
                          <a:solidFill>
                            <a:schemeClr val="tx1"/>
                          </a:solidFill>
                        </a:rPr>
                        <a:t>16</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extLst>
                  <a:ext uri="{0D108BD9-81ED-4DB2-BD59-A6C34878D82A}">
                    <a16:rowId xmlns:a16="http://schemas.microsoft.com/office/drawing/2014/main" val="3037209797"/>
                  </a:ext>
                </a:extLst>
              </a:tr>
            </a:tbl>
          </a:graphicData>
        </a:graphic>
      </p:graphicFrame>
      <p:graphicFrame>
        <p:nvGraphicFramePr>
          <p:cNvPr id="10" name="Table 9">
            <a:extLst>
              <a:ext uri="{FF2B5EF4-FFF2-40B4-BE49-F238E27FC236}">
                <a16:creationId xmlns:a16="http://schemas.microsoft.com/office/drawing/2014/main" id="{2001EFCB-5934-82EA-53A9-874787403748}"/>
              </a:ext>
            </a:extLst>
          </p:cNvPr>
          <p:cNvGraphicFramePr>
            <a:graphicFrameLocks noGrp="1"/>
          </p:cNvGraphicFramePr>
          <p:nvPr>
            <p:extLst>
              <p:ext uri="{D42A27DB-BD31-4B8C-83A1-F6EECF244321}">
                <p14:modId xmlns:p14="http://schemas.microsoft.com/office/powerpoint/2010/main" val="167361734"/>
              </p:ext>
            </p:extLst>
          </p:nvPr>
        </p:nvGraphicFramePr>
        <p:xfrm>
          <a:off x="420179" y="5679948"/>
          <a:ext cx="697809" cy="487680"/>
        </p:xfrm>
        <a:graphic>
          <a:graphicData uri="http://schemas.openxmlformats.org/drawingml/2006/table">
            <a:tbl>
              <a:tblPr firstRow="1" bandRow="1">
                <a:tableStyleId>{5C22544A-7EE6-4342-B048-85BDC9FD1C3A}</a:tableStyleId>
              </a:tblPr>
              <a:tblGrid>
                <a:gridCol w="697809">
                  <a:extLst>
                    <a:ext uri="{9D8B030D-6E8A-4147-A177-3AD203B41FA5}">
                      <a16:colId xmlns:a16="http://schemas.microsoft.com/office/drawing/2014/main" val="1720547892"/>
                    </a:ext>
                  </a:extLst>
                </a:gridCol>
              </a:tblGrid>
              <a:tr h="150630">
                <a:tc>
                  <a:txBody>
                    <a:bodyPr/>
                    <a:lstStyle/>
                    <a:p>
                      <a:pPr algn="ctr"/>
                      <a:r>
                        <a:rPr lang="en-US" sz="1000" b="1">
                          <a:solidFill>
                            <a:schemeClr val="bg1"/>
                          </a:solidFill>
                        </a:rPr>
                        <a:t>Ven-Obi</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49000">
                          <a:schemeClr val="accent3">
                            <a:lumMod val="40000"/>
                            <a:lumOff val="60000"/>
                          </a:schemeClr>
                        </a:gs>
                        <a:gs pos="50000">
                          <a:schemeClr val="accent3"/>
                        </a:gs>
                      </a:gsLst>
                      <a:lin ang="2700000" scaled="1"/>
                    </a:gradFill>
                  </a:tcPr>
                </a:tc>
                <a:extLst>
                  <a:ext uri="{0D108BD9-81ED-4DB2-BD59-A6C34878D82A}">
                    <a16:rowId xmlns:a16="http://schemas.microsoft.com/office/drawing/2014/main" val="157631908"/>
                  </a:ext>
                </a:extLst>
              </a:tr>
              <a:tr h="150630">
                <a:tc>
                  <a:txBody>
                    <a:bodyPr/>
                    <a:lstStyle/>
                    <a:p>
                      <a:pPr algn="ctr"/>
                      <a:r>
                        <a:rPr lang="en-US" sz="1000" b="1" err="1">
                          <a:solidFill>
                            <a:schemeClr val="bg1"/>
                          </a:solidFill>
                        </a:rPr>
                        <a:t>Clb</a:t>
                      </a:r>
                      <a:r>
                        <a:rPr lang="en-US" sz="1000" b="1">
                          <a:solidFill>
                            <a:schemeClr val="bg1"/>
                          </a:solidFill>
                        </a:rPr>
                        <a:t>-Obi</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49000">
                          <a:schemeClr val="accent4">
                            <a:lumMod val="75000"/>
                          </a:schemeClr>
                        </a:gs>
                        <a:gs pos="50000">
                          <a:schemeClr val="accent3"/>
                        </a:gs>
                      </a:gsLst>
                      <a:lin ang="2700000" scaled="1"/>
                    </a:gradFill>
                  </a:tcPr>
                </a:tc>
                <a:extLst>
                  <a:ext uri="{0D108BD9-81ED-4DB2-BD59-A6C34878D82A}">
                    <a16:rowId xmlns:a16="http://schemas.microsoft.com/office/drawing/2014/main" val="3037209797"/>
                  </a:ext>
                </a:extLst>
              </a:tr>
            </a:tbl>
          </a:graphicData>
        </a:graphic>
      </p:graphicFrame>
      <p:sp>
        <p:nvSpPr>
          <p:cNvPr id="6" name="TextBox 13">
            <a:extLst>
              <a:ext uri="{FF2B5EF4-FFF2-40B4-BE49-F238E27FC236}">
                <a16:creationId xmlns:a16="http://schemas.microsoft.com/office/drawing/2014/main" id="{5DE0254D-D91D-9658-277C-BD7BDE190F88}"/>
              </a:ext>
            </a:extLst>
          </p:cNvPr>
          <p:cNvSpPr txBox="1"/>
          <p:nvPr/>
        </p:nvSpPr>
        <p:spPr>
          <a:xfrm>
            <a:off x="9120188" y="1665288"/>
            <a:ext cx="2663825" cy="2110935"/>
          </a:xfrm>
          <a:prstGeom prst="rect">
            <a:avLst/>
          </a:prstGeom>
          <a:solidFill>
            <a:schemeClr val="bg2"/>
          </a:solidFill>
        </p:spPr>
        <p:txBody>
          <a:bodyPr wrap="square" lIns="144000" tIns="108000" bIns="108000">
            <a:spAutoFit/>
          </a:bodyPr>
          <a:lstStyle/>
          <a:p>
            <a:pPr marL="0" algn="l" rtl="0" eaLnBrk="1" latinLnBrk="0" hangingPunct="1">
              <a:spcBef>
                <a:spcPts val="0"/>
              </a:spcBef>
              <a:spcAft>
                <a:spcPts val="0"/>
              </a:spcAft>
            </a:pPr>
            <a:r>
              <a:rPr lang="en-US" sz="1400" b="1" kern="1200">
                <a:solidFill>
                  <a:schemeClr val="tx1"/>
                </a:solidFill>
                <a:effectLst/>
                <a:latin typeface="+mj-lt"/>
                <a:ea typeface="+mn-ea"/>
                <a:cs typeface="+mn-cs"/>
              </a:rPr>
              <a:t>Median OS</a:t>
            </a:r>
            <a:endParaRPr lang="en-US" sz="1400">
              <a:solidFill>
                <a:schemeClr val="tx1"/>
              </a:solidFill>
              <a:effectLst/>
              <a:latin typeface="+mj-lt"/>
            </a:endParaRPr>
          </a:p>
          <a:p>
            <a:pPr marL="0" algn="l" rtl="0" eaLnBrk="1" latinLnBrk="0" hangingPunct="1">
              <a:spcBef>
                <a:spcPts val="0"/>
              </a:spcBef>
              <a:spcAft>
                <a:spcPts val="0"/>
              </a:spcAft>
            </a:pPr>
            <a:r>
              <a:rPr lang="en-US" sz="1400" kern="1200">
                <a:solidFill>
                  <a:schemeClr val="tx1"/>
                </a:solidFill>
                <a:effectLst/>
                <a:latin typeface="+mj-lt"/>
                <a:ea typeface="+mn-ea"/>
                <a:cs typeface="+mn-cs"/>
              </a:rPr>
              <a:t>Ven-Obi: not reached</a:t>
            </a:r>
            <a:endParaRPr lang="en-US" sz="1400">
              <a:solidFill>
                <a:schemeClr val="tx1"/>
              </a:solidFill>
              <a:effectLst/>
              <a:latin typeface="+mj-lt"/>
            </a:endParaRPr>
          </a:p>
          <a:p>
            <a:pPr marL="0" algn="l" rtl="0" eaLnBrk="1" latinLnBrk="0" hangingPunct="1">
              <a:spcBef>
                <a:spcPts val="0"/>
              </a:spcBef>
              <a:spcAft>
                <a:spcPts val="0"/>
              </a:spcAft>
            </a:pPr>
            <a:r>
              <a:rPr lang="en-US" sz="1400" kern="1200" err="1">
                <a:solidFill>
                  <a:schemeClr val="tx1"/>
                </a:solidFill>
                <a:effectLst/>
                <a:latin typeface="+mj-lt"/>
                <a:ea typeface="+mn-ea"/>
                <a:cs typeface="+mn-cs"/>
              </a:rPr>
              <a:t>Clb</a:t>
            </a:r>
            <a:r>
              <a:rPr lang="en-US" sz="1400" kern="1200">
                <a:solidFill>
                  <a:schemeClr val="tx1"/>
                </a:solidFill>
                <a:effectLst/>
                <a:latin typeface="+mj-lt"/>
                <a:ea typeface="+mn-ea"/>
                <a:cs typeface="+mn-cs"/>
              </a:rPr>
              <a:t>-Obi: not reached</a:t>
            </a:r>
          </a:p>
          <a:p>
            <a:pPr marL="0" algn="l" rtl="0" eaLnBrk="1" latinLnBrk="0" hangingPunct="1">
              <a:spcBef>
                <a:spcPts val="0"/>
              </a:spcBef>
              <a:spcAft>
                <a:spcPts val="0"/>
              </a:spcAft>
            </a:pPr>
            <a:endParaRPr lang="en-US" sz="1400">
              <a:solidFill>
                <a:schemeClr val="tx1"/>
              </a:solidFill>
              <a:effectLst/>
              <a:latin typeface="+mj-lt"/>
            </a:endParaRPr>
          </a:p>
          <a:p>
            <a:pPr marL="0" algn="l" rtl="0" eaLnBrk="1" latinLnBrk="0" hangingPunct="1">
              <a:spcBef>
                <a:spcPts val="0"/>
              </a:spcBef>
              <a:spcAft>
                <a:spcPts val="0"/>
              </a:spcAft>
            </a:pPr>
            <a:r>
              <a:rPr lang="en-US" sz="1400" b="1" kern="1200">
                <a:solidFill>
                  <a:schemeClr val="tx1"/>
                </a:solidFill>
                <a:effectLst/>
                <a:latin typeface="+mj-lt"/>
                <a:ea typeface="+mn-ea"/>
                <a:cs typeface="+mn-cs"/>
              </a:rPr>
              <a:t>6-year OS rate</a:t>
            </a:r>
            <a:endParaRPr lang="en-US" sz="1400">
              <a:solidFill>
                <a:schemeClr val="tx1"/>
              </a:solidFill>
              <a:effectLst/>
              <a:latin typeface="+mj-lt"/>
            </a:endParaRPr>
          </a:p>
          <a:p>
            <a:pPr marL="0" algn="l" rtl="0" eaLnBrk="1" latinLnBrk="0" hangingPunct="1">
              <a:spcBef>
                <a:spcPts val="0"/>
              </a:spcBef>
              <a:spcAft>
                <a:spcPts val="0"/>
              </a:spcAft>
            </a:pPr>
            <a:r>
              <a:rPr lang="en-US" sz="1400" kern="1200">
                <a:solidFill>
                  <a:schemeClr val="tx1"/>
                </a:solidFill>
                <a:effectLst/>
                <a:latin typeface="+mj-lt"/>
                <a:ea typeface="+mn-ea"/>
                <a:cs typeface="+mn-cs"/>
              </a:rPr>
              <a:t>Ven-Obi: 78.7%</a:t>
            </a:r>
            <a:endParaRPr lang="en-US" sz="1400">
              <a:solidFill>
                <a:schemeClr val="tx1"/>
              </a:solidFill>
              <a:effectLst/>
              <a:latin typeface="+mj-lt"/>
            </a:endParaRPr>
          </a:p>
          <a:p>
            <a:pPr marL="0" algn="l" rtl="0" eaLnBrk="1" latinLnBrk="0" hangingPunct="1">
              <a:spcBef>
                <a:spcPts val="0"/>
              </a:spcBef>
              <a:spcAft>
                <a:spcPts val="0"/>
              </a:spcAft>
            </a:pPr>
            <a:r>
              <a:rPr lang="en-US" sz="1400" kern="1200" err="1">
                <a:solidFill>
                  <a:schemeClr val="tx1"/>
                </a:solidFill>
                <a:effectLst/>
                <a:latin typeface="+mj-lt"/>
                <a:ea typeface="+mn-ea"/>
                <a:cs typeface="+mn-cs"/>
              </a:rPr>
              <a:t>Clb</a:t>
            </a:r>
            <a:r>
              <a:rPr lang="en-US" sz="1400" kern="1200">
                <a:solidFill>
                  <a:schemeClr val="tx1"/>
                </a:solidFill>
                <a:effectLst/>
                <a:latin typeface="+mj-lt"/>
                <a:ea typeface="+mn-ea"/>
                <a:cs typeface="+mn-cs"/>
              </a:rPr>
              <a:t>-Obi: 69.2%</a:t>
            </a:r>
          </a:p>
          <a:p>
            <a:pPr marL="0" algn="l" rtl="0" eaLnBrk="1" latinLnBrk="0" hangingPunct="1">
              <a:spcBef>
                <a:spcPts val="0"/>
              </a:spcBef>
              <a:spcAft>
                <a:spcPts val="0"/>
              </a:spcAft>
            </a:pPr>
            <a:endParaRPr lang="en-US" sz="1400">
              <a:solidFill>
                <a:schemeClr val="tx1"/>
              </a:solidFill>
              <a:effectLst/>
              <a:latin typeface="+mj-lt"/>
            </a:endParaRPr>
          </a:p>
          <a:p>
            <a:pPr marL="0" algn="l" rtl="0" eaLnBrk="1" latinLnBrk="0" hangingPunct="1">
              <a:spcBef>
                <a:spcPts val="0"/>
              </a:spcBef>
              <a:spcAft>
                <a:spcPts val="0"/>
              </a:spcAft>
            </a:pPr>
            <a:r>
              <a:rPr lang="en-US" sz="1100" kern="1200">
                <a:solidFill>
                  <a:schemeClr val="tx1"/>
                </a:solidFill>
                <a:effectLst/>
                <a:latin typeface="+mj-lt"/>
                <a:ea typeface="+mn-ea"/>
                <a:cs typeface="+mn-cs"/>
              </a:rPr>
              <a:t>HR 0.69, 95% CI (0.48-1.01) </a:t>
            </a:r>
            <a:r>
              <a:rPr lang="en-US" sz="1100" i="1" kern="1200">
                <a:solidFill>
                  <a:schemeClr val="tx1"/>
                </a:solidFill>
                <a:effectLst/>
                <a:latin typeface="+mj-lt"/>
                <a:ea typeface="+mn-ea"/>
                <a:cs typeface="+mn-cs"/>
              </a:rPr>
              <a:t>P</a:t>
            </a:r>
            <a:r>
              <a:rPr lang="en-US" sz="1100" i="1">
                <a:latin typeface="+mj-lt"/>
              </a:rPr>
              <a:t>=</a:t>
            </a:r>
            <a:r>
              <a:rPr lang="en-US" sz="1100" kern="1200">
                <a:solidFill>
                  <a:schemeClr val="tx1"/>
                </a:solidFill>
                <a:effectLst/>
                <a:latin typeface="+mj-lt"/>
                <a:ea typeface="+mn-ea"/>
                <a:cs typeface="+mn-cs"/>
              </a:rPr>
              <a:t>0.052</a:t>
            </a:r>
            <a:endParaRPr lang="en-US" sz="1100">
              <a:solidFill>
                <a:schemeClr val="tx1"/>
              </a:solidFill>
              <a:effectLst/>
              <a:latin typeface="+mj-lt"/>
            </a:endParaRPr>
          </a:p>
        </p:txBody>
      </p:sp>
      <p:pic>
        <p:nvPicPr>
          <p:cNvPr id="337" name="Grafik 336">
            <a:extLst>
              <a:ext uri="{FF2B5EF4-FFF2-40B4-BE49-F238E27FC236}">
                <a16:creationId xmlns:a16="http://schemas.microsoft.com/office/drawing/2014/main" id="{6B7D7B6F-EC6A-BAD3-3039-F1E4FF9AD8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1072" y="2025827"/>
            <a:ext cx="5640815" cy="1233928"/>
          </a:xfrm>
          <a:prstGeom prst="rect">
            <a:avLst/>
          </a:prstGeom>
        </p:spPr>
      </p:pic>
      <p:sp>
        <p:nvSpPr>
          <p:cNvPr id="338" name="Textfeld 337">
            <a:extLst>
              <a:ext uri="{FF2B5EF4-FFF2-40B4-BE49-F238E27FC236}">
                <a16:creationId xmlns:a16="http://schemas.microsoft.com/office/drawing/2014/main" id="{13DA1AD9-9B12-570F-9975-FEB0E7F51A88}"/>
              </a:ext>
            </a:extLst>
          </p:cNvPr>
          <p:cNvSpPr txBox="1"/>
          <p:nvPr/>
        </p:nvSpPr>
        <p:spPr>
          <a:xfrm>
            <a:off x="1606859" y="4518735"/>
            <a:ext cx="3685624" cy="523220"/>
          </a:xfrm>
          <a:prstGeom prst="rect">
            <a:avLst/>
          </a:prstGeom>
          <a:noFill/>
        </p:spPr>
        <p:txBody>
          <a:bodyPr wrap="none" rtlCol="0">
            <a:spAutoFit/>
          </a:bodyPr>
          <a:lstStyle/>
          <a:p>
            <a:r>
              <a:rPr lang="de-DE" sz="1400" b="0" i="0" u="none" strike="noStrike" err="1">
                <a:effectLst/>
                <a:latin typeface="+mj-lt"/>
              </a:rPr>
              <a:t>Ven</a:t>
            </a:r>
            <a:r>
              <a:rPr lang="de-DE" sz="1400" b="0" i="0" u="none" strike="noStrike">
                <a:effectLst/>
                <a:latin typeface="+mj-lt"/>
              </a:rPr>
              <a:t>-Obi: 48 </a:t>
            </a:r>
            <a:r>
              <a:rPr lang="de-DE" sz="1400" b="0" i="0" u="none" strike="noStrike" err="1">
                <a:effectLst/>
                <a:latin typeface="+mj-lt"/>
              </a:rPr>
              <a:t>deaths</a:t>
            </a:r>
            <a:r>
              <a:rPr lang="de-DE" sz="1400" b="0" i="0" u="none" strike="noStrike">
                <a:effectLst/>
                <a:latin typeface="+mj-lt"/>
              </a:rPr>
              <a:t>, 9 (18.8% ) CLL-</a:t>
            </a:r>
            <a:r>
              <a:rPr lang="de-DE" sz="1400" b="0" i="0" u="none" strike="noStrike" err="1">
                <a:effectLst/>
                <a:latin typeface="+mj-lt"/>
              </a:rPr>
              <a:t>related</a:t>
            </a:r>
            <a:r>
              <a:rPr lang="de-DE" sz="1400" b="0" i="0" u="none" strike="noStrike">
                <a:effectLst/>
                <a:latin typeface="+mj-lt"/>
              </a:rPr>
              <a:t> </a:t>
            </a:r>
            <a:br>
              <a:rPr lang="de-DE" sz="1400" b="0" i="0" u="none" strike="noStrike">
                <a:effectLst/>
                <a:latin typeface="+mj-lt"/>
              </a:rPr>
            </a:br>
            <a:r>
              <a:rPr lang="de-DE" sz="1400" b="0" i="0" u="none" strike="noStrike" err="1">
                <a:effectLst/>
                <a:latin typeface="+mj-lt"/>
              </a:rPr>
              <a:t>Clb</a:t>
            </a:r>
            <a:r>
              <a:rPr lang="de-DE" sz="1400" b="0" i="0" u="none" strike="noStrike">
                <a:effectLst/>
                <a:latin typeface="+mj-lt"/>
              </a:rPr>
              <a:t>-Obi: 70 </a:t>
            </a:r>
            <a:r>
              <a:rPr lang="de-DE" sz="1400" b="0" i="0" u="none" strike="noStrike" err="1">
                <a:effectLst/>
                <a:latin typeface="+mj-lt"/>
              </a:rPr>
              <a:t>deaths</a:t>
            </a:r>
            <a:r>
              <a:rPr lang="de-DE" sz="1400" b="0" i="0" u="none" strike="noStrike">
                <a:effectLst/>
                <a:latin typeface="+mj-lt"/>
              </a:rPr>
              <a:t>, 26 (37.1% ) CLL-</a:t>
            </a:r>
            <a:r>
              <a:rPr lang="de-DE" sz="1400" b="0" i="0" u="none" strike="noStrike" err="1">
                <a:effectLst/>
                <a:latin typeface="+mj-lt"/>
              </a:rPr>
              <a:t>related</a:t>
            </a:r>
            <a:endParaRPr lang="en-GB" sz="1400">
              <a:latin typeface="+mj-lt"/>
            </a:endParaRPr>
          </a:p>
        </p:txBody>
      </p:sp>
    </p:spTree>
    <p:extLst>
      <p:ext uri="{BB962C8B-B14F-4D97-AF65-F5344CB8AC3E}">
        <p14:creationId xmlns:p14="http://schemas.microsoft.com/office/powerpoint/2010/main" val="1963697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E7876826-4E76-FBCE-2192-A1CC836D43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38391" y="2042913"/>
            <a:ext cx="5662558" cy="2357899"/>
          </a:xfrm>
          <a:prstGeom prst="rect">
            <a:avLst/>
          </a:prstGeom>
        </p:spPr>
      </p:pic>
      <p:graphicFrame>
        <p:nvGraphicFramePr>
          <p:cNvPr id="22" name="Diagramm 21">
            <a:extLst>
              <a:ext uri="{FF2B5EF4-FFF2-40B4-BE49-F238E27FC236}">
                <a16:creationId xmlns:a16="http://schemas.microsoft.com/office/drawing/2014/main" id="{7EF268DA-8C9B-170D-96EA-D85D8B00257D}"/>
              </a:ext>
            </a:extLst>
          </p:cNvPr>
          <p:cNvGraphicFramePr/>
          <p:nvPr>
            <p:extLst>
              <p:ext uri="{D42A27DB-BD31-4B8C-83A1-F6EECF244321}">
                <p14:modId xmlns:p14="http://schemas.microsoft.com/office/powerpoint/2010/main" val="1100044319"/>
              </p:ext>
            </p:extLst>
          </p:nvPr>
        </p:nvGraphicFramePr>
        <p:xfrm>
          <a:off x="578138" y="1960874"/>
          <a:ext cx="7420072" cy="4370912"/>
        </p:xfrm>
        <a:graphic>
          <a:graphicData uri="http://schemas.openxmlformats.org/drawingml/2006/chart">
            <c:chart xmlns:c="http://schemas.openxmlformats.org/drawingml/2006/chart" xmlns:r="http://schemas.openxmlformats.org/officeDocument/2006/relationships" r:id="rId4"/>
          </a:graphicData>
        </a:graphic>
      </p:graphicFrame>
      <p:pic>
        <p:nvPicPr>
          <p:cNvPr id="14" name="Grafik 13">
            <a:extLst>
              <a:ext uri="{FF2B5EF4-FFF2-40B4-BE49-F238E27FC236}">
                <a16:creationId xmlns:a16="http://schemas.microsoft.com/office/drawing/2014/main" id="{DD46874D-5E73-F071-4F5A-180AB881DF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8391" y="2042913"/>
            <a:ext cx="5662558" cy="2357899"/>
          </a:xfrm>
          <a:prstGeom prst="rect">
            <a:avLst/>
          </a:prstGeom>
        </p:spPr>
      </p:pic>
      <p:graphicFrame>
        <p:nvGraphicFramePr>
          <p:cNvPr id="20" name="Table 21">
            <a:extLst>
              <a:ext uri="{FF2B5EF4-FFF2-40B4-BE49-F238E27FC236}">
                <a16:creationId xmlns:a16="http://schemas.microsoft.com/office/drawing/2014/main" id="{A52737CA-8BBF-7814-7EF0-76905662380D}"/>
              </a:ext>
            </a:extLst>
          </p:cNvPr>
          <p:cNvGraphicFramePr>
            <a:graphicFrameLocks noGrp="1"/>
          </p:cNvGraphicFramePr>
          <p:nvPr>
            <p:extLst>
              <p:ext uri="{D42A27DB-BD31-4B8C-83A1-F6EECF244321}">
                <p14:modId xmlns:p14="http://schemas.microsoft.com/office/powerpoint/2010/main" val="2933185793"/>
              </p:ext>
            </p:extLst>
          </p:nvPr>
        </p:nvGraphicFramePr>
        <p:xfrm>
          <a:off x="1117988" y="5679948"/>
          <a:ext cx="6192000" cy="487680"/>
        </p:xfrm>
        <a:graphic>
          <a:graphicData uri="http://schemas.openxmlformats.org/drawingml/2006/table">
            <a:tbl>
              <a:tblPr firstRow="1" bandRow="1">
                <a:tableStyleId>{5C22544A-7EE6-4342-B048-85BDC9FD1C3A}</a:tableStyleId>
              </a:tblPr>
              <a:tblGrid>
                <a:gridCol w="774000">
                  <a:extLst>
                    <a:ext uri="{9D8B030D-6E8A-4147-A177-3AD203B41FA5}">
                      <a16:colId xmlns:a16="http://schemas.microsoft.com/office/drawing/2014/main" val="1720547892"/>
                    </a:ext>
                  </a:extLst>
                </a:gridCol>
                <a:gridCol w="774000">
                  <a:extLst>
                    <a:ext uri="{9D8B030D-6E8A-4147-A177-3AD203B41FA5}">
                      <a16:colId xmlns:a16="http://schemas.microsoft.com/office/drawing/2014/main" val="2432479242"/>
                    </a:ext>
                  </a:extLst>
                </a:gridCol>
                <a:gridCol w="774000">
                  <a:extLst>
                    <a:ext uri="{9D8B030D-6E8A-4147-A177-3AD203B41FA5}">
                      <a16:colId xmlns:a16="http://schemas.microsoft.com/office/drawing/2014/main" val="51058974"/>
                    </a:ext>
                  </a:extLst>
                </a:gridCol>
                <a:gridCol w="774000">
                  <a:extLst>
                    <a:ext uri="{9D8B030D-6E8A-4147-A177-3AD203B41FA5}">
                      <a16:colId xmlns:a16="http://schemas.microsoft.com/office/drawing/2014/main" val="2957414210"/>
                    </a:ext>
                  </a:extLst>
                </a:gridCol>
                <a:gridCol w="774000">
                  <a:extLst>
                    <a:ext uri="{9D8B030D-6E8A-4147-A177-3AD203B41FA5}">
                      <a16:colId xmlns:a16="http://schemas.microsoft.com/office/drawing/2014/main" val="1656965044"/>
                    </a:ext>
                  </a:extLst>
                </a:gridCol>
                <a:gridCol w="774000">
                  <a:extLst>
                    <a:ext uri="{9D8B030D-6E8A-4147-A177-3AD203B41FA5}">
                      <a16:colId xmlns:a16="http://schemas.microsoft.com/office/drawing/2014/main" val="788540644"/>
                    </a:ext>
                  </a:extLst>
                </a:gridCol>
                <a:gridCol w="774000">
                  <a:extLst>
                    <a:ext uri="{9D8B030D-6E8A-4147-A177-3AD203B41FA5}">
                      <a16:colId xmlns:a16="http://schemas.microsoft.com/office/drawing/2014/main" val="3275934575"/>
                    </a:ext>
                  </a:extLst>
                </a:gridCol>
                <a:gridCol w="774000">
                  <a:extLst>
                    <a:ext uri="{9D8B030D-6E8A-4147-A177-3AD203B41FA5}">
                      <a16:colId xmlns:a16="http://schemas.microsoft.com/office/drawing/2014/main" val="1384128026"/>
                    </a:ext>
                  </a:extLst>
                </a:gridCol>
              </a:tblGrid>
              <a:tr h="150630">
                <a:tc>
                  <a:txBody>
                    <a:bodyPr/>
                    <a:lstStyle/>
                    <a:p>
                      <a:pPr algn="ctr"/>
                      <a:r>
                        <a:rPr lang="en-US" sz="1000" b="0">
                          <a:solidFill>
                            <a:schemeClr val="tx1"/>
                          </a:solidFill>
                        </a:rPr>
                        <a:t>216</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000" b="0">
                          <a:solidFill>
                            <a:schemeClr val="tx1"/>
                          </a:solidFill>
                        </a:rPr>
                        <a:t>195</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000" b="0">
                          <a:solidFill>
                            <a:schemeClr val="tx1"/>
                          </a:solidFill>
                        </a:rPr>
                        <a:t>183</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000" b="0">
                          <a:solidFill>
                            <a:schemeClr val="tx1"/>
                          </a:solidFill>
                        </a:rPr>
                        <a:t>172</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000" b="0">
                          <a:solidFill>
                            <a:schemeClr val="tx1"/>
                          </a:solidFill>
                        </a:rPr>
                        <a:t>161</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000" b="0">
                          <a:solidFill>
                            <a:schemeClr val="tx1"/>
                          </a:solidFill>
                        </a:rPr>
                        <a:t>140</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000" b="0">
                          <a:solidFill>
                            <a:schemeClr val="tx1"/>
                          </a:solidFill>
                        </a:rPr>
                        <a:t>118</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000" b="0">
                          <a:solidFill>
                            <a:schemeClr val="tx1"/>
                          </a:solidFill>
                        </a:rPr>
                        <a:t>20</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157631908"/>
                  </a:ext>
                </a:extLst>
              </a:tr>
              <a:tr h="236096">
                <a:tc>
                  <a:txBody>
                    <a:bodyPr/>
                    <a:lstStyle/>
                    <a:p>
                      <a:pPr algn="ctr"/>
                      <a:r>
                        <a:rPr lang="en-US" sz="1000" b="0">
                          <a:solidFill>
                            <a:schemeClr val="tx1"/>
                          </a:solidFill>
                        </a:rPr>
                        <a:t>216</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US" sz="1000" b="0">
                          <a:solidFill>
                            <a:schemeClr val="tx1"/>
                          </a:solidFill>
                        </a:rPr>
                        <a:t>194</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US" sz="1000" b="0">
                          <a:solidFill>
                            <a:schemeClr val="tx1"/>
                          </a:solidFill>
                        </a:rPr>
                        <a:t>166</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US" sz="1000" b="0">
                          <a:solidFill>
                            <a:schemeClr val="tx1"/>
                          </a:solidFill>
                        </a:rPr>
                        <a:t>140</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US" sz="1000" b="0">
                          <a:solidFill>
                            <a:schemeClr val="tx1"/>
                          </a:solidFill>
                        </a:rPr>
                        <a:t>111</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US" sz="1000" b="0">
                          <a:solidFill>
                            <a:schemeClr val="tx1"/>
                          </a:solidFill>
                        </a:rPr>
                        <a:t>83</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US" sz="1000" b="0">
                          <a:solidFill>
                            <a:schemeClr val="tx1"/>
                          </a:solidFill>
                        </a:rPr>
                        <a:t>70</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US" sz="1000" b="0">
                          <a:solidFill>
                            <a:schemeClr val="tx1"/>
                          </a:solidFill>
                        </a:rPr>
                        <a:t>10</a:t>
                      </a:r>
                    </a:p>
                  </a:txBody>
                  <a:tcPr marL="0" marR="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extLst>
                  <a:ext uri="{0D108BD9-81ED-4DB2-BD59-A6C34878D82A}">
                    <a16:rowId xmlns:a16="http://schemas.microsoft.com/office/drawing/2014/main" val="3037209797"/>
                  </a:ext>
                </a:extLst>
              </a:tr>
            </a:tbl>
          </a:graphicData>
        </a:graphic>
      </p:graphicFrame>
      <p:sp>
        <p:nvSpPr>
          <p:cNvPr id="3" name="Title 2">
            <a:extLst>
              <a:ext uri="{FF2B5EF4-FFF2-40B4-BE49-F238E27FC236}">
                <a16:creationId xmlns:a16="http://schemas.microsoft.com/office/drawing/2014/main" id="{64410CA4-CE15-EFB5-4C55-F63811C6FAC1}"/>
              </a:ext>
            </a:extLst>
          </p:cNvPr>
          <p:cNvSpPr>
            <a:spLocks noGrp="1"/>
          </p:cNvSpPr>
          <p:nvPr>
            <p:ph type="title"/>
          </p:nvPr>
        </p:nvSpPr>
        <p:spPr/>
        <p:txBody>
          <a:bodyPr/>
          <a:lstStyle/>
          <a:p>
            <a:r>
              <a:rPr lang="en-US"/>
              <a:t>Time to next treatment</a:t>
            </a:r>
          </a:p>
        </p:txBody>
      </p:sp>
      <p:sp>
        <p:nvSpPr>
          <p:cNvPr id="36" name="Footer Placeholder 1">
            <a:extLst>
              <a:ext uri="{FF2B5EF4-FFF2-40B4-BE49-F238E27FC236}">
                <a16:creationId xmlns:a16="http://schemas.microsoft.com/office/drawing/2014/main" id="{6400526F-8BE6-8F70-4F3B-E808B8C3C217}"/>
              </a:ext>
            </a:extLst>
          </p:cNvPr>
          <p:cNvSpPr>
            <a:spLocks noGrp="1"/>
          </p:cNvSpPr>
          <p:nvPr>
            <p:ph type="ftr" sz="quarter" idx="13"/>
          </p:nvPr>
        </p:nvSpPr>
        <p:spPr>
          <a:xfrm>
            <a:off x="407989" y="6181408"/>
            <a:ext cx="8532812" cy="487680"/>
          </a:xfrm>
        </p:spPr>
        <p:txBody>
          <a:bodyPr/>
          <a:lstStyle/>
          <a:p>
            <a:endParaRPr lang="en-US">
              <a:solidFill>
                <a:srgbClr val="4E4F4E"/>
              </a:solidFill>
              <a:latin typeface="+mj-lt"/>
              <a:cs typeface="Arial" panose="020B0604020202020204" pitchFamily="34" charset="0"/>
            </a:endParaRPr>
          </a:p>
          <a:p>
            <a:r>
              <a:rPr lang="en-US">
                <a:solidFill>
                  <a:srgbClr val="4E4F4E"/>
                </a:solidFill>
                <a:latin typeface="+mj-lt"/>
                <a:cs typeface="Arial" panose="020B0604020202020204" pitchFamily="34" charset="0"/>
              </a:rPr>
              <a:t>Median observation time of 76.4 months. </a:t>
            </a:r>
          </a:p>
          <a:p>
            <a:r>
              <a:rPr lang="en-US" b="1"/>
              <a:t>2L</a:t>
            </a:r>
            <a:r>
              <a:rPr lang="en-US"/>
              <a:t>, second-line; </a:t>
            </a:r>
            <a:r>
              <a:rPr lang="en-US" b="1"/>
              <a:t>CI</a:t>
            </a:r>
            <a:r>
              <a:rPr lang="en-US"/>
              <a:t>, confidence interval; </a:t>
            </a:r>
            <a:r>
              <a:rPr lang="en-US" b="1" err="1"/>
              <a:t>Clb</a:t>
            </a:r>
            <a:r>
              <a:rPr lang="en-US" b="1"/>
              <a:t>-Obi</a:t>
            </a:r>
            <a:r>
              <a:rPr lang="en-US"/>
              <a:t>, chlorambucil-Obinutuzumab; </a:t>
            </a:r>
            <a:r>
              <a:rPr lang="en-US" b="1"/>
              <a:t>HR</a:t>
            </a:r>
            <a:r>
              <a:rPr lang="en-US"/>
              <a:t>, hazard ratio; </a:t>
            </a:r>
            <a:r>
              <a:rPr lang="en-US" b="1"/>
              <a:t>NLT, </a:t>
            </a:r>
            <a:r>
              <a:rPr lang="en-US"/>
              <a:t>next line of treatment; </a:t>
            </a:r>
            <a:r>
              <a:rPr lang="en-US" b="1"/>
              <a:t>PD, </a:t>
            </a:r>
            <a:r>
              <a:rPr lang="en-US"/>
              <a:t>progressive disease; </a:t>
            </a:r>
            <a:br>
              <a:rPr lang="en-US"/>
            </a:br>
            <a:r>
              <a:rPr lang="en-US" b="1"/>
              <a:t>TTNT, </a:t>
            </a:r>
            <a:r>
              <a:rPr lang="en-US"/>
              <a:t>time to next treatment; </a:t>
            </a:r>
            <a:r>
              <a:rPr lang="en-US" b="1"/>
              <a:t>Ven-Obi,</a:t>
            </a:r>
            <a:r>
              <a:rPr lang="en-US"/>
              <a:t> </a:t>
            </a:r>
            <a:r>
              <a:rPr lang="en-US" err="1"/>
              <a:t>venetoclax-obinutuzumab</a:t>
            </a:r>
            <a:r>
              <a:rPr lang="en-US"/>
              <a:t>.</a:t>
            </a:r>
          </a:p>
          <a:p>
            <a:r>
              <a:rPr lang="en-US" b="1">
                <a:solidFill>
                  <a:srgbClr val="4E4F4E"/>
                </a:solidFill>
                <a:latin typeface="+mj-lt"/>
                <a:cs typeface="Arial" panose="020B0604020202020204" pitchFamily="34" charset="0"/>
              </a:rPr>
              <a:t>Al-</a:t>
            </a:r>
            <a:r>
              <a:rPr lang="en-US" b="1" err="1">
                <a:solidFill>
                  <a:srgbClr val="4E4F4E"/>
                </a:solidFill>
                <a:latin typeface="+mj-lt"/>
                <a:cs typeface="Arial" panose="020B0604020202020204" pitchFamily="34" charset="0"/>
              </a:rPr>
              <a:t>Sawaf</a:t>
            </a:r>
            <a:r>
              <a:rPr lang="en-US" b="1">
                <a:solidFill>
                  <a:srgbClr val="4E4F4E"/>
                </a:solidFill>
                <a:latin typeface="+mj-lt"/>
                <a:cs typeface="Arial" panose="020B0604020202020204" pitchFamily="34" charset="0"/>
              </a:rPr>
              <a:t> O, et al. Abstract S145 presented at EHA2023. Al-</a:t>
            </a:r>
            <a:r>
              <a:rPr lang="en-US" b="1" err="1">
                <a:solidFill>
                  <a:srgbClr val="4E4F4E"/>
                </a:solidFill>
                <a:latin typeface="+mj-lt"/>
                <a:cs typeface="Arial" panose="020B0604020202020204" pitchFamily="34" charset="0"/>
              </a:rPr>
              <a:t>Sawaf</a:t>
            </a:r>
            <a:r>
              <a:rPr lang="en-US" b="1">
                <a:solidFill>
                  <a:srgbClr val="4E4F4E"/>
                </a:solidFill>
                <a:latin typeface="+mj-lt"/>
                <a:cs typeface="Arial" panose="020B0604020202020204" pitchFamily="34" charset="0"/>
              </a:rPr>
              <a:t> O, et al. Abstract 25 presented at 17-ICML.</a:t>
            </a:r>
            <a:endParaRPr lang="en-GB">
              <a:latin typeface="+mj-lt"/>
            </a:endParaRPr>
          </a:p>
        </p:txBody>
      </p:sp>
      <p:sp>
        <p:nvSpPr>
          <p:cNvPr id="12" name="Textplatzhalter 11">
            <a:extLst>
              <a:ext uri="{FF2B5EF4-FFF2-40B4-BE49-F238E27FC236}">
                <a16:creationId xmlns:a16="http://schemas.microsoft.com/office/drawing/2014/main" id="{A2D5ED30-FC00-7A01-9A0F-94734AAF87B5}"/>
              </a:ext>
            </a:extLst>
          </p:cNvPr>
          <p:cNvSpPr>
            <a:spLocks noGrp="1"/>
          </p:cNvSpPr>
          <p:nvPr>
            <p:ph type="body" sz="quarter" idx="12"/>
          </p:nvPr>
        </p:nvSpPr>
        <p:spPr/>
        <p:txBody>
          <a:bodyPr/>
          <a:lstStyle/>
          <a:p>
            <a:r>
              <a:rPr lang="en-GB"/>
              <a:t>Defined as time to death or next-antileukemic treatment</a:t>
            </a:r>
          </a:p>
        </p:txBody>
      </p:sp>
      <p:sp>
        <p:nvSpPr>
          <p:cNvPr id="15" name="TextBox 13">
            <a:extLst>
              <a:ext uri="{FF2B5EF4-FFF2-40B4-BE49-F238E27FC236}">
                <a16:creationId xmlns:a16="http://schemas.microsoft.com/office/drawing/2014/main" id="{E43DF7B1-055F-341B-7DC9-30EBD53F9DD9}"/>
              </a:ext>
            </a:extLst>
          </p:cNvPr>
          <p:cNvSpPr txBox="1"/>
          <p:nvPr/>
        </p:nvSpPr>
        <p:spPr>
          <a:xfrm>
            <a:off x="9120188" y="1665288"/>
            <a:ext cx="2663825" cy="3228746"/>
          </a:xfrm>
          <a:prstGeom prst="rect">
            <a:avLst/>
          </a:prstGeom>
          <a:solidFill>
            <a:schemeClr val="bg2"/>
          </a:solidFill>
        </p:spPr>
        <p:txBody>
          <a:bodyPr wrap="square" lIns="144000" tIns="108000" bIns="72000">
            <a:spAutoFit/>
          </a:bodyPr>
          <a:lstStyle/>
          <a:p>
            <a:pPr marL="0" algn="l" rtl="0" eaLnBrk="1" latinLnBrk="0" hangingPunct="1">
              <a:spcBef>
                <a:spcPts val="0"/>
              </a:spcBef>
              <a:spcAft>
                <a:spcPts val="0"/>
              </a:spcAft>
            </a:pPr>
            <a:r>
              <a:rPr lang="en-US" sz="1400" b="1" kern="1200">
                <a:solidFill>
                  <a:schemeClr val="tx1"/>
                </a:solidFill>
                <a:effectLst/>
                <a:latin typeface="+mj-lt"/>
                <a:ea typeface="+mn-ea"/>
                <a:cs typeface="+mn-cs"/>
              </a:rPr>
              <a:t>Median TTNT</a:t>
            </a:r>
            <a:endParaRPr lang="en-US" sz="1400">
              <a:solidFill>
                <a:schemeClr val="tx1"/>
              </a:solidFill>
              <a:effectLst/>
              <a:latin typeface="+mj-lt"/>
            </a:endParaRPr>
          </a:p>
          <a:p>
            <a:pPr marL="0" algn="l" rtl="0" eaLnBrk="1" latinLnBrk="0" hangingPunct="1">
              <a:spcBef>
                <a:spcPts val="0"/>
              </a:spcBef>
              <a:spcAft>
                <a:spcPts val="0"/>
              </a:spcAft>
            </a:pPr>
            <a:r>
              <a:rPr lang="en-US" sz="1400" kern="1200">
                <a:solidFill>
                  <a:schemeClr val="tx1"/>
                </a:solidFill>
                <a:effectLst/>
                <a:latin typeface="+mj-lt"/>
                <a:ea typeface="+mn-ea"/>
                <a:cs typeface="+mn-cs"/>
              </a:rPr>
              <a:t>Ven-Obi: 	not reached</a:t>
            </a:r>
            <a:endParaRPr lang="en-US" sz="1400">
              <a:solidFill>
                <a:schemeClr val="tx1"/>
              </a:solidFill>
              <a:effectLst/>
              <a:latin typeface="+mj-lt"/>
            </a:endParaRPr>
          </a:p>
          <a:p>
            <a:pPr marL="0" algn="l" rtl="0" eaLnBrk="1" latinLnBrk="0" hangingPunct="1">
              <a:spcBef>
                <a:spcPts val="0"/>
              </a:spcBef>
              <a:spcAft>
                <a:spcPts val="0"/>
              </a:spcAft>
            </a:pPr>
            <a:r>
              <a:rPr lang="en-US" sz="1400" kern="1200" err="1">
                <a:solidFill>
                  <a:schemeClr val="tx1"/>
                </a:solidFill>
                <a:effectLst/>
                <a:latin typeface="+mj-lt"/>
                <a:ea typeface="+mn-ea"/>
                <a:cs typeface="+mn-cs"/>
              </a:rPr>
              <a:t>Clb</a:t>
            </a:r>
            <a:r>
              <a:rPr lang="en-US" sz="1400" kern="1200">
                <a:solidFill>
                  <a:schemeClr val="tx1"/>
                </a:solidFill>
                <a:effectLst/>
                <a:latin typeface="+mj-lt"/>
                <a:ea typeface="+mn-ea"/>
                <a:cs typeface="+mn-cs"/>
              </a:rPr>
              <a:t>-Obi: 	52.9 m</a:t>
            </a:r>
          </a:p>
          <a:p>
            <a:pPr marL="0" algn="l" rtl="0" eaLnBrk="1" latinLnBrk="0" hangingPunct="1">
              <a:spcBef>
                <a:spcPts val="0"/>
              </a:spcBef>
              <a:spcAft>
                <a:spcPts val="0"/>
              </a:spcAft>
            </a:pPr>
            <a:endParaRPr lang="en-US" sz="1400">
              <a:solidFill>
                <a:schemeClr val="tx1"/>
              </a:solidFill>
              <a:effectLst/>
              <a:latin typeface="+mj-lt"/>
            </a:endParaRPr>
          </a:p>
          <a:p>
            <a:pPr marL="0" algn="l" rtl="0" eaLnBrk="1" latinLnBrk="0" hangingPunct="1">
              <a:spcBef>
                <a:spcPts val="0"/>
              </a:spcBef>
              <a:spcAft>
                <a:spcPts val="0"/>
              </a:spcAft>
            </a:pPr>
            <a:r>
              <a:rPr lang="en-US" sz="1400" b="1" kern="1200">
                <a:solidFill>
                  <a:schemeClr val="tx1"/>
                </a:solidFill>
                <a:effectLst/>
                <a:latin typeface="+mj-lt"/>
                <a:ea typeface="+mn-ea"/>
                <a:cs typeface="+mn-cs"/>
              </a:rPr>
              <a:t>6-year TTNT rate</a:t>
            </a:r>
            <a:endParaRPr lang="en-US" sz="1400">
              <a:solidFill>
                <a:schemeClr val="tx1"/>
              </a:solidFill>
              <a:effectLst/>
              <a:latin typeface="+mj-lt"/>
            </a:endParaRPr>
          </a:p>
          <a:p>
            <a:pPr marL="0" algn="l" rtl="0" eaLnBrk="1" latinLnBrk="0" hangingPunct="1">
              <a:spcBef>
                <a:spcPts val="0"/>
              </a:spcBef>
              <a:spcAft>
                <a:spcPts val="0"/>
              </a:spcAft>
            </a:pPr>
            <a:r>
              <a:rPr lang="en-US" sz="1400" kern="1200">
                <a:solidFill>
                  <a:schemeClr val="tx1"/>
                </a:solidFill>
                <a:effectLst/>
                <a:latin typeface="+mj-lt"/>
                <a:ea typeface="+mn-ea"/>
                <a:cs typeface="+mn-cs"/>
              </a:rPr>
              <a:t>Ven-Obi: 	65.2%</a:t>
            </a:r>
            <a:endParaRPr lang="en-US" sz="1400">
              <a:solidFill>
                <a:schemeClr val="tx1"/>
              </a:solidFill>
              <a:effectLst/>
              <a:latin typeface="+mj-lt"/>
            </a:endParaRPr>
          </a:p>
          <a:p>
            <a:pPr marL="0" algn="l" rtl="0" eaLnBrk="1" latinLnBrk="0" hangingPunct="1">
              <a:spcBef>
                <a:spcPts val="0"/>
              </a:spcBef>
              <a:spcAft>
                <a:spcPts val="0"/>
              </a:spcAft>
            </a:pPr>
            <a:r>
              <a:rPr lang="en-US" sz="1400" kern="1200" err="1">
                <a:solidFill>
                  <a:schemeClr val="tx1"/>
                </a:solidFill>
                <a:effectLst/>
                <a:latin typeface="+mj-lt"/>
                <a:ea typeface="+mn-ea"/>
                <a:cs typeface="+mn-cs"/>
              </a:rPr>
              <a:t>Clb</a:t>
            </a:r>
            <a:r>
              <a:rPr lang="en-US" sz="1400" kern="1200">
                <a:solidFill>
                  <a:schemeClr val="tx1"/>
                </a:solidFill>
                <a:effectLst/>
                <a:latin typeface="+mj-lt"/>
                <a:ea typeface="+mn-ea"/>
                <a:cs typeface="+mn-cs"/>
              </a:rPr>
              <a:t>-Obi: 	37.1%</a:t>
            </a:r>
          </a:p>
          <a:p>
            <a:pPr marL="0" algn="l" rtl="0" eaLnBrk="1" latinLnBrk="0" hangingPunct="1">
              <a:spcBef>
                <a:spcPts val="0"/>
              </a:spcBef>
              <a:spcAft>
                <a:spcPts val="0"/>
              </a:spcAft>
            </a:pPr>
            <a:endParaRPr lang="en-US" sz="1400" b="1" kern="1200">
              <a:solidFill>
                <a:schemeClr val="tx1"/>
              </a:solidFill>
              <a:effectLst/>
              <a:latin typeface="+mj-lt"/>
              <a:ea typeface="+mn-ea"/>
              <a:cs typeface="+mn-cs"/>
            </a:endParaRPr>
          </a:p>
          <a:p>
            <a:pPr marL="0" algn="l" rtl="0" eaLnBrk="1" latinLnBrk="0" hangingPunct="1">
              <a:spcBef>
                <a:spcPts val="0"/>
              </a:spcBef>
              <a:spcAft>
                <a:spcPts val="0"/>
              </a:spcAft>
            </a:pPr>
            <a:r>
              <a:rPr lang="en-US" sz="1400" b="1" kern="1200">
                <a:solidFill>
                  <a:schemeClr val="tx1"/>
                </a:solidFill>
                <a:effectLst/>
                <a:latin typeface="+mj-lt"/>
                <a:ea typeface="+mn-ea"/>
                <a:cs typeface="+mn-cs"/>
              </a:rPr>
              <a:t>Next anti-leukemic therapy:</a:t>
            </a:r>
          </a:p>
          <a:p>
            <a:pPr marL="0" algn="l" rtl="0" eaLnBrk="1" latinLnBrk="0" hangingPunct="1">
              <a:spcBef>
                <a:spcPts val="0"/>
              </a:spcBef>
              <a:spcAft>
                <a:spcPts val="0"/>
              </a:spcAft>
            </a:pPr>
            <a:r>
              <a:rPr lang="en-US" sz="1400" kern="1200">
                <a:solidFill>
                  <a:schemeClr val="tx1"/>
                </a:solidFill>
                <a:effectLst/>
                <a:latin typeface="+mj-lt"/>
                <a:ea typeface="+mn-ea"/>
                <a:cs typeface="+mn-cs"/>
              </a:rPr>
              <a:t>Ven-Obi: 	67 PDs </a:t>
            </a:r>
          </a:p>
          <a:p>
            <a:pPr marL="0" algn="l" rtl="0" eaLnBrk="1" latinLnBrk="0" hangingPunct="1">
              <a:spcBef>
                <a:spcPts val="0"/>
              </a:spcBef>
              <a:spcAft>
                <a:spcPts val="0"/>
              </a:spcAft>
            </a:pPr>
            <a:r>
              <a:rPr lang="en-US" sz="1400">
                <a:solidFill>
                  <a:schemeClr val="tx1"/>
                </a:solidFill>
                <a:latin typeface="+mj-lt"/>
              </a:rPr>
              <a:t>	</a:t>
            </a:r>
            <a:r>
              <a:rPr lang="en-US" sz="1400" kern="1200">
                <a:solidFill>
                  <a:schemeClr val="tx1"/>
                </a:solidFill>
                <a:effectLst/>
                <a:latin typeface="+mj-lt"/>
                <a:ea typeface="+mn-ea"/>
                <a:cs typeface="+mn-cs"/>
              </a:rPr>
              <a:t>- 39 NLT</a:t>
            </a:r>
            <a:endParaRPr lang="en-US" sz="1400">
              <a:solidFill>
                <a:schemeClr val="tx1"/>
              </a:solidFill>
              <a:effectLst/>
              <a:latin typeface="+mj-lt"/>
            </a:endParaRPr>
          </a:p>
          <a:p>
            <a:pPr marL="0" algn="l" rtl="0" eaLnBrk="1" latinLnBrk="0" hangingPunct="1">
              <a:spcBef>
                <a:spcPts val="0"/>
              </a:spcBef>
              <a:spcAft>
                <a:spcPts val="0"/>
              </a:spcAft>
            </a:pPr>
            <a:r>
              <a:rPr lang="en-US" sz="1400" kern="1200" err="1">
                <a:solidFill>
                  <a:schemeClr val="tx1"/>
                </a:solidFill>
                <a:effectLst/>
                <a:latin typeface="+mj-lt"/>
                <a:ea typeface="+mn-ea"/>
                <a:cs typeface="+mn-cs"/>
              </a:rPr>
              <a:t>Clb</a:t>
            </a:r>
            <a:r>
              <a:rPr lang="en-US" sz="1400" kern="1200">
                <a:solidFill>
                  <a:schemeClr val="tx1"/>
                </a:solidFill>
                <a:effectLst/>
                <a:latin typeface="+mj-lt"/>
                <a:ea typeface="+mn-ea"/>
                <a:cs typeface="+mn-cs"/>
              </a:rPr>
              <a:t>-Obi: 	141 PDs </a:t>
            </a:r>
          </a:p>
          <a:p>
            <a:pPr marL="0" algn="l" rtl="0" eaLnBrk="1" latinLnBrk="0" hangingPunct="1">
              <a:spcBef>
                <a:spcPts val="0"/>
              </a:spcBef>
              <a:spcAft>
                <a:spcPts val="600"/>
              </a:spcAft>
            </a:pPr>
            <a:r>
              <a:rPr lang="en-US" sz="1400">
                <a:solidFill>
                  <a:schemeClr val="tx1"/>
                </a:solidFill>
                <a:latin typeface="+mj-lt"/>
              </a:rPr>
              <a:t>	</a:t>
            </a:r>
            <a:r>
              <a:rPr lang="en-US" sz="1400" kern="1200">
                <a:solidFill>
                  <a:schemeClr val="tx1"/>
                </a:solidFill>
                <a:effectLst/>
                <a:latin typeface="+mj-lt"/>
                <a:ea typeface="+mn-ea"/>
                <a:cs typeface="+mn-cs"/>
              </a:rPr>
              <a:t>- 103 NLT</a:t>
            </a:r>
            <a:endParaRPr lang="en-US" sz="1400">
              <a:solidFill>
                <a:schemeClr val="tx1"/>
              </a:solidFill>
              <a:effectLst/>
              <a:latin typeface="+mj-lt"/>
            </a:endParaRPr>
          </a:p>
          <a:p>
            <a:pPr marL="0" algn="l" rtl="0" eaLnBrk="1" latinLnBrk="0" hangingPunct="1">
              <a:spcBef>
                <a:spcPts val="0"/>
              </a:spcBef>
              <a:spcAft>
                <a:spcPts val="0"/>
              </a:spcAft>
            </a:pPr>
            <a:r>
              <a:rPr lang="en-US" sz="1100" kern="1200">
                <a:solidFill>
                  <a:schemeClr val="tx1"/>
                </a:solidFill>
                <a:effectLst/>
                <a:latin typeface="+mj-lt"/>
                <a:ea typeface="+mn-ea"/>
                <a:cs typeface="+mn-cs"/>
              </a:rPr>
              <a:t>HR 0.44, 95% CI (0.33-0.58) </a:t>
            </a:r>
            <a:r>
              <a:rPr lang="en-US" sz="1100" i="1" kern="1200">
                <a:solidFill>
                  <a:schemeClr val="tx1"/>
                </a:solidFill>
                <a:effectLst/>
                <a:latin typeface="+mj-lt"/>
                <a:ea typeface="+mn-ea"/>
                <a:cs typeface="+mn-cs"/>
              </a:rPr>
              <a:t>P</a:t>
            </a:r>
            <a:r>
              <a:rPr lang="en-US" sz="1100" kern="1200">
                <a:solidFill>
                  <a:schemeClr val="tx1"/>
                </a:solidFill>
                <a:effectLst/>
                <a:latin typeface="+mj-lt"/>
                <a:ea typeface="+mn-ea"/>
                <a:cs typeface="+mn-cs"/>
              </a:rPr>
              <a:t>&lt;0.0001</a:t>
            </a:r>
            <a:endParaRPr lang="en-US" sz="1100">
              <a:solidFill>
                <a:schemeClr val="tx1"/>
              </a:solidFill>
              <a:effectLst/>
              <a:latin typeface="+mj-lt"/>
            </a:endParaRPr>
          </a:p>
        </p:txBody>
      </p:sp>
      <p:sp>
        <p:nvSpPr>
          <p:cNvPr id="16" name="TextBox 13">
            <a:extLst>
              <a:ext uri="{FF2B5EF4-FFF2-40B4-BE49-F238E27FC236}">
                <a16:creationId xmlns:a16="http://schemas.microsoft.com/office/drawing/2014/main" id="{7EB37CD3-AEF0-57C1-6A9F-EF3F461A0856}"/>
              </a:ext>
            </a:extLst>
          </p:cNvPr>
          <p:cNvSpPr txBox="1"/>
          <p:nvPr/>
        </p:nvSpPr>
        <p:spPr>
          <a:xfrm>
            <a:off x="9120188" y="5050719"/>
            <a:ext cx="2663825" cy="1007181"/>
          </a:xfrm>
          <a:prstGeom prst="rect">
            <a:avLst/>
          </a:prstGeom>
          <a:solidFill>
            <a:schemeClr val="bg2"/>
          </a:solidFill>
        </p:spPr>
        <p:txBody>
          <a:bodyPr wrap="square" lIns="144000" tIns="72000" bIns="72000">
            <a:spAutoFit/>
          </a:bodyPr>
          <a:lstStyle/>
          <a:p>
            <a:pPr marL="285750" indent="-285750" algn="l" rtl="0" eaLnBrk="1" latinLnBrk="0" hangingPunct="1">
              <a:spcBef>
                <a:spcPts val="0"/>
              </a:spcBef>
              <a:spcAft>
                <a:spcPts val="0"/>
              </a:spcAft>
              <a:buClr>
                <a:schemeClr val="accent2"/>
              </a:buClr>
              <a:buFont typeface="Arial" panose="020B0604020202020204" pitchFamily="34" charset="0"/>
              <a:buChar char="•"/>
            </a:pPr>
            <a:r>
              <a:rPr lang="en-US" sz="1400" kern="1200">
                <a:solidFill>
                  <a:srgbClr val="4E4F4E"/>
                </a:solidFill>
                <a:effectLst/>
                <a:latin typeface="Arial" panose="020B0604020202020204" pitchFamily="34" charset="0"/>
                <a:ea typeface="+mn-ea"/>
                <a:cs typeface="+mn-cs"/>
              </a:rPr>
              <a:t>No protocol-defined post-protocol care</a:t>
            </a:r>
          </a:p>
          <a:p>
            <a:pPr marL="285750" indent="-285750" algn="l" rtl="0" eaLnBrk="1" latinLnBrk="0" hangingPunct="1">
              <a:spcBef>
                <a:spcPts val="0"/>
              </a:spcBef>
              <a:spcAft>
                <a:spcPts val="0"/>
              </a:spcAft>
              <a:buClr>
                <a:schemeClr val="accent2"/>
              </a:buClr>
              <a:buFont typeface="Arial" panose="020B0604020202020204" pitchFamily="34" charset="0"/>
              <a:buChar char="•"/>
            </a:pPr>
            <a:r>
              <a:rPr lang="en-US" sz="1400">
                <a:solidFill>
                  <a:srgbClr val="4E4F4E"/>
                </a:solidFill>
                <a:latin typeface="Arial" panose="020B0604020202020204" pitchFamily="34" charset="0"/>
              </a:rPr>
              <a:t>Most patients received targeted therapy in 2L</a:t>
            </a:r>
            <a:endParaRPr lang="en-US" sz="1400" kern="1200">
              <a:solidFill>
                <a:srgbClr val="4E4F4E"/>
              </a:solidFill>
              <a:effectLst/>
              <a:latin typeface="Arial" panose="020B0604020202020204" pitchFamily="34" charset="0"/>
              <a:ea typeface="+mn-ea"/>
              <a:cs typeface="+mn-cs"/>
            </a:endParaRPr>
          </a:p>
        </p:txBody>
      </p:sp>
      <p:graphicFrame>
        <p:nvGraphicFramePr>
          <p:cNvPr id="21" name="Table 9">
            <a:extLst>
              <a:ext uri="{FF2B5EF4-FFF2-40B4-BE49-F238E27FC236}">
                <a16:creationId xmlns:a16="http://schemas.microsoft.com/office/drawing/2014/main" id="{B4ED4555-5277-2652-EC3E-5323E66ACE56}"/>
              </a:ext>
            </a:extLst>
          </p:cNvPr>
          <p:cNvGraphicFramePr>
            <a:graphicFrameLocks noGrp="1"/>
          </p:cNvGraphicFramePr>
          <p:nvPr>
            <p:extLst>
              <p:ext uri="{D42A27DB-BD31-4B8C-83A1-F6EECF244321}">
                <p14:modId xmlns:p14="http://schemas.microsoft.com/office/powerpoint/2010/main" val="3116277804"/>
              </p:ext>
            </p:extLst>
          </p:nvPr>
        </p:nvGraphicFramePr>
        <p:xfrm>
          <a:off x="420179" y="5679948"/>
          <a:ext cx="697809" cy="487680"/>
        </p:xfrm>
        <a:graphic>
          <a:graphicData uri="http://schemas.openxmlformats.org/drawingml/2006/table">
            <a:tbl>
              <a:tblPr firstRow="1" bandRow="1">
                <a:tableStyleId>{5C22544A-7EE6-4342-B048-85BDC9FD1C3A}</a:tableStyleId>
              </a:tblPr>
              <a:tblGrid>
                <a:gridCol w="697809">
                  <a:extLst>
                    <a:ext uri="{9D8B030D-6E8A-4147-A177-3AD203B41FA5}">
                      <a16:colId xmlns:a16="http://schemas.microsoft.com/office/drawing/2014/main" val="1720547892"/>
                    </a:ext>
                  </a:extLst>
                </a:gridCol>
              </a:tblGrid>
              <a:tr h="150630">
                <a:tc>
                  <a:txBody>
                    <a:bodyPr/>
                    <a:lstStyle/>
                    <a:p>
                      <a:pPr algn="ctr"/>
                      <a:r>
                        <a:rPr lang="en-US" sz="1000" b="1">
                          <a:solidFill>
                            <a:schemeClr val="bg1"/>
                          </a:solidFill>
                        </a:rPr>
                        <a:t>Ven-Obi</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49000">
                          <a:schemeClr val="accent3">
                            <a:lumMod val="40000"/>
                            <a:lumOff val="60000"/>
                          </a:schemeClr>
                        </a:gs>
                        <a:gs pos="50000">
                          <a:schemeClr val="accent3"/>
                        </a:gs>
                      </a:gsLst>
                      <a:lin ang="2700000" scaled="1"/>
                    </a:gradFill>
                  </a:tcPr>
                </a:tc>
                <a:extLst>
                  <a:ext uri="{0D108BD9-81ED-4DB2-BD59-A6C34878D82A}">
                    <a16:rowId xmlns:a16="http://schemas.microsoft.com/office/drawing/2014/main" val="157631908"/>
                  </a:ext>
                </a:extLst>
              </a:tr>
              <a:tr h="150630">
                <a:tc>
                  <a:txBody>
                    <a:bodyPr/>
                    <a:lstStyle/>
                    <a:p>
                      <a:pPr algn="ctr"/>
                      <a:r>
                        <a:rPr lang="en-US" sz="1000" b="1" err="1">
                          <a:solidFill>
                            <a:schemeClr val="bg1"/>
                          </a:solidFill>
                        </a:rPr>
                        <a:t>Clb</a:t>
                      </a:r>
                      <a:r>
                        <a:rPr lang="en-US" sz="1000" b="1">
                          <a:solidFill>
                            <a:schemeClr val="bg1"/>
                          </a:solidFill>
                        </a:rPr>
                        <a:t>-Obi</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49000">
                          <a:schemeClr val="accent4">
                            <a:lumMod val="75000"/>
                          </a:schemeClr>
                        </a:gs>
                        <a:gs pos="50000">
                          <a:schemeClr val="accent3"/>
                        </a:gs>
                      </a:gsLst>
                      <a:lin ang="2700000" scaled="1"/>
                    </a:gradFill>
                  </a:tcPr>
                </a:tc>
                <a:extLst>
                  <a:ext uri="{0D108BD9-81ED-4DB2-BD59-A6C34878D82A}">
                    <a16:rowId xmlns:a16="http://schemas.microsoft.com/office/drawing/2014/main" val="3037209797"/>
                  </a:ext>
                </a:extLst>
              </a:tr>
            </a:tbl>
          </a:graphicData>
        </a:graphic>
      </p:graphicFrame>
      <p:pic>
        <p:nvPicPr>
          <p:cNvPr id="11" name="Grafik 10">
            <a:extLst>
              <a:ext uri="{FF2B5EF4-FFF2-40B4-BE49-F238E27FC236}">
                <a16:creationId xmlns:a16="http://schemas.microsoft.com/office/drawing/2014/main" id="{E96BA13D-A9D2-B4B2-D14E-B5725F3A39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45833" y="2025044"/>
            <a:ext cx="5662558" cy="1540082"/>
          </a:xfrm>
          <a:prstGeom prst="rect">
            <a:avLst/>
          </a:prstGeom>
        </p:spPr>
      </p:pic>
      <p:pic>
        <p:nvPicPr>
          <p:cNvPr id="24" name="Grafik 23">
            <a:extLst>
              <a:ext uri="{FF2B5EF4-FFF2-40B4-BE49-F238E27FC236}">
                <a16:creationId xmlns:a16="http://schemas.microsoft.com/office/drawing/2014/main" id="{753723D6-F3F2-3444-FF2A-699E5021E9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45833" y="2025044"/>
            <a:ext cx="5662558" cy="1540082"/>
          </a:xfrm>
          <a:prstGeom prst="rect">
            <a:avLst/>
          </a:prstGeom>
        </p:spPr>
      </p:pic>
    </p:spTree>
    <p:extLst>
      <p:ext uri="{BB962C8B-B14F-4D97-AF65-F5344CB8AC3E}">
        <p14:creationId xmlns:p14="http://schemas.microsoft.com/office/powerpoint/2010/main" val="3585174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7200D6-17BE-5424-268A-B4D5294E0997}"/>
              </a:ext>
            </a:extLst>
          </p:cNvPr>
          <p:cNvSpPr>
            <a:spLocks noGrp="1"/>
          </p:cNvSpPr>
          <p:nvPr>
            <p:ph type="title"/>
          </p:nvPr>
        </p:nvSpPr>
        <p:spPr/>
        <p:txBody>
          <a:bodyPr/>
          <a:lstStyle/>
          <a:p>
            <a:r>
              <a:rPr lang="en-US"/>
              <a:t>Safety</a:t>
            </a:r>
          </a:p>
        </p:txBody>
      </p:sp>
      <p:sp>
        <p:nvSpPr>
          <p:cNvPr id="2" name="Footer Placeholder 1">
            <a:extLst>
              <a:ext uri="{FF2B5EF4-FFF2-40B4-BE49-F238E27FC236}">
                <a16:creationId xmlns:a16="http://schemas.microsoft.com/office/drawing/2014/main" id="{188599DD-A506-443A-16DB-2034AD422C2D}"/>
              </a:ext>
            </a:extLst>
          </p:cNvPr>
          <p:cNvSpPr>
            <a:spLocks noGrp="1"/>
          </p:cNvSpPr>
          <p:nvPr>
            <p:ph type="ftr" sz="quarter" idx="13"/>
          </p:nvPr>
        </p:nvSpPr>
        <p:spPr/>
        <p:txBody>
          <a:bodyPr/>
          <a:lstStyle/>
          <a:p>
            <a:r>
              <a:rPr lang="en-US">
                <a:solidFill>
                  <a:srgbClr val="4E4F4E"/>
                </a:solidFill>
                <a:latin typeface="+mj-lt"/>
                <a:cs typeface="Arial" panose="020B0604020202020204" pitchFamily="34" charset="0"/>
              </a:rPr>
              <a:t>Median observation time of 76.4 months. </a:t>
            </a:r>
            <a:endParaRPr lang="en-GB"/>
          </a:p>
          <a:p>
            <a:r>
              <a:rPr lang="en-GB" b="1"/>
              <a:t>AE</a:t>
            </a:r>
            <a:r>
              <a:rPr lang="en-GB"/>
              <a:t>, adverse event; </a:t>
            </a:r>
            <a:r>
              <a:rPr lang="en-US" b="1" err="1"/>
              <a:t>Clb</a:t>
            </a:r>
            <a:r>
              <a:rPr lang="en-US" b="1"/>
              <a:t>-Obi</a:t>
            </a:r>
            <a:r>
              <a:rPr lang="en-US"/>
              <a:t>, chlorambucil-</a:t>
            </a:r>
            <a:r>
              <a:rPr lang="en-US" err="1"/>
              <a:t>obinutuzumab</a:t>
            </a:r>
            <a:r>
              <a:rPr lang="en-US"/>
              <a:t>; </a:t>
            </a:r>
            <a:r>
              <a:rPr lang="en-GB" b="1"/>
              <a:t>SMP</a:t>
            </a:r>
            <a:r>
              <a:rPr lang="en-GB"/>
              <a:t>, second primary malignancy</a:t>
            </a:r>
            <a:r>
              <a:rPr lang="en-US"/>
              <a:t>; </a:t>
            </a:r>
            <a:r>
              <a:rPr lang="en-US" b="1"/>
              <a:t>Ven-Obi,</a:t>
            </a:r>
            <a:r>
              <a:rPr lang="en-US"/>
              <a:t> </a:t>
            </a:r>
            <a:r>
              <a:rPr lang="en-US" err="1"/>
              <a:t>venetoclax-obinutuzumab</a:t>
            </a:r>
            <a:r>
              <a:rPr lang="en-US"/>
              <a:t>.</a:t>
            </a:r>
          </a:p>
          <a:p>
            <a:r>
              <a:rPr lang="en-US" b="1">
                <a:solidFill>
                  <a:srgbClr val="4E4F4E"/>
                </a:solidFill>
                <a:latin typeface="+mj-lt"/>
                <a:cs typeface="Arial" panose="020B0604020202020204" pitchFamily="34" charset="0"/>
              </a:rPr>
              <a:t>Al-</a:t>
            </a:r>
            <a:r>
              <a:rPr lang="en-US" b="1" err="1">
                <a:solidFill>
                  <a:srgbClr val="4E4F4E"/>
                </a:solidFill>
                <a:latin typeface="+mj-lt"/>
                <a:cs typeface="Arial" panose="020B0604020202020204" pitchFamily="34" charset="0"/>
              </a:rPr>
              <a:t>Sawaf</a:t>
            </a:r>
            <a:r>
              <a:rPr lang="en-US" b="1">
                <a:solidFill>
                  <a:srgbClr val="4E4F4E"/>
                </a:solidFill>
                <a:latin typeface="+mj-lt"/>
                <a:cs typeface="Arial" panose="020B0604020202020204" pitchFamily="34" charset="0"/>
              </a:rPr>
              <a:t> O, et al. Abstract S145 presented at EHA2023. Al-</a:t>
            </a:r>
            <a:r>
              <a:rPr lang="en-US" b="1" err="1">
                <a:solidFill>
                  <a:srgbClr val="4E4F4E"/>
                </a:solidFill>
                <a:latin typeface="+mj-lt"/>
                <a:cs typeface="Arial" panose="020B0604020202020204" pitchFamily="34" charset="0"/>
              </a:rPr>
              <a:t>Sawaf</a:t>
            </a:r>
            <a:r>
              <a:rPr lang="en-US" b="1">
                <a:solidFill>
                  <a:srgbClr val="4E4F4E"/>
                </a:solidFill>
                <a:latin typeface="+mj-lt"/>
                <a:cs typeface="Arial" panose="020B0604020202020204" pitchFamily="34" charset="0"/>
              </a:rPr>
              <a:t> O, et al. Abstract 25 presented at 17-ICML.</a:t>
            </a:r>
            <a:r>
              <a:rPr lang="en-GB"/>
              <a:t> </a:t>
            </a:r>
          </a:p>
        </p:txBody>
      </p:sp>
      <p:sp>
        <p:nvSpPr>
          <p:cNvPr id="13" name="Textplatzhalter 12">
            <a:extLst>
              <a:ext uri="{FF2B5EF4-FFF2-40B4-BE49-F238E27FC236}">
                <a16:creationId xmlns:a16="http://schemas.microsoft.com/office/drawing/2014/main" id="{8BEE96E8-B8A3-CA7F-8AB5-3F8EE9C2BC73}"/>
              </a:ext>
            </a:extLst>
          </p:cNvPr>
          <p:cNvSpPr>
            <a:spLocks noGrp="1"/>
          </p:cNvSpPr>
          <p:nvPr>
            <p:ph type="body" sz="quarter" idx="14"/>
          </p:nvPr>
        </p:nvSpPr>
        <p:spPr>
          <a:xfrm>
            <a:off x="6212496" y="1280567"/>
            <a:ext cx="5571517" cy="647700"/>
          </a:xfrm>
        </p:spPr>
        <p:txBody>
          <a:bodyPr/>
          <a:lstStyle/>
          <a:p>
            <a:r>
              <a:rPr lang="en-GB"/>
              <a:t>Second primary malignancies</a:t>
            </a:r>
          </a:p>
        </p:txBody>
      </p:sp>
      <p:graphicFrame>
        <p:nvGraphicFramePr>
          <p:cNvPr id="5" name="Content Placeholder 4">
            <a:extLst>
              <a:ext uri="{FF2B5EF4-FFF2-40B4-BE49-F238E27FC236}">
                <a16:creationId xmlns:a16="http://schemas.microsoft.com/office/drawing/2014/main" id="{DD584B58-B693-4765-8316-DD220B08922E}"/>
              </a:ext>
            </a:extLst>
          </p:cNvPr>
          <p:cNvGraphicFramePr>
            <a:graphicFrameLocks/>
          </p:cNvGraphicFramePr>
          <p:nvPr>
            <p:extLst>
              <p:ext uri="{D42A27DB-BD31-4B8C-83A1-F6EECF244321}">
                <p14:modId xmlns:p14="http://schemas.microsoft.com/office/powerpoint/2010/main" val="2093167782"/>
              </p:ext>
            </p:extLst>
          </p:nvPr>
        </p:nvGraphicFramePr>
        <p:xfrm>
          <a:off x="416533" y="1979612"/>
          <a:ext cx="5580000" cy="3184560"/>
        </p:xfrm>
        <a:graphic>
          <a:graphicData uri="http://schemas.openxmlformats.org/drawingml/2006/table">
            <a:tbl>
              <a:tblPr firstRow="1" bandRow="1">
                <a:tableStyleId>{5C22544A-7EE6-4342-B048-85BDC9FD1C3A}</a:tableStyleId>
              </a:tblPr>
              <a:tblGrid>
                <a:gridCol w="1836000">
                  <a:extLst>
                    <a:ext uri="{9D8B030D-6E8A-4147-A177-3AD203B41FA5}">
                      <a16:colId xmlns:a16="http://schemas.microsoft.com/office/drawing/2014/main" val="3884448666"/>
                    </a:ext>
                  </a:extLst>
                </a:gridCol>
                <a:gridCol w="936000">
                  <a:extLst>
                    <a:ext uri="{9D8B030D-6E8A-4147-A177-3AD203B41FA5}">
                      <a16:colId xmlns:a16="http://schemas.microsoft.com/office/drawing/2014/main" val="1216352964"/>
                    </a:ext>
                  </a:extLst>
                </a:gridCol>
                <a:gridCol w="936000">
                  <a:extLst>
                    <a:ext uri="{9D8B030D-6E8A-4147-A177-3AD203B41FA5}">
                      <a16:colId xmlns:a16="http://schemas.microsoft.com/office/drawing/2014/main" val="2415819501"/>
                    </a:ext>
                  </a:extLst>
                </a:gridCol>
                <a:gridCol w="936000">
                  <a:extLst>
                    <a:ext uri="{9D8B030D-6E8A-4147-A177-3AD203B41FA5}">
                      <a16:colId xmlns:a16="http://schemas.microsoft.com/office/drawing/2014/main" val="117625389"/>
                    </a:ext>
                  </a:extLst>
                </a:gridCol>
                <a:gridCol w="936000">
                  <a:extLst>
                    <a:ext uri="{9D8B030D-6E8A-4147-A177-3AD203B41FA5}">
                      <a16:colId xmlns:a16="http://schemas.microsoft.com/office/drawing/2014/main" val="3682449344"/>
                    </a:ext>
                  </a:extLst>
                </a:gridCol>
              </a:tblGrid>
              <a:tr h="185654">
                <a:tc>
                  <a:txBody>
                    <a:bodyPr/>
                    <a:lstStyle/>
                    <a:p>
                      <a:pPr algn="l" fontAlgn="b"/>
                      <a:endParaRPr lang="en-US" sz="1200" b="0" i="0" u="none" strike="noStrike">
                        <a:solidFill>
                          <a:srgbClr val="000000"/>
                        </a:solidFill>
                        <a:effectLst/>
                        <a:latin typeface="+mj-lt"/>
                      </a:endParaRPr>
                    </a:p>
                  </a:txBody>
                  <a:tcPr marT="50400" marB="46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algn="ctr" fontAlgn="b"/>
                      <a:r>
                        <a:rPr lang="en-US" sz="1200" b="1" i="0" u="none" strike="noStrike">
                          <a:solidFill>
                            <a:schemeClr val="bg1"/>
                          </a:solidFill>
                          <a:effectLst/>
                          <a:latin typeface="+mj-lt"/>
                        </a:rPr>
                        <a:t>Venetoclax-obinutuzumab (N=212)</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49000">
                          <a:schemeClr val="accent3">
                            <a:lumMod val="40000"/>
                            <a:lumOff val="60000"/>
                          </a:schemeClr>
                        </a:gs>
                        <a:gs pos="50000">
                          <a:schemeClr val="accent3"/>
                        </a:gs>
                      </a:gsLst>
                      <a:lin ang="2700000" scaled="1"/>
                    </a:gradFill>
                  </a:tcPr>
                </a:tc>
                <a:tc hMerge="1">
                  <a:txBody>
                    <a:bodyPr/>
                    <a:lstStyle/>
                    <a:p>
                      <a:endParaRPr lang="en-US"/>
                    </a:p>
                  </a:txBody>
                  <a:tcPr>
                    <a:solidFill>
                      <a:schemeClr val="accent1"/>
                    </a:solidFill>
                  </a:tcPr>
                </a:tc>
                <a:tc gridSpan="2">
                  <a:txBody>
                    <a:bodyPr/>
                    <a:lstStyle/>
                    <a:p>
                      <a:pPr algn="ctr" fontAlgn="b"/>
                      <a:r>
                        <a:rPr lang="en-US" sz="1200" b="1" i="0" u="none" strike="noStrike">
                          <a:solidFill>
                            <a:schemeClr val="bg1"/>
                          </a:solidFill>
                          <a:effectLst/>
                          <a:latin typeface="+mj-lt"/>
                        </a:rPr>
                        <a:t>Chlorambucil-obinutuzumab (N=214)</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49000">
                          <a:schemeClr val="accent4">
                            <a:lumMod val="75000"/>
                          </a:schemeClr>
                        </a:gs>
                        <a:gs pos="50000">
                          <a:schemeClr val="accent3"/>
                        </a:gs>
                      </a:gsLst>
                      <a:lin ang="2700000" scaled="1"/>
                    </a:gradFill>
                  </a:tcPr>
                </a:tc>
                <a:tc hMerge="1">
                  <a:txBody>
                    <a:bodyPr/>
                    <a:lstStyle/>
                    <a:p>
                      <a:endParaRPr lang="en-US"/>
                    </a:p>
                  </a:txBody>
                  <a:tcPr>
                    <a:solidFill>
                      <a:schemeClr val="accent1"/>
                    </a:solidFill>
                  </a:tcPr>
                </a:tc>
                <a:extLst>
                  <a:ext uri="{0D108BD9-81ED-4DB2-BD59-A6C34878D82A}">
                    <a16:rowId xmlns:a16="http://schemas.microsoft.com/office/drawing/2014/main" val="2696460856"/>
                  </a:ext>
                </a:extLst>
              </a:tr>
              <a:tr h="185654">
                <a:tc>
                  <a:txBody>
                    <a:bodyPr/>
                    <a:lstStyle/>
                    <a:p>
                      <a:pPr algn="l" fontAlgn="b"/>
                      <a:endParaRPr lang="en-US" sz="1200" b="0" i="0" u="none" strike="noStrike">
                        <a:solidFill>
                          <a:srgbClr val="000000"/>
                        </a:solidFill>
                        <a:effectLst/>
                        <a:latin typeface="+mj-lt"/>
                      </a:endParaRPr>
                    </a:p>
                  </a:txBody>
                  <a:tcPr marT="50400" marB="468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US" sz="1200" b="1" i="0" u="none" strike="noStrike">
                          <a:solidFill>
                            <a:schemeClr val="bg1"/>
                          </a:solidFill>
                          <a:effectLst/>
                          <a:latin typeface="+mj-lt"/>
                        </a:rPr>
                        <a:t>During treatment</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US" sz="1200" b="1" i="0" u="none" strike="noStrike">
                          <a:solidFill>
                            <a:schemeClr val="bg1"/>
                          </a:solidFill>
                          <a:effectLst/>
                          <a:latin typeface="+mj-lt"/>
                        </a:rPr>
                        <a:t>After treatment</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US" sz="1200" b="1" i="0" u="none" strike="noStrike">
                          <a:solidFill>
                            <a:schemeClr val="bg1"/>
                          </a:solidFill>
                          <a:effectLst/>
                          <a:latin typeface="+mj-lt"/>
                        </a:rPr>
                        <a:t>During treatment</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US" sz="1200" b="1" i="0" u="none" strike="noStrike">
                          <a:solidFill>
                            <a:schemeClr val="bg1"/>
                          </a:solidFill>
                          <a:effectLst/>
                          <a:latin typeface="+mj-lt"/>
                        </a:rPr>
                        <a:t>After treatment</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302493694"/>
                  </a:ext>
                </a:extLst>
              </a:tr>
              <a:tr h="0">
                <a:tc>
                  <a:txBody>
                    <a:bodyPr/>
                    <a:lstStyle/>
                    <a:p>
                      <a:pPr algn="l" fontAlgn="b"/>
                      <a:r>
                        <a:rPr lang="en-US" sz="1200" b="0" i="0" u="none" strike="noStrike">
                          <a:solidFill>
                            <a:schemeClr val="tx1"/>
                          </a:solidFill>
                          <a:effectLst/>
                          <a:latin typeface="+mj-lt"/>
                        </a:rPr>
                        <a:t>Neutropenia</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51.9%</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3.8%</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47.2%</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1.9%</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9463801"/>
                  </a:ext>
                </a:extLst>
              </a:tr>
              <a:tr h="0">
                <a:tc>
                  <a:txBody>
                    <a:bodyPr/>
                    <a:lstStyle/>
                    <a:p>
                      <a:pPr algn="l" fontAlgn="b"/>
                      <a:r>
                        <a:rPr lang="en-US" sz="1200" b="0" i="0" u="none" strike="noStrike">
                          <a:solidFill>
                            <a:schemeClr val="tx1"/>
                          </a:solidFill>
                          <a:effectLst/>
                          <a:latin typeface="+mj-lt"/>
                        </a:rPr>
                        <a:t>Thrombocytopenia</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14.2%</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0.5%</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15.0%</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0.0%</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8466518"/>
                  </a:ext>
                </a:extLst>
              </a:tr>
              <a:tr h="0">
                <a:tc>
                  <a:txBody>
                    <a:bodyPr/>
                    <a:lstStyle/>
                    <a:p>
                      <a:pPr algn="l" fontAlgn="b"/>
                      <a:r>
                        <a:rPr lang="en-US" sz="1200" b="0" i="0" u="none" strike="noStrike">
                          <a:solidFill>
                            <a:schemeClr val="tx1"/>
                          </a:solidFill>
                          <a:effectLst/>
                          <a:latin typeface="+mj-lt"/>
                        </a:rPr>
                        <a:t>Anemia</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7.5%</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1.9%</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6.1%</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0.5%</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0797810"/>
                  </a:ext>
                </a:extLst>
              </a:tr>
              <a:tr h="0">
                <a:tc>
                  <a:txBody>
                    <a:bodyPr/>
                    <a:lstStyle/>
                    <a:p>
                      <a:pPr algn="l" fontAlgn="b"/>
                      <a:r>
                        <a:rPr lang="en-US" sz="1200" b="0" i="0" u="none" strike="noStrike">
                          <a:solidFill>
                            <a:schemeClr val="tx1"/>
                          </a:solidFill>
                          <a:effectLst/>
                          <a:latin typeface="+mj-lt"/>
                        </a:rPr>
                        <a:t>Febrile neutropenia</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4.2%</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0.9%</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3.3%</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0.5%</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337503"/>
                  </a:ext>
                </a:extLst>
              </a:tr>
              <a:tr h="0">
                <a:tc>
                  <a:txBody>
                    <a:bodyPr/>
                    <a:lstStyle/>
                    <a:p>
                      <a:pPr algn="l" fontAlgn="b"/>
                      <a:r>
                        <a:rPr lang="en-US" sz="1200" b="0" i="0" u="none" strike="noStrike">
                          <a:solidFill>
                            <a:schemeClr val="tx1"/>
                          </a:solidFill>
                          <a:effectLst/>
                          <a:latin typeface="+mj-lt"/>
                        </a:rPr>
                        <a:t>Leukopenia</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2.4%</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0.0%</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4.7%</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0.0%</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4219306"/>
                  </a:ext>
                </a:extLst>
              </a:tr>
              <a:tr h="0">
                <a:tc>
                  <a:txBody>
                    <a:bodyPr/>
                    <a:lstStyle/>
                    <a:p>
                      <a:pPr algn="l" fontAlgn="b"/>
                      <a:r>
                        <a:rPr lang="en-US" sz="1200" b="0" i="0" u="none" strike="noStrike">
                          <a:solidFill>
                            <a:schemeClr val="tx1"/>
                          </a:solidFill>
                          <a:effectLst/>
                          <a:latin typeface="+mj-lt"/>
                        </a:rPr>
                        <a:t>Pneunomia</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3.8%</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3.3%</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3.7%</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1.4%</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3818589"/>
                  </a:ext>
                </a:extLst>
              </a:tr>
              <a:tr h="185654">
                <a:tc>
                  <a:txBody>
                    <a:bodyPr/>
                    <a:lstStyle/>
                    <a:p>
                      <a:pPr algn="l" fontAlgn="b"/>
                      <a:r>
                        <a:rPr lang="en-US" sz="1200" b="0" i="0" u="none" strike="noStrike">
                          <a:solidFill>
                            <a:schemeClr val="tx1"/>
                          </a:solidFill>
                          <a:effectLst/>
                          <a:latin typeface="+mj-lt"/>
                        </a:rPr>
                        <a:t>Infusion-related reaction</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9.0%</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0.0%</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9.8%</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0.5%</a:t>
                      </a:r>
                    </a:p>
                  </a:txBody>
                  <a:tcPr marT="50400" marB="46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2476511"/>
                  </a:ext>
                </a:extLst>
              </a:tr>
              <a:tr h="185654">
                <a:tc>
                  <a:txBody>
                    <a:bodyPr/>
                    <a:lstStyle/>
                    <a:p>
                      <a:pPr algn="l" fontAlgn="b"/>
                      <a:r>
                        <a:rPr lang="en-US" sz="1200" b="0" i="0" u="none" strike="noStrike">
                          <a:solidFill>
                            <a:schemeClr val="tx1"/>
                          </a:solidFill>
                          <a:effectLst/>
                          <a:latin typeface="+mj-lt"/>
                        </a:rPr>
                        <a:t>Tumour lysis syndrome</a:t>
                      </a:r>
                    </a:p>
                  </a:txBody>
                  <a:tcPr marT="50400" marB="64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1.4%</a:t>
                      </a:r>
                    </a:p>
                  </a:txBody>
                  <a:tcPr marT="50400" marB="64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0.0%</a:t>
                      </a:r>
                    </a:p>
                  </a:txBody>
                  <a:tcPr marT="50400" marB="64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3.3%</a:t>
                      </a:r>
                    </a:p>
                  </a:txBody>
                  <a:tcPr marT="50400" marB="64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chemeClr val="tx1"/>
                          </a:solidFill>
                          <a:effectLst/>
                          <a:latin typeface="+mj-lt"/>
                        </a:rPr>
                        <a:t>0.0%</a:t>
                      </a:r>
                    </a:p>
                  </a:txBody>
                  <a:tcPr marT="50400" marB="64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8849341"/>
                  </a:ext>
                </a:extLst>
              </a:tr>
            </a:tbl>
          </a:graphicData>
        </a:graphic>
      </p:graphicFrame>
      <p:sp>
        <p:nvSpPr>
          <p:cNvPr id="7" name="Rectangle 6">
            <a:extLst>
              <a:ext uri="{FF2B5EF4-FFF2-40B4-BE49-F238E27FC236}">
                <a16:creationId xmlns:a16="http://schemas.microsoft.com/office/drawing/2014/main" id="{712EFE4B-AC5C-D9DA-10FC-6C568449F375}"/>
              </a:ext>
            </a:extLst>
          </p:cNvPr>
          <p:cNvSpPr/>
          <p:nvPr/>
        </p:nvSpPr>
        <p:spPr>
          <a:xfrm>
            <a:off x="416533" y="5402416"/>
            <a:ext cx="5563578" cy="666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72000" bIns="36000" rtlCol="0" anchor="t" anchorCtr="0">
            <a:noAutofit/>
          </a:bodyPr>
          <a:lstStyle/>
          <a:p>
            <a:pPr marL="177800" indent="-177800" algn="l" rtl="0" eaLnBrk="1" latinLnBrk="0" hangingPunct="1">
              <a:spcBef>
                <a:spcPts val="0"/>
              </a:spcBef>
              <a:spcAft>
                <a:spcPts val="0"/>
              </a:spcAft>
              <a:buClr>
                <a:schemeClr val="accent2"/>
              </a:buClr>
              <a:buFont typeface="Arial" panose="020B0604020202020204" pitchFamily="34" charset="0"/>
              <a:buChar char="•"/>
            </a:pPr>
            <a:r>
              <a:rPr lang="en-US" sz="1200" kern="1200">
                <a:solidFill>
                  <a:srgbClr val="4E4F4E"/>
                </a:solidFill>
                <a:effectLst/>
                <a:latin typeface="Arial" panose="020B0604020202020204" pitchFamily="34" charset="0"/>
                <a:ea typeface="+mn-ea"/>
                <a:cs typeface="+mn-cs"/>
              </a:rPr>
              <a:t>Low rates of post-treatment toxicity in these fixed-duration therapies</a:t>
            </a:r>
            <a:endParaRPr lang="en-US" sz="1050">
              <a:effectLst/>
            </a:endParaRPr>
          </a:p>
        </p:txBody>
      </p:sp>
      <p:graphicFrame>
        <p:nvGraphicFramePr>
          <p:cNvPr id="11" name="Table 10">
            <a:extLst>
              <a:ext uri="{FF2B5EF4-FFF2-40B4-BE49-F238E27FC236}">
                <a16:creationId xmlns:a16="http://schemas.microsoft.com/office/drawing/2014/main" id="{6C829FD6-2E5E-A1DF-D261-1937DD0A6DB8}"/>
              </a:ext>
            </a:extLst>
          </p:cNvPr>
          <p:cNvGraphicFramePr>
            <a:graphicFrameLocks noGrp="1"/>
          </p:cNvGraphicFramePr>
          <p:nvPr>
            <p:extLst>
              <p:ext uri="{D42A27DB-BD31-4B8C-83A1-F6EECF244321}">
                <p14:modId xmlns:p14="http://schemas.microsoft.com/office/powerpoint/2010/main" val="2087598750"/>
              </p:ext>
            </p:extLst>
          </p:nvPr>
        </p:nvGraphicFramePr>
        <p:xfrm>
          <a:off x="6212496" y="1979613"/>
          <a:ext cx="5580000" cy="3182604"/>
        </p:xfrm>
        <a:graphic>
          <a:graphicData uri="http://schemas.openxmlformats.org/drawingml/2006/table">
            <a:tbl>
              <a:tblPr>
                <a:tableStyleId>{5C22544A-7EE6-4342-B048-85BDC9FD1C3A}</a:tableStyleId>
              </a:tblPr>
              <a:tblGrid>
                <a:gridCol w="2628000">
                  <a:extLst>
                    <a:ext uri="{9D8B030D-6E8A-4147-A177-3AD203B41FA5}">
                      <a16:colId xmlns:a16="http://schemas.microsoft.com/office/drawing/2014/main" val="1140589674"/>
                    </a:ext>
                  </a:extLst>
                </a:gridCol>
                <a:gridCol w="1476000">
                  <a:extLst>
                    <a:ext uri="{9D8B030D-6E8A-4147-A177-3AD203B41FA5}">
                      <a16:colId xmlns:a16="http://schemas.microsoft.com/office/drawing/2014/main" val="3842164304"/>
                    </a:ext>
                  </a:extLst>
                </a:gridCol>
                <a:gridCol w="1476000">
                  <a:extLst>
                    <a:ext uri="{9D8B030D-6E8A-4147-A177-3AD203B41FA5}">
                      <a16:colId xmlns:a16="http://schemas.microsoft.com/office/drawing/2014/main" val="3803997565"/>
                    </a:ext>
                  </a:extLst>
                </a:gridCol>
              </a:tblGrid>
              <a:tr h="925512">
                <a:tc>
                  <a:txBody>
                    <a:bodyPr/>
                    <a:lstStyle/>
                    <a:p>
                      <a:pPr algn="r" fontAlgn="b"/>
                      <a:endParaRPr lang="en-US" sz="1200" b="1" i="0" u="none" strike="noStrike">
                        <a:solidFill>
                          <a:schemeClr val="bg1"/>
                        </a:solidFill>
                        <a:effectLst/>
                        <a:latin typeface="Calibri" panose="020F0502020204030204" pitchFamily="34" charset="0"/>
                      </a:endParaRPr>
                    </a:p>
                  </a:txBody>
                  <a:tcPr marT="9525"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u="none" strike="noStrike">
                          <a:solidFill>
                            <a:schemeClr val="bg1"/>
                          </a:solidFill>
                          <a:effectLst/>
                        </a:rPr>
                        <a:t>VenetocIax-obinutuzumab </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u="none" strike="noStrike">
                          <a:solidFill>
                            <a:schemeClr val="bg1"/>
                          </a:solidFill>
                          <a:effectLst/>
                        </a:rPr>
                        <a:t>(N=212)</a:t>
                      </a:r>
                      <a:endParaRPr lang="en-US" sz="1200" b="1" i="0" u="none" strike="noStrike">
                        <a:solidFill>
                          <a:schemeClr val="bg1"/>
                        </a:solidFill>
                        <a:effectLst/>
                        <a:latin typeface="Calibri" panose="020F0502020204030204" pitchFamily="34" charset="0"/>
                      </a:endParaRPr>
                    </a:p>
                  </a:txBody>
                  <a:tcPr marT="9525" marB="9144" anchor="ctr">
                    <a:lnL w="127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gradFill>
                      <a:gsLst>
                        <a:gs pos="50000">
                          <a:schemeClr val="accent3">
                            <a:lumMod val="40000"/>
                            <a:lumOff val="60000"/>
                          </a:schemeClr>
                        </a:gs>
                        <a:gs pos="51000">
                          <a:schemeClr val="accent3"/>
                        </a:gs>
                      </a:gsLst>
                      <a:lin ang="2700000" scaled="1"/>
                    </a:gradFill>
                  </a:tcPr>
                </a:tc>
                <a:tc>
                  <a:txBody>
                    <a:bodyPr/>
                    <a:lstStyle/>
                    <a:p>
                      <a:pPr algn="ctr" fontAlgn="b"/>
                      <a:r>
                        <a:rPr lang="en-US" sz="1200" b="1" u="none" strike="noStrike">
                          <a:solidFill>
                            <a:schemeClr val="bg1"/>
                          </a:solidFill>
                          <a:effectLst/>
                        </a:rPr>
                        <a:t>ChlorambuciI-obinutuzumab (N=214)</a:t>
                      </a:r>
                      <a:endParaRPr lang="en-US" sz="1200" b="1" i="0" u="none" strike="noStrike">
                        <a:solidFill>
                          <a:schemeClr val="bg1"/>
                        </a:solidFill>
                        <a:effectLst/>
                        <a:latin typeface="Calibri" panose="020F0502020204030204" pitchFamily="34" charset="0"/>
                      </a:endParaRPr>
                    </a:p>
                  </a:txBody>
                  <a:tcPr marT="9525" marB="9144" anchor="ctr">
                    <a:lnB w="38100" cap="flat" cmpd="sng" algn="ctr">
                      <a:solidFill>
                        <a:schemeClr val="bg1"/>
                      </a:solidFill>
                      <a:prstDash val="solid"/>
                      <a:round/>
                      <a:headEnd type="none" w="med" len="med"/>
                      <a:tailEnd type="none" w="med" len="med"/>
                    </a:lnB>
                    <a:gradFill>
                      <a:gsLst>
                        <a:gs pos="49000">
                          <a:schemeClr val="accent4">
                            <a:lumMod val="75000"/>
                          </a:schemeClr>
                        </a:gs>
                        <a:gs pos="50000">
                          <a:schemeClr val="accent3"/>
                        </a:gs>
                      </a:gsLst>
                      <a:lin ang="2700000" scaled="1"/>
                    </a:gradFill>
                  </a:tcPr>
                </a:tc>
                <a:extLst>
                  <a:ext uri="{0D108BD9-81ED-4DB2-BD59-A6C34878D82A}">
                    <a16:rowId xmlns:a16="http://schemas.microsoft.com/office/drawing/2014/main" val="4091798506"/>
                  </a:ext>
                </a:extLst>
              </a:tr>
              <a:tr h="376182">
                <a:tc>
                  <a:txBody>
                    <a:bodyPr/>
                    <a:lstStyle/>
                    <a:p>
                      <a:pPr algn="l" fontAlgn="b"/>
                      <a:r>
                        <a:rPr lang="en-GB" sz="1200" b="1" u="none" strike="noStrike">
                          <a:solidFill>
                            <a:srgbClr val="4E4F4E"/>
                          </a:solidFill>
                          <a:effectLst/>
                        </a:rPr>
                        <a:t>Overall total number of events </a:t>
                      </a:r>
                      <a:br>
                        <a:rPr lang="en-GB" sz="1200" u="none" strike="noStrike">
                          <a:solidFill>
                            <a:srgbClr val="4E4F4E"/>
                          </a:solidFill>
                          <a:effectLst/>
                        </a:rPr>
                      </a:br>
                      <a:r>
                        <a:rPr lang="en-GB" sz="1000" i="1" u="none" strike="noStrike">
                          <a:solidFill>
                            <a:srgbClr val="4E4F4E"/>
                          </a:solidFill>
                          <a:effectLst/>
                        </a:rPr>
                        <a:t>Excluding non-melanoma skin cancers</a:t>
                      </a:r>
                      <a:endParaRPr lang="en-GB" sz="1000" b="0" i="1" u="none" strike="noStrike">
                        <a:solidFill>
                          <a:srgbClr val="4E4F4E"/>
                        </a:solidFill>
                        <a:effectLst/>
                        <a:latin typeface="Calibri" panose="020F0502020204030204" pitchFamily="34" charset="0"/>
                      </a:endParaRPr>
                    </a:p>
                  </a:txBody>
                  <a:tcPr marT="9525" marB="9144" anchor="ctr">
                    <a:lnT w="38100" cap="flat" cmpd="sng" algn="ctr">
                      <a:solidFill>
                        <a:schemeClr val="bg1"/>
                      </a:solidFill>
                      <a:prstDash val="solid"/>
                      <a:round/>
                      <a:headEnd type="none" w="med" len="med"/>
                      <a:tailEnd type="none" w="med" len="med"/>
                    </a:lnT>
                    <a:solidFill>
                      <a:srgbClr val="E7E8EA"/>
                    </a:solidFill>
                  </a:tcPr>
                </a:tc>
                <a:tc>
                  <a:txBody>
                    <a:bodyPr/>
                    <a:lstStyle/>
                    <a:p>
                      <a:pPr algn="ctr" fontAlgn="b"/>
                      <a:r>
                        <a:rPr lang="en-US" sz="1200" u="none" strike="noStrike">
                          <a:solidFill>
                            <a:srgbClr val="4E4F4E"/>
                          </a:solidFill>
                          <a:effectLst/>
                        </a:rPr>
                        <a:t>31</a:t>
                      </a:r>
                      <a:endParaRPr lang="en-US" sz="1200" b="0" i="0" u="none" strike="noStrike">
                        <a:solidFill>
                          <a:srgbClr val="4E4F4E"/>
                        </a:solidFill>
                        <a:effectLst/>
                        <a:latin typeface="Calibri" panose="020F0502020204030204" pitchFamily="34" charset="0"/>
                      </a:endParaRPr>
                    </a:p>
                  </a:txBody>
                  <a:tcPr marT="9525" marB="9144" anchor="ctr">
                    <a:lnT w="38100" cap="flat" cmpd="sng" algn="ctr">
                      <a:solidFill>
                        <a:schemeClr val="bg1"/>
                      </a:solidFill>
                      <a:prstDash val="solid"/>
                      <a:round/>
                      <a:headEnd type="none" w="med" len="med"/>
                      <a:tailEnd type="none" w="med" len="med"/>
                    </a:lnT>
                    <a:solidFill>
                      <a:srgbClr val="E7E8EA"/>
                    </a:solidFill>
                  </a:tcPr>
                </a:tc>
                <a:tc>
                  <a:txBody>
                    <a:bodyPr/>
                    <a:lstStyle/>
                    <a:p>
                      <a:pPr algn="ctr" fontAlgn="b"/>
                      <a:r>
                        <a:rPr lang="en-US" sz="1200" u="none" strike="noStrike">
                          <a:solidFill>
                            <a:srgbClr val="4E4F4E"/>
                          </a:solidFill>
                          <a:effectLst/>
                        </a:rPr>
                        <a:t>20</a:t>
                      </a:r>
                      <a:endParaRPr lang="en-US" sz="1200" b="0" i="0" u="none" strike="noStrike">
                        <a:solidFill>
                          <a:srgbClr val="4E4F4E"/>
                        </a:solidFill>
                        <a:effectLst/>
                        <a:latin typeface="Calibri" panose="020F0502020204030204" pitchFamily="34" charset="0"/>
                      </a:endParaRPr>
                    </a:p>
                  </a:txBody>
                  <a:tcPr marT="9525" marB="9144" anchor="ctr">
                    <a:lnT w="38100" cap="flat" cmpd="sng" algn="ctr">
                      <a:solidFill>
                        <a:schemeClr val="bg1"/>
                      </a:solidFill>
                      <a:prstDash val="solid"/>
                      <a:round/>
                      <a:headEnd type="none" w="med" len="med"/>
                      <a:tailEnd type="none" w="med" len="med"/>
                    </a:lnT>
                    <a:solidFill>
                      <a:srgbClr val="E7E8EA"/>
                    </a:solidFill>
                  </a:tcPr>
                </a:tc>
                <a:extLst>
                  <a:ext uri="{0D108BD9-81ED-4DB2-BD59-A6C34878D82A}">
                    <a16:rowId xmlns:a16="http://schemas.microsoft.com/office/drawing/2014/main" val="1527409444"/>
                  </a:ext>
                </a:extLst>
              </a:tr>
              <a:tr h="376182">
                <a:tc>
                  <a:txBody>
                    <a:bodyPr/>
                    <a:lstStyle/>
                    <a:p>
                      <a:pPr algn="l" fontAlgn="b"/>
                      <a:r>
                        <a:rPr lang="en-GB" sz="1200" b="1" u="none" strike="noStrike">
                          <a:solidFill>
                            <a:srgbClr val="4E4F4E"/>
                          </a:solidFill>
                          <a:effectLst/>
                        </a:rPr>
                        <a:t>Number of patients with </a:t>
                      </a:r>
                      <a:r>
                        <a:rPr lang="en-US" sz="1200" b="1" i="0">
                          <a:effectLst/>
                          <a:latin typeface="Google Sans"/>
                        </a:rPr>
                        <a:t>≥</a:t>
                      </a:r>
                      <a:r>
                        <a:rPr lang="en-US" sz="1200" b="1" u="none" strike="noStrike">
                          <a:effectLst/>
                        </a:rPr>
                        <a:t>1 </a:t>
                      </a:r>
                      <a:r>
                        <a:rPr lang="en-GB" sz="1200" b="1" u="none" strike="noStrike">
                          <a:solidFill>
                            <a:srgbClr val="4E4F4E"/>
                          </a:solidFill>
                          <a:effectLst/>
                        </a:rPr>
                        <a:t>SPM</a:t>
                      </a:r>
                      <a:endParaRPr lang="en-GB" sz="1200" b="1" i="0" u="none" strike="noStrike">
                        <a:solidFill>
                          <a:srgbClr val="4E4F4E"/>
                        </a:solidFill>
                        <a:effectLst/>
                        <a:latin typeface="Calibri" panose="020F0502020204030204" pitchFamily="34" charset="0"/>
                      </a:endParaRPr>
                    </a:p>
                  </a:txBody>
                  <a:tcPr marT="9525" marB="9144" anchor="ctr">
                    <a:solidFill>
                      <a:srgbClr val="CBCDD2"/>
                    </a:solidFill>
                  </a:tcPr>
                </a:tc>
                <a:tc>
                  <a:txBody>
                    <a:bodyPr/>
                    <a:lstStyle/>
                    <a:p>
                      <a:pPr algn="ctr" fontAlgn="b"/>
                      <a:r>
                        <a:rPr lang="en-US" sz="1200" u="none" strike="noStrike">
                          <a:solidFill>
                            <a:srgbClr val="4E4F4E"/>
                          </a:solidFill>
                          <a:effectLst/>
                        </a:rPr>
                        <a:t>30 (14.2%)</a:t>
                      </a:r>
                      <a:endParaRPr lang="en-US" sz="1200" b="0" i="0" u="none" strike="noStrike">
                        <a:solidFill>
                          <a:srgbClr val="4E4F4E"/>
                        </a:solidFill>
                        <a:effectLst/>
                        <a:latin typeface="Calibri" panose="020F0502020204030204" pitchFamily="34" charset="0"/>
                      </a:endParaRPr>
                    </a:p>
                  </a:txBody>
                  <a:tcPr marT="9525" marB="9144" anchor="ctr">
                    <a:solidFill>
                      <a:srgbClr val="CBCDD2"/>
                    </a:solidFill>
                  </a:tcPr>
                </a:tc>
                <a:tc>
                  <a:txBody>
                    <a:bodyPr/>
                    <a:lstStyle/>
                    <a:p>
                      <a:pPr algn="ctr" fontAlgn="b"/>
                      <a:r>
                        <a:rPr lang="en-US" sz="1200" u="none" strike="noStrike">
                          <a:solidFill>
                            <a:srgbClr val="4E4F4E"/>
                          </a:solidFill>
                          <a:effectLst/>
                        </a:rPr>
                        <a:t>18 (8.4%)</a:t>
                      </a:r>
                      <a:endParaRPr lang="en-US" sz="1200" b="0" i="0" u="none" strike="noStrike">
                        <a:solidFill>
                          <a:srgbClr val="4E4F4E"/>
                        </a:solidFill>
                        <a:effectLst/>
                        <a:latin typeface="Calibri" panose="020F0502020204030204" pitchFamily="34" charset="0"/>
                      </a:endParaRPr>
                    </a:p>
                  </a:txBody>
                  <a:tcPr marT="9525" marB="9144" anchor="ctr">
                    <a:solidFill>
                      <a:srgbClr val="CBCDD2"/>
                    </a:solidFill>
                  </a:tcPr>
                </a:tc>
                <a:extLst>
                  <a:ext uri="{0D108BD9-81ED-4DB2-BD59-A6C34878D82A}">
                    <a16:rowId xmlns:a16="http://schemas.microsoft.com/office/drawing/2014/main" val="3050200425"/>
                  </a:ext>
                </a:extLst>
              </a:tr>
              <a:tr h="376182">
                <a:tc>
                  <a:txBody>
                    <a:bodyPr/>
                    <a:lstStyle/>
                    <a:p>
                      <a:pPr marL="109728" algn="l" fontAlgn="b"/>
                      <a:r>
                        <a:rPr lang="en-US" sz="1200" u="none" strike="noStrike">
                          <a:solidFill>
                            <a:srgbClr val="4E4F4E"/>
                          </a:solidFill>
                          <a:effectLst/>
                        </a:rPr>
                        <a:t>Melanoma</a:t>
                      </a:r>
                      <a:endParaRPr lang="en-US" sz="1200" b="0" i="0" u="none" strike="noStrike">
                        <a:solidFill>
                          <a:srgbClr val="4E4F4E"/>
                        </a:solidFill>
                        <a:effectLst/>
                        <a:latin typeface="Calibri" panose="020F0502020204030204" pitchFamily="34" charset="0"/>
                      </a:endParaRPr>
                    </a:p>
                  </a:txBody>
                  <a:tcPr marT="9525" marB="9144" anchor="ctr">
                    <a:solidFill>
                      <a:srgbClr val="E7E8EA"/>
                    </a:solidFill>
                  </a:tcPr>
                </a:tc>
                <a:tc>
                  <a:txBody>
                    <a:bodyPr/>
                    <a:lstStyle/>
                    <a:p>
                      <a:pPr algn="ctr" fontAlgn="b"/>
                      <a:r>
                        <a:rPr lang="en-US" sz="1200" u="none" strike="noStrike">
                          <a:solidFill>
                            <a:srgbClr val="4E4F4E"/>
                          </a:solidFill>
                          <a:effectLst/>
                        </a:rPr>
                        <a:t>8 (3.8%)</a:t>
                      </a:r>
                      <a:endParaRPr lang="en-US" sz="1200" b="0" i="0" u="none" strike="noStrike">
                        <a:solidFill>
                          <a:srgbClr val="4E4F4E"/>
                        </a:solidFill>
                        <a:effectLst/>
                        <a:latin typeface="Calibri" panose="020F0502020204030204" pitchFamily="34" charset="0"/>
                      </a:endParaRPr>
                    </a:p>
                  </a:txBody>
                  <a:tcPr marT="9525" marB="9144" anchor="ctr">
                    <a:solidFill>
                      <a:srgbClr val="E7E8EA"/>
                    </a:solidFill>
                  </a:tcPr>
                </a:tc>
                <a:tc>
                  <a:txBody>
                    <a:bodyPr/>
                    <a:lstStyle/>
                    <a:p>
                      <a:pPr algn="ctr" fontAlgn="b"/>
                      <a:r>
                        <a:rPr lang="en-US" sz="1200" u="none" strike="noStrike">
                          <a:solidFill>
                            <a:srgbClr val="4E4F4E"/>
                          </a:solidFill>
                          <a:effectLst/>
                        </a:rPr>
                        <a:t>4 (1.9%)</a:t>
                      </a:r>
                      <a:endParaRPr lang="en-US" sz="1200" b="0" i="0" u="none" strike="noStrike">
                        <a:solidFill>
                          <a:srgbClr val="4E4F4E"/>
                        </a:solidFill>
                        <a:effectLst/>
                        <a:latin typeface="Calibri" panose="020F0502020204030204" pitchFamily="34" charset="0"/>
                      </a:endParaRPr>
                    </a:p>
                  </a:txBody>
                  <a:tcPr marT="9525" marB="9144" anchor="ctr">
                    <a:solidFill>
                      <a:srgbClr val="E7E8EA"/>
                    </a:solidFill>
                  </a:tcPr>
                </a:tc>
                <a:extLst>
                  <a:ext uri="{0D108BD9-81ED-4DB2-BD59-A6C34878D82A}">
                    <a16:rowId xmlns:a16="http://schemas.microsoft.com/office/drawing/2014/main" val="4117352011"/>
                  </a:ext>
                </a:extLst>
              </a:tr>
              <a:tr h="376182">
                <a:tc>
                  <a:txBody>
                    <a:bodyPr/>
                    <a:lstStyle/>
                    <a:p>
                      <a:pPr marL="109728" algn="l" fontAlgn="b"/>
                      <a:r>
                        <a:rPr lang="en-US" sz="1200" u="none" strike="noStrike">
                          <a:solidFill>
                            <a:srgbClr val="4E4F4E"/>
                          </a:solidFill>
                          <a:effectLst/>
                        </a:rPr>
                        <a:t>Solid organ tumours</a:t>
                      </a:r>
                      <a:endParaRPr lang="en-US" sz="1200" b="0" i="0" u="none" strike="noStrike">
                        <a:solidFill>
                          <a:srgbClr val="4E4F4E"/>
                        </a:solidFill>
                        <a:effectLst/>
                        <a:latin typeface="Calibri" panose="020F0502020204030204" pitchFamily="34" charset="0"/>
                      </a:endParaRPr>
                    </a:p>
                  </a:txBody>
                  <a:tcPr marT="9525" marB="9144" anchor="ctr">
                    <a:solidFill>
                      <a:srgbClr val="CBCDD2"/>
                    </a:solidFill>
                  </a:tcPr>
                </a:tc>
                <a:tc>
                  <a:txBody>
                    <a:bodyPr/>
                    <a:lstStyle/>
                    <a:p>
                      <a:pPr algn="ctr" fontAlgn="b"/>
                      <a:r>
                        <a:rPr lang="en-US" sz="1200" u="none" strike="noStrike">
                          <a:solidFill>
                            <a:srgbClr val="4E4F4E"/>
                          </a:solidFill>
                          <a:effectLst/>
                        </a:rPr>
                        <a:t>17 (8.0%)</a:t>
                      </a:r>
                      <a:endParaRPr lang="en-US" sz="1200" b="0" i="0" u="none" strike="noStrike">
                        <a:solidFill>
                          <a:srgbClr val="4E4F4E"/>
                        </a:solidFill>
                        <a:effectLst/>
                        <a:latin typeface="Calibri" panose="020F0502020204030204" pitchFamily="34" charset="0"/>
                      </a:endParaRPr>
                    </a:p>
                  </a:txBody>
                  <a:tcPr marT="9525" marB="9144" anchor="ctr">
                    <a:solidFill>
                      <a:srgbClr val="CBCDD2"/>
                    </a:solidFill>
                  </a:tcPr>
                </a:tc>
                <a:tc>
                  <a:txBody>
                    <a:bodyPr/>
                    <a:lstStyle/>
                    <a:p>
                      <a:pPr algn="ctr" fontAlgn="b"/>
                      <a:r>
                        <a:rPr lang="en-US" sz="1200" u="none" strike="noStrike">
                          <a:solidFill>
                            <a:srgbClr val="4E4F4E"/>
                          </a:solidFill>
                          <a:effectLst/>
                        </a:rPr>
                        <a:t>11 (5.1%)</a:t>
                      </a:r>
                      <a:endParaRPr lang="en-US" sz="1200" b="0" i="0" u="none" strike="noStrike">
                        <a:solidFill>
                          <a:srgbClr val="4E4F4E"/>
                        </a:solidFill>
                        <a:effectLst/>
                        <a:latin typeface="Calibri" panose="020F0502020204030204" pitchFamily="34" charset="0"/>
                      </a:endParaRPr>
                    </a:p>
                  </a:txBody>
                  <a:tcPr marT="9525" marB="9144" anchor="ctr">
                    <a:solidFill>
                      <a:srgbClr val="CBCDD2"/>
                    </a:solidFill>
                  </a:tcPr>
                </a:tc>
                <a:extLst>
                  <a:ext uri="{0D108BD9-81ED-4DB2-BD59-A6C34878D82A}">
                    <a16:rowId xmlns:a16="http://schemas.microsoft.com/office/drawing/2014/main" val="2576151090"/>
                  </a:ext>
                </a:extLst>
              </a:tr>
              <a:tr h="376182">
                <a:tc>
                  <a:txBody>
                    <a:bodyPr/>
                    <a:lstStyle/>
                    <a:p>
                      <a:pPr marL="109728" algn="l" fontAlgn="b"/>
                      <a:r>
                        <a:rPr lang="en-US" sz="1200" u="none" strike="noStrike">
                          <a:solidFill>
                            <a:srgbClr val="4E4F4E"/>
                          </a:solidFill>
                          <a:effectLst/>
                        </a:rPr>
                        <a:t>Hematological malignancies</a:t>
                      </a:r>
                      <a:endParaRPr lang="en-US" sz="1200" b="0" i="0" u="none" strike="noStrike">
                        <a:solidFill>
                          <a:srgbClr val="4E4F4E"/>
                        </a:solidFill>
                        <a:effectLst/>
                        <a:latin typeface="Calibri" panose="020F0502020204030204" pitchFamily="34" charset="0"/>
                      </a:endParaRPr>
                    </a:p>
                  </a:txBody>
                  <a:tcPr marT="9525" marB="9144" anchor="ctr">
                    <a:solidFill>
                      <a:srgbClr val="E7E8EA"/>
                    </a:solidFill>
                  </a:tcPr>
                </a:tc>
                <a:tc>
                  <a:txBody>
                    <a:bodyPr/>
                    <a:lstStyle/>
                    <a:p>
                      <a:pPr algn="ctr" fontAlgn="b"/>
                      <a:r>
                        <a:rPr lang="en-US" sz="1200" u="none" strike="noStrike">
                          <a:solidFill>
                            <a:srgbClr val="4E4F4E"/>
                          </a:solidFill>
                          <a:effectLst/>
                        </a:rPr>
                        <a:t>3 (1.4%)</a:t>
                      </a:r>
                      <a:endParaRPr lang="en-US" sz="1200" b="0" i="0" u="none" strike="noStrike">
                        <a:solidFill>
                          <a:srgbClr val="4E4F4E"/>
                        </a:solidFill>
                        <a:effectLst/>
                        <a:latin typeface="Calibri" panose="020F0502020204030204" pitchFamily="34" charset="0"/>
                      </a:endParaRPr>
                    </a:p>
                  </a:txBody>
                  <a:tcPr marT="9525" marB="9144" anchor="ctr">
                    <a:solidFill>
                      <a:srgbClr val="E7E8EA"/>
                    </a:solidFill>
                  </a:tcPr>
                </a:tc>
                <a:tc>
                  <a:txBody>
                    <a:bodyPr/>
                    <a:lstStyle/>
                    <a:p>
                      <a:pPr algn="ctr" fontAlgn="b"/>
                      <a:r>
                        <a:rPr lang="en-US" sz="1200" u="none" strike="noStrike">
                          <a:solidFill>
                            <a:srgbClr val="4E4F4E"/>
                          </a:solidFill>
                          <a:effectLst/>
                        </a:rPr>
                        <a:t>2 (0.9%)</a:t>
                      </a:r>
                      <a:endParaRPr lang="en-US" sz="1200" b="0" i="0" u="none" strike="noStrike">
                        <a:solidFill>
                          <a:srgbClr val="4E4F4E"/>
                        </a:solidFill>
                        <a:effectLst/>
                        <a:latin typeface="Calibri" panose="020F0502020204030204" pitchFamily="34" charset="0"/>
                      </a:endParaRPr>
                    </a:p>
                  </a:txBody>
                  <a:tcPr marT="9525" marB="9144" anchor="ctr">
                    <a:solidFill>
                      <a:srgbClr val="E7E8EA"/>
                    </a:solidFill>
                  </a:tcPr>
                </a:tc>
                <a:extLst>
                  <a:ext uri="{0D108BD9-81ED-4DB2-BD59-A6C34878D82A}">
                    <a16:rowId xmlns:a16="http://schemas.microsoft.com/office/drawing/2014/main" val="3343540822"/>
                  </a:ext>
                </a:extLst>
              </a:tr>
              <a:tr h="376182">
                <a:tc>
                  <a:txBody>
                    <a:bodyPr/>
                    <a:lstStyle/>
                    <a:p>
                      <a:pPr marL="109728" algn="l" fontAlgn="b"/>
                      <a:r>
                        <a:rPr lang="en-US" sz="1200" u="none" strike="noStrike">
                          <a:solidFill>
                            <a:srgbClr val="4E4F4E"/>
                          </a:solidFill>
                          <a:effectLst/>
                        </a:rPr>
                        <a:t>Other</a:t>
                      </a:r>
                      <a:endParaRPr lang="en-US" sz="1200" b="0" i="0" u="none" strike="noStrike">
                        <a:solidFill>
                          <a:srgbClr val="4E4F4E"/>
                        </a:solidFill>
                        <a:effectLst/>
                        <a:latin typeface="Calibri" panose="020F0502020204030204" pitchFamily="34" charset="0"/>
                      </a:endParaRPr>
                    </a:p>
                  </a:txBody>
                  <a:tcPr marT="9525" marB="9144" anchor="ctr">
                    <a:solidFill>
                      <a:srgbClr val="CBCDD2"/>
                    </a:solidFill>
                  </a:tcPr>
                </a:tc>
                <a:tc>
                  <a:txBody>
                    <a:bodyPr/>
                    <a:lstStyle/>
                    <a:p>
                      <a:pPr algn="ctr" fontAlgn="b"/>
                      <a:r>
                        <a:rPr lang="en-US" sz="1200" u="none" strike="noStrike">
                          <a:solidFill>
                            <a:srgbClr val="4E4F4E"/>
                          </a:solidFill>
                          <a:effectLst/>
                        </a:rPr>
                        <a:t>2 (0.9%)</a:t>
                      </a:r>
                      <a:endParaRPr lang="en-US" sz="1200" b="0" i="0" u="none" strike="noStrike">
                        <a:solidFill>
                          <a:srgbClr val="4E4F4E"/>
                        </a:solidFill>
                        <a:effectLst/>
                        <a:latin typeface="Calibri" panose="020F0502020204030204" pitchFamily="34" charset="0"/>
                      </a:endParaRPr>
                    </a:p>
                  </a:txBody>
                  <a:tcPr marT="9525" marB="9144" anchor="ctr">
                    <a:solidFill>
                      <a:srgbClr val="CBCDD2"/>
                    </a:solidFill>
                  </a:tcPr>
                </a:tc>
                <a:tc>
                  <a:txBody>
                    <a:bodyPr/>
                    <a:lstStyle/>
                    <a:p>
                      <a:pPr algn="ctr" fontAlgn="b"/>
                      <a:r>
                        <a:rPr lang="en-US" sz="1200" u="none" strike="noStrike" dirty="0">
                          <a:solidFill>
                            <a:srgbClr val="4E4F4E"/>
                          </a:solidFill>
                          <a:effectLst/>
                        </a:rPr>
                        <a:t>1 (0.5%)</a:t>
                      </a:r>
                      <a:endParaRPr lang="en-US" sz="1200" b="0" i="0" u="none" strike="noStrike" dirty="0">
                        <a:solidFill>
                          <a:srgbClr val="4E4F4E"/>
                        </a:solidFill>
                        <a:effectLst/>
                        <a:latin typeface="Calibri" panose="020F0502020204030204" pitchFamily="34" charset="0"/>
                      </a:endParaRPr>
                    </a:p>
                  </a:txBody>
                  <a:tcPr marT="9525" marB="9144" anchor="ctr">
                    <a:solidFill>
                      <a:srgbClr val="CBCDD2"/>
                    </a:solidFill>
                  </a:tcPr>
                </a:tc>
                <a:extLst>
                  <a:ext uri="{0D108BD9-81ED-4DB2-BD59-A6C34878D82A}">
                    <a16:rowId xmlns:a16="http://schemas.microsoft.com/office/drawing/2014/main" val="2381455696"/>
                  </a:ext>
                </a:extLst>
              </a:tr>
            </a:tbl>
          </a:graphicData>
        </a:graphic>
      </p:graphicFrame>
      <p:sp>
        <p:nvSpPr>
          <p:cNvPr id="12" name="Rectangle 11">
            <a:extLst>
              <a:ext uri="{FF2B5EF4-FFF2-40B4-BE49-F238E27FC236}">
                <a16:creationId xmlns:a16="http://schemas.microsoft.com/office/drawing/2014/main" id="{AC1F74F3-E827-380B-9466-2164C7457029}"/>
              </a:ext>
            </a:extLst>
          </p:cNvPr>
          <p:cNvSpPr/>
          <p:nvPr/>
        </p:nvSpPr>
        <p:spPr>
          <a:xfrm>
            <a:off x="6212495" y="5402416"/>
            <a:ext cx="5571517" cy="666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0" bIns="36000" rtlCol="0" anchor="t" anchorCtr="0">
            <a:noAutofit/>
          </a:bodyPr>
          <a:lstStyle/>
          <a:p>
            <a:pPr marL="177800" indent="-177800" algn="l" rtl="0" eaLnBrk="1" latinLnBrk="0" hangingPunct="1">
              <a:spcBef>
                <a:spcPts val="0"/>
              </a:spcBef>
              <a:spcAft>
                <a:spcPts val="0"/>
              </a:spcAft>
              <a:buClr>
                <a:schemeClr val="accent2"/>
              </a:buClr>
              <a:buFont typeface="Arial" panose="020B0604020202020204" pitchFamily="34" charset="0"/>
              <a:buChar char="•"/>
            </a:pPr>
            <a:r>
              <a:rPr lang="en-US" sz="1200" kern="1200">
                <a:solidFill>
                  <a:srgbClr val="4E4F4E"/>
                </a:solidFill>
                <a:effectLst/>
                <a:latin typeface="Arial" panose="020B0604020202020204" pitchFamily="34" charset="0"/>
                <a:ea typeface="+mn-ea"/>
                <a:cs typeface="+mn-cs"/>
              </a:rPr>
              <a:t>No statistical difference in the number of SMPs between Ven-Obi and </a:t>
            </a:r>
            <a:r>
              <a:rPr lang="en-US" sz="1200" kern="1200" err="1">
                <a:solidFill>
                  <a:srgbClr val="4E4F4E"/>
                </a:solidFill>
                <a:effectLst/>
                <a:latin typeface="Arial" panose="020B0604020202020204" pitchFamily="34" charset="0"/>
                <a:ea typeface="+mn-ea"/>
                <a:cs typeface="+mn-cs"/>
              </a:rPr>
              <a:t>Clb</a:t>
            </a:r>
            <a:r>
              <a:rPr lang="en-US" sz="1200" kern="1200">
                <a:solidFill>
                  <a:srgbClr val="4E4F4E"/>
                </a:solidFill>
                <a:effectLst/>
                <a:latin typeface="Arial" panose="020B0604020202020204" pitchFamily="34" charset="0"/>
                <a:ea typeface="+mn-ea"/>
                <a:cs typeface="+mn-cs"/>
              </a:rPr>
              <a:t>-Obi </a:t>
            </a:r>
          </a:p>
          <a:p>
            <a:pPr marL="177800" indent="-177800" algn="l" rtl="0" eaLnBrk="1" latinLnBrk="0" hangingPunct="1">
              <a:spcBef>
                <a:spcPts val="0"/>
              </a:spcBef>
              <a:spcAft>
                <a:spcPts val="0"/>
              </a:spcAft>
              <a:buClr>
                <a:schemeClr val="accent2"/>
              </a:buClr>
              <a:buFont typeface="Arial" panose="020B0604020202020204" pitchFamily="34" charset="0"/>
              <a:buChar char="•"/>
            </a:pPr>
            <a:r>
              <a:rPr lang="en-US" sz="1200">
                <a:solidFill>
                  <a:srgbClr val="4E4F4E"/>
                </a:solidFill>
                <a:latin typeface="Arial" panose="020B0604020202020204" pitchFamily="34" charset="0"/>
              </a:rPr>
              <a:t>Rates of SMPs c</a:t>
            </a:r>
            <a:r>
              <a:rPr lang="en-US" sz="1200" kern="1200">
                <a:solidFill>
                  <a:srgbClr val="4E4F4E"/>
                </a:solidFill>
                <a:effectLst/>
                <a:latin typeface="Arial" panose="020B0604020202020204" pitchFamily="34" charset="0"/>
                <a:ea typeface="+mn-ea"/>
                <a:cs typeface="+mn-cs"/>
              </a:rPr>
              <a:t>urrently viewed to have no clinical implications by investigators</a:t>
            </a:r>
            <a:endParaRPr lang="en-US" sz="1050">
              <a:effectLst/>
            </a:endParaRPr>
          </a:p>
        </p:txBody>
      </p:sp>
      <p:sp>
        <p:nvSpPr>
          <p:cNvPr id="15" name="Textplatzhalter 14">
            <a:extLst>
              <a:ext uri="{FF2B5EF4-FFF2-40B4-BE49-F238E27FC236}">
                <a16:creationId xmlns:a16="http://schemas.microsoft.com/office/drawing/2014/main" id="{B0BB695D-348C-AFD0-8102-2A146D6FC9E8}"/>
              </a:ext>
            </a:extLst>
          </p:cNvPr>
          <p:cNvSpPr>
            <a:spLocks noGrp="1"/>
          </p:cNvSpPr>
          <p:nvPr>
            <p:ph type="body" sz="quarter" idx="12"/>
          </p:nvPr>
        </p:nvSpPr>
        <p:spPr>
          <a:xfrm>
            <a:off x="416533" y="1280567"/>
            <a:ext cx="5571517" cy="647700"/>
          </a:xfrm>
        </p:spPr>
        <p:txBody>
          <a:bodyPr/>
          <a:lstStyle/>
          <a:p>
            <a:r>
              <a:rPr lang="en-GB"/>
              <a:t>Most frequent ≥ grade 3 AEs</a:t>
            </a:r>
          </a:p>
        </p:txBody>
      </p:sp>
    </p:spTree>
    <p:extLst>
      <p:ext uri="{BB962C8B-B14F-4D97-AF65-F5344CB8AC3E}">
        <p14:creationId xmlns:p14="http://schemas.microsoft.com/office/powerpoint/2010/main" val="1855118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FD669D-73DF-FBD3-D8D2-F15EA2AEDB1B}"/>
              </a:ext>
            </a:extLst>
          </p:cNvPr>
          <p:cNvSpPr>
            <a:spLocks noGrp="1"/>
          </p:cNvSpPr>
          <p:nvPr>
            <p:ph type="ftr" sz="quarter" idx="10"/>
          </p:nvPr>
        </p:nvSpPr>
        <p:spPr/>
        <p:txBody>
          <a:bodyPr/>
          <a:lstStyle/>
          <a:p>
            <a:r>
              <a:rPr lang="en-US" b="1" i="1"/>
              <a:t>IGHV</a:t>
            </a:r>
            <a:r>
              <a:rPr lang="en-US" b="1"/>
              <a:t>, </a:t>
            </a:r>
            <a:r>
              <a:rPr lang="en-GB"/>
              <a:t>immunoglobin heavy chain variable region genes; </a:t>
            </a:r>
            <a:r>
              <a:rPr lang="en-US" b="1"/>
              <a:t>MRD</a:t>
            </a:r>
            <a:r>
              <a:rPr lang="en-US"/>
              <a:t>, minimal residual disease; </a:t>
            </a:r>
            <a:r>
              <a:rPr lang="en-US" b="1">
                <a:solidFill>
                  <a:srgbClr val="4E4F4E"/>
                </a:solidFill>
                <a:cs typeface="Arial" panose="020B0604020202020204" pitchFamily="34" charset="0"/>
              </a:rPr>
              <a:t>OS</a:t>
            </a:r>
            <a:r>
              <a:rPr lang="en-US">
                <a:solidFill>
                  <a:srgbClr val="4E4F4E"/>
                </a:solidFill>
                <a:cs typeface="Arial" panose="020B0604020202020204" pitchFamily="34" charset="0"/>
              </a:rPr>
              <a:t>, overall survival;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r>
              <a:rPr lang="en-US" b="1" i="1"/>
              <a:t>TP53</a:t>
            </a:r>
            <a:r>
              <a:rPr lang="en-US" b="1" baseline="30000"/>
              <a:t>del/mut</a:t>
            </a:r>
            <a:r>
              <a:rPr lang="en-US"/>
              <a:t>, </a:t>
            </a:r>
            <a:r>
              <a:rPr lang="en-US" i="1"/>
              <a:t>TP53</a:t>
            </a:r>
            <a:r>
              <a:rPr lang="en-US"/>
              <a:t> deletion and/or mutation; </a:t>
            </a:r>
            <a:r>
              <a:rPr lang="en-US" b="1" err="1"/>
              <a:t>unmut</a:t>
            </a:r>
            <a:r>
              <a:rPr lang="en-US" b="1"/>
              <a:t>, </a:t>
            </a:r>
            <a:r>
              <a:rPr lang="en-US"/>
              <a:t>unmutated.</a:t>
            </a:r>
            <a:endParaRPr lang="en-US" b="1">
              <a:solidFill>
                <a:srgbClr val="4E4F4E"/>
              </a:solidFill>
              <a:cs typeface="Arial" panose="020B0604020202020204" pitchFamily="34" charset="0"/>
            </a:endParaRPr>
          </a:p>
          <a:p>
            <a:r>
              <a:rPr lang="en-US" b="1">
                <a:solidFill>
                  <a:srgbClr val="4E4F4E"/>
                </a:solidFill>
                <a:latin typeface="+mj-lt"/>
                <a:cs typeface="Arial" panose="020B0604020202020204" pitchFamily="34" charset="0"/>
              </a:rPr>
              <a:t>Al-</a:t>
            </a:r>
            <a:r>
              <a:rPr lang="en-US" b="1" err="1">
                <a:solidFill>
                  <a:srgbClr val="4E4F4E"/>
                </a:solidFill>
                <a:latin typeface="+mj-lt"/>
                <a:cs typeface="Arial" panose="020B0604020202020204" pitchFamily="34" charset="0"/>
              </a:rPr>
              <a:t>Sawaf</a:t>
            </a:r>
            <a:r>
              <a:rPr lang="en-US" b="1">
                <a:solidFill>
                  <a:srgbClr val="4E4F4E"/>
                </a:solidFill>
                <a:latin typeface="+mj-lt"/>
                <a:cs typeface="Arial" panose="020B0604020202020204" pitchFamily="34" charset="0"/>
              </a:rPr>
              <a:t> O</a:t>
            </a:r>
            <a:r>
              <a:rPr lang="en-US" b="1">
                <a:solidFill>
                  <a:srgbClr val="4E4F4E"/>
                </a:solidFill>
                <a:cs typeface="Arial" panose="020B0604020202020204" pitchFamily="34" charset="0"/>
              </a:rPr>
              <a:t>, et al. Abstract S145 presented at EHA2023. </a:t>
            </a:r>
            <a:r>
              <a:rPr lang="en-US" b="1">
                <a:solidFill>
                  <a:srgbClr val="4E4F4E"/>
                </a:solidFill>
                <a:latin typeface="+mj-lt"/>
                <a:cs typeface="Arial" panose="020B0604020202020204" pitchFamily="34" charset="0"/>
              </a:rPr>
              <a:t>Al-</a:t>
            </a:r>
            <a:r>
              <a:rPr lang="en-US" b="1" err="1">
                <a:solidFill>
                  <a:srgbClr val="4E4F4E"/>
                </a:solidFill>
                <a:latin typeface="+mj-lt"/>
                <a:cs typeface="Arial" panose="020B0604020202020204" pitchFamily="34" charset="0"/>
              </a:rPr>
              <a:t>Sawaf</a:t>
            </a:r>
            <a:r>
              <a:rPr lang="en-US" b="1">
                <a:solidFill>
                  <a:srgbClr val="4E4F4E"/>
                </a:solidFill>
                <a:latin typeface="+mj-lt"/>
                <a:cs typeface="Arial" panose="020B0604020202020204" pitchFamily="34" charset="0"/>
              </a:rPr>
              <a:t> O, et al. Abstract 25 presented at 17-ICML.</a:t>
            </a:r>
            <a:r>
              <a:rPr lang="en-GB"/>
              <a:t> </a:t>
            </a:r>
          </a:p>
        </p:txBody>
      </p:sp>
      <p:sp>
        <p:nvSpPr>
          <p:cNvPr id="3" name="Title 2">
            <a:extLst>
              <a:ext uri="{FF2B5EF4-FFF2-40B4-BE49-F238E27FC236}">
                <a16:creationId xmlns:a16="http://schemas.microsoft.com/office/drawing/2014/main" id="{2BB8DC45-61CE-1479-2214-367EB756FD35}"/>
              </a:ext>
            </a:extLst>
          </p:cNvPr>
          <p:cNvSpPr>
            <a:spLocks noGrp="1"/>
          </p:cNvSpPr>
          <p:nvPr>
            <p:ph type="title"/>
          </p:nvPr>
        </p:nvSpPr>
        <p:spPr/>
        <p:txBody>
          <a:bodyPr/>
          <a:lstStyle/>
          <a:p>
            <a:r>
              <a:rPr lang="en-US"/>
              <a:t>Conclusions</a:t>
            </a:r>
          </a:p>
        </p:txBody>
      </p:sp>
      <p:sp>
        <p:nvSpPr>
          <p:cNvPr id="4" name="Content Placeholder 3">
            <a:extLst>
              <a:ext uri="{FF2B5EF4-FFF2-40B4-BE49-F238E27FC236}">
                <a16:creationId xmlns:a16="http://schemas.microsoft.com/office/drawing/2014/main" id="{29B1B478-005F-E671-28C5-9968D47EDE54}"/>
              </a:ext>
            </a:extLst>
          </p:cNvPr>
          <p:cNvSpPr>
            <a:spLocks noGrp="1"/>
          </p:cNvSpPr>
          <p:nvPr>
            <p:ph idx="1"/>
          </p:nvPr>
        </p:nvSpPr>
        <p:spPr/>
        <p:txBody>
          <a:bodyPr/>
          <a:lstStyle/>
          <a:p>
            <a:r>
              <a:rPr lang="en-US"/>
              <a:t>53.1% of patients treated with </a:t>
            </a:r>
            <a:r>
              <a:rPr lang="en-US" b="1"/>
              <a:t>fixed-duration </a:t>
            </a:r>
            <a:r>
              <a:rPr lang="en-US" b="1" err="1"/>
              <a:t>venetoclax-obinutuzumab</a:t>
            </a:r>
            <a:r>
              <a:rPr lang="en-US"/>
              <a:t> remain without PFS event five years after treatment cessation</a:t>
            </a:r>
          </a:p>
          <a:p>
            <a:r>
              <a:rPr lang="en-US"/>
              <a:t>Over 60% have not required a second-line treatment</a:t>
            </a:r>
          </a:p>
          <a:p>
            <a:r>
              <a:rPr lang="en-US"/>
              <a:t>End-of-treatment MRD status significantly correlated with PFS and OS</a:t>
            </a:r>
          </a:p>
          <a:p>
            <a:r>
              <a:rPr lang="en-US"/>
              <a:t>Benefit observed across </a:t>
            </a:r>
            <a:r>
              <a:rPr lang="en-US" b="1"/>
              <a:t>all subgroups</a:t>
            </a:r>
            <a:r>
              <a:rPr lang="en-US"/>
              <a:t>, including </a:t>
            </a:r>
            <a:r>
              <a:rPr lang="en-US" i="1"/>
              <a:t>TP53</a:t>
            </a:r>
            <a:r>
              <a:rPr lang="en-US" baseline="30000"/>
              <a:t>del/mut</a:t>
            </a:r>
            <a:r>
              <a:rPr lang="en-US"/>
              <a:t> and </a:t>
            </a:r>
            <a:r>
              <a:rPr lang="en-US" i="1" err="1"/>
              <a:t>IGHV</a:t>
            </a:r>
            <a:r>
              <a:rPr lang="en-US" baseline="30000" err="1"/>
              <a:t>unmut</a:t>
            </a:r>
            <a:endParaRPr lang="en-US" baseline="30000"/>
          </a:p>
          <a:p>
            <a:r>
              <a:rPr lang="en-US" b="1"/>
              <a:t>No new safety signals</a:t>
            </a:r>
            <a:r>
              <a:rPr lang="en-US"/>
              <a:t>, secondary malignancy rate under continued observation</a:t>
            </a:r>
          </a:p>
        </p:txBody>
      </p:sp>
    </p:spTree>
    <p:extLst>
      <p:ext uri="{BB962C8B-B14F-4D97-AF65-F5344CB8AC3E}">
        <p14:creationId xmlns:p14="http://schemas.microsoft.com/office/powerpoint/2010/main" val="3347060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BFE6F2-AB05-AF20-3AF5-9F40B252B394}"/>
              </a:ext>
            </a:extLst>
          </p:cNvPr>
          <p:cNvSpPr>
            <a:spLocks noGrp="1"/>
          </p:cNvSpPr>
          <p:nvPr>
            <p:ph type="title"/>
          </p:nvPr>
        </p:nvSpPr>
        <p:spPr/>
        <p:txBody>
          <a:bodyPr/>
          <a:lstStyle/>
          <a:p>
            <a:r>
              <a:rPr lang="en-US"/>
              <a:t>BRUIN</a:t>
            </a:r>
          </a:p>
        </p:txBody>
      </p:sp>
      <p:sp>
        <p:nvSpPr>
          <p:cNvPr id="5" name="Text Placeholder 4">
            <a:extLst>
              <a:ext uri="{FF2B5EF4-FFF2-40B4-BE49-F238E27FC236}">
                <a16:creationId xmlns:a16="http://schemas.microsoft.com/office/drawing/2014/main" id="{CC4277DE-034D-03B9-3863-33111CD559B0}"/>
              </a:ext>
            </a:extLst>
          </p:cNvPr>
          <p:cNvSpPr>
            <a:spLocks noGrp="1"/>
          </p:cNvSpPr>
          <p:nvPr>
            <p:ph type="body" idx="1"/>
          </p:nvPr>
        </p:nvSpPr>
        <p:spPr/>
        <p:txBody>
          <a:bodyPr/>
          <a:lstStyle/>
          <a:p>
            <a:r>
              <a:rPr lang="en-US"/>
              <a:t>Genomic evolution and resistance to </a:t>
            </a:r>
            <a:r>
              <a:rPr lang="en-US" err="1"/>
              <a:t>pirtobrutinib</a:t>
            </a:r>
            <a:r>
              <a:rPr lang="en-US"/>
              <a:t> in </a:t>
            </a:r>
            <a:r>
              <a:rPr lang="en-US" err="1"/>
              <a:t>cBTKi</a:t>
            </a:r>
            <a:r>
              <a:rPr lang="en-US"/>
              <a:t> pre-treated CLL</a:t>
            </a:r>
          </a:p>
        </p:txBody>
      </p:sp>
    </p:spTree>
    <p:extLst>
      <p:ext uri="{BB962C8B-B14F-4D97-AF65-F5344CB8AC3E}">
        <p14:creationId xmlns:p14="http://schemas.microsoft.com/office/powerpoint/2010/main" val="3839216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8E8383B-5329-44DC-9F98-8A5BA015CD6C}"/>
              </a:ext>
            </a:extLst>
          </p:cNvPr>
          <p:cNvSpPr>
            <a:spLocks noChangeArrowheads="1"/>
          </p:cNvSpPr>
          <p:nvPr/>
        </p:nvSpPr>
        <p:spPr bwMode="auto">
          <a:xfrm>
            <a:off x="769938" y="2909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Fußzeilenplatzhalter 10">
            <a:extLst>
              <a:ext uri="{FF2B5EF4-FFF2-40B4-BE49-F238E27FC236}">
                <a16:creationId xmlns:a16="http://schemas.microsoft.com/office/drawing/2014/main" id="{7FD85BBB-B470-A846-9055-FF0BFB810736}"/>
              </a:ext>
            </a:extLst>
          </p:cNvPr>
          <p:cNvSpPr>
            <a:spLocks noGrp="1"/>
          </p:cNvSpPr>
          <p:nvPr>
            <p:ph type="ftr" sz="quarter" idx="10"/>
          </p:nvPr>
        </p:nvSpPr>
        <p:spPr/>
        <p:txBody>
          <a:bodyPr/>
          <a:lstStyle/>
          <a:p>
            <a:r>
              <a:rPr lang="en-GB" b="1"/>
              <a:t>Bcl2, </a:t>
            </a:r>
            <a:r>
              <a:rPr lang="en-GB"/>
              <a:t>B-cell lymphoma 2; </a:t>
            </a:r>
            <a:r>
              <a:rPr lang="en-GB" b="1"/>
              <a:t>BR,</a:t>
            </a:r>
            <a:r>
              <a:rPr lang="en-GB"/>
              <a:t> </a:t>
            </a:r>
            <a:r>
              <a:rPr lang="en-GB" err="1"/>
              <a:t>bendamustine+rituximab</a:t>
            </a:r>
            <a:r>
              <a:rPr lang="en-GB"/>
              <a:t>; </a:t>
            </a:r>
            <a:r>
              <a:rPr lang="en-GB" b="1"/>
              <a:t>BTK, </a:t>
            </a:r>
            <a:r>
              <a:rPr lang="en-GB"/>
              <a:t>Bruton’s tyrosine kinase; </a:t>
            </a:r>
            <a:r>
              <a:rPr lang="en-GB" b="1"/>
              <a:t>R-CHOP, </a:t>
            </a:r>
            <a:r>
              <a:rPr lang="en-GB"/>
              <a:t>rituximab, cyclophosphamide, doxorubicin, vincristine and prednisone.</a:t>
            </a:r>
            <a:r>
              <a:rPr lang="en-GB" b="1"/>
              <a:t> </a:t>
            </a:r>
          </a:p>
        </p:txBody>
      </p:sp>
      <p:graphicFrame>
        <p:nvGraphicFramePr>
          <p:cNvPr id="9" name="Table 3">
            <a:extLst>
              <a:ext uri="{FF2B5EF4-FFF2-40B4-BE49-F238E27FC236}">
                <a16:creationId xmlns:a16="http://schemas.microsoft.com/office/drawing/2014/main" id="{39A495A4-6594-5E43-8092-033DF6084EA0}"/>
              </a:ext>
            </a:extLst>
          </p:cNvPr>
          <p:cNvGraphicFramePr>
            <a:graphicFrameLocks noGrp="1"/>
          </p:cNvGraphicFramePr>
          <p:nvPr>
            <p:extLst>
              <p:ext uri="{D42A27DB-BD31-4B8C-83A1-F6EECF244321}">
                <p14:modId xmlns:p14="http://schemas.microsoft.com/office/powerpoint/2010/main" val="3469996204"/>
              </p:ext>
            </p:extLst>
          </p:nvPr>
        </p:nvGraphicFramePr>
        <p:xfrm>
          <a:off x="407986" y="1665798"/>
          <a:ext cx="11361143" cy="4577616"/>
        </p:xfrm>
        <a:graphic>
          <a:graphicData uri="http://schemas.openxmlformats.org/drawingml/2006/table">
            <a:tbl>
              <a:tblPr firstRow="1" bandRow="1">
                <a:tableStyleId>{21E4AEA4-8DFA-4A89-87EB-49C32662AFE0}</a:tableStyleId>
              </a:tblPr>
              <a:tblGrid>
                <a:gridCol w="1137143">
                  <a:extLst>
                    <a:ext uri="{9D8B030D-6E8A-4147-A177-3AD203B41FA5}">
                      <a16:colId xmlns:a16="http://schemas.microsoft.com/office/drawing/2014/main" val="2369725370"/>
                    </a:ext>
                  </a:extLst>
                </a:gridCol>
                <a:gridCol w="7272000">
                  <a:extLst>
                    <a:ext uri="{9D8B030D-6E8A-4147-A177-3AD203B41FA5}">
                      <a16:colId xmlns:a16="http://schemas.microsoft.com/office/drawing/2014/main" val="3851562108"/>
                    </a:ext>
                  </a:extLst>
                </a:gridCol>
                <a:gridCol w="1332000">
                  <a:extLst>
                    <a:ext uri="{9D8B030D-6E8A-4147-A177-3AD203B41FA5}">
                      <a16:colId xmlns:a16="http://schemas.microsoft.com/office/drawing/2014/main" val="359418087"/>
                    </a:ext>
                  </a:extLst>
                </a:gridCol>
                <a:gridCol w="1620000">
                  <a:extLst>
                    <a:ext uri="{9D8B030D-6E8A-4147-A177-3AD203B41FA5}">
                      <a16:colId xmlns:a16="http://schemas.microsoft.com/office/drawing/2014/main" val="1352664065"/>
                    </a:ext>
                  </a:extLst>
                </a:gridCol>
              </a:tblGrid>
              <a:tr h="244247">
                <a:tc>
                  <a:txBody>
                    <a:bodyPr/>
                    <a:lstStyle/>
                    <a:p>
                      <a:pPr algn="ctr">
                        <a:lnSpc>
                          <a:spcPct val="90000"/>
                        </a:lnSpc>
                      </a:pPr>
                      <a:r>
                        <a:rPr lang="en-US" sz="1200">
                          <a:latin typeface="+mj-lt"/>
                        </a:rPr>
                        <a:t>Slide numbers</a:t>
                      </a:r>
                    </a:p>
                  </a:txBody>
                  <a:tcPr marT="36000" marB="36000" anchor="ctr"/>
                </a:tc>
                <a:tc>
                  <a:txBody>
                    <a:bodyPr/>
                    <a:lstStyle/>
                    <a:p>
                      <a:pPr marL="0" algn="ctr" defTabSz="914400" rtl="0" eaLnBrk="1" latinLnBrk="0" hangingPunct="1">
                        <a:lnSpc>
                          <a:spcPct val="90000"/>
                        </a:lnSpc>
                      </a:pPr>
                      <a:r>
                        <a:rPr lang="en-US" sz="1200" b="1" kern="1200">
                          <a:solidFill>
                            <a:schemeClr val="lt1"/>
                          </a:solidFill>
                          <a:latin typeface="+mj-lt"/>
                        </a:rPr>
                        <a:t>Study </a:t>
                      </a:r>
                      <a:endParaRPr lang="en-US" sz="1200" b="1" kern="1200">
                        <a:solidFill>
                          <a:schemeClr val="lt1"/>
                        </a:solidFill>
                        <a:latin typeface="+mj-lt"/>
                        <a:ea typeface="+mn-ea"/>
                        <a:cs typeface="+mn-cs"/>
                      </a:endParaRPr>
                    </a:p>
                  </a:txBody>
                  <a:tcPr marT="36000" marB="36000" anchor="ctr"/>
                </a:tc>
                <a:tc>
                  <a:txBody>
                    <a:bodyPr/>
                    <a:lstStyle/>
                    <a:p>
                      <a:pPr marL="0" algn="ctr" defTabSz="914400" rtl="0" eaLnBrk="1" latinLnBrk="0" hangingPunct="1">
                        <a:lnSpc>
                          <a:spcPct val="90000"/>
                        </a:lnSpc>
                      </a:pPr>
                      <a:r>
                        <a:rPr lang="en-US" sz="1200" b="1" kern="1200">
                          <a:solidFill>
                            <a:schemeClr val="lt1"/>
                          </a:solidFill>
                          <a:latin typeface="+mj-lt"/>
                        </a:rPr>
                        <a:t>Abstract number</a:t>
                      </a:r>
                      <a:endParaRPr lang="en-US" sz="1200" b="1" kern="1200">
                        <a:solidFill>
                          <a:schemeClr val="lt1"/>
                        </a:solidFill>
                        <a:latin typeface="+mj-lt"/>
                        <a:ea typeface="+mn-ea"/>
                        <a:cs typeface="+mn-cs"/>
                      </a:endParaRPr>
                    </a:p>
                  </a:txBody>
                  <a:tcPr marL="36000" marR="36000" marT="36000" marB="36000" anchor="ctr"/>
                </a:tc>
                <a:tc>
                  <a:txBody>
                    <a:bodyPr/>
                    <a:lstStyle/>
                    <a:p>
                      <a:pPr marL="0" algn="ctr" defTabSz="914400" rtl="0" eaLnBrk="1" latinLnBrk="0" hangingPunct="1">
                        <a:lnSpc>
                          <a:spcPct val="90000"/>
                        </a:lnSpc>
                      </a:pPr>
                      <a:r>
                        <a:rPr lang="en-US" sz="1200" b="1" kern="1200">
                          <a:solidFill>
                            <a:schemeClr val="lt1"/>
                          </a:solidFill>
                          <a:latin typeface="+mj-lt"/>
                        </a:rPr>
                        <a:t>Presenter</a:t>
                      </a:r>
                      <a:endParaRPr lang="en-US" sz="1200" b="1" kern="1200">
                        <a:solidFill>
                          <a:schemeClr val="lt1"/>
                        </a:solidFill>
                        <a:latin typeface="+mj-lt"/>
                        <a:ea typeface="+mn-ea"/>
                        <a:cs typeface="+mn-cs"/>
                      </a:endParaRPr>
                    </a:p>
                  </a:txBody>
                  <a:tcPr marL="36000" marR="36000" marT="36000" marB="36000" anchor="ctr"/>
                </a:tc>
                <a:extLst>
                  <a:ext uri="{0D108BD9-81ED-4DB2-BD59-A6C34878D82A}">
                    <a16:rowId xmlns:a16="http://schemas.microsoft.com/office/drawing/2014/main" val="3483188175"/>
                  </a:ext>
                </a:extLst>
              </a:tr>
              <a:tr h="244247">
                <a:tc>
                  <a:txBody>
                    <a:bodyPr/>
                    <a:lstStyle/>
                    <a:p>
                      <a:pPr algn="ctr" fontAlgn="base">
                        <a:lnSpc>
                          <a:spcPct val="90000"/>
                        </a:lnSpc>
                      </a:pPr>
                      <a:r>
                        <a:rPr lang="en-US" sz="1200" b="0" i="0" dirty="0">
                          <a:solidFill>
                            <a:schemeClr val="tx1"/>
                          </a:solidFill>
                          <a:effectLst/>
                          <a:latin typeface="+mj-lt"/>
                        </a:rPr>
                        <a:t>164-172</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Ibrutinib plus BR or R-CHOP in previously treated patients with follicular or marginal zone lymphoma: the phase 3 SELENE Study</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ICML: LBA2</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Loretta J. Nastoupil</a:t>
                      </a:r>
                    </a:p>
                  </a:txBody>
                  <a:tcPr marL="36000" marR="36000" marT="36000" marB="36000" anchor="ctr"/>
                </a:tc>
                <a:extLst>
                  <a:ext uri="{0D108BD9-81ED-4DB2-BD59-A6C34878D82A}">
                    <a16:rowId xmlns:a16="http://schemas.microsoft.com/office/drawing/2014/main" val="1133219611"/>
                  </a:ext>
                </a:extLst>
              </a:tr>
              <a:tr h="344454">
                <a:tc>
                  <a:txBody>
                    <a:bodyPr/>
                    <a:lstStyle/>
                    <a:p>
                      <a:pPr algn="ctr" fontAlgn="base">
                        <a:lnSpc>
                          <a:spcPct val="90000"/>
                        </a:lnSpc>
                      </a:pPr>
                      <a:r>
                        <a:rPr lang="en-US" sz="1200" b="0" i="0" dirty="0">
                          <a:solidFill>
                            <a:schemeClr val="tx1"/>
                          </a:solidFill>
                          <a:effectLst/>
                          <a:latin typeface="+mj-lt"/>
                        </a:rPr>
                        <a:t>173-180</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Pirtobrutinib in covalent BTK-inhibitor pre-treated mantle cell lymphoma: Updated results and subgroup analysis from the phase 1/2 BRUIN study with &gt;3 years follow-up from start of enrollment</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ASCO: 7513</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EHA: P1087</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ICML: 102</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Catherine C. Coombs</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Wojciech Jurczak</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Chan Yoon Cheah</a:t>
                      </a:r>
                    </a:p>
                  </a:txBody>
                  <a:tcPr marL="36000" marR="36000" marT="36000" marB="36000" anchor="ctr"/>
                </a:tc>
                <a:extLst>
                  <a:ext uri="{0D108BD9-81ED-4DB2-BD59-A6C34878D82A}">
                    <a16:rowId xmlns:a16="http://schemas.microsoft.com/office/drawing/2014/main" val="278361275"/>
                  </a:ext>
                </a:extLst>
              </a:tr>
              <a:tr h="244247">
                <a:tc>
                  <a:txBody>
                    <a:bodyPr/>
                    <a:lstStyle/>
                    <a:p>
                      <a:pPr algn="ctr" fontAlgn="base">
                        <a:lnSpc>
                          <a:spcPct val="90000"/>
                        </a:lnSpc>
                      </a:pPr>
                      <a:r>
                        <a:rPr lang="en-US" sz="1200" b="0" i="0" dirty="0">
                          <a:solidFill>
                            <a:schemeClr val="tx1"/>
                          </a:solidFill>
                          <a:effectLst/>
                          <a:latin typeface="+mj-lt"/>
                        </a:rPr>
                        <a:t>181-187</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A phase 1 study evaluating the safety, tolerability, pharmacokinetics, and preliminary antitumor activity of Bcl-2 inhibitor BGB-11417 in adult patients with mature B-cell malignancies</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ASCO: 7558</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EHA: P626</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Caixia Li</a:t>
                      </a:r>
                    </a:p>
                  </a:txBody>
                  <a:tcPr marL="36000" marR="36000" marT="36000" marB="36000" anchor="ctr"/>
                </a:tc>
                <a:extLst>
                  <a:ext uri="{0D108BD9-81ED-4DB2-BD59-A6C34878D82A}">
                    <a16:rowId xmlns:a16="http://schemas.microsoft.com/office/drawing/2014/main" val="3073187361"/>
                  </a:ext>
                </a:extLst>
              </a:tr>
              <a:tr h="244247">
                <a:tc>
                  <a:txBody>
                    <a:bodyPr/>
                    <a:lstStyle/>
                    <a:p>
                      <a:pPr algn="ctr" fontAlgn="base">
                        <a:lnSpc>
                          <a:spcPct val="90000"/>
                        </a:lnSpc>
                      </a:pPr>
                      <a:r>
                        <a:rPr lang="en-US" sz="1200" b="0" i="0" dirty="0">
                          <a:solidFill>
                            <a:schemeClr val="tx1"/>
                          </a:solidFill>
                          <a:effectLst/>
                          <a:latin typeface="+mj-lt"/>
                        </a:rPr>
                        <a:t>188-195</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Updated safety and efficacy results of zanubrutinib in patients with B-cell malignancies who are intolerant of ibrutinib and/or acalabrutinib</a:t>
                      </a:r>
                    </a:p>
                  </a:txBody>
                  <a:tcPr marT="36000" marB="36000" anchor="ctr"/>
                </a:tc>
                <a:tc>
                  <a:txBody>
                    <a:bodyPr/>
                    <a:lstStyle/>
                    <a:p>
                      <a:pPr algn="ctr" fontAlgn="base">
                        <a:lnSpc>
                          <a:spcPct val="90000"/>
                        </a:lnSpc>
                      </a:pPr>
                      <a:r>
                        <a:rPr lang="en-US" sz="1200" b="0" i="0">
                          <a:solidFill>
                            <a:schemeClr val="tx1"/>
                          </a:solidFill>
                          <a:effectLst/>
                          <a:latin typeface="+mj-lt"/>
                        </a:rPr>
                        <a:t>EHA: P633</a:t>
                      </a:r>
                    </a:p>
                  </a:txBody>
                  <a:tcPr marT="36000" marB="36000" anchor="ctr"/>
                </a:tc>
                <a:tc>
                  <a:txBody>
                    <a:bodyPr/>
                    <a:lstStyle/>
                    <a:p>
                      <a:pPr algn="ctr" fontAlgn="base">
                        <a:lnSpc>
                          <a:spcPct val="90000"/>
                        </a:lnSpc>
                      </a:pPr>
                      <a:r>
                        <a:rPr lang="en-US" sz="1200" b="0" i="0" kern="1200">
                          <a:solidFill>
                            <a:schemeClr val="tx1"/>
                          </a:solidFill>
                          <a:effectLst/>
                          <a:latin typeface="+mj-lt"/>
                          <a:ea typeface="+mn-ea"/>
                          <a:cs typeface="+mn-cs"/>
                        </a:rPr>
                        <a:t>Mazyar Shadman</a:t>
                      </a:r>
                    </a:p>
                  </a:txBody>
                  <a:tcPr marL="36000" marR="36000" marT="36000" marB="36000" anchor="ctr"/>
                </a:tc>
                <a:extLst>
                  <a:ext uri="{0D108BD9-81ED-4DB2-BD59-A6C34878D82A}">
                    <a16:rowId xmlns:a16="http://schemas.microsoft.com/office/drawing/2014/main" val="1008644551"/>
                  </a:ext>
                </a:extLst>
              </a:tr>
              <a:tr h="244247">
                <a:tc>
                  <a:txBody>
                    <a:bodyPr/>
                    <a:lstStyle/>
                    <a:p>
                      <a:pPr algn="ctr" fontAlgn="base">
                        <a:lnSpc>
                          <a:spcPct val="90000"/>
                        </a:lnSpc>
                      </a:pPr>
                      <a:r>
                        <a:rPr lang="en-US" sz="1200" b="0" i="0" dirty="0">
                          <a:solidFill>
                            <a:schemeClr val="tx1"/>
                          </a:solidFill>
                          <a:effectLst/>
                          <a:latin typeface="+mj-lt"/>
                        </a:rPr>
                        <a:t>196-201</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A first-in-human phase 1 study of oral LOXO-338, a selective Bcl2 inhibitor, in patients with advanced hematologic malignancies</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EHA: P636</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Michal Kwiatek</a:t>
                      </a:r>
                    </a:p>
                  </a:txBody>
                  <a:tcPr marL="36000" marR="36000" marT="36000" marB="36000" anchor="ctr"/>
                </a:tc>
                <a:extLst>
                  <a:ext uri="{0D108BD9-81ED-4DB2-BD59-A6C34878D82A}">
                    <a16:rowId xmlns:a16="http://schemas.microsoft.com/office/drawing/2014/main" val="3375744713"/>
                  </a:ext>
                </a:extLst>
              </a:tr>
              <a:tr h="244247">
                <a:tc>
                  <a:txBody>
                    <a:bodyPr/>
                    <a:lstStyle/>
                    <a:p>
                      <a:pPr algn="ctr" fontAlgn="base">
                        <a:lnSpc>
                          <a:spcPct val="90000"/>
                        </a:lnSpc>
                      </a:pPr>
                      <a:r>
                        <a:rPr lang="en-US" sz="1200" b="0" i="0" dirty="0">
                          <a:solidFill>
                            <a:schemeClr val="tx1"/>
                          </a:solidFill>
                          <a:effectLst/>
                          <a:latin typeface="+mj-lt"/>
                        </a:rPr>
                        <a:t>202-209</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Characterization of zanubrutinib safety/tolerability profile and comparison with ibrutinib profile in patients with B-cell malignancies: post hoc analysis of a large clinical trial safety database</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EHA: P631</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Jennifer R. Brown</a:t>
                      </a:r>
                    </a:p>
                  </a:txBody>
                  <a:tcPr marL="36000" marR="36000" marT="36000" marB="36000" anchor="ctr"/>
                </a:tc>
                <a:extLst>
                  <a:ext uri="{0D108BD9-81ED-4DB2-BD59-A6C34878D82A}">
                    <a16:rowId xmlns:a16="http://schemas.microsoft.com/office/drawing/2014/main" val="821058421"/>
                  </a:ext>
                </a:extLst>
              </a:tr>
              <a:tr h="244247">
                <a:tc>
                  <a:txBody>
                    <a:bodyPr/>
                    <a:lstStyle/>
                    <a:p>
                      <a:pPr algn="ctr" fontAlgn="base">
                        <a:lnSpc>
                          <a:spcPct val="90000"/>
                        </a:lnSpc>
                      </a:pPr>
                      <a:r>
                        <a:rPr lang="en-US" sz="1200" b="0" i="0" dirty="0">
                          <a:solidFill>
                            <a:schemeClr val="tx1"/>
                          </a:solidFill>
                          <a:effectLst/>
                          <a:latin typeface="+mj-lt"/>
                        </a:rPr>
                        <a:t>210-217</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Updated analysis of BELLWAVE-001: A Phase 1/2 open-label dose-expansion study of the efficacy and safety of nemtabrutinib for the treatment of B-cell malignancies</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EHA: P628</a:t>
                      </a:r>
                    </a:p>
                  </a:txBody>
                  <a:tcPr marT="36000" marB="36000" anchor="ctr"/>
                </a:tc>
                <a:tc>
                  <a:txBody>
                    <a:bodyPr/>
                    <a:lstStyle/>
                    <a:p>
                      <a:pPr algn="ctr" fontAlgn="b">
                        <a:lnSpc>
                          <a:spcPct val="90000"/>
                        </a:lnSpc>
                      </a:pPr>
                      <a:r>
                        <a:rPr lang="en-GB" sz="1200" b="0" i="0" u="none" strike="noStrike">
                          <a:solidFill>
                            <a:schemeClr val="tx1"/>
                          </a:solidFill>
                          <a:effectLst/>
                          <a:latin typeface="+mj-lt"/>
                        </a:rPr>
                        <a:t>Jennifer Woyach</a:t>
                      </a:r>
                    </a:p>
                  </a:txBody>
                  <a:tcPr marL="36000" marR="36000" marT="36000" marB="36000" anchor="ctr"/>
                </a:tc>
                <a:extLst>
                  <a:ext uri="{0D108BD9-81ED-4DB2-BD59-A6C34878D82A}">
                    <a16:rowId xmlns:a16="http://schemas.microsoft.com/office/drawing/2014/main" val="2702734039"/>
                  </a:ext>
                </a:extLst>
              </a:tr>
              <a:tr h="244247">
                <a:tc>
                  <a:txBody>
                    <a:bodyPr/>
                    <a:lstStyle/>
                    <a:p>
                      <a:pPr algn="ctr" fontAlgn="base">
                        <a:lnSpc>
                          <a:spcPct val="90000"/>
                        </a:lnSpc>
                      </a:pPr>
                      <a:r>
                        <a:rPr lang="en-US" sz="1200" b="0" i="0" dirty="0">
                          <a:solidFill>
                            <a:schemeClr val="tx1"/>
                          </a:solidFill>
                          <a:effectLst/>
                          <a:latin typeface="+mj-lt"/>
                        </a:rPr>
                        <a:t>218-225</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Long-term safety with ≥12 months of pirtobrutinib in relapsed/refractory (R/R) B-cell malignancies</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ASCO: 64</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EHA: P618</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Catherine C. Coombs</a:t>
                      </a:r>
                    </a:p>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Wojciech Jurczak</a:t>
                      </a:r>
                    </a:p>
                  </a:txBody>
                  <a:tcPr marL="36000" marR="36000" marT="36000" marB="36000" anchor="ctr"/>
                </a:tc>
                <a:extLst>
                  <a:ext uri="{0D108BD9-81ED-4DB2-BD59-A6C34878D82A}">
                    <a16:rowId xmlns:a16="http://schemas.microsoft.com/office/drawing/2014/main" val="3216288682"/>
                  </a:ext>
                </a:extLst>
              </a:tr>
              <a:tr h="244247">
                <a:tc>
                  <a:txBody>
                    <a:bodyPr/>
                    <a:lstStyle/>
                    <a:p>
                      <a:pPr algn="ctr" fontAlgn="base">
                        <a:lnSpc>
                          <a:spcPct val="90000"/>
                        </a:lnSpc>
                      </a:pPr>
                      <a:r>
                        <a:rPr lang="en-US" sz="1200" b="0" i="0" dirty="0">
                          <a:solidFill>
                            <a:schemeClr val="tx1"/>
                          </a:solidFill>
                          <a:effectLst/>
                          <a:latin typeface="+mj-lt"/>
                        </a:rPr>
                        <a:t>226-233</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Bruton tyrosine kinase (BTK) protein degrader BGB-16673 is less apt to cause, and able to overcome variable BTK resistance mutations compared to other BTK inhibitors (BTKi)</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EHA: P1239</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Xiaoyu Feng</a:t>
                      </a:r>
                    </a:p>
                  </a:txBody>
                  <a:tcPr marL="36000" marR="36000" marT="36000" marB="36000" anchor="ctr"/>
                </a:tc>
                <a:extLst>
                  <a:ext uri="{0D108BD9-81ED-4DB2-BD59-A6C34878D82A}">
                    <a16:rowId xmlns:a16="http://schemas.microsoft.com/office/drawing/2014/main" val="771305931"/>
                  </a:ext>
                </a:extLst>
              </a:tr>
              <a:tr h="244247">
                <a:tc>
                  <a:txBody>
                    <a:bodyPr/>
                    <a:lstStyle/>
                    <a:p>
                      <a:pPr algn="ctr" fontAlgn="base">
                        <a:lnSpc>
                          <a:spcPct val="90000"/>
                        </a:lnSpc>
                      </a:pPr>
                      <a:r>
                        <a:rPr lang="en-US" sz="1200" b="0" i="0" dirty="0">
                          <a:solidFill>
                            <a:schemeClr val="tx1"/>
                          </a:solidFill>
                          <a:effectLst/>
                          <a:latin typeface="+mj-lt"/>
                        </a:rPr>
                        <a:t>234-240</a:t>
                      </a:r>
                    </a:p>
                  </a:txBody>
                  <a:tcPr marT="36000" marB="36000" anchor="ctr"/>
                </a:tc>
                <a:tc>
                  <a:txBody>
                    <a:bodyPr/>
                    <a:lstStyle/>
                    <a:p>
                      <a:pPr marL="0" marR="0" lvl="0" indent="0" algn="l"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BGB-16673, a BTK degrader, overcomes on-target resistance from BTK inhibitors and presents sustainable long-term tumor regression in lymphoma xenograft models</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a:solidFill>
                            <a:schemeClr val="tx1"/>
                          </a:solidFill>
                          <a:effectLst/>
                          <a:latin typeface="+mj-lt"/>
                        </a:rPr>
                        <a:t>EHA: P1219</a:t>
                      </a:r>
                    </a:p>
                  </a:txBody>
                  <a:tcPr marT="36000" marB="36000" anchor="ctr"/>
                </a:tc>
                <a:tc>
                  <a:txBody>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lang="en-US" sz="1200" b="0" i="0" kern="1200">
                          <a:solidFill>
                            <a:schemeClr val="tx1"/>
                          </a:solidFill>
                          <a:effectLst/>
                          <a:latin typeface="+mj-lt"/>
                          <a:ea typeface="+mn-ea"/>
                          <a:cs typeface="+mn-cs"/>
                        </a:rPr>
                        <a:t>Haitao Wang</a:t>
                      </a:r>
                    </a:p>
                  </a:txBody>
                  <a:tcPr marL="36000" marR="36000" marT="36000" marB="36000" anchor="ctr"/>
                </a:tc>
                <a:extLst>
                  <a:ext uri="{0D108BD9-81ED-4DB2-BD59-A6C34878D82A}">
                    <a16:rowId xmlns:a16="http://schemas.microsoft.com/office/drawing/2014/main" val="1842124651"/>
                  </a:ext>
                </a:extLst>
              </a:tr>
            </a:tbl>
          </a:graphicData>
        </a:graphic>
      </p:graphicFrame>
      <p:sp>
        <p:nvSpPr>
          <p:cNvPr id="4" name="Titel 3">
            <a:extLst>
              <a:ext uri="{FF2B5EF4-FFF2-40B4-BE49-F238E27FC236}">
                <a16:creationId xmlns:a16="http://schemas.microsoft.com/office/drawing/2014/main" id="{EA51AEFD-138D-F2CD-23A4-95BBC0D9F314}"/>
              </a:ext>
            </a:extLst>
          </p:cNvPr>
          <p:cNvSpPr>
            <a:spLocks noGrp="1"/>
          </p:cNvSpPr>
          <p:nvPr>
            <p:ph type="title"/>
          </p:nvPr>
        </p:nvSpPr>
        <p:spPr/>
        <p:txBody>
          <a:bodyPr/>
          <a:lstStyle/>
          <a:p>
            <a:r>
              <a:rPr lang="en-GB"/>
              <a:t>Contents (iii)</a:t>
            </a:r>
          </a:p>
        </p:txBody>
      </p:sp>
    </p:spTree>
    <p:extLst>
      <p:ext uri="{BB962C8B-B14F-4D97-AF65-F5344CB8AC3E}">
        <p14:creationId xmlns:p14="http://schemas.microsoft.com/office/powerpoint/2010/main" val="35138406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56CEE9EB-AC4B-5CF2-3DF8-1EC98465D741}"/>
              </a:ext>
            </a:extLst>
          </p:cNvPr>
          <p:cNvSpPr>
            <a:spLocks noGrp="1"/>
          </p:cNvSpPr>
          <p:nvPr>
            <p:ph type="body" sz="quarter" idx="12"/>
          </p:nvPr>
        </p:nvSpPr>
        <p:spPr/>
        <p:txBody>
          <a:bodyPr/>
          <a:lstStyle/>
          <a:p>
            <a:r>
              <a:rPr lang="en-GB"/>
              <a:t>Genomic analysis in the CLL cohort of the Phase 1/2 BRUIN study of </a:t>
            </a:r>
            <a:r>
              <a:rPr lang="en-GB" err="1"/>
              <a:t>pirtobrutinib</a:t>
            </a:r>
            <a:r>
              <a:rPr lang="en-GB"/>
              <a:t> in patients </a:t>
            </a:r>
            <a:br>
              <a:rPr lang="en-GB"/>
            </a:br>
            <a:r>
              <a:rPr lang="en-GB"/>
              <a:t>with B-cell malignancies</a:t>
            </a:r>
          </a:p>
        </p:txBody>
      </p:sp>
      <p:sp>
        <p:nvSpPr>
          <p:cNvPr id="2" name="Footer Placeholder 1">
            <a:extLst>
              <a:ext uri="{FF2B5EF4-FFF2-40B4-BE49-F238E27FC236}">
                <a16:creationId xmlns:a16="http://schemas.microsoft.com/office/drawing/2014/main" id="{03847C49-5EBB-09DD-E604-251B5856AAAE}"/>
              </a:ext>
            </a:extLst>
          </p:cNvPr>
          <p:cNvSpPr>
            <a:spLocks noGrp="1"/>
          </p:cNvSpPr>
          <p:nvPr>
            <p:ph type="ftr" sz="quarter" idx="13"/>
          </p:nvPr>
        </p:nvSpPr>
        <p:spPr/>
        <p:txBody>
          <a:bodyPr/>
          <a:lstStyle/>
          <a:p>
            <a:r>
              <a:rPr lang="en-US">
                <a:solidFill>
                  <a:srgbClr val="4E4F4E"/>
                </a:solidFill>
                <a:latin typeface="+mj-lt"/>
                <a:cs typeface="Arial" panose="020B0604020202020204" pitchFamily="34" charset="0"/>
              </a:rPr>
              <a:t>Data cutoff date of 29 July 2022 (NCT03740529).</a:t>
            </a:r>
          </a:p>
          <a:p>
            <a:r>
              <a:rPr lang="en-US" baseline="30000">
                <a:solidFill>
                  <a:srgbClr val="4E4F4E"/>
                </a:solidFill>
                <a:latin typeface="+mj-lt"/>
                <a:cs typeface="Arial" panose="020B0604020202020204" pitchFamily="34" charset="0"/>
              </a:rPr>
              <a:t>a </a:t>
            </a:r>
            <a:r>
              <a:rPr lang="en-US">
                <a:solidFill>
                  <a:srgbClr val="4E4F4E"/>
                </a:solidFill>
                <a:latin typeface="+mj-lt"/>
                <a:cs typeface="Arial" panose="020B0604020202020204" pitchFamily="34" charset="0"/>
              </a:rPr>
              <a:t>Patients with SLL were excluded from the analysis.</a:t>
            </a:r>
          </a:p>
          <a:p>
            <a:r>
              <a:rPr lang="en-US" b="1">
                <a:solidFill>
                  <a:srgbClr val="4E4F4E"/>
                </a:solidFill>
                <a:latin typeface="+mj-lt"/>
                <a:cs typeface="Arial" panose="020B0604020202020204" pitchFamily="34" charset="0"/>
              </a:rPr>
              <a:t>BTK</a:t>
            </a:r>
            <a:r>
              <a:rPr lang="en-US">
                <a:solidFill>
                  <a:srgbClr val="4E4F4E"/>
                </a:solidFill>
                <a:latin typeface="+mj-lt"/>
                <a:cs typeface="Arial" panose="020B0604020202020204" pitchFamily="34" charset="0"/>
              </a:rPr>
              <a:t>, Bruton’s tyrosine kinase; </a:t>
            </a:r>
            <a:r>
              <a:rPr lang="en-US" b="1" err="1">
                <a:solidFill>
                  <a:srgbClr val="4E4F4E"/>
                </a:solidFill>
                <a:latin typeface="+mj-lt"/>
                <a:cs typeface="Arial" panose="020B0604020202020204" pitchFamily="34" charset="0"/>
              </a:rPr>
              <a:t>cBTKi</a:t>
            </a:r>
            <a:r>
              <a:rPr lang="en-US">
                <a:solidFill>
                  <a:srgbClr val="4E4F4E"/>
                </a:solidFill>
                <a:latin typeface="+mj-lt"/>
                <a:cs typeface="Arial" panose="020B0604020202020204" pitchFamily="34" charset="0"/>
              </a:rPr>
              <a:t>, covalent BTK inhibitor; </a:t>
            </a:r>
            <a:r>
              <a:rPr lang="en-US" b="1">
                <a:solidFill>
                  <a:srgbClr val="4E4F4E"/>
                </a:solidFill>
                <a:latin typeface="+mj-lt"/>
                <a:cs typeface="Arial" panose="020B0604020202020204" pitchFamily="34" charset="0"/>
              </a:rPr>
              <a:t>CLL</a:t>
            </a:r>
            <a:r>
              <a:rPr lang="en-US">
                <a:solidFill>
                  <a:srgbClr val="4E4F4E"/>
                </a:solidFill>
                <a:latin typeface="+mj-lt"/>
                <a:cs typeface="Arial" panose="020B0604020202020204" pitchFamily="34" charset="0"/>
              </a:rPr>
              <a:t>, chronic lymphocytic leukemia; </a:t>
            </a:r>
            <a:r>
              <a:rPr lang="en-US" b="1">
                <a:solidFill>
                  <a:srgbClr val="4E4F4E"/>
                </a:solidFill>
                <a:latin typeface="+mj-lt"/>
                <a:cs typeface="Arial" panose="020B0604020202020204" pitchFamily="34" charset="0"/>
              </a:rPr>
              <a:t>NGS</a:t>
            </a:r>
            <a:r>
              <a:rPr lang="en-US">
                <a:solidFill>
                  <a:srgbClr val="4E4F4E"/>
                </a:solidFill>
                <a:latin typeface="+mj-lt"/>
                <a:cs typeface="Arial" panose="020B0604020202020204" pitchFamily="34" charset="0"/>
              </a:rPr>
              <a:t>, next-generation sequencing; </a:t>
            </a:r>
            <a:r>
              <a:rPr lang="en-US" b="1">
                <a:solidFill>
                  <a:srgbClr val="4E4F4E"/>
                </a:solidFill>
                <a:latin typeface="+mj-lt"/>
                <a:cs typeface="Arial" panose="020B0604020202020204" pitchFamily="34" charset="0"/>
              </a:rPr>
              <a:t>PBMC</a:t>
            </a:r>
            <a:r>
              <a:rPr lang="en-US">
                <a:solidFill>
                  <a:srgbClr val="4E4F4E"/>
                </a:solidFill>
                <a:latin typeface="+mj-lt"/>
                <a:cs typeface="Arial" panose="020B0604020202020204" pitchFamily="34" charset="0"/>
              </a:rPr>
              <a:t>, peripheral blood mononuclear cell; </a:t>
            </a:r>
            <a:br>
              <a:rPr lang="en-US">
                <a:solidFill>
                  <a:srgbClr val="4E4F4E"/>
                </a:solidFill>
                <a:latin typeface="+mj-lt"/>
                <a:cs typeface="Arial" panose="020B0604020202020204" pitchFamily="34" charset="0"/>
              </a:rPr>
            </a:br>
            <a:r>
              <a:rPr lang="en-US" b="1">
                <a:solidFill>
                  <a:srgbClr val="4E4F4E"/>
                </a:solidFill>
                <a:latin typeface="+mj-lt"/>
                <a:cs typeface="Arial" panose="020B0604020202020204" pitchFamily="34" charset="0"/>
              </a:rPr>
              <a:t>PD</a:t>
            </a:r>
            <a:r>
              <a:rPr lang="en-US">
                <a:solidFill>
                  <a:srgbClr val="4E4F4E"/>
                </a:solidFill>
                <a:latin typeface="+mj-lt"/>
                <a:cs typeface="Arial" panose="020B0604020202020204" pitchFamily="34" charset="0"/>
              </a:rPr>
              <a:t>, progressive disease; </a:t>
            </a:r>
            <a:r>
              <a:rPr lang="en-US" b="1">
                <a:solidFill>
                  <a:srgbClr val="4E4F4E"/>
                </a:solidFill>
                <a:latin typeface="+mj-lt"/>
                <a:cs typeface="Arial" panose="020B0604020202020204" pitchFamily="34" charset="0"/>
              </a:rPr>
              <a:t>SLL</a:t>
            </a:r>
            <a:r>
              <a:rPr lang="en-US">
                <a:solidFill>
                  <a:srgbClr val="4E4F4E"/>
                </a:solidFill>
                <a:latin typeface="+mj-lt"/>
                <a:cs typeface="Arial" panose="020B0604020202020204" pitchFamily="34" charset="0"/>
              </a:rPr>
              <a:t>, small lymphocytic lymphoma; </a:t>
            </a:r>
            <a:r>
              <a:rPr lang="en-US" b="1">
                <a:solidFill>
                  <a:srgbClr val="4E4F4E"/>
                </a:solidFill>
                <a:latin typeface="+mj-lt"/>
                <a:cs typeface="Arial" panose="020B0604020202020204" pitchFamily="34" charset="0"/>
              </a:rPr>
              <a:t>VAF</a:t>
            </a:r>
            <a:r>
              <a:rPr lang="en-US">
                <a:solidFill>
                  <a:srgbClr val="4E4F4E"/>
                </a:solidFill>
                <a:latin typeface="+mj-lt"/>
                <a:cs typeface="Arial" panose="020B0604020202020204" pitchFamily="34" charset="0"/>
              </a:rPr>
              <a:t> variant allele frequency.</a:t>
            </a:r>
          </a:p>
          <a:p>
            <a:r>
              <a:rPr lang="en-US" b="1">
                <a:solidFill>
                  <a:srgbClr val="4E4F4E"/>
                </a:solidFill>
                <a:latin typeface="+mj-lt"/>
                <a:cs typeface="Arial" panose="020B0604020202020204" pitchFamily="34" charset="0"/>
              </a:rPr>
              <a:t>Brown JR</a:t>
            </a:r>
            <a:r>
              <a:rPr lang="en-US" b="1">
                <a:solidFill>
                  <a:srgbClr val="4E4F4E"/>
                </a:solidFill>
                <a:cs typeface="Arial" panose="020B0604020202020204" pitchFamily="34" charset="0"/>
              </a:rPr>
              <a:t>, et al. Abstract S146 presented at EHA2023. Patel K, et al. Abstract 116 presented at 17-ICML.</a:t>
            </a:r>
            <a:endParaRPr lang="en-GB"/>
          </a:p>
        </p:txBody>
      </p:sp>
      <p:sp>
        <p:nvSpPr>
          <p:cNvPr id="4" name="Rectangle 3">
            <a:extLst>
              <a:ext uri="{FF2B5EF4-FFF2-40B4-BE49-F238E27FC236}">
                <a16:creationId xmlns:a16="http://schemas.microsoft.com/office/drawing/2014/main" id="{EAA582DA-8F67-55E5-7735-F6A42EAB015D}"/>
              </a:ext>
            </a:extLst>
          </p:cNvPr>
          <p:cNvSpPr/>
          <p:nvPr/>
        </p:nvSpPr>
        <p:spPr>
          <a:xfrm>
            <a:off x="407988" y="4840471"/>
            <a:ext cx="11367479" cy="86444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bIns="108000" rtlCol="0" anchor="t" anchorCtr="0">
            <a:spAutoFit/>
          </a:bodyPr>
          <a:lstStyle/>
          <a:p>
            <a:pPr marL="185738" indent="-185738">
              <a:buClr>
                <a:schemeClr val="accent2"/>
              </a:buClr>
              <a:buFont typeface="Arial" panose="020B0604020202020204" pitchFamily="34" charset="0"/>
              <a:buChar char="•"/>
            </a:pPr>
            <a:r>
              <a:rPr lang="en-GB" sz="1400">
                <a:solidFill>
                  <a:schemeClr val="tx1"/>
                </a:solidFill>
                <a:effectLst/>
              </a:rPr>
              <a:t>N</a:t>
            </a:r>
            <a:r>
              <a:rPr lang="en-GB" sz="1400">
                <a:solidFill>
                  <a:schemeClr val="tx1"/>
                </a:solidFill>
              </a:rPr>
              <a:t>GS of paired baseline and progression PBMC samples from 49 </a:t>
            </a:r>
            <a:r>
              <a:rPr lang="en-GB" sz="1400" err="1">
                <a:solidFill>
                  <a:schemeClr val="tx1"/>
                </a:solidFill>
              </a:rPr>
              <a:t>cBTKi</a:t>
            </a:r>
            <a:r>
              <a:rPr lang="en-GB" sz="1400">
                <a:solidFill>
                  <a:schemeClr val="tx1"/>
                </a:solidFill>
              </a:rPr>
              <a:t> pre-treated CLL patients who progressed on </a:t>
            </a:r>
            <a:r>
              <a:rPr lang="en-GB" sz="1400" err="1">
                <a:solidFill>
                  <a:schemeClr val="tx1"/>
                </a:solidFill>
              </a:rPr>
              <a:t>pirtobrutinib</a:t>
            </a:r>
            <a:endParaRPr lang="en-GB" sz="1400">
              <a:solidFill>
                <a:schemeClr val="tx1"/>
              </a:solidFill>
            </a:endParaRPr>
          </a:p>
          <a:p>
            <a:pPr marL="185738" indent="-185738">
              <a:buClr>
                <a:schemeClr val="accent2"/>
              </a:buClr>
              <a:buFont typeface="Arial" panose="020B0604020202020204" pitchFamily="34" charset="0"/>
              <a:buChar char="•"/>
            </a:pPr>
            <a:r>
              <a:rPr lang="en-GB" sz="1400">
                <a:solidFill>
                  <a:schemeClr val="tx1"/>
                </a:solidFill>
                <a:effectLst/>
              </a:rPr>
              <a:t>Target</a:t>
            </a:r>
            <a:r>
              <a:rPr lang="en-GB" sz="1400">
                <a:solidFill>
                  <a:schemeClr val="tx1"/>
                </a:solidFill>
              </a:rPr>
              <a:t>ed NGS (5% VAF Limit of Detection) gene list (all exons, 74 genes): </a:t>
            </a:r>
            <a:r>
              <a:rPr lang="en-GB" sz="1400" i="1">
                <a:solidFill>
                  <a:schemeClr val="tx1"/>
                </a:solidFill>
              </a:rPr>
              <a:t>BTK, PLCG2, TP53</a:t>
            </a:r>
            <a:r>
              <a:rPr lang="en-GB" sz="1400">
                <a:solidFill>
                  <a:schemeClr val="tx1"/>
                </a:solidFill>
              </a:rPr>
              <a:t>…</a:t>
            </a:r>
          </a:p>
          <a:p>
            <a:pPr marL="185738" indent="-185738">
              <a:buClr>
                <a:schemeClr val="accent2"/>
              </a:buClr>
              <a:buFont typeface="Arial" panose="020B0604020202020204" pitchFamily="34" charset="0"/>
              <a:buChar char="•"/>
            </a:pPr>
            <a:r>
              <a:rPr lang="en-GB" sz="1400">
                <a:solidFill>
                  <a:schemeClr val="tx1"/>
                </a:solidFill>
              </a:rPr>
              <a:t>Manual inspection (1% VAF </a:t>
            </a:r>
            <a:r>
              <a:rPr lang="en-GB" sz="1400" err="1">
                <a:solidFill>
                  <a:schemeClr val="tx1"/>
                </a:solidFill>
              </a:rPr>
              <a:t>cutoff</a:t>
            </a:r>
            <a:r>
              <a:rPr lang="en-GB" sz="1400">
                <a:solidFill>
                  <a:schemeClr val="tx1"/>
                </a:solidFill>
              </a:rPr>
              <a:t>) of acquired </a:t>
            </a:r>
            <a:r>
              <a:rPr lang="en-GB" sz="1400" i="1">
                <a:solidFill>
                  <a:schemeClr val="tx1"/>
                </a:solidFill>
              </a:rPr>
              <a:t>BTK</a:t>
            </a:r>
            <a:r>
              <a:rPr lang="en-GB" sz="1400">
                <a:solidFill>
                  <a:schemeClr val="tx1"/>
                </a:solidFill>
              </a:rPr>
              <a:t> mutations at corresponding baseline sample</a:t>
            </a:r>
            <a:endParaRPr lang="en-GB" sz="1400">
              <a:solidFill>
                <a:schemeClr val="tx1"/>
              </a:solidFill>
              <a:effectLst/>
            </a:endParaRPr>
          </a:p>
        </p:txBody>
      </p:sp>
      <p:sp>
        <p:nvSpPr>
          <p:cNvPr id="5" name="Rectangle 4">
            <a:extLst>
              <a:ext uri="{FF2B5EF4-FFF2-40B4-BE49-F238E27FC236}">
                <a16:creationId xmlns:a16="http://schemas.microsoft.com/office/drawing/2014/main" id="{17A320E1-D6C9-3D87-295B-352B89A45836}"/>
              </a:ext>
            </a:extLst>
          </p:cNvPr>
          <p:cNvSpPr/>
          <p:nvPr/>
        </p:nvSpPr>
        <p:spPr>
          <a:xfrm>
            <a:off x="399442" y="1981200"/>
            <a:ext cx="2052000" cy="86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CLL </a:t>
            </a:r>
            <a:r>
              <a:rPr lang="en-US" sz="1400" b="1" err="1"/>
              <a:t>pirtobrutinib</a:t>
            </a:r>
            <a:r>
              <a:rPr lang="en-US" sz="1400" b="1"/>
              <a:t> monotherapy </a:t>
            </a:r>
            <a:r>
              <a:rPr lang="en-US" sz="1400" b="1" err="1"/>
              <a:t>cohort</a:t>
            </a:r>
            <a:r>
              <a:rPr lang="en-US" sz="1400" b="1" baseline="30000" err="1"/>
              <a:t>a</a:t>
            </a:r>
            <a:endParaRPr lang="en-US" sz="1400" b="1" baseline="30000"/>
          </a:p>
          <a:p>
            <a:pPr algn="ctr"/>
            <a:r>
              <a:rPr lang="en-US" sz="1400" b="1"/>
              <a:t>N=311</a:t>
            </a:r>
            <a:endParaRPr lang="en-US" sz="1400"/>
          </a:p>
        </p:txBody>
      </p:sp>
      <p:sp>
        <p:nvSpPr>
          <p:cNvPr id="15" name="Rectangle 14">
            <a:extLst>
              <a:ext uri="{FF2B5EF4-FFF2-40B4-BE49-F238E27FC236}">
                <a16:creationId xmlns:a16="http://schemas.microsoft.com/office/drawing/2014/main" id="{41059973-08F2-7EA8-FB07-48B1A0B09614}"/>
              </a:ext>
            </a:extLst>
          </p:cNvPr>
          <p:cNvSpPr/>
          <p:nvPr/>
        </p:nvSpPr>
        <p:spPr>
          <a:xfrm>
            <a:off x="3507450" y="1981200"/>
            <a:ext cx="2052000" cy="864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b="1"/>
              <a:t>CLL treated with prior </a:t>
            </a:r>
            <a:r>
              <a:rPr lang="en-US" sz="1400" b="1" err="1"/>
              <a:t>cBTKi</a:t>
            </a:r>
            <a:endParaRPr lang="en-US" sz="1400" b="1"/>
          </a:p>
          <a:p>
            <a:pPr algn="ctr"/>
            <a:r>
              <a:rPr lang="en-US" sz="1400" b="1"/>
              <a:t>n=279</a:t>
            </a:r>
            <a:endParaRPr lang="en-US" sz="1400"/>
          </a:p>
        </p:txBody>
      </p:sp>
      <p:sp>
        <p:nvSpPr>
          <p:cNvPr id="16" name="Rectangle 15">
            <a:extLst>
              <a:ext uri="{FF2B5EF4-FFF2-40B4-BE49-F238E27FC236}">
                <a16:creationId xmlns:a16="http://schemas.microsoft.com/office/drawing/2014/main" id="{D3B5AEB3-F407-4ADC-B9B9-AD8801A199A6}"/>
              </a:ext>
            </a:extLst>
          </p:cNvPr>
          <p:cNvSpPr/>
          <p:nvPr/>
        </p:nvSpPr>
        <p:spPr>
          <a:xfrm>
            <a:off x="1953446" y="3372253"/>
            <a:ext cx="2052000" cy="864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b="1"/>
              <a:t>32 </a:t>
            </a:r>
            <a:r>
              <a:rPr lang="en-US" sz="1400" b="1" err="1"/>
              <a:t>cBTKi</a:t>
            </a:r>
            <a:r>
              <a:rPr lang="en-US" sz="1400" b="1"/>
              <a:t>-naïve patients</a:t>
            </a:r>
          </a:p>
        </p:txBody>
      </p:sp>
      <p:sp>
        <p:nvSpPr>
          <p:cNvPr id="18" name="Rectangle 17">
            <a:extLst>
              <a:ext uri="{FF2B5EF4-FFF2-40B4-BE49-F238E27FC236}">
                <a16:creationId xmlns:a16="http://schemas.microsoft.com/office/drawing/2014/main" id="{5E91DFD9-5195-9829-83B0-E86431BC8384}"/>
              </a:ext>
            </a:extLst>
          </p:cNvPr>
          <p:cNvSpPr/>
          <p:nvPr/>
        </p:nvSpPr>
        <p:spPr>
          <a:xfrm>
            <a:off x="5061454" y="3372253"/>
            <a:ext cx="2052000" cy="864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b="1"/>
              <a:t>168 patients without PD at data cutoff date</a:t>
            </a:r>
          </a:p>
        </p:txBody>
      </p:sp>
      <p:sp>
        <p:nvSpPr>
          <p:cNvPr id="19" name="Rectangle 18">
            <a:extLst>
              <a:ext uri="{FF2B5EF4-FFF2-40B4-BE49-F238E27FC236}">
                <a16:creationId xmlns:a16="http://schemas.microsoft.com/office/drawing/2014/main" id="{7952F5B9-348F-1A3E-8CB0-7A87D27D9B0F}"/>
              </a:ext>
            </a:extLst>
          </p:cNvPr>
          <p:cNvSpPr/>
          <p:nvPr/>
        </p:nvSpPr>
        <p:spPr>
          <a:xfrm>
            <a:off x="6615458" y="1981200"/>
            <a:ext cx="2052000" cy="864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b="1"/>
              <a:t>CLL with PD on </a:t>
            </a:r>
            <a:r>
              <a:rPr lang="en-US" sz="1400" b="1" err="1"/>
              <a:t>pirtobrutinib</a:t>
            </a:r>
            <a:endParaRPr lang="en-US" sz="1400" b="1"/>
          </a:p>
          <a:p>
            <a:pPr algn="ctr"/>
            <a:r>
              <a:rPr lang="en-US" sz="1400" b="1"/>
              <a:t>n=111</a:t>
            </a:r>
          </a:p>
        </p:txBody>
      </p:sp>
      <p:sp>
        <p:nvSpPr>
          <p:cNvPr id="21" name="Rectangle 20">
            <a:extLst>
              <a:ext uri="{FF2B5EF4-FFF2-40B4-BE49-F238E27FC236}">
                <a16:creationId xmlns:a16="http://schemas.microsoft.com/office/drawing/2014/main" id="{013364AB-D019-6A3C-233C-FD0C12FEB124}"/>
              </a:ext>
            </a:extLst>
          </p:cNvPr>
          <p:cNvSpPr/>
          <p:nvPr/>
        </p:nvSpPr>
        <p:spPr>
          <a:xfrm>
            <a:off x="9723467" y="1981200"/>
            <a:ext cx="2052000" cy="864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b="1"/>
              <a:t>PD with available longitudinal samples </a:t>
            </a:r>
          </a:p>
          <a:p>
            <a:pPr algn="ctr"/>
            <a:r>
              <a:rPr lang="en-US" sz="1400" b="1"/>
              <a:t>n=49</a:t>
            </a:r>
          </a:p>
        </p:txBody>
      </p:sp>
      <p:sp>
        <p:nvSpPr>
          <p:cNvPr id="31" name="Rectangle 30">
            <a:extLst>
              <a:ext uri="{FF2B5EF4-FFF2-40B4-BE49-F238E27FC236}">
                <a16:creationId xmlns:a16="http://schemas.microsoft.com/office/drawing/2014/main" id="{6E4573A5-871D-AE84-DA19-251B64D65A4C}"/>
              </a:ext>
            </a:extLst>
          </p:cNvPr>
          <p:cNvSpPr/>
          <p:nvPr/>
        </p:nvSpPr>
        <p:spPr>
          <a:xfrm>
            <a:off x="8169462" y="3372253"/>
            <a:ext cx="2052000" cy="864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b="1"/>
              <a:t>62 patients with pending NGS data at baseline or PD</a:t>
            </a:r>
          </a:p>
        </p:txBody>
      </p:sp>
      <p:cxnSp>
        <p:nvCxnSpPr>
          <p:cNvPr id="100" name="Straight Arrow Connector 99">
            <a:extLst>
              <a:ext uri="{FF2B5EF4-FFF2-40B4-BE49-F238E27FC236}">
                <a16:creationId xmlns:a16="http://schemas.microsoft.com/office/drawing/2014/main" id="{EB51B0FC-2D05-AE13-6FC9-9DF2A74187D5}"/>
              </a:ext>
            </a:extLst>
          </p:cNvPr>
          <p:cNvCxnSpPr>
            <a:cxnSpLocks/>
            <a:stCxn id="5" idx="3"/>
            <a:endCxn id="15" idx="1"/>
          </p:cNvCxnSpPr>
          <p:nvPr/>
        </p:nvCxnSpPr>
        <p:spPr>
          <a:xfrm>
            <a:off x="2451442" y="2413200"/>
            <a:ext cx="105600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DCA2475B-ACCE-0DAC-F6CD-94780EAD364F}"/>
              </a:ext>
            </a:extLst>
          </p:cNvPr>
          <p:cNvCxnSpPr>
            <a:cxnSpLocks/>
            <a:stCxn id="15" idx="3"/>
            <a:endCxn id="19" idx="1"/>
          </p:cNvCxnSpPr>
          <p:nvPr/>
        </p:nvCxnSpPr>
        <p:spPr>
          <a:xfrm>
            <a:off x="5559450" y="2413200"/>
            <a:ext cx="105600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E2CCACC8-D946-DAD0-2180-43023582E4A3}"/>
              </a:ext>
            </a:extLst>
          </p:cNvPr>
          <p:cNvCxnSpPr>
            <a:cxnSpLocks/>
            <a:stCxn id="19" idx="3"/>
            <a:endCxn id="21" idx="1"/>
          </p:cNvCxnSpPr>
          <p:nvPr/>
        </p:nvCxnSpPr>
        <p:spPr>
          <a:xfrm>
            <a:off x="8667458" y="2413200"/>
            <a:ext cx="105600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BDC8590B-8354-AB63-1E65-124E49BAB063}"/>
              </a:ext>
            </a:extLst>
          </p:cNvPr>
          <p:cNvCxnSpPr>
            <a:cxnSpLocks/>
            <a:endCxn id="18" idx="0"/>
          </p:cNvCxnSpPr>
          <p:nvPr/>
        </p:nvCxnSpPr>
        <p:spPr>
          <a:xfrm>
            <a:off x="6087454" y="2413200"/>
            <a:ext cx="0" cy="9590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86B072FA-EF8D-3164-92B5-F0416842A322}"/>
              </a:ext>
            </a:extLst>
          </p:cNvPr>
          <p:cNvCxnSpPr>
            <a:cxnSpLocks/>
            <a:endCxn id="31" idx="0"/>
          </p:cNvCxnSpPr>
          <p:nvPr/>
        </p:nvCxnSpPr>
        <p:spPr>
          <a:xfrm>
            <a:off x="9195462" y="2413200"/>
            <a:ext cx="0" cy="9590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itel 8">
            <a:extLst>
              <a:ext uri="{FF2B5EF4-FFF2-40B4-BE49-F238E27FC236}">
                <a16:creationId xmlns:a16="http://schemas.microsoft.com/office/drawing/2014/main" id="{26C768C0-FB9A-CCA9-534C-F90C92DDE44F}"/>
              </a:ext>
            </a:extLst>
          </p:cNvPr>
          <p:cNvSpPr>
            <a:spLocks noGrp="1"/>
          </p:cNvSpPr>
          <p:nvPr>
            <p:ph type="title"/>
          </p:nvPr>
        </p:nvSpPr>
        <p:spPr/>
        <p:txBody>
          <a:bodyPr/>
          <a:lstStyle/>
          <a:p>
            <a:r>
              <a:rPr lang="en-GB"/>
              <a:t>BRUIN: Study design and methods</a:t>
            </a:r>
          </a:p>
        </p:txBody>
      </p:sp>
      <p:cxnSp>
        <p:nvCxnSpPr>
          <p:cNvPr id="24" name="Straight Arrow Connector 117">
            <a:extLst>
              <a:ext uri="{FF2B5EF4-FFF2-40B4-BE49-F238E27FC236}">
                <a16:creationId xmlns:a16="http://schemas.microsoft.com/office/drawing/2014/main" id="{95CEAC9B-A498-BBB3-E394-620205B53004}"/>
              </a:ext>
            </a:extLst>
          </p:cNvPr>
          <p:cNvCxnSpPr>
            <a:cxnSpLocks/>
          </p:cNvCxnSpPr>
          <p:nvPr/>
        </p:nvCxnSpPr>
        <p:spPr>
          <a:xfrm>
            <a:off x="2979446" y="2413200"/>
            <a:ext cx="0" cy="9590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987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28E8C-A72F-4BE0-584C-315BD976E27E}"/>
              </a:ext>
            </a:extLst>
          </p:cNvPr>
          <p:cNvSpPr>
            <a:spLocks noGrp="1"/>
          </p:cNvSpPr>
          <p:nvPr>
            <p:ph type="title"/>
          </p:nvPr>
        </p:nvSpPr>
        <p:spPr/>
        <p:txBody>
          <a:bodyPr/>
          <a:lstStyle/>
          <a:p>
            <a:r>
              <a:rPr lang="en-US"/>
              <a:t>Baseline genomics and efficacy</a:t>
            </a:r>
          </a:p>
        </p:txBody>
      </p:sp>
      <p:sp>
        <p:nvSpPr>
          <p:cNvPr id="2" name="Footer Placeholder 1">
            <a:extLst>
              <a:ext uri="{FF2B5EF4-FFF2-40B4-BE49-F238E27FC236}">
                <a16:creationId xmlns:a16="http://schemas.microsoft.com/office/drawing/2014/main" id="{1878E4E8-AD49-8A9C-0009-5A682BEB4173}"/>
              </a:ext>
            </a:extLst>
          </p:cNvPr>
          <p:cNvSpPr>
            <a:spLocks noGrp="1"/>
          </p:cNvSpPr>
          <p:nvPr>
            <p:ph type="ftr" sz="quarter" idx="10"/>
          </p:nvPr>
        </p:nvSpPr>
        <p:spPr/>
        <p:txBody>
          <a:bodyPr/>
          <a:lstStyle/>
          <a:p>
            <a:r>
              <a:rPr lang="en-US">
                <a:solidFill>
                  <a:srgbClr val="4E4F4E"/>
                </a:solidFill>
                <a:latin typeface="+mj-lt"/>
                <a:cs typeface="Arial" panose="020B0604020202020204" pitchFamily="34" charset="0"/>
              </a:rPr>
              <a:t>* SPD change not available due to no measurable lesions.</a:t>
            </a:r>
          </a:p>
          <a:p>
            <a:r>
              <a:rPr lang="en-US" b="1">
                <a:solidFill>
                  <a:srgbClr val="4E4F4E"/>
                </a:solidFill>
                <a:latin typeface="+mj-lt"/>
                <a:cs typeface="Arial" panose="020B0604020202020204" pitchFamily="34" charset="0"/>
              </a:rPr>
              <a:t>BTK</a:t>
            </a:r>
            <a:r>
              <a:rPr lang="en-US">
                <a:solidFill>
                  <a:srgbClr val="4E4F4E"/>
                </a:solidFill>
                <a:latin typeface="+mj-lt"/>
                <a:cs typeface="Arial" panose="020B0604020202020204" pitchFamily="34" charset="0"/>
              </a:rPr>
              <a:t>, Bruton’s tyrosine kinase; </a:t>
            </a:r>
            <a:r>
              <a:rPr lang="en-US" b="1" err="1">
                <a:solidFill>
                  <a:srgbClr val="4E4F4E"/>
                </a:solidFill>
                <a:latin typeface="+mj-lt"/>
                <a:cs typeface="Arial" panose="020B0604020202020204" pitchFamily="34" charset="0"/>
              </a:rPr>
              <a:t>cBTKi</a:t>
            </a:r>
            <a:r>
              <a:rPr lang="en-US">
                <a:solidFill>
                  <a:srgbClr val="4E4F4E"/>
                </a:solidFill>
                <a:latin typeface="+mj-lt"/>
                <a:cs typeface="Arial" panose="020B0604020202020204" pitchFamily="34" charset="0"/>
              </a:rPr>
              <a:t>, covalent BTK inhibitor; </a:t>
            </a:r>
            <a:r>
              <a:rPr lang="en-US" b="1">
                <a:solidFill>
                  <a:srgbClr val="4E4F4E"/>
                </a:solidFill>
                <a:latin typeface="+mj-lt"/>
                <a:cs typeface="Arial" panose="020B0604020202020204" pitchFamily="34" charset="0"/>
              </a:rPr>
              <a:t>CI</a:t>
            </a:r>
            <a:r>
              <a:rPr lang="en-US">
                <a:solidFill>
                  <a:srgbClr val="4E4F4E"/>
                </a:solidFill>
                <a:latin typeface="+mj-lt"/>
                <a:cs typeface="Arial" panose="020B0604020202020204" pitchFamily="34" charset="0"/>
              </a:rPr>
              <a:t>, confidence interval; </a:t>
            </a:r>
            <a:r>
              <a:rPr lang="en-US" b="1">
                <a:solidFill>
                  <a:srgbClr val="4E4F4E"/>
                </a:solidFill>
                <a:latin typeface="+mj-lt"/>
                <a:cs typeface="Arial" panose="020B0604020202020204" pitchFamily="34" charset="0"/>
              </a:rPr>
              <a:t>Mut</a:t>
            </a:r>
            <a:r>
              <a:rPr lang="en-US">
                <a:solidFill>
                  <a:srgbClr val="4E4F4E"/>
                </a:solidFill>
                <a:latin typeface="+mj-lt"/>
                <a:cs typeface="Arial" panose="020B0604020202020204" pitchFamily="34" charset="0"/>
              </a:rPr>
              <a:t>, mutation; </a:t>
            </a:r>
            <a:r>
              <a:rPr lang="en-US" b="1">
                <a:solidFill>
                  <a:srgbClr val="4E4F4E"/>
                </a:solidFill>
                <a:latin typeface="+mj-lt"/>
                <a:cs typeface="Arial" panose="020B0604020202020204" pitchFamily="34" charset="0"/>
              </a:rPr>
              <a:t>ORR</a:t>
            </a:r>
            <a:r>
              <a:rPr lang="en-US">
                <a:solidFill>
                  <a:srgbClr val="4E4F4E"/>
                </a:solidFill>
                <a:latin typeface="+mj-lt"/>
                <a:cs typeface="Arial" panose="020B0604020202020204" pitchFamily="34" charset="0"/>
              </a:rPr>
              <a:t>, overall response rate; </a:t>
            </a:r>
            <a:r>
              <a:rPr lang="en-US" b="1">
                <a:solidFill>
                  <a:srgbClr val="4E4F4E"/>
                </a:solidFill>
                <a:latin typeface="+mj-lt"/>
                <a:cs typeface="Arial" panose="020B0604020202020204" pitchFamily="34" charset="0"/>
              </a:rPr>
              <a:t>SPD</a:t>
            </a:r>
            <a:r>
              <a:rPr lang="en-US">
                <a:solidFill>
                  <a:srgbClr val="4E4F4E"/>
                </a:solidFill>
                <a:latin typeface="+mj-lt"/>
                <a:cs typeface="Arial" panose="020B0604020202020204" pitchFamily="34" charset="0"/>
              </a:rPr>
              <a:t>, sum of products of diameters.</a:t>
            </a:r>
          </a:p>
          <a:p>
            <a:r>
              <a:rPr lang="en-US" b="1">
                <a:solidFill>
                  <a:srgbClr val="4E4F4E"/>
                </a:solidFill>
                <a:latin typeface="+mj-lt"/>
                <a:cs typeface="Arial" panose="020B0604020202020204" pitchFamily="34" charset="0"/>
              </a:rPr>
              <a:t>Brown JR</a:t>
            </a:r>
            <a:r>
              <a:rPr lang="en-US" b="1">
                <a:solidFill>
                  <a:srgbClr val="4E4F4E"/>
                </a:solidFill>
                <a:cs typeface="Arial" panose="020B0604020202020204" pitchFamily="34" charset="0"/>
              </a:rPr>
              <a:t>, et al. Abstract S146 presented at EHA2023. Patel K, et al. Abstract 116 presented at 17-ICML.</a:t>
            </a:r>
            <a:endParaRPr lang="en-GB"/>
          </a:p>
        </p:txBody>
      </p:sp>
      <p:sp>
        <p:nvSpPr>
          <p:cNvPr id="6" name="Rectangle 5">
            <a:extLst>
              <a:ext uri="{FF2B5EF4-FFF2-40B4-BE49-F238E27FC236}">
                <a16:creationId xmlns:a16="http://schemas.microsoft.com/office/drawing/2014/main" id="{36EFCEF2-1BAC-DDE1-E0C2-3045BEF6CFCC}"/>
              </a:ext>
            </a:extLst>
          </p:cNvPr>
          <p:cNvSpPr/>
          <p:nvPr/>
        </p:nvSpPr>
        <p:spPr>
          <a:xfrm>
            <a:off x="407988" y="5055386"/>
            <a:ext cx="11367479" cy="115496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pPr marL="179388" indent="-179388">
              <a:buClr>
                <a:schemeClr val="accent2"/>
              </a:buClr>
              <a:buFont typeface="Arial" panose="020B0604020202020204" pitchFamily="34" charset="0"/>
              <a:buChar char="•"/>
            </a:pPr>
            <a:r>
              <a:rPr lang="en-GB" sz="1400">
                <a:solidFill>
                  <a:schemeClr val="tx1"/>
                </a:solidFill>
              </a:rPr>
              <a:t>The most common mutations at baseline were in </a:t>
            </a:r>
            <a:r>
              <a:rPr lang="en-GB" sz="1400" i="1">
                <a:solidFill>
                  <a:schemeClr val="tx1"/>
                </a:solidFill>
              </a:rPr>
              <a:t>BTK</a:t>
            </a:r>
            <a:r>
              <a:rPr lang="en-GB" sz="1400">
                <a:solidFill>
                  <a:schemeClr val="tx1"/>
                </a:solidFill>
              </a:rPr>
              <a:t> (51%), </a:t>
            </a:r>
            <a:r>
              <a:rPr lang="en-GB" sz="1400" i="1">
                <a:solidFill>
                  <a:schemeClr val="tx1"/>
                </a:solidFill>
              </a:rPr>
              <a:t>TP53</a:t>
            </a:r>
            <a:r>
              <a:rPr lang="en-GB" sz="1400">
                <a:solidFill>
                  <a:schemeClr val="tx1"/>
                </a:solidFill>
              </a:rPr>
              <a:t> (49%), </a:t>
            </a:r>
            <a:r>
              <a:rPr lang="en-GB" sz="1400" i="1">
                <a:solidFill>
                  <a:schemeClr val="tx1"/>
                </a:solidFill>
              </a:rPr>
              <a:t>ATM</a:t>
            </a:r>
            <a:r>
              <a:rPr lang="en-GB" sz="1400">
                <a:solidFill>
                  <a:schemeClr val="tx1"/>
                </a:solidFill>
              </a:rPr>
              <a:t> (27%), </a:t>
            </a:r>
            <a:r>
              <a:rPr lang="en-GB" sz="1400" i="1">
                <a:solidFill>
                  <a:schemeClr val="tx1"/>
                </a:solidFill>
              </a:rPr>
              <a:t>NOTCH1</a:t>
            </a:r>
            <a:r>
              <a:rPr lang="en-GB" sz="1400">
                <a:solidFill>
                  <a:schemeClr val="tx1"/>
                </a:solidFill>
              </a:rPr>
              <a:t> (20%), </a:t>
            </a:r>
            <a:r>
              <a:rPr lang="en-GB" sz="1400" i="1">
                <a:solidFill>
                  <a:schemeClr val="tx1"/>
                </a:solidFill>
              </a:rPr>
              <a:t>SF3B1</a:t>
            </a:r>
            <a:r>
              <a:rPr lang="en-GB" sz="1400">
                <a:solidFill>
                  <a:schemeClr val="tx1"/>
                </a:solidFill>
              </a:rPr>
              <a:t> (18%), and </a:t>
            </a:r>
            <a:r>
              <a:rPr lang="en-GB" sz="1400" i="1">
                <a:solidFill>
                  <a:schemeClr val="tx1"/>
                </a:solidFill>
              </a:rPr>
              <a:t>PLCG2</a:t>
            </a:r>
            <a:r>
              <a:rPr lang="en-GB" sz="1400">
                <a:solidFill>
                  <a:schemeClr val="tx1"/>
                </a:solidFill>
              </a:rPr>
              <a:t> (10%)</a:t>
            </a:r>
          </a:p>
          <a:p>
            <a:pPr marL="179388" indent="-179388">
              <a:buClr>
                <a:schemeClr val="accent2"/>
              </a:buClr>
              <a:buFont typeface="Arial" panose="020B0604020202020204" pitchFamily="34" charset="0"/>
              <a:buChar char="•"/>
            </a:pPr>
            <a:r>
              <a:rPr lang="en-GB" sz="1400">
                <a:solidFill>
                  <a:schemeClr val="tx1"/>
                </a:solidFill>
                <a:effectLst/>
              </a:rPr>
              <a:t>A total of 31 </a:t>
            </a:r>
            <a:r>
              <a:rPr lang="en-GB" sz="1400" i="1">
                <a:solidFill>
                  <a:schemeClr val="tx1"/>
                </a:solidFill>
                <a:effectLst/>
              </a:rPr>
              <a:t>BTK</a:t>
            </a:r>
            <a:r>
              <a:rPr lang="en-GB" sz="1400">
                <a:solidFill>
                  <a:schemeClr val="tx1"/>
                </a:solidFill>
                <a:effectLst/>
              </a:rPr>
              <a:t> mutations in 25 patients were detected at baseline: C481S (n=23), C481R (n=4), C481Y (n=2), C481F (n=1), T474I (n=1)</a:t>
            </a:r>
          </a:p>
          <a:p>
            <a:pPr marL="179388" indent="-179388">
              <a:buClr>
                <a:schemeClr val="accent2"/>
              </a:buClr>
              <a:buFont typeface="Arial" panose="020B0604020202020204" pitchFamily="34" charset="0"/>
              <a:buChar char="•"/>
            </a:pPr>
            <a:r>
              <a:rPr lang="en-GB" sz="1400" err="1">
                <a:solidFill>
                  <a:schemeClr val="tx1"/>
                </a:solidFill>
              </a:rPr>
              <a:t>Pirtobrutinib</a:t>
            </a:r>
            <a:r>
              <a:rPr lang="en-GB" sz="1400">
                <a:solidFill>
                  <a:schemeClr val="tx1"/>
                </a:solidFill>
              </a:rPr>
              <a:t> efficacy was observed regardless of type of prior </a:t>
            </a:r>
            <a:r>
              <a:rPr lang="en-GB" sz="1400" err="1">
                <a:solidFill>
                  <a:schemeClr val="tx1"/>
                </a:solidFill>
              </a:rPr>
              <a:t>cBTKi</a:t>
            </a:r>
            <a:r>
              <a:rPr lang="en-GB" sz="1400">
                <a:solidFill>
                  <a:schemeClr val="tx1"/>
                </a:solidFill>
              </a:rPr>
              <a:t> and baseline </a:t>
            </a:r>
            <a:r>
              <a:rPr lang="en-GB" sz="1400" i="1">
                <a:solidFill>
                  <a:schemeClr val="tx1"/>
                </a:solidFill>
              </a:rPr>
              <a:t>BTK</a:t>
            </a:r>
            <a:r>
              <a:rPr lang="en-GB" sz="1400">
                <a:solidFill>
                  <a:schemeClr val="tx1"/>
                </a:solidFill>
              </a:rPr>
              <a:t> mutational status</a:t>
            </a:r>
          </a:p>
          <a:p>
            <a:pPr marL="179388" indent="-179388">
              <a:buClr>
                <a:schemeClr val="accent2"/>
              </a:buClr>
              <a:buFont typeface="Arial" panose="020B0604020202020204" pitchFamily="34" charset="0"/>
              <a:buChar char="•"/>
            </a:pPr>
            <a:r>
              <a:rPr lang="en-GB" sz="1400">
                <a:solidFill>
                  <a:schemeClr val="tx1"/>
                </a:solidFill>
                <a:effectLst/>
              </a:rPr>
              <a:t>ORR for the resistant population (N=49) was 80% (95% CI 66-90%), comparable to the 82% ORR (95% CI 77-86%) in the overall population (N=279)</a:t>
            </a:r>
          </a:p>
        </p:txBody>
      </p:sp>
      <p:sp>
        <p:nvSpPr>
          <p:cNvPr id="74" name="Textfeld 73">
            <a:extLst>
              <a:ext uri="{FF2B5EF4-FFF2-40B4-BE49-F238E27FC236}">
                <a16:creationId xmlns:a16="http://schemas.microsoft.com/office/drawing/2014/main" id="{D31339D6-DBDF-4AB5-6392-9F75C0753B93}"/>
              </a:ext>
            </a:extLst>
          </p:cNvPr>
          <p:cNvSpPr txBox="1"/>
          <p:nvPr/>
        </p:nvSpPr>
        <p:spPr>
          <a:xfrm>
            <a:off x="-163052" y="3367020"/>
            <a:ext cx="1839393" cy="656590"/>
          </a:xfrm>
          <a:prstGeom prst="rect">
            <a:avLst/>
          </a:prstGeom>
          <a:noFill/>
        </p:spPr>
        <p:txBody>
          <a:bodyPr wrap="square" rtlCol="0">
            <a:spAutoFit/>
          </a:bodyPr>
          <a:lstStyle/>
          <a:p>
            <a:pPr algn="r">
              <a:lnSpc>
                <a:spcPts val="1100"/>
              </a:lnSpc>
            </a:pPr>
            <a:r>
              <a:rPr lang="en-US" sz="1000">
                <a:solidFill>
                  <a:schemeClr val="tx1"/>
                </a:solidFill>
              </a:rPr>
              <a:t>Prior </a:t>
            </a:r>
            <a:r>
              <a:rPr lang="en-US" sz="1000" err="1">
                <a:solidFill>
                  <a:schemeClr val="tx1"/>
                </a:solidFill>
              </a:rPr>
              <a:t>cBTKi</a:t>
            </a:r>
            <a:r>
              <a:rPr lang="en-US" sz="1000">
                <a:solidFill>
                  <a:schemeClr val="tx1"/>
                </a:solidFill>
              </a:rPr>
              <a:t>-resistant</a:t>
            </a:r>
          </a:p>
          <a:p>
            <a:pPr algn="r">
              <a:lnSpc>
                <a:spcPts val="1100"/>
              </a:lnSpc>
            </a:pPr>
            <a:r>
              <a:rPr lang="en-US" sz="1000"/>
              <a:t>Prior ibrutinib</a:t>
            </a:r>
          </a:p>
          <a:p>
            <a:pPr algn="r">
              <a:lnSpc>
                <a:spcPts val="1100"/>
              </a:lnSpc>
            </a:pPr>
            <a:r>
              <a:rPr lang="en-US" sz="1000">
                <a:solidFill>
                  <a:schemeClr val="tx1"/>
                </a:solidFill>
              </a:rPr>
              <a:t>Prior acalabrutinib</a:t>
            </a:r>
          </a:p>
          <a:p>
            <a:pPr algn="r">
              <a:lnSpc>
                <a:spcPts val="1100"/>
              </a:lnSpc>
            </a:pPr>
            <a:r>
              <a:rPr lang="en-US" sz="1000"/>
              <a:t>Prior zanubrutinib</a:t>
            </a:r>
          </a:p>
        </p:txBody>
      </p:sp>
      <p:sp>
        <p:nvSpPr>
          <p:cNvPr id="75" name="Textfeld 74">
            <a:extLst>
              <a:ext uri="{FF2B5EF4-FFF2-40B4-BE49-F238E27FC236}">
                <a16:creationId xmlns:a16="http://schemas.microsoft.com/office/drawing/2014/main" id="{44683AD6-DD58-7038-0669-A38924327E21}"/>
              </a:ext>
            </a:extLst>
          </p:cNvPr>
          <p:cNvSpPr txBox="1"/>
          <p:nvPr/>
        </p:nvSpPr>
        <p:spPr>
          <a:xfrm>
            <a:off x="315919" y="3949638"/>
            <a:ext cx="1360422" cy="1079783"/>
          </a:xfrm>
          <a:prstGeom prst="rect">
            <a:avLst/>
          </a:prstGeom>
          <a:noFill/>
        </p:spPr>
        <p:txBody>
          <a:bodyPr wrap="square" rtlCol="0">
            <a:spAutoFit/>
          </a:bodyPr>
          <a:lstStyle/>
          <a:p>
            <a:pPr algn="r">
              <a:lnSpc>
                <a:spcPts val="1050"/>
              </a:lnSpc>
            </a:pPr>
            <a:r>
              <a:rPr lang="en-US" sz="1000" b="1">
                <a:solidFill>
                  <a:schemeClr val="tx1"/>
                </a:solidFill>
              </a:rPr>
              <a:t>At baseline</a:t>
            </a:r>
          </a:p>
          <a:p>
            <a:pPr algn="r">
              <a:lnSpc>
                <a:spcPts val="1050"/>
              </a:lnSpc>
            </a:pPr>
            <a:r>
              <a:rPr lang="en-US" sz="1000" i="1"/>
              <a:t>BTK</a:t>
            </a:r>
          </a:p>
          <a:p>
            <a:pPr algn="r">
              <a:lnSpc>
                <a:spcPts val="1050"/>
              </a:lnSpc>
            </a:pPr>
            <a:r>
              <a:rPr lang="en-US" sz="1000" i="1">
                <a:solidFill>
                  <a:schemeClr val="tx1"/>
                </a:solidFill>
              </a:rPr>
              <a:t>PLCG2</a:t>
            </a:r>
          </a:p>
          <a:p>
            <a:pPr algn="r">
              <a:lnSpc>
                <a:spcPts val="1050"/>
              </a:lnSpc>
            </a:pPr>
            <a:r>
              <a:rPr lang="en-US" sz="1000" i="1"/>
              <a:t>TP53</a:t>
            </a:r>
          </a:p>
          <a:p>
            <a:pPr algn="r">
              <a:lnSpc>
                <a:spcPts val="1050"/>
              </a:lnSpc>
            </a:pPr>
            <a:r>
              <a:rPr lang="en-US" sz="1000" i="1">
                <a:solidFill>
                  <a:schemeClr val="tx1"/>
                </a:solidFill>
              </a:rPr>
              <a:t>ATM</a:t>
            </a:r>
          </a:p>
          <a:p>
            <a:pPr algn="r">
              <a:lnSpc>
                <a:spcPts val="1050"/>
              </a:lnSpc>
            </a:pPr>
            <a:r>
              <a:rPr lang="en-US" sz="1000" i="1"/>
              <a:t>NOTCH1</a:t>
            </a:r>
          </a:p>
          <a:p>
            <a:pPr algn="r">
              <a:lnSpc>
                <a:spcPts val="1050"/>
              </a:lnSpc>
            </a:pPr>
            <a:r>
              <a:rPr lang="en-US" sz="1000" i="1">
                <a:solidFill>
                  <a:schemeClr val="tx1"/>
                </a:solidFill>
              </a:rPr>
              <a:t>SF3B1</a:t>
            </a:r>
          </a:p>
        </p:txBody>
      </p:sp>
      <p:sp>
        <p:nvSpPr>
          <p:cNvPr id="77" name="Textfeld 76">
            <a:extLst>
              <a:ext uri="{FF2B5EF4-FFF2-40B4-BE49-F238E27FC236}">
                <a16:creationId xmlns:a16="http://schemas.microsoft.com/office/drawing/2014/main" id="{8896561B-CD8F-FBE1-B954-53CFFDE15513}"/>
              </a:ext>
            </a:extLst>
          </p:cNvPr>
          <p:cNvSpPr txBox="1"/>
          <p:nvPr/>
        </p:nvSpPr>
        <p:spPr>
          <a:xfrm>
            <a:off x="8675816" y="3367020"/>
            <a:ext cx="796625" cy="656590"/>
          </a:xfrm>
          <a:prstGeom prst="rect">
            <a:avLst/>
          </a:prstGeom>
          <a:noFill/>
        </p:spPr>
        <p:txBody>
          <a:bodyPr wrap="square" rtlCol="0">
            <a:spAutoFit/>
          </a:bodyPr>
          <a:lstStyle/>
          <a:p>
            <a:pPr>
              <a:lnSpc>
                <a:spcPts val="1100"/>
              </a:lnSpc>
            </a:pPr>
            <a:r>
              <a:rPr lang="en-US" sz="1000">
                <a:solidFill>
                  <a:schemeClr val="tx1"/>
                </a:solidFill>
              </a:rPr>
              <a:t>84%</a:t>
            </a:r>
          </a:p>
          <a:p>
            <a:pPr>
              <a:lnSpc>
                <a:spcPts val="1100"/>
              </a:lnSpc>
            </a:pPr>
            <a:r>
              <a:rPr lang="en-US" sz="1000"/>
              <a:t>90%</a:t>
            </a:r>
          </a:p>
          <a:p>
            <a:pPr>
              <a:lnSpc>
                <a:spcPts val="1100"/>
              </a:lnSpc>
            </a:pPr>
            <a:r>
              <a:rPr lang="en-US" sz="1000"/>
              <a:t>20%</a:t>
            </a:r>
          </a:p>
          <a:p>
            <a:pPr>
              <a:lnSpc>
                <a:spcPts val="1100"/>
              </a:lnSpc>
            </a:pPr>
            <a:r>
              <a:rPr lang="en-US" sz="1000"/>
              <a:t>  2%</a:t>
            </a:r>
          </a:p>
        </p:txBody>
      </p:sp>
      <p:sp>
        <p:nvSpPr>
          <p:cNvPr id="78" name="Textfeld 77">
            <a:extLst>
              <a:ext uri="{FF2B5EF4-FFF2-40B4-BE49-F238E27FC236}">
                <a16:creationId xmlns:a16="http://schemas.microsoft.com/office/drawing/2014/main" id="{02B959D1-3DA7-1824-CBF8-36A09F3CBB69}"/>
              </a:ext>
            </a:extLst>
          </p:cNvPr>
          <p:cNvSpPr txBox="1"/>
          <p:nvPr/>
        </p:nvSpPr>
        <p:spPr>
          <a:xfrm>
            <a:off x="8675816" y="4093530"/>
            <a:ext cx="796625" cy="938719"/>
          </a:xfrm>
          <a:prstGeom prst="rect">
            <a:avLst/>
          </a:prstGeom>
          <a:noFill/>
        </p:spPr>
        <p:txBody>
          <a:bodyPr wrap="square" rtlCol="0">
            <a:spAutoFit/>
          </a:bodyPr>
          <a:lstStyle/>
          <a:p>
            <a:pPr>
              <a:lnSpc>
                <a:spcPts val="1100"/>
              </a:lnSpc>
            </a:pPr>
            <a:r>
              <a:rPr lang="en-US" sz="1000">
                <a:solidFill>
                  <a:schemeClr val="tx1"/>
                </a:solidFill>
              </a:rPr>
              <a:t>51%</a:t>
            </a:r>
          </a:p>
          <a:p>
            <a:pPr>
              <a:lnSpc>
                <a:spcPts val="1100"/>
              </a:lnSpc>
            </a:pPr>
            <a:r>
              <a:rPr lang="en-US" sz="1000"/>
              <a:t>10%</a:t>
            </a:r>
          </a:p>
          <a:p>
            <a:pPr>
              <a:lnSpc>
                <a:spcPts val="1100"/>
              </a:lnSpc>
            </a:pPr>
            <a:r>
              <a:rPr lang="en-US" sz="1000"/>
              <a:t>49%</a:t>
            </a:r>
          </a:p>
          <a:p>
            <a:pPr>
              <a:lnSpc>
                <a:spcPts val="1100"/>
              </a:lnSpc>
            </a:pPr>
            <a:r>
              <a:rPr lang="en-US" sz="1000"/>
              <a:t>27%</a:t>
            </a:r>
          </a:p>
          <a:p>
            <a:pPr>
              <a:lnSpc>
                <a:spcPts val="1100"/>
              </a:lnSpc>
            </a:pPr>
            <a:r>
              <a:rPr lang="en-US" sz="1000"/>
              <a:t>20%</a:t>
            </a:r>
          </a:p>
          <a:p>
            <a:pPr>
              <a:lnSpc>
                <a:spcPts val="1100"/>
              </a:lnSpc>
            </a:pPr>
            <a:r>
              <a:rPr lang="en-US" sz="1000"/>
              <a:t>18%</a:t>
            </a:r>
          </a:p>
        </p:txBody>
      </p:sp>
      <p:grpSp>
        <p:nvGrpSpPr>
          <p:cNvPr id="87" name="Gruppieren 86">
            <a:extLst>
              <a:ext uri="{FF2B5EF4-FFF2-40B4-BE49-F238E27FC236}">
                <a16:creationId xmlns:a16="http://schemas.microsoft.com/office/drawing/2014/main" id="{345A0C83-57F8-FB9D-69A5-C0359266E2CD}"/>
              </a:ext>
            </a:extLst>
          </p:cNvPr>
          <p:cNvGrpSpPr/>
          <p:nvPr/>
        </p:nvGrpSpPr>
        <p:grpSpPr>
          <a:xfrm>
            <a:off x="957898" y="1543479"/>
            <a:ext cx="7755424" cy="1927668"/>
            <a:chOff x="957898" y="1530032"/>
            <a:chExt cx="7755424" cy="1927668"/>
          </a:xfrm>
        </p:grpSpPr>
        <p:cxnSp>
          <p:nvCxnSpPr>
            <p:cNvPr id="8" name="Gerade Verbindung 7">
              <a:extLst>
                <a:ext uri="{FF2B5EF4-FFF2-40B4-BE49-F238E27FC236}">
                  <a16:creationId xmlns:a16="http://schemas.microsoft.com/office/drawing/2014/main" id="{6A7CC957-BA42-EF06-65F3-FDB8D4B7F34F}"/>
                </a:ext>
              </a:extLst>
            </p:cNvPr>
            <p:cNvCxnSpPr/>
            <p:nvPr/>
          </p:nvCxnSpPr>
          <p:spPr>
            <a:xfrm>
              <a:off x="1661324" y="1665288"/>
              <a:ext cx="0" cy="16657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60558DBE-F8ED-72D5-EF27-5C7D9BA6B9A5}"/>
                </a:ext>
              </a:extLst>
            </p:cNvPr>
            <p:cNvCxnSpPr>
              <a:cxnSpLocks/>
            </p:cNvCxnSpPr>
            <p:nvPr/>
          </p:nvCxnSpPr>
          <p:spPr>
            <a:xfrm flipH="1">
              <a:off x="1601037" y="2480344"/>
              <a:ext cx="71022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uppieren 15">
              <a:extLst>
                <a:ext uri="{FF2B5EF4-FFF2-40B4-BE49-F238E27FC236}">
                  <a16:creationId xmlns:a16="http://schemas.microsoft.com/office/drawing/2014/main" id="{934DDDD2-EBBC-0B1E-BF10-D8624E52D066}"/>
                </a:ext>
              </a:extLst>
            </p:cNvPr>
            <p:cNvGrpSpPr/>
            <p:nvPr/>
          </p:nvGrpSpPr>
          <p:grpSpPr>
            <a:xfrm>
              <a:off x="1601037" y="1666528"/>
              <a:ext cx="60281" cy="1645920"/>
              <a:chOff x="2017895" y="1666528"/>
              <a:chExt cx="7102293" cy="1645920"/>
            </a:xfrm>
          </p:grpSpPr>
          <p:cxnSp>
            <p:nvCxnSpPr>
              <p:cNvPr id="12" name="Gerade Verbindung 11">
                <a:extLst>
                  <a:ext uri="{FF2B5EF4-FFF2-40B4-BE49-F238E27FC236}">
                    <a16:creationId xmlns:a16="http://schemas.microsoft.com/office/drawing/2014/main" id="{D22985C4-DD39-DB53-2B35-02A2F0F4D975}"/>
                  </a:ext>
                </a:extLst>
              </p:cNvPr>
              <p:cNvCxnSpPr>
                <a:cxnSpLocks/>
              </p:cNvCxnSpPr>
              <p:nvPr/>
            </p:nvCxnSpPr>
            <p:spPr>
              <a:xfrm flipH="1">
                <a:off x="2017895" y="2068864"/>
                <a:ext cx="71022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B0EA4543-E07E-2EDC-28C4-6AF046F947DD}"/>
                  </a:ext>
                </a:extLst>
              </p:cNvPr>
              <p:cNvCxnSpPr>
                <a:cxnSpLocks/>
              </p:cNvCxnSpPr>
              <p:nvPr/>
            </p:nvCxnSpPr>
            <p:spPr>
              <a:xfrm flipH="1">
                <a:off x="2017895" y="1666528"/>
                <a:ext cx="71022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FD37918B-A16E-DAB6-B164-5CCC8302864C}"/>
                  </a:ext>
                </a:extLst>
              </p:cNvPr>
              <p:cNvCxnSpPr>
                <a:cxnSpLocks/>
              </p:cNvCxnSpPr>
              <p:nvPr/>
            </p:nvCxnSpPr>
            <p:spPr>
              <a:xfrm flipH="1">
                <a:off x="2017895" y="3312448"/>
                <a:ext cx="71022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B37BFBC9-BB5A-40AA-7888-7B00DCF0A160}"/>
                  </a:ext>
                </a:extLst>
              </p:cNvPr>
              <p:cNvCxnSpPr>
                <a:cxnSpLocks/>
              </p:cNvCxnSpPr>
              <p:nvPr/>
            </p:nvCxnSpPr>
            <p:spPr>
              <a:xfrm flipH="1">
                <a:off x="2017895" y="2900968"/>
                <a:ext cx="71022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feld 17">
              <a:extLst>
                <a:ext uri="{FF2B5EF4-FFF2-40B4-BE49-F238E27FC236}">
                  <a16:creationId xmlns:a16="http://schemas.microsoft.com/office/drawing/2014/main" id="{1A5C6206-1AFD-612F-E9D8-E96A788F99FA}"/>
                </a:ext>
              </a:extLst>
            </p:cNvPr>
            <p:cNvSpPr txBox="1"/>
            <p:nvPr/>
          </p:nvSpPr>
          <p:spPr>
            <a:xfrm rot="16200000">
              <a:off x="212516" y="2341844"/>
              <a:ext cx="1767763" cy="276999"/>
            </a:xfrm>
            <a:prstGeom prst="rect">
              <a:avLst/>
            </a:prstGeom>
            <a:noFill/>
          </p:spPr>
          <p:txBody>
            <a:bodyPr wrap="square" rtlCol="0">
              <a:spAutoFit/>
            </a:bodyPr>
            <a:lstStyle/>
            <a:p>
              <a:pPr algn="ctr"/>
              <a:r>
                <a:rPr lang="en-US" sz="1200" b="1">
                  <a:solidFill>
                    <a:schemeClr val="tx1"/>
                  </a:solidFill>
                </a:rPr>
                <a:t>Best SPD change (%)</a:t>
              </a:r>
            </a:p>
          </p:txBody>
        </p:sp>
        <p:sp>
          <p:nvSpPr>
            <p:cNvPr id="19" name="Textfeld 18">
              <a:extLst>
                <a:ext uri="{FF2B5EF4-FFF2-40B4-BE49-F238E27FC236}">
                  <a16:creationId xmlns:a16="http://schemas.microsoft.com/office/drawing/2014/main" id="{7A65BAAB-86E1-1CC8-3F86-8F6635516573}"/>
                </a:ext>
              </a:extLst>
            </p:cNvPr>
            <p:cNvSpPr txBox="1"/>
            <p:nvPr/>
          </p:nvSpPr>
          <p:spPr>
            <a:xfrm>
              <a:off x="1219883" y="1530032"/>
              <a:ext cx="456457" cy="276999"/>
            </a:xfrm>
            <a:prstGeom prst="rect">
              <a:avLst/>
            </a:prstGeom>
            <a:noFill/>
          </p:spPr>
          <p:txBody>
            <a:bodyPr wrap="square" rtlCol="0">
              <a:spAutoFit/>
            </a:bodyPr>
            <a:lstStyle/>
            <a:p>
              <a:pPr algn="r"/>
              <a:r>
                <a:rPr lang="en-US" sz="1200">
                  <a:solidFill>
                    <a:schemeClr val="tx1"/>
                  </a:solidFill>
                </a:rPr>
                <a:t>100</a:t>
              </a:r>
            </a:p>
          </p:txBody>
        </p:sp>
        <p:sp>
          <p:nvSpPr>
            <p:cNvPr id="20" name="Textfeld 19">
              <a:extLst>
                <a:ext uri="{FF2B5EF4-FFF2-40B4-BE49-F238E27FC236}">
                  <a16:creationId xmlns:a16="http://schemas.microsoft.com/office/drawing/2014/main" id="{A332FA66-7F05-E70C-2B62-F901126C179A}"/>
                </a:ext>
              </a:extLst>
            </p:cNvPr>
            <p:cNvSpPr txBox="1"/>
            <p:nvPr/>
          </p:nvSpPr>
          <p:spPr>
            <a:xfrm>
              <a:off x="1219883" y="1933793"/>
              <a:ext cx="456457" cy="276999"/>
            </a:xfrm>
            <a:prstGeom prst="rect">
              <a:avLst/>
            </a:prstGeom>
            <a:noFill/>
          </p:spPr>
          <p:txBody>
            <a:bodyPr wrap="square" rtlCol="0">
              <a:spAutoFit/>
            </a:bodyPr>
            <a:lstStyle/>
            <a:p>
              <a:pPr algn="r"/>
              <a:r>
                <a:rPr lang="en-US" sz="1200">
                  <a:solidFill>
                    <a:schemeClr val="tx1"/>
                  </a:solidFill>
                </a:rPr>
                <a:t>50</a:t>
              </a:r>
            </a:p>
          </p:txBody>
        </p:sp>
        <p:sp>
          <p:nvSpPr>
            <p:cNvPr id="21" name="Textfeld 20">
              <a:extLst>
                <a:ext uri="{FF2B5EF4-FFF2-40B4-BE49-F238E27FC236}">
                  <a16:creationId xmlns:a16="http://schemas.microsoft.com/office/drawing/2014/main" id="{07735B97-9FAD-56B2-CB1B-90305D551AF4}"/>
                </a:ext>
              </a:extLst>
            </p:cNvPr>
            <p:cNvSpPr txBox="1"/>
            <p:nvPr/>
          </p:nvSpPr>
          <p:spPr>
            <a:xfrm>
              <a:off x="1219883" y="2355367"/>
              <a:ext cx="456457" cy="276999"/>
            </a:xfrm>
            <a:prstGeom prst="rect">
              <a:avLst/>
            </a:prstGeom>
            <a:noFill/>
          </p:spPr>
          <p:txBody>
            <a:bodyPr wrap="square" rtlCol="0">
              <a:spAutoFit/>
            </a:bodyPr>
            <a:lstStyle/>
            <a:p>
              <a:pPr algn="r"/>
              <a:r>
                <a:rPr lang="en-US" sz="1200">
                  <a:solidFill>
                    <a:schemeClr val="tx1"/>
                  </a:solidFill>
                </a:rPr>
                <a:t>0</a:t>
              </a:r>
            </a:p>
          </p:txBody>
        </p:sp>
        <p:sp>
          <p:nvSpPr>
            <p:cNvPr id="22" name="Textfeld 21">
              <a:extLst>
                <a:ext uri="{FF2B5EF4-FFF2-40B4-BE49-F238E27FC236}">
                  <a16:creationId xmlns:a16="http://schemas.microsoft.com/office/drawing/2014/main" id="{855FAAAD-A496-5675-A495-48BCA8A17660}"/>
                </a:ext>
              </a:extLst>
            </p:cNvPr>
            <p:cNvSpPr txBox="1"/>
            <p:nvPr/>
          </p:nvSpPr>
          <p:spPr>
            <a:xfrm>
              <a:off x="1219883" y="2765065"/>
              <a:ext cx="456457" cy="276999"/>
            </a:xfrm>
            <a:prstGeom prst="rect">
              <a:avLst/>
            </a:prstGeom>
            <a:noFill/>
          </p:spPr>
          <p:txBody>
            <a:bodyPr wrap="square" rtlCol="0">
              <a:spAutoFit/>
            </a:bodyPr>
            <a:lstStyle/>
            <a:p>
              <a:pPr algn="r"/>
              <a:r>
                <a:rPr lang="en-US" sz="1200">
                  <a:solidFill>
                    <a:schemeClr val="tx1"/>
                  </a:solidFill>
                </a:rPr>
                <a:t>-50</a:t>
              </a:r>
            </a:p>
          </p:txBody>
        </p:sp>
        <p:sp>
          <p:nvSpPr>
            <p:cNvPr id="23" name="Textfeld 22">
              <a:extLst>
                <a:ext uri="{FF2B5EF4-FFF2-40B4-BE49-F238E27FC236}">
                  <a16:creationId xmlns:a16="http://schemas.microsoft.com/office/drawing/2014/main" id="{7EAE6F8D-9231-5E67-454F-66B9AE2136EE}"/>
                </a:ext>
              </a:extLst>
            </p:cNvPr>
            <p:cNvSpPr txBox="1"/>
            <p:nvPr/>
          </p:nvSpPr>
          <p:spPr>
            <a:xfrm>
              <a:off x="1091309" y="3180701"/>
              <a:ext cx="585032" cy="276999"/>
            </a:xfrm>
            <a:prstGeom prst="rect">
              <a:avLst/>
            </a:prstGeom>
            <a:noFill/>
          </p:spPr>
          <p:txBody>
            <a:bodyPr wrap="square" rtlCol="0">
              <a:spAutoFit/>
            </a:bodyPr>
            <a:lstStyle/>
            <a:p>
              <a:pPr algn="r"/>
              <a:r>
                <a:rPr lang="en-US" sz="1200">
                  <a:solidFill>
                    <a:schemeClr val="tx1"/>
                  </a:solidFill>
                </a:rPr>
                <a:t>-100</a:t>
              </a:r>
            </a:p>
          </p:txBody>
        </p:sp>
        <p:sp>
          <p:nvSpPr>
            <p:cNvPr id="26" name="Rechteck 25">
              <a:extLst>
                <a:ext uri="{FF2B5EF4-FFF2-40B4-BE49-F238E27FC236}">
                  <a16:creationId xmlns:a16="http://schemas.microsoft.com/office/drawing/2014/main" id="{32B03149-5E0F-6928-11A2-C2C4D61B2AA9}"/>
                </a:ext>
              </a:extLst>
            </p:cNvPr>
            <p:cNvSpPr/>
            <p:nvPr/>
          </p:nvSpPr>
          <p:spPr>
            <a:xfrm>
              <a:off x="1671317" y="1933793"/>
              <a:ext cx="129600" cy="5465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BD638A1E-3644-6E71-39E9-14D6CC2813E5}"/>
                </a:ext>
              </a:extLst>
            </p:cNvPr>
            <p:cNvSpPr/>
            <p:nvPr/>
          </p:nvSpPr>
          <p:spPr>
            <a:xfrm>
              <a:off x="1814511" y="2308229"/>
              <a:ext cx="129600" cy="1721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D1A09097-A939-6694-D441-51EF67F8A253}"/>
                </a:ext>
              </a:extLst>
            </p:cNvPr>
            <p:cNvSpPr/>
            <p:nvPr/>
          </p:nvSpPr>
          <p:spPr>
            <a:xfrm>
              <a:off x="1957705" y="2453481"/>
              <a:ext cx="129600" cy="288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2AE1425E-8A88-9B73-5E23-5DCF8ED64FB9}"/>
                </a:ext>
              </a:extLst>
            </p:cNvPr>
            <p:cNvSpPr/>
            <p:nvPr/>
          </p:nvSpPr>
          <p:spPr>
            <a:xfrm>
              <a:off x="2100899" y="2482726"/>
              <a:ext cx="129600" cy="12258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E0160121-617A-5EFF-F6F7-EF7487805943}"/>
                </a:ext>
              </a:extLst>
            </p:cNvPr>
            <p:cNvSpPr/>
            <p:nvPr/>
          </p:nvSpPr>
          <p:spPr>
            <a:xfrm>
              <a:off x="2244093" y="2482726"/>
              <a:ext cx="129600" cy="21602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6C56F0F7-90F9-D6FB-B0C0-D616F245E82A}"/>
                </a:ext>
              </a:extLst>
            </p:cNvPr>
            <p:cNvSpPr/>
            <p:nvPr/>
          </p:nvSpPr>
          <p:spPr>
            <a:xfrm>
              <a:off x="2387287" y="2482726"/>
              <a:ext cx="129600" cy="2382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22C22612-0A74-8691-D464-0624F688CB6E}"/>
                </a:ext>
              </a:extLst>
            </p:cNvPr>
            <p:cNvSpPr/>
            <p:nvPr/>
          </p:nvSpPr>
          <p:spPr>
            <a:xfrm>
              <a:off x="2530481" y="2482726"/>
              <a:ext cx="129600" cy="26281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839D4527-D740-7D21-3D35-6E48A5FB0C21}"/>
                </a:ext>
              </a:extLst>
            </p:cNvPr>
            <p:cNvSpPr/>
            <p:nvPr/>
          </p:nvSpPr>
          <p:spPr>
            <a:xfrm>
              <a:off x="2673675" y="2482726"/>
              <a:ext cx="129600" cy="33667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0114D0C1-2165-47FA-4ED7-C1D238E04BD2}"/>
                </a:ext>
              </a:extLst>
            </p:cNvPr>
            <p:cNvSpPr/>
            <p:nvPr/>
          </p:nvSpPr>
          <p:spPr>
            <a:xfrm>
              <a:off x="2816869" y="2482725"/>
              <a:ext cx="129600" cy="35889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6AFE23FF-B976-52AD-A61F-0732698EF50F}"/>
                </a:ext>
              </a:extLst>
            </p:cNvPr>
            <p:cNvSpPr/>
            <p:nvPr/>
          </p:nvSpPr>
          <p:spPr>
            <a:xfrm>
              <a:off x="2960063" y="2482725"/>
              <a:ext cx="129600" cy="4047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33F8EBC8-209F-5A91-D675-84732A4A34FE}"/>
                </a:ext>
              </a:extLst>
            </p:cNvPr>
            <p:cNvSpPr/>
            <p:nvPr/>
          </p:nvSpPr>
          <p:spPr>
            <a:xfrm>
              <a:off x="3103257" y="2482724"/>
              <a:ext cx="129600" cy="4700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2DDAC88F-D9DE-2862-A5FE-20512424CDC6}"/>
                </a:ext>
              </a:extLst>
            </p:cNvPr>
            <p:cNvSpPr/>
            <p:nvPr/>
          </p:nvSpPr>
          <p:spPr>
            <a:xfrm>
              <a:off x="3246451" y="2482724"/>
              <a:ext cx="129600" cy="4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F81A3B44-4AAB-73C1-DB05-60742DACFA70}"/>
                </a:ext>
              </a:extLst>
            </p:cNvPr>
            <p:cNvSpPr/>
            <p:nvPr/>
          </p:nvSpPr>
          <p:spPr>
            <a:xfrm>
              <a:off x="3389645" y="2482725"/>
              <a:ext cx="129600" cy="4922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8B62E8EA-A7DE-F32B-AD06-B6E567F7AE42}"/>
                </a:ext>
              </a:extLst>
            </p:cNvPr>
            <p:cNvSpPr/>
            <p:nvPr/>
          </p:nvSpPr>
          <p:spPr>
            <a:xfrm>
              <a:off x="3532839" y="2482723"/>
              <a:ext cx="129600" cy="493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936B544B-39C0-A084-E880-23B3194452E2}"/>
                </a:ext>
              </a:extLst>
            </p:cNvPr>
            <p:cNvSpPr/>
            <p:nvPr/>
          </p:nvSpPr>
          <p:spPr>
            <a:xfrm>
              <a:off x="3676033" y="2482722"/>
              <a:ext cx="129600" cy="51764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E3BA9197-5CA3-612A-EE17-88B88CD52B4A}"/>
                </a:ext>
              </a:extLst>
            </p:cNvPr>
            <p:cNvSpPr/>
            <p:nvPr/>
          </p:nvSpPr>
          <p:spPr>
            <a:xfrm>
              <a:off x="3819227" y="2482721"/>
              <a:ext cx="129600" cy="52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A596D824-BC66-D8E3-76C4-08B42AFCBA1D}"/>
                </a:ext>
              </a:extLst>
            </p:cNvPr>
            <p:cNvSpPr/>
            <p:nvPr/>
          </p:nvSpPr>
          <p:spPr>
            <a:xfrm>
              <a:off x="3962421" y="2482720"/>
              <a:ext cx="129600" cy="5441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6A2CA24D-03AE-7868-ACF0-FFB1D8736D73}"/>
                </a:ext>
              </a:extLst>
            </p:cNvPr>
            <p:cNvSpPr/>
            <p:nvPr/>
          </p:nvSpPr>
          <p:spPr>
            <a:xfrm>
              <a:off x="4105615" y="2482720"/>
              <a:ext cx="129600" cy="5441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F021E2F3-CECA-4FC0-5AB4-EC80863DD1BB}"/>
                </a:ext>
              </a:extLst>
            </p:cNvPr>
            <p:cNvSpPr/>
            <p:nvPr/>
          </p:nvSpPr>
          <p:spPr>
            <a:xfrm>
              <a:off x="4248809" y="2482721"/>
              <a:ext cx="129600" cy="54416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728AA0B2-CCDB-27EB-7493-31FD735046D3}"/>
                </a:ext>
              </a:extLst>
            </p:cNvPr>
            <p:cNvSpPr/>
            <p:nvPr/>
          </p:nvSpPr>
          <p:spPr>
            <a:xfrm>
              <a:off x="4392003" y="2482720"/>
              <a:ext cx="129600" cy="5593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5B10F577-3795-C930-90A9-79F3B4EBFA3E}"/>
                </a:ext>
              </a:extLst>
            </p:cNvPr>
            <p:cNvSpPr/>
            <p:nvPr/>
          </p:nvSpPr>
          <p:spPr>
            <a:xfrm>
              <a:off x="4535197" y="2482720"/>
              <a:ext cx="129600" cy="5593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extLst>
                <a:ext uri="{FF2B5EF4-FFF2-40B4-BE49-F238E27FC236}">
                  <a16:creationId xmlns:a16="http://schemas.microsoft.com/office/drawing/2014/main" id="{90576916-3386-C0FF-EA37-7E683DB61A3C}"/>
                </a:ext>
              </a:extLst>
            </p:cNvPr>
            <p:cNvSpPr/>
            <p:nvPr/>
          </p:nvSpPr>
          <p:spPr>
            <a:xfrm>
              <a:off x="4678391" y="2482720"/>
              <a:ext cx="129600" cy="5593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1403C0BD-B00D-17C5-FAF7-35F5EF9A230A}"/>
                </a:ext>
              </a:extLst>
            </p:cNvPr>
            <p:cNvSpPr/>
            <p:nvPr/>
          </p:nvSpPr>
          <p:spPr>
            <a:xfrm>
              <a:off x="4821585" y="2482721"/>
              <a:ext cx="129600" cy="5616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310D272C-7C4D-143A-F7E5-D73FBF902C30}"/>
                </a:ext>
              </a:extLst>
            </p:cNvPr>
            <p:cNvSpPr/>
            <p:nvPr/>
          </p:nvSpPr>
          <p:spPr>
            <a:xfrm>
              <a:off x="4964779" y="2482721"/>
              <a:ext cx="129600" cy="5616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1C545B32-DEE3-1831-2120-FA07FBA3457F}"/>
                </a:ext>
              </a:extLst>
            </p:cNvPr>
            <p:cNvSpPr/>
            <p:nvPr/>
          </p:nvSpPr>
          <p:spPr>
            <a:xfrm>
              <a:off x="5107973" y="2482721"/>
              <a:ext cx="129600" cy="56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extLst>
                <a:ext uri="{FF2B5EF4-FFF2-40B4-BE49-F238E27FC236}">
                  <a16:creationId xmlns:a16="http://schemas.microsoft.com/office/drawing/2014/main" id="{BBDD9EDC-4E45-CFF6-576C-F5A7E4148A2A}"/>
                </a:ext>
              </a:extLst>
            </p:cNvPr>
            <p:cNvSpPr/>
            <p:nvPr/>
          </p:nvSpPr>
          <p:spPr>
            <a:xfrm>
              <a:off x="5251167" y="2482721"/>
              <a:ext cx="129600" cy="5688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ED0F1A48-5183-8E7B-9E75-E5D67178FCCF}"/>
                </a:ext>
              </a:extLst>
            </p:cNvPr>
            <p:cNvSpPr/>
            <p:nvPr/>
          </p:nvSpPr>
          <p:spPr>
            <a:xfrm>
              <a:off x="5394361" y="2482720"/>
              <a:ext cx="129600" cy="57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a:extLst>
                <a:ext uri="{FF2B5EF4-FFF2-40B4-BE49-F238E27FC236}">
                  <a16:creationId xmlns:a16="http://schemas.microsoft.com/office/drawing/2014/main" id="{952610A6-DA22-937E-D8EE-538E9BD5EE0C}"/>
                </a:ext>
              </a:extLst>
            </p:cNvPr>
            <p:cNvSpPr/>
            <p:nvPr/>
          </p:nvSpPr>
          <p:spPr>
            <a:xfrm>
              <a:off x="5537555" y="2482719"/>
              <a:ext cx="129600" cy="60020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a:extLst>
                <a:ext uri="{FF2B5EF4-FFF2-40B4-BE49-F238E27FC236}">
                  <a16:creationId xmlns:a16="http://schemas.microsoft.com/office/drawing/2014/main" id="{BDA33800-E222-165C-CA14-D59682DDCD97}"/>
                </a:ext>
              </a:extLst>
            </p:cNvPr>
            <p:cNvSpPr/>
            <p:nvPr/>
          </p:nvSpPr>
          <p:spPr>
            <a:xfrm>
              <a:off x="5680749" y="2482719"/>
              <a:ext cx="129600" cy="60020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9549B166-60CF-962D-B61A-F0CB6C90485C}"/>
                </a:ext>
              </a:extLst>
            </p:cNvPr>
            <p:cNvSpPr/>
            <p:nvPr/>
          </p:nvSpPr>
          <p:spPr>
            <a:xfrm>
              <a:off x="5823943" y="2482720"/>
              <a:ext cx="129600" cy="608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330B6BEA-F98A-EDEC-C76D-F5CC4BB06599}"/>
                </a:ext>
              </a:extLst>
            </p:cNvPr>
            <p:cNvSpPr/>
            <p:nvPr/>
          </p:nvSpPr>
          <p:spPr>
            <a:xfrm>
              <a:off x="5967137" y="2482719"/>
              <a:ext cx="129600" cy="6319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a:extLst>
                <a:ext uri="{FF2B5EF4-FFF2-40B4-BE49-F238E27FC236}">
                  <a16:creationId xmlns:a16="http://schemas.microsoft.com/office/drawing/2014/main" id="{F82F05F9-8F40-2329-27D5-8459A490AA6A}"/>
                </a:ext>
              </a:extLst>
            </p:cNvPr>
            <p:cNvSpPr/>
            <p:nvPr/>
          </p:nvSpPr>
          <p:spPr>
            <a:xfrm>
              <a:off x="6110331" y="2482719"/>
              <a:ext cx="129600" cy="6319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57C705CA-5EE5-79F6-7798-4A8B37FF4699}"/>
                </a:ext>
              </a:extLst>
            </p:cNvPr>
            <p:cNvSpPr/>
            <p:nvPr/>
          </p:nvSpPr>
          <p:spPr>
            <a:xfrm>
              <a:off x="6253525" y="2482718"/>
              <a:ext cx="129600" cy="63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echteck 58">
              <a:extLst>
                <a:ext uri="{FF2B5EF4-FFF2-40B4-BE49-F238E27FC236}">
                  <a16:creationId xmlns:a16="http://schemas.microsoft.com/office/drawing/2014/main" id="{2D2E1004-351E-A9FA-0943-931A69F42533}"/>
                </a:ext>
              </a:extLst>
            </p:cNvPr>
            <p:cNvSpPr/>
            <p:nvPr/>
          </p:nvSpPr>
          <p:spPr>
            <a:xfrm>
              <a:off x="6396719" y="2482717"/>
              <a:ext cx="129600" cy="65418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a:extLst>
                <a:ext uri="{FF2B5EF4-FFF2-40B4-BE49-F238E27FC236}">
                  <a16:creationId xmlns:a16="http://schemas.microsoft.com/office/drawing/2014/main" id="{E939666B-BCEE-DFC1-B58C-7033E44E98A7}"/>
                </a:ext>
              </a:extLst>
            </p:cNvPr>
            <p:cNvSpPr/>
            <p:nvPr/>
          </p:nvSpPr>
          <p:spPr>
            <a:xfrm>
              <a:off x="6539913" y="2482718"/>
              <a:ext cx="129600" cy="6768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a:extLst>
                <a:ext uri="{FF2B5EF4-FFF2-40B4-BE49-F238E27FC236}">
                  <a16:creationId xmlns:a16="http://schemas.microsoft.com/office/drawing/2014/main" id="{0A8359D6-90E8-04C5-F2FC-0FEB06A97FDC}"/>
                </a:ext>
              </a:extLst>
            </p:cNvPr>
            <p:cNvSpPr/>
            <p:nvPr/>
          </p:nvSpPr>
          <p:spPr>
            <a:xfrm>
              <a:off x="6683107" y="2482718"/>
              <a:ext cx="129600" cy="6768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a:extLst>
                <a:ext uri="{FF2B5EF4-FFF2-40B4-BE49-F238E27FC236}">
                  <a16:creationId xmlns:a16="http://schemas.microsoft.com/office/drawing/2014/main" id="{5360E1A7-FAD6-8DA8-0BFE-1F646FB0E4FB}"/>
                </a:ext>
              </a:extLst>
            </p:cNvPr>
            <p:cNvSpPr/>
            <p:nvPr/>
          </p:nvSpPr>
          <p:spPr>
            <a:xfrm>
              <a:off x="6826301" y="2482717"/>
              <a:ext cx="129600" cy="69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a:extLst>
                <a:ext uri="{FF2B5EF4-FFF2-40B4-BE49-F238E27FC236}">
                  <a16:creationId xmlns:a16="http://schemas.microsoft.com/office/drawing/2014/main" id="{3CA7BB37-EE3A-2013-B7DD-63F204166F99}"/>
                </a:ext>
              </a:extLst>
            </p:cNvPr>
            <p:cNvSpPr/>
            <p:nvPr/>
          </p:nvSpPr>
          <p:spPr>
            <a:xfrm>
              <a:off x="6969495" y="2482717"/>
              <a:ext cx="129600" cy="69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a:extLst>
                <a:ext uri="{FF2B5EF4-FFF2-40B4-BE49-F238E27FC236}">
                  <a16:creationId xmlns:a16="http://schemas.microsoft.com/office/drawing/2014/main" id="{6E1B5714-A777-0551-462A-ACC3236102CA}"/>
                </a:ext>
              </a:extLst>
            </p:cNvPr>
            <p:cNvSpPr/>
            <p:nvPr/>
          </p:nvSpPr>
          <p:spPr>
            <a:xfrm>
              <a:off x="7112689" y="2482717"/>
              <a:ext cx="129600" cy="691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991084B0-A95C-6ECD-2443-40AA01558443}"/>
                </a:ext>
              </a:extLst>
            </p:cNvPr>
            <p:cNvSpPr/>
            <p:nvPr/>
          </p:nvSpPr>
          <p:spPr>
            <a:xfrm>
              <a:off x="7255883" y="2482716"/>
              <a:ext cx="129600" cy="69798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5338EDE9-4A69-235D-1AC5-E82350A57E96}"/>
                </a:ext>
              </a:extLst>
            </p:cNvPr>
            <p:cNvSpPr/>
            <p:nvPr/>
          </p:nvSpPr>
          <p:spPr>
            <a:xfrm>
              <a:off x="7399077" y="2482716"/>
              <a:ext cx="129600" cy="72085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echteck 66">
              <a:extLst>
                <a:ext uri="{FF2B5EF4-FFF2-40B4-BE49-F238E27FC236}">
                  <a16:creationId xmlns:a16="http://schemas.microsoft.com/office/drawing/2014/main" id="{63C0311D-9FA6-4314-F3E9-5194419CFA39}"/>
                </a:ext>
              </a:extLst>
            </p:cNvPr>
            <p:cNvSpPr/>
            <p:nvPr/>
          </p:nvSpPr>
          <p:spPr>
            <a:xfrm>
              <a:off x="7542271" y="2482716"/>
              <a:ext cx="129600" cy="72085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DD82A007-E4B7-2DE0-A0B7-C78AC79781B7}"/>
                </a:ext>
              </a:extLst>
            </p:cNvPr>
            <p:cNvSpPr/>
            <p:nvPr/>
          </p:nvSpPr>
          <p:spPr>
            <a:xfrm>
              <a:off x="7685465" y="2482716"/>
              <a:ext cx="129600" cy="72085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5E8F302F-0C5E-DD54-7051-96862E58ADB3}"/>
                </a:ext>
              </a:extLst>
            </p:cNvPr>
            <p:cNvSpPr/>
            <p:nvPr/>
          </p:nvSpPr>
          <p:spPr>
            <a:xfrm>
              <a:off x="7828659" y="2482715"/>
              <a:ext cx="129600" cy="72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a:extLst>
                <a:ext uri="{FF2B5EF4-FFF2-40B4-BE49-F238E27FC236}">
                  <a16:creationId xmlns:a16="http://schemas.microsoft.com/office/drawing/2014/main" id="{A756EE6C-5EC2-B9F5-9465-3D8003D45873}"/>
                </a:ext>
              </a:extLst>
            </p:cNvPr>
            <p:cNvSpPr/>
            <p:nvPr/>
          </p:nvSpPr>
          <p:spPr>
            <a:xfrm>
              <a:off x="7971853" y="2482714"/>
              <a:ext cx="129600" cy="7430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extLst>
                <a:ext uri="{FF2B5EF4-FFF2-40B4-BE49-F238E27FC236}">
                  <a16:creationId xmlns:a16="http://schemas.microsoft.com/office/drawing/2014/main" id="{25D8EE3E-1CA2-8BE1-951A-4DE8252F94CB}"/>
                </a:ext>
              </a:extLst>
            </p:cNvPr>
            <p:cNvSpPr/>
            <p:nvPr/>
          </p:nvSpPr>
          <p:spPr>
            <a:xfrm>
              <a:off x="8115047" y="2482714"/>
              <a:ext cx="129600" cy="76848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BDC1E9FF-B6F2-0D58-2B95-48AD58B0C9AF}"/>
                </a:ext>
              </a:extLst>
            </p:cNvPr>
            <p:cNvSpPr/>
            <p:nvPr/>
          </p:nvSpPr>
          <p:spPr>
            <a:xfrm>
              <a:off x="8258241" y="2482714"/>
              <a:ext cx="129600" cy="7776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A86A97D8-4A2A-0A14-EC7F-B6A35AFE7D4B}"/>
                </a:ext>
              </a:extLst>
            </p:cNvPr>
            <p:cNvSpPr/>
            <p:nvPr/>
          </p:nvSpPr>
          <p:spPr>
            <a:xfrm>
              <a:off x="8401456" y="2482713"/>
              <a:ext cx="129600" cy="7848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4" name="Gerade Verbindung 23">
              <a:extLst>
                <a:ext uri="{FF2B5EF4-FFF2-40B4-BE49-F238E27FC236}">
                  <a16:creationId xmlns:a16="http://schemas.microsoft.com/office/drawing/2014/main" id="{2BB6FBA9-4932-BA9A-E021-0CF8AFAF29F2}"/>
                </a:ext>
              </a:extLst>
            </p:cNvPr>
            <p:cNvCxnSpPr>
              <a:cxnSpLocks/>
            </p:cNvCxnSpPr>
            <p:nvPr/>
          </p:nvCxnSpPr>
          <p:spPr>
            <a:xfrm flipH="1">
              <a:off x="1676340" y="2897560"/>
              <a:ext cx="702699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9" name="Textfeld 78">
              <a:extLst>
                <a:ext uri="{FF2B5EF4-FFF2-40B4-BE49-F238E27FC236}">
                  <a16:creationId xmlns:a16="http://schemas.microsoft.com/office/drawing/2014/main" id="{0B0F8035-AFA7-EDB9-0E10-58712E158B36}"/>
                </a:ext>
              </a:extLst>
            </p:cNvPr>
            <p:cNvSpPr txBox="1"/>
            <p:nvPr/>
          </p:nvSpPr>
          <p:spPr>
            <a:xfrm>
              <a:off x="8503696" y="2435200"/>
              <a:ext cx="209626" cy="276999"/>
            </a:xfrm>
            <a:prstGeom prst="rect">
              <a:avLst/>
            </a:prstGeom>
            <a:noFill/>
          </p:spPr>
          <p:txBody>
            <a:bodyPr wrap="square" rtlCol="0">
              <a:spAutoFit/>
            </a:bodyPr>
            <a:lstStyle/>
            <a:p>
              <a:pPr algn="r"/>
              <a:r>
                <a:rPr lang="en-US" sz="1200">
                  <a:solidFill>
                    <a:schemeClr val="tx1"/>
                  </a:solidFill>
                </a:rPr>
                <a:t>*</a:t>
              </a:r>
            </a:p>
          </p:txBody>
        </p:sp>
      </p:grpSp>
      <p:grpSp>
        <p:nvGrpSpPr>
          <p:cNvPr id="86" name="Gruppieren 85">
            <a:extLst>
              <a:ext uri="{FF2B5EF4-FFF2-40B4-BE49-F238E27FC236}">
                <a16:creationId xmlns:a16="http://schemas.microsoft.com/office/drawing/2014/main" id="{51580A60-D150-9F5C-6955-4782908C757F}"/>
              </a:ext>
            </a:extLst>
          </p:cNvPr>
          <p:cNvGrpSpPr/>
          <p:nvPr/>
        </p:nvGrpSpPr>
        <p:grpSpPr>
          <a:xfrm>
            <a:off x="9351005" y="4449454"/>
            <a:ext cx="1360422" cy="579967"/>
            <a:chOff x="10129008" y="4422560"/>
            <a:chExt cx="1360422" cy="579967"/>
          </a:xfrm>
        </p:grpSpPr>
        <p:sp>
          <p:nvSpPr>
            <p:cNvPr id="81" name="Textfeld 80">
              <a:extLst>
                <a:ext uri="{FF2B5EF4-FFF2-40B4-BE49-F238E27FC236}">
                  <a16:creationId xmlns:a16="http://schemas.microsoft.com/office/drawing/2014/main" id="{17207EE5-9E03-55B1-8C30-E31BD254DB70}"/>
                </a:ext>
              </a:extLst>
            </p:cNvPr>
            <p:cNvSpPr txBox="1"/>
            <p:nvPr/>
          </p:nvSpPr>
          <p:spPr>
            <a:xfrm>
              <a:off x="10129008" y="4422560"/>
              <a:ext cx="1360422" cy="579967"/>
            </a:xfrm>
            <a:prstGeom prst="rect">
              <a:avLst/>
            </a:prstGeom>
            <a:noFill/>
          </p:spPr>
          <p:txBody>
            <a:bodyPr wrap="square" rtlCol="0">
              <a:spAutoFit/>
            </a:bodyPr>
            <a:lstStyle/>
            <a:p>
              <a:pPr>
                <a:lnSpc>
                  <a:spcPts val="1250"/>
                </a:lnSpc>
              </a:pPr>
              <a:r>
                <a:rPr lang="en-US" sz="1000" b="1">
                  <a:solidFill>
                    <a:schemeClr val="tx1"/>
                  </a:solidFill>
                </a:rPr>
                <a:t>Mut. at baseline</a:t>
              </a:r>
            </a:p>
            <a:p>
              <a:pPr>
                <a:lnSpc>
                  <a:spcPts val="1250"/>
                </a:lnSpc>
              </a:pPr>
              <a:r>
                <a:rPr lang="en-US" sz="1000"/>
                <a:t>    Single</a:t>
              </a:r>
            </a:p>
            <a:p>
              <a:pPr>
                <a:lnSpc>
                  <a:spcPts val="1250"/>
                </a:lnSpc>
              </a:pPr>
              <a:r>
                <a:rPr lang="en-US" sz="1000">
                  <a:solidFill>
                    <a:schemeClr val="tx1"/>
                  </a:solidFill>
                </a:rPr>
                <a:t>    Multiple</a:t>
              </a:r>
            </a:p>
          </p:txBody>
        </p:sp>
        <p:sp>
          <p:nvSpPr>
            <p:cNvPr id="82" name="Rechteck 81">
              <a:extLst>
                <a:ext uri="{FF2B5EF4-FFF2-40B4-BE49-F238E27FC236}">
                  <a16:creationId xmlns:a16="http://schemas.microsoft.com/office/drawing/2014/main" id="{48075249-E6A6-4ADC-2E6F-104524C0E243}"/>
                </a:ext>
              </a:extLst>
            </p:cNvPr>
            <p:cNvSpPr/>
            <p:nvPr/>
          </p:nvSpPr>
          <p:spPr>
            <a:xfrm>
              <a:off x="10208712" y="4647156"/>
              <a:ext cx="118997" cy="11899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a:extLst>
                <a:ext uri="{FF2B5EF4-FFF2-40B4-BE49-F238E27FC236}">
                  <a16:creationId xmlns:a16="http://schemas.microsoft.com/office/drawing/2014/main" id="{CA4D07ED-F0F3-0AFA-FFF2-88B781B1E63C}"/>
                </a:ext>
              </a:extLst>
            </p:cNvPr>
            <p:cNvSpPr/>
            <p:nvPr/>
          </p:nvSpPr>
          <p:spPr>
            <a:xfrm>
              <a:off x="10208712" y="4809995"/>
              <a:ext cx="118997" cy="1189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aphicFrame>
        <p:nvGraphicFramePr>
          <p:cNvPr id="84" name="Tabelle 84">
            <a:extLst>
              <a:ext uri="{FF2B5EF4-FFF2-40B4-BE49-F238E27FC236}">
                <a16:creationId xmlns:a16="http://schemas.microsoft.com/office/drawing/2014/main" id="{C024CBF7-CCB1-C946-27C0-35FA90591DB5}"/>
              </a:ext>
            </a:extLst>
          </p:cNvPr>
          <p:cNvGraphicFramePr>
            <a:graphicFrameLocks noGrp="1"/>
          </p:cNvGraphicFramePr>
          <p:nvPr>
            <p:extLst>
              <p:ext uri="{D42A27DB-BD31-4B8C-83A1-F6EECF244321}">
                <p14:modId xmlns:p14="http://schemas.microsoft.com/office/powerpoint/2010/main" val="2616226752"/>
              </p:ext>
            </p:extLst>
          </p:nvPr>
        </p:nvGraphicFramePr>
        <p:xfrm>
          <a:off x="1671317" y="3416326"/>
          <a:ext cx="7004501" cy="539368"/>
        </p:xfrm>
        <a:graphic>
          <a:graphicData uri="http://schemas.openxmlformats.org/drawingml/2006/table">
            <a:tbl>
              <a:tblPr firstRow="1" bandRow="1">
                <a:tableStyleId>{5C22544A-7EE6-4342-B048-85BDC9FD1C3A}</a:tableStyleId>
              </a:tblPr>
              <a:tblGrid>
                <a:gridCol w="142949">
                  <a:extLst>
                    <a:ext uri="{9D8B030D-6E8A-4147-A177-3AD203B41FA5}">
                      <a16:colId xmlns:a16="http://schemas.microsoft.com/office/drawing/2014/main" val="534298884"/>
                    </a:ext>
                  </a:extLst>
                </a:gridCol>
                <a:gridCol w="142949">
                  <a:extLst>
                    <a:ext uri="{9D8B030D-6E8A-4147-A177-3AD203B41FA5}">
                      <a16:colId xmlns:a16="http://schemas.microsoft.com/office/drawing/2014/main" val="2654443086"/>
                    </a:ext>
                  </a:extLst>
                </a:gridCol>
                <a:gridCol w="142949">
                  <a:extLst>
                    <a:ext uri="{9D8B030D-6E8A-4147-A177-3AD203B41FA5}">
                      <a16:colId xmlns:a16="http://schemas.microsoft.com/office/drawing/2014/main" val="3032154030"/>
                    </a:ext>
                  </a:extLst>
                </a:gridCol>
                <a:gridCol w="142949">
                  <a:extLst>
                    <a:ext uri="{9D8B030D-6E8A-4147-A177-3AD203B41FA5}">
                      <a16:colId xmlns:a16="http://schemas.microsoft.com/office/drawing/2014/main" val="2810314161"/>
                    </a:ext>
                  </a:extLst>
                </a:gridCol>
                <a:gridCol w="142949">
                  <a:extLst>
                    <a:ext uri="{9D8B030D-6E8A-4147-A177-3AD203B41FA5}">
                      <a16:colId xmlns:a16="http://schemas.microsoft.com/office/drawing/2014/main" val="3988129174"/>
                    </a:ext>
                  </a:extLst>
                </a:gridCol>
                <a:gridCol w="142949">
                  <a:extLst>
                    <a:ext uri="{9D8B030D-6E8A-4147-A177-3AD203B41FA5}">
                      <a16:colId xmlns:a16="http://schemas.microsoft.com/office/drawing/2014/main" val="4160433602"/>
                    </a:ext>
                  </a:extLst>
                </a:gridCol>
                <a:gridCol w="142949">
                  <a:extLst>
                    <a:ext uri="{9D8B030D-6E8A-4147-A177-3AD203B41FA5}">
                      <a16:colId xmlns:a16="http://schemas.microsoft.com/office/drawing/2014/main" val="3696704879"/>
                    </a:ext>
                  </a:extLst>
                </a:gridCol>
                <a:gridCol w="142949">
                  <a:extLst>
                    <a:ext uri="{9D8B030D-6E8A-4147-A177-3AD203B41FA5}">
                      <a16:colId xmlns:a16="http://schemas.microsoft.com/office/drawing/2014/main" val="4272093046"/>
                    </a:ext>
                  </a:extLst>
                </a:gridCol>
                <a:gridCol w="142949">
                  <a:extLst>
                    <a:ext uri="{9D8B030D-6E8A-4147-A177-3AD203B41FA5}">
                      <a16:colId xmlns:a16="http://schemas.microsoft.com/office/drawing/2014/main" val="3297607043"/>
                    </a:ext>
                  </a:extLst>
                </a:gridCol>
                <a:gridCol w="142949">
                  <a:extLst>
                    <a:ext uri="{9D8B030D-6E8A-4147-A177-3AD203B41FA5}">
                      <a16:colId xmlns:a16="http://schemas.microsoft.com/office/drawing/2014/main" val="2608457839"/>
                    </a:ext>
                  </a:extLst>
                </a:gridCol>
                <a:gridCol w="142949">
                  <a:extLst>
                    <a:ext uri="{9D8B030D-6E8A-4147-A177-3AD203B41FA5}">
                      <a16:colId xmlns:a16="http://schemas.microsoft.com/office/drawing/2014/main" val="1235200344"/>
                    </a:ext>
                  </a:extLst>
                </a:gridCol>
                <a:gridCol w="142949">
                  <a:extLst>
                    <a:ext uri="{9D8B030D-6E8A-4147-A177-3AD203B41FA5}">
                      <a16:colId xmlns:a16="http://schemas.microsoft.com/office/drawing/2014/main" val="2045859140"/>
                    </a:ext>
                  </a:extLst>
                </a:gridCol>
                <a:gridCol w="142949">
                  <a:extLst>
                    <a:ext uri="{9D8B030D-6E8A-4147-A177-3AD203B41FA5}">
                      <a16:colId xmlns:a16="http://schemas.microsoft.com/office/drawing/2014/main" val="3335113007"/>
                    </a:ext>
                  </a:extLst>
                </a:gridCol>
                <a:gridCol w="142949">
                  <a:extLst>
                    <a:ext uri="{9D8B030D-6E8A-4147-A177-3AD203B41FA5}">
                      <a16:colId xmlns:a16="http://schemas.microsoft.com/office/drawing/2014/main" val="2894012838"/>
                    </a:ext>
                  </a:extLst>
                </a:gridCol>
                <a:gridCol w="142949">
                  <a:extLst>
                    <a:ext uri="{9D8B030D-6E8A-4147-A177-3AD203B41FA5}">
                      <a16:colId xmlns:a16="http://schemas.microsoft.com/office/drawing/2014/main" val="3573339778"/>
                    </a:ext>
                  </a:extLst>
                </a:gridCol>
                <a:gridCol w="142949">
                  <a:extLst>
                    <a:ext uri="{9D8B030D-6E8A-4147-A177-3AD203B41FA5}">
                      <a16:colId xmlns:a16="http://schemas.microsoft.com/office/drawing/2014/main" val="1337029574"/>
                    </a:ext>
                  </a:extLst>
                </a:gridCol>
                <a:gridCol w="142949">
                  <a:extLst>
                    <a:ext uri="{9D8B030D-6E8A-4147-A177-3AD203B41FA5}">
                      <a16:colId xmlns:a16="http://schemas.microsoft.com/office/drawing/2014/main" val="2717487080"/>
                    </a:ext>
                  </a:extLst>
                </a:gridCol>
                <a:gridCol w="142949">
                  <a:extLst>
                    <a:ext uri="{9D8B030D-6E8A-4147-A177-3AD203B41FA5}">
                      <a16:colId xmlns:a16="http://schemas.microsoft.com/office/drawing/2014/main" val="540135769"/>
                    </a:ext>
                  </a:extLst>
                </a:gridCol>
                <a:gridCol w="142949">
                  <a:extLst>
                    <a:ext uri="{9D8B030D-6E8A-4147-A177-3AD203B41FA5}">
                      <a16:colId xmlns:a16="http://schemas.microsoft.com/office/drawing/2014/main" val="1915506417"/>
                    </a:ext>
                  </a:extLst>
                </a:gridCol>
                <a:gridCol w="142949">
                  <a:extLst>
                    <a:ext uri="{9D8B030D-6E8A-4147-A177-3AD203B41FA5}">
                      <a16:colId xmlns:a16="http://schemas.microsoft.com/office/drawing/2014/main" val="957479353"/>
                    </a:ext>
                  </a:extLst>
                </a:gridCol>
                <a:gridCol w="142949">
                  <a:extLst>
                    <a:ext uri="{9D8B030D-6E8A-4147-A177-3AD203B41FA5}">
                      <a16:colId xmlns:a16="http://schemas.microsoft.com/office/drawing/2014/main" val="1424695220"/>
                    </a:ext>
                  </a:extLst>
                </a:gridCol>
                <a:gridCol w="142949">
                  <a:extLst>
                    <a:ext uri="{9D8B030D-6E8A-4147-A177-3AD203B41FA5}">
                      <a16:colId xmlns:a16="http://schemas.microsoft.com/office/drawing/2014/main" val="2557837873"/>
                    </a:ext>
                  </a:extLst>
                </a:gridCol>
                <a:gridCol w="142949">
                  <a:extLst>
                    <a:ext uri="{9D8B030D-6E8A-4147-A177-3AD203B41FA5}">
                      <a16:colId xmlns:a16="http://schemas.microsoft.com/office/drawing/2014/main" val="2806795387"/>
                    </a:ext>
                  </a:extLst>
                </a:gridCol>
                <a:gridCol w="142949">
                  <a:extLst>
                    <a:ext uri="{9D8B030D-6E8A-4147-A177-3AD203B41FA5}">
                      <a16:colId xmlns:a16="http://schemas.microsoft.com/office/drawing/2014/main" val="51832027"/>
                    </a:ext>
                  </a:extLst>
                </a:gridCol>
                <a:gridCol w="142949">
                  <a:extLst>
                    <a:ext uri="{9D8B030D-6E8A-4147-A177-3AD203B41FA5}">
                      <a16:colId xmlns:a16="http://schemas.microsoft.com/office/drawing/2014/main" val="2909612403"/>
                    </a:ext>
                  </a:extLst>
                </a:gridCol>
                <a:gridCol w="142949">
                  <a:extLst>
                    <a:ext uri="{9D8B030D-6E8A-4147-A177-3AD203B41FA5}">
                      <a16:colId xmlns:a16="http://schemas.microsoft.com/office/drawing/2014/main" val="2630738153"/>
                    </a:ext>
                  </a:extLst>
                </a:gridCol>
                <a:gridCol w="142949">
                  <a:extLst>
                    <a:ext uri="{9D8B030D-6E8A-4147-A177-3AD203B41FA5}">
                      <a16:colId xmlns:a16="http://schemas.microsoft.com/office/drawing/2014/main" val="3999430701"/>
                    </a:ext>
                  </a:extLst>
                </a:gridCol>
                <a:gridCol w="142949">
                  <a:extLst>
                    <a:ext uri="{9D8B030D-6E8A-4147-A177-3AD203B41FA5}">
                      <a16:colId xmlns:a16="http://schemas.microsoft.com/office/drawing/2014/main" val="2585169763"/>
                    </a:ext>
                  </a:extLst>
                </a:gridCol>
                <a:gridCol w="142949">
                  <a:extLst>
                    <a:ext uri="{9D8B030D-6E8A-4147-A177-3AD203B41FA5}">
                      <a16:colId xmlns:a16="http://schemas.microsoft.com/office/drawing/2014/main" val="431659821"/>
                    </a:ext>
                  </a:extLst>
                </a:gridCol>
                <a:gridCol w="142949">
                  <a:extLst>
                    <a:ext uri="{9D8B030D-6E8A-4147-A177-3AD203B41FA5}">
                      <a16:colId xmlns:a16="http://schemas.microsoft.com/office/drawing/2014/main" val="3692006715"/>
                    </a:ext>
                  </a:extLst>
                </a:gridCol>
                <a:gridCol w="142949">
                  <a:extLst>
                    <a:ext uri="{9D8B030D-6E8A-4147-A177-3AD203B41FA5}">
                      <a16:colId xmlns:a16="http://schemas.microsoft.com/office/drawing/2014/main" val="76284210"/>
                    </a:ext>
                  </a:extLst>
                </a:gridCol>
                <a:gridCol w="142949">
                  <a:extLst>
                    <a:ext uri="{9D8B030D-6E8A-4147-A177-3AD203B41FA5}">
                      <a16:colId xmlns:a16="http://schemas.microsoft.com/office/drawing/2014/main" val="541826249"/>
                    </a:ext>
                  </a:extLst>
                </a:gridCol>
                <a:gridCol w="142949">
                  <a:extLst>
                    <a:ext uri="{9D8B030D-6E8A-4147-A177-3AD203B41FA5}">
                      <a16:colId xmlns:a16="http://schemas.microsoft.com/office/drawing/2014/main" val="686715628"/>
                    </a:ext>
                  </a:extLst>
                </a:gridCol>
                <a:gridCol w="142949">
                  <a:extLst>
                    <a:ext uri="{9D8B030D-6E8A-4147-A177-3AD203B41FA5}">
                      <a16:colId xmlns:a16="http://schemas.microsoft.com/office/drawing/2014/main" val="739656447"/>
                    </a:ext>
                  </a:extLst>
                </a:gridCol>
                <a:gridCol w="142949">
                  <a:extLst>
                    <a:ext uri="{9D8B030D-6E8A-4147-A177-3AD203B41FA5}">
                      <a16:colId xmlns:a16="http://schemas.microsoft.com/office/drawing/2014/main" val="2217763600"/>
                    </a:ext>
                  </a:extLst>
                </a:gridCol>
                <a:gridCol w="142949">
                  <a:extLst>
                    <a:ext uri="{9D8B030D-6E8A-4147-A177-3AD203B41FA5}">
                      <a16:colId xmlns:a16="http://schemas.microsoft.com/office/drawing/2014/main" val="900807254"/>
                    </a:ext>
                  </a:extLst>
                </a:gridCol>
                <a:gridCol w="142949">
                  <a:extLst>
                    <a:ext uri="{9D8B030D-6E8A-4147-A177-3AD203B41FA5}">
                      <a16:colId xmlns:a16="http://schemas.microsoft.com/office/drawing/2014/main" val="334459760"/>
                    </a:ext>
                  </a:extLst>
                </a:gridCol>
                <a:gridCol w="142949">
                  <a:extLst>
                    <a:ext uri="{9D8B030D-6E8A-4147-A177-3AD203B41FA5}">
                      <a16:colId xmlns:a16="http://schemas.microsoft.com/office/drawing/2014/main" val="3424127426"/>
                    </a:ext>
                  </a:extLst>
                </a:gridCol>
                <a:gridCol w="142949">
                  <a:extLst>
                    <a:ext uri="{9D8B030D-6E8A-4147-A177-3AD203B41FA5}">
                      <a16:colId xmlns:a16="http://schemas.microsoft.com/office/drawing/2014/main" val="3223997194"/>
                    </a:ext>
                  </a:extLst>
                </a:gridCol>
                <a:gridCol w="142949">
                  <a:extLst>
                    <a:ext uri="{9D8B030D-6E8A-4147-A177-3AD203B41FA5}">
                      <a16:colId xmlns:a16="http://schemas.microsoft.com/office/drawing/2014/main" val="40862578"/>
                    </a:ext>
                  </a:extLst>
                </a:gridCol>
                <a:gridCol w="142949">
                  <a:extLst>
                    <a:ext uri="{9D8B030D-6E8A-4147-A177-3AD203B41FA5}">
                      <a16:colId xmlns:a16="http://schemas.microsoft.com/office/drawing/2014/main" val="271444474"/>
                    </a:ext>
                  </a:extLst>
                </a:gridCol>
                <a:gridCol w="142949">
                  <a:extLst>
                    <a:ext uri="{9D8B030D-6E8A-4147-A177-3AD203B41FA5}">
                      <a16:colId xmlns:a16="http://schemas.microsoft.com/office/drawing/2014/main" val="1413334294"/>
                    </a:ext>
                  </a:extLst>
                </a:gridCol>
                <a:gridCol w="142949">
                  <a:extLst>
                    <a:ext uri="{9D8B030D-6E8A-4147-A177-3AD203B41FA5}">
                      <a16:colId xmlns:a16="http://schemas.microsoft.com/office/drawing/2014/main" val="166837240"/>
                    </a:ext>
                  </a:extLst>
                </a:gridCol>
                <a:gridCol w="142949">
                  <a:extLst>
                    <a:ext uri="{9D8B030D-6E8A-4147-A177-3AD203B41FA5}">
                      <a16:colId xmlns:a16="http://schemas.microsoft.com/office/drawing/2014/main" val="1901024527"/>
                    </a:ext>
                  </a:extLst>
                </a:gridCol>
                <a:gridCol w="142949">
                  <a:extLst>
                    <a:ext uri="{9D8B030D-6E8A-4147-A177-3AD203B41FA5}">
                      <a16:colId xmlns:a16="http://schemas.microsoft.com/office/drawing/2014/main" val="1693248268"/>
                    </a:ext>
                  </a:extLst>
                </a:gridCol>
                <a:gridCol w="142949">
                  <a:extLst>
                    <a:ext uri="{9D8B030D-6E8A-4147-A177-3AD203B41FA5}">
                      <a16:colId xmlns:a16="http://schemas.microsoft.com/office/drawing/2014/main" val="1262190587"/>
                    </a:ext>
                  </a:extLst>
                </a:gridCol>
                <a:gridCol w="142949">
                  <a:extLst>
                    <a:ext uri="{9D8B030D-6E8A-4147-A177-3AD203B41FA5}">
                      <a16:colId xmlns:a16="http://schemas.microsoft.com/office/drawing/2014/main" val="4011750041"/>
                    </a:ext>
                  </a:extLst>
                </a:gridCol>
                <a:gridCol w="142949">
                  <a:extLst>
                    <a:ext uri="{9D8B030D-6E8A-4147-A177-3AD203B41FA5}">
                      <a16:colId xmlns:a16="http://schemas.microsoft.com/office/drawing/2014/main" val="4069627346"/>
                    </a:ext>
                  </a:extLst>
                </a:gridCol>
                <a:gridCol w="142949">
                  <a:extLst>
                    <a:ext uri="{9D8B030D-6E8A-4147-A177-3AD203B41FA5}">
                      <a16:colId xmlns:a16="http://schemas.microsoft.com/office/drawing/2014/main" val="2445910244"/>
                    </a:ext>
                  </a:extLst>
                </a:gridCol>
              </a:tblGrid>
              <a:tr h="134842">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55844037"/>
                  </a:ext>
                </a:extLst>
              </a:tr>
              <a:tr h="134842">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019250218"/>
                  </a:ext>
                </a:extLst>
              </a:tr>
              <a:tr h="134842">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903988258"/>
                  </a:ext>
                </a:extLst>
              </a:tr>
              <a:tr h="134842">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591896854"/>
                  </a:ext>
                </a:extLst>
              </a:tr>
            </a:tbl>
          </a:graphicData>
        </a:graphic>
      </p:graphicFrame>
      <p:graphicFrame>
        <p:nvGraphicFramePr>
          <p:cNvPr id="85" name="Tabelle 84">
            <a:extLst>
              <a:ext uri="{FF2B5EF4-FFF2-40B4-BE49-F238E27FC236}">
                <a16:creationId xmlns:a16="http://schemas.microsoft.com/office/drawing/2014/main" id="{0D939227-B492-444C-7CA9-770DCAEB8EC2}"/>
              </a:ext>
            </a:extLst>
          </p:cNvPr>
          <p:cNvGraphicFramePr>
            <a:graphicFrameLocks noGrp="1"/>
          </p:cNvGraphicFramePr>
          <p:nvPr>
            <p:extLst>
              <p:ext uri="{D42A27DB-BD31-4B8C-83A1-F6EECF244321}">
                <p14:modId xmlns:p14="http://schemas.microsoft.com/office/powerpoint/2010/main" val="882058746"/>
              </p:ext>
            </p:extLst>
          </p:nvPr>
        </p:nvGraphicFramePr>
        <p:xfrm>
          <a:off x="1671317" y="4161781"/>
          <a:ext cx="7004501" cy="809052"/>
        </p:xfrm>
        <a:graphic>
          <a:graphicData uri="http://schemas.openxmlformats.org/drawingml/2006/table">
            <a:tbl>
              <a:tblPr firstRow="1" bandRow="1">
                <a:tableStyleId>{5C22544A-7EE6-4342-B048-85BDC9FD1C3A}</a:tableStyleId>
              </a:tblPr>
              <a:tblGrid>
                <a:gridCol w="142949">
                  <a:extLst>
                    <a:ext uri="{9D8B030D-6E8A-4147-A177-3AD203B41FA5}">
                      <a16:colId xmlns:a16="http://schemas.microsoft.com/office/drawing/2014/main" val="534298884"/>
                    </a:ext>
                  </a:extLst>
                </a:gridCol>
                <a:gridCol w="142949">
                  <a:extLst>
                    <a:ext uri="{9D8B030D-6E8A-4147-A177-3AD203B41FA5}">
                      <a16:colId xmlns:a16="http://schemas.microsoft.com/office/drawing/2014/main" val="2654443086"/>
                    </a:ext>
                  </a:extLst>
                </a:gridCol>
                <a:gridCol w="142949">
                  <a:extLst>
                    <a:ext uri="{9D8B030D-6E8A-4147-A177-3AD203B41FA5}">
                      <a16:colId xmlns:a16="http://schemas.microsoft.com/office/drawing/2014/main" val="3032154030"/>
                    </a:ext>
                  </a:extLst>
                </a:gridCol>
                <a:gridCol w="142949">
                  <a:extLst>
                    <a:ext uri="{9D8B030D-6E8A-4147-A177-3AD203B41FA5}">
                      <a16:colId xmlns:a16="http://schemas.microsoft.com/office/drawing/2014/main" val="2810314161"/>
                    </a:ext>
                  </a:extLst>
                </a:gridCol>
                <a:gridCol w="142949">
                  <a:extLst>
                    <a:ext uri="{9D8B030D-6E8A-4147-A177-3AD203B41FA5}">
                      <a16:colId xmlns:a16="http://schemas.microsoft.com/office/drawing/2014/main" val="3988129174"/>
                    </a:ext>
                  </a:extLst>
                </a:gridCol>
                <a:gridCol w="142949">
                  <a:extLst>
                    <a:ext uri="{9D8B030D-6E8A-4147-A177-3AD203B41FA5}">
                      <a16:colId xmlns:a16="http://schemas.microsoft.com/office/drawing/2014/main" val="4160433602"/>
                    </a:ext>
                  </a:extLst>
                </a:gridCol>
                <a:gridCol w="142949">
                  <a:extLst>
                    <a:ext uri="{9D8B030D-6E8A-4147-A177-3AD203B41FA5}">
                      <a16:colId xmlns:a16="http://schemas.microsoft.com/office/drawing/2014/main" val="3696704879"/>
                    </a:ext>
                  </a:extLst>
                </a:gridCol>
                <a:gridCol w="142949">
                  <a:extLst>
                    <a:ext uri="{9D8B030D-6E8A-4147-A177-3AD203B41FA5}">
                      <a16:colId xmlns:a16="http://schemas.microsoft.com/office/drawing/2014/main" val="4272093046"/>
                    </a:ext>
                  </a:extLst>
                </a:gridCol>
                <a:gridCol w="142949">
                  <a:extLst>
                    <a:ext uri="{9D8B030D-6E8A-4147-A177-3AD203B41FA5}">
                      <a16:colId xmlns:a16="http://schemas.microsoft.com/office/drawing/2014/main" val="3297607043"/>
                    </a:ext>
                  </a:extLst>
                </a:gridCol>
                <a:gridCol w="142949">
                  <a:extLst>
                    <a:ext uri="{9D8B030D-6E8A-4147-A177-3AD203B41FA5}">
                      <a16:colId xmlns:a16="http://schemas.microsoft.com/office/drawing/2014/main" val="2608457839"/>
                    </a:ext>
                  </a:extLst>
                </a:gridCol>
                <a:gridCol w="142949">
                  <a:extLst>
                    <a:ext uri="{9D8B030D-6E8A-4147-A177-3AD203B41FA5}">
                      <a16:colId xmlns:a16="http://schemas.microsoft.com/office/drawing/2014/main" val="1235200344"/>
                    </a:ext>
                  </a:extLst>
                </a:gridCol>
                <a:gridCol w="142949">
                  <a:extLst>
                    <a:ext uri="{9D8B030D-6E8A-4147-A177-3AD203B41FA5}">
                      <a16:colId xmlns:a16="http://schemas.microsoft.com/office/drawing/2014/main" val="2045859140"/>
                    </a:ext>
                  </a:extLst>
                </a:gridCol>
                <a:gridCol w="142949">
                  <a:extLst>
                    <a:ext uri="{9D8B030D-6E8A-4147-A177-3AD203B41FA5}">
                      <a16:colId xmlns:a16="http://schemas.microsoft.com/office/drawing/2014/main" val="3335113007"/>
                    </a:ext>
                  </a:extLst>
                </a:gridCol>
                <a:gridCol w="142949">
                  <a:extLst>
                    <a:ext uri="{9D8B030D-6E8A-4147-A177-3AD203B41FA5}">
                      <a16:colId xmlns:a16="http://schemas.microsoft.com/office/drawing/2014/main" val="2894012838"/>
                    </a:ext>
                  </a:extLst>
                </a:gridCol>
                <a:gridCol w="142949">
                  <a:extLst>
                    <a:ext uri="{9D8B030D-6E8A-4147-A177-3AD203B41FA5}">
                      <a16:colId xmlns:a16="http://schemas.microsoft.com/office/drawing/2014/main" val="3573339778"/>
                    </a:ext>
                  </a:extLst>
                </a:gridCol>
                <a:gridCol w="142949">
                  <a:extLst>
                    <a:ext uri="{9D8B030D-6E8A-4147-A177-3AD203B41FA5}">
                      <a16:colId xmlns:a16="http://schemas.microsoft.com/office/drawing/2014/main" val="1337029574"/>
                    </a:ext>
                  </a:extLst>
                </a:gridCol>
                <a:gridCol w="142949">
                  <a:extLst>
                    <a:ext uri="{9D8B030D-6E8A-4147-A177-3AD203B41FA5}">
                      <a16:colId xmlns:a16="http://schemas.microsoft.com/office/drawing/2014/main" val="2717487080"/>
                    </a:ext>
                  </a:extLst>
                </a:gridCol>
                <a:gridCol w="142949">
                  <a:extLst>
                    <a:ext uri="{9D8B030D-6E8A-4147-A177-3AD203B41FA5}">
                      <a16:colId xmlns:a16="http://schemas.microsoft.com/office/drawing/2014/main" val="540135769"/>
                    </a:ext>
                  </a:extLst>
                </a:gridCol>
                <a:gridCol w="142949">
                  <a:extLst>
                    <a:ext uri="{9D8B030D-6E8A-4147-A177-3AD203B41FA5}">
                      <a16:colId xmlns:a16="http://schemas.microsoft.com/office/drawing/2014/main" val="1915506417"/>
                    </a:ext>
                  </a:extLst>
                </a:gridCol>
                <a:gridCol w="142949">
                  <a:extLst>
                    <a:ext uri="{9D8B030D-6E8A-4147-A177-3AD203B41FA5}">
                      <a16:colId xmlns:a16="http://schemas.microsoft.com/office/drawing/2014/main" val="957479353"/>
                    </a:ext>
                  </a:extLst>
                </a:gridCol>
                <a:gridCol w="142949">
                  <a:extLst>
                    <a:ext uri="{9D8B030D-6E8A-4147-A177-3AD203B41FA5}">
                      <a16:colId xmlns:a16="http://schemas.microsoft.com/office/drawing/2014/main" val="1424695220"/>
                    </a:ext>
                  </a:extLst>
                </a:gridCol>
                <a:gridCol w="142949">
                  <a:extLst>
                    <a:ext uri="{9D8B030D-6E8A-4147-A177-3AD203B41FA5}">
                      <a16:colId xmlns:a16="http://schemas.microsoft.com/office/drawing/2014/main" val="2557837873"/>
                    </a:ext>
                  </a:extLst>
                </a:gridCol>
                <a:gridCol w="142949">
                  <a:extLst>
                    <a:ext uri="{9D8B030D-6E8A-4147-A177-3AD203B41FA5}">
                      <a16:colId xmlns:a16="http://schemas.microsoft.com/office/drawing/2014/main" val="2806795387"/>
                    </a:ext>
                  </a:extLst>
                </a:gridCol>
                <a:gridCol w="142949">
                  <a:extLst>
                    <a:ext uri="{9D8B030D-6E8A-4147-A177-3AD203B41FA5}">
                      <a16:colId xmlns:a16="http://schemas.microsoft.com/office/drawing/2014/main" val="51832027"/>
                    </a:ext>
                  </a:extLst>
                </a:gridCol>
                <a:gridCol w="142949">
                  <a:extLst>
                    <a:ext uri="{9D8B030D-6E8A-4147-A177-3AD203B41FA5}">
                      <a16:colId xmlns:a16="http://schemas.microsoft.com/office/drawing/2014/main" val="2909612403"/>
                    </a:ext>
                  </a:extLst>
                </a:gridCol>
                <a:gridCol w="142949">
                  <a:extLst>
                    <a:ext uri="{9D8B030D-6E8A-4147-A177-3AD203B41FA5}">
                      <a16:colId xmlns:a16="http://schemas.microsoft.com/office/drawing/2014/main" val="2630738153"/>
                    </a:ext>
                  </a:extLst>
                </a:gridCol>
                <a:gridCol w="142949">
                  <a:extLst>
                    <a:ext uri="{9D8B030D-6E8A-4147-A177-3AD203B41FA5}">
                      <a16:colId xmlns:a16="http://schemas.microsoft.com/office/drawing/2014/main" val="3999430701"/>
                    </a:ext>
                  </a:extLst>
                </a:gridCol>
                <a:gridCol w="142949">
                  <a:extLst>
                    <a:ext uri="{9D8B030D-6E8A-4147-A177-3AD203B41FA5}">
                      <a16:colId xmlns:a16="http://schemas.microsoft.com/office/drawing/2014/main" val="2585169763"/>
                    </a:ext>
                  </a:extLst>
                </a:gridCol>
                <a:gridCol w="142949">
                  <a:extLst>
                    <a:ext uri="{9D8B030D-6E8A-4147-A177-3AD203B41FA5}">
                      <a16:colId xmlns:a16="http://schemas.microsoft.com/office/drawing/2014/main" val="431659821"/>
                    </a:ext>
                  </a:extLst>
                </a:gridCol>
                <a:gridCol w="142949">
                  <a:extLst>
                    <a:ext uri="{9D8B030D-6E8A-4147-A177-3AD203B41FA5}">
                      <a16:colId xmlns:a16="http://schemas.microsoft.com/office/drawing/2014/main" val="3692006715"/>
                    </a:ext>
                  </a:extLst>
                </a:gridCol>
                <a:gridCol w="142949">
                  <a:extLst>
                    <a:ext uri="{9D8B030D-6E8A-4147-A177-3AD203B41FA5}">
                      <a16:colId xmlns:a16="http://schemas.microsoft.com/office/drawing/2014/main" val="76284210"/>
                    </a:ext>
                  </a:extLst>
                </a:gridCol>
                <a:gridCol w="142949">
                  <a:extLst>
                    <a:ext uri="{9D8B030D-6E8A-4147-A177-3AD203B41FA5}">
                      <a16:colId xmlns:a16="http://schemas.microsoft.com/office/drawing/2014/main" val="541826249"/>
                    </a:ext>
                  </a:extLst>
                </a:gridCol>
                <a:gridCol w="142949">
                  <a:extLst>
                    <a:ext uri="{9D8B030D-6E8A-4147-A177-3AD203B41FA5}">
                      <a16:colId xmlns:a16="http://schemas.microsoft.com/office/drawing/2014/main" val="686715628"/>
                    </a:ext>
                  </a:extLst>
                </a:gridCol>
                <a:gridCol w="142949">
                  <a:extLst>
                    <a:ext uri="{9D8B030D-6E8A-4147-A177-3AD203B41FA5}">
                      <a16:colId xmlns:a16="http://schemas.microsoft.com/office/drawing/2014/main" val="739656447"/>
                    </a:ext>
                  </a:extLst>
                </a:gridCol>
                <a:gridCol w="142949">
                  <a:extLst>
                    <a:ext uri="{9D8B030D-6E8A-4147-A177-3AD203B41FA5}">
                      <a16:colId xmlns:a16="http://schemas.microsoft.com/office/drawing/2014/main" val="2217763600"/>
                    </a:ext>
                  </a:extLst>
                </a:gridCol>
                <a:gridCol w="142949">
                  <a:extLst>
                    <a:ext uri="{9D8B030D-6E8A-4147-A177-3AD203B41FA5}">
                      <a16:colId xmlns:a16="http://schemas.microsoft.com/office/drawing/2014/main" val="900807254"/>
                    </a:ext>
                  </a:extLst>
                </a:gridCol>
                <a:gridCol w="142949">
                  <a:extLst>
                    <a:ext uri="{9D8B030D-6E8A-4147-A177-3AD203B41FA5}">
                      <a16:colId xmlns:a16="http://schemas.microsoft.com/office/drawing/2014/main" val="334459760"/>
                    </a:ext>
                  </a:extLst>
                </a:gridCol>
                <a:gridCol w="142949">
                  <a:extLst>
                    <a:ext uri="{9D8B030D-6E8A-4147-A177-3AD203B41FA5}">
                      <a16:colId xmlns:a16="http://schemas.microsoft.com/office/drawing/2014/main" val="3424127426"/>
                    </a:ext>
                  </a:extLst>
                </a:gridCol>
                <a:gridCol w="142949">
                  <a:extLst>
                    <a:ext uri="{9D8B030D-6E8A-4147-A177-3AD203B41FA5}">
                      <a16:colId xmlns:a16="http://schemas.microsoft.com/office/drawing/2014/main" val="3223997194"/>
                    </a:ext>
                  </a:extLst>
                </a:gridCol>
                <a:gridCol w="142949">
                  <a:extLst>
                    <a:ext uri="{9D8B030D-6E8A-4147-A177-3AD203B41FA5}">
                      <a16:colId xmlns:a16="http://schemas.microsoft.com/office/drawing/2014/main" val="40862578"/>
                    </a:ext>
                  </a:extLst>
                </a:gridCol>
                <a:gridCol w="142949">
                  <a:extLst>
                    <a:ext uri="{9D8B030D-6E8A-4147-A177-3AD203B41FA5}">
                      <a16:colId xmlns:a16="http://schemas.microsoft.com/office/drawing/2014/main" val="271444474"/>
                    </a:ext>
                  </a:extLst>
                </a:gridCol>
                <a:gridCol w="142949">
                  <a:extLst>
                    <a:ext uri="{9D8B030D-6E8A-4147-A177-3AD203B41FA5}">
                      <a16:colId xmlns:a16="http://schemas.microsoft.com/office/drawing/2014/main" val="1413334294"/>
                    </a:ext>
                  </a:extLst>
                </a:gridCol>
                <a:gridCol w="142949">
                  <a:extLst>
                    <a:ext uri="{9D8B030D-6E8A-4147-A177-3AD203B41FA5}">
                      <a16:colId xmlns:a16="http://schemas.microsoft.com/office/drawing/2014/main" val="166837240"/>
                    </a:ext>
                  </a:extLst>
                </a:gridCol>
                <a:gridCol w="142949">
                  <a:extLst>
                    <a:ext uri="{9D8B030D-6E8A-4147-A177-3AD203B41FA5}">
                      <a16:colId xmlns:a16="http://schemas.microsoft.com/office/drawing/2014/main" val="1901024527"/>
                    </a:ext>
                  </a:extLst>
                </a:gridCol>
                <a:gridCol w="142949">
                  <a:extLst>
                    <a:ext uri="{9D8B030D-6E8A-4147-A177-3AD203B41FA5}">
                      <a16:colId xmlns:a16="http://schemas.microsoft.com/office/drawing/2014/main" val="1693248268"/>
                    </a:ext>
                  </a:extLst>
                </a:gridCol>
                <a:gridCol w="142949">
                  <a:extLst>
                    <a:ext uri="{9D8B030D-6E8A-4147-A177-3AD203B41FA5}">
                      <a16:colId xmlns:a16="http://schemas.microsoft.com/office/drawing/2014/main" val="1262190587"/>
                    </a:ext>
                  </a:extLst>
                </a:gridCol>
                <a:gridCol w="142949">
                  <a:extLst>
                    <a:ext uri="{9D8B030D-6E8A-4147-A177-3AD203B41FA5}">
                      <a16:colId xmlns:a16="http://schemas.microsoft.com/office/drawing/2014/main" val="4011750041"/>
                    </a:ext>
                  </a:extLst>
                </a:gridCol>
                <a:gridCol w="142949">
                  <a:extLst>
                    <a:ext uri="{9D8B030D-6E8A-4147-A177-3AD203B41FA5}">
                      <a16:colId xmlns:a16="http://schemas.microsoft.com/office/drawing/2014/main" val="4069627346"/>
                    </a:ext>
                  </a:extLst>
                </a:gridCol>
                <a:gridCol w="142949">
                  <a:extLst>
                    <a:ext uri="{9D8B030D-6E8A-4147-A177-3AD203B41FA5}">
                      <a16:colId xmlns:a16="http://schemas.microsoft.com/office/drawing/2014/main" val="2445910244"/>
                    </a:ext>
                  </a:extLst>
                </a:gridCol>
              </a:tblGrid>
              <a:tr h="134842">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555844037"/>
                  </a:ext>
                </a:extLst>
              </a:tr>
              <a:tr h="134842">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019250218"/>
                  </a:ext>
                </a:extLst>
              </a:tr>
              <a:tr h="134842">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903988258"/>
                  </a:ext>
                </a:extLst>
              </a:tr>
              <a:tr h="134842">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591896854"/>
                  </a:ext>
                </a:extLst>
              </a:tr>
              <a:tr h="134842">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642783853"/>
                  </a:ext>
                </a:extLst>
              </a:tr>
              <a:tr h="134842">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de-DE" sz="4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391110324"/>
                  </a:ext>
                </a:extLst>
              </a:tr>
            </a:tbl>
          </a:graphicData>
        </a:graphic>
      </p:graphicFrame>
    </p:spTree>
    <p:extLst>
      <p:ext uri="{BB962C8B-B14F-4D97-AF65-F5344CB8AC3E}">
        <p14:creationId xmlns:p14="http://schemas.microsoft.com/office/powerpoint/2010/main" val="9103246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hteck 42">
            <a:extLst>
              <a:ext uri="{FF2B5EF4-FFF2-40B4-BE49-F238E27FC236}">
                <a16:creationId xmlns:a16="http://schemas.microsoft.com/office/drawing/2014/main" id="{7403A271-B070-C653-9A0C-24BF390A18D3}"/>
              </a:ext>
            </a:extLst>
          </p:cNvPr>
          <p:cNvSpPr/>
          <p:nvPr/>
        </p:nvSpPr>
        <p:spPr>
          <a:xfrm>
            <a:off x="6113358" y="3149218"/>
            <a:ext cx="5340128" cy="118213"/>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le 2">
            <a:extLst>
              <a:ext uri="{FF2B5EF4-FFF2-40B4-BE49-F238E27FC236}">
                <a16:creationId xmlns:a16="http://schemas.microsoft.com/office/drawing/2014/main" id="{3D35BB28-0E74-269B-BC8A-AB8C35408183}"/>
              </a:ext>
            </a:extLst>
          </p:cNvPr>
          <p:cNvSpPr>
            <a:spLocks noGrp="1"/>
          </p:cNvSpPr>
          <p:nvPr>
            <p:ph type="title"/>
          </p:nvPr>
        </p:nvSpPr>
        <p:spPr>
          <a:xfrm>
            <a:off x="416534" y="576395"/>
            <a:ext cx="11367479" cy="886397"/>
          </a:xfrm>
        </p:spPr>
        <p:txBody>
          <a:bodyPr/>
          <a:lstStyle/>
          <a:p>
            <a:r>
              <a:rPr lang="en-US"/>
              <a:t>Genomics at progression</a:t>
            </a:r>
          </a:p>
        </p:txBody>
      </p:sp>
      <p:sp>
        <p:nvSpPr>
          <p:cNvPr id="2" name="Footer Placeholder 1">
            <a:extLst>
              <a:ext uri="{FF2B5EF4-FFF2-40B4-BE49-F238E27FC236}">
                <a16:creationId xmlns:a16="http://schemas.microsoft.com/office/drawing/2014/main" id="{63342599-2C12-9CA8-2F2F-4B6122A9FB8A}"/>
              </a:ext>
            </a:extLst>
          </p:cNvPr>
          <p:cNvSpPr>
            <a:spLocks noGrp="1"/>
          </p:cNvSpPr>
          <p:nvPr>
            <p:ph type="ftr" sz="quarter" idx="10"/>
          </p:nvPr>
        </p:nvSpPr>
        <p:spPr/>
        <p:txBody>
          <a:bodyPr/>
          <a:lstStyle/>
          <a:p>
            <a:r>
              <a:rPr lang="en-US" baseline="30000">
                <a:solidFill>
                  <a:srgbClr val="4E4F4E"/>
                </a:solidFill>
                <a:latin typeface="+mj-lt"/>
                <a:cs typeface="Arial" panose="020B0604020202020204" pitchFamily="34" charset="0"/>
              </a:rPr>
              <a:t>a </a:t>
            </a:r>
            <a:r>
              <a:rPr lang="en-US">
                <a:solidFill>
                  <a:srgbClr val="4E4F4E"/>
                </a:solidFill>
                <a:latin typeface="+mj-lt"/>
                <a:cs typeface="Arial" panose="020B0604020202020204" pitchFamily="34" charset="0"/>
              </a:rPr>
              <a:t>Others: </a:t>
            </a:r>
            <a:r>
              <a:rPr lang="en-US" i="1">
                <a:solidFill>
                  <a:srgbClr val="4E4F4E"/>
                </a:solidFill>
                <a:latin typeface="+mj-lt"/>
                <a:cs typeface="Arial" panose="020B0604020202020204" pitchFamily="34" charset="0"/>
              </a:rPr>
              <a:t>APC, ATM, CDKN2A, CDKN2B, EP300, ERBB3, IRF4, KIT, KMT2C, NOTCH1, NRAS, NTRK1, PIK3CG, RB1, SMARCA4, TNFAIP3, XPO1.</a:t>
            </a:r>
          </a:p>
          <a:p>
            <a:r>
              <a:rPr lang="en-US" b="1">
                <a:solidFill>
                  <a:srgbClr val="4E4F4E"/>
                </a:solidFill>
                <a:latin typeface="+mj-lt"/>
                <a:cs typeface="Arial" panose="020B0604020202020204" pitchFamily="34" charset="0"/>
              </a:rPr>
              <a:t>BTK</a:t>
            </a:r>
            <a:r>
              <a:rPr lang="en-US">
                <a:solidFill>
                  <a:srgbClr val="4E4F4E"/>
                </a:solidFill>
                <a:latin typeface="+mj-lt"/>
                <a:cs typeface="Arial" panose="020B0604020202020204" pitchFamily="34" charset="0"/>
              </a:rPr>
              <a:t>, Bruton’s tyrosine kinase; </a:t>
            </a:r>
            <a:r>
              <a:rPr lang="en-US" b="1">
                <a:solidFill>
                  <a:srgbClr val="4E4F4E"/>
                </a:solidFill>
                <a:latin typeface="+mj-lt"/>
                <a:cs typeface="Arial" panose="020B0604020202020204" pitchFamily="34" charset="0"/>
              </a:rPr>
              <a:t>BCL2</a:t>
            </a:r>
            <a:r>
              <a:rPr lang="en-US">
                <a:solidFill>
                  <a:srgbClr val="4E4F4E"/>
                </a:solidFill>
                <a:latin typeface="+mj-lt"/>
                <a:cs typeface="Arial" panose="020B0604020202020204" pitchFamily="34" charset="0"/>
              </a:rPr>
              <a:t>, B-cell lymphoma 2; </a:t>
            </a:r>
            <a:r>
              <a:rPr lang="en-US" b="1">
                <a:solidFill>
                  <a:srgbClr val="4E4F4E"/>
                </a:solidFill>
                <a:latin typeface="+mj-lt"/>
                <a:cs typeface="Arial" panose="020B0604020202020204" pitchFamily="34" charset="0"/>
              </a:rPr>
              <a:t>NGS</a:t>
            </a:r>
            <a:r>
              <a:rPr lang="en-US">
                <a:solidFill>
                  <a:srgbClr val="4E4F4E"/>
                </a:solidFill>
                <a:latin typeface="+mj-lt"/>
                <a:cs typeface="Arial" panose="020B0604020202020204" pitchFamily="34" charset="0"/>
              </a:rPr>
              <a:t>, next-generation sequencing. </a:t>
            </a:r>
          </a:p>
          <a:p>
            <a:r>
              <a:rPr lang="en-US" b="1">
                <a:solidFill>
                  <a:srgbClr val="4E4F4E"/>
                </a:solidFill>
                <a:latin typeface="+mj-lt"/>
                <a:cs typeface="Arial" panose="020B0604020202020204" pitchFamily="34" charset="0"/>
              </a:rPr>
              <a:t>Brown JR</a:t>
            </a:r>
            <a:r>
              <a:rPr lang="en-US" b="1">
                <a:solidFill>
                  <a:srgbClr val="4E4F4E"/>
                </a:solidFill>
                <a:cs typeface="Arial" panose="020B0604020202020204" pitchFamily="34" charset="0"/>
              </a:rPr>
              <a:t>, et al. Abstract S146 presented at EHA2023. Patel K, et al. Abstract 116 presented at 17-ICML.</a:t>
            </a:r>
            <a:endParaRPr lang="en-GB"/>
          </a:p>
        </p:txBody>
      </p:sp>
      <p:sp>
        <p:nvSpPr>
          <p:cNvPr id="8" name="Rectangle 7">
            <a:extLst>
              <a:ext uri="{FF2B5EF4-FFF2-40B4-BE49-F238E27FC236}">
                <a16:creationId xmlns:a16="http://schemas.microsoft.com/office/drawing/2014/main" id="{3508AC32-CCE4-FF7B-6201-1CE8737EDF82}"/>
              </a:ext>
            </a:extLst>
          </p:cNvPr>
          <p:cNvSpPr/>
          <p:nvPr/>
        </p:nvSpPr>
        <p:spPr>
          <a:xfrm>
            <a:off x="416534" y="4918068"/>
            <a:ext cx="11367479" cy="11414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bIns="108000" rtlCol="0" anchor="t" anchorCtr="0">
            <a:spAutoFit/>
          </a:bodyPr>
          <a:lstStyle/>
          <a:p>
            <a:pPr marL="185738" indent="-185738">
              <a:buClr>
                <a:schemeClr val="accent2"/>
              </a:buClr>
              <a:buFont typeface="Arial" panose="020B0604020202020204" pitchFamily="34" charset="0"/>
              <a:buChar char="•"/>
            </a:pPr>
            <a:r>
              <a:rPr lang="en-GB" sz="1200">
                <a:solidFill>
                  <a:schemeClr val="tx1"/>
                </a:solidFill>
                <a:effectLst/>
              </a:rPr>
              <a:t>71% (35/49) of patients had at least one acquired mutation</a:t>
            </a:r>
            <a:r>
              <a:rPr lang="en-GB" sz="1200">
                <a:solidFill>
                  <a:schemeClr val="tx1"/>
                </a:solidFill>
              </a:rPr>
              <a:t> at progression, while 29% (14/49) of patients had no mutation detected in this NGS targeted gene panel, suggesting alternative mechanisms of resistance</a:t>
            </a:r>
          </a:p>
          <a:p>
            <a:pPr marL="185738" indent="-185738">
              <a:buClr>
                <a:schemeClr val="accent2"/>
              </a:buClr>
              <a:buFont typeface="Arial" panose="020B0604020202020204" pitchFamily="34" charset="0"/>
              <a:buChar char="•"/>
            </a:pPr>
            <a:r>
              <a:rPr lang="en-GB" sz="1200">
                <a:solidFill>
                  <a:schemeClr val="tx1"/>
                </a:solidFill>
              </a:rPr>
              <a:t>A total of 82 acquired mutations were found in 35 patients, including mutations in </a:t>
            </a:r>
            <a:r>
              <a:rPr lang="en-GB" sz="1200" i="1">
                <a:solidFill>
                  <a:schemeClr val="tx1"/>
                </a:solidFill>
              </a:rPr>
              <a:t>BTK</a:t>
            </a:r>
            <a:r>
              <a:rPr lang="en-GB" sz="1200">
                <a:solidFill>
                  <a:schemeClr val="tx1"/>
                </a:solidFill>
              </a:rPr>
              <a:t> (45%), </a:t>
            </a:r>
            <a:r>
              <a:rPr lang="en-GB" sz="1200" i="1">
                <a:solidFill>
                  <a:schemeClr val="tx1"/>
                </a:solidFill>
              </a:rPr>
              <a:t>TP53</a:t>
            </a:r>
            <a:r>
              <a:rPr lang="en-GB" sz="1200">
                <a:solidFill>
                  <a:schemeClr val="tx1"/>
                </a:solidFill>
              </a:rPr>
              <a:t> (11%), </a:t>
            </a:r>
            <a:r>
              <a:rPr lang="en-GB" sz="1200" i="1">
                <a:solidFill>
                  <a:schemeClr val="tx1"/>
                </a:solidFill>
              </a:rPr>
              <a:t>SF3B1</a:t>
            </a:r>
            <a:r>
              <a:rPr lang="en-GB" sz="1200">
                <a:solidFill>
                  <a:schemeClr val="tx1"/>
                </a:solidFill>
              </a:rPr>
              <a:t> (6%), </a:t>
            </a:r>
            <a:r>
              <a:rPr lang="en-GB" sz="1200" i="1">
                <a:solidFill>
                  <a:schemeClr val="tx1"/>
                </a:solidFill>
              </a:rPr>
              <a:t>PLCG2</a:t>
            </a:r>
            <a:r>
              <a:rPr lang="en-GB" sz="1200">
                <a:solidFill>
                  <a:schemeClr val="tx1"/>
                </a:solidFill>
              </a:rPr>
              <a:t> (5%) and </a:t>
            </a:r>
            <a:r>
              <a:rPr lang="en-GB" sz="1200" i="1">
                <a:solidFill>
                  <a:schemeClr val="tx1"/>
                </a:solidFill>
              </a:rPr>
              <a:t>BCL2</a:t>
            </a:r>
            <a:r>
              <a:rPr lang="en-GB" sz="1200">
                <a:solidFill>
                  <a:schemeClr val="tx1"/>
                </a:solidFill>
              </a:rPr>
              <a:t> (4%)</a:t>
            </a:r>
          </a:p>
          <a:p>
            <a:pPr marL="185738" indent="-185738">
              <a:buClr>
                <a:schemeClr val="accent2"/>
              </a:buClr>
              <a:buFont typeface="Arial" panose="020B0604020202020204" pitchFamily="34" charset="0"/>
              <a:buChar char="•"/>
            </a:pPr>
            <a:r>
              <a:rPr lang="en-GB" sz="1200">
                <a:solidFill>
                  <a:schemeClr val="tx1"/>
                </a:solidFill>
                <a:effectLst/>
              </a:rPr>
              <a:t>Acquired resistance to </a:t>
            </a:r>
            <a:r>
              <a:rPr lang="en-GB" sz="1200" err="1">
                <a:solidFill>
                  <a:schemeClr val="tx1"/>
                </a:solidFill>
                <a:effectLst/>
              </a:rPr>
              <a:t>pirtobrutinib</a:t>
            </a:r>
            <a:r>
              <a:rPr lang="en-GB" sz="1200">
                <a:solidFill>
                  <a:schemeClr val="tx1"/>
                </a:solidFill>
                <a:effectLst/>
              </a:rPr>
              <a:t> mostly converged around on-target </a:t>
            </a:r>
            <a:r>
              <a:rPr lang="en-GB" sz="1200" i="1">
                <a:solidFill>
                  <a:schemeClr val="tx1"/>
                </a:solidFill>
                <a:effectLst/>
              </a:rPr>
              <a:t>BTK</a:t>
            </a:r>
            <a:r>
              <a:rPr lang="en-GB" sz="1200">
                <a:solidFill>
                  <a:schemeClr val="tx1"/>
                </a:solidFill>
                <a:effectLst/>
              </a:rPr>
              <a:t> mutations (non-C481), the majority of which were on the T474 gatekeeper residue or </a:t>
            </a:r>
            <a:r>
              <a:rPr lang="en-GB" sz="1200">
                <a:solidFill>
                  <a:schemeClr val="tx1"/>
                </a:solidFill>
              </a:rPr>
              <a:t>a kinase-impaired mutation on the L528</a:t>
            </a:r>
            <a:endParaRPr lang="en-GB" sz="1200">
              <a:solidFill>
                <a:schemeClr val="tx1"/>
              </a:solidFill>
              <a:effectLst/>
            </a:endParaRPr>
          </a:p>
        </p:txBody>
      </p:sp>
      <p:sp>
        <p:nvSpPr>
          <p:cNvPr id="16" name="Textplatzhalter 1">
            <a:extLst>
              <a:ext uri="{FF2B5EF4-FFF2-40B4-BE49-F238E27FC236}">
                <a16:creationId xmlns:a16="http://schemas.microsoft.com/office/drawing/2014/main" id="{0455C68C-D287-88DE-872C-2AE21849F5F0}"/>
              </a:ext>
            </a:extLst>
          </p:cNvPr>
          <p:cNvSpPr txBox="1">
            <a:spLocks/>
          </p:cNvSpPr>
          <p:nvPr/>
        </p:nvSpPr>
        <p:spPr>
          <a:xfrm>
            <a:off x="416533" y="1611877"/>
            <a:ext cx="2691792" cy="267152"/>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a:latin typeface="+mj-lt"/>
              </a:rPr>
              <a:t>Acquired resistance </a:t>
            </a:r>
            <a:r>
              <a:rPr lang="en-GB" sz="1400">
                <a:latin typeface="+mj-lt"/>
              </a:rPr>
              <a:t>(n=49)</a:t>
            </a:r>
            <a:endParaRPr lang="en-US" sz="1400">
              <a:latin typeface="+mj-lt"/>
            </a:endParaRPr>
          </a:p>
        </p:txBody>
      </p:sp>
      <p:sp>
        <p:nvSpPr>
          <p:cNvPr id="17" name="Textplatzhalter 1">
            <a:extLst>
              <a:ext uri="{FF2B5EF4-FFF2-40B4-BE49-F238E27FC236}">
                <a16:creationId xmlns:a16="http://schemas.microsoft.com/office/drawing/2014/main" id="{EC6910E3-700B-ADAF-9B5D-53059F1A6541}"/>
              </a:ext>
            </a:extLst>
          </p:cNvPr>
          <p:cNvSpPr txBox="1">
            <a:spLocks/>
          </p:cNvSpPr>
          <p:nvPr/>
        </p:nvSpPr>
        <p:spPr>
          <a:xfrm>
            <a:off x="3128445" y="1611877"/>
            <a:ext cx="2691792"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a:latin typeface="+mj-lt"/>
              </a:rPr>
              <a:t>Acquired mutations </a:t>
            </a:r>
            <a:r>
              <a:rPr lang="en-GB" sz="1400">
                <a:latin typeface="+mj-lt"/>
              </a:rPr>
              <a:t>(n=82)</a:t>
            </a:r>
            <a:endParaRPr lang="en-US" sz="1400">
              <a:latin typeface="+mj-lt"/>
            </a:endParaRPr>
          </a:p>
        </p:txBody>
      </p:sp>
      <p:graphicFrame>
        <p:nvGraphicFramePr>
          <p:cNvPr id="19" name="Diagramm 18">
            <a:extLst>
              <a:ext uri="{FF2B5EF4-FFF2-40B4-BE49-F238E27FC236}">
                <a16:creationId xmlns:a16="http://schemas.microsoft.com/office/drawing/2014/main" id="{C2ED4AC3-C0E9-42A5-BA84-CA556ECC2193}"/>
              </a:ext>
            </a:extLst>
          </p:cNvPr>
          <p:cNvGraphicFramePr/>
          <p:nvPr>
            <p:extLst>
              <p:ext uri="{D42A27DB-BD31-4B8C-83A1-F6EECF244321}">
                <p14:modId xmlns:p14="http://schemas.microsoft.com/office/powerpoint/2010/main" val="840625043"/>
              </p:ext>
            </p:extLst>
          </p:nvPr>
        </p:nvGraphicFramePr>
        <p:xfrm>
          <a:off x="2289113" y="1796644"/>
          <a:ext cx="3354556" cy="22363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m 8">
            <a:extLst>
              <a:ext uri="{FF2B5EF4-FFF2-40B4-BE49-F238E27FC236}">
                <a16:creationId xmlns:a16="http://schemas.microsoft.com/office/drawing/2014/main" id="{D9C4C792-C550-F0CF-B9AC-01783FE17187}"/>
              </a:ext>
            </a:extLst>
          </p:cNvPr>
          <p:cNvGraphicFramePr/>
          <p:nvPr>
            <p:extLst>
              <p:ext uri="{D42A27DB-BD31-4B8C-83A1-F6EECF244321}">
                <p14:modId xmlns:p14="http://schemas.microsoft.com/office/powerpoint/2010/main" val="2107647211"/>
              </p:ext>
            </p:extLst>
          </p:nvPr>
        </p:nvGraphicFramePr>
        <p:xfrm>
          <a:off x="150023" y="1948955"/>
          <a:ext cx="2892171" cy="1928114"/>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hteck 9">
            <a:extLst>
              <a:ext uri="{FF2B5EF4-FFF2-40B4-BE49-F238E27FC236}">
                <a16:creationId xmlns:a16="http://schemas.microsoft.com/office/drawing/2014/main" id="{14E10F65-A9CE-A422-021E-798EB785361E}"/>
              </a:ext>
            </a:extLst>
          </p:cNvPr>
          <p:cNvSpPr/>
          <p:nvPr/>
        </p:nvSpPr>
        <p:spPr>
          <a:xfrm>
            <a:off x="415591" y="4240241"/>
            <a:ext cx="148986" cy="1489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3DA23970-B3F2-F331-8FA3-DC1205212C74}"/>
              </a:ext>
            </a:extLst>
          </p:cNvPr>
          <p:cNvSpPr txBox="1"/>
          <p:nvPr/>
        </p:nvSpPr>
        <p:spPr>
          <a:xfrm>
            <a:off x="527690" y="4206557"/>
            <a:ext cx="480458" cy="246221"/>
          </a:xfrm>
          <a:prstGeom prst="rect">
            <a:avLst/>
          </a:prstGeom>
          <a:noFill/>
        </p:spPr>
        <p:txBody>
          <a:bodyPr wrap="square" rtlCol="0">
            <a:spAutoFit/>
          </a:bodyPr>
          <a:lstStyle/>
          <a:p>
            <a:r>
              <a:rPr lang="de-DE" sz="1000" i="1"/>
              <a:t>BTK</a:t>
            </a:r>
          </a:p>
        </p:txBody>
      </p:sp>
      <p:sp>
        <p:nvSpPr>
          <p:cNvPr id="12" name="Rechteck 11">
            <a:extLst>
              <a:ext uri="{FF2B5EF4-FFF2-40B4-BE49-F238E27FC236}">
                <a16:creationId xmlns:a16="http://schemas.microsoft.com/office/drawing/2014/main" id="{252A479E-D4AE-9DA3-6DB2-9AA49BA17880}"/>
              </a:ext>
            </a:extLst>
          </p:cNvPr>
          <p:cNvSpPr/>
          <p:nvPr/>
        </p:nvSpPr>
        <p:spPr>
          <a:xfrm>
            <a:off x="998887" y="4240241"/>
            <a:ext cx="148986" cy="1489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07EF0090-AE29-F633-5E67-FA5464D9BB35}"/>
              </a:ext>
            </a:extLst>
          </p:cNvPr>
          <p:cNvSpPr txBox="1"/>
          <p:nvPr/>
        </p:nvSpPr>
        <p:spPr>
          <a:xfrm>
            <a:off x="1085062" y="4206557"/>
            <a:ext cx="882541" cy="246221"/>
          </a:xfrm>
          <a:prstGeom prst="rect">
            <a:avLst/>
          </a:prstGeom>
          <a:noFill/>
        </p:spPr>
        <p:txBody>
          <a:bodyPr wrap="square" rtlCol="0">
            <a:spAutoFit/>
          </a:bodyPr>
          <a:lstStyle/>
          <a:p>
            <a:r>
              <a:rPr lang="de-DE" sz="1000"/>
              <a:t>Non-</a:t>
            </a:r>
            <a:r>
              <a:rPr lang="de-DE" sz="1000" i="1"/>
              <a:t>BTK</a:t>
            </a:r>
          </a:p>
        </p:txBody>
      </p:sp>
      <p:sp>
        <p:nvSpPr>
          <p:cNvPr id="14" name="Rechteck 13">
            <a:extLst>
              <a:ext uri="{FF2B5EF4-FFF2-40B4-BE49-F238E27FC236}">
                <a16:creationId xmlns:a16="http://schemas.microsoft.com/office/drawing/2014/main" id="{680D8BC3-544B-36D2-2674-31E2D5E515CD}"/>
              </a:ext>
            </a:extLst>
          </p:cNvPr>
          <p:cNvSpPr/>
          <p:nvPr/>
        </p:nvSpPr>
        <p:spPr>
          <a:xfrm>
            <a:off x="1848599" y="4240241"/>
            <a:ext cx="148986" cy="14898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E06F0A9-048D-54CB-2831-34803EFFFDE1}"/>
              </a:ext>
            </a:extLst>
          </p:cNvPr>
          <p:cNvSpPr txBox="1"/>
          <p:nvPr/>
        </p:nvSpPr>
        <p:spPr>
          <a:xfrm>
            <a:off x="1974736" y="4206557"/>
            <a:ext cx="878559" cy="400110"/>
          </a:xfrm>
          <a:prstGeom prst="rect">
            <a:avLst/>
          </a:prstGeom>
          <a:noFill/>
        </p:spPr>
        <p:txBody>
          <a:bodyPr wrap="square" rtlCol="0">
            <a:spAutoFit/>
          </a:bodyPr>
          <a:lstStyle/>
          <a:p>
            <a:r>
              <a:rPr lang="de-DE" sz="1000" err="1"/>
              <a:t>No</a:t>
            </a:r>
            <a:r>
              <a:rPr lang="de-DE" sz="1000"/>
              <a:t> </a:t>
            </a:r>
            <a:r>
              <a:rPr lang="de-DE" sz="1000" err="1"/>
              <a:t>mutation</a:t>
            </a:r>
            <a:r>
              <a:rPr lang="de-DE" sz="1000"/>
              <a:t> </a:t>
            </a:r>
            <a:r>
              <a:rPr lang="de-DE" sz="1000" err="1"/>
              <a:t>detected</a:t>
            </a:r>
            <a:endParaRPr lang="de-DE" sz="1000" i="1"/>
          </a:p>
        </p:txBody>
      </p:sp>
      <p:sp>
        <p:nvSpPr>
          <p:cNvPr id="20" name="Textfeld 1">
            <a:extLst>
              <a:ext uri="{FF2B5EF4-FFF2-40B4-BE49-F238E27FC236}">
                <a16:creationId xmlns:a16="http://schemas.microsoft.com/office/drawing/2014/main" id="{554DC324-1B88-AB6A-CA49-70AA91FD62DC}"/>
              </a:ext>
            </a:extLst>
          </p:cNvPr>
          <p:cNvSpPr txBox="1"/>
          <p:nvPr/>
        </p:nvSpPr>
        <p:spPr>
          <a:xfrm>
            <a:off x="4087546" y="3752215"/>
            <a:ext cx="782891" cy="31756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000">
                <a:solidFill>
                  <a:schemeClr val="tx1"/>
                </a:solidFill>
              </a:rPr>
              <a:t>C481</a:t>
            </a:r>
          </a:p>
          <a:p>
            <a:pPr algn="ctr"/>
            <a:r>
              <a:rPr lang="de-DE" sz="1000">
                <a:solidFill>
                  <a:schemeClr val="tx1"/>
                </a:solidFill>
              </a:rPr>
              <a:t>4%</a:t>
            </a:r>
          </a:p>
        </p:txBody>
      </p:sp>
      <p:sp>
        <p:nvSpPr>
          <p:cNvPr id="23" name="Textfeld 1">
            <a:extLst>
              <a:ext uri="{FF2B5EF4-FFF2-40B4-BE49-F238E27FC236}">
                <a16:creationId xmlns:a16="http://schemas.microsoft.com/office/drawing/2014/main" id="{5A0AE8B5-E26B-914C-5636-2748756F821A}"/>
              </a:ext>
            </a:extLst>
          </p:cNvPr>
          <p:cNvSpPr txBox="1"/>
          <p:nvPr/>
        </p:nvSpPr>
        <p:spPr>
          <a:xfrm>
            <a:off x="4893428" y="2878109"/>
            <a:ext cx="1599334" cy="31756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000">
                <a:solidFill>
                  <a:schemeClr val="tx1"/>
                </a:solidFill>
              </a:rPr>
              <a:t>Kinase-</a:t>
            </a:r>
            <a:r>
              <a:rPr lang="de-DE" sz="1000" err="1"/>
              <a:t>i</a:t>
            </a:r>
            <a:r>
              <a:rPr lang="de-DE" sz="1000" err="1">
                <a:solidFill>
                  <a:schemeClr val="tx1"/>
                </a:solidFill>
              </a:rPr>
              <a:t>mpaired</a:t>
            </a:r>
            <a:r>
              <a:rPr lang="de-DE" sz="1000">
                <a:solidFill>
                  <a:schemeClr val="tx1"/>
                </a:solidFill>
              </a:rPr>
              <a:t> </a:t>
            </a:r>
            <a:br>
              <a:rPr lang="de-DE" sz="1000">
                <a:solidFill>
                  <a:schemeClr val="tx1"/>
                </a:solidFill>
              </a:rPr>
            </a:br>
            <a:r>
              <a:rPr lang="de-DE" sz="1000">
                <a:solidFill>
                  <a:schemeClr val="tx1"/>
                </a:solidFill>
              </a:rPr>
              <a:t>(L528) 11%</a:t>
            </a:r>
          </a:p>
        </p:txBody>
      </p:sp>
      <p:sp>
        <p:nvSpPr>
          <p:cNvPr id="24" name="Rechteck 23">
            <a:extLst>
              <a:ext uri="{FF2B5EF4-FFF2-40B4-BE49-F238E27FC236}">
                <a16:creationId xmlns:a16="http://schemas.microsoft.com/office/drawing/2014/main" id="{41DDBD62-A1E6-E074-E9B5-FCB17B70DEAB}"/>
              </a:ext>
            </a:extLst>
          </p:cNvPr>
          <p:cNvSpPr/>
          <p:nvPr/>
        </p:nvSpPr>
        <p:spPr>
          <a:xfrm>
            <a:off x="3179416" y="4240241"/>
            <a:ext cx="148986" cy="1489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extLst>
              <a:ext uri="{FF2B5EF4-FFF2-40B4-BE49-F238E27FC236}">
                <a16:creationId xmlns:a16="http://schemas.microsoft.com/office/drawing/2014/main" id="{15E58A96-D6EA-F951-5C97-1062E7600EE6}"/>
              </a:ext>
            </a:extLst>
          </p:cNvPr>
          <p:cNvSpPr txBox="1"/>
          <p:nvPr/>
        </p:nvSpPr>
        <p:spPr>
          <a:xfrm>
            <a:off x="3291515" y="4206557"/>
            <a:ext cx="480458" cy="246221"/>
          </a:xfrm>
          <a:prstGeom prst="rect">
            <a:avLst/>
          </a:prstGeom>
          <a:noFill/>
        </p:spPr>
        <p:txBody>
          <a:bodyPr wrap="square" rtlCol="0">
            <a:spAutoFit/>
          </a:bodyPr>
          <a:lstStyle/>
          <a:p>
            <a:r>
              <a:rPr lang="de-DE" sz="1000" i="1"/>
              <a:t>BTK</a:t>
            </a:r>
          </a:p>
        </p:txBody>
      </p:sp>
      <p:sp>
        <p:nvSpPr>
          <p:cNvPr id="26" name="Rechteck 25">
            <a:extLst>
              <a:ext uri="{FF2B5EF4-FFF2-40B4-BE49-F238E27FC236}">
                <a16:creationId xmlns:a16="http://schemas.microsoft.com/office/drawing/2014/main" id="{F4A4BC8B-599A-F10F-7D06-64B8E55840AA}"/>
              </a:ext>
            </a:extLst>
          </p:cNvPr>
          <p:cNvSpPr/>
          <p:nvPr/>
        </p:nvSpPr>
        <p:spPr>
          <a:xfrm>
            <a:off x="3762712" y="4240241"/>
            <a:ext cx="148986" cy="1489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a:extLst>
              <a:ext uri="{FF2B5EF4-FFF2-40B4-BE49-F238E27FC236}">
                <a16:creationId xmlns:a16="http://schemas.microsoft.com/office/drawing/2014/main" id="{053D277C-FCB8-9D0C-257D-3FB046789B56}"/>
              </a:ext>
            </a:extLst>
          </p:cNvPr>
          <p:cNvSpPr txBox="1"/>
          <p:nvPr/>
        </p:nvSpPr>
        <p:spPr>
          <a:xfrm>
            <a:off x="3848887" y="4206557"/>
            <a:ext cx="882541" cy="246221"/>
          </a:xfrm>
          <a:prstGeom prst="rect">
            <a:avLst/>
          </a:prstGeom>
          <a:noFill/>
        </p:spPr>
        <p:txBody>
          <a:bodyPr wrap="square" rtlCol="0">
            <a:spAutoFit/>
          </a:bodyPr>
          <a:lstStyle/>
          <a:p>
            <a:r>
              <a:rPr lang="de-DE" sz="1000" i="1"/>
              <a:t>SF3B1</a:t>
            </a:r>
          </a:p>
        </p:txBody>
      </p:sp>
      <p:sp>
        <p:nvSpPr>
          <p:cNvPr id="28" name="Rechteck 27">
            <a:extLst>
              <a:ext uri="{FF2B5EF4-FFF2-40B4-BE49-F238E27FC236}">
                <a16:creationId xmlns:a16="http://schemas.microsoft.com/office/drawing/2014/main" id="{564B15A2-C832-DAE0-2AF9-3CE06C094500}"/>
              </a:ext>
            </a:extLst>
          </p:cNvPr>
          <p:cNvSpPr/>
          <p:nvPr/>
        </p:nvSpPr>
        <p:spPr>
          <a:xfrm>
            <a:off x="4612424" y="4240241"/>
            <a:ext cx="148986" cy="14898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C366E729-8500-AE25-C2D0-8DE450C24690}"/>
              </a:ext>
            </a:extLst>
          </p:cNvPr>
          <p:cNvSpPr txBox="1"/>
          <p:nvPr/>
        </p:nvSpPr>
        <p:spPr>
          <a:xfrm>
            <a:off x="4738561" y="4206557"/>
            <a:ext cx="878559" cy="246221"/>
          </a:xfrm>
          <a:prstGeom prst="rect">
            <a:avLst/>
          </a:prstGeom>
          <a:noFill/>
        </p:spPr>
        <p:txBody>
          <a:bodyPr wrap="square" rtlCol="0">
            <a:spAutoFit/>
          </a:bodyPr>
          <a:lstStyle/>
          <a:p>
            <a:r>
              <a:rPr lang="de-DE" sz="1000" i="1"/>
              <a:t>TP53</a:t>
            </a:r>
          </a:p>
        </p:txBody>
      </p:sp>
      <p:sp>
        <p:nvSpPr>
          <p:cNvPr id="30" name="Rechteck 29">
            <a:extLst>
              <a:ext uri="{FF2B5EF4-FFF2-40B4-BE49-F238E27FC236}">
                <a16:creationId xmlns:a16="http://schemas.microsoft.com/office/drawing/2014/main" id="{439FA77C-3454-C0E9-61EC-9EF48D324643}"/>
              </a:ext>
            </a:extLst>
          </p:cNvPr>
          <p:cNvSpPr/>
          <p:nvPr/>
        </p:nvSpPr>
        <p:spPr>
          <a:xfrm>
            <a:off x="3179416" y="4494623"/>
            <a:ext cx="148986" cy="14898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FD7CACB9-D74D-517B-5692-309C24F50721}"/>
              </a:ext>
            </a:extLst>
          </p:cNvPr>
          <p:cNvSpPr txBox="1"/>
          <p:nvPr/>
        </p:nvSpPr>
        <p:spPr>
          <a:xfrm>
            <a:off x="3291514" y="4460939"/>
            <a:ext cx="674877" cy="246221"/>
          </a:xfrm>
          <a:prstGeom prst="rect">
            <a:avLst/>
          </a:prstGeom>
          <a:noFill/>
        </p:spPr>
        <p:txBody>
          <a:bodyPr wrap="square" rtlCol="0">
            <a:spAutoFit/>
          </a:bodyPr>
          <a:lstStyle/>
          <a:p>
            <a:r>
              <a:rPr lang="de-DE" sz="1000" i="1"/>
              <a:t>PLCG2</a:t>
            </a:r>
          </a:p>
        </p:txBody>
      </p:sp>
      <p:sp>
        <p:nvSpPr>
          <p:cNvPr id="32" name="Rechteck 31">
            <a:extLst>
              <a:ext uri="{FF2B5EF4-FFF2-40B4-BE49-F238E27FC236}">
                <a16:creationId xmlns:a16="http://schemas.microsoft.com/office/drawing/2014/main" id="{2F645E4B-E2A9-5971-4D15-63CAFB34C6C2}"/>
              </a:ext>
            </a:extLst>
          </p:cNvPr>
          <p:cNvSpPr/>
          <p:nvPr/>
        </p:nvSpPr>
        <p:spPr>
          <a:xfrm>
            <a:off x="3952048" y="4494623"/>
            <a:ext cx="148986" cy="148986"/>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F9CFE798-274E-8E5D-A188-2F2F0E288933}"/>
              </a:ext>
            </a:extLst>
          </p:cNvPr>
          <p:cNvSpPr txBox="1"/>
          <p:nvPr/>
        </p:nvSpPr>
        <p:spPr>
          <a:xfrm>
            <a:off x="4038223" y="4460939"/>
            <a:ext cx="882541" cy="246221"/>
          </a:xfrm>
          <a:prstGeom prst="rect">
            <a:avLst/>
          </a:prstGeom>
          <a:noFill/>
        </p:spPr>
        <p:txBody>
          <a:bodyPr wrap="square" rtlCol="0">
            <a:spAutoFit/>
          </a:bodyPr>
          <a:lstStyle/>
          <a:p>
            <a:r>
              <a:rPr lang="de-DE" sz="1000" i="1"/>
              <a:t>BCL2</a:t>
            </a:r>
          </a:p>
        </p:txBody>
      </p:sp>
      <p:sp>
        <p:nvSpPr>
          <p:cNvPr id="34" name="Rechteck 33">
            <a:extLst>
              <a:ext uri="{FF2B5EF4-FFF2-40B4-BE49-F238E27FC236}">
                <a16:creationId xmlns:a16="http://schemas.microsoft.com/office/drawing/2014/main" id="{22E5892C-03E8-C444-CF50-9C5361D40517}"/>
              </a:ext>
            </a:extLst>
          </p:cNvPr>
          <p:cNvSpPr/>
          <p:nvPr/>
        </p:nvSpPr>
        <p:spPr>
          <a:xfrm>
            <a:off x="4618942" y="4494623"/>
            <a:ext cx="148986" cy="14898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feld 34">
            <a:extLst>
              <a:ext uri="{FF2B5EF4-FFF2-40B4-BE49-F238E27FC236}">
                <a16:creationId xmlns:a16="http://schemas.microsoft.com/office/drawing/2014/main" id="{78BCE1D4-994B-79C6-327B-A246802CA9FD}"/>
              </a:ext>
            </a:extLst>
          </p:cNvPr>
          <p:cNvSpPr txBox="1"/>
          <p:nvPr/>
        </p:nvSpPr>
        <p:spPr>
          <a:xfrm>
            <a:off x="4705117" y="4460939"/>
            <a:ext cx="882541" cy="246221"/>
          </a:xfrm>
          <a:prstGeom prst="rect">
            <a:avLst/>
          </a:prstGeom>
          <a:noFill/>
        </p:spPr>
        <p:txBody>
          <a:bodyPr wrap="square" rtlCol="0">
            <a:spAutoFit/>
          </a:bodyPr>
          <a:lstStyle/>
          <a:p>
            <a:r>
              <a:rPr lang="de-DE" sz="1000"/>
              <a:t>Other</a:t>
            </a:r>
            <a:endParaRPr lang="de-DE" sz="1000" i="1"/>
          </a:p>
        </p:txBody>
      </p:sp>
      <p:sp>
        <p:nvSpPr>
          <p:cNvPr id="36" name="Textfeld 1">
            <a:extLst>
              <a:ext uri="{FF2B5EF4-FFF2-40B4-BE49-F238E27FC236}">
                <a16:creationId xmlns:a16="http://schemas.microsoft.com/office/drawing/2014/main" id="{CBA34F18-376F-DBF7-3DC8-E8684B864428}"/>
              </a:ext>
            </a:extLst>
          </p:cNvPr>
          <p:cNvSpPr txBox="1"/>
          <p:nvPr/>
        </p:nvSpPr>
        <p:spPr>
          <a:xfrm>
            <a:off x="4548170" y="2002103"/>
            <a:ext cx="1371262" cy="3175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000">
                <a:solidFill>
                  <a:schemeClr val="tx1"/>
                </a:solidFill>
              </a:rPr>
              <a:t>Gatekeeper (T474)</a:t>
            </a:r>
          </a:p>
          <a:p>
            <a:r>
              <a:rPr lang="de-DE" sz="1000">
                <a:solidFill>
                  <a:schemeClr val="tx1"/>
                </a:solidFill>
              </a:rPr>
              <a:t>    22%</a:t>
            </a:r>
          </a:p>
        </p:txBody>
      </p:sp>
      <p:sp>
        <p:nvSpPr>
          <p:cNvPr id="37" name="Textfeld 1">
            <a:extLst>
              <a:ext uri="{FF2B5EF4-FFF2-40B4-BE49-F238E27FC236}">
                <a16:creationId xmlns:a16="http://schemas.microsoft.com/office/drawing/2014/main" id="{05744C03-109A-7163-2999-FF881882AF84}"/>
              </a:ext>
            </a:extLst>
          </p:cNvPr>
          <p:cNvSpPr txBox="1"/>
          <p:nvPr/>
        </p:nvSpPr>
        <p:spPr>
          <a:xfrm>
            <a:off x="4637207" y="3455562"/>
            <a:ext cx="1599334" cy="31756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000">
                <a:solidFill>
                  <a:schemeClr val="tx1"/>
                </a:solidFill>
              </a:rPr>
              <a:t>Kinase </a:t>
            </a:r>
            <a:r>
              <a:rPr lang="de-DE" sz="1000" err="1">
                <a:solidFill>
                  <a:schemeClr val="tx1"/>
                </a:solidFill>
              </a:rPr>
              <a:t>other</a:t>
            </a:r>
            <a:endParaRPr lang="de-DE" sz="1000">
              <a:solidFill>
                <a:schemeClr val="tx1"/>
              </a:solidFill>
            </a:endParaRPr>
          </a:p>
          <a:p>
            <a:r>
              <a:rPr lang="de-DE" sz="1000"/>
              <a:t>9%</a:t>
            </a:r>
            <a:endParaRPr lang="de-DE" sz="1000">
              <a:solidFill>
                <a:schemeClr val="tx1"/>
              </a:solidFill>
            </a:endParaRPr>
          </a:p>
        </p:txBody>
      </p:sp>
      <p:sp>
        <p:nvSpPr>
          <p:cNvPr id="38" name="Rechteck 37">
            <a:extLst>
              <a:ext uri="{FF2B5EF4-FFF2-40B4-BE49-F238E27FC236}">
                <a16:creationId xmlns:a16="http://schemas.microsoft.com/office/drawing/2014/main" id="{F8B283A6-B82B-3364-7311-C052DCE29FAB}"/>
              </a:ext>
            </a:extLst>
          </p:cNvPr>
          <p:cNvSpPr/>
          <p:nvPr/>
        </p:nvSpPr>
        <p:spPr>
          <a:xfrm>
            <a:off x="6152077" y="3111422"/>
            <a:ext cx="1040559" cy="196850"/>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solidFill>
                  <a:schemeClr val="tx1"/>
                </a:solidFill>
              </a:rPr>
              <a:t>PH</a:t>
            </a:r>
          </a:p>
        </p:txBody>
      </p:sp>
      <p:sp>
        <p:nvSpPr>
          <p:cNvPr id="39" name="Rechteck 38">
            <a:extLst>
              <a:ext uri="{FF2B5EF4-FFF2-40B4-BE49-F238E27FC236}">
                <a16:creationId xmlns:a16="http://schemas.microsoft.com/office/drawing/2014/main" id="{6256EBD0-FBE3-6C1C-953A-CFFBE6363233}"/>
              </a:ext>
            </a:extLst>
          </p:cNvPr>
          <p:cNvSpPr/>
          <p:nvPr/>
        </p:nvSpPr>
        <p:spPr>
          <a:xfrm>
            <a:off x="7250628" y="3111422"/>
            <a:ext cx="268966" cy="1968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sz="1200">
                <a:solidFill>
                  <a:schemeClr val="bg1"/>
                </a:solidFill>
              </a:rPr>
              <a:t>TH</a:t>
            </a:r>
          </a:p>
        </p:txBody>
      </p:sp>
      <p:sp>
        <p:nvSpPr>
          <p:cNvPr id="40" name="Rechteck 39">
            <a:extLst>
              <a:ext uri="{FF2B5EF4-FFF2-40B4-BE49-F238E27FC236}">
                <a16:creationId xmlns:a16="http://schemas.microsoft.com/office/drawing/2014/main" id="{35D6FF2F-FB69-D2F4-445B-F5B2F97D1AB6}"/>
              </a:ext>
            </a:extLst>
          </p:cNvPr>
          <p:cNvSpPr/>
          <p:nvPr/>
        </p:nvSpPr>
        <p:spPr>
          <a:xfrm>
            <a:off x="7872928" y="3111422"/>
            <a:ext cx="386604" cy="19685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sz="1200">
                <a:solidFill>
                  <a:schemeClr val="bg1"/>
                </a:solidFill>
              </a:rPr>
              <a:t>SH3</a:t>
            </a:r>
          </a:p>
        </p:txBody>
      </p:sp>
      <p:sp>
        <p:nvSpPr>
          <p:cNvPr id="41" name="Rechteck 40">
            <a:extLst>
              <a:ext uri="{FF2B5EF4-FFF2-40B4-BE49-F238E27FC236}">
                <a16:creationId xmlns:a16="http://schemas.microsoft.com/office/drawing/2014/main" id="{E5EF5AC5-BD5D-A0BA-20BF-443F3868B9A6}"/>
              </a:ext>
            </a:extLst>
          </p:cNvPr>
          <p:cNvSpPr/>
          <p:nvPr/>
        </p:nvSpPr>
        <p:spPr>
          <a:xfrm>
            <a:off x="8368228" y="3111422"/>
            <a:ext cx="667496" cy="19685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sz="1200">
                <a:solidFill>
                  <a:schemeClr val="tx1"/>
                </a:solidFill>
              </a:rPr>
              <a:t>SH3</a:t>
            </a:r>
          </a:p>
        </p:txBody>
      </p:sp>
      <p:cxnSp>
        <p:nvCxnSpPr>
          <p:cNvPr id="45" name="Gerade Verbindung 44">
            <a:extLst>
              <a:ext uri="{FF2B5EF4-FFF2-40B4-BE49-F238E27FC236}">
                <a16:creationId xmlns:a16="http://schemas.microsoft.com/office/drawing/2014/main" id="{A860DC40-FB2A-2C0E-5489-2C61A02AE44E}"/>
              </a:ext>
            </a:extLst>
          </p:cNvPr>
          <p:cNvCxnSpPr/>
          <p:nvPr/>
        </p:nvCxnSpPr>
        <p:spPr>
          <a:xfrm>
            <a:off x="11448477" y="2144272"/>
            <a:ext cx="0" cy="967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45">
            <a:extLst>
              <a:ext uri="{FF2B5EF4-FFF2-40B4-BE49-F238E27FC236}">
                <a16:creationId xmlns:a16="http://schemas.microsoft.com/office/drawing/2014/main" id="{6F903193-04C3-9078-5925-1FD54193636F}"/>
              </a:ext>
            </a:extLst>
          </p:cNvPr>
          <p:cNvCxnSpPr>
            <a:cxnSpLocks/>
          </p:cNvCxnSpPr>
          <p:nvPr/>
        </p:nvCxnSpPr>
        <p:spPr>
          <a:xfrm>
            <a:off x="11448477" y="3319022"/>
            <a:ext cx="0" cy="88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uppieren 55">
            <a:extLst>
              <a:ext uri="{FF2B5EF4-FFF2-40B4-BE49-F238E27FC236}">
                <a16:creationId xmlns:a16="http://schemas.microsoft.com/office/drawing/2014/main" id="{DEE83F9F-57AE-F583-E4F0-85267F35805A}"/>
              </a:ext>
            </a:extLst>
          </p:cNvPr>
          <p:cNvGrpSpPr/>
          <p:nvPr/>
        </p:nvGrpSpPr>
        <p:grpSpPr>
          <a:xfrm>
            <a:off x="11448477" y="2144272"/>
            <a:ext cx="80753" cy="2047875"/>
            <a:chOff x="11504410" y="1945492"/>
            <a:chExt cx="296170" cy="2047875"/>
          </a:xfrm>
        </p:grpSpPr>
        <p:cxnSp>
          <p:nvCxnSpPr>
            <p:cNvPr id="48" name="Gerade Verbindung 47">
              <a:extLst>
                <a:ext uri="{FF2B5EF4-FFF2-40B4-BE49-F238E27FC236}">
                  <a16:creationId xmlns:a16="http://schemas.microsoft.com/office/drawing/2014/main" id="{E6B7158A-E1A2-863D-B62D-D7A1ED5AE0D2}"/>
                </a:ext>
              </a:extLst>
            </p:cNvPr>
            <p:cNvCxnSpPr>
              <a:cxnSpLocks/>
            </p:cNvCxnSpPr>
            <p:nvPr/>
          </p:nvCxnSpPr>
          <p:spPr>
            <a:xfrm flipH="1">
              <a:off x="11504410" y="194549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18382DF6-80E5-3440-C931-DCB2ED7029E1}"/>
                </a:ext>
              </a:extLst>
            </p:cNvPr>
            <p:cNvCxnSpPr>
              <a:cxnSpLocks/>
            </p:cNvCxnSpPr>
            <p:nvPr/>
          </p:nvCxnSpPr>
          <p:spPr>
            <a:xfrm flipH="1">
              <a:off x="11504410" y="211059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43F2971C-82A2-8EBC-39AB-7ADFF5D13803}"/>
                </a:ext>
              </a:extLst>
            </p:cNvPr>
            <p:cNvCxnSpPr>
              <a:cxnSpLocks/>
            </p:cNvCxnSpPr>
            <p:nvPr/>
          </p:nvCxnSpPr>
          <p:spPr>
            <a:xfrm flipH="1">
              <a:off x="11504410" y="226299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51">
              <a:extLst>
                <a:ext uri="{FF2B5EF4-FFF2-40B4-BE49-F238E27FC236}">
                  <a16:creationId xmlns:a16="http://schemas.microsoft.com/office/drawing/2014/main" id="{9B115AA3-893F-D88A-60DC-EA3413795CDD}"/>
                </a:ext>
              </a:extLst>
            </p:cNvPr>
            <p:cNvCxnSpPr>
              <a:cxnSpLocks/>
            </p:cNvCxnSpPr>
            <p:nvPr/>
          </p:nvCxnSpPr>
          <p:spPr>
            <a:xfrm flipH="1">
              <a:off x="11504410" y="242174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52">
              <a:extLst>
                <a:ext uri="{FF2B5EF4-FFF2-40B4-BE49-F238E27FC236}">
                  <a16:creationId xmlns:a16="http://schemas.microsoft.com/office/drawing/2014/main" id="{EFA62C5E-F54A-E15E-AAD3-AD54C3115543}"/>
                </a:ext>
              </a:extLst>
            </p:cNvPr>
            <p:cNvCxnSpPr>
              <a:cxnSpLocks/>
            </p:cNvCxnSpPr>
            <p:nvPr/>
          </p:nvCxnSpPr>
          <p:spPr>
            <a:xfrm flipH="1">
              <a:off x="11504410" y="257414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75EE9349-C7B1-50C8-F45F-44EDAAACB480}"/>
                </a:ext>
              </a:extLst>
            </p:cNvPr>
            <p:cNvCxnSpPr>
              <a:cxnSpLocks/>
            </p:cNvCxnSpPr>
            <p:nvPr/>
          </p:nvCxnSpPr>
          <p:spPr>
            <a:xfrm flipH="1">
              <a:off x="11504410" y="272654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5656B124-8294-C43C-5889-B15DC024F03B}"/>
                </a:ext>
              </a:extLst>
            </p:cNvPr>
            <p:cNvCxnSpPr>
              <a:cxnSpLocks/>
            </p:cNvCxnSpPr>
            <p:nvPr/>
          </p:nvCxnSpPr>
          <p:spPr>
            <a:xfrm flipH="1">
              <a:off x="11504410" y="288529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F595A4EE-1FA0-1A91-ADD3-7EBD925F0174}"/>
                </a:ext>
              </a:extLst>
            </p:cNvPr>
            <p:cNvCxnSpPr>
              <a:cxnSpLocks/>
            </p:cNvCxnSpPr>
            <p:nvPr/>
          </p:nvCxnSpPr>
          <p:spPr>
            <a:xfrm flipH="1">
              <a:off x="11504410" y="312659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CE1DA153-0E3C-6F78-7E7F-4B594843ABA0}"/>
                </a:ext>
              </a:extLst>
            </p:cNvPr>
            <p:cNvCxnSpPr>
              <a:cxnSpLocks/>
            </p:cNvCxnSpPr>
            <p:nvPr/>
          </p:nvCxnSpPr>
          <p:spPr>
            <a:xfrm flipH="1">
              <a:off x="11504410" y="327899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58">
              <a:extLst>
                <a:ext uri="{FF2B5EF4-FFF2-40B4-BE49-F238E27FC236}">
                  <a16:creationId xmlns:a16="http://schemas.microsoft.com/office/drawing/2014/main" id="{B6CC6B46-A573-4966-4F6E-939999516E58}"/>
                </a:ext>
              </a:extLst>
            </p:cNvPr>
            <p:cNvCxnSpPr>
              <a:cxnSpLocks/>
            </p:cNvCxnSpPr>
            <p:nvPr/>
          </p:nvCxnSpPr>
          <p:spPr>
            <a:xfrm flipH="1">
              <a:off x="11504410" y="350759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110EF78A-0047-1137-B1BB-162F37D72002}"/>
                </a:ext>
              </a:extLst>
            </p:cNvPr>
            <p:cNvCxnSpPr>
              <a:cxnSpLocks/>
            </p:cNvCxnSpPr>
            <p:nvPr/>
          </p:nvCxnSpPr>
          <p:spPr>
            <a:xfrm flipH="1">
              <a:off x="11504410" y="374889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A8FCA9C7-AA09-6A03-1949-CCBAD1078D65}"/>
                </a:ext>
              </a:extLst>
            </p:cNvPr>
            <p:cNvCxnSpPr>
              <a:cxnSpLocks/>
            </p:cNvCxnSpPr>
            <p:nvPr/>
          </p:nvCxnSpPr>
          <p:spPr>
            <a:xfrm flipH="1">
              <a:off x="11504410" y="3993367"/>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Textfeld 61">
            <a:extLst>
              <a:ext uri="{FF2B5EF4-FFF2-40B4-BE49-F238E27FC236}">
                <a16:creationId xmlns:a16="http://schemas.microsoft.com/office/drawing/2014/main" id="{0BDC6E93-06B0-1659-AB1C-472226B5BA99}"/>
              </a:ext>
            </a:extLst>
          </p:cNvPr>
          <p:cNvSpPr txBox="1"/>
          <p:nvPr/>
        </p:nvSpPr>
        <p:spPr>
          <a:xfrm>
            <a:off x="11462619" y="2022831"/>
            <a:ext cx="415919" cy="246221"/>
          </a:xfrm>
          <a:prstGeom prst="rect">
            <a:avLst/>
          </a:prstGeom>
          <a:noFill/>
        </p:spPr>
        <p:txBody>
          <a:bodyPr wrap="square" rtlCol="0">
            <a:spAutoFit/>
          </a:bodyPr>
          <a:lstStyle/>
          <a:p>
            <a:r>
              <a:rPr lang="de-DE" sz="1000"/>
              <a:t>30</a:t>
            </a:r>
            <a:endParaRPr lang="de-DE" sz="1000" i="1"/>
          </a:p>
        </p:txBody>
      </p:sp>
      <p:sp>
        <p:nvSpPr>
          <p:cNvPr id="63" name="Textfeld 62">
            <a:extLst>
              <a:ext uri="{FF2B5EF4-FFF2-40B4-BE49-F238E27FC236}">
                <a16:creationId xmlns:a16="http://schemas.microsoft.com/office/drawing/2014/main" id="{3E6C397A-69BD-78ED-CB5A-0C5C6B00809D}"/>
              </a:ext>
            </a:extLst>
          </p:cNvPr>
          <p:cNvSpPr txBox="1"/>
          <p:nvPr/>
        </p:nvSpPr>
        <p:spPr>
          <a:xfrm>
            <a:off x="11462619" y="4061181"/>
            <a:ext cx="415919" cy="246221"/>
          </a:xfrm>
          <a:prstGeom prst="rect">
            <a:avLst/>
          </a:prstGeom>
          <a:noFill/>
        </p:spPr>
        <p:txBody>
          <a:bodyPr wrap="square" rtlCol="0">
            <a:spAutoFit/>
          </a:bodyPr>
          <a:lstStyle/>
          <a:p>
            <a:r>
              <a:rPr lang="de-DE" sz="1000"/>
              <a:t>18</a:t>
            </a:r>
            <a:endParaRPr lang="de-DE" sz="1000" i="1"/>
          </a:p>
        </p:txBody>
      </p:sp>
      <p:sp>
        <p:nvSpPr>
          <p:cNvPr id="64" name="Textfeld 63">
            <a:extLst>
              <a:ext uri="{FF2B5EF4-FFF2-40B4-BE49-F238E27FC236}">
                <a16:creationId xmlns:a16="http://schemas.microsoft.com/office/drawing/2014/main" id="{BD8463DE-8AAF-4394-52E9-6240BE9B0D39}"/>
              </a:ext>
            </a:extLst>
          </p:cNvPr>
          <p:cNvSpPr txBox="1"/>
          <p:nvPr/>
        </p:nvSpPr>
        <p:spPr>
          <a:xfrm>
            <a:off x="9976067" y="2022831"/>
            <a:ext cx="1003538" cy="246221"/>
          </a:xfrm>
          <a:prstGeom prst="rect">
            <a:avLst/>
          </a:prstGeom>
          <a:noFill/>
        </p:spPr>
        <p:txBody>
          <a:bodyPr wrap="square" rtlCol="0">
            <a:spAutoFit/>
          </a:bodyPr>
          <a:lstStyle/>
          <a:p>
            <a:r>
              <a:rPr lang="de-DE" sz="1000"/>
              <a:t>C481S/R/Y/F</a:t>
            </a:r>
            <a:endParaRPr lang="de-DE" sz="1000" i="1"/>
          </a:p>
        </p:txBody>
      </p:sp>
      <p:sp>
        <p:nvSpPr>
          <p:cNvPr id="65" name="Textfeld 64">
            <a:extLst>
              <a:ext uri="{FF2B5EF4-FFF2-40B4-BE49-F238E27FC236}">
                <a16:creationId xmlns:a16="http://schemas.microsoft.com/office/drawing/2014/main" id="{C6CB7D70-453A-6845-F7C3-1611D5817C10}"/>
              </a:ext>
            </a:extLst>
          </p:cNvPr>
          <p:cNvSpPr txBox="1"/>
          <p:nvPr/>
        </p:nvSpPr>
        <p:spPr>
          <a:xfrm>
            <a:off x="9449334" y="2902997"/>
            <a:ext cx="550283" cy="246221"/>
          </a:xfrm>
          <a:prstGeom prst="rect">
            <a:avLst/>
          </a:prstGeom>
          <a:noFill/>
        </p:spPr>
        <p:txBody>
          <a:bodyPr wrap="square" rtlCol="0">
            <a:spAutoFit/>
          </a:bodyPr>
          <a:lstStyle/>
          <a:p>
            <a:r>
              <a:rPr lang="de-DE" sz="1000"/>
              <a:t>T4741</a:t>
            </a:r>
            <a:endParaRPr lang="de-DE" sz="1000" i="1"/>
          </a:p>
        </p:txBody>
      </p:sp>
      <p:sp>
        <p:nvSpPr>
          <p:cNvPr id="66" name="Textfeld 65">
            <a:extLst>
              <a:ext uri="{FF2B5EF4-FFF2-40B4-BE49-F238E27FC236}">
                <a16:creationId xmlns:a16="http://schemas.microsoft.com/office/drawing/2014/main" id="{E8557207-C615-0DB7-645C-1C61B991C0CC}"/>
              </a:ext>
            </a:extLst>
          </p:cNvPr>
          <p:cNvSpPr txBox="1"/>
          <p:nvPr/>
        </p:nvSpPr>
        <p:spPr>
          <a:xfrm>
            <a:off x="8951416" y="3285946"/>
            <a:ext cx="550283" cy="246221"/>
          </a:xfrm>
          <a:prstGeom prst="rect">
            <a:avLst/>
          </a:prstGeom>
          <a:noFill/>
        </p:spPr>
        <p:txBody>
          <a:bodyPr wrap="square" rtlCol="0">
            <a:spAutoFit/>
          </a:bodyPr>
          <a:lstStyle/>
          <a:p>
            <a:r>
              <a:rPr lang="de-DE" sz="1000"/>
              <a:t>V416L</a:t>
            </a:r>
            <a:endParaRPr lang="de-DE" sz="1000" i="1"/>
          </a:p>
        </p:txBody>
      </p:sp>
      <p:sp>
        <p:nvSpPr>
          <p:cNvPr id="67" name="Textfeld 66">
            <a:extLst>
              <a:ext uri="{FF2B5EF4-FFF2-40B4-BE49-F238E27FC236}">
                <a16:creationId xmlns:a16="http://schemas.microsoft.com/office/drawing/2014/main" id="{CEBA57EB-D060-96C9-D588-AF89C101DF90}"/>
              </a:ext>
            </a:extLst>
          </p:cNvPr>
          <p:cNvSpPr txBox="1"/>
          <p:nvPr/>
        </p:nvSpPr>
        <p:spPr>
          <a:xfrm>
            <a:off x="9436027" y="3388195"/>
            <a:ext cx="619825" cy="246221"/>
          </a:xfrm>
          <a:prstGeom prst="rect">
            <a:avLst/>
          </a:prstGeom>
          <a:noFill/>
        </p:spPr>
        <p:txBody>
          <a:bodyPr wrap="square" rtlCol="0">
            <a:spAutoFit/>
          </a:bodyPr>
          <a:lstStyle/>
          <a:p>
            <a:r>
              <a:rPr lang="de-DE" sz="1000"/>
              <a:t>A428D</a:t>
            </a:r>
            <a:endParaRPr lang="de-DE" sz="1000" i="1"/>
          </a:p>
        </p:txBody>
      </p:sp>
      <p:sp>
        <p:nvSpPr>
          <p:cNvPr id="68" name="Textfeld 67">
            <a:extLst>
              <a:ext uri="{FF2B5EF4-FFF2-40B4-BE49-F238E27FC236}">
                <a16:creationId xmlns:a16="http://schemas.microsoft.com/office/drawing/2014/main" id="{13B81A3A-127B-099B-5016-194260B252E3}"/>
              </a:ext>
            </a:extLst>
          </p:cNvPr>
          <p:cNvSpPr txBox="1"/>
          <p:nvPr/>
        </p:nvSpPr>
        <p:spPr>
          <a:xfrm>
            <a:off x="9095103" y="4055885"/>
            <a:ext cx="947483" cy="246221"/>
          </a:xfrm>
          <a:prstGeom prst="rect">
            <a:avLst/>
          </a:prstGeom>
          <a:noFill/>
        </p:spPr>
        <p:txBody>
          <a:bodyPr wrap="square" rtlCol="0">
            <a:spAutoFit/>
          </a:bodyPr>
          <a:lstStyle/>
          <a:p>
            <a:r>
              <a:rPr lang="de-DE" sz="1000"/>
              <a:t>T4741/F/L/Y</a:t>
            </a:r>
            <a:endParaRPr lang="de-DE" sz="1000" i="1"/>
          </a:p>
        </p:txBody>
      </p:sp>
      <p:sp>
        <p:nvSpPr>
          <p:cNvPr id="69" name="Textfeld 68">
            <a:extLst>
              <a:ext uri="{FF2B5EF4-FFF2-40B4-BE49-F238E27FC236}">
                <a16:creationId xmlns:a16="http://schemas.microsoft.com/office/drawing/2014/main" id="{DA36258D-5EF3-C26F-336D-0F2A86534338}"/>
              </a:ext>
            </a:extLst>
          </p:cNvPr>
          <p:cNvSpPr txBox="1"/>
          <p:nvPr/>
        </p:nvSpPr>
        <p:spPr>
          <a:xfrm>
            <a:off x="9873833" y="3441854"/>
            <a:ext cx="619825" cy="400110"/>
          </a:xfrm>
          <a:prstGeom prst="rect">
            <a:avLst/>
          </a:prstGeom>
          <a:noFill/>
        </p:spPr>
        <p:txBody>
          <a:bodyPr wrap="square" rtlCol="0">
            <a:spAutoFit/>
          </a:bodyPr>
          <a:lstStyle/>
          <a:p>
            <a:r>
              <a:rPr lang="de-DE" sz="1000"/>
              <a:t>C481</a:t>
            </a:r>
            <a:br>
              <a:rPr lang="de-DE" sz="1000"/>
            </a:br>
            <a:r>
              <a:rPr lang="de-DE" sz="1000"/>
              <a:t>S/Y/R</a:t>
            </a:r>
            <a:endParaRPr lang="de-DE" sz="1000" i="1"/>
          </a:p>
        </p:txBody>
      </p:sp>
      <p:sp>
        <p:nvSpPr>
          <p:cNvPr id="70" name="Textfeld 69">
            <a:extLst>
              <a:ext uri="{FF2B5EF4-FFF2-40B4-BE49-F238E27FC236}">
                <a16:creationId xmlns:a16="http://schemas.microsoft.com/office/drawing/2014/main" id="{44D790A1-8275-7C58-1607-6816E9473E6C}"/>
              </a:ext>
            </a:extLst>
          </p:cNvPr>
          <p:cNvSpPr txBox="1"/>
          <p:nvPr/>
        </p:nvSpPr>
        <p:spPr>
          <a:xfrm>
            <a:off x="10280237" y="3743033"/>
            <a:ext cx="619825" cy="246221"/>
          </a:xfrm>
          <a:prstGeom prst="rect">
            <a:avLst/>
          </a:prstGeom>
          <a:noFill/>
        </p:spPr>
        <p:txBody>
          <a:bodyPr wrap="square" rtlCol="0">
            <a:spAutoFit/>
          </a:bodyPr>
          <a:lstStyle/>
          <a:p>
            <a:r>
              <a:rPr lang="de-DE" sz="1000"/>
              <a:t>L528W</a:t>
            </a:r>
            <a:endParaRPr lang="de-DE" sz="1000" i="1"/>
          </a:p>
        </p:txBody>
      </p:sp>
      <p:sp>
        <p:nvSpPr>
          <p:cNvPr id="71" name="Textfeld 70">
            <a:extLst>
              <a:ext uri="{FF2B5EF4-FFF2-40B4-BE49-F238E27FC236}">
                <a16:creationId xmlns:a16="http://schemas.microsoft.com/office/drawing/2014/main" id="{549E817C-814B-01C4-3E51-F170C3AEEEE4}"/>
              </a:ext>
            </a:extLst>
          </p:cNvPr>
          <p:cNvSpPr txBox="1"/>
          <p:nvPr/>
        </p:nvSpPr>
        <p:spPr>
          <a:xfrm>
            <a:off x="10481923" y="3255379"/>
            <a:ext cx="619825" cy="246221"/>
          </a:xfrm>
          <a:prstGeom prst="rect">
            <a:avLst/>
          </a:prstGeom>
          <a:noFill/>
        </p:spPr>
        <p:txBody>
          <a:bodyPr wrap="square" rtlCol="0">
            <a:spAutoFit/>
          </a:bodyPr>
          <a:lstStyle/>
          <a:p>
            <a:r>
              <a:rPr lang="de-DE" sz="1000"/>
              <a:t>Y545N</a:t>
            </a:r>
            <a:endParaRPr lang="de-DE" sz="1000" i="1"/>
          </a:p>
        </p:txBody>
      </p:sp>
      <p:sp>
        <p:nvSpPr>
          <p:cNvPr id="72" name="Textfeld 71">
            <a:extLst>
              <a:ext uri="{FF2B5EF4-FFF2-40B4-BE49-F238E27FC236}">
                <a16:creationId xmlns:a16="http://schemas.microsoft.com/office/drawing/2014/main" id="{502CD7DB-4EC5-4D4E-8A03-F5584F86720F}"/>
              </a:ext>
            </a:extLst>
          </p:cNvPr>
          <p:cNvSpPr txBox="1"/>
          <p:nvPr/>
        </p:nvSpPr>
        <p:spPr>
          <a:xfrm>
            <a:off x="10370797" y="3417799"/>
            <a:ext cx="720938" cy="246221"/>
          </a:xfrm>
          <a:prstGeom prst="rect">
            <a:avLst/>
          </a:prstGeom>
          <a:noFill/>
        </p:spPr>
        <p:txBody>
          <a:bodyPr wrap="square" rtlCol="0">
            <a:spAutoFit/>
          </a:bodyPr>
          <a:lstStyle/>
          <a:p>
            <a:r>
              <a:rPr lang="de-DE" sz="1000"/>
              <a:t>D539G/H</a:t>
            </a:r>
            <a:endParaRPr lang="de-DE" sz="1000" i="1"/>
          </a:p>
        </p:txBody>
      </p:sp>
      <p:cxnSp>
        <p:nvCxnSpPr>
          <p:cNvPr id="74" name="Gerade Verbindung 73">
            <a:extLst>
              <a:ext uri="{FF2B5EF4-FFF2-40B4-BE49-F238E27FC236}">
                <a16:creationId xmlns:a16="http://schemas.microsoft.com/office/drawing/2014/main" id="{48F8CF53-8573-DDDA-8CB8-9D5E668602D7}"/>
              </a:ext>
            </a:extLst>
          </p:cNvPr>
          <p:cNvCxnSpPr>
            <a:cxnSpLocks/>
          </p:cNvCxnSpPr>
          <p:nvPr/>
        </p:nvCxnSpPr>
        <p:spPr>
          <a:xfrm>
            <a:off x="9998908" y="2186616"/>
            <a:ext cx="0" cy="12297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175163CD-DA9A-BE61-E0D6-DC8A5574890D}"/>
              </a:ext>
            </a:extLst>
          </p:cNvPr>
          <p:cNvCxnSpPr>
            <a:cxnSpLocks/>
          </p:cNvCxnSpPr>
          <p:nvPr/>
        </p:nvCxnSpPr>
        <p:spPr>
          <a:xfrm>
            <a:off x="9471858" y="3294691"/>
            <a:ext cx="0" cy="1143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78">
            <a:extLst>
              <a:ext uri="{FF2B5EF4-FFF2-40B4-BE49-F238E27FC236}">
                <a16:creationId xmlns:a16="http://schemas.microsoft.com/office/drawing/2014/main" id="{65DE15D2-263F-460F-F2C3-47F88942708B}"/>
              </a:ext>
            </a:extLst>
          </p:cNvPr>
          <p:cNvCxnSpPr>
            <a:cxnSpLocks/>
          </p:cNvCxnSpPr>
          <p:nvPr/>
        </p:nvCxnSpPr>
        <p:spPr>
          <a:xfrm>
            <a:off x="9563933" y="3294691"/>
            <a:ext cx="0" cy="1143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A04B0326-1662-DD5F-2781-2A2598CB9BCF}"/>
              </a:ext>
            </a:extLst>
          </p:cNvPr>
          <p:cNvCxnSpPr>
            <a:cxnSpLocks/>
          </p:cNvCxnSpPr>
          <p:nvPr/>
        </p:nvCxnSpPr>
        <p:spPr>
          <a:xfrm flipH="1">
            <a:off x="9936068" y="3294691"/>
            <a:ext cx="2515" cy="8343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 Verbindung 82">
            <a:extLst>
              <a:ext uri="{FF2B5EF4-FFF2-40B4-BE49-F238E27FC236}">
                <a16:creationId xmlns:a16="http://schemas.microsoft.com/office/drawing/2014/main" id="{274EEABF-BA79-1CFB-889F-9B52E84DA9A3}"/>
              </a:ext>
            </a:extLst>
          </p:cNvPr>
          <p:cNvCxnSpPr>
            <a:cxnSpLocks/>
          </p:cNvCxnSpPr>
          <p:nvPr/>
        </p:nvCxnSpPr>
        <p:spPr>
          <a:xfrm>
            <a:off x="10376733" y="3291516"/>
            <a:ext cx="0" cy="471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 Verbindung 84">
            <a:extLst>
              <a:ext uri="{FF2B5EF4-FFF2-40B4-BE49-F238E27FC236}">
                <a16:creationId xmlns:a16="http://schemas.microsoft.com/office/drawing/2014/main" id="{B592D026-3A95-EC3A-4B7E-4DCEC8974AAE}"/>
              </a:ext>
            </a:extLst>
          </p:cNvPr>
          <p:cNvCxnSpPr>
            <a:cxnSpLocks/>
          </p:cNvCxnSpPr>
          <p:nvPr/>
        </p:nvCxnSpPr>
        <p:spPr>
          <a:xfrm>
            <a:off x="10456108" y="3288341"/>
            <a:ext cx="0" cy="1280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 Verbindung 86">
            <a:extLst>
              <a:ext uri="{FF2B5EF4-FFF2-40B4-BE49-F238E27FC236}">
                <a16:creationId xmlns:a16="http://schemas.microsoft.com/office/drawing/2014/main" id="{47031D1C-6BEE-F9DF-E90F-0168E50B0A42}"/>
              </a:ext>
            </a:extLst>
          </p:cNvPr>
          <p:cNvCxnSpPr>
            <a:cxnSpLocks/>
          </p:cNvCxnSpPr>
          <p:nvPr/>
        </p:nvCxnSpPr>
        <p:spPr>
          <a:xfrm>
            <a:off x="10513258" y="3255379"/>
            <a:ext cx="0" cy="1231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 Verbindung 89">
            <a:extLst>
              <a:ext uri="{FF2B5EF4-FFF2-40B4-BE49-F238E27FC236}">
                <a16:creationId xmlns:a16="http://schemas.microsoft.com/office/drawing/2014/main" id="{940ACEBB-27FF-DEE5-0836-0C476BEFBF58}"/>
              </a:ext>
            </a:extLst>
          </p:cNvPr>
          <p:cNvCxnSpPr>
            <a:cxnSpLocks/>
          </p:cNvCxnSpPr>
          <p:nvPr/>
        </p:nvCxnSpPr>
        <p:spPr>
          <a:xfrm>
            <a:off x="9938583" y="3074404"/>
            <a:ext cx="0" cy="1231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B1A0AFD4-BD8A-D965-AD69-14AFAD4E5D2F}"/>
              </a:ext>
            </a:extLst>
          </p:cNvPr>
          <p:cNvSpPr/>
          <p:nvPr/>
        </p:nvSpPr>
        <p:spPr>
          <a:xfrm>
            <a:off x="9949039" y="2094403"/>
            <a:ext cx="99738" cy="99738"/>
          </a:xfrm>
          <a:prstGeom prst="ellipse">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Oval 91">
            <a:extLst>
              <a:ext uri="{FF2B5EF4-FFF2-40B4-BE49-F238E27FC236}">
                <a16:creationId xmlns:a16="http://schemas.microsoft.com/office/drawing/2014/main" id="{BB21985B-E60C-0EB4-9EB4-A4807C93B3D3}"/>
              </a:ext>
            </a:extLst>
          </p:cNvPr>
          <p:cNvSpPr/>
          <p:nvPr/>
        </p:nvSpPr>
        <p:spPr>
          <a:xfrm>
            <a:off x="9882364" y="2977053"/>
            <a:ext cx="99738" cy="99738"/>
          </a:xfrm>
          <a:prstGeom prst="ellipse">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Oval 92">
            <a:extLst>
              <a:ext uri="{FF2B5EF4-FFF2-40B4-BE49-F238E27FC236}">
                <a16:creationId xmlns:a16="http://schemas.microsoft.com/office/drawing/2014/main" id="{DE6CDFB6-2C05-71FE-1D88-E9FB38C88875}"/>
              </a:ext>
            </a:extLst>
          </p:cNvPr>
          <p:cNvSpPr/>
          <p:nvPr/>
        </p:nvSpPr>
        <p:spPr>
          <a:xfrm>
            <a:off x="9421989" y="3380278"/>
            <a:ext cx="99738" cy="99738"/>
          </a:xfrm>
          <a:prstGeom prst="ellipse">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Oval 93">
            <a:extLst>
              <a:ext uri="{FF2B5EF4-FFF2-40B4-BE49-F238E27FC236}">
                <a16:creationId xmlns:a16="http://schemas.microsoft.com/office/drawing/2014/main" id="{A7A5EB1F-7881-C88A-78CC-1844B684BC34}"/>
              </a:ext>
            </a:extLst>
          </p:cNvPr>
          <p:cNvSpPr/>
          <p:nvPr/>
        </p:nvSpPr>
        <p:spPr>
          <a:xfrm>
            <a:off x="9517239" y="3380278"/>
            <a:ext cx="99738" cy="99738"/>
          </a:xfrm>
          <a:prstGeom prst="ellipse">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Oval 94">
            <a:extLst>
              <a:ext uri="{FF2B5EF4-FFF2-40B4-BE49-F238E27FC236}">
                <a16:creationId xmlns:a16="http://schemas.microsoft.com/office/drawing/2014/main" id="{BD6B8CD3-1801-4CBD-A031-8039C985E043}"/>
              </a:ext>
            </a:extLst>
          </p:cNvPr>
          <p:cNvSpPr/>
          <p:nvPr/>
        </p:nvSpPr>
        <p:spPr>
          <a:xfrm>
            <a:off x="9952214" y="3412028"/>
            <a:ext cx="99738" cy="99738"/>
          </a:xfrm>
          <a:prstGeom prst="ellipse">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Oval 95">
            <a:extLst>
              <a:ext uri="{FF2B5EF4-FFF2-40B4-BE49-F238E27FC236}">
                <a16:creationId xmlns:a16="http://schemas.microsoft.com/office/drawing/2014/main" id="{FE4EF6C2-D443-8F95-E064-C860AF04D2A1}"/>
              </a:ext>
            </a:extLst>
          </p:cNvPr>
          <p:cNvSpPr/>
          <p:nvPr/>
        </p:nvSpPr>
        <p:spPr>
          <a:xfrm>
            <a:off x="9885539" y="4123228"/>
            <a:ext cx="99738" cy="99738"/>
          </a:xfrm>
          <a:prstGeom prst="ellipse">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Oval 96">
            <a:extLst>
              <a:ext uri="{FF2B5EF4-FFF2-40B4-BE49-F238E27FC236}">
                <a16:creationId xmlns:a16="http://schemas.microsoft.com/office/drawing/2014/main" id="{80FF75B7-D761-8B00-6BA3-B6093483D548}"/>
              </a:ext>
            </a:extLst>
          </p:cNvPr>
          <p:cNvSpPr/>
          <p:nvPr/>
        </p:nvSpPr>
        <p:spPr>
          <a:xfrm>
            <a:off x="10330039" y="3704128"/>
            <a:ext cx="99738" cy="99738"/>
          </a:xfrm>
          <a:prstGeom prst="ellipse">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Oval 97">
            <a:extLst>
              <a:ext uri="{FF2B5EF4-FFF2-40B4-BE49-F238E27FC236}">
                <a16:creationId xmlns:a16="http://schemas.microsoft.com/office/drawing/2014/main" id="{3F44CFEF-F7D1-72CC-3F70-A51EFEF7F1A0}"/>
              </a:ext>
            </a:extLst>
          </p:cNvPr>
          <p:cNvSpPr/>
          <p:nvPr/>
        </p:nvSpPr>
        <p:spPr>
          <a:xfrm>
            <a:off x="10409414" y="3380278"/>
            <a:ext cx="99738" cy="99738"/>
          </a:xfrm>
          <a:prstGeom prst="ellipse">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Oval 98">
            <a:extLst>
              <a:ext uri="{FF2B5EF4-FFF2-40B4-BE49-F238E27FC236}">
                <a16:creationId xmlns:a16="http://schemas.microsoft.com/office/drawing/2014/main" id="{FCC725B9-EE41-3DAF-BE4F-DF8BE104F413}"/>
              </a:ext>
            </a:extLst>
          </p:cNvPr>
          <p:cNvSpPr/>
          <p:nvPr/>
        </p:nvSpPr>
        <p:spPr>
          <a:xfrm>
            <a:off x="10466564" y="3326303"/>
            <a:ext cx="99738" cy="99738"/>
          </a:xfrm>
          <a:prstGeom prst="ellipse">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BA190946-580B-01F0-F76F-EA889F6E1436}"/>
              </a:ext>
            </a:extLst>
          </p:cNvPr>
          <p:cNvSpPr/>
          <p:nvPr/>
        </p:nvSpPr>
        <p:spPr>
          <a:xfrm>
            <a:off x="9352478" y="3111422"/>
            <a:ext cx="1986708" cy="1968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sz="1200">
                <a:solidFill>
                  <a:schemeClr val="bg1"/>
                </a:solidFill>
              </a:rPr>
              <a:t>Kinase</a:t>
            </a:r>
          </a:p>
        </p:txBody>
      </p:sp>
      <p:sp>
        <p:nvSpPr>
          <p:cNvPr id="100" name="Textfeld 99">
            <a:extLst>
              <a:ext uri="{FF2B5EF4-FFF2-40B4-BE49-F238E27FC236}">
                <a16:creationId xmlns:a16="http://schemas.microsoft.com/office/drawing/2014/main" id="{A84E5728-379A-9C7F-5224-43FDFFA28097}"/>
              </a:ext>
            </a:extLst>
          </p:cNvPr>
          <p:cNvSpPr txBox="1"/>
          <p:nvPr/>
        </p:nvSpPr>
        <p:spPr>
          <a:xfrm>
            <a:off x="9555581" y="1832740"/>
            <a:ext cx="1067899" cy="276999"/>
          </a:xfrm>
          <a:prstGeom prst="rect">
            <a:avLst/>
          </a:prstGeom>
          <a:noFill/>
        </p:spPr>
        <p:txBody>
          <a:bodyPr wrap="square" rtlCol="0">
            <a:spAutoFit/>
          </a:bodyPr>
          <a:lstStyle/>
          <a:p>
            <a:r>
              <a:rPr lang="de-DE" sz="1200" b="1"/>
              <a:t>Baseline</a:t>
            </a:r>
            <a:endParaRPr lang="de-DE" sz="1200" b="1" i="1"/>
          </a:p>
        </p:txBody>
      </p:sp>
      <p:sp>
        <p:nvSpPr>
          <p:cNvPr id="101" name="Textfeld 100">
            <a:extLst>
              <a:ext uri="{FF2B5EF4-FFF2-40B4-BE49-F238E27FC236}">
                <a16:creationId xmlns:a16="http://schemas.microsoft.com/office/drawing/2014/main" id="{0D6C4F44-8A77-7F18-789A-FBD0B94E8238}"/>
              </a:ext>
            </a:extLst>
          </p:cNvPr>
          <p:cNvSpPr txBox="1"/>
          <p:nvPr/>
        </p:nvSpPr>
        <p:spPr>
          <a:xfrm>
            <a:off x="9555581" y="4244863"/>
            <a:ext cx="1067899" cy="276999"/>
          </a:xfrm>
          <a:prstGeom prst="rect">
            <a:avLst/>
          </a:prstGeom>
          <a:noFill/>
        </p:spPr>
        <p:txBody>
          <a:bodyPr wrap="square" rtlCol="0">
            <a:spAutoFit/>
          </a:bodyPr>
          <a:lstStyle/>
          <a:p>
            <a:r>
              <a:rPr lang="de-DE" sz="1200" b="1" err="1"/>
              <a:t>Acquired</a:t>
            </a:r>
            <a:endParaRPr lang="de-DE" sz="1200" b="1" i="1"/>
          </a:p>
        </p:txBody>
      </p:sp>
      <p:sp>
        <p:nvSpPr>
          <p:cNvPr id="102" name="Textfeld 101">
            <a:extLst>
              <a:ext uri="{FF2B5EF4-FFF2-40B4-BE49-F238E27FC236}">
                <a16:creationId xmlns:a16="http://schemas.microsoft.com/office/drawing/2014/main" id="{01E02A52-FA9F-EBDB-81BA-149451C3369A}"/>
              </a:ext>
            </a:extLst>
          </p:cNvPr>
          <p:cNvSpPr txBox="1"/>
          <p:nvPr/>
        </p:nvSpPr>
        <p:spPr>
          <a:xfrm rot="5400000">
            <a:off x="10969051" y="3173251"/>
            <a:ext cx="1523824" cy="276999"/>
          </a:xfrm>
          <a:prstGeom prst="rect">
            <a:avLst/>
          </a:prstGeom>
          <a:noFill/>
        </p:spPr>
        <p:txBody>
          <a:bodyPr wrap="square" lIns="91440" tIns="45720" rIns="91440" bIns="45720" rtlCol="0" anchor="t">
            <a:spAutoFit/>
          </a:bodyPr>
          <a:lstStyle/>
          <a:p>
            <a:r>
              <a:rPr lang="de-DE" sz="1200" b="1"/>
              <a:t># </a:t>
            </a:r>
            <a:r>
              <a:rPr lang="de-DE" sz="1200" b="1" i="1"/>
              <a:t>BTK</a:t>
            </a:r>
            <a:r>
              <a:rPr lang="de-DE" sz="1200" b="1"/>
              <a:t> </a:t>
            </a:r>
            <a:r>
              <a:rPr lang="de-DE" sz="1200" b="1" err="1"/>
              <a:t>mutations</a:t>
            </a:r>
          </a:p>
        </p:txBody>
      </p:sp>
      <p:graphicFrame>
        <p:nvGraphicFramePr>
          <p:cNvPr id="21" name="Diagramm 20">
            <a:extLst>
              <a:ext uri="{FF2B5EF4-FFF2-40B4-BE49-F238E27FC236}">
                <a16:creationId xmlns:a16="http://schemas.microsoft.com/office/drawing/2014/main" id="{CF4DF40E-1791-C697-8211-94CCE1ED2BD2}"/>
              </a:ext>
            </a:extLst>
          </p:cNvPr>
          <p:cNvGraphicFramePr/>
          <p:nvPr>
            <p:extLst>
              <p:ext uri="{D42A27DB-BD31-4B8C-83A1-F6EECF244321}">
                <p14:modId xmlns:p14="http://schemas.microsoft.com/office/powerpoint/2010/main" val="3486636612"/>
              </p:ext>
            </p:extLst>
          </p:nvPr>
        </p:nvGraphicFramePr>
        <p:xfrm>
          <a:off x="2507004" y="1948955"/>
          <a:ext cx="2892171" cy="192811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29699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2B0CE3-BD8F-EB04-FE37-F3DC7B995AA0}"/>
              </a:ext>
            </a:extLst>
          </p:cNvPr>
          <p:cNvSpPr>
            <a:spLocks noGrp="1"/>
          </p:cNvSpPr>
          <p:nvPr>
            <p:ph type="title"/>
          </p:nvPr>
        </p:nvSpPr>
        <p:spPr/>
        <p:txBody>
          <a:bodyPr/>
          <a:lstStyle/>
          <a:p>
            <a:r>
              <a:rPr lang="en-US"/>
              <a:t>Acquired </a:t>
            </a:r>
            <a:r>
              <a:rPr lang="en-US" i="1"/>
              <a:t>BTK</a:t>
            </a:r>
            <a:r>
              <a:rPr lang="en-US"/>
              <a:t> mutations</a:t>
            </a:r>
          </a:p>
        </p:txBody>
      </p:sp>
      <p:sp>
        <p:nvSpPr>
          <p:cNvPr id="2" name="Footer Placeholder 1">
            <a:extLst>
              <a:ext uri="{FF2B5EF4-FFF2-40B4-BE49-F238E27FC236}">
                <a16:creationId xmlns:a16="http://schemas.microsoft.com/office/drawing/2014/main" id="{F7F44208-5448-33DB-E960-B36DA5ADDC76}"/>
              </a:ext>
            </a:extLst>
          </p:cNvPr>
          <p:cNvSpPr>
            <a:spLocks noGrp="1"/>
          </p:cNvSpPr>
          <p:nvPr>
            <p:ph type="ftr" sz="quarter" idx="10"/>
          </p:nvPr>
        </p:nvSpPr>
        <p:spPr/>
        <p:txBody>
          <a:bodyPr/>
          <a:lstStyle/>
          <a:p>
            <a:r>
              <a:rPr lang="en-GB" baseline="30000"/>
              <a:t>a </a:t>
            </a:r>
            <a:r>
              <a:rPr lang="en-GB"/>
              <a:t>Number of mutations is higher than number of patients because patients had multiple </a:t>
            </a:r>
            <a:r>
              <a:rPr lang="en-GB" i="1"/>
              <a:t>BTK</a:t>
            </a:r>
            <a:r>
              <a:rPr lang="en-GB"/>
              <a:t> mutations. </a:t>
            </a:r>
            <a:r>
              <a:rPr lang="en-GB" baseline="30000"/>
              <a:t>b </a:t>
            </a:r>
            <a:r>
              <a:rPr lang="en-GB"/>
              <a:t>9 patients acquired multiple BTK mutations. </a:t>
            </a:r>
          </a:p>
          <a:p>
            <a:r>
              <a:rPr lang="en-GB" b="1"/>
              <a:t>BTK</a:t>
            </a:r>
            <a:r>
              <a:rPr lang="en-GB"/>
              <a:t>, Bruton’s tyrosine kinase; </a:t>
            </a:r>
            <a:r>
              <a:rPr lang="en-GB" b="1"/>
              <a:t>ORR</a:t>
            </a:r>
            <a:r>
              <a:rPr lang="en-GB"/>
              <a:t>, overall response rate; </a:t>
            </a:r>
            <a:r>
              <a:rPr lang="en-GB" b="1"/>
              <a:t>PD</a:t>
            </a:r>
            <a:r>
              <a:rPr lang="en-GB"/>
              <a:t>, progressive disease; </a:t>
            </a:r>
            <a:r>
              <a:rPr lang="en-GB" b="1"/>
              <a:t>VAF</a:t>
            </a:r>
            <a:r>
              <a:rPr lang="en-GB"/>
              <a:t>, variant allele frequency.</a:t>
            </a:r>
          </a:p>
          <a:p>
            <a:r>
              <a:rPr lang="en-US" b="1">
                <a:solidFill>
                  <a:srgbClr val="4E4F4E"/>
                </a:solidFill>
                <a:latin typeface="+mj-lt"/>
                <a:cs typeface="Arial" panose="020B0604020202020204" pitchFamily="34" charset="0"/>
              </a:rPr>
              <a:t>Brown JR</a:t>
            </a:r>
            <a:r>
              <a:rPr lang="en-US" b="1">
                <a:solidFill>
                  <a:srgbClr val="4E4F4E"/>
                </a:solidFill>
                <a:cs typeface="Arial" panose="020B0604020202020204" pitchFamily="34" charset="0"/>
              </a:rPr>
              <a:t>, et al. Abstract S146 presented at EHA2023. Patel K, et al. Abstract 116 presented at 17-ICML.</a:t>
            </a:r>
            <a:endParaRPr lang="en-GB"/>
          </a:p>
        </p:txBody>
      </p:sp>
      <p:sp>
        <p:nvSpPr>
          <p:cNvPr id="6" name="Rectangle 5">
            <a:extLst>
              <a:ext uri="{FF2B5EF4-FFF2-40B4-BE49-F238E27FC236}">
                <a16:creationId xmlns:a16="http://schemas.microsoft.com/office/drawing/2014/main" id="{CA39D418-10F1-ADB3-9F11-3016B0A2673B}"/>
              </a:ext>
            </a:extLst>
          </p:cNvPr>
          <p:cNvSpPr/>
          <p:nvPr/>
        </p:nvSpPr>
        <p:spPr>
          <a:xfrm>
            <a:off x="407988" y="5266238"/>
            <a:ext cx="11367479" cy="81136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bIns="36000" rtlCol="0" anchor="ctr">
            <a:spAutoFit/>
          </a:bodyPr>
          <a:lstStyle/>
          <a:p>
            <a:pPr marL="180975" indent="-180975">
              <a:buClr>
                <a:schemeClr val="accent2"/>
              </a:buClr>
              <a:buFont typeface="Arial" panose="020B0604020202020204" pitchFamily="34" charset="0"/>
              <a:buChar char="•"/>
            </a:pPr>
            <a:r>
              <a:rPr lang="en-GB" sz="1200">
                <a:solidFill>
                  <a:schemeClr val="tx1"/>
                </a:solidFill>
                <a:effectLst/>
              </a:rPr>
              <a:t>Decrease/clearance of most C481 clones observed at progression on </a:t>
            </a:r>
            <a:r>
              <a:rPr lang="en-GB" sz="1200" err="1">
                <a:solidFill>
                  <a:schemeClr val="tx1"/>
                </a:solidFill>
                <a:effectLst/>
              </a:rPr>
              <a:t>pirtobrutinib</a:t>
            </a:r>
            <a:r>
              <a:rPr lang="en-GB" sz="1200">
                <a:solidFill>
                  <a:schemeClr val="tx1"/>
                </a:solidFill>
                <a:effectLst/>
              </a:rPr>
              <a:t> in 92% (22/24) </a:t>
            </a:r>
            <a:r>
              <a:rPr lang="en-GB" sz="1200" err="1">
                <a:solidFill>
                  <a:schemeClr val="tx1"/>
                </a:solidFill>
                <a:effectLst/>
              </a:rPr>
              <a:t>patients</a:t>
            </a:r>
            <a:r>
              <a:rPr lang="en-GB" sz="1200" baseline="30000" err="1">
                <a:solidFill>
                  <a:schemeClr val="tx1"/>
                </a:solidFill>
                <a:effectLst/>
              </a:rPr>
              <a:t>a</a:t>
            </a:r>
            <a:endParaRPr lang="en-GB" sz="1200" baseline="30000">
              <a:solidFill>
                <a:schemeClr val="tx1"/>
              </a:solidFill>
              <a:effectLst/>
            </a:endParaRPr>
          </a:p>
          <a:p>
            <a:pPr marL="180975" indent="-180975">
              <a:buClr>
                <a:schemeClr val="accent2"/>
              </a:buClr>
              <a:buFont typeface="Arial" panose="020B0604020202020204" pitchFamily="34" charset="0"/>
              <a:buChar char="•"/>
            </a:pPr>
            <a:r>
              <a:rPr lang="en-GB" sz="1200" i="1">
                <a:solidFill>
                  <a:schemeClr val="tx1"/>
                </a:solidFill>
              </a:rPr>
              <a:t>BTK</a:t>
            </a:r>
            <a:r>
              <a:rPr lang="en-GB" sz="1200">
                <a:solidFill>
                  <a:schemeClr val="tx1"/>
                </a:solidFill>
              </a:rPr>
              <a:t> C481R/S/Y, T474, L528, and other mutations arose at/near progression (n=27 </a:t>
            </a:r>
            <a:r>
              <a:rPr lang="en-GB" sz="1200" err="1">
                <a:solidFill>
                  <a:schemeClr val="tx1"/>
                </a:solidFill>
              </a:rPr>
              <a:t>patients</a:t>
            </a:r>
            <a:r>
              <a:rPr lang="en-GB" sz="1200" baseline="30000" err="1">
                <a:solidFill>
                  <a:schemeClr val="tx1"/>
                </a:solidFill>
              </a:rPr>
              <a:t>b</a:t>
            </a:r>
            <a:r>
              <a:rPr lang="en-GB" sz="1200">
                <a:solidFill>
                  <a:schemeClr val="tx1"/>
                </a:solidFill>
              </a:rPr>
              <a:t>)</a:t>
            </a:r>
          </a:p>
          <a:p>
            <a:pPr marL="180975" indent="-180975">
              <a:buClr>
                <a:schemeClr val="accent2"/>
              </a:buClr>
              <a:buFont typeface="Arial" panose="020B0604020202020204" pitchFamily="34" charset="0"/>
              <a:buChar char="•"/>
            </a:pPr>
            <a:r>
              <a:rPr lang="en-GB" sz="1200">
                <a:solidFill>
                  <a:schemeClr val="tx1"/>
                </a:solidFill>
              </a:rPr>
              <a:t>The majority of </a:t>
            </a:r>
            <a:r>
              <a:rPr lang="en-GB" sz="1200" i="1">
                <a:solidFill>
                  <a:schemeClr val="tx1"/>
                </a:solidFill>
              </a:rPr>
              <a:t>BTK</a:t>
            </a:r>
            <a:r>
              <a:rPr lang="en-GB" sz="1200">
                <a:solidFill>
                  <a:schemeClr val="tx1"/>
                </a:solidFill>
              </a:rPr>
              <a:t> acquired mutations were T474, L528</a:t>
            </a:r>
          </a:p>
          <a:p>
            <a:pPr marL="180975" indent="-180975">
              <a:buClr>
                <a:schemeClr val="accent2"/>
              </a:buClr>
              <a:buFont typeface="Arial" panose="020B0604020202020204" pitchFamily="34" charset="0"/>
              <a:buChar char="•"/>
            </a:pPr>
            <a:r>
              <a:rPr lang="en-GB" sz="1200">
                <a:solidFill>
                  <a:schemeClr val="tx1"/>
                </a:solidFill>
                <a:effectLst/>
              </a:rPr>
              <a:t>ORR were similar across groups regardless of the acquired </a:t>
            </a:r>
            <a:r>
              <a:rPr lang="en-GB" sz="1200" i="1">
                <a:solidFill>
                  <a:schemeClr val="tx1"/>
                </a:solidFill>
                <a:effectLst/>
              </a:rPr>
              <a:t>BTK</a:t>
            </a:r>
            <a:r>
              <a:rPr lang="en-GB" sz="1200">
                <a:solidFill>
                  <a:schemeClr val="tx1"/>
                </a:solidFill>
                <a:effectLst/>
              </a:rPr>
              <a:t> mutation</a:t>
            </a:r>
          </a:p>
        </p:txBody>
      </p:sp>
      <p:sp>
        <p:nvSpPr>
          <p:cNvPr id="378" name="Rechteck 377">
            <a:extLst>
              <a:ext uri="{FF2B5EF4-FFF2-40B4-BE49-F238E27FC236}">
                <a16:creationId xmlns:a16="http://schemas.microsoft.com/office/drawing/2014/main" id="{54CF2766-34EC-9DF2-DF3B-A53AC3B45F06}"/>
              </a:ext>
            </a:extLst>
          </p:cNvPr>
          <p:cNvSpPr/>
          <p:nvPr/>
        </p:nvSpPr>
        <p:spPr>
          <a:xfrm>
            <a:off x="413728" y="3886628"/>
            <a:ext cx="1560625" cy="7720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r>
              <a:rPr lang="de-DE" sz="1000">
                <a:solidFill>
                  <a:schemeClr val="tx1"/>
                </a:solidFill>
              </a:rPr>
              <a:t>Mutation </a:t>
            </a:r>
            <a:r>
              <a:rPr lang="de-DE" sz="1000" err="1">
                <a:solidFill>
                  <a:schemeClr val="tx1"/>
                </a:solidFill>
              </a:rPr>
              <a:t>detected</a:t>
            </a:r>
            <a:endParaRPr lang="de-DE" sz="1000">
              <a:solidFill>
                <a:schemeClr val="tx1"/>
              </a:solidFill>
            </a:endParaRPr>
          </a:p>
          <a:p>
            <a:pPr marL="177800" indent="90488">
              <a:tabLst>
                <a:tab pos="260350" algn="l"/>
              </a:tabLst>
            </a:pPr>
            <a:r>
              <a:rPr lang="de-DE" sz="1000">
                <a:solidFill>
                  <a:schemeClr val="tx1"/>
                </a:solidFill>
              </a:rPr>
              <a:t>At </a:t>
            </a:r>
            <a:r>
              <a:rPr lang="de-DE" sz="1000" err="1">
                <a:solidFill>
                  <a:schemeClr val="tx1"/>
                </a:solidFill>
              </a:rPr>
              <a:t>baseline</a:t>
            </a:r>
            <a:endParaRPr lang="de-DE" sz="1000">
              <a:solidFill>
                <a:schemeClr val="tx1"/>
              </a:solidFill>
            </a:endParaRPr>
          </a:p>
          <a:p>
            <a:pPr marL="177800" indent="90488">
              <a:tabLst>
                <a:tab pos="260350" algn="l"/>
              </a:tabLst>
            </a:pPr>
            <a:r>
              <a:rPr lang="de-DE" sz="1000">
                <a:solidFill>
                  <a:schemeClr val="tx1"/>
                </a:solidFill>
              </a:rPr>
              <a:t>At </a:t>
            </a:r>
            <a:r>
              <a:rPr lang="de-DE" sz="1000" err="1">
                <a:solidFill>
                  <a:schemeClr val="tx1"/>
                </a:solidFill>
              </a:rPr>
              <a:t>progression</a:t>
            </a:r>
            <a:r>
              <a:rPr lang="de-DE" sz="1000">
                <a:solidFill>
                  <a:schemeClr val="tx1"/>
                </a:solidFill>
              </a:rPr>
              <a:t> (PD)</a:t>
            </a:r>
          </a:p>
          <a:p>
            <a:pPr marL="177800" indent="90488">
              <a:tabLst>
                <a:tab pos="260350" algn="l"/>
              </a:tabLst>
            </a:pPr>
            <a:r>
              <a:rPr lang="de-DE" sz="1000" err="1">
                <a:solidFill>
                  <a:schemeClr val="tx1"/>
                </a:solidFill>
              </a:rPr>
              <a:t>Shared</a:t>
            </a:r>
            <a:endParaRPr lang="de-DE" sz="1000">
              <a:solidFill>
                <a:schemeClr val="tx1"/>
              </a:solidFill>
            </a:endParaRPr>
          </a:p>
        </p:txBody>
      </p:sp>
      <p:sp>
        <p:nvSpPr>
          <p:cNvPr id="38" name="Rechteck 37">
            <a:extLst>
              <a:ext uri="{FF2B5EF4-FFF2-40B4-BE49-F238E27FC236}">
                <a16:creationId xmlns:a16="http://schemas.microsoft.com/office/drawing/2014/main" id="{D3237FE5-419E-639B-A130-269E3FB660D2}"/>
              </a:ext>
            </a:extLst>
          </p:cNvPr>
          <p:cNvSpPr/>
          <p:nvPr/>
        </p:nvSpPr>
        <p:spPr>
          <a:xfrm>
            <a:off x="413428" y="4818374"/>
            <a:ext cx="1322773" cy="28936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b="1">
                <a:solidFill>
                  <a:schemeClr val="bg1"/>
                </a:solidFill>
              </a:rPr>
              <a:t>ORR (%)</a:t>
            </a:r>
          </a:p>
        </p:txBody>
      </p:sp>
      <p:grpSp>
        <p:nvGrpSpPr>
          <p:cNvPr id="96" name="Gruppieren 95">
            <a:extLst>
              <a:ext uri="{FF2B5EF4-FFF2-40B4-BE49-F238E27FC236}">
                <a16:creationId xmlns:a16="http://schemas.microsoft.com/office/drawing/2014/main" id="{4EAF73B8-35F7-8001-6503-B372F9A63E2D}"/>
              </a:ext>
            </a:extLst>
          </p:cNvPr>
          <p:cNvGrpSpPr/>
          <p:nvPr/>
        </p:nvGrpSpPr>
        <p:grpSpPr>
          <a:xfrm>
            <a:off x="1523787" y="1604310"/>
            <a:ext cx="2133813" cy="3503431"/>
            <a:chOff x="1523787" y="1604310"/>
            <a:chExt cx="2133813" cy="3503431"/>
          </a:xfrm>
        </p:grpSpPr>
        <p:sp>
          <p:nvSpPr>
            <p:cNvPr id="27" name="Textplatzhalter 1">
              <a:extLst>
                <a:ext uri="{FF2B5EF4-FFF2-40B4-BE49-F238E27FC236}">
                  <a16:creationId xmlns:a16="http://schemas.microsoft.com/office/drawing/2014/main" id="{91C9186B-9F7E-0B0D-3018-8AF497D8AA57}"/>
                </a:ext>
              </a:extLst>
            </p:cNvPr>
            <p:cNvSpPr txBox="1">
              <a:spLocks/>
            </p:cNvSpPr>
            <p:nvPr/>
          </p:nvSpPr>
          <p:spPr>
            <a:xfrm>
              <a:off x="1523787" y="1922255"/>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100</a:t>
              </a:r>
              <a:endParaRPr lang="en-US" sz="1400">
                <a:latin typeface="+mj-lt"/>
              </a:endParaRPr>
            </a:p>
          </p:txBody>
        </p:sp>
        <p:sp>
          <p:nvSpPr>
            <p:cNvPr id="28" name="Textplatzhalter 1">
              <a:extLst>
                <a:ext uri="{FF2B5EF4-FFF2-40B4-BE49-F238E27FC236}">
                  <a16:creationId xmlns:a16="http://schemas.microsoft.com/office/drawing/2014/main" id="{4E6267CB-47F0-81FA-86D3-F5266ED17505}"/>
                </a:ext>
              </a:extLst>
            </p:cNvPr>
            <p:cNvSpPr txBox="1">
              <a:spLocks/>
            </p:cNvSpPr>
            <p:nvPr/>
          </p:nvSpPr>
          <p:spPr>
            <a:xfrm>
              <a:off x="1523787" y="2361003"/>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80</a:t>
              </a:r>
              <a:endParaRPr lang="en-US" sz="1400">
                <a:latin typeface="+mj-lt"/>
              </a:endParaRPr>
            </a:p>
          </p:txBody>
        </p:sp>
        <p:sp>
          <p:nvSpPr>
            <p:cNvPr id="29" name="Textplatzhalter 1">
              <a:extLst>
                <a:ext uri="{FF2B5EF4-FFF2-40B4-BE49-F238E27FC236}">
                  <a16:creationId xmlns:a16="http://schemas.microsoft.com/office/drawing/2014/main" id="{7C64155A-C72C-8A92-11BE-A408AFE1DEE2}"/>
                </a:ext>
              </a:extLst>
            </p:cNvPr>
            <p:cNvSpPr txBox="1">
              <a:spLocks/>
            </p:cNvSpPr>
            <p:nvPr/>
          </p:nvSpPr>
          <p:spPr>
            <a:xfrm>
              <a:off x="1523787" y="2795650"/>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60</a:t>
              </a:r>
              <a:endParaRPr lang="en-US" sz="1400">
                <a:latin typeface="+mj-lt"/>
              </a:endParaRPr>
            </a:p>
          </p:txBody>
        </p:sp>
        <p:sp>
          <p:nvSpPr>
            <p:cNvPr id="30" name="Textplatzhalter 1">
              <a:extLst>
                <a:ext uri="{FF2B5EF4-FFF2-40B4-BE49-F238E27FC236}">
                  <a16:creationId xmlns:a16="http://schemas.microsoft.com/office/drawing/2014/main" id="{9AF3D463-C0C1-1356-68C4-904075C88E11}"/>
                </a:ext>
              </a:extLst>
            </p:cNvPr>
            <p:cNvSpPr txBox="1">
              <a:spLocks/>
            </p:cNvSpPr>
            <p:nvPr/>
          </p:nvSpPr>
          <p:spPr>
            <a:xfrm>
              <a:off x="1523787" y="3230298"/>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40</a:t>
              </a:r>
              <a:endParaRPr lang="en-US" sz="1400">
                <a:latin typeface="+mj-lt"/>
              </a:endParaRPr>
            </a:p>
          </p:txBody>
        </p:sp>
        <p:sp>
          <p:nvSpPr>
            <p:cNvPr id="31" name="Textplatzhalter 1">
              <a:extLst>
                <a:ext uri="{FF2B5EF4-FFF2-40B4-BE49-F238E27FC236}">
                  <a16:creationId xmlns:a16="http://schemas.microsoft.com/office/drawing/2014/main" id="{0593ED68-A96A-481C-881F-55761C6D78BB}"/>
                </a:ext>
              </a:extLst>
            </p:cNvPr>
            <p:cNvSpPr txBox="1">
              <a:spLocks/>
            </p:cNvSpPr>
            <p:nvPr/>
          </p:nvSpPr>
          <p:spPr>
            <a:xfrm>
              <a:off x="1523787" y="3656745"/>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20</a:t>
              </a:r>
              <a:endParaRPr lang="en-US" sz="1400">
                <a:latin typeface="+mj-lt"/>
              </a:endParaRPr>
            </a:p>
          </p:txBody>
        </p:sp>
        <p:sp>
          <p:nvSpPr>
            <p:cNvPr id="7" name="Textplatzhalter 1">
              <a:extLst>
                <a:ext uri="{FF2B5EF4-FFF2-40B4-BE49-F238E27FC236}">
                  <a16:creationId xmlns:a16="http://schemas.microsoft.com/office/drawing/2014/main" id="{719C8629-EBF5-F0F9-94AA-7916B8A71AE8}"/>
                </a:ext>
              </a:extLst>
            </p:cNvPr>
            <p:cNvSpPr txBox="1">
              <a:spLocks/>
            </p:cNvSpPr>
            <p:nvPr/>
          </p:nvSpPr>
          <p:spPr>
            <a:xfrm>
              <a:off x="2567192" y="1604310"/>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a:latin typeface="+mj-lt"/>
                </a:rPr>
                <a:t>All (68)</a:t>
              </a:r>
              <a:endParaRPr lang="en-US" sz="1400">
                <a:latin typeface="+mj-lt"/>
              </a:endParaRPr>
            </a:p>
          </p:txBody>
        </p:sp>
        <p:cxnSp>
          <p:nvCxnSpPr>
            <p:cNvPr id="13" name="Gerade Verbindung 12">
              <a:extLst>
                <a:ext uri="{FF2B5EF4-FFF2-40B4-BE49-F238E27FC236}">
                  <a16:creationId xmlns:a16="http://schemas.microsoft.com/office/drawing/2014/main" id="{3E15C18B-4910-1709-7D83-738A0391322C}"/>
                </a:ext>
              </a:extLst>
            </p:cNvPr>
            <p:cNvCxnSpPr/>
            <p:nvPr/>
          </p:nvCxnSpPr>
          <p:spPr>
            <a:xfrm>
              <a:off x="2338927" y="1936641"/>
              <a:ext cx="0" cy="2386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34A57346-EAA7-8BD0-B58F-AC1D502E6C02}"/>
                </a:ext>
              </a:extLst>
            </p:cNvPr>
            <p:cNvCxnSpPr>
              <a:cxnSpLocks/>
            </p:cNvCxnSpPr>
            <p:nvPr/>
          </p:nvCxnSpPr>
          <p:spPr>
            <a:xfrm flipH="1">
              <a:off x="2334827" y="4308257"/>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uppieren 22">
              <a:extLst>
                <a:ext uri="{FF2B5EF4-FFF2-40B4-BE49-F238E27FC236}">
                  <a16:creationId xmlns:a16="http://schemas.microsoft.com/office/drawing/2014/main" id="{4CA5B7BA-C9CE-B90B-0284-3908782922B0}"/>
                </a:ext>
              </a:extLst>
            </p:cNvPr>
            <p:cNvGrpSpPr/>
            <p:nvPr/>
          </p:nvGrpSpPr>
          <p:grpSpPr>
            <a:xfrm>
              <a:off x="2268841" y="2061634"/>
              <a:ext cx="65986" cy="2171209"/>
              <a:chOff x="2268840" y="1920116"/>
              <a:chExt cx="1322773" cy="2171209"/>
            </a:xfrm>
          </p:grpSpPr>
          <p:cxnSp>
            <p:nvCxnSpPr>
              <p:cNvPr id="17" name="Gerade Verbindung 16">
                <a:extLst>
                  <a:ext uri="{FF2B5EF4-FFF2-40B4-BE49-F238E27FC236}">
                    <a16:creationId xmlns:a16="http://schemas.microsoft.com/office/drawing/2014/main" id="{2B7A24B3-6E59-D629-656D-FAA6F08F9C08}"/>
                  </a:ext>
                </a:extLst>
              </p:cNvPr>
              <p:cNvCxnSpPr>
                <a:cxnSpLocks/>
              </p:cNvCxnSpPr>
              <p:nvPr/>
            </p:nvCxnSpPr>
            <p:spPr>
              <a:xfrm flipH="1">
                <a:off x="2268840" y="4091325"/>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2B28AE2-7056-EED6-5B81-17919FF12641}"/>
                  </a:ext>
                </a:extLst>
              </p:cNvPr>
              <p:cNvCxnSpPr>
                <a:cxnSpLocks/>
              </p:cNvCxnSpPr>
              <p:nvPr/>
            </p:nvCxnSpPr>
            <p:spPr>
              <a:xfrm flipH="1">
                <a:off x="2268840" y="3648265"/>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2CCFB03-F677-E65F-4C75-F6DCE1109CFE}"/>
                  </a:ext>
                </a:extLst>
              </p:cNvPr>
              <p:cNvCxnSpPr>
                <a:cxnSpLocks/>
              </p:cNvCxnSpPr>
              <p:nvPr/>
            </p:nvCxnSpPr>
            <p:spPr>
              <a:xfrm flipH="1">
                <a:off x="2268840" y="3224059"/>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561F2848-78DC-4BC4-D26F-B85D66DE74E0}"/>
                  </a:ext>
                </a:extLst>
              </p:cNvPr>
              <p:cNvCxnSpPr>
                <a:cxnSpLocks/>
              </p:cNvCxnSpPr>
              <p:nvPr/>
            </p:nvCxnSpPr>
            <p:spPr>
              <a:xfrm flipH="1">
                <a:off x="2268840" y="2789411"/>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0DB452DD-E16D-7D9D-25E5-82B3DE6BD532}"/>
                  </a:ext>
                </a:extLst>
              </p:cNvPr>
              <p:cNvCxnSpPr>
                <a:cxnSpLocks/>
              </p:cNvCxnSpPr>
              <p:nvPr/>
            </p:nvCxnSpPr>
            <p:spPr>
              <a:xfrm flipH="1">
                <a:off x="2268840" y="2354764"/>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37551ED3-0893-AAB8-BFCC-A8EA21B56D3B}"/>
                  </a:ext>
                </a:extLst>
              </p:cNvPr>
              <p:cNvCxnSpPr>
                <a:cxnSpLocks/>
              </p:cNvCxnSpPr>
              <p:nvPr/>
            </p:nvCxnSpPr>
            <p:spPr>
              <a:xfrm flipH="1">
                <a:off x="2268840" y="1920116"/>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a:extLst>
                <a:ext uri="{FF2B5EF4-FFF2-40B4-BE49-F238E27FC236}">
                  <a16:creationId xmlns:a16="http://schemas.microsoft.com/office/drawing/2014/main" id="{B9A45466-9F82-FA6A-6C2A-4D280BD832D0}"/>
                </a:ext>
              </a:extLst>
            </p:cNvPr>
            <p:cNvGrpSpPr/>
            <p:nvPr/>
          </p:nvGrpSpPr>
          <p:grpSpPr>
            <a:xfrm>
              <a:off x="2593155" y="4316457"/>
              <a:ext cx="799588" cy="72728"/>
              <a:chOff x="2593155" y="1860730"/>
              <a:chExt cx="799588" cy="2386937"/>
            </a:xfrm>
          </p:grpSpPr>
          <p:cxnSp>
            <p:nvCxnSpPr>
              <p:cNvPr id="24" name="Gerade Verbindung 23">
                <a:extLst>
                  <a:ext uri="{FF2B5EF4-FFF2-40B4-BE49-F238E27FC236}">
                    <a16:creationId xmlns:a16="http://schemas.microsoft.com/office/drawing/2014/main" id="{DAF21003-EBD0-F21A-751A-CBF612B62434}"/>
                  </a:ext>
                </a:extLst>
              </p:cNvPr>
              <p:cNvCxnSpPr/>
              <p:nvPr/>
            </p:nvCxnSpPr>
            <p:spPr>
              <a:xfrm>
                <a:off x="2593155" y="1860730"/>
                <a:ext cx="0" cy="2386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9C53AE4F-72E2-1AAA-C8F5-91D52EE0920B}"/>
                  </a:ext>
                </a:extLst>
              </p:cNvPr>
              <p:cNvCxnSpPr/>
              <p:nvPr/>
            </p:nvCxnSpPr>
            <p:spPr>
              <a:xfrm>
                <a:off x="3392743" y="1860730"/>
                <a:ext cx="0" cy="2386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platzhalter 1">
              <a:extLst>
                <a:ext uri="{FF2B5EF4-FFF2-40B4-BE49-F238E27FC236}">
                  <a16:creationId xmlns:a16="http://schemas.microsoft.com/office/drawing/2014/main" id="{87A76737-8489-1E7F-3074-18EB37232274}"/>
                </a:ext>
              </a:extLst>
            </p:cNvPr>
            <p:cNvSpPr txBox="1">
              <a:spLocks/>
            </p:cNvSpPr>
            <p:nvPr/>
          </p:nvSpPr>
          <p:spPr>
            <a:xfrm>
              <a:off x="2040244" y="4103694"/>
              <a:ext cx="302784"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0</a:t>
              </a:r>
              <a:endParaRPr lang="en-US" sz="1400">
                <a:latin typeface="+mj-lt"/>
              </a:endParaRPr>
            </a:p>
          </p:txBody>
        </p:sp>
        <p:sp>
          <p:nvSpPr>
            <p:cNvPr id="33" name="Textplatzhalter 1">
              <a:extLst>
                <a:ext uri="{FF2B5EF4-FFF2-40B4-BE49-F238E27FC236}">
                  <a16:creationId xmlns:a16="http://schemas.microsoft.com/office/drawing/2014/main" id="{1BFDF773-452F-5012-42FF-A032714DA907}"/>
                </a:ext>
              </a:extLst>
            </p:cNvPr>
            <p:cNvSpPr txBox="1">
              <a:spLocks/>
            </p:cNvSpPr>
            <p:nvPr/>
          </p:nvSpPr>
          <p:spPr>
            <a:xfrm>
              <a:off x="2266512" y="4371488"/>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a:latin typeface="+mj-lt"/>
                </a:rPr>
                <a:t>Baseline</a:t>
              </a:r>
              <a:endParaRPr lang="en-US" sz="1400">
                <a:latin typeface="+mj-lt"/>
              </a:endParaRPr>
            </a:p>
          </p:txBody>
        </p:sp>
        <p:sp>
          <p:nvSpPr>
            <p:cNvPr id="34" name="Textplatzhalter 1">
              <a:extLst>
                <a:ext uri="{FF2B5EF4-FFF2-40B4-BE49-F238E27FC236}">
                  <a16:creationId xmlns:a16="http://schemas.microsoft.com/office/drawing/2014/main" id="{14B3DDF8-140E-90A6-6A53-704C2C1936B6}"/>
                </a:ext>
              </a:extLst>
            </p:cNvPr>
            <p:cNvSpPr txBox="1">
              <a:spLocks/>
            </p:cNvSpPr>
            <p:nvPr/>
          </p:nvSpPr>
          <p:spPr>
            <a:xfrm>
              <a:off x="3267022" y="4371488"/>
              <a:ext cx="390578"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a:latin typeface="+mj-lt"/>
                </a:rPr>
                <a:t>PD</a:t>
              </a:r>
              <a:endParaRPr lang="en-US" sz="1400">
                <a:latin typeface="+mj-lt"/>
              </a:endParaRPr>
            </a:p>
          </p:txBody>
        </p:sp>
        <p:sp>
          <p:nvSpPr>
            <p:cNvPr id="35" name="Textplatzhalter 1">
              <a:extLst>
                <a:ext uri="{FF2B5EF4-FFF2-40B4-BE49-F238E27FC236}">
                  <a16:creationId xmlns:a16="http://schemas.microsoft.com/office/drawing/2014/main" id="{14F01B96-E519-478F-A95D-D5CCF8832622}"/>
                </a:ext>
              </a:extLst>
            </p:cNvPr>
            <p:cNvSpPr txBox="1">
              <a:spLocks/>
            </p:cNvSpPr>
            <p:nvPr/>
          </p:nvSpPr>
          <p:spPr>
            <a:xfrm rot="16200000">
              <a:off x="1439434" y="2940889"/>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a:latin typeface="+mj-lt"/>
                </a:rPr>
                <a:t>VAF (%)</a:t>
              </a:r>
              <a:endParaRPr lang="en-US" sz="1400">
                <a:latin typeface="+mj-lt"/>
              </a:endParaRPr>
            </a:p>
          </p:txBody>
        </p:sp>
        <p:sp>
          <p:nvSpPr>
            <p:cNvPr id="36" name="Rechteck 35">
              <a:extLst>
                <a:ext uri="{FF2B5EF4-FFF2-40B4-BE49-F238E27FC236}">
                  <a16:creationId xmlns:a16="http://schemas.microsoft.com/office/drawing/2014/main" id="{26EC2641-D81E-3F5F-261C-54372FD03427}"/>
                </a:ext>
              </a:extLst>
            </p:cNvPr>
            <p:cNvSpPr/>
            <p:nvPr/>
          </p:nvSpPr>
          <p:spPr>
            <a:xfrm>
              <a:off x="2334826" y="4818374"/>
              <a:ext cx="1322773" cy="28936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a:solidFill>
                    <a:schemeClr val="tx1"/>
                  </a:solidFill>
                </a:rPr>
                <a:t>31/36 (86%)</a:t>
              </a:r>
            </a:p>
          </p:txBody>
        </p:sp>
        <p:cxnSp>
          <p:nvCxnSpPr>
            <p:cNvPr id="15" name="Gerade Verbindung 14">
              <a:extLst>
                <a:ext uri="{FF2B5EF4-FFF2-40B4-BE49-F238E27FC236}">
                  <a16:creationId xmlns:a16="http://schemas.microsoft.com/office/drawing/2014/main" id="{14A7B4A5-BBB7-0664-8C6C-DCC29E555758}"/>
                </a:ext>
              </a:extLst>
            </p:cNvPr>
            <p:cNvCxnSpPr>
              <a:cxnSpLocks/>
            </p:cNvCxnSpPr>
            <p:nvPr/>
          </p:nvCxnSpPr>
          <p:spPr>
            <a:xfrm flipV="1">
              <a:off x="2593155" y="2396580"/>
              <a:ext cx="820376" cy="183626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9" name="Gerade Verbindung 88">
              <a:extLst>
                <a:ext uri="{FF2B5EF4-FFF2-40B4-BE49-F238E27FC236}">
                  <a16:creationId xmlns:a16="http://schemas.microsoft.com/office/drawing/2014/main" id="{BDC8C51F-2E11-2D37-F6A3-DCFC4C868F8C}"/>
                </a:ext>
              </a:extLst>
            </p:cNvPr>
            <p:cNvCxnSpPr>
              <a:cxnSpLocks/>
            </p:cNvCxnSpPr>
            <p:nvPr/>
          </p:nvCxnSpPr>
          <p:spPr>
            <a:xfrm flipV="1">
              <a:off x="2590783" y="2170592"/>
              <a:ext cx="811452" cy="205662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1" name="Gerade Verbindung 90">
              <a:extLst>
                <a:ext uri="{FF2B5EF4-FFF2-40B4-BE49-F238E27FC236}">
                  <a16:creationId xmlns:a16="http://schemas.microsoft.com/office/drawing/2014/main" id="{9290FE77-65A6-19E8-2B3D-0F28010D2EA5}"/>
                </a:ext>
              </a:extLst>
            </p:cNvPr>
            <p:cNvCxnSpPr>
              <a:cxnSpLocks/>
            </p:cNvCxnSpPr>
            <p:nvPr/>
          </p:nvCxnSpPr>
          <p:spPr>
            <a:xfrm flipV="1">
              <a:off x="2586026" y="2573767"/>
              <a:ext cx="827505" cy="165907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 name="Gerade Verbindung 93">
              <a:extLst>
                <a:ext uri="{FF2B5EF4-FFF2-40B4-BE49-F238E27FC236}">
                  <a16:creationId xmlns:a16="http://schemas.microsoft.com/office/drawing/2014/main" id="{130770D7-ADF8-23CB-C20C-C37AC8D7EDE1}"/>
                </a:ext>
              </a:extLst>
            </p:cNvPr>
            <p:cNvCxnSpPr>
              <a:cxnSpLocks/>
            </p:cNvCxnSpPr>
            <p:nvPr/>
          </p:nvCxnSpPr>
          <p:spPr>
            <a:xfrm flipV="1">
              <a:off x="2581925" y="3012515"/>
              <a:ext cx="831606" cy="122032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7" name="Gerade Verbindung 96">
              <a:extLst>
                <a:ext uri="{FF2B5EF4-FFF2-40B4-BE49-F238E27FC236}">
                  <a16:creationId xmlns:a16="http://schemas.microsoft.com/office/drawing/2014/main" id="{4D59B60E-6E73-FD2A-D341-3814BE0FF40A}"/>
                </a:ext>
              </a:extLst>
            </p:cNvPr>
            <p:cNvCxnSpPr>
              <a:cxnSpLocks/>
            </p:cNvCxnSpPr>
            <p:nvPr/>
          </p:nvCxnSpPr>
          <p:spPr>
            <a:xfrm flipV="1">
              <a:off x="2588448" y="3277322"/>
              <a:ext cx="811667" cy="95552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0" name="Gerade Verbindung 99">
              <a:extLst>
                <a:ext uri="{FF2B5EF4-FFF2-40B4-BE49-F238E27FC236}">
                  <a16:creationId xmlns:a16="http://schemas.microsoft.com/office/drawing/2014/main" id="{7B403EEE-CBD7-9630-7DF8-7672EC9D4F12}"/>
                </a:ext>
              </a:extLst>
            </p:cNvPr>
            <p:cNvCxnSpPr>
              <a:cxnSpLocks/>
            </p:cNvCxnSpPr>
            <p:nvPr/>
          </p:nvCxnSpPr>
          <p:spPr>
            <a:xfrm flipV="1">
              <a:off x="2593155" y="3340744"/>
              <a:ext cx="820376" cy="89209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3" name="Gerade Verbindung 102">
              <a:extLst>
                <a:ext uri="{FF2B5EF4-FFF2-40B4-BE49-F238E27FC236}">
                  <a16:creationId xmlns:a16="http://schemas.microsoft.com/office/drawing/2014/main" id="{4489BC4D-A122-E4C7-A9A7-55BAE0F189B9}"/>
                </a:ext>
              </a:extLst>
            </p:cNvPr>
            <p:cNvCxnSpPr>
              <a:cxnSpLocks/>
            </p:cNvCxnSpPr>
            <p:nvPr/>
          </p:nvCxnSpPr>
          <p:spPr>
            <a:xfrm flipV="1">
              <a:off x="2588448" y="3400563"/>
              <a:ext cx="825083" cy="82102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6" name="Gerade Verbindung 105">
              <a:extLst>
                <a:ext uri="{FF2B5EF4-FFF2-40B4-BE49-F238E27FC236}">
                  <a16:creationId xmlns:a16="http://schemas.microsoft.com/office/drawing/2014/main" id="{691FBC1A-7D88-2BEE-9416-F6C41BAABBCF}"/>
                </a:ext>
              </a:extLst>
            </p:cNvPr>
            <p:cNvCxnSpPr>
              <a:cxnSpLocks/>
            </p:cNvCxnSpPr>
            <p:nvPr/>
          </p:nvCxnSpPr>
          <p:spPr>
            <a:xfrm flipV="1">
              <a:off x="2574730" y="3460895"/>
              <a:ext cx="835365" cy="77644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 name="Gerade Verbindung 108">
              <a:extLst>
                <a:ext uri="{FF2B5EF4-FFF2-40B4-BE49-F238E27FC236}">
                  <a16:creationId xmlns:a16="http://schemas.microsoft.com/office/drawing/2014/main" id="{E2B090F4-9929-FC31-13B3-C7F2B8EB6D92}"/>
                </a:ext>
              </a:extLst>
            </p:cNvPr>
            <p:cNvCxnSpPr>
              <a:cxnSpLocks/>
            </p:cNvCxnSpPr>
            <p:nvPr/>
          </p:nvCxnSpPr>
          <p:spPr>
            <a:xfrm flipV="1">
              <a:off x="2567524" y="3558676"/>
              <a:ext cx="851148" cy="67866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2" name="Gerade Verbindung 111">
              <a:extLst>
                <a:ext uri="{FF2B5EF4-FFF2-40B4-BE49-F238E27FC236}">
                  <a16:creationId xmlns:a16="http://schemas.microsoft.com/office/drawing/2014/main" id="{C4075613-9269-D89B-103D-D50BF2D830DC}"/>
                </a:ext>
              </a:extLst>
            </p:cNvPr>
            <p:cNvCxnSpPr>
              <a:cxnSpLocks/>
            </p:cNvCxnSpPr>
            <p:nvPr/>
          </p:nvCxnSpPr>
          <p:spPr>
            <a:xfrm flipV="1">
              <a:off x="2577152" y="3615766"/>
              <a:ext cx="840149" cy="62157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3" name="Gerade Verbindung 162">
              <a:extLst>
                <a:ext uri="{FF2B5EF4-FFF2-40B4-BE49-F238E27FC236}">
                  <a16:creationId xmlns:a16="http://schemas.microsoft.com/office/drawing/2014/main" id="{4FE0DE2E-6EE9-565D-E2C6-2EBEEF06B00E}"/>
                </a:ext>
              </a:extLst>
            </p:cNvPr>
            <p:cNvCxnSpPr>
              <a:cxnSpLocks/>
            </p:cNvCxnSpPr>
            <p:nvPr/>
          </p:nvCxnSpPr>
          <p:spPr>
            <a:xfrm flipV="1">
              <a:off x="2577152" y="3682342"/>
              <a:ext cx="840149" cy="55500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6" name="Gerade Verbindung 165">
              <a:extLst>
                <a:ext uri="{FF2B5EF4-FFF2-40B4-BE49-F238E27FC236}">
                  <a16:creationId xmlns:a16="http://schemas.microsoft.com/office/drawing/2014/main" id="{3FFFCF38-336B-DF4C-47D8-38181DA63D1E}"/>
                </a:ext>
              </a:extLst>
            </p:cNvPr>
            <p:cNvCxnSpPr>
              <a:cxnSpLocks/>
            </p:cNvCxnSpPr>
            <p:nvPr/>
          </p:nvCxnSpPr>
          <p:spPr>
            <a:xfrm flipV="1">
              <a:off x="2577152" y="3754402"/>
              <a:ext cx="832269" cy="4829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9" name="Gerade Verbindung 168">
              <a:extLst>
                <a:ext uri="{FF2B5EF4-FFF2-40B4-BE49-F238E27FC236}">
                  <a16:creationId xmlns:a16="http://schemas.microsoft.com/office/drawing/2014/main" id="{05692CF4-B584-A792-89E6-17610A56F979}"/>
                </a:ext>
              </a:extLst>
            </p:cNvPr>
            <p:cNvCxnSpPr>
              <a:cxnSpLocks/>
            </p:cNvCxnSpPr>
            <p:nvPr/>
          </p:nvCxnSpPr>
          <p:spPr>
            <a:xfrm flipV="1">
              <a:off x="2569966" y="3811076"/>
              <a:ext cx="847335" cy="4161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2" name="Gerade Verbindung 171">
              <a:extLst>
                <a:ext uri="{FF2B5EF4-FFF2-40B4-BE49-F238E27FC236}">
                  <a16:creationId xmlns:a16="http://schemas.microsoft.com/office/drawing/2014/main" id="{3F48B36D-357E-771B-6337-9458EA86AB40}"/>
                </a:ext>
              </a:extLst>
            </p:cNvPr>
            <p:cNvCxnSpPr>
              <a:cxnSpLocks/>
            </p:cNvCxnSpPr>
            <p:nvPr/>
          </p:nvCxnSpPr>
          <p:spPr>
            <a:xfrm flipV="1">
              <a:off x="2569282" y="3891394"/>
              <a:ext cx="848956" cy="34402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6" name="Gerade Verbindung 175">
              <a:extLst>
                <a:ext uri="{FF2B5EF4-FFF2-40B4-BE49-F238E27FC236}">
                  <a16:creationId xmlns:a16="http://schemas.microsoft.com/office/drawing/2014/main" id="{F0B47EAE-0205-5781-6E1D-8549812B0F87}"/>
                </a:ext>
              </a:extLst>
            </p:cNvPr>
            <p:cNvCxnSpPr>
              <a:cxnSpLocks/>
            </p:cNvCxnSpPr>
            <p:nvPr/>
          </p:nvCxnSpPr>
          <p:spPr>
            <a:xfrm flipV="1">
              <a:off x="2589055" y="3967726"/>
              <a:ext cx="826898" cy="26511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2E340F24-122C-93D2-4A6B-6A89AE280216}"/>
                </a:ext>
              </a:extLst>
            </p:cNvPr>
            <p:cNvCxnSpPr>
              <a:cxnSpLocks/>
            </p:cNvCxnSpPr>
            <p:nvPr/>
          </p:nvCxnSpPr>
          <p:spPr>
            <a:xfrm flipV="1">
              <a:off x="2584348" y="4019147"/>
              <a:ext cx="825073" cy="21369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28E0A6EB-4333-0F5D-186A-F379ED0D33CC}"/>
                </a:ext>
              </a:extLst>
            </p:cNvPr>
            <p:cNvCxnSpPr>
              <a:cxnSpLocks/>
            </p:cNvCxnSpPr>
            <p:nvPr/>
          </p:nvCxnSpPr>
          <p:spPr>
            <a:xfrm flipV="1">
              <a:off x="2578155" y="4090469"/>
              <a:ext cx="837798" cy="13674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F1D086BF-56BD-1C2F-71A4-032EC63600FD}"/>
                </a:ext>
              </a:extLst>
            </p:cNvPr>
            <p:cNvCxnSpPr>
              <a:cxnSpLocks/>
            </p:cNvCxnSpPr>
            <p:nvPr/>
          </p:nvCxnSpPr>
          <p:spPr>
            <a:xfrm>
              <a:off x="2571805" y="2290468"/>
              <a:ext cx="844148" cy="3519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D06B6E06-F54B-FA33-8CF9-6342F2368FB5}"/>
                </a:ext>
              </a:extLst>
            </p:cNvPr>
            <p:cNvCxnSpPr>
              <a:cxnSpLocks/>
            </p:cNvCxnSpPr>
            <p:nvPr/>
          </p:nvCxnSpPr>
          <p:spPr>
            <a:xfrm>
              <a:off x="2586025" y="2295922"/>
              <a:ext cx="826442" cy="179454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2" name="Gerade Verbindung 191">
              <a:extLst>
                <a:ext uri="{FF2B5EF4-FFF2-40B4-BE49-F238E27FC236}">
                  <a16:creationId xmlns:a16="http://schemas.microsoft.com/office/drawing/2014/main" id="{8060B604-53A1-7201-8A9B-547B0EF9575B}"/>
                </a:ext>
              </a:extLst>
            </p:cNvPr>
            <p:cNvCxnSpPr>
              <a:cxnSpLocks/>
            </p:cNvCxnSpPr>
            <p:nvPr/>
          </p:nvCxnSpPr>
          <p:spPr>
            <a:xfrm>
              <a:off x="2603512" y="2427302"/>
              <a:ext cx="803480" cy="51810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4" name="Gerade Verbindung 193">
              <a:extLst>
                <a:ext uri="{FF2B5EF4-FFF2-40B4-BE49-F238E27FC236}">
                  <a16:creationId xmlns:a16="http://schemas.microsoft.com/office/drawing/2014/main" id="{25335F63-4787-CF1C-FAEC-F186E628376C}"/>
                </a:ext>
              </a:extLst>
            </p:cNvPr>
            <p:cNvCxnSpPr>
              <a:cxnSpLocks/>
            </p:cNvCxnSpPr>
            <p:nvPr/>
          </p:nvCxnSpPr>
          <p:spPr>
            <a:xfrm>
              <a:off x="2594883" y="2741385"/>
              <a:ext cx="818648" cy="140890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6" name="Gerade Verbindung 195">
              <a:extLst>
                <a:ext uri="{FF2B5EF4-FFF2-40B4-BE49-F238E27FC236}">
                  <a16:creationId xmlns:a16="http://schemas.microsoft.com/office/drawing/2014/main" id="{BDEDDFE4-DCB8-7807-1110-39CF431103EB}"/>
                </a:ext>
              </a:extLst>
            </p:cNvPr>
            <p:cNvCxnSpPr>
              <a:cxnSpLocks/>
            </p:cNvCxnSpPr>
            <p:nvPr/>
          </p:nvCxnSpPr>
          <p:spPr>
            <a:xfrm>
              <a:off x="2596956" y="2953606"/>
              <a:ext cx="809379" cy="64410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 name="Gerade Verbindung 197">
              <a:extLst>
                <a:ext uri="{FF2B5EF4-FFF2-40B4-BE49-F238E27FC236}">
                  <a16:creationId xmlns:a16="http://schemas.microsoft.com/office/drawing/2014/main" id="{34D25499-3363-2434-F980-9DC32A4814C3}"/>
                </a:ext>
              </a:extLst>
            </p:cNvPr>
            <p:cNvCxnSpPr>
              <a:cxnSpLocks/>
            </p:cNvCxnSpPr>
            <p:nvPr/>
          </p:nvCxnSpPr>
          <p:spPr>
            <a:xfrm>
              <a:off x="2593781" y="3306031"/>
              <a:ext cx="813211" cy="62635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 name="Gerade Verbindung 199">
              <a:extLst>
                <a:ext uri="{FF2B5EF4-FFF2-40B4-BE49-F238E27FC236}">
                  <a16:creationId xmlns:a16="http://schemas.microsoft.com/office/drawing/2014/main" id="{B8E89242-5E8A-20D9-618C-DFBAA2CC093D}"/>
                </a:ext>
              </a:extLst>
            </p:cNvPr>
            <p:cNvCxnSpPr>
              <a:cxnSpLocks/>
            </p:cNvCxnSpPr>
            <p:nvPr/>
          </p:nvCxnSpPr>
          <p:spPr>
            <a:xfrm flipV="1">
              <a:off x="2587431" y="3170547"/>
              <a:ext cx="821239" cy="58633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2" name="Gerade Verbindung 201">
              <a:extLst>
                <a:ext uri="{FF2B5EF4-FFF2-40B4-BE49-F238E27FC236}">
                  <a16:creationId xmlns:a16="http://schemas.microsoft.com/office/drawing/2014/main" id="{B5FE43FD-B94B-AA7F-2614-CEEBA89E3F76}"/>
                </a:ext>
              </a:extLst>
            </p:cNvPr>
            <p:cNvCxnSpPr>
              <a:cxnSpLocks/>
            </p:cNvCxnSpPr>
            <p:nvPr/>
          </p:nvCxnSpPr>
          <p:spPr>
            <a:xfrm>
              <a:off x="2590606" y="3483831"/>
              <a:ext cx="816386" cy="14610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4" name="Gerade Verbindung 203">
              <a:extLst>
                <a:ext uri="{FF2B5EF4-FFF2-40B4-BE49-F238E27FC236}">
                  <a16:creationId xmlns:a16="http://schemas.microsoft.com/office/drawing/2014/main" id="{1ED87D1D-807F-9292-C084-9C8611A8A027}"/>
                </a:ext>
              </a:extLst>
            </p:cNvPr>
            <p:cNvCxnSpPr>
              <a:cxnSpLocks/>
            </p:cNvCxnSpPr>
            <p:nvPr/>
          </p:nvCxnSpPr>
          <p:spPr>
            <a:xfrm>
              <a:off x="2593781" y="3687031"/>
              <a:ext cx="813211" cy="8668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6" name="Gerade Verbindung 205">
              <a:extLst>
                <a:ext uri="{FF2B5EF4-FFF2-40B4-BE49-F238E27FC236}">
                  <a16:creationId xmlns:a16="http://schemas.microsoft.com/office/drawing/2014/main" id="{D46EE59E-16D8-19E6-47DD-EEA7E9913BF4}"/>
                </a:ext>
              </a:extLst>
            </p:cNvPr>
            <p:cNvCxnSpPr>
              <a:cxnSpLocks/>
            </p:cNvCxnSpPr>
            <p:nvPr/>
          </p:nvCxnSpPr>
          <p:spPr>
            <a:xfrm>
              <a:off x="2587431" y="3626706"/>
              <a:ext cx="826003" cy="3056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8" name="Gerade Verbindung 207">
              <a:extLst>
                <a:ext uri="{FF2B5EF4-FFF2-40B4-BE49-F238E27FC236}">
                  <a16:creationId xmlns:a16="http://schemas.microsoft.com/office/drawing/2014/main" id="{7B9D9265-9DEA-D174-4EC6-1DF03B126DC4}"/>
                </a:ext>
              </a:extLst>
            </p:cNvPr>
            <p:cNvCxnSpPr>
              <a:cxnSpLocks/>
            </p:cNvCxnSpPr>
            <p:nvPr/>
          </p:nvCxnSpPr>
          <p:spPr>
            <a:xfrm flipV="1">
              <a:off x="2597474" y="3579526"/>
              <a:ext cx="809518" cy="28170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1" name="Gerade Verbindung 210">
              <a:extLst>
                <a:ext uri="{FF2B5EF4-FFF2-40B4-BE49-F238E27FC236}">
                  <a16:creationId xmlns:a16="http://schemas.microsoft.com/office/drawing/2014/main" id="{2C22C736-BD0C-2746-CAA5-D3C977EECD78}"/>
                </a:ext>
              </a:extLst>
            </p:cNvPr>
            <p:cNvCxnSpPr>
              <a:cxnSpLocks/>
            </p:cNvCxnSpPr>
            <p:nvPr/>
          </p:nvCxnSpPr>
          <p:spPr>
            <a:xfrm>
              <a:off x="2584774" y="3886628"/>
              <a:ext cx="828660" cy="9367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3" name="Gerade Verbindung 212">
              <a:extLst>
                <a:ext uri="{FF2B5EF4-FFF2-40B4-BE49-F238E27FC236}">
                  <a16:creationId xmlns:a16="http://schemas.microsoft.com/office/drawing/2014/main" id="{FC4C7ACC-B0A7-C856-C879-44A6F1EE737D}"/>
                </a:ext>
              </a:extLst>
            </p:cNvPr>
            <p:cNvCxnSpPr>
              <a:cxnSpLocks/>
            </p:cNvCxnSpPr>
            <p:nvPr/>
          </p:nvCxnSpPr>
          <p:spPr>
            <a:xfrm flipV="1">
              <a:off x="2587949" y="3698541"/>
              <a:ext cx="812166" cy="27698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5" name="Gerade Verbindung 214">
              <a:extLst>
                <a:ext uri="{FF2B5EF4-FFF2-40B4-BE49-F238E27FC236}">
                  <a16:creationId xmlns:a16="http://schemas.microsoft.com/office/drawing/2014/main" id="{9F63AA7E-BEF2-2AC7-90B4-494190678C76}"/>
                </a:ext>
              </a:extLst>
            </p:cNvPr>
            <p:cNvCxnSpPr>
              <a:cxnSpLocks/>
            </p:cNvCxnSpPr>
            <p:nvPr/>
          </p:nvCxnSpPr>
          <p:spPr>
            <a:xfrm>
              <a:off x="2584774" y="4023153"/>
              <a:ext cx="822218" cy="11280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7" name="Gerade Verbindung 216">
              <a:extLst>
                <a:ext uri="{FF2B5EF4-FFF2-40B4-BE49-F238E27FC236}">
                  <a16:creationId xmlns:a16="http://schemas.microsoft.com/office/drawing/2014/main" id="{790BAE7C-D7BD-3CFA-DD03-FA5E7E601085}"/>
                </a:ext>
              </a:extLst>
            </p:cNvPr>
            <p:cNvCxnSpPr>
              <a:cxnSpLocks/>
            </p:cNvCxnSpPr>
            <p:nvPr/>
          </p:nvCxnSpPr>
          <p:spPr>
            <a:xfrm>
              <a:off x="2584774" y="4102528"/>
              <a:ext cx="828660" cy="12658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0" name="Gerade Verbindung 219">
              <a:extLst>
                <a:ext uri="{FF2B5EF4-FFF2-40B4-BE49-F238E27FC236}">
                  <a16:creationId xmlns:a16="http://schemas.microsoft.com/office/drawing/2014/main" id="{F63232D5-BDA5-5963-88BA-D754FC4207D7}"/>
                </a:ext>
              </a:extLst>
            </p:cNvPr>
            <p:cNvCxnSpPr>
              <a:cxnSpLocks/>
            </p:cNvCxnSpPr>
            <p:nvPr/>
          </p:nvCxnSpPr>
          <p:spPr>
            <a:xfrm>
              <a:off x="2588448" y="2427302"/>
              <a:ext cx="818544" cy="180287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6" name="Gerade Verbindung 225">
              <a:extLst>
                <a:ext uri="{FF2B5EF4-FFF2-40B4-BE49-F238E27FC236}">
                  <a16:creationId xmlns:a16="http://schemas.microsoft.com/office/drawing/2014/main" id="{24D432D4-6044-A312-B7C1-9FED78436D51}"/>
                </a:ext>
              </a:extLst>
            </p:cNvPr>
            <p:cNvCxnSpPr>
              <a:cxnSpLocks/>
            </p:cNvCxnSpPr>
            <p:nvPr/>
          </p:nvCxnSpPr>
          <p:spPr>
            <a:xfrm>
              <a:off x="2592717" y="3299380"/>
              <a:ext cx="817681" cy="92220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9" name="Gerade Verbindung 228">
              <a:extLst>
                <a:ext uri="{FF2B5EF4-FFF2-40B4-BE49-F238E27FC236}">
                  <a16:creationId xmlns:a16="http://schemas.microsoft.com/office/drawing/2014/main" id="{A9C61241-6DFB-9E69-F687-B5C182BBEA88}"/>
                </a:ext>
              </a:extLst>
            </p:cNvPr>
            <p:cNvCxnSpPr>
              <a:cxnSpLocks/>
            </p:cNvCxnSpPr>
            <p:nvPr/>
          </p:nvCxnSpPr>
          <p:spPr>
            <a:xfrm>
              <a:off x="2590442" y="3354087"/>
              <a:ext cx="813866" cy="87415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2" name="Gerade Verbindung 231">
              <a:extLst>
                <a:ext uri="{FF2B5EF4-FFF2-40B4-BE49-F238E27FC236}">
                  <a16:creationId xmlns:a16="http://schemas.microsoft.com/office/drawing/2014/main" id="{EA378AC6-8546-6898-0EAA-89C3616CB281}"/>
                </a:ext>
              </a:extLst>
            </p:cNvPr>
            <p:cNvCxnSpPr>
              <a:cxnSpLocks/>
            </p:cNvCxnSpPr>
            <p:nvPr/>
          </p:nvCxnSpPr>
          <p:spPr>
            <a:xfrm>
              <a:off x="2584513" y="3403286"/>
              <a:ext cx="814683" cy="81601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5" name="Gerade Verbindung 234">
              <a:extLst>
                <a:ext uri="{FF2B5EF4-FFF2-40B4-BE49-F238E27FC236}">
                  <a16:creationId xmlns:a16="http://schemas.microsoft.com/office/drawing/2014/main" id="{811C4E26-8F17-26DF-1A54-D87B8F0768ED}"/>
                </a:ext>
              </a:extLst>
            </p:cNvPr>
            <p:cNvCxnSpPr>
              <a:cxnSpLocks/>
            </p:cNvCxnSpPr>
            <p:nvPr/>
          </p:nvCxnSpPr>
          <p:spPr>
            <a:xfrm>
              <a:off x="2592717" y="3499067"/>
              <a:ext cx="819372" cy="72798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8" name="Gerade Verbindung 237">
              <a:extLst>
                <a:ext uri="{FF2B5EF4-FFF2-40B4-BE49-F238E27FC236}">
                  <a16:creationId xmlns:a16="http://schemas.microsoft.com/office/drawing/2014/main" id="{677D33B6-CEF0-80C3-367A-4B9FCE40FDB8}"/>
                </a:ext>
              </a:extLst>
            </p:cNvPr>
            <p:cNvCxnSpPr>
              <a:cxnSpLocks/>
            </p:cNvCxnSpPr>
            <p:nvPr/>
          </p:nvCxnSpPr>
          <p:spPr>
            <a:xfrm>
              <a:off x="2579756" y="3673437"/>
              <a:ext cx="826280" cy="54586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1" name="Gerade Verbindung 240">
              <a:extLst>
                <a:ext uri="{FF2B5EF4-FFF2-40B4-BE49-F238E27FC236}">
                  <a16:creationId xmlns:a16="http://schemas.microsoft.com/office/drawing/2014/main" id="{365F8166-DBB4-E872-3969-94EE0C2E5B18}"/>
                </a:ext>
              </a:extLst>
            </p:cNvPr>
            <p:cNvCxnSpPr>
              <a:cxnSpLocks/>
            </p:cNvCxnSpPr>
            <p:nvPr/>
          </p:nvCxnSpPr>
          <p:spPr>
            <a:xfrm>
              <a:off x="2579659" y="3910427"/>
              <a:ext cx="824510" cy="30877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4" name="Gerade Verbindung 243">
              <a:extLst>
                <a:ext uri="{FF2B5EF4-FFF2-40B4-BE49-F238E27FC236}">
                  <a16:creationId xmlns:a16="http://schemas.microsoft.com/office/drawing/2014/main" id="{28FFC3F1-44F1-992F-0A2B-419E04D259A2}"/>
                </a:ext>
              </a:extLst>
            </p:cNvPr>
            <p:cNvCxnSpPr>
              <a:cxnSpLocks/>
            </p:cNvCxnSpPr>
            <p:nvPr/>
          </p:nvCxnSpPr>
          <p:spPr>
            <a:xfrm>
              <a:off x="2579658" y="3985066"/>
              <a:ext cx="825290" cy="22776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7" name="Gerade Verbindung 246">
              <a:extLst>
                <a:ext uri="{FF2B5EF4-FFF2-40B4-BE49-F238E27FC236}">
                  <a16:creationId xmlns:a16="http://schemas.microsoft.com/office/drawing/2014/main" id="{C23252DE-BF59-14AC-E60C-89CBB1290AB6}"/>
                </a:ext>
              </a:extLst>
            </p:cNvPr>
            <p:cNvCxnSpPr>
              <a:cxnSpLocks/>
            </p:cNvCxnSpPr>
            <p:nvPr/>
          </p:nvCxnSpPr>
          <p:spPr>
            <a:xfrm>
              <a:off x="2586019" y="4055133"/>
              <a:ext cx="818491" cy="16807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0" name="Gerade Verbindung 249">
              <a:extLst>
                <a:ext uri="{FF2B5EF4-FFF2-40B4-BE49-F238E27FC236}">
                  <a16:creationId xmlns:a16="http://schemas.microsoft.com/office/drawing/2014/main" id="{5C2E90F8-00FD-A44D-A6AC-5BA7892D68DF}"/>
                </a:ext>
              </a:extLst>
            </p:cNvPr>
            <p:cNvCxnSpPr>
              <a:cxnSpLocks/>
            </p:cNvCxnSpPr>
            <p:nvPr/>
          </p:nvCxnSpPr>
          <p:spPr>
            <a:xfrm>
              <a:off x="2585922" y="4086639"/>
              <a:ext cx="826006" cy="13657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3" name="Gruppieren 92">
            <a:extLst>
              <a:ext uri="{FF2B5EF4-FFF2-40B4-BE49-F238E27FC236}">
                <a16:creationId xmlns:a16="http://schemas.microsoft.com/office/drawing/2014/main" id="{3A49929E-3BD1-33D8-6328-0B9DD7C135FB}"/>
              </a:ext>
            </a:extLst>
          </p:cNvPr>
          <p:cNvGrpSpPr/>
          <p:nvPr/>
        </p:nvGrpSpPr>
        <p:grpSpPr>
          <a:xfrm>
            <a:off x="3549042" y="1604310"/>
            <a:ext cx="2145463" cy="3503431"/>
            <a:chOff x="3549042" y="1604310"/>
            <a:chExt cx="2145463" cy="3503431"/>
          </a:xfrm>
        </p:grpSpPr>
        <p:sp>
          <p:nvSpPr>
            <p:cNvPr id="47" name="Textplatzhalter 1">
              <a:extLst>
                <a:ext uri="{FF2B5EF4-FFF2-40B4-BE49-F238E27FC236}">
                  <a16:creationId xmlns:a16="http://schemas.microsoft.com/office/drawing/2014/main" id="{578567B7-CCD8-E25A-CFB0-40CD4B9DE6AD}"/>
                </a:ext>
              </a:extLst>
            </p:cNvPr>
            <p:cNvSpPr txBox="1">
              <a:spLocks/>
            </p:cNvSpPr>
            <p:nvPr/>
          </p:nvSpPr>
          <p:spPr>
            <a:xfrm>
              <a:off x="3549042" y="1922255"/>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100</a:t>
              </a:r>
              <a:endParaRPr lang="en-US" sz="1400">
                <a:latin typeface="+mj-lt"/>
              </a:endParaRPr>
            </a:p>
          </p:txBody>
        </p:sp>
        <p:sp>
          <p:nvSpPr>
            <p:cNvPr id="48" name="Textplatzhalter 1">
              <a:extLst>
                <a:ext uri="{FF2B5EF4-FFF2-40B4-BE49-F238E27FC236}">
                  <a16:creationId xmlns:a16="http://schemas.microsoft.com/office/drawing/2014/main" id="{B3B7918F-16BC-68AD-5A92-59B9C5B67786}"/>
                </a:ext>
              </a:extLst>
            </p:cNvPr>
            <p:cNvSpPr txBox="1">
              <a:spLocks/>
            </p:cNvSpPr>
            <p:nvPr/>
          </p:nvSpPr>
          <p:spPr>
            <a:xfrm>
              <a:off x="3549042" y="2361003"/>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80</a:t>
              </a:r>
              <a:endParaRPr lang="en-US" sz="1400">
                <a:latin typeface="+mj-lt"/>
              </a:endParaRPr>
            </a:p>
          </p:txBody>
        </p:sp>
        <p:sp>
          <p:nvSpPr>
            <p:cNvPr id="49" name="Textplatzhalter 1">
              <a:extLst>
                <a:ext uri="{FF2B5EF4-FFF2-40B4-BE49-F238E27FC236}">
                  <a16:creationId xmlns:a16="http://schemas.microsoft.com/office/drawing/2014/main" id="{E8594A28-3841-D778-F4D2-DF66E3696C2B}"/>
                </a:ext>
              </a:extLst>
            </p:cNvPr>
            <p:cNvSpPr txBox="1">
              <a:spLocks/>
            </p:cNvSpPr>
            <p:nvPr/>
          </p:nvSpPr>
          <p:spPr>
            <a:xfrm>
              <a:off x="3549042" y="2795650"/>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60</a:t>
              </a:r>
              <a:endParaRPr lang="en-US" sz="1400">
                <a:latin typeface="+mj-lt"/>
              </a:endParaRPr>
            </a:p>
          </p:txBody>
        </p:sp>
        <p:sp>
          <p:nvSpPr>
            <p:cNvPr id="50" name="Textplatzhalter 1">
              <a:extLst>
                <a:ext uri="{FF2B5EF4-FFF2-40B4-BE49-F238E27FC236}">
                  <a16:creationId xmlns:a16="http://schemas.microsoft.com/office/drawing/2014/main" id="{66D5FB90-A2FD-7BE6-675A-3EC66B0C067B}"/>
                </a:ext>
              </a:extLst>
            </p:cNvPr>
            <p:cNvSpPr txBox="1">
              <a:spLocks/>
            </p:cNvSpPr>
            <p:nvPr/>
          </p:nvSpPr>
          <p:spPr>
            <a:xfrm>
              <a:off x="3549042" y="3230298"/>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40</a:t>
              </a:r>
              <a:endParaRPr lang="en-US" sz="1400">
                <a:latin typeface="+mj-lt"/>
              </a:endParaRPr>
            </a:p>
          </p:txBody>
        </p:sp>
        <p:sp>
          <p:nvSpPr>
            <p:cNvPr id="51" name="Textplatzhalter 1">
              <a:extLst>
                <a:ext uri="{FF2B5EF4-FFF2-40B4-BE49-F238E27FC236}">
                  <a16:creationId xmlns:a16="http://schemas.microsoft.com/office/drawing/2014/main" id="{74B120C0-8461-DB7A-59F6-133859FA8BC8}"/>
                </a:ext>
              </a:extLst>
            </p:cNvPr>
            <p:cNvSpPr txBox="1">
              <a:spLocks/>
            </p:cNvSpPr>
            <p:nvPr/>
          </p:nvSpPr>
          <p:spPr>
            <a:xfrm>
              <a:off x="3549042" y="3656745"/>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20</a:t>
              </a:r>
              <a:endParaRPr lang="en-US" sz="1400">
                <a:latin typeface="+mj-lt"/>
              </a:endParaRPr>
            </a:p>
          </p:txBody>
        </p:sp>
        <p:sp>
          <p:nvSpPr>
            <p:cNvPr id="55" name="Textplatzhalter 1">
              <a:extLst>
                <a:ext uri="{FF2B5EF4-FFF2-40B4-BE49-F238E27FC236}">
                  <a16:creationId xmlns:a16="http://schemas.microsoft.com/office/drawing/2014/main" id="{77CAE069-5A41-B98A-4278-3434D6FBFD44}"/>
                </a:ext>
              </a:extLst>
            </p:cNvPr>
            <p:cNvSpPr txBox="1">
              <a:spLocks/>
            </p:cNvSpPr>
            <p:nvPr/>
          </p:nvSpPr>
          <p:spPr>
            <a:xfrm rot="16200000">
              <a:off x="3464689" y="2940889"/>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a:latin typeface="+mj-lt"/>
                </a:rPr>
                <a:t>VAF (%)</a:t>
              </a:r>
              <a:endParaRPr lang="en-US" sz="1400">
                <a:latin typeface="+mj-lt"/>
              </a:endParaRPr>
            </a:p>
          </p:txBody>
        </p:sp>
        <p:sp>
          <p:nvSpPr>
            <p:cNvPr id="8" name="Textplatzhalter 1">
              <a:extLst>
                <a:ext uri="{FF2B5EF4-FFF2-40B4-BE49-F238E27FC236}">
                  <a16:creationId xmlns:a16="http://schemas.microsoft.com/office/drawing/2014/main" id="{621EFA10-6F5B-11DA-ECBF-1C7FFA7FF3D5}"/>
                </a:ext>
              </a:extLst>
            </p:cNvPr>
            <p:cNvSpPr txBox="1">
              <a:spLocks/>
            </p:cNvSpPr>
            <p:nvPr/>
          </p:nvSpPr>
          <p:spPr>
            <a:xfrm>
              <a:off x="4296430" y="1604310"/>
              <a:ext cx="1398075"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i="1">
                  <a:latin typeface="+mj-lt"/>
                </a:rPr>
                <a:t>BTK</a:t>
              </a:r>
              <a:r>
                <a:rPr lang="en-GB" sz="1400" b="1">
                  <a:latin typeface="+mj-lt"/>
                </a:rPr>
                <a:t> C481 (33)</a:t>
              </a:r>
              <a:endParaRPr lang="en-US" sz="1400">
                <a:latin typeface="+mj-lt"/>
              </a:endParaRPr>
            </a:p>
          </p:txBody>
        </p:sp>
        <p:cxnSp>
          <p:nvCxnSpPr>
            <p:cNvPr id="43" name="Gerade Verbindung 42">
              <a:extLst>
                <a:ext uri="{FF2B5EF4-FFF2-40B4-BE49-F238E27FC236}">
                  <a16:creationId xmlns:a16="http://schemas.microsoft.com/office/drawing/2014/main" id="{E6941FD4-2381-A30E-6D1D-5D688509E09E}"/>
                </a:ext>
              </a:extLst>
            </p:cNvPr>
            <p:cNvCxnSpPr/>
            <p:nvPr/>
          </p:nvCxnSpPr>
          <p:spPr>
            <a:xfrm>
              <a:off x="4364182" y="1936641"/>
              <a:ext cx="0" cy="2386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887296FF-46CD-FC44-1F4F-91C3EFAA31B7}"/>
                </a:ext>
              </a:extLst>
            </p:cNvPr>
            <p:cNvCxnSpPr>
              <a:cxnSpLocks/>
            </p:cNvCxnSpPr>
            <p:nvPr/>
          </p:nvCxnSpPr>
          <p:spPr>
            <a:xfrm flipH="1">
              <a:off x="4360082" y="4308257"/>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uppieren 44">
              <a:extLst>
                <a:ext uri="{FF2B5EF4-FFF2-40B4-BE49-F238E27FC236}">
                  <a16:creationId xmlns:a16="http://schemas.microsoft.com/office/drawing/2014/main" id="{1E6537E5-07E8-58C0-C2DD-B55B27A4771E}"/>
                </a:ext>
              </a:extLst>
            </p:cNvPr>
            <p:cNvGrpSpPr/>
            <p:nvPr/>
          </p:nvGrpSpPr>
          <p:grpSpPr>
            <a:xfrm>
              <a:off x="4294096" y="2061634"/>
              <a:ext cx="65986" cy="2171209"/>
              <a:chOff x="2268840" y="1920116"/>
              <a:chExt cx="1322773" cy="2171209"/>
            </a:xfrm>
          </p:grpSpPr>
          <p:cxnSp>
            <p:nvCxnSpPr>
              <p:cNvPr id="59" name="Gerade Verbindung 58">
                <a:extLst>
                  <a:ext uri="{FF2B5EF4-FFF2-40B4-BE49-F238E27FC236}">
                    <a16:creationId xmlns:a16="http://schemas.microsoft.com/office/drawing/2014/main" id="{1E30A2CA-BB79-3F68-45D0-61D8C22099F8}"/>
                  </a:ext>
                </a:extLst>
              </p:cNvPr>
              <p:cNvCxnSpPr>
                <a:cxnSpLocks/>
              </p:cNvCxnSpPr>
              <p:nvPr/>
            </p:nvCxnSpPr>
            <p:spPr>
              <a:xfrm flipH="1">
                <a:off x="2268840" y="4091325"/>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03976504-C5BC-4A3A-E837-08FCC6E4D55F}"/>
                  </a:ext>
                </a:extLst>
              </p:cNvPr>
              <p:cNvCxnSpPr>
                <a:cxnSpLocks/>
              </p:cNvCxnSpPr>
              <p:nvPr/>
            </p:nvCxnSpPr>
            <p:spPr>
              <a:xfrm flipH="1">
                <a:off x="2268840" y="3648265"/>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59BFE586-FC55-A46A-5305-B8924AA9FD77}"/>
                  </a:ext>
                </a:extLst>
              </p:cNvPr>
              <p:cNvCxnSpPr>
                <a:cxnSpLocks/>
              </p:cNvCxnSpPr>
              <p:nvPr/>
            </p:nvCxnSpPr>
            <p:spPr>
              <a:xfrm flipH="1">
                <a:off x="2268840" y="3224059"/>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61">
                <a:extLst>
                  <a:ext uri="{FF2B5EF4-FFF2-40B4-BE49-F238E27FC236}">
                    <a16:creationId xmlns:a16="http://schemas.microsoft.com/office/drawing/2014/main" id="{67393AEF-7FB1-DE3E-02F1-6F187BE7913B}"/>
                  </a:ext>
                </a:extLst>
              </p:cNvPr>
              <p:cNvCxnSpPr>
                <a:cxnSpLocks/>
              </p:cNvCxnSpPr>
              <p:nvPr/>
            </p:nvCxnSpPr>
            <p:spPr>
              <a:xfrm flipH="1">
                <a:off x="2268840" y="2789411"/>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62">
                <a:extLst>
                  <a:ext uri="{FF2B5EF4-FFF2-40B4-BE49-F238E27FC236}">
                    <a16:creationId xmlns:a16="http://schemas.microsoft.com/office/drawing/2014/main" id="{552C7530-F10A-B7B4-F728-BC6369DE3223}"/>
                  </a:ext>
                </a:extLst>
              </p:cNvPr>
              <p:cNvCxnSpPr>
                <a:cxnSpLocks/>
              </p:cNvCxnSpPr>
              <p:nvPr/>
            </p:nvCxnSpPr>
            <p:spPr>
              <a:xfrm flipH="1">
                <a:off x="2268840" y="2354764"/>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63">
                <a:extLst>
                  <a:ext uri="{FF2B5EF4-FFF2-40B4-BE49-F238E27FC236}">
                    <a16:creationId xmlns:a16="http://schemas.microsoft.com/office/drawing/2014/main" id="{599C1933-D239-927A-9228-1565A9B8D8E3}"/>
                  </a:ext>
                </a:extLst>
              </p:cNvPr>
              <p:cNvCxnSpPr>
                <a:cxnSpLocks/>
              </p:cNvCxnSpPr>
              <p:nvPr/>
            </p:nvCxnSpPr>
            <p:spPr>
              <a:xfrm flipH="1">
                <a:off x="2268840" y="1920116"/>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uppieren 45">
              <a:extLst>
                <a:ext uri="{FF2B5EF4-FFF2-40B4-BE49-F238E27FC236}">
                  <a16:creationId xmlns:a16="http://schemas.microsoft.com/office/drawing/2014/main" id="{08843C21-1FD4-E91B-4DD6-E30FEE51F0F5}"/>
                </a:ext>
              </a:extLst>
            </p:cNvPr>
            <p:cNvGrpSpPr/>
            <p:nvPr/>
          </p:nvGrpSpPr>
          <p:grpSpPr>
            <a:xfrm>
              <a:off x="4618410" y="4316457"/>
              <a:ext cx="799588" cy="72728"/>
              <a:chOff x="2593155" y="1860730"/>
              <a:chExt cx="799588" cy="2386937"/>
            </a:xfrm>
          </p:grpSpPr>
          <p:cxnSp>
            <p:nvCxnSpPr>
              <p:cNvPr id="57" name="Gerade Verbindung 56">
                <a:extLst>
                  <a:ext uri="{FF2B5EF4-FFF2-40B4-BE49-F238E27FC236}">
                    <a16:creationId xmlns:a16="http://schemas.microsoft.com/office/drawing/2014/main" id="{C9555B93-49FF-A60D-2203-9A3552D2E70C}"/>
                  </a:ext>
                </a:extLst>
              </p:cNvPr>
              <p:cNvCxnSpPr/>
              <p:nvPr/>
            </p:nvCxnSpPr>
            <p:spPr>
              <a:xfrm>
                <a:off x="2593155" y="1860730"/>
                <a:ext cx="0" cy="2386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F90485FE-0C3B-9DD7-2E20-DE1B5A624511}"/>
                  </a:ext>
                </a:extLst>
              </p:cNvPr>
              <p:cNvCxnSpPr/>
              <p:nvPr/>
            </p:nvCxnSpPr>
            <p:spPr>
              <a:xfrm>
                <a:off x="3392743" y="1860730"/>
                <a:ext cx="0" cy="2386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Textplatzhalter 1">
              <a:extLst>
                <a:ext uri="{FF2B5EF4-FFF2-40B4-BE49-F238E27FC236}">
                  <a16:creationId xmlns:a16="http://schemas.microsoft.com/office/drawing/2014/main" id="{7E29C76A-B92E-0EB0-ECF6-BA16A2ABFB9D}"/>
                </a:ext>
              </a:extLst>
            </p:cNvPr>
            <p:cNvSpPr txBox="1">
              <a:spLocks/>
            </p:cNvSpPr>
            <p:nvPr/>
          </p:nvSpPr>
          <p:spPr>
            <a:xfrm>
              <a:off x="4065499" y="4103694"/>
              <a:ext cx="302784"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0</a:t>
              </a:r>
              <a:endParaRPr lang="en-US" sz="1400">
                <a:latin typeface="+mj-lt"/>
              </a:endParaRPr>
            </a:p>
          </p:txBody>
        </p:sp>
        <p:sp>
          <p:nvSpPr>
            <p:cNvPr id="53" name="Textplatzhalter 1">
              <a:extLst>
                <a:ext uri="{FF2B5EF4-FFF2-40B4-BE49-F238E27FC236}">
                  <a16:creationId xmlns:a16="http://schemas.microsoft.com/office/drawing/2014/main" id="{B6BD196E-9E8D-30A2-0557-F6E0C5A6FF27}"/>
                </a:ext>
              </a:extLst>
            </p:cNvPr>
            <p:cNvSpPr txBox="1">
              <a:spLocks/>
            </p:cNvSpPr>
            <p:nvPr/>
          </p:nvSpPr>
          <p:spPr>
            <a:xfrm>
              <a:off x="4291767" y="4371488"/>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a:latin typeface="+mj-lt"/>
                </a:rPr>
                <a:t>Baseline</a:t>
              </a:r>
              <a:endParaRPr lang="en-US" sz="1400">
                <a:latin typeface="+mj-lt"/>
              </a:endParaRPr>
            </a:p>
          </p:txBody>
        </p:sp>
        <p:sp>
          <p:nvSpPr>
            <p:cNvPr id="54" name="Textplatzhalter 1">
              <a:extLst>
                <a:ext uri="{FF2B5EF4-FFF2-40B4-BE49-F238E27FC236}">
                  <a16:creationId xmlns:a16="http://schemas.microsoft.com/office/drawing/2014/main" id="{25480D21-783C-664D-9775-41C54B252D01}"/>
                </a:ext>
              </a:extLst>
            </p:cNvPr>
            <p:cNvSpPr txBox="1">
              <a:spLocks/>
            </p:cNvSpPr>
            <p:nvPr/>
          </p:nvSpPr>
          <p:spPr>
            <a:xfrm>
              <a:off x="5292277" y="4371488"/>
              <a:ext cx="390578"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a:latin typeface="+mj-lt"/>
                </a:rPr>
                <a:t>PD</a:t>
              </a:r>
              <a:endParaRPr lang="en-US" sz="1400">
                <a:latin typeface="+mj-lt"/>
              </a:endParaRPr>
            </a:p>
          </p:txBody>
        </p:sp>
        <p:sp>
          <p:nvSpPr>
            <p:cNvPr id="56" name="Rechteck 55">
              <a:extLst>
                <a:ext uri="{FF2B5EF4-FFF2-40B4-BE49-F238E27FC236}">
                  <a16:creationId xmlns:a16="http://schemas.microsoft.com/office/drawing/2014/main" id="{2777F2F3-4BEA-8192-E3A7-CBEF058BE786}"/>
                </a:ext>
              </a:extLst>
            </p:cNvPr>
            <p:cNvSpPr/>
            <p:nvPr/>
          </p:nvSpPr>
          <p:spPr>
            <a:xfrm>
              <a:off x="4360081" y="4818374"/>
              <a:ext cx="1322773" cy="28936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a:solidFill>
                    <a:schemeClr val="tx1"/>
                  </a:solidFill>
                </a:rPr>
                <a:t>23/25 (92%)</a:t>
              </a:r>
            </a:p>
          </p:txBody>
        </p:sp>
        <p:cxnSp>
          <p:nvCxnSpPr>
            <p:cNvPr id="253" name="Gerade Verbindung 252">
              <a:extLst>
                <a:ext uri="{FF2B5EF4-FFF2-40B4-BE49-F238E27FC236}">
                  <a16:creationId xmlns:a16="http://schemas.microsoft.com/office/drawing/2014/main" id="{1D509CEC-0E3C-1C54-5930-C8A0C590CEB9}"/>
                </a:ext>
              </a:extLst>
            </p:cNvPr>
            <p:cNvCxnSpPr>
              <a:cxnSpLocks/>
            </p:cNvCxnSpPr>
            <p:nvPr/>
          </p:nvCxnSpPr>
          <p:spPr>
            <a:xfrm flipV="1">
              <a:off x="4578405" y="4098948"/>
              <a:ext cx="889500" cy="12827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5" name="Gerade Verbindung 254">
              <a:extLst>
                <a:ext uri="{FF2B5EF4-FFF2-40B4-BE49-F238E27FC236}">
                  <a16:creationId xmlns:a16="http://schemas.microsoft.com/office/drawing/2014/main" id="{9DA31B66-F49B-EBF3-1A7C-3C8EACE312D5}"/>
                </a:ext>
              </a:extLst>
            </p:cNvPr>
            <p:cNvCxnSpPr>
              <a:cxnSpLocks/>
            </p:cNvCxnSpPr>
            <p:nvPr/>
          </p:nvCxnSpPr>
          <p:spPr>
            <a:xfrm flipV="1">
              <a:off x="4580819" y="2597890"/>
              <a:ext cx="871323" cy="162916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 name="Gerade Verbindung 257">
              <a:extLst>
                <a:ext uri="{FF2B5EF4-FFF2-40B4-BE49-F238E27FC236}">
                  <a16:creationId xmlns:a16="http://schemas.microsoft.com/office/drawing/2014/main" id="{FB49E56B-7B35-4848-5B4D-465BDD72794C}"/>
                </a:ext>
              </a:extLst>
            </p:cNvPr>
            <p:cNvCxnSpPr>
              <a:cxnSpLocks/>
            </p:cNvCxnSpPr>
            <p:nvPr/>
          </p:nvCxnSpPr>
          <p:spPr>
            <a:xfrm>
              <a:off x="4556180" y="2290468"/>
              <a:ext cx="895962" cy="3394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9" name="Gerade Verbindung 258">
              <a:extLst>
                <a:ext uri="{FF2B5EF4-FFF2-40B4-BE49-F238E27FC236}">
                  <a16:creationId xmlns:a16="http://schemas.microsoft.com/office/drawing/2014/main" id="{7D8AD9D0-4FED-0640-C08E-B7F787AC90CF}"/>
                </a:ext>
              </a:extLst>
            </p:cNvPr>
            <p:cNvCxnSpPr>
              <a:cxnSpLocks/>
            </p:cNvCxnSpPr>
            <p:nvPr/>
          </p:nvCxnSpPr>
          <p:spPr>
            <a:xfrm>
              <a:off x="4570400" y="2295922"/>
              <a:ext cx="883303" cy="176748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 name="Gerade Verbindung 259">
              <a:extLst>
                <a:ext uri="{FF2B5EF4-FFF2-40B4-BE49-F238E27FC236}">
                  <a16:creationId xmlns:a16="http://schemas.microsoft.com/office/drawing/2014/main" id="{1152049E-2F03-5DFE-996A-618323C040F2}"/>
                </a:ext>
              </a:extLst>
            </p:cNvPr>
            <p:cNvCxnSpPr>
              <a:cxnSpLocks/>
            </p:cNvCxnSpPr>
            <p:nvPr/>
          </p:nvCxnSpPr>
          <p:spPr>
            <a:xfrm>
              <a:off x="4587887" y="2427302"/>
              <a:ext cx="875862" cy="52440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 name="Gerade Verbindung 260">
              <a:extLst>
                <a:ext uri="{FF2B5EF4-FFF2-40B4-BE49-F238E27FC236}">
                  <a16:creationId xmlns:a16="http://schemas.microsoft.com/office/drawing/2014/main" id="{36CBF002-35F1-5DFD-8B6A-B81544DBF0DC}"/>
                </a:ext>
              </a:extLst>
            </p:cNvPr>
            <p:cNvCxnSpPr>
              <a:cxnSpLocks/>
            </p:cNvCxnSpPr>
            <p:nvPr/>
          </p:nvCxnSpPr>
          <p:spPr>
            <a:xfrm>
              <a:off x="4579258" y="2741385"/>
              <a:ext cx="890841" cy="139457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 name="Gerade Verbindung 261">
              <a:extLst>
                <a:ext uri="{FF2B5EF4-FFF2-40B4-BE49-F238E27FC236}">
                  <a16:creationId xmlns:a16="http://schemas.microsoft.com/office/drawing/2014/main" id="{6C7A50FA-895D-6510-643A-2587A90B7A80}"/>
                </a:ext>
              </a:extLst>
            </p:cNvPr>
            <p:cNvCxnSpPr>
              <a:cxnSpLocks/>
            </p:cNvCxnSpPr>
            <p:nvPr/>
          </p:nvCxnSpPr>
          <p:spPr>
            <a:xfrm>
              <a:off x="4581331" y="2953606"/>
              <a:ext cx="891649" cy="66779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 name="Gerade Verbindung 262">
              <a:extLst>
                <a:ext uri="{FF2B5EF4-FFF2-40B4-BE49-F238E27FC236}">
                  <a16:creationId xmlns:a16="http://schemas.microsoft.com/office/drawing/2014/main" id="{50B5BFBE-D8C1-E0F5-3D70-11CD91924E1A}"/>
                </a:ext>
              </a:extLst>
            </p:cNvPr>
            <p:cNvCxnSpPr>
              <a:cxnSpLocks/>
            </p:cNvCxnSpPr>
            <p:nvPr/>
          </p:nvCxnSpPr>
          <p:spPr>
            <a:xfrm>
              <a:off x="4578156" y="3306031"/>
              <a:ext cx="887580" cy="6392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 name="Gerade Verbindung 263">
              <a:extLst>
                <a:ext uri="{FF2B5EF4-FFF2-40B4-BE49-F238E27FC236}">
                  <a16:creationId xmlns:a16="http://schemas.microsoft.com/office/drawing/2014/main" id="{B474A23B-3DF9-835C-23A8-D7B5B215FD47}"/>
                </a:ext>
              </a:extLst>
            </p:cNvPr>
            <p:cNvCxnSpPr>
              <a:cxnSpLocks/>
            </p:cNvCxnSpPr>
            <p:nvPr/>
          </p:nvCxnSpPr>
          <p:spPr>
            <a:xfrm flipV="1">
              <a:off x="4571806" y="3170547"/>
              <a:ext cx="890755" cy="58633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 name="Gerade Verbindung 264">
              <a:extLst>
                <a:ext uri="{FF2B5EF4-FFF2-40B4-BE49-F238E27FC236}">
                  <a16:creationId xmlns:a16="http://schemas.microsoft.com/office/drawing/2014/main" id="{E277FE6C-0EAF-0137-EC69-FEA7C2581296}"/>
                </a:ext>
              </a:extLst>
            </p:cNvPr>
            <p:cNvCxnSpPr>
              <a:cxnSpLocks/>
            </p:cNvCxnSpPr>
            <p:nvPr/>
          </p:nvCxnSpPr>
          <p:spPr>
            <a:xfrm>
              <a:off x="4578156" y="3687031"/>
              <a:ext cx="888505" cy="9830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 name="Gerade Verbindung 265">
              <a:extLst>
                <a:ext uri="{FF2B5EF4-FFF2-40B4-BE49-F238E27FC236}">
                  <a16:creationId xmlns:a16="http://schemas.microsoft.com/office/drawing/2014/main" id="{2093559F-AF1B-4CA6-2A19-E07FB24F9630}"/>
                </a:ext>
              </a:extLst>
            </p:cNvPr>
            <p:cNvCxnSpPr>
              <a:cxnSpLocks/>
            </p:cNvCxnSpPr>
            <p:nvPr/>
          </p:nvCxnSpPr>
          <p:spPr>
            <a:xfrm>
              <a:off x="4571806" y="3626706"/>
              <a:ext cx="897512" cy="261866"/>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 name="Gerade Verbindung 266">
              <a:extLst>
                <a:ext uri="{FF2B5EF4-FFF2-40B4-BE49-F238E27FC236}">
                  <a16:creationId xmlns:a16="http://schemas.microsoft.com/office/drawing/2014/main" id="{C8B18BBF-5CC6-6937-C21C-79138D7A6F3F}"/>
                </a:ext>
              </a:extLst>
            </p:cNvPr>
            <p:cNvCxnSpPr>
              <a:cxnSpLocks/>
            </p:cNvCxnSpPr>
            <p:nvPr/>
          </p:nvCxnSpPr>
          <p:spPr>
            <a:xfrm>
              <a:off x="4569149" y="3886628"/>
              <a:ext cx="889343" cy="13386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8" name="Gerade Verbindung 267">
              <a:extLst>
                <a:ext uri="{FF2B5EF4-FFF2-40B4-BE49-F238E27FC236}">
                  <a16:creationId xmlns:a16="http://schemas.microsoft.com/office/drawing/2014/main" id="{8AA2B2F4-D1B1-1E0B-40EE-4D26D20C2473}"/>
                </a:ext>
              </a:extLst>
            </p:cNvPr>
            <p:cNvCxnSpPr>
              <a:cxnSpLocks/>
            </p:cNvCxnSpPr>
            <p:nvPr/>
          </p:nvCxnSpPr>
          <p:spPr>
            <a:xfrm flipV="1">
              <a:off x="4572324" y="3556438"/>
              <a:ext cx="899095" cy="41909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9" name="Gerade Verbindung 268">
              <a:extLst>
                <a:ext uri="{FF2B5EF4-FFF2-40B4-BE49-F238E27FC236}">
                  <a16:creationId xmlns:a16="http://schemas.microsoft.com/office/drawing/2014/main" id="{D8B92BF8-E7F0-1784-1D13-C98D40747670}"/>
                </a:ext>
              </a:extLst>
            </p:cNvPr>
            <p:cNvCxnSpPr>
              <a:cxnSpLocks/>
            </p:cNvCxnSpPr>
            <p:nvPr/>
          </p:nvCxnSpPr>
          <p:spPr>
            <a:xfrm flipV="1">
              <a:off x="4566774" y="4120578"/>
              <a:ext cx="890324" cy="11318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6" name="Gerade Verbindung 275">
              <a:extLst>
                <a:ext uri="{FF2B5EF4-FFF2-40B4-BE49-F238E27FC236}">
                  <a16:creationId xmlns:a16="http://schemas.microsoft.com/office/drawing/2014/main" id="{8B0A2A6A-73B9-C555-C721-0D4EBC1FD8D9}"/>
                </a:ext>
              </a:extLst>
            </p:cNvPr>
            <p:cNvCxnSpPr>
              <a:cxnSpLocks/>
            </p:cNvCxnSpPr>
            <p:nvPr/>
          </p:nvCxnSpPr>
          <p:spPr>
            <a:xfrm flipV="1">
              <a:off x="4575499" y="3475399"/>
              <a:ext cx="895743" cy="41440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8" name="Gerade Verbindung 277">
              <a:extLst>
                <a:ext uri="{FF2B5EF4-FFF2-40B4-BE49-F238E27FC236}">
                  <a16:creationId xmlns:a16="http://schemas.microsoft.com/office/drawing/2014/main" id="{3FED0C7B-E4FF-0133-FFC0-635CBA162E0B}"/>
                </a:ext>
              </a:extLst>
            </p:cNvPr>
            <p:cNvCxnSpPr>
              <a:cxnSpLocks/>
            </p:cNvCxnSpPr>
            <p:nvPr/>
          </p:nvCxnSpPr>
          <p:spPr>
            <a:xfrm flipV="1">
              <a:off x="4572324" y="3669313"/>
              <a:ext cx="898918" cy="19191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0" name="Gerade Verbindung 279">
              <a:extLst>
                <a:ext uri="{FF2B5EF4-FFF2-40B4-BE49-F238E27FC236}">
                  <a16:creationId xmlns:a16="http://schemas.microsoft.com/office/drawing/2014/main" id="{B536C95E-0754-16A7-313A-0EA9A83F6913}"/>
                </a:ext>
              </a:extLst>
            </p:cNvPr>
            <p:cNvCxnSpPr>
              <a:cxnSpLocks/>
            </p:cNvCxnSpPr>
            <p:nvPr/>
          </p:nvCxnSpPr>
          <p:spPr>
            <a:xfrm>
              <a:off x="4574981" y="3483831"/>
              <a:ext cx="887580" cy="13757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6" name="Gerade Verbindung 285">
              <a:extLst>
                <a:ext uri="{FF2B5EF4-FFF2-40B4-BE49-F238E27FC236}">
                  <a16:creationId xmlns:a16="http://schemas.microsoft.com/office/drawing/2014/main" id="{9AB49EE5-F89E-3A74-5339-B0ADEF15406F}"/>
                </a:ext>
              </a:extLst>
            </p:cNvPr>
            <p:cNvCxnSpPr>
              <a:cxnSpLocks/>
            </p:cNvCxnSpPr>
            <p:nvPr/>
          </p:nvCxnSpPr>
          <p:spPr>
            <a:xfrm>
              <a:off x="4575499" y="3635803"/>
              <a:ext cx="882993" cy="35850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9" name="Gerade Verbindung 288">
              <a:extLst>
                <a:ext uri="{FF2B5EF4-FFF2-40B4-BE49-F238E27FC236}">
                  <a16:creationId xmlns:a16="http://schemas.microsoft.com/office/drawing/2014/main" id="{B9037DA7-0EEC-3E78-B076-061A1A28DF73}"/>
                </a:ext>
              </a:extLst>
            </p:cNvPr>
            <p:cNvCxnSpPr>
              <a:cxnSpLocks/>
            </p:cNvCxnSpPr>
            <p:nvPr/>
          </p:nvCxnSpPr>
          <p:spPr>
            <a:xfrm>
              <a:off x="4575499" y="4016803"/>
              <a:ext cx="890237" cy="13608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2" name="Gerade Verbindung 291">
              <a:extLst>
                <a:ext uri="{FF2B5EF4-FFF2-40B4-BE49-F238E27FC236}">
                  <a16:creationId xmlns:a16="http://schemas.microsoft.com/office/drawing/2014/main" id="{066D889B-D406-D897-C522-B818124337C7}"/>
                </a:ext>
              </a:extLst>
            </p:cNvPr>
            <p:cNvCxnSpPr>
              <a:cxnSpLocks/>
            </p:cNvCxnSpPr>
            <p:nvPr/>
          </p:nvCxnSpPr>
          <p:spPr>
            <a:xfrm>
              <a:off x="4575499" y="2427302"/>
              <a:ext cx="876643" cy="179975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4" name="Gerade Verbindung 293">
              <a:extLst>
                <a:ext uri="{FF2B5EF4-FFF2-40B4-BE49-F238E27FC236}">
                  <a16:creationId xmlns:a16="http://schemas.microsoft.com/office/drawing/2014/main" id="{E42932EF-3592-270A-93CB-8908EA5021D2}"/>
                </a:ext>
              </a:extLst>
            </p:cNvPr>
            <p:cNvCxnSpPr>
              <a:cxnSpLocks/>
            </p:cNvCxnSpPr>
            <p:nvPr/>
          </p:nvCxnSpPr>
          <p:spPr>
            <a:xfrm>
              <a:off x="4576595" y="3306031"/>
              <a:ext cx="892316" cy="91555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7" name="Gerade Verbindung 296">
              <a:extLst>
                <a:ext uri="{FF2B5EF4-FFF2-40B4-BE49-F238E27FC236}">
                  <a16:creationId xmlns:a16="http://schemas.microsoft.com/office/drawing/2014/main" id="{B1860607-01D2-9D50-9B3B-568DD59B3625}"/>
                </a:ext>
              </a:extLst>
            </p:cNvPr>
            <p:cNvCxnSpPr>
              <a:cxnSpLocks/>
            </p:cNvCxnSpPr>
            <p:nvPr/>
          </p:nvCxnSpPr>
          <p:spPr>
            <a:xfrm>
              <a:off x="4583364" y="3361324"/>
              <a:ext cx="867219" cy="8519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0" name="Gerade Verbindung 299">
              <a:extLst>
                <a:ext uri="{FF2B5EF4-FFF2-40B4-BE49-F238E27FC236}">
                  <a16:creationId xmlns:a16="http://schemas.microsoft.com/office/drawing/2014/main" id="{9D0A59F0-7B78-F15B-E15B-CFA2A5F55F32}"/>
                </a:ext>
              </a:extLst>
            </p:cNvPr>
            <p:cNvCxnSpPr>
              <a:cxnSpLocks/>
            </p:cNvCxnSpPr>
            <p:nvPr/>
          </p:nvCxnSpPr>
          <p:spPr>
            <a:xfrm>
              <a:off x="4571806" y="3400173"/>
              <a:ext cx="889061" cy="82133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3" name="Gerade Verbindung 302">
              <a:extLst>
                <a:ext uri="{FF2B5EF4-FFF2-40B4-BE49-F238E27FC236}">
                  <a16:creationId xmlns:a16="http://schemas.microsoft.com/office/drawing/2014/main" id="{7AD6FEF7-E79D-FC50-3BD0-FD1E65FE7F0C}"/>
                </a:ext>
              </a:extLst>
            </p:cNvPr>
            <p:cNvCxnSpPr>
              <a:cxnSpLocks/>
            </p:cNvCxnSpPr>
            <p:nvPr/>
          </p:nvCxnSpPr>
          <p:spPr>
            <a:xfrm>
              <a:off x="4578624" y="3503537"/>
              <a:ext cx="878617" cy="70976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5" name="Gerade Verbindung 304">
              <a:extLst>
                <a:ext uri="{FF2B5EF4-FFF2-40B4-BE49-F238E27FC236}">
                  <a16:creationId xmlns:a16="http://schemas.microsoft.com/office/drawing/2014/main" id="{27AA66DF-E91B-3F53-29BA-B058EEF50569}"/>
                </a:ext>
              </a:extLst>
            </p:cNvPr>
            <p:cNvCxnSpPr>
              <a:cxnSpLocks/>
            </p:cNvCxnSpPr>
            <p:nvPr/>
          </p:nvCxnSpPr>
          <p:spPr>
            <a:xfrm>
              <a:off x="4578156" y="3684633"/>
              <a:ext cx="884662" cy="53457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8" name="Gerade Verbindung 307">
              <a:extLst>
                <a:ext uri="{FF2B5EF4-FFF2-40B4-BE49-F238E27FC236}">
                  <a16:creationId xmlns:a16="http://schemas.microsoft.com/office/drawing/2014/main" id="{CC4AE19D-EEA7-51F1-4ECF-8DE2509B835E}"/>
                </a:ext>
              </a:extLst>
            </p:cNvPr>
            <p:cNvCxnSpPr>
              <a:cxnSpLocks/>
            </p:cNvCxnSpPr>
            <p:nvPr/>
          </p:nvCxnSpPr>
          <p:spPr>
            <a:xfrm>
              <a:off x="4578405" y="3920851"/>
              <a:ext cx="888256" cy="29835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1" name="Gerade Verbindung 310">
              <a:extLst>
                <a:ext uri="{FF2B5EF4-FFF2-40B4-BE49-F238E27FC236}">
                  <a16:creationId xmlns:a16="http://schemas.microsoft.com/office/drawing/2014/main" id="{0E570D4D-52B9-83B4-44F9-288918044790}"/>
                </a:ext>
              </a:extLst>
            </p:cNvPr>
            <p:cNvCxnSpPr>
              <a:cxnSpLocks/>
            </p:cNvCxnSpPr>
            <p:nvPr/>
          </p:nvCxnSpPr>
          <p:spPr>
            <a:xfrm>
              <a:off x="4579258" y="3990848"/>
              <a:ext cx="877840" cy="22198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4" name="Gerade Verbindung 313">
              <a:extLst>
                <a:ext uri="{FF2B5EF4-FFF2-40B4-BE49-F238E27FC236}">
                  <a16:creationId xmlns:a16="http://schemas.microsoft.com/office/drawing/2014/main" id="{7828F561-9FC1-EA59-8C27-ACD347AC1716}"/>
                </a:ext>
              </a:extLst>
            </p:cNvPr>
            <p:cNvCxnSpPr>
              <a:cxnSpLocks/>
            </p:cNvCxnSpPr>
            <p:nvPr/>
          </p:nvCxnSpPr>
          <p:spPr>
            <a:xfrm>
              <a:off x="4572581" y="4079307"/>
              <a:ext cx="894685" cy="1403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2" name="Gruppieren 91">
            <a:extLst>
              <a:ext uri="{FF2B5EF4-FFF2-40B4-BE49-F238E27FC236}">
                <a16:creationId xmlns:a16="http://schemas.microsoft.com/office/drawing/2014/main" id="{728D583F-A1DE-7C2B-97D1-4D1554E80ED0}"/>
              </a:ext>
            </a:extLst>
          </p:cNvPr>
          <p:cNvGrpSpPr/>
          <p:nvPr/>
        </p:nvGrpSpPr>
        <p:grpSpPr>
          <a:xfrm>
            <a:off x="5574297" y="1604310"/>
            <a:ext cx="2133813" cy="3503431"/>
            <a:chOff x="5574297" y="1604310"/>
            <a:chExt cx="2133813" cy="3503431"/>
          </a:xfrm>
        </p:grpSpPr>
        <p:sp>
          <p:nvSpPr>
            <p:cNvPr id="71" name="Textplatzhalter 1">
              <a:extLst>
                <a:ext uri="{FF2B5EF4-FFF2-40B4-BE49-F238E27FC236}">
                  <a16:creationId xmlns:a16="http://schemas.microsoft.com/office/drawing/2014/main" id="{2E1E4697-6662-16D6-18A5-C19405C6225C}"/>
                </a:ext>
              </a:extLst>
            </p:cNvPr>
            <p:cNvSpPr txBox="1">
              <a:spLocks/>
            </p:cNvSpPr>
            <p:nvPr/>
          </p:nvSpPr>
          <p:spPr>
            <a:xfrm>
              <a:off x="5574297" y="1922255"/>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100</a:t>
              </a:r>
              <a:endParaRPr lang="en-US" sz="1400">
                <a:latin typeface="+mj-lt"/>
              </a:endParaRPr>
            </a:p>
          </p:txBody>
        </p:sp>
        <p:sp>
          <p:nvSpPr>
            <p:cNvPr id="72" name="Textplatzhalter 1">
              <a:extLst>
                <a:ext uri="{FF2B5EF4-FFF2-40B4-BE49-F238E27FC236}">
                  <a16:creationId xmlns:a16="http://schemas.microsoft.com/office/drawing/2014/main" id="{D475B0DA-7486-9334-E205-66291EB4581B}"/>
                </a:ext>
              </a:extLst>
            </p:cNvPr>
            <p:cNvSpPr txBox="1">
              <a:spLocks/>
            </p:cNvSpPr>
            <p:nvPr/>
          </p:nvSpPr>
          <p:spPr>
            <a:xfrm>
              <a:off x="5574297" y="2361003"/>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80</a:t>
              </a:r>
              <a:endParaRPr lang="en-US" sz="1400">
                <a:latin typeface="+mj-lt"/>
              </a:endParaRPr>
            </a:p>
          </p:txBody>
        </p:sp>
        <p:sp>
          <p:nvSpPr>
            <p:cNvPr id="73" name="Textplatzhalter 1">
              <a:extLst>
                <a:ext uri="{FF2B5EF4-FFF2-40B4-BE49-F238E27FC236}">
                  <a16:creationId xmlns:a16="http://schemas.microsoft.com/office/drawing/2014/main" id="{44D13FB5-3059-2C90-A426-2AEB90BC1C6C}"/>
                </a:ext>
              </a:extLst>
            </p:cNvPr>
            <p:cNvSpPr txBox="1">
              <a:spLocks/>
            </p:cNvSpPr>
            <p:nvPr/>
          </p:nvSpPr>
          <p:spPr>
            <a:xfrm>
              <a:off x="5574297" y="2795650"/>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60</a:t>
              </a:r>
              <a:endParaRPr lang="en-US" sz="1400">
                <a:latin typeface="+mj-lt"/>
              </a:endParaRPr>
            </a:p>
          </p:txBody>
        </p:sp>
        <p:sp>
          <p:nvSpPr>
            <p:cNvPr id="74" name="Textplatzhalter 1">
              <a:extLst>
                <a:ext uri="{FF2B5EF4-FFF2-40B4-BE49-F238E27FC236}">
                  <a16:creationId xmlns:a16="http://schemas.microsoft.com/office/drawing/2014/main" id="{2432DBBB-68B1-F5C7-FD54-186F922BBE28}"/>
                </a:ext>
              </a:extLst>
            </p:cNvPr>
            <p:cNvSpPr txBox="1">
              <a:spLocks/>
            </p:cNvSpPr>
            <p:nvPr/>
          </p:nvSpPr>
          <p:spPr>
            <a:xfrm>
              <a:off x="5574297" y="3230298"/>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40</a:t>
              </a:r>
              <a:endParaRPr lang="en-US" sz="1400">
                <a:latin typeface="+mj-lt"/>
              </a:endParaRPr>
            </a:p>
          </p:txBody>
        </p:sp>
        <p:sp>
          <p:nvSpPr>
            <p:cNvPr id="75" name="Textplatzhalter 1">
              <a:extLst>
                <a:ext uri="{FF2B5EF4-FFF2-40B4-BE49-F238E27FC236}">
                  <a16:creationId xmlns:a16="http://schemas.microsoft.com/office/drawing/2014/main" id="{E8B11DE9-F9E6-B8B0-8C42-DED222FCBD93}"/>
                </a:ext>
              </a:extLst>
            </p:cNvPr>
            <p:cNvSpPr txBox="1">
              <a:spLocks/>
            </p:cNvSpPr>
            <p:nvPr/>
          </p:nvSpPr>
          <p:spPr>
            <a:xfrm>
              <a:off x="5574297" y="3656745"/>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20</a:t>
              </a:r>
              <a:endParaRPr lang="en-US" sz="1400">
                <a:latin typeface="+mj-lt"/>
              </a:endParaRPr>
            </a:p>
          </p:txBody>
        </p:sp>
        <p:sp>
          <p:nvSpPr>
            <p:cNvPr id="9" name="Textplatzhalter 1">
              <a:extLst>
                <a:ext uri="{FF2B5EF4-FFF2-40B4-BE49-F238E27FC236}">
                  <a16:creationId xmlns:a16="http://schemas.microsoft.com/office/drawing/2014/main" id="{23BE5587-B77B-8019-D88C-34F9D3E78FB8}"/>
                </a:ext>
              </a:extLst>
            </p:cNvPr>
            <p:cNvSpPr txBox="1">
              <a:spLocks/>
            </p:cNvSpPr>
            <p:nvPr/>
          </p:nvSpPr>
          <p:spPr>
            <a:xfrm>
              <a:off x="6297507" y="1604310"/>
              <a:ext cx="1398075"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i="1">
                  <a:latin typeface="+mj-lt"/>
                </a:rPr>
                <a:t>BTK</a:t>
              </a:r>
              <a:r>
                <a:rPr lang="en-GB" sz="1400" b="1">
                  <a:latin typeface="+mj-lt"/>
                </a:rPr>
                <a:t> T474 (19)</a:t>
              </a:r>
              <a:endParaRPr lang="en-US" sz="1400">
                <a:latin typeface="+mj-lt"/>
              </a:endParaRPr>
            </a:p>
          </p:txBody>
        </p:sp>
        <p:cxnSp>
          <p:nvCxnSpPr>
            <p:cNvPr id="67" name="Gerade Verbindung 66">
              <a:extLst>
                <a:ext uri="{FF2B5EF4-FFF2-40B4-BE49-F238E27FC236}">
                  <a16:creationId xmlns:a16="http://schemas.microsoft.com/office/drawing/2014/main" id="{9A1C38BB-6BA2-0847-CE02-A4626F3EB66A}"/>
                </a:ext>
              </a:extLst>
            </p:cNvPr>
            <p:cNvCxnSpPr/>
            <p:nvPr/>
          </p:nvCxnSpPr>
          <p:spPr>
            <a:xfrm>
              <a:off x="6389437" y="1936641"/>
              <a:ext cx="0" cy="2386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67">
              <a:extLst>
                <a:ext uri="{FF2B5EF4-FFF2-40B4-BE49-F238E27FC236}">
                  <a16:creationId xmlns:a16="http://schemas.microsoft.com/office/drawing/2014/main" id="{1FEDA002-69D6-BB87-CDDE-0E06E4CD15D9}"/>
                </a:ext>
              </a:extLst>
            </p:cNvPr>
            <p:cNvCxnSpPr>
              <a:cxnSpLocks/>
            </p:cNvCxnSpPr>
            <p:nvPr/>
          </p:nvCxnSpPr>
          <p:spPr>
            <a:xfrm flipH="1">
              <a:off x="6385337" y="4308257"/>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9" name="Gruppieren 68">
              <a:extLst>
                <a:ext uri="{FF2B5EF4-FFF2-40B4-BE49-F238E27FC236}">
                  <a16:creationId xmlns:a16="http://schemas.microsoft.com/office/drawing/2014/main" id="{E416019F-DB45-63EA-6408-AAD98BB3D0FA}"/>
                </a:ext>
              </a:extLst>
            </p:cNvPr>
            <p:cNvGrpSpPr/>
            <p:nvPr/>
          </p:nvGrpSpPr>
          <p:grpSpPr>
            <a:xfrm>
              <a:off x="6319351" y="2061634"/>
              <a:ext cx="65986" cy="2171209"/>
              <a:chOff x="2268840" y="1920116"/>
              <a:chExt cx="1322773" cy="2171209"/>
            </a:xfrm>
          </p:grpSpPr>
          <p:cxnSp>
            <p:nvCxnSpPr>
              <p:cNvPr id="83" name="Gerade Verbindung 82">
                <a:extLst>
                  <a:ext uri="{FF2B5EF4-FFF2-40B4-BE49-F238E27FC236}">
                    <a16:creationId xmlns:a16="http://schemas.microsoft.com/office/drawing/2014/main" id="{EBFAF779-C8C3-62F9-1A57-D3760E780FF0}"/>
                  </a:ext>
                </a:extLst>
              </p:cNvPr>
              <p:cNvCxnSpPr>
                <a:cxnSpLocks/>
              </p:cNvCxnSpPr>
              <p:nvPr/>
            </p:nvCxnSpPr>
            <p:spPr>
              <a:xfrm flipH="1">
                <a:off x="2268840" y="4091325"/>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 Verbindung 83">
                <a:extLst>
                  <a:ext uri="{FF2B5EF4-FFF2-40B4-BE49-F238E27FC236}">
                    <a16:creationId xmlns:a16="http://schemas.microsoft.com/office/drawing/2014/main" id="{10DB8B49-47EF-CEA5-B936-9B7D23DCD044}"/>
                  </a:ext>
                </a:extLst>
              </p:cNvPr>
              <p:cNvCxnSpPr>
                <a:cxnSpLocks/>
              </p:cNvCxnSpPr>
              <p:nvPr/>
            </p:nvCxnSpPr>
            <p:spPr>
              <a:xfrm flipH="1">
                <a:off x="2268840" y="3648265"/>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 Verbindung 84">
                <a:extLst>
                  <a:ext uri="{FF2B5EF4-FFF2-40B4-BE49-F238E27FC236}">
                    <a16:creationId xmlns:a16="http://schemas.microsoft.com/office/drawing/2014/main" id="{D0B45F72-3DCB-57B2-F131-723E38D0C003}"/>
                  </a:ext>
                </a:extLst>
              </p:cNvPr>
              <p:cNvCxnSpPr>
                <a:cxnSpLocks/>
              </p:cNvCxnSpPr>
              <p:nvPr/>
            </p:nvCxnSpPr>
            <p:spPr>
              <a:xfrm flipH="1">
                <a:off x="2268840" y="3224059"/>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 Verbindung 85">
                <a:extLst>
                  <a:ext uri="{FF2B5EF4-FFF2-40B4-BE49-F238E27FC236}">
                    <a16:creationId xmlns:a16="http://schemas.microsoft.com/office/drawing/2014/main" id="{33A1F91A-2575-766E-BEA3-AFEF172233E0}"/>
                  </a:ext>
                </a:extLst>
              </p:cNvPr>
              <p:cNvCxnSpPr>
                <a:cxnSpLocks/>
              </p:cNvCxnSpPr>
              <p:nvPr/>
            </p:nvCxnSpPr>
            <p:spPr>
              <a:xfrm flipH="1">
                <a:off x="2268840" y="2789411"/>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 Verbindung 86">
                <a:extLst>
                  <a:ext uri="{FF2B5EF4-FFF2-40B4-BE49-F238E27FC236}">
                    <a16:creationId xmlns:a16="http://schemas.microsoft.com/office/drawing/2014/main" id="{2117FEF1-80CE-78FB-DF0C-BC5312E9B848}"/>
                  </a:ext>
                </a:extLst>
              </p:cNvPr>
              <p:cNvCxnSpPr>
                <a:cxnSpLocks/>
              </p:cNvCxnSpPr>
              <p:nvPr/>
            </p:nvCxnSpPr>
            <p:spPr>
              <a:xfrm flipH="1">
                <a:off x="2268840" y="2354764"/>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 Verbindung 87">
                <a:extLst>
                  <a:ext uri="{FF2B5EF4-FFF2-40B4-BE49-F238E27FC236}">
                    <a16:creationId xmlns:a16="http://schemas.microsoft.com/office/drawing/2014/main" id="{48B7A1B6-2F8A-95B0-56C9-19B13DF15D2E}"/>
                  </a:ext>
                </a:extLst>
              </p:cNvPr>
              <p:cNvCxnSpPr>
                <a:cxnSpLocks/>
              </p:cNvCxnSpPr>
              <p:nvPr/>
            </p:nvCxnSpPr>
            <p:spPr>
              <a:xfrm flipH="1">
                <a:off x="2268840" y="1920116"/>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0" name="Gruppieren 69">
              <a:extLst>
                <a:ext uri="{FF2B5EF4-FFF2-40B4-BE49-F238E27FC236}">
                  <a16:creationId xmlns:a16="http://schemas.microsoft.com/office/drawing/2014/main" id="{E967BE0A-9AB7-8F21-2CC4-4AB532EAF651}"/>
                </a:ext>
              </a:extLst>
            </p:cNvPr>
            <p:cNvGrpSpPr/>
            <p:nvPr/>
          </p:nvGrpSpPr>
          <p:grpSpPr>
            <a:xfrm>
              <a:off x="6616287" y="4316457"/>
              <a:ext cx="869880" cy="72728"/>
              <a:chOff x="2565777" y="1860730"/>
              <a:chExt cx="869880" cy="2386937"/>
            </a:xfrm>
          </p:grpSpPr>
          <p:cxnSp>
            <p:nvCxnSpPr>
              <p:cNvPr id="81" name="Gerade Verbindung 80">
                <a:extLst>
                  <a:ext uri="{FF2B5EF4-FFF2-40B4-BE49-F238E27FC236}">
                    <a16:creationId xmlns:a16="http://schemas.microsoft.com/office/drawing/2014/main" id="{EEF5E1BE-32BB-D951-4038-B41C232B4388}"/>
                  </a:ext>
                </a:extLst>
              </p:cNvPr>
              <p:cNvCxnSpPr/>
              <p:nvPr/>
            </p:nvCxnSpPr>
            <p:spPr>
              <a:xfrm>
                <a:off x="2565777" y="1860730"/>
                <a:ext cx="0" cy="2386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 Verbindung 81">
                <a:extLst>
                  <a:ext uri="{FF2B5EF4-FFF2-40B4-BE49-F238E27FC236}">
                    <a16:creationId xmlns:a16="http://schemas.microsoft.com/office/drawing/2014/main" id="{854E922B-AB80-A8D0-89A8-E6C77B3104D4}"/>
                  </a:ext>
                </a:extLst>
              </p:cNvPr>
              <p:cNvCxnSpPr/>
              <p:nvPr/>
            </p:nvCxnSpPr>
            <p:spPr>
              <a:xfrm>
                <a:off x="3435657" y="1860730"/>
                <a:ext cx="0" cy="2386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Textplatzhalter 1">
              <a:extLst>
                <a:ext uri="{FF2B5EF4-FFF2-40B4-BE49-F238E27FC236}">
                  <a16:creationId xmlns:a16="http://schemas.microsoft.com/office/drawing/2014/main" id="{53F047FD-10BC-E754-ED93-567D167B9E0F}"/>
                </a:ext>
              </a:extLst>
            </p:cNvPr>
            <p:cNvSpPr txBox="1">
              <a:spLocks/>
            </p:cNvSpPr>
            <p:nvPr/>
          </p:nvSpPr>
          <p:spPr>
            <a:xfrm>
              <a:off x="6090754" y="4103694"/>
              <a:ext cx="302784"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0</a:t>
              </a:r>
              <a:endParaRPr lang="en-US" sz="1400">
                <a:latin typeface="+mj-lt"/>
              </a:endParaRPr>
            </a:p>
          </p:txBody>
        </p:sp>
        <p:sp>
          <p:nvSpPr>
            <p:cNvPr id="77" name="Textplatzhalter 1">
              <a:extLst>
                <a:ext uri="{FF2B5EF4-FFF2-40B4-BE49-F238E27FC236}">
                  <a16:creationId xmlns:a16="http://schemas.microsoft.com/office/drawing/2014/main" id="{5A779DBC-E7FE-5198-D4DB-EA07231BB00D}"/>
                </a:ext>
              </a:extLst>
            </p:cNvPr>
            <p:cNvSpPr txBox="1">
              <a:spLocks/>
            </p:cNvSpPr>
            <p:nvPr/>
          </p:nvSpPr>
          <p:spPr>
            <a:xfrm>
              <a:off x="6317022" y="4371488"/>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a:latin typeface="+mj-lt"/>
                </a:rPr>
                <a:t>Baseline</a:t>
              </a:r>
              <a:endParaRPr lang="en-US" sz="1400">
                <a:latin typeface="+mj-lt"/>
              </a:endParaRPr>
            </a:p>
          </p:txBody>
        </p:sp>
        <p:sp>
          <p:nvSpPr>
            <p:cNvPr id="78" name="Textplatzhalter 1">
              <a:extLst>
                <a:ext uri="{FF2B5EF4-FFF2-40B4-BE49-F238E27FC236}">
                  <a16:creationId xmlns:a16="http://schemas.microsoft.com/office/drawing/2014/main" id="{443555D4-7299-5B9F-5945-10BE1B387411}"/>
                </a:ext>
              </a:extLst>
            </p:cNvPr>
            <p:cNvSpPr txBox="1">
              <a:spLocks/>
            </p:cNvSpPr>
            <p:nvPr/>
          </p:nvSpPr>
          <p:spPr>
            <a:xfrm>
              <a:off x="7317532" y="4371488"/>
              <a:ext cx="390578"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a:latin typeface="+mj-lt"/>
                </a:rPr>
                <a:t>PD</a:t>
              </a:r>
              <a:endParaRPr lang="en-US" sz="1400">
                <a:latin typeface="+mj-lt"/>
              </a:endParaRPr>
            </a:p>
          </p:txBody>
        </p:sp>
        <p:sp>
          <p:nvSpPr>
            <p:cNvPr id="79" name="Textplatzhalter 1">
              <a:extLst>
                <a:ext uri="{FF2B5EF4-FFF2-40B4-BE49-F238E27FC236}">
                  <a16:creationId xmlns:a16="http://schemas.microsoft.com/office/drawing/2014/main" id="{1E0521B0-2437-D2B7-D6AF-1B7562FCB09A}"/>
                </a:ext>
              </a:extLst>
            </p:cNvPr>
            <p:cNvSpPr txBox="1">
              <a:spLocks/>
            </p:cNvSpPr>
            <p:nvPr/>
          </p:nvSpPr>
          <p:spPr>
            <a:xfrm rot="16200000">
              <a:off x="5489944" y="2940889"/>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a:latin typeface="+mj-lt"/>
                </a:rPr>
                <a:t>VAF (%)</a:t>
              </a:r>
              <a:endParaRPr lang="en-US" sz="1400">
                <a:latin typeface="+mj-lt"/>
              </a:endParaRPr>
            </a:p>
          </p:txBody>
        </p:sp>
        <p:sp>
          <p:nvSpPr>
            <p:cNvPr id="80" name="Rechteck 79">
              <a:extLst>
                <a:ext uri="{FF2B5EF4-FFF2-40B4-BE49-F238E27FC236}">
                  <a16:creationId xmlns:a16="http://schemas.microsoft.com/office/drawing/2014/main" id="{11652D19-79CF-88D9-F547-F1707B4438F0}"/>
                </a:ext>
              </a:extLst>
            </p:cNvPr>
            <p:cNvSpPr/>
            <p:nvPr/>
          </p:nvSpPr>
          <p:spPr>
            <a:xfrm>
              <a:off x="6385336" y="4818374"/>
              <a:ext cx="1322773" cy="28936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a:solidFill>
                    <a:schemeClr val="tx1"/>
                  </a:solidFill>
                </a:rPr>
                <a:t>16/18 (89%)</a:t>
              </a:r>
            </a:p>
          </p:txBody>
        </p:sp>
        <p:cxnSp>
          <p:nvCxnSpPr>
            <p:cNvPr id="321" name="Gerade Verbindung 320">
              <a:extLst>
                <a:ext uri="{FF2B5EF4-FFF2-40B4-BE49-F238E27FC236}">
                  <a16:creationId xmlns:a16="http://schemas.microsoft.com/office/drawing/2014/main" id="{601104AB-6AC2-462C-2A04-164359FA19D6}"/>
                </a:ext>
              </a:extLst>
            </p:cNvPr>
            <p:cNvCxnSpPr>
              <a:cxnSpLocks/>
            </p:cNvCxnSpPr>
            <p:nvPr/>
          </p:nvCxnSpPr>
          <p:spPr>
            <a:xfrm flipV="1">
              <a:off x="6606844" y="3997276"/>
              <a:ext cx="904200" cy="10114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3" name="Gerade Verbindung 322">
              <a:extLst>
                <a:ext uri="{FF2B5EF4-FFF2-40B4-BE49-F238E27FC236}">
                  <a16:creationId xmlns:a16="http://schemas.microsoft.com/office/drawing/2014/main" id="{5D12EBB2-8E37-AC7D-7928-EFB0B97D80BC}"/>
                </a:ext>
              </a:extLst>
            </p:cNvPr>
            <p:cNvCxnSpPr>
              <a:cxnSpLocks/>
            </p:cNvCxnSpPr>
            <p:nvPr/>
          </p:nvCxnSpPr>
          <p:spPr>
            <a:xfrm flipV="1">
              <a:off x="6600241" y="4106617"/>
              <a:ext cx="903865" cy="12054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5" name="Gerade Verbindung 324">
              <a:extLst>
                <a:ext uri="{FF2B5EF4-FFF2-40B4-BE49-F238E27FC236}">
                  <a16:creationId xmlns:a16="http://schemas.microsoft.com/office/drawing/2014/main" id="{1362F271-2B23-4225-B986-ADD2E28CBCE5}"/>
                </a:ext>
              </a:extLst>
            </p:cNvPr>
            <p:cNvCxnSpPr>
              <a:cxnSpLocks/>
            </p:cNvCxnSpPr>
            <p:nvPr/>
          </p:nvCxnSpPr>
          <p:spPr>
            <a:xfrm flipV="1">
              <a:off x="6606844" y="2201764"/>
              <a:ext cx="885676" cy="201743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8" name="Gerade Verbindung 327">
              <a:extLst>
                <a:ext uri="{FF2B5EF4-FFF2-40B4-BE49-F238E27FC236}">
                  <a16:creationId xmlns:a16="http://schemas.microsoft.com/office/drawing/2014/main" id="{0812AC46-11AF-47B0-730D-3A0C27C668B8}"/>
                </a:ext>
              </a:extLst>
            </p:cNvPr>
            <p:cNvCxnSpPr>
              <a:cxnSpLocks/>
            </p:cNvCxnSpPr>
            <p:nvPr/>
          </p:nvCxnSpPr>
          <p:spPr>
            <a:xfrm flipV="1">
              <a:off x="6603543" y="2573767"/>
              <a:ext cx="891810" cy="165864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0" name="Gerade Verbindung 329">
              <a:extLst>
                <a:ext uri="{FF2B5EF4-FFF2-40B4-BE49-F238E27FC236}">
                  <a16:creationId xmlns:a16="http://schemas.microsoft.com/office/drawing/2014/main" id="{9DC29749-3C82-0237-32A3-E537AF6AB0BF}"/>
                </a:ext>
              </a:extLst>
            </p:cNvPr>
            <p:cNvCxnSpPr>
              <a:cxnSpLocks/>
            </p:cNvCxnSpPr>
            <p:nvPr/>
          </p:nvCxnSpPr>
          <p:spPr>
            <a:xfrm flipV="1">
              <a:off x="6594283" y="3287504"/>
              <a:ext cx="897632" cy="94267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 name="Gerade Verbindung 331">
              <a:extLst>
                <a:ext uri="{FF2B5EF4-FFF2-40B4-BE49-F238E27FC236}">
                  <a16:creationId xmlns:a16="http://schemas.microsoft.com/office/drawing/2014/main" id="{568FBCA9-6722-B645-5F0B-981EF13FB6B8}"/>
                </a:ext>
              </a:extLst>
            </p:cNvPr>
            <p:cNvCxnSpPr>
              <a:cxnSpLocks/>
            </p:cNvCxnSpPr>
            <p:nvPr/>
          </p:nvCxnSpPr>
          <p:spPr>
            <a:xfrm flipV="1">
              <a:off x="6597344" y="3361324"/>
              <a:ext cx="902109" cy="8752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 name="Gerade Verbindung 333">
              <a:extLst>
                <a:ext uri="{FF2B5EF4-FFF2-40B4-BE49-F238E27FC236}">
                  <a16:creationId xmlns:a16="http://schemas.microsoft.com/office/drawing/2014/main" id="{6361281C-7B87-85AC-C9FA-D10EB1399505}"/>
                </a:ext>
              </a:extLst>
            </p:cNvPr>
            <p:cNvCxnSpPr>
              <a:cxnSpLocks/>
            </p:cNvCxnSpPr>
            <p:nvPr/>
          </p:nvCxnSpPr>
          <p:spPr>
            <a:xfrm flipV="1">
              <a:off x="6594448" y="3412471"/>
              <a:ext cx="905005" cy="81458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 name="Gerade Verbindung 335">
              <a:extLst>
                <a:ext uri="{FF2B5EF4-FFF2-40B4-BE49-F238E27FC236}">
                  <a16:creationId xmlns:a16="http://schemas.microsoft.com/office/drawing/2014/main" id="{D8C21795-A28A-BCAA-8A0F-15BF4E8C1EDD}"/>
                </a:ext>
              </a:extLst>
            </p:cNvPr>
            <p:cNvCxnSpPr>
              <a:cxnSpLocks/>
            </p:cNvCxnSpPr>
            <p:nvPr/>
          </p:nvCxnSpPr>
          <p:spPr>
            <a:xfrm flipV="1">
              <a:off x="6601892" y="3575870"/>
              <a:ext cx="905005" cy="64632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 name="Gerade Verbindung 337">
              <a:extLst>
                <a:ext uri="{FF2B5EF4-FFF2-40B4-BE49-F238E27FC236}">
                  <a16:creationId xmlns:a16="http://schemas.microsoft.com/office/drawing/2014/main" id="{67B98201-A2B2-5DFA-6E6F-D2B218F62959}"/>
                </a:ext>
              </a:extLst>
            </p:cNvPr>
            <p:cNvCxnSpPr>
              <a:cxnSpLocks/>
            </p:cNvCxnSpPr>
            <p:nvPr/>
          </p:nvCxnSpPr>
          <p:spPr>
            <a:xfrm flipV="1">
              <a:off x="6596074" y="3629940"/>
              <a:ext cx="903379" cy="59591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0" name="Gerade Verbindung 339">
              <a:extLst>
                <a:ext uri="{FF2B5EF4-FFF2-40B4-BE49-F238E27FC236}">
                  <a16:creationId xmlns:a16="http://schemas.microsoft.com/office/drawing/2014/main" id="{32D2B735-1942-2174-3B8D-122C69D26A26}"/>
                </a:ext>
              </a:extLst>
            </p:cNvPr>
            <p:cNvCxnSpPr>
              <a:cxnSpLocks/>
            </p:cNvCxnSpPr>
            <p:nvPr/>
          </p:nvCxnSpPr>
          <p:spPr>
            <a:xfrm flipV="1">
              <a:off x="6593432" y="3707009"/>
              <a:ext cx="906021" cy="52470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2" name="Gerade Verbindung 341">
              <a:extLst>
                <a:ext uri="{FF2B5EF4-FFF2-40B4-BE49-F238E27FC236}">
                  <a16:creationId xmlns:a16="http://schemas.microsoft.com/office/drawing/2014/main" id="{39B4CF9F-78B9-F57B-BDC2-07D3B5CB473E}"/>
                </a:ext>
              </a:extLst>
            </p:cNvPr>
            <p:cNvCxnSpPr>
              <a:cxnSpLocks/>
            </p:cNvCxnSpPr>
            <p:nvPr/>
          </p:nvCxnSpPr>
          <p:spPr>
            <a:xfrm flipV="1">
              <a:off x="6593608" y="3765270"/>
              <a:ext cx="905845" cy="4695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4" name="Gerade Verbindung 343">
              <a:extLst>
                <a:ext uri="{FF2B5EF4-FFF2-40B4-BE49-F238E27FC236}">
                  <a16:creationId xmlns:a16="http://schemas.microsoft.com/office/drawing/2014/main" id="{53776A1F-B800-81EA-8C4E-6E36715F71D4}"/>
                </a:ext>
              </a:extLst>
            </p:cNvPr>
            <p:cNvCxnSpPr>
              <a:cxnSpLocks/>
            </p:cNvCxnSpPr>
            <p:nvPr/>
          </p:nvCxnSpPr>
          <p:spPr>
            <a:xfrm flipV="1">
              <a:off x="6598590" y="3898010"/>
              <a:ext cx="908307" cy="33526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6" name="Gerade Verbindung 345">
              <a:extLst>
                <a:ext uri="{FF2B5EF4-FFF2-40B4-BE49-F238E27FC236}">
                  <a16:creationId xmlns:a16="http://schemas.microsoft.com/office/drawing/2014/main" id="{5557166D-C9A4-BCB0-3408-FF07C104AB19}"/>
                </a:ext>
              </a:extLst>
            </p:cNvPr>
            <p:cNvCxnSpPr>
              <a:cxnSpLocks/>
            </p:cNvCxnSpPr>
            <p:nvPr/>
          </p:nvCxnSpPr>
          <p:spPr>
            <a:xfrm flipV="1">
              <a:off x="6596483" y="4035703"/>
              <a:ext cx="902714" cy="19703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66" name="Gruppieren 65">
            <a:extLst>
              <a:ext uri="{FF2B5EF4-FFF2-40B4-BE49-F238E27FC236}">
                <a16:creationId xmlns:a16="http://schemas.microsoft.com/office/drawing/2014/main" id="{00AB5118-3FE3-33AD-F96D-16C708D23F15}"/>
              </a:ext>
            </a:extLst>
          </p:cNvPr>
          <p:cNvGrpSpPr/>
          <p:nvPr/>
        </p:nvGrpSpPr>
        <p:grpSpPr>
          <a:xfrm>
            <a:off x="7599552" y="1604310"/>
            <a:ext cx="2133813" cy="3503431"/>
            <a:chOff x="7599552" y="1604310"/>
            <a:chExt cx="2133813" cy="3503431"/>
          </a:xfrm>
        </p:grpSpPr>
        <p:sp>
          <p:nvSpPr>
            <p:cNvPr id="120" name="Textplatzhalter 1">
              <a:extLst>
                <a:ext uri="{FF2B5EF4-FFF2-40B4-BE49-F238E27FC236}">
                  <a16:creationId xmlns:a16="http://schemas.microsoft.com/office/drawing/2014/main" id="{8627DAF6-660F-FA55-A409-F570FB2BAB8D}"/>
                </a:ext>
              </a:extLst>
            </p:cNvPr>
            <p:cNvSpPr txBox="1">
              <a:spLocks/>
            </p:cNvSpPr>
            <p:nvPr/>
          </p:nvSpPr>
          <p:spPr>
            <a:xfrm>
              <a:off x="7599552" y="1922255"/>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100</a:t>
              </a:r>
              <a:endParaRPr lang="en-US" sz="1400">
                <a:latin typeface="+mj-lt"/>
              </a:endParaRPr>
            </a:p>
          </p:txBody>
        </p:sp>
        <p:sp>
          <p:nvSpPr>
            <p:cNvPr id="121" name="Textplatzhalter 1">
              <a:extLst>
                <a:ext uri="{FF2B5EF4-FFF2-40B4-BE49-F238E27FC236}">
                  <a16:creationId xmlns:a16="http://schemas.microsoft.com/office/drawing/2014/main" id="{124035A9-A9B0-3A49-A64C-EDEBEACF5E86}"/>
                </a:ext>
              </a:extLst>
            </p:cNvPr>
            <p:cNvSpPr txBox="1">
              <a:spLocks/>
            </p:cNvSpPr>
            <p:nvPr/>
          </p:nvSpPr>
          <p:spPr>
            <a:xfrm>
              <a:off x="7599552" y="2361003"/>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80</a:t>
              </a:r>
              <a:endParaRPr lang="en-US" sz="1400">
                <a:latin typeface="+mj-lt"/>
              </a:endParaRPr>
            </a:p>
          </p:txBody>
        </p:sp>
        <p:sp>
          <p:nvSpPr>
            <p:cNvPr id="122" name="Textplatzhalter 1">
              <a:extLst>
                <a:ext uri="{FF2B5EF4-FFF2-40B4-BE49-F238E27FC236}">
                  <a16:creationId xmlns:a16="http://schemas.microsoft.com/office/drawing/2014/main" id="{E8741584-8794-ADD2-A7CD-D9A75730B147}"/>
                </a:ext>
              </a:extLst>
            </p:cNvPr>
            <p:cNvSpPr txBox="1">
              <a:spLocks/>
            </p:cNvSpPr>
            <p:nvPr/>
          </p:nvSpPr>
          <p:spPr>
            <a:xfrm>
              <a:off x="7599552" y="2795650"/>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60</a:t>
              </a:r>
              <a:endParaRPr lang="en-US" sz="1400">
                <a:latin typeface="+mj-lt"/>
              </a:endParaRPr>
            </a:p>
          </p:txBody>
        </p:sp>
        <p:sp>
          <p:nvSpPr>
            <p:cNvPr id="123" name="Textplatzhalter 1">
              <a:extLst>
                <a:ext uri="{FF2B5EF4-FFF2-40B4-BE49-F238E27FC236}">
                  <a16:creationId xmlns:a16="http://schemas.microsoft.com/office/drawing/2014/main" id="{AE7B84AC-D503-FE0A-BCEE-DBCA4787DB81}"/>
                </a:ext>
              </a:extLst>
            </p:cNvPr>
            <p:cNvSpPr txBox="1">
              <a:spLocks/>
            </p:cNvSpPr>
            <p:nvPr/>
          </p:nvSpPr>
          <p:spPr>
            <a:xfrm>
              <a:off x="7599552" y="3230298"/>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40</a:t>
              </a:r>
              <a:endParaRPr lang="en-US" sz="1400">
                <a:latin typeface="+mj-lt"/>
              </a:endParaRPr>
            </a:p>
          </p:txBody>
        </p:sp>
        <p:sp>
          <p:nvSpPr>
            <p:cNvPr id="124" name="Textplatzhalter 1">
              <a:extLst>
                <a:ext uri="{FF2B5EF4-FFF2-40B4-BE49-F238E27FC236}">
                  <a16:creationId xmlns:a16="http://schemas.microsoft.com/office/drawing/2014/main" id="{84D5C828-6571-8C68-058F-4D2A489BFCF0}"/>
                </a:ext>
              </a:extLst>
            </p:cNvPr>
            <p:cNvSpPr txBox="1">
              <a:spLocks/>
            </p:cNvSpPr>
            <p:nvPr/>
          </p:nvSpPr>
          <p:spPr>
            <a:xfrm>
              <a:off x="7599552" y="3656745"/>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20</a:t>
              </a:r>
              <a:endParaRPr lang="en-US" sz="1400">
                <a:latin typeface="+mj-lt"/>
              </a:endParaRPr>
            </a:p>
          </p:txBody>
        </p:sp>
        <p:sp>
          <p:nvSpPr>
            <p:cNvPr id="10" name="Textplatzhalter 1">
              <a:extLst>
                <a:ext uri="{FF2B5EF4-FFF2-40B4-BE49-F238E27FC236}">
                  <a16:creationId xmlns:a16="http://schemas.microsoft.com/office/drawing/2014/main" id="{89AFFE76-B111-248F-B1DF-75144FDE993D}"/>
                </a:ext>
              </a:extLst>
            </p:cNvPr>
            <p:cNvSpPr txBox="1">
              <a:spLocks/>
            </p:cNvSpPr>
            <p:nvPr/>
          </p:nvSpPr>
          <p:spPr>
            <a:xfrm>
              <a:off x="8286498" y="1604310"/>
              <a:ext cx="1398075"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i="1">
                  <a:latin typeface="+mj-lt"/>
                </a:rPr>
                <a:t>BTK</a:t>
              </a:r>
              <a:r>
                <a:rPr lang="en-GB" sz="1400" b="1">
                  <a:latin typeface="+mj-lt"/>
                </a:rPr>
                <a:t> L528 (9)</a:t>
              </a:r>
              <a:endParaRPr lang="en-US" sz="1400">
                <a:latin typeface="+mj-lt"/>
              </a:endParaRPr>
            </a:p>
          </p:txBody>
        </p:sp>
        <p:cxnSp>
          <p:nvCxnSpPr>
            <p:cNvPr id="116" name="Gerade Verbindung 115">
              <a:extLst>
                <a:ext uri="{FF2B5EF4-FFF2-40B4-BE49-F238E27FC236}">
                  <a16:creationId xmlns:a16="http://schemas.microsoft.com/office/drawing/2014/main" id="{506D4209-F11E-245E-D093-8508BC9DCF39}"/>
                </a:ext>
              </a:extLst>
            </p:cNvPr>
            <p:cNvCxnSpPr/>
            <p:nvPr/>
          </p:nvCxnSpPr>
          <p:spPr>
            <a:xfrm>
              <a:off x="8414692" y="1936641"/>
              <a:ext cx="0" cy="2386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 Verbindung 116">
              <a:extLst>
                <a:ext uri="{FF2B5EF4-FFF2-40B4-BE49-F238E27FC236}">
                  <a16:creationId xmlns:a16="http://schemas.microsoft.com/office/drawing/2014/main" id="{05D2E33B-7232-156A-C253-68FCEE9E3A6F}"/>
                </a:ext>
              </a:extLst>
            </p:cNvPr>
            <p:cNvCxnSpPr>
              <a:cxnSpLocks/>
            </p:cNvCxnSpPr>
            <p:nvPr/>
          </p:nvCxnSpPr>
          <p:spPr>
            <a:xfrm flipH="1">
              <a:off x="8410592" y="4308257"/>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8" name="Gruppieren 117">
              <a:extLst>
                <a:ext uri="{FF2B5EF4-FFF2-40B4-BE49-F238E27FC236}">
                  <a16:creationId xmlns:a16="http://schemas.microsoft.com/office/drawing/2014/main" id="{3E18CFA3-D32D-AED7-EA81-68A785F9F219}"/>
                </a:ext>
              </a:extLst>
            </p:cNvPr>
            <p:cNvGrpSpPr/>
            <p:nvPr/>
          </p:nvGrpSpPr>
          <p:grpSpPr>
            <a:xfrm>
              <a:off x="8344606" y="2061634"/>
              <a:ext cx="65986" cy="2171209"/>
              <a:chOff x="2268840" y="1920116"/>
              <a:chExt cx="1322773" cy="2171209"/>
            </a:xfrm>
          </p:grpSpPr>
          <p:cxnSp>
            <p:nvCxnSpPr>
              <p:cNvPr id="132" name="Gerade Verbindung 131">
                <a:extLst>
                  <a:ext uri="{FF2B5EF4-FFF2-40B4-BE49-F238E27FC236}">
                    <a16:creationId xmlns:a16="http://schemas.microsoft.com/office/drawing/2014/main" id="{7EEF5C3B-3C7D-5C84-CCB3-C93B47D84001}"/>
                  </a:ext>
                </a:extLst>
              </p:cNvPr>
              <p:cNvCxnSpPr>
                <a:cxnSpLocks/>
              </p:cNvCxnSpPr>
              <p:nvPr/>
            </p:nvCxnSpPr>
            <p:spPr>
              <a:xfrm flipH="1">
                <a:off x="2268840" y="4091325"/>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 Verbindung 132">
                <a:extLst>
                  <a:ext uri="{FF2B5EF4-FFF2-40B4-BE49-F238E27FC236}">
                    <a16:creationId xmlns:a16="http://schemas.microsoft.com/office/drawing/2014/main" id="{9A8CBFD7-2638-F9B2-DDF8-5188C90C0E25}"/>
                  </a:ext>
                </a:extLst>
              </p:cNvPr>
              <p:cNvCxnSpPr>
                <a:cxnSpLocks/>
              </p:cNvCxnSpPr>
              <p:nvPr/>
            </p:nvCxnSpPr>
            <p:spPr>
              <a:xfrm flipH="1">
                <a:off x="2268840" y="3648265"/>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 Verbindung 133">
                <a:extLst>
                  <a:ext uri="{FF2B5EF4-FFF2-40B4-BE49-F238E27FC236}">
                    <a16:creationId xmlns:a16="http://schemas.microsoft.com/office/drawing/2014/main" id="{0AB6C8B5-516E-0567-9D64-043CAA29E68F}"/>
                  </a:ext>
                </a:extLst>
              </p:cNvPr>
              <p:cNvCxnSpPr>
                <a:cxnSpLocks/>
              </p:cNvCxnSpPr>
              <p:nvPr/>
            </p:nvCxnSpPr>
            <p:spPr>
              <a:xfrm flipH="1">
                <a:off x="2268840" y="3224059"/>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 Verbindung 134">
                <a:extLst>
                  <a:ext uri="{FF2B5EF4-FFF2-40B4-BE49-F238E27FC236}">
                    <a16:creationId xmlns:a16="http://schemas.microsoft.com/office/drawing/2014/main" id="{7279B752-5EC5-F96F-ECBD-77A1E271175F}"/>
                  </a:ext>
                </a:extLst>
              </p:cNvPr>
              <p:cNvCxnSpPr>
                <a:cxnSpLocks/>
              </p:cNvCxnSpPr>
              <p:nvPr/>
            </p:nvCxnSpPr>
            <p:spPr>
              <a:xfrm flipH="1">
                <a:off x="2268840" y="2789411"/>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 Verbindung 135">
                <a:extLst>
                  <a:ext uri="{FF2B5EF4-FFF2-40B4-BE49-F238E27FC236}">
                    <a16:creationId xmlns:a16="http://schemas.microsoft.com/office/drawing/2014/main" id="{6451E028-AF16-F7F1-2957-407B42AB01CC}"/>
                  </a:ext>
                </a:extLst>
              </p:cNvPr>
              <p:cNvCxnSpPr>
                <a:cxnSpLocks/>
              </p:cNvCxnSpPr>
              <p:nvPr/>
            </p:nvCxnSpPr>
            <p:spPr>
              <a:xfrm flipH="1">
                <a:off x="2268840" y="2354764"/>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 Verbindung 136">
                <a:extLst>
                  <a:ext uri="{FF2B5EF4-FFF2-40B4-BE49-F238E27FC236}">
                    <a16:creationId xmlns:a16="http://schemas.microsoft.com/office/drawing/2014/main" id="{039BB79B-1DA0-2171-3981-40EE30881472}"/>
                  </a:ext>
                </a:extLst>
              </p:cNvPr>
              <p:cNvCxnSpPr>
                <a:cxnSpLocks/>
              </p:cNvCxnSpPr>
              <p:nvPr/>
            </p:nvCxnSpPr>
            <p:spPr>
              <a:xfrm flipH="1">
                <a:off x="2268840" y="1920116"/>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9" name="Gruppieren 118">
              <a:extLst>
                <a:ext uri="{FF2B5EF4-FFF2-40B4-BE49-F238E27FC236}">
                  <a16:creationId xmlns:a16="http://schemas.microsoft.com/office/drawing/2014/main" id="{B7AE2116-DF1C-CF5E-C3AB-52CEA0AC1919}"/>
                </a:ext>
              </a:extLst>
            </p:cNvPr>
            <p:cNvGrpSpPr/>
            <p:nvPr/>
          </p:nvGrpSpPr>
          <p:grpSpPr>
            <a:xfrm>
              <a:off x="8645813" y="4316457"/>
              <a:ext cx="892263" cy="72728"/>
              <a:chOff x="2570048" y="1860730"/>
              <a:chExt cx="892263" cy="2386937"/>
            </a:xfrm>
          </p:grpSpPr>
          <p:cxnSp>
            <p:nvCxnSpPr>
              <p:cNvPr id="130" name="Gerade Verbindung 129">
                <a:extLst>
                  <a:ext uri="{FF2B5EF4-FFF2-40B4-BE49-F238E27FC236}">
                    <a16:creationId xmlns:a16="http://schemas.microsoft.com/office/drawing/2014/main" id="{7747D580-3847-F728-0C5D-59051B530221}"/>
                  </a:ext>
                </a:extLst>
              </p:cNvPr>
              <p:cNvCxnSpPr/>
              <p:nvPr/>
            </p:nvCxnSpPr>
            <p:spPr>
              <a:xfrm>
                <a:off x="2570048" y="1860730"/>
                <a:ext cx="0" cy="2386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 Verbindung 130">
                <a:extLst>
                  <a:ext uri="{FF2B5EF4-FFF2-40B4-BE49-F238E27FC236}">
                    <a16:creationId xmlns:a16="http://schemas.microsoft.com/office/drawing/2014/main" id="{D3C58C53-C970-5AA0-8E31-E43FC4FE2ABA}"/>
                  </a:ext>
                </a:extLst>
              </p:cNvPr>
              <p:cNvCxnSpPr/>
              <p:nvPr/>
            </p:nvCxnSpPr>
            <p:spPr>
              <a:xfrm>
                <a:off x="3462311" y="1860730"/>
                <a:ext cx="0" cy="2386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5" name="Textplatzhalter 1">
              <a:extLst>
                <a:ext uri="{FF2B5EF4-FFF2-40B4-BE49-F238E27FC236}">
                  <a16:creationId xmlns:a16="http://schemas.microsoft.com/office/drawing/2014/main" id="{5596D069-FEA7-6484-6E31-F67660659562}"/>
                </a:ext>
              </a:extLst>
            </p:cNvPr>
            <p:cNvSpPr txBox="1">
              <a:spLocks/>
            </p:cNvSpPr>
            <p:nvPr/>
          </p:nvSpPr>
          <p:spPr>
            <a:xfrm>
              <a:off x="8116009" y="4103694"/>
              <a:ext cx="302784"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0</a:t>
              </a:r>
              <a:endParaRPr lang="en-US" sz="1400">
                <a:latin typeface="+mj-lt"/>
              </a:endParaRPr>
            </a:p>
          </p:txBody>
        </p:sp>
        <p:sp>
          <p:nvSpPr>
            <p:cNvPr id="126" name="Textplatzhalter 1">
              <a:extLst>
                <a:ext uri="{FF2B5EF4-FFF2-40B4-BE49-F238E27FC236}">
                  <a16:creationId xmlns:a16="http://schemas.microsoft.com/office/drawing/2014/main" id="{236C7C44-7F5F-FD0E-0D02-8571989364A6}"/>
                </a:ext>
              </a:extLst>
            </p:cNvPr>
            <p:cNvSpPr txBox="1">
              <a:spLocks/>
            </p:cNvSpPr>
            <p:nvPr/>
          </p:nvSpPr>
          <p:spPr>
            <a:xfrm>
              <a:off x="8342277" y="4371488"/>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a:latin typeface="+mj-lt"/>
                </a:rPr>
                <a:t>Baseline</a:t>
              </a:r>
              <a:endParaRPr lang="en-US" sz="1400">
                <a:latin typeface="+mj-lt"/>
              </a:endParaRPr>
            </a:p>
          </p:txBody>
        </p:sp>
        <p:sp>
          <p:nvSpPr>
            <p:cNvPr id="127" name="Textplatzhalter 1">
              <a:extLst>
                <a:ext uri="{FF2B5EF4-FFF2-40B4-BE49-F238E27FC236}">
                  <a16:creationId xmlns:a16="http://schemas.microsoft.com/office/drawing/2014/main" id="{C1279D7F-46BE-FD71-6C1A-CAFCC8805C06}"/>
                </a:ext>
              </a:extLst>
            </p:cNvPr>
            <p:cNvSpPr txBox="1">
              <a:spLocks/>
            </p:cNvSpPr>
            <p:nvPr/>
          </p:nvSpPr>
          <p:spPr>
            <a:xfrm>
              <a:off x="9342787" y="4371488"/>
              <a:ext cx="390578"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a:latin typeface="+mj-lt"/>
                </a:rPr>
                <a:t>PD</a:t>
              </a:r>
              <a:endParaRPr lang="en-US" sz="1400">
                <a:latin typeface="+mj-lt"/>
              </a:endParaRPr>
            </a:p>
          </p:txBody>
        </p:sp>
        <p:sp>
          <p:nvSpPr>
            <p:cNvPr id="128" name="Textplatzhalter 1">
              <a:extLst>
                <a:ext uri="{FF2B5EF4-FFF2-40B4-BE49-F238E27FC236}">
                  <a16:creationId xmlns:a16="http://schemas.microsoft.com/office/drawing/2014/main" id="{928B75D8-A673-42F3-6E46-A3B1DF9340A7}"/>
                </a:ext>
              </a:extLst>
            </p:cNvPr>
            <p:cNvSpPr txBox="1">
              <a:spLocks/>
            </p:cNvSpPr>
            <p:nvPr/>
          </p:nvSpPr>
          <p:spPr>
            <a:xfrm rot="16200000">
              <a:off x="7515199" y="2940889"/>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a:latin typeface="+mj-lt"/>
                </a:rPr>
                <a:t>VAF (%)</a:t>
              </a:r>
              <a:endParaRPr lang="en-US" sz="1400">
                <a:latin typeface="+mj-lt"/>
              </a:endParaRPr>
            </a:p>
          </p:txBody>
        </p:sp>
        <p:sp>
          <p:nvSpPr>
            <p:cNvPr id="129" name="Rechteck 128">
              <a:extLst>
                <a:ext uri="{FF2B5EF4-FFF2-40B4-BE49-F238E27FC236}">
                  <a16:creationId xmlns:a16="http://schemas.microsoft.com/office/drawing/2014/main" id="{6A3C3C2C-AB49-3307-0438-239ABC706024}"/>
                </a:ext>
              </a:extLst>
            </p:cNvPr>
            <p:cNvSpPr/>
            <p:nvPr/>
          </p:nvSpPr>
          <p:spPr>
            <a:xfrm>
              <a:off x="8410591" y="4818374"/>
              <a:ext cx="1322773" cy="28936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a:solidFill>
                    <a:schemeClr val="tx1"/>
                  </a:solidFill>
                </a:rPr>
                <a:t>8/9 (89%)</a:t>
              </a:r>
            </a:p>
          </p:txBody>
        </p:sp>
        <p:cxnSp>
          <p:nvCxnSpPr>
            <p:cNvPr id="348" name="Gerade Verbindung 347">
              <a:extLst>
                <a:ext uri="{FF2B5EF4-FFF2-40B4-BE49-F238E27FC236}">
                  <a16:creationId xmlns:a16="http://schemas.microsoft.com/office/drawing/2014/main" id="{934D668F-295B-E017-52BB-549F7A969B53}"/>
                </a:ext>
              </a:extLst>
            </p:cNvPr>
            <p:cNvCxnSpPr>
              <a:cxnSpLocks/>
            </p:cNvCxnSpPr>
            <p:nvPr/>
          </p:nvCxnSpPr>
          <p:spPr>
            <a:xfrm flipV="1">
              <a:off x="8650213" y="4034387"/>
              <a:ext cx="889778" cy="1927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0" name="Gerade Verbindung 349">
              <a:extLst>
                <a:ext uri="{FF2B5EF4-FFF2-40B4-BE49-F238E27FC236}">
                  <a16:creationId xmlns:a16="http://schemas.microsoft.com/office/drawing/2014/main" id="{B4DD7503-42DF-9104-2A68-E5E5EE5DBA69}"/>
                </a:ext>
              </a:extLst>
            </p:cNvPr>
            <p:cNvCxnSpPr>
              <a:cxnSpLocks/>
            </p:cNvCxnSpPr>
            <p:nvPr/>
          </p:nvCxnSpPr>
          <p:spPr>
            <a:xfrm flipV="1">
              <a:off x="8646912" y="3849119"/>
              <a:ext cx="889387" cy="37804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3" name="Gerade Verbindung 352">
              <a:extLst>
                <a:ext uri="{FF2B5EF4-FFF2-40B4-BE49-F238E27FC236}">
                  <a16:creationId xmlns:a16="http://schemas.microsoft.com/office/drawing/2014/main" id="{21341ACE-572F-0DBA-0634-F56019EC5BEE}"/>
                </a:ext>
              </a:extLst>
            </p:cNvPr>
            <p:cNvCxnSpPr>
              <a:cxnSpLocks/>
            </p:cNvCxnSpPr>
            <p:nvPr/>
          </p:nvCxnSpPr>
          <p:spPr>
            <a:xfrm flipV="1">
              <a:off x="8654812" y="3993540"/>
              <a:ext cx="888480" cy="23193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6" name="Gerade Verbindung 355">
              <a:extLst>
                <a:ext uri="{FF2B5EF4-FFF2-40B4-BE49-F238E27FC236}">
                  <a16:creationId xmlns:a16="http://schemas.microsoft.com/office/drawing/2014/main" id="{DDD304A9-AC74-3C29-0D20-565789B8F089}"/>
                </a:ext>
              </a:extLst>
            </p:cNvPr>
            <p:cNvCxnSpPr>
              <a:cxnSpLocks/>
            </p:cNvCxnSpPr>
            <p:nvPr/>
          </p:nvCxnSpPr>
          <p:spPr>
            <a:xfrm flipV="1">
              <a:off x="8651511" y="3629940"/>
              <a:ext cx="891781" cy="58893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8" name="Gerade Verbindung 357">
              <a:extLst>
                <a:ext uri="{FF2B5EF4-FFF2-40B4-BE49-F238E27FC236}">
                  <a16:creationId xmlns:a16="http://schemas.microsoft.com/office/drawing/2014/main" id="{58E30655-CA63-D7FF-02F4-5613CD553631}"/>
                </a:ext>
              </a:extLst>
            </p:cNvPr>
            <p:cNvCxnSpPr>
              <a:cxnSpLocks/>
            </p:cNvCxnSpPr>
            <p:nvPr/>
          </p:nvCxnSpPr>
          <p:spPr>
            <a:xfrm flipV="1">
              <a:off x="8645813" y="3557316"/>
              <a:ext cx="894178" cy="66815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0" name="Gerade Verbindung 359">
              <a:extLst>
                <a:ext uri="{FF2B5EF4-FFF2-40B4-BE49-F238E27FC236}">
                  <a16:creationId xmlns:a16="http://schemas.microsoft.com/office/drawing/2014/main" id="{937C222D-D80F-A1C0-EF7B-B28332F298EE}"/>
                </a:ext>
              </a:extLst>
            </p:cNvPr>
            <p:cNvCxnSpPr>
              <a:cxnSpLocks/>
            </p:cNvCxnSpPr>
            <p:nvPr/>
          </p:nvCxnSpPr>
          <p:spPr>
            <a:xfrm flipV="1">
              <a:off x="8645813" y="3484692"/>
              <a:ext cx="890877" cy="76033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2" name="Gerade Verbindung 361">
              <a:extLst>
                <a:ext uri="{FF2B5EF4-FFF2-40B4-BE49-F238E27FC236}">
                  <a16:creationId xmlns:a16="http://schemas.microsoft.com/office/drawing/2014/main" id="{C69C17B8-0918-BF0F-8CA8-9C79C612CB4B}"/>
                </a:ext>
              </a:extLst>
            </p:cNvPr>
            <p:cNvCxnSpPr>
              <a:cxnSpLocks/>
            </p:cNvCxnSpPr>
            <p:nvPr/>
          </p:nvCxnSpPr>
          <p:spPr>
            <a:xfrm flipV="1">
              <a:off x="8651813" y="3326240"/>
              <a:ext cx="891479" cy="90616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4" name="Gerade Verbindung 363">
              <a:extLst>
                <a:ext uri="{FF2B5EF4-FFF2-40B4-BE49-F238E27FC236}">
                  <a16:creationId xmlns:a16="http://schemas.microsoft.com/office/drawing/2014/main" id="{91961F5F-14FD-89C6-2A62-3616FC283939}"/>
                </a:ext>
              </a:extLst>
            </p:cNvPr>
            <p:cNvCxnSpPr>
              <a:cxnSpLocks/>
            </p:cNvCxnSpPr>
            <p:nvPr/>
          </p:nvCxnSpPr>
          <p:spPr>
            <a:xfrm flipV="1">
              <a:off x="8651813" y="3270122"/>
              <a:ext cx="888178" cy="96228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2" name="Gruppieren 41">
            <a:extLst>
              <a:ext uri="{FF2B5EF4-FFF2-40B4-BE49-F238E27FC236}">
                <a16:creationId xmlns:a16="http://schemas.microsoft.com/office/drawing/2014/main" id="{8506B167-FA23-583D-2285-8D380557611F}"/>
              </a:ext>
            </a:extLst>
          </p:cNvPr>
          <p:cNvGrpSpPr/>
          <p:nvPr/>
        </p:nvGrpSpPr>
        <p:grpSpPr>
          <a:xfrm>
            <a:off x="9624808" y="1604310"/>
            <a:ext cx="2133813" cy="3503431"/>
            <a:chOff x="9624808" y="1604310"/>
            <a:chExt cx="2133813" cy="3503431"/>
          </a:xfrm>
        </p:grpSpPr>
        <p:sp>
          <p:nvSpPr>
            <p:cNvPr id="144" name="Textplatzhalter 1">
              <a:extLst>
                <a:ext uri="{FF2B5EF4-FFF2-40B4-BE49-F238E27FC236}">
                  <a16:creationId xmlns:a16="http://schemas.microsoft.com/office/drawing/2014/main" id="{C08E2CAD-D8C6-BDF6-9D97-6CFCE4B7DA42}"/>
                </a:ext>
              </a:extLst>
            </p:cNvPr>
            <p:cNvSpPr txBox="1">
              <a:spLocks/>
            </p:cNvSpPr>
            <p:nvPr/>
          </p:nvSpPr>
          <p:spPr>
            <a:xfrm>
              <a:off x="9624808" y="1922255"/>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100</a:t>
              </a:r>
              <a:endParaRPr lang="en-US" sz="1400">
                <a:latin typeface="+mj-lt"/>
              </a:endParaRPr>
            </a:p>
          </p:txBody>
        </p:sp>
        <p:sp>
          <p:nvSpPr>
            <p:cNvPr id="145" name="Textplatzhalter 1">
              <a:extLst>
                <a:ext uri="{FF2B5EF4-FFF2-40B4-BE49-F238E27FC236}">
                  <a16:creationId xmlns:a16="http://schemas.microsoft.com/office/drawing/2014/main" id="{6A53CBD7-0F0F-5777-8775-EB6D13C7EADF}"/>
                </a:ext>
              </a:extLst>
            </p:cNvPr>
            <p:cNvSpPr txBox="1">
              <a:spLocks/>
            </p:cNvSpPr>
            <p:nvPr/>
          </p:nvSpPr>
          <p:spPr>
            <a:xfrm>
              <a:off x="9624808" y="2361003"/>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80</a:t>
              </a:r>
              <a:endParaRPr lang="en-US" sz="1400">
                <a:latin typeface="+mj-lt"/>
              </a:endParaRPr>
            </a:p>
          </p:txBody>
        </p:sp>
        <p:sp>
          <p:nvSpPr>
            <p:cNvPr id="146" name="Textplatzhalter 1">
              <a:extLst>
                <a:ext uri="{FF2B5EF4-FFF2-40B4-BE49-F238E27FC236}">
                  <a16:creationId xmlns:a16="http://schemas.microsoft.com/office/drawing/2014/main" id="{6564B1C1-F86B-9DCF-D09A-533E4BDAB3F1}"/>
                </a:ext>
              </a:extLst>
            </p:cNvPr>
            <p:cNvSpPr txBox="1">
              <a:spLocks/>
            </p:cNvSpPr>
            <p:nvPr/>
          </p:nvSpPr>
          <p:spPr>
            <a:xfrm>
              <a:off x="9624808" y="2795650"/>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60</a:t>
              </a:r>
              <a:endParaRPr lang="en-US" sz="1400">
                <a:latin typeface="+mj-lt"/>
              </a:endParaRPr>
            </a:p>
          </p:txBody>
        </p:sp>
        <p:sp>
          <p:nvSpPr>
            <p:cNvPr id="147" name="Textplatzhalter 1">
              <a:extLst>
                <a:ext uri="{FF2B5EF4-FFF2-40B4-BE49-F238E27FC236}">
                  <a16:creationId xmlns:a16="http://schemas.microsoft.com/office/drawing/2014/main" id="{88286699-88F8-B1D1-8387-E1B38E33330B}"/>
                </a:ext>
              </a:extLst>
            </p:cNvPr>
            <p:cNvSpPr txBox="1">
              <a:spLocks/>
            </p:cNvSpPr>
            <p:nvPr/>
          </p:nvSpPr>
          <p:spPr>
            <a:xfrm>
              <a:off x="9624808" y="3230298"/>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40</a:t>
              </a:r>
              <a:endParaRPr lang="en-US" sz="1400">
                <a:latin typeface="+mj-lt"/>
              </a:endParaRPr>
            </a:p>
          </p:txBody>
        </p:sp>
        <p:sp>
          <p:nvSpPr>
            <p:cNvPr id="148" name="Textplatzhalter 1">
              <a:extLst>
                <a:ext uri="{FF2B5EF4-FFF2-40B4-BE49-F238E27FC236}">
                  <a16:creationId xmlns:a16="http://schemas.microsoft.com/office/drawing/2014/main" id="{71B16FCC-AF59-AFBC-527C-1C7EDB685A5D}"/>
                </a:ext>
              </a:extLst>
            </p:cNvPr>
            <p:cNvSpPr txBox="1">
              <a:spLocks/>
            </p:cNvSpPr>
            <p:nvPr/>
          </p:nvSpPr>
          <p:spPr>
            <a:xfrm>
              <a:off x="9624808" y="3656745"/>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20</a:t>
              </a:r>
              <a:endParaRPr lang="en-US" sz="1400">
                <a:latin typeface="+mj-lt"/>
              </a:endParaRPr>
            </a:p>
          </p:txBody>
        </p:sp>
        <p:sp>
          <p:nvSpPr>
            <p:cNvPr id="149" name="Textplatzhalter 1">
              <a:extLst>
                <a:ext uri="{FF2B5EF4-FFF2-40B4-BE49-F238E27FC236}">
                  <a16:creationId xmlns:a16="http://schemas.microsoft.com/office/drawing/2014/main" id="{0AD47B84-EE90-0911-D2B4-2D62C120AF13}"/>
                </a:ext>
              </a:extLst>
            </p:cNvPr>
            <p:cNvSpPr txBox="1">
              <a:spLocks/>
            </p:cNvSpPr>
            <p:nvPr/>
          </p:nvSpPr>
          <p:spPr>
            <a:xfrm>
              <a:off x="10141265" y="4103694"/>
              <a:ext cx="302784"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400">
                  <a:latin typeface="+mj-lt"/>
                </a:rPr>
                <a:t>0</a:t>
              </a:r>
              <a:endParaRPr lang="en-US" sz="1400">
                <a:latin typeface="+mj-lt"/>
              </a:endParaRPr>
            </a:p>
          </p:txBody>
        </p:sp>
        <p:sp>
          <p:nvSpPr>
            <p:cNvPr id="152" name="Textplatzhalter 1">
              <a:extLst>
                <a:ext uri="{FF2B5EF4-FFF2-40B4-BE49-F238E27FC236}">
                  <a16:creationId xmlns:a16="http://schemas.microsoft.com/office/drawing/2014/main" id="{327D49E6-A50A-5AD5-1DF1-A4042D486455}"/>
                </a:ext>
              </a:extLst>
            </p:cNvPr>
            <p:cNvSpPr txBox="1">
              <a:spLocks/>
            </p:cNvSpPr>
            <p:nvPr/>
          </p:nvSpPr>
          <p:spPr>
            <a:xfrm rot="16200000">
              <a:off x="9540455" y="2940889"/>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a:latin typeface="+mj-lt"/>
                </a:rPr>
                <a:t>VAF (%)</a:t>
              </a:r>
              <a:endParaRPr lang="en-US" sz="1400">
                <a:latin typeface="+mj-lt"/>
              </a:endParaRPr>
            </a:p>
          </p:txBody>
        </p:sp>
        <p:sp>
          <p:nvSpPr>
            <p:cNvPr id="11" name="Textplatzhalter 1">
              <a:extLst>
                <a:ext uri="{FF2B5EF4-FFF2-40B4-BE49-F238E27FC236}">
                  <a16:creationId xmlns:a16="http://schemas.microsoft.com/office/drawing/2014/main" id="{FC894C8E-35FE-AB66-7228-4DDC28C5E897}"/>
                </a:ext>
              </a:extLst>
            </p:cNvPr>
            <p:cNvSpPr txBox="1">
              <a:spLocks/>
            </p:cNvSpPr>
            <p:nvPr/>
          </p:nvSpPr>
          <p:spPr>
            <a:xfrm>
              <a:off x="10355384" y="1604310"/>
              <a:ext cx="1398075"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i="1">
                  <a:latin typeface="+mj-lt"/>
                </a:rPr>
                <a:t>BTK</a:t>
              </a:r>
              <a:r>
                <a:rPr lang="en-GB" sz="1400" b="1">
                  <a:latin typeface="+mj-lt"/>
                </a:rPr>
                <a:t> Other (7)</a:t>
              </a:r>
              <a:endParaRPr lang="en-US" sz="1400">
                <a:latin typeface="+mj-lt"/>
              </a:endParaRPr>
            </a:p>
          </p:txBody>
        </p:sp>
        <p:cxnSp>
          <p:nvCxnSpPr>
            <p:cNvPr id="140" name="Gerade Verbindung 139">
              <a:extLst>
                <a:ext uri="{FF2B5EF4-FFF2-40B4-BE49-F238E27FC236}">
                  <a16:creationId xmlns:a16="http://schemas.microsoft.com/office/drawing/2014/main" id="{96BEC359-F3C2-9859-C397-E04B43FFAE08}"/>
                </a:ext>
              </a:extLst>
            </p:cNvPr>
            <p:cNvCxnSpPr/>
            <p:nvPr/>
          </p:nvCxnSpPr>
          <p:spPr>
            <a:xfrm>
              <a:off x="10439948" y="1936641"/>
              <a:ext cx="0" cy="2386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 Verbindung 140">
              <a:extLst>
                <a:ext uri="{FF2B5EF4-FFF2-40B4-BE49-F238E27FC236}">
                  <a16:creationId xmlns:a16="http://schemas.microsoft.com/office/drawing/2014/main" id="{3E22BCB2-FEEE-32DE-3179-90ACE931FB52}"/>
                </a:ext>
              </a:extLst>
            </p:cNvPr>
            <p:cNvCxnSpPr>
              <a:cxnSpLocks/>
            </p:cNvCxnSpPr>
            <p:nvPr/>
          </p:nvCxnSpPr>
          <p:spPr>
            <a:xfrm flipH="1">
              <a:off x="10435848" y="4308257"/>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2" name="Gruppieren 141">
              <a:extLst>
                <a:ext uri="{FF2B5EF4-FFF2-40B4-BE49-F238E27FC236}">
                  <a16:creationId xmlns:a16="http://schemas.microsoft.com/office/drawing/2014/main" id="{4D2A643B-5F86-C309-C4FA-DBCCB0C45765}"/>
                </a:ext>
              </a:extLst>
            </p:cNvPr>
            <p:cNvGrpSpPr/>
            <p:nvPr/>
          </p:nvGrpSpPr>
          <p:grpSpPr>
            <a:xfrm>
              <a:off x="10369862" y="2061634"/>
              <a:ext cx="65986" cy="2171209"/>
              <a:chOff x="2268840" y="1920116"/>
              <a:chExt cx="1322773" cy="2171209"/>
            </a:xfrm>
          </p:grpSpPr>
          <p:cxnSp>
            <p:nvCxnSpPr>
              <p:cNvPr id="156" name="Gerade Verbindung 155">
                <a:extLst>
                  <a:ext uri="{FF2B5EF4-FFF2-40B4-BE49-F238E27FC236}">
                    <a16:creationId xmlns:a16="http://schemas.microsoft.com/office/drawing/2014/main" id="{D0580665-DD85-A4BA-4048-AB6F7995F5B8}"/>
                  </a:ext>
                </a:extLst>
              </p:cNvPr>
              <p:cNvCxnSpPr>
                <a:cxnSpLocks/>
              </p:cNvCxnSpPr>
              <p:nvPr/>
            </p:nvCxnSpPr>
            <p:spPr>
              <a:xfrm flipH="1">
                <a:off x="2268840" y="4091325"/>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Gerade Verbindung 156">
                <a:extLst>
                  <a:ext uri="{FF2B5EF4-FFF2-40B4-BE49-F238E27FC236}">
                    <a16:creationId xmlns:a16="http://schemas.microsoft.com/office/drawing/2014/main" id="{CAAF8FD4-FA2B-845E-A03E-4ECA7A7E1B03}"/>
                  </a:ext>
                </a:extLst>
              </p:cNvPr>
              <p:cNvCxnSpPr>
                <a:cxnSpLocks/>
              </p:cNvCxnSpPr>
              <p:nvPr/>
            </p:nvCxnSpPr>
            <p:spPr>
              <a:xfrm flipH="1">
                <a:off x="2268840" y="3648265"/>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Gerade Verbindung 157">
                <a:extLst>
                  <a:ext uri="{FF2B5EF4-FFF2-40B4-BE49-F238E27FC236}">
                    <a16:creationId xmlns:a16="http://schemas.microsoft.com/office/drawing/2014/main" id="{9B2F1D35-F27D-828C-235C-046D49C3C543}"/>
                  </a:ext>
                </a:extLst>
              </p:cNvPr>
              <p:cNvCxnSpPr>
                <a:cxnSpLocks/>
              </p:cNvCxnSpPr>
              <p:nvPr/>
            </p:nvCxnSpPr>
            <p:spPr>
              <a:xfrm flipH="1">
                <a:off x="2268840" y="3224059"/>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Gerade Verbindung 158">
                <a:extLst>
                  <a:ext uri="{FF2B5EF4-FFF2-40B4-BE49-F238E27FC236}">
                    <a16:creationId xmlns:a16="http://schemas.microsoft.com/office/drawing/2014/main" id="{1817EB01-D52A-A3C6-5BEA-085BCA9C0FBF}"/>
                  </a:ext>
                </a:extLst>
              </p:cNvPr>
              <p:cNvCxnSpPr>
                <a:cxnSpLocks/>
              </p:cNvCxnSpPr>
              <p:nvPr/>
            </p:nvCxnSpPr>
            <p:spPr>
              <a:xfrm flipH="1">
                <a:off x="2268840" y="2789411"/>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Gerade Verbindung 159">
                <a:extLst>
                  <a:ext uri="{FF2B5EF4-FFF2-40B4-BE49-F238E27FC236}">
                    <a16:creationId xmlns:a16="http://schemas.microsoft.com/office/drawing/2014/main" id="{A39F2FD5-3053-573E-0FAD-0185EA9B7E17}"/>
                  </a:ext>
                </a:extLst>
              </p:cNvPr>
              <p:cNvCxnSpPr>
                <a:cxnSpLocks/>
              </p:cNvCxnSpPr>
              <p:nvPr/>
            </p:nvCxnSpPr>
            <p:spPr>
              <a:xfrm flipH="1">
                <a:off x="2268840" y="2354764"/>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Gerade Verbindung 160">
                <a:extLst>
                  <a:ext uri="{FF2B5EF4-FFF2-40B4-BE49-F238E27FC236}">
                    <a16:creationId xmlns:a16="http://schemas.microsoft.com/office/drawing/2014/main" id="{A11E4CDF-6F5F-EFA6-38C8-C0B947AF29BA}"/>
                  </a:ext>
                </a:extLst>
              </p:cNvPr>
              <p:cNvCxnSpPr>
                <a:cxnSpLocks/>
              </p:cNvCxnSpPr>
              <p:nvPr/>
            </p:nvCxnSpPr>
            <p:spPr>
              <a:xfrm flipH="1">
                <a:off x="2268840" y="1920116"/>
                <a:ext cx="13227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3" name="Gruppieren 142">
              <a:extLst>
                <a:ext uri="{FF2B5EF4-FFF2-40B4-BE49-F238E27FC236}">
                  <a16:creationId xmlns:a16="http://schemas.microsoft.com/office/drawing/2014/main" id="{337A4CB1-81DD-A116-B4E9-B4FA3AE1FC9B}"/>
                </a:ext>
              </a:extLst>
            </p:cNvPr>
            <p:cNvGrpSpPr/>
            <p:nvPr/>
          </p:nvGrpSpPr>
          <p:grpSpPr>
            <a:xfrm>
              <a:off x="10668213" y="4316457"/>
              <a:ext cx="865164" cy="72728"/>
              <a:chOff x="2567192" y="1860730"/>
              <a:chExt cx="865164" cy="2386937"/>
            </a:xfrm>
          </p:grpSpPr>
          <p:cxnSp>
            <p:nvCxnSpPr>
              <p:cNvPr id="154" name="Gerade Verbindung 153">
                <a:extLst>
                  <a:ext uri="{FF2B5EF4-FFF2-40B4-BE49-F238E27FC236}">
                    <a16:creationId xmlns:a16="http://schemas.microsoft.com/office/drawing/2014/main" id="{E0EC83ED-451C-E5AD-5C9C-7B62BE099900}"/>
                  </a:ext>
                </a:extLst>
              </p:cNvPr>
              <p:cNvCxnSpPr/>
              <p:nvPr/>
            </p:nvCxnSpPr>
            <p:spPr>
              <a:xfrm>
                <a:off x="2567192" y="1860730"/>
                <a:ext cx="0" cy="2386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Gerade Verbindung 154">
                <a:extLst>
                  <a:ext uri="{FF2B5EF4-FFF2-40B4-BE49-F238E27FC236}">
                    <a16:creationId xmlns:a16="http://schemas.microsoft.com/office/drawing/2014/main" id="{B3BBAA32-4B7B-CDB4-B6BA-007B7791F961}"/>
                  </a:ext>
                </a:extLst>
              </p:cNvPr>
              <p:cNvCxnSpPr/>
              <p:nvPr/>
            </p:nvCxnSpPr>
            <p:spPr>
              <a:xfrm>
                <a:off x="3432356" y="1860730"/>
                <a:ext cx="0" cy="2386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0" name="Textplatzhalter 1">
              <a:extLst>
                <a:ext uri="{FF2B5EF4-FFF2-40B4-BE49-F238E27FC236}">
                  <a16:creationId xmlns:a16="http://schemas.microsoft.com/office/drawing/2014/main" id="{AED67F6A-97E2-C9CE-A5B3-17C786D68C27}"/>
                </a:ext>
              </a:extLst>
            </p:cNvPr>
            <p:cNvSpPr txBox="1">
              <a:spLocks/>
            </p:cNvSpPr>
            <p:nvPr/>
          </p:nvSpPr>
          <p:spPr>
            <a:xfrm>
              <a:off x="10367533" y="4371488"/>
              <a:ext cx="819241"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a:latin typeface="+mj-lt"/>
                </a:rPr>
                <a:t>Baseline</a:t>
              </a:r>
              <a:endParaRPr lang="en-US" sz="1400">
                <a:latin typeface="+mj-lt"/>
              </a:endParaRPr>
            </a:p>
          </p:txBody>
        </p:sp>
        <p:sp>
          <p:nvSpPr>
            <p:cNvPr id="151" name="Textplatzhalter 1">
              <a:extLst>
                <a:ext uri="{FF2B5EF4-FFF2-40B4-BE49-F238E27FC236}">
                  <a16:creationId xmlns:a16="http://schemas.microsoft.com/office/drawing/2014/main" id="{78DAC156-4973-9924-72B9-4D04916F8A57}"/>
                </a:ext>
              </a:extLst>
            </p:cNvPr>
            <p:cNvSpPr txBox="1">
              <a:spLocks/>
            </p:cNvSpPr>
            <p:nvPr/>
          </p:nvSpPr>
          <p:spPr>
            <a:xfrm>
              <a:off x="11368043" y="4371488"/>
              <a:ext cx="390578" cy="340531"/>
            </a:xfrm>
            <a:prstGeom prst="rect">
              <a:avLst/>
            </a:prstGeom>
          </p:spPr>
          <p:txBody>
            <a:bodyPr lIns="0"/>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a:latin typeface="+mj-lt"/>
                </a:rPr>
                <a:t>PD</a:t>
              </a:r>
              <a:endParaRPr lang="en-US" sz="1400">
                <a:latin typeface="+mj-lt"/>
              </a:endParaRPr>
            </a:p>
          </p:txBody>
        </p:sp>
        <p:sp>
          <p:nvSpPr>
            <p:cNvPr id="153" name="Rechteck 152">
              <a:extLst>
                <a:ext uri="{FF2B5EF4-FFF2-40B4-BE49-F238E27FC236}">
                  <a16:creationId xmlns:a16="http://schemas.microsoft.com/office/drawing/2014/main" id="{68B5EC54-6E8B-89AA-9DA1-D62CBD8C81EA}"/>
                </a:ext>
              </a:extLst>
            </p:cNvPr>
            <p:cNvSpPr/>
            <p:nvPr/>
          </p:nvSpPr>
          <p:spPr>
            <a:xfrm>
              <a:off x="10435847" y="4818374"/>
              <a:ext cx="1322773" cy="28936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a:solidFill>
                    <a:schemeClr val="tx1"/>
                  </a:solidFill>
                </a:rPr>
                <a:t>5/6 (83%)</a:t>
              </a:r>
            </a:p>
          </p:txBody>
        </p:sp>
        <p:cxnSp>
          <p:nvCxnSpPr>
            <p:cNvPr id="366" name="Gerade Verbindung 365">
              <a:extLst>
                <a:ext uri="{FF2B5EF4-FFF2-40B4-BE49-F238E27FC236}">
                  <a16:creationId xmlns:a16="http://schemas.microsoft.com/office/drawing/2014/main" id="{9B8A3B58-2A8F-BC04-150B-92653DBF6055}"/>
                </a:ext>
              </a:extLst>
            </p:cNvPr>
            <p:cNvCxnSpPr>
              <a:cxnSpLocks/>
            </p:cNvCxnSpPr>
            <p:nvPr/>
          </p:nvCxnSpPr>
          <p:spPr>
            <a:xfrm flipV="1">
              <a:off x="10658570" y="3985066"/>
              <a:ext cx="896042" cy="24701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8" name="Gerade Verbindung 367">
              <a:extLst>
                <a:ext uri="{FF2B5EF4-FFF2-40B4-BE49-F238E27FC236}">
                  <a16:creationId xmlns:a16="http://schemas.microsoft.com/office/drawing/2014/main" id="{9BD5FBF0-C97F-E6BF-14CE-2DF24AD0530C}"/>
                </a:ext>
              </a:extLst>
            </p:cNvPr>
            <p:cNvCxnSpPr>
              <a:cxnSpLocks/>
            </p:cNvCxnSpPr>
            <p:nvPr/>
          </p:nvCxnSpPr>
          <p:spPr>
            <a:xfrm flipV="1">
              <a:off x="10668213" y="3892636"/>
              <a:ext cx="886399" cy="34389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0" name="Gerade Verbindung 369">
              <a:extLst>
                <a:ext uri="{FF2B5EF4-FFF2-40B4-BE49-F238E27FC236}">
                  <a16:creationId xmlns:a16="http://schemas.microsoft.com/office/drawing/2014/main" id="{688A894D-4ACE-E011-154B-0313F7E33716}"/>
                </a:ext>
              </a:extLst>
            </p:cNvPr>
            <p:cNvCxnSpPr>
              <a:cxnSpLocks/>
            </p:cNvCxnSpPr>
            <p:nvPr/>
          </p:nvCxnSpPr>
          <p:spPr>
            <a:xfrm flipV="1">
              <a:off x="10662670" y="3829916"/>
              <a:ext cx="895243" cy="40216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2" name="Gerade Verbindung 371">
              <a:extLst>
                <a:ext uri="{FF2B5EF4-FFF2-40B4-BE49-F238E27FC236}">
                  <a16:creationId xmlns:a16="http://schemas.microsoft.com/office/drawing/2014/main" id="{B9EA7906-F3C4-CA26-B029-B91E2809F000}"/>
                </a:ext>
              </a:extLst>
            </p:cNvPr>
            <p:cNvCxnSpPr>
              <a:cxnSpLocks/>
            </p:cNvCxnSpPr>
            <p:nvPr/>
          </p:nvCxnSpPr>
          <p:spPr>
            <a:xfrm flipV="1">
              <a:off x="10654469" y="3446991"/>
              <a:ext cx="893540" cy="79328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4" name="Gerade Verbindung 373">
              <a:extLst>
                <a:ext uri="{FF2B5EF4-FFF2-40B4-BE49-F238E27FC236}">
                  <a16:creationId xmlns:a16="http://schemas.microsoft.com/office/drawing/2014/main" id="{1CA707A7-3617-191F-F189-232C3F3B832D}"/>
                </a:ext>
              </a:extLst>
            </p:cNvPr>
            <p:cNvCxnSpPr>
              <a:cxnSpLocks/>
            </p:cNvCxnSpPr>
            <p:nvPr/>
          </p:nvCxnSpPr>
          <p:spPr>
            <a:xfrm flipV="1">
              <a:off x="10662670" y="3037657"/>
              <a:ext cx="891941" cy="121081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6" name="Gerade Verbindung 375">
              <a:extLst>
                <a:ext uri="{FF2B5EF4-FFF2-40B4-BE49-F238E27FC236}">
                  <a16:creationId xmlns:a16="http://schemas.microsoft.com/office/drawing/2014/main" id="{735376B9-5CAF-E280-EF84-61E9976A194E}"/>
                </a:ext>
              </a:extLst>
            </p:cNvPr>
            <p:cNvCxnSpPr>
              <a:cxnSpLocks/>
            </p:cNvCxnSpPr>
            <p:nvPr/>
          </p:nvCxnSpPr>
          <p:spPr>
            <a:xfrm flipV="1">
              <a:off x="10662669" y="2407150"/>
              <a:ext cx="895243" cy="1849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80" name="Rechteck 379">
            <a:extLst>
              <a:ext uri="{FF2B5EF4-FFF2-40B4-BE49-F238E27FC236}">
                <a16:creationId xmlns:a16="http://schemas.microsoft.com/office/drawing/2014/main" id="{6DA49D7A-7F5F-B5CC-21B2-138F55DD9B14}"/>
              </a:ext>
            </a:extLst>
          </p:cNvPr>
          <p:cNvSpPr/>
          <p:nvPr/>
        </p:nvSpPr>
        <p:spPr>
          <a:xfrm>
            <a:off x="416469" y="4126762"/>
            <a:ext cx="130209" cy="13020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1" name="Rechteck 380">
            <a:extLst>
              <a:ext uri="{FF2B5EF4-FFF2-40B4-BE49-F238E27FC236}">
                <a16:creationId xmlns:a16="http://schemas.microsoft.com/office/drawing/2014/main" id="{126BD7E4-1833-A523-8CEE-CC6EE59D205C}"/>
              </a:ext>
            </a:extLst>
          </p:cNvPr>
          <p:cNvSpPr/>
          <p:nvPr/>
        </p:nvSpPr>
        <p:spPr>
          <a:xfrm>
            <a:off x="416469" y="4284890"/>
            <a:ext cx="130209" cy="13020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2" name="Rechteck 381">
            <a:extLst>
              <a:ext uri="{FF2B5EF4-FFF2-40B4-BE49-F238E27FC236}">
                <a16:creationId xmlns:a16="http://schemas.microsoft.com/office/drawing/2014/main" id="{F93BD1C0-A477-FDA7-1D16-90DFF4E47BDB}"/>
              </a:ext>
            </a:extLst>
          </p:cNvPr>
          <p:cNvSpPr/>
          <p:nvPr/>
        </p:nvSpPr>
        <p:spPr>
          <a:xfrm>
            <a:off x="416469" y="4446458"/>
            <a:ext cx="130209" cy="1302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90752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FEFA47-877A-A213-E216-DDF19EF0677A}"/>
              </a:ext>
            </a:extLst>
          </p:cNvPr>
          <p:cNvSpPr>
            <a:spLocks noGrp="1"/>
          </p:cNvSpPr>
          <p:nvPr>
            <p:ph type="ftr" sz="quarter" idx="10"/>
          </p:nvPr>
        </p:nvSpPr>
        <p:spPr/>
        <p:txBody>
          <a:bodyPr/>
          <a:lstStyle/>
          <a:p>
            <a:r>
              <a:rPr lang="en-US" baseline="30000">
                <a:solidFill>
                  <a:srgbClr val="4E4F4E"/>
                </a:solidFill>
                <a:latin typeface="+mj-lt"/>
                <a:cs typeface="Arial" panose="020B0604020202020204" pitchFamily="34" charset="0"/>
              </a:rPr>
              <a:t>a </a:t>
            </a:r>
            <a:r>
              <a:rPr lang="en-US">
                <a:solidFill>
                  <a:srgbClr val="4E4F4E"/>
                </a:solidFill>
                <a:latin typeface="+mj-lt"/>
                <a:cs typeface="Arial" panose="020B0604020202020204" pitchFamily="34" charset="0"/>
              </a:rPr>
              <a:t>In 8 unique patients.</a:t>
            </a:r>
          </a:p>
          <a:p>
            <a:r>
              <a:rPr lang="en-US" b="1">
                <a:solidFill>
                  <a:srgbClr val="4E4F4E"/>
                </a:solidFill>
                <a:latin typeface="+mj-lt"/>
                <a:cs typeface="Arial" panose="020B0604020202020204" pitchFamily="34" charset="0"/>
              </a:rPr>
              <a:t>BTK</a:t>
            </a:r>
            <a:r>
              <a:rPr lang="en-US">
                <a:solidFill>
                  <a:srgbClr val="4E4F4E"/>
                </a:solidFill>
                <a:latin typeface="+mj-lt"/>
                <a:cs typeface="Arial" panose="020B0604020202020204" pitchFamily="34" charset="0"/>
              </a:rPr>
              <a:t>, Bruton’s tyrosine kinase; </a:t>
            </a:r>
            <a:r>
              <a:rPr lang="en-US" b="1" err="1">
                <a:solidFill>
                  <a:srgbClr val="4E4F4E"/>
                </a:solidFill>
                <a:latin typeface="+mj-lt"/>
                <a:cs typeface="Arial" panose="020B0604020202020204" pitchFamily="34" charset="0"/>
              </a:rPr>
              <a:t>cBTKi</a:t>
            </a:r>
            <a:r>
              <a:rPr lang="en-US">
                <a:solidFill>
                  <a:srgbClr val="4E4F4E"/>
                </a:solidFill>
                <a:latin typeface="+mj-lt"/>
                <a:cs typeface="Arial" panose="020B0604020202020204" pitchFamily="34" charset="0"/>
              </a:rPr>
              <a:t>, covalent BTK inhibitor; </a:t>
            </a:r>
            <a:r>
              <a:rPr lang="en-US" b="1">
                <a:solidFill>
                  <a:srgbClr val="4E4F4E"/>
                </a:solidFill>
                <a:latin typeface="+mj-lt"/>
                <a:cs typeface="Arial" panose="020B0604020202020204" pitchFamily="34" charset="0"/>
              </a:rPr>
              <a:t>CI</a:t>
            </a:r>
            <a:r>
              <a:rPr lang="en-US">
                <a:solidFill>
                  <a:srgbClr val="4E4F4E"/>
                </a:solidFill>
                <a:latin typeface="+mj-lt"/>
                <a:cs typeface="Arial" panose="020B0604020202020204" pitchFamily="34" charset="0"/>
              </a:rPr>
              <a:t>, confidence interval; </a:t>
            </a:r>
            <a:r>
              <a:rPr lang="en-US" b="1">
                <a:solidFill>
                  <a:srgbClr val="4E4F4E"/>
                </a:solidFill>
                <a:latin typeface="+mj-lt"/>
                <a:cs typeface="Arial" panose="020B0604020202020204" pitchFamily="34" charset="0"/>
              </a:rPr>
              <a:t>ORR</a:t>
            </a:r>
            <a:r>
              <a:rPr lang="en-US">
                <a:solidFill>
                  <a:srgbClr val="4E4F4E"/>
                </a:solidFill>
                <a:latin typeface="+mj-lt"/>
                <a:cs typeface="Arial" panose="020B0604020202020204" pitchFamily="34" charset="0"/>
              </a:rPr>
              <a:t>, overall response rate; </a:t>
            </a:r>
            <a:r>
              <a:rPr lang="en-US" b="1">
                <a:solidFill>
                  <a:srgbClr val="4E4F4E"/>
                </a:solidFill>
                <a:latin typeface="+mj-lt"/>
                <a:cs typeface="Arial" panose="020B0604020202020204" pitchFamily="34" charset="0"/>
              </a:rPr>
              <a:t>PD</a:t>
            </a:r>
            <a:r>
              <a:rPr lang="en-US">
                <a:solidFill>
                  <a:srgbClr val="4E4F4E"/>
                </a:solidFill>
                <a:latin typeface="+mj-lt"/>
                <a:cs typeface="Arial" panose="020B0604020202020204" pitchFamily="34" charset="0"/>
              </a:rPr>
              <a:t>, progressive disease; </a:t>
            </a:r>
            <a:r>
              <a:rPr lang="en-US" b="1">
                <a:solidFill>
                  <a:srgbClr val="4E4F4E"/>
                </a:solidFill>
                <a:latin typeface="+mj-lt"/>
                <a:cs typeface="Arial" panose="020B0604020202020204" pitchFamily="34" charset="0"/>
              </a:rPr>
              <a:t>VAF</a:t>
            </a:r>
            <a:r>
              <a:rPr lang="en-US">
                <a:solidFill>
                  <a:srgbClr val="4E4F4E"/>
                </a:solidFill>
                <a:latin typeface="+mj-lt"/>
                <a:cs typeface="Arial" panose="020B0604020202020204" pitchFamily="34" charset="0"/>
              </a:rPr>
              <a:t>, variant allele frequency.</a:t>
            </a:r>
          </a:p>
          <a:p>
            <a:r>
              <a:rPr lang="en-US" b="1">
                <a:solidFill>
                  <a:srgbClr val="4E4F4E"/>
                </a:solidFill>
                <a:latin typeface="+mj-lt"/>
                <a:cs typeface="Arial" panose="020B0604020202020204" pitchFamily="34" charset="0"/>
              </a:rPr>
              <a:t>Brown JR</a:t>
            </a:r>
            <a:r>
              <a:rPr lang="en-US" b="1">
                <a:solidFill>
                  <a:srgbClr val="4E4F4E"/>
                </a:solidFill>
                <a:cs typeface="Arial" panose="020B0604020202020204" pitchFamily="34" charset="0"/>
              </a:rPr>
              <a:t>, et al. Abstract S146 presented at EHA2023. Patel K, et al. Abstract 116 presented at 17-ICML.</a:t>
            </a:r>
            <a:endParaRPr lang="en-GB"/>
          </a:p>
        </p:txBody>
      </p:sp>
      <p:sp>
        <p:nvSpPr>
          <p:cNvPr id="6" name="Rectangle 5">
            <a:extLst>
              <a:ext uri="{FF2B5EF4-FFF2-40B4-BE49-F238E27FC236}">
                <a16:creationId xmlns:a16="http://schemas.microsoft.com/office/drawing/2014/main" id="{0BE74C87-7C8B-DF86-5513-E7279E9044AA}"/>
              </a:ext>
            </a:extLst>
          </p:cNvPr>
          <p:cNvSpPr/>
          <p:nvPr/>
        </p:nvSpPr>
        <p:spPr>
          <a:xfrm>
            <a:off x="407988" y="4768850"/>
            <a:ext cx="11367479" cy="128905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91440" bIns="45720" rtlCol="0" anchor="t" anchorCtr="0"/>
          <a:lstStyle/>
          <a:p>
            <a:pPr marL="285750" indent="-285750">
              <a:buClr>
                <a:schemeClr val="accent2"/>
              </a:buClr>
              <a:buFont typeface="Arial" panose="020B0604020202020204" pitchFamily="34" charset="0"/>
              <a:buChar char="•"/>
            </a:pPr>
            <a:r>
              <a:rPr lang="en-GB" sz="1400">
                <a:solidFill>
                  <a:schemeClr val="tx1"/>
                </a:solidFill>
                <a:effectLst/>
              </a:rPr>
              <a:t>9/37 (24%) acquired non-C481 </a:t>
            </a:r>
            <a:r>
              <a:rPr lang="en-GB" sz="1400" i="1">
                <a:solidFill>
                  <a:schemeClr val="tx1"/>
                </a:solidFill>
                <a:effectLst/>
              </a:rPr>
              <a:t>BTK</a:t>
            </a:r>
            <a:r>
              <a:rPr lang="en-GB" sz="1400">
                <a:solidFill>
                  <a:schemeClr val="tx1"/>
                </a:solidFill>
                <a:effectLst/>
              </a:rPr>
              <a:t> mutations at PD (median VAF at PD: 40% [range, 9-84]) pre-existed at baseline at </a:t>
            </a:r>
            <a:r>
              <a:rPr lang="en-GB" sz="1400">
                <a:solidFill>
                  <a:schemeClr val="tx1"/>
                </a:solidFill>
              </a:rPr>
              <a:t>low VAFs </a:t>
            </a:r>
            <a:r>
              <a:rPr lang="en-GB" sz="1400">
                <a:solidFill>
                  <a:schemeClr val="tx1"/>
                </a:solidFill>
                <a:effectLst/>
              </a:rPr>
              <a:t>(1-3%)</a:t>
            </a:r>
            <a:r>
              <a:rPr lang="en-GB" sz="1400" baseline="30000">
                <a:solidFill>
                  <a:schemeClr val="tx1"/>
                </a:solidFill>
                <a:effectLst/>
              </a:rPr>
              <a:t>a</a:t>
            </a:r>
          </a:p>
          <a:p>
            <a:pPr marL="285750" indent="-285750">
              <a:buClr>
                <a:schemeClr val="accent2"/>
              </a:buClr>
              <a:buFont typeface="Arial" panose="020B0604020202020204" pitchFamily="34" charset="0"/>
              <a:buChar char="•"/>
            </a:pPr>
            <a:r>
              <a:rPr lang="en-GB" sz="1400">
                <a:solidFill>
                  <a:schemeClr val="tx1"/>
                </a:solidFill>
                <a:effectLst/>
              </a:rPr>
              <a:t>Low-VAF baseline </a:t>
            </a:r>
            <a:r>
              <a:rPr lang="en-GB" sz="1400" i="1">
                <a:solidFill>
                  <a:schemeClr val="tx1"/>
                </a:solidFill>
                <a:effectLst/>
              </a:rPr>
              <a:t>BTK</a:t>
            </a:r>
            <a:r>
              <a:rPr lang="en-GB" sz="1400">
                <a:solidFill>
                  <a:schemeClr val="tx1"/>
                </a:solidFill>
                <a:effectLst/>
              </a:rPr>
              <a:t> mutations mimicked the ones identified at progression and predominantly occurred </a:t>
            </a:r>
            <a:r>
              <a:rPr lang="en-GB" sz="1400">
                <a:solidFill>
                  <a:schemeClr val="tx1"/>
                </a:solidFill>
              </a:rPr>
              <a:t>at the T474 and L528 residues</a:t>
            </a:r>
            <a:endParaRPr lang="en-GB" sz="1400">
              <a:solidFill>
                <a:schemeClr val="tx1"/>
              </a:solidFill>
              <a:effectLst/>
              <a:cs typeface="Arial"/>
            </a:endParaRPr>
          </a:p>
          <a:p>
            <a:pPr marL="285750" indent="-285750">
              <a:buClr>
                <a:schemeClr val="accent2"/>
              </a:buClr>
              <a:buFont typeface="Arial" panose="020B0604020202020204" pitchFamily="34" charset="0"/>
              <a:buChar char="•"/>
            </a:pPr>
            <a:r>
              <a:rPr lang="en-GB" sz="1400">
                <a:solidFill>
                  <a:schemeClr val="tx1"/>
                </a:solidFill>
              </a:rPr>
              <a:t>These patients had similar responses to </a:t>
            </a:r>
            <a:r>
              <a:rPr lang="en-GB" sz="1400" err="1">
                <a:solidFill>
                  <a:schemeClr val="tx1"/>
                </a:solidFill>
              </a:rPr>
              <a:t>pirtobrutinib</a:t>
            </a:r>
            <a:r>
              <a:rPr lang="en-GB" sz="1400">
                <a:solidFill>
                  <a:schemeClr val="tx1"/>
                </a:solidFill>
              </a:rPr>
              <a:t> (6/8, 75% ORR [95% CI, 35-97], median time on </a:t>
            </a:r>
            <a:r>
              <a:rPr lang="en-GB" sz="1400" err="1">
                <a:solidFill>
                  <a:schemeClr val="tx1"/>
                </a:solidFill>
              </a:rPr>
              <a:t>pirtobrutinib</a:t>
            </a:r>
            <a:r>
              <a:rPr lang="en-GB" sz="1400">
                <a:solidFill>
                  <a:schemeClr val="tx1"/>
                </a:solidFill>
              </a:rPr>
              <a:t> of 11.2 months [range 3.9-14.5 m]) and included patients that received prior ibrutinib (n=4), acalabrutinib (n=3), and ibrutinib + acalabrutinib (n=1) </a:t>
            </a:r>
            <a:endParaRPr lang="en-GB" sz="1400">
              <a:solidFill>
                <a:schemeClr val="tx1"/>
              </a:solidFill>
              <a:effectLst/>
              <a:cs typeface="Arial"/>
            </a:endParaRPr>
          </a:p>
        </p:txBody>
      </p:sp>
      <p:grpSp>
        <p:nvGrpSpPr>
          <p:cNvPr id="37" name="Gruppieren 36">
            <a:extLst>
              <a:ext uri="{FF2B5EF4-FFF2-40B4-BE49-F238E27FC236}">
                <a16:creationId xmlns:a16="http://schemas.microsoft.com/office/drawing/2014/main" id="{1FEE5A50-F1AE-C7C0-64B3-73C1CBFD55DF}"/>
              </a:ext>
            </a:extLst>
          </p:cNvPr>
          <p:cNvGrpSpPr/>
          <p:nvPr/>
        </p:nvGrpSpPr>
        <p:grpSpPr>
          <a:xfrm>
            <a:off x="2708391" y="1470025"/>
            <a:ext cx="6197932" cy="2751011"/>
            <a:chOff x="2708391" y="1470025"/>
            <a:chExt cx="6197932" cy="2751011"/>
          </a:xfrm>
        </p:grpSpPr>
        <p:sp>
          <p:nvSpPr>
            <p:cNvPr id="7" name="Rechteck 6">
              <a:extLst>
                <a:ext uri="{FF2B5EF4-FFF2-40B4-BE49-F238E27FC236}">
                  <a16:creationId xmlns:a16="http://schemas.microsoft.com/office/drawing/2014/main" id="{D1C9FE58-9DC7-DD65-0A9C-51FA5FCDEBC7}"/>
                </a:ext>
              </a:extLst>
            </p:cNvPr>
            <p:cNvSpPr/>
            <p:nvPr/>
          </p:nvSpPr>
          <p:spPr>
            <a:xfrm>
              <a:off x="2708391" y="2913450"/>
              <a:ext cx="5752351" cy="117528"/>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33735B9-77D9-5722-0A03-3F47B9593EB8}"/>
                </a:ext>
              </a:extLst>
            </p:cNvPr>
            <p:cNvSpPr/>
            <p:nvPr/>
          </p:nvSpPr>
          <p:spPr>
            <a:xfrm>
              <a:off x="2754870" y="2876830"/>
              <a:ext cx="1106392" cy="196850"/>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solidFill>
                    <a:schemeClr val="tx1"/>
                  </a:solidFill>
                </a:rPr>
                <a:t>PH</a:t>
              </a:r>
            </a:p>
          </p:txBody>
        </p:sp>
        <p:sp>
          <p:nvSpPr>
            <p:cNvPr id="9" name="Rechteck 8">
              <a:extLst>
                <a:ext uri="{FF2B5EF4-FFF2-40B4-BE49-F238E27FC236}">
                  <a16:creationId xmlns:a16="http://schemas.microsoft.com/office/drawing/2014/main" id="{CEA5D366-269E-8950-5EE8-64EE728CA426}"/>
                </a:ext>
              </a:extLst>
            </p:cNvPr>
            <p:cNvSpPr/>
            <p:nvPr/>
          </p:nvSpPr>
          <p:spPr>
            <a:xfrm>
              <a:off x="3935222" y="2876830"/>
              <a:ext cx="268966" cy="1968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sz="1200">
                  <a:solidFill>
                    <a:schemeClr val="bg1"/>
                  </a:solidFill>
                </a:rPr>
                <a:t>TH</a:t>
              </a:r>
            </a:p>
          </p:txBody>
        </p:sp>
        <p:sp>
          <p:nvSpPr>
            <p:cNvPr id="10" name="Rechteck 9">
              <a:extLst>
                <a:ext uri="{FF2B5EF4-FFF2-40B4-BE49-F238E27FC236}">
                  <a16:creationId xmlns:a16="http://schemas.microsoft.com/office/drawing/2014/main" id="{2BA0A909-C23F-1B77-D559-4CCAF79BDF95}"/>
                </a:ext>
              </a:extLst>
            </p:cNvPr>
            <p:cNvSpPr/>
            <p:nvPr/>
          </p:nvSpPr>
          <p:spPr>
            <a:xfrm>
              <a:off x="4644535" y="2875621"/>
              <a:ext cx="386604" cy="19685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sz="1200">
                  <a:solidFill>
                    <a:schemeClr val="bg1"/>
                  </a:solidFill>
                </a:rPr>
                <a:t>SH3</a:t>
              </a:r>
            </a:p>
          </p:txBody>
        </p:sp>
        <p:sp>
          <p:nvSpPr>
            <p:cNvPr id="11" name="Rechteck 10">
              <a:extLst>
                <a:ext uri="{FF2B5EF4-FFF2-40B4-BE49-F238E27FC236}">
                  <a16:creationId xmlns:a16="http://schemas.microsoft.com/office/drawing/2014/main" id="{CAAA079F-C9C0-54FA-BE01-982162D5F502}"/>
                </a:ext>
              </a:extLst>
            </p:cNvPr>
            <p:cNvSpPr/>
            <p:nvPr/>
          </p:nvSpPr>
          <p:spPr>
            <a:xfrm>
              <a:off x="5171359" y="2875621"/>
              <a:ext cx="694812" cy="19685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sz="1200">
                  <a:solidFill>
                    <a:schemeClr val="tx1"/>
                  </a:solidFill>
                </a:rPr>
                <a:t>SH3</a:t>
              </a:r>
            </a:p>
          </p:txBody>
        </p:sp>
        <p:cxnSp>
          <p:nvCxnSpPr>
            <p:cNvPr id="12" name="Gerade Verbindung 11">
              <a:extLst>
                <a:ext uri="{FF2B5EF4-FFF2-40B4-BE49-F238E27FC236}">
                  <a16:creationId xmlns:a16="http://schemas.microsoft.com/office/drawing/2014/main" id="{DF9833AD-2B97-B94E-A1D1-4C468BEBAC24}"/>
                </a:ext>
              </a:extLst>
            </p:cNvPr>
            <p:cNvCxnSpPr>
              <a:cxnSpLocks/>
            </p:cNvCxnSpPr>
            <p:nvPr/>
          </p:nvCxnSpPr>
          <p:spPr>
            <a:xfrm>
              <a:off x="8476456" y="1781557"/>
              <a:ext cx="0" cy="10533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4DF24E5D-0150-CD76-8FAD-129BC1410FDD}"/>
                </a:ext>
              </a:extLst>
            </p:cNvPr>
            <p:cNvCxnSpPr>
              <a:cxnSpLocks/>
            </p:cNvCxnSpPr>
            <p:nvPr/>
          </p:nvCxnSpPr>
          <p:spPr>
            <a:xfrm>
              <a:off x="8476456" y="3115057"/>
              <a:ext cx="0" cy="7287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uppieren 13">
              <a:extLst>
                <a:ext uri="{FF2B5EF4-FFF2-40B4-BE49-F238E27FC236}">
                  <a16:creationId xmlns:a16="http://schemas.microsoft.com/office/drawing/2014/main" id="{4D39D0E1-6A31-93CC-CE85-DB788E61299B}"/>
                </a:ext>
              </a:extLst>
            </p:cNvPr>
            <p:cNvGrpSpPr/>
            <p:nvPr/>
          </p:nvGrpSpPr>
          <p:grpSpPr>
            <a:xfrm>
              <a:off x="8476456" y="1781557"/>
              <a:ext cx="80753" cy="2047875"/>
              <a:chOff x="11504410" y="1945492"/>
              <a:chExt cx="296170" cy="2047875"/>
            </a:xfrm>
          </p:grpSpPr>
          <p:cxnSp>
            <p:nvCxnSpPr>
              <p:cNvPr id="15" name="Gerade Verbindung 14">
                <a:extLst>
                  <a:ext uri="{FF2B5EF4-FFF2-40B4-BE49-F238E27FC236}">
                    <a16:creationId xmlns:a16="http://schemas.microsoft.com/office/drawing/2014/main" id="{8082B0C6-83B9-7E5A-74EA-5CD0A41503D6}"/>
                  </a:ext>
                </a:extLst>
              </p:cNvPr>
              <p:cNvCxnSpPr>
                <a:cxnSpLocks/>
              </p:cNvCxnSpPr>
              <p:nvPr/>
            </p:nvCxnSpPr>
            <p:spPr>
              <a:xfrm flipH="1">
                <a:off x="11504410" y="194549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10287848-37DD-E70B-5117-E8FF59B4CBE8}"/>
                  </a:ext>
                </a:extLst>
              </p:cNvPr>
              <p:cNvCxnSpPr>
                <a:cxnSpLocks/>
              </p:cNvCxnSpPr>
              <p:nvPr/>
            </p:nvCxnSpPr>
            <p:spPr>
              <a:xfrm flipH="1">
                <a:off x="11504410" y="211059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86A1B866-CAA0-888B-2754-A934DEF8FA41}"/>
                  </a:ext>
                </a:extLst>
              </p:cNvPr>
              <p:cNvCxnSpPr>
                <a:cxnSpLocks/>
              </p:cNvCxnSpPr>
              <p:nvPr/>
            </p:nvCxnSpPr>
            <p:spPr>
              <a:xfrm flipH="1">
                <a:off x="11504410" y="230109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EB1F3AFF-0747-C359-786D-31723F164372}"/>
                  </a:ext>
                </a:extLst>
              </p:cNvPr>
              <p:cNvCxnSpPr>
                <a:cxnSpLocks/>
              </p:cNvCxnSpPr>
              <p:nvPr/>
            </p:nvCxnSpPr>
            <p:spPr>
              <a:xfrm flipH="1">
                <a:off x="11504410" y="247254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9075C801-AA6C-F7A5-A9A5-4F668C8A8D41}"/>
                  </a:ext>
                </a:extLst>
              </p:cNvPr>
              <p:cNvCxnSpPr>
                <a:cxnSpLocks/>
              </p:cNvCxnSpPr>
              <p:nvPr/>
            </p:nvCxnSpPr>
            <p:spPr>
              <a:xfrm flipH="1">
                <a:off x="11504410" y="265034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A26CD1F5-0B58-7795-C007-D29DE74AA7DC}"/>
                  </a:ext>
                </a:extLst>
              </p:cNvPr>
              <p:cNvCxnSpPr>
                <a:cxnSpLocks/>
              </p:cNvCxnSpPr>
              <p:nvPr/>
            </p:nvCxnSpPr>
            <p:spPr>
              <a:xfrm flipH="1">
                <a:off x="11504410" y="282179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3F0853BF-012D-274E-8C07-7A102D1613B3}"/>
                  </a:ext>
                </a:extLst>
              </p:cNvPr>
              <p:cNvCxnSpPr>
                <a:cxnSpLocks/>
              </p:cNvCxnSpPr>
              <p:nvPr/>
            </p:nvCxnSpPr>
            <p:spPr>
              <a:xfrm flipH="1">
                <a:off x="11504410" y="2998809"/>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2C39970D-BB8C-B23C-DB09-F12B291159C2}"/>
                  </a:ext>
                </a:extLst>
              </p:cNvPr>
              <p:cNvCxnSpPr>
                <a:cxnSpLocks/>
              </p:cNvCxnSpPr>
              <p:nvPr/>
            </p:nvCxnSpPr>
            <p:spPr>
              <a:xfrm flipH="1">
                <a:off x="11504410" y="328534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A2F996F5-9A56-1E14-B510-1D81CFC3FCB7}"/>
                  </a:ext>
                </a:extLst>
              </p:cNvPr>
              <p:cNvCxnSpPr>
                <a:cxnSpLocks/>
              </p:cNvCxnSpPr>
              <p:nvPr/>
            </p:nvCxnSpPr>
            <p:spPr>
              <a:xfrm flipH="1">
                <a:off x="11504410" y="352029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8FAAC889-60D8-3CA1-2BAD-2A5EFD4C71B5}"/>
                  </a:ext>
                </a:extLst>
              </p:cNvPr>
              <p:cNvCxnSpPr>
                <a:cxnSpLocks/>
              </p:cNvCxnSpPr>
              <p:nvPr/>
            </p:nvCxnSpPr>
            <p:spPr>
              <a:xfrm flipH="1">
                <a:off x="11504410" y="3748892"/>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B8071BE7-003D-CF13-D8EA-6A369B03E448}"/>
                  </a:ext>
                </a:extLst>
              </p:cNvPr>
              <p:cNvCxnSpPr>
                <a:cxnSpLocks/>
              </p:cNvCxnSpPr>
              <p:nvPr/>
            </p:nvCxnSpPr>
            <p:spPr>
              <a:xfrm flipH="1">
                <a:off x="11504410" y="3993367"/>
                <a:ext cx="296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feld 26">
              <a:extLst>
                <a:ext uri="{FF2B5EF4-FFF2-40B4-BE49-F238E27FC236}">
                  <a16:creationId xmlns:a16="http://schemas.microsoft.com/office/drawing/2014/main" id="{62D161C6-812F-2412-E26B-2B15242FFBDD}"/>
                </a:ext>
              </a:extLst>
            </p:cNvPr>
            <p:cNvSpPr txBox="1"/>
            <p:nvPr/>
          </p:nvSpPr>
          <p:spPr>
            <a:xfrm>
              <a:off x="8454518" y="1660116"/>
              <a:ext cx="415919" cy="246221"/>
            </a:xfrm>
            <a:prstGeom prst="rect">
              <a:avLst/>
            </a:prstGeom>
            <a:noFill/>
          </p:spPr>
          <p:txBody>
            <a:bodyPr wrap="square" rtlCol="0">
              <a:spAutoFit/>
            </a:bodyPr>
            <a:lstStyle/>
            <a:p>
              <a:r>
                <a:rPr lang="de-DE" sz="1000"/>
                <a:t>30</a:t>
              </a:r>
              <a:endParaRPr lang="de-DE" sz="1000" i="1"/>
            </a:p>
          </p:txBody>
        </p:sp>
        <p:sp>
          <p:nvSpPr>
            <p:cNvPr id="28" name="Textfeld 27">
              <a:extLst>
                <a:ext uri="{FF2B5EF4-FFF2-40B4-BE49-F238E27FC236}">
                  <a16:creationId xmlns:a16="http://schemas.microsoft.com/office/drawing/2014/main" id="{A46335D7-24FC-B65D-5108-FC1C1C2F8996}"/>
                </a:ext>
              </a:extLst>
            </p:cNvPr>
            <p:cNvSpPr txBox="1"/>
            <p:nvPr/>
          </p:nvSpPr>
          <p:spPr>
            <a:xfrm>
              <a:off x="8490404" y="3698466"/>
              <a:ext cx="415919" cy="246221"/>
            </a:xfrm>
            <a:prstGeom prst="rect">
              <a:avLst/>
            </a:prstGeom>
            <a:noFill/>
          </p:spPr>
          <p:txBody>
            <a:bodyPr wrap="square" rtlCol="0">
              <a:spAutoFit/>
            </a:bodyPr>
            <a:lstStyle/>
            <a:p>
              <a:r>
                <a:rPr lang="de-DE" sz="1000"/>
                <a:t>6</a:t>
              </a:r>
              <a:endParaRPr lang="de-DE" sz="1000" i="1"/>
            </a:p>
          </p:txBody>
        </p:sp>
        <p:sp>
          <p:nvSpPr>
            <p:cNvPr id="29" name="Textfeld 28">
              <a:extLst>
                <a:ext uri="{FF2B5EF4-FFF2-40B4-BE49-F238E27FC236}">
                  <a16:creationId xmlns:a16="http://schemas.microsoft.com/office/drawing/2014/main" id="{EBB407EE-CE0B-5431-BA08-18BE835A981C}"/>
                </a:ext>
              </a:extLst>
            </p:cNvPr>
            <p:cNvSpPr txBox="1"/>
            <p:nvPr/>
          </p:nvSpPr>
          <p:spPr>
            <a:xfrm>
              <a:off x="6907582" y="1660116"/>
              <a:ext cx="1003538" cy="246221"/>
            </a:xfrm>
            <a:prstGeom prst="rect">
              <a:avLst/>
            </a:prstGeom>
            <a:noFill/>
          </p:spPr>
          <p:txBody>
            <a:bodyPr wrap="square" rtlCol="0">
              <a:spAutoFit/>
            </a:bodyPr>
            <a:lstStyle/>
            <a:p>
              <a:r>
                <a:rPr lang="de-DE" sz="1000"/>
                <a:t>C481S/R/Y/F</a:t>
              </a:r>
              <a:endParaRPr lang="de-DE" sz="1000" i="1"/>
            </a:p>
          </p:txBody>
        </p:sp>
        <p:sp>
          <p:nvSpPr>
            <p:cNvPr id="30" name="Textfeld 29">
              <a:extLst>
                <a:ext uri="{FF2B5EF4-FFF2-40B4-BE49-F238E27FC236}">
                  <a16:creationId xmlns:a16="http://schemas.microsoft.com/office/drawing/2014/main" id="{97378F8D-BE2D-5092-34B9-CCA469E4E2D1}"/>
                </a:ext>
              </a:extLst>
            </p:cNvPr>
            <p:cNvSpPr txBox="1"/>
            <p:nvPr/>
          </p:nvSpPr>
          <p:spPr>
            <a:xfrm>
              <a:off x="6297231" y="2648213"/>
              <a:ext cx="550283" cy="246221"/>
            </a:xfrm>
            <a:prstGeom prst="rect">
              <a:avLst/>
            </a:prstGeom>
            <a:noFill/>
          </p:spPr>
          <p:txBody>
            <a:bodyPr wrap="square" rtlCol="0">
              <a:spAutoFit/>
            </a:bodyPr>
            <a:lstStyle/>
            <a:p>
              <a:r>
                <a:rPr lang="de-DE" sz="1000"/>
                <a:t>T474I</a:t>
              </a:r>
              <a:endParaRPr lang="de-DE" sz="1000" i="1"/>
            </a:p>
          </p:txBody>
        </p:sp>
        <p:sp>
          <p:nvSpPr>
            <p:cNvPr id="32" name="Textfeld 31">
              <a:extLst>
                <a:ext uri="{FF2B5EF4-FFF2-40B4-BE49-F238E27FC236}">
                  <a16:creationId xmlns:a16="http://schemas.microsoft.com/office/drawing/2014/main" id="{F00FADD8-F576-D03D-1B92-1BEA648E99DF}"/>
                </a:ext>
              </a:extLst>
            </p:cNvPr>
            <p:cNvSpPr txBox="1"/>
            <p:nvPr/>
          </p:nvSpPr>
          <p:spPr>
            <a:xfrm>
              <a:off x="5880534" y="3115057"/>
              <a:ext cx="619825" cy="246221"/>
            </a:xfrm>
            <a:prstGeom prst="rect">
              <a:avLst/>
            </a:prstGeom>
            <a:noFill/>
          </p:spPr>
          <p:txBody>
            <a:bodyPr wrap="square" rtlCol="0">
              <a:spAutoFit/>
            </a:bodyPr>
            <a:lstStyle/>
            <a:p>
              <a:r>
                <a:rPr lang="de-DE" sz="1000"/>
                <a:t>A428D</a:t>
              </a:r>
              <a:endParaRPr lang="de-DE" sz="1000" i="1"/>
            </a:p>
          </p:txBody>
        </p:sp>
        <p:sp>
          <p:nvSpPr>
            <p:cNvPr id="33" name="Textfeld 32">
              <a:extLst>
                <a:ext uri="{FF2B5EF4-FFF2-40B4-BE49-F238E27FC236}">
                  <a16:creationId xmlns:a16="http://schemas.microsoft.com/office/drawing/2014/main" id="{5DADFBFB-71B6-72FD-350B-DD2761EF9F5A}"/>
                </a:ext>
              </a:extLst>
            </p:cNvPr>
            <p:cNvSpPr txBox="1"/>
            <p:nvPr/>
          </p:nvSpPr>
          <p:spPr>
            <a:xfrm>
              <a:off x="6190446" y="3704444"/>
              <a:ext cx="947483" cy="246221"/>
            </a:xfrm>
            <a:prstGeom prst="rect">
              <a:avLst/>
            </a:prstGeom>
            <a:noFill/>
          </p:spPr>
          <p:txBody>
            <a:bodyPr wrap="square" rtlCol="0">
              <a:spAutoFit/>
            </a:bodyPr>
            <a:lstStyle/>
            <a:p>
              <a:r>
                <a:rPr lang="de-DE" sz="1000"/>
                <a:t>T474I/L</a:t>
              </a:r>
              <a:endParaRPr lang="de-DE" sz="1000" i="1"/>
            </a:p>
          </p:txBody>
        </p:sp>
        <p:sp>
          <p:nvSpPr>
            <p:cNvPr id="35" name="Textfeld 34">
              <a:extLst>
                <a:ext uri="{FF2B5EF4-FFF2-40B4-BE49-F238E27FC236}">
                  <a16:creationId xmlns:a16="http://schemas.microsoft.com/office/drawing/2014/main" id="{D3F0754A-65F2-E16F-DEED-9BD9586BD65F}"/>
                </a:ext>
              </a:extLst>
            </p:cNvPr>
            <p:cNvSpPr txBox="1"/>
            <p:nvPr/>
          </p:nvSpPr>
          <p:spPr>
            <a:xfrm>
              <a:off x="7047687" y="3391282"/>
              <a:ext cx="619825" cy="246221"/>
            </a:xfrm>
            <a:prstGeom prst="rect">
              <a:avLst/>
            </a:prstGeom>
            <a:noFill/>
          </p:spPr>
          <p:txBody>
            <a:bodyPr wrap="square" rtlCol="0">
              <a:spAutoFit/>
            </a:bodyPr>
            <a:lstStyle/>
            <a:p>
              <a:r>
                <a:rPr lang="de-DE" sz="1000"/>
                <a:t>L528W</a:t>
              </a:r>
              <a:endParaRPr lang="de-DE" sz="1000" i="1"/>
            </a:p>
          </p:txBody>
        </p:sp>
        <p:sp>
          <p:nvSpPr>
            <p:cNvPr id="36" name="Textfeld 35">
              <a:extLst>
                <a:ext uri="{FF2B5EF4-FFF2-40B4-BE49-F238E27FC236}">
                  <a16:creationId xmlns:a16="http://schemas.microsoft.com/office/drawing/2014/main" id="{0A731F84-57EC-A542-18DC-E7096492677A}"/>
                </a:ext>
              </a:extLst>
            </p:cNvPr>
            <p:cNvSpPr txBox="1"/>
            <p:nvPr/>
          </p:nvSpPr>
          <p:spPr>
            <a:xfrm>
              <a:off x="7413438" y="2892664"/>
              <a:ext cx="619825" cy="246221"/>
            </a:xfrm>
            <a:prstGeom prst="rect">
              <a:avLst/>
            </a:prstGeom>
            <a:noFill/>
          </p:spPr>
          <p:txBody>
            <a:bodyPr wrap="square" rtlCol="0">
              <a:spAutoFit/>
            </a:bodyPr>
            <a:lstStyle/>
            <a:p>
              <a:r>
                <a:rPr lang="de-DE" sz="1000"/>
                <a:t>Y545N</a:t>
              </a:r>
              <a:endParaRPr lang="de-DE" sz="1000" i="1"/>
            </a:p>
          </p:txBody>
        </p:sp>
        <p:cxnSp>
          <p:nvCxnSpPr>
            <p:cNvPr id="38" name="Gerade Verbindung 37">
              <a:extLst>
                <a:ext uri="{FF2B5EF4-FFF2-40B4-BE49-F238E27FC236}">
                  <a16:creationId xmlns:a16="http://schemas.microsoft.com/office/drawing/2014/main" id="{A76E6A70-5E4C-3DA6-6503-BE296353898D}"/>
                </a:ext>
              </a:extLst>
            </p:cNvPr>
            <p:cNvCxnSpPr>
              <a:cxnSpLocks/>
            </p:cNvCxnSpPr>
            <p:nvPr/>
          </p:nvCxnSpPr>
          <p:spPr>
            <a:xfrm>
              <a:off x="6930423" y="1823901"/>
              <a:ext cx="0" cy="12297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431AAEB5-3318-A700-E78B-CA7A7C83011B}"/>
                </a:ext>
              </a:extLst>
            </p:cNvPr>
            <p:cNvCxnSpPr>
              <a:cxnSpLocks/>
            </p:cNvCxnSpPr>
            <p:nvPr/>
          </p:nvCxnSpPr>
          <p:spPr>
            <a:xfrm>
              <a:off x="6403373" y="2931976"/>
              <a:ext cx="0" cy="1143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03EE6C86-4FD4-5FC5-1080-BEC3FCCCA879}"/>
                </a:ext>
              </a:extLst>
            </p:cNvPr>
            <p:cNvCxnSpPr>
              <a:cxnSpLocks/>
            </p:cNvCxnSpPr>
            <p:nvPr/>
          </p:nvCxnSpPr>
          <p:spPr>
            <a:xfrm>
              <a:off x="6495448" y="2931976"/>
              <a:ext cx="0" cy="1143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66743767-C52E-D461-0AD3-A4419D798BB8}"/>
                </a:ext>
              </a:extLst>
            </p:cNvPr>
            <p:cNvCxnSpPr>
              <a:cxnSpLocks/>
            </p:cNvCxnSpPr>
            <p:nvPr/>
          </p:nvCxnSpPr>
          <p:spPr>
            <a:xfrm flipH="1">
              <a:off x="6867583" y="2931976"/>
              <a:ext cx="2515" cy="8343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964BA32D-B315-1D70-93D7-9BE35ABE24AA}"/>
                </a:ext>
              </a:extLst>
            </p:cNvPr>
            <p:cNvCxnSpPr>
              <a:cxnSpLocks/>
            </p:cNvCxnSpPr>
            <p:nvPr/>
          </p:nvCxnSpPr>
          <p:spPr>
            <a:xfrm>
              <a:off x="7308248" y="2928801"/>
              <a:ext cx="0" cy="471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1E1AF1D8-29AF-1A2D-5852-2401BA44841E}"/>
                </a:ext>
              </a:extLst>
            </p:cNvPr>
            <p:cNvCxnSpPr>
              <a:cxnSpLocks/>
            </p:cNvCxnSpPr>
            <p:nvPr/>
          </p:nvCxnSpPr>
          <p:spPr>
            <a:xfrm>
              <a:off x="7387623" y="2925626"/>
              <a:ext cx="0" cy="1280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62BC4304-B4C3-3478-8FD9-035A90916551}"/>
                </a:ext>
              </a:extLst>
            </p:cNvPr>
            <p:cNvCxnSpPr>
              <a:cxnSpLocks/>
            </p:cNvCxnSpPr>
            <p:nvPr/>
          </p:nvCxnSpPr>
          <p:spPr>
            <a:xfrm>
              <a:off x="7444773" y="2892664"/>
              <a:ext cx="0" cy="1231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EA3C0B6E-AD69-E13A-4029-83A940E46B6E}"/>
                </a:ext>
              </a:extLst>
            </p:cNvPr>
            <p:cNvCxnSpPr>
              <a:cxnSpLocks/>
            </p:cNvCxnSpPr>
            <p:nvPr/>
          </p:nvCxnSpPr>
          <p:spPr>
            <a:xfrm>
              <a:off x="6844067" y="2839472"/>
              <a:ext cx="0" cy="1231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A2ABFDB3-9F77-052E-D7F6-D7E368F7E1DF}"/>
                </a:ext>
              </a:extLst>
            </p:cNvPr>
            <p:cNvSpPr/>
            <p:nvPr/>
          </p:nvSpPr>
          <p:spPr>
            <a:xfrm>
              <a:off x="6880554" y="1731688"/>
              <a:ext cx="99738" cy="99738"/>
            </a:xfrm>
            <a:prstGeom prst="ellipse">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Oval 46">
              <a:extLst>
                <a:ext uri="{FF2B5EF4-FFF2-40B4-BE49-F238E27FC236}">
                  <a16:creationId xmlns:a16="http://schemas.microsoft.com/office/drawing/2014/main" id="{F7BBDFBD-248E-9E69-9F7E-BF0D849892C3}"/>
                </a:ext>
              </a:extLst>
            </p:cNvPr>
            <p:cNvSpPr/>
            <p:nvPr/>
          </p:nvSpPr>
          <p:spPr>
            <a:xfrm>
              <a:off x="6794470" y="2744389"/>
              <a:ext cx="99738" cy="99738"/>
            </a:xfrm>
            <a:prstGeom prst="ellipse">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Oval 47">
              <a:extLst>
                <a:ext uri="{FF2B5EF4-FFF2-40B4-BE49-F238E27FC236}">
                  <a16:creationId xmlns:a16="http://schemas.microsoft.com/office/drawing/2014/main" id="{4F680905-A220-F53A-621A-0671819BA023}"/>
                </a:ext>
              </a:extLst>
            </p:cNvPr>
            <p:cNvSpPr/>
            <p:nvPr/>
          </p:nvSpPr>
          <p:spPr>
            <a:xfrm>
              <a:off x="6403694" y="3190007"/>
              <a:ext cx="99738" cy="99738"/>
            </a:xfrm>
            <a:prstGeom prst="ellipse">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Oval 50">
              <a:extLst>
                <a:ext uri="{FF2B5EF4-FFF2-40B4-BE49-F238E27FC236}">
                  <a16:creationId xmlns:a16="http://schemas.microsoft.com/office/drawing/2014/main" id="{2638038E-694C-EDA9-A688-532A09FA922E}"/>
                </a:ext>
              </a:extLst>
            </p:cNvPr>
            <p:cNvSpPr/>
            <p:nvPr/>
          </p:nvSpPr>
          <p:spPr>
            <a:xfrm>
              <a:off x="6817054" y="3760513"/>
              <a:ext cx="99738" cy="99738"/>
            </a:xfrm>
            <a:prstGeom prst="ellipse">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Oval 51">
              <a:extLst>
                <a:ext uri="{FF2B5EF4-FFF2-40B4-BE49-F238E27FC236}">
                  <a16:creationId xmlns:a16="http://schemas.microsoft.com/office/drawing/2014/main" id="{68708DA9-1725-C78C-A48B-DBABA2F7BE0D}"/>
                </a:ext>
              </a:extLst>
            </p:cNvPr>
            <p:cNvSpPr/>
            <p:nvPr/>
          </p:nvSpPr>
          <p:spPr>
            <a:xfrm>
              <a:off x="7261554" y="3341413"/>
              <a:ext cx="99738" cy="99738"/>
            </a:xfrm>
            <a:prstGeom prst="ellipse">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Oval 53">
              <a:extLst>
                <a:ext uri="{FF2B5EF4-FFF2-40B4-BE49-F238E27FC236}">
                  <a16:creationId xmlns:a16="http://schemas.microsoft.com/office/drawing/2014/main" id="{CB4E9F64-7F01-04DA-D923-D035E9ADE110}"/>
                </a:ext>
              </a:extLst>
            </p:cNvPr>
            <p:cNvSpPr/>
            <p:nvPr/>
          </p:nvSpPr>
          <p:spPr>
            <a:xfrm>
              <a:off x="7398079" y="2963588"/>
              <a:ext cx="99738" cy="99738"/>
            </a:xfrm>
            <a:prstGeom prst="ellipse">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20E303CE-9E36-27FF-D07F-8E1E7A3A6AA1}"/>
                </a:ext>
              </a:extLst>
            </p:cNvPr>
            <p:cNvSpPr/>
            <p:nvPr/>
          </p:nvSpPr>
          <p:spPr>
            <a:xfrm>
              <a:off x="6225857" y="2882289"/>
              <a:ext cx="2154130" cy="1968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sz="1200">
                  <a:solidFill>
                    <a:schemeClr val="bg1"/>
                  </a:solidFill>
                </a:rPr>
                <a:t>Kinase</a:t>
              </a:r>
            </a:p>
          </p:txBody>
        </p:sp>
        <p:sp>
          <p:nvSpPr>
            <p:cNvPr id="56" name="Textfeld 55">
              <a:extLst>
                <a:ext uri="{FF2B5EF4-FFF2-40B4-BE49-F238E27FC236}">
                  <a16:creationId xmlns:a16="http://schemas.microsoft.com/office/drawing/2014/main" id="{AD8C7D4A-8292-7767-6833-C2F158FC4C69}"/>
                </a:ext>
              </a:extLst>
            </p:cNvPr>
            <p:cNvSpPr txBox="1"/>
            <p:nvPr/>
          </p:nvSpPr>
          <p:spPr>
            <a:xfrm>
              <a:off x="6487096" y="1470025"/>
              <a:ext cx="1067899" cy="276999"/>
            </a:xfrm>
            <a:prstGeom prst="rect">
              <a:avLst/>
            </a:prstGeom>
            <a:noFill/>
          </p:spPr>
          <p:txBody>
            <a:bodyPr wrap="square" rtlCol="0">
              <a:spAutoFit/>
            </a:bodyPr>
            <a:lstStyle/>
            <a:p>
              <a:r>
                <a:rPr lang="de-DE" sz="1200" b="1"/>
                <a:t>Baseline</a:t>
              </a:r>
              <a:endParaRPr lang="de-DE" sz="1200" b="1" i="1"/>
            </a:p>
          </p:txBody>
        </p:sp>
        <p:sp>
          <p:nvSpPr>
            <p:cNvPr id="57" name="Textfeld 56">
              <a:extLst>
                <a:ext uri="{FF2B5EF4-FFF2-40B4-BE49-F238E27FC236}">
                  <a16:creationId xmlns:a16="http://schemas.microsoft.com/office/drawing/2014/main" id="{942DAA61-CF25-77FF-76E0-CF2694C673C2}"/>
                </a:ext>
              </a:extLst>
            </p:cNvPr>
            <p:cNvSpPr txBox="1"/>
            <p:nvPr/>
          </p:nvSpPr>
          <p:spPr>
            <a:xfrm>
              <a:off x="6142776" y="3944037"/>
              <a:ext cx="1603345" cy="276999"/>
            </a:xfrm>
            <a:prstGeom prst="rect">
              <a:avLst/>
            </a:prstGeom>
            <a:noFill/>
          </p:spPr>
          <p:txBody>
            <a:bodyPr wrap="square" rtlCol="0">
              <a:spAutoFit/>
            </a:bodyPr>
            <a:lstStyle/>
            <a:p>
              <a:r>
                <a:rPr lang="de-DE" sz="1200" b="1"/>
                <a:t>Baseline (Low VAF)</a:t>
              </a:r>
              <a:endParaRPr lang="de-DE" sz="1200" b="1" i="1"/>
            </a:p>
          </p:txBody>
        </p:sp>
        <p:sp>
          <p:nvSpPr>
            <p:cNvPr id="58" name="Textfeld 57">
              <a:extLst>
                <a:ext uri="{FF2B5EF4-FFF2-40B4-BE49-F238E27FC236}">
                  <a16:creationId xmlns:a16="http://schemas.microsoft.com/office/drawing/2014/main" id="{A75BAB1A-E43B-2B3A-C2E4-CF81EA4EA5FB}"/>
                </a:ext>
              </a:extLst>
            </p:cNvPr>
            <p:cNvSpPr txBox="1"/>
            <p:nvPr/>
          </p:nvSpPr>
          <p:spPr>
            <a:xfrm rot="5400000">
              <a:off x="7976758" y="2810537"/>
              <a:ext cx="1523824" cy="276999"/>
            </a:xfrm>
            <a:prstGeom prst="rect">
              <a:avLst/>
            </a:prstGeom>
            <a:noFill/>
          </p:spPr>
          <p:txBody>
            <a:bodyPr wrap="square" rtlCol="0">
              <a:spAutoFit/>
            </a:bodyPr>
            <a:lstStyle/>
            <a:p>
              <a:r>
                <a:rPr lang="de-DE" sz="1200" b="1"/>
                <a:t># </a:t>
              </a:r>
              <a:r>
                <a:rPr lang="de-DE" sz="1200" b="1" i="1"/>
                <a:t>BTK</a:t>
              </a:r>
              <a:r>
                <a:rPr lang="de-DE" sz="1200" b="1"/>
                <a:t> </a:t>
              </a:r>
              <a:r>
                <a:rPr lang="de-DE" sz="1200" b="1" err="1"/>
                <a:t>mutations</a:t>
              </a:r>
              <a:endParaRPr lang="de-DE" sz="1200" b="1"/>
            </a:p>
          </p:txBody>
        </p:sp>
      </p:grpSp>
      <p:grpSp>
        <p:nvGrpSpPr>
          <p:cNvPr id="34" name="Gruppieren 33">
            <a:extLst>
              <a:ext uri="{FF2B5EF4-FFF2-40B4-BE49-F238E27FC236}">
                <a16:creationId xmlns:a16="http://schemas.microsoft.com/office/drawing/2014/main" id="{6F064ECE-8984-D2DF-DEA5-1851E05FC8FC}"/>
              </a:ext>
            </a:extLst>
          </p:cNvPr>
          <p:cNvGrpSpPr/>
          <p:nvPr/>
        </p:nvGrpSpPr>
        <p:grpSpPr>
          <a:xfrm>
            <a:off x="238110" y="3289745"/>
            <a:ext cx="4491186" cy="1400393"/>
            <a:chOff x="238110" y="3289745"/>
            <a:chExt cx="4491186" cy="1400393"/>
          </a:xfrm>
        </p:grpSpPr>
        <p:sp>
          <p:nvSpPr>
            <p:cNvPr id="90" name="Rechteck 89">
              <a:extLst>
                <a:ext uri="{FF2B5EF4-FFF2-40B4-BE49-F238E27FC236}">
                  <a16:creationId xmlns:a16="http://schemas.microsoft.com/office/drawing/2014/main" id="{EE1C5340-5BCD-8960-4CF0-566A53D477BE}"/>
                </a:ext>
              </a:extLst>
            </p:cNvPr>
            <p:cNvSpPr/>
            <p:nvPr/>
          </p:nvSpPr>
          <p:spPr>
            <a:xfrm>
              <a:off x="407988" y="3316112"/>
              <a:ext cx="4321308" cy="137402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5" name="Gerade Verbindung 64">
              <a:extLst>
                <a:ext uri="{FF2B5EF4-FFF2-40B4-BE49-F238E27FC236}">
                  <a16:creationId xmlns:a16="http://schemas.microsoft.com/office/drawing/2014/main" id="{3D77301F-F70D-FC71-43DA-526CE6AA82A4}"/>
                </a:ext>
              </a:extLst>
            </p:cNvPr>
            <p:cNvCxnSpPr>
              <a:stCxn id="60" idx="3"/>
            </p:cNvCxnSpPr>
            <p:nvPr/>
          </p:nvCxnSpPr>
          <p:spPr>
            <a:xfrm flipV="1">
              <a:off x="2293235" y="3768455"/>
              <a:ext cx="2329707" cy="15390"/>
            </a:xfrm>
            <a:prstGeom prst="line">
              <a:avLst/>
            </a:prstGeom>
            <a:ln w="127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Gerade Verbindung 65">
              <a:extLst>
                <a:ext uri="{FF2B5EF4-FFF2-40B4-BE49-F238E27FC236}">
                  <a16:creationId xmlns:a16="http://schemas.microsoft.com/office/drawing/2014/main" id="{737CE5E0-90C4-5C3E-F516-8FC6672D08F4}"/>
                </a:ext>
              </a:extLst>
            </p:cNvPr>
            <p:cNvCxnSpPr>
              <a:cxnSpLocks/>
            </p:cNvCxnSpPr>
            <p:nvPr/>
          </p:nvCxnSpPr>
          <p:spPr>
            <a:xfrm>
              <a:off x="2657386" y="4130406"/>
              <a:ext cx="1965556" cy="0"/>
            </a:xfrm>
            <a:prstGeom prst="line">
              <a:avLst/>
            </a:prstGeom>
            <a:ln w="127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D576FACB-6D47-F9B8-B9AF-885051F7A0C5}"/>
                </a:ext>
              </a:extLst>
            </p:cNvPr>
            <p:cNvCxnSpPr>
              <a:cxnSpLocks/>
            </p:cNvCxnSpPr>
            <p:nvPr/>
          </p:nvCxnSpPr>
          <p:spPr>
            <a:xfrm>
              <a:off x="2657386" y="4505056"/>
              <a:ext cx="1965556" cy="0"/>
            </a:xfrm>
            <a:prstGeom prst="line">
              <a:avLst/>
            </a:prstGeom>
            <a:ln w="127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8" name="Gerade Verbindung 67">
              <a:extLst>
                <a:ext uri="{FF2B5EF4-FFF2-40B4-BE49-F238E27FC236}">
                  <a16:creationId xmlns:a16="http://schemas.microsoft.com/office/drawing/2014/main" id="{B221F216-3101-4B3D-A9D5-17A08ACFB95B}"/>
                </a:ext>
              </a:extLst>
            </p:cNvPr>
            <p:cNvCxnSpPr>
              <a:cxnSpLocks/>
            </p:cNvCxnSpPr>
            <p:nvPr/>
          </p:nvCxnSpPr>
          <p:spPr>
            <a:xfrm>
              <a:off x="2678786" y="3706395"/>
              <a:ext cx="0" cy="839269"/>
            </a:xfrm>
            <a:prstGeom prst="line">
              <a:avLst/>
            </a:prstGeom>
            <a:ln w="127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76" name="Gruppieren 75">
              <a:extLst>
                <a:ext uri="{FF2B5EF4-FFF2-40B4-BE49-F238E27FC236}">
                  <a16:creationId xmlns:a16="http://schemas.microsoft.com/office/drawing/2014/main" id="{B262C7B9-2552-8C77-219C-9A5BF180C855}"/>
                </a:ext>
              </a:extLst>
            </p:cNvPr>
            <p:cNvGrpSpPr/>
            <p:nvPr/>
          </p:nvGrpSpPr>
          <p:grpSpPr>
            <a:xfrm>
              <a:off x="3243936" y="3531833"/>
              <a:ext cx="1123950" cy="1013832"/>
              <a:chOff x="4244893" y="3451595"/>
              <a:chExt cx="1123950" cy="839269"/>
            </a:xfrm>
          </p:grpSpPr>
          <p:cxnSp>
            <p:nvCxnSpPr>
              <p:cNvPr id="70" name="Gerade Verbindung 69">
                <a:extLst>
                  <a:ext uri="{FF2B5EF4-FFF2-40B4-BE49-F238E27FC236}">
                    <a16:creationId xmlns:a16="http://schemas.microsoft.com/office/drawing/2014/main" id="{E297BA99-0C2D-0B45-5270-FDBEB17D9C1A}"/>
                  </a:ext>
                </a:extLst>
              </p:cNvPr>
              <p:cNvCxnSpPr>
                <a:cxnSpLocks/>
              </p:cNvCxnSpPr>
              <p:nvPr/>
            </p:nvCxnSpPr>
            <p:spPr>
              <a:xfrm>
                <a:off x="4244893" y="3451595"/>
                <a:ext cx="0" cy="839269"/>
              </a:xfrm>
              <a:prstGeom prst="line">
                <a:avLst/>
              </a:prstGeom>
              <a:ln w="127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C0497EE4-417D-97D9-D7FE-DA71A7EE1B3F}"/>
                  </a:ext>
                </a:extLst>
              </p:cNvPr>
              <p:cNvCxnSpPr>
                <a:cxnSpLocks/>
              </p:cNvCxnSpPr>
              <p:nvPr/>
            </p:nvCxnSpPr>
            <p:spPr>
              <a:xfrm>
                <a:off x="4810043" y="3451595"/>
                <a:ext cx="0" cy="839269"/>
              </a:xfrm>
              <a:prstGeom prst="line">
                <a:avLst/>
              </a:prstGeom>
              <a:ln w="127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2" name="Gerade Verbindung 71">
                <a:extLst>
                  <a:ext uri="{FF2B5EF4-FFF2-40B4-BE49-F238E27FC236}">
                    <a16:creationId xmlns:a16="http://schemas.microsoft.com/office/drawing/2014/main" id="{4FFFB1B5-494B-39FE-9903-9665945680CE}"/>
                  </a:ext>
                </a:extLst>
              </p:cNvPr>
              <p:cNvCxnSpPr>
                <a:cxnSpLocks/>
              </p:cNvCxnSpPr>
              <p:nvPr/>
            </p:nvCxnSpPr>
            <p:spPr>
              <a:xfrm>
                <a:off x="5368843" y="3451595"/>
                <a:ext cx="0" cy="839269"/>
              </a:xfrm>
              <a:prstGeom prst="line">
                <a:avLst/>
              </a:prstGeom>
              <a:ln w="127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77" name="Oval 76">
              <a:extLst>
                <a:ext uri="{FF2B5EF4-FFF2-40B4-BE49-F238E27FC236}">
                  <a16:creationId xmlns:a16="http://schemas.microsoft.com/office/drawing/2014/main" id="{3864F1CE-9C91-5A34-A64E-AE204AA87CE8}"/>
                </a:ext>
              </a:extLst>
            </p:cNvPr>
            <p:cNvSpPr/>
            <p:nvPr/>
          </p:nvSpPr>
          <p:spPr>
            <a:xfrm>
              <a:off x="2415581" y="3506428"/>
              <a:ext cx="520996" cy="52099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t>28</a:t>
              </a:r>
            </a:p>
          </p:txBody>
        </p:sp>
        <p:sp>
          <p:nvSpPr>
            <p:cNvPr id="78" name="Oval 77">
              <a:extLst>
                <a:ext uri="{FF2B5EF4-FFF2-40B4-BE49-F238E27FC236}">
                  <a16:creationId xmlns:a16="http://schemas.microsoft.com/office/drawing/2014/main" id="{6236BCC9-EDC0-206A-3F74-C1A29EB2764E}"/>
                </a:ext>
              </a:extLst>
            </p:cNvPr>
            <p:cNvSpPr/>
            <p:nvPr/>
          </p:nvSpPr>
          <p:spPr>
            <a:xfrm>
              <a:off x="3158103" y="3683800"/>
              <a:ext cx="169927" cy="16992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t>4</a:t>
              </a:r>
            </a:p>
          </p:txBody>
        </p:sp>
        <p:sp>
          <p:nvSpPr>
            <p:cNvPr id="79" name="Oval 78">
              <a:extLst>
                <a:ext uri="{FF2B5EF4-FFF2-40B4-BE49-F238E27FC236}">
                  <a16:creationId xmlns:a16="http://schemas.microsoft.com/office/drawing/2014/main" id="{5791FFB1-BCE2-197A-6221-83EA0DB1119D}"/>
                </a:ext>
              </a:extLst>
            </p:cNvPr>
            <p:cNvSpPr/>
            <p:nvPr/>
          </p:nvSpPr>
          <p:spPr>
            <a:xfrm>
              <a:off x="3742209" y="3706395"/>
              <a:ext cx="129438" cy="12943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t>2</a:t>
              </a:r>
            </a:p>
          </p:txBody>
        </p:sp>
        <p:sp>
          <p:nvSpPr>
            <p:cNvPr id="80" name="Oval 79">
              <a:extLst>
                <a:ext uri="{FF2B5EF4-FFF2-40B4-BE49-F238E27FC236}">
                  <a16:creationId xmlns:a16="http://schemas.microsoft.com/office/drawing/2014/main" id="{C2BAF5BB-942E-14B9-61A0-C398ECD71E1B}"/>
                </a:ext>
              </a:extLst>
            </p:cNvPr>
            <p:cNvSpPr/>
            <p:nvPr/>
          </p:nvSpPr>
          <p:spPr>
            <a:xfrm>
              <a:off x="4325547" y="3731075"/>
              <a:ext cx="80077" cy="8007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t>1</a:t>
              </a:r>
            </a:p>
          </p:txBody>
        </p:sp>
        <p:sp>
          <p:nvSpPr>
            <p:cNvPr id="81" name="Oval 80">
              <a:extLst>
                <a:ext uri="{FF2B5EF4-FFF2-40B4-BE49-F238E27FC236}">
                  <a16:creationId xmlns:a16="http://schemas.microsoft.com/office/drawing/2014/main" id="{0A78F921-252C-8CE4-2D1D-C82146D048FE}"/>
                </a:ext>
              </a:extLst>
            </p:cNvPr>
            <p:cNvSpPr/>
            <p:nvPr/>
          </p:nvSpPr>
          <p:spPr>
            <a:xfrm>
              <a:off x="3158103" y="4058450"/>
              <a:ext cx="169927" cy="16992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t>4</a:t>
              </a:r>
            </a:p>
          </p:txBody>
        </p:sp>
        <p:sp>
          <p:nvSpPr>
            <p:cNvPr id="82" name="Oval 81">
              <a:extLst>
                <a:ext uri="{FF2B5EF4-FFF2-40B4-BE49-F238E27FC236}">
                  <a16:creationId xmlns:a16="http://schemas.microsoft.com/office/drawing/2014/main" id="{E4B02F23-7505-3096-A30D-DB5ACF299E38}"/>
                </a:ext>
              </a:extLst>
            </p:cNvPr>
            <p:cNvSpPr/>
            <p:nvPr/>
          </p:nvSpPr>
          <p:spPr>
            <a:xfrm>
              <a:off x="2586603" y="4058450"/>
              <a:ext cx="169927" cy="16992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t>4</a:t>
              </a:r>
            </a:p>
          </p:txBody>
        </p:sp>
        <p:sp>
          <p:nvSpPr>
            <p:cNvPr id="83" name="Oval 82">
              <a:extLst>
                <a:ext uri="{FF2B5EF4-FFF2-40B4-BE49-F238E27FC236}">
                  <a16:creationId xmlns:a16="http://schemas.microsoft.com/office/drawing/2014/main" id="{B33B0152-15B6-EBBC-A1D3-596AB8E4E765}"/>
                </a:ext>
              </a:extLst>
            </p:cNvPr>
            <p:cNvSpPr/>
            <p:nvPr/>
          </p:nvSpPr>
          <p:spPr>
            <a:xfrm>
              <a:off x="2639230" y="4462201"/>
              <a:ext cx="76035" cy="7603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a:t>1</a:t>
              </a:r>
            </a:p>
          </p:txBody>
        </p:sp>
        <p:sp>
          <p:nvSpPr>
            <p:cNvPr id="86" name="Textfeld 85">
              <a:extLst>
                <a:ext uri="{FF2B5EF4-FFF2-40B4-BE49-F238E27FC236}">
                  <a16:creationId xmlns:a16="http://schemas.microsoft.com/office/drawing/2014/main" id="{24F1E693-8595-D3B9-1749-7BED88EA94F0}"/>
                </a:ext>
              </a:extLst>
            </p:cNvPr>
            <p:cNvSpPr txBox="1"/>
            <p:nvPr/>
          </p:nvSpPr>
          <p:spPr>
            <a:xfrm>
              <a:off x="2404774" y="3289745"/>
              <a:ext cx="550152" cy="276999"/>
            </a:xfrm>
            <a:prstGeom prst="rect">
              <a:avLst/>
            </a:prstGeom>
            <a:noFill/>
          </p:spPr>
          <p:txBody>
            <a:bodyPr wrap="none" rtlCol="0">
              <a:spAutoFit/>
            </a:bodyPr>
            <a:lstStyle/>
            <a:p>
              <a:pPr algn="ctr"/>
              <a:r>
                <a:rPr lang="de-DE" sz="1200"/>
                <a:t>C481</a:t>
              </a:r>
              <a:endParaRPr lang="de-DE" sz="1200" i="1"/>
            </a:p>
          </p:txBody>
        </p:sp>
        <p:sp>
          <p:nvSpPr>
            <p:cNvPr id="87" name="Textfeld 86">
              <a:extLst>
                <a:ext uri="{FF2B5EF4-FFF2-40B4-BE49-F238E27FC236}">
                  <a16:creationId xmlns:a16="http://schemas.microsoft.com/office/drawing/2014/main" id="{D68B81AC-0006-A635-B07B-BA77583123DC}"/>
                </a:ext>
              </a:extLst>
            </p:cNvPr>
            <p:cNvSpPr txBox="1"/>
            <p:nvPr/>
          </p:nvSpPr>
          <p:spPr>
            <a:xfrm>
              <a:off x="2961429" y="3289745"/>
              <a:ext cx="534121" cy="276999"/>
            </a:xfrm>
            <a:prstGeom prst="rect">
              <a:avLst/>
            </a:prstGeom>
            <a:noFill/>
          </p:spPr>
          <p:txBody>
            <a:bodyPr wrap="none" rtlCol="0">
              <a:spAutoFit/>
            </a:bodyPr>
            <a:lstStyle/>
            <a:p>
              <a:pPr algn="ctr"/>
              <a:r>
                <a:rPr lang="de-DE" sz="1200"/>
                <a:t>T474</a:t>
              </a:r>
              <a:endParaRPr lang="de-DE" sz="1200" i="1"/>
            </a:p>
          </p:txBody>
        </p:sp>
        <p:sp>
          <p:nvSpPr>
            <p:cNvPr id="88" name="Textfeld 87">
              <a:extLst>
                <a:ext uri="{FF2B5EF4-FFF2-40B4-BE49-F238E27FC236}">
                  <a16:creationId xmlns:a16="http://schemas.microsoft.com/office/drawing/2014/main" id="{58734DD0-B610-9B63-7C03-CA9B46CA05D9}"/>
                </a:ext>
              </a:extLst>
            </p:cNvPr>
            <p:cNvSpPr txBox="1"/>
            <p:nvPr/>
          </p:nvSpPr>
          <p:spPr>
            <a:xfrm>
              <a:off x="3543341" y="3289745"/>
              <a:ext cx="528537" cy="276999"/>
            </a:xfrm>
            <a:prstGeom prst="rect">
              <a:avLst/>
            </a:prstGeom>
            <a:noFill/>
          </p:spPr>
          <p:txBody>
            <a:bodyPr wrap="none" rtlCol="0">
              <a:spAutoFit/>
            </a:bodyPr>
            <a:lstStyle/>
            <a:p>
              <a:pPr algn="ctr"/>
              <a:r>
                <a:rPr lang="de-DE" sz="1200"/>
                <a:t>L528</a:t>
              </a:r>
              <a:endParaRPr lang="de-DE" sz="1200" i="1"/>
            </a:p>
          </p:txBody>
        </p:sp>
        <p:sp>
          <p:nvSpPr>
            <p:cNvPr id="89" name="Textfeld 88">
              <a:extLst>
                <a:ext uri="{FF2B5EF4-FFF2-40B4-BE49-F238E27FC236}">
                  <a16:creationId xmlns:a16="http://schemas.microsoft.com/office/drawing/2014/main" id="{5FFE003D-72DB-FA78-F134-B714DCD9E093}"/>
                </a:ext>
              </a:extLst>
            </p:cNvPr>
            <p:cNvSpPr txBox="1"/>
            <p:nvPr/>
          </p:nvSpPr>
          <p:spPr>
            <a:xfrm>
              <a:off x="4075022" y="3289745"/>
              <a:ext cx="542136" cy="276999"/>
            </a:xfrm>
            <a:prstGeom prst="rect">
              <a:avLst/>
            </a:prstGeom>
            <a:noFill/>
          </p:spPr>
          <p:txBody>
            <a:bodyPr wrap="none" rtlCol="0">
              <a:spAutoFit/>
            </a:bodyPr>
            <a:lstStyle/>
            <a:p>
              <a:pPr algn="ctr"/>
              <a:r>
                <a:rPr lang="de-DE" sz="1200"/>
                <a:t>A428</a:t>
              </a:r>
              <a:endParaRPr lang="de-DE" sz="1200" i="1"/>
            </a:p>
          </p:txBody>
        </p:sp>
        <p:sp>
          <p:nvSpPr>
            <p:cNvPr id="60" name="Textfeld 59">
              <a:extLst>
                <a:ext uri="{FF2B5EF4-FFF2-40B4-BE49-F238E27FC236}">
                  <a16:creationId xmlns:a16="http://schemas.microsoft.com/office/drawing/2014/main" id="{4A0A0884-CF97-B316-433B-2CB5C930BF06}"/>
                </a:ext>
              </a:extLst>
            </p:cNvPr>
            <p:cNvSpPr txBox="1"/>
            <p:nvPr/>
          </p:nvSpPr>
          <p:spPr>
            <a:xfrm>
              <a:off x="238110" y="3645345"/>
              <a:ext cx="2055125" cy="276999"/>
            </a:xfrm>
            <a:prstGeom prst="rect">
              <a:avLst/>
            </a:prstGeom>
            <a:noFill/>
          </p:spPr>
          <p:txBody>
            <a:bodyPr wrap="square" rtlCol="0">
              <a:spAutoFit/>
            </a:bodyPr>
            <a:lstStyle/>
            <a:p>
              <a:pPr algn="r"/>
              <a:r>
                <a:rPr lang="de-DE" sz="1200" err="1"/>
                <a:t>Ibrutinib</a:t>
              </a:r>
              <a:r>
                <a:rPr lang="de-DE" sz="1200"/>
                <a:t> 31/44 (70%)</a:t>
              </a:r>
              <a:endParaRPr lang="de-DE" sz="1200" i="1"/>
            </a:p>
          </p:txBody>
        </p:sp>
        <p:sp>
          <p:nvSpPr>
            <p:cNvPr id="61" name="Textfeld 60">
              <a:extLst>
                <a:ext uri="{FF2B5EF4-FFF2-40B4-BE49-F238E27FC236}">
                  <a16:creationId xmlns:a16="http://schemas.microsoft.com/office/drawing/2014/main" id="{3811DCAB-668E-A946-6EB7-F37BB6EACB93}"/>
                </a:ext>
              </a:extLst>
            </p:cNvPr>
            <p:cNvSpPr txBox="1"/>
            <p:nvPr/>
          </p:nvSpPr>
          <p:spPr>
            <a:xfrm>
              <a:off x="238110" y="4013645"/>
              <a:ext cx="2067705" cy="276999"/>
            </a:xfrm>
            <a:prstGeom prst="rect">
              <a:avLst/>
            </a:prstGeom>
            <a:noFill/>
          </p:spPr>
          <p:txBody>
            <a:bodyPr wrap="square" rtlCol="0">
              <a:spAutoFit/>
            </a:bodyPr>
            <a:lstStyle/>
            <a:p>
              <a:pPr algn="r"/>
              <a:r>
                <a:rPr lang="de-DE" sz="1200" err="1"/>
                <a:t>Acalabrutinib</a:t>
              </a:r>
              <a:r>
                <a:rPr lang="de-DE" sz="1200"/>
                <a:t> 8/10 (80%)</a:t>
              </a:r>
              <a:endParaRPr lang="de-DE" sz="1200" i="1"/>
            </a:p>
          </p:txBody>
        </p:sp>
        <p:sp>
          <p:nvSpPr>
            <p:cNvPr id="62" name="Textfeld 61">
              <a:extLst>
                <a:ext uri="{FF2B5EF4-FFF2-40B4-BE49-F238E27FC236}">
                  <a16:creationId xmlns:a16="http://schemas.microsoft.com/office/drawing/2014/main" id="{FD8B9AC4-A19A-73B1-D8C9-8EC84CA5F3FF}"/>
                </a:ext>
              </a:extLst>
            </p:cNvPr>
            <p:cNvSpPr txBox="1"/>
            <p:nvPr/>
          </p:nvSpPr>
          <p:spPr>
            <a:xfrm>
              <a:off x="238110" y="4381945"/>
              <a:ext cx="2067705" cy="276999"/>
            </a:xfrm>
            <a:prstGeom prst="rect">
              <a:avLst/>
            </a:prstGeom>
            <a:noFill/>
          </p:spPr>
          <p:txBody>
            <a:bodyPr wrap="square" rtlCol="0">
              <a:spAutoFit/>
            </a:bodyPr>
            <a:lstStyle/>
            <a:p>
              <a:pPr algn="r"/>
              <a:r>
                <a:rPr lang="de-DE" sz="1200" err="1"/>
                <a:t>Acalabrutinib</a:t>
              </a:r>
              <a:r>
                <a:rPr lang="de-DE" sz="1200"/>
                <a:t> 1/1 (100%)</a:t>
              </a:r>
              <a:endParaRPr lang="de-DE" sz="1200" i="1"/>
            </a:p>
          </p:txBody>
        </p:sp>
      </p:grpSp>
      <p:sp>
        <p:nvSpPr>
          <p:cNvPr id="63" name="Textfeld 62">
            <a:extLst>
              <a:ext uri="{FF2B5EF4-FFF2-40B4-BE49-F238E27FC236}">
                <a16:creationId xmlns:a16="http://schemas.microsoft.com/office/drawing/2014/main" id="{B421C130-E264-30E3-296D-6D34A10E62C0}"/>
              </a:ext>
            </a:extLst>
          </p:cNvPr>
          <p:cNvSpPr txBox="1"/>
          <p:nvPr/>
        </p:nvSpPr>
        <p:spPr>
          <a:xfrm>
            <a:off x="4752819" y="4493640"/>
            <a:ext cx="4187982" cy="246221"/>
          </a:xfrm>
          <a:prstGeom prst="rect">
            <a:avLst/>
          </a:prstGeom>
          <a:noFill/>
        </p:spPr>
        <p:txBody>
          <a:bodyPr wrap="square" rtlCol="0">
            <a:spAutoFit/>
          </a:bodyPr>
          <a:lstStyle/>
          <a:p>
            <a:r>
              <a:rPr lang="de-DE" sz="1000"/>
              <a:t>#</a:t>
            </a:r>
            <a:r>
              <a:rPr lang="de-DE" sz="1000" i="1"/>
              <a:t>BTK</a:t>
            </a:r>
            <a:r>
              <a:rPr lang="de-DE" sz="1000"/>
              <a:t> </a:t>
            </a:r>
            <a:r>
              <a:rPr lang="de-DE" sz="1000" err="1"/>
              <a:t>mutations</a:t>
            </a:r>
            <a:r>
              <a:rPr lang="de-DE" sz="1000"/>
              <a:t> </a:t>
            </a:r>
            <a:r>
              <a:rPr lang="de-DE" sz="1000" err="1"/>
              <a:t>detected</a:t>
            </a:r>
            <a:r>
              <a:rPr lang="de-DE" sz="1000"/>
              <a:t> at </a:t>
            </a:r>
            <a:r>
              <a:rPr lang="de-DE" sz="1000" err="1"/>
              <a:t>baseline</a:t>
            </a:r>
            <a:r>
              <a:rPr lang="de-DE" sz="1000"/>
              <a:t> </a:t>
            </a:r>
            <a:r>
              <a:rPr lang="de-DE" sz="1000" err="1"/>
              <a:t>according</a:t>
            </a:r>
            <a:r>
              <a:rPr lang="de-DE" sz="1000"/>
              <a:t> </a:t>
            </a:r>
            <a:r>
              <a:rPr lang="de-DE" sz="1000" err="1"/>
              <a:t>to</a:t>
            </a:r>
            <a:r>
              <a:rPr lang="de-DE" sz="1000"/>
              <a:t> </a:t>
            </a:r>
            <a:r>
              <a:rPr lang="de-DE" sz="1000" err="1"/>
              <a:t>prior</a:t>
            </a:r>
            <a:r>
              <a:rPr lang="de-DE" sz="1000"/>
              <a:t> </a:t>
            </a:r>
            <a:r>
              <a:rPr lang="de-DE" sz="1000" err="1"/>
              <a:t>cBTKi</a:t>
            </a:r>
            <a:endParaRPr lang="de-DE" sz="1000" i="1"/>
          </a:p>
        </p:txBody>
      </p:sp>
      <p:sp>
        <p:nvSpPr>
          <p:cNvPr id="31" name="Titel 30">
            <a:extLst>
              <a:ext uri="{FF2B5EF4-FFF2-40B4-BE49-F238E27FC236}">
                <a16:creationId xmlns:a16="http://schemas.microsoft.com/office/drawing/2014/main" id="{90F9AFDD-0840-5B61-B3D4-D5E16012A671}"/>
              </a:ext>
            </a:extLst>
          </p:cNvPr>
          <p:cNvSpPr>
            <a:spLocks noGrp="1"/>
          </p:cNvSpPr>
          <p:nvPr>
            <p:ph type="title"/>
          </p:nvPr>
        </p:nvSpPr>
        <p:spPr/>
        <p:txBody>
          <a:bodyPr/>
          <a:lstStyle/>
          <a:p>
            <a:r>
              <a:rPr lang="en-GB"/>
              <a:t>Baseline </a:t>
            </a:r>
            <a:r>
              <a:rPr lang="en-GB" i="1"/>
              <a:t>BTK</a:t>
            </a:r>
            <a:r>
              <a:rPr lang="en-GB"/>
              <a:t> mutations at low VAFs</a:t>
            </a:r>
          </a:p>
        </p:txBody>
      </p:sp>
      <p:cxnSp>
        <p:nvCxnSpPr>
          <p:cNvPr id="3" name="Gerade Verbindung 41">
            <a:extLst>
              <a:ext uri="{FF2B5EF4-FFF2-40B4-BE49-F238E27FC236}">
                <a16:creationId xmlns:a16="http://schemas.microsoft.com/office/drawing/2014/main" id="{60789AFD-F15E-3684-03D8-501502DFA901}"/>
              </a:ext>
            </a:extLst>
          </p:cNvPr>
          <p:cNvCxnSpPr>
            <a:cxnSpLocks/>
          </p:cNvCxnSpPr>
          <p:nvPr/>
        </p:nvCxnSpPr>
        <p:spPr>
          <a:xfrm>
            <a:off x="6443300" y="3062464"/>
            <a:ext cx="7151" cy="1404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195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FD669D-73DF-FBD3-D8D2-F15EA2AEDB1B}"/>
              </a:ext>
            </a:extLst>
          </p:cNvPr>
          <p:cNvSpPr>
            <a:spLocks noGrp="1"/>
          </p:cNvSpPr>
          <p:nvPr>
            <p:ph type="ftr" sz="quarter" idx="10"/>
          </p:nvPr>
        </p:nvSpPr>
        <p:spPr/>
        <p:txBody>
          <a:bodyPr/>
          <a:lstStyle/>
          <a:p>
            <a:r>
              <a:rPr lang="en-US" b="1">
                <a:solidFill>
                  <a:srgbClr val="4E4F4E"/>
                </a:solidFill>
                <a:latin typeface="+mj-lt"/>
                <a:cs typeface="Arial" panose="020B0604020202020204" pitchFamily="34" charset="0"/>
              </a:rPr>
              <a:t>BTK</a:t>
            </a:r>
            <a:r>
              <a:rPr lang="en-US">
                <a:solidFill>
                  <a:srgbClr val="4E4F4E"/>
                </a:solidFill>
                <a:latin typeface="+mj-lt"/>
                <a:cs typeface="Arial" panose="020B0604020202020204" pitchFamily="34" charset="0"/>
              </a:rPr>
              <a:t>, Bruton’s tyrosine kinase; </a:t>
            </a:r>
            <a:r>
              <a:rPr lang="en-US" b="1" err="1">
                <a:solidFill>
                  <a:srgbClr val="4E4F4E"/>
                </a:solidFill>
                <a:latin typeface="+mj-lt"/>
                <a:cs typeface="Arial" panose="020B0604020202020204" pitchFamily="34" charset="0"/>
              </a:rPr>
              <a:t>cBTKi</a:t>
            </a:r>
            <a:r>
              <a:rPr lang="en-US">
                <a:solidFill>
                  <a:srgbClr val="4E4F4E"/>
                </a:solidFill>
                <a:latin typeface="+mj-lt"/>
                <a:cs typeface="Arial" panose="020B0604020202020204" pitchFamily="34" charset="0"/>
              </a:rPr>
              <a:t>, covalent BTK inhibitor; </a:t>
            </a:r>
            <a:r>
              <a:rPr lang="en-US" b="1">
                <a:solidFill>
                  <a:srgbClr val="4E4F4E"/>
                </a:solidFill>
                <a:latin typeface="+mj-lt"/>
                <a:cs typeface="Arial" panose="020B0604020202020204" pitchFamily="34" charset="0"/>
              </a:rPr>
              <a:t>VAF</a:t>
            </a:r>
            <a:r>
              <a:rPr lang="en-US">
                <a:solidFill>
                  <a:srgbClr val="4E4F4E"/>
                </a:solidFill>
                <a:latin typeface="+mj-lt"/>
                <a:cs typeface="Arial" panose="020B0604020202020204" pitchFamily="34" charset="0"/>
              </a:rPr>
              <a:t>, variant allele frequency.</a:t>
            </a:r>
          </a:p>
          <a:p>
            <a:r>
              <a:rPr lang="en-US" b="1">
                <a:solidFill>
                  <a:srgbClr val="4E4F4E"/>
                </a:solidFill>
                <a:latin typeface="+mj-lt"/>
                <a:cs typeface="Arial" panose="020B0604020202020204" pitchFamily="34" charset="0"/>
              </a:rPr>
              <a:t>Brown JR</a:t>
            </a:r>
            <a:r>
              <a:rPr lang="en-US" b="1">
                <a:solidFill>
                  <a:srgbClr val="4E4F4E"/>
                </a:solidFill>
                <a:cs typeface="Arial" panose="020B0604020202020204" pitchFamily="34" charset="0"/>
              </a:rPr>
              <a:t>, et al. Abstract S146 presented at EHA2023. Patel K, et al. Abstract 116 presented at 17-ICML.</a:t>
            </a:r>
            <a:endParaRPr lang="en-GB"/>
          </a:p>
        </p:txBody>
      </p:sp>
      <p:sp>
        <p:nvSpPr>
          <p:cNvPr id="3" name="Title 2">
            <a:extLst>
              <a:ext uri="{FF2B5EF4-FFF2-40B4-BE49-F238E27FC236}">
                <a16:creationId xmlns:a16="http://schemas.microsoft.com/office/drawing/2014/main" id="{2BB8DC45-61CE-1479-2214-367EB756FD35}"/>
              </a:ext>
            </a:extLst>
          </p:cNvPr>
          <p:cNvSpPr>
            <a:spLocks noGrp="1"/>
          </p:cNvSpPr>
          <p:nvPr>
            <p:ph type="title"/>
          </p:nvPr>
        </p:nvSpPr>
        <p:spPr/>
        <p:txBody>
          <a:bodyPr/>
          <a:lstStyle/>
          <a:p>
            <a:r>
              <a:rPr lang="en-US"/>
              <a:t>Conclusions</a:t>
            </a:r>
          </a:p>
        </p:txBody>
      </p:sp>
      <p:sp>
        <p:nvSpPr>
          <p:cNvPr id="7" name="Inhaltsplatzhalter 6">
            <a:extLst>
              <a:ext uri="{FF2B5EF4-FFF2-40B4-BE49-F238E27FC236}">
                <a16:creationId xmlns:a16="http://schemas.microsoft.com/office/drawing/2014/main" id="{E72D81D1-1C86-988E-B1CA-F8D408023F5B}"/>
              </a:ext>
            </a:extLst>
          </p:cNvPr>
          <p:cNvSpPr>
            <a:spLocks noGrp="1"/>
          </p:cNvSpPr>
          <p:nvPr>
            <p:ph idx="1"/>
          </p:nvPr>
        </p:nvSpPr>
        <p:spPr/>
        <p:txBody>
          <a:bodyPr/>
          <a:lstStyle/>
          <a:p>
            <a:r>
              <a:rPr lang="en-US"/>
              <a:t>Patients who progressed on </a:t>
            </a:r>
            <a:r>
              <a:rPr lang="en-US" err="1"/>
              <a:t>pirtobrutinib</a:t>
            </a:r>
            <a:r>
              <a:rPr lang="en-US"/>
              <a:t> showed clearance of </a:t>
            </a:r>
            <a:r>
              <a:rPr lang="en-US" i="1"/>
              <a:t>BTK</a:t>
            </a:r>
            <a:r>
              <a:rPr lang="en-US"/>
              <a:t> C481 clones and some developed non-C481 clones, particularly gatekeeper T474 and kinase-impaired L528W mutations, as well as other less frequent mutations in the kinase domain</a:t>
            </a:r>
          </a:p>
          <a:p>
            <a:r>
              <a:rPr lang="en-US"/>
              <a:t>Approximately half of patients did not acquire </a:t>
            </a:r>
            <a:r>
              <a:rPr lang="en-US" i="1"/>
              <a:t>BTK</a:t>
            </a:r>
            <a:r>
              <a:rPr lang="en-US"/>
              <a:t> mutations and 29% did not acquire any mutations in this targeted panel, suggesting alternate resistance mechanisms</a:t>
            </a:r>
          </a:p>
          <a:p>
            <a:r>
              <a:rPr lang="en-US"/>
              <a:t>Several non-C481 </a:t>
            </a:r>
            <a:r>
              <a:rPr lang="en-US" i="1"/>
              <a:t>BTK</a:t>
            </a:r>
            <a:r>
              <a:rPr lang="en-US"/>
              <a:t> mutations were shown to be pre-existing at baseline at low VAF, suggesting emergence on prior </a:t>
            </a:r>
            <a:r>
              <a:rPr lang="en-US" err="1"/>
              <a:t>cBTKi</a:t>
            </a:r>
            <a:endParaRPr lang="en-US"/>
          </a:p>
          <a:p>
            <a:r>
              <a:rPr lang="en-US"/>
              <a:t>Importantly, these baseline and acquired kinase domain </a:t>
            </a:r>
            <a:r>
              <a:rPr lang="en-US" i="1"/>
              <a:t>BTK</a:t>
            </a:r>
            <a:r>
              <a:rPr lang="en-US"/>
              <a:t> mutations did not preclude </a:t>
            </a:r>
            <a:r>
              <a:rPr lang="en-US" err="1"/>
              <a:t>pirtobrutinib</a:t>
            </a:r>
            <a:r>
              <a:rPr lang="en-US"/>
              <a:t> efficacy</a:t>
            </a:r>
          </a:p>
          <a:p>
            <a:endParaRPr lang="en-GB"/>
          </a:p>
        </p:txBody>
      </p:sp>
    </p:spTree>
    <p:extLst>
      <p:ext uri="{BB962C8B-B14F-4D97-AF65-F5344CB8AC3E}">
        <p14:creationId xmlns:p14="http://schemas.microsoft.com/office/powerpoint/2010/main" val="281592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15A756-0F35-2AB4-502C-3B9FB7A4C71D}"/>
              </a:ext>
            </a:extLst>
          </p:cNvPr>
          <p:cNvSpPr>
            <a:spLocks noGrp="1"/>
          </p:cNvSpPr>
          <p:nvPr>
            <p:ph type="title"/>
          </p:nvPr>
        </p:nvSpPr>
        <p:spPr/>
        <p:txBody>
          <a:bodyPr/>
          <a:lstStyle/>
          <a:p>
            <a:r>
              <a:rPr lang="en-US"/>
              <a:t>MURANO</a:t>
            </a:r>
          </a:p>
        </p:txBody>
      </p:sp>
      <p:sp>
        <p:nvSpPr>
          <p:cNvPr id="6" name="Text Placeholder 5">
            <a:extLst>
              <a:ext uri="{FF2B5EF4-FFF2-40B4-BE49-F238E27FC236}">
                <a16:creationId xmlns:a16="http://schemas.microsoft.com/office/drawing/2014/main" id="{D31BFE33-3772-3E4A-D12F-32F8D89EE45A}"/>
              </a:ext>
            </a:extLst>
          </p:cNvPr>
          <p:cNvSpPr>
            <a:spLocks noGrp="1"/>
          </p:cNvSpPr>
          <p:nvPr>
            <p:ph type="body" idx="1"/>
          </p:nvPr>
        </p:nvSpPr>
        <p:spPr/>
        <p:txBody>
          <a:bodyPr/>
          <a:lstStyle/>
          <a:p>
            <a:r>
              <a:rPr lang="en-US" err="1"/>
              <a:t>Venetoclax</a:t>
            </a:r>
            <a:r>
              <a:rPr lang="en-US"/>
              <a:t>-rituximab (</a:t>
            </a:r>
            <a:r>
              <a:rPr lang="en-US" err="1"/>
              <a:t>VenR</a:t>
            </a:r>
            <a:r>
              <a:rPr lang="en-US"/>
              <a:t>) in R/R CLL: </a:t>
            </a:r>
          </a:p>
          <a:p>
            <a:r>
              <a:rPr lang="en-US"/>
              <a:t>7-year follow-up and retreatment analysis </a:t>
            </a:r>
          </a:p>
        </p:txBody>
      </p:sp>
    </p:spTree>
    <p:extLst>
      <p:ext uri="{BB962C8B-B14F-4D97-AF65-F5344CB8AC3E}">
        <p14:creationId xmlns:p14="http://schemas.microsoft.com/office/powerpoint/2010/main" val="1808166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18">
            <a:extLst>
              <a:ext uri="{FF2B5EF4-FFF2-40B4-BE49-F238E27FC236}">
                <a16:creationId xmlns:a16="http://schemas.microsoft.com/office/drawing/2014/main" id="{0C32158E-614B-D2EF-6CE2-6108C8879E1E}"/>
              </a:ext>
            </a:extLst>
          </p:cNvPr>
          <p:cNvSpPr/>
          <p:nvPr/>
        </p:nvSpPr>
        <p:spPr>
          <a:xfrm>
            <a:off x="9992670" y="1984328"/>
            <a:ext cx="1800330" cy="379632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400">
              <a:solidFill>
                <a:schemeClr val="bg1"/>
              </a:solidFill>
            </a:endParaRPr>
          </a:p>
        </p:txBody>
      </p:sp>
      <p:sp>
        <p:nvSpPr>
          <p:cNvPr id="90" name="Rectangle 18">
            <a:extLst>
              <a:ext uri="{FF2B5EF4-FFF2-40B4-BE49-F238E27FC236}">
                <a16:creationId xmlns:a16="http://schemas.microsoft.com/office/drawing/2014/main" id="{D0D8C9CA-DDFA-E360-6FAF-DFCC38231CDB}"/>
              </a:ext>
            </a:extLst>
          </p:cNvPr>
          <p:cNvSpPr/>
          <p:nvPr/>
        </p:nvSpPr>
        <p:spPr>
          <a:xfrm>
            <a:off x="3084883" y="1984328"/>
            <a:ext cx="6752055" cy="379632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400">
              <a:solidFill>
                <a:schemeClr val="bg1"/>
              </a:solidFill>
            </a:endParaRPr>
          </a:p>
        </p:txBody>
      </p:sp>
      <p:sp>
        <p:nvSpPr>
          <p:cNvPr id="4" name="Footer Placeholder 3">
            <a:extLst>
              <a:ext uri="{FF2B5EF4-FFF2-40B4-BE49-F238E27FC236}">
                <a16:creationId xmlns:a16="http://schemas.microsoft.com/office/drawing/2014/main" id="{0E906B97-91FD-53C2-8F28-4D7F6E32EBB5}"/>
              </a:ext>
            </a:extLst>
          </p:cNvPr>
          <p:cNvSpPr>
            <a:spLocks noGrp="1"/>
          </p:cNvSpPr>
          <p:nvPr>
            <p:ph type="ftr" sz="quarter" idx="13"/>
          </p:nvPr>
        </p:nvSpPr>
        <p:spPr/>
        <p:txBody>
          <a:bodyPr/>
          <a:lstStyle/>
          <a:p>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Investigator-assessed PD according to International Workshop on Chronic Lymphocytic Leukemia (</a:t>
            </a:r>
            <a:r>
              <a:rPr lang="en-US" err="1">
                <a:solidFill>
                  <a:srgbClr val="4E4F4E"/>
                </a:solidFill>
                <a:cs typeface="Arial" panose="020B0604020202020204" pitchFamily="34" charset="0"/>
              </a:rPr>
              <a:t>iwCLL</a:t>
            </a:r>
            <a:r>
              <a:rPr lang="en-US">
                <a:solidFill>
                  <a:srgbClr val="4E4F4E"/>
                </a:solidFill>
                <a:cs typeface="Arial" panose="020B0604020202020204" pitchFamily="34" charset="0"/>
              </a:rPr>
              <a:t>) criteria.</a:t>
            </a:r>
          </a:p>
          <a:p>
            <a:r>
              <a:rPr lang="en-US" b="1">
                <a:solidFill>
                  <a:srgbClr val="4E4F4E"/>
                </a:solidFill>
                <a:cs typeface="Arial" panose="020B0604020202020204" pitchFamily="34" charset="0"/>
              </a:rPr>
              <a:t>BR</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bendamustine</a:t>
            </a:r>
            <a:r>
              <a:rPr lang="en-US">
                <a:solidFill>
                  <a:srgbClr val="4E4F4E"/>
                </a:solidFill>
                <a:cs typeface="Arial" panose="020B0604020202020204" pitchFamily="34" charset="0"/>
              </a:rPr>
              <a:t>-rituximab; </a:t>
            </a:r>
            <a:r>
              <a:rPr lang="en-US" b="1">
                <a:solidFill>
                  <a:srgbClr val="4E4F4E"/>
                </a:solidFill>
                <a:cs typeface="Arial" panose="020B0604020202020204" pitchFamily="34" charset="0"/>
              </a:rPr>
              <a:t>C</a:t>
            </a:r>
            <a:r>
              <a:rPr lang="en-US">
                <a:solidFill>
                  <a:srgbClr val="4E4F4E"/>
                </a:solidFill>
                <a:cs typeface="Arial" panose="020B0604020202020204" pitchFamily="34" charset="0"/>
              </a:rPr>
              <a:t>, cycle; </a:t>
            </a:r>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a:solidFill>
                  <a:srgbClr val="4E4F4E"/>
                </a:solidFill>
                <a:cs typeface="Arial" panose="020B0604020202020204" pitchFamily="34" charset="0"/>
              </a:rPr>
              <a:t>D</a:t>
            </a:r>
            <a:r>
              <a:rPr lang="en-US">
                <a:solidFill>
                  <a:srgbClr val="4E4F4E"/>
                </a:solidFill>
                <a:cs typeface="Arial" panose="020B0604020202020204" pitchFamily="34" charset="0"/>
              </a:rPr>
              <a:t>, day; del(17p), deletion 17p; </a:t>
            </a:r>
            <a:r>
              <a:rPr lang="en-US" b="1">
                <a:solidFill>
                  <a:srgbClr val="4E4F4E"/>
                </a:solidFill>
                <a:cs typeface="Arial" panose="020B0604020202020204" pitchFamily="34" charset="0"/>
              </a:rPr>
              <a:t>EOCT</a:t>
            </a:r>
            <a:r>
              <a:rPr lang="en-US">
                <a:solidFill>
                  <a:srgbClr val="4E4F4E"/>
                </a:solidFill>
                <a:cs typeface="Arial" panose="020B0604020202020204" pitchFamily="34" charset="0"/>
              </a:rPr>
              <a:t>, end of combination treatment; </a:t>
            </a:r>
            <a:r>
              <a:rPr lang="en-US" b="1">
                <a:solidFill>
                  <a:srgbClr val="4E4F4E"/>
                </a:solidFill>
                <a:cs typeface="Arial" panose="020B0604020202020204" pitchFamily="34" charset="0"/>
              </a:rPr>
              <a:t>EOT</a:t>
            </a:r>
            <a:r>
              <a:rPr lang="en-US">
                <a:solidFill>
                  <a:srgbClr val="4E4F4E"/>
                </a:solidFill>
                <a:cs typeface="Arial" panose="020B0604020202020204" pitchFamily="34" charset="0"/>
              </a:rPr>
              <a:t>, end of treatment; </a:t>
            </a:r>
            <a:r>
              <a:rPr lang="en-US" b="1">
                <a:solidFill>
                  <a:srgbClr val="4E4F4E"/>
                </a:solidFill>
                <a:cs typeface="Arial" panose="020B0604020202020204" pitchFamily="34" charset="0"/>
              </a:rPr>
              <a:t>max</a:t>
            </a:r>
            <a:r>
              <a:rPr lang="en-US">
                <a:solidFill>
                  <a:srgbClr val="4E4F4E"/>
                </a:solidFill>
                <a:cs typeface="Arial" panose="020B0604020202020204" pitchFamily="34" charset="0"/>
              </a:rPr>
              <a:t>, maximum;</a:t>
            </a:r>
          </a:p>
          <a:p>
            <a:r>
              <a:rPr lang="en-US" b="1">
                <a:solidFill>
                  <a:srgbClr val="4E4F4E"/>
                </a:solidFill>
                <a:cs typeface="Arial" panose="020B0604020202020204" pitchFamily="34" charset="0"/>
              </a:rPr>
              <a:t>PD</a:t>
            </a:r>
            <a:r>
              <a:rPr lang="en-US">
                <a:solidFill>
                  <a:srgbClr val="4E4F4E"/>
                </a:solidFill>
                <a:cs typeface="Arial" panose="020B0604020202020204" pitchFamily="34" charset="0"/>
              </a:rPr>
              <a:t>, progressive disease; </a:t>
            </a:r>
            <a:r>
              <a:rPr lang="en-US" b="1">
                <a:solidFill>
                  <a:srgbClr val="4E4F4E"/>
                </a:solidFill>
                <a:cs typeface="Arial" panose="020B0604020202020204" pitchFamily="34" charset="0"/>
              </a:rPr>
              <a:t>R/R</a:t>
            </a:r>
            <a:r>
              <a:rPr lang="en-US">
                <a:solidFill>
                  <a:srgbClr val="4E4F4E"/>
                </a:solidFill>
                <a:cs typeface="Arial" panose="020B0604020202020204" pitchFamily="34" charset="0"/>
              </a:rPr>
              <a:t>, relapsed/refractory; </a:t>
            </a:r>
            <a:r>
              <a:rPr lang="en-US" b="1" err="1">
                <a:solidFill>
                  <a:srgbClr val="4E4F4E"/>
                </a:solidFill>
                <a:cs typeface="Arial" panose="020B0604020202020204" pitchFamily="34" charset="0"/>
              </a:rPr>
              <a:t>VenR</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venetoclax</a:t>
            </a:r>
            <a:r>
              <a:rPr lang="en-US">
                <a:solidFill>
                  <a:srgbClr val="4E4F4E"/>
                </a:solidFill>
                <a:cs typeface="Arial" panose="020B0604020202020204" pitchFamily="34" charset="0"/>
              </a:rPr>
              <a:t> plus rituximab.</a:t>
            </a:r>
          </a:p>
          <a:p>
            <a:r>
              <a:rPr lang="en-US" b="1">
                <a:solidFill>
                  <a:srgbClr val="4E4F4E"/>
                </a:solidFill>
                <a:cs typeface="Arial" panose="020B0604020202020204" pitchFamily="34" charset="0"/>
              </a:rPr>
              <a:t>Seymour JF et al. Abstract 156 presented at 17-ICML.</a:t>
            </a:r>
            <a:endParaRPr lang="en-GB"/>
          </a:p>
        </p:txBody>
      </p:sp>
      <p:sp>
        <p:nvSpPr>
          <p:cNvPr id="6" name="Rectangle 5">
            <a:extLst>
              <a:ext uri="{FF2B5EF4-FFF2-40B4-BE49-F238E27FC236}">
                <a16:creationId xmlns:a16="http://schemas.microsoft.com/office/drawing/2014/main" id="{B182D624-3696-6C72-D3B8-34E28BC09694}"/>
              </a:ext>
            </a:extLst>
          </p:cNvPr>
          <p:cNvSpPr/>
          <p:nvPr/>
        </p:nvSpPr>
        <p:spPr>
          <a:xfrm>
            <a:off x="406716" y="2716909"/>
            <a:ext cx="1990885" cy="23417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lIns="144000" tIns="108000" bIns="108000" rtlCol="0" anchor="t" anchorCtr="0">
            <a:spAutoFit/>
          </a:bodyPr>
          <a:lstStyle/>
          <a:p>
            <a:pPr>
              <a:spcAft>
                <a:spcPts val="1200"/>
              </a:spcAft>
            </a:pPr>
            <a:r>
              <a:rPr lang="en-US" sz="1400" b="1"/>
              <a:t>R/R CLL (N=389)</a:t>
            </a:r>
          </a:p>
          <a:p>
            <a:pPr>
              <a:spcAft>
                <a:spcPts val="1200"/>
              </a:spcAft>
            </a:pPr>
            <a:r>
              <a:rPr lang="en-US" sz="1400" b="1"/>
              <a:t>Stratified by: </a:t>
            </a:r>
          </a:p>
          <a:p>
            <a:pPr marL="285750" indent="-285750">
              <a:spcAft>
                <a:spcPts val="1200"/>
              </a:spcAft>
              <a:buFont typeface="Arial" panose="020B0604020202020204" pitchFamily="34" charset="0"/>
              <a:buChar char="•"/>
            </a:pPr>
            <a:r>
              <a:rPr lang="en-GB" sz="1400"/>
              <a:t>del(17p) by local labs </a:t>
            </a:r>
          </a:p>
          <a:p>
            <a:pPr marL="285750" indent="-285750">
              <a:spcAft>
                <a:spcPts val="1200"/>
              </a:spcAft>
              <a:buFont typeface="Arial" panose="020B0604020202020204" pitchFamily="34" charset="0"/>
              <a:buChar char="•"/>
            </a:pPr>
            <a:r>
              <a:rPr lang="en-GB" sz="1400"/>
              <a:t>Responsiveness to prior therapy</a:t>
            </a:r>
          </a:p>
          <a:p>
            <a:pPr marL="285750" indent="-285750">
              <a:spcAft>
                <a:spcPts val="1200"/>
              </a:spcAft>
              <a:buFont typeface="Arial" panose="020B0604020202020204" pitchFamily="34" charset="0"/>
              <a:buChar char="•"/>
            </a:pPr>
            <a:r>
              <a:rPr lang="en-GB" sz="1400"/>
              <a:t>Geographic region</a:t>
            </a:r>
            <a:endParaRPr lang="en-US" sz="1400"/>
          </a:p>
        </p:txBody>
      </p:sp>
      <p:sp>
        <p:nvSpPr>
          <p:cNvPr id="7" name="Oval 6">
            <a:extLst>
              <a:ext uri="{FF2B5EF4-FFF2-40B4-BE49-F238E27FC236}">
                <a16:creationId xmlns:a16="http://schemas.microsoft.com/office/drawing/2014/main" id="{1CA47F0B-7B0B-3288-C868-DCFC86D37FA0}"/>
              </a:ext>
            </a:extLst>
          </p:cNvPr>
          <p:cNvSpPr/>
          <p:nvPr/>
        </p:nvSpPr>
        <p:spPr>
          <a:xfrm>
            <a:off x="2499672" y="3619779"/>
            <a:ext cx="536400" cy="5360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R</a:t>
            </a:r>
          </a:p>
          <a:p>
            <a:pPr algn="ctr"/>
            <a:r>
              <a:rPr lang="en-US" sz="1100"/>
              <a:t>1:1</a:t>
            </a:r>
          </a:p>
        </p:txBody>
      </p:sp>
      <p:sp>
        <p:nvSpPr>
          <p:cNvPr id="8" name="Rectangle 7">
            <a:extLst>
              <a:ext uri="{FF2B5EF4-FFF2-40B4-BE49-F238E27FC236}">
                <a16:creationId xmlns:a16="http://schemas.microsoft.com/office/drawing/2014/main" id="{B479DD2C-C4DB-6F2C-D549-3A523215D9F9}"/>
              </a:ext>
            </a:extLst>
          </p:cNvPr>
          <p:cNvSpPr/>
          <p:nvPr/>
        </p:nvSpPr>
        <p:spPr>
          <a:xfrm>
            <a:off x="4911780" y="2268717"/>
            <a:ext cx="2124000" cy="1440000"/>
          </a:xfrm>
          <a:prstGeom prst="rect">
            <a:avLst/>
          </a:prstGeom>
          <a:gradFill>
            <a:gsLst>
              <a:gs pos="50000">
                <a:schemeClr val="accent3">
                  <a:lumMod val="40000"/>
                  <a:lumOff val="60000"/>
                </a:schemeClr>
              </a:gs>
              <a:gs pos="51000">
                <a:srgbClr val="530E10"/>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err="1"/>
              <a:t>VenR</a:t>
            </a:r>
            <a:r>
              <a:rPr lang="en-US" sz="1400" b="1"/>
              <a:t> combination</a:t>
            </a:r>
          </a:p>
          <a:p>
            <a:pPr algn="ctr">
              <a:lnSpc>
                <a:spcPct val="90000"/>
              </a:lnSpc>
            </a:pPr>
            <a:r>
              <a:rPr lang="en-US" sz="1400" b="1"/>
              <a:t>therapy (n=194)</a:t>
            </a:r>
          </a:p>
          <a:p>
            <a:pPr algn="ctr">
              <a:lnSpc>
                <a:spcPct val="90000"/>
              </a:lnSpc>
            </a:pPr>
            <a:r>
              <a:rPr lang="en-US" sz="1400" b="1" err="1"/>
              <a:t>Venetoclax</a:t>
            </a:r>
            <a:endParaRPr lang="en-US" sz="1400" b="1"/>
          </a:p>
          <a:p>
            <a:pPr algn="ctr">
              <a:lnSpc>
                <a:spcPct val="90000"/>
              </a:lnSpc>
            </a:pPr>
            <a:r>
              <a:rPr lang="en-US" sz="1400"/>
              <a:t>400 mg orally once daily</a:t>
            </a:r>
          </a:p>
          <a:p>
            <a:pPr algn="ctr">
              <a:lnSpc>
                <a:spcPct val="90000"/>
              </a:lnSpc>
            </a:pPr>
            <a:r>
              <a:rPr lang="en-US" sz="1400" b="1"/>
              <a:t>Rituximab</a:t>
            </a:r>
          </a:p>
          <a:p>
            <a:pPr algn="ctr">
              <a:lnSpc>
                <a:spcPct val="90000"/>
              </a:lnSpc>
            </a:pPr>
            <a:r>
              <a:rPr lang="en-US" sz="1400"/>
              <a:t>375 mg/m</a:t>
            </a:r>
            <a:r>
              <a:rPr lang="en-US" sz="1400" baseline="30000"/>
              <a:t>2</a:t>
            </a:r>
            <a:r>
              <a:rPr lang="en-US" sz="1400"/>
              <a:t> C1D1</a:t>
            </a:r>
          </a:p>
          <a:p>
            <a:pPr algn="ctr">
              <a:lnSpc>
                <a:spcPct val="90000"/>
              </a:lnSpc>
            </a:pPr>
            <a:r>
              <a:rPr lang="en-US" sz="1400"/>
              <a:t>500 mg/m2</a:t>
            </a:r>
            <a:r>
              <a:rPr lang="en-US" sz="1400" baseline="30000"/>
              <a:t> </a:t>
            </a:r>
            <a:r>
              <a:rPr lang="en-US" sz="1400"/>
              <a:t>C2–6, D1</a:t>
            </a:r>
          </a:p>
        </p:txBody>
      </p:sp>
      <p:sp>
        <p:nvSpPr>
          <p:cNvPr id="10" name="Rectangle 9">
            <a:extLst>
              <a:ext uri="{FF2B5EF4-FFF2-40B4-BE49-F238E27FC236}">
                <a16:creationId xmlns:a16="http://schemas.microsoft.com/office/drawing/2014/main" id="{8B39E9C4-7539-27DF-D317-B4FF2528A8CE}"/>
              </a:ext>
            </a:extLst>
          </p:cNvPr>
          <p:cNvSpPr/>
          <p:nvPr/>
        </p:nvSpPr>
        <p:spPr>
          <a:xfrm>
            <a:off x="4911779" y="4066868"/>
            <a:ext cx="2124000" cy="14400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a:t>BR (n=195)</a:t>
            </a:r>
          </a:p>
          <a:p>
            <a:pPr algn="ctr">
              <a:lnSpc>
                <a:spcPct val="90000"/>
              </a:lnSpc>
            </a:pPr>
            <a:r>
              <a:rPr lang="en-US" sz="1400" b="1" err="1"/>
              <a:t>Bendamustine</a:t>
            </a:r>
            <a:endParaRPr lang="en-US" sz="1400" b="1"/>
          </a:p>
          <a:p>
            <a:pPr algn="ctr">
              <a:lnSpc>
                <a:spcPct val="90000"/>
              </a:lnSpc>
            </a:pPr>
            <a:r>
              <a:rPr lang="en-US" sz="1400"/>
              <a:t>70 mg/m2 C1–6, D1, D2</a:t>
            </a:r>
          </a:p>
          <a:p>
            <a:pPr algn="ctr">
              <a:lnSpc>
                <a:spcPct val="90000"/>
              </a:lnSpc>
            </a:pPr>
            <a:r>
              <a:rPr lang="en-US" sz="1400" b="1"/>
              <a:t>Rituximab</a:t>
            </a:r>
          </a:p>
          <a:p>
            <a:pPr algn="ctr">
              <a:lnSpc>
                <a:spcPct val="90000"/>
              </a:lnSpc>
            </a:pPr>
            <a:r>
              <a:rPr lang="en-US" sz="1400"/>
              <a:t>375 mg/m</a:t>
            </a:r>
            <a:r>
              <a:rPr lang="en-US" sz="1400" baseline="30000"/>
              <a:t>2</a:t>
            </a:r>
            <a:r>
              <a:rPr lang="en-US" sz="1400"/>
              <a:t> C1D1</a:t>
            </a:r>
          </a:p>
          <a:p>
            <a:pPr algn="ctr">
              <a:lnSpc>
                <a:spcPct val="90000"/>
              </a:lnSpc>
            </a:pPr>
            <a:r>
              <a:rPr lang="en-US" sz="1400"/>
              <a:t>500 mg/m</a:t>
            </a:r>
            <a:r>
              <a:rPr lang="en-US" sz="1400" baseline="30000"/>
              <a:t>2</a:t>
            </a:r>
            <a:r>
              <a:rPr lang="en-US" sz="1400"/>
              <a:t> C2–6, D1</a:t>
            </a:r>
          </a:p>
        </p:txBody>
      </p:sp>
      <p:sp>
        <p:nvSpPr>
          <p:cNvPr id="11" name="Right Triangle 10">
            <a:extLst>
              <a:ext uri="{FF2B5EF4-FFF2-40B4-BE49-F238E27FC236}">
                <a16:creationId xmlns:a16="http://schemas.microsoft.com/office/drawing/2014/main" id="{0E106A71-3120-ED8A-3A53-B02298C36DEC}"/>
              </a:ext>
            </a:extLst>
          </p:cNvPr>
          <p:cNvSpPr/>
          <p:nvPr/>
        </p:nvSpPr>
        <p:spPr>
          <a:xfrm flipH="1">
            <a:off x="3188086" y="2268717"/>
            <a:ext cx="1723693" cy="1440000"/>
          </a:xfrm>
          <a:prstGeom prst="rtTriangl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r"/>
            <a:r>
              <a:rPr lang="en-US" sz="1100" b="1"/>
              <a:t>Ven</a:t>
            </a:r>
          </a:p>
          <a:p>
            <a:pPr algn="r"/>
            <a:r>
              <a:rPr lang="en-US" sz="1100" b="1"/>
              <a:t>5-week ramp-up</a:t>
            </a:r>
          </a:p>
          <a:p>
            <a:pPr algn="r"/>
            <a:r>
              <a:rPr lang="en-US" sz="1100"/>
              <a:t>20-400 mg</a:t>
            </a:r>
          </a:p>
        </p:txBody>
      </p:sp>
      <p:cxnSp>
        <p:nvCxnSpPr>
          <p:cNvPr id="16" name="Elbow Connector 15">
            <a:extLst>
              <a:ext uri="{FF2B5EF4-FFF2-40B4-BE49-F238E27FC236}">
                <a16:creationId xmlns:a16="http://schemas.microsoft.com/office/drawing/2014/main" id="{D6B680D9-7346-64EE-7729-24037B56231F}"/>
              </a:ext>
            </a:extLst>
          </p:cNvPr>
          <p:cNvCxnSpPr>
            <a:cxnSpLocks/>
            <a:stCxn id="7" idx="0"/>
            <a:endCxn id="11" idx="5"/>
          </p:cNvCxnSpPr>
          <p:nvPr/>
        </p:nvCxnSpPr>
        <p:spPr>
          <a:xfrm rot="5400000" flipH="1" flipV="1">
            <a:off x="3093371" y="2663218"/>
            <a:ext cx="631062" cy="128206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4F7FE58-C41F-6BA8-6293-18C3CA9B98B7}"/>
              </a:ext>
            </a:extLst>
          </p:cNvPr>
          <p:cNvSpPr/>
          <p:nvPr/>
        </p:nvSpPr>
        <p:spPr>
          <a:xfrm>
            <a:off x="7632390" y="2268717"/>
            <a:ext cx="2124000" cy="14400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err="1">
                <a:solidFill>
                  <a:schemeClr val="bg1"/>
                </a:solidFill>
              </a:rPr>
              <a:t>Venetoclax</a:t>
            </a:r>
            <a:r>
              <a:rPr lang="en-US" sz="1400" b="1">
                <a:solidFill>
                  <a:schemeClr val="bg1"/>
                </a:solidFill>
              </a:rPr>
              <a:t> monotherapy </a:t>
            </a:r>
          </a:p>
          <a:p>
            <a:pPr algn="ctr">
              <a:lnSpc>
                <a:spcPct val="90000"/>
              </a:lnSpc>
            </a:pPr>
            <a:r>
              <a:rPr lang="en-US" sz="1400" err="1">
                <a:solidFill>
                  <a:schemeClr val="bg1"/>
                </a:solidFill>
              </a:rPr>
              <a:t>Venetoclax</a:t>
            </a:r>
            <a:r>
              <a:rPr lang="en-US" sz="1400">
                <a:solidFill>
                  <a:schemeClr val="bg1"/>
                </a:solidFill>
              </a:rPr>
              <a:t> 400 mg orally once daily </a:t>
            </a:r>
          </a:p>
        </p:txBody>
      </p:sp>
      <p:sp>
        <p:nvSpPr>
          <p:cNvPr id="22" name="TextBox 21">
            <a:extLst>
              <a:ext uri="{FF2B5EF4-FFF2-40B4-BE49-F238E27FC236}">
                <a16:creationId xmlns:a16="http://schemas.microsoft.com/office/drawing/2014/main" id="{AE5F0073-0AB7-05C7-A177-F31AF6440AC4}"/>
              </a:ext>
            </a:extLst>
          </p:cNvPr>
          <p:cNvSpPr txBox="1"/>
          <p:nvPr/>
        </p:nvSpPr>
        <p:spPr>
          <a:xfrm>
            <a:off x="5972445" y="1978570"/>
            <a:ext cx="1145628" cy="307777"/>
          </a:xfrm>
          <a:prstGeom prst="rect">
            <a:avLst/>
          </a:prstGeom>
          <a:noFill/>
        </p:spPr>
        <p:txBody>
          <a:bodyPr wrap="square" rtlCol="0">
            <a:spAutoFit/>
          </a:bodyPr>
          <a:lstStyle/>
          <a:p>
            <a:r>
              <a:rPr lang="en-US" sz="1400" b="1"/>
              <a:t>Main study</a:t>
            </a:r>
          </a:p>
        </p:txBody>
      </p:sp>
      <p:sp>
        <p:nvSpPr>
          <p:cNvPr id="23" name="TextBox 22">
            <a:extLst>
              <a:ext uri="{FF2B5EF4-FFF2-40B4-BE49-F238E27FC236}">
                <a16:creationId xmlns:a16="http://schemas.microsoft.com/office/drawing/2014/main" id="{189565E5-CFDA-AFF8-8D56-3AB9FA75CAE6}"/>
              </a:ext>
            </a:extLst>
          </p:cNvPr>
          <p:cNvSpPr txBox="1"/>
          <p:nvPr/>
        </p:nvSpPr>
        <p:spPr>
          <a:xfrm>
            <a:off x="10320021" y="1978570"/>
            <a:ext cx="1145628" cy="307777"/>
          </a:xfrm>
          <a:prstGeom prst="rect">
            <a:avLst/>
          </a:prstGeom>
          <a:noFill/>
        </p:spPr>
        <p:txBody>
          <a:bodyPr wrap="square" rtlCol="0">
            <a:spAutoFit/>
          </a:bodyPr>
          <a:lstStyle/>
          <a:p>
            <a:r>
              <a:rPr lang="en-US" sz="1400" b="1" err="1"/>
              <a:t>Substudy</a:t>
            </a:r>
            <a:endParaRPr lang="en-US" sz="1400" b="1"/>
          </a:p>
        </p:txBody>
      </p:sp>
      <p:sp>
        <p:nvSpPr>
          <p:cNvPr id="24" name="Rectangle 23">
            <a:extLst>
              <a:ext uri="{FF2B5EF4-FFF2-40B4-BE49-F238E27FC236}">
                <a16:creationId xmlns:a16="http://schemas.microsoft.com/office/drawing/2014/main" id="{F1C5DFF7-B4D6-10FF-1391-56DA1AFCB049}"/>
              </a:ext>
            </a:extLst>
          </p:cNvPr>
          <p:cNvSpPr/>
          <p:nvPr/>
        </p:nvSpPr>
        <p:spPr>
          <a:xfrm>
            <a:off x="10172835" y="2718677"/>
            <a:ext cx="1440000" cy="234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Subsequent retreatment with </a:t>
            </a:r>
            <a:r>
              <a:rPr lang="en-US" sz="1400" err="1">
                <a:solidFill>
                  <a:schemeClr val="bg1"/>
                </a:solidFill>
              </a:rPr>
              <a:t>VenR</a:t>
            </a:r>
            <a:r>
              <a:rPr lang="en-US" sz="1400">
                <a:solidFill>
                  <a:schemeClr val="bg1"/>
                </a:solidFill>
              </a:rPr>
              <a:t> </a:t>
            </a:r>
          </a:p>
          <a:p>
            <a:pPr algn="ctr"/>
            <a:r>
              <a:rPr lang="en-US" sz="1400">
                <a:solidFill>
                  <a:schemeClr val="bg1"/>
                </a:solidFill>
              </a:rPr>
              <a:t>or </a:t>
            </a:r>
          </a:p>
          <a:p>
            <a:pPr algn="ctr"/>
            <a:r>
              <a:rPr lang="en-US" sz="1400">
                <a:solidFill>
                  <a:schemeClr val="bg1"/>
                </a:solidFill>
              </a:rPr>
              <a:t>crossover from BR to </a:t>
            </a:r>
            <a:r>
              <a:rPr lang="en-US" sz="1400" err="1">
                <a:solidFill>
                  <a:schemeClr val="bg1"/>
                </a:solidFill>
              </a:rPr>
              <a:t>VenR</a:t>
            </a:r>
            <a:r>
              <a:rPr lang="en-US" sz="1400">
                <a:solidFill>
                  <a:schemeClr val="bg1"/>
                </a:solidFill>
              </a:rPr>
              <a:t> following </a:t>
            </a:r>
            <a:r>
              <a:rPr lang="en-US" sz="1400" err="1">
                <a:solidFill>
                  <a:schemeClr val="bg1"/>
                </a:solidFill>
              </a:rPr>
              <a:t>PD</a:t>
            </a:r>
            <a:r>
              <a:rPr lang="en-US" sz="1400" baseline="30000" err="1">
                <a:solidFill>
                  <a:schemeClr val="bg1"/>
                </a:solidFill>
              </a:rPr>
              <a:t>a</a:t>
            </a:r>
            <a:endParaRPr lang="en-US" sz="1400" baseline="30000">
              <a:solidFill>
                <a:schemeClr val="bg1"/>
              </a:solidFill>
            </a:endParaRPr>
          </a:p>
        </p:txBody>
      </p:sp>
      <p:cxnSp>
        <p:nvCxnSpPr>
          <p:cNvPr id="31" name="Straight Arrow Connector 30">
            <a:extLst>
              <a:ext uri="{FF2B5EF4-FFF2-40B4-BE49-F238E27FC236}">
                <a16:creationId xmlns:a16="http://schemas.microsoft.com/office/drawing/2014/main" id="{C4A61165-94E1-69CE-7A38-E48D09CBEC88}"/>
              </a:ext>
            </a:extLst>
          </p:cNvPr>
          <p:cNvCxnSpPr>
            <a:cxnSpLocks/>
            <a:stCxn id="8" idx="3"/>
            <a:endCxn id="19" idx="1"/>
          </p:cNvCxnSpPr>
          <p:nvPr/>
        </p:nvCxnSpPr>
        <p:spPr>
          <a:xfrm>
            <a:off x="7035780" y="2988717"/>
            <a:ext cx="59661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808C4B8-82F0-EA66-E30E-A981A8C0B9B4}"/>
              </a:ext>
            </a:extLst>
          </p:cNvPr>
          <p:cNvCxnSpPr>
            <a:cxnSpLocks/>
          </p:cNvCxnSpPr>
          <p:nvPr/>
        </p:nvCxnSpPr>
        <p:spPr>
          <a:xfrm>
            <a:off x="7035779" y="4788185"/>
            <a:ext cx="3137056" cy="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764526BA-7640-BC04-EABF-A6EF11168B6D}"/>
              </a:ext>
            </a:extLst>
          </p:cNvPr>
          <p:cNvCxnSpPr>
            <a:cxnSpLocks/>
            <a:stCxn id="7" idx="4"/>
            <a:endCxn id="10" idx="1"/>
          </p:cNvCxnSpPr>
          <p:nvPr/>
        </p:nvCxnSpPr>
        <p:spPr>
          <a:xfrm rot="16200000" flipH="1">
            <a:off x="3524295" y="3399383"/>
            <a:ext cx="631061" cy="2143907"/>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90F2A41-5FD9-2580-F1C2-D35293FE981C}"/>
              </a:ext>
            </a:extLst>
          </p:cNvPr>
          <p:cNvCxnSpPr>
            <a:cxnSpLocks/>
          </p:cNvCxnSpPr>
          <p:nvPr/>
        </p:nvCxnSpPr>
        <p:spPr>
          <a:xfrm>
            <a:off x="3563006" y="5780691"/>
            <a:ext cx="74346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EA43ECA-0252-01F0-D875-1012ACBD8D2F}"/>
              </a:ext>
            </a:extLst>
          </p:cNvPr>
          <p:cNvCxnSpPr/>
          <p:nvPr/>
        </p:nvCxnSpPr>
        <p:spPr>
          <a:xfrm>
            <a:off x="3110284" y="5780691"/>
            <a:ext cx="27404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C5D152-AA9E-3ABE-56DC-008840FBBD45}"/>
              </a:ext>
            </a:extLst>
          </p:cNvPr>
          <p:cNvCxnSpPr>
            <a:cxnSpLocks/>
          </p:cNvCxnSpPr>
          <p:nvPr/>
        </p:nvCxnSpPr>
        <p:spPr>
          <a:xfrm>
            <a:off x="11161704" y="5780691"/>
            <a:ext cx="6223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C0CF5BF-43D3-216F-D150-4C1B1DFFAFC4}"/>
              </a:ext>
            </a:extLst>
          </p:cNvPr>
          <p:cNvCxnSpPr>
            <a:cxnSpLocks/>
          </p:cNvCxnSpPr>
          <p:nvPr/>
        </p:nvCxnSpPr>
        <p:spPr>
          <a:xfrm flipH="1">
            <a:off x="3510454" y="5666038"/>
            <a:ext cx="105103" cy="1996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BCC2D3E-EB9A-11DC-3329-143EC1F4027A}"/>
              </a:ext>
            </a:extLst>
          </p:cNvPr>
          <p:cNvCxnSpPr>
            <a:cxnSpLocks/>
          </p:cNvCxnSpPr>
          <p:nvPr/>
        </p:nvCxnSpPr>
        <p:spPr>
          <a:xfrm flipH="1">
            <a:off x="3346407" y="5666038"/>
            <a:ext cx="105103" cy="1996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098D92B-A2F3-4FE5-367D-9EFBC1EBD732}"/>
              </a:ext>
            </a:extLst>
          </p:cNvPr>
          <p:cNvCxnSpPr>
            <a:cxnSpLocks/>
          </p:cNvCxnSpPr>
          <p:nvPr/>
        </p:nvCxnSpPr>
        <p:spPr>
          <a:xfrm flipH="1">
            <a:off x="11109153" y="5666038"/>
            <a:ext cx="105103" cy="1996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04E92AA-AE32-8101-1FC5-0D6644E7C457}"/>
              </a:ext>
            </a:extLst>
          </p:cNvPr>
          <p:cNvCxnSpPr>
            <a:cxnSpLocks/>
          </p:cNvCxnSpPr>
          <p:nvPr/>
        </p:nvCxnSpPr>
        <p:spPr>
          <a:xfrm flipH="1">
            <a:off x="10945106" y="5666038"/>
            <a:ext cx="105103" cy="1996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41B7F8B-1A3A-C1E2-8800-1416A1F6E53E}"/>
              </a:ext>
            </a:extLst>
          </p:cNvPr>
          <p:cNvSpPr txBox="1"/>
          <p:nvPr/>
        </p:nvSpPr>
        <p:spPr>
          <a:xfrm>
            <a:off x="2824394" y="5869852"/>
            <a:ext cx="577401" cy="276999"/>
          </a:xfrm>
          <a:prstGeom prst="rect">
            <a:avLst/>
          </a:prstGeom>
          <a:noFill/>
        </p:spPr>
        <p:txBody>
          <a:bodyPr wrap="none" rtlCol="0">
            <a:spAutoFit/>
          </a:bodyPr>
          <a:lstStyle/>
          <a:p>
            <a:pPr algn="ctr"/>
            <a:r>
              <a:rPr lang="en-US" sz="1200" b="1"/>
              <a:t>Start </a:t>
            </a:r>
          </a:p>
        </p:txBody>
      </p:sp>
      <p:cxnSp>
        <p:nvCxnSpPr>
          <p:cNvPr id="54" name="Straight Connector 53">
            <a:extLst>
              <a:ext uri="{FF2B5EF4-FFF2-40B4-BE49-F238E27FC236}">
                <a16:creationId xmlns:a16="http://schemas.microsoft.com/office/drawing/2014/main" id="{234CFF2C-AB29-0866-C4E7-85A658503896}"/>
              </a:ext>
            </a:extLst>
          </p:cNvPr>
          <p:cNvCxnSpPr>
            <a:cxnSpLocks/>
          </p:cNvCxnSpPr>
          <p:nvPr/>
        </p:nvCxnSpPr>
        <p:spPr>
          <a:xfrm>
            <a:off x="3110284" y="5771140"/>
            <a:ext cx="0" cy="998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523E386-9527-3031-4A32-C7B53DB4367D}"/>
              </a:ext>
            </a:extLst>
          </p:cNvPr>
          <p:cNvCxnSpPr>
            <a:cxnSpLocks/>
          </p:cNvCxnSpPr>
          <p:nvPr/>
        </p:nvCxnSpPr>
        <p:spPr>
          <a:xfrm>
            <a:off x="4911779" y="5771140"/>
            <a:ext cx="0" cy="998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608BA3D-B7EE-488A-4DF7-11D51C4BC220}"/>
              </a:ext>
            </a:extLst>
          </p:cNvPr>
          <p:cNvCxnSpPr>
            <a:cxnSpLocks/>
          </p:cNvCxnSpPr>
          <p:nvPr/>
        </p:nvCxnSpPr>
        <p:spPr>
          <a:xfrm>
            <a:off x="7035779" y="5771140"/>
            <a:ext cx="0" cy="998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1B4807B-68FC-3318-F9D7-B3AD6C14C2C3}"/>
              </a:ext>
            </a:extLst>
          </p:cNvPr>
          <p:cNvCxnSpPr>
            <a:cxnSpLocks/>
          </p:cNvCxnSpPr>
          <p:nvPr/>
        </p:nvCxnSpPr>
        <p:spPr>
          <a:xfrm>
            <a:off x="9756390" y="5771140"/>
            <a:ext cx="0" cy="998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2F61ED5D-2A61-1E8D-3C01-DCA1EA2CD9B5}"/>
              </a:ext>
            </a:extLst>
          </p:cNvPr>
          <p:cNvSpPr txBox="1"/>
          <p:nvPr/>
        </p:nvSpPr>
        <p:spPr>
          <a:xfrm>
            <a:off x="11209915" y="5759333"/>
            <a:ext cx="716071" cy="400110"/>
          </a:xfrm>
          <a:prstGeom prst="rect">
            <a:avLst/>
          </a:prstGeom>
          <a:noFill/>
        </p:spPr>
        <p:txBody>
          <a:bodyPr wrap="square" rtlCol="0">
            <a:spAutoFit/>
          </a:bodyPr>
          <a:lstStyle/>
          <a:p>
            <a:r>
              <a:rPr lang="en-US" sz="1000"/>
              <a:t>7 years’</a:t>
            </a:r>
          </a:p>
          <a:p>
            <a:r>
              <a:rPr lang="en-US" sz="1000"/>
              <a:t>follow-up</a:t>
            </a:r>
          </a:p>
        </p:txBody>
      </p:sp>
      <p:sp>
        <p:nvSpPr>
          <p:cNvPr id="60" name="TextBox 59">
            <a:extLst>
              <a:ext uri="{FF2B5EF4-FFF2-40B4-BE49-F238E27FC236}">
                <a16:creationId xmlns:a16="http://schemas.microsoft.com/office/drawing/2014/main" id="{0E691E5C-EF14-8638-CEC2-0064C045675F}"/>
              </a:ext>
            </a:extLst>
          </p:cNvPr>
          <p:cNvSpPr txBox="1"/>
          <p:nvPr/>
        </p:nvSpPr>
        <p:spPr>
          <a:xfrm>
            <a:off x="3607242" y="5759333"/>
            <a:ext cx="807579" cy="246221"/>
          </a:xfrm>
          <a:prstGeom prst="rect">
            <a:avLst/>
          </a:prstGeom>
          <a:noFill/>
        </p:spPr>
        <p:txBody>
          <a:bodyPr wrap="square" rtlCol="0">
            <a:spAutoFit/>
          </a:bodyPr>
          <a:lstStyle/>
          <a:p>
            <a:pPr algn="ctr"/>
            <a:r>
              <a:rPr lang="en-US" sz="1000"/>
              <a:t>5 weeks</a:t>
            </a:r>
          </a:p>
        </p:txBody>
      </p:sp>
      <p:sp>
        <p:nvSpPr>
          <p:cNvPr id="61" name="TextBox 60">
            <a:extLst>
              <a:ext uri="{FF2B5EF4-FFF2-40B4-BE49-F238E27FC236}">
                <a16:creationId xmlns:a16="http://schemas.microsoft.com/office/drawing/2014/main" id="{278A9776-8DB3-BEAD-3F93-3AF7D069B3BB}"/>
              </a:ext>
            </a:extLst>
          </p:cNvPr>
          <p:cNvSpPr txBox="1"/>
          <p:nvPr/>
        </p:nvSpPr>
        <p:spPr>
          <a:xfrm>
            <a:off x="5482425" y="5759333"/>
            <a:ext cx="982708" cy="246221"/>
          </a:xfrm>
          <a:prstGeom prst="rect">
            <a:avLst/>
          </a:prstGeom>
          <a:noFill/>
        </p:spPr>
        <p:txBody>
          <a:bodyPr wrap="square" rtlCol="0">
            <a:spAutoFit/>
          </a:bodyPr>
          <a:lstStyle/>
          <a:p>
            <a:pPr algn="ctr"/>
            <a:r>
              <a:rPr lang="en-US" sz="1000"/>
              <a:t>6 months</a:t>
            </a:r>
          </a:p>
        </p:txBody>
      </p:sp>
      <p:sp>
        <p:nvSpPr>
          <p:cNvPr id="62" name="TextBox 61">
            <a:extLst>
              <a:ext uri="{FF2B5EF4-FFF2-40B4-BE49-F238E27FC236}">
                <a16:creationId xmlns:a16="http://schemas.microsoft.com/office/drawing/2014/main" id="{13082BC8-F553-3FD9-AD87-6437C73E8CFF}"/>
              </a:ext>
            </a:extLst>
          </p:cNvPr>
          <p:cNvSpPr txBox="1"/>
          <p:nvPr/>
        </p:nvSpPr>
        <p:spPr>
          <a:xfrm>
            <a:off x="7628887" y="5759333"/>
            <a:ext cx="1534395" cy="246221"/>
          </a:xfrm>
          <a:prstGeom prst="rect">
            <a:avLst/>
          </a:prstGeom>
          <a:noFill/>
        </p:spPr>
        <p:txBody>
          <a:bodyPr wrap="none" rtlCol="0">
            <a:spAutoFit/>
          </a:bodyPr>
          <a:lstStyle/>
          <a:p>
            <a:pPr algn="ctr"/>
            <a:r>
              <a:rPr lang="en-US" sz="1000"/>
              <a:t>max 2 years from C1D1</a:t>
            </a:r>
          </a:p>
        </p:txBody>
      </p:sp>
      <p:sp>
        <p:nvSpPr>
          <p:cNvPr id="13" name="Titel 12">
            <a:extLst>
              <a:ext uri="{FF2B5EF4-FFF2-40B4-BE49-F238E27FC236}">
                <a16:creationId xmlns:a16="http://schemas.microsoft.com/office/drawing/2014/main" id="{47C7A09E-F441-902A-B23C-FF029AE917C3}"/>
              </a:ext>
            </a:extLst>
          </p:cNvPr>
          <p:cNvSpPr>
            <a:spLocks noGrp="1"/>
          </p:cNvSpPr>
          <p:nvPr>
            <p:ph type="title"/>
          </p:nvPr>
        </p:nvSpPr>
        <p:spPr/>
        <p:txBody>
          <a:bodyPr/>
          <a:lstStyle/>
          <a:p>
            <a:r>
              <a:rPr lang="en-GB"/>
              <a:t>MURANO: Study design </a:t>
            </a:r>
          </a:p>
        </p:txBody>
      </p:sp>
      <p:sp>
        <p:nvSpPr>
          <p:cNvPr id="15" name="Textplatzhalter 14">
            <a:extLst>
              <a:ext uri="{FF2B5EF4-FFF2-40B4-BE49-F238E27FC236}">
                <a16:creationId xmlns:a16="http://schemas.microsoft.com/office/drawing/2014/main" id="{6684015C-4812-5E71-54C5-FDCD3FFCC706}"/>
              </a:ext>
            </a:extLst>
          </p:cNvPr>
          <p:cNvSpPr>
            <a:spLocks noGrp="1"/>
          </p:cNvSpPr>
          <p:nvPr>
            <p:ph type="body" sz="quarter" idx="12"/>
          </p:nvPr>
        </p:nvSpPr>
        <p:spPr/>
        <p:txBody>
          <a:bodyPr/>
          <a:lstStyle/>
          <a:p>
            <a:r>
              <a:rPr lang="en-GB"/>
              <a:t>A Phase III, open-label, randomized study in R/R CLL to evaluate the benefit of </a:t>
            </a:r>
            <a:r>
              <a:rPr lang="en-GB" err="1"/>
              <a:t>venetoclax</a:t>
            </a:r>
            <a:r>
              <a:rPr lang="en-GB"/>
              <a:t> plus rituximab compared with </a:t>
            </a:r>
            <a:r>
              <a:rPr lang="en-GB" err="1"/>
              <a:t>bendamustine</a:t>
            </a:r>
            <a:r>
              <a:rPr lang="en-GB"/>
              <a:t> plus rituximab</a:t>
            </a:r>
          </a:p>
        </p:txBody>
      </p:sp>
      <p:cxnSp>
        <p:nvCxnSpPr>
          <p:cNvPr id="65" name="Straight Arrow Connector 30">
            <a:extLst>
              <a:ext uri="{FF2B5EF4-FFF2-40B4-BE49-F238E27FC236}">
                <a16:creationId xmlns:a16="http://schemas.microsoft.com/office/drawing/2014/main" id="{DA15282E-C514-7B0A-B3AF-C2C746E38505}"/>
              </a:ext>
            </a:extLst>
          </p:cNvPr>
          <p:cNvCxnSpPr>
            <a:cxnSpLocks/>
            <a:stCxn id="6" idx="3"/>
            <a:endCxn id="7" idx="2"/>
          </p:cNvCxnSpPr>
          <p:nvPr/>
        </p:nvCxnSpPr>
        <p:spPr>
          <a:xfrm>
            <a:off x="2397601" y="3887793"/>
            <a:ext cx="102071" cy="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30">
            <a:extLst>
              <a:ext uri="{FF2B5EF4-FFF2-40B4-BE49-F238E27FC236}">
                <a16:creationId xmlns:a16="http://schemas.microsoft.com/office/drawing/2014/main" id="{1A737202-C8AE-4741-DF9E-BA34C945ED84}"/>
              </a:ext>
            </a:extLst>
          </p:cNvPr>
          <p:cNvCxnSpPr>
            <a:cxnSpLocks/>
          </p:cNvCxnSpPr>
          <p:nvPr/>
        </p:nvCxnSpPr>
        <p:spPr>
          <a:xfrm>
            <a:off x="9756390" y="2988717"/>
            <a:ext cx="41644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51">
            <a:extLst>
              <a:ext uri="{FF2B5EF4-FFF2-40B4-BE49-F238E27FC236}">
                <a16:creationId xmlns:a16="http://schemas.microsoft.com/office/drawing/2014/main" id="{35F71820-7796-D174-C8E6-51D3A6A53816}"/>
              </a:ext>
            </a:extLst>
          </p:cNvPr>
          <p:cNvSpPr txBox="1"/>
          <p:nvPr/>
        </p:nvSpPr>
        <p:spPr>
          <a:xfrm>
            <a:off x="4718379" y="5869852"/>
            <a:ext cx="423513" cy="276999"/>
          </a:xfrm>
          <a:prstGeom prst="rect">
            <a:avLst/>
          </a:prstGeom>
          <a:noFill/>
        </p:spPr>
        <p:txBody>
          <a:bodyPr wrap="none" rtlCol="0">
            <a:spAutoFit/>
          </a:bodyPr>
          <a:lstStyle/>
          <a:p>
            <a:pPr algn="ctr"/>
            <a:r>
              <a:rPr lang="en-US" sz="1200" b="1"/>
              <a:t>C1 </a:t>
            </a:r>
          </a:p>
        </p:txBody>
      </p:sp>
      <p:sp>
        <p:nvSpPr>
          <p:cNvPr id="77" name="TextBox 51">
            <a:extLst>
              <a:ext uri="{FF2B5EF4-FFF2-40B4-BE49-F238E27FC236}">
                <a16:creationId xmlns:a16="http://schemas.microsoft.com/office/drawing/2014/main" id="{7560771F-C1EE-5177-8509-9AD2B8D35CEA}"/>
              </a:ext>
            </a:extLst>
          </p:cNvPr>
          <p:cNvSpPr txBox="1"/>
          <p:nvPr/>
        </p:nvSpPr>
        <p:spPr>
          <a:xfrm>
            <a:off x="6543451" y="5869852"/>
            <a:ext cx="997389" cy="276999"/>
          </a:xfrm>
          <a:prstGeom prst="rect">
            <a:avLst/>
          </a:prstGeom>
          <a:noFill/>
        </p:spPr>
        <p:txBody>
          <a:bodyPr wrap="none" rtlCol="0">
            <a:spAutoFit/>
          </a:bodyPr>
          <a:lstStyle/>
          <a:p>
            <a:pPr algn="ctr"/>
            <a:r>
              <a:rPr lang="en-US" sz="1200" b="1"/>
              <a:t>C6 (EOCT) </a:t>
            </a:r>
          </a:p>
        </p:txBody>
      </p:sp>
      <p:sp>
        <p:nvSpPr>
          <p:cNvPr id="78" name="TextBox 51">
            <a:extLst>
              <a:ext uri="{FF2B5EF4-FFF2-40B4-BE49-F238E27FC236}">
                <a16:creationId xmlns:a16="http://schemas.microsoft.com/office/drawing/2014/main" id="{08AA62DD-5492-AD8F-4E81-81AC8E7D4505}"/>
              </a:ext>
            </a:extLst>
          </p:cNvPr>
          <p:cNvSpPr txBox="1"/>
          <p:nvPr/>
        </p:nvSpPr>
        <p:spPr>
          <a:xfrm>
            <a:off x="9215215" y="5869852"/>
            <a:ext cx="1082349" cy="276999"/>
          </a:xfrm>
          <a:prstGeom prst="rect">
            <a:avLst/>
          </a:prstGeom>
          <a:noFill/>
        </p:spPr>
        <p:txBody>
          <a:bodyPr wrap="none" rtlCol="0">
            <a:spAutoFit/>
          </a:bodyPr>
          <a:lstStyle/>
          <a:p>
            <a:pPr algn="ctr"/>
            <a:r>
              <a:rPr lang="en-US" sz="1200" b="1"/>
              <a:t>C24 (EOCT) </a:t>
            </a:r>
          </a:p>
        </p:txBody>
      </p:sp>
    </p:spTree>
    <p:extLst>
      <p:ext uri="{BB962C8B-B14F-4D97-AF65-F5344CB8AC3E}">
        <p14:creationId xmlns:p14="http://schemas.microsoft.com/office/powerpoint/2010/main" val="2597909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6FAA7854-90B4-ADC3-D20A-5F7B74A5365E}"/>
              </a:ext>
            </a:extLst>
          </p:cNvPr>
          <p:cNvSpPr>
            <a:spLocks noGrp="1"/>
          </p:cNvSpPr>
          <p:nvPr>
            <p:ph type="ftr" sz="quarter" idx="13"/>
          </p:nvPr>
        </p:nvSpPr>
        <p:spPr>
          <a:xfrm>
            <a:off x="407989" y="6283888"/>
            <a:ext cx="8062912" cy="385200"/>
          </a:xfrm>
        </p:spPr>
        <p:txBody>
          <a:bodyPr/>
          <a:lstStyle/>
          <a:p>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Stratified HR is presented, unstratified HR=0.25. </a:t>
            </a:r>
            <a:r>
              <a:rPr lang="en-US" baseline="30000">
                <a:solidFill>
                  <a:srgbClr val="4E4F4E"/>
                </a:solidFill>
                <a:cs typeface="Arial" panose="020B0604020202020204" pitchFamily="34" charset="0"/>
              </a:rPr>
              <a:t>b </a:t>
            </a:r>
            <a:r>
              <a:rPr lang="en-US" i="1">
                <a:solidFill>
                  <a:srgbClr val="4E4F4E"/>
                </a:solidFill>
                <a:cs typeface="Arial" panose="020B0604020202020204" pitchFamily="34" charset="0"/>
              </a:rPr>
              <a:t>P-</a:t>
            </a:r>
            <a:r>
              <a:rPr lang="en-US">
                <a:solidFill>
                  <a:srgbClr val="4E4F4E"/>
                </a:solidFill>
                <a:cs typeface="Arial" panose="020B0604020202020204" pitchFamily="34" charset="0"/>
              </a:rPr>
              <a:t>values are descriptive only. </a:t>
            </a:r>
            <a:r>
              <a:rPr lang="en-US" baseline="30000">
                <a:solidFill>
                  <a:srgbClr val="4E4F4E"/>
                </a:solidFill>
                <a:cs typeface="Arial" panose="020B0604020202020204" pitchFamily="34" charset="0"/>
              </a:rPr>
              <a:t>c </a:t>
            </a:r>
            <a:r>
              <a:rPr lang="en-US">
                <a:solidFill>
                  <a:srgbClr val="4E4F4E"/>
                </a:solidFill>
                <a:cs typeface="Arial" panose="020B0604020202020204" pitchFamily="34" charset="0"/>
              </a:rPr>
              <a:t>Stratified HR is presented, unstratified HR=0.54. </a:t>
            </a:r>
            <a:r>
              <a:rPr lang="en-US" baseline="30000">
                <a:solidFill>
                  <a:srgbClr val="4E4F4E"/>
                </a:solidFill>
                <a:cs typeface="Arial" panose="020B0604020202020204" pitchFamily="34" charset="0"/>
              </a:rPr>
              <a:t>d </a:t>
            </a:r>
            <a:r>
              <a:rPr lang="en-US">
                <a:solidFill>
                  <a:srgbClr val="4E4F4E"/>
                </a:solidFill>
                <a:cs typeface="Arial" panose="020B0604020202020204" pitchFamily="34" charset="0"/>
              </a:rPr>
              <a:t>All AEs were reported until 28 days after the last dose of Ven or 90 days after last dose of R, whichever was longer. After this, only deaths, serious AEs, or AEs of concern that were </a:t>
            </a:r>
            <a:r>
              <a:rPr lang="en-US" err="1">
                <a:solidFill>
                  <a:srgbClr val="4E4F4E"/>
                </a:solidFill>
                <a:cs typeface="Arial" panose="020B0604020202020204" pitchFamily="34" charset="0"/>
              </a:rPr>
              <a:t>believedto</a:t>
            </a:r>
            <a:r>
              <a:rPr lang="en-US">
                <a:solidFill>
                  <a:srgbClr val="4E4F4E"/>
                </a:solidFill>
                <a:cs typeface="Arial" panose="020B0604020202020204" pitchFamily="34" charset="0"/>
              </a:rPr>
              <a:t> be Ven-related were reported. </a:t>
            </a:r>
          </a:p>
          <a:p>
            <a:r>
              <a:rPr lang="en-US" b="1">
                <a:solidFill>
                  <a:srgbClr val="4E4F4E"/>
                </a:solidFill>
                <a:cs typeface="Arial" panose="020B0604020202020204" pitchFamily="34" charset="0"/>
              </a:rPr>
              <a:t>AE</a:t>
            </a:r>
            <a:r>
              <a:rPr lang="en-US">
                <a:solidFill>
                  <a:srgbClr val="4E4F4E"/>
                </a:solidFill>
                <a:cs typeface="Arial" panose="020B0604020202020204" pitchFamily="34" charset="0"/>
              </a:rPr>
              <a:t>, adverse event; </a:t>
            </a:r>
            <a:r>
              <a:rPr lang="en-US" b="1">
                <a:solidFill>
                  <a:srgbClr val="4E4F4E"/>
                </a:solidFill>
                <a:cs typeface="Arial" panose="020B0604020202020204" pitchFamily="34" charset="0"/>
              </a:rPr>
              <a:t>BR</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bendamustine</a:t>
            </a:r>
            <a:r>
              <a:rPr lang="en-US">
                <a:solidFill>
                  <a:srgbClr val="4E4F4E"/>
                </a:solidFill>
                <a:cs typeface="Arial" panose="020B0604020202020204" pitchFamily="34" charset="0"/>
              </a:rPr>
              <a:t> plus rituximab; </a:t>
            </a:r>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HR</a:t>
            </a:r>
            <a:r>
              <a:rPr lang="en-US">
                <a:solidFill>
                  <a:srgbClr val="4E4F4E"/>
                </a:solidFill>
                <a:cs typeface="Arial" panose="020B0604020202020204" pitchFamily="34" charset="0"/>
              </a:rPr>
              <a:t>, hazard ratio; </a:t>
            </a:r>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estimable; </a:t>
            </a:r>
            <a:r>
              <a:rPr lang="en-US" b="1">
                <a:solidFill>
                  <a:srgbClr val="4E4F4E"/>
                </a:solidFill>
                <a:cs typeface="Arial" panose="020B0604020202020204" pitchFamily="34" charset="0"/>
              </a:rPr>
              <a:t>OS</a:t>
            </a:r>
            <a:r>
              <a:rPr lang="en-US">
                <a:solidFill>
                  <a:srgbClr val="4E4F4E"/>
                </a:solidFill>
                <a:cs typeface="Arial" panose="020B0604020202020204" pitchFamily="34" charset="0"/>
              </a:rPr>
              <a:t>, overall survival;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br>
              <a:rPr lang="en-US">
                <a:solidFill>
                  <a:srgbClr val="4E4F4E"/>
                </a:solidFill>
                <a:cs typeface="Arial" panose="020B0604020202020204" pitchFamily="34" charset="0"/>
              </a:rPr>
            </a:br>
            <a:r>
              <a:rPr lang="en-US" b="1" err="1">
                <a:solidFill>
                  <a:srgbClr val="4E4F4E"/>
                </a:solidFill>
                <a:cs typeface="Arial" panose="020B0604020202020204" pitchFamily="34" charset="0"/>
              </a:rPr>
              <a:t>VenR</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venetoclax</a:t>
            </a:r>
            <a:r>
              <a:rPr lang="en-US">
                <a:solidFill>
                  <a:srgbClr val="4E4F4E"/>
                </a:solidFill>
                <a:cs typeface="Arial" panose="020B0604020202020204" pitchFamily="34" charset="0"/>
              </a:rPr>
              <a:t> plus rituximab. </a:t>
            </a:r>
          </a:p>
          <a:p>
            <a:r>
              <a:rPr lang="en-US" b="1">
                <a:solidFill>
                  <a:srgbClr val="4E4F4E"/>
                </a:solidFill>
                <a:cs typeface="Arial" panose="020B0604020202020204" pitchFamily="34" charset="0"/>
              </a:rPr>
              <a:t>Seymour JF et al. Abstract 156 presented at 17-ICML.</a:t>
            </a:r>
            <a:endParaRPr lang="en-GB"/>
          </a:p>
        </p:txBody>
      </p:sp>
      <p:sp>
        <p:nvSpPr>
          <p:cNvPr id="9" name="TextBox 8">
            <a:extLst>
              <a:ext uri="{FF2B5EF4-FFF2-40B4-BE49-F238E27FC236}">
                <a16:creationId xmlns:a16="http://schemas.microsoft.com/office/drawing/2014/main" id="{E3538B75-EE90-A250-E3EA-8BDA21DEB2CE}"/>
              </a:ext>
            </a:extLst>
          </p:cNvPr>
          <p:cNvSpPr txBox="1"/>
          <p:nvPr/>
        </p:nvSpPr>
        <p:spPr>
          <a:xfrm>
            <a:off x="407987" y="5470773"/>
            <a:ext cx="11368088" cy="461665"/>
          </a:xfrm>
          <a:prstGeom prst="rect">
            <a:avLst/>
          </a:prstGeom>
          <a:solidFill>
            <a:schemeClr val="bg2"/>
          </a:solidFill>
        </p:spPr>
        <p:txBody>
          <a:bodyPr wrap="square" lIns="144000" rtlCol="0">
            <a:spAutoFit/>
          </a:bodyPr>
          <a:lstStyle/>
          <a:p>
            <a:pPr marL="171450" indent="-171450">
              <a:buClr>
                <a:schemeClr val="accent2"/>
              </a:buClr>
              <a:buFont typeface="Arial" panose="020B0604020202020204" pitchFamily="34" charset="0"/>
              <a:buChar char="•"/>
            </a:pPr>
            <a:r>
              <a:rPr lang="en-US" sz="1200"/>
              <a:t>Median follow up for efficacy (range) was 86.8 months (0.3–99.2) for </a:t>
            </a:r>
            <a:r>
              <a:rPr lang="en-US" sz="1200" err="1"/>
              <a:t>VenR</a:t>
            </a:r>
            <a:r>
              <a:rPr lang="en-US" sz="1200"/>
              <a:t> and 84.4 months (0.0−95.0) for BR</a:t>
            </a:r>
          </a:p>
          <a:p>
            <a:pPr marL="171450" indent="-171450">
              <a:buClr>
                <a:schemeClr val="accent2"/>
              </a:buClr>
              <a:buFont typeface="Arial" panose="020B0604020202020204" pitchFamily="34" charset="0"/>
              <a:buChar char="•"/>
            </a:pPr>
            <a:r>
              <a:rPr lang="en-US" sz="1200"/>
              <a:t>No new safety signals were identified since the 5-year data cut,</a:t>
            </a:r>
            <a:r>
              <a:rPr lang="en-US" sz="1200" baseline="30000"/>
              <a:t>1</a:t>
            </a:r>
            <a:r>
              <a:rPr lang="en-US" sz="1200"/>
              <a:t> with all patients outside of the AE reporting </a:t>
            </a:r>
            <a:r>
              <a:rPr lang="en-US" sz="1200" err="1"/>
              <a:t>window</a:t>
            </a:r>
            <a:r>
              <a:rPr lang="en-US" sz="1200" baseline="30000" err="1"/>
              <a:t>b</a:t>
            </a:r>
            <a:endParaRPr lang="en-US" sz="1200" baseline="30000"/>
          </a:p>
        </p:txBody>
      </p:sp>
      <p:graphicFrame>
        <p:nvGraphicFramePr>
          <p:cNvPr id="25" name="Table 23">
            <a:extLst>
              <a:ext uri="{FF2B5EF4-FFF2-40B4-BE49-F238E27FC236}">
                <a16:creationId xmlns:a16="http://schemas.microsoft.com/office/drawing/2014/main" id="{05051301-7E4A-0A3B-55E1-6BE6FFF96D15}"/>
              </a:ext>
            </a:extLst>
          </p:cNvPr>
          <p:cNvGraphicFramePr>
            <a:graphicFrameLocks noGrp="1"/>
          </p:cNvGraphicFramePr>
          <p:nvPr>
            <p:extLst>
              <p:ext uri="{D42A27DB-BD31-4B8C-83A1-F6EECF244321}">
                <p14:modId xmlns:p14="http://schemas.microsoft.com/office/powerpoint/2010/main" val="4184931327"/>
              </p:ext>
            </p:extLst>
          </p:nvPr>
        </p:nvGraphicFramePr>
        <p:xfrm>
          <a:off x="6211888" y="4843560"/>
          <a:ext cx="5556384" cy="574518"/>
        </p:xfrm>
        <a:graphic>
          <a:graphicData uri="http://schemas.openxmlformats.org/drawingml/2006/table">
            <a:tbl>
              <a:tblPr firstRow="1" bandRow="1">
                <a:tableStyleId>{5C22544A-7EE6-4342-B048-85BDC9FD1C3A}</a:tableStyleId>
              </a:tblPr>
              <a:tblGrid>
                <a:gridCol w="1389096">
                  <a:extLst>
                    <a:ext uri="{9D8B030D-6E8A-4147-A177-3AD203B41FA5}">
                      <a16:colId xmlns:a16="http://schemas.microsoft.com/office/drawing/2014/main" val="2829225015"/>
                    </a:ext>
                  </a:extLst>
                </a:gridCol>
                <a:gridCol w="1389096">
                  <a:extLst>
                    <a:ext uri="{9D8B030D-6E8A-4147-A177-3AD203B41FA5}">
                      <a16:colId xmlns:a16="http://schemas.microsoft.com/office/drawing/2014/main" val="1589785716"/>
                    </a:ext>
                  </a:extLst>
                </a:gridCol>
                <a:gridCol w="1389096">
                  <a:extLst>
                    <a:ext uri="{9D8B030D-6E8A-4147-A177-3AD203B41FA5}">
                      <a16:colId xmlns:a16="http://schemas.microsoft.com/office/drawing/2014/main" val="2228557387"/>
                    </a:ext>
                  </a:extLst>
                </a:gridCol>
                <a:gridCol w="1389096">
                  <a:extLst>
                    <a:ext uri="{9D8B030D-6E8A-4147-A177-3AD203B41FA5}">
                      <a16:colId xmlns:a16="http://schemas.microsoft.com/office/drawing/2014/main" val="2434550240"/>
                    </a:ext>
                  </a:extLst>
                </a:gridCol>
              </a:tblGrid>
              <a:tr h="276028">
                <a:tc>
                  <a:txBody>
                    <a:bodyPr/>
                    <a:lstStyle/>
                    <a:p>
                      <a:endParaRPr lang="en-US" sz="800"/>
                    </a:p>
                  </a:txBody>
                  <a:tcPr marT="10800" marB="10800" anchor="ctr"/>
                </a:tc>
                <a:tc>
                  <a:txBody>
                    <a:bodyPr/>
                    <a:lstStyle/>
                    <a:p>
                      <a:pPr algn="ctr"/>
                      <a:r>
                        <a:rPr lang="en-US" sz="800"/>
                        <a:t>Median OS</a:t>
                      </a:r>
                    </a:p>
                    <a:p>
                      <a:pPr algn="ctr"/>
                      <a:r>
                        <a:rPr lang="en-US" sz="800"/>
                        <a:t>(95% CI), months </a:t>
                      </a:r>
                    </a:p>
                  </a:txBody>
                  <a:tcPr marT="10800" marB="10800" anchor="ctr"/>
                </a:tc>
                <a:tc>
                  <a:txBody>
                    <a:bodyPr/>
                    <a:lstStyle/>
                    <a:p>
                      <a:pPr algn="ctr"/>
                      <a:r>
                        <a:rPr lang="en-US" sz="800"/>
                        <a:t>HR</a:t>
                      </a:r>
                      <a:r>
                        <a:rPr lang="en-US" sz="800" baseline="30000"/>
                        <a:t>c</a:t>
                      </a:r>
                      <a:endParaRPr lang="en-US" sz="800" baseline="30000" err="1"/>
                    </a:p>
                  </a:txBody>
                  <a:tcPr marT="10800" marB="10800" anchor="ctr"/>
                </a:tc>
                <a:tc>
                  <a:txBody>
                    <a:bodyPr/>
                    <a:lstStyle/>
                    <a:p>
                      <a:pPr algn="ctr"/>
                      <a:r>
                        <a:rPr lang="en-US" sz="800"/>
                        <a:t>7-year OS (%)</a:t>
                      </a:r>
                    </a:p>
                  </a:txBody>
                  <a:tcPr marT="10800" marB="10800" anchor="ctr"/>
                </a:tc>
                <a:extLst>
                  <a:ext uri="{0D108BD9-81ED-4DB2-BD59-A6C34878D82A}">
                    <a16:rowId xmlns:a16="http://schemas.microsoft.com/office/drawing/2014/main" val="2348482371"/>
                  </a:ext>
                </a:extLst>
              </a:tr>
              <a:tr h="149245">
                <a:tc>
                  <a:txBody>
                    <a:bodyPr/>
                    <a:lstStyle/>
                    <a:p>
                      <a:r>
                        <a:rPr lang="en-US" sz="800" b="1">
                          <a:solidFill>
                            <a:schemeClr val="bg1"/>
                          </a:solidFill>
                        </a:rPr>
                        <a:t>VenR (n=194)</a:t>
                      </a:r>
                    </a:p>
                  </a:txBody>
                  <a:tcPr marT="10800" marB="10800" anchor="ctr">
                    <a:gradFill>
                      <a:gsLst>
                        <a:gs pos="50000">
                          <a:schemeClr val="accent3">
                            <a:lumMod val="40000"/>
                            <a:lumOff val="60000"/>
                          </a:schemeClr>
                        </a:gs>
                        <a:gs pos="51000">
                          <a:srgbClr val="530E10"/>
                        </a:gs>
                      </a:gsLst>
                      <a:lin ang="2700000" scaled="1"/>
                    </a:gradFill>
                  </a:tcPr>
                </a:tc>
                <a:tc>
                  <a:txBody>
                    <a:bodyPr/>
                    <a:lstStyle/>
                    <a:p>
                      <a:pPr algn="ctr"/>
                      <a:r>
                        <a:rPr lang="en-US" sz="800"/>
                        <a:t>NE</a:t>
                      </a:r>
                    </a:p>
                  </a:txBody>
                  <a:tcPr marT="10800" marB="10800" anchor="ctr"/>
                </a:tc>
                <a:tc rowSpan="2">
                  <a:txBody>
                    <a:bodyPr/>
                    <a:lstStyle/>
                    <a:p>
                      <a:pPr algn="ctr"/>
                      <a:r>
                        <a:rPr lang="en-US" sz="800"/>
                        <a:t>0.53 (0.37-0.74) Stratified </a:t>
                      </a:r>
                      <a:r>
                        <a:rPr lang="en-US" sz="800" i="1"/>
                        <a:t>P-</a:t>
                      </a:r>
                      <a:r>
                        <a:rPr lang="en-US" sz="800"/>
                        <a:t>value &lt;0.0002</a:t>
                      </a:r>
                      <a:r>
                        <a:rPr lang="en-US" sz="800" baseline="30000"/>
                        <a:t>b</a:t>
                      </a:r>
                    </a:p>
                  </a:txBody>
                  <a:tcPr marT="10800" marB="10800" anchor="ctr"/>
                </a:tc>
                <a:tc>
                  <a:txBody>
                    <a:bodyPr/>
                    <a:lstStyle/>
                    <a:p>
                      <a:pPr algn="ctr"/>
                      <a:r>
                        <a:rPr lang="en-US" sz="800"/>
                        <a:t>69.6</a:t>
                      </a:r>
                    </a:p>
                  </a:txBody>
                  <a:tcPr marT="10800" marB="10800" anchor="ctr"/>
                </a:tc>
                <a:extLst>
                  <a:ext uri="{0D108BD9-81ED-4DB2-BD59-A6C34878D82A}">
                    <a16:rowId xmlns:a16="http://schemas.microsoft.com/office/drawing/2014/main" val="3560534520"/>
                  </a:ext>
                </a:extLst>
              </a:tr>
              <a:tr h="149245">
                <a:tc>
                  <a:txBody>
                    <a:bodyPr/>
                    <a:lstStyle/>
                    <a:p>
                      <a:r>
                        <a:rPr lang="en-US" sz="800" b="1">
                          <a:solidFill>
                            <a:schemeClr val="bg1"/>
                          </a:solidFill>
                        </a:rPr>
                        <a:t>BR (n=195)</a:t>
                      </a:r>
                    </a:p>
                  </a:txBody>
                  <a:tcPr marT="10800" marB="10800" anchor="ctr">
                    <a:solidFill>
                      <a:schemeClr val="accent5">
                        <a:lumMod val="60000"/>
                        <a:lumOff val="40000"/>
                      </a:schemeClr>
                    </a:solidFill>
                  </a:tcPr>
                </a:tc>
                <a:tc>
                  <a:txBody>
                    <a:bodyPr/>
                    <a:lstStyle/>
                    <a:p>
                      <a:pPr algn="ctr"/>
                      <a:r>
                        <a:rPr lang="en-US" sz="800"/>
                        <a:t>87.8 (70.1-NE)</a:t>
                      </a:r>
                    </a:p>
                  </a:txBody>
                  <a:tcPr marT="10800" marB="10800" anchor="ctr"/>
                </a:tc>
                <a:tc vMerge="1">
                  <a:txBody>
                    <a:bodyPr/>
                    <a:lstStyle/>
                    <a:p>
                      <a:endParaRPr lang="en-US"/>
                    </a:p>
                  </a:txBody>
                  <a:tcPr/>
                </a:tc>
                <a:tc>
                  <a:txBody>
                    <a:bodyPr/>
                    <a:lstStyle/>
                    <a:p>
                      <a:pPr algn="ctr"/>
                      <a:r>
                        <a:rPr lang="en-US" sz="800"/>
                        <a:t>51.0</a:t>
                      </a:r>
                    </a:p>
                  </a:txBody>
                  <a:tcPr marT="10800" marB="10800" anchor="ctr"/>
                </a:tc>
                <a:extLst>
                  <a:ext uri="{0D108BD9-81ED-4DB2-BD59-A6C34878D82A}">
                    <a16:rowId xmlns:a16="http://schemas.microsoft.com/office/drawing/2014/main" val="2622863638"/>
                  </a:ext>
                </a:extLst>
              </a:tr>
            </a:tbl>
          </a:graphicData>
        </a:graphic>
      </p:graphicFrame>
      <p:sp>
        <p:nvSpPr>
          <p:cNvPr id="13" name="Textplatzhalter 12">
            <a:extLst>
              <a:ext uri="{FF2B5EF4-FFF2-40B4-BE49-F238E27FC236}">
                <a16:creationId xmlns:a16="http://schemas.microsoft.com/office/drawing/2014/main" id="{A564D319-5774-BC2A-9242-E1C39F55EB09}"/>
              </a:ext>
            </a:extLst>
          </p:cNvPr>
          <p:cNvSpPr>
            <a:spLocks noGrp="1"/>
          </p:cNvSpPr>
          <p:nvPr>
            <p:ph type="body" sz="quarter" idx="12"/>
          </p:nvPr>
        </p:nvSpPr>
        <p:spPr/>
        <p:txBody>
          <a:bodyPr/>
          <a:lstStyle/>
          <a:p>
            <a:r>
              <a:rPr lang="en-US"/>
              <a:t>PFS</a:t>
            </a:r>
          </a:p>
        </p:txBody>
      </p:sp>
      <p:sp>
        <p:nvSpPr>
          <p:cNvPr id="19" name="Textplatzhalter 18">
            <a:extLst>
              <a:ext uri="{FF2B5EF4-FFF2-40B4-BE49-F238E27FC236}">
                <a16:creationId xmlns:a16="http://schemas.microsoft.com/office/drawing/2014/main" id="{388345AB-7B8C-7138-EE09-CA0B254AC320}"/>
              </a:ext>
            </a:extLst>
          </p:cNvPr>
          <p:cNvSpPr>
            <a:spLocks noGrp="1"/>
          </p:cNvSpPr>
          <p:nvPr>
            <p:ph type="body" sz="quarter" idx="14"/>
          </p:nvPr>
        </p:nvSpPr>
        <p:spPr/>
        <p:txBody>
          <a:bodyPr/>
          <a:lstStyle/>
          <a:p>
            <a:r>
              <a:rPr lang="en-GB"/>
              <a:t>OS</a:t>
            </a:r>
          </a:p>
        </p:txBody>
      </p:sp>
      <p:graphicFrame>
        <p:nvGraphicFramePr>
          <p:cNvPr id="23" name="Table 23">
            <a:extLst>
              <a:ext uri="{FF2B5EF4-FFF2-40B4-BE49-F238E27FC236}">
                <a16:creationId xmlns:a16="http://schemas.microsoft.com/office/drawing/2014/main" id="{89BFDE1D-B98D-2AF1-5E51-73570CC978F9}"/>
              </a:ext>
            </a:extLst>
          </p:cNvPr>
          <p:cNvGraphicFramePr>
            <a:graphicFrameLocks noGrp="1"/>
          </p:cNvGraphicFramePr>
          <p:nvPr>
            <p:extLst>
              <p:ext uri="{D42A27DB-BD31-4B8C-83A1-F6EECF244321}">
                <p14:modId xmlns:p14="http://schemas.microsoft.com/office/powerpoint/2010/main" val="2778183489"/>
              </p:ext>
            </p:extLst>
          </p:nvPr>
        </p:nvGraphicFramePr>
        <p:xfrm>
          <a:off x="407987" y="4843560"/>
          <a:ext cx="5571516" cy="574518"/>
        </p:xfrm>
        <a:graphic>
          <a:graphicData uri="http://schemas.openxmlformats.org/drawingml/2006/table">
            <a:tbl>
              <a:tblPr firstRow="1" bandRow="1">
                <a:tableStyleId>{5C22544A-7EE6-4342-B048-85BDC9FD1C3A}</a:tableStyleId>
              </a:tblPr>
              <a:tblGrid>
                <a:gridCol w="1392879">
                  <a:extLst>
                    <a:ext uri="{9D8B030D-6E8A-4147-A177-3AD203B41FA5}">
                      <a16:colId xmlns:a16="http://schemas.microsoft.com/office/drawing/2014/main" val="2829225015"/>
                    </a:ext>
                  </a:extLst>
                </a:gridCol>
                <a:gridCol w="1392879">
                  <a:extLst>
                    <a:ext uri="{9D8B030D-6E8A-4147-A177-3AD203B41FA5}">
                      <a16:colId xmlns:a16="http://schemas.microsoft.com/office/drawing/2014/main" val="1589785716"/>
                    </a:ext>
                  </a:extLst>
                </a:gridCol>
                <a:gridCol w="1392879">
                  <a:extLst>
                    <a:ext uri="{9D8B030D-6E8A-4147-A177-3AD203B41FA5}">
                      <a16:colId xmlns:a16="http://schemas.microsoft.com/office/drawing/2014/main" val="2228557387"/>
                    </a:ext>
                  </a:extLst>
                </a:gridCol>
                <a:gridCol w="1392879">
                  <a:extLst>
                    <a:ext uri="{9D8B030D-6E8A-4147-A177-3AD203B41FA5}">
                      <a16:colId xmlns:a16="http://schemas.microsoft.com/office/drawing/2014/main" val="2434550240"/>
                    </a:ext>
                  </a:extLst>
                </a:gridCol>
              </a:tblGrid>
              <a:tr h="276028">
                <a:tc>
                  <a:txBody>
                    <a:bodyPr/>
                    <a:lstStyle/>
                    <a:p>
                      <a:endParaRPr lang="en-US" sz="800"/>
                    </a:p>
                  </a:txBody>
                  <a:tcPr marT="10800" marB="10800" anchor="ctr"/>
                </a:tc>
                <a:tc>
                  <a:txBody>
                    <a:bodyPr/>
                    <a:lstStyle/>
                    <a:p>
                      <a:pPr algn="ctr"/>
                      <a:r>
                        <a:rPr lang="en-US" sz="800"/>
                        <a:t>Median PFS</a:t>
                      </a:r>
                    </a:p>
                    <a:p>
                      <a:pPr algn="ctr"/>
                      <a:r>
                        <a:rPr lang="en-US" sz="800"/>
                        <a:t>(95% CI), months </a:t>
                      </a:r>
                    </a:p>
                  </a:txBody>
                  <a:tcPr marT="10800" marB="10800" anchor="ctr"/>
                </a:tc>
                <a:tc>
                  <a:txBody>
                    <a:bodyPr/>
                    <a:lstStyle/>
                    <a:p>
                      <a:pPr algn="ctr"/>
                      <a:r>
                        <a:rPr lang="en-US" sz="800"/>
                        <a:t>HR</a:t>
                      </a:r>
                      <a:r>
                        <a:rPr lang="en-US" sz="800" baseline="30000"/>
                        <a:t>a</a:t>
                      </a:r>
                    </a:p>
                  </a:txBody>
                  <a:tcPr marT="10800" marB="10800" anchor="ctr"/>
                </a:tc>
                <a:tc>
                  <a:txBody>
                    <a:bodyPr/>
                    <a:lstStyle/>
                    <a:p>
                      <a:pPr algn="ctr"/>
                      <a:r>
                        <a:rPr lang="en-US" sz="800"/>
                        <a:t>7-year PFS (%)</a:t>
                      </a:r>
                    </a:p>
                  </a:txBody>
                  <a:tcPr marT="10800" marB="10800" anchor="ctr"/>
                </a:tc>
                <a:extLst>
                  <a:ext uri="{0D108BD9-81ED-4DB2-BD59-A6C34878D82A}">
                    <a16:rowId xmlns:a16="http://schemas.microsoft.com/office/drawing/2014/main" val="2348482371"/>
                  </a:ext>
                </a:extLst>
              </a:tr>
              <a:tr h="149245">
                <a:tc>
                  <a:txBody>
                    <a:bodyPr/>
                    <a:lstStyle/>
                    <a:p>
                      <a:r>
                        <a:rPr lang="en-US" sz="800" b="1">
                          <a:solidFill>
                            <a:schemeClr val="bg1"/>
                          </a:solidFill>
                        </a:rPr>
                        <a:t>VenR (n=194)</a:t>
                      </a:r>
                    </a:p>
                  </a:txBody>
                  <a:tcPr marT="10800" marB="10800" anchor="ctr">
                    <a:gradFill>
                      <a:gsLst>
                        <a:gs pos="50000">
                          <a:schemeClr val="accent3">
                            <a:lumMod val="40000"/>
                            <a:lumOff val="60000"/>
                          </a:schemeClr>
                        </a:gs>
                        <a:gs pos="51000">
                          <a:srgbClr val="530E10"/>
                        </a:gs>
                      </a:gsLst>
                      <a:lin ang="2700000" scaled="1"/>
                    </a:gradFill>
                  </a:tcPr>
                </a:tc>
                <a:tc>
                  <a:txBody>
                    <a:bodyPr/>
                    <a:lstStyle/>
                    <a:p>
                      <a:pPr algn="ctr"/>
                      <a:r>
                        <a:rPr lang="en-US" sz="800"/>
                        <a:t>54.7 (52.3-59.9)</a:t>
                      </a:r>
                    </a:p>
                  </a:txBody>
                  <a:tcPr marT="10800" marB="10800" anchor="ctr"/>
                </a:tc>
                <a:tc rowSpan="2">
                  <a:txBody>
                    <a:bodyPr/>
                    <a:lstStyle/>
                    <a:p>
                      <a:pPr algn="ctr"/>
                      <a:r>
                        <a:rPr lang="en-US" sz="800"/>
                        <a:t>0.23 (0.18-0.29) Stratified </a:t>
                      </a:r>
                      <a:r>
                        <a:rPr lang="en-US" sz="800" i="1"/>
                        <a:t>P-</a:t>
                      </a:r>
                      <a:r>
                        <a:rPr lang="en-US" sz="800"/>
                        <a:t>value &lt;0.0001</a:t>
                      </a:r>
                      <a:r>
                        <a:rPr lang="en-US" sz="800" baseline="30000"/>
                        <a:t>b</a:t>
                      </a:r>
                    </a:p>
                  </a:txBody>
                  <a:tcPr marT="10800" marB="10800" anchor="ctr"/>
                </a:tc>
                <a:tc>
                  <a:txBody>
                    <a:bodyPr/>
                    <a:lstStyle/>
                    <a:p>
                      <a:pPr algn="ctr"/>
                      <a:r>
                        <a:rPr lang="en-US" sz="800"/>
                        <a:t>23.0</a:t>
                      </a:r>
                    </a:p>
                  </a:txBody>
                  <a:tcPr marT="10800" marB="10800" anchor="ctr"/>
                </a:tc>
                <a:extLst>
                  <a:ext uri="{0D108BD9-81ED-4DB2-BD59-A6C34878D82A}">
                    <a16:rowId xmlns:a16="http://schemas.microsoft.com/office/drawing/2014/main" val="3560534520"/>
                  </a:ext>
                </a:extLst>
              </a:tr>
              <a:tr h="149245">
                <a:tc>
                  <a:txBody>
                    <a:bodyPr/>
                    <a:lstStyle/>
                    <a:p>
                      <a:r>
                        <a:rPr lang="en-US" sz="800" b="1">
                          <a:solidFill>
                            <a:schemeClr val="bg1"/>
                          </a:solidFill>
                        </a:rPr>
                        <a:t>BR (n=195)</a:t>
                      </a:r>
                    </a:p>
                  </a:txBody>
                  <a:tcPr marT="10800" marB="10800" anchor="ctr">
                    <a:solidFill>
                      <a:schemeClr val="accent5">
                        <a:lumMod val="60000"/>
                        <a:lumOff val="40000"/>
                      </a:schemeClr>
                    </a:solidFill>
                  </a:tcPr>
                </a:tc>
                <a:tc>
                  <a:txBody>
                    <a:bodyPr/>
                    <a:lstStyle/>
                    <a:p>
                      <a:pPr algn="ctr"/>
                      <a:r>
                        <a:rPr lang="en-US" sz="800"/>
                        <a:t>17.0 (15.5-21.7)</a:t>
                      </a:r>
                    </a:p>
                  </a:txBody>
                  <a:tcPr marT="10800" marB="10800" anchor="ctr"/>
                </a:tc>
                <a:tc vMerge="1">
                  <a:txBody>
                    <a:bodyPr/>
                    <a:lstStyle/>
                    <a:p>
                      <a:endParaRPr lang="en-US"/>
                    </a:p>
                  </a:txBody>
                  <a:tcPr/>
                </a:tc>
                <a:tc>
                  <a:txBody>
                    <a:bodyPr/>
                    <a:lstStyle/>
                    <a:p>
                      <a:pPr algn="ctr"/>
                      <a:r>
                        <a:rPr lang="en-US" sz="800"/>
                        <a:t>NE</a:t>
                      </a:r>
                    </a:p>
                  </a:txBody>
                  <a:tcPr marT="10800" marB="10800" anchor="ctr"/>
                </a:tc>
                <a:extLst>
                  <a:ext uri="{0D108BD9-81ED-4DB2-BD59-A6C34878D82A}">
                    <a16:rowId xmlns:a16="http://schemas.microsoft.com/office/drawing/2014/main" val="2622863638"/>
                  </a:ext>
                </a:extLst>
              </a:tr>
            </a:tbl>
          </a:graphicData>
        </a:graphic>
      </p:graphicFrame>
      <p:pic>
        <p:nvPicPr>
          <p:cNvPr id="14" name="Grafik 13">
            <a:extLst>
              <a:ext uri="{FF2B5EF4-FFF2-40B4-BE49-F238E27FC236}">
                <a16:creationId xmlns:a16="http://schemas.microsoft.com/office/drawing/2014/main" id="{13012AF2-EF9A-36BA-9751-1881516DBC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485" y="1968382"/>
            <a:ext cx="4851400" cy="2819400"/>
          </a:xfrm>
          <a:prstGeom prst="rect">
            <a:avLst/>
          </a:prstGeom>
        </p:spPr>
      </p:pic>
      <p:pic>
        <p:nvPicPr>
          <p:cNvPr id="16" name="Grafik 15">
            <a:extLst>
              <a:ext uri="{FF2B5EF4-FFF2-40B4-BE49-F238E27FC236}">
                <a16:creationId xmlns:a16="http://schemas.microsoft.com/office/drawing/2014/main" id="{D88EF77F-E7BB-B0EE-ED97-5390D6FD56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87762" y="1968382"/>
            <a:ext cx="4838700" cy="2806700"/>
          </a:xfrm>
          <a:prstGeom prst="rect">
            <a:avLst/>
          </a:prstGeom>
        </p:spPr>
      </p:pic>
      <p:sp>
        <p:nvSpPr>
          <p:cNvPr id="3" name="Titel 2">
            <a:extLst>
              <a:ext uri="{FF2B5EF4-FFF2-40B4-BE49-F238E27FC236}">
                <a16:creationId xmlns:a16="http://schemas.microsoft.com/office/drawing/2014/main" id="{6E6BCDD6-1A0E-D9E5-987A-C339A6DFE983}"/>
              </a:ext>
            </a:extLst>
          </p:cNvPr>
          <p:cNvSpPr>
            <a:spLocks noGrp="1"/>
          </p:cNvSpPr>
          <p:nvPr>
            <p:ph type="title"/>
          </p:nvPr>
        </p:nvSpPr>
        <p:spPr/>
        <p:txBody>
          <a:bodyPr/>
          <a:lstStyle/>
          <a:p>
            <a:r>
              <a:rPr lang="en-GB"/>
              <a:t>PFS and OS </a:t>
            </a:r>
          </a:p>
        </p:txBody>
      </p:sp>
    </p:spTree>
    <p:extLst>
      <p:ext uri="{BB962C8B-B14F-4D97-AF65-F5344CB8AC3E}">
        <p14:creationId xmlns:p14="http://schemas.microsoft.com/office/powerpoint/2010/main" val="457347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A2A26D-7910-2813-053A-E77503159FCA}"/>
              </a:ext>
            </a:extLst>
          </p:cNvPr>
          <p:cNvSpPr>
            <a:spLocks noGrp="1"/>
          </p:cNvSpPr>
          <p:nvPr>
            <p:ph type="title"/>
          </p:nvPr>
        </p:nvSpPr>
        <p:spPr/>
        <p:txBody>
          <a:bodyPr/>
          <a:lstStyle/>
          <a:p>
            <a:r>
              <a:rPr lang="en-US"/>
              <a:t>TTNT</a:t>
            </a:r>
          </a:p>
        </p:txBody>
      </p:sp>
      <p:sp>
        <p:nvSpPr>
          <p:cNvPr id="5" name="Footer Placeholder 4">
            <a:extLst>
              <a:ext uri="{FF2B5EF4-FFF2-40B4-BE49-F238E27FC236}">
                <a16:creationId xmlns:a16="http://schemas.microsoft.com/office/drawing/2014/main" id="{BFD0E963-094B-B042-0B3C-B7B0240369B0}"/>
              </a:ext>
            </a:extLst>
          </p:cNvPr>
          <p:cNvSpPr>
            <a:spLocks noGrp="1"/>
          </p:cNvSpPr>
          <p:nvPr>
            <p:ph type="ftr" sz="quarter" idx="10"/>
          </p:nvPr>
        </p:nvSpPr>
        <p:spPr/>
        <p:txBody>
          <a:bodyPr/>
          <a:lstStyle/>
          <a:p>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Stratified HR is presented, unstratified HR=0.32. </a:t>
            </a:r>
            <a:r>
              <a:rPr lang="en-US" baseline="30000">
                <a:solidFill>
                  <a:srgbClr val="4E4F4E"/>
                </a:solidFill>
                <a:cs typeface="Arial" panose="020B0604020202020204" pitchFamily="34" charset="0"/>
              </a:rPr>
              <a:t>b </a:t>
            </a:r>
            <a:r>
              <a:rPr lang="en-US" i="1">
                <a:solidFill>
                  <a:srgbClr val="4E4F4E"/>
                </a:solidFill>
                <a:cs typeface="Arial" panose="020B0604020202020204" pitchFamily="34" charset="0"/>
              </a:rPr>
              <a:t>P</a:t>
            </a:r>
            <a:r>
              <a:rPr lang="en-US">
                <a:solidFill>
                  <a:srgbClr val="4E4F4E"/>
                </a:solidFill>
                <a:cs typeface="Arial" panose="020B0604020202020204" pitchFamily="34" charset="0"/>
              </a:rPr>
              <a:t>-values are descriptive only. </a:t>
            </a:r>
          </a:p>
          <a:p>
            <a:r>
              <a:rPr lang="en-US" b="1">
                <a:solidFill>
                  <a:srgbClr val="4E4F4E"/>
                </a:solidFill>
                <a:cs typeface="Arial" panose="020B0604020202020204" pitchFamily="34" charset="0"/>
              </a:rPr>
              <a:t>BR</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bendamustine</a:t>
            </a:r>
            <a:r>
              <a:rPr lang="en-US">
                <a:solidFill>
                  <a:srgbClr val="4E4F4E"/>
                </a:solidFill>
                <a:cs typeface="Arial" panose="020B0604020202020204" pitchFamily="34" charset="0"/>
              </a:rPr>
              <a:t> plus rituximab; </a:t>
            </a:r>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a:solidFill>
                  <a:srgbClr val="4E4F4E"/>
                </a:solidFill>
                <a:cs typeface="Arial" panose="020B0604020202020204" pitchFamily="34" charset="0"/>
              </a:rPr>
              <a:t>HR</a:t>
            </a:r>
            <a:r>
              <a:rPr lang="en-US">
                <a:solidFill>
                  <a:srgbClr val="4E4F4E"/>
                </a:solidFill>
                <a:cs typeface="Arial" panose="020B0604020202020204" pitchFamily="34" charset="0"/>
              </a:rPr>
              <a:t>, hazard ratio; </a:t>
            </a:r>
            <a:r>
              <a:rPr lang="en-US" b="1">
                <a:solidFill>
                  <a:srgbClr val="4E4F4E"/>
                </a:solidFill>
                <a:cs typeface="Arial" panose="020B0604020202020204" pitchFamily="34" charset="0"/>
              </a:rPr>
              <a:t>TTNT</a:t>
            </a:r>
            <a:r>
              <a:rPr lang="en-US">
                <a:solidFill>
                  <a:srgbClr val="4E4F4E"/>
                </a:solidFill>
                <a:cs typeface="Arial" panose="020B0604020202020204" pitchFamily="34" charset="0"/>
              </a:rPr>
              <a:t>, time to next treatment; </a:t>
            </a:r>
            <a:r>
              <a:rPr lang="en-US" b="1" err="1">
                <a:solidFill>
                  <a:srgbClr val="4E4F4E"/>
                </a:solidFill>
                <a:cs typeface="Arial" panose="020B0604020202020204" pitchFamily="34" charset="0"/>
              </a:rPr>
              <a:t>VenR</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venetoclax</a:t>
            </a:r>
            <a:r>
              <a:rPr lang="en-US">
                <a:solidFill>
                  <a:srgbClr val="4E4F4E"/>
                </a:solidFill>
                <a:cs typeface="Arial" panose="020B0604020202020204" pitchFamily="34" charset="0"/>
              </a:rPr>
              <a:t> plus rituximab.</a:t>
            </a:r>
          </a:p>
          <a:p>
            <a:r>
              <a:rPr lang="en-US" b="1">
                <a:solidFill>
                  <a:srgbClr val="4E4F4E"/>
                </a:solidFill>
                <a:cs typeface="Arial" panose="020B0604020202020204" pitchFamily="34" charset="0"/>
              </a:rPr>
              <a:t>Seymour JF et al. Abstract 156 presented at 17-ICML.</a:t>
            </a:r>
            <a:endParaRPr lang="en-GB"/>
          </a:p>
        </p:txBody>
      </p:sp>
      <p:sp>
        <p:nvSpPr>
          <p:cNvPr id="14" name="TextBox 13">
            <a:extLst>
              <a:ext uri="{FF2B5EF4-FFF2-40B4-BE49-F238E27FC236}">
                <a16:creationId xmlns:a16="http://schemas.microsoft.com/office/drawing/2014/main" id="{AC4FAD0C-9135-5E07-B55D-F70FB6BAD409}"/>
              </a:ext>
            </a:extLst>
          </p:cNvPr>
          <p:cNvSpPr txBox="1"/>
          <p:nvPr/>
        </p:nvSpPr>
        <p:spPr>
          <a:xfrm>
            <a:off x="9120188" y="1665288"/>
            <a:ext cx="2663825" cy="1258976"/>
          </a:xfrm>
          <a:prstGeom prst="rect">
            <a:avLst/>
          </a:prstGeom>
          <a:solidFill>
            <a:schemeClr val="bg2"/>
          </a:solidFill>
        </p:spPr>
        <p:txBody>
          <a:bodyPr wrap="square" lIns="144000" tIns="108000" bIns="72000">
            <a:spAutoFit/>
          </a:bodyPr>
          <a:lstStyle/>
          <a:p>
            <a:pPr marL="184150" indent="-184150">
              <a:buClr>
                <a:schemeClr val="accent2"/>
              </a:buClr>
              <a:buFont typeface="Arial" panose="020B0604020202020204" pitchFamily="34" charset="0"/>
              <a:buChar char="•"/>
            </a:pPr>
            <a:r>
              <a:rPr lang="en-GB" sz="1400"/>
              <a:t>Overall, 95 (49.0%) </a:t>
            </a:r>
            <a:r>
              <a:rPr lang="en-GB" sz="1400" err="1"/>
              <a:t>VenR</a:t>
            </a:r>
            <a:r>
              <a:rPr lang="en-GB" sz="1400"/>
              <a:t>-treated patients and 131 (67.2%) BR-treated patients received subsequent anti-leukemic treatment</a:t>
            </a:r>
            <a:endParaRPr lang="en-US" sz="1400"/>
          </a:p>
        </p:txBody>
      </p:sp>
      <p:graphicFrame>
        <p:nvGraphicFramePr>
          <p:cNvPr id="17" name="Table 17">
            <a:extLst>
              <a:ext uri="{FF2B5EF4-FFF2-40B4-BE49-F238E27FC236}">
                <a16:creationId xmlns:a16="http://schemas.microsoft.com/office/drawing/2014/main" id="{65159AE6-BB5E-3C4D-EDD1-0C309F2302C9}"/>
              </a:ext>
            </a:extLst>
          </p:cNvPr>
          <p:cNvGraphicFramePr>
            <a:graphicFrameLocks noGrp="1"/>
          </p:cNvGraphicFramePr>
          <p:nvPr>
            <p:extLst>
              <p:ext uri="{D42A27DB-BD31-4B8C-83A1-F6EECF244321}">
                <p14:modId xmlns:p14="http://schemas.microsoft.com/office/powerpoint/2010/main" val="3915018967"/>
              </p:ext>
            </p:extLst>
          </p:nvPr>
        </p:nvGraphicFramePr>
        <p:xfrm>
          <a:off x="5094093" y="1665288"/>
          <a:ext cx="3846707" cy="1259840"/>
        </p:xfrm>
        <a:graphic>
          <a:graphicData uri="http://schemas.openxmlformats.org/drawingml/2006/table">
            <a:tbl>
              <a:tblPr firstRow="1" bandRow="1">
                <a:tableStyleId>{5C22544A-7EE6-4342-B048-85BDC9FD1C3A}</a:tableStyleId>
              </a:tblPr>
              <a:tblGrid>
                <a:gridCol w="678707">
                  <a:extLst>
                    <a:ext uri="{9D8B030D-6E8A-4147-A177-3AD203B41FA5}">
                      <a16:colId xmlns:a16="http://schemas.microsoft.com/office/drawing/2014/main" val="4116137240"/>
                    </a:ext>
                  </a:extLst>
                </a:gridCol>
                <a:gridCol w="1584000">
                  <a:extLst>
                    <a:ext uri="{9D8B030D-6E8A-4147-A177-3AD203B41FA5}">
                      <a16:colId xmlns:a16="http://schemas.microsoft.com/office/drawing/2014/main" val="1139241637"/>
                    </a:ext>
                  </a:extLst>
                </a:gridCol>
                <a:gridCol w="1584000">
                  <a:extLst>
                    <a:ext uri="{9D8B030D-6E8A-4147-A177-3AD203B41FA5}">
                      <a16:colId xmlns:a16="http://schemas.microsoft.com/office/drawing/2014/main" val="2435095140"/>
                    </a:ext>
                  </a:extLst>
                </a:gridCol>
              </a:tblGrid>
              <a:tr h="370840">
                <a:tc>
                  <a:txBody>
                    <a:bodyPr/>
                    <a:lstStyle/>
                    <a:p>
                      <a:pPr algn="ctr"/>
                      <a:endParaRPr lang="en-US" sz="1400"/>
                    </a:p>
                  </a:txBody>
                  <a:tcPr anchor="ctr"/>
                </a:tc>
                <a:tc>
                  <a:txBody>
                    <a:bodyPr/>
                    <a:lstStyle/>
                    <a:p>
                      <a:pPr algn="ctr"/>
                      <a:r>
                        <a:rPr lang="en-US" sz="1400"/>
                        <a:t>Median TTNT </a:t>
                      </a:r>
                    </a:p>
                    <a:p>
                      <a:pPr algn="ctr"/>
                      <a:r>
                        <a:rPr lang="en-US" sz="1400" b="0"/>
                        <a:t>(95% CI), months </a:t>
                      </a:r>
                    </a:p>
                  </a:txBody>
                  <a:tcPr anchor="ctr"/>
                </a:tc>
                <a:tc>
                  <a:txBody>
                    <a:bodyPr/>
                    <a:lstStyle/>
                    <a:p>
                      <a:pPr algn="ctr"/>
                      <a:r>
                        <a:rPr lang="en-US" sz="1400"/>
                        <a:t>HR</a:t>
                      </a:r>
                      <a:r>
                        <a:rPr lang="en-US" sz="1400" baseline="30000"/>
                        <a:t>a</a:t>
                      </a:r>
                    </a:p>
                    <a:p>
                      <a:pPr algn="ctr"/>
                      <a:r>
                        <a:rPr lang="en-US" sz="1400" b="0"/>
                        <a:t>(95% CI)</a:t>
                      </a:r>
                    </a:p>
                  </a:txBody>
                  <a:tcPr anchor="ctr"/>
                </a:tc>
                <a:extLst>
                  <a:ext uri="{0D108BD9-81ED-4DB2-BD59-A6C34878D82A}">
                    <a16:rowId xmlns:a16="http://schemas.microsoft.com/office/drawing/2014/main" val="1309054908"/>
                  </a:ext>
                </a:extLst>
              </a:tr>
              <a:tr h="370840">
                <a:tc>
                  <a:txBody>
                    <a:bodyPr/>
                    <a:lstStyle/>
                    <a:p>
                      <a:pPr algn="ctr"/>
                      <a:r>
                        <a:rPr lang="en-US" sz="1400" b="1">
                          <a:solidFill>
                            <a:schemeClr val="bg1"/>
                          </a:solidFill>
                        </a:rPr>
                        <a:t>VenR</a:t>
                      </a:r>
                    </a:p>
                  </a:txBody>
                  <a:tcPr anchor="ctr">
                    <a:gradFill flip="none" rotWithShape="1">
                      <a:gsLst>
                        <a:gs pos="50000">
                          <a:schemeClr val="accent3">
                            <a:lumMod val="40000"/>
                            <a:lumOff val="60000"/>
                          </a:schemeClr>
                        </a:gs>
                        <a:gs pos="51000">
                          <a:srgbClr val="530E10"/>
                        </a:gs>
                      </a:gsLst>
                      <a:lin ang="2700000" scaled="1"/>
                      <a:tileRect/>
                    </a:gradFill>
                  </a:tcPr>
                </a:tc>
                <a:tc>
                  <a:txBody>
                    <a:bodyPr/>
                    <a:lstStyle/>
                    <a:p>
                      <a:pPr algn="ctr"/>
                      <a:r>
                        <a:rPr lang="en-US" sz="1400"/>
                        <a:t>63.0 (56.1-73.6)</a:t>
                      </a:r>
                    </a:p>
                  </a:txBody>
                  <a:tcPr anchor="ctr"/>
                </a:tc>
                <a:tc rowSpan="2">
                  <a:txBody>
                    <a:bodyPr/>
                    <a:lstStyle/>
                    <a:p>
                      <a:pPr algn="ctr"/>
                      <a:r>
                        <a:rPr lang="en-US" sz="1400"/>
                        <a:t>0.30 (0.23-0.39)</a:t>
                      </a:r>
                    </a:p>
                    <a:p>
                      <a:pPr algn="ctr"/>
                      <a:r>
                        <a:rPr lang="en-US" sz="1400"/>
                        <a:t>Stratified </a:t>
                      </a:r>
                      <a:r>
                        <a:rPr lang="en-US" sz="1400" i="1"/>
                        <a:t>P</a:t>
                      </a:r>
                      <a:r>
                        <a:rPr lang="en-US" sz="1400"/>
                        <a:t>-value &lt;0.0001</a:t>
                      </a:r>
                      <a:r>
                        <a:rPr lang="en-US" sz="1400" baseline="30000"/>
                        <a:t>b</a:t>
                      </a:r>
                    </a:p>
                  </a:txBody>
                  <a:tcPr anchor="ctr"/>
                </a:tc>
                <a:extLst>
                  <a:ext uri="{0D108BD9-81ED-4DB2-BD59-A6C34878D82A}">
                    <a16:rowId xmlns:a16="http://schemas.microsoft.com/office/drawing/2014/main" val="435139108"/>
                  </a:ext>
                </a:extLst>
              </a:tr>
              <a:tr h="370840">
                <a:tc>
                  <a:txBody>
                    <a:bodyPr/>
                    <a:lstStyle/>
                    <a:p>
                      <a:pPr algn="ctr"/>
                      <a:r>
                        <a:rPr lang="en-US" sz="1400" b="1">
                          <a:solidFill>
                            <a:schemeClr val="bg1"/>
                          </a:solidFill>
                        </a:rPr>
                        <a:t>BR</a:t>
                      </a:r>
                    </a:p>
                  </a:txBody>
                  <a:tcPr anchor="ctr">
                    <a:solidFill>
                      <a:schemeClr val="accent5">
                        <a:lumMod val="60000"/>
                        <a:lumOff val="40000"/>
                      </a:schemeClr>
                    </a:solidFill>
                  </a:tcPr>
                </a:tc>
                <a:tc>
                  <a:txBody>
                    <a:bodyPr/>
                    <a:lstStyle/>
                    <a:p>
                      <a:pPr algn="ctr"/>
                      <a:r>
                        <a:rPr lang="en-US" sz="1400"/>
                        <a:t>24.0 (20.7-29.5)</a:t>
                      </a:r>
                    </a:p>
                  </a:txBody>
                  <a:tcPr anchor="ctr"/>
                </a:tc>
                <a:tc vMerge="1">
                  <a:txBody>
                    <a:bodyPr/>
                    <a:lstStyle/>
                    <a:p>
                      <a:endParaRPr lang="en-US"/>
                    </a:p>
                  </a:txBody>
                  <a:tcPr/>
                </a:tc>
                <a:extLst>
                  <a:ext uri="{0D108BD9-81ED-4DB2-BD59-A6C34878D82A}">
                    <a16:rowId xmlns:a16="http://schemas.microsoft.com/office/drawing/2014/main" val="754599661"/>
                  </a:ext>
                </a:extLst>
              </a:tr>
            </a:tbl>
          </a:graphicData>
        </a:graphic>
      </p:graphicFrame>
      <p:pic>
        <p:nvPicPr>
          <p:cNvPr id="6" name="Grafik 5">
            <a:extLst>
              <a:ext uri="{FF2B5EF4-FFF2-40B4-BE49-F238E27FC236}">
                <a16:creationId xmlns:a16="http://schemas.microsoft.com/office/drawing/2014/main" id="{F10A5EDB-3AD6-501A-B8B0-4A68ED207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900" y="1665287"/>
            <a:ext cx="6587948" cy="4431179"/>
          </a:xfrm>
          <a:prstGeom prst="rect">
            <a:avLst/>
          </a:prstGeom>
        </p:spPr>
      </p:pic>
    </p:spTree>
    <p:extLst>
      <p:ext uri="{BB962C8B-B14F-4D97-AF65-F5344CB8AC3E}">
        <p14:creationId xmlns:p14="http://schemas.microsoft.com/office/powerpoint/2010/main" val="3282467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0A373F3-7F82-4594-D1FB-5AB4D55EA791}"/>
              </a:ext>
            </a:extLst>
          </p:cNvPr>
          <p:cNvSpPr>
            <a:spLocks noGrp="1"/>
          </p:cNvSpPr>
          <p:nvPr>
            <p:ph type="title"/>
          </p:nvPr>
        </p:nvSpPr>
        <p:spPr/>
        <p:txBody>
          <a:bodyPr/>
          <a:lstStyle/>
          <a:p>
            <a:r>
              <a:rPr lang="en-GB"/>
              <a:t>SEQUOIA </a:t>
            </a:r>
          </a:p>
        </p:txBody>
      </p:sp>
      <p:sp>
        <p:nvSpPr>
          <p:cNvPr id="8" name="Textplatzhalter 7">
            <a:extLst>
              <a:ext uri="{FF2B5EF4-FFF2-40B4-BE49-F238E27FC236}">
                <a16:creationId xmlns:a16="http://schemas.microsoft.com/office/drawing/2014/main" id="{B2281DED-422F-8FBC-4406-6D777ED792A3}"/>
              </a:ext>
            </a:extLst>
          </p:cNvPr>
          <p:cNvSpPr>
            <a:spLocks noGrp="1"/>
          </p:cNvSpPr>
          <p:nvPr>
            <p:ph type="body" idx="1"/>
          </p:nvPr>
        </p:nvSpPr>
        <p:spPr/>
        <p:txBody>
          <a:bodyPr/>
          <a:lstStyle/>
          <a:p>
            <a:r>
              <a:rPr lang="en-GB"/>
              <a:t>Zanubrutinib vs </a:t>
            </a:r>
            <a:r>
              <a:rPr lang="en-GB" err="1"/>
              <a:t>bendamustine</a:t>
            </a:r>
            <a:r>
              <a:rPr lang="en-GB"/>
              <a:t> + rituximab </a:t>
            </a:r>
            <a:br>
              <a:rPr lang="en-GB"/>
            </a:br>
            <a:r>
              <a:rPr lang="en-GB"/>
              <a:t>in TN CLL/SLL: Extended follow-up </a:t>
            </a:r>
          </a:p>
          <a:p>
            <a:endParaRPr lang="en-GB"/>
          </a:p>
          <a:p>
            <a:endParaRPr lang="en-GB"/>
          </a:p>
        </p:txBody>
      </p:sp>
    </p:spTree>
    <p:extLst>
      <p:ext uri="{BB962C8B-B14F-4D97-AF65-F5344CB8AC3E}">
        <p14:creationId xmlns:p14="http://schemas.microsoft.com/office/powerpoint/2010/main" val="1706454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6FAA7854-90B4-ADC3-D20A-5F7B74A5365E}"/>
              </a:ext>
            </a:extLst>
          </p:cNvPr>
          <p:cNvSpPr>
            <a:spLocks noGrp="1"/>
          </p:cNvSpPr>
          <p:nvPr>
            <p:ph type="ftr" sz="quarter" idx="13"/>
          </p:nvPr>
        </p:nvSpPr>
        <p:spPr/>
        <p:txBody>
          <a:bodyPr/>
          <a:lstStyle/>
          <a:p>
            <a:r>
              <a:rPr lang="en-US">
                <a:solidFill>
                  <a:srgbClr val="4E4F4E"/>
                </a:solidFill>
                <a:cs typeface="Arial" panose="020B0604020202020204" pitchFamily="34" charset="0"/>
              </a:rPr>
              <a:t>Low MRD+ is defined as ≥1 CLL cell/10,000 leukocytes to &lt;1 CLL cell/100 leukocytes, high MRD+ is defined as ≥1 CLL cell/100 leukocytes. Stratified HR (95% CI) for Low MRD+ vs High MRD+: PFS, 3.22 (1.04–9.97), P=0.0350; OS, 2.27 (0.44–11.69), P=NS.</a:t>
            </a:r>
          </a:p>
          <a:p>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Investigator-assessed PD according to </a:t>
            </a:r>
            <a:r>
              <a:rPr lang="en-US" err="1">
                <a:solidFill>
                  <a:srgbClr val="4E4F4E"/>
                </a:solidFill>
                <a:cs typeface="Arial" panose="020B0604020202020204" pitchFamily="34" charset="0"/>
              </a:rPr>
              <a:t>iwCLL</a:t>
            </a:r>
            <a:r>
              <a:rPr lang="en-US">
                <a:solidFill>
                  <a:srgbClr val="4E4F4E"/>
                </a:solidFill>
                <a:cs typeface="Arial" panose="020B0604020202020204" pitchFamily="34" charset="0"/>
              </a:rPr>
              <a:t> criteria. </a:t>
            </a:r>
            <a:r>
              <a:rPr lang="en-US" baseline="30000">
                <a:solidFill>
                  <a:srgbClr val="4E4F4E"/>
                </a:solidFill>
                <a:cs typeface="Arial" panose="020B0604020202020204" pitchFamily="34" charset="0"/>
              </a:rPr>
              <a:t>b </a:t>
            </a:r>
            <a:r>
              <a:rPr lang="en-US">
                <a:solidFill>
                  <a:srgbClr val="4E4F4E"/>
                </a:solidFill>
                <a:cs typeface="Arial" panose="020B0604020202020204" pitchFamily="34" charset="0"/>
              </a:rPr>
              <a:t>Stratified HRs and </a:t>
            </a:r>
            <a:r>
              <a:rPr lang="en-US" i="1">
                <a:solidFill>
                  <a:srgbClr val="4E4F4E"/>
                </a:solidFill>
                <a:cs typeface="Arial" panose="020B0604020202020204" pitchFamily="34" charset="0"/>
              </a:rPr>
              <a:t>P-</a:t>
            </a:r>
            <a:r>
              <a:rPr lang="en-US">
                <a:solidFill>
                  <a:srgbClr val="4E4F4E"/>
                </a:solidFill>
                <a:cs typeface="Arial" panose="020B0604020202020204" pitchFamily="34" charset="0"/>
              </a:rPr>
              <a:t>values are presented, </a:t>
            </a:r>
            <a:r>
              <a:rPr lang="en-US" i="1">
                <a:solidFill>
                  <a:srgbClr val="4E4F4E"/>
                </a:solidFill>
                <a:cs typeface="Arial" panose="020B0604020202020204" pitchFamily="34" charset="0"/>
              </a:rPr>
              <a:t>P</a:t>
            </a:r>
            <a:r>
              <a:rPr lang="en-US">
                <a:solidFill>
                  <a:srgbClr val="4E4F4E"/>
                </a:solidFill>
                <a:cs typeface="Arial" panose="020B0604020202020204" pitchFamily="34" charset="0"/>
              </a:rPr>
              <a:t>-values are descriptive only. </a:t>
            </a:r>
          </a:p>
          <a:p>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EOCT</a:t>
            </a:r>
            <a:r>
              <a:rPr lang="en-US">
                <a:solidFill>
                  <a:srgbClr val="4E4F4E"/>
                </a:solidFill>
                <a:cs typeface="Arial" panose="020B0604020202020204" pitchFamily="34" charset="0"/>
              </a:rPr>
              <a:t>, end of combination treatment; </a:t>
            </a:r>
            <a:r>
              <a:rPr lang="en-US" b="1">
                <a:solidFill>
                  <a:srgbClr val="4E4F4E"/>
                </a:solidFill>
                <a:cs typeface="Arial" panose="020B0604020202020204" pitchFamily="34" charset="0"/>
              </a:rPr>
              <a:t>EOT</a:t>
            </a:r>
            <a:r>
              <a:rPr lang="en-US">
                <a:solidFill>
                  <a:srgbClr val="4E4F4E"/>
                </a:solidFill>
                <a:cs typeface="Arial" panose="020B0604020202020204" pitchFamily="34" charset="0"/>
              </a:rPr>
              <a:t>, end of treatment; </a:t>
            </a:r>
            <a:r>
              <a:rPr lang="en-US" b="1">
                <a:solidFill>
                  <a:srgbClr val="4E4F4E"/>
                </a:solidFill>
                <a:cs typeface="Arial" panose="020B0604020202020204" pitchFamily="34" charset="0"/>
              </a:rPr>
              <a:t>MRD</a:t>
            </a:r>
            <a:r>
              <a:rPr lang="en-US">
                <a:solidFill>
                  <a:srgbClr val="4E4F4E"/>
                </a:solidFill>
                <a:cs typeface="Arial" panose="020B0604020202020204" pitchFamily="34" charset="0"/>
              </a:rPr>
              <a:t>, minimal residual disease; </a:t>
            </a:r>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evaluable; </a:t>
            </a:r>
            <a:r>
              <a:rPr lang="en-US" b="1">
                <a:solidFill>
                  <a:srgbClr val="4E4F4E"/>
                </a:solidFill>
                <a:cs typeface="Arial" panose="020B0604020202020204" pitchFamily="34" charset="0"/>
              </a:rPr>
              <a:t>NS</a:t>
            </a:r>
            <a:r>
              <a:rPr lang="en-US">
                <a:solidFill>
                  <a:srgbClr val="4E4F4E"/>
                </a:solidFill>
                <a:cs typeface="Arial" panose="020B0604020202020204" pitchFamily="34" charset="0"/>
              </a:rPr>
              <a:t>, not significant; </a:t>
            </a:r>
            <a:r>
              <a:rPr lang="en-US" b="1">
                <a:solidFill>
                  <a:srgbClr val="4E4F4E"/>
                </a:solidFill>
                <a:cs typeface="Arial" panose="020B0604020202020204" pitchFamily="34" charset="0"/>
              </a:rPr>
              <a:t>OS</a:t>
            </a:r>
            <a:r>
              <a:rPr lang="en-US">
                <a:solidFill>
                  <a:srgbClr val="4E4F4E"/>
                </a:solidFill>
                <a:cs typeface="Arial" panose="020B0604020202020204" pitchFamily="34" charset="0"/>
              </a:rPr>
              <a:t>, overall survival; </a:t>
            </a:r>
            <a:br>
              <a:rPr lang="en-US">
                <a:solidFill>
                  <a:srgbClr val="4E4F4E"/>
                </a:solidFill>
                <a:cs typeface="Arial" panose="020B0604020202020204" pitchFamily="34" charset="0"/>
              </a:rPr>
            </a:br>
            <a:r>
              <a:rPr lang="en-US" b="1">
                <a:solidFill>
                  <a:srgbClr val="4E4F4E"/>
                </a:solidFill>
                <a:cs typeface="Arial" panose="020B0604020202020204" pitchFamily="34" charset="0"/>
              </a:rPr>
              <a:t>PD</a:t>
            </a:r>
            <a:r>
              <a:rPr lang="en-US">
                <a:solidFill>
                  <a:srgbClr val="4E4F4E"/>
                </a:solidFill>
                <a:cs typeface="Arial" panose="020B0604020202020204" pitchFamily="34" charset="0"/>
              </a:rPr>
              <a:t>, progressive disease;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r>
              <a:rPr lang="en-US" b="1" err="1">
                <a:solidFill>
                  <a:srgbClr val="4E4F4E"/>
                </a:solidFill>
                <a:cs typeface="Arial" panose="020B0604020202020204" pitchFamily="34" charset="0"/>
              </a:rPr>
              <a:t>uMRD</a:t>
            </a:r>
            <a:r>
              <a:rPr lang="en-US">
                <a:solidFill>
                  <a:srgbClr val="4E4F4E"/>
                </a:solidFill>
                <a:cs typeface="Arial" panose="020B0604020202020204" pitchFamily="34" charset="0"/>
              </a:rPr>
              <a:t>, undetectable minimal residual disease.</a:t>
            </a:r>
          </a:p>
          <a:p>
            <a:r>
              <a:rPr lang="en-US" b="1">
                <a:solidFill>
                  <a:srgbClr val="4E4F4E"/>
                </a:solidFill>
                <a:cs typeface="Arial" panose="020B0604020202020204" pitchFamily="34" charset="0"/>
              </a:rPr>
              <a:t>Seymour JF et al. Abstract 156 presented at 17-ICML.</a:t>
            </a:r>
            <a:endParaRPr lang="en-GB"/>
          </a:p>
        </p:txBody>
      </p:sp>
      <p:sp>
        <p:nvSpPr>
          <p:cNvPr id="7" name="TextBox 6">
            <a:extLst>
              <a:ext uri="{FF2B5EF4-FFF2-40B4-BE49-F238E27FC236}">
                <a16:creationId xmlns:a16="http://schemas.microsoft.com/office/drawing/2014/main" id="{2E092B3B-5A2F-D08A-88D7-4F7DCBCF28A2}"/>
              </a:ext>
            </a:extLst>
          </p:cNvPr>
          <p:cNvSpPr txBox="1"/>
          <p:nvPr/>
        </p:nvSpPr>
        <p:spPr>
          <a:xfrm>
            <a:off x="416533" y="5577433"/>
            <a:ext cx="11367478" cy="276999"/>
          </a:xfrm>
          <a:prstGeom prst="rect">
            <a:avLst/>
          </a:prstGeom>
          <a:solidFill>
            <a:schemeClr val="bg2"/>
          </a:solidFill>
        </p:spPr>
        <p:txBody>
          <a:bodyPr wrap="square">
            <a:spAutoFit/>
          </a:bodyPr>
          <a:lstStyle/>
          <a:p>
            <a:pPr marL="285750" indent="-285750">
              <a:buClr>
                <a:schemeClr val="accent2"/>
              </a:buClr>
              <a:buFont typeface="Arial" panose="020B0604020202020204" pitchFamily="34" charset="0"/>
              <a:buChar char="•"/>
            </a:pPr>
            <a:r>
              <a:rPr lang="en-GB" sz="1200"/>
              <a:t>Achievement of </a:t>
            </a:r>
            <a:r>
              <a:rPr lang="en-GB" sz="1200" err="1"/>
              <a:t>uMRD</a:t>
            </a:r>
            <a:r>
              <a:rPr lang="en-GB" sz="1200"/>
              <a:t> was associated with prolonged PFS in </a:t>
            </a:r>
            <a:r>
              <a:rPr lang="en-GB" sz="1200" err="1"/>
              <a:t>VenR</a:t>
            </a:r>
            <a:r>
              <a:rPr lang="en-GB" sz="1200"/>
              <a:t>-treated patients</a:t>
            </a:r>
            <a:endParaRPr lang="en-US" sz="1200"/>
          </a:p>
        </p:txBody>
      </p:sp>
      <p:graphicFrame>
        <p:nvGraphicFramePr>
          <p:cNvPr id="19" name="Table 19">
            <a:extLst>
              <a:ext uri="{FF2B5EF4-FFF2-40B4-BE49-F238E27FC236}">
                <a16:creationId xmlns:a16="http://schemas.microsoft.com/office/drawing/2014/main" id="{3B5E7111-4EBF-1B55-5B2B-0CEFB953B94E}"/>
              </a:ext>
            </a:extLst>
          </p:cNvPr>
          <p:cNvGraphicFramePr>
            <a:graphicFrameLocks noGrp="1"/>
          </p:cNvGraphicFramePr>
          <p:nvPr>
            <p:extLst>
              <p:ext uri="{D42A27DB-BD31-4B8C-83A1-F6EECF244321}">
                <p14:modId xmlns:p14="http://schemas.microsoft.com/office/powerpoint/2010/main" val="3741549152"/>
              </p:ext>
            </p:extLst>
          </p:nvPr>
        </p:nvGraphicFramePr>
        <p:xfrm>
          <a:off x="416533" y="4566712"/>
          <a:ext cx="5580000" cy="906000"/>
        </p:xfrm>
        <a:graphic>
          <a:graphicData uri="http://schemas.openxmlformats.org/drawingml/2006/table">
            <a:tbl>
              <a:tblPr firstRow="1" bandRow="1">
                <a:tableStyleId>{5C22544A-7EE6-4342-B048-85BDC9FD1C3A}</a:tableStyleId>
              </a:tblPr>
              <a:tblGrid>
                <a:gridCol w="1764000">
                  <a:extLst>
                    <a:ext uri="{9D8B030D-6E8A-4147-A177-3AD203B41FA5}">
                      <a16:colId xmlns:a16="http://schemas.microsoft.com/office/drawing/2014/main" val="1366711527"/>
                    </a:ext>
                  </a:extLst>
                </a:gridCol>
                <a:gridCol w="1584000">
                  <a:extLst>
                    <a:ext uri="{9D8B030D-6E8A-4147-A177-3AD203B41FA5}">
                      <a16:colId xmlns:a16="http://schemas.microsoft.com/office/drawing/2014/main" val="1065762697"/>
                    </a:ext>
                  </a:extLst>
                </a:gridCol>
                <a:gridCol w="2232000">
                  <a:extLst>
                    <a:ext uri="{9D8B030D-6E8A-4147-A177-3AD203B41FA5}">
                      <a16:colId xmlns:a16="http://schemas.microsoft.com/office/drawing/2014/main" val="1136195876"/>
                    </a:ext>
                  </a:extLst>
                </a:gridCol>
              </a:tblGrid>
              <a:tr h="239951">
                <a:tc>
                  <a:txBody>
                    <a:bodyPr/>
                    <a:lstStyle/>
                    <a:p>
                      <a:r>
                        <a:rPr lang="en-US" sz="1000"/>
                        <a:t>Patients who completed 2 years of Ven without PD</a:t>
                      </a:r>
                      <a:r>
                        <a:rPr lang="en-US" sz="1000" baseline="30000"/>
                        <a:t>a</a:t>
                      </a:r>
                    </a:p>
                  </a:txBody>
                  <a:tcPr marT="18000" marB="18000" anchor="ctr"/>
                </a:tc>
                <a:tc>
                  <a:txBody>
                    <a:bodyPr/>
                    <a:lstStyle/>
                    <a:p>
                      <a:pPr algn="ctr"/>
                      <a:r>
                        <a:rPr lang="en-US" sz="1000"/>
                        <a:t>Median PFS since EOT</a:t>
                      </a:r>
                    </a:p>
                    <a:p>
                      <a:pPr algn="ctr"/>
                      <a:r>
                        <a:rPr lang="en-US" sz="1000"/>
                        <a:t>(95% CI), months </a:t>
                      </a:r>
                    </a:p>
                  </a:txBody>
                  <a:tcPr marT="18000" marB="18000" anchor="ctr"/>
                </a:tc>
                <a:tc>
                  <a:txBody>
                    <a:bodyPr/>
                    <a:lstStyle/>
                    <a:p>
                      <a:pPr algn="ctr"/>
                      <a:r>
                        <a:rPr lang="en-US" sz="1000"/>
                        <a:t>HR (95% CI); </a:t>
                      </a:r>
                      <a:r>
                        <a:rPr lang="en-US" sz="1000" i="1"/>
                        <a:t>P</a:t>
                      </a:r>
                      <a:r>
                        <a:rPr lang="en-US" sz="1000"/>
                        <a:t>-value</a:t>
                      </a:r>
                      <a:r>
                        <a:rPr lang="en-US" sz="1000" baseline="30000"/>
                        <a:t>b</a:t>
                      </a:r>
                      <a:r>
                        <a:rPr lang="en-US" sz="1000"/>
                        <a:t> </a:t>
                      </a:r>
                    </a:p>
                  </a:txBody>
                  <a:tcPr marL="36000" marR="36000" marT="18000" marB="18000" anchor="ctr"/>
                </a:tc>
                <a:extLst>
                  <a:ext uri="{0D108BD9-81ED-4DB2-BD59-A6C34878D82A}">
                    <a16:rowId xmlns:a16="http://schemas.microsoft.com/office/drawing/2014/main" val="271881941"/>
                  </a:ext>
                </a:extLst>
              </a:tr>
              <a:tr h="132649">
                <a:tc>
                  <a:txBody>
                    <a:bodyPr/>
                    <a:lstStyle/>
                    <a:p>
                      <a:r>
                        <a:rPr lang="en-US" sz="1000">
                          <a:solidFill>
                            <a:schemeClr val="bg1"/>
                          </a:solidFill>
                        </a:rPr>
                        <a:t>uMRD (n=83)</a:t>
                      </a:r>
                    </a:p>
                  </a:txBody>
                  <a:tcPr marT="18000" marB="18000" anchor="ctr">
                    <a:solidFill>
                      <a:schemeClr val="accent2"/>
                    </a:solidFill>
                  </a:tcPr>
                </a:tc>
                <a:tc>
                  <a:txBody>
                    <a:bodyPr/>
                    <a:lstStyle/>
                    <a:p>
                      <a:pPr algn="ctr"/>
                      <a:r>
                        <a:rPr lang="en-US" sz="1000"/>
                        <a:t>52.5 (44.5-61.5)</a:t>
                      </a:r>
                    </a:p>
                  </a:txBody>
                  <a:tcPr marT="18000" marB="18000" anchor="ctr"/>
                </a:tc>
                <a:tc>
                  <a:txBody>
                    <a:bodyPr/>
                    <a:lstStyle/>
                    <a:p>
                      <a:pPr algn="ctr"/>
                      <a:endParaRPr lang="en-US" sz="1000"/>
                    </a:p>
                  </a:txBody>
                  <a:tcPr marL="36000" marR="36000" marT="18000" marB="18000" anchor="ctr"/>
                </a:tc>
                <a:extLst>
                  <a:ext uri="{0D108BD9-81ED-4DB2-BD59-A6C34878D82A}">
                    <a16:rowId xmlns:a16="http://schemas.microsoft.com/office/drawing/2014/main" val="1215705129"/>
                  </a:ext>
                </a:extLst>
              </a:tr>
              <a:tr h="132649">
                <a:tc>
                  <a:txBody>
                    <a:bodyPr/>
                    <a:lstStyle/>
                    <a:p>
                      <a:r>
                        <a:rPr lang="en-US" sz="1000">
                          <a:solidFill>
                            <a:schemeClr val="bg1"/>
                          </a:solidFill>
                        </a:rPr>
                        <a:t>Low MRD (n=23)</a:t>
                      </a:r>
                    </a:p>
                  </a:txBody>
                  <a:tcPr marT="18000" marB="18000" anchor="ctr">
                    <a:solidFill>
                      <a:schemeClr val="accent4"/>
                    </a:solidFill>
                  </a:tcPr>
                </a:tc>
                <a:tc>
                  <a:txBody>
                    <a:bodyPr/>
                    <a:lstStyle/>
                    <a:p>
                      <a:pPr algn="ctr"/>
                      <a:r>
                        <a:rPr lang="en-US" sz="1000"/>
                        <a:t>29.3 (20.2-37.5)</a:t>
                      </a:r>
                    </a:p>
                  </a:txBody>
                  <a:tcPr marT="18000" marB="18000" anchor="ctr"/>
                </a:tc>
                <a:tc>
                  <a:txBody>
                    <a:bodyPr/>
                    <a:lstStyle/>
                    <a:p>
                      <a:pPr algn="ctr"/>
                      <a:r>
                        <a:rPr lang="en-US" sz="1000"/>
                        <a:t>vs uMRD: 3.46 (1.75-6.86); &lt;0.0001</a:t>
                      </a:r>
                    </a:p>
                  </a:txBody>
                  <a:tcPr marL="36000" marR="36000" marT="18000" marB="18000" anchor="ctr"/>
                </a:tc>
                <a:extLst>
                  <a:ext uri="{0D108BD9-81ED-4DB2-BD59-A6C34878D82A}">
                    <a16:rowId xmlns:a16="http://schemas.microsoft.com/office/drawing/2014/main" val="1098926094"/>
                  </a:ext>
                </a:extLst>
              </a:tr>
              <a:tr h="157151">
                <a:tc>
                  <a:txBody>
                    <a:bodyPr/>
                    <a:lstStyle/>
                    <a:p>
                      <a:r>
                        <a:rPr lang="en-US" sz="1000">
                          <a:solidFill>
                            <a:schemeClr val="bg1"/>
                          </a:solidFill>
                        </a:rPr>
                        <a:t>High MRD+ (n=12)</a:t>
                      </a:r>
                    </a:p>
                  </a:txBody>
                  <a:tcPr marT="18000" marB="18000" anchor="ctr">
                    <a:solidFill>
                      <a:schemeClr val="accent3"/>
                    </a:solidFill>
                  </a:tcPr>
                </a:tc>
                <a:tc>
                  <a:txBody>
                    <a:bodyPr/>
                    <a:lstStyle/>
                    <a:p>
                      <a:pPr algn="ctr"/>
                      <a:r>
                        <a:rPr lang="en-US" sz="1000"/>
                        <a:t>4.6 (2.8-8.3)</a:t>
                      </a:r>
                    </a:p>
                  </a:txBody>
                  <a:tcPr marT="18000" marB="18000" anchor="ctr"/>
                </a:tc>
                <a:tc>
                  <a:txBody>
                    <a:bodyPr/>
                    <a:lstStyle/>
                    <a:p>
                      <a:pPr algn="ctr"/>
                      <a:r>
                        <a:rPr lang="en-US" sz="1000"/>
                        <a:t>vs uMRD: 17.22 (5.70-52.00); &lt;0.0001</a:t>
                      </a:r>
                    </a:p>
                  </a:txBody>
                  <a:tcPr marL="36000" marR="36000" marT="18000" marB="18000" anchor="ctr"/>
                </a:tc>
                <a:extLst>
                  <a:ext uri="{0D108BD9-81ED-4DB2-BD59-A6C34878D82A}">
                    <a16:rowId xmlns:a16="http://schemas.microsoft.com/office/drawing/2014/main" val="530047875"/>
                  </a:ext>
                </a:extLst>
              </a:tr>
            </a:tbl>
          </a:graphicData>
        </a:graphic>
      </p:graphicFrame>
      <p:graphicFrame>
        <p:nvGraphicFramePr>
          <p:cNvPr id="20" name="Table 19">
            <a:extLst>
              <a:ext uri="{FF2B5EF4-FFF2-40B4-BE49-F238E27FC236}">
                <a16:creationId xmlns:a16="http://schemas.microsoft.com/office/drawing/2014/main" id="{78C7FBD6-406C-806A-7C2C-DCA08DFA5C06}"/>
              </a:ext>
            </a:extLst>
          </p:cNvPr>
          <p:cNvGraphicFramePr>
            <a:graphicFrameLocks noGrp="1"/>
          </p:cNvGraphicFramePr>
          <p:nvPr>
            <p:extLst>
              <p:ext uri="{D42A27DB-BD31-4B8C-83A1-F6EECF244321}">
                <p14:modId xmlns:p14="http://schemas.microsoft.com/office/powerpoint/2010/main" val="1049881241"/>
              </p:ext>
            </p:extLst>
          </p:nvPr>
        </p:nvGraphicFramePr>
        <p:xfrm>
          <a:off x="6212496" y="4566712"/>
          <a:ext cx="5580000" cy="906000"/>
        </p:xfrm>
        <a:graphic>
          <a:graphicData uri="http://schemas.openxmlformats.org/drawingml/2006/table">
            <a:tbl>
              <a:tblPr firstRow="1" bandRow="1">
                <a:tableStyleId>{5C22544A-7EE6-4342-B048-85BDC9FD1C3A}</a:tableStyleId>
              </a:tblPr>
              <a:tblGrid>
                <a:gridCol w="1764000">
                  <a:extLst>
                    <a:ext uri="{9D8B030D-6E8A-4147-A177-3AD203B41FA5}">
                      <a16:colId xmlns:a16="http://schemas.microsoft.com/office/drawing/2014/main" val="1366711527"/>
                    </a:ext>
                  </a:extLst>
                </a:gridCol>
                <a:gridCol w="1584000">
                  <a:extLst>
                    <a:ext uri="{9D8B030D-6E8A-4147-A177-3AD203B41FA5}">
                      <a16:colId xmlns:a16="http://schemas.microsoft.com/office/drawing/2014/main" val="1065762697"/>
                    </a:ext>
                  </a:extLst>
                </a:gridCol>
                <a:gridCol w="2232000">
                  <a:extLst>
                    <a:ext uri="{9D8B030D-6E8A-4147-A177-3AD203B41FA5}">
                      <a16:colId xmlns:a16="http://schemas.microsoft.com/office/drawing/2014/main" val="1136195876"/>
                    </a:ext>
                  </a:extLst>
                </a:gridCol>
              </a:tblGrid>
              <a:tr h="93438">
                <a:tc>
                  <a:txBody>
                    <a:bodyPr/>
                    <a:lstStyle/>
                    <a:p>
                      <a:r>
                        <a:rPr lang="en-US" sz="1000"/>
                        <a:t>Patients who completed 2 years of Ven without PD</a:t>
                      </a:r>
                      <a:r>
                        <a:rPr lang="en-US" sz="1000" baseline="30000"/>
                        <a:t>a</a:t>
                      </a:r>
                    </a:p>
                  </a:txBody>
                  <a:tcPr marL="90000" marT="18000" marB="18000" anchor="ctr"/>
                </a:tc>
                <a:tc>
                  <a:txBody>
                    <a:bodyPr/>
                    <a:lstStyle/>
                    <a:p>
                      <a:pPr algn="ctr"/>
                      <a:r>
                        <a:rPr lang="en-US" sz="1000"/>
                        <a:t>Median OS since EOT</a:t>
                      </a:r>
                    </a:p>
                    <a:p>
                      <a:pPr algn="ctr"/>
                      <a:r>
                        <a:rPr lang="en-US" sz="1000"/>
                        <a:t>(95% CI), months </a:t>
                      </a:r>
                    </a:p>
                  </a:txBody>
                  <a:tcPr marT="18000" marB="18000" anchor="ctr"/>
                </a:tc>
                <a:tc>
                  <a:txBody>
                    <a:bodyPr/>
                    <a:lstStyle/>
                    <a:p>
                      <a:pPr algn="ctr"/>
                      <a:r>
                        <a:rPr lang="en-US" sz="1000"/>
                        <a:t>HR (95% CI); </a:t>
                      </a:r>
                    </a:p>
                    <a:p>
                      <a:pPr algn="ctr"/>
                      <a:r>
                        <a:rPr lang="en-US" sz="1000" i="1"/>
                        <a:t>P</a:t>
                      </a:r>
                      <a:r>
                        <a:rPr lang="en-US" sz="1000"/>
                        <a:t>-value</a:t>
                      </a:r>
                      <a:r>
                        <a:rPr lang="en-US" sz="1000" baseline="30000"/>
                        <a:t>b</a:t>
                      </a:r>
                      <a:r>
                        <a:rPr lang="en-US" sz="1000"/>
                        <a:t> </a:t>
                      </a:r>
                    </a:p>
                  </a:txBody>
                  <a:tcPr marT="18000" marB="18000" anchor="ctr"/>
                </a:tc>
                <a:extLst>
                  <a:ext uri="{0D108BD9-81ED-4DB2-BD59-A6C34878D82A}">
                    <a16:rowId xmlns:a16="http://schemas.microsoft.com/office/drawing/2014/main" val="271881941"/>
                  </a:ext>
                </a:extLst>
              </a:tr>
              <a:tr h="0">
                <a:tc>
                  <a:txBody>
                    <a:bodyPr/>
                    <a:lstStyle/>
                    <a:p>
                      <a:r>
                        <a:rPr lang="en-US" sz="1000">
                          <a:solidFill>
                            <a:schemeClr val="bg1"/>
                          </a:solidFill>
                        </a:rPr>
                        <a:t>uMRD (n=83)</a:t>
                      </a:r>
                    </a:p>
                  </a:txBody>
                  <a:tcPr marL="90000" marT="18000" marB="18000" anchor="ctr">
                    <a:solidFill>
                      <a:schemeClr val="accent2"/>
                    </a:solidFill>
                  </a:tcPr>
                </a:tc>
                <a:tc>
                  <a:txBody>
                    <a:bodyPr/>
                    <a:lstStyle/>
                    <a:p>
                      <a:pPr algn="ctr"/>
                      <a:r>
                        <a:rPr lang="en-US" sz="1000"/>
                        <a:t>NE (NE-NE)</a:t>
                      </a:r>
                    </a:p>
                  </a:txBody>
                  <a:tcPr marT="18000" marB="18000" anchor="ctr"/>
                </a:tc>
                <a:tc>
                  <a:txBody>
                    <a:bodyPr/>
                    <a:lstStyle/>
                    <a:p>
                      <a:pPr algn="ctr"/>
                      <a:endParaRPr lang="en-US" sz="1000"/>
                    </a:p>
                  </a:txBody>
                  <a:tcPr marT="18000" marB="18000" anchor="ctr"/>
                </a:tc>
                <a:extLst>
                  <a:ext uri="{0D108BD9-81ED-4DB2-BD59-A6C34878D82A}">
                    <a16:rowId xmlns:a16="http://schemas.microsoft.com/office/drawing/2014/main" val="1215705129"/>
                  </a:ext>
                </a:extLst>
              </a:tr>
              <a:tr h="81953">
                <a:tc>
                  <a:txBody>
                    <a:bodyPr/>
                    <a:lstStyle/>
                    <a:p>
                      <a:r>
                        <a:rPr lang="en-US" sz="1000">
                          <a:solidFill>
                            <a:schemeClr val="bg1"/>
                          </a:solidFill>
                        </a:rPr>
                        <a:t>Low MRD (n=23)</a:t>
                      </a:r>
                    </a:p>
                  </a:txBody>
                  <a:tcPr marL="90000" marT="18000" marB="18000" anchor="ctr">
                    <a:solidFill>
                      <a:schemeClr val="accent4"/>
                    </a:solidFill>
                  </a:tcPr>
                </a:tc>
                <a:tc>
                  <a:txBody>
                    <a:bodyPr/>
                    <a:lstStyle/>
                    <a:p>
                      <a:pPr algn="ctr"/>
                      <a:r>
                        <a:rPr lang="en-US" sz="1000"/>
                        <a:t>NE (62.7-NE)</a:t>
                      </a:r>
                    </a:p>
                  </a:txBody>
                  <a:tcPr marT="18000" marB="18000" anchor="ctr"/>
                </a:tc>
                <a:tc>
                  <a:txBody>
                    <a:bodyPr/>
                    <a:lstStyle/>
                    <a:p>
                      <a:pPr algn="ctr"/>
                      <a:r>
                        <a:rPr lang="en-US" sz="1000"/>
                        <a:t>vs uMRD: 1.07 (0.34-3.35); NS</a:t>
                      </a:r>
                    </a:p>
                  </a:txBody>
                  <a:tcPr marT="18000" marB="18000" anchor="ctr"/>
                </a:tc>
                <a:extLst>
                  <a:ext uri="{0D108BD9-81ED-4DB2-BD59-A6C34878D82A}">
                    <a16:rowId xmlns:a16="http://schemas.microsoft.com/office/drawing/2014/main" val="1098926094"/>
                  </a:ext>
                </a:extLst>
              </a:tr>
              <a:tr h="81953">
                <a:tc>
                  <a:txBody>
                    <a:bodyPr/>
                    <a:lstStyle/>
                    <a:p>
                      <a:r>
                        <a:rPr lang="en-US" sz="1000">
                          <a:solidFill>
                            <a:schemeClr val="bg1"/>
                          </a:solidFill>
                        </a:rPr>
                        <a:t>High MRD+ (n=12)</a:t>
                      </a:r>
                    </a:p>
                  </a:txBody>
                  <a:tcPr marL="90000" marT="18000" marB="18000" anchor="ctr">
                    <a:solidFill>
                      <a:schemeClr val="accent3"/>
                    </a:solidFill>
                  </a:tcPr>
                </a:tc>
                <a:tc>
                  <a:txBody>
                    <a:bodyPr/>
                    <a:lstStyle/>
                    <a:p>
                      <a:pPr algn="ctr"/>
                      <a:r>
                        <a:rPr lang="en-US" sz="1000"/>
                        <a:t>63.1 (51.5-NE)</a:t>
                      </a:r>
                    </a:p>
                  </a:txBody>
                  <a:tcPr marT="18000" marB="18000" anchor="ctr"/>
                </a:tc>
                <a:tc>
                  <a:txBody>
                    <a:bodyPr/>
                    <a:lstStyle/>
                    <a:p>
                      <a:pPr algn="ctr"/>
                      <a:r>
                        <a:rPr lang="en-US" sz="1000"/>
                        <a:t>vs uMRD: 2.39 (0.73-7.80); NS</a:t>
                      </a:r>
                    </a:p>
                  </a:txBody>
                  <a:tcPr marT="18000" marB="18000" anchor="ctr"/>
                </a:tc>
                <a:extLst>
                  <a:ext uri="{0D108BD9-81ED-4DB2-BD59-A6C34878D82A}">
                    <a16:rowId xmlns:a16="http://schemas.microsoft.com/office/drawing/2014/main" val="530047875"/>
                  </a:ext>
                </a:extLst>
              </a:tr>
            </a:tbl>
          </a:graphicData>
        </a:graphic>
      </p:graphicFrame>
      <p:sp>
        <p:nvSpPr>
          <p:cNvPr id="5" name="Titel 4">
            <a:extLst>
              <a:ext uri="{FF2B5EF4-FFF2-40B4-BE49-F238E27FC236}">
                <a16:creationId xmlns:a16="http://schemas.microsoft.com/office/drawing/2014/main" id="{DA8C6C86-B209-774E-2793-BE0D15BCCE56}"/>
              </a:ext>
            </a:extLst>
          </p:cNvPr>
          <p:cNvSpPr>
            <a:spLocks noGrp="1"/>
          </p:cNvSpPr>
          <p:nvPr>
            <p:ph type="title"/>
          </p:nvPr>
        </p:nvSpPr>
        <p:spPr/>
        <p:txBody>
          <a:bodyPr/>
          <a:lstStyle/>
          <a:p>
            <a:r>
              <a:rPr lang="en-GB"/>
              <a:t>PFS and OS by MRD</a:t>
            </a:r>
          </a:p>
        </p:txBody>
      </p:sp>
      <p:sp>
        <p:nvSpPr>
          <p:cNvPr id="11" name="Textplatzhalter 10">
            <a:extLst>
              <a:ext uri="{FF2B5EF4-FFF2-40B4-BE49-F238E27FC236}">
                <a16:creationId xmlns:a16="http://schemas.microsoft.com/office/drawing/2014/main" id="{696C6C28-44E6-F481-5375-FF85DED4F196}"/>
              </a:ext>
            </a:extLst>
          </p:cNvPr>
          <p:cNvSpPr>
            <a:spLocks noGrp="1"/>
          </p:cNvSpPr>
          <p:nvPr>
            <p:ph type="body" sz="quarter" idx="12"/>
          </p:nvPr>
        </p:nvSpPr>
        <p:spPr>
          <a:xfrm>
            <a:off x="416533" y="1280567"/>
            <a:ext cx="5571517" cy="647700"/>
          </a:xfrm>
        </p:spPr>
        <p:txBody>
          <a:bodyPr/>
          <a:lstStyle/>
          <a:p>
            <a:r>
              <a:rPr lang="en-GB"/>
              <a:t>PFS by MRD </a:t>
            </a:r>
          </a:p>
        </p:txBody>
      </p:sp>
      <p:sp>
        <p:nvSpPr>
          <p:cNvPr id="17" name="Textplatzhalter 16">
            <a:extLst>
              <a:ext uri="{FF2B5EF4-FFF2-40B4-BE49-F238E27FC236}">
                <a16:creationId xmlns:a16="http://schemas.microsoft.com/office/drawing/2014/main" id="{0D23C323-BF61-EBD2-996A-B4D3DB6981A7}"/>
              </a:ext>
            </a:extLst>
          </p:cNvPr>
          <p:cNvSpPr>
            <a:spLocks noGrp="1"/>
          </p:cNvSpPr>
          <p:nvPr>
            <p:ph type="body" sz="quarter" idx="14"/>
          </p:nvPr>
        </p:nvSpPr>
        <p:spPr>
          <a:xfrm>
            <a:off x="6212496" y="1280567"/>
            <a:ext cx="5571517" cy="647700"/>
          </a:xfrm>
        </p:spPr>
        <p:txBody>
          <a:bodyPr/>
          <a:lstStyle/>
          <a:p>
            <a:r>
              <a:rPr lang="en-GB"/>
              <a:t>OS by MRD </a:t>
            </a:r>
          </a:p>
        </p:txBody>
      </p:sp>
      <p:pic>
        <p:nvPicPr>
          <p:cNvPr id="9" name="Grafik 8">
            <a:extLst>
              <a:ext uri="{FF2B5EF4-FFF2-40B4-BE49-F238E27FC236}">
                <a16:creationId xmlns:a16="http://schemas.microsoft.com/office/drawing/2014/main" id="{311C0512-341F-6AB6-EAD3-DCCE4BC09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125" y="1989138"/>
            <a:ext cx="4415155" cy="2482850"/>
          </a:xfrm>
          <a:prstGeom prst="rect">
            <a:avLst/>
          </a:prstGeom>
        </p:spPr>
      </p:pic>
      <p:pic>
        <p:nvPicPr>
          <p:cNvPr id="13" name="Grafik 12">
            <a:extLst>
              <a:ext uri="{FF2B5EF4-FFF2-40B4-BE49-F238E27FC236}">
                <a16:creationId xmlns:a16="http://schemas.microsoft.com/office/drawing/2014/main" id="{9DF98D2F-7904-2AC5-A3E1-758320822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877" y="1989138"/>
            <a:ext cx="4350385" cy="2482850"/>
          </a:xfrm>
          <a:prstGeom prst="rect">
            <a:avLst/>
          </a:prstGeom>
        </p:spPr>
      </p:pic>
      <p:sp>
        <p:nvSpPr>
          <p:cNvPr id="14" name="Textfeld 13">
            <a:extLst>
              <a:ext uri="{FF2B5EF4-FFF2-40B4-BE49-F238E27FC236}">
                <a16:creationId xmlns:a16="http://schemas.microsoft.com/office/drawing/2014/main" id="{960DDEE3-65BE-E743-3129-31EC74D6067F}"/>
              </a:ext>
            </a:extLst>
          </p:cNvPr>
          <p:cNvSpPr txBox="1"/>
          <p:nvPr/>
        </p:nvSpPr>
        <p:spPr>
          <a:xfrm>
            <a:off x="4079558" y="2181050"/>
            <a:ext cx="861133" cy="584775"/>
          </a:xfrm>
          <a:prstGeom prst="rect">
            <a:avLst/>
          </a:prstGeom>
          <a:noFill/>
        </p:spPr>
        <p:txBody>
          <a:bodyPr wrap="none" rtlCol="0">
            <a:spAutoFit/>
          </a:bodyPr>
          <a:lstStyle/>
          <a:p>
            <a:r>
              <a:rPr lang="de-DE" sz="800" b="1">
                <a:solidFill>
                  <a:schemeClr val="accent2"/>
                </a:solidFill>
                <a:effectLst/>
                <a:latin typeface="Arial" panose="020B0604020202020204" pitchFamily="34" charset="0"/>
              </a:rPr>
              <a:t>–– </a:t>
            </a:r>
            <a:r>
              <a:rPr lang="de-DE" sz="800" err="1">
                <a:effectLst/>
                <a:latin typeface="Arial" panose="020B0604020202020204" pitchFamily="34" charset="0"/>
              </a:rPr>
              <a:t>uMRD</a:t>
            </a:r>
            <a:endParaRPr lang="de-DE" sz="800">
              <a:effectLst/>
              <a:latin typeface="Arial" panose="020B0604020202020204" pitchFamily="34" charset="0"/>
            </a:endParaRPr>
          </a:p>
          <a:p>
            <a:r>
              <a:rPr lang="de-DE" sz="800" b="1">
                <a:solidFill>
                  <a:schemeClr val="accent4"/>
                </a:solidFill>
                <a:effectLst/>
                <a:latin typeface="Arial" panose="020B0604020202020204" pitchFamily="34" charset="0"/>
              </a:rPr>
              <a:t>–– </a:t>
            </a:r>
            <a:r>
              <a:rPr lang="de-DE" sz="800" err="1">
                <a:effectLst/>
                <a:latin typeface="Arial" panose="020B0604020202020204" pitchFamily="34" charset="0"/>
              </a:rPr>
              <a:t>LowMRD</a:t>
            </a:r>
            <a:r>
              <a:rPr lang="de-DE" sz="800">
                <a:effectLst/>
                <a:latin typeface="Arial" panose="020B0604020202020204" pitchFamily="34" charset="0"/>
              </a:rPr>
              <a:t>+</a:t>
            </a:r>
          </a:p>
          <a:p>
            <a:r>
              <a:rPr lang="de-DE" sz="800" b="1">
                <a:solidFill>
                  <a:schemeClr val="accent3"/>
                </a:solidFill>
                <a:effectLst/>
                <a:latin typeface="Arial" panose="020B0604020202020204" pitchFamily="34" charset="0"/>
              </a:rPr>
              <a:t>–– </a:t>
            </a:r>
            <a:r>
              <a:rPr lang="de-DE" sz="800">
                <a:effectLst/>
                <a:latin typeface="Arial" panose="020B0604020202020204" pitchFamily="34" charset="0"/>
              </a:rPr>
              <a:t>High MRD+</a:t>
            </a:r>
          </a:p>
          <a:p>
            <a:r>
              <a:rPr lang="de-DE" sz="800">
                <a:effectLst/>
                <a:latin typeface="Arial" panose="020B0604020202020204" pitchFamily="34" charset="0"/>
              </a:rPr>
              <a:t>+  </a:t>
            </a:r>
            <a:r>
              <a:rPr lang="de-DE" sz="800" err="1">
                <a:effectLst/>
                <a:latin typeface="Arial" panose="020B0604020202020204" pitchFamily="34" charset="0"/>
              </a:rPr>
              <a:t>Censored</a:t>
            </a:r>
            <a:endParaRPr lang="de-DE" sz="800">
              <a:effectLst/>
              <a:latin typeface="Arial" panose="020B0604020202020204" pitchFamily="34" charset="0"/>
            </a:endParaRPr>
          </a:p>
        </p:txBody>
      </p:sp>
      <p:sp>
        <p:nvSpPr>
          <p:cNvPr id="18" name="Textfeld 17">
            <a:extLst>
              <a:ext uri="{FF2B5EF4-FFF2-40B4-BE49-F238E27FC236}">
                <a16:creationId xmlns:a16="http://schemas.microsoft.com/office/drawing/2014/main" id="{D483957F-9829-82B6-7DC0-AADF67FAD03A}"/>
              </a:ext>
            </a:extLst>
          </p:cNvPr>
          <p:cNvSpPr txBox="1"/>
          <p:nvPr/>
        </p:nvSpPr>
        <p:spPr>
          <a:xfrm>
            <a:off x="6929110" y="2875688"/>
            <a:ext cx="861133" cy="584775"/>
          </a:xfrm>
          <a:prstGeom prst="rect">
            <a:avLst/>
          </a:prstGeom>
          <a:noFill/>
        </p:spPr>
        <p:txBody>
          <a:bodyPr wrap="none" rtlCol="0">
            <a:spAutoFit/>
          </a:bodyPr>
          <a:lstStyle/>
          <a:p>
            <a:r>
              <a:rPr lang="de-DE" sz="800" b="1">
                <a:solidFill>
                  <a:schemeClr val="accent2"/>
                </a:solidFill>
                <a:effectLst/>
                <a:latin typeface="Arial" panose="020B0604020202020204" pitchFamily="34" charset="0"/>
              </a:rPr>
              <a:t>–– </a:t>
            </a:r>
            <a:r>
              <a:rPr lang="de-DE" sz="800" err="1">
                <a:effectLst/>
                <a:latin typeface="Arial" panose="020B0604020202020204" pitchFamily="34" charset="0"/>
              </a:rPr>
              <a:t>uMRD</a:t>
            </a:r>
            <a:endParaRPr lang="de-DE" sz="800">
              <a:effectLst/>
              <a:latin typeface="Arial" panose="020B0604020202020204" pitchFamily="34" charset="0"/>
            </a:endParaRPr>
          </a:p>
          <a:p>
            <a:r>
              <a:rPr lang="de-DE" sz="800" b="1">
                <a:solidFill>
                  <a:schemeClr val="accent4"/>
                </a:solidFill>
                <a:effectLst/>
                <a:latin typeface="Arial" panose="020B0604020202020204" pitchFamily="34" charset="0"/>
              </a:rPr>
              <a:t>–– </a:t>
            </a:r>
            <a:r>
              <a:rPr lang="de-DE" sz="800" err="1">
                <a:effectLst/>
                <a:latin typeface="Arial" panose="020B0604020202020204" pitchFamily="34" charset="0"/>
              </a:rPr>
              <a:t>LowMRD</a:t>
            </a:r>
            <a:r>
              <a:rPr lang="de-DE" sz="800">
                <a:effectLst/>
                <a:latin typeface="Arial" panose="020B0604020202020204" pitchFamily="34" charset="0"/>
              </a:rPr>
              <a:t>+</a:t>
            </a:r>
          </a:p>
          <a:p>
            <a:r>
              <a:rPr lang="de-DE" sz="800" b="1">
                <a:solidFill>
                  <a:schemeClr val="accent3"/>
                </a:solidFill>
                <a:effectLst/>
                <a:latin typeface="Arial" panose="020B0604020202020204" pitchFamily="34" charset="0"/>
              </a:rPr>
              <a:t>–– </a:t>
            </a:r>
            <a:r>
              <a:rPr lang="de-DE" sz="800">
                <a:effectLst/>
                <a:latin typeface="Arial" panose="020B0604020202020204" pitchFamily="34" charset="0"/>
              </a:rPr>
              <a:t>High MRD+</a:t>
            </a:r>
          </a:p>
          <a:p>
            <a:r>
              <a:rPr lang="de-DE" sz="800">
                <a:effectLst/>
                <a:latin typeface="Arial" panose="020B0604020202020204" pitchFamily="34" charset="0"/>
              </a:rPr>
              <a:t>+  </a:t>
            </a:r>
            <a:r>
              <a:rPr lang="de-DE" sz="800" err="1">
                <a:effectLst/>
                <a:latin typeface="Arial" panose="020B0604020202020204" pitchFamily="34" charset="0"/>
              </a:rPr>
              <a:t>Censored</a:t>
            </a:r>
            <a:endParaRPr lang="de-DE" sz="800">
              <a:effectLst/>
              <a:latin typeface="Arial" panose="020B0604020202020204" pitchFamily="34" charset="0"/>
            </a:endParaRPr>
          </a:p>
        </p:txBody>
      </p:sp>
    </p:spTree>
    <p:extLst>
      <p:ext uri="{BB962C8B-B14F-4D97-AF65-F5344CB8AC3E}">
        <p14:creationId xmlns:p14="http://schemas.microsoft.com/office/powerpoint/2010/main" val="1880923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78B124-8C09-C770-917A-08B7B253E6B7}"/>
              </a:ext>
            </a:extLst>
          </p:cNvPr>
          <p:cNvSpPr>
            <a:spLocks noGrp="1"/>
          </p:cNvSpPr>
          <p:nvPr>
            <p:ph type="title"/>
          </p:nvPr>
        </p:nvSpPr>
        <p:spPr/>
        <p:txBody>
          <a:bodyPr/>
          <a:lstStyle/>
          <a:p>
            <a:r>
              <a:rPr lang="en-US"/>
              <a:t>MRD conversion </a:t>
            </a:r>
          </a:p>
        </p:txBody>
      </p:sp>
      <p:sp>
        <p:nvSpPr>
          <p:cNvPr id="5" name="Footer Placeholder 4">
            <a:extLst>
              <a:ext uri="{FF2B5EF4-FFF2-40B4-BE49-F238E27FC236}">
                <a16:creationId xmlns:a16="http://schemas.microsoft.com/office/drawing/2014/main" id="{16954303-DE19-AFFB-A26B-8D3EABF08457}"/>
              </a:ext>
            </a:extLst>
          </p:cNvPr>
          <p:cNvSpPr>
            <a:spLocks noGrp="1"/>
          </p:cNvSpPr>
          <p:nvPr>
            <p:ph type="ftr" sz="quarter" idx="10"/>
          </p:nvPr>
        </p:nvSpPr>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Investigator-assessed PD according to </a:t>
            </a:r>
            <a:r>
              <a:rPr lang="en-US" err="1">
                <a:solidFill>
                  <a:srgbClr val="4E4F4E"/>
                </a:solidFill>
                <a:cs typeface="Arial" panose="020B0604020202020204" pitchFamily="34" charset="0"/>
              </a:rPr>
              <a:t>iwCLL</a:t>
            </a:r>
            <a:r>
              <a:rPr lang="en-US">
                <a:solidFill>
                  <a:srgbClr val="4E4F4E"/>
                </a:solidFill>
                <a:cs typeface="Arial" panose="020B0604020202020204" pitchFamily="34" charset="0"/>
              </a:rPr>
              <a:t> criteria.</a:t>
            </a:r>
          </a:p>
          <a:p>
            <a:r>
              <a:rPr lang="en-US" b="1">
                <a:solidFill>
                  <a:srgbClr val="4E4F4E"/>
                </a:solidFill>
                <a:cs typeface="Arial" panose="020B0604020202020204" pitchFamily="34" charset="0"/>
              </a:rPr>
              <a:t>EOT</a:t>
            </a:r>
            <a:r>
              <a:rPr lang="en-US">
                <a:solidFill>
                  <a:srgbClr val="4E4F4E"/>
                </a:solidFill>
                <a:cs typeface="Arial" panose="020B0604020202020204" pitchFamily="34" charset="0"/>
              </a:rPr>
              <a:t>, end of treatment; </a:t>
            </a:r>
            <a:r>
              <a:rPr lang="en-US" b="1" err="1">
                <a:solidFill>
                  <a:srgbClr val="4E4F4E"/>
                </a:solidFill>
                <a:cs typeface="Arial" panose="020B0604020202020204" pitchFamily="34" charset="0"/>
              </a:rPr>
              <a:t>iwCLL</a:t>
            </a:r>
            <a:r>
              <a:rPr lang="en-US">
                <a:solidFill>
                  <a:srgbClr val="4E4F4E"/>
                </a:solidFill>
                <a:cs typeface="Arial" panose="020B0604020202020204" pitchFamily="34" charset="0"/>
              </a:rPr>
              <a:t>, International Workshop on CLL; </a:t>
            </a:r>
            <a:r>
              <a:rPr lang="en-US" b="1">
                <a:solidFill>
                  <a:srgbClr val="4E4F4E"/>
                </a:solidFill>
                <a:cs typeface="Arial" panose="020B0604020202020204" pitchFamily="34" charset="0"/>
              </a:rPr>
              <a:t>MRD</a:t>
            </a:r>
            <a:r>
              <a:rPr lang="en-US">
                <a:solidFill>
                  <a:srgbClr val="4E4F4E"/>
                </a:solidFill>
                <a:cs typeface="Arial" panose="020B0604020202020204" pitchFamily="34" charset="0"/>
              </a:rPr>
              <a:t>, minimal residual disease; </a:t>
            </a:r>
            <a:r>
              <a:rPr lang="en-US" b="1">
                <a:solidFill>
                  <a:srgbClr val="4E4F4E"/>
                </a:solidFill>
                <a:cs typeface="Arial" panose="020B0604020202020204" pitchFamily="34" charset="0"/>
              </a:rPr>
              <a:t>PD</a:t>
            </a:r>
            <a:r>
              <a:rPr lang="en-US">
                <a:solidFill>
                  <a:srgbClr val="4E4F4E"/>
                </a:solidFill>
                <a:cs typeface="Arial" panose="020B0604020202020204" pitchFamily="34" charset="0"/>
              </a:rPr>
              <a:t>, progressive disease; </a:t>
            </a:r>
            <a:r>
              <a:rPr lang="en-US" b="1" err="1">
                <a:solidFill>
                  <a:srgbClr val="4E4F4E"/>
                </a:solidFill>
                <a:cs typeface="Arial" panose="020B0604020202020204" pitchFamily="34" charset="0"/>
              </a:rPr>
              <a:t>uMRD</a:t>
            </a:r>
            <a:r>
              <a:rPr lang="en-US">
                <a:solidFill>
                  <a:srgbClr val="4E4F4E"/>
                </a:solidFill>
                <a:cs typeface="Arial" panose="020B0604020202020204" pitchFamily="34" charset="0"/>
              </a:rPr>
              <a:t>, undetectable minimal residual disease; </a:t>
            </a:r>
            <a:br>
              <a:rPr lang="en-US">
                <a:solidFill>
                  <a:srgbClr val="4E4F4E"/>
                </a:solidFill>
                <a:cs typeface="Arial" panose="020B0604020202020204" pitchFamily="34" charset="0"/>
              </a:rPr>
            </a:br>
            <a:r>
              <a:rPr lang="en-US" b="1" err="1">
                <a:solidFill>
                  <a:srgbClr val="4E4F4E"/>
                </a:solidFill>
                <a:cs typeface="Arial" panose="020B0604020202020204" pitchFamily="34" charset="0"/>
              </a:rPr>
              <a:t>VenR</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venetoclax</a:t>
            </a:r>
            <a:r>
              <a:rPr lang="en-US">
                <a:solidFill>
                  <a:srgbClr val="4E4F4E"/>
                </a:solidFill>
                <a:cs typeface="Arial" panose="020B0604020202020204" pitchFamily="34" charset="0"/>
              </a:rPr>
              <a:t> plus rituximab. </a:t>
            </a:r>
          </a:p>
          <a:p>
            <a:r>
              <a:rPr lang="en-US" b="1">
                <a:solidFill>
                  <a:srgbClr val="4E4F4E"/>
                </a:solidFill>
                <a:cs typeface="Arial" panose="020B0604020202020204" pitchFamily="34" charset="0"/>
              </a:rPr>
              <a:t>Seymour JF et al. Abstract 156 presented at 17-ICML.</a:t>
            </a:r>
            <a:endParaRPr lang="en-GB"/>
          </a:p>
        </p:txBody>
      </p:sp>
      <p:graphicFrame>
        <p:nvGraphicFramePr>
          <p:cNvPr id="14" name="Diagram 13">
            <a:extLst>
              <a:ext uri="{FF2B5EF4-FFF2-40B4-BE49-F238E27FC236}">
                <a16:creationId xmlns:a16="http://schemas.microsoft.com/office/drawing/2014/main" id="{DD31C0BD-08F4-6358-BB67-E2B5DD95D1A0}"/>
              </a:ext>
            </a:extLst>
          </p:cNvPr>
          <p:cNvGraphicFramePr/>
          <p:nvPr>
            <p:extLst>
              <p:ext uri="{D42A27DB-BD31-4B8C-83A1-F6EECF244321}">
                <p14:modId xmlns:p14="http://schemas.microsoft.com/office/powerpoint/2010/main" val="277312858"/>
              </p:ext>
            </p:extLst>
          </p:nvPr>
        </p:nvGraphicFramePr>
        <p:xfrm>
          <a:off x="416534" y="4581823"/>
          <a:ext cx="8524266" cy="1219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5B7CE083-BE20-86AE-3346-C2CEC775DFFD}"/>
              </a:ext>
            </a:extLst>
          </p:cNvPr>
          <p:cNvSpPr txBox="1"/>
          <p:nvPr/>
        </p:nvSpPr>
        <p:spPr>
          <a:xfrm>
            <a:off x="269727" y="4630671"/>
            <a:ext cx="653250" cy="276999"/>
          </a:xfrm>
          <a:prstGeom prst="rect">
            <a:avLst/>
          </a:prstGeom>
          <a:noFill/>
        </p:spPr>
        <p:txBody>
          <a:bodyPr wrap="square" rtlCol="0">
            <a:spAutoFit/>
          </a:bodyPr>
          <a:lstStyle/>
          <a:p>
            <a:pPr algn="ctr"/>
            <a:r>
              <a:rPr lang="en-US" sz="1200" b="1"/>
              <a:t>C1D1</a:t>
            </a:r>
          </a:p>
        </p:txBody>
      </p:sp>
      <p:sp>
        <p:nvSpPr>
          <p:cNvPr id="16" name="TextBox 15">
            <a:extLst>
              <a:ext uri="{FF2B5EF4-FFF2-40B4-BE49-F238E27FC236}">
                <a16:creationId xmlns:a16="http://schemas.microsoft.com/office/drawing/2014/main" id="{0AB20516-3261-10A2-6643-6A75ED70FA87}"/>
              </a:ext>
            </a:extLst>
          </p:cNvPr>
          <p:cNvSpPr txBox="1"/>
          <p:nvPr/>
        </p:nvSpPr>
        <p:spPr>
          <a:xfrm>
            <a:off x="2119753" y="4630671"/>
            <a:ext cx="653250" cy="276999"/>
          </a:xfrm>
          <a:prstGeom prst="rect">
            <a:avLst/>
          </a:prstGeom>
          <a:noFill/>
        </p:spPr>
        <p:txBody>
          <a:bodyPr wrap="square" rtlCol="0">
            <a:spAutoFit/>
          </a:bodyPr>
          <a:lstStyle/>
          <a:p>
            <a:pPr algn="ctr"/>
            <a:r>
              <a:rPr lang="en-US" sz="1200" b="1"/>
              <a:t>EOT</a:t>
            </a:r>
          </a:p>
        </p:txBody>
      </p:sp>
      <p:sp>
        <p:nvSpPr>
          <p:cNvPr id="17" name="TextBox 16">
            <a:extLst>
              <a:ext uri="{FF2B5EF4-FFF2-40B4-BE49-F238E27FC236}">
                <a16:creationId xmlns:a16="http://schemas.microsoft.com/office/drawing/2014/main" id="{A4ABED2C-1D26-0873-9DD0-4C63EA1226AB}"/>
              </a:ext>
            </a:extLst>
          </p:cNvPr>
          <p:cNvSpPr txBox="1"/>
          <p:nvPr/>
        </p:nvSpPr>
        <p:spPr>
          <a:xfrm>
            <a:off x="3863763" y="4446005"/>
            <a:ext cx="1176842" cy="461665"/>
          </a:xfrm>
          <a:prstGeom prst="rect">
            <a:avLst/>
          </a:prstGeom>
          <a:noFill/>
        </p:spPr>
        <p:txBody>
          <a:bodyPr wrap="square" rtlCol="0">
            <a:spAutoFit/>
          </a:bodyPr>
          <a:lstStyle/>
          <a:p>
            <a:pPr algn="ctr"/>
            <a:r>
              <a:rPr lang="en-US" sz="1200" b="1"/>
              <a:t>MRD conversion</a:t>
            </a:r>
          </a:p>
        </p:txBody>
      </p:sp>
      <p:sp>
        <p:nvSpPr>
          <p:cNvPr id="18" name="TextBox 17">
            <a:extLst>
              <a:ext uri="{FF2B5EF4-FFF2-40B4-BE49-F238E27FC236}">
                <a16:creationId xmlns:a16="http://schemas.microsoft.com/office/drawing/2014/main" id="{240D3545-21AB-057F-3580-3D6EE0CF68F0}"/>
              </a:ext>
            </a:extLst>
          </p:cNvPr>
          <p:cNvSpPr txBox="1"/>
          <p:nvPr/>
        </p:nvSpPr>
        <p:spPr>
          <a:xfrm>
            <a:off x="5793301" y="4446005"/>
            <a:ext cx="1176842" cy="461665"/>
          </a:xfrm>
          <a:prstGeom prst="rect">
            <a:avLst/>
          </a:prstGeom>
          <a:noFill/>
        </p:spPr>
        <p:txBody>
          <a:bodyPr wrap="square" rtlCol="0">
            <a:spAutoFit/>
          </a:bodyPr>
          <a:lstStyle/>
          <a:p>
            <a:pPr algn="ctr"/>
            <a:r>
              <a:rPr lang="en-US" sz="1200" b="1"/>
              <a:t>Conversion to PD</a:t>
            </a:r>
          </a:p>
        </p:txBody>
      </p:sp>
      <p:sp>
        <p:nvSpPr>
          <p:cNvPr id="19" name="TextBox 18">
            <a:extLst>
              <a:ext uri="{FF2B5EF4-FFF2-40B4-BE49-F238E27FC236}">
                <a16:creationId xmlns:a16="http://schemas.microsoft.com/office/drawing/2014/main" id="{582E2C36-10CA-D0B8-1984-EDF9E040A081}"/>
              </a:ext>
            </a:extLst>
          </p:cNvPr>
          <p:cNvSpPr txBox="1"/>
          <p:nvPr/>
        </p:nvSpPr>
        <p:spPr>
          <a:xfrm>
            <a:off x="8012731" y="4261339"/>
            <a:ext cx="1176842" cy="646331"/>
          </a:xfrm>
          <a:prstGeom prst="rect">
            <a:avLst/>
          </a:prstGeom>
          <a:noFill/>
        </p:spPr>
        <p:txBody>
          <a:bodyPr wrap="square" rtlCol="0">
            <a:spAutoFit/>
          </a:bodyPr>
          <a:lstStyle/>
          <a:p>
            <a:pPr algn="ctr"/>
            <a:r>
              <a:rPr lang="en-US" sz="1200" b="1"/>
              <a:t>Next treatment </a:t>
            </a:r>
            <a:br>
              <a:rPr lang="en-US" sz="1200" b="1"/>
            </a:br>
            <a:r>
              <a:rPr lang="en-US" sz="1200" b="1"/>
              <a:t>or death</a:t>
            </a:r>
          </a:p>
        </p:txBody>
      </p:sp>
      <p:cxnSp>
        <p:nvCxnSpPr>
          <p:cNvPr id="21" name="Straight Arrow Connector 20">
            <a:extLst>
              <a:ext uri="{FF2B5EF4-FFF2-40B4-BE49-F238E27FC236}">
                <a16:creationId xmlns:a16="http://schemas.microsoft.com/office/drawing/2014/main" id="{37FBBEA6-EA92-A29D-A9D9-A600A342EDFD}"/>
              </a:ext>
            </a:extLst>
          </p:cNvPr>
          <p:cNvCxnSpPr>
            <a:cxnSpLocks/>
          </p:cNvCxnSpPr>
          <p:nvPr/>
        </p:nvCxnSpPr>
        <p:spPr>
          <a:xfrm>
            <a:off x="2552394" y="5585509"/>
            <a:ext cx="616753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36CA7B2-CB84-FA60-A483-79273CA7D3C3}"/>
              </a:ext>
            </a:extLst>
          </p:cNvPr>
          <p:cNvSpPr txBox="1"/>
          <p:nvPr/>
        </p:nvSpPr>
        <p:spPr>
          <a:xfrm>
            <a:off x="4804070" y="5587505"/>
            <a:ext cx="1488559" cy="246221"/>
          </a:xfrm>
          <a:prstGeom prst="rect">
            <a:avLst/>
          </a:prstGeom>
          <a:noFill/>
        </p:spPr>
        <p:txBody>
          <a:bodyPr wrap="square" rtlCol="0">
            <a:spAutoFit/>
          </a:bodyPr>
          <a:lstStyle/>
          <a:p>
            <a:r>
              <a:rPr lang="en-US" sz="1000"/>
              <a:t>~4-year timeframe </a:t>
            </a:r>
          </a:p>
        </p:txBody>
      </p:sp>
      <p:sp>
        <p:nvSpPr>
          <p:cNvPr id="25" name="TextBox 24">
            <a:extLst>
              <a:ext uri="{FF2B5EF4-FFF2-40B4-BE49-F238E27FC236}">
                <a16:creationId xmlns:a16="http://schemas.microsoft.com/office/drawing/2014/main" id="{2C0ECEC8-8AC3-4A25-E340-ED208C517D51}"/>
              </a:ext>
            </a:extLst>
          </p:cNvPr>
          <p:cNvSpPr txBox="1"/>
          <p:nvPr/>
        </p:nvSpPr>
        <p:spPr>
          <a:xfrm>
            <a:off x="524953" y="1584970"/>
            <a:ext cx="1556991" cy="523220"/>
          </a:xfrm>
          <a:prstGeom prst="rect">
            <a:avLst/>
          </a:prstGeom>
          <a:noFill/>
        </p:spPr>
        <p:txBody>
          <a:bodyPr wrap="square" rtlCol="0">
            <a:spAutoFit/>
          </a:bodyPr>
          <a:lstStyle/>
          <a:p>
            <a:pPr algn="ctr"/>
            <a:r>
              <a:rPr lang="en-US" sz="1400" b="1"/>
              <a:t>MRD status at EOT (n=118)</a:t>
            </a:r>
          </a:p>
        </p:txBody>
      </p:sp>
      <p:sp>
        <p:nvSpPr>
          <p:cNvPr id="26" name="TextBox 25">
            <a:extLst>
              <a:ext uri="{FF2B5EF4-FFF2-40B4-BE49-F238E27FC236}">
                <a16:creationId xmlns:a16="http://schemas.microsoft.com/office/drawing/2014/main" id="{6157A776-7D06-2786-B338-B5047F16EDDC}"/>
              </a:ext>
            </a:extLst>
          </p:cNvPr>
          <p:cNvSpPr txBox="1"/>
          <p:nvPr/>
        </p:nvSpPr>
        <p:spPr>
          <a:xfrm>
            <a:off x="2585166" y="1584970"/>
            <a:ext cx="1556991" cy="738664"/>
          </a:xfrm>
          <a:prstGeom prst="rect">
            <a:avLst/>
          </a:prstGeom>
          <a:noFill/>
        </p:spPr>
        <p:txBody>
          <a:bodyPr wrap="square" rtlCol="0">
            <a:spAutoFit/>
          </a:bodyPr>
          <a:lstStyle/>
          <a:p>
            <a:pPr algn="ctr"/>
            <a:r>
              <a:rPr lang="en-US" sz="1400" b="1"/>
              <a:t>MRD conversion after EOT</a:t>
            </a:r>
          </a:p>
        </p:txBody>
      </p:sp>
      <p:sp>
        <p:nvSpPr>
          <p:cNvPr id="27" name="TextBox 26">
            <a:extLst>
              <a:ext uri="{FF2B5EF4-FFF2-40B4-BE49-F238E27FC236}">
                <a16:creationId xmlns:a16="http://schemas.microsoft.com/office/drawing/2014/main" id="{981AE662-0E2B-CF58-FC45-DEEDE4A646B5}"/>
              </a:ext>
            </a:extLst>
          </p:cNvPr>
          <p:cNvSpPr txBox="1"/>
          <p:nvPr/>
        </p:nvSpPr>
        <p:spPr>
          <a:xfrm>
            <a:off x="4645379" y="1584970"/>
            <a:ext cx="1735144" cy="738664"/>
          </a:xfrm>
          <a:prstGeom prst="rect">
            <a:avLst/>
          </a:prstGeom>
          <a:noFill/>
        </p:spPr>
        <p:txBody>
          <a:bodyPr wrap="square" rtlCol="0">
            <a:spAutoFit/>
          </a:bodyPr>
          <a:lstStyle/>
          <a:p>
            <a:pPr algn="ctr"/>
            <a:r>
              <a:rPr lang="en-US" sz="1400" b="1" err="1"/>
              <a:t>PD</a:t>
            </a:r>
            <a:r>
              <a:rPr lang="en-US" sz="1400" b="1" baseline="30000" err="1"/>
              <a:t>a</a:t>
            </a:r>
            <a:r>
              <a:rPr lang="en-US" sz="1400" b="1" baseline="30000"/>
              <a:t> </a:t>
            </a:r>
            <a:r>
              <a:rPr lang="en-US" sz="1400" b="1"/>
              <a:t>among patients with MRD conversion </a:t>
            </a:r>
            <a:endParaRPr lang="en-US" sz="1400" b="1" baseline="30000"/>
          </a:p>
        </p:txBody>
      </p:sp>
      <p:sp>
        <p:nvSpPr>
          <p:cNvPr id="28" name="TextBox 27">
            <a:extLst>
              <a:ext uri="{FF2B5EF4-FFF2-40B4-BE49-F238E27FC236}">
                <a16:creationId xmlns:a16="http://schemas.microsoft.com/office/drawing/2014/main" id="{8EC0912A-B8F1-60A7-B484-44CBB3911FF4}"/>
              </a:ext>
            </a:extLst>
          </p:cNvPr>
          <p:cNvSpPr txBox="1"/>
          <p:nvPr/>
        </p:nvSpPr>
        <p:spPr>
          <a:xfrm>
            <a:off x="6883744" y="1584970"/>
            <a:ext cx="1735144" cy="738664"/>
          </a:xfrm>
          <a:prstGeom prst="rect">
            <a:avLst/>
          </a:prstGeom>
          <a:noFill/>
        </p:spPr>
        <p:txBody>
          <a:bodyPr wrap="square" rtlCol="0">
            <a:spAutoFit/>
          </a:bodyPr>
          <a:lstStyle/>
          <a:p>
            <a:pPr algn="ctr"/>
            <a:r>
              <a:rPr lang="en-US" sz="1400" b="1"/>
              <a:t>Next treatment among patients with </a:t>
            </a:r>
            <a:r>
              <a:rPr lang="en-US" sz="1400" b="1" err="1"/>
              <a:t>PD</a:t>
            </a:r>
            <a:r>
              <a:rPr lang="en-US" sz="1400" b="1" baseline="30000" err="1"/>
              <a:t>a</a:t>
            </a:r>
            <a:endParaRPr lang="en-US" sz="1400" b="1" baseline="30000"/>
          </a:p>
        </p:txBody>
      </p:sp>
      <p:sp>
        <p:nvSpPr>
          <p:cNvPr id="3" name="TextBox 13">
            <a:extLst>
              <a:ext uri="{FF2B5EF4-FFF2-40B4-BE49-F238E27FC236}">
                <a16:creationId xmlns:a16="http://schemas.microsoft.com/office/drawing/2014/main" id="{A80E30F7-2AD3-5B66-E341-F29BD35A69FD}"/>
              </a:ext>
            </a:extLst>
          </p:cNvPr>
          <p:cNvSpPr txBox="1"/>
          <p:nvPr/>
        </p:nvSpPr>
        <p:spPr>
          <a:xfrm>
            <a:off x="9120188" y="1665288"/>
            <a:ext cx="2663825" cy="1689863"/>
          </a:xfrm>
          <a:prstGeom prst="rect">
            <a:avLst/>
          </a:prstGeom>
          <a:solidFill>
            <a:schemeClr val="bg2"/>
          </a:solidFill>
        </p:spPr>
        <p:txBody>
          <a:bodyPr wrap="square" lIns="144000" tIns="108000" bIns="72000">
            <a:spAutoFit/>
          </a:bodyPr>
          <a:lstStyle/>
          <a:p>
            <a:pPr marL="184150" indent="-184150">
              <a:buClr>
                <a:schemeClr val="accent2"/>
              </a:buClr>
              <a:buFont typeface="Arial" panose="020B0604020202020204" pitchFamily="34" charset="0"/>
              <a:buChar char="•"/>
            </a:pPr>
            <a:r>
              <a:rPr lang="en-GB" sz="1400"/>
              <a:t>Most patients who received 2 full years of </a:t>
            </a:r>
            <a:r>
              <a:rPr lang="en-GB" sz="1400" err="1"/>
              <a:t>VenR</a:t>
            </a:r>
            <a:r>
              <a:rPr lang="en-GB" sz="1400"/>
              <a:t> treatment had </a:t>
            </a:r>
            <a:r>
              <a:rPr lang="en-GB" sz="1400" err="1"/>
              <a:t>uMRD</a:t>
            </a:r>
            <a:r>
              <a:rPr lang="en-GB" sz="1400"/>
              <a:t> at EOT; generally MRD conversion with subsequent PD did not occur until </a:t>
            </a:r>
            <a:br>
              <a:rPr lang="en-GB" sz="1400"/>
            </a:br>
            <a:r>
              <a:rPr lang="en-GB" sz="1400"/>
              <a:t>~ 4 years post EOT </a:t>
            </a:r>
          </a:p>
        </p:txBody>
      </p:sp>
      <p:pic>
        <p:nvPicPr>
          <p:cNvPr id="10" name="Grafik 9">
            <a:extLst>
              <a:ext uri="{FF2B5EF4-FFF2-40B4-BE49-F238E27FC236}">
                <a16:creationId xmlns:a16="http://schemas.microsoft.com/office/drawing/2014/main" id="{6FB49F0A-A1CA-95CA-2F3A-346B0508FE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813" y="2266466"/>
            <a:ext cx="7936321" cy="2086052"/>
          </a:xfrm>
          <a:prstGeom prst="rect">
            <a:avLst/>
          </a:prstGeom>
        </p:spPr>
      </p:pic>
    </p:spTree>
    <p:extLst>
      <p:ext uri="{BB962C8B-B14F-4D97-AF65-F5344CB8AC3E}">
        <p14:creationId xmlns:p14="http://schemas.microsoft.com/office/powerpoint/2010/main" val="9143635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38CDCA1-E123-AD31-0B7F-D810EE7652D6}"/>
              </a:ext>
            </a:extLst>
          </p:cNvPr>
          <p:cNvSpPr>
            <a:spLocks noGrp="1"/>
          </p:cNvSpPr>
          <p:nvPr>
            <p:ph type="title"/>
          </p:nvPr>
        </p:nvSpPr>
        <p:spPr/>
        <p:txBody>
          <a:bodyPr/>
          <a:lstStyle/>
          <a:p>
            <a:r>
              <a:rPr lang="en-US" err="1"/>
              <a:t>uMRD</a:t>
            </a:r>
            <a:r>
              <a:rPr lang="en-US"/>
              <a:t> and mutation status </a:t>
            </a:r>
          </a:p>
        </p:txBody>
      </p:sp>
      <p:sp>
        <p:nvSpPr>
          <p:cNvPr id="5" name="Footer Placeholder 4">
            <a:extLst>
              <a:ext uri="{FF2B5EF4-FFF2-40B4-BE49-F238E27FC236}">
                <a16:creationId xmlns:a16="http://schemas.microsoft.com/office/drawing/2014/main" id="{5126DC41-B550-1917-B50A-A586340383BD}"/>
              </a:ext>
            </a:extLst>
          </p:cNvPr>
          <p:cNvSpPr>
            <a:spLocks noGrp="1"/>
          </p:cNvSpPr>
          <p:nvPr>
            <p:ph type="ftr" sz="quarter" idx="10"/>
          </p:nvPr>
        </p:nvSpPr>
        <p:spPr/>
        <p:txBody>
          <a:bodyPr/>
          <a:lstStyle/>
          <a:p>
            <a:r>
              <a:rPr lang="en-GB" baseline="30000"/>
              <a:t>a </a:t>
            </a:r>
            <a:r>
              <a:rPr lang="en-GB"/>
              <a:t>Assessed by NGS. </a:t>
            </a:r>
            <a:r>
              <a:rPr lang="en-GB" baseline="30000"/>
              <a:t>b </a:t>
            </a:r>
            <a:r>
              <a:rPr lang="en-GB"/>
              <a:t>Biomarker evaluable population. </a:t>
            </a:r>
            <a:r>
              <a:rPr lang="en-GB" baseline="30000"/>
              <a:t>c </a:t>
            </a:r>
            <a:r>
              <a:rPr lang="en-GB" err="1"/>
              <a:t>Favorable</a:t>
            </a:r>
            <a:r>
              <a:rPr lang="en-GB"/>
              <a:t> characteristic. </a:t>
            </a:r>
            <a:r>
              <a:rPr lang="en-GB" baseline="30000"/>
              <a:t>d </a:t>
            </a:r>
            <a:r>
              <a:rPr lang="en-GB"/>
              <a:t>Assessed by PCR. </a:t>
            </a:r>
          </a:p>
          <a:p>
            <a:r>
              <a:rPr lang="en-GB" b="1"/>
              <a:t>IGHV</a:t>
            </a:r>
            <a:r>
              <a:rPr lang="en-GB"/>
              <a:t>, immunoglobin heavy chain variable region genes; </a:t>
            </a:r>
            <a:r>
              <a:rPr lang="en-GB" b="1"/>
              <a:t>NGS</a:t>
            </a:r>
            <a:r>
              <a:rPr lang="en-GB"/>
              <a:t>, next-generation sequencing; </a:t>
            </a:r>
            <a:r>
              <a:rPr lang="en-GB" b="1"/>
              <a:t>PCR</a:t>
            </a:r>
            <a:r>
              <a:rPr lang="en-GB"/>
              <a:t>, polymerase chain reaction; </a:t>
            </a:r>
            <a:r>
              <a:rPr lang="en-GB" b="1"/>
              <a:t>TP53</a:t>
            </a:r>
            <a:r>
              <a:rPr lang="en-GB"/>
              <a:t>, tumour protein 53.</a:t>
            </a:r>
          </a:p>
          <a:p>
            <a:r>
              <a:rPr lang="en-US" b="1">
                <a:solidFill>
                  <a:srgbClr val="4E4F4E"/>
                </a:solidFill>
                <a:cs typeface="Arial" panose="020B0604020202020204" pitchFamily="34" charset="0"/>
              </a:rPr>
              <a:t>Seymour JF et al. Abstract 156 presented at 17-ICML.</a:t>
            </a:r>
            <a:endParaRPr lang="en-GB"/>
          </a:p>
        </p:txBody>
      </p:sp>
      <p:graphicFrame>
        <p:nvGraphicFramePr>
          <p:cNvPr id="11" name="Table 11">
            <a:extLst>
              <a:ext uri="{FF2B5EF4-FFF2-40B4-BE49-F238E27FC236}">
                <a16:creationId xmlns:a16="http://schemas.microsoft.com/office/drawing/2014/main" id="{9796E8CE-285D-4CAD-9C14-ACD99A902989}"/>
              </a:ext>
            </a:extLst>
          </p:cNvPr>
          <p:cNvGraphicFramePr>
            <a:graphicFrameLocks noGrp="1"/>
          </p:cNvGraphicFramePr>
          <p:nvPr>
            <p:extLst>
              <p:ext uri="{D42A27DB-BD31-4B8C-83A1-F6EECF244321}">
                <p14:modId xmlns:p14="http://schemas.microsoft.com/office/powerpoint/2010/main" val="1459252356"/>
              </p:ext>
            </p:extLst>
          </p:nvPr>
        </p:nvGraphicFramePr>
        <p:xfrm>
          <a:off x="407987" y="1665288"/>
          <a:ext cx="8532811" cy="2282880"/>
        </p:xfrm>
        <a:graphic>
          <a:graphicData uri="http://schemas.openxmlformats.org/drawingml/2006/table">
            <a:tbl>
              <a:tblPr firstRow="1" bandRow="1">
                <a:tableStyleId>{5C22544A-7EE6-4342-B048-85BDC9FD1C3A}</a:tableStyleId>
              </a:tblPr>
              <a:tblGrid>
                <a:gridCol w="2701831">
                  <a:extLst>
                    <a:ext uri="{9D8B030D-6E8A-4147-A177-3AD203B41FA5}">
                      <a16:colId xmlns:a16="http://schemas.microsoft.com/office/drawing/2014/main" val="847194355"/>
                    </a:ext>
                  </a:extLst>
                </a:gridCol>
                <a:gridCol w="1457745">
                  <a:extLst>
                    <a:ext uri="{9D8B030D-6E8A-4147-A177-3AD203B41FA5}">
                      <a16:colId xmlns:a16="http://schemas.microsoft.com/office/drawing/2014/main" val="986177839"/>
                    </a:ext>
                  </a:extLst>
                </a:gridCol>
                <a:gridCol w="1457745">
                  <a:extLst>
                    <a:ext uri="{9D8B030D-6E8A-4147-A177-3AD203B41FA5}">
                      <a16:colId xmlns:a16="http://schemas.microsoft.com/office/drawing/2014/main" val="833794592"/>
                    </a:ext>
                  </a:extLst>
                </a:gridCol>
                <a:gridCol w="1457745">
                  <a:extLst>
                    <a:ext uri="{9D8B030D-6E8A-4147-A177-3AD203B41FA5}">
                      <a16:colId xmlns:a16="http://schemas.microsoft.com/office/drawing/2014/main" val="3576759791"/>
                    </a:ext>
                  </a:extLst>
                </a:gridCol>
                <a:gridCol w="1457745">
                  <a:extLst>
                    <a:ext uri="{9D8B030D-6E8A-4147-A177-3AD203B41FA5}">
                      <a16:colId xmlns:a16="http://schemas.microsoft.com/office/drawing/2014/main" val="3093486769"/>
                    </a:ext>
                  </a:extLst>
                </a:gridCol>
              </a:tblGrid>
              <a:tr h="0">
                <a:tc>
                  <a:txBody>
                    <a:bodyPr/>
                    <a:lstStyle/>
                    <a:p>
                      <a:r>
                        <a:rPr lang="en-US" sz="1400" b="1">
                          <a:solidFill>
                            <a:schemeClr val="bg1"/>
                          </a:solidFill>
                        </a:rPr>
                        <a:t>VenR-treated patients, n (%)</a:t>
                      </a:r>
                    </a:p>
                  </a:txBody>
                  <a:tcPr marL="144000" marT="72000" marB="7200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algn="ctr"/>
                      <a:r>
                        <a:rPr lang="en-US" sz="1400" b="1" i="1">
                          <a:solidFill>
                            <a:schemeClr val="bg1"/>
                          </a:solidFill>
                        </a:rPr>
                        <a:t>TP53</a:t>
                      </a:r>
                      <a:r>
                        <a:rPr lang="en-US" sz="1400" b="1" i="1" baseline="30000">
                          <a:solidFill>
                            <a:schemeClr val="bg1"/>
                          </a:solidFill>
                        </a:rPr>
                        <a:t>a</a:t>
                      </a:r>
                    </a:p>
                    <a:p>
                      <a:pPr algn="ctr"/>
                      <a:r>
                        <a:rPr lang="en-US" sz="1400" b="1">
                          <a:solidFill>
                            <a:schemeClr val="bg1"/>
                          </a:solidFill>
                        </a:rPr>
                        <a:t>(n=192)</a:t>
                      </a:r>
                      <a:r>
                        <a:rPr lang="en-US" sz="1400" b="1" baseline="30000">
                          <a:solidFill>
                            <a:schemeClr val="bg1"/>
                          </a:solidFill>
                        </a:rPr>
                        <a:t>b</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200" b="1">
                        <a:solidFill>
                          <a:schemeClr val="bg1"/>
                        </a:solidFill>
                      </a:endParaRPr>
                    </a:p>
                  </a:txBody>
                  <a:tcPr>
                    <a:solidFill>
                      <a:schemeClr val="accent1"/>
                    </a:solidFill>
                  </a:tcPr>
                </a:tc>
                <a:tc gridSpan="2">
                  <a:txBody>
                    <a:bodyPr/>
                    <a:lstStyle/>
                    <a:p>
                      <a:pPr algn="ctr"/>
                      <a:r>
                        <a:rPr lang="en-US" sz="1400" b="1" i="1">
                          <a:solidFill>
                            <a:schemeClr val="bg1"/>
                          </a:solidFill>
                        </a:rPr>
                        <a:t>IGHV</a:t>
                      </a:r>
                      <a:r>
                        <a:rPr lang="en-US" sz="1400" b="1" baseline="30000">
                          <a:solidFill>
                            <a:schemeClr val="bg1"/>
                          </a:solidFill>
                        </a:rPr>
                        <a:t>c</a:t>
                      </a:r>
                    </a:p>
                    <a:p>
                      <a:pPr algn="ctr"/>
                      <a:r>
                        <a:rPr lang="en-US" sz="1400" b="1" baseline="0">
                          <a:solidFill>
                            <a:schemeClr val="bg1"/>
                          </a:solidFill>
                        </a:rPr>
                        <a:t>(n=176)</a:t>
                      </a:r>
                      <a:r>
                        <a:rPr lang="en-US" sz="1400" b="1" baseline="30000">
                          <a:solidFill>
                            <a:schemeClr val="bg1"/>
                          </a:solidFill>
                        </a:rPr>
                        <a:t>b</a:t>
                      </a:r>
                    </a:p>
                  </a:txBody>
                  <a:tcPr marT="72000" marB="7200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200" b="1">
                        <a:solidFill>
                          <a:schemeClr val="bg1"/>
                        </a:solidFill>
                      </a:endParaRPr>
                    </a:p>
                  </a:txBody>
                  <a:tcPr>
                    <a:solidFill>
                      <a:schemeClr val="accent1"/>
                    </a:solidFill>
                  </a:tcPr>
                </a:tc>
                <a:extLst>
                  <a:ext uri="{0D108BD9-81ED-4DB2-BD59-A6C34878D82A}">
                    <a16:rowId xmlns:a16="http://schemas.microsoft.com/office/drawing/2014/main" val="1108702510"/>
                  </a:ext>
                </a:extLst>
              </a:tr>
              <a:tr h="370840">
                <a:tc>
                  <a:txBody>
                    <a:bodyPr/>
                    <a:lstStyle/>
                    <a:p>
                      <a:endParaRPr lang="en-US" sz="1400" b="1">
                        <a:solidFill>
                          <a:schemeClr val="bg1"/>
                        </a:solidFill>
                      </a:endParaRPr>
                    </a:p>
                  </a:txBody>
                  <a:tcPr marL="144000" marT="72000" marB="7200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a:solidFill>
                            <a:schemeClr val="bg1"/>
                          </a:solidFill>
                        </a:rPr>
                        <a:t>Wildtype (n=144)</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a:solidFill>
                            <a:schemeClr val="bg1"/>
                          </a:solidFill>
                        </a:rPr>
                        <a:t>Mutated </a:t>
                      </a:r>
                      <a:br>
                        <a:rPr lang="en-US" sz="1400" b="1">
                          <a:solidFill>
                            <a:schemeClr val="bg1"/>
                          </a:solidFill>
                        </a:rPr>
                      </a:br>
                      <a:r>
                        <a:rPr lang="en-US" sz="1400" b="1">
                          <a:solidFill>
                            <a:schemeClr val="bg1"/>
                          </a:solidFill>
                        </a:rPr>
                        <a:t>(n=48)</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a:solidFill>
                            <a:schemeClr val="bg1"/>
                          </a:solidFill>
                        </a:rPr>
                        <a:t>Wildtype (n=53)</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a:solidFill>
                            <a:schemeClr val="bg1"/>
                          </a:solidFill>
                        </a:rPr>
                        <a:t>Mutated (n=123)</a:t>
                      </a:r>
                    </a:p>
                  </a:txBody>
                  <a:tcPr marT="72000" marB="72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484190274"/>
                  </a:ext>
                </a:extLst>
              </a:tr>
              <a:tr h="370840">
                <a:tc>
                  <a:txBody>
                    <a:bodyPr/>
                    <a:lstStyle/>
                    <a:p>
                      <a:r>
                        <a:rPr lang="en-US" sz="1400"/>
                        <a:t>Patients with sustained uMRD (n=14)</a:t>
                      </a:r>
                    </a:p>
                  </a:txBody>
                  <a:tcPr marL="144000" marT="72000" marB="72000" anchor="ctr">
                    <a:lnT w="38100" cap="flat" cmpd="sng" algn="ctr">
                      <a:solidFill>
                        <a:schemeClr val="bg1"/>
                      </a:solidFill>
                      <a:prstDash val="solid"/>
                      <a:round/>
                      <a:headEnd type="none" w="med" len="med"/>
                      <a:tailEnd type="none" w="med" len="med"/>
                    </a:lnT>
                  </a:tcPr>
                </a:tc>
                <a:tc>
                  <a:txBody>
                    <a:bodyPr/>
                    <a:lstStyle/>
                    <a:p>
                      <a:pPr algn="ctr"/>
                      <a:r>
                        <a:rPr lang="en-US" sz="1400"/>
                        <a:t>13/144 (9.0)</a:t>
                      </a:r>
                    </a:p>
                  </a:txBody>
                  <a:tcPr marT="72000" marB="72000" anchor="ctr">
                    <a:lnT w="38100" cap="flat" cmpd="sng" algn="ctr">
                      <a:solidFill>
                        <a:schemeClr val="bg1"/>
                      </a:solidFill>
                      <a:prstDash val="solid"/>
                      <a:round/>
                      <a:headEnd type="none" w="med" len="med"/>
                      <a:tailEnd type="none" w="med" len="med"/>
                    </a:lnT>
                  </a:tcPr>
                </a:tc>
                <a:tc>
                  <a:txBody>
                    <a:bodyPr/>
                    <a:lstStyle/>
                    <a:p>
                      <a:pPr algn="ctr"/>
                      <a:r>
                        <a:rPr lang="en-US" sz="1400"/>
                        <a:t>1/48 (2.1)</a:t>
                      </a:r>
                    </a:p>
                  </a:txBody>
                  <a:tcPr marT="72000" marB="72000" anchor="ctr">
                    <a:lnT w="38100" cap="flat" cmpd="sng" algn="ctr">
                      <a:solidFill>
                        <a:schemeClr val="bg1"/>
                      </a:solidFill>
                      <a:prstDash val="solid"/>
                      <a:round/>
                      <a:headEnd type="none" w="med" len="med"/>
                      <a:tailEnd type="none" w="med" len="med"/>
                    </a:lnT>
                  </a:tcPr>
                </a:tc>
                <a:tc>
                  <a:txBody>
                    <a:bodyPr/>
                    <a:lstStyle/>
                    <a:p>
                      <a:pPr algn="ctr"/>
                      <a:r>
                        <a:rPr lang="en-US" sz="1400"/>
                        <a:t>7/53 (13.2)</a:t>
                      </a:r>
                    </a:p>
                  </a:txBody>
                  <a:tcPr marT="72000" marB="72000" anchor="ctr">
                    <a:lnT w="38100" cap="flat" cmpd="sng" algn="ctr">
                      <a:solidFill>
                        <a:schemeClr val="bg1"/>
                      </a:solidFill>
                      <a:prstDash val="solid"/>
                      <a:round/>
                      <a:headEnd type="none" w="med" len="med"/>
                      <a:tailEnd type="none" w="med" len="med"/>
                    </a:lnT>
                  </a:tcPr>
                </a:tc>
                <a:tc>
                  <a:txBody>
                    <a:bodyPr/>
                    <a:lstStyle/>
                    <a:p>
                      <a:pPr algn="ctr"/>
                      <a:r>
                        <a:rPr lang="en-US" sz="1400"/>
                        <a:t>6/123 (4.9)</a:t>
                      </a:r>
                    </a:p>
                  </a:txBody>
                  <a:tcPr marT="72000" marB="7200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069204118"/>
                  </a:ext>
                </a:extLst>
              </a:tr>
              <a:tr h="370840">
                <a:tc>
                  <a:txBody>
                    <a:bodyPr/>
                    <a:lstStyle/>
                    <a:p>
                      <a:r>
                        <a:rPr lang="en-US" sz="1400"/>
                        <a:t>Patients without sustained uMRD (n=180)</a:t>
                      </a:r>
                    </a:p>
                  </a:txBody>
                  <a:tcPr marL="144000" marT="72000" marB="72000" anchor="ctr"/>
                </a:tc>
                <a:tc>
                  <a:txBody>
                    <a:bodyPr/>
                    <a:lstStyle/>
                    <a:p>
                      <a:pPr algn="ctr"/>
                      <a:r>
                        <a:rPr lang="en-US" sz="1400"/>
                        <a:t>131/144 (91.0)</a:t>
                      </a:r>
                    </a:p>
                  </a:txBody>
                  <a:tcPr marT="72000" marB="72000" anchor="ctr"/>
                </a:tc>
                <a:tc>
                  <a:txBody>
                    <a:bodyPr/>
                    <a:lstStyle/>
                    <a:p>
                      <a:pPr algn="ctr"/>
                      <a:r>
                        <a:rPr lang="en-US" sz="1400"/>
                        <a:t>47/48 (97.9)</a:t>
                      </a:r>
                    </a:p>
                  </a:txBody>
                  <a:tcPr marT="72000" marB="72000" anchor="ctr"/>
                </a:tc>
                <a:tc>
                  <a:txBody>
                    <a:bodyPr/>
                    <a:lstStyle/>
                    <a:p>
                      <a:pPr algn="ctr"/>
                      <a:r>
                        <a:rPr lang="en-US" sz="1400"/>
                        <a:t>46/53 (86.8)</a:t>
                      </a:r>
                    </a:p>
                  </a:txBody>
                  <a:tcPr marT="72000" marB="72000" anchor="ctr"/>
                </a:tc>
                <a:tc>
                  <a:txBody>
                    <a:bodyPr/>
                    <a:lstStyle/>
                    <a:p>
                      <a:pPr algn="ctr"/>
                      <a:r>
                        <a:rPr lang="en-US" sz="1400"/>
                        <a:t>117/123 (95.1)</a:t>
                      </a:r>
                    </a:p>
                  </a:txBody>
                  <a:tcPr marT="72000" marB="72000" anchor="ctr"/>
                </a:tc>
                <a:extLst>
                  <a:ext uri="{0D108BD9-81ED-4DB2-BD59-A6C34878D82A}">
                    <a16:rowId xmlns:a16="http://schemas.microsoft.com/office/drawing/2014/main" val="1673687725"/>
                  </a:ext>
                </a:extLst>
              </a:tr>
            </a:tbl>
          </a:graphicData>
        </a:graphic>
      </p:graphicFrame>
      <p:sp>
        <p:nvSpPr>
          <p:cNvPr id="3" name="TextBox 13">
            <a:extLst>
              <a:ext uri="{FF2B5EF4-FFF2-40B4-BE49-F238E27FC236}">
                <a16:creationId xmlns:a16="http://schemas.microsoft.com/office/drawing/2014/main" id="{FBF3E5B5-FB62-0F01-C8F4-24D4F5907B4F}"/>
              </a:ext>
            </a:extLst>
          </p:cNvPr>
          <p:cNvSpPr txBox="1"/>
          <p:nvPr/>
        </p:nvSpPr>
        <p:spPr>
          <a:xfrm>
            <a:off x="9120188" y="1665288"/>
            <a:ext cx="2663825" cy="3567300"/>
          </a:xfrm>
          <a:prstGeom prst="rect">
            <a:avLst/>
          </a:prstGeom>
          <a:solidFill>
            <a:schemeClr val="bg2"/>
          </a:solidFill>
        </p:spPr>
        <p:txBody>
          <a:bodyPr wrap="square" lIns="144000" tIns="108000" bIns="72000">
            <a:spAutoFit/>
          </a:bodyPr>
          <a:lstStyle/>
          <a:p>
            <a:pPr marL="184150" indent="-184150">
              <a:spcAft>
                <a:spcPts val="600"/>
              </a:spcAft>
              <a:buClr>
                <a:schemeClr val="accent2"/>
              </a:buClr>
              <a:buFont typeface="Arial" panose="020B0604020202020204" pitchFamily="34" charset="0"/>
              <a:buChar char="•"/>
            </a:pPr>
            <a:r>
              <a:rPr lang="en-GB" sz="1400" err="1"/>
              <a:t>Favorable</a:t>
            </a:r>
            <a:r>
              <a:rPr lang="en-GB" sz="1400"/>
              <a:t> baseline characteristics were over-represented among patients with enduring </a:t>
            </a:r>
            <a:r>
              <a:rPr lang="en-GB" sz="1400" err="1"/>
              <a:t>uMRD</a:t>
            </a:r>
            <a:endParaRPr lang="en-GB" sz="1400"/>
          </a:p>
          <a:p>
            <a:pPr marL="184150" indent="-184150">
              <a:spcAft>
                <a:spcPts val="600"/>
              </a:spcAft>
              <a:buClr>
                <a:schemeClr val="accent2"/>
              </a:buClr>
              <a:buFont typeface="Arial" panose="020B0604020202020204" pitchFamily="34" charset="0"/>
              <a:buChar char="•"/>
            </a:pPr>
            <a:r>
              <a:rPr lang="en-GB" sz="1400"/>
              <a:t>Among the 14 patients with sustained </a:t>
            </a:r>
            <a:r>
              <a:rPr lang="en-GB" sz="1400" err="1"/>
              <a:t>uMRD</a:t>
            </a:r>
            <a:r>
              <a:rPr lang="en-GB" sz="1400"/>
              <a:t> after EOT, median number of prior therapies was 1 (1-3)</a:t>
            </a:r>
          </a:p>
          <a:p>
            <a:pPr marL="184150" indent="-184150">
              <a:spcAft>
                <a:spcPts val="600"/>
              </a:spcAft>
              <a:buClr>
                <a:schemeClr val="accent2"/>
              </a:buClr>
              <a:buFont typeface="Arial" panose="020B0604020202020204" pitchFamily="34" charset="0"/>
              <a:buChar char="•"/>
            </a:pPr>
            <a:r>
              <a:rPr lang="en-GB" sz="1400"/>
              <a:t>Among the small group of patients with </a:t>
            </a:r>
            <a:r>
              <a:rPr lang="en-GB" sz="1400" err="1"/>
              <a:t>favorable</a:t>
            </a:r>
            <a:r>
              <a:rPr lang="en-GB" sz="1400"/>
              <a:t> disease biology there is a portion (7/43[16.3%]) who have long term enduring </a:t>
            </a:r>
            <a:r>
              <a:rPr lang="en-GB" sz="1400" err="1"/>
              <a:t>uMRD</a:t>
            </a:r>
            <a:r>
              <a:rPr lang="en-GB" sz="1400"/>
              <a:t> following 2 years of </a:t>
            </a:r>
            <a:r>
              <a:rPr lang="en-GB" sz="1400" err="1"/>
              <a:t>VenR</a:t>
            </a:r>
            <a:endParaRPr lang="en-GB" sz="1400"/>
          </a:p>
        </p:txBody>
      </p:sp>
    </p:spTree>
    <p:extLst>
      <p:ext uri="{BB962C8B-B14F-4D97-AF65-F5344CB8AC3E}">
        <p14:creationId xmlns:p14="http://schemas.microsoft.com/office/powerpoint/2010/main" val="38023608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6F6673B-6A08-DC91-4D7D-7EA251625A8C}"/>
              </a:ext>
            </a:extLst>
          </p:cNvPr>
          <p:cNvSpPr>
            <a:spLocks noGrp="1"/>
          </p:cNvSpPr>
          <p:nvPr>
            <p:ph type="body" sz="quarter" idx="12"/>
          </p:nvPr>
        </p:nvSpPr>
        <p:spPr/>
        <p:txBody>
          <a:bodyPr/>
          <a:lstStyle/>
          <a:p>
            <a:r>
              <a:rPr lang="en-US"/>
              <a:t>PFS</a:t>
            </a:r>
          </a:p>
        </p:txBody>
      </p:sp>
      <p:sp>
        <p:nvSpPr>
          <p:cNvPr id="8" name="Title 7">
            <a:extLst>
              <a:ext uri="{FF2B5EF4-FFF2-40B4-BE49-F238E27FC236}">
                <a16:creationId xmlns:a16="http://schemas.microsoft.com/office/drawing/2014/main" id="{6CC62748-E3C3-5D7E-F3E0-588328C18476}"/>
              </a:ext>
            </a:extLst>
          </p:cNvPr>
          <p:cNvSpPr>
            <a:spLocks noGrp="1"/>
          </p:cNvSpPr>
          <p:nvPr>
            <p:ph type="title"/>
          </p:nvPr>
        </p:nvSpPr>
        <p:spPr/>
        <p:txBody>
          <a:bodyPr/>
          <a:lstStyle/>
          <a:p>
            <a:r>
              <a:rPr lang="en-US"/>
              <a:t>Efficacy: </a:t>
            </a:r>
            <a:r>
              <a:rPr lang="en-US" err="1"/>
              <a:t>VenR</a:t>
            </a:r>
            <a:r>
              <a:rPr lang="en-US"/>
              <a:t> retreatment </a:t>
            </a:r>
          </a:p>
        </p:txBody>
      </p:sp>
      <p:sp>
        <p:nvSpPr>
          <p:cNvPr id="5" name="Footer Placeholder 4">
            <a:extLst>
              <a:ext uri="{FF2B5EF4-FFF2-40B4-BE49-F238E27FC236}">
                <a16:creationId xmlns:a16="http://schemas.microsoft.com/office/drawing/2014/main" id="{853729E5-BAE4-EBF2-2120-C90138B3E1B1}"/>
              </a:ext>
            </a:extLst>
          </p:cNvPr>
          <p:cNvSpPr>
            <a:spLocks noGrp="1"/>
          </p:cNvSpPr>
          <p:nvPr>
            <p:ph type="ftr" sz="quarter" idx="13"/>
          </p:nvPr>
        </p:nvSpPr>
        <p:spPr/>
        <p:txBody>
          <a:bodyPr/>
          <a:lstStyle/>
          <a:p>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EOCT</a:t>
            </a:r>
            <a:r>
              <a:rPr lang="en-US">
                <a:solidFill>
                  <a:srgbClr val="4E4F4E"/>
                </a:solidFill>
                <a:cs typeface="Arial" panose="020B0604020202020204" pitchFamily="34" charset="0"/>
              </a:rPr>
              <a:t>, end of combination treatment; </a:t>
            </a:r>
            <a:r>
              <a:rPr lang="en-US" b="1">
                <a:solidFill>
                  <a:srgbClr val="4E4F4E"/>
                </a:solidFill>
                <a:cs typeface="Arial" panose="020B0604020202020204" pitchFamily="34" charset="0"/>
              </a:rPr>
              <a:t>EOT</a:t>
            </a:r>
            <a:r>
              <a:rPr lang="en-US">
                <a:solidFill>
                  <a:srgbClr val="4E4F4E"/>
                </a:solidFill>
                <a:cs typeface="Arial" panose="020B0604020202020204" pitchFamily="34" charset="0"/>
              </a:rPr>
              <a:t>, end of therapy; </a:t>
            </a:r>
            <a:r>
              <a:rPr lang="en-US" b="1">
                <a:solidFill>
                  <a:srgbClr val="4E4F4E"/>
                </a:solidFill>
                <a:cs typeface="Arial" panose="020B0604020202020204" pitchFamily="34" charset="0"/>
              </a:rPr>
              <a:t>MRD,</a:t>
            </a:r>
            <a:r>
              <a:rPr lang="en-US">
                <a:solidFill>
                  <a:srgbClr val="4E4F4E"/>
                </a:solidFill>
                <a:cs typeface="Arial" panose="020B0604020202020204" pitchFamily="34" charset="0"/>
              </a:rPr>
              <a:t> minimal residual disease; </a:t>
            </a:r>
            <a:r>
              <a:rPr lang="en-US" b="1">
                <a:solidFill>
                  <a:srgbClr val="4E4F4E"/>
                </a:solidFill>
                <a:cs typeface="Arial" panose="020B0604020202020204" pitchFamily="34" charset="0"/>
              </a:rPr>
              <a:t>OS</a:t>
            </a:r>
            <a:r>
              <a:rPr lang="en-US">
                <a:solidFill>
                  <a:srgbClr val="4E4F4E"/>
                </a:solidFill>
                <a:cs typeface="Arial" panose="020B0604020202020204" pitchFamily="34" charset="0"/>
              </a:rPr>
              <a:t>, overall survival;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br>
              <a:rPr lang="en-US">
                <a:solidFill>
                  <a:srgbClr val="4E4F4E"/>
                </a:solidFill>
                <a:cs typeface="Arial" panose="020B0604020202020204" pitchFamily="34" charset="0"/>
              </a:rPr>
            </a:br>
            <a:r>
              <a:rPr lang="en-US" b="1" err="1">
                <a:solidFill>
                  <a:srgbClr val="4E4F4E"/>
                </a:solidFill>
                <a:cs typeface="Arial" panose="020B0604020202020204" pitchFamily="34" charset="0"/>
              </a:rPr>
              <a:t>uMRD</a:t>
            </a:r>
            <a:r>
              <a:rPr lang="en-US">
                <a:solidFill>
                  <a:srgbClr val="4E4F4E"/>
                </a:solidFill>
                <a:cs typeface="Arial" panose="020B0604020202020204" pitchFamily="34" charset="0"/>
              </a:rPr>
              <a:t>, undetectable minimal residual disease; </a:t>
            </a:r>
            <a:r>
              <a:rPr lang="en-US" b="1" err="1">
                <a:solidFill>
                  <a:srgbClr val="4E4F4E"/>
                </a:solidFill>
                <a:cs typeface="Arial" panose="020B0604020202020204" pitchFamily="34" charset="0"/>
              </a:rPr>
              <a:t>VenR</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venetoclax</a:t>
            </a:r>
            <a:r>
              <a:rPr lang="en-US">
                <a:solidFill>
                  <a:srgbClr val="4E4F4E"/>
                </a:solidFill>
                <a:cs typeface="Arial" panose="020B0604020202020204" pitchFamily="34" charset="0"/>
              </a:rPr>
              <a:t> plus rituximab. </a:t>
            </a:r>
          </a:p>
          <a:p>
            <a:r>
              <a:rPr lang="en-US" b="1">
                <a:solidFill>
                  <a:srgbClr val="4E4F4E"/>
                </a:solidFill>
                <a:cs typeface="Arial" panose="020B0604020202020204" pitchFamily="34" charset="0"/>
              </a:rPr>
              <a:t>Seymour JF et al. Abstract 156 presented at 17-ICML.</a:t>
            </a:r>
            <a:endParaRPr lang="en-GB"/>
          </a:p>
        </p:txBody>
      </p:sp>
      <p:sp>
        <p:nvSpPr>
          <p:cNvPr id="11" name="Text Placeholder 10">
            <a:extLst>
              <a:ext uri="{FF2B5EF4-FFF2-40B4-BE49-F238E27FC236}">
                <a16:creationId xmlns:a16="http://schemas.microsoft.com/office/drawing/2014/main" id="{23755A22-43EC-2294-F27E-22E220C76229}"/>
              </a:ext>
            </a:extLst>
          </p:cNvPr>
          <p:cNvSpPr>
            <a:spLocks noGrp="1"/>
          </p:cNvSpPr>
          <p:nvPr>
            <p:ph type="body" sz="quarter" idx="14"/>
          </p:nvPr>
        </p:nvSpPr>
        <p:spPr/>
        <p:txBody>
          <a:bodyPr/>
          <a:lstStyle/>
          <a:p>
            <a:r>
              <a:rPr lang="en-US"/>
              <a:t>Efficacy summary </a:t>
            </a:r>
          </a:p>
        </p:txBody>
      </p:sp>
      <p:sp>
        <p:nvSpPr>
          <p:cNvPr id="12" name="Content Placeholder 11">
            <a:extLst>
              <a:ext uri="{FF2B5EF4-FFF2-40B4-BE49-F238E27FC236}">
                <a16:creationId xmlns:a16="http://schemas.microsoft.com/office/drawing/2014/main" id="{C1019201-4A63-9DF7-B57D-9B3A6BA028BF}"/>
              </a:ext>
            </a:extLst>
          </p:cNvPr>
          <p:cNvSpPr>
            <a:spLocks noGrp="1"/>
          </p:cNvSpPr>
          <p:nvPr>
            <p:ph idx="15"/>
          </p:nvPr>
        </p:nvSpPr>
        <p:spPr/>
        <p:txBody>
          <a:bodyPr/>
          <a:lstStyle/>
          <a:p>
            <a:r>
              <a:rPr lang="en-US" dirty="0"/>
              <a:t>Amongst </a:t>
            </a:r>
            <a:r>
              <a:rPr lang="en-US" dirty="0" err="1"/>
              <a:t>VenR</a:t>
            </a:r>
            <a:r>
              <a:rPr lang="en-US" dirty="0"/>
              <a:t>-retreated patients, median follow up (range) was 33.4 months (2.7–44.0)</a:t>
            </a:r>
          </a:p>
          <a:p>
            <a:pPr lvl="1"/>
            <a:r>
              <a:rPr lang="en-US" dirty="0"/>
              <a:t>Best ORR was high at 72.0%; CR rate was 24%</a:t>
            </a:r>
          </a:p>
          <a:p>
            <a:pPr lvl="1"/>
            <a:r>
              <a:rPr lang="en-US" dirty="0"/>
              <a:t>8 patients (32%) achieved </a:t>
            </a:r>
            <a:r>
              <a:rPr lang="en-US" dirty="0" err="1"/>
              <a:t>uMRD</a:t>
            </a:r>
            <a:r>
              <a:rPr lang="en-US" dirty="0"/>
              <a:t> at the retreatment EOCT; all were MRD+ at EOT</a:t>
            </a:r>
          </a:p>
          <a:p>
            <a:pPr lvl="1"/>
            <a:r>
              <a:rPr lang="en-US" dirty="0"/>
              <a:t>Median PFS (95% CI) was 23.3 months </a:t>
            </a:r>
            <a:br>
              <a:rPr lang="en-US" dirty="0"/>
            </a:br>
            <a:r>
              <a:rPr lang="en-US" dirty="0"/>
              <a:t>(15.6–24.3)</a:t>
            </a:r>
          </a:p>
          <a:p>
            <a:pPr lvl="1"/>
            <a:r>
              <a:rPr lang="en-US" dirty="0"/>
              <a:t>Median OS was not reached</a:t>
            </a:r>
          </a:p>
        </p:txBody>
      </p:sp>
      <p:graphicFrame>
        <p:nvGraphicFramePr>
          <p:cNvPr id="3" name="Tabelle 5">
            <a:extLst>
              <a:ext uri="{FF2B5EF4-FFF2-40B4-BE49-F238E27FC236}">
                <a16:creationId xmlns:a16="http://schemas.microsoft.com/office/drawing/2014/main" id="{730FB6B2-4FFF-B192-7B39-74F16EAAE1CF}"/>
              </a:ext>
            </a:extLst>
          </p:cNvPr>
          <p:cNvGraphicFramePr>
            <a:graphicFrameLocks noGrp="1"/>
          </p:cNvGraphicFramePr>
          <p:nvPr>
            <p:extLst>
              <p:ext uri="{D42A27DB-BD31-4B8C-83A1-F6EECF244321}">
                <p14:modId xmlns:p14="http://schemas.microsoft.com/office/powerpoint/2010/main" val="2925052306"/>
              </p:ext>
            </p:extLst>
          </p:nvPr>
        </p:nvGraphicFramePr>
        <p:xfrm>
          <a:off x="399359" y="5208899"/>
          <a:ext cx="5659200" cy="592800"/>
        </p:xfrm>
        <a:graphic>
          <a:graphicData uri="http://schemas.openxmlformats.org/drawingml/2006/table">
            <a:tbl>
              <a:tblPr firstRow="1" bandRow="1">
                <a:tableStyleId>{5C22544A-7EE6-4342-B048-85BDC9FD1C3A}</a:tableStyleId>
              </a:tblPr>
              <a:tblGrid>
                <a:gridCol w="432000">
                  <a:extLst>
                    <a:ext uri="{9D8B030D-6E8A-4147-A177-3AD203B41FA5}">
                      <a16:colId xmlns:a16="http://schemas.microsoft.com/office/drawing/2014/main" val="740063259"/>
                    </a:ext>
                  </a:extLst>
                </a:gridCol>
                <a:gridCol w="435600">
                  <a:extLst>
                    <a:ext uri="{9D8B030D-6E8A-4147-A177-3AD203B41FA5}">
                      <a16:colId xmlns:a16="http://schemas.microsoft.com/office/drawing/2014/main" val="2949672590"/>
                    </a:ext>
                  </a:extLst>
                </a:gridCol>
                <a:gridCol w="435600">
                  <a:extLst>
                    <a:ext uri="{9D8B030D-6E8A-4147-A177-3AD203B41FA5}">
                      <a16:colId xmlns:a16="http://schemas.microsoft.com/office/drawing/2014/main" val="3548635927"/>
                    </a:ext>
                  </a:extLst>
                </a:gridCol>
                <a:gridCol w="435600">
                  <a:extLst>
                    <a:ext uri="{9D8B030D-6E8A-4147-A177-3AD203B41FA5}">
                      <a16:colId xmlns:a16="http://schemas.microsoft.com/office/drawing/2014/main" val="2891013861"/>
                    </a:ext>
                  </a:extLst>
                </a:gridCol>
                <a:gridCol w="435600">
                  <a:extLst>
                    <a:ext uri="{9D8B030D-6E8A-4147-A177-3AD203B41FA5}">
                      <a16:colId xmlns:a16="http://schemas.microsoft.com/office/drawing/2014/main" val="4205657699"/>
                    </a:ext>
                  </a:extLst>
                </a:gridCol>
                <a:gridCol w="435600">
                  <a:extLst>
                    <a:ext uri="{9D8B030D-6E8A-4147-A177-3AD203B41FA5}">
                      <a16:colId xmlns:a16="http://schemas.microsoft.com/office/drawing/2014/main" val="2041373745"/>
                    </a:ext>
                  </a:extLst>
                </a:gridCol>
                <a:gridCol w="435600">
                  <a:extLst>
                    <a:ext uri="{9D8B030D-6E8A-4147-A177-3AD203B41FA5}">
                      <a16:colId xmlns:a16="http://schemas.microsoft.com/office/drawing/2014/main" val="198402527"/>
                    </a:ext>
                  </a:extLst>
                </a:gridCol>
                <a:gridCol w="435600">
                  <a:extLst>
                    <a:ext uri="{9D8B030D-6E8A-4147-A177-3AD203B41FA5}">
                      <a16:colId xmlns:a16="http://schemas.microsoft.com/office/drawing/2014/main" val="3255786614"/>
                    </a:ext>
                  </a:extLst>
                </a:gridCol>
                <a:gridCol w="435600">
                  <a:extLst>
                    <a:ext uri="{9D8B030D-6E8A-4147-A177-3AD203B41FA5}">
                      <a16:colId xmlns:a16="http://schemas.microsoft.com/office/drawing/2014/main" val="948516814"/>
                    </a:ext>
                  </a:extLst>
                </a:gridCol>
                <a:gridCol w="435600">
                  <a:extLst>
                    <a:ext uri="{9D8B030D-6E8A-4147-A177-3AD203B41FA5}">
                      <a16:colId xmlns:a16="http://schemas.microsoft.com/office/drawing/2014/main" val="3455357799"/>
                    </a:ext>
                  </a:extLst>
                </a:gridCol>
                <a:gridCol w="435600">
                  <a:extLst>
                    <a:ext uri="{9D8B030D-6E8A-4147-A177-3AD203B41FA5}">
                      <a16:colId xmlns:a16="http://schemas.microsoft.com/office/drawing/2014/main" val="258631329"/>
                    </a:ext>
                  </a:extLst>
                </a:gridCol>
                <a:gridCol w="435600">
                  <a:extLst>
                    <a:ext uri="{9D8B030D-6E8A-4147-A177-3AD203B41FA5}">
                      <a16:colId xmlns:a16="http://schemas.microsoft.com/office/drawing/2014/main" val="1475664952"/>
                    </a:ext>
                  </a:extLst>
                </a:gridCol>
                <a:gridCol w="435600">
                  <a:extLst>
                    <a:ext uri="{9D8B030D-6E8A-4147-A177-3AD203B41FA5}">
                      <a16:colId xmlns:a16="http://schemas.microsoft.com/office/drawing/2014/main" val="1098055643"/>
                    </a:ext>
                  </a:extLst>
                </a:gridCol>
              </a:tblGrid>
              <a:tr h="0">
                <a:tc gridSpan="13">
                  <a:txBody>
                    <a:bodyPr/>
                    <a:lstStyle/>
                    <a:p>
                      <a:r>
                        <a:rPr lang="de-DE" sz="1000"/>
                        <a:t>No. of patients</a:t>
                      </a:r>
                    </a:p>
                  </a:txBody>
                  <a:tcPr marL="72000" marT="72000" marB="72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extLst>
                  <a:ext uri="{0D108BD9-81ED-4DB2-BD59-A6C34878D82A}">
                    <a16:rowId xmlns:a16="http://schemas.microsoft.com/office/drawing/2014/main" val="558085198"/>
                  </a:ext>
                </a:extLst>
              </a:tr>
              <a:tr h="0">
                <a:tc>
                  <a:txBody>
                    <a:bodyPr/>
                    <a:lstStyle/>
                    <a:p>
                      <a:r>
                        <a:rPr lang="de-DE" sz="1000" err="1">
                          <a:solidFill>
                            <a:schemeClr val="bg1"/>
                          </a:solidFill>
                        </a:rPr>
                        <a:t>VenR</a:t>
                      </a:r>
                      <a:endParaRPr lang="de-DE" sz="1000">
                        <a:solidFill>
                          <a:schemeClr val="bg1"/>
                        </a:solidFill>
                      </a:endParaRPr>
                    </a:p>
                  </a:txBody>
                  <a:tcPr marL="72000" marR="0" marT="72000" marB="72000" anchor="ctr">
                    <a:gradFill>
                      <a:gsLst>
                        <a:gs pos="49000">
                          <a:schemeClr val="accent3">
                            <a:lumMod val="40000"/>
                            <a:lumOff val="60000"/>
                          </a:schemeClr>
                        </a:gs>
                        <a:gs pos="50000">
                          <a:srgbClr val="530E10"/>
                        </a:gs>
                      </a:gsLst>
                      <a:lin ang="2700000" scaled="1"/>
                    </a:gradFill>
                  </a:tcPr>
                </a:tc>
                <a:tc>
                  <a:txBody>
                    <a:bodyPr/>
                    <a:lstStyle/>
                    <a:p>
                      <a:pPr algn="ctr"/>
                      <a:r>
                        <a:rPr lang="de-DE" sz="1000">
                          <a:solidFill>
                            <a:schemeClr val="tx1"/>
                          </a:solidFill>
                        </a:rPr>
                        <a:t>25</a:t>
                      </a:r>
                    </a:p>
                  </a:txBody>
                  <a:tcPr marL="0" marR="0" marT="72000" marB="72000" anchor="ctr"/>
                </a:tc>
                <a:tc>
                  <a:txBody>
                    <a:bodyPr/>
                    <a:lstStyle/>
                    <a:p>
                      <a:pPr algn="ctr"/>
                      <a:r>
                        <a:rPr lang="de-DE" sz="1000">
                          <a:solidFill>
                            <a:schemeClr val="tx1"/>
                          </a:solidFill>
                        </a:rPr>
                        <a:t>22</a:t>
                      </a:r>
                    </a:p>
                  </a:txBody>
                  <a:tcPr marL="0" marR="0" marT="72000" marB="72000" anchor="ctr"/>
                </a:tc>
                <a:tc>
                  <a:txBody>
                    <a:bodyPr/>
                    <a:lstStyle/>
                    <a:p>
                      <a:pPr algn="ctr"/>
                      <a:r>
                        <a:rPr lang="de-DE" sz="1000">
                          <a:solidFill>
                            <a:schemeClr val="tx1"/>
                          </a:solidFill>
                        </a:rPr>
                        <a:t>22</a:t>
                      </a:r>
                    </a:p>
                  </a:txBody>
                  <a:tcPr marL="0" marR="0" marT="72000" marB="72000" anchor="ctr"/>
                </a:tc>
                <a:tc>
                  <a:txBody>
                    <a:bodyPr/>
                    <a:lstStyle/>
                    <a:p>
                      <a:pPr algn="ctr"/>
                      <a:r>
                        <a:rPr lang="de-DE" sz="1000">
                          <a:solidFill>
                            <a:schemeClr val="tx1"/>
                          </a:solidFill>
                        </a:rPr>
                        <a:t>21</a:t>
                      </a:r>
                    </a:p>
                  </a:txBody>
                  <a:tcPr marL="0" marR="0" marT="72000" marB="72000" anchor="ctr"/>
                </a:tc>
                <a:tc>
                  <a:txBody>
                    <a:bodyPr/>
                    <a:lstStyle/>
                    <a:p>
                      <a:pPr algn="ctr"/>
                      <a:r>
                        <a:rPr lang="de-DE" sz="1000">
                          <a:solidFill>
                            <a:schemeClr val="tx1"/>
                          </a:solidFill>
                        </a:rPr>
                        <a:t>19</a:t>
                      </a:r>
                    </a:p>
                  </a:txBody>
                  <a:tcPr marL="0" marR="0" marT="72000" marB="72000" anchor="ctr"/>
                </a:tc>
                <a:tc>
                  <a:txBody>
                    <a:bodyPr/>
                    <a:lstStyle/>
                    <a:p>
                      <a:pPr algn="ctr"/>
                      <a:r>
                        <a:rPr lang="de-DE" sz="1000">
                          <a:solidFill>
                            <a:schemeClr val="tx1"/>
                          </a:solidFill>
                        </a:rPr>
                        <a:t>15</a:t>
                      </a:r>
                    </a:p>
                  </a:txBody>
                  <a:tcPr marL="0" marR="0" marT="72000" marB="72000" anchor="ctr"/>
                </a:tc>
                <a:tc>
                  <a:txBody>
                    <a:bodyPr/>
                    <a:lstStyle/>
                    <a:p>
                      <a:pPr algn="ctr"/>
                      <a:r>
                        <a:rPr lang="de-DE" sz="1000">
                          <a:solidFill>
                            <a:schemeClr val="tx1"/>
                          </a:solidFill>
                        </a:rPr>
                        <a:t>14</a:t>
                      </a:r>
                    </a:p>
                  </a:txBody>
                  <a:tcPr marL="0" marR="0" marT="72000" marB="72000" anchor="ctr"/>
                </a:tc>
                <a:tc>
                  <a:txBody>
                    <a:bodyPr/>
                    <a:lstStyle/>
                    <a:p>
                      <a:pPr algn="ctr"/>
                      <a:r>
                        <a:rPr lang="de-DE" sz="1000">
                          <a:solidFill>
                            <a:schemeClr val="tx1"/>
                          </a:solidFill>
                        </a:rPr>
                        <a:t>11</a:t>
                      </a:r>
                    </a:p>
                  </a:txBody>
                  <a:tcPr marL="0" marR="0" marT="72000" marB="72000" anchor="ctr"/>
                </a:tc>
                <a:tc>
                  <a:txBody>
                    <a:bodyPr/>
                    <a:lstStyle/>
                    <a:p>
                      <a:pPr algn="ctr"/>
                      <a:r>
                        <a:rPr lang="de-DE" sz="1000">
                          <a:solidFill>
                            <a:schemeClr val="tx1"/>
                          </a:solidFill>
                        </a:rPr>
                        <a:t>7</a:t>
                      </a:r>
                    </a:p>
                  </a:txBody>
                  <a:tcPr marL="0" marR="0" marT="72000" marB="72000" anchor="ctr"/>
                </a:tc>
                <a:tc>
                  <a:txBody>
                    <a:bodyPr/>
                    <a:lstStyle/>
                    <a:p>
                      <a:pPr algn="ctr"/>
                      <a:r>
                        <a:rPr lang="de-DE" sz="1000">
                          <a:solidFill>
                            <a:schemeClr val="tx1"/>
                          </a:solidFill>
                        </a:rPr>
                        <a:t>1</a:t>
                      </a:r>
                    </a:p>
                  </a:txBody>
                  <a:tcPr marL="0" marR="0" marT="72000" marB="72000" anchor="ctr"/>
                </a:tc>
                <a:tc>
                  <a:txBody>
                    <a:bodyPr/>
                    <a:lstStyle/>
                    <a:p>
                      <a:pPr algn="ctr"/>
                      <a:endParaRPr lang="de-DE" sz="1000">
                        <a:solidFill>
                          <a:schemeClr val="tx1"/>
                        </a:solidFill>
                      </a:endParaRPr>
                    </a:p>
                  </a:txBody>
                  <a:tcPr marL="0" marR="0" marT="72000" marB="72000" anchor="ctr"/>
                </a:tc>
                <a:tc>
                  <a:txBody>
                    <a:bodyPr/>
                    <a:lstStyle/>
                    <a:p>
                      <a:pPr algn="ctr"/>
                      <a:endParaRPr lang="de-DE" sz="1000">
                        <a:solidFill>
                          <a:schemeClr val="tx1"/>
                        </a:solidFill>
                      </a:endParaRPr>
                    </a:p>
                  </a:txBody>
                  <a:tcPr marL="0" marR="0" marT="72000" marB="72000" anchor="ctr"/>
                </a:tc>
                <a:extLst>
                  <a:ext uri="{0D108BD9-81ED-4DB2-BD59-A6C34878D82A}">
                    <a16:rowId xmlns:a16="http://schemas.microsoft.com/office/drawing/2014/main" val="3845130473"/>
                  </a:ext>
                </a:extLst>
              </a:tr>
            </a:tbl>
          </a:graphicData>
        </a:graphic>
      </p:graphicFrame>
      <p:pic>
        <p:nvPicPr>
          <p:cNvPr id="9" name="Grafik 8">
            <a:extLst>
              <a:ext uri="{FF2B5EF4-FFF2-40B4-BE49-F238E27FC236}">
                <a16:creationId xmlns:a16="http://schemas.microsoft.com/office/drawing/2014/main" id="{FF4C9528-B892-6CC9-96B5-28FE00850A05}"/>
              </a:ext>
            </a:extLst>
          </p:cNvPr>
          <p:cNvPicPr>
            <a:picLocks noChangeAspect="1"/>
          </p:cNvPicPr>
          <p:nvPr/>
        </p:nvPicPr>
        <p:blipFill rotWithShape="1">
          <a:blip r:embed="rId2">
            <a:extLst>
              <a:ext uri="{28A0092B-C50C-407E-A947-70E740481C1C}">
                <a14:useLocalDpi xmlns:a14="http://schemas.microsoft.com/office/drawing/2010/main" val="0"/>
              </a:ext>
            </a:extLst>
          </a:blip>
          <a:srcRect b="10294"/>
          <a:stretch/>
        </p:blipFill>
        <p:spPr>
          <a:xfrm>
            <a:off x="428609" y="1989138"/>
            <a:ext cx="5600700" cy="3098808"/>
          </a:xfrm>
          <a:prstGeom prst="rect">
            <a:avLst/>
          </a:prstGeom>
        </p:spPr>
      </p:pic>
    </p:spTree>
    <p:extLst>
      <p:ext uri="{BB962C8B-B14F-4D97-AF65-F5344CB8AC3E}">
        <p14:creationId xmlns:p14="http://schemas.microsoft.com/office/powerpoint/2010/main" val="24501752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72CFC82-FEB8-F4CF-E01F-73D6DC5DD884}"/>
              </a:ext>
            </a:extLst>
          </p:cNvPr>
          <p:cNvSpPr>
            <a:spLocks noGrp="1"/>
          </p:cNvSpPr>
          <p:nvPr>
            <p:ph type="ftr" sz="quarter" idx="10"/>
          </p:nvPr>
        </p:nvSpPr>
        <p:spPr/>
        <p:txBody>
          <a:bodyPr/>
          <a:lstStyle/>
          <a:p>
            <a:r>
              <a:rPr lang="en-US" b="1">
                <a:solidFill>
                  <a:srgbClr val="4E4F4E"/>
                </a:solidFill>
                <a:cs typeface="Arial" panose="020B0604020202020204" pitchFamily="34" charset="0"/>
              </a:rPr>
              <a:t>BR</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bendamustine+rituximab</a:t>
            </a:r>
            <a:r>
              <a:rPr lang="en-US">
                <a:solidFill>
                  <a:srgbClr val="4E4F4E"/>
                </a:solidFill>
                <a:cs typeface="Arial" panose="020B0604020202020204" pitchFamily="34" charset="0"/>
              </a:rPr>
              <a:t>; </a:t>
            </a:r>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a:solidFill>
                  <a:srgbClr val="4E4F4E"/>
                </a:solidFill>
                <a:cs typeface="Arial" panose="020B0604020202020204" pitchFamily="34" charset="0"/>
              </a:rPr>
              <a:t>OS</a:t>
            </a:r>
            <a:r>
              <a:rPr lang="en-US">
                <a:solidFill>
                  <a:srgbClr val="4E4F4E"/>
                </a:solidFill>
                <a:cs typeface="Arial" panose="020B0604020202020204" pitchFamily="34" charset="0"/>
              </a:rPr>
              <a:t>, overall survival; </a:t>
            </a:r>
            <a:r>
              <a:rPr lang="en-US" b="1">
                <a:solidFill>
                  <a:srgbClr val="4E4F4E"/>
                </a:solidFill>
                <a:cs typeface="Arial" panose="020B0604020202020204" pitchFamily="34" charset="0"/>
              </a:rPr>
              <a:t>ORR</a:t>
            </a:r>
            <a:r>
              <a:rPr lang="en-US">
                <a:solidFill>
                  <a:srgbClr val="4E4F4E"/>
                </a:solidFill>
                <a:cs typeface="Arial" panose="020B0604020202020204" pitchFamily="34" charset="0"/>
              </a:rPr>
              <a:t>, overall response rate;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r>
              <a:rPr lang="en-US" b="1">
                <a:solidFill>
                  <a:srgbClr val="4E4F4E"/>
                </a:solidFill>
                <a:cs typeface="Arial" panose="020B0604020202020204" pitchFamily="34" charset="0"/>
              </a:rPr>
              <a:t>TTNT</a:t>
            </a:r>
            <a:r>
              <a:rPr lang="en-US">
                <a:solidFill>
                  <a:srgbClr val="4E4F4E"/>
                </a:solidFill>
                <a:cs typeface="Arial" panose="020B0604020202020204" pitchFamily="34" charset="0"/>
              </a:rPr>
              <a:t>, time to next treatment; </a:t>
            </a:r>
            <a:r>
              <a:rPr lang="en-US" b="1" err="1">
                <a:solidFill>
                  <a:srgbClr val="4E4F4E"/>
                </a:solidFill>
                <a:cs typeface="Arial" panose="020B0604020202020204" pitchFamily="34" charset="0"/>
              </a:rPr>
              <a:t>uMRD</a:t>
            </a:r>
            <a:r>
              <a:rPr lang="en-US">
                <a:solidFill>
                  <a:srgbClr val="4E4F4E"/>
                </a:solidFill>
                <a:cs typeface="Arial" panose="020B0604020202020204" pitchFamily="34" charset="0"/>
              </a:rPr>
              <a:t>, undetectable minimal residual disease; </a:t>
            </a:r>
            <a:r>
              <a:rPr lang="en-US" b="1" err="1">
                <a:solidFill>
                  <a:srgbClr val="4E4F4E"/>
                </a:solidFill>
                <a:cs typeface="Arial" panose="020B0604020202020204" pitchFamily="34" charset="0"/>
              </a:rPr>
              <a:t>VenR</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venetoclax+rituximab</a:t>
            </a:r>
            <a:r>
              <a:rPr lang="en-US">
                <a:solidFill>
                  <a:srgbClr val="4E4F4E"/>
                </a:solidFill>
                <a:cs typeface="Arial" panose="020B0604020202020204" pitchFamily="34" charset="0"/>
              </a:rPr>
              <a:t>.</a:t>
            </a:r>
          </a:p>
          <a:p>
            <a:r>
              <a:rPr lang="en-US" b="1">
                <a:solidFill>
                  <a:srgbClr val="4E4F4E"/>
                </a:solidFill>
                <a:cs typeface="Arial" panose="020B0604020202020204" pitchFamily="34" charset="0"/>
              </a:rPr>
              <a:t>Seymour JF et al. Abstract 156 presented at 17-ICML.</a:t>
            </a:r>
            <a:endParaRPr lang="en-GB"/>
          </a:p>
        </p:txBody>
      </p:sp>
      <p:sp>
        <p:nvSpPr>
          <p:cNvPr id="3" name="Title 2">
            <a:extLst>
              <a:ext uri="{FF2B5EF4-FFF2-40B4-BE49-F238E27FC236}">
                <a16:creationId xmlns:a16="http://schemas.microsoft.com/office/drawing/2014/main" id="{F69B1581-3E03-DE7D-9F0C-6C36B0FF8BD7}"/>
              </a:ext>
            </a:extLst>
          </p:cNvPr>
          <p:cNvSpPr>
            <a:spLocks noGrp="1"/>
          </p:cNvSpPr>
          <p:nvPr>
            <p:ph type="title"/>
          </p:nvPr>
        </p:nvSpPr>
        <p:spPr/>
        <p:txBody>
          <a:bodyPr/>
          <a:lstStyle/>
          <a:p>
            <a:r>
              <a:rPr lang="en-US"/>
              <a:t>Conclusions </a:t>
            </a:r>
          </a:p>
        </p:txBody>
      </p:sp>
      <p:sp>
        <p:nvSpPr>
          <p:cNvPr id="6" name="Inhaltsplatzhalter 5">
            <a:extLst>
              <a:ext uri="{FF2B5EF4-FFF2-40B4-BE49-F238E27FC236}">
                <a16:creationId xmlns:a16="http://schemas.microsoft.com/office/drawing/2014/main" id="{489236A1-7E89-1FF4-BB7F-A5335657B362}"/>
              </a:ext>
            </a:extLst>
          </p:cNvPr>
          <p:cNvSpPr>
            <a:spLocks noGrp="1"/>
          </p:cNvSpPr>
          <p:nvPr>
            <p:ph idx="1"/>
          </p:nvPr>
        </p:nvSpPr>
        <p:spPr/>
        <p:txBody>
          <a:bodyPr>
            <a:normAutofit/>
          </a:bodyPr>
          <a:lstStyle/>
          <a:p>
            <a:r>
              <a:rPr lang="en-GB"/>
              <a:t>In this final long-term analysis of the MURANO trial, PFS and OS benefits for 2-year fixed treatment with </a:t>
            </a:r>
            <a:r>
              <a:rPr lang="en-GB" err="1"/>
              <a:t>VenR</a:t>
            </a:r>
            <a:r>
              <a:rPr lang="en-GB"/>
              <a:t> over BR were sustained</a:t>
            </a:r>
          </a:p>
          <a:p>
            <a:r>
              <a:rPr lang="en-GB"/>
              <a:t>A longer TTNT with </a:t>
            </a:r>
            <a:r>
              <a:rPr lang="en-GB" err="1"/>
              <a:t>VenR</a:t>
            </a:r>
            <a:r>
              <a:rPr lang="en-GB"/>
              <a:t> was observed vs BR</a:t>
            </a:r>
          </a:p>
          <a:p>
            <a:r>
              <a:rPr lang="en-GB"/>
              <a:t>Achievement of </a:t>
            </a:r>
            <a:r>
              <a:rPr lang="en-GB" err="1"/>
              <a:t>uMRD</a:t>
            </a:r>
            <a:r>
              <a:rPr lang="en-GB"/>
              <a:t> was associated with prolonged PFS in </a:t>
            </a:r>
            <a:r>
              <a:rPr lang="en-GB" err="1"/>
              <a:t>VenR</a:t>
            </a:r>
            <a:r>
              <a:rPr lang="en-GB"/>
              <a:t>-treated patients</a:t>
            </a:r>
          </a:p>
          <a:p>
            <a:r>
              <a:rPr lang="en-GB"/>
              <a:t>In patients retreated with </a:t>
            </a:r>
            <a:r>
              <a:rPr lang="en-GB" err="1"/>
              <a:t>VenR</a:t>
            </a:r>
            <a:r>
              <a:rPr lang="en-GB"/>
              <a:t> in the </a:t>
            </a:r>
            <a:r>
              <a:rPr lang="en-GB" err="1"/>
              <a:t>substudy</a:t>
            </a:r>
            <a:r>
              <a:rPr lang="en-GB"/>
              <a:t>, best ORR was high and </a:t>
            </a:r>
            <a:r>
              <a:rPr lang="en-GB" err="1"/>
              <a:t>uMRD</a:t>
            </a:r>
            <a:r>
              <a:rPr lang="en-GB"/>
              <a:t> was still attainable in this high-risk population</a:t>
            </a:r>
          </a:p>
          <a:p>
            <a:r>
              <a:rPr lang="en-GB"/>
              <a:t>Retreatment with </a:t>
            </a:r>
            <a:r>
              <a:rPr lang="en-GB" err="1"/>
              <a:t>VenR</a:t>
            </a:r>
            <a:r>
              <a:rPr lang="en-GB"/>
              <a:t> is a viable option for </a:t>
            </a:r>
            <a:r>
              <a:rPr lang="en-GB" err="1"/>
              <a:t>pretreated</a:t>
            </a:r>
            <a:r>
              <a:rPr lang="en-GB"/>
              <a:t> patients, based on ORR and </a:t>
            </a:r>
            <a:r>
              <a:rPr lang="en-GB" err="1"/>
              <a:t>uMRD</a:t>
            </a:r>
            <a:r>
              <a:rPr lang="en-GB"/>
              <a:t> findings</a:t>
            </a:r>
          </a:p>
          <a:p>
            <a:r>
              <a:rPr lang="en-GB"/>
              <a:t>Overall, these data continue to support the use of fixed-duration </a:t>
            </a:r>
            <a:r>
              <a:rPr lang="en-GB" err="1"/>
              <a:t>VenR</a:t>
            </a:r>
            <a:r>
              <a:rPr lang="en-GB"/>
              <a:t> in R/R CLL</a:t>
            </a:r>
          </a:p>
        </p:txBody>
      </p:sp>
    </p:spTree>
    <p:extLst>
      <p:ext uri="{BB962C8B-B14F-4D97-AF65-F5344CB8AC3E}">
        <p14:creationId xmlns:p14="http://schemas.microsoft.com/office/powerpoint/2010/main" val="25807592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60BFB6-68CA-3901-AFCA-9E9E1F4446FE}"/>
              </a:ext>
            </a:extLst>
          </p:cNvPr>
          <p:cNvSpPr>
            <a:spLocks noGrp="1"/>
          </p:cNvSpPr>
          <p:nvPr>
            <p:ph type="body" idx="1"/>
          </p:nvPr>
        </p:nvSpPr>
        <p:spPr>
          <a:xfrm>
            <a:off x="444182" y="4940801"/>
            <a:ext cx="6363053" cy="1500187"/>
          </a:xfrm>
        </p:spPr>
        <p:txBody>
          <a:bodyPr vert="horz" wrap="square" lIns="0" tIns="0" rIns="0" bIns="0" rtlCol="0" anchor="t">
            <a:normAutofit/>
          </a:bodyPr>
          <a:lstStyle/>
          <a:p>
            <a:r>
              <a:rPr lang="en-US">
                <a:solidFill>
                  <a:srgbClr val="FFFFFF"/>
                </a:solidFill>
                <a:latin typeface="Arial"/>
                <a:ea typeface="Calibri Light"/>
                <a:cs typeface="Calibri Light"/>
              </a:rPr>
              <a:t>Long-term follow-up</a:t>
            </a:r>
            <a:endParaRPr lang="en-US">
              <a:cs typeface="Arial"/>
            </a:endParaRPr>
          </a:p>
        </p:txBody>
      </p:sp>
      <p:sp>
        <p:nvSpPr>
          <p:cNvPr id="6" name="Titel 5">
            <a:extLst>
              <a:ext uri="{FF2B5EF4-FFF2-40B4-BE49-F238E27FC236}">
                <a16:creationId xmlns:a16="http://schemas.microsoft.com/office/drawing/2014/main" id="{8F31722E-BA2D-D222-16AA-5C0A9E46DC9B}"/>
              </a:ext>
            </a:extLst>
          </p:cNvPr>
          <p:cNvSpPr>
            <a:spLocks noGrp="1"/>
          </p:cNvSpPr>
          <p:nvPr>
            <p:ph type="title"/>
          </p:nvPr>
        </p:nvSpPr>
        <p:spPr>
          <a:xfrm>
            <a:off x="417601" y="333375"/>
            <a:ext cx="5892764" cy="3966559"/>
          </a:xfrm>
        </p:spPr>
        <p:txBody>
          <a:bodyPr/>
          <a:lstStyle/>
          <a:p>
            <a:r>
              <a:rPr lang="en-GB"/>
              <a:t>Phase II trial </a:t>
            </a:r>
            <a:br>
              <a:rPr lang="en-GB"/>
            </a:br>
            <a:r>
              <a:rPr lang="en-GB"/>
              <a:t>of zanubrutinib, </a:t>
            </a:r>
            <a:r>
              <a:rPr lang="en-GB" err="1"/>
              <a:t>obinutuzumab</a:t>
            </a:r>
            <a:r>
              <a:rPr lang="en-GB"/>
              <a:t>, </a:t>
            </a:r>
            <a:br>
              <a:rPr lang="en-GB"/>
            </a:br>
            <a:r>
              <a:rPr lang="en-GB"/>
              <a:t>and </a:t>
            </a:r>
            <a:r>
              <a:rPr lang="en-GB" err="1"/>
              <a:t>venetoclax</a:t>
            </a:r>
            <a:r>
              <a:rPr lang="en-GB"/>
              <a:t> (</a:t>
            </a:r>
            <a:r>
              <a:rPr lang="en-GB" err="1"/>
              <a:t>BOVen</a:t>
            </a:r>
            <a:r>
              <a:rPr lang="en-GB"/>
              <a:t>) in TN CLL/SLL</a:t>
            </a:r>
          </a:p>
        </p:txBody>
      </p:sp>
    </p:spTree>
    <p:extLst>
      <p:ext uri="{BB962C8B-B14F-4D97-AF65-F5344CB8AC3E}">
        <p14:creationId xmlns:p14="http://schemas.microsoft.com/office/powerpoint/2010/main" val="23778068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ußzeilenplatzhalter 1">
            <a:extLst>
              <a:ext uri="{FF2B5EF4-FFF2-40B4-BE49-F238E27FC236}">
                <a16:creationId xmlns:a16="http://schemas.microsoft.com/office/drawing/2014/main" id="{2A465C15-C532-6021-726B-58E4EA1C8178}"/>
              </a:ext>
            </a:extLst>
          </p:cNvPr>
          <p:cNvSpPr>
            <a:spLocks noGrp="1"/>
          </p:cNvSpPr>
          <p:nvPr>
            <p:ph type="ftr" sz="quarter" idx="13"/>
          </p:nvPr>
        </p:nvSpPr>
        <p:spPr>
          <a:xfrm>
            <a:off x="407989" y="6283888"/>
            <a:ext cx="7993061" cy="385200"/>
          </a:xfrm>
        </p:spPr>
        <p:txBody>
          <a:bodyPr/>
          <a:lstStyle/>
          <a:p>
            <a:r>
              <a:rPr lang="en-US" b="1">
                <a:cs typeface="Arial"/>
              </a:rPr>
              <a:t>ANC</a:t>
            </a:r>
            <a:r>
              <a:rPr lang="en-US">
                <a:cs typeface="Arial"/>
              </a:rPr>
              <a:t>, absolute neutrophil count; </a:t>
            </a:r>
            <a:r>
              <a:rPr lang="en-US" b="1">
                <a:cs typeface="Arial"/>
              </a:rPr>
              <a:t>BID</a:t>
            </a:r>
            <a:r>
              <a:rPr lang="en-US">
                <a:cs typeface="Arial"/>
              </a:rPr>
              <a:t>, twice a day; </a:t>
            </a:r>
            <a:r>
              <a:rPr lang="en-US" b="1">
                <a:cs typeface="Arial"/>
              </a:rPr>
              <a:t>BM</a:t>
            </a:r>
            <a:r>
              <a:rPr lang="en-US">
                <a:cs typeface="Arial"/>
              </a:rPr>
              <a:t>, bone marrow; </a:t>
            </a:r>
            <a:r>
              <a:rPr lang="en-US" b="1">
                <a:cs typeface="Arial"/>
              </a:rPr>
              <a:t>C</a:t>
            </a:r>
            <a:r>
              <a:rPr lang="en-US">
                <a:cs typeface="Arial"/>
              </a:rPr>
              <a:t>, cycle; </a:t>
            </a:r>
            <a:r>
              <a:rPr lang="en-US" b="1">
                <a:cs typeface="Arial"/>
              </a:rPr>
              <a:t>CLL</a:t>
            </a:r>
            <a:r>
              <a:rPr lang="en-US">
                <a:cs typeface="Arial"/>
              </a:rPr>
              <a:t>, chronic lymphocytic leukemia; </a:t>
            </a:r>
            <a:r>
              <a:rPr lang="en-US" b="1">
                <a:cs typeface="Arial"/>
              </a:rPr>
              <a:t>D</a:t>
            </a:r>
            <a:r>
              <a:rPr lang="en-US">
                <a:cs typeface="Arial"/>
              </a:rPr>
              <a:t>, day; </a:t>
            </a:r>
            <a:r>
              <a:rPr lang="en-US" b="1">
                <a:solidFill>
                  <a:srgbClr val="4E4F4E"/>
                </a:solidFill>
                <a:cs typeface="Arial" panose="020B0604020202020204" pitchFamily="34" charset="0"/>
              </a:rPr>
              <a:t>ECOG PS</a:t>
            </a:r>
            <a:r>
              <a:rPr lang="en-US">
                <a:solidFill>
                  <a:srgbClr val="4E4F4E"/>
                </a:solidFill>
                <a:cs typeface="Arial" panose="020B0604020202020204" pitchFamily="34" charset="0"/>
              </a:rPr>
              <a:t>, Eastern Cooperative Oncology Group performance status; </a:t>
            </a:r>
            <a:r>
              <a:rPr lang="en-US" b="1" err="1">
                <a:solidFill>
                  <a:srgbClr val="4E4F4E"/>
                </a:solidFill>
                <a:cs typeface="Arial" panose="020B0604020202020204" pitchFamily="34" charset="0"/>
              </a:rPr>
              <a:t>iwCLL</a:t>
            </a:r>
            <a:r>
              <a:rPr lang="en-US">
                <a:solidFill>
                  <a:srgbClr val="4E4F4E"/>
                </a:solidFill>
                <a:cs typeface="Arial" panose="020B0604020202020204" pitchFamily="34" charset="0"/>
              </a:rPr>
              <a:t>, International Workshop on Chronic Lymphocytic Leukemia; </a:t>
            </a:r>
            <a:r>
              <a:rPr lang="en-US" b="1">
                <a:cs typeface="Arial"/>
              </a:rPr>
              <a:t>MRD</a:t>
            </a:r>
            <a:r>
              <a:rPr lang="en-US">
                <a:cs typeface="Arial"/>
              </a:rPr>
              <a:t>, minimal residual disease; </a:t>
            </a:r>
            <a:r>
              <a:rPr lang="en-US" b="1">
                <a:cs typeface="Arial"/>
              </a:rPr>
              <a:t>PB</a:t>
            </a:r>
            <a:r>
              <a:rPr lang="en-US">
                <a:cs typeface="Arial"/>
              </a:rPr>
              <a:t>, peripheral blood; </a:t>
            </a:r>
            <a:r>
              <a:rPr lang="en-US" b="1">
                <a:cs typeface="Arial"/>
              </a:rPr>
              <a:t>PLT</a:t>
            </a:r>
            <a:r>
              <a:rPr lang="en-US">
                <a:cs typeface="Arial"/>
              </a:rPr>
              <a:t>, platelet; </a:t>
            </a:r>
            <a:r>
              <a:rPr lang="en-US" b="1">
                <a:cs typeface="Arial"/>
              </a:rPr>
              <a:t>QD</a:t>
            </a:r>
            <a:r>
              <a:rPr lang="en-US">
                <a:cs typeface="Arial"/>
              </a:rPr>
              <a:t>, once daily; </a:t>
            </a:r>
            <a:r>
              <a:rPr lang="en-US" b="1">
                <a:cs typeface="Arial"/>
              </a:rPr>
              <a:t>SLL</a:t>
            </a:r>
            <a:r>
              <a:rPr lang="en-US">
                <a:cs typeface="Arial"/>
              </a:rPr>
              <a:t>, small lymphocytic leukemia. </a:t>
            </a:r>
          </a:p>
          <a:p>
            <a:r>
              <a:rPr lang="en-US" b="1" err="1">
                <a:cs typeface="Arial"/>
              </a:rPr>
              <a:t>Soumerai</a:t>
            </a:r>
            <a:r>
              <a:rPr lang="en-US" b="1">
                <a:cs typeface="Arial"/>
              </a:rPr>
              <a:t> JD, et al. Abstract 153 presented at 17-ICML.</a:t>
            </a:r>
            <a:endParaRPr lang="de-DE">
              <a:cs typeface="Arial"/>
            </a:endParaRPr>
          </a:p>
        </p:txBody>
      </p:sp>
      <p:grpSp>
        <p:nvGrpSpPr>
          <p:cNvPr id="2" name="Gruppieren 1">
            <a:extLst>
              <a:ext uri="{FF2B5EF4-FFF2-40B4-BE49-F238E27FC236}">
                <a16:creationId xmlns:a16="http://schemas.microsoft.com/office/drawing/2014/main" id="{BFE3053D-5FF4-F038-E8B4-75BD01975264}"/>
              </a:ext>
            </a:extLst>
          </p:cNvPr>
          <p:cNvGrpSpPr/>
          <p:nvPr/>
        </p:nvGrpSpPr>
        <p:grpSpPr>
          <a:xfrm>
            <a:off x="4056729" y="2250195"/>
            <a:ext cx="7207079" cy="951892"/>
            <a:chOff x="4056729" y="2262804"/>
            <a:chExt cx="7207079" cy="951892"/>
          </a:xfrm>
        </p:grpSpPr>
        <p:sp>
          <p:nvSpPr>
            <p:cNvPr id="7" name="Rectangle 6">
              <a:extLst>
                <a:ext uri="{FF2B5EF4-FFF2-40B4-BE49-F238E27FC236}">
                  <a16:creationId xmlns:a16="http://schemas.microsoft.com/office/drawing/2014/main" id="{B25A2506-BCE1-09C3-86C1-107469F6EED7}"/>
                </a:ext>
              </a:extLst>
            </p:cNvPr>
            <p:cNvSpPr/>
            <p:nvPr/>
          </p:nvSpPr>
          <p:spPr>
            <a:xfrm>
              <a:off x="5239642" y="2262804"/>
              <a:ext cx="6024166" cy="500888"/>
            </a:xfrm>
            <a:custGeom>
              <a:avLst/>
              <a:gdLst>
                <a:gd name="connsiteX0" fmla="*/ 0 w 5566966"/>
                <a:gd name="connsiteY0" fmla="*/ 0 h 475488"/>
                <a:gd name="connsiteX1" fmla="*/ 5566966 w 5566966"/>
                <a:gd name="connsiteY1" fmla="*/ 0 h 475488"/>
                <a:gd name="connsiteX2" fmla="*/ 5566966 w 5566966"/>
                <a:gd name="connsiteY2" fmla="*/ 475488 h 475488"/>
                <a:gd name="connsiteX3" fmla="*/ 0 w 5566966"/>
                <a:gd name="connsiteY3" fmla="*/ 475488 h 475488"/>
                <a:gd name="connsiteX4" fmla="*/ 0 w 5566966"/>
                <a:gd name="connsiteY4" fmla="*/ 0 h 475488"/>
                <a:gd name="connsiteX0" fmla="*/ 457200 w 6024166"/>
                <a:gd name="connsiteY0" fmla="*/ 0 h 500888"/>
                <a:gd name="connsiteX1" fmla="*/ 6024166 w 6024166"/>
                <a:gd name="connsiteY1" fmla="*/ 0 h 500888"/>
                <a:gd name="connsiteX2" fmla="*/ 6024166 w 6024166"/>
                <a:gd name="connsiteY2" fmla="*/ 475488 h 500888"/>
                <a:gd name="connsiteX3" fmla="*/ 0 w 6024166"/>
                <a:gd name="connsiteY3" fmla="*/ 500888 h 500888"/>
                <a:gd name="connsiteX4" fmla="*/ 457200 w 6024166"/>
                <a:gd name="connsiteY4" fmla="*/ 0 h 50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166" h="500888">
                  <a:moveTo>
                    <a:pt x="457200" y="0"/>
                  </a:moveTo>
                  <a:lnTo>
                    <a:pt x="6024166" y="0"/>
                  </a:lnTo>
                  <a:lnTo>
                    <a:pt x="6024166" y="475488"/>
                  </a:lnTo>
                  <a:lnTo>
                    <a:pt x="0" y="500888"/>
                  </a:lnTo>
                  <a:lnTo>
                    <a:pt x="457200" y="0"/>
                  </a:ln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450000" rtlCol="0" anchor="ctr"/>
            <a:lstStyle/>
            <a:p>
              <a:r>
                <a:rPr lang="en-US" sz="1400" err="1"/>
                <a:t>Venetoclax</a:t>
              </a:r>
              <a:r>
                <a:rPr lang="en-US" sz="1400"/>
                <a:t>: Ramp-up to target 400 mg QD</a:t>
              </a:r>
            </a:p>
          </p:txBody>
        </p:sp>
        <p:sp>
          <p:nvSpPr>
            <p:cNvPr id="8" name="Rectangle 7">
              <a:extLst>
                <a:ext uri="{FF2B5EF4-FFF2-40B4-BE49-F238E27FC236}">
                  <a16:creationId xmlns:a16="http://schemas.microsoft.com/office/drawing/2014/main" id="{A04A36AE-59DF-09E9-C96D-BC2C05B6BC7D}"/>
                </a:ext>
              </a:extLst>
            </p:cNvPr>
            <p:cNvSpPr/>
            <p:nvPr/>
          </p:nvSpPr>
          <p:spPr>
            <a:xfrm>
              <a:off x="4056729" y="2739208"/>
              <a:ext cx="7207077" cy="47548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t>Zanubrutinib 160 mg BID </a:t>
              </a:r>
            </a:p>
          </p:txBody>
        </p:sp>
      </p:grpSp>
      <p:sp>
        <p:nvSpPr>
          <p:cNvPr id="9" name="Rectangle 8">
            <a:extLst>
              <a:ext uri="{FF2B5EF4-FFF2-40B4-BE49-F238E27FC236}">
                <a16:creationId xmlns:a16="http://schemas.microsoft.com/office/drawing/2014/main" id="{D3CC3760-B928-60ED-5DC9-7BAB0A3DC787}"/>
              </a:ext>
            </a:extLst>
          </p:cNvPr>
          <p:cNvSpPr/>
          <p:nvPr/>
        </p:nvSpPr>
        <p:spPr>
          <a:xfrm>
            <a:off x="4056729" y="3200867"/>
            <a:ext cx="6755973" cy="47548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t>Obinutuzumab 1000 mg on C1 (D1-2, 8, 15) and C2-8 day 1</a:t>
            </a:r>
          </a:p>
        </p:txBody>
      </p:sp>
      <p:sp>
        <p:nvSpPr>
          <p:cNvPr id="10" name="Triangle 9">
            <a:extLst>
              <a:ext uri="{FF2B5EF4-FFF2-40B4-BE49-F238E27FC236}">
                <a16:creationId xmlns:a16="http://schemas.microsoft.com/office/drawing/2014/main" id="{FF01F48D-51DC-239B-1873-B4391360DF97}"/>
              </a:ext>
            </a:extLst>
          </p:cNvPr>
          <p:cNvSpPr/>
          <p:nvPr/>
        </p:nvSpPr>
        <p:spPr>
          <a:xfrm rot="5400000">
            <a:off x="10792390" y="2466038"/>
            <a:ext cx="1463040" cy="520206"/>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0BA9821-52DA-5034-6D36-17A610C60D1A}"/>
              </a:ext>
            </a:extLst>
          </p:cNvPr>
          <p:cNvSpPr/>
          <p:nvPr/>
        </p:nvSpPr>
        <p:spPr>
          <a:xfrm>
            <a:off x="417600" y="1981200"/>
            <a:ext cx="3118924" cy="23725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44000" bIns="108000" rtlCol="0" anchor="t" anchorCtr="0">
            <a:spAutoFit/>
          </a:bodyPr>
          <a:lstStyle/>
          <a:p>
            <a:pPr algn="ctr"/>
            <a:r>
              <a:rPr lang="en-US" sz="1400" b="1"/>
              <a:t>Key eligibility criteria</a:t>
            </a:r>
          </a:p>
          <a:p>
            <a:pPr marL="171450" indent="-171450">
              <a:buFont typeface="Arial" panose="020B0604020202020204" pitchFamily="34" charset="0"/>
              <a:buChar char="•"/>
            </a:pPr>
            <a:endParaRPr lang="en-US" sz="1400"/>
          </a:p>
          <a:p>
            <a:pPr marL="171450" indent="-171450">
              <a:buFont typeface="Arial" panose="020B0604020202020204" pitchFamily="34" charset="0"/>
              <a:buChar char="•"/>
            </a:pPr>
            <a:r>
              <a:rPr lang="en-US" sz="1400"/>
              <a:t>Previously untreated CLL/SLL</a:t>
            </a:r>
          </a:p>
          <a:p>
            <a:pPr marL="171450" indent="-171450">
              <a:buFont typeface="Arial" panose="020B0604020202020204" pitchFamily="34" charset="0"/>
              <a:buChar char="•"/>
            </a:pPr>
            <a:r>
              <a:rPr lang="en-US" sz="1400"/>
              <a:t>Requires treatment </a:t>
            </a:r>
            <a:br>
              <a:rPr lang="en-US" sz="1400"/>
            </a:br>
            <a:r>
              <a:rPr lang="en-US" sz="1400"/>
              <a:t>(</a:t>
            </a:r>
            <a:r>
              <a:rPr lang="en-US" sz="1400" err="1"/>
              <a:t>iwCLL</a:t>
            </a:r>
            <a:r>
              <a:rPr lang="en-US" sz="1400"/>
              <a:t> guidelines)</a:t>
            </a:r>
          </a:p>
          <a:p>
            <a:pPr marL="171450" indent="-171450">
              <a:buFont typeface="Arial" panose="020B0604020202020204" pitchFamily="34" charset="0"/>
              <a:buChar char="•"/>
            </a:pPr>
            <a:r>
              <a:rPr lang="en-US" sz="1400"/>
              <a:t>ECOG 0-2</a:t>
            </a:r>
          </a:p>
          <a:p>
            <a:pPr marL="171450" indent="-171450">
              <a:buFont typeface="Arial" panose="020B0604020202020204" pitchFamily="34" charset="0"/>
              <a:buChar char="•"/>
            </a:pPr>
            <a:r>
              <a:rPr lang="en-US" sz="1400"/>
              <a:t>ANC ≥1,000, PLT count ≥75 </a:t>
            </a:r>
            <a:br>
              <a:rPr lang="en-US" sz="1400"/>
            </a:br>
            <a:r>
              <a:rPr lang="en-US" sz="1400"/>
              <a:t>(unless due to CLL)</a:t>
            </a:r>
          </a:p>
          <a:p>
            <a:pPr marL="171450" indent="-171450">
              <a:buFont typeface="Arial" panose="020B0604020202020204" pitchFamily="34" charset="0"/>
              <a:buChar char="•"/>
            </a:pPr>
            <a:r>
              <a:rPr lang="en-US" sz="1400"/>
              <a:t>Coumadin and dual antiplatelet excluded</a:t>
            </a:r>
          </a:p>
        </p:txBody>
      </p:sp>
      <p:sp>
        <p:nvSpPr>
          <p:cNvPr id="15" name="TextBox 14">
            <a:extLst>
              <a:ext uri="{FF2B5EF4-FFF2-40B4-BE49-F238E27FC236}">
                <a16:creationId xmlns:a16="http://schemas.microsoft.com/office/drawing/2014/main" id="{22115CE2-C7EB-24A3-EBE3-B6B5C832A9FC}"/>
              </a:ext>
            </a:extLst>
          </p:cNvPr>
          <p:cNvSpPr txBox="1"/>
          <p:nvPr/>
        </p:nvSpPr>
        <p:spPr>
          <a:xfrm>
            <a:off x="4059105" y="3768831"/>
            <a:ext cx="534717" cy="307777"/>
          </a:xfrm>
          <a:prstGeom prst="rect">
            <a:avLst/>
          </a:prstGeom>
          <a:noFill/>
        </p:spPr>
        <p:txBody>
          <a:bodyPr wrap="square" lIns="0" rtlCol="0">
            <a:spAutoFit/>
          </a:bodyPr>
          <a:lstStyle/>
          <a:p>
            <a:r>
              <a:rPr lang="en-US" sz="1400"/>
              <a:t>C1</a:t>
            </a:r>
          </a:p>
        </p:txBody>
      </p:sp>
      <p:sp>
        <p:nvSpPr>
          <p:cNvPr id="16" name="TextBox 15">
            <a:extLst>
              <a:ext uri="{FF2B5EF4-FFF2-40B4-BE49-F238E27FC236}">
                <a16:creationId xmlns:a16="http://schemas.microsoft.com/office/drawing/2014/main" id="{355BAB98-1021-6FAB-38D4-EEFB2D31E92F}"/>
              </a:ext>
            </a:extLst>
          </p:cNvPr>
          <p:cNvSpPr txBox="1"/>
          <p:nvPr/>
        </p:nvSpPr>
        <p:spPr>
          <a:xfrm>
            <a:off x="4883489" y="3768831"/>
            <a:ext cx="534717" cy="307777"/>
          </a:xfrm>
          <a:prstGeom prst="rect">
            <a:avLst/>
          </a:prstGeom>
          <a:noFill/>
        </p:spPr>
        <p:txBody>
          <a:bodyPr wrap="square" lIns="0" rtlCol="0">
            <a:spAutoFit/>
          </a:bodyPr>
          <a:lstStyle/>
          <a:p>
            <a:r>
              <a:rPr lang="en-US" sz="1400"/>
              <a:t>C2</a:t>
            </a:r>
          </a:p>
        </p:txBody>
      </p:sp>
      <p:sp>
        <p:nvSpPr>
          <p:cNvPr id="17" name="TextBox 16">
            <a:extLst>
              <a:ext uri="{FF2B5EF4-FFF2-40B4-BE49-F238E27FC236}">
                <a16:creationId xmlns:a16="http://schemas.microsoft.com/office/drawing/2014/main" id="{20EA99EB-27B2-E66B-5B7E-54719A9669A1}"/>
              </a:ext>
            </a:extLst>
          </p:cNvPr>
          <p:cNvSpPr txBox="1"/>
          <p:nvPr/>
        </p:nvSpPr>
        <p:spPr>
          <a:xfrm>
            <a:off x="5707873" y="3768831"/>
            <a:ext cx="534717" cy="307777"/>
          </a:xfrm>
          <a:prstGeom prst="rect">
            <a:avLst/>
          </a:prstGeom>
          <a:noFill/>
        </p:spPr>
        <p:txBody>
          <a:bodyPr wrap="square" lIns="0" rtlCol="0">
            <a:spAutoFit/>
          </a:bodyPr>
          <a:lstStyle/>
          <a:p>
            <a:r>
              <a:rPr lang="en-US" sz="1400"/>
              <a:t>C3</a:t>
            </a:r>
          </a:p>
        </p:txBody>
      </p:sp>
      <p:sp>
        <p:nvSpPr>
          <p:cNvPr id="18" name="TextBox 17">
            <a:extLst>
              <a:ext uri="{FF2B5EF4-FFF2-40B4-BE49-F238E27FC236}">
                <a16:creationId xmlns:a16="http://schemas.microsoft.com/office/drawing/2014/main" id="{C89C6123-4411-AC7C-2FF2-525FD49087AD}"/>
              </a:ext>
            </a:extLst>
          </p:cNvPr>
          <p:cNvSpPr txBox="1"/>
          <p:nvPr/>
        </p:nvSpPr>
        <p:spPr>
          <a:xfrm>
            <a:off x="6532257" y="3768831"/>
            <a:ext cx="534717" cy="307777"/>
          </a:xfrm>
          <a:prstGeom prst="rect">
            <a:avLst/>
          </a:prstGeom>
          <a:noFill/>
        </p:spPr>
        <p:txBody>
          <a:bodyPr wrap="square" lIns="0" rtlCol="0">
            <a:spAutoFit/>
          </a:bodyPr>
          <a:lstStyle/>
          <a:p>
            <a:r>
              <a:rPr lang="en-US" sz="1400"/>
              <a:t>C4</a:t>
            </a:r>
          </a:p>
        </p:txBody>
      </p:sp>
      <p:sp>
        <p:nvSpPr>
          <p:cNvPr id="19" name="TextBox 18">
            <a:extLst>
              <a:ext uri="{FF2B5EF4-FFF2-40B4-BE49-F238E27FC236}">
                <a16:creationId xmlns:a16="http://schemas.microsoft.com/office/drawing/2014/main" id="{F68AC0B8-E7B7-752A-2DBA-92A21A6CBE78}"/>
              </a:ext>
            </a:extLst>
          </p:cNvPr>
          <p:cNvSpPr txBox="1"/>
          <p:nvPr/>
        </p:nvSpPr>
        <p:spPr>
          <a:xfrm>
            <a:off x="7356641" y="3768831"/>
            <a:ext cx="534717" cy="307777"/>
          </a:xfrm>
          <a:prstGeom prst="rect">
            <a:avLst/>
          </a:prstGeom>
          <a:noFill/>
        </p:spPr>
        <p:txBody>
          <a:bodyPr wrap="square" lIns="0" rtlCol="0">
            <a:spAutoFit/>
          </a:bodyPr>
          <a:lstStyle/>
          <a:p>
            <a:r>
              <a:rPr lang="en-US" sz="1400"/>
              <a:t>C5</a:t>
            </a:r>
          </a:p>
        </p:txBody>
      </p:sp>
      <p:sp>
        <p:nvSpPr>
          <p:cNvPr id="20" name="TextBox 19">
            <a:extLst>
              <a:ext uri="{FF2B5EF4-FFF2-40B4-BE49-F238E27FC236}">
                <a16:creationId xmlns:a16="http://schemas.microsoft.com/office/drawing/2014/main" id="{5287D241-B80E-AD03-8224-06B7C71E3D74}"/>
              </a:ext>
            </a:extLst>
          </p:cNvPr>
          <p:cNvSpPr txBox="1"/>
          <p:nvPr/>
        </p:nvSpPr>
        <p:spPr>
          <a:xfrm>
            <a:off x="8181025" y="3768831"/>
            <a:ext cx="534717" cy="307777"/>
          </a:xfrm>
          <a:prstGeom prst="rect">
            <a:avLst/>
          </a:prstGeom>
          <a:noFill/>
        </p:spPr>
        <p:txBody>
          <a:bodyPr wrap="square" lIns="0" rtlCol="0">
            <a:spAutoFit/>
          </a:bodyPr>
          <a:lstStyle/>
          <a:p>
            <a:r>
              <a:rPr lang="en-US" sz="1400"/>
              <a:t>C6</a:t>
            </a:r>
          </a:p>
        </p:txBody>
      </p:sp>
      <p:sp>
        <p:nvSpPr>
          <p:cNvPr id="21" name="TextBox 20">
            <a:extLst>
              <a:ext uri="{FF2B5EF4-FFF2-40B4-BE49-F238E27FC236}">
                <a16:creationId xmlns:a16="http://schemas.microsoft.com/office/drawing/2014/main" id="{41977319-34A2-548D-EE75-38BD8D298ADC}"/>
              </a:ext>
            </a:extLst>
          </p:cNvPr>
          <p:cNvSpPr txBox="1"/>
          <p:nvPr/>
        </p:nvSpPr>
        <p:spPr>
          <a:xfrm>
            <a:off x="9005409" y="3768831"/>
            <a:ext cx="534717" cy="307777"/>
          </a:xfrm>
          <a:prstGeom prst="rect">
            <a:avLst/>
          </a:prstGeom>
          <a:noFill/>
        </p:spPr>
        <p:txBody>
          <a:bodyPr wrap="square" lIns="0" rtlCol="0">
            <a:spAutoFit/>
          </a:bodyPr>
          <a:lstStyle/>
          <a:p>
            <a:r>
              <a:rPr lang="en-US" sz="1400"/>
              <a:t>C7</a:t>
            </a:r>
          </a:p>
        </p:txBody>
      </p:sp>
      <p:sp>
        <p:nvSpPr>
          <p:cNvPr id="22" name="TextBox 21">
            <a:extLst>
              <a:ext uri="{FF2B5EF4-FFF2-40B4-BE49-F238E27FC236}">
                <a16:creationId xmlns:a16="http://schemas.microsoft.com/office/drawing/2014/main" id="{E75E3F93-D2C9-5C28-0F2D-F5D0F8216FAD}"/>
              </a:ext>
            </a:extLst>
          </p:cNvPr>
          <p:cNvSpPr txBox="1"/>
          <p:nvPr/>
        </p:nvSpPr>
        <p:spPr>
          <a:xfrm>
            <a:off x="9829793" y="3768831"/>
            <a:ext cx="534717" cy="307777"/>
          </a:xfrm>
          <a:prstGeom prst="rect">
            <a:avLst/>
          </a:prstGeom>
          <a:noFill/>
        </p:spPr>
        <p:txBody>
          <a:bodyPr wrap="square" lIns="0" rtlCol="0">
            <a:spAutoFit/>
          </a:bodyPr>
          <a:lstStyle/>
          <a:p>
            <a:r>
              <a:rPr lang="en-US" sz="1400"/>
              <a:t>C8</a:t>
            </a:r>
          </a:p>
        </p:txBody>
      </p:sp>
      <p:sp>
        <p:nvSpPr>
          <p:cNvPr id="23" name="TextBox 22">
            <a:extLst>
              <a:ext uri="{FF2B5EF4-FFF2-40B4-BE49-F238E27FC236}">
                <a16:creationId xmlns:a16="http://schemas.microsoft.com/office/drawing/2014/main" id="{5A98868B-A157-97E0-D648-1239187857FC}"/>
              </a:ext>
            </a:extLst>
          </p:cNvPr>
          <p:cNvSpPr txBox="1"/>
          <p:nvPr/>
        </p:nvSpPr>
        <p:spPr>
          <a:xfrm>
            <a:off x="10654176" y="3768831"/>
            <a:ext cx="996731" cy="307777"/>
          </a:xfrm>
          <a:prstGeom prst="rect">
            <a:avLst/>
          </a:prstGeom>
          <a:noFill/>
        </p:spPr>
        <p:txBody>
          <a:bodyPr wrap="square" lIns="0" rtlCol="0">
            <a:spAutoFit/>
          </a:bodyPr>
          <a:lstStyle/>
          <a:p>
            <a:r>
              <a:rPr lang="en-US" sz="1400"/>
              <a:t>C9 – C24</a:t>
            </a:r>
          </a:p>
        </p:txBody>
      </p:sp>
      <p:sp>
        <p:nvSpPr>
          <p:cNvPr id="24" name="TextBox 23">
            <a:extLst>
              <a:ext uri="{FF2B5EF4-FFF2-40B4-BE49-F238E27FC236}">
                <a16:creationId xmlns:a16="http://schemas.microsoft.com/office/drawing/2014/main" id="{7FB6F2EB-D012-283C-3A17-34E9EB63E07C}"/>
              </a:ext>
            </a:extLst>
          </p:cNvPr>
          <p:cNvSpPr txBox="1"/>
          <p:nvPr/>
        </p:nvSpPr>
        <p:spPr>
          <a:xfrm>
            <a:off x="416533" y="4520232"/>
            <a:ext cx="11367480" cy="1547123"/>
          </a:xfrm>
          <a:prstGeom prst="rect">
            <a:avLst/>
          </a:prstGeom>
          <a:solidFill>
            <a:schemeClr val="bg2"/>
          </a:solidFill>
        </p:spPr>
        <p:txBody>
          <a:bodyPr wrap="square" lIns="144000" tIns="108000" rIns="144000" bIns="108000" rtlCol="0">
            <a:spAutoFit/>
          </a:bodyPr>
          <a:lstStyle/>
          <a:p>
            <a:r>
              <a:rPr lang="en-US" sz="1400" b="1"/>
              <a:t>Treatment duration / MRD-directed treatment discontinuation criteria</a:t>
            </a:r>
            <a:endParaRPr lang="en-US" sz="1400"/>
          </a:p>
          <a:p>
            <a:pPr marL="171450" indent="-171450">
              <a:buClr>
                <a:schemeClr val="accent2"/>
              </a:buClr>
              <a:buFont typeface="Arial" panose="020B0604020202020204" pitchFamily="34" charset="0"/>
              <a:buChar char="•"/>
            </a:pPr>
            <a:r>
              <a:rPr lang="en-US" sz="1400"/>
              <a:t>Treatment duration: Min 8 months to Max 24 months (including 2-month doublet lead-in prior to </a:t>
            </a:r>
            <a:r>
              <a:rPr lang="en-US" sz="1400" err="1"/>
              <a:t>venetoclax</a:t>
            </a:r>
            <a:r>
              <a:rPr lang="en-US" sz="1400"/>
              <a:t>)</a:t>
            </a:r>
          </a:p>
          <a:p>
            <a:pPr marL="171450" indent="-171450">
              <a:buClr>
                <a:schemeClr val="accent2"/>
              </a:buClr>
              <a:buFont typeface="Arial" panose="020B0604020202020204" pitchFamily="34" charset="0"/>
              <a:buChar char="•"/>
            </a:pPr>
            <a:r>
              <a:rPr lang="en-US" sz="1400"/>
              <a:t>Peripheral blood MRD (flow cytometry) assessed every 2 cycles </a:t>
            </a:r>
          </a:p>
          <a:p>
            <a:pPr marL="628650" lvl="1" indent="-171450">
              <a:buClr>
                <a:schemeClr val="accent2"/>
              </a:buClr>
              <a:buFont typeface="Arial" panose="020B0604020202020204" pitchFamily="34" charset="0"/>
              <a:buChar char="•"/>
            </a:pPr>
            <a:r>
              <a:rPr lang="en-US" sz="1400"/>
              <a:t>If PB </a:t>
            </a:r>
            <a:r>
              <a:rPr lang="en-US" sz="1400" err="1"/>
              <a:t>uMRD</a:t>
            </a:r>
            <a:r>
              <a:rPr lang="en-US" sz="1400"/>
              <a:t> &lt;10</a:t>
            </a:r>
            <a:r>
              <a:rPr lang="en-US" sz="1400" baseline="30000"/>
              <a:t>-4</a:t>
            </a:r>
            <a:r>
              <a:rPr lang="en-US" sz="1400"/>
              <a:t> (flow), then BM MRD assessment within 14 days</a:t>
            </a:r>
          </a:p>
          <a:p>
            <a:pPr marL="628650" lvl="1" indent="-171450">
              <a:buClr>
                <a:schemeClr val="accent2"/>
              </a:buClr>
              <a:buFont typeface="Arial" panose="020B0604020202020204" pitchFamily="34" charset="0"/>
              <a:buChar char="•"/>
            </a:pPr>
            <a:r>
              <a:rPr lang="en-US" sz="1400"/>
              <a:t>If PB and BM </a:t>
            </a:r>
            <a:r>
              <a:rPr lang="en-US" sz="1400" err="1"/>
              <a:t>uMRD</a:t>
            </a:r>
            <a:r>
              <a:rPr lang="en-US" sz="1400"/>
              <a:t> &lt;10</a:t>
            </a:r>
            <a:r>
              <a:rPr lang="en-US" sz="1400" baseline="30000"/>
              <a:t>-4</a:t>
            </a:r>
            <a:r>
              <a:rPr lang="en-US" sz="1400"/>
              <a:t> (flow), then repeat PB MRD assessment after 2 additional cycles</a:t>
            </a:r>
          </a:p>
          <a:p>
            <a:pPr marL="628650" lvl="1" indent="-171450">
              <a:buClr>
                <a:schemeClr val="accent2"/>
              </a:buClr>
              <a:buFont typeface="Arial" panose="020B0604020202020204" pitchFamily="34" charset="0"/>
              <a:buChar char="•"/>
            </a:pPr>
            <a:r>
              <a:rPr lang="en-US" sz="1400"/>
              <a:t>If PB x 2 (consecutively) and BM </a:t>
            </a:r>
            <a:r>
              <a:rPr lang="en-US" sz="1400" err="1"/>
              <a:t>uMRD</a:t>
            </a:r>
            <a:r>
              <a:rPr lang="en-US" sz="1400"/>
              <a:t> &lt;10</a:t>
            </a:r>
            <a:r>
              <a:rPr lang="en-US" sz="1400" baseline="30000"/>
              <a:t>-4</a:t>
            </a:r>
            <a:r>
              <a:rPr lang="en-US" sz="1400"/>
              <a:t> (primary endpoint), treatment is discontinued</a:t>
            </a:r>
          </a:p>
        </p:txBody>
      </p:sp>
      <p:sp>
        <p:nvSpPr>
          <p:cNvPr id="29" name="TextBox 28">
            <a:extLst>
              <a:ext uri="{FF2B5EF4-FFF2-40B4-BE49-F238E27FC236}">
                <a16:creationId xmlns:a16="http://schemas.microsoft.com/office/drawing/2014/main" id="{E8E516A0-12A9-895D-7B9F-DD55BAB6852A}"/>
              </a:ext>
            </a:extLst>
          </p:cNvPr>
          <p:cNvSpPr txBox="1"/>
          <p:nvPr/>
        </p:nvSpPr>
        <p:spPr>
          <a:xfrm>
            <a:off x="10489210" y="4026923"/>
            <a:ext cx="1061027" cy="246221"/>
          </a:xfrm>
          <a:prstGeom prst="rect">
            <a:avLst/>
          </a:prstGeom>
          <a:noFill/>
        </p:spPr>
        <p:txBody>
          <a:bodyPr wrap="square" lIns="0" rIns="0" rtlCol="0">
            <a:spAutoFit/>
          </a:bodyPr>
          <a:lstStyle/>
          <a:p>
            <a:pPr algn="ctr"/>
            <a:r>
              <a:rPr lang="en-US" sz="1000"/>
              <a:t>(if applicable)</a:t>
            </a:r>
          </a:p>
        </p:txBody>
      </p:sp>
      <p:sp>
        <p:nvSpPr>
          <p:cNvPr id="6" name="Titel 5">
            <a:extLst>
              <a:ext uri="{FF2B5EF4-FFF2-40B4-BE49-F238E27FC236}">
                <a16:creationId xmlns:a16="http://schemas.microsoft.com/office/drawing/2014/main" id="{BCFBA47D-F549-C49A-910B-69682D92CD12}"/>
              </a:ext>
            </a:extLst>
          </p:cNvPr>
          <p:cNvSpPr>
            <a:spLocks noGrp="1"/>
          </p:cNvSpPr>
          <p:nvPr>
            <p:ph type="title"/>
          </p:nvPr>
        </p:nvSpPr>
        <p:spPr/>
        <p:txBody>
          <a:bodyPr/>
          <a:lstStyle/>
          <a:p>
            <a:r>
              <a:rPr lang="en-GB" err="1"/>
              <a:t>BOVen</a:t>
            </a:r>
            <a:r>
              <a:rPr lang="en-GB"/>
              <a:t> in TN CLL: Study design </a:t>
            </a:r>
          </a:p>
        </p:txBody>
      </p:sp>
      <p:sp>
        <p:nvSpPr>
          <p:cNvPr id="12" name="Textplatzhalter 11">
            <a:extLst>
              <a:ext uri="{FF2B5EF4-FFF2-40B4-BE49-F238E27FC236}">
                <a16:creationId xmlns:a16="http://schemas.microsoft.com/office/drawing/2014/main" id="{5D53D522-3725-D5E5-E7FE-CBC3BAF14C0B}"/>
              </a:ext>
            </a:extLst>
          </p:cNvPr>
          <p:cNvSpPr>
            <a:spLocks noGrp="1"/>
          </p:cNvSpPr>
          <p:nvPr>
            <p:ph type="body" sz="quarter" idx="12"/>
          </p:nvPr>
        </p:nvSpPr>
        <p:spPr/>
        <p:txBody>
          <a:bodyPr/>
          <a:lstStyle/>
          <a:p>
            <a:r>
              <a:rPr lang="en-GB"/>
              <a:t>Phase II trial of zanubrutinib, </a:t>
            </a:r>
            <a:r>
              <a:rPr lang="en-GB" err="1"/>
              <a:t>obinutuzumab</a:t>
            </a:r>
            <a:r>
              <a:rPr lang="en-GB"/>
              <a:t>, and </a:t>
            </a:r>
            <a:r>
              <a:rPr lang="en-GB" err="1"/>
              <a:t>venetoclax</a:t>
            </a:r>
            <a:r>
              <a:rPr lang="en-GB"/>
              <a:t> (</a:t>
            </a:r>
            <a:r>
              <a:rPr lang="en-GB" err="1"/>
              <a:t>BOVen</a:t>
            </a:r>
            <a:r>
              <a:rPr lang="en-GB"/>
              <a:t>) in previously untreated patients with CLL/SLL</a:t>
            </a:r>
          </a:p>
        </p:txBody>
      </p:sp>
    </p:spTree>
    <p:extLst>
      <p:ext uri="{BB962C8B-B14F-4D97-AF65-F5344CB8AC3E}">
        <p14:creationId xmlns:p14="http://schemas.microsoft.com/office/powerpoint/2010/main" val="1350504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860E182-E3A9-8B0C-AA61-7273ECFF61D3}"/>
              </a:ext>
            </a:extLst>
          </p:cNvPr>
          <p:cNvSpPr>
            <a:spLocks noGrp="1"/>
          </p:cNvSpPr>
          <p:nvPr>
            <p:ph type="title"/>
          </p:nvPr>
        </p:nvSpPr>
        <p:spPr/>
        <p:txBody>
          <a:bodyPr/>
          <a:lstStyle/>
          <a:p>
            <a:r>
              <a:rPr lang="de-DE">
                <a:solidFill>
                  <a:srgbClr val="F37920"/>
                </a:solidFill>
                <a:latin typeface="Arial"/>
                <a:cs typeface="calibri light"/>
              </a:rPr>
              <a:t>Adverse </a:t>
            </a:r>
            <a:r>
              <a:rPr lang="de-DE" err="1">
                <a:solidFill>
                  <a:srgbClr val="F37920"/>
                </a:solidFill>
                <a:latin typeface="Arial"/>
                <a:cs typeface="calibri light"/>
              </a:rPr>
              <a:t>events</a:t>
            </a:r>
            <a:r>
              <a:rPr lang="de-DE">
                <a:solidFill>
                  <a:srgbClr val="F37920"/>
                </a:solidFill>
                <a:latin typeface="Arial"/>
                <a:cs typeface="calibri light"/>
              </a:rPr>
              <a:t> (all-</a:t>
            </a:r>
            <a:r>
              <a:rPr lang="de-DE" err="1">
                <a:solidFill>
                  <a:srgbClr val="F37920"/>
                </a:solidFill>
                <a:latin typeface="Arial"/>
                <a:cs typeface="calibri light"/>
              </a:rPr>
              <a:t>cause</a:t>
            </a:r>
            <a:r>
              <a:rPr lang="de-DE">
                <a:solidFill>
                  <a:srgbClr val="F37920"/>
                </a:solidFill>
                <a:latin typeface="Arial"/>
                <a:cs typeface="calibri light"/>
              </a:rPr>
              <a:t>)</a:t>
            </a:r>
            <a:endParaRPr lang="de-DE">
              <a:solidFill>
                <a:srgbClr val="F37920"/>
              </a:solidFill>
              <a:latin typeface="Arial"/>
              <a:cs typeface="Arial"/>
            </a:endParaRPr>
          </a:p>
        </p:txBody>
      </p:sp>
      <p:sp>
        <p:nvSpPr>
          <p:cNvPr id="2" name="Fußzeilenplatzhalter 1">
            <a:extLst>
              <a:ext uri="{FF2B5EF4-FFF2-40B4-BE49-F238E27FC236}">
                <a16:creationId xmlns:a16="http://schemas.microsoft.com/office/drawing/2014/main" id="{B33B254B-FC39-27C2-4AD8-9184DF7D514E}"/>
              </a:ext>
            </a:extLst>
          </p:cNvPr>
          <p:cNvSpPr>
            <a:spLocks noGrp="1"/>
          </p:cNvSpPr>
          <p:nvPr>
            <p:ph type="ftr" sz="quarter" idx="10"/>
          </p:nvPr>
        </p:nvSpPr>
        <p:spPr/>
        <p:txBody>
          <a:bodyPr/>
          <a:lstStyle/>
          <a:p>
            <a:r>
              <a:rPr lang="en-US" b="1">
                <a:solidFill>
                  <a:schemeClr val="tx1">
                    <a:lumMod val="50000"/>
                  </a:schemeClr>
                </a:solidFill>
                <a:cs typeface="Arial"/>
              </a:rPr>
              <a:t>AEs</a:t>
            </a:r>
            <a:r>
              <a:rPr lang="en-US">
                <a:solidFill>
                  <a:schemeClr val="tx1">
                    <a:lumMod val="50000"/>
                  </a:schemeClr>
                </a:solidFill>
                <a:cs typeface="Arial"/>
              </a:rPr>
              <a:t>, adverse events; </a:t>
            </a:r>
            <a:r>
              <a:rPr lang="en-US" b="1">
                <a:solidFill>
                  <a:schemeClr val="tx1">
                    <a:lumMod val="50000"/>
                  </a:schemeClr>
                </a:solidFill>
                <a:cs typeface="Arial"/>
              </a:rPr>
              <a:t>ALK</a:t>
            </a:r>
            <a:r>
              <a:rPr lang="en-US">
                <a:solidFill>
                  <a:schemeClr val="tx1">
                    <a:lumMod val="50000"/>
                  </a:schemeClr>
                </a:solidFill>
                <a:cs typeface="Arial"/>
              </a:rPr>
              <a:t>, alkaline; </a:t>
            </a:r>
            <a:r>
              <a:rPr lang="en-GB" b="1"/>
              <a:t>AST</a:t>
            </a:r>
            <a:r>
              <a:rPr lang="en-GB"/>
              <a:t>, aspartate aminotransferase; </a:t>
            </a:r>
            <a:r>
              <a:rPr lang="en-GB" b="1"/>
              <a:t>GERD</a:t>
            </a:r>
            <a:r>
              <a:rPr lang="en-GB"/>
              <a:t>, gastroesophageal reflux disease; </a:t>
            </a:r>
            <a:r>
              <a:rPr lang="en-GB" b="1"/>
              <a:t>pts</a:t>
            </a:r>
            <a:r>
              <a:rPr lang="en-GB"/>
              <a:t>, patients. </a:t>
            </a:r>
            <a:endParaRPr lang="de-DE">
              <a:solidFill>
                <a:schemeClr val="tx1">
                  <a:lumMod val="50000"/>
                </a:schemeClr>
              </a:solidFill>
              <a:cs typeface="Arial"/>
            </a:endParaRPr>
          </a:p>
          <a:p>
            <a:r>
              <a:rPr lang="en-US" b="1" err="1">
                <a:cs typeface="Arial"/>
              </a:rPr>
              <a:t>Soumerai</a:t>
            </a:r>
            <a:r>
              <a:rPr lang="en-US" b="1">
                <a:cs typeface="Arial"/>
              </a:rPr>
              <a:t> JD, et al. Abstract 153 presented at 17-ICML.</a:t>
            </a:r>
            <a:endParaRPr lang="de-DE">
              <a:cs typeface="Arial"/>
            </a:endParaRPr>
          </a:p>
        </p:txBody>
      </p:sp>
      <p:sp>
        <p:nvSpPr>
          <p:cNvPr id="24" name="Textfeld 23">
            <a:extLst>
              <a:ext uri="{FF2B5EF4-FFF2-40B4-BE49-F238E27FC236}">
                <a16:creationId xmlns:a16="http://schemas.microsoft.com/office/drawing/2014/main" id="{584E5187-EE68-3E59-4D96-56AF67A405C2}"/>
              </a:ext>
            </a:extLst>
          </p:cNvPr>
          <p:cNvSpPr txBox="1"/>
          <p:nvPr/>
        </p:nvSpPr>
        <p:spPr>
          <a:xfrm>
            <a:off x="416534" y="5715076"/>
            <a:ext cx="3824176"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de-DE" sz="800" err="1">
                <a:latin typeface="Arial"/>
                <a:cs typeface="Calibri"/>
              </a:rPr>
              <a:t>No</a:t>
            </a:r>
            <a:r>
              <a:rPr lang="de-DE" sz="800">
                <a:latin typeface="Arial"/>
                <a:cs typeface="Calibri"/>
              </a:rPr>
              <a:t> </a:t>
            </a:r>
            <a:r>
              <a:rPr lang="de-DE" sz="800" err="1">
                <a:latin typeface="Arial"/>
                <a:cs typeface="Calibri"/>
              </a:rPr>
              <a:t>laboratory</a:t>
            </a:r>
            <a:r>
              <a:rPr lang="de-DE" sz="800">
                <a:latin typeface="Arial"/>
                <a:cs typeface="Calibri"/>
              </a:rPr>
              <a:t> </a:t>
            </a:r>
            <a:r>
              <a:rPr lang="de-DE" sz="800" err="1">
                <a:latin typeface="Arial"/>
                <a:cs typeface="Calibri"/>
              </a:rPr>
              <a:t>or</a:t>
            </a:r>
            <a:r>
              <a:rPr lang="de-DE" sz="800">
                <a:latin typeface="Arial"/>
                <a:cs typeface="Calibri"/>
              </a:rPr>
              <a:t> </a:t>
            </a:r>
            <a:r>
              <a:rPr lang="de-DE" sz="800" err="1">
                <a:latin typeface="Arial"/>
                <a:cs typeface="Calibri"/>
              </a:rPr>
              <a:t>clinical</a:t>
            </a:r>
            <a:r>
              <a:rPr lang="de-DE" sz="800">
                <a:latin typeface="Arial"/>
                <a:cs typeface="Calibri"/>
              </a:rPr>
              <a:t> </a:t>
            </a:r>
            <a:r>
              <a:rPr lang="de-DE" sz="800" err="1">
                <a:latin typeface="Arial"/>
                <a:cs typeface="Calibri"/>
              </a:rPr>
              <a:t>tumor</a:t>
            </a:r>
            <a:r>
              <a:rPr lang="de-DE" sz="800">
                <a:latin typeface="Arial"/>
                <a:cs typeface="Calibri"/>
              </a:rPr>
              <a:t> </a:t>
            </a:r>
            <a:r>
              <a:rPr lang="de-DE" sz="800" err="1">
                <a:latin typeface="Arial"/>
                <a:cs typeface="Calibri"/>
              </a:rPr>
              <a:t>lysis</a:t>
            </a:r>
            <a:r>
              <a:rPr lang="de-DE" sz="800">
                <a:latin typeface="Arial"/>
                <a:cs typeface="Calibri"/>
              </a:rPr>
              <a:t> </a:t>
            </a:r>
            <a:r>
              <a:rPr lang="de-DE" sz="800" err="1">
                <a:latin typeface="Arial"/>
                <a:cs typeface="Calibri"/>
              </a:rPr>
              <a:t>syndrome</a:t>
            </a:r>
            <a:r>
              <a:rPr lang="de-DE" sz="800">
                <a:latin typeface="Arial"/>
                <a:cs typeface="Calibri"/>
              </a:rPr>
              <a:t> (Howard </a:t>
            </a:r>
            <a:r>
              <a:rPr lang="de-DE" sz="800" err="1">
                <a:latin typeface="Arial"/>
                <a:cs typeface="Calibri"/>
              </a:rPr>
              <a:t>criteria</a:t>
            </a:r>
            <a:r>
              <a:rPr lang="de-DE" sz="800">
                <a:latin typeface="Arial"/>
                <a:cs typeface="Calibri"/>
              </a:rPr>
              <a:t>)</a:t>
            </a:r>
            <a:endParaRPr lang="de-DE" sz="800">
              <a:latin typeface="Arial"/>
            </a:endParaRPr>
          </a:p>
        </p:txBody>
      </p:sp>
      <p:graphicFrame>
        <p:nvGraphicFramePr>
          <p:cNvPr id="8" name="Table 8">
            <a:extLst>
              <a:ext uri="{FF2B5EF4-FFF2-40B4-BE49-F238E27FC236}">
                <a16:creationId xmlns:a16="http://schemas.microsoft.com/office/drawing/2014/main" id="{15B9EC46-81CE-1AF8-63E3-A4A29B02D012}"/>
              </a:ext>
            </a:extLst>
          </p:cNvPr>
          <p:cNvGraphicFramePr>
            <a:graphicFrameLocks noGrp="1"/>
          </p:cNvGraphicFramePr>
          <p:nvPr>
            <p:extLst>
              <p:ext uri="{D42A27DB-BD31-4B8C-83A1-F6EECF244321}">
                <p14:modId xmlns:p14="http://schemas.microsoft.com/office/powerpoint/2010/main" val="1651235114"/>
              </p:ext>
            </p:extLst>
          </p:nvPr>
        </p:nvGraphicFramePr>
        <p:xfrm>
          <a:off x="417601" y="1666799"/>
          <a:ext cx="5572801" cy="3993600"/>
        </p:xfrm>
        <a:graphic>
          <a:graphicData uri="http://schemas.openxmlformats.org/drawingml/2006/table">
            <a:tbl>
              <a:tblPr firstRow="1" bandRow="1">
                <a:tableStyleId>{5C22544A-7EE6-4342-B048-85BDC9FD1C3A}</a:tableStyleId>
              </a:tblPr>
              <a:tblGrid>
                <a:gridCol w="1839771">
                  <a:extLst>
                    <a:ext uri="{9D8B030D-6E8A-4147-A177-3AD203B41FA5}">
                      <a16:colId xmlns:a16="http://schemas.microsoft.com/office/drawing/2014/main" val="1410620912"/>
                    </a:ext>
                  </a:extLst>
                </a:gridCol>
                <a:gridCol w="1243873">
                  <a:extLst>
                    <a:ext uri="{9D8B030D-6E8A-4147-A177-3AD203B41FA5}">
                      <a16:colId xmlns:a16="http://schemas.microsoft.com/office/drawing/2014/main" val="3262837329"/>
                    </a:ext>
                  </a:extLst>
                </a:gridCol>
                <a:gridCol w="1243873">
                  <a:extLst>
                    <a:ext uri="{9D8B030D-6E8A-4147-A177-3AD203B41FA5}">
                      <a16:colId xmlns:a16="http://schemas.microsoft.com/office/drawing/2014/main" val="707825117"/>
                    </a:ext>
                  </a:extLst>
                </a:gridCol>
                <a:gridCol w="1245284">
                  <a:extLst>
                    <a:ext uri="{9D8B030D-6E8A-4147-A177-3AD203B41FA5}">
                      <a16:colId xmlns:a16="http://schemas.microsoft.com/office/drawing/2014/main" val="2500308891"/>
                    </a:ext>
                  </a:extLst>
                </a:gridCol>
              </a:tblGrid>
              <a:tr h="105528">
                <a:tc>
                  <a:txBody>
                    <a:bodyPr/>
                    <a:lstStyle/>
                    <a:p>
                      <a:pPr marL="0" algn="l" rtl="0" eaLnBrk="1" latinLnBrk="0" hangingPunct="1">
                        <a:spcBef>
                          <a:spcPts val="0"/>
                        </a:spcBef>
                        <a:spcAft>
                          <a:spcPts val="0"/>
                        </a:spcAft>
                      </a:pPr>
                      <a:r>
                        <a:rPr lang="en-US" sz="1000" kern="1200">
                          <a:effectLst/>
                        </a:rPr>
                        <a:t>Any grade AEs in </a:t>
                      </a:r>
                      <a:r>
                        <a:rPr lang="en-US" sz="1000" u="sng" kern="1200">
                          <a:effectLst/>
                        </a:rPr>
                        <a:t>&gt;</a:t>
                      </a:r>
                      <a:r>
                        <a:rPr lang="en-US" sz="1000" kern="1200">
                          <a:effectLst/>
                        </a:rPr>
                        <a:t>10% pts</a:t>
                      </a:r>
                      <a:endParaRPr lang="en-US" sz="1000">
                        <a:effectLst/>
                      </a:endParaRPr>
                    </a:p>
                  </a:txBody>
                  <a:tcPr marT="18000" marB="18000" anchor="ctr"/>
                </a:tc>
                <a:tc>
                  <a:txBody>
                    <a:bodyPr/>
                    <a:lstStyle/>
                    <a:p>
                      <a:pPr marL="0" algn="ctr" rtl="0" eaLnBrk="1" latinLnBrk="0" hangingPunct="1">
                        <a:spcBef>
                          <a:spcPts val="0"/>
                        </a:spcBef>
                        <a:spcAft>
                          <a:spcPts val="0"/>
                        </a:spcAft>
                      </a:pPr>
                      <a:r>
                        <a:rPr lang="en-US" sz="1000" kern="1200">
                          <a:effectLst/>
                        </a:rPr>
                        <a:t>Grade 1-2 (%)</a:t>
                      </a:r>
                      <a:endParaRPr lang="en-US" sz="1000">
                        <a:effectLst/>
                      </a:endParaRPr>
                    </a:p>
                  </a:txBody>
                  <a:tcPr marT="18000" marB="18000" anchor="ctr"/>
                </a:tc>
                <a:tc>
                  <a:txBody>
                    <a:bodyPr/>
                    <a:lstStyle/>
                    <a:p>
                      <a:pPr marL="0" algn="ctr" rtl="0" eaLnBrk="1" latinLnBrk="0" hangingPunct="1">
                        <a:spcBef>
                          <a:spcPts val="0"/>
                        </a:spcBef>
                        <a:spcAft>
                          <a:spcPts val="0"/>
                        </a:spcAft>
                      </a:pPr>
                      <a:r>
                        <a:rPr lang="en-US" sz="1000" kern="1200">
                          <a:effectLst/>
                        </a:rPr>
                        <a:t>Grade 3 (%)</a:t>
                      </a:r>
                      <a:endParaRPr lang="en-US" sz="1000">
                        <a:effectLst/>
                      </a:endParaRPr>
                    </a:p>
                  </a:txBody>
                  <a:tcPr marT="18000" marB="18000" anchor="ctr"/>
                </a:tc>
                <a:tc>
                  <a:txBody>
                    <a:bodyPr/>
                    <a:lstStyle/>
                    <a:p>
                      <a:pPr marL="0" algn="ctr" rtl="0" eaLnBrk="1" latinLnBrk="0" hangingPunct="1">
                        <a:spcBef>
                          <a:spcPts val="0"/>
                        </a:spcBef>
                        <a:spcAft>
                          <a:spcPts val="0"/>
                        </a:spcAft>
                      </a:pPr>
                      <a:r>
                        <a:rPr lang="en-US" sz="1000" kern="1200">
                          <a:effectLst/>
                        </a:rPr>
                        <a:t>Grade 4 (%)</a:t>
                      </a:r>
                      <a:endParaRPr lang="en-US" sz="1000">
                        <a:effectLst/>
                      </a:endParaRPr>
                    </a:p>
                  </a:txBody>
                  <a:tcPr marT="18000" marB="18000" anchor="ctr"/>
                </a:tc>
                <a:extLst>
                  <a:ext uri="{0D108BD9-81ED-4DB2-BD59-A6C34878D82A}">
                    <a16:rowId xmlns:a16="http://schemas.microsoft.com/office/drawing/2014/main" val="1344120367"/>
                  </a:ext>
                </a:extLst>
              </a:tr>
              <a:tr h="91579">
                <a:tc>
                  <a:txBody>
                    <a:bodyPr/>
                    <a:lstStyle/>
                    <a:p>
                      <a:pPr marL="0" algn="l" rtl="0" eaLnBrk="1" latinLnBrk="0" hangingPunct="1">
                        <a:spcBef>
                          <a:spcPts val="0"/>
                        </a:spcBef>
                        <a:spcAft>
                          <a:spcPts val="0"/>
                        </a:spcAft>
                      </a:pPr>
                      <a:r>
                        <a:rPr lang="en-US" sz="1000" kern="1200">
                          <a:effectLst/>
                        </a:rPr>
                        <a:t>Platelet count decreased</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25 (48%)</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4 (8%)</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1671780513"/>
                  </a:ext>
                </a:extLst>
              </a:tr>
              <a:tr h="91579">
                <a:tc>
                  <a:txBody>
                    <a:bodyPr/>
                    <a:lstStyle/>
                    <a:p>
                      <a:pPr marL="0" algn="l" rtl="0" eaLnBrk="1" latinLnBrk="0" hangingPunct="1">
                        <a:spcBef>
                          <a:spcPts val="0"/>
                        </a:spcBef>
                        <a:spcAft>
                          <a:spcPts val="0"/>
                        </a:spcAft>
                      </a:pPr>
                      <a:r>
                        <a:rPr lang="en-US" sz="1000" kern="1200">
                          <a:effectLst/>
                        </a:rPr>
                        <a:t>Fatigue</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28 (54%)</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 (2%)</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4070658271"/>
                  </a:ext>
                </a:extLst>
              </a:tr>
              <a:tr h="91579">
                <a:tc>
                  <a:txBody>
                    <a:bodyPr/>
                    <a:lstStyle/>
                    <a:p>
                      <a:pPr marL="0" algn="l" rtl="0" eaLnBrk="1" latinLnBrk="0" hangingPunct="1">
                        <a:spcBef>
                          <a:spcPts val="0"/>
                        </a:spcBef>
                        <a:spcAft>
                          <a:spcPts val="0"/>
                        </a:spcAft>
                      </a:pPr>
                      <a:r>
                        <a:rPr lang="en-US" sz="1000" kern="1200">
                          <a:effectLst/>
                        </a:rPr>
                        <a:t>Neutrophil count decreased</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16 (31%)</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5 (10%)</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7 (13%)</a:t>
                      </a:r>
                      <a:endParaRPr lang="en-US" sz="1000">
                        <a:effectLst/>
                      </a:endParaRPr>
                    </a:p>
                  </a:txBody>
                  <a:tcPr marT="14400" marB="14400" anchor="ctr"/>
                </a:tc>
                <a:extLst>
                  <a:ext uri="{0D108BD9-81ED-4DB2-BD59-A6C34878D82A}">
                    <a16:rowId xmlns:a16="http://schemas.microsoft.com/office/drawing/2014/main" val="2209195409"/>
                  </a:ext>
                </a:extLst>
              </a:tr>
              <a:tr h="91579">
                <a:tc>
                  <a:txBody>
                    <a:bodyPr/>
                    <a:lstStyle/>
                    <a:p>
                      <a:pPr marL="0" algn="l" rtl="0" eaLnBrk="1" latinLnBrk="0" hangingPunct="1">
                        <a:spcBef>
                          <a:spcPts val="0"/>
                        </a:spcBef>
                        <a:spcAft>
                          <a:spcPts val="0"/>
                        </a:spcAft>
                      </a:pPr>
                      <a:r>
                        <a:rPr lang="en-US" sz="1000" kern="1200">
                          <a:effectLst/>
                        </a:rPr>
                        <a:t>Diarrhea</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23 (44%)</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 (2%)</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545020962"/>
                  </a:ext>
                </a:extLst>
              </a:tr>
              <a:tr h="91579">
                <a:tc>
                  <a:txBody>
                    <a:bodyPr/>
                    <a:lstStyle/>
                    <a:p>
                      <a:pPr marL="0" algn="l" rtl="0" eaLnBrk="1" latinLnBrk="0" hangingPunct="1">
                        <a:spcBef>
                          <a:spcPts val="0"/>
                        </a:spcBef>
                        <a:spcAft>
                          <a:spcPts val="0"/>
                        </a:spcAft>
                      </a:pPr>
                      <a:r>
                        <a:rPr lang="en-US" sz="1000" kern="1200">
                          <a:effectLst/>
                        </a:rPr>
                        <a:t>Bruising</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23 (44%)</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3288248872"/>
                  </a:ext>
                </a:extLst>
              </a:tr>
              <a:tr h="91579">
                <a:tc>
                  <a:txBody>
                    <a:bodyPr/>
                    <a:lstStyle/>
                    <a:p>
                      <a:pPr marL="0" algn="l" rtl="0" eaLnBrk="1" latinLnBrk="0" hangingPunct="1">
                        <a:spcBef>
                          <a:spcPts val="0"/>
                        </a:spcBef>
                        <a:spcAft>
                          <a:spcPts val="0"/>
                        </a:spcAft>
                      </a:pPr>
                      <a:r>
                        <a:rPr lang="en-US" sz="1000" kern="1200">
                          <a:effectLst/>
                        </a:rPr>
                        <a:t>Cough</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20 (38%)</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912780573"/>
                  </a:ext>
                </a:extLst>
              </a:tr>
              <a:tr h="91579">
                <a:tc>
                  <a:txBody>
                    <a:bodyPr/>
                    <a:lstStyle/>
                    <a:p>
                      <a:pPr marL="0" algn="l" rtl="0" eaLnBrk="1" latinLnBrk="0" hangingPunct="1">
                        <a:spcBef>
                          <a:spcPts val="0"/>
                        </a:spcBef>
                        <a:spcAft>
                          <a:spcPts val="0"/>
                        </a:spcAft>
                      </a:pPr>
                      <a:r>
                        <a:rPr lang="en-US" sz="1000" kern="1200">
                          <a:effectLst/>
                        </a:rPr>
                        <a:t>Infusion-related reaction</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17 (33%)</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 (2%)</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 (2%)</a:t>
                      </a:r>
                      <a:endParaRPr lang="en-US" sz="1000">
                        <a:effectLst/>
                      </a:endParaRPr>
                    </a:p>
                  </a:txBody>
                  <a:tcPr marT="14400" marB="14400" anchor="ctr"/>
                </a:tc>
                <a:extLst>
                  <a:ext uri="{0D108BD9-81ED-4DB2-BD59-A6C34878D82A}">
                    <a16:rowId xmlns:a16="http://schemas.microsoft.com/office/drawing/2014/main" val="2820629307"/>
                  </a:ext>
                </a:extLst>
              </a:tr>
              <a:tr h="91579">
                <a:tc>
                  <a:txBody>
                    <a:bodyPr/>
                    <a:lstStyle/>
                    <a:p>
                      <a:pPr marL="0" algn="l" rtl="0" eaLnBrk="1" latinLnBrk="0" hangingPunct="1">
                        <a:spcBef>
                          <a:spcPts val="0"/>
                        </a:spcBef>
                        <a:spcAft>
                          <a:spcPts val="0"/>
                        </a:spcAft>
                      </a:pPr>
                      <a:r>
                        <a:rPr lang="en-US" sz="1000" kern="1200">
                          <a:effectLst/>
                        </a:rPr>
                        <a:t>Nausea</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18 (35%)</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3895420819"/>
                  </a:ext>
                </a:extLst>
              </a:tr>
              <a:tr h="91579">
                <a:tc>
                  <a:txBody>
                    <a:bodyPr/>
                    <a:lstStyle/>
                    <a:p>
                      <a:pPr marL="0" algn="l" rtl="0" eaLnBrk="1" latinLnBrk="0" hangingPunct="1">
                        <a:spcBef>
                          <a:spcPts val="0"/>
                        </a:spcBef>
                        <a:spcAft>
                          <a:spcPts val="0"/>
                        </a:spcAft>
                      </a:pPr>
                      <a:r>
                        <a:rPr lang="en-US" sz="1000" kern="1200">
                          <a:effectLst/>
                        </a:rPr>
                        <a:t>Anemia</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18 (35%)</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3213860525"/>
                  </a:ext>
                </a:extLst>
              </a:tr>
              <a:tr h="91579">
                <a:tc>
                  <a:txBody>
                    <a:bodyPr/>
                    <a:lstStyle/>
                    <a:p>
                      <a:pPr marL="0" algn="l" rtl="0" eaLnBrk="1" latinLnBrk="0" hangingPunct="1">
                        <a:spcBef>
                          <a:spcPts val="0"/>
                        </a:spcBef>
                        <a:spcAft>
                          <a:spcPts val="0"/>
                        </a:spcAft>
                      </a:pPr>
                      <a:r>
                        <a:rPr lang="en-US" sz="1000" kern="1200">
                          <a:effectLst/>
                        </a:rPr>
                        <a:t>Constipation</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17 (33%)</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2466967702"/>
                  </a:ext>
                </a:extLst>
              </a:tr>
              <a:tr h="91579">
                <a:tc>
                  <a:txBody>
                    <a:bodyPr/>
                    <a:lstStyle/>
                    <a:p>
                      <a:pPr marL="0" algn="l" rtl="0" eaLnBrk="1" latinLnBrk="0" hangingPunct="1">
                        <a:spcBef>
                          <a:spcPts val="0"/>
                        </a:spcBef>
                        <a:spcAft>
                          <a:spcPts val="0"/>
                        </a:spcAft>
                      </a:pPr>
                      <a:r>
                        <a:rPr lang="en-US" sz="1000" kern="1200">
                          <a:effectLst/>
                        </a:rPr>
                        <a:t>Arthralgias</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13 (25%)</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4282566159"/>
                  </a:ext>
                </a:extLst>
              </a:tr>
              <a:tr h="91579">
                <a:tc>
                  <a:txBody>
                    <a:bodyPr/>
                    <a:lstStyle/>
                    <a:p>
                      <a:pPr marL="0" algn="l" rtl="0" eaLnBrk="1" latinLnBrk="0" hangingPunct="1">
                        <a:spcBef>
                          <a:spcPts val="0"/>
                        </a:spcBef>
                        <a:spcAft>
                          <a:spcPts val="0"/>
                        </a:spcAft>
                      </a:pPr>
                      <a:r>
                        <a:rPr lang="en-US" sz="1000" kern="1200">
                          <a:effectLst/>
                        </a:rPr>
                        <a:t>Rash, maculopapular</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10 (19%)</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2 (4%)</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3450203255"/>
                  </a:ext>
                </a:extLst>
              </a:tr>
              <a:tr h="91579">
                <a:tc>
                  <a:txBody>
                    <a:bodyPr/>
                    <a:lstStyle/>
                    <a:p>
                      <a:pPr marL="0" algn="l" rtl="0" eaLnBrk="1" latinLnBrk="0" hangingPunct="1">
                        <a:spcBef>
                          <a:spcPts val="0"/>
                        </a:spcBef>
                        <a:spcAft>
                          <a:spcPts val="0"/>
                        </a:spcAft>
                      </a:pPr>
                      <a:r>
                        <a:rPr lang="en-US" sz="1000" kern="1200">
                          <a:effectLst/>
                        </a:rPr>
                        <a:t>Nasal congestion</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12 (23%)</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441027353"/>
                  </a:ext>
                </a:extLst>
              </a:tr>
              <a:tr h="91579">
                <a:tc>
                  <a:txBody>
                    <a:bodyPr/>
                    <a:lstStyle/>
                    <a:p>
                      <a:pPr marL="0" algn="l" rtl="0" eaLnBrk="1" latinLnBrk="0" hangingPunct="1">
                        <a:spcBef>
                          <a:spcPts val="0"/>
                        </a:spcBef>
                        <a:spcAft>
                          <a:spcPts val="0"/>
                        </a:spcAft>
                      </a:pPr>
                      <a:r>
                        <a:rPr lang="en-US" sz="1000" kern="1200">
                          <a:effectLst/>
                        </a:rPr>
                        <a:t>GERD</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11 (21%)</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2545702751"/>
                  </a:ext>
                </a:extLst>
              </a:tr>
              <a:tr h="91579">
                <a:tc>
                  <a:txBody>
                    <a:bodyPr/>
                    <a:lstStyle/>
                    <a:p>
                      <a:pPr marL="0" algn="l" rtl="0" eaLnBrk="1" latinLnBrk="0" hangingPunct="1">
                        <a:spcBef>
                          <a:spcPts val="0"/>
                        </a:spcBef>
                        <a:spcAft>
                          <a:spcPts val="0"/>
                        </a:spcAft>
                      </a:pPr>
                      <a:r>
                        <a:rPr lang="en-US" sz="1000" kern="1200">
                          <a:effectLst/>
                        </a:rPr>
                        <a:t>Insomnia</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11 (21%)</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3578586008"/>
                  </a:ext>
                </a:extLst>
              </a:tr>
              <a:tr h="91579">
                <a:tc>
                  <a:txBody>
                    <a:bodyPr/>
                    <a:lstStyle/>
                    <a:p>
                      <a:pPr marL="0" algn="l" rtl="0" eaLnBrk="1" latinLnBrk="0" hangingPunct="1">
                        <a:spcBef>
                          <a:spcPts val="0"/>
                        </a:spcBef>
                        <a:spcAft>
                          <a:spcPts val="0"/>
                        </a:spcAft>
                      </a:pPr>
                      <a:r>
                        <a:rPr lang="en-US" sz="1000" kern="1200">
                          <a:effectLst/>
                        </a:rPr>
                        <a:t>Myalgia</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10 (19%)</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1761115694"/>
                  </a:ext>
                </a:extLst>
              </a:tr>
              <a:tr h="91579">
                <a:tc>
                  <a:txBody>
                    <a:bodyPr/>
                    <a:lstStyle/>
                    <a:p>
                      <a:pPr marL="0" algn="l" rtl="0" eaLnBrk="1" latinLnBrk="0" hangingPunct="1">
                        <a:spcBef>
                          <a:spcPts val="0"/>
                        </a:spcBef>
                        <a:spcAft>
                          <a:spcPts val="0"/>
                        </a:spcAft>
                      </a:pPr>
                      <a:r>
                        <a:rPr lang="en-US" sz="1000" kern="1200">
                          <a:effectLst/>
                        </a:rPr>
                        <a:t>Abdominal pain</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10 (19%)</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149408945"/>
                  </a:ext>
                </a:extLst>
              </a:tr>
              <a:tr h="91579">
                <a:tc>
                  <a:txBody>
                    <a:bodyPr/>
                    <a:lstStyle/>
                    <a:p>
                      <a:pPr marL="0" algn="l" rtl="0" eaLnBrk="1" latinLnBrk="0" hangingPunct="1">
                        <a:spcBef>
                          <a:spcPts val="0"/>
                        </a:spcBef>
                        <a:spcAft>
                          <a:spcPts val="0"/>
                        </a:spcAft>
                      </a:pPr>
                      <a:r>
                        <a:rPr lang="en-US" sz="1000" kern="1200">
                          <a:effectLst/>
                        </a:rPr>
                        <a:t>Dyspnea</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10 (19%)</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2516277209"/>
                  </a:ext>
                </a:extLst>
              </a:tr>
              <a:tr h="91579">
                <a:tc>
                  <a:txBody>
                    <a:bodyPr/>
                    <a:lstStyle/>
                    <a:p>
                      <a:pPr marL="0" algn="l" rtl="0" eaLnBrk="1" latinLnBrk="0" hangingPunct="1">
                        <a:spcBef>
                          <a:spcPts val="0"/>
                        </a:spcBef>
                        <a:spcAft>
                          <a:spcPts val="0"/>
                        </a:spcAft>
                      </a:pPr>
                      <a:r>
                        <a:rPr lang="en-US" sz="1000" kern="1200">
                          <a:effectLst/>
                        </a:rPr>
                        <a:t>Headache</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8 (15%)</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 (2%)</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3654931982"/>
                  </a:ext>
                </a:extLst>
              </a:tr>
              <a:tr h="91579">
                <a:tc>
                  <a:txBody>
                    <a:bodyPr/>
                    <a:lstStyle/>
                    <a:p>
                      <a:pPr marL="0" algn="l" rtl="0" eaLnBrk="1" latinLnBrk="0" hangingPunct="1">
                        <a:spcBef>
                          <a:spcPts val="0"/>
                        </a:spcBef>
                        <a:spcAft>
                          <a:spcPts val="0"/>
                        </a:spcAft>
                      </a:pPr>
                      <a:r>
                        <a:rPr lang="en-US" sz="1000" kern="1200">
                          <a:effectLst/>
                        </a:rPr>
                        <a:t>Dizziness</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9 (17%)</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1427692684"/>
                  </a:ext>
                </a:extLst>
              </a:tr>
              <a:tr h="91579">
                <a:tc>
                  <a:txBody>
                    <a:bodyPr/>
                    <a:lstStyle/>
                    <a:p>
                      <a:pPr marL="0" algn="l" rtl="0" eaLnBrk="1" latinLnBrk="0" hangingPunct="1">
                        <a:spcBef>
                          <a:spcPts val="0"/>
                        </a:spcBef>
                        <a:spcAft>
                          <a:spcPts val="0"/>
                        </a:spcAft>
                      </a:pPr>
                      <a:r>
                        <a:rPr lang="en-US" sz="1000" kern="1200">
                          <a:effectLst/>
                        </a:rPr>
                        <a:t>AST increased</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9 (17%)</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1196075173"/>
                  </a:ext>
                </a:extLst>
              </a:tr>
            </a:tbl>
          </a:graphicData>
        </a:graphic>
      </p:graphicFrame>
      <p:graphicFrame>
        <p:nvGraphicFramePr>
          <p:cNvPr id="9" name="Table 9">
            <a:extLst>
              <a:ext uri="{FF2B5EF4-FFF2-40B4-BE49-F238E27FC236}">
                <a16:creationId xmlns:a16="http://schemas.microsoft.com/office/drawing/2014/main" id="{880E29B3-30D0-277A-25AA-CD7037EF5F74}"/>
              </a:ext>
            </a:extLst>
          </p:cNvPr>
          <p:cNvGraphicFramePr>
            <a:graphicFrameLocks noGrp="1"/>
          </p:cNvGraphicFramePr>
          <p:nvPr>
            <p:extLst>
              <p:ext uri="{D42A27DB-BD31-4B8C-83A1-F6EECF244321}">
                <p14:modId xmlns:p14="http://schemas.microsoft.com/office/powerpoint/2010/main" val="4179969245"/>
              </p:ext>
            </p:extLst>
          </p:nvPr>
        </p:nvGraphicFramePr>
        <p:xfrm>
          <a:off x="6213599" y="1666799"/>
          <a:ext cx="5572801" cy="2384400"/>
        </p:xfrm>
        <a:graphic>
          <a:graphicData uri="http://schemas.openxmlformats.org/drawingml/2006/table">
            <a:tbl>
              <a:tblPr firstRow="1" bandRow="1">
                <a:tableStyleId>{5C22544A-7EE6-4342-B048-85BDC9FD1C3A}</a:tableStyleId>
              </a:tblPr>
              <a:tblGrid>
                <a:gridCol w="2229256">
                  <a:extLst>
                    <a:ext uri="{9D8B030D-6E8A-4147-A177-3AD203B41FA5}">
                      <a16:colId xmlns:a16="http://schemas.microsoft.com/office/drawing/2014/main" val="3097903859"/>
                    </a:ext>
                  </a:extLst>
                </a:gridCol>
                <a:gridCol w="1114515">
                  <a:extLst>
                    <a:ext uri="{9D8B030D-6E8A-4147-A177-3AD203B41FA5}">
                      <a16:colId xmlns:a16="http://schemas.microsoft.com/office/drawing/2014/main" val="2092663618"/>
                    </a:ext>
                  </a:extLst>
                </a:gridCol>
                <a:gridCol w="1114515">
                  <a:extLst>
                    <a:ext uri="{9D8B030D-6E8A-4147-A177-3AD203B41FA5}">
                      <a16:colId xmlns:a16="http://schemas.microsoft.com/office/drawing/2014/main" val="2674458353"/>
                    </a:ext>
                  </a:extLst>
                </a:gridCol>
                <a:gridCol w="1114515">
                  <a:extLst>
                    <a:ext uri="{9D8B030D-6E8A-4147-A177-3AD203B41FA5}">
                      <a16:colId xmlns:a16="http://schemas.microsoft.com/office/drawing/2014/main" val="2894556620"/>
                    </a:ext>
                  </a:extLst>
                </a:gridCol>
              </a:tblGrid>
              <a:tr h="101221">
                <a:tc>
                  <a:txBody>
                    <a:bodyPr/>
                    <a:lstStyle/>
                    <a:p>
                      <a:pPr marL="0" algn="l" rtl="0" eaLnBrk="1" latinLnBrk="0" hangingPunct="1">
                        <a:spcBef>
                          <a:spcPts val="0"/>
                        </a:spcBef>
                        <a:spcAft>
                          <a:spcPts val="0"/>
                        </a:spcAft>
                      </a:pPr>
                      <a:r>
                        <a:rPr lang="en-US" sz="1000" kern="1200">
                          <a:effectLst/>
                        </a:rPr>
                        <a:t>Any grade of AEs in </a:t>
                      </a:r>
                      <a:r>
                        <a:rPr lang="en-US" sz="1000" u="sng" kern="1200">
                          <a:effectLst/>
                        </a:rPr>
                        <a:t>&gt;</a:t>
                      </a:r>
                      <a:r>
                        <a:rPr lang="en-US" sz="1000" kern="1200">
                          <a:effectLst/>
                        </a:rPr>
                        <a:t>10% pts</a:t>
                      </a:r>
                      <a:endParaRPr lang="en-US" sz="1000">
                        <a:effectLst/>
                      </a:endParaRPr>
                    </a:p>
                  </a:txBody>
                  <a:tcPr marL="90000" marT="28800" marB="28800" anchor="ctr"/>
                </a:tc>
                <a:tc>
                  <a:txBody>
                    <a:bodyPr/>
                    <a:lstStyle/>
                    <a:p>
                      <a:pPr marL="0" algn="ctr" rtl="0" eaLnBrk="1" latinLnBrk="0" hangingPunct="1">
                        <a:spcBef>
                          <a:spcPts val="0"/>
                        </a:spcBef>
                        <a:spcAft>
                          <a:spcPts val="0"/>
                        </a:spcAft>
                      </a:pPr>
                      <a:r>
                        <a:rPr lang="en-US" sz="1000" kern="1200">
                          <a:effectLst/>
                        </a:rPr>
                        <a:t>Grade 1-2 (%)</a:t>
                      </a:r>
                      <a:endParaRPr lang="en-US" sz="1000">
                        <a:effectLst/>
                      </a:endParaRPr>
                    </a:p>
                  </a:txBody>
                  <a:tcPr marL="90000" marT="28800" marB="28800" anchor="ctr"/>
                </a:tc>
                <a:tc>
                  <a:txBody>
                    <a:bodyPr/>
                    <a:lstStyle/>
                    <a:p>
                      <a:pPr marL="0" algn="ctr" rtl="0" eaLnBrk="1" latinLnBrk="0" hangingPunct="1">
                        <a:spcBef>
                          <a:spcPts val="0"/>
                        </a:spcBef>
                        <a:spcAft>
                          <a:spcPts val="0"/>
                        </a:spcAft>
                      </a:pPr>
                      <a:r>
                        <a:rPr lang="en-US" sz="1000" kern="1200">
                          <a:effectLst/>
                        </a:rPr>
                        <a:t>Grade 3 (%)</a:t>
                      </a:r>
                      <a:endParaRPr lang="en-US" sz="1000">
                        <a:effectLst/>
                      </a:endParaRPr>
                    </a:p>
                  </a:txBody>
                  <a:tcPr marL="90000" marT="28800" marB="28800" anchor="ctr"/>
                </a:tc>
                <a:tc>
                  <a:txBody>
                    <a:bodyPr/>
                    <a:lstStyle/>
                    <a:p>
                      <a:pPr marL="0" algn="ctr" rtl="0" eaLnBrk="1" latinLnBrk="0" hangingPunct="1">
                        <a:spcBef>
                          <a:spcPts val="0"/>
                        </a:spcBef>
                        <a:spcAft>
                          <a:spcPts val="0"/>
                        </a:spcAft>
                      </a:pPr>
                      <a:r>
                        <a:rPr lang="en-US" sz="1000" kern="1200">
                          <a:effectLst/>
                        </a:rPr>
                        <a:t>Grade 4 (%)</a:t>
                      </a:r>
                      <a:endParaRPr lang="en-US" sz="1000">
                        <a:effectLst/>
                      </a:endParaRPr>
                    </a:p>
                  </a:txBody>
                  <a:tcPr marL="90000" marT="18000" marB="18000" anchor="ctr"/>
                </a:tc>
                <a:extLst>
                  <a:ext uri="{0D108BD9-81ED-4DB2-BD59-A6C34878D82A}">
                    <a16:rowId xmlns:a16="http://schemas.microsoft.com/office/drawing/2014/main" val="3200755201"/>
                  </a:ext>
                </a:extLst>
              </a:tr>
              <a:tr h="87339">
                <a:tc>
                  <a:txBody>
                    <a:bodyPr/>
                    <a:lstStyle/>
                    <a:p>
                      <a:pPr marL="0" algn="l" rtl="0" eaLnBrk="1" latinLnBrk="0" hangingPunct="1">
                        <a:spcBef>
                          <a:spcPts val="0"/>
                        </a:spcBef>
                        <a:spcAft>
                          <a:spcPts val="0"/>
                        </a:spcAft>
                      </a:pPr>
                      <a:r>
                        <a:rPr lang="en-US" sz="1000" kern="1200">
                          <a:effectLst/>
                        </a:rPr>
                        <a:t>Sinusitis</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9 (17%)</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extLst>
                  <a:ext uri="{0D108BD9-81ED-4DB2-BD59-A6C34878D82A}">
                    <a16:rowId xmlns:a16="http://schemas.microsoft.com/office/drawing/2014/main" val="3739518114"/>
                  </a:ext>
                </a:extLst>
              </a:tr>
              <a:tr h="87339">
                <a:tc>
                  <a:txBody>
                    <a:bodyPr/>
                    <a:lstStyle/>
                    <a:p>
                      <a:pPr marL="0" algn="l" rtl="0" eaLnBrk="1" latinLnBrk="0" hangingPunct="1">
                        <a:spcBef>
                          <a:spcPts val="0"/>
                        </a:spcBef>
                        <a:spcAft>
                          <a:spcPts val="0"/>
                        </a:spcAft>
                      </a:pPr>
                      <a:r>
                        <a:rPr lang="en-US" sz="1000" kern="1200">
                          <a:effectLst/>
                        </a:rPr>
                        <a:t>ALK phosphatase increased</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7 (13%)</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1 (2%)</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extLst>
                  <a:ext uri="{0D108BD9-81ED-4DB2-BD59-A6C34878D82A}">
                    <a16:rowId xmlns:a16="http://schemas.microsoft.com/office/drawing/2014/main" val="3459332407"/>
                  </a:ext>
                </a:extLst>
              </a:tr>
              <a:tr h="87339">
                <a:tc>
                  <a:txBody>
                    <a:bodyPr/>
                    <a:lstStyle/>
                    <a:p>
                      <a:pPr marL="0" algn="l" rtl="0" eaLnBrk="1" latinLnBrk="0" hangingPunct="1">
                        <a:spcBef>
                          <a:spcPts val="0"/>
                        </a:spcBef>
                        <a:spcAft>
                          <a:spcPts val="0"/>
                        </a:spcAft>
                      </a:pPr>
                      <a:r>
                        <a:rPr lang="en-US" sz="1000" kern="1200">
                          <a:effectLst/>
                        </a:rPr>
                        <a:t>Anxiety</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8 (15%)</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extLst>
                  <a:ext uri="{0D108BD9-81ED-4DB2-BD59-A6C34878D82A}">
                    <a16:rowId xmlns:a16="http://schemas.microsoft.com/office/drawing/2014/main" val="1984283241"/>
                  </a:ext>
                </a:extLst>
              </a:tr>
              <a:tr h="87339">
                <a:tc>
                  <a:txBody>
                    <a:bodyPr/>
                    <a:lstStyle/>
                    <a:p>
                      <a:pPr marL="0" algn="l" rtl="0" eaLnBrk="1" latinLnBrk="0" hangingPunct="1">
                        <a:spcBef>
                          <a:spcPts val="0"/>
                        </a:spcBef>
                        <a:spcAft>
                          <a:spcPts val="0"/>
                        </a:spcAft>
                      </a:pPr>
                      <a:r>
                        <a:rPr lang="en-US" sz="1000" kern="1200">
                          <a:effectLst/>
                        </a:rPr>
                        <a:t>Sore throat</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8 (15%)</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extLst>
                  <a:ext uri="{0D108BD9-81ED-4DB2-BD59-A6C34878D82A}">
                    <a16:rowId xmlns:a16="http://schemas.microsoft.com/office/drawing/2014/main" val="3090597259"/>
                  </a:ext>
                </a:extLst>
              </a:tr>
              <a:tr h="87339">
                <a:tc>
                  <a:txBody>
                    <a:bodyPr/>
                    <a:lstStyle/>
                    <a:p>
                      <a:pPr marL="0" algn="l" rtl="0" eaLnBrk="1" latinLnBrk="0" hangingPunct="1">
                        <a:spcBef>
                          <a:spcPts val="0"/>
                        </a:spcBef>
                        <a:spcAft>
                          <a:spcPts val="0"/>
                        </a:spcAft>
                      </a:pPr>
                      <a:r>
                        <a:rPr lang="en-US" sz="1000" kern="1200">
                          <a:effectLst/>
                        </a:rPr>
                        <a:t>Hypocalcemia</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8 (15%)</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extLst>
                  <a:ext uri="{0D108BD9-81ED-4DB2-BD59-A6C34878D82A}">
                    <a16:rowId xmlns:a16="http://schemas.microsoft.com/office/drawing/2014/main" val="3626623095"/>
                  </a:ext>
                </a:extLst>
              </a:tr>
              <a:tr h="87339">
                <a:tc>
                  <a:txBody>
                    <a:bodyPr/>
                    <a:lstStyle/>
                    <a:p>
                      <a:pPr marL="0" algn="l" rtl="0" eaLnBrk="1" latinLnBrk="0" hangingPunct="1">
                        <a:spcBef>
                          <a:spcPts val="0"/>
                        </a:spcBef>
                        <a:spcAft>
                          <a:spcPts val="0"/>
                        </a:spcAft>
                      </a:pPr>
                      <a:r>
                        <a:rPr lang="en-US" sz="1000" kern="1200">
                          <a:effectLst/>
                        </a:rPr>
                        <a:t>Dry skin</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7 (13%)</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extLst>
                  <a:ext uri="{0D108BD9-81ED-4DB2-BD59-A6C34878D82A}">
                    <a16:rowId xmlns:a16="http://schemas.microsoft.com/office/drawing/2014/main" val="464679576"/>
                  </a:ext>
                </a:extLst>
              </a:tr>
              <a:tr h="87339">
                <a:tc>
                  <a:txBody>
                    <a:bodyPr/>
                    <a:lstStyle/>
                    <a:p>
                      <a:pPr marL="0" algn="l" rtl="0" eaLnBrk="1" latinLnBrk="0" hangingPunct="1">
                        <a:spcBef>
                          <a:spcPts val="0"/>
                        </a:spcBef>
                        <a:spcAft>
                          <a:spcPts val="0"/>
                        </a:spcAft>
                      </a:pPr>
                      <a:r>
                        <a:rPr lang="en-US" sz="1000" kern="1200">
                          <a:effectLst/>
                        </a:rPr>
                        <a:t>Postnasal drip</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7 (13%)</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extLst>
                  <a:ext uri="{0D108BD9-81ED-4DB2-BD59-A6C34878D82A}">
                    <a16:rowId xmlns:a16="http://schemas.microsoft.com/office/drawing/2014/main" val="44348746"/>
                  </a:ext>
                </a:extLst>
              </a:tr>
              <a:tr h="87339">
                <a:tc>
                  <a:txBody>
                    <a:bodyPr/>
                    <a:lstStyle/>
                    <a:p>
                      <a:pPr marL="0" algn="l" rtl="0" eaLnBrk="1" latinLnBrk="0" hangingPunct="1">
                        <a:spcBef>
                          <a:spcPts val="0"/>
                        </a:spcBef>
                        <a:spcAft>
                          <a:spcPts val="0"/>
                        </a:spcAft>
                      </a:pPr>
                      <a:r>
                        <a:rPr lang="en-US" sz="1000" kern="1200">
                          <a:effectLst/>
                        </a:rPr>
                        <a:t>Back pain</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7 (13%)</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extLst>
                  <a:ext uri="{0D108BD9-81ED-4DB2-BD59-A6C34878D82A}">
                    <a16:rowId xmlns:a16="http://schemas.microsoft.com/office/drawing/2014/main" val="4092030906"/>
                  </a:ext>
                </a:extLst>
              </a:tr>
              <a:tr h="87339">
                <a:tc>
                  <a:txBody>
                    <a:bodyPr/>
                    <a:lstStyle/>
                    <a:p>
                      <a:pPr marL="0" algn="l" rtl="0" eaLnBrk="1" latinLnBrk="0" hangingPunct="1">
                        <a:spcBef>
                          <a:spcPts val="0"/>
                        </a:spcBef>
                        <a:spcAft>
                          <a:spcPts val="0"/>
                        </a:spcAft>
                      </a:pPr>
                      <a:r>
                        <a:rPr lang="en-US" sz="1000" kern="1200">
                          <a:effectLst/>
                        </a:rPr>
                        <a:t>Weight loss</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7 (13%)</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extLst>
                  <a:ext uri="{0D108BD9-81ED-4DB2-BD59-A6C34878D82A}">
                    <a16:rowId xmlns:a16="http://schemas.microsoft.com/office/drawing/2014/main" val="3402362345"/>
                  </a:ext>
                </a:extLst>
              </a:tr>
              <a:tr h="87339">
                <a:tc>
                  <a:txBody>
                    <a:bodyPr/>
                    <a:lstStyle/>
                    <a:p>
                      <a:pPr marL="0" algn="l" rtl="0" eaLnBrk="1" latinLnBrk="0" hangingPunct="1">
                        <a:spcBef>
                          <a:spcPts val="0"/>
                        </a:spcBef>
                        <a:spcAft>
                          <a:spcPts val="0"/>
                        </a:spcAft>
                      </a:pPr>
                      <a:r>
                        <a:rPr lang="en-US" sz="1000" kern="1200">
                          <a:effectLst/>
                        </a:rPr>
                        <a:t>Edema, limbs</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6 (12%)</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extLst>
                  <a:ext uri="{0D108BD9-81ED-4DB2-BD59-A6C34878D82A}">
                    <a16:rowId xmlns:a16="http://schemas.microsoft.com/office/drawing/2014/main" val="2036398722"/>
                  </a:ext>
                </a:extLst>
              </a:tr>
              <a:tr h="87339">
                <a:tc>
                  <a:txBody>
                    <a:bodyPr/>
                    <a:lstStyle/>
                    <a:p>
                      <a:pPr marL="0" algn="l" rtl="0" eaLnBrk="1" latinLnBrk="0" hangingPunct="1">
                        <a:spcBef>
                          <a:spcPts val="0"/>
                        </a:spcBef>
                        <a:spcAft>
                          <a:spcPts val="0"/>
                        </a:spcAft>
                      </a:pPr>
                      <a:r>
                        <a:rPr lang="en-US" sz="1000" kern="1200">
                          <a:effectLst/>
                        </a:rPr>
                        <a:t>Non-cardiac chest pain</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6 (12%)</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extLst>
                  <a:ext uri="{0D108BD9-81ED-4DB2-BD59-A6C34878D82A}">
                    <a16:rowId xmlns:a16="http://schemas.microsoft.com/office/drawing/2014/main" val="554796604"/>
                  </a:ext>
                </a:extLst>
              </a:tr>
              <a:tr h="87339">
                <a:tc>
                  <a:txBody>
                    <a:bodyPr/>
                    <a:lstStyle/>
                    <a:p>
                      <a:pPr marL="0" algn="l" rtl="0" eaLnBrk="1" latinLnBrk="0" hangingPunct="1">
                        <a:spcBef>
                          <a:spcPts val="0"/>
                        </a:spcBef>
                        <a:spcAft>
                          <a:spcPts val="0"/>
                        </a:spcAft>
                      </a:pPr>
                      <a:r>
                        <a:rPr lang="en-US" sz="1000" kern="1200">
                          <a:effectLst/>
                        </a:rPr>
                        <a:t>Hypertension</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6 (12%)</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L="90000" marT="14400" marB="14400" anchor="ctr"/>
                </a:tc>
                <a:extLst>
                  <a:ext uri="{0D108BD9-81ED-4DB2-BD59-A6C34878D82A}">
                    <a16:rowId xmlns:a16="http://schemas.microsoft.com/office/drawing/2014/main" val="2368151712"/>
                  </a:ext>
                </a:extLst>
              </a:tr>
            </a:tbl>
          </a:graphicData>
        </a:graphic>
      </p:graphicFrame>
      <p:graphicFrame>
        <p:nvGraphicFramePr>
          <p:cNvPr id="10" name="Table 10">
            <a:extLst>
              <a:ext uri="{FF2B5EF4-FFF2-40B4-BE49-F238E27FC236}">
                <a16:creationId xmlns:a16="http://schemas.microsoft.com/office/drawing/2014/main" id="{8B951A03-F7C6-77CD-577D-B5375D9E61EE}"/>
              </a:ext>
            </a:extLst>
          </p:cNvPr>
          <p:cNvGraphicFramePr>
            <a:graphicFrameLocks noGrp="1"/>
          </p:cNvGraphicFramePr>
          <p:nvPr>
            <p:extLst>
              <p:ext uri="{D42A27DB-BD31-4B8C-83A1-F6EECF244321}">
                <p14:modId xmlns:p14="http://schemas.microsoft.com/office/powerpoint/2010/main" val="2821029068"/>
              </p:ext>
            </p:extLst>
          </p:nvPr>
        </p:nvGraphicFramePr>
        <p:xfrm>
          <a:off x="6212497" y="4222541"/>
          <a:ext cx="5572800" cy="1275600"/>
        </p:xfrm>
        <a:graphic>
          <a:graphicData uri="http://schemas.openxmlformats.org/drawingml/2006/table">
            <a:tbl>
              <a:tblPr firstRow="1" bandRow="1">
                <a:tableStyleId>{5C22544A-7EE6-4342-B048-85BDC9FD1C3A}</a:tableStyleId>
              </a:tblPr>
              <a:tblGrid>
                <a:gridCol w="2236605">
                  <a:extLst>
                    <a:ext uri="{9D8B030D-6E8A-4147-A177-3AD203B41FA5}">
                      <a16:colId xmlns:a16="http://schemas.microsoft.com/office/drawing/2014/main" val="183087804"/>
                    </a:ext>
                  </a:extLst>
                </a:gridCol>
                <a:gridCol w="1112065">
                  <a:extLst>
                    <a:ext uri="{9D8B030D-6E8A-4147-A177-3AD203B41FA5}">
                      <a16:colId xmlns:a16="http://schemas.microsoft.com/office/drawing/2014/main" val="1743402297"/>
                    </a:ext>
                  </a:extLst>
                </a:gridCol>
                <a:gridCol w="1112065">
                  <a:extLst>
                    <a:ext uri="{9D8B030D-6E8A-4147-A177-3AD203B41FA5}">
                      <a16:colId xmlns:a16="http://schemas.microsoft.com/office/drawing/2014/main" val="281921990"/>
                    </a:ext>
                  </a:extLst>
                </a:gridCol>
                <a:gridCol w="1112065">
                  <a:extLst>
                    <a:ext uri="{9D8B030D-6E8A-4147-A177-3AD203B41FA5}">
                      <a16:colId xmlns:a16="http://schemas.microsoft.com/office/drawing/2014/main" val="4285591519"/>
                    </a:ext>
                  </a:extLst>
                </a:gridCol>
              </a:tblGrid>
              <a:tr h="106949">
                <a:tc>
                  <a:txBody>
                    <a:bodyPr/>
                    <a:lstStyle/>
                    <a:p>
                      <a:pPr marL="0" algn="l" rtl="0" eaLnBrk="1" latinLnBrk="0" hangingPunct="1">
                        <a:spcBef>
                          <a:spcPts val="0"/>
                        </a:spcBef>
                        <a:spcAft>
                          <a:spcPts val="0"/>
                        </a:spcAft>
                      </a:pPr>
                      <a:r>
                        <a:rPr lang="en-US" sz="1000" kern="1200">
                          <a:effectLst/>
                        </a:rPr>
                        <a:t>Grade </a:t>
                      </a:r>
                      <a:r>
                        <a:rPr lang="en-US" sz="1000" u="sng" kern="1200">
                          <a:effectLst/>
                        </a:rPr>
                        <a:t>&gt;</a:t>
                      </a:r>
                      <a:r>
                        <a:rPr lang="en-US" sz="1000" kern="1200">
                          <a:effectLst/>
                        </a:rPr>
                        <a:t>3 AEs in </a:t>
                      </a:r>
                      <a:r>
                        <a:rPr lang="en-US" sz="1000" u="sng" kern="1200">
                          <a:effectLst/>
                        </a:rPr>
                        <a:t>&gt;</a:t>
                      </a:r>
                      <a:r>
                        <a:rPr lang="en-US" sz="1000" kern="1200">
                          <a:effectLst/>
                        </a:rPr>
                        <a:t>2 pts</a:t>
                      </a:r>
                      <a:endParaRPr lang="en-US" sz="1000">
                        <a:effectLst/>
                      </a:endParaRPr>
                    </a:p>
                  </a:txBody>
                  <a:tcPr marT="18000" marB="18000" anchor="ctr"/>
                </a:tc>
                <a:tc>
                  <a:txBody>
                    <a:bodyPr/>
                    <a:lstStyle/>
                    <a:p>
                      <a:pPr marL="0" algn="ctr" rtl="0" eaLnBrk="1" latinLnBrk="0" hangingPunct="1">
                        <a:spcBef>
                          <a:spcPts val="0"/>
                        </a:spcBef>
                        <a:spcAft>
                          <a:spcPts val="0"/>
                        </a:spcAft>
                      </a:pPr>
                      <a:r>
                        <a:rPr lang="en-US" sz="1000" kern="1200">
                          <a:effectLst/>
                        </a:rPr>
                        <a:t>Grade 3 (%)</a:t>
                      </a:r>
                      <a:endParaRPr lang="en-US" sz="1000">
                        <a:effectLst/>
                      </a:endParaRPr>
                    </a:p>
                  </a:txBody>
                  <a:tcPr marT="18000" marB="18000" anchor="ctr"/>
                </a:tc>
                <a:tc>
                  <a:txBody>
                    <a:bodyPr/>
                    <a:lstStyle/>
                    <a:p>
                      <a:pPr marL="0" algn="ctr" rtl="0" eaLnBrk="1" latinLnBrk="0" hangingPunct="1">
                        <a:spcBef>
                          <a:spcPts val="0"/>
                        </a:spcBef>
                        <a:spcAft>
                          <a:spcPts val="0"/>
                        </a:spcAft>
                      </a:pPr>
                      <a:r>
                        <a:rPr lang="en-US" sz="1000" kern="1200">
                          <a:effectLst/>
                        </a:rPr>
                        <a:t>Grade 4 (%)</a:t>
                      </a:r>
                      <a:endParaRPr lang="en-US" sz="1000">
                        <a:effectLst/>
                      </a:endParaRPr>
                    </a:p>
                  </a:txBody>
                  <a:tcPr marT="18000" marB="18000" anchor="ctr"/>
                </a:tc>
                <a:tc>
                  <a:txBody>
                    <a:bodyPr/>
                    <a:lstStyle/>
                    <a:p>
                      <a:pPr marL="0" algn="ctr" rtl="0" eaLnBrk="1" latinLnBrk="0" hangingPunct="1">
                        <a:spcBef>
                          <a:spcPts val="0"/>
                        </a:spcBef>
                        <a:spcAft>
                          <a:spcPts val="0"/>
                        </a:spcAft>
                      </a:pPr>
                      <a:r>
                        <a:rPr lang="en-US" sz="1000" kern="1200">
                          <a:effectLst/>
                        </a:rPr>
                        <a:t>Grade 5 (%)</a:t>
                      </a:r>
                      <a:endParaRPr lang="en-US" sz="1000">
                        <a:effectLst/>
                      </a:endParaRPr>
                    </a:p>
                  </a:txBody>
                  <a:tcPr marT="18000" marB="18000" anchor="ctr"/>
                </a:tc>
                <a:extLst>
                  <a:ext uri="{0D108BD9-81ED-4DB2-BD59-A6C34878D82A}">
                    <a16:rowId xmlns:a16="http://schemas.microsoft.com/office/drawing/2014/main" val="3784452466"/>
                  </a:ext>
                </a:extLst>
              </a:tr>
              <a:tr h="102862">
                <a:tc>
                  <a:txBody>
                    <a:bodyPr/>
                    <a:lstStyle/>
                    <a:p>
                      <a:pPr marL="0" algn="l" rtl="0" eaLnBrk="1" latinLnBrk="0" hangingPunct="1">
                        <a:spcBef>
                          <a:spcPts val="0"/>
                        </a:spcBef>
                        <a:spcAft>
                          <a:spcPts val="0"/>
                        </a:spcAft>
                      </a:pPr>
                      <a:r>
                        <a:rPr lang="en-US" sz="1000" kern="1200">
                          <a:effectLst/>
                        </a:rPr>
                        <a:t>Neutrophil count decreased</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5 (10%)</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7 (13%)</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2979225258"/>
                  </a:ext>
                </a:extLst>
              </a:tr>
              <a:tr h="102862">
                <a:tc>
                  <a:txBody>
                    <a:bodyPr/>
                    <a:lstStyle/>
                    <a:p>
                      <a:pPr marL="0" algn="l" rtl="0" eaLnBrk="1" latinLnBrk="0" hangingPunct="1">
                        <a:spcBef>
                          <a:spcPts val="0"/>
                        </a:spcBef>
                        <a:spcAft>
                          <a:spcPts val="0"/>
                        </a:spcAft>
                      </a:pPr>
                      <a:r>
                        <a:rPr lang="en-US" sz="1000" kern="1200">
                          <a:effectLst/>
                        </a:rPr>
                        <a:t>Platelet count decreased</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4 (8%)</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1804190070"/>
                  </a:ext>
                </a:extLst>
              </a:tr>
              <a:tr h="102862">
                <a:tc>
                  <a:txBody>
                    <a:bodyPr/>
                    <a:lstStyle/>
                    <a:p>
                      <a:pPr marL="0" algn="l" rtl="0" eaLnBrk="1" latinLnBrk="0" hangingPunct="1">
                        <a:spcBef>
                          <a:spcPts val="0"/>
                        </a:spcBef>
                        <a:spcAft>
                          <a:spcPts val="0"/>
                        </a:spcAft>
                      </a:pPr>
                      <a:r>
                        <a:rPr lang="en-US" sz="1000" kern="1200">
                          <a:effectLst/>
                        </a:rPr>
                        <a:t>Lung infection</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3 (6%)</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3875035512"/>
                  </a:ext>
                </a:extLst>
              </a:tr>
              <a:tr h="102862">
                <a:tc>
                  <a:txBody>
                    <a:bodyPr/>
                    <a:lstStyle/>
                    <a:p>
                      <a:pPr marL="0" algn="l" rtl="0" eaLnBrk="1" latinLnBrk="0" hangingPunct="1">
                        <a:spcBef>
                          <a:spcPts val="0"/>
                        </a:spcBef>
                        <a:spcAft>
                          <a:spcPts val="0"/>
                        </a:spcAft>
                      </a:pPr>
                      <a:r>
                        <a:rPr lang="en-US" sz="1000" kern="1200">
                          <a:effectLst/>
                        </a:rPr>
                        <a:t>Infusion-related reaction</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 (2%)</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1 ( 2%)</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868365570"/>
                  </a:ext>
                </a:extLst>
              </a:tr>
              <a:tr h="102862">
                <a:tc>
                  <a:txBody>
                    <a:bodyPr/>
                    <a:lstStyle/>
                    <a:p>
                      <a:pPr marL="0" algn="l" rtl="0" eaLnBrk="1" latinLnBrk="0" hangingPunct="1">
                        <a:spcBef>
                          <a:spcPts val="0"/>
                        </a:spcBef>
                        <a:spcAft>
                          <a:spcPts val="0"/>
                        </a:spcAft>
                      </a:pPr>
                      <a:r>
                        <a:rPr lang="en-US" sz="1000" kern="1200">
                          <a:effectLst/>
                        </a:rPr>
                        <a:t>Rash, maculopapular</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2 (4%)</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3501502397"/>
                  </a:ext>
                </a:extLst>
              </a:tr>
              <a:tr h="102862">
                <a:tc>
                  <a:txBody>
                    <a:bodyPr/>
                    <a:lstStyle/>
                    <a:p>
                      <a:pPr marL="0" algn="l" rtl="0" eaLnBrk="1" latinLnBrk="0" hangingPunct="1">
                        <a:spcBef>
                          <a:spcPts val="0"/>
                        </a:spcBef>
                        <a:spcAft>
                          <a:spcPts val="0"/>
                        </a:spcAft>
                      </a:pPr>
                      <a:r>
                        <a:rPr lang="en-US" sz="1000" kern="1200">
                          <a:effectLst/>
                        </a:rPr>
                        <a:t>Skin infection</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2 (4%)</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tc>
                  <a:txBody>
                    <a:bodyPr/>
                    <a:lstStyle/>
                    <a:p>
                      <a:pPr marL="0" algn="ctr" rtl="0" eaLnBrk="1" latinLnBrk="0" hangingPunct="1">
                        <a:spcBef>
                          <a:spcPts val="0"/>
                        </a:spcBef>
                        <a:spcAft>
                          <a:spcPts val="0"/>
                        </a:spcAft>
                      </a:pPr>
                      <a:r>
                        <a:rPr lang="en-US" sz="1000" kern="1200">
                          <a:effectLst/>
                        </a:rPr>
                        <a:t>-</a:t>
                      </a:r>
                      <a:endParaRPr lang="en-US" sz="1000">
                        <a:effectLst/>
                      </a:endParaRPr>
                    </a:p>
                  </a:txBody>
                  <a:tcPr marT="14400" marB="14400" anchor="ctr"/>
                </a:tc>
                <a:extLst>
                  <a:ext uri="{0D108BD9-81ED-4DB2-BD59-A6C34878D82A}">
                    <a16:rowId xmlns:a16="http://schemas.microsoft.com/office/drawing/2014/main" val="3295818594"/>
                  </a:ext>
                </a:extLst>
              </a:tr>
            </a:tbl>
          </a:graphicData>
        </a:graphic>
      </p:graphicFrame>
      <p:sp>
        <p:nvSpPr>
          <p:cNvPr id="5" name="Textfeld 4">
            <a:extLst>
              <a:ext uri="{FF2B5EF4-FFF2-40B4-BE49-F238E27FC236}">
                <a16:creationId xmlns:a16="http://schemas.microsoft.com/office/drawing/2014/main" id="{74ABB781-0F18-CB6C-1B4D-A3F0A8435747}"/>
              </a:ext>
            </a:extLst>
          </p:cNvPr>
          <p:cNvSpPr txBox="1"/>
          <p:nvPr/>
        </p:nvSpPr>
        <p:spPr>
          <a:xfrm>
            <a:off x="6213599" y="5534389"/>
            <a:ext cx="5572800"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de-DE" sz="800">
                <a:cs typeface="Calibri"/>
              </a:rPr>
              <a:t>Additional grade </a:t>
            </a:r>
            <a:r>
              <a:rPr lang="de-DE" sz="800" u="sng">
                <a:cs typeface="Calibri"/>
              </a:rPr>
              <a:t>&gt;</a:t>
            </a:r>
            <a:r>
              <a:rPr lang="de-DE" sz="800">
                <a:cs typeface="Calibri"/>
              </a:rPr>
              <a:t>3 AEs </a:t>
            </a:r>
            <a:r>
              <a:rPr lang="de-DE" sz="800" err="1">
                <a:cs typeface="Calibri"/>
              </a:rPr>
              <a:t>occuring</a:t>
            </a:r>
            <a:r>
              <a:rPr lang="de-DE" sz="800">
                <a:cs typeface="Calibri"/>
              </a:rPr>
              <a:t> in 1 </a:t>
            </a:r>
            <a:r>
              <a:rPr lang="de-DE" sz="800" err="1">
                <a:cs typeface="Calibri"/>
              </a:rPr>
              <a:t>patient</a:t>
            </a:r>
            <a:r>
              <a:rPr lang="de-DE" sz="800">
                <a:cs typeface="Calibri"/>
              </a:rPr>
              <a:t> </a:t>
            </a:r>
            <a:r>
              <a:rPr lang="de-DE" sz="800" err="1">
                <a:cs typeface="Calibri"/>
              </a:rPr>
              <a:t>each</a:t>
            </a:r>
            <a:r>
              <a:rPr lang="de-DE" sz="800">
                <a:cs typeface="Calibri"/>
              </a:rPr>
              <a:t> </a:t>
            </a:r>
            <a:r>
              <a:rPr lang="de-DE" sz="800" err="1">
                <a:cs typeface="Calibri"/>
              </a:rPr>
              <a:t>are</a:t>
            </a:r>
            <a:r>
              <a:rPr lang="de-DE" sz="800">
                <a:cs typeface="Calibri"/>
              </a:rPr>
              <a:t> </a:t>
            </a:r>
            <a:r>
              <a:rPr lang="de-DE" sz="800" err="1">
                <a:cs typeface="Calibri"/>
              </a:rPr>
              <a:t>as</a:t>
            </a:r>
            <a:r>
              <a:rPr lang="de-DE" sz="800">
                <a:cs typeface="Calibri"/>
              </a:rPr>
              <a:t> </a:t>
            </a:r>
            <a:r>
              <a:rPr lang="de-DE" sz="800" err="1">
                <a:cs typeface="Calibri"/>
              </a:rPr>
              <a:t>follows</a:t>
            </a:r>
            <a:r>
              <a:rPr lang="de-DE" sz="800">
                <a:cs typeface="Calibri"/>
              </a:rPr>
              <a:t>: </a:t>
            </a:r>
            <a:r>
              <a:rPr lang="de-DE" sz="800" err="1">
                <a:cs typeface="Calibri"/>
              </a:rPr>
              <a:t>One</a:t>
            </a:r>
            <a:r>
              <a:rPr lang="de-DE" sz="800">
                <a:cs typeface="Calibri"/>
              </a:rPr>
              <a:t> grade 5 AE </a:t>
            </a:r>
            <a:r>
              <a:rPr lang="de-DE" sz="800" err="1">
                <a:cs typeface="Calibri"/>
              </a:rPr>
              <a:t>occurred</a:t>
            </a:r>
            <a:r>
              <a:rPr lang="de-DE" sz="800">
                <a:cs typeface="Calibri"/>
              </a:rPr>
              <a:t> in a </a:t>
            </a:r>
            <a:r>
              <a:rPr lang="de-DE" sz="800" err="1">
                <a:cs typeface="Calibri"/>
              </a:rPr>
              <a:t>patient</a:t>
            </a:r>
            <a:r>
              <a:rPr lang="de-DE" sz="800">
                <a:cs typeface="Calibri"/>
              </a:rPr>
              <a:t> </a:t>
            </a:r>
            <a:r>
              <a:rPr lang="de-DE" sz="800" err="1">
                <a:cs typeface="Calibri"/>
              </a:rPr>
              <a:t>with</a:t>
            </a:r>
            <a:r>
              <a:rPr lang="de-DE" sz="800">
                <a:cs typeface="Calibri"/>
              </a:rPr>
              <a:t> </a:t>
            </a:r>
            <a:r>
              <a:rPr lang="de-DE" sz="800" err="1">
                <a:cs typeface="Calibri"/>
              </a:rPr>
              <a:t>intracranial</a:t>
            </a:r>
            <a:r>
              <a:rPr lang="de-DE" sz="800">
                <a:cs typeface="Calibri"/>
              </a:rPr>
              <a:t> </a:t>
            </a:r>
            <a:r>
              <a:rPr lang="de-DE" sz="800" err="1">
                <a:cs typeface="Calibri"/>
              </a:rPr>
              <a:t>hemorrhage</a:t>
            </a:r>
            <a:r>
              <a:rPr lang="de-DE" sz="800">
                <a:cs typeface="Calibri"/>
              </a:rPr>
              <a:t> on </a:t>
            </a:r>
            <a:r>
              <a:rPr lang="de-DE" sz="800" err="1">
                <a:cs typeface="Calibri"/>
              </a:rPr>
              <a:t>cycle</a:t>
            </a:r>
            <a:r>
              <a:rPr lang="de-DE" sz="800">
                <a:cs typeface="Calibri"/>
              </a:rPr>
              <a:t> 1 </a:t>
            </a:r>
            <a:r>
              <a:rPr lang="de-DE" sz="800" err="1">
                <a:cs typeface="Calibri"/>
              </a:rPr>
              <a:t>day</a:t>
            </a:r>
            <a:r>
              <a:rPr lang="de-DE" sz="800">
                <a:cs typeface="Calibri"/>
              </a:rPr>
              <a:t> 1. Grade 3 AEs </a:t>
            </a:r>
            <a:r>
              <a:rPr lang="de-DE" sz="800" err="1">
                <a:cs typeface="Calibri"/>
              </a:rPr>
              <a:t>were</a:t>
            </a:r>
            <a:r>
              <a:rPr lang="de-DE" sz="800">
                <a:cs typeface="Calibri"/>
              </a:rPr>
              <a:t> febrile </a:t>
            </a:r>
            <a:r>
              <a:rPr lang="de-DE" sz="800" err="1">
                <a:cs typeface="Calibri"/>
              </a:rPr>
              <a:t>neutropenia</a:t>
            </a:r>
            <a:r>
              <a:rPr lang="de-DE" sz="800">
                <a:cs typeface="Calibri"/>
              </a:rPr>
              <a:t>, </a:t>
            </a:r>
            <a:r>
              <a:rPr lang="de-DE" sz="800" err="1">
                <a:cs typeface="Calibri"/>
              </a:rPr>
              <a:t>fatigue</a:t>
            </a:r>
            <a:r>
              <a:rPr lang="de-DE" sz="800">
                <a:cs typeface="Calibri"/>
              </a:rPr>
              <a:t>, </a:t>
            </a:r>
            <a:r>
              <a:rPr lang="de-DE" sz="800" err="1">
                <a:cs typeface="Calibri"/>
              </a:rPr>
              <a:t>diarrhea</a:t>
            </a:r>
            <a:r>
              <a:rPr lang="de-DE" sz="800">
                <a:cs typeface="Calibri"/>
              </a:rPr>
              <a:t>, </a:t>
            </a:r>
            <a:r>
              <a:rPr lang="de-DE" sz="800" err="1">
                <a:cs typeface="Calibri"/>
              </a:rPr>
              <a:t>headache</a:t>
            </a:r>
            <a:r>
              <a:rPr lang="de-DE" sz="800">
                <a:cs typeface="Calibri"/>
              </a:rPr>
              <a:t>, alkaline </a:t>
            </a:r>
            <a:r>
              <a:rPr lang="de-DE" sz="800" err="1">
                <a:cs typeface="Calibri"/>
              </a:rPr>
              <a:t>phosphatase</a:t>
            </a:r>
            <a:r>
              <a:rPr lang="de-DE" sz="800">
                <a:cs typeface="Calibri"/>
              </a:rPr>
              <a:t> </a:t>
            </a:r>
            <a:r>
              <a:rPr lang="de-DE" sz="800" err="1">
                <a:cs typeface="Calibri"/>
              </a:rPr>
              <a:t>increased</a:t>
            </a:r>
            <a:r>
              <a:rPr lang="de-DE" sz="800">
                <a:cs typeface="Calibri"/>
              </a:rPr>
              <a:t>, </a:t>
            </a:r>
            <a:r>
              <a:rPr lang="de-DE" sz="800" err="1">
                <a:cs typeface="Calibri"/>
              </a:rPr>
              <a:t>mucositis</a:t>
            </a:r>
            <a:r>
              <a:rPr lang="de-DE" sz="800">
                <a:cs typeface="Calibri"/>
              </a:rPr>
              <a:t> oral, </a:t>
            </a:r>
            <a:r>
              <a:rPr lang="de-DE" sz="800" err="1">
                <a:cs typeface="Calibri"/>
              </a:rPr>
              <a:t>hypophosphatemia</a:t>
            </a:r>
            <a:r>
              <a:rPr lang="de-DE" sz="800">
                <a:cs typeface="Calibri"/>
              </a:rPr>
              <a:t>, </a:t>
            </a:r>
            <a:r>
              <a:rPr lang="de-DE" sz="800" err="1">
                <a:cs typeface="Calibri"/>
              </a:rPr>
              <a:t>bilirrubin</a:t>
            </a:r>
            <a:r>
              <a:rPr lang="de-DE" sz="800">
                <a:cs typeface="Calibri"/>
              </a:rPr>
              <a:t> </a:t>
            </a:r>
            <a:r>
              <a:rPr lang="de-DE" sz="800" err="1">
                <a:cs typeface="Calibri"/>
              </a:rPr>
              <a:t>increased</a:t>
            </a:r>
            <a:r>
              <a:rPr lang="de-DE" sz="800">
                <a:cs typeface="Calibri"/>
              </a:rPr>
              <a:t>, </a:t>
            </a:r>
            <a:r>
              <a:rPr lang="de-DE" sz="800" err="1">
                <a:cs typeface="Calibri"/>
              </a:rPr>
              <a:t>heart</a:t>
            </a:r>
            <a:r>
              <a:rPr lang="de-DE" sz="800">
                <a:cs typeface="Calibri"/>
              </a:rPr>
              <a:t> </a:t>
            </a:r>
            <a:r>
              <a:rPr lang="de-DE" sz="800" err="1">
                <a:cs typeface="Calibri"/>
              </a:rPr>
              <a:t>failure</a:t>
            </a:r>
            <a:r>
              <a:rPr lang="de-DE" sz="800">
                <a:cs typeface="Calibri"/>
              </a:rPr>
              <a:t>, </a:t>
            </a:r>
            <a:r>
              <a:rPr lang="de-DE" sz="800" err="1">
                <a:cs typeface="Calibri"/>
              </a:rPr>
              <a:t>purpura</a:t>
            </a:r>
            <a:r>
              <a:rPr lang="de-DE" sz="800">
                <a:cs typeface="Calibri"/>
              </a:rPr>
              <a:t>, </a:t>
            </a:r>
            <a:r>
              <a:rPr lang="de-DE" sz="800" err="1">
                <a:cs typeface="Calibri"/>
              </a:rPr>
              <a:t>rash</a:t>
            </a:r>
            <a:r>
              <a:rPr lang="de-DE" sz="800">
                <a:cs typeface="Calibri"/>
              </a:rPr>
              <a:t>, </a:t>
            </a:r>
            <a:r>
              <a:rPr lang="de-DE" sz="800" err="1">
                <a:cs typeface="Calibri"/>
              </a:rPr>
              <a:t>gallbladder</a:t>
            </a:r>
            <a:r>
              <a:rPr lang="de-DE" sz="800">
                <a:cs typeface="Calibri"/>
              </a:rPr>
              <a:t> </a:t>
            </a:r>
            <a:r>
              <a:rPr lang="de-DE" sz="800" err="1">
                <a:cs typeface="Calibri"/>
              </a:rPr>
              <a:t>obstruction</a:t>
            </a:r>
            <a:r>
              <a:rPr lang="de-DE" sz="800">
                <a:cs typeface="Calibri"/>
              </a:rPr>
              <a:t>, </a:t>
            </a:r>
            <a:r>
              <a:rPr lang="de-DE" sz="800" err="1">
                <a:cs typeface="Calibri"/>
              </a:rPr>
              <a:t>left</a:t>
            </a:r>
            <a:r>
              <a:rPr lang="de-DE" sz="800">
                <a:cs typeface="Calibri"/>
              </a:rPr>
              <a:t> Achilles partial </a:t>
            </a:r>
            <a:r>
              <a:rPr lang="de-DE" sz="800" err="1">
                <a:cs typeface="Calibri"/>
              </a:rPr>
              <a:t>tear</a:t>
            </a:r>
            <a:r>
              <a:rPr lang="de-DE" sz="800">
                <a:cs typeface="Calibri"/>
              </a:rPr>
              <a:t>, and invasive </a:t>
            </a:r>
            <a:r>
              <a:rPr lang="de-DE" sz="800" err="1">
                <a:cs typeface="Calibri"/>
              </a:rPr>
              <a:t>mammary</a:t>
            </a:r>
            <a:r>
              <a:rPr lang="de-DE" sz="800">
                <a:cs typeface="Calibri"/>
              </a:rPr>
              <a:t> </a:t>
            </a:r>
            <a:r>
              <a:rPr lang="de-DE" sz="800" err="1">
                <a:cs typeface="Calibri"/>
              </a:rPr>
              <a:t>carcinoma</a:t>
            </a:r>
            <a:r>
              <a:rPr lang="de-DE" sz="800">
                <a:cs typeface="Calibri"/>
              </a:rPr>
              <a:t> (1 </a:t>
            </a:r>
            <a:r>
              <a:rPr lang="de-DE" sz="800" err="1">
                <a:cs typeface="Calibri"/>
              </a:rPr>
              <a:t>patient</a:t>
            </a:r>
            <a:r>
              <a:rPr lang="de-DE" sz="800">
                <a:cs typeface="Calibri"/>
              </a:rPr>
              <a:t> </a:t>
            </a:r>
            <a:r>
              <a:rPr lang="de-DE" sz="800" err="1">
                <a:cs typeface="Calibri"/>
              </a:rPr>
              <a:t>each</a:t>
            </a:r>
            <a:r>
              <a:rPr lang="de-DE" sz="800">
                <a:cs typeface="Calibri"/>
              </a:rPr>
              <a:t>).</a:t>
            </a:r>
            <a:endParaRPr lang="de-DE" sz="800">
              <a:cs typeface="Arial"/>
            </a:endParaRPr>
          </a:p>
        </p:txBody>
      </p:sp>
    </p:spTree>
    <p:extLst>
      <p:ext uri="{BB962C8B-B14F-4D97-AF65-F5344CB8AC3E}">
        <p14:creationId xmlns:p14="http://schemas.microsoft.com/office/powerpoint/2010/main" val="38176501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a:extLst>
              <a:ext uri="{FF2B5EF4-FFF2-40B4-BE49-F238E27FC236}">
                <a16:creationId xmlns:a16="http://schemas.microsoft.com/office/drawing/2014/main" id="{BB50D978-1D17-6948-C1EF-819FC4FE245B}"/>
              </a:ext>
            </a:extLst>
          </p:cNvPr>
          <p:cNvGraphicFramePr/>
          <p:nvPr>
            <p:extLst>
              <p:ext uri="{D42A27DB-BD31-4B8C-83A1-F6EECF244321}">
                <p14:modId xmlns:p14="http://schemas.microsoft.com/office/powerpoint/2010/main" val="2075126967"/>
              </p:ext>
            </p:extLst>
          </p:nvPr>
        </p:nvGraphicFramePr>
        <p:xfrm>
          <a:off x="-308008" y="1741722"/>
          <a:ext cx="9248809" cy="453988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a:extLst>
              <a:ext uri="{FF2B5EF4-FFF2-40B4-BE49-F238E27FC236}">
                <a16:creationId xmlns:a16="http://schemas.microsoft.com/office/drawing/2014/main" id="{9C13384D-113B-9C1C-8FBF-CC481DDD1C08}"/>
              </a:ext>
            </a:extLst>
          </p:cNvPr>
          <p:cNvSpPr txBox="1"/>
          <p:nvPr/>
        </p:nvSpPr>
        <p:spPr>
          <a:xfrm>
            <a:off x="9120188" y="4486638"/>
            <a:ext cx="2663825" cy="1079884"/>
          </a:xfrm>
          <a:prstGeom prst="rect">
            <a:avLst/>
          </a:prstGeom>
          <a:solidFill>
            <a:schemeClr val="bg2"/>
          </a:solidFill>
        </p:spPr>
        <p:txBody>
          <a:bodyPr rot="0" spcFirstLastPara="0" vertOverflow="overflow" horzOverflow="overflow" vert="horz" wrap="square" lIns="144000" tIns="108000" rIns="91440" bIns="108000" numCol="1" spcCol="0" rtlCol="0" fromWordArt="0" anchor="t" anchorCtr="0" forceAA="0" compatLnSpc="1">
            <a:prstTxWarp prst="textNoShape">
              <a:avLst/>
            </a:prstTxWarp>
            <a:spAutoFit/>
          </a:bodyPr>
          <a:lstStyle/>
          <a:p>
            <a:r>
              <a:rPr lang="de-DE" sz="1400" b="1" err="1">
                <a:cs typeface="Calibri"/>
              </a:rPr>
              <a:t>uMRD</a:t>
            </a:r>
            <a:r>
              <a:rPr lang="de-DE" sz="1400" b="1">
                <a:cs typeface="Calibri"/>
              </a:rPr>
              <a:t> = MRD &lt;10</a:t>
            </a:r>
            <a:r>
              <a:rPr lang="de-DE" sz="1400" b="1" baseline="30000">
                <a:cs typeface="Calibri"/>
              </a:rPr>
              <a:t>-4</a:t>
            </a:r>
            <a:r>
              <a:rPr lang="de-DE" sz="1400" b="1">
                <a:cs typeface="Calibri"/>
              </a:rPr>
              <a:t> </a:t>
            </a:r>
            <a:br>
              <a:rPr lang="de-DE" sz="1400" b="1">
                <a:cs typeface="Calibri"/>
              </a:rPr>
            </a:br>
            <a:r>
              <a:rPr lang="de-DE" sz="1400" b="1">
                <a:cs typeface="Calibri"/>
              </a:rPr>
              <a:t>(14-color </a:t>
            </a:r>
            <a:r>
              <a:rPr lang="de-DE" sz="1400" b="1" err="1">
                <a:cs typeface="Calibri"/>
              </a:rPr>
              <a:t>flow</a:t>
            </a:r>
            <a:r>
              <a:rPr lang="de-DE" sz="1400" b="1">
                <a:cs typeface="Calibri"/>
              </a:rPr>
              <a:t> </a:t>
            </a:r>
            <a:r>
              <a:rPr lang="de-DE" sz="1400" b="1" err="1">
                <a:cs typeface="Calibri"/>
              </a:rPr>
              <a:t>cytometry</a:t>
            </a:r>
            <a:r>
              <a:rPr lang="de-DE" sz="1400" b="1">
                <a:cs typeface="Calibri"/>
              </a:rPr>
              <a:t>)</a:t>
            </a:r>
            <a:endParaRPr lang="de-DE" b="1">
              <a:cs typeface="Arial"/>
            </a:endParaRPr>
          </a:p>
          <a:p>
            <a:r>
              <a:rPr lang="de-DE" sz="1400" b="1">
                <a:cs typeface="Calibri"/>
              </a:rPr>
              <a:t>LOD: 10</a:t>
            </a:r>
            <a:r>
              <a:rPr lang="de-DE" sz="1400" b="1" baseline="30000">
                <a:cs typeface="Calibri"/>
              </a:rPr>
              <a:t>-4</a:t>
            </a:r>
            <a:endParaRPr lang="de-DE" b="1"/>
          </a:p>
          <a:p>
            <a:r>
              <a:rPr lang="de-DE" sz="1400" b="1" err="1">
                <a:cs typeface="Calibri"/>
              </a:rPr>
              <a:t>Cutoff</a:t>
            </a:r>
            <a:r>
              <a:rPr lang="de-DE" sz="1400" b="1">
                <a:cs typeface="Calibri"/>
              </a:rPr>
              <a:t>: </a:t>
            </a:r>
            <a:r>
              <a:rPr lang="de-DE" sz="1400" b="1" err="1">
                <a:cs typeface="Calibri"/>
              </a:rPr>
              <a:t>uMRD</a:t>
            </a:r>
            <a:r>
              <a:rPr lang="de-DE" sz="1400" b="1">
                <a:cs typeface="Calibri"/>
              </a:rPr>
              <a:t> </a:t>
            </a:r>
            <a:r>
              <a:rPr lang="de-DE" sz="1400" b="1" err="1">
                <a:cs typeface="Calibri"/>
              </a:rPr>
              <a:t>if</a:t>
            </a:r>
            <a:r>
              <a:rPr lang="de-DE" sz="1400" b="1">
                <a:cs typeface="Calibri"/>
              </a:rPr>
              <a:t> &lt;10</a:t>
            </a:r>
            <a:r>
              <a:rPr lang="de-DE" sz="1400" b="1" baseline="30000">
                <a:cs typeface="Calibri"/>
              </a:rPr>
              <a:t>-4</a:t>
            </a:r>
            <a:endParaRPr lang="de-DE" b="1"/>
          </a:p>
        </p:txBody>
      </p:sp>
      <p:sp>
        <p:nvSpPr>
          <p:cNvPr id="21" name="Fußzeilenplatzhalter 1">
            <a:extLst>
              <a:ext uri="{FF2B5EF4-FFF2-40B4-BE49-F238E27FC236}">
                <a16:creationId xmlns:a16="http://schemas.microsoft.com/office/drawing/2014/main" id="{6B4DCFA2-D31E-6BF7-B353-A35C675CDE44}"/>
              </a:ext>
            </a:extLst>
          </p:cNvPr>
          <p:cNvSpPr txBox="1">
            <a:spLocks/>
          </p:cNvSpPr>
          <p:nvPr/>
        </p:nvSpPr>
        <p:spPr>
          <a:xfrm>
            <a:off x="407989" y="6085757"/>
            <a:ext cx="8532812" cy="583331"/>
          </a:xfrm>
          <a:prstGeom prst="rect">
            <a:avLst/>
          </a:prstGeom>
        </p:spPr>
        <p:txBody>
          <a:bodyPr vert="horz" lIns="0" tIns="0" rIns="0" bIns="0" rtlCol="0" anchor="b"/>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Arial"/>
              </a:rPr>
              <a:t>One patient, initially ascertained as </a:t>
            </a:r>
            <a:r>
              <a:rPr lang="en-US" err="1">
                <a:cs typeface="Arial"/>
              </a:rPr>
              <a:t>uMRD</a:t>
            </a:r>
            <a:r>
              <a:rPr lang="en-US">
                <a:cs typeface="Arial"/>
              </a:rPr>
              <a:t> in peripheral blood at 8 </a:t>
            </a:r>
            <a:r>
              <a:rPr lang="en-US" err="1">
                <a:cs typeface="Arial"/>
              </a:rPr>
              <a:t>mo</a:t>
            </a:r>
            <a:r>
              <a:rPr lang="en-US">
                <a:cs typeface="Arial"/>
              </a:rPr>
              <a:t>, had subsequent serial testing which confirmed MRD positivity at the threshold of detection, so the patient was excluded from the proportion of patients achieving </a:t>
            </a:r>
            <a:r>
              <a:rPr lang="en-US" err="1">
                <a:cs typeface="Arial"/>
              </a:rPr>
              <a:t>uMRD</a:t>
            </a:r>
            <a:r>
              <a:rPr lang="en-US">
                <a:cs typeface="Arial"/>
              </a:rPr>
              <a:t>.</a:t>
            </a:r>
          </a:p>
          <a:p>
            <a:r>
              <a:rPr lang="en-US" b="1">
                <a:cs typeface="Arial"/>
              </a:rPr>
              <a:t>BM</a:t>
            </a:r>
            <a:r>
              <a:rPr lang="en-US">
                <a:cs typeface="Arial"/>
              </a:rPr>
              <a:t>, bone marrow; </a:t>
            </a:r>
            <a:r>
              <a:rPr lang="en-US" b="1">
                <a:cs typeface="Arial"/>
              </a:rPr>
              <a:t>EOT</a:t>
            </a:r>
            <a:r>
              <a:rPr lang="en-US">
                <a:cs typeface="Arial"/>
              </a:rPr>
              <a:t>, end of treatment; </a:t>
            </a:r>
            <a:r>
              <a:rPr lang="en-US" b="1">
                <a:cs typeface="Arial"/>
              </a:rPr>
              <a:t>IQR</a:t>
            </a:r>
            <a:r>
              <a:rPr lang="en-US">
                <a:cs typeface="Arial"/>
              </a:rPr>
              <a:t>, interquartile range; </a:t>
            </a:r>
            <a:r>
              <a:rPr lang="en-US" b="1">
                <a:cs typeface="Arial"/>
              </a:rPr>
              <a:t>LOD</a:t>
            </a:r>
            <a:r>
              <a:rPr lang="en-US">
                <a:cs typeface="Arial"/>
              </a:rPr>
              <a:t>, limit of detection; </a:t>
            </a:r>
            <a:r>
              <a:rPr lang="en-US" b="1" err="1">
                <a:cs typeface="Arial"/>
              </a:rPr>
              <a:t>mo</a:t>
            </a:r>
            <a:r>
              <a:rPr lang="en-US">
                <a:cs typeface="Arial"/>
              </a:rPr>
              <a:t>, months; </a:t>
            </a:r>
            <a:r>
              <a:rPr lang="en-US" b="1">
                <a:cs typeface="Arial"/>
              </a:rPr>
              <a:t>MRD</a:t>
            </a:r>
            <a:r>
              <a:rPr lang="en-US">
                <a:cs typeface="Arial"/>
              </a:rPr>
              <a:t>, minimal residual disease; </a:t>
            </a:r>
            <a:r>
              <a:rPr lang="en-US" b="1">
                <a:cs typeface="Arial"/>
              </a:rPr>
              <a:t>PB</a:t>
            </a:r>
            <a:r>
              <a:rPr lang="en-US">
                <a:cs typeface="Arial"/>
              </a:rPr>
              <a:t>, peripheral blood;  </a:t>
            </a:r>
            <a:r>
              <a:rPr lang="en-US" b="1" err="1">
                <a:cs typeface="Arial"/>
              </a:rPr>
              <a:t>uMRD</a:t>
            </a:r>
            <a:r>
              <a:rPr lang="en-US">
                <a:cs typeface="Arial"/>
              </a:rPr>
              <a:t>, undetectable MRD. </a:t>
            </a:r>
          </a:p>
          <a:p>
            <a:r>
              <a:rPr lang="en-US" b="1" err="1">
                <a:cs typeface="Arial"/>
              </a:rPr>
              <a:t>Soumerai</a:t>
            </a:r>
            <a:r>
              <a:rPr lang="en-US" b="1">
                <a:cs typeface="Arial"/>
              </a:rPr>
              <a:t> JD, et al. Abstract 153 presented at 17-ICML.</a:t>
            </a:r>
            <a:endParaRPr lang="de-DE">
              <a:cs typeface="Arial"/>
            </a:endParaRPr>
          </a:p>
        </p:txBody>
      </p:sp>
      <p:sp>
        <p:nvSpPr>
          <p:cNvPr id="13" name="Textfeld 12">
            <a:extLst>
              <a:ext uri="{FF2B5EF4-FFF2-40B4-BE49-F238E27FC236}">
                <a16:creationId xmlns:a16="http://schemas.microsoft.com/office/drawing/2014/main" id="{2821CBBF-102D-9570-3E17-A5635E67C871}"/>
              </a:ext>
            </a:extLst>
          </p:cNvPr>
          <p:cNvSpPr txBox="1"/>
          <p:nvPr/>
        </p:nvSpPr>
        <p:spPr>
          <a:xfrm>
            <a:off x="969086" y="4657034"/>
            <a:ext cx="106976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400">
                <a:latin typeface="Arial"/>
                <a:cs typeface="Calibri"/>
              </a:rPr>
              <a:t>2%</a:t>
            </a:r>
            <a:endParaRPr lang="de-DE" sz="1400">
              <a:latin typeface="Arial"/>
              <a:cs typeface="Arial"/>
            </a:endParaRPr>
          </a:p>
          <a:p>
            <a:pPr algn="ctr"/>
            <a:r>
              <a:rPr lang="de-DE" sz="1400">
                <a:latin typeface="Arial"/>
                <a:cs typeface="Calibri"/>
              </a:rPr>
              <a:t>1/50</a:t>
            </a:r>
            <a:endParaRPr lang="de-DE" sz="1400">
              <a:latin typeface="Arial"/>
              <a:cs typeface="Arial"/>
            </a:endParaRPr>
          </a:p>
          <a:p>
            <a:pPr algn="l"/>
            <a:endParaRPr lang="de-DE" sz="1400">
              <a:cs typeface="Arial"/>
            </a:endParaRPr>
          </a:p>
        </p:txBody>
      </p:sp>
      <p:sp>
        <p:nvSpPr>
          <p:cNvPr id="14" name="Textfeld 13">
            <a:extLst>
              <a:ext uri="{FF2B5EF4-FFF2-40B4-BE49-F238E27FC236}">
                <a16:creationId xmlns:a16="http://schemas.microsoft.com/office/drawing/2014/main" id="{63572828-A908-8269-5354-D044B414F575}"/>
              </a:ext>
            </a:extLst>
          </p:cNvPr>
          <p:cNvSpPr txBox="1"/>
          <p:nvPr/>
        </p:nvSpPr>
        <p:spPr>
          <a:xfrm>
            <a:off x="2227531" y="3895034"/>
            <a:ext cx="12318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400">
                <a:latin typeface="Arial"/>
                <a:cs typeface="Calibri"/>
              </a:rPr>
              <a:t>26%</a:t>
            </a:r>
            <a:endParaRPr lang="de-DE" sz="1400">
              <a:latin typeface="Arial"/>
              <a:cs typeface="Arial"/>
            </a:endParaRPr>
          </a:p>
          <a:p>
            <a:pPr algn="ctr"/>
            <a:r>
              <a:rPr lang="de-DE" sz="1400">
                <a:latin typeface="Arial"/>
                <a:cs typeface="Calibri"/>
              </a:rPr>
              <a:t>13/50</a:t>
            </a:r>
            <a:endParaRPr lang="de-DE" sz="1400">
              <a:latin typeface="Arial"/>
              <a:cs typeface="Arial"/>
            </a:endParaRPr>
          </a:p>
          <a:p>
            <a:pPr algn="l"/>
            <a:endParaRPr lang="de-DE" sz="1400">
              <a:cs typeface="Arial"/>
            </a:endParaRPr>
          </a:p>
        </p:txBody>
      </p:sp>
      <p:sp>
        <p:nvSpPr>
          <p:cNvPr id="15" name="Textfeld 14">
            <a:extLst>
              <a:ext uri="{FF2B5EF4-FFF2-40B4-BE49-F238E27FC236}">
                <a16:creationId xmlns:a16="http://schemas.microsoft.com/office/drawing/2014/main" id="{18DAFF3B-C826-5484-159B-BCD44C8FC005}"/>
              </a:ext>
            </a:extLst>
          </p:cNvPr>
          <p:cNvSpPr txBox="1"/>
          <p:nvPr/>
        </p:nvSpPr>
        <p:spPr>
          <a:xfrm>
            <a:off x="3495853" y="3020145"/>
            <a:ext cx="134972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400">
                <a:latin typeface="Arial"/>
                <a:cs typeface="Calibri"/>
              </a:rPr>
              <a:t>53.1%</a:t>
            </a:r>
            <a:endParaRPr lang="de-DE" sz="1400">
              <a:latin typeface="Arial"/>
              <a:cs typeface="Arial"/>
            </a:endParaRPr>
          </a:p>
          <a:p>
            <a:pPr algn="ctr"/>
            <a:r>
              <a:rPr lang="de-DE" sz="1400">
                <a:latin typeface="Arial"/>
                <a:cs typeface="Calibri"/>
              </a:rPr>
              <a:t>26/49</a:t>
            </a:r>
            <a:endParaRPr lang="de-DE" sz="1400">
              <a:latin typeface="Arial"/>
              <a:cs typeface="Arial"/>
            </a:endParaRPr>
          </a:p>
          <a:p>
            <a:pPr algn="l"/>
            <a:endParaRPr lang="de-DE" sz="1400">
              <a:cs typeface="Arial"/>
            </a:endParaRPr>
          </a:p>
        </p:txBody>
      </p:sp>
      <p:sp>
        <p:nvSpPr>
          <p:cNvPr id="16" name="Textfeld 15">
            <a:extLst>
              <a:ext uri="{FF2B5EF4-FFF2-40B4-BE49-F238E27FC236}">
                <a16:creationId xmlns:a16="http://schemas.microsoft.com/office/drawing/2014/main" id="{A44B5A57-50FF-47EE-B588-B01435119297}"/>
              </a:ext>
            </a:extLst>
          </p:cNvPr>
          <p:cNvSpPr txBox="1"/>
          <p:nvPr/>
        </p:nvSpPr>
        <p:spPr>
          <a:xfrm>
            <a:off x="4873937" y="2233487"/>
            <a:ext cx="130552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400">
                <a:latin typeface="Arial"/>
                <a:cs typeface="Calibri"/>
              </a:rPr>
              <a:t>77.6%</a:t>
            </a:r>
            <a:endParaRPr lang="de-DE" sz="1400">
              <a:latin typeface="Arial"/>
              <a:cs typeface="Arial"/>
            </a:endParaRPr>
          </a:p>
          <a:p>
            <a:pPr algn="ctr"/>
            <a:r>
              <a:rPr lang="de-DE" sz="1400">
                <a:latin typeface="Arial"/>
                <a:cs typeface="Calibri"/>
              </a:rPr>
              <a:t>38/49</a:t>
            </a:r>
            <a:endParaRPr lang="de-DE" sz="1400">
              <a:latin typeface="Arial"/>
              <a:cs typeface="Arial"/>
            </a:endParaRPr>
          </a:p>
          <a:p>
            <a:pPr algn="l"/>
            <a:endParaRPr lang="de-DE" sz="1400">
              <a:cs typeface="Arial"/>
            </a:endParaRPr>
          </a:p>
        </p:txBody>
      </p:sp>
      <p:sp>
        <p:nvSpPr>
          <p:cNvPr id="17" name="Textfeld 16">
            <a:extLst>
              <a:ext uri="{FF2B5EF4-FFF2-40B4-BE49-F238E27FC236}">
                <a16:creationId xmlns:a16="http://schemas.microsoft.com/office/drawing/2014/main" id="{962CDA33-21DB-F336-D3A5-4542B5CCF259}"/>
              </a:ext>
            </a:extLst>
          </p:cNvPr>
          <p:cNvSpPr txBox="1"/>
          <p:nvPr/>
        </p:nvSpPr>
        <p:spPr>
          <a:xfrm>
            <a:off x="6211041" y="1609033"/>
            <a:ext cx="130552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400">
                <a:latin typeface="Arial"/>
                <a:cs typeface="Calibri"/>
              </a:rPr>
              <a:t>96%</a:t>
            </a:r>
            <a:endParaRPr lang="de-DE" sz="1400">
              <a:latin typeface="Arial"/>
              <a:cs typeface="Arial" panose="020B0604020202020204"/>
            </a:endParaRPr>
          </a:p>
          <a:p>
            <a:pPr algn="ctr"/>
            <a:r>
              <a:rPr lang="de-DE" sz="1400">
                <a:latin typeface="Arial"/>
                <a:cs typeface="Calibri"/>
              </a:rPr>
              <a:t>48/50</a:t>
            </a:r>
            <a:endParaRPr lang="de-DE" sz="1400">
              <a:latin typeface="Arial"/>
              <a:cs typeface="Arial"/>
            </a:endParaRPr>
          </a:p>
          <a:p>
            <a:pPr algn="l"/>
            <a:endParaRPr lang="de-DE" sz="1400">
              <a:cs typeface="Arial"/>
            </a:endParaRPr>
          </a:p>
        </p:txBody>
      </p:sp>
      <p:sp>
        <p:nvSpPr>
          <p:cNvPr id="18" name="Textfeld 17">
            <a:extLst>
              <a:ext uri="{FF2B5EF4-FFF2-40B4-BE49-F238E27FC236}">
                <a16:creationId xmlns:a16="http://schemas.microsoft.com/office/drawing/2014/main" id="{5270FFB5-31C2-B4E8-C0EE-9C1C1135D83B}"/>
              </a:ext>
            </a:extLst>
          </p:cNvPr>
          <p:cNvSpPr txBox="1"/>
          <p:nvPr/>
        </p:nvSpPr>
        <p:spPr>
          <a:xfrm>
            <a:off x="7555708" y="1724690"/>
            <a:ext cx="132025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400">
                <a:latin typeface="Arial"/>
                <a:cs typeface="Calibri"/>
              </a:rPr>
              <a:t>92%</a:t>
            </a:r>
            <a:endParaRPr lang="de-DE" sz="1400">
              <a:latin typeface="Arial"/>
              <a:cs typeface="Arial"/>
            </a:endParaRPr>
          </a:p>
          <a:p>
            <a:pPr algn="ctr"/>
            <a:r>
              <a:rPr lang="de-DE" sz="1400">
                <a:latin typeface="Arial"/>
                <a:cs typeface="Calibri"/>
              </a:rPr>
              <a:t>46/50</a:t>
            </a:r>
            <a:endParaRPr lang="de-DE" sz="1400">
              <a:latin typeface="Arial"/>
              <a:cs typeface="Arial"/>
            </a:endParaRPr>
          </a:p>
          <a:p>
            <a:pPr algn="l"/>
            <a:endParaRPr lang="de-DE" sz="1400">
              <a:cs typeface="Arial"/>
            </a:endParaRPr>
          </a:p>
        </p:txBody>
      </p:sp>
      <p:sp>
        <p:nvSpPr>
          <p:cNvPr id="12" name="Rechteck 11">
            <a:extLst>
              <a:ext uri="{FF2B5EF4-FFF2-40B4-BE49-F238E27FC236}">
                <a16:creationId xmlns:a16="http://schemas.microsoft.com/office/drawing/2014/main" id="{C4DE4F2A-428E-05CE-4600-774C98992C2B}"/>
              </a:ext>
            </a:extLst>
          </p:cNvPr>
          <p:cNvSpPr/>
          <p:nvPr/>
        </p:nvSpPr>
        <p:spPr>
          <a:xfrm>
            <a:off x="8000738" y="2233487"/>
            <a:ext cx="413430" cy="29801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9EBDD233-FFDA-B85E-93E3-2CF14F087FE7}"/>
              </a:ext>
            </a:extLst>
          </p:cNvPr>
          <p:cNvSpPr/>
          <p:nvPr/>
        </p:nvSpPr>
        <p:spPr>
          <a:xfrm>
            <a:off x="6657087" y="2120365"/>
            <a:ext cx="413430" cy="309325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C978A772-37B4-3AB6-D424-026072A641A5}"/>
              </a:ext>
            </a:extLst>
          </p:cNvPr>
          <p:cNvSpPr/>
          <p:nvPr/>
        </p:nvSpPr>
        <p:spPr>
          <a:xfrm>
            <a:off x="5313436" y="2712693"/>
            <a:ext cx="413430" cy="25009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06B7C9DF-84C4-9E4E-39E9-8611F74B25BB}"/>
              </a:ext>
            </a:extLst>
          </p:cNvPr>
          <p:cNvSpPr/>
          <p:nvPr/>
        </p:nvSpPr>
        <p:spPr>
          <a:xfrm>
            <a:off x="3969786" y="3504544"/>
            <a:ext cx="413430" cy="17090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71F90F19-FB70-6BBC-AF6F-00125151D1BD}"/>
              </a:ext>
            </a:extLst>
          </p:cNvPr>
          <p:cNvSpPr/>
          <p:nvPr/>
        </p:nvSpPr>
        <p:spPr>
          <a:xfrm>
            <a:off x="2640902" y="4372824"/>
            <a:ext cx="413430" cy="8407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7EFFAF57-A815-34C3-1B63-AA2AD1375550}"/>
              </a:ext>
            </a:extLst>
          </p:cNvPr>
          <p:cNvSpPr/>
          <p:nvPr/>
        </p:nvSpPr>
        <p:spPr>
          <a:xfrm>
            <a:off x="1282486" y="5157292"/>
            <a:ext cx="413430" cy="563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Box 13">
            <a:extLst>
              <a:ext uri="{FF2B5EF4-FFF2-40B4-BE49-F238E27FC236}">
                <a16:creationId xmlns:a16="http://schemas.microsoft.com/office/drawing/2014/main" id="{7FED1611-687B-29C2-40BC-362E724068C5}"/>
              </a:ext>
            </a:extLst>
          </p:cNvPr>
          <p:cNvSpPr txBox="1"/>
          <p:nvPr/>
        </p:nvSpPr>
        <p:spPr>
          <a:xfrm>
            <a:off x="9120188" y="1665288"/>
            <a:ext cx="2663825" cy="2567026"/>
          </a:xfrm>
          <a:prstGeom prst="rect">
            <a:avLst/>
          </a:prstGeom>
          <a:solidFill>
            <a:schemeClr val="bg2"/>
          </a:solidFill>
        </p:spPr>
        <p:txBody>
          <a:bodyPr wrap="square" lIns="144000" tIns="108000" bIns="72000">
            <a:spAutoFit/>
          </a:bodyPr>
          <a:lstStyle/>
          <a:p>
            <a:pPr marL="184150" indent="-184150">
              <a:spcAft>
                <a:spcPts val="600"/>
              </a:spcAft>
              <a:buClr>
                <a:schemeClr val="accent2"/>
              </a:buClr>
              <a:buFont typeface="Arial" panose="020B0604020202020204" pitchFamily="34" charset="0"/>
              <a:buChar char="•"/>
            </a:pPr>
            <a:r>
              <a:rPr lang="en-GB" sz="1400"/>
              <a:t>96% (48/50) </a:t>
            </a:r>
            <a:r>
              <a:rPr lang="en-GB" sz="1400" err="1"/>
              <a:t>uMRD</a:t>
            </a:r>
            <a:r>
              <a:rPr lang="en-GB" sz="1400"/>
              <a:t> in PB</a:t>
            </a:r>
          </a:p>
          <a:p>
            <a:pPr marL="184150" indent="-184150">
              <a:spcAft>
                <a:spcPts val="600"/>
              </a:spcAft>
              <a:buClr>
                <a:schemeClr val="accent2"/>
              </a:buClr>
              <a:buFont typeface="Arial" panose="020B0604020202020204" pitchFamily="34" charset="0"/>
              <a:buChar char="•"/>
            </a:pPr>
            <a:r>
              <a:rPr lang="en-GB" sz="1400"/>
              <a:t>92% (46/50) </a:t>
            </a:r>
            <a:r>
              <a:rPr lang="en-GB" sz="1400" err="1"/>
              <a:t>uMRD</a:t>
            </a:r>
            <a:r>
              <a:rPr lang="en-GB" sz="1400"/>
              <a:t> in both PB and BM</a:t>
            </a:r>
          </a:p>
          <a:p>
            <a:pPr marL="361950" indent="-180975">
              <a:spcAft>
                <a:spcPts val="600"/>
              </a:spcAft>
              <a:buClr>
                <a:schemeClr val="accent2"/>
              </a:buClr>
              <a:buFont typeface="Arial" panose="020B0604020202020204" pitchFamily="34" charset="0"/>
              <a:buChar char="•"/>
            </a:pPr>
            <a:r>
              <a:rPr lang="en-GB" sz="1400"/>
              <a:t>All met prespecified MRD endpoint/ treatment discontinuation criterion and stopped therapy after median of 10 </a:t>
            </a:r>
            <a:r>
              <a:rPr lang="en-GB" sz="1400" err="1"/>
              <a:t>mo</a:t>
            </a:r>
            <a:r>
              <a:rPr lang="en-GB" sz="1400"/>
              <a:t> (IQR 8-12 </a:t>
            </a:r>
            <a:r>
              <a:rPr lang="en-GB" sz="1400" err="1"/>
              <a:t>mo</a:t>
            </a:r>
            <a:r>
              <a:rPr lang="en-GB" sz="1400"/>
              <a:t>)</a:t>
            </a:r>
          </a:p>
          <a:p>
            <a:pPr marL="184150" indent="-184150">
              <a:spcAft>
                <a:spcPts val="600"/>
              </a:spcAft>
              <a:buClr>
                <a:schemeClr val="accent2"/>
              </a:buClr>
              <a:buFont typeface="Arial" panose="020B0604020202020204" pitchFamily="34" charset="0"/>
              <a:buChar char="•"/>
            </a:pPr>
            <a:endParaRPr lang="en-GB" sz="1400"/>
          </a:p>
        </p:txBody>
      </p:sp>
      <p:sp>
        <p:nvSpPr>
          <p:cNvPr id="8" name="Titel 7">
            <a:extLst>
              <a:ext uri="{FF2B5EF4-FFF2-40B4-BE49-F238E27FC236}">
                <a16:creationId xmlns:a16="http://schemas.microsoft.com/office/drawing/2014/main" id="{2DB45A3D-08AE-079E-5CA9-1DEA43FE1029}"/>
              </a:ext>
            </a:extLst>
          </p:cNvPr>
          <p:cNvSpPr>
            <a:spLocks noGrp="1"/>
          </p:cNvSpPr>
          <p:nvPr>
            <p:ph type="title"/>
          </p:nvPr>
        </p:nvSpPr>
        <p:spPr/>
        <p:txBody>
          <a:bodyPr/>
          <a:lstStyle/>
          <a:p>
            <a:r>
              <a:rPr lang="en-GB"/>
              <a:t>MRD</a:t>
            </a:r>
          </a:p>
        </p:txBody>
      </p:sp>
    </p:spTree>
    <p:extLst>
      <p:ext uri="{BB962C8B-B14F-4D97-AF65-F5344CB8AC3E}">
        <p14:creationId xmlns:p14="http://schemas.microsoft.com/office/powerpoint/2010/main" val="20502660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3D38E0D-A522-0557-A32C-B98FABCDF282}"/>
              </a:ext>
            </a:extLst>
          </p:cNvPr>
          <p:cNvSpPr>
            <a:spLocks noGrp="1"/>
          </p:cNvSpPr>
          <p:nvPr>
            <p:ph type="body" sz="quarter" idx="12"/>
          </p:nvPr>
        </p:nvSpPr>
        <p:spPr/>
        <p:txBody>
          <a:bodyPr/>
          <a:lstStyle/>
          <a:p>
            <a:r>
              <a:rPr lang="en-US"/>
              <a:t>PFS in all pts (n=50)</a:t>
            </a:r>
          </a:p>
        </p:txBody>
      </p:sp>
      <p:sp>
        <p:nvSpPr>
          <p:cNvPr id="13" name="Title 12">
            <a:extLst>
              <a:ext uri="{FF2B5EF4-FFF2-40B4-BE49-F238E27FC236}">
                <a16:creationId xmlns:a16="http://schemas.microsoft.com/office/drawing/2014/main" id="{813F5DCF-7B67-D654-3F68-AC89B3BA480E}"/>
              </a:ext>
            </a:extLst>
          </p:cNvPr>
          <p:cNvSpPr>
            <a:spLocks noGrp="1"/>
          </p:cNvSpPr>
          <p:nvPr>
            <p:ph type="title"/>
          </p:nvPr>
        </p:nvSpPr>
        <p:spPr/>
        <p:txBody>
          <a:bodyPr/>
          <a:lstStyle/>
          <a:p>
            <a:r>
              <a:rPr lang="en-US"/>
              <a:t>PFS and </a:t>
            </a:r>
            <a:r>
              <a:rPr lang="en-US" err="1"/>
              <a:t>uMRD</a:t>
            </a:r>
            <a:endParaRPr lang="en-US"/>
          </a:p>
        </p:txBody>
      </p:sp>
      <p:sp>
        <p:nvSpPr>
          <p:cNvPr id="2" name="Fußzeilenplatzhalter 1">
            <a:extLst>
              <a:ext uri="{FF2B5EF4-FFF2-40B4-BE49-F238E27FC236}">
                <a16:creationId xmlns:a16="http://schemas.microsoft.com/office/drawing/2014/main" id="{354793AE-C387-7778-3086-15C0293A9F40}"/>
              </a:ext>
            </a:extLst>
          </p:cNvPr>
          <p:cNvSpPr>
            <a:spLocks noGrp="1"/>
          </p:cNvSpPr>
          <p:nvPr>
            <p:ph type="ftr" sz="quarter" idx="13"/>
          </p:nvPr>
        </p:nvSpPr>
        <p:spPr/>
        <p:txBody>
          <a:bodyPr/>
          <a:lstStyle/>
          <a:p>
            <a:endParaRPr lang="en-GB">
              <a:latin typeface="Calibri"/>
              <a:cs typeface="Calibri"/>
            </a:endParaRPr>
          </a:p>
          <a:p>
            <a:r>
              <a:rPr lang="en-GB" b="1">
                <a:cs typeface="Calibri"/>
              </a:rPr>
              <a:t>EOT</a:t>
            </a:r>
            <a:r>
              <a:rPr lang="en-GB">
                <a:cs typeface="Calibri"/>
              </a:rPr>
              <a:t>, end of treatment; </a:t>
            </a:r>
            <a:r>
              <a:rPr lang="en-GB" b="1">
                <a:cs typeface="Calibri"/>
              </a:rPr>
              <a:t>PB</a:t>
            </a:r>
            <a:r>
              <a:rPr lang="en-GB">
                <a:cs typeface="Calibri"/>
              </a:rPr>
              <a:t>, peripheral blood</a:t>
            </a:r>
            <a:r>
              <a:rPr lang="de-DE">
                <a:cs typeface="Arial"/>
              </a:rPr>
              <a:t>; </a:t>
            </a:r>
            <a:r>
              <a:rPr lang="en-GB" b="1">
                <a:latin typeface="Arial"/>
                <a:cs typeface="Calibri"/>
              </a:rPr>
              <a:t>PFS</a:t>
            </a:r>
            <a:r>
              <a:rPr lang="en-GB">
                <a:latin typeface="Arial"/>
                <a:cs typeface="Calibri"/>
              </a:rPr>
              <a:t>, progression-free survival;</a:t>
            </a:r>
            <a:r>
              <a:rPr lang="en-US">
                <a:cs typeface="Arial"/>
              </a:rPr>
              <a:t> </a:t>
            </a:r>
            <a:r>
              <a:rPr lang="en-US" b="1" err="1">
                <a:cs typeface="Arial"/>
              </a:rPr>
              <a:t>uMRD</a:t>
            </a:r>
            <a:r>
              <a:rPr lang="en-US">
                <a:cs typeface="Arial"/>
              </a:rPr>
              <a:t>, undetectable MRD; </a:t>
            </a:r>
            <a:r>
              <a:rPr lang="en-GB" b="1" err="1">
                <a:latin typeface="Arial"/>
                <a:cs typeface="Calibri"/>
              </a:rPr>
              <a:t>uMRD</a:t>
            </a:r>
            <a:r>
              <a:rPr lang="en-GB" b="1">
                <a:latin typeface="Arial"/>
                <a:cs typeface="Calibri"/>
              </a:rPr>
              <a:t>-FC</a:t>
            </a:r>
            <a:r>
              <a:rPr lang="en-GB">
                <a:latin typeface="Arial"/>
                <a:cs typeface="Calibri"/>
              </a:rPr>
              <a:t>, undetectable MRD at &lt;10</a:t>
            </a:r>
            <a:r>
              <a:rPr lang="en-GB" baseline="30000">
                <a:latin typeface="Arial"/>
                <a:cs typeface="Calibri"/>
              </a:rPr>
              <a:t>-4</a:t>
            </a:r>
            <a:r>
              <a:rPr lang="en-GB">
                <a:latin typeface="Arial"/>
                <a:cs typeface="Calibri"/>
              </a:rPr>
              <a:t> by flow cytometry.</a:t>
            </a:r>
          </a:p>
          <a:p>
            <a:r>
              <a:rPr lang="en-US" b="1" err="1">
                <a:cs typeface="Arial"/>
              </a:rPr>
              <a:t>Soumerai</a:t>
            </a:r>
            <a:r>
              <a:rPr lang="en-US" b="1">
                <a:cs typeface="Arial"/>
              </a:rPr>
              <a:t> JD, et al. Abstract 153 presented at 17-ICML.</a:t>
            </a:r>
            <a:r>
              <a:rPr lang="en-GB">
                <a:cs typeface="Calibri"/>
              </a:rPr>
              <a:t> </a:t>
            </a:r>
            <a:endParaRPr lang="de-DE">
              <a:cs typeface="Arial"/>
            </a:endParaRPr>
          </a:p>
        </p:txBody>
      </p:sp>
      <p:sp>
        <p:nvSpPr>
          <p:cNvPr id="16" name="Text Placeholder 15">
            <a:extLst>
              <a:ext uri="{FF2B5EF4-FFF2-40B4-BE49-F238E27FC236}">
                <a16:creationId xmlns:a16="http://schemas.microsoft.com/office/drawing/2014/main" id="{B0FDA667-A735-C5B7-75EF-2EB16B3182D0}"/>
              </a:ext>
            </a:extLst>
          </p:cNvPr>
          <p:cNvSpPr>
            <a:spLocks noGrp="1"/>
          </p:cNvSpPr>
          <p:nvPr>
            <p:ph type="body" sz="quarter" idx="14"/>
          </p:nvPr>
        </p:nvSpPr>
        <p:spPr/>
        <p:txBody>
          <a:bodyPr/>
          <a:lstStyle/>
          <a:p>
            <a:r>
              <a:rPr lang="en-US"/>
              <a:t>MRD-free survival in BM </a:t>
            </a:r>
            <a:r>
              <a:rPr lang="en-US" err="1"/>
              <a:t>uMRD</a:t>
            </a:r>
            <a:r>
              <a:rPr lang="en-US"/>
              <a:t> pts (n=46)</a:t>
            </a:r>
          </a:p>
        </p:txBody>
      </p:sp>
      <p:sp>
        <p:nvSpPr>
          <p:cNvPr id="12" name="TextBox 11">
            <a:extLst>
              <a:ext uri="{FF2B5EF4-FFF2-40B4-BE49-F238E27FC236}">
                <a16:creationId xmlns:a16="http://schemas.microsoft.com/office/drawing/2014/main" id="{803F1D31-DECE-35AA-7CE2-F8485F598A8A}"/>
              </a:ext>
            </a:extLst>
          </p:cNvPr>
          <p:cNvSpPr txBox="1"/>
          <p:nvPr/>
        </p:nvSpPr>
        <p:spPr>
          <a:xfrm>
            <a:off x="415925" y="5542141"/>
            <a:ext cx="11368087" cy="296649"/>
          </a:xfrm>
          <a:prstGeom prst="rect">
            <a:avLst/>
          </a:prstGeom>
          <a:solidFill>
            <a:schemeClr val="bg2"/>
          </a:solidFill>
        </p:spPr>
        <p:txBody>
          <a:bodyPr wrap="square" rtlCol="0" anchor="ctr" anchorCtr="0">
            <a:noAutofit/>
          </a:bodyPr>
          <a:lstStyle/>
          <a:p>
            <a:pPr marL="190500" indent="-190500">
              <a:buClr>
                <a:schemeClr val="accent2"/>
              </a:buClr>
              <a:buFont typeface="Arial" panose="020B0604020202020204" pitchFamily="34" charset="0"/>
              <a:buChar char="•"/>
            </a:pPr>
            <a:r>
              <a:rPr lang="en-US" sz="1200" err="1"/>
              <a:t>BOVen</a:t>
            </a:r>
            <a:r>
              <a:rPr lang="en-US" sz="1200"/>
              <a:t> with </a:t>
            </a:r>
            <a:r>
              <a:rPr lang="en-US" sz="1200" err="1"/>
              <a:t>uMRD</a:t>
            </a:r>
            <a:r>
              <a:rPr lang="en-US" sz="1200"/>
              <a:t>-directed treatment duration resulted in durable PFS and </a:t>
            </a:r>
            <a:r>
              <a:rPr lang="en-US" sz="1200" err="1"/>
              <a:t>uMRD</a:t>
            </a:r>
            <a:endParaRPr lang="en-US" sz="1200"/>
          </a:p>
        </p:txBody>
      </p:sp>
      <p:sp>
        <p:nvSpPr>
          <p:cNvPr id="23" name="TextBox 22">
            <a:extLst>
              <a:ext uri="{FF2B5EF4-FFF2-40B4-BE49-F238E27FC236}">
                <a16:creationId xmlns:a16="http://schemas.microsoft.com/office/drawing/2014/main" id="{F19D5F70-0D96-0170-D35D-E4DD44779163}"/>
              </a:ext>
            </a:extLst>
          </p:cNvPr>
          <p:cNvSpPr txBox="1"/>
          <p:nvPr/>
        </p:nvSpPr>
        <p:spPr>
          <a:xfrm>
            <a:off x="407988" y="4289821"/>
            <a:ext cx="5580062" cy="1070667"/>
          </a:xfrm>
          <a:prstGeom prst="rect">
            <a:avLst/>
          </a:prstGeom>
          <a:solidFill>
            <a:schemeClr val="bg2"/>
          </a:solidFill>
        </p:spPr>
        <p:txBody>
          <a:bodyPr wrap="square" lIns="144000" tIns="108000" rtlCol="0">
            <a:noAutofit/>
          </a:bodyPr>
          <a:lstStyle/>
          <a:p>
            <a:pPr marL="171450" indent="-171450">
              <a:buClr>
                <a:schemeClr val="accent2"/>
              </a:buClr>
              <a:buFont typeface="Arial" panose="020B0604020202020204" pitchFamily="34" charset="0"/>
              <a:buChar char="•"/>
            </a:pPr>
            <a:r>
              <a:rPr lang="en-US" sz="1200" b="1"/>
              <a:t>Median PFS – not reached (range, 4.1-45.1+)</a:t>
            </a:r>
          </a:p>
          <a:p>
            <a:pPr marL="171450" indent="-171450">
              <a:buClr>
                <a:schemeClr val="accent2"/>
              </a:buClr>
              <a:buFont typeface="Arial" panose="020B0604020202020204" pitchFamily="34" charset="0"/>
              <a:buChar char="•"/>
            </a:pPr>
            <a:r>
              <a:rPr lang="en-US" sz="1200"/>
              <a:t>Time 0 = Treatment start</a:t>
            </a:r>
          </a:p>
          <a:p>
            <a:pPr marL="171450" indent="-171450">
              <a:buClr>
                <a:schemeClr val="accent2"/>
              </a:buClr>
              <a:buFont typeface="Arial" panose="020B0604020202020204" pitchFamily="34" charset="0"/>
              <a:buChar char="•"/>
            </a:pPr>
            <a:r>
              <a:rPr lang="en-US" sz="1200"/>
              <a:t>Calculated from Treatment Start until PD/ death or last follow-up (patients entering retreatment based on MRD criteria without </a:t>
            </a:r>
            <a:r>
              <a:rPr lang="en-US" sz="1200" err="1"/>
              <a:t>iwCLL</a:t>
            </a:r>
            <a:r>
              <a:rPr lang="en-US" sz="1200"/>
              <a:t> PD were censored)</a:t>
            </a:r>
          </a:p>
        </p:txBody>
      </p:sp>
      <p:sp>
        <p:nvSpPr>
          <p:cNvPr id="24" name="TextBox 23">
            <a:extLst>
              <a:ext uri="{FF2B5EF4-FFF2-40B4-BE49-F238E27FC236}">
                <a16:creationId xmlns:a16="http://schemas.microsoft.com/office/drawing/2014/main" id="{326FF9AD-420B-DBC6-F909-B2008A7C490D}"/>
              </a:ext>
            </a:extLst>
          </p:cNvPr>
          <p:cNvSpPr txBox="1"/>
          <p:nvPr/>
        </p:nvSpPr>
        <p:spPr>
          <a:xfrm>
            <a:off x="6203951" y="4289821"/>
            <a:ext cx="5580062" cy="1070667"/>
          </a:xfrm>
          <a:prstGeom prst="rect">
            <a:avLst/>
          </a:prstGeom>
          <a:solidFill>
            <a:schemeClr val="bg2"/>
          </a:solidFill>
        </p:spPr>
        <p:txBody>
          <a:bodyPr wrap="square" lIns="144000" tIns="108000" rtlCol="0">
            <a:noAutofit/>
          </a:bodyPr>
          <a:lstStyle/>
          <a:p>
            <a:pPr marL="171450" indent="-171450">
              <a:buClr>
                <a:schemeClr val="accent2"/>
              </a:buClr>
              <a:buFont typeface="Arial" panose="020B0604020202020204" pitchFamily="34" charset="0"/>
              <a:buChar char="•"/>
            </a:pPr>
            <a:r>
              <a:rPr lang="en-US" sz="1200" b="1"/>
              <a:t>Median MRD-free survival – 29.8 </a:t>
            </a:r>
            <a:r>
              <a:rPr lang="en-US" sz="1200" b="1" err="1"/>
              <a:t>mo</a:t>
            </a:r>
            <a:r>
              <a:rPr lang="en-US" sz="1200" b="1"/>
              <a:t> (range, 3.6-35.1+)</a:t>
            </a:r>
          </a:p>
          <a:p>
            <a:pPr marL="171450" indent="-171450">
              <a:buClr>
                <a:schemeClr val="accent2"/>
              </a:buClr>
              <a:buFont typeface="Arial" panose="020B0604020202020204" pitchFamily="34" charset="0"/>
              <a:buChar char="•"/>
            </a:pPr>
            <a:r>
              <a:rPr lang="en-US" sz="1200"/>
              <a:t>Time 0 = EOT in </a:t>
            </a:r>
            <a:r>
              <a:rPr lang="en-US" sz="1200" err="1"/>
              <a:t>uMRD</a:t>
            </a:r>
            <a:r>
              <a:rPr lang="en-US" sz="1200"/>
              <a:t> &lt;10</a:t>
            </a:r>
            <a:r>
              <a:rPr lang="en-US" sz="1200" baseline="30000"/>
              <a:t>-4</a:t>
            </a:r>
            <a:r>
              <a:rPr lang="en-US" sz="1200"/>
              <a:t> (flow)</a:t>
            </a:r>
          </a:p>
          <a:p>
            <a:pPr marL="171450" indent="-171450">
              <a:buClr>
                <a:schemeClr val="accent2"/>
              </a:buClr>
              <a:buFont typeface="Arial" panose="020B0604020202020204" pitchFamily="34" charset="0"/>
              <a:buChar char="•"/>
            </a:pPr>
            <a:r>
              <a:rPr lang="en-US" sz="1200"/>
              <a:t>Calculated from EOT until date of detectable MRD ≥10</a:t>
            </a:r>
            <a:r>
              <a:rPr lang="en-US" sz="1200" baseline="30000"/>
              <a:t>-4</a:t>
            </a:r>
            <a:r>
              <a:rPr lang="en-US" sz="1200"/>
              <a:t> or last confirmed </a:t>
            </a:r>
            <a:r>
              <a:rPr lang="en-US" sz="1200" err="1"/>
              <a:t>uMRD</a:t>
            </a:r>
            <a:r>
              <a:rPr lang="en-US" sz="1200"/>
              <a:t> &lt;10</a:t>
            </a:r>
            <a:r>
              <a:rPr lang="en-US" sz="1200" baseline="30000"/>
              <a:t>-4</a:t>
            </a:r>
            <a:r>
              <a:rPr lang="en-US" sz="1200"/>
              <a:t> (flow)</a:t>
            </a:r>
          </a:p>
        </p:txBody>
      </p:sp>
      <p:graphicFrame>
        <p:nvGraphicFramePr>
          <p:cNvPr id="3" name="Diagramm 2">
            <a:extLst>
              <a:ext uri="{FF2B5EF4-FFF2-40B4-BE49-F238E27FC236}">
                <a16:creationId xmlns:a16="http://schemas.microsoft.com/office/drawing/2014/main" id="{95165D4C-57E4-A911-47B3-2E292745704C}"/>
              </a:ext>
            </a:extLst>
          </p:cNvPr>
          <p:cNvGraphicFramePr/>
          <p:nvPr>
            <p:extLst>
              <p:ext uri="{D42A27DB-BD31-4B8C-83A1-F6EECF244321}">
                <p14:modId xmlns:p14="http://schemas.microsoft.com/office/powerpoint/2010/main" val="2485687438"/>
              </p:ext>
            </p:extLst>
          </p:nvPr>
        </p:nvGraphicFramePr>
        <p:xfrm>
          <a:off x="375590" y="1953159"/>
          <a:ext cx="5828360" cy="21636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m 4">
            <a:extLst>
              <a:ext uri="{FF2B5EF4-FFF2-40B4-BE49-F238E27FC236}">
                <a16:creationId xmlns:a16="http://schemas.microsoft.com/office/drawing/2014/main" id="{1CC65403-C23B-FAEC-0991-774B06E8F097}"/>
              </a:ext>
            </a:extLst>
          </p:cNvPr>
          <p:cNvGraphicFramePr/>
          <p:nvPr>
            <p:extLst>
              <p:ext uri="{D42A27DB-BD31-4B8C-83A1-F6EECF244321}">
                <p14:modId xmlns:p14="http://schemas.microsoft.com/office/powerpoint/2010/main" val="1092652731"/>
              </p:ext>
            </p:extLst>
          </p:nvPr>
        </p:nvGraphicFramePr>
        <p:xfrm>
          <a:off x="6179461" y="1953159"/>
          <a:ext cx="5633756" cy="2163614"/>
        </p:xfrm>
        <a:graphic>
          <a:graphicData uri="http://schemas.openxmlformats.org/drawingml/2006/chart">
            <c:chart xmlns:c="http://schemas.openxmlformats.org/drawingml/2006/chart" xmlns:r="http://schemas.openxmlformats.org/officeDocument/2006/relationships" r:id="rId3"/>
          </a:graphicData>
        </a:graphic>
      </p:graphicFrame>
      <p:pic>
        <p:nvPicPr>
          <p:cNvPr id="9" name="Grafik 8">
            <a:extLst>
              <a:ext uri="{FF2B5EF4-FFF2-40B4-BE49-F238E27FC236}">
                <a16:creationId xmlns:a16="http://schemas.microsoft.com/office/drawing/2014/main" id="{D1F1BF1C-4867-9098-C78D-B3437A3C33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9680" y="2056418"/>
            <a:ext cx="4549119" cy="362611"/>
          </a:xfrm>
          <a:prstGeom prst="rect">
            <a:avLst/>
          </a:prstGeom>
        </p:spPr>
      </p:pic>
      <p:pic>
        <p:nvPicPr>
          <p:cNvPr id="11" name="Grafik 10">
            <a:extLst>
              <a:ext uri="{FF2B5EF4-FFF2-40B4-BE49-F238E27FC236}">
                <a16:creationId xmlns:a16="http://schemas.microsoft.com/office/drawing/2014/main" id="{E757C2ED-DC9E-9854-4069-EBD1552956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77705" y="2041461"/>
            <a:ext cx="4196036" cy="1198724"/>
          </a:xfrm>
          <a:prstGeom prst="rect">
            <a:avLst/>
          </a:prstGeom>
        </p:spPr>
      </p:pic>
      <p:sp>
        <p:nvSpPr>
          <p:cNvPr id="14" name="Textfeld 13">
            <a:extLst>
              <a:ext uri="{FF2B5EF4-FFF2-40B4-BE49-F238E27FC236}">
                <a16:creationId xmlns:a16="http://schemas.microsoft.com/office/drawing/2014/main" id="{905D1FE0-1B54-D787-866E-31210E3A1A20}"/>
              </a:ext>
            </a:extLst>
          </p:cNvPr>
          <p:cNvSpPr txBox="1"/>
          <p:nvPr/>
        </p:nvSpPr>
        <p:spPr>
          <a:xfrm rot="16200000">
            <a:off x="5295505" y="2706100"/>
            <a:ext cx="2000247" cy="276999"/>
          </a:xfrm>
          <a:prstGeom prst="rect">
            <a:avLst/>
          </a:prstGeom>
          <a:noFill/>
        </p:spPr>
        <p:txBody>
          <a:bodyPr wrap="square" rtlCol="0">
            <a:spAutoFit/>
          </a:bodyPr>
          <a:lstStyle/>
          <a:p>
            <a:r>
              <a:rPr lang="de-DE" sz="1200" b="1" err="1">
                <a:solidFill>
                  <a:schemeClr val="tx1"/>
                </a:solidFill>
                <a:latin typeface="Arial" panose="020B0604020202020204" pitchFamily="34" charset="0"/>
                <a:cs typeface="Arial" panose="020B0604020202020204" pitchFamily="34" charset="0"/>
              </a:rPr>
              <a:t>Percent</a:t>
            </a:r>
            <a:r>
              <a:rPr lang="de-DE" sz="1200" b="1">
                <a:solidFill>
                  <a:schemeClr val="tx1"/>
                </a:solidFill>
                <a:latin typeface="Arial" panose="020B0604020202020204" pitchFamily="34" charset="0"/>
                <a:cs typeface="Arial" panose="020B0604020202020204" pitchFamily="34" charset="0"/>
              </a:rPr>
              <a:t> </a:t>
            </a:r>
            <a:r>
              <a:rPr lang="de-DE" sz="1200" b="1" err="1">
                <a:solidFill>
                  <a:schemeClr val="tx1"/>
                </a:solidFill>
                <a:latin typeface="Arial" panose="020B0604020202020204" pitchFamily="34" charset="0"/>
                <a:cs typeface="Arial" panose="020B0604020202020204" pitchFamily="34" charset="0"/>
              </a:rPr>
              <a:t>uMRD</a:t>
            </a:r>
            <a:r>
              <a:rPr lang="de-DE" sz="1200" b="1">
                <a:solidFill>
                  <a:schemeClr val="tx1"/>
                </a:solidFill>
                <a:latin typeface="Arial" panose="020B0604020202020204" pitchFamily="34" charset="0"/>
                <a:cs typeface="Arial" panose="020B0604020202020204" pitchFamily="34" charset="0"/>
              </a:rPr>
              <a:t>-FC</a:t>
            </a:r>
            <a:r>
              <a:rPr lang="de-DE" sz="1200" b="1" baseline="0">
                <a:solidFill>
                  <a:schemeClr val="tx1"/>
                </a:solidFill>
                <a:latin typeface="Arial" panose="020B0604020202020204" pitchFamily="34" charset="0"/>
                <a:cs typeface="Arial" panose="020B0604020202020204" pitchFamily="34" charset="0"/>
              </a:rPr>
              <a:t> </a:t>
            </a:r>
            <a:r>
              <a:rPr lang="de-DE" sz="1200" b="1">
                <a:solidFill>
                  <a:schemeClr val="tx1"/>
                </a:solidFill>
                <a:latin typeface="Arial" panose="020B0604020202020204" pitchFamily="34" charset="0"/>
                <a:cs typeface="Arial" panose="020B0604020202020204" pitchFamily="34" charset="0"/>
              </a:rPr>
              <a:t>(&lt;10</a:t>
            </a:r>
            <a:r>
              <a:rPr lang="de-DE" sz="1200" b="1" baseline="30000">
                <a:solidFill>
                  <a:schemeClr val="tx1"/>
                </a:solidFill>
                <a:latin typeface="Arial" panose="020B0604020202020204" pitchFamily="34" charset="0"/>
                <a:cs typeface="Arial" panose="020B0604020202020204" pitchFamily="34" charset="0"/>
              </a:rPr>
              <a:t>-4</a:t>
            </a:r>
            <a:r>
              <a:rPr lang="de-DE" sz="1200" b="1">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85286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195226ED-C196-C02D-46FC-AB719DC95ADB}"/>
              </a:ext>
            </a:extLst>
          </p:cNvPr>
          <p:cNvSpPr>
            <a:spLocks noGrp="1"/>
          </p:cNvSpPr>
          <p:nvPr>
            <p:ph type="ftr" sz="quarter" idx="13"/>
          </p:nvPr>
        </p:nvSpPr>
        <p:spPr>
          <a:xfrm>
            <a:off x="407989" y="5615704"/>
            <a:ext cx="8532812" cy="1053384"/>
          </a:xfrm>
        </p:spPr>
        <p:txBody>
          <a:bodyPr/>
          <a:lstStyle/>
          <a:p>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Defined as Cumulative Illness Rating Scale &gt;6, creatinine clearance &lt;70 mL/min, or a history of previous severe infection or multiple infections within the last 2 years; </a:t>
            </a:r>
            <a:r>
              <a:rPr lang="en-US" baseline="30000">
                <a:solidFill>
                  <a:srgbClr val="4E4F4E"/>
                </a:solidFill>
                <a:cs typeface="Arial" panose="020B0604020202020204" pitchFamily="34" charset="0"/>
              </a:rPr>
              <a:t>b</a:t>
            </a:r>
            <a:r>
              <a:rPr lang="en-US">
                <a:solidFill>
                  <a:srgbClr val="4E4F4E"/>
                </a:solidFill>
                <a:cs typeface="Arial" panose="020B0604020202020204" pitchFamily="34" charset="0"/>
              </a:rPr>
              <a:t> One patient </a:t>
            </a:r>
            <a:br>
              <a:rPr lang="en-US">
                <a:solidFill>
                  <a:srgbClr val="4E4F4E"/>
                </a:solidFill>
                <a:cs typeface="Arial" panose="020B0604020202020204" pitchFamily="34" charset="0"/>
              </a:rPr>
            </a:br>
            <a:r>
              <a:rPr lang="en-US">
                <a:solidFill>
                  <a:srgbClr val="4E4F4E"/>
                </a:solidFill>
                <a:cs typeface="Arial" panose="020B0604020202020204" pitchFamily="34" charset="0"/>
              </a:rPr>
              <a:t>without del(17p) was misassigned to the nonrandomly assigned cohort of patients with del(17p). The patient is excluded from the efficacy analysis in this cohort; </a:t>
            </a:r>
            <a:r>
              <a:rPr lang="en-US" baseline="30000">
                <a:solidFill>
                  <a:srgbClr val="4E4F4E"/>
                </a:solidFill>
                <a:cs typeface="Arial" panose="020B0604020202020204" pitchFamily="34" charset="0"/>
              </a:rPr>
              <a:t>c</a:t>
            </a:r>
            <a:r>
              <a:rPr lang="en-US">
                <a:solidFill>
                  <a:srgbClr val="4E4F4E"/>
                </a:solidFill>
                <a:cs typeface="Arial" panose="020B0604020202020204" pitchFamily="34" charset="0"/>
              </a:rPr>
              <a:t> Defined as the time </a:t>
            </a:r>
            <a:br>
              <a:rPr lang="en-US">
                <a:solidFill>
                  <a:srgbClr val="4E4F4E"/>
                </a:solidFill>
                <a:cs typeface="Arial" panose="020B0604020202020204" pitchFamily="34" charset="0"/>
              </a:rPr>
            </a:br>
            <a:r>
              <a:rPr lang="en-US">
                <a:solidFill>
                  <a:srgbClr val="4E4F4E"/>
                </a:solidFill>
                <a:cs typeface="Arial" panose="020B0604020202020204" pitchFamily="34" charset="0"/>
              </a:rPr>
              <a:t>from randomization to death or the date of progression on the next line of therapy subsequent to study treatment. </a:t>
            </a:r>
          </a:p>
          <a:p>
            <a:r>
              <a:rPr lang="en-US" b="1">
                <a:solidFill>
                  <a:srgbClr val="4E4F4E"/>
                </a:solidFill>
                <a:cs typeface="Arial" panose="020B0604020202020204" pitchFamily="34" charset="0"/>
              </a:rPr>
              <a:t>C</a:t>
            </a:r>
            <a:r>
              <a:rPr lang="en-US">
                <a:solidFill>
                  <a:srgbClr val="4E4F4E"/>
                </a:solidFill>
                <a:cs typeface="Arial" panose="020B0604020202020204" pitchFamily="34" charset="0"/>
              </a:rPr>
              <a:t>, cycle; </a:t>
            </a:r>
            <a:r>
              <a:rPr lang="en-US" b="1">
                <a:solidFill>
                  <a:srgbClr val="4E4F4E"/>
                </a:solidFill>
                <a:cs typeface="Arial" panose="020B0604020202020204" pitchFamily="34" charset="0"/>
              </a:rPr>
              <a:t>CLL/SLL, </a:t>
            </a:r>
            <a:r>
              <a:rPr lang="en-US">
                <a:solidFill>
                  <a:srgbClr val="4E4F4E"/>
                </a:solidFill>
                <a:cs typeface="Arial" panose="020B0604020202020204" pitchFamily="34" charset="0"/>
              </a:rPr>
              <a:t>chronic lymphocytic leukemia/small lymphocytic lymphoma; </a:t>
            </a:r>
            <a:r>
              <a:rPr lang="en-US" b="1" err="1">
                <a:solidFill>
                  <a:srgbClr val="4E4F4E"/>
                </a:solidFill>
                <a:cs typeface="Arial" panose="020B0604020202020204" pitchFamily="34" charset="0"/>
              </a:rPr>
              <a:t>CRi</a:t>
            </a:r>
            <a:r>
              <a:rPr lang="en-US">
                <a:solidFill>
                  <a:srgbClr val="4E4F4E"/>
                </a:solidFill>
                <a:cs typeface="Arial" panose="020B0604020202020204" pitchFamily="34" charset="0"/>
              </a:rPr>
              <a:t>, CR with incomplete hematologic recovery; </a:t>
            </a:r>
            <a:r>
              <a:rPr lang="en-US" b="1">
                <a:solidFill>
                  <a:srgbClr val="4E4F4E"/>
                </a:solidFill>
                <a:cs typeface="Arial" panose="020B0604020202020204" pitchFamily="34" charset="0"/>
              </a:rPr>
              <a:t>FCR</a:t>
            </a:r>
            <a:r>
              <a:rPr lang="en-US">
                <a:solidFill>
                  <a:srgbClr val="4E4F4E"/>
                </a:solidFill>
                <a:cs typeface="Arial" panose="020B0604020202020204" pitchFamily="34" charset="0"/>
              </a:rPr>
              <a:t>, fludarabine, cyclophosphamide, rituximab; </a:t>
            </a:r>
            <a:r>
              <a:rPr lang="en-US" b="1">
                <a:solidFill>
                  <a:srgbClr val="4E4F4E"/>
                </a:solidFill>
                <a:cs typeface="Arial" panose="020B0604020202020204" pitchFamily="34" charset="0"/>
              </a:rPr>
              <a:t>FISH</a:t>
            </a:r>
            <a:r>
              <a:rPr lang="en-US">
                <a:solidFill>
                  <a:srgbClr val="4E4F4E"/>
                </a:solidFill>
                <a:cs typeface="Arial" panose="020B0604020202020204" pitchFamily="34" charset="0"/>
              </a:rPr>
              <a:t>, fluorescence in situ hybridization; </a:t>
            </a:r>
            <a:r>
              <a:rPr lang="en-US" b="1">
                <a:solidFill>
                  <a:srgbClr val="4E4F4E"/>
                </a:solidFill>
                <a:cs typeface="Arial" panose="020B0604020202020204" pitchFamily="34" charset="0"/>
              </a:rPr>
              <a:t>IGHV</a:t>
            </a:r>
            <a:r>
              <a:rPr lang="en-US">
                <a:solidFill>
                  <a:srgbClr val="4E4F4E"/>
                </a:solidFill>
                <a:cs typeface="Arial" panose="020B0604020202020204" pitchFamily="34" charset="0"/>
              </a:rPr>
              <a:t>, immunoglobulin heavy chain variable genes; </a:t>
            </a:r>
            <a:r>
              <a:rPr lang="en-US" b="1">
                <a:solidFill>
                  <a:srgbClr val="4E4F4E"/>
                </a:solidFill>
                <a:cs typeface="Arial" panose="020B0604020202020204" pitchFamily="34" charset="0"/>
              </a:rPr>
              <a:t>INV</a:t>
            </a:r>
            <a:r>
              <a:rPr lang="en-US">
                <a:solidFill>
                  <a:srgbClr val="4E4F4E"/>
                </a:solidFill>
                <a:cs typeface="Arial" panose="020B0604020202020204" pitchFamily="34" charset="0"/>
              </a:rPr>
              <a:t>, investigator; </a:t>
            </a:r>
            <a:r>
              <a:rPr lang="en-US" b="1" err="1">
                <a:solidFill>
                  <a:srgbClr val="4E4F4E"/>
                </a:solidFill>
                <a:cs typeface="Arial" panose="020B0604020202020204" pitchFamily="34" charset="0"/>
              </a:rPr>
              <a:t>iwCLL</a:t>
            </a:r>
            <a:r>
              <a:rPr lang="en-US">
                <a:solidFill>
                  <a:srgbClr val="4E4F4E"/>
                </a:solidFill>
                <a:cs typeface="Arial" panose="020B0604020202020204" pitchFamily="34" charset="0"/>
              </a:rPr>
              <a:t>, International Workshop on Chronic Lymphocytic Leukemia; </a:t>
            </a:r>
            <a:r>
              <a:rPr lang="en-US" b="1" err="1">
                <a:solidFill>
                  <a:srgbClr val="4E4F4E"/>
                </a:solidFill>
                <a:cs typeface="Arial" panose="020B0604020202020204" pitchFamily="34" charset="0"/>
              </a:rPr>
              <a:t>pt</a:t>
            </a:r>
            <a:r>
              <a:rPr lang="en-US">
                <a:solidFill>
                  <a:srgbClr val="4E4F4E"/>
                </a:solidFill>
                <a:cs typeface="Arial" panose="020B0604020202020204" pitchFamily="34" charset="0"/>
              </a:rPr>
              <a:t>, patient.</a:t>
            </a:r>
          </a:p>
          <a:p>
            <a:r>
              <a:rPr lang="en-US" b="1">
                <a:solidFill>
                  <a:srgbClr val="4E4F4E"/>
                </a:solidFill>
                <a:cs typeface="Arial" panose="020B0604020202020204" pitchFamily="34" charset="0"/>
              </a:rPr>
              <a:t>Munir T, et al. Abstract P639 presented at EHA2023. </a:t>
            </a:r>
            <a:r>
              <a:rPr lang="en-US" b="1" err="1">
                <a:solidFill>
                  <a:srgbClr val="4E4F4E"/>
                </a:solidFill>
                <a:cs typeface="Arial" panose="020B0604020202020204" pitchFamily="34" charset="0"/>
              </a:rPr>
              <a:t>Shadman</a:t>
            </a:r>
            <a:r>
              <a:rPr lang="en-US" b="1">
                <a:solidFill>
                  <a:srgbClr val="4E4F4E"/>
                </a:solidFill>
                <a:cs typeface="Arial" panose="020B0604020202020204" pitchFamily="34" charset="0"/>
              </a:rPr>
              <a:t> T, et al. Abstract 154 presented at 17-ICML.</a:t>
            </a:r>
          </a:p>
        </p:txBody>
      </p:sp>
      <p:sp>
        <p:nvSpPr>
          <p:cNvPr id="3" name="Rectangle 2">
            <a:extLst>
              <a:ext uri="{FF2B5EF4-FFF2-40B4-BE49-F238E27FC236}">
                <a16:creationId xmlns:a16="http://schemas.microsoft.com/office/drawing/2014/main" id="{4BA87DA5-9D50-6FB3-FA49-26E18CBD9846}"/>
              </a:ext>
            </a:extLst>
          </p:cNvPr>
          <p:cNvSpPr/>
          <p:nvPr/>
        </p:nvSpPr>
        <p:spPr>
          <a:xfrm>
            <a:off x="407989" y="2959663"/>
            <a:ext cx="2491943" cy="247599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b="1"/>
              <a:t>Key eligibility criteria</a:t>
            </a:r>
          </a:p>
          <a:p>
            <a:pPr marL="185738" indent="-185738">
              <a:spcAft>
                <a:spcPts val="600"/>
              </a:spcAft>
              <a:buFont typeface="Arial" panose="020B0604020202020204" pitchFamily="34" charset="0"/>
              <a:buChar char="•"/>
            </a:pPr>
            <a:r>
              <a:rPr lang="en-US" sz="1400"/>
              <a:t>Untreated CLL/SLL </a:t>
            </a:r>
          </a:p>
          <a:p>
            <a:pPr marL="185738" indent="-185738">
              <a:spcAft>
                <a:spcPts val="600"/>
              </a:spcAft>
              <a:buFont typeface="Arial" panose="020B0604020202020204" pitchFamily="34" charset="0"/>
              <a:buChar char="•"/>
            </a:pPr>
            <a:r>
              <a:rPr lang="en-US" sz="1400"/>
              <a:t>Met </a:t>
            </a:r>
            <a:r>
              <a:rPr lang="en-US" sz="1400" err="1"/>
              <a:t>iwCLL</a:t>
            </a:r>
            <a:r>
              <a:rPr lang="en-US" sz="1400"/>
              <a:t> criteria for treatment</a:t>
            </a:r>
          </a:p>
          <a:p>
            <a:pPr marL="185738" indent="-185738">
              <a:spcAft>
                <a:spcPts val="600"/>
              </a:spcAft>
              <a:buFont typeface="Arial" panose="020B0604020202020204" pitchFamily="34" charset="0"/>
              <a:buChar char="•"/>
            </a:pPr>
            <a:r>
              <a:rPr lang="en-US" sz="1400"/>
              <a:t>≥65 y or ≥18 y of age and unsuitable for treatment with </a:t>
            </a:r>
            <a:r>
              <a:rPr lang="en-US" sz="1400" err="1"/>
              <a:t>FCR</a:t>
            </a:r>
            <a:r>
              <a:rPr lang="en-US" sz="1400" baseline="30000" err="1"/>
              <a:t>a</a:t>
            </a:r>
            <a:endParaRPr lang="en-US" sz="1400" baseline="30000"/>
          </a:p>
          <a:p>
            <a:pPr marL="185738" indent="-185738">
              <a:spcAft>
                <a:spcPts val="600"/>
              </a:spcAft>
              <a:buFont typeface="Arial" panose="020B0604020202020204" pitchFamily="34" charset="0"/>
              <a:buChar char="•"/>
            </a:pPr>
            <a:r>
              <a:rPr lang="en-US" sz="1400"/>
              <a:t>Anticoagulation and CYP3A inhibitors allowed </a:t>
            </a:r>
          </a:p>
        </p:txBody>
      </p:sp>
      <p:sp>
        <p:nvSpPr>
          <p:cNvPr id="7" name="Rectangle 6">
            <a:extLst>
              <a:ext uri="{FF2B5EF4-FFF2-40B4-BE49-F238E27FC236}">
                <a16:creationId xmlns:a16="http://schemas.microsoft.com/office/drawing/2014/main" id="{8151CD38-2AEF-1B44-7408-C7B3CC691EDF}"/>
              </a:ext>
            </a:extLst>
          </p:cNvPr>
          <p:cNvSpPr/>
          <p:nvPr/>
        </p:nvSpPr>
        <p:spPr>
          <a:xfrm>
            <a:off x="3474245" y="2576609"/>
            <a:ext cx="2340000" cy="100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Cohort 1 </a:t>
            </a:r>
          </a:p>
          <a:p>
            <a:pPr algn="ctr"/>
            <a:r>
              <a:rPr lang="en-US" sz="1200"/>
              <a:t>without del(17p) by </a:t>
            </a:r>
            <a:br>
              <a:rPr lang="en-US" sz="1200"/>
            </a:br>
            <a:r>
              <a:rPr lang="en-US" sz="1200"/>
              <a:t>central FISH</a:t>
            </a:r>
          </a:p>
        </p:txBody>
      </p:sp>
      <p:sp>
        <p:nvSpPr>
          <p:cNvPr id="8" name="Rectangle 7">
            <a:extLst>
              <a:ext uri="{FF2B5EF4-FFF2-40B4-BE49-F238E27FC236}">
                <a16:creationId xmlns:a16="http://schemas.microsoft.com/office/drawing/2014/main" id="{4EA25121-55FA-8A62-D645-BF000A6D0128}"/>
              </a:ext>
            </a:extLst>
          </p:cNvPr>
          <p:cNvSpPr/>
          <p:nvPr/>
        </p:nvSpPr>
        <p:spPr>
          <a:xfrm>
            <a:off x="3474245" y="4810709"/>
            <a:ext cx="2340000" cy="100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Cohort 2</a:t>
            </a:r>
          </a:p>
          <a:p>
            <a:pPr algn="ctr"/>
            <a:r>
              <a:rPr lang="en-US" sz="1200"/>
              <a:t>with del(17p)</a:t>
            </a:r>
          </a:p>
        </p:txBody>
      </p:sp>
      <p:sp>
        <p:nvSpPr>
          <p:cNvPr id="9" name="Rectangle 8">
            <a:extLst>
              <a:ext uri="{FF2B5EF4-FFF2-40B4-BE49-F238E27FC236}">
                <a16:creationId xmlns:a16="http://schemas.microsoft.com/office/drawing/2014/main" id="{5D9D1896-A476-C02E-739E-9308BF4FFCDE}"/>
              </a:ext>
            </a:extLst>
          </p:cNvPr>
          <p:cNvSpPr/>
          <p:nvPr/>
        </p:nvSpPr>
        <p:spPr>
          <a:xfrm>
            <a:off x="6610998" y="1990454"/>
            <a:ext cx="2340000" cy="100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Arm A: </a:t>
            </a:r>
            <a:r>
              <a:rPr lang="en-US" sz="1200" b="1" err="1">
                <a:solidFill>
                  <a:schemeClr val="bg1"/>
                </a:solidFill>
              </a:rPr>
              <a:t>zanubrutinib</a:t>
            </a:r>
            <a:endParaRPr lang="en-US" sz="1200" b="1">
              <a:solidFill>
                <a:schemeClr val="bg1"/>
              </a:solidFill>
            </a:endParaRPr>
          </a:p>
          <a:p>
            <a:pPr algn="ctr"/>
            <a:r>
              <a:rPr lang="en-US" sz="1200">
                <a:solidFill>
                  <a:schemeClr val="bg1"/>
                </a:solidFill>
              </a:rPr>
              <a:t>160 mg bid until PD, intolerable toxicity, or end of study </a:t>
            </a:r>
          </a:p>
          <a:p>
            <a:pPr algn="ctr"/>
            <a:r>
              <a:rPr lang="en-US" sz="1200">
                <a:solidFill>
                  <a:schemeClr val="bg1"/>
                </a:solidFill>
              </a:rPr>
              <a:t>(n=241)</a:t>
            </a:r>
          </a:p>
        </p:txBody>
      </p:sp>
      <p:sp>
        <p:nvSpPr>
          <p:cNvPr id="10" name="Rectangle 9">
            <a:extLst>
              <a:ext uri="{FF2B5EF4-FFF2-40B4-BE49-F238E27FC236}">
                <a16:creationId xmlns:a16="http://schemas.microsoft.com/office/drawing/2014/main" id="{53C5E907-6389-1A16-8B5E-C843BC6537ED}"/>
              </a:ext>
            </a:extLst>
          </p:cNvPr>
          <p:cNvSpPr/>
          <p:nvPr/>
        </p:nvSpPr>
        <p:spPr>
          <a:xfrm>
            <a:off x="6610998" y="3162764"/>
            <a:ext cx="2340000" cy="10080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Arm B: </a:t>
            </a:r>
            <a:r>
              <a:rPr lang="en-US" sz="1200" b="1" err="1"/>
              <a:t>bendamustine</a:t>
            </a:r>
            <a:r>
              <a:rPr lang="en-US" sz="1200" b="1"/>
              <a:t> </a:t>
            </a:r>
            <a:br>
              <a:rPr lang="en-US" sz="1200" b="1"/>
            </a:br>
            <a:r>
              <a:rPr lang="en-US" sz="1200"/>
              <a:t>(90 mg/m</a:t>
            </a:r>
            <a:r>
              <a:rPr lang="en-US" sz="1200" baseline="30000"/>
              <a:t>2</a:t>
            </a:r>
            <a:r>
              <a:rPr lang="en-US" sz="1200"/>
              <a:t> D1 and D2) + </a:t>
            </a:r>
            <a:r>
              <a:rPr lang="en-US" sz="1200" b="1"/>
              <a:t>rituximab</a:t>
            </a:r>
            <a:r>
              <a:rPr lang="en-US" sz="1200"/>
              <a:t> (375 mg/m</a:t>
            </a:r>
            <a:r>
              <a:rPr lang="en-US" sz="1200" baseline="30000"/>
              <a:t>2</a:t>
            </a:r>
            <a:r>
              <a:rPr lang="en-US" sz="1200"/>
              <a:t> C1, then 500 mg/m</a:t>
            </a:r>
            <a:r>
              <a:rPr lang="en-US" sz="1200" baseline="30000"/>
              <a:t>2</a:t>
            </a:r>
            <a:r>
              <a:rPr lang="en-US" sz="1200"/>
              <a:t> C2-C6) for 6 cycles</a:t>
            </a:r>
          </a:p>
          <a:p>
            <a:pPr algn="ctr"/>
            <a:r>
              <a:rPr lang="en-US" sz="1200"/>
              <a:t>(n=238)</a:t>
            </a:r>
          </a:p>
        </p:txBody>
      </p:sp>
      <p:sp>
        <p:nvSpPr>
          <p:cNvPr id="11" name="Rectangle 10">
            <a:extLst>
              <a:ext uri="{FF2B5EF4-FFF2-40B4-BE49-F238E27FC236}">
                <a16:creationId xmlns:a16="http://schemas.microsoft.com/office/drawing/2014/main" id="{F7BC91F9-3DB3-6AD3-078E-A39741F66E9A}"/>
              </a:ext>
            </a:extLst>
          </p:cNvPr>
          <p:cNvSpPr/>
          <p:nvPr/>
        </p:nvSpPr>
        <p:spPr>
          <a:xfrm>
            <a:off x="6610998" y="4810709"/>
            <a:ext cx="2340000" cy="100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Arm C: </a:t>
            </a:r>
            <a:r>
              <a:rPr lang="en-US" sz="1200" b="1" err="1"/>
              <a:t>zanubrutinib</a:t>
            </a:r>
            <a:endParaRPr lang="en-US" sz="1200" b="1"/>
          </a:p>
          <a:p>
            <a:pPr algn="ctr"/>
            <a:r>
              <a:rPr lang="en-US" sz="1200"/>
              <a:t>160 mg bid until PD, intolerable toxicity, or end of study</a:t>
            </a:r>
          </a:p>
          <a:p>
            <a:pPr algn="ctr"/>
            <a:r>
              <a:rPr lang="en-US" sz="1200"/>
              <a:t>(n=111)</a:t>
            </a:r>
            <a:r>
              <a:rPr lang="en-US" sz="1200" baseline="30000"/>
              <a:t>b</a:t>
            </a:r>
          </a:p>
        </p:txBody>
      </p:sp>
      <p:cxnSp>
        <p:nvCxnSpPr>
          <p:cNvPr id="13" name="Elbow Connector 12">
            <a:extLst>
              <a:ext uri="{FF2B5EF4-FFF2-40B4-BE49-F238E27FC236}">
                <a16:creationId xmlns:a16="http://schemas.microsoft.com/office/drawing/2014/main" id="{E6C6E867-3A4E-7807-80F1-2504586ED8B5}"/>
              </a:ext>
            </a:extLst>
          </p:cNvPr>
          <p:cNvCxnSpPr>
            <a:cxnSpLocks/>
            <a:stCxn id="3" idx="3"/>
            <a:endCxn id="7" idx="1"/>
          </p:cNvCxnSpPr>
          <p:nvPr/>
        </p:nvCxnSpPr>
        <p:spPr>
          <a:xfrm flipV="1">
            <a:off x="2899932" y="3080609"/>
            <a:ext cx="574313" cy="1117050"/>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3C3BAC37-DDCB-EDBF-4779-1229550B1296}"/>
              </a:ext>
            </a:extLst>
          </p:cNvPr>
          <p:cNvCxnSpPr>
            <a:cxnSpLocks/>
            <a:stCxn id="7" idx="3"/>
            <a:endCxn id="9" idx="1"/>
          </p:cNvCxnSpPr>
          <p:nvPr/>
        </p:nvCxnSpPr>
        <p:spPr>
          <a:xfrm flipV="1">
            <a:off x="5814245" y="2494454"/>
            <a:ext cx="796753" cy="58615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E2823B4E-0835-125B-4F9E-2D2743EA0580}"/>
              </a:ext>
            </a:extLst>
          </p:cNvPr>
          <p:cNvCxnSpPr>
            <a:cxnSpLocks/>
            <a:stCxn id="7" idx="3"/>
            <a:endCxn id="10" idx="1"/>
          </p:cNvCxnSpPr>
          <p:nvPr/>
        </p:nvCxnSpPr>
        <p:spPr>
          <a:xfrm>
            <a:off x="5814245" y="3080609"/>
            <a:ext cx="796753" cy="58615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761AFE3-4ED6-7387-6A3F-51FE6849D416}"/>
              </a:ext>
            </a:extLst>
          </p:cNvPr>
          <p:cNvSpPr/>
          <p:nvPr/>
        </p:nvSpPr>
        <p:spPr>
          <a:xfrm>
            <a:off x="5944422" y="2783288"/>
            <a:ext cx="555939" cy="58487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R</a:t>
            </a:r>
          </a:p>
          <a:p>
            <a:pPr algn="ctr"/>
            <a:r>
              <a:rPr lang="en-US" sz="1100"/>
              <a:t>1:1</a:t>
            </a:r>
          </a:p>
        </p:txBody>
      </p:sp>
      <p:sp>
        <p:nvSpPr>
          <p:cNvPr id="19" name="TextBox 18">
            <a:extLst>
              <a:ext uri="{FF2B5EF4-FFF2-40B4-BE49-F238E27FC236}">
                <a16:creationId xmlns:a16="http://schemas.microsoft.com/office/drawing/2014/main" id="{CF543711-8DD0-18D6-BBC4-679284CDA940}"/>
              </a:ext>
            </a:extLst>
          </p:cNvPr>
          <p:cNvSpPr txBox="1"/>
          <p:nvPr/>
        </p:nvSpPr>
        <p:spPr>
          <a:xfrm>
            <a:off x="5716133" y="2208493"/>
            <a:ext cx="992978" cy="276999"/>
          </a:xfrm>
          <a:prstGeom prst="rect">
            <a:avLst/>
          </a:prstGeom>
          <a:noFill/>
        </p:spPr>
        <p:txBody>
          <a:bodyPr wrap="square" rtlCol="0">
            <a:spAutoFit/>
          </a:bodyPr>
          <a:lstStyle/>
          <a:p>
            <a:r>
              <a:rPr lang="en-US" sz="1200"/>
              <a:t>Open label</a:t>
            </a:r>
          </a:p>
        </p:txBody>
      </p:sp>
      <p:sp>
        <p:nvSpPr>
          <p:cNvPr id="21" name="TextBox 20">
            <a:extLst>
              <a:ext uri="{FF2B5EF4-FFF2-40B4-BE49-F238E27FC236}">
                <a16:creationId xmlns:a16="http://schemas.microsoft.com/office/drawing/2014/main" id="{696859E8-D6C2-A67E-C1AD-BBE78E470FCC}"/>
              </a:ext>
            </a:extLst>
          </p:cNvPr>
          <p:cNvSpPr txBox="1"/>
          <p:nvPr/>
        </p:nvSpPr>
        <p:spPr>
          <a:xfrm>
            <a:off x="6623012" y="4336848"/>
            <a:ext cx="2318247" cy="307777"/>
          </a:xfrm>
          <a:prstGeom prst="rect">
            <a:avLst/>
          </a:prstGeom>
          <a:noFill/>
        </p:spPr>
        <p:txBody>
          <a:bodyPr wrap="square" lIns="0" tIns="0" rIns="0" bIns="0">
            <a:spAutoFit/>
          </a:bodyPr>
          <a:lstStyle/>
          <a:p>
            <a:r>
              <a:rPr lang="en-US" sz="1000"/>
              <a:t>Patients who had centrally confirmed PD could cross over to receive </a:t>
            </a:r>
            <a:r>
              <a:rPr lang="en-US" sz="1000" err="1"/>
              <a:t>zanubrutinib</a:t>
            </a:r>
            <a:endParaRPr lang="en-US" sz="1000"/>
          </a:p>
        </p:txBody>
      </p:sp>
      <p:sp>
        <p:nvSpPr>
          <p:cNvPr id="22" name="TextBox 21">
            <a:extLst>
              <a:ext uri="{FF2B5EF4-FFF2-40B4-BE49-F238E27FC236}">
                <a16:creationId xmlns:a16="http://schemas.microsoft.com/office/drawing/2014/main" id="{51F75A9B-CDBD-6A20-9D02-65C7A9984E26}"/>
              </a:ext>
            </a:extLst>
          </p:cNvPr>
          <p:cNvSpPr txBox="1"/>
          <p:nvPr/>
        </p:nvSpPr>
        <p:spPr>
          <a:xfrm>
            <a:off x="3474245" y="3678233"/>
            <a:ext cx="2286000" cy="553998"/>
          </a:xfrm>
          <a:prstGeom prst="rect">
            <a:avLst/>
          </a:prstGeom>
          <a:noFill/>
        </p:spPr>
        <p:txBody>
          <a:bodyPr wrap="square" lIns="0" tIns="0" rIns="0" bIns="0" rtlCol="0">
            <a:spAutoFit/>
          </a:bodyPr>
          <a:lstStyle/>
          <a:p>
            <a:r>
              <a:rPr lang="en-US" sz="1200" b="1"/>
              <a:t>Stratification factors </a:t>
            </a:r>
            <a:endParaRPr lang="en-US" sz="1200"/>
          </a:p>
          <a:p>
            <a:r>
              <a:rPr lang="en-US" sz="1200"/>
              <a:t>Age, Binet stage, </a:t>
            </a:r>
            <a:r>
              <a:rPr lang="en-US" sz="1200" i="1"/>
              <a:t>IGHV</a:t>
            </a:r>
            <a:r>
              <a:rPr lang="en-US" sz="1200"/>
              <a:t> status, geographic region </a:t>
            </a:r>
          </a:p>
        </p:txBody>
      </p:sp>
      <p:sp>
        <p:nvSpPr>
          <p:cNvPr id="23" name="Rectangle 22">
            <a:extLst>
              <a:ext uri="{FF2B5EF4-FFF2-40B4-BE49-F238E27FC236}">
                <a16:creationId xmlns:a16="http://schemas.microsoft.com/office/drawing/2014/main" id="{1A80D097-311E-298C-432E-A7571BDF138D}"/>
              </a:ext>
            </a:extLst>
          </p:cNvPr>
          <p:cNvSpPr/>
          <p:nvPr/>
        </p:nvSpPr>
        <p:spPr>
          <a:xfrm>
            <a:off x="9123035" y="1990454"/>
            <a:ext cx="2660977" cy="38282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t" anchorCtr="0"/>
          <a:lstStyle/>
          <a:p>
            <a:r>
              <a:rPr lang="en-GB" sz="1000" b="1">
                <a:solidFill>
                  <a:schemeClr val="tx1"/>
                </a:solidFill>
                <a:effectLst/>
              </a:rPr>
              <a:t>Assessments</a:t>
            </a:r>
            <a:endParaRPr lang="en-GB" sz="1000" b="1">
              <a:solidFill>
                <a:schemeClr val="tx1"/>
              </a:solidFill>
            </a:endParaRPr>
          </a:p>
          <a:p>
            <a:pPr marL="134938" indent="-134938">
              <a:buClr>
                <a:schemeClr val="accent2"/>
              </a:buClr>
              <a:buFont typeface="Arial" panose="020B0604020202020204" pitchFamily="34" charset="0"/>
              <a:buChar char="•"/>
            </a:pPr>
            <a:r>
              <a:rPr lang="en-GB" sz="1000">
                <a:solidFill>
                  <a:schemeClr val="tx1"/>
                </a:solidFill>
                <a:effectLst/>
              </a:rPr>
              <a:t>Response assessments were conducted every 12 weeks from start of cycle 1 for 96 weeks and then every 24 weeks until PD</a:t>
            </a:r>
          </a:p>
          <a:p>
            <a:pPr marL="134938" indent="-134938">
              <a:buClr>
                <a:schemeClr val="accent2"/>
              </a:buClr>
              <a:buFont typeface="Arial" panose="020B0604020202020204" pitchFamily="34" charset="0"/>
              <a:buChar char="•"/>
            </a:pPr>
            <a:r>
              <a:rPr lang="en-GB" sz="1000">
                <a:solidFill>
                  <a:schemeClr val="tx1"/>
                </a:solidFill>
                <a:effectLst/>
              </a:rPr>
              <a:t>CR/</a:t>
            </a:r>
            <a:r>
              <a:rPr lang="en-GB" sz="1000" err="1">
                <a:solidFill>
                  <a:schemeClr val="tx1"/>
                </a:solidFill>
                <a:effectLst/>
              </a:rPr>
              <a:t>CRi</a:t>
            </a:r>
            <a:r>
              <a:rPr lang="en-GB" sz="1000">
                <a:solidFill>
                  <a:schemeClr val="tx1"/>
                </a:solidFill>
                <a:effectLst/>
              </a:rPr>
              <a:t> confirmed via bone marrow biopsy</a:t>
            </a:r>
          </a:p>
          <a:p>
            <a:pPr marL="134938" indent="-134938">
              <a:buClr>
                <a:schemeClr val="accent2"/>
              </a:buClr>
              <a:buFont typeface="Arial" panose="020B0604020202020204" pitchFamily="34" charset="0"/>
              <a:buChar char="•"/>
            </a:pPr>
            <a:r>
              <a:rPr lang="en-GB" sz="1000">
                <a:solidFill>
                  <a:schemeClr val="tx1"/>
                </a:solidFill>
                <a:effectLst/>
              </a:rPr>
              <a:t>AEs documented until PD or start of next CLL therapy</a:t>
            </a:r>
            <a:br>
              <a:rPr lang="en-GB" sz="1000">
                <a:solidFill>
                  <a:schemeClr val="tx1"/>
                </a:solidFill>
                <a:effectLst/>
              </a:rPr>
            </a:br>
            <a:endParaRPr lang="en-GB" sz="1000">
              <a:solidFill>
                <a:schemeClr val="tx1"/>
              </a:solidFill>
              <a:effectLst/>
            </a:endParaRPr>
          </a:p>
          <a:p>
            <a:r>
              <a:rPr lang="en-GB" sz="1000" b="1">
                <a:solidFill>
                  <a:schemeClr val="tx1"/>
                </a:solidFill>
                <a:effectLst/>
              </a:rPr>
              <a:t>Statistical analysis</a:t>
            </a:r>
            <a:endParaRPr lang="en-GB" sz="1000" b="1">
              <a:solidFill>
                <a:schemeClr val="tx1"/>
              </a:solidFill>
            </a:endParaRPr>
          </a:p>
          <a:p>
            <a:pPr marL="134938" indent="-134938">
              <a:buClr>
                <a:schemeClr val="accent2"/>
              </a:buClr>
              <a:buFont typeface="Arial" panose="020B0604020202020204" pitchFamily="34" charset="0"/>
              <a:buChar char="•"/>
            </a:pPr>
            <a:r>
              <a:rPr lang="en-GB" sz="1000">
                <a:solidFill>
                  <a:schemeClr val="tx1"/>
                </a:solidFill>
                <a:effectLst/>
              </a:rPr>
              <a:t>Efficacy endpoints </a:t>
            </a:r>
            <a:r>
              <a:rPr lang="en-GB" sz="1000" err="1">
                <a:solidFill>
                  <a:schemeClr val="tx1"/>
                </a:solidFill>
                <a:effectLst/>
              </a:rPr>
              <a:t>analyzed</a:t>
            </a:r>
            <a:r>
              <a:rPr lang="en-GB" sz="1000">
                <a:solidFill>
                  <a:schemeClr val="tx1"/>
                </a:solidFill>
                <a:effectLst/>
              </a:rPr>
              <a:t> using ITT analysis and the per-protocol analysis set</a:t>
            </a:r>
          </a:p>
          <a:p>
            <a:pPr marL="134938" indent="-134938">
              <a:buClr>
                <a:schemeClr val="accent2"/>
              </a:buClr>
              <a:buFont typeface="Arial" panose="020B0604020202020204" pitchFamily="34" charset="0"/>
              <a:buChar char="•"/>
            </a:pPr>
            <a:r>
              <a:rPr lang="en-GB" sz="1000">
                <a:solidFill>
                  <a:schemeClr val="tx1"/>
                </a:solidFill>
                <a:effectLst/>
              </a:rPr>
              <a:t>Safety was assessed in all pts who received ≥1 dose of treatment</a:t>
            </a:r>
            <a:br>
              <a:rPr lang="en-GB" sz="1000">
                <a:solidFill>
                  <a:schemeClr val="tx1"/>
                </a:solidFill>
                <a:effectLst/>
              </a:rPr>
            </a:br>
            <a:endParaRPr lang="en-GB" sz="1000">
              <a:solidFill>
                <a:schemeClr val="tx1"/>
              </a:solidFill>
            </a:endParaRPr>
          </a:p>
          <a:p>
            <a:r>
              <a:rPr lang="en-GB" sz="1000" b="1">
                <a:solidFill>
                  <a:schemeClr val="tx1"/>
                </a:solidFill>
                <a:effectLst/>
              </a:rPr>
              <a:t>Outcomes</a:t>
            </a:r>
          </a:p>
          <a:p>
            <a:pPr marL="134938" indent="-134938">
              <a:buClr>
                <a:schemeClr val="accent2"/>
              </a:buClr>
              <a:buFont typeface="Arial" panose="020B0604020202020204" pitchFamily="34" charset="0"/>
              <a:buChar char="•"/>
            </a:pPr>
            <a:r>
              <a:rPr lang="en-GB" sz="1000">
                <a:solidFill>
                  <a:schemeClr val="tx1"/>
                </a:solidFill>
                <a:effectLst/>
              </a:rPr>
              <a:t>PFS assessed by INV</a:t>
            </a:r>
          </a:p>
          <a:p>
            <a:pPr marL="134938" indent="-134938">
              <a:buClr>
                <a:schemeClr val="accent2"/>
              </a:buClr>
              <a:buFont typeface="Arial" panose="020B0604020202020204" pitchFamily="34" charset="0"/>
              <a:buChar char="•"/>
            </a:pPr>
            <a:r>
              <a:rPr lang="en-GB" sz="1000">
                <a:solidFill>
                  <a:schemeClr val="tx1"/>
                </a:solidFill>
                <a:effectLst/>
              </a:rPr>
              <a:t>OS in cohorts 1 and 2</a:t>
            </a:r>
          </a:p>
          <a:p>
            <a:pPr marL="134938" indent="-134938">
              <a:buClr>
                <a:schemeClr val="accent2"/>
              </a:buClr>
              <a:buFont typeface="Arial" panose="020B0604020202020204" pitchFamily="34" charset="0"/>
              <a:buChar char="•"/>
            </a:pPr>
            <a:r>
              <a:rPr lang="en-GB" sz="1000">
                <a:solidFill>
                  <a:schemeClr val="tx1"/>
                </a:solidFill>
                <a:effectLst/>
              </a:rPr>
              <a:t>PFS 2</a:t>
            </a:r>
            <a:r>
              <a:rPr lang="en-GB" sz="1000" baseline="30000">
                <a:solidFill>
                  <a:schemeClr val="tx1"/>
                </a:solidFill>
                <a:effectLst/>
              </a:rPr>
              <a:t>c</a:t>
            </a:r>
          </a:p>
          <a:p>
            <a:pPr marL="134938" indent="-134938">
              <a:buClr>
                <a:schemeClr val="accent2"/>
              </a:buClr>
              <a:buFont typeface="Arial" panose="020B0604020202020204" pitchFamily="34" charset="0"/>
              <a:buChar char="•"/>
            </a:pPr>
            <a:r>
              <a:rPr lang="en-GB" sz="1000">
                <a:solidFill>
                  <a:schemeClr val="tx1"/>
                </a:solidFill>
                <a:effectLst/>
              </a:rPr>
              <a:t>Clinical outcomes (correlated with baseline prognostic and predictive markers)</a:t>
            </a:r>
          </a:p>
          <a:p>
            <a:pPr marL="134938" indent="-134938">
              <a:buClr>
                <a:schemeClr val="accent2"/>
              </a:buClr>
              <a:buFont typeface="Arial" panose="020B0604020202020204" pitchFamily="34" charset="0"/>
              <a:buChar char="•"/>
            </a:pPr>
            <a:r>
              <a:rPr lang="en-GB" sz="1000">
                <a:solidFill>
                  <a:schemeClr val="tx1"/>
                </a:solidFill>
                <a:effectLst/>
              </a:rPr>
              <a:t>Safety</a:t>
            </a:r>
          </a:p>
        </p:txBody>
      </p:sp>
      <p:cxnSp>
        <p:nvCxnSpPr>
          <p:cNvPr id="41" name="Elbow Connector 40">
            <a:extLst>
              <a:ext uri="{FF2B5EF4-FFF2-40B4-BE49-F238E27FC236}">
                <a16:creationId xmlns:a16="http://schemas.microsoft.com/office/drawing/2014/main" id="{C6B53390-F6A4-5E41-6BDF-86659D3F5150}"/>
              </a:ext>
            </a:extLst>
          </p:cNvPr>
          <p:cNvCxnSpPr>
            <a:cxnSpLocks/>
            <a:stCxn id="3" idx="3"/>
            <a:endCxn id="8" idx="1"/>
          </p:cNvCxnSpPr>
          <p:nvPr/>
        </p:nvCxnSpPr>
        <p:spPr>
          <a:xfrm>
            <a:off x="2899932" y="4197659"/>
            <a:ext cx="574313" cy="1117050"/>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52985FA-F451-EC75-34BA-B919EF4C20A0}"/>
              </a:ext>
            </a:extLst>
          </p:cNvPr>
          <p:cNvCxnSpPr>
            <a:cxnSpLocks/>
            <a:stCxn id="8" idx="3"/>
            <a:endCxn id="11" idx="1"/>
          </p:cNvCxnSpPr>
          <p:nvPr/>
        </p:nvCxnSpPr>
        <p:spPr>
          <a:xfrm>
            <a:off x="5814245" y="5314709"/>
            <a:ext cx="79675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D145CA20-CB1F-D538-1827-2BED63AEC779}"/>
              </a:ext>
            </a:extLst>
          </p:cNvPr>
          <p:cNvSpPr>
            <a:spLocks noGrp="1"/>
          </p:cNvSpPr>
          <p:nvPr>
            <p:ph type="body" sz="quarter" idx="12"/>
          </p:nvPr>
        </p:nvSpPr>
        <p:spPr/>
        <p:txBody>
          <a:bodyPr/>
          <a:lstStyle/>
          <a:p>
            <a:r>
              <a:rPr lang="en-GB"/>
              <a:t>A Phase III, open-label, randomized study of zanubrutinib compared with </a:t>
            </a:r>
            <a:r>
              <a:rPr lang="en-GB" err="1"/>
              <a:t>bendamustine</a:t>
            </a:r>
            <a:r>
              <a:rPr lang="en-GB"/>
              <a:t> plus rituximab in patients with previously untreated CLL/SLL</a:t>
            </a:r>
          </a:p>
        </p:txBody>
      </p:sp>
      <p:sp>
        <p:nvSpPr>
          <p:cNvPr id="24" name="Titel 23">
            <a:extLst>
              <a:ext uri="{FF2B5EF4-FFF2-40B4-BE49-F238E27FC236}">
                <a16:creationId xmlns:a16="http://schemas.microsoft.com/office/drawing/2014/main" id="{0DB12762-12D2-FC35-F2A2-E7713BA81CA8}"/>
              </a:ext>
            </a:extLst>
          </p:cNvPr>
          <p:cNvSpPr>
            <a:spLocks noGrp="1"/>
          </p:cNvSpPr>
          <p:nvPr>
            <p:ph type="title"/>
          </p:nvPr>
        </p:nvSpPr>
        <p:spPr/>
        <p:txBody>
          <a:bodyPr/>
          <a:lstStyle/>
          <a:p>
            <a:r>
              <a:rPr lang="en-GB"/>
              <a:t>SEQUOIA: Study design </a:t>
            </a:r>
          </a:p>
        </p:txBody>
      </p:sp>
    </p:spTree>
    <p:extLst>
      <p:ext uri="{BB962C8B-B14F-4D97-AF65-F5344CB8AC3E}">
        <p14:creationId xmlns:p14="http://schemas.microsoft.com/office/powerpoint/2010/main" val="33017350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DA4EAE-04B5-4391-EFEA-03ABF5E3EEB5}"/>
              </a:ext>
            </a:extLst>
          </p:cNvPr>
          <p:cNvSpPr>
            <a:spLocks noGrp="1"/>
          </p:cNvSpPr>
          <p:nvPr>
            <p:ph type="title"/>
          </p:nvPr>
        </p:nvSpPr>
        <p:spPr/>
        <p:txBody>
          <a:bodyPr/>
          <a:lstStyle/>
          <a:p>
            <a:r>
              <a:rPr lang="el-GR"/>
              <a:t>Δ</a:t>
            </a:r>
            <a:r>
              <a:rPr lang="en-US"/>
              <a:t>MRD400 and </a:t>
            </a:r>
            <a:r>
              <a:rPr lang="en-US" err="1"/>
              <a:t>uMRD</a:t>
            </a:r>
            <a:endParaRPr lang="en-US"/>
          </a:p>
        </p:txBody>
      </p:sp>
      <p:sp>
        <p:nvSpPr>
          <p:cNvPr id="5" name="Footer Placeholder 4">
            <a:extLst>
              <a:ext uri="{FF2B5EF4-FFF2-40B4-BE49-F238E27FC236}">
                <a16:creationId xmlns:a16="http://schemas.microsoft.com/office/drawing/2014/main" id="{5B68904D-2506-03AB-9262-A7E4E79F6E93}"/>
              </a:ext>
            </a:extLst>
          </p:cNvPr>
          <p:cNvSpPr>
            <a:spLocks noGrp="1"/>
          </p:cNvSpPr>
          <p:nvPr>
            <p:ph type="ftr" sz="quarter" idx="10"/>
          </p:nvPr>
        </p:nvSpPr>
        <p:spPr/>
        <p:txBody>
          <a:bodyPr/>
          <a:lstStyle/>
          <a:p>
            <a:r>
              <a:rPr lang="en-US" b="1">
                <a:cs typeface="Arial"/>
              </a:rPr>
              <a:t>BM</a:t>
            </a:r>
            <a:r>
              <a:rPr lang="en-US">
                <a:cs typeface="Arial"/>
              </a:rPr>
              <a:t>, bone marrow; </a:t>
            </a:r>
            <a:r>
              <a:rPr lang="en-US" b="1">
                <a:cs typeface="Arial"/>
              </a:rPr>
              <a:t>C</a:t>
            </a:r>
            <a:r>
              <a:rPr lang="en-US">
                <a:cs typeface="Arial"/>
              </a:rPr>
              <a:t>, cycle; </a:t>
            </a:r>
            <a:r>
              <a:rPr lang="en-US" b="1">
                <a:cs typeface="Arial"/>
              </a:rPr>
              <a:t>D</a:t>
            </a:r>
            <a:r>
              <a:rPr lang="en-US">
                <a:cs typeface="Arial"/>
              </a:rPr>
              <a:t>, day; </a:t>
            </a:r>
            <a:r>
              <a:rPr lang="en-US" b="1">
                <a:solidFill>
                  <a:srgbClr val="4E4F4E"/>
                </a:solidFill>
                <a:cs typeface="Arial" panose="020B0604020202020204" pitchFamily="34" charset="0"/>
              </a:rPr>
              <a:t>IGHV</a:t>
            </a:r>
            <a:r>
              <a:rPr lang="en-US">
                <a:solidFill>
                  <a:srgbClr val="4E4F4E"/>
                </a:solidFill>
                <a:cs typeface="Arial" panose="020B0604020202020204" pitchFamily="34" charset="0"/>
              </a:rPr>
              <a:t>, immunoglobulin heavy chain variable genes</a:t>
            </a:r>
            <a:r>
              <a:rPr lang="en-US">
                <a:solidFill>
                  <a:srgbClr val="4E4F4E"/>
                </a:solidFill>
                <a:cs typeface="Arial"/>
              </a:rPr>
              <a:t>; </a:t>
            </a:r>
            <a:r>
              <a:rPr lang="en-US" b="1">
                <a:solidFill>
                  <a:srgbClr val="4E4F4E"/>
                </a:solidFill>
                <a:cs typeface="Arial"/>
              </a:rPr>
              <a:t>IQR</a:t>
            </a:r>
            <a:r>
              <a:rPr lang="en-US">
                <a:solidFill>
                  <a:srgbClr val="4E4F4E"/>
                </a:solidFill>
                <a:cs typeface="Arial"/>
              </a:rPr>
              <a:t>, interquartile range; </a:t>
            </a:r>
            <a:br>
              <a:rPr lang="en-US">
                <a:solidFill>
                  <a:srgbClr val="4E4F4E"/>
                </a:solidFill>
                <a:cs typeface="Arial"/>
              </a:rPr>
            </a:br>
            <a:r>
              <a:rPr lang="en-US" b="1" i="1">
                <a:solidFill>
                  <a:srgbClr val="4E4F4E"/>
                </a:solidFill>
                <a:cs typeface="Arial"/>
              </a:rPr>
              <a:t>TP53</a:t>
            </a:r>
            <a:r>
              <a:rPr lang="en-US" b="1" i="1" baseline="30000">
                <a:solidFill>
                  <a:srgbClr val="4E4F4E"/>
                </a:solidFill>
                <a:cs typeface="Arial"/>
              </a:rPr>
              <a:t>mut</a:t>
            </a:r>
            <a:r>
              <a:rPr lang="en-US">
                <a:solidFill>
                  <a:srgbClr val="4E4F4E"/>
                </a:solidFill>
                <a:cs typeface="Arial"/>
              </a:rPr>
              <a:t>, tumor protein 53 mutated; </a:t>
            </a:r>
            <a:r>
              <a:rPr lang="en-US" b="1" err="1">
                <a:solidFill>
                  <a:srgbClr val="4E4F4E"/>
                </a:solidFill>
                <a:cs typeface="Arial"/>
              </a:rPr>
              <a:t>uMRD</a:t>
            </a:r>
            <a:r>
              <a:rPr lang="en-US">
                <a:solidFill>
                  <a:srgbClr val="4E4F4E"/>
                </a:solidFill>
                <a:cs typeface="Arial"/>
              </a:rPr>
              <a:t>, undetectable minimal residual disease.  </a:t>
            </a:r>
            <a:endParaRPr lang="en-US">
              <a:cs typeface="Arial"/>
            </a:endParaRPr>
          </a:p>
          <a:p>
            <a:r>
              <a:rPr lang="en-US" b="1" err="1">
                <a:cs typeface="Arial"/>
              </a:rPr>
              <a:t>Soumerai</a:t>
            </a:r>
            <a:r>
              <a:rPr lang="en-US" b="1">
                <a:cs typeface="Arial"/>
              </a:rPr>
              <a:t> JD, et al. Abstract 153 presented at 17-ICML.</a:t>
            </a:r>
            <a:endParaRPr lang="de-DE">
              <a:cs typeface="Arial"/>
            </a:endParaRPr>
          </a:p>
        </p:txBody>
      </p:sp>
      <p:graphicFrame>
        <p:nvGraphicFramePr>
          <p:cNvPr id="14" name="Table 14">
            <a:extLst>
              <a:ext uri="{FF2B5EF4-FFF2-40B4-BE49-F238E27FC236}">
                <a16:creationId xmlns:a16="http://schemas.microsoft.com/office/drawing/2014/main" id="{95A24D38-C7CA-7EA4-4026-302B4EA4BF38}"/>
              </a:ext>
            </a:extLst>
          </p:cNvPr>
          <p:cNvGraphicFramePr>
            <a:graphicFrameLocks noGrp="1"/>
          </p:cNvGraphicFramePr>
          <p:nvPr>
            <p:extLst>
              <p:ext uri="{D42A27DB-BD31-4B8C-83A1-F6EECF244321}">
                <p14:modId xmlns:p14="http://schemas.microsoft.com/office/powerpoint/2010/main" val="3005553924"/>
              </p:ext>
            </p:extLst>
          </p:nvPr>
        </p:nvGraphicFramePr>
        <p:xfrm>
          <a:off x="407988" y="1663311"/>
          <a:ext cx="8532812" cy="1856160"/>
        </p:xfrm>
        <a:graphic>
          <a:graphicData uri="http://schemas.openxmlformats.org/drawingml/2006/table">
            <a:tbl>
              <a:tblPr firstRow="1" bandRow="1">
                <a:tableStyleId>{5C22544A-7EE6-4342-B048-85BDC9FD1C3A}</a:tableStyleId>
              </a:tblPr>
              <a:tblGrid>
                <a:gridCol w="2133203">
                  <a:extLst>
                    <a:ext uri="{9D8B030D-6E8A-4147-A177-3AD203B41FA5}">
                      <a16:colId xmlns:a16="http://schemas.microsoft.com/office/drawing/2014/main" val="2598257665"/>
                    </a:ext>
                  </a:extLst>
                </a:gridCol>
                <a:gridCol w="2133203">
                  <a:extLst>
                    <a:ext uri="{9D8B030D-6E8A-4147-A177-3AD203B41FA5}">
                      <a16:colId xmlns:a16="http://schemas.microsoft.com/office/drawing/2014/main" val="3342300180"/>
                    </a:ext>
                  </a:extLst>
                </a:gridCol>
                <a:gridCol w="2133203">
                  <a:extLst>
                    <a:ext uri="{9D8B030D-6E8A-4147-A177-3AD203B41FA5}">
                      <a16:colId xmlns:a16="http://schemas.microsoft.com/office/drawing/2014/main" val="1672976794"/>
                    </a:ext>
                  </a:extLst>
                </a:gridCol>
                <a:gridCol w="2133203">
                  <a:extLst>
                    <a:ext uri="{9D8B030D-6E8A-4147-A177-3AD203B41FA5}">
                      <a16:colId xmlns:a16="http://schemas.microsoft.com/office/drawing/2014/main" val="126482932"/>
                    </a:ext>
                  </a:extLst>
                </a:gridCol>
              </a:tblGrid>
              <a:tr h="222001">
                <a:tc>
                  <a:txBody>
                    <a:bodyPr/>
                    <a:lstStyle/>
                    <a:p>
                      <a:r>
                        <a:rPr lang="el-GR" sz="1400" b="1">
                          <a:solidFill>
                            <a:schemeClr val="bg1"/>
                          </a:solidFill>
                          <a:latin typeface="+mn-lt"/>
                        </a:rPr>
                        <a:t>Δ</a:t>
                      </a:r>
                      <a:r>
                        <a:rPr lang="en-US" sz="1400" b="1">
                          <a:solidFill>
                            <a:schemeClr val="bg1"/>
                          </a:solidFill>
                          <a:latin typeface="+mn-lt"/>
                        </a:rPr>
                        <a:t>MRD400 </a:t>
                      </a:r>
                    </a:p>
                  </a:txBody>
                  <a:tcPr marT="72000" marB="72000" anchor="ctr"/>
                </a:tc>
                <a:tc>
                  <a:txBody>
                    <a:bodyPr/>
                    <a:lstStyle/>
                    <a:p>
                      <a:pPr algn="ctr" fontAlgn="b"/>
                      <a:r>
                        <a:rPr lang="en-GB" sz="1400" b="1" i="0" u="none" strike="noStrike">
                          <a:solidFill>
                            <a:schemeClr val="bg1"/>
                          </a:solidFill>
                          <a:effectLst/>
                          <a:latin typeface="+mn-lt"/>
                        </a:rPr>
                        <a:t>BM uMRD within 8 mo</a:t>
                      </a:r>
                    </a:p>
                  </a:txBody>
                  <a:tcPr marT="72000" marB="72000" anchor="ctr"/>
                </a:tc>
                <a:tc>
                  <a:txBody>
                    <a:bodyPr/>
                    <a:lstStyle/>
                    <a:p>
                      <a:pPr algn="ctr" fontAlgn="b"/>
                      <a:r>
                        <a:rPr lang="en-GB" sz="1400" b="1" i="0" u="none" strike="noStrike">
                          <a:solidFill>
                            <a:schemeClr val="bg1"/>
                          </a:solidFill>
                          <a:effectLst/>
                          <a:latin typeface="+mn-lt"/>
                        </a:rPr>
                        <a:t>Time to BM uMRD</a:t>
                      </a:r>
                    </a:p>
                  </a:txBody>
                  <a:tcPr marT="72000" marB="72000" anchor="ctr"/>
                </a:tc>
                <a:tc>
                  <a:txBody>
                    <a:bodyPr/>
                    <a:lstStyle/>
                    <a:p>
                      <a:pPr algn="ctr" fontAlgn="b"/>
                      <a:r>
                        <a:rPr lang="en-GB" sz="1400" b="1" i="0" u="none" strike="noStrike">
                          <a:solidFill>
                            <a:schemeClr val="bg1"/>
                          </a:solidFill>
                          <a:effectLst/>
                          <a:latin typeface="+mn-lt"/>
                        </a:rPr>
                        <a:t>Time on therapy</a:t>
                      </a:r>
                    </a:p>
                  </a:txBody>
                  <a:tcPr marT="72000" marB="72000" anchor="ctr"/>
                </a:tc>
                <a:extLst>
                  <a:ext uri="{0D108BD9-81ED-4DB2-BD59-A6C34878D82A}">
                    <a16:rowId xmlns:a16="http://schemas.microsoft.com/office/drawing/2014/main" val="1597735740"/>
                  </a:ext>
                </a:extLst>
              </a:tr>
              <a:tr h="222001">
                <a:tc>
                  <a:txBody>
                    <a:bodyPr/>
                    <a:lstStyle/>
                    <a:p>
                      <a:pPr algn="l" fontAlgn="b"/>
                      <a:r>
                        <a:rPr lang="en-GB" sz="1400" b="0" i="0" u="none" strike="noStrike">
                          <a:solidFill>
                            <a:schemeClr val="tx1"/>
                          </a:solidFill>
                          <a:effectLst/>
                          <a:latin typeface="+mn-lt"/>
                        </a:rPr>
                        <a:t>Achieved (n=21)</a:t>
                      </a:r>
                    </a:p>
                  </a:txBody>
                  <a:tcPr marT="72000" marB="72000" anchor="ctr"/>
                </a:tc>
                <a:tc>
                  <a:txBody>
                    <a:bodyPr/>
                    <a:lstStyle/>
                    <a:p>
                      <a:pPr algn="ctr" fontAlgn="b"/>
                      <a:r>
                        <a:rPr lang="en-IT" sz="1400" b="0" i="0" u="none" strike="noStrike">
                          <a:solidFill>
                            <a:schemeClr val="tx1"/>
                          </a:solidFill>
                          <a:effectLst/>
                          <a:latin typeface="+mn-lt"/>
                        </a:rPr>
                        <a:t>100% (21/21)</a:t>
                      </a:r>
                    </a:p>
                  </a:txBody>
                  <a:tcPr marT="72000" marB="72000" anchor="ctr"/>
                </a:tc>
                <a:tc>
                  <a:txBody>
                    <a:bodyPr/>
                    <a:lstStyle/>
                    <a:p>
                      <a:pPr algn="ctr"/>
                      <a:r>
                        <a:rPr lang="en-US" sz="1400">
                          <a:solidFill>
                            <a:schemeClr val="tx1"/>
                          </a:solidFill>
                          <a:latin typeface="+mn-lt"/>
                        </a:rPr>
                        <a:t>6 mo (IQR 6-6)</a:t>
                      </a:r>
                    </a:p>
                  </a:txBody>
                  <a:tcPr marT="72000" marB="72000" anchor="ctr"/>
                </a:tc>
                <a:tc>
                  <a:txBody>
                    <a:bodyPr/>
                    <a:lstStyle/>
                    <a:p>
                      <a:pPr algn="ctr"/>
                      <a:r>
                        <a:rPr lang="en-US" sz="1400">
                          <a:solidFill>
                            <a:schemeClr val="tx1"/>
                          </a:solidFill>
                          <a:latin typeface="+mn-lt"/>
                        </a:rPr>
                        <a:t>8 mo (IQR 8-10)</a:t>
                      </a:r>
                    </a:p>
                  </a:txBody>
                  <a:tcPr marT="72000" marB="72000" anchor="ctr"/>
                </a:tc>
                <a:extLst>
                  <a:ext uri="{0D108BD9-81ED-4DB2-BD59-A6C34878D82A}">
                    <a16:rowId xmlns:a16="http://schemas.microsoft.com/office/drawing/2014/main" val="4243561495"/>
                  </a:ext>
                </a:extLst>
              </a:tr>
              <a:tr h="222001">
                <a:tc>
                  <a:txBody>
                    <a:bodyPr/>
                    <a:lstStyle/>
                    <a:p>
                      <a:pPr algn="l" fontAlgn="b"/>
                      <a:r>
                        <a:rPr lang="en-GB" sz="1400" b="0" i="0" u="none" strike="noStrike">
                          <a:solidFill>
                            <a:schemeClr val="tx1"/>
                          </a:solidFill>
                          <a:effectLst/>
                          <a:latin typeface="+mn-lt"/>
                        </a:rPr>
                        <a:t>Failed (n=14)</a:t>
                      </a:r>
                    </a:p>
                  </a:txBody>
                  <a:tcPr marT="72000" marB="72000" anchor="ctr">
                    <a:lnB w="38100" cap="flat" cmpd="sng" algn="ctr">
                      <a:solidFill>
                        <a:schemeClr val="bg1"/>
                      </a:solidFill>
                      <a:prstDash val="solid"/>
                      <a:round/>
                      <a:headEnd type="none" w="med" len="med"/>
                      <a:tailEnd type="none" w="med" len="med"/>
                    </a:lnB>
                  </a:tcPr>
                </a:tc>
                <a:tc>
                  <a:txBody>
                    <a:bodyPr/>
                    <a:lstStyle/>
                    <a:p>
                      <a:pPr algn="ctr" fontAlgn="b"/>
                      <a:r>
                        <a:rPr lang="en-IT" sz="1400" b="0" i="0" u="none" strike="noStrike">
                          <a:solidFill>
                            <a:schemeClr val="tx1"/>
                          </a:solidFill>
                          <a:effectLst/>
                          <a:latin typeface="+mn-lt"/>
                        </a:rPr>
                        <a:t>21% (3/14)</a:t>
                      </a:r>
                    </a:p>
                  </a:txBody>
                  <a:tcPr marT="72000" marB="72000" anchor="ctr">
                    <a:lnB w="38100" cap="flat" cmpd="sng" algn="ctr">
                      <a:solidFill>
                        <a:schemeClr val="bg1"/>
                      </a:solidFill>
                      <a:prstDash val="solid"/>
                      <a:round/>
                      <a:headEnd type="none" w="med" len="med"/>
                      <a:tailEnd type="none" w="med" len="med"/>
                    </a:lnB>
                  </a:tcPr>
                </a:tc>
                <a:tc>
                  <a:txBody>
                    <a:bodyPr/>
                    <a:lstStyle/>
                    <a:p>
                      <a:pPr algn="ctr"/>
                      <a:r>
                        <a:rPr lang="en-US" sz="1400">
                          <a:solidFill>
                            <a:schemeClr val="tx1"/>
                          </a:solidFill>
                          <a:latin typeface="+mn-lt"/>
                        </a:rPr>
                        <a:t>11 </a:t>
                      </a:r>
                      <a:r>
                        <a:rPr lang="en-US" sz="1400" err="1">
                          <a:solidFill>
                            <a:schemeClr val="tx1"/>
                          </a:solidFill>
                          <a:latin typeface="+mn-lt"/>
                        </a:rPr>
                        <a:t>mo</a:t>
                      </a:r>
                      <a:r>
                        <a:rPr lang="en-US" sz="1400">
                          <a:solidFill>
                            <a:schemeClr val="tx1"/>
                          </a:solidFill>
                          <a:latin typeface="+mn-lt"/>
                        </a:rPr>
                        <a:t> (IQR 10-15.5)</a:t>
                      </a:r>
                    </a:p>
                  </a:txBody>
                  <a:tcPr marT="72000" marB="72000" anchor="ctr">
                    <a:lnB w="38100" cap="flat" cmpd="sng" algn="ctr">
                      <a:solidFill>
                        <a:schemeClr val="bg1"/>
                      </a:solidFill>
                      <a:prstDash val="solid"/>
                      <a:round/>
                      <a:headEnd type="none" w="med" len="med"/>
                      <a:tailEnd type="none" w="med" len="med"/>
                    </a:lnB>
                  </a:tcPr>
                </a:tc>
                <a:tc>
                  <a:txBody>
                    <a:bodyPr/>
                    <a:lstStyle/>
                    <a:p>
                      <a:pPr algn="ctr"/>
                      <a:r>
                        <a:rPr lang="en-US" sz="1400">
                          <a:solidFill>
                            <a:schemeClr val="tx1"/>
                          </a:solidFill>
                          <a:latin typeface="+mn-lt"/>
                        </a:rPr>
                        <a:t>13 </a:t>
                      </a:r>
                      <a:r>
                        <a:rPr lang="en-US" sz="1400" err="1">
                          <a:solidFill>
                            <a:schemeClr val="tx1"/>
                          </a:solidFill>
                          <a:latin typeface="+mn-lt"/>
                        </a:rPr>
                        <a:t>mo</a:t>
                      </a:r>
                      <a:r>
                        <a:rPr lang="en-US" sz="1400">
                          <a:solidFill>
                            <a:schemeClr val="tx1"/>
                          </a:solidFill>
                          <a:latin typeface="+mn-lt"/>
                        </a:rPr>
                        <a:t> (IQR 12-17.5)</a:t>
                      </a:r>
                    </a:p>
                  </a:txBody>
                  <a:tcPr marT="72000" marB="72000" anchor="ctr">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74048382"/>
                  </a:ext>
                </a:extLst>
              </a:tr>
              <a:tr h="222001">
                <a:tc gridSpan="4">
                  <a:txBody>
                    <a:bodyPr/>
                    <a:lstStyle/>
                    <a:p>
                      <a:pPr marL="171450" indent="-171450">
                        <a:buClr>
                          <a:schemeClr val="accent2"/>
                        </a:buClr>
                        <a:buFont typeface="Arial" panose="020B0604020202020204" pitchFamily="34" charset="0"/>
                        <a:buChar char="•"/>
                      </a:pPr>
                      <a:r>
                        <a:rPr lang="el-GR" sz="1400"/>
                        <a:t>Δ</a:t>
                      </a:r>
                      <a:r>
                        <a:rPr lang="en-US" sz="1400"/>
                        <a:t>MRD400 at C5D1 predicted early uMRD in the bone marrow and shorter duration of therapy</a:t>
                      </a:r>
                    </a:p>
                    <a:p>
                      <a:pPr marL="171450" indent="-171450">
                        <a:buClr>
                          <a:schemeClr val="accent2"/>
                        </a:buClr>
                        <a:buFont typeface="Arial" panose="020B0604020202020204" pitchFamily="34" charset="0"/>
                        <a:buChar char="•"/>
                      </a:pPr>
                      <a:r>
                        <a:rPr lang="el-GR" sz="1400"/>
                        <a:t>Δ</a:t>
                      </a:r>
                      <a:r>
                        <a:rPr lang="en-US" sz="1400"/>
                        <a:t>MRD is decreased in PB MRD (immunosequencing) at C5D1 (1 mo of venetoclax at target dose)</a:t>
                      </a:r>
                    </a:p>
                    <a:p>
                      <a:pPr marL="171450" indent="-171450">
                        <a:buClr>
                          <a:schemeClr val="accent2"/>
                        </a:buClr>
                        <a:buFont typeface="Arial" panose="020B0604020202020204" pitchFamily="34" charset="0"/>
                        <a:buChar char="•"/>
                      </a:pPr>
                      <a:r>
                        <a:rPr lang="en-US" sz="1400"/>
                        <a:t>400-fold reduction optimal cutoff for predicting uMRD at &lt;10</a:t>
                      </a:r>
                      <a:r>
                        <a:rPr lang="en-US" sz="1400" baseline="30000"/>
                        <a:t>-4 </a:t>
                      </a:r>
                      <a:r>
                        <a:rPr lang="en-US" sz="1400"/>
                        <a:t>within 8 mo (Youden Index)  </a:t>
                      </a:r>
                    </a:p>
                  </a:txBody>
                  <a:tcPr marT="72000" marB="72000" anchor="ctr">
                    <a:lnT w="38100" cap="flat" cmpd="sng" algn="ctr">
                      <a:solidFill>
                        <a:schemeClr val="bg1"/>
                      </a:solidFill>
                      <a:prstDash val="solid"/>
                      <a:round/>
                      <a:headEnd type="none" w="med" len="med"/>
                      <a:tailEnd type="none" w="med" len="med"/>
                    </a:lnT>
                    <a:solidFill>
                      <a:schemeClr val="bg2"/>
                    </a:solidFill>
                  </a:tcPr>
                </a:tc>
                <a:tc hMerge="1">
                  <a:txBody>
                    <a:bodyPr/>
                    <a:lstStyle/>
                    <a:p>
                      <a:pPr algn="ctr" fontAlgn="b"/>
                      <a:endParaRPr lang="en-IT" sz="1400" b="0" i="0" u="none" strike="noStrike">
                        <a:solidFill>
                          <a:schemeClr val="tx1"/>
                        </a:solidFill>
                        <a:effectLst/>
                        <a:latin typeface="+mn-lt"/>
                      </a:endParaRPr>
                    </a:p>
                  </a:txBody>
                  <a:tcPr marT="72000" marB="72000" anchor="ctr"/>
                </a:tc>
                <a:tc hMerge="1">
                  <a:txBody>
                    <a:bodyPr/>
                    <a:lstStyle/>
                    <a:p>
                      <a:pPr algn="ctr"/>
                      <a:endParaRPr lang="en-US" sz="1400">
                        <a:solidFill>
                          <a:schemeClr val="tx1"/>
                        </a:solidFill>
                        <a:latin typeface="+mn-lt"/>
                      </a:endParaRPr>
                    </a:p>
                  </a:txBody>
                  <a:tcPr marT="72000" marB="72000" anchor="ctr"/>
                </a:tc>
                <a:tc hMerge="1">
                  <a:txBody>
                    <a:bodyPr/>
                    <a:lstStyle/>
                    <a:p>
                      <a:pPr algn="ctr"/>
                      <a:endParaRPr lang="en-US" sz="1400">
                        <a:solidFill>
                          <a:schemeClr val="tx1"/>
                        </a:solidFill>
                        <a:latin typeface="+mn-lt"/>
                      </a:endParaRPr>
                    </a:p>
                  </a:txBody>
                  <a:tcPr marT="72000" marB="72000" anchor="ctr"/>
                </a:tc>
                <a:extLst>
                  <a:ext uri="{0D108BD9-81ED-4DB2-BD59-A6C34878D82A}">
                    <a16:rowId xmlns:a16="http://schemas.microsoft.com/office/drawing/2014/main" val="2694801111"/>
                  </a:ext>
                </a:extLst>
              </a:tr>
            </a:tbl>
          </a:graphicData>
        </a:graphic>
      </p:graphicFrame>
      <p:graphicFrame>
        <p:nvGraphicFramePr>
          <p:cNvPr id="20" name="Table 14">
            <a:extLst>
              <a:ext uri="{FF2B5EF4-FFF2-40B4-BE49-F238E27FC236}">
                <a16:creationId xmlns:a16="http://schemas.microsoft.com/office/drawing/2014/main" id="{A921B6EC-A504-F2A2-13FA-48ACCC9581E9}"/>
              </a:ext>
            </a:extLst>
          </p:cNvPr>
          <p:cNvGraphicFramePr>
            <a:graphicFrameLocks noGrp="1"/>
          </p:cNvGraphicFramePr>
          <p:nvPr>
            <p:extLst>
              <p:ext uri="{D42A27DB-BD31-4B8C-83A1-F6EECF244321}">
                <p14:modId xmlns:p14="http://schemas.microsoft.com/office/powerpoint/2010/main" val="1205976710"/>
              </p:ext>
            </p:extLst>
          </p:nvPr>
        </p:nvGraphicFramePr>
        <p:xfrm>
          <a:off x="407988" y="4184268"/>
          <a:ext cx="8523840" cy="1429440"/>
        </p:xfrm>
        <a:graphic>
          <a:graphicData uri="http://schemas.openxmlformats.org/drawingml/2006/table">
            <a:tbl>
              <a:tblPr firstRow="1" bandRow="1">
                <a:tableStyleId>{5C22544A-7EE6-4342-B048-85BDC9FD1C3A}</a:tableStyleId>
              </a:tblPr>
              <a:tblGrid>
                <a:gridCol w="2841280">
                  <a:extLst>
                    <a:ext uri="{9D8B030D-6E8A-4147-A177-3AD203B41FA5}">
                      <a16:colId xmlns:a16="http://schemas.microsoft.com/office/drawing/2014/main" val="2598257665"/>
                    </a:ext>
                  </a:extLst>
                </a:gridCol>
                <a:gridCol w="2841280">
                  <a:extLst>
                    <a:ext uri="{9D8B030D-6E8A-4147-A177-3AD203B41FA5}">
                      <a16:colId xmlns:a16="http://schemas.microsoft.com/office/drawing/2014/main" val="3342300180"/>
                    </a:ext>
                  </a:extLst>
                </a:gridCol>
                <a:gridCol w="2841280">
                  <a:extLst>
                    <a:ext uri="{9D8B030D-6E8A-4147-A177-3AD203B41FA5}">
                      <a16:colId xmlns:a16="http://schemas.microsoft.com/office/drawing/2014/main" val="1672976794"/>
                    </a:ext>
                  </a:extLst>
                </a:gridCol>
              </a:tblGrid>
              <a:tr h="0">
                <a:tc>
                  <a:txBody>
                    <a:bodyPr/>
                    <a:lstStyle/>
                    <a:p>
                      <a:r>
                        <a:rPr lang="el-GR" sz="1400" b="1">
                          <a:solidFill>
                            <a:schemeClr val="bg1"/>
                          </a:solidFill>
                          <a:latin typeface="+mn-lt"/>
                        </a:rPr>
                        <a:t>Δ</a:t>
                      </a:r>
                      <a:r>
                        <a:rPr lang="en-US" sz="1400" b="1">
                          <a:solidFill>
                            <a:schemeClr val="bg1"/>
                          </a:solidFill>
                          <a:latin typeface="+mn-lt"/>
                        </a:rPr>
                        <a:t>MRD400 </a:t>
                      </a:r>
                    </a:p>
                  </a:txBody>
                  <a:tcPr marT="72000" marB="72000" anchor="ctr"/>
                </a:tc>
                <a:tc>
                  <a:txBody>
                    <a:bodyPr/>
                    <a:lstStyle/>
                    <a:p>
                      <a:pPr algn="ctr" fontAlgn="b"/>
                      <a:r>
                        <a:rPr lang="en-GB" sz="1400" b="1" i="0" u="none" strike="noStrike">
                          <a:solidFill>
                            <a:schemeClr val="bg1"/>
                          </a:solidFill>
                          <a:effectLst/>
                          <a:latin typeface="+mn-lt"/>
                        </a:rPr>
                        <a:t>Del(17p) / </a:t>
                      </a:r>
                      <a:r>
                        <a:rPr lang="en-GB" sz="1400" b="1" i="1" u="none" strike="noStrike">
                          <a:solidFill>
                            <a:schemeClr val="bg1"/>
                          </a:solidFill>
                          <a:effectLst/>
                          <a:latin typeface="+mn-lt"/>
                        </a:rPr>
                        <a:t>TP53</a:t>
                      </a:r>
                      <a:r>
                        <a:rPr lang="en-GB" sz="1400" b="1" i="0" u="none" strike="noStrike" baseline="30000">
                          <a:solidFill>
                            <a:schemeClr val="bg1"/>
                          </a:solidFill>
                          <a:effectLst/>
                          <a:latin typeface="+mn-lt"/>
                        </a:rPr>
                        <a:t>mut</a:t>
                      </a:r>
                      <a:r>
                        <a:rPr lang="en-GB" sz="1400" b="1" i="0" u="none" strike="noStrike">
                          <a:solidFill>
                            <a:schemeClr val="bg1"/>
                          </a:solidFill>
                          <a:effectLst/>
                          <a:latin typeface="+mn-lt"/>
                        </a:rPr>
                        <a:t> (n=5)</a:t>
                      </a:r>
                      <a:endParaRPr lang="en-GB" sz="1400" b="1" i="1" u="none" strike="noStrike">
                        <a:solidFill>
                          <a:schemeClr val="bg1"/>
                        </a:solidFill>
                        <a:effectLst/>
                        <a:latin typeface="+mn-lt"/>
                      </a:endParaRPr>
                    </a:p>
                  </a:txBody>
                  <a:tcPr marT="72000" marB="72000" anchor="ctr"/>
                </a:tc>
                <a:tc>
                  <a:txBody>
                    <a:bodyPr/>
                    <a:lstStyle/>
                    <a:p>
                      <a:pPr algn="ctr" fontAlgn="b"/>
                      <a:r>
                        <a:rPr lang="en-GB" sz="1400" b="1" i="1" u="none" strike="noStrike">
                          <a:solidFill>
                            <a:schemeClr val="bg1"/>
                          </a:solidFill>
                          <a:effectLst/>
                          <a:latin typeface="+mn-lt"/>
                        </a:rPr>
                        <a:t>IGHV</a:t>
                      </a:r>
                      <a:r>
                        <a:rPr lang="en-GB" sz="1400" b="1" i="0" u="none" strike="noStrike">
                          <a:solidFill>
                            <a:schemeClr val="bg1"/>
                          </a:solidFill>
                          <a:effectLst/>
                          <a:latin typeface="+mn-lt"/>
                        </a:rPr>
                        <a:t> unmutated (n=25)</a:t>
                      </a:r>
                    </a:p>
                  </a:txBody>
                  <a:tcPr marT="72000" marB="72000" anchor="ctr"/>
                </a:tc>
                <a:extLst>
                  <a:ext uri="{0D108BD9-81ED-4DB2-BD59-A6C34878D82A}">
                    <a16:rowId xmlns:a16="http://schemas.microsoft.com/office/drawing/2014/main" val="1597735740"/>
                  </a:ext>
                </a:extLst>
              </a:tr>
              <a:tr h="0">
                <a:tc>
                  <a:txBody>
                    <a:bodyPr/>
                    <a:lstStyle/>
                    <a:p>
                      <a:pPr algn="l" fontAlgn="b"/>
                      <a:r>
                        <a:rPr lang="en-GB" sz="1400" b="0" i="0" u="none" strike="noStrike">
                          <a:solidFill>
                            <a:schemeClr val="tx1"/>
                          </a:solidFill>
                          <a:effectLst/>
                          <a:latin typeface="+mn-lt"/>
                        </a:rPr>
                        <a:t>Achieved</a:t>
                      </a:r>
                    </a:p>
                  </a:txBody>
                  <a:tcPr marT="72000" marB="72000" anchor="ctr"/>
                </a:tc>
                <a:tc>
                  <a:txBody>
                    <a:bodyPr/>
                    <a:lstStyle/>
                    <a:p>
                      <a:pPr algn="ctr" fontAlgn="b"/>
                      <a:r>
                        <a:rPr lang="en-IT" sz="1400" b="0" i="0" u="none" strike="noStrike">
                          <a:solidFill>
                            <a:schemeClr val="tx1"/>
                          </a:solidFill>
                          <a:effectLst/>
                          <a:latin typeface="+mn-lt"/>
                        </a:rPr>
                        <a:t>4 (80%)</a:t>
                      </a:r>
                    </a:p>
                  </a:txBody>
                  <a:tcPr marT="72000" marB="72000" anchor="ctr"/>
                </a:tc>
                <a:tc>
                  <a:txBody>
                    <a:bodyPr/>
                    <a:lstStyle/>
                    <a:p>
                      <a:pPr algn="ctr"/>
                      <a:r>
                        <a:rPr lang="en-US" sz="1400">
                          <a:solidFill>
                            <a:schemeClr val="tx1"/>
                          </a:solidFill>
                          <a:latin typeface="+mn-lt"/>
                        </a:rPr>
                        <a:t>15 (60%)</a:t>
                      </a:r>
                    </a:p>
                  </a:txBody>
                  <a:tcPr marT="72000" marB="72000" anchor="ctr"/>
                </a:tc>
                <a:extLst>
                  <a:ext uri="{0D108BD9-81ED-4DB2-BD59-A6C34878D82A}">
                    <a16:rowId xmlns:a16="http://schemas.microsoft.com/office/drawing/2014/main" val="4243561495"/>
                  </a:ext>
                </a:extLst>
              </a:tr>
              <a:tr h="0">
                <a:tc>
                  <a:txBody>
                    <a:bodyPr/>
                    <a:lstStyle/>
                    <a:p>
                      <a:pPr algn="l" fontAlgn="b"/>
                      <a:r>
                        <a:rPr lang="en-GB" sz="1400" b="0" i="0" u="none" strike="noStrike">
                          <a:solidFill>
                            <a:schemeClr val="tx1"/>
                          </a:solidFill>
                          <a:effectLst/>
                          <a:latin typeface="+mn-lt"/>
                        </a:rPr>
                        <a:t>Failed </a:t>
                      </a:r>
                    </a:p>
                  </a:txBody>
                  <a:tcPr marT="72000" marB="72000" anchor="ctr">
                    <a:lnB w="38100" cap="flat" cmpd="sng" algn="ctr">
                      <a:solidFill>
                        <a:schemeClr val="bg1"/>
                      </a:solidFill>
                      <a:prstDash val="solid"/>
                      <a:round/>
                      <a:headEnd type="none" w="med" len="med"/>
                      <a:tailEnd type="none" w="med" len="med"/>
                    </a:lnB>
                  </a:tcPr>
                </a:tc>
                <a:tc>
                  <a:txBody>
                    <a:bodyPr/>
                    <a:lstStyle/>
                    <a:p>
                      <a:pPr algn="ctr" fontAlgn="b"/>
                      <a:r>
                        <a:rPr lang="en-IT" sz="1400" b="0" i="0" u="none" strike="noStrike">
                          <a:solidFill>
                            <a:schemeClr val="tx1"/>
                          </a:solidFill>
                          <a:effectLst/>
                          <a:latin typeface="+mn-lt"/>
                        </a:rPr>
                        <a:t>1 (20%)</a:t>
                      </a:r>
                    </a:p>
                  </a:txBody>
                  <a:tcPr marT="72000" marB="72000" anchor="ctr">
                    <a:lnB w="38100" cap="flat" cmpd="sng" algn="ctr">
                      <a:solidFill>
                        <a:schemeClr val="bg1"/>
                      </a:solidFill>
                      <a:prstDash val="solid"/>
                      <a:round/>
                      <a:headEnd type="none" w="med" len="med"/>
                      <a:tailEnd type="none" w="med" len="med"/>
                    </a:lnB>
                  </a:tcPr>
                </a:tc>
                <a:tc>
                  <a:txBody>
                    <a:bodyPr/>
                    <a:lstStyle/>
                    <a:p>
                      <a:pPr algn="ctr"/>
                      <a:r>
                        <a:rPr lang="en-US" sz="1400">
                          <a:solidFill>
                            <a:schemeClr val="tx1"/>
                          </a:solidFill>
                          <a:latin typeface="+mn-lt"/>
                        </a:rPr>
                        <a:t>10 (40%)</a:t>
                      </a:r>
                    </a:p>
                  </a:txBody>
                  <a:tcPr marT="72000" marB="72000" anchor="ctr">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74048382"/>
                  </a:ext>
                </a:extLst>
              </a:tr>
              <a:tr h="0">
                <a:tc gridSpan="3">
                  <a:txBody>
                    <a:bodyPr/>
                    <a:lstStyle/>
                    <a:p>
                      <a:pPr marL="182563" marR="0" lvl="0" indent="-182563" algn="l" defTabSz="914400" rtl="0" eaLnBrk="1" fontAlgn="b"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l-GR" sz="1400"/>
                        <a:t>Δ</a:t>
                      </a:r>
                      <a:r>
                        <a:rPr lang="en-US" sz="1400"/>
                        <a:t>MRD400 does not appear to track with traditional risk factors (e.g., </a:t>
                      </a:r>
                      <a:r>
                        <a:rPr lang="en-US" sz="1400" i="1"/>
                        <a:t>TP53</a:t>
                      </a:r>
                      <a:r>
                        <a:rPr lang="en-US" sz="1400"/>
                        <a:t> or </a:t>
                      </a:r>
                      <a:r>
                        <a:rPr lang="en-US" sz="1400" i="1"/>
                        <a:t>IGHV</a:t>
                      </a:r>
                      <a:r>
                        <a:rPr lang="en-US" sz="1400"/>
                        <a:t>)</a:t>
                      </a:r>
                    </a:p>
                  </a:txBody>
                  <a:tcPr marT="72000" marB="72000" anchor="ctr">
                    <a:lnT w="38100" cap="flat" cmpd="sng" algn="ctr">
                      <a:solidFill>
                        <a:schemeClr val="bg1"/>
                      </a:solidFill>
                      <a:prstDash val="solid"/>
                      <a:round/>
                      <a:headEnd type="none" w="med" len="med"/>
                      <a:tailEnd type="none" w="med" len="med"/>
                    </a:lnT>
                    <a:solidFill>
                      <a:schemeClr val="bg2"/>
                    </a:solidFill>
                  </a:tcPr>
                </a:tc>
                <a:tc hMerge="1">
                  <a:txBody>
                    <a:bodyPr/>
                    <a:lstStyle/>
                    <a:p>
                      <a:pPr algn="ctr" fontAlgn="b"/>
                      <a:endParaRPr lang="en-IT" sz="1400" b="0" i="0" u="none" strike="noStrike">
                        <a:solidFill>
                          <a:schemeClr val="tx1"/>
                        </a:solidFill>
                        <a:effectLst/>
                        <a:latin typeface="+mn-lt"/>
                      </a:endParaRPr>
                    </a:p>
                  </a:txBody>
                  <a:tcPr marT="72000" marB="72000" anchor="ctr"/>
                </a:tc>
                <a:tc hMerge="1">
                  <a:txBody>
                    <a:bodyPr/>
                    <a:lstStyle/>
                    <a:p>
                      <a:pPr algn="ctr"/>
                      <a:endParaRPr lang="en-US" sz="1400">
                        <a:solidFill>
                          <a:schemeClr val="tx1"/>
                        </a:solidFill>
                        <a:latin typeface="+mn-lt"/>
                      </a:endParaRPr>
                    </a:p>
                  </a:txBody>
                  <a:tcPr marT="72000" marB="72000" anchor="ctr"/>
                </a:tc>
                <a:extLst>
                  <a:ext uri="{0D108BD9-81ED-4DB2-BD59-A6C34878D82A}">
                    <a16:rowId xmlns:a16="http://schemas.microsoft.com/office/drawing/2014/main" val="1532476486"/>
                  </a:ext>
                </a:extLst>
              </a:tr>
            </a:tbl>
          </a:graphicData>
        </a:graphic>
      </p:graphicFrame>
    </p:spTree>
    <p:extLst>
      <p:ext uri="{BB962C8B-B14F-4D97-AF65-F5344CB8AC3E}">
        <p14:creationId xmlns:p14="http://schemas.microsoft.com/office/powerpoint/2010/main" val="19506804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FF1CE5AC-8EFA-85C0-6B1A-18E1BADE12D9}"/>
              </a:ext>
            </a:extLst>
          </p:cNvPr>
          <p:cNvGraphicFramePr/>
          <p:nvPr>
            <p:extLst>
              <p:ext uri="{D42A27DB-BD31-4B8C-83A1-F6EECF244321}">
                <p14:modId xmlns:p14="http://schemas.microsoft.com/office/powerpoint/2010/main" val="2669515180"/>
              </p:ext>
            </p:extLst>
          </p:nvPr>
        </p:nvGraphicFramePr>
        <p:xfrm>
          <a:off x="143124" y="1923136"/>
          <a:ext cx="6961022" cy="2657748"/>
        </p:xfrm>
        <a:graphic>
          <a:graphicData uri="http://schemas.openxmlformats.org/drawingml/2006/chart">
            <c:chart xmlns:c="http://schemas.openxmlformats.org/drawingml/2006/chart" xmlns:r="http://schemas.openxmlformats.org/officeDocument/2006/relationships" r:id="rId2"/>
          </a:graphicData>
        </a:graphic>
      </p:graphicFrame>
      <p:pic>
        <p:nvPicPr>
          <p:cNvPr id="7" name="Grafik 6">
            <a:extLst>
              <a:ext uri="{FF2B5EF4-FFF2-40B4-BE49-F238E27FC236}">
                <a16:creationId xmlns:a16="http://schemas.microsoft.com/office/drawing/2014/main" id="{1E09ED9D-C189-24A8-1AEA-EC02E3EDE9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4429" y="2063208"/>
            <a:ext cx="6466784" cy="1886359"/>
          </a:xfrm>
          <a:prstGeom prst="rect">
            <a:avLst/>
          </a:prstGeom>
        </p:spPr>
      </p:pic>
      <p:sp>
        <p:nvSpPr>
          <p:cNvPr id="18" name="Textplatzhalter 17">
            <a:extLst>
              <a:ext uri="{FF2B5EF4-FFF2-40B4-BE49-F238E27FC236}">
                <a16:creationId xmlns:a16="http://schemas.microsoft.com/office/drawing/2014/main" id="{A6C3CB07-9B6D-9CFC-A7F6-698CFCF66589}"/>
              </a:ext>
            </a:extLst>
          </p:cNvPr>
          <p:cNvSpPr>
            <a:spLocks noGrp="1"/>
          </p:cNvSpPr>
          <p:nvPr>
            <p:ph type="body" sz="quarter" idx="12"/>
          </p:nvPr>
        </p:nvSpPr>
        <p:spPr/>
        <p:txBody>
          <a:bodyPr/>
          <a:lstStyle/>
          <a:p>
            <a:r>
              <a:rPr lang="en-GB"/>
              <a:t>MRD-free survival: </a:t>
            </a:r>
            <a:r>
              <a:rPr lang="el-GR"/>
              <a:t>Δ</a:t>
            </a:r>
            <a:r>
              <a:rPr lang="en-GB"/>
              <a:t>MRD400-evaluable and EOT PB </a:t>
            </a:r>
            <a:r>
              <a:rPr lang="en-GB" err="1"/>
              <a:t>uMRD</a:t>
            </a:r>
            <a:r>
              <a:rPr lang="en-GB"/>
              <a:t> (n=34)</a:t>
            </a:r>
          </a:p>
        </p:txBody>
      </p:sp>
      <p:sp>
        <p:nvSpPr>
          <p:cNvPr id="2" name="Title 1">
            <a:extLst>
              <a:ext uri="{FF2B5EF4-FFF2-40B4-BE49-F238E27FC236}">
                <a16:creationId xmlns:a16="http://schemas.microsoft.com/office/drawing/2014/main" id="{67997B3F-84B6-F4DF-1349-C5615977A6F6}"/>
              </a:ext>
            </a:extLst>
          </p:cNvPr>
          <p:cNvSpPr>
            <a:spLocks noGrp="1"/>
          </p:cNvSpPr>
          <p:nvPr>
            <p:ph type="title"/>
          </p:nvPr>
        </p:nvSpPr>
        <p:spPr/>
        <p:txBody>
          <a:bodyPr/>
          <a:lstStyle/>
          <a:p>
            <a:r>
              <a:rPr lang="en-US"/>
              <a:t>MRD-free survival </a:t>
            </a:r>
          </a:p>
        </p:txBody>
      </p:sp>
      <p:sp>
        <p:nvSpPr>
          <p:cNvPr id="3" name="Footer Placeholder 2">
            <a:extLst>
              <a:ext uri="{FF2B5EF4-FFF2-40B4-BE49-F238E27FC236}">
                <a16:creationId xmlns:a16="http://schemas.microsoft.com/office/drawing/2014/main" id="{0A2CF892-5CFA-5DC8-D048-7E2A23E6D8F9}"/>
              </a:ext>
            </a:extLst>
          </p:cNvPr>
          <p:cNvSpPr>
            <a:spLocks noGrp="1"/>
          </p:cNvSpPr>
          <p:nvPr>
            <p:ph type="ftr" sz="quarter" idx="13"/>
          </p:nvPr>
        </p:nvSpPr>
        <p:spPr/>
        <p:txBody>
          <a:bodyPr/>
          <a:lstStyle/>
          <a:p>
            <a:r>
              <a:rPr lang="en-US" b="1">
                <a:cs typeface="Arial"/>
              </a:rPr>
              <a:t>EOT</a:t>
            </a:r>
            <a:r>
              <a:rPr lang="en-US">
                <a:cs typeface="Arial"/>
              </a:rPr>
              <a:t>, end of therapy; </a:t>
            </a:r>
            <a:r>
              <a:rPr lang="en-US" b="1">
                <a:cs typeface="Arial"/>
              </a:rPr>
              <a:t>HR</a:t>
            </a:r>
            <a:r>
              <a:rPr lang="en-US">
                <a:cs typeface="Arial"/>
              </a:rPr>
              <a:t>, hazard ratio; </a:t>
            </a:r>
            <a:r>
              <a:rPr lang="en-US" b="1">
                <a:cs typeface="Arial"/>
              </a:rPr>
              <a:t>PB</a:t>
            </a:r>
            <a:r>
              <a:rPr lang="en-US">
                <a:cs typeface="Arial"/>
              </a:rPr>
              <a:t>, peripheral blood; </a:t>
            </a:r>
            <a:r>
              <a:rPr lang="en-US" b="1" err="1">
                <a:cs typeface="Arial"/>
              </a:rPr>
              <a:t>uMRD</a:t>
            </a:r>
            <a:r>
              <a:rPr lang="en-US">
                <a:cs typeface="Arial"/>
              </a:rPr>
              <a:t>, undetectable minimal residual disease; </a:t>
            </a:r>
            <a:r>
              <a:rPr lang="en-GB" b="1" err="1">
                <a:latin typeface="Arial"/>
                <a:cs typeface="Calibri"/>
              </a:rPr>
              <a:t>uMRD</a:t>
            </a:r>
            <a:r>
              <a:rPr lang="en-GB" b="1">
                <a:latin typeface="Arial"/>
                <a:cs typeface="Calibri"/>
              </a:rPr>
              <a:t>-FC</a:t>
            </a:r>
            <a:r>
              <a:rPr lang="en-GB">
                <a:latin typeface="Arial"/>
                <a:cs typeface="Calibri"/>
              </a:rPr>
              <a:t>, undetectable MRD at &lt;10</a:t>
            </a:r>
            <a:r>
              <a:rPr lang="en-GB" baseline="30000">
                <a:latin typeface="Arial"/>
                <a:cs typeface="Calibri"/>
              </a:rPr>
              <a:t>-4</a:t>
            </a:r>
            <a:r>
              <a:rPr lang="en-GB">
                <a:latin typeface="Arial"/>
                <a:cs typeface="Calibri"/>
              </a:rPr>
              <a:t> by flow cytometry.</a:t>
            </a:r>
            <a:r>
              <a:rPr lang="en-US">
                <a:cs typeface="Arial"/>
              </a:rPr>
              <a:t> </a:t>
            </a:r>
          </a:p>
          <a:p>
            <a:r>
              <a:rPr lang="en-US" b="1" err="1">
                <a:cs typeface="Arial"/>
              </a:rPr>
              <a:t>Soumerai</a:t>
            </a:r>
            <a:r>
              <a:rPr lang="en-US" b="1">
                <a:cs typeface="Arial"/>
              </a:rPr>
              <a:t> JD, et al. Abstract 153 presented at 17-ICML.</a:t>
            </a:r>
            <a:endParaRPr lang="de-DE">
              <a:cs typeface="Arial"/>
            </a:endParaRPr>
          </a:p>
        </p:txBody>
      </p:sp>
      <p:graphicFrame>
        <p:nvGraphicFramePr>
          <p:cNvPr id="6" name="Tabelle 27">
            <a:extLst>
              <a:ext uri="{FF2B5EF4-FFF2-40B4-BE49-F238E27FC236}">
                <a16:creationId xmlns:a16="http://schemas.microsoft.com/office/drawing/2014/main" id="{3BABEC67-996A-2469-99F2-1B7DF26167C7}"/>
              </a:ext>
            </a:extLst>
          </p:cNvPr>
          <p:cNvGraphicFramePr>
            <a:graphicFrameLocks noGrp="1"/>
          </p:cNvGraphicFramePr>
          <p:nvPr>
            <p:extLst>
              <p:ext uri="{D42A27DB-BD31-4B8C-83A1-F6EECF244321}">
                <p14:modId xmlns:p14="http://schemas.microsoft.com/office/powerpoint/2010/main" val="1672216804"/>
              </p:ext>
            </p:extLst>
          </p:nvPr>
        </p:nvGraphicFramePr>
        <p:xfrm>
          <a:off x="415924" y="4571204"/>
          <a:ext cx="6404415" cy="149040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2044025272"/>
                    </a:ext>
                  </a:extLst>
                </a:gridCol>
                <a:gridCol w="464415">
                  <a:extLst>
                    <a:ext uri="{9D8B030D-6E8A-4147-A177-3AD203B41FA5}">
                      <a16:colId xmlns:a16="http://schemas.microsoft.com/office/drawing/2014/main" val="4121001769"/>
                    </a:ext>
                  </a:extLst>
                </a:gridCol>
                <a:gridCol w="1548000">
                  <a:extLst>
                    <a:ext uri="{9D8B030D-6E8A-4147-A177-3AD203B41FA5}">
                      <a16:colId xmlns:a16="http://schemas.microsoft.com/office/drawing/2014/main" val="2323039997"/>
                    </a:ext>
                  </a:extLst>
                </a:gridCol>
                <a:gridCol w="1332000">
                  <a:extLst>
                    <a:ext uri="{9D8B030D-6E8A-4147-A177-3AD203B41FA5}">
                      <a16:colId xmlns:a16="http://schemas.microsoft.com/office/drawing/2014/main" val="3081128271"/>
                    </a:ext>
                  </a:extLst>
                </a:gridCol>
                <a:gridCol w="2196000">
                  <a:extLst>
                    <a:ext uri="{9D8B030D-6E8A-4147-A177-3AD203B41FA5}">
                      <a16:colId xmlns:a16="http://schemas.microsoft.com/office/drawing/2014/main" val="860613965"/>
                    </a:ext>
                  </a:extLst>
                </a:gridCol>
              </a:tblGrid>
              <a:tr h="184162">
                <a:tc>
                  <a:txBody>
                    <a:bodyPr/>
                    <a:lstStyle/>
                    <a:p>
                      <a:pPr algn="l"/>
                      <a:r>
                        <a:rPr lang="el-GR" sz="1200"/>
                        <a:t>Δ</a:t>
                      </a:r>
                      <a:r>
                        <a:rPr lang="en-US" sz="1200"/>
                        <a:t>MRD400 </a:t>
                      </a:r>
                      <a:endParaRPr lang="de-DE" sz="1200"/>
                    </a:p>
                  </a:txBody>
                  <a:tcPr marL="72000" marR="0" marT="72000" marB="72000" anchor="ctr"/>
                </a:tc>
                <a:tc>
                  <a:txBody>
                    <a:bodyPr/>
                    <a:lstStyle/>
                    <a:p>
                      <a:pPr algn="ctr"/>
                      <a:r>
                        <a:rPr lang="de-DE" sz="1200" err="1"/>
                        <a:t>n</a:t>
                      </a:r>
                      <a:endParaRPr lang="de-DE" sz="1200"/>
                    </a:p>
                  </a:txBody>
                  <a:tcPr marL="72000" marR="0" marT="72000" marB="72000" anchor="ctr"/>
                </a:tc>
                <a:tc>
                  <a:txBody>
                    <a:bodyPr/>
                    <a:lstStyle/>
                    <a:p>
                      <a:pPr algn="ctr"/>
                      <a:r>
                        <a:rPr lang="de-DE" sz="1200"/>
                        <a:t>Time on </a:t>
                      </a:r>
                      <a:r>
                        <a:rPr lang="de-DE" sz="1200" err="1"/>
                        <a:t>therapy</a:t>
                      </a:r>
                      <a:r>
                        <a:rPr lang="de-DE" sz="1200"/>
                        <a:t> (median)</a:t>
                      </a:r>
                    </a:p>
                  </a:txBody>
                  <a:tcPr marL="72000" marR="0" marT="72000" marB="72000" anchor="ctr"/>
                </a:tc>
                <a:tc gridSpan="2">
                  <a:txBody>
                    <a:bodyPr/>
                    <a:lstStyle/>
                    <a:p>
                      <a:pPr algn="ctr"/>
                      <a:r>
                        <a:rPr lang="de-DE" sz="1200"/>
                        <a:t>MRD-free survival (median)</a:t>
                      </a:r>
                    </a:p>
                  </a:txBody>
                  <a:tcPr marL="72000" marR="0" marT="72000" marB="72000" anchor="ctr"/>
                </a:tc>
                <a:tc hMerge="1">
                  <a:txBody>
                    <a:bodyPr/>
                    <a:lstStyle/>
                    <a:p>
                      <a:pPr algn="ctr"/>
                      <a:endParaRPr lang="de-DE" sz="900"/>
                    </a:p>
                  </a:txBody>
                  <a:tcPr marL="72000" marR="0" marT="0" marB="0" anchor="ctr"/>
                </a:tc>
                <a:extLst>
                  <a:ext uri="{0D108BD9-81ED-4DB2-BD59-A6C34878D82A}">
                    <a16:rowId xmlns:a16="http://schemas.microsoft.com/office/drawing/2014/main" val="3622316894"/>
                  </a:ext>
                </a:extLst>
              </a:tr>
              <a:tr h="184162">
                <a:tc>
                  <a:txBody>
                    <a:bodyPr/>
                    <a:lstStyle/>
                    <a:p>
                      <a:pPr algn="l"/>
                      <a:r>
                        <a:rPr lang="de-DE" sz="1200" err="1">
                          <a:solidFill>
                            <a:schemeClr val="tx1"/>
                          </a:solidFill>
                        </a:rPr>
                        <a:t>Achieved</a:t>
                      </a:r>
                      <a:endParaRPr lang="de-DE" sz="1200">
                        <a:solidFill>
                          <a:schemeClr val="tx1"/>
                        </a:solidFill>
                      </a:endParaRPr>
                    </a:p>
                  </a:txBody>
                  <a:tcPr marL="72000" marR="0" marT="72000" marB="72000" anchor="ctr"/>
                </a:tc>
                <a:tc>
                  <a:txBody>
                    <a:bodyPr/>
                    <a:lstStyle/>
                    <a:p>
                      <a:pPr algn="ctr"/>
                      <a:r>
                        <a:rPr lang="de-DE" sz="1200">
                          <a:solidFill>
                            <a:schemeClr val="tx1"/>
                          </a:solidFill>
                        </a:rPr>
                        <a:t>21</a:t>
                      </a:r>
                    </a:p>
                  </a:txBody>
                  <a:tcPr marL="72000" marR="0" marT="72000" marB="72000" anchor="ctr"/>
                </a:tc>
                <a:tc>
                  <a:txBody>
                    <a:bodyPr/>
                    <a:lstStyle/>
                    <a:p>
                      <a:pPr algn="ctr"/>
                      <a:r>
                        <a:rPr lang="de-DE" sz="1200">
                          <a:solidFill>
                            <a:schemeClr val="tx1"/>
                          </a:solidFill>
                        </a:rPr>
                        <a:t>8 months     </a:t>
                      </a:r>
                      <a:r>
                        <a:rPr lang="de-DE" sz="1200" b="1">
                          <a:solidFill>
                            <a:schemeClr val="tx1"/>
                          </a:solidFill>
                        </a:rPr>
                        <a:t>P&lt;0.001</a:t>
                      </a:r>
                    </a:p>
                  </a:txBody>
                  <a:tcPr marL="72000" marR="0" marT="72000" marB="72000" anchor="ctr"/>
                </a:tc>
                <a:tc>
                  <a:txBody>
                    <a:bodyPr/>
                    <a:lstStyle/>
                    <a:p>
                      <a:pPr algn="ctr"/>
                      <a:r>
                        <a:rPr lang="de-DE" sz="1200">
                          <a:solidFill>
                            <a:schemeClr val="tx1"/>
                          </a:solidFill>
                        </a:rPr>
                        <a:t>Not </a:t>
                      </a:r>
                      <a:r>
                        <a:rPr lang="de-DE" sz="1200" err="1">
                          <a:solidFill>
                            <a:schemeClr val="tx1"/>
                          </a:solidFill>
                        </a:rPr>
                        <a:t>reached</a:t>
                      </a:r>
                      <a:endParaRPr lang="de-DE" sz="1200">
                        <a:solidFill>
                          <a:schemeClr val="tx1"/>
                        </a:solidFill>
                      </a:endParaRPr>
                    </a:p>
                  </a:txBody>
                  <a:tcPr marL="72000" marR="0" marT="72000" marB="72000" anchor="ctr"/>
                </a:tc>
                <a:tc>
                  <a:txBody>
                    <a:bodyPr/>
                    <a:lstStyle/>
                    <a:p>
                      <a:pPr algn="ctr"/>
                      <a:r>
                        <a:rPr lang="de-DE" sz="1200" b="1">
                          <a:solidFill>
                            <a:schemeClr val="tx1"/>
                          </a:solidFill>
                        </a:rPr>
                        <a:t>HR 4.02 (95%CI 1.37-11.81)</a:t>
                      </a:r>
                    </a:p>
                  </a:txBody>
                  <a:tcPr marL="72000" marR="0" marT="72000" marB="72000" anchor="ctr"/>
                </a:tc>
                <a:extLst>
                  <a:ext uri="{0D108BD9-81ED-4DB2-BD59-A6C34878D82A}">
                    <a16:rowId xmlns:a16="http://schemas.microsoft.com/office/drawing/2014/main" val="1817709606"/>
                  </a:ext>
                </a:extLst>
              </a:tr>
              <a:tr h="184162">
                <a:tc>
                  <a:txBody>
                    <a:bodyPr/>
                    <a:lstStyle/>
                    <a:p>
                      <a:pPr algn="l"/>
                      <a:r>
                        <a:rPr lang="de-DE" sz="1200" err="1">
                          <a:solidFill>
                            <a:schemeClr val="tx1"/>
                          </a:solidFill>
                        </a:rPr>
                        <a:t>Failed</a:t>
                      </a:r>
                      <a:endParaRPr lang="de-DE" sz="1200">
                        <a:solidFill>
                          <a:schemeClr val="tx1"/>
                        </a:solidFill>
                      </a:endParaRPr>
                    </a:p>
                  </a:txBody>
                  <a:tcPr marL="72000" marR="0" marT="72000" marB="72000" anchor="ctr">
                    <a:lnB w="38100" cap="flat" cmpd="sng" algn="ctr">
                      <a:solidFill>
                        <a:schemeClr val="bg1"/>
                      </a:solidFill>
                      <a:prstDash val="solid"/>
                      <a:round/>
                      <a:headEnd type="none" w="med" len="med"/>
                      <a:tailEnd type="none" w="med" len="med"/>
                    </a:lnB>
                  </a:tcPr>
                </a:tc>
                <a:tc>
                  <a:txBody>
                    <a:bodyPr/>
                    <a:lstStyle/>
                    <a:p>
                      <a:pPr algn="ctr"/>
                      <a:r>
                        <a:rPr lang="de-DE" sz="1200">
                          <a:solidFill>
                            <a:schemeClr val="tx1"/>
                          </a:solidFill>
                        </a:rPr>
                        <a:t>13</a:t>
                      </a:r>
                    </a:p>
                  </a:txBody>
                  <a:tcPr marL="72000" marR="0" marT="72000" marB="72000" anchor="ctr">
                    <a:lnB w="38100" cap="flat" cmpd="sng" algn="ctr">
                      <a:solidFill>
                        <a:schemeClr val="bg1"/>
                      </a:solidFill>
                      <a:prstDash val="solid"/>
                      <a:round/>
                      <a:headEnd type="none" w="med" len="med"/>
                      <a:tailEnd type="none" w="med" len="med"/>
                    </a:lnB>
                  </a:tcPr>
                </a:tc>
                <a:tc>
                  <a:txBody>
                    <a:bodyPr/>
                    <a:lstStyle/>
                    <a:p>
                      <a:pPr algn="ctr"/>
                      <a:r>
                        <a:rPr lang="de-DE" sz="1200">
                          <a:solidFill>
                            <a:schemeClr val="tx1"/>
                          </a:solidFill>
                        </a:rPr>
                        <a:t>13 </a:t>
                      </a:r>
                      <a:r>
                        <a:rPr lang="de-DE" sz="1200" err="1">
                          <a:solidFill>
                            <a:schemeClr val="tx1"/>
                          </a:solidFill>
                        </a:rPr>
                        <a:t>months</a:t>
                      </a:r>
                      <a:endParaRPr lang="de-DE" sz="1200">
                        <a:solidFill>
                          <a:schemeClr val="tx1"/>
                        </a:solidFill>
                      </a:endParaRPr>
                    </a:p>
                  </a:txBody>
                  <a:tcPr marL="72000" marR="0" marT="72000" marB="72000" anchor="ctr">
                    <a:lnB w="38100" cap="flat" cmpd="sng" algn="ctr">
                      <a:solidFill>
                        <a:schemeClr val="bg1"/>
                      </a:solidFill>
                      <a:prstDash val="solid"/>
                      <a:round/>
                      <a:headEnd type="none" w="med" len="med"/>
                      <a:tailEnd type="none" w="med" len="med"/>
                    </a:lnB>
                  </a:tcPr>
                </a:tc>
                <a:tc>
                  <a:txBody>
                    <a:bodyPr/>
                    <a:lstStyle/>
                    <a:p>
                      <a:pPr algn="ctr"/>
                      <a:r>
                        <a:rPr lang="de-DE" sz="1200">
                          <a:solidFill>
                            <a:schemeClr val="tx1"/>
                          </a:solidFill>
                        </a:rPr>
                        <a:t>18.1 </a:t>
                      </a:r>
                      <a:r>
                        <a:rPr lang="de-DE" sz="1200" err="1">
                          <a:solidFill>
                            <a:schemeClr val="tx1"/>
                          </a:solidFill>
                        </a:rPr>
                        <a:t>months</a:t>
                      </a:r>
                      <a:endParaRPr lang="de-DE" sz="1200">
                        <a:solidFill>
                          <a:schemeClr val="tx1"/>
                        </a:solidFill>
                      </a:endParaRPr>
                    </a:p>
                  </a:txBody>
                  <a:tcPr marL="72000" marR="0" marT="72000" marB="72000" anchor="ctr">
                    <a:lnB w="38100" cap="flat" cmpd="sng" algn="ctr">
                      <a:solidFill>
                        <a:schemeClr val="bg1"/>
                      </a:solidFill>
                      <a:prstDash val="solid"/>
                      <a:round/>
                      <a:headEnd type="none" w="med" len="med"/>
                      <a:tailEnd type="none" w="med" len="med"/>
                    </a:lnB>
                  </a:tcPr>
                </a:tc>
                <a:tc>
                  <a:txBody>
                    <a:bodyPr/>
                    <a:lstStyle/>
                    <a:p>
                      <a:pPr algn="ctr"/>
                      <a:r>
                        <a:rPr lang="de-DE" sz="1200" b="1">
                          <a:solidFill>
                            <a:schemeClr val="tx1"/>
                          </a:solidFill>
                        </a:rPr>
                        <a:t>Log-rank </a:t>
                      </a:r>
                      <a:r>
                        <a:rPr lang="de-DE" sz="1200" b="1" i="1">
                          <a:solidFill>
                            <a:schemeClr val="tx1"/>
                          </a:solidFill>
                        </a:rPr>
                        <a:t>P</a:t>
                      </a:r>
                      <a:r>
                        <a:rPr lang="de-DE" sz="1200" b="1">
                          <a:solidFill>
                            <a:schemeClr val="tx1"/>
                          </a:solidFill>
                        </a:rPr>
                        <a:t>=0.003</a:t>
                      </a:r>
                    </a:p>
                  </a:txBody>
                  <a:tcPr marL="72000" marR="0" marT="72000" marB="72000" anchor="ctr">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57561720"/>
                  </a:ext>
                </a:extLst>
              </a:tr>
              <a:tr h="184162">
                <a:tc gridSpan="5">
                  <a:txBody>
                    <a:bodyPr/>
                    <a:lstStyle/>
                    <a:p>
                      <a:pPr marL="171450" indent="-171450">
                        <a:buClr>
                          <a:schemeClr val="accent2"/>
                        </a:buClr>
                        <a:buFont typeface="Arial" panose="020B0604020202020204" pitchFamily="34" charset="0"/>
                        <a:buChar char="•"/>
                      </a:pPr>
                      <a:r>
                        <a:rPr lang="el-GR" sz="1200"/>
                        <a:t>Δ</a:t>
                      </a:r>
                      <a:r>
                        <a:rPr lang="de-DE" sz="1200"/>
                        <a:t>MRD400 was associated with longer MRD-free survival despite shorter time on therapy</a:t>
                      </a:r>
                    </a:p>
                  </a:txBody>
                  <a:tcPr marL="72000" marR="0" marT="72000" marB="72000" anchor="ctr">
                    <a:lnT w="38100" cap="flat" cmpd="sng" algn="ctr">
                      <a:solidFill>
                        <a:schemeClr val="bg1"/>
                      </a:solidFill>
                      <a:prstDash val="solid"/>
                      <a:round/>
                      <a:headEnd type="none" w="med" len="med"/>
                      <a:tailEnd type="none" w="med" len="med"/>
                    </a:lnT>
                    <a:solidFill>
                      <a:schemeClr val="bg2"/>
                    </a:solidFill>
                  </a:tcPr>
                </a:tc>
                <a:tc hMerge="1">
                  <a:txBody>
                    <a:bodyPr/>
                    <a:lstStyle/>
                    <a:p>
                      <a:pPr algn="ctr"/>
                      <a:endParaRPr lang="de-DE" sz="1200">
                        <a:solidFill>
                          <a:schemeClr val="tx1"/>
                        </a:solidFill>
                      </a:endParaRPr>
                    </a:p>
                  </a:txBody>
                  <a:tcPr marL="72000" marR="0" marT="36000" marB="36000" anchor="ctr"/>
                </a:tc>
                <a:tc hMerge="1">
                  <a:txBody>
                    <a:bodyPr/>
                    <a:lstStyle/>
                    <a:p>
                      <a:pPr algn="ctr"/>
                      <a:endParaRPr lang="de-DE" sz="1200">
                        <a:solidFill>
                          <a:schemeClr val="tx1"/>
                        </a:solidFill>
                      </a:endParaRPr>
                    </a:p>
                  </a:txBody>
                  <a:tcPr marL="72000" marR="0" marT="36000" marB="36000" anchor="ctr"/>
                </a:tc>
                <a:tc hMerge="1">
                  <a:txBody>
                    <a:bodyPr/>
                    <a:lstStyle/>
                    <a:p>
                      <a:pPr algn="ctr"/>
                      <a:endParaRPr lang="de-DE" sz="1200">
                        <a:solidFill>
                          <a:schemeClr val="tx1"/>
                        </a:solidFill>
                      </a:endParaRPr>
                    </a:p>
                  </a:txBody>
                  <a:tcPr marL="72000" marR="0" marT="36000" marB="36000" anchor="ctr"/>
                </a:tc>
                <a:tc hMerge="1">
                  <a:txBody>
                    <a:bodyPr/>
                    <a:lstStyle/>
                    <a:p>
                      <a:pPr algn="ctr"/>
                      <a:endParaRPr lang="de-DE" sz="1200" b="1">
                        <a:solidFill>
                          <a:schemeClr val="tx1"/>
                        </a:solidFill>
                      </a:endParaRPr>
                    </a:p>
                  </a:txBody>
                  <a:tcPr marL="72000" marR="0" marT="36000" marB="36000" anchor="ctr"/>
                </a:tc>
                <a:extLst>
                  <a:ext uri="{0D108BD9-81ED-4DB2-BD59-A6C34878D82A}">
                    <a16:rowId xmlns:a16="http://schemas.microsoft.com/office/drawing/2014/main" val="530048219"/>
                  </a:ext>
                </a:extLst>
              </a:tr>
            </a:tbl>
          </a:graphicData>
        </a:graphic>
      </p:graphicFrame>
      <p:sp>
        <p:nvSpPr>
          <p:cNvPr id="10" name="Textfeld 9">
            <a:extLst>
              <a:ext uri="{FF2B5EF4-FFF2-40B4-BE49-F238E27FC236}">
                <a16:creationId xmlns:a16="http://schemas.microsoft.com/office/drawing/2014/main" id="{356F094E-B371-696C-2CB7-88B6FF8602E5}"/>
              </a:ext>
            </a:extLst>
          </p:cNvPr>
          <p:cNvSpPr txBox="1"/>
          <p:nvPr/>
        </p:nvSpPr>
        <p:spPr>
          <a:xfrm rot="16200000">
            <a:off x="-520091" y="2887690"/>
            <a:ext cx="1988045" cy="276999"/>
          </a:xfrm>
          <a:prstGeom prst="rect">
            <a:avLst/>
          </a:prstGeom>
          <a:noFill/>
        </p:spPr>
        <p:txBody>
          <a:bodyPr wrap="none" rtlCol="0">
            <a:spAutoFit/>
          </a:bodyPr>
          <a:lstStyle/>
          <a:p>
            <a:pPr algn="ctr"/>
            <a:r>
              <a:rPr lang="de-DE" sz="1200" b="1" err="1">
                <a:solidFill>
                  <a:schemeClr val="tx1"/>
                </a:solidFill>
                <a:latin typeface="Arial" panose="020B0604020202020204" pitchFamily="34" charset="0"/>
                <a:cs typeface="Arial" panose="020B0604020202020204" pitchFamily="34" charset="0"/>
              </a:rPr>
              <a:t>Percent</a:t>
            </a:r>
            <a:r>
              <a:rPr lang="de-DE" sz="1200" b="1">
                <a:solidFill>
                  <a:schemeClr val="tx1"/>
                </a:solidFill>
                <a:latin typeface="Arial" panose="020B0604020202020204" pitchFamily="34" charset="0"/>
                <a:cs typeface="Arial" panose="020B0604020202020204" pitchFamily="34" charset="0"/>
              </a:rPr>
              <a:t> </a:t>
            </a:r>
            <a:r>
              <a:rPr lang="de-DE" sz="1200" b="1" err="1">
                <a:solidFill>
                  <a:schemeClr val="tx1"/>
                </a:solidFill>
                <a:latin typeface="Arial" panose="020B0604020202020204" pitchFamily="34" charset="0"/>
                <a:cs typeface="Arial" panose="020B0604020202020204" pitchFamily="34" charset="0"/>
              </a:rPr>
              <a:t>uMRD</a:t>
            </a:r>
            <a:r>
              <a:rPr lang="de-DE" sz="1200" b="1">
                <a:solidFill>
                  <a:schemeClr val="tx1"/>
                </a:solidFill>
                <a:latin typeface="Arial" panose="020B0604020202020204" pitchFamily="34" charset="0"/>
                <a:cs typeface="Arial" panose="020B0604020202020204" pitchFamily="34" charset="0"/>
              </a:rPr>
              <a:t>-FC</a:t>
            </a:r>
            <a:r>
              <a:rPr lang="de-DE" sz="1200" b="1" baseline="0">
                <a:solidFill>
                  <a:schemeClr val="tx1"/>
                </a:solidFill>
                <a:latin typeface="Arial" panose="020B0604020202020204" pitchFamily="34" charset="0"/>
                <a:cs typeface="Arial" panose="020B0604020202020204" pitchFamily="34" charset="0"/>
              </a:rPr>
              <a:t> </a:t>
            </a:r>
            <a:r>
              <a:rPr lang="de-DE" sz="1200" b="1">
                <a:solidFill>
                  <a:schemeClr val="tx1"/>
                </a:solidFill>
                <a:latin typeface="Arial" panose="020B0604020202020204" pitchFamily="34" charset="0"/>
                <a:cs typeface="Arial" panose="020B0604020202020204" pitchFamily="34" charset="0"/>
              </a:rPr>
              <a:t>(&lt;10</a:t>
            </a:r>
            <a:r>
              <a:rPr lang="de-DE" sz="1200" b="1" baseline="30000">
                <a:solidFill>
                  <a:schemeClr val="tx1"/>
                </a:solidFill>
                <a:latin typeface="Arial" panose="020B0604020202020204" pitchFamily="34" charset="0"/>
                <a:cs typeface="Arial" panose="020B0604020202020204" pitchFamily="34" charset="0"/>
              </a:rPr>
              <a:t>-4</a:t>
            </a:r>
            <a:r>
              <a:rPr lang="de-DE" sz="1200" b="1">
                <a:solidFill>
                  <a:schemeClr val="tx1"/>
                </a:solidFill>
                <a:latin typeface="Arial" panose="020B0604020202020204" pitchFamily="34" charset="0"/>
                <a:cs typeface="Arial" panose="020B0604020202020204" pitchFamily="34" charset="0"/>
              </a:rPr>
              <a:t>)</a:t>
            </a:r>
          </a:p>
        </p:txBody>
      </p:sp>
      <p:pic>
        <p:nvPicPr>
          <p:cNvPr id="12" name="Grafik 11">
            <a:extLst>
              <a:ext uri="{FF2B5EF4-FFF2-40B4-BE49-F238E27FC236}">
                <a16:creationId xmlns:a16="http://schemas.microsoft.com/office/drawing/2014/main" id="{FB2BAA4D-451D-A96A-3ABE-2EAC9DD7AF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4428" y="2070934"/>
            <a:ext cx="5689172" cy="758287"/>
          </a:xfrm>
          <a:prstGeom prst="rect">
            <a:avLst/>
          </a:prstGeom>
        </p:spPr>
      </p:pic>
      <p:sp>
        <p:nvSpPr>
          <p:cNvPr id="15" name="Textfeld 14">
            <a:extLst>
              <a:ext uri="{FF2B5EF4-FFF2-40B4-BE49-F238E27FC236}">
                <a16:creationId xmlns:a16="http://schemas.microsoft.com/office/drawing/2014/main" id="{BEEC3E07-2101-8FC3-E612-A89F2CC6C454}"/>
              </a:ext>
            </a:extLst>
          </p:cNvPr>
          <p:cNvSpPr txBox="1"/>
          <p:nvPr/>
        </p:nvSpPr>
        <p:spPr>
          <a:xfrm>
            <a:off x="4733538" y="2949272"/>
            <a:ext cx="2326370" cy="461665"/>
          </a:xfrm>
          <a:prstGeom prst="rect">
            <a:avLst/>
          </a:prstGeom>
          <a:noFill/>
        </p:spPr>
        <p:txBody>
          <a:bodyPr wrap="square" rtlCol="0">
            <a:spAutoFit/>
          </a:bodyPr>
          <a:lstStyle/>
          <a:p>
            <a:r>
              <a:rPr lang="el-GR" sz="1200"/>
              <a:t>Δ</a:t>
            </a:r>
            <a:r>
              <a:rPr lang="en-US" sz="1200"/>
              <a:t>MRD400 failed and </a:t>
            </a:r>
            <a:br>
              <a:rPr lang="en-US" sz="1200"/>
            </a:br>
            <a:r>
              <a:rPr lang="en-US" sz="1200"/>
              <a:t>EOT PB </a:t>
            </a:r>
            <a:r>
              <a:rPr lang="en-US" sz="1200" err="1"/>
              <a:t>uMRD</a:t>
            </a:r>
            <a:r>
              <a:rPr lang="en-US" sz="1200"/>
              <a:t> (n=13)</a:t>
            </a:r>
            <a:endParaRPr lang="de-DE" sz="1200">
              <a:solidFill>
                <a:schemeClr val="tx1"/>
              </a:solidFill>
              <a:latin typeface="Helvetica" pitchFamily="2" charset="0"/>
            </a:endParaRPr>
          </a:p>
        </p:txBody>
      </p:sp>
      <p:sp>
        <p:nvSpPr>
          <p:cNvPr id="16" name="Textfeld 15">
            <a:extLst>
              <a:ext uri="{FF2B5EF4-FFF2-40B4-BE49-F238E27FC236}">
                <a16:creationId xmlns:a16="http://schemas.microsoft.com/office/drawing/2014/main" id="{73BC38F9-4882-EA8F-F2F4-D8E993580E51}"/>
              </a:ext>
            </a:extLst>
          </p:cNvPr>
          <p:cNvSpPr txBox="1"/>
          <p:nvPr/>
        </p:nvSpPr>
        <p:spPr>
          <a:xfrm>
            <a:off x="5795793" y="2320692"/>
            <a:ext cx="2326370" cy="461665"/>
          </a:xfrm>
          <a:prstGeom prst="rect">
            <a:avLst/>
          </a:prstGeom>
          <a:noFill/>
        </p:spPr>
        <p:txBody>
          <a:bodyPr wrap="square" rtlCol="0">
            <a:spAutoFit/>
          </a:bodyPr>
          <a:lstStyle/>
          <a:p>
            <a:r>
              <a:rPr lang="el-GR" sz="1200"/>
              <a:t>Δ</a:t>
            </a:r>
            <a:r>
              <a:rPr lang="en-US" sz="1200"/>
              <a:t>MRD400 achieved and </a:t>
            </a:r>
            <a:br>
              <a:rPr lang="en-US" sz="1200"/>
            </a:br>
            <a:r>
              <a:rPr lang="en-US" sz="1200"/>
              <a:t>EOT PB </a:t>
            </a:r>
            <a:r>
              <a:rPr lang="en-US" sz="1200" err="1"/>
              <a:t>uMRD</a:t>
            </a:r>
            <a:r>
              <a:rPr lang="en-US" sz="1200"/>
              <a:t> (n=21)</a:t>
            </a:r>
            <a:endParaRPr lang="de-DE" sz="1200">
              <a:solidFill>
                <a:schemeClr val="tx1"/>
              </a:solidFill>
              <a:latin typeface="Helvetica" pitchFamily="2" charset="0"/>
            </a:endParaRPr>
          </a:p>
        </p:txBody>
      </p:sp>
    </p:spTree>
    <p:extLst>
      <p:ext uri="{BB962C8B-B14F-4D97-AF65-F5344CB8AC3E}">
        <p14:creationId xmlns:p14="http://schemas.microsoft.com/office/powerpoint/2010/main" val="1197417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B7DAB9-2223-FBDC-0862-F2DA87D195CC}"/>
              </a:ext>
            </a:extLst>
          </p:cNvPr>
          <p:cNvSpPr>
            <a:spLocks noGrp="1"/>
          </p:cNvSpPr>
          <p:nvPr>
            <p:ph type="ftr" sz="quarter" idx="10"/>
          </p:nvPr>
        </p:nvSpPr>
        <p:spPr/>
        <p:txBody>
          <a:bodyPr/>
          <a:lstStyle/>
          <a:p>
            <a:r>
              <a:rPr lang="en-US" b="1">
                <a:cs typeface="Arial"/>
              </a:rPr>
              <a:t>CLL</a:t>
            </a:r>
            <a:r>
              <a:rPr lang="en-US">
                <a:cs typeface="Arial"/>
              </a:rPr>
              <a:t>, chronic lymphocytic leukemia; </a:t>
            </a:r>
            <a:r>
              <a:rPr lang="en-US" b="1">
                <a:cs typeface="Arial"/>
              </a:rPr>
              <a:t>IQR</a:t>
            </a:r>
            <a:r>
              <a:rPr lang="en-US">
                <a:cs typeface="Arial"/>
              </a:rPr>
              <a:t>, interquartile range; </a:t>
            </a:r>
            <a:r>
              <a:rPr lang="en-US" b="1">
                <a:cs typeface="Arial"/>
              </a:rPr>
              <a:t>MRD</a:t>
            </a:r>
            <a:r>
              <a:rPr lang="en-US">
                <a:cs typeface="Arial"/>
              </a:rPr>
              <a:t>, minimal residual disease; </a:t>
            </a:r>
            <a:r>
              <a:rPr lang="en-US" b="1">
                <a:cs typeface="Arial"/>
              </a:rPr>
              <a:t>NR</a:t>
            </a:r>
            <a:r>
              <a:rPr lang="en-US">
                <a:cs typeface="Arial"/>
              </a:rPr>
              <a:t>, not reached; </a:t>
            </a:r>
            <a:r>
              <a:rPr lang="en-US" b="1">
                <a:cs typeface="Arial"/>
              </a:rPr>
              <a:t>TN</a:t>
            </a:r>
            <a:r>
              <a:rPr lang="en-US">
                <a:cs typeface="Arial"/>
              </a:rPr>
              <a:t>, treatment naïve; </a:t>
            </a:r>
            <a:r>
              <a:rPr lang="en-US" b="1" err="1">
                <a:cs typeface="Arial"/>
              </a:rPr>
              <a:t>uMRD</a:t>
            </a:r>
            <a:r>
              <a:rPr lang="en-US">
                <a:cs typeface="Arial"/>
              </a:rPr>
              <a:t>, undetectable minimal residual disease. </a:t>
            </a:r>
          </a:p>
          <a:p>
            <a:r>
              <a:rPr lang="en-US" b="1" err="1">
                <a:cs typeface="Arial"/>
              </a:rPr>
              <a:t>Soumerai</a:t>
            </a:r>
            <a:r>
              <a:rPr lang="en-US" b="1">
                <a:cs typeface="Arial"/>
              </a:rPr>
              <a:t> JD, et al. Abstract 153 presented at 17-ICML.</a:t>
            </a:r>
            <a:endParaRPr lang="de-DE">
              <a:cs typeface="Arial"/>
            </a:endParaRPr>
          </a:p>
        </p:txBody>
      </p:sp>
      <p:sp>
        <p:nvSpPr>
          <p:cNvPr id="3" name="Title 2">
            <a:extLst>
              <a:ext uri="{FF2B5EF4-FFF2-40B4-BE49-F238E27FC236}">
                <a16:creationId xmlns:a16="http://schemas.microsoft.com/office/drawing/2014/main" id="{F40CEC67-48CB-2373-0B7A-948CD9A02674}"/>
              </a:ext>
            </a:extLst>
          </p:cNvPr>
          <p:cNvSpPr>
            <a:spLocks noGrp="1"/>
          </p:cNvSpPr>
          <p:nvPr>
            <p:ph type="title"/>
          </p:nvPr>
        </p:nvSpPr>
        <p:spPr/>
        <p:txBody>
          <a:bodyPr/>
          <a:lstStyle/>
          <a:p>
            <a:r>
              <a:rPr lang="en-US"/>
              <a:t>Conclusions </a:t>
            </a:r>
          </a:p>
        </p:txBody>
      </p:sp>
      <p:sp>
        <p:nvSpPr>
          <p:cNvPr id="8" name="Inhaltsplatzhalter 7">
            <a:extLst>
              <a:ext uri="{FF2B5EF4-FFF2-40B4-BE49-F238E27FC236}">
                <a16:creationId xmlns:a16="http://schemas.microsoft.com/office/drawing/2014/main" id="{8BCB72DF-428B-7818-4536-E204D8F6C0EB}"/>
              </a:ext>
            </a:extLst>
          </p:cNvPr>
          <p:cNvSpPr>
            <a:spLocks noGrp="1"/>
          </p:cNvSpPr>
          <p:nvPr>
            <p:ph idx="1"/>
          </p:nvPr>
        </p:nvSpPr>
        <p:spPr/>
        <p:txBody>
          <a:bodyPr/>
          <a:lstStyle/>
          <a:p>
            <a:r>
              <a:rPr lang="en-US" err="1"/>
              <a:t>BOVen</a:t>
            </a:r>
            <a:r>
              <a:rPr lang="en-US"/>
              <a:t> was well tolerated with no additional safety signals with long-term follow-up </a:t>
            </a:r>
          </a:p>
          <a:p>
            <a:r>
              <a:rPr lang="en-US" err="1"/>
              <a:t>BOVen</a:t>
            </a:r>
            <a:r>
              <a:rPr lang="en-US"/>
              <a:t> achieved frequent </a:t>
            </a:r>
            <a:r>
              <a:rPr lang="en-US" err="1"/>
              <a:t>uMRD</a:t>
            </a:r>
            <a:r>
              <a:rPr lang="en-US"/>
              <a:t> (&lt;10</a:t>
            </a:r>
            <a:r>
              <a:rPr lang="en-US" baseline="30000"/>
              <a:t>-4</a:t>
            </a:r>
            <a:r>
              <a:rPr lang="en-US"/>
              <a:t>) in peripheral blood (96%) and bone marrow (92%)</a:t>
            </a:r>
          </a:p>
          <a:p>
            <a:r>
              <a:rPr lang="en-US"/>
              <a:t>Median duration therapy was 10 months (IQR 8-12) including 2-month lead in</a:t>
            </a:r>
          </a:p>
          <a:p>
            <a:r>
              <a:rPr lang="en-US"/>
              <a:t>Long term follow-up with durable progression-free survival</a:t>
            </a:r>
          </a:p>
          <a:p>
            <a:r>
              <a:rPr lang="en-US"/>
              <a:t>MRD-free survival (&lt;10</a:t>
            </a:r>
            <a:r>
              <a:rPr lang="en-US" baseline="30000"/>
              <a:t>-4</a:t>
            </a:r>
            <a:r>
              <a:rPr lang="en-US"/>
              <a:t>) was 29.8 months</a:t>
            </a:r>
          </a:p>
          <a:p>
            <a:pPr lvl="1"/>
            <a:r>
              <a:rPr lang="en-US"/>
              <a:t>MRD-free survival was longer among those who achieved ∆MRD400 (NR vs 18.1 </a:t>
            </a:r>
            <a:r>
              <a:rPr lang="en-US" err="1"/>
              <a:t>mo</a:t>
            </a:r>
            <a:r>
              <a:rPr lang="en-US"/>
              <a:t>, log-rank </a:t>
            </a:r>
            <a:r>
              <a:rPr lang="en-US" i="1"/>
              <a:t>P</a:t>
            </a:r>
            <a:r>
              <a:rPr lang="en-US"/>
              <a:t>=0.003) despite fewer cycles of therapy (8 vs 3 cycles, </a:t>
            </a:r>
            <a:r>
              <a:rPr lang="en-US" i="1"/>
              <a:t>P</a:t>
            </a:r>
            <a:r>
              <a:rPr lang="en-US"/>
              <a:t>&lt;0.001)</a:t>
            </a:r>
          </a:p>
          <a:p>
            <a:r>
              <a:rPr lang="en-US" b="1"/>
              <a:t>Next: </a:t>
            </a:r>
            <a:r>
              <a:rPr lang="en-US"/>
              <a:t>Phase II trial </a:t>
            </a:r>
            <a:r>
              <a:rPr lang="en-US" err="1"/>
              <a:t>BOVen</a:t>
            </a:r>
            <a:r>
              <a:rPr lang="en-US"/>
              <a:t> with ∆MRD400-directed therapy in TN CLL (24 vs 10 </a:t>
            </a:r>
            <a:r>
              <a:rPr lang="en-US" err="1"/>
              <a:t>mo</a:t>
            </a:r>
            <a:r>
              <a:rPr lang="en-US"/>
              <a:t>)</a:t>
            </a:r>
          </a:p>
          <a:p>
            <a:pPr lvl="1"/>
            <a:r>
              <a:rPr lang="en-US"/>
              <a:t>Hypothesis: longer duration therapy for patients who fail to achieve ∆MRD400 will further improve </a:t>
            </a:r>
            <a:r>
              <a:rPr lang="en-US" err="1"/>
              <a:t>uMRD</a:t>
            </a:r>
            <a:r>
              <a:rPr lang="en-US"/>
              <a:t> duration in these patients</a:t>
            </a:r>
          </a:p>
          <a:p>
            <a:endParaRPr lang="en-GB"/>
          </a:p>
        </p:txBody>
      </p:sp>
    </p:spTree>
    <p:extLst>
      <p:ext uri="{BB962C8B-B14F-4D97-AF65-F5344CB8AC3E}">
        <p14:creationId xmlns:p14="http://schemas.microsoft.com/office/powerpoint/2010/main" val="23434537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BFE6F2-AB05-AF20-3AF5-9F40B252B394}"/>
              </a:ext>
            </a:extLst>
          </p:cNvPr>
          <p:cNvSpPr>
            <a:spLocks noGrp="1"/>
          </p:cNvSpPr>
          <p:nvPr>
            <p:ph type="title"/>
          </p:nvPr>
        </p:nvSpPr>
        <p:spPr/>
        <p:txBody>
          <a:bodyPr/>
          <a:lstStyle/>
          <a:p>
            <a:r>
              <a:rPr lang="en-US"/>
              <a:t>CAPTIVATE</a:t>
            </a:r>
          </a:p>
        </p:txBody>
      </p:sp>
      <p:sp>
        <p:nvSpPr>
          <p:cNvPr id="5" name="Text Placeholder 4">
            <a:extLst>
              <a:ext uri="{FF2B5EF4-FFF2-40B4-BE49-F238E27FC236}">
                <a16:creationId xmlns:a16="http://schemas.microsoft.com/office/drawing/2014/main" id="{CC4277DE-034D-03B9-3863-33111CD559B0}"/>
              </a:ext>
            </a:extLst>
          </p:cNvPr>
          <p:cNvSpPr>
            <a:spLocks noGrp="1"/>
          </p:cNvSpPr>
          <p:nvPr>
            <p:ph type="body" idx="1"/>
          </p:nvPr>
        </p:nvSpPr>
        <p:spPr/>
        <p:txBody>
          <a:bodyPr/>
          <a:lstStyle/>
          <a:p>
            <a:r>
              <a:rPr lang="en-US"/>
              <a:t>Fixed-duration </a:t>
            </a:r>
            <a:r>
              <a:rPr lang="en-US" err="1"/>
              <a:t>ibrutinib+venetoclax</a:t>
            </a:r>
            <a:r>
              <a:rPr lang="en-US"/>
              <a:t> for </a:t>
            </a:r>
            <a:br>
              <a:rPr lang="en-US"/>
            </a:br>
            <a:r>
              <a:rPr lang="en-US"/>
              <a:t>1L treatment of CLL/SLL: 4-year follow-up</a:t>
            </a:r>
          </a:p>
        </p:txBody>
      </p:sp>
    </p:spTree>
    <p:extLst>
      <p:ext uri="{BB962C8B-B14F-4D97-AF65-F5344CB8AC3E}">
        <p14:creationId xmlns:p14="http://schemas.microsoft.com/office/powerpoint/2010/main" val="29639471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a:extLst>
              <a:ext uri="{FF2B5EF4-FFF2-40B4-BE49-F238E27FC236}">
                <a16:creationId xmlns:a16="http://schemas.microsoft.com/office/drawing/2014/main" id="{6743C7BF-B063-38B4-3EBD-12F9A34B30EF}"/>
              </a:ext>
            </a:extLst>
          </p:cNvPr>
          <p:cNvSpPr>
            <a:spLocks noGrp="1"/>
          </p:cNvSpPr>
          <p:nvPr>
            <p:ph type="ftr" sz="quarter" idx="13"/>
          </p:nvPr>
        </p:nvSpPr>
        <p:spPr>
          <a:xfrm>
            <a:off x="407989" y="5772576"/>
            <a:ext cx="8532812" cy="896512"/>
          </a:xfrm>
        </p:spPr>
        <p:txBody>
          <a:bodyPr/>
          <a:lstStyle/>
          <a:p>
            <a:r>
              <a:rPr lang="en-US" baseline="30000">
                <a:solidFill>
                  <a:srgbClr val="4E4F4E"/>
                </a:solidFill>
                <a:latin typeface="+mj-lt"/>
                <a:cs typeface="Arial" panose="020B0604020202020204" pitchFamily="34" charset="0"/>
              </a:rPr>
              <a:t>a </a:t>
            </a:r>
            <a:r>
              <a:rPr lang="en-US">
                <a:solidFill>
                  <a:srgbClr val="4E4F4E"/>
                </a:solidFill>
                <a:latin typeface="+mj-lt"/>
                <a:cs typeface="Arial" panose="020B0604020202020204" pitchFamily="34" charset="0"/>
              </a:rPr>
              <a:t>One cycle = 28 days.</a:t>
            </a:r>
          </a:p>
          <a:p>
            <a:r>
              <a:rPr lang="en-US" b="1">
                <a:solidFill>
                  <a:srgbClr val="4E4F4E"/>
                </a:solidFill>
                <a:latin typeface="+mj-lt"/>
                <a:cs typeface="Arial" panose="020B0604020202020204" pitchFamily="34" charset="0"/>
              </a:rPr>
              <a:t>CLL,</a:t>
            </a:r>
            <a:r>
              <a:rPr lang="en-US">
                <a:solidFill>
                  <a:srgbClr val="4E4F4E"/>
                </a:solidFill>
                <a:latin typeface="+mj-lt"/>
                <a:cs typeface="Arial" panose="020B0604020202020204" pitchFamily="34" charset="0"/>
              </a:rPr>
              <a:t> chronic lymphocytic leukemia; </a:t>
            </a:r>
            <a:r>
              <a:rPr lang="en-US" b="1">
                <a:solidFill>
                  <a:srgbClr val="4E4F4E"/>
                </a:solidFill>
                <a:latin typeface="+mj-lt"/>
                <a:cs typeface="Arial" panose="020B0604020202020204" pitchFamily="34" charset="0"/>
              </a:rPr>
              <a:t>CR</a:t>
            </a:r>
            <a:r>
              <a:rPr lang="en-US">
                <a:solidFill>
                  <a:srgbClr val="4E4F4E"/>
                </a:solidFill>
                <a:latin typeface="+mj-lt"/>
                <a:cs typeface="Arial" panose="020B0604020202020204" pitchFamily="34" charset="0"/>
              </a:rPr>
              <a:t>, complete response; </a:t>
            </a:r>
            <a:r>
              <a:rPr lang="en-US" b="1" err="1">
                <a:solidFill>
                  <a:srgbClr val="4E4F4E"/>
                </a:solidFill>
                <a:latin typeface="+mj-lt"/>
                <a:cs typeface="Arial" panose="020B0604020202020204" pitchFamily="34" charset="0"/>
              </a:rPr>
              <a:t>CRi</a:t>
            </a:r>
            <a:r>
              <a:rPr lang="en-US">
                <a:solidFill>
                  <a:srgbClr val="4E4F4E"/>
                </a:solidFill>
                <a:latin typeface="+mj-lt"/>
                <a:cs typeface="Arial" panose="020B0604020202020204" pitchFamily="34" charset="0"/>
              </a:rPr>
              <a:t>, complete response with incomplete bone marrow recovery; </a:t>
            </a:r>
            <a:r>
              <a:rPr lang="en-US" b="1" err="1">
                <a:solidFill>
                  <a:srgbClr val="4E4F4E"/>
                </a:solidFill>
                <a:latin typeface="+mj-lt"/>
                <a:cs typeface="Arial" panose="020B0604020202020204" pitchFamily="34" charset="0"/>
              </a:rPr>
              <a:t>DoR</a:t>
            </a:r>
            <a:r>
              <a:rPr lang="en-US">
                <a:solidFill>
                  <a:srgbClr val="4E4F4E"/>
                </a:solidFill>
                <a:latin typeface="+mj-lt"/>
                <a:cs typeface="Arial" panose="020B0604020202020204" pitchFamily="34" charset="0"/>
              </a:rPr>
              <a:t>, duration of response; </a:t>
            </a:r>
            <a:r>
              <a:rPr lang="en-US" b="1">
                <a:solidFill>
                  <a:srgbClr val="4E4F4E"/>
                </a:solidFill>
                <a:latin typeface="+mj-lt"/>
                <a:cs typeface="Arial" panose="020B0604020202020204" pitchFamily="34" charset="0"/>
              </a:rPr>
              <a:t>ECOG PS</a:t>
            </a:r>
            <a:r>
              <a:rPr lang="en-US">
                <a:solidFill>
                  <a:srgbClr val="4E4F4E"/>
                </a:solidFill>
                <a:latin typeface="+mj-lt"/>
                <a:cs typeface="Arial" panose="020B0604020202020204" pitchFamily="34" charset="0"/>
              </a:rPr>
              <a:t>, Eastern Cooperative Oncology Group performance status; </a:t>
            </a:r>
            <a:r>
              <a:rPr lang="en-US" b="1">
                <a:solidFill>
                  <a:srgbClr val="4E4F4E"/>
                </a:solidFill>
                <a:latin typeface="+mj-lt"/>
                <a:cs typeface="Arial" panose="020B0604020202020204" pitchFamily="34" charset="0"/>
              </a:rPr>
              <a:t>FD</a:t>
            </a:r>
            <a:r>
              <a:rPr lang="en-US">
                <a:solidFill>
                  <a:srgbClr val="4E4F4E"/>
                </a:solidFill>
                <a:latin typeface="+mj-lt"/>
                <a:cs typeface="Arial" panose="020B0604020202020204" pitchFamily="34" charset="0"/>
              </a:rPr>
              <a:t>, fixed duration; </a:t>
            </a:r>
            <a:r>
              <a:rPr lang="en-US" b="1" err="1">
                <a:solidFill>
                  <a:srgbClr val="4E4F4E"/>
                </a:solidFill>
                <a:latin typeface="+mj-lt"/>
                <a:cs typeface="Arial" panose="020B0604020202020204" pitchFamily="34" charset="0"/>
              </a:rPr>
              <a:t>iwCLL</a:t>
            </a:r>
            <a:r>
              <a:rPr lang="en-US">
                <a:solidFill>
                  <a:srgbClr val="4E4F4E"/>
                </a:solidFill>
                <a:latin typeface="+mj-lt"/>
                <a:cs typeface="Arial" panose="020B0604020202020204" pitchFamily="34" charset="0"/>
              </a:rPr>
              <a:t>, international workshop on chronic lymphocytic leukemia; </a:t>
            </a:r>
            <a:r>
              <a:rPr lang="en-US" b="1">
                <a:solidFill>
                  <a:srgbClr val="4E4F4E"/>
                </a:solidFill>
                <a:latin typeface="+mj-lt"/>
                <a:cs typeface="Arial" panose="020B0604020202020204" pitchFamily="34" charset="0"/>
              </a:rPr>
              <a:t>ORR</a:t>
            </a:r>
            <a:r>
              <a:rPr lang="en-US">
                <a:solidFill>
                  <a:srgbClr val="4E4F4E"/>
                </a:solidFill>
                <a:latin typeface="+mj-lt"/>
                <a:cs typeface="Arial" panose="020B0604020202020204" pitchFamily="34" charset="0"/>
              </a:rPr>
              <a:t>, overall response rate; </a:t>
            </a:r>
            <a:r>
              <a:rPr lang="en-US" b="1">
                <a:solidFill>
                  <a:srgbClr val="4E4F4E"/>
                </a:solidFill>
                <a:latin typeface="+mj-lt"/>
                <a:cs typeface="Arial" panose="020B0604020202020204" pitchFamily="34" charset="0"/>
              </a:rPr>
              <a:t>OS</a:t>
            </a:r>
            <a:r>
              <a:rPr lang="en-US">
                <a:solidFill>
                  <a:srgbClr val="4E4F4E"/>
                </a:solidFill>
                <a:latin typeface="+mj-lt"/>
                <a:cs typeface="Arial" panose="020B0604020202020204" pitchFamily="34" charset="0"/>
              </a:rPr>
              <a:t>, overall survival; </a:t>
            </a:r>
            <a:r>
              <a:rPr lang="en-US" b="1">
                <a:solidFill>
                  <a:srgbClr val="4E4F4E"/>
                </a:solidFill>
                <a:latin typeface="+mj-lt"/>
                <a:cs typeface="Arial" panose="020B0604020202020204" pitchFamily="34" charset="0"/>
              </a:rPr>
              <a:t>PB</a:t>
            </a:r>
            <a:r>
              <a:rPr lang="en-US">
                <a:solidFill>
                  <a:srgbClr val="4E4F4E"/>
                </a:solidFill>
                <a:latin typeface="+mj-lt"/>
                <a:cs typeface="Arial" panose="020B0604020202020204" pitchFamily="34" charset="0"/>
              </a:rPr>
              <a:t>, peripheral blood; </a:t>
            </a:r>
            <a:r>
              <a:rPr lang="en-US" b="1">
                <a:solidFill>
                  <a:srgbClr val="4E4F4E"/>
                </a:solidFill>
                <a:latin typeface="+mj-lt"/>
                <a:cs typeface="Arial" panose="020B0604020202020204" pitchFamily="34" charset="0"/>
              </a:rPr>
              <a:t>PFS</a:t>
            </a:r>
            <a:r>
              <a:rPr lang="en-US">
                <a:solidFill>
                  <a:srgbClr val="4E4F4E"/>
                </a:solidFill>
                <a:latin typeface="+mj-lt"/>
                <a:cs typeface="Arial" panose="020B0604020202020204" pitchFamily="34" charset="0"/>
              </a:rPr>
              <a:t>, progression-free survival; </a:t>
            </a:r>
            <a:r>
              <a:rPr lang="en-US" b="1">
                <a:solidFill>
                  <a:srgbClr val="4E4F4E"/>
                </a:solidFill>
                <a:latin typeface="+mj-lt"/>
                <a:cs typeface="Arial" panose="020B0604020202020204" pitchFamily="34" charset="0"/>
              </a:rPr>
              <a:t>QD</a:t>
            </a:r>
            <a:r>
              <a:rPr lang="en-US">
                <a:solidFill>
                  <a:srgbClr val="4E4F4E"/>
                </a:solidFill>
                <a:latin typeface="+mj-lt"/>
                <a:cs typeface="Arial" panose="020B0604020202020204" pitchFamily="34" charset="0"/>
              </a:rPr>
              <a:t>, once daily; </a:t>
            </a:r>
            <a:r>
              <a:rPr lang="en-US" b="1">
                <a:solidFill>
                  <a:srgbClr val="4E4F4E"/>
                </a:solidFill>
                <a:latin typeface="+mj-lt"/>
                <a:cs typeface="Arial" panose="020B0604020202020204" pitchFamily="34" charset="0"/>
              </a:rPr>
              <a:t>SLL</a:t>
            </a:r>
            <a:r>
              <a:rPr lang="en-US">
                <a:solidFill>
                  <a:srgbClr val="4E4F4E"/>
                </a:solidFill>
                <a:latin typeface="+mj-lt"/>
                <a:cs typeface="Arial" panose="020B0604020202020204" pitchFamily="34" charset="0"/>
              </a:rPr>
              <a:t>, small lymphocytic lymphoma; </a:t>
            </a:r>
            <a:r>
              <a:rPr lang="en-US" b="1" err="1">
                <a:solidFill>
                  <a:srgbClr val="4E4F4E"/>
                </a:solidFill>
                <a:latin typeface="+mj-lt"/>
                <a:cs typeface="Arial" panose="020B0604020202020204" pitchFamily="34" charset="0"/>
              </a:rPr>
              <a:t>uMRD</a:t>
            </a:r>
            <a:r>
              <a:rPr lang="en-US">
                <a:solidFill>
                  <a:srgbClr val="4E4F4E"/>
                </a:solidFill>
                <a:latin typeface="+mj-lt"/>
                <a:cs typeface="Arial" panose="020B0604020202020204" pitchFamily="34" charset="0"/>
              </a:rPr>
              <a:t>, undetectable minimal residual disease.</a:t>
            </a:r>
          </a:p>
          <a:p>
            <a:r>
              <a:rPr lang="en-US">
                <a:solidFill>
                  <a:srgbClr val="4E4F4E"/>
                </a:solidFill>
                <a:latin typeface="+mj-lt"/>
                <a:cs typeface="Arial" panose="020B0604020202020204" pitchFamily="34" charset="0"/>
              </a:rPr>
              <a:t>1. Tam Cs, et al. Blood. 2022; 139: 3278-3289. 2. Lu P, et al. Blood Cancer J. 2021; 11:39. 3.</a:t>
            </a:r>
            <a:r>
              <a:rPr lang="en-US" baseline="30000">
                <a:solidFill>
                  <a:srgbClr val="4E4F4E"/>
                </a:solidFill>
                <a:latin typeface="+mj-lt"/>
                <a:cs typeface="Arial" panose="020B0604020202020204" pitchFamily="34" charset="0"/>
              </a:rPr>
              <a:t> </a:t>
            </a:r>
            <a:r>
              <a:rPr lang="en-US" err="1">
                <a:solidFill>
                  <a:srgbClr val="4E4F4E"/>
                </a:solidFill>
                <a:latin typeface="+mj-lt"/>
                <a:cs typeface="Arial" panose="020B0604020202020204" pitchFamily="34" charset="0"/>
              </a:rPr>
              <a:t>Venclexta</a:t>
            </a:r>
            <a:r>
              <a:rPr lang="en-US">
                <a:solidFill>
                  <a:srgbClr val="4E4F4E"/>
                </a:solidFill>
                <a:latin typeface="+mj-lt"/>
                <a:cs typeface="Arial" panose="020B0604020202020204" pitchFamily="34" charset="0"/>
              </a:rPr>
              <a:t> [package insert]. South San Francisco, CA: Genentech USA Inc; 2021.</a:t>
            </a:r>
          </a:p>
          <a:p>
            <a:r>
              <a:rPr lang="en-US" b="1">
                <a:solidFill>
                  <a:srgbClr val="4E4F4E"/>
                </a:solidFill>
                <a:latin typeface="+mj-lt"/>
                <a:cs typeface="Arial" panose="020B0604020202020204" pitchFamily="34" charset="0"/>
              </a:rPr>
              <a:t>Ghia P</a:t>
            </a:r>
            <a:r>
              <a:rPr lang="en-US" b="1">
                <a:solidFill>
                  <a:srgbClr val="4E4F4E"/>
                </a:solidFill>
                <a:cs typeface="Arial" panose="020B0604020202020204" pitchFamily="34" charset="0"/>
              </a:rPr>
              <a:t>, et al. Abstract 155 presented at 17-ICML.</a:t>
            </a:r>
            <a:endParaRPr lang="en-GB"/>
          </a:p>
        </p:txBody>
      </p:sp>
      <p:sp>
        <p:nvSpPr>
          <p:cNvPr id="5" name="Rectangle 4">
            <a:extLst>
              <a:ext uri="{FF2B5EF4-FFF2-40B4-BE49-F238E27FC236}">
                <a16:creationId xmlns:a16="http://schemas.microsoft.com/office/drawing/2014/main" id="{7FB5505F-565B-5420-AB12-918B5FD4BAB1}"/>
              </a:ext>
            </a:extLst>
          </p:cNvPr>
          <p:cNvSpPr/>
          <p:nvPr/>
        </p:nvSpPr>
        <p:spPr>
          <a:xfrm>
            <a:off x="416533" y="1990626"/>
            <a:ext cx="2326667" cy="2376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144000" tIns="144000" bIns="108000" rtlCol="0" anchor="t" anchorCtr="0">
            <a:spAutoFit/>
          </a:bodyPr>
          <a:lstStyle/>
          <a:p>
            <a:pPr algn="ctr"/>
            <a:r>
              <a:rPr lang="en-US" sz="1400" b="1"/>
              <a:t>Eligible patients</a:t>
            </a:r>
          </a:p>
          <a:p>
            <a:pPr algn="ctr"/>
            <a:r>
              <a:rPr lang="en-US" sz="1400" b="1"/>
              <a:t>(N=159)</a:t>
            </a:r>
          </a:p>
          <a:p>
            <a:pPr algn="ctr"/>
            <a:endParaRPr lang="en-US" sz="1400"/>
          </a:p>
          <a:p>
            <a:pPr marL="285750" indent="-285750">
              <a:buFont typeface="Arial" panose="020B0604020202020204" pitchFamily="34" charset="0"/>
              <a:buChar char="•"/>
            </a:pPr>
            <a:r>
              <a:rPr lang="en-US" sz="1400"/>
              <a:t>Previously untreated CLL/SLL</a:t>
            </a:r>
          </a:p>
          <a:p>
            <a:pPr marL="285750" indent="-285750">
              <a:buFont typeface="Arial" panose="020B0604020202020204" pitchFamily="34" charset="0"/>
              <a:buChar char="•"/>
            </a:pPr>
            <a:r>
              <a:rPr lang="en-US" sz="1400"/>
              <a:t>Active disease requiring treatment per </a:t>
            </a:r>
            <a:r>
              <a:rPr lang="en-US" sz="1400" err="1"/>
              <a:t>iwCLL</a:t>
            </a:r>
            <a:r>
              <a:rPr lang="en-US" sz="1400"/>
              <a:t> criteria</a:t>
            </a:r>
            <a:r>
              <a:rPr lang="en-US" sz="1400" baseline="30000"/>
              <a:t>2</a:t>
            </a:r>
          </a:p>
          <a:p>
            <a:pPr marL="285750" indent="-285750">
              <a:buFont typeface="Arial" panose="020B0604020202020204" pitchFamily="34" charset="0"/>
              <a:buChar char="•"/>
            </a:pPr>
            <a:r>
              <a:rPr lang="en-US" sz="1400"/>
              <a:t>Aged ≤70 years</a:t>
            </a:r>
          </a:p>
          <a:p>
            <a:pPr marL="285750" indent="-285750">
              <a:buFont typeface="Arial" panose="020B0604020202020204" pitchFamily="34" charset="0"/>
              <a:buChar char="•"/>
            </a:pPr>
            <a:r>
              <a:rPr lang="en-US" sz="1400"/>
              <a:t>ECOG PS 0-2</a:t>
            </a:r>
          </a:p>
        </p:txBody>
      </p:sp>
      <p:sp>
        <p:nvSpPr>
          <p:cNvPr id="6" name="Rectangle 5">
            <a:extLst>
              <a:ext uri="{FF2B5EF4-FFF2-40B4-BE49-F238E27FC236}">
                <a16:creationId xmlns:a16="http://schemas.microsoft.com/office/drawing/2014/main" id="{EC25AEB8-C76F-6A2D-4D6C-CB9C12196137}"/>
              </a:ext>
            </a:extLst>
          </p:cNvPr>
          <p:cNvSpPr/>
          <p:nvPr/>
        </p:nvSpPr>
        <p:spPr>
          <a:xfrm>
            <a:off x="3063227" y="2564899"/>
            <a:ext cx="2160000" cy="1224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Ibrutinib lead-in</a:t>
            </a:r>
          </a:p>
          <a:p>
            <a:pPr algn="ctr"/>
            <a:r>
              <a:rPr lang="en-US" sz="1400"/>
              <a:t>Ibrutinib 420 mg QD (3 </a:t>
            </a:r>
            <a:r>
              <a:rPr lang="en-US" sz="1400" err="1"/>
              <a:t>cycles</a:t>
            </a:r>
            <a:r>
              <a:rPr lang="en-US" sz="1400" baseline="30000" err="1"/>
              <a:t>a</a:t>
            </a:r>
            <a:r>
              <a:rPr lang="en-US" sz="1400"/>
              <a:t>)</a:t>
            </a:r>
          </a:p>
        </p:txBody>
      </p:sp>
      <p:sp>
        <p:nvSpPr>
          <p:cNvPr id="12" name="Rectangle 11">
            <a:extLst>
              <a:ext uri="{FF2B5EF4-FFF2-40B4-BE49-F238E27FC236}">
                <a16:creationId xmlns:a16="http://schemas.microsoft.com/office/drawing/2014/main" id="{CEC84565-FAF2-CC37-BAB1-ECEC3599CA9D}"/>
              </a:ext>
            </a:extLst>
          </p:cNvPr>
          <p:cNvSpPr/>
          <p:nvPr/>
        </p:nvSpPr>
        <p:spPr>
          <a:xfrm>
            <a:off x="5551799" y="2564899"/>
            <a:ext cx="2160000" cy="1224000"/>
          </a:xfrm>
          <a:prstGeom prst="rect">
            <a:avLst/>
          </a:prstGeom>
          <a:gradFill>
            <a:gsLst>
              <a:gs pos="49000">
                <a:schemeClr val="accent5"/>
              </a:gs>
              <a:gs pos="50000">
                <a:schemeClr val="accent3">
                  <a:lumMod val="40000"/>
                  <a:lumOff val="6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Ibrutinib + </a:t>
            </a:r>
            <a:r>
              <a:rPr lang="en-US" sz="1400" b="1" err="1"/>
              <a:t>venetoclax</a:t>
            </a:r>
            <a:endParaRPr lang="en-US" sz="1400" b="1"/>
          </a:p>
          <a:p>
            <a:pPr algn="ctr"/>
            <a:r>
              <a:rPr lang="en-US" sz="1400"/>
              <a:t>Ibrutinib 420 mg QD + </a:t>
            </a:r>
            <a:r>
              <a:rPr lang="en-US" sz="1400" err="1"/>
              <a:t>venetoclax</a:t>
            </a:r>
            <a:r>
              <a:rPr lang="en-US" sz="1400"/>
              <a:t> 5-week ramp-up</a:t>
            </a:r>
            <a:r>
              <a:rPr lang="en-US" sz="1400" baseline="30000"/>
              <a:t>3 </a:t>
            </a:r>
            <a:r>
              <a:rPr lang="en-US" sz="1400"/>
              <a:t>to 400 mg QD (12 </a:t>
            </a:r>
            <a:r>
              <a:rPr lang="en-US" sz="1400" err="1"/>
              <a:t>cycles</a:t>
            </a:r>
            <a:r>
              <a:rPr lang="en-US" sz="1400" baseline="30000" err="1"/>
              <a:t>a</a:t>
            </a:r>
            <a:r>
              <a:rPr lang="en-US" sz="1400"/>
              <a:t>)</a:t>
            </a:r>
          </a:p>
        </p:txBody>
      </p:sp>
      <p:sp>
        <p:nvSpPr>
          <p:cNvPr id="13" name="Rectangle 12">
            <a:extLst>
              <a:ext uri="{FF2B5EF4-FFF2-40B4-BE49-F238E27FC236}">
                <a16:creationId xmlns:a16="http://schemas.microsoft.com/office/drawing/2014/main" id="{53ECD6F7-C5E6-BA5A-BE7E-EA2193A03D2A}"/>
              </a:ext>
            </a:extLst>
          </p:cNvPr>
          <p:cNvSpPr/>
          <p:nvPr/>
        </p:nvSpPr>
        <p:spPr>
          <a:xfrm>
            <a:off x="8040371" y="2918131"/>
            <a:ext cx="1258451" cy="51753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Follow-up</a:t>
            </a:r>
            <a:endParaRPr lang="en-US" sz="1400"/>
          </a:p>
        </p:txBody>
      </p:sp>
      <p:sp>
        <p:nvSpPr>
          <p:cNvPr id="2" name="Rectangle 1">
            <a:extLst>
              <a:ext uri="{FF2B5EF4-FFF2-40B4-BE49-F238E27FC236}">
                <a16:creationId xmlns:a16="http://schemas.microsoft.com/office/drawing/2014/main" id="{639633D8-D480-5924-15BE-F0663AC45BC7}"/>
              </a:ext>
            </a:extLst>
          </p:cNvPr>
          <p:cNvSpPr/>
          <p:nvPr/>
        </p:nvSpPr>
        <p:spPr>
          <a:xfrm>
            <a:off x="416533" y="4452820"/>
            <a:ext cx="11367476" cy="89409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numCol="3" rtlCol="0" anchor="ctr"/>
          <a:lstStyle/>
          <a:p>
            <a:r>
              <a:rPr lang="en-US" sz="1400" b="1">
                <a:solidFill>
                  <a:schemeClr val="tx1"/>
                </a:solidFill>
              </a:rPr>
              <a:t>Endpoints</a:t>
            </a:r>
          </a:p>
          <a:p>
            <a:pPr marL="171450" indent="-171450">
              <a:buClr>
                <a:schemeClr val="accent2"/>
              </a:buClr>
              <a:buFont typeface="Arial" panose="020B0604020202020204" pitchFamily="34" charset="0"/>
              <a:buChar char="•"/>
            </a:pPr>
            <a:r>
              <a:rPr lang="en-US" sz="1400">
                <a:solidFill>
                  <a:schemeClr val="tx1"/>
                </a:solidFill>
              </a:rPr>
              <a:t>CR rate, including </a:t>
            </a:r>
            <a:r>
              <a:rPr lang="en-US" sz="1400" err="1">
                <a:solidFill>
                  <a:schemeClr val="tx1"/>
                </a:solidFill>
              </a:rPr>
              <a:t>CRi</a:t>
            </a:r>
            <a:r>
              <a:rPr lang="en-US" sz="1400">
                <a:solidFill>
                  <a:schemeClr val="tx1"/>
                </a:solidFill>
              </a:rPr>
              <a:t>, per investigator assessment</a:t>
            </a:r>
          </a:p>
          <a:p>
            <a:pPr marL="171450" indent="-171450">
              <a:buClr>
                <a:schemeClr val="accent2"/>
              </a:buClr>
              <a:buFont typeface="Arial" panose="020B0604020202020204" pitchFamily="34" charset="0"/>
              <a:buChar char="•"/>
            </a:pPr>
            <a:r>
              <a:rPr lang="en-US" sz="1400">
                <a:solidFill>
                  <a:schemeClr val="tx1"/>
                </a:solidFill>
              </a:rPr>
              <a:t>ORR</a:t>
            </a:r>
          </a:p>
          <a:p>
            <a:pPr marL="171450" indent="-171450">
              <a:buClr>
                <a:schemeClr val="accent2"/>
              </a:buClr>
              <a:buFont typeface="Arial" panose="020B0604020202020204" pitchFamily="34" charset="0"/>
              <a:buChar char="•"/>
            </a:pPr>
            <a:r>
              <a:rPr lang="en-US" sz="1400">
                <a:solidFill>
                  <a:schemeClr val="tx1"/>
                </a:solidFill>
              </a:rPr>
              <a:t>DOR</a:t>
            </a:r>
          </a:p>
          <a:p>
            <a:pPr marL="171450" indent="-171450">
              <a:buClr>
                <a:schemeClr val="accent2"/>
              </a:buClr>
              <a:buFont typeface="Arial" panose="020B0604020202020204" pitchFamily="34" charset="0"/>
              <a:buChar char="•"/>
            </a:pPr>
            <a:r>
              <a:rPr lang="en-US" sz="1400" err="1">
                <a:solidFill>
                  <a:schemeClr val="tx1"/>
                </a:solidFill>
              </a:rPr>
              <a:t>uMRD</a:t>
            </a:r>
            <a:r>
              <a:rPr lang="en-US" sz="1400">
                <a:solidFill>
                  <a:schemeClr val="tx1"/>
                </a:solidFill>
              </a:rPr>
              <a:t> rates (&lt;10</a:t>
            </a:r>
            <a:r>
              <a:rPr lang="en-US" sz="1400" baseline="30000">
                <a:solidFill>
                  <a:schemeClr val="tx1"/>
                </a:solidFill>
              </a:rPr>
              <a:t>-4 </a:t>
            </a:r>
            <a:r>
              <a:rPr lang="en-US" sz="1400">
                <a:solidFill>
                  <a:schemeClr val="tx1"/>
                </a:solidFill>
              </a:rPr>
              <a:t>by flow cytometry)</a:t>
            </a:r>
          </a:p>
          <a:p>
            <a:pPr marL="171450" indent="-171450">
              <a:buClr>
                <a:schemeClr val="accent2"/>
              </a:buClr>
              <a:buFont typeface="Arial" panose="020B0604020202020204" pitchFamily="34" charset="0"/>
              <a:buChar char="•"/>
            </a:pPr>
            <a:r>
              <a:rPr lang="en-US" sz="1400">
                <a:solidFill>
                  <a:schemeClr val="tx1"/>
                </a:solidFill>
              </a:rPr>
              <a:t>PFS</a:t>
            </a:r>
          </a:p>
          <a:p>
            <a:pPr marL="171450" indent="-171450">
              <a:buClr>
                <a:schemeClr val="accent2"/>
              </a:buClr>
              <a:buFont typeface="Arial" panose="020B0604020202020204" pitchFamily="34" charset="0"/>
              <a:buChar char="•"/>
            </a:pPr>
            <a:r>
              <a:rPr lang="en-US" sz="1400">
                <a:solidFill>
                  <a:schemeClr val="tx1"/>
                </a:solidFill>
              </a:rPr>
              <a:t>OS</a:t>
            </a:r>
          </a:p>
          <a:p>
            <a:pPr marL="171450" indent="-171450">
              <a:buClr>
                <a:schemeClr val="accent2"/>
              </a:buClr>
              <a:buFont typeface="Arial" panose="020B0604020202020204" pitchFamily="34" charset="0"/>
              <a:buChar char="•"/>
            </a:pPr>
            <a:r>
              <a:rPr lang="en-US" sz="1400">
                <a:solidFill>
                  <a:schemeClr val="tx1"/>
                </a:solidFill>
              </a:rPr>
              <a:t>Safety</a:t>
            </a:r>
          </a:p>
        </p:txBody>
      </p:sp>
      <p:cxnSp>
        <p:nvCxnSpPr>
          <p:cNvPr id="24" name="Straight Connector 23">
            <a:extLst>
              <a:ext uri="{FF2B5EF4-FFF2-40B4-BE49-F238E27FC236}">
                <a16:creationId xmlns:a16="http://schemas.microsoft.com/office/drawing/2014/main" id="{B0D5B2F6-067C-48AA-C69B-9BA042E8BEC8}"/>
              </a:ext>
            </a:extLst>
          </p:cNvPr>
          <p:cNvCxnSpPr>
            <a:cxnSpLocks/>
          </p:cNvCxnSpPr>
          <p:nvPr/>
        </p:nvCxnSpPr>
        <p:spPr>
          <a:xfrm>
            <a:off x="7704860" y="2187423"/>
            <a:ext cx="0" cy="217920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D4A0587-DAAE-7F12-6219-972CC4406615}"/>
              </a:ext>
            </a:extLst>
          </p:cNvPr>
          <p:cNvSpPr txBox="1"/>
          <p:nvPr/>
        </p:nvSpPr>
        <p:spPr>
          <a:xfrm>
            <a:off x="6485560" y="1914091"/>
            <a:ext cx="2478564" cy="276999"/>
          </a:xfrm>
          <a:prstGeom prst="rect">
            <a:avLst/>
          </a:prstGeom>
          <a:noFill/>
        </p:spPr>
        <p:txBody>
          <a:bodyPr wrap="none" rtlCol="0">
            <a:spAutoFit/>
          </a:bodyPr>
          <a:lstStyle/>
          <a:p>
            <a:r>
              <a:rPr lang="en-US" sz="1200" b="1"/>
              <a:t>End of fixed-duration treatment</a:t>
            </a:r>
          </a:p>
        </p:txBody>
      </p:sp>
      <p:sp>
        <p:nvSpPr>
          <p:cNvPr id="27" name="Rectangle 26">
            <a:extLst>
              <a:ext uri="{FF2B5EF4-FFF2-40B4-BE49-F238E27FC236}">
                <a16:creationId xmlns:a16="http://schemas.microsoft.com/office/drawing/2014/main" id="{1D64EC7B-E194-D688-5E06-622EB1358C4C}"/>
              </a:ext>
            </a:extLst>
          </p:cNvPr>
          <p:cNvSpPr/>
          <p:nvPr/>
        </p:nvSpPr>
        <p:spPr>
          <a:xfrm>
            <a:off x="9627395" y="1990626"/>
            <a:ext cx="2160000" cy="2376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Upon progression, patients can be retreated with single-agent ibrutinib (or fixed-duration ibrutinib + </a:t>
            </a:r>
            <a:r>
              <a:rPr lang="en-US" sz="1400" err="1">
                <a:solidFill>
                  <a:schemeClr val="tx1"/>
                </a:solidFill>
              </a:rPr>
              <a:t>venetoclax</a:t>
            </a:r>
            <a:r>
              <a:rPr lang="en-US" sz="1400">
                <a:solidFill>
                  <a:schemeClr val="tx1"/>
                </a:solidFill>
              </a:rPr>
              <a:t> if they had response of &gt;2 years)</a:t>
            </a:r>
          </a:p>
        </p:txBody>
      </p:sp>
      <p:cxnSp>
        <p:nvCxnSpPr>
          <p:cNvPr id="30" name="Straight Arrow Connector 29">
            <a:extLst>
              <a:ext uri="{FF2B5EF4-FFF2-40B4-BE49-F238E27FC236}">
                <a16:creationId xmlns:a16="http://schemas.microsoft.com/office/drawing/2014/main" id="{E0176EB6-3E97-FAAF-407A-8A3033819A7E}"/>
              </a:ext>
            </a:extLst>
          </p:cNvPr>
          <p:cNvCxnSpPr>
            <a:cxnSpLocks/>
            <a:stCxn id="6" idx="3"/>
            <a:endCxn id="12" idx="1"/>
          </p:cNvCxnSpPr>
          <p:nvPr/>
        </p:nvCxnSpPr>
        <p:spPr>
          <a:xfrm>
            <a:off x="5223227" y="3176899"/>
            <a:ext cx="32857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0A99A70-BEDA-C09B-C682-6FAB3D77411D}"/>
              </a:ext>
            </a:extLst>
          </p:cNvPr>
          <p:cNvCxnSpPr>
            <a:cxnSpLocks/>
            <a:stCxn id="12" idx="3"/>
            <a:endCxn id="13" idx="1"/>
          </p:cNvCxnSpPr>
          <p:nvPr/>
        </p:nvCxnSpPr>
        <p:spPr>
          <a:xfrm>
            <a:off x="7711799" y="3176899"/>
            <a:ext cx="32857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C495DC5-3578-3DCF-D4D2-D7C1916F62FE}"/>
              </a:ext>
            </a:extLst>
          </p:cNvPr>
          <p:cNvCxnSpPr>
            <a:cxnSpLocks/>
            <a:stCxn id="13" idx="3"/>
            <a:endCxn id="27" idx="1"/>
          </p:cNvCxnSpPr>
          <p:nvPr/>
        </p:nvCxnSpPr>
        <p:spPr>
          <a:xfrm>
            <a:off x="9298822" y="3176900"/>
            <a:ext cx="328573" cy="17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itel 9">
            <a:extLst>
              <a:ext uri="{FF2B5EF4-FFF2-40B4-BE49-F238E27FC236}">
                <a16:creationId xmlns:a16="http://schemas.microsoft.com/office/drawing/2014/main" id="{8075893B-1773-998E-E1DE-BE96CD30EAD3}"/>
              </a:ext>
            </a:extLst>
          </p:cNvPr>
          <p:cNvSpPr>
            <a:spLocks noGrp="1"/>
          </p:cNvSpPr>
          <p:nvPr>
            <p:ph type="title"/>
          </p:nvPr>
        </p:nvSpPr>
        <p:spPr/>
        <p:txBody>
          <a:bodyPr/>
          <a:lstStyle/>
          <a:p>
            <a:r>
              <a:rPr lang="en-GB"/>
              <a:t>CAPTIVATE: Study design</a:t>
            </a:r>
          </a:p>
        </p:txBody>
      </p:sp>
      <p:sp>
        <p:nvSpPr>
          <p:cNvPr id="14" name="Textplatzhalter 13">
            <a:extLst>
              <a:ext uri="{FF2B5EF4-FFF2-40B4-BE49-F238E27FC236}">
                <a16:creationId xmlns:a16="http://schemas.microsoft.com/office/drawing/2014/main" id="{EFF0515D-50FD-A182-3383-76ACF76910DE}"/>
              </a:ext>
            </a:extLst>
          </p:cNvPr>
          <p:cNvSpPr>
            <a:spLocks noGrp="1"/>
          </p:cNvSpPr>
          <p:nvPr>
            <p:ph type="body" sz="quarter" idx="12"/>
          </p:nvPr>
        </p:nvSpPr>
        <p:spPr>
          <a:xfrm>
            <a:off x="416533" y="1280567"/>
            <a:ext cx="11367480" cy="647700"/>
          </a:xfrm>
        </p:spPr>
        <p:txBody>
          <a:bodyPr/>
          <a:lstStyle/>
          <a:p>
            <a:r>
              <a:rPr lang="en-GB"/>
              <a:t>International, </a:t>
            </a:r>
            <a:r>
              <a:rPr lang="en-GB" err="1"/>
              <a:t>multicenter</a:t>
            </a:r>
            <a:r>
              <a:rPr lang="en-GB"/>
              <a:t>, Phase II study evaluating first-line treatment with the ibrutinib + </a:t>
            </a:r>
            <a:r>
              <a:rPr lang="en-GB" err="1"/>
              <a:t>venetoclax</a:t>
            </a:r>
            <a:r>
              <a:rPr lang="en-GB"/>
              <a:t> combination in patients with CLL/SLL. </a:t>
            </a:r>
          </a:p>
        </p:txBody>
      </p:sp>
      <p:sp>
        <p:nvSpPr>
          <p:cNvPr id="8" name="TextBox 7">
            <a:extLst>
              <a:ext uri="{FF2B5EF4-FFF2-40B4-BE49-F238E27FC236}">
                <a16:creationId xmlns:a16="http://schemas.microsoft.com/office/drawing/2014/main" id="{8972ADC1-C3D0-6924-EE52-E2C253115628}"/>
              </a:ext>
            </a:extLst>
          </p:cNvPr>
          <p:cNvSpPr txBox="1"/>
          <p:nvPr/>
        </p:nvSpPr>
        <p:spPr>
          <a:xfrm>
            <a:off x="407987" y="5433111"/>
            <a:ext cx="11376022" cy="461665"/>
          </a:xfrm>
          <a:prstGeom prst="rect">
            <a:avLst/>
          </a:prstGeom>
          <a:solidFill>
            <a:schemeClr val="bg2"/>
          </a:solidFill>
        </p:spPr>
        <p:txBody>
          <a:bodyPr wrap="square" rtlCol="0">
            <a:spAutoFit/>
          </a:bodyPr>
          <a:lstStyle/>
          <a:p>
            <a:pPr marL="171450" indent="-171450">
              <a:buClr>
                <a:schemeClr val="accent2"/>
              </a:buClr>
              <a:buFont typeface="Arial" panose="020B0604020202020204" pitchFamily="34" charset="0"/>
              <a:buChar char="•"/>
            </a:pPr>
            <a:r>
              <a:rPr lang="en-GB" sz="1200"/>
              <a:t>The data presented here are focused on the FD cohort</a:t>
            </a:r>
            <a:r>
              <a:rPr lang="en-GB" sz="1200" baseline="30000"/>
              <a:t>1</a:t>
            </a:r>
            <a:endParaRPr lang="en-GB" sz="1200"/>
          </a:p>
          <a:p>
            <a:pPr marL="171450" indent="-171450">
              <a:buClr>
                <a:schemeClr val="accent2"/>
              </a:buClr>
              <a:buFont typeface="Arial" panose="020B0604020202020204" pitchFamily="34" charset="0"/>
              <a:buChar char="•"/>
            </a:pPr>
            <a:r>
              <a:rPr lang="en-GB" sz="1200"/>
              <a:t>The primary analysis reported an ORR of 96%, a best </a:t>
            </a:r>
            <a:r>
              <a:rPr lang="en-GB" sz="1200" err="1"/>
              <a:t>uMRD</a:t>
            </a:r>
            <a:r>
              <a:rPr lang="en-GB" sz="1200"/>
              <a:t> rate of 77% in PB, and a 24-mo PFS of 95%</a:t>
            </a:r>
          </a:p>
        </p:txBody>
      </p:sp>
    </p:spTree>
    <p:extLst>
      <p:ext uri="{BB962C8B-B14F-4D97-AF65-F5344CB8AC3E}">
        <p14:creationId xmlns:p14="http://schemas.microsoft.com/office/powerpoint/2010/main" val="25466013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8C4177C-3CC8-13E1-7B9D-1EF9B35A2C7B}"/>
              </a:ext>
            </a:extLst>
          </p:cNvPr>
          <p:cNvSpPr>
            <a:spLocks noGrp="1"/>
          </p:cNvSpPr>
          <p:nvPr>
            <p:ph type="ftr" sz="quarter" idx="13"/>
          </p:nvPr>
        </p:nvSpPr>
        <p:spPr/>
        <p:txBody>
          <a:bodyPr/>
          <a:lstStyle/>
          <a:p>
            <a:r>
              <a:rPr lang="en-US" b="1">
                <a:solidFill>
                  <a:srgbClr val="4E4F4E"/>
                </a:solidFill>
                <a:latin typeface="+mj-lt"/>
                <a:cs typeface="Arial" panose="020B0604020202020204" pitchFamily="34" charset="0"/>
              </a:rPr>
              <a:t>CI, </a:t>
            </a:r>
            <a:r>
              <a:rPr lang="en-US">
                <a:solidFill>
                  <a:srgbClr val="4E4F4E"/>
                </a:solidFill>
                <a:latin typeface="+mj-lt"/>
                <a:cs typeface="Arial" panose="020B0604020202020204" pitchFamily="34" charset="0"/>
              </a:rPr>
              <a:t>confidence interval; </a:t>
            </a:r>
            <a:r>
              <a:rPr lang="en-US" b="1">
                <a:solidFill>
                  <a:srgbClr val="4E4F4E"/>
                </a:solidFill>
                <a:latin typeface="+mj-lt"/>
                <a:cs typeface="Arial" panose="020B0604020202020204" pitchFamily="34" charset="0"/>
              </a:rPr>
              <a:t>CR</a:t>
            </a:r>
            <a:r>
              <a:rPr lang="en-US">
                <a:solidFill>
                  <a:srgbClr val="4E4F4E"/>
                </a:solidFill>
                <a:latin typeface="+mj-lt"/>
                <a:cs typeface="Arial" panose="020B0604020202020204" pitchFamily="34" charset="0"/>
              </a:rPr>
              <a:t>, complete response; </a:t>
            </a:r>
            <a:r>
              <a:rPr lang="en-US" b="1">
                <a:solidFill>
                  <a:srgbClr val="4E4F4E"/>
                </a:solidFill>
                <a:latin typeface="+mj-lt"/>
                <a:cs typeface="Arial" panose="020B0604020202020204" pitchFamily="34" charset="0"/>
              </a:rPr>
              <a:t>del</a:t>
            </a:r>
            <a:r>
              <a:rPr lang="en-US">
                <a:solidFill>
                  <a:srgbClr val="4E4F4E"/>
                </a:solidFill>
                <a:latin typeface="+mj-lt"/>
                <a:cs typeface="Arial" panose="020B0604020202020204" pitchFamily="34" charset="0"/>
              </a:rPr>
              <a:t>, deletion; </a:t>
            </a:r>
            <a:r>
              <a:rPr lang="en-US" b="1" err="1">
                <a:solidFill>
                  <a:srgbClr val="4E4F4E"/>
                </a:solidFill>
                <a:latin typeface="+mj-lt"/>
                <a:cs typeface="Arial" panose="020B0604020202020204" pitchFamily="34" charset="0"/>
              </a:rPr>
              <a:t>DoR</a:t>
            </a:r>
            <a:r>
              <a:rPr lang="en-US">
                <a:solidFill>
                  <a:srgbClr val="4E4F4E"/>
                </a:solidFill>
                <a:latin typeface="+mj-lt"/>
                <a:cs typeface="Arial" panose="020B0604020202020204" pitchFamily="34" charset="0"/>
              </a:rPr>
              <a:t>, duration of response; </a:t>
            </a:r>
            <a:r>
              <a:rPr lang="en-US" b="1">
                <a:solidFill>
                  <a:srgbClr val="4E4F4E"/>
                </a:solidFill>
                <a:latin typeface="+mj-lt"/>
                <a:cs typeface="Arial" panose="020B0604020202020204" pitchFamily="34" charset="0"/>
              </a:rPr>
              <a:t>IGHV</a:t>
            </a:r>
            <a:r>
              <a:rPr lang="en-US">
                <a:solidFill>
                  <a:srgbClr val="4E4F4E"/>
                </a:solidFill>
                <a:latin typeface="+mj-lt"/>
                <a:cs typeface="Arial" panose="020B0604020202020204" pitchFamily="34" charset="0"/>
              </a:rPr>
              <a:t>; immunoglobulin heavy chain variable region gene; </a:t>
            </a:r>
            <a:r>
              <a:rPr lang="en-US" b="1">
                <a:solidFill>
                  <a:srgbClr val="4E4F4E"/>
                </a:solidFill>
                <a:latin typeface="+mj-lt"/>
                <a:cs typeface="Arial" panose="020B0604020202020204" pitchFamily="34" charset="0"/>
              </a:rPr>
              <a:t>ORR</a:t>
            </a:r>
            <a:r>
              <a:rPr lang="en-US">
                <a:solidFill>
                  <a:srgbClr val="4E4F4E"/>
                </a:solidFill>
                <a:latin typeface="+mj-lt"/>
                <a:cs typeface="Arial" panose="020B0604020202020204" pitchFamily="34" charset="0"/>
              </a:rPr>
              <a:t>, overall response rate.</a:t>
            </a:r>
          </a:p>
          <a:p>
            <a:r>
              <a:rPr lang="en-US" b="1">
                <a:solidFill>
                  <a:srgbClr val="4E4F4E"/>
                </a:solidFill>
                <a:latin typeface="+mj-lt"/>
                <a:cs typeface="Arial" panose="020B0604020202020204" pitchFamily="34" charset="0"/>
              </a:rPr>
              <a:t>Ghia P</a:t>
            </a:r>
            <a:r>
              <a:rPr lang="en-US" b="1">
                <a:solidFill>
                  <a:srgbClr val="4E4F4E"/>
                </a:solidFill>
                <a:cs typeface="Arial" panose="020B0604020202020204" pitchFamily="34" charset="0"/>
              </a:rPr>
              <a:t>, et al. Abstract 155 presented at 17-ICML.</a:t>
            </a:r>
            <a:endParaRPr lang="en-GB"/>
          </a:p>
        </p:txBody>
      </p:sp>
      <p:sp>
        <p:nvSpPr>
          <p:cNvPr id="24" name="Rechteck 23">
            <a:extLst>
              <a:ext uri="{FF2B5EF4-FFF2-40B4-BE49-F238E27FC236}">
                <a16:creationId xmlns:a16="http://schemas.microsoft.com/office/drawing/2014/main" id="{16BB45F8-DF64-24F3-B4C1-6A88C431437F}"/>
              </a:ext>
            </a:extLst>
          </p:cNvPr>
          <p:cNvSpPr/>
          <p:nvPr/>
        </p:nvSpPr>
        <p:spPr>
          <a:xfrm rot="16200000">
            <a:off x="-243237" y="3750947"/>
            <a:ext cx="1438275" cy="2130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b="1" err="1">
                <a:solidFill>
                  <a:schemeClr val="tx1"/>
                </a:solidFill>
              </a:rPr>
              <a:t>Patients</a:t>
            </a:r>
            <a:r>
              <a:rPr lang="de-DE" sz="1400" b="1">
                <a:solidFill>
                  <a:schemeClr val="tx1"/>
                </a:solidFill>
              </a:rPr>
              <a:t>, %</a:t>
            </a:r>
          </a:p>
        </p:txBody>
      </p:sp>
      <p:graphicFrame>
        <p:nvGraphicFramePr>
          <p:cNvPr id="34" name="Diagramm 33">
            <a:extLst>
              <a:ext uri="{FF2B5EF4-FFF2-40B4-BE49-F238E27FC236}">
                <a16:creationId xmlns:a16="http://schemas.microsoft.com/office/drawing/2014/main" id="{B4E32E86-D92A-4FE1-CB1A-A73615CE696D}"/>
              </a:ext>
            </a:extLst>
          </p:cNvPr>
          <p:cNvGraphicFramePr/>
          <p:nvPr>
            <p:extLst>
              <p:ext uri="{D42A27DB-BD31-4B8C-83A1-F6EECF244321}">
                <p14:modId xmlns:p14="http://schemas.microsoft.com/office/powerpoint/2010/main" val="2147477862"/>
              </p:ext>
            </p:extLst>
          </p:nvPr>
        </p:nvGraphicFramePr>
        <p:xfrm>
          <a:off x="693832" y="1616075"/>
          <a:ext cx="8426356" cy="4787940"/>
        </p:xfrm>
        <a:graphic>
          <a:graphicData uri="http://schemas.openxmlformats.org/drawingml/2006/chart">
            <c:chart xmlns:c="http://schemas.openxmlformats.org/drawingml/2006/chart" xmlns:r="http://schemas.openxmlformats.org/officeDocument/2006/relationships" r:id="rId3"/>
          </a:graphicData>
        </a:graphic>
      </p:graphicFrame>
      <p:sp>
        <p:nvSpPr>
          <p:cNvPr id="37" name="Rechteck 36">
            <a:extLst>
              <a:ext uri="{FF2B5EF4-FFF2-40B4-BE49-F238E27FC236}">
                <a16:creationId xmlns:a16="http://schemas.microsoft.com/office/drawing/2014/main" id="{221FF89F-1583-B82F-CC60-3961DFC5C387}"/>
              </a:ext>
            </a:extLst>
          </p:cNvPr>
          <p:cNvSpPr/>
          <p:nvPr/>
        </p:nvSpPr>
        <p:spPr>
          <a:xfrm>
            <a:off x="1428779" y="5873290"/>
            <a:ext cx="1903907" cy="217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solidFill>
                  <a:schemeClr val="tx1"/>
                </a:solidFill>
              </a:rPr>
              <a:t>del(17p)/</a:t>
            </a:r>
            <a:r>
              <a:rPr lang="de-DE" sz="1200" i="1">
                <a:solidFill>
                  <a:schemeClr val="tx1"/>
                </a:solidFill>
              </a:rPr>
              <a:t>TP53 </a:t>
            </a:r>
            <a:r>
              <a:rPr lang="de-DE" sz="1200" err="1">
                <a:solidFill>
                  <a:schemeClr val="tx1"/>
                </a:solidFill>
              </a:rPr>
              <a:t>mutated</a:t>
            </a:r>
            <a:endParaRPr lang="de-DE" sz="1200">
              <a:solidFill>
                <a:schemeClr val="tx1"/>
              </a:solidFill>
            </a:endParaRPr>
          </a:p>
        </p:txBody>
      </p:sp>
      <p:sp>
        <p:nvSpPr>
          <p:cNvPr id="45" name="Rechteck 44">
            <a:extLst>
              <a:ext uri="{FF2B5EF4-FFF2-40B4-BE49-F238E27FC236}">
                <a16:creationId xmlns:a16="http://schemas.microsoft.com/office/drawing/2014/main" id="{564E971F-F1AC-602C-63D5-E2AE5512F492}"/>
              </a:ext>
            </a:extLst>
          </p:cNvPr>
          <p:cNvSpPr/>
          <p:nvPr/>
        </p:nvSpPr>
        <p:spPr>
          <a:xfrm>
            <a:off x="-1204489" y="2745678"/>
            <a:ext cx="9144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7" name="Rechteck 46">
            <a:extLst>
              <a:ext uri="{FF2B5EF4-FFF2-40B4-BE49-F238E27FC236}">
                <a16:creationId xmlns:a16="http://schemas.microsoft.com/office/drawing/2014/main" id="{89A2E9ED-BBFC-31E4-74C0-D52E6FA26742}"/>
              </a:ext>
            </a:extLst>
          </p:cNvPr>
          <p:cNvSpPr/>
          <p:nvPr/>
        </p:nvSpPr>
        <p:spPr>
          <a:xfrm>
            <a:off x="2096018" y="5492438"/>
            <a:ext cx="555558"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t>8/22</a:t>
            </a:r>
          </a:p>
        </p:txBody>
      </p:sp>
      <p:sp>
        <p:nvSpPr>
          <p:cNvPr id="48" name="Rechteck 47">
            <a:extLst>
              <a:ext uri="{FF2B5EF4-FFF2-40B4-BE49-F238E27FC236}">
                <a16:creationId xmlns:a16="http://schemas.microsoft.com/office/drawing/2014/main" id="{5593F363-E27C-5CCE-BB18-B02E33300459}"/>
              </a:ext>
            </a:extLst>
          </p:cNvPr>
          <p:cNvSpPr/>
          <p:nvPr/>
        </p:nvSpPr>
        <p:spPr>
          <a:xfrm>
            <a:off x="1424127" y="5494487"/>
            <a:ext cx="566443"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t>2/23</a:t>
            </a:r>
          </a:p>
        </p:txBody>
      </p:sp>
      <p:sp>
        <p:nvSpPr>
          <p:cNvPr id="55" name="Rechteck 54">
            <a:extLst>
              <a:ext uri="{FF2B5EF4-FFF2-40B4-BE49-F238E27FC236}">
                <a16:creationId xmlns:a16="http://schemas.microsoft.com/office/drawing/2014/main" id="{55714DCB-95F6-ECF5-1264-A696A55F65A2}"/>
              </a:ext>
            </a:extLst>
          </p:cNvPr>
          <p:cNvSpPr/>
          <p:nvPr/>
        </p:nvSpPr>
        <p:spPr>
          <a:xfrm>
            <a:off x="2716397" y="5494486"/>
            <a:ext cx="577329"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t>6/20</a:t>
            </a:r>
          </a:p>
        </p:txBody>
      </p:sp>
      <p:sp>
        <p:nvSpPr>
          <p:cNvPr id="56" name="Rechteck 55">
            <a:extLst>
              <a:ext uri="{FF2B5EF4-FFF2-40B4-BE49-F238E27FC236}">
                <a16:creationId xmlns:a16="http://schemas.microsoft.com/office/drawing/2014/main" id="{FDA053B7-0EB2-8A61-5030-B70503601DD0}"/>
              </a:ext>
            </a:extLst>
          </p:cNvPr>
          <p:cNvSpPr/>
          <p:nvPr/>
        </p:nvSpPr>
        <p:spPr>
          <a:xfrm>
            <a:off x="4644293" y="5493396"/>
            <a:ext cx="664708"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t>40/81</a:t>
            </a:r>
          </a:p>
        </p:txBody>
      </p:sp>
      <p:sp>
        <p:nvSpPr>
          <p:cNvPr id="57" name="Rechteck 56">
            <a:extLst>
              <a:ext uri="{FF2B5EF4-FFF2-40B4-BE49-F238E27FC236}">
                <a16:creationId xmlns:a16="http://schemas.microsoft.com/office/drawing/2014/main" id="{63197D91-36A1-A0DC-02AB-66AAD0DADF44}"/>
              </a:ext>
            </a:extLst>
          </p:cNvPr>
          <p:cNvSpPr/>
          <p:nvPr/>
        </p:nvSpPr>
        <p:spPr>
          <a:xfrm>
            <a:off x="4072184" y="5493064"/>
            <a:ext cx="571500"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t>49/82</a:t>
            </a:r>
          </a:p>
        </p:txBody>
      </p:sp>
      <p:sp>
        <p:nvSpPr>
          <p:cNvPr id="58" name="Rechteck 57">
            <a:extLst>
              <a:ext uri="{FF2B5EF4-FFF2-40B4-BE49-F238E27FC236}">
                <a16:creationId xmlns:a16="http://schemas.microsoft.com/office/drawing/2014/main" id="{E2128B50-F442-DC55-D795-DF82144E9FD7}"/>
              </a:ext>
            </a:extLst>
          </p:cNvPr>
          <p:cNvSpPr/>
          <p:nvPr/>
        </p:nvSpPr>
        <p:spPr>
          <a:xfrm>
            <a:off x="5305655" y="5493063"/>
            <a:ext cx="669471"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t>32/75</a:t>
            </a:r>
          </a:p>
        </p:txBody>
      </p:sp>
      <p:sp>
        <p:nvSpPr>
          <p:cNvPr id="59" name="Rechteck 58">
            <a:extLst>
              <a:ext uri="{FF2B5EF4-FFF2-40B4-BE49-F238E27FC236}">
                <a16:creationId xmlns:a16="http://schemas.microsoft.com/office/drawing/2014/main" id="{7E43F010-D0E2-88C3-D915-05C3444B3E4D}"/>
              </a:ext>
            </a:extLst>
          </p:cNvPr>
          <p:cNvSpPr/>
          <p:nvPr/>
        </p:nvSpPr>
        <p:spPr>
          <a:xfrm>
            <a:off x="7306480" y="5493728"/>
            <a:ext cx="716642"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t>69/145</a:t>
            </a:r>
          </a:p>
        </p:txBody>
      </p:sp>
      <p:sp>
        <p:nvSpPr>
          <p:cNvPr id="60" name="Rechteck 59">
            <a:extLst>
              <a:ext uri="{FF2B5EF4-FFF2-40B4-BE49-F238E27FC236}">
                <a16:creationId xmlns:a16="http://schemas.microsoft.com/office/drawing/2014/main" id="{837021F5-EE15-6858-3FDE-76B8C84C5809}"/>
              </a:ext>
            </a:extLst>
          </p:cNvPr>
          <p:cNvSpPr/>
          <p:nvPr/>
        </p:nvSpPr>
        <p:spPr>
          <a:xfrm>
            <a:off x="6645857" y="5492438"/>
            <a:ext cx="705756"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t>80/148</a:t>
            </a:r>
          </a:p>
        </p:txBody>
      </p:sp>
      <p:sp>
        <p:nvSpPr>
          <p:cNvPr id="61" name="Rechteck 60">
            <a:extLst>
              <a:ext uri="{FF2B5EF4-FFF2-40B4-BE49-F238E27FC236}">
                <a16:creationId xmlns:a16="http://schemas.microsoft.com/office/drawing/2014/main" id="{06000D95-DC9B-A596-BF79-0CE67A5D96AE}"/>
              </a:ext>
            </a:extLst>
          </p:cNvPr>
          <p:cNvSpPr/>
          <p:nvPr/>
        </p:nvSpPr>
        <p:spPr>
          <a:xfrm>
            <a:off x="7946588" y="5493395"/>
            <a:ext cx="738413" cy="33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a:t>60/136</a:t>
            </a:r>
          </a:p>
        </p:txBody>
      </p:sp>
      <p:sp>
        <p:nvSpPr>
          <p:cNvPr id="9" name="Textplatzhalter 8">
            <a:extLst>
              <a:ext uri="{FF2B5EF4-FFF2-40B4-BE49-F238E27FC236}">
                <a16:creationId xmlns:a16="http://schemas.microsoft.com/office/drawing/2014/main" id="{FF6430BD-9759-5C25-D9A3-224468AF932A}"/>
              </a:ext>
            </a:extLst>
          </p:cNvPr>
          <p:cNvSpPr>
            <a:spLocks noGrp="1"/>
          </p:cNvSpPr>
          <p:nvPr>
            <p:ph type="body" sz="quarter" idx="12"/>
          </p:nvPr>
        </p:nvSpPr>
        <p:spPr/>
        <p:txBody>
          <a:bodyPr/>
          <a:lstStyle/>
          <a:p>
            <a:r>
              <a:rPr lang="en-GB"/>
              <a:t>CR rate over time</a:t>
            </a:r>
          </a:p>
        </p:txBody>
      </p:sp>
      <p:sp>
        <p:nvSpPr>
          <p:cNvPr id="11" name="Titel 10">
            <a:extLst>
              <a:ext uri="{FF2B5EF4-FFF2-40B4-BE49-F238E27FC236}">
                <a16:creationId xmlns:a16="http://schemas.microsoft.com/office/drawing/2014/main" id="{026CBBCD-CF33-7EF5-CE35-3E99DC48978F}"/>
              </a:ext>
            </a:extLst>
          </p:cNvPr>
          <p:cNvSpPr>
            <a:spLocks noGrp="1"/>
          </p:cNvSpPr>
          <p:nvPr>
            <p:ph type="title"/>
          </p:nvPr>
        </p:nvSpPr>
        <p:spPr/>
        <p:txBody>
          <a:bodyPr/>
          <a:lstStyle/>
          <a:p>
            <a:r>
              <a:rPr lang="en-US"/>
              <a:t>Complete response rate</a:t>
            </a:r>
            <a:endParaRPr lang="en-GB"/>
          </a:p>
        </p:txBody>
      </p:sp>
      <p:sp>
        <p:nvSpPr>
          <p:cNvPr id="12" name="TextBox 13">
            <a:extLst>
              <a:ext uri="{FF2B5EF4-FFF2-40B4-BE49-F238E27FC236}">
                <a16:creationId xmlns:a16="http://schemas.microsoft.com/office/drawing/2014/main" id="{230BD254-F804-0DC7-DE2A-F15738905F6E}"/>
              </a:ext>
            </a:extLst>
          </p:cNvPr>
          <p:cNvSpPr txBox="1"/>
          <p:nvPr/>
        </p:nvSpPr>
        <p:spPr>
          <a:xfrm>
            <a:off x="9120188" y="1665288"/>
            <a:ext cx="2663825" cy="2274638"/>
          </a:xfrm>
          <a:prstGeom prst="rect">
            <a:avLst/>
          </a:prstGeom>
          <a:solidFill>
            <a:schemeClr val="bg2"/>
          </a:solidFill>
        </p:spPr>
        <p:txBody>
          <a:bodyPr wrap="square" lIns="144000" tIns="108000" bIns="72000">
            <a:spAutoFit/>
          </a:bodyPr>
          <a:lstStyle/>
          <a:p>
            <a:pPr marL="184150" indent="-184150">
              <a:spcAft>
                <a:spcPts val="600"/>
              </a:spcAft>
              <a:buClr>
                <a:schemeClr val="accent2"/>
              </a:buClr>
              <a:buFont typeface="Arial" panose="020B0604020202020204" pitchFamily="34" charset="0"/>
              <a:buChar char="•"/>
            </a:pPr>
            <a:r>
              <a:rPr lang="en-GB" sz="1400"/>
              <a:t>Best ORR was 96%</a:t>
            </a:r>
          </a:p>
          <a:p>
            <a:pPr marL="184150" indent="-184150">
              <a:spcAft>
                <a:spcPts val="600"/>
              </a:spcAft>
              <a:buClr>
                <a:schemeClr val="accent2"/>
              </a:buClr>
              <a:buFont typeface="Arial" panose="020B0604020202020204" pitchFamily="34" charset="0"/>
              <a:buChar char="•"/>
            </a:pPr>
            <a:r>
              <a:rPr lang="en-GB" sz="1400"/>
              <a:t>Median </a:t>
            </a:r>
            <a:r>
              <a:rPr lang="en-GB" sz="1400" err="1"/>
              <a:t>DoR</a:t>
            </a:r>
            <a:r>
              <a:rPr lang="en-GB" sz="1400"/>
              <a:t> was not reached for responding patients (n=153)</a:t>
            </a:r>
          </a:p>
          <a:p>
            <a:pPr marL="184150" indent="-184150">
              <a:spcAft>
                <a:spcPts val="600"/>
              </a:spcAft>
              <a:buClr>
                <a:schemeClr val="accent2"/>
              </a:buClr>
              <a:buFont typeface="Arial" panose="020B0604020202020204" pitchFamily="34" charset="0"/>
              <a:buChar char="•"/>
            </a:pPr>
            <a:r>
              <a:rPr lang="en-GB" sz="1400"/>
              <a:t>Median duration of CR was not reached (n=93); the 36-month landmark estimate for durable CR was 80% (95% CI 69-87)</a:t>
            </a:r>
          </a:p>
        </p:txBody>
      </p:sp>
    </p:spTree>
    <p:extLst>
      <p:ext uri="{BB962C8B-B14F-4D97-AF65-F5344CB8AC3E}">
        <p14:creationId xmlns:p14="http://schemas.microsoft.com/office/powerpoint/2010/main" val="24914811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710217B7-1154-77BB-D633-550CE9C81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6416" y="2018971"/>
            <a:ext cx="1177119" cy="3848400"/>
          </a:xfrm>
          <a:prstGeom prst="rect">
            <a:avLst/>
          </a:prstGeom>
        </p:spPr>
      </p:pic>
      <p:pic>
        <p:nvPicPr>
          <p:cNvPr id="24" name="Grafik 23">
            <a:extLst>
              <a:ext uri="{FF2B5EF4-FFF2-40B4-BE49-F238E27FC236}">
                <a16:creationId xmlns:a16="http://schemas.microsoft.com/office/drawing/2014/main" id="{A4E9D872-D1BC-513A-E809-9F07919E8067}"/>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4435598" y="2018971"/>
            <a:ext cx="1184400" cy="3848400"/>
          </a:xfrm>
          <a:prstGeom prst="rect">
            <a:avLst/>
          </a:prstGeom>
        </p:spPr>
      </p:pic>
      <p:pic>
        <p:nvPicPr>
          <p:cNvPr id="25" name="Grafik 24">
            <a:extLst>
              <a:ext uri="{FF2B5EF4-FFF2-40B4-BE49-F238E27FC236}">
                <a16:creationId xmlns:a16="http://schemas.microsoft.com/office/drawing/2014/main" id="{97A5078A-0F65-6002-609D-8A3BDDF1F274}"/>
              </a:ext>
            </a:extLst>
          </p:cNvPr>
          <p:cNvPicPr>
            <a:picLocks/>
          </p:cNvPicPr>
          <p:nvPr/>
        </p:nvPicPr>
        <p:blipFill>
          <a:blip r:embed="rId4">
            <a:extLst>
              <a:ext uri="{28A0092B-C50C-407E-A947-70E740481C1C}">
                <a14:useLocalDpi xmlns:a14="http://schemas.microsoft.com/office/drawing/2010/main" val="0"/>
              </a:ext>
            </a:extLst>
          </a:blip>
          <a:srcRect/>
          <a:stretch/>
        </p:blipFill>
        <p:spPr>
          <a:xfrm>
            <a:off x="6391981" y="2025234"/>
            <a:ext cx="1177448" cy="3848400"/>
          </a:xfrm>
          <a:prstGeom prst="rect">
            <a:avLst/>
          </a:prstGeom>
        </p:spPr>
      </p:pic>
      <p:graphicFrame>
        <p:nvGraphicFramePr>
          <p:cNvPr id="13" name="Diagramm 12">
            <a:extLst>
              <a:ext uri="{FF2B5EF4-FFF2-40B4-BE49-F238E27FC236}">
                <a16:creationId xmlns:a16="http://schemas.microsoft.com/office/drawing/2014/main" id="{32F86A70-D75F-6FC1-1C73-BD7D32B9E944}"/>
              </a:ext>
            </a:extLst>
          </p:cNvPr>
          <p:cNvGraphicFramePr/>
          <p:nvPr>
            <p:extLst>
              <p:ext uri="{D42A27DB-BD31-4B8C-83A1-F6EECF244321}">
                <p14:modId xmlns:p14="http://schemas.microsoft.com/office/powerpoint/2010/main" val="1166824350"/>
              </p:ext>
            </p:extLst>
          </p:nvPr>
        </p:nvGraphicFramePr>
        <p:xfrm>
          <a:off x="362736" y="1291919"/>
          <a:ext cx="10281600" cy="5418667"/>
        </p:xfrm>
        <a:graphic>
          <a:graphicData uri="http://schemas.openxmlformats.org/drawingml/2006/chart">
            <c:chart xmlns:c="http://schemas.openxmlformats.org/drawingml/2006/chart" xmlns:r="http://schemas.openxmlformats.org/officeDocument/2006/relationships" r:id="rId5"/>
          </a:graphicData>
        </a:graphic>
      </p:graphicFrame>
      <p:sp>
        <p:nvSpPr>
          <p:cNvPr id="3" name="Title 2">
            <a:extLst>
              <a:ext uri="{FF2B5EF4-FFF2-40B4-BE49-F238E27FC236}">
                <a16:creationId xmlns:a16="http://schemas.microsoft.com/office/drawing/2014/main" id="{7B426412-BA66-00C8-F83E-61155A94320D}"/>
              </a:ext>
            </a:extLst>
          </p:cNvPr>
          <p:cNvSpPr>
            <a:spLocks noGrp="1"/>
          </p:cNvSpPr>
          <p:nvPr>
            <p:ph type="title"/>
          </p:nvPr>
        </p:nvSpPr>
        <p:spPr/>
        <p:txBody>
          <a:bodyPr/>
          <a:lstStyle/>
          <a:p>
            <a:r>
              <a:rPr lang="en-US" err="1"/>
              <a:t>uMRD</a:t>
            </a:r>
            <a:endParaRPr lang="en-US"/>
          </a:p>
        </p:txBody>
      </p:sp>
      <p:sp>
        <p:nvSpPr>
          <p:cNvPr id="4" name="Footer Placeholder 3">
            <a:extLst>
              <a:ext uri="{FF2B5EF4-FFF2-40B4-BE49-F238E27FC236}">
                <a16:creationId xmlns:a16="http://schemas.microsoft.com/office/drawing/2014/main" id="{50811435-12BA-2A82-405E-47FE74A01458}"/>
              </a:ext>
            </a:extLst>
          </p:cNvPr>
          <p:cNvSpPr>
            <a:spLocks noGrp="1"/>
          </p:cNvSpPr>
          <p:nvPr>
            <p:ph type="ftr" sz="quarter" idx="13"/>
          </p:nvPr>
        </p:nvSpPr>
        <p:spPr/>
        <p:txBody>
          <a:bodyPr/>
          <a:lstStyle/>
          <a:p>
            <a:r>
              <a:rPr lang="en-US" b="1" err="1">
                <a:solidFill>
                  <a:srgbClr val="4E4F4E"/>
                </a:solidFill>
                <a:latin typeface="+mj-lt"/>
                <a:cs typeface="Arial" panose="020B0604020202020204" pitchFamily="34" charset="0"/>
              </a:rPr>
              <a:t>dMRD</a:t>
            </a:r>
            <a:r>
              <a:rPr lang="en-US">
                <a:solidFill>
                  <a:srgbClr val="4E4F4E"/>
                </a:solidFill>
                <a:latin typeface="+mj-lt"/>
                <a:cs typeface="Arial" panose="020B0604020202020204" pitchFamily="34" charset="0"/>
              </a:rPr>
              <a:t>, detectable minimal residual disease; </a:t>
            </a:r>
            <a:r>
              <a:rPr lang="en-US" b="1">
                <a:solidFill>
                  <a:srgbClr val="4E4F4E"/>
                </a:solidFill>
                <a:latin typeface="+mj-lt"/>
                <a:cs typeface="Arial" panose="020B0604020202020204" pitchFamily="34" charset="0"/>
              </a:rPr>
              <a:t>PB</a:t>
            </a:r>
            <a:r>
              <a:rPr lang="en-US">
                <a:solidFill>
                  <a:srgbClr val="4E4F4E"/>
                </a:solidFill>
                <a:latin typeface="+mj-lt"/>
                <a:cs typeface="Arial" panose="020B0604020202020204" pitchFamily="34" charset="0"/>
              </a:rPr>
              <a:t>, peripheral blood; </a:t>
            </a:r>
            <a:r>
              <a:rPr lang="en-US" b="1" err="1">
                <a:solidFill>
                  <a:srgbClr val="4E4F4E"/>
                </a:solidFill>
                <a:latin typeface="+mj-lt"/>
                <a:cs typeface="Arial" panose="020B0604020202020204" pitchFamily="34" charset="0"/>
              </a:rPr>
              <a:t>uMRD</a:t>
            </a:r>
            <a:r>
              <a:rPr lang="en-US">
                <a:solidFill>
                  <a:srgbClr val="4E4F4E"/>
                </a:solidFill>
                <a:latin typeface="+mj-lt"/>
                <a:cs typeface="Arial" panose="020B0604020202020204" pitchFamily="34" charset="0"/>
              </a:rPr>
              <a:t>, undetectable minimal residual disease.</a:t>
            </a:r>
          </a:p>
          <a:p>
            <a:r>
              <a:rPr lang="en-US" b="1">
                <a:solidFill>
                  <a:srgbClr val="4E4F4E"/>
                </a:solidFill>
                <a:latin typeface="+mj-lt"/>
                <a:cs typeface="Arial" panose="020B0604020202020204" pitchFamily="34" charset="0"/>
              </a:rPr>
              <a:t>Ghia P</a:t>
            </a:r>
            <a:r>
              <a:rPr lang="en-US" b="1">
                <a:solidFill>
                  <a:srgbClr val="4E4F4E"/>
                </a:solidFill>
                <a:cs typeface="Arial" panose="020B0604020202020204" pitchFamily="34" charset="0"/>
              </a:rPr>
              <a:t>, et al. Abstract 155 presented at 17-ICML.</a:t>
            </a:r>
            <a:endParaRPr lang="en-GB"/>
          </a:p>
        </p:txBody>
      </p:sp>
      <p:sp>
        <p:nvSpPr>
          <p:cNvPr id="5" name="TextBox 13">
            <a:extLst>
              <a:ext uri="{FF2B5EF4-FFF2-40B4-BE49-F238E27FC236}">
                <a16:creationId xmlns:a16="http://schemas.microsoft.com/office/drawing/2014/main" id="{554BFAAB-CB4B-12D0-A9EA-940B07C6A7A5}"/>
              </a:ext>
            </a:extLst>
          </p:cNvPr>
          <p:cNvSpPr txBox="1"/>
          <p:nvPr/>
        </p:nvSpPr>
        <p:spPr>
          <a:xfrm>
            <a:off x="9120188" y="1665288"/>
            <a:ext cx="2663825" cy="1043532"/>
          </a:xfrm>
          <a:prstGeom prst="rect">
            <a:avLst/>
          </a:prstGeom>
          <a:solidFill>
            <a:schemeClr val="bg2"/>
          </a:solidFill>
        </p:spPr>
        <p:txBody>
          <a:bodyPr wrap="square" lIns="144000" tIns="108000" bIns="72000">
            <a:spAutoFit/>
          </a:bodyPr>
          <a:lstStyle/>
          <a:p>
            <a:pPr marL="184150" indent="-184150">
              <a:spcAft>
                <a:spcPts val="600"/>
              </a:spcAft>
              <a:buClr>
                <a:schemeClr val="accent2"/>
              </a:buClr>
              <a:buFont typeface="Arial" panose="020B0604020202020204" pitchFamily="34" charset="0"/>
              <a:buChar char="•"/>
            </a:pPr>
            <a:r>
              <a:rPr lang="en-GB" sz="1400"/>
              <a:t>In the overall population, 21% of patients had </a:t>
            </a:r>
            <a:r>
              <a:rPr lang="en-GB" sz="1400" err="1"/>
              <a:t>uMRD</a:t>
            </a:r>
            <a:r>
              <a:rPr lang="en-GB" sz="1400"/>
              <a:t> in PB at 36 months post-treatment</a:t>
            </a:r>
          </a:p>
        </p:txBody>
      </p:sp>
      <p:sp>
        <p:nvSpPr>
          <p:cNvPr id="10" name="Textplatzhalter 9">
            <a:extLst>
              <a:ext uri="{FF2B5EF4-FFF2-40B4-BE49-F238E27FC236}">
                <a16:creationId xmlns:a16="http://schemas.microsoft.com/office/drawing/2014/main" id="{F293C9B6-48F3-42FE-CFCC-7BCB46D1C93C}"/>
              </a:ext>
            </a:extLst>
          </p:cNvPr>
          <p:cNvSpPr>
            <a:spLocks noGrp="1"/>
          </p:cNvSpPr>
          <p:nvPr>
            <p:ph type="body" sz="quarter" idx="12"/>
          </p:nvPr>
        </p:nvSpPr>
        <p:spPr/>
        <p:txBody>
          <a:bodyPr/>
          <a:lstStyle/>
          <a:p>
            <a:r>
              <a:rPr lang="en-GB" err="1"/>
              <a:t>uMRD</a:t>
            </a:r>
            <a:r>
              <a:rPr lang="en-GB"/>
              <a:t> rate in peripheral blood</a:t>
            </a:r>
          </a:p>
        </p:txBody>
      </p:sp>
      <p:sp>
        <p:nvSpPr>
          <p:cNvPr id="16" name="Textfeld 15">
            <a:extLst>
              <a:ext uri="{FF2B5EF4-FFF2-40B4-BE49-F238E27FC236}">
                <a16:creationId xmlns:a16="http://schemas.microsoft.com/office/drawing/2014/main" id="{D09C5DD6-A1E9-CBE5-32AF-3D79B71CBF50}"/>
              </a:ext>
            </a:extLst>
          </p:cNvPr>
          <p:cNvSpPr txBox="1"/>
          <p:nvPr/>
        </p:nvSpPr>
        <p:spPr>
          <a:xfrm>
            <a:off x="9894113" y="3484420"/>
            <a:ext cx="276038" cy="215444"/>
          </a:xfrm>
          <a:prstGeom prst="rect">
            <a:avLst/>
          </a:prstGeom>
          <a:noFill/>
        </p:spPr>
        <p:txBody>
          <a:bodyPr wrap="none" rtlCol="0">
            <a:spAutoFit/>
          </a:bodyPr>
          <a:lstStyle/>
          <a:p>
            <a:r>
              <a:rPr lang="en-GB" sz="1200" baseline="30000"/>
              <a:t>-4</a:t>
            </a:r>
          </a:p>
        </p:txBody>
      </p:sp>
      <p:sp>
        <p:nvSpPr>
          <p:cNvPr id="17" name="Textfeld 16">
            <a:extLst>
              <a:ext uri="{FF2B5EF4-FFF2-40B4-BE49-F238E27FC236}">
                <a16:creationId xmlns:a16="http://schemas.microsoft.com/office/drawing/2014/main" id="{502058B0-5E7F-C739-ABEA-99EA37164079}"/>
              </a:ext>
            </a:extLst>
          </p:cNvPr>
          <p:cNvSpPr txBox="1"/>
          <p:nvPr/>
        </p:nvSpPr>
        <p:spPr>
          <a:xfrm>
            <a:off x="10420458" y="3987672"/>
            <a:ext cx="242374" cy="215444"/>
          </a:xfrm>
          <a:prstGeom prst="rect">
            <a:avLst/>
          </a:prstGeom>
          <a:noFill/>
        </p:spPr>
        <p:txBody>
          <a:bodyPr wrap="none" rtlCol="0">
            <a:spAutoFit/>
          </a:bodyPr>
          <a:lstStyle/>
          <a:p>
            <a:r>
              <a:rPr lang="en-GB" sz="1200" baseline="30000"/>
              <a:t>a</a:t>
            </a:r>
          </a:p>
        </p:txBody>
      </p:sp>
      <p:sp>
        <p:nvSpPr>
          <p:cNvPr id="19" name="Textfeld 18">
            <a:extLst>
              <a:ext uri="{FF2B5EF4-FFF2-40B4-BE49-F238E27FC236}">
                <a16:creationId xmlns:a16="http://schemas.microsoft.com/office/drawing/2014/main" id="{7B31B287-2BE8-EC5A-E7F7-B61CBB29FE0A}"/>
              </a:ext>
            </a:extLst>
          </p:cNvPr>
          <p:cNvSpPr txBox="1"/>
          <p:nvPr/>
        </p:nvSpPr>
        <p:spPr>
          <a:xfrm>
            <a:off x="9894113" y="3731286"/>
            <a:ext cx="276038" cy="215444"/>
          </a:xfrm>
          <a:prstGeom prst="rect">
            <a:avLst/>
          </a:prstGeom>
          <a:noFill/>
        </p:spPr>
        <p:txBody>
          <a:bodyPr wrap="none" rtlCol="0">
            <a:spAutoFit/>
          </a:bodyPr>
          <a:lstStyle/>
          <a:p>
            <a:r>
              <a:rPr lang="en-GB" sz="1200" baseline="30000"/>
              <a:t>-4</a:t>
            </a:r>
          </a:p>
        </p:txBody>
      </p:sp>
      <p:sp>
        <p:nvSpPr>
          <p:cNvPr id="6" name="Rechteck 5">
            <a:extLst>
              <a:ext uri="{FF2B5EF4-FFF2-40B4-BE49-F238E27FC236}">
                <a16:creationId xmlns:a16="http://schemas.microsoft.com/office/drawing/2014/main" id="{DD26BF48-6033-3636-0E69-B2CB9172669B}"/>
              </a:ext>
            </a:extLst>
          </p:cNvPr>
          <p:cNvSpPr/>
          <p:nvPr/>
        </p:nvSpPr>
        <p:spPr>
          <a:xfrm>
            <a:off x="1547664" y="1824253"/>
            <a:ext cx="6840336" cy="2074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02467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35E1F44D-D2FC-4743-0463-F6AF61206590}"/>
              </a:ext>
            </a:extLst>
          </p:cNvPr>
          <p:cNvSpPr/>
          <p:nvPr/>
        </p:nvSpPr>
        <p:spPr>
          <a:xfrm>
            <a:off x="2130425" y="1708150"/>
            <a:ext cx="1063625" cy="33782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feld 11">
            <a:extLst>
              <a:ext uri="{FF2B5EF4-FFF2-40B4-BE49-F238E27FC236}">
                <a16:creationId xmlns:a16="http://schemas.microsoft.com/office/drawing/2014/main" id="{15BDCD35-7E40-A489-FC22-A188E05B63AB}"/>
              </a:ext>
            </a:extLst>
          </p:cNvPr>
          <p:cNvSpPr txBox="1"/>
          <p:nvPr/>
        </p:nvSpPr>
        <p:spPr>
          <a:xfrm>
            <a:off x="2310169" y="2387600"/>
            <a:ext cx="766555" cy="400110"/>
          </a:xfrm>
          <a:prstGeom prst="rect">
            <a:avLst/>
          </a:prstGeom>
          <a:noFill/>
        </p:spPr>
        <p:txBody>
          <a:bodyPr wrap="none" rtlCol="0">
            <a:spAutoFit/>
          </a:bodyPr>
          <a:lstStyle/>
          <a:p>
            <a:pPr algn="ctr"/>
            <a:r>
              <a:rPr lang="en-US" sz="1000"/>
              <a:t>Treatment</a:t>
            </a:r>
            <a:br>
              <a:rPr lang="en-GB" sz="1000"/>
            </a:br>
            <a:r>
              <a:rPr lang="en-GB" sz="1000"/>
              <a:t>period</a:t>
            </a:r>
          </a:p>
        </p:txBody>
      </p:sp>
      <p:cxnSp>
        <p:nvCxnSpPr>
          <p:cNvPr id="14" name="Gerade Verbindung mit Pfeil 13">
            <a:extLst>
              <a:ext uri="{FF2B5EF4-FFF2-40B4-BE49-F238E27FC236}">
                <a16:creationId xmlns:a16="http://schemas.microsoft.com/office/drawing/2014/main" id="{749BD126-62EA-45C1-5A40-EF4DD2DB9543}"/>
              </a:ext>
            </a:extLst>
          </p:cNvPr>
          <p:cNvCxnSpPr/>
          <p:nvPr/>
        </p:nvCxnSpPr>
        <p:spPr>
          <a:xfrm>
            <a:off x="2206625" y="2800350"/>
            <a:ext cx="96520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3" name="Gruppieren 62">
            <a:extLst>
              <a:ext uri="{FF2B5EF4-FFF2-40B4-BE49-F238E27FC236}">
                <a16:creationId xmlns:a16="http://schemas.microsoft.com/office/drawing/2014/main" id="{36701FB4-B08C-45D4-7721-719F3E5CB382}"/>
              </a:ext>
            </a:extLst>
          </p:cNvPr>
          <p:cNvGrpSpPr/>
          <p:nvPr/>
        </p:nvGrpSpPr>
        <p:grpSpPr>
          <a:xfrm>
            <a:off x="2136775" y="1704044"/>
            <a:ext cx="3847555" cy="824560"/>
            <a:chOff x="2136775" y="1704044"/>
            <a:chExt cx="3847555" cy="824560"/>
          </a:xfrm>
        </p:grpSpPr>
        <p:grpSp>
          <p:nvGrpSpPr>
            <p:cNvPr id="26" name="Gruppieren 25">
              <a:extLst>
                <a:ext uri="{FF2B5EF4-FFF2-40B4-BE49-F238E27FC236}">
                  <a16:creationId xmlns:a16="http://schemas.microsoft.com/office/drawing/2014/main" id="{EE514383-81F6-FE0E-00CC-66850C111646}"/>
                </a:ext>
              </a:extLst>
            </p:cNvPr>
            <p:cNvGrpSpPr/>
            <p:nvPr/>
          </p:nvGrpSpPr>
          <p:grpSpPr>
            <a:xfrm>
              <a:off x="5903368" y="2447642"/>
              <a:ext cx="80962" cy="80962"/>
              <a:chOff x="5996384" y="3019028"/>
              <a:chExt cx="80962" cy="80962"/>
            </a:xfrm>
          </p:grpSpPr>
          <p:cxnSp>
            <p:nvCxnSpPr>
              <p:cNvPr id="27" name="Gerade Verbindung 26">
                <a:extLst>
                  <a:ext uri="{FF2B5EF4-FFF2-40B4-BE49-F238E27FC236}">
                    <a16:creationId xmlns:a16="http://schemas.microsoft.com/office/drawing/2014/main" id="{C5238C93-55A7-11E4-7E78-15CD6B79E441}"/>
                  </a:ext>
                </a:extLst>
              </p:cNvPr>
              <p:cNvCxnSpPr>
                <a:cxnSpLocks/>
              </p:cNvCxnSpPr>
              <p:nvPr/>
            </p:nvCxnSpPr>
            <p:spPr>
              <a:xfrm rot="16200000">
                <a:off x="6036865" y="3019029"/>
                <a:ext cx="0" cy="809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349F691F-E7BB-C9AE-8015-AF5AD5A0BC59}"/>
                  </a:ext>
                </a:extLst>
              </p:cNvPr>
              <p:cNvCxnSpPr>
                <a:cxnSpLocks/>
              </p:cNvCxnSpPr>
              <p:nvPr/>
            </p:nvCxnSpPr>
            <p:spPr>
              <a:xfrm>
                <a:off x="6036865" y="3019028"/>
                <a:ext cx="0" cy="809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7" name="Freihandform 46">
              <a:extLst>
                <a:ext uri="{FF2B5EF4-FFF2-40B4-BE49-F238E27FC236}">
                  <a16:creationId xmlns:a16="http://schemas.microsoft.com/office/drawing/2014/main" id="{4CD4C595-7247-5B45-F0B6-92F656F62B07}"/>
                </a:ext>
              </a:extLst>
            </p:cNvPr>
            <p:cNvSpPr/>
            <p:nvPr/>
          </p:nvSpPr>
          <p:spPr>
            <a:xfrm>
              <a:off x="2136775" y="1711325"/>
              <a:ext cx="3794125" cy="787400"/>
            </a:xfrm>
            <a:custGeom>
              <a:avLst/>
              <a:gdLst>
                <a:gd name="connsiteX0" fmla="*/ 0 w 3794125"/>
                <a:gd name="connsiteY0" fmla="*/ 0 h 787400"/>
                <a:gd name="connsiteX1" fmla="*/ 57150 w 3794125"/>
                <a:gd name="connsiteY1" fmla="*/ 0 h 787400"/>
                <a:gd name="connsiteX2" fmla="*/ 57150 w 3794125"/>
                <a:gd name="connsiteY2" fmla="*/ 34925 h 787400"/>
                <a:gd name="connsiteX3" fmla="*/ 939800 w 3794125"/>
                <a:gd name="connsiteY3" fmla="*/ 34925 h 787400"/>
                <a:gd name="connsiteX4" fmla="*/ 939800 w 3794125"/>
                <a:gd name="connsiteY4" fmla="*/ 34925 h 787400"/>
                <a:gd name="connsiteX5" fmla="*/ 1196975 w 3794125"/>
                <a:gd name="connsiteY5" fmla="*/ 34925 h 787400"/>
                <a:gd name="connsiteX6" fmla="*/ 1196975 w 3794125"/>
                <a:gd name="connsiteY6" fmla="*/ 73025 h 787400"/>
                <a:gd name="connsiteX7" fmla="*/ 1273175 w 3794125"/>
                <a:gd name="connsiteY7" fmla="*/ 73025 h 787400"/>
                <a:gd name="connsiteX8" fmla="*/ 1273175 w 3794125"/>
                <a:gd name="connsiteY8" fmla="*/ 73025 h 787400"/>
                <a:gd name="connsiteX9" fmla="*/ 1273175 w 3794125"/>
                <a:gd name="connsiteY9" fmla="*/ 73025 h 787400"/>
                <a:gd name="connsiteX10" fmla="*/ 1273175 w 3794125"/>
                <a:gd name="connsiteY10" fmla="*/ 101600 h 787400"/>
                <a:gd name="connsiteX11" fmla="*/ 1273175 w 3794125"/>
                <a:gd name="connsiteY11" fmla="*/ 101600 h 787400"/>
                <a:gd name="connsiteX12" fmla="*/ 1273175 w 3794125"/>
                <a:gd name="connsiteY12" fmla="*/ 101600 h 787400"/>
                <a:gd name="connsiteX13" fmla="*/ 1273175 w 3794125"/>
                <a:gd name="connsiteY13" fmla="*/ 101600 h 787400"/>
                <a:gd name="connsiteX14" fmla="*/ 1298575 w 3794125"/>
                <a:gd name="connsiteY14" fmla="*/ 101600 h 787400"/>
                <a:gd name="connsiteX15" fmla="*/ 1298575 w 3794125"/>
                <a:gd name="connsiteY15" fmla="*/ 101600 h 787400"/>
                <a:gd name="connsiteX16" fmla="*/ 1298575 w 3794125"/>
                <a:gd name="connsiteY16" fmla="*/ 161925 h 787400"/>
                <a:gd name="connsiteX17" fmla="*/ 1717675 w 3794125"/>
                <a:gd name="connsiteY17" fmla="*/ 161925 h 787400"/>
                <a:gd name="connsiteX18" fmla="*/ 1717675 w 3794125"/>
                <a:gd name="connsiteY18" fmla="*/ 161925 h 787400"/>
                <a:gd name="connsiteX19" fmla="*/ 1717675 w 3794125"/>
                <a:gd name="connsiteY19" fmla="*/ 190500 h 787400"/>
                <a:gd name="connsiteX20" fmla="*/ 2139950 w 3794125"/>
                <a:gd name="connsiteY20" fmla="*/ 190500 h 787400"/>
                <a:gd name="connsiteX21" fmla="*/ 2139950 w 3794125"/>
                <a:gd name="connsiteY21" fmla="*/ 298450 h 787400"/>
                <a:gd name="connsiteX22" fmla="*/ 2139950 w 3794125"/>
                <a:gd name="connsiteY22" fmla="*/ 330200 h 787400"/>
                <a:gd name="connsiteX23" fmla="*/ 2168525 w 3794125"/>
                <a:gd name="connsiteY23" fmla="*/ 330200 h 787400"/>
                <a:gd name="connsiteX24" fmla="*/ 2168525 w 3794125"/>
                <a:gd name="connsiteY24" fmla="*/ 330200 h 787400"/>
                <a:gd name="connsiteX25" fmla="*/ 2184400 w 3794125"/>
                <a:gd name="connsiteY25" fmla="*/ 330200 h 787400"/>
                <a:gd name="connsiteX26" fmla="*/ 2184400 w 3794125"/>
                <a:gd name="connsiteY26" fmla="*/ 368300 h 787400"/>
                <a:gd name="connsiteX27" fmla="*/ 2222500 w 3794125"/>
                <a:gd name="connsiteY27" fmla="*/ 368300 h 787400"/>
                <a:gd name="connsiteX28" fmla="*/ 2222500 w 3794125"/>
                <a:gd name="connsiteY28" fmla="*/ 368300 h 787400"/>
                <a:gd name="connsiteX29" fmla="*/ 2222500 w 3794125"/>
                <a:gd name="connsiteY29" fmla="*/ 368300 h 787400"/>
                <a:gd name="connsiteX30" fmla="*/ 2222500 w 3794125"/>
                <a:gd name="connsiteY30" fmla="*/ 368300 h 787400"/>
                <a:gd name="connsiteX31" fmla="*/ 2222500 w 3794125"/>
                <a:gd name="connsiteY31" fmla="*/ 368300 h 787400"/>
                <a:gd name="connsiteX32" fmla="*/ 2222500 w 3794125"/>
                <a:gd name="connsiteY32" fmla="*/ 368300 h 787400"/>
                <a:gd name="connsiteX33" fmla="*/ 2222500 w 3794125"/>
                <a:gd name="connsiteY33" fmla="*/ 368300 h 787400"/>
                <a:gd name="connsiteX34" fmla="*/ 2222500 w 3794125"/>
                <a:gd name="connsiteY34" fmla="*/ 396875 h 787400"/>
                <a:gd name="connsiteX35" fmla="*/ 2368550 w 3794125"/>
                <a:gd name="connsiteY35" fmla="*/ 396875 h 787400"/>
                <a:gd name="connsiteX36" fmla="*/ 2368550 w 3794125"/>
                <a:gd name="connsiteY36" fmla="*/ 415925 h 787400"/>
                <a:gd name="connsiteX37" fmla="*/ 2847975 w 3794125"/>
                <a:gd name="connsiteY37" fmla="*/ 415925 h 787400"/>
                <a:gd name="connsiteX38" fmla="*/ 2847975 w 3794125"/>
                <a:gd name="connsiteY38" fmla="*/ 441325 h 787400"/>
                <a:gd name="connsiteX39" fmla="*/ 2943225 w 3794125"/>
                <a:gd name="connsiteY39" fmla="*/ 441325 h 787400"/>
                <a:gd name="connsiteX40" fmla="*/ 2943225 w 3794125"/>
                <a:gd name="connsiteY40" fmla="*/ 441325 h 787400"/>
                <a:gd name="connsiteX41" fmla="*/ 2943225 w 3794125"/>
                <a:gd name="connsiteY41" fmla="*/ 469900 h 787400"/>
                <a:gd name="connsiteX42" fmla="*/ 3006725 w 3794125"/>
                <a:gd name="connsiteY42" fmla="*/ 469900 h 787400"/>
                <a:gd name="connsiteX43" fmla="*/ 3006725 w 3794125"/>
                <a:gd name="connsiteY43" fmla="*/ 523875 h 787400"/>
                <a:gd name="connsiteX44" fmla="*/ 3006725 w 3794125"/>
                <a:gd name="connsiteY44" fmla="*/ 552450 h 787400"/>
                <a:gd name="connsiteX45" fmla="*/ 3032125 w 3794125"/>
                <a:gd name="connsiteY45" fmla="*/ 552450 h 787400"/>
                <a:gd name="connsiteX46" fmla="*/ 3032125 w 3794125"/>
                <a:gd name="connsiteY46" fmla="*/ 584200 h 787400"/>
                <a:gd name="connsiteX47" fmla="*/ 3032125 w 3794125"/>
                <a:gd name="connsiteY47" fmla="*/ 692150 h 787400"/>
                <a:gd name="connsiteX48" fmla="*/ 3092450 w 3794125"/>
                <a:gd name="connsiteY48" fmla="*/ 692150 h 787400"/>
                <a:gd name="connsiteX49" fmla="*/ 3092450 w 3794125"/>
                <a:gd name="connsiteY49" fmla="*/ 692150 h 787400"/>
                <a:gd name="connsiteX50" fmla="*/ 3092450 w 3794125"/>
                <a:gd name="connsiteY50" fmla="*/ 692150 h 787400"/>
                <a:gd name="connsiteX51" fmla="*/ 3092450 w 3794125"/>
                <a:gd name="connsiteY51" fmla="*/ 692150 h 787400"/>
                <a:gd name="connsiteX52" fmla="*/ 3092450 w 3794125"/>
                <a:gd name="connsiteY52" fmla="*/ 717550 h 787400"/>
                <a:gd name="connsiteX53" fmla="*/ 3638550 w 3794125"/>
                <a:gd name="connsiteY53" fmla="*/ 717550 h 787400"/>
                <a:gd name="connsiteX54" fmla="*/ 3638550 w 3794125"/>
                <a:gd name="connsiteY54" fmla="*/ 717550 h 787400"/>
                <a:gd name="connsiteX55" fmla="*/ 3638550 w 3794125"/>
                <a:gd name="connsiteY55" fmla="*/ 746125 h 787400"/>
                <a:gd name="connsiteX56" fmla="*/ 3794125 w 3794125"/>
                <a:gd name="connsiteY56" fmla="*/ 746125 h 787400"/>
                <a:gd name="connsiteX57" fmla="*/ 3794125 w 3794125"/>
                <a:gd name="connsiteY57" fmla="*/ 787400 h 787400"/>
                <a:gd name="connsiteX0" fmla="*/ 0 w 3794125"/>
                <a:gd name="connsiteY0" fmla="*/ 0 h 787400"/>
                <a:gd name="connsiteX1" fmla="*/ 57150 w 3794125"/>
                <a:gd name="connsiteY1" fmla="*/ 0 h 787400"/>
                <a:gd name="connsiteX2" fmla="*/ 57150 w 3794125"/>
                <a:gd name="connsiteY2" fmla="*/ 34925 h 787400"/>
                <a:gd name="connsiteX3" fmla="*/ 939800 w 3794125"/>
                <a:gd name="connsiteY3" fmla="*/ 34925 h 787400"/>
                <a:gd name="connsiteX4" fmla="*/ 939800 w 3794125"/>
                <a:gd name="connsiteY4" fmla="*/ 34925 h 787400"/>
                <a:gd name="connsiteX5" fmla="*/ 1196975 w 3794125"/>
                <a:gd name="connsiteY5" fmla="*/ 34925 h 787400"/>
                <a:gd name="connsiteX6" fmla="*/ 1196975 w 3794125"/>
                <a:gd name="connsiteY6" fmla="*/ 73025 h 787400"/>
                <a:gd name="connsiteX7" fmla="*/ 1273175 w 3794125"/>
                <a:gd name="connsiteY7" fmla="*/ 73025 h 787400"/>
                <a:gd name="connsiteX8" fmla="*/ 1273175 w 3794125"/>
                <a:gd name="connsiteY8" fmla="*/ 73025 h 787400"/>
                <a:gd name="connsiteX9" fmla="*/ 1273175 w 3794125"/>
                <a:gd name="connsiteY9" fmla="*/ 73025 h 787400"/>
                <a:gd name="connsiteX10" fmla="*/ 1273175 w 3794125"/>
                <a:gd name="connsiteY10" fmla="*/ 101600 h 787400"/>
                <a:gd name="connsiteX11" fmla="*/ 1273175 w 3794125"/>
                <a:gd name="connsiteY11" fmla="*/ 101600 h 787400"/>
                <a:gd name="connsiteX12" fmla="*/ 1273175 w 3794125"/>
                <a:gd name="connsiteY12" fmla="*/ 101600 h 787400"/>
                <a:gd name="connsiteX13" fmla="*/ 1273175 w 3794125"/>
                <a:gd name="connsiteY13" fmla="*/ 101600 h 787400"/>
                <a:gd name="connsiteX14" fmla="*/ 1298575 w 3794125"/>
                <a:gd name="connsiteY14" fmla="*/ 101600 h 787400"/>
                <a:gd name="connsiteX15" fmla="*/ 1298575 w 3794125"/>
                <a:gd name="connsiteY15" fmla="*/ 101600 h 787400"/>
                <a:gd name="connsiteX16" fmla="*/ 1298575 w 3794125"/>
                <a:gd name="connsiteY16" fmla="*/ 161925 h 787400"/>
                <a:gd name="connsiteX17" fmla="*/ 1717675 w 3794125"/>
                <a:gd name="connsiteY17" fmla="*/ 161925 h 787400"/>
                <a:gd name="connsiteX18" fmla="*/ 1717675 w 3794125"/>
                <a:gd name="connsiteY18" fmla="*/ 161925 h 787400"/>
                <a:gd name="connsiteX19" fmla="*/ 1717675 w 3794125"/>
                <a:gd name="connsiteY19" fmla="*/ 190500 h 787400"/>
                <a:gd name="connsiteX20" fmla="*/ 2139950 w 3794125"/>
                <a:gd name="connsiteY20" fmla="*/ 190500 h 787400"/>
                <a:gd name="connsiteX21" fmla="*/ 2139950 w 3794125"/>
                <a:gd name="connsiteY21" fmla="*/ 298450 h 787400"/>
                <a:gd name="connsiteX22" fmla="*/ 2139950 w 3794125"/>
                <a:gd name="connsiteY22" fmla="*/ 330200 h 787400"/>
                <a:gd name="connsiteX23" fmla="*/ 2168525 w 3794125"/>
                <a:gd name="connsiteY23" fmla="*/ 330200 h 787400"/>
                <a:gd name="connsiteX24" fmla="*/ 2168525 w 3794125"/>
                <a:gd name="connsiteY24" fmla="*/ 330200 h 787400"/>
                <a:gd name="connsiteX25" fmla="*/ 2184400 w 3794125"/>
                <a:gd name="connsiteY25" fmla="*/ 330200 h 787400"/>
                <a:gd name="connsiteX26" fmla="*/ 2184400 w 3794125"/>
                <a:gd name="connsiteY26" fmla="*/ 368300 h 787400"/>
                <a:gd name="connsiteX27" fmla="*/ 2222500 w 3794125"/>
                <a:gd name="connsiteY27" fmla="*/ 368300 h 787400"/>
                <a:gd name="connsiteX28" fmla="*/ 2222500 w 3794125"/>
                <a:gd name="connsiteY28" fmla="*/ 368300 h 787400"/>
                <a:gd name="connsiteX29" fmla="*/ 2222500 w 3794125"/>
                <a:gd name="connsiteY29" fmla="*/ 368300 h 787400"/>
                <a:gd name="connsiteX30" fmla="*/ 2222500 w 3794125"/>
                <a:gd name="connsiteY30" fmla="*/ 368300 h 787400"/>
                <a:gd name="connsiteX31" fmla="*/ 2222500 w 3794125"/>
                <a:gd name="connsiteY31" fmla="*/ 368300 h 787400"/>
                <a:gd name="connsiteX32" fmla="*/ 2222500 w 3794125"/>
                <a:gd name="connsiteY32" fmla="*/ 368300 h 787400"/>
                <a:gd name="connsiteX33" fmla="*/ 2222500 w 3794125"/>
                <a:gd name="connsiteY33" fmla="*/ 368300 h 787400"/>
                <a:gd name="connsiteX34" fmla="*/ 2222500 w 3794125"/>
                <a:gd name="connsiteY34" fmla="*/ 396875 h 787400"/>
                <a:gd name="connsiteX35" fmla="*/ 2368550 w 3794125"/>
                <a:gd name="connsiteY35" fmla="*/ 396875 h 787400"/>
                <a:gd name="connsiteX36" fmla="*/ 2368550 w 3794125"/>
                <a:gd name="connsiteY36" fmla="*/ 415925 h 787400"/>
                <a:gd name="connsiteX37" fmla="*/ 2847975 w 3794125"/>
                <a:gd name="connsiteY37" fmla="*/ 415925 h 787400"/>
                <a:gd name="connsiteX38" fmla="*/ 2847975 w 3794125"/>
                <a:gd name="connsiteY38" fmla="*/ 441325 h 787400"/>
                <a:gd name="connsiteX39" fmla="*/ 2943225 w 3794125"/>
                <a:gd name="connsiteY39" fmla="*/ 441325 h 787400"/>
                <a:gd name="connsiteX40" fmla="*/ 2943225 w 3794125"/>
                <a:gd name="connsiteY40" fmla="*/ 441325 h 787400"/>
                <a:gd name="connsiteX41" fmla="*/ 2943225 w 3794125"/>
                <a:gd name="connsiteY41" fmla="*/ 469900 h 787400"/>
                <a:gd name="connsiteX42" fmla="*/ 3006725 w 3794125"/>
                <a:gd name="connsiteY42" fmla="*/ 469900 h 787400"/>
                <a:gd name="connsiteX43" fmla="*/ 3006725 w 3794125"/>
                <a:gd name="connsiteY43" fmla="*/ 523875 h 787400"/>
                <a:gd name="connsiteX44" fmla="*/ 3006725 w 3794125"/>
                <a:gd name="connsiteY44" fmla="*/ 552450 h 787400"/>
                <a:gd name="connsiteX45" fmla="*/ 3032125 w 3794125"/>
                <a:gd name="connsiteY45" fmla="*/ 552450 h 787400"/>
                <a:gd name="connsiteX46" fmla="*/ 3032125 w 3794125"/>
                <a:gd name="connsiteY46" fmla="*/ 584200 h 787400"/>
                <a:gd name="connsiteX47" fmla="*/ 3032125 w 3794125"/>
                <a:gd name="connsiteY47" fmla="*/ 692150 h 787400"/>
                <a:gd name="connsiteX48" fmla="*/ 3092450 w 3794125"/>
                <a:gd name="connsiteY48" fmla="*/ 692150 h 787400"/>
                <a:gd name="connsiteX49" fmla="*/ 3092450 w 3794125"/>
                <a:gd name="connsiteY49" fmla="*/ 692150 h 787400"/>
                <a:gd name="connsiteX50" fmla="*/ 3092450 w 3794125"/>
                <a:gd name="connsiteY50" fmla="*/ 692150 h 787400"/>
                <a:gd name="connsiteX51" fmla="*/ 3092450 w 3794125"/>
                <a:gd name="connsiteY51" fmla="*/ 692150 h 787400"/>
                <a:gd name="connsiteX52" fmla="*/ 3092450 w 3794125"/>
                <a:gd name="connsiteY52" fmla="*/ 717550 h 787400"/>
                <a:gd name="connsiteX53" fmla="*/ 3638550 w 3794125"/>
                <a:gd name="connsiteY53" fmla="*/ 717550 h 787400"/>
                <a:gd name="connsiteX54" fmla="*/ 3632200 w 3794125"/>
                <a:gd name="connsiteY54" fmla="*/ 698500 h 787400"/>
                <a:gd name="connsiteX55" fmla="*/ 3638550 w 3794125"/>
                <a:gd name="connsiteY55" fmla="*/ 746125 h 787400"/>
                <a:gd name="connsiteX56" fmla="*/ 3794125 w 3794125"/>
                <a:gd name="connsiteY56" fmla="*/ 746125 h 787400"/>
                <a:gd name="connsiteX57" fmla="*/ 3794125 w 3794125"/>
                <a:gd name="connsiteY5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794125" h="787400">
                  <a:moveTo>
                    <a:pt x="0" y="0"/>
                  </a:moveTo>
                  <a:lnTo>
                    <a:pt x="57150" y="0"/>
                  </a:lnTo>
                  <a:lnTo>
                    <a:pt x="57150" y="34925"/>
                  </a:lnTo>
                  <a:lnTo>
                    <a:pt x="939800" y="34925"/>
                  </a:lnTo>
                  <a:lnTo>
                    <a:pt x="939800" y="34925"/>
                  </a:lnTo>
                  <a:lnTo>
                    <a:pt x="1196975" y="34925"/>
                  </a:lnTo>
                  <a:lnTo>
                    <a:pt x="1196975" y="73025"/>
                  </a:lnTo>
                  <a:lnTo>
                    <a:pt x="1273175" y="73025"/>
                  </a:lnTo>
                  <a:lnTo>
                    <a:pt x="1273175" y="73025"/>
                  </a:lnTo>
                  <a:lnTo>
                    <a:pt x="1273175" y="73025"/>
                  </a:lnTo>
                  <a:lnTo>
                    <a:pt x="1273175" y="101600"/>
                  </a:lnTo>
                  <a:lnTo>
                    <a:pt x="1273175" y="101600"/>
                  </a:lnTo>
                  <a:lnTo>
                    <a:pt x="1273175" y="101600"/>
                  </a:lnTo>
                  <a:lnTo>
                    <a:pt x="1273175" y="101600"/>
                  </a:lnTo>
                  <a:lnTo>
                    <a:pt x="1298575" y="101600"/>
                  </a:lnTo>
                  <a:lnTo>
                    <a:pt x="1298575" y="101600"/>
                  </a:lnTo>
                  <a:lnTo>
                    <a:pt x="1298575" y="161925"/>
                  </a:lnTo>
                  <a:lnTo>
                    <a:pt x="1717675" y="161925"/>
                  </a:lnTo>
                  <a:lnTo>
                    <a:pt x="1717675" y="161925"/>
                  </a:lnTo>
                  <a:lnTo>
                    <a:pt x="1717675" y="190500"/>
                  </a:lnTo>
                  <a:lnTo>
                    <a:pt x="2139950" y="190500"/>
                  </a:lnTo>
                  <a:lnTo>
                    <a:pt x="2139950" y="298450"/>
                  </a:lnTo>
                  <a:lnTo>
                    <a:pt x="2139950" y="330200"/>
                  </a:lnTo>
                  <a:lnTo>
                    <a:pt x="2168525" y="330200"/>
                  </a:lnTo>
                  <a:lnTo>
                    <a:pt x="2168525" y="330200"/>
                  </a:lnTo>
                  <a:lnTo>
                    <a:pt x="2184400" y="330200"/>
                  </a:lnTo>
                  <a:lnTo>
                    <a:pt x="2184400" y="368300"/>
                  </a:lnTo>
                  <a:lnTo>
                    <a:pt x="2222500" y="368300"/>
                  </a:lnTo>
                  <a:lnTo>
                    <a:pt x="2222500" y="368300"/>
                  </a:lnTo>
                  <a:lnTo>
                    <a:pt x="2222500" y="368300"/>
                  </a:lnTo>
                  <a:lnTo>
                    <a:pt x="2222500" y="368300"/>
                  </a:lnTo>
                  <a:lnTo>
                    <a:pt x="2222500" y="368300"/>
                  </a:lnTo>
                  <a:lnTo>
                    <a:pt x="2222500" y="368300"/>
                  </a:lnTo>
                  <a:lnTo>
                    <a:pt x="2222500" y="368300"/>
                  </a:lnTo>
                  <a:lnTo>
                    <a:pt x="2222500" y="396875"/>
                  </a:lnTo>
                  <a:lnTo>
                    <a:pt x="2368550" y="396875"/>
                  </a:lnTo>
                  <a:lnTo>
                    <a:pt x="2368550" y="415925"/>
                  </a:lnTo>
                  <a:lnTo>
                    <a:pt x="2847975" y="415925"/>
                  </a:lnTo>
                  <a:lnTo>
                    <a:pt x="2847975" y="441325"/>
                  </a:lnTo>
                  <a:lnTo>
                    <a:pt x="2943225" y="441325"/>
                  </a:lnTo>
                  <a:lnTo>
                    <a:pt x="2943225" y="441325"/>
                  </a:lnTo>
                  <a:lnTo>
                    <a:pt x="2943225" y="469900"/>
                  </a:lnTo>
                  <a:lnTo>
                    <a:pt x="3006725" y="469900"/>
                  </a:lnTo>
                  <a:lnTo>
                    <a:pt x="3006725" y="523875"/>
                  </a:lnTo>
                  <a:lnTo>
                    <a:pt x="3006725" y="552450"/>
                  </a:lnTo>
                  <a:lnTo>
                    <a:pt x="3032125" y="552450"/>
                  </a:lnTo>
                  <a:lnTo>
                    <a:pt x="3032125" y="584200"/>
                  </a:lnTo>
                  <a:lnTo>
                    <a:pt x="3032125" y="692150"/>
                  </a:lnTo>
                  <a:lnTo>
                    <a:pt x="3092450" y="692150"/>
                  </a:lnTo>
                  <a:lnTo>
                    <a:pt x="3092450" y="692150"/>
                  </a:lnTo>
                  <a:lnTo>
                    <a:pt x="3092450" y="692150"/>
                  </a:lnTo>
                  <a:lnTo>
                    <a:pt x="3092450" y="692150"/>
                  </a:lnTo>
                  <a:lnTo>
                    <a:pt x="3092450" y="717550"/>
                  </a:lnTo>
                  <a:lnTo>
                    <a:pt x="3638550" y="717550"/>
                  </a:lnTo>
                  <a:lnTo>
                    <a:pt x="3632200" y="698500"/>
                  </a:lnTo>
                  <a:lnTo>
                    <a:pt x="3638550" y="746125"/>
                  </a:lnTo>
                  <a:lnTo>
                    <a:pt x="3794125" y="746125"/>
                  </a:lnTo>
                  <a:lnTo>
                    <a:pt x="3794125" y="787400"/>
                  </a:lnTo>
                </a:path>
              </a:pathLst>
            </a:cu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Gerade Verbindung 49">
              <a:extLst>
                <a:ext uri="{FF2B5EF4-FFF2-40B4-BE49-F238E27FC236}">
                  <a16:creationId xmlns:a16="http://schemas.microsoft.com/office/drawing/2014/main" id="{53F0D539-A120-1DD6-5504-E50EF83BBC19}"/>
                </a:ext>
              </a:extLst>
            </p:cNvPr>
            <p:cNvCxnSpPr>
              <a:cxnSpLocks/>
            </p:cNvCxnSpPr>
            <p:nvPr/>
          </p:nvCxnSpPr>
          <p:spPr>
            <a:xfrm>
              <a:off x="5718175" y="2383631"/>
              <a:ext cx="0" cy="809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C74A6185-B644-9070-44E2-A0C1E54B70A1}"/>
                </a:ext>
              </a:extLst>
            </p:cNvPr>
            <p:cNvCxnSpPr>
              <a:cxnSpLocks/>
            </p:cNvCxnSpPr>
            <p:nvPr/>
          </p:nvCxnSpPr>
          <p:spPr>
            <a:xfrm>
              <a:off x="5699125" y="2382043"/>
              <a:ext cx="0" cy="809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Gerade Verbindung 51">
              <a:extLst>
                <a:ext uri="{FF2B5EF4-FFF2-40B4-BE49-F238E27FC236}">
                  <a16:creationId xmlns:a16="http://schemas.microsoft.com/office/drawing/2014/main" id="{856170C1-998D-E177-45F0-30F422A17FF9}"/>
                </a:ext>
              </a:extLst>
            </p:cNvPr>
            <p:cNvCxnSpPr>
              <a:cxnSpLocks/>
            </p:cNvCxnSpPr>
            <p:nvPr/>
          </p:nvCxnSpPr>
          <p:spPr>
            <a:xfrm>
              <a:off x="5653410" y="2382043"/>
              <a:ext cx="0" cy="809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Gerade Verbindung 52">
              <a:extLst>
                <a:ext uri="{FF2B5EF4-FFF2-40B4-BE49-F238E27FC236}">
                  <a16:creationId xmlns:a16="http://schemas.microsoft.com/office/drawing/2014/main" id="{EDFB2022-487A-129E-992F-AA7A5A469DE1}"/>
                </a:ext>
              </a:extLst>
            </p:cNvPr>
            <p:cNvCxnSpPr>
              <a:cxnSpLocks/>
            </p:cNvCxnSpPr>
            <p:nvPr/>
          </p:nvCxnSpPr>
          <p:spPr>
            <a:xfrm>
              <a:off x="5273675" y="2382043"/>
              <a:ext cx="0" cy="809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A66F6680-7492-2E99-FEDE-12871CFA1122}"/>
                </a:ext>
              </a:extLst>
            </p:cNvPr>
            <p:cNvCxnSpPr>
              <a:cxnSpLocks/>
            </p:cNvCxnSpPr>
            <p:nvPr/>
          </p:nvCxnSpPr>
          <p:spPr>
            <a:xfrm>
              <a:off x="4761235" y="2071961"/>
              <a:ext cx="0" cy="809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658879A3-5B85-2214-F57D-032B1B5C2F8E}"/>
                </a:ext>
              </a:extLst>
            </p:cNvPr>
            <p:cNvCxnSpPr>
              <a:cxnSpLocks/>
            </p:cNvCxnSpPr>
            <p:nvPr/>
          </p:nvCxnSpPr>
          <p:spPr>
            <a:xfrm>
              <a:off x="4102745" y="1849437"/>
              <a:ext cx="0" cy="809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8F2D2BE8-A0F5-6172-7548-EAEDDBB05F05}"/>
                </a:ext>
              </a:extLst>
            </p:cNvPr>
            <p:cNvCxnSpPr>
              <a:cxnSpLocks/>
            </p:cNvCxnSpPr>
            <p:nvPr/>
          </p:nvCxnSpPr>
          <p:spPr>
            <a:xfrm>
              <a:off x="2602880" y="1704044"/>
              <a:ext cx="0" cy="809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F4126682-0B2A-6A71-045A-F69787BF5892}"/>
                </a:ext>
              </a:extLst>
            </p:cNvPr>
            <p:cNvCxnSpPr>
              <a:cxnSpLocks/>
            </p:cNvCxnSpPr>
            <p:nvPr/>
          </p:nvCxnSpPr>
          <p:spPr>
            <a:xfrm>
              <a:off x="2546350" y="1704044"/>
              <a:ext cx="0" cy="809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702727F4-3A81-7A24-EAF4-99533430CF43}"/>
                </a:ext>
              </a:extLst>
            </p:cNvPr>
            <p:cNvCxnSpPr>
              <a:cxnSpLocks/>
            </p:cNvCxnSpPr>
            <p:nvPr/>
          </p:nvCxnSpPr>
          <p:spPr>
            <a:xfrm>
              <a:off x="2388220" y="1704044"/>
              <a:ext cx="0" cy="809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Gerade Verbindung 58">
              <a:extLst>
                <a:ext uri="{FF2B5EF4-FFF2-40B4-BE49-F238E27FC236}">
                  <a16:creationId xmlns:a16="http://schemas.microsoft.com/office/drawing/2014/main" id="{5E3A7F75-2480-B274-BD58-5F3FE01C9E99}"/>
                </a:ext>
              </a:extLst>
            </p:cNvPr>
            <p:cNvCxnSpPr>
              <a:cxnSpLocks/>
            </p:cNvCxnSpPr>
            <p:nvPr/>
          </p:nvCxnSpPr>
          <p:spPr>
            <a:xfrm>
              <a:off x="2341215" y="1704044"/>
              <a:ext cx="0" cy="809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97EC18D5-F214-5E83-8B37-81136679DE44}"/>
                </a:ext>
              </a:extLst>
            </p:cNvPr>
            <p:cNvCxnSpPr>
              <a:cxnSpLocks/>
            </p:cNvCxnSpPr>
            <p:nvPr/>
          </p:nvCxnSpPr>
          <p:spPr>
            <a:xfrm>
              <a:off x="2308854" y="1704044"/>
              <a:ext cx="0" cy="809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09E7D613-75BD-1C2B-B4EB-A06011C4B827}"/>
                </a:ext>
              </a:extLst>
            </p:cNvPr>
            <p:cNvCxnSpPr>
              <a:cxnSpLocks/>
            </p:cNvCxnSpPr>
            <p:nvPr/>
          </p:nvCxnSpPr>
          <p:spPr>
            <a:xfrm>
              <a:off x="2245146" y="1704044"/>
              <a:ext cx="0" cy="809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Gerade Verbindung 61">
              <a:extLst>
                <a:ext uri="{FF2B5EF4-FFF2-40B4-BE49-F238E27FC236}">
                  <a16:creationId xmlns:a16="http://schemas.microsoft.com/office/drawing/2014/main" id="{D27C73BE-0ED6-6E70-73C5-D66F878E8836}"/>
                </a:ext>
              </a:extLst>
            </p:cNvPr>
            <p:cNvCxnSpPr>
              <a:cxnSpLocks/>
            </p:cNvCxnSpPr>
            <p:nvPr/>
          </p:nvCxnSpPr>
          <p:spPr>
            <a:xfrm>
              <a:off x="3383930" y="1757225"/>
              <a:ext cx="0" cy="809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4" name="Gruppieren 43">
            <a:extLst>
              <a:ext uri="{FF2B5EF4-FFF2-40B4-BE49-F238E27FC236}">
                <a16:creationId xmlns:a16="http://schemas.microsoft.com/office/drawing/2014/main" id="{5FC68BFA-9E3D-A401-932E-E4E77690C60A}"/>
              </a:ext>
            </a:extLst>
          </p:cNvPr>
          <p:cNvGrpSpPr/>
          <p:nvPr/>
        </p:nvGrpSpPr>
        <p:grpSpPr>
          <a:xfrm>
            <a:off x="2184400" y="1718469"/>
            <a:ext cx="3797300" cy="998537"/>
            <a:chOff x="2184400" y="1718469"/>
            <a:chExt cx="3797300" cy="998537"/>
          </a:xfrm>
        </p:grpSpPr>
        <p:sp>
          <p:nvSpPr>
            <p:cNvPr id="30" name="Freihandform 29">
              <a:extLst>
                <a:ext uri="{FF2B5EF4-FFF2-40B4-BE49-F238E27FC236}">
                  <a16:creationId xmlns:a16="http://schemas.microsoft.com/office/drawing/2014/main" id="{19171664-261F-2F3A-9CB6-41B02D4FFB3A}"/>
                </a:ext>
              </a:extLst>
            </p:cNvPr>
            <p:cNvSpPr/>
            <p:nvPr/>
          </p:nvSpPr>
          <p:spPr>
            <a:xfrm>
              <a:off x="2184400" y="1758950"/>
              <a:ext cx="3762375" cy="927100"/>
            </a:xfrm>
            <a:custGeom>
              <a:avLst/>
              <a:gdLst>
                <a:gd name="connsiteX0" fmla="*/ 0 w 3762375"/>
                <a:gd name="connsiteY0" fmla="*/ 0 h 927100"/>
                <a:gd name="connsiteX1" fmla="*/ 889000 w 3762375"/>
                <a:gd name="connsiteY1" fmla="*/ 0 h 927100"/>
                <a:gd name="connsiteX2" fmla="*/ 889000 w 3762375"/>
                <a:gd name="connsiteY2" fmla="*/ 47625 h 927100"/>
                <a:gd name="connsiteX3" fmla="*/ 1143000 w 3762375"/>
                <a:gd name="connsiteY3" fmla="*/ 47625 h 927100"/>
                <a:gd name="connsiteX4" fmla="*/ 1143000 w 3762375"/>
                <a:gd name="connsiteY4" fmla="*/ 82550 h 927100"/>
                <a:gd name="connsiteX5" fmla="*/ 1244600 w 3762375"/>
                <a:gd name="connsiteY5" fmla="*/ 82550 h 927100"/>
                <a:gd name="connsiteX6" fmla="*/ 1244600 w 3762375"/>
                <a:gd name="connsiteY6" fmla="*/ 200025 h 927100"/>
                <a:gd name="connsiteX7" fmla="*/ 2092325 w 3762375"/>
                <a:gd name="connsiteY7" fmla="*/ 200025 h 927100"/>
                <a:gd name="connsiteX8" fmla="*/ 2092325 w 3762375"/>
                <a:gd name="connsiteY8" fmla="*/ 254000 h 927100"/>
                <a:gd name="connsiteX9" fmla="*/ 2092325 w 3762375"/>
                <a:gd name="connsiteY9" fmla="*/ 254000 h 927100"/>
                <a:gd name="connsiteX10" fmla="*/ 2092325 w 3762375"/>
                <a:gd name="connsiteY10" fmla="*/ 358775 h 927100"/>
                <a:gd name="connsiteX11" fmla="*/ 2120900 w 3762375"/>
                <a:gd name="connsiteY11" fmla="*/ 358775 h 927100"/>
                <a:gd name="connsiteX12" fmla="*/ 2120900 w 3762375"/>
                <a:gd name="connsiteY12" fmla="*/ 393700 h 927100"/>
                <a:gd name="connsiteX13" fmla="*/ 2120900 w 3762375"/>
                <a:gd name="connsiteY13" fmla="*/ 393700 h 927100"/>
                <a:gd name="connsiteX14" fmla="*/ 2152650 w 3762375"/>
                <a:gd name="connsiteY14" fmla="*/ 393700 h 927100"/>
                <a:gd name="connsiteX15" fmla="*/ 2152650 w 3762375"/>
                <a:gd name="connsiteY15" fmla="*/ 441325 h 927100"/>
                <a:gd name="connsiteX16" fmla="*/ 2797175 w 3762375"/>
                <a:gd name="connsiteY16" fmla="*/ 441325 h 927100"/>
                <a:gd name="connsiteX17" fmla="*/ 2797175 w 3762375"/>
                <a:gd name="connsiteY17" fmla="*/ 473075 h 927100"/>
                <a:gd name="connsiteX18" fmla="*/ 2892425 w 3762375"/>
                <a:gd name="connsiteY18" fmla="*/ 473075 h 927100"/>
                <a:gd name="connsiteX19" fmla="*/ 2892425 w 3762375"/>
                <a:gd name="connsiteY19" fmla="*/ 520700 h 927100"/>
                <a:gd name="connsiteX20" fmla="*/ 2959100 w 3762375"/>
                <a:gd name="connsiteY20" fmla="*/ 520700 h 927100"/>
                <a:gd name="connsiteX21" fmla="*/ 2959100 w 3762375"/>
                <a:gd name="connsiteY21" fmla="*/ 606425 h 927100"/>
                <a:gd name="connsiteX22" fmla="*/ 2965450 w 3762375"/>
                <a:gd name="connsiteY22" fmla="*/ 606425 h 927100"/>
                <a:gd name="connsiteX23" fmla="*/ 2965450 w 3762375"/>
                <a:gd name="connsiteY23" fmla="*/ 698500 h 927100"/>
                <a:gd name="connsiteX24" fmla="*/ 2965450 w 3762375"/>
                <a:gd name="connsiteY24" fmla="*/ 711200 h 927100"/>
                <a:gd name="connsiteX25" fmla="*/ 2981325 w 3762375"/>
                <a:gd name="connsiteY25" fmla="*/ 711200 h 927100"/>
                <a:gd name="connsiteX26" fmla="*/ 2981325 w 3762375"/>
                <a:gd name="connsiteY26" fmla="*/ 752475 h 927100"/>
                <a:gd name="connsiteX27" fmla="*/ 2997200 w 3762375"/>
                <a:gd name="connsiteY27" fmla="*/ 752475 h 927100"/>
                <a:gd name="connsiteX28" fmla="*/ 2997200 w 3762375"/>
                <a:gd name="connsiteY28" fmla="*/ 838200 h 927100"/>
                <a:gd name="connsiteX29" fmla="*/ 3044825 w 3762375"/>
                <a:gd name="connsiteY29" fmla="*/ 838200 h 927100"/>
                <a:gd name="connsiteX30" fmla="*/ 3044825 w 3762375"/>
                <a:gd name="connsiteY30" fmla="*/ 882650 h 927100"/>
                <a:gd name="connsiteX31" fmla="*/ 3756025 w 3762375"/>
                <a:gd name="connsiteY31" fmla="*/ 882650 h 927100"/>
                <a:gd name="connsiteX32" fmla="*/ 3756025 w 3762375"/>
                <a:gd name="connsiteY32" fmla="*/ 927100 h 927100"/>
                <a:gd name="connsiteX33" fmla="*/ 3762375 w 3762375"/>
                <a:gd name="connsiteY33" fmla="*/ 927100 h 9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62375" h="927100">
                  <a:moveTo>
                    <a:pt x="0" y="0"/>
                  </a:moveTo>
                  <a:lnTo>
                    <a:pt x="889000" y="0"/>
                  </a:lnTo>
                  <a:lnTo>
                    <a:pt x="889000" y="47625"/>
                  </a:lnTo>
                  <a:lnTo>
                    <a:pt x="1143000" y="47625"/>
                  </a:lnTo>
                  <a:lnTo>
                    <a:pt x="1143000" y="82550"/>
                  </a:lnTo>
                  <a:lnTo>
                    <a:pt x="1244600" y="82550"/>
                  </a:lnTo>
                  <a:lnTo>
                    <a:pt x="1244600" y="200025"/>
                  </a:lnTo>
                  <a:lnTo>
                    <a:pt x="2092325" y="200025"/>
                  </a:lnTo>
                  <a:lnTo>
                    <a:pt x="2092325" y="254000"/>
                  </a:lnTo>
                  <a:lnTo>
                    <a:pt x="2092325" y="254000"/>
                  </a:lnTo>
                  <a:lnTo>
                    <a:pt x="2092325" y="358775"/>
                  </a:lnTo>
                  <a:lnTo>
                    <a:pt x="2120900" y="358775"/>
                  </a:lnTo>
                  <a:lnTo>
                    <a:pt x="2120900" y="393700"/>
                  </a:lnTo>
                  <a:lnTo>
                    <a:pt x="2120900" y="393700"/>
                  </a:lnTo>
                  <a:lnTo>
                    <a:pt x="2152650" y="393700"/>
                  </a:lnTo>
                  <a:lnTo>
                    <a:pt x="2152650" y="441325"/>
                  </a:lnTo>
                  <a:lnTo>
                    <a:pt x="2797175" y="441325"/>
                  </a:lnTo>
                  <a:lnTo>
                    <a:pt x="2797175" y="473075"/>
                  </a:lnTo>
                  <a:lnTo>
                    <a:pt x="2892425" y="473075"/>
                  </a:lnTo>
                  <a:lnTo>
                    <a:pt x="2892425" y="520700"/>
                  </a:lnTo>
                  <a:lnTo>
                    <a:pt x="2959100" y="520700"/>
                  </a:lnTo>
                  <a:lnTo>
                    <a:pt x="2959100" y="606425"/>
                  </a:lnTo>
                  <a:lnTo>
                    <a:pt x="2965450" y="606425"/>
                  </a:lnTo>
                  <a:lnTo>
                    <a:pt x="2965450" y="698500"/>
                  </a:lnTo>
                  <a:lnTo>
                    <a:pt x="2965450" y="711200"/>
                  </a:lnTo>
                  <a:lnTo>
                    <a:pt x="2981325" y="711200"/>
                  </a:lnTo>
                  <a:lnTo>
                    <a:pt x="2981325" y="752475"/>
                  </a:lnTo>
                  <a:lnTo>
                    <a:pt x="2997200" y="752475"/>
                  </a:lnTo>
                  <a:lnTo>
                    <a:pt x="2997200" y="838200"/>
                  </a:lnTo>
                  <a:lnTo>
                    <a:pt x="3044825" y="838200"/>
                  </a:lnTo>
                  <a:lnTo>
                    <a:pt x="3044825" y="882650"/>
                  </a:lnTo>
                  <a:lnTo>
                    <a:pt x="3756025" y="882650"/>
                  </a:lnTo>
                  <a:lnTo>
                    <a:pt x="3756025" y="927100"/>
                  </a:lnTo>
                  <a:lnTo>
                    <a:pt x="3762375" y="927100"/>
                  </a:lnTo>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uppieren 30">
              <a:extLst>
                <a:ext uri="{FF2B5EF4-FFF2-40B4-BE49-F238E27FC236}">
                  <a16:creationId xmlns:a16="http://schemas.microsoft.com/office/drawing/2014/main" id="{9CD6744A-E616-181E-D33C-AD5E045DD979}"/>
                </a:ext>
              </a:extLst>
            </p:cNvPr>
            <p:cNvGrpSpPr/>
            <p:nvPr/>
          </p:nvGrpSpPr>
          <p:grpSpPr>
            <a:xfrm>
              <a:off x="5900738" y="2636044"/>
              <a:ext cx="80962" cy="80962"/>
              <a:chOff x="5996384" y="3019028"/>
              <a:chExt cx="80962" cy="80962"/>
            </a:xfrm>
          </p:grpSpPr>
          <p:cxnSp>
            <p:nvCxnSpPr>
              <p:cNvPr id="32" name="Gerade Verbindung 31">
                <a:extLst>
                  <a:ext uri="{FF2B5EF4-FFF2-40B4-BE49-F238E27FC236}">
                    <a16:creationId xmlns:a16="http://schemas.microsoft.com/office/drawing/2014/main" id="{1A358AE4-56A8-22A5-2011-FF6CB5F3E8EB}"/>
                  </a:ext>
                </a:extLst>
              </p:cNvPr>
              <p:cNvCxnSpPr>
                <a:cxnSpLocks/>
              </p:cNvCxnSpPr>
              <p:nvPr/>
            </p:nvCxnSpPr>
            <p:spPr>
              <a:xfrm rot="16200000">
                <a:off x="6036865" y="3019029"/>
                <a:ext cx="0" cy="809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Gerade Verbindung 32">
                <a:extLst>
                  <a:ext uri="{FF2B5EF4-FFF2-40B4-BE49-F238E27FC236}">
                    <a16:creationId xmlns:a16="http://schemas.microsoft.com/office/drawing/2014/main" id="{1CF6B3FF-ED2F-5407-22F1-914F1B986629}"/>
                  </a:ext>
                </a:extLst>
              </p:cNvPr>
              <p:cNvCxnSpPr>
                <a:cxnSpLocks/>
              </p:cNvCxnSpPr>
              <p:nvPr/>
            </p:nvCxnSpPr>
            <p:spPr>
              <a:xfrm>
                <a:off x="6036865" y="3019028"/>
                <a:ext cx="0" cy="809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cxnSp>
          <p:nvCxnSpPr>
            <p:cNvPr id="36" name="Gerade Verbindung 35">
              <a:extLst>
                <a:ext uri="{FF2B5EF4-FFF2-40B4-BE49-F238E27FC236}">
                  <a16:creationId xmlns:a16="http://schemas.microsoft.com/office/drawing/2014/main" id="{2B2A7A28-B6A4-56F9-C581-599BE8C16691}"/>
                </a:ext>
              </a:extLst>
            </p:cNvPr>
            <p:cNvCxnSpPr>
              <a:cxnSpLocks/>
            </p:cNvCxnSpPr>
            <p:nvPr/>
          </p:nvCxnSpPr>
          <p:spPr>
            <a:xfrm>
              <a:off x="5650235" y="2592418"/>
              <a:ext cx="0" cy="809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72707665-F5F2-105D-A5B6-B00EDCAF596E}"/>
                </a:ext>
              </a:extLst>
            </p:cNvPr>
            <p:cNvCxnSpPr>
              <a:cxnSpLocks/>
            </p:cNvCxnSpPr>
            <p:nvPr/>
          </p:nvCxnSpPr>
          <p:spPr>
            <a:xfrm>
              <a:off x="5275585" y="2595563"/>
              <a:ext cx="0" cy="809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7BD5F324-BC67-179E-0EC2-91D1AB9CF197}"/>
                </a:ext>
              </a:extLst>
            </p:cNvPr>
            <p:cNvCxnSpPr>
              <a:cxnSpLocks/>
            </p:cNvCxnSpPr>
            <p:nvPr/>
          </p:nvCxnSpPr>
          <p:spPr>
            <a:xfrm>
              <a:off x="4764410" y="2152923"/>
              <a:ext cx="0" cy="809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625A8B2B-89DB-095B-C1EE-6D2684E7A107}"/>
                </a:ext>
              </a:extLst>
            </p:cNvPr>
            <p:cNvCxnSpPr>
              <a:cxnSpLocks/>
            </p:cNvCxnSpPr>
            <p:nvPr/>
          </p:nvCxnSpPr>
          <p:spPr>
            <a:xfrm>
              <a:off x="2546350" y="1718469"/>
              <a:ext cx="0" cy="809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5BB2F61E-52A6-32FC-F0FF-40ACEA764E2F}"/>
                </a:ext>
              </a:extLst>
            </p:cNvPr>
            <p:cNvCxnSpPr>
              <a:cxnSpLocks/>
            </p:cNvCxnSpPr>
            <p:nvPr/>
          </p:nvCxnSpPr>
          <p:spPr>
            <a:xfrm>
              <a:off x="2310169" y="1718469"/>
              <a:ext cx="0" cy="809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72D00D14-9DDC-03A9-5E34-36B431947619}"/>
                </a:ext>
              </a:extLst>
            </p:cNvPr>
            <p:cNvCxnSpPr>
              <a:cxnSpLocks/>
            </p:cNvCxnSpPr>
            <p:nvPr/>
          </p:nvCxnSpPr>
          <p:spPr>
            <a:xfrm>
              <a:off x="2245146" y="1718469"/>
              <a:ext cx="0" cy="809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FFC21ACB-C618-2391-80FA-5AD1C5B60A6A}"/>
                </a:ext>
              </a:extLst>
            </p:cNvPr>
            <p:cNvCxnSpPr>
              <a:cxnSpLocks/>
            </p:cNvCxnSpPr>
            <p:nvPr/>
          </p:nvCxnSpPr>
          <p:spPr>
            <a:xfrm rot="16200000" flipV="1">
              <a:off x="5148748" y="2401094"/>
              <a:ext cx="0" cy="809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54CEF9FC-2197-A10D-DDA9-3E815431FAC1}"/>
                </a:ext>
              </a:extLst>
            </p:cNvPr>
            <p:cNvCxnSpPr>
              <a:cxnSpLocks/>
            </p:cNvCxnSpPr>
            <p:nvPr/>
          </p:nvCxnSpPr>
          <p:spPr>
            <a:xfrm>
              <a:off x="3384550" y="1799431"/>
              <a:ext cx="0" cy="809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9" name="Gruppieren 28">
            <a:extLst>
              <a:ext uri="{FF2B5EF4-FFF2-40B4-BE49-F238E27FC236}">
                <a16:creationId xmlns:a16="http://schemas.microsoft.com/office/drawing/2014/main" id="{46CB6185-6300-E1E9-9C80-865868D08196}"/>
              </a:ext>
            </a:extLst>
          </p:cNvPr>
          <p:cNvGrpSpPr/>
          <p:nvPr/>
        </p:nvGrpSpPr>
        <p:grpSpPr>
          <a:xfrm>
            <a:off x="2133600" y="1665288"/>
            <a:ext cx="3852465" cy="1498599"/>
            <a:chOff x="2133600" y="1665288"/>
            <a:chExt cx="3852465" cy="1498599"/>
          </a:xfrm>
        </p:grpSpPr>
        <p:sp>
          <p:nvSpPr>
            <p:cNvPr id="17" name="Freihandform 16">
              <a:extLst>
                <a:ext uri="{FF2B5EF4-FFF2-40B4-BE49-F238E27FC236}">
                  <a16:creationId xmlns:a16="http://schemas.microsoft.com/office/drawing/2014/main" id="{8F65E4DC-F36C-E6F7-A4C7-FBCD716F4264}"/>
                </a:ext>
              </a:extLst>
            </p:cNvPr>
            <p:cNvSpPr/>
            <p:nvPr/>
          </p:nvSpPr>
          <p:spPr>
            <a:xfrm>
              <a:off x="2133600" y="1708150"/>
              <a:ext cx="3797300" cy="1412875"/>
            </a:xfrm>
            <a:custGeom>
              <a:avLst/>
              <a:gdLst>
                <a:gd name="connsiteX0" fmla="*/ 0 w 3797300"/>
                <a:gd name="connsiteY0" fmla="*/ 0 h 1412875"/>
                <a:gd name="connsiteX1" fmla="*/ 1193800 w 3797300"/>
                <a:gd name="connsiteY1" fmla="*/ 0 h 1412875"/>
                <a:gd name="connsiteX2" fmla="*/ 1193800 w 3797300"/>
                <a:gd name="connsiteY2" fmla="*/ 139700 h 1412875"/>
                <a:gd name="connsiteX3" fmla="*/ 1273175 w 3797300"/>
                <a:gd name="connsiteY3" fmla="*/ 139700 h 1412875"/>
                <a:gd name="connsiteX4" fmla="*/ 1273175 w 3797300"/>
                <a:gd name="connsiteY4" fmla="*/ 276225 h 1412875"/>
                <a:gd name="connsiteX5" fmla="*/ 1273175 w 3797300"/>
                <a:gd name="connsiteY5" fmla="*/ 276225 h 1412875"/>
                <a:gd name="connsiteX6" fmla="*/ 1273175 w 3797300"/>
                <a:gd name="connsiteY6" fmla="*/ 276225 h 1412875"/>
                <a:gd name="connsiteX7" fmla="*/ 1301750 w 3797300"/>
                <a:gd name="connsiteY7" fmla="*/ 276225 h 1412875"/>
                <a:gd name="connsiteX8" fmla="*/ 1301750 w 3797300"/>
                <a:gd name="connsiteY8" fmla="*/ 549275 h 1412875"/>
                <a:gd name="connsiteX9" fmla="*/ 2222500 w 3797300"/>
                <a:gd name="connsiteY9" fmla="*/ 549275 h 1412875"/>
                <a:gd name="connsiteX10" fmla="*/ 2222500 w 3797300"/>
                <a:gd name="connsiteY10" fmla="*/ 688975 h 1412875"/>
                <a:gd name="connsiteX11" fmla="*/ 2940050 w 3797300"/>
                <a:gd name="connsiteY11" fmla="*/ 688975 h 1412875"/>
                <a:gd name="connsiteX12" fmla="*/ 2940050 w 3797300"/>
                <a:gd name="connsiteY12" fmla="*/ 838200 h 1412875"/>
                <a:gd name="connsiteX13" fmla="*/ 3022600 w 3797300"/>
                <a:gd name="connsiteY13" fmla="*/ 838200 h 1412875"/>
                <a:gd name="connsiteX14" fmla="*/ 3022600 w 3797300"/>
                <a:gd name="connsiteY14" fmla="*/ 952500 h 1412875"/>
                <a:gd name="connsiteX15" fmla="*/ 3022600 w 3797300"/>
                <a:gd name="connsiteY15" fmla="*/ 952500 h 1412875"/>
                <a:gd name="connsiteX16" fmla="*/ 3035300 w 3797300"/>
                <a:gd name="connsiteY16" fmla="*/ 965200 h 1412875"/>
                <a:gd name="connsiteX17" fmla="*/ 3035300 w 3797300"/>
                <a:gd name="connsiteY17" fmla="*/ 1111250 h 1412875"/>
                <a:gd name="connsiteX18" fmla="*/ 3038475 w 3797300"/>
                <a:gd name="connsiteY18" fmla="*/ 1111250 h 1412875"/>
                <a:gd name="connsiteX19" fmla="*/ 3038475 w 3797300"/>
                <a:gd name="connsiteY19" fmla="*/ 1257300 h 1412875"/>
                <a:gd name="connsiteX20" fmla="*/ 3797300 w 3797300"/>
                <a:gd name="connsiteY20" fmla="*/ 1257300 h 1412875"/>
                <a:gd name="connsiteX21" fmla="*/ 3797300 w 3797300"/>
                <a:gd name="connsiteY21" fmla="*/ 1412875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7300" h="1412875">
                  <a:moveTo>
                    <a:pt x="0" y="0"/>
                  </a:moveTo>
                  <a:lnTo>
                    <a:pt x="1193800" y="0"/>
                  </a:lnTo>
                  <a:lnTo>
                    <a:pt x="1193800" y="139700"/>
                  </a:lnTo>
                  <a:lnTo>
                    <a:pt x="1273175" y="139700"/>
                  </a:lnTo>
                  <a:lnTo>
                    <a:pt x="1273175" y="276225"/>
                  </a:lnTo>
                  <a:lnTo>
                    <a:pt x="1273175" y="276225"/>
                  </a:lnTo>
                  <a:lnTo>
                    <a:pt x="1273175" y="276225"/>
                  </a:lnTo>
                  <a:lnTo>
                    <a:pt x="1301750" y="276225"/>
                  </a:lnTo>
                  <a:lnTo>
                    <a:pt x="1301750" y="549275"/>
                  </a:lnTo>
                  <a:lnTo>
                    <a:pt x="2222500" y="549275"/>
                  </a:lnTo>
                  <a:lnTo>
                    <a:pt x="2222500" y="688975"/>
                  </a:lnTo>
                  <a:lnTo>
                    <a:pt x="2940050" y="688975"/>
                  </a:lnTo>
                  <a:lnTo>
                    <a:pt x="2940050" y="838200"/>
                  </a:lnTo>
                  <a:lnTo>
                    <a:pt x="3022600" y="838200"/>
                  </a:lnTo>
                  <a:lnTo>
                    <a:pt x="3022600" y="952500"/>
                  </a:lnTo>
                  <a:lnTo>
                    <a:pt x="3022600" y="952500"/>
                  </a:lnTo>
                  <a:lnTo>
                    <a:pt x="3035300" y="965200"/>
                  </a:lnTo>
                  <a:lnTo>
                    <a:pt x="3035300" y="1111250"/>
                  </a:lnTo>
                  <a:lnTo>
                    <a:pt x="3038475" y="1111250"/>
                  </a:lnTo>
                  <a:lnTo>
                    <a:pt x="3038475" y="1257300"/>
                  </a:lnTo>
                  <a:lnTo>
                    <a:pt x="3797300" y="1257300"/>
                  </a:lnTo>
                  <a:lnTo>
                    <a:pt x="3797300" y="1412875"/>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Gerade Verbindung 18">
              <a:extLst>
                <a:ext uri="{FF2B5EF4-FFF2-40B4-BE49-F238E27FC236}">
                  <a16:creationId xmlns:a16="http://schemas.microsoft.com/office/drawing/2014/main" id="{DB1633D0-9F6B-E173-E551-3C8E360DBCEB}"/>
                </a:ext>
              </a:extLst>
            </p:cNvPr>
            <p:cNvCxnSpPr/>
            <p:nvPr/>
          </p:nvCxnSpPr>
          <p:spPr>
            <a:xfrm>
              <a:off x="2546350" y="1665288"/>
              <a:ext cx="0" cy="8096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0183B07-3851-CF93-A368-44B6627E22E7}"/>
                </a:ext>
              </a:extLst>
            </p:cNvPr>
            <p:cNvCxnSpPr/>
            <p:nvPr/>
          </p:nvCxnSpPr>
          <p:spPr>
            <a:xfrm>
              <a:off x="4289425" y="2214563"/>
              <a:ext cx="0" cy="8096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FF2C9146-BEA2-EF1A-E259-42AF633C8D6C}"/>
                </a:ext>
              </a:extLst>
            </p:cNvPr>
            <p:cNvCxnSpPr/>
            <p:nvPr/>
          </p:nvCxnSpPr>
          <p:spPr>
            <a:xfrm>
              <a:off x="5273675" y="2922588"/>
              <a:ext cx="0" cy="8096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C83A92FE-CCEE-B74E-2597-FF42D5203D38}"/>
                </a:ext>
              </a:extLst>
            </p:cNvPr>
            <p:cNvCxnSpPr/>
            <p:nvPr/>
          </p:nvCxnSpPr>
          <p:spPr>
            <a:xfrm>
              <a:off x="5718175" y="2922588"/>
              <a:ext cx="0" cy="8096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5" name="Gruppieren 24">
              <a:extLst>
                <a:ext uri="{FF2B5EF4-FFF2-40B4-BE49-F238E27FC236}">
                  <a16:creationId xmlns:a16="http://schemas.microsoft.com/office/drawing/2014/main" id="{4B3F98AB-77AB-489D-5558-B9B1CAFFD2E2}"/>
                </a:ext>
              </a:extLst>
            </p:cNvPr>
            <p:cNvGrpSpPr/>
            <p:nvPr/>
          </p:nvGrpSpPr>
          <p:grpSpPr>
            <a:xfrm>
              <a:off x="5905103" y="3082925"/>
              <a:ext cx="80962" cy="80962"/>
              <a:chOff x="5996384" y="3019028"/>
              <a:chExt cx="80962" cy="80962"/>
            </a:xfrm>
          </p:grpSpPr>
          <p:cxnSp>
            <p:nvCxnSpPr>
              <p:cNvPr id="23" name="Gerade Verbindung 22">
                <a:extLst>
                  <a:ext uri="{FF2B5EF4-FFF2-40B4-BE49-F238E27FC236}">
                    <a16:creationId xmlns:a16="http://schemas.microsoft.com/office/drawing/2014/main" id="{3828AC09-CCDC-BA98-873F-69A7EA7EF3FA}"/>
                  </a:ext>
                </a:extLst>
              </p:cNvPr>
              <p:cNvCxnSpPr>
                <a:cxnSpLocks/>
              </p:cNvCxnSpPr>
              <p:nvPr/>
            </p:nvCxnSpPr>
            <p:spPr>
              <a:xfrm rot="16200000">
                <a:off x="6036865" y="3019029"/>
                <a:ext cx="0" cy="8096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A5118A70-A871-8768-5144-D64891B3B2C2}"/>
                  </a:ext>
                </a:extLst>
              </p:cNvPr>
              <p:cNvCxnSpPr>
                <a:cxnSpLocks/>
              </p:cNvCxnSpPr>
              <p:nvPr/>
            </p:nvCxnSpPr>
            <p:spPr>
              <a:xfrm>
                <a:off x="6036865" y="3019028"/>
                <a:ext cx="0" cy="8096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3" name="Title 2">
            <a:extLst>
              <a:ext uri="{FF2B5EF4-FFF2-40B4-BE49-F238E27FC236}">
                <a16:creationId xmlns:a16="http://schemas.microsoft.com/office/drawing/2014/main" id="{55CC6618-E6E9-46D6-BAFF-31F24787CE43}"/>
              </a:ext>
            </a:extLst>
          </p:cNvPr>
          <p:cNvSpPr>
            <a:spLocks noGrp="1"/>
          </p:cNvSpPr>
          <p:nvPr>
            <p:ph type="title"/>
          </p:nvPr>
        </p:nvSpPr>
        <p:spPr/>
        <p:txBody>
          <a:bodyPr/>
          <a:lstStyle/>
          <a:p>
            <a:r>
              <a:rPr lang="en-US"/>
              <a:t>Progression-free survival</a:t>
            </a:r>
          </a:p>
        </p:txBody>
      </p:sp>
      <p:sp>
        <p:nvSpPr>
          <p:cNvPr id="4" name="Footer Placeholder 3">
            <a:extLst>
              <a:ext uri="{FF2B5EF4-FFF2-40B4-BE49-F238E27FC236}">
                <a16:creationId xmlns:a16="http://schemas.microsoft.com/office/drawing/2014/main" id="{9CCEE024-DD0B-013C-F47A-8A33BBAC88BB}"/>
              </a:ext>
            </a:extLst>
          </p:cNvPr>
          <p:cNvSpPr>
            <a:spLocks noGrp="1"/>
          </p:cNvSpPr>
          <p:nvPr>
            <p:ph type="ftr" sz="quarter" idx="10"/>
          </p:nvPr>
        </p:nvSpPr>
        <p:spPr/>
        <p:txBody>
          <a:bodyPr/>
          <a:lstStyle/>
          <a:p>
            <a:r>
              <a:rPr lang="en-US" b="1">
                <a:solidFill>
                  <a:srgbClr val="4E4F4E"/>
                </a:solidFill>
                <a:latin typeface="+mj-lt"/>
                <a:cs typeface="Arial" panose="020B0604020202020204" pitchFamily="34" charset="0"/>
              </a:rPr>
              <a:t>CI</a:t>
            </a:r>
            <a:r>
              <a:rPr lang="en-US">
                <a:solidFill>
                  <a:srgbClr val="4E4F4E"/>
                </a:solidFill>
                <a:latin typeface="+mj-lt"/>
                <a:cs typeface="Arial" panose="020B0604020202020204" pitchFamily="34" charset="0"/>
              </a:rPr>
              <a:t>, confidence interval; </a:t>
            </a:r>
            <a:r>
              <a:rPr lang="en-US" b="1">
                <a:solidFill>
                  <a:srgbClr val="4E4F4E"/>
                </a:solidFill>
                <a:latin typeface="+mj-lt"/>
                <a:cs typeface="Arial" panose="020B0604020202020204" pitchFamily="34" charset="0"/>
              </a:rPr>
              <a:t>del</a:t>
            </a:r>
            <a:r>
              <a:rPr lang="en-US">
                <a:solidFill>
                  <a:srgbClr val="4E4F4E"/>
                </a:solidFill>
                <a:latin typeface="+mj-lt"/>
                <a:cs typeface="Arial" panose="020B0604020202020204" pitchFamily="34" charset="0"/>
              </a:rPr>
              <a:t>, deletion; </a:t>
            </a:r>
            <a:r>
              <a:rPr lang="en-US" b="1">
                <a:solidFill>
                  <a:srgbClr val="4E4F4E"/>
                </a:solidFill>
                <a:latin typeface="+mj-lt"/>
                <a:cs typeface="Arial" panose="020B0604020202020204" pitchFamily="34" charset="0"/>
              </a:rPr>
              <a:t>PFS</a:t>
            </a:r>
            <a:r>
              <a:rPr lang="en-US">
                <a:solidFill>
                  <a:srgbClr val="4E4F4E"/>
                </a:solidFill>
                <a:latin typeface="+mj-lt"/>
                <a:cs typeface="Arial" panose="020B0604020202020204" pitchFamily="34" charset="0"/>
              </a:rPr>
              <a:t>, progression-free survival; </a:t>
            </a:r>
            <a:r>
              <a:rPr lang="en-US" b="1" err="1">
                <a:solidFill>
                  <a:srgbClr val="4E4F4E"/>
                </a:solidFill>
                <a:latin typeface="+mj-lt"/>
                <a:cs typeface="Arial" panose="020B0604020202020204" pitchFamily="34" charset="0"/>
              </a:rPr>
              <a:t>uIGHV</a:t>
            </a:r>
            <a:r>
              <a:rPr lang="en-US">
                <a:solidFill>
                  <a:srgbClr val="4E4F4E"/>
                </a:solidFill>
                <a:latin typeface="+mj-lt"/>
                <a:cs typeface="Arial" panose="020B0604020202020204" pitchFamily="34" charset="0"/>
              </a:rPr>
              <a:t>, unmutated immunoglobulin heavy chain variable region gene.</a:t>
            </a:r>
          </a:p>
          <a:p>
            <a:r>
              <a:rPr lang="en-US" b="1">
                <a:solidFill>
                  <a:srgbClr val="4E4F4E"/>
                </a:solidFill>
                <a:latin typeface="+mj-lt"/>
                <a:cs typeface="Arial" panose="020B0604020202020204" pitchFamily="34" charset="0"/>
              </a:rPr>
              <a:t>Ghia P</a:t>
            </a:r>
            <a:r>
              <a:rPr lang="en-US" b="1">
                <a:solidFill>
                  <a:srgbClr val="4E4F4E"/>
                </a:solidFill>
                <a:cs typeface="Arial" panose="020B0604020202020204" pitchFamily="34" charset="0"/>
              </a:rPr>
              <a:t>, et al. Abstract 155 presented at 17-ICML.</a:t>
            </a:r>
            <a:endParaRPr lang="en-GB"/>
          </a:p>
        </p:txBody>
      </p:sp>
      <p:sp>
        <p:nvSpPr>
          <p:cNvPr id="5" name="TextBox 13">
            <a:extLst>
              <a:ext uri="{FF2B5EF4-FFF2-40B4-BE49-F238E27FC236}">
                <a16:creationId xmlns:a16="http://schemas.microsoft.com/office/drawing/2014/main" id="{A94FC3E8-5F7B-F8E8-3B31-9E7130355492}"/>
              </a:ext>
            </a:extLst>
          </p:cNvPr>
          <p:cNvSpPr txBox="1"/>
          <p:nvPr/>
        </p:nvSpPr>
        <p:spPr>
          <a:xfrm>
            <a:off x="9120188" y="1665288"/>
            <a:ext cx="2663825" cy="1043532"/>
          </a:xfrm>
          <a:prstGeom prst="rect">
            <a:avLst/>
          </a:prstGeom>
          <a:solidFill>
            <a:schemeClr val="bg2"/>
          </a:solidFill>
        </p:spPr>
        <p:txBody>
          <a:bodyPr wrap="square" lIns="144000" tIns="108000" bIns="72000">
            <a:spAutoFit/>
          </a:bodyPr>
          <a:lstStyle/>
          <a:p>
            <a:pPr marL="184150" indent="-184150">
              <a:spcAft>
                <a:spcPts val="600"/>
              </a:spcAft>
              <a:buClr>
                <a:schemeClr val="accent2"/>
              </a:buClr>
              <a:buFont typeface="Arial" panose="020B0604020202020204" pitchFamily="34" charset="0"/>
              <a:buChar char="•"/>
            </a:pPr>
            <a:r>
              <a:rPr lang="en-GB" sz="1400"/>
              <a:t>Fixed-duration ibrutinib + </a:t>
            </a:r>
            <a:r>
              <a:rPr lang="en-GB" sz="1400" err="1"/>
              <a:t>venetoclax</a:t>
            </a:r>
            <a:r>
              <a:rPr lang="en-GB" sz="1400"/>
              <a:t> continues to provide durable and high PFS rates</a:t>
            </a:r>
          </a:p>
        </p:txBody>
      </p:sp>
      <p:graphicFrame>
        <p:nvGraphicFramePr>
          <p:cNvPr id="2" name="Tabelle 5">
            <a:extLst>
              <a:ext uri="{FF2B5EF4-FFF2-40B4-BE49-F238E27FC236}">
                <a16:creationId xmlns:a16="http://schemas.microsoft.com/office/drawing/2014/main" id="{2AA25AF6-89A0-98DE-9B29-F026867D47C5}"/>
              </a:ext>
            </a:extLst>
          </p:cNvPr>
          <p:cNvGraphicFramePr>
            <a:graphicFrameLocks noGrp="1"/>
          </p:cNvGraphicFramePr>
          <p:nvPr>
            <p:extLst>
              <p:ext uri="{D42A27DB-BD31-4B8C-83A1-F6EECF244321}">
                <p14:modId xmlns:p14="http://schemas.microsoft.com/office/powerpoint/2010/main" val="1813985614"/>
              </p:ext>
            </p:extLst>
          </p:nvPr>
        </p:nvGraphicFramePr>
        <p:xfrm>
          <a:off x="401859" y="5589318"/>
          <a:ext cx="5697985" cy="667200"/>
        </p:xfrm>
        <a:graphic>
          <a:graphicData uri="http://schemas.openxmlformats.org/drawingml/2006/table">
            <a:tbl>
              <a:tblPr firstRow="1" bandRow="1">
                <a:tableStyleId>{5C22544A-7EE6-4342-B048-85BDC9FD1C3A}</a:tableStyleId>
              </a:tblPr>
              <a:tblGrid>
                <a:gridCol w="1485985">
                  <a:extLst>
                    <a:ext uri="{9D8B030D-6E8A-4147-A177-3AD203B41FA5}">
                      <a16:colId xmlns:a16="http://schemas.microsoft.com/office/drawing/2014/main" val="740063259"/>
                    </a:ext>
                  </a:extLst>
                </a:gridCol>
                <a:gridCol w="468000">
                  <a:extLst>
                    <a:ext uri="{9D8B030D-6E8A-4147-A177-3AD203B41FA5}">
                      <a16:colId xmlns:a16="http://schemas.microsoft.com/office/drawing/2014/main" val="2949672590"/>
                    </a:ext>
                  </a:extLst>
                </a:gridCol>
                <a:gridCol w="468000">
                  <a:extLst>
                    <a:ext uri="{9D8B030D-6E8A-4147-A177-3AD203B41FA5}">
                      <a16:colId xmlns:a16="http://schemas.microsoft.com/office/drawing/2014/main" val="3548635927"/>
                    </a:ext>
                  </a:extLst>
                </a:gridCol>
                <a:gridCol w="468000">
                  <a:extLst>
                    <a:ext uri="{9D8B030D-6E8A-4147-A177-3AD203B41FA5}">
                      <a16:colId xmlns:a16="http://schemas.microsoft.com/office/drawing/2014/main" val="2891013861"/>
                    </a:ext>
                  </a:extLst>
                </a:gridCol>
                <a:gridCol w="468000">
                  <a:extLst>
                    <a:ext uri="{9D8B030D-6E8A-4147-A177-3AD203B41FA5}">
                      <a16:colId xmlns:a16="http://schemas.microsoft.com/office/drawing/2014/main" val="4205657699"/>
                    </a:ext>
                  </a:extLst>
                </a:gridCol>
                <a:gridCol w="468000">
                  <a:extLst>
                    <a:ext uri="{9D8B030D-6E8A-4147-A177-3AD203B41FA5}">
                      <a16:colId xmlns:a16="http://schemas.microsoft.com/office/drawing/2014/main" val="2041373745"/>
                    </a:ext>
                  </a:extLst>
                </a:gridCol>
                <a:gridCol w="468000">
                  <a:extLst>
                    <a:ext uri="{9D8B030D-6E8A-4147-A177-3AD203B41FA5}">
                      <a16:colId xmlns:a16="http://schemas.microsoft.com/office/drawing/2014/main" val="198402527"/>
                    </a:ext>
                  </a:extLst>
                </a:gridCol>
                <a:gridCol w="468000">
                  <a:extLst>
                    <a:ext uri="{9D8B030D-6E8A-4147-A177-3AD203B41FA5}">
                      <a16:colId xmlns:a16="http://schemas.microsoft.com/office/drawing/2014/main" val="3255786614"/>
                    </a:ext>
                  </a:extLst>
                </a:gridCol>
                <a:gridCol w="468000">
                  <a:extLst>
                    <a:ext uri="{9D8B030D-6E8A-4147-A177-3AD203B41FA5}">
                      <a16:colId xmlns:a16="http://schemas.microsoft.com/office/drawing/2014/main" val="948516814"/>
                    </a:ext>
                  </a:extLst>
                </a:gridCol>
                <a:gridCol w="468000">
                  <a:extLst>
                    <a:ext uri="{9D8B030D-6E8A-4147-A177-3AD203B41FA5}">
                      <a16:colId xmlns:a16="http://schemas.microsoft.com/office/drawing/2014/main" val="3455357799"/>
                    </a:ext>
                  </a:extLst>
                </a:gridCol>
              </a:tblGrid>
              <a:tr h="142877">
                <a:tc gridSpan="10">
                  <a:txBody>
                    <a:bodyPr/>
                    <a:lstStyle/>
                    <a:p>
                      <a:r>
                        <a:rPr lang="de-DE" sz="1000"/>
                        <a:t>No. of patients</a:t>
                      </a:r>
                    </a:p>
                  </a:txBody>
                  <a:tcPr marL="72000" marT="7200" marB="72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extLst>
                  <a:ext uri="{0D108BD9-81ED-4DB2-BD59-A6C34878D82A}">
                    <a16:rowId xmlns:a16="http://schemas.microsoft.com/office/drawing/2014/main" val="558085198"/>
                  </a:ext>
                </a:extLst>
              </a:tr>
              <a:tr h="142877">
                <a:tc>
                  <a:txBody>
                    <a:bodyPr/>
                    <a:lstStyle/>
                    <a:p>
                      <a:pPr algn="l"/>
                      <a:r>
                        <a:rPr lang="de-DE" sz="1000" b="0" i="0" u="none" strike="noStrike" kern="1200">
                          <a:solidFill>
                            <a:schemeClr val="bg1"/>
                          </a:solidFill>
                          <a:effectLst/>
                          <a:latin typeface="+mn-lt"/>
                          <a:ea typeface="+mn-ea"/>
                          <a:cs typeface="+mn-cs"/>
                        </a:rPr>
                        <a:t>del(17p)/</a:t>
                      </a:r>
                      <a:r>
                        <a:rPr lang="de-DE" sz="1000" b="0" i="1" u="none" strike="noStrike" kern="1200">
                          <a:solidFill>
                            <a:schemeClr val="bg1"/>
                          </a:solidFill>
                          <a:effectLst/>
                          <a:latin typeface="+mn-lt"/>
                          <a:ea typeface="+mn-ea"/>
                          <a:cs typeface="+mn-cs"/>
                        </a:rPr>
                        <a:t>TP53</a:t>
                      </a:r>
                      <a:r>
                        <a:rPr lang="de-DE" sz="1000" b="0" i="0" u="none" strike="noStrike" kern="1200">
                          <a:solidFill>
                            <a:schemeClr val="bg1"/>
                          </a:solidFill>
                          <a:effectLst/>
                          <a:latin typeface="+mn-lt"/>
                          <a:ea typeface="+mn-ea"/>
                          <a:cs typeface="+mn-cs"/>
                        </a:rPr>
                        <a:t> mutation</a:t>
                      </a:r>
                      <a:endParaRPr lang="de-DE" sz="1000">
                        <a:solidFill>
                          <a:schemeClr val="bg1"/>
                        </a:solidFill>
                      </a:endParaRPr>
                    </a:p>
                  </a:txBody>
                  <a:tcPr marL="72000" marR="0" marT="7200" marB="7200" anchor="ctr">
                    <a:solidFill>
                      <a:schemeClr val="accent2"/>
                    </a:solidFill>
                  </a:tcPr>
                </a:tc>
                <a:tc>
                  <a:txBody>
                    <a:bodyPr/>
                    <a:lstStyle/>
                    <a:p>
                      <a:pPr algn="ctr"/>
                      <a:r>
                        <a:rPr lang="de-DE" sz="1000">
                          <a:solidFill>
                            <a:schemeClr val="tx1"/>
                          </a:solidFill>
                        </a:rPr>
                        <a:t>27</a:t>
                      </a:r>
                    </a:p>
                  </a:txBody>
                  <a:tcPr marL="0" marR="0" marT="7200" marB="7200" anchor="ctr"/>
                </a:tc>
                <a:tc>
                  <a:txBody>
                    <a:bodyPr/>
                    <a:lstStyle/>
                    <a:p>
                      <a:pPr algn="ctr"/>
                      <a:r>
                        <a:rPr lang="de-DE" sz="1000">
                          <a:solidFill>
                            <a:schemeClr val="tx1"/>
                          </a:solidFill>
                        </a:rPr>
                        <a:t>26</a:t>
                      </a:r>
                    </a:p>
                  </a:txBody>
                  <a:tcPr marL="0" marR="0" marT="7200" marB="7200" anchor="ctr"/>
                </a:tc>
                <a:tc>
                  <a:txBody>
                    <a:bodyPr/>
                    <a:lstStyle/>
                    <a:p>
                      <a:pPr algn="ctr"/>
                      <a:r>
                        <a:rPr lang="de-DE" sz="1000">
                          <a:solidFill>
                            <a:schemeClr val="tx1"/>
                          </a:solidFill>
                        </a:rPr>
                        <a:t>26</a:t>
                      </a:r>
                    </a:p>
                  </a:txBody>
                  <a:tcPr marL="0" marR="0" marT="7200" marB="7200" anchor="ctr"/>
                </a:tc>
                <a:tc>
                  <a:txBody>
                    <a:bodyPr/>
                    <a:lstStyle/>
                    <a:p>
                      <a:pPr algn="ctr"/>
                      <a:r>
                        <a:rPr lang="de-DE" sz="1000">
                          <a:solidFill>
                            <a:schemeClr val="tx1"/>
                          </a:solidFill>
                        </a:rPr>
                        <a:t>21</a:t>
                      </a:r>
                    </a:p>
                  </a:txBody>
                  <a:tcPr marL="0" marR="0" marT="7200" marB="7200" anchor="ctr"/>
                </a:tc>
                <a:tc>
                  <a:txBody>
                    <a:bodyPr/>
                    <a:lstStyle/>
                    <a:p>
                      <a:pPr algn="ctr"/>
                      <a:r>
                        <a:rPr lang="de-DE" sz="1000">
                          <a:solidFill>
                            <a:schemeClr val="tx1"/>
                          </a:solidFill>
                        </a:rPr>
                        <a:t>21</a:t>
                      </a:r>
                    </a:p>
                  </a:txBody>
                  <a:tcPr marL="0" marR="0" marT="7200" marB="7200" anchor="ctr"/>
                </a:tc>
                <a:tc>
                  <a:txBody>
                    <a:bodyPr/>
                    <a:lstStyle/>
                    <a:p>
                      <a:pPr algn="ctr"/>
                      <a:r>
                        <a:rPr lang="de-DE" sz="1000">
                          <a:solidFill>
                            <a:schemeClr val="tx1"/>
                          </a:solidFill>
                        </a:rPr>
                        <a:t>19</a:t>
                      </a:r>
                    </a:p>
                  </a:txBody>
                  <a:tcPr marL="0" marR="0" marT="7200" marB="7200" anchor="ctr"/>
                </a:tc>
                <a:tc>
                  <a:txBody>
                    <a:bodyPr/>
                    <a:lstStyle/>
                    <a:p>
                      <a:pPr algn="ctr"/>
                      <a:r>
                        <a:rPr lang="de-DE" sz="1000">
                          <a:solidFill>
                            <a:schemeClr val="tx1"/>
                          </a:solidFill>
                        </a:rPr>
                        <a:t>19</a:t>
                      </a:r>
                    </a:p>
                  </a:txBody>
                  <a:tcPr marL="0" marR="0" marT="7200" marB="7200" anchor="ctr"/>
                </a:tc>
                <a:tc>
                  <a:txBody>
                    <a:bodyPr/>
                    <a:lstStyle/>
                    <a:p>
                      <a:pPr algn="ctr"/>
                      <a:r>
                        <a:rPr lang="de-DE" sz="1000">
                          <a:solidFill>
                            <a:schemeClr val="tx1"/>
                          </a:solidFill>
                        </a:rPr>
                        <a:t>14</a:t>
                      </a:r>
                    </a:p>
                  </a:txBody>
                  <a:tcPr marL="0" marR="0" marT="7200" marB="7200" anchor="ctr"/>
                </a:tc>
                <a:tc>
                  <a:txBody>
                    <a:bodyPr/>
                    <a:lstStyle/>
                    <a:p>
                      <a:pPr algn="ctr"/>
                      <a:r>
                        <a:rPr lang="de-DE" sz="1000">
                          <a:solidFill>
                            <a:schemeClr val="tx1"/>
                          </a:solidFill>
                        </a:rPr>
                        <a:t>13</a:t>
                      </a:r>
                    </a:p>
                  </a:txBody>
                  <a:tcPr marL="0" marR="0" marT="7200" marB="7200" anchor="ctr"/>
                </a:tc>
                <a:extLst>
                  <a:ext uri="{0D108BD9-81ED-4DB2-BD59-A6C34878D82A}">
                    <a16:rowId xmlns:a16="http://schemas.microsoft.com/office/drawing/2014/main" val="3845130473"/>
                  </a:ext>
                </a:extLst>
              </a:tr>
              <a:tr h="142877">
                <a:tc>
                  <a:txBody>
                    <a:bodyPr/>
                    <a:lstStyle/>
                    <a:p>
                      <a:pPr algn="l"/>
                      <a:r>
                        <a:rPr lang="de-DE" sz="1000">
                          <a:solidFill>
                            <a:schemeClr val="bg1"/>
                          </a:solidFill>
                        </a:rPr>
                        <a:t>Unmutated </a:t>
                      </a:r>
                      <a:r>
                        <a:rPr lang="de-DE" sz="1000" i="1">
                          <a:solidFill>
                            <a:schemeClr val="bg1"/>
                          </a:solidFill>
                        </a:rPr>
                        <a:t>IGHV</a:t>
                      </a:r>
                    </a:p>
                  </a:txBody>
                  <a:tcPr marL="72000" marR="0" marT="7200" marB="7200" anchor="ctr">
                    <a:solidFill>
                      <a:schemeClr val="accent3"/>
                    </a:solidFill>
                  </a:tcPr>
                </a:tc>
                <a:tc>
                  <a:txBody>
                    <a:bodyPr/>
                    <a:lstStyle/>
                    <a:p>
                      <a:pPr algn="ctr"/>
                      <a:r>
                        <a:rPr lang="de-DE" sz="1000">
                          <a:solidFill>
                            <a:schemeClr val="tx1"/>
                          </a:solidFill>
                        </a:rPr>
                        <a:t>89</a:t>
                      </a:r>
                    </a:p>
                  </a:txBody>
                  <a:tcPr marL="0" marR="0" marT="7200" marB="7200" anchor="ctr"/>
                </a:tc>
                <a:tc>
                  <a:txBody>
                    <a:bodyPr/>
                    <a:lstStyle/>
                    <a:p>
                      <a:pPr algn="ctr"/>
                      <a:r>
                        <a:rPr lang="de-DE" sz="1000">
                          <a:solidFill>
                            <a:schemeClr val="tx1"/>
                          </a:solidFill>
                        </a:rPr>
                        <a:t>85</a:t>
                      </a:r>
                    </a:p>
                  </a:txBody>
                  <a:tcPr marL="0" marR="0" marT="7200" marB="7200" anchor="ctr"/>
                </a:tc>
                <a:tc>
                  <a:txBody>
                    <a:bodyPr/>
                    <a:lstStyle/>
                    <a:p>
                      <a:pPr algn="ctr"/>
                      <a:r>
                        <a:rPr lang="de-DE" sz="1000">
                          <a:solidFill>
                            <a:schemeClr val="tx1"/>
                          </a:solidFill>
                        </a:rPr>
                        <a:t>85</a:t>
                      </a:r>
                    </a:p>
                  </a:txBody>
                  <a:tcPr marL="0" marR="0" marT="7200" marB="7200" anchor="ctr"/>
                </a:tc>
                <a:tc>
                  <a:txBody>
                    <a:bodyPr/>
                    <a:lstStyle/>
                    <a:p>
                      <a:pPr algn="ctr"/>
                      <a:r>
                        <a:rPr lang="de-DE" sz="1000">
                          <a:solidFill>
                            <a:schemeClr val="tx1"/>
                          </a:solidFill>
                        </a:rPr>
                        <a:t>79</a:t>
                      </a:r>
                    </a:p>
                  </a:txBody>
                  <a:tcPr marL="0" marR="0" marT="7200" marB="7200" anchor="ctr"/>
                </a:tc>
                <a:tc>
                  <a:txBody>
                    <a:bodyPr/>
                    <a:lstStyle/>
                    <a:p>
                      <a:pPr algn="ctr"/>
                      <a:r>
                        <a:rPr lang="de-DE" sz="1000">
                          <a:solidFill>
                            <a:schemeClr val="tx1"/>
                          </a:solidFill>
                        </a:rPr>
                        <a:t>79</a:t>
                      </a:r>
                    </a:p>
                  </a:txBody>
                  <a:tcPr marL="0" marR="0" marT="7200" marB="7200" anchor="ctr"/>
                </a:tc>
                <a:tc>
                  <a:txBody>
                    <a:bodyPr/>
                    <a:lstStyle/>
                    <a:p>
                      <a:pPr algn="ctr"/>
                      <a:r>
                        <a:rPr lang="de-DE" sz="1000">
                          <a:solidFill>
                            <a:schemeClr val="tx1"/>
                          </a:solidFill>
                        </a:rPr>
                        <a:t>73</a:t>
                      </a:r>
                    </a:p>
                  </a:txBody>
                  <a:tcPr marL="0" marR="0" marT="7200" marB="7200" anchor="ctr"/>
                </a:tc>
                <a:tc>
                  <a:txBody>
                    <a:bodyPr/>
                    <a:lstStyle/>
                    <a:p>
                      <a:pPr algn="ctr"/>
                      <a:r>
                        <a:rPr lang="de-DE" sz="1000">
                          <a:solidFill>
                            <a:schemeClr val="tx1"/>
                          </a:solidFill>
                        </a:rPr>
                        <a:t>72</a:t>
                      </a:r>
                    </a:p>
                  </a:txBody>
                  <a:tcPr marL="0" marR="0" marT="7200" marB="7200" anchor="ctr"/>
                </a:tc>
                <a:tc>
                  <a:txBody>
                    <a:bodyPr/>
                    <a:lstStyle/>
                    <a:p>
                      <a:pPr algn="ctr"/>
                      <a:r>
                        <a:rPr lang="de-DE" sz="1000">
                          <a:solidFill>
                            <a:schemeClr val="tx1"/>
                          </a:solidFill>
                        </a:rPr>
                        <a:t>59</a:t>
                      </a:r>
                    </a:p>
                  </a:txBody>
                  <a:tcPr marL="0" marR="0" marT="7200" marB="7200" anchor="ctr"/>
                </a:tc>
                <a:tc>
                  <a:txBody>
                    <a:bodyPr/>
                    <a:lstStyle/>
                    <a:p>
                      <a:pPr algn="ctr"/>
                      <a:r>
                        <a:rPr lang="de-DE" sz="1000">
                          <a:solidFill>
                            <a:schemeClr val="tx1"/>
                          </a:solidFill>
                        </a:rPr>
                        <a:t>58</a:t>
                      </a:r>
                    </a:p>
                  </a:txBody>
                  <a:tcPr marL="0" marR="0" marT="7200" marB="7200" anchor="ctr"/>
                </a:tc>
                <a:extLst>
                  <a:ext uri="{0D108BD9-81ED-4DB2-BD59-A6C34878D82A}">
                    <a16:rowId xmlns:a16="http://schemas.microsoft.com/office/drawing/2014/main" val="255718713"/>
                  </a:ext>
                </a:extLst>
              </a:tr>
              <a:tr h="142877">
                <a:tc>
                  <a:txBody>
                    <a:bodyPr/>
                    <a:lstStyle/>
                    <a:p>
                      <a:pPr algn="l"/>
                      <a:r>
                        <a:rPr lang="de-DE" sz="1000">
                          <a:solidFill>
                            <a:schemeClr val="bg1"/>
                          </a:solidFill>
                        </a:rPr>
                        <a:t>All treated patients</a:t>
                      </a:r>
                    </a:p>
                  </a:txBody>
                  <a:tcPr marL="72000" marR="0" marT="7200" marB="7200" anchor="ctr">
                    <a:solidFill>
                      <a:schemeClr val="tx2"/>
                    </a:solidFill>
                  </a:tcPr>
                </a:tc>
                <a:tc>
                  <a:txBody>
                    <a:bodyPr/>
                    <a:lstStyle/>
                    <a:p>
                      <a:pPr algn="ctr"/>
                      <a:r>
                        <a:rPr lang="de-DE" sz="1000">
                          <a:solidFill>
                            <a:schemeClr val="tx1"/>
                          </a:solidFill>
                        </a:rPr>
                        <a:t>159</a:t>
                      </a:r>
                    </a:p>
                  </a:txBody>
                  <a:tcPr marL="0" marR="0" marT="7200" marB="7200" anchor="ctr"/>
                </a:tc>
                <a:tc>
                  <a:txBody>
                    <a:bodyPr/>
                    <a:lstStyle/>
                    <a:p>
                      <a:pPr algn="ctr"/>
                      <a:r>
                        <a:rPr lang="de-DE" sz="1000">
                          <a:solidFill>
                            <a:schemeClr val="tx1"/>
                          </a:solidFill>
                        </a:rPr>
                        <a:t>153</a:t>
                      </a:r>
                    </a:p>
                  </a:txBody>
                  <a:tcPr marL="0" marR="0" marT="7200" marB="7200" anchor="ctr"/>
                </a:tc>
                <a:tc>
                  <a:txBody>
                    <a:bodyPr/>
                    <a:lstStyle/>
                    <a:p>
                      <a:pPr algn="ctr"/>
                      <a:r>
                        <a:rPr lang="de-DE" sz="1000">
                          <a:solidFill>
                            <a:schemeClr val="tx1"/>
                          </a:solidFill>
                        </a:rPr>
                        <a:t>152</a:t>
                      </a:r>
                    </a:p>
                  </a:txBody>
                  <a:tcPr marL="0" marR="0" marT="7200" marB="7200" anchor="ctr"/>
                </a:tc>
                <a:tc>
                  <a:txBody>
                    <a:bodyPr/>
                    <a:lstStyle/>
                    <a:p>
                      <a:pPr algn="ctr"/>
                      <a:r>
                        <a:rPr lang="de-DE" sz="1000">
                          <a:solidFill>
                            <a:schemeClr val="tx1"/>
                          </a:solidFill>
                        </a:rPr>
                        <a:t>144</a:t>
                      </a:r>
                    </a:p>
                  </a:txBody>
                  <a:tcPr marL="0" marR="0" marT="7200" marB="7200" anchor="ctr"/>
                </a:tc>
                <a:tc>
                  <a:txBody>
                    <a:bodyPr/>
                    <a:lstStyle/>
                    <a:p>
                      <a:pPr algn="ctr"/>
                      <a:r>
                        <a:rPr lang="de-DE" sz="1000">
                          <a:solidFill>
                            <a:schemeClr val="tx1"/>
                          </a:solidFill>
                        </a:rPr>
                        <a:t>143</a:t>
                      </a:r>
                    </a:p>
                  </a:txBody>
                  <a:tcPr marL="0" marR="0" marT="7200" marB="7200" anchor="ctr"/>
                </a:tc>
                <a:tc>
                  <a:txBody>
                    <a:bodyPr/>
                    <a:lstStyle/>
                    <a:p>
                      <a:pPr algn="ctr"/>
                      <a:r>
                        <a:rPr lang="de-DE" sz="1000">
                          <a:solidFill>
                            <a:schemeClr val="tx1"/>
                          </a:solidFill>
                        </a:rPr>
                        <a:t>132</a:t>
                      </a:r>
                    </a:p>
                  </a:txBody>
                  <a:tcPr marL="0" marR="0" marT="7200" marB="7200" anchor="ctr"/>
                </a:tc>
                <a:tc>
                  <a:txBody>
                    <a:bodyPr/>
                    <a:lstStyle/>
                    <a:p>
                      <a:pPr algn="ctr"/>
                      <a:r>
                        <a:rPr lang="de-DE" sz="1000">
                          <a:solidFill>
                            <a:schemeClr val="tx1"/>
                          </a:solidFill>
                        </a:rPr>
                        <a:t>130</a:t>
                      </a:r>
                    </a:p>
                  </a:txBody>
                  <a:tcPr marL="0" marR="0" marT="7200" marB="7200" anchor="ctr"/>
                </a:tc>
                <a:tc>
                  <a:txBody>
                    <a:bodyPr/>
                    <a:lstStyle/>
                    <a:p>
                      <a:pPr algn="ctr"/>
                      <a:r>
                        <a:rPr lang="de-DE" sz="1000">
                          <a:solidFill>
                            <a:schemeClr val="tx1"/>
                          </a:solidFill>
                        </a:rPr>
                        <a:t>115</a:t>
                      </a:r>
                    </a:p>
                  </a:txBody>
                  <a:tcPr marL="0" marR="0" marT="7200" marB="7200" anchor="ctr"/>
                </a:tc>
                <a:tc>
                  <a:txBody>
                    <a:bodyPr/>
                    <a:lstStyle/>
                    <a:p>
                      <a:pPr algn="ctr"/>
                      <a:r>
                        <a:rPr lang="de-DE" sz="1000">
                          <a:solidFill>
                            <a:schemeClr val="tx1"/>
                          </a:solidFill>
                        </a:rPr>
                        <a:t>111</a:t>
                      </a:r>
                    </a:p>
                  </a:txBody>
                  <a:tcPr marL="0" marR="0" marT="7200" marB="7200" anchor="ctr"/>
                </a:tc>
                <a:extLst>
                  <a:ext uri="{0D108BD9-81ED-4DB2-BD59-A6C34878D82A}">
                    <a16:rowId xmlns:a16="http://schemas.microsoft.com/office/drawing/2014/main" val="2058103217"/>
                  </a:ext>
                </a:extLst>
              </a:tr>
            </a:tbl>
          </a:graphicData>
        </a:graphic>
      </p:graphicFrame>
      <p:sp>
        <p:nvSpPr>
          <p:cNvPr id="64" name="Textfeld 63">
            <a:extLst>
              <a:ext uri="{FF2B5EF4-FFF2-40B4-BE49-F238E27FC236}">
                <a16:creationId xmlns:a16="http://schemas.microsoft.com/office/drawing/2014/main" id="{976406D5-5026-F2FD-62F6-672D93B24D5E}"/>
              </a:ext>
            </a:extLst>
          </p:cNvPr>
          <p:cNvSpPr txBox="1"/>
          <p:nvPr/>
        </p:nvSpPr>
        <p:spPr>
          <a:xfrm>
            <a:off x="6026546" y="2349342"/>
            <a:ext cx="808235" cy="246221"/>
          </a:xfrm>
          <a:prstGeom prst="rect">
            <a:avLst/>
          </a:prstGeom>
          <a:noFill/>
        </p:spPr>
        <p:txBody>
          <a:bodyPr wrap="none" rtlCol="0">
            <a:spAutoFit/>
          </a:bodyPr>
          <a:lstStyle/>
          <a:p>
            <a:r>
              <a:rPr lang="en-GB" sz="1000"/>
              <a:t>All patients</a:t>
            </a:r>
          </a:p>
        </p:txBody>
      </p:sp>
      <p:sp>
        <p:nvSpPr>
          <p:cNvPr id="65" name="Textfeld 64">
            <a:extLst>
              <a:ext uri="{FF2B5EF4-FFF2-40B4-BE49-F238E27FC236}">
                <a16:creationId xmlns:a16="http://schemas.microsoft.com/office/drawing/2014/main" id="{677AA9FB-F413-7E45-0076-15FDD0ABDB1A}"/>
              </a:ext>
            </a:extLst>
          </p:cNvPr>
          <p:cNvSpPr txBox="1"/>
          <p:nvPr/>
        </p:nvSpPr>
        <p:spPr>
          <a:xfrm>
            <a:off x="6026546" y="2582178"/>
            <a:ext cx="567784" cy="246221"/>
          </a:xfrm>
          <a:prstGeom prst="rect">
            <a:avLst/>
          </a:prstGeom>
          <a:noFill/>
        </p:spPr>
        <p:txBody>
          <a:bodyPr wrap="none" rtlCol="0">
            <a:spAutoFit/>
          </a:bodyPr>
          <a:lstStyle/>
          <a:p>
            <a:r>
              <a:rPr lang="en-GB" sz="1000" i="1" err="1"/>
              <a:t>uIGHV</a:t>
            </a:r>
            <a:endParaRPr lang="en-GB" sz="1000" i="1"/>
          </a:p>
        </p:txBody>
      </p:sp>
      <p:sp>
        <p:nvSpPr>
          <p:cNvPr id="66" name="Textfeld 65">
            <a:extLst>
              <a:ext uri="{FF2B5EF4-FFF2-40B4-BE49-F238E27FC236}">
                <a16:creationId xmlns:a16="http://schemas.microsoft.com/office/drawing/2014/main" id="{D1617A08-F672-4ED8-D2C4-6AF7F11BBD65}"/>
              </a:ext>
            </a:extLst>
          </p:cNvPr>
          <p:cNvSpPr txBox="1"/>
          <p:nvPr/>
        </p:nvSpPr>
        <p:spPr>
          <a:xfrm>
            <a:off x="6026546" y="3007428"/>
            <a:ext cx="992579" cy="246221"/>
          </a:xfrm>
          <a:prstGeom prst="rect">
            <a:avLst/>
          </a:prstGeom>
          <a:noFill/>
        </p:spPr>
        <p:txBody>
          <a:bodyPr wrap="none" rtlCol="0">
            <a:spAutoFit/>
          </a:bodyPr>
          <a:lstStyle/>
          <a:p>
            <a:r>
              <a:rPr lang="en-GB" sz="1000"/>
              <a:t>del(17p)/</a:t>
            </a:r>
            <a:r>
              <a:rPr lang="en-GB" sz="1000" i="1"/>
              <a:t>TP53</a:t>
            </a:r>
          </a:p>
        </p:txBody>
      </p:sp>
      <p:graphicFrame>
        <p:nvGraphicFramePr>
          <p:cNvPr id="15" name="Tabelle 6">
            <a:extLst>
              <a:ext uri="{FF2B5EF4-FFF2-40B4-BE49-F238E27FC236}">
                <a16:creationId xmlns:a16="http://schemas.microsoft.com/office/drawing/2014/main" id="{A50910A2-364F-9E55-96A5-5F6D9DFE4826}"/>
              </a:ext>
            </a:extLst>
          </p:cNvPr>
          <p:cNvGraphicFramePr>
            <a:graphicFrameLocks noGrp="1"/>
          </p:cNvGraphicFramePr>
          <p:nvPr>
            <p:extLst>
              <p:ext uri="{D42A27DB-BD31-4B8C-83A1-F6EECF244321}">
                <p14:modId xmlns:p14="http://schemas.microsoft.com/office/powerpoint/2010/main" val="2108890155"/>
              </p:ext>
            </p:extLst>
          </p:nvPr>
        </p:nvGraphicFramePr>
        <p:xfrm>
          <a:off x="2245146" y="4189219"/>
          <a:ext cx="4140000" cy="792480"/>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1892977978"/>
                    </a:ext>
                  </a:extLst>
                </a:gridCol>
                <a:gridCol w="972000">
                  <a:extLst>
                    <a:ext uri="{9D8B030D-6E8A-4147-A177-3AD203B41FA5}">
                      <a16:colId xmlns:a16="http://schemas.microsoft.com/office/drawing/2014/main" val="1248317097"/>
                    </a:ext>
                  </a:extLst>
                </a:gridCol>
                <a:gridCol w="972000">
                  <a:extLst>
                    <a:ext uri="{9D8B030D-6E8A-4147-A177-3AD203B41FA5}">
                      <a16:colId xmlns:a16="http://schemas.microsoft.com/office/drawing/2014/main" val="4188016077"/>
                    </a:ext>
                  </a:extLst>
                </a:gridCol>
                <a:gridCol w="972000">
                  <a:extLst>
                    <a:ext uri="{9D8B030D-6E8A-4147-A177-3AD203B41FA5}">
                      <a16:colId xmlns:a16="http://schemas.microsoft.com/office/drawing/2014/main" val="463418455"/>
                    </a:ext>
                  </a:extLst>
                </a:gridCol>
              </a:tblGrid>
              <a:tr h="370840">
                <a:tc>
                  <a:txBody>
                    <a:bodyPr/>
                    <a:lstStyle/>
                    <a:p>
                      <a:pPr algn="ctr"/>
                      <a:endParaRPr lang="en-GB" sz="1000"/>
                    </a:p>
                  </a:txBody>
                  <a:tcPr marL="72000" marR="72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del(17p)/</a:t>
                      </a:r>
                      <a:r>
                        <a:rPr lang="en-GB" sz="1000" i="1"/>
                        <a:t>TP53</a:t>
                      </a:r>
                      <a:r>
                        <a:rPr lang="en-GB" sz="1000"/>
                        <a:t> mutation n=27</a:t>
                      </a:r>
                    </a:p>
                  </a:txBody>
                  <a:tcPr marL="36000" marR="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Unmutated </a:t>
                      </a:r>
                      <a:r>
                        <a:rPr lang="en-GB" sz="1000" i="1"/>
                        <a:t>IGHV</a:t>
                      </a:r>
                      <a:r>
                        <a:rPr lang="en-GB" sz="1000"/>
                        <a:t> n=89</a:t>
                      </a:r>
                    </a:p>
                  </a:txBody>
                  <a:tcPr marL="36000" marR="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All treated patients N=159</a:t>
                      </a:r>
                    </a:p>
                  </a:txBody>
                  <a:tcPr marL="36000" marR="36000"/>
                </a:tc>
                <a:extLst>
                  <a:ext uri="{0D108BD9-81ED-4DB2-BD59-A6C34878D82A}">
                    <a16:rowId xmlns:a16="http://schemas.microsoft.com/office/drawing/2014/main" val="3682327391"/>
                  </a:ext>
                </a:extLst>
              </a:tr>
              <a:tr h="370840">
                <a:tc>
                  <a:txBody>
                    <a:bodyPr/>
                    <a:lstStyle/>
                    <a:p>
                      <a:pPr algn="l"/>
                      <a:r>
                        <a:rPr lang="en-GB" sz="1000"/>
                        <a:t>4-year PFS rate, % </a:t>
                      </a:r>
                      <a:br>
                        <a:rPr lang="en-GB" sz="1000"/>
                      </a:br>
                      <a:r>
                        <a:rPr lang="en-GB" sz="1000"/>
                        <a:t>(95% CI)</a:t>
                      </a:r>
                    </a:p>
                  </a:txBody>
                  <a:tcPr marL="108000" marR="36000"/>
                </a:tc>
                <a:tc>
                  <a:txBody>
                    <a:bodyPr/>
                    <a:lstStyle/>
                    <a:p>
                      <a:pPr algn="ctr"/>
                      <a:r>
                        <a:rPr lang="en-GB" sz="1000"/>
                        <a:t>63 </a:t>
                      </a:r>
                      <a:br>
                        <a:rPr lang="en-GB" sz="1000"/>
                      </a:br>
                      <a:r>
                        <a:rPr lang="en-GB" sz="1000"/>
                        <a:t>(41-79)</a:t>
                      </a:r>
                    </a:p>
                  </a:txBody>
                  <a:tcPr marL="36000" marR="36000"/>
                </a:tc>
                <a:tc>
                  <a:txBody>
                    <a:bodyPr/>
                    <a:lstStyle/>
                    <a:p>
                      <a:pPr algn="ctr"/>
                      <a:r>
                        <a:rPr lang="en-GB" sz="1000"/>
                        <a:t>73 </a:t>
                      </a:r>
                      <a:br>
                        <a:rPr lang="en-GB" sz="1000"/>
                      </a:br>
                      <a:r>
                        <a:rPr lang="en-GB" sz="1000"/>
                        <a:t>(62-81)</a:t>
                      </a:r>
                    </a:p>
                  </a:txBody>
                  <a:tcPr marL="36000" marR="36000"/>
                </a:tc>
                <a:tc>
                  <a:txBody>
                    <a:bodyPr/>
                    <a:lstStyle/>
                    <a:p>
                      <a:pPr algn="ctr"/>
                      <a:r>
                        <a:rPr lang="en-GB" sz="1000"/>
                        <a:t>79</a:t>
                      </a:r>
                      <a:br>
                        <a:rPr lang="en-GB" sz="1000"/>
                      </a:br>
                      <a:r>
                        <a:rPr lang="en-GB" sz="1000"/>
                        <a:t>(71-84)</a:t>
                      </a:r>
                    </a:p>
                  </a:txBody>
                  <a:tcPr marL="36000" marR="36000"/>
                </a:tc>
                <a:extLst>
                  <a:ext uri="{0D108BD9-81ED-4DB2-BD59-A6C34878D82A}">
                    <a16:rowId xmlns:a16="http://schemas.microsoft.com/office/drawing/2014/main" val="2492368876"/>
                  </a:ext>
                </a:extLst>
              </a:tr>
            </a:tbl>
          </a:graphicData>
        </a:graphic>
      </p:graphicFrame>
      <p:graphicFrame>
        <p:nvGraphicFramePr>
          <p:cNvPr id="10" name="Diagramm 9">
            <a:extLst>
              <a:ext uri="{FF2B5EF4-FFF2-40B4-BE49-F238E27FC236}">
                <a16:creationId xmlns:a16="http://schemas.microsoft.com/office/drawing/2014/main" id="{37FE4D05-26AE-10EF-9784-C4C5B0619DC9}"/>
              </a:ext>
            </a:extLst>
          </p:cNvPr>
          <p:cNvGraphicFramePr/>
          <p:nvPr>
            <p:extLst>
              <p:ext uri="{D42A27DB-BD31-4B8C-83A1-F6EECF244321}">
                <p14:modId xmlns:p14="http://schemas.microsoft.com/office/powerpoint/2010/main" val="1422159382"/>
              </p:ext>
            </p:extLst>
          </p:nvPr>
        </p:nvGraphicFramePr>
        <p:xfrm>
          <a:off x="1290811" y="1467579"/>
          <a:ext cx="4864034" cy="44496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01496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D04D91AA-8156-F462-4A3B-A60F92E5AA60}"/>
              </a:ext>
            </a:extLst>
          </p:cNvPr>
          <p:cNvSpPr/>
          <p:nvPr/>
        </p:nvSpPr>
        <p:spPr>
          <a:xfrm>
            <a:off x="2130425" y="1708150"/>
            <a:ext cx="1063625" cy="33782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2F4DB8A0-7203-401B-7923-44213D8DD1F0}"/>
              </a:ext>
            </a:extLst>
          </p:cNvPr>
          <p:cNvSpPr>
            <a:spLocks noGrp="1"/>
          </p:cNvSpPr>
          <p:nvPr>
            <p:ph type="title"/>
          </p:nvPr>
        </p:nvSpPr>
        <p:spPr/>
        <p:txBody>
          <a:bodyPr/>
          <a:lstStyle/>
          <a:p>
            <a:r>
              <a:rPr lang="en-US"/>
              <a:t>Overall survival</a:t>
            </a:r>
          </a:p>
        </p:txBody>
      </p:sp>
      <p:sp>
        <p:nvSpPr>
          <p:cNvPr id="2" name="TextBox 13">
            <a:extLst>
              <a:ext uri="{FF2B5EF4-FFF2-40B4-BE49-F238E27FC236}">
                <a16:creationId xmlns:a16="http://schemas.microsoft.com/office/drawing/2014/main" id="{3987BAEE-18CD-D24A-B6F9-341D31B9767B}"/>
              </a:ext>
            </a:extLst>
          </p:cNvPr>
          <p:cNvSpPr txBox="1"/>
          <p:nvPr/>
        </p:nvSpPr>
        <p:spPr>
          <a:xfrm>
            <a:off x="9120188" y="1665288"/>
            <a:ext cx="2663825" cy="3351856"/>
          </a:xfrm>
          <a:prstGeom prst="rect">
            <a:avLst/>
          </a:prstGeom>
          <a:solidFill>
            <a:schemeClr val="bg2"/>
          </a:solidFill>
        </p:spPr>
        <p:txBody>
          <a:bodyPr wrap="square" lIns="144000" tIns="108000" bIns="72000">
            <a:spAutoFit/>
          </a:bodyPr>
          <a:lstStyle/>
          <a:p>
            <a:pPr marL="184150" indent="-184150">
              <a:spcAft>
                <a:spcPts val="600"/>
              </a:spcAft>
              <a:buClr>
                <a:schemeClr val="accent2"/>
              </a:buClr>
              <a:buFont typeface="Arial" panose="020B0604020202020204" pitchFamily="34" charset="0"/>
              <a:buChar char="•"/>
            </a:pPr>
            <a:r>
              <a:rPr lang="en-GB" sz="1400"/>
              <a:t>FD ibrutinib + </a:t>
            </a:r>
            <a:r>
              <a:rPr lang="en-GB" sz="1400" err="1"/>
              <a:t>venetoclax</a:t>
            </a:r>
            <a:r>
              <a:rPr lang="en-GB" sz="1400"/>
              <a:t> continues to provide durable and high OS rates in the overall population and in patients with high-risk genomic features</a:t>
            </a:r>
          </a:p>
          <a:p>
            <a:pPr marL="184150" indent="-184150">
              <a:spcAft>
                <a:spcPts val="600"/>
              </a:spcAft>
              <a:buClr>
                <a:schemeClr val="accent2"/>
              </a:buClr>
              <a:buFont typeface="Arial" panose="020B0604020202020204" pitchFamily="34" charset="0"/>
              <a:buChar char="•"/>
            </a:pPr>
            <a:r>
              <a:rPr lang="en-GB" sz="1400"/>
              <a:t>Median TTNT was not reached (n=28; range </a:t>
            </a:r>
            <a:br>
              <a:rPr lang="en-GB" sz="1400"/>
            </a:br>
            <a:r>
              <a:rPr lang="en-GB" sz="1400"/>
              <a:t>1-53 months)</a:t>
            </a:r>
          </a:p>
          <a:p>
            <a:pPr marL="184150" indent="-184150">
              <a:spcAft>
                <a:spcPts val="600"/>
              </a:spcAft>
              <a:buClr>
                <a:schemeClr val="accent2"/>
              </a:buClr>
              <a:buFont typeface="Arial" panose="020B0604020202020204" pitchFamily="34" charset="0"/>
              <a:buChar char="•"/>
            </a:pPr>
            <a:r>
              <a:rPr lang="en-GB" sz="1400"/>
              <a:t>Landmark estimate of the proportion of patients who had not started a next treatment at 4 years was 84% (95% CI 77-89)</a:t>
            </a:r>
          </a:p>
        </p:txBody>
      </p:sp>
      <p:sp>
        <p:nvSpPr>
          <p:cNvPr id="9" name="Textfeld 8">
            <a:extLst>
              <a:ext uri="{FF2B5EF4-FFF2-40B4-BE49-F238E27FC236}">
                <a16:creationId xmlns:a16="http://schemas.microsoft.com/office/drawing/2014/main" id="{7CC94A7A-3DC2-7188-77CB-02ABC289CAB9}"/>
              </a:ext>
            </a:extLst>
          </p:cNvPr>
          <p:cNvSpPr txBox="1"/>
          <p:nvPr/>
        </p:nvSpPr>
        <p:spPr>
          <a:xfrm>
            <a:off x="2310169" y="2387600"/>
            <a:ext cx="766555" cy="400110"/>
          </a:xfrm>
          <a:prstGeom prst="rect">
            <a:avLst/>
          </a:prstGeom>
          <a:noFill/>
        </p:spPr>
        <p:txBody>
          <a:bodyPr wrap="none" rtlCol="0">
            <a:spAutoFit/>
          </a:bodyPr>
          <a:lstStyle/>
          <a:p>
            <a:pPr algn="ctr"/>
            <a:r>
              <a:rPr lang="en-US" sz="1000"/>
              <a:t>Treatment</a:t>
            </a:r>
            <a:br>
              <a:rPr lang="en-GB" sz="1000"/>
            </a:br>
            <a:r>
              <a:rPr lang="en-GB" sz="1000"/>
              <a:t>period</a:t>
            </a:r>
          </a:p>
        </p:txBody>
      </p:sp>
      <p:cxnSp>
        <p:nvCxnSpPr>
          <p:cNvPr id="10" name="Gerade Verbindung mit Pfeil 9">
            <a:extLst>
              <a:ext uri="{FF2B5EF4-FFF2-40B4-BE49-F238E27FC236}">
                <a16:creationId xmlns:a16="http://schemas.microsoft.com/office/drawing/2014/main" id="{78FB25CA-8C22-50DF-80AA-13AEE1821435}"/>
              </a:ext>
            </a:extLst>
          </p:cNvPr>
          <p:cNvCxnSpPr/>
          <p:nvPr/>
        </p:nvCxnSpPr>
        <p:spPr>
          <a:xfrm>
            <a:off x="2206625" y="2800350"/>
            <a:ext cx="96520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51" name="Tabelle 5">
            <a:extLst>
              <a:ext uri="{FF2B5EF4-FFF2-40B4-BE49-F238E27FC236}">
                <a16:creationId xmlns:a16="http://schemas.microsoft.com/office/drawing/2014/main" id="{33BFFB24-F8FF-0113-6A99-45A383CC9CDC}"/>
              </a:ext>
            </a:extLst>
          </p:cNvPr>
          <p:cNvGraphicFramePr>
            <a:graphicFrameLocks noGrp="1"/>
          </p:cNvGraphicFramePr>
          <p:nvPr>
            <p:extLst>
              <p:ext uri="{D42A27DB-BD31-4B8C-83A1-F6EECF244321}">
                <p14:modId xmlns:p14="http://schemas.microsoft.com/office/powerpoint/2010/main" val="89873014"/>
              </p:ext>
            </p:extLst>
          </p:nvPr>
        </p:nvGraphicFramePr>
        <p:xfrm>
          <a:off x="401859" y="5589318"/>
          <a:ext cx="5697985" cy="667200"/>
        </p:xfrm>
        <a:graphic>
          <a:graphicData uri="http://schemas.openxmlformats.org/drawingml/2006/table">
            <a:tbl>
              <a:tblPr firstRow="1" bandRow="1">
                <a:tableStyleId>{5C22544A-7EE6-4342-B048-85BDC9FD1C3A}</a:tableStyleId>
              </a:tblPr>
              <a:tblGrid>
                <a:gridCol w="1485985">
                  <a:extLst>
                    <a:ext uri="{9D8B030D-6E8A-4147-A177-3AD203B41FA5}">
                      <a16:colId xmlns:a16="http://schemas.microsoft.com/office/drawing/2014/main" val="740063259"/>
                    </a:ext>
                  </a:extLst>
                </a:gridCol>
                <a:gridCol w="468000">
                  <a:extLst>
                    <a:ext uri="{9D8B030D-6E8A-4147-A177-3AD203B41FA5}">
                      <a16:colId xmlns:a16="http://schemas.microsoft.com/office/drawing/2014/main" val="2949672590"/>
                    </a:ext>
                  </a:extLst>
                </a:gridCol>
                <a:gridCol w="468000">
                  <a:extLst>
                    <a:ext uri="{9D8B030D-6E8A-4147-A177-3AD203B41FA5}">
                      <a16:colId xmlns:a16="http://schemas.microsoft.com/office/drawing/2014/main" val="3548635927"/>
                    </a:ext>
                  </a:extLst>
                </a:gridCol>
                <a:gridCol w="468000">
                  <a:extLst>
                    <a:ext uri="{9D8B030D-6E8A-4147-A177-3AD203B41FA5}">
                      <a16:colId xmlns:a16="http://schemas.microsoft.com/office/drawing/2014/main" val="2891013861"/>
                    </a:ext>
                  </a:extLst>
                </a:gridCol>
                <a:gridCol w="468000">
                  <a:extLst>
                    <a:ext uri="{9D8B030D-6E8A-4147-A177-3AD203B41FA5}">
                      <a16:colId xmlns:a16="http://schemas.microsoft.com/office/drawing/2014/main" val="4205657699"/>
                    </a:ext>
                  </a:extLst>
                </a:gridCol>
                <a:gridCol w="468000">
                  <a:extLst>
                    <a:ext uri="{9D8B030D-6E8A-4147-A177-3AD203B41FA5}">
                      <a16:colId xmlns:a16="http://schemas.microsoft.com/office/drawing/2014/main" val="2041373745"/>
                    </a:ext>
                  </a:extLst>
                </a:gridCol>
                <a:gridCol w="468000">
                  <a:extLst>
                    <a:ext uri="{9D8B030D-6E8A-4147-A177-3AD203B41FA5}">
                      <a16:colId xmlns:a16="http://schemas.microsoft.com/office/drawing/2014/main" val="198402527"/>
                    </a:ext>
                  </a:extLst>
                </a:gridCol>
                <a:gridCol w="468000">
                  <a:extLst>
                    <a:ext uri="{9D8B030D-6E8A-4147-A177-3AD203B41FA5}">
                      <a16:colId xmlns:a16="http://schemas.microsoft.com/office/drawing/2014/main" val="3255786614"/>
                    </a:ext>
                  </a:extLst>
                </a:gridCol>
                <a:gridCol w="468000">
                  <a:extLst>
                    <a:ext uri="{9D8B030D-6E8A-4147-A177-3AD203B41FA5}">
                      <a16:colId xmlns:a16="http://schemas.microsoft.com/office/drawing/2014/main" val="948516814"/>
                    </a:ext>
                  </a:extLst>
                </a:gridCol>
                <a:gridCol w="468000">
                  <a:extLst>
                    <a:ext uri="{9D8B030D-6E8A-4147-A177-3AD203B41FA5}">
                      <a16:colId xmlns:a16="http://schemas.microsoft.com/office/drawing/2014/main" val="3455357799"/>
                    </a:ext>
                  </a:extLst>
                </a:gridCol>
              </a:tblGrid>
              <a:tr h="142877">
                <a:tc gridSpan="10">
                  <a:txBody>
                    <a:bodyPr/>
                    <a:lstStyle/>
                    <a:p>
                      <a:r>
                        <a:rPr lang="de-DE" sz="1000"/>
                        <a:t>No. of patients</a:t>
                      </a:r>
                    </a:p>
                  </a:txBody>
                  <a:tcPr marL="72000" marT="7200" marB="72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extLst>
                  <a:ext uri="{0D108BD9-81ED-4DB2-BD59-A6C34878D82A}">
                    <a16:rowId xmlns:a16="http://schemas.microsoft.com/office/drawing/2014/main" val="558085198"/>
                  </a:ext>
                </a:extLst>
              </a:tr>
              <a:tr h="142877">
                <a:tc>
                  <a:txBody>
                    <a:bodyPr/>
                    <a:lstStyle/>
                    <a:p>
                      <a:pPr algn="l"/>
                      <a:r>
                        <a:rPr lang="de-DE" sz="1000" b="0" i="0" u="none" strike="noStrike" kern="1200">
                          <a:solidFill>
                            <a:schemeClr val="bg1"/>
                          </a:solidFill>
                          <a:effectLst/>
                          <a:latin typeface="+mn-lt"/>
                          <a:ea typeface="+mn-ea"/>
                          <a:cs typeface="+mn-cs"/>
                        </a:rPr>
                        <a:t>del(17p)/</a:t>
                      </a:r>
                      <a:r>
                        <a:rPr lang="de-DE" sz="1000" b="0" i="1" u="none" strike="noStrike" kern="1200">
                          <a:solidFill>
                            <a:schemeClr val="bg1"/>
                          </a:solidFill>
                          <a:effectLst/>
                          <a:latin typeface="+mn-lt"/>
                          <a:ea typeface="+mn-ea"/>
                          <a:cs typeface="+mn-cs"/>
                        </a:rPr>
                        <a:t>TP53</a:t>
                      </a:r>
                      <a:r>
                        <a:rPr lang="de-DE" sz="1000" b="0" i="0" u="none" strike="noStrike" kern="1200">
                          <a:solidFill>
                            <a:schemeClr val="bg1"/>
                          </a:solidFill>
                          <a:effectLst/>
                          <a:latin typeface="+mn-lt"/>
                          <a:ea typeface="+mn-ea"/>
                          <a:cs typeface="+mn-cs"/>
                        </a:rPr>
                        <a:t> mutation</a:t>
                      </a:r>
                      <a:endParaRPr lang="de-DE" sz="1000">
                        <a:solidFill>
                          <a:schemeClr val="bg1"/>
                        </a:solidFill>
                      </a:endParaRPr>
                    </a:p>
                  </a:txBody>
                  <a:tcPr marL="72000" marR="0" marT="7200" marB="7200" anchor="ctr">
                    <a:solidFill>
                      <a:schemeClr val="accent2"/>
                    </a:solidFill>
                  </a:tcPr>
                </a:tc>
                <a:tc>
                  <a:txBody>
                    <a:bodyPr/>
                    <a:lstStyle/>
                    <a:p>
                      <a:pPr algn="ctr"/>
                      <a:r>
                        <a:rPr lang="de-DE" sz="1000">
                          <a:solidFill>
                            <a:schemeClr val="tx1"/>
                          </a:solidFill>
                        </a:rPr>
                        <a:t>27</a:t>
                      </a:r>
                    </a:p>
                  </a:txBody>
                  <a:tcPr marL="0" marR="0" marT="7200" marB="7200" anchor="ctr"/>
                </a:tc>
                <a:tc>
                  <a:txBody>
                    <a:bodyPr/>
                    <a:lstStyle/>
                    <a:p>
                      <a:pPr algn="ctr"/>
                      <a:r>
                        <a:rPr lang="de-DE" sz="1000">
                          <a:solidFill>
                            <a:schemeClr val="tx1"/>
                          </a:solidFill>
                        </a:rPr>
                        <a:t>26</a:t>
                      </a:r>
                    </a:p>
                  </a:txBody>
                  <a:tcPr marL="0" marR="0" marT="7200" marB="7200" anchor="ctr"/>
                </a:tc>
                <a:tc>
                  <a:txBody>
                    <a:bodyPr/>
                    <a:lstStyle/>
                    <a:p>
                      <a:pPr algn="ctr"/>
                      <a:r>
                        <a:rPr lang="de-DE" sz="1000">
                          <a:solidFill>
                            <a:schemeClr val="tx1"/>
                          </a:solidFill>
                        </a:rPr>
                        <a:t>26</a:t>
                      </a:r>
                    </a:p>
                  </a:txBody>
                  <a:tcPr marL="0" marR="0" marT="7200" marB="7200" anchor="ctr"/>
                </a:tc>
                <a:tc>
                  <a:txBody>
                    <a:bodyPr/>
                    <a:lstStyle/>
                    <a:p>
                      <a:pPr algn="ctr"/>
                      <a:r>
                        <a:rPr lang="de-DE" sz="1000">
                          <a:solidFill>
                            <a:schemeClr val="tx1"/>
                          </a:solidFill>
                        </a:rPr>
                        <a:t>25</a:t>
                      </a:r>
                    </a:p>
                  </a:txBody>
                  <a:tcPr marL="0" marR="0" marT="7200" marB="7200" anchor="ctr"/>
                </a:tc>
                <a:tc>
                  <a:txBody>
                    <a:bodyPr/>
                    <a:lstStyle/>
                    <a:p>
                      <a:pPr algn="ctr"/>
                      <a:r>
                        <a:rPr lang="de-DE" sz="1000">
                          <a:solidFill>
                            <a:schemeClr val="tx1"/>
                          </a:solidFill>
                        </a:rPr>
                        <a:t>25</a:t>
                      </a:r>
                    </a:p>
                  </a:txBody>
                  <a:tcPr marL="0" marR="0" marT="7200" marB="7200" anchor="ctr"/>
                </a:tc>
                <a:tc>
                  <a:txBody>
                    <a:bodyPr/>
                    <a:lstStyle/>
                    <a:p>
                      <a:pPr algn="ctr"/>
                      <a:r>
                        <a:rPr lang="de-DE" sz="1000">
                          <a:solidFill>
                            <a:schemeClr val="tx1"/>
                          </a:solidFill>
                        </a:rPr>
                        <a:t>25</a:t>
                      </a:r>
                    </a:p>
                  </a:txBody>
                  <a:tcPr marL="0" marR="0" marT="7200" marB="7200" anchor="ctr"/>
                </a:tc>
                <a:tc>
                  <a:txBody>
                    <a:bodyPr/>
                    <a:lstStyle/>
                    <a:p>
                      <a:pPr algn="ctr"/>
                      <a:r>
                        <a:rPr lang="de-DE" sz="1000">
                          <a:solidFill>
                            <a:schemeClr val="tx1"/>
                          </a:solidFill>
                        </a:rPr>
                        <a:t>25</a:t>
                      </a:r>
                    </a:p>
                  </a:txBody>
                  <a:tcPr marL="0" marR="0" marT="7200" marB="7200" anchor="ctr"/>
                </a:tc>
                <a:tc>
                  <a:txBody>
                    <a:bodyPr/>
                    <a:lstStyle/>
                    <a:p>
                      <a:pPr algn="ctr"/>
                      <a:r>
                        <a:rPr lang="de-DE" sz="1000">
                          <a:solidFill>
                            <a:schemeClr val="tx1"/>
                          </a:solidFill>
                        </a:rPr>
                        <a:t>25</a:t>
                      </a:r>
                    </a:p>
                  </a:txBody>
                  <a:tcPr marL="0" marR="0" marT="7200" marB="7200" anchor="ctr"/>
                </a:tc>
                <a:tc>
                  <a:txBody>
                    <a:bodyPr/>
                    <a:lstStyle/>
                    <a:p>
                      <a:pPr algn="ctr"/>
                      <a:r>
                        <a:rPr lang="de-DE" sz="1000">
                          <a:solidFill>
                            <a:schemeClr val="tx1"/>
                          </a:solidFill>
                        </a:rPr>
                        <a:t>24</a:t>
                      </a:r>
                    </a:p>
                  </a:txBody>
                  <a:tcPr marL="0" marR="0" marT="7200" marB="7200" anchor="ctr"/>
                </a:tc>
                <a:extLst>
                  <a:ext uri="{0D108BD9-81ED-4DB2-BD59-A6C34878D82A}">
                    <a16:rowId xmlns:a16="http://schemas.microsoft.com/office/drawing/2014/main" val="3845130473"/>
                  </a:ext>
                </a:extLst>
              </a:tr>
              <a:tr h="142877">
                <a:tc>
                  <a:txBody>
                    <a:bodyPr/>
                    <a:lstStyle/>
                    <a:p>
                      <a:pPr algn="l"/>
                      <a:r>
                        <a:rPr lang="de-DE" sz="1000">
                          <a:solidFill>
                            <a:schemeClr val="bg1"/>
                          </a:solidFill>
                        </a:rPr>
                        <a:t>Unmutated </a:t>
                      </a:r>
                      <a:r>
                        <a:rPr lang="de-DE" sz="1000" i="1">
                          <a:solidFill>
                            <a:schemeClr val="bg1"/>
                          </a:solidFill>
                        </a:rPr>
                        <a:t>IGHV</a:t>
                      </a:r>
                    </a:p>
                  </a:txBody>
                  <a:tcPr marL="72000" marR="0" marT="7200" marB="7200" anchor="ctr">
                    <a:solidFill>
                      <a:schemeClr val="accent3"/>
                    </a:solidFill>
                  </a:tcPr>
                </a:tc>
                <a:tc>
                  <a:txBody>
                    <a:bodyPr/>
                    <a:lstStyle/>
                    <a:p>
                      <a:pPr algn="ctr"/>
                      <a:r>
                        <a:rPr lang="de-DE" sz="1000">
                          <a:solidFill>
                            <a:schemeClr val="tx1"/>
                          </a:solidFill>
                        </a:rPr>
                        <a:t>89</a:t>
                      </a:r>
                    </a:p>
                  </a:txBody>
                  <a:tcPr marL="0" marR="0" marT="7200" marB="7200" anchor="ctr"/>
                </a:tc>
                <a:tc>
                  <a:txBody>
                    <a:bodyPr/>
                    <a:lstStyle/>
                    <a:p>
                      <a:pPr algn="ctr"/>
                      <a:r>
                        <a:rPr lang="de-DE" sz="1000">
                          <a:solidFill>
                            <a:schemeClr val="tx1"/>
                          </a:solidFill>
                        </a:rPr>
                        <a:t>86</a:t>
                      </a:r>
                    </a:p>
                  </a:txBody>
                  <a:tcPr marL="0" marR="0" marT="7200" marB="7200" anchor="ctr"/>
                </a:tc>
                <a:tc>
                  <a:txBody>
                    <a:bodyPr/>
                    <a:lstStyle/>
                    <a:p>
                      <a:pPr algn="ctr"/>
                      <a:r>
                        <a:rPr lang="de-DE" sz="1000">
                          <a:solidFill>
                            <a:schemeClr val="tx1"/>
                          </a:solidFill>
                        </a:rPr>
                        <a:t>86</a:t>
                      </a:r>
                    </a:p>
                  </a:txBody>
                  <a:tcPr marL="0" marR="0" marT="7200" marB="7200" anchor="ctr"/>
                </a:tc>
                <a:tc>
                  <a:txBody>
                    <a:bodyPr/>
                    <a:lstStyle/>
                    <a:p>
                      <a:pPr algn="ctr"/>
                      <a:r>
                        <a:rPr lang="de-DE" sz="1000">
                          <a:solidFill>
                            <a:schemeClr val="tx1"/>
                          </a:solidFill>
                        </a:rPr>
                        <a:t>84</a:t>
                      </a:r>
                    </a:p>
                  </a:txBody>
                  <a:tcPr marL="0" marR="0" marT="7200" marB="7200" anchor="ctr"/>
                </a:tc>
                <a:tc>
                  <a:txBody>
                    <a:bodyPr/>
                    <a:lstStyle/>
                    <a:p>
                      <a:pPr algn="ctr"/>
                      <a:r>
                        <a:rPr lang="de-DE" sz="1000">
                          <a:solidFill>
                            <a:schemeClr val="tx1"/>
                          </a:solidFill>
                        </a:rPr>
                        <a:t>84</a:t>
                      </a:r>
                    </a:p>
                  </a:txBody>
                  <a:tcPr marL="0" marR="0" marT="7200" marB="7200" anchor="ctr"/>
                </a:tc>
                <a:tc>
                  <a:txBody>
                    <a:bodyPr/>
                    <a:lstStyle/>
                    <a:p>
                      <a:pPr algn="ctr"/>
                      <a:r>
                        <a:rPr lang="de-DE" sz="1000">
                          <a:solidFill>
                            <a:schemeClr val="tx1"/>
                          </a:solidFill>
                        </a:rPr>
                        <a:t>83</a:t>
                      </a:r>
                    </a:p>
                  </a:txBody>
                  <a:tcPr marL="0" marR="0" marT="7200" marB="7200" anchor="ctr"/>
                </a:tc>
                <a:tc>
                  <a:txBody>
                    <a:bodyPr/>
                    <a:lstStyle/>
                    <a:p>
                      <a:pPr algn="ctr"/>
                      <a:r>
                        <a:rPr lang="de-DE" sz="1000">
                          <a:solidFill>
                            <a:schemeClr val="tx1"/>
                          </a:solidFill>
                        </a:rPr>
                        <a:t>83</a:t>
                      </a:r>
                    </a:p>
                  </a:txBody>
                  <a:tcPr marL="0" marR="0" marT="7200" marB="7200" anchor="ctr"/>
                </a:tc>
                <a:tc>
                  <a:txBody>
                    <a:bodyPr/>
                    <a:lstStyle/>
                    <a:p>
                      <a:pPr algn="ctr"/>
                      <a:r>
                        <a:rPr lang="de-DE" sz="1000">
                          <a:solidFill>
                            <a:schemeClr val="tx1"/>
                          </a:solidFill>
                        </a:rPr>
                        <a:t>82</a:t>
                      </a:r>
                    </a:p>
                  </a:txBody>
                  <a:tcPr marL="0" marR="0" marT="7200" marB="7200" anchor="ctr"/>
                </a:tc>
                <a:tc>
                  <a:txBody>
                    <a:bodyPr/>
                    <a:lstStyle/>
                    <a:p>
                      <a:pPr algn="ctr"/>
                      <a:r>
                        <a:rPr lang="de-DE" sz="1000">
                          <a:solidFill>
                            <a:schemeClr val="tx1"/>
                          </a:solidFill>
                        </a:rPr>
                        <a:t>79</a:t>
                      </a:r>
                    </a:p>
                  </a:txBody>
                  <a:tcPr marL="0" marR="0" marT="7200" marB="7200" anchor="ctr"/>
                </a:tc>
                <a:extLst>
                  <a:ext uri="{0D108BD9-81ED-4DB2-BD59-A6C34878D82A}">
                    <a16:rowId xmlns:a16="http://schemas.microsoft.com/office/drawing/2014/main" val="255718713"/>
                  </a:ext>
                </a:extLst>
              </a:tr>
              <a:tr h="142877">
                <a:tc>
                  <a:txBody>
                    <a:bodyPr/>
                    <a:lstStyle/>
                    <a:p>
                      <a:pPr algn="l"/>
                      <a:r>
                        <a:rPr lang="de-DE" sz="1000">
                          <a:solidFill>
                            <a:schemeClr val="bg1"/>
                          </a:solidFill>
                        </a:rPr>
                        <a:t>All treated patients</a:t>
                      </a:r>
                    </a:p>
                  </a:txBody>
                  <a:tcPr marL="72000" marR="0" marT="7200" marB="7200" anchor="ctr">
                    <a:solidFill>
                      <a:schemeClr val="tx2"/>
                    </a:solidFill>
                  </a:tcPr>
                </a:tc>
                <a:tc>
                  <a:txBody>
                    <a:bodyPr/>
                    <a:lstStyle/>
                    <a:p>
                      <a:pPr algn="ctr"/>
                      <a:r>
                        <a:rPr lang="de-DE" sz="1000">
                          <a:solidFill>
                            <a:schemeClr val="tx1"/>
                          </a:solidFill>
                        </a:rPr>
                        <a:t>159</a:t>
                      </a:r>
                    </a:p>
                  </a:txBody>
                  <a:tcPr marL="0" marR="0" marT="7200" marB="7200" anchor="ctr"/>
                </a:tc>
                <a:tc>
                  <a:txBody>
                    <a:bodyPr/>
                    <a:lstStyle/>
                    <a:p>
                      <a:pPr algn="ctr"/>
                      <a:r>
                        <a:rPr lang="de-DE" sz="1000">
                          <a:solidFill>
                            <a:schemeClr val="tx1"/>
                          </a:solidFill>
                        </a:rPr>
                        <a:t>155</a:t>
                      </a:r>
                    </a:p>
                  </a:txBody>
                  <a:tcPr marL="0" marR="0" marT="7200" marB="7200" anchor="ctr"/>
                </a:tc>
                <a:tc>
                  <a:txBody>
                    <a:bodyPr/>
                    <a:lstStyle/>
                    <a:p>
                      <a:pPr algn="ctr"/>
                      <a:r>
                        <a:rPr lang="de-DE" sz="1000">
                          <a:solidFill>
                            <a:schemeClr val="tx1"/>
                          </a:solidFill>
                        </a:rPr>
                        <a:t>154</a:t>
                      </a:r>
                    </a:p>
                  </a:txBody>
                  <a:tcPr marL="0" marR="0" marT="7200" marB="7200" anchor="ctr"/>
                </a:tc>
                <a:tc>
                  <a:txBody>
                    <a:bodyPr/>
                    <a:lstStyle/>
                    <a:p>
                      <a:pPr algn="ctr"/>
                      <a:r>
                        <a:rPr lang="de-DE" sz="1000">
                          <a:solidFill>
                            <a:schemeClr val="tx1"/>
                          </a:solidFill>
                        </a:rPr>
                        <a:t>151</a:t>
                      </a:r>
                    </a:p>
                  </a:txBody>
                  <a:tcPr marL="0" marR="0" marT="7200" marB="7200" anchor="ctr"/>
                </a:tc>
                <a:tc>
                  <a:txBody>
                    <a:bodyPr/>
                    <a:lstStyle/>
                    <a:p>
                      <a:pPr algn="ctr"/>
                      <a:r>
                        <a:rPr lang="de-DE" sz="1000">
                          <a:solidFill>
                            <a:schemeClr val="tx1"/>
                          </a:solidFill>
                        </a:rPr>
                        <a:t>150</a:t>
                      </a:r>
                    </a:p>
                  </a:txBody>
                  <a:tcPr marL="0" marR="0" marT="7200" marB="7200" anchor="ctr"/>
                </a:tc>
                <a:tc>
                  <a:txBody>
                    <a:bodyPr/>
                    <a:lstStyle/>
                    <a:p>
                      <a:pPr algn="ctr"/>
                      <a:r>
                        <a:rPr lang="de-DE" sz="1000">
                          <a:solidFill>
                            <a:schemeClr val="tx1"/>
                          </a:solidFill>
                        </a:rPr>
                        <a:t>149</a:t>
                      </a:r>
                    </a:p>
                  </a:txBody>
                  <a:tcPr marL="0" marR="0" marT="7200" marB="7200" anchor="ctr"/>
                </a:tc>
                <a:tc>
                  <a:txBody>
                    <a:bodyPr/>
                    <a:lstStyle/>
                    <a:p>
                      <a:pPr algn="ctr"/>
                      <a:r>
                        <a:rPr lang="de-DE" sz="1000">
                          <a:solidFill>
                            <a:schemeClr val="tx1"/>
                          </a:solidFill>
                        </a:rPr>
                        <a:t>149</a:t>
                      </a:r>
                    </a:p>
                  </a:txBody>
                  <a:tcPr marL="0" marR="0" marT="7200" marB="7200" anchor="ctr"/>
                </a:tc>
                <a:tc>
                  <a:txBody>
                    <a:bodyPr/>
                    <a:lstStyle/>
                    <a:p>
                      <a:pPr algn="ctr"/>
                      <a:r>
                        <a:rPr lang="de-DE" sz="1000">
                          <a:solidFill>
                            <a:schemeClr val="tx1"/>
                          </a:solidFill>
                        </a:rPr>
                        <a:t>148</a:t>
                      </a:r>
                    </a:p>
                  </a:txBody>
                  <a:tcPr marL="0" marR="0" marT="7200" marB="7200" anchor="ctr"/>
                </a:tc>
                <a:tc>
                  <a:txBody>
                    <a:bodyPr/>
                    <a:lstStyle/>
                    <a:p>
                      <a:pPr algn="ctr"/>
                      <a:r>
                        <a:rPr lang="de-DE" sz="1000">
                          <a:solidFill>
                            <a:schemeClr val="tx1"/>
                          </a:solidFill>
                        </a:rPr>
                        <a:t>143</a:t>
                      </a:r>
                    </a:p>
                  </a:txBody>
                  <a:tcPr marL="0" marR="0" marT="7200" marB="7200" anchor="ctr"/>
                </a:tc>
                <a:extLst>
                  <a:ext uri="{0D108BD9-81ED-4DB2-BD59-A6C34878D82A}">
                    <a16:rowId xmlns:a16="http://schemas.microsoft.com/office/drawing/2014/main" val="2058103217"/>
                  </a:ext>
                </a:extLst>
              </a:tr>
            </a:tbl>
          </a:graphicData>
        </a:graphic>
      </p:graphicFrame>
      <p:graphicFrame>
        <p:nvGraphicFramePr>
          <p:cNvPr id="52" name="Tabelle 6">
            <a:extLst>
              <a:ext uri="{FF2B5EF4-FFF2-40B4-BE49-F238E27FC236}">
                <a16:creationId xmlns:a16="http://schemas.microsoft.com/office/drawing/2014/main" id="{5AF08BA4-922E-3EA5-A797-E57FA1F324CB}"/>
              </a:ext>
            </a:extLst>
          </p:cNvPr>
          <p:cNvGraphicFramePr>
            <a:graphicFrameLocks noGrp="1"/>
          </p:cNvGraphicFramePr>
          <p:nvPr>
            <p:extLst>
              <p:ext uri="{D42A27DB-BD31-4B8C-83A1-F6EECF244321}">
                <p14:modId xmlns:p14="http://schemas.microsoft.com/office/powerpoint/2010/main" val="1806205746"/>
              </p:ext>
            </p:extLst>
          </p:nvPr>
        </p:nvGraphicFramePr>
        <p:xfrm>
          <a:off x="2245146" y="4189219"/>
          <a:ext cx="4140000" cy="792480"/>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1892977978"/>
                    </a:ext>
                  </a:extLst>
                </a:gridCol>
                <a:gridCol w="972000">
                  <a:extLst>
                    <a:ext uri="{9D8B030D-6E8A-4147-A177-3AD203B41FA5}">
                      <a16:colId xmlns:a16="http://schemas.microsoft.com/office/drawing/2014/main" val="1248317097"/>
                    </a:ext>
                  </a:extLst>
                </a:gridCol>
                <a:gridCol w="972000">
                  <a:extLst>
                    <a:ext uri="{9D8B030D-6E8A-4147-A177-3AD203B41FA5}">
                      <a16:colId xmlns:a16="http://schemas.microsoft.com/office/drawing/2014/main" val="4188016077"/>
                    </a:ext>
                  </a:extLst>
                </a:gridCol>
                <a:gridCol w="972000">
                  <a:extLst>
                    <a:ext uri="{9D8B030D-6E8A-4147-A177-3AD203B41FA5}">
                      <a16:colId xmlns:a16="http://schemas.microsoft.com/office/drawing/2014/main" val="463418455"/>
                    </a:ext>
                  </a:extLst>
                </a:gridCol>
              </a:tblGrid>
              <a:tr h="370840">
                <a:tc>
                  <a:txBody>
                    <a:bodyPr/>
                    <a:lstStyle/>
                    <a:p>
                      <a:pPr algn="ctr"/>
                      <a:endParaRPr lang="en-GB" sz="1000"/>
                    </a:p>
                  </a:txBody>
                  <a:tcPr marL="72000" marR="72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del(17p)/</a:t>
                      </a:r>
                      <a:r>
                        <a:rPr lang="en-GB" sz="1000" i="1"/>
                        <a:t>TP53 </a:t>
                      </a:r>
                      <a:r>
                        <a:rPr lang="en-GB" sz="1000"/>
                        <a:t>mutation n=27</a:t>
                      </a:r>
                    </a:p>
                  </a:txBody>
                  <a:tcPr marL="36000" marR="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Unmutated </a:t>
                      </a:r>
                      <a:r>
                        <a:rPr lang="en-GB" sz="1000" i="1"/>
                        <a:t>IGHV</a:t>
                      </a:r>
                      <a:r>
                        <a:rPr lang="en-GB" sz="1000"/>
                        <a:t> n=89</a:t>
                      </a:r>
                    </a:p>
                  </a:txBody>
                  <a:tcPr marL="36000" marR="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All treated patients N=159</a:t>
                      </a:r>
                    </a:p>
                  </a:txBody>
                  <a:tcPr marL="36000" marR="36000"/>
                </a:tc>
                <a:extLst>
                  <a:ext uri="{0D108BD9-81ED-4DB2-BD59-A6C34878D82A}">
                    <a16:rowId xmlns:a16="http://schemas.microsoft.com/office/drawing/2014/main" val="3682327391"/>
                  </a:ext>
                </a:extLst>
              </a:tr>
              <a:tr h="370840">
                <a:tc>
                  <a:txBody>
                    <a:bodyPr/>
                    <a:lstStyle/>
                    <a:p>
                      <a:pPr algn="l"/>
                      <a:r>
                        <a:rPr lang="en-GB" sz="1000"/>
                        <a:t>4-year OS rate, % </a:t>
                      </a:r>
                      <a:br>
                        <a:rPr lang="en-GB" sz="1000"/>
                      </a:br>
                      <a:r>
                        <a:rPr lang="en-GB" sz="1000"/>
                        <a:t>(95% CI)</a:t>
                      </a:r>
                    </a:p>
                  </a:txBody>
                  <a:tcPr marL="108000" marR="36000"/>
                </a:tc>
                <a:tc>
                  <a:txBody>
                    <a:bodyPr/>
                    <a:lstStyle/>
                    <a:p>
                      <a:pPr algn="ctr"/>
                      <a:r>
                        <a:rPr lang="en-GB" sz="1000"/>
                        <a:t>96 </a:t>
                      </a:r>
                      <a:br>
                        <a:rPr lang="en-GB" sz="1000"/>
                      </a:br>
                      <a:r>
                        <a:rPr lang="en-GB" sz="1000"/>
                        <a:t>(76-99)</a:t>
                      </a:r>
                    </a:p>
                  </a:txBody>
                  <a:tcPr marL="36000" marR="36000"/>
                </a:tc>
                <a:tc>
                  <a:txBody>
                    <a:bodyPr/>
                    <a:lstStyle/>
                    <a:p>
                      <a:pPr algn="ctr"/>
                      <a:r>
                        <a:rPr lang="en-GB" sz="1000"/>
                        <a:t>97 </a:t>
                      </a:r>
                      <a:br>
                        <a:rPr lang="en-GB" sz="1000"/>
                      </a:br>
                      <a:r>
                        <a:rPr lang="en-GB" sz="1000"/>
                        <a:t>(90-99)</a:t>
                      </a:r>
                    </a:p>
                  </a:txBody>
                  <a:tcPr marL="36000" marR="36000"/>
                </a:tc>
                <a:tc>
                  <a:txBody>
                    <a:bodyPr/>
                    <a:lstStyle/>
                    <a:p>
                      <a:pPr algn="ctr"/>
                      <a:r>
                        <a:rPr lang="en-GB" sz="1000"/>
                        <a:t>98</a:t>
                      </a:r>
                      <a:r>
                        <a:rPr lang="en-GB" sz="1000" baseline="30000"/>
                        <a:t>a</a:t>
                      </a:r>
                      <a:br>
                        <a:rPr lang="en-GB" sz="1000"/>
                      </a:br>
                      <a:r>
                        <a:rPr lang="en-GB" sz="1000"/>
                        <a:t>(94-99)</a:t>
                      </a:r>
                    </a:p>
                  </a:txBody>
                  <a:tcPr marL="36000" marR="36000"/>
                </a:tc>
                <a:extLst>
                  <a:ext uri="{0D108BD9-81ED-4DB2-BD59-A6C34878D82A}">
                    <a16:rowId xmlns:a16="http://schemas.microsoft.com/office/drawing/2014/main" val="2492368876"/>
                  </a:ext>
                </a:extLst>
              </a:tr>
            </a:tbl>
          </a:graphicData>
        </a:graphic>
      </p:graphicFrame>
      <p:grpSp>
        <p:nvGrpSpPr>
          <p:cNvPr id="13" name="Gruppieren 12">
            <a:extLst>
              <a:ext uri="{FF2B5EF4-FFF2-40B4-BE49-F238E27FC236}">
                <a16:creationId xmlns:a16="http://schemas.microsoft.com/office/drawing/2014/main" id="{9640A960-D255-4DC5-7E31-06F22606CA6A}"/>
              </a:ext>
            </a:extLst>
          </p:cNvPr>
          <p:cNvGrpSpPr/>
          <p:nvPr/>
        </p:nvGrpSpPr>
        <p:grpSpPr>
          <a:xfrm>
            <a:off x="2116705" y="1592701"/>
            <a:ext cx="4822078" cy="631383"/>
            <a:chOff x="2116705" y="1592701"/>
            <a:chExt cx="4822078" cy="631383"/>
          </a:xfrm>
        </p:grpSpPr>
        <p:grpSp>
          <p:nvGrpSpPr>
            <p:cNvPr id="6" name="Gruppieren 5">
              <a:extLst>
                <a:ext uri="{FF2B5EF4-FFF2-40B4-BE49-F238E27FC236}">
                  <a16:creationId xmlns:a16="http://schemas.microsoft.com/office/drawing/2014/main" id="{6ED52A8B-36E2-5917-F91D-37C1F352CDA3}"/>
                </a:ext>
              </a:extLst>
            </p:cNvPr>
            <p:cNvGrpSpPr/>
            <p:nvPr/>
          </p:nvGrpSpPr>
          <p:grpSpPr>
            <a:xfrm>
              <a:off x="2116705" y="1692119"/>
              <a:ext cx="3893502" cy="328858"/>
              <a:chOff x="2116705" y="1692119"/>
              <a:chExt cx="3893502" cy="328858"/>
            </a:xfrm>
          </p:grpSpPr>
          <p:grpSp>
            <p:nvGrpSpPr>
              <p:cNvPr id="5" name="Gruppieren 4">
                <a:extLst>
                  <a:ext uri="{FF2B5EF4-FFF2-40B4-BE49-F238E27FC236}">
                    <a16:creationId xmlns:a16="http://schemas.microsoft.com/office/drawing/2014/main" id="{573C161B-F1CE-823E-239E-F9B294DD0DF1}"/>
                  </a:ext>
                </a:extLst>
              </p:cNvPr>
              <p:cNvGrpSpPr/>
              <p:nvPr/>
            </p:nvGrpSpPr>
            <p:grpSpPr>
              <a:xfrm>
                <a:off x="2116705" y="1692119"/>
                <a:ext cx="3872674" cy="328858"/>
                <a:chOff x="2116705" y="1692119"/>
                <a:chExt cx="3872674" cy="328858"/>
              </a:xfrm>
            </p:grpSpPr>
            <p:cxnSp>
              <p:nvCxnSpPr>
                <p:cNvPr id="40" name="Gerade Verbindung 39">
                  <a:extLst>
                    <a:ext uri="{FF2B5EF4-FFF2-40B4-BE49-F238E27FC236}">
                      <a16:creationId xmlns:a16="http://schemas.microsoft.com/office/drawing/2014/main" id="{58435603-284F-8B73-866F-3E357B6B8A12}"/>
                    </a:ext>
                  </a:extLst>
                </p:cNvPr>
                <p:cNvCxnSpPr/>
                <p:nvPr/>
              </p:nvCxnSpPr>
              <p:spPr>
                <a:xfrm>
                  <a:off x="2538873" y="1692119"/>
                  <a:ext cx="0" cy="5630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8" name="Freihandform 57">
                  <a:extLst>
                    <a:ext uri="{FF2B5EF4-FFF2-40B4-BE49-F238E27FC236}">
                      <a16:creationId xmlns:a16="http://schemas.microsoft.com/office/drawing/2014/main" id="{59C531FD-B51A-2FCC-599C-4D456F08EA09}"/>
                    </a:ext>
                  </a:extLst>
                </p:cNvPr>
                <p:cNvSpPr/>
                <p:nvPr/>
              </p:nvSpPr>
              <p:spPr>
                <a:xfrm>
                  <a:off x="2116705" y="1718857"/>
                  <a:ext cx="3872674" cy="277400"/>
                </a:xfrm>
                <a:custGeom>
                  <a:avLst/>
                  <a:gdLst>
                    <a:gd name="connsiteX0" fmla="*/ 0 w 7864741"/>
                    <a:gd name="connsiteY0" fmla="*/ 0 h 558550"/>
                    <a:gd name="connsiteX1" fmla="*/ 2459421 w 7864741"/>
                    <a:gd name="connsiteY1" fmla="*/ 0 h 558550"/>
                    <a:gd name="connsiteX2" fmla="*/ 2459421 w 7864741"/>
                    <a:gd name="connsiteY2" fmla="*/ 283780 h 558550"/>
                    <a:gd name="connsiteX3" fmla="*/ 7702582 w 7864741"/>
                    <a:gd name="connsiteY3" fmla="*/ 283780 h 558550"/>
                    <a:gd name="connsiteX4" fmla="*/ 7702582 w 7864741"/>
                    <a:gd name="connsiteY4" fmla="*/ 554046 h 558550"/>
                    <a:gd name="connsiteX5" fmla="*/ 7864741 w 7864741"/>
                    <a:gd name="connsiteY5" fmla="*/ 554046 h 558550"/>
                    <a:gd name="connsiteX6" fmla="*/ 7864741 w 7864741"/>
                    <a:gd name="connsiteY6" fmla="*/ 558550 h 55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4741" h="558550">
                      <a:moveTo>
                        <a:pt x="0" y="0"/>
                      </a:moveTo>
                      <a:lnTo>
                        <a:pt x="2459421" y="0"/>
                      </a:lnTo>
                      <a:lnTo>
                        <a:pt x="2459421" y="283780"/>
                      </a:lnTo>
                      <a:lnTo>
                        <a:pt x="7702582" y="283780"/>
                      </a:lnTo>
                      <a:lnTo>
                        <a:pt x="7702582" y="554046"/>
                      </a:lnTo>
                      <a:lnTo>
                        <a:pt x="7864741" y="554046"/>
                      </a:lnTo>
                      <a:lnTo>
                        <a:pt x="7864741" y="558550"/>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cxnSp>
              <p:nvCxnSpPr>
                <p:cNvPr id="59" name="Gerade Verbindung 58">
                  <a:extLst>
                    <a:ext uri="{FF2B5EF4-FFF2-40B4-BE49-F238E27FC236}">
                      <a16:creationId xmlns:a16="http://schemas.microsoft.com/office/drawing/2014/main" id="{ADEFB80B-1E87-846C-F183-474DF557E9F2}"/>
                    </a:ext>
                  </a:extLst>
                </p:cNvPr>
                <p:cNvCxnSpPr>
                  <a:cxnSpLocks/>
                </p:cNvCxnSpPr>
                <p:nvPr/>
              </p:nvCxnSpPr>
              <p:spPr>
                <a:xfrm>
                  <a:off x="5925798" y="1964672"/>
                  <a:ext cx="0" cy="5630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27FC18ED-E9EF-0680-2DD4-21738AC2EB46}"/>
                    </a:ext>
                  </a:extLst>
                </p:cNvPr>
                <p:cNvCxnSpPr>
                  <a:cxnSpLocks/>
                </p:cNvCxnSpPr>
                <p:nvPr/>
              </p:nvCxnSpPr>
              <p:spPr>
                <a:xfrm>
                  <a:off x="5960544" y="1964672"/>
                  <a:ext cx="0" cy="5630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E92BB5A3-A02E-9080-10BE-9540B07C8893}"/>
                    </a:ext>
                  </a:extLst>
                </p:cNvPr>
                <p:cNvCxnSpPr/>
                <p:nvPr/>
              </p:nvCxnSpPr>
              <p:spPr>
                <a:xfrm>
                  <a:off x="5704366" y="1841881"/>
                  <a:ext cx="0" cy="5630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7" name="Gruppieren 56">
                <a:extLst>
                  <a:ext uri="{FF2B5EF4-FFF2-40B4-BE49-F238E27FC236}">
                    <a16:creationId xmlns:a16="http://schemas.microsoft.com/office/drawing/2014/main" id="{40AF4F45-3960-DAA8-EA78-E65E95DB3666}"/>
                  </a:ext>
                </a:extLst>
              </p:cNvPr>
              <p:cNvGrpSpPr/>
              <p:nvPr/>
            </p:nvGrpSpPr>
            <p:grpSpPr>
              <a:xfrm>
                <a:off x="2125821" y="1706875"/>
                <a:ext cx="3868919" cy="193522"/>
                <a:chOff x="14999764" y="2666625"/>
                <a:chExt cx="7887263" cy="394519"/>
              </a:xfrm>
            </p:grpSpPr>
            <p:sp>
              <p:nvSpPr>
                <p:cNvPr id="37" name="Freihandform 36">
                  <a:extLst>
                    <a:ext uri="{FF2B5EF4-FFF2-40B4-BE49-F238E27FC236}">
                      <a16:creationId xmlns:a16="http://schemas.microsoft.com/office/drawing/2014/main" id="{DBBDA82F-A47C-0959-D94D-66BAA19A6843}"/>
                    </a:ext>
                  </a:extLst>
                </p:cNvPr>
                <p:cNvSpPr/>
                <p:nvPr/>
              </p:nvSpPr>
              <p:spPr>
                <a:xfrm>
                  <a:off x="14999764" y="2666625"/>
                  <a:ext cx="7887263" cy="342337"/>
                </a:xfrm>
                <a:custGeom>
                  <a:avLst/>
                  <a:gdLst>
                    <a:gd name="connsiteX0" fmla="*/ 0 w 7887263"/>
                    <a:gd name="connsiteY0" fmla="*/ 0 h 342337"/>
                    <a:gd name="connsiteX1" fmla="*/ 130628 w 7887263"/>
                    <a:gd name="connsiteY1" fmla="*/ 0 h 342337"/>
                    <a:gd name="connsiteX2" fmla="*/ 130628 w 7887263"/>
                    <a:gd name="connsiteY2" fmla="*/ 94593 h 342337"/>
                    <a:gd name="connsiteX3" fmla="*/ 2450411 w 7887263"/>
                    <a:gd name="connsiteY3" fmla="*/ 94593 h 342337"/>
                    <a:gd name="connsiteX4" fmla="*/ 2450411 w 7887263"/>
                    <a:gd name="connsiteY4" fmla="*/ 162159 h 342337"/>
                    <a:gd name="connsiteX5" fmla="*/ 2729686 w 7887263"/>
                    <a:gd name="connsiteY5" fmla="*/ 162159 h 342337"/>
                    <a:gd name="connsiteX6" fmla="*/ 2729686 w 7887263"/>
                    <a:gd name="connsiteY6" fmla="*/ 247743 h 342337"/>
                    <a:gd name="connsiteX7" fmla="*/ 7693572 w 7887263"/>
                    <a:gd name="connsiteY7" fmla="*/ 247743 h 342337"/>
                    <a:gd name="connsiteX8" fmla="*/ 7693572 w 7887263"/>
                    <a:gd name="connsiteY8" fmla="*/ 324319 h 342337"/>
                    <a:gd name="connsiteX9" fmla="*/ 7887263 w 7887263"/>
                    <a:gd name="connsiteY9" fmla="*/ 324319 h 342337"/>
                    <a:gd name="connsiteX10" fmla="*/ 7887263 w 7887263"/>
                    <a:gd name="connsiteY10" fmla="*/ 342337 h 34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7263" h="342337">
                      <a:moveTo>
                        <a:pt x="0" y="0"/>
                      </a:moveTo>
                      <a:lnTo>
                        <a:pt x="130628" y="0"/>
                      </a:lnTo>
                      <a:lnTo>
                        <a:pt x="130628" y="94593"/>
                      </a:lnTo>
                      <a:lnTo>
                        <a:pt x="2450411" y="94593"/>
                      </a:lnTo>
                      <a:lnTo>
                        <a:pt x="2450411" y="162159"/>
                      </a:lnTo>
                      <a:lnTo>
                        <a:pt x="2729686" y="162159"/>
                      </a:lnTo>
                      <a:lnTo>
                        <a:pt x="2729686" y="247743"/>
                      </a:lnTo>
                      <a:lnTo>
                        <a:pt x="7693572" y="247743"/>
                      </a:lnTo>
                      <a:lnTo>
                        <a:pt x="7693572" y="324319"/>
                      </a:lnTo>
                      <a:lnTo>
                        <a:pt x="7887263" y="324319"/>
                      </a:lnTo>
                      <a:lnTo>
                        <a:pt x="7887263" y="342337"/>
                      </a:lnTo>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cxnSp>
              <p:nvCxnSpPr>
                <p:cNvPr id="39" name="Gerade Verbindung 38">
                  <a:extLst>
                    <a:ext uri="{FF2B5EF4-FFF2-40B4-BE49-F238E27FC236}">
                      <a16:creationId xmlns:a16="http://schemas.microsoft.com/office/drawing/2014/main" id="{4E50C340-6D82-9056-F354-CC22B5A4BB25}"/>
                    </a:ext>
                  </a:extLst>
                </p:cNvPr>
                <p:cNvCxnSpPr>
                  <a:cxnSpLocks/>
                </p:cNvCxnSpPr>
                <p:nvPr/>
              </p:nvCxnSpPr>
              <p:spPr>
                <a:xfrm>
                  <a:off x="15595858" y="2725398"/>
                  <a:ext cx="0" cy="11337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67E97307-CA1E-7B5E-E790-002424FAB7E8}"/>
                    </a:ext>
                  </a:extLst>
                </p:cNvPr>
                <p:cNvCxnSpPr>
                  <a:cxnSpLocks/>
                </p:cNvCxnSpPr>
                <p:nvPr/>
              </p:nvCxnSpPr>
              <p:spPr>
                <a:xfrm>
                  <a:off x="15852610" y="2725398"/>
                  <a:ext cx="0" cy="11337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72C9134F-62B5-10E8-30E1-7CC3D2CDC9D4}"/>
                    </a:ext>
                  </a:extLst>
                </p:cNvPr>
                <p:cNvCxnSpPr>
                  <a:cxnSpLocks/>
                </p:cNvCxnSpPr>
                <p:nvPr/>
              </p:nvCxnSpPr>
              <p:spPr>
                <a:xfrm>
                  <a:off x="19484688" y="2866656"/>
                  <a:ext cx="0" cy="11337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CEEFDE1C-EE13-5B21-7DC1-2E86D3357E70}"/>
                    </a:ext>
                  </a:extLst>
                </p:cNvPr>
                <p:cNvCxnSpPr>
                  <a:cxnSpLocks/>
                </p:cNvCxnSpPr>
                <p:nvPr/>
              </p:nvCxnSpPr>
              <p:spPr>
                <a:xfrm>
                  <a:off x="20942630" y="2866656"/>
                  <a:ext cx="0" cy="11337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Gerade Verbindung 45">
                  <a:extLst>
                    <a:ext uri="{FF2B5EF4-FFF2-40B4-BE49-F238E27FC236}">
                      <a16:creationId xmlns:a16="http://schemas.microsoft.com/office/drawing/2014/main" id="{F204F682-A2C4-F50E-09E9-E485E9E178EF}"/>
                    </a:ext>
                  </a:extLst>
                </p:cNvPr>
                <p:cNvCxnSpPr>
                  <a:cxnSpLocks/>
                </p:cNvCxnSpPr>
                <p:nvPr/>
              </p:nvCxnSpPr>
              <p:spPr>
                <a:xfrm>
                  <a:off x="22181359" y="2866656"/>
                  <a:ext cx="0" cy="11337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Gerade Verbindung 46">
                  <a:extLst>
                    <a:ext uri="{FF2B5EF4-FFF2-40B4-BE49-F238E27FC236}">
                      <a16:creationId xmlns:a16="http://schemas.microsoft.com/office/drawing/2014/main" id="{18D25E94-D9BF-AF23-FCF8-1D09230D457D}"/>
                    </a:ext>
                  </a:extLst>
                </p:cNvPr>
                <p:cNvCxnSpPr>
                  <a:cxnSpLocks/>
                </p:cNvCxnSpPr>
                <p:nvPr/>
              </p:nvCxnSpPr>
              <p:spPr>
                <a:xfrm>
                  <a:off x="22266919" y="2866656"/>
                  <a:ext cx="0" cy="11337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Gerade Verbindung 47">
                  <a:extLst>
                    <a:ext uri="{FF2B5EF4-FFF2-40B4-BE49-F238E27FC236}">
                      <a16:creationId xmlns:a16="http://schemas.microsoft.com/office/drawing/2014/main" id="{960003AC-92DB-04DB-D998-31E99A4BA8E1}"/>
                    </a:ext>
                  </a:extLst>
                </p:cNvPr>
                <p:cNvCxnSpPr>
                  <a:cxnSpLocks/>
                </p:cNvCxnSpPr>
                <p:nvPr/>
              </p:nvCxnSpPr>
              <p:spPr>
                <a:xfrm>
                  <a:off x="22474122" y="2866656"/>
                  <a:ext cx="0" cy="11337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9" name="Gerade Verbindung 48">
                  <a:extLst>
                    <a:ext uri="{FF2B5EF4-FFF2-40B4-BE49-F238E27FC236}">
                      <a16:creationId xmlns:a16="http://schemas.microsoft.com/office/drawing/2014/main" id="{710ABCC2-2932-A5FA-21DA-CFB63989CFB1}"/>
                    </a:ext>
                  </a:extLst>
                </p:cNvPr>
                <p:cNvCxnSpPr/>
                <p:nvPr/>
              </p:nvCxnSpPr>
              <p:spPr>
                <a:xfrm>
                  <a:off x="22739884" y="2947772"/>
                  <a:ext cx="0" cy="11337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A923304E-5DFF-7828-D289-E15E86F56163}"/>
                    </a:ext>
                  </a:extLst>
                </p:cNvPr>
                <p:cNvCxnSpPr/>
                <p:nvPr/>
              </p:nvCxnSpPr>
              <p:spPr>
                <a:xfrm>
                  <a:off x="22763158" y="2947772"/>
                  <a:ext cx="0" cy="11337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AEA36DA5-97B3-364E-4FD1-597B454E6E69}"/>
                    </a:ext>
                  </a:extLst>
                </p:cNvPr>
                <p:cNvCxnSpPr/>
                <p:nvPr/>
              </p:nvCxnSpPr>
              <p:spPr>
                <a:xfrm>
                  <a:off x="22786432" y="2947772"/>
                  <a:ext cx="0" cy="11337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07610965-0326-5E2E-3D4F-B1255D9EE5A1}"/>
                    </a:ext>
                  </a:extLst>
                </p:cNvPr>
                <p:cNvCxnSpPr/>
                <p:nvPr/>
              </p:nvCxnSpPr>
              <p:spPr>
                <a:xfrm>
                  <a:off x="22809706" y="2947772"/>
                  <a:ext cx="0" cy="11337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6" name="Gruppieren 35">
                <a:extLst>
                  <a:ext uri="{FF2B5EF4-FFF2-40B4-BE49-F238E27FC236}">
                    <a16:creationId xmlns:a16="http://schemas.microsoft.com/office/drawing/2014/main" id="{07F45C37-81CE-B245-3977-3A7172675D6F}"/>
                  </a:ext>
                </a:extLst>
              </p:cNvPr>
              <p:cNvGrpSpPr/>
              <p:nvPr/>
            </p:nvGrpSpPr>
            <p:grpSpPr>
              <a:xfrm>
                <a:off x="2119192" y="1701644"/>
                <a:ext cx="3891015" cy="129594"/>
                <a:chOff x="14986250" y="2655960"/>
                <a:chExt cx="7932307" cy="264194"/>
              </a:xfrm>
            </p:grpSpPr>
            <p:sp>
              <p:nvSpPr>
                <p:cNvPr id="12" name="Freihandform 11">
                  <a:extLst>
                    <a:ext uri="{FF2B5EF4-FFF2-40B4-BE49-F238E27FC236}">
                      <a16:creationId xmlns:a16="http://schemas.microsoft.com/office/drawing/2014/main" id="{052EC4B8-7E6B-3ACE-B92B-44F915BFFBEA}"/>
                    </a:ext>
                  </a:extLst>
                </p:cNvPr>
                <p:cNvSpPr/>
                <p:nvPr/>
              </p:nvSpPr>
              <p:spPr>
                <a:xfrm>
                  <a:off x="14986250" y="2662121"/>
                  <a:ext cx="7806183" cy="148646"/>
                </a:xfrm>
                <a:custGeom>
                  <a:avLst/>
                  <a:gdLst>
                    <a:gd name="connsiteX0" fmla="*/ 0 w 7806183"/>
                    <a:gd name="connsiteY0" fmla="*/ 0 h 148646"/>
                    <a:gd name="connsiteX1" fmla="*/ 135133 w 7806183"/>
                    <a:gd name="connsiteY1" fmla="*/ 0 h 148646"/>
                    <a:gd name="connsiteX2" fmla="*/ 135133 w 7806183"/>
                    <a:gd name="connsiteY2" fmla="*/ 58558 h 148646"/>
                    <a:gd name="connsiteX3" fmla="*/ 2472934 w 7806183"/>
                    <a:gd name="connsiteY3" fmla="*/ 58558 h 148646"/>
                    <a:gd name="connsiteX4" fmla="*/ 2472934 w 7806183"/>
                    <a:gd name="connsiteY4" fmla="*/ 58558 h 148646"/>
                    <a:gd name="connsiteX5" fmla="*/ 2472934 w 7806183"/>
                    <a:gd name="connsiteY5" fmla="*/ 112611 h 148646"/>
                    <a:gd name="connsiteX6" fmla="*/ 2747705 w 7806183"/>
                    <a:gd name="connsiteY6" fmla="*/ 112611 h 148646"/>
                    <a:gd name="connsiteX7" fmla="*/ 2747705 w 7806183"/>
                    <a:gd name="connsiteY7" fmla="*/ 112611 h 148646"/>
                    <a:gd name="connsiteX8" fmla="*/ 2747705 w 7806183"/>
                    <a:gd name="connsiteY8" fmla="*/ 148646 h 148646"/>
                    <a:gd name="connsiteX9" fmla="*/ 7806183 w 7806183"/>
                    <a:gd name="connsiteY9" fmla="*/ 148646 h 14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06183" h="148646">
                      <a:moveTo>
                        <a:pt x="0" y="0"/>
                      </a:moveTo>
                      <a:lnTo>
                        <a:pt x="135133" y="0"/>
                      </a:lnTo>
                      <a:lnTo>
                        <a:pt x="135133" y="58558"/>
                      </a:lnTo>
                      <a:lnTo>
                        <a:pt x="2472934" y="58558"/>
                      </a:lnTo>
                      <a:lnTo>
                        <a:pt x="2472934" y="58558"/>
                      </a:lnTo>
                      <a:lnTo>
                        <a:pt x="2472934" y="112611"/>
                      </a:lnTo>
                      <a:lnTo>
                        <a:pt x="2747705" y="112611"/>
                      </a:lnTo>
                      <a:lnTo>
                        <a:pt x="2747705" y="112611"/>
                      </a:lnTo>
                      <a:lnTo>
                        <a:pt x="2747705" y="148646"/>
                      </a:lnTo>
                      <a:lnTo>
                        <a:pt x="7806183" y="148646"/>
                      </a:lnTo>
                    </a:path>
                  </a:pathLst>
                </a:cu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cxnSp>
              <p:nvCxnSpPr>
                <p:cNvPr id="14" name="Gerade Verbindung 13">
                  <a:extLst>
                    <a:ext uri="{FF2B5EF4-FFF2-40B4-BE49-F238E27FC236}">
                      <a16:creationId xmlns:a16="http://schemas.microsoft.com/office/drawing/2014/main" id="{187DF655-8C08-252D-5167-36648D938C4A}"/>
                    </a:ext>
                  </a:extLst>
                </p:cNvPr>
                <p:cNvCxnSpPr>
                  <a:cxnSpLocks/>
                </p:cNvCxnSpPr>
                <p:nvPr/>
              </p:nvCxnSpPr>
              <p:spPr>
                <a:xfrm>
                  <a:off x="22792434" y="279403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95B071EF-DB13-50AD-2930-0CF1E3537B78}"/>
                    </a:ext>
                  </a:extLst>
                </p:cNvPr>
                <p:cNvCxnSpPr>
                  <a:cxnSpLocks/>
                </p:cNvCxnSpPr>
                <p:nvPr/>
              </p:nvCxnSpPr>
              <p:spPr>
                <a:xfrm rot="5400000" flipV="1">
                  <a:off x="22855495" y="279403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933A7E08-0C94-E69E-2F77-ED34DD6C03DF}"/>
                    </a:ext>
                  </a:extLst>
                </p:cNvPr>
                <p:cNvCxnSpPr>
                  <a:cxnSpLocks/>
                </p:cNvCxnSpPr>
                <p:nvPr/>
              </p:nvCxnSpPr>
              <p:spPr>
                <a:xfrm>
                  <a:off x="22755648" y="279403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D3F00A23-7096-D217-73D3-95DD3A48EFC9}"/>
                    </a:ext>
                  </a:extLst>
                </p:cNvPr>
                <p:cNvCxnSpPr>
                  <a:cxnSpLocks/>
                </p:cNvCxnSpPr>
                <p:nvPr/>
              </p:nvCxnSpPr>
              <p:spPr>
                <a:xfrm>
                  <a:off x="22749643" y="279403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29577AE2-46DD-5B9E-71F8-83EB862A936A}"/>
                    </a:ext>
                  </a:extLst>
                </p:cNvPr>
                <p:cNvCxnSpPr>
                  <a:cxnSpLocks/>
                </p:cNvCxnSpPr>
                <p:nvPr/>
              </p:nvCxnSpPr>
              <p:spPr>
                <a:xfrm>
                  <a:off x="22717361" y="279403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0193FD8D-4CF8-4B0E-D017-CD20C34A199C}"/>
                    </a:ext>
                  </a:extLst>
                </p:cNvPr>
                <p:cNvCxnSpPr>
                  <a:cxnSpLocks/>
                </p:cNvCxnSpPr>
                <p:nvPr/>
              </p:nvCxnSpPr>
              <p:spPr>
                <a:xfrm>
                  <a:off x="22717361" y="279403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492E6CCA-E88D-4618-40E2-8BC11287E834}"/>
                    </a:ext>
                  </a:extLst>
                </p:cNvPr>
                <p:cNvCxnSpPr>
                  <a:cxnSpLocks/>
                </p:cNvCxnSpPr>
                <p:nvPr/>
              </p:nvCxnSpPr>
              <p:spPr>
                <a:xfrm>
                  <a:off x="22474122" y="274372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F54EEFF0-F894-8842-E94C-0D16E2FDB5C7}"/>
                    </a:ext>
                  </a:extLst>
                </p:cNvPr>
                <p:cNvCxnSpPr>
                  <a:cxnSpLocks/>
                </p:cNvCxnSpPr>
                <p:nvPr/>
              </p:nvCxnSpPr>
              <p:spPr>
                <a:xfrm>
                  <a:off x="22298450" y="274372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BDCE4A57-B5E3-4117-511F-522F955E120D}"/>
                    </a:ext>
                  </a:extLst>
                </p:cNvPr>
                <p:cNvCxnSpPr>
                  <a:cxnSpLocks/>
                </p:cNvCxnSpPr>
                <p:nvPr/>
              </p:nvCxnSpPr>
              <p:spPr>
                <a:xfrm>
                  <a:off x="22266919" y="274372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62C114D3-CABE-93AF-1392-61D451662AB0}"/>
                    </a:ext>
                  </a:extLst>
                </p:cNvPr>
                <p:cNvCxnSpPr>
                  <a:cxnSpLocks/>
                </p:cNvCxnSpPr>
                <p:nvPr/>
              </p:nvCxnSpPr>
              <p:spPr>
                <a:xfrm>
                  <a:off x="22181335" y="274372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137DE07F-F541-BF79-A6B0-AA075ABD4188}"/>
                    </a:ext>
                  </a:extLst>
                </p:cNvPr>
                <p:cNvCxnSpPr>
                  <a:cxnSpLocks/>
                </p:cNvCxnSpPr>
                <p:nvPr/>
              </p:nvCxnSpPr>
              <p:spPr>
                <a:xfrm>
                  <a:off x="22118273" y="274372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319B8ACC-C345-127F-E24A-157385B4A69B}"/>
                    </a:ext>
                  </a:extLst>
                </p:cNvPr>
                <p:cNvCxnSpPr>
                  <a:cxnSpLocks/>
                </p:cNvCxnSpPr>
                <p:nvPr/>
              </p:nvCxnSpPr>
              <p:spPr>
                <a:xfrm>
                  <a:off x="20938112" y="274372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37B4F2B5-28E8-49C3-E5F9-C135DD026784}"/>
                    </a:ext>
                  </a:extLst>
                </p:cNvPr>
                <p:cNvCxnSpPr>
                  <a:cxnSpLocks/>
                </p:cNvCxnSpPr>
                <p:nvPr/>
              </p:nvCxnSpPr>
              <p:spPr>
                <a:xfrm>
                  <a:off x="19487685" y="274372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DE013BCE-AA59-7C7F-E7BC-9BA1897C4AAE}"/>
                    </a:ext>
                  </a:extLst>
                </p:cNvPr>
                <p:cNvCxnSpPr>
                  <a:cxnSpLocks/>
                </p:cNvCxnSpPr>
                <p:nvPr/>
              </p:nvCxnSpPr>
              <p:spPr>
                <a:xfrm>
                  <a:off x="18469684" y="274372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A59A4CAC-1857-EDF4-CAE5-BBD9F558BCCC}"/>
                    </a:ext>
                  </a:extLst>
                </p:cNvPr>
                <p:cNvCxnSpPr>
                  <a:cxnSpLocks/>
                </p:cNvCxnSpPr>
                <p:nvPr/>
              </p:nvCxnSpPr>
              <p:spPr>
                <a:xfrm>
                  <a:off x="16109362" y="265596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1A9D2EE2-AF3D-FB14-47F0-D596F10E4210}"/>
                    </a:ext>
                  </a:extLst>
                </p:cNvPr>
                <p:cNvCxnSpPr>
                  <a:cxnSpLocks/>
                </p:cNvCxnSpPr>
                <p:nvPr/>
              </p:nvCxnSpPr>
              <p:spPr>
                <a:xfrm>
                  <a:off x="15852610" y="265596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Gerade Verbindung 32">
                  <a:extLst>
                    <a:ext uri="{FF2B5EF4-FFF2-40B4-BE49-F238E27FC236}">
                      <a16:creationId xmlns:a16="http://schemas.microsoft.com/office/drawing/2014/main" id="{9C4E374D-4D22-D418-AA70-C3F25054E52A}"/>
                    </a:ext>
                  </a:extLst>
                </p:cNvPr>
                <p:cNvCxnSpPr>
                  <a:cxnSpLocks/>
                </p:cNvCxnSpPr>
                <p:nvPr/>
              </p:nvCxnSpPr>
              <p:spPr>
                <a:xfrm>
                  <a:off x="15595858" y="265596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DAA87383-786D-2059-EE0A-83FA15FA6A08}"/>
                    </a:ext>
                  </a:extLst>
                </p:cNvPr>
                <p:cNvCxnSpPr>
                  <a:cxnSpLocks/>
                </p:cNvCxnSpPr>
                <p:nvPr/>
              </p:nvCxnSpPr>
              <p:spPr>
                <a:xfrm>
                  <a:off x="15406673" y="265596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2FAD0F73-31A6-4D89-AFF9-B1488FD6426E}"/>
                    </a:ext>
                  </a:extLst>
                </p:cNvPr>
                <p:cNvCxnSpPr>
                  <a:cxnSpLocks/>
                </p:cNvCxnSpPr>
                <p:nvPr/>
              </p:nvCxnSpPr>
              <p:spPr>
                <a:xfrm rot="5400000" flipV="1">
                  <a:off x="22717361" y="2794030"/>
                  <a:ext cx="0" cy="1261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1" name="Gruppieren 10">
              <a:extLst>
                <a:ext uri="{FF2B5EF4-FFF2-40B4-BE49-F238E27FC236}">
                  <a16:creationId xmlns:a16="http://schemas.microsoft.com/office/drawing/2014/main" id="{9D0F421C-4A64-13D5-B93D-4E76E4A90A05}"/>
                </a:ext>
              </a:extLst>
            </p:cNvPr>
            <p:cNvGrpSpPr/>
            <p:nvPr/>
          </p:nvGrpSpPr>
          <p:grpSpPr>
            <a:xfrm>
              <a:off x="5946204" y="1592701"/>
              <a:ext cx="992579" cy="631383"/>
              <a:chOff x="5946204" y="1592701"/>
              <a:chExt cx="992579" cy="631383"/>
            </a:xfrm>
          </p:grpSpPr>
          <p:sp>
            <p:nvSpPr>
              <p:cNvPr id="64" name="Textfeld 63">
                <a:extLst>
                  <a:ext uri="{FF2B5EF4-FFF2-40B4-BE49-F238E27FC236}">
                    <a16:creationId xmlns:a16="http://schemas.microsoft.com/office/drawing/2014/main" id="{512301BC-C4AF-08AB-72B4-1C6F7C14886F}"/>
                  </a:ext>
                </a:extLst>
              </p:cNvPr>
              <p:cNvSpPr txBox="1"/>
              <p:nvPr/>
            </p:nvSpPr>
            <p:spPr>
              <a:xfrm>
                <a:off x="5946204" y="1592701"/>
                <a:ext cx="808235" cy="246221"/>
              </a:xfrm>
              <a:prstGeom prst="rect">
                <a:avLst/>
              </a:prstGeom>
              <a:noFill/>
            </p:spPr>
            <p:txBody>
              <a:bodyPr wrap="none" rtlCol="0">
                <a:spAutoFit/>
              </a:bodyPr>
              <a:lstStyle/>
              <a:p>
                <a:r>
                  <a:rPr lang="en-GB" sz="1000"/>
                  <a:t>All patients</a:t>
                </a:r>
              </a:p>
            </p:txBody>
          </p:sp>
          <p:sp>
            <p:nvSpPr>
              <p:cNvPr id="65" name="Textfeld 64">
                <a:extLst>
                  <a:ext uri="{FF2B5EF4-FFF2-40B4-BE49-F238E27FC236}">
                    <a16:creationId xmlns:a16="http://schemas.microsoft.com/office/drawing/2014/main" id="{7333953C-59A2-D598-2B24-2D6054CC1B33}"/>
                  </a:ext>
                </a:extLst>
              </p:cNvPr>
              <p:cNvSpPr txBox="1"/>
              <p:nvPr/>
            </p:nvSpPr>
            <p:spPr>
              <a:xfrm>
                <a:off x="5946204" y="1785282"/>
                <a:ext cx="567784" cy="246221"/>
              </a:xfrm>
              <a:prstGeom prst="rect">
                <a:avLst/>
              </a:prstGeom>
              <a:noFill/>
            </p:spPr>
            <p:txBody>
              <a:bodyPr wrap="none" rtlCol="0">
                <a:spAutoFit/>
              </a:bodyPr>
              <a:lstStyle/>
              <a:p>
                <a:r>
                  <a:rPr lang="en-GB" sz="1000" i="1" err="1"/>
                  <a:t>uIGHV</a:t>
                </a:r>
                <a:endParaRPr lang="en-GB" sz="1000" i="1"/>
              </a:p>
            </p:txBody>
          </p:sp>
          <p:sp>
            <p:nvSpPr>
              <p:cNvPr id="66" name="Textfeld 65">
                <a:extLst>
                  <a:ext uri="{FF2B5EF4-FFF2-40B4-BE49-F238E27FC236}">
                    <a16:creationId xmlns:a16="http://schemas.microsoft.com/office/drawing/2014/main" id="{DBA7B293-C637-3268-95B5-4A2A602A63F3}"/>
                  </a:ext>
                </a:extLst>
              </p:cNvPr>
              <p:cNvSpPr txBox="1"/>
              <p:nvPr/>
            </p:nvSpPr>
            <p:spPr>
              <a:xfrm>
                <a:off x="5946204" y="1977863"/>
                <a:ext cx="992579" cy="246221"/>
              </a:xfrm>
              <a:prstGeom prst="rect">
                <a:avLst/>
              </a:prstGeom>
              <a:noFill/>
            </p:spPr>
            <p:txBody>
              <a:bodyPr wrap="none" rtlCol="0">
                <a:spAutoFit/>
              </a:bodyPr>
              <a:lstStyle/>
              <a:p>
                <a:r>
                  <a:rPr lang="en-GB" sz="1000"/>
                  <a:t>del(17p)/</a:t>
                </a:r>
                <a:r>
                  <a:rPr lang="en-GB" sz="1000" i="1"/>
                  <a:t>TP53</a:t>
                </a:r>
              </a:p>
            </p:txBody>
          </p:sp>
        </p:grpSp>
      </p:grpSp>
      <p:graphicFrame>
        <p:nvGraphicFramePr>
          <p:cNvPr id="53" name="Diagramm 52">
            <a:extLst>
              <a:ext uri="{FF2B5EF4-FFF2-40B4-BE49-F238E27FC236}">
                <a16:creationId xmlns:a16="http://schemas.microsoft.com/office/drawing/2014/main" id="{CF0F87C9-006D-ED11-FBCF-5E19EF89DFB1}"/>
              </a:ext>
            </a:extLst>
          </p:cNvPr>
          <p:cNvGraphicFramePr/>
          <p:nvPr>
            <p:extLst>
              <p:ext uri="{D42A27DB-BD31-4B8C-83A1-F6EECF244321}">
                <p14:modId xmlns:p14="http://schemas.microsoft.com/office/powerpoint/2010/main" val="1057356897"/>
              </p:ext>
            </p:extLst>
          </p:nvPr>
        </p:nvGraphicFramePr>
        <p:xfrm>
          <a:off x="1290811" y="1467579"/>
          <a:ext cx="4864034" cy="4449690"/>
        </p:xfrm>
        <a:graphic>
          <a:graphicData uri="http://schemas.openxmlformats.org/drawingml/2006/chart">
            <c:chart xmlns:c="http://schemas.openxmlformats.org/drawingml/2006/chart" xmlns:r="http://schemas.openxmlformats.org/officeDocument/2006/relationships" r:id="rId3"/>
          </a:graphicData>
        </a:graphic>
      </p:graphicFrame>
      <p:sp>
        <p:nvSpPr>
          <p:cNvPr id="18" name="Fußzeilenplatzhalter 17">
            <a:extLst>
              <a:ext uri="{FF2B5EF4-FFF2-40B4-BE49-F238E27FC236}">
                <a16:creationId xmlns:a16="http://schemas.microsoft.com/office/drawing/2014/main" id="{A7BC99F0-51B0-2BD4-32D3-6837D1E7ADB8}"/>
              </a:ext>
            </a:extLst>
          </p:cNvPr>
          <p:cNvSpPr>
            <a:spLocks noGrp="1"/>
          </p:cNvSpPr>
          <p:nvPr>
            <p:ph type="ftr" sz="quarter" idx="10"/>
          </p:nvPr>
        </p:nvSpPr>
        <p:spPr/>
        <p:txBody>
          <a:bodyPr/>
          <a:lstStyle/>
          <a:p>
            <a:r>
              <a:rPr lang="en-GB" b="0" i="0" baseline="30000">
                <a:effectLst/>
                <a:latin typeface="Arial" panose="020B0604020202020204" pitchFamily="34" charset="0"/>
              </a:rPr>
              <a:t>a </a:t>
            </a:r>
            <a:r>
              <a:rPr lang="en-GB" b="0" i="0">
                <a:effectLst/>
                <a:latin typeface="Arial" panose="020B0604020202020204" pitchFamily="34" charset="0"/>
              </a:rPr>
              <a:t>One patient died due to COVID-19 since the primary analysis </a:t>
            </a:r>
          </a:p>
          <a:p>
            <a:r>
              <a:rPr lang="en-US" b="1">
                <a:solidFill>
                  <a:srgbClr val="4E4F4E"/>
                </a:solidFill>
                <a:latin typeface="+mj-lt"/>
                <a:cs typeface="Arial" panose="020B0604020202020204" pitchFamily="34" charset="0"/>
              </a:rPr>
              <a:t>CI</a:t>
            </a:r>
            <a:r>
              <a:rPr lang="en-US">
                <a:solidFill>
                  <a:srgbClr val="4E4F4E"/>
                </a:solidFill>
                <a:latin typeface="+mj-lt"/>
                <a:cs typeface="Arial" panose="020B0604020202020204" pitchFamily="34" charset="0"/>
              </a:rPr>
              <a:t>, confidence interval; </a:t>
            </a:r>
            <a:r>
              <a:rPr lang="en-US" b="1">
                <a:solidFill>
                  <a:srgbClr val="4E4F4E"/>
                </a:solidFill>
                <a:latin typeface="+mj-lt"/>
                <a:cs typeface="Arial" panose="020B0604020202020204" pitchFamily="34" charset="0"/>
              </a:rPr>
              <a:t>del</a:t>
            </a:r>
            <a:r>
              <a:rPr lang="en-US">
                <a:solidFill>
                  <a:srgbClr val="4E4F4E"/>
                </a:solidFill>
                <a:latin typeface="+mj-lt"/>
                <a:cs typeface="Arial" panose="020B0604020202020204" pitchFamily="34" charset="0"/>
              </a:rPr>
              <a:t>, deletion; </a:t>
            </a:r>
            <a:r>
              <a:rPr lang="en-US" b="1">
                <a:solidFill>
                  <a:srgbClr val="4E4F4E"/>
                </a:solidFill>
                <a:latin typeface="+mj-lt"/>
                <a:cs typeface="Arial" panose="020B0604020202020204" pitchFamily="34" charset="0"/>
              </a:rPr>
              <a:t>FD</a:t>
            </a:r>
            <a:r>
              <a:rPr lang="en-US">
                <a:solidFill>
                  <a:srgbClr val="4E4F4E"/>
                </a:solidFill>
                <a:latin typeface="+mj-lt"/>
                <a:cs typeface="Arial" panose="020B0604020202020204" pitchFamily="34" charset="0"/>
              </a:rPr>
              <a:t>, fixed duration; </a:t>
            </a:r>
            <a:r>
              <a:rPr lang="en-US" b="1">
                <a:solidFill>
                  <a:srgbClr val="4E4F4E"/>
                </a:solidFill>
                <a:latin typeface="+mj-lt"/>
                <a:cs typeface="Arial" panose="020B0604020202020204" pitchFamily="34" charset="0"/>
              </a:rPr>
              <a:t>OS</a:t>
            </a:r>
            <a:r>
              <a:rPr lang="en-US">
                <a:solidFill>
                  <a:srgbClr val="4E4F4E"/>
                </a:solidFill>
                <a:latin typeface="+mj-lt"/>
                <a:cs typeface="Arial" panose="020B0604020202020204" pitchFamily="34" charset="0"/>
              </a:rPr>
              <a:t>, overall survival; </a:t>
            </a:r>
            <a:r>
              <a:rPr lang="en-US" b="1">
                <a:solidFill>
                  <a:srgbClr val="4E4F4E"/>
                </a:solidFill>
                <a:latin typeface="+mj-lt"/>
                <a:cs typeface="Arial" panose="020B0604020202020204" pitchFamily="34" charset="0"/>
              </a:rPr>
              <a:t>TTNT</a:t>
            </a:r>
            <a:r>
              <a:rPr lang="en-US">
                <a:solidFill>
                  <a:srgbClr val="4E4F4E"/>
                </a:solidFill>
                <a:latin typeface="+mj-lt"/>
                <a:cs typeface="Arial" panose="020B0604020202020204" pitchFamily="34" charset="0"/>
              </a:rPr>
              <a:t>, time to next treatment; </a:t>
            </a:r>
            <a:r>
              <a:rPr lang="en-US" b="1" err="1">
                <a:solidFill>
                  <a:srgbClr val="4E4F4E"/>
                </a:solidFill>
                <a:latin typeface="+mj-lt"/>
                <a:cs typeface="Arial" panose="020B0604020202020204" pitchFamily="34" charset="0"/>
              </a:rPr>
              <a:t>uIGHV</a:t>
            </a:r>
            <a:r>
              <a:rPr lang="en-US">
                <a:solidFill>
                  <a:srgbClr val="4E4F4E"/>
                </a:solidFill>
                <a:latin typeface="+mj-lt"/>
                <a:cs typeface="Arial" panose="020B0604020202020204" pitchFamily="34" charset="0"/>
              </a:rPr>
              <a:t>, unmutated immunoglobulin heavy chain variable region gene.</a:t>
            </a:r>
          </a:p>
          <a:p>
            <a:r>
              <a:rPr lang="en-US" b="1">
                <a:solidFill>
                  <a:srgbClr val="4E4F4E"/>
                </a:solidFill>
                <a:latin typeface="+mj-lt"/>
                <a:cs typeface="Arial" panose="020B0604020202020204" pitchFamily="34" charset="0"/>
              </a:rPr>
              <a:t>Ghia P</a:t>
            </a:r>
            <a:r>
              <a:rPr lang="en-US" b="1">
                <a:solidFill>
                  <a:srgbClr val="4E4F4E"/>
                </a:solidFill>
                <a:cs typeface="Arial" panose="020B0604020202020204" pitchFamily="34" charset="0"/>
              </a:rPr>
              <a:t>, et al. Abstract 155 presented at 17-ICML.</a:t>
            </a:r>
            <a:endParaRPr lang="en-GB"/>
          </a:p>
        </p:txBody>
      </p:sp>
    </p:spTree>
    <p:extLst>
      <p:ext uri="{BB962C8B-B14F-4D97-AF65-F5344CB8AC3E}">
        <p14:creationId xmlns:p14="http://schemas.microsoft.com/office/powerpoint/2010/main" val="20738313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E8BD6D-E3B6-D971-FD60-8D6A343E19EC}"/>
              </a:ext>
            </a:extLst>
          </p:cNvPr>
          <p:cNvSpPr>
            <a:spLocks noGrp="1"/>
          </p:cNvSpPr>
          <p:nvPr>
            <p:ph type="title"/>
          </p:nvPr>
        </p:nvSpPr>
        <p:spPr/>
        <p:txBody>
          <a:bodyPr/>
          <a:lstStyle/>
          <a:p>
            <a:r>
              <a:rPr lang="en-US"/>
              <a:t>Retreatment</a:t>
            </a:r>
          </a:p>
        </p:txBody>
      </p:sp>
      <p:sp>
        <p:nvSpPr>
          <p:cNvPr id="4" name="Footer Placeholder 3">
            <a:extLst>
              <a:ext uri="{FF2B5EF4-FFF2-40B4-BE49-F238E27FC236}">
                <a16:creationId xmlns:a16="http://schemas.microsoft.com/office/drawing/2014/main" id="{5FB0CE3F-4EC0-6DF4-E628-3177FEBD6659}"/>
              </a:ext>
            </a:extLst>
          </p:cNvPr>
          <p:cNvSpPr>
            <a:spLocks noGrp="1"/>
          </p:cNvSpPr>
          <p:nvPr>
            <p:ph type="ftr" sz="quarter" idx="10"/>
          </p:nvPr>
        </p:nvSpPr>
        <p:spPr/>
        <p:txBody>
          <a:bodyPr/>
          <a:lstStyle/>
          <a:p>
            <a:r>
              <a:rPr lang="en-US" baseline="30000">
                <a:solidFill>
                  <a:srgbClr val="4E4F4E"/>
                </a:solidFill>
                <a:latin typeface="+mj-lt"/>
                <a:cs typeface="Arial" panose="020B0604020202020204" pitchFamily="34" charset="0"/>
              </a:rPr>
              <a:t>a </a:t>
            </a:r>
            <a:r>
              <a:rPr lang="en-US">
                <a:solidFill>
                  <a:srgbClr val="4E4F4E"/>
                </a:solidFill>
                <a:latin typeface="+mj-lt"/>
                <a:cs typeface="Arial" panose="020B0604020202020204" pitchFamily="34" charset="0"/>
              </a:rPr>
              <a:t>At data cutoff date of 5 August 2022. </a:t>
            </a:r>
            <a:r>
              <a:rPr lang="en-US" baseline="30000">
                <a:solidFill>
                  <a:srgbClr val="4E4F4E"/>
                </a:solidFill>
                <a:latin typeface="+mj-lt"/>
                <a:cs typeface="Arial" panose="020B0604020202020204" pitchFamily="34" charset="0"/>
              </a:rPr>
              <a:t>b </a:t>
            </a:r>
            <a:r>
              <a:rPr lang="en-US">
                <a:solidFill>
                  <a:srgbClr val="4E4F4E"/>
                </a:solidFill>
                <a:latin typeface="+mj-lt"/>
                <a:cs typeface="Arial" panose="020B0604020202020204" pitchFamily="34" charset="0"/>
              </a:rPr>
              <a:t>Patient had Richter’s transformation to DLBCL diagnosed 1 month after starting retreatment.</a:t>
            </a:r>
          </a:p>
          <a:p>
            <a:r>
              <a:rPr lang="en-US" b="1">
                <a:solidFill>
                  <a:srgbClr val="4E4F4E"/>
                </a:solidFill>
                <a:latin typeface="+mj-lt"/>
                <a:cs typeface="Arial" panose="020B0604020202020204" pitchFamily="34" charset="0"/>
              </a:rPr>
              <a:t>CR</a:t>
            </a:r>
            <a:r>
              <a:rPr lang="en-US">
                <a:solidFill>
                  <a:srgbClr val="4E4F4E"/>
                </a:solidFill>
                <a:latin typeface="+mj-lt"/>
                <a:cs typeface="Arial" panose="020B0604020202020204" pitchFamily="34" charset="0"/>
              </a:rPr>
              <a:t>, complete response; </a:t>
            </a:r>
            <a:r>
              <a:rPr lang="en-US" b="1" err="1">
                <a:solidFill>
                  <a:srgbClr val="4E4F4E"/>
                </a:solidFill>
                <a:latin typeface="+mj-lt"/>
                <a:cs typeface="Arial" panose="020B0604020202020204" pitchFamily="34" charset="0"/>
              </a:rPr>
              <a:t>CRi</a:t>
            </a:r>
            <a:r>
              <a:rPr lang="en-US">
                <a:solidFill>
                  <a:srgbClr val="4E4F4E"/>
                </a:solidFill>
                <a:latin typeface="+mj-lt"/>
                <a:cs typeface="Arial" panose="020B0604020202020204" pitchFamily="34" charset="0"/>
              </a:rPr>
              <a:t>, CR with incomplete bone marrow recovery; </a:t>
            </a:r>
            <a:r>
              <a:rPr lang="en-US" b="1">
                <a:solidFill>
                  <a:srgbClr val="4E4F4E"/>
                </a:solidFill>
                <a:latin typeface="+mj-lt"/>
                <a:cs typeface="Arial" panose="020B0604020202020204" pitchFamily="34" charset="0"/>
              </a:rPr>
              <a:t>del</a:t>
            </a:r>
            <a:r>
              <a:rPr lang="en-US">
                <a:solidFill>
                  <a:srgbClr val="4E4F4E"/>
                </a:solidFill>
                <a:latin typeface="+mj-lt"/>
                <a:cs typeface="Arial" panose="020B0604020202020204" pitchFamily="34" charset="0"/>
              </a:rPr>
              <a:t>, deletion; </a:t>
            </a:r>
            <a:r>
              <a:rPr lang="en-US" b="1">
                <a:solidFill>
                  <a:srgbClr val="4E4F4E"/>
                </a:solidFill>
                <a:latin typeface="+mj-lt"/>
                <a:cs typeface="Arial" panose="020B0604020202020204" pitchFamily="34" charset="0"/>
              </a:rPr>
              <a:t>DLBCL</a:t>
            </a:r>
            <a:r>
              <a:rPr lang="en-US">
                <a:solidFill>
                  <a:srgbClr val="4E4F4E"/>
                </a:solidFill>
                <a:latin typeface="+mj-lt"/>
                <a:cs typeface="Arial" panose="020B0604020202020204" pitchFamily="34" charset="0"/>
              </a:rPr>
              <a:t>, diffuse large B-cell lymphoma; </a:t>
            </a:r>
            <a:r>
              <a:rPr lang="en-US" b="1">
                <a:solidFill>
                  <a:srgbClr val="4E4F4E"/>
                </a:solidFill>
                <a:latin typeface="+mj-lt"/>
                <a:cs typeface="Arial" panose="020B0604020202020204" pitchFamily="34" charset="0"/>
              </a:rPr>
              <a:t>FD</a:t>
            </a:r>
            <a:r>
              <a:rPr lang="en-US">
                <a:solidFill>
                  <a:srgbClr val="4E4F4E"/>
                </a:solidFill>
                <a:latin typeface="+mj-lt"/>
                <a:cs typeface="Arial" panose="020B0604020202020204" pitchFamily="34" charset="0"/>
              </a:rPr>
              <a:t>, fixed duration; </a:t>
            </a:r>
            <a:r>
              <a:rPr lang="en-US" b="1" err="1">
                <a:solidFill>
                  <a:srgbClr val="4E4F4E"/>
                </a:solidFill>
                <a:latin typeface="+mj-lt"/>
                <a:cs typeface="Arial" panose="020B0604020202020204" pitchFamily="34" charset="0"/>
              </a:rPr>
              <a:t>ibr</a:t>
            </a:r>
            <a:r>
              <a:rPr lang="en-US">
                <a:solidFill>
                  <a:srgbClr val="4E4F4E"/>
                </a:solidFill>
                <a:latin typeface="+mj-lt"/>
                <a:cs typeface="Arial" panose="020B0604020202020204" pitchFamily="34" charset="0"/>
              </a:rPr>
              <a:t>, ibrutinib; </a:t>
            </a:r>
            <a:r>
              <a:rPr lang="en-US" b="1">
                <a:solidFill>
                  <a:srgbClr val="4E4F4E"/>
                </a:solidFill>
                <a:latin typeface="+mj-lt"/>
                <a:cs typeface="Arial" panose="020B0604020202020204" pitchFamily="34" charset="0"/>
              </a:rPr>
              <a:t>PFS</a:t>
            </a:r>
            <a:r>
              <a:rPr lang="en-US">
                <a:solidFill>
                  <a:srgbClr val="4E4F4E"/>
                </a:solidFill>
                <a:latin typeface="+mj-lt"/>
                <a:cs typeface="Arial" panose="020B0604020202020204" pitchFamily="34" charset="0"/>
              </a:rPr>
              <a:t>, progression-free survival; </a:t>
            </a:r>
            <a:r>
              <a:rPr lang="en-US" b="1">
                <a:solidFill>
                  <a:srgbClr val="4E4F4E"/>
                </a:solidFill>
                <a:latin typeface="+mj-lt"/>
                <a:cs typeface="Arial" panose="020B0604020202020204" pitchFamily="34" charset="0"/>
              </a:rPr>
              <a:t>PR</a:t>
            </a:r>
            <a:r>
              <a:rPr lang="en-US">
                <a:solidFill>
                  <a:srgbClr val="4E4F4E"/>
                </a:solidFill>
                <a:latin typeface="+mj-lt"/>
                <a:cs typeface="Arial" panose="020B0604020202020204" pitchFamily="34" charset="0"/>
              </a:rPr>
              <a:t>, partial response; </a:t>
            </a:r>
            <a:r>
              <a:rPr lang="en-US" b="1">
                <a:solidFill>
                  <a:srgbClr val="4E4F4E"/>
                </a:solidFill>
                <a:latin typeface="+mj-lt"/>
                <a:cs typeface="Arial" panose="020B0604020202020204" pitchFamily="34" charset="0"/>
              </a:rPr>
              <a:t>PRL</a:t>
            </a:r>
            <a:r>
              <a:rPr lang="en-US">
                <a:solidFill>
                  <a:srgbClr val="4E4F4E"/>
                </a:solidFill>
                <a:latin typeface="+mj-lt"/>
                <a:cs typeface="Arial" panose="020B0604020202020204" pitchFamily="34" charset="0"/>
              </a:rPr>
              <a:t>, PR with lymphocytosis; </a:t>
            </a:r>
            <a:r>
              <a:rPr lang="en-US" b="1">
                <a:solidFill>
                  <a:srgbClr val="4E4F4E"/>
                </a:solidFill>
                <a:latin typeface="+mj-lt"/>
                <a:cs typeface="Arial" panose="020B0604020202020204" pitchFamily="34" charset="0"/>
              </a:rPr>
              <a:t>SD</a:t>
            </a:r>
            <a:r>
              <a:rPr lang="en-US">
                <a:solidFill>
                  <a:srgbClr val="4E4F4E"/>
                </a:solidFill>
                <a:latin typeface="+mj-lt"/>
                <a:cs typeface="Arial" panose="020B0604020202020204" pitchFamily="34" charset="0"/>
              </a:rPr>
              <a:t>, stable disease; </a:t>
            </a:r>
            <a:r>
              <a:rPr lang="en-US" b="1" err="1">
                <a:solidFill>
                  <a:srgbClr val="4E4F4E"/>
                </a:solidFill>
                <a:latin typeface="+mj-lt"/>
                <a:cs typeface="Arial" panose="020B0604020202020204" pitchFamily="34" charset="0"/>
              </a:rPr>
              <a:t>uIGHV</a:t>
            </a:r>
            <a:r>
              <a:rPr lang="en-US">
                <a:solidFill>
                  <a:srgbClr val="4E4F4E"/>
                </a:solidFill>
                <a:latin typeface="+mj-lt"/>
                <a:cs typeface="Arial" panose="020B0604020202020204" pitchFamily="34" charset="0"/>
              </a:rPr>
              <a:t>, unmutated immunoglobulin heavy chain variable region gene; </a:t>
            </a:r>
            <a:r>
              <a:rPr lang="en-US" b="1" err="1">
                <a:solidFill>
                  <a:srgbClr val="4E4F4E"/>
                </a:solidFill>
                <a:latin typeface="+mj-lt"/>
                <a:cs typeface="Arial" panose="020B0604020202020204" pitchFamily="34" charset="0"/>
              </a:rPr>
              <a:t>ven</a:t>
            </a:r>
            <a:r>
              <a:rPr lang="en-US" b="1">
                <a:solidFill>
                  <a:srgbClr val="4E4F4E"/>
                </a:solidFill>
                <a:latin typeface="+mj-lt"/>
                <a:cs typeface="Arial" panose="020B0604020202020204" pitchFamily="34" charset="0"/>
              </a:rPr>
              <a:t>, </a:t>
            </a:r>
            <a:r>
              <a:rPr lang="en-US" err="1">
                <a:solidFill>
                  <a:srgbClr val="4E4F4E"/>
                </a:solidFill>
                <a:latin typeface="+mj-lt"/>
                <a:cs typeface="Arial" panose="020B0604020202020204" pitchFamily="34" charset="0"/>
              </a:rPr>
              <a:t>venetoclax</a:t>
            </a:r>
            <a:r>
              <a:rPr lang="en-US">
                <a:solidFill>
                  <a:srgbClr val="4E4F4E"/>
                </a:solidFill>
                <a:latin typeface="+mj-lt"/>
                <a:cs typeface="Arial" panose="020B0604020202020204" pitchFamily="34" charset="0"/>
              </a:rPr>
              <a:t>.</a:t>
            </a:r>
          </a:p>
          <a:p>
            <a:r>
              <a:rPr lang="en-US" b="1">
                <a:solidFill>
                  <a:srgbClr val="4E4F4E"/>
                </a:solidFill>
                <a:latin typeface="+mj-lt"/>
                <a:cs typeface="Arial" panose="020B0604020202020204" pitchFamily="34" charset="0"/>
              </a:rPr>
              <a:t>Ghia P</a:t>
            </a:r>
            <a:r>
              <a:rPr lang="en-US" b="1">
                <a:solidFill>
                  <a:srgbClr val="4E4F4E"/>
                </a:solidFill>
                <a:cs typeface="Arial" panose="020B0604020202020204" pitchFamily="34" charset="0"/>
              </a:rPr>
              <a:t>, et al. Abstract 155 presented at 17-ICML.</a:t>
            </a:r>
            <a:endParaRPr lang="en-GB"/>
          </a:p>
        </p:txBody>
      </p:sp>
      <p:graphicFrame>
        <p:nvGraphicFramePr>
          <p:cNvPr id="7" name="Table 7">
            <a:extLst>
              <a:ext uri="{FF2B5EF4-FFF2-40B4-BE49-F238E27FC236}">
                <a16:creationId xmlns:a16="http://schemas.microsoft.com/office/drawing/2014/main" id="{A3A0377C-03E6-9BFA-717D-2140F13193FA}"/>
              </a:ext>
            </a:extLst>
          </p:cNvPr>
          <p:cNvGraphicFramePr>
            <a:graphicFrameLocks noGrp="1"/>
          </p:cNvGraphicFramePr>
          <p:nvPr>
            <p:extLst>
              <p:ext uri="{D42A27DB-BD31-4B8C-83A1-F6EECF244321}">
                <p14:modId xmlns:p14="http://schemas.microsoft.com/office/powerpoint/2010/main" val="4208956958"/>
              </p:ext>
            </p:extLst>
          </p:nvPr>
        </p:nvGraphicFramePr>
        <p:xfrm>
          <a:off x="416534" y="1665288"/>
          <a:ext cx="8524265" cy="4114800"/>
        </p:xfrm>
        <a:graphic>
          <a:graphicData uri="http://schemas.openxmlformats.org/drawingml/2006/table">
            <a:tbl>
              <a:tblPr firstRow="1" bandRow="1">
                <a:tableStyleId>{5C22544A-7EE6-4342-B048-85BDC9FD1C3A}</a:tableStyleId>
              </a:tblPr>
              <a:tblGrid>
                <a:gridCol w="775136">
                  <a:extLst>
                    <a:ext uri="{9D8B030D-6E8A-4147-A177-3AD203B41FA5}">
                      <a16:colId xmlns:a16="http://schemas.microsoft.com/office/drawing/2014/main" val="1028665861"/>
                    </a:ext>
                  </a:extLst>
                </a:gridCol>
                <a:gridCol w="1008504">
                  <a:extLst>
                    <a:ext uri="{9D8B030D-6E8A-4147-A177-3AD203B41FA5}">
                      <a16:colId xmlns:a16="http://schemas.microsoft.com/office/drawing/2014/main" val="2237078664"/>
                    </a:ext>
                  </a:extLst>
                </a:gridCol>
                <a:gridCol w="1008504">
                  <a:extLst>
                    <a:ext uri="{9D8B030D-6E8A-4147-A177-3AD203B41FA5}">
                      <a16:colId xmlns:a16="http://schemas.microsoft.com/office/drawing/2014/main" val="2665157753"/>
                    </a:ext>
                  </a:extLst>
                </a:gridCol>
                <a:gridCol w="1008504">
                  <a:extLst>
                    <a:ext uri="{9D8B030D-6E8A-4147-A177-3AD203B41FA5}">
                      <a16:colId xmlns:a16="http://schemas.microsoft.com/office/drawing/2014/main" val="2789938433"/>
                    </a:ext>
                  </a:extLst>
                </a:gridCol>
                <a:gridCol w="1008504">
                  <a:extLst>
                    <a:ext uri="{9D8B030D-6E8A-4147-A177-3AD203B41FA5}">
                      <a16:colId xmlns:a16="http://schemas.microsoft.com/office/drawing/2014/main" val="1032775493"/>
                    </a:ext>
                  </a:extLst>
                </a:gridCol>
                <a:gridCol w="1008504">
                  <a:extLst>
                    <a:ext uri="{9D8B030D-6E8A-4147-A177-3AD203B41FA5}">
                      <a16:colId xmlns:a16="http://schemas.microsoft.com/office/drawing/2014/main" val="948041635"/>
                    </a:ext>
                  </a:extLst>
                </a:gridCol>
                <a:gridCol w="1008504">
                  <a:extLst>
                    <a:ext uri="{9D8B030D-6E8A-4147-A177-3AD203B41FA5}">
                      <a16:colId xmlns:a16="http://schemas.microsoft.com/office/drawing/2014/main" val="738380056"/>
                    </a:ext>
                  </a:extLst>
                </a:gridCol>
                <a:gridCol w="1698105">
                  <a:extLst>
                    <a:ext uri="{9D8B030D-6E8A-4147-A177-3AD203B41FA5}">
                      <a16:colId xmlns:a16="http://schemas.microsoft.com/office/drawing/2014/main" val="2483364968"/>
                    </a:ext>
                  </a:extLst>
                </a:gridCol>
              </a:tblGrid>
              <a:tr h="295981">
                <a:tc rowSpan="2">
                  <a:txBody>
                    <a:bodyPr/>
                    <a:lstStyle/>
                    <a:p>
                      <a:r>
                        <a:rPr lang="en-US" sz="1200"/>
                        <a:t>Patient</a:t>
                      </a:r>
                    </a:p>
                  </a:txBody>
                  <a:tcPr marL="108000" anchor="ctr">
                    <a:lnL w="12700" cmpd="sng">
                      <a:noFill/>
                    </a:lnL>
                    <a:lnR w="127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1200"/>
                        <a:t>Baseline high-risk features</a:t>
                      </a:r>
                      <a:r>
                        <a:rPr lang="en-US" sz="1200" baseline="30000"/>
                        <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200"/>
                    </a:p>
                  </a:txBody>
                  <a:tcPr/>
                </a:tc>
                <a:tc hMerge="1">
                  <a:txBody>
                    <a:bodyPr/>
                    <a:lstStyle/>
                    <a:p>
                      <a:endParaRPr lang="en-US" sz="1200"/>
                    </a:p>
                  </a:txBody>
                  <a:tcPr/>
                </a:tc>
                <a:tc hMerge="1">
                  <a:txBody>
                    <a:bodyPr/>
                    <a:lstStyle/>
                    <a:p>
                      <a:endParaRPr lang="en-US" sz="1200"/>
                    </a:p>
                  </a:txBody>
                  <a:tcPr/>
                </a:tc>
                <a:tc gridSpan="2">
                  <a:txBody>
                    <a:bodyPr/>
                    <a:lstStyle/>
                    <a:p>
                      <a:pPr algn="ctr"/>
                      <a:r>
                        <a:rPr lang="en-US" sz="1200"/>
                        <a:t>Response to </a:t>
                      </a:r>
                      <a:br>
                        <a:rPr lang="en-US" sz="1200"/>
                      </a:br>
                      <a:r>
                        <a:rPr lang="en-US" sz="1200"/>
                        <a:t>FD ibr + ven</a:t>
                      </a:r>
                      <a:r>
                        <a:rPr lang="en-US" sz="1200" baseline="30000"/>
                        <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49000">
                          <a:schemeClr val="accent5"/>
                        </a:gs>
                        <a:gs pos="50000">
                          <a:schemeClr val="accent3">
                            <a:lumMod val="40000"/>
                            <a:lumOff val="60000"/>
                          </a:schemeClr>
                        </a:gs>
                      </a:gsLst>
                      <a:lin ang="2700000" scaled="1"/>
                    </a:gradFill>
                  </a:tcPr>
                </a:tc>
                <a:tc hMerge="1">
                  <a:txBody>
                    <a:bodyPr/>
                    <a:lstStyle/>
                    <a:p>
                      <a:endParaRPr lang="en-US" sz="1200"/>
                    </a:p>
                  </a:txBody>
                  <a:tcPr/>
                </a:tc>
                <a:tc>
                  <a:txBody>
                    <a:bodyPr/>
                    <a:lstStyle/>
                    <a:p>
                      <a:pPr algn="ctr"/>
                      <a:r>
                        <a:rPr lang="en-US" sz="1200"/>
                        <a:t>Reponse to retreatment with ibr</a:t>
                      </a: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284662976"/>
                  </a:ext>
                </a:extLst>
              </a:tr>
              <a:tr h="295981">
                <a:tc vMerge="1">
                  <a:txBody>
                    <a:bodyPr/>
                    <a:lstStyle/>
                    <a:p>
                      <a:endParaRPr lang="en-US" sz="1200"/>
                    </a:p>
                  </a:txBody>
                  <a:tcPr>
                    <a:solidFill>
                      <a:schemeClr val="accent1"/>
                    </a:solidFill>
                  </a:tcPr>
                </a:tc>
                <a:tc>
                  <a:txBody>
                    <a:bodyPr/>
                    <a:lstStyle/>
                    <a:p>
                      <a:pPr algn="ctr"/>
                      <a:r>
                        <a:rPr lang="en-US" sz="1200" b="1">
                          <a:solidFill>
                            <a:schemeClr val="bg1"/>
                          </a:solidFill>
                        </a:rPr>
                        <a:t>del(17p)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b="1" i="1">
                          <a:solidFill>
                            <a:schemeClr val="bg1"/>
                          </a:solidFill>
                        </a:rPr>
                        <a:t>TP53</a:t>
                      </a:r>
                      <a:r>
                        <a:rPr lang="en-US" sz="1200" b="1">
                          <a:solidFill>
                            <a:schemeClr val="bg1"/>
                          </a:solidFill>
                        </a:rPr>
                        <a:t> mutated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b="1" i="1">
                          <a:solidFill>
                            <a:schemeClr val="bg1"/>
                          </a:solidFill>
                        </a:rPr>
                        <a:t>uIGHV</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b="1">
                          <a:solidFill>
                            <a:schemeClr val="bg1"/>
                          </a:solidFill>
                        </a:rPr>
                        <a:t>Complex karyotype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b="1">
                          <a:solidFill>
                            <a:schemeClr val="bg1"/>
                          </a:solidFill>
                        </a:rPr>
                        <a:t>PFS (months)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b="1">
                          <a:solidFill>
                            <a:schemeClr val="bg1"/>
                          </a:solidFill>
                        </a:rPr>
                        <a:t>Best response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b="1">
                          <a:solidFill>
                            <a:schemeClr val="bg1"/>
                          </a:solidFill>
                        </a:rPr>
                        <a:t>Best response</a:t>
                      </a: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988491642"/>
                  </a:ext>
                </a:extLst>
              </a:tr>
              <a:tr h="2071864">
                <a:tc>
                  <a:txBody>
                    <a:bodyPr/>
                    <a:lstStyle/>
                    <a:p>
                      <a:pPr algn="ctr"/>
                      <a:r>
                        <a:rPr lang="en-US" sz="1200" b="1"/>
                        <a:t>1</a:t>
                      </a:r>
                    </a:p>
                    <a:p>
                      <a:pPr algn="ctr"/>
                      <a:r>
                        <a:rPr lang="en-US" sz="1200" b="1"/>
                        <a:t>2</a:t>
                      </a:r>
                    </a:p>
                    <a:p>
                      <a:pPr algn="ctr"/>
                      <a:r>
                        <a:rPr lang="en-US" sz="1200" b="1"/>
                        <a:t>3</a:t>
                      </a:r>
                    </a:p>
                    <a:p>
                      <a:pPr algn="ctr"/>
                      <a:r>
                        <a:rPr lang="en-US" sz="1200" b="1"/>
                        <a:t>4</a:t>
                      </a:r>
                    </a:p>
                    <a:p>
                      <a:pPr algn="ctr"/>
                      <a:r>
                        <a:rPr lang="en-US" sz="1200" b="1"/>
                        <a:t>5</a:t>
                      </a:r>
                    </a:p>
                    <a:p>
                      <a:pPr algn="ctr"/>
                      <a:r>
                        <a:rPr lang="en-US" sz="1200" b="1"/>
                        <a:t>6</a:t>
                      </a:r>
                    </a:p>
                    <a:p>
                      <a:pPr algn="ctr"/>
                      <a:r>
                        <a:rPr lang="en-US" sz="1200" b="1"/>
                        <a:t>7</a:t>
                      </a:r>
                    </a:p>
                    <a:p>
                      <a:pPr algn="ctr"/>
                      <a:r>
                        <a:rPr lang="en-US" sz="1200" b="1"/>
                        <a:t>8</a:t>
                      </a:r>
                    </a:p>
                    <a:p>
                      <a:pPr algn="ctr"/>
                      <a:r>
                        <a:rPr lang="en-US" sz="1200" b="1"/>
                        <a:t>9</a:t>
                      </a:r>
                    </a:p>
                    <a:p>
                      <a:pPr algn="ctr"/>
                      <a:r>
                        <a:rPr lang="en-US" sz="1200" b="1"/>
                        <a:t>10</a:t>
                      </a:r>
                    </a:p>
                    <a:p>
                      <a:pPr algn="ctr"/>
                      <a:r>
                        <a:rPr lang="en-US" sz="1200" b="1"/>
                        <a:t>11</a:t>
                      </a:r>
                    </a:p>
                    <a:p>
                      <a:pPr algn="ctr"/>
                      <a:r>
                        <a:rPr lang="en-US" sz="1200" b="1"/>
                        <a:t>12</a:t>
                      </a:r>
                    </a:p>
                    <a:p>
                      <a:pPr algn="ctr"/>
                      <a:r>
                        <a:rPr lang="en-US" sz="1200" b="1"/>
                        <a:t>13</a:t>
                      </a:r>
                    </a:p>
                    <a:p>
                      <a:pPr algn="ctr"/>
                      <a:r>
                        <a:rPr lang="en-US" sz="1200" b="1"/>
                        <a:t>14</a:t>
                      </a:r>
                    </a:p>
                    <a:p>
                      <a:pPr algn="ctr"/>
                      <a:r>
                        <a:rPr lang="en-US" sz="1200" b="1"/>
                        <a:t>15</a:t>
                      </a:r>
                    </a:p>
                    <a:p>
                      <a:pPr algn="ctr"/>
                      <a:r>
                        <a:rPr lang="en-US" sz="1200" b="1"/>
                        <a:t>16</a:t>
                      </a:r>
                    </a:p>
                    <a:p>
                      <a:pPr algn="ctr"/>
                      <a:r>
                        <a:rPr lang="en-US" sz="1200" b="1"/>
                        <a:t>17</a:t>
                      </a:r>
                    </a:p>
                  </a:txBody>
                  <a:tcPr anchor="ct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Yes</a:t>
                      </a:r>
                    </a:p>
                    <a:p>
                      <a:pPr algn="ctr"/>
                      <a:r>
                        <a:rPr lang="en-US" sz="1200"/>
                        <a:t>Yes</a:t>
                      </a:r>
                    </a:p>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Yes</a:t>
                      </a:r>
                    </a:p>
                  </a:txBody>
                  <a:tcPr anchor="ct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No</a:t>
                      </a:r>
                    </a:p>
                    <a:p>
                      <a:pPr algn="ctr"/>
                      <a:r>
                        <a:rPr lang="en-US" sz="1200"/>
                        <a:t>Yes</a:t>
                      </a:r>
                    </a:p>
                  </a:txBody>
                  <a:tcPr anchor="ct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a:t>Yes</a:t>
                      </a:r>
                    </a:p>
                    <a:p>
                      <a:pPr algn="ctr"/>
                      <a:r>
                        <a:rPr lang="en-US" sz="1200"/>
                        <a:t>Yes</a:t>
                      </a:r>
                    </a:p>
                    <a:p>
                      <a:pPr algn="ctr"/>
                      <a:r>
                        <a:rPr lang="en-US" sz="1200"/>
                        <a:t>Yes</a:t>
                      </a:r>
                    </a:p>
                    <a:p>
                      <a:pPr algn="ctr"/>
                      <a:r>
                        <a:rPr lang="en-US" sz="1200"/>
                        <a:t>Yes</a:t>
                      </a:r>
                    </a:p>
                    <a:p>
                      <a:pPr algn="ctr"/>
                      <a:r>
                        <a:rPr lang="en-US" sz="1200"/>
                        <a:t>Yes</a:t>
                      </a:r>
                    </a:p>
                    <a:p>
                      <a:pPr algn="ctr"/>
                      <a:r>
                        <a:rPr lang="en-US" sz="1200"/>
                        <a:t>Yes</a:t>
                      </a:r>
                    </a:p>
                    <a:p>
                      <a:pPr algn="ctr"/>
                      <a:r>
                        <a:rPr lang="en-US" sz="1200"/>
                        <a:t>Yes</a:t>
                      </a:r>
                    </a:p>
                    <a:p>
                      <a:pPr algn="ctr"/>
                      <a:r>
                        <a:rPr lang="en-US" sz="1200"/>
                        <a:t>Yes</a:t>
                      </a:r>
                    </a:p>
                    <a:p>
                      <a:pPr algn="ctr"/>
                      <a:r>
                        <a:rPr lang="en-US" sz="1200"/>
                        <a:t>No</a:t>
                      </a:r>
                    </a:p>
                    <a:p>
                      <a:pPr algn="ctr"/>
                      <a:r>
                        <a:rPr lang="en-US" sz="1200"/>
                        <a:t>Yes</a:t>
                      </a:r>
                    </a:p>
                    <a:p>
                      <a:pPr algn="ctr"/>
                      <a:r>
                        <a:rPr lang="en-US" sz="1200"/>
                        <a:t>Yes</a:t>
                      </a:r>
                    </a:p>
                    <a:p>
                      <a:pPr algn="ctr"/>
                      <a:r>
                        <a:rPr lang="en-US" sz="1200"/>
                        <a:t>No</a:t>
                      </a:r>
                    </a:p>
                    <a:p>
                      <a:pPr algn="ctr"/>
                      <a:r>
                        <a:rPr lang="en-US" sz="1200"/>
                        <a:t>No</a:t>
                      </a:r>
                      <a:br>
                        <a:rPr lang="en-US" sz="1200"/>
                      </a:br>
                      <a:r>
                        <a:rPr lang="en-US" sz="1200"/>
                        <a:t>No</a:t>
                      </a:r>
                    </a:p>
                    <a:p>
                      <a:pPr algn="ctr"/>
                      <a:r>
                        <a:rPr lang="en-US" sz="1200"/>
                        <a:t>Yes</a:t>
                      </a:r>
                    </a:p>
                    <a:p>
                      <a:pPr algn="ctr"/>
                      <a:r>
                        <a:rPr lang="en-US" sz="1200"/>
                        <a:t>Yes</a:t>
                      </a:r>
                    </a:p>
                    <a:p>
                      <a:pPr algn="ctr"/>
                      <a:r>
                        <a:rPr lang="en-US" sz="1200"/>
                        <a:t>Yes</a:t>
                      </a:r>
                    </a:p>
                  </a:txBody>
                  <a:tcPr anchor="ct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a:t>Unknown</a:t>
                      </a:r>
                    </a:p>
                    <a:p>
                      <a:pPr algn="ctr"/>
                      <a:r>
                        <a:rPr lang="en-US" sz="1200"/>
                        <a:t>No</a:t>
                      </a:r>
                    </a:p>
                    <a:p>
                      <a:pPr algn="ctr"/>
                      <a:r>
                        <a:rPr lang="en-US" sz="1200"/>
                        <a:t>No</a:t>
                      </a:r>
                      <a:br>
                        <a:rPr lang="en-US" sz="1200"/>
                      </a:br>
                      <a:r>
                        <a:rPr lang="en-US" sz="1200"/>
                        <a:t>No</a:t>
                      </a:r>
                    </a:p>
                    <a:p>
                      <a:pPr algn="ctr"/>
                      <a:r>
                        <a:rPr lang="en-US" sz="1200"/>
                        <a:t>Yes</a:t>
                      </a:r>
                    </a:p>
                    <a:p>
                      <a:pPr algn="ctr"/>
                      <a:r>
                        <a:rPr lang="en-US" sz="1200"/>
                        <a:t>No</a:t>
                      </a:r>
                    </a:p>
                    <a:p>
                      <a:pPr algn="ctr"/>
                      <a:r>
                        <a:rPr lang="en-US" sz="1200"/>
                        <a:t>Yes</a:t>
                      </a:r>
                    </a:p>
                    <a:p>
                      <a:pPr algn="ctr"/>
                      <a:r>
                        <a:rPr lang="en-US" sz="1200"/>
                        <a:t>Yes</a:t>
                      </a:r>
                    </a:p>
                    <a:p>
                      <a:pPr algn="ctr"/>
                      <a:r>
                        <a:rPr lang="en-US" sz="1200"/>
                        <a:t>No</a:t>
                      </a:r>
                    </a:p>
                    <a:p>
                      <a:pPr algn="ctr"/>
                      <a:r>
                        <a:rPr lang="en-US" sz="1200"/>
                        <a:t>Yes</a:t>
                      </a:r>
                    </a:p>
                    <a:p>
                      <a:pPr algn="ctr"/>
                      <a:r>
                        <a:rPr lang="en-US" sz="1200"/>
                        <a:t>No</a:t>
                      </a:r>
                    </a:p>
                    <a:p>
                      <a:pPr algn="ctr"/>
                      <a:r>
                        <a:rPr lang="en-US" sz="1200"/>
                        <a:t>No</a:t>
                      </a:r>
                    </a:p>
                    <a:p>
                      <a:pPr algn="ctr"/>
                      <a:r>
                        <a:rPr lang="en-US" sz="1200"/>
                        <a:t>Yes</a:t>
                      </a:r>
                    </a:p>
                    <a:p>
                      <a:pPr algn="ctr"/>
                      <a:r>
                        <a:rPr lang="en-US" sz="1200"/>
                        <a:t>Yes</a:t>
                      </a:r>
                    </a:p>
                    <a:p>
                      <a:pPr algn="ctr"/>
                      <a:r>
                        <a:rPr lang="en-US" sz="1200"/>
                        <a:t>Yes</a:t>
                      </a:r>
                    </a:p>
                    <a:p>
                      <a:pPr algn="ctr"/>
                      <a:r>
                        <a:rPr lang="en-US" sz="1200"/>
                        <a:t>No</a:t>
                      </a:r>
                    </a:p>
                    <a:p>
                      <a:pPr algn="ctr"/>
                      <a:r>
                        <a:rPr lang="en-US" sz="1200"/>
                        <a:t>Yes</a:t>
                      </a:r>
                    </a:p>
                  </a:txBody>
                  <a:tcPr anchor="ct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a:t>38.6</a:t>
                      </a:r>
                    </a:p>
                    <a:p>
                      <a:pPr algn="ctr"/>
                      <a:r>
                        <a:rPr lang="en-US" sz="1200"/>
                        <a:t>20.3</a:t>
                      </a:r>
                    </a:p>
                    <a:p>
                      <a:pPr algn="ctr"/>
                      <a:r>
                        <a:rPr lang="en-US" sz="1200"/>
                        <a:t>19.4</a:t>
                      </a:r>
                    </a:p>
                    <a:p>
                      <a:pPr algn="ctr"/>
                      <a:r>
                        <a:rPr lang="en-US" sz="1200"/>
                        <a:t>44.2</a:t>
                      </a:r>
                    </a:p>
                    <a:p>
                      <a:pPr algn="ctr"/>
                      <a:r>
                        <a:rPr lang="en-US" sz="1200"/>
                        <a:t>38.6</a:t>
                      </a:r>
                    </a:p>
                    <a:p>
                      <a:pPr algn="ctr"/>
                      <a:r>
                        <a:rPr lang="en-US" sz="1200"/>
                        <a:t>27.4</a:t>
                      </a:r>
                    </a:p>
                    <a:p>
                      <a:pPr algn="ctr"/>
                      <a:r>
                        <a:rPr lang="en-US" sz="1200"/>
                        <a:t>38.6</a:t>
                      </a:r>
                    </a:p>
                    <a:p>
                      <a:pPr algn="ctr"/>
                      <a:r>
                        <a:rPr lang="en-US" sz="1200"/>
                        <a:t>27.6</a:t>
                      </a:r>
                    </a:p>
                    <a:p>
                      <a:pPr algn="ctr"/>
                      <a:r>
                        <a:rPr lang="en-US" sz="1200"/>
                        <a:t>28.5</a:t>
                      </a:r>
                    </a:p>
                    <a:p>
                      <a:pPr algn="ctr"/>
                      <a:r>
                        <a:rPr lang="en-US" sz="1200"/>
                        <a:t>16.6</a:t>
                      </a:r>
                    </a:p>
                    <a:p>
                      <a:pPr algn="ctr"/>
                      <a:r>
                        <a:rPr lang="en-US" sz="1200"/>
                        <a:t>36.5</a:t>
                      </a:r>
                    </a:p>
                    <a:p>
                      <a:pPr algn="ctr"/>
                      <a:r>
                        <a:rPr lang="en-US" sz="1200"/>
                        <a:t>27.4</a:t>
                      </a:r>
                    </a:p>
                    <a:p>
                      <a:pPr algn="ctr"/>
                      <a:r>
                        <a:rPr lang="en-US" sz="1200"/>
                        <a:t>22.0</a:t>
                      </a:r>
                    </a:p>
                    <a:p>
                      <a:pPr algn="ctr"/>
                      <a:r>
                        <a:rPr lang="en-US" sz="1200"/>
                        <a:t>30.4</a:t>
                      </a:r>
                    </a:p>
                    <a:p>
                      <a:pPr algn="ctr"/>
                      <a:r>
                        <a:rPr lang="en-US" sz="1200"/>
                        <a:t>38.6</a:t>
                      </a:r>
                    </a:p>
                    <a:p>
                      <a:pPr algn="ctr"/>
                      <a:r>
                        <a:rPr lang="en-US" sz="1200"/>
                        <a:t>39.6</a:t>
                      </a:r>
                    </a:p>
                    <a:p>
                      <a:pPr algn="ctr"/>
                      <a:r>
                        <a:rPr lang="en-US" sz="1200"/>
                        <a:t>48.8</a:t>
                      </a:r>
                    </a:p>
                  </a:txBody>
                  <a:tcPr anchor="ct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a:t>CR</a:t>
                      </a:r>
                    </a:p>
                    <a:p>
                      <a:pPr algn="ctr"/>
                      <a:r>
                        <a:rPr lang="en-US" sz="1200"/>
                        <a:t>PR</a:t>
                      </a:r>
                    </a:p>
                    <a:p>
                      <a:pPr algn="ctr"/>
                      <a:r>
                        <a:rPr lang="en-US" sz="1200"/>
                        <a:t>PR</a:t>
                      </a:r>
                    </a:p>
                    <a:p>
                      <a:pPr algn="ctr"/>
                      <a:r>
                        <a:rPr lang="en-US" sz="1200"/>
                        <a:t>CR</a:t>
                      </a:r>
                    </a:p>
                    <a:p>
                      <a:pPr algn="ctr"/>
                      <a:r>
                        <a:rPr lang="en-US" sz="1200"/>
                        <a:t>CR</a:t>
                      </a:r>
                    </a:p>
                    <a:p>
                      <a:pPr algn="ctr"/>
                      <a:r>
                        <a:rPr lang="en-US" sz="1200"/>
                        <a:t>PR</a:t>
                      </a:r>
                    </a:p>
                    <a:p>
                      <a:pPr algn="ctr"/>
                      <a:r>
                        <a:rPr lang="en-US" sz="1200"/>
                        <a:t>PR</a:t>
                      </a:r>
                    </a:p>
                    <a:p>
                      <a:pPr algn="ctr"/>
                      <a:r>
                        <a:rPr lang="en-US" sz="1200"/>
                        <a:t>CR</a:t>
                      </a:r>
                    </a:p>
                    <a:p>
                      <a:pPr algn="ctr"/>
                      <a:r>
                        <a:rPr lang="en-US" sz="1200"/>
                        <a:t>CRi</a:t>
                      </a:r>
                    </a:p>
                    <a:p>
                      <a:pPr algn="ctr"/>
                      <a:r>
                        <a:rPr lang="en-US" sz="1200"/>
                        <a:t>PR</a:t>
                      </a:r>
                    </a:p>
                    <a:p>
                      <a:pPr algn="ctr"/>
                      <a:r>
                        <a:rPr lang="en-US" sz="1200"/>
                        <a:t>CR</a:t>
                      </a:r>
                    </a:p>
                    <a:p>
                      <a:pPr algn="ctr"/>
                      <a:r>
                        <a:rPr lang="en-US" sz="1200"/>
                        <a:t>PR</a:t>
                      </a:r>
                    </a:p>
                    <a:p>
                      <a:pPr algn="ctr"/>
                      <a:r>
                        <a:rPr lang="en-US" sz="1200"/>
                        <a:t>PR</a:t>
                      </a:r>
                    </a:p>
                    <a:p>
                      <a:pPr algn="ctr"/>
                      <a:r>
                        <a:rPr lang="en-US" sz="1200"/>
                        <a:t>PR</a:t>
                      </a:r>
                    </a:p>
                    <a:p>
                      <a:pPr algn="ctr"/>
                      <a:r>
                        <a:rPr lang="en-US" sz="1200"/>
                        <a:t>CR</a:t>
                      </a:r>
                    </a:p>
                    <a:p>
                      <a:pPr algn="ctr"/>
                      <a:r>
                        <a:rPr lang="en-US" sz="1200"/>
                        <a:t>PR</a:t>
                      </a:r>
                    </a:p>
                    <a:p>
                      <a:pPr algn="ctr"/>
                      <a:r>
                        <a:rPr lang="en-US" sz="1200"/>
                        <a:t>PR</a:t>
                      </a:r>
                    </a:p>
                  </a:txBody>
                  <a:tcPr anchor="ct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200"/>
                        <a:t>CR</a:t>
                      </a:r>
                    </a:p>
                    <a:p>
                      <a:pPr algn="ctr"/>
                      <a:r>
                        <a:rPr lang="en-US" sz="1200"/>
                        <a:t>PR</a:t>
                      </a:r>
                    </a:p>
                    <a:p>
                      <a:pPr algn="ctr"/>
                      <a:r>
                        <a:rPr lang="en-US" sz="1200"/>
                        <a:t>PR</a:t>
                      </a:r>
                    </a:p>
                    <a:p>
                      <a:pPr algn="ctr"/>
                      <a:r>
                        <a:rPr lang="en-US" sz="1200"/>
                        <a:t>PR</a:t>
                      </a:r>
                    </a:p>
                    <a:p>
                      <a:pPr algn="ctr"/>
                      <a:r>
                        <a:rPr lang="en-US" sz="1200"/>
                        <a:t>PR</a:t>
                      </a:r>
                    </a:p>
                    <a:p>
                      <a:pPr algn="ctr"/>
                      <a:r>
                        <a:rPr lang="en-US" sz="1200"/>
                        <a:t>PR</a:t>
                      </a:r>
                    </a:p>
                    <a:p>
                      <a:pPr algn="ctr"/>
                      <a:r>
                        <a:rPr lang="en-US" sz="1200"/>
                        <a:t>PR</a:t>
                      </a:r>
                    </a:p>
                    <a:p>
                      <a:pPr algn="ctr"/>
                      <a:r>
                        <a:rPr lang="en-US" sz="1200"/>
                        <a:t>PR</a:t>
                      </a:r>
                    </a:p>
                    <a:p>
                      <a:pPr algn="ctr"/>
                      <a:r>
                        <a:rPr lang="en-US" sz="1200"/>
                        <a:t>PR</a:t>
                      </a:r>
                    </a:p>
                    <a:p>
                      <a:pPr algn="ctr"/>
                      <a:r>
                        <a:rPr lang="en-US" sz="1200"/>
                        <a:t>PR</a:t>
                      </a:r>
                    </a:p>
                    <a:p>
                      <a:pPr algn="ctr"/>
                      <a:r>
                        <a:rPr lang="en-US" sz="1200"/>
                        <a:t>PR</a:t>
                      </a:r>
                    </a:p>
                    <a:p>
                      <a:pPr algn="ctr"/>
                      <a:r>
                        <a:rPr lang="en-US" sz="1200"/>
                        <a:t>PR</a:t>
                      </a:r>
                    </a:p>
                    <a:p>
                      <a:pPr algn="ctr"/>
                      <a:r>
                        <a:rPr lang="en-US" sz="1200"/>
                        <a:t>PR</a:t>
                      </a:r>
                    </a:p>
                    <a:p>
                      <a:pPr algn="ctr"/>
                      <a:r>
                        <a:rPr lang="en-US" sz="1200"/>
                        <a:t>PR</a:t>
                      </a:r>
                    </a:p>
                    <a:p>
                      <a:pPr algn="ctr"/>
                      <a:r>
                        <a:rPr lang="en-US" sz="1200"/>
                        <a:t>PRL</a:t>
                      </a:r>
                    </a:p>
                    <a:p>
                      <a:pPr algn="ctr"/>
                      <a:r>
                        <a:rPr lang="en-US" sz="1200"/>
                        <a:t>SD</a:t>
                      </a:r>
                    </a:p>
                    <a:p>
                      <a:pPr algn="ctr"/>
                      <a:r>
                        <a:rPr lang="en-US" sz="1200"/>
                        <a:t>PD</a:t>
                      </a:r>
                      <a:r>
                        <a:rPr lang="en-US" sz="1200" baseline="30000"/>
                        <a:t>b</a:t>
                      </a:r>
                    </a:p>
                  </a:txBody>
                  <a:tcPr anchor="ct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12645758"/>
                  </a:ext>
                </a:extLst>
              </a:tr>
            </a:tbl>
          </a:graphicData>
        </a:graphic>
      </p:graphicFrame>
      <p:sp>
        <p:nvSpPr>
          <p:cNvPr id="2" name="TextBox 13">
            <a:extLst>
              <a:ext uri="{FF2B5EF4-FFF2-40B4-BE49-F238E27FC236}">
                <a16:creationId xmlns:a16="http://schemas.microsoft.com/office/drawing/2014/main" id="{B70AA9D5-D927-8F5E-62FF-CA9906278617}"/>
              </a:ext>
            </a:extLst>
          </p:cNvPr>
          <p:cNvSpPr txBox="1"/>
          <p:nvPr/>
        </p:nvSpPr>
        <p:spPr>
          <a:xfrm>
            <a:off x="9120188" y="1665287"/>
            <a:ext cx="2663825" cy="4114799"/>
          </a:xfrm>
          <a:prstGeom prst="rect">
            <a:avLst/>
          </a:prstGeom>
          <a:solidFill>
            <a:schemeClr val="bg2"/>
          </a:solidFill>
        </p:spPr>
        <p:txBody>
          <a:bodyPr wrap="square" lIns="144000" tIns="108000" bIns="72000">
            <a:noAutofit/>
          </a:bodyPr>
          <a:lstStyle/>
          <a:p>
            <a:pPr marL="184150" indent="-184150">
              <a:spcAft>
                <a:spcPts val="600"/>
              </a:spcAft>
              <a:buClr>
                <a:schemeClr val="accent2"/>
              </a:buClr>
              <a:buFont typeface="Arial" panose="020B0604020202020204" pitchFamily="34" charset="0"/>
              <a:buChar char="•"/>
            </a:pPr>
            <a:r>
              <a:rPr lang="en-GB" sz="1400"/>
              <a:t>To date, 19 patients who have progressed after completing FD ibrutinib + </a:t>
            </a:r>
            <a:r>
              <a:rPr lang="en-GB" sz="1400" err="1"/>
              <a:t>venetoclax</a:t>
            </a:r>
            <a:r>
              <a:rPr lang="en-GB" sz="1400"/>
              <a:t> have initiated retreatment with ibrutinib</a:t>
            </a:r>
          </a:p>
          <a:p>
            <a:pPr marL="184150" indent="-184150">
              <a:spcAft>
                <a:spcPts val="600"/>
              </a:spcAft>
              <a:buClr>
                <a:schemeClr val="accent2"/>
              </a:buClr>
              <a:buFont typeface="Arial" panose="020B0604020202020204" pitchFamily="34" charset="0"/>
              <a:buChar char="•"/>
            </a:pPr>
            <a:r>
              <a:rPr lang="en-GB" sz="1400"/>
              <a:t>The median retreatment duration is 11.1 (range </a:t>
            </a:r>
            <a:br>
              <a:rPr lang="en-GB" sz="1400"/>
            </a:br>
            <a:r>
              <a:rPr lang="en-GB" sz="1400"/>
              <a:t>0-38.6) months</a:t>
            </a:r>
          </a:p>
          <a:p>
            <a:pPr marL="184150" indent="-184150">
              <a:spcAft>
                <a:spcPts val="600"/>
              </a:spcAft>
              <a:buClr>
                <a:schemeClr val="accent2"/>
              </a:buClr>
              <a:buFont typeface="Arial" panose="020B0604020202020204" pitchFamily="34" charset="0"/>
              <a:buChar char="•"/>
            </a:pPr>
            <a:r>
              <a:rPr lang="en-GB" sz="1400"/>
              <a:t>Response data are available for 17 of these </a:t>
            </a:r>
            <a:r>
              <a:rPr lang="en-GB" sz="1400" err="1"/>
              <a:t>patients</a:t>
            </a:r>
            <a:r>
              <a:rPr lang="en-GB" sz="1400" baseline="30000" err="1"/>
              <a:t>b</a:t>
            </a:r>
            <a:endParaRPr lang="en-GB" sz="1400" baseline="30000"/>
          </a:p>
        </p:txBody>
      </p:sp>
    </p:spTree>
    <p:extLst>
      <p:ext uri="{BB962C8B-B14F-4D97-AF65-F5344CB8AC3E}">
        <p14:creationId xmlns:p14="http://schemas.microsoft.com/office/powerpoint/2010/main" val="3776461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B68177E-59AA-2D50-5C73-C964738756CC}"/>
              </a:ext>
            </a:extLst>
          </p:cNvPr>
          <p:cNvSpPr>
            <a:spLocks noGrp="1"/>
          </p:cNvSpPr>
          <p:nvPr>
            <p:ph type="ftr" sz="quarter" idx="13"/>
          </p:nvPr>
        </p:nvSpPr>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All </a:t>
            </a:r>
            <a:r>
              <a:rPr lang="en-US" i="1">
                <a:solidFill>
                  <a:srgbClr val="4E4F4E"/>
                </a:solidFill>
                <a:cs typeface="Arial" panose="020B0604020202020204" pitchFamily="34" charset="0"/>
              </a:rPr>
              <a:t>P-</a:t>
            </a:r>
            <a:r>
              <a:rPr lang="en-US">
                <a:solidFill>
                  <a:srgbClr val="4E4F4E"/>
                </a:solidFill>
                <a:cs typeface="Arial" panose="020B0604020202020204" pitchFamily="34" charset="0"/>
              </a:rPr>
              <a:t>values are 2-sided. </a:t>
            </a:r>
          </a:p>
          <a:p>
            <a:r>
              <a:rPr lang="en-US" b="1">
                <a:solidFill>
                  <a:srgbClr val="4E4F4E"/>
                </a:solidFill>
                <a:cs typeface="Arial" panose="020B0604020202020204" pitchFamily="34" charset="0"/>
              </a:rPr>
              <a:t>BR</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bendamustine</a:t>
            </a:r>
            <a:r>
              <a:rPr lang="en-US">
                <a:solidFill>
                  <a:srgbClr val="4E4F4E"/>
                </a:solidFill>
                <a:cs typeface="Arial" panose="020B0604020202020204" pitchFamily="34" charset="0"/>
              </a:rPr>
              <a:t> plus rituximab; </a:t>
            </a:r>
            <a:r>
              <a:rPr lang="en-US" b="1">
                <a:solidFill>
                  <a:srgbClr val="4E4F4E"/>
                </a:solidFill>
                <a:cs typeface="Arial" panose="020B0604020202020204" pitchFamily="34" charset="0"/>
              </a:rPr>
              <a:t>IGHV</a:t>
            </a:r>
            <a:r>
              <a:rPr lang="en-US">
                <a:solidFill>
                  <a:srgbClr val="4E4F4E"/>
                </a:solidFill>
                <a:cs typeface="Arial" panose="020B0604020202020204" pitchFamily="34" charset="0"/>
              </a:rPr>
              <a:t>, immunoglobulin heavy chain variable region genes; </a:t>
            </a:r>
            <a:r>
              <a:rPr lang="en-US" b="1" err="1">
                <a:solidFill>
                  <a:srgbClr val="4E4F4E"/>
                </a:solidFill>
                <a:cs typeface="Arial" panose="020B0604020202020204" pitchFamily="34" charset="0"/>
              </a:rPr>
              <a:t>mPFS</a:t>
            </a:r>
            <a:r>
              <a:rPr lang="en-US">
                <a:solidFill>
                  <a:srgbClr val="4E4F4E"/>
                </a:solidFill>
                <a:cs typeface="Arial" panose="020B0604020202020204" pitchFamily="34" charset="0"/>
              </a:rPr>
              <a:t>, median progression-free survival; </a:t>
            </a:r>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evaluable; </a:t>
            </a:r>
            <a:r>
              <a:rPr lang="en-US" b="1">
                <a:solidFill>
                  <a:srgbClr val="4E4F4E"/>
                </a:solidFill>
                <a:cs typeface="Arial" panose="020B0604020202020204" pitchFamily="34" charset="0"/>
              </a:rPr>
              <a:t>PFS</a:t>
            </a:r>
            <a:r>
              <a:rPr lang="en-US">
                <a:solidFill>
                  <a:srgbClr val="4E4F4E"/>
                </a:solidFill>
                <a:cs typeface="Arial" panose="020B0604020202020204" pitchFamily="34" charset="0"/>
              </a:rPr>
              <a:t>, progression-free survival. </a:t>
            </a:r>
          </a:p>
          <a:p>
            <a:r>
              <a:rPr lang="en-US" b="1">
                <a:solidFill>
                  <a:srgbClr val="4E4F4E"/>
                </a:solidFill>
                <a:cs typeface="Arial" panose="020B0604020202020204" pitchFamily="34" charset="0"/>
              </a:rPr>
              <a:t>Munir T, et al. Abstract P639 presented at EHA2023. </a:t>
            </a:r>
            <a:r>
              <a:rPr lang="en-US" b="1" err="1">
                <a:solidFill>
                  <a:srgbClr val="4E4F4E"/>
                </a:solidFill>
                <a:cs typeface="Arial" panose="020B0604020202020204" pitchFamily="34" charset="0"/>
              </a:rPr>
              <a:t>Shadman</a:t>
            </a:r>
            <a:r>
              <a:rPr lang="en-US" b="1">
                <a:solidFill>
                  <a:srgbClr val="4E4F4E"/>
                </a:solidFill>
                <a:cs typeface="Arial" panose="020B0604020202020204" pitchFamily="34" charset="0"/>
              </a:rPr>
              <a:t> T, et al. Abstract 154 presented at 17-ICML.</a:t>
            </a:r>
          </a:p>
        </p:txBody>
      </p:sp>
      <p:sp>
        <p:nvSpPr>
          <p:cNvPr id="17" name="Rectangle 16">
            <a:extLst>
              <a:ext uri="{FF2B5EF4-FFF2-40B4-BE49-F238E27FC236}">
                <a16:creationId xmlns:a16="http://schemas.microsoft.com/office/drawing/2014/main" id="{0883AFB7-F557-ADE3-F936-4994C6804A27}"/>
              </a:ext>
            </a:extLst>
          </p:cNvPr>
          <p:cNvSpPr/>
          <p:nvPr/>
        </p:nvSpPr>
        <p:spPr>
          <a:xfrm>
            <a:off x="415925" y="5436855"/>
            <a:ext cx="11368088" cy="6267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91440" bIns="36000" rtlCol="0" anchor="t" anchorCtr="0">
            <a:spAutoFit/>
          </a:bodyPr>
          <a:lstStyle/>
          <a:p>
            <a:pPr marL="171450" indent="-171450">
              <a:buClr>
                <a:schemeClr val="accent2"/>
              </a:buClr>
              <a:buFont typeface="Arial" panose="020B0604020202020204" pitchFamily="34" charset="0"/>
              <a:buChar char="•"/>
            </a:pPr>
            <a:r>
              <a:rPr lang="en-US" sz="1200">
                <a:solidFill>
                  <a:schemeClr val="tx1"/>
                </a:solidFill>
              </a:rPr>
              <a:t>In cohort 1, median PFS was not reached in patients who received </a:t>
            </a:r>
            <a:r>
              <a:rPr lang="en-US" sz="1200" err="1">
                <a:solidFill>
                  <a:schemeClr val="tx1"/>
                </a:solidFill>
              </a:rPr>
              <a:t>zanubrutinib</a:t>
            </a:r>
            <a:r>
              <a:rPr lang="en-US" sz="1200">
                <a:solidFill>
                  <a:schemeClr val="tx1"/>
                </a:solidFill>
              </a:rPr>
              <a:t>; in patients who received BR, median PFS was 42.2 months</a:t>
            </a:r>
          </a:p>
          <a:p>
            <a:pPr marL="628650" lvl="1" indent="-171450">
              <a:buClr>
                <a:schemeClr val="accent2"/>
              </a:buClr>
              <a:buFont typeface="Arial" panose="020B0604020202020204" pitchFamily="34" charset="0"/>
              <a:buChar char="•"/>
            </a:pPr>
            <a:r>
              <a:rPr lang="en-US" sz="1200">
                <a:solidFill>
                  <a:schemeClr val="tx1"/>
                </a:solidFill>
              </a:rPr>
              <a:t>Estimated 42-month PFS rates with </a:t>
            </a:r>
            <a:r>
              <a:rPr lang="en-US" sz="1200" err="1">
                <a:solidFill>
                  <a:schemeClr val="tx1"/>
                </a:solidFill>
              </a:rPr>
              <a:t>zanubrutinib</a:t>
            </a:r>
            <a:r>
              <a:rPr lang="en-US" sz="1200">
                <a:solidFill>
                  <a:schemeClr val="tx1"/>
                </a:solidFill>
              </a:rPr>
              <a:t> and BR were 82.4% and 50.0%, respectively</a:t>
            </a:r>
            <a:endParaRPr lang="en-US" sz="1200">
              <a:solidFill>
                <a:schemeClr val="tx1"/>
              </a:solidFill>
              <a:cs typeface="Arial"/>
            </a:endParaRPr>
          </a:p>
          <a:p>
            <a:pPr marL="171450" indent="-171450">
              <a:buClr>
                <a:schemeClr val="accent2"/>
              </a:buClr>
              <a:buFont typeface="Arial" panose="020B0604020202020204" pitchFamily="34" charset="0"/>
              <a:buChar char="•"/>
            </a:pPr>
            <a:r>
              <a:rPr lang="en-US" sz="1200">
                <a:solidFill>
                  <a:schemeClr val="tx1"/>
                </a:solidFill>
              </a:rPr>
              <a:t>PFS was significantly improved with </a:t>
            </a:r>
            <a:r>
              <a:rPr lang="en-US" sz="1200" err="1">
                <a:solidFill>
                  <a:schemeClr val="tx1"/>
                </a:solidFill>
              </a:rPr>
              <a:t>zanubrutinib</a:t>
            </a:r>
            <a:r>
              <a:rPr lang="en-US" sz="1200">
                <a:solidFill>
                  <a:schemeClr val="tx1"/>
                </a:solidFill>
              </a:rPr>
              <a:t> vs BR in patients with mutated </a:t>
            </a:r>
            <a:r>
              <a:rPr lang="en-US" sz="1200" i="1">
                <a:solidFill>
                  <a:schemeClr val="tx1"/>
                </a:solidFill>
              </a:rPr>
              <a:t>IGHV</a:t>
            </a:r>
            <a:r>
              <a:rPr lang="en-US" sz="1200">
                <a:solidFill>
                  <a:schemeClr val="tx1"/>
                </a:solidFill>
              </a:rPr>
              <a:t> (2-sided </a:t>
            </a:r>
            <a:r>
              <a:rPr lang="en-US" sz="1200" i="1">
                <a:solidFill>
                  <a:schemeClr val="tx1"/>
                </a:solidFill>
              </a:rPr>
              <a:t>P</a:t>
            </a:r>
            <a:r>
              <a:rPr lang="en-US" sz="1200">
                <a:solidFill>
                  <a:schemeClr val="tx1"/>
                </a:solidFill>
              </a:rPr>
              <a:t>=.00033) and unmutated </a:t>
            </a:r>
            <a:r>
              <a:rPr lang="en-US" sz="1200" i="1">
                <a:solidFill>
                  <a:schemeClr val="tx1"/>
                </a:solidFill>
              </a:rPr>
              <a:t>IGHV</a:t>
            </a:r>
            <a:endParaRPr lang="en-US" sz="1200" i="1">
              <a:solidFill>
                <a:schemeClr val="tx1"/>
              </a:solidFill>
              <a:cs typeface="Arial"/>
            </a:endParaRPr>
          </a:p>
        </p:txBody>
      </p:sp>
      <p:graphicFrame>
        <p:nvGraphicFramePr>
          <p:cNvPr id="16" name="Tabelle 3">
            <a:extLst>
              <a:ext uri="{FF2B5EF4-FFF2-40B4-BE49-F238E27FC236}">
                <a16:creationId xmlns:a16="http://schemas.microsoft.com/office/drawing/2014/main" id="{52A5F320-8C4A-C9DF-C00B-E04C99DEB9A1}"/>
              </a:ext>
            </a:extLst>
          </p:cNvPr>
          <p:cNvGraphicFramePr>
            <a:graphicFrameLocks noGrp="1"/>
          </p:cNvGraphicFramePr>
          <p:nvPr>
            <p:extLst>
              <p:ext uri="{D42A27DB-BD31-4B8C-83A1-F6EECF244321}">
                <p14:modId xmlns:p14="http://schemas.microsoft.com/office/powerpoint/2010/main" val="849396009"/>
              </p:ext>
            </p:extLst>
          </p:nvPr>
        </p:nvGraphicFramePr>
        <p:xfrm>
          <a:off x="6201803" y="4318217"/>
          <a:ext cx="5582208" cy="969600"/>
        </p:xfrm>
        <a:graphic>
          <a:graphicData uri="http://schemas.openxmlformats.org/drawingml/2006/table">
            <a:tbl>
              <a:tblPr firstRow="1" bandRow="1">
                <a:tableStyleId>{5C22544A-7EE6-4342-B048-85BDC9FD1C3A}</a:tableStyleId>
              </a:tblPr>
              <a:tblGrid>
                <a:gridCol w="904848">
                  <a:extLst>
                    <a:ext uri="{9D8B030D-6E8A-4147-A177-3AD203B41FA5}">
                      <a16:colId xmlns:a16="http://schemas.microsoft.com/office/drawing/2014/main" val="4045263512"/>
                    </a:ext>
                  </a:extLst>
                </a:gridCol>
                <a:gridCol w="233868">
                  <a:extLst>
                    <a:ext uri="{9D8B030D-6E8A-4147-A177-3AD203B41FA5}">
                      <a16:colId xmlns:a16="http://schemas.microsoft.com/office/drawing/2014/main" val="3433192378"/>
                    </a:ext>
                  </a:extLst>
                </a:gridCol>
                <a:gridCol w="233868">
                  <a:extLst>
                    <a:ext uri="{9D8B030D-6E8A-4147-A177-3AD203B41FA5}">
                      <a16:colId xmlns:a16="http://schemas.microsoft.com/office/drawing/2014/main" val="1281010371"/>
                    </a:ext>
                  </a:extLst>
                </a:gridCol>
                <a:gridCol w="233868">
                  <a:extLst>
                    <a:ext uri="{9D8B030D-6E8A-4147-A177-3AD203B41FA5}">
                      <a16:colId xmlns:a16="http://schemas.microsoft.com/office/drawing/2014/main" val="258877208"/>
                    </a:ext>
                  </a:extLst>
                </a:gridCol>
                <a:gridCol w="233868">
                  <a:extLst>
                    <a:ext uri="{9D8B030D-6E8A-4147-A177-3AD203B41FA5}">
                      <a16:colId xmlns:a16="http://schemas.microsoft.com/office/drawing/2014/main" val="1920481034"/>
                    </a:ext>
                  </a:extLst>
                </a:gridCol>
                <a:gridCol w="233868">
                  <a:extLst>
                    <a:ext uri="{9D8B030D-6E8A-4147-A177-3AD203B41FA5}">
                      <a16:colId xmlns:a16="http://schemas.microsoft.com/office/drawing/2014/main" val="845601134"/>
                    </a:ext>
                  </a:extLst>
                </a:gridCol>
                <a:gridCol w="233868">
                  <a:extLst>
                    <a:ext uri="{9D8B030D-6E8A-4147-A177-3AD203B41FA5}">
                      <a16:colId xmlns:a16="http://schemas.microsoft.com/office/drawing/2014/main" val="3524120169"/>
                    </a:ext>
                  </a:extLst>
                </a:gridCol>
                <a:gridCol w="233868">
                  <a:extLst>
                    <a:ext uri="{9D8B030D-6E8A-4147-A177-3AD203B41FA5}">
                      <a16:colId xmlns:a16="http://schemas.microsoft.com/office/drawing/2014/main" val="186758993"/>
                    </a:ext>
                  </a:extLst>
                </a:gridCol>
                <a:gridCol w="233868">
                  <a:extLst>
                    <a:ext uri="{9D8B030D-6E8A-4147-A177-3AD203B41FA5}">
                      <a16:colId xmlns:a16="http://schemas.microsoft.com/office/drawing/2014/main" val="1415829574"/>
                    </a:ext>
                  </a:extLst>
                </a:gridCol>
                <a:gridCol w="233868">
                  <a:extLst>
                    <a:ext uri="{9D8B030D-6E8A-4147-A177-3AD203B41FA5}">
                      <a16:colId xmlns:a16="http://schemas.microsoft.com/office/drawing/2014/main" val="16972104"/>
                    </a:ext>
                  </a:extLst>
                </a:gridCol>
                <a:gridCol w="233868">
                  <a:extLst>
                    <a:ext uri="{9D8B030D-6E8A-4147-A177-3AD203B41FA5}">
                      <a16:colId xmlns:a16="http://schemas.microsoft.com/office/drawing/2014/main" val="2828993646"/>
                    </a:ext>
                  </a:extLst>
                </a:gridCol>
                <a:gridCol w="233868">
                  <a:extLst>
                    <a:ext uri="{9D8B030D-6E8A-4147-A177-3AD203B41FA5}">
                      <a16:colId xmlns:a16="http://schemas.microsoft.com/office/drawing/2014/main" val="3466696877"/>
                    </a:ext>
                  </a:extLst>
                </a:gridCol>
                <a:gridCol w="233868">
                  <a:extLst>
                    <a:ext uri="{9D8B030D-6E8A-4147-A177-3AD203B41FA5}">
                      <a16:colId xmlns:a16="http://schemas.microsoft.com/office/drawing/2014/main" val="4168452048"/>
                    </a:ext>
                  </a:extLst>
                </a:gridCol>
                <a:gridCol w="233868">
                  <a:extLst>
                    <a:ext uri="{9D8B030D-6E8A-4147-A177-3AD203B41FA5}">
                      <a16:colId xmlns:a16="http://schemas.microsoft.com/office/drawing/2014/main" val="1531872343"/>
                    </a:ext>
                  </a:extLst>
                </a:gridCol>
                <a:gridCol w="233868">
                  <a:extLst>
                    <a:ext uri="{9D8B030D-6E8A-4147-A177-3AD203B41FA5}">
                      <a16:colId xmlns:a16="http://schemas.microsoft.com/office/drawing/2014/main" val="3170051921"/>
                    </a:ext>
                  </a:extLst>
                </a:gridCol>
                <a:gridCol w="233868">
                  <a:extLst>
                    <a:ext uri="{9D8B030D-6E8A-4147-A177-3AD203B41FA5}">
                      <a16:colId xmlns:a16="http://schemas.microsoft.com/office/drawing/2014/main" val="2812093134"/>
                    </a:ext>
                  </a:extLst>
                </a:gridCol>
                <a:gridCol w="233868">
                  <a:extLst>
                    <a:ext uri="{9D8B030D-6E8A-4147-A177-3AD203B41FA5}">
                      <a16:colId xmlns:a16="http://schemas.microsoft.com/office/drawing/2014/main" val="3765927469"/>
                    </a:ext>
                  </a:extLst>
                </a:gridCol>
                <a:gridCol w="233868">
                  <a:extLst>
                    <a:ext uri="{9D8B030D-6E8A-4147-A177-3AD203B41FA5}">
                      <a16:colId xmlns:a16="http://schemas.microsoft.com/office/drawing/2014/main" val="2277868045"/>
                    </a:ext>
                  </a:extLst>
                </a:gridCol>
                <a:gridCol w="233868">
                  <a:extLst>
                    <a:ext uri="{9D8B030D-6E8A-4147-A177-3AD203B41FA5}">
                      <a16:colId xmlns:a16="http://schemas.microsoft.com/office/drawing/2014/main" val="959838219"/>
                    </a:ext>
                  </a:extLst>
                </a:gridCol>
                <a:gridCol w="233868">
                  <a:extLst>
                    <a:ext uri="{9D8B030D-6E8A-4147-A177-3AD203B41FA5}">
                      <a16:colId xmlns:a16="http://schemas.microsoft.com/office/drawing/2014/main" val="88073943"/>
                    </a:ext>
                  </a:extLst>
                </a:gridCol>
                <a:gridCol w="233868">
                  <a:extLst>
                    <a:ext uri="{9D8B030D-6E8A-4147-A177-3AD203B41FA5}">
                      <a16:colId xmlns:a16="http://schemas.microsoft.com/office/drawing/2014/main" val="257699597"/>
                    </a:ext>
                  </a:extLst>
                </a:gridCol>
              </a:tblGrid>
              <a:tr h="0">
                <a:tc gridSpan="21">
                  <a:txBody>
                    <a:bodyPr/>
                    <a:lstStyle/>
                    <a:p>
                      <a:r>
                        <a:rPr lang="de-DE" sz="800"/>
                        <a:t>No. of patients</a:t>
                      </a:r>
                    </a:p>
                  </a:txBody>
                  <a:tcPr marL="72000" marR="0" marT="36000" marB="36000" anchor="ctr"/>
                </a:tc>
                <a:tc hMerge="1">
                  <a:txBody>
                    <a:bodyPr/>
                    <a:lstStyle/>
                    <a:p>
                      <a:endParaRPr lang="de-DE" sz="1200"/>
                    </a:p>
                  </a:txBody>
                  <a:tcPr marL="36000" marR="36000" marT="10800" marB="10800"/>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marL="36000" marR="36000" marT="10800" marB="10800"/>
                </a:tc>
                <a:tc hMerge="1">
                  <a:txBody>
                    <a:bodyPr/>
                    <a:lstStyle/>
                    <a:p>
                      <a:endParaRPr lang="de-DE" sz="1200"/>
                    </a:p>
                  </a:txBody>
                  <a:tcPr marL="36000" marR="36000" marT="10800" marB="10800"/>
                </a:tc>
                <a:tc hMerge="1">
                  <a:txBody>
                    <a:bodyPr/>
                    <a:lstStyle/>
                    <a:p>
                      <a:endParaRPr lang="de-DE" sz="1200"/>
                    </a:p>
                  </a:txBody>
                  <a:tcPr marL="36000" marR="36000" marT="10800" marB="10800"/>
                </a:tc>
                <a:extLst>
                  <a:ext uri="{0D108BD9-81ED-4DB2-BD59-A6C34878D82A}">
                    <a16:rowId xmlns:a16="http://schemas.microsoft.com/office/drawing/2014/main" val="1314813781"/>
                  </a:ext>
                </a:extLst>
              </a:tr>
              <a:tr h="0">
                <a:tc>
                  <a:txBody>
                    <a:bodyPr/>
                    <a:lstStyle/>
                    <a:p>
                      <a:pPr algn="l"/>
                      <a:r>
                        <a:rPr lang="de-DE" sz="800">
                          <a:solidFill>
                            <a:schemeClr val="bg1"/>
                          </a:solidFill>
                        </a:rPr>
                        <a:t>BR mutated</a:t>
                      </a:r>
                    </a:p>
                  </a:txBody>
                  <a:tcPr marL="72000" marR="0" marT="36000" marB="36000" anchor="ctr">
                    <a:solidFill>
                      <a:schemeClr val="accent3">
                        <a:lumMod val="75000"/>
                      </a:schemeClr>
                    </a:solidFill>
                  </a:tcPr>
                </a:tc>
                <a:tc>
                  <a:txBody>
                    <a:bodyPr/>
                    <a:lstStyle/>
                    <a:p>
                      <a:pPr algn="ctr"/>
                      <a:r>
                        <a:rPr lang="de-DE" sz="800"/>
                        <a:t>110</a:t>
                      </a:r>
                    </a:p>
                  </a:txBody>
                  <a:tcPr marL="0" marR="0" marT="36000" marB="36000" anchor="ctr"/>
                </a:tc>
                <a:tc>
                  <a:txBody>
                    <a:bodyPr/>
                    <a:lstStyle/>
                    <a:p>
                      <a:pPr algn="ctr"/>
                      <a:r>
                        <a:rPr lang="de-DE" sz="800"/>
                        <a:t>101</a:t>
                      </a:r>
                    </a:p>
                  </a:txBody>
                  <a:tcPr marL="0" marR="0" marT="36000" marB="36000" anchor="ctr"/>
                </a:tc>
                <a:tc>
                  <a:txBody>
                    <a:bodyPr/>
                    <a:lstStyle/>
                    <a:p>
                      <a:pPr algn="ctr"/>
                      <a:r>
                        <a:rPr lang="de-DE" sz="800"/>
                        <a:t>99</a:t>
                      </a:r>
                    </a:p>
                  </a:txBody>
                  <a:tcPr marL="0" marR="0" marT="36000" marB="36000" anchor="ctr"/>
                </a:tc>
                <a:tc>
                  <a:txBody>
                    <a:bodyPr/>
                    <a:lstStyle/>
                    <a:p>
                      <a:pPr algn="ctr"/>
                      <a:r>
                        <a:rPr lang="de-DE" sz="800"/>
                        <a:t>94</a:t>
                      </a:r>
                    </a:p>
                  </a:txBody>
                  <a:tcPr marL="0" marR="0" marT="36000" marB="36000" anchor="ctr"/>
                </a:tc>
                <a:tc>
                  <a:txBody>
                    <a:bodyPr/>
                    <a:lstStyle/>
                    <a:p>
                      <a:pPr algn="ctr"/>
                      <a:r>
                        <a:rPr lang="de-DE" sz="800"/>
                        <a:t>91</a:t>
                      </a:r>
                    </a:p>
                  </a:txBody>
                  <a:tcPr marL="0" marR="0" marT="36000" marB="36000" anchor="ctr"/>
                </a:tc>
                <a:tc>
                  <a:txBody>
                    <a:bodyPr/>
                    <a:lstStyle/>
                    <a:p>
                      <a:pPr algn="ctr"/>
                      <a:r>
                        <a:rPr lang="de-DE" sz="800"/>
                        <a:t>89</a:t>
                      </a:r>
                    </a:p>
                  </a:txBody>
                  <a:tcPr marL="0" marR="0" marT="36000" marB="36000" anchor="ctr"/>
                </a:tc>
                <a:tc>
                  <a:txBody>
                    <a:bodyPr/>
                    <a:lstStyle/>
                    <a:p>
                      <a:pPr algn="ctr"/>
                      <a:r>
                        <a:rPr lang="de-DE" sz="800"/>
                        <a:t>88</a:t>
                      </a:r>
                    </a:p>
                  </a:txBody>
                  <a:tcPr marL="0" marR="0" marT="36000" marB="36000" anchor="ctr"/>
                </a:tc>
                <a:tc>
                  <a:txBody>
                    <a:bodyPr/>
                    <a:lstStyle/>
                    <a:p>
                      <a:pPr algn="ctr"/>
                      <a:r>
                        <a:rPr lang="de-DE" sz="800"/>
                        <a:t>85</a:t>
                      </a:r>
                    </a:p>
                  </a:txBody>
                  <a:tcPr marL="0" marR="0" marT="36000" marB="36000" anchor="ctr"/>
                </a:tc>
                <a:tc>
                  <a:txBody>
                    <a:bodyPr/>
                    <a:lstStyle/>
                    <a:p>
                      <a:pPr algn="ctr"/>
                      <a:r>
                        <a:rPr lang="de-DE" sz="800"/>
                        <a:t>83</a:t>
                      </a:r>
                    </a:p>
                  </a:txBody>
                  <a:tcPr marL="0" marR="0" marT="36000" marB="36000" anchor="ctr"/>
                </a:tc>
                <a:tc>
                  <a:txBody>
                    <a:bodyPr/>
                    <a:lstStyle/>
                    <a:p>
                      <a:pPr algn="ctr"/>
                      <a:r>
                        <a:rPr lang="de-DE" sz="800"/>
                        <a:t>81</a:t>
                      </a:r>
                    </a:p>
                  </a:txBody>
                  <a:tcPr marL="0" marR="0" marT="36000" marB="36000" anchor="ctr"/>
                </a:tc>
                <a:tc>
                  <a:txBody>
                    <a:bodyPr/>
                    <a:lstStyle/>
                    <a:p>
                      <a:pPr algn="ctr"/>
                      <a:r>
                        <a:rPr lang="de-DE" sz="800"/>
                        <a:t>76</a:t>
                      </a:r>
                    </a:p>
                  </a:txBody>
                  <a:tcPr marL="0" marR="0" marT="36000" marB="36000" anchor="ctr"/>
                </a:tc>
                <a:tc>
                  <a:txBody>
                    <a:bodyPr/>
                    <a:lstStyle/>
                    <a:p>
                      <a:pPr algn="ctr"/>
                      <a:r>
                        <a:rPr lang="de-DE" sz="800"/>
                        <a:t>73</a:t>
                      </a:r>
                    </a:p>
                  </a:txBody>
                  <a:tcPr marL="0" marR="0" marT="36000" marB="36000" anchor="ctr"/>
                </a:tc>
                <a:tc>
                  <a:txBody>
                    <a:bodyPr/>
                    <a:lstStyle/>
                    <a:p>
                      <a:pPr algn="ctr"/>
                      <a:r>
                        <a:rPr lang="de-DE" sz="800"/>
                        <a:t>67</a:t>
                      </a:r>
                    </a:p>
                  </a:txBody>
                  <a:tcPr marL="0" marR="0" marT="36000" marB="36000" anchor="ctr"/>
                </a:tc>
                <a:tc>
                  <a:txBody>
                    <a:bodyPr/>
                    <a:lstStyle/>
                    <a:p>
                      <a:pPr algn="ctr"/>
                      <a:r>
                        <a:rPr lang="de-DE" sz="800"/>
                        <a:t>53</a:t>
                      </a:r>
                    </a:p>
                  </a:txBody>
                  <a:tcPr marL="0" marR="0" marT="36000" marB="36000" anchor="ctr"/>
                </a:tc>
                <a:tc>
                  <a:txBody>
                    <a:bodyPr/>
                    <a:lstStyle/>
                    <a:p>
                      <a:pPr algn="ctr"/>
                      <a:r>
                        <a:rPr lang="de-DE" sz="800"/>
                        <a:t>31</a:t>
                      </a:r>
                    </a:p>
                  </a:txBody>
                  <a:tcPr marL="0" marR="0" marT="36000" marB="36000" anchor="ctr"/>
                </a:tc>
                <a:tc>
                  <a:txBody>
                    <a:bodyPr/>
                    <a:lstStyle/>
                    <a:p>
                      <a:pPr algn="ctr"/>
                      <a:r>
                        <a:rPr lang="de-DE" sz="800"/>
                        <a:t>14</a:t>
                      </a:r>
                    </a:p>
                  </a:txBody>
                  <a:tcPr marL="0" marR="0" marT="36000" marB="36000" anchor="ctr"/>
                </a:tc>
                <a:tc>
                  <a:txBody>
                    <a:bodyPr/>
                    <a:lstStyle/>
                    <a:p>
                      <a:pPr algn="ctr"/>
                      <a:r>
                        <a:rPr lang="de-DE" sz="800"/>
                        <a:t>7</a:t>
                      </a:r>
                    </a:p>
                  </a:txBody>
                  <a:tcPr marL="0" marR="0" marT="36000" marB="36000" anchor="ctr"/>
                </a:tc>
                <a:tc>
                  <a:txBody>
                    <a:bodyPr/>
                    <a:lstStyle/>
                    <a:p>
                      <a:pPr algn="ctr"/>
                      <a:r>
                        <a:rPr lang="de-DE" sz="800"/>
                        <a:t>0</a:t>
                      </a:r>
                    </a:p>
                  </a:txBody>
                  <a:tcPr marL="0" marR="0" marT="36000" marB="36000" anchor="ctr"/>
                </a:tc>
                <a:tc>
                  <a:txBody>
                    <a:bodyPr/>
                    <a:lstStyle/>
                    <a:p>
                      <a:pPr algn="ctr"/>
                      <a:endParaRPr lang="de-DE" sz="800"/>
                    </a:p>
                  </a:txBody>
                  <a:tcPr marL="0" marR="0" marT="36000" marB="36000" anchor="ctr"/>
                </a:tc>
                <a:tc>
                  <a:txBody>
                    <a:bodyPr/>
                    <a:lstStyle/>
                    <a:p>
                      <a:pPr algn="ctr"/>
                      <a:endParaRPr lang="de-DE" sz="800"/>
                    </a:p>
                  </a:txBody>
                  <a:tcPr marL="0" marR="0" marT="36000" marB="36000" anchor="ctr"/>
                </a:tc>
                <a:extLst>
                  <a:ext uri="{0D108BD9-81ED-4DB2-BD59-A6C34878D82A}">
                    <a16:rowId xmlns:a16="http://schemas.microsoft.com/office/drawing/2014/main" val="3754265422"/>
                  </a:ext>
                </a:extLst>
              </a:tr>
              <a:tr h="0">
                <a:tc>
                  <a:txBody>
                    <a:bodyPr/>
                    <a:lstStyle/>
                    <a:p>
                      <a:pPr algn="l"/>
                      <a:r>
                        <a:rPr lang="de-DE" sz="800">
                          <a:solidFill>
                            <a:schemeClr val="bg1"/>
                          </a:solidFill>
                        </a:rPr>
                        <a:t>Zanu mutated</a:t>
                      </a:r>
                    </a:p>
                  </a:txBody>
                  <a:tcPr marL="72000" marR="0" marT="36000" marB="36000" anchor="ctr">
                    <a:solidFill>
                      <a:schemeClr val="accent4">
                        <a:lumMod val="75000"/>
                      </a:schemeClr>
                    </a:solidFill>
                  </a:tcPr>
                </a:tc>
                <a:tc>
                  <a:txBody>
                    <a:bodyPr/>
                    <a:lstStyle/>
                    <a:p>
                      <a:pPr algn="ctr"/>
                      <a:r>
                        <a:rPr lang="de-DE" sz="800"/>
                        <a:t>109</a:t>
                      </a:r>
                    </a:p>
                  </a:txBody>
                  <a:tcPr marL="0" marR="0" marT="36000" marB="36000" anchor="ctr"/>
                </a:tc>
                <a:tc>
                  <a:txBody>
                    <a:bodyPr/>
                    <a:lstStyle/>
                    <a:p>
                      <a:pPr algn="ctr"/>
                      <a:r>
                        <a:rPr lang="de-DE" sz="800"/>
                        <a:t>109</a:t>
                      </a:r>
                    </a:p>
                  </a:txBody>
                  <a:tcPr marL="0" marR="0" marT="36000" marB="36000" anchor="ctr"/>
                </a:tc>
                <a:tc>
                  <a:txBody>
                    <a:bodyPr/>
                    <a:lstStyle/>
                    <a:p>
                      <a:pPr algn="ctr"/>
                      <a:r>
                        <a:rPr lang="de-DE" sz="800"/>
                        <a:t>107</a:t>
                      </a:r>
                    </a:p>
                  </a:txBody>
                  <a:tcPr marL="0" marR="0" marT="36000" marB="36000" anchor="ctr"/>
                </a:tc>
                <a:tc>
                  <a:txBody>
                    <a:bodyPr/>
                    <a:lstStyle/>
                    <a:p>
                      <a:pPr algn="ctr"/>
                      <a:r>
                        <a:rPr lang="de-DE" sz="800"/>
                        <a:t>106</a:t>
                      </a:r>
                    </a:p>
                  </a:txBody>
                  <a:tcPr marL="0" marR="0" marT="36000" marB="36000" anchor="ctr"/>
                </a:tc>
                <a:tc>
                  <a:txBody>
                    <a:bodyPr/>
                    <a:lstStyle/>
                    <a:p>
                      <a:pPr algn="ctr"/>
                      <a:r>
                        <a:rPr lang="de-DE" sz="800"/>
                        <a:t>105</a:t>
                      </a:r>
                    </a:p>
                  </a:txBody>
                  <a:tcPr marL="0" marR="0" marT="36000" marB="36000" anchor="ctr"/>
                </a:tc>
                <a:tc>
                  <a:txBody>
                    <a:bodyPr/>
                    <a:lstStyle/>
                    <a:p>
                      <a:pPr algn="ctr"/>
                      <a:r>
                        <a:rPr lang="de-DE" sz="800"/>
                        <a:t>101</a:t>
                      </a:r>
                    </a:p>
                  </a:txBody>
                  <a:tcPr marL="0" marR="0" marT="36000" marB="36000" anchor="ctr"/>
                </a:tc>
                <a:tc>
                  <a:txBody>
                    <a:bodyPr/>
                    <a:lstStyle/>
                    <a:p>
                      <a:pPr algn="ctr"/>
                      <a:r>
                        <a:rPr lang="de-DE" sz="800"/>
                        <a:t>99</a:t>
                      </a:r>
                    </a:p>
                  </a:txBody>
                  <a:tcPr marL="0" marR="0" marT="36000" marB="36000" anchor="ctr"/>
                </a:tc>
                <a:tc>
                  <a:txBody>
                    <a:bodyPr/>
                    <a:lstStyle/>
                    <a:p>
                      <a:pPr algn="ctr"/>
                      <a:r>
                        <a:rPr lang="de-DE" sz="800"/>
                        <a:t>98</a:t>
                      </a:r>
                    </a:p>
                  </a:txBody>
                  <a:tcPr marL="0" marR="0" marT="36000" marB="36000" anchor="ctr"/>
                </a:tc>
                <a:tc>
                  <a:txBody>
                    <a:bodyPr/>
                    <a:lstStyle/>
                    <a:p>
                      <a:pPr algn="ctr"/>
                      <a:r>
                        <a:rPr lang="de-DE" sz="800"/>
                        <a:t>93</a:t>
                      </a:r>
                    </a:p>
                  </a:txBody>
                  <a:tcPr marL="0" marR="0" marT="36000" marB="36000" anchor="ctr"/>
                </a:tc>
                <a:tc>
                  <a:txBody>
                    <a:bodyPr/>
                    <a:lstStyle/>
                    <a:p>
                      <a:pPr algn="ctr"/>
                      <a:r>
                        <a:rPr lang="de-DE" sz="800"/>
                        <a:t>92</a:t>
                      </a:r>
                    </a:p>
                  </a:txBody>
                  <a:tcPr marL="0" marR="0" marT="36000" marB="36000" anchor="ctr"/>
                </a:tc>
                <a:tc>
                  <a:txBody>
                    <a:bodyPr/>
                    <a:lstStyle/>
                    <a:p>
                      <a:pPr algn="ctr"/>
                      <a:r>
                        <a:rPr lang="de-DE" sz="800"/>
                        <a:t>92</a:t>
                      </a:r>
                    </a:p>
                  </a:txBody>
                  <a:tcPr marL="0" marR="0" marT="36000" marB="36000" anchor="ctr"/>
                </a:tc>
                <a:tc>
                  <a:txBody>
                    <a:bodyPr/>
                    <a:lstStyle/>
                    <a:p>
                      <a:pPr algn="ctr"/>
                      <a:r>
                        <a:rPr lang="de-DE" sz="800"/>
                        <a:t>92</a:t>
                      </a:r>
                    </a:p>
                  </a:txBody>
                  <a:tcPr marL="0" marR="0" marT="36000" marB="36000" anchor="ctr"/>
                </a:tc>
                <a:tc>
                  <a:txBody>
                    <a:bodyPr/>
                    <a:lstStyle/>
                    <a:p>
                      <a:pPr algn="ctr"/>
                      <a:r>
                        <a:rPr lang="de-DE" sz="800"/>
                        <a:t>89</a:t>
                      </a:r>
                    </a:p>
                  </a:txBody>
                  <a:tcPr marL="0" marR="0" marT="36000" marB="36000" anchor="ctr"/>
                </a:tc>
                <a:tc>
                  <a:txBody>
                    <a:bodyPr/>
                    <a:lstStyle/>
                    <a:p>
                      <a:pPr algn="ctr"/>
                      <a:r>
                        <a:rPr lang="de-DE" sz="800"/>
                        <a:t>63</a:t>
                      </a:r>
                    </a:p>
                  </a:txBody>
                  <a:tcPr marL="0" marR="0" marT="36000" marB="36000" anchor="ctr"/>
                </a:tc>
                <a:tc>
                  <a:txBody>
                    <a:bodyPr/>
                    <a:lstStyle/>
                    <a:p>
                      <a:pPr algn="ctr"/>
                      <a:r>
                        <a:rPr lang="de-DE" sz="800"/>
                        <a:t>43</a:t>
                      </a:r>
                    </a:p>
                  </a:txBody>
                  <a:tcPr marL="0" marR="0" marT="36000" marB="36000" anchor="ctr"/>
                </a:tc>
                <a:tc>
                  <a:txBody>
                    <a:bodyPr/>
                    <a:lstStyle/>
                    <a:p>
                      <a:pPr algn="ctr"/>
                      <a:r>
                        <a:rPr lang="de-DE" sz="800"/>
                        <a:t>18</a:t>
                      </a:r>
                    </a:p>
                  </a:txBody>
                  <a:tcPr marL="0" marR="0" marT="36000" marB="36000" anchor="ctr"/>
                </a:tc>
                <a:tc>
                  <a:txBody>
                    <a:bodyPr/>
                    <a:lstStyle/>
                    <a:p>
                      <a:pPr algn="ctr"/>
                      <a:r>
                        <a:rPr lang="de-DE" sz="800"/>
                        <a:t>13</a:t>
                      </a:r>
                    </a:p>
                  </a:txBody>
                  <a:tcPr marL="0" marR="0" marT="36000" marB="36000" anchor="ctr"/>
                </a:tc>
                <a:tc>
                  <a:txBody>
                    <a:bodyPr/>
                    <a:lstStyle/>
                    <a:p>
                      <a:pPr algn="ctr"/>
                      <a:r>
                        <a:rPr lang="de-DE" sz="800"/>
                        <a:t>1</a:t>
                      </a:r>
                    </a:p>
                  </a:txBody>
                  <a:tcPr marL="0" marR="0" marT="36000" marB="36000" anchor="ctr"/>
                </a:tc>
                <a:tc>
                  <a:txBody>
                    <a:bodyPr/>
                    <a:lstStyle/>
                    <a:p>
                      <a:pPr algn="ctr"/>
                      <a:r>
                        <a:rPr lang="de-DE" sz="800"/>
                        <a:t>1</a:t>
                      </a:r>
                    </a:p>
                  </a:txBody>
                  <a:tcPr marL="0" marR="0" marT="36000" marB="36000" anchor="ctr"/>
                </a:tc>
                <a:tc>
                  <a:txBody>
                    <a:bodyPr/>
                    <a:lstStyle/>
                    <a:p>
                      <a:pPr algn="ctr"/>
                      <a:r>
                        <a:rPr lang="de-DE" sz="800"/>
                        <a:t>0</a:t>
                      </a:r>
                    </a:p>
                  </a:txBody>
                  <a:tcPr marL="0" marR="0" marT="36000" marB="36000" anchor="ctr"/>
                </a:tc>
                <a:extLst>
                  <a:ext uri="{0D108BD9-81ED-4DB2-BD59-A6C34878D82A}">
                    <a16:rowId xmlns:a16="http://schemas.microsoft.com/office/drawing/2014/main" val="1989826747"/>
                  </a:ext>
                </a:extLst>
              </a:tr>
              <a:tr h="0">
                <a:tc>
                  <a:txBody>
                    <a:bodyPr/>
                    <a:lstStyle/>
                    <a:p>
                      <a:pPr algn="l"/>
                      <a:r>
                        <a:rPr lang="de-DE" sz="800">
                          <a:solidFill>
                            <a:schemeClr val="bg1"/>
                          </a:solidFill>
                        </a:rPr>
                        <a:t>BR unmutated</a:t>
                      </a:r>
                    </a:p>
                  </a:txBody>
                  <a:tcPr marL="72000" marR="0" marT="36000" marB="36000" anchor="ctr">
                    <a:solidFill>
                      <a:srgbClr val="EB574F"/>
                    </a:solidFill>
                  </a:tcPr>
                </a:tc>
                <a:tc>
                  <a:txBody>
                    <a:bodyPr/>
                    <a:lstStyle/>
                    <a:p>
                      <a:pPr algn="ctr"/>
                      <a:r>
                        <a:rPr lang="de-DE" sz="800"/>
                        <a:t>121</a:t>
                      </a:r>
                    </a:p>
                  </a:txBody>
                  <a:tcPr marL="0" marR="0" marT="36000" marB="36000" anchor="ctr"/>
                </a:tc>
                <a:tc>
                  <a:txBody>
                    <a:bodyPr/>
                    <a:lstStyle/>
                    <a:p>
                      <a:pPr algn="ctr"/>
                      <a:r>
                        <a:rPr lang="de-DE" sz="800"/>
                        <a:t>110</a:t>
                      </a:r>
                    </a:p>
                  </a:txBody>
                  <a:tcPr marL="0" marR="0" marT="36000" marB="36000" anchor="ctr"/>
                </a:tc>
                <a:tc>
                  <a:txBody>
                    <a:bodyPr/>
                    <a:lstStyle/>
                    <a:p>
                      <a:pPr algn="ctr"/>
                      <a:r>
                        <a:rPr lang="de-DE" sz="800"/>
                        <a:t>107</a:t>
                      </a:r>
                    </a:p>
                  </a:txBody>
                  <a:tcPr marL="0" marR="0" marT="36000" marB="36000" anchor="ctr"/>
                </a:tc>
                <a:tc>
                  <a:txBody>
                    <a:bodyPr/>
                    <a:lstStyle/>
                    <a:p>
                      <a:pPr algn="ctr"/>
                      <a:r>
                        <a:rPr lang="de-DE" sz="800"/>
                        <a:t>101</a:t>
                      </a:r>
                    </a:p>
                  </a:txBody>
                  <a:tcPr marL="0" marR="0" marT="36000" marB="36000" anchor="ctr"/>
                </a:tc>
                <a:tc>
                  <a:txBody>
                    <a:bodyPr/>
                    <a:lstStyle/>
                    <a:p>
                      <a:pPr algn="ctr"/>
                      <a:r>
                        <a:rPr lang="de-DE" sz="800"/>
                        <a:t>95</a:t>
                      </a:r>
                    </a:p>
                  </a:txBody>
                  <a:tcPr marL="0" marR="0" marT="36000" marB="36000" anchor="ctr"/>
                </a:tc>
                <a:tc>
                  <a:txBody>
                    <a:bodyPr/>
                    <a:lstStyle/>
                    <a:p>
                      <a:pPr algn="ctr"/>
                      <a:r>
                        <a:rPr lang="de-DE" sz="800"/>
                        <a:t>92</a:t>
                      </a:r>
                    </a:p>
                  </a:txBody>
                  <a:tcPr marL="0" marR="0" marT="36000" marB="36000" anchor="ctr"/>
                </a:tc>
                <a:tc>
                  <a:txBody>
                    <a:bodyPr/>
                    <a:lstStyle/>
                    <a:p>
                      <a:pPr algn="ctr"/>
                      <a:r>
                        <a:rPr lang="de-DE" sz="800"/>
                        <a:t>86</a:t>
                      </a:r>
                    </a:p>
                  </a:txBody>
                  <a:tcPr marL="0" marR="0" marT="36000" marB="36000" anchor="ctr"/>
                </a:tc>
                <a:tc>
                  <a:txBody>
                    <a:bodyPr/>
                    <a:lstStyle/>
                    <a:p>
                      <a:pPr algn="ctr"/>
                      <a:r>
                        <a:rPr lang="de-DE" sz="800"/>
                        <a:t>83</a:t>
                      </a:r>
                    </a:p>
                  </a:txBody>
                  <a:tcPr marL="0" marR="0" marT="36000" marB="36000" anchor="ctr"/>
                </a:tc>
                <a:tc>
                  <a:txBody>
                    <a:bodyPr/>
                    <a:lstStyle/>
                    <a:p>
                      <a:pPr algn="ctr"/>
                      <a:r>
                        <a:rPr lang="de-DE" sz="800"/>
                        <a:t>75</a:t>
                      </a:r>
                    </a:p>
                  </a:txBody>
                  <a:tcPr marL="0" marR="0" marT="36000" marB="36000" anchor="ctr"/>
                </a:tc>
                <a:tc>
                  <a:txBody>
                    <a:bodyPr/>
                    <a:lstStyle/>
                    <a:p>
                      <a:pPr algn="ctr"/>
                      <a:r>
                        <a:rPr lang="de-DE" sz="800"/>
                        <a:t>71</a:t>
                      </a:r>
                    </a:p>
                  </a:txBody>
                  <a:tcPr marL="0" marR="0" marT="36000" marB="36000" anchor="ctr"/>
                </a:tc>
                <a:tc>
                  <a:txBody>
                    <a:bodyPr/>
                    <a:lstStyle/>
                    <a:p>
                      <a:pPr algn="ctr"/>
                      <a:r>
                        <a:rPr lang="de-DE" sz="800"/>
                        <a:t>60</a:t>
                      </a:r>
                    </a:p>
                  </a:txBody>
                  <a:tcPr marL="0" marR="0" marT="36000" marB="36000" anchor="ctr"/>
                </a:tc>
                <a:tc>
                  <a:txBody>
                    <a:bodyPr/>
                    <a:lstStyle/>
                    <a:p>
                      <a:pPr algn="ctr"/>
                      <a:r>
                        <a:rPr lang="de-DE" sz="800"/>
                        <a:t>55</a:t>
                      </a:r>
                    </a:p>
                  </a:txBody>
                  <a:tcPr marL="0" marR="0" marT="36000" marB="36000" anchor="ctr"/>
                </a:tc>
                <a:tc>
                  <a:txBody>
                    <a:bodyPr/>
                    <a:lstStyle/>
                    <a:p>
                      <a:pPr algn="ctr"/>
                      <a:r>
                        <a:rPr lang="de-DE" sz="800"/>
                        <a:t>43</a:t>
                      </a:r>
                    </a:p>
                  </a:txBody>
                  <a:tcPr marL="0" marR="0" marT="36000" marB="36000" anchor="ctr"/>
                </a:tc>
                <a:tc>
                  <a:txBody>
                    <a:bodyPr/>
                    <a:lstStyle/>
                    <a:p>
                      <a:pPr algn="ctr"/>
                      <a:r>
                        <a:rPr lang="de-DE" sz="800"/>
                        <a:t>26</a:t>
                      </a:r>
                    </a:p>
                  </a:txBody>
                  <a:tcPr marL="0" marR="0" marT="36000" marB="36000" anchor="ctr"/>
                </a:tc>
                <a:tc>
                  <a:txBody>
                    <a:bodyPr/>
                    <a:lstStyle/>
                    <a:p>
                      <a:pPr algn="ctr"/>
                      <a:r>
                        <a:rPr lang="de-DE" sz="800"/>
                        <a:t>17</a:t>
                      </a:r>
                    </a:p>
                  </a:txBody>
                  <a:tcPr marL="0" marR="0" marT="36000" marB="36000" anchor="ctr"/>
                </a:tc>
                <a:tc>
                  <a:txBody>
                    <a:bodyPr/>
                    <a:lstStyle/>
                    <a:p>
                      <a:pPr algn="ctr"/>
                      <a:r>
                        <a:rPr lang="de-DE" sz="800"/>
                        <a:t>4</a:t>
                      </a:r>
                    </a:p>
                  </a:txBody>
                  <a:tcPr marL="0" marR="0" marT="36000" marB="36000" anchor="ctr"/>
                </a:tc>
                <a:tc>
                  <a:txBody>
                    <a:bodyPr/>
                    <a:lstStyle/>
                    <a:p>
                      <a:pPr algn="ctr"/>
                      <a:r>
                        <a:rPr lang="de-DE" sz="800"/>
                        <a:t>1</a:t>
                      </a:r>
                    </a:p>
                  </a:txBody>
                  <a:tcPr marL="0" marR="0" marT="36000" marB="36000" anchor="ctr"/>
                </a:tc>
                <a:tc>
                  <a:txBody>
                    <a:bodyPr/>
                    <a:lstStyle/>
                    <a:p>
                      <a:pPr algn="ctr"/>
                      <a:r>
                        <a:rPr lang="de-DE" sz="800"/>
                        <a:t>0</a:t>
                      </a:r>
                    </a:p>
                  </a:txBody>
                  <a:tcPr marL="0" marR="0" marT="36000" marB="36000" anchor="ctr"/>
                </a:tc>
                <a:tc>
                  <a:txBody>
                    <a:bodyPr/>
                    <a:lstStyle/>
                    <a:p>
                      <a:pPr algn="ctr"/>
                      <a:endParaRPr lang="de-DE" sz="800"/>
                    </a:p>
                  </a:txBody>
                  <a:tcPr marL="0" marR="0" marT="36000" marB="36000" anchor="ctr"/>
                </a:tc>
                <a:tc>
                  <a:txBody>
                    <a:bodyPr/>
                    <a:lstStyle/>
                    <a:p>
                      <a:pPr algn="ctr"/>
                      <a:endParaRPr lang="de-DE" sz="800"/>
                    </a:p>
                  </a:txBody>
                  <a:tcPr marL="0" marR="0" marT="36000" marB="36000" anchor="ctr"/>
                </a:tc>
                <a:extLst>
                  <a:ext uri="{0D108BD9-81ED-4DB2-BD59-A6C34878D82A}">
                    <a16:rowId xmlns:a16="http://schemas.microsoft.com/office/drawing/2014/main" val="1332603791"/>
                  </a:ext>
                </a:extLst>
              </a:tr>
              <a:tr h="0">
                <a:tc>
                  <a:txBody>
                    <a:bodyPr/>
                    <a:lstStyle/>
                    <a:p>
                      <a:pPr algn="l"/>
                      <a:r>
                        <a:rPr lang="de-DE" sz="800">
                          <a:solidFill>
                            <a:schemeClr val="bg1"/>
                          </a:solidFill>
                        </a:rPr>
                        <a:t>Zanu unmutated</a:t>
                      </a:r>
                    </a:p>
                  </a:txBody>
                  <a:tcPr marL="72000" marR="0" marT="36000" marB="36000" anchor="ctr">
                    <a:solidFill>
                      <a:schemeClr val="accent4"/>
                    </a:solidFill>
                  </a:tcPr>
                </a:tc>
                <a:tc>
                  <a:txBody>
                    <a:bodyPr/>
                    <a:lstStyle/>
                    <a:p>
                      <a:pPr algn="ctr"/>
                      <a:r>
                        <a:rPr lang="de-DE" sz="800"/>
                        <a:t>125</a:t>
                      </a:r>
                    </a:p>
                  </a:txBody>
                  <a:tcPr marL="0" marR="0" marT="36000" marB="36000" anchor="ctr"/>
                </a:tc>
                <a:tc>
                  <a:txBody>
                    <a:bodyPr/>
                    <a:lstStyle/>
                    <a:p>
                      <a:pPr algn="ctr"/>
                      <a:r>
                        <a:rPr lang="de-DE" sz="800"/>
                        <a:t>122</a:t>
                      </a:r>
                    </a:p>
                  </a:txBody>
                  <a:tcPr marL="0" marR="0" marT="36000" marB="36000" anchor="ctr"/>
                </a:tc>
                <a:tc>
                  <a:txBody>
                    <a:bodyPr/>
                    <a:lstStyle/>
                    <a:p>
                      <a:pPr algn="ctr"/>
                      <a:r>
                        <a:rPr lang="de-DE" sz="800"/>
                        <a:t>120</a:t>
                      </a:r>
                    </a:p>
                  </a:txBody>
                  <a:tcPr marL="0" marR="0" marT="36000" marB="36000" anchor="ctr"/>
                </a:tc>
                <a:tc>
                  <a:txBody>
                    <a:bodyPr/>
                    <a:lstStyle/>
                    <a:p>
                      <a:pPr algn="ctr"/>
                      <a:r>
                        <a:rPr lang="de-DE" sz="800"/>
                        <a:t>118</a:t>
                      </a:r>
                    </a:p>
                  </a:txBody>
                  <a:tcPr marL="0" marR="0" marT="36000" marB="36000" anchor="ctr"/>
                </a:tc>
                <a:tc>
                  <a:txBody>
                    <a:bodyPr/>
                    <a:lstStyle/>
                    <a:p>
                      <a:pPr algn="ctr"/>
                      <a:r>
                        <a:rPr lang="de-DE" sz="800"/>
                        <a:t>117</a:t>
                      </a:r>
                    </a:p>
                  </a:txBody>
                  <a:tcPr marL="0" marR="0" marT="36000" marB="36000" anchor="ctr"/>
                </a:tc>
                <a:tc>
                  <a:txBody>
                    <a:bodyPr/>
                    <a:lstStyle/>
                    <a:p>
                      <a:pPr algn="ctr"/>
                      <a:r>
                        <a:rPr lang="de-DE" sz="800"/>
                        <a:t>117</a:t>
                      </a:r>
                    </a:p>
                  </a:txBody>
                  <a:tcPr marL="0" marR="0" marT="36000" marB="36000" anchor="ctr"/>
                </a:tc>
                <a:tc>
                  <a:txBody>
                    <a:bodyPr/>
                    <a:lstStyle/>
                    <a:p>
                      <a:pPr algn="ctr"/>
                      <a:r>
                        <a:rPr lang="de-DE" sz="800"/>
                        <a:t>114</a:t>
                      </a:r>
                    </a:p>
                  </a:txBody>
                  <a:tcPr marL="0" marR="0" marT="36000" marB="36000" anchor="ctr"/>
                </a:tc>
                <a:tc>
                  <a:txBody>
                    <a:bodyPr/>
                    <a:lstStyle/>
                    <a:p>
                      <a:pPr algn="ctr"/>
                      <a:r>
                        <a:rPr lang="de-DE" sz="800"/>
                        <a:t>111</a:t>
                      </a:r>
                    </a:p>
                  </a:txBody>
                  <a:tcPr marL="0" marR="0" marT="36000" marB="36000" anchor="ctr"/>
                </a:tc>
                <a:tc>
                  <a:txBody>
                    <a:bodyPr/>
                    <a:lstStyle/>
                    <a:p>
                      <a:pPr algn="ctr"/>
                      <a:r>
                        <a:rPr lang="de-DE" sz="800"/>
                        <a:t>111</a:t>
                      </a:r>
                    </a:p>
                  </a:txBody>
                  <a:tcPr marL="0" marR="0" marT="36000" marB="36000" anchor="ctr"/>
                </a:tc>
                <a:tc>
                  <a:txBody>
                    <a:bodyPr/>
                    <a:lstStyle/>
                    <a:p>
                      <a:pPr algn="ctr"/>
                      <a:r>
                        <a:rPr lang="de-DE" sz="800"/>
                        <a:t>109</a:t>
                      </a:r>
                    </a:p>
                  </a:txBody>
                  <a:tcPr marL="0" marR="0" marT="36000" marB="36000" anchor="ctr"/>
                </a:tc>
                <a:tc>
                  <a:txBody>
                    <a:bodyPr/>
                    <a:lstStyle/>
                    <a:p>
                      <a:pPr algn="ctr"/>
                      <a:r>
                        <a:rPr lang="de-DE" sz="800"/>
                        <a:t>105</a:t>
                      </a:r>
                    </a:p>
                  </a:txBody>
                  <a:tcPr marL="0" marR="0" marT="36000" marB="36000" anchor="ctr"/>
                </a:tc>
                <a:tc>
                  <a:txBody>
                    <a:bodyPr/>
                    <a:lstStyle/>
                    <a:p>
                      <a:pPr algn="ctr"/>
                      <a:r>
                        <a:rPr lang="de-DE" sz="800"/>
                        <a:t>104</a:t>
                      </a:r>
                    </a:p>
                  </a:txBody>
                  <a:tcPr marL="0" marR="0" marT="36000" marB="36000" anchor="ctr"/>
                </a:tc>
                <a:tc>
                  <a:txBody>
                    <a:bodyPr/>
                    <a:lstStyle/>
                    <a:p>
                      <a:pPr algn="ctr"/>
                      <a:r>
                        <a:rPr lang="de-DE" sz="800"/>
                        <a:t>97</a:t>
                      </a:r>
                    </a:p>
                  </a:txBody>
                  <a:tcPr marL="0" marR="0" marT="36000" marB="36000" anchor="ctr"/>
                </a:tc>
                <a:tc>
                  <a:txBody>
                    <a:bodyPr/>
                    <a:lstStyle/>
                    <a:p>
                      <a:pPr algn="ctr"/>
                      <a:r>
                        <a:rPr lang="de-DE" sz="800"/>
                        <a:t>65</a:t>
                      </a:r>
                    </a:p>
                  </a:txBody>
                  <a:tcPr marL="0" marR="0" marT="36000" marB="36000" anchor="ctr"/>
                </a:tc>
                <a:tc>
                  <a:txBody>
                    <a:bodyPr/>
                    <a:lstStyle/>
                    <a:p>
                      <a:pPr algn="ctr"/>
                      <a:r>
                        <a:rPr lang="de-DE" sz="800"/>
                        <a:t>47</a:t>
                      </a:r>
                    </a:p>
                  </a:txBody>
                  <a:tcPr marL="0" marR="0" marT="36000" marB="36000" anchor="ctr"/>
                </a:tc>
                <a:tc>
                  <a:txBody>
                    <a:bodyPr/>
                    <a:lstStyle/>
                    <a:p>
                      <a:pPr algn="ctr"/>
                      <a:r>
                        <a:rPr lang="de-DE" sz="800"/>
                        <a:t>14</a:t>
                      </a:r>
                    </a:p>
                  </a:txBody>
                  <a:tcPr marL="0" marR="0" marT="36000" marB="36000" anchor="ctr"/>
                </a:tc>
                <a:tc>
                  <a:txBody>
                    <a:bodyPr/>
                    <a:lstStyle/>
                    <a:p>
                      <a:pPr algn="ctr"/>
                      <a:r>
                        <a:rPr lang="de-DE" sz="800"/>
                        <a:t>9</a:t>
                      </a:r>
                    </a:p>
                  </a:txBody>
                  <a:tcPr marL="0" marR="0" marT="36000" marB="36000" anchor="ctr"/>
                </a:tc>
                <a:tc>
                  <a:txBody>
                    <a:bodyPr/>
                    <a:lstStyle/>
                    <a:p>
                      <a:pPr algn="ctr"/>
                      <a:r>
                        <a:rPr lang="de-DE" sz="800"/>
                        <a:t>2</a:t>
                      </a:r>
                    </a:p>
                  </a:txBody>
                  <a:tcPr marL="0" marR="0" marT="36000" marB="36000" anchor="ctr"/>
                </a:tc>
                <a:tc>
                  <a:txBody>
                    <a:bodyPr/>
                    <a:lstStyle/>
                    <a:p>
                      <a:pPr algn="ctr"/>
                      <a:r>
                        <a:rPr lang="de-DE" sz="800"/>
                        <a:t>2</a:t>
                      </a:r>
                    </a:p>
                  </a:txBody>
                  <a:tcPr marL="0" marR="0" marT="36000" marB="36000" anchor="ctr"/>
                </a:tc>
                <a:tc>
                  <a:txBody>
                    <a:bodyPr/>
                    <a:lstStyle/>
                    <a:p>
                      <a:pPr algn="ctr"/>
                      <a:r>
                        <a:rPr lang="de-DE" sz="800"/>
                        <a:t>0</a:t>
                      </a:r>
                    </a:p>
                  </a:txBody>
                  <a:tcPr marL="0" marR="0" marT="36000" marB="36000" anchor="ctr"/>
                </a:tc>
                <a:extLst>
                  <a:ext uri="{0D108BD9-81ED-4DB2-BD59-A6C34878D82A}">
                    <a16:rowId xmlns:a16="http://schemas.microsoft.com/office/drawing/2014/main" val="672358544"/>
                  </a:ext>
                </a:extLst>
              </a:tr>
            </a:tbl>
          </a:graphicData>
        </a:graphic>
      </p:graphicFrame>
      <p:sp>
        <p:nvSpPr>
          <p:cNvPr id="23" name="Titel 22">
            <a:extLst>
              <a:ext uri="{FF2B5EF4-FFF2-40B4-BE49-F238E27FC236}">
                <a16:creationId xmlns:a16="http://schemas.microsoft.com/office/drawing/2014/main" id="{71AB0326-0866-B5EE-C299-808940934B7F}"/>
              </a:ext>
            </a:extLst>
          </p:cNvPr>
          <p:cNvSpPr>
            <a:spLocks noGrp="1"/>
          </p:cNvSpPr>
          <p:nvPr>
            <p:ph type="title"/>
          </p:nvPr>
        </p:nvSpPr>
        <p:spPr>
          <a:xfrm>
            <a:off x="416227" y="576394"/>
            <a:ext cx="11367479" cy="662400"/>
          </a:xfrm>
        </p:spPr>
        <p:txBody>
          <a:bodyPr/>
          <a:lstStyle/>
          <a:p>
            <a:r>
              <a:rPr lang="en-GB"/>
              <a:t>Progression-free survival (cohort 1) </a:t>
            </a:r>
          </a:p>
        </p:txBody>
      </p:sp>
      <p:sp>
        <p:nvSpPr>
          <p:cNvPr id="25" name="Textplatzhalter 24">
            <a:extLst>
              <a:ext uri="{FF2B5EF4-FFF2-40B4-BE49-F238E27FC236}">
                <a16:creationId xmlns:a16="http://schemas.microsoft.com/office/drawing/2014/main" id="{8535AA8B-A09C-C2A2-7C2F-0D0E8509A463}"/>
              </a:ext>
            </a:extLst>
          </p:cNvPr>
          <p:cNvSpPr>
            <a:spLocks noGrp="1"/>
          </p:cNvSpPr>
          <p:nvPr>
            <p:ph type="body" sz="quarter" idx="12"/>
          </p:nvPr>
        </p:nvSpPr>
        <p:spPr/>
        <p:txBody>
          <a:bodyPr/>
          <a:lstStyle/>
          <a:p>
            <a:r>
              <a:rPr lang="en-GB"/>
              <a:t>PFS overall </a:t>
            </a:r>
            <a:r>
              <a:rPr lang="en-GB" err="1"/>
              <a:t>population</a:t>
            </a:r>
            <a:r>
              <a:rPr lang="en-GB" baseline="30000" err="1"/>
              <a:t>a</a:t>
            </a:r>
            <a:endParaRPr lang="en-GB" baseline="30000"/>
          </a:p>
        </p:txBody>
      </p:sp>
      <p:sp>
        <p:nvSpPr>
          <p:cNvPr id="27" name="Textplatzhalter 26">
            <a:extLst>
              <a:ext uri="{FF2B5EF4-FFF2-40B4-BE49-F238E27FC236}">
                <a16:creationId xmlns:a16="http://schemas.microsoft.com/office/drawing/2014/main" id="{553C7EEB-9EE1-FDE2-AE43-4CAF96085F1D}"/>
              </a:ext>
            </a:extLst>
          </p:cNvPr>
          <p:cNvSpPr>
            <a:spLocks noGrp="1"/>
          </p:cNvSpPr>
          <p:nvPr>
            <p:ph type="body" sz="quarter" idx="14"/>
          </p:nvPr>
        </p:nvSpPr>
        <p:spPr/>
        <p:txBody>
          <a:bodyPr/>
          <a:lstStyle/>
          <a:p>
            <a:r>
              <a:rPr lang="en-GB"/>
              <a:t>PFS mutated and unmutated </a:t>
            </a:r>
            <a:r>
              <a:rPr lang="en-GB" i="1"/>
              <a:t>IGHV </a:t>
            </a:r>
            <a:r>
              <a:rPr lang="en-GB"/>
              <a:t>and overall </a:t>
            </a:r>
            <a:r>
              <a:rPr lang="en-GB" err="1"/>
              <a:t>population</a:t>
            </a:r>
            <a:r>
              <a:rPr lang="en-GB" baseline="30000" err="1"/>
              <a:t>a</a:t>
            </a:r>
            <a:endParaRPr lang="en-GB" baseline="30000"/>
          </a:p>
        </p:txBody>
      </p:sp>
      <p:graphicFrame>
        <p:nvGraphicFramePr>
          <p:cNvPr id="15" name="Tabelle 3">
            <a:extLst>
              <a:ext uri="{FF2B5EF4-FFF2-40B4-BE49-F238E27FC236}">
                <a16:creationId xmlns:a16="http://schemas.microsoft.com/office/drawing/2014/main" id="{7076AF70-CA07-21A2-18C1-B8FEC78F1FD6}"/>
              </a:ext>
            </a:extLst>
          </p:cNvPr>
          <p:cNvGraphicFramePr>
            <a:graphicFrameLocks noGrp="1"/>
          </p:cNvGraphicFramePr>
          <p:nvPr>
            <p:extLst>
              <p:ext uri="{D42A27DB-BD31-4B8C-83A1-F6EECF244321}">
                <p14:modId xmlns:p14="http://schemas.microsoft.com/office/powerpoint/2010/main" val="2769451674"/>
              </p:ext>
            </p:extLst>
          </p:nvPr>
        </p:nvGraphicFramePr>
        <p:xfrm>
          <a:off x="416227" y="4318217"/>
          <a:ext cx="5342012" cy="581760"/>
        </p:xfrm>
        <a:graphic>
          <a:graphicData uri="http://schemas.openxmlformats.org/drawingml/2006/table">
            <a:tbl>
              <a:tblPr firstRow="1" bandRow="1">
                <a:tableStyleId>{5C22544A-7EE6-4342-B048-85BDC9FD1C3A}</a:tableStyleId>
              </a:tblPr>
              <a:tblGrid>
                <a:gridCol w="609492">
                  <a:extLst>
                    <a:ext uri="{9D8B030D-6E8A-4147-A177-3AD203B41FA5}">
                      <a16:colId xmlns:a16="http://schemas.microsoft.com/office/drawing/2014/main" val="4045263512"/>
                    </a:ext>
                  </a:extLst>
                </a:gridCol>
                <a:gridCol w="236626">
                  <a:extLst>
                    <a:ext uri="{9D8B030D-6E8A-4147-A177-3AD203B41FA5}">
                      <a16:colId xmlns:a16="http://schemas.microsoft.com/office/drawing/2014/main" val="3433192378"/>
                    </a:ext>
                  </a:extLst>
                </a:gridCol>
                <a:gridCol w="236626">
                  <a:extLst>
                    <a:ext uri="{9D8B030D-6E8A-4147-A177-3AD203B41FA5}">
                      <a16:colId xmlns:a16="http://schemas.microsoft.com/office/drawing/2014/main" val="1281010371"/>
                    </a:ext>
                  </a:extLst>
                </a:gridCol>
                <a:gridCol w="236626">
                  <a:extLst>
                    <a:ext uri="{9D8B030D-6E8A-4147-A177-3AD203B41FA5}">
                      <a16:colId xmlns:a16="http://schemas.microsoft.com/office/drawing/2014/main" val="258877208"/>
                    </a:ext>
                  </a:extLst>
                </a:gridCol>
                <a:gridCol w="236626">
                  <a:extLst>
                    <a:ext uri="{9D8B030D-6E8A-4147-A177-3AD203B41FA5}">
                      <a16:colId xmlns:a16="http://schemas.microsoft.com/office/drawing/2014/main" val="1920481034"/>
                    </a:ext>
                  </a:extLst>
                </a:gridCol>
                <a:gridCol w="236626">
                  <a:extLst>
                    <a:ext uri="{9D8B030D-6E8A-4147-A177-3AD203B41FA5}">
                      <a16:colId xmlns:a16="http://schemas.microsoft.com/office/drawing/2014/main" val="845601134"/>
                    </a:ext>
                  </a:extLst>
                </a:gridCol>
                <a:gridCol w="236626">
                  <a:extLst>
                    <a:ext uri="{9D8B030D-6E8A-4147-A177-3AD203B41FA5}">
                      <a16:colId xmlns:a16="http://schemas.microsoft.com/office/drawing/2014/main" val="3524120169"/>
                    </a:ext>
                  </a:extLst>
                </a:gridCol>
                <a:gridCol w="236626">
                  <a:extLst>
                    <a:ext uri="{9D8B030D-6E8A-4147-A177-3AD203B41FA5}">
                      <a16:colId xmlns:a16="http://schemas.microsoft.com/office/drawing/2014/main" val="186758993"/>
                    </a:ext>
                  </a:extLst>
                </a:gridCol>
                <a:gridCol w="236626">
                  <a:extLst>
                    <a:ext uri="{9D8B030D-6E8A-4147-A177-3AD203B41FA5}">
                      <a16:colId xmlns:a16="http://schemas.microsoft.com/office/drawing/2014/main" val="1415829574"/>
                    </a:ext>
                  </a:extLst>
                </a:gridCol>
                <a:gridCol w="236626">
                  <a:extLst>
                    <a:ext uri="{9D8B030D-6E8A-4147-A177-3AD203B41FA5}">
                      <a16:colId xmlns:a16="http://schemas.microsoft.com/office/drawing/2014/main" val="16972104"/>
                    </a:ext>
                  </a:extLst>
                </a:gridCol>
                <a:gridCol w="236626">
                  <a:extLst>
                    <a:ext uri="{9D8B030D-6E8A-4147-A177-3AD203B41FA5}">
                      <a16:colId xmlns:a16="http://schemas.microsoft.com/office/drawing/2014/main" val="2828993646"/>
                    </a:ext>
                  </a:extLst>
                </a:gridCol>
                <a:gridCol w="236626">
                  <a:extLst>
                    <a:ext uri="{9D8B030D-6E8A-4147-A177-3AD203B41FA5}">
                      <a16:colId xmlns:a16="http://schemas.microsoft.com/office/drawing/2014/main" val="3466696877"/>
                    </a:ext>
                  </a:extLst>
                </a:gridCol>
                <a:gridCol w="236626">
                  <a:extLst>
                    <a:ext uri="{9D8B030D-6E8A-4147-A177-3AD203B41FA5}">
                      <a16:colId xmlns:a16="http://schemas.microsoft.com/office/drawing/2014/main" val="4168452048"/>
                    </a:ext>
                  </a:extLst>
                </a:gridCol>
                <a:gridCol w="236626">
                  <a:extLst>
                    <a:ext uri="{9D8B030D-6E8A-4147-A177-3AD203B41FA5}">
                      <a16:colId xmlns:a16="http://schemas.microsoft.com/office/drawing/2014/main" val="1531872343"/>
                    </a:ext>
                  </a:extLst>
                </a:gridCol>
                <a:gridCol w="236626">
                  <a:extLst>
                    <a:ext uri="{9D8B030D-6E8A-4147-A177-3AD203B41FA5}">
                      <a16:colId xmlns:a16="http://schemas.microsoft.com/office/drawing/2014/main" val="3170051921"/>
                    </a:ext>
                  </a:extLst>
                </a:gridCol>
                <a:gridCol w="236626">
                  <a:extLst>
                    <a:ext uri="{9D8B030D-6E8A-4147-A177-3AD203B41FA5}">
                      <a16:colId xmlns:a16="http://schemas.microsoft.com/office/drawing/2014/main" val="2812093134"/>
                    </a:ext>
                  </a:extLst>
                </a:gridCol>
                <a:gridCol w="236626">
                  <a:extLst>
                    <a:ext uri="{9D8B030D-6E8A-4147-A177-3AD203B41FA5}">
                      <a16:colId xmlns:a16="http://schemas.microsoft.com/office/drawing/2014/main" val="3765927469"/>
                    </a:ext>
                  </a:extLst>
                </a:gridCol>
                <a:gridCol w="236626">
                  <a:extLst>
                    <a:ext uri="{9D8B030D-6E8A-4147-A177-3AD203B41FA5}">
                      <a16:colId xmlns:a16="http://schemas.microsoft.com/office/drawing/2014/main" val="2277868045"/>
                    </a:ext>
                  </a:extLst>
                </a:gridCol>
                <a:gridCol w="236626">
                  <a:extLst>
                    <a:ext uri="{9D8B030D-6E8A-4147-A177-3AD203B41FA5}">
                      <a16:colId xmlns:a16="http://schemas.microsoft.com/office/drawing/2014/main" val="959838219"/>
                    </a:ext>
                  </a:extLst>
                </a:gridCol>
                <a:gridCol w="236626">
                  <a:extLst>
                    <a:ext uri="{9D8B030D-6E8A-4147-A177-3AD203B41FA5}">
                      <a16:colId xmlns:a16="http://schemas.microsoft.com/office/drawing/2014/main" val="88073943"/>
                    </a:ext>
                  </a:extLst>
                </a:gridCol>
                <a:gridCol w="236626">
                  <a:extLst>
                    <a:ext uri="{9D8B030D-6E8A-4147-A177-3AD203B41FA5}">
                      <a16:colId xmlns:a16="http://schemas.microsoft.com/office/drawing/2014/main" val="257699597"/>
                    </a:ext>
                  </a:extLst>
                </a:gridCol>
              </a:tblGrid>
              <a:tr h="0">
                <a:tc gridSpan="21">
                  <a:txBody>
                    <a:bodyPr/>
                    <a:lstStyle/>
                    <a:p>
                      <a:r>
                        <a:rPr lang="de-DE" sz="800"/>
                        <a:t>No. of patients</a:t>
                      </a:r>
                      <a:endParaRPr lang="de-DE" sz="800" err="1"/>
                    </a:p>
                  </a:txBody>
                  <a:tcPr marL="72000" marR="36000" marT="36000" marB="36000" anchor="ctr"/>
                </a:tc>
                <a:tc hMerge="1">
                  <a:txBody>
                    <a:bodyPr/>
                    <a:lstStyle/>
                    <a:p>
                      <a:endParaRPr lang="de-DE" sz="1200"/>
                    </a:p>
                  </a:txBody>
                  <a:tcPr marL="36000" marR="36000" marT="10800" marB="10800"/>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marL="36000" marR="36000" marT="10800" marB="10800"/>
                </a:tc>
                <a:tc hMerge="1">
                  <a:txBody>
                    <a:bodyPr/>
                    <a:lstStyle/>
                    <a:p>
                      <a:endParaRPr lang="de-DE" sz="1200"/>
                    </a:p>
                  </a:txBody>
                  <a:tcPr marL="36000" marR="36000" marT="10800" marB="10800"/>
                </a:tc>
                <a:tc hMerge="1">
                  <a:txBody>
                    <a:bodyPr/>
                    <a:lstStyle/>
                    <a:p>
                      <a:endParaRPr lang="de-DE" sz="1200"/>
                    </a:p>
                  </a:txBody>
                  <a:tcPr marL="36000" marR="36000" marT="10800" marB="10800"/>
                </a:tc>
                <a:extLst>
                  <a:ext uri="{0D108BD9-81ED-4DB2-BD59-A6C34878D82A}">
                    <a16:rowId xmlns:a16="http://schemas.microsoft.com/office/drawing/2014/main" val="1314813781"/>
                  </a:ext>
                </a:extLst>
              </a:tr>
              <a:tr h="0">
                <a:tc>
                  <a:txBody>
                    <a:bodyPr/>
                    <a:lstStyle/>
                    <a:p>
                      <a:pPr algn="l"/>
                      <a:r>
                        <a:rPr lang="de-DE" sz="800">
                          <a:solidFill>
                            <a:schemeClr val="bg1"/>
                          </a:solidFill>
                        </a:rPr>
                        <a:t>BR</a:t>
                      </a:r>
                    </a:p>
                  </a:txBody>
                  <a:tcPr marL="72000" marR="0" marT="36000" marB="36000" anchor="ctr">
                    <a:solidFill>
                      <a:srgbClr val="EB574F"/>
                    </a:solidFill>
                  </a:tcPr>
                </a:tc>
                <a:tc>
                  <a:txBody>
                    <a:bodyPr/>
                    <a:lstStyle/>
                    <a:p>
                      <a:pPr algn="ctr"/>
                      <a:r>
                        <a:rPr lang="de-DE" sz="800"/>
                        <a:t>238</a:t>
                      </a:r>
                    </a:p>
                  </a:txBody>
                  <a:tcPr marL="0" marR="0" marT="36000" marB="36000" anchor="ctr"/>
                </a:tc>
                <a:tc>
                  <a:txBody>
                    <a:bodyPr/>
                    <a:lstStyle/>
                    <a:p>
                      <a:pPr algn="ctr"/>
                      <a:r>
                        <a:rPr lang="de-DE" sz="800"/>
                        <a:t>218</a:t>
                      </a:r>
                    </a:p>
                  </a:txBody>
                  <a:tcPr marL="0" marR="0" marT="36000" marB="36000" anchor="ctr"/>
                </a:tc>
                <a:tc>
                  <a:txBody>
                    <a:bodyPr/>
                    <a:lstStyle/>
                    <a:p>
                      <a:pPr algn="ctr"/>
                      <a:r>
                        <a:rPr lang="de-DE" sz="800"/>
                        <a:t>212</a:t>
                      </a:r>
                    </a:p>
                  </a:txBody>
                  <a:tcPr marL="0" marR="0" marT="36000" marB="36000" anchor="ctr"/>
                </a:tc>
                <a:tc>
                  <a:txBody>
                    <a:bodyPr/>
                    <a:lstStyle/>
                    <a:p>
                      <a:pPr algn="ctr"/>
                      <a:r>
                        <a:rPr lang="de-DE" sz="800"/>
                        <a:t>201</a:t>
                      </a:r>
                    </a:p>
                  </a:txBody>
                  <a:tcPr marL="0" marR="0" marT="36000" marB="36000" anchor="ctr"/>
                </a:tc>
                <a:tc>
                  <a:txBody>
                    <a:bodyPr/>
                    <a:lstStyle/>
                    <a:p>
                      <a:pPr algn="ctr"/>
                      <a:r>
                        <a:rPr lang="de-DE" sz="800"/>
                        <a:t>192</a:t>
                      </a:r>
                    </a:p>
                  </a:txBody>
                  <a:tcPr marL="0" marR="0" marT="36000" marB="36000" anchor="ctr"/>
                </a:tc>
                <a:tc>
                  <a:txBody>
                    <a:bodyPr/>
                    <a:lstStyle/>
                    <a:p>
                      <a:pPr algn="ctr"/>
                      <a:r>
                        <a:rPr lang="de-DE" sz="800"/>
                        <a:t>187</a:t>
                      </a:r>
                    </a:p>
                  </a:txBody>
                  <a:tcPr marL="0" marR="0" marT="36000" marB="36000" anchor="ctr"/>
                </a:tc>
                <a:tc>
                  <a:txBody>
                    <a:bodyPr/>
                    <a:lstStyle/>
                    <a:p>
                      <a:pPr algn="ctr"/>
                      <a:r>
                        <a:rPr lang="de-DE" sz="800"/>
                        <a:t>180</a:t>
                      </a:r>
                    </a:p>
                  </a:txBody>
                  <a:tcPr marL="0" marR="0" marT="36000" marB="36000" anchor="ctr"/>
                </a:tc>
                <a:tc>
                  <a:txBody>
                    <a:bodyPr/>
                    <a:lstStyle/>
                    <a:p>
                      <a:pPr algn="ctr"/>
                      <a:r>
                        <a:rPr lang="de-DE" sz="800"/>
                        <a:t>174</a:t>
                      </a:r>
                    </a:p>
                  </a:txBody>
                  <a:tcPr marL="0" marR="0" marT="36000" marB="36000" anchor="ctr"/>
                </a:tc>
                <a:tc>
                  <a:txBody>
                    <a:bodyPr/>
                    <a:lstStyle/>
                    <a:p>
                      <a:pPr algn="ctr"/>
                      <a:r>
                        <a:rPr lang="de-DE" sz="800"/>
                        <a:t>163</a:t>
                      </a:r>
                    </a:p>
                  </a:txBody>
                  <a:tcPr marL="0" marR="0" marT="36000" marB="36000" anchor="ctr"/>
                </a:tc>
                <a:tc>
                  <a:txBody>
                    <a:bodyPr/>
                    <a:lstStyle/>
                    <a:p>
                      <a:pPr algn="ctr"/>
                      <a:r>
                        <a:rPr lang="de-DE" sz="800"/>
                        <a:t>157</a:t>
                      </a:r>
                    </a:p>
                  </a:txBody>
                  <a:tcPr marL="0" marR="0" marT="36000" marB="36000" anchor="ctr"/>
                </a:tc>
                <a:tc>
                  <a:txBody>
                    <a:bodyPr/>
                    <a:lstStyle/>
                    <a:p>
                      <a:pPr algn="ctr"/>
                      <a:r>
                        <a:rPr lang="de-DE" sz="800"/>
                        <a:t>141</a:t>
                      </a:r>
                    </a:p>
                  </a:txBody>
                  <a:tcPr marL="0" marR="0" marT="36000" marB="36000" anchor="ctr"/>
                </a:tc>
                <a:tc>
                  <a:txBody>
                    <a:bodyPr/>
                    <a:lstStyle/>
                    <a:p>
                      <a:pPr algn="ctr"/>
                      <a:r>
                        <a:rPr lang="de-DE" sz="800"/>
                        <a:t>133</a:t>
                      </a:r>
                    </a:p>
                  </a:txBody>
                  <a:tcPr marL="0" marR="0" marT="36000" marB="36000" anchor="ctr"/>
                </a:tc>
                <a:tc>
                  <a:txBody>
                    <a:bodyPr/>
                    <a:lstStyle/>
                    <a:p>
                      <a:pPr algn="ctr"/>
                      <a:r>
                        <a:rPr lang="de-DE" sz="800"/>
                        <a:t>113</a:t>
                      </a:r>
                    </a:p>
                  </a:txBody>
                  <a:tcPr marL="0" marR="0" marT="36000" marB="36000" anchor="ctr"/>
                </a:tc>
                <a:tc>
                  <a:txBody>
                    <a:bodyPr/>
                    <a:lstStyle/>
                    <a:p>
                      <a:pPr algn="ctr"/>
                      <a:r>
                        <a:rPr lang="de-DE" sz="800"/>
                        <a:t>82</a:t>
                      </a:r>
                    </a:p>
                  </a:txBody>
                  <a:tcPr marL="0" marR="0" marT="36000" marB="36000" anchor="ctr"/>
                </a:tc>
                <a:tc>
                  <a:txBody>
                    <a:bodyPr/>
                    <a:lstStyle/>
                    <a:p>
                      <a:pPr algn="ctr"/>
                      <a:r>
                        <a:rPr lang="de-DE" sz="800"/>
                        <a:t>50</a:t>
                      </a:r>
                    </a:p>
                  </a:txBody>
                  <a:tcPr marL="0" marR="0" marT="36000" marB="36000" anchor="ctr"/>
                </a:tc>
                <a:tc>
                  <a:txBody>
                    <a:bodyPr/>
                    <a:lstStyle/>
                    <a:p>
                      <a:pPr algn="ctr"/>
                      <a:r>
                        <a:rPr lang="de-DE" sz="800"/>
                        <a:t>18</a:t>
                      </a:r>
                    </a:p>
                  </a:txBody>
                  <a:tcPr marL="0" marR="0" marT="36000" marB="36000" anchor="ctr"/>
                </a:tc>
                <a:tc>
                  <a:txBody>
                    <a:bodyPr/>
                    <a:lstStyle/>
                    <a:p>
                      <a:pPr algn="ctr"/>
                      <a:r>
                        <a:rPr lang="de-DE" sz="800"/>
                        <a:t>8</a:t>
                      </a:r>
                    </a:p>
                  </a:txBody>
                  <a:tcPr marL="0" marR="0" marT="36000" marB="36000" anchor="ctr"/>
                </a:tc>
                <a:tc>
                  <a:txBody>
                    <a:bodyPr/>
                    <a:lstStyle/>
                    <a:p>
                      <a:pPr algn="ctr"/>
                      <a:r>
                        <a:rPr lang="de-DE" sz="800"/>
                        <a:t>0</a:t>
                      </a:r>
                    </a:p>
                  </a:txBody>
                  <a:tcPr marL="0" marR="0" marT="36000" marB="36000" anchor="ctr"/>
                </a:tc>
                <a:tc>
                  <a:txBody>
                    <a:bodyPr/>
                    <a:lstStyle/>
                    <a:p>
                      <a:pPr algn="ctr"/>
                      <a:endParaRPr lang="de-DE" sz="800"/>
                    </a:p>
                  </a:txBody>
                  <a:tcPr marL="0" marR="0" marT="36000" marB="36000" anchor="ctr"/>
                </a:tc>
                <a:tc>
                  <a:txBody>
                    <a:bodyPr/>
                    <a:lstStyle/>
                    <a:p>
                      <a:pPr algn="ctr"/>
                      <a:endParaRPr lang="de-DE" sz="800"/>
                    </a:p>
                  </a:txBody>
                  <a:tcPr marL="0" marR="0" marT="36000" marB="36000" anchor="ctr"/>
                </a:tc>
                <a:extLst>
                  <a:ext uri="{0D108BD9-81ED-4DB2-BD59-A6C34878D82A}">
                    <a16:rowId xmlns:a16="http://schemas.microsoft.com/office/drawing/2014/main" val="3754265422"/>
                  </a:ext>
                </a:extLst>
              </a:tr>
              <a:tr h="0">
                <a:tc>
                  <a:txBody>
                    <a:bodyPr/>
                    <a:lstStyle/>
                    <a:p>
                      <a:pPr algn="l"/>
                      <a:r>
                        <a:rPr lang="de-DE" sz="800">
                          <a:solidFill>
                            <a:schemeClr val="bg1"/>
                          </a:solidFill>
                        </a:rPr>
                        <a:t>Zanu</a:t>
                      </a:r>
                      <a:endParaRPr lang="de-DE" sz="800" err="1">
                        <a:solidFill>
                          <a:schemeClr val="bg1"/>
                        </a:solidFill>
                      </a:endParaRPr>
                    </a:p>
                  </a:txBody>
                  <a:tcPr marL="72000" marR="0" marT="36000" marB="36000" anchor="ctr">
                    <a:solidFill>
                      <a:schemeClr val="accent4"/>
                    </a:solidFill>
                  </a:tcPr>
                </a:tc>
                <a:tc>
                  <a:txBody>
                    <a:bodyPr/>
                    <a:lstStyle/>
                    <a:p>
                      <a:pPr algn="ctr"/>
                      <a:r>
                        <a:rPr lang="de-DE" sz="800"/>
                        <a:t>241</a:t>
                      </a:r>
                    </a:p>
                  </a:txBody>
                  <a:tcPr marL="0" marR="0" marT="36000" marB="36000" anchor="ctr"/>
                </a:tc>
                <a:tc>
                  <a:txBody>
                    <a:bodyPr/>
                    <a:lstStyle/>
                    <a:p>
                      <a:pPr algn="ctr"/>
                      <a:r>
                        <a:rPr lang="de-DE" sz="800"/>
                        <a:t>238</a:t>
                      </a:r>
                    </a:p>
                  </a:txBody>
                  <a:tcPr marL="0" marR="0" marT="36000" marB="36000" anchor="ctr"/>
                </a:tc>
                <a:tc>
                  <a:txBody>
                    <a:bodyPr/>
                    <a:lstStyle/>
                    <a:p>
                      <a:pPr algn="ctr"/>
                      <a:r>
                        <a:rPr lang="de-DE" sz="800"/>
                        <a:t>234</a:t>
                      </a:r>
                    </a:p>
                  </a:txBody>
                  <a:tcPr marL="0" marR="0" marT="36000" marB="36000" anchor="ctr"/>
                </a:tc>
                <a:tc>
                  <a:txBody>
                    <a:bodyPr/>
                    <a:lstStyle/>
                    <a:p>
                      <a:pPr algn="ctr"/>
                      <a:r>
                        <a:rPr lang="de-DE" sz="800"/>
                        <a:t>230</a:t>
                      </a:r>
                    </a:p>
                  </a:txBody>
                  <a:tcPr marL="0" marR="0" marT="36000" marB="36000" anchor="ctr"/>
                </a:tc>
                <a:tc>
                  <a:txBody>
                    <a:bodyPr/>
                    <a:lstStyle/>
                    <a:p>
                      <a:pPr algn="ctr"/>
                      <a:r>
                        <a:rPr lang="de-DE" sz="800"/>
                        <a:t>228</a:t>
                      </a:r>
                    </a:p>
                  </a:txBody>
                  <a:tcPr marL="0" marR="0" marT="36000" marB="36000" anchor="ctr"/>
                </a:tc>
                <a:tc>
                  <a:txBody>
                    <a:bodyPr/>
                    <a:lstStyle/>
                    <a:p>
                      <a:pPr algn="ctr"/>
                      <a:r>
                        <a:rPr lang="de-DE" sz="800"/>
                        <a:t>224</a:t>
                      </a:r>
                    </a:p>
                  </a:txBody>
                  <a:tcPr marL="0" marR="0" marT="36000" marB="36000" anchor="ctr"/>
                </a:tc>
                <a:tc>
                  <a:txBody>
                    <a:bodyPr/>
                    <a:lstStyle/>
                    <a:p>
                      <a:pPr algn="ctr"/>
                      <a:r>
                        <a:rPr lang="de-DE" sz="800"/>
                        <a:t>219</a:t>
                      </a:r>
                    </a:p>
                  </a:txBody>
                  <a:tcPr marL="0" marR="0" marT="36000" marB="36000" anchor="ctr"/>
                </a:tc>
                <a:tc>
                  <a:txBody>
                    <a:bodyPr/>
                    <a:lstStyle/>
                    <a:p>
                      <a:pPr algn="ctr"/>
                      <a:r>
                        <a:rPr lang="de-DE" sz="800"/>
                        <a:t>214</a:t>
                      </a:r>
                    </a:p>
                  </a:txBody>
                  <a:tcPr marL="0" marR="0" marT="36000" marB="36000" anchor="ctr"/>
                </a:tc>
                <a:tc>
                  <a:txBody>
                    <a:bodyPr/>
                    <a:lstStyle/>
                    <a:p>
                      <a:pPr algn="ctr"/>
                      <a:r>
                        <a:rPr lang="de-DE" sz="800"/>
                        <a:t>208</a:t>
                      </a:r>
                    </a:p>
                  </a:txBody>
                  <a:tcPr marL="0" marR="0" marT="36000" marB="36000" anchor="ctr"/>
                </a:tc>
                <a:tc>
                  <a:txBody>
                    <a:bodyPr/>
                    <a:lstStyle/>
                    <a:p>
                      <a:pPr algn="ctr"/>
                      <a:r>
                        <a:rPr lang="de-DE" sz="800"/>
                        <a:t>205</a:t>
                      </a:r>
                    </a:p>
                  </a:txBody>
                  <a:tcPr marL="0" marR="0" marT="36000" marB="36000" anchor="ctr"/>
                </a:tc>
                <a:tc>
                  <a:txBody>
                    <a:bodyPr/>
                    <a:lstStyle/>
                    <a:p>
                      <a:pPr algn="ctr"/>
                      <a:r>
                        <a:rPr lang="de-DE" sz="800"/>
                        <a:t>201</a:t>
                      </a:r>
                    </a:p>
                  </a:txBody>
                  <a:tcPr marL="0" marR="0" marT="36000" marB="36000" anchor="ctr"/>
                </a:tc>
                <a:tc>
                  <a:txBody>
                    <a:bodyPr/>
                    <a:lstStyle/>
                    <a:p>
                      <a:pPr algn="ctr"/>
                      <a:r>
                        <a:rPr lang="de-DE" sz="800"/>
                        <a:t>200</a:t>
                      </a:r>
                    </a:p>
                  </a:txBody>
                  <a:tcPr marL="0" marR="0" marT="36000" marB="36000" anchor="ctr"/>
                </a:tc>
                <a:tc>
                  <a:txBody>
                    <a:bodyPr/>
                    <a:lstStyle/>
                    <a:p>
                      <a:pPr algn="ctr"/>
                      <a:r>
                        <a:rPr lang="de-DE" sz="800"/>
                        <a:t>190</a:t>
                      </a:r>
                    </a:p>
                  </a:txBody>
                  <a:tcPr marL="0" marR="0" marT="36000" marB="36000" anchor="ctr"/>
                </a:tc>
                <a:tc>
                  <a:txBody>
                    <a:bodyPr/>
                    <a:lstStyle/>
                    <a:p>
                      <a:pPr algn="ctr"/>
                      <a:r>
                        <a:rPr lang="de-DE" sz="800"/>
                        <a:t>131</a:t>
                      </a:r>
                    </a:p>
                  </a:txBody>
                  <a:tcPr marL="0" marR="0" marT="36000" marB="36000" anchor="ctr"/>
                </a:tc>
                <a:tc>
                  <a:txBody>
                    <a:bodyPr/>
                    <a:lstStyle/>
                    <a:p>
                      <a:pPr algn="ctr"/>
                      <a:r>
                        <a:rPr lang="de-DE" sz="800"/>
                        <a:t>93</a:t>
                      </a:r>
                    </a:p>
                  </a:txBody>
                  <a:tcPr marL="0" marR="0" marT="36000" marB="36000" anchor="ctr"/>
                </a:tc>
                <a:tc>
                  <a:txBody>
                    <a:bodyPr/>
                    <a:lstStyle/>
                    <a:p>
                      <a:pPr algn="ctr"/>
                      <a:r>
                        <a:rPr lang="de-DE" sz="800"/>
                        <a:t>33</a:t>
                      </a:r>
                    </a:p>
                  </a:txBody>
                  <a:tcPr marL="0" marR="0" marT="36000" marB="36000" anchor="ctr"/>
                </a:tc>
                <a:tc>
                  <a:txBody>
                    <a:bodyPr/>
                    <a:lstStyle/>
                    <a:p>
                      <a:pPr algn="ctr"/>
                      <a:r>
                        <a:rPr lang="de-DE" sz="800"/>
                        <a:t>23</a:t>
                      </a:r>
                    </a:p>
                  </a:txBody>
                  <a:tcPr marL="0" marR="0" marT="36000" marB="36000" anchor="ctr"/>
                </a:tc>
                <a:tc>
                  <a:txBody>
                    <a:bodyPr/>
                    <a:lstStyle/>
                    <a:p>
                      <a:pPr algn="ctr"/>
                      <a:r>
                        <a:rPr lang="de-DE" sz="800"/>
                        <a:t>4</a:t>
                      </a:r>
                    </a:p>
                  </a:txBody>
                  <a:tcPr marL="0" marR="0" marT="36000" marB="36000" anchor="ctr"/>
                </a:tc>
                <a:tc>
                  <a:txBody>
                    <a:bodyPr/>
                    <a:lstStyle/>
                    <a:p>
                      <a:pPr algn="ctr"/>
                      <a:r>
                        <a:rPr lang="de-DE" sz="800"/>
                        <a:t>3</a:t>
                      </a:r>
                    </a:p>
                  </a:txBody>
                  <a:tcPr marL="0" marR="0" marT="36000" marB="36000" anchor="ctr"/>
                </a:tc>
                <a:tc>
                  <a:txBody>
                    <a:bodyPr/>
                    <a:lstStyle/>
                    <a:p>
                      <a:pPr algn="ctr"/>
                      <a:r>
                        <a:rPr lang="de-DE" sz="800"/>
                        <a:t>0</a:t>
                      </a:r>
                    </a:p>
                  </a:txBody>
                  <a:tcPr marL="0" marR="0" marT="36000" marB="36000" anchor="ctr"/>
                </a:tc>
                <a:extLst>
                  <a:ext uri="{0D108BD9-81ED-4DB2-BD59-A6C34878D82A}">
                    <a16:rowId xmlns:a16="http://schemas.microsoft.com/office/drawing/2014/main" val="1989826747"/>
                  </a:ext>
                </a:extLst>
              </a:tr>
            </a:tbl>
          </a:graphicData>
        </a:graphic>
      </p:graphicFrame>
      <p:pic>
        <p:nvPicPr>
          <p:cNvPr id="38" name="Grafik 37">
            <a:extLst>
              <a:ext uri="{FF2B5EF4-FFF2-40B4-BE49-F238E27FC236}">
                <a16:creationId xmlns:a16="http://schemas.microsoft.com/office/drawing/2014/main" id="{1AFFE8CA-2A35-B292-869D-B76CE8BA3F17}"/>
              </a:ext>
            </a:extLst>
          </p:cNvPr>
          <p:cNvPicPr>
            <a:picLocks noChangeAspect="1"/>
          </p:cNvPicPr>
          <p:nvPr/>
        </p:nvPicPr>
        <p:blipFill rotWithShape="1">
          <a:blip r:embed="rId2">
            <a:extLst>
              <a:ext uri="{28A0092B-C50C-407E-A947-70E740481C1C}">
                <a14:useLocalDpi xmlns:a14="http://schemas.microsoft.com/office/drawing/2010/main" val="0"/>
              </a:ext>
            </a:extLst>
          </a:blip>
          <a:srcRect b="14395"/>
          <a:stretch/>
        </p:blipFill>
        <p:spPr>
          <a:xfrm>
            <a:off x="542925" y="2001387"/>
            <a:ext cx="5168900" cy="2130876"/>
          </a:xfrm>
          <a:prstGeom prst="rect">
            <a:avLst/>
          </a:prstGeom>
        </p:spPr>
      </p:pic>
      <p:pic>
        <p:nvPicPr>
          <p:cNvPr id="39" name="Grafik 38">
            <a:extLst>
              <a:ext uri="{FF2B5EF4-FFF2-40B4-BE49-F238E27FC236}">
                <a16:creationId xmlns:a16="http://schemas.microsoft.com/office/drawing/2014/main" id="{190A9A6B-D8F3-2227-41D4-BA839AF56AAE}"/>
              </a:ext>
            </a:extLst>
          </p:cNvPr>
          <p:cNvPicPr>
            <a:picLocks noChangeAspect="1"/>
          </p:cNvPicPr>
          <p:nvPr/>
        </p:nvPicPr>
        <p:blipFill rotWithShape="1">
          <a:blip r:embed="rId3">
            <a:extLst>
              <a:ext uri="{28A0092B-C50C-407E-A947-70E740481C1C}">
                <a14:useLocalDpi xmlns:a14="http://schemas.microsoft.com/office/drawing/2010/main" val="0"/>
              </a:ext>
            </a:extLst>
          </a:blip>
          <a:srcRect b="21867"/>
          <a:stretch/>
        </p:blipFill>
        <p:spPr>
          <a:xfrm>
            <a:off x="6183715" y="2001386"/>
            <a:ext cx="5575300" cy="2143362"/>
          </a:xfrm>
          <a:prstGeom prst="rect">
            <a:avLst/>
          </a:prstGeom>
        </p:spPr>
      </p:pic>
    </p:spTree>
    <p:extLst>
      <p:ext uri="{BB962C8B-B14F-4D97-AF65-F5344CB8AC3E}">
        <p14:creationId xmlns:p14="http://schemas.microsoft.com/office/powerpoint/2010/main" val="3584472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FC16AF-0864-6BC2-D09D-558FEC9EEF21}"/>
              </a:ext>
            </a:extLst>
          </p:cNvPr>
          <p:cNvSpPr>
            <a:spLocks noGrp="1"/>
          </p:cNvSpPr>
          <p:nvPr>
            <p:ph type="title"/>
          </p:nvPr>
        </p:nvSpPr>
        <p:spPr/>
        <p:txBody>
          <a:bodyPr/>
          <a:lstStyle/>
          <a:p>
            <a:r>
              <a:rPr lang="en-US"/>
              <a:t>Safety</a:t>
            </a:r>
          </a:p>
        </p:txBody>
      </p:sp>
      <p:sp>
        <p:nvSpPr>
          <p:cNvPr id="4" name="Footer Placeholder 3">
            <a:extLst>
              <a:ext uri="{FF2B5EF4-FFF2-40B4-BE49-F238E27FC236}">
                <a16:creationId xmlns:a16="http://schemas.microsoft.com/office/drawing/2014/main" id="{701A873D-9CE5-55A2-22E0-65A42E11E14B}"/>
              </a:ext>
            </a:extLst>
          </p:cNvPr>
          <p:cNvSpPr>
            <a:spLocks noGrp="1"/>
          </p:cNvSpPr>
          <p:nvPr>
            <p:ph type="ftr" sz="quarter" idx="10"/>
          </p:nvPr>
        </p:nvSpPr>
        <p:spPr/>
        <p:txBody>
          <a:bodyPr/>
          <a:lstStyle/>
          <a:p>
            <a:r>
              <a:rPr lang="en-US" b="1">
                <a:solidFill>
                  <a:srgbClr val="4E4F4E"/>
                </a:solidFill>
                <a:latin typeface="+mj-lt"/>
                <a:cs typeface="Arial" panose="020B0604020202020204" pitchFamily="34" charset="0"/>
              </a:rPr>
              <a:t>AE</a:t>
            </a:r>
            <a:r>
              <a:rPr lang="en-US">
                <a:solidFill>
                  <a:srgbClr val="4E4F4E"/>
                </a:solidFill>
                <a:latin typeface="+mj-lt"/>
                <a:cs typeface="Arial" panose="020B0604020202020204" pitchFamily="34" charset="0"/>
              </a:rPr>
              <a:t>, adverse event; </a:t>
            </a:r>
            <a:r>
              <a:rPr lang="en-US" b="1">
                <a:solidFill>
                  <a:srgbClr val="4E4F4E"/>
                </a:solidFill>
                <a:latin typeface="+mj-lt"/>
                <a:cs typeface="Arial" panose="020B0604020202020204" pitchFamily="34" charset="0"/>
              </a:rPr>
              <a:t>FD</a:t>
            </a:r>
            <a:r>
              <a:rPr lang="en-US">
                <a:solidFill>
                  <a:srgbClr val="4E4F4E"/>
                </a:solidFill>
                <a:latin typeface="+mj-lt"/>
                <a:cs typeface="Arial" panose="020B0604020202020204" pitchFamily="34" charset="0"/>
              </a:rPr>
              <a:t>, fixed duration; </a:t>
            </a:r>
            <a:r>
              <a:rPr lang="en-US" b="1">
                <a:solidFill>
                  <a:srgbClr val="4E4F4E"/>
                </a:solidFill>
                <a:latin typeface="+mj-lt"/>
                <a:cs typeface="Arial" panose="020B0604020202020204" pitchFamily="34" charset="0"/>
              </a:rPr>
              <a:t>TEAE</a:t>
            </a:r>
            <a:r>
              <a:rPr lang="en-US">
                <a:solidFill>
                  <a:srgbClr val="4E4F4E"/>
                </a:solidFill>
                <a:latin typeface="+mj-lt"/>
                <a:cs typeface="Arial" panose="020B0604020202020204" pitchFamily="34" charset="0"/>
              </a:rPr>
              <a:t>, treatment-emergent AE. </a:t>
            </a:r>
          </a:p>
          <a:p>
            <a:r>
              <a:rPr lang="en-US" b="1">
                <a:solidFill>
                  <a:srgbClr val="4E4F4E"/>
                </a:solidFill>
                <a:latin typeface="+mj-lt"/>
                <a:cs typeface="Arial" panose="020B0604020202020204" pitchFamily="34" charset="0"/>
              </a:rPr>
              <a:t>Ghia P</a:t>
            </a:r>
            <a:r>
              <a:rPr lang="en-US" b="1">
                <a:solidFill>
                  <a:srgbClr val="4E4F4E"/>
                </a:solidFill>
                <a:cs typeface="Arial" panose="020B0604020202020204" pitchFamily="34" charset="0"/>
              </a:rPr>
              <a:t>, et al. Abstract 155 presented at 17-ICML.</a:t>
            </a:r>
            <a:endParaRPr lang="en-GB"/>
          </a:p>
        </p:txBody>
      </p:sp>
      <p:graphicFrame>
        <p:nvGraphicFramePr>
          <p:cNvPr id="6" name="Table 6">
            <a:extLst>
              <a:ext uri="{FF2B5EF4-FFF2-40B4-BE49-F238E27FC236}">
                <a16:creationId xmlns:a16="http://schemas.microsoft.com/office/drawing/2014/main" id="{A8ED738C-CD5B-6670-9412-8F876322D4C0}"/>
              </a:ext>
            </a:extLst>
          </p:cNvPr>
          <p:cNvGraphicFramePr>
            <a:graphicFrameLocks noGrp="1"/>
          </p:cNvGraphicFramePr>
          <p:nvPr>
            <p:extLst>
              <p:ext uri="{D42A27DB-BD31-4B8C-83A1-F6EECF244321}">
                <p14:modId xmlns:p14="http://schemas.microsoft.com/office/powerpoint/2010/main" val="185150154"/>
              </p:ext>
            </p:extLst>
          </p:nvPr>
        </p:nvGraphicFramePr>
        <p:xfrm>
          <a:off x="417600" y="1665287"/>
          <a:ext cx="8532811" cy="3743323"/>
        </p:xfrm>
        <a:graphic>
          <a:graphicData uri="http://schemas.openxmlformats.org/drawingml/2006/table">
            <a:tbl>
              <a:tblPr firstRow="1" bandRow="1">
                <a:tableStyleId>{5C22544A-7EE6-4342-B048-85BDC9FD1C3A}</a:tableStyleId>
              </a:tblPr>
              <a:tblGrid>
                <a:gridCol w="5150344">
                  <a:extLst>
                    <a:ext uri="{9D8B030D-6E8A-4147-A177-3AD203B41FA5}">
                      <a16:colId xmlns:a16="http://schemas.microsoft.com/office/drawing/2014/main" val="4113185019"/>
                    </a:ext>
                  </a:extLst>
                </a:gridCol>
                <a:gridCol w="3382467">
                  <a:extLst>
                    <a:ext uri="{9D8B030D-6E8A-4147-A177-3AD203B41FA5}">
                      <a16:colId xmlns:a16="http://schemas.microsoft.com/office/drawing/2014/main" val="1281178946"/>
                    </a:ext>
                  </a:extLst>
                </a:gridCol>
              </a:tblGrid>
              <a:tr h="859029">
                <a:tc>
                  <a:txBody>
                    <a:bodyPr/>
                    <a:lstStyle/>
                    <a:p>
                      <a:r>
                        <a:rPr lang="en-US" sz="1400"/>
                        <a:t>Characteristics</a:t>
                      </a:r>
                    </a:p>
                  </a:txBody>
                  <a:tcPr marL="144000" marT="90000" marB="90000" anchor="ctr"/>
                </a:tc>
                <a:tc>
                  <a:txBody>
                    <a:bodyPr/>
                    <a:lstStyle/>
                    <a:p>
                      <a:pPr algn="ctr"/>
                      <a:r>
                        <a:rPr lang="en-US" sz="1400"/>
                        <a:t>Patients retreated </a:t>
                      </a:r>
                      <a:br>
                        <a:rPr lang="en-US" sz="1400"/>
                      </a:br>
                      <a:r>
                        <a:rPr lang="en-US" sz="1400"/>
                        <a:t>with ibrutinib</a:t>
                      </a:r>
                    </a:p>
                    <a:p>
                      <a:pPr algn="ctr"/>
                      <a:r>
                        <a:rPr lang="en-US" sz="1400"/>
                        <a:t>n=19</a:t>
                      </a:r>
                    </a:p>
                  </a:txBody>
                  <a:tcPr marT="90000" marB="90000" anchor="ctr">
                    <a:solidFill>
                      <a:schemeClr val="accent5"/>
                    </a:solidFill>
                  </a:tcPr>
                </a:tc>
                <a:extLst>
                  <a:ext uri="{0D108BD9-81ED-4DB2-BD59-A6C34878D82A}">
                    <a16:rowId xmlns:a16="http://schemas.microsoft.com/office/drawing/2014/main" val="82202800"/>
                  </a:ext>
                </a:extLst>
              </a:tr>
              <a:tr h="412042">
                <a:tc>
                  <a:txBody>
                    <a:bodyPr/>
                    <a:lstStyle/>
                    <a:p>
                      <a:r>
                        <a:rPr lang="en-US" sz="1400" b="0"/>
                        <a:t>Patients with any TEAE, n (%)</a:t>
                      </a:r>
                    </a:p>
                  </a:txBody>
                  <a:tcPr marL="144000" marT="90000" marB="90000" anchor="ctr"/>
                </a:tc>
                <a:tc>
                  <a:txBody>
                    <a:bodyPr/>
                    <a:lstStyle/>
                    <a:p>
                      <a:pPr algn="ctr"/>
                      <a:r>
                        <a:rPr lang="en-US" sz="1400"/>
                        <a:t>15 (79)</a:t>
                      </a:r>
                    </a:p>
                  </a:txBody>
                  <a:tcPr marT="90000" marB="90000" anchor="ctr"/>
                </a:tc>
                <a:extLst>
                  <a:ext uri="{0D108BD9-81ED-4DB2-BD59-A6C34878D82A}">
                    <a16:rowId xmlns:a16="http://schemas.microsoft.com/office/drawing/2014/main" val="147398190"/>
                  </a:ext>
                </a:extLst>
              </a:tr>
              <a:tr h="412042">
                <a:tc>
                  <a:txBody>
                    <a:bodyPr/>
                    <a:lstStyle/>
                    <a:p>
                      <a:pPr lvl="1"/>
                      <a:r>
                        <a:rPr lang="en-US" sz="1400" b="0"/>
                        <a:t>Grade 3-4</a:t>
                      </a:r>
                    </a:p>
                  </a:txBody>
                  <a:tcPr marL="144000" marT="90000" marB="90000" anchor="ctr"/>
                </a:tc>
                <a:tc>
                  <a:txBody>
                    <a:bodyPr/>
                    <a:lstStyle/>
                    <a:p>
                      <a:pPr algn="ctr"/>
                      <a:r>
                        <a:rPr lang="en-US" sz="1400"/>
                        <a:t>2 (11)</a:t>
                      </a:r>
                    </a:p>
                  </a:txBody>
                  <a:tcPr marT="90000" marB="90000" anchor="ctr"/>
                </a:tc>
                <a:extLst>
                  <a:ext uri="{0D108BD9-81ED-4DB2-BD59-A6C34878D82A}">
                    <a16:rowId xmlns:a16="http://schemas.microsoft.com/office/drawing/2014/main" val="1936048939"/>
                  </a:ext>
                </a:extLst>
              </a:tr>
              <a:tr h="412042">
                <a:tc>
                  <a:txBody>
                    <a:bodyPr/>
                    <a:lstStyle/>
                    <a:p>
                      <a:r>
                        <a:rPr lang="en-US" sz="1400" b="0"/>
                        <a:t>Any AE leading to ibrutinib discontinuation, n (%)</a:t>
                      </a:r>
                    </a:p>
                  </a:txBody>
                  <a:tcPr marL="144000" marT="90000" marB="90000" anchor="ctr"/>
                </a:tc>
                <a:tc>
                  <a:txBody>
                    <a:bodyPr/>
                    <a:lstStyle/>
                    <a:p>
                      <a:pPr algn="ctr"/>
                      <a:r>
                        <a:rPr lang="en-US" sz="1400"/>
                        <a:t>0</a:t>
                      </a:r>
                    </a:p>
                  </a:txBody>
                  <a:tcPr marT="90000" marB="90000" anchor="ctr"/>
                </a:tc>
                <a:extLst>
                  <a:ext uri="{0D108BD9-81ED-4DB2-BD59-A6C34878D82A}">
                    <a16:rowId xmlns:a16="http://schemas.microsoft.com/office/drawing/2014/main" val="3888028719"/>
                  </a:ext>
                </a:extLst>
              </a:tr>
              <a:tr h="412042">
                <a:tc>
                  <a:txBody>
                    <a:bodyPr/>
                    <a:lstStyle/>
                    <a:p>
                      <a:r>
                        <a:rPr lang="en-US" sz="1400" b="0"/>
                        <a:t>Any AE leading to ibrutinib dose reduction, n (%)</a:t>
                      </a:r>
                    </a:p>
                  </a:txBody>
                  <a:tcPr marL="144000" marT="90000" marB="90000" anchor="ctr"/>
                </a:tc>
                <a:tc>
                  <a:txBody>
                    <a:bodyPr/>
                    <a:lstStyle/>
                    <a:p>
                      <a:pPr algn="ctr"/>
                      <a:r>
                        <a:rPr lang="en-US" sz="1400"/>
                        <a:t>0</a:t>
                      </a:r>
                    </a:p>
                  </a:txBody>
                  <a:tcPr marT="90000" marB="90000" anchor="ctr"/>
                </a:tc>
                <a:extLst>
                  <a:ext uri="{0D108BD9-81ED-4DB2-BD59-A6C34878D82A}">
                    <a16:rowId xmlns:a16="http://schemas.microsoft.com/office/drawing/2014/main" val="2050778980"/>
                  </a:ext>
                </a:extLst>
              </a:tr>
              <a:tr h="412042">
                <a:tc>
                  <a:txBody>
                    <a:bodyPr/>
                    <a:lstStyle/>
                    <a:p>
                      <a:r>
                        <a:rPr lang="en-US" sz="1400" b="0"/>
                        <a:t>Any serious AE, n (%)</a:t>
                      </a:r>
                    </a:p>
                  </a:txBody>
                  <a:tcPr marL="144000" marT="90000" marB="90000" anchor="ctr"/>
                </a:tc>
                <a:tc>
                  <a:txBody>
                    <a:bodyPr/>
                    <a:lstStyle/>
                    <a:p>
                      <a:pPr algn="ctr"/>
                      <a:r>
                        <a:rPr lang="en-US" sz="1400"/>
                        <a:t>1 (5)</a:t>
                      </a:r>
                    </a:p>
                  </a:txBody>
                  <a:tcPr marT="90000" marB="90000" anchor="ctr"/>
                </a:tc>
                <a:extLst>
                  <a:ext uri="{0D108BD9-81ED-4DB2-BD59-A6C34878D82A}">
                    <a16:rowId xmlns:a16="http://schemas.microsoft.com/office/drawing/2014/main" val="3522168323"/>
                  </a:ext>
                </a:extLst>
              </a:tr>
              <a:tr h="412042">
                <a:tc>
                  <a:txBody>
                    <a:bodyPr/>
                    <a:lstStyle/>
                    <a:p>
                      <a:pPr lvl="1"/>
                      <a:r>
                        <a:rPr lang="en-US" sz="1400" b="0"/>
                        <a:t>Grade 3-4</a:t>
                      </a:r>
                    </a:p>
                  </a:txBody>
                  <a:tcPr marL="144000" marT="90000" marB="90000" anchor="ctr"/>
                </a:tc>
                <a:tc>
                  <a:txBody>
                    <a:bodyPr/>
                    <a:lstStyle/>
                    <a:p>
                      <a:pPr algn="ctr"/>
                      <a:r>
                        <a:rPr lang="en-US" sz="1400"/>
                        <a:t>0</a:t>
                      </a:r>
                    </a:p>
                  </a:txBody>
                  <a:tcPr marT="90000" marB="90000" anchor="ctr"/>
                </a:tc>
                <a:extLst>
                  <a:ext uri="{0D108BD9-81ED-4DB2-BD59-A6C34878D82A}">
                    <a16:rowId xmlns:a16="http://schemas.microsoft.com/office/drawing/2014/main" val="2787496597"/>
                  </a:ext>
                </a:extLst>
              </a:tr>
              <a:tr h="412042">
                <a:tc>
                  <a:txBody>
                    <a:bodyPr/>
                    <a:lstStyle/>
                    <a:p>
                      <a:r>
                        <a:rPr lang="en-US" sz="1400" b="0"/>
                        <a:t>Fatal AE</a:t>
                      </a:r>
                    </a:p>
                  </a:txBody>
                  <a:tcPr marL="144000" marT="90000" marB="90000" anchor="ctr"/>
                </a:tc>
                <a:tc>
                  <a:txBody>
                    <a:bodyPr/>
                    <a:lstStyle/>
                    <a:p>
                      <a:pPr algn="ctr"/>
                      <a:r>
                        <a:rPr lang="en-US" sz="1400"/>
                        <a:t>0</a:t>
                      </a:r>
                    </a:p>
                  </a:txBody>
                  <a:tcPr marT="90000" marB="90000" anchor="ctr"/>
                </a:tc>
                <a:extLst>
                  <a:ext uri="{0D108BD9-81ED-4DB2-BD59-A6C34878D82A}">
                    <a16:rowId xmlns:a16="http://schemas.microsoft.com/office/drawing/2014/main" val="213308295"/>
                  </a:ext>
                </a:extLst>
              </a:tr>
            </a:tbl>
          </a:graphicData>
        </a:graphic>
      </p:graphicFrame>
      <p:sp>
        <p:nvSpPr>
          <p:cNvPr id="2" name="TextBox 13">
            <a:extLst>
              <a:ext uri="{FF2B5EF4-FFF2-40B4-BE49-F238E27FC236}">
                <a16:creationId xmlns:a16="http://schemas.microsoft.com/office/drawing/2014/main" id="{5C7AE6AF-E4C7-0ECD-AB04-152C0B77311D}"/>
              </a:ext>
            </a:extLst>
          </p:cNvPr>
          <p:cNvSpPr txBox="1"/>
          <p:nvPr/>
        </p:nvSpPr>
        <p:spPr>
          <a:xfrm>
            <a:off x="9120188" y="1665288"/>
            <a:ext cx="2663825" cy="3743326"/>
          </a:xfrm>
          <a:prstGeom prst="rect">
            <a:avLst/>
          </a:prstGeom>
          <a:solidFill>
            <a:schemeClr val="bg2"/>
          </a:solidFill>
        </p:spPr>
        <p:txBody>
          <a:bodyPr wrap="square" lIns="144000" tIns="108000" bIns="72000">
            <a:noAutofit/>
          </a:bodyPr>
          <a:lstStyle/>
          <a:p>
            <a:pPr marL="184150" indent="-184150">
              <a:spcAft>
                <a:spcPts val="600"/>
              </a:spcAft>
              <a:buClr>
                <a:schemeClr val="accent2"/>
              </a:buClr>
              <a:buFont typeface="Arial" panose="020B0604020202020204" pitchFamily="34" charset="0"/>
              <a:buChar char="•"/>
            </a:pPr>
            <a:r>
              <a:rPr lang="en-GB" sz="1400"/>
              <a:t>All patients have completed FD treatment. Safety data on serious AEs considered related to study treatment and second malignancies continued to be collected</a:t>
            </a:r>
          </a:p>
          <a:p>
            <a:pPr marL="363538" lvl="1" indent="-177800">
              <a:spcAft>
                <a:spcPts val="600"/>
              </a:spcAft>
              <a:buClr>
                <a:schemeClr val="accent2"/>
              </a:buClr>
              <a:buFont typeface="Arial" panose="020B0604020202020204" pitchFamily="34" charset="0"/>
              <a:buChar char="•"/>
            </a:pPr>
            <a:r>
              <a:rPr lang="en-GB" sz="1400"/>
              <a:t>1 serious AE of prostate cancer occurred during this additional year of follow-up</a:t>
            </a:r>
          </a:p>
          <a:p>
            <a:pPr marL="184150" indent="-184150">
              <a:spcAft>
                <a:spcPts val="600"/>
              </a:spcAft>
              <a:buClr>
                <a:schemeClr val="accent2"/>
              </a:buClr>
              <a:buFont typeface="Arial" panose="020B0604020202020204" pitchFamily="34" charset="0"/>
              <a:buChar char="•"/>
            </a:pPr>
            <a:r>
              <a:rPr lang="en-GB" sz="1400"/>
              <a:t>Among the 19 patients who have initiated retreatment with ibrutinib, there have been no AEs leading to dose reduction or discontinuation</a:t>
            </a:r>
          </a:p>
        </p:txBody>
      </p:sp>
    </p:spTree>
    <p:extLst>
      <p:ext uri="{BB962C8B-B14F-4D97-AF65-F5344CB8AC3E}">
        <p14:creationId xmlns:p14="http://schemas.microsoft.com/office/powerpoint/2010/main" val="27382481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FD669D-73DF-FBD3-D8D2-F15EA2AEDB1B}"/>
              </a:ext>
            </a:extLst>
          </p:cNvPr>
          <p:cNvSpPr>
            <a:spLocks noGrp="1"/>
          </p:cNvSpPr>
          <p:nvPr>
            <p:ph type="ftr" sz="quarter" idx="10"/>
          </p:nvPr>
        </p:nvSpPr>
        <p:spPr/>
        <p:txBody>
          <a:bodyPr/>
          <a:lstStyle/>
          <a:p>
            <a:r>
              <a:rPr lang="en-US" b="1">
                <a:solidFill>
                  <a:srgbClr val="4E4F4E"/>
                </a:solidFill>
                <a:latin typeface="+mj-lt"/>
                <a:cs typeface="Arial" panose="020B0604020202020204" pitchFamily="34" charset="0"/>
              </a:rPr>
              <a:t>AE</a:t>
            </a:r>
            <a:r>
              <a:rPr lang="en-US">
                <a:solidFill>
                  <a:srgbClr val="4E4F4E"/>
                </a:solidFill>
                <a:latin typeface="+mj-lt"/>
                <a:cs typeface="Arial" panose="020B0604020202020204" pitchFamily="34" charset="0"/>
              </a:rPr>
              <a:t>, adverse event; </a:t>
            </a:r>
            <a:r>
              <a:rPr lang="en-US" b="1">
                <a:solidFill>
                  <a:srgbClr val="4E4F4E"/>
                </a:solidFill>
                <a:latin typeface="+mj-lt"/>
                <a:cs typeface="Arial" panose="020B0604020202020204" pitchFamily="34" charset="0"/>
              </a:rPr>
              <a:t>CLL</a:t>
            </a:r>
            <a:r>
              <a:rPr lang="en-US">
                <a:solidFill>
                  <a:srgbClr val="4E4F4E"/>
                </a:solidFill>
                <a:latin typeface="+mj-lt"/>
                <a:cs typeface="Arial" panose="020B0604020202020204" pitchFamily="34" charset="0"/>
              </a:rPr>
              <a:t>; chronic lymphocytic leukemia; </a:t>
            </a:r>
            <a:r>
              <a:rPr lang="en-US" b="1">
                <a:solidFill>
                  <a:srgbClr val="4E4F4E"/>
                </a:solidFill>
                <a:latin typeface="+mj-lt"/>
                <a:cs typeface="Arial" panose="020B0604020202020204" pitchFamily="34" charset="0"/>
              </a:rPr>
              <a:t>SLL</a:t>
            </a:r>
            <a:r>
              <a:rPr lang="en-US">
                <a:solidFill>
                  <a:srgbClr val="4E4F4E"/>
                </a:solidFill>
                <a:latin typeface="+mj-lt"/>
                <a:cs typeface="Arial" panose="020B0604020202020204" pitchFamily="34" charset="0"/>
              </a:rPr>
              <a:t>, small lymphocytic lymphoma.</a:t>
            </a:r>
          </a:p>
          <a:p>
            <a:r>
              <a:rPr lang="en-US" b="1">
                <a:solidFill>
                  <a:srgbClr val="4E4F4E"/>
                </a:solidFill>
                <a:latin typeface="+mj-lt"/>
                <a:cs typeface="Arial" panose="020B0604020202020204" pitchFamily="34" charset="0"/>
              </a:rPr>
              <a:t>Ghia P</a:t>
            </a:r>
            <a:r>
              <a:rPr lang="en-US" b="1">
                <a:solidFill>
                  <a:srgbClr val="4E4F4E"/>
                </a:solidFill>
                <a:cs typeface="Arial" panose="020B0604020202020204" pitchFamily="34" charset="0"/>
              </a:rPr>
              <a:t>, et al. Abstract 155 presented at 17-ICML.</a:t>
            </a:r>
            <a:endParaRPr lang="en-GB"/>
          </a:p>
        </p:txBody>
      </p:sp>
      <p:sp>
        <p:nvSpPr>
          <p:cNvPr id="3" name="Title 2">
            <a:extLst>
              <a:ext uri="{FF2B5EF4-FFF2-40B4-BE49-F238E27FC236}">
                <a16:creationId xmlns:a16="http://schemas.microsoft.com/office/drawing/2014/main" id="{2BB8DC45-61CE-1479-2214-367EB756FD35}"/>
              </a:ext>
            </a:extLst>
          </p:cNvPr>
          <p:cNvSpPr>
            <a:spLocks noGrp="1"/>
          </p:cNvSpPr>
          <p:nvPr>
            <p:ph type="title"/>
          </p:nvPr>
        </p:nvSpPr>
        <p:spPr/>
        <p:txBody>
          <a:bodyPr/>
          <a:lstStyle/>
          <a:p>
            <a:r>
              <a:rPr lang="en-US"/>
              <a:t>Conclusions</a:t>
            </a:r>
          </a:p>
        </p:txBody>
      </p:sp>
      <p:sp>
        <p:nvSpPr>
          <p:cNvPr id="4" name="Content Placeholder 3">
            <a:extLst>
              <a:ext uri="{FF2B5EF4-FFF2-40B4-BE49-F238E27FC236}">
                <a16:creationId xmlns:a16="http://schemas.microsoft.com/office/drawing/2014/main" id="{29B1B478-005F-E671-28C5-9968D47EDE54}"/>
              </a:ext>
            </a:extLst>
          </p:cNvPr>
          <p:cNvSpPr>
            <a:spLocks noGrp="1"/>
          </p:cNvSpPr>
          <p:nvPr>
            <p:ph idx="1"/>
          </p:nvPr>
        </p:nvSpPr>
        <p:spPr/>
        <p:txBody>
          <a:bodyPr/>
          <a:lstStyle/>
          <a:p>
            <a:r>
              <a:rPr lang="en-US"/>
              <a:t>Ibrutinib + </a:t>
            </a:r>
            <a:r>
              <a:rPr lang="en-US" err="1"/>
              <a:t>venetoclax</a:t>
            </a:r>
            <a:r>
              <a:rPr lang="en-US"/>
              <a:t> represents an efficacious, all-oral, once-daily, chemotherapy-free fixed duration regimen that continues to provide clinically meaningful benefits and deep, durable responses in previously untreated patients with CLL/SLL</a:t>
            </a:r>
          </a:p>
          <a:p>
            <a:r>
              <a:rPr lang="en-US"/>
              <a:t>The safety profile is manageable and unchanged from that previously reported. No dose reductions or discontinuations due to AEs have occurred among patients who have initiated retreatment</a:t>
            </a:r>
          </a:p>
          <a:p>
            <a:r>
              <a:rPr lang="en-US"/>
              <a:t>Retreatment with single-agent ibrutinib has yielded promising responses in these initial patients with CLL progression after completing fixed duration ibrutinib + </a:t>
            </a:r>
            <a:r>
              <a:rPr lang="en-US" err="1"/>
              <a:t>venetoclax</a:t>
            </a:r>
            <a:endParaRPr lang="en-US"/>
          </a:p>
        </p:txBody>
      </p:sp>
    </p:spTree>
    <p:extLst>
      <p:ext uri="{BB962C8B-B14F-4D97-AF65-F5344CB8AC3E}">
        <p14:creationId xmlns:p14="http://schemas.microsoft.com/office/powerpoint/2010/main" val="2864930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BFE6F2-AB05-AF20-3AF5-9F40B252B394}"/>
              </a:ext>
            </a:extLst>
          </p:cNvPr>
          <p:cNvSpPr>
            <a:spLocks noGrp="1"/>
          </p:cNvSpPr>
          <p:nvPr>
            <p:ph type="title"/>
          </p:nvPr>
        </p:nvSpPr>
        <p:spPr/>
        <p:txBody>
          <a:bodyPr/>
          <a:lstStyle/>
          <a:p>
            <a:r>
              <a:rPr lang="en-US"/>
              <a:t>Phase 2 study </a:t>
            </a:r>
            <a:br>
              <a:rPr lang="en-US"/>
            </a:br>
            <a:r>
              <a:rPr lang="en-US"/>
              <a:t>of </a:t>
            </a:r>
            <a:r>
              <a:rPr lang="en-US" err="1"/>
              <a:t>iFCR</a:t>
            </a:r>
            <a:r>
              <a:rPr lang="en-US"/>
              <a:t> as 1L therapy for younger CLL patients</a:t>
            </a:r>
          </a:p>
        </p:txBody>
      </p:sp>
      <p:sp>
        <p:nvSpPr>
          <p:cNvPr id="5" name="Text Placeholder 4">
            <a:extLst>
              <a:ext uri="{FF2B5EF4-FFF2-40B4-BE49-F238E27FC236}">
                <a16:creationId xmlns:a16="http://schemas.microsoft.com/office/drawing/2014/main" id="{CC4277DE-034D-03B9-3863-33111CD559B0}"/>
              </a:ext>
            </a:extLst>
          </p:cNvPr>
          <p:cNvSpPr>
            <a:spLocks noGrp="1"/>
          </p:cNvSpPr>
          <p:nvPr>
            <p:ph type="body" idx="1"/>
          </p:nvPr>
        </p:nvSpPr>
        <p:spPr/>
        <p:txBody>
          <a:bodyPr/>
          <a:lstStyle/>
          <a:p>
            <a:r>
              <a:rPr lang="en-US"/>
              <a:t>5-year follow-up</a:t>
            </a:r>
          </a:p>
        </p:txBody>
      </p:sp>
    </p:spTree>
    <p:extLst>
      <p:ext uri="{BB962C8B-B14F-4D97-AF65-F5344CB8AC3E}">
        <p14:creationId xmlns:p14="http://schemas.microsoft.com/office/powerpoint/2010/main" val="40683568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56B7174-453B-9A5B-2192-E01892541D75}"/>
              </a:ext>
            </a:extLst>
          </p:cNvPr>
          <p:cNvSpPr>
            <a:spLocks noGrp="1"/>
          </p:cNvSpPr>
          <p:nvPr>
            <p:ph type="body" sz="quarter" idx="12"/>
          </p:nvPr>
        </p:nvSpPr>
        <p:spPr/>
        <p:txBody>
          <a:bodyPr/>
          <a:lstStyle/>
          <a:p>
            <a:r>
              <a:rPr lang="en-US"/>
              <a:t>Phase 2 study of </a:t>
            </a:r>
            <a:r>
              <a:rPr lang="en-US" err="1"/>
              <a:t>iFCR</a:t>
            </a:r>
            <a:r>
              <a:rPr lang="en-US"/>
              <a:t> as initial therapy in young and fit CLL patients</a:t>
            </a:r>
          </a:p>
        </p:txBody>
      </p:sp>
      <p:sp>
        <p:nvSpPr>
          <p:cNvPr id="4" name="Title 3">
            <a:extLst>
              <a:ext uri="{FF2B5EF4-FFF2-40B4-BE49-F238E27FC236}">
                <a16:creationId xmlns:a16="http://schemas.microsoft.com/office/drawing/2014/main" id="{F7873F58-A42C-FCA3-BE15-4ADF75BBAF52}"/>
              </a:ext>
            </a:extLst>
          </p:cNvPr>
          <p:cNvSpPr>
            <a:spLocks noGrp="1"/>
          </p:cNvSpPr>
          <p:nvPr>
            <p:ph type="title"/>
          </p:nvPr>
        </p:nvSpPr>
        <p:spPr/>
        <p:txBody>
          <a:bodyPr/>
          <a:lstStyle/>
          <a:p>
            <a:r>
              <a:rPr lang="en-US"/>
              <a:t>Study design</a:t>
            </a:r>
          </a:p>
        </p:txBody>
      </p:sp>
      <p:sp>
        <p:nvSpPr>
          <p:cNvPr id="9" name="Footer Placeholder 3">
            <a:extLst>
              <a:ext uri="{FF2B5EF4-FFF2-40B4-BE49-F238E27FC236}">
                <a16:creationId xmlns:a16="http://schemas.microsoft.com/office/drawing/2014/main" id="{6743C7BF-B063-38B4-3EBD-12F9A34B30EF}"/>
              </a:ext>
            </a:extLst>
          </p:cNvPr>
          <p:cNvSpPr>
            <a:spLocks noGrp="1"/>
          </p:cNvSpPr>
          <p:nvPr>
            <p:ph type="ftr" sz="quarter" idx="13"/>
          </p:nvPr>
        </p:nvSpPr>
        <p:spPr>
          <a:xfrm>
            <a:off x="407989" y="6283888"/>
            <a:ext cx="6780211" cy="385200"/>
          </a:xfrm>
        </p:spPr>
        <p:txBody>
          <a:bodyPr/>
          <a:lstStyle/>
          <a:p>
            <a:r>
              <a:rPr lang="en-US" baseline="30000">
                <a:solidFill>
                  <a:srgbClr val="4E4F4E"/>
                </a:solidFill>
                <a:latin typeface="+mj-lt"/>
                <a:cs typeface="Arial" panose="020B0604020202020204" pitchFamily="34" charset="0"/>
              </a:rPr>
              <a:t>a </a:t>
            </a:r>
            <a:r>
              <a:rPr lang="en-US">
                <a:solidFill>
                  <a:srgbClr val="4E4F4E"/>
                </a:solidFill>
                <a:latin typeface="+mj-lt"/>
                <a:cs typeface="Arial" panose="020B0604020202020204" pitchFamily="34" charset="0"/>
              </a:rPr>
              <a:t>Stop I-M if </a:t>
            </a:r>
            <a:r>
              <a:rPr lang="en-US" err="1">
                <a:solidFill>
                  <a:srgbClr val="4E4F4E"/>
                </a:solidFill>
                <a:latin typeface="+mj-lt"/>
                <a:cs typeface="Arial" panose="020B0604020202020204" pitchFamily="34" charset="0"/>
              </a:rPr>
              <a:t>uMRD</a:t>
            </a:r>
            <a:r>
              <a:rPr lang="en-US">
                <a:solidFill>
                  <a:srgbClr val="4E4F4E"/>
                </a:solidFill>
                <a:latin typeface="+mj-lt"/>
                <a:cs typeface="Arial" panose="020B0604020202020204" pitchFamily="34" charset="0"/>
              </a:rPr>
              <a:t> was achieved in BM. </a:t>
            </a:r>
            <a:r>
              <a:rPr lang="en-US" baseline="30000">
                <a:solidFill>
                  <a:srgbClr val="4E4F4E"/>
                </a:solidFill>
                <a:latin typeface="+mj-lt"/>
                <a:cs typeface="Arial" panose="020B0604020202020204" pitchFamily="34" charset="0"/>
              </a:rPr>
              <a:t>b </a:t>
            </a:r>
            <a:r>
              <a:rPr lang="en-US">
                <a:solidFill>
                  <a:srgbClr val="4E4F4E"/>
                </a:solidFill>
                <a:latin typeface="+mj-lt"/>
                <a:cs typeface="Arial" panose="020B0604020202020204" pitchFamily="34" charset="0"/>
              </a:rPr>
              <a:t>Assessed approximately 2 months after completion of </a:t>
            </a:r>
            <a:r>
              <a:rPr lang="en-US" err="1">
                <a:solidFill>
                  <a:srgbClr val="4E4F4E"/>
                </a:solidFill>
                <a:latin typeface="+mj-lt"/>
                <a:cs typeface="Arial" panose="020B0604020202020204" pitchFamily="34" charset="0"/>
              </a:rPr>
              <a:t>iFCR</a:t>
            </a:r>
            <a:r>
              <a:rPr lang="en-US">
                <a:solidFill>
                  <a:srgbClr val="4E4F4E"/>
                </a:solidFill>
                <a:latin typeface="+mj-lt"/>
                <a:cs typeface="Arial" panose="020B0604020202020204" pitchFamily="34" charset="0"/>
              </a:rPr>
              <a:t>. </a:t>
            </a:r>
            <a:r>
              <a:rPr lang="en-US" baseline="30000">
                <a:solidFill>
                  <a:srgbClr val="4E4F4E"/>
                </a:solidFill>
                <a:latin typeface="+mj-lt"/>
                <a:cs typeface="Arial" panose="020B0604020202020204" pitchFamily="34" charset="0"/>
              </a:rPr>
              <a:t>c </a:t>
            </a:r>
            <a:r>
              <a:rPr lang="en-US">
                <a:solidFill>
                  <a:srgbClr val="4E4F4E"/>
                </a:solidFill>
                <a:latin typeface="+mj-lt"/>
                <a:cs typeface="Arial" panose="020B0604020202020204" pitchFamily="34" charset="0"/>
              </a:rPr>
              <a:t>Assessed 2 years after ibrutinib discontinuation in patients who achieve </a:t>
            </a:r>
            <a:r>
              <a:rPr lang="en-US" err="1">
                <a:solidFill>
                  <a:srgbClr val="4E4F4E"/>
                </a:solidFill>
                <a:latin typeface="+mj-lt"/>
                <a:cs typeface="Arial" panose="020B0604020202020204" pitchFamily="34" charset="0"/>
              </a:rPr>
              <a:t>uMRD</a:t>
            </a:r>
            <a:r>
              <a:rPr lang="en-US">
                <a:solidFill>
                  <a:srgbClr val="4E4F4E"/>
                </a:solidFill>
                <a:latin typeface="+mj-lt"/>
                <a:cs typeface="Arial" panose="020B0604020202020204" pitchFamily="34" charset="0"/>
              </a:rPr>
              <a:t> in BM after </a:t>
            </a:r>
            <a:r>
              <a:rPr lang="en-US" err="1">
                <a:solidFill>
                  <a:srgbClr val="4E4F4E"/>
                </a:solidFill>
                <a:latin typeface="+mj-lt"/>
                <a:cs typeface="Arial" panose="020B0604020202020204" pitchFamily="34" charset="0"/>
              </a:rPr>
              <a:t>iFCR</a:t>
            </a:r>
            <a:r>
              <a:rPr lang="en-US">
                <a:solidFill>
                  <a:srgbClr val="4E4F4E"/>
                </a:solidFill>
                <a:latin typeface="+mj-lt"/>
                <a:cs typeface="Arial" panose="020B0604020202020204" pitchFamily="34" charset="0"/>
              </a:rPr>
              <a:t> induction and 2 years of I-M.</a:t>
            </a:r>
          </a:p>
          <a:p>
            <a:r>
              <a:rPr lang="en-US" b="1">
                <a:solidFill>
                  <a:srgbClr val="4E4F4E"/>
                </a:solidFill>
                <a:latin typeface="+mj-lt"/>
                <a:cs typeface="Arial" panose="020B0604020202020204" pitchFamily="34" charset="0"/>
              </a:rPr>
              <a:t>BM</a:t>
            </a:r>
            <a:r>
              <a:rPr lang="en-US">
                <a:solidFill>
                  <a:srgbClr val="4E4F4E"/>
                </a:solidFill>
                <a:latin typeface="+mj-lt"/>
                <a:cs typeface="Arial" panose="020B0604020202020204" pitchFamily="34" charset="0"/>
              </a:rPr>
              <a:t>, bone marrow; </a:t>
            </a:r>
            <a:r>
              <a:rPr lang="en-US" b="1">
                <a:solidFill>
                  <a:srgbClr val="4E4F4E"/>
                </a:solidFill>
                <a:latin typeface="+mj-lt"/>
                <a:cs typeface="Arial" panose="020B0604020202020204" pitchFamily="34" charset="0"/>
              </a:rPr>
              <a:t>CLL</a:t>
            </a:r>
            <a:r>
              <a:rPr lang="en-US">
                <a:solidFill>
                  <a:srgbClr val="4E4F4E"/>
                </a:solidFill>
                <a:latin typeface="+mj-lt"/>
                <a:cs typeface="Arial" panose="020B0604020202020204" pitchFamily="34" charset="0"/>
              </a:rPr>
              <a:t>, chronic lymphocytic leukemia; </a:t>
            </a:r>
            <a:r>
              <a:rPr lang="en-US" b="1">
                <a:solidFill>
                  <a:srgbClr val="4E4F4E"/>
                </a:solidFill>
                <a:latin typeface="+mj-lt"/>
                <a:cs typeface="Arial" panose="020B0604020202020204" pitchFamily="34" charset="0"/>
              </a:rPr>
              <a:t>CR</a:t>
            </a:r>
            <a:r>
              <a:rPr lang="en-US">
                <a:solidFill>
                  <a:srgbClr val="4E4F4E"/>
                </a:solidFill>
                <a:latin typeface="+mj-lt"/>
                <a:cs typeface="Arial" panose="020B0604020202020204" pitchFamily="34" charset="0"/>
              </a:rPr>
              <a:t>, complete response; </a:t>
            </a:r>
            <a:r>
              <a:rPr lang="en-US" b="1">
                <a:solidFill>
                  <a:srgbClr val="4E4F4E"/>
                </a:solidFill>
                <a:latin typeface="+mj-lt"/>
                <a:cs typeface="Arial" panose="020B0604020202020204" pitchFamily="34" charset="0"/>
              </a:rPr>
              <a:t>ECOG PS</a:t>
            </a:r>
            <a:r>
              <a:rPr lang="en-US">
                <a:solidFill>
                  <a:srgbClr val="4E4F4E"/>
                </a:solidFill>
                <a:latin typeface="+mj-lt"/>
                <a:cs typeface="Arial" panose="020B0604020202020204" pitchFamily="34" charset="0"/>
              </a:rPr>
              <a:t>, </a:t>
            </a:r>
            <a:r>
              <a:rPr lang="en-US">
                <a:solidFill>
                  <a:srgbClr val="4E4F4E"/>
                </a:solidFill>
                <a:cs typeface="Arial" panose="020B0604020202020204" pitchFamily="34" charset="0"/>
              </a:rPr>
              <a:t>Eastern Cooperative Oncology Group performance status; </a:t>
            </a:r>
            <a:r>
              <a:rPr lang="en-US" b="1" err="1">
                <a:solidFill>
                  <a:srgbClr val="4E4F4E"/>
                </a:solidFill>
                <a:cs typeface="Arial" panose="020B0604020202020204" pitchFamily="34" charset="0"/>
              </a:rPr>
              <a:t>iFCR</a:t>
            </a:r>
            <a:r>
              <a:rPr lang="en-US">
                <a:solidFill>
                  <a:srgbClr val="4E4F4E"/>
                </a:solidFill>
                <a:cs typeface="Arial" panose="020B0604020202020204" pitchFamily="34" charset="0"/>
              </a:rPr>
              <a:t>, </a:t>
            </a:r>
            <a:r>
              <a:rPr lang="en-US">
                <a:solidFill>
                  <a:srgbClr val="4E4F4E"/>
                </a:solidFill>
                <a:latin typeface="+mj-lt"/>
                <a:cs typeface="Arial" panose="020B0604020202020204" pitchFamily="34" charset="0"/>
              </a:rPr>
              <a:t>ibrutinib plus fludarabine, cyclophosphamide and rituximab</a:t>
            </a:r>
            <a:r>
              <a:rPr lang="en-US" b="1">
                <a:solidFill>
                  <a:srgbClr val="4E4F4E"/>
                </a:solidFill>
                <a:latin typeface="+mj-lt"/>
                <a:cs typeface="Arial" panose="020B0604020202020204" pitchFamily="34" charset="0"/>
              </a:rPr>
              <a:t>; I-M</a:t>
            </a:r>
            <a:r>
              <a:rPr lang="en-US">
                <a:solidFill>
                  <a:srgbClr val="4E4F4E"/>
                </a:solidFill>
                <a:latin typeface="+mj-lt"/>
                <a:cs typeface="Arial" panose="020B0604020202020204" pitchFamily="34" charset="0"/>
              </a:rPr>
              <a:t>, ibrutinib maintenance; </a:t>
            </a:r>
            <a:r>
              <a:rPr lang="en-US" b="1">
                <a:solidFill>
                  <a:srgbClr val="4E4F4E"/>
                </a:solidFill>
                <a:latin typeface="+mj-lt"/>
                <a:cs typeface="Arial" panose="020B0604020202020204" pitchFamily="34" charset="0"/>
              </a:rPr>
              <a:t>ORR</a:t>
            </a:r>
            <a:r>
              <a:rPr lang="en-US">
                <a:solidFill>
                  <a:srgbClr val="4E4F4E"/>
                </a:solidFill>
                <a:latin typeface="+mj-lt"/>
                <a:cs typeface="Arial" panose="020B0604020202020204" pitchFamily="34" charset="0"/>
              </a:rPr>
              <a:t>, overall response rate; </a:t>
            </a:r>
            <a:r>
              <a:rPr lang="en-US" b="1">
                <a:solidFill>
                  <a:srgbClr val="4E4F4E"/>
                </a:solidFill>
                <a:latin typeface="+mj-lt"/>
                <a:cs typeface="Arial" panose="020B0604020202020204" pitchFamily="34" charset="0"/>
              </a:rPr>
              <a:t>OS</a:t>
            </a:r>
            <a:r>
              <a:rPr lang="en-US">
                <a:solidFill>
                  <a:srgbClr val="4E4F4E"/>
                </a:solidFill>
                <a:latin typeface="+mj-lt"/>
                <a:cs typeface="Arial" panose="020B0604020202020204" pitchFamily="34" charset="0"/>
              </a:rPr>
              <a:t>, overall survival; </a:t>
            </a:r>
            <a:r>
              <a:rPr lang="en-US" b="1">
                <a:solidFill>
                  <a:srgbClr val="4E4F4E"/>
                </a:solidFill>
                <a:latin typeface="+mj-lt"/>
                <a:cs typeface="Arial" panose="020B0604020202020204" pitchFamily="34" charset="0"/>
              </a:rPr>
              <a:t>PFS</a:t>
            </a:r>
            <a:r>
              <a:rPr lang="en-US">
                <a:solidFill>
                  <a:srgbClr val="4E4F4E"/>
                </a:solidFill>
                <a:latin typeface="+mj-lt"/>
                <a:cs typeface="Arial" panose="020B0604020202020204" pitchFamily="34" charset="0"/>
              </a:rPr>
              <a:t>, progression-free survival; </a:t>
            </a:r>
            <a:r>
              <a:rPr lang="en-US" b="1" err="1">
                <a:solidFill>
                  <a:srgbClr val="4E4F4E"/>
                </a:solidFill>
                <a:latin typeface="+mj-lt"/>
                <a:cs typeface="Arial" panose="020B0604020202020204" pitchFamily="34" charset="0"/>
              </a:rPr>
              <a:t>uMRD</a:t>
            </a:r>
            <a:r>
              <a:rPr lang="en-US">
                <a:solidFill>
                  <a:srgbClr val="4E4F4E"/>
                </a:solidFill>
                <a:latin typeface="+mj-lt"/>
                <a:cs typeface="Arial" panose="020B0604020202020204" pitchFamily="34" charset="0"/>
              </a:rPr>
              <a:t>, undetectable minimal residual disease; </a:t>
            </a:r>
            <a:r>
              <a:rPr lang="en-US" b="1">
                <a:solidFill>
                  <a:srgbClr val="4E4F4E"/>
                </a:solidFill>
                <a:latin typeface="+mj-lt"/>
                <a:cs typeface="Arial" panose="020B0604020202020204" pitchFamily="34" charset="0"/>
              </a:rPr>
              <a:t>Y</a:t>
            </a:r>
            <a:r>
              <a:rPr lang="en-US">
                <a:solidFill>
                  <a:srgbClr val="4E4F4E"/>
                </a:solidFill>
                <a:latin typeface="+mj-lt"/>
                <a:cs typeface="Arial" panose="020B0604020202020204" pitchFamily="34" charset="0"/>
              </a:rPr>
              <a:t>, year(s).</a:t>
            </a:r>
          </a:p>
          <a:p>
            <a:r>
              <a:rPr lang="en-US" b="1" err="1">
                <a:solidFill>
                  <a:srgbClr val="4E4F4E"/>
                </a:solidFill>
                <a:latin typeface="+mj-lt"/>
                <a:cs typeface="Arial" panose="020B0604020202020204" pitchFamily="34" charset="0"/>
              </a:rPr>
              <a:t>Ahn</a:t>
            </a:r>
            <a:r>
              <a:rPr lang="en-US" b="1">
                <a:solidFill>
                  <a:srgbClr val="4E4F4E"/>
                </a:solidFill>
                <a:cs typeface="Arial" panose="020B0604020202020204" pitchFamily="34" charset="0"/>
              </a:rPr>
              <a:t>, et al. Abstract 152 presented at 17-ICML.</a:t>
            </a:r>
            <a:endParaRPr lang="en-GB"/>
          </a:p>
        </p:txBody>
      </p:sp>
      <p:sp>
        <p:nvSpPr>
          <p:cNvPr id="10" name="Rectangle 9">
            <a:extLst>
              <a:ext uri="{FF2B5EF4-FFF2-40B4-BE49-F238E27FC236}">
                <a16:creationId xmlns:a16="http://schemas.microsoft.com/office/drawing/2014/main" id="{B215D3FD-ABFD-6B40-91D1-164F49BFAC02}"/>
              </a:ext>
            </a:extLst>
          </p:cNvPr>
          <p:cNvSpPr/>
          <p:nvPr/>
        </p:nvSpPr>
        <p:spPr>
          <a:xfrm>
            <a:off x="417600" y="2343768"/>
            <a:ext cx="1725957" cy="17989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spAutoFit/>
          </a:bodyPr>
          <a:lstStyle/>
          <a:p>
            <a:pPr algn="ctr"/>
            <a:r>
              <a:rPr lang="en-US" sz="1400" b="1"/>
              <a:t>Eligible patients</a:t>
            </a:r>
          </a:p>
          <a:p>
            <a:pPr algn="ctr"/>
            <a:r>
              <a:rPr lang="en-US" sz="1400" b="1"/>
              <a:t>(N=85)</a:t>
            </a:r>
          </a:p>
          <a:p>
            <a:pPr algn="ctr"/>
            <a:endParaRPr lang="en-US" sz="1400"/>
          </a:p>
          <a:p>
            <a:pPr marL="285750" indent="-285750">
              <a:buFont typeface="Arial" panose="020B0604020202020204" pitchFamily="34" charset="0"/>
              <a:buChar char="•"/>
            </a:pPr>
            <a:r>
              <a:rPr lang="en-US" sz="1400"/>
              <a:t>Previously untreated CLL</a:t>
            </a:r>
          </a:p>
          <a:p>
            <a:pPr marL="285750" indent="-285750">
              <a:buFont typeface="Arial" panose="020B0604020202020204" pitchFamily="34" charset="0"/>
              <a:buChar char="•"/>
            </a:pPr>
            <a:r>
              <a:rPr lang="en-US" sz="1400"/>
              <a:t>Age ≤65 years</a:t>
            </a:r>
          </a:p>
          <a:p>
            <a:pPr marL="285750" indent="-285750">
              <a:buFont typeface="Arial" panose="020B0604020202020204" pitchFamily="34" charset="0"/>
              <a:buChar char="•"/>
            </a:pPr>
            <a:r>
              <a:rPr lang="en-US" sz="1400"/>
              <a:t>ECOG PS 0-1</a:t>
            </a:r>
          </a:p>
        </p:txBody>
      </p:sp>
      <p:sp>
        <p:nvSpPr>
          <p:cNvPr id="11" name="Rectangle 10">
            <a:extLst>
              <a:ext uri="{FF2B5EF4-FFF2-40B4-BE49-F238E27FC236}">
                <a16:creationId xmlns:a16="http://schemas.microsoft.com/office/drawing/2014/main" id="{507D90F9-DC99-CFE1-D0EB-054413628D44}"/>
              </a:ext>
            </a:extLst>
          </p:cNvPr>
          <p:cNvSpPr/>
          <p:nvPr/>
        </p:nvSpPr>
        <p:spPr>
          <a:xfrm>
            <a:off x="2345820" y="2757227"/>
            <a:ext cx="1561501" cy="97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Ins="90000" rtlCol="0" anchor="ctr"/>
          <a:lstStyle/>
          <a:p>
            <a:pPr algn="ctr"/>
            <a:r>
              <a:rPr lang="en-US" sz="1400" b="1"/>
              <a:t>Ibrutinib 7-day lead-in</a:t>
            </a:r>
          </a:p>
        </p:txBody>
      </p:sp>
      <p:sp>
        <p:nvSpPr>
          <p:cNvPr id="14" name="Rectangle 13">
            <a:extLst>
              <a:ext uri="{FF2B5EF4-FFF2-40B4-BE49-F238E27FC236}">
                <a16:creationId xmlns:a16="http://schemas.microsoft.com/office/drawing/2014/main" id="{04D4E53A-2F3D-83C8-8B3B-E3EB98835335}"/>
              </a:ext>
            </a:extLst>
          </p:cNvPr>
          <p:cNvSpPr/>
          <p:nvPr/>
        </p:nvSpPr>
        <p:spPr>
          <a:xfrm>
            <a:off x="4273759" y="2757227"/>
            <a:ext cx="1561501" cy="972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90000" rtlCol="0" anchor="ctr"/>
          <a:lstStyle/>
          <a:p>
            <a:pPr algn="ctr"/>
            <a:r>
              <a:rPr lang="en-US" sz="1400" b="1" err="1"/>
              <a:t>iFCR</a:t>
            </a:r>
            <a:endParaRPr lang="en-US" sz="1400" b="1"/>
          </a:p>
          <a:p>
            <a:pPr algn="ctr"/>
            <a:r>
              <a:rPr lang="en-US" sz="1400"/>
              <a:t>(up to 6 cycles)</a:t>
            </a:r>
          </a:p>
        </p:txBody>
      </p:sp>
      <p:sp>
        <p:nvSpPr>
          <p:cNvPr id="15" name="Rectangle 14">
            <a:extLst>
              <a:ext uri="{FF2B5EF4-FFF2-40B4-BE49-F238E27FC236}">
                <a16:creationId xmlns:a16="http://schemas.microsoft.com/office/drawing/2014/main" id="{A4E63D6E-C920-BBC5-020A-1ED5AB7BF4CF}"/>
              </a:ext>
            </a:extLst>
          </p:cNvPr>
          <p:cNvSpPr/>
          <p:nvPr/>
        </p:nvSpPr>
        <p:spPr>
          <a:xfrm>
            <a:off x="6201698" y="2666934"/>
            <a:ext cx="1725957" cy="115258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44000" rIns="144000" bIns="144000" rtlCol="0" anchor="ctr">
            <a:spAutoFit/>
          </a:bodyPr>
          <a:lstStyle/>
          <a:p>
            <a:pPr algn="ctr"/>
            <a:r>
              <a:rPr lang="en-US" sz="1400" b="1"/>
              <a:t>Ibrutinib maintenance </a:t>
            </a:r>
            <a:br>
              <a:rPr lang="en-US" sz="1400" b="1"/>
            </a:br>
            <a:r>
              <a:rPr lang="en-US" sz="1400" b="1"/>
              <a:t>(I-M)</a:t>
            </a:r>
            <a:r>
              <a:rPr lang="en-US" sz="1400" b="1" baseline="30000"/>
              <a:t>a</a:t>
            </a:r>
          </a:p>
          <a:p>
            <a:pPr algn="ctr"/>
            <a:r>
              <a:rPr lang="en-US" sz="1400"/>
              <a:t>(2 years)</a:t>
            </a:r>
          </a:p>
        </p:txBody>
      </p:sp>
      <p:sp>
        <p:nvSpPr>
          <p:cNvPr id="16" name="Rectangle 15">
            <a:extLst>
              <a:ext uri="{FF2B5EF4-FFF2-40B4-BE49-F238E27FC236}">
                <a16:creationId xmlns:a16="http://schemas.microsoft.com/office/drawing/2014/main" id="{97BB533F-B93D-186F-1613-2F4D433514E8}"/>
              </a:ext>
            </a:extLst>
          </p:cNvPr>
          <p:cNvSpPr/>
          <p:nvPr/>
        </p:nvSpPr>
        <p:spPr>
          <a:xfrm>
            <a:off x="8294093" y="1981200"/>
            <a:ext cx="1561501" cy="97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I-M 2Y+</a:t>
            </a:r>
          </a:p>
        </p:txBody>
      </p:sp>
      <p:sp>
        <p:nvSpPr>
          <p:cNvPr id="17" name="Rectangle 16">
            <a:extLst>
              <a:ext uri="{FF2B5EF4-FFF2-40B4-BE49-F238E27FC236}">
                <a16:creationId xmlns:a16="http://schemas.microsoft.com/office/drawing/2014/main" id="{1CCEF8CC-FEA7-63BD-C0D3-1EF151C5D568}"/>
              </a:ext>
            </a:extLst>
          </p:cNvPr>
          <p:cNvSpPr/>
          <p:nvPr/>
        </p:nvSpPr>
        <p:spPr>
          <a:xfrm>
            <a:off x="8294093" y="3533255"/>
            <a:ext cx="1561501" cy="972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Off Ibrutinib</a:t>
            </a:r>
            <a:endParaRPr lang="en-US" sz="1400" b="1" baseline="30000"/>
          </a:p>
        </p:txBody>
      </p:sp>
      <p:sp>
        <p:nvSpPr>
          <p:cNvPr id="18" name="Rectangle 17">
            <a:extLst>
              <a:ext uri="{FF2B5EF4-FFF2-40B4-BE49-F238E27FC236}">
                <a16:creationId xmlns:a16="http://schemas.microsoft.com/office/drawing/2014/main" id="{567DA79E-6E5E-2525-D7F1-2B5E6F675A5B}"/>
              </a:ext>
            </a:extLst>
          </p:cNvPr>
          <p:cNvSpPr/>
          <p:nvPr/>
        </p:nvSpPr>
        <p:spPr>
          <a:xfrm>
            <a:off x="10222031" y="3533255"/>
            <a:ext cx="1561501" cy="97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spAutoFit/>
          </a:bodyPr>
          <a:lstStyle/>
          <a:p>
            <a:pPr algn="ctr"/>
            <a:r>
              <a:rPr lang="en-US" sz="1400" b="1"/>
              <a:t>Ibrutinib retreatment</a:t>
            </a:r>
          </a:p>
          <a:p>
            <a:pPr algn="ctr"/>
            <a:r>
              <a:rPr lang="en-US" sz="1400"/>
              <a:t>(N=6)</a:t>
            </a:r>
          </a:p>
        </p:txBody>
      </p:sp>
      <p:cxnSp>
        <p:nvCxnSpPr>
          <p:cNvPr id="20" name="Straight Arrow Connector 19">
            <a:extLst>
              <a:ext uri="{FF2B5EF4-FFF2-40B4-BE49-F238E27FC236}">
                <a16:creationId xmlns:a16="http://schemas.microsoft.com/office/drawing/2014/main" id="{1DA693F0-4CD8-B3EE-4815-97F13258D754}"/>
              </a:ext>
            </a:extLst>
          </p:cNvPr>
          <p:cNvCxnSpPr>
            <a:cxnSpLocks/>
          </p:cNvCxnSpPr>
          <p:nvPr/>
        </p:nvCxnSpPr>
        <p:spPr>
          <a:xfrm>
            <a:off x="3907321" y="3243227"/>
            <a:ext cx="36643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0DB6C92-2051-254B-4C8A-4D6E353DA274}"/>
              </a:ext>
            </a:extLst>
          </p:cNvPr>
          <p:cNvCxnSpPr>
            <a:cxnSpLocks/>
          </p:cNvCxnSpPr>
          <p:nvPr/>
        </p:nvCxnSpPr>
        <p:spPr>
          <a:xfrm>
            <a:off x="5835260" y="3243227"/>
            <a:ext cx="36643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674B7D4-71EA-B5DB-6885-9C9DBC563194}"/>
              </a:ext>
            </a:extLst>
          </p:cNvPr>
          <p:cNvCxnSpPr>
            <a:cxnSpLocks/>
          </p:cNvCxnSpPr>
          <p:nvPr/>
        </p:nvCxnSpPr>
        <p:spPr>
          <a:xfrm>
            <a:off x="9855594" y="4019255"/>
            <a:ext cx="36643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6647BA11-7D7D-9796-F419-2A1796A76829}"/>
              </a:ext>
            </a:extLst>
          </p:cNvPr>
          <p:cNvCxnSpPr>
            <a:cxnSpLocks/>
            <a:stCxn id="15" idx="3"/>
            <a:endCxn id="16" idx="1"/>
          </p:cNvCxnSpPr>
          <p:nvPr/>
        </p:nvCxnSpPr>
        <p:spPr>
          <a:xfrm flipV="1">
            <a:off x="7927655" y="2467200"/>
            <a:ext cx="366438" cy="776027"/>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39">
            <a:extLst>
              <a:ext uri="{FF2B5EF4-FFF2-40B4-BE49-F238E27FC236}">
                <a16:creationId xmlns:a16="http://schemas.microsoft.com/office/drawing/2014/main" id="{0DB5F34D-0742-36DB-084D-9C952C609D94}"/>
              </a:ext>
            </a:extLst>
          </p:cNvPr>
          <p:cNvCxnSpPr>
            <a:cxnSpLocks/>
            <a:stCxn id="15" idx="3"/>
            <a:endCxn id="17" idx="1"/>
          </p:cNvCxnSpPr>
          <p:nvPr/>
        </p:nvCxnSpPr>
        <p:spPr>
          <a:xfrm>
            <a:off x="7927655" y="3243227"/>
            <a:ext cx="366438" cy="77602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762A9DE7-AE2B-5527-F24D-5D66C57462F4}"/>
              </a:ext>
            </a:extLst>
          </p:cNvPr>
          <p:cNvSpPr/>
          <p:nvPr/>
        </p:nvSpPr>
        <p:spPr>
          <a:xfrm>
            <a:off x="417600" y="4746633"/>
            <a:ext cx="3634624" cy="83347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t"/>
          <a:lstStyle/>
          <a:p>
            <a:r>
              <a:rPr lang="en-US" sz="1200" b="1">
                <a:solidFill>
                  <a:schemeClr val="tx1"/>
                </a:solidFill>
              </a:rPr>
              <a:t>Part 1 (</a:t>
            </a:r>
            <a:r>
              <a:rPr lang="en-US" sz="1200" b="1" err="1">
                <a:solidFill>
                  <a:schemeClr val="tx1"/>
                </a:solidFill>
              </a:rPr>
              <a:t>iFCR</a:t>
            </a:r>
            <a:r>
              <a:rPr lang="en-US" sz="1200" b="1">
                <a:solidFill>
                  <a:schemeClr val="tx1"/>
                </a:solidFill>
              </a:rPr>
              <a:t>): primary endpoint</a:t>
            </a:r>
          </a:p>
          <a:p>
            <a:pPr marL="171450" indent="-171450">
              <a:buClr>
                <a:schemeClr val="accent2"/>
              </a:buClr>
              <a:buFont typeface="Arial" panose="020B0604020202020204" pitchFamily="34" charset="0"/>
              <a:buChar char="•"/>
            </a:pPr>
            <a:r>
              <a:rPr lang="en-US" sz="1200">
                <a:solidFill>
                  <a:schemeClr val="tx1"/>
                </a:solidFill>
              </a:rPr>
              <a:t>CR rates with </a:t>
            </a:r>
            <a:r>
              <a:rPr lang="en-US" sz="1200" err="1">
                <a:solidFill>
                  <a:schemeClr val="tx1"/>
                </a:solidFill>
              </a:rPr>
              <a:t>uMRD</a:t>
            </a:r>
            <a:r>
              <a:rPr lang="en-US" sz="1200">
                <a:solidFill>
                  <a:schemeClr val="tx1"/>
                </a:solidFill>
              </a:rPr>
              <a:t> in </a:t>
            </a:r>
            <a:r>
              <a:rPr lang="en-US" sz="1200" err="1">
                <a:solidFill>
                  <a:schemeClr val="tx1"/>
                </a:solidFill>
              </a:rPr>
              <a:t>BM</a:t>
            </a:r>
            <a:r>
              <a:rPr lang="en-US" sz="1200" baseline="30000" err="1">
                <a:solidFill>
                  <a:schemeClr val="tx1"/>
                </a:solidFill>
              </a:rPr>
              <a:t>b</a:t>
            </a:r>
            <a:endParaRPr lang="en-US" sz="1200" baseline="30000">
              <a:solidFill>
                <a:schemeClr val="tx1"/>
              </a:solidFill>
            </a:endParaRPr>
          </a:p>
        </p:txBody>
      </p:sp>
      <p:sp>
        <p:nvSpPr>
          <p:cNvPr id="49" name="Rectangle 43">
            <a:extLst>
              <a:ext uri="{FF2B5EF4-FFF2-40B4-BE49-F238E27FC236}">
                <a16:creationId xmlns:a16="http://schemas.microsoft.com/office/drawing/2014/main" id="{A1DCB1C0-6DF2-873A-C8F2-8D89FFF43EA2}"/>
              </a:ext>
            </a:extLst>
          </p:cNvPr>
          <p:cNvSpPr/>
          <p:nvPr/>
        </p:nvSpPr>
        <p:spPr>
          <a:xfrm>
            <a:off x="3497697" y="4746633"/>
            <a:ext cx="3634624" cy="83347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t"/>
          <a:lstStyle/>
          <a:p>
            <a:r>
              <a:rPr lang="en-US" sz="1200" b="1">
                <a:solidFill>
                  <a:schemeClr val="tx1"/>
                </a:solidFill>
              </a:rPr>
              <a:t>Part 2 (I-M): primary endpoint</a:t>
            </a:r>
          </a:p>
          <a:p>
            <a:pPr marL="171450" indent="-171450">
              <a:buClr>
                <a:schemeClr val="accent2"/>
              </a:buClr>
              <a:buFont typeface="Arial" panose="020B0604020202020204" pitchFamily="34" charset="0"/>
              <a:buChar char="•"/>
            </a:pPr>
            <a:r>
              <a:rPr lang="en-US" sz="1200" err="1">
                <a:solidFill>
                  <a:schemeClr val="tx1"/>
                </a:solidFill>
              </a:rPr>
              <a:t>uMRD</a:t>
            </a:r>
            <a:r>
              <a:rPr lang="en-US" sz="1200">
                <a:solidFill>
                  <a:schemeClr val="tx1"/>
                </a:solidFill>
              </a:rPr>
              <a:t> </a:t>
            </a:r>
            <a:r>
              <a:rPr lang="en-US" sz="1200" err="1">
                <a:solidFill>
                  <a:schemeClr val="tx1"/>
                </a:solidFill>
              </a:rPr>
              <a:t>rates</a:t>
            </a:r>
            <a:r>
              <a:rPr lang="en-US" sz="1200" baseline="30000" err="1">
                <a:solidFill>
                  <a:schemeClr val="tx1"/>
                </a:solidFill>
              </a:rPr>
              <a:t>c</a:t>
            </a:r>
            <a:endParaRPr lang="en-US" sz="1200" baseline="30000">
              <a:solidFill>
                <a:schemeClr val="tx1"/>
              </a:solidFill>
            </a:endParaRPr>
          </a:p>
        </p:txBody>
      </p:sp>
      <p:sp>
        <p:nvSpPr>
          <p:cNvPr id="50" name="Rectangle 43">
            <a:extLst>
              <a:ext uri="{FF2B5EF4-FFF2-40B4-BE49-F238E27FC236}">
                <a16:creationId xmlns:a16="http://schemas.microsoft.com/office/drawing/2014/main" id="{6ABB28F2-D9BD-49D4-9142-932FB1F6D11E}"/>
              </a:ext>
            </a:extLst>
          </p:cNvPr>
          <p:cNvSpPr/>
          <p:nvPr/>
        </p:nvSpPr>
        <p:spPr>
          <a:xfrm>
            <a:off x="7016817" y="4746633"/>
            <a:ext cx="4783756" cy="83347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t"/>
          <a:lstStyle/>
          <a:p>
            <a:r>
              <a:rPr lang="en-US" sz="1200" b="1">
                <a:solidFill>
                  <a:schemeClr val="tx1"/>
                </a:solidFill>
              </a:rPr>
              <a:t>Secondary endpoints		</a:t>
            </a:r>
          </a:p>
          <a:p>
            <a:pPr marL="171450" indent="-171450">
              <a:buClr>
                <a:schemeClr val="accent2"/>
              </a:buClr>
              <a:buFont typeface="Arial" panose="020B0604020202020204" pitchFamily="34" charset="0"/>
              <a:buChar char="•"/>
            </a:pPr>
            <a:r>
              <a:rPr lang="en-US" sz="1200">
                <a:solidFill>
                  <a:schemeClr val="tx1"/>
                </a:solidFill>
              </a:rPr>
              <a:t>ORR</a:t>
            </a:r>
          </a:p>
          <a:p>
            <a:pPr marL="171450" indent="-171450">
              <a:buClr>
                <a:schemeClr val="accent2"/>
              </a:buClr>
              <a:buFont typeface="Arial" panose="020B0604020202020204" pitchFamily="34" charset="0"/>
              <a:buChar char="•"/>
            </a:pPr>
            <a:r>
              <a:rPr lang="en-US" sz="1200">
                <a:solidFill>
                  <a:schemeClr val="tx1"/>
                </a:solidFill>
              </a:rPr>
              <a:t>PFS</a:t>
            </a:r>
          </a:p>
        </p:txBody>
      </p:sp>
      <p:sp>
        <p:nvSpPr>
          <p:cNvPr id="51" name="Rectangle 43">
            <a:extLst>
              <a:ext uri="{FF2B5EF4-FFF2-40B4-BE49-F238E27FC236}">
                <a16:creationId xmlns:a16="http://schemas.microsoft.com/office/drawing/2014/main" id="{3082B4FF-46B7-6095-63A6-3443B992F607}"/>
              </a:ext>
            </a:extLst>
          </p:cNvPr>
          <p:cNvSpPr/>
          <p:nvPr/>
        </p:nvSpPr>
        <p:spPr>
          <a:xfrm>
            <a:off x="9434967" y="4746633"/>
            <a:ext cx="2348565" cy="83347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t"/>
          <a:lstStyle/>
          <a:p>
            <a:pPr marL="171450" indent="-171450">
              <a:buClr>
                <a:schemeClr val="accent2"/>
              </a:buClr>
              <a:buFont typeface="Arial" panose="020B0604020202020204" pitchFamily="34" charset="0"/>
              <a:buChar char="•"/>
            </a:pPr>
            <a:r>
              <a:rPr lang="en-US" sz="1200">
                <a:solidFill>
                  <a:schemeClr val="tx1"/>
                </a:solidFill>
              </a:rPr>
              <a:t>OS</a:t>
            </a:r>
          </a:p>
          <a:p>
            <a:pPr marL="171450" indent="-171450">
              <a:buClr>
                <a:schemeClr val="accent2"/>
              </a:buClr>
              <a:buFont typeface="Arial" panose="020B0604020202020204" pitchFamily="34" charset="0"/>
              <a:buChar char="•"/>
            </a:pPr>
            <a:r>
              <a:rPr lang="en-US" sz="1200">
                <a:solidFill>
                  <a:schemeClr val="tx1"/>
                </a:solidFill>
              </a:rPr>
              <a:t>Safety</a:t>
            </a:r>
          </a:p>
          <a:p>
            <a:pPr marL="171450" indent="-171450">
              <a:buClr>
                <a:schemeClr val="accent2"/>
              </a:buClr>
              <a:buFont typeface="Arial" panose="020B0604020202020204" pitchFamily="34" charset="0"/>
              <a:buChar char="•"/>
            </a:pPr>
            <a:r>
              <a:rPr lang="en-US" sz="1200">
                <a:solidFill>
                  <a:schemeClr val="tx1"/>
                </a:solidFill>
              </a:rPr>
              <a:t>Pharmacokinetics</a:t>
            </a:r>
            <a:endParaRPr lang="en-US" sz="1200" baseline="30000">
              <a:solidFill>
                <a:schemeClr val="tx1"/>
              </a:solidFill>
            </a:endParaRPr>
          </a:p>
        </p:txBody>
      </p:sp>
    </p:spTree>
    <p:extLst>
      <p:ext uri="{BB962C8B-B14F-4D97-AF65-F5344CB8AC3E}">
        <p14:creationId xmlns:p14="http://schemas.microsoft.com/office/powerpoint/2010/main" val="22491007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D517BD-FC7A-06A5-A395-F9A46EC42171}"/>
              </a:ext>
            </a:extLst>
          </p:cNvPr>
          <p:cNvSpPr>
            <a:spLocks noGrp="1"/>
          </p:cNvSpPr>
          <p:nvPr>
            <p:ph type="title"/>
          </p:nvPr>
        </p:nvSpPr>
        <p:spPr/>
        <p:txBody>
          <a:bodyPr/>
          <a:lstStyle/>
          <a:p>
            <a:r>
              <a:rPr lang="en-US"/>
              <a:t>Safety</a:t>
            </a:r>
          </a:p>
        </p:txBody>
      </p:sp>
      <p:sp>
        <p:nvSpPr>
          <p:cNvPr id="2" name="Footer Placeholder 1">
            <a:extLst>
              <a:ext uri="{FF2B5EF4-FFF2-40B4-BE49-F238E27FC236}">
                <a16:creationId xmlns:a16="http://schemas.microsoft.com/office/drawing/2014/main" id="{F793121D-FA6D-EA83-E672-9B764CCC2431}"/>
              </a:ext>
            </a:extLst>
          </p:cNvPr>
          <p:cNvSpPr>
            <a:spLocks noGrp="1"/>
          </p:cNvSpPr>
          <p:nvPr>
            <p:ph type="ftr" sz="quarter" idx="10"/>
          </p:nvPr>
        </p:nvSpPr>
        <p:spPr>
          <a:xfrm>
            <a:off x="407989" y="6129867"/>
            <a:ext cx="8532812" cy="539221"/>
          </a:xfrm>
        </p:spPr>
        <p:txBody>
          <a:bodyPr/>
          <a:lstStyle/>
          <a:p>
            <a:r>
              <a:rPr lang="en-GB" baseline="30000"/>
              <a:t>a </a:t>
            </a:r>
            <a:r>
              <a:rPr lang="en-GB"/>
              <a:t>Most commonly skin cancer: basal cell carcinoma (n=5), squamous cell carcinoma (n=1), malignant melanoma (n=1). Other conditions: hemophagocytic </a:t>
            </a:r>
            <a:r>
              <a:rPr lang="en-GB" err="1"/>
              <a:t>lymphohistiocytosis</a:t>
            </a:r>
            <a:r>
              <a:rPr lang="en-GB"/>
              <a:t> (n=1), MDS (n=1), CCUS (n=1), aplastic </a:t>
            </a:r>
            <a:r>
              <a:rPr lang="en-GB" err="1"/>
              <a:t>anemia</a:t>
            </a:r>
            <a:r>
              <a:rPr lang="en-GB"/>
              <a:t> (n=1)</a:t>
            </a:r>
          </a:p>
          <a:p>
            <a:r>
              <a:rPr lang="en-GB" b="1"/>
              <a:t>AE</a:t>
            </a:r>
            <a:r>
              <a:rPr lang="en-GB"/>
              <a:t>, adverse event; </a:t>
            </a:r>
            <a:r>
              <a:rPr lang="en-GB" b="1"/>
              <a:t>CCUS</a:t>
            </a:r>
            <a:r>
              <a:rPr lang="en-GB"/>
              <a:t>, clonal cytopenia of undetermined significance; </a:t>
            </a:r>
            <a:r>
              <a:rPr lang="en-GB" b="1"/>
              <a:t>I-M</a:t>
            </a:r>
            <a:r>
              <a:rPr lang="en-GB"/>
              <a:t>, ibrutinib maintenance; </a:t>
            </a:r>
            <a:r>
              <a:rPr lang="en-GB" b="1"/>
              <a:t>MDS</a:t>
            </a:r>
            <a:r>
              <a:rPr lang="en-GB"/>
              <a:t>, myelodysplastic syndrome.</a:t>
            </a:r>
          </a:p>
          <a:p>
            <a:r>
              <a:rPr lang="en-US" b="1" err="1">
                <a:solidFill>
                  <a:srgbClr val="4E4F4E"/>
                </a:solidFill>
                <a:latin typeface="+mj-lt"/>
                <a:cs typeface="Arial" panose="020B0604020202020204" pitchFamily="34" charset="0"/>
              </a:rPr>
              <a:t>Ahn</a:t>
            </a:r>
            <a:r>
              <a:rPr lang="en-US" b="1">
                <a:solidFill>
                  <a:srgbClr val="4E4F4E"/>
                </a:solidFill>
                <a:cs typeface="Arial" panose="020B0604020202020204" pitchFamily="34" charset="0"/>
              </a:rPr>
              <a:t>, et al. Abstract 152 presented at 17-ICML.</a:t>
            </a:r>
            <a:endParaRPr lang="en-GB"/>
          </a:p>
        </p:txBody>
      </p:sp>
      <p:graphicFrame>
        <p:nvGraphicFramePr>
          <p:cNvPr id="6" name="Table 6">
            <a:extLst>
              <a:ext uri="{FF2B5EF4-FFF2-40B4-BE49-F238E27FC236}">
                <a16:creationId xmlns:a16="http://schemas.microsoft.com/office/drawing/2014/main" id="{C5DAEC4C-DC2E-F961-9426-C9DA8DE099D7}"/>
              </a:ext>
            </a:extLst>
          </p:cNvPr>
          <p:cNvGraphicFramePr>
            <a:graphicFrameLocks noGrp="1"/>
          </p:cNvGraphicFramePr>
          <p:nvPr>
            <p:extLst>
              <p:ext uri="{D42A27DB-BD31-4B8C-83A1-F6EECF244321}">
                <p14:modId xmlns:p14="http://schemas.microsoft.com/office/powerpoint/2010/main" val="1818101072"/>
              </p:ext>
            </p:extLst>
          </p:nvPr>
        </p:nvGraphicFramePr>
        <p:xfrm>
          <a:off x="6213598" y="1666800"/>
          <a:ext cx="5572799" cy="2640480"/>
        </p:xfrm>
        <a:graphic>
          <a:graphicData uri="http://schemas.openxmlformats.org/drawingml/2006/table">
            <a:tbl>
              <a:tblPr firstRow="1" bandRow="1">
                <a:tableStyleId>{5C22544A-7EE6-4342-B048-85BDC9FD1C3A}</a:tableStyleId>
              </a:tblPr>
              <a:tblGrid>
                <a:gridCol w="1796468">
                  <a:extLst>
                    <a:ext uri="{9D8B030D-6E8A-4147-A177-3AD203B41FA5}">
                      <a16:colId xmlns:a16="http://schemas.microsoft.com/office/drawing/2014/main" val="336715839"/>
                    </a:ext>
                  </a:extLst>
                </a:gridCol>
                <a:gridCol w="616038">
                  <a:extLst>
                    <a:ext uri="{9D8B030D-6E8A-4147-A177-3AD203B41FA5}">
                      <a16:colId xmlns:a16="http://schemas.microsoft.com/office/drawing/2014/main" val="3835763121"/>
                    </a:ext>
                  </a:extLst>
                </a:gridCol>
                <a:gridCol w="616038">
                  <a:extLst>
                    <a:ext uri="{9D8B030D-6E8A-4147-A177-3AD203B41FA5}">
                      <a16:colId xmlns:a16="http://schemas.microsoft.com/office/drawing/2014/main" val="401445238"/>
                    </a:ext>
                  </a:extLst>
                </a:gridCol>
                <a:gridCol w="616038">
                  <a:extLst>
                    <a:ext uri="{9D8B030D-6E8A-4147-A177-3AD203B41FA5}">
                      <a16:colId xmlns:a16="http://schemas.microsoft.com/office/drawing/2014/main" val="1027655763"/>
                    </a:ext>
                  </a:extLst>
                </a:gridCol>
                <a:gridCol w="616038">
                  <a:extLst>
                    <a:ext uri="{9D8B030D-6E8A-4147-A177-3AD203B41FA5}">
                      <a16:colId xmlns:a16="http://schemas.microsoft.com/office/drawing/2014/main" val="1463086734"/>
                    </a:ext>
                  </a:extLst>
                </a:gridCol>
                <a:gridCol w="616038">
                  <a:extLst>
                    <a:ext uri="{9D8B030D-6E8A-4147-A177-3AD203B41FA5}">
                      <a16:colId xmlns:a16="http://schemas.microsoft.com/office/drawing/2014/main" val="4005637866"/>
                    </a:ext>
                  </a:extLst>
                </a:gridCol>
                <a:gridCol w="696141">
                  <a:extLst>
                    <a:ext uri="{9D8B030D-6E8A-4147-A177-3AD203B41FA5}">
                      <a16:colId xmlns:a16="http://schemas.microsoft.com/office/drawing/2014/main" val="1398700112"/>
                    </a:ext>
                  </a:extLst>
                </a:gridCol>
              </a:tblGrid>
              <a:tr h="0">
                <a:tc rowSpan="2">
                  <a:txBody>
                    <a:bodyPr/>
                    <a:lstStyle/>
                    <a:p>
                      <a:r>
                        <a:rPr lang="en-US" sz="1100" b="1"/>
                        <a:t>AEs of special interest</a:t>
                      </a:r>
                    </a:p>
                  </a:txBody>
                  <a:tcPr marL="144000" marR="144000" marT="162000" marB="162000" anchor="ctr">
                    <a:lnR w="12700" cap="flat" cmpd="sng" algn="ctr">
                      <a:solidFill>
                        <a:schemeClr val="bg1"/>
                      </a:solidFill>
                      <a:prstDash val="solid"/>
                      <a:round/>
                      <a:headEnd type="none" w="med" len="med"/>
                      <a:tailEnd type="none" w="med" len="med"/>
                    </a:lnR>
                  </a:tcPr>
                </a:tc>
                <a:tc gridSpan="5">
                  <a:txBody>
                    <a:bodyPr/>
                    <a:lstStyle/>
                    <a:p>
                      <a:pPr algn="ctr"/>
                      <a:r>
                        <a:rPr lang="en-US" sz="1100"/>
                        <a:t>Grade, N</a:t>
                      </a:r>
                    </a:p>
                  </a:txBody>
                  <a:tcPr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lang="en-US" sz="1200"/>
                    </a:p>
                  </a:txBody>
                  <a:tcPr/>
                </a:tc>
                <a:tc hMerge="1">
                  <a:txBody>
                    <a:bodyPr/>
                    <a:lstStyle/>
                    <a:p>
                      <a:endParaRPr lang="en-US" sz="1200"/>
                    </a:p>
                  </a:txBody>
                  <a:tcPr/>
                </a:tc>
                <a:tc hMerge="1">
                  <a:txBody>
                    <a:bodyPr/>
                    <a:lstStyle/>
                    <a:p>
                      <a:endParaRPr lang="en-US" sz="1200"/>
                    </a:p>
                  </a:txBody>
                  <a:tcPr/>
                </a:tc>
                <a:tc hMerge="1">
                  <a:txBody>
                    <a:bodyPr/>
                    <a:lstStyle/>
                    <a:p>
                      <a:endParaRPr lang="en-US" sz="1200"/>
                    </a:p>
                  </a:txBody>
                  <a:tcPr/>
                </a:tc>
                <a:tc rowSpan="2">
                  <a:txBody>
                    <a:bodyPr/>
                    <a:lstStyle/>
                    <a:p>
                      <a:pPr algn="ctr"/>
                      <a:r>
                        <a:rPr lang="en-US" sz="1100"/>
                        <a:t>Total, N (%)</a:t>
                      </a:r>
                    </a:p>
                  </a:txBody>
                  <a:tcPr marT="0" marB="0" anchor="ctr"/>
                </a:tc>
                <a:extLst>
                  <a:ext uri="{0D108BD9-81ED-4DB2-BD59-A6C34878D82A}">
                    <a16:rowId xmlns:a16="http://schemas.microsoft.com/office/drawing/2014/main" val="1416887561"/>
                  </a:ext>
                </a:extLst>
              </a:tr>
              <a:tr h="0">
                <a:tc vMerge="1">
                  <a:txBody>
                    <a:bodyPr/>
                    <a:lstStyle/>
                    <a:p>
                      <a:endParaRPr lang="en-US" sz="1200"/>
                    </a:p>
                  </a:txBody>
                  <a:tcPr>
                    <a:solidFill>
                      <a:schemeClr val="accent1"/>
                    </a:solidFill>
                  </a:tcPr>
                </a:tc>
                <a:tc>
                  <a:txBody>
                    <a:bodyPr/>
                    <a:lstStyle/>
                    <a:p>
                      <a:pPr algn="ctr"/>
                      <a:r>
                        <a:rPr lang="en-US" sz="1100" b="1">
                          <a:solidFill>
                            <a:schemeClr val="bg1"/>
                          </a:solidFill>
                        </a:rPr>
                        <a:t>1</a:t>
                      </a:r>
                    </a:p>
                  </a:txBody>
                  <a:tcPr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100" b="1">
                          <a:solidFill>
                            <a:schemeClr val="bg1"/>
                          </a:solidFill>
                        </a:rPr>
                        <a:t>2</a:t>
                      </a:r>
                    </a:p>
                  </a:txBody>
                  <a:tcPr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100" b="1">
                          <a:solidFill>
                            <a:schemeClr val="bg1"/>
                          </a:solidFill>
                        </a:rPr>
                        <a:t>3</a:t>
                      </a:r>
                    </a:p>
                  </a:txBody>
                  <a:tcPr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100" b="1">
                          <a:solidFill>
                            <a:schemeClr val="bg1"/>
                          </a:solidFill>
                        </a:rPr>
                        <a:t>4</a:t>
                      </a:r>
                    </a:p>
                  </a:txBody>
                  <a:tcPr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100" b="1">
                          <a:solidFill>
                            <a:schemeClr val="bg1"/>
                          </a:solidFill>
                        </a:rPr>
                        <a:t>5</a:t>
                      </a:r>
                    </a:p>
                  </a:txBody>
                  <a:tcPr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vMerge="1">
                  <a:txBody>
                    <a:bodyPr/>
                    <a:lstStyle/>
                    <a:p>
                      <a:pPr algn="ctr"/>
                      <a:endParaRPr lang="en-US" sz="1200"/>
                    </a:p>
                  </a:txBody>
                  <a:tcPr/>
                </a:tc>
                <a:extLst>
                  <a:ext uri="{0D108BD9-81ED-4DB2-BD59-A6C34878D82A}">
                    <a16:rowId xmlns:a16="http://schemas.microsoft.com/office/drawing/2014/main" val="3253275617"/>
                  </a:ext>
                </a:extLst>
              </a:tr>
              <a:tr h="188087">
                <a:tc>
                  <a:txBody>
                    <a:bodyPr/>
                    <a:lstStyle/>
                    <a:p>
                      <a:r>
                        <a:rPr lang="en-US" sz="1100" b="1"/>
                        <a:t>Sudden cardiac death (during 2Y I-M)</a:t>
                      </a:r>
                    </a:p>
                  </a:txBody>
                  <a:tcPr marL="144000" anchor="ctr"/>
                </a:tc>
                <a:tc>
                  <a:txBody>
                    <a:bodyPr/>
                    <a:lstStyle/>
                    <a:p>
                      <a:pPr algn="ctr"/>
                      <a:r>
                        <a:rPr lang="en-US" sz="1100"/>
                        <a:t>0</a:t>
                      </a:r>
                    </a:p>
                  </a:txBody>
                  <a:tcPr anchor="ctr">
                    <a:lnT w="38100" cap="flat" cmpd="sng" algn="ctr">
                      <a:solidFill>
                        <a:schemeClr val="bg1"/>
                      </a:solidFill>
                      <a:prstDash val="solid"/>
                      <a:round/>
                      <a:headEnd type="none" w="med" len="med"/>
                      <a:tailEnd type="none" w="med" len="med"/>
                    </a:lnT>
                  </a:tcPr>
                </a:tc>
                <a:tc>
                  <a:txBody>
                    <a:bodyPr/>
                    <a:lstStyle/>
                    <a:p>
                      <a:pPr algn="ctr"/>
                      <a:r>
                        <a:rPr lang="en-US" sz="1100"/>
                        <a:t>0</a:t>
                      </a:r>
                    </a:p>
                  </a:txBody>
                  <a:tcPr anchor="ctr">
                    <a:lnT w="38100" cap="flat" cmpd="sng" algn="ctr">
                      <a:solidFill>
                        <a:schemeClr val="bg1"/>
                      </a:solidFill>
                      <a:prstDash val="solid"/>
                      <a:round/>
                      <a:headEnd type="none" w="med" len="med"/>
                      <a:tailEnd type="none" w="med" len="med"/>
                    </a:lnT>
                  </a:tcPr>
                </a:tc>
                <a:tc>
                  <a:txBody>
                    <a:bodyPr/>
                    <a:lstStyle/>
                    <a:p>
                      <a:pPr algn="ctr"/>
                      <a:r>
                        <a:rPr lang="en-US" sz="1100"/>
                        <a:t>0</a:t>
                      </a:r>
                    </a:p>
                  </a:txBody>
                  <a:tcPr anchor="ctr">
                    <a:lnT w="38100" cap="flat" cmpd="sng" algn="ctr">
                      <a:solidFill>
                        <a:schemeClr val="bg1"/>
                      </a:solidFill>
                      <a:prstDash val="solid"/>
                      <a:round/>
                      <a:headEnd type="none" w="med" len="med"/>
                      <a:tailEnd type="none" w="med" len="med"/>
                    </a:lnT>
                  </a:tcPr>
                </a:tc>
                <a:tc>
                  <a:txBody>
                    <a:bodyPr/>
                    <a:lstStyle/>
                    <a:p>
                      <a:pPr algn="ctr"/>
                      <a:r>
                        <a:rPr lang="en-US" sz="1100"/>
                        <a:t>0</a:t>
                      </a:r>
                    </a:p>
                  </a:txBody>
                  <a:tcPr anchor="ctr">
                    <a:lnT w="38100" cap="flat" cmpd="sng" algn="ctr">
                      <a:solidFill>
                        <a:schemeClr val="bg1"/>
                      </a:solidFill>
                      <a:prstDash val="solid"/>
                      <a:round/>
                      <a:headEnd type="none" w="med" len="med"/>
                      <a:tailEnd type="none" w="med" len="med"/>
                    </a:lnT>
                  </a:tcPr>
                </a:tc>
                <a:tc>
                  <a:txBody>
                    <a:bodyPr/>
                    <a:lstStyle/>
                    <a:p>
                      <a:pPr algn="ctr"/>
                      <a:r>
                        <a:rPr lang="en-US" sz="1100"/>
                        <a:t>1</a:t>
                      </a:r>
                    </a:p>
                  </a:txBody>
                  <a:tcPr anchor="ctr">
                    <a:lnT w="38100" cap="flat" cmpd="sng" algn="ctr">
                      <a:solidFill>
                        <a:schemeClr val="bg1"/>
                      </a:solidFill>
                      <a:prstDash val="solid"/>
                      <a:round/>
                      <a:headEnd type="none" w="med" len="med"/>
                      <a:tailEnd type="none" w="med" len="med"/>
                    </a:lnT>
                  </a:tcPr>
                </a:tc>
                <a:tc>
                  <a:txBody>
                    <a:bodyPr/>
                    <a:lstStyle/>
                    <a:p>
                      <a:pPr algn="ctr"/>
                      <a:r>
                        <a:rPr lang="en-US" sz="1100"/>
                        <a:t>1 (1)</a:t>
                      </a:r>
                    </a:p>
                  </a:txBody>
                  <a:tcPr anchor="ctr"/>
                </a:tc>
                <a:extLst>
                  <a:ext uri="{0D108BD9-81ED-4DB2-BD59-A6C34878D82A}">
                    <a16:rowId xmlns:a16="http://schemas.microsoft.com/office/drawing/2014/main" val="3021416314"/>
                  </a:ext>
                </a:extLst>
              </a:tr>
              <a:tr h="0">
                <a:tc>
                  <a:txBody>
                    <a:bodyPr/>
                    <a:lstStyle/>
                    <a:p>
                      <a:r>
                        <a:rPr lang="en-US" sz="1100" b="1"/>
                        <a:t>Atrial fibrillation</a:t>
                      </a:r>
                    </a:p>
                  </a:txBody>
                  <a:tcPr marL="144000" anchor="ctr"/>
                </a:tc>
                <a:tc>
                  <a:txBody>
                    <a:bodyPr/>
                    <a:lstStyle/>
                    <a:p>
                      <a:pPr algn="ctr"/>
                      <a:r>
                        <a:rPr lang="en-US" sz="1100"/>
                        <a:t>4</a:t>
                      </a:r>
                    </a:p>
                  </a:txBody>
                  <a:tcPr anchor="ctr"/>
                </a:tc>
                <a:tc>
                  <a:txBody>
                    <a:bodyPr/>
                    <a:lstStyle/>
                    <a:p>
                      <a:pPr algn="ctr"/>
                      <a:r>
                        <a:rPr lang="en-US" sz="1100"/>
                        <a:t>1</a:t>
                      </a:r>
                    </a:p>
                  </a:txBody>
                  <a:tcPr anchor="ctr"/>
                </a:tc>
                <a:tc>
                  <a:txBody>
                    <a:bodyPr/>
                    <a:lstStyle/>
                    <a:p>
                      <a:pPr algn="ctr"/>
                      <a:r>
                        <a:rPr lang="en-US" sz="1100"/>
                        <a:t>2</a:t>
                      </a:r>
                    </a:p>
                  </a:txBody>
                  <a:tcPr anchor="ctr"/>
                </a:tc>
                <a:tc>
                  <a:txBody>
                    <a:bodyPr/>
                    <a:lstStyle/>
                    <a:p>
                      <a:pPr algn="ctr"/>
                      <a:r>
                        <a:rPr lang="en-US" sz="1100"/>
                        <a:t>0</a:t>
                      </a:r>
                    </a:p>
                  </a:txBody>
                  <a:tcPr anchor="ctr"/>
                </a:tc>
                <a:tc>
                  <a:txBody>
                    <a:bodyPr/>
                    <a:lstStyle/>
                    <a:p>
                      <a:pPr algn="ctr"/>
                      <a:r>
                        <a:rPr lang="en-US" sz="1100"/>
                        <a:t>0</a:t>
                      </a:r>
                    </a:p>
                  </a:txBody>
                  <a:tcPr anchor="ctr"/>
                </a:tc>
                <a:tc>
                  <a:txBody>
                    <a:bodyPr/>
                    <a:lstStyle/>
                    <a:p>
                      <a:pPr algn="ctr"/>
                      <a:r>
                        <a:rPr lang="en-US" sz="1100"/>
                        <a:t>7 (8)</a:t>
                      </a:r>
                    </a:p>
                  </a:txBody>
                  <a:tcPr anchor="ctr"/>
                </a:tc>
                <a:extLst>
                  <a:ext uri="{0D108BD9-81ED-4DB2-BD59-A6C34878D82A}">
                    <a16:rowId xmlns:a16="http://schemas.microsoft.com/office/drawing/2014/main" val="4165153572"/>
                  </a:ext>
                </a:extLst>
              </a:tr>
              <a:tr h="0">
                <a:tc>
                  <a:txBody>
                    <a:bodyPr/>
                    <a:lstStyle/>
                    <a:p>
                      <a:r>
                        <a:rPr lang="en-US" sz="1100" b="1"/>
                        <a:t>Hypertension</a:t>
                      </a:r>
                    </a:p>
                  </a:txBody>
                  <a:tcPr marL="144000" anchor="ctr"/>
                </a:tc>
                <a:tc>
                  <a:txBody>
                    <a:bodyPr/>
                    <a:lstStyle/>
                    <a:p>
                      <a:pPr algn="ctr"/>
                      <a:r>
                        <a:rPr lang="en-US" sz="1100"/>
                        <a:t>6</a:t>
                      </a:r>
                    </a:p>
                  </a:txBody>
                  <a:tcPr anchor="ctr"/>
                </a:tc>
                <a:tc>
                  <a:txBody>
                    <a:bodyPr/>
                    <a:lstStyle/>
                    <a:p>
                      <a:pPr algn="ctr"/>
                      <a:r>
                        <a:rPr lang="en-US" sz="1100"/>
                        <a:t>14</a:t>
                      </a:r>
                    </a:p>
                  </a:txBody>
                  <a:tcPr anchor="ctr"/>
                </a:tc>
                <a:tc>
                  <a:txBody>
                    <a:bodyPr/>
                    <a:lstStyle/>
                    <a:p>
                      <a:pPr algn="ctr"/>
                      <a:r>
                        <a:rPr lang="en-US" sz="1100"/>
                        <a:t>6</a:t>
                      </a:r>
                    </a:p>
                  </a:txBody>
                  <a:tcPr anchor="ctr"/>
                </a:tc>
                <a:tc>
                  <a:txBody>
                    <a:bodyPr/>
                    <a:lstStyle/>
                    <a:p>
                      <a:pPr algn="ctr"/>
                      <a:r>
                        <a:rPr lang="en-US" sz="1100"/>
                        <a:t>0</a:t>
                      </a:r>
                    </a:p>
                  </a:txBody>
                  <a:tcPr anchor="ctr"/>
                </a:tc>
                <a:tc>
                  <a:txBody>
                    <a:bodyPr/>
                    <a:lstStyle/>
                    <a:p>
                      <a:pPr algn="ctr"/>
                      <a:r>
                        <a:rPr lang="en-US" sz="1100"/>
                        <a:t>0</a:t>
                      </a:r>
                    </a:p>
                  </a:txBody>
                  <a:tcPr anchor="ctr"/>
                </a:tc>
                <a:tc>
                  <a:txBody>
                    <a:bodyPr/>
                    <a:lstStyle/>
                    <a:p>
                      <a:pPr algn="ctr"/>
                      <a:r>
                        <a:rPr lang="en-US" sz="1100"/>
                        <a:t>26 (31)</a:t>
                      </a:r>
                    </a:p>
                  </a:txBody>
                  <a:tcPr anchor="ctr"/>
                </a:tc>
                <a:extLst>
                  <a:ext uri="{0D108BD9-81ED-4DB2-BD59-A6C34878D82A}">
                    <a16:rowId xmlns:a16="http://schemas.microsoft.com/office/drawing/2014/main" val="3426685852"/>
                  </a:ext>
                </a:extLst>
              </a:tr>
              <a:tr h="0">
                <a:tc>
                  <a:txBody>
                    <a:bodyPr/>
                    <a:lstStyle/>
                    <a:p>
                      <a:r>
                        <a:rPr lang="en-US" sz="1100" b="1"/>
                        <a:t>Bruising</a:t>
                      </a:r>
                    </a:p>
                  </a:txBody>
                  <a:tcPr marL="144000" anchor="ctr"/>
                </a:tc>
                <a:tc>
                  <a:txBody>
                    <a:bodyPr/>
                    <a:lstStyle/>
                    <a:p>
                      <a:pPr algn="ctr"/>
                      <a:r>
                        <a:rPr lang="en-US" sz="1100"/>
                        <a:t>43</a:t>
                      </a:r>
                    </a:p>
                  </a:txBody>
                  <a:tcPr anchor="ctr"/>
                </a:tc>
                <a:tc>
                  <a:txBody>
                    <a:bodyPr/>
                    <a:lstStyle/>
                    <a:p>
                      <a:pPr algn="ctr"/>
                      <a:r>
                        <a:rPr lang="en-US" sz="1100"/>
                        <a:t>6</a:t>
                      </a:r>
                    </a:p>
                  </a:txBody>
                  <a:tcPr anchor="ctr"/>
                </a:tc>
                <a:tc>
                  <a:txBody>
                    <a:bodyPr/>
                    <a:lstStyle/>
                    <a:p>
                      <a:pPr algn="ctr"/>
                      <a:r>
                        <a:rPr lang="en-US" sz="1100"/>
                        <a:t>0</a:t>
                      </a:r>
                    </a:p>
                  </a:txBody>
                  <a:tcPr anchor="ctr"/>
                </a:tc>
                <a:tc>
                  <a:txBody>
                    <a:bodyPr/>
                    <a:lstStyle/>
                    <a:p>
                      <a:pPr algn="ctr"/>
                      <a:r>
                        <a:rPr lang="en-US" sz="1100"/>
                        <a:t>0</a:t>
                      </a:r>
                    </a:p>
                  </a:txBody>
                  <a:tcPr anchor="ctr"/>
                </a:tc>
                <a:tc>
                  <a:txBody>
                    <a:bodyPr/>
                    <a:lstStyle/>
                    <a:p>
                      <a:pPr algn="ctr"/>
                      <a:r>
                        <a:rPr lang="en-US" sz="1100"/>
                        <a:t>0</a:t>
                      </a:r>
                    </a:p>
                  </a:txBody>
                  <a:tcPr anchor="ctr"/>
                </a:tc>
                <a:tc>
                  <a:txBody>
                    <a:bodyPr/>
                    <a:lstStyle/>
                    <a:p>
                      <a:pPr algn="ctr"/>
                      <a:r>
                        <a:rPr lang="en-US" sz="1100"/>
                        <a:t>49 (58)</a:t>
                      </a:r>
                    </a:p>
                  </a:txBody>
                  <a:tcPr anchor="ctr"/>
                </a:tc>
                <a:extLst>
                  <a:ext uri="{0D108BD9-81ED-4DB2-BD59-A6C34878D82A}">
                    <a16:rowId xmlns:a16="http://schemas.microsoft.com/office/drawing/2014/main" val="845569095"/>
                  </a:ext>
                </a:extLst>
              </a:tr>
              <a:tr h="0">
                <a:tc>
                  <a:txBody>
                    <a:bodyPr/>
                    <a:lstStyle/>
                    <a:p>
                      <a:r>
                        <a:rPr lang="en-US" sz="1100" b="1"/>
                        <a:t>Hematoma</a:t>
                      </a:r>
                    </a:p>
                  </a:txBody>
                  <a:tcPr marL="144000" anchor="ctr"/>
                </a:tc>
                <a:tc>
                  <a:txBody>
                    <a:bodyPr/>
                    <a:lstStyle/>
                    <a:p>
                      <a:pPr algn="ctr"/>
                      <a:r>
                        <a:rPr lang="en-US" sz="1100"/>
                        <a:t>1</a:t>
                      </a:r>
                    </a:p>
                  </a:txBody>
                  <a:tcPr anchor="ctr"/>
                </a:tc>
                <a:tc>
                  <a:txBody>
                    <a:bodyPr/>
                    <a:lstStyle/>
                    <a:p>
                      <a:pPr algn="ctr"/>
                      <a:r>
                        <a:rPr lang="en-US" sz="1100"/>
                        <a:t>0</a:t>
                      </a:r>
                    </a:p>
                  </a:txBody>
                  <a:tcPr anchor="ctr"/>
                </a:tc>
                <a:tc>
                  <a:txBody>
                    <a:bodyPr/>
                    <a:lstStyle/>
                    <a:p>
                      <a:pPr algn="ctr"/>
                      <a:r>
                        <a:rPr lang="en-US" sz="1100"/>
                        <a:t>0</a:t>
                      </a:r>
                    </a:p>
                  </a:txBody>
                  <a:tcPr anchor="ctr"/>
                </a:tc>
                <a:tc>
                  <a:txBody>
                    <a:bodyPr/>
                    <a:lstStyle/>
                    <a:p>
                      <a:pPr algn="ctr"/>
                      <a:r>
                        <a:rPr lang="en-US" sz="1100"/>
                        <a:t>0</a:t>
                      </a:r>
                    </a:p>
                  </a:txBody>
                  <a:tcPr anchor="ctr"/>
                </a:tc>
                <a:tc>
                  <a:txBody>
                    <a:bodyPr/>
                    <a:lstStyle/>
                    <a:p>
                      <a:pPr algn="ctr"/>
                      <a:r>
                        <a:rPr lang="en-US" sz="1100"/>
                        <a:t>0</a:t>
                      </a:r>
                    </a:p>
                  </a:txBody>
                  <a:tcPr anchor="ctr"/>
                </a:tc>
                <a:tc>
                  <a:txBody>
                    <a:bodyPr/>
                    <a:lstStyle/>
                    <a:p>
                      <a:pPr algn="ctr"/>
                      <a:r>
                        <a:rPr lang="en-US" sz="1100"/>
                        <a:t>1 (1)</a:t>
                      </a:r>
                    </a:p>
                  </a:txBody>
                  <a:tcPr anchor="ctr"/>
                </a:tc>
                <a:extLst>
                  <a:ext uri="{0D108BD9-81ED-4DB2-BD59-A6C34878D82A}">
                    <a16:rowId xmlns:a16="http://schemas.microsoft.com/office/drawing/2014/main" val="2921267083"/>
                  </a:ext>
                </a:extLst>
              </a:tr>
              <a:tr h="0">
                <a:tc>
                  <a:txBody>
                    <a:bodyPr/>
                    <a:lstStyle/>
                    <a:p>
                      <a:r>
                        <a:rPr lang="en-US" sz="1100" b="1"/>
                        <a:t>Febrile neutropenia</a:t>
                      </a:r>
                    </a:p>
                  </a:txBody>
                  <a:tcPr marL="144000" anchor="ctr"/>
                </a:tc>
                <a:tc>
                  <a:txBody>
                    <a:bodyPr/>
                    <a:lstStyle/>
                    <a:p>
                      <a:pPr algn="ctr"/>
                      <a:r>
                        <a:rPr lang="en-US" sz="1100"/>
                        <a:t>0</a:t>
                      </a:r>
                    </a:p>
                  </a:txBody>
                  <a:tcPr anchor="ctr"/>
                </a:tc>
                <a:tc>
                  <a:txBody>
                    <a:bodyPr/>
                    <a:lstStyle/>
                    <a:p>
                      <a:pPr algn="ctr"/>
                      <a:r>
                        <a:rPr lang="en-US" sz="1100"/>
                        <a:t>0</a:t>
                      </a:r>
                    </a:p>
                  </a:txBody>
                  <a:tcPr anchor="ctr"/>
                </a:tc>
                <a:tc>
                  <a:txBody>
                    <a:bodyPr/>
                    <a:lstStyle/>
                    <a:p>
                      <a:pPr algn="ctr"/>
                      <a:r>
                        <a:rPr lang="en-US" sz="1100"/>
                        <a:t>9</a:t>
                      </a:r>
                    </a:p>
                  </a:txBody>
                  <a:tcPr anchor="ctr"/>
                </a:tc>
                <a:tc>
                  <a:txBody>
                    <a:bodyPr/>
                    <a:lstStyle/>
                    <a:p>
                      <a:pPr algn="ctr"/>
                      <a:r>
                        <a:rPr lang="en-US" sz="1100"/>
                        <a:t>1</a:t>
                      </a:r>
                    </a:p>
                  </a:txBody>
                  <a:tcPr anchor="ctr"/>
                </a:tc>
                <a:tc>
                  <a:txBody>
                    <a:bodyPr/>
                    <a:lstStyle/>
                    <a:p>
                      <a:pPr algn="ctr"/>
                      <a:r>
                        <a:rPr lang="en-US" sz="1100"/>
                        <a:t>0</a:t>
                      </a:r>
                    </a:p>
                  </a:txBody>
                  <a:tcPr anchor="ctr"/>
                </a:tc>
                <a:tc>
                  <a:txBody>
                    <a:bodyPr/>
                    <a:lstStyle/>
                    <a:p>
                      <a:pPr algn="ctr"/>
                      <a:r>
                        <a:rPr lang="en-US" sz="1100"/>
                        <a:t>10 (12)</a:t>
                      </a:r>
                    </a:p>
                  </a:txBody>
                  <a:tcPr anchor="ctr"/>
                </a:tc>
                <a:extLst>
                  <a:ext uri="{0D108BD9-81ED-4DB2-BD59-A6C34878D82A}">
                    <a16:rowId xmlns:a16="http://schemas.microsoft.com/office/drawing/2014/main" val="3484679366"/>
                  </a:ext>
                </a:extLst>
              </a:tr>
              <a:tr h="188087">
                <a:tc>
                  <a:txBody>
                    <a:bodyPr/>
                    <a:lstStyle/>
                    <a:p>
                      <a:r>
                        <a:rPr lang="en-US" sz="1100" b="1"/>
                        <a:t>Second malignancy or hematologic disorder</a:t>
                      </a:r>
                      <a:r>
                        <a:rPr lang="en-US" sz="1100" b="1" baseline="30000"/>
                        <a:t>a</a:t>
                      </a:r>
                    </a:p>
                  </a:txBody>
                  <a:tcPr marL="144000" anchor="ctr"/>
                </a:tc>
                <a:tc>
                  <a:txBody>
                    <a:bodyPr/>
                    <a:lstStyle/>
                    <a:p>
                      <a:pPr algn="ctr"/>
                      <a:r>
                        <a:rPr lang="en-US" sz="1100"/>
                        <a:t>3</a:t>
                      </a:r>
                    </a:p>
                  </a:txBody>
                  <a:tcPr anchor="ctr"/>
                </a:tc>
                <a:tc>
                  <a:txBody>
                    <a:bodyPr/>
                    <a:lstStyle/>
                    <a:p>
                      <a:pPr algn="ctr"/>
                      <a:r>
                        <a:rPr lang="en-US" sz="1100"/>
                        <a:t>4</a:t>
                      </a:r>
                    </a:p>
                  </a:txBody>
                  <a:tcPr anchor="ctr"/>
                </a:tc>
                <a:tc>
                  <a:txBody>
                    <a:bodyPr/>
                    <a:lstStyle/>
                    <a:p>
                      <a:pPr algn="ctr"/>
                      <a:r>
                        <a:rPr lang="en-US" sz="1100"/>
                        <a:t>2</a:t>
                      </a:r>
                    </a:p>
                  </a:txBody>
                  <a:tcPr anchor="ctr"/>
                </a:tc>
                <a:tc>
                  <a:txBody>
                    <a:bodyPr/>
                    <a:lstStyle/>
                    <a:p>
                      <a:pPr algn="ctr"/>
                      <a:r>
                        <a:rPr lang="en-US" sz="1100"/>
                        <a:t>2</a:t>
                      </a:r>
                    </a:p>
                  </a:txBody>
                  <a:tcPr anchor="ctr"/>
                </a:tc>
                <a:tc>
                  <a:txBody>
                    <a:bodyPr/>
                    <a:lstStyle/>
                    <a:p>
                      <a:pPr algn="ctr"/>
                      <a:r>
                        <a:rPr lang="en-US" sz="1100"/>
                        <a:t>0</a:t>
                      </a:r>
                    </a:p>
                  </a:txBody>
                  <a:tcPr anchor="ctr"/>
                </a:tc>
                <a:tc>
                  <a:txBody>
                    <a:bodyPr/>
                    <a:lstStyle/>
                    <a:p>
                      <a:pPr algn="ctr"/>
                      <a:r>
                        <a:rPr lang="en-US" sz="1100"/>
                        <a:t>11 (13)</a:t>
                      </a:r>
                    </a:p>
                  </a:txBody>
                  <a:tcPr anchor="ctr"/>
                </a:tc>
                <a:extLst>
                  <a:ext uri="{0D108BD9-81ED-4DB2-BD59-A6C34878D82A}">
                    <a16:rowId xmlns:a16="http://schemas.microsoft.com/office/drawing/2014/main" val="3092205578"/>
                  </a:ext>
                </a:extLst>
              </a:tr>
            </a:tbl>
          </a:graphicData>
        </a:graphic>
      </p:graphicFrame>
      <p:graphicFrame>
        <p:nvGraphicFramePr>
          <p:cNvPr id="7" name="Table 6">
            <a:extLst>
              <a:ext uri="{FF2B5EF4-FFF2-40B4-BE49-F238E27FC236}">
                <a16:creationId xmlns:a16="http://schemas.microsoft.com/office/drawing/2014/main" id="{CB5AC7AB-6138-F9B1-A2B1-60414A3E68E0}"/>
              </a:ext>
            </a:extLst>
          </p:cNvPr>
          <p:cNvGraphicFramePr>
            <a:graphicFrameLocks noGrp="1"/>
          </p:cNvGraphicFramePr>
          <p:nvPr>
            <p:extLst>
              <p:ext uri="{D42A27DB-BD31-4B8C-83A1-F6EECF244321}">
                <p14:modId xmlns:p14="http://schemas.microsoft.com/office/powerpoint/2010/main" val="46379966"/>
              </p:ext>
            </p:extLst>
          </p:nvPr>
        </p:nvGraphicFramePr>
        <p:xfrm>
          <a:off x="417600" y="1666801"/>
          <a:ext cx="5572799" cy="4366900"/>
        </p:xfrm>
        <a:graphic>
          <a:graphicData uri="http://schemas.openxmlformats.org/drawingml/2006/table">
            <a:tbl>
              <a:tblPr>
                <a:tableStyleId>{5C22544A-7EE6-4342-B048-85BDC9FD1C3A}</a:tableStyleId>
              </a:tblPr>
              <a:tblGrid>
                <a:gridCol w="1861396">
                  <a:extLst>
                    <a:ext uri="{9D8B030D-6E8A-4147-A177-3AD203B41FA5}">
                      <a16:colId xmlns:a16="http://schemas.microsoft.com/office/drawing/2014/main" val="3546807945"/>
                    </a:ext>
                  </a:extLst>
                </a:gridCol>
                <a:gridCol w="445703">
                  <a:extLst>
                    <a:ext uri="{9D8B030D-6E8A-4147-A177-3AD203B41FA5}">
                      <a16:colId xmlns:a16="http://schemas.microsoft.com/office/drawing/2014/main" val="3931561527"/>
                    </a:ext>
                  </a:extLst>
                </a:gridCol>
                <a:gridCol w="445703">
                  <a:extLst>
                    <a:ext uri="{9D8B030D-6E8A-4147-A177-3AD203B41FA5}">
                      <a16:colId xmlns:a16="http://schemas.microsoft.com/office/drawing/2014/main" val="3789322260"/>
                    </a:ext>
                  </a:extLst>
                </a:gridCol>
                <a:gridCol w="445703">
                  <a:extLst>
                    <a:ext uri="{9D8B030D-6E8A-4147-A177-3AD203B41FA5}">
                      <a16:colId xmlns:a16="http://schemas.microsoft.com/office/drawing/2014/main" val="183699578"/>
                    </a:ext>
                  </a:extLst>
                </a:gridCol>
                <a:gridCol w="445703">
                  <a:extLst>
                    <a:ext uri="{9D8B030D-6E8A-4147-A177-3AD203B41FA5}">
                      <a16:colId xmlns:a16="http://schemas.microsoft.com/office/drawing/2014/main" val="778213165"/>
                    </a:ext>
                  </a:extLst>
                </a:gridCol>
                <a:gridCol w="445703">
                  <a:extLst>
                    <a:ext uri="{9D8B030D-6E8A-4147-A177-3AD203B41FA5}">
                      <a16:colId xmlns:a16="http://schemas.microsoft.com/office/drawing/2014/main" val="1067001509"/>
                    </a:ext>
                  </a:extLst>
                </a:gridCol>
                <a:gridCol w="741444">
                  <a:extLst>
                    <a:ext uri="{9D8B030D-6E8A-4147-A177-3AD203B41FA5}">
                      <a16:colId xmlns:a16="http://schemas.microsoft.com/office/drawing/2014/main" val="2995426262"/>
                    </a:ext>
                  </a:extLst>
                </a:gridCol>
                <a:gridCol w="741444">
                  <a:extLst>
                    <a:ext uri="{9D8B030D-6E8A-4147-A177-3AD203B41FA5}">
                      <a16:colId xmlns:a16="http://schemas.microsoft.com/office/drawing/2014/main" val="2475581054"/>
                    </a:ext>
                  </a:extLst>
                </a:gridCol>
              </a:tblGrid>
              <a:tr h="0">
                <a:tc rowSpan="2">
                  <a:txBody>
                    <a:bodyPr/>
                    <a:lstStyle/>
                    <a:p>
                      <a:pPr algn="l" fontAlgn="b"/>
                      <a:r>
                        <a:rPr lang="en-GB" sz="1100" b="1" i="0" u="none" strike="noStrike">
                          <a:solidFill>
                            <a:schemeClr val="bg1"/>
                          </a:solidFill>
                          <a:effectLst/>
                          <a:latin typeface="+mn-lt"/>
                        </a:rPr>
                        <a:t>Common AEs (&gt;30%)</a:t>
                      </a:r>
                    </a:p>
                  </a:txBody>
                  <a:tcPr marL="144000" marR="9359" marT="162000" marB="162000" anchor="ctr">
                    <a:lnB w="38100" cap="flat" cmpd="sng" algn="ctr">
                      <a:solidFill>
                        <a:schemeClr val="bg1"/>
                      </a:solidFill>
                      <a:prstDash val="solid"/>
                      <a:round/>
                      <a:headEnd type="none" w="med" len="med"/>
                      <a:tailEnd type="none" w="med" len="med"/>
                    </a:lnB>
                    <a:solidFill>
                      <a:schemeClr val="accent1"/>
                    </a:solidFill>
                  </a:tcPr>
                </a:tc>
                <a:tc gridSpan="5">
                  <a:txBody>
                    <a:bodyPr/>
                    <a:lstStyle/>
                    <a:p>
                      <a:pPr algn="ctr" fontAlgn="b"/>
                      <a:r>
                        <a:rPr lang="en-GB" sz="1100" b="1" u="none" strike="noStrike">
                          <a:solidFill>
                            <a:schemeClr val="bg1"/>
                          </a:solidFill>
                          <a:effectLst/>
                          <a:latin typeface="+mn-lt"/>
                        </a:rPr>
                        <a:t>Grade, N</a:t>
                      </a:r>
                      <a:endParaRPr lang="en-GB" sz="1100" b="1" i="0" u="none" strike="noStrike">
                        <a:solidFill>
                          <a:schemeClr val="bg1"/>
                        </a:solidFill>
                        <a:effectLst/>
                        <a:latin typeface="+mn-lt"/>
                      </a:endParaRPr>
                    </a:p>
                  </a:txBody>
                  <a:tcPr marL="9359" marR="9359" marT="0" marB="0" anchor="ctr">
                    <a:solidFill>
                      <a:schemeClr val="accent1"/>
                    </a:solidFill>
                  </a:tcPr>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9359" marR="9359" marT="9359" marB="0" anchor="b"/>
                </a:tc>
                <a:tc hMerge="1">
                  <a:txBody>
                    <a:bodyPr/>
                    <a:lstStyle/>
                    <a:p>
                      <a:pPr algn="l" fontAlgn="b"/>
                      <a:r>
                        <a:rPr lang="en-GB" sz="1200" u="none" strike="noStrike">
                          <a:effectLst/>
                        </a:rPr>
                        <a:t>Grade, N</a:t>
                      </a:r>
                      <a:endParaRPr lang="en-GB" sz="1200" b="0" i="0" u="none" strike="noStrike">
                        <a:solidFill>
                          <a:srgbClr val="000000"/>
                        </a:solidFill>
                        <a:effectLst/>
                        <a:latin typeface="Calibri" panose="020F0502020204030204" pitchFamily="34" charset="0"/>
                      </a:endParaRPr>
                    </a:p>
                  </a:txBody>
                  <a:tcPr marL="9359" marR="9359" marT="9359" marB="0" anchor="b"/>
                </a:tc>
                <a:tc hMerge="1">
                  <a:txBody>
                    <a:bodyPr/>
                    <a:lstStyle/>
                    <a:p>
                      <a:endParaRPr lang="en-US"/>
                    </a:p>
                  </a:txBody>
                  <a:tcPr/>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9359" marR="9359" marT="9359" marB="0" anchor="b"/>
                </a:tc>
                <a:tc rowSpan="2">
                  <a:txBody>
                    <a:bodyPr/>
                    <a:lstStyle/>
                    <a:p>
                      <a:pPr algn="ctr" fontAlgn="b"/>
                      <a:r>
                        <a:rPr lang="en-GB" sz="1100" b="1" u="none" strike="noStrike">
                          <a:solidFill>
                            <a:schemeClr val="bg1"/>
                          </a:solidFill>
                          <a:effectLst/>
                          <a:latin typeface="+mn-lt"/>
                        </a:rPr>
                        <a:t>Grade ≥3, N (%)</a:t>
                      </a:r>
                      <a:endParaRPr lang="en-GB" sz="1100" b="1" i="0" u="none" strike="noStrike">
                        <a:solidFill>
                          <a:schemeClr val="bg1"/>
                        </a:solidFill>
                        <a:effectLst/>
                        <a:latin typeface="+mn-lt"/>
                      </a:endParaRPr>
                    </a:p>
                  </a:txBody>
                  <a:tcPr marL="9359" marR="9359" marT="0" marB="0" anchor="ctr">
                    <a:lnB w="38100" cap="flat" cmpd="sng" algn="ctr">
                      <a:solidFill>
                        <a:schemeClr val="bg1"/>
                      </a:solidFill>
                      <a:prstDash val="solid"/>
                      <a:round/>
                      <a:headEnd type="none" w="med" len="med"/>
                      <a:tailEnd type="none" w="med" len="med"/>
                    </a:lnB>
                    <a:solidFill>
                      <a:schemeClr val="accent1"/>
                    </a:solidFill>
                  </a:tcPr>
                </a:tc>
                <a:tc rowSpan="2">
                  <a:txBody>
                    <a:bodyPr/>
                    <a:lstStyle/>
                    <a:p>
                      <a:pPr algn="ctr" fontAlgn="b"/>
                      <a:r>
                        <a:rPr lang="en-GB" sz="1100" b="1" u="none" strike="noStrike">
                          <a:solidFill>
                            <a:schemeClr val="bg1"/>
                          </a:solidFill>
                          <a:effectLst/>
                          <a:latin typeface="+mn-lt"/>
                        </a:rPr>
                        <a:t>Total,</a:t>
                      </a:r>
                    </a:p>
                    <a:p>
                      <a:pPr algn="ctr" fontAlgn="b"/>
                      <a:r>
                        <a:rPr lang="en-GB" sz="1100" b="1" u="none" strike="noStrike">
                          <a:solidFill>
                            <a:schemeClr val="bg1"/>
                          </a:solidFill>
                          <a:effectLst/>
                          <a:latin typeface="+mn-lt"/>
                        </a:rPr>
                        <a:t>N (%)</a:t>
                      </a:r>
                      <a:endParaRPr lang="en-GB" sz="1100" b="1" i="0" u="none" strike="noStrike">
                        <a:solidFill>
                          <a:schemeClr val="bg1"/>
                        </a:solidFill>
                        <a:effectLst/>
                        <a:latin typeface="+mn-lt"/>
                      </a:endParaRPr>
                    </a:p>
                  </a:txBody>
                  <a:tcPr marL="9359" marR="9359" marT="0" marB="0" anchor="ctr">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430105550"/>
                  </a:ext>
                </a:extLst>
              </a:tr>
              <a:tr h="0">
                <a:tc vMerge="1">
                  <a:txBody>
                    <a:bodyPr/>
                    <a:lstStyle/>
                    <a:p>
                      <a:pPr algn="l" fontAlgn="b"/>
                      <a:endParaRPr lang="en-GB" sz="1200" b="0" i="0" u="none" strike="noStrike">
                        <a:solidFill>
                          <a:schemeClr val="bg1"/>
                        </a:solidFill>
                        <a:effectLst/>
                        <a:latin typeface="+mn-lt"/>
                      </a:endParaRPr>
                    </a:p>
                  </a:txBody>
                  <a:tcPr marL="9359" marR="9359" marT="9359" marB="0" anchor="b">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100" b="1" u="none" strike="noStrike">
                          <a:solidFill>
                            <a:schemeClr val="bg1"/>
                          </a:solidFill>
                          <a:effectLst/>
                          <a:latin typeface="+mn-lt"/>
                        </a:rPr>
                        <a:t>1</a:t>
                      </a:r>
                      <a:endParaRPr lang="en-GB" sz="1100" b="1" i="0" u="none" strike="noStrike">
                        <a:solidFill>
                          <a:schemeClr val="bg1"/>
                        </a:solidFill>
                        <a:effectLst/>
                        <a:latin typeface="+mn-lt"/>
                      </a:endParaRPr>
                    </a:p>
                  </a:txBody>
                  <a:tcPr marL="9359" marR="9359" marT="0" marB="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100" b="1" u="none" strike="noStrike">
                          <a:solidFill>
                            <a:schemeClr val="bg1"/>
                          </a:solidFill>
                          <a:effectLst/>
                          <a:latin typeface="+mn-lt"/>
                        </a:rPr>
                        <a:t>2</a:t>
                      </a:r>
                      <a:endParaRPr lang="en-GB" sz="1100" b="1" i="0" u="none" strike="noStrike">
                        <a:solidFill>
                          <a:schemeClr val="bg1"/>
                        </a:solidFill>
                        <a:effectLst/>
                        <a:latin typeface="+mn-lt"/>
                      </a:endParaRPr>
                    </a:p>
                  </a:txBody>
                  <a:tcPr marL="9359" marR="9359" marT="0" marB="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100" b="1" u="none" strike="noStrike">
                          <a:solidFill>
                            <a:schemeClr val="bg1"/>
                          </a:solidFill>
                          <a:effectLst/>
                          <a:latin typeface="+mn-lt"/>
                        </a:rPr>
                        <a:t>3</a:t>
                      </a:r>
                      <a:endParaRPr lang="en-GB" sz="1100" b="1" i="0" u="none" strike="noStrike">
                        <a:solidFill>
                          <a:schemeClr val="bg1"/>
                        </a:solidFill>
                        <a:effectLst/>
                        <a:latin typeface="+mn-lt"/>
                      </a:endParaRPr>
                    </a:p>
                  </a:txBody>
                  <a:tcPr marL="9359" marR="9359" marT="0" marB="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100" b="1" u="none" strike="noStrike">
                          <a:solidFill>
                            <a:schemeClr val="bg1"/>
                          </a:solidFill>
                          <a:effectLst/>
                          <a:latin typeface="+mn-lt"/>
                        </a:rPr>
                        <a:t>4</a:t>
                      </a:r>
                      <a:endParaRPr lang="en-GB" sz="1100" b="1" i="0" u="none" strike="noStrike">
                        <a:solidFill>
                          <a:schemeClr val="bg1"/>
                        </a:solidFill>
                        <a:effectLst/>
                        <a:latin typeface="+mn-lt"/>
                      </a:endParaRPr>
                    </a:p>
                  </a:txBody>
                  <a:tcPr marL="9359" marR="9359" marT="0" marB="0" anchor="ctr">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100" b="1" u="none" strike="noStrike">
                          <a:solidFill>
                            <a:schemeClr val="bg1"/>
                          </a:solidFill>
                          <a:effectLst/>
                          <a:latin typeface="+mn-lt"/>
                        </a:rPr>
                        <a:t>5</a:t>
                      </a:r>
                      <a:endParaRPr lang="en-GB" sz="1100" b="1" i="0" u="none" strike="noStrike">
                        <a:solidFill>
                          <a:schemeClr val="bg1"/>
                        </a:solidFill>
                        <a:effectLst/>
                        <a:latin typeface="+mn-lt"/>
                      </a:endParaRPr>
                    </a:p>
                  </a:txBody>
                  <a:tcPr marL="9359" marR="9359" marT="0" marB="0" anchor="ctr">
                    <a:lnB w="38100" cap="flat" cmpd="sng" algn="ctr">
                      <a:solidFill>
                        <a:schemeClr val="bg1"/>
                      </a:solidFill>
                      <a:prstDash val="solid"/>
                      <a:round/>
                      <a:headEnd type="none" w="med" len="med"/>
                      <a:tailEnd type="none" w="med" len="med"/>
                    </a:lnB>
                    <a:solidFill>
                      <a:schemeClr val="accent1"/>
                    </a:solidFill>
                  </a:tcPr>
                </a:tc>
                <a:tc vMerge="1">
                  <a:txBody>
                    <a:bodyPr/>
                    <a:lstStyle/>
                    <a:p>
                      <a:pPr algn="l" fontAlgn="b"/>
                      <a:endParaRPr lang="en-GB" sz="1200" b="0" i="0" u="none" strike="noStrike">
                        <a:solidFill>
                          <a:srgbClr val="000000"/>
                        </a:solidFill>
                        <a:effectLst/>
                        <a:latin typeface="Calibri" panose="020F0502020204030204" pitchFamily="34" charset="0"/>
                      </a:endParaRPr>
                    </a:p>
                  </a:txBody>
                  <a:tcPr marL="9359" marR="9359" marT="9359" marB="0" anchor="b"/>
                </a:tc>
                <a:tc vMerge="1">
                  <a:txBody>
                    <a:bodyPr/>
                    <a:lstStyle/>
                    <a:p>
                      <a:pPr algn="ctr" fontAlgn="b"/>
                      <a:r>
                        <a:rPr lang="en-GB" sz="1200" b="1" u="none" strike="noStrike">
                          <a:solidFill>
                            <a:schemeClr val="bg1"/>
                          </a:solidFill>
                          <a:effectLst/>
                          <a:latin typeface="+mn-lt"/>
                        </a:rPr>
                        <a:t>N (%)</a:t>
                      </a:r>
                      <a:endParaRPr lang="en-GB" sz="1200" b="1" i="0" u="none" strike="noStrike">
                        <a:solidFill>
                          <a:schemeClr val="bg1"/>
                        </a:solidFill>
                        <a:effectLst/>
                        <a:latin typeface="+mn-lt"/>
                      </a:endParaRPr>
                    </a:p>
                  </a:txBody>
                  <a:tcPr marL="9359" marR="9359" marT="9359" marB="0" anchor="b">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458647538"/>
                  </a:ext>
                </a:extLst>
              </a:tr>
              <a:tr h="78016">
                <a:tc gridSpan="8">
                  <a:txBody>
                    <a:bodyPr/>
                    <a:lstStyle/>
                    <a:p>
                      <a:pPr algn="l" fontAlgn="b"/>
                      <a:r>
                        <a:rPr lang="en-GB" sz="1100" b="1" u="none" strike="noStrike">
                          <a:effectLst/>
                          <a:latin typeface="+mn-lt"/>
                        </a:rPr>
                        <a:t>Hematologic AEs</a:t>
                      </a:r>
                      <a:endParaRPr lang="en-GB" sz="1100" b="1" i="0" u="none" strike="noStrike">
                        <a:solidFill>
                          <a:srgbClr val="000000"/>
                        </a:solidFill>
                        <a:effectLst/>
                        <a:latin typeface="+mn-lt"/>
                      </a:endParaRPr>
                    </a:p>
                  </a:txBody>
                  <a:tcPr marL="144000" marR="9359" marT="9359" marB="0" anchor="ctr">
                    <a:lnT w="38100" cap="flat" cmpd="sng" algn="ctr">
                      <a:solidFill>
                        <a:schemeClr val="bg1"/>
                      </a:solidFill>
                      <a:prstDash val="solid"/>
                      <a:round/>
                      <a:headEnd type="none" w="med" len="med"/>
                      <a:tailEnd type="none" w="med" len="med"/>
                    </a:lnT>
                    <a:solidFill>
                      <a:srgbClr val="CBCDD2"/>
                    </a:solidFill>
                  </a:tcPr>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9359" marR="9359" marT="9359" marB="0" anchor="b"/>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9359" marR="9359" marT="9359" marB="0" anchor="b"/>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9359" marR="9359" marT="9359" marB="0" anchor="b"/>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9359" marR="9359" marT="9359" marB="0" anchor="b"/>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9359" marR="9359" marT="9359" marB="0" anchor="b"/>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9359" marR="9359" marT="9359" marB="0" anchor="b"/>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9359" marR="9359" marT="9359" marB="0" anchor="b"/>
                </a:tc>
                <a:extLst>
                  <a:ext uri="{0D108BD9-81ED-4DB2-BD59-A6C34878D82A}">
                    <a16:rowId xmlns:a16="http://schemas.microsoft.com/office/drawing/2014/main" val="1374493268"/>
                  </a:ext>
                </a:extLst>
              </a:tr>
              <a:tr h="78016">
                <a:tc>
                  <a:txBody>
                    <a:bodyPr/>
                    <a:lstStyle/>
                    <a:p>
                      <a:pPr algn="l" fontAlgn="b"/>
                      <a:r>
                        <a:rPr lang="en-GB" sz="1100" u="none" strike="noStrike">
                          <a:effectLst/>
                          <a:latin typeface="+mn-lt"/>
                        </a:rPr>
                        <a:t>Neutropenia</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12</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11</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15</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19</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34 (40)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57 (67)</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4270955408"/>
                  </a:ext>
                </a:extLst>
              </a:tr>
              <a:tr h="78016">
                <a:tc>
                  <a:txBody>
                    <a:bodyPr/>
                    <a:lstStyle/>
                    <a:p>
                      <a:pPr algn="l" fontAlgn="b"/>
                      <a:r>
                        <a:rPr lang="en-GB" sz="1100" u="none" strike="noStrike">
                          <a:effectLst/>
                          <a:latin typeface="+mn-lt"/>
                        </a:rPr>
                        <a:t>Leukopenia</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16</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11</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22</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5</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27 (32)</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54 (64)</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803944555"/>
                  </a:ext>
                </a:extLst>
              </a:tr>
              <a:tr h="78016">
                <a:tc>
                  <a:txBody>
                    <a:bodyPr/>
                    <a:lstStyle/>
                    <a:p>
                      <a:pPr algn="l" fontAlgn="b"/>
                      <a:r>
                        <a:rPr lang="en-GB" sz="1100" u="none" strike="noStrike">
                          <a:effectLst/>
                          <a:latin typeface="+mn-lt"/>
                        </a:rPr>
                        <a:t>Anemia</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26</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18</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9</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9 (11)</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53 (62)</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441303050"/>
                  </a:ext>
                </a:extLst>
              </a:tr>
              <a:tr h="78016">
                <a:tc>
                  <a:txBody>
                    <a:bodyPr/>
                    <a:lstStyle/>
                    <a:p>
                      <a:pPr algn="l" fontAlgn="b"/>
                      <a:r>
                        <a:rPr lang="en-GB" sz="1100" u="none" strike="noStrike">
                          <a:effectLst/>
                          <a:latin typeface="+mn-lt"/>
                        </a:rPr>
                        <a:t>Thrombocytopenia</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21</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24</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23</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4</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27 (32)</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72 (85)</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3336958677"/>
                  </a:ext>
                </a:extLst>
              </a:tr>
              <a:tr h="78016">
                <a:tc gridSpan="8">
                  <a:txBody>
                    <a:bodyPr/>
                    <a:lstStyle/>
                    <a:p>
                      <a:pPr algn="l" fontAlgn="b"/>
                      <a:r>
                        <a:rPr lang="en-GB" sz="1100" b="1" u="none" strike="noStrike">
                          <a:effectLst/>
                          <a:latin typeface="+mn-lt"/>
                        </a:rPr>
                        <a:t>Non-hematologic AEs</a:t>
                      </a:r>
                      <a:endParaRPr lang="en-GB" sz="1100" b="1" i="0" u="none" strike="noStrike">
                        <a:solidFill>
                          <a:srgbClr val="000000"/>
                        </a:solidFill>
                        <a:effectLst/>
                        <a:latin typeface="+mn-lt"/>
                      </a:endParaRPr>
                    </a:p>
                  </a:txBody>
                  <a:tcPr marL="144000" marR="9359" marT="9359" marB="0" anchor="ctr">
                    <a:solidFill>
                      <a:srgbClr val="CBCDD2"/>
                    </a:solidFill>
                  </a:tcPr>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9359" marR="9359" marT="9359" marB="0" anchor="b"/>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9359" marR="9359" marT="9359" marB="0" anchor="b"/>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9359" marR="9359" marT="9359" marB="0" anchor="b"/>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9359" marR="9359" marT="9359" marB="0" anchor="b"/>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9359" marR="9359" marT="9359" marB="0" anchor="b"/>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9359" marR="9359" marT="9359" marB="0" anchor="b"/>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9359" marR="9359" marT="9359" marB="0" anchor="b"/>
                </a:tc>
                <a:extLst>
                  <a:ext uri="{0D108BD9-81ED-4DB2-BD59-A6C34878D82A}">
                    <a16:rowId xmlns:a16="http://schemas.microsoft.com/office/drawing/2014/main" val="3980249680"/>
                  </a:ext>
                </a:extLst>
              </a:tr>
              <a:tr h="78016">
                <a:tc>
                  <a:txBody>
                    <a:bodyPr/>
                    <a:lstStyle/>
                    <a:p>
                      <a:pPr algn="l" fontAlgn="b"/>
                      <a:r>
                        <a:rPr lang="en-GB" sz="1100" u="none" strike="noStrike">
                          <a:effectLst/>
                          <a:latin typeface="+mn-lt"/>
                        </a:rPr>
                        <a:t>Nausea</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52</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 (1)</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63 (74)</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718964170"/>
                  </a:ext>
                </a:extLst>
              </a:tr>
              <a:tr h="78016">
                <a:tc>
                  <a:txBody>
                    <a:bodyPr/>
                    <a:lstStyle/>
                    <a:p>
                      <a:pPr algn="l" fontAlgn="b"/>
                      <a:r>
                        <a:rPr lang="en-GB" sz="1100" u="none" strike="noStrike">
                          <a:effectLst/>
                          <a:latin typeface="+mn-lt"/>
                        </a:rPr>
                        <a:t>Hyperglycemia</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35</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17</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7</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7 (8)</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59 (69)</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507714066"/>
                  </a:ext>
                </a:extLst>
              </a:tr>
              <a:tr h="78016">
                <a:tc>
                  <a:txBody>
                    <a:bodyPr/>
                    <a:lstStyle/>
                    <a:p>
                      <a:pPr algn="l" fontAlgn="b"/>
                      <a:r>
                        <a:rPr lang="en-GB" sz="1100" u="none" strike="noStrike">
                          <a:effectLst/>
                          <a:latin typeface="+mn-lt"/>
                        </a:rPr>
                        <a:t>Fatigue</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44</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12</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 (0)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56 (66)</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3892906487"/>
                  </a:ext>
                </a:extLst>
              </a:tr>
              <a:tr h="78016">
                <a:tc>
                  <a:txBody>
                    <a:bodyPr/>
                    <a:lstStyle/>
                    <a:p>
                      <a:pPr algn="l" fontAlgn="b"/>
                      <a:r>
                        <a:rPr lang="en-GB" sz="1100" u="none" strike="noStrike">
                          <a:effectLst/>
                          <a:latin typeface="+mn-lt"/>
                        </a:rPr>
                        <a:t>Bruising</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43</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6</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 (0)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49 (58)</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1609187514"/>
                  </a:ext>
                </a:extLst>
              </a:tr>
              <a:tr h="78016">
                <a:tc>
                  <a:txBody>
                    <a:bodyPr/>
                    <a:lstStyle/>
                    <a:p>
                      <a:pPr algn="l" fontAlgn="b"/>
                      <a:r>
                        <a:rPr lang="en-GB" sz="1100" u="none" strike="noStrike">
                          <a:effectLst/>
                          <a:latin typeface="+mn-lt"/>
                        </a:rPr>
                        <a:t>Diarrhea</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29</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3</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3</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3 (4)</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35 (41)</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1444148500"/>
                  </a:ext>
                </a:extLst>
              </a:tr>
              <a:tr h="78016">
                <a:tc>
                  <a:txBody>
                    <a:bodyPr/>
                    <a:lstStyle/>
                    <a:p>
                      <a:pPr algn="l" fontAlgn="b"/>
                      <a:r>
                        <a:rPr lang="en-GB" sz="1100" u="none" strike="noStrike">
                          <a:effectLst/>
                          <a:latin typeface="+mn-lt"/>
                        </a:rPr>
                        <a:t>Arthralgia</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23</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11</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 (0)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34 (40)</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2863145244"/>
                  </a:ext>
                </a:extLst>
              </a:tr>
              <a:tr h="78016">
                <a:tc>
                  <a:txBody>
                    <a:bodyPr/>
                    <a:lstStyle/>
                    <a:p>
                      <a:pPr algn="l" fontAlgn="b"/>
                      <a:r>
                        <a:rPr lang="en-GB" sz="1100" u="none" strike="noStrike">
                          <a:effectLst/>
                          <a:latin typeface="+mn-lt"/>
                        </a:rPr>
                        <a:t>Hypocalcemia</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28</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3</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 (1)</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32 (38)</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2846112683"/>
                  </a:ext>
                </a:extLst>
              </a:tr>
              <a:tr h="78016">
                <a:tc>
                  <a:txBody>
                    <a:bodyPr/>
                    <a:lstStyle/>
                    <a:p>
                      <a:pPr algn="l" fontAlgn="b"/>
                      <a:r>
                        <a:rPr lang="en-GB" sz="1100" u="none" strike="noStrike">
                          <a:effectLst/>
                          <a:latin typeface="+mn-lt"/>
                        </a:rPr>
                        <a:t>Constipation</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29</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3</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3</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3 (4)</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31 (36)</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3619926211"/>
                  </a:ext>
                </a:extLst>
              </a:tr>
              <a:tr h="78016">
                <a:tc>
                  <a:txBody>
                    <a:bodyPr/>
                    <a:lstStyle/>
                    <a:p>
                      <a:pPr algn="l" fontAlgn="b"/>
                      <a:r>
                        <a:rPr lang="en-GB" sz="1100" u="none" strike="noStrike">
                          <a:effectLst/>
                          <a:latin typeface="+mn-lt"/>
                        </a:rPr>
                        <a:t>Cough</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25</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6</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 (0)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31 (36)</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1943686072"/>
                  </a:ext>
                </a:extLst>
              </a:tr>
              <a:tr h="78016">
                <a:tc>
                  <a:txBody>
                    <a:bodyPr/>
                    <a:lstStyle/>
                    <a:p>
                      <a:pPr algn="l" fontAlgn="b"/>
                      <a:r>
                        <a:rPr lang="en-GB" sz="1100" u="none" strike="noStrike">
                          <a:effectLst/>
                          <a:latin typeface="+mn-lt"/>
                        </a:rPr>
                        <a:t>Hyponatremia</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29</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2 (2)</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31 (36)</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1346855822"/>
                  </a:ext>
                </a:extLst>
              </a:tr>
              <a:tr h="225799">
                <a:tc>
                  <a:txBody>
                    <a:bodyPr/>
                    <a:lstStyle/>
                    <a:p>
                      <a:pPr algn="l" fontAlgn="b"/>
                      <a:r>
                        <a:rPr lang="en-GB" sz="1100" u="none" strike="noStrike">
                          <a:effectLst/>
                          <a:latin typeface="+mn-lt"/>
                        </a:rPr>
                        <a:t>Aspartate aminotransferase increased</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22</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4</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2</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2</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4 (5)</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30 (35)</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3383459511"/>
                  </a:ext>
                </a:extLst>
              </a:tr>
              <a:tr h="78016">
                <a:tc>
                  <a:txBody>
                    <a:bodyPr/>
                    <a:lstStyle/>
                    <a:p>
                      <a:pPr algn="l" fontAlgn="b"/>
                      <a:r>
                        <a:rPr lang="en-GB" sz="1100" u="none" strike="noStrike">
                          <a:effectLst/>
                          <a:latin typeface="+mn-lt"/>
                        </a:rPr>
                        <a:t>Rash, acneiform</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18</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9</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 (1)</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28 (33)</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3000891527"/>
                  </a:ext>
                </a:extLst>
              </a:tr>
              <a:tr h="78016">
                <a:tc>
                  <a:txBody>
                    <a:bodyPr/>
                    <a:lstStyle/>
                    <a:p>
                      <a:pPr algn="l" fontAlgn="b"/>
                      <a:r>
                        <a:rPr lang="en-GB" sz="1100" u="none" strike="noStrike">
                          <a:effectLst/>
                          <a:latin typeface="+mn-lt"/>
                        </a:rPr>
                        <a:t>Upper respiratory infection</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10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18</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 (0)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28 (33)</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430455670"/>
                  </a:ext>
                </a:extLst>
              </a:tr>
              <a:tr h="78016">
                <a:tc>
                  <a:txBody>
                    <a:bodyPr/>
                    <a:lstStyle/>
                    <a:p>
                      <a:pPr algn="l" fontAlgn="b"/>
                      <a:r>
                        <a:rPr lang="en-GB" sz="1100" u="none" strike="noStrike">
                          <a:effectLst/>
                          <a:latin typeface="+mn-lt"/>
                        </a:rPr>
                        <a:t>Hypertension</a:t>
                      </a:r>
                      <a:endParaRPr lang="en-GB" sz="1100" b="0" i="0" u="none" strike="noStrike">
                        <a:solidFill>
                          <a:srgbClr val="000000"/>
                        </a:solidFill>
                        <a:effectLst/>
                        <a:latin typeface="+mn-lt"/>
                      </a:endParaRPr>
                    </a:p>
                  </a:txBody>
                  <a:tcPr marL="144000" marR="9359" marT="9359" marB="0" anchor="ctr">
                    <a:solidFill>
                      <a:srgbClr val="E7E8EA"/>
                    </a:solidFill>
                  </a:tcPr>
                </a:tc>
                <a:tc>
                  <a:txBody>
                    <a:bodyPr/>
                    <a:lstStyle/>
                    <a:p>
                      <a:pPr algn="ctr" fontAlgn="b"/>
                      <a:r>
                        <a:rPr lang="en-GB" sz="1100" u="none" strike="noStrike">
                          <a:effectLst/>
                          <a:latin typeface="+mn-lt"/>
                        </a:rPr>
                        <a:t>6</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14</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6</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0</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6 (7)</a:t>
                      </a:r>
                      <a:endParaRPr lang="en-GB" sz="1100" b="0" i="0" u="none" strike="noStrike">
                        <a:solidFill>
                          <a:srgbClr val="000000"/>
                        </a:solidFill>
                        <a:effectLst/>
                        <a:latin typeface="+mn-lt"/>
                      </a:endParaRPr>
                    </a:p>
                  </a:txBody>
                  <a:tcPr marL="9359" marR="9359" marT="9359" marB="0" anchor="ctr">
                    <a:solidFill>
                      <a:srgbClr val="E7E8EA"/>
                    </a:solidFill>
                  </a:tcPr>
                </a:tc>
                <a:tc>
                  <a:txBody>
                    <a:bodyPr/>
                    <a:lstStyle/>
                    <a:p>
                      <a:pPr algn="ctr" fontAlgn="b"/>
                      <a:r>
                        <a:rPr lang="en-GB" sz="1100" u="none" strike="noStrike">
                          <a:effectLst/>
                          <a:latin typeface="+mn-lt"/>
                        </a:rPr>
                        <a:t>26 (31)</a:t>
                      </a:r>
                      <a:endParaRPr lang="en-GB" sz="1100" b="0" i="0" u="none" strike="noStrike">
                        <a:solidFill>
                          <a:srgbClr val="000000"/>
                        </a:solidFill>
                        <a:effectLst/>
                        <a:latin typeface="+mn-lt"/>
                      </a:endParaRPr>
                    </a:p>
                  </a:txBody>
                  <a:tcPr marL="9359" marR="9359" marT="9359" marB="0" anchor="ctr">
                    <a:solidFill>
                      <a:srgbClr val="E7E8EA"/>
                    </a:solidFill>
                  </a:tcPr>
                </a:tc>
                <a:extLst>
                  <a:ext uri="{0D108BD9-81ED-4DB2-BD59-A6C34878D82A}">
                    <a16:rowId xmlns:a16="http://schemas.microsoft.com/office/drawing/2014/main" val="359971363"/>
                  </a:ext>
                </a:extLst>
              </a:tr>
            </a:tbl>
          </a:graphicData>
        </a:graphic>
      </p:graphicFrame>
    </p:spTree>
    <p:extLst>
      <p:ext uri="{BB962C8B-B14F-4D97-AF65-F5344CB8AC3E}">
        <p14:creationId xmlns:p14="http://schemas.microsoft.com/office/powerpoint/2010/main" val="25623757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DDC9932E-D064-F2FE-F7E4-2321F2B05692}"/>
              </a:ext>
            </a:extLst>
          </p:cNvPr>
          <p:cNvSpPr>
            <a:spLocks noGrp="1"/>
          </p:cNvSpPr>
          <p:nvPr>
            <p:ph type="body" sz="quarter" idx="12"/>
          </p:nvPr>
        </p:nvSpPr>
        <p:spPr/>
        <p:txBody>
          <a:bodyPr/>
          <a:lstStyle/>
          <a:p>
            <a:r>
              <a:rPr lang="en-GB"/>
              <a:t>PFS by </a:t>
            </a:r>
            <a:r>
              <a:rPr lang="en-GB" i="1"/>
              <a:t>IGHV</a:t>
            </a:r>
            <a:r>
              <a:rPr lang="en-GB"/>
              <a:t> mutation status</a:t>
            </a:r>
          </a:p>
        </p:txBody>
      </p:sp>
      <p:sp>
        <p:nvSpPr>
          <p:cNvPr id="3" name="Title 2">
            <a:extLst>
              <a:ext uri="{FF2B5EF4-FFF2-40B4-BE49-F238E27FC236}">
                <a16:creationId xmlns:a16="http://schemas.microsoft.com/office/drawing/2014/main" id="{CFDAE7AC-A97F-14E8-AA09-B4DB26087CA9}"/>
              </a:ext>
            </a:extLst>
          </p:cNvPr>
          <p:cNvSpPr>
            <a:spLocks noGrp="1"/>
          </p:cNvSpPr>
          <p:nvPr>
            <p:ph type="title"/>
          </p:nvPr>
        </p:nvSpPr>
        <p:spPr/>
        <p:txBody>
          <a:bodyPr/>
          <a:lstStyle/>
          <a:p>
            <a:r>
              <a:rPr lang="en-US"/>
              <a:t>Progression-free survival</a:t>
            </a:r>
          </a:p>
        </p:txBody>
      </p:sp>
      <p:sp>
        <p:nvSpPr>
          <p:cNvPr id="2" name="Footer Placeholder 1">
            <a:extLst>
              <a:ext uri="{FF2B5EF4-FFF2-40B4-BE49-F238E27FC236}">
                <a16:creationId xmlns:a16="http://schemas.microsoft.com/office/drawing/2014/main" id="{1579A488-1EE3-AF33-D937-E91B8D368671}"/>
              </a:ext>
            </a:extLst>
          </p:cNvPr>
          <p:cNvSpPr>
            <a:spLocks noGrp="1"/>
          </p:cNvSpPr>
          <p:nvPr>
            <p:ph type="ftr" sz="quarter" idx="13"/>
          </p:nvPr>
        </p:nvSpPr>
        <p:spPr/>
        <p:txBody>
          <a:bodyPr/>
          <a:lstStyle/>
          <a:p>
            <a:r>
              <a:rPr lang="en-US" b="1">
                <a:solidFill>
                  <a:srgbClr val="4E4F4E"/>
                </a:solidFill>
                <a:latin typeface="+mj-lt"/>
                <a:cs typeface="Arial" panose="020B0604020202020204" pitchFamily="34" charset="0"/>
              </a:rPr>
              <a:t>CI</a:t>
            </a:r>
            <a:r>
              <a:rPr lang="en-US">
                <a:solidFill>
                  <a:srgbClr val="4E4F4E"/>
                </a:solidFill>
                <a:latin typeface="+mj-lt"/>
                <a:cs typeface="Arial" panose="020B0604020202020204" pitchFamily="34" charset="0"/>
              </a:rPr>
              <a:t>, confidence interval; </a:t>
            </a:r>
            <a:r>
              <a:rPr lang="en-US" b="1" err="1">
                <a:solidFill>
                  <a:srgbClr val="4E4F4E"/>
                </a:solidFill>
                <a:latin typeface="+mj-lt"/>
                <a:cs typeface="Arial" panose="020B0604020202020204" pitchFamily="34" charset="0"/>
              </a:rPr>
              <a:t>Ibr</a:t>
            </a:r>
            <a:r>
              <a:rPr lang="en-US">
                <a:solidFill>
                  <a:srgbClr val="4E4F4E"/>
                </a:solidFill>
                <a:latin typeface="+mj-lt"/>
                <a:cs typeface="Arial" panose="020B0604020202020204" pitchFamily="34" charset="0"/>
              </a:rPr>
              <a:t>, ibrutinib; </a:t>
            </a:r>
            <a:r>
              <a:rPr lang="en-US" b="1">
                <a:solidFill>
                  <a:srgbClr val="4E4F4E"/>
                </a:solidFill>
                <a:latin typeface="+mj-lt"/>
                <a:cs typeface="Arial" panose="020B0604020202020204" pitchFamily="34" charset="0"/>
              </a:rPr>
              <a:t>IGHV</a:t>
            </a:r>
            <a:r>
              <a:rPr lang="en-US">
                <a:solidFill>
                  <a:srgbClr val="4E4F4E"/>
                </a:solidFill>
                <a:latin typeface="+mj-lt"/>
                <a:cs typeface="Arial" panose="020B0604020202020204" pitchFamily="34" charset="0"/>
              </a:rPr>
              <a:t>, immunoglobulin heavy chain variable genes; </a:t>
            </a:r>
            <a:r>
              <a:rPr lang="en-US" b="1">
                <a:solidFill>
                  <a:srgbClr val="4E4F4E"/>
                </a:solidFill>
                <a:latin typeface="+mj-lt"/>
                <a:cs typeface="Arial" panose="020B0604020202020204" pitchFamily="34" charset="0"/>
              </a:rPr>
              <a:t>I-M, </a:t>
            </a:r>
            <a:r>
              <a:rPr lang="en-US">
                <a:solidFill>
                  <a:srgbClr val="4E4F4E"/>
                </a:solidFill>
                <a:latin typeface="+mj-lt"/>
                <a:cs typeface="Arial" panose="020B0604020202020204" pitchFamily="34" charset="0"/>
              </a:rPr>
              <a:t>ibrutinib maintenance; </a:t>
            </a:r>
            <a:r>
              <a:rPr lang="en-US" b="1">
                <a:solidFill>
                  <a:srgbClr val="4E4F4E"/>
                </a:solidFill>
                <a:latin typeface="+mj-lt"/>
                <a:cs typeface="Arial" panose="020B0604020202020204" pitchFamily="34" charset="0"/>
              </a:rPr>
              <a:t>OS</a:t>
            </a:r>
            <a:r>
              <a:rPr lang="en-US">
                <a:solidFill>
                  <a:srgbClr val="4E4F4E"/>
                </a:solidFill>
                <a:latin typeface="+mj-lt"/>
                <a:cs typeface="Arial" panose="020B0604020202020204" pitchFamily="34" charset="0"/>
              </a:rPr>
              <a:t>, overall survival; </a:t>
            </a:r>
            <a:r>
              <a:rPr lang="en-US" b="1">
                <a:solidFill>
                  <a:srgbClr val="4E4F4E"/>
                </a:solidFill>
                <a:latin typeface="+mj-lt"/>
                <a:cs typeface="Arial" panose="020B0604020202020204" pitchFamily="34" charset="0"/>
              </a:rPr>
              <a:t>PFS</a:t>
            </a:r>
            <a:r>
              <a:rPr lang="en-US">
                <a:solidFill>
                  <a:srgbClr val="4E4F4E"/>
                </a:solidFill>
                <a:latin typeface="+mj-lt"/>
                <a:cs typeface="Arial" panose="020B0604020202020204" pitchFamily="34" charset="0"/>
              </a:rPr>
              <a:t>, progression-free survival; </a:t>
            </a:r>
            <a:r>
              <a:rPr lang="en-US" b="1">
                <a:solidFill>
                  <a:srgbClr val="4E4F4E"/>
                </a:solidFill>
                <a:latin typeface="+mj-lt"/>
                <a:cs typeface="Arial" panose="020B0604020202020204" pitchFamily="34" charset="0"/>
              </a:rPr>
              <a:t>Y</a:t>
            </a:r>
            <a:r>
              <a:rPr lang="en-US">
                <a:solidFill>
                  <a:srgbClr val="4E4F4E"/>
                </a:solidFill>
                <a:latin typeface="+mj-lt"/>
                <a:cs typeface="Arial" panose="020B0604020202020204" pitchFamily="34" charset="0"/>
              </a:rPr>
              <a:t>, year(s).</a:t>
            </a:r>
          </a:p>
          <a:p>
            <a:r>
              <a:rPr lang="en-US" b="1" err="1">
                <a:solidFill>
                  <a:srgbClr val="4E4F4E"/>
                </a:solidFill>
                <a:latin typeface="+mj-lt"/>
                <a:cs typeface="Arial" panose="020B0604020202020204" pitchFamily="34" charset="0"/>
              </a:rPr>
              <a:t>Ahn</a:t>
            </a:r>
            <a:r>
              <a:rPr lang="en-US" b="1">
                <a:solidFill>
                  <a:srgbClr val="4E4F4E"/>
                </a:solidFill>
                <a:cs typeface="Arial" panose="020B0604020202020204" pitchFamily="34" charset="0"/>
              </a:rPr>
              <a:t>, et al. Abstract 152 presented at 17-ICML.</a:t>
            </a:r>
            <a:endParaRPr lang="en-GB"/>
          </a:p>
        </p:txBody>
      </p:sp>
      <p:sp>
        <p:nvSpPr>
          <p:cNvPr id="8" name="Textplatzhalter 7">
            <a:extLst>
              <a:ext uri="{FF2B5EF4-FFF2-40B4-BE49-F238E27FC236}">
                <a16:creationId xmlns:a16="http://schemas.microsoft.com/office/drawing/2014/main" id="{23C2EB8D-0BD3-9A84-6ECC-7E2CA7950479}"/>
              </a:ext>
            </a:extLst>
          </p:cNvPr>
          <p:cNvSpPr>
            <a:spLocks noGrp="1"/>
          </p:cNvSpPr>
          <p:nvPr>
            <p:ph type="body" sz="quarter" idx="14"/>
          </p:nvPr>
        </p:nvSpPr>
        <p:spPr/>
        <p:txBody>
          <a:bodyPr/>
          <a:lstStyle/>
          <a:p>
            <a:r>
              <a:rPr lang="en-GB"/>
              <a:t>PFS by continuation of </a:t>
            </a:r>
            <a:r>
              <a:rPr lang="en-GB" err="1"/>
              <a:t>Ibr</a:t>
            </a:r>
            <a:r>
              <a:rPr lang="en-GB"/>
              <a:t> beyond 2Y+</a:t>
            </a:r>
          </a:p>
        </p:txBody>
      </p:sp>
      <p:sp>
        <p:nvSpPr>
          <p:cNvPr id="10" name="Rectangle 9">
            <a:extLst>
              <a:ext uri="{FF2B5EF4-FFF2-40B4-BE49-F238E27FC236}">
                <a16:creationId xmlns:a16="http://schemas.microsoft.com/office/drawing/2014/main" id="{6D473534-74D1-CAED-2E28-302BC2DDBFB9}"/>
              </a:ext>
            </a:extLst>
          </p:cNvPr>
          <p:cNvSpPr/>
          <p:nvPr/>
        </p:nvSpPr>
        <p:spPr>
          <a:xfrm>
            <a:off x="417600" y="5379497"/>
            <a:ext cx="5913467" cy="67840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5738" indent="-185738">
              <a:buClr>
                <a:schemeClr val="accent2"/>
              </a:buClr>
              <a:buFont typeface="Arial" panose="020B0604020202020204" pitchFamily="34" charset="0"/>
              <a:buChar char="•"/>
            </a:pPr>
            <a:r>
              <a:rPr lang="en-GB" sz="1400">
                <a:solidFill>
                  <a:schemeClr val="tx1"/>
                </a:solidFill>
              </a:rPr>
              <a:t>Median follow-up of 63 months (range 6.8-95.8)</a:t>
            </a:r>
          </a:p>
          <a:p>
            <a:pPr marL="185738" indent="-185738">
              <a:buClr>
                <a:schemeClr val="accent2"/>
              </a:buClr>
              <a:buFont typeface="Arial" panose="020B0604020202020204" pitchFamily="34" charset="0"/>
              <a:buChar char="•"/>
            </a:pPr>
            <a:r>
              <a:rPr lang="en-GB" sz="1400">
                <a:solidFill>
                  <a:schemeClr val="tx1"/>
                </a:solidFill>
              </a:rPr>
              <a:t>No significant PFS difference based on </a:t>
            </a:r>
            <a:r>
              <a:rPr lang="en-GB" sz="1400" i="1">
                <a:solidFill>
                  <a:schemeClr val="tx1"/>
                </a:solidFill>
              </a:rPr>
              <a:t>IGHV</a:t>
            </a:r>
            <a:r>
              <a:rPr lang="en-GB" sz="1400">
                <a:solidFill>
                  <a:schemeClr val="tx1"/>
                </a:solidFill>
              </a:rPr>
              <a:t> status</a:t>
            </a:r>
          </a:p>
        </p:txBody>
      </p:sp>
      <p:graphicFrame>
        <p:nvGraphicFramePr>
          <p:cNvPr id="17" name="Tabelle 5">
            <a:extLst>
              <a:ext uri="{FF2B5EF4-FFF2-40B4-BE49-F238E27FC236}">
                <a16:creationId xmlns:a16="http://schemas.microsoft.com/office/drawing/2014/main" id="{24BB232E-BD9F-5773-1539-5093F7530E24}"/>
              </a:ext>
            </a:extLst>
          </p:cNvPr>
          <p:cNvGraphicFramePr>
            <a:graphicFrameLocks noGrp="1"/>
          </p:cNvGraphicFramePr>
          <p:nvPr>
            <p:extLst>
              <p:ext uri="{D42A27DB-BD31-4B8C-83A1-F6EECF244321}">
                <p14:modId xmlns:p14="http://schemas.microsoft.com/office/powerpoint/2010/main" val="2045226823"/>
              </p:ext>
            </p:extLst>
          </p:nvPr>
        </p:nvGraphicFramePr>
        <p:xfrm>
          <a:off x="421294" y="4608065"/>
          <a:ext cx="4566902" cy="601200"/>
        </p:xfrm>
        <a:graphic>
          <a:graphicData uri="http://schemas.openxmlformats.org/drawingml/2006/table">
            <a:tbl>
              <a:tblPr firstRow="1" bandRow="1">
                <a:tableStyleId>{5C22544A-7EE6-4342-B048-85BDC9FD1C3A}</a:tableStyleId>
              </a:tblPr>
              <a:tblGrid>
                <a:gridCol w="804191">
                  <a:extLst>
                    <a:ext uri="{9D8B030D-6E8A-4147-A177-3AD203B41FA5}">
                      <a16:colId xmlns:a16="http://schemas.microsoft.com/office/drawing/2014/main" val="740063259"/>
                    </a:ext>
                  </a:extLst>
                </a:gridCol>
                <a:gridCol w="418079">
                  <a:extLst>
                    <a:ext uri="{9D8B030D-6E8A-4147-A177-3AD203B41FA5}">
                      <a16:colId xmlns:a16="http://schemas.microsoft.com/office/drawing/2014/main" val="2949672590"/>
                    </a:ext>
                  </a:extLst>
                </a:gridCol>
                <a:gridCol w="418079">
                  <a:extLst>
                    <a:ext uri="{9D8B030D-6E8A-4147-A177-3AD203B41FA5}">
                      <a16:colId xmlns:a16="http://schemas.microsoft.com/office/drawing/2014/main" val="3548635927"/>
                    </a:ext>
                  </a:extLst>
                </a:gridCol>
                <a:gridCol w="418079">
                  <a:extLst>
                    <a:ext uri="{9D8B030D-6E8A-4147-A177-3AD203B41FA5}">
                      <a16:colId xmlns:a16="http://schemas.microsoft.com/office/drawing/2014/main" val="2891013861"/>
                    </a:ext>
                  </a:extLst>
                </a:gridCol>
                <a:gridCol w="418079">
                  <a:extLst>
                    <a:ext uri="{9D8B030D-6E8A-4147-A177-3AD203B41FA5}">
                      <a16:colId xmlns:a16="http://schemas.microsoft.com/office/drawing/2014/main" val="4205657699"/>
                    </a:ext>
                  </a:extLst>
                </a:gridCol>
                <a:gridCol w="418079">
                  <a:extLst>
                    <a:ext uri="{9D8B030D-6E8A-4147-A177-3AD203B41FA5}">
                      <a16:colId xmlns:a16="http://schemas.microsoft.com/office/drawing/2014/main" val="2041373745"/>
                    </a:ext>
                  </a:extLst>
                </a:gridCol>
                <a:gridCol w="418079">
                  <a:extLst>
                    <a:ext uri="{9D8B030D-6E8A-4147-A177-3AD203B41FA5}">
                      <a16:colId xmlns:a16="http://schemas.microsoft.com/office/drawing/2014/main" val="198402527"/>
                    </a:ext>
                  </a:extLst>
                </a:gridCol>
                <a:gridCol w="418079">
                  <a:extLst>
                    <a:ext uri="{9D8B030D-6E8A-4147-A177-3AD203B41FA5}">
                      <a16:colId xmlns:a16="http://schemas.microsoft.com/office/drawing/2014/main" val="3255786614"/>
                    </a:ext>
                  </a:extLst>
                </a:gridCol>
                <a:gridCol w="418079">
                  <a:extLst>
                    <a:ext uri="{9D8B030D-6E8A-4147-A177-3AD203B41FA5}">
                      <a16:colId xmlns:a16="http://schemas.microsoft.com/office/drawing/2014/main" val="948516814"/>
                    </a:ext>
                  </a:extLst>
                </a:gridCol>
                <a:gridCol w="418079">
                  <a:extLst>
                    <a:ext uri="{9D8B030D-6E8A-4147-A177-3AD203B41FA5}">
                      <a16:colId xmlns:a16="http://schemas.microsoft.com/office/drawing/2014/main" val="3455357799"/>
                    </a:ext>
                  </a:extLst>
                </a:gridCol>
              </a:tblGrid>
              <a:tr h="142877">
                <a:tc gridSpan="10">
                  <a:txBody>
                    <a:bodyPr/>
                    <a:lstStyle/>
                    <a:p>
                      <a:r>
                        <a:rPr lang="de-DE" sz="1000"/>
                        <a:t>No. of patients</a:t>
                      </a:r>
                    </a:p>
                  </a:txBody>
                  <a:tcPr marL="7200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1000"/>
                    </a:p>
                  </a:txBody>
                  <a:tcPr marL="108000" anchor="ctr"/>
                </a:tc>
                <a:tc hMerge="1">
                  <a:txBody>
                    <a:bodyPr/>
                    <a:lstStyle/>
                    <a:p>
                      <a:endParaRPr lang="de-DE" sz="1000"/>
                    </a:p>
                  </a:txBody>
                  <a:tcPr marL="108000" anchor="ctr"/>
                </a:tc>
                <a:tc hMerge="1">
                  <a:txBody>
                    <a:bodyPr/>
                    <a:lstStyle/>
                    <a:p>
                      <a:endParaRPr lang="de-DE" sz="1000"/>
                    </a:p>
                  </a:txBody>
                  <a:tcPr marL="108000" anchor="ctr"/>
                </a:tc>
                <a:extLst>
                  <a:ext uri="{0D108BD9-81ED-4DB2-BD59-A6C34878D82A}">
                    <a16:rowId xmlns:a16="http://schemas.microsoft.com/office/drawing/2014/main" val="558085198"/>
                  </a:ext>
                </a:extLst>
              </a:tr>
              <a:tr h="142877">
                <a:tc>
                  <a:txBody>
                    <a:bodyPr/>
                    <a:lstStyle/>
                    <a:p>
                      <a:pPr algn="l"/>
                      <a:r>
                        <a:rPr lang="de-DE" sz="1000" b="0" i="0" u="none" strike="noStrike" kern="1200">
                          <a:solidFill>
                            <a:schemeClr val="bg1"/>
                          </a:solidFill>
                          <a:effectLst/>
                          <a:latin typeface="+mn-lt"/>
                          <a:ea typeface="+mn-ea"/>
                          <a:cs typeface="+mn-cs"/>
                        </a:rPr>
                        <a:t>Mutated</a:t>
                      </a:r>
                      <a:endParaRPr lang="de-DE" sz="1000">
                        <a:solidFill>
                          <a:schemeClr val="bg1"/>
                        </a:solidFill>
                      </a:endParaRPr>
                    </a:p>
                  </a:txBody>
                  <a:tcPr marL="72000" marR="0" marT="18000" marB="18000" anchor="ctr">
                    <a:solidFill>
                      <a:schemeClr val="accent1"/>
                    </a:solidFill>
                  </a:tcPr>
                </a:tc>
                <a:tc>
                  <a:txBody>
                    <a:bodyPr/>
                    <a:lstStyle/>
                    <a:p>
                      <a:pPr algn="ctr"/>
                      <a:r>
                        <a:rPr lang="de-DE" sz="1000">
                          <a:solidFill>
                            <a:schemeClr val="tx1"/>
                          </a:solidFill>
                        </a:rPr>
                        <a:t>34</a:t>
                      </a:r>
                    </a:p>
                  </a:txBody>
                  <a:tcPr marL="0" marR="0" marT="18000" marB="18000" anchor="ctr"/>
                </a:tc>
                <a:tc>
                  <a:txBody>
                    <a:bodyPr/>
                    <a:lstStyle/>
                    <a:p>
                      <a:pPr algn="ctr"/>
                      <a:r>
                        <a:rPr lang="de-DE" sz="1000">
                          <a:solidFill>
                            <a:schemeClr val="tx1"/>
                          </a:solidFill>
                        </a:rPr>
                        <a:t>33</a:t>
                      </a:r>
                    </a:p>
                  </a:txBody>
                  <a:tcPr marL="0" marR="0" marT="18000" marB="18000" anchor="ctr"/>
                </a:tc>
                <a:tc>
                  <a:txBody>
                    <a:bodyPr/>
                    <a:lstStyle/>
                    <a:p>
                      <a:pPr algn="ctr"/>
                      <a:r>
                        <a:rPr lang="de-DE" sz="1000">
                          <a:solidFill>
                            <a:schemeClr val="tx1"/>
                          </a:solidFill>
                        </a:rPr>
                        <a:t>32</a:t>
                      </a:r>
                    </a:p>
                  </a:txBody>
                  <a:tcPr marL="0" marR="0" marT="18000" marB="18000" anchor="ctr"/>
                </a:tc>
                <a:tc>
                  <a:txBody>
                    <a:bodyPr/>
                    <a:lstStyle/>
                    <a:p>
                      <a:pPr algn="ctr"/>
                      <a:r>
                        <a:rPr lang="de-DE" sz="1000">
                          <a:solidFill>
                            <a:schemeClr val="tx1"/>
                          </a:solidFill>
                        </a:rPr>
                        <a:t>31</a:t>
                      </a:r>
                    </a:p>
                  </a:txBody>
                  <a:tcPr marL="0" marR="0" marT="18000" marB="18000" anchor="ctr"/>
                </a:tc>
                <a:tc>
                  <a:txBody>
                    <a:bodyPr/>
                    <a:lstStyle/>
                    <a:p>
                      <a:pPr algn="ctr"/>
                      <a:r>
                        <a:rPr lang="de-DE" sz="1000">
                          <a:solidFill>
                            <a:schemeClr val="tx1"/>
                          </a:solidFill>
                        </a:rPr>
                        <a:t>28</a:t>
                      </a:r>
                    </a:p>
                  </a:txBody>
                  <a:tcPr marL="0" marR="0" marT="18000" marB="18000" anchor="ctr"/>
                </a:tc>
                <a:tc>
                  <a:txBody>
                    <a:bodyPr/>
                    <a:lstStyle/>
                    <a:p>
                      <a:pPr algn="ctr"/>
                      <a:r>
                        <a:rPr lang="de-DE" sz="1000">
                          <a:solidFill>
                            <a:schemeClr val="tx1"/>
                          </a:solidFill>
                        </a:rPr>
                        <a:t>20</a:t>
                      </a:r>
                    </a:p>
                  </a:txBody>
                  <a:tcPr marL="0" marR="0" marT="18000" marB="18000" anchor="ctr"/>
                </a:tc>
                <a:tc>
                  <a:txBody>
                    <a:bodyPr/>
                    <a:lstStyle/>
                    <a:p>
                      <a:pPr algn="ctr"/>
                      <a:r>
                        <a:rPr lang="de-DE" sz="1000">
                          <a:solidFill>
                            <a:schemeClr val="tx1"/>
                          </a:solidFill>
                        </a:rPr>
                        <a:t>7</a:t>
                      </a:r>
                    </a:p>
                  </a:txBody>
                  <a:tcPr marL="0" marR="0" marT="18000" marB="18000" anchor="ctr"/>
                </a:tc>
                <a:tc>
                  <a:txBody>
                    <a:bodyPr/>
                    <a:lstStyle/>
                    <a:p>
                      <a:pPr algn="ctr"/>
                      <a:r>
                        <a:rPr lang="de-DE" sz="1000">
                          <a:solidFill>
                            <a:schemeClr val="tx1"/>
                          </a:solidFill>
                        </a:rPr>
                        <a:t>5</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3845130473"/>
                  </a:ext>
                </a:extLst>
              </a:tr>
              <a:tr h="142877">
                <a:tc>
                  <a:txBody>
                    <a:bodyPr/>
                    <a:lstStyle/>
                    <a:p>
                      <a:pPr algn="l"/>
                      <a:r>
                        <a:rPr lang="de-DE" sz="1000">
                          <a:solidFill>
                            <a:schemeClr val="bg1"/>
                          </a:solidFill>
                        </a:rPr>
                        <a:t>Unmutated</a:t>
                      </a:r>
                    </a:p>
                  </a:txBody>
                  <a:tcPr marL="72000" marR="0" marT="18000" marB="18000" anchor="ctr">
                    <a:solidFill>
                      <a:schemeClr val="accent3"/>
                    </a:solidFill>
                  </a:tcPr>
                </a:tc>
                <a:tc>
                  <a:txBody>
                    <a:bodyPr/>
                    <a:lstStyle/>
                    <a:p>
                      <a:pPr algn="ctr"/>
                      <a:r>
                        <a:rPr lang="de-DE" sz="1000">
                          <a:solidFill>
                            <a:schemeClr val="tx1"/>
                          </a:solidFill>
                        </a:rPr>
                        <a:t>45</a:t>
                      </a:r>
                    </a:p>
                  </a:txBody>
                  <a:tcPr marL="0" marR="0" marT="18000" marB="18000" anchor="ctr"/>
                </a:tc>
                <a:tc>
                  <a:txBody>
                    <a:bodyPr/>
                    <a:lstStyle/>
                    <a:p>
                      <a:pPr algn="ctr"/>
                      <a:r>
                        <a:rPr lang="de-DE" sz="1000">
                          <a:solidFill>
                            <a:schemeClr val="tx1"/>
                          </a:solidFill>
                        </a:rPr>
                        <a:t>45</a:t>
                      </a:r>
                    </a:p>
                  </a:txBody>
                  <a:tcPr marL="0" marR="0" marT="18000" marB="18000" anchor="ctr"/>
                </a:tc>
                <a:tc>
                  <a:txBody>
                    <a:bodyPr/>
                    <a:lstStyle/>
                    <a:p>
                      <a:pPr algn="ctr"/>
                      <a:r>
                        <a:rPr lang="de-DE" sz="1000">
                          <a:solidFill>
                            <a:schemeClr val="tx1"/>
                          </a:solidFill>
                        </a:rPr>
                        <a:t>43</a:t>
                      </a:r>
                    </a:p>
                  </a:txBody>
                  <a:tcPr marL="0" marR="0" marT="18000" marB="18000" anchor="ctr"/>
                </a:tc>
                <a:tc>
                  <a:txBody>
                    <a:bodyPr/>
                    <a:lstStyle/>
                    <a:p>
                      <a:pPr algn="ctr"/>
                      <a:r>
                        <a:rPr lang="de-DE" sz="1000">
                          <a:solidFill>
                            <a:schemeClr val="tx1"/>
                          </a:solidFill>
                        </a:rPr>
                        <a:t>42</a:t>
                      </a:r>
                    </a:p>
                  </a:txBody>
                  <a:tcPr marL="0" marR="0" marT="18000" marB="18000" anchor="ctr"/>
                </a:tc>
                <a:tc>
                  <a:txBody>
                    <a:bodyPr/>
                    <a:lstStyle/>
                    <a:p>
                      <a:pPr algn="ctr"/>
                      <a:r>
                        <a:rPr lang="de-DE" sz="1000">
                          <a:solidFill>
                            <a:schemeClr val="tx1"/>
                          </a:solidFill>
                        </a:rPr>
                        <a:t>39</a:t>
                      </a:r>
                    </a:p>
                  </a:txBody>
                  <a:tcPr marL="0" marR="0" marT="18000" marB="18000" anchor="ctr"/>
                </a:tc>
                <a:tc>
                  <a:txBody>
                    <a:bodyPr/>
                    <a:lstStyle/>
                    <a:p>
                      <a:pPr algn="ctr"/>
                      <a:r>
                        <a:rPr lang="de-DE" sz="1000">
                          <a:solidFill>
                            <a:schemeClr val="tx1"/>
                          </a:solidFill>
                        </a:rPr>
                        <a:t>26</a:t>
                      </a:r>
                    </a:p>
                  </a:txBody>
                  <a:tcPr marL="0" marR="0" marT="18000" marB="18000" anchor="ctr"/>
                </a:tc>
                <a:tc>
                  <a:txBody>
                    <a:bodyPr/>
                    <a:lstStyle/>
                    <a:p>
                      <a:pPr algn="ctr"/>
                      <a:r>
                        <a:rPr lang="de-DE" sz="1000">
                          <a:solidFill>
                            <a:schemeClr val="tx1"/>
                          </a:solidFill>
                        </a:rPr>
                        <a:t>15</a:t>
                      </a:r>
                    </a:p>
                  </a:txBody>
                  <a:tcPr marL="0" marR="0" marT="18000" marB="18000" anchor="ctr"/>
                </a:tc>
                <a:tc>
                  <a:txBody>
                    <a:bodyPr/>
                    <a:lstStyle/>
                    <a:p>
                      <a:pPr algn="ctr"/>
                      <a:r>
                        <a:rPr lang="de-DE" sz="1000">
                          <a:solidFill>
                            <a:schemeClr val="tx1"/>
                          </a:solidFill>
                        </a:rPr>
                        <a:t>9</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1140455290"/>
                  </a:ext>
                </a:extLst>
              </a:tr>
            </a:tbl>
          </a:graphicData>
        </a:graphic>
      </p:graphicFrame>
      <p:graphicFrame>
        <p:nvGraphicFramePr>
          <p:cNvPr id="19" name="Tabelle 5">
            <a:extLst>
              <a:ext uri="{FF2B5EF4-FFF2-40B4-BE49-F238E27FC236}">
                <a16:creationId xmlns:a16="http://schemas.microsoft.com/office/drawing/2014/main" id="{501EA4E1-5D3C-8DD6-4E3B-937EAE1750C5}"/>
              </a:ext>
            </a:extLst>
          </p:cNvPr>
          <p:cNvGraphicFramePr>
            <a:graphicFrameLocks noGrp="1"/>
          </p:cNvGraphicFramePr>
          <p:nvPr>
            <p:extLst>
              <p:ext uri="{D42A27DB-BD31-4B8C-83A1-F6EECF244321}">
                <p14:modId xmlns:p14="http://schemas.microsoft.com/office/powerpoint/2010/main" val="517521249"/>
              </p:ext>
            </p:extLst>
          </p:nvPr>
        </p:nvGraphicFramePr>
        <p:xfrm>
          <a:off x="6212497" y="4608065"/>
          <a:ext cx="4990963" cy="601200"/>
        </p:xfrm>
        <a:graphic>
          <a:graphicData uri="http://schemas.openxmlformats.org/drawingml/2006/table">
            <a:tbl>
              <a:tblPr firstRow="1" bandRow="1">
                <a:tableStyleId>{5C22544A-7EE6-4342-B048-85BDC9FD1C3A}</a:tableStyleId>
              </a:tblPr>
              <a:tblGrid>
                <a:gridCol w="801925">
                  <a:extLst>
                    <a:ext uri="{9D8B030D-6E8A-4147-A177-3AD203B41FA5}">
                      <a16:colId xmlns:a16="http://schemas.microsoft.com/office/drawing/2014/main" val="740063259"/>
                    </a:ext>
                  </a:extLst>
                </a:gridCol>
                <a:gridCol w="698173">
                  <a:extLst>
                    <a:ext uri="{9D8B030D-6E8A-4147-A177-3AD203B41FA5}">
                      <a16:colId xmlns:a16="http://schemas.microsoft.com/office/drawing/2014/main" val="2949672590"/>
                    </a:ext>
                  </a:extLst>
                </a:gridCol>
                <a:gridCol w="698173">
                  <a:extLst>
                    <a:ext uri="{9D8B030D-6E8A-4147-A177-3AD203B41FA5}">
                      <a16:colId xmlns:a16="http://schemas.microsoft.com/office/drawing/2014/main" val="3548635927"/>
                    </a:ext>
                  </a:extLst>
                </a:gridCol>
                <a:gridCol w="698173">
                  <a:extLst>
                    <a:ext uri="{9D8B030D-6E8A-4147-A177-3AD203B41FA5}">
                      <a16:colId xmlns:a16="http://schemas.microsoft.com/office/drawing/2014/main" val="2891013861"/>
                    </a:ext>
                  </a:extLst>
                </a:gridCol>
                <a:gridCol w="698173">
                  <a:extLst>
                    <a:ext uri="{9D8B030D-6E8A-4147-A177-3AD203B41FA5}">
                      <a16:colId xmlns:a16="http://schemas.microsoft.com/office/drawing/2014/main" val="4205657699"/>
                    </a:ext>
                  </a:extLst>
                </a:gridCol>
                <a:gridCol w="698173">
                  <a:extLst>
                    <a:ext uri="{9D8B030D-6E8A-4147-A177-3AD203B41FA5}">
                      <a16:colId xmlns:a16="http://schemas.microsoft.com/office/drawing/2014/main" val="2041373745"/>
                    </a:ext>
                  </a:extLst>
                </a:gridCol>
                <a:gridCol w="698173">
                  <a:extLst>
                    <a:ext uri="{9D8B030D-6E8A-4147-A177-3AD203B41FA5}">
                      <a16:colId xmlns:a16="http://schemas.microsoft.com/office/drawing/2014/main" val="198402527"/>
                    </a:ext>
                  </a:extLst>
                </a:gridCol>
              </a:tblGrid>
              <a:tr h="142877">
                <a:tc gridSpan="7">
                  <a:txBody>
                    <a:bodyPr/>
                    <a:lstStyle/>
                    <a:p>
                      <a:r>
                        <a:rPr lang="de-DE" sz="1000"/>
                        <a:t>No. of patients</a:t>
                      </a:r>
                    </a:p>
                  </a:txBody>
                  <a:tcPr marL="72000" marT="36000" marB="3600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558085198"/>
                  </a:ext>
                </a:extLst>
              </a:tr>
              <a:tr h="142877">
                <a:tc>
                  <a:txBody>
                    <a:bodyPr/>
                    <a:lstStyle/>
                    <a:p>
                      <a:pPr algn="l"/>
                      <a:r>
                        <a:rPr lang="de-DE" sz="1000" b="0" i="0" u="none" strike="noStrike" kern="1200">
                          <a:solidFill>
                            <a:schemeClr val="bg1"/>
                          </a:solidFill>
                          <a:effectLst/>
                          <a:latin typeface="+mn-lt"/>
                          <a:ea typeface="+mn-ea"/>
                          <a:cs typeface="+mn-cs"/>
                        </a:rPr>
                        <a:t>Mutated</a:t>
                      </a:r>
                      <a:endParaRPr lang="de-DE" sz="1000">
                        <a:solidFill>
                          <a:schemeClr val="bg1"/>
                        </a:solidFill>
                      </a:endParaRPr>
                    </a:p>
                  </a:txBody>
                  <a:tcPr marL="72000" marR="0" marT="18000" marB="18000" anchor="ctr">
                    <a:solidFill>
                      <a:schemeClr val="accent1"/>
                    </a:solidFill>
                  </a:tcPr>
                </a:tc>
                <a:tc>
                  <a:txBody>
                    <a:bodyPr/>
                    <a:lstStyle/>
                    <a:p>
                      <a:pPr algn="ctr"/>
                      <a:r>
                        <a:rPr lang="de-DE" sz="1000">
                          <a:solidFill>
                            <a:schemeClr val="tx1"/>
                          </a:solidFill>
                        </a:rPr>
                        <a:t>20</a:t>
                      </a:r>
                    </a:p>
                  </a:txBody>
                  <a:tcPr marL="0" marR="0" marT="18000" marB="18000" anchor="ctr"/>
                </a:tc>
                <a:tc>
                  <a:txBody>
                    <a:bodyPr/>
                    <a:lstStyle/>
                    <a:p>
                      <a:pPr algn="ctr"/>
                      <a:r>
                        <a:rPr lang="de-DE" sz="1000">
                          <a:solidFill>
                            <a:schemeClr val="tx1"/>
                          </a:solidFill>
                        </a:rPr>
                        <a:t>20</a:t>
                      </a:r>
                    </a:p>
                  </a:txBody>
                  <a:tcPr marL="0" marR="0" marT="18000" marB="18000" anchor="ctr"/>
                </a:tc>
                <a:tc>
                  <a:txBody>
                    <a:bodyPr/>
                    <a:lstStyle/>
                    <a:p>
                      <a:pPr algn="ctr"/>
                      <a:r>
                        <a:rPr lang="de-DE" sz="1000">
                          <a:solidFill>
                            <a:schemeClr val="tx1"/>
                          </a:solidFill>
                        </a:rPr>
                        <a:t>19</a:t>
                      </a:r>
                    </a:p>
                  </a:txBody>
                  <a:tcPr marL="0" marR="0" marT="18000" marB="18000" anchor="ctr"/>
                </a:tc>
                <a:tc>
                  <a:txBody>
                    <a:bodyPr/>
                    <a:lstStyle/>
                    <a:p>
                      <a:pPr algn="ctr"/>
                      <a:r>
                        <a:rPr lang="de-DE" sz="1000">
                          <a:solidFill>
                            <a:schemeClr val="tx1"/>
                          </a:solidFill>
                        </a:rPr>
                        <a:t>10</a:t>
                      </a:r>
                    </a:p>
                  </a:txBody>
                  <a:tcPr marL="0" marR="0" marT="18000" marB="18000" anchor="ctr"/>
                </a:tc>
                <a:tc>
                  <a:txBody>
                    <a:bodyPr/>
                    <a:lstStyle/>
                    <a:p>
                      <a:pPr algn="ctr"/>
                      <a:r>
                        <a:rPr lang="de-DE" sz="1000">
                          <a:solidFill>
                            <a:schemeClr val="tx1"/>
                          </a:solidFill>
                        </a:rPr>
                        <a:t>6</a:t>
                      </a:r>
                    </a:p>
                  </a:txBody>
                  <a:tcPr marL="0" marR="0" marT="18000" marB="18000" anchor="ctr"/>
                </a:tc>
                <a:tc>
                  <a:txBody>
                    <a:bodyPr/>
                    <a:lstStyle/>
                    <a:p>
                      <a:pPr algn="ctr"/>
                      <a:r>
                        <a:rPr lang="de-DE" sz="1000">
                          <a:solidFill>
                            <a:schemeClr val="tx1"/>
                          </a:solidFill>
                        </a:rPr>
                        <a:t>3</a:t>
                      </a:r>
                    </a:p>
                  </a:txBody>
                  <a:tcPr marL="0" marR="0" marT="18000" marB="18000" anchor="ctr"/>
                </a:tc>
                <a:extLst>
                  <a:ext uri="{0D108BD9-81ED-4DB2-BD59-A6C34878D82A}">
                    <a16:rowId xmlns:a16="http://schemas.microsoft.com/office/drawing/2014/main" val="3845130473"/>
                  </a:ext>
                </a:extLst>
              </a:tr>
              <a:tr h="142877">
                <a:tc>
                  <a:txBody>
                    <a:bodyPr/>
                    <a:lstStyle/>
                    <a:p>
                      <a:pPr algn="l"/>
                      <a:r>
                        <a:rPr lang="de-DE" sz="1000">
                          <a:solidFill>
                            <a:schemeClr val="bg1"/>
                          </a:solidFill>
                        </a:rPr>
                        <a:t>Unmutated</a:t>
                      </a:r>
                    </a:p>
                  </a:txBody>
                  <a:tcPr marL="72000" marR="0" marT="18000" marB="18000" anchor="ctr">
                    <a:solidFill>
                      <a:schemeClr val="accent3"/>
                    </a:solidFill>
                  </a:tcPr>
                </a:tc>
                <a:tc>
                  <a:txBody>
                    <a:bodyPr/>
                    <a:lstStyle/>
                    <a:p>
                      <a:pPr algn="ctr"/>
                      <a:r>
                        <a:rPr lang="de-DE" sz="1000">
                          <a:solidFill>
                            <a:schemeClr val="tx1"/>
                          </a:solidFill>
                        </a:rPr>
                        <a:t>34</a:t>
                      </a:r>
                    </a:p>
                  </a:txBody>
                  <a:tcPr marL="0" marR="0" marT="18000" marB="18000" anchor="ctr"/>
                </a:tc>
                <a:tc>
                  <a:txBody>
                    <a:bodyPr/>
                    <a:lstStyle/>
                    <a:p>
                      <a:pPr algn="ctr"/>
                      <a:r>
                        <a:rPr lang="de-DE" sz="1000">
                          <a:solidFill>
                            <a:schemeClr val="tx1"/>
                          </a:solidFill>
                        </a:rPr>
                        <a:t>34</a:t>
                      </a:r>
                    </a:p>
                  </a:txBody>
                  <a:tcPr marL="0" marR="0" marT="18000" marB="18000" anchor="ctr"/>
                </a:tc>
                <a:tc>
                  <a:txBody>
                    <a:bodyPr/>
                    <a:lstStyle/>
                    <a:p>
                      <a:pPr algn="ctr"/>
                      <a:r>
                        <a:rPr lang="de-DE" sz="1000">
                          <a:solidFill>
                            <a:schemeClr val="tx1"/>
                          </a:solidFill>
                        </a:rPr>
                        <a:t>33</a:t>
                      </a:r>
                    </a:p>
                  </a:txBody>
                  <a:tcPr marL="0" marR="0" marT="18000" marB="18000" anchor="ctr"/>
                </a:tc>
                <a:tc>
                  <a:txBody>
                    <a:bodyPr/>
                    <a:lstStyle/>
                    <a:p>
                      <a:pPr algn="ctr"/>
                      <a:r>
                        <a:rPr lang="de-DE" sz="1000">
                          <a:solidFill>
                            <a:schemeClr val="tx1"/>
                          </a:solidFill>
                        </a:rPr>
                        <a:t>16</a:t>
                      </a:r>
                    </a:p>
                  </a:txBody>
                  <a:tcPr marL="0" marR="0" marT="18000" marB="18000" anchor="ctr"/>
                </a:tc>
                <a:tc>
                  <a:txBody>
                    <a:bodyPr/>
                    <a:lstStyle/>
                    <a:p>
                      <a:pPr algn="ctr"/>
                      <a:r>
                        <a:rPr lang="de-DE" sz="1000">
                          <a:solidFill>
                            <a:schemeClr val="tx1"/>
                          </a:solidFill>
                        </a:rPr>
                        <a:t>11</a:t>
                      </a:r>
                    </a:p>
                  </a:txBody>
                  <a:tcPr marL="0" marR="0" marT="18000" marB="18000" anchor="ctr"/>
                </a:tc>
                <a:tc>
                  <a:txBody>
                    <a:bodyPr/>
                    <a:lstStyle/>
                    <a:p>
                      <a:pPr algn="ctr"/>
                      <a:r>
                        <a:rPr lang="de-DE" sz="1000">
                          <a:solidFill>
                            <a:schemeClr val="tx1"/>
                          </a:solidFill>
                        </a:rPr>
                        <a:t>0</a:t>
                      </a:r>
                    </a:p>
                  </a:txBody>
                  <a:tcPr marL="0" marR="0" marT="18000" marB="18000" anchor="ctr"/>
                </a:tc>
                <a:extLst>
                  <a:ext uri="{0D108BD9-81ED-4DB2-BD59-A6C34878D82A}">
                    <a16:rowId xmlns:a16="http://schemas.microsoft.com/office/drawing/2014/main" val="1140455290"/>
                  </a:ext>
                </a:extLst>
              </a:tr>
            </a:tbl>
          </a:graphicData>
        </a:graphic>
      </p:graphicFrame>
      <p:pic>
        <p:nvPicPr>
          <p:cNvPr id="20" name="Grafik 19">
            <a:extLst>
              <a:ext uri="{FF2B5EF4-FFF2-40B4-BE49-F238E27FC236}">
                <a16:creationId xmlns:a16="http://schemas.microsoft.com/office/drawing/2014/main" id="{C53F6A6D-04BC-7AB3-079E-9345426EC631}"/>
              </a:ext>
            </a:extLst>
          </p:cNvPr>
          <p:cNvPicPr>
            <a:picLocks noChangeAspect="1"/>
          </p:cNvPicPr>
          <p:nvPr/>
        </p:nvPicPr>
        <p:blipFill>
          <a:blip r:embed="rId2"/>
          <a:stretch>
            <a:fillRect/>
          </a:stretch>
        </p:blipFill>
        <p:spPr>
          <a:xfrm>
            <a:off x="1435074" y="2109277"/>
            <a:ext cx="3297600" cy="362476"/>
          </a:xfrm>
          <a:prstGeom prst="rect">
            <a:avLst/>
          </a:prstGeom>
        </p:spPr>
      </p:pic>
      <p:cxnSp>
        <p:nvCxnSpPr>
          <p:cNvPr id="22" name="Gerade Verbindung 21">
            <a:extLst>
              <a:ext uri="{FF2B5EF4-FFF2-40B4-BE49-F238E27FC236}">
                <a16:creationId xmlns:a16="http://schemas.microsoft.com/office/drawing/2014/main" id="{3DFF0A76-8A95-C356-B347-D3D04F671D65}"/>
              </a:ext>
            </a:extLst>
          </p:cNvPr>
          <p:cNvCxnSpPr>
            <a:cxnSpLocks/>
          </p:cNvCxnSpPr>
          <p:nvPr/>
        </p:nvCxnSpPr>
        <p:spPr>
          <a:xfrm>
            <a:off x="1263909" y="2013279"/>
            <a:ext cx="0" cy="20204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95D2760C-959C-A352-639A-87F312B9EDD7}"/>
              </a:ext>
            </a:extLst>
          </p:cNvPr>
          <p:cNvCxnSpPr>
            <a:cxnSpLocks/>
          </p:cNvCxnSpPr>
          <p:nvPr/>
        </p:nvCxnSpPr>
        <p:spPr>
          <a:xfrm flipH="1">
            <a:off x="1254384" y="4026973"/>
            <a:ext cx="37001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uppieren 62">
            <a:extLst>
              <a:ext uri="{FF2B5EF4-FFF2-40B4-BE49-F238E27FC236}">
                <a16:creationId xmlns:a16="http://schemas.microsoft.com/office/drawing/2014/main" id="{F976FFA7-BC59-DDED-AD06-FF030FC3B5F2}"/>
              </a:ext>
            </a:extLst>
          </p:cNvPr>
          <p:cNvGrpSpPr/>
          <p:nvPr/>
        </p:nvGrpSpPr>
        <p:grpSpPr>
          <a:xfrm>
            <a:off x="1218190" y="2153723"/>
            <a:ext cx="45719" cy="1778578"/>
            <a:chOff x="1218190" y="1959244"/>
            <a:chExt cx="45719" cy="1778578"/>
          </a:xfrm>
        </p:grpSpPr>
        <p:cxnSp>
          <p:nvCxnSpPr>
            <p:cNvPr id="25" name="Gerade Verbindung 24">
              <a:extLst>
                <a:ext uri="{FF2B5EF4-FFF2-40B4-BE49-F238E27FC236}">
                  <a16:creationId xmlns:a16="http://schemas.microsoft.com/office/drawing/2014/main" id="{1FEC718F-2F26-6942-7CDE-F0293228289D}"/>
                </a:ext>
              </a:extLst>
            </p:cNvPr>
            <p:cNvCxnSpPr>
              <a:cxnSpLocks/>
            </p:cNvCxnSpPr>
            <p:nvPr/>
          </p:nvCxnSpPr>
          <p:spPr>
            <a:xfrm flipH="1">
              <a:off x="1218190" y="373782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24A89B69-6EF0-ECE1-7607-CC1E3509A622}"/>
                </a:ext>
              </a:extLst>
            </p:cNvPr>
            <p:cNvCxnSpPr>
              <a:cxnSpLocks/>
            </p:cNvCxnSpPr>
            <p:nvPr/>
          </p:nvCxnSpPr>
          <p:spPr>
            <a:xfrm flipH="1">
              <a:off x="1218190" y="3293176"/>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5914DDEC-4F7E-AAD1-19E1-D903F894F468}"/>
                </a:ext>
              </a:extLst>
            </p:cNvPr>
            <p:cNvCxnSpPr>
              <a:cxnSpLocks/>
            </p:cNvCxnSpPr>
            <p:nvPr/>
          </p:nvCxnSpPr>
          <p:spPr>
            <a:xfrm flipH="1">
              <a:off x="1218190" y="284853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39261E0C-E69F-916D-3FE2-47C82F14C52B}"/>
                </a:ext>
              </a:extLst>
            </p:cNvPr>
            <p:cNvCxnSpPr>
              <a:cxnSpLocks/>
            </p:cNvCxnSpPr>
            <p:nvPr/>
          </p:nvCxnSpPr>
          <p:spPr>
            <a:xfrm flipH="1">
              <a:off x="1218190" y="240388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9520EC73-01B9-1CAB-16C7-0EA89B71641A}"/>
                </a:ext>
              </a:extLst>
            </p:cNvPr>
            <p:cNvCxnSpPr>
              <a:cxnSpLocks/>
            </p:cNvCxnSpPr>
            <p:nvPr/>
          </p:nvCxnSpPr>
          <p:spPr>
            <a:xfrm flipH="1">
              <a:off x="1218190" y="1959244"/>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E0817743-35DC-6440-9AA5-7A477DA4C8B3}"/>
              </a:ext>
            </a:extLst>
          </p:cNvPr>
          <p:cNvGrpSpPr/>
          <p:nvPr/>
        </p:nvGrpSpPr>
        <p:grpSpPr>
          <a:xfrm>
            <a:off x="1433345" y="4023286"/>
            <a:ext cx="3347604" cy="45721"/>
            <a:chOff x="1433345" y="3828807"/>
            <a:chExt cx="3347604" cy="45721"/>
          </a:xfrm>
        </p:grpSpPr>
        <p:cxnSp>
          <p:nvCxnSpPr>
            <p:cNvPr id="33" name="Gerade Verbindung 32">
              <a:extLst>
                <a:ext uri="{FF2B5EF4-FFF2-40B4-BE49-F238E27FC236}">
                  <a16:creationId xmlns:a16="http://schemas.microsoft.com/office/drawing/2014/main" id="{F021ED44-593D-F3E9-9C9A-9FC43A161041}"/>
                </a:ext>
              </a:extLst>
            </p:cNvPr>
            <p:cNvCxnSpPr>
              <a:cxnSpLocks/>
            </p:cNvCxnSpPr>
            <p:nvPr/>
          </p:nvCxnSpPr>
          <p:spPr>
            <a:xfrm rot="5400000" flipH="1">
              <a:off x="1410485" y="385166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3576A892-2189-C976-7367-0C6110F10EDD}"/>
                </a:ext>
              </a:extLst>
            </p:cNvPr>
            <p:cNvCxnSpPr>
              <a:cxnSpLocks/>
            </p:cNvCxnSpPr>
            <p:nvPr/>
          </p:nvCxnSpPr>
          <p:spPr>
            <a:xfrm rot="5400000" flipH="1">
              <a:off x="1828936" y="385166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6803D6D2-3CB0-8B90-2C75-1A7FABBEF339}"/>
                </a:ext>
              </a:extLst>
            </p:cNvPr>
            <p:cNvCxnSpPr>
              <a:cxnSpLocks/>
            </p:cNvCxnSpPr>
            <p:nvPr/>
          </p:nvCxnSpPr>
          <p:spPr>
            <a:xfrm rot="5400000" flipH="1">
              <a:off x="2247387" y="385166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80A9E50C-505E-F3CA-A269-7B14BF3831FF}"/>
                </a:ext>
              </a:extLst>
            </p:cNvPr>
            <p:cNvCxnSpPr>
              <a:cxnSpLocks/>
            </p:cNvCxnSpPr>
            <p:nvPr/>
          </p:nvCxnSpPr>
          <p:spPr>
            <a:xfrm rot="5400000" flipH="1">
              <a:off x="2665838" y="385166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B3051F6F-D0A3-6079-87B5-7EA15E986E09}"/>
                </a:ext>
              </a:extLst>
            </p:cNvPr>
            <p:cNvCxnSpPr>
              <a:cxnSpLocks/>
            </p:cNvCxnSpPr>
            <p:nvPr/>
          </p:nvCxnSpPr>
          <p:spPr>
            <a:xfrm rot="5400000" flipH="1">
              <a:off x="3084289" y="385166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3175FF82-1137-47BA-AF63-7BD938EB2227}"/>
                </a:ext>
              </a:extLst>
            </p:cNvPr>
            <p:cNvCxnSpPr>
              <a:cxnSpLocks/>
            </p:cNvCxnSpPr>
            <p:nvPr/>
          </p:nvCxnSpPr>
          <p:spPr>
            <a:xfrm rot="5400000" flipH="1">
              <a:off x="3502740" y="385166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67678AAE-6ADD-6C82-4085-A36173D8D087}"/>
                </a:ext>
              </a:extLst>
            </p:cNvPr>
            <p:cNvCxnSpPr>
              <a:cxnSpLocks/>
            </p:cNvCxnSpPr>
            <p:nvPr/>
          </p:nvCxnSpPr>
          <p:spPr>
            <a:xfrm rot="5400000" flipH="1">
              <a:off x="3921191" y="3851669"/>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7E84603D-04A9-104E-A3B6-2B0F7795C43A}"/>
                </a:ext>
              </a:extLst>
            </p:cNvPr>
            <p:cNvCxnSpPr>
              <a:cxnSpLocks/>
            </p:cNvCxnSpPr>
            <p:nvPr/>
          </p:nvCxnSpPr>
          <p:spPr>
            <a:xfrm rot="5400000" flipH="1">
              <a:off x="4339642" y="3851669"/>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0F085F87-9E2E-3F6D-0205-7F424DBEAB9F}"/>
                </a:ext>
              </a:extLst>
            </p:cNvPr>
            <p:cNvCxnSpPr>
              <a:cxnSpLocks/>
            </p:cNvCxnSpPr>
            <p:nvPr/>
          </p:nvCxnSpPr>
          <p:spPr>
            <a:xfrm rot="5400000" flipH="1">
              <a:off x="4758089" y="3851669"/>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Textfeld 43">
            <a:extLst>
              <a:ext uri="{FF2B5EF4-FFF2-40B4-BE49-F238E27FC236}">
                <a16:creationId xmlns:a16="http://schemas.microsoft.com/office/drawing/2014/main" id="{8631E2DD-A873-A508-ABE5-91B28233B411}"/>
              </a:ext>
            </a:extLst>
          </p:cNvPr>
          <p:cNvSpPr txBox="1"/>
          <p:nvPr/>
        </p:nvSpPr>
        <p:spPr>
          <a:xfrm>
            <a:off x="1559944" y="4274863"/>
            <a:ext cx="2944973" cy="307777"/>
          </a:xfrm>
          <a:prstGeom prst="rect">
            <a:avLst/>
          </a:prstGeom>
          <a:noFill/>
        </p:spPr>
        <p:txBody>
          <a:bodyPr wrap="none" rtlCol="0">
            <a:spAutoFit/>
          </a:bodyPr>
          <a:lstStyle/>
          <a:p>
            <a:r>
              <a:rPr lang="de-DE" sz="1400" b="1"/>
              <a:t>Time in </a:t>
            </a:r>
            <a:r>
              <a:rPr lang="de-DE" sz="1400" b="1" err="1"/>
              <a:t>month</a:t>
            </a:r>
            <a:r>
              <a:rPr lang="de-DE" sz="1400" b="1"/>
              <a:t> </a:t>
            </a:r>
            <a:r>
              <a:rPr lang="de-DE" sz="1400" b="1" err="1"/>
              <a:t>since</a:t>
            </a:r>
            <a:r>
              <a:rPr lang="de-DE" sz="1400" b="1"/>
              <a:t> </a:t>
            </a:r>
            <a:r>
              <a:rPr lang="de-DE" sz="1400" b="1" err="1"/>
              <a:t>registration</a:t>
            </a:r>
            <a:endParaRPr lang="de-DE" sz="1400" b="1"/>
          </a:p>
        </p:txBody>
      </p:sp>
      <p:sp>
        <p:nvSpPr>
          <p:cNvPr id="45" name="Textfeld 44">
            <a:extLst>
              <a:ext uri="{FF2B5EF4-FFF2-40B4-BE49-F238E27FC236}">
                <a16:creationId xmlns:a16="http://schemas.microsoft.com/office/drawing/2014/main" id="{BFF1C45C-E218-CF17-AF4B-9D637D0FDCBF}"/>
              </a:ext>
            </a:extLst>
          </p:cNvPr>
          <p:cNvSpPr txBox="1"/>
          <p:nvPr/>
        </p:nvSpPr>
        <p:spPr>
          <a:xfrm>
            <a:off x="1297371" y="4061405"/>
            <a:ext cx="269626" cy="276999"/>
          </a:xfrm>
          <a:prstGeom prst="rect">
            <a:avLst/>
          </a:prstGeom>
          <a:noFill/>
        </p:spPr>
        <p:txBody>
          <a:bodyPr wrap="none" rtlCol="0">
            <a:spAutoFit/>
          </a:bodyPr>
          <a:lstStyle/>
          <a:p>
            <a:r>
              <a:rPr lang="de-DE" sz="1200"/>
              <a:t>0</a:t>
            </a:r>
          </a:p>
        </p:txBody>
      </p:sp>
      <p:sp>
        <p:nvSpPr>
          <p:cNvPr id="46" name="Textfeld 45">
            <a:extLst>
              <a:ext uri="{FF2B5EF4-FFF2-40B4-BE49-F238E27FC236}">
                <a16:creationId xmlns:a16="http://schemas.microsoft.com/office/drawing/2014/main" id="{62D25446-C18D-D48B-12E5-8A4CF289EFED}"/>
              </a:ext>
            </a:extLst>
          </p:cNvPr>
          <p:cNvSpPr txBox="1"/>
          <p:nvPr/>
        </p:nvSpPr>
        <p:spPr>
          <a:xfrm>
            <a:off x="1672924" y="4061405"/>
            <a:ext cx="354584" cy="276999"/>
          </a:xfrm>
          <a:prstGeom prst="rect">
            <a:avLst/>
          </a:prstGeom>
          <a:noFill/>
        </p:spPr>
        <p:txBody>
          <a:bodyPr wrap="none" rtlCol="0">
            <a:spAutoFit/>
          </a:bodyPr>
          <a:lstStyle/>
          <a:p>
            <a:r>
              <a:rPr lang="de-DE" sz="1200"/>
              <a:t>12</a:t>
            </a:r>
          </a:p>
        </p:txBody>
      </p:sp>
      <p:sp>
        <p:nvSpPr>
          <p:cNvPr id="47" name="Textfeld 46">
            <a:extLst>
              <a:ext uri="{FF2B5EF4-FFF2-40B4-BE49-F238E27FC236}">
                <a16:creationId xmlns:a16="http://schemas.microsoft.com/office/drawing/2014/main" id="{92810AB1-610C-6D7B-9B5C-EEDA32B14DEA}"/>
              </a:ext>
            </a:extLst>
          </p:cNvPr>
          <p:cNvSpPr txBox="1"/>
          <p:nvPr/>
        </p:nvSpPr>
        <p:spPr>
          <a:xfrm>
            <a:off x="2094216" y="4061405"/>
            <a:ext cx="354584" cy="276999"/>
          </a:xfrm>
          <a:prstGeom prst="rect">
            <a:avLst/>
          </a:prstGeom>
          <a:noFill/>
        </p:spPr>
        <p:txBody>
          <a:bodyPr wrap="none" rtlCol="0">
            <a:spAutoFit/>
          </a:bodyPr>
          <a:lstStyle/>
          <a:p>
            <a:r>
              <a:rPr lang="de-DE" sz="1200"/>
              <a:t>24</a:t>
            </a:r>
          </a:p>
        </p:txBody>
      </p:sp>
      <p:sp>
        <p:nvSpPr>
          <p:cNvPr id="48" name="Textfeld 47">
            <a:extLst>
              <a:ext uri="{FF2B5EF4-FFF2-40B4-BE49-F238E27FC236}">
                <a16:creationId xmlns:a16="http://schemas.microsoft.com/office/drawing/2014/main" id="{5A79342E-B1E7-1D8B-F6F4-F59168F8B015}"/>
              </a:ext>
            </a:extLst>
          </p:cNvPr>
          <p:cNvSpPr txBox="1"/>
          <p:nvPr/>
        </p:nvSpPr>
        <p:spPr>
          <a:xfrm>
            <a:off x="2513886" y="4061405"/>
            <a:ext cx="354584" cy="276999"/>
          </a:xfrm>
          <a:prstGeom prst="rect">
            <a:avLst/>
          </a:prstGeom>
          <a:noFill/>
        </p:spPr>
        <p:txBody>
          <a:bodyPr wrap="none" rtlCol="0">
            <a:spAutoFit/>
          </a:bodyPr>
          <a:lstStyle/>
          <a:p>
            <a:r>
              <a:rPr lang="de-DE" sz="1200"/>
              <a:t>36</a:t>
            </a:r>
          </a:p>
        </p:txBody>
      </p:sp>
      <p:sp>
        <p:nvSpPr>
          <p:cNvPr id="49" name="Textfeld 48">
            <a:extLst>
              <a:ext uri="{FF2B5EF4-FFF2-40B4-BE49-F238E27FC236}">
                <a16:creationId xmlns:a16="http://schemas.microsoft.com/office/drawing/2014/main" id="{DEDDC2CD-E45B-E0EB-11F0-F75C6BF56F7C}"/>
              </a:ext>
            </a:extLst>
          </p:cNvPr>
          <p:cNvSpPr txBox="1"/>
          <p:nvPr/>
        </p:nvSpPr>
        <p:spPr>
          <a:xfrm>
            <a:off x="2924473" y="4061405"/>
            <a:ext cx="354584" cy="276999"/>
          </a:xfrm>
          <a:prstGeom prst="rect">
            <a:avLst/>
          </a:prstGeom>
          <a:noFill/>
        </p:spPr>
        <p:txBody>
          <a:bodyPr wrap="none" rtlCol="0">
            <a:spAutoFit/>
          </a:bodyPr>
          <a:lstStyle/>
          <a:p>
            <a:r>
              <a:rPr lang="de-DE" sz="1200"/>
              <a:t>48</a:t>
            </a:r>
          </a:p>
        </p:txBody>
      </p:sp>
      <p:sp>
        <p:nvSpPr>
          <p:cNvPr id="50" name="Textfeld 49">
            <a:extLst>
              <a:ext uri="{FF2B5EF4-FFF2-40B4-BE49-F238E27FC236}">
                <a16:creationId xmlns:a16="http://schemas.microsoft.com/office/drawing/2014/main" id="{3B269F12-CEB8-C0F7-49D8-7C3C940654A7}"/>
              </a:ext>
            </a:extLst>
          </p:cNvPr>
          <p:cNvSpPr txBox="1"/>
          <p:nvPr/>
        </p:nvSpPr>
        <p:spPr>
          <a:xfrm>
            <a:off x="3350655" y="4061405"/>
            <a:ext cx="354584" cy="276999"/>
          </a:xfrm>
          <a:prstGeom prst="rect">
            <a:avLst/>
          </a:prstGeom>
          <a:noFill/>
        </p:spPr>
        <p:txBody>
          <a:bodyPr wrap="none" rtlCol="0">
            <a:spAutoFit/>
          </a:bodyPr>
          <a:lstStyle/>
          <a:p>
            <a:r>
              <a:rPr lang="de-DE" sz="1200"/>
              <a:t>60</a:t>
            </a:r>
          </a:p>
        </p:txBody>
      </p:sp>
      <p:sp>
        <p:nvSpPr>
          <p:cNvPr id="51" name="Textfeld 50">
            <a:extLst>
              <a:ext uri="{FF2B5EF4-FFF2-40B4-BE49-F238E27FC236}">
                <a16:creationId xmlns:a16="http://schemas.microsoft.com/office/drawing/2014/main" id="{E4664107-C31C-66C3-21F1-C2B5C758E695}"/>
              </a:ext>
            </a:extLst>
          </p:cNvPr>
          <p:cNvSpPr txBox="1"/>
          <p:nvPr/>
        </p:nvSpPr>
        <p:spPr>
          <a:xfrm>
            <a:off x="3769101" y="4061405"/>
            <a:ext cx="354584" cy="276999"/>
          </a:xfrm>
          <a:prstGeom prst="rect">
            <a:avLst/>
          </a:prstGeom>
          <a:noFill/>
        </p:spPr>
        <p:txBody>
          <a:bodyPr wrap="none" rtlCol="0">
            <a:spAutoFit/>
          </a:bodyPr>
          <a:lstStyle/>
          <a:p>
            <a:r>
              <a:rPr lang="de-DE" sz="1200"/>
              <a:t>72</a:t>
            </a:r>
          </a:p>
        </p:txBody>
      </p:sp>
      <p:sp>
        <p:nvSpPr>
          <p:cNvPr id="52" name="Textfeld 51">
            <a:extLst>
              <a:ext uri="{FF2B5EF4-FFF2-40B4-BE49-F238E27FC236}">
                <a16:creationId xmlns:a16="http://schemas.microsoft.com/office/drawing/2014/main" id="{347F3B73-1D30-22A0-0C8D-C392491E0A5E}"/>
              </a:ext>
            </a:extLst>
          </p:cNvPr>
          <p:cNvSpPr txBox="1"/>
          <p:nvPr/>
        </p:nvSpPr>
        <p:spPr>
          <a:xfrm>
            <a:off x="4189606" y="4061405"/>
            <a:ext cx="354584" cy="276999"/>
          </a:xfrm>
          <a:prstGeom prst="rect">
            <a:avLst/>
          </a:prstGeom>
          <a:noFill/>
        </p:spPr>
        <p:txBody>
          <a:bodyPr wrap="none" rtlCol="0">
            <a:spAutoFit/>
          </a:bodyPr>
          <a:lstStyle/>
          <a:p>
            <a:r>
              <a:rPr lang="de-DE" sz="1200"/>
              <a:t>84</a:t>
            </a:r>
          </a:p>
        </p:txBody>
      </p:sp>
      <p:sp>
        <p:nvSpPr>
          <p:cNvPr id="53" name="Textfeld 52">
            <a:extLst>
              <a:ext uri="{FF2B5EF4-FFF2-40B4-BE49-F238E27FC236}">
                <a16:creationId xmlns:a16="http://schemas.microsoft.com/office/drawing/2014/main" id="{451E3AE2-8D66-7093-A9A5-5D1641F2AA4C}"/>
              </a:ext>
            </a:extLst>
          </p:cNvPr>
          <p:cNvSpPr txBox="1"/>
          <p:nvPr/>
        </p:nvSpPr>
        <p:spPr>
          <a:xfrm>
            <a:off x="4600715" y="4061405"/>
            <a:ext cx="354584" cy="276999"/>
          </a:xfrm>
          <a:prstGeom prst="rect">
            <a:avLst/>
          </a:prstGeom>
          <a:noFill/>
        </p:spPr>
        <p:txBody>
          <a:bodyPr wrap="none" rtlCol="0">
            <a:spAutoFit/>
          </a:bodyPr>
          <a:lstStyle/>
          <a:p>
            <a:r>
              <a:rPr lang="de-DE" sz="1200"/>
              <a:t>96</a:t>
            </a:r>
          </a:p>
        </p:txBody>
      </p:sp>
      <p:sp>
        <p:nvSpPr>
          <p:cNvPr id="54" name="Textfeld 53">
            <a:extLst>
              <a:ext uri="{FF2B5EF4-FFF2-40B4-BE49-F238E27FC236}">
                <a16:creationId xmlns:a16="http://schemas.microsoft.com/office/drawing/2014/main" id="{860EE6CF-25F9-93A0-C0C5-B4F1D11E5BAA}"/>
              </a:ext>
            </a:extLst>
          </p:cNvPr>
          <p:cNvSpPr txBox="1"/>
          <p:nvPr/>
        </p:nvSpPr>
        <p:spPr>
          <a:xfrm>
            <a:off x="771192" y="3798675"/>
            <a:ext cx="482825" cy="276999"/>
          </a:xfrm>
          <a:prstGeom prst="rect">
            <a:avLst/>
          </a:prstGeom>
          <a:noFill/>
        </p:spPr>
        <p:txBody>
          <a:bodyPr wrap="none" rtlCol="0">
            <a:spAutoFit/>
          </a:bodyPr>
          <a:lstStyle/>
          <a:p>
            <a:pPr algn="r"/>
            <a:r>
              <a:rPr lang="de-DE" sz="1200"/>
              <a:t>0.00</a:t>
            </a:r>
          </a:p>
        </p:txBody>
      </p:sp>
      <p:sp>
        <p:nvSpPr>
          <p:cNvPr id="55" name="Textfeld 54">
            <a:extLst>
              <a:ext uri="{FF2B5EF4-FFF2-40B4-BE49-F238E27FC236}">
                <a16:creationId xmlns:a16="http://schemas.microsoft.com/office/drawing/2014/main" id="{785A6F7A-6C4A-8226-F578-490CF09D9535}"/>
              </a:ext>
            </a:extLst>
          </p:cNvPr>
          <p:cNvSpPr txBox="1"/>
          <p:nvPr/>
        </p:nvSpPr>
        <p:spPr>
          <a:xfrm>
            <a:off x="771192" y="3354032"/>
            <a:ext cx="482825" cy="276999"/>
          </a:xfrm>
          <a:prstGeom prst="rect">
            <a:avLst/>
          </a:prstGeom>
          <a:noFill/>
        </p:spPr>
        <p:txBody>
          <a:bodyPr wrap="none" rtlCol="0">
            <a:spAutoFit/>
          </a:bodyPr>
          <a:lstStyle/>
          <a:p>
            <a:pPr algn="r"/>
            <a:r>
              <a:rPr lang="de-DE" sz="1200"/>
              <a:t>0.25</a:t>
            </a:r>
          </a:p>
        </p:txBody>
      </p:sp>
      <p:sp>
        <p:nvSpPr>
          <p:cNvPr id="56" name="Textfeld 55">
            <a:extLst>
              <a:ext uri="{FF2B5EF4-FFF2-40B4-BE49-F238E27FC236}">
                <a16:creationId xmlns:a16="http://schemas.microsoft.com/office/drawing/2014/main" id="{25BC5CE8-29AA-3C6D-D8F6-BEAD35E1FB69}"/>
              </a:ext>
            </a:extLst>
          </p:cNvPr>
          <p:cNvSpPr txBox="1"/>
          <p:nvPr/>
        </p:nvSpPr>
        <p:spPr>
          <a:xfrm>
            <a:off x="771192" y="2904510"/>
            <a:ext cx="482825" cy="276999"/>
          </a:xfrm>
          <a:prstGeom prst="rect">
            <a:avLst/>
          </a:prstGeom>
          <a:noFill/>
        </p:spPr>
        <p:txBody>
          <a:bodyPr wrap="none" rtlCol="0">
            <a:spAutoFit/>
          </a:bodyPr>
          <a:lstStyle/>
          <a:p>
            <a:pPr algn="r"/>
            <a:r>
              <a:rPr lang="de-DE" sz="1200"/>
              <a:t>0.50</a:t>
            </a:r>
          </a:p>
        </p:txBody>
      </p:sp>
      <p:sp>
        <p:nvSpPr>
          <p:cNvPr id="57" name="Textfeld 56">
            <a:extLst>
              <a:ext uri="{FF2B5EF4-FFF2-40B4-BE49-F238E27FC236}">
                <a16:creationId xmlns:a16="http://schemas.microsoft.com/office/drawing/2014/main" id="{59E6476C-0CD2-E913-74CA-F98FE4D0FF24}"/>
              </a:ext>
            </a:extLst>
          </p:cNvPr>
          <p:cNvSpPr txBox="1"/>
          <p:nvPr/>
        </p:nvSpPr>
        <p:spPr>
          <a:xfrm>
            <a:off x="771192" y="2454988"/>
            <a:ext cx="482825" cy="276999"/>
          </a:xfrm>
          <a:prstGeom prst="rect">
            <a:avLst/>
          </a:prstGeom>
          <a:noFill/>
        </p:spPr>
        <p:txBody>
          <a:bodyPr wrap="none" rtlCol="0">
            <a:spAutoFit/>
          </a:bodyPr>
          <a:lstStyle/>
          <a:p>
            <a:pPr algn="r"/>
            <a:r>
              <a:rPr lang="de-DE" sz="1200"/>
              <a:t>0.75</a:t>
            </a:r>
          </a:p>
        </p:txBody>
      </p:sp>
      <p:sp>
        <p:nvSpPr>
          <p:cNvPr id="58" name="Textfeld 57">
            <a:extLst>
              <a:ext uri="{FF2B5EF4-FFF2-40B4-BE49-F238E27FC236}">
                <a16:creationId xmlns:a16="http://schemas.microsoft.com/office/drawing/2014/main" id="{FE77D6F0-E76F-FAE2-7867-BA50D3B01FC9}"/>
              </a:ext>
            </a:extLst>
          </p:cNvPr>
          <p:cNvSpPr txBox="1"/>
          <p:nvPr/>
        </p:nvSpPr>
        <p:spPr>
          <a:xfrm>
            <a:off x="771192" y="2002788"/>
            <a:ext cx="482825" cy="276999"/>
          </a:xfrm>
          <a:prstGeom prst="rect">
            <a:avLst/>
          </a:prstGeom>
          <a:noFill/>
        </p:spPr>
        <p:txBody>
          <a:bodyPr wrap="none" rtlCol="0">
            <a:spAutoFit/>
          </a:bodyPr>
          <a:lstStyle/>
          <a:p>
            <a:pPr algn="r"/>
            <a:r>
              <a:rPr lang="de-DE" sz="1200"/>
              <a:t>1.00</a:t>
            </a:r>
          </a:p>
        </p:txBody>
      </p:sp>
      <p:cxnSp>
        <p:nvCxnSpPr>
          <p:cNvPr id="66" name="Gerade Verbindung 65">
            <a:extLst>
              <a:ext uri="{FF2B5EF4-FFF2-40B4-BE49-F238E27FC236}">
                <a16:creationId xmlns:a16="http://schemas.microsoft.com/office/drawing/2014/main" id="{BB0FED80-E29B-D3DB-7FFC-ECBD8BD95C23}"/>
              </a:ext>
            </a:extLst>
          </p:cNvPr>
          <p:cNvCxnSpPr>
            <a:cxnSpLocks/>
          </p:cNvCxnSpPr>
          <p:nvPr/>
        </p:nvCxnSpPr>
        <p:spPr>
          <a:xfrm>
            <a:off x="7207509" y="2013279"/>
            <a:ext cx="0" cy="20204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C7286453-FEAF-0C60-868F-F4C1C1B55FAF}"/>
              </a:ext>
            </a:extLst>
          </p:cNvPr>
          <p:cNvCxnSpPr>
            <a:cxnSpLocks/>
          </p:cNvCxnSpPr>
          <p:nvPr/>
        </p:nvCxnSpPr>
        <p:spPr>
          <a:xfrm flipH="1">
            <a:off x="7197984" y="4026973"/>
            <a:ext cx="37710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8" name="Gruppieren 67">
            <a:extLst>
              <a:ext uri="{FF2B5EF4-FFF2-40B4-BE49-F238E27FC236}">
                <a16:creationId xmlns:a16="http://schemas.microsoft.com/office/drawing/2014/main" id="{9874E0DC-1194-C2C3-7066-34E58D7C7645}"/>
              </a:ext>
            </a:extLst>
          </p:cNvPr>
          <p:cNvGrpSpPr/>
          <p:nvPr/>
        </p:nvGrpSpPr>
        <p:grpSpPr>
          <a:xfrm>
            <a:off x="7161790" y="2153723"/>
            <a:ext cx="45719" cy="1778578"/>
            <a:chOff x="1218190" y="1959244"/>
            <a:chExt cx="45719" cy="1778578"/>
          </a:xfrm>
        </p:grpSpPr>
        <p:cxnSp>
          <p:nvCxnSpPr>
            <p:cNvPr id="69" name="Gerade Verbindung 68">
              <a:extLst>
                <a:ext uri="{FF2B5EF4-FFF2-40B4-BE49-F238E27FC236}">
                  <a16:creationId xmlns:a16="http://schemas.microsoft.com/office/drawing/2014/main" id="{89C09049-EA3E-F1DD-CEDC-D85883F45995}"/>
                </a:ext>
              </a:extLst>
            </p:cNvPr>
            <p:cNvCxnSpPr>
              <a:cxnSpLocks/>
            </p:cNvCxnSpPr>
            <p:nvPr/>
          </p:nvCxnSpPr>
          <p:spPr>
            <a:xfrm flipH="1">
              <a:off x="1218190" y="373782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 Verbindung 69">
              <a:extLst>
                <a:ext uri="{FF2B5EF4-FFF2-40B4-BE49-F238E27FC236}">
                  <a16:creationId xmlns:a16="http://schemas.microsoft.com/office/drawing/2014/main" id="{EB06BCDB-7878-6A79-019B-0AE986083DB4}"/>
                </a:ext>
              </a:extLst>
            </p:cNvPr>
            <p:cNvCxnSpPr>
              <a:cxnSpLocks/>
            </p:cNvCxnSpPr>
            <p:nvPr/>
          </p:nvCxnSpPr>
          <p:spPr>
            <a:xfrm flipH="1">
              <a:off x="1218190" y="3293176"/>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1EDB83D2-DC0D-E9CB-66F7-282469709194}"/>
                </a:ext>
              </a:extLst>
            </p:cNvPr>
            <p:cNvCxnSpPr>
              <a:cxnSpLocks/>
            </p:cNvCxnSpPr>
            <p:nvPr/>
          </p:nvCxnSpPr>
          <p:spPr>
            <a:xfrm flipH="1">
              <a:off x="1218190" y="284853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71">
              <a:extLst>
                <a:ext uri="{FF2B5EF4-FFF2-40B4-BE49-F238E27FC236}">
                  <a16:creationId xmlns:a16="http://schemas.microsoft.com/office/drawing/2014/main" id="{F60910D1-8BBB-2AB7-EAD0-EA4686505026}"/>
                </a:ext>
              </a:extLst>
            </p:cNvPr>
            <p:cNvCxnSpPr>
              <a:cxnSpLocks/>
            </p:cNvCxnSpPr>
            <p:nvPr/>
          </p:nvCxnSpPr>
          <p:spPr>
            <a:xfrm flipH="1">
              <a:off x="1218190" y="240388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 Verbindung 72">
              <a:extLst>
                <a:ext uri="{FF2B5EF4-FFF2-40B4-BE49-F238E27FC236}">
                  <a16:creationId xmlns:a16="http://schemas.microsoft.com/office/drawing/2014/main" id="{46F3664C-EB22-5F01-AB4C-724F4FA54407}"/>
                </a:ext>
              </a:extLst>
            </p:cNvPr>
            <p:cNvCxnSpPr>
              <a:cxnSpLocks/>
            </p:cNvCxnSpPr>
            <p:nvPr/>
          </p:nvCxnSpPr>
          <p:spPr>
            <a:xfrm flipH="1">
              <a:off x="1218190" y="1959244"/>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5" name="Gerade Verbindung 74">
            <a:extLst>
              <a:ext uri="{FF2B5EF4-FFF2-40B4-BE49-F238E27FC236}">
                <a16:creationId xmlns:a16="http://schemas.microsoft.com/office/drawing/2014/main" id="{0482E142-EA9C-A880-70EB-EAB99290FF92}"/>
              </a:ext>
            </a:extLst>
          </p:cNvPr>
          <p:cNvCxnSpPr>
            <a:cxnSpLocks/>
          </p:cNvCxnSpPr>
          <p:nvPr/>
        </p:nvCxnSpPr>
        <p:spPr>
          <a:xfrm rot="5400000" flipH="1">
            <a:off x="7354085" y="404614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A6FFBBB5-C21B-A3B0-96E0-6B27779CA54F}"/>
              </a:ext>
            </a:extLst>
          </p:cNvPr>
          <p:cNvCxnSpPr>
            <a:cxnSpLocks/>
          </p:cNvCxnSpPr>
          <p:nvPr/>
        </p:nvCxnSpPr>
        <p:spPr>
          <a:xfrm rot="5400000" flipH="1">
            <a:off x="8038084" y="4046146"/>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77">
            <a:extLst>
              <a:ext uri="{FF2B5EF4-FFF2-40B4-BE49-F238E27FC236}">
                <a16:creationId xmlns:a16="http://schemas.microsoft.com/office/drawing/2014/main" id="{78957293-0AE4-27C0-850F-60620A8F7DFC}"/>
              </a:ext>
            </a:extLst>
          </p:cNvPr>
          <p:cNvCxnSpPr>
            <a:cxnSpLocks/>
          </p:cNvCxnSpPr>
          <p:nvPr/>
        </p:nvCxnSpPr>
        <p:spPr>
          <a:xfrm rot="5400000" flipH="1">
            <a:off x="8722083" y="4046146"/>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A8871DC4-E21E-D386-2021-EBA7BF0EF343}"/>
              </a:ext>
            </a:extLst>
          </p:cNvPr>
          <p:cNvCxnSpPr>
            <a:cxnSpLocks/>
          </p:cNvCxnSpPr>
          <p:nvPr/>
        </p:nvCxnSpPr>
        <p:spPr>
          <a:xfrm rot="5400000" flipH="1">
            <a:off x="9406082" y="4046147"/>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 Verbindung 80">
            <a:extLst>
              <a:ext uri="{FF2B5EF4-FFF2-40B4-BE49-F238E27FC236}">
                <a16:creationId xmlns:a16="http://schemas.microsoft.com/office/drawing/2014/main" id="{9006D770-0DB5-0611-F6A5-7A367D279462}"/>
              </a:ext>
            </a:extLst>
          </p:cNvPr>
          <p:cNvCxnSpPr>
            <a:cxnSpLocks/>
          </p:cNvCxnSpPr>
          <p:nvPr/>
        </p:nvCxnSpPr>
        <p:spPr>
          <a:xfrm rot="5400000" flipH="1">
            <a:off x="10090081"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 Verbindung 82">
            <a:extLst>
              <a:ext uri="{FF2B5EF4-FFF2-40B4-BE49-F238E27FC236}">
                <a16:creationId xmlns:a16="http://schemas.microsoft.com/office/drawing/2014/main" id="{623283C2-B44F-D18D-2B3F-224A1C167D34}"/>
              </a:ext>
            </a:extLst>
          </p:cNvPr>
          <p:cNvCxnSpPr>
            <a:cxnSpLocks/>
          </p:cNvCxnSpPr>
          <p:nvPr/>
        </p:nvCxnSpPr>
        <p:spPr>
          <a:xfrm rot="5400000" flipH="1">
            <a:off x="10774079" y="4046148"/>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feld 83">
            <a:extLst>
              <a:ext uri="{FF2B5EF4-FFF2-40B4-BE49-F238E27FC236}">
                <a16:creationId xmlns:a16="http://schemas.microsoft.com/office/drawing/2014/main" id="{3CB34BA2-EF37-4335-A956-4BCB453FE8AB}"/>
              </a:ext>
            </a:extLst>
          </p:cNvPr>
          <p:cNvSpPr txBox="1"/>
          <p:nvPr/>
        </p:nvSpPr>
        <p:spPr>
          <a:xfrm>
            <a:off x="7503544" y="4274863"/>
            <a:ext cx="2944973" cy="307777"/>
          </a:xfrm>
          <a:prstGeom prst="rect">
            <a:avLst/>
          </a:prstGeom>
          <a:noFill/>
        </p:spPr>
        <p:txBody>
          <a:bodyPr wrap="none" rtlCol="0">
            <a:spAutoFit/>
          </a:bodyPr>
          <a:lstStyle/>
          <a:p>
            <a:r>
              <a:rPr lang="de-DE" sz="1400" b="1"/>
              <a:t>Time in </a:t>
            </a:r>
            <a:r>
              <a:rPr lang="de-DE" sz="1400" b="1" err="1"/>
              <a:t>month</a:t>
            </a:r>
            <a:r>
              <a:rPr lang="de-DE" sz="1400" b="1"/>
              <a:t> </a:t>
            </a:r>
            <a:r>
              <a:rPr lang="de-DE" sz="1400" b="1" err="1"/>
              <a:t>since</a:t>
            </a:r>
            <a:r>
              <a:rPr lang="de-DE" sz="1400" b="1"/>
              <a:t> </a:t>
            </a:r>
            <a:r>
              <a:rPr lang="de-DE" sz="1400" b="1" err="1"/>
              <a:t>registration</a:t>
            </a:r>
            <a:endParaRPr lang="de-DE" sz="1400" b="1"/>
          </a:p>
        </p:txBody>
      </p:sp>
      <p:sp>
        <p:nvSpPr>
          <p:cNvPr id="85" name="Textfeld 84">
            <a:extLst>
              <a:ext uri="{FF2B5EF4-FFF2-40B4-BE49-F238E27FC236}">
                <a16:creationId xmlns:a16="http://schemas.microsoft.com/office/drawing/2014/main" id="{4505E612-51AF-BDB5-8BDD-F3A91F620812}"/>
              </a:ext>
            </a:extLst>
          </p:cNvPr>
          <p:cNvSpPr txBox="1"/>
          <p:nvPr/>
        </p:nvSpPr>
        <p:spPr>
          <a:xfrm>
            <a:off x="7240971" y="4061405"/>
            <a:ext cx="269626" cy="276999"/>
          </a:xfrm>
          <a:prstGeom prst="rect">
            <a:avLst/>
          </a:prstGeom>
          <a:noFill/>
        </p:spPr>
        <p:txBody>
          <a:bodyPr wrap="none" rtlCol="0">
            <a:spAutoFit/>
          </a:bodyPr>
          <a:lstStyle/>
          <a:p>
            <a:r>
              <a:rPr lang="de-DE" sz="1200"/>
              <a:t>0</a:t>
            </a:r>
          </a:p>
        </p:txBody>
      </p:sp>
      <p:sp>
        <p:nvSpPr>
          <p:cNvPr id="86" name="Textfeld 85">
            <a:extLst>
              <a:ext uri="{FF2B5EF4-FFF2-40B4-BE49-F238E27FC236}">
                <a16:creationId xmlns:a16="http://schemas.microsoft.com/office/drawing/2014/main" id="{207FC25B-4FDE-3BFC-1BAC-DFF47703A88F}"/>
              </a:ext>
            </a:extLst>
          </p:cNvPr>
          <p:cNvSpPr txBox="1"/>
          <p:nvPr/>
        </p:nvSpPr>
        <p:spPr>
          <a:xfrm>
            <a:off x="7881308" y="4061405"/>
            <a:ext cx="354584" cy="276999"/>
          </a:xfrm>
          <a:prstGeom prst="rect">
            <a:avLst/>
          </a:prstGeom>
          <a:noFill/>
        </p:spPr>
        <p:txBody>
          <a:bodyPr wrap="none" rtlCol="0">
            <a:spAutoFit/>
          </a:bodyPr>
          <a:lstStyle/>
          <a:p>
            <a:r>
              <a:rPr lang="de-DE" sz="1200"/>
              <a:t>12</a:t>
            </a:r>
          </a:p>
        </p:txBody>
      </p:sp>
      <p:sp>
        <p:nvSpPr>
          <p:cNvPr id="87" name="Textfeld 86">
            <a:extLst>
              <a:ext uri="{FF2B5EF4-FFF2-40B4-BE49-F238E27FC236}">
                <a16:creationId xmlns:a16="http://schemas.microsoft.com/office/drawing/2014/main" id="{2F51DC2A-0F8B-AB4A-1AE0-2F54B8D93ACF}"/>
              </a:ext>
            </a:extLst>
          </p:cNvPr>
          <p:cNvSpPr txBox="1"/>
          <p:nvPr/>
        </p:nvSpPr>
        <p:spPr>
          <a:xfrm>
            <a:off x="8565307" y="4061405"/>
            <a:ext cx="354584" cy="276999"/>
          </a:xfrm>
          <a:prstGeom prst="rect">
            <a:avLst/>
          </a:prstGeom>
          <a:noFill/>
        </p:spPr>
        <p:txBody>
          <a:bodyPr wrap="none" rtlCol="0">
            <a:spAutoFit/>
          </a:bodyPr>
          <a:lstStyle/>
          <a:p>
            <a:r>
              <a:rPr lang="de-DE" sz="1200"/>
              <a:t>24</a:t>
            </a:r>
          </a:p>
        </p:txBody>
      </p:sp>
      <p:sp>
        <p:nvSpPr>
          <p:cNvPr id="88" name="Textfeld 87">
            <a:extLst>
              <a:ext uri="{FF2B5EF4-FFF2-40B4-BE49-F238E27FC236}">
                <a16:creationId xmlns:a16="http://schemas.microsoft.com/office/drawing/2014/main" id="{FD8D936E-89E1-D53C-1127-378AFD5041A4}"/>
              </a:ext>
            </a:extLst>
          </p:cNvPr>
          <p:cNvSpPr txBox="1"/>
          <p:nvPr/>
        </p:nvSpPr>
        <p:spPr>
          <a:xfrm>
            <a:off x="9253993" y="4061405"/>
            <a:ext cx="354584" cy="276999"/>
          </a:xfrm>
          <a:prstGeom prst="rect">
            <a:avLst/>
          </a:prstGeom>
          <a:noFill/>
        </p:spPr>
        <p:txBody>
          <a:bodyPr wrap="none" rtlCol="0">
            <a:spAutoFit/>
          </a:bodyPr>
          <a:lstStyle/>
          <a:p>
            <a:r>
              <a:rPr lang="de-DE" sz="1200"/>
              <a:t>36</a:t>
            </a:r>
          </a:p>
        </p:txBody>
      </p:sp>
      <p:sp>
        <p:nvSpPr>
          <p:cNvPr id="89" name="Textfeld 88">
            <a:extLst>
              <a:ext uri="{FF2B5EF4-FFF2-40B4-BE49-F238E27FC236}">
                <a16:creationId xmlns:a16="http://schemas.microsoft.com/office/drawing/2014/main" id="{70874B17-5F08-5846-1CA6-53903D16F759}"/>
              </a:ext>
            </a:extLst>
          </p:cNvPr>
          <p:cNvSpPr txBox="1"/>
          <p:nvPr/>
        </p:nvSpPr>
        <p:spPr>
          <a:xfrm>
            <a:off x="9937465" y="4061405"/>
            <a:ext cx="354584" cy="276999"/>
          </a:xfrm>
          <a:prstGeom prst="rect">
            <a:avLst/>
          </a:prstGeom>
          <a:noFill/>
        </p:spPr>
        <p:txBody>
          <a:bodyPr wrap="none" rtlCol="0">
            <a:spAutoFit/>
          </a:bodyPr>
          <a:lstStyle/>
          <a:p>
            <a:r>
              <a:rPr lang="de-DE" sz="1200"/>
              <a:t>48</a:t>
            </a:r>
          </a:p>
        </p:txBody>
      </p:sp>
      <p:sp>
        <p:nvSpPr>
          <p:cNvPr id="93" name="Textfeld 92">
            <a:extLst>
              <a:ext uri="{FF2B5EF4-FFF2-40B4-BE49-F238E27FC236}">
                <a16:creationId xmlns:a16="http://schemas.microsoft.com/office/drawing/2014/main" id="{3379AD02-49F0-D570-36E4-DE11B3652EB8}"/>
              </a:ext>
            </a:extLst>
          </p:cNvPr>
          <p:cNvSpPr txBox="1"/>
          <p:nvPr/>
        </p:nvSpPr>
        <p:spPr>
          <a:xfrm>
            <a:off x="10621156" y="4061405"/>
            <a:ext cx="354584" cy="276999"/>
          </a:xfrm>
          <a:prstGeom prst="rect">
            <a:avLst/>
          </a:prstGeom>
          <a:noFill/>
        </p:spPr>
        <p:txBody>
          <a:bodyPr wrap="none" rtlCol="0">
            <a:spAutoFit/>
          </a:bodyPr>
          <a:lstStyle/>
          <a:p>
            <a:r>
              <a:rPr lang="de-DE" sz="1200"/>
              <a:t>60</a:t>
            </a:r>
          </a:p>
        </p:txBody>
      </p:sp>
      <p:sp>
        <p:nvSpPr>
          <p:cNvPr id="94" name="Textfeld 93">
            <a:extLst>
              <a:ext uri="{FF2B5EF4-FFF2-40B4-BE49-F238E27FC236}">
                <a16:creationId xmlns:a16="http://schemas.microsoft.com/office/drawing/2014/main" id="{F5B4AE6B-3336-EF2E-F865-AAD3763BD585}"/>
              </a:ext>
            </a:extLst>
          </p:cNvPr>
          <p:cNvSpPr txBox="1"/>
          <p:nvPr/>
        </p:nvSpPr>
        <p:spPr>
          <a:xfrm>
            <a:off x="6714792" y="3798675"/>
            <a:ext cx="482825" cy="276999"/>
          </a:xfrm>
          <a:prstGeom prst="rect">
            <a:avLst/>
          </a:prstGeom>
          <a:noFill/>
        </p:spPr>
        <p:txBody>
          <a:bodyPr wrap="none" rtlCol="0">
            <a:spAutoFit/>
          </a:bodyPr>
          <a:lstStyle/>
          <a:p>
            <a:pPr algn="r"/>
            <a:r>
              <a:rPr lang="de-DE" sz="1200"/>
              <a:t>0.00</a:t>
            </a:r>
          </a:p>
        </p:txBody>
      </p:sp>
      <p:sp>
        <p:nvSpPr>
          <p:cNvPr id="95" name="Textfeld 94">
            <a:extLst>
              <a:ext uri="{FF2B5EF4-FFF2-40B4-BE49-F238E27FC236}">
                <a16:creationId xmlns:a16="http://schemas.microsoft.com/office/drawing/2014/main" id="{67B7D558-A6DC-D4F5-68B2-60AD6E4A8D8C}"/>
              </a:ext>
            </a:extLst>
          </p:cNvPr>
          <p:cNvSpPr txBox="1"/>
          <p:nvPr/>
        </p:nvSpPr>
        <p:spPr>
          <a:xfrm>
            <a:off x="6714792" y="3354032"/>
            <a:ext cx="482825" cy="276999"/>
          </a:xfrm>
          <a:prstGeom prst="rect">
            <a:avLst/>
          </a:prstGeom>
          <a:noFill/>
        </p:spPr>
        <p:txBody>
          <a:bodyPr wrap="none" rtlCol="0">
            <a:spAutoFit/>
          </a:bodyPr>
          <a:lstStyle/>
          <a:p>
            <a:pPr algn="r"/>
            <a:r>
              <a:rPr lang="de-DE" sz="1200"/>
              <a:t>0.25</a:t>
            </a:r>
          </a:p>
        </p:txBody>
      </p:sp>
      <p:sp>
        <p:nvSpPr>
          <p:cNvPr id="96" name="Textfeld 95">
            <a:extLst>
              <a:ext uri="{FF2B5EF4-FFF2-40B4-BE49-F238E27FC236}">
                <a16:creationId xmlns:a16="http://schemas.microsoft.com/office/drawing/2014/main" id="{3CCE08DD-2781-4BE6-53DB-808DBE4E553F}"/>
              </a:ext>
            </a:extLst>
          </p:cNvPr>
          <p:cNvSpPr txBox="1"/>
          <p:nvPr/>
        </p:nvSpPr>
        <p:spPr>
          <a:xfrm>
            <a:off x="6714792" y="2904510"/>
            <a:ext cx="482825" cy="276999"/>
          </a:xfrm>
          <a:prstGeom prst="rect">
            <a:avLst/>
          </a:prstGeom>
          <a:noFill/>
        </p:spPr>
        <p:txBody>
          <a:bodyPr wrap="none" rtlCol="0">
            <a:spAutoFit/>
          </a:bodyPr>
          <a:lstStyle/>
          <a:p>
            <a:pPr algn="r"/>
            <a:r>
              <a:rPr lang="de-DE" sz="1200"/>
              <a:t>0.50</a:t>
            </a:r>
          </a:p>
        </p:txBody>
      </p:sp>
      <p:sp>
        <p:nvSpPr>
          <p:cNvPr id="97" name="Textfeld 96">
            <a:extLst>
              <a:ext uri="{FF2B5EF4-FFF2-40B4-BE49-F238E27FC236}">
                <a16:creationId xmlns:a16="http://schemas.microsoft.com/office/drawing/2014/main" id="{61D00E42-B30C-48DC-F785-874CFB696D17}"/>
              </a:ext>
            </a:extLst>
          </p:cNvPr>
          <p:cNvSpPr txBox="1"/>
          <p:nvPr/>
        </p:nvSpPr>
        <p:spPr>
          <a:xfrm>
            <a:off x="6714792" y="2454988"/>
            <a:ext cx="482825" cy="276999"/>
          </a:xfrm>
          <a:prstGeom prst="rect">
            <a:avLst/>
          </a:prstGeom>
          <a:noFill/>
        </p:spPr>
        <p:txBody>
          <a:bodyPr wrap="none" rtlCol="0">
            <a:spAutoFit/>
          </a:bodyPr>
          <a:lstStyle/>
          <a:p>
            <a:pPr algn="r"/>
            <a:r>
              <a:rPr lang="de-DE" sz="1200"/>
              <a:t>0.75</a:t>
            </a:r>
          </a:p>
        </p:txBody>
      </p:sp>
      <p:sp>
        <p:nvSpPr>
          <p:cNvPr id="98" name="Textfeld 97">
            <a:extLst>
              <a:ext uri="{FF2B5EF4-FFF2-40B4-BE49-F238E27FC236}">
                <a16:creationId xmlns:a16="http://schemas.microsoft.com/office/drawing/2014/main" id="{3058CC27-5F2D-4DA3-3341-13D179467C00}"/>
              </a:ext>
            </a:extLst>
          </p:cNvPr>
          <p:cNvSpPr txBox="1"/>
          <p:nvPr/>
        </p:nvSpPr>
        <p:spPr>
          <a:xfrm>
            <a:off x="6714792" y="2002788"/>
            <a:ext cx="482825" cy="276999"/>
          </a:xfrm>
          <a:prstGeom prst="rect">
            <a:avLst/>
          </a:prstGeom>
          <a:noFill/>
        </p:spPr>
        <p:txBody>
          <a:bodyPr wrap="none" rtlCol="0">
            <a:spAutoFit/>
          </a:bodyPr>
          <a:lstStyle/>
          <a:p>
            <a:pPr algn="r"/>
            <a:r>
              <a:rPr lang="de-DE" sz="1200"/>
              <a:t>1.00</a:t>
            </a:r>
          </a:p>
        </p:txBody>
      </p:sp>
      <p:sp>
        <p:nvSpPr>
          <p:cNvPr id="100" name="Textfeld 99">
            <a:extLst>
              <a:ext uri="{FF2B5EF4-FFF2-40B4-BE49-F238E27FC236}">
                <a16:creationId xmlns:a16="http://schemas.microsoft.com/office/drawing/2014/main" id="{C2487669-F142-3A00-8490-9AF65E145A45}"/>
              </a:ext>
            </a:extLst>
          </p:cNvPr>
          <p:cNvSpPr txBox="1"/>
          <p:nvPr/>
        </p:nvSpPr>
        <p:spPr>
          <a:xfrm>
            <a:off x="7347651" y="3442195"/>
            <a:ext cx="758990" cy="276999"/>
          </a:xfrm>
          <a:prstGeom prst="rect">
            <a:avLst/>
          </a:prstGeom>
          <a:noFill/>
        </p:spPr>
        <p:txBody>
          <a:bodyPr wrap="none" rtlCol="0">
            <a:spAutoFit/>
          </a:bodyPr>
          <a:lstStyle/>
          <a:p>
            <a:r>
              <a:rPr lang="de-DE" sz="1200" i="1"/>
              <a:t>P</a:t>
            </a:r>
            <a:r>
              <a:rPr lang="de-DE" sz="1200"/>
              <a:t> = 0.78</a:t>
            </a:r>
          </a:p>
        </p:txBody>
      </p:sp>
      <p:sp>
        <p:nvSpPr>
          <p:cNvPr id="101" name="Textfeld 100">
            <a:extLst>
              <a:ext uri="{FF2B5EF4-FFF2-40B4-BE49-F238E27FC236}">
                <a16:creationId xmlns:a16="http://schemas.microsoft.com/office/drawing/2014/main" id="{CDD5290C-C84F-C638-CA06-999511EFAD1D}"/>
              </a:ext>
            </a:extLst>
          </p:cNvPr>
          <p:cNvSpPr txBox="1"/>
          <p:nvPr/>
        </p:nvSpPr>
        <p:spPr>
          <a:xfrm>
            <a:off x="1424646" y="3442195"/>
            <a:ext cx="758990" cy="276999"/>
          </a:xfrm>
          <a:prstGeom prst="rect">
            <a:avLst/>
          </a:prstGeom>
          <a:noFill/>
        </p:spPr>
        <p:txBody>
          <a:bodyPr wrap="none" rtlCol="0">
            <a:spAutoFit/>
          </a:bodyPr>
          <a:lstStyle/>
          <a:p>
            <a:r>
              <a:rPr lang="de-DE" sz="1200" i="1"/>
              <a:t>P</a:t>
            </a:r>
            <a:r>
              <a:rPr lang="de-DE" sz="1200"/>
              <a:t> = 0.36</a:t>
            </a:r>
          </a:p>
        </p:txBody>
      </p:sp>
      <p:sp>
        <p:nvSpPr>
          <p:cNvPr id="103" name="Textfeld 102">
            <a:extLst>
              <a:ext uri="{FF2B5EF4-FFF2-40B4-BE49-F238E27FC236}">
                <a16:creationId xmlns:a16="http://schemas.microsoft.com/office/drawing/2014/main" id="{0DAD13D4-59A2-AC78-CD01-26B7D112CB9B}"/>
              </a:ext>
            </a:extLst>
          </p:cNvPr>
          <p:cNvSpPr txBox="1"/>
          <p:nvPr/>
        </p:nvSpPr>
        <p:spPr>
          <a:xfrm>
            <a:off x="4345426" y="1909640"/>
            <a:ext cx="830677" cy="307777"/>
          </a:xfrm>
          <a:prstGeom prst="rect">
            <a:avLst/>
          </a:prstGeom>
          <a:noFill/>
        </p:spPr>
        <p:txBody>
          <a:bodyPr wrap="none" rtlCol="0">
            <a:spAutoFit/>
          </a:bodyPr>
          <a:lstStyle/>
          <a:p>
            <a:r>
              <a:rPr lang="de-DE" sz="1400" err="1">
                <a:solidFill>
                  <a:schemeClr val="accent1"/>
                </a:solidFill>
              </a:rPr>
              <a:t>Mutated</a:t>
            </a:r>
            <a:endParaRPr lang="de-DE" sz="1400">
              <a:solidFill>
                <a:schemeClr val="accent1"/>
              </a:solidFill>
            </a:endParaRPr>
          </a:p>
        </p:txBody>
      </p:sp>
      <p:sp>
        <p:nvSpPr>
          <p:cNvPr id="104" name="Textfeld 103">
            <a:extLst>
              <a:ext uri="{FF2B5EF4-FFF2-40B4-BE49-F238E27FC236}">
                <a16:creationId xmlns:a16="http://schemas.microsoft.com/office/drawing/2014/main" id="{6C87CB90-86BD-F8C3-E402-3BCEBBAB9D15}"/>
              </a:ext>
            </a:extLst>
          </p:cNvPr>
          <p:cNvSpPr txBox="1"/>
          <p:nvPr/>
        </p:nvSpPr>
        <p:spPr>
          <a:xfrm>
            <a:off x="4116197" y="2452563"/>
            <a:ext cx="1059906" cy="307777"/>
          </a:xfrm>
          <a:prstGeom prst="rect">
            <a:avLst/>
          </a:prstGeom>
          <a:noFill/>
        </p:spPr>
        <p:txBody>
          <a:bodyPr wrap="none" rtlCol="0">
            <a:spAutoFit/>
          </a:bodyPr>
          <a:lstStyle/>
          <a:p>
            <a:r>
              <a:rPr lang="de-DE" sz="1400" err="1">
                <a:solidFill>
                  <a:schemeClr val="accent3"/>
                </a:solidFill>
              </a:rPr>
              <a:t>Unmutated</a:t>
            </a:r>
            <a:endParaRPr lang="de-DE" sz="1400">
              <a:solidFill>
                <a:schemeClr val="accent3"/>
              </a:solidFill>
            </a:endParaRPr>
          </a:p>
        </p:txBody>
      </p:sp>
      <p:sp>
        <p:nvSpPr>
          <p:cNvPr id="105" name="Textfeld 104">
            <a:extLst>
              <a:ext uri="{FF2B5EF4-FFF2-40B4-BE49-F238E27FC236}">
                <a16:creationId xmlns:a16="http://schemas.microsoft.com/office/drawing/2014/main" id="{9B3F8917-39E0-CE74-62C8-9DC23DC8926A}"/>
              </a:ext>
            </a:extLst>
          </p:cNvPr>
          <p:cNvSpPr txBox="1"/>
          <p:nvPr/>
        </p:nvSpPr>
        <p:spPr>
          <a:xfrm>
            <a:off x="8767383" y="1789130"/>
            <a:ext cx="2201180" cy="307777"/>
          </a:xfrm>
          <a:prstGeom prst="rect">
            <a:avLst/>
          </a:prstGeom>
          <a:noFill/>
        </p:spPr>
        <p:txBody>
          <a:bodyPr wrap="none" rtlCol="0">
            <a:spAutoFit/>
          </a:bodyPr>
          <a:lstStyle/>
          <a:p>
            <a:r>
              <a:rPr lang="de-DE" sz="1400" err="1">
                <a:solidFill>
                  <a:schemeClr val="accent3"/>
                </a:solidFill>
              </a:rPr>
              <a:t>Discontinued</a:t>
            </a:r>
            <a:r>
              <a:rPr lang="de-DE" sz="1400">
                <a:solidFill>
                  <a:schemeClr val="accent3"/>
                </a:solidFill>
              </a:rPr>
              <a:t> after 2Y I-M</a:t>
            </a:r>
          </a:p>
        </p:txBody>
      </p:sp>
      <p:sp>
        <p:nvSpPr>
          <p:cNvPr id="106" name="Textfeld 105">
            <a:extLst>
              <a:ext uri="{FF2B5EF4-FFF2-40B4-BE49-F238E27FC236}">
                <a16:creationId xmlns:a16="http://schemas.microsoft.com/office/drawing/2014/main" id="{162C0DA5-30BE-EFD8-DF8B-1F7CB5C808F7}"/>
              </a:ext>
            </a:extLst>
          </p:cNvPr>
          <p:cNvSpPr txBox="1"/>
          <p:nvPr/>
        </p:nvSpPr>
        <p:spPr>
          <a:xfrm>
            <a:off x="8986994" y="2357343"/>
            <a:ext cx="1981568" cy="307777"/>
          </a:xfrm>
          <a:prstGeom prst="rect">
            <a:avLst/>
          </a:prstGeom>
          <a:noFill/>
        </p:spPr>
        <p:txBody>
          <a:bodyPr wrap="none" rtlCol="0">
            <a:spAutoFit/>
          </a:bodyPr>
          <a:lstStyle/>
          <a:p>
            <a:r>
              <a:rPr lang="de-DE" sz="1400" err="1">
                <a:solidFill>
                  <a:schemeClr val="accent1"/>
                </a:solidFill>
              </a:rPr>
              <a:t>Continued</a:t>
            </a:r>
            <a:r>
              <a:rPr lang="de-DE" sz="1400">
                <a:solidFill>
                  <a:schemeClr val="accent1"/>
                </a:solidFill>
              </a:rPr>
              <a:t> after 2Y I-M</a:t>
            </a:r>
          </a:p>
        </p:txBody>
      </p:sp>
      <p:sp>
        <p:nvSpPr>
          <p:cNvPr id="107" name="Rectangle 9">
            <a:extLst>
              <a:ext uri="{FF2B5EF4-FFF2-40B4-BE49-F238E27FC236}">
                <a16:creationId xmlns:a16="http://schemas.microsoft.com/office/drawing/2014/main" id="{289B7562-6E68-08FE-E526-9D55DC826898}"/>
              </a:ext>
            </a:extLst>
          </p:cNvPr>
          <p:cNvSpPr/>
          <p:nvPr/>
        </p:nvSpPr>
        <p:spPr>
          <a:xfrm>
            <a:off x="6096000" y="5379497"/>
            <a:ext cx="5688013" cy="67840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5738" indent="-185738">
              <a:buClr>
                <a:schemeClr val="accent2"/>
              </a:buClr>
              <a:buFont typeface="Arial" panose="020B0604020202020204" pitchFamily="34" charset="0"/>
              <a:buChar char="•"/>
            </a:pPr>
            <a:r>
              <a:rPr lang="en-GB" sz="1400">
                <a:solidFill>
                  <a:schemeClr val="tx1"/>
                </a:solidFill>
                <a:effectLst/>
              </a:rPr>
              <a:t>5-year PFS: 94% (95% CI 89-100%)</a:t>
            </a:r>
          </a:p>
          <a:p>
            <a:pPr marL="185738" indent="-185738">
              <a:buClr>
                <a:schemeClr val="accent2"/>
              </a:buClr>
              <a:buFont typeface="Arial" panose="020B0604020202020204" pitchFamily="34" charset="0"/>
              <a:buChar char="•"/>
            </a:pPr>
            <a:r>
              <a:rPr lang="en-GB" sz="1400">
                <a:solidFill>
                  <a:schemeClr val="tx1"/>
                </a:solidFill>
                <a:effectLst/>
              </a:rPr>
              <a:t>5-year OS: 99% (95% CI 96-100</a:t>
            </a:r>
            <a:r>
              <a:rPr lang="en-GB" sz="1400">
                <a:solidFill>
                  <a:schemeClr val="tx1"/>
                </a:solidFill>
              </a:rPr>
              <a:t>%)</a:t>
            </a:r>
          </a:p>
        </p:txBody>
      </p:sp>
      <p:pic>
        <p:nvPicPr>
          <p:cNvPr id="108" name="Grafik 107">
            <a:extLst>
              <a:ext uri="{FF2B5EF4-FFF2-40B4-BE49-F238E27FC236}">
                <a16:creationId xmlns:a16="http://schemas.microsoft.com/office/drawing/2014/main" id="{1C52CA7A-88AC-C68D-BA25-E99AB5C4639C}"/>
              </a:ext>
            </a:extLst>
          </p:cNvPr>
          <p:cNvPicPr>
            <a:picLocks/>
          </p:cNvPicPr>
          <p:nvPr/>
        </p:nvPicPr>
        <p:blipFill>
          <a:blip r:embed="rId3"/>
          <a:stretch>
            <a:fillRect/>
          </a:stretch>
        </p:blipFill>
        <p:spPr>
          <a:xfrm>
            <a:off x="7376400" y="2109600"/>
            <a:ext cx="3556800" cy="251999"/>
          </a:xfrm>
          <a:prstGeom prst="rect">
            <a:avLst/>
          </a:prstGeom>
        </p:spPr>
      </p:pic>
      <p:sp>
        <p:nvSpPr>
          <p:cNvPr id="109" name="Rechteck 108">
            <a:extLst>
              <a:ext uri="{FF2B5EF4-FFF2-40B4-BE49-F238E27FC236}">
                <a16:creationId xmlns:a16="http://schemas.microsoft.com/office/drawing/2014/main" id="{EEA1A36E-081E-1F77-1D3D-380118DCAB5E}"/>
              </a:ext>
            </a:extLst>
          </p:cNvPr>
          <p:cNvSpPr/>
          <p:nvPr/>
        </p:nvSpPr>
        <p:spPr>
          <a:xfrm>
            <a:off x="7309482" y="2094852"/>
            <a:ext cx="100968" cy="89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108741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a:extLst>
              <a:ext uri="{FF2B5EF4-FFF2-40B4-BE49-F238E27FC236}">
                <a16:creationId xmlns:a16="http://schemas.microsoft.com/office/drawing/2014/main" id="{D97FBF88-B14B-7480-7B88-845B8E406D84}"/>
              </a:ext>
            </a:extLst>
          </p:cNvPr>
          <p:cNvGraphicFramePr/>
          <p:nvPr>
            <p:extLst>
              <p:ext uri="{D42A27DB-BD31-4B8C-83A1-F6EECF244321}">
                <p14:modId xmlns:p14="http://schemas.microsoft.com/office/powerpoint/2010/main" val="1387755760"/>
              </p:ext>
            </p:extLst>
          </p:nvPr>
        </p:nvGraphicFramePr>
        <p:xfrm>
          <a:off x="177794" y="1447733"/>
          <a:ext cx="11520000" cy="51478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elle 5">
            <a:extLst>
              <a:ext uri="{FF2B5EF4-FFF2-40B4-BE49-F238E27FC236}">
                <a16:creationId xmlns:a16="http://schemas.microsoft.com/office/drawing/2014/main" id="{270330D1-67F4-B469-5E0B-9690B2D1D4D3}"/>
              </a:ext>
            </a:extLst>
          </p:cNvPr>
          <p:cNvGraphicFramePr>
            <a:graphicFrameLocks noGrp="1"/>
          </p:cNvGraphicFramePr>
          <p:nvPr>
            <p:extLst>
              <p:ext uri="{D42A27DB-BD31-4B8C-83A1-F6EECF244321}">
                <p14:modId xmlns:p14="http://schemas.microsoft.com/office/powerpoint/2010/main" val="3919603129"/>
              </p:ext>
            </p:extLst>
          </p:nvPr>
        </p:nvGraphicFramePr>
        <p:xfrm>
          <a:off x="416534" y="5646644"/>
          <a:ext cx="8532813" cy="423534"/>
        </p:xfrm>
        <a:graphic>
          <a:graphicData uri="http://schemas.openxmlformats.org/drawingml/2006/table">
            <a:tbl>
              <a:tblPr firstRow="1" bandRow="1">
                <a:tableStyleId>{5C22544A-7EE6-4342-B048-85BDC9FD1C3A}</a:tableStyleId>
              </a:tblPr>
              <a:tblGrid>
                <a:gridCol w="658733">
                  <a:extLst>
                    <a:ext uri="{9D8B030D-6E8A-4147-A177-3AD203B41FA5}">
                      <a16:colId xmlns:a16="http://schemas.microsoft.com/office/drawing/2014/main" val="740063259"/>
                    </a:ext>
                  </a:extLst>
                </a:gridCol>
                <a:gridCol w="787408">
                  <a:extLst>
                    <a:ext uri="{9D8B030D-6E8A-4147-A177-3AD203B41FA5}">
                      <a16:colId xmlns:a16="http://schemas.microsoft.com/office/drawing/2014/main" val="2949672590"/>
                    </a:ext>
                  </a:extLst>
                </a:gridCol>
                <a:gridCol w="787408">
                  <a:extLst>
                    <a:ext uri="{9D8B030D-6E8A-4147-A177-3AD203B41FA5}">
                      <a16:colId xmlns:a16="http://schemas.microsoft.com/office/drawing/2014/main" val="3548635927"/>
                    </a:ext>
                  </a:extLst>
                </a:gridCol>
                <a:gridCol w="787408">
                  <a:extLst>
                    <a:ext uri="{9D8B030D-6E8A-4147-A177-3AD203B41FA5}">
                      <a16:colId xmlns:a16="http://schemas.microsoft.com/office/drawing/2014/main" val="2891013861"/>
                    </a:ext>
                  </a:extLst>
                </a:gridCol>
                <a:gridCol w="787408">
                  <a:extLst>
                    <a:ext uri="{9D8B030D-6E8A-4147-A177-3AD203B41FA5}">
                      <a16:colId xmlns:a16="http://schemas.microsoft.com/office/drawing/2014/main" val="4205657699"/>
                    </a:ext>
                  </a:extLst>
                </a:gridCol>
                <a:gridCol w="787408">
                  <a:extLst>
                    <a:ext uri="{9D8B030D-6E8A-4147-A177-3AD203B41FA5}">
                      <a16:colId xmlns:a16="http://schemas.microsoft.com/office/drawing/2014/main" val="2041373745"/>
                    </a:ext>
                  </a:extLst>
                </a:gridCol>
                <a:gridCol w="787408">
                  <a:extLst>
                    <a:ext uri="{9D8B030D-6E8A-4147-A177-3AD203B41FA5}">
                      <a16:colId xmlns:a16="http://schemas.microsoft.com/office/drawing/2014/main" val="198402527"/>
                    </a:ext>
                  </a:extLst>
                </a:gridCol>
                <a:gridCol w="787408">
                  <a:extLst>
                    <a:ext uri="{9D8B030D-6E8A-4147-A177-3AD203B41FA5}">
                      <a16:colId xmlns:a16="http://schemas.microsoft.com/office/drawing/2014/main" val="3255786614"/>
                    </a:ext>
                  </a:extLst>
                </a:gridCol>
                <a:gridCol w="787408">
                  <a:extLst>
                    <a:ext uri="{9D8B030D-6E8A-4147-A177-3AD203B41FA5}">
                      <a16:colId xmlns:a16="http://schemas.microsoft.com/office/drawing/2014/main" val="948516814"/>
                    </a:ext>
                  </a:extLst>
                </a:gridCol>
                <a:gridCol w="787408">
                  <a:extLst>
                    <a:ext uri="{9D8B030D-6E8A-4147-A177-3AD203B41FA5}">
                      <a16:colId xmlns:a16="http://schemas.microsoft.com/office/drawing/2014/main" val="3455357799"/>
                    </a:ext>
                  </a:extLst>
                </a:gridCol>
                <a:gridCol w="787408">
                  <a:extLst>
                    <a:ext uri="{9D8B030D-6E8A-4147-A177-3AD203B41FA5}">
                      <a16:colId xmlns:a16="http://schemas.microsoft.com/office/drawing/2014/main" val="2571522679"/>
                    </a:ext>
                  </a:extLst>
                </a:gridCol>
              </a:tblGrid>
              <a:tr h="150066">
                <a:tc gridSpan="1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a:solidFill>
                            <a:schemeClr val="bg1"/>
                          </a:solidFill>
                        </a:rPr>
                        <a:t>N patients on study</a:t>
                      </a:r>
                    </a:p>
                  </a:txBody>
                  <a:tcPr marL="72000" marR="0" marT="18000" marB="18000" anchor="ctr">
                    <a:solidFill>
                      <a:schemeClr val="accent1"/>
                    </a:solidFill>
                  </a:tcPr>
                </a:tc>
                <a:tc hMerge="1">
                  <a:txBody>
                    <a:bodyPr/>
                    <a:lstStyle/>
                    <a:p>
                      <a:pPr algn="ctr"/>
                      <a:endParaRPr lang="de-DE" sz="1000">
                        <a:solidFill>
                          <a:schemeClr val="tx1"/>
                        </a:solidFill>
                      </a:endParaRPr>
                    </a:p>
                  </a:txBody>
                  <a:tcPr marL="0" marR="0" marT="18000" marB="18000" anchor="ctr">
                    <a:solidFill>
                      <a:schemeClr val="bg1"/>
                    </a:solidFill>
                  </a:tcPr>
                </a:tc>
                <a:tc hMerge="1">
                  <a:txBody>
                    <a:bodyPr/>
                    <a:lstStyle/>
                    <a:p>
                      <a:pPr algn="ctr"/>
                      <a:endParaRPr lang="de-DE" sz="1000">
                        <a:solidFill>
                          <a:schemeClr val="tx1"/>
                        </a:solidFill>
                      </a:endParaRPr>
                    </a:p>
                  </a:txBody>
                  <a:tcPr marL="0" marR="0" marT="18000" marB="18000" anchor="ctr">
                    <a:solidFill>
                      <a:schemeClr val="bg1"/>
                    </a:solidFill>
                  </a:tcPr>
                </a:tc>
                <a:tc hMerge="1">
                  <a:txBody>
                    <a:bodyPr/>
                    <a:lstStyle/>
                    <a:p>
                      <a:pPr algn="ctr"/>
                      <a:endParaRPr lang="de-DE" sz="1000">
                        <a:solidFill>
                          <a:schemeClr val="tx1"/>
                        </a:solidFill>
                      </a:endParaRPr>
                    </a:p>
                  </a:txBody>
                  <a:tcPr marL="0" marR="0" marT="18000" marB="18000" anchor="ctr">
                    <a:solidFill>
                      <a:schemeClr val="bg1"/>
                    </a:solidFill>
                  </a:tcPr>
                </a:tc>
                <a:tc hMerge="1">
                  <a:txBody>
                    <a:bodyPr/>
                    <a:lstStyle/>
                    <a:p>
                      <a:pPr algn="ctr"/>
                      <a:endParaRPr lang="de-DE" sz="1000">
                        <a:solidFill>
                          <a:schemeClr val="tx1"/>
                        </a:solidFill>
                      </a:endParaRPr>
                    </a:p>
                  </a:txBody>
                  <a:tcPr marL="0" marR="0" marT="18000" marB="18000" anchor="ctr">
                    <a:solidFill>
                      <a:schemeClr val="bg1"/>
                    </a:solidFill>
                  </a:tcPr>
                </a:tc>
                <a:tc hMerge="1">
                  <a:txBody>
                    <a:bodyPr/>
                    <a:lstStyle/>
                    <a:p>
                      <a:pPr algn="ctr"/>
                      <a:endParaRPr lang="de-DE" sz="1000">
                        <a:solidFill>
                          <a:schemeClr val="tx1"/>
                        </a:solidFill>
                      </a:endParaRPr>
                    </a:p>
                  </a:txBody>
                  <a:tcPr marL="0" marR="0" marT="18000" marB="18000" anchor="ctr">
                    <a:solidFill>
                      <a:schemeClr val="bg1"/>
                    </a:solidFill>
                  </a:tcPr>
                </a:tc>
                <a:tc hMerge="1">
                  <a:txBody>
                    <a:bodyPr/>
                    <a:lstStyle/>
                    <a:p>
                      <a:pPr algn="ctr"/>
                      <a:endParaRPr lang="de-DE" sz="1000">
                        <a:solidFill>
                          <a:schemeClr val="tx1"/>
                        </a:solidFill>
                      </a:endParaRPr>
                    </a:p>
                  </a:txBody>
                  <a:tcPr marL="0" marR="0" marT="18000" marB="18000" anchor="ctr">
                    <a:solidFill>
                      <a:schemeClr val="bg1"/>
                    </a:solidFill>
                  </a:tcPr>
                </a:tc>
                <a:tc hMerge="1">
                  <a:txBody>
                    <a:bodyPr/>
                    <a:lstStyle/>
                    <a:p>
                      <a:pPr algn="ctr"/>
                      <a:endParaRPr lang="de-DE" sz="1000">
                        <a:solidFill>
                          <a:schemeClr val="tx1"/>
                        </a:solidFill>
                      </a:endParaRPr>
                    </a:p>
                  </a:txBody>
                  <a:tcPr marL="0" marR="0" marT="18000" marB="18000" anchor="ctr">
                    <a:solidFill>
                      <a:schemeClr val="bg1"/>
                    </a:solidFill>
                  </a:tcPr>
                </a:tc>
                <a:tc hMerge="1">
                  <a:txBody>
                    <a:bodyPr/>
                    <a:lstStyle/>
                    <a:p>
                      <a:pPr algn="ctr"/>
                      <a:endParaRPr lang="de-DE" sz="1000">
                        <a:solidFill>
                          <a:schemeClr val="tx1"/>
                        </a:solidFill>
                      </a:endParaRPr>
                    </a:p>
                  </a:txBody>
                  <a:tcPr marL="0" marR="0" marT="18000" marB="18000" anchor="ctr">
                    <a:solidFill>
                      <a:schemeClr val="bg1"/>
                    </a:solidFill>
                  </a:tcPr>
                </a:tc>
                <a:tc hMerge="1">
                  <a:txBody>
                    <a:bodyPr/>
                    <a:lstStyle/>
                    <a:p>
                      <a:pPr algn="ctr"/>
                      <a:endParaRPr lang="de-DE" sz="1000">
                        <a:solidFill>
                          <a:schemeClr val="tx1"/>
                        </a:solidFill>
                      </a:endParaRPr>
                    </a:p>
                  </a:txBody>
                  <a:tcPr marL="0" marR="0" marT="18000" marB="18000" anchor="ctr">
                    <a:solidFill>
                      <a:schemeClr val="bg1"/>
                    </a:solidFill>
                  </a:tcPr>
                </a:tc>
                <a:tc hMerge="1">
                  <a:txBody>
                    <a:bodyPr/>
                    <a:lstStyle/>
                    <a:p>
                      <a:pPr algn="ctr"/>
                      <a:endParaRPr lang="de-DE" sz="1000">
                        <a:solidFill>
                          <a:schemeClr val="tx1"/>
                        </a:solidFill>
                      </a:endParaRPr>
                    </a:p>
                  </a:txBody>
                  <a:tcPr marL="0" marR="0" marT="18000" marB="18000" anchor="ctr">
                    <a:solidFill>
                      <a:schemeClr val="bg1"/>
                    </a:solidFill>
                  </a:tcPr>
                </a:tc>
                <a:extLst>
                  <a:ext uri="{0D108BD9-81ED-4DB2-BD59-A6C34878D82A}">
                    <a16:rowId xmlns:a16="http://schemas.microsoft.com/office/drawing/2014/main" val="3845130473"/>
                  </a:ext>
                </a:extLst>
              </a:tr>
              <a:tr h="235134">
                <a:tc>
                  <a:txBody>
                    <a:bodyPr/>
                    <a:lstStyle/>
                    <a:p>
                      <a:pPr algn="ctr"/>
                      <a:endParaRPr lang="de-DE" sz="1000">
                        <a:solidFill>
                          <a:schemeClr val="bg1"/>
                        </a:solidFill>
                      </a:endParaRPr>
                    </a:p>
                  </a:txBody>
                  <a:tcPr marL="72000" marR="72000" marT="0" marB="0" anchor="ctr">
                    <a:solidFill>
                      <a:srgbClr val="CBCDD2"/>
                    </a:solidFill>
                  </a:tcPr>
                </a:tc>
                <a:tc>
                  <a:txBody>
                    <a:bodyPr/>
                    <a:lstStyle/>
                    <a:p>
                      <a:pPr algn="ctr"/>
                      <a:r>
                        <a:rPr lang="de-DE" sz="1000">
                          <a:solidFill>
                            <a:schemeClr val="tx1"/>
                          </a:solidFill>
                        </a:rPr>
                        <a:t>66</a:t>
                      </a:r>
                    </a:p>
                  </a:txBody>
                  <a:tcPr marL="0" marR="0" marT="0" marB="0" anchor="ctr"/>
                </a:tc>
                <a:tc>
                  <a:txBody>
                    <a:bodyPr/>
                    <a:lstStyle/>
                    <a:p>
                      <a:pPr algn="ctr"/>
                      <a:r>
                        <a:rPr lang="de-DE" sz="1000">
                          <a:solidFill>
                            <a:schemeClr val="tx1"/>
                          </a:solidFill>
                        </a:rPr>
                        <a:t>69</a:t>
                      </a:r>
                    </a:p>
                  </a:txBody>
                  <a:tcPr marL="0" marR="0" marT="0" marB="0" anchor="ctr"/>
                </a:tc>
                <a:tc>
                  <a:txBody>
                    <a:bodyPr/>
                    <a:lstStyle/>
                    <a:p>
                      <a:pPr algn="ctr"/>
                      <a:r>
                        <a:rPr lang="de-DE" sz="1000">
                          <a:solidFill>
                            <a:schemeClr val="tx1"/>
                          </a:solidFill>
                        </a:rPr>
                        <a:t>57</a:t>
                      </a:r>
                    </a:p>
                  </a:txBody>
                  <a:tcPr marL="0" marR="0" marT="0" marB="0" anchor="ctr"/>
                </a:tc>
                <a:tc>
                  <a:txBody>
                    <a:bodyPr/>
                    <a:lstStyle/>
                    <a:p>
                      <a:pPr algn="ctr"/>
                      <a:r>
                        <a:rPr lang="de-DE" sz="1000">
                          <a:solidFill>
                            <a:schemeClr val="tx1"/>
                          </a:solidFill>
                        </a:rPr>
                        <a:t>68</a:t>
                      </a:r>
                    </a:p>
                  </a:txBody>
                  <a:tcPr marL="0" marR="0" marT="0" marB="0" anchor="ctr"/>
                </a:tc>
                <a:tc>
                  <a:txBody>
                    <a:bodyPr/>
                    <a:lstStyle/>
                    <a:p>
                      <a:pPr algn="ctr"/>
                      <a:r>
                        <a:rPr lang="de-DE" sz="1000">
                          <a:solidFill>
                            <a:schemeClr val="tx1"/>
                          </a:solidFill>
                        </a:rPr>
                        <a:t>57</a:t>
                      </a:r>
                    </a:p>
                  </a:txBody>
                  <a:tcPr marL="0" marR="0" marT="0" marB="0" anchor="ctr"/>
                </a:tc>
                <a:tc>
                  <a:txBody>
                    <a:bodyPr/>
                    <a:lstStyle/>
                    <a:p>
                      <a:pPr algn="ctr"/>
                      <a:r>
                        <a:rPr lang="de-DE" sz="1000">
                          <a:solidFill>
                            <a:schemeClr val="tx1"/>
                          </a:solidFill>
                        </a:rPr>
                        <a:t>68</a:t>
                      </a:r>
                    </a:p>
                  </a:txBody>
                  <a:tcPr marL="0" marR="0" marT="0" marB="0" anchor="ctr"/>
                </a:tc>
                <a:tc>
                  <a:txBody>
                    <a:bodyPr/>
                    <a:lstStyle/>
                    <a:p>
                      <a:pPr algn="ctr"/>
                      <a:r>
                        <a:rPr lang="de-DE" sz="1000">
                          <a:solidFill>
                            <a:schemeClr val="tx1"/>
                          </a:solidFill>
                        </a:rPr>
                        <a:t>56</a:t>
                      </a:r>
                    </a:p>
                  </a:txBody>
                  <a:tcPr marL="0" marR="0" marT="0" marB="0" anchor="ctr"/>
                </a:tc>
                <a:tc>
                  <a:txBody>
                    <a:bodyPr/>
                    <a:lstStyle/>
                    <a:p>
                      <a:pPr algn="ctr"/>
                      <a:r>
                        <a:rPr lang="de-DE" sz="1000">
                          <a:solidFill>
                            <a:schemeClr val="tx1"/>
                          </a:solidFill>
                        </a:rPr>
                        <a:t>56</a:t>
                      </a:r>
                    </a:p>
                  </a:txBody>
                  <a:tcPr marL="0" marR="0" marT="0" marB="0" anchor="ctr"/>
                </a:tc>
                <a:tc>
                  <a:txBody>
                    <a:bodyPr/>
                    <a:lstStyle/>
                    <a:p>
                      <a:pPr algn="ctr"/>
                      <a:r>
                        <a:rPr lang="de-DE" sz="1000">
                          <a:solidFill>
                            <a:schemeClr val="tx1"/>
                          </a:solidFill>
                        </a:rPr>
                        <a:t>56</a:t>
                      </a:r>
                    </a:p>
                  </a:txBody>
                  <a:tcPr marL="0" marR="0" marT="0" marB="0" anchor="ctr"/>
                </a:tc>
                <a:tc>
                  <a:txBody>
                    <a:bodyPr/>
                    <a:lstStyle/>
                    <a:p>
                      <a:pPr algn="ctr"/>
                      <a:r>
                        <a:rPr lang="de-DE" sz="1000">
                          <a:solidFill>
                            <a:schemeClr val="tx1"/>
                          </a:solidFill>
                        </a:rPr>
                        <a:t>53</a:t>
                      </a:r>
                    </a:p>
                  </a:txBody>
                  <a:tcPr marL="0" marR="0" marT="0" marB="0" anchor="ctr"/>
                </a:tc>
                <a:extLst>
                  <a:ext uri="{0D108BD9-81ED-4DB2-BD59-A6C34878D82A}">
                    <a16:rowId xmlns:a16="http://schemas.microsoft.com/office/drawing/2014/main" val="1140455290"/>
                  </a:ext>
                </a:extLst>
              </a:tr>
            </a:tbl>
          </a:graphicData>
        </a:graphic>
      </p:graphicFrame>
      <p:sp>
        <p:nvSpPr>
          <p:cNvPr id="3" name="Title 2">
            <a:extLst>
              <a:ext uri="{FF2B5EF4-FFF2-40B4-BE49-F238E27FC236}">
                <a16:creationId xmlns:a16="http://schemas.microsoft.com/office/drawing/2014/main" id="{DE4976D9-2647-AB68-9E87-8455BBF39D58}"/>
              </a:ext>
            </a:extLst>
          </p:cNvPr>
          <p:cNvSpPr>
            <a:spLocks noGrp="1"/>
          </p:cNvSpPr>
          <p:nvPr>
            <p:ph type="title"/>
          </p:nvPr>
        </p:nvSpPr>
        <p:spPr/>
        <p:txBody>
          <a:bodyPr/>
          <a:lstStyle/>
          <a:p>
            <a:r>
              <a:rPr lang="en-US"/>
              <a:t>MRD in PB</a:t>
            </a:r>
          </a:p>
        </p:txBody>
      </p:sp>
      <p:sp>
        <p:nvSpPr>
          <p:cNvPr id="2" name="Footer Placeholder 1">
            <a:extLst>
              <a:ext uri="{FF2B5EF4-FFF2-40B4-BE49-F238E27FC236}">
                <a16:creationId xmlns:a16="http://schemas.microsoft.com/office/drawing/2014/main" id="{97EF2F85-B7FC-9D0B-6196-10B405A404D2}"/>
              </a:ext>
            </a:extLst>
          </p:cNvPr>
          <p:cNvSpPr>
            <a:spLocks noGrp="1"/>
          </p:cNvSpPr>
          <p:nvPr>
            <p:ph type="ftr" sz="quarter" idx="10"/>
          </p:nvPr>
        </p:nvSpPr>
        <p:spPr/>
        <p:txBody>
          <a:bodyPr/>
          <a:lstStyle/>
          <a:p>
            <a:r>
              <a:rPr lang="en-US" b="1">
                <a:solidFill>
                  <a:srgbClr val="4E4F4E"/>
                </a:solidFill>
                <a:latin typeface="+mj-lt"/>
                <a:cs typeface="Arial" panose="020B0604020202020204" pitchFamily="34" charset="0"/>
              </a:rPr>
              <a:t>C, </a:t>
            </a:r>
            <a:r>
              <a:rPr lang="en-US">
                <a:solidFill>
                  <a:srgbClr val="4E4F4E"/>
                </a:solidFill>
                <a:latin typeface="+mj-lt"/>
                <a:cs typeface="Arial" panose="020B0604020202020204" pitchFamily="34" charset="0"/>
              </a:rPr>
              <a:t>cycle; </a:t>
            </a:r>
            <a:r>
              <a:rPr lang="en-US" b="1" err="1">
                <a:solidFill>
                  <a:srgbClr val="4E4F4E"/>
                </a:solidFill>
                <a:latin typeface="+mj-lt"/>
                <a:cs typeface="Arial" panose="020B0604020202020204" pitchFamily="34" charset="0"/>
              </a:rPr>
              <a:t>dMRD</a:t>
            </a:r>
            <a:r>
              <a:rPr lang="en-US">
                <a:solidFill>
                  <a:srgbClr val="4E4F4E"/>
                </a:solidFill>
                <a:latin typeface="+mj-lt"/>
                <a:cs typeface="Arial" panose="020B0604020202020204" pitchFamily="34" charset="0"/>
              </a:rPr>
              <a:t>, detectable MRD; </a:t>
            </a:r>
            <a:r>
              <a:rPr lang="en-US" b="1" err="1">
                <a:solidFill>
                  <a:srgbClr val="4E4F4E"/>
                </a:solidFill>
                <a:latin typeface="+mj-lt"/>
                <a:cs typeface="Arial" panose="020B0604020202020204" pitchFamily="34" charset="0"/>
              </a:rPr>
              <a:t>EoCT</a:t>
            </a:r>
            <a:r>
              <a:rPr lang="en-US">
                <a:solidFill>
                  <a:srgbClr val="4E4F4E"/>
                </a:solidFill>
                <a:latin typeface="+mj-lt"/>
                <a:cs typeface="Arial" panose="020B0604020202020204" pitchFamily="34" charset="0"/>
              </a:rPr>
              <a:t>, end of combination therapy; </a:t>
            </a:r>
            <a:r>
              <a:rPr lang="en-US" b="1">
                <a:solidFill>
                  <a:srgbClr val="4E4F4E"/>
                </a:solidFill>
                <a:latin typeface="+mj-lt"/>
                <a:cs typeface="Arial" panose="020B0604020202020204" pitchFamily="34" charset="0"/>
              </a:rPr>
              <a:t>MRD, </a:t>
            </a:r>
            <a:r>
              <a:rPr lang="en-US">
                <a:solidFill>
                  <a:srgbClr val="4E4F4E"/>
                </a:solidFill>
                <a:latin typeface="+mj-lt"/>
                <a:cs typeface="Arial" panose="020B0604020202020204" pitchFamily="34" charset="0"/>
              </a:rPr>
              <a:t>minimal residual disease; </a:t>
            </a:r>
            <a:r>
              <a:rPr lang="en-US" b="1">
                <a:solidFill>
                  <a:srgbClr val="4E4F4E"/>
                </a:solidFill>
                <a:latin typeface="+mj-lt"/>
                <a:cs typeface="Arial" panose="020B0604020202020204" pitchFamily="34" charset="0"/>
              </a:rPr>
              <a:t>PB</a:t>
            </a:r>
            <a:r>
              <a:rPr lang="en-US">
                <a:solidFill>
                  <a:srgbClr val="4E4F4E"/>
                </a:solidFill>
                <a:latin typeface="+mj-lt"/>
                <a:cs typeface="Arial" panose="020B0604020202020204" pitchFamily="34" charset="0"/>
              </a:rPr>
              <a:t>, peripheral blood; </a:t>
            </a:r>
            <a:r>
              <a:rPr lang="en-US" b="1" err="1">
                <a:solidFill>
                  <a:srgbClr val="4E4F4E"/>
                </a:solidFill>
                <a:latin typeface="+mj-lt"/>
                <a:cs typeface="Arial" panose="020B0604020202020204" pitchFamily="34" charset="0"/>
              </a:rPr>
              <a:t>uMRD</a:t>
            </a:r>
            <a:r>
              <a:rPr lang="en-US">
                <a:solidFill>
                  <a:srgbClr val="4E4F4E"/>
                </a:solidFill>
                <a:latin typeface="+mj-lt"/>
                <a:cs typeface="Arial" panose="020B0604020202020204" pitchFamily="34" charset="0"/>
              </a:rPr>
              <a:t>, undetectable MRD; </a:t>
            </a:r>
            <a:r>
              <a:rPr lang="en-US" b="1">
                <a:solidFill>
                  <a:srgbClr val="4E4F4E"/>
                </a:solidFill>
                <a:latin typeface="+mj-lt"/>
                <a:cs typeface="Arial" panose="020B0604020202020204" pitchFamily="34" charset="0"/>
              </a:rPr>
              <a:t>Y</a:t>
            </a:r>
            <a:r>
              <a:rPr lang="en-US">
                <a:solidFill>
                  <a:srgbClr val="4E4F4E"/>
                </a:solidFill>
                <a:latin typeface="+mj-lt"/>
                <a:cs typeface="Arial" panose="020B0604020202020204" pitchFamily="34" charset="0"/>
              </a:rPr>
              <a:t>, year(s).</a:t>
            </a:r>
          </a:p>
          <a:p>
            <a:r>
              <a:rPr lang="en-US" b="1" err="1">
                <a:solidFill>
                  <a:srgbClr val="4E4F4E"/>
                </a:solidFill>
                <a:latin typeface="+mj-lt"/>
                <a:cs typeface="Arial" panose="020B0604020202020204" pitchFamily="34" charset="0"/>
              </a:rPr>
              <a:t>Ahn</a:t>
            </a:r>
            <a:r>
              <a:rPr lang="en-US" b="1">
                <a:solidFill>
                  <a:srgbClr val="4E4F4E"/>
                </a:solidFill>
                <a:cs typeface="Arial" panose="020B0604020202020204" pitchFamily="34" charset="0"/>
              </a:rPr>
              <a:t>, et al. Abstract 152 presented at 17-ICML.</a:t>
            </a:r>
            <a:endParaRPr lang="en-GB"/>
          </a:p>
        </p:txBody>
      </p:sp>
      <p:sp>
        <p:nvSpPr>
          <p:cNvPr id="9" name="TextBox 13">
            <a:extLst>
              <a:ext uri="{FF2B5EF4-FFF2-40B4-BE49-F238E27FC236}">
                <a16:creationId xmlns:a16="http://schemas.microsoft.com/office/drawing/2014/main" id="{8418C8D4-A91B-1ADF-A46E-25BF10027C75}"/>
              </a:ext>
            </a:extLst>
          </p:cNvPr>
          <p:cNvSpPr txBox="1"/>
          <p:nvPr/>
        </p:nvSpPr>
        <p:spPr>
          <a:xfrm>
            <a:off x="9120188" y="1665288"/>
            <a:ext cx="2663825" cy="3018876"/>
          </a:xfrm>
          <a:prstGeom prst="rect">
            <a:avLst/>
          </a:prstGeom>
          <a:solidFill>
            <a:schemeClr val="bg2"/>
          </a:solidFill>
        </p:spPr>
        <p:txBody>
          <a:bodyPr wrap="square" lIns="144000" tIns="108000" rIns="144000" bIns="108000">
            <a:spAutoFit/>
          </a:bodyPr>
          <a:lstStyle/>
          <a:p>
            <a:pPr marL="185738" indent="-185738">
              <a:buClr>
                <a:schemeClr val="accent2"/>
              </a:buClr>
              <a:buFont typeface="Arial" panose="020B0604020202020204" pitchFamily="34" charset="0"/>
              <a:buChar char="•"/>
            </a:pPr>
            <a:r>
              <a:rPr lang="en-GB" sz="1400">
                <a:solidFill>
                  <a:schemeClr val="tx1"/>
                </a:solidFill>
                <a:effectLst/>
              </a:rPr>
              <a:t>69 patients had serial MRD data</a:t>
            </a:r>
          </a:p>
          <a:p>
            <a:pPr marL="185738" indent="-185738">
              <a:buClr>
                <a:schemeClr val="accent2"/>
              </a:buClr>
              <a:buFont typeface="Arial" panose="020B0604020202020204" pitchFamily="34" charset="0"/>
              <a:buChar char="•"/>
            </a:pPr>
            <a:r>
              <a:rPr lang="en-GB" sz="1400">
                <a:solidFill>
                  <a:schemeClr val="tx1"/>
                </a:solidFill>
              </a:rPr>
              <a:t>Patients who were off study or did not reach the timepoints were considered unevaluable</a:t>
            </a:r>
          </a:p>
          <a:p>
            <a:pPr marL="185738" indent="-185738">
              <a:buClr>
                <a:schemeClr val="accent2"/>
              </a:buClr>
              <a:buFont typeface="Arial" panose="020B0604020202020204" pitchFamily="34" charset="0"/>
              <a:buChar char="•"/>
            </a:pPr>
            <a:r>
              <a:rPr lang="en-GB" sz="1400">
                <a:solidFill>
                  <a:schemeClr val="tx1"/>
                </a:solidFill>
                <a:effectLst/>
              </a:rPr>
              <a:t>At </a:t>
            </a:r>
            <a:r>
              <a:rPr lang="en-GB" sz="1400">
                <a:solidFill>
                  <a:schemeClr val="tx1"/>
                </a:solidFill>
              </a:rPr>
              <a:t>the last follow-up</a:t>
            </a:r>
            <a:r>
              <a:rPr lang="en-GB" sz="1400">
                <a:solidFill>
                  <a:schemeClr val="tx1"/>
                </a:solidFill>
                <a:effectLst/>
              </a:rPr>
              <a:t>, 64% of evaluable patients maintained PB-</a:t>
            </a:r>
            <a:r>
              <a:rPr lang="en-GB" sz="1400" err="1">
                <a:solidFill>
                  <a:schemeClr val="tx1"/>
                </a:solidFill>
                <a:effectLst/>
              </a:rPr>
              <a:t>uMRD</a:t>
            </a:r>
            <a:endParaRPr lang="en-GB" sz="1400">
              <a:solidFill>
                <a:schemeClr val="tx1"/>
              </a:solidFill>
              <a:effectLst/>
            </a:endParaRPr>
          </a:p>
          <a:p>
            <a:pPr marL="185738" indent="-185738">
              <a:buClr>
                <a:schemeClr val="accent2"/>
              </a:buClr>
              <a:buFont typeface="Arial" panose="020B0604020202020204" pitchFamily="34" charset="0"/>
              <a:buChar char="•"/>
            </a:pPr>
            <a:r>
              <a:rPr lang="en-GB" sz="1400">
                <a:solidFill>
                  <a:schemeClr val="tx1"/>
                </a:solidFill>
              </a:rPr>
              <a:t>13 (25%) patients developed MRD conversion in PB, mostly during treatment cessation</a:t>
            </a:r>
            <a:endParaRPr lang="en-GB" sz="1400">
              <a:solidFill>
                <a:schemeClr val="tx1"/>
              </a:solidFill>
              <a:effectLst/>
            </a:endParaRPr>
          </a:p>
        </p:txBody>
      </p:sp>
    </p:spTree>
    <p:extLst>
      <p:ext uri="{BB962C8B-B14F-4D97-AF65-F5344CB8AC3E}">
        <p14:creationId xmlns:p14="http://schemas.microsoft.com/office/powerpoint/2010/main" val="42532342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A71839-2384-5752-EC4D-8E2A59D61B2F}"/>
              </a:ext>
            </a:extLst>
          </p:cNvPr>
          <p:cNvSpPr>
            <a:spLocks noGrp="1"/>
          </p:cNvSpPr>
          <p:nvPr>
            <p:ph type="title"/>
          </p:nvPr>
        </p:nvSpPr>
        <p:spPr/>
        <p:txBody>
          <a:bodyPr/>
          <a:lstStyle/>
          <a:p>
            <a:r>
              <a:rPr lang="en-US"/>
              <a:t>Targeted NGS at MRD conversion</a:t>
            </a:r>
          </a:p>
        </p:txBody>
      </p:sp>
      <p:sp>
        <p:nvSpPr>
          <p:cNvPr id="2" name="Footer Placeholder 1">
            <a:extLst>
              <a:ext uri="{FF2B5EF4-FFF2-40B4-BE49-F238E27FC236}">
                <a16:creationId xmlns:a16="http://schemas.microsoft.com/office/drawing/2014/main" id="{B132ED48-E2E6-21F7-2A93-E7486A8BBFD4}"/>
              </a:ext>
            </a:extLst>
          </p:cNvPr>
          <p:cNvSpPr>
            <a:spLocks noGrp="1"/>
          </p:cNvSpPr>
          <p:nvPr>
            <p:ph type="ftr" sz="quarter" idx="10"/>
          </p:nvPr>
        </p:nvSpPr>
        <p:spPr/>
        <p:txBody>
          <a:bodyPr/>
          <a:lstStyle/>
          <a:p>
            <a:r>
              <a:rPr lang="en-US" b="1">
                <a:solidFill>
                  <a:srgbClr val="4E4F4E"/>
                </a:solidFill>
                <a:latin typeface="+mj-lt"/>
                <a:cs typeface="Arial" panose="020B0604020202020204" pitchFamily="34" charset="0"/>
              </a:rPr>
              <a:t>BTK</a:t>
            </a:r>
            <a:r>
              <a:rPr lang="en-US">
                <a:solidFill>
                  <a:srgbClr val="4E4F4E"/>
                </a:solidFill>
                <a:latin typeface="+mj-lt"/>
                <a:cs typeface="Arial" panose="020B0604020202020204" pitchFamily="34" charset="0"/>
              </a:rPr>
              <a:t>, Bruton’s tyrosine kinase; </a:t>
            </a:r>
            <a:r>
              <a:rPr lang="en-US" b="1">
                <a:solidFill>
                  <a:srgbClr val="4E4F4E"/>
                </a:solidFill>
                <a:latin typeface="+mj-lt"/>
                <a:cs typeface="Arial" panose="020B0604020202020204" pitchFamily="34" charset="0"/>
              </a:rPr>
              <a:t>CLL,</a:t>
            </a:r>
            <a:r>
              <a:rPr lang="en-US">
                <a:solidFill>
                  <a:srgbClr val="4E4F4E"/>
                </a:solidFill>
                <a:latin typeface="+mj-lt"/>
                <a:cs typeface="Arial" panose="020B0604020202020204" pitchFamily="34" charset="0"/>
              </a:rPr>
              <a:t> Chronic lymphocytic leukemia; </a:t>
            </a:r>
            <a:r>
              <a:rPr lang="en-US" b="1">
                <a:solidFill>
                  <a:srgbClr val="4E4F4E"/>
                </a:solidFill>
                <a:latin typeface="+mj-lt"/>
                <a:cs typeface="Arial" panose="020B0604020202020204" pitchFamily="34" charset="0"/>
              </a:rPr>
              <a:t>MRD</a:t>
            </a:r>
            <a:r>
              <a:rPr lang="en-US">
                <a:solidFill>
                  <a:srgbClr val="4E4F4E"/>
                </a:solidFill>
                <a:latin typeface="+mj-lt"/>
                <a:cs typeface="Arial" panose="020B0604020202020204" pitchFamily="34" charset="0"/>
              </a:rPr>
              <a:t>, minimal residual disease; </a:t>
            </a:r>
            <a:r>
              <a:rPr lang="en-US" b="1">
                <a:solidFill>
                  <a:srgbClr val="4E4F4E"/>
                </a:solidFill>
                <a:latin typeface="+mj-lt"/>
                <a:cs typeface="Arial" panose="020B0604020202020204" pitchFamily="34" charset="0"/>
              </a:rPr>
              <a:t>NGS</a:t>
            </a:r>
            <a:r>
              <a:rPr lang="en-US">
                <a:solidFill>
                  <a:srgbClr val="4E4F4E"/>
                </a:solidFill>
                <a:latin typeface="+mj-lt"/>
                <a:cs typeface="Arial" panose="020B0604020202020204" pitchFamily="34" charset="0"/>
              </a:rPr>
              <a:t>, next-generation sequencing; </a:t>
            </a:r>
            <a:r>
              <a:rPr lang="en-US" b="1">
                <a:solidFill>
                  <a:srgbClr val="4E4F4E"/>
                </a:solidFill>
                <a:latin typeface="+mj-lt"/>
                <a:cs typeface="Arial" panose="020B0604020202020204" pitchFamily="34" charset="0"/>
              </a:rPr>
              <a:t>VAF</a:t>
            </a:r>
            <a:r>
              <a:rPr lang="en-US">
                <a:solidFill>
                  <a:srgbClr val="4E4F4E"/>
                </a:solidFill>
                <a:latin typeface="+mj-lt"/>
                <a:cs typeface="Arial" panose="020B0604020202020204" pitchFamily="34" charset="0"/>
              </a:rPr>
              <a:t>, variant allele frequency.</a:t>
            </a:r>
          </a:p>
          <a:p>
            <a:r>
              <a:rPr lang="en-US" b="1" err="1">
                <a:solidFill>
                  <a:srgbClr val="4E4F4E"/>
                </a:solidFill>
                <a:latin typeface="+mj-lt"/>
                <a:cs typeface="Arial" panose="020B0604020202020204" pitchFamily="34" charset="0"/>
              </a:rPr>
              <a:t>Ahn</a:t>
            </a:r>
            <a:r>
              <a:rPr lang="en-US" b="1">
                <a:solidFill>
                  <a:srgbClr val="4E4F4E"/>
                </a:solidFill>
                <a:cs typeface="Arial" panose="020B0604020202020204" pitchFamily="34" charset="0"/>
              </a:rPr>
              <a:t>, et al. Abstract 152 presented at 17-ICML.</a:t>
            </a:r>
            <a:endParaRPr lang="en-GB"/>
          </a:p>
        </p:txBody>
      </p:sp>
      <p:sp>
        <p:nvSpPr>
          <p:cNvPr id="7" name="Rectangle 6">
            <a:extLst>
              <a:ext uri="{FF2B5EF4-FFF2-40B4-BE49-F238E27FC236}">
                <a16:creationId xmlns:a16="http://schemas.microsoft.com/office/drawing/2014/main" id="{BF035C2F-C209-49ED-C82B-7E56CE18E24B}"/>
              </a:ext>
            </a:extLst>
          </p:cNvPr>
          <p:cNvSpPr/>
          <p:nvPr/>
        </p:nvSpPr>
        <p:spPr>
          <a:xfrm>
            <a:off x="9120187" y="1666800"/>
            <a:ext cx="2664000" cy="19780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t" anchorCtr="0">
            <a:spAutoFit/>
          </a:bodyPr>
          <a:lstStyle/>
          <a:p>
            <a:pPr marL="185738" indent="-185738">
              <a:buClr>
                <a:schemeClr val="accent2"/>
              </a:buClr>
              <a:buFont typeface="Arial" panose="020B0604020202020204" pitchFamily="34" charset="0"/>
              <a:buChar char="•"/>
            </a:pPr>
            <a:r>
              <a:rPr lang="en-GB" sz="1400">
                <a:solidFill>
                  <a:schemeClr val="tx1"/>
                </a:solidFill>
              </a:rPr>
              <a:t>90-gene targeted NGS panel, including </a:t>
            </a:r>
            <a:r>
              <a:rPr lang="en-GB" sz="1400" i="1">
                <a:solidFill>
                  <a:schemeClr val="tx1"/>
                </a:solidFill>
              </a:rPr>
              <a:t>BTK, PLCG2</a:t>
            </a:r>
            <a:r>
              <a:rPr lang="en-GB" sz="1400">
                <a:solidFill>
                  <a:schemeClr val="tx1"/>
                </a:solidFill>
              </a:rPr>
              <a:t> and other CLL driver genes</a:t>
            </a:r>
          </a:p>
          <a:p>
            <a:pPr marL="185738" indent="-185738">
              <a:buClr>
                <a:schemeClr val="accent2"/>
              </a:buClr>
              <a:buFont typeface="Arial" panose="020B0604020202020204" pitchFamily="34" charset="0"/>
              <a:buChar char="•"/>
            </a:pPr>
            <a:r>
              <a:rPr lang="en-GB" sz="1400">
                <a:solidFill>
                  <a:schemeClr val="tx1"/>
                </a:solidFill>
                <a:effectLst/>
              </a:rPr>
              <a:t>6 patients with available PB sample at MRD conversion</a:t>
            </a:r>
          </a:p>
          <a:p>
            <a:pPr marL="185738" indent="-185738">
              <a:buClr>
                <a:schemeClr val="accent2"/>
              </a:buClr>
              <a:buFont typeface="Arial" panose="020B0604020202020204" pitchFamily="34" charset="0"/>
              <a:buChar char="•"/>
            </a:pPr>
            <a:r>
              <a:rPr lang="en-GB" sz="1400">
                <a:solidFill>
                  <a:schemeClr val="tx1"/>
                </a:solidFill>
                <a:effectLst/>
              </a:rPr>
              <a:t>Re-emergent clones lacked </a:t>
            </a:r>
            <a:r>
              <a:rPr lang="en-GB" sz="1400" i="1">
                <a:solidFill>
                  <a:schemeClr val="tx1"/>
                </a:solidFill>
                <a:effectLst/>
              </a:rPr>
              <a:t>BTK</a:t>
            </a:r>
            <a:r>
              <a:rPr lang="en-GB" sz="1400">
                <a:solidFill>
                  <a:schemeClr val="tx1"/>
                </a:solidFill>
                <a:effectLst/>
              </a:rPr>
              <a:t> mutation</a:t>
            </a:r>
          </a:p>
        </p:txBody>
      </p:sp>
      <p:sp>
        <p:nvSpPr>
          <p:cNvPr id="9" name="TextBox 8">
            <a:extLst>
              <a:ext uri="{FF2B5EF4-FFF2-40B4-BE49-F238E27FC236}">
                <a16:creationId xmlns:a16="http://schemas.microsoft.com/office/drawing/2014/main" id="{89F5BF80-AB98-F1F2-F244-82C31C1658CD}"/>
              </a:ext>
            </a:extLst>
          </p:cNvPr>
          <p:cNvSpPr txBox="1"/>
          <p:nvPr/>
        </p:nvSpPr>
        <p:spPr>
          <a:xfrm>
            <a:off x="416534" y="1616000"/>
            <a:ext cx="4247985" cy="600164"/>
          </a:xfrm>
          <a:prstGeom prst="rect">
            <a:avLst/>
          </a:prstGeom>
          <a:noFill/>
        </p:spPr>
        <p:txBody>
          <a:bodyPr wrap="square" lIns="0" tIns="0" rIns="0" rtlCol="0">
            <a:spAutoFit/>
          </a:bodyPr>
          <a:lstStyle/>
          <a:p>
            <a:r>
              <a:rPr lang="en-US" b="1" i="1"/>
              <a:t>TP53</a:t>
            </a:r>
            <a:r>
              <a:rPr lang="en-US" b="1"/>
              <a:t> and </a:t>
            </a:r>
            <a:r>
              <a:rPr lang="en-US" b="1" i="1"/>
              <a:t>NOTCH1</a:t>
            </a:r>
            <a:r>
              <a:rPr lang="en-US" b="1"/>
              <a:t> at pre-treatment </a:t>
            </a:r>
            <a:br>
              <a:rPr lang="en-US" b="1"/>
            </a:br>
            <a:r>
              <a:rPr lang="en-US" b="1"/>
              <a:t>vs MRD conversion</a:t>
            </a:r>
          </a:p>
        </p:txBody>
      </p:sp>
      <p:sp>
        <p:nvSpPr>
          <p:cNvPr id="10" name="TextBox 9">
            <a:extLst>
              <a:ext uri="{FF2B5EF4-FFF2-40B4-BE49-F238E27FC236}">
                <a16:creationId xmlns:a16="http://schemas.microsoft.com/office/drawing/2014/main" id="{D409F850-5A12-F798-2916-3466AAC7D92F}"/>
              </a:ext>
            </a:extLst>
          </p:cNvPr>
          <p:cNvSpPr txBox="1"/>
          <p:nvPr/>
        </p:nvSpPr>
        <p:spPr>
          <a:xfrm>
            <a:off x="5331339" y="1616000"/>
            <a:ext cx="3668992" cy="600164"/>
          </a:xfrm>
          <a:prstGeom prst="rect">
            <a:avLst/>
          </a:prstGeom>
          <a:noFill/>
        </p:spPr>
        <p:txBody>
          <a:bodyPr wrap="square" lIns="0" tIns="0" rIns="0" rtlCol="0">
            <a:spAutoFit/>
          </a:bodyPr>
          <a:lstStyle/>
          <a:p>
            <a:r>
              <a:rPr lang="en-US" b="1" i="1"/>
              <a:t>BTK/PLCG2 </a:t>
            </a:r>
            <a:r>
              <a:rPr lang="en-US" b="1"/>
              <a:t>mutations and </a:t>
            </a:r>
            <a:br>
              <a:rPr lang="en-US" b="1"/>
            </a:br>
            <a:r>
              <a:rPr lang="en-US" b="1"/>
              <a:t>other CLL driver genes</a:t>
            </a:r>
          </a:p>
        </p:txBody>
      </p:sp>
      <p:grpSp>
        <p:nvGrpSpPr>
          <p:cNvPr id="202" name="Gruppieren 201">
            <a:extLst>
              <a:ext uri="{FF2B5EF4-FFF2-40B4-BE49-F238E27FC236}">
                <a16:creationId xmlns:a16="http://schemas.microsoft.com/office/drawing/2014/main" id="{348DF3AE-B60B-09CA-B815-B94AF5A14C98}"/>
              </a:ext>
            </a:extLst>
          </p:cNvPr>
          <p:cNvGrpSpPr/>
          <p:nvPr/>
        </p:nvGrpSpPr>
        <p:grpSpPr>
          <a:xfrm>
            <a:off x="311839" y="2270682"/>
            <a:ext cx="8005938" cy="3051230"/>
            <a:chOff x="311839" y="2749811"/>
            <a:chExt cx="8005938" cy="3051230"/>
          </a:xfrm>
        </p:grpSpPr>
        <p:grpSp>
          <p:nvGrpSpPr>
            <p:cNvPr id="201" name="Gruppieren 200">
              <a:extLst>
                <a:ext uri="{FF2B5EF4-FFF2-40B4-BE49-F238E27FC236}">
                  <a16:creationId xmlns:a16="http://schemas.microsoft.com/office/drawing/2014/main" id="{EF71B43A-4FBC-77B1-0015-04A407877B02}"/>
                </a:ext>
              </a:extLst>
            </p:cNvPr>
            <p:cNvGrpSpPr/>
            <p:nvPr/>
          </p:nvGrpSpPr>
          <p:grpSpPr>
            <a:xfrm>
              <a:off x="311839" y="2749811"/>
              <a:ext cx="4833104" cy="1902566"/>
              <a:chOff x="506105" y="2854286"/>
              <a:chExt cx="4833104" cy="1902566"/>
            </a:xfrm>
          </p:grpSpPr>
          <p:sp>
            <p:nvSpPr>
              <p:cNvPr id="4" name="Rechteck 3">
                <a:extLst>
                  <a:ext uri="{FF2B5EF4-FFF2-40B4-BE49-F238E27FC236}">
                    <a16:creationId xmlns:a16="http://schemas.microsoft.com/office/drawing/2014/main" id="{EAFDEE70-AABD-609A-190B-FB8129C20699}"/>
                  </a:ext>
                </a:extLst>
              </p:cNvPr>
              <p:cNvSpPr/>
              <p:nvPr/>
            </p:nvSpPr>
            <p:spPr>
              <a:xfrm>
                <a:off x="1338792" y="3848736"/>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77F42404-9885-F2E6-B254-DB3E49781E3F}"/>
                  </a:ext>
                </a:extLst>
              </p:cNvPr>
              <p:cNvSpPr/>
              <p:nvPr/>
            </p:nvSpPr>
            <p:spPr>
              <a:xfrm>
                <a:off x="1541992" y="3848736"/>
                <a:ext cx="186266" cy="186266"/>
              </a:xfrm>
              <a:prstGeom prst="rect">
                <a:avLst/>
              </a:prstGeom>
              <a:solidFill>
                <a:srgbClr val="E0B3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DE9FEC18-64D2-E864-3AD8-5189BD114B68}"/>
                  </a:ext>
                </a:extLst>
              </p:cNvPr>
              <p:cNvSpPr/>
              <p:nvPr/>
            </p:nvSpPr>
            <p:spPr>
              <a:xfrm>
                <a:off x="1338792" y="4051935"/>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C3DC50E1-2575-EF7D-6CF2-9DD81AB3D6D0}"/>
                  </a:ext>
                </a:extLst>
              </p:cNvPr>
              <p:cNvSpPr/>
              <p:nvPr/>
            </p:nvSpPr>
            <p:spPr>
              <a:xfrm>
                <a:off x="1541992" y="4051935"/>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6" name="Gerade Verbindung 15">
                <a:extLst>
                  <a:ext uri="{FF2B5EF4-FFF2-40B4-BE49-F238E27FC236}">
                    <a16:creationId xmlns:a16="http://schemas.microsoft.com/office/drawing/2014/main" id="{ABAB89B8-562A-52FB-EB8C-39614271FCC5}"/>
                  </a:ext>
                </a:extLst>
              </p:cNvPr>
              <p:cNvCxnSpPr>
                <a:cxnSpLocks/>
              </p:cNvCxnSpPr>
              <p:nvPr/>
            </p:nvCxnSpPr>
            <p:spPr>
              <a:xfrm>
                <a:off x="1750666" y="3818468"/>
                <a:ext cx="0" cy="45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uppieren 17">
                <a:extLst>
                  <a:ext uri="{FF2B5EF4-FFF2-40B4-BE49-F238E27FC236}">
                    <a16:creationId xmlns:a16="http://schemas.microsoft.com/office/drawing/2014/main" id="{B4E18601-5745-6B6C-A0F7-27378427C700}"/>
                  </a:ext>
                </a:extLst>
              </p:cNvPr>
              <p:cNvGrpSpPr/>
              <p:nvPr/>
            </p:nvGrpSpPr>
            <p:grpSpPr>
              <a:xfrm>
                <a:off x="1776250" y="3848736"/>
                <a:ext cx="389466" cy="389465"/>
                <a:chOff x="1329267" y="3869267"/>
                <a:chExt cx="389466" cy="389465"/>
              </a:xfrm>
            </p:grpSpPr>
            <p:sp>
              <p:nvSpPr>
                <p:cNvPr id="19" name="Rechteck 18">
                  <a:extLst>
                    <a:ext uri="{FF2B5EF4-FFF2-40B4-BE49-F238E27FC236}">
                      <a16:creationId xmlns:a16="http://schemas.microsoft.com/office/drawing/2014/main" id="{2F4ACD49-F64A-427F-4A60-C65A28512EF4}"/>
                    </a:ext>
                  </a:extLst>
                </p:cNvPr>
                <p:cNvSpPr/>
                <p:nvPr/>
              </p:nvSpPr>
              <p:spPr>
                <a:xfrm>
                  <a:off x="1329267" y="3869267"/>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7799573B-4290-2045-2069-DD28236BAD05}"/>
                    </a:ext>
                  </a:extLst>
                </p:cNvPr>
                <p:cNvSpPr/>
                <p:nvPr/>
              </p:nvSpPr>
              <p:spPr>
                <a:xfrm>
                  <a:off x="1532467" y="3869267"/>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5130C76F-B95B-7925-9CFB-3DBBAE00D6BC}"/>
                    </a:ext>
                  </a:extLst>
                </p:cNvPr>
                <p:cNvSpPr/>
                <p:nvPr/>
              </p:nvSpPr>
              <p:spPr>
                <a:xfrm>
                  <a:off x="1329267" y="4072466"/>
                  <a:ext cx="186266" cy="186266"/>
                </a:xfrm>
                <a:prstGeom prst="rect">
                  <a:avLst/>
                </a:prstGeom>
                <a:noFill/>
                <a:ln>
                  <a:solidFill>
                    <a:srgbClr val="CBCD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3944CA3A-1DCA-99FB-2072-FDD01418020F}"/>
                    </a:ext>
                  </a:extLst>
                </p:cNvPr>
                <p:cNvSpPr/>
                <p:nvPr/>
              </p:nvSpPr>
              <p:spPr>
                <a:xfrm>
                  <a:off x="1532467" y="4072466"/>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23" name="Gerade Verbindung 22">
                <a:extLst>
                  <a:ext uri="{FF2B5EF4-FFF2-40B4-BE49-F238E27FC236}">
                    <a16:creationId xmlns:a16="http://schemas.microsoft.com/office/drawing/2014/main" id="{382F7256-32EE-063A-80C3-F70F2319A805}"/>
                  </a:ext>
                </a:extLst>
              </p:cNvPr>
              <p:cNvCxnSpPr>
                <a:cxnSpLocks/>
              </p:cNvCxnSpPr>
              <p:nvPr/>
            </p:nvCxnSpPr>
            <p:spPr>
              <a:xfrm>
                <a:off x="2191298" y="3818468"/>
                <a:ext cx="0" cy="45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657D4280-0774-E2C2-531A-44FAD78DAFCB}"/>
                  </a:ext>
                </a:extLst>
              </p:cNvPr>
              <p:cNvGrpSpPr/>
              <p:nvPr/>
            </p:nvGrpSpPr>
            <p:grpSpPr>
              <a:xfrm>
                <a:off x="2213708" y="3848736"/>
                <a:ext cx="389466" cy="389465"/>
                <a:chOff x="1329267" y="3869267"/>
                <a:chExt cx="389466" cy="389465"/>
              </a:xfrm>
            </p:grpSpPr>
            <p:sp>
              <p:nvSpPr>
                <p:cNvPr id="25" name="Rechteck 24">
                  <a:extLst>
                    <a:ext uri="{FF2B5EF4-FFF2-40B4-BE49-F238E27FC236}">
                      <a16:creationId xmlns:a16="http://schemas.microsoft.com/office/drawing/2014/main" id="{2A446C67-173D-DFAB-84E7-0D7F15EBB0C4}"/>
                    </a:ext>
                  </a:extLst>
                </p:cNvPr>
                <p:cNvSpPr/>
                <p:nvPr/>
              </p:nvSpPr>
              <p:spPr>
                <a:xfrm>
                  <a:off x="1329267" y="3869267"/>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397C485D-5D3C-8B6F-C610-F8C337EF6CFA}"/>
                    </a:ext>
                  </a:extLst>
                </p:cNvPr>
                <p:cNvSpPr/>
                <p:nvPr/>
              </p:nvSpPr>
              <p:spPr>
                <a:xfrm>
                  <a:off x="1532467" y="3869267"/>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A229E396-9EE3-1219-D049-83EB1550415A}"/>
                    </a:ext>
                  </a:extLst>
                </p:cNvPr>
                <p:cNvSpPr/>
                <p:nvPr/>
              </p:nvSpPr>
              <p:spPr>
                <a:xfrm>
                  <a:off x="1329267" y="4072466"/>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09339DDB-1419-F2CF-3C62-C219E3368844}"/>
                    </a:ext>
                  </a:extLst>
                </p:cNvPr>
                <p:cNvSpPr/>
                <p:nvPr/>
              </p:nvSpPr>
              <p:spPr>
                <a:xfrm>
                  <a:off x="1532467" y="4072466"/>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34" name="Gerade Verbindung 33">
                <a:extLst>
                  <a:ext uri="{FF2B5EF4-FFF2-40B4-BE49-F238E27FC236}">
                    <a16:creationId xmlns:a16="http://schemas.microsoft.com/office/drawing/2014/main" id="{41C3F731-9D1A-5EC8-797D-29AA2B12E61E}"/>
                  </a:ext>
                </a:extLst>
              </p:cNvPr>
              <p:cNvCxnSpPr>
                <a:cxnSpLocks/>
              </p:cNvCxnSpPr>
              <p:nvPr/>
            </p:nvCxnSpPr>
            <p:spPr>
              <a:xfrm>
                <a:off x="2628755" y="3818468"/>
                <a:ext cx="0" cy="45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uppieren 34">
                <a:extLst>
                  <a:ext uri="{FF2B5EF4-FFF2-40B4-BE49-F238E27FC236}">
                    <a16:creationId xmlns:a16="http://schemas.microsoft.com/office/drawing/2014/main" id="{CFB83C1C-AFA6-A433-35C4-A756FA5F6166}"/>
                  </a:ext>
                </a:extLst>
              </p:cNvPr>
              <p:cNvGrpSpPr/>
              <p:nvPr/>
            </p:nvGrpSpPr>
            <p:grpSpPr>
              <a:xfrm>
                <a:off x="2651166" y="3848736"/>
                <a:ext cx="389466" cy="389465"/>
                <a:chOff x="1329267" y="3869267"/>
                <a:chExt cx="389466" cy="389465"/>
              </a:xfrm>
            </p:grpSpPr>
            <p:sp>
              <p:nvSpPr>
                <p:cNvPr id="36" name="Rechteck 35">
                  <a:extLst>
                    <a:ext uri="{FF2B5EF4-FFF2-40B4-BE49-F238E27FC236}">
                      <a16:creationId xmlns:a16="http://schemas.microsoft.com/office/drawing/2014/main" id="{3CFEC29C-F05C-150E-0D62-FC702A3579B8}"/>
                    </a:ext>
                  </a:extLst>
                </p:cNvPr>
                <p:cNvSpPr/>
                <p:nvPr/>
              </p:nvSpPr>
              <p:spPr>
                <a:xfrm>
                  <a:off x="1329267" y="3869267"/>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DAED75A8-4958-C6AE-8E7F-EC1E3947B063}"/>
                    </a:ext>
                  </a:extLst>
                </p:cNvPr>
                <p:cNvSpPr/>
                <p:nvPr/>
              </p:nvSpPr>
              <p:spPr>
                <a:xfrm>
                  <a:off x="1532467" y="3869267"/>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0A536A34-0C8A-6CBE-76C4-1CA3E17239F2}"/>
                    </a:ext>
                  </a:extLst>
                </p:cNvPr>
                <p:cNvSpPr/>
                <p:nvPr/>
              </p:nvSpPr>
              <p:spPr>
                <a:xfrm>
                  <a:off x="1329267" y="4072466"/>
                  <a:ext cx="186266" cy="186266"/>
                </a:xfrm>
                <a:prstGeom prst="rect">
                  <a:avLst/>
                </a:prstGeom>
                <a:noFill/>
                <a:ln>
                  <a:solidFill>
                    <a:srgbClr val="CBCD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440547F5-2DE2-6D34-5712-172EC6F2BCDE}"/>
                    </a:ext>
                  </a:extLst>
                </p:cNvPr>
                <p:cNvSpPr/>
                <p:nvPr/>
              </p:nvSpPr>
              <p:spPr>
                <a:xfrm>
                  <a:off x="1532467" y="4072466"/>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40" name="Gerade Verbindung 39">
                <a:extLst>
                  <a:ext uri="{FF2B5EF4-FFF2-40B4-BE49-F238E27FC236}">
                    <a16:creationId xmlns:a16="http://schemas.microsoft.com/office/drawing/2014/main" id="{395B1871-3B1C-8831-EB45-17AAA0D7DC1B}"/>
                  </a:ext>
                </a:extLst>
              </p:cNvPr>
              <p:cNvCxnSpPr>
                <a:cxnSpLocks/>
              </p:cNvCxnSpPr>
              <p:nvPr/>
            </p:nvCxnSpPr>
            <p:spPr>
              <a:xfrm>
                <a:off x="3063037" y="3818468"/>
                <a:ext cx="0" cy="45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uppieren 40">
                <a:extLst>
                  <a:ext uri="{FF2B5EF4-FFF2-40B4-BE49-F238E27FC236}">
                    <a16:creationId xmlns:a16="http://schemas.microsoft.com/office/drawing/2014/main" id="{8EA90821-205F-1190-8F96-3D48C20DCBF7}"/>
                  </a:ext>
                </a:extLst>
              </p:cNvPr>
              <p:cNvGrpSpPr/>
              <p:nvPr/>
            </p:nvGrpSpPr>
            <p:grpSpPr>
              <a:xfrm>
                <a:off x="3085449" y="3848736"/>
                <a:ext cx="389466" cy="389465"/>
                <a:chOff x="1329267" y="3869267"/>
                <a:chExt cx="389466" cy="389465"/>
              </a:xfrm>
            </p:grpSpPr>
            <p:sp>
              <p:nvSpPr>
                <p:cNvPr id="42" name="Rechteck 41">
                  <a:extLst>
                    <a:ext uri="{FF2B5EF4-FFF2-40B4-BE49-F238E27FC236}">
                      <a16:creationId xmlns:a16="http://schemas.microsoft.com/office/drawing/2014/main" id="{092B3157-7E13-FC6C-B73C-8572667E932A}"/>
                    </a:ext>
                  </a:extLst>
                </p:cNvPr>
                <p:cNvSpPr/>
                <p:nvPr/>
              </p:nvSpPr>
              <p:spPr>
                <a:xfrm>
                  <a:off x="1329267" y="3869267"/>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7BBBE5FC-2C6B-3602-8EBA-4E22AD30D340}"/>
                    </a:ext>
                  </a:extLst>
                </p:cNvPr>
                <p:cNvSpPr/>
                <p:nvPr/>
              </p:nvSpPr>
              <p:spPr>
                <a:xfrm>
                  <a:off x="1532467" y="3869267"/>
                  <a:ext cx="186266" cy="186266"/>
                </a:xfrm>
                <a:prstGeom prst="rect">
                  <a:avLst/>
                </a:prstGeom>
                <a:solidFill>
                  <a:srgbClr val="F947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688891CB-A39A-B097-269B-1C13AC5C1DA2}"/>
                    </a:ext>
                  </a:extLst>
                </p:cNvPr>
                <p:cNvSpPr/>
                <p:nvPr/>
              </p:nvSpPr>
              <p:spPr>
                <a:xfrm>
                  <a:off x="1329267" y="4072466"/>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CA73CD81-BEEE-F546-F9D6-4CDF7A48A7EC}"/>
                    </a:ext>
                  </a:extLst>
                </p:cNvPr>
                <p:cNvSpPr/>
                <p:nvPr/>
              </p:nvSpPr>
              <p:spPr>
                <a:xfrm>
                  <a:off x="1532467" y="4072466"/>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46" name="Gerade Verbindung 45">
                <a:extLst>
                  <a:ext uri="{FF2B5EF4-FFF2-40B4-BE49-F238E27FC236}">
                    <a16:creationId xmlns:a16="http://schemas.microsoft.com/office/drawing/2014/main" id="{E702D9BE-C6C9-A20A-3F29-1EE507FEDD06}"/>
                  </a:ext>
                </a:extLst>
              </p:cNvPr>
              <p:cNvCxnSpPr>
                <a:cxnSpLocks/>
              </p:cNvCxnSpPr>
              <p:nvPr/>
            </p:nvCxnSpPr>
            <p:spPr>
              <a:xfrm>
                <a:off x="3500494" y="3818468"/>
                <a:ext cx="0" cy="45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Gruppieren 46">
                <a:extLst>
                  <a:ext uri="{FF2B5EF4-FFF2-40B4-BE49-F238E27FC236}">
                    <a16:creationId xmlns:a16="http://schemas.microsoft.com/office/drawing/2014/main" id="{94E5E900-F58F-D666-6A6F-45F6DB449616}"/>
                  </a:ext>
                </a:extLst>
              </p:cNvPr>
              <p:cNvGrpSpPr/>
              <p:nvPr/>
            </p:nvGrpSpPr>
            <p:grpSpPr>
              <a:xfrm>
                <a:off x="3522905" y="3848736"/>
                <a:ext cx="389466" cy="389465"/>
                <a:chOff x="1329267" y="3869267"/>
                <a:chExt cx="389466" cy="389465"/>
              </a:xfrm>
            </p:grpSpPr>
            <p:sp>
              <p:nvSpPr>
                <p:cNvPr id="48" name="Rechteck 47">
                  <a:extLst>
                    <a:ext uri="{FF2B5EF4-FFF2-40B4-BE49-F238E27FC236}">
                      <a16:creationId xmlns:a16="http://schemas.microsoft.com/office/drawing/2014/main" id="{43548D53-6341-8D5A-31B5-63A1D64DAE6E}"/>
                    </a:ext>
                  </a:extLst>
                </p:cNvPr>
                <p:cNvSpPr/>
                <p:nvPr/>
              </p:nvSpPr>
              <p:spPr>
                <a:xfrm>
                  <a:off x="1329267" y="3869267"/>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F4DE9BA5-CBDD-18CB-38A2-E6F3B15AA878}"/>
                    </a:ext>
                  </a:extLst>
                </p:cNvPr>
                <p:cNvSpPr/>
                <p:nvPr/>
              </p:nvSpPr>
              <p:spPr>
                <a:xfrm>
                  <a:off x="1532467" y="3869267"/>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E0273038-1F51-AF72-AF1C-0CD0E4DD272E}"/>
                    </a:ext>
                  </a:extLst>
                </p:cNvPr>
                <p:cNvSpPr/>
                <p:nvPr/>
              </p:nvSpPr>
              <p:spPr>
                <a:xfrm>
                  <a:off x="1329267" y="4072466"/>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extLst>
                    <a:ext uri="{FF2B5EF4-FFF2-40B4-BE49-F238E27FC236}">
                      <a16:creationId xmlns:a16="http://schemas.microsoft.com/office/drawing/2014/main" id="{E20CFEFC-3FA7-D3DD-DD78-16F0762FA53B}"/>
                    </a:ext>
                  </a:extLst>
                </p:cNvPr>
                <p:cNvSpPr/>
                <p:nvPr/>
              </p:nvSpPr>
              <p:spPr>
                <a:xfrm>
                  <a:off x="1532467" y="4072466"/>
                  <a:ext cx="186266" cy="186266"/>
                </a:xfrm>
                <a:prstGeom prst="rect">
                  <a:avLst/>
                </a:prstGeom>
                <a:solidFill>
                  <a:srgbClr val="F81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2" name="TextBox 8">
                <a:extLst>
                  <a:ext uri="{FF2B5EF4-FFF2-40B4-BE49-F238E27FC236}">
                    <a16:creationId xmlns:a16="http://schemas.microsoft.com/office/drawing/2014/main" id="{3183DD62-7317-DC2C-0369-D82FA9578595}"/>
                  </a:ext>
                </a:extLst>
              </p:cNvPr>
              <p:cNvSpPr txBox="1"/>
              <p:nvPr/>
            </p:nvSpPr>
            <p:spPr>
              <a:xfrm>
                <a:off x="506105" y="3812635"/>
                <a:ext cx="821477" cy="461665"/>
              </a:xfrm>
              <a:prstGeom prst="rect">
                <a:avLst/>
              </a:prstGeom>
              <a:noFill/>
            </p:spPr>
            <p:txBody>
              <a:bodyPr wrap="square" rtlCol="0">
                <a:spAutoFit/>
              </a:bodyPr>
              <a:lstStyle/>
              <a:p>
                <a:pPr algn="r"/>
                <a:r>
                  <a:rPr lang="en-US" sz="1200" i="1"/>
                  <a:t>TP53</a:t>
                </a:r>
              </a:p>
              <a:p>
                <a:pPr algn="r"/>
                <a:r>
                  <a:rPr lang="en-US" sz="1200" i="1"/>
                  <a:t>NOTCH1</a:t>
                </a:r>
              </a:p>
            </p:txBody>
          </p:sp>
          <p:sp>
            <p:nvSpPr>
              <p:cNvPr id="53" name="TextBox 8">
                <a:extLst>
                  <a:ext uri="{FF2B5EF4-FFF2-40B4-BE49-F238E27FC236}">
                    <a16:creationId xmlns:a16="http://schemas.microsoft.com/office/drawing/2014/main" id="{49ADCF8F-BE2D-FB06-161C-10CBE5B75E99}"/>
                  </a:ext>
                </a:extLst>
              </p:cNvPr>
              <p:cNvSpPr txBox="1"/>
              <p:nvPr/>
            </p:nvSpPr>
            <p:spPr>
              <a:xfrm>
                <a:off x="1230867" y="2854286"/>
                <a:ext cx="923330" cy="915043"/>
              </a:xfrm>
              <a:prstGeom prst="rect">
                <a:avLst/>
              </a:prstGeom>
              <a:noFill/>
            </p:spPr>
            <p:txBody>
              <a:bodyPr vert="vert270" wrap="square" rtlCol="0">
                <a:spAutoFit/>
              </a:bodyPr>
              <a:lstStyle/>
              <a:p>
                <a:pPr>
                  <a:spcBef>
                    <a:spcPts val="200"/>
                  </a:spcBef>
                </a:pPr>
                <a:r>
                  <a:rPr lang="en-US" sz="1200"/>
                  <a:t>iFCR01_pre</a:t>
                </a:r>
              </a:p>
              <a:p>
                <a:pPr>
                  <a:spcBef>
                    <a:spcPts val="200"/>
                  </a:spcBef>
                </a:pPr>
                <a:r>
                  <a:rPr lang="en-US" sz="1200"/>
                  <a:t>iFCR01</a:t>
                </a:r>
              </a:p>
              <a:p>
                <a:pPr>
                  <a:spcBef>
                    <a:spcPts val="400"/>
                  </a:spcBef>
                </a:pPr>
                <a:r>
                  <a:rPr lang="en-US" sz="1200"/>
                  <a:t>iFCR09_pre</a:t>
                </a:r>
              </a:p>
              <a:p>
                <a:pPr>
                  <a:spcBef>
                    <a:spcPts val="200"/>
                  </a:spcBef>
                </a:pPr>
                <a:r>
                  <a:rPr lang="en-US" sz="1200"/>
                  <a:t>iFCR09</a:t>
                </a:r>
              </a:p>
              <a:p>
                <a:pPr>
                  <a:spcBef>
                    <a:spcPts val="400"/>
                  </a:spcBef>
                </a:pPr>
                <a:r>
                  <a:rPr lang="en-US" sz="1200"/>
                  <a:t>iFCR11_pre</a:t>
                </a:r>
              </a:p>
              <a:p>
                <a:pPr>
                  <a:spcBef>
                    <a:spcPts val="200"/>
                  </a:spcBef>
                </a:pPr>
                <a:r>
                  <a:rPr lang="en-US" sz="1200"/>
                  <a:t>iFCR11</a:t>
                </a:r>
              </a:p>
              <a:p>
                <a:pPr>
                  <a:spcBef>
                    <a:spcPts val="400"/>
                  </a:spcBef>
                </a:pPr>
                <a:r>
                  <a:rPr lang="en-US" sz="1200"/>
                  <a:t>iFCR55_pre</a:t>
                </a:r>
              </a:p>
              <a:p>
                <a:pPr>
                  <a:spcBef>
                    <a:spcPts val="200"/>
                  </a:spcBef>
                </a:pPr>
                <a:r>
                  <a:rPr lang="en-US" sz="1200"/>
                  <a:t>iFCR55</a:t>
                </a:r>
              </a:p>
              <a:p>
                <a:pPr>
                  <a:spcBef>
                    <a:spcPts val="400"/>
                  </a:spcBef>
                </a:pPr>
                <a:r>
                  <a:rPr lang="en-US" sz="1200"/>
                  <a:t>iFCR20_pre</a:t>
                </a:r>
              </a:p>
              <a:p>
                <a:pPr>
                  <a:spcBef>
                    <a:spcPts val="200"/>
                  </a:spcBef>
                </a:pPr>
                <a:r>
                  <a:rPr lang="en-US" sz="1200"/>
                  <a:t>iFCR20</a:t>
                </a:r>
              </a:p>
              <a:p>
                <a:pPr>
                  <a:spcBef>
                    <a:spcPts val="400"/>
                  </a:spcBef>
                </a:pPr>
                <a:r>
                  <a:rPr lang="en-US" sz="1200"/>
                  <a:t>iFCR21_pre</a:t>
                </a:r>
              </a:p>
              <a:p>
                <a:pPr>
                  <a:spcBef>
                    <a:spcPts val="200"/>
                  </a:spcBef>
                </a:pPr>
                <a:r>
                  <a:rPr lang="en-US" sz="1200"/>
                  <a:t>iFCR21</a:t>
                </a:r>
              </a:p>
            </p:txBody>
          </p:sp>
          <p:grpSp>
            <p:nvGrpSpPr>
              <p:cNvPr id="79" name="Gruppieren 78">
                <a:extLst>
                  <a:ext uri="{FF2B5EF4-FFF2-40B4-BE49-F238E27FC236}">
                    <a16:creationId xmlns:a16="http://schemas.microsoft.com/office/drawing/2014/main" id="{5D67B701-D97F-B597-1320-45125DE9F22C}"/>
                  </a:ext>
                </a:extLst>
              </p:cNvPr>
              <p:cNvGrpSpPr/>
              <p:nvPr/>
            </p:nvGrpSpPr>
            <p:grpSpPr>
              <a:xfrm>
                <a:off x="3881022" y="3608691"/>
                <a:ext cx="1458187" cy="1148161"/>
                <a:chOff x="3900652" y="3603010"/>
                <a:chExt cx="1458187" cy="1148161"/>
              </a:xfrm>
            </p:grpSpPr>
            <p:sp>
              <p:nvSpPr>
                <p:cNvPr id="54" name="Rechteck 53">
                  <a:extLst>
                    <a:ext uri="{FF2B5EF4-FFF2-40B4-BE49-F238E27FC236}">
                      <a16:creationId xmlns:a16="http://schemas.microsoft.com/office/drawing/2014/main" id="{5B382B68-94F4-362A-B51B-83FBA347CF32}"/>
                    </a:ext>
                  </a:extLst>
                </p:cNvPr>
                <p:cNvSpPr/>
                <p:nvPr/>
              </p:nvSpPr>
              <p:spPr>
                <a:xfrm>
                  <a:off x="4204872" y="3847327"/>
                  <a:ext cx="221941" cy="595482"/>
                </a:xfrm>
                <a:prstGeom prst="rect">
                  <a:avLst/>
                </a:prstGeom>
                <a:gradFill>
                  <a:gsLst>
                    <a:gs pos="0">
                      <a:schemeClr val="accent3"/>
                    </a:gs>
                    <a:gs pos="100000">
                      <a:srgbClr val="CBCDD2"/>
                    </a:gs>
                    <a:gs pos="85000">
                      <a:schemeClr val="accent2"/>
                    </a:gs>
                  </a:gsLst>
                  <a:lin ang="5400000" scaled="0"/>
                </a:gra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3" name="Gruppieren 62">
                  <a:extLst>
                    <a:ext uri="{FF2B5EF4-FFF2-40B4-BE49-F238E27FC236}">
                      <a16:creationId xmlns:a16="http://schemas.microsoft.com/office/drawing/2014/main" id="{558DF8FD-7CAC-1FA1-8E8B-71C6CA059B55}"/>
                    </a:ext>
                  </a:extLst>
                </p:cNvPr>
                <p:cNvGrpSpPr/>
                <p:nvPr/>
              </p:nvGrpSpPr>
              <p:grpSpPr>
                <a:xfrm>
                  <a:off x="4213260" y="3957744"/>
                  <a:ext cx="203920" cy="1402"/>
                  <a:chOff x="4213260" y="3941869"/>
                  <a:chExt cx="203920" cy="1402"/>
                </a:xfrm>
              </p:grpSpPr>
              <p:cxnSp>
                <p:nvCxnSpPr>
                  <p:cNvPr id="61" name="Gerade Verbindung 60">
                    <a:extLst>
                      <a:ext uri="{FF2B5EF4-FFF2-40B4-BE49-F238E27FC236}">
                        <a16:creationId xmlns:a16="http://schemas.microsoft.com/office/drawing/2014/main" id="{1F2EE27A-C92A-D97E-4C78-FF1A0BCC7CA2}"/>
                      </a:ext>
                    </a:extLst>
                  </p:cNvPr>
                  <p:cNvCxnSpPr/>
                  <p:nvPr/>
                </p:nvCxnSpPr>
                <p:spPr>
                  <a:xfrm>
                    <a:off x="4213260" y="3941869"/>
                    <a:ext cx="399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61">
                    <a:extLst>
                      <a:ext uri="{FF2B5EF4-FFF2-40B4-BE49-F238E27FC236}">
                        <a16:creationId xmlns:a16="http://schemas.microsoft.com/office/drawing/2014/main" id="{CEC05863-9369-C256-F9DE-47C72EC11583}"/>
                      </a:ext>
                    </a:extLst>
                  </p:cNvPr>
                  <p:cNvCxnSpPr/>
                  <p:nvPr/>
                </p:nvCxnSpPr>
                <p:spPr>
                  <a:xfrm>
                    <a:off x="4377223" y="3943271"/>
                    <a:ext cx="399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 name="Gruppieren 64">
                  <a:extLst>
                    <a:ext uri="{FF2B5EF4-FFF2-40B4-BE49-F238E27FC236}">
                      <a16:creationId xmlns:a16="http://schemas.microsoft.com/office/drawing/2014/main" id="{9E8E7205-ADEF-2483-13FC-77F83E2114C7}"/>
                    </a:ext>
                  </a:extLst>
                </p:cNvPr>
                <p:cNvGrpSpPr/>
                <p:nvPr/>
              </p:nvGrpSpPr>
              <p:grpSpPr>
                <a:xfrm>
                  <a:off x="4213260" y="4118296"/>
                  <a:ext cx="203920" cy="1402"/>
                  <a:chOff x="4213260" y="3941869"/>
                  <a:chExt cx="203920" cy="1402"/>
                </a:xfrm>
              </p:grpSpPr>
              <p:cxnSp>
                <p:nvCxnSpPr>
                  <p:cNvPr id="66" name="Gerade Verbindung 65">
                    <a:extLst>
                      <a:ext uri="{FF2B5EF4-FFF2-40B4-BE49-F238E27FC236}">
                        <a16:creationId xmlns:a16="http://schemas.microsoft.com/office/drawing/2014/main" id="{71E7BAB6-CB97-77D1-76B4-0ADCC03D0E86}"/>
                      </a:ext>
                    </a:extLst>
                  </p:cNvPr>
                  <p:cNvCxnSpPr/>
                  <p:nvPr/>
                </p:nvCxnSpPr>
                <p:spPr>
                  <a:xfrm>
                    <a:off x="4213260" y="3941869"/>
                    <a:ext cx="399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043570F0-5F2D-B143-2768-A44483B0B271}"/>
                      </a:ext>
                    </a:extLst>
                  </p:cNvPr>
                  <p:cNvCxnSpPr/>
                  <p:nvPr/>
                </p:nvCxnSpPr>
                <p:spPr>
                  <a:xfrm>
                    <a:off x="4377223" y="3943271"/>
                    <a:ext cx="399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uppieren 67">
                  <a:extLst>
                    <a:ext uri="{FF2B5EF4-FFF2-40B4-BE49-F238E27FC236}">
                      <a16:creationId xmlns:a16="http://schemas.microsoft.com/office/drawing/2014/main" id="{A805704A-CC89-EB91-F365-9F4E399D3A60}"/>
                    </a:ext>
                  </a:extLst>
                </p:cNvPr>
                <p:cNvGrpSpPr/>
                <p:nvPr/>
              </p:nvGrpSpPr>
              <p:grpSpPr>
                <a:xfrm>
                  <a:off x="4213260" y="4278848"/>
                  <a:ext cx="203920" cy="1402"/>
                  <a:chOff x="4213260" y="3941869"/>
                  <a:chExt cx="203920" cy="1402"/>
                </a:xfrm>
              </p:grpSpPr>
              <p:cxnSp>
                <p:nvCxnSpPr>
                  <p:cNvPr id="69" name="Gerade Verbindung 68">
                    <a:extLst>
                      <a:ext uri="{FF2B5EF4-FFF2-40B4-BE49-F238E27FC236}">
                        <a16:creationId xmlns:a16="http://schemas.microsoft.com/office/drawing/2014/main" id="{BF6B5E93-6059-DE34-C49B-7407A8386348}"/>
                      </a:ext>
                    </a:extLst>
                  </p:cNvPr>
                  <p:cNvCxnSpPr/>
                  <p:nvPr/>
                </p:nvCxnSpPr>
                <p:spPr>
                  <a:xfrm>
                    <a:off x="4213260" y="3941869"/>
                    <a:ext cx="399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 Verbindung 69">
                    <a:extLst>
                      <a:ext uri="{FF2B5EF4-FFF2-40B4-BE49-F238E27FC236}">
                        <a16:creationId xmlns:a16="http://schemas.microsoft.com/office/drawing/2014/main" id="{BA7FC8EA-9F8D-3A72-05BE-C46D661AF87A}"/>
                      </a:ext>
                    </a:extLst>
                  </p:cNvPr>
                  <p:cNvCxnSpPr/>
                  <p:nvPr/>
                </p:nvCxnSpPr>
                <p:spPr>
                  <a:xfrm>
                    <a:off x="4377223" y="3943271"/>
                    <a:ext cx="399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 name="Gruppieren 75">
                  <a:extLst>
                    <a:ext uri="{FF2B5EF4-FFF2-40B4-BE49-F238E27FC236}">
                      <a16:creationId xmlns:a16="http://schemas.microsoft.com/office/drawing/2014/main" id="{F8709E03-4B28-E820-5F18-438EF88B6BB0}"/>
                    </a:ext>
                  </a:extLst>
                </p:cNvPr>
                <p:cNvGrpSpPr/>
                <p:nvPr/>
              </p:nvGrpSpPr>
              <p:grpSpPr>
                <a:xfrm>
                  <a:off x="4537362" y="3819510"/>
                  <a:ext cx="184767" cy="664060"/>
                  <a:chOff x="4509862" y="3812635"/>
                  <a:chExt cx="184767" cy="664060"/>
                </a:xfrm>
              </p:grpSpPr>
              <p:sp>
                <p:nvSpPr>
                  <p:cNvPr id="55" name="TextBox 8">
                    <a:extLst>
                      <a:ext uri="{FF2B5EF4-FFF2-40B4-BE49-F238E27FC236}">
                        <a16:creationId xmlns:a16="http://schemas.microsoft.com/office/drawing/2014/main" id="{21091EAA-51FA-F978-5B10-07CBF4AE8C7F}"/>
                      </a:ext>
                    </a:extLst>
                  </p:cNvPr>
                  <p:cNvSpPr txBox="1"/>
                  <p:nvPr/>
                </p:nvSpPr>
                <p:spPr>
                  <a:xfrm>
                    <a:off x="4509862" y="3812635"/>
                    <a:ext cx="184767" cy="184666"/>
                  </a:xfrm>
                  <a:prstGeom prst="rect">
                    <a:avLst/>
                  </a:prstGeom>
                  <a:noFill/>
                </p:spPr>
                <p:txBody>
                  <a:bodyPr wrap="square" lIns="0" tIns="0" rIns="0" bIns="0" rtlCol="0">
                    <a:spAutoFit/>
                  </a:bodyPr>
                  <a:lstStyle/>
                  <a:p>
                    <a:r>
                      <a:rPr lang="en-US" sz="1200"/>
                      <a:t>15</a:t>
                    </a:r>
                  </a:p>
                </p:txBody>
              </p:sp>
              <p:sp>
                <p:nvSpPr>
                  <p:cNvPr id="57" name="TextBox 8">
                    <a:extLst>
                      <a:ext uri="{FF2B5EF4-FFF2-40B4-BE49-F238E27FC236}">
                        <a16:creationId xmlns:a16="http://schemas.microsoft.com/office/drawing/2014/main" id="{5470B378-8F7A-E1C8-9AE6-BB6BE9B6802F}"/>
                      </a:ext>
                    </a:extLst>
                  </p:cNvPr>
                  <p:cNvSpPr txBox="1"/>
                  <p:nvPr/>
                </p:nvSpPr>
                <p:spPr>
                  <a:xfrm>
                    <a:off x="4509862" y="3972433"/>
                    <a:ext cx="184767" cy="184666"/>
                  </a:xfrm>
                  <a:prstGeom prst="rect">
                    <a:avLst/>
                  </a:prstGeom>
                  <a:noFill/>
                </p:spPr>
                <p:txBody>
                  <a:bodyPr wrap="square" lIns="0" tIns="0" rIns="0" bIns="0" rtlCol="0">
                    <a:spAutoFit/>
                  </a:bodyPr>
                  <a:lstStyle/>
                  <a:p>
                    <a:r>
                      <a:rPr lang="en-US" sz="1200"/>
                      <a:t>10</a:t>
                    </a:r>
                  </a:p>
                </p:txBody>
              </p:sp>
              <p:sp>
                <p:nvSpPr>
                  <p:cNvPr id="58" name="TextBox 8">
                    <a:extLst>
                      <a:ext uri="{FF2B5EF4-FFF2-40B4-BE49-F238E27FC236}">
                        <a16:creationId xmlns:a16="http://schemas.microsoft.com/office/drawing/2014/main" id="{3013ADD4-950B-C1A4-3FED-5D412EB6D087}"/>
                      </a:ext>
                    </a:extLst>
                  </p:cNvPr>
                  <p:cNvSpPr txBox="1"/>
                  <p:nvPr/>
                </p:nvSpPr>
                <p:spPr>
                  <a:xfrm>
                    <a:off x="4509862" y="4132231"/>
                    <a:ext cx="184767" cy="184666"/>
                  </a:xfrm>
                  <a:prstGeom prst="rect">
                    <a:avLst/>
                  </a:prstGeom>
                  <a:noFill/>
                </p:spPr>
                <p:txBody>
                  <a:bodyPr wrap="square" lIns="0" tIns="0" rIns="0" bIns="0" rtlCol="0">
                    <a:spAutoFit/>
                  </a:bodyPr>
                  <a:lstStyle/>
                  <a:p>
                    <a:r>
                      <a:rPr lang="en-US" sz="1200"/>
                      <a:t>5</a:t>
                    </a:r>
                  </a:p>
                </p:txBody>
              </p:sp>
              <p:sp>
                <p:nvSpPr>
                  <p:cNvPr id="59" name="TextBox 8">
                    <a:extLst>
                      <a:ext uri="{FF2B5EF4-FFF2-40B4-BE49-F238E27FC236}">
                        <a16:creationId xmlns:a16="http://schemas.microsoft.com/office/drawing/2014/main" id="{83803AF8-A8FC-FF8E-8E3C-1C9B10350794}"/>
                      </a:ext>
                    </a:extLst>
                  </p:cNvPr>
                  <p:cNvSpPr txBox="1"/>
                  <p:nvPr/>
                </p:nvSpPr>
                <p:spPr>
                  <a:xfrm>
                    <a:off x="4509862" y="4292029"/>
                    <a:ext cx="184767" cy="184666"/>
                  </a:xfrm>
                  <a:prstGeom prst="rect">
                    <a:avLst/>
                  </a:prstGeom>
                  <a:noFill/>
                </p:spPr>
                <p:txBody>
                  <a:bodyPr wrap="square" lIns="0" tIns="0" rIns="0" bIns="0" rtlCol="0">
                    <a:spAutoFit/>
                  </a:bodyPr>
                  <a:lstStyle/>
                  <a:p>
                    <a:r>
                      <a:rPr lang="en-US" sz="1200"/>
                      <a:t>0</a:t>
                    </a:r>
                  </a:p>
                </p:txBody>
              </p:sp>
            </p:grpSp>
            <p:sp>
              <p:nvSpPr>
                <p:cNvPr id="74" name="Rechteck 73">
                  <a:extLst>
                    <a:ext uri="{FF2B5EF4-FFF2-40B4-BE49-F238E27FC236}">
                      <a16:creationId xmlns:a16="http://schemas.microsoft.com/office/drawing/2014/main" id="{4AD6140B-C137-C4BD-8ED1-DAB7B9E0078C}"/>
                    </a:ext>
                  </a:extLst>
                </p:cNvPr>
                <p:cNvSpPr/>
                <p:nvPr/>
              </p:nvSpPr>
              <p:spPr>
                <a:xfrm>
                  <a:off x="4204872" y="4527971"/>
                  <a:ext cx="221941" cy="223200"/>
                </a:xfrm>
                <a:prstGeom prst="rect">
                  <a:avLst/>
                </a:prstGeom>
                <a:noFill/>
                <a:ln w="19050">
                  <a:solidFill>
                    <a:srgbClr val="CBCD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TextBox 8">
                  <a:extLst>
                    <a:ext uri="{FF2B5EF4-FFF2-40B4-BE49-F238E27FC236}">
                      <a16:creationId xmlns:a16="http://schemas.microsoft.com/office/drawing/2014/main" id="{8D5BAE36-C0D7-365D-4F58-E600D5F4BBC4}"/>
                    </a:ext>
                  </a:extLst>
                </p:cNvPr>
                <p:cNvSpPr txBox="1"/>
                <p:nvPr/>
              </p:nvSpPr>
              <p:spPr>
                <a:xfrm>
                  <a:off x="4537362" y="4547238"/>
                  <a:ext cx="821477" cy="184666"/>
                </a:xfrm>
                <a:prstGeom prst="rect">
                  <a:avLst/>
                </a:prstGeom>
                <a:noFill/>
              </p:spPr>
              <p:txBody>
                <a:bodyPr wrap="square" lIns="0" tIns="0" rIns="0" bIns="0" rtlCol="0">
                  <a:spAutoFit/>
                </a:bodyPr>
                <a:lstStyle/>
                <a:p>
                  <a:r>
                    <a:rPr lang="en-US" sz="1200"/>
                    <a:t>not tested</a:t>
                  </a:r>
                </a:p>
              </p:txBody>
            </p:sp>
            <p:sp>
              <p:nvSpPr>
                <p:cNvPr id="181" name="TextBox 8">
                  <a:extLst>
                    <a:ext uri="{FF2B5EF4-FFF2-40B4-BE49-F238E27FC236}">
                      <a16:creationId xmlns:a16="http://schemas.microsoft.com/office/drawing/2014/main" id="{BDEC985E-2465-94DA-83EB-B84A5A0FFF46}"/>
                    </a:ext>
                  </a:extLst>
                </p:cNvPr>
                <p:cNvSpPr txBox="1"/>
                <p:nvPr/>
              </p:nvSpPr>
              <p:spPr>
                <a:xfrm>
                  <a:off x="3900652" y="3603010"/>
                  <a:ext cx="821477" cy="215444"/>
                </a:xfrm>
                <a:prstGeom prst="rect">
                  <a:avLst/>
                </a:prstGeom>
                <a:noFill/>
              </p:spPr>
              <p:txBody>
                <a:bodyPr wrap="square" lIns="0" tIns="0" rIns="0" bIns="0" rtlCol="0">
                  <a:spAutoFit/>
                </a:bodyPr>
                <a:lstStyle/>
                <a:p>
                  <a:pPr algn="ctr"/>
                  <a:r>
                    <a:rPr lang="en-US" sz="1400"/>
                    <a:t>VAF</a:t>
                  </a:r>
                </a:p>
              </p:txBody>
            </p:sp>
          </p:grpSp>
        </p:grpSp>
        <p:sp>
          <p:nvSpPr>
            <p:cNvPr id="96" name="TextBox 8">
              <a:extLst>
                <a:ext uri="{FF2B5EF4-FFF2-40B4-BE49-F238E27FC236}">
                  <a16:creationId xmlns:a16="http://schemas.microsoft.com/office/drawing/2014/main" id="{AE0BF6EF-E589-073F-1F1B-81BD1ADBF855}"/>
                </a:ext>
              </a:extLst>
            </p:cNvPr>
            <p:cNvSpPr txBox="1"/>
            <p:nvPr/>
          </p:nvSpPr>
          <p:spPr>
            <a:xfrm>
              <a:off x="6214889" y="2749811"/>
              <a:ext cx="1420902" cy="915043"/>
            </a:xfrm>
            <a:prstGeom prst="rect">
              <a:avLst/>
            </a:prstGeom>
            <a:noFill/>
          </p:spPr>
          <p:txBody>
            <a:bodyPr vert="vert270" wrap="square" rtlCol="0">
              <a:spAutoFit/>
            </a:bodyPr>
            <a:lstStyle/>
            <a:p>
              <a:pPr>
                <a:spcBef>
                  <a:spcPts val="200"/>
                </a:spcBef>
              </a:pPr>
              <a:r>
                <a:rPr lang="en-US" sz="1200"/>
                <a:t>iFCR01</a:t>
              </a:r>
            </a:p>
            <a:p>
              <a:pPr>
                <a:spcBef>
                  <a:spcPts val="200"/>
                </a:spcBef>
              </a:pPr>
              <a:r>
                <a:rPr lang="en-US" sz="1200"/>
                <a:t>iFCR09</a:t>
              </a:r>
            </a:p>
            <a:p>
              <a:pPr>
                <a:spcBef>
                  <a:spcPts val="200"/>
                </a:spcBef>
              </a:pPr>
              <a:r>
                <a:rPr lang="en-US" sz="1200"/>
                <a:t>iFCR11</a:t>
              </a:r>
            </a:p>
            <a:p>
              <a:pPr>
                <a:spcBef>
                  <a:spcPts val="200"/>
                </a:spcBef>
              </a:pPr>
              <a:r>
                <a:rPr lang="en-US" sz="1200"/>
                <a:t>iFCR55</a:t>
              </a:r>
            </a:p>
            <a:p>
              <a:pPr>
                <a:spcBef>
                  <a:spcPts val="200"/>
                </a:spcBef>
              </a:pPr>
              <a:r>
                <a:rPr lang="en-US" sz="1200"/>
                <a:t>iFCR20</a:t>
              </a:r>
            </a:p>
            <a:p>
              <a:pPr>
                <a:spcBef>
                  <a:spcPts val="200"/>
                </a:spcBef>
              </a:pPr>
              <a:r>
                <a:rPr lang="en-US" sz="1200"/>
                <a:t>iFCR21</a:t>
              </a:r>
            </a:p>
          </p:txBody>
        </p:sp>
        <p:sp>
          <p:nvSpPr>
            <p:cNvPr id="82" name="Rechteck 81">
              <a:extLst>
                <a:ext uri="{FF2B5EF4-FFF2-40B4-BE49-F238E27FC236}">
                  <a16:creationId xmlns:a16="http://schemas.microsoft.com/office/drawing/2014/main" id="{775902EC-8E3C-CEC6-2F56-1C6E30AAA607}"/>
                </a:ext>
              </a:extLst>
            </p:cNvPr>
            <p:cNvSpPr/>
            <p:nvPr/>
          </p:nvSpPr>
          <p:spPr>
            <a:xfrm>
              <a:off x="6329164" y="3744261"/>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a:extLst>
                <a:ext uri="{FF2B5EF4-FFF2-40B4-BE49-F238E27FC236}">
                  <a16:creationId xmlns:a16="http://schemas.microsoft.com/office/drawing/2014/main" id="{94F9A995-EFC3-BA0C-70C4-9B1A29932E6D}"/>
                </a:ext>
              </a:extLst>
            </p:cNvPr>
            <p:cNvSpPr/>
            <p:nvPr/>
          </p:nvSpPr>
          <p:spPr>
            <a:xfrm>
              <a:off x="6529189" y="3744261"/>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a:extLst>
                <a:ext uri="{FF2B5EF4-FFF2-40B4-BE49-F238E27FC236}">
                  <a16:creationId xmlns:a16="http://schemas.microsoft.com/office/drawing/2014/main" id="{26118260-B108-FB77-0DFA-700253691135}"/>
                </a:ext>
              </a:extLst>
            </p:cNvPr>
            <p:cNvSpPr/>
            <p:nvPr/>
          </p:nvSpPr>
          <p:spPr>
            <a:xfrm>
              <a:off x="6329164" y="3944252"/>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Rechteck 84">
              <a:extLst>
                <a:ext uri="{FF2B5EF4-FFF2-40B4-BE49-F238E27FC236}">
                  <a16:creationId xmlns:a16="http://schemas.microsoft.com/office/drawing/2014/main" id="{176C54A1-744E-D6AD-5AC3-32D93DB323B4}"/>
                </a:ext>
              </a:extLst>
            </p:cNvPr>
            <p:cNvSpPr/>
            <p:nvPr/>
          </p:nvSpPr>
          <p:spPr>
            <a:xfrm>
              <a:off x="6529189" y="3944252"/>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Rechteck 86">
              <a:extLst>
                <a:ext uri="{FF2B5EF4-FFF2-40B4-BE49-F238E27FC236}">
                  <a16:creationId xmlns:a16="http://schemas.microsoft.com/office/drawing/2014/main" id="{1E6F2B65-C9A7-D335-DCD9-C84BF842F367}"/>
                </a:ext>
              </a:extLst>
            </p:cNvPr>
            <p:cNvSpPr/>
            <p:nvPr/>
          </p:nvSpPr>
          <p:spPr>
            <a:xfrm>
              <a:off x="6729214" y="3744261"/>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Rechteck 87">
              <a:extLst>
                <a:ext uri="{FF2B5EF4-FFF2-40B4-BE49-F238E27FC236}">
                  <a16:creationId xmlns:a16="http://schemas.microsoft.com/office/drawing/2014/main" id="{6A01EB29-7FEE-6F6B-288B-AFC3409E08D9}"/>
                </a:ext>
              </a:extLst>
            </p:cNvPr>
            <p:cNvSpPr/>
            <p:nvPr/>
          </p:nvSpPr>
          <p:spPr>
            <a:xfrm>
              <a:off x="6932414" y="3744261"/>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Rechteck 88">
              <a:extLst>
                <a:ext uri="{FF2B5EF4-FFF2-40B4-BE49-F238E27FC236}">
                  <a16:creationId xmlns:a16="http://schemas.microsoft.com/office/drawing/2014/main" id="{B4A2DB7A-B738-A2C4-D99C-8D86A65FE8BF}"/>
                </a:ext>
              </a:extLst>
            </p:cNvPr>
            <p:cNvSpPr/>
            <p:nvPr/>
          </p:nvSpPr>
          <p:spPr>
            <a:xfrm>
              <a:off x="6729214" y="3944252"/>
              <a:ext cx="186266" cy="186266"/>
            </a:xfrm>
            <a:prstGeom prst="rect">
              <a:avLst/>
            </a:prstGeom>
            <a:solidFill>
              <a:srgbClr val="E6A1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D91AE00E-F1BF-B7F0-1080-6152B3E2222D}"/>
                </a:ext>
              </a:extLst>
            </p:cNvPr>
            <p:cNvSpPr/>
            <p:nvPr/>
          </p:nvSpPr>
          <p:spPr>
            <a:xfrm>
              <a:off x="6932414" y="3944252"/>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Rechteck 91">
              <a:extLst>
                <a:ext uri="{FF2B5EF4-FFF2-40B4-BE49-F238E27FC236}">
                  <a16:creationId xmlns:a16="http://schemas.microsoft.com/office/drawing/2014/main" id="{148ECFD6-840B-C548-2E8E-40D4964436AF}"/>
                </a:ext>
              </a:extLst>
            </p:cNvPr>
            <p:cNvSpPr/>
            <p:nvPr/>
          </p:nvSpPr>
          <p:spPr>
            <a:xfrm>
              <a:off x="7132439" y="3744261"/>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Rechteck 92">
              <a:extLst>
                <a:ext uri="{FF2B5EF4-FFF2-40B4-BE49-F238E27FC236}">
                  <a16:creationId xmlns:a16="http://schemas.microsoft.com/office/drawing/2014/main" id="{0C63F851-60E5-D9C7-52CF-96921ACB69D8}"/>
                </a:ext>
              </a:extLst>
            </p:cNvPr>
            <p:cNvSpPr/>
            <p:nvPr/>
          </p:nvSpPr>
          <p:spPr>
            <a:xfrm>
              <a:off x="7332464" y="3744261"/>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Rechteck 93">
              <a:extLst>
                <a:ext uri="{FF2B5EF4-FFF2-40B4-BE49-F238E27FC236}">
                  <a16:creationId xmlns:a16="http://schemas.microsoft.com/office/drawing/2014/main" id="{F19F0CD0-138D-3FB4-2B5B-02802FF30A85}"/>
                </a:ext>
              </a:extLst>
            </p:cNvPr>
            <p:cNvSpPr/>
            <p:nvPr/>
          </p:nvSpPr>
          <p:spPr>
            <a:xfrm>
              <a:off x="7132439" y="3944252"/>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Rechteck 94">
              <a:extLst>
                <a:ext uri="{FF2B5EF4-FFF2-40B4-BE49-F238E27FC236}">
                  <a16:creationId xmlns:a16="http://schemas.microsoft.com/office/drawing/2014/main" id="{98896957-AD94-77AE-6002-319948BDC818}"/>
                </a:ext>
              </a:extLst>
            </p:cNvPr>
            <p:cNvSpPr/>
            <p:nvPr/>
          </p:nvSpPr>
          <p:spPr>
            <a:xfrm>
              <a:off x="7332464" y="3944252"/>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Rechteck 98">
              <a:extLst>
                <a:ext uri="{FF2B5EF4-FFF2-40B4-BE49-F238E27FC236}">
                  <a16:creationId xmlns:a16="http://schemas.microsoft.com/office/drawing/2014/main" id="{B7AEE1C6-0827-9A50-501C-AC01F08AF00B}"/>
                </a:ext>
              </a:extLst>
            </p:cNvPr>
            <p:cNvSpPr/>
            <p:nvPr/>
          </p:nvSpPr>
          <p:spPr>
            <a:xfrm>
              <a:off x="6329164" y="41448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Rechteck 99">
              <a:extLst>
                <a:ext uri="{FF2B5EF4-FFF2-40B4-BE49-F238E27FC236}">
                  <a16:creationId xmlns:a16="http://schemas.microsoft.com/office/drawing/2014/main" id="{DE35158B-1AFC-1C1A-68A4-A77D383ABE4E}"/>
                </a:ext>
              </a:extLst>
            </p:cNvPr>
            <p:cNvSpPr/>
            <p:nvPr/>
          </p:nvSpPr>
          <p:spPr>
            <a:xfrm>
              <a:off x="6529189" y="4144800"/>
              <a:ext cx="186266" cy="186266"/>
            </a:xfrm>
            <a:prstGeom prst="rect">
              <a:avLst/>
            </a:prstGeom>
            <a:solidFill>
              <a:srgbClr val="D7C1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Rechteck 100">
              <a:extLst>
                <a:ext uri="{FF2B5EF4-FFF2-40B4-BE49-F238E27FC236}">
                  <a16:creationId xmlns:a16="http://schemas.microsoft.com/office/drawing/2014/main" id="{0F44E59E-81D0-3AA8-A06C-B316900E712C}"/>
                </a:ext>
              </a:extLst>
            </p:cNvPr>
            <p:cNvSpPr/>
            <p:nvPr/>
          </p:nvSpPr>
          <p:spPr>
            <a:xfrm>
              <a:off x="6329164" y="4343650"/>
              <a:ext cx="186266" cy="186266"/>
            </a:xfrm>
            <a:prstGeom prst="rect">
              <a:avLst/>
            </a:prstGeom>
            <a:solidFill>
              <a:srgbClr val="D543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Rechteck 101">
              <a:extLst>
                <a:ext uri="{FF2B5EF4-FFF2-40B4-BE49-F238E27FC236}">
                  <a16:creationId xmlns:a16="http://schemas.microsoft.com/office/drawing/2014/main" id="{4540AD97-0919-B32D-AE58-EFBE0E1F324A}"/>
                </a:ext>
              </a:extLst>
            </p:cNvPr>
            <p:cNvSpPr/>
            <p:nvPr/>
          </p:nvSpPr>
          <p:spPr>
            <a:xfrm>
              <a:off x="6529189" y="434365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Rechteck 103">
              <a:extLst>
                <a:ext uri="{FF2B5EF4-FFF2-40B4-BE49-F238E27FC236}">
                  <a16:creationId xmlns:a16="http://schemas.microsoft.com/office/drawing/2014/main" id="{EF173729-BF1F-A512-6F55-E76B144FDF1B}"/>
                </a:ext>
              </a:extLst>
            </p:cNvPr>
            <p:cNvSpPr/>
            <p:nvPr/>
          </p:nvSpPr>
          <p:spPr>
            <a:xfrm>
              <a:off x="6729214" y="41448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Rechteck 104">
              <a:extLst>
                <a:ext uri="{FF2B5EF4-FFF2-40B4-BE49-F238E27FC236}">
                  <a16:creationId xmlns:a16="http://schemas.microsoft.com/office/drawing/2014/main" id="{63E3D47B-03D3-9822-E165-32D0E6F928CC}"/>
                </a:ext>
              </a:extLst>
            </p:cNvPr>
            <p:cNvSpPr/>
            <p:nvPr/>
          </p:nvSpPr>
          <p:spPr>
            <a:xfrm>
              <a:off x="6932414" y="41448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Rechteck 105">
              <a:extLst>
                <a:ext uri="{FF2B5EF4-FFF2-40B4-BE49-F238E27FC236}">
                  <a16:creationId xmlns:a16="http://schemas.microsoft.com/office/drawing/2014/main" id="{B1CFA614-224D-3A9C-2EA1-3ABCC12541CA}"/>
                </a:ext>
              </a:extLst>
            </p:cNvPr>
            <p:cNvSpPr/>
            <p:nvPr/>
          </p:nvSpPr>
          <p:spPr>
            <a:xfrm>
              <a:off x="6729214" y="4343650"/>
              <a:ext cx="186266" cy="186266"/>
            </a:xfrm>
            <a:prstGeom prst="rect">
              <a:avLst/>
            </a:prstGeom>
            <a:solidFill>
              <a:srgbClr val="BD2B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Rechteck 106">
              <a:extLst>
                <a:ext uri="{FF2B5EF4-FFF2-40B4-BE49-F238E27FC236}">
                  <a16:creationId xmlns:a16="http://schemas.microsoft.com/office/drawing/2014/main" id="{349CE2BD-B631-B58B-157C-A1122C7DA519}"/>
                </a:ext>
              </a:extLst>
            </p:cNvPr>
            <p:cNvSpPr/>
            <p:nvPr/>
          </p:nvSpPr>
          <p:spPr>
            <a:xfrm>
              <a:off x="6932414" y="434365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Rechteck 108">
              <a:extLst>
                <a:ext uri="{FF2B5EF4-FFF2-40B4-BE49-F238E27FC236}">
                  <a16:creationId xmlns:a16="http://schemas.microsoft.com/office/drawing/2014/main" id="{D10644D0-41AC-0D1D-4562-B4F33A6925B3}"/>
                </a:ext>
              </a:extLst>
            </p:cNvPr>
            <p:cNvSpPr/>
            <p:nvPr/>
          </p:nvSpPr>
          <p:spPr>
            <a:xfrm>
              <a:off x="7132439" y="41448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Rechteck 109">
              <a:extLst>
                <a:ext uri="{FF2B5EF4-FFF2-40B4-BE49-F238E27FC236}">
                  <a16:creationId xmlns:a16="http://schemas.microsoft.com/office/drawing/2014/main" id="{AA0DB060-80D3-C71D-99A0-54D66F92411B}"/>
                </a:ext>
              </a:extLst>
            </p:cNvPr>
            <p:cNvSpPr/>
            <p:nvPr/>
          </p:nvSpPr>
          <p:spPr>
            <a:xfrm>
              <a:off x="7332464" y="41448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1" name="Rechteck 110">
              <a:extLst>
                <a:ext uri="{FF2B5EF4-FFF2-40B4-BE49-F238E27FC236}">
                  <a16:creationId xmlns:a16="http://schemas.microsoft.com/office/drawing/2014/main" id="{676A7F03-6030-0260-CCCF-871D46D605C4}"/>
                </a:ext>
              </a:extLst>
            </p:cNvPr>
            <p:cNvSpPr/>
            <p:nvPr/>
          </p:nvSpPr>
          <p:spPr>
            <a:xfrm>
              <a:off x="7132439" y="434365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2" name="Rechteck 111">
              <a:extLst>
                <a:ext uri="{FF2B5EF4-FFF2-40B4-BE49-F238E27FC236}">
                  <a16:creationId xmlns:a16="http://schemas.microsoft.com/office/drawing/2014/main" id="{5160D0E6-4ADB-3423-8862-760F792A7580}"/>
                </a:ext>
              </a:extLst>
            </p:cNvPr>
            <p:cNvSpPr/>
            <p:nvPr/>
          </p:nvSpPr>
          <p:spPr>
            <a:xfrm>
              <a:off x="7332464" y="434365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Rechteck 113">
              <a:extLst>
                <a:ext uri="{FF2B5EF4-FFF2-40B4-BE49-F238E27FC236}">
                  <a16:creationId xmlns:a16="http://schemas.microsoft.com/office/drawing/2014/main" id="{1182A130-5D00-005B-2D8F-5CDE06516FC8}"/>
                </a:ext>
              </a:extLst>
            </p:cNvPr>
            <p:cNvSpPr/>
            <p:nvPr/>
          </p:nvSpPr>
          <p:spPr>
            <a:xfrm>
              <a:off x="6329164" y="45425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Rechteck 114">
              <a:extLst>
                <a:ext uri="{FF2B5EF4-FFF2-40B4-BE49-F238E27FC236}">
                  <a16:creationId xmlns:a16="http://schemas.microsoft.com/office/drawing/2014/main" id="{61A7CE8E-69B3-E1EC-1543-63ADA9F30B3C}"/>
                </a:ext>
              </a:extLst>
            </p:cNvPr>
            <p:cNvSpPr/>
            <p:nvPr/>
          </p:nvSpPr>
          <p:spPr>
            <a:xfrm>
              <a:off x="6529189" y="45425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Rechteck 115">
              <a:extLst>
                <a:ext uri="{FF2B5EF4-FFF2-40B4-BE49-F238E27FC236}">
                  <a16:creationId xmlns:a16="http://schemas.microsoft.com/office/drawing/2014/main" id="{0A5BB982-E013-46EB-93E6-4D4D4CF938CB}"/>
                </a:ext>
              </a:extLst>
            </p:cNvPr>
            <p:cNvSpPr/>
            <p:nvPr/>
          </p:nvSpPr>
          <p:spPr>
            <a:xfrm>
              <a:off x="6329164" y="4744525"/>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Rechteck 116">
              <a:extLst>
                <a:ext uri="{FF2B5EF4-FFF2-40B4-BE49-F238E27FC236}">
                  <a16:creationId xmlns:a16="http://schemas.microsoft.com/office/drawing/2014/main" id="{726C3A03-E55C-B941-2DE9-624E08A7A00A}"/>
                </a:ext>
              </a:extLst>
            </p:cNvPr>
            <p:cNvSpPr/>
            <p:nvPr/>
          </p:nvSpPr>
          <p:spPr>
            <a:xfrm>
              <a:off x="6529189" y="4744525"/>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Rechteck 118">
              <a:extLst>
                <a:ext uri="{FF2B5EF4-FFF2-40B4-BE49-F238E27FC236}">
                  <a16:creationId xmlns:a16="http://schemas.microsoft.com/office/drawing/2014/main" id="{4BC44F5F-6110-AE02-F54F-CE2CAAE557B7}"/>
                </a:ext>
              </a:extLst>
            </p:cNvPr>
            <p:cNvSpPr/>
            <p:nvPr/>
          </p:nvSpPr>
          <p:spPr>
            <a:xfrm>
              <a:off x="6729214" y="45425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Rechteck 119">
              <a:extLst>
                <a:ext uri="{FF2B5EF4-FFF2-40B4-BE49-F238E27FC236}">
                  <a16:creationId xmlns:a16="http://schemas.microsoft.com/office/drawing/2014/main" id="{50374A18-292B-6CB0-76E9-0FCAC7926731}"/>
                </a:ext>
              </a:extLst>
            </p:cNvPr>
            <p:cNvSpPr/>
            <p:nvPr/>
          </p:nvSpPr>
          <p:spPr>
            <a:xfrm>
              <a:off x="6932414" y="45425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Rechteck 120">
              <a:extLst>
                <a:ext uri="{FF2B5EF4-FFF2-40B4-BE49-F238E27FC236}">
                  <a16:creationId xmlns:a16="http://schemas.microsoft.com/office/drawing/2014/main" id="{B2AF404E-B9A4-80F5-CD91-D017CA8B6A6D}"/>
                </a:ext>
              </a:extLst>
            </p:cNvPr>
            <p:cNvSpPr/>
            <p:nvPr/>
          </p:nvSpPr>
          <p:spPr>
            <a:xfrm>
              <a:off x="6729214" y="4744525"/>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Rechteck 121">
              <a:extLst>
                <a:ext uri="{FF2B5EF4-FFF2-40B4-BE49-F238E27FC236}">
                  <a16:creationId xmlns:a16="http://schemas.microsoft.com/office/drawing/2014/main" id="{59D5EB6C-9225-8DE5-7A05-D364F3D8757A}"/>
                </a:ext>
              </a:extLst>
            </p:cNvPr>
            <p:cNvSpPr/>
            <p:nvPr/>
          </p:nvSpPr>
          <p:spPr>
            <a:xfrm>
              <a:off x="6932414" y="4744525"/>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4" name="Rechteck 123">
              <a:extLst>
                <a:ext uri="{FF2B5EF4-FFF2-40B4-BE49-F238E27FC236}">
                  <a16:creationId xmlns:a16="http://schemas.microsoft.com/office/drawing/2014/main" id="{5FEE501E-C85E-DF7C-3447-052345081A6C}"/>
                </a:ext>
              </a:extLst>
            </p:cNvPr>
            <p:cNvSpPr/>
            <p:nvPr/>
          </p:nvSpPr>
          <p:spPr>
            <a:xfrm>
              <a:off x="7132439" y="45425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Rechteck 124">
              <a:extLst>
                <a:ext uri="{FF2B5EF4-FFF2-40B4-BE49-F238E27FC236}">
                  <a16:creationId xmlns:a16="http://schemas.microsoft.com/office/drawing/2014/main" id="{86C3649E-C804-48E3-3DF1-134B08CC456E}"/>
                </a:ext>
              </a:extLst>
            </p:cNvPr>
            <p:cNvSpPr/>
            <p:nvPr/>
          </p:nvSpPr>
          <p:spPr>
            <a:xfrm>
              <a:off x="7332464" y="4542500"/>
              <a:ext cx="186266" cy="186266"/>
            </a:xfrm>
            <a:prstGeom prst="rect">
              <a:avLst/>
            </a:prstGeom>
            <a:solidFill>
              <a:srgbClr val="B625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Rechteck 125">
              <a:extLst>
                <a:ext uri="{FF2B5EF4-FFF2-40B4-BE49-F238E27FC236}">
                  <a16:creationId xmlns:a16="http://schemas.microsoft.com/office/drawing/2014/main" id="{AAF37CC4-1FB5-71BF-8359-C4A632A82C24}"/>
                </a:ext>
              </a:extLst>
            </p:cNvPr>
            <p:cNvSpPr/>
            <p:nvPr/>
          </p:nvSpPr>
          <p:spPr>
            <a:xfrm>
              <a:off x="7132439" y="4744525"/>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Rechteck 126">
              <a:extLst>
                <a:ext uri="{FF2B5EF4-FFF2-40B4-BE49-F238E27FC236}">
                  <a16:creationId xmlns:a16="http://schemas.microsoft.com/office/drawing/2014/main" id="{E83AC0C4-FDD1-A821-471A-C34FE5015CC3}"/>
                </a:ext>
              </a:extLst>
            </p:cNvPr>
            <p:cNvSpPr/>
            <p:nvPr/>
          </p:nvSpPr>
          <p:spPr>
            <a:xfrm>
              <a:off x="7332464" y="4744525"/>
              <a:ext cx="186266" cy="186266"/>
            </a:xfrm>
            <a:prstGeom prst="rect">
              <a:avLst/>
            </a:prstGeom>
            <a:solidFill>
              <a:srgbClr val="8C16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9" name="Rechteck 128">
              <a:extLst>
                <a:ext uri="{FF2B5EF4-FFF2-40B4-BE49-F238E27FC236}">
                  <a16:creationId xmlns:a16="http://schemas.microsoft.com/office/drawing/2014/main" id="{3D0A0AB9-6669-8C51-FBF9-6D19CF81163E}"/>
                </a:ext>
              </a:extLst>
            </p:cNvPr>
            <p:cNvSpPr/>
            <p:nvPr/>
          </p:nvSpPr>
          <p:spPr>
            <a:xfrm>
              <a:off x="6329164" y="4942725"/>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Rechteck 129">
              <a:extLst>
                <a:ext uri="{FF2B5EF4-FFF2-40B4-BE49-F238E27FC236}">
                  <a16:creationId xmlns:a16="http://schemas.microsoft.com/office/drawing/2014/main" id="{04727A05-4976-D2D2-A6A4-3EF02E9C37FC}"/>
                </a:ext>
              </a:extLst>
            </p:cNvPr>
            <p:cNvSpPr/>
            <p:nvPr/>
          </p:nvSpPr>
          <p:spPr>
            <a:xfrm>
              <a:off x="6529189" y="4942725"/>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1" name="Rechteck 130">
              <a:extLst>
                <a:ext uri="{FF2B5EF4-FFF2-40B4-BE49-F238E27FC236}">
                  <a16:creationId xmlns:a16="http://schemas.microsoft.com/office/drawing/2014/main" id="{1D0B4B9C-CB97-E959-8007-5336C46FFD90}"/>
                </a:ext>
              </a:extLst>
            </p:cNvPr>
            <p:cNvSpPr/>
            <p:nvPr/>
          </p:nvSpPr>
          <p:spPr>
            <a:xfrm>
              <a:off x="6329164" y="51454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2" name="Rechteck 131">
              <a:extLst>
                <a:ext uri="{FF2B5EF4-FFF2-40B4-BE49-F238E27FC236}">
                  <a16:creationId xmlns:a16="http://schemas.microsoft.com/office/drawing/2014/main" id="{7BF947C0-9389-743D-72F7-4020F3BC4103}"/>
                </a:ext>
              </a:extLst>
            </p:cNvPr>
            <p:cNvSpPr/>
            <p:nvPr/>
          </p:nvSpPr>
          <p:spPr>
            <a:xfrm>
              <a:off x="6529189" y="51454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Rechteck 133">
              <a:extLst>
                <a:ext uri="{FF2B5EF4-FFF2-40B4-BE49-F238E27FC236}">
                  <a16:creationId xmlns:a16="http://schemas.microsoft.com/office/drawing/2014/main" id="{D37576AB-67C7-BAC4-0E59-1A0C02B3429C}"/>
                </a:ext>
              </a:extLst>
            </p:cNvPr>
            <p:cNvSpPr/>
            <p:nvPr/>
          </p:nvSpPr>
          <p:spPr>
            <a:xfrm>
              <a:off x="6729214" y="4942725"/>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5" name="Rechteck 134">
              <a:extLst>
                <a:ext uri="{FF2B5EF4-FFF2-40B4-BE49-F238E27FC236}">
                  <a16:creationId xmlns:a16="http://schemas.microsoft.com/office/drawing/2014/main" id="{082D4D23-9520-495D-C79A-1B5B21C4193C}"/>
                </a:ext>
              </a:extLst>
            </p:cNvPr>
            <p:cNvSpPr/>
            <p:nvPr/>
          </p:nvSpPr>
          <p:spPr>
            <a:xfrm>
              <a:off x="6932414" y="4942725"/>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6" name="Rechteck 135">
              <a:extLst>
                <a:ext uri="{FF2B5EF4-FFF2-40B4-BE49-F238E27FC236}">
                  <a16:creationId xmlns:a16="http://schemas.microsoft.com/office/drawing/2014/main" id="{874E968E-25C8-1910-DDDD-1FAA6F510120}"/>
                </a:ext>
              </a:extLst>
            </p:cNvPr>
            <p:cNvSpPr/>
            <p:nvPr/>
          </p:nvSpPr>
          <p:spPr>
            <a:xfrm>
              <a:off x="6729214" y="51454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7" name="Rechteck 136">
              <a:extLst>
                <a:ext uri="{FF2B5EF4-FFF2-40B4-BE49-F238E27FC236}">
                  <a16:creationId xmlns:a16="http://schemas.microsoft.com/office/drawing/2014/main" id="{A2032F6D-E9CD-A1E1-A686-761D342193AA}"/>
                </a:ext>
              </a:extLst>
            </p:cNvPr>
            <p:cNvSpPr/>
            <p:nvPr/>
          </p:nvSpPr>
          <p:spPr>
            <a:xfrm>
              <a:off x="6932414" y="51454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9" name="Rechteck 138">
              <a:extLst>
                <a:ext uri="{FF2B5EF4-FFF2-40B4-BE49-F238E27FC236}">
                  <a16:creationId xmlns:a16="http://schemas.microsoft.com/office/drawing/2014/main" id="{FB533DF8-426E-720F-2546-8FD61CFF36BA}"/>
                </a:ext>
              </a:extLst>
            </p:cNvPr>
            <p:cNvSpPr/>
            <p:nvPr/>
          </p:nvSpPr>
          <p:spPr>
            <a:xfrm>
              <a:off x="7132439" y="4942725"/>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0" name="Rechteck 139">
              <a:extLst>
                <a:ext uri="{FF2B5EF4-FFF2-40B4-BE49-F238E27FC236}">
                  <a16:creationId xmlns:a16="http://schemas.microsoft.com/office/drawing/2014/main" id="{CA23F29E-8548-4F50-7971-1BF5822C12E8}"/>
                </a:ext>
              </a:extLst>
            </p:cNvPr>
            <p:cNvSpPr/>
            <p:nvPr/>
          </p:nvSpPr>
          <p:spPr>
            <a:xfrm>
              <a:off x="7332464" y="4942725"/>
              <a:ext cx="186266" cy="186266"/>
            </a:xfrm>
            <a:prstGeom prst="rect">
              <a:avLst/>
            </a:prstGeom>
            <a:solidFill>
              <a:srgbClr val="D641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1" name="Rechteck 140">
              <a:extLst>
                <a:ext uri="{FF2B5EF4-FFF2-40B4-BE49-F238E27FC236}">
                  <a16:creationId xmlns:a16="http://schemas.microsoft.com/office/drawing/2014/main" id="{B30EF9AC-74F0-62F1-DF49-907EB64BC6E9}"/>
                </a:ext>
              </a:extLst>
            </p:cNvPr>
            <p:cNvSpPr/>
            <p:nvPr/>
          </p:nvSpPr>
          <p:spPr>
            <a:xfrm>
              <a:off x="7132439" y="51454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2" name="Rechteck 141">
              <a:extLst>
                <a:ext uri="{FF2B5EF4-FFF2-40B4-BE49-F238E27FC236}">
                  <a16:creationId xmlns:a16="http://schemas.microsoft.com/office/drawing/2014/main" id="{259A7057-2794-C008-297A-910A4EDC4576}"/>
                </a:ext>
              </a:extLst>
            </p:cNvPr>
            <p:cNvSpPr/>
            <p:nvPr/>
          </p:nvSpPr>
          <p:spPr>
            <a:xfrm>
              <a:off x="7332464" y="51454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4" name="Rechteck 143">
              <a:extLst>
                <a:ext uri="{FF2B5EF4-FFF2-40B4-BE49-F238E27FC236}">
                  <a16:creationId xmlns:a16="http://schemas.microsoft.com/office/drawing/2014/main" id="{6C655579-E9CE-E337-EE52-3E97EEFCE3F5}"/>
                </a:ext>
              </a:extLst>
            </p:cNvPr>
            <p:cNvSpPr/>
            <p:nvPr/>
          </p:nvSpPr>
          <p:spPr>
            <a:xfrm>
              <a:off x="6329164" y="534425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5" name="Rechteck 144">
              <a:extLst>
                <a:ext uri="{FF2B5EF4-FFF2-40B4-BE49-F238E27FC236}">
                  <a16:creationId xmlns:a16="http://schemas.microsoft.com/office/drawing/2014/main" id="{0249ADD0-2F70-CC43-3F90-63C4E2CFFF78}"/>
                </a:ext>
              </a:extLst>
            </p:cNvPr>
            <p:cNvSpPr/>
            <p:nvPr/>
          </p:nvSpPr>
          <p:spPr>
            <a:xfrm>
              <a:off x="6529189" y="534425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6" name="Rechteck 145">
              <a:extLst>
                <a:ext uri="{FF2B5EF4-FFF2-40B4-BE49-F238E27FC236}">
                  <a16:creationId xmlns:a16="http://schemas.microsoft.com/office/drawing/2014/main" id="{D2D7308D-4D5A-661F-1740-445310CD85C8}"/>
                </a:ext>
              </a:extLst>
            </p:cNvPr>
            <p:cNvSpPr/>
            <p:nvPr/>
          </p:nvSpPr>
          <p:spPr>
            <a:xfrm>
              <a:off x="6329164" y="55431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Rechteck 146">
              <a:extLst>
                <a:ext uri="{FF2B5EF4-FFF2-40B4-BE49-F238E27FC236}">
                  <a16:creationId xmlns:a16="http://schemas.microsoft.com/office/drawing/2014/main" id="{4D8F8790-D275-218C-9547-FDBCDD1D617D}"/>
                </a:ext>
              </a:extLst>
            </p:cNvPr>
            <p:cNvSpPr/>
            <p:nvPr/>
          </p:nvSpPr>
          <p:spPr>
            <a:xfrm>
              <a:off x="6529189" y="55431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9" name="Rechteck 148">
              <a:extLst>
                <a:ext uri="{FF2B5EF4-FFF2-40B4-BE49-F238E27FC236}">
                  <a16:creationId xmlns:a16="http://schemas.microsoft.com/office/drawing/2014/main" id="{1BDB1BFA-0389-79E3-E0ED-17F0E46151CD}"/>
                </a:ext>
              </a:extLst>
            </p:cNvPr>
            <p:cNvSpPr/>
            <p:nvPr/>
          </p:nvSpPr>
          <p:spPr>
            <a:xfrm>
              <a:off x="6729214" y="534425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0" name="Rechteck 149">
              <a:extLst>
                <a:ext uri="{FF2B5EF4-FFF2-40B4-BE49-F238E27FC236}">
                  <a16:creationId xmlns:a16="http://schemas.microsoft.com/office/drawing/2014/main" id="{5ECBF142-31E1-D9AE-456E-8116BBB17857}"/>
                </a:ext>
              </a:extLst>
            </p:cNvPr>
            <p:cNvSpPr/>
            <p:nvPr/>
          </p:nvSpPr>
          <p:spPr>
            <a:xfrm>
              <a:off x="6932414" y="534425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Rechteck 150">
              <a:extLst>
                <a:ext uri="{FF2B5EF4-FFF2-40B4-BE49-F238E27FC236}">
                  <a16:creationId xmlns:a16="http://schemas.microsoft.com/office/drawing/2014/main" id="{2BDDF982-39DA-C49D-AEB4-84DF98DE2122}"/>
                </a:ext>
              </a:extLst>
            </p:cNvPr>
            <p:cNvSpPr/>
            <p:nvPr/>
          </p:nvSpPr>
          <p:spPr>
            <a:xfrm>
              <a:off x="6729214" y="55431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Rechteck 151">
              <a:extLst>
                <a:ext uri="{FF2B5EF4-FFF2-40B4-BE49-F238E27FC236}">
                  <a16:creationId xmlns:a16="http://schemas.microsoft.com/office/drawing/2014/main" id="{ADC25227-88B1-370F-8FE0-2AF07BCBDED9}"/>
                </a:ext>
              </a:extLst>
            </p:cNvPr>
            <p:cNvSpPr/>
            <p:nvPr/>
          </p:nvSpPr>
          <p:spPr>
            <a:xfrm>
              <a:off x="6932414" y="55431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4" name="Rechteck 153">
              <a:extLst>
                <a:ext uri="{FF2B5EF4-FFF2-40B4-BE49-F238E27FC236}">
                  <a16:creationId xmlns:a16="http://schemas.microsoft.com/office/drawing/2014/main" id="{0D9264C7-A0CF-CA9D-1556-227ECF9A0B04}"/>
                </a:ext>
              </a:extLst>
            </p:cNvPr>
            <p:cNvSpPr/>
            <p:nvPr/>
          </p:nvSpPr>
          <p:spPr>
            <a:xfrm>
              <a:off x="7132439" y="534425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Rechteck 154">
              <a:extLst>
                <a:ext uri="{FF2B5EF4-FFF2-40B4-BE49-F238E27FC236}">
                  <a16:creationId xmlns:a16="http://schemas.microsoft.com/office/drawing/2014/main" id="{486FB5A2-0172-2ECA-BC67-EEBD15715B8D}"/>
                </a:ext>
              </a:extLst>
            </p:cNvPr>
            <p:cNvSpPr/>
            <p:nvPr/>
          </p:nvSpPr>
          <p:spPr>
            <a:xfrm>
              <a:off x="7332464" y="534425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6" name="Rechteck 155">
              <a:extLst>
                <a:ext uri="{FF2B5EF4-FFF2-40B4-BE49-F238E27FC236}">
                  <a16:creationId xmlns:a16="http://schemas.microsoft.com/office/drawing/2014/main" id="{F5C98E91-6C35-0E70-0E5B-D543AD6DF53F}"/>
                </a:ext>
              </a:extLst>
            </p:cNvPr>
            <p:cNvSpPr/>
            <p:nvPr/>
          </p:nvSpPr>
          <p:spPr>
            <a:xfrm>
              <a:off x="7132439" y="55431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7" name="Rechteck 156">
              <a:extLst>
                <a:ext uri="{FF2B5EF4-FFF2-40B4-BE49-F238E27FC236}">
                  <a16:creationId xmlns:a16="http://schemas.microsoft.com/office/drawing/2014/main" id="{CA474847-B6FF-5C16-5D3B-23E8CBB4B87D}"/>
                </a:ext>
              </a:extLst>
            </p:cNvPr>
            <p:cNvSpPr/>
            <p:nvPr/>
          </p:nvSpPr>
          <p:spPr>
            <a:xfrm>
              <a:off x="7332464" y="5543100"/>
              <a:ext cx="186266" cy="186266"/>
            </a:xfrm>
            <a:prstGeom prst="rect">
              <a:avLst/>
            </a:prstGeom>
            <a:solidFill>
              <a:srgbClr val="CB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9" name="TextBox 8">
              <a:extLst>
                <a:ext uri="{FF2B5EF4-FFF2-40B4-BE49-F238E27FC236}">
                  <a16:creationId xmlns:a16="http://schemas.microsoft.com/office/drawing/2014/main" id="{7418DA67-EECD-57F8-46BF-8DBB2F43706B}"/>
                </a:ext>
              </a:extLst>
            </p:cNvPr>
            <p:cNvSpPr txBox="1"/>
            <p:nvPr/>
          </p:nvSpPr>
          <p:spPr>
            <a:xfrm>
              <a:off x="5510157" y="3708160"/>
              <a:ext cx="821477" cy="2092881"/>
            </a:xfrm>
            <a:prstGeom prst="rect">
              <a:avLst/>
            </a:prstGeom>
            <a:noFill/>
          </p:spPr>
          <p:txBody>
            <a:bodyPr wrap="square" rtlCol="0">
              <a:spAutoFit/>
            </a:bodyPr>
            <a:lstStyle/>
            <a:p>
              <a:pPr algn="r">
                <a:spcBef>
                  <a:spcPts val="150"/>
                </a:spcBef>
              </a:pPr>
              <a:r>
                <a:rPr lang="en-US" sz="1200" i="1"/>
                <a:t>BTK</a:t>
              </a:r>
            </a:p>
            <a:p>
              <a:pPr algn="r">
                <a:spcBef>
                  <a:spcPts val="150"/>
                </a:spcBef>
              </a:pPr>
              <a:r>
                <a:rPr lang="en-US" sz="1200" i="1"/>
                <a:t>PLCG2</a:t>
              </a:r>
            </a:p>
            <a:p>
              <a:pPr algn="r">
                <a:spcBef>
                  <a:spcPts val="150"/>
                </a:spcBef>
              </a:pPr>
              <a:r>
                <a:rPr lang="en-US" sz="1200" i="1"/>
                <a:t>ATM</a:t>
              </a:r>
              <a:br>
                <a:rPr lang="en-US" sz="1200" i="1"/>
              </a:br>
              <a:r>
                <a:rPr lang="en-US" sz="1200" i="1"/>
                <a:t>SF3B1</a:t>
              </a:r>
            </a:p>
            <a:p>
              <a:pPr algn="r">
                <a:spcBef>
                  <a:spcPts val="150"/>
                </a:spcBef>
              </a:pPr>
              <a:r>
                <a:rPr lang="en-US" sz="1200" i="1"/>
                <a:t>BRAF</a:t>
              </a:r>
            </a:p>
            <a:p>
              <a:pPr algn="r">
                <a:spcBef>
                  <a:spcPts val="150"/>
                </a:spcBef>
              </a:pPr>
              <a:r>
                <a:rPr lang="en-US" sz="1200" i="1"/>
                <a:t>BCOR</a:t>
              </a:r>
            </a:p>
            <a:p>
              <a:pPr algn="r">
                <a:spcBef>
                  <a:spcPts val="150"/>
                </a:spcBef>
              </a:pPr>
              <a:r>
                <a:rPr lang="en-US" sz="1200" i="1"/>
                <a:t>BRCC3</a:t>
              </a:r>
              <a:br>
                <a:rPr lang="en-US" sz="1200" i="1"/>
              </a:br>
              <a:r>
                <a:rPr lang="en-US" sz="1200" i="1"/>
                <a:t>XPO1</a:t>
              </a:r>
            </a:p>
            <a:p>
              <a:pPr algn="r">
                <a:spcBef>
                  <a:spcPts val="150"/>
                </a:spcBef>
              </a:pPr>
              <a:r>
                <a:rPr lang="en-US" sz="1200" i="1"/>
                <a:t>FBXW7</a:t>
              </a:r>
              <a:br>
                <a:rPr lang="en-US" sz="1200" i="1"/>
              </a:br>
              <a:r>
                <a:rPr lang="en-US" sz="1200" i="1"/>
                <a:t>MYD88</a:t>
              </a:r>
            </a:p>
          </p:txBody>
        </p:sp>
        <p:sp>
          <p:nvSpPr>
            <p:cNvPr id="160" name="Rechteck 159">
              <a:extLst>
                <a:ext uri="{FF2B5EF4-FFF2-40B4-BE49-F238E27FC236}">
                  <a16:creationId xmlns:a16="http://schemas.microsoft.com/office/drawing/2014/main" id="{29D12F81-6D62-DD2C-F8CD-6BC4E4411460}"/>
                </a:ext>
              </a:extLst>
            </p:cNvPr>
            <p:cNvSpPr/>
            <p:nvPr/>
          </p:nvSpPr>
          <p:spPr>
            <a:xfrm>
              <a:off x="6329164" y="3735552"/>
              <a:ext cx="1187518" cy="409248"/>
            </a:xfrm>
            <a:prstGeom prst="rect">
              <a:avLst/>
            </a:prstGeom>
            <a:noFill/>
            <a:ln w="28575">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2" name="Gruppieren 181">
              <a:extLst>
                <a:ext uri="{FF2B5EF4-FFF2-40B4-BE49-F238E27FC236}">
                  <a16:creationId xmlns:a16="http://schemas.microsoft.com/office/drawing/2014/main" id="{BF05B70E-08C8-BBB4-2FB0-C8CFADF6ED36}"/>
                </a:ext>
              </a:extLst>
            </p:cNvPr>
            <p:cNvGrpSpPr/>
            <p:nvPr/>
          </p:nvGrpSpPr>
          <p:grpSpPr>
            <a:xfrm>
              <a:off x="7496300" y="3504216"/>
              <a:ext cx="821477" cy="880560"/>
              <a:chOff x="3900652" y="3603010"/>
              <a:chExt cx="821477" cy="880560"/>
            </a:xfrm>
          </p:grpSpPr>
          <p:sp>
            <p:nvSpPr>
              <p:cNvPr id="183" name="Rechteck 182">
                <a:extLst>
                  <a:ext uri="{FF2B5EF4-FFF2-40B4-BE49-F238E27FC236}">
                    <a16:creationId xmlns:a16="http://schemas.microsoft.com/office/drawing/2014/main" id="{C7808E1A-F3CE-E1B5-29D5-663450487A44}"/>
                  </a:ext>
                </a:extLst>
              </p:cNvPr>
              <p:cNvSpPr/>
              <p:nvPr/>
            </p:nvSpPr>
            <p:spPr>
              <a:xfrm>
                <a:off x="4204872" y="3847327"/>
                <a:ext cx="221941" cy="595482"/>
              </a:xfrm>
              <a:prstGeom prst="rect">
                <a:avLst/>
              </a:prstGeom>
              <a:gradFill>
                <a:gsLst>
                  <a:gs pos="0">
                    <a:schemeClr val="accent5"/>
                  </a:gs>
                  <a:gs pos="100000">
                    <a:srgbClr val="CBCDD2"/>
                  </a:gs>
                  <a:gs pos="58000">
                    <a:srgbClr val="DF4A3E"/>
                  </a:gs>
                </a:gsLst>
                <a:lin ang="5400000" scaled="0"/>
              </a:gra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4" name="Gruppieren 183">
                <a:extLst>
                  <a:ext uri="{FF2B5EF4-FFF2-40B4-BE49-F238E27FC236}">
                    <a16:creationId xmlns:a16="http://schemas.microsoft.com/office/drawing/2014/main" id="{F94903E4-895F-C015-07E7-692268D591C2}"/>
                  </a:ext>
                </a:extLst>
              </p:cNvPr>
              <p:cNvGrpSpPr/>
              <p:nvPr/>
            </p:nvGrpSpPr>
            <p:grpSpPr>
              <a:xfrm>
                <a:off x="4213260" y="3957744"/>
                <a:ext cx="203920" cy="1402"/>
                <a:chOff x="4213260" y="3941869"/>
                <a:chExt cx="203920" cy="1402"/>
              </a:xfrm>
            </p:grpSpPr>
            <p:cxnSp>
              <p:nvCxnSpPr>
                <p:cNvPr id="199" name="Gerade Verbindung 198">
                  <a:extLst>
                    <a:ext uri="{FF2B5EF4-FFF2-40B4-BE49-F238E27FC236}">
                      <a16:creationId xmlns:a16="http://schemas.microsoft.com/office/drawing/2014/main" id="{27E8486E-EEBC-29B5-E57C-8D48B01A5202}"/>
                    </a:ext>
                  </a:extLst>
                </p:cNvPr>
                <p:cNvCxnSpPr/>
                <p:nvPr/>
              </p:nvCxnSpPr>
              <p:spPr>
                <a:xfrm>
                  <a:off x="4213260" y="3941869"/>
                  <a:ext cx="399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Gerade Verbindung 199">
                  <a:extLst>
                    <a:ext uri="{FF2B5EF4-FFF2-40B4-BE49-F238E27FC236}">
                      <a16:creationId xmlns:a16="http://schemas.microsoft.com/office/drawing/2014/main" id="{19DC90B4-6826-FE21-6F0C-24354DCF641E}"/>
                    </a:ext>
                  </a:extLst>
                </p:cNvPr>
                <p:cNvCxnSpPr/>
                <p:nvPr/>
              </p:nvCxnSpPr>
              <p:spPr>
                <a:xfrm>
                  <a:off x="4377223" y="3943271"/>
                  <a:ext cx="399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5" name="Gruppieren 184">
                <a:extLst>
                  <a:ext uri="{FF2B5EF4-FFF2-40B4-BE49-F238E27FC236}">
                    <a16:creationId xmlns:a16="http://schemas.microsoft.com/office/drawing/2014/main" id="{D373C93D-CF16-6EB9-D365-A739528A971A}"/>
                  </a:ext>
                </a:extLst>
              </p:cNvPr>
              <p:cNvGrpSpPr/>
              <p:nvPr/>
            </p:nvGrpSpPr>
            <p:grpSpPr>
              <a:xfrm>
                <a:off x="4213260" y="4118296"/>
                <a:ext cx="203920" cy="1402"/>
                <a:chOff x="4213260" y="3941869"/>
                <a:chExt cx="203920" cy="1402"/>
              </a:xfrm>
            </p:grpSpPr>
            <p:cxnSp>
              <p:nvCxnSpPr>
                <p:cNvPr id="197" name="Gerade Verbindung 196">
                  <a:extLst>
                    <a:ext uri="{FF2B5EF4-FFF2-40B4-BE49-F238E27FC236}">
                      <a16:creationId xmlns:a16="http://schemas.microsoft.com/office/drawing/2014/main" id="{AEF2BF02-7D22-ECCC-A25A-D8E1CB4540F4}"/>
                    </a:ext>
                  </a:extLst>
                </p:cNvPr>
                <p:cNvCxnSpPr/>
                <p:nvPr/>
              </p:nvCxnSpPr>
              <p:spPr>
                <a:xfrm>
                  <a:off x="4213260" y="3941869"/>
                  <a:ext cx="399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Gerade Verbindung 197">
                  <a:extLst>
                    <a:ext uri="{FF2B5EF4-FFF2-40B4-BE49-F238E27FC236}">
                      <a16:creationId xmlns:a16="http://schemas.microsoft.com/office/drawing/2014/main" id="{B40F15B1-67C5-2A4A-2F3A-87439BCE97C5}"/>
                    </a:ext>
                  </a:extLst>
                </p:cNvPr>
                <p:cNvCxnSpPr/>
                <p:nvPr/>
              </p:nvCxnSpPr>
              <p:spPr>
                <a:xfrm>
                  <a:off x="4377223" y="3943271"/>
                  <a:ext cx="399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6" name="Gruppieren 185">
                <a:extLst>
                  <a:ext uri="{FF2B5EF4-FFF2-40B4-BE49-F238E27FC236}">
                    <a16:creationId xmlns:a16="http://schemas.microsoft.com/office/drawing/2014/main" id="{29D91B01-C06A-2680-4547-93286E95D6F1}"/>
                  </a:ext>
                </a:extLst>
              </p:cNvPr>
              <p:cNvGrpSpPr/>
              <p:nvPr/>
            </p:nvGrpSpPr>
            <p:grpSpPr>
              <a:xfrm>
                <a:off x="4213260" y="4278848"/>
                <a:ext cx="203920" cy="1402"/>
                <a:chOff x="4213260" y="3941869"/>
                <a:chExt cx="203920" cy="1402"/>
              </a:xfrm>
            </p:grpSpPr>
            <p:cxnSp>
              <p:nvCxnSpPr>
                <p:cNvPr id="195" name="Gerade Verbindung 194">
                  <a:extLst>
                    <a:ext uri="{FF2B5EF4-FFF2-40B4-BE49-F238E27FC236}">
                      <a16:creationId xmlns:a16="http://schemas.microsoft.com/office/drawing/2014/main" id="{7845D48F-041B-CA73-A6C1-51E493889732}"/>
                    </a:ext>
                  </a:extLst>
                </p:cNvPr>
                <p:cNvCxnSpPr/>
                <p:nvPr/>
              </p:nvCxnSpPr>
              <p:spPr>
                <a:xfrm>
                  <a:off x="4213260" y="3941869"/>
                  <a:ext cx="399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Gerade Verbindung 195">
                  <a:extLst>
                    <a:ext uri="{FF2B5EF4-FFF2-40B4-BE49-F238E27FC236}">
                      <a16:creationId xmlns:a16="http://schemas.microsoft.com/office/drawing/2014/main" id="{26152E74-9F4A-709A-E8E2-FCC3BC560982}"/>
                    </a:ext>
                  </a:extLst>
                </p:cNvPr>
                <p:cNvCxnSpPr/>
                <p:nvPr/>
              </p:nvCxnSpPr>
              <p:spPr>
                <a:xfrm>
                  <a:off x="4377223" y="3943271"/>
                  <a:ext cx="399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7" name="Gruppieren 186">
                <a:extLst>
                  <a:ext uri="{FF2B5EF4-FFF2-40B4-BE49-F238E27FC236}">
                    <a16:creationId xmlns:a16="http://schemas.microsoft.com/office/drawing/2014/main" id="{2C841EE4-B6E7-10B5-99B2-5D3CCD4837A5}"/>
                  </a:ext>
                </a:extLst>
              </p:cNvPr>
              <p:cNvGrpSpPr/>
              <p:nvPr/>
            </p:nvGrpSpPr>
            <p:grpSpPr>
              <a:xfrm>
                <a:off x="4537362" y="3819510"/>
                <a:ext cx="184767" cy="664060"/>
                <a:chOff x="4509862" y="3812635"/>
                <a:chExt cx="184767" cy="664060"/>
              </a:xfrm>
            </p:grpSpPr>
            <p:sp>
              <p:nvSpPr>
                <p:cNvPr id="191" name="TextBox 8">
                  <a:extLst>
                    <a:ext uri="{FF2B5EF4-FFF2-40B4-BE49-F238E27FC236}">
                      <a16:creationId xmlns:a16="http://schemas.microsoft.com/office/drawing/2014/main" id="{CDAB8D69-EEC5-CA8F-3871-4B5442127CA0}"/>
                    </a:ext>
                  </a:extLst>
                </p:cNvPr>
                <p:cNvSpPr txBox="1"/>
                <p:nvPr/>
              </p:nvSpPr>
              <p:spPr>
                <a:xfrm>
                  <a:off x="4509862" y="3812635"/>
                  <a:ext cx="184767" cy="184666"/>
                </a:xfrm>
                <a:prstGeom prst="rect">
                  <a:avLst/>
                </a:prstGeom>
                <a:noFill/>
              </p:spPr>
              <p:txBody>
                <a:bodyPr wrap="square" lIns="0" tIns="0" rIns="0" bIns="0" rtlCol="0">
                  <a:spAutoFit/>
                </a:bodyPr>
                <a:lstStyle/>
                <a:p>
                  <a:r>
                    <a:rPr lang="en-US" sz="1200"/>
                    <a:t>15</a:t>
                  </a:r>
                </a:p>
              </p:txBody>
            </p:sp>
            <p:sp>
              <p:nvSpPr>
                <p:cNvPr id="192" name="TextBox 8">
                  <a:extLst>
                    <a:ext uri="{FF2B5EF4-FFF2-40B4-BE49-F238E27FC236}">
                      <a16:creationId xmlns:a16="http://schemas.microsoft.com/office/drawing/2014/main" id="{0A11138E-5781-51ED-9EBB-6E328D31A03F}"/>
                    </a:ext>
                  </a:extLst>
                </p:cNvPr>
                <p:cNvSpPr txBox="1"/>
                <p:nvPr/>
              </p:nvSpPr>
              <p:spPr>
                <a:xfrm>
                  <a:off x="4509862" y="3972433"/>
                  <a:ext cx="184767" cy="184666"/>
                </a:xfrm>
                <a:prstGeom prst="rect">
                  <a:avLst/>
                </a:prstGeom>
                <a:noFill/>
              </p:spPr>
              <p:txBody>
                <a:bodyPr wrap="square" lIns="0" tIns="0" rIns="0" bIns="0" rtlCol="0">
                  <a:spAutoFit/>
                </a:bodyPr>
                <a:lstStyle/>
                <a:p>
                  <a:r>
                    <a:rPr lang="en-US" sz="1200"/>
                    <a:t>10</a:t>
                  </a:r>
                </a:p>
              </p:txBody>
            </p:sp>
            <p:sp>
              <p:nvSpPr>
                <p:cNvPr id="193" name="TextBox 8">
                  <a:extLst>
                    <a:ext uri="{FF2B5EF4-FFF2-40B4-BE49-F238E27FC236}">
                      <a16:creationId xmlns:a16="http://schemas.microsoft.com/office/drawing/2014/main" id="{6FABD886-9FEE-437B-EFE4-C0EA5BF846AD}"/>
                    </a:ext>
                  </a:extLst>
                </p:cNvPr>
                <p:cNvSpPr txBox="1"/>
                <p:nvPr/>
              </p:nvSpPr>
              <p:spPr>
                <a:xfrm>
                  <a:off x="4509862" y="4132231"/>
                  <a:ext cx="184767" cy="184666"/>
                </a:xfrm>
                <a:prstGeom prst="rect">
                  <a:avLst/>
                </a:prstGeom>
                <a:noFill/>
              </p:spPr>
              <p:txBody>
                <a:bodyPr wrap="square" lIns="0" tIns="0" rIns="0" bIns="0" rtlCol="0">
                  <a:spAutoFit/>
                </a:bodyPr>
                <a:lstStyle/>
                <a:p>
                  <a:r>
                    <a:rPr lang="en-US" sz="1200"/>
                    <a:t>5</a:t>
                  </a:r>
                </a:p>
              </p:txBody>
            </p:sp>
            <p:sp>
              <p:nvSpPr>
                <p:cNvPr id="194" name="TextBox 8">
                  <a:extLst>
                    <a:ext uri="{FF2B5EF4-FFF2-40B4-BE49-F238E27FC236}">
                      <a16:creationId xmlns:a16="http://schemas.microsoft.com/office/drawing/2014/main" id="{5DCA10E3-978F-3E91-1400-6DB0E8295C78}"/>
                    </a:ext>
                  </a:extLst>
                </p:cNvPr>
                <p:cNvSpPr txBox="1"/>
                <p:nvPr/>
              </p:nvSpPr>
              <p:spPr>
                <a:xfrm>
                  <a:off x="4509862" y="4292029"/>
                  <a:ext cx="184767" cy="184666"/>
                </a:xfrm>
                <a:prstGeom prst="rect">
                  <a:avLst/>
                </a:prstGeom>
                <a:noFill/>
              </p:spPr>
              <p:txBody>
                <a:bodyPr wrap="square" lIns="0" tIns="0" rIns="0" bIns="0" rtlCol="0">
                  <a:spAutoFit/>
                </a:bodyPr>
                <a:lstStyle/>
                <a:p>
                  <a:r>
                    <a:rPr lang="en-US" sz="1200"/>
                    <a:t>0</a:t>
                  </a:r>
                </a:p>
              </p:txBody>
            </p:sp>
          </p:grpSp>
          <p:sp>
            <p:nvSpPr>
              <p:cNvPr id="190" name="TextBox 8">
                <a:extLst>
                  <a:ext uri="{FF2B5EF4-FFF2-40B4-BE49-F238E27FC236}">
                    <a16:creationId xmlns:a16="http://schemas.microsoft.com/office/drawing/2014/main" id="{D471C2FA-7A12-A0A9-7ABA-5E451EE658CF}"/>
                  </a:ext>
                </a:extLst>
              </p:cNvPr>
              <p:cNvSpPr txBox="1"/>
              <p:nvPr/>
            </p:nvSpPr>
            <p:spPr>
              <a:xfrm>
                <a:off x="3900652" y="3603010"/>
                <a:ext cx="821477" cy="215444"/>
              </a:xfrm>
              <a:prstGeom prst="rect">
                <a:avLst/>
              </a:prstGeom>
              <a:noFill/>
            </p:spPr>
            <p:txBody>
              <a:bodyPr wrap="square" lIns="0" tIns="0" rIns="0" bIns="0" rtlCol="0">
                <a:spAutoFit/>
              </a:bodyPr>
              <a:lstStyle/>
              <a:p>
                <a:pPr algn="ctr"/>
                <a:r>
                  <a:rPr lang="en-US" sz="1400"/>
                  <a:t>VAF</a:t>
                </a:r>
              </a:p>
            </p:txBody>
          </p:sp>
        </p:grpSp>
      </p:grpSp>
      <p:pic>
        <p:nvPicPr>
          <p:cNvPr id="5" name="Grafik 5" descr="Ein Bild, das Text, Screenshot, Schrift, Diagramm enthält.&#10;&#10;Beschreibung automatisch generiert.">
            <a:extLst>
              <a:ext uri="{FF2B5EF4-FFF2-40B4-BE49-F238E27FC236}">
                <a16:creationId xmlns:a16="http://schemas.microsoft.com/office/drawing/2014/main" id="{5D990AFC-A994-3378-4464-FA70697E98C9}"/>
              </a:ext>
            </a:extLst>
          </p:cNvPr>
          <p:cNvPicPr>
            <a:picLocks noChangeAspect="1"/>
          </p:cNvPicPr>
          <p:nvPr/>
        </p:nvPicPr>
        <p:blipFill>
          <a:blip r:embed="rId2"/>
          <a:stretch>
            <a:fillRect/>
          </a:stretch>
        </p:blipFill>
        <p:spPr>
          <a:xfrm>
            <a:off x="-5827484" y="3588472"/>
            <a:ext cx="5656728" cy="2439623"/>
          </a:xfrm>
          <a:prstGeom prst="rect">
            <a:avLst/>
          </a:prstGeom>
        </p:spPr>
      </p:pic>
    </p:spTree>
    <p:extLst>
      <p:ext uri="{BB962C8B-B14F-4D97-AF65-F5344CB8AC3E}">
        <p14:creationId xmlns:p14="http://schemas.microsoft.com/office/powerpoint/2010/main" val="35897447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7" name="Gerade Verbindung 216">
            <a:extLst>
              <a:ext uri="{FF2B5EF4-FFF2-40B4-BE49-F238E27FC236}">
                <a16:creationId xmlns:a16="http://schemas.microsoft.com/office/drawing/2014/main" id="{245E0204-E0E5-3B7E-2162-3E4F37266EA3}"/>
              </a:ext>
            </a:extLst>
          </p:cNvPr>
          <p:cNvCxnSpPr>
            <a:cxnSpLocks/>
          </p:cNvCxnSpPr>
          <p:nvPr/>
        </p:nvCxnSpPr>
        <p:spPr>
          <a:xfrm>
            <a:off x="1093877" y="2085119"/>
            <a:ext cx="0" cy="1328575"/>
          </a:xfrm>
          <a:prstGeom prst="line">
            <a:avLst/>
          </a:prstGeom>
          <a:ln w="19050">
            <a:solidFill>
              <a:srgbClr val="E7E8EA"/>
            </a:solidFill>
          </a:ln>
        </p:spPr>
        <p:style>
          <a:lnRef idx="1">
            <a:schemeClr val="accent1"/>
          </a:lnRef>
          <a:fillRef idx="0">
            <a:schemeClr val="accent1"/>
          </a:fillRef>
          <a:effectRef idx="0">
            <a:schemeClr val="accent1"/>
          </a:effectRef>
          <a:fontRef idx="minor">
            <a:schemeClr val="tx1"/>
          </a:fontRef>
        </p:style>
      </p:cxnSp>
      <p:cxnSp>
        <p:nvCxnSpPr>
          <p:cNvPr id="216" name="Gerade Verbindung 215">
            <a:extLst>
              <a:ext uri="{FF2B5EF4-FFF2-40B4-BE49-F238E27FC236}">
                <a16:creationId xmlns:a16="http://schemas.microsoft.com/office/drawing/2014/main" id="{E86DF6A3-366F-F7E4-883E-1B368AB1791A}"/>
              </a:ext>
            </a:extLst>
          </p:cNvPr>
          <p:cNvCxnSpPr>
            <a:cxnSpLocks/>
          </p:cNvCxnSpPr>
          <p:nvPr/>
        </p:nvCxnSpPr>
        <p:spPr>
          <a:xfrm>
            <a:off x="3661624" y="2085119"/>
            <a:ext cx="0" cy="1328575"/>
          </a:xfrm>
          <a:prstGeom prst="line">
            <a:avLst/>
          </a:prstGeom>
          <a:ln w="19050">
            <a:solidFill>
              <a:srgbClr val="E7E8EA"/>
            </a:solidFill>
          </a:ln>
        </p:spPr>
        <p:style>
          <a:lnRef idx="1">
            <a:schemeClr val="accent1"/>
          </a:lnRef>
          <a:fillRef idx="0">
            <a:schemeClr val="accent1"/>
          </a:fillRef>
          <a:effectRef idx="0">
            <a:schemeClr val="accent1"/>
          </a:effectRef>
          <a:fontRef idx="minor">
            <a:schemeClr val="tx1"/>
          </a:fontRef>
        </p:style>
      </p:cxnSp>
      <p:cxnSp>
        <p:nvCxnSpPr>
          <p:cNvPr id="215" name="Gerade Verbindung 214">
            <a:extLst>
              <a:ext uri="{FF2B5EF4-FFF2-40B4-BE49-F238E27FC236}">
                <a16:creationId xmlns:a16="http://schemas.microsoft.com/office/drawing/2014/main" id="{2896C465-1BEA-A442-F509-17ED95EC32FD}"/>
              </a:ext>
            </a:extLst>
          </p:cNvPr>
          <p:cNvCxnSpPr>
            <a:cxnSpLocks/>
          </p:cNvCxnSpPr>
          <p:nvPr/>
        </p:nvCxnSpPr>
        <p:spPr>
          <a:xfrm>
            <a:off x="6242899" y="2085119"/>
            <a:ext cx="0" cy="1328575"/>
          </a:xfrm>
          <a:prstGeom prst="line">
            <a:avLst/>
          </a:prstGeom>
          <a:ln w="19050">
            <a:solidFill>
              <a:srgbClr val="E7E8EA"/>
            </a:solidFill>
          </a:ln>
        </p:spPr>
        <p:style>
          <a:lnRef idx="1">
            <a:schemeClr val="accent1"/>
          </a:lnRef>
          <a:fillRef idx="0">
            <a:schemeClr val="accent1"/>
          </a:fillRef>
          <a:effectRef idx="0">
            <a:schemeClr val="accent1"/>
          </a:effectRef>
          <a:fontRef idx="minor">
            <a:schemeClr val="tx1"/>
          </a:fontRef>
        </p:style>
      </p:cxnSp>
      <p:cxnSp>
        <p:nvCxnSpPr>
          <p:cNvPr id="214" name="Gerade Verbindung 213">
            <a:extLst>
              <a:ext uri="{FF2B5EF4-FFF2-40B4-BE49-F238E27FC236}">
                <a16:creationId xmlns:a16="http://schemas.microsoft.com/office/drawing/2014/main" id="{F391FBF5-1372-D546-84CF-6EDD831568F8}"/>
              </a:ext>
            </a:extLst>
          </p:cNvPr>
          <p:cNvCxnSpPr>
            <a:cxnSpLocks/>
          </p:cNvCxnSpPr>
          <p:nvPr/>
        </p:nvCxnSpPr>
        <p:spPr>
          <a:xfrm>
            <a:off x="8829696" y="2085119"/>
            <a:ext cx="0" cy="1328575"/>
          </a:xfrm>
          <a:prstGeom prst="line">
            <a:avLst/>
          </a:prstGeom>
          <a:ln w="19050">
            <a:solidFill>
              <a:srgbClr val="E7E8EA"/>
            </a:solidFill>
          </a:ln>
        </p:spPr>
        <p:style>
          <a:lnRef idx="1">
            <a:schemeClr val="accent1"/>
          </a:lnRef>
          <a:fillRef idx="0">
            <a:schemeClr val="accent1"/>
          </a:fillRef>
          <a:effectRef idx="0">
            <a:schemeClr val="accent1"/>
          </a:effectRef>
          <a:fontRef idx="minor">
            <a:schemeClr val="tx1"/>
          </a:fontRef>
        </p:style>
      </p:cxnSp>
      <p:cxnSp>
        <p:nvCxnSpPr>
          <p:cNvPr id="212" name="Gerade Verbindung 211">
            <a:extLst>
              <a:ext uri="{FF2B5EF4-FFF2-40B4-BE49-F238E27FC236}">
                <a16:creationId xmlns:a16="http://schemas.microsoft.com/office/drawing/2014/main" id="{B4E75056-6DCC-23B3-4513-047FDB5AABC2}"/>
              </a:ext>
            </a:extLst>
          </p:cNvPr>
          <p:cNvCxnSpPr>
            <a:cxnSpLocks/>
          </p:cNvCxnSpPr>
          <p:nvPr/>
        </p:nvCxnSpPr>
        <p:spPr>
          <a:xfrm>
            <a:off x="11417045" y="2085119"/>
            <a:ext cx="0" cy="1328575"/>
          </a:xfrm>
          <a:prstGeom prst="line">
            <a:avLst/>
          </a:prstGeom>
          <a:ln w="19050">
            <a:solidFill>
              <a:srgbClr val="E7E8EA"/>
            </a:solidFill>
          </a:ln>
        </p:spPr>
        <p:style>
          <a:lnRef idx="1">
            <a:schemeClr val="accent1"/>
          </a:lnRef>
          <a:fillRef idx="0">
            <a:schemeClr val="accent1"/>
          </a:fillRef>
          <a:effectRef idx="0">
            <a:schemeClr val="accent1"/>
          </a:effectRef>
          <a:fontRef idx="minor">
            <a:schemeClr val="tx1"/>
          </a:fontRef>
        </p:style>
      </p:cxnSp>
      <p:grpSp>
        <p:nvGrpSpPr>
          <p:cNvPr id="175" name="Gruppieren 174">
            <a:extLst>
              <a:ext uri="{FF2B5EF4-FFF2-40B4-BE49-F238E27FC236}">
                <a16:creationId xmlns:a16="http://schemas.microsoft.com/office/drawing/2014/main" id="{39075FE6-A200-C238-424C-6815B137E022}"/>
              </a:ext>
            </a:extLst>
          </p:cNvPr>
          <p:cNvGrpSpPr/>
          <p:nvPr/>
        </p:nvGrpSpPr>
        <p:grpSpPr>
          <a:xfrm>
            <a:off x="642173" y="2416522"/>
            <a:ext cx="10944390" cy="863600"/>
            <a:chOff x="642173" y="2275706"/>
            <a:chExt cx="10972800" cy="863600"/>
          </a:xfrm>
        </p:grpSpPr>
        <p:cxnSp>
          <p:nvCxnSpPr>
            <p:cNvPr id="158" name="Gerade Verbindung 157">
              <a:extLst>
                <a:ext uri="{FF2B5EF4-FFF2-40B4-BE49-F238E27FC236}">
                  <a16:creationId xmlns:a16="http://schemas.microsoft.com/office/drawing/2014/main" id="{AAA21C95-111D-109B-C9B4-4D8E698DE607}"/>
                </a:ext>
              </a:extLst>
            </p:cNvPr>
            <p:cNvCxnSpPr/>
            <p:nvPr/>
          </p:nvCxnSpPr>
          <p:spPr>
            <a:xfrm>
              <a:off x="642173" y="2275706"/>
              <a:ext cx="10972800" cy="0"/>
            </a:xfrm>
            <a:prstGeom prst="line">
              <a:avLst/>
            </a:prstGeom>
            <a:ln w="19050">
              <a:solidFill>
                <a:srgbClr val="E7E8EA"/>
              </a:solidFill>
            </a:ln>
          </p:spPr>
          <p:style>
            <a:lnRef idx="1">
              <a:schemeClr val="accent1"/>
            </a:lnRef>
            <a:fillRef idx="0">
              <a:schemeClr val="accent1"/>
            </a:fillRef>
            <a:effectRef idx="0">
              <a:schemeClr val="accent1"/>
            </a:effectRef>
            <a:fontRef idx="minor">
              <a:schemeClr val="tx1"/>
            </a:fontRef>
          </p:style>
        </p:cxnSp>
        <p:cxnSp>
          <p:nvCxnSpPr>
            <p:cNvPr id="159" name="Gerade Verbindung 158">
              <a:extLst>
                <a:ext uri="{FF2B5EF4-FFF2-40B4-BE49-F238E27FC236}">
                  <a16:creationId xmlns:a16="http://schemas.microsoft.com/office/drawing/2014/main" id="{8DE15400-E028-41F5-FE80-540D480F92D4}"/>
                </a:ext>
              </a:extLst>
            </p:cNvPr>
            <p:cNvCxnSpPr/>
            <p:nvPr/>
          </p:nvCxnSpPr>
          <p:spPr>
            <a:xfrm>
              <a:off x="642173" y="2491606"/>
              <a:ext cx="10972800" cy="0"/>
            </a:xfrm>
            <a:prstGeom prst="line">
              <a:avLst/>
            </a:prstGeom>
            <a:ln w="19050">
              <a:solidFill>
                <a:srgbClr val="E7E8EA"/>
              </a:solidFill>
            </a:ln>
          </p:spPr>
          <p:style>
            <a:lnRef idx="1">
              <a:schemeClr val="accent1"/>
            </a:lnRef>
            <a:fillRef idx="0">
              <a:schemeClr val="accent1"/>
            </a:fillRef>
            <a:effectRef idx="0">
              <a:schemeClr val="accent1"/>
            </a:effectRef>
            <a:fontRef idx="minor">
              <a:schemeClr val="tx1"/>
            </a:fontRef>
          </p:style>
        </p:cxnSp>
        <p:cxnSp>
          <p:nvCxnSpPr>
            <p:cNvPr id="160" name="Gerade Verbindung 159">
              <a:extLst>
                <a:ext uri="{FF2B5EF4-FFF2-40B4-BE49-F238E27FC236}">
                  <a16:creationId xmlns:a16="http://schemas.microsoft.com/office/drawing/2014/main" id="{CD1ADE68-0176-537C-AB3B-BB9FC44BDB59}"/>
                </a:ext>
              </a:extLst>
            </p:cNvPr>
            <p:cNvCxnSpPr>
              <a:cxnSpLocks/>
            </p:cNvCxnSpPr>
            <p:nvPr/>
          </p:nvCxnSpPr>
          <p:spPr>
            <a:xfrm>
              <a:off x="642173" y="2707975"/>
              <a:ext cx="10972800" cy="0"/>
            </a:xfrm>
            <a:prstGeom prst="line">
              <a:avLst/>
            </a:prstGeom>
            <a:ln w="19050">
              <a:solidFill>
                <a:srgbClr val="E7E8EA"/>
              </a:solidFill>
            </a:ln>
          </p:spPr>
          <p:style>
            <a:lnRef idx="1">
              <a:schemeClr val="accent1"/>
            </a:lnRef>
            <a:fillRef idx="0">
              <a:schemeClr val="accent1"/>
            </a:fillRef>
            <a:effectRef idx="0">
              <a:schemeClr val="accent1"/>
            </a:effectRef>
            <a:fontRef idx="minor">
              <a:schemeClr val="tx1"/>
            </a:fontRef>
          </p:style>
        </p:cxnSp>
        <p:cxnSp>
          <p:nvCxnSpPr>
            <p:cNvPr id="161" name="Gerade Verbindung 160">
              <a:extLst>
                <a:ext uri="{FF2B5EF4-FFF2-40B4-BE49-F238E27FC236}">
                  <a16:creationId xmlns:a16="http://schemas.microsoft.com/office/drawing/2014/main" id="{35AD0F41-ADE0-D0D5-5E99-5B8CDADCB088}"/>
                </a:ext>
              </a:extLst>
            </p:cNvPr>
            <p:cNvCxnSpPr/>
            <p:nvPr/>
          </p:nvCxnSpPr>
          <p:spPr>
            <a:xfrm>
              <a:off x="642173" y="2923406"/>
              <a:ext cx="10972800" cy="0"/>
            </a:xfrm>
            <a:prstGeom prst="line">
              <a:avLst/>
            </a:prstGeom>
            <a:ln w="19050">
              <a:solidFill>
                <a:srgbClr val="E7E8EA"/>
              </a:solidFill>
            </a:ln>
          </p:spPr>
          <p:style>
            <a:lnRef idx="1">
              <a:schemeClr val="accent1"/>
            </a:lnRef>
            <a:fillRef idx="0">
              <a:schemeClr val="accent1"/>
            </a:fillRef>
            <a:effectRef idx="0">
              <a:schemeClr val="accent1"/>
            </a:effectRef>
            <a:fontRef idx="minor">
              <a:schemeClr val="tx1"/>
            </a:fontRef>
          </p:style>
        </p:cxnSp>
        <p:cxnSp>
          <p:nvCxnSpPr>
            <p:cNvPr id="162" name="Gerade Verbindung 161">
              <a:extLst>
                <a:ext uri="{FF2B5EF4-FFF2-40B4-BE49-F238E27FC236}">
                  <a16:creationId xmlns:a16="http://schemas.microsoft.com/office/drawing/2014/main" id="{FBF26818-B177-A7EB-FFF2-E4A59E5C41A4}"/>
                </a:ext>
              </a:extLst>
            </p:cNvPr>
            <p:cNvCxnSpPr>
              <a:cxnSpLocks/>
            </p:cNvCxnSpPr>
            <p:nvPr/>
          </p:nvCxnSpPr>
          <p:spPr>
            <a:xfrm>
              <a:off x="642173" y="3139306"/>
              <a:ext cx="10972800" cy="0"/>
            </a:xfrm>
            <a:prstGeom prst="line">
              <a:avLst/>
            </a:prstGeom>
            <a:ln w="19050">
              <a:solidFill>
                <a:srgbClr val="E7E8EA"/>
              </a:solidFill>
            </a:ln>
          </p:spPr>
          <p:style>
            <a:lnRef idx="1">
              <a:schemeClr val="accent1"/>
            </a:lnRef>
            <a:fillRef idx="0">
              <a:schemeClr val="accent1"/>
            </a:fillRef>
            <a:effectRef idx="0">
              <a:schemeClr val="accent1"/>
            </a:effectRef>
            <a:fontRef idx="minor">
              <a:schemeClr val="tx1"/>
            </a:fontRef>
          </p:style>
        </p:cxnSp>
      </p:grpSp>
      <p:cxnSp>
        <p:nvCxnSpPr>
          <p:cNvPr id="157" name="Gerade Verbindung 156">
            <a:extLst>
              <a:ext uri="{FF2B5EF4-FFF2-40B4-BE49-F238E27FC236}">
                <a16:creationId xmlns:a16="http://schemas.microsoft.com/office/drawing/2014/main" id="{4586008E-D853-8A1E-5448-F78DA2A0695B}"/>
              </a:ext>
            </a:extLst>
          </p:cNvPr>
          <p:cNvCxnSpPr>
            <a:cxnSpLocks/>
          </p:cNvCxnSpPr>
          <p:nvPr/>
        </p:nvCxnSpPr>
        <p:spPr>
          <a:xfrm flipV="1">
            <a:off x="642173" y="2199076"/>
            <a:ext cx="450027" cy="1546"/>
          </a:xfrm>
          <a:prstGeom prst="line">
            <a:avLst/>
          </a:prstGeom>
          <a:ln w="19050">
            <a:solidFill>
              <a:srgbClr val="E7E8EA"/>
            </a:solidFill>
          </a:ln>
        </p:spPr>
        <p:style>
          <a:lnRef idx="1">
            <a:schemeClr val="accent1"/>
          </a:lnRef>
          <a:fillRef idx="0">
            <a:schemeClr val="accent1"/>
          </a:fillRef>
          <a:effectRef idx="0">
            <a:schemeClr val="accent1"/>
          </a:effectRef>
          <a:fontRef idx="minor">
            <a:schemeClr val="tx1"/>
          </a:fontRef>
        </p:style>
      </p:cxnSp>
      <p:cxnSp>
        <p:nvCxnSpPr>
          <p:cNvPr id="164" name="Gerade Verbindung 163">
            <a:extLst>
              <a:ext uri="{FF2B5EF4-FFF2-40B4-BE49-F238E27FC236}">
                <a16:creationId xmlns:a16="http://schemas.microsoft.com/office/drawing/2014/main" id="{C49A8578-E851-3E0C-C413-2D85A63DB1E0}"/>
              </a:ext>
            </a:extLst>
          </p:cNvPr>
          <p:cNvCxnSpPr>
            <a:cxnSpLocks/>
          </p:cNvCxnSpPr>
          <p:nvPr/>
        </p:nvCxnSpPr>
        <p:spPr>
          <a:xfrm>
            <a:off x="11057622" y="2199076"/>
            <a:ext cx="520614" cy="0"/>
          </a:xfrm>
          <a:prstGeom prst="line">
            <a:avLst/>
          </a:prstGeom>
          <a:ln w="19050">
            <a:solidFill>
              <a:srgbClr val="E7E8EA"/>
            </a:solidFill>
          </a:ln>
        </p:spPr>
        <p:style>
          <a:lnRef idx="1">
            <a:schemeClr val="accent1"/>
          </a:lnRef>
          <a:fillRef idx="0">
            <a:schemeClr val="accent1"/>
          </a:fillRef>
          <a:effectRef idx="0">
            <a:schemeClr val="accent1"/>
          </a:effectRef>
          <a:fontRef idx="minor">
            <a:schemeClr val="tx1"/>
          </a:fontRef>
        </p:style>
      </p:cxnSp>
      <p:sp>
        <p:nvSpPr>
          <p:cNvPr id="41" name="Rechteck 40">
            <a:extLst>
              <a:ext uri="{FF2B5EF4-FFF2-40B4-BE49-F238E27FC236}">
                <a16:creationId xmlns:a16="http://schemas.microsoft.com/office/drawing/2014/main" id="{753A650B-C93D-B4E5-FB91-0E36C661D076}"/>
              </a:ext>
            </a:extLst>
          </p:cNvPr>
          <p:cNvSpPr/>
          <p:nvPr/>
        </p:nvSpPr>
        <p:spPr>
          <a:xfrm>
            <a:off x="4051609" y="2358715"/>
            <a:ext cx="2201273" cy="11550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F6622024-3FAD-8633-FD1D-CC7C63BD7880}"/>
              </a:ext>
            </a:extLst>
          </p:cNvPr>
          <p:cNvSpPr/>
          <p:nvPr/>
        </p:nvSpPr>
        <p:spPr>
          <a:xfrm>
            <a:off x="1644651" y="2358715"/>
            <a:ext cx="2406958" cy="1155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F6512686-27A2-7E6B-46E0-54F044D80989}"/>
              </a:ext>
            </a:extLst>
          </p:cNvPr>
          <p:cNvSpPr/>
          <p:nvPr/>
        </p:nvSpPr>
        <p:spPr>
          <a:xfrm>
            <a:off x="1088010" y="2358715"/>
            <a:ext cx="556642" cy="1155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117CDE84-AB3F-2F8D-2370-9FDA4D6E0086}"/>
              </a:ext>
            </a:extLst>
          </p:cNvPr>
          <p:cNvSpPr/>
          <p:nvPr/>
        </p:nvSpPr>
        <p:spPr>
          <a:xfrm>
            <a:off x="4127689" y="2573778"/>
            <a:ext cx="2359183" cy="11550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42AFECDB-7F21-268D-BB4C-A09F8129D0EE}"/>
              </a:ext>
            </a:extLst>
          </p:cNvPr>
          <p:cNvSpPr/>
          <p:nvPr/>
        </p:nvSpPr>
        <p:spPr>
          <a:xfrm>
            <a:off x="1596650" y="2573778"/>
            <a:ext cx="2531039" cy="1155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95EF47BC-BBC7-335D-DC81-90C4C6754EBE}"/>
              </a:ext>
            </a:extLst>
          </p:cNvPr>
          <p:cNvSpPr/>
          <p:nvPr/>
        </p:nvSpPr>
        <p:spPr>
          <a:xfrm>
            <a:off x="1088010" y="2573778"/>
            <a:ext cx="509016" cy="1155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DB02A143-0C52-49ED-0646-DA894DB9B3F3}"/>
              </a:ext>
            </a:extLst>
          </p:cNvPr>
          <p:cNvSpPr/>
          <p:nvPr/>
        </p:nvSpPr>
        <p:spPr>
          <a:xfrm>
            <a:off x="4879974" y="2789221"/>
            <a:ext cx="865281" cy="11550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A1C2A265-8F60-3825-853B-2D073879D6BD}"/>
              </a:ext>
            </a:extLst>
          </p:cNvPr>
          <p:cNvSpPr/>
          <p:nvPr/>
        </p:nvSpPr>
        <p:spPr>
          <a:xfrm>
            <a:off x="1672787" y="2789221"/>
            <a:ext cx="3207188" cy="1155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47991ED9-54C0-1632-1304-77344EAB71F2}"/>
              </a:ext>
            </a:extLst>
          </p:cNvPr>
          <p:cNvSpPr/>
          <p:nvPr/>
        </p:nvSpPr>
        <p:spPr>
          <a:xfrm>
            <a:off x="1088010" y="2789221"/>
            <a:ext cx="585216" cy="1155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4AD5657F-ACA9-E7AC-81F4-16F2613517B5}"/>
              </a:ext>
            </a:extLst>
          </p:cNvPr>
          <p:cNvSpPr/>
          <p:nvPr/>
        </p:nvSpPr>
        <p:spPr>
          <a:xfrm>
            <a:off x="4012188" y="3008418"/>
            <a:ext cx="1429374" cy="11550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CE8AD5A6-2C08-EC3D-8F51-F371E0CE56BD}"/>
              </a:ext>
            </a:extLst>
          </p:cNvPr>
          <p:cNvSpPr/>
          <p:nvPr/>
        </p:nvSpPr>
        <p:spPr>
          <a:xfrm>
            <a:off x="1641664" y="3008418"/>
            <a:ext cx="2374907" cy="1155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E71095A3-24AA-246A-BC96-A9240D9EEB3E}"/>
              </a:ext>
            </a:extLst>
          </p:cNvPr>
          <p:cNvSpPr/>
          <p:nvPr/>
        </p:nvSpPr>
        <p:spPr>
          <a:xfrm>
            <a:off x="1088009" y="3008418"/>
            <a:ext cx="556642" cy="1155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78A952E7-731B-E633-C940-DC0CF2027751}"/>
              </a:ext>
            </a:extLst>
          </p:cNvPr>
          <p:cNvSpPr/>
          <p:nvPr/>
        </p:nvSpPr>
        <p:spPr>
          <a:xfrm>
            <a:off x="3724436" y="3223420"/>
            <a:ext cx="1460808" cy="11550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6EBD365F-1C9D-4F13-0840-65A98C10579D}"/>
              </a:ext>
            </a:extLst>
          </p:cNvPr>
          <p:cNvSpPr/>
          <p:nvPr/>
        </p:nvSpPr>
        <p:spPr>
          <a:xfrm>
            <a:off x="1396427" y="3223420"/>
            <a:ext cx="2334197" cy="1155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F6DAA887-A401-7E9E-EFFD-AA31ED526E40}"/>
              </a:ext>
            </a:extLst>
          </p:cNvPr>
          <p:cNvSpPr/>
          <p:nvPr/>
        </p:nvSpPr>
        <p:spPr>
          <a:xfrm>
            <a:off x="1088009" y="3223420"/>
            <a:ext cx="312166" cy="1155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740993E9-4279-018F-8D68-F8EFE4939E10}"/>
              </a:ext>
            </a:extLst>
          </p:cNvPr>
          <p:cNvSpPr/>
          <p:nvPr/>
        </p:nvSpPr>
        <p:spPr>
          <a:xfrm>
            <a:off x="7766470" y="2140599"/>
            <a:ext cx="3291152" cy="1155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2F7D2C2D-BDC7-910E-46C0-C65AE9042370}"/>
              </a:ext>
            </a:extLst>
          </p:cNvPr>
          <p:cNvSpPr/>
          <p:nvPr/>
        </p:nvSpPr>
        <p:spPr>
          <a:xfrm>
            <a:off x="4082298" y="2140750"/>
            <a:ext cx="3683882" cy="1152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630AC010-6ADA-FEE1-F9CC-3F2FB74E7B4C}"/>
              </a:ext>
            </a:extLst>
          </p:cNvPr>
          <p:cNvSpPr/>
          <p:nvPr/>
        </p:nvSpPr>
        <p:spPr>
          <a:xfrm>
            <a:off x="1672787" y="2140599"/>
            <a:ext cx="2413438" cy="1155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D10E7947-C4C2-8C2D-99AA-711F215F736C}"/>
              </a:ext>
            </a:extLst>
          </p:cNvPr>
          <p:cNvSpPr/>
          <p:nvPr/>
        </p:nvSpPr>
        <p:spPr>
          <a:xfrm>
            <a:off x="1088010" y="2140599"/>
            <a:ext cx="585216" cy="1155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extLst>
              <a:ext uri="{FF2B5EF4-FFF2-40B4-BE49-F238E27FC236}">
                <a16:creationId xmlns:a16="http://schemas.microsoft.com/office/drawing/2014/main" id="{975EDC28-8ACD-CA39-CAE0-6C8A4115F800}"/>
              </a:ext>
            </a:extLst>
          </p:cNvPr>
          <p:cNvSpPr/>
          <p:nvPr/>
        </p:nvSpPr>
        <p:spPr>
          <a:xfrm>
            <a:off x="6252883" y="2358715"/>
            <a:ext cx="4194588" cy="1155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74B795E6-6849-0644-6626-D30CC6CA3773}"/>
              </a:ext>
            </a:extLst>
          </p:cNvPr>
          <p:cNvSpPr/>
          <p:nvPr/>
        </p:nvSpPr>
        <p:spPr>
          <a:xfrm>
            <a:off x="6486872" y="2573778"/>
            <a:ext cx="3232016" cy="1155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EF772CA7-1AB0-022C-CA95-F29C18B46D7C}"/>
              </a:ext>
            </a:extLst>
          </p:cNvPr>
          <p:cNvSpPr/>
          <p:nvPr/>
        </p:nvSpPr>
        <p:spPr>
          <a:xfrm>
            <a:off x="5745256" y="2789221"/>
            <a:ext cx="3801969" cy="1155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73F100E8-9C6A-E1A3-3D7C-D0F8062E8E41}"/>
              </a:ext>
            </a:extLst>
          </p:cNvPr>
          <p:cNvSpPr/>
          <p:nvPr/>
        </p:nvSpPr>
        <p:spPr>
          <a:xfrm>
            <a:off x="5441563" y="3008418"/>
            <a:ext cx="2749549" cy="1155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extLst>
              <a:ext uri="{FF2B5EF4-FFF2-40B4-BE49-F238E27FC236}">
                <a16:creationId xmlns:a16="http://schemas.microsoft.com/office/drawing/2014/main" id="{8CBEA7EF-AE21-6E2A-6D47-01DB97C27E41}"/>
              </a:ext>
            </a:extLst>
          </p:cNvPr>
          <p:cNvSpPr/>
          <p:nvPr/>
        </p:nvSpPr>
        <p:spPr>
          <a:xfrm>
            <a:off x="5146675" y="3223420"/>
            <a:ext cx="2406156" cy="1155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le 2">
            <a:extLst>
              <a:ext uri="{FF2B5EF4-FFF2-40B4-BE49-F238E27FC236}">
                <a16:creationId xmlns:a16="http://schemas.microsoft.com/office/drawing/2014/main" id="{2E4F1D62-E8CA-FE70-43C2-0C81CF1218D4}"/>
              </a:ext>
            </a:extLst>
          </p:cNvPr>
          <p:cNvSpPr>
            <a:spLocks noGrp="1"/>
          </p:cNvSpPr>
          <p:nvPr>
            <p:ph type="title"/>
          </p:nvPr>
        </p:nvSpPr>
        <p:spPr/>
        <p:txBody>
          <a:bodyPr/>
          <a:lstStyle/>
          <a:p>
            <a:r>
              <a:rPr lang="en-US"/>
              <a:t>Retreatment with ibrutinib</a:t>
            </a:r>
          </a:p>
        </p:txBody>
      </p:sp>
      <p:sp>
        <p:nvSpPr>
          <p:cNvPr id="2" name="Footer Placeholder 1">
            <a:extLst>
              <a:ext uri="{FF2B5EF4-FFF2-40B4-BE49-F238E27FC236}">
                <a16:creationId xmlns:a16="http://schemas.microsoft.com/office/drawing/2014/main" id="{ECBEAC48-82DA-969F-21EC-00759D623AFC}"/>
              </a:ext>
            </a:extLst>
          </p:cNvPr>
          <p:cNvSpPr>
            <a:spLocks noGrp="1"/>
          </p:cNvSpPr>
          <p:nvPr>
            <p:ph type="ftr" sz="quarter" idx="10"/>
          </p:nvPr>
        </p:nvSpPr>
        <p:spPr/>
        <p:txBody>
          <a:bodyPr/>
          <a:lstStyle/>
          <a:p>
            <a:r>
              <a:rPr lang="en-US" b="1">
                <a:solidFill>
                  <a:srgbClr val="4E4F4E"/>
                </a:solidFill>
                <a:latin typeface="+mj-lt"/>
                <a:cs typeface="Arial" panose="020B0604020202020204" pitchFamily="34" charset="0"/>
              </a:rPr>
              <a:t>CLL</a:t>
            </a:r>
            <a:r>
              <a:rPr lang="en-US">
                <a:solidFill>
                  <a:srgbClr val="4E4F4E"/>
                </a:solidFill>
                <a:latin typeface="+mj-lt"/>
                <a:cs typeface="Arial" panose="020B0604020202020204" pitchFamily="34" charset="0"/>
              </a:rPr>
              <a:t>; chronic lymphocytic leukemia; </a:t>
            </a:r>
            <a:r>
              <a:rPr lang="en-US" b="1">
                <a:solidFill>
                  <a:srgbClr val="4E4F4E"/>
                </a:solidFill>
                <a:latin typeface="+mj-lt"/>
                <a:cs typeface="Arial" panose="020B0604020202020204" pitchFamily="34" charset="0"/>
              </a:rPr>
              <a:t>CR</a:t>
            </a:r>
            <a:r>
              <a:rPr lang="en-US">
                <a:solidFill>
                  <a:srgbClr val="4E4F4E"/>
                </a:solidFill>
                <a:latin typeface="+mj-lt"/>
                <a:cs typeface="Arial" panose="020B0604020202020204" pitchFamily="34" charset="0"/>
              </a:rPr>
              <a:t>, complete response; </a:t>
            </a:r>
            <a:r>
              <a:rPr lang="en-US" b="1" err="1">
                <a:solidFill>
                  <a:srgbClr val="4E4F4E"/>
                </a:solidFill>
                <a:latin typeface="+mj-lt"/>
                <a:cs typeface="Arial" panose="020B0604020202020204" pitchFamily="34" charset="0"/>
              </a:rPr>
              <a:t>iFCR</a:t>
            </a:r>
            <a:r>
              <a:rPr lang="en-US">
                <a:solidFill>
                  <a:srgbClr val="4E4F4E"/>
                </a:solidFill>
                <a:latin typeface="+mj-lt"/>
                <a:cs typeface="Arial" panose="020B0604020202020204" pitchFamily="34" charset="0"/>
              </a:rPr>
              <a:t>, ibrutinib plus fludarabine, cyclophosphamide and rituximab; </a:t>
            </a:r>
            <a:r>
              <a:rPr lang="en-US" b="1">
                <a:solidFill>
                  <a:srgbClr val="4E4F4E"/>
                </a:solidFill>
                <a:latin typeface="+mj-lt"/>
                <a:cs typeface="Arial" panose="020B0604020202020204" pitchFamily="34" charset="0"/>
              </a:rPr>
              <a:t>MRD</a:t>
            </a:r>
            <a:r>
              <a:rPr lang="en-US">
                <a:solidFill>
                  <a:srgbClr val="4E4F4E"/>
                </a:solidFill>
                <a:latin typeface="+mj-lt"/>
                <a:cs typeface="Arial" panose="020B0604020202020204" pitchFamily="34" charset="0"/>
              </a:rPr>
              <a:t>, minimal residual disease; </a:t>
            </a:r>
            <a:r>
              <a:rPr lang="en-US" b="1">
                <a:solidFill>
                  <a:srgbClr val="4E4F4E"/>
                </a:solidFill>
                <a:latin typeface="+mj-lt"/>
                <a:cs typeface="Arial" panose="020B0604020202020204" pitchFamily="34" charset="0"/>
              </a:rPr>
              <a:t>PR</a:t>
            </a:r>
            <a:r>
              <a:rPr lang="en-US">
                <a:solidFill>
                  <a:srgbClr val="4E4F4E"/>
                </a:solidFill>
                <a:latin typeface="+mj-lt"/>
                <a:cs typeface="Arial" panose="020B0604020202020204" pitchFamily="34" charset="0"/>
              </a:rPr>
              <a:t>, partial response; </a:t>
            </a:r>
            <a:r>
              <a:rPr lang="en-US" b="1" err="1">
                <a:solidFill>
                  <a:srgbClr val="4E4F4E"/>
                </a:solidFill>
                <a:latin typeface="+mj-lt"/>
                <a:cs typeface="Arial" panose="020B0604020202020204" pitchFamily="34" charset="0"/>
              </a:rPr>
              <a:t>uMRD</a:t>
            </a:r>
            <a:r>
              <a:rPr lang="en-US">
                <a:solidFill>
                  <a:srgbClr val="4E4F4E"/>
                </a:solidFill>
                <a:latin typeface="+mj-lt"/>
                <a:cs typeface="Arial" panose="020B0604020202020204" pitchFamily="34" charset="0"/>
              </a:rPr>
              <a:t>, undetectable MRD.</a:t>
            </a:r>
          </a:p>
          <a:p>
            <a:r>
              <a:rPr lang="en-US" b="1" err="1">
                <a:solidFill>
                  <a:srgbClr val="4E4F4E"/>
                </a:solidFill>
                <a:latin typeface="+mj-lt"/>
                <a:cs typeface="Arial" panose="020B0604020202020204" pitchFamily="34" charset="0"/>
              </a:rPr>
              <a:t>Ahn</a:t>
            </a:r>
            <a:r>
              <a:rPr lang="en-US" b="1">
                <a:solidFill>
                  <a:srgbClr val="4E4F4E"/>
                </a:solidFill>
                <a:cs typeface="Arial" panose="020B0604020202020204" pitchFamily="34" charset="0"/>
              </a:rPr>
              <a:t>, et al. Abstract 152 presented at 17-ICML.</a:t>
            </a:r>
            <a:endParaRPr lang="en-GB"/>
          </a:p>
        </p:txBody>
      </p:sp>
      <p:sp>
        <p:nvSpPr>
          <p:cNvPr id="7" name="Rectangle 6">
            <a:extLst>
              <a:ext uri="{FF2B5EF4-FFF2-40B4-BE49-F238E27FC236}">
                <a16:creationId xmlns:a16="http://schemas.microsoft.com/office/drawing/2014/main" id="{22A381B9-B662-6357-5F7F-6F15B8EDD4D7}"/>
              </a:ext>
            </a:extLst>
          </p:cNvPr>
          <p:cNvSpPr/>
          <p:nvPr/>
        </p:nvSpPr>
        <p:spPr>
          <a:xfrm>
            <a:off x="417600" y="4585960"/>
            <a:ext cx="11367479" cy="128896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5738" indent="-185738">
              <a:buClr>
                <a:schemeClr val="accent2"/>
              </a:buClr>
              <a:buFont typeface="Arial" panose="020B0604020202020204" pitchFamily="34" charset="0"/>
              <a:buChar char="•"/>
            </a:pPr>
            <a:r>
              <a:rPr lang="en-GB" sz="1400">
                <a:solidFill>
                  <a:schemeClr val="tx1"/>
                </a:solidFill>
                <a:effectLst/>
              </a:rPr>
              <a:t>6 patients with MRD conversion (2 with CLL progression) received ibrutinib retreatment</a:t>
            </a:r>
          </a:p>
          <a:p>
            <a:pPr marL="185738" indent="-185738">
              <a:buClr>
                <a:schemeClr val="accent2"/>
              </a:buClr>
              <a:buFont typeface="Arial" panose="020B0604020202020204" pitchFamily="34" charset="0"/>
              <a:buChar char="•"/>
            </a:pPr>
            <a:r>
              <a:rPr lang="en-GB" sz="1400">
                <a:solidFill>
                  <a:schemeClr val="tx1"/>
                </a:solidFill>
                <a:effectLst/>
              </a:rPr>
              <a:t>Median time on retreatment: 34 months</a:t>
            </a:r>
          </a:p>
          <a:p>
            <a:pPr marL="185738" indent="-185738">
              <a:buClr>
                <a:schemeClr val="accent2"/>
              </a:buClr>
              <a:buFont typeface="Arial" panose="020B0604020202020204" pitchFamily="34" charset="0"/>
              <a:buChar char="•"/>
            </a:pPr>
            <a:r>
              <a:rPr lang="en-GB" sz="1400">
                <a:solidFill>
                  <a:schemeClr val="tx1"/>
                </a:solidFill>
              </a:rPr>
              <a:t>4 of 6 patients responded to retreatment (3 PR, 1 unconfirmed CR)</a:t>
            </a:r>
          </a:p>
          <a:p>
            <a:pPr marL="185738" indent="-185738">
              <a:buClr>
                <a:schemeClr val="accent2"/>
              </a:buClr>
              <a:buFont typeface="Arial" panose="020B0604020202020204" pitchFamily="34" charset="0"/>
              <a:buChar char="•"/>
            </a:pPr>
            <a:r>
              <a:rPr lang="en-GB" sz="1400">
                <a:solidFill>
                  <a:schemeClr val="tx1"/>
                </a:solidFill>
                <a:effectLst/>
              </a:rPr>
              <a:t>2 patients had stable disease (CLL progression at 32 and 23 months on retreatment)</a:t>
            </a:r>
          </a:p>
          <a:p>
            <a:pPr marL="185738" indent="-185738">
              <a:buClr>
                <a:schemeClr val="accent2"/>
              </a:buClr>
              <a:buFont typeface="Arial" panose="020B0604020202020204" pitchFamily="34" charset="0"/>
              <a:buChar char="•"/>
            </a:pPr>
            <a:r>
              <a:rPr lang="en-GB" sz="1400">
                <a:solidFill>
                  <a:schemeClr val="tx1"/>
                </a:solidFill>
              </a:rPr>
              <a:t>MRD growth stabilized but was not eradicated during retreatment</a:t>
            </a:r>
            <a:endParaRPr lang="en-GB" sz="1400">
              <a:solidFill>
                <a:schemeClr val="tx1"/>
              </a:solidFill>
              <a:effectLst/>
            </a:endParaRPr>
          </a:p>
        </p:txBody>
      </p:sp>
      <p:sp>
        <p:nvSpPr>
          <p:cNvPr id="4" name="Rechteck 3">
            <a:extLst>
              <a:ext uri="{FF2B5EF4-FFF2-40B4-BE49-F238E27FC236}">
                <a16:creationId xmlns:a16="http://schemas.microsoft.com/office/drawing/2014/main" id="{C6C5E3ED-E822-EC7E-6D46-A1CA53C0F110}"/>
              </a:ext>
            </a:extLst>
          </p:cNvPr>
          <p:cNvSpPr/>
          <p:nvPr/>
        </p:nvSpPr>
        <p:spPr>
          <a:xfrm>
            <a:off x="642173" y="2085119"/>
            <a:ext cx="10936063" cy="133791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3" name="Gruppieren 162">
            <a:extLst>
              <a:ext uri="{FF2B5EF4-FFF2-40B4-BE49-F238E27FC236}">
                <a16:creationId xmlns:a16="http://schemas.microsoft.com/office/drawing/2014/main" id="{2DE33E5C-3072-78E5-B7C2-B2E86F169E0D}"/>
              </a:ext>
            </a:extLst>
          </p:cNvPr>
          <p:cNvGrpSpPr/>
          <p:nvPr/>
        </p:nvGrpSpPr>
        <p:grpSpPr>
          <a:xfrm>
            <a:off x="605437" y="2200622"/>
            <a:ext cx="45719" cy="1079500"/>
            <a:chOff x="605437" y="2059806"/>
            <a:chExt cx="10972800" cy="1079500"/>
          </a:xfrm>
        </p:grpSpPr>
        <p:cxnSp>
          <p:nvCxnSpPr>
            <p:cNvPr id="9" name="Gerade Verbindung 8">
              <a:extLst>
                <a:ext uri="{FF2B5EF4-FFF2-40B4-BE49-F238E27FC236}">
                  <a16:creationId xmlns:a16="http://schemas.microsoft.com/office/drawing/2014/main" id="{349E9B48-B885-D520-44CE-8E4D0119A60C}"/>
                </a:ext>
              </a:extLst>
            </p:cNvPr>
            <p:cNvCxnSpPr/>
            <p:nvPr/>
          </p:nvCxnSpPr>
          <p:spPr>
            <a:xfrm>
              <a:off x="605437" y="2059806"/>
              <a:ext cx="10972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5FFDCDD5-EBD8-A95B-ACB7-9E2D5EA649DD}"/>
                </a:ext>
              </a:extLst>
            </p:cNvPr>
            <p:cNvCxnSpPr/>
            <p:nvPr/>
          </p:nvCxnSpPr>
          <p:spPr>
            <a:xfrm>
              <a:off x="605437" y="2275706"/>
              <a:ext cx="10972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1014A5DC-7502-51AD-830D-E82AE73F84FF}"/>
                </a:ext>
              </a:extLst>
            </p:cNvPr>
            <p:cNvCxnSpPr/>
            <p:nvPr/>
          </p:nvCxnSpPr>
          <p:spPr>
            <a:xfrm>
              <a:off x="605437" y="2491606"/>
              <a:ext cx="10972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51C20A16-B822-C05B-C218-B6F190677CBC}"/>
                </a:ext>
              </a:extLst>
            </p:cNvPr>
            <p:cNvCxnSpPr>
              <a:cxnSpLocks/>
            </p:cNvCxnSpPr>
            <p:nvPr/>
          </p:nvCxnSpPr>
          <p:spPr>
            <a:xfrm>
              <a:off x="605437" y="2707506"/>
              <a:ext cx="10972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A1B0DD3D-5837-93D2-C20D-ED8BA89A2449}"/>
                </a:ext>
              </a:extLst>
            </p:cNvPr>
            <p:cNvCxnSpPr/>
            <p:nvPr/>
          </p:nvCxnSpPr>
          <p:spPr>
            <a:xfrm>
              <a:off x="605437" y="2923406"/>
              <a:ext cx="10972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3F765D8E-FE2A-182E-AA9C-50D4704689AD}"/>
                </a:ext>
              </a:extLst>
            </p:cNvPr>
            <p:cNvCxnSpPr>
              <a:cxnSpLocks/>
            </p:cNvCxnSpPr>
            <p:nvPr/>
          </p:nvCxnSpPr>
          <p:spPr>
            <a:xfrm>
              <a:off x="605437" y="3139306"/>
              <a:ext cx="10972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feld 14">
            <a:extLst>
              <a:ext uri="{FF2B5EF4-FFF2-40B4-BE49-F238E27FC236}">
                <a16:creationId xmlns:a16="http://schemas.microsoft.com/office/drawing/2014/main" id="{CCCDCEDD-9B00-0467-009E-DE803F486734}"/>
              </a:ext>
            </a:extLst>
          </p:cNvPr>
          <p:cNvSpPr txBox="1"/>
          <p:nvPr/>
        </p:nvSpPr>
        <p:spPr>
          <a:xfrm>
            <a:off x="307053" y="2065985"/>
            <a:ext cx="359990" cy="276999"/>
          </a:xfrm>
          <a:prstGeom prst="rect">
            <a:avLst/>
          </a:prstGeom>
          <a:noFill/>
        </p:spPr>
        <p:txBody>
          <a:bodyPr wrap="square" rtlCol="0">
            <a:spAutoFit/>
          </a:bodyPr>
          <a:lstStyle/>
          <a:p>
            <a:pPr algn="r"/>
            <a:r>
              <a:rPr lang="de-DE" sz="1200"/>
              <a:t>1</a:t>
            </a:r>
          </a:p>
        </p:txBody>
      </p:sp>
      <p:sp>
        <p:nvSpPr>
          <p:cNvPr id="16" name="Textfeld 15">
            <a:extLst>
              <a:ext uri="{FF2B5EF4-FFF2-40B4-BE49-F238E27FC236}">
                <a16:creationId xmlns:a16="http://schemas.microsoft.com/office/drawing/2014/main" id="{20B58912-BB8F-F67B-9071-915568C6ADA1}"/>
              </a:ext>
            </a:extLst>
          </p:cNvPr>
          <p:cNvSpPr txBox="1"/>
          <p:nvPr/>
        </p:nvSpPr>
        <p:spPr>
          <a:xfrm>
            <a:off x="307053" y="2278710"/>
            <a:ext cx="359990" cy="276999"/>
          </a:xfrm>
          <a:prstGeom prst="rect">
            <a:avLst/>
          </a:prstGeom>
          <a:noFill/>
        </p:spPr>
        <p:txBody>
          <a:bodyPr wrap="square" rtlCol="0">
            <a:spAutoFit/>
          </a:bodyPr>
          <a:lstStyle/>
          <a:p>
            <a:pPr algn="r"/>
            <a:r>
              <a:rPr lang="de-DE" sz="1200"/>
              <a:t>9</a:t>
            </a:r>
          </a:p>
        </p:txBody>
      </p:sp>
      <p:sp>
        <p:nvSpPr>
          <p:cNvPr id="17" name="Textfeld 16">
            <a:extLst>
              <a:ext uri="{FF2B5EF4-FFF2-40B4-BE49-F238E27FC236}">
                <a16:creationId xmlns:a16="http://schemas.microsoft.com/office/drawing/2014/main" id="{40F0159F-5F10-655C-90E2-FAA9255D9DF0}"/>
              </a:ext>
            </a:extLst>
          </p:cNvPr>
          <p:cNvSpPr txBox="1"/>
          <p:nvPr/>
        </p:nvSpPr>
        <p:spPr>
          <a:xfrm>
            <a:off x="307053" y="2495784"/>
            <a:ext cx="359990" cy="276999"/>
          </a:xfrm>
          <a:prstGeom prst="rect">
            <a:avLst/>
          </a:prstGeom>
          <a:noFill/>
        </p:spPr>
        <p:txBody>
          <a:bodyPr wrap="square" rtlCol="0">
            <a:spAutoFit/>
          </a:bodyPr>
          <a:lstStyle/>
          <a:p>
            <a:pPr algn="r"/>
            <a:r>
              <a:rPr lang="de-DE" sz="1200"/>
              <a:t>24</a:t>
            </a:r>
          </a:p>
        </p:txBody>
      </p:sp>
      <p:sp>
        <p:nvSpPr>
          <p:cNvPr id="20" name="Textfeld 19">
            <a:extLst>
              <a:ext uri="{FF2B5EF4-FFF2-40B4-BE49-F238E27FC236}">
                <a16:creationId xmlns:a16="http://schemas.microsoft.com/office/drawing/2014/main" id="{CD76B4E8-1627-7A46-5551-1C4D88AB86F4}"/>
              </a:ext>
            </a:extLst>
          </p:cNvPr>
          <p:cNvSpPr txBox="1"/>
          <p:nvPr/>
        </p:nvSpPr>
        <p:spPr>
          <a:xfrm>
            <a:off x="307053" y="2705150"/>
            <a:ext cx="359990" cy="276999"/>
          </a:xfrm>
          <a:prstGeom prst="rect">
            <a:avLst/>
          </a:prstGeom>
          <a:noFill/>
        </p:spPr>
        <p:txBody>
          <a:bodyPr wrap="square" rtlCol="0">
            <a:spAutoFit/>
          </a:bodyPr>
          <a:lstStyle/>
          <a:p>
            <a:pPr algn="r"/>
            <a:r>
              <a:rPr lang="de-DE" sz="1200"/>
              <a:t>26</a:t>
            </a:r>
          </a:p>
        </p:txBody>
      </p:sp>
      <p:sp>
        <p:nvSpPr>
          <p:cNvPr id="21" name="Textfeld 20">
            <a:extLst>
              <a:ext uri="{FF2B5EF4-FFF2-40B4-BE49-F238E27FC236}">
                <a16:creationId xmlns:a16="http://schemas.microsoft.com/office/drawing/2014/main" id="{29AA0FF9-7AEC-0901-5DF3-60CA68ADFAEE}"/>
              </a:ext>
            </a:extLst>
          </p:cNvPr>
          <p:cNvSpPr txBox="1"/>
          <p:nvPr/>
        </p:nvSpPr>
        <p:spPr>
          <a:xfrm>
            <a:off x="307053" y="2925590"/>
            <a:ext cx="359990" cy="276999"/>
          </a:xfrm>
          <a:prstGeom prst="rect">
            <a:avLst/>
          </a:prstGeom>
          <a:noFill/>
        </p:spPr>
        <p:txBody>
          <a:bodyPr wrap="square" rtlCol="0">
            <a:spAutoFit/>
          </a:bodyPr>
          <a:lstStyle/>
          <a:p>
            <a:pPr algn="r"/>
            <a:r>
              <a:rPr lang="de-DE" sz="1200"/>
              <a:t>11</a:t>
            </a:r>
          </a:p>
        </p:txBody>
      </p:sp>
      <p:sp>
        <p:nvSpPr>
          <p:cNvPr id="22" name="Textfeld 21">
            <a:extLst>
              <a:ext uri="{FF2B5EF4-FFF2-40B4-BE49-F238E27FC236}">
                <a16:creationId xmlns:a16="http://schemas.microsoft.com/office/drawing/2014/main" id="{DACE2B0C-AD1E-51C1-175B-E826144AAE0F}"/>
              </a:ext>
            </a:extLst>
          </p:cNvPr>
          <p:cNvSpPr txBox="1"/>
          <p:nvPr/>
        </p:nvSpPr>
        <p:spPr>
          <a:xfrm>
            <a:off x="307053" y="3136695"/>
            <a:ext cx="359990" cy="276999"/>
          </a:xfrm>
          <a:prstGeom prst="rect">
            <a:avLst/>
          </a:prstGeom>
          <a:noFill/>
        </p:spPr>
        <p:txBody>
          <a:bodyPr wrap="square" rtlCol="0">
            <a:spAutoFit/>
          </a:bodyPr>
          <a:lstStyle/>
          <a:p>
            <a:pPr algn="r"/>
            <a:r>
              <a:rPr lang="de-DE" sz="1200"/>
              <a:t>55</a:t>
            </a:r>
          </a:p>
        </p:txBody>
      </p:sp>
      <p:sp>
        <p:nvSpPr>
          <p:cNvPr id="23" name="Textfeld 22">
            <a:extLst>
              <a:ext uri="{FF2B5EF4-FFF2-40B4-BE49-F238E27FC236}">
                <a16:creationId xmlns:a16="http://schemas.microsoft.com/office/drawing/2014/main" id="{26B3D1C2-739E-580D-CDA1-DCCE6EFEF4E4}"/>
              </a:ext>
            </a:extLst>
          </p:cNvPr>
          <p:cNvSpPr txBox="1"/>
          <p:nvPr/>
        </p:nvSpPr>
        <p:spPr>
          <a:xfrm>
            <a:off x="915150" y="3420800"/>
            <a:ext cx="359990" cy="276999"/>
          </a:xfrm>
          <a:prstGeom prst="rect">
            <a:avLst/>
          </a:prstGeom>
          <a:noFill/>
        </p:spPr>
        <p:txBody>
          <a:bodyPr wrap="square" rtlCol="0">
            <a:spAutoFit/>
          </a:bodyPr>
          <a:lstStyle/>
          <a:p>
            <a:pPr algn="ctr"/>
            <a:r>
              <a:rPr lang="de-DE" sz="1200"/>
              <a:t>0</a:t>
            </a:r>
          </a:p>
        </p:txBody>
      </p:sp>
      <p:sp>
        <p:nvSpPr>
          <p:cNvPr id="24" name="Textfeld 23">
            <a:extLst>
              <a:ext uri="{FF2B5EF4-FFF2-40B4-BE49-F238E27FC236}">
                <a16:creationId xmlns:a16="http://schemas.microsoft.com/office/drawing/2014/main" id="{1414B3DD-F0A5-6FFC-AA08-D3648E88260F}"/>
              </a:ext>
            </a:extLst>
          </p:cNvPr>
          <p:cNvSpPr txBox="1"/>
          <p:nvPr/>
        </p:nvSpPr>
        <p:spPr>
          <a:xfrm>
            <a:off x="3483022" y="3420800"/>
            <a:ext cx="359990" cy="276999"/>
          </a:xfrm>
          <a:prstGeom prst="rect">
            <a:avLst/>
          </a:prstGeom>
          <a:noFill/>
        </p:spPr>
        <p:txBody>
          <a:bodyPr wrap="square" rtlCol="0">
            <a:spAutoFit/>
          </a:bodyPr>
          <a:lstStyle/>
          <a:p>
            <a:pPr algn="ctr"/>
            <a:r>
              <a:rPr lang="de-DE" sz="1200"/>
              <a:t>25</a:t>
            </a:r>
          </a:p>
        </p:txBody>
      </p:sp>
      <p:sp>
        <p:nvSpPr>
          <p:cNvPr id="25" name="Textfeld 24">
            <a:extLst>
              <a:ext uri="{FF2B5EF4-FFF2-40B4-BE49-F238E27FC236}">
                <a16:creationId xmlns:a16="http://schemas.microsoft.com/office/drawing/2014/main" id="{8633AA13-63E4-48A8-FBFB-5AC396D904D6}"/>
              </a:ext>
            </a:extLst>
          </p:cNvPr>
          <p:cNvSpPr txBox="1"/>
          <p:nvPr/>
        </p:nvSpPr>
        <p:spPr>
          <a:xfrm>
            <a:off x="6065678" y="3420800"/>
            <a:ext cx="359990" cy="276999"/>
          </a:xfrm>
          <a:prstGeom prst="rect">
            <a:avLst/>
          </a:prstGeom>
          <a:noFill/>
        </p:spPr>
        <p:txBody>
          <a:bodyPr wrap="square" rtlCol="0">
            <a:spAutoFit/>
          </a:bodyPr>
          <a:lstStyle/>
          <a:p>
            <a:pPr algn="ctr"/>
            <a:r>
              <a:rPr lang="de-DE" sz="1200"/>
              <a:t>50</a:t>
            </a:r>
          </a:p>
        </p:txBody>
      </p:sp>
      <p:sp>
        <p:nvSpPr>
          <p:cNvPr id="26" name="Textfeld 25">
            <a:extLst>
              <a:ext uri="{FF2B5EF4-FFF2-40B4-BE49-F238E27FC236}">
                <a16:creationId xmlns:a16="http://schemas.microsoft.com/office/drawing/2014/main" id="{01952371-C395-EF0A-9AD3-012A733EA2DE}"/>
              </a:ext>
            </a:extLst>
          </p:cNvPr>
          <p:cNvSpPr txBox="1"/>
          <p:nvPr/>
        </p:nvSpPr>
        <p:spPr>
          <a:xfrm>
            <a:off x="8648334" y="3420800"/>
            <a:ext cx="359990" cy="276999"/>
          </a:xfrm>
          <a:prstGeom prst="rect">
            <a:avLst/>
          </a:prstGeom>
          <a:noFill/>
        </p:spPr>
        <p:txBody>
          <a:bodyPr wrap="square" rtlCol="0">
            <a:spAutoFit/>
          </a:bodyPr>
          <a:lstStyle/>
          <a:p>
            <a:pPr algn="ctr"/>
            <a:r>
              <a:rPr lang="de-DE" sz="1200"/>
              <a:t>75</a:t>
            </a:r>
          </a:p>
        </p:txBody>
      </p:sp>
      <p:sp>
        <p:nvSpPr>
          <p:cNvPr id="27" name="Textfeld 26">
            <a:extLst>
              <a:ext uri="{FF2B5EF4-FFF2-40B4-BE49-F238E27FC236}">
                <a16:creationId xmlns:a16="http://schemas.microsoft.com/office/drawing/2014/main" id="{09B10DB3-F44E-B646-91ED-DA4B90127BFF}"/>
              </a:ext>
            </a:extLst>
          </p:cNvPr>
          <p:cNvSpPr txBox="1"/>
          <p:nvPr/>
        </p:nvSpPr>
        <p:spPr>
          <a:xfrm>
            <a:off x="11126363" y="3420800"/>
            <a:ext cx="583206" cy="276999"/>
          </a:xfrm>
          <a:prstGeom prst="rect">
            <a:avLst/>
          </a:prstGeom>
          <a:noFill/>
        </p:spPr>
        <p:txBody>
          <a:bodyPr wrap="square" rtlCol="0">
            <a:spAutoFit/>
          </a:bodyPr>
          <a:lstStyle/>
          <a:p>
            <a:pPr algn="ctr"/>
            <a:r>
              <a:rPr lang="de-DE" sz="1200"/>
              <a:t>100</a:t>
            </a:r>
          </a:p>
        </p:txBody>
      </p:sp>
      <p:sp>
        <p:nvSpPr>
          <p:cNvPr id="55" name="Textfeld 54">
            <a:extLst>
              <a:ext uri="{FF2B5EF4-FFF2-40B4-BE49-F238E27FC236}">
                <a16:creationId xmlns:a16="http://schemas.microsoft.com/office/drawing/2014/main" id="{CE36120B-69EB-22FA-B24D-67708568E4FC}"/>
              </a:ext>
            </a:extLst>
          </p:cNvPr>
          <p:cNvSpPr txBox="1"/>
          <p:nvPr/>
        </p:nvSpPr>
        <p:spPr>
          <a:xfrm>
            <a:off x="4445893" y="3690240"/>
            <a:ext cx="3143422" cy="276999"/>
          </a:xfrm>
          <a:prstGeom prst="rect">
            <a:avLst/>
          </a:prstGeom>
          <a:noFill/>
        </p:spPr>
        <p:txBody>
          <a:bodyPr wrap="square" rtlCol="0">
            <a:spAutoFit/>
          </a:bodyPr>
          <a:lstStyle/>
          <a:p>
            <a:pPr algn="ctr"/>
            <a:r>
              <a:rPr lang="de-DE" sz="1200" b="1" err="1"/>
              <a:t>Months</a:t>
            </a:r>
            <a:r>
              <a:rPr lang="de-DE" sz="1200" b="1"/>
              <a:t> </a:t>
            </a:r>
            <a:r>
              <a:rPr lang="de-DE" sz="1200" b="1" err="1"/>
              <a:t>from</a:t>
            </a:r>
            <a:r>
              <a:rPr lang="de-DE" sz="1200" b="1"/>
              <a:t> </a:t>
            </a:r>
            <a:r>
              <a:rPr lang="de-DE" sz="1200" b="1" err="1"/>
              <a:t>initiation</a:t>
            </a:r>
            <a:r>
              <a:rPr lang="de-DE" sz="1200" b="1"/>
              <a:t> </a:t>
            </a:r>
            <a:r>
              <a:rPr lang="de-DE" sz="1200" b="1" err="1"/>
              <a:t>of</a:t>
            </a:r>
            <a:r>
              <a:rPr lang="de-DE" sz="1200" b="1"/>
              <a:t> </a:t>
            </a:r>
            <a:r>
              <a:rPr lang="de-DE" sz="1200" b="1" err="1"/>
              <a:t>study</a:t>
            </a:r>
            <a:r>
              <a:rPr lang="de-DE" sz="1200" b="1"/>
              <a:t> </a:t>
            </a:r>
            <a:r>
              <a:rPr lang="de-DE" sz="1200" b="1" err="1"/>
              <a:t>therapy</a:t>
            </a:r>
            <a:endParaRPr lang="de-DE" sz="1200" b="1"/>
          </a:p>
        </p:txBody>
      </p:sp>
      <p:cxnSp>
        <p:nvCxnSpPr>
          <p:cNvPr id="57" name="Gerade Verbindung mit Pfeil 56">
            <a:extLst>
              <a:ext uri="{FF2B5EF4-FFF2-40B4-BE49-F238E27FC236}">
                <a16:creationId xmlns:a16="http://schemas.microsoft.com/office/drawing/2014/main" id="{18A42572-7C2B-27EB-EBBB-2ED0F0CF9D11}"/>
              </a:ext>
            </a:extLst>
          </p:cNvPr>
          <p:cNvCxnSpPr>
            <a:cxnSpLocks/>
          </p:cNvCxnSpPr>
          <p:nvPr/>
        </p:nvCxnSpPr>
        <p:spPr>
          <a:xfrm>
            <a:off x="10525125" y="2414772"/>
            <a:ext cx="203200" cy="0"/>
          </a:xfrm>
          <a:prstGeom prst="straightConnector1">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54F79029-F7FD-6062-E19D-DDA139C8EDC8}"/>
              </a:ext>
            </a:extLst>
          </p:cNvPr>
          <p:cNvCxnSpPr>
            <a:cxnSpLocks/>
          </p:cNvCxnSpPr>
          <p:nvPr/>
        </p:nvCxnSpPr>
        <p:spPr>
          <a:xfrm>
            <a:off x="9804505" y="2631547"/>
            <a:ext cx="203200" cy="0"/>
          </a:xfrm>
          <a:prstGeom prst="straightConnector1">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CF296658-DB83-4812-4C10-779D3D4D8B0E}"/>
              </a:ext>
            </a:extLst>
          </p:cNvPr>
          <p:cNvCxnSpPr>
            <a:cxnSpLocks/>
          </p:cNvCxnSpPr>
          <p:nvPr/>
        </p:nvCxnSpPr>
        <p:spPr>
          <a:xfrm>
            <a:off x="9683834" y="2848791"/>
            <a:ext cx="203200" cy="0"/>
          </a:xfrm>
          <a:prstGeom prst="straightConnector1">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Gerade Verbindung mit Pfeil 59">
            <a:extLst>
              <a:ext uri="{FF2B5EF4-FFF2-40B4-BE49-F238E27FC236}">
                <a16:creationId xmlns:a16="http://schemas.microsoft.com/office/drawing/2014/main" id="{3DD5F8EA-1202-67BB-1D2A-1634FD0AE825}"/>
              </a:ext>
            </a:extLst>
          </p:cNvPr>
          <p:cNvCxnSpPr>
            <a:cxnSpLocks/>
          </p:cNvCxnSpPr>
          <p:nvPr/>
        </p:nvCxnSpPr>
        <p:spPr>
          <a:xfrm>
            <a:off x="7648725" y="3281197"/>
            <a:ext cx="203200" cy="0"/>
          </a:xfrm>
          <a:prstGeom prst="straightConnector1">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61" name="Raute 60">
            <a:extLst>
              <a:ext uri="{FF2B5EF4-FFF2-40B4-BE49-F238E27FC236}">
                <a16:creationId xmlns:a16="http://schemas.microsoft.com/office/drawing/2014/main" id="{46AE9558-4893-713D-5848-C5A6556E025E}"/>
              </a:ext>
            </a:extLst>
          </p:cNvPr>
          <p:cNvSpPr/>
          <p:nvPr/>
        </p:nvSpPr>
        <p:spPr>
          <a:xfrm>
            <a:off x="10906125" y="2078769"/>
            <a:ext cx="151496" cy="250640"/>
          </a:xfrm>
          <a:prstGeom prst="diamond">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aute 62">
            <a:extLst>
              <a:ext uri="{FF2B5EF4-FFF2-40B4-BE49-F238E27FC236}">
                <a16:creationId xmlns:a16="http://schemas.microsoft.com/office/drawing/2014/main" id="{6F82D9D3-1204-D2C4-E590-4E83066D99CB}"/>
              </a:ext>
            </a:extLst>
          </p:cNvPr>
          <p:cNvSpPr/>
          <p:nvPr/>
        </p:nvSpPr>
        <p:spPr>
          <a:xfrm>
            <a:off x="8112125" y="2936019"/>
            <a:ext cx="151496" cy="250640"/>
          </a:xfrm>
          <a:prstGeom prst="diamond">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aute 63">
            <a:extLst>
              <a:ext uri="{FF2B5EF4-FFF2-40B4-BE49-F238E27FC236}">
                <a16:creationId xmlns:a16="http://schemas.microsoft.com/office/drawing/2014/main" id="{21CA50F0-D94B-14BB-08DC-BFBF165C6265}"/>
              </a:ext>
            </a:extLst>
          </p:cNvPr>
          <p:cNvSpPr/>
          <p:nvPr/>
        </p:nvSpPr>
        <p:spPr>
          <a:xfrm>
            <a:off x="5150174" y="2936343"/>
            <a:ext cx="151496" cy="250640"/>
          </a:xfrm>
          <a:prstGeom prst="diamond">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aute 64">
            <a:extLst>
              <a:ext uri="{FF2B5EF4-FFF2-40B4-BE49-F238E27FC236}">
                <a16:creationId xmlns:a16="http://schemas.microsoft.com/office/drawing/2014/main" id="{F1BA23DF-03F7-F34E-E4BF-2CD24A368154}"/>
              </a:ext>
            </a:extLst>
          </p:cNvPr>
          <p:cNvSpPr/>
          <p:nvPr/>
        </p:nvSpPr>
        <p:spPr>
          <a:xfrm>
            <a:off x="6289675" y="2294669"/>
            <a:ext cx="151496" cy="250640"/>
          </a:xfrm>
          <a:prstGeom prst="diamond">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Oval 67">
            <a:extLst>
              <a:ext uri="{FF2B5EF4-FFF2-40B4-BE49-F238E27FC236}">
                <a16:creationId xmlns:a16="http://schemas.microsoft.com/office/drawing/2014/main" id="{16F564D6-3001-FF02-7D42-B30F79C8958A}"/>
              </a:ext>
            </a:extLst>
          </p:cNvPr>
          <p:cNvSpPr/>
          <p:nvPr/>
        </p:nvSpPr>
        <p:spPr>
          <a:xfrm>
            <a:off x="1359036" y="2140750"/>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Oval 103">
            <a:extLst>
              <a:ext uri="{FF2B5EF4-FFF2-40B4-BE49-F238E27FC236}">
                <a16:creationId xmlns:a16="http://schemas.microsoft.com/office/drawing/2014/main" id="{BD706610-44E8-3ED8-7D67-9B1B7A80C44F}"/>
              </a:ext>
            </a:extLst>
          </p:cNvPr>
          <p:cNvSpPr/>
          <p:nvPr/>
        </p:nvSpPr>
        <p:spPr>
          <a:xfrm>
            <a:off x="5875900" y="2140750"/>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Oval 104">
            <a:extLst>
              <a:ext uri="{FF2B5EF4-FFF2-40B4-BE49-F238E27FC236}">
                <a16:creationId xmlns:a16="http://schemas.microsoft.com/office/drawing/2014/main" id="{F5CD18EB-4EFE-1DF5-93CD-F0D1E9948E79}"/>
              </a:ext>
            </a:extLst>
          </p:cNvPr>
          <p:cNvSpPr/>
          <p:nvPr/>
        </p:nvSpPr>
        <p:spPr>
          <a:xfrm>
            <a:off x="6291536" y="2140750"/>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Oval 105">
            <a:extLst>
              <a:ext uri="{FF2B5EF4-FFF2-40B4-BE49-F238E27FC236}">
                <a16:creationId xmlns:a16="http://schemas.microsoft.com/office/drawing/2014/main" id="{EF5BEDF2-8952-4517-2735-353FAC8FA96F}"/>
              </a:ext>
            </a:extLst>
          </p:cNvPr>
          <p:cNvSpPr/>
          <p:nvPr/>
        </p:nvSpPr>
        <p:spPr>
          <a:xfrm>
            <a:off x="6575147" y="2140750"/>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Oval 106">
            <a:extLst>
              <a:ext uri="{FF2B5EF4-FFF2-40B4-BE49-F238E27FC236}">
                <a16:creationId xmlns:a16="http://schemas.microsoft.com/office/drawing/2014/main" id="{F2516A53-CED0-E5F5-D70B-5C08BBBAD473}"/>
              </a:ext>
            </a:extLst>
          </p:cNvPr>
          <p:cNvSpPr/>
          <p:nvPr/>
        </p:nvSpPr>
        <p:spPr>
          <a:xfrm>
            <a:off x="7122809" y="2140750"/>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Oval 107">
            <a:extLst>
              <a:ext uri="{FF2B5EF4-FFF2-40B4-BE49-F238E27FC236}">
                <a16:creationId xmlns:a16="http://schemas.microsoft.com/office/drawing/2014/main" id="{F0013029-6610-4BB0-3138-C5241715CE36}"/>
              </a:ext>
            </a:extLst>
          </p:cNvPr>
          <p:cNvSpPr/>
          <p:nvPr/>
        </p:nvSpPr>
        <p:spPr>
          <a:xfrm>
            <a:off x="7738929" y="2140750"/>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Oval 108">
            <a:extLst>
              <a:ext uri="{FF2B5EF4-FFF2-40B4-BE49-F238E27FC236}">
                <a16:creationId xmlns:a16="http://schemas.microsoft.com/office/drawing/2014/main" id="{DB1DD75A-D283-D70F-7BB4-171394FE11E9}"/>
              </a:ext>
            </a:extLst>
          </p:cNvPr>
          <p:cNvSpPr/>
          <p:nvPr/>
        </p:nvSpPr>
        <p:spPr>
          <a:xfrm>
            <a:off x="8179014" y="2140750"/>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Oval 109">
            <a:extLst>
              <a:ext uri="{FF2B5EF4-FFF2-40B4-BE49-F238E27FC236}">
                <a16:creationId xmlns:a16="http://schemas.microsoft.com/office/drawing/2014/main" id="{642BC4E9-A32F-9720-0AE8-86A40136E911}"/>
              </a:ext>
            </a:extLst>
          </p:cNvPr>
          <p:cNvSpPr/>
          <p:nvPr/>
        </p:nvSpPr>
        <p:spPr>
          <a:xfrm>
            <a:off x="8521302" y="2140750"/>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1" name="Oval 110">
            <a:extLst>
              <a:ext uri="{FF2B5EF4-FFF2-40B4-BE49-F238E27FC236}">
                <a16:creationId xmlns:a16="http://schemas.microsoft.com/office/drawing/2014/main" id="{3E2D5BC2-735E-7188-EAEE-7CE2D10AFC05}"/>
              </a:ext>
            </a:extLst>
          </p:cNvPr>
          <p:cNvSpPr/>
          <p:nvPr/>
        </p:nvSpPr>
        <p:spPr>
          <a:xfrm>
            <a:off x="9161871" y="2140750"/>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2" name="Oval 111">
            <a:extLst>
              <a:ext uri="{FF2B5EF4-FFF2-40B4-BE49-F238E27FC236}">
                <a16:creationId xmlns:a16="http://schemas.microsoft.com/office/drawing/2014/main" id="{684C05BA-4152-A894-041A-515F6B0DA7C6}"/>
              </a:ext>
            </a:extLst>
          </p:cNvPr>
          <p:cNvSpPr/>
          <p:nvPr/>
        </p:nvSpPr>
        <p:spPr>
          <a:xfrm>
            <a:off x="9729093" y="2140750"/>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3" name="Oval 112">
            <a:extLst>
              <a:ext uri="{FF2B5EF4-FFF2-40B4-BE49-F238E27FC236}">
                <a16:creationId xmlns:a16="http://schemas.microsoft.com/office/drawing/2014/main" id="{C9DA15D9-1C49-D19E-9177-3A6AC3B349EB}"/>
              </a:ext>
            </a:extLst>
          </p:cNvPr>
          <p:cNvSpPr/>
          <p:nvPr/>
        </p:nvSpPr>
        <p:spPr>
          <a:xfrm>
            <a:off x="10095831" y="2140750"/>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Oval 113">
            <a:extLst>
              <a:ext uri="{FF2B5EF4-FFF2-40B4-BE49-F238E27FC236}">
                <a16:creationId xmlns:a16="http://schemas.microsoft.com/office/drawing/2014/main" id="{74008A0C-38EA-FABA-CD32-F3836FDA5A87}"/>
              </a:ext>
            </a:extLst>
          </p:cNvPr>
          <p:cNvSpPr/>
          <p:nvPr/>
        </p:nvSpPr>
        <p:spPr>
          <a:xfrm>
            <a:off x="10374552" y="2140750"/>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Oval 114">
            <a:extLst>
              <a:ext uri="{FF2B5EF4-FFF2-40B4-BE49-F238E27FC236}">
                <a16:creationId xmlns:a16="http://schemas.microsoft.com/office/drawing/2014/main" id="{08FF83A1-7B01-D351-AC49-5361AAB0CC10}"/>
              </a:ext>
            </a:extLst>
          </p:cNvPr>
          <p:cNvSpPr/>
          <p:nvPr/>
        </p:nvSpPr>
        <p:spPr>
          <a:xfrm>
            <a:off x="10946664" y="2140750"/>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Oval 115">
            <a:extLst>
              <a:ext uri="{FF2B5EF4-FFF2-40B4-BE49-F238E27FC236}">
                <a16:creationId xmlns:a16="http://schemas.microsoft.com/office/drawing/2014/main" id="{E4BED3E6-56FC-9937-2C51-81A1601E06E8}"/>
              </a:ext>
            </a:extLst>
          </p:cNvPr>
          <p:cNvSpPr/>
          <p:nvPr/>
        </p:nvSpPr>
        <p:spPr>
          <a:xfrm>
            <a:off x="1755113" y="2140750"/>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Oval 116">
            <a:extLst>
              <a:ext uri="{FF2B5EF4-FFF2-40B4-BE49-F238E27FC236}">
                <a16:creationId xmlns:a16="http://schemas.microsoft.com/office/drawing/2014/main" id="{FB65E934-60EA-A411-2029-D8268992EAFD}"/>
              </a:ext>
            </a:extLst>
          </p:cNvPr>
          <p:cNvSpPr/>
          <p:nvPr/>
        </p:nvSpPr>
        <p:spPr>
          <a:xfrm>
            <a:off x="1926258" y="2140750"/>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Oval 117">
            <a:extLst>
              <a:ext uri="{FF2B5EF4-FFF2-40B4-BE49-F238E27FC236}">
                <a16:creationId xmlns:a16="http://schemas.microsoft.com/office/drawing/2014/main" id="{61AAE1C8-0AEE-223D-AC5F-CDA80A9E6C31}"/>
              </a:ext>
            </a:extLst>
          </p:cNvPr>
          <p:cNvSpPr/>
          <p:nvPr/>
        </p:nvSpPr>
        <p:spPr>
          <a:xfrm>
            <a:off x="2136521" y="2140750"/>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Oval 118">
            <a:extLst>
              <a:ext uri="{FF2B5EF4-FFF2-40B4-BE49-F238E27FC236}">
                <a16:creationId xmlns:a16="http://schemas.microsoft.com/office/drawing/2014/main" id="{8C2ECD1E-1A8C-6671-A275-7D2B10DA1BFF}"/>
              </a:ext>
            </a:extLst>
          </p:cNvPr>
          <p:cNvSpPr/>
          <p:nvPr/>
        </p:nvSpPr>
        <p:spPr>
          <a:xfrm>
            <a:off x="3476337" y="2140750"/>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Oval 119">
            <a:extLst>
              <a:ext uri="{FF2B5EF4-FFF2-40B4-BE49-F238E27FC236}">
                <a16:creationId xmlns:a16="http://schemas.microsoft.com/office/drawing/2014/main" id="{85729AE8-7FA0-C363-BCF0-C8772953A5DA}"/>
              </a:ext>
            </a:extLst>
          </p:cNvPr>
          <p:cNvSpPr/>
          <p:nvPr/>
        </p:nvSpPr>
        <p:spPr>
          <a:xfrm>
            <a:off x="4640119" y="2140750"/>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Oval 120">
            <a:extLst>
              <a:ext uri="{FF2B5EF4-FFF2-40B4-BE49-F238E27FC236}">
                <a16:creationId xmlns:a16="http://schemas.microsoft.com/office/drawing/2014/main" id="{86D50669-73F7-39C1-16D4-1BB86CA08C1F}"/>
              </a:ext>
            </a:extLst>
          </p:cNvPr>
          <p:cNvSpPr/>
          <p:nvPr/>
        </p:nvSpPr>
        <p:spPr>
          <a:xfrm>
            <a:off x="5300247" y="2140750"/>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Oval 94">
            <a:extLst>
              <a:ext uri="{FF2B5EF4-FFF2-40B4-BE49-F238E27FC236}">
                <a16:creationId xmlns:a16="http://schemas.microsoft.com/office/drawing/2014/main" id="{609CE219-6611-C535-8BA7-2C2BB264B274}"/>
              </a:ext>
            </a:extLst>
          </p:cNvPr>
          <p:cNvSpPr/>
          <p:nvPr/>
        </p:nvSpPr>
        <p:spPr>
          <a:xfrm>
            <a:off x="6329466" y="2358866"/>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Oval 95">
            <a:extLst>
              <a:ext uri="{FF2B5EF4-FFF2-40B4-BE49-F238E27FC236}">
                <a16:creationId xmlns:a16="http://schemas.microsoft.com/office/drawing/2014/main" id="{1AEE0E56-50CA-B058-80D4-CD3EDBA95966}"/>
              </a:ext>
            </a:extLst>
          </p:cNvPr>
          <p:cNvSpPr/>
          <p:nvPr/>
        </p:nvSpPr>
        <p:spPr>
          <a:xfrm>
            <a:off x="6906467" y="2358866"/>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Oval 96">
            <a:extLst>
              <a:ext uri="{FF2B5EF4-FFF2-40B4-BE49-F238E27FC236}">
                <a16:creationId xmlns:a16="http://schemas.microsoft.com/office/drawing/2014/main" id="{1B25B212-97FD-29CD-DCE0-F570560BE3FA}"/>
              </a:ext>
            </a:extLst>
          </p:cNvPr>
          <p:cNvSpPr/>
          <p:nvPr/>
        </p:nvSpPr>
        <p:spPr>
          <a:xfrm>
            <a:off x="7493248" y="2358866"/>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Oval 97">
            <a:extLst>
              <a:ext uri="{FF2B5EF4-FFF2-40B4-BE49-F238E27FC236}">
                <a16:creationId xmlns:a16="http://schemas.microsoft.com/office/drawing/2014/main" id="{57AF6677-3EA1-D52E-DF97-1D82872FA300}"/>
              </a:ext>
            </a:extLst>
          </p:cNvPr>
          <p:cNvSpPr/>
          <p:nvPr/>
        </p:nvSpPr>
        <p:spPr>
          <a:xfrm>
            <a:off x="8075139" y="2358866"/>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Oval 98">
            <a:extLst>
              <a:ext uri="{FF2B5EF4-FFF2-40B4-BE49-F238E27FC236}">
                <a16:creationId xmlns:a16="http://schemas.microsoft.com/office/drawing/2014/main" id="{0EE59B21-281E-5F2E-64DB-819D698855C5}"/>
              </a:ext>
            </a:extLst>
          </p:cNvPr>
          <p:cNvSpPr/>
          <p:nvPr/>
        </p:nvSpPr>
        <p:spPr>
          <a:xfrm>
            <a:off x="8637471" y="2358866"/>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Oval 99">
            <a:extLst>
              <a:ext uri="{FF2B5EF4-FFF2-40B4-BE49-F238E27FC236}">
                <a16:creationId xmlns:a16="http://schemas.microsoft.com/office/drawing/2014/main" id="{17997B35-438A-4AC0-4C9E-D078AE50D298}"/>
              </a:ext>
            </a:extLst>
          </p:cNvPr>
          <p:cNvSpPr/>
          <p:nvPr/>
        </p:nvSpPr>
        <p:spPr>
          <a:xfrm>
            <a:off x="9204693" y="2358866"/>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Oval 100">
            <a:extLst>
              <a:ext uri="{FF2B5EF4-FFF2-40B4-BE49-F238E27FC236}">
                <a16:creationId xmlns:a16="http://schemas.microsoft.com/office/drawing/2014/main" id="{41F3F228-B195-8A6F-A33E-5029108394CB}"/>
              </a:ext>
            </a:extLst>
          </p:cNvPr>
          <p:cNvSpPr/>
          <p:nvPr/>
        </p:nvSpPr>
        <p:spPr>
          <a:xfrm>
            <a:off x="9498083" y="2358866"/>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Oval 101">
            <a:extLst>
              <a:ext uri="{FF2B5EF4-FFF2-40B4-BE49-F238E27FC236}">
                <a16:creationId xmlns:a16="http://schemas.microsoft.com/office/drawing/2014/main" id="{FC0E95F1-D8EA-A10B-7434-A4E4ADFB8FC1}"/>
              </a:ext>
            </a:extLst>
          </p:cNvPr>
          <p:cNvSpPr/>
          <p:nvPr/>
        </p:nvSpPr>
        <p:spPr>
          <a:xfrm>
            <a:off x="9811033" y="2358866"/>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Oval 102">
            <a:extLst>
              <a:ext uri="{FF2B5EF4-FFF2-40B4-BE49-F238E27FC236}">
                <a16:creationId xmlns:a16="http://schemas.microsoft.com/office/drawing/2014/main" id="{A4158BC6-9201-2A5A-AE8D-CE1F05F4190F}"/>
              </a:ext>
            </a:extLst>
          </p:cNvPr>
          <p:cNvSpPr/>
          <p:nvPr/>
        </p:nvSpPr>
        <p:spPr>
          <a:xfrm>
            <a:off x="10405878" y="2358866"/>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Oval 121">
            <a:extLst>
              <a:ext uri="{FF2B5EF4-FFF2-40B4-BE49-F238E27FC236}">
                <a16:creationId xmlns:a16="http://schemas.microsoft.com/office/drawing/2014/main" id="{C9303FAF-350C-6EBC-C105-CCF0DD2A146B}"/>
              </a:ext>
            </a:extLst>
          </p:cNvPr>
          <p:cNvSpPr/>
          <p:nvPr/>
        </p:nvSpPr>
        <p:spPr>
          <a:xfrm>
            <a:off x="5762245" y="2358866"/>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Oval 122">
            <a:extLst>
              <a:ext uri="{FF2B5EF4-FFF2-40B4-BE49-F238E27FC236}">
                <a16:creationId xmlns:a16="http://schemas.microsoft.com/office/drawing/2014/main" id="{7741A0CA-BCF1-8185-88C5-6917B5A8B555}"/>
              </a:ext>
            </a:extLst>
          </p:cNvPr>
          <p:cNvSpPr/>
          <p:nvPr/>
        </p:nvSpPr>
        <p:spPr>
          <a:xfrm>
            <a:off x="5185244" y="2358866"/>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4" name="Oval 123">
            <a:extLst>
              <a:ext uri="{FF2B5EF4-FFF2-40B4-BE49-F238E27FC236}">
                <a16:creationId xmlns:a16="http://schemas.microsoft.com/office/drawing/2014/main" id="{C9EE8AD9-F8DC-FF20-120D-9BF13F461E6A}"/>
              </a:ext>
            </a:extLst>
          </p:cNvPr>
          <p:cNvSpPr/>
          <p:nvPr/>
        </p:nvSpPr>
        <p:spPr>
          <a:xfrm>
            <a:off x="4603353" y="2358866"/>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Oval 124">
            <a:extLst>
              <a:ext uri="{FF2B5EF4-FFF2-40B4-BE49-F238E27FC236}">
                <a16:creationId xmlns:a16="http://schemas.microsoft.com/office/drawing/2014/main" id="{25D42F67-DE60-DA99-F2E1-DF22B81C1E7C}"/>
              </a:ext>
            </a:extLst>
          </p:cNvPr>
          <p:cNvSpPr/>
          <p:nvPr/>
        </p:nvSpPr>
        <p:spPr>
          <a:xfrm>
            <a:off x="4016572" y="2358866"/>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Oval 125">
            <a:extLst>
              <a:ext uri="{FF2B5EF4-FFF2-40B4-BE49-F238E27FC236}">
                <a16:creationId xmlns:a16="http://schemas.microsoft.com/office/drawing/2014/main" id="{1FF96ACB-DF6A-28F0-34B3-F41E3A7DF145}"/>
              </a:ext>
            </a:extLst>
          </p:cNvPr>
          <p:cNvSpPr/>
          <p:nvPr/>
        </p:nvSpPr>
        <p:spPr>
          <a:xfrm>
            <a:off x="1708568" y="2358866"/>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Oval 126">
            <a:extLst>
              <a:ext uri="{FF2B5EF4-FFF2-40B4-BE49-F238E27FC236}">
                <a16:creationId xmlns:a16="http://schemas.microsoft.com/office/drawing/2014/main" id="{934669FE-A44C-A4DB-265B-A72A0A4F7176}"/>
              </a:ext>
            </a:extLst>
          </p:cNvPr>
          <p:cNvSpPr/>
          <p:nvPr/>
        </p:nvSpPr>
        <p:spPr>
          <a:xfrm>
            <a:off x="1341830" y="2358866"/>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Oval 84">
            <a:extLst>
              <a:ext uri="{FF2B5EF4-FFF2-40B4-BE49-F238E27FC236}">
                <a16:creationId xmlns:a16="http://schemas.microsoft.com/office/drawing/2014/main" id="{88B8A8EA-A711-E298-F626-68ABF98CC7D1}"/>
              </a:ext>
            </a:extLst>
          </p:cNvPr>
          <p:cNvSpPr/>
          <p:nvPr/>
        </p:nvSpPr>
        <p:spPr>
          <a:xfrm>
            <a:off x="5913829" y="2573929"/>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Oval 85">
            <a:extLst>
              <a:ext uri="{FF2B5EF4-FFF2-40B4-BE49-F238E27FC236}">
                <a16:creationId xmlns:a16="http://schemas.microsoft.com/office/drawing/2014/main" id="{3446D7DA-A8C2-EE64-101F-86C2E5A6E58C}"/>
              </a:ext>
            </a:extLst>
          </p:cNvPr>
          <p:cNvSpPr/>
          <p:nvPr/>
        </p:nvSpPr>
        <p:spPr>
          <a:xfrm>
            <a:off x="6216999" y="2573929"/>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Oval 86">
            <a:extLst>
              <a:ext uri="{FF2B5EF4-FFF2-40B4-BE49-F238E27FC236}">
                <a16:creationId xmlns:a16="http://schemas.microsoft.com/office/drawing/2014/main" id="{406916C8-1E75-CFE3-C636-4DC960CEC22B}"/>
              </a:ext>
            </a:extLst>
          </p:cNvPr>
          <p:cNvSpPr/>
          <p:nvPr/>
        </p:nvSpPr>
        <p:spPr>
          <a:xfrm>
            <a:off x="6451711" y="2573929"/>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Oval 87">
            <a:extLst>
              <a:ext uri="{FF2B5EF4-FFF2-40B4-BE49-F238E27FC236}">
                <a16:creationId xmlns:a16="http://schemas.microsoft.com/office/drawing/2014/main" id="{A7B2FF30-7CA7-A4E2-27AE-766D1273D327}"/>
              </a:ext>
            </a:extLst>
          </p:cNvPr>
          <p:cNvSpPr/>
          <p:nvPr/>
        </p:nvSpPr>
        <p:spPr>
          <a:xfrm>
            <a:off x="7106950" y="2573929"/>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Oval 88">
            <a:extLst>
              <a:ext uri="{FF2B5EF4-FFF2-40B4-BE49-F238E27FC236}">
                <a16:creationId xmlns:a16="http://schemas.microsoft.com/office/drawing/2014/main" id="{15979CD3-A70D-2D11-8250-79FE9AE33383}"/>
              </a:ext>
            </a:extLst>
          </p:cNvPr>
          <p:cNvSpPr/>
          <p:nvPr/>
        </p:nvSpPr>
        <p:spPr>
          <a:xfrm>
            <a:off x="7679061" y="2573929"/>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Oval 89">
            <a:extLst>
              <a:ext uri="{FF2B5EF4-FFF2-40B4-BE49-F238E27FC236}">
                <a16:creationId xmlns:a16="http://schemas.microsoft.com/office/drawing/2014/main" id="{406AA46C-751F-084E-F3D9-C662B3728BD9}"/>
              </a:ext>
            </a:extLst>
          </p:cNvPr>
          <p:cNvSpPr/>
          <p:nvPr/>
        </p:nvSpPr>
        <p:spPr>
          <a:xfrm>
            <a:off x="8246282" y="2573929"/>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Oval 90">
            <a:extLst>
              <a:ext uri="{FF2B5EF4-FFF2-40B4-BE49-F238E27FC236}">
                <a16:creationId xmlns:a16="http://schemas.microsoft.com/office/drawing/2014/main" id="{87BFF6C3-ADF6-6138-61DD-FD2E37D7C335}"/>
              </a:ext>
            </a:extLst>
          </p:cNvPr>
          <p:cNvSpPr/>
          <p:nvPr/>
        </p:nvSpPr>
        <p:spPr>
          <a:xfrm>
            <a:off x="8564122" y="2573929"/>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Oval 91">
            <a:extLst>
              <a:ext uri="{FF2B5EF4-FFF2-40B4-BE49-F238E27FC236}">
                <a16:creationId xmlns:a16="http://schemas.microsoft.com/office/drawing/2014/main" id="{F8042026-A551-5C48-09E7-93D1C91DD6AB}"/>
              </a:ext>
            </a:extLst>
          </p:cNvPr>
          <p:cNvSpPr/>
          <p:nvPr/>
        </p:nvSpPr>
        <p:spPr>
          <a:xfrm>
            <a:off x="8818393" y="2573929"/>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Oval 92">
            <a:extLst>
              <a:ext uri="{FF2B5EF4-FFF2-40B4-BE49-F238E27FC236}">
                <a16:creationId xmlns:a16="http://schemas.microsoft.com/office/drawing/2014/main" id="{CF9B8313-8B76-E2CE-E8E7-1A9AD5B1E754}"/>
              </a:ext>
            </a:extLst>
          </p:cNvPr>
          <p:cNvSpPr/>
          <p:nvPr/>
        </p:nvSpPr>
        <p:spPr>
          <a:xfrm>
            <a:off x="9429623" y="2573929"/>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Oval 93">
            <a:extLst>
              <a:ext uri="{FF2B5EF4-FFF2-40B4-BE49-F238E27FC236}">
                <a16:creationId xmlns:a16="http://schemas.microsoft.com/office/drawing/2014/main" id="{6E4BECC9-C929-A8B0-6E5C-ACF15BAC9EB2}"/>
              </a:ext>
            </a:extLst>
          </p:cNvPr>
          <p:cNvSpPr/>
          <p:nvPr/>
        </p:nvSpPr>
        <p:spPr>
          <a:xfrm>
            <a:off x="9678750" y="2573929"/>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Oval 127">
            <a:extLst>
              <a:ext uri="{FF2B5EF4-FFF2-40B4-BE49-F238E27FC236}">
                <a16:creationId xmlns:a16="http://schemas.microsoft.com/office/drawing/2014/main" id="{18F52213-00C5-DCF4-9294-BC84377B15B7}"/>
              </a:ext>
            </a:extLst>
          </p:cNvPr>
          <p:cNvSpPr/>
          <p:nvPr/>
        </p:nvSpPr>
        <p:spPr>
          <a:xfrm>
            <a:off x="5292819" y="2573929"/>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9" name="Oval 128">
            <a:extLst>
              <a:ext uri="{FF2B5EF4-FFF2-40B4-BE49-F238E27FC236}">
                <a16:creationId xmlns:a16="http://schemas.microsoft.com/office/drawing/2014/main" id="{256B67CA-1879-2CAB-3F31-E9C8B1FA5AA5}"/>
              </a:ext>
            </a:extLst>
          </p:cNvPr>
          <p:cNvSpPr/>
          <p:nvPr/>
        </p:nvSpPr>
        <p:spPr>
          <a:xfrm>
            <a:off x="4676699" y="2573929"/>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Oval 129">
            <a:extLst>
              <a:ext uri="{FF2B5EF4-FFF2-40B4-BE49-F238E27FC236}">
                <a16:creationId xmlns:a16="http://schemas.microsoft.com/office/drawing/2014/main" id="{CD788461-EEF4-814A-E877-37F87CB99E8F}"/>
              </a:ext>
            </a:extLst>
          </p:cNvPr>
          <p:cNvSpPr/>
          <p:nvPr/>
        </p:nvSpPr>
        <p:spPr>
          <a:xfrm>
            <a:off x="4092839" y="2573929"/>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1" name="Oval 130">
            <a:extLst>
              <a:ext uri="{FF2B5EF4-FFF2-40B4-BE49-F238E27FC236}">
                <a16:creationId xmlns:a16="http://schemas.microsoft.com/office/drawing/2014/main" id="{1BD9E6E5-7B08-0E86-BD05-067631190BAB}"/>
              </a:ext>
            </a:extLst>
          </p:cNvPr>
          <p:cNvSpPr/>
          <p:nvPr/>
        </p:nvSpPr>
        <p:spPr>
          <a:xfrm>
            <a:off x="3503138" y="2573929"/>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2" name="Oval 131">
            <a:extLst>
              <a:ext uri="{FF2B5EF4-FFF2-40B4-BE49-F238E27FC236}">
                <a16:creationId xmlns:a16="http://schemas.microsoft.com/office/drawing/2014/main" id="{752B768F-DE7F-B0A3-0AE6-674D62BDA799}"/>
              </a:ext>
            </a:extLst>
          </p:cNvPr>
          <p:cNvSpPr/>
          <p:nvPr/>
        </p:nvSpPr>
        <p:spPr>
          <a:xfrm>
            <a:off x="2906577" y="2573929"/>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3" name="Oval 132">
            <a:extLst>
              <a:ext uri="{FF2B5EF4-FFF2-40B4-BE49-F238E27FC236}">
                <a16:creationId xmlns:a16="http://schemas.microsoft.com/office/drawing/2014/main" id="{B0900540-2979-926B-5326-01AB1343335D}"/>
              </a:ext>
            </a:extLst>
          </p:cNvPr>
          <p:cNvSpPr/>
          <p:nvPr/>
        </p:nvSpPr>
        <p:spPr>
          <a:xfrm>
            <a:off x="1772134" y="2573929"/>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Oval 133">
            <a:extLst>
              <a:ext uri="{FF2B5EF4-FFF2-40B4-BE49-F238E27FC236}">
                <a16:creationId xmlns:a16="http://schemas.microsoft.com/office/drawing/2014/main" id="{844CD6D7-5AA5-B4CF-74B0-EFFC8A3CECAE}"/>
              </a:ext>
            </a:extLst>
          </p:cNvPr>
          <p:cNvSpPr/>
          <p:nvPr/>
        </p:nvSpPr>
        <p:spPr>
          <a:xfrm>
            <a:off x="1366278" y="2573929"/>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70" name="Gruppieren 169">
            <a:extLst>
              <a:ext uri="{FF2B5EF4-FFF2-40B4-BE49-F238E27FC236}">
                <a16:creationId xmlns:a16="http://schemas.microsoft.com/office/drawing/2014/main" id="{1DA42791-5EB7-9BF2-A973-67A7E36E659E}"/>
              </a:ext>
            </a:extLst>
          </p:cNvPr>
          <p:cNvGrpSpPr/>
          <p:nvPr/>
        </p:nvGrpSpPr>
        <p:grpSpPr>
          <a:xfrm>
            <a:off x="1744956" y="2789372"/>
            <a:ext cx="7841955" cy="115200"/>
            <a:chOff x="1744956" y="2633388"/>
            <a:chExt cx="7841955" cy="115200"/>
          </a:xfrm>
        </p:grpSpPr>
        <p:sp>
          <p:nvSpPr>
            <p:cNvPr id="70" name="Oval 69">
              <a:extLst>
                <a:ext uri="{FF2B5EF4-FFF2-40B4-BE49-F238E27FC236}">
                  <a16:creationId xmlns:a16="http://schemas.microsoft.com/office/drawing/2014/main" id="{7B5A07D0-59E8-6945-5CC3-BBD0F269346E}"/>
                </a:ext>
              </a:extLst>
            </p:cNvPr>
            <p:cNvSpPr/>
            <p:nvPr/>
          </p:nvSpPr>
          <p:spPr>
            <a:xfrm>
              <a:off x="3369232" y="2633388"/>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5" name="Oval 134">
              <a:extLst>
                <a:ext uri="{FF2B5EF4-FFF2-40B4-BE49-F238E27FC236}">
                  <a16:creationId xmlns:a16="http://schemas.microsoft.com/office/drawing/2014/main" id="{0E5680FB-77B7-EB23-043E-2A78FE898F6A}"/>
                </a:ext>
              </a:extLst>
            </p:cNvPr>
            <p:cNvSpPr/>
            <p:nvPr/>
          </p:nvSpPr>
          <p:spPr>
            <a:xfrm>
              <a:off x="3039948" y="2633388"/>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6" name="Oval 135">
              <a:extLst>
                <a:ext uri="{FF2B5EF4-FFF2-40B4-BE49-F238E27FC236}">
                  <a16:creationId xmlns:a16="http://schemas.microsoft.com/office/drawing/2014/main" id="{C4F3F04B-51FC-3E22-28D9-CD4F1104DFDC}"/>
                </a:ext>
              </a:extLst>
            </p:cNvPr>
            <p:cNvSpPr/>
            <p:nvPr/>
          </p:nvSpPr>
          <p:spPr>
            <a:xfrm>
              <a:off x="2346741" y="2633388"/>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7" name="Oval 136">
              <a:extLst>
                <a:ext uri="{FF2B5EF4-FFF2-40B4-BE49-F238E27FC236}">
                  <a16:creationId xmlns:a16="http://schemas.microsoft.com/office/drawing/2014/main" id="{B09A8742-703D-43DC-A0F3-3926C41A34FB}"/>
                </a:ext>
              </a:extLst>
            </p:cNvPr>
            <p:cNvSpPr/>
            <p:nvPr/>
          </p:nvSpPr>
          <p:spPr>
            <a:xfrm>
              <a:off x="1744956" y="2633388"/>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8" name="Oval 137">
              <a:extLst>
                <a:ext uri="{FF2B5EF4-FFF2-40B4-BE49-F238E27FC236}">
                  <a16:creationId xmlns:a16="http://schemas.microsoft.com/office/drawing/2014/main" id="{AD8FA2D1-F0C6-629A-C754-9DDFFB647674}"/>
                </a:ext>
              </a:extLst>
            </p:cNvPr>
            <p:cNvSpPr/>
            <p:nvPr/>
          </p:nvSpPr>
          <p:spPr>
            <a:xfrm>
              <a:off x="3953530" y="2633388"/>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9" name="Oval 138">
              <a:extLst>
                <a:ext uri="{FF2B5EF4-FFF2-40B4-BE49-F238E27FC236}">
                  <a16:creationId xmlns:a16="http://schemas.microsoft.com/office/drawing/2014/main" id="{DC17145F-C8C0-54FA-B691-70D405B87419}"/>
                </a:ext>
              </a:extLst>
            </p:cNvPr>
            <p:cNvSpPr/>
            <p:nvPr/>
          </p:nvSpPr>
          <p:spPr>
            <a:xfrm>
              <a:off x="4537828" y="2633388"/>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0" name="Oval 139">
              <a:extLst>
                <a:ext uri="{FF2B5EF4-FFF2-40B4-BE49-F238E27FC236}">
                  <a16:creationId xmlns:a16="http://schemas.microsoft.com/office/drawing/2014/main" id="{A3F1DFFF-8159-F3B5-1DE4-548C2F48166C}"/>
                </a:ext>
              </a:extLst>
            </p:cNvPr>
            <p:cNvSpPr/>
            <p:nvPr/>
          </p:nvSpPr>
          <p:spPr>
            <a:xfrm>
              <a:off x="5173104" y="2633388"/>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2" name="Oval 141">
              <a:extLst>
                <a:ext uri="{FF2B5EF4-FFF2-40B4-BE49-F238E27FC236}">
                  <a16:creationId xmlns:a16="http://schemas.microsoft.com/office/drawing/2014/main" id="{5047DAE1-73DC-DC34-0FBC-74A68DEAC6F2}"/>
                </a:ext>
              </a:extLst>
            </p:cNvPr>
            <p:cNvSpPr/>
            <p:nvPr/>
          </p:nvSpPr>
          <p:spPr>
            <a:xfrm>
              <a:off x="7436607" y="2633388"/>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Oval 142">
              <a:extLst>
                <a:ext uri="{FF2B5EF4-FFF2-40B4-BE49-F238E27FC236}">
                  <a16:creationId xmlns:a16="http://schemas.microsoft.com/office/drawing/2014/main" id="{C272A5DB-7814-E98C-5981-39A81A13432A}"/>
                </a:ext>
              </a:extLst>
            </p:cNvPr>
            <p:cNvSpPr/>
            <p:nvPr/>
          </p:nvSpPr>
          <p:spPr>
            <a:xfrm>
              <a:off x="7761574" y="2633388"/>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4" name="Oval 143">
              <a:extLst>
                <a:ext uri="{FF2B5EF4-FFF2-40B4-BE49-F238E27FC236}">
                  <a16:creationId xmlns:a16="http://schemas.microsoft.com/office/drawing/2014/main" id="{DEAE860A-8414-78DD-71B5-E86FDD0A2882}"/>
                </a:ext>
              </a:extLst>
            </p:cNvPr>
            <p:cNvSpPr/>
            <p:nvPr/>
          </p:nvSpPr>
          <p:spPr>
            <a:xfrm>
              <a:off x="8314493" y="2633388"/>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5" name="Oval 144">
              <a:extLst>
                <a:ext uri="{FF2B5EF4-FFF2-40B4-BE49-F238E27FC236}">
                  <a16:creationId xmlns:a16="http://schemas.microsoft.com/office/drawing/2014/main" id="{8C92E77A-1165-5768-62F0-FFBA9B2F5447}"/>
                </a:ext>
              </a:extLst>
            </p:cNvPr>
            <p:cNvSpPr/>
            <p:nvPr/>
          </p:nvSpPr>
          <p:spPr>
            <a:xfrm>
              <a:off x="8867412" y="2633388"/>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6" name="Oval 145">
              <a:extLst>
                <a:ext uri="{FF2B5EF4-FFF2-40B4-BE49-F238E27FC236}">
                  <a16:creationId xmlns:a16="http://schemas.microsoft.com/office/drawing/2014/main" id="{900EBA60-0491-D14E-5EA0-AB13EBF7D4FB}"/>
                </a:ext>
              </a:extLst>
            </p:cNvPr>
            <p:cNvSpPr/>
            <p:nvPr/>
          </p:nvSpPr>
          <p:spPr>
            <a:xfrm>
              <a:off x="9514911" y="2633388"/>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0" name="Oval 209">
              <a:extLst>
                <a:ext uri="{FF2B5EF4-FFF2-40B4-BE49-F238E27FC236}">
                  <a16:creationId xmlns:a16="http://schemas.microsoft.com/office/drawing/2014/main" id="{7D3C6115-AC71-6D74-12B8-85CB3DA68751}"/>
                </a:ext>
              </a:extLst>
            </p:cNvPr>
            <p:cNvSpPr/>
            <p:nvPr/>
          </p:nvSpPr>
          <p:spPr>
            <a:xfrm>
              <a:off x="3661430" y="2633388"/>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1" name="Oval 70">
            <a:extLst>
              <a:ext uri="{FF2B5EF4-FFF2-40B4-BE49-F238E27FC236}">
                <a16:creationId xmlns:a16="http://schemas.microsoft.com/office/drawing/2014/main" id="{EFBEB5B9-FE25-6B34-0490-91265E05E4DF}"/>
              </a:ext>
            </a:extLst>
          </p:cNvPr>
          <p:cNvSpPr/>
          <p:nvPr/>
        </p:nvSpPr>
        <p:spPr>
          <a:xfrm>
            <a:off x="3094550" y="3223571"/>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Oval 71">
            <a:extLst>
              <a:ext uri="{FF2B5EF4-FFF2-40B4-BE49-F238E27FC236}">
                <a16:creationId xmlns:a16="http://schemas.microsoft.com/office/drawing/2014/main" id="{C50BFBB7-7DA3-CE49-5F9E-4C8D67E0872B}"/>
              </a:ext>
            </a:extLst>
          </p:cNvPr>
          <p:cNvSpPr/>
          <p:nvPr/>
        </p:nvSpPr>
        <p:spPr>
          <a:xfrm>
            <a:off x="4541942" y="3223571"/>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Oval 73">
            <a:extLst>
              <a:ext uri="{FF2B5EF4-FFF2-40B4-BE49-F238E27FC236}">
                <a16:creationId xmlns:a16="http://schemas.microsoft.com/office/drawing/2014/main" id="{7C76C9CD-DF87-5404-BACE-83C192D9F47E}"/>
              </a:ext>
            </a:extLst>
          </p:cNvPr>
          <p:cNvSpPr/>
          <p:nvPr/>
        </p:nvSpPr>
        <p:spPr>
          <a:xfrm>
            <a:off x="5128722" y="3223571"/>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Oval 74">
            <a:extLst>
              <a:ext uri="{FF2B5EF4-FFF2-40B4-BE49-F238E27FC236}">
                <a16:creationId xmlns:a16="http://schemas.microsoft.com/office/drawing/2014/main" id="{9FFFC2E8-8EAD-25F0-BB95-34BA7A1C9C2F}"/>
              </a:ext>
            </a:extLst>
          </p:cNvPr>
          <p:cNvSpPr/>
          <p:nvPr/>
        </p:nvSpPr>
        <p:spPr>
          <a:xfrm>
            <a:off x="5793741" y="3223571"/>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Oval 75">
            <a:extLst>
              <a:ext uri="{FF2B5EF4-FFF2-40B4-BE49-F238E27FC236}">
                <a16:creationId xmlns:a16="http://schemas.microsoft.com/office/drawing/2014/main" id="{2CBE41FA-9CE3-97C4-7417-A019AC696D62}"/>
              </a:ext>
            </a:extLst>
          </p:cNvPr>
          <p:cNvSpPr/>
          <p:nvPr/>
        </p:nvSpPr>
        <p:spPr>
          <a:xfrm>
            <a:off x="6360962" y="3223571"/>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Oval 76">
            <a:extLst>
              <a:ext uri="{FF2B5EF4-FFF2-40B4-BE49-F238E27FC236}">
                <a16:creationId xmlns:a16="http://schemas.microsoft.com/office/drawing/2014/main" id="{0A444644-7724-5EAD-DA0B-140FA13A8A26}"/>
              </a:ext>
            </a:extLst>
          </p:cNvPr>
          <p:cNvSpPr/>
          <p:nvPr/>
        </p:nvSpPr>
        <p:spPr>
          <a:xfrm>
            <a:off x="6649463" y="3223571"/>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Oval 77">
            <a:extLst>
              <a:ext uri="{FF2B5EF4-FFF2-40B4-BE49-F238E27FC236}">
                <a16:creationId xmlns:a16="http://schemas.microsoft.com/office/drawing/2014/main" id="{B1C2FF45-6D87-FFD7-9F71-F15D80C987EE}"/>
              </a:ext>
            </a:extLst>
          </p:cNvPr>
          <p:cNvSpPr/>
          <p:nvPr/>
        </p:nvSpPr>
        <p:spPr>
          <a:xfrm>
            <a:off x="6937964" y="3223571"/>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Oval 78">
            <a:extLst>
              <a:ext uri="{FF2B5EF4-FFF2-40B4-BE49-F238E27FC236}">
                <a16:creationId xmlns:a16="http://schemas.microsoft.com/office/drawing/2014/main" id="{7D49C595-961D-023D-2112-3ADA5DA05133}"/>
              </a:ext>
            </a:extLst>
          </p:cNvPr>
          <p:cNvSpPr/>
          <p:nvPr/>
        </p:nvSpPr>
        <p:spPr>
          <a:xfrm>
            <a:off x="7512995" y="3223571"/>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Oval 151">
            <a:extLst>
              <a:ext uri="{FF2B5EF4-FFF2-40B4-BE49-F238E27FC236}">
                <a16:creationId xmlns:a16="http://schemas.microsoft.com/office/drawing/2014/main" id="{60877264-E712-CD29-C9AA-69098EA34824}"/>
              </a:ext>
            </a:extLst>
          </p:cNvPr>
          <p:cNvSpPr/>
          <p:nvPr/>
        </p:nvSpPr>
        <p:spPr>
          <a:xfrm>
            <a:off x="2532219" y="3223571"/>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 name="Oval 152">
            <a:extLst>
              <a:ext uri="{FF2B5EF4-FFF2-40B4-BE49-F238E27FC236}">
                <a16:creationId xmlns:a16="http://schemas.microsoft.com/office/drawing/2014/main" id="{2666205A-C4CD-5772-F27B-D43424B532C2}"/>
              </a:ext>
            </a:extLst>
          </p:cNvPr>
          <p:cNvSpPr/>
          <p:nvPr/>
        </p:nvSpPr>
        <p:spPr>
          <a:xfrm>
            <a:off x="1955218" y="3223571"/>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4" name="Oval 153">
            <a:extLst>
              <a:ext uri="{FF2B5EF4-FFF2-40B4-BE49-F238E27FC236}">
                <a16:creationId xmlns:a16="http://schemas.microsoft.com/office/drawing/2014/main" id="{10D5C2C6-9480-53DA-FDB6-7FA88DE8A2AB}"/>
              </a:ext>
            </a:extLst>
          </p:cNvPr>
          <p:cNvSpPr/>
          <p:nvPr/>
        </p:nvSpPr>
        <p:spPr>
          <a:xfrm>
            <a:off x="1353768" y="3223571"/>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Oval 154">
            <a:extLst>
              <a:ext uri="{FF2B5EF4-FFF2-40B4-BE49-F238E27FC236}">
                <a16:creationId xmlns:a16="http://schemas.microsoft.com/office/drawing/2014/main" id="{8C8AF287-DA29-36E3-385C-6F0CF1F43689}"/>
              </a:ext>
            </a:extLst>
          </p:cNvPr>
          <p:cNvSpPr/>
          <p:nvPr/>
        </p:nvSpPr>
        <p:spPr>
          <a:xfrm>
            <a:off x="3688887" y="3223571"/>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Oval 68">
            <a:extLst>
              <a:ext uri="{FF2B5EF4-FFF2-40B4-BE49-F238E27FC236}">
                <a16:creationId xmlns:a16="http://schemas.microsoft.com/office/drawing/2014/main" id="{10DAAB3A-113A-987A-7730-C67AA217173F}"/>
              </a:ext>
            </a:extLst>
          </p:cNvPr>
          <p:cNvSpPr/>
          <p:nvPr/>
        </p:nvSpPr>
        <p:spPr>
          <a:xfrm>
            <a:off x="1324428" y="3011014"/>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566ADB2E-CE60-1B50-8C12-2E0C009D8941}"/>
              </a:ext>
            </a:extLst>
          </p:cNvPr>
          <p:cNvSpPr/>
          <p:nvPr/>
        </p:nvSpPr>
        <p:spPr>
          <a:xfrm>
            <a:off x="5190133" y="3006124"/>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Oval 79">
            <a:extLst>
              <a:ext uri="{FF2B5EF4-FFF2-40B4-BE49-F238E27FC236}">
                <a16:creationId xmlns:a16="http://schemas.microsoft.com/office/drawing/2014/main" id="{2F85EC86-8812-C156-8242-661BEB692BF1}"/>
              </a:ext>
            </a:extLst>
          </p:cNvPr>
          <p:cNvSpPr/>
          <p:nvPr/>
        </p:nvSpPr>
        <p:spPr>
          <a:xfrm>
            <a:off x="5425504" y="3006124"/>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Oval 80">
            <a:extLst>
              <a:ext uri="{FF2B5EF4-FFF2-40B4-BE49-F238E27FC236}">
                <a16:creationId xmlns:a16="http://schemas.microsoft.com/office/drawing/2014/main" id="{A1AC7A5E-0868-0F34-85E9-3261640FCA0E}"/>
              </a:ext>
            </a:extLst>
          </p:cNvPr>
          <p:cNvSpPr/>
          <p:nvPr/>
        </p:nvSpPr>
        <p:spPr>
          <a:xfrm>
            <a:off x="6334356" y="3006124"/>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Oval 81">
            <a:extLst>
              <a:ext uri="{FF2B5EF4-FFF2-40B4-BE49-F238E27FC236}">
                <a16:creationId xmlns:a16="http://schemas.microsoft.com/office/drawing/2014/main" id="{6046C024-A82E-05D7-1A8F-FB4710269E11}"/>
              </a:ext>
            </a:extLst>
          </p:cNvPr>
          <p:cNvSpPr/>
          <p:nvPr/>
        </p:nvSpPr>
        <p:spPr>
          <a:xfrm>
            <a:off x="6901577" y="3006124"/>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Oval 82">
            <a:extLst>
              <a:ext uri="{FF2B5EF4-FFF2-40B4-BE49-F238E27FC236}">
                <a16:creationId xmlns:a16="http://schemas.microsoft.com/office/drawing/2014/main" id="{43C393C9-F11D-0E81-7483-505332E80173}"/>
              </a:ext>
            </a:extLst>
          </p:cNvPr>
          <p:cNvSpPr/>
          <p:nvPr/>
        </p:nvSpPr>
        <p:spPr>
          <a:xfrm>
            <a:off x="7209637" y="3006124"/>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Oval 83">
            <a:extLst>
              <a:ext uri="{FF2B5EF4-FFF2-40B4-BE49-F238E27FC236}">
                <a16:creationId xmlns:a16="http://schemas.microsoft.com/office/drawing/2014/main" id="{51D72253-911E-E5B2-62CC-DD03650BEFD6}"/>
              </a:ext>
            </a:extLst>
          </p:cNvPr>
          <p:cNvSpPr/>
          <p:nvPr/>
        </p:nvSpPr>
        <p:spPr>
          <a:xfrm>
            <a:off x="7542146" y="3006124"/>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Oval 146">
            <a:extLst>
              <a:ext uri="{FF2B5EF4-FFF2-40B4-BE49-F238E27FC236}">
                <a16:creationId xmlns:a16="http://schemas.microsoft.com/office/drawing/2014/main" id="{004298F4-B3E2-44C3-8E55-2328770F0998}"/>
              </a:ext>
            </a:extLst>
          </p:cNvPr>
          <p:cNvSpPr/>
          <p:nvPr/>
        </p:nvSpPr>
        <p:spPr>
          <a:xfrm>
            <a:off x="1715616" y="3011014"/>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8" name="Oval 147">
            <a:extLst>
              <a:ext uri="{FF2B5EF4-FFF2-40B4-BE49-F238E27FC236}">
                <a16:creationId xmlns:a16="http://schemas.microsoft.com/office/drawing/2014/main" id="{8D58C25C-F96D-DF1A-1D25-8D4502CBC2FE}"/>
              </a:ext>
            </a:extLst>
          </p:cNvPr>
          <p:cNvSpPr/>
          <p:nvPr/>
        </p:nvSpPr>
        <p:spPr>
          <a:xfrm>
            <a:off x="2850059" y="3011014"/>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9" name="Oval 148">
            <a:extLst>
              <a:ext uri="{FF2B5EF4-FFF2-40B4-BE49-F238E27FC236}">
                <a16:creationId xmlns:a16="http://schemas.microsoft.com/office/drawing/2014/main" id="{17785DD8-1638-121A-6939-C8D9FCF54E55}"/>
              </a:ext>
            </a:extLst>
          </p:cNvPr>
          <p:cNvSpPr/>
          <p:nvPr/>
        </p:nvSpPr>
        <p:spPr>
          <a:xfrm>
            <a:off x="3431949" y="3011014"/>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0" name="Oval 149">
            <a:extLst>
              <a:ext uri="{FF2B5EF4-FFF2-40B4-BE49-F238E27FC236}">
                <a16:creationId xmlns:a16="http://schemas.microsoft.com/office/drawing/2014/main" id="{9F7304E5-2E0C-75CF-AC07-0C5ADF4C0089}"/>
              </a:ext>
            </a:extLst>
          </p:cNvPr>
          <p:cNvSpPr/>
          <p:nvPr/>
        </p:nvSpPr>
        <p:spPr>
          <a:xfrm>
            <a:off x="3979611" y="3011014"/>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Oval 150">
            <a:extLst>
              <a:ext uri="{FF2B5EF4-FFF2-40B4-BE49-F238E27FC236}">
                <a16:creationId xmlns:a16="http://schemas.microsoft.com/office/drawing/2014/main" id="{FDAAF9B6-4DCE-AA12-5A70-B56EB3097227}"/>
              </a:ext>
            </a:extLst>
          </p:cNvPr>
          <p:cNvSpPr/>
          <p:nvPr/>
        </p:nvSpPr>
        <p:spPr>
          <a:xfrm>
            <a:off x="4615290" y="3011014"/>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1" name="Oval 170">
            <a:extLst>
              <a:ext uri="{FF2B5EF4-FFF2-40B4-BE49-F238E27FC236}">
                <a16:creationId xmlns:a16="http://schemas.microsoft.com/office/drawing/2014/main" id="{BD6A975A-E3FD-9963-097B-7F0DE8A93C65}"/>
              </a:ext>
            </a:extLst>
          </p:cNvPr>
          <p:cNvSpPr/>
          <p:nvPr/>
        </p:nvSpPr>
        <p:spPr>
          <a:xfrm>
            <a:off x="8151746" y="3006124"/>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3" name="Gruppieren 182">
            <a:extLst>
              <a:ext uri="{FF2B5EF4-FFF2-40B4-BE49-F238E27FC236}">
                <a16:creationId xmlns:a16="http://schemas.microsoft.com/office/drawing/2014/main" id="{EF40EAB3-8D6F-9486-6E9B-8FAAB48F6A3C}"/>
              </a:ext>
            </a:extLst>
          </p:cNvPr>
          <p:cNvGrpSpPr/>
          <p:nvPr/>
        </p:nvGrpSpPr>
        <p:grpSpPr>
          <a:xfrm>
            <a:off x="10979095" y="2110948"/>
            <a:ext cx="171815" cy="177265"/>
            <a:chOff x="11002279" y="1946188"/>
            <a:chExt cx="171815" cy="224143"/>
          </a:xfrm>
          <a:solidFill>
            <a:schemeClr val="accent2"/>
          </a:solidFill>
        </p:grpSpPr>
        <p:cxnSp>
          <p:nvCxnSpPr>
            <p:cNvPr id="184" name="Gerade Verbindung 183">
              <a:extLst>
                <a:ext uri="{FF2B5EF4-FFF2-40B4-BE49-F238E27FC236}">
                  <a16:creationId xmlns:a16="http://schemas.microsoft.com/office/drawing/2014/main" id="{8E9626D5-ABDD-512C-D27F-BF41BBF78140}"/>
                </a:ext>
              </a:extLst>
            </p:cNvPr>
            <p:cNvCxnSpPr>
              <a:cxnSpLocks/>
            </p:cNvCxnSpPr>
            <p:nvPr/>
          </p:nvCxnSpPr>
          <p:spPr>
            <a:xfrm>
              <a:off x="11088186" y="1946188"/>
              <a:ext cx="0" cy="22414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32FE9E49-172E-291A-DF2A-DE862CD16B4D}"/>
                </a:ext>
              </a:extLst>
            </p:cNvPr>
            <p:cNvCxnSpPr>
              <a:cxnSpLocks/>
            </p:cNvCxnSpPr>
            <p:nvPr/>
          </p:nvCxnSpPr>
          <p:spPr>
            <a:xfrm flipH="1">
              <a:off x="11002279" y="2058260"/>
              <a:ext cx="171815"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7" name="Textfeld 186">
            <a:extLst>
              <a:ext uri="{FF2B5EF4-FFF2-40B4-BE49-F238E27FC236}">
                <a16:creationId xmlns:a16="http://schemas.microsoft.com/office/drawing/2014/main" id="{4700DBDB-6A5F-8B72-9341-93FC022DF4BD}"/>
              </a:ext>
            </a:extLst>
          </p:cNvPr>
          <p:cNvSpPr txBox="1"/>
          <p:nvPr/>
        </p:nvSpPr>
        <p:spPr>
          <a:xfrm>
            <a:off x="960749" y="1715023"/>
            <a:ext cx="762162" cy="369332"/>
          </a:xfrm>
          <a:prstGeom prst="rect">
            <a:avLst/>
          </a:prstGeom>
          <a:noFill/>
        </p:spPr>
        <p:txBody>
          <a:bodyPr wrap="square" rtlCol="0">
            <a:spAutoFit/>
          </a:bodyPr>
          <a:lstStyle/>
          <a:p>
            <a:pPr algn="r"/>
            <a:r>
              <a:rPr lang="de-DE" b="1" err="1">
                <a:solidFill>
                  <a:schemeClr val="accent3"/>
                </a:solidFill>
              </a:rPr>
              <a:t>iFCR</a:t>
            </a:r>
            <a:endParaRPr lang="de-DE" b="1">
              <a:solidFill>
                <a:schemeClr val="accent3"/>
              </a:solidFill>
            </a:endParaRPr>
          </a:p>
        </p:txBody>
      </p:sp>
      <p:cxnSp>
        <p:nvCxnSpPr>
          <p:cNvPr id="189" name="Gerade Verbindung 188">
            <a:extLst>
              <a:ext uri="{FF2B5EF4-FFF2-40B4-BE49-F238E27FC236}">
                <a16:creationId xmlns:a16="http://schemas.microsoft.com/office/drawing/2014/main" id="{FF1607FC-C9A4-12D4-F5B9-1F33E75F2670}"/>
              </a:ext>
            </a:extLst>
          </p:cNvPr>
          <p:cNvCxnSpPr>
            <a:cxnSpLocks/>
          </p:cNvCxnSpPr>
          <p:nvPr/>
        </p:nvCxnSpPr>
        <p:spPr>
          <a:xfrm rot="5400000">
            <a:off x="1072286" y="3443660"/>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Gerade Verbindung 200">
            <a:extLst>
              <a:ext uri="{FF2B5EF4-FFF2-40B4-BE49-F238E27FC236}">
                <a16:creationId xmlns:a16="http://schemas.microsoft.com/office/drawing/2014/main" id="{AA8C8647-A4AF-DD60-016F-767750DB6179}"/>
              </a:ext>
            </a:extLst>
          </p:cNvPr>
          <p:cNvCxnSpPr>
            <a:cxnSpLocks/>
          </p:cNvCxnSpPr>
          <p:nvPr/>
        </p:nvCxnSpPr>
        <p:spPr>
          <a:xfrm rot="5400000">
            <a:off x="3640158" y="3443661"/>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Gerade Verbindung 201">
            <a:extLst>
              <a:ext uri="{FF2B5EF4-FFF2-40B4-BE49-F238E27FC236}">
                <a16:creationId xmlns:a16="http://schemas.microsoft.com/office/drawing/2014/main" id="{74D7CEAD-C6CF-6CFB-3BC7-E9992AA643B4}"/>
              </a:ext>
            </a:extLst>
          </p:cNvPr>
          <p:cNvCxnSpPr>
            <a:cxnSpLocks/>
          </p:cNvCxnSpPr>
          <p:nvPr/>
        </p:nvCxnSpPr>
        <p:spPr>
          <a:xfrm rot="5400000">
            <a:off x="6222814" y="3443662"/>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Gerade Verbindung 203">
            <a:extLst>
              <a:ext uri="{FF2B5EF4-FFF2-40B4-BE49-F238E27FC236}">
                <a16:creationId xmlns:a16="http://schemas.microsoft.com/office/drawing/2014/main" id="{BCA0C223-DF76-487D-871F-F5FD7BE649AE}"/>
              </a:ext>
            </a:extLst>
          </p:cNvPr>
          <p:cNvCxnSpPr>
            <a:cxnSpLocks/>
          </p:cNvCxnSpPr>
          <p:nvPr/>
        </p:nvCxnSpPr>
        <p:spPr>
          <a:xfrm rot="5400000">
            <a:off x="8805470" y="3443664"/>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5" name="Textfeld 204">
            <a:extLst>
              <a:ext uri="{FF2B5EF4-FFF2-40B4-BE49-F238E27FC236}">
                <a16:creationId xmlns:a16="http://schemas.microsoft.com/office/drawing/2014/main" id="{793A80DE-5360-DB03-DBEF-3259AE343549}"/>
              </a:ext>
            </a:extLst>
          </p:cNvPr>
          <p:cNvSpPr txBox="1"/>
          <p:nvPr/>
        </p:nvSpPr>
        <p:spPr>
          <a:xfrm>
            <a:off x="1641664" y="1715023"/>
            <a:ext cx="2577708" cy="369332"/>
          </a:xfrm>
          <a:prstGeom prst="rect">
            <a:avLst/>
          </a:prstGeom>
          <a:noFill/>
        </p:spPr>
        <p:txBody>
          <a:bodyPr wrap="square" rtlCol="0">
            <a:spAutoFit/>
          </a:bodyPr>
          <a:lstStyle/>
          <a:p>
            <a:pPr algn="r"/>
            <a:r>
              <a:rPr lang="de-DE" b="1" err="1">
                <a:solidFill>
                  <a:schemeClr val="accent5"/>
                </a:solidFill>
              </a:rPr>
              <a:t>Ibrutinib</a:t>
            </a:r>
            <a:r>
              <a:rPr lang="de-DE" b="1">
                <a:solidFill>
                  <a:schemeClr val="accent5"/>
                </a:solidFill>
              </a:rPr>
              <a:t> </a:t>
            </a:r>
            <a:r>
              <a:rPr lang="de-DE" b="1" err="1">
                <a:solidFill>
                  <a:schemeClr val="accent5"/>
                </a:solidFill>
              </a:rPr>
              <a:t>maintenance</a:t>
            </a:r>
            <a:endParaRPr lang="de-DE" b="1">
              <a:solidFill>
                <a:schemeClr val="accent5"/>
              </a:solidFill>
            </a:endParaRPr>
          </a:p>
        </p:txBody>
      </p:sp>
      <p:sp>
        <p:nvSpPr>
          <p:cNvPr id="206" name="Textfeld 205">
            <a:extLst>
              <a:ext uri="{FF2B5EF4-FFF2-40B4-BE49-F238E27FC236}">
                <a16:creationId xmlns:a16="http://schemas.microsoft.com/office/drawing/2014/main" id="{85CD3F4D-F6CE-7FED-6AE4-CE668247CE96}"/>
              </a:ext>
            </a:extLst>
          </p:cNvPr>
          <p:cNvSpPr txBox="1"/>
          <p:nvPr/>
        </p:nvSpPr>
        <p:spPr>
          <a:xfrm>
            <a:off x="3030400" y="1715023"/>
            <a:ext cx="3152853" cy="369332"/>
          </a:xfrm>
          <a:prstGeom prst="rect">
            <a:avLst/>
          </a:prstGeom>
          <a:noFill/>
        </p:spPr>
        <p:txBody>
          <a:bodyPr wrap="square" rtlCol="0">
            <a:spAutoFit/>
          </a:bodyPr>
          <a:lstStyle/>
          <a:p>
            <a:pPr algn="r"/>
            <a:r>
              <a:rPr lang="de-DE" b="1">
                <a:solidFill>
                  <a:schemeClr val="accent6"/>
                </a:solidFill>
              </a:rPr>
              <a:t>Off </a:t>
            </a:r>
            <a:r>
              <a:rPr lang="de-DE" b="1" err="1">
                <a:solidFill>
                  <a:schemeClr val="accent6"/>
                </a:solidFill>
              </a:rPr>
              <a:t>drug</a:t>
            </a:r>
            <a:endParaRPr lang="de-DE" b="1">
              <a:solidFill>
                <a:schemeClr val="accent6"/>
              </a:solidFill>
            </a:endParaRPr>
          </a:p>
        </p:txBody>
      </p:sp>
      <p:sp>
        <p:nvSpPr>
          <p:cNvPr id="211" name="Textfeld 210">
            <a:extLst>
              <a:ext uri="{FF2B5EF4-FFF2-40B4-BE49-F238E27FC236}">
                <a16:creationId xmlns:a16="http://schemas.microsoft.com/office/drawing/2014/main" id="{183549B6-7C34-6AEF-CBE3-2938830E8DFE}"/>
              </a:ext>
            </a:extLst>
          </p:cNvPr>
          <p:cNvSpPr txBox="1"/>
          <p:nvPr/>
        </p:nvSpPr>
        <p:spPr>
          <a:xfrm>
            <a:off x="7721038" y="1569598"/>
            <a:ext cx="3152853" cy="369332"/>
          </a:xfrm>
          <a:prstGeom prst="rect">
            <a:avLst/>
          </a:prstGeom>
          <a:noFill/>
        </p:spPr>
        <p:txBody>
          <a:bodyPr wrap="square" rtlCol="0">
            <a:spAutoFit/>
          </a:bodyPr>
          <a:lstStyle/>
          <a:p>
            <a:pPr algn="ctr"/>
            <a:r>
              <a:rPr lang="de-DE" b="1" err="1">
                <a:solidFill>
                  <a:schemeClr val="accent5"/>
                </a:solidFill>
              </a:rPr>
              <a:t>Ibrutinib</a:t>
            </a:r>
            <a:r>
              <a:rPr lang="de-DE" b="1">
                <a:solidFill>
                  <a:schemeClr val="accent5"/>
                </a:solidFill>
              </a:rPr>
              <a:t> </a:t>
            </a:r>
            <a:r>
              <a:rPr lang="de-DE" b="1" err="1">
                <a:solidFill>
                  <a:schemeClr val="accent5"/>
                </a:solidFill>
              </a:rPr>
              <a:t>retreatment</a:t>
            </a:r>
            <a:endParaRPr lang="de-DE" b="1">
              <a:solidFill>
                <a:schemeClr val="accent5"/>
              </a:solidFill>
            </a:endParaRPr>
          </a:p>
        </p:txBody>
      </p:sp>
      <p:sp>
        <p:nvSpPr>
          <p:cNvPr id="53" name="Parallelogramm 52">
            <a:extLst>
              <a:ext uri="{FF2B5EF4-FFF2-40B4-BE49-F238E27FC236}">
                <a16:creationId xmlns:a16="http://schemas.microsoft.com/office/drawing/2014/main" id="{54A56088-9FA4-56A4-D0A3-ECECEDDF71DF}"/>
              </a:ext>
            </a:extLst>
          </p:cNvPr>
          <p:cNvSpPr/>
          <p:nvPr/>
        </p:nvSpPr>
        <p:spPr>
          <a:xfrm>
            <a:off x="4660232" y="1923671"/>
            <a:ext cx="7126126" cy="1740818"/>
          </a:xfrm>
          <a:custGeom>
            <a:avLst/>
            <a:gdLst>
              <a:gd name="connsiteX0" fmla="*/ 0 w 5112842"/>
              <a:gd name="connsiteY0" fmla="*/ 778292 h 778292"/>
              <a:gd name="connsiteX1" fmla="*/ 194573 w 5112842"/>
              <a:gd name="connsiteY1" fmla="*/ 0 h 778292"/>
              <a:gd name="connsiteX2" fmla="*/ 5112842 w 5112842"/>
              <a:gd name="connsiteY2" fmla="*/ 0 h 778292"/>
              <a:gd name="connsiteX3" fmla="*/ 4918269 w 5112842"/>
              <a:gd name="connsiteY3" fmla="*/ 778292 h 778292"/>
              <a:gd name="connsiteX4" fmla="*/ 0 w 5112842"/>
              <a:gd name="connsiteY4" fmla="*/ 778292 h 778292"/>
              <a:gd name="connsiteX0" fmla="*/ 0 w 7126126"/>
              <a:gd name="connsiteY0" fmla="*/ 1740818 h 1740818"/>
              <a:gd name="connsiteX1" fmla="*/ 194573 w 7126126"/>
              <a:gd name="connsiteY1" fmla="*/ 962526 h 1740818"/>
              <a:gd name="connsiteX2" fmla="*/ 7126126 w 7126126"/>
              <a:gd name="connsiteY2" fmla="*/ 0 h 1740818"/>
              <a:gd name="connsiteX3" fmla="*/ 4918269 w 7126126"/>
              <a:gd name="connsiteY3" fmla="*/ 1740818 h 1740818"/>
              <a:gd name="connsiteX4" fmla="*/ 0 w 7126126"/>
              <a:gd name="connsiteY4" fmla="*/ 1740818 h 1740818"/>
              <a:gd name="connsiteX0" fmla="*/ 0 w 7126126"/>
              <a:gd name="connsiteY0" fmla="*/ 1740818 h 1740818"/>
              <a:gd name="connsiteX1" fmla="*/ 2264004 w 7126126"/>
              <a:gd name="connsiteY1" fmla="*/ 0 h 1740818"/>
              <a:gd name="connsiteX2" fmla="*/ 7126126 w 7126126"/>
              <a:gd name="connsiteY2" fmla="*/ 0 h 1740818"/>
              <a:gd name="connsiteX3" fmla="*/ 4918269 w 7126126"/>
              <a:gd name="connsiteY3" fmla="*/ 1740818 h 1740818"/>
              <a:gd name="connsiteX4" fmla="*/ 0 w 7126126"/>
              <a:gd name="connsiteY4" fmla="*/ 1740818 h 1740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6126" h="1740818">
                <a:moveTo>
                  <a:pt x="0" y="1740818"/>
                </a:moveTo>
                <a:lnTo>
                  <a:pt x="2264004" y="0"/>
                </a:lnTo>
                <a:lnTo>
                  <a:pt x="7126126" y="0"/>
                </a:lnTo>
                <a:lnTo>
                  <a:pt x="4918269" y="1740818"/>
                </a:lnTo>
                <a:lnTo>
                  <a:pt x="0" y="1740818"/>
                </a:lnTo>
                <a:close/>
              </a:path>
            </a:pathLst>
          </a:custGeom>
          <a:noFill/>
          <a:ln w="508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grpSp>
        <p:nvGrpSpPr>
          <p:cNvPr id="227" name="Gruppieren 226">
            <a:extLst>
              <a:ext uri="{FF2B5EF4-FFF2-40B4-BE49-F238E27FC236}">
                <a16:creationId xmlns:a16="http://schemas.microsoft.com/office/drawing/2014/main" id="{EF3983C9-0478-7D5E-E447-90EC7B95B0AC}"/>
              </a:ext>
            </a:extLst>
          </p:cNvPr>
          <p:cNvGrpSpPr/>
          <p:nvPr/>
        </p:nvGrpSpPr>
        <p:grpSpPr>
          <a:xfrm>
            <a:off x="2840676" y="3976285"/>
            <a:ext cx="1484248" cy="276999"/>
            <a:chOff x="3089580" y="3872639"/>
            <a:chExt cx="1484248" cy="276999"/>
          </a:xfrm>
        </p:grpSpPr>
        <p:sp>
          <p:nvSpPr>
            <p:cNvPr id="219" name="Raute 218">
              <a:extLst>
                <a:ext uri="{FF2B5EF4-FFF2-40B4-BE49-F238E27FC236}">
                  <a16:creationId xmlns:a16="http://schemas.microsoft.com/office/drawing/2014/main" id="{7121B71E-A033-9AAD-C6EB-6D832BF9763F}"/>
                </a:ext>
              </a:extLst>
            </p:cNvPr>
            <p:cNvSpPr/>
            <p:nvPr/>
          </p:nvSpPr>
          <p:spPr>
            <a:xfrm>
              <a:off x="3089580" y="3885818"/>
              <a:ext cx="151496" cy="250640"/>
            </a:xfrm>
            <a:prstGeom prst="diamond">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0" name="Textfeld 219">
              <a:extLst>
                <a:ext uri="{FF2B5EF4-FFF2-40B4-BE49-F238E27FC236}">
                  <a16:creationId xmlns:a16="http://schemas.microsoft.com/office/drawing/2014/main" id="{B4501E47-171F-BDEA-A2DB-6B67335824BB}"/>
                </a:ext>
              </a:extLst>
            </p:cNvPr>
            <p:cNvSpPr txBox="1"/>
            <p:nvPr/>
          </p:nvSpPr>
          <p:spPr>
            <a:xfrm>
              <a:off x="3236110" y="3872639"/>
              <a:ext cx="1337718" cy="276999"/>
            </a:xfrm>
            <a:prstGeom prst="rect">
              <a:avLst/>
            </a:prstGeom>
            <a:noFill/>
          </p:spPr>
          <p:txBody>
            <a:bodyPr wrap="square" rtlCol="0" anchor="ctr">
              <a:spAutoFit/>
            </a:bodyPr>
            <a:lstStyle/>
            <a:p>
              <a:r>
                <a:rPr lang="de-DE" sz="1200"/>
                <a:t>CLL </a:t>
              </a:r>
              <a:r>
                <a:rPr lang="de-DE" sz="1200" err="1"/>
                <a:t>progression</a:t>
              </a:r>
              <a:endParaRPr lang="de-DE" sz="1200"/>
            </a:p>
          </p:txBody>
        </p:sp>
      </p:grpSp>
      <p:grpSp>
        <p:nvGrpSpPr>
          <p:cNvPr id="225" name="Gruppieren 224">
            <a:extLst>
              <a:ext uri="{FF2B5EF4-FFF2-40B4-BE49-F238E27FC236}">
                <a16:creationId xmlns:a16="http://schemas.microsoft.com/office/drawing/2014/main" id="{FDDC7CCD-36D7-07FE-72E0-0EB2272A14F6}"/>
              </a:ext>
            </a:extLst>
          </p:cNvPr>
          <p:cNvGrpSpPr/>
          <p:nvPr/>
        </p:nvGrpSpPr>
        <p:grpSpPr>
          <a:xfrm>
            <a:off x="415292" y="3976285"/>
            <a:ext cx="1396621" cy="276999"/>
            <a:chOff x="664196" y="3872639"/>
            <a:chExt cx="1396621" cy="276999"/>
          </a:xfrm>
        </p:grpSpPr>
        <p:sp>
          <p:nvSpPr>
            <p:cNvPr id="221" name="Oval 220">
              <a:extLst>
                <a:ext uri="{FF2B5EF4-FFF2-40B4-BE49-F238E27FC236}">
                  <a16:creationId xmlns:a16="http://schemas.microsoft.com/office/drawing/2014/main" id="{B46F0A19-2AE8-EB29-B883-2D95C1AB94E5}"/>
                </a:ext>
              </a:extLst>
            </p:cNvPr>
            <p:cNvSpPr/>
            <p:nvPr/>
          </p:nvSpPr>
          <p:spPr>
            <a:xfrm>
              <a:off x="664196" y="3953538"/>
              <a:ext cx="72000" cy="1152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2" name="Textfeld 221">
              <a:extLst>
                <a:ext uri="{FF2B5EF4-FFF2-40B4-BE49-F238E27FC236}">
                  <a16:creationId xmlns:a16="http://schemas.microsoft.com/office/drawing/2014/main" id="{AEE52324-A720-92AC-AC9A-31DE226839BD}"/>
                </a:ext>
              </a:extLst>
            </p:cNvPr>
            <p:cNvSpPr txBox="1"/>
            <p:nvPr/>
          </p:nvSpPr>
          <p:spPr>
            <a:xfrm>
              <a:off x="723099" y="3872639"/>
              <a:ext cx="1337718" cy="276999"/>
            </a:xfrm>
            <a:prstGeom prst="rect">
              <a:avLst/>
            </a:prstGeom>
            <a:noFill/>
          </p:spPr>
          <p:txBody>
            <a:bodyPr wrap="square" rtlCol="0" anchor="ctr">
              <a:spAutoFit/>
            </a:bodyPr>
            <a:lstStyle/>
            <a:p>
              <a:r>
                <a:rPr lang="de-DE" sz="1200" err="1"/>
                <a:t>Detectable</a:t>
              </a:r>
              <a:r>
                <a:rPr lang="de-DE" sz="1200"/>
                <a:t> MRD</a:t>
              </a:r>
            </a:p>
          </p:txBody>
        </p:sp>
      </p:grpSp>
      <p:grpSp>
        <p:nvGrpSpPr>
          <p:cNvPr id="226" name="Gruppieren 225">
            <a:extLst>
              <a:ext uri="{FF2B5EF4-FFF2-40B4-BE49-F238E27FC236}">
                <a16:creationId xmlns:a16="http://schemas.microsoft.com/office/drawing/2014/main" id="{EB962DCD-D4E4-322B-B36E-A4663F822DB0}"/>
              </a:ext>
            </a:extLst>
          </p:cNvPr>
          <p:cNvGrpSpPr/>
          <p:nvPr/>
        </p:nvGrpSpPr>
        <p:grpSpPr>
          <a:xfrm>
            <a:off x="1792271" y="3976285"/>
            <a:ext cx="865402" cy="276999"/>
            <a:chOff x="2041175" y="3872639"/>
            <a:chExt cx="865402" cy="276999"/>
          </a:xfrm>
        </p:grpSpPr>
        <p:sp>
          <p:nvSpPr>
            <p:cNvPr id="223" name="Oval 222">
              <a:extLst>
                <a:ext uri="{FF2B5EF4-FFF2-40B4-BE49-F238E27FC236}">
                  <a16:creationId xmlns:a16="http://schemas.microsoft.com/office/drawing/2014/main" id="{09096EDC-F331-FA79-1977-644E1D6F57D5}"/>
                </a:ext>
              </a:extLst>
            </p:cNvPr>
            <p:cNvSpPr/>
            <p:nvPr/>
          </p:nvSpPr>
          <p:spPr>
            <a:xfrm>
              <a:off x="2041175" y="3953538"/>
              <a:ext cx="72000" cy="1152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4" name="Textfeld 223">
              <a:extLst>
                <a:ext uri="{FF2B5EF4-FFF2-40B4-BE49-F238E27FC236}">
                  <a16:creationId xmlns:a16="http://schemas.microsoft.com/office/drawing/2014/main" id="{52080724-484B-5B61-1017-7092DC4F3A14}"/>
                </a:ext>
              </a:extLst>
            </p:cNvPr>
            <p:cNvSpPr txBox="1"/>
            <p:nvPr/>
          </p:nvSpPr>
          <p:spPr>
            <a:xfrm>
              <a:off x="2100078" y="3872639"/>
              <a:ext cx="806499" cy="276999"/>
            </a:xfrm>
            <a:prstGeom prst="rect">
              <a:avLst/>
            </a:prstGeom>
            <a:noFill/>
          </p:spPr>
          <p:txBody>
            <a:bodyPr wrap="square" rtlCol="0" anchor="ctr">
              <a:spAutoFit/>
            </a:bodyPr>
            <a:lstStyle/>
            <a:p>
              <a:r>
                <a:rPr lang="de-DE" sz="1200"/>
                <a:t>uMRD4</a:t>
              </a:r>
            </a:p>
          </p:txBody>
        </p:sp>
      </p:grpSp>
      <p:cxnSp>
        <p:nvCxnSpPr>
          <p:cNvPr id="228" name="Gerade Verbindung 227">
            <a:extLst>
              <a:ext uri="{FF2B5EF4-FFF2-40B4-BE49-F238E27FC236}">
                <a16:creationId xmlns:a16="http://schemas.microsoft.com/office/drawing/2014/main" id="{DB73F8AC-4605-3872-309B-CD52AE02AF26}"/>
              </a:ext>
            </a:extLst>
          </p:cNvPr>
          <p:cNvCxnSpPr>
            <a:cxnSpLocks/>
          </p:cNvCxnSpPr>
          <p:nvPr/>
        </p:nvCxnSpPr>
        <p:spPr>
          <a:xfrm rot="5400000">
            <a:off x="11395107" y="3443665"/>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4162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FD669D-73DF-FBD3-D8D2-F15EA2AEDB1B}"/>
              </a:ext>
            </a:extLst>
          </p:cNvPr>
          <p:cNvSpPr>
            <a:spLocks noGrp="1"/>
          </p:cNvSpPr>
          <p:nvPr>
            <p:ph type="ftr" sz="quarter" idx="10"/>
          </p:nvPr>
        </p:nvSpPr>
        <p:spPr>
          <a:xfrm>
            <a:off x="407989" y="6057901"/>
            <a:ext cx="8532812" cy="611187"/>
          </a:xfrm>
        </p:spPr>
        <p:txBody>
          <a:bodyPr/>
          <a:lstStyle/>
          <a:p>
            <a:r>
              <a:rPr lang="en-US" b="1">
                <a:solidFill>
                  <a:srgbClr val="4E4F4E"/>
                </a:solidFill>
                <a:latin typeface="+mj-lt"/>
                <a:cs typeface="Arial" panose="020B0604020202020204" pitchFamily="34" charset="0"/>
              </a:rPr>
              <a:t>BTK</a:t>
            </a:r>
            <a:r>
              <a:rPr lang="en-US">
                <a:solidFill>
                  <a:srgbClr val="4E4F4E"/>
                </a:solidFill>
                <a:latin typeface="+mj-lt"/>
                <a:cs typeface="Arial" panose="020B0604020202020204" pitchFamily="34" charset="0"/>
              </a:rPr>
              <a:t>, Bruton’s tyrosine kinase; </a:t>
            </a:r>
            <a:r>
              <a:rPr lang="en-US" b="1">
                <a:solidFill>
                  <a:srgbClr val="4E4F4E"/>
                </a:solidFill>
                <a:latin typeface="+mj-lt"/>
                <a:cs typeface="Arial" panose="020B0604020202020204" pitchFamily="34" charset="0"/>
              </a:rPr>
              <a:t>BTKi</a:t>
            </a:r>
            <a:r>
              <a:rPr lang="en-US">
                <a:solidFill>
                  <a:srgbClr val="4E4F4E"/>
                </a:solidFill>
                <a:latin typeface="+mj-lt"/>
                <a:cs typeface="Arial" panose="020B0604020202020204" pitchFamily="34" charset="0"/>
              </a:rPr>
              <a:t>, BTK inhibitor; </a:t>
            </a:r>
            <a:r>
              <a:rPr lang="en-US" b="1">
                <a:solidFill>
                  <a:srgbClr val="4E4F4E"/>
                </a:solidFill>
                <a:latin typeface="+mj-lt"/>
                <a:cs typeface="Arial" panose="020B0604020202020204" pitchFamily="34" charset="0"/>
              </a:rPr>
              <a:t>CCUS</a:t>
            </a:r>
            <a:r>
              <a:rPr lang="en-US">
                <a:solidFill>
                  <a:srgbClr val="4E4F4E"/>
                </a:solidFill>
                <a:latin typeface="+mj-lt"/>
                <a:cs typeface="Arial" panose="020B0604020202020204" pitchFamily="34" charset="0"/>
              </a:rPr>
              <a:t>, clonal cytopenia of undetermined significance; </a:t>
            </a:r>
            <a:r>
              <a:rPr lang="en-US" b="1">
                <a:solidFill>
                  <a:srgbClr val="4E4F4E"/>
                </a:solidFill>
                <a:latin typeface="+mj-lt"/>
                <a:cs typeface="Arial" panose="020B0604020202020204" pitchFamily="34" charset="0"/>
              </a:rPr>
              <a:t>CLL</a:t>
            </a:r>
            <a:r>
              <a:rPr lang="en-US">
                <a:solidFill>
                  <a:srgbClr val="4E4F4E"/>
                </a:solidFill>
                <a:latin typeface="+mj-lt"/>
                <a:cs typeface="Arial" panose="020B0604020202020204" pitchFamily="34" charset="0"/>
              </a:rPr>
              <a:t>; chronic lymphocytic leukemia; </a:t>
            </a:r>
            <a:r>
              <a:rPr lang="en-US" b="1">
                <a:solidFill>
                  <a:srgbClr val="4E4F4E"/>
                </a:solidFill>
                <a:latin typeface="+mj-lt"/>
                <a:cs typeface="Arial" panose="020B0604020202020204" pitchFamily="34" charset="0"/>
              </a:rPr>
              <a:t>FC</a:t>
            </a:r>
            <a:r>
              <a:rPr lang="en-US">
                <a:solidFill>
                  <a:srgbClr val="4E4F4E"/>
                </a:solidFill>
                <a:latin typeface="+mj-lt"/>
                <a:cs typeface="Arial" panose="020B0604020202020204" pitchFamily="34" charset="0"/>
              </a:rPr>
              <a:t>, fludarabine and cyclophosphamide; </a:t>
            </a:r>
            <a:r>
              <a:rPr lang="en-US" b="1" err="1">
                <a:solidFill>
                  <a:srgbClr val="4E4F4E"/>
                </a:solidFill>
                <a:latin typeface="+mj-lt"/>
                <a:cs typeface="Arial" panose="020B0604020202020204" pitchFamily="34" charset="0"/>
              </a:rPr>
              <a:t>iFCG</a:t>
            </a:r>
            <a:r>
              <a:rPr lang="en-US">
                <a:solidFill>
                  <a:srgbClr val="4E4F4E"/>
                </a:solidFill>
                <a:latin typeface="+mj-lt"/>
                <a:cs typeface="Arial" panose="020B0604020202020204" pitchFamily="34" charset="0"/>
              </a:rPr>
              <a:t>, ibrutinib plus fludarabine, cyclophosphamide and </a:t>
            </a:r>
            <a:r>
              <a:rPr lang="en-US" err="1">
                <a:solidFill>
                  <a:srgbClr val="4E4F4E"/>
                </a:solidFill>
                <a:latin typeface="+mj-lt"/>
                <a:cs typeface="Arial" panose="020B0604020202020204" pitchFamily="34" charset="0"/>
              </a:rPr>
              <a:t>obinutuzumab</a:t>
            </a:r>
            <a:r>
              <a:rPr lang="en-US">
                <a:solidFill>
                  <a:srgbClr val="4E4F4E"/>
                </a:solidFill>
                <a:latin typeface="+mj-lt"/>
                <a:cs typeface="Arial" panose="020B0604020202020204" pitchFamily="34" charset="0"/>
              </a:rPr>
              <a:t>; </a:t>
            </a:r>
            <a:r>
              <a:rPr lang="en-US" b="1" err="1">
                <a:solidFill>
                  <a:srgbClr val="4E4F4E"/>
                </a:solidFill>
                <a:latin typeface="+mj-lt"/>
                <a:cs typeface="Arial" panose="020B0604020202020204" pitchFamily="34" charset="0"/>
              </a:rPr>
              <a:t>iFCR</a:t>
            </a:r>
            <a:r>
              <a:rPr lang="en-US">
                <a:solidFill>
                  <a:srgbClr val="4E4F4E"/>
                </a:solidFill>
                <a:latin typeface="+mj-lt"/>
                <a:cs typeface="Arial" panose="020B0604020202020204" pitchFamily="34" charset="0"/>
              </a:rPr>
              <a:t>, ibrutinib plus fludarabine, cyclophosphamide and rituximab; </a:t>
            </a:r>
            <a:r>
              <a:rPr lang="en-US" b="1">
                <a:solidFill>
                  <a:srgbClr val="4E4F4E"/>
                </a:solidFill>
                <a:latin typeface="+mj-lt"/>
                <a:cs typeface="Arial" panose="020B0604020202020204" pitchFamily="34" charset="0"/>
              </a:rPr>
              <a:t>IGHV</a:t>
            </a:r>
            <a:r>
              <a:rPr lang="en-US">
                <a:solidFill>
                  <a:srgbClr val="4E4F4E"/>
                </a:solidFill>
                <a:latin typeface="+mj-lt"/>
                <a:cs typeface="Arial" panose="020B0604020202020204" pitchFamily="34" charset="0"/>
              </a:rPr>
              <a:t>, immunoglobulin heavy chain variable genes; </a:t>
            </a:r>
            <a:r>
              <a:rPr lang="en-US" b="1">
                <a:solidFill>
                  <a:srgbClr val="4E4F4E"/>
                </a:solidFill>
                <a:latin typeface="+mj-lt"/>
                <a:cs typeface="Arial" panose="020B0604020202020204" pitchFamily="34" charset="0"/>
              </a:rPr>
              <a:t>I-M</a:t>
            </a:r>
            <a:r>
              <a:rPr lang="en-US">
                <a:solidFill>
                  <a:srgbClr val="4E4F4E"/>
                </a:solidFill>
                <a:latin typeface="+mj-lt"/>
                <a:cs typeface="Arial" panose="020B0604020202020204" pitchFamily="34" charset="0"/>
              </a:rPr>
              <a:t>, ibrutinib maintenance; </a:t>
            </a:r>
            <a:r>
              <a:rPr lang="en-US" b="1" err="1">
                <a:solidFill>
                  <a:srgbClr val="4E4F4E"/>
                </a:solidFill>
                <a:latin typeface="+mj-lt"/>
                <a:cs typeface="Arial" panose="020B0604020202020204" pitchFamily="34" charset="0"/>
              </a:rPr>
              <a:t>mAb</a:t>
            </a:r>
            <a:r>
              <a:rPr lang="en-US">
                <a:solidFill>
                  <a:srgbClr val="4E4F4E"/>
                </a:solidFill>
                <a:latin typeface="+mj-lt"/>
                <a:cs typeface="Arial" panose="020B0604020202020204" pitchFamily="34" charset="0"/>
              </a:rPr>
              <a:t>, monoclonal antibody; </a:t>
            </a:r>
            <a:r>
              <a:rPr lang="en-US" b="1">
                <a:solidFill>
                  <a:srgbClr val="4E4F4E"/>
                </a:solidFill>
                <a:latin typeface="+mj-lt"/>
                <a:cs typeface="Arial" panose="020B0604020202020204" pitchFamily="34" charset="0"/>
              </a:rPr>
              <a:t>MDS</a:t>
            </a:r>
            <a:r>
              <a:rPr lang="en-US">
                <a:solidFill>
                  <a:srgbClr val="4E4F4E"/>
                </a:solidFill>
                <a:latin typeface="+mj-lt"/>
                <a:cs typeface="Arial" panose="020B0604020202020204" pitchFamily="34" charset="0"/>
              </a:rPr>
              <a:t>, myelodysplastic syndrome; </a:t>
            </a:r>
            <a:r>
              <a:rPr lang="en-US" b="1">
                <a:solidFill>
                  <a:srgbClr val="4E4F4E"/>
                </a:solidFill>
                <a:latin typeface="+mj-lt"/>
                <a:cs typeface="Arial" panose="020B0604020202020204" pitchFamily="34" charset="0"/>
              </a:rPr>
              <a:t>MRD</a:t>
            </a:r>
            <a:r>
              <a:rPr lang="en-US">
                <a:solidFill>
                  <a:srgbClr val="4E4F4E"/>
                </a:solidFill>
                <a:latin typeface="+mj-lt"/>
                <a:cs typeface="Arial" panose="020B0604020202020204" pitchFamily="34" charset="0"/>
              </a:rPr>
              <a:t>, minimal residual disease; </a:t>
            </a:r>
            <a:r>
              <a:rPr lang="en-US" b="1">
                <a:solidFill>
                  <a:srgbClr val="4E4F4E"/>
                </a:solidFill>
                <a:latin typeface="+mj-lt"/>
                <a:cs typeface="Arial" panose="020B0604020202020204" pitchFamily="34" charset="0"/>
              </a:rPr>
              <a:t>PFS</a:t>
            </a:r>
            <a:r>
              <a:rPr lang="en-US">
                <a:solidFill>
                  <a:srgbClr val="4E4F4E"/>
                </a:solidFill>
                <a:latin typeface="+mj-lt"/>
                <a:cs typeface="Arial" panose="020B0604020202020204" pitchFamily="34" charset="0"/>
              </a:rPr>
              <a:t>, progression-free survival; </a:t>
            </a:r>
            <a:r>
              <a:rPr lang="en-US" b="1">
                <a:solidFill>
                  <a:srgbClr val="4E4F4E"/>
                </a:solidFill>
                <a:latin typeface="+mj-lt"/>
                <a:cs typeface="Arial" panose="020B0604020202020204" pitchFamily="34" charset="0"/>
              </a:rPr>
              <a:t>Y</a:t>
            </a:r>
            <a:r>
              <a:rPr lang="en-US">
                <a:solidFill>
                  <a:srgbClr val="4E4F4E"/>
                </a:solidFill>
                <a:latin typeface="+mj-lt"/>
                <a:cs typeface="Arial" panose="020B0604020202020204" pitchFamily="34" charset="0"/>
              </a:rPr>
              <a:t>, year(s).</a:t>
            </a:r>
          </a:p>
          <a:p>
            <a:r>
              <a:rPr lang="en-US" b="1" err="1">
                <a:solidFill>
                  <a:srgbClr val="4E4F4E"/>
                </a:solidFill>
                <a:latin typeface="+mj-lt"/>
                <a:cs typeface="Arial" panose="020B0604020202020204" pitchFamily="34" charset="0"/>
              </a:rPr>
              <a:t>Ahn</a:t>
            </a:r>
            <a:r>
              <a:rPr lang="en-US" b="1">
                <a:solidFill>
                  <a:srgbClr val="4E4F4E"/>
                </a:solidFill>
                <a:cs typeface="Arial" panose="020B0604020202020204" pitchFamily="34" charset="0"/>
              </a:rPr>
              <a:t>, et al. Abstract 152 presented at 17-ICML.</a:t>
            </a:r>
            <a:endParaRPr lang="en-GB"/>
          </a:p>
        </p:txBody>
      </p:sp>
      <p:sp>
        <p:nvSpPr>
          <p:cNvPr id="3" name="Title 2">
            <a:extLst>
              <a:ext uri="{FF2B5EF4-FFF2-40B4-BE49-F238E27FC236}">
                <a16:creationId xmlns:a16="http://schemas.microsoft.com/office/drawing/2014/main" id="{2BB8DC45-61CE-1479-2214-367EB756FD35}"/>
              </a:ext>
            </a:extLst>
          </p:cNvPr>
          <p:cNvSpPr>
            <a:spLocks noGrp="1"/>
          </p:cNvSpPr>
          <p:nvPr>
            <p:ph type="title"/>
          </p:nvPr>
        </p:nvSpPr>
        <p:spPr/>
        <p:txBody>
          <a:bodyPr/>
          <a:lstStyle/>
          <a:p>
            <a:r>
              <a:rPr lang="en-US"/>
              <a:t>Conclusions</a:t>
            </a:r>
          </a:p>
        </p:txBody>
      </p:sp>
      <p:sp>
        <p:nvSpPr>
          <p:cNvPr id="7" name="Inhaltsplatzhalter 6">
            <a:extLst>
              <a:ext uri="{FF2B5EF4-FFF2-40B4-BE49-F238E27FC236}">
                <a16:creationId xmlns:a16="http://schemas.microsoft.com/office/drawing/2014/main" id="{3B0C1EAD-1FAC-D70D-37F8-022AF240F00F}"/>
              </a:ext>
            </a:extLst>
          </p:cNvPr>
          <p:cNvSpPr>
            <a:spLocks noGrp="1"/>
          </p:cNvSpPr>
          <p:nvPr>
            <p:ph idx="1"/>
          </p:nvPr>
        </p:nvSpPr>
        <p:spPr/>
        <p:txBody>
          <a:bodyPr>
            <a:normAutofit lnSpcReduction="10000"/>
          </a:bodyPr>
          <a:lstStyle/>
          <a:p>
            <a:r>
              <a:rPr lang="en-US"/>
              <a:t>With 5 years of follow-up, </a:t>
            </a:r>
            <a:r>
              <a:rPr lang="en-US" err="1"/>
              <a:t>iFCR</a:t>
            </a:r>
            <a:r>
              <a:rPr lang="en-US"/>
              <a:t> with 2Y I-M achieved durably deep response in a population of </a:t>
            </a:r>
            <a:br>
              <a:rPr lang="en-US"/>
            </a:br>
            <a:r>
              <a:rPr lang="en-US"/>
              <a:t>85 young, fit CLL patients with diverse prognostic markers</a:t>
            </a:r>
          </a:p>
          <a:p>
            <a:pPr lvl="1"/>
            <a:r>
              <a:rPr lang="en-US"/>
              <a:t>5-year PFS: 94%</a:t>
            </a:r>
          </a:p>
          <a:p>
            <a:pPr lvl="1"/>
            <a:r>
              <a:rPr lang="en-US"/>
              <a:t>No significant PFS difference by </a:t>
            </a:r>
            <a:r>
              <a:rPr lang="en-US" i="1"/>
              <a:t>IGHV</a:t>
            </a:r>
            <a:r>
              <a:rPr lang="en-US"/>
              <a:t> status</a:t>
            </a:r>
          </a:p>
          <a:p>
            <a:r>
              <a:rPr lang="en-US"/>
              <a:t>Safety</a:t>
            </a:r>
          </a:p>
          <a:p>
            <a:pPr lvl="1"/>
            <a:r>
              <a:rPr lang="en-US"/>
              <a:t>1 sudden cardiac death, 7 (8%) atrial fibrillation</a:t>
            </a:r>
          </a:p>
          <a:p>
            <a:pPr lvl="1"/>
            <a:r>
              <a:rPr lang="en-US"/>
              <a:t>11 (13%) second malignancy (most commonly skin cancer, 1 MDS, 1 CCUS)</a:t>
            </a:r>
          </a:p>
          <a:p>
            <a:r>
              <a:rPr lang="en-US"/>
              <a:t>13 patients (15%) developed MRD conversion</a:t>
            </a:r>
          </a:p>
          <a:p>
            <a:r>
              <a:rPr lang="en-US"/>
              <a:t>6 patients (7%) received retreatment with ibrutinib (median 34 months on retreatment)</a:t>
            </a:r>
          </a:p>
          <a:p>
            <a:pPr lvl="1"/>
            <a:r>
              <a:rPr lang="en-US"/>
              <a:t>Re-emergent clones lacked </a:t>
            </a:r>
            <a:r>
              <a:rPr lang="en-US" i="1"/>
              <a:t>BTK</a:t>
            </a:r>
            <a:r>
              <a:rPr lang="en-US"/>
              <a:t> mutation and retained sensitivity to ibrutinib</a:t>
            </a:r>
          </a:p>
          <a:p>
            <a:r>
              <a:rPr lang="en-US"/>
              <a:t>Consistent with data from </a:t>
            </a:r>
            <a:r>
              <a:rPr lang="en-US" err="1"/>
              <a:t>iFCG</a:t>
            </a:r>
            <a:r>
              <a:rPr lang="en-US"/>
              <a:t> &amp; Filo (Jain, 2021 Leukemia; </a:t>
            </a:r>
            <a:r>
              <a:rPr lang="en-US" err="1"/>
              <a:t>Michallet</a:t>
            </a:r>
            <a:r>
              <a:rPr lang="en-US"/>
              <a:t> 2023 Blood Adv)</a:t>
            </a:r>
          </a:p>
          <a:p>
            <a:r>
              <a:rPr lang="en-US"/>
              <a:t>These data provide rationale to further investigate BTKi plus FC-anti-CD20 </a:t>
            </a:r>
            <a:r>
              <a:rPr lang="en-US" err="1"/>
              <a:t>mAb</a:t>
            </a:r>
            <a:r>
              <a:rPr lang="en-US"/>
              <a:t>-based regimens </a:t>
            </a:r>
            <a:br>
              <a:rPr lang="en-US"/>
            </a:br>
            <a:r>
              <a:rPr lang="en-US"/>
              <a:t>in young, fit CLL patients in randomized studies</a:t>
            </a:r>
          </a:p>
        </p:txBody>
      </p:sp>
    </p:spTree>
    <p:extLst>
      <p:ext uri="{BB962C8B-B14F-4D97-AF65-F5344CB8AC3E}">
        <p14:creationId xmlns:p14="http://schemas.microsoft.com/office/powerpoint/2010/main" val="293538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4E1934F-A468-21AA-E396-A73BBBA6D999}"/>
              </a:ext>
            </a:extLst>
          </p:cNvPr>
          <p:cNvSpPr>
            <a:spLocks noGrp="1"/>
          </p:cNvSpPr>
          <p:nvPr>
            <p:ph type="body" sz="quarter" idx="12"/>
          </p:nvPr>
        </p:nvSpPr>
        <p:spPr/>
        <p:txBody>
          <a:bodyPr/>
          <a:lstStyle/>
          <a:p>
            <a:r>
              <a:rPr lang="en-US"/>
              <a:t>OS overall population </a:t>
            </a:r>
          </a:p>
        </p:txBody>
      </p:sp>
      <p:sp>
        <p:nvSpPr>
          <p:cNvPr id="8" name="Title 7">
            <a:extLst>
              <a:ext uri="{FF2B5EF4-FFF2-40B4-BE49-F238E27FC236}">
                <a16:creationId xmlns:a16="http://schemas.microsoft.com/office/drawing/2014/main" id="{0FE6A7BB-4A8A-4E64-BB88-018E4512BB1C}"/>
              </a:ext>
            </a:extLst>
          </p:cNvPr>
          <p:cNvSpPr>
            <a:spLocks noGrp="1"/>
          </p:cNvSpPr>
          <p:nvPr>
            <p:ph type="title"/>
          </p:nvPr>
        </p:nvSpPr>
        <p:spPr/>
        <p:txBody>
          <a:bodyPr/>
          <a:lstStyle/>
          <a:p>
            <a:r>
              <a:rPr lang="en-US"/>
              <a:t>Overall survival (cohort 1) </a:t>
            </a:r>
          </a:p>
        </p:txBody>
      </p:sp>
      <p:sp>
        <p:nvSpPr>
          <p:cNvPr id="5" name="Footer Placeholder 4">
            <a:extLst>
              <a:ext uri="{FF2B5EF4-FFF2-40B4-BE49-F238E27FC236}">
                <a16:creationId xmlns:a16="http://schemas.microsoft.com/office/drawing/2014/main" id="{632204DD-E9F3-A65D-6409-5F3E7E709514}"/>
              </a:ext>
            </a:extLst>
          </p:cNvPr>
          <p:cNvSpPr>
            <a:spLocks noGrp="1"/>
          </p:cNvSpPr>
          <p:nvPr>
            <p:ph type="ftr" sz="quarter" idx="13"/>
          </p:nvPr>
        </p:nvSpPr>
        <p:spPr/>
        <p:txBody>
          <a:bodyPr/>
          <a:lstStyle/>
          <a:p>
            <a:r>
              <a:rPr lang="en-US" baseline="30000">
                <a:solidFill>
                  <a:srgbClr val="4E4F4E"/>
                </a:solidFill>
                <a:cs typeface="Arial" panose="020B0604020202020204" pitchFamily="34" charset="0"/>
              </a:rPr>
              <a:t>a</a:t>
            </a:r>
            <a:r>
              <a:rPr lang="en-US">
                <a:solidFill>
                  <a:srgbClr val="4E4F4E"/>
                </a:solidFill>
                <a:cs typeface="Arial" panose="020B0604020202020204" pitchFamily="34" charset="0"/>
              </a:rPr>
              <a:t> All </a:t>
            </a:r>
            <a:r>
              <a:rPr lang="en-US" i="1">
                <a:solidFill>
                  <a:srgbClr val="4E4F4E"/>
                </a:solidFill>
                <a:cs typeface="Arial" panose="020B0604020202020204" pitchFamily="34" charset="0"/>
              </a:rPr>
              <a:t>P-</a:t>
            </a:r>
            <a:r>
              <a:rPr lang="en-US">
                <a:solidFill>
                  <a:srgbClr val="4E4F4E"/>
                </a:solidFill>
                <a:cs typeface="Arial" panose="020B0604020202020204" pitchFamily="34" charset="0"/>
              </a:rPr>
              <a:t>values are 2-sided. </a:t>
            </a:r>
          </a:p>
          <a:p>
            <a:r>
              <a:rPr lang="en-US" b="1">
                <a:solidFill>
                  <a:srgbClr val="4E4F4E"/>
                </a:solidFill>
                <a:cs typeface="Arial" panose="020B0604020202020204" pitchFamily="34" charset="0"/>
              </a:rPr>
              <a:t>BR</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bendamustine</a:t>
            </a:r>
            <a:r>
              <a:rPr lang="en-US">
                <a:solidFill>
                  <a:srgbClr val="4E4F4E"/>
                </a:solidFill>
                <a:cs typeface="Arial" panose="020B0604020202020204" pitchFamily="34" charset="0"/>
              </a:rPr>
              <a:t> plus rituximab; </a:t>
            </a:r>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HR</a:t>
            </a:r>
            <a:r>
              <a:rPr lang="en-US">
                <a:solidFill>
                  <a:srgbClr val="4E4F4E"/>
                </a:solidFill>
                <a:cs typeface="Arial" panose="020B0604020202020204" pitchFamily="34" charset="0"/>
              </a:rPr>
              <a:t>, hazard ratio; </a:t>
            </a:r>
            <a:r>
              <a:rPr lang="en-US" b="1" err="1">
                <a:solidFill>
                  <a:srgbClr val="4E4F4E"/>
                </a:solidFill>
                <a:cs typeface="Arial" panose="020B0604020202020204" pitchFamily="34" charset="0"/>
              </a:rPr>
              <a:t>mOS</a:t>
            </a:r>
            <a:r>
              <a:rPr lang="en-US">
                <a:solidFill>
                  <a:srgbClr val="4E4F4E"/>
                </a:solidFill>
                <a:cs typeface="Arial" panose="020B0604020202020204" pitchFamily="34" charset="0"/>
              </a:rPr>
              <a:t>, median overall survival; </a:t>
            </a:r>
            <a:r>
              <a:rPr lang="en-US" b="1">
                <a:solidFill>
                  <a:srgbClr val="4E4F4E"/>
                </a:solidFill>
                <a:cs typeface="Arial" panose="020B0604020202020204" pitchFamily="34" charset="0"/>
              </a:rPr>
              <a:t>NE</a:t>
            </a:r>
            <a:r>
              <a:rPr lang="en-US">
                <a:solidFill>
                  <a:srgbClr val="4E4F4E"/>
                </a:solidFill>
                <a:cs typeface="Arial" panose="020B0604020202020204" pitchFamily="34" charset="0"/>
              </a:rPr>
              <a:t>, not evaluable; </a:t>
            </a:r>
            <a:r>
              <a:rPr lang="en-US" b="1">
                <a:solidFill>
                  <a:srgbClr val="4E4F4E"/>
                </a:solidFill>
                <a:cs typeface="Arial" panose="020B0604020202020204" pitchFamily="34" charset="0"/>
              </a:rPr>
              <a:t>OS</a:t>
            </a:r>
            <a:r>
              <a:rPr lang="en-US">
                <a:solidFill>
                  <a:srgbClr val="4E4F4E"/>
                </a:solidFill>
                <a:cs typeface="Arial" panose="020B0604020202020204" pitchFamily="34" charset="0"/>
              </a:rPr>
              <a:t>, overall survival; </a:t>
            </a:r>
            <a:r>
              <a:rPr lang="en-US" err="1">
                <a:solidFill>
                  <a:srgbClr val="4E4F4E"/>
                </a:solidFill>
                <a:cs typeface="Arial" panose="020B0604020202020204" pitchFamily="34" charset="0"/>
              </a:rPr>
              <a:t>Zanu</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zanubrutinib</a:t>
            </a:r>
            <a:r>
              <a:rPr lang="en-US">
                <a:solidFill>
                  <a:srgbClr val="4E4F4E"/>
                </a:solidFill>
                <a:cs typeface="Arial" panose="020B0604020202020204" pitchFamily="34" charset="0"/>
              </a:rPr>
              <a:t> </a:t>
            </a:r>
          </a:p>
          <a:p>
            <a:r>
              <a:rPr lang="en-US" b="1">
                <a:solidFill>
                  <a:srgbClr val="4E4F4E"/>
                </a:solidFill>
                <a:cs typeface="Arial" panose="020B0604020202020204" pitchFamily="34" charset="0"/>
              </a:rPr>
              <a:t>Munir T, et al. Abstract P639 presented at EHA2023. </a:t>
            </a:r>
            <a:r>
              <a:rPr lang="en-US" b="1" err="1">
                <a:solidFill>
                  <a:srgbClr val="4E4F4E"/>
                </a:solidFill>
                <a:cs typeface="Arial" panose="020B0604020202020204" pitchFamily="34" charset="0"/>
              </a:rPr>
              <a:t>Shadman</a:t>
            </a:r>
            <a:r>
              <a:rPr lang="en-US" b="1">
                <a:solidFill>
                  <a:srgbClr val="4E4F4E"/>
                </a:solidFill>
                <a:cs typeface="Arial" panose="020B0604020202020204" pitchFamily="34" charset="0"/>
              </a:rPr>
              <a:t> T, et al. Abstract 154 presented at 17-ICML</a:t>
            </a:r>
            <a:r>
              <a:rPr lang="en-US">
                <a:solidFill>
                  <a:srgbClr val="4E4F4E"/>
                </a:solidFill>
                <a:cs typeface="Arial" panose="020B0604020202020204" pitchFamily="34" charset="0"/>
              </a:rPr>
              <a:t> </a:t>
            </a:r>
          </a:p>
        </p:txBody>
      </p:sp>
      <p:graphicFrame>
        <p:nvGraphicFramePr>
          <p:cNvPr id="7" name="Tabelle 3">
            <a:extLst>
              <a:ext uri="{FF2B5EF4-FFF2-40B4-BE49-F238E27FC236}">
                <a16:creationId xmlns:a16="http://schemas.microsoft.com/office/drawing/2014/main" id="{0CEE075F-3E9A-12E3-922D-0BB98D6FA62B}"/>
              </a:ext>
            </a:extLst>
          </p:cNvPr>
          <p:cNvGraphicFramePr>
            <a:graphicFrameLocks noGrp="1"/>
          </p:cNvGraphicFramePr>
          <p:nvPr>
            <p:extLst>
              <p:ext uri="{D42A27DB-BD31-4B8C-83A1-F6EECF244321}">
                <p14:modId xmlns:p14="http://schemas.microsoft.com/office/powerpoint/2010/main" val="2518253493"/>
              </p:ext>
            </p:extLst>
          </p:nvPr>
        </p:nvGraphicFramePr>
        <p:xfrm>
          <a:off x="399420" y="5296965"/>
          <a:ext cx="8536618" cy="764640"/>
        </p:xfrm>
        <a:graphic>
          <a:graphicData uri="http://schemas.openxmlformats.org/drawingml/2006/table">
            <a:tbl>
              <a:tblPr firstRow="1" bandRow="1">
                <a:tableStyleId>{5C22544A-7EE6-4342-B048-85BDC9FD1C3A}</a:tableStyleId>
              </a:tblPr>
              <a:tblGrid>
                <a:gridCol w="674218">
                  <a:extLst>
                    <a:ext uri="{9D8B030D-6E8A-4147-A177-3AD203B41FA5}">
                      <a16:colId xmlns:a16="http://schemas.microsoft.com/office/drawing/2014/main" val="4045263512"/>
                    </a:ext>
                  </a:extLst>
                </a:gridCol>
                <a:gridCol w="374400">
                  <a:extLst>
                    <a:ext uri="{9D8B030D-6E8A-4147-A177-3AD203B41FA5}">
                      <a16:colId xmlns:a16="http://schemas.microsoft.com/office/drawing/2014/main" val="3433192378"/>
                    </a:ext>
                  </a:extLst>
                </a:gridCol>
                <a:gridCol w="374400">
                  <a:extLst>
                    <a:ext uri="{9D8B030D-6E8A-4147-A177-3AD203B41FA5}">
                      <a16:colId xmlns:a16="http://schemas.microsoft.com/office/drawing/2014/main" val="1281010371"/>
                    </a:ext>
                  </a:extLst>
                </a:gridCol>
                <a:gridCol w="374400">
                  <a:extLst>
                    <a:ext uri="{9D8B030D-6E8A-4147-A177-3AD203B41FA5}">
                      <a16:colId xmlns:a16="http://schemas.microsoft.com/office/drawing/2014/main" val="258877208"/>
                    </a:ext>
                  </a:extLst>
                </a:gridCol>
                <a:gridCol w="374400">
                  <a:extLst>
                    <a:ext uri="{9D8B030D-6E8A-4147-A177-3AD203B41FA5}">
                      <a16:colId xmlns:a16="http://schemas.microsoft.com/office/drawing/2014/main" val="1920481034"/>
                    </a:ext>
                  </a:extLst>
                </a:gridCol>
                <a:gridCol w="374400">
                  <a:extLst>
                    <a:ext uri="{9D8B030D-6E8A-4147-A177-3AD203B41FA5}">
                      <a16:colId xmlns:a16="http://schemas.microsoft.com/office/drawing/2014/main" val="845601134"/>
                    </a:ext>
                  </a:extLst>
                </a:gridCol>
                <a:gridCol w="374400">
                  <a:extLst>
                    <a:ext uri="{9D8B030D-6E8A-4147-A177-3AD203B41FA5}">
                      <a16:colId xmlns:a16="http://schemas.microsoft.com/office/drawing/2014/main" val="3524120169"/>
                    </a:ext>
                  </a:extLst>
                </a:gridCol>
                <a:gridCol w="374400">
                  <a:extLst>
                    <a:ext uri="{9D8B030D-6E8A-4147-A177-3AD203B41FA5}">
                      <a16:colId xmlns:a16="http://schemas.microsoft.com/office/drawing/2014/main" val="186758993"/>
                    </a:ext>
                  </a:extLst>
                </a:gridCol>
                <a:gridCol w="374400">
                  <a:extLst>
                    <a:ext uri="{9D8B030D-6E8A-4147-A177-3AD203B41FA5}">
                      <a16:colId xmlns:a16="http://schemas.microsoft.com/office/drawing/2014/main" val="1415829574"/>
                    </a:ext>
                  </a:extLst>
                </a:gridCol>
                <a:gridCol w="374400">
                  <a:extLst>
                    <a:ext uri="{9D8B030D-6E8A-4147-A177-3AD203B41FA5}">
                      <a16:colId xmlns:a16="http://schemas.microsoft.com/office/drawing/2014/main" val="16972104"/>
                    </a:ext>
                  </a:extLst>
                </a:gridCol>
                <a:gridCol w="374400">
                  <a:extLst>
                    <a:ext uri="{9D8B030D-6E8A-4147-A177-3AD203B41FA5}">
                      <a16:colId xmlns:a16="http://schemas.microsoft.com/office/drawing/2014/main" val="2828993646"/>
                    </a:ext>
                  </a:extLst>
                </a:gridCol>
                <a:gridCol w="374400">
                  <a:extLst>
                    <a:ext uri="{9D8B030D-6E8A-4147-A177-3AD203B41FA5}">
                      <a16:colId xmlns:a16="http://schemas.microsoft.com/office/drawing/2014/main" val="3466696877"/>
                    </a:ext>
                  </a:extLst>
                </a:gridCol>
                <a:gridCol w="374400">
                  <a:extLst>
                    <a:ext uri="{9D8B030D-6E8A-4147-A177-3AD203B41FA5}">
                      <a16:colId xmlns:a16="http://schemas.microsoft.com/office/drawing/2014/main" val="4168452048"/>
                    </a:ext>
                  </a:extLst>
                </a:gridCol>
                <a:gridCol w="374400">
                  <a:extLst>
                    <a:ext uri="{9D8B030D-6E8A-4147-A177-3AD203B41FA5}">
                      <a16:colId xmlns:a16="http://schemas.microsoft.com/office/drawing/2014/main" val="1531872343"/>
                    </a:ext>
                  </a:extLst>
                </a:gridCol>
                <a:gridCol w="374400">
                  <a:extLst>
                    <a:ext uri="{9D8B030D-6E8A-4147-A177-3AD203B41FA5}">
                      <a16:colId xmlns:a16="http://schemas.microsoft.com/office/drawing/2014/main" val="3170051921"/>
                    </a:ext>
                  </a:extLst>
                </a:gridCol>
                <a:gridCol w="374400">
                  <a:extLst>
                    <a:ext uri="{9D8B030D-6E8A-4147-A177-3AD203B41FA5}">
                      <a16:colId xmlns:a16="http://schemas.microsoft.com/office/drawing/2014/main" val="2812093134"/>
                    </a:ext>
                  </a:extLst>
                </a:gridCol>
                <a:gridCol w="374400">
                  <a:extLst>
                    <a:ext uri="{9D8B030D-6E8A-4147-A177-3AD203B41FA5}">
                      <a16:colId xmlns:a16="http://schemas.microsoft.com/office/drawing/2014/main" val="3765927469"/>
                    </a:ext>
                  </a:extLst>
                </a:gridCol>
                <a:gridCol w="374400">
                  <a:extLst>
                    <a:ext uri="{9D8B030D-6E8A-4147-A177-3AD203B41FA5}">
                      <a16:colId xmlns:a16="http://schemas.microsoft.com/office/drawing/2014/main" val="2277868045"/>
                    </a:ext>
                  </a:extLst>
                </a:gridCol>
                <a:gridCol w="374400">
                  <a:extLst>
                    <a:ext uri="{9D8B030D-6E8A-4147-A177-3AD203B41FA5}">
                      <a16:colId xmlns:a16="http://schemas.microsoft.com/office/drawing/2014/main" val="959838219"/>
                    </a:ext>
                  </a:extLst>
                </a:gridCol>
                <a:gridCol w="374400">
                  <a:extLst>
                    <a:ext uri="{9D8B030D-6E8A-4147-A177-3AD203B41FA5}">
                      <a16:colId xmlns:a16="http://schemas.microsoft.com/office/drawing/2014/main" val="88073943"/>
                    </a:ext>
                  </a:extLst>
                </a:gridCol>
                <a:gridCol w="374400">
                  <a:extLst>
                    <a:ext uri="{9D8B030D-6E8A-4147-A177-3AD203B41FA5}">
                      <a16:colId xmlns:a16="http://schemas.microsoft.com/office/drawing/2014/main" val="257699597"/>
                    </a:ext>
                  </a:extLst>
                </a:gridCol>
                <a:gridCol w="374400">
                  <a:extLst>
                    <a:ext uri="{9D8B030D-6E8A-4147-A177-3AD203B41FA5}">
                      <a16:colId xmlns:a16="http://schemas.microsoft.com/office/drawing/2014/main" val="4090582422"/>
                    </a:ext>
                  </a:extLst>
                </a:gridCol>
              </a:tblGrid>
              <a:tr h="211306">
                <a:tc gridSpan="22">
                  <a:txBody>
                    <a:bodyPr/>
                    <a:lstStyle/>
                    <a:p>
                      <a:r>
                        <a:rPr lang="de-DE" sz="1200"/>
                        <a:t>No. of patients</a:t>
                      </a:r>
                    </a:p>
                  </a:txBody>
                  <a:tcPr marL="144000" marR="36000" marT="36000" marB="36000"/>
                </a:tc>
                <a:tc hMerge="1">
                  <a:txBody>
                    <a:bodyPr/>
                    <a:lstStyle/>
                    <a:p>
                      <a:endParaRPr lang="de-DE" sz="1200"/>
                    </a:p>
                  </a:txBody>
                  <a:tcPr marL="36000" marR="36000" marT="10800" marB="10800"/>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a:tc>
                <a:tc hMerge="1">
                  <a:txBody>
                    <a:bodyPr/>
                    <a:lstStyle/>
                    <a:p>
                      <a:endParaRPr lang="de-DE" sz="1200"/>
                    </a:p>
                  </a:txBody>
                  <a:tcPr marL="36000" marR="36000" marT="10800" marB="10800"/>
                </a:tc>
                <a:tc hMerge="1">
                  <a:txBody>
                    <a:bodyPr/>
                    <a:lstStyle/>
                    <a:p>
                      <a:endParaRPr lang="de-DE" sz="1200"/>
                    </a:p>
                  </a:txBody>
                  <a:tcPr marL="36000" marR="36000" marT="10800" marB="10800"/>
                </a:tc>
                <a:tc hMerge="1">
                  <a:txBody>
                    <a:bodyPr/>
                    <a:lstStyle/>
                    <a:p>
                      <a:endParaRPr lang="de-DE" sz="1200"/>
                    </a:p>
                  </a:txBody>
                  <a:tcPr marL="36000" marR="36000" marT="10800" marB="10800"/>
                </a:tc>
                <a:tc hMerge="1">
                  <a:txBody>
                    <a:bodyPr/>
                    <a:lstStyle/>
                    <a:p>
                      <a:endParaRPr lang="de-DE" sz="1200"/>
                    </a:p>
                  </a:txBody>
                  <a:tcPr marL="144000" marR="36000" marT="36000" marB="36000"/>
                </a:tc>
                <a:extLst>
                  <a:ext uri="{0D108BD9-81ED-4DB2-BD59-A6C34878D82A}">
                    <a16:rowId xmlns:a16="http://schemas.microsoft.com/office/drawing/2014/main" val="1314813781"/>
                  </a:ext>
                </a:extLst>
              </a:tr>
              <a:tr h="134195">
                <a:tc>
                  <a:txBody>
                    <a:bodyPr/>
                    <a:lstStyle/>
                    <a:p>
                      <a:pPr algn="l"/>
                      <a:r>
                        <a:rPr lang="de-DE" sz="1200">
                          <a:solidFill>
                            <a:schemeClr val="bg1"/>
                          </a:solidFill>
                        </a:rPr>
                        <a:t>BR</a:t>
                      </a:r>
                    </a:p>
                  </a:txBody>
                  <a:tcPr marL="144000" marR="0" marT="36000" marB="36000">
                    <a:solidFill>
                      <a:srgbClr val="EB574F"/>
                    </a:solidFill>
                  </a:tcPr>
                </a:tc>
                <a:tc>
                  <a:txBody>
                    <a:bodyPr/>
                    <a:lstStyle/>
                    <a:p>
                      <a:pPr algn="ctr"/>
                      <a:r>
                        <a:rPr lang="de-DE" sz="1200"/>
                        <a:t>238</a:t>
                      </a:r>
                    </a:p>
                  </a:txBody>
                  <a:tcPr marL="0" marR="0" marT="36000" marB="36000"/>
                </a:tc>
                <a:tc>
                  <a:txBody>
                    <a:bodyPr/>
                    <a:lstStyle/>
                    <a:p>
                      <a:pPr algn="ctr"/>
                      <a:r>
                        <a:rPr lang="de-DE" sz="1200"/>
                        <a:t>222</a:t>
                      </a:r>
                    </a:p>
                  </a:txBody>
                  <a:tcPr marL="0" marR="0" marT="36000" marB="36000"/>
                </a:tc>
                <a:tc>
                  <a:txBody>
                    <a:bodyPr/>
                    <a:lstStyle/>
                    <a:p>
                      <a:pPr algn="ctr"/>
                      <a:r>
                        <a:rPr lang="de-DE" sz="1200"/>
                        <a:t>217</a:t>
                      </a:r>
                    </a:p>
                  </a:txBody>
                  <a:tcPr marL="0" marR="0" marT="36000" marB="36000"/>
                </a:tc>
                <a:tc>
                  <a:txBody>
                    <a:bodyPr/>
                    <a:lstStyle/>
                    <a:p>
                      <a:pPr algn="ctr"/>
                      <a:r>
                        <a:rPr lang="de-DE" sz="1200"/>
                        <a:t>212</a:t>
                      </a:r>
                    </a:p>
                  </a:txBody>
                  <a:tcPr marL="0" marR="0" marT="36000" marB="36000"/>
                </a:tc>
                <a:tc>
                  <a:txBody>
                    <a:bodyPr/>
                    <a:lstStyle/>
                    <a:p>
                      <a:pPr algn="ctr"/>
                      <a:r>
                        <a:rPr lang="de-DE" sz="1200"/>
                        <a:t>211</a:t>
                      </a:r>
                    </a:p>
                  </a:txBody>
                  <a:tcPr marL="0" marR="0" marT="36000" marB="36000"/>
                </a:tc>
                <a:tc>
                  <a:txBody>
                    <a:bodyPr/>
                    <a:lstStyle/>
                    <a:p>
                      <a:pPr algn="ctr"/>
                      <a:r>
                        <a:rPr lang="de-DE" sz="1200"/>
                        <a:t>210</a:t>
                      </a:r>
                    </a:p>
                  </a:txBody>
                  <a:tcPr marL="0" marR="0" marT="36000" marB="36000"/>
                </a:tc>
                <a:tc>
                  <a:txBody>
                    <a:bodyPr/>
                    <a:lstStyle/>
                    <a:p>
                      <a:pPr algn="ctr"/>
                      <a:r>
                        <a:rPr lang="de-DE" sz="1200"/>
                        <a:t>209</a:t>
                      </a:r>
                    </a:p>
                  </a:txBody>
                  <a:tcPr marL="0" marR="0" marT="36000" marB="36000"/>
                </a:tc>
                <a:tc>
                  <a:txBody>
                    <a:bodyPr/>
                    <a:lstStyle/>
                    <a:p>
                      <a:pPr algn="ctr"/>
                      <a:r>
                        <a:rPr lang="de-DE" sz="1200"/>
                        <a:t>206</a:t>
                      </a:r>
                    </a:p>
                  </a:txBody>
                  <a:tcPr marL="0" marR="0" marT="36000" marB="36000"/>
                </a:tc>
                <a:tc>
                  <a:txBody>
                    <a:bodyPr/>
                    <a:lstStyle/>
                    <a:p>
                      <a:pPr algn="ctr"/>
                      <a:r>
                        <a:rPr lang="de-DE" sz="1200"/>
                        <a:t>204</a:t>
                      </a:r>
                    </a:p>
                  </a:txBody>
                  <a:tcPr marL="0" marR="0" marT="36000" marB="36000"/>
                </a:tc>
                <a:tc>
                  <a:txBody>
                    <a:bodyPr/>
                    <a:lstStyle/>
                    <a:p>
                      <a:pPr algn="ctr"/>
                      <a:r>
                        <a:rPr lang="de-DE" sz="1200"/>
                        <a:t>201</a:t>
                      </a:r>
                    </a:p>
                  </a:txBody>
                  <a:tcPr marL="0" marR="0" marT="36000" marB="36000"/>
                </a:tc>
                <a:tc>
                  <a:txBody>
                    <a:bodyPr/>
                    <a:lstStyle/>
                    <a:p>
                      <a:pPr algn="ctr"/>
                      <a:r>
                        <a:rPr lang="de-DE" sz="1200"/>
                        <a:t>198</a:t>
                      </a:r>
                    </a:p>
                  </a:txBody>
                  <a:tcPr marL="0" marR="0" marT="36000" marB="36000"/>
                </a:tc>
                <a:tc>
                  <a:txBody>
                    <a:bodyPr/>
                    <a:lstStyle/>
                    <a:p>
                      <a:pPr algn="ctr"/>
                      <a:r>
                        <a:rPr lang="de-DE" sz="1200"/>
                        <a:t>196</a:t>
                      </a:r>
                    </a:p>
                  </a:txBody>
                  <a:tcPr marL="0" marR="0" marT="36000" marB="36000"/>
                </a:tc>
                <a:tc>
                  <a:txBody>
                    <a:bodyPr/>
                    <a:lstStyle/>
                    <a:p>
                      <a:pPr algn="ctr"/>
                      <a:r>
                        <a:rPr lang="de-DE" sz="1200"/>
                        <a:t>192</a:t>
                      </a:r>
                    </a:p>
                  </a:txBody>
                  <a:tcPr marL="0" marR="0" marT="36000" marB="36000"/>
                </a:tc>
                <a:tc>
                  <a:txBody>
                    <a:bodyPr/>
                    <a:lstStyle/>
                    <a:p>
                      <a:pPr algn="ctr"/>
                      <a:r>
                        <a:rPr lang="de-DE" sz="1200"/>
                        <a:t>186</a:t>
                      </a:r>
                    </a:p>
                  </a:txBody>
                  <a:tcPr marL="0" marR="0" marT="36000" marB="36000"/>
                </a:tc>
                <a:tc>
                  <a:txBody>
                    <a:bodyPr/>
                    <a:lstStyle/>
                    <a:p>
                      <a:pPr algn="ctr"/>
                      <a:r>
                        <a:rPr lang="de-DE" sz="1200"/>
                        <a:t>135</a:t>
                      </a:r>
                    </a:p>
                  </a:txBody>
                  <a:tcPr marL="0" marR="0" marT="36000" marB="36000"/>
                </a:tc>
                <a:tc>
                  <a:txBody>
                    <a:bodyPr/>
                    <a:lstStyle/>
                    <a:p>
                      <a:pPr algn="ctr"/>
                      <a:r>
                        <a:rPr lang="de-DE" sz="1200"/>
                        <a:t>80</a:t>
                      </a:r>
                    </a:p>
                  </a:txBody>
                  <a:tcPr marL="0" marR="0" marT="36000" marB="36000"/>
                </a:tc>
                <a:tc>
                  <a:txBody>
                    <a:bodyPr/>
                    <a:lstStyle/>
                    <a:p>
                      <a:pPr algn="ctr"/>
                      <a:r>
                        <a:rPr lang="de-DE" sz="1200"/>
                        <a:t>36</a:t>
                      </a:r>
                    </a:p>
                  </a:txBody>
                  <a:tcPr marL="0" marR="0" marT="36000" marB="36000"/>
                </a:tc>
                <a:tc>
                  <a:txBody>
                    <a:bodyPr/>
                    <a:lstStyle/>
                    <a:p>
                      <a:pPr algn="ctr"/>
                      <a:r>
                        <a:rPr lang="de-DE" sz="1200"/>
                        <a:t>13</a:t>
                      </a:r>
                    </a:p>
                  </a:txBody>
                  <a:tcPr marL="0" marR="0" marT="36000" marB="36000"/>
                </a:tc>
                <a:tc>
                  <a:txBody>
                    <a:bodyPr/>
                    <a:lstStyle/>
                    <a:p>
                      <a:pPr algn="ctr"/>
                      <a:r>
                        <a:rPr lang="de-DE" sz="1200"/>
                        <a:t>5</a:t>
                      </a:r>
                    </a:p>
                  </a:txBody>
                  <a:tcPr marL="0" marR="0" marT="36000" marB="36000"/>
                </a:tc>
                <a:tc>
                  <a:txBody>
                    <a:bodyPr/>
                    <a:lstStyle/>
                    <a:p>
                      <a:pPr algn="ctr"/>
                      <a:r>
                        <a:rPr lang="de-DE" sz="1200"/>
                        <a:t>0</a:t>
                      </a:r>
                    </a:p>
                  </a:txBody>
                  <a:tcPr marL="0" marR="0" marT="36000" marB="36000"/>
                </a:tc>
                <a:tc>
                  <a:txBody>
                    <a:bodyPr/>
                    <a:lstStyle/>
                    <a:p>
                      <a:pPr algn="ctr"/>
                      <a:endParaRPr lang="de-DE" sz="1200"/>
                    </a:p>
                  </a:txBody>
                  <a:tcPr marL="0" marR="0" marT="36000" marB="36000"/>
                </a:tc>
                <a:extLst>
                  <a:ext uri="{0D108BD9-81ED-4DB2-BD59-A6C34878D82A}">
                    <a16:rowId xmlns:a16="http://schemas.microsoft.com/office/drawing/2014/main" val="3754265422"/>
                  </a:ext>
                </a:extLst>
              </a:tr>
              <a:tr h="134195">
                <a:tc>
                  <a:txBody>
                    <a:bodyPr/>
                    <a:lstStyle/>
                    <a:p>
                      <a:pPr algn="l"/>
                      <a:r>
                        <a:rPr lang="de-DE" sz="1200">
                          <a:solidFill>
                            <a:schemeClr val="bg1"/>
                          </a:solidFill>
                        </a:rPr>
                        <a:t>Zanu</a:t>
                      </a:r>
                    </a:p>
                  </a:txBody>
                  <a:tcPr marL="144000" marR="0" marT="36000" marB="36000">
                    <a:solidFill>
                      <a:schemeClr val="accent4"/>
                    </a:solidFill>
                  </a:tcPr>
                </a:tc>
                <a:tc>
                  <a:txBody>
                    <a:bodyPr/>
                    <a:lstStyle/>
                    <a:p>
                      <a:pPr algn="ctr"/>
                      <a:r>
                        <a:rPr lang="de-DE" sz="1200"/>
                        <a:t>241</a:t>
                      </a:r>
                    </a:p>
                  </a:txBody>
                  <a:tcPr marL="0" marR="0" marT="36000" marB="36000"/>
                </a:tc>
                <a:tc>
                  <a:txBody>
                    <a:bodyPr/>
                    <a:lstStyle/>
                    <a:p>
                      <a:pPr algn="ctr"/>
                      <a:r>
                        <a:rPr lang="de-DE" sz="1200"/>
                        <a:t>238</a:t>
                      </a:r>
                    </a:p>
                  </a:txBody>
                  <a:tcPr marL="0" marR="0" marT="36000" marB="36000"/>
                </a:tc>
                <a:tc>
                  <a:txBody>
                    <a:bodyPr/>
                    <a:lstStyle/>
                    <a:p>
                      <a:pPr algn="ctr"/>
                      <a:r>
                        <a:rPr lang="de-DE" sz="1200"/>
                        <a:t>238</a:t>
                      </a:r>
                    </a:p>
                  </a:txBody>
                  <a:tcPr marL="0" marR="0" marT="36000" marB="36000"/>
                </a:tc>
                <a:tc>
                  <a:txBody>
                    <a:bodyPr/>
                    <a:lstStyle/>
                    <a:p>
                      <a:pPr algn="ctr"/>
                      <a:r>
                        <a:rPr lang="de-DE" sz="1200"/>
                        <a:t>235</a:t>
                      </a:r>
                    </a:p>
                  </a:txBody>
                  <a:tcPr marL="0" marR="0" marT="36000" marB="36000"/>
                </a:tc>
                <a:tc>
                  <a:txBody>
                    <a:bodyPr/>
                    <a:lstStyle/>
                    <a:p>
                      <a:pPr algn="ctr"/>
                      <a:r>
                        <a:rPr lang="de-DE" sz="1200"/>
                        <a:t>233</a:t>
                      </a:r>
                    </a:p>
                  </a:txBody>
                  <a:tcPr marL="0" marR="0" marT="36000" marB="36000"/>
                </a:tc>
                <a:tc>
                  <a:txBody>
                    <a:bodyPr/>
                    <a:lstStyle/>
                    <a:p>
                      <a:pPr algn="ctr"/>
                      <a:r>
                        <a:rPr lang="de-DE" sz="1200"/>
                        <a:t>231</a:t>
                      </a:r>
                    </a:p>
                  </a:txBody>
                  <a:tcPr marL="0" marR="0" marT="36000" marB="36000"/>
                </a:tc>
                <a:tc>
                  <a:txBody>
                    <a:bodyPr/>
                    <a:lstStyle/>
                    <a:p>
                      <a:pPr algn="ctr"/>
                      <a:r>
                        <a:rPr lang="de-DE" sz="1200"/>
                        <a:t>230</a:t>
                      </a:r>
                    </a:p>
                  </a:txBody>
                  <a:tcPr marL="0" marR="0" marT="36000" marB="36000"/>
                </a:tc>
                <a:tc>
                  <a:txBody>
                    <a:bodyPr/>
                    <a:lstStyle/>
                    <a:p>
                      <a:pPr algn="ctr"/>
                      <a:r>
                        <a:rPr lang="de-DE" sz="1200"/>
                        <a:t>228</a:t>
                      </a:r>
                    </a:p>
                  </a:txBody>
                  <a:tcPr marL="0" marR="0" marT="36000" marB="36000"/>
                </a:tc>
                <a:tc>
                  <a:txBody>
                    <a:bodyPr/>
                    <a:lstStyle/>
                    <a:p>
                      <a:pPr algn="ctr"/>
                      <a:r>
                        <a:rPr lang="de-DE" sz="1200"/>
                        <a:t>222</a:t>
                      </a:r>
                    </a:p>
                  </a:txBody>
                  <a:tcPr marL="0" marR="0" marT="36000" marB="36000"/>
                </a:tc>
                <a:tc>
                  <a:txBody>
                    <a:bodyPr/>
                    <a:lstStyle/>
                    <a:p>
                      <a:pPr algn="ctr"/>
                      <a:r>
                        <a:rPr lang="de-DE" sz="1200"/>
                        <a:t>218</a:t>
                      </a:r>
                    </a:p>
                  </a:txBody>
                  <a:tcPr marL="0" marR="0" marT="36000" marB="36000"/>
                </a:tc>
                <a:tc>
                  <a:txBody>
                    <a:bodyPr/>
                    <a:lstStyle/>
                    <a:p>
                      <a:pPr algn="ctr"/>
                      <a:r>
                        <a:rPr lang="de-DE" sz="1200"/>
                        <a:t>216</a:t>
                      </a:r>
                    </a:p>
                  </a:txBody>
                  <a:tcPr marL="0" marR="0" marT="36000" marB="36000"/>
                </a:tc>
                <a:tc>
                  <a:txBody>
                    <a:bodyPr/>
                    <a:lstStyle/>
                    <a:p>
                      <a:pPr algn="ctr"/>
                      <a:r>
                        <a:rPr lang="de-DE" sz="1200"/>
                        <a:t>215</a:t>
                      </a:r>
                    </a:p>
                  </a:txBody>
                  <a:tcPr marL="0" marR="0" marT="36000" marB="36000"/>
                </a:tc>
                <a:tc>
                  <a:txBody>
                    <a:bodyPr/>
                    <a:lstStyle/>
                    <a:p>
                      <a:pPr algn="ctr"/>
                      <a:r>
                        <a:rPr lang="de-DE" sz="1200"/>
                        <a:t>212</a:t>
                      </a:r>
                    </a:p>
                  </a:txBody>
                  <a:tcPr marL="0" marR="0" marT="36000" marB="36000"/>
                </a:tc>
                <a:tc>
                  <a:txBody>
                    <a:bodyPr/>
                    <a:lstStyle/>
                    <a:p>
                      <a:pPr algn="ctr"/>
                      <a:r>
                        <a:rPr lang="de-DE" sz="1200"/>
                        <a:t>210</a:t>
                      </a:r>
                    </a:p>
                  </a:txBody>
                  <a:tcPr marL="0" marR="0" marT="36000" marB="36000"/>
                </a:tc>
                <a:tc>
                  <a:txBody>
                    <a:bodyPr/>
                    <a:lstStyle/>
                    <a:p>
                      <a:pPr algn="ctr"/>
                      <a:r>
                        <a:rPr lang="de-DE" sz="1200"/>
                        <a:t>158</a:t>
                      </a:r>
                    </a:p>
                  </a:txBody>
                  <a:tcPr marL="0" marR="0" marT="36000" marB="36000"/>
                </a:tc>
                <a:tc>
                  <a:txBody>
                    <a:bodyPr/>
                    <a:lstStyle/>
                    <a:p>
                      <a:pPr algn="ctr"/>
                      <a:r>
                        <a:rPr lang="de-DE" sz="1200"/>
                        <a:t>85</a:t>
                      </a:r>
                    </a:p>
                  </a:txBody>
                  <a:tcPr marL="0" marR="0" marT="36000" marB="36000"/>
                </a:tc>
                <a:tc>
                  <a:txBody>
                    <a:bodyPr/>
                    <a:lstStyle/>
                    <a:p>
                      <a:pPr algn="ctr"/>
                      <a:r>
                        <a:rPr lang="de-DE" sz="1200"/>
                        <a:t>36</a:t>
                      </a:r>
                    </a:p>
                  </a:txBody>
                  <a:tcPr marL="0" marR="0" marT="36000" marB="36000"/>
                </a:tc>
                <a:tc>
                  <a:txBody>
                    <a:bodyPr/>
                    <a:lstStyle/>
                    <a:p>
                      <a:pPr algn="ctr"/>
                      <a:r>
                        <a:rPr lang="de-DE" sz="1200"/>
                        <a:t>14</a:t>
                      </a:r>
                    </a:p>
                  </a:txBody>
                  <a:tcPr marL="0" marR="0" marT="36000" marB="36000"/>
                </a:tc>
                <a:tc>
                  <a:txBody>
                    <a:bodyPr/>
                    <a:lstStyle/>
                    <a:p>
                      <a:pPr algn="ctr"/>
                      <a:r>
                        <a:rPr lang="de-DE" sz="1200"/>
                        <a:t>5</a:t>
                      </a:r>
                    </a:p>
                  </a:txBody>
                  <a:tcPr marL="0" marR="0" marT="36000" marB="36000"/>
                </a:tc>
                <a:tc>
                  <a:txBody>
                    <a:bodyPr/>
                    <a:lstStyle/>
                    <a:p>
                      <a:pPr algn="ctr"/>
                      <a:r>
                        <a:rPr lang="de-DE" sz="1200"/>
                        <a:t>1</a:t>
                      </a:r>
                    </a:p>
                  </a:txBody>
                  <a:tcPr marL="0" marR="0" marT="36000" marB="36000"/>
                </a:tc>
                <a:tc>
                  <a:txBody>
                    <a:bodyPr/>
                    <a:lstStyle/>
                    <a:p>
                      <a:pPr algn="ctr"/>
                      <a:r>
                        <a:rPr lang="de-DE" sz="1200"/>
                        <a:t>0</a:t>
                      </a:r>
                    </a:p>
                  </a:txBody>
                  <a:tcPr marL="0" marR="0" marT="36000" marB="36000"/>
                </a:tc>
                <a:extLst>
                  <a:ext uri="{0D108BD9-81ED-4DB2-BD59-A6C34878D82A}">
                    <a16:rowId xmlns:a16="http://schemas.microsoft.com/office/drawing/2014/main" val="1989826747"/>
                  </a:ext>
                </a:extLst>
              </a:tr>
            </a:tbl>
          </a:graphicData>
        </a:graphic>
      </p:graphicFrame>
      <p:pic>
        <p:nvPicPr>
          <p:cNvPr id="18" name="Grafik 17">
            <a:extLst>
              <a:ext uri="{FF2B5EF4-FFF2-40B4-BE49-F238E27FC236}">
                <a16:creationId xmlns:a16="http://schemas.microsoft.com/office/drawing/2014/main" id="{4EBF87EB-DA1C-13C5-8BF0-F5E3E107EBB9}"/>
              </a:ext>
            </a:extLst>
          </p:cNvPr>
          <p:cNvPicPr>
            <a:picLocks noChangeAspect="1"/>
          </p:cNvPicPr>
          <p:nvPr/>
        </p:nvPicPr>
        <p:blipFill rotWithShape="1">
          <a:blip r:embed="rId2">
            <a:extLst>
              <a:ext uri="{28A0092B-C50C-407E-A947-70E740481C1C}">
                <a14:useLocalDpi xmlns:a14="http://schemas.microsoft.com/office/drawing/2010/main" val="0"/>
              </a:ext>
            </a:extLst>
          </a:blip>
          <a:srcRect b="14157"/>
          <a:stretch/>
        </p:blipFill>
        <p:spPr>
          <a:xfrm>
            <a:off x="406620" y="1942141"/>
            <a:ext cx="8420100" cy="3216087"/>
          </a:xfrm>
          <a:prstGeom prst="rect">
            <a:avLst/>
          </a:prstGeom>
        </p:spPr>
      </p:pic>
      <p:sp>
        <p:nvSpPr>
          <p:cNvPr id="6" name="object 15">
            <a:extLst>
              <a:ext uri="{FF2B5EF4-FFF2-40B4-BE49-F238E27FC236}">
                <a16:creationId xmlns:a16="http://schemas.microsoft.com/office/drawing/2014/main" id="{14C96D29-E272-D7C9-8666-8B1D71883E74}"/>
              </a:ext>
            </a:extLst>
          </p:cNvPr>
          <p:cNvSpPr txBox="1"/>
          <p:nvPr/>
        </p:nvSpPr>
        <p:spPr>
          <a:xfrm>
            <a:off x="9120188" y="1678859"/>
            <a:ext cx="2663825" cy="1331679"/>
          </a:xfrm>
          <a:prstGeom prst="rect">
            <a:avLst/>
          </a:prstGeom>
          <a:solidFill>
            <a:schemeClr val="bg2"/>
          </a:solidFill>
          <a:ln w="12953">
            <a:noFill/>
          </a:ln>
        </p:spPr>
        <p:txBody>
          <a:bodyPr vert="horz" wrap="square" lIns="72000" tIns="108000" rIns="72000" bIns="108000" rtlCol="0" anchor="t">
            <a:spAutoFit/>
          </a:bodyPr>
          <a:lstStyle/>
          <a:p>
            <a:pPr marL="265430" marR="0" lvl="0" indent="-174625" defTabSz="914400" eaLnBrk="1" fontAlgn="auto" latinLnBrk="0" hangingPunct="1">
              <a:lnSpc>
                <a:spcPct val="100000"/>
              </a:lnSpc>
              <a:spcBef>
                <a:spcPts val="0"/>
              </a:spcBef>
              <a:spcAft>
                <a:spcPts val="0"/>
              </a:spcAft>
              <a:buClr>
                <a:srgbClr val="F47A20"/>
              </a:buClr>
              <a:buSzTx/>
              <a:buFont typeface="Arial"/>
              <a:buChar char="•"/>
              <a:tabLst>
                <a:tab pos="266065" algn="l"/>
              </a:tabLst>
              <a:defRPr/>
            </a:pPr>
            <a:r>
              <a:rPr kumimoji="0" lang="pt-BR" sz="1400" b="0" i="0" u="none" strike="noStrike" kern="0" cap="none" spc="-5" normalizeH="0" baseline="0" noProof="0" err="1">
                <a:ln>
                  <a:noFill/>
                </a:ln>
                <a:solidFill>
                  <a:srgbClr val="4E4F4E"/>
                </a:solidFill>
                <a:effectLst/>
                <a:uLnTx/>
                <a:uFillTx/>
                <a:latin typeface="Arial Standard"/>
                <a:cs typeface="Trebuchet MS"/>
              </a:rPr>
              <a:t>Median</a:t>
            </a:r>
            <a:r>
              <a:rPr kumimoji="0" lang="pt-BR" sz="1400" b="0" i="0" u="none" strike="noStrike" kern="0" cap="none" spc="-5" normalizeH="0" baseline="0" noProof="0">
                <a:ln>
                  <a:noFill/>
                </a:ln>
                <a:solidFill>
                  <a:srgbClr val="4E4F4E"/>
                </a:solidFill>
                <a:effectLst/>
                <a:uLnTx/>
                <a:uFillTx/>
                <a:latin typeface="Arial Standard"/>
                <a:cs typeface="Trebuchet MS"/>
              </a:rPr>
              <a:t> OS </a:t>
            </a:r>
            <a:r>
              <a:rPr kumimoji="0" lang="pt-BR" sz="1400" b="0" i="0" u="none" strike="noStrike" kern="0" cap="none" spc="-5" normalizeH="0" baseline="0" noProof="0" err="1">
                <a:ln>
                  <a:noFill/>
                </a:ln>
                <a:solidFill>
                  <a:srgbClr val="4E4F4E"/>
                </a:solidFill>
                <a:effectLst/>
                <a:uLnTx/>
                <a:uFillTx/>
                <a:latin typeface="Arial Standard"/>
                <a:cs typeface="Trebuchet MS"/>
              </a:rPr>
              <a:t>was</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not</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reached</a:t>
            </a:r>
            <a:r>
              <a:rPr kumimoji="0" lang="pt-BR" sz="1400" b="0" i="0" u="none" strike="noStrike" kern="0" cap="none" spc="-5" normalizeH="0" baseline="0" noProof="0">
                <a:ln>
                  <a:noFill/>
                </a:ln>
                <a:solidFill>
                  <a:srgbClr val="4E4F4E"/>
                </a:solidFill>
                <a:effectLst/>
                <a:uLnTx/>
                <a:uFillTx/>
                <a:latin typeface="Arial Standard"/>
                <a:cs typeface="Trebuchet MS"/>
              </a:rPr>
              <a:t> in </a:t>
            </a:r>
            <a:r>
              <a:rPr kumimoji="0" lang="pt-BR" sz="1400" b="0" i="0" u="none" strike="noStrike" kern="0" cap="none" spc="-5" normalizeH="0" baseline="0" noProof="0" err="1">
                <a:ln>
                  <a:noFill/>
                </a:ln>
                <a:solidFill>
                  <a:srgbClr val="4E4F4E"/>
                </a:solidFill>
                <a:effectLst/>
                <a:uLnTx/>
                <a:uFillTx/>
                <a:latin typeface="Arial Standard"/>
                <a:cs typeface="Trebuchet MS"/>
              </a:rPr>
              <a:t>either</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group</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the</a:t>
            </a:r>
            <a:r>
              <a:rPr kumimoji="0" lang="pt-BR" sz="1400" b="0" i="0" u="none" strike="noStrike" kern="0" cap="none" spc="-5" normalizeH="0" baseline="0" noProof="0">
                <a:ln>
                  <a:noFill/>
                </a:ln>
                <a:solidFill>
                  <a:srgbClr val="4E4F4E"/>
                </a:solidFill>
                <a:effectLst/>
                <a:uLnTx/>
                <a:uFillTx/>
                <a:latin typeface="Arial Standard"/>
                <a:cs typeface="Trebuchet MS"/>
              </a:rPr>
              <a:t> </a:t>
            </a:r>
            <a:r>
              <a:rPr kumimoji="0" lang="pt-BR" sz="1400" b="0" i="0" u="none" strike="noStrike" kern="0" cap="none" spc="-5" normalizeH="0" baseline="0" noProof="0" err="1">
                <a:ln>
                  <a:noFill/>
                </a:ln>
                <a:solidFill>
                  <a:srgbClr val="4E4F4E"/>
                </a:solidFill>
                <a:effectLst/>
                <a:uLnTx/>
                <a:uFillTx/>
                <a:latin typeface="Arial Standard"/>
                <a:cs typeface="Trebuchet MS"/>
              </a:rPr>
              <a:t>estimated</a:t>
            </a:r>
            <a:r>
              <a:rPr kumimoji="0" lang="pt-BR" sz="1400" b="0" i="0" u="none" strike="noStrike" kern="0" cap="none" spc="-5" normalizeH="0" baseline="0" noProof="0">
                <a:ln>
                  <a:noFill/>
                </a:ln>
                <a:solidFill>
                  <a:srgbClr val="4E4F4E"/>
                </a:solidFill>
                <a:effectLst/>
                <a:uLnTx/>
                <a:uFillTx/>
                <a:latin typeface="Arial Standard"/>
                <a:cs typeface="Trebuchet MS"/>
              </a:rPr>
              <a:t> 42-month OS rates </a:t>
            </a:r>
            <a:r>
              <a:rPr kumimoji="0" lang="pt-BR" sz="1400" b="0" i="0" u="none" strike="noStrike" kern="0" cap="none" spc="-5" normalizeH="0" baseline="0" noProof="0" err="1">
                <a:ln>
                  <a:noFill/>
                </a:ln>
                <a:solidFill>
                  <a:srgbClr val="4E4F4E"/>
                </a:solidFill>
                <a:effectLst/>
                <a:uLnTx/>
                <a:uFillTx/>
                <a:latin typeface="Arial Standard"/>
                <a:cs typeface="Trebuchet MS"/>
              </a:rPr>
              <a:t>were</a:t>
            </a:r>
            <a:r>
              <a:rPr kumimoji="0" lang="pt-BR" sz="1400" b="0" i="0" u="none" strike="noStrike" kern="0" cap="none" spc="-5" normalizeH="0" baseline="0" noProof="0">
                <a:ln>
                  <a:noFill/>
                </a:ln>
                <a:solidFill>
                  <a:srgbClr val="4E4F4E"/>
                </a:solidFill>
                <a:effectLst/>
                <a:uLnTx/>
                <a:uFillTx/>
                <a:latin typeface="Arial Standard"/>
                <a:cs typeface="Trebuchet MS"/>
              </a:rPr>
              <a:t> 89.4% </a:t>
            </a:r>
            <a:r>
              <a:rPr kumimoji="0" lang="pt-BR" sz="1400" b="0" i="0" u="none" strike="noStrike" kern="0" cap="none" spc="-5" normalizeH="0" baseline="0" noProof="0" err="1">
                <a:ln>
                  <a:noFill/>
                </a:ln>
                <a:solidFill>
                  <a:srgbClr val="4E4F4E"/>
                </a:solidFill>
                <a:effectLst/>
                <a:uLnTx/>
                <a:uFillTx/>
                <a:latin typeface="Arial Standard"/>
                <a:cs typeface="Trebuchet MS"/>
              </a:rPr>
              <a:t>and</a:t>
            </a:r>
            <a:r>
              <a:rPr kumimoji="0" lang="pt-BR" sz="1400" b="0" i="0" u="none" strike="noStrike" kern="0" cap="none" spc="-5" normalizeH="0" baseline="0" noProof="0">
                <a:ln>
                  <a:noFill/>
                </a:ln>
                <a:solidFill>
                  <a:srgbClr val="4E4F4E"/>
                </a:solidFill>
                <a:effectLst/>
                <a:uLnTx/>
                <a:uFillTx/>
                <a:latin typeface="Arial Standard"/>
                <a:cs typeface="Trebuchet MS"/>
              </a:rPr>
              <a:t> 88.3%, </a:t>
            </a:r>
            <a:r>
              <a:rPr kumimoji="0" lang="pt-BR" sz="1400" b="0" i="0" u="none" strike="noStrike" kern="0" cap="none" spc="-5" normalizeH="0" baseline="0" noProof="0" err="1">
                <a:ln>
                  <a:noFill/>
                </a:ln>
                <a:solidFill>
                  <a:srgbClr val="4E4F4E"/>
                </a:solidFill>
                <a:effectLst/>
                <a:uLnTx/>
                <a:uFillTx/>
                <a:latin typeface="Arial Standard"/>
                <a:cs typeface="Trebuchet MS"/>
              </a:rPr>
              <a:t>respectively</a:t>
            </a:r>
            <a:r>
              <a:rPr kumimoji="0" lang="pt-BR" sz="1400" b="0" i="0" u="none" strike="noStrike" kern="0" cap="none" spc="-5" normalizeH="0" baseline="0" noProof="0">
                <a:ln>
                  <a:noFill/>
                </a:ln>
                <a:solidFill>
                  <a:srgbClr val="4E4F4E"/>
                </a:solidFill>
                <a:effectLst/>
                <a:uLnTx/>
                <a:uFillTx/>
                <a:latin typeface="Arial Standard"/>
                <a:cs typeface="Trebuchet MS"/>
              </a:rPr>
              <a:t> </a:t>
            </a:r>
          </a:p>
        </p:txBody>
      </p:sp>
    </p:spTree>
    <p:extLst>
      <p:ext uri="{BB962C8B-B14F-4D97-AF65-F5344CB8AC3E}">
        <p14:creationId xmlns:p14="http://schemas.microsoft.com/office/powerpoint/2010/main" val="718091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BFE6F2-AB05-AF20-3AF5-9F40B252B394}"/>
              </a:ext>
            </a:extLst>
          </p:cNvPr>
          <p:cNvSpPr>
            <a:spLocks noGrp="1"/>
          </p:cNvSpPr>
          <p:nvPr>
            <p:ph type="title"/>
          </p:nvPr>
        </p:nvSpPr>
        <p:spPr/>
        <p:txBody>
          <a:bodyPr/>
          <a:lstStyle/>
          <a:p>
            <a:r>
              <a:rPr lang="en-US"/>
              <a:t>ASPEN</a:t>
            </a:r>
          </a:p>
        </p:txBody>
      </p:sp>
      <p:sp>
        <p:nvSpPr>
          <p:cNvPr id="5" name="Text Placeholder 4">
            <a:extLst>
              <a:ext uri="{FF2B5EF4-FFF2-40B4-BE49-F238E27FC236}">
                <a16:creationId xmlns:a16="http://schemas.microsoft.com/office/drawing/2014/main" id="{CC4277DE-034D-03B9-3863-33111CD559B0}"/>
              </a:ext>
            </a:extLst>
          </p:cNvPr>
          <p:cNvSpPr>
            <a:spLocks noGrp="1"/>
          </p:cNvSpPr>
          <p:nvPr>
            <p:ph type="body" idx="1"/>
          </p:nvPr>
        </p:nvSpPr>
        <p:spPr/>
        <p:txBody>
          <a:bodyPr/>
          <a:lstStyle/>
          <a:p>
            <a:r>
              <a:rPr lang="en-US"/>
              <a:t>Long-term follow-up: </a:t>
            </a:r>
            <a:br>
              <a:rPr lang="en-US"/>
            </a:br>
            <a:r>
              <a:rPr lang="en-US" err="1"/>
              <a:t>HRQoL</a:t>
            </a:r>
            <a:r>
              <a:rPr lang="en-US"/>
              <a:t> in WM patients treated </a:t>
            </a:r>
            <a:br>
              <a:rPr lang="en-US"/>
            </a:br>
            <a:r>
              <a:rPr lang="en-US"/>
              <a:t>with </a:t>
            </a:r>
            <a:r>
              <a:rPr lang="en-US" err="1"/>
              <a:t>zanubrutinib</a:t>
            </a:r>
            <a:r>
              <a:rPr lang="en-US"/>
              <a:t> and ibrutinib </a:t>
            </a:r>
          </a:p>
        </p:txBody>
      </p:sp>
    </p:spTree>
    <p:extLst>
      <p:ext uri="{BB962C8B-B14F-4D97-AF65-F5344CB8AC3E}">
        <p14:creationId xmlns:p14="http://schemas.microsoft.com/office/powerpoint/2010/main" val="7744774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56B7174-453B-9A5B-2192-E01892541D75}"/>
              </a:ext>
            </a:extLst>
          </p:cNvPr>
          <p:cNvSpPr>
            <a:spLocks noGrp="1"/>
          </p:cNvSpPr>
          <p:nvPr>
            <p:ph type="body" sz="quarter" idx="12"/>
          </p:nvPr>
        </p:nvSpPr>
        <p:spPr/>
        <p:txBody>
          <a:bodyPr/>
          <a:lstStyle/>
          <a:p>
            <a:r>
              <a:rPr lang="en-US"/>
              <a:t>Open-label, multicenter, randomized Phase 3 study of </a:t>
            </a:r>
            <a:r>
              <a:rPr lang="en-US" err="1"/>
              <a:t>zanubrutinib</a:t>
            </a:r>
            <a:r>
              <a:rPr lang="en-US"/>
              <a:t> vs ibrutinib in adult patients with WM</a:t>
            </a:r>
          </a:p>
        </p:txBody>
      </p:sp>
      <p:sp>
        <p:nvSpPr>
          <p:cNvPr id="4" name="Title 3">
            <a:extLst>
              <a:ext uri="{FF2B5EF4-FFF2-40B4-BE49-F238E27FC236}">
                <a16:creationId xmlns:a16="http://schemas.microsoft.com/office/drawing/2014/main" id="{F7873F58-A42C-FCA3-BE15-4ADF75BBAF52}"/>
              </a:ext>
            </a:extLst>
          </p:cNvPr>
          <p:cNvSpPr>
            <a:spLocks noGrp="1"/>
          </p:cNvSpPr>
          <p:nvPr>
            <p:ph type="title"/>
          </p:nvPr>
        </p:nvSpPr>
        <p:spPr/>
        <p:txBody>
          <a:bodyPr/>
          <a:lstStyle/>
          <a:p>
            <a:r>
              <a:rPr lang="en-US"/>
              <a:t>ASPEN: Study design (Cohort 1)  </a:t>
            </a:r>
          </a:p>
        </p:txBody>
      </p:sp>
      <p:sp>
        <p:nvSpPr>
          <p:cNvPr id="9" name="Footer Placeholder 3">
            <a:extLst>
              <a:ext uri="{FF2B5EF4-FFF2-40B4-BE49-F238E27FC236}">
                <a16:creationId xmlns:a16="http://schemas.microsoft.com/office/drawing/2014/main" id="{6743C7BF-B063-38B4-3EBD-12F9A34B30EF}"/>
              </a:ext>
            </a:extLst>
          </p:cNvPr>
          <p:cNvSpPr>
            <a:spLocks noGrp="1"/>
          </p:cNvSpPr>
          <p:nvPr>
            <p:ph type="ftr" sz="quarter" idx="13"/>
          </p:nvPr>
        </p:nvSpPr>
        <p:spPr>
          <a:xfrm>
            <a:off x="407989" y="6057900"/>
            <a:ext cx="8532812" cy="611188"/>
          </a:xfrm>
        </p:spPr>
        <p:txBody>
          <a:bodyPr/>
          <a:lstStyle/>
          <a:p>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Up to 20% of the overall population.</a:t>
            </a:r>
          </a:p>
          <a:p>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a:solidFill>
                  <a:srgbClr val="4E4F4E"/>
                </a:solidFill>
                <a:cs typeface="Arial" panose="020B0604020202020204" pitchFamily="34" charset="0"/>
              </a:rPr>
              <a:t>BID</a:t>
            </a:r>
            <a:r>
              <a:rPr lang="en-US">
                <a:solidFill>
                  <a:srgbClr val="4E4F4E"/>
                </a:solidFill>
                <a:cs typeface="Arial" panose="020B0604020202020204" pitchFamily="34" charset="0"/>
              </a:rPr>
              <a:t>, twice daily; </a:t>
            </a:r>
            <a:r>
              <a:rPr lang="en-US" b="1">
                <a:solidFill>
                  <a:srgbClr val="4E4F4E"/>
                </a:solidFill>
                <a:cs typeface="Arial" panose="020B0604020202020204" pitchFamily="34" charset="0"/>
              </a:rPr>
              <a:t>GHS</a:t>
            </a:r>
            <a:r>
              <a:rPr lang="en-US">
                <a:solidFill>
                  <a:srgbClr val="4E4F4E"/>
                </a:solidFill>
                <a:cs typeface="Arial" panose="020B0604020202020204" pitchFamily="34" charset="0"/>
              </a:rPr>
              <a:t>, global health status; </a:t>
            </a:r>
            <a:r>
              <a:rPr lang="en-US" b="1" err="1">
                <a:solidFill>
                  <a:srgbClr val="4E4F4E"/>
                </a:solidFill>
                <a:cs typeface="Arial" panose="020B0604020202020204" pitchFamily="34" charset="0"/>
              </a:rPr>
              <a:t>HRQoL</a:t>
            </a:r>
            <a:r>
              <a:rPr lang="en-US">
                <a:solidFill>
                  <a:srgbClr val="4E4F4E"/>
                </a:solidFill>
                <a:cs typeface="Arial" panose="020B0604020202020204" pitchFamily="34" charset="0"/>
              </a:rPr>
              <a:t>, health-related quality of life; </a:t>
            </a:r>
            <a:r>
              <a:rPr lang="en-US" b="1">
                <a:solidFill>
                  <a:srgbClr val="4E4F4E"/>
                </a:solidFill>
                <a:cs typeface="Arial" panose="020B0604020202020204" pitchFamily="34" charset="0"/>
              </a:rPr>
              <a:t>mut</a:t>
            </a:r>
            <a:r>
              <a:rPr lang="en-US">
                <a:solidFill>
                  <a:srgbClr val="4E4F4E"/>
                </a:solidFill>
                <a:cs typeface="Arial" panose="020B0604020202020204" pitchFamily="34" charset="0"/>
              </a:rPr>
              <a:t>, mutated; </a:t>
            </a:r>
            <a:r>
              <a:rPr lang="en-US" b="1">
                <a:solidFill>
                  <a:srgbClr val="4E4F4E"/>
                </a:solidFill>
                <a:cs typeface="Arial" panose="020B0604020202020204" pitchFamily="34" charset="0"/>
              </a:rPr>
              <a:t>PD</a:t>
            </a:r>
            <a:r>
              <a:rPr lang="en-US">
                <a:solidFill>
                  <a:srgbClr val="4E4F4E"/>
                </a:solidFill>
                <a:cs typeface="Arial" panose="020B0604020202020204" pitchFamily="34" charset="0"/>
              </a:rPr>
              <a:t>, progressive disease; </a:t>
            </a:r>
            <a:r>
              <a:rPr lang="en-US" b="1">
                <a:solidFill>
                  <a:srgbClr val="4E4F4E"/>
                </a:solidFill>
                <a:cs typeface="Arial" panose="020B0604020202020204" pitchFamily="34" charset="0"/>
              </a:rPr>
              <a:t>QD</a:t>
            </a:r>
            <a:r>
              <a:rPr lang="en-US">
                <a:solidFill>
                  <a:srgbClr val="4E4F4E"/>
                </a:solidFill>
                <a:cs typeface="Arial" panose="020B0604020202020204" pitchFamily="34" charset="0"/>
              </a:rPr>
              <a:t>, once daily; </a:t>
            </a:r>
            <a:r>
              <a:rPr lang="en-US" b="1">
                <a:solidFill>
                  <a:srgbClr val="4E4F4E"/>
                </a:solidFill>
                <a:cs typeface="Arial" panose="020B0604020202020204" pitchFamily="34" charset="0"/>
              </a:rPr>
              <a:t>R</a:t>
            </a:r>
            <a:r>
              <a:rPr lang="en-US">
                <a:solidFill>
                  <a:srgbClr val="4E4F4E"/>
                </a:solidFill>
                <a:cs typeface="Arial" panose="020B0604020202020204" pitchFamily="34" charset="0"/>
              </a:rPr>
              <a:t>, randomized; </a:t>
            </a:r>
            <a:r>
              <a:rPr lang="en-US" b="1">
                <a:solidFill>
                  <a:srgbClr val="4E4F4E"/>
                </a:solidFill>
                <a:cs typeface="Arial" panose="020B0604020202020204" pitchFamily="34" charset="0"/>
              </a:rPr>
              <a:t>R/R</a:t>
            </a:r>
            <a:r>
              <a:rPr lang="en-US">
                <a:solidFill>
                  <a:srgbClr val="4E4F4E"/>
                </a:solidFill>
                <a:cs typeface="Arial" panose="020B0604020202020204" pitchFamily="34" charset="0"/>
              </a:rPr>
              <a:t>, relapsed/refractory; </a:t>
            </a:r>
            <a:r>
              <a:rPr lang="en-US" b="1">
                <a:solidFill>
                  <a:srgbClr val="4E4F4E"/>
                </a:solidFill>
                <a:cs typeface="Arial" panose="020B0604020202020204" pitchFamily="34" charset="0"/>
              </a:rPr>
              <a:t>WM</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Waldenström’s</a:t>
            </a:r>
            <a:r>
              <a:rPr lang="en-US">
                <a:solidFill>
                  <a:srgbClr val="4E4F4E"/>
                </a:solidFill>
                <a:cs typeface="Arial" panose="020B0604020202020204" pitchFamily="34" charset="0"/>
              </a:rPr>
              <a:t> macroglobulinemia; </a:t>
            </a:r>
            <a:r>
              <a:rPr lang="en-US" b="1">
                <a:solidFill>
                  <a:srgbClr val="4E4F4E"/>
                </a:solidFill>
                <a:cs typeface="Arial" panose="020B0604020202020204" pitchFamily="34" charset="0"/>
              </a:rPr>
              <a:t>WT</a:t>
            </a:r>
            <a:r>
              <a:rPr lang="en-US">
                <a:solidFill>
                  <a:srgbClr val="4E4F4E"/>
                </a:solidFill>
                <a:cs typeface="Arial" panose="020B0604020202020204" pitchFamily="34" charset="0"/>
              </a:rPr>
              <a:t>, wildtype.</a:t>
            </a:r>
          </a:p>
          <a:p>
            <a:r>
              <a:rPr lang="en-US">
                <a:solidFill>
                  <a:srgbClr val="4E4F4E"/>
                </a:solidFill>
                <a:cs typeface="Arial" panose="020B0604020202020204" pitchFamily="34" charset="0"/>
              </a:rPr>
              <a:t>1. </a:t>
            </a:r>
            <a:r>
              <a:rPr lang="en-US" err="1">
                <a:solidFill>
                  <a:srgbClr val="4E4F4E"/>
                </a:solidFill>
                <a:cs typeface="Arial" panose="020B0604020202020204" pitchFamily="34" charset="0"/>
              </a:rPr>
              <a:t>Dimopoulos</a:t>
            </a:r>
            <a:r>
              <a:rPr lang="en-US">
                <a:solidFill>
                  <a:srgbClr val="4E4F4E"/>
                </a:solidFill>
                <a:cs typeface="Arial" panose="020B0604020202020204" pitchFamily="34" charset="0"/>
              </a:rPr>
              <a:t> MA, et al. </a:t>
            </a:r>
            <a:r>
              <a:rPr lang="en-US" i="1">
                <a:solidFill>
                  <a:srgbClr val="4E4F4E"/>
                </a:solidFill>
                <a:cs typeface="Arial" panose="020B0604020202020204" pitchFamily="34" charset="0"/>
              </a:rPr>
              <a:t>Blood</a:t>
            </a:r>
            <a:r>
              <a:rPr lang="en-US">
                <a:solidFill>
                  <a:srgbClr val="4E4F4E"/>
                </a:solidFill>
                <a:cs typeface="Arial" panose="020B0604020202020204" pitchFamily="34" charset="0"/>
              </a:rPr>
              <a:t>. 2014; 124(9):1404-11.</a:t>
            </a:r>
          </a:p>
          <a:p>
            <a:r>
              <a:rPr lang="en-US" b="1">
                <a:solidFill>
                  <a:srgbClr val="4E4F4E"/>
                </a:solidFill>
                <a:cs typeface="Arial" panose="020B0604020202020204" pitchFamily="34" charset="0"/>
              </a:rPr>
              <a:t>Tedeschi A, et al. Abstract P1679 presented at EHA2023.</a:t>
            </a:r>
            <a:endParaRPr lang="en-US">
              <a:solidFill>
                <a:srgbClr val="4E4F4E"/>
              </a:solidFill>
              <a:cs typeface="Arial" panose="020B0604020202020204" pitchFamily="34" charset="0"/>
            </a:endParaRPr>
          </a:p>
        </p:txBody>
      </p:sp>
      <p:sp>
        <p:nvSpPr>
          <p:cNvPr id="5" name="Rectangle 4">
            <a:extLst>
              <a:ext uri="{FF2B5EF4-FFF2-40B4-BE49-F238E27FC236}">
                <a16:creationId xmlns:a16="http://schemas.microsoft.com/office/drawing/2014/main" id="{7FB5505F-565B-5420-AB12-918B5FD4BAB1}"/>
              </a:ext>
            </a:extLst>
          </p:cNvPr>
          <p:cNvSpPr/>
          <p:nvPr/>
        </p:nvSpPr>
        <p:spPr>
          <a:xfrm>
            <a:off x="407989" y="1981200"/>
            <a:ext cx="2326667" cy="27641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144000" tIns="108000" rtlCol="0" anchor="t" anchorCtr="0"/>
          <a:lstStyle/>
          <a:p>
            <a:pPr algn="ctr">
              <a:spcAft>
                <a:spcPts val="600"/>
              </a:spcAft>
            </a:pPr>
            <a:r>
              <a:rPr lang="en-US" sz="1400" b="1"/>
              <a:t>Eligible patients</a:t>
            </a:r>
            <a:endParaRPr lang="en-US" sz="1400"/>
          </a:p>
          <a:p>
            <a:pPr marL="228600" indent="-228600">
              <a:spcAft>
                <a:spcPts val="600"/>
              </a:spcAft>
              <a:buFont typeface="Arial" panose="020B0604020202020204" pitchFamily="34" charset="0"/>
              <a:buChar char="•"/>
            </a:pPr>
            <a:r>
              <a:rPr lang="en-US" sz="1400"/>
              <a:t>Histologic diagnosis of WM</a:t>
            </a:r>
          </a:p>
          <a:p>
            <a:pPr marL="228600" indent="-228600">
              <a:spcAft>
                <a:spcPts val="600"/>
              </a:spcAft>
              <a:buFont typeface="Arial" panose="020B0604020202020204" pitchFamily="34" charset="0"/>
              <a:buChar char="•"/>
            </a:pPr>
            <a:r>
              <a:rPr lang="en-US" sz="1400"/>
              <a:t>Meeting ≥1 criterion for treatment initiation</a:t>
            </a:r>
            <a:r>
              <a:rPr lang="en-US" sz="1400" baseline="30000"/>
              <a:t>1</a:t>
            </a:r>
          </a:p>
          <a:p>
            <a:pPr marL="228600" indent="-228600">
              <a:spcAft>
                <a:spcPts val="600"/>
              </a:spcAft>
              <a:buFont typeface="Arial" panose="020B0604020202020204" pitchFamily="34" charset="0"/>
              <a:buChar char="•"/>
            </a:pPr>
            <a:r>
              <a:rPr lang="en-US" sz="1400"/>
              <a:t>If treatment </a:t>
            </a:r>
            <a:r>
              <a:rPr lang="en-US" sz="1400" err="1"/>
              <a:t>naïve</a:t>
            </a:r>
            <a:r>
              <a:rPr lang="en-US" sz="1400" baseline="30000" err="1"/>
              <a:t>a</a:t>
            </a:r>
            <a:r>
              <a:rPr lang="en-US" sz="1400"/>
              <a:t>, must be considered unsuitable for standard chemoimmunotherapy</a:t>
            </a:r>
          </a:p>
          <a:p>
            <a:pPr marL="228600" indent="-228600">
              <a:spcAft>
                <a:spcPts val="600"/>
              </a:spcAft>
              <a:buFont typeface="Arial" panose="020B0604020202020204" pitchFamily="34" charset="0"/>
              <a:buChar char="•"/>
            </a:pPr>
            <a:r>
              <a:rPr lang="en-US" sz="1400"/>
              <a:t>No prior BTK inhibitors </a:t>
            </a:r>
          </a:p>
        </p:txBody>
      </p:sp>
      <p:sp>
        <p:nvSpPr>
          <p:cNvPr id="6" name="Rectangle 5">
            <a:extLst>
              <a:ext uri="{FF2B5EF4-FFF2-40B4-BE49-F238E27FC236}">
                <a16:creationId xmlns:a16="http://schemas.microsoft.com/office/drawing/2014/main" id="{EC25AEB8-C76F-6A2D-4D6C-CB9C12196137}"/>
              </a:ext>
            </a:extLst>
          </p:cNvPr>
          <p:cNvSpPr/>
          <p:nvPr/>
        </p:nvSpPr>
        <p:spPr>
          <a:xfrm>
            <a:off x="3272869" y="3085958"/>
            <a:ext cx="2270234" cy="555193"/>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Patients with </a:t>
            </a:r>
            <a:r>
              <a:rPr lang="en-US" sz="1200" i="1"/>
              <a:t>MYD88</a:t>
            </a:r>
            <a:r>
              <a:rPr lang="en-US" sz="1200" i="1" baseline="30000"/>
              <a:t>MUT</a:t>
            </a:r>
            <a:r>
              <a:rPr lang="en-US" sz="1200"/>
              <a:t> WM</a:t>
            </a:r>
          </a:p>
          <a:p>
            <a:pPr algn="ctr"/>
            <a:r>
              <a:rPr lang="en-US" sz="1200"/>
              <a:t>N=201 (164 R/R)</a:t>
            </a:r>
          </a:p>
        </p:txBody>
      </p:sp>
      <p:sp>
        <p:nvSpPr>
          <p:cNvPr id="12" name="Rectangle 11">
            <a:extLst>
              <a:ext uri="{FF2B5EF4-FFF2-40B4-BE49-F238E27FC236}">
                <a16:creationId xmlns:a16="http://schemas.microsoft.com/office/drawing/2014/main" id="{CEC84565-FAF2-CC37-BAB1-ECEC3599CA9D}"/>
              </a:ext>
            </a:extLst>
          </p:cNvPr>
          <p:cNvSpPr/>
          <p:nvPr/>
        </p:nvSpPr>
        <p:spPr>
          <a:xfrm>
            <a:off x="7396450" y="1987797"/>
            <a:ext cx="1933907" cy="74000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Zanubrutinib</a:t>
            </a:r>
            <a:r>
              <a:rPr lang="en-US" sz="1400">
                <a:solidFill>
                  <a:schemeClr val="bg1"/>
                </a:solidFill>
              </a:rPr>
              <a:t> </a:t>
            </a:r>
          </a:p>
          <a:p>
            <a:pPr algn="ctr"/>
            <a:r>
              <a:rPr lang="en-US" sz="1400">
                <a:solidFill>
                  <a:schemeClr val="bg1"/>
                </a:solidFill>
              </a:rPr>
              <a:t>(n=102)</a:t>
            </a:r>
          </a:p>
          <a:p>
            <a:pPr algn="ctr"/>
            <a:r>
              <a:rPr lang="en-US" sz="1400">
                <a:solidFill>
                  <a:schemeClr val="bg1"/>
                </a:solidFill>
              </a:rPr>
              <a:t>160 mg BID until PD</a:t>
            </a:r>
          </a:p>
        </p:txBody>
      </p:sp>
      <p:sp>
        <p:nvSpPr>
          <p:cNvPr id="13" name="Rectangle 12">
            <a:extLst>
              <a:ext uri="{FF2B5EF4-FFF2-40B4-BE49-F238E27FC236}">
                <a16:creationId xmlns:a16="http://schemas.microsoft.com/office/drawing/2014/main" id="{53ECD6F7-C5E6-BA5A-BE7E-EA2193A03D2A}"/>
              </a:ext>
            </a:extLst>
          </p:cNvPr>
          <p:cNvSpPr/>
          <p:nvPr/>
        </p:nvSpPr>
        <p:spPr>
          <a:xfrm>
            <a:off x="7396451" y="4003708"/>
            <a:ext cx="1933200" cy="7416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Ibrutinib</a:t>
            </a:r>
            <a:r>
              <a:rPr lang="en-US" sz="1400"/>
              <a:t> </a:t>
            </a:r>
          </a:p>
          <a:p>
            <a:pPr algn="ctr"/>
            <a:r>
              <a:rPr lang="en-US" sz="1400"/>
              <a:t>(n=99)</a:t>
            </a:r>
          </a:p>
          <a:p>
            <a:pPr algn="ctr"/>
            <a:r>
              <a:rPr lang="en-US" sz="1400"/>
              <a:t>420 mg QD until PD</a:t>
            </a:r>
          </a:p>
        </p:txBody>
      </p:sp>
      <p:sp>
        <p:nvSpPr>
          <p:cNvPr id="14" name="TextBox 13">
            <a:extLst>
              <a:ext uri="{FF2B5EF4-FFF2-40B4-BE49-F238E27FC236}">
                <a16:creationId xmlns:a16="http://schemas.microsoft.com/office/drawing/2014/main" id="{670FBDA8-55FA-51C4-A883-5EF5F701FE4D}"/>
              </a:ext>
            </a:extLst>
          </p:cNvPr>
          <p:cNvSpPr txBox="1"/>
          <p:nvPr/>
        </p:nvSpPr>
        <p:spPr>
          <a:xfrm>
            <a:off x="3981966" y="2742729"/>
            <a:ext cx="777766" cy="276999"/>
          </a:xfrm>
          <a:prstGeom prst="rect">
            <a:avLst/>
          </a:prstGeom>
          <a:noFill/>
        </p:spPr>
        <p:txBody>
          <a:bodyPr wrap="square" rtlCol="0">
            <a:spAutoFit/>
          </a:bodyPr>
          <a:lstStyle/>
          <a:p>
            <a:r>
              <a:rPr lang="en-US" sz="1200"/>
              <a:t>Cohort 1 </a:t>
            </a:r>
          </a:p>
        </p:txBody>
      </p:sp>
      <p:cxnSp>
        <p:nvCxnSpPr>
          <p:cNvPr id="16" name="Elbow Connector 15">
            <a:extLst>
              <a:ext uri="{FF2B5EF4-FFF2-40B4-BE49-F238E27FC236}">
                <a16:creationId xmlns:a16="http://schemas.microsoft.com/office/drawing/2014/main" id="{1F44B8B2-CDE0-7B5F-1828-E640C77CCE1F}"/>
              </a:ext>
            </a:extLst>
          </p:cNvPr>
          <p:cNvCxnSpPr>
            <a:cxnSpLocks/>
            <a:stCxn id="6" idx="3"/>
            <a:endCxn id="12" idx="1"/>
          </p:cNvCxnSpPr>
          <p:nvPr/>
        </p:nvCxnSpPr>
        <p:spPr>
          <a:xfrm flipV="1">
            <a:off x="5543103" y="2357800"/>
            <a:ext cx="1853347" cy="100575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CF51F5C-F889-560F-75DF-3710F89C483F}"/>
              </a:ext>
            </a:extLst>
          </p:cNvPr>
          <p:cNvSpPr/>
          <p:nvPr/>
        </p:nvSpPr>
        <p:spPr>
          <a:xfrm>
            <a:off x="5755552" y="3076164"/>
            <a:ext cx="536400" cy="5360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R</a:t>
            </a:r>
          </a:p>
          <a:p>
            <a:pPr algn="ctr"/>
            <a:r>
              <a:rPr lang="en-US" sz="1100"/>
              <a:t>1:1</a:t>
            </a:r>
          </a:p>
        </p:txBody>
      </p:sp>
      <p:cxnSp>
        <p:nvCxnSpPr>
          <p:cNvPr id="18" name="Elbow Connector 17">
            <a:extLst>
              <a:ext uri="{FF2B5EF4-FFF2-40B4-BE49-F238E27FC236}">
                <a16:creationId xmlns:a16="http://schemas.microsoft.com/office/drawing/2014/main" id="{126FF4A0-370D-423C-C765-37F5DE37B3CF}"/>
              </a:ext>
            </a:extLst>
          </p:cNvPr>
          <p:cNvCxnSpPr>
            <a:stCxn id="6" idx="3"/>
            <a:endCxn id="13" idx="1"/>
          </p:cNvCxnSpPr>
          <p:nvPr/>
        </p:nvCxnSpPr>
        <p:spPr>
          <a:xfrm>
            <a:off x="5543103" y="3363555"/>
            <a:ext cx="1853348" cy="101095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2DAEBA6-23A7-74CE-8D84-813A72635462}"/>
              </a:ext>
            </a:extLst>
          </p:cNvPr>
          <p:cNvSpPr txBox="1"/>
          <p:nvPr/>
        </p:nvSpPr>
        <p:spPr>
          <a:xfrm>
            <a:off x="6538887" y="2427720"/>
            <a:ext cx="977464" cy="276999"/>
          </a:xfrm>
          <a:prstGeom prst="rect">
            <a:avLst/>
          </a:prstGeom>
          <a:noFill/>
        </p:spPr>
        <p:txBody>
          <a:bodyPr wrap="square" rtlCol="0">
            <a:spAutoFit/>
          </a:bodyPr>
          <a:lstStyle/>
          <a:p>
            <a:r>
              <a:rPr lang="en-US" sz="1200"/>
              <a:t>Arm A</a:t>
            </a:r>
          </a:p>
        </p:txBody>
      </p:sp>
      <p:sp>
        <p:nvSpPr>
          <p:cNvPr id="20" name="TextBox 19">
            <a:extLst>
              <a:ext uri="{FF2B5EF4-FFF2-40B4-BE49-F238E27FC236}">
                <a16:creationId xmlns:a16="http://schemas.microsoft.com/office/drawing/2014/main" id="{C718FA74-91C6-D985-B902-6D34D404B897}"/>
              </a:ext>
            </a:extLst>
          </p:cNvPr>
          <p:cNvSpPr txBox="1"/>
          <p:nvPr/>
        </p:nvSpPr>
        <p:spPr>
          <a:xfrm>
            <a:off x="6512610" y="4053530"/>
            <a:ext cx="977464" cy="276999"/>
          </a:xfrm>
          <a:prstGeom prst="rect">
            <a:avLst/>
          </a:prstGeom>
          <a:noFill/>
        </p:spPr>
        <p:txBody>
          <a:bodyPr wrap="square" rtlCol="0">
            <a:spAutoFit/>
          </a:bodyPr>
          <a:lstStyle/>
          <a:p>
            <a:r>
              <a:rPr lang="en-US" sz="1200"/>
              <a:t>Arm B</a:t>
            </a:r>
          </a:p>
        </p:txBody>
      </p:sp>
      <p:sp>
        <p:nvSpPr>
          <p:cNvPr id="25" name="TextBox 24">
            <a:extLst>
              <a:ext uri="{FF2B5EF4-FFF2-40B4-BE49-F238E27FC236}">
                <a16:creationId xmlns:a16="http://schemas.microsoft.com/office/drawing/2014/main" id="{1C5FFEE8-037B-9483-CBFF-7E38A2BA3A98}"/>
              </a:ext>
            </a:extLst>
          </p:cNvPr>
          <p:cNvSpPr txBox="1"/>
          <p:nvPr/>
        </p:nvSpPr>
        <p:spPr>
          <a:xfrm>
            <a:off x="2750774" y="4156601"/>
            <a:ext cx="4056994" cy="646331"/>
          </a:xfrm>
          <a:prstGeom prst="rect">
            <a:avLst/>
          </a:prstGeom>
          <a:noFill/>
        </p:spPr>
        <p:txBody>
          <a:bodyPr wrap="square" rtlCol="0">
            <a:spAutoFit/>
          </a:bodyPr>
          <a:lstStyle/>
          <a:p>
            <a:r>
              <a:rPr lang="en-US" sz="1200" b="1"/>
              <a:t>Stratification factors </a:t>
            </a:r>
          </a:p>
          <a:p>
            <a:pPr marL="182563" indent="-182563">
              <a:buClr>
                <a:schemeClr val="accent2"/>
              </a:buClr>
              <a:buFont typeface="Arial" panose="020B0604020202020204" pitchFamily="34" charset="0"/>
              <a:buChar char="•"/>
            </a:pPr>
            <a:r>
              <a:rPr lang="en-US" sz="1200" i="1"/>
              <a:t>CXCR4</a:t>
            </a:r>
            <a:r>
              <a:rPr lang="en-US" sz="1200"/>
              <a:t> status (</a:t>
            </a:r>
            <a:r>
              <a:rPr lang="en-US" sz="1200" i="1"/>
              <a:t>CXCR4</a:t>
            </a:r>
            <a:r>
              <a:rPr lang="en-US" sz="1200" i="1" baseline="30000"/>
              <a:t>MUT</a:t>
            </a:r>
            <a:r>
              <a:rPr lang="en-US" sz="1200"/>
              <a:t> vs </a:t>
            </a:r>
            <a:r>
              <a:rPr lang="en-US" sz="1200" i="1"/>
              <a:t>CXCR4</a:t>
            </a:r>
            <a:r>
              <a:rPr lang="en-US" sz="1200" i="1" baseline="30000"/>
              <a:t>WT</a:t>
            </a:r>
            <a:r>
              <a:rPr lang="en-US" sz="1200"/>
              <a:t>/missing)</a:t>
            </a:r>
          </a:p>
          <a:p>
            <a:pPr marL="182563" indent="-182563">
              <a:buClr>
                <a:schemeClr val="accent2"/>
              </a:buClr>
              <a:buFont typeface="Arial" panose="020B0604020202020204" pitchFamily="34" charset="0"/>
              <a:buChar char="•"/>
            </a:pPr>
            <a:r>
              <a:rPr lang="en-US" sz="1200"/>
              <a:t>Number of prior lines of therapy (0 vs 1-3 vs &gt;3)</a:t>
            </a:r>
          </a:p>
        </p:txBody>
      </p:sp>
      <p:cxnSp>
        <p:nvCxnSpPr>
          <p:cNvPr id="29" name="Straight Connector 28">
            <a:extLst>
              <a:ext uri="{FF2B5EF4-FFF2-40B4-BE49-F238E27FC236}">
                <a16:creationId xmlns:a16="http://schemas.microsoft.com/office/drawing/2014/main" id="{5A9F8C61-F75F-8B99-6CC3-3C7C74527F97}"/>
              </a:ext>
            </a:extLst>
          </p:cNvPr>
          <p:cNvCxnSpPr>
            <a:cxnSpLocks/>
            <a:stCxn id="5" idx="3"/>
            <a:endCxn id="6" idx="1"/>
          </p:cNvCxnSpPr>
          <p:nvPr/>
        </p:nvCxnSpPr>
        <p:spPr>
          <a:xfrm>
            <a:off x="2734656" y="3363255"/>
            <a:ext cx="538213" cy="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39633D8-D480-5924-15BE-F0663AC45BC7}"/>
              </a:ext>
            </a:extLst>
          </p:cNvPr>
          <p:cNvSpPr/>
          <p:nvPr/>
        </p:nvSpPr>
        <p:spPr>
          <a:xfrm>
            <a:off x="9616215" y="1981199"/>
            <a:ext cx="2181882" cy="276410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tlCol="0" anchor="t" anchorCtr="0"/>
          <a:lstStyle/>
          <a:p>
            <a:pPr>
              <a:spcAft>
                <a:spcPts val="600"/>
              </a:spcAft>
            </a:pPr>
            <a:r>
              <a:rPr lang="en-US" sz="1400" b="1">
                <a:solidFill>
                  <a:schemeClr val="tx1"/>
                </a:solidFill>
              </a:rPr>
              <a:t>Key </a:t>
            </a:r>
            <a:r>
              <a:rPr lang="en-US" sz="1400" b="1" err="1">
                <a:solidFill>
                  <a:schemeClr val="tx1"/>
                </a:solidFill>
              </a:rPr>
              <a:t>HRQoL</a:t>
            </a:r>
            <a:r>
              <a:rPr lang="en-US" sz="1400" b="1">
                <a:solidFill>
                  <a:schemeClr val="tx1"/>
                </a:solidFill>
              </a:rPr>
              <a:t> endpoints</a:t>
            </a:r>
          </a:p>
          <a:p>
            <a:pPr marL="171450" indent="-171450">
              <a:spcAft>
                <a:spcPts val="600"/>
              </a:spcAft>
              <a:buClr>
                <a:schemeClr val="accent2"/>
              </a:buClr>
              <a:buFont typeface="Arial" panose="020B0604020202020204" pitchFamily="34" charset="0"/>
              <a:buChar char="•"/>
            </a:pPr>
            <a:r>
              <a:rPr lang="en-US" sz="1400">
                <a:solidFill>
                  <a:schemeClr val="tx1"/>
                </a:solidFill>
              </a:rPr>
              <a:t>Global health status (GHS)</a:t>
            </a:r>
          </a:p>
          <a:p>
            <a:pPr marL="171450" indent="-171450">
              <a:spcAft>
                <a:spcPts val="600"/>
              </a:spcAft>
              <a:buClr>
                <a:schemeClr val="accent2"/>
              </a:buClr>
              <a:buFont typeface="Arial" panose="020B0604020202020204" pitchFamily="34" charset="0"/>
              <a:buChar char="•"/>
            </a:pPr>
            <a:r>
              <a:rPr lang="en-US" sz="1400">
                <a:solidFill>
                  <a:schemeClr val="tx1"/>
                </a:solidFill>
              </a:rPr>
              <a:t>Physical functioning</a:t>
            </a:r>
          </a:p>
          <a:p>
            <a:pPr marL="171450" indent="-171450">
              <a:spcAft>
                <a:spcPts val="600"/>
              </a:spcAft>
              <a:buClr>
                <a:schemeClr val="accent2"/>
              </a:buClr>
              <a:buFont typeface="Arial" panose="020B0604020202020204" pitchFamily="34" charset="0"/>
              <a:buChar char="•"/>
            </a:pPr>
            <a:r>
              <a:rPr lang="en-US" sz="1400">
                <a:solidFill>
                  <a:schemeClr val="tx1"/>
                </a:solidFill>
              </a:rPr>
              <a:t>Role functioning</a:t>
            </a:r>
          </a:p>
          <a:p>
            <a:pPr marL="171450" indent="-171450">
              <a:spcAft>
                <a:spcPts val="600"/>
              </a:spcAft>
              <a:buClr>
                <a:schemeClr val="accent2"/>
              </a:buClr>
              <a:buFont typeface="Arial" panose="020B0604020202020204" pitchFamily="34" charset="0"/>
              <a:buChar char="•"/>
            </a:pPr>
            <a:r>
              <a:rPr lang="en-US" sz="1400">
                <a:solidFill>
                  <a:schemeClr val="tx1"/>
                </a:solidFill>
              </a:rPr>
              <a:t>Symptoms: fatigue, diarrhea, nausea/vomiting</a:t>
            </a:r>
          </a:p>
        </p:txBody>
      </p:sp>
    </p:spTree>
    <p:extLst>
      <p:ext uri="{BB962C8B-B14F-4D97-AF65-F5344CB8AC3E}">
        <p14:creationId xmlns:p14="http://schemas.microsoft.com/office/powerpoint/2010/main" val="36375167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BD027E-D0E0-AFD5-7B5B-B28118675D78}"/>
              </a:ext>
            </a:extLst>
          </p:cNvPr>
          <p:cNvSpPr>
            <a:spLocks noGrp="1"/>
          </p:cNvSpPr>
          <p:nvPr>
            <p:ph type="body" sz="quarter" idx="12"/>
          </p:nvPr>
        </p:nvSpPr>
        <p:spPr>
          <a:xfrm>
            <a:off x="416533" y="1280567"/>
            <a:ext cx="3586507" cy="647700"/>
          </a:xfrm>
        </p:spPr>
        <p:txBody>
          <a:bodyPr/>
          <a:lstStyle/>
          <a:p>
            <a:pPr algn="ctr"/>
            <a:r>
              <a:rPr lang="en-US"/>
              <a:t>GHS/QoL</a:t>
            </a:r>
          </a:p>
        </p:txBody>
      </p:sp>
      <p:sp>
        <p:nvSpPr>
          <p:cNvPr id="3" name="Title 2">
            <a:extLst>
              <a:ext uri="{FF2B5EF4-FFF2-40B4-BE49-F238E27FC236}">
                <a16:creationId xmlns:a16="http://schemas.microsoft.com/office/drawing/2014/main" id="{B9D50FFA-C014-4994-690C-58C5BBC21D4E}"/>
              </a:ext>
            </a:extLst>
          </p:cNvPr>
          <p:cNvSpPr>
            <a:spLocks noGrp="1"/>
          </p:cNvSpPr>
          <p:nvPr>
            <p:ph type="title"/>
          </p:nvPr>
        </p:nvSpPr>
        <p:spPr/>
        <p:txBody>
          <a:bodyPr/>
          <a:lstStyle/>
          <a:p>
            <a:r>
              <a:rPr lang="en-US"/>
              <a:t>Changes in PROs from baseline for the ITT population</a:t>
            </a:r>
          </a:p>
        </p:txBody>
      </p:sp>
      <p:sp>
        <p:nvSpPr>
          <p:cNvPr id="4" name="Footer Placeholder 3">
            <a:extLst>
              <a:ext uri="{FF2B5EF4-FFF2-40B4-BE49-F238E27FC236}">
                <a16:creationId xmlns:a16="http://schemas.microsoft.com/office/drawing/2014/main" id="{A260A713-7214-7DE7-5B90-50B57B640777}"/>
              </a:ext>
            </a:extLst>
          </p:cNvPr>
          <p:cNvSpPr>
            <a:spLocks noGrp="1"/>
          </p:cNvSpPr>
          <p:nvPr>
            <p:ph type="ftr" sz="quarter" idx="13"/>
          </p:nvPr>
        </p:nvSpPr>
        <p:spPr/>
        <p:txBody>
          <a:bodyPr/>
          <a:lstStyle/>
          <a:p>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EMTD</a:t>
            </a:r>
            <a:r>
              <a:rPr lang="en-US">
                <a:solidFill>
                  <a:srgbClr val="4E4F4E"/>
                </a:solidFill>
                <a:cs typeface="Arial" panose="020B0604020202020204" pitchFamily="34" charset="0"/>
              </a:rPr>
              <a:t>, estimated mean treatment difference; </a:t>
            </a:r>
            <a:r>
              <a:rPr lang="en-US" b="1">
                <a:solidFill>
                  <a:srgbClr val="4E4F4E"/>
                </a:solidFill>
                <a:cs typeface="Arial" panose="020B0604020202020204" pitchFamily="34" charset="0"/>
              </a:rPr>
              <a:t>GHS</a:t>
            </a:r>
            <a:r>
              <a:rPr lang="en-US">
                <a:solidFill>
                  <a:srgbClr val="4E4F4E"/>
                </a:solidFill>
                <a:cs typeface="Arial" panose="020B0604020202020204" pitchFamily="34" charset="0"/>
              </a:rPr>
              <a:t>, global health status; </a:t>
            </a:r>
            <a:r>
              <a:rPr lang="en-US" b="1">
                <a:solidFill>
                  <a:srgbClr val="4E4F4E"/>
                </a:solidFill>
                <a:cs typeface="Arial" panose="020B0604020202020204" pitchFamily="34" charset="0"/>
              </a:rPr>
              <a:t>ITT</a:t>
            </a:r>
            <a:r>
              <a:rPr lang="en-US">
                <a:solidFill>
                  <a:srgbClr val="4E4F4E"/>
                </a:solidFill>
                <a:cs typeface="Arial" panose="020B0604020202020204" pitchFamily="34" charset="0"/>
              </a:rPr>
              <a:t>, intent-to-treat; </a:t>
            </a:r>
            <a:r>
              <a:rPr lang="en-US" b="1">
                <a:solidFill>
                  <a:srgbClr val="4E4F4E"/>
                </a:solidFill>
                <a:cs typeface="Arial" panose="020B0604020202020204" pitchFamily="34" charset="0"/>
              </a:rPr>
              <a:t>LS</a:t>
            </a:r>
            <a:r>
              <a:rPr lang="en-US">
                <a:solidFill>
                  <a:srgbClr val="4E4F4E"/>
                </a:solidFill>
                <a:cs typeface="Arial" panose="020B0604020202020204" pitchFamily="34" charset="0"/>
              </a:rPr>
              <a:t>, least squares; </a:t>
            </a:r>
            <a:r>
              <a:rPr lang="en-US" b="1">
                <a:solidFill>
                  <a:srgbClr val="4E4F4E"/>
                </a:solidFill>
                <a:cs typeface="Arial" panose="020B0604020202020204" pitchFamily="34" charset="0"/>
              </a:rPr>
              <a:t>PRO</a:t>
            </a:r>
            <a:r>
              <a:rPr lang="en-US">
                <a:solidFill>
                  <a:srgbClr val="4E4F4E"/>
                </a:solidFill>
                <a:cs typeface="Arial" panose="020B0604020202020204" pitchFamily="34" charset="0"/>
              </a:rPr>
              <a:t>, patient-reported outcomes; </a:t>
            </a:r>
            <a:r>
              <a:rPr lang="en-US" b="1">
                <a:solidFill>
                  <a:srgbClr val="4E4F4E"/>
                </a:solidFill>
                <a:cs typeface="Arial" panose="020B0604020202020204" pitchFamily="34" charset="0"/>
              </a:rPr>
              <a:t>QoL</a:t>
            </a:r>
            <a:r>
              <a:rPr lang="en-US">
                <a:solidFill>
                  <a:srgbClr val="4E4F4E"/>
                </a:solidFill>
                <a:cs typeface="Arial" panose="020B0604020202020204" pitchFamily="34" charset="0"/>
              </a:rPr>
              <a:t>, quality of life.</a:t>
            </a:r>
          </a:p>
          <a:p>
            <a:r>
              <a:rPr lang="en-US" b="1">
                <a:solidFill>
                  <a:srgbClr val="4E4F4E"/>
                </a:solidFill>
                <a:cs typeface="Arial" panose="020B0604020202020204" pitchFamily="34" charset="0"/>
              </a:rPr>
              <a:t>Tedeschi A, et al. Abstract P1679 presented at EHA2023.</a:t>
            </a:r>
          </a:p>
        </p:txBody>
      </p:sp>
      <p:sp>
        <p:nvSpPr>
          <p:cNvPr id="11" name="Text Placeholder 1">
            <a:extLst>
              <a:ext uri="{FF2B5EF4-FFF2-40B4-BE49-F238E27FC236}">
                <a16:creationId xmlns:a16="http://schemas.microsoft.com/office/drawing/2014/main" id="{40D40A48-B43C-B01A-3850-770BA45EE03E}"/>
              </a:ext>
            </a:extLst>
          </p:cNvPr>
          <p:cNvSpPr txBox="1">
            <a:spLocks/>
          </p:cNvSpPr>
          <p:nvPr/>
        </p:nvSpPr>
        <p:spPr>
          <a:xfrm>
            <a:off x="4216373" y="1280567"/>
            <a:ext cx="3586507" cy="6477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Physical Functioning</a:t>
            </a:r>
          </a:p>
        </p:txBody>
      </p:sp>
      <p:sp>
        <p:nvSpPr>
          <p:cNvPr id="12" name="Text Placeholder 1">
            <a:extLst>
              <a:ext uri="{FF2B5EF4-FFF2-40B4-BE49-F238E27FC236}">
                <a16:creationId xmlns:a16="http://schemas.microsoft.com/office/drawing/2014/main" id="{AF41E25D-2CC9-B581-2DAB-6C6B4CC5A99B}"/>
              </a:ext>
            </a:extLst>
          </p:cNvPr>
          <p:cNvSpPr txBox="1">
            <a:spLocks/>
          </p:cNvSpPr>
          <p:nvPr/>
        </p:nvSpPr>
        <p:spPr>
          <a:xfrm>
            <a:off x="8199093" y="1280567"/>
            <a:ext cx="3586507" cy="6477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Role Functioning</a:t>
            </a:r>
          </a:p>
        </p:txBody>
      </p:sp>
      <p:graphicFrame>
        <p:nvGraphicFramePr>
          <p:cNvPr id="13" name="Tabelle 150">
            <a:extLst>
              <a:ext uri="{FF2B5EF4-FFF2-40B4-BE49-F238E27FC236}">
                <a16:creationId xmlns:a16="http://schemas.microsoft.com/office/drawing/2014/main" id="{E8941103-D499-9E0E-5905-BCF94CDE551A}"/>
              </a:ext>
            </a:extLst>
          </p:cNvPr>
          <p:cNvGraphicFramePr>
            <a:graphicFrameLocks noGrp="1"/>
          </p:cNvGraphicFramePr>
          <p:nvPr>
            <p:extLst>
              <p:ext uri="{D42A27DB-BD31-4B8C-83A1-F6EECF244321}">
                <p14:modId xmlns:p14="http://schemas.microsoft.com/office/powerpoint/2010/main" val="2148889568"/>
              </p:ext>
            </p:extLst>
          </p:nvPr>
        </p:nvGraphicFramePr>
        <p:xfrm>
          <a:off x="415924" y="4077914"/>
          <a:ext cx="3587116" cy="836640"/>
        </p:xfrm>
        <a:graphic>
          <a:graphicData uri="http://schemas.openxmlformats.org/drawingml/2006/table">
            <a:tbl>
              <a:tblPr firstRow="1" bandRow="1">
                <a:tableStyleId>{5C22544A-7EE6-4342-B048-85BDC9FD1C3A}</a:tableStyleId>
              </a:tblPr>
              <a:tblGrid>
                <a:gridCol w="533924">
                  <a:extLst>
                    <a:ext uri="{9D8B030D-6E8A-4147-A177-3AD203B41FA5}">
                      <a16:colId xmlns:a16="http://schemas.microsoft.com/office/drawing/2014/main" val="161962024"/>
                    </a:ext>
                  </a:extLst>
                </a:gridCol>
                <a:gridCol w="436281">
                  <a:extLst>
                    <a:ext uri="{9D8B030D-6E8A-4147-A177-3AD203B41FA5}">
                      <a16:colId xmlns:a16="http://schemas.microsoft.com/office/drawing/2014/main" val="2374211244"/>
                    </a:ext>
                  </a:extLst>
                </a:gridCol>
                <a:gridCol w="391826">
                  <a:extLst>
                    <a:ext uri="{9D8B030D-6E8A-4147-A177-3AD203B41FA5}">
                      <a16:colId xmlns:a16="http://schemas.microsoft.com/office/drawing/2014/main" val="1350247176"/>
                    </a:ext>
                  </a:extLst>
                </a:gridCol>
                <a:gridCol w="1088405">
                  <a:extLst>
                    <a:ext uri="{9D8B030D-6E8A-4147-A177-3AD203B41FA5}">
                      <a16:colId xmlns:a16="http://schemas.microsoft.com/office/drawing/2014/main" val="3159332000"/>
                    </a:ext>
                  </a:extLst>
                </a:gridCol>
                <a:gridCol w="568340">
                  <a:extLst>
                    <a:ext uri="{9D8B030D-6E8A-4147-A177-3AD203B41FA5}">
                      <a16:colId xmlns:a16="http://schemas.microsoft.com/office/drawing/2014/main" val="2273500356"/>
                    </a:ext>
                  </a:extLst>
                </a:gridCol>
                <a:gridCol w="568340">
                  <a:extLst>
                    <a:ext uri="{9D8B030D-6E8A-4147-A177-3AD203B41FA5}">
                      <a16:colId xmlns:a16="http://schemas.microsoft.com/office/drawing/2014/main" val="3290230561"/>
                    </a:ext>
                  </a:extLst>
                </a:gridCol>
              </a:tblGrid>
              <a:tr h="0">
                <a:tc gridSpan="6">
                  <a:txBody>
                    <a:bodyPr/>
                    <a:lstStyle/>
                    <a:p>
                      <a:r>
                        <a:rPr lang="de-DE" sz="700">
                          <a:solidFill>
                            <a:schemeClr val="bg1"/>
                          </a:solidFill>
                        </a:rPr>
                        <a:t>No. of patients</a:t>
                      </a:r>
                      <a:endParaRPr lang="de-DE" sz="700">
                        <a:solidFill>
                          <a:schemeClr val="bg1"/>
                        </a:solidFill>
                        <a:latin typeface="Arial" panose="020B0604020202020204" pitchFamily="34" charset="0"/>
                        <a:cs typeface="Arial" panose="020B0604020202020204" pitchFamily="34" charset="0"/>
                      </a:endParaRPr>
                    </a:p>
                  </a:txBody>
                  <a:tcPr marL="36000" marR="0" marT="36000" marB="36000" anchor="ctr"/>
                </a:tc>
                <a:tc hMerge="1">
                  <a:txBody>
                    <a:bodyPr/>
                    <a:lstStyle/>
                    <a:p>
                      <a:endParaRPr lang="de-DE"/>
                    </a:p>
                  </a:txBody>
                  <a:tcPr>
                    <a:lnL w="12700" cmpd="sng">
                      <a:noFill/>
                    </a:ln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832852052"/>
                  </a:ext>
                </a:extLst>
              </a:tr>
              <a:tr h="177333">
                <a:tc>
                  <a:txBody>
                    <a:bodyPr/>
                    <a:lstStyle/>
                    <a:p>
                      <a:r>
                        <a:rPr lang="de-DE" sz="700" b="0" spc="-10" baseline="0">
                          <a:solidFill>
                            <a:schemeClr val="bg1"/>
                          </a:solidFill>
                        </a:rPr>
                        <a:t>Zanubrutinib</a:t>
                      </a:r>
                      <a:endParaRPr lang="de-DE" sz="700" b="0" spc="-10" baseline="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4"/>
                    </a:solidFill>
                  </a:tcPr>
                </a:tc>
                <a:tc>
                  <a:txBody>
                    <a:bodyPr/>
                    <a:lstStyle/>
                    <a:p>
                      <a:pPr algn="ctr"/>
                      <a:r>
                        <a:rPr lang="de-DE" sz="700">
                          <a:solidFill>
                            <a:schemeClr val="tx1"/>
                          </a:solidFill>
                        </a:rPr>
                        <a:t>88</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87</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81</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71</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extLst>
                  <a:ext uri="{0D108BD9-81ED-4DB2-BD59-A6C34878D82A}">
                    <a16:rowId xmlns:a16="http://schemas.microsoft.com/office/drawing/2014/main" val="3888505032"/>
                  </a:ext>
                </a:extLst>
              </a:tr>
              <a:tr h="177333">
                <a:tc>
                  <a:txBody>
                    <a:bodyPr/>
                    <a:lstStyle/>
                    <a:p>
                      <a:r>
                        <a:rPr lang="de-DE" sz="700" b="0">
                          <a:solidFill>
                            <a:schemeClr val="bg1"/>
                          </a:solidFill>
                        </a:rPr>
                        <a:t>Ibrutinib</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5"/>
                    </a:solidFill>
                  </a:tcPr>
                </a:tc>
                <a:tc>
                  <a:txBody>
                    <a:bodyPr/>
                    <a:lstStyle/>
                    <a:p>
                      <a:pPr algn="ctr"/>
                      <a:r>
                        <a:rPr lang="de-DE" sz="700">
                          <a:solidFill>
                            <a:schemeClr val="tx1"/>
                          </a:solidFill>
                        </a:rPr>
                        <a:t>70</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70</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69</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59</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extLst>
                  <a:ext uri="{0D108BD9-81ED-4DB2-BD59-A6C34878D82A}">
                    <a16:rowId xmlns:a16="http://schemas.microsoft.com/office/drawing/2014/main" val="1678326352"/>
                  </a:ext>
                </a:extLst>
              </a:tr>
              <a:tr h="177333">
                <a:tc>
                  <a:txBody>
                    <a:bodyPr/>
                    <a:lstStyle/>
                    <a:p>
                      <a:r>
                        <a:rPr lang="de-DE" sz="700" b="0">
                          <a:solidFill>
                            <a:schemeClr val="bg1"/>
                          </a:solidFill>
                        </a:rPr>
                        <a:t>EMTD </a:t>
                      </a:r>
                      <a:br>
                        <a:rPr lang="de-DE" sz="700" b="0">
                          <a:solidFill>
                            <a:schemeClr val="bg1"/>
                          </a:solidFill>
                        </a:rPr>
                      </a:br>
                      <a:r>
                        <a:rPr lang="de-DE" sz="700" b="0">
                          <a:solidFill>
                            <a:schemeClr val="bg1"/>
                          </a:solidFill>
                        </a:rPr>
                        <a:t>(95% CI)</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tx1"/>
                    </a:solidFill>
                  </a:tcPr>
                </a:tc>
                <a:tc>
                  <a:txBody>
                    <a:bodyPr/>
                    <a:lstStyle/>
                    <a:p>
                      <a:pPr algn="ctr"/>
                      <a:r>
                        <a:rPr lang="de-DE" sz="500">
                          <a:solidFill>
                            <a:schemeClr val="tx1"/>
                          </a:solidFill>
                        </a:rPr>
                        <a:t>-2.35</a:t>
                      </a:r>
                      <a:br>
                        <a:rPr lang="de-DE" sz="500">
                          <a:solidFill>
                            <a:schemeClr val="tx1"/>
                          </a:solidFill>
                        </a:rPr>
                      </a:br>
                      <a:r>
                        <a:rPr lang="de-DE" sz="500">
                          <a:solidFill>
                            <a:schemeClr val="tx1"/>
                          </a:solidFill>
                        </a:rPr>
                        <a:t>(-8.53, 3.84)</a:t>
                      </a:r>
                    </a:p>
                    <a:p>
                      <a:pPr algn="ct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=.4549</a:t>
                      </a:r>
                    </a:p>
                  </a:txBody>
                  <a:tcPr marL="0" marR="0" marT="36000" marB="36000" anchor="ctr"/>
                </a:tc>
                <a:tc>
                  <a:txBody>
                    <a:bodyPr/>
                    <a:lstStyle/>
                    <a:p>
                      <a:pPr algn="ctr"/>
                      <a:r>
                        <a:rPr lang="de-DE" sz="500">
                          <a:solidFill>
                            <a:schemeClr val="tx1"/>
                          </a:solidFill>
                        </a:rPr>
                        <a:t>-0.65</a:t>
                      </a:r>
                      <a:br>
                        <a:rPr lang="de-DE" sz="500">
                          <a:solidFill>
                            <a:schemeClr val="tx1"/>
                          </a:solidFill>
                        </a:rPr>
                      </a:br>
                      <a:r>
                        <a:rPr lang="de-DE" sz="500">
                          <a:solidFill>
                            <a:schemeClr val="tx1"/>
                          </a:solidFill>
                        </a:rPr>
                        <a:t>(-6.10, 4.80)</a:t>
                      </a:r>
                    </a:p>
                    <a:p>
                      <a:pPr algn="ct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=.8134</a:t>
                      </a:r>
                    </a:p>
                  </a:txBody>
                  <a:tcPr marL="0" marR="0" marT="36000" marB="36000" anchor="ctr"/>
                </a:tc>
                <a:tc>
                  <a:txBody>
                    <a:bodyPr/>
                    <a:lstStyle/>
                    <a:p>
                      <a:pPr algn="ctr"/>
                      <a:r>
                        <a:rPr lang="de-DE" sz="500">
                          <a:solidFill>
                            <a:schemeClr val="tx1"/>
                          </a:solidFill>
                        </a:rPr>
                        <a:t>-2.37</a:t>
                      </a:r>
                      <a:br>
                        <a:rPr lang="de-DE" sz="500">
                          <a:solidFill>
                            <a:schemeClr val="tx1"/>
                          </a:solidFill>
                        </a:rPr>
                      </a:br>
                      <a:r>
                        <a:rPr lang="de-DE" sz="500">
                          <a:solidFill>
                            <a:schemeClr val="tx1"/>
                          </a:solidFill>
                        </a:rPr>
                        <a:t>(-7.58, 2.84)</a:t>
                      </a:r>
                    </a:p>
                    <a:p>
                      <a:pPr algn="ct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=.3701</a:t>
                      </a:r>
                    </a:p>
                  </a:txBody>
                  <a:tcPr marL="0" marR="0" marT="36000" marB="36000" anchor="ctr"/>
                </a:tc>
                <a:tc>
                  <a:txBody>
                    <a:bodyPr/>
                    <a:lstStyle/>
                    <a:p>
                      <a:pPr algn="ctr"/>
                      <a:endParaRPr lang="de-DE" sz="500">
                        <a:solidFill>
                          <a:schemeClr val="tx1"/>
                        </a:solidFill>
                        <a:latin typeface="Arial" panose="020B0604020202020204" pitchFamily="34" charset="0"/>
                        <a:cs typeface="Arial" panose="020B0604020202020204" pitchFamily="34" charset="0"/>
                      </a:endParaRPr>
                    </a:p>
                    <a:p>
                      <a:pPr algn="ctr"/>
                      <a:endParaRPr lang="de-DE" sz="500">
                        <a:solidFill>
                          <a:schemeClr val="tx1"/>
                        </a:solidFill>
                        <a:latin typeface="Arial" panose="020B0604020202020204" pitchFamily="34" charset="0"/>
                        <a:cs typeface="Arial" panose="020B0604020202020204" pitchFamily="34" charset="0"/>
                      </a:endParaRPr>
                    </a:p>
                    <a:p>
                      <a:pPr algn="ct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500">
                          <a:solidFill>
                            <a:schemeClr val="tx1"/>
                          </a:solidFill>
                        </a:rPr>
                        <a:t>-1.07</a:t>
                      </a:r>
                      <a:br>
                        <a:rPr lang="de-DE" sz="500">
                          <a:solidFill>
                            <a:schemeClr val="tx1"/>
                          </a:solidFill>
                        </a:rPr>
                      </a:br>
                      <a:r>
                        <a:rPr lang="de-DE" sz="500">
                          <a:solidFill>
                            <a:schemeClr val="tx1"/>
                          </a:solidFill>
                        </a:rPr>
                        <a:t>(-7.11, 4.97)</a:t>
                      </a:r>
                    </a:p>
                    <a:p>
                      <a:pPr algn="ct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=.7277</a:t>
                      </a:r>
                    </a:p>
                  </a:txBody>
                  <a:tcPr marL="0" marR="0" marT="36000" marB="36000" anchor="ctr"/>
                </a:tc>
                <a:extLst>
                  <a:ext uri="{0D108BD9-81ED-4DB2-BD59-A6C34878D82A}">
                    <a16:rowId xmlns:a16="http://schemas.microsoft.com/office/drawing/2014/main" val="646404886"/>
                  </a:ext>
                </a:extLst>
              </a:tr>
            </a:tbl>
          </a:graphicData>
        </a:graphic>
      </p:graphicFrame>
      <p:graphicFrame>
        <p:nvGraphicFramePr>
          <p:cNvPr id="14" name="Tabelle 150">
            <a:extLst>
              <a:ext uri="{FF2B5EF4-FFF2-40B4-BE49-F238E27FC236}">
                <a16:creationId xmlns:a16="http://schemas.microsoft.com/office/drawing/2014/main" id="{5793CF47-E817-D937-9F2C-3077AD1BA492}"/>
              </a:ext>
            </a:extLst>
          </p:cNvPr>
          <p:cNvGraphicFramePr>
            <a:graphicFrameLocks noGrp="1"/>
          </p:cNvGraphicFramePr>
          <p:nvPr>
            <p:extLst>
              <p:ext uri="{D42A27DB-BD31-4B8C-83A1-F6EECF244321}">
                <p14:modId xmlns:p14="http://schemas.microsoft.com/office/powerpoint/2010/main" val="4270894093"/>
              </p:ext>
            </p:extLst>
          </p:nvPr>
        </p:nvGraphicFramePr>
        <p:xfrm>
          <a:off x="4334358" y="4077914"/>
          <a:ext cx="3587116" cy="836640"/>
        </p:xfrm>
        <a:graphic>
          <a:graphicData uri="http://schemas.openxmlformats.org/drawingml/2006/table">
            <a:tbl>
              <a:tblPr firstRow="1" bandRow="1">
                <a:tableStyleId>{5C22544A-7EE6-4342-B048-85BDC9FD1C3A}</a:tableStyleId>
              </a:tblPr>
              <a:tblGrid>
                <a:gridCol w="533924">
                  <a:extLst>
                    <a:ext uri="{9D8B030D-6E8A-4147-A177-3AD203B41FA5}">
                      <a16:colId xmlns:a16="http://schemas.microsoft.com/office/drawing/2014/main" val="161962024"/>
                    </a:ext>
                  </a:extLst>
                </a:gridCol>
                <a:gridCol w="436281">
                  <a:extLst>
                    <a:ext uri="{9D8B030D-6E8A-4147-A177-3AD203B41FA5}">
                      <a16:colId xmlns:a16="http://schemas.microsoft.com/office/drawing/2014/main" val="2374211244"/>
                    </a:ext>
                  </a:extLst>
                </a:gridCol>
                <a:gridCol w="391826">
                  <a:extLst>
                    <a:ext uri="{9D8B030D-6E8A-4147-A177-3AD203B41FA5}">
                      <a16:colId xmlns:a16="http://schemas.microsoft.com/office/drawing/2014/main" val="1350247176"/>
                    </a:ext>
                  </a:extLst>
                </a:gridCol>
                <a:gridCol w="963203">
                  <a:extLst>
                    <a:ext uri="{9D8B030D-6E8A-4147-A177-3AD203B41FA5}">
                      <a16:colId xmlns:a16="http://schemas.microsoft.com/office/drawing/2014/main" val="3159332000"/>
                    </a:ext>
                  </a:extLst>
                </a:gridCol>
                <a:gridCol w="693542">
                  <a:extLst>
                    <a:ext uri="{9D8B030D-6E8A-4147-A177-3AD203B41FA5}">
                      <a16:colId xmlns:a16="http://schemas.microsoft.com/office/drawing/2014/main" val="2273500356"/>
                    </a:ext>
                  </a:extLst>
                </a:gridCol>
                <a:gridCol w="568340">
                  <a:extLst>
                    <a:ext uri="{9D8B030D-6E8A-4147-A177-3AD203B41FA5}">
                      <a16:colId xmlns:a16="http://schemas.microsoft.com/office/drawing/2014/main" val="3290230561"/>
                    </a:ext>
                  </a:extLst>
                </a:gridCol>
              </a:tblGrid>
              <a:tr h="0">
                <a:tc gridSpan="6">
                  <a:txBody>
                    <a:bodyPr/>
                    <a:lstStyle/>
                    <a:p>
                      <a:r>
                        <a:rPr lang="de-DE" sz="700">
                          <a:solidFill>
                            <a:schemeClr val="bg1"/>
                          </a:solidFill>
                        </a:rPr>
                        <a:t>No. of patients</a:t>
                      </a:r>
                      <a:endParaRPr lang="de-DE" sz="700">
                        <a:solidFill>
                          <a:schemeClr val="bg1"/>
                        </a:solidFill>
                        <a:latin typeface="Arial" panose="020B0604020202020204" pitchFamily="34" charset="0"/>
                        <a:cs typeface="Arial" panose="020B0604020202020204" pitchFamily="34" charset="0"/>
                      </a:endParaRPr>
                    </a:p>
                  </a:txBody>
                  <a:tcPr marL="36000" marR="0" marT="36000" marB="36000" anchor="ctr"/>
                </a:tc>
                <a:tc hMerge="1">
                  <a:txBody>
                    <a:bodyPr/>
                    <a:lstStyle/>
                    <a:p>
                      <a:endParaRPr lang="de-DE"/>
                    </a:p>
                  </a:txBody>
                  <a:tcPr>
                    <a:lnL w="12700" cmpd="sng">
                      <a:noFill/>
                    </a:ln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832852052"/>
                  </a:ext>
                </a:extLst>
              </a:tr>
              <a:tr h="177333">
                <a:tc>
                  <a:txBody>
                    <a:bodyPr/>
                    <a:lstStyle/>
                    <a:p>
                      <a:r>
                        <a:rPr lang="de-DE" sz="700" b="0" spc="-10" baseline="0">
                          <a:solidFill>
                            <a:schemeClr val="bg1"/>
                          </a:solidFill>
                        </a:rPr>
                        <a:t>Zanubrutinib</a:t>
                      </a:r>
                      <a:endParaRPr lang="de-DE" sz="700" b="0" spc="-10" baseline="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4"/>
                    </a:solidFill>
                  </a:tcPr>
                </a:tc>
                <a:tc>
                  <a:txBody>
                    <a:bodyPr/>
                    <a:lstStyle/>
                    <a:p>
                      <a:pPr algn="ctr"/>
                      <a:r>
                        <a:rPr lang="de-DE" sz="700">
                          <a:solidFill>
                            <a:schemeClr val="tx1"/>
                          </a:solidFill>
                        </a:rPr>
                        <a:t>87</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87</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83</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73</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extLst>
                  <a:ext uri="{0D108BD9-81ED-4DB2-BD59-A6C34878D82A}">
                    <a16:rowId xmlns:a16="http://schemas.microsoft.com/office/drawing/2014/main" val="3888505032"/>
                  </a:ext>
                </a:extLst>
              </a:tr>
              <a:tr h="177333">
                <a:tc>
                  <a:txBody>
                    <a:bodyPr/>
                    <a:lstStyle/>
                    <a:p>
                      <a:r>
                        <a:rPr lang="de-DE" sz="700" b="0">
                          <a:solidFill>
                            <a:schemeClr val="bg1"/>
                          </a:solidFill>
                        </a:rPr>
                        <a:t>Ibrutinib</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5"/>
                    </a:solidFill>
                  </a:tcPr>
                </a:tc>
                <a:tc>
                  <a:txBody>
                    <a:bodyPr/>
                    <a:lstStyle/>
                    <a:p>
                      <a:pPr algn="ctr"/>
                      <a:r>
                        <a:rPr lang="de-DE" sz="700">
                          <a:solidFill>
                            <a:schemeClr val="tx1"/>
                          </a:solidFill>
                        </a:rPr>
                        <a:t>70</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70</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70</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60</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extLst>
                  <a:ext uri="{0D108BD9-81ED-4DB2-BD59-A6C34878D82A}">
                    <a16:rowId xmlns:a16="http://schemas.microsoft.com/office/drawing/2014/main" val="1678326352"/>
                  </a:ext>
                </a:extLst>
              </a:tr>
              <a:tr h="122646">
                <a:tc>
                  <a:txBody>
                    <a:bodyPr/>
                    <a:lstStyle/>
                    <a:p>
                      <a:r>
                        <a:rPr lang="de-DE" sz="700" b="0">
                          <a:solidFill>
                            <a:schemeClr val="bg1"/>
                          </a:solidFill>
                        </a:rPr>
                        <a:t>EMTD </a:t>
                      </a:r>
                      <a:br>
                        <a:rPr lang="de-DE" sz="700" b="0">
                          <a:solidFill>
                            <a:schemeClr val="bg1"/>
                          </a:solidFill>
                        </a:rPr>
                      </a:br>
                      <a:r>
                        <a:rPr lang="de-DE" sz="700" b="0">
                          <a:solidFill>
                            <a:schemeClr val="bg1"/>
                          </a:solidFill>
                        </a:rPr>
                        <a:t>(95% CI)</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tx1"/>
                    </a:solidFill>
                  </a:tcPr>
                </a:tc>
                <a:tc>
                  <a:txBody>
                    <a:bodyPr/>
                    <a:lstStyle/>
                    <a:p>
                      <a:pPr algn="ctr"/>
                      <a:r>
                        <a:rPr lang="de-DE" sz="500">
                          <a:solidFill>
                            <a:schemeClr val="tx1"/>
                          </a:solidFill>
                        </a:rPr>
                        <a:t>-0.18</a:t>
                      </a:r>
                      <a:br>
                        <a:rPr lang="de-DE" sz="500">
                          <a:solidFill>
                            <a:schemeClr val="tx1"/>
                          </a:solidFill>
                        </a:rPr>
                      </a:br>
                      <a:r>
                        <a:rPr lang="de-DE" sz="500">
                          <a:solidFill>
                            <a:schemeClr val="tx1"/>
                          </a:solidFill>
                        </a:rPr>
                        <a:t>(-5.37, 5.00)</a:t>
                      </a:r>
                      <a:br>
                        <a:rPr lang="de-DE" sz="500">
                          <a:solidFill>
                            <a:schemeClr val="tx1"/>
                          </a:solidFill>
                        </a:rPr>
                      </a:br>
                      <a:r>
                        <a:rPr lang="de-DE" sz="500" i="1">
                          <a:solidFill>
                            <a:schemeClr val="tx1"/>
                          </a:solidFill>
                        </a:rPr>
                        <a:t>P</a:t>
                      </a:r>
                      <a:r>
                        <a:rPr lang="de-DE" sz="500">
                          <a:solidFill>
                            <a:schemeClr val="tx1"/>
                          </a:solidFill>
                        </a:rPr>
                        <a:t>=.9449</a:t>
                      </a: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500">
                          <a:solidFill>
                            <a:schemeClr val="tx1"/>
                          </a:solidFill>
                        </a:rPr>
                        <a:t>1.76</a:t>
                      </a:r>
                      <a:br>
                        <a:rPr lang="de-DE" sz="500">
                          <a:solidFill>
                            <a:schemeClr val="tx1"/>
                          </a:solidFill>
                        </a:rPr>
                      </a:br>
                      <a:r>
                        <a:rPr lang="de-DE" sz="500">
                          <a:solidFill>
                            <a:schemeClr val="tx1"/>
                          </a:solidFill>
                        </a:rPr>
                        <a:t>(-3.59, 7.11)</a:t>
                      </a:r>
                      <a:br>
                        <a:rPr lang="de-DE" sz="500">
                          <a:solidFill>
                            <a:schemeClr val="tx1"/>
                          </a:solidFill>
                        </a:rPr>
                      </a:br>
                      <a:r>
                        <a:rPr lang="de-DE" sz="500" i="1">
                          <a:solidFill>
                            <a:schemeClr val="tx1"/>
                          </a:solidFill>
                        </a:rPr>
                        <a:t>P</a:t>
                      </a:r>
                      <a:r>
                        <a:rPr lang="de-DE" sz="500">
                          <a:solidFill>
                            <a:schemeClr val="tx1"/>
                          </a:solidFill>
                        </a:rPr>
                        <a:t>=.5164</a:t>
                      </a: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500">
                          <a:solidFill>
                            <a:schemeClr val="tx1"/>
                          </a:solidFill>
                        </a:rPr>
                        <a:t>-2.80</a:t>
                      </a:r>
                      <a:br>
                        <a:rPr lang="de-DE" sz="500">
                          <a:solidFill>
                            <a:schemeClr val="tx1"/>
                          </a:solidFill>
                        </a:rPr>
                      </a:br>
                      <a:r>
                        <a:rPr lang="de-DE" sz="500">
                          <a:solidFill>
                            <a:schemeClr val="tx1"/>
                          </a:solidFill>
                        </a:rPr>
                        <a:t>(-8.09, 2.48)</a:t>
                      </a:r>
                      <a:br>
                        <a:rPr lang="de-DE" sz="500">
                          <a:solidFill>
                            <a:schemeClr val="tx1"/>
                          </a:solidFill>
                        </a:rPr>
                      </a:br>
                      <a:r>
                        <a:rPr lang="de-DE" sz="500" i="1">
                          <a:solidFill>
                            <a:schemeClr val="tx1"/>
                          </a:solidFill>
                        </a:rPr>
                        <a:t>P</a:t>
                      </a:r>
                      <a:r>
                        <a:rPr lang="de-DE" sz="500">
                          <a:solidFill>
                            <a:schemeClr val="tx1"/>
                          </a:solidFill>
                        </a:rPr>
                        <a:t>=.2968</a:t>
                      </a: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500">
                          <a:solidFill>
                            <a:schemeClr val="tx1"/>
                          </a:solidFill>
                        </a:rPr>
                        <a:t>0.53</a:t>
                      </a:r>
                      <a:br>
                        <a:rPr lang="de-DE" sz="500">
                          <a:solidFill>
                            <a:schemeClr val="tx1"/>
                          </a:solidFill>
                        </a:rPr>
                      </a:br>
                      <a:r>
                        <a:rPr lang="de-DE" sz="500">
                          <a:solidFill>
                            <a:schemeClr val="tx1"/>
                          </a:solidFill>
                        </a:rPr>
                        <a:t>(-4.23, 5.29)</a:t>
                      </a:r>
                      <a:br>
                        <a:rPr lang="de-DE" sz="500">
                          <a:solidFill>
                            <a:schemeClr val="tx1"/>
                          </a:solidFill>
                        </a:rPr>
                      </a:br>
                      <a:r>
                        <a:rPr lang="de-DE" sz="500" i="1">
                          <a:solidFill>
                            <a:schemeClr val="tx1"/>
                          </a:solidFill>
                        </a:rPr>
                        <a:t>P</a:t>
                      </a:r>
                      <a:r>
                        <a:rPr lang="de-DE" sz="500">
                          <a:solidFill>
                            <a:schemeClr val="tx1"/>
                          </a:solidFill>
                        </a:rPr>
                        <a:t>=.8252</a:t>
                      </a: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extLst>
                  <a:ext uri="{0D108BD9-81ED-4DB2-BD59-A6C34878D82A}">
                    <a16:rowId xmlns:a16="http://schemas.microsoft.com/office/drawing/2014/main" val="646404886"/>
                  </a:ext>
                </a:extLst>
              </a:tr>
            </a:tbl>
          </a:graphicData>
        </a:graphic>
      </p:graphicFrame>
      <p:graphicFrame>
        <p:nvGraphicFramePr>
          <p:cNvPr id="15" name="Tabelle 150">
            <a:extLst>
              <a:ext uri="{FF2B5EF4-FFF2-40B4-BE49-F238E27FC236}">
                <a16:creationId xmlns:a16="http://schemas.microsoft.com/office/drawing/2014/main" id="{2C2262E6-0B89-5CC2-A122-DE8D74B3B0F5}"/>
              </a:ext>
            </a:extLst>
          </p:cNvPr>
          <p:cNvGraphicFramePr>
            <a:graphicFrameLocks noGrp="1"/>
          </p:cNvGraphicFramePr>
          <p:nvPr>
            <p:extLst>
              <p:ext uri="{D42A27DB-BD31-4B8C-83A1-F6EECF244321}">
                <p14:modId xmlns:p14="http://schemas.microsoft.com/office/powerpoint/2010/main" val="1364832177"/>
              </p:ext>
            </p:extLst>
          </p:nvPr>
        </p:nvGraphicFramePr>
        <p:xfrm>
          <a:off x="8199092" y="4077914"/>
          <a:ext cx="3648696" cy="836640"/>
        </p:xfrm>
        <a:graphic>
          <a:graphicData uri="http://schemas.openxmlformats.org/drawingml/2006/table">
            <a:tbl>
              <a:tblPr firstRow="1" bandRow="1">
                <a:tableStyleId>{5C22544A-7EE6-4342-B048-85BDC9FD1C3A}</a:tableStyleId>
              </a:tblPr>
              <a:tblGrid>
                <a:gridCol w="543090">
                  <a:extLst>
                    <a:ext uri="{9D8B030D-6E8A-4147-A177-3AD203B41FA5}">
                      <a16:colId xmlns:a16="http://schemas.microsoft.com/office/drawing/2014/main" val="161962024"/>
                    </a:ext>
                  </a:extLst>
                </a:gridCol>
                <a:gridCol w="443771">
                  <a:extLst>
                    <a:ext uri="{9D8B030D-6E8A-4147-A177-3AD203B41FA5}">
                      <a16:colId xmlns:a16="http://schemas.microsoft.com/office/drawing/2014/main" val="2374211244"/>
                    </a:ext>
                  </a:extLst>
                </a:gridCol>
                <a:gridCol w="398552">
                  <a:extLst>
                    <a:ext uri="{9D8B030D-6E8A-4147-A177-3AD203B41FA5}">
                      <a16:colId xmlns:a16="http://schemas.microsoft.com/office/drawing/2014/main" val="1350247176"/>
                    </a:ext>
                  </a:extLst>
                </a:gridCol>
                <a:gridCol w="979738">
                  <a:extLst>
                    <a:ext uri="{9D8B030D-6E8A-4147-A177-3AD203B41FA5}">
                      <a16:colId xmlns:a16="http://schemas.microsoft.com/office/drawing/2014/main" val="3159332000"/>
                    </a:ext>
                  </a:extLst>
                </a:gridCol>
                <a:gridCol w="705448">
                  <a:extLst>
                    <a:ext uri="{9D8B030D-6E8A-4147-A177-3AD203B41FA5}">
                      <a16:colId xmlns:a16="http://schemas.microsoft.com/office/drawing/2014/main" val="2273500356"/>
                    </a:ext>
                  </a:extLst>
                </a:gridCol>
                <a:gridCol w="578097">
                  <a:extLst>
                    <a:ext uri="{9D8B030D-6E8A-4147-A177-3AD203B41FA5}">
                      <a16:colId xmlns:a16="http://schemas.microsoft.com/office/drawing/2014/main" val="3290230561"/>
                    </a:ext>
                  </a:extLst>
                </a:gridCol>
              </a:tblGrid>
              <a:tr h="0">
                <a:tc gridSpan="6">
                  <a:txBody>
                    <a:bodyPr/>
                    <a:lstStyle/>
                    <a:p>
                      <a:r>
                        <a:rPr lang="de-DE" sz="700">
                          <a:solidFill>
                            <a:schemeClr val="bg1"/>
                          </a:solidFill>
                        </a:rPr>
                        <a:t>No. of patients</a:t>
                      </a:r>
                      <a:endParaRPr lang="de-DE" sz="700">
                        <a:solidFill>
                          <a:schemeClr val="bg1"/>
                        </a:solidFill>
                        <a:latin typeface="Arial" panose="020B0604020202020204" pitchFamily="34" charset="0"/>
                        <a:cs typeface="Arial" panose="020B0604020202020204" pitchFamily="34" charset="0"/>
                      </a:endParaRPr>
                    </a:p>
                  </a:txBody>
                  <a:tcPr marL="36000" marR="0" marT="36000" marB="36000" anchor="ctr"/>
                </a:tc>
                <a:tc hMerge="1">
                  <a:txBody>
                    <a:bodyPr/>
                    <a:lstStyle/>
                    <a:p>
                      <a:endParaRPr lang="de-DE"/>
                    </a:p>
                  </a:txBody>
                  <a:tcPr>
                    <a:lnL w="12700" cmpd="sng">
                      <a:noFill/>
                    </a:ln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832852052"/>
                  </a:ext>
                </a:extLst>
              </a:tr>
              <a:tr h="177333">
                <a:tc>
                  <a:txBody>
                    <a:bodyPr/>
                    <a:lstStyle/>
                    <a:p>
                      <a:r>
                        <a:rPr lang="de-DE" sz="700" b="0" spc="-10" baseline="0">
                          <a:solidFill>
                            <a:schemeClr val="bg1"/>
                          </a:solidFill>
                        </a:rPr>
                        <a:t>Zanubrutinib</a:t>
                      </a:r>
                      <a:endParaRPr lang="de-DE" sz="700" b="0" spc="-10" baseline="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4"/>
                    </a:solidFill>
                  </a:tcPr>
                </a:tc>
                <a:tc>
                  <a:txBody>
                    <a:bodyPr/>
                    <a:lstStyle/>
                    <a:p>
                      <a:pPr algn="ctr"/>
                      <a:r>
                        <a:rPr lang="de-DE" sz="700">
                          <a:solidFill>
                            <a:schemeClr val="tx1"/>
                          </a:solidFill>
                        </a:rPr>
                        <a:t>87</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87</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83</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72</a:t>
                      </a:r>
                      <a:endParaRPr lang="de-DE" sz="700">
                        <a:solidFill>
                          <a:schemeClr val="tx1"/>
                        </a:solidFill>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888505032"/>
                  </a:ext>
                </a:extLst>
              </a:tr>
              <a:tr h="177333">
                <a:tc>
                  <a:txBody>
                    <a:bodyPr/>
                    <a:lstStyle/>
                    <a:p>
                      <a:r>
                        <a:rPr lang="de-DE" sz="700" b="0">
                          <a:solidFill>
                            <a:schemeClr val="bg1"/>
                          </a:solidFill>
                        </a:rPr>
                        <a:t>Ibrutinib</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5"/>
                    </a:solidFill>
                  </a:tcPr>
                </a:tc>
                <a:tc>
                  <a:txBody>
                    <a:bodyPr/>
                    <a:lstStyle/>
                    <a:p>
                      <a:pPr algn="ctr"/>
                      <a:r>
                        <a:rPr lang="de-DE" sz="700">
                          <a:solidFill>
                            <a:schemeClr val="tx1"/>
                          </a:solidFill>
                        </a:rPr>
                        <a:t>70</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71</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70</a:t>
                      </a: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rPr>
                        <a:t>61</a:t>
                      </a:r>
                      <a:endParaRPr lang="de-DE" sz="700">
                        <a:solidFill>
                          <a:schemeClr val="tx1"/>
                        </a:solidFill>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678326352"/>
                  </a:ext>
                </a:extLst>
              </a:tr>
              <a:tr h="177333">
                <a:tc>
                  <a:txBody>
                    <a:bodyPr/>
                    <a:lstStyle/>
                    <a:p>
                      <a:r>
                        <a:rPr lang="de-DE" sz="700" b="0">
                          <a:solidFill>
                            <a:schemeClr val="bg1"/>
                          </a:solidFill>
                        </a:rPr>
                        <a:t>EMTD </a:t>
                      </a:r>
                      <a:br>
                        <a:rPr lang="de-DE" sz="700" b="0">
                          <a:solidFill>
                            <a:schemeClr val="bg1"/>
                          </a:solidFill>
                        </a:rPr>
                      </a:br>
                      <a:r>
                        <a:rPr lang="de-DE" sz="700" b="0">
                          <a:solidFill>
                            <a:schemeClr val="bg1"/>
                          </a:solidFill>
                        </a:rPr>
                        <a:t>(95% CI)</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tx1"/>
                    </a:solidFill>
                  </a:tcPr>
                </a:tc>
                <a:tc>
                  <a:txBody>
                    <a:bodyPr/>
                    <a:lstStyle/>
                    <a:p>
                      <a:pPr algn="ctr"/>
                      <a:r>
                        <a:rPr lang="de-DE" sz="500">
                          <a:solidFill>
                            <a:schemeClr val="tx1"/>
                          </a:solidFill>
                        </a:rPr>
                        <a:t>-2.85</a:t>
                      </a:r>
                      <a:br>
                        <a:rPr lang="de-DE" sz="500">
                          <a:solidFill>
                            <a:schemeClr val="tx1"/>
                          </a:solidFill>
                        </a:rPr>
                      </a:br>
                      <a:r>
                        <a:rPr lang="de-DE" sz="500">
                          <a:solidFill>
                            <a:schemeClr val="tx1"/>
                          </a:solidFill>
                        </a:rPr>
                        <a:t>(-10.36, 4.67)</a:t>
                      </a:r>
                      <a:br>
                        <a:rPr lang="de-DE" sz="500">
                          <a:solidFill>
                            <a:schemeClr val="tx1"/>
                          </a:solidFill>
                        </a:rPr>
                      </a:br>
                      <a:r>
                        <a:rPr lang="de-DE" sz="500" i="1">
                          <a:solidFill>
                            <a:schemeClr val="tx1"/>
                          </a:solidFill>
                        </a:rPr>
                        <a:t>P</a:t>
                      </a:r>
                      <a:r>
                        <a:rPr lang="de-DE" sz="500">
                          <a:solidFill>
                            <a:schemeClr val="tx1"/>
                          </a:solidFill>
                        </a:rPr>
                        <a:t>=.4562</a:t>
                      </a: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500">
                          <a:solidFill>
                            <a:schemeClr val="tx1"/>
                          </a:solidFill>
                        </a:rPr>
                        <a:t>-1.81</a:t>
                      </a:r>
                      <a:br>
                        <a:rPr lang="de-DE" sz="500">
                          <a:solidFill>
                            <a:schemeClr val="tx1"/>
                          </a:solidFill>
                        </a:rPr>
                      </a:br>
                      <a:r>
                        <a:rPr lang="de-DE" sz="500">
                          <a:solidFill>
                            <a:schemeClr val="tx1"/>
                          </a:solidFill>
                        </a:rPr>
                        <a:t>(-9.27, 5.65)</a:t>
                      </a:r>
                      <a:br>
                        <a:rPr lang="de-DE" sz="500">
                          <a:solidFill>
                            <a:schemeClr val="tx1"/>
                          </a:solidFill>
                        </a:rPr>
                      </a:br>
                      <a:r>
                        <a:rPr lang="de-DE" sz="500" i="1">
                          <a:solidFill>
                            <a:schemeClr val="tx1"/>
                          </a:solidFill>
                        </a:rPr>
                        <a:t>P</a:t>
                      </a:r>
                      <a:r>
                        <a:rPr lang="de-DE" sz="500">
                          <a:solidFill>
                            <a:schemeClr val="tx1"/>
                          </a:solidFill>
                        </a:rPr>
                        <a:t>=.6334</a:t>
                      </a: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500">
                          <a:solidFill>
                            <a:schemeClr val="tx1"/>
                          </a:solidFill>
                        </a:rPr>
                        <a:t>1.53</a:t>
                      </a:r>
                      <a:br>
                        <a:rPr lang="de-DE" sz="500">
                          <a:solidFill>
                            <a:schemeClr val="tx1"/>
                          </a:solidFill>
                        </a:rPr>
                      </a:br>
                      <a:r>
                        <a:rPr lang="de-DE" sz="500">
                          <a:solidFill>
                            <a:schemeClr val="tx1"/>
                          </a:solidFill>
                        </a:rPr>
                        <a:t>(-5.80, 8.86)</a:t>
                      </a:r>
                      <a:br>
                        <a:rPr lang="de-DE" sz="500">
                          <a:solidFill>
                            <a:schemeClr val="tx1"/>
                          </a:solidFill>
                        </a:rPr>
                      </a:br>
                      <a:r>
                        <a:rPr lang="de-DE" sz="500" i="1">
                          <a:solidFill>
                            <a:schemeClr val="tx1"/>
                          </a:solidFill>
                        </a:rPr>
                        <a:t>P</a:t>
                      </a:r>
                      <a:r>
                        <a:rPr lang="de-DE" sz="500">
                          <a:solidFill>
                            <a:schemeClr val="tx1"/>
                          </a:solidFill>
                        </a:rPr>
                        <a:t>=.6808</a:t>
                      </a: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500">
                          <a:solidFill>
                            <a:schemeClr val="tx1"/>
                          </a:solidFill>
                        </a:rPr>
                        <a:t>3.05</a:t>
                      </a:r>
                      <a:br>
                        <a:rPr lang="de-DE" sz="500">
                          <a:solidFill>
                            <a:schemeClr val="tx1"/>
                          </a:solidFill>
                        </a:rPr>
                      </a:br>
                      <a:r>
                        <a:rPr lang="de-DE" sz="500">
                          <a:solidFill>
                            <a:schemeClr val="tx1"/>
                          </a:solidFill>
                        </a:rPr>
                        <a:t>(-3.73, 9.83)</a:t>
                      </a:r>
                      <a:br>
                        <a:rPr lang="de-DE" sz="500">
                          <a:solidFill>
                            <a:schemeClr val="tx1"/>
                          </a:solidFill>
                        </a:rPr>
                      </a:br>
                      <a:r>
                        <a:rPr lang="de-DE" sz="500" i="1">
                          <a:solidFill>
                            <a:schemeClr val="tx1"/>
                          </a:solidFill>
                        </a:rPr>
                        <a:t>P</a:t>
                      </a:r>
                      <a:r>
                        <a:rPr lang="de-DE" sz="500">
                          <a:solidFill>
                            <a:schemeClr val="tx1"/>
                          </a:solidFill>
                        </a:rPr>
                        <a:t>=.3762</a:t>
                      </a:r>
                      <a:endParaRPr lang="de-DE" sz="500">
                        <a:solidFill>
                          <a:schemeClr val="tx1"/>
                        </a:solidFill>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646404886"/>
                  </a:ext>
                </a:extLst>
              </a:tr>
            </a:tbl>
          </a:graphicData>
        </a:graphic>
      </p:graphicFrame>
      <p:grpSp>
        <p:nvGrpSpPr>
          <p:cNvPr id="29" name="Gruppieren 28">
            <a:extLst>
              <a:ext uri="{FF2B5EF4-FFF2-40B4-BE49-F238E27FC236}">
                <a16:creationId xmlns:a16="http://schemas.microsoft.com/office/drawing/2014/main" id="{81A9755E-9B37-1F72-BEC5-518F1848F0B2}"/>
              </a:ext>
            </a:extLst>
          </p:cNvPr>
          <p:cNvGrpSpPr/>
          <p:nvPr/>
        </p:nvGrpSpPr>
        <p:grpSpPr>
          <a:xfrm>
            <a:off x="8451063" y="2137936"/>
            <a:ext cx="3121365" cy="1689385"/>
            <a:chOff x="687951" y="2137936"/>
            <a:chExt cx="212824468" cy="1689385"/>
          </a:xfrm>
        </p:grpSpPr>
        <p:cxnSp>
          <p:nvCxnSpPr>
            <p:cNvPr id="17" name="Gerade Verbindung 16">
              <a:extLst>
                <a:ext uri="{FF2B5EF4-FFF2-40B4-BE49-F238E27FC236}">
                  <a16:creationId xmlns:a16="http://schemas.microsoft.com/office/drawing/2014/main" id="{7031B777-E162-324E-FFD2-7F5812475179}"/>
                </a:ext>
              </a:extLst>
            </p:cNvPr>
            <p:cNvCxnSpPr>
              <a:cxnSpLocks/>
            </p:cNvCxnSpPr>
            <p:nvPr/>
          </p:nvCxnSpPr>
          <p:spPr>
            <a:xfrm flipH="1">
              <a:off x="687951" y="3491084"/>
              <a:ext cx="2128244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B07F753A-2D4F-82EA-9539-9180A76AA87F}"/>
                </a:ext>
              </a:extLst>
            </p:cNvPr>
            <p:cNvCxnSpPr>
              <a:cxnSpLocks/>
            </p:cNvCxnSpPr>
            <p:nvPr/>
          </p:nvCxnSpPr>
          <p:spPr>
            <a:xfrm flipH="1">
              <a:off x="687951" y="3827321"/>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FCE9C8BF-A683-E9BB-9FA3-041BE72EF21E}"/>
                </a:ext>
              </a:extLst>
            </p:cNvPr>
            <p:cNvCxnSpPr>
              <a:cxnSpLocks/>
            </p:cNvCxnSpPr>
            <p:nvPr/>
          </p:nvCxnSpPr>
          <p:spPr>
            <a:xfrm flipH="1">
              <a:off x="687951" y="2814510"/>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4BE0F9A3-7BB5-43BF-F84B-9FB12F319129}"/>
                </a:ext>
              </a:extLst>
            </p:cNvPr>
            <p:cNvCxnSpPr>
              <a:cxnSpLocks/>
            </p:cNvCxnSpPr>
            <p:nvPr/>
          </p:nvCxnSpPr>
          <p:spPr>
            <a:xfrm flipH="1">
              <a:off x="687951" y="2474172"/>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F3B15C1E-0D87-1D4D-5DB3-2AF0560A896A}"/>
                </a:ext>
              </a:extLst>
            </p:cNvPr>
            <p:cNvCxnSpPr>
              <a:cxnSpLocks/>
            </p:cNvCxnSpPr>
            <p:nvPr/>
          </p:nvCxnSpPr>
          <p:spPr>
            <a:xfrm flipH="1">
              <a:off x="687951" y="2137936"/>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feld 37">
            <a:extLst>
              <a:ext uri="{FF2B5EF4-FFF2-40B4-BE49-F238E27FC236}">
                <a16:creationId xmlns:a16="http://schemas.microsoft.com/office/drawing/2014/main" id="{B1CD03BA-1AF9-503A-7953-6241C0D073CA}"/>
              </a:ext>
            </a:extLst>
          </p:cNvPr>
          <p:cNvSpPr txBox="1"/>
          <p:nvPr/>
        </p:nvSpPr>
        <p:spPr>
          <a:xfrm>
            <a:off x="8890735" y="3628571"/>
            <a:ext cx="219885" cy="138499"/>
          </a:xfrm>
          <a:prstGeom prst="rect">
            <a:avLst/>
          </a:prstGeom>
          <a:noFill/>
        </p:spPr>
        <p:txBody>
          <a:bodyPr wrap="square" lIns="0" tIns="0" rIns="0" bIns="0" rtlCol="0">
            <a:spAutoFit/>
          </a:bodyPr>
          <a:lstStyle/>
          <a:p>
            <a:pPr algn="ctr"/>
            <a:r>
              <a:rPr lang="de-DE" sz="900"/>
              <a:t>4</a:t>
            </a:r>
          </a:p>
        </p:txBody>
      </p:sp>
      <p:sp>
        <p:nvSpPr>
          <p:cNvPr id="39" name="Textfeld 38">
            <a:extLst>
              <a:ext uri="{FF2B5EF4-FFF2-40B4-BE49-F238E27FC236}">
                <a16:creationId xmlns:a16="http://schemas.microsoft.com/office/drawing/2014/main" id="{E2B2BC7C-6E5D-CF83-AD2A-99813A081239}"/>
              </a:ext>
            </a:extLst>
          </p:cNvPr>
          <p:cNvSpPr txBox="1"/>
          <p:nvPr/>
        </p:nvSpPr>
        <p:spPr>
          <a:xfrm>
            <a:off x="9272077" y="3628571"/>
            <a:ext cx="219885" cy="138499"/>
          </a:xfrm>
          <a:prstGeom prst="rect">
            <a:avLst/>
          </a:prstGeom>
          <a:noFill/>
        </p:spPr>
        <p:txBody>
          <a:bodyPr wrap="square" lIns="0" tIns="0" rIns="0" bIns="0" rtlCol="0">
            <a:spAutoFit/>
          </a:bodyPr>
          <a:lstStyle/>
          <a:p>
            <a:pPr algn="ctr"/>
            <a:r>
              <a:rPr lang="de-DE" sz="900"/>
              <a:t>7</a:t>
            </a:r>
          </a:p>
        </p:txBody>
      </p:sp>
      <p:sp>
        <p:nvSpPr>
          <p:cNvPr id="40" name="Textfeld 39">
            <a:extLst>
              <a:ext uri="{FF2B5EF4-FFF2-40B4-BE49-F238E27FC236}">
                <a16:creationId xmlns:a16="http://schemas.microsoft.com/office/drawing/2014/main" id="{A785A880-4B4E-7B24-09A8-3DD6715D98AC}"/>
              </a:ext>
            </a:extLst>
          </p:cNvPr>
          <p:cNvSpPr txBox="1"/>
          <p:nvPr/>
        </p:nvSpPr>
        <p:spPr>
          <a:xfrm>
            <a:off x="9985768" y="3628571"/>
            <a:ext cx="219885" cy="138499"/>
          </a:xfrm>
          <a:prstGeom prst="rect">
            <a:avLst/>
          </a:prstGeom>
          <a:noFill/>
        </p:spPr>
        <p:txBody>
          <a:bodyPr wrap="square" lIns="0" tIns="0" rIns="0" bIns="0" rtlCol="0">
            <a:spAutoFit/>
          </a:bodyPr>
          <a:lstStyle/>
          <a:p>
            <a:pPr algn="ctr"/>
            <a:r>
              <a:rPr lang="de-DE" sz="900"/>
              <a:t>13</a:t>
            </a:r>
          </a:p>
        </p:txBody>
      </p:sp>
      <p:sp>
        <p:nvSpPr>
          <p:cNvPr id="41" name="Textfeld 40">
            <a:extLst>
              <a:ext uri="{FF2B5EF4-FFF2-40B4-BE49-F238E27FC236}">
                <a16:creationId xmlns:a16="http://schemas.microsoft.com/office/drawing/2014/main" id="{12F28CB7-0E40-ABF7-DB03-B92A21F44B22}"/>
              </a:ext>
            </a:extLst>
          </p:cNvPr>
          <p:cNvSpPr txBox="1"/>
          <p:nvPr/>
        </p:nvSpPr>
        <p:spPr>
          <a:xfrm>
            <a:off x="11453729" y="3628571"/>
            <a:ext cx="219885" cy="138499"/>
          </a:xfrm>
          <a:prstGeom prst="rect">
            <a:avLst/>
          </a:prstGeom>
          <a:noFill/>
        </p:spPr>
        <p:txBody>
          <a:bodyPr wrap="square" lIns="0" tIns="0" rIns="0" bIns="0" rtlCol="0">
            <a:spAutoFit/>
          </a:bodyPr>
          <a:lstStyle/>
          <a:p>
            <a:pPr algn="ctr"/>
            <a:r>
              <a:rPr lang="de-DE" sz="900"/>
              <a:t>25</a:t>
            </a:r>
          </a:p>
        </p:txBody>
      </p:sp>
      <p:sp>
        <p:nvSpPr>
          <p:cNvPr id="42" name="Textfeld 41">
            <a:extLst>
              <a:ext uri="{FF2B5EF4-FFF2-40B4-BE49-F238E27FC236}">
                <a16:creationId xmlns:a16="http://schemas.microsoft.com/office/drawing/2014/main" id="{B88A97CF-5EFB-8180-BFA0-F932E7411F18}"/>
              </a:ext>
            </a:extLst>
          </p:cNvPr>
          <p:cNvSpPr txBox="1"/>
          <p:nvPr/>
        </p:nvSpPr>
        <p:spPr>
          <a:xfrm>
            <a:off x="9985768" y="3793372"/>
            <a:ext cx="315520" cy="138499"/>
          </a:xfrm>
          <a:prstGeom prst="rect">
            <a:avLst/>
          </a:prstGeom>
          <a:noFill/>
        </p:spPr>
        <p:txBody>
          <a:bodyPr wrap="square" lIns="0" tIns="0" rIns="0" bIns="0" rtlCol="0">
            <a:spAutoFit/>
          </a:bodyPr>
          <a:lstStyle/>
          <a:p>
            <a:pPr algn="ctr"/>
            <a:r>
              <a:rPr lang="de-DE" sz="900" b="1"/>
              <a:t>Cycle</a:t>
            </a:r>
          </a:p>
        </p:txBody>
      </p:sp>
      <p:grpSp>
        <p:nvGrpSpPr>
          <p:cNvPr id="262" name="Gruppieren 261">
            <a:extLst>
              <a:ext uri="{FF2B5EF4-FFF2-40B4-BE49-F238E27FC236}">
                <a16:creationId xmlns:a16="http://schemas.microsoft.com/office/drawing/2014/main" id="{C667E6FF-D015-82B2-34BF-B059DC266C18}"/>
              </a:ext>
            </a:extLst>
          </p:cNvPr>
          <p:cNvGrpSpPr/>
          <p:nvPr/>
        </p:nvGrpSpPr>
        <p:grpSpPr>
          <a:xfrm>
            <a:off x="8154855" y="2062983"/>
            <a:ext cx="341927" cy="1823783"/>
            <a:chOff x="8154855" y="2062983"/>
            <a:chExt cx="341927" cy="1823783"/>
          </a:xfrm>
        </p:grpSpPr>
        <p:cxnSp>
          <p:nvCxnSpPr>
            <p:cNvPr id="21" name="Gerade Verbindung 20">
              <a:extLst>
                <a:ext uri="{FF2B5EF4-FFF2-40B4-BE49-F238E27FC236}">
                  <a16:creationId xmlns:a16="http://schemas.microsoft.com/office/drawing/2014/main" id="{12E9A1E5-15DC-3F0A-D91C-29E7C63B0E08}"/>
                </a:ext>
              </a:extLst>
            </p:cNvPr>
            <p:cNvCxnSpPr>
              <a:cxnSpLocks/>
            </p:cNvCxnSpPr>
            <p:nvPr/>
          </p:nvCxnSpPr>
          <p:spPr>
            <a:xfrm>
              <a:off x="8487966" y="2132233"/>
              <a:ext cx="0" cy="16991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9EFE6EDE-9762-BAC8-5E80-01FE131F46A8}"/>
                </a:ext>
              </a:extLst>
            </p:cNvPr>
            <p:cNvCxnSpPr>
              <a:cxnSpLocks/>
            </p:cNvCxnSpPr>
            <p:nvPr/>
          </p:nvCxnSpPr>
          <p:spPr>
            <a:xfrm flipH="1">
              <a:off x="8455163" y="3150747"/>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FC8D3A98-5A0E-5CDE-DF20-2F9BCA263CE9}"/>
                </a:ext>
              </a:extLst>
            </p:cNvPr>
            <p:cNvSpPr txBox="1"/>
            <p:nvPr/>
          </p:nvSpPr>
          <p:spPr>
            <a:xfrm>
              <a:off x="8220666" y="2062983"/>
              <a:ext cx="221582" cy="138499"/>
            </a:xfrm>
            <a:prstGeom prst="rect">
              <a:avLst/>
            </a:prstGeom>
            <a:noFill/>
          </p:spPr>
          <p:txBody>
            <a:bodyPr wrap="square" lIns="0" tIns="0" rIns="0" bIns="0" rtlCol="0">
              <a:spAutoFit/>
            </a:bodyPr>
            <a:lstStyle/>
            <a:p>
              <a:pPr algn="r"/>
              <a:r>
                <a:rPr lang="de-DE" sz="900"/>
                <a:t>20</a:t>
              </a:r>
            </a:p>
          </p:txBody>
        </p:sp>
        <p:sp>
          <p:nvSpPr>
            <p:cNvPr id="33" name="Textfeld 32">
              <a:extLst>
                <a:ext uri="{FF2B5EF4-FFF2-40B4-BE49-F238E27FC236}">
                  <a16:creationId xmlns:a16="http://schemas.microsoft.com/office/drawing/2014/main" id="{54BE63D2-2D89-83A1-2066-61C0AA3F3E07}"/>
                </a:ext>
              </a:extLst>
            </p:cNvPr>
            <p:cNvSpPr txBox="1"/>
            <p:nvPr/>
          </p:nvSpPr>
          <p:spPr>
            <a:xfrm>
              <a:off x="8220666" y="2403320"/>
              <a:ext cx="221582" cy="138499"/>
            </a:xfrm>
            <a:prstGeom prst="rect">
              <a:avLst/>
            </a:prstGeom>
            <a:noFill/>
          </p:spPr>
          <p:txBody>
            <a:bodyPr wrap="square" lIns="0" tIns="0" rIns="0" bIns="0" rtlCol="0">
              <a:spAutoFit/>
            </a:bodyPr>
            <a:lstStyle/>
            <a:p>
              <a:pPr algn="r"/>
              <a:r>
                <a:rPr lang="de-DE" sz="900"/>
                <a:t>15</a:t>
              </a:r>
            </a:p>
          </p:txBody>
        </p:sp>
        <p:sp>
          <p:nvSpPr>
            <p:cNvPr id="34" name="Textfeld 33">
              <a:extLst>
                <a:ext uri="{FF2B5EF4-FFF2-40B4-BE49-F238E27FC236}">
                  <a16:creationId xmlns:a16="http://schemas.microsoft.com/office/drawing/2014/main" id="{8B93B512-1D48-08F7-2468-4D7686693840}"/>
                </a:ext>
              </a:extLst>
            </p:cNvPr>
            <p:cNvSpPr txBox="1"/>
            <p:nvPr/>
          </p:nvSpPr>
          <p:spPr>
            <a:xfrm>
              <a:off x="8220666" y="2735456"/>
              <a:ext cx="221582" cy="138499"/>
            </a:xfrm>
            <a:prstGeom prst="rect">
              <a:avLst/>
            </a:prstGeom>
            <a:noFill/>
          </p:spPr>
          <p:txBody>
            <a:bodyPr wrap="square" lIns="0" tIns="0" rIns="0" bIns="0" rtlCol="0">
              <a:spAutoFit/>
            </a:bodyPr>
            <a:lstStyle/>
            <a:p>
              <a:pPr algn="r"/>
              <a:r>
                <a:rPr lang="de-DE" sz="900"/>
                <a:t>10</a:t>
              </a:r>
            </a:p>
          </p:txBody>
        </p:sp>
        <p:sp>
          <p:nvSpPr>
            <p:cNvPr id="35" name="Textfeld 34">
              <a:extLst>
                <a:ext uri="{FF2B5EF4-FFF2-40B4-BE49-F238E27FC236}">
                  <a16:creationId xmlns:a16="http://schemas.microsoft.com/office/drawing/2014/main" id="{7881D942-78F0-5C96-2D4F-3381DD5B67FD}"/>
                </a:ext>
              </a:extLst>
            </p:cNvPr>
            <p:cNvSpPr txBox="1"/>
            <p:nvPr/>
          </p:nvSpPr>
          <p:spPr>
            <a:xfrm>
              <a:off x="8220666" y="3075793"/>
              <a:ext cx="221582" cy="138499"/>
            </a:xfrm>
            <a:prstGeom prst="rect">
              <a:avLst/>
            </a:prstGeom>
            <a:noFill/>
          </p:spPr>
          <p:txBody>
            <a:bodyPr wrap="square" lIns="0" tIns="0" rIns="0" bIns="0" rtlCol="0">
              <a:spAutoFit/>
            </a:bodyPr>
            <a:lstStyle/>
            <a:p>
              <a:pPr algn="r"/>
              <a:r>
                <a:rPr lang="de-DE" sz="900"/>
                <a:t>5</a:t>
              </a:r>
            </a:p>
          </p:txBody>
        </p:sp>
        <p:sp>
          <p:nvSpPr>
            <p:cNvPr id="36" name="Textfeld 35">
              <a:extLst>
                <a:ext uri="{FF2B5EF4-FFF2-40B4-BE49-F238E27FC236}">
                  <a16:creationId xmlns:a16="http://schemas.microsoft.com/office/drawing/2014/main" id="{73424CE1-390F-3185-78A9-D28347EBF6C6}"/>
                </a:ext>
              </a:extLst>
            </p:cNvPr>
            <p:cNvSpPr txBox="1"/>
            <p:nvPr/>
          </p:nvSpPr>
          <p:spPr>
            <a:xfrm>
              <a:off x="8220666" y="3412030"/>
              <a:ext cx="221582" cy="138499"/>
            </a:xfrm>
            <a:prstGeom prst="rect">
              <a:avLst/>
            </a:prstGeom>
            <a:noFill/>
          </p:spPr>
          <p:txBody>
            <a:bodyPr wrap="square" lIns="0" tIns="0" rIns="0" bIns="0" rtlCol="0">
              <a:spAutoFit/>
            </a:bodyPr>
            <a:lstStyle/>
            <a:p>
              <a:pPr algn="r"/>
              <a:r>
                <a:rPr lang="de-DE" sz="900"/>
                <a:t>0</a:t>
              </a:r>
            </a:p>
          </p:txBody>
        </p:sp>
        <p:sp>
          <p:nvSpPr>
            <p:cNvPr id="37" name="Textfeld 36">
              <a:extLst>
                <a:ext uri="{FF2B5EF4-FFF2-40B4-BE49-F238E27FC236}">
                  <a16:creationId xmlns:a16="http://schemas.microsoft.com/office/drawing/2014/main" id="{DC90750F-58D2-7950-48B6-5BEA140ED183}"/>
                </a:ext>
              </a:extLst>
            </p:cNvPr>
            <p:cNvSpPr txBox="1"/>
            <p:nvPr/>
          </p:nvSpPr>
          <p:spPr>
            <a:xfrm>
              <a:off x="8220666" y="3748267"/>
              <a:ext cx="221582" cy="138499"/>
            </a:xfrm>
            <a:prstGeom prst="rect">
              <a:avLst/>
            </a:prstGeom>
            <a:noFill/>
          </p:spPr>
          <p:txBody>
            <a:bodyPr wrap="square" lIns="0" tIns="0" rIns="0" bIns="0" rtlCol="0">
              <a:spAutoFit/>
            </a:bodyPr>
            <a:lstStyle/>
            <a:p>
              <a:pPr algn="r"/>
              <a:r>
                <a:rPr lang="de-DE" sz="900"/>
                <a:t>-5</a:t>
              </a:r>
            </a:p>
          </p:txBody>
        </p:sp>
        <p:sp>
          <p:nvSpPr>
            <p:cNvPr id="43" name="Textfeld 42">
              <a:extLst>
                <a:ext uri="{FF2B5EF4-FFF2-40B4-BE49-F238E27FC236}">
                  <a16:creationId xmlns:a16="http://schemas.microsoft.com/office/drawing/2014/main" id="{DE6B6FA4-5285-8524-5594-6331114A3498}"/>
                </a:ext>
              </a:extLst>
            </p:cNvPr>
            <p:cNvSpPr txBox="1"/>
            <p:nvPr/>
          </p:nvSpPr>
          <p:spPr>
            <a:xfrm rot="16200000">
              <a:off x="7400021" y="2851535"/>
              <a:ext cx="1648167" cy="138499"/>
            </a:xfrm>
            <a:prstGeom prst="rect">
              <a:avLst/>
            </a:prstGeom>
            <a:noFill/>
          </p:spPr>
          <p:txBody>
            <a:bodyPr wrap="square" lIns="0" tIns="0" rIns="0" bIns="0" rtlCol="0">
              <a:spAutoFit/>
            </a:bodyPr>
            <a:lstStyle/>
            <a:p>
              <a:pPr algn="ctr"/>
              <a:r>
                <a:rPr lang="de-DE" sz="900" b="1"/>
                <a:t>LS </a:t>
              </a:r>
              <a:r>
                <a:rPr lang="de-DE" sz="900" b="1" err="1"/>
                <a:t>mean</a:t>
              </a:r>
              <a:r>
                <a:rPr lang="de-DE" sz="900" b="1"/>
                <a:t> </a:t>
              </a:r>
              <a:r>
                <a:rPr lang="de-DE" sz="900" b="1" err="1"/>
                <a:t>change</a:t>
              </a:r>
              <a:r>
                <a:rPr lang="de-DE" sz="900" b="1"/>
                <a:t> (95% CI)</a:t>
              </a:r>
            </a:p>
          </p:txBody>
        </p:sp>
      </p:grpSp>
      <p:sp>
        <p:nvSpPr>
          <p:cNvPr id="44" name="Pfeil nach unten 43">
            <a:extLst>
              <a:ext uri="{FF2B5EF4-FFF2-40B4-BE49-F238E27FC236}">
                <a16:creationId xmlns:a16="http://schemas.microsoft.com/office/drawing/2014/main" id="{9A4410A9-81EE-4594-3190-532F8D423758}"/>
              </a:ext>
            </a:extLst>
          </p:cNvPr>
          <p:cNvSpPr/>
          <p:nvPr/>
        </p:nvSpPr>
        <p:spPr>
          <a:xfrm rot="10800000">
            <a:off x="11602775" y="2439368"/>
            <a:ext cx="245013" cy="883285"/>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8" name="Gruppieren 47">
            <a:extLst>
              <a:ext uri="{FF2B5EF4-FFF2-40B4-BE49-F238E27FC236}">
                <a16:creationId xmlns:a16="http://schemas.microsoft.com/office/drawing/2014/main" id="{1CDA4CD6-128A-B5D9-6BD7-C7A8FCD94881}"/>
              </a:ext>
            </a:extLst>
          </p:cNvPr>
          <p:cNvGrpSpPr/>
          <p:nvPr/>
        </p:nvGrpSpPr>
        <p:grpSpPr>
          <a:xfrm>
            <a:off x="4571076" y="2137936"/>
            <a:ext cx="3121365" cy="1689385"/>
            <a:chOff x="687951" y="2137936"/>
            <a:chExt cx="212824468" cy="1689385"/>
          </a:xfrm>
        </p:grpSpPr>
        <p:cxnSp>
          <p:nvCxnSpPr>
            <p:cNvPr id="49" name="Gerade Verbindung 48">
              <a:extLst>
                <a:ext uri="{FF2B5EF4-FFF2-40B4-BE49-F238E27FC236}">
                  <a16:creationId xmlns:a16="http://schemas.microsoft.com/office/drawing/2014/main" id="{05C6508B-1E82-5594-D6F9-79166B0A1CB6}"/>
                </a:ext>
              </a:extLst>
            </p:cNvPr>
            <p:cNvCxnSpPr>
              <a:cxnSpLocks/>
            </p:cNvCxnSpPr>
            <p:nvPr/>
          </p:nvCxnSpPr>
          <p:spPr>
            <a:xfrm flipH="1">
              <a:off x="687951" y="3401089"/>
              <a:ext cx="2128244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1C0DF426-53C5-96EB-62EE-3BB4CE9DA41D}"/>
                </a:ext>
              </a:extLst>
            </p:cNvPr>
            <p:cNvCxnSpPr>
              <a:cxnSpLocks/>
            </p:cNvCxnSpPr>
            <p:nvPr/>
          </p:nvCxnSpPr>
          <p:spPr>
            <a:xfrm flipH="1">
              <a:off x="687951" y="3827321"/>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51">
              <a:extLst>
                <a:ext uri="{FF2B5EF4-FFF2-40B4-BE49-F238E27FC236}">
                  <a16:creationId xmlns:a16="http://schemas.microsoft.com/office/drawing/2014/main" id="{2D93CAB6-744A-CBC4-1AAF-41441D1F3896}"/>
                </a:ext>
              </a:extLst>
            </p:cNvPr>
            <p:cNvCxnSpPr>
              <a:cxnSpLocks/>
            </p:cNvCxnSpPr>
            <p:nvPr/>
          </p:nvCxnSpPr>
          <p:spPr>
            <a:xfrm flipH="1">
              <a:off x="687951" y="2549016"/>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52">
              <a:extLst>
                <a:ext uri="{FF2B5EF4-FFF2-40B4-BE49-F238E27FC236}">
                  <a16:creationId xmlns:a16="http://schemas.microsoft.com/office/drawing/2014/main" id="{F35819B4-3A53-961D-2BEB-AFDAC44E2391}"/>
                </a:ext>
              </a:extLst>
            </p:cNvPr>
            <p:cNvCxnSpPr>
              <a:cxnSpLocks/>
            </p:cNvCxnSpPr>
            <p:nvPr/>
          </p:nvCxnSpPr>
          <p:spPr>
            <a:xfrm flipH="1">
              <a:off x="687951" y="2137936"/>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Textfeld 59">
            <a:extLst>
              <a:ext uri="{FF2B5EF4-FFF2-40B4-BE49-F238E27FC236}">
                <a16:creationId xmlns:a16="http://schemas.microsoft.com/office/drawing/2014/main" id="{EE96C280-FCEE-41BB-D40E-5ABDADD8BA9C}"/>
              </a:ext>
            </a:extLst>
          </p:cNvPr>
          <p:cNvSpPr txBox="1"/>
          <p:nvPr/>
        </p:nvSpPr>
        <p:spPr>
          <a:xfrm>
            <a:off x="5010748" y="3628571"/>
            <a:ext cx="219885" cy="138499"/>
          </a:xfrm>
          <a:prstGeom prst="rect">
            <a:avLst/>
          </a:prstGeom>
          <a:noFill/>
        </p:spPr>
        <p:txBody>
          <a:bodyPr wrap="square" lIns="0" tIns="0" rIns="0" bIns="0" rtlCol="0">
            <a:spAutoFit/>
          </a:bodyPr>
          <a:lstStyle/>
          <a:p>
            <a:pPr algn="ctr"/>
            <a:r>
              <a:rPr lang="de-DE" sz="900"/>
              <a:t>4</a:t>
            </a:r>
          </a:p>
        </p:txBody>
      </p:sp>
      <p:sp>
        <p:nvSpPr>
          <p:cNvPr id="61" name="Textfeld 60">
            <a:extLst>
              <a:ext uri="{FF2B5EF4-FFF2-40B4-BE49-F238E27FC236}">
                <a16:creationId xmlns:a16="http://schemas.microsoft.com/office/drawing/2014/main" id="{A9CE2F90-B346-5B0A-A121-FF2A50E715FE}"/>
              </a:ext>
            </a:extLst>
          </p:cNvPr>
          <p:cNvSpPr txBox="1"/>
          <p:nvPr/>
        </p:nvSpPr>
        <p:spPr>
          <a:xfrm>
            <a:off x="5392090" y="3628571"/>
            <a:ext cx="219885" cy="138499"/>
          </a:xfrm>
          <a:prstGeom prst="rect">
            <a:avLst/>
          </a:prstGeom>
          <a:noFill/>
        </p:spPr>
        <p:txBody>
          <a:bodyPr wrap="square" lIns="0" tIns="0" rIns="0" bIns="0" rtlCol="0">
            <a:spAutoFit/>
          </a:bodyPr>
          <a:lstStyle/>
          <a:p>
            <a:pPr algn="ctr"/>
            <a:r>
              <a:rPr lang="de-DE" sz="900"/>
              <a:t>7</a:t>
            </a:r>
          </a:p>
        </p:txBody>
      </p:sp>
      <p:sp>
        <p:nvSpPr>
          <p:cNvPr id="62" name="Textfeld 61">
            <a:extLst>
              <a:ext uri="{FF2B5EF4-FFF2-40B4-BE49-F238E27FC236}">
                <a16:creationId xmlns:a16="http://schemas.microsoft.com/office/drawing/2014/main" id="{F1BA1E69-0927-4264-75A7-5088B9B3C695}"/>
              </a:ext>
            </a:extLst>
          </p:cNvPr>
          <p:cNvSpPr txBox="1"/>
          <p:nvPr/>
        </p:nvSpPr>
        <p:spPr>
          <a:xfrm>
            <a:off x="6105781" y="3628571"/>
            <a:ext cx="219885" cy="138499"/>
          </a:xfrm>
          <a:prstGeom prst="rect">
            <a:avLst/>
          </a:prstGeom>
          <a:noFill/>
        </p:spPr>
        <p:txBody>
          <a:bodyPr wrap="square" lIns="0" tIns="0" rIns="0" bIns="0" rtlCol="0">
            <a:spAutoFit/>
          </a:bodyPr>
          <a:lstStyle/>
          <a:p>
            <a:pPr algn="ctr"/>
            <a:r>
              <a:rPr lang="de-DE" sz="900"/>
              <a:t>13</a:t>
            </a:r>
          </a:p>
        </p:txBody>
      </p:sp>
      <p:sp>
        <p:nvSpPr>
          <p:cNvPr id="63" name="Textfeld 62">
            <a:extLst>
              <a:ext uri="{FF2B5EF4-FFF2-40B4-BE49-F238E27FC236}">
                <a16:creationId xmlns:a16="http://schemas.microsoft.com/office/drawing/2014/main" id="{AAE54470-E252-0D16-768F-BCC8306B26DC}"/>
              </a:ext>
            </a:extLst>
          </p:cNvPr>
          <p:cNvSpPr txBox="1"/>
          <p:nvPr/>
        </p:nvSpPr>
        <p:spPr>
          <a:xfrm>
            <a:off x="7573742" y="3628571"/>
            <a:ext cx="219885" cy="138499"/>
          </a:xfrm>
          <a:prstGeom prst="rect">
            <a:avLst/>
          </a:prstGeom>
          <a:noFill/>
        </p:spPr>
        <p:txBody>
          <a:bodyPr wrap="square" lIns="0" tIns="0" rIns="0" bIns="0" rtlCol="0">
            <a:spAutoFit/>
          </a:bodyPr>
          <a:lstStyle/>
          <a:p>
            <a:pPr algn="ctr"/>
            <a:r>
              <a:rPr lang="de-DE" sz="900"/>
              <a:t>25</a:t>
            </a:r>
          </a:p>
        </p:txBody>
      </p:sp>
      <p:sp>
        <p:nvSpPr>
          <p:cNvPr id="64" name="Textfeld 63">
            <a:extLst>
              <a:ext uri="{FF2B5EF4-FFF2-40B4-BE49-F238E27FC236}">
                <a16:creationId xmlns:a16="http://schemas.microsoft.com/office/drawing/2014/main" id="{E2292661-6589-6961-BD4B-D6AE607DA071}"/>
              </a:ext>
            </a:extLst>
          </p:cNvPr>
          <p:cNvSpPr txBox="1"/>
          <p:nvPr/>
        </p:nvSpPr>
        <p:spPr>
          <a:xfrm>
            <a:off x="6105781" y="3793372"/>
            <a:ext cx="315520" cy="138499"/>
          </a:xfrm>
          <a:prstGeom prst="rect">
            <a:avLst/>
          </a:prstGeom>
          <a:noFill/>
        </p:spPr>
        <p:txBody>
          <a:bodyPr wrap="square" lIns="0" tIns="0" rIns="0" bIns="0" rtlCol="0">
            <a:spAutoFit/>
          </a:bodyPr>
          <a:lstStyle/>
          <a:p>
            <a:pPr algn="ctr"/>
            <a:r>
              <a:rPr lang="de-DE" sz="900" b="1"/>
              <a:t>Cycle</a:t>
            </a:r>
          </a:p>
        </p:txBody>
      </p:sp>
      <p:sp>
        <p:nvSpPr>
          <p:cNvPr id="66" name="Pfeil nach unten 65">
            <a:extLst>
              <a:ext uri="{FF2B5EF4-FFF2-40B4-BE49-F238E27FC236}">
                <a16:creationId xmlns:a16="http://schemas.microsoft.com/office/drawing/2014/main" id="{D4EA4DF7-8338-2393-A7CC-5FEE651BF4B1}"/>
              </a:ext>
            </a:extLst>
          </p:cNvPr>
          <p:cNvSpPr/>
          <p:nvPr/>
        </p:nvSpPr>
        <p:spPr>
          <a:xfrm rot="10800000">
            <a:off x="7722788" y="2439368"/>
            <a:ext cx="245013" cy="883285"/>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Textfeld 102">
            <a:extLst>
              <a:ext uri="{FF2B5EF4-FFF2-40B4-BE49-F238E27FC236}">
                <a16:creationId xmlns:a16="http://schemas.microsoft.com/office/drawing/2014/main" id="{C11EC53B-4B8F-25BC-1BEA-174A7BCEB49D}"/>
              </a:ext>
            </a:extLst>
          </p:cNvPr>
          <p:cNvSpPr txBox="1"/>
          <p:nvPr/>
        </p:nvSpPr>
        <p:spPr>
          <a:xfrm>
            <a:off x="1118392" y="3628571"/>
            <a:ext cx="219885" cy="138499"/>
          </a:xfrm>
          <a:prstGeom prst="rect">
            <a:avLst/>
          </a:prstGeom>
          <a:noFill/>
        </p:spPr>
        <p:txBody>
          <a:bodyPr wrap="square" lIns="0" tIns="0" rIns="0" bIns="0" rtlCol="0">
            <a:spAutoFit/>
          </a:bodyPr>
          <a:lstStyle/>
          <a:p>
            <a:pPr algn="ctr"/>
            <a:r>
              <a:rPr lang="de-DE" sz="900"/>
              <a:t>4</a:t>
            </a:r>
          </a:p>
        </p:txBody>
      </p:sp>
      <p:sp>
        <p:nvSpPr>
          <p:cNvPr id="104" name="Textfeld 103">
            <a:extLst>
              <a:ext uri="{FF2B5EF4-FFF2-40B4-BE49-F238E27FC236}">
                <a16:creationId xmlns:a16="http://schemas.microsoft.com/office/drawing/2014/main" id="{0796A573-92A6-8951-0F0A-5625E181264A}"/>
              </a:ext>
            </a:extLst>
          </p:cNvPr>
          <p:cNvSpPr txBox="1"/>
          <p:nvPr/>
        </p:nvSpPr>
        <p:spPr>
          <a:xfrm>
            <a:off x="1499734" y="3628571"/>
            <a:ext cx="219885" cy="138499"/>
          </a:xfrm>
          <a:prstGeom prst="rect">
            <a:avLst/>
          </a:prstGeom>
          <a:noFill/>
        </p:spPr>
        <p:txBody>
          <a:bodyPr wrap="square" lIns="0" tIns="0" rIns="0" bIns="0" rtlCol="0">
            <a:spAutoFit/>
          </a:bodyPr>
          <a:lstStyle/>
          <a:p>
            <a:pPr algn="ctr"/>
            <a:r>
              <a:rPr lang="de-DE" sz="900"/>
              <a:t>7</a:t>
            </a:r>
          </a:p>
        </p:txBody>
      </p:sp>
      <p:sp>
        <p:nvSpPr>
          <p:cNvPr id="105" name="Textfeld 104">
            <a:extLst>
              <a:ext uri="{FF2B5EF4-FFF2-40B4-BE49-F238E27FC236}">
                <a16:creationId xmlns:a16="http://schemas.microsoft.com/office/drawing/2014/main" id="{5C1E617B-7312-D522-6CF5-73B46D336039}"/>
              </a:ext>
            </a:extLst>
          </p:cNvPr>
          <p:cNvSpPr txBox="1"/>
          <p:nvPr/>
        </p:nvSpPr>
        <p:spPr>
          <a:xfrm>
            <a:off x="2213425" y="3628571"/>
            <a:ext cx="219885" cy="138499"/>
          </a:xfrm>
          <a:prstGeom prst="rect">
            <a:avLst/>
          </a:prstGeom>
          <a:noFill/>
        </p:spPr>
        <p:txBody>
          <a:bodyPr wrap="square" lIns="0" tIns="0" rIns="0" bIns="0" rtlCol="0">
            <a:spAutoFit/>
          </a:bodyPr>
          <a:lstStyle/>
          <a:p>
            <a:pPr algn="ctr"/>
            <a:r>
              <a:rPr lang="de-DE" sz="900"/>
              <a:t>13</a:t>
            </a:r>
          </a:p>
        </p:txBody>
      </p:sp>
      <p:sp>
        <p:nvSpPr>
          <p:cNvPr id="106" name="Textfeld 105">
            <a:extLst>
              <a:ext uri="{FF2B5EF4-FFF2-40B4-BE49-F238E27FC236}">
                <a16:creationId xmlns:a16="http://schemas.microsoft.com/office/drawing/2014/main" id="{3C5A4AF3-EE42-A657-6E51-DDDA38309374}"/>
              </a:ext>
            </a:extLst>
          </p:cNvPr>
          <p:cNvSpPr txBox="1"/>
          <p:nvPr/>
        </p:nvSpPr>
        <p:spPr>
          <a:xfrm>
            <a:off x="3681386" y="3628571"/>
            <a:ext cx="219885" cy="138499"/>
          </a:xfrm>
          <a:prstGeom prst="rect">
            <a:avLst/>
          </a:prstGeom>
          <a:noFill/>
        </p:spPr>
        <p:txBody>
          <a:bodyPr wrap="square" lIns="0" tIns="0" rIns="0" bIns="0" rtlCol="0">
            <a:spAutoFit/>
          </a:bodyPr>
          <a:lstStyle/>
          <a:p>
            <a:pPr algn="ctr"/>
            <a:r>
              <a:rPr lang="de-DE" sz="900"/>
              <a:t>25</a:t>
            </a:r>
          </a:p>
        </p:txBody>
      </p:sp>
      <p:sp>
        <p:nvSpPr>
          <p:cNvPr id="107" name="Textfeld 106">
            <a:extLst>
              <a:ext uri="{FF2B5EF4-FFF2-40B4-BE49-F238E27FC236}">
                <a16:creationId xmlns:a16="http://schemas.microsoft.com/office/drawing/2014/main" id="{5351D995-BC85-E073-1405-C93DF09894CF}"/>
              </a:ext>
            </a:extLst>
          </p:cNvPr>
          <p:cNvSpPr txBox="1"/>
          <p:nvPr/>
        </p:nvSpPr>
        <p:spPr>
          <a:xfrm>
            <a:off x="2213425" y="3793372"/>
            <a:ext cx="315520" cy="138499"/>
          </a:xfrm>
          <a:prstGeom prst="rect">
            <a:avLst/>
          </a:prstGeom>
          <a:noFill/>
        </p:spPr>
        <p:txBody>
          <a:bodyPr wrap="square" lIns="0" tIns="0" rIns="0" bIns="0" rtlCol="0">
            <a:spAutoFit/>
          </a:bodyPr>
          <a:lstStyle/>
          <a:p>
            <a:pPr algn="ctr"/>
            <a:r>
              <a:rPr lang="de-DE" sz="900" b="1"/>
              <a:t>Cycle</a:t>
            </a:r>
          </a:p>
        </p:txBody>
      </p:sp>
      <p:grpSp>
        <p:nvGrpSpPr>
          <p:cNvPr id="263" name="Gruppieren 262">
            <a:extLst>
              <a:ext uri="{FF2B5EF4-FFF2-40B4-BE49-F238E27FC236}">
                <a16:creationId xmlns:a16="http://schemas.microsoft.com/office/drawing/2014/main" id="{A9CA4D1B-45E7-83BE-8E69-891F2788BA63}"/>
              </a:ext>
            </a:extLst>
          </p:cNvPr>
          <p:cNvGrpSpPr/>
          <p:nvPr/>
        </p:nvGrpSpPr>
        <p:grpSpPr>
          <a:xfrm>
            <a:off x="382512" y="2062983"/>
            <a:ext cx="3417573" cy="1823783"/>
            <a:chOff x="382512" y="2062983"/>
            <a:chExt cx="3417573" cy="1823783"/>
          </a:xfrm>
        </p:grpSpPr>
        <p:grpSp>
          <p:nvGrpSpPr>
            <p:cNvPr id="91" name="Gruppieren 90">
              <a:extLst>
                <a:ext uri="{FF2B5EF4-FFF2-40B4-BE49-F238E27FC236}">
                  <a16:creationId xmlns:a16="http://schemas.microsoft.com/office/drawing/2014/main" id="{CB05451A-DA9A-BA75-665B-7614B88F1A91}"/>
                </a:ext>
              </a:extLst>
            </p:cNvPr>
            <p:cNvGrpSpPr/>
            <p:nvPr/>
          </p:nvGrpSpPr>
          <p:grpSpPr>
            <a:xfrm>
              <a:off x="678720" y="2137936"/>
              <a:ext cx="3121365" cy="1689385"/>
              <a:chOff x="687951" y="2137936"/>
              <a:chExt cx="212824468" cy="1689385"/>
            </a:xfrm>
          </p:grpSpPr>
          <p:cxnSp>
            <p:nvCxnSpPr>
              <p:cNvPr id="92" name="Gerade Verbindung 91">
                <a:extLst>
                  <a:ext uri="{FF2B5EF4-FFF2-40B4-BE49-F238E27FC236}">
                    <a16:creationId xmlns:a16="http://schemas.microsoft.com/office/drawing/2014/main" id="{D2D70B6C-9D1E-F99B-0C69-0BDD6A82D858}"/>
                  </a:ext>
                </a:extLst>
              </p:cNvPr>
              <p:cNvCxnSpPr>
                <a:cxnSpLocks/>
              </p:cNvCxnSpPr>
              <p:nvPr/>
            </p:nvCxnSpPr>
            <p:spPr>
              <a:xfrm flipH="1">
                <a:off x="687951" y="3491084"/>
                <a:ext cx="2128244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 Verbindung 92">
                <a:extLst>
                  <a:ext uri="{FF2B5EF4-FFF2-40B4-BE49-F238E27FC236}">
                    <a16:creationId xmlns:a16="http://schemas.microsoft.com/office/drawing/2014/main" id="{3DB05F15-6C02-050D-A050-B4C5EC16D7A2}"/>
                  </a:ext>
                </a:extLst>
              </p:cNvPr>
              <p:cNvCxnSpPr>
                <a:cxnSpLocks/>
              </p:cNvCxnSpPr>
              <p:nvPr/>
            </p:nvCxnSpPr>
            <p:spPr>
              <a:xfrm flipH="1">
                <a:off x="687951" y="3827321"/>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 Verbindung 93">
                <a:extLst>
                  <a:ext uri="{FF2B5EF4-FFF2-40B4-BE49-F238E27FC236}">
                    <a16:creationId xmlns:a16="http://schemas.microsoft.com/office/drawing/2014/main" id="{98ADB7B5-37FE-C17F-C715-68F0352CCE45}"/>
                  </a:ext>
                </a:extLst>
              </p:cNvPr>
              <p:cNvCxnSpPr>
                <a:cxnSpLocks/>
              </p:cNvCxnSpPr>
              <p:nvPr/>
            </p:nvCxnSpPr>
            <p:spPr>
              <a:xfrm flipH="1">
                <a:off x="687951" y="2814510"/>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 Verbindung 94">
                <a:extLst>
                  <a:ext uri="{FF2B5EF4-FFF2-40B4-BE49-F238E27FC236}">
                    <a16:creationId xmlns:a16="http://schemas.microsoft.com/office/drawing/2014/main" id="{97D91321-0EA1-640F-5466-2B8FD8AC0EC7}"/>
                  </a:ext>
                </a:extLst>
              </p:cNvPr>
              <p:cNvCxnSpPr>
                <a:cxnSpLocks/>
              </p:cNvCxnSpPr>
              <p:nvPr/>
            </p:nvCxnSpPr>
            <p:spPr>
              <a:xfrm flipH="1">
                <a:off x="687951" y="2474172"/>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 Verbindung 95">
                <a:extLst>
                  <a:ext uri="{FF2B5EF4-FFF2-40B4-BE49-F238E27FC236}">
                    <a16:creationId xmlns:a16="http://schemas.microsoft.com/office/drawing/2014/main" id="{4575CB8F-BDA2-7709-8F73-F7F5D6DEECD0}"/>
                  </a:ext>
                </a:extLst>
              </p:cNvPr>
              <p:cNvCxnSpPr>
                <a:cxnSpLocks/>
              </p:cNvCxnSpPr>
              <p:nvPr/>
            </p:nvCxnSpPr>
            <p:spPr>
              <a:xfrm flipH="1">
                <a:off x="687951" y="2137936"/>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0" name="Gruppieren 259">
              <a:extLst>
                <a:ext uri="{FF2B5EF4-FFF2-40B4-BE49-F238E27FC236}">
                  <a16:creationId xmlns:a16="http://schemas.microsoft.com/office/drawing/2014/main" id="{D88C414C-0A14-6C24-2DE8-AB22E61F41CE}"/>
                </a:ext>
              </a:extLst>
            </p:cNvPr>
            <p:cNvGrpSpPr/>
            <p:nvPr/>
          </p:nvGrpSpPr>
          <p:grpSpPr>
            <a:xfrm>
              <a:off x="382512" y="2062983"/>
              <a:ext cx="341927" cy="1823783"/>
              <a:chOff x="382512" y="2062983"/>
              <a:chExt cx="341927" cy="1823783"/>
            </a:xfrm>
          </p:grpSpPr>
          <p:cxnSp>
            <p:nvCxnSpPr>
              <p:cNvPr id="89" name="Gerade Verbindung 88">
                <a:extLst>
                  <a:ext uri="{FF2B5EF4-FFF2-40B4-BE49-F238E27FC236}">
                    <a16:creationId xmlns:a16="http://schemas.microsoft.com/office/drawing/2014/main" id="{57F76138-7E93-F883-A6E9-F3E4CCB4325B}"/>
                  </a:ext>
                </a:extLst>
              </p:cNvPr>
              <p:cNvCxnSpPr>
                <a:cxnSpLocks/>
              </p:cNvCxnSpPr>
              <p:nvPr/>
            </p:nvCxnSpPr>
            <p:spPr>
              <a:xfrm>
                <a:off x="715623" y="2132233"/>
                <a:ext cx="0" cy="16991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 Verbindung 89">
                <a:extLst>
                  <a:ext uri="{FF2B5EF4-FFF2-40B4-BE49-F238E27FC236}">
                    <a16:creationId xmlns:a16="http://schemas.microsoft.com/office/drawing/2014/main" id="{8F9632DD-4FA0-13C0-AA02-03D9D27B528E}"/>
                  </a:ext>
                </a:extLst>
              </p:cNvPr>
              <p:cNvCxnSpPr>
                <a:cxnSpLocks/>
              </p:cNvCxnSpPr>
              <p:nvPr/>
            </p:nvCxnSpPr>
            <p:spPr>
              <a:xfrm flipH="1">
                <a:off x="682820" y="3150747"/>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xtfeld 96">
                <a:extLst>
                  <a:ext uri="{FF2B5EF4-FFF2-40B4-BE49-F238E27FC236}">
                    <a16:creationId xmlns:a16="http://schemas.microsoft.com/office/drawing/2014/main" id="{6124011C-08D0-E90F-6074-FC06AF10AAAE}"/>
                  </a:ext>
                </a:extLst>
              </p:cNvPr>
              <p:cNvSpPr txBox="1"/>
              <p:nvPr/>
            </p:nvSpPr>
            <p:spPr>
              <a:xfrm>
                <a:off x="448323" y="2062983"/>
                <a:ext cx="221582" cy="138499"/>
              </a:xfrm>
              <a:prstGeom prst="rect">
                <a:avLst/>
              </a:prstGeom>
              <a:noFill/>
            </p:spPr>
            <p:txBody>
              <a:bodyPr wrap="square" lIns="0" tIns="0" rIns="0" bIns="0" rtlCol="0">
                <a:spAutoFit/>
              </a:bodyPr>
              <a:lstStyle/>
              <a:p>
                <a:pPr algn="r"/>
                <a:r>
                  <a:rPr lang="de-DE" sz="900"/>
                  <a:t>20</a:t>
                </a:r>
              </a:p>
            </p:txBody>
          </p:sp>
          <p:sp>
            <p:nvSpPr>
              <p:cNvPr id="98" name="Textfeld 97">
                <a:extLst>
                  <a:ext uri="{FF2B5EF4-FFF2-40B4-BE49-F238E27FC236}">
                    <a16:creationId xmlns:a16="http://schemas.microsoft.com/office/drawing/2014/main" id="{E102E889-58C0-76F5-9718-AD46A1186B0D}"/>
                  </a:ext>
                </a:extLst>
              </p:cNvPr>
              <p:cNvSpPr txBox="1"/>
              <p:nvPr/>
            </p:nvSpPr>
            <p:spPr>
              <a:xfrm>
                <a:off x="448323" y="2403320"/>
                <a:ext cx="221582" cy="138499"/>
              </a:xfrm>
              <a:prstGeom prst="rect">
                <a:avLst/>
              </a:prstGeom>
              <a:noFill/>
            </p:spPr>
            <p:txBody>
              <a:bodyPr wrap="square" lIns="0" tIns="0" rIns="0" bIns="0" rtlCol="0">
                <a:spAutoFit/>
              </a:bodyPr>
              <a:lstStyle/>
              <a:p>
                <a:pPr algn="r"/>
                <a:r>
                  <a:rPr lang="de-DE" sz="900"/>
                  <a:t>15</a:t>
                </a:r>
              </a:p>
            </p:txBody>
          </p:sp>
          <p:sp>
            <p:nvSpPr>
              <p:cNvPr id="99" name="Textfeld 98">
                <a:extLst>
                  <a:ext uri="{FF2B5EF4-FFF2-40B4-BE49-F238E27FC236}">
                    <a16:creationId xmlns:a16="http://schemas.microsoft.com/office/drawing/2014/main" id="{EA9429F8-40EB-E46C-4DA9-8D5DD89D8143}"/>
                  </a:ext>
                </a:extLst>
              </p:cNvPr>
              <p:cNvSpPr txBox="1"/>
              <p:nvPr/>
            </p:nvSpPr>
            <p:spPr>
              <a:xfrm>
                <a:off x="448323" y="2735456"/>
                <a:ext cx="221582" cy="138499"/>
              </a:xfrm>
              <a:prstGeom prst="rect">
                <a:avLst/>
              </a:prstGeom>
              <a:noFill/>
            </p:spPr>
            <p:txBody>
              <a:bodyPr wrap="square" lIns="0" tIns="0" rIns="0" bIns="0" rtlCol="0">
                <a:spAutoFit/>
              </a:bodyPr>
              <a:lstStyle/>
              <a:p>
                <a:pPr algn="r"/>
                <a:r>
                  <a:rPr lang="de-DE" sz="900"/>
                  <a:t>10</a:t>
                </a:r>
              </a:p>
            </p:txBody>
          </p:sp>
          <p:sp>
            <p:nvSpPr>
              <p:cNvPr id="100" name="Textfeld 99">
                <a:extLst>
                  <a:ext uri="{FF2B5EF4-FFF2-40B4-BE49-F238E27FC236}">
                    <a16:creationId xmlns:a16="http://schemas.microsoft.com/office/drawing/2014/main" id="{FA8BC78A-A183-60DB-5837-3F2787E98DAA}"/>
                  </a:ext>
                </a:extLst>
              </p:cNvPr>
              <p:cNvSpPr txBox="1"/>
              <p:nvPr/>
            </p:nvSpPr>
            <p:spPr>
              <a:xfrm>
                <a:off x="448323" y="3075793"/>
                <a:ext cx="221582" cy="138499"/>
              </a:xfrm>
              <a:prstGeom prst="rect">
                <a:avLst/>
              </a:prstGeom>
              <a:noFill/>
            </p:spPr>
            <p:txBody>
              <a:bodyPr wrap="square" lIns="0" tIns="0" rIns="0" bIns="0" rtlCol="0">
                <a:spAutoFit/>
              </a:bodyPr>
              <a:lstStyle/>
              <a:p>
                <a:pPr algn="r"/>
                <a:r>
                  <a:rPr lang="de-DE" sz="900"/>
                  <a:t>5</a:t>
                </a:r>
              </a:p>
            </p:txBody>
          </p:sp>
          <p:sp>
            <p:nvSpPr>
              <p:cNvPr id="101" name="Textfeld 100">
                <a:extLst>
                  <a:ext uri="{FF2B5EF4-FFF2-40B4-BE49-F238E27FC236}">
                    <a16:creationId xmlns:a16="http://schemas.microsoft.com/office/drawing/2014/main" id="{E72B70C4-FF47-3212-7A28-DCA4F0A4E453}"/>
                  </a:ext>
                </a:extLst>
              </p:cNvPr>
              <p:cNvSpPr txBox="1"/>
              <p:nvPr/>
            </p:nvSpPr>
            <p:spPr>
              <a:xfrm>
                <a:off x="448323" y="3412030"/>
                <a:ext cx="221582" cy="138499"/>
              </a:xfrm>
              <a:prstGeom prst="rect">
                <a:avLst/>
              </a:prstGeom>
              <a:noFill/>
            </p:spPr>
            <p:txBody>
              <a:bodyPr wrap="square" lIns="0" tIns="0" rIns="0" bIns="0" rtlCol="0">
                <a:spAutoFit/>
              </a:bodyPr>
              <a:lstStyle/>
              <a:p>
                <a:pPr algn="r"/>
                <a:r>
                  <a:rPr lang="de-DE" sz="900"/>
                  <a:t>0</a:t>
                </a:r>
              </a:p>
            </p:txBody>
          </p:sp>
          <p:sp>
            <p:nvSpPr>
              <p:cNvPr id="102" name="Textfeld 101">
                <a:extLst>
                  <a:ext uri="{FF2B5EF4-FFF2-40B4-BE49-F238E27FC236}">
                    <a16:creationId xmlns:a16="http://schemas.microsoft.com/office/drawing/2014/main" id="{C001676A-C676-BA17-9E07-1593565E1A6A}"/>
                  </a:ext>
                </a:extLst>
              </p:cNvPr>
              <p:cNvSpPr txBox="1"/>
              <p:nvPr/>
            </p:nvSpPr>
            <p:spPr>
              <a:xfrm>
                <a:off x="448323" y="3748267"/>
                <a:ext cx="221582" cy="138499"/>
              </a:xfrm>
              <a:prstGeom prst="rect">
                <a:avLst/>
              </a:prstGeom>
              <a:noFill/>
            </p:spPr>
            <p:txBody>
              <a:bodyPr wrap="square" lIns="0" tIns="0" rIns="0" bIns="0" rtlCol="0">
                <a:spAutoFit/>
              </a:bodyPr>
              <a:lstStyle/>
              <a:p>
                <a:pPr algn="r"/>
                <a:r>
                  <a:rPr lang="de-DE" sz="900"/>
                  <a:t>-5</a:t>
                </a:r>
              </a:p>
            </p:txBody>
          </p:sp>
          <p:sp>
            <p:nvSpPr>
              <p:cNvPr id="108" name="Textfeld 107">
                <a:extLst>
                  <a:ext uri="{FF2B5EF4-FFF2-40B4-BE49-F238E27FC236}">
                    <a16:creationId xmlns:a16="http://schemas.microsoft.com/office/drawing/2014/main" id="{F29B59B4-3992-0A1A-17DD-E4F7D8BF2A33}"/>
                  </a:ext>
                </a:extLst>
              </p:cNvPr>
              <p:cNvSpPr txBox="1"/>
              <p:nvPr/>
            </p:nvSpPr>
            <p:spPr>
              <a:xfrm rot="16200000">
                <a:off x="-372322" y="2851535"/>
                <a:ext cx="1648167" cy="138499"/>
              </a:xfrm>
              <a:prstGeom prst="rect">
                <a:avLst/>
              </a:prstGeom>
              <a:noFill/>
            </p:spPr>
            <p:txBody>
              <a:bodyPr wrap="square" lIns="0" tIns="0" rIns="0" bIns="0" rtlCol="0">
                <a:spAutoFit/>
              </a:bodyPr>
              <a:lstStyle/>
              <a:p>
                <a:pPr algn="ctr"/>
                <a:r>
                  <a:rPr lang="de-DE" sz="900" b="1"/>
                  <a:t>LS </a:t>
                </a:r>
                <a:r>
                  <a:rPr lang="de-DE" sz="900" b="1" err="1"/>
                  <a:t>mean</a:t>
                </a:r>
                <a:r>
                  <a:rPr lang="de-DE" sz="900" b="1"/>
                  <a:t> </a:t>
                </a:r>
                <a:r>
                  <a:rPr lang="de-DE" sz="900" b="1" err="1"/>
                  <a:t>change</a:t>
                </a:r>
                <a:r>
                  <a:rPr lang="de-DE" sz="900" b="1"/>
                  <a:t> (95% CI)</a:t>
                </a:r>
              </a:p>
            </p:txBody>
          </p:sp>
        </p:grpSp>
      </p:grpSp>
      <p:sp>
        <p:nvSpPr>
          <p:cNvPr id="109" name="Pfeil nach unten 108">
            <a:extLst>
              <a:ext uri="{FF2B5EF4-FFF2-40B4-BE49-F238E27FC236}">
                <a16:creationId xmlns:a16="http://schemas.microsoft.com/office/drawing/2014/main" id="{D4E37531-0C2C-687E-B28E-96CC1603E0A3}"/>
              </a:ext>
            </a:extLst>
          </p:cNvPr>
          <p:cNvSpPr/>
          <p:nvPr/>
        </p:nvSpPr>
        <p:spPr>
          <a:xfrm rot="10800000">
            <a:off x="3830432" y="2439368"/>
            <a:ext cx="245013" cy="883285"/>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4" name="Gruppieren 263">
            <a:extLst>
              <a:ext uri="{FF2B5EF4-FFF2-40B4-BE49-F238E27FC236}">
                <a16:creationId xmlns:a16="http://schemas.microsoft.com/office/drawing/2014/main" id="{1DA9AF65-C2D7-A3B9-7DB8-FB78BC7BFFF1}"/>
              </a:ext>
            </a:extLst>
          </p:cNvPr>
          <p:cNvGrpSpPr/>
          <p:nvPr/>
        </p:nvGrpSpPr>
        <p:grpSpPr>
          <a:xfrm>
            <a:off x="723900" y="2157736"/>
            <a:ext cx="3101975" cy="1328414"/>
            <a:chOff x="723900" y="2157736"/>
            <a:chExt cx="3101975" cy="1328414"/>
          </a:xfrm>
        </p:grpSpPr>
        <p:sp>
          <p:nvSpPr>
            <p:cNvPr id="112" name="Freihandform 111">
              <a:extLst>
                <a:ext uri="{FF2B5EF4-FFF2-40B4-BE49-F238E27FC236}">
                  <a16:creationId xmlns:a16="http://schemas.microsoft.com/office/drawing/2014/main" id="{25B86EFD-319A-4CD2-91EC-6301E1EEEC5B}"/>
                </a:ext>
              </a:extLst>
            </p:cNvPr>
            <p:cNvSpPr/>
            <p:nvPr/>
          </p:nvSpPr>
          <p:spPr>
            <a:xfrm>
              <a:off x="723900" y="2578100"/>
              <a:ext cx="3076575" cy="904875"/>
            </a:xfrm>
            <a:custGeom>
              <a:avLst/>
              <a:gdLst>
                <a:gd name="connsiteX0" fmla="*/ 0 w 3076575"/>
                <a:gd name="connsiteY0" fmla="*/ 904875 h 904875"/>
                <a:gd name="connsiteX1" fmla="*/ 517525 w 3076575"/>
                <a:gd name="connsiteY1" fmla="*/ 393700 h 904875"/>
                <a:gd name="connsiteX2" fmla="*/ 895350 w 3076575"/>
                <a:gd name="connsiteY2" fmla="*/ 31750 h 904875"/>
                <a:gd name="connsiteX3" fmla="*/ 1603375 w 3076575"/>
                <a:gd name="connsiteY3" fmla="*/ 0 h 904875"/>
                <a:gd name="connsiteX4" fmla="*/ 3076575 w 3076575"/>
                <a:gd name="connsiteY4" fmla="*/ 146050 h 90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75" h="904875">
                  <a:moveTo>
                    <a:pt x="0" y="904875"/>
                  </a:moveTo>
                  <a:lnTo>
                    <a:pt x="517525" y="393700"/>
                  </a:lnTo>
                  <a:lnTo>
                    <a:pt x="895350" y="31750"/>
                  </a:lnTo>
                  <a:lnTo>
                    <a:pt x="1603375" y="0"/>
                  </a:lnTo>
                  <a:lnTo>
                    <a:pt x="3076575" y="146050"/>
                  </a:lnTo>
                </a:path>
              </a:pathLst>
            </a:cu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3" name="Freihandform 112">
              <a:extLst>
                <a:ext uri="{FF2B5EF4-FFF2-40B4-BE49-F238E27FC236}">
                  <a16:creationId xmlns:a16="http://schemas.microsoft.com/office/drawing/2014/main" id="{A6D842E2-23C6-5C7B-A8AB-85119E2F8973}"/>
                </a:ext>
              </a:extLst>
            </p:cNvPr>
            <p:cNvSpPr/>
            <p:nvPr/>
          </p:nvSpPr>
          <p:spPr>
            <a:xfrm>
              <a:off x="723900" y="2419350"/>
              <a:ext cx="3076575" cy="1066800"/>
            </a:xfrm>
            <a:custGeom>
              <a:avLst/>
              <a:gdLst>
                <a:gd name="connsiteX0" fmla="*/ 0 w 3076575"/>
                <a:gd name="connsiteY0" fmla="*/ 1066800 h 1066800"/>
                <a:gd name="connsiteX1" fmla="*/ 517525 w 3076575"/>
                <a:gd name="connsiteY1" fmla="*/ 396875 h 1066800"/>
                <a:gd name="connsiteX2" fmla="*/ 895350 w 3076575"/>
                <a:gd name="connsiteY2" fmla="*/ 142875 h 1066800"/>
                <a:gd name="connsiteX3" fmla="*/ 1603375 w 3076575"/>
                <a:gd name="connsiteY3" fmla="*/ 0 h 1066800"/>
                <a:gd name="connsiteX4" fmla="*/ 3076575 w 3076575"/>
                <a:gd name="connsiteY4" fmla="*/ 231775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75" h="1066800">
                  <a:moveTo>
                    <a:pt x="0" y="1066800"/>
                  </a:moveTo>
                  <a:lnTo>
                    <a:pt x="517525" y="396875"/>
                  </a:lnTo>
                  <a:lnTo>
                    <a:pt x="895350" y="142875"/>
                  </a:lnTo>
                  <a:lnTo>
                    <a:pt x="1603375" y="0"/>
                  </a:lnTo>
                  <a:lnTo>
                    <a:pt x="3076575" y="231775"/>
                  </a:lnTo>
                </a:path>
              </a:pathLst>
            </a:cu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Oval 113">
              <a:extLst>
                <a:ext uri="{FF2B5EF4-FFF2-40B4-BE49-F238E27FC236}">
                  <a16:creationId xmlns:a16="http://schemas.microsoft.com/office/drawing/2014/main" id="{95B6D3FC-92F4-21F4-35D2-EB62DD0D32C4}"/>
                </a:ext>
              </a:extLst>
            </p:cNvPr>
            <p:cNvSpPr/>
            <p:nvPr/>
          </p:nvSpPr>
          <p:spPr>
            <a:xfrm>
              <a:off x="1216029" y="2796646"/>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Oval 114">
              <a:extLst>
                <a:ext uri="{FF2B5EF4-FFF2-40B4-BE49-F238E27FC236}">
                  <a16:creationId xmlns:a16="http://schemas.microsoft.com/office/drawing/2014/main" id="{4C8F07E9-85AC-76BE-F269-B8469E7520C6}"/>
                </a:ext>
              </a:extLst>
            </p:cNvPr>
            <p:cNvSpPr/>
            <p:nvPr/>
          </p:nvSpPr>
          <p:spPr>
            <a:xfrm>
              <a:off x="1590679" y="2536296"/>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Oval 115">
              <a:extLst>
                <a:ext uri="{FF2B5EF4-FFF2-40B4-BE49-F238E27FC236}">
                  <a16:creationId xmlns:a16="http://schemas.microsoft.com/office/drawing/2014/main" id="{BB0431E8-4441-F50E-1906-8F252DCC38D3}"/>
                </a:ext>
              </a:extLst>
            </p:cNvPr>
            <p:cNvSpPr/>
            <p:nvPr/>
          </p:nvSpPr>
          <p:spPr>
            <a:xfrm>
              <a:off x="2305054" y="2393421"/>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Oval 116">
              <a:extLst>
                <a:ext uri="{FF2B5EF4-FFF2-40B4-BE49-F238E27FC236}">
                  <a16:creationId xmlns:a16="http://schemas.microsoft.com/office/drawing/2014/main" id="{40BF1236-2AEA-3F76-DC11-EEC3D6C611F8}"/>
                </a:ext>
              </a:extLst>
            </p:cNvPr>
            <p:cNvSpPr/>
            <p:nvPr/>
          </p:nvSpPr>
          <p:spPr>
            <a:xfrm>
              <a:off x="3775079" y="2622021"/>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Oval 117">
              <a:extLst>
                <a:ext uri="{FF2B5EF4-FFF2-40B4-BE49-F238E27FC236}">
                  <a16:creationId xmlns:a16="http://schemas.microsoft.com/office/drawing/2014/main" id="{FB2AED2A-85E8-B409-C352-7D8B17BCF7BA}"/>
                </a:ext>
              </a:extLst>
            </p:cNvPr>
            <p:cNvSpPr/>
            <p:nvPr/>
          </p:nvSpPr>
          <p:spPr>
            <a:xfrm>
              <a:off x="1216029" y="2952221"/>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Oval 118">
              <a:extLst>
                <a:ext uri="{FF2B5EF4-FFF2-40B4-BE49-F238E27FC236}">
                  <a16:creationId xmlns:a16="http://schemas.microsoft.com/office/drawing/2014/main" id="{A824D65F-6306-16FF-7153-F96B5F32424B}"/>
                </a:ext>
              </a:extLst>
            </p:cNvPr>
            <p:cNvSpPr/>
            <p:nvPr/>
          </p:nvSpPr>
          <p:spPr>
            <a:xfrm>
              <a:off x="1590679" y="2590271"/>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Oval 119">
              <a:extLst>
                <a:ext uri="{FF2B5EF4-FFF2-40B4-BE49-F238E27FC236}">
                  <a16:creationId xmlns:a16="http://schemas.microsoft.com/office/drawing/2014/main" id="{6ED36952-C8E7-F401-2330-BE57949EB100}"/>
                </a:ext>
              </a:extLst>
            </p:cNvPr>
            <p:cNvSpPr/>
            <p:nvPr/>
          </p:nvSpPr>
          <p:spPr>
            <a:xfrm>
              <a:off x="2305054" y="2552171"/>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Oval 120">
              <a:extLst>
                <a:ext uri="{FF2B5EF4-FFF2-40B4-BE49-F238E27FC236}">
                  <a16:creationId xmlns:a16="http://schemas.microsoft.com/office/drawing/2014/main" id="{70D3549B-518D-AEA3-7365-C8E287FF2307}"/>
                </a:ext>
              </a:extLst>
            </p:cNvPr>
            <p:cNvSpPr/>
            <p:nvPr/>
          </p:nvSpPr>
          <p:spPr>
            <a:xfrm>
              <a:off x="3775079" y="2698221"/>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3" name="Gerade Verbindung 122">
              <a:extLst>
                <a:ext uri="{FF2B5EF4-FFF2-40B4-BE49-F238E27FC236}">
                  <a16:creationId xmlns:a16="http://schemas.microsoft.com/office/drawing/2014/main" id="{AEEF34B7-1921-028F-6BBD-D567D066E490}"/>
                </a:ext>
              </a:extLst>
            </p:cNvPr>
            <p:cNvCxnSpPr/>
            <p:nvPr/>
          </p:nvCxnSpPr>
          <p:spPr>
            <a:xfrm flipV="1">
              <a:off x="1241427" y="2689999"/>
              <a:ext cx="0" cy="57321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6" name="Gerade Verbindung 125">
              <a:extLst>
                <a:ext uri="{FF2B5EF4-FFF2-40B4-BE49-F238E27FC236}">
                  <a16:creationId xmlns:a16="http://schemas.microsoft.com/office/drawing/2014/main" id="{3AA17C40-6480-D8C4-2F89-039674646E54}"/>
                </a:ext>
              </a:extLst>
            </p:cNvPr>
            <p:cNvCxnSpPr>
              <a:cxnSpLocks/>
            </p:cNvCxnSpPr>
            <p:nvPr/>
          </p:nvCxnSpPr>
          <p:spPr>
            <a:xfrm>
              <a:off x="1210664" y="269748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9" name="Gerade Verbindung 128">
              <a:extLst>
                <a:ext uri="{FF2B5EF4-FFF2-40B4-BE49-F238E27FC236}">
                  <a16:creationId xmlns:a16="http://schemas.microsoft.com/office/drawing/2014/main" id="{96E5ADE1-BA53-B0EE-F018-40870CEBBF12}"/>
                </a:ext>
              </a:extLst>
            </p:cNvPr>
            <p:cNvCxnSpPr>
              <a:cxnSpLocks/>
            </p:cNvCxnSpPr>
            <p:nvPr/>
          </p:nvCxnSpPr>
          <p:spPr>
            <a:xfrm>
              <a:off x="1210664" y="325946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0" name="Gerade Verbindung 129">
              <a:extLst>
                <a:ext uri="{FF2B5EF4-FFF2-40B4-BE49-F238E27FC236}">
                  <a16:creationId xmlns:a16="http://schemas.microsoft.com/office/drawing/2014/main" id="{9927ADA5-788B-B6F0-F33B-D4302C90A2A5}"/>
                </a:ext>
              </a:extLst>
            </p:cNvPr>
            <p:cNvCxnSpPr>
              <a:cxnSpLocks/>
            </p:cNvCxnSpPr>
            <p:nvPr/>
          </p:nvCxnSpPr>
          <p:spPr>
            <a:xfrm>
              <a:off x="1210664" y="312928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1" name="Gerade Verbindung 130">
              <a:extLst>
                <a:ext uri="{FF2B5EF4-FFF2-40B4-BE49-F238E27FC236}">
                  <a16:creationId xmlns:a16="http://schemas.microsoft.com/office/drawing/2014/main" id="{B7B7F5C3-180F-B085-FF7D-4C769F4FBBEF}"/>
                </a:ext>
              </a:extLst>
            </p:cNvPr>
            <p:cNvCxnSpPr>
              <a:cxnSpLocks/>
            </p:cNvCxnSpPr>
            <p:nvPr/>
          </p:nvCxnSpPr>
          <p:spPr>
            <a:xfrm>
              <a:off x="1210664" y="250381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2" name="Gerade Verbindung 131">
              <a:extLst>
                <a:ext uri="{FF2B5EF4-FFF2-40B4-BE49-F238E27FC236}">
                  <a16:creationId xmlns:a16="http://schemas.microsoft.com/office/drawing/2014/main" id="{642FB7D1-90F0-2592-4899-1D79E20ABF2E}"/>
                </a:ext>
              </a:extLst>
            </p:cNvPr>
            <p:cNvCxnSpPr>
              <a:cxnSpLocks/>
            </p:cNvCxnSpPr>
            <p:nvPr/>
          </p:nvCxnSpPr>
          <p:spPr>
            <a:xfrm flipV="1">
              <a:off x="1241427" y="2509024"/>
              <a:ext cx="0" cy="62026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 name="Gerade Verbindung 133">
              <a:extLst>
                <a:ext uri="{FF2B5EF4-FFF2-40B4-BE49-F238E27FC236}">
                  <a16:creationId xmlns:a16="http://schemas.microsoft.com/office/drawing/2014/main" id="{E91CBA80-989E-61A1-69C2-3C9E4071DAD2}"/>
                </a:ext>
              </a:extLst>
            </p:cNvPr>
            <p:cNvCxnSpPr>
              <a:cxnSpLocks/>
            </p:cNvCxnSpPr>
            <p:nvPr/>
          </p:nvCxnSpPr>
          <p:spPr>
            <a:xfrm flipV="1">
              <a:off x="1616077" y="2355850"/>
              <a:ext cx="0" cy="504136"/>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5" name="Gerade Verbindung 134">
              <a:extLst>
                <a:ext uri="{FF2B5EF4-FFF2-40B4-BE49-F238E27FC236}">
                  <a16:creationId xmlns:a16="http://schemas.microsoft.com/office/drawing/2014/main" id="{40285503-56F3-0C42-714B-59A2B1E1B9D3}"/>
                </a:ext>
              </a:extLst>
            </p:cNvPr>
            <p:cNvCxnSpPr>
              <a:cxnSpLocks/>
            </p:cNvCxnSpPr>
            <p:nvPr/>
          </p:nvCxnSpPr>
          <p:spPr>
            <a:xfrm>
              <a:off x="1585314" y="285623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6" name="Gerade Verbindung 135">
              <a:extLst>
                <a:ext uri="{FF2B5EF4-FFF2-40B4-BE49-F238E27FC236}">
                  <a16:creationId xmlns:a16="http://schemas.microsoft.com/office/drawing/2014/main" id="{6A77A456-627D-603D-4E9B-60E10638AB4E}"/>
                </a:ext>
              </a:extLst>
            </p:cNvPr>
            <p:cNvCxnSpPr>
              <a:cxnSpLocks/>
            </p:cNvCxnSpPr>
            <p:nvPr/>
          </p:nvCxnSpPr>
          <p:spPr>
            <a:xfrm flipV="1">
              <a:off x="2330452" y="2338711"/>
              <a:ext cx="0" cy="480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7" name="Gerade Verbindung 136">
              <a:extLst>
                <a:ext uri="{FF2B5EF4-FFF2-40B4-BE49-F238E27FC236}">
                  <a16:creationId xmlns:a16="http://schemas.microsoft.com/office/drawing/2014/main" id="{09B774C4-10EB-0E86-6998-83E7A5710012}"/>
                </a:ext>
              </a:extLst>
            </p:cNvPr>
            <p:cNvCxnSpPr>
              <a:cxnSpLocks/>
            </p:cNvCxnSpPr>
            <p:nvPr/>
          </p:nvCxnSpPr>
          <p:spPr>
            <a:xfrm>
              <a:off x="2299689" y="281496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9" name="Gerade Verbindung 138">
              <a:extLst>
                <a:ext uri="{FF2B5EF4-FFF2-40B4-BE49-F238E27FC236}">
                  <a16:creationId xmlns:a16="http://schemas.microsoft.com/office/drawing/2014/main" id="{6534B51B-98DF-5BE9-0FD9-BB060EE50530}"/>
                </a:ext>
              </a:extLst>
            </p:cNvPr>
            <p:cNvCxnSpPr>
              <a:cxnSpLocks/>
            </p:cNvCxnSpPr>
            <p:nvPr/>
          </p:nvCxnSpPr>
          <p:spPr>
            <a:xfrm>
              <a:off x="1585314" y="235776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0" name="Gerade Verbindung 139">
              <a:extLst>
                <a:ext uri="{FF2B5EF4-FFF2-40B4-BE49-F238E27FC236}">
                  <a16:creationId xmlns:a16="http://schemas.microsoft.com/office/drawing/2014/main" id="{BB053993-92B8-B625-CDE7-C0BD5873695D}"/>
                </a:ext>
              </a:extLst>
            </p:cNvPr>
            <p:cNvCxnSpPr>
              <a:cxnSpLocks/>
            </p:cNvCxnSpPr>
            <p:nvPr/>
          </p:nvCxnSpPr>
          <p:spPr>
            <a:xfrm>
              <a:off x="2299689" y="233871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2" name="Gerade Verbindung 141">
              <a:extLst>
                <a:ext uri="{FF2B5EF4-FFF2-40B4-BE49-F238E27FC236}">
                  <a16:creationId xmlns:a16="http://schemas.microsoft.com/office/drawing/2014/main" id="{4C5E5090-2B7F-7349-2C0A-C700424D6604}"/>
                </a:ext>
              </a:extLst>
            </p:cNvPr>
            <p:cNvCxnSpPr>
              <a:cxnSpLocks/>
            </p:cNvCxnSpPr>
            <p:nvPr/>
          </p:nvCxnSpPr>
          <p:spPr>
            <a:xfrm flipV="1">
              <a:off x="1616077" y="2292350"/>
              <a:ext cx="0" cy="53604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3" name="Gerade Verbindung 142">
              <a:extLst>
                <a:ext uri="{FF2B5EF4-FFF2-40B4-BE49-F238E27FC236}">
                  <a16:creationId xmlns:a16="http://schemas.microsoft.com/office/drawing/2014/main" id="{F2065A5B-527F-75AC-56FD-A667DCE984D8}"/>
                </a:ext>
              </a:extLst>
            </p:cNvPr>
            <p:cNvCxnSpPr>
              <a:cxnSpLocks/>
            </p:cNvCxnSpPr>
            <p:nvPr/>
          </p:nvCxnSpPr>
          <p:spPr>
            <a:xfrm>
              <a:off x="1585314" y="228791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6" name="Gerade Verbindung 145">
              <a:extLst>
                <a:ext uri="{FF2B5EF4-FFF2-40B4-BE49-F238E27FC236}">
                  <a16:creationId xmlns:a16="http://schemas.microsoft.com/office/drawing/2014/main" id="{492A2786-E7AA-CA87-1691-D522D9D1F932}"/>
                </a:ext>
              </a:extLst>
            </p:cNvPr>
            <p:cNvCxnSpPr>
              <a:cxnSpLocks/>
            </p:cNvCxnSpPr>
            <p:nvPr/>
          </p:nvCxnSpPr>
          <p:spPr>
            <a:xfrm>
              <a:off x="1585314" y="283401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7" name="Gerade Verbindung 146">
              <a:extLst>
                <a:ext uri="{FF2B5EF4-FFF2-40B4-BE49-F238E27FC236}">
                  <a16:creationId xmlns:a16="http://schemas.microsoft.com/office/drawing/2014/main" id="{0DFCF217-33C9-B6EC-F136-5082AADAFB72}"/>
                </a:ext>
              </a:extLst>
            </p:cNvPr>
            <p:cNvCxnSpPr>
              <a:cxnSpLocks/>
            </p:cNvCxnSpPr>
            <p:nvPr/>
          </p:nvCxnSpPr>
          <p:spPr>
            <a:xfrm flipV="1">
              <a:off x="2330452" y="2157736"/>
              <a:ext cx="0" cy="51508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 name="Gerade Verbindung 147">
              <a:extLst>
                <a:ext uri="{FF2B5EF4-FFF2-40B4-BE49-F238E27FC236}">
                  <a16:creationId xmlns:a16="http://schemas.microsoft.com/office/drawing/2014/main" id="{C7B3F5A3-DB13-6CD9-7D4F-D74D3C9635ED}"/>
                </a:ext>
              </a:extLst>
            </p:cNvPr>
            <p:cNvCxnSpPr>
              <a:cxnSpLocks/>
            </p:cNvCxnSpPr>
            <p:nvPr/>
          </p:nvCxnSpPr>
          <p:spPr>
            <a:xfrm>
              <a:off x="2299689" y="215773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9" name="Gerade Verbindung 148">
              <a:extLst>
                <a:ext uri="{FF2B5EF4-FFF2-40B4-BE49-F238E27FC236}">
                  <a16:creationId xmlns:a16="http://schemas.microsoft.com/office/drawing/2014/main" id="{9D2767E4-689B-08D8-B7BB-6C0BED319E7E}"/>
                </a:ext>
              </a:extLst>
            </p:cNvPr>
            <p:cNvCxnSpPr>
              <a:cxnSpLocks/>
            </p:cNvCxnSpPr>
            <p:nvPr/>
          </p:nvCxnSpPr>
          <p:spPr>
            <a:xfrm>
              <a:off x="2299689" y="267526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1" name="Gerade Verbindung 150">
              <a:extLst>
                <a:ext uri="{FF2B5EF4-FFF2-40B4-BE49-F238E27FC236}">
                  <a16:creationId xmlns:a16="http://schemas.microsoft.com/office/drawing/2014/main" id="{98BA577F-D6B5-B2F4-2E13-7E03D0C38A79}"/>
                </a:ext>
              </a:extLst>
            </p:cNvPr>
            <p:cNvCxnSpPr>
              <a:cxnSpLocks/>
            </p:cNvCxnSpPr>
            <p:nvPr/>
          </p:nvCxnSpPr>
          <p:spPr>
            <a:xfrm flipV="1">
              <a:off x="3800477" y="2439367"/>
              <a:ext cx="0" cy="56031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2" name="Gerade Verbindung 151">
              <a:extLst>
                <a:ext uri="{FF2B5EF4-FFF2-40B4-BE49-F238E27FC236}">
                  <a16:creationId xmlns:a16="http://schemas.microsoft.com/office/drawing/2014/main" id="{4B325D77-9427-A43B-C7E5-EC04423A2EF4}"/>
                </a:ext>
              </a:extLst>
            </p:cNvPr>
            <p:cNvCxnSpPr>
              <a:cxnSpLocks/>
            </p:cNvCxnSpPr>
            <p:nvPr/>
          </p:nvCxnSpPr>
          <p:spPr>
            <a:xfrm>
              <a:off x="3769714" y="299593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6" name="Gerade Verbindung 155">
              <a:extLst>
                <a:ext uri="{FF2B5EF4-FFF2-40B4-BE49-F238E27FC236}">
                  <a16:creationId xmlns:a16="http://schemas.microsoft.com/office/drawing/2014/main" id="{0C1F9707-F0C7-6B2B-3A96-5E190F2C4EBF}"/>
                </a:ext>
              </a:extLst>
            </p:cNvPr>
            <p:cNvCxnSpPr>
              <a:cxnSpLocks/>
            </p:cNvCxnSpPr>
            <p:nvPr/>
          </p:nvCxnSpPr>
          <p:spPr>
            <a:xfrm>
              <a:off x="3769714" y="244666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7" name="Gerade Verbindung 156">
              <a:extLst>
                <a:ext uri="{FF2B5EF4-FFF2-40B4-BE49-F238E27FC236}">
                  <a16:creationId xmlns:a16="http://schemas.microsoft.com/office/drawing/2014/main" id="{0BBC050D-DB57-F2E1-7761-2DD3D1097BF5}"/>
                </a:ext>
              </a:extLst>
            </p:cNvPr>
            <p:cNvCxnSpPr>
              <a:cxnSpLocks/>
            </p:cNvCxnSpPr>
            <p:nvPr/>
          </p:nvCxnSpPr>
          <p:spPr>
            <a:xfrm flipV="1">
              <a:off x="3800477" y="2334592"/>
              <a:ext cx="0" cy="61689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8" name="Gerade Verbindung 157">
              <a:extLst>
                <a:ext uri="{FF2B5EF4-FFF2-40B4-BE49-F238E27FC236}">
                  <a16:creationId xmlns:a16="http://schemas.microsoft.com/office/drawing/2014/main" id="{2A18C41B-4423-DBE4-454F-483B91A887AD}"/>
                </a:ext>
              </a:extLst>
            </p:cNvPr>
            <p:cNvCxnSpPr>
              <a:cxnSpLocks/>
            </p:cNvCxnSpPr>
            <p:nvPr/>
          </p:nvCxnSpPr>
          <p:spPr>
            <a:xfrm>
              <a:off x="3769714" y="233871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9" name="Gerade Verbindung 158">
              <a:extLst>
                <a:ext uri="{FF2B5EF4-FFF2-40B4-BE49-F238E27FC236}">
                  <a16:creationId xmlns:a16="http://schemas.microsoft.com/office/drawing/2014/main" id="{035213A3-F34C-A9ED-4D12-9D59609F1773}"/>
                </a:ext>
              </a:extLst>
            </p:cNvPr>
            <p:cNvCxnSpPr>
              <a:cxnSpLocks/>
            </p:cNvCxnSpPr>
            <p:nvPr/>
          </p:nvCxnSpPr>
          <p:spPr>
            <a:xfrm>
              <a:off x="3769714" y="295148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61" name="Gruppieren 260">
            <a:extLst>
              <a:ext uri="{FF2B5EF4-FFF2-40B4-BE49-F238E27FC236}">
                <a16:creationId xmlns:a16="http://schemas.microsoft.com/office/drawing/2014/main" id="{C055577E-9C57-C9F2-6595-977668521830}"/>
              </a:ext>
            </a:extLst>
          </p:cNvPr>
          <p:cNvGrpSpPr/>
          <p:nvPr/>
        </p:nvGrpSpPr>
        <p:grpSpPr>
          <a:xfrm>
            <a:off x="4274868" y="2062983"/>
            <a:ext cx="344757" cy="1823783"/>
            <a:chOff x="4274868" y="2062983"/>
            <a:chExt cx="344757" cy="1823783"/>
          </a:xfrm>
        </p:grpSpPr>
        <p:cxnSp>
          <p:nvCxnSpPr>
            <p:cNvPr id="46" name="Gerade Verbindung 45">
              <a:extLst>
                <a:ext uri="{FF2B5EF4-FFF2-40B4-BE49-F238E27FC236}">
                  <a16:creationId xmlns:a16="http://schemas.microsoft.com/office/drawing/2014/main" id="{98EC9A95-FA97-A894-58DB-3F5F7B764396}"/>
                </a:ext>
              </a:extLst>
            </p:cNvPr>
            <p:cNvCxnSpPr>
              <a:cxnSpLocks/>
            </p:cNvCxnSpPr>
            <p:nvPr/>
          </p:nvCxnSpPr>
          <p:spPr>
            <a:xfrm>
              <a:off x="4607979" y="2132233"/>
              <a:ext cx="0" cy="16991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46">
              <a:extLst>
                <a:ext uri="{FF2B5EF4-FFF2-40B4-BE49-F238E27FC236}">
                  <a16:creationId xmlns:a16="http://schemas.microsoft.com/office/drawing/2014/main" id="{93837D86-5C26-7921-AD62-F5011C49321A}"/>
                </a:ext>
              </a:extLst>
            </p:cNvPr>
            <p:cNvCxnSpPr>
              <a:cxnSpLocks/>
            </p:cNvCxnSpPr>
            <p:nvPr/>
          </p:nvCxnSpPr>
          <p:spPr>
            <a:xfrm flipH="1">
              <a:off x="4575176" y="2979798"/>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feld 54">
              <a:extLst>
                <a:ext uri="{FF2B5EF4-FFF2-40B4-BE49-F238E27FC236}">
                  <a16:creationId xmlns:a16="http://schemas.microsoft.com/office/drawing/2014/main" id="{FCD06DEF-CCBB-9A6F-7D58-E2C0EB6F5E55}"/>
                </a:ext>
              </a:extLst>
            </p:cNvPr>
            <p:cNvSpPr txBox="1"/>
            <p:nvPr/>
          </p:nvSpPr>
          <p:spPr>
            <a:xfrm>
              <a:off x="4340679" y="2062983"/>
              <a:ext cx="221582" cy="138499"/>
            </a:xfrm>
            <a:prstGeom prst="rect">
              <a:avLst/>
            </a:prstGeom>
            <a:noFill/>
          </p:spPr>
          <p:txBody>
            <a:bodyPr wrap="square" lIns="0" tIns="0" rIns="0" bIns="0" rtlCol="0">
              <a:spAutoFit/>
            </a:bodyPr>
            <a:lstStyle/>
            <a:p>
              <a:pPr algn="r"/>
              <a:r>
                <a:rPr lang="de-DE" sz="900"/>
                <a:t>15</a:t>
              </a:r>
            </a:p>
          </p:txBody>
        </p:sp>
        <p:sp>
          <p:nvSpPr>
            <p:cNvPr id="56" name="Textfeld 55">
              <a:extLst>
                <a:ext uri="{FF2B5EF4-FFF2-40B4-BE49-F238E27FC236}">
                  <a16:creationId xmlns:a16="http://schemas.microsoft.com/office/drawing/2014/main" id="{1AA16E95-3018-CAD1-5025-FE1A87B9C5EF}"/>
                </a:ext>
              </a:extLst>
            </p:cNvPr>
            <p:cNvSpPr txBox="1"/>
            <p:nvPr/>
          </p:nvSpPr>
          <p:spPr>
            <a:xfrm>
              <a:off x="4340679" y="2478441"/>
              <a:ext cx="221582" cy="138499"/>
            </a:xfrm>
            <a:prstGeom prst="rect">
              <a:avLst/>
            </a:prstGeom>
            <a:noFill/>
          </p:spPr>
          <p:txBody>
            <a:bodyPr wrap="square" lIns="0" tIns="0" rIns="0" bIns="0" rtlCol="0">
              <a:spAutoFit/>
            </a:bodyPr>
            <a:lstStyle/>
            <a:p>
              <a:pPr algn="r"/>
              <a:r>
                <a:rPr lang="de-DE" sz="900"/>
                <a:t>10</a:t>
              </a:r>
            </a:p>
          </p:txBody>
        </p:sp>
        <p:sp>
          <p:nvSpPr>
            <p:cNvPr id="57" name="Textfeld 56">
              <a:extLst>
                <a:ext uri="{FF2B5EF4-FFF2-40B4-BE49-F238E27FC236}">
                  <a16:creationId xmlns:a16="http://schemas.microsoft.com/office/drawing/2014/main" id="{1A63E21B-4F36-D0A9-5A1B-F5B9D5ECD6E6}"/>
                </a:ext>
              </a:extLst>
            </p:cNvPr>
            <p:cNvSpPr txBox="1"/>
            <p:nvPr/>
          </p:nvSpPr>
          <p:spPr>
            <a:xfrm>
              <a:off x="4340679" y="2901171"/>
              <a:ext cx="221582" cy="138499"/>
            </a:xfrm>
            <a:prstGeom prst="rect">
              <a:avLst/>
            </a:prstGeom>
            <a:noFill/>
          </p:spPr>
          <p:txBody>
            <a:bodyPr wrap="square" lIns="0" tIns="0" rIns="0" bIns="0" rtlCol="0">
              <a:spAutoFit/>
            </a:bodyPr>
            <a:lstStyle/>
            <a:p>
              <a:pPr algn="r"/>
              <a:r>
                <a:rPr lang="de-DE" sz="900"/>
                <a:t>5</a:t>
              </a:r>
            </a:p>
          </p:txBody>
        </p:sp>
        <p:sp>
          <p:nvSpPr>
            <p:cNvPr id="58" name="Textfeld 57">
              <a:extLst>
                <a:ext uri="{FF2B5EF4-FFF2-40B4-BE49-F238E27FC236}">
                  <a16:creationId xmlns:a16="http://schemas.microsoft.com/office/drawing/2014/main" id="{66EDC952-B18C-D352-7B14-F0D554638819}"/>
                </a:ext>
              </a:extLst>
            </p:cNvPr>
            <p:cNvSpPr txBox="1"/>
            <p:nvPr/>
          </p:nvSpPr>
          <p:spPr>
            <a:xfrm>
              <a:off x="4340679" y="3329341"/>
              <a:ext cx="221582" cy="138499"/>
            </a:xfrm>
            <a:prstGeom prst="rect">
              <a:avLst/>
            </a:prstGeom>
            <a:noFill/>
          </p:spPr>
          <p:txBody>
            <a:bodyPr wrap="square" lIns="0" tIns="0" rIns="0" bIns="0" rtlCol="0">
              <a:spAutoFit/>
            </a:bodyPr>
            <a:lstStyle/>
            <a:p>
              <a:pPr algn="r"/>
              <a:r>
                <a:rPr lang="de-DE" sz="900"/>
                <a:t>0</a:t>
              </a:r>
            </a:p>
          </p:txBody>
        </p:sp>
        <p:sp>
          <p:nvSpPr>
            <p:cNvPr id="59" name="Textfeld 58">
              <a:extLst>
                <a:ext uri="{FF2B5EF4-FFF2-40B4-BE49-F238E27FC236}">
                  <a16:creationId xmlns:a16="http://schemas.microsoft.com/office/drawing/2014/main" id="{CAC9D029-C8C4-286E-D522-9C259C3144F3}"/>
                </a:ext>
              </a:extLst>
            </p:cNvPr>
            <p:cNvSpPr txBox="1"/>
            <p:nvPr/>
          </p:nvSpPr>
          <p:spPr>
            <a:xfrm>
              <a:off x="4340679" y="3748267"/>
              <a:ext cx="221582" cy="138499"/>
            </a:xfrm>
            <a:prstGeom prst="rect">
              <a:avLst/>
            </a:prstGeom>
            <a:noFill/>
          </p:spPr>
          <p:txBody>
            <a:bodyPr wrap="square" lIns="0" tIns="0" rIns="0" bIns="0" rtlCol="0">
              <a:spAutoFit/>
            </a:bodyPr>
            <a:lstStyle/>
            <a:p>
              <a:pPr algn="r"/>
              <a:r>
                <a:rPr lang="de-DE" sz="900"/>
                <a:t>-5</a:t>
              </a:r>
            </a:p>
          </p:txBody>
        </p:sp>
        <p:sp>
          <p:nvSpPr>
            <p:cNvPr id="65" name="Textfeld 64">
              <a:extLst>
                <a:ext uri="{FF2B5EF4-FFF2-40B4-BE49-F238E27FC236}">
                  <a16:creationId xmlns:a16="http://schemas.microsoft.com/office/drawing/2014/main" id="{3979E380-27DD-F599-FBA1-814E9959A89A}"/>
                </a:ext>
              </a:extLst>
            </p:cNvPr>
            <p:cNvSpPr txBox="1"/>
            <p:nvPr/>
          </p:nvSpPr>
          <p:spPr>
            <a:xfrm rot="16200000">
              <a:off x="3520034" y="2851535"/>
              <a:ext cx="1648167" cy="138499"/>
            </a:xfrm>
            <a:prstGeom prst="rect">
              <a:avLst/>
            </a:prstGeom>
            <a:noFill/>
          </p:spPr>
          <p:txBody>
            <a:bodyPr wrap="square" lIns="0" tIns="0" rIns="0" bIns="0" rtlCol="0">
              <a:spAutoFit/>
            </a:bodyPr>
            <a:lstStyle/>
            <a:p>
              <a:pPr algn="ctr"/>
              <a:r>
                <a:rPr lang="de-DE" sz="900" b="1"/>
                <a:t>LS </a:t>
              </a:r>
              <a:r>
                <a:rPr lang="de-DE" sz="900" b="1" err="1"/>
                <a:t>mean</a:t>
              </a:r>
              <a:r>
                <a:rPr lang="de-DE" sz="900" b="1"/>
                <a:t> </a:t>
              </a:r>
              <a:r>
                <a:rPr lang="de-DE" sz="900" b="1" err="1"/>
                <a:t>change</a:t>
              </a:r>
              <a:r>
                <a:rPr lang="de-DE" sz="900" b="1"/>
                <a:t> (95% CI)</a:t>
              </a:r>
            </a:p>
          </p:txBody>
        </p:sp>
        <p:sp>
          <p:nvSpPr>
            <p:cNvPr id="169" name="Freihandform 168">
              <a:extLst>
                <a:ext uri="{FF2B5EF4-FFF2-40B4-BE49-F238E27FC236}">
                  <a16:creationId xmlns:a16="http://schemas.microsoft.com/office/drawing/2014/main" id="{5E80E1D5-A79B-A44C-BD68-99E746B660FB}"/>
                </a:ext>
              </a:extLst>
            </p:cNvPr>
            <p:cNvSpPr/>
            <p:nvPr/>
          </p:nvSpPr>
          <p:spPr>
            <a:xfrm>
              <a:off x="4619625" y="338455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180" name="Gerade Verbindung 179">
            <a:extLst>
              <a:ext uri="{FF2B5EF4-FFF2-40B4-BE49-F238E27FC236}">
                <a16:creationId xmlns:a16="http://schemas.microsoft.com/office/drawing/2014/main" id="{44298E02-D098-06FB-7135-2166CF5727A1}"/>
              </a:ext>
            </a:extLst>
          </p:cNvPr>
          <p:cNvCxnSpPr>
            <a:cxnSpLocks/>
          </p:cNvCxnSpPr>
          <p:nvPr/>
        </p:nvCxnSpPr>
        <p:spPr>
          <a:xfrm flipV="1">
            <a:off x="5111752" y="2814510"/>
            <a:ext cx="0" cy="66460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71CB9D0F-6B93-91AE-A421-1B7B3A02E9ED}"/>
              </a:ext>
            </a:extLst>
          </p:cNvPr>
          <p:cNvCxnSpPr>
            <a:cxnSpLocks/>
          </p:cNvCxnSpPr>
          <p:nvPr/>
        </p:nvCxnSpPr>
        <p:spPr>
          <a:xfrm>
            <a:off x="5080989" y="346901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65" name="Gruppieren 264">
            <a:extLst>
              <a:ext uri="{FF2B5EF4-FFF2-40B4-BE49-F238E27FC236}">
                <a16:creationId xmlns:a16="http://schemas.microsoft.com/office/drawing/2014/main" id="{FBA14E17-C4E5-177B-25C5-CF901D433C10}"/>
              </a:ext>
            </a:extLst>
          </p:cNvPr>
          <p:cNvGrpSpPr/>
          <p:nvPr/>
        </p:nvGrpSpPr>
        <p:grpSpPr>
          <a:xfrm>
            <a:off x="4616450" y="2417837"/>
            <a:ext cx="3086100" cy="1032699"/>
            <a:chOff x="4616450" y="2417837"/>
            <a:chExt cx="3086100" cy="1032699"/>
          </a:xfrm>
        </p:grpSpPr>
        <p:sp>
          <p:nvSpPr>
            <p:cNvPr id="161" name="Freihandform 160">
              <a:extLst>
                <a:ext uri="{FF2B5EF4-FFF2-40B4-BE49-F238E27FC236}">
                  <a16:creationId xmlns:a16="http://schemas.microsoft.com/office/drawing/2014/main" id="{FDFAFDF1-1C06-9C13-64E1-B2CE14E9A032}"/>
                </a:ext>
              </a:extLst>
            </p:cNvPr>
            <p:cNvSpPr/>
            <p:nvPr/>
          </p:nvSpPr>
          <p:spPr>
            <a:xfrm>
              <a:off x="4616450" y="2790825"/>
              <a:ext cx="3057525" cy="603250"/>
            </a:xfrm>
            <a:custGeom>
              <a:avLst/>
              <a:gdLst>
                <a:gd name="connsiteX0" fmla="*/ 0 w 3057525"/>
                <a:gd name="connsiteY0" fmla="*/ 603250 h 603250"/>
                <a:gd name="connsiteX1" fmla="*/ 492125 w 3057525"/>
                <a:gd name="connsiteY1" fmla="*/ 365125 h 603250"/>
                <a:gd name="connsiteX2" fmla="*/ 873125 w 3057525"/>
                <a:gd name="connsiteY2" fmla="*/ 127000 h 603250"/>
                <a:gd name="connsiteX3" fmla="*/ 1590675 w 3057525"/>
                <a:gd name="connsiteY3" fmla="*/ 196850 h 603250"/>
                <a:gd name="connsiteX4" fmla="*/ 3057525 w 3057525"/>
                <a:gd name="connsiteY4" fmla="*/ 0 h 603250"/>
                <a:gd name="connsiteX5" fmla="*/ 3057525 w 3057525"/>
                <a:gd name="connsiteY5"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7525" h="603250">
                  <a:moveTo>
                    <a:pt x="0" y="603250"/>
                  </a:moveTo>
                  <a:lnTo>
                    <a:pt x="492125" y="365125"/>
                  </a:lnTo>
                  <a:lnTo>
                    <a:pt x="873125" y="127000"/>
                  </a:lnTo>
                  <a:lnTo>
                    <a:pt x="1590675" y="196850"/>
                  </a:lnTo>
                  <a:lnTo>
                    <a:pt x="3057525" y="0"/>
                  </a:lnTo>
                  <a:lnTo>
                    <a:pt x="3057525" y="0"/>
                  </a:lnTo>
                </a:path>
              </a:pathLst>
            </a:cu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3" name="Oval 162">
              <a:extLst>
                <a:ext uri="{FF2B5EF4-FFF2-40B4-BE49-F238E27FC236}">
                  <a16:creationId xmlns:a16="http://schemas.microsoft.com/office/drawing/2014/main" id="{F0D5DA4D-1F91-37CB-90F7-DD8AEF6E2C96}"/>
                </a:ext>
              </a:extLst>
            </p:cNvPr>
            <p:cNvSpPr/>
            <p:nvPr/>
          </p:nvSpPr>
          <p:spPr>
            <a:xfrm>
              <a:off x="5087551" y="3130248"/>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6" name="Oval 165">
              <a:extLst>
                <a:ext uri="{FF2B5EF4-FFF2-40B4-BE49-F238E27FC236}">
                  <a16:creationId xmlns:a16="http://schemas.microsoft.com/office/drawing/2014/main" id="{FA854135-0D97-6244-2381-7DE4BAE8AC34}"/>
                </a:ext>
              </a:extLst>
            </p:cNvPr>
            <p:cNvSpPr/>
            <p:nvPr/>
          </p:nvSpPr>
          <p:spPr>
            <a:xfrm>
              <a:off x="5468551" y="2895298"/>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7" name="Oval 166">
              <a:extLst>
                <a:ext uri="{FF2B5EF4-FFF2-40B4-BE49-F238E27FC236}">
                  <a16:creationId xmlns:a16="http://schemas.microsoft.com/office/drawing/2014/main" id="{720AF9F6-FC64-23A7-E334-3EB320725150}"/>
                </a:ext>
              </a:extLst>
            </p:cNvPr>
            <p:cNvSpPr/>
            <p:nvPr/>
          </p:nvSpPr>
          <p:spPr>
            <a:xfrm>
              <a:off x="6182926" y="2958798"/>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8" name="Oval 167">
              <a:extLst>
                <a:ext uri="{FF2B5EF4-FFF2-40B4-BE49-F238E27FC236}">
                  <a16:creationId xmlns:a16="http://schemas.microsoft.com/office/drawing/2014/main" id="{F870555A-D1E3-B838-62CE-AD2C7CC00ECC}"/>
                </a:ext>
              </a:extLst>
            </p:cNvPr>
            <p:cNvSpPr/>
            <p:nvPr/>
          </p:nvSpPr>
          <p:spPr>
            <a:xfrm>
              <a:off x="7646601" y="2765123"/>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1" name="Freihandform 170">
              <a:extLst>
                <a:ext uri="{FF2B5EF4-FFF2-40B4-BE49-F238E27FC236}">
                  <a16:creationId xmlns:a16="http://schemas.microsoft.com/office/drawing/2014/main" id="{B2A340D5-6AED-2382-7553-36BE665BDC51}"/>
                </a:ext>
              </a:extLst>
            </p:cNvPr>
            <p:cNvSpPr/>
            <p:nvPr/>
          </p:nvSpPr>
          <p:spPr>
            <a:xfrm>
              <a:off x="4625975" y="2752725"/>
              <a:ext cx="3048000" cy="635000"/>
            </a:xfrm>
            <a:custGeom>
              <a:avLst/>
              <a:gdLst>
                <a:gd name="connsiteX0" fmla="*/ 0 w 3048000"/>
                <a:gd name="connsiteY0" fmla="*/ 635000 h 635000"/>
                <a:gd name="connsiteX1" fmla="*/ 485775 w 3048000"/>
                <a:gd name="connsiteY1" fmla="*/ 387350 h 635000"/>
                <a:gd name="connsiteX2" fmla="*/ 863600 w 3048000"/>
                <a:gd name="connsiteY2" fmla="*/ 314325 h 635000"/>
                <a:gd name="connsiteX3" fmla="*/ 1581150 w 3048000"/>
                <a:gd name="connsiteY3" fmla="*/ 0 h 635000"/>
                <a:gd name="connsiteX4" fmla="*/ 3048000 w 3048000"/>
                <a:gd name="connsiteY4" fmla="*/ 85725 h 6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35000">
                  <a:moveTo>
                    <a:pt x="0" y="635000"/>
                  </a:moveTo>
                  <a:lnTo>
                    <a:pt x="485775" y="387350"/>
                  </a:lnTo>
                  <a:lnTo>
                    <a:pt x="863600" y="314325"/>
                  </a:lnTo>
                  <a:lnTo>
                    <a:pt x="1581150" y="0"/>
                  </a:lnTo>
                  <a:lnTo>
                    <a:pt x="3048000" y="85725"/>
                  </a:ln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2" name="Oval 161">
              <a:extLst>
                <a:ext uri="{FF2B5EF4-FFF2-40B4-BE49-F238E27FC236}">
                  <a16:creationId xmlns:a16="http://schemas.microsoft.com/office/drawing/2014/main" id="{C2558EBA-144D-8603-DE5F-D6A84E2B65C4}"/>
                </a:ext>
              </a:extLst>
            </p:cNvPr>
            <p:cNvSpPr/>
            <p:nvPr/>
          </p:nvSpPr>
          <p:spPr>
            <a:xfrm>
              <a:off x="5087551" y="3114250"/>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2" name="Oval 171">
              <a:extLst>
                <a:ext uri="{FF2B5EF4-FFF2-40B4-BE49-F238E27FC236}">
                  <a16:creationId xmlns:a16="http://schemas.microsoft.com/office/drawing/2014/main" id="{07638832-3F7E-0F84-5F91-9EE7F41FF047}"/>
                </a:ext>
              </a:extLst>
            </p:cNvPr>
            <p:cNvSpPr/>
            <p:nvPr/>
          </p:nvSpPr>
          <p:spPr>
            <a:xfrm>
              <a:off x="5468551" y="3041348"/>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3" name="Oval 172">
              <a:extLst>
                <a:ext uri="{FF2B5EF4-FFF2-40B4-BE49-F238E27FC236}">
                  <a16:creationId xmlns:a16="http://schemas.microsoft.com/office/drawing/2014/main" id="{964D1B55-CFE4-50FC-D1F1-D3DCD8711545}"/>
                </a:ext>
              </a:extLst>
            </p:cNvPr>
            <p:cNvSpPr/>
            <p:nvPr/>
          </p:nvSpPr>
          <p:spPr>
            <a:xfrm>
              <a:off x="6182926" y="2727023"/>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4" name="Oval 173">
              <a:extLst>
                <a:ext uri="{FF2B5EF4-FFF2-40B4-BE49-F238E27FC236}">
                  <a16:creationId xmlns:a16="http://schemas.microsoft.com/office/drawing/2014/main" id="{7F9A7652-EC3F-FC37-E6B9-B709D304B52A}"/>
                </a:ext>
              </a:extLst>
            </p:cNvPr>
            <p:cNvSpPr/>
            <p:nvPr/>
          </p:nvSpPr>
          <p:spPr>
            <a:xfrm>
              <a:off x="7646601" y="2815923"/>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5" name="Gerade Verbindung 174">
              <a:extLst>
                <a:ext uri="{FF2B5EF4-FFF2-40B4-BE49-F238E27FC236}">
                  <a16:creationId xmlns:a16="http://schemas.microsoft.com/office/drawing/2014/main" id="{B13D8318-D774-3E41-2294-758D05020A33}"/>
                </a:ext>
              </a:extLst>
            </p:cNvPr>
            <p:cNvCxnSpPr>
              <a:cxnSpLocks/>
            </p:cNvCxnSpPr>
            <p:nvPr/>
          </p:nvCxnSpPr>
          <p:spPr>
            <a:xfrm flipV="1">
              <a:off x="5111752" y="2856236"/>
              <a:ext cx="0" cy="5943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 name="Gerade Verbindung 175">
              <a:extLst>
                <a:ext uri="{FF2B5EF4-FFF2-40B4-BE49-F238E27FC236}">
                  <a16:creationId xmlns:a16="http://schemas.microsoft.com/office/drawing/2014/main" id="{90893895-7D11-C777-6AD8-DAC9C2B1D15F}"/>
                </a:ext>
              </a:extLst>
            </p:cNvPr>
            <p:cNvCxnSpPr>
              <a:cxnSpLocks/>
            </p:cNvCxnSpPr>
            <p:nvPr/>
          </p:nvCxnSpPr>
          <p:spPr>
            <a:xfrm>
              <a:off x="5080989" y="344678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8" name="Gerade Verbindung 177">
              <a:extLst>
                <a:ext uri="{FF2B5EF4-FFF2-40B4-BE49-F238E27FC236}">
                  <a16:creationId xmlns:a16="http://schemas.microsoft.com/office/drawing/2014/main" id="{1B1BF70B-1063-367D-2B2B-965BBC6AD9D8}"/>
                </a:ext>
              </a:extLst>
            </p:cNvPr>
            <p:cNvCxnSpPr>
              <a:cxnSpLocks/>
            </p:cNvCxnSpPr>
            <p:nvPr/>
          </p:nvCxnSpPr>
          <p:spPr>
            <a:xfrm>
              <a:off x="5080989" y="285623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9CB038BF-0404-888C-3D1A-13BA8C5207B2}"/>
                </a:ext>
              </a:extLst>
            </p:cNvPr>
            <p:cNvCxnSpPr>
              <a:cxnSpLocks/>
            </p:cNvCxnSpPr>
            <p:nvPr/>
          </p:nvCxnSpPr>
          <p:spPr>
            <a:xfrm>
              <a:off x="5080989" y="280861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B31B3CB3-ACA7-D4AD-62CE-DD500900D8C5}"/>
                </a:ext>
              </a:extLst>
            </p:cNvPr>
            <p:cNvCxnSpPr>
              <a:cxnSpLocks/>
            </p:cNvCxnSpPr>
            <p:nvPr/>
          </p:nvCxnSpPr>
          <p:spPr>
            <a:xfrm flipV="1">
              <a:off x="5489577" y="2620835"/>
              <a:ext cx="0" cy="59345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03F2684C-3F6C-D36D-2E7F-4B52BFC2C601}"/>
                </a:ext>
              </a:extLst>
            </p:cNvPr>
            <p:cNvCxnSpPr>
              <a:cxnSpLocks/>
            </p:cNvCxnSpPr>
            <p:nvPr/>
          </p:nvCxnSpPr>
          <p:spPr>
            <a:xfrm>
              <a:off x="5458814" y="261493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E3EE49A8-37EF-BD3D-949B-097E260F1345}"/>
                </a:ext>
              </a:extLst>
            </p:cNvPr>
            <p:cNvCxnSpPr>
              <a:cxnSpLocks/>
            </p:cNvCxnSpPr>
            <p:nvPr/>
          </p:nvCxnSpPr>
          <p:spPr>
            <a:xfrm>
              <a:off x="5458814" y="321818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0AE88BB3-A69A-078C-8991-A946D8866FD4}"/>
                </a:ext>
              </a:extLst>
            </p:cNvPr>
            <p:cNvCxnSpPr>
              <a:cxnSpLocks/>
            </p:cNvCxnSpPr>
            <p:nvPr/>
          </p:nvCxnSpPr>
          <p:spPr>
            <a:xfrm flipV="1">
              <a:off x="5489577" y="2735135"/>
              <a:ext cx="0" cy="693865"/>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2CAABA78-7DA7-5392-B68F-918121887F58}"/>
                </a:ext>
              </a:extLst>
            </p:cNvPr>
            <p:cNvCxnSpPr>
              <a:cxnSpLocks/>
            </p:cNvCxnSpPr>
            <p:nvPr/>
          </p:nvCxnSpPr>
          <p:spPr>
            <a:xfrm>
              <a:off x="5458814" y="272923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0" name="Gerade Verbindung 189">
              <a:extLst>
                <a:ext uri="{FF2B5EF4-FFF2-40B4-BE49-F238E27FC236}">
                  <a16:creationId xmlns:a16="http://schemas.microsoft.com/office/drawing/2014/main" id="{80B5C9F3-6961-014F-F939-10F81D5BFB1B}"/>
                </a:ext>
              </a:extLst>
            </p:cNvPr>
            <p:cNvCxnSpPr>
              <a:cxnSpLocks/>
            </p:cNvCxnSpPr>
            <p:nvPr/>
          </p:nvCxnSpPr>
          <p:spPr>
            <a:xfrm>
              <a:off x="5458814" y="342773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2" name="Gerade Verbindung 191">
              <a:extLst>
                <a:ext uri="{FF2B5EF4-FFF2-40B4-BE49-F238E27FC236}">
                  <a16:creationId xmlns:a16="http://schemas.microsoft.com/office/drawing/2014/main" id="{B61B5267-D0A7-B353-CA54-B0F5BBBDC779}"/>
                </a:ext>
              </a:extLst>
            </p:cNvPr>
            <p:cNvCxnSpPr>
              <a:cxnSpLocks/>
            </p:cNvCxnSpPr>
            <p:nvPr/>
          </p:nvCxnSpPr>
          <p:spPr>
            <a:xfrm>
              <a:off x="6176364" y="328803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4" name="Gerade Verbindung 193">
              <a:extLst>
                <a:ext uri="{FF2B5EF4-FFF2-40B4-BE49-F238E27FC236}">
                  <a16:creationId xmlns:a16="http://schemas.microsoft.com/office/drawing/2014/main" id="{416FD86B-9873-C566-E062-D3B9FCABCD2E}"/>
                </a:ext>
              </a:extLst>
            </p:cNvPr>
            <p:cNvCxnSpPr>
              <a:cxnSpLocks/>
            </p:cNvCxnSpPr>
            <p:nvPr/>
          </p:nvCxnSpPr>
          <p:spPr>
            <a:xfrm>
              <a:off x="6176364" y="2417837"/>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5" name="Gerade Verbindung 194">
              <a:extLst>
                <a:ext uri="{FF2B5EF4-FFF2-40B4-BE49-F238E27FC236}">
                  <a16:creationId xmlns:a16="http://schemas.microsoft.com/office/drawing/2014/main" id="{75F162AD-394D-9103-4960-D68840199356}"/>
                </a:ext>
              </a:extLst>
            </p:cNvPr>
            <p:cNvCxnSpPr>
              <a:cxnSpLocks/>
            </p:cNvCxnSpPr>
            <p:nvPr/>
          </p:nvCxnSpPr>
          <p:spPr>
            <a:xfrm flipV="1">
              <a:off x="6207127" y="2689999"/>
              <a:ext cx="0" cy="59270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 name="Gerade Verbindung 197">
              <a:extLst>
                <a:ext uri="{FF2B5EF4-FFF2-40B4-BE49-F238E27FC236}">
                  <a16:creationId xmlns:a16="http://schemas.microsoft.com/office/drawing/2014/main" id="{1213A4A8-9D9E-9225-B1D6-3777027F3CA7}"/>
                </a:ext>
              </a:extLst>
            </p:cNvPr>
            <p:cNvCxnSpPr>
              <a:cxnSpLocks/>
            </p:cNvCxnSpPr>
            <p:nvPr/>
          </p:nvCxnSpPr>
          <p:spPr>
            <a:xfrm>
              <a:off x="6176364" y="3078237"/>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9" name="Gerade Verbindung 198">
              <a:extLst>
                <a:ext uri="{FF2B5EF4-FFF2-40B4-BE49-F238E27FC236}">
                  <a16:creationId xmlns:a16="http://schemas.microsoft.com/office/drawing/2014/main" id="{93AB04A9-CD11-31D2-583F-1E4738DE51A5}"/>
                </a:ext>
              </a:extLst>
            </p:cNvPr>
            <p:cNvCxnSpPr>
              <a:cxnSpLocks/>
            </p:cNvCxnSpPr>
            <p:nvPr/>
          </p:nvCxnSpPr>
          <p:spPr>
            <a:xfrm>
              <a:off x="6176364" y="269113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1" name="Gerade Verbindung 190">
              <a:extLst>
                <a:ext uri="{FF2B5EF4-FFF2-40B4-BE49-F238E27FC236}">
                  <a16:creationId xmlns:a16="http://schemas.microsoft.com/office/drawing/2014/main" id="{A870DDC6-404B-9033-19B0-E3999086F0E9}"/>
                </a:ext>
              </a:extLst>
            </p:cNvPr>
            <p:cNvCxnSpPr>
              <a:cxnSpLocks/>
            </p:cNvCxnSpPr>
            <p:nvPr/>
          </p:nvCxnSpPr>
          <p:spPr>
            <a:xfrm flipV="1">
              <a:off x="6207127" y="2419875"/>
              <a:ext cx="0" cy="6559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0" name="Gerade Verbindung 199">
              <a:extLst>
                <a:ext uri="{FF2B5EF4-FFF2-40B4-BE49-F238E27FC236}">
                  <a16:creationId xmlns:a16="http://schemas.microsoft.com/office/drawing/2014/main" id="{B06A22FF-0CC0-7C5D-3D6C-2C214BEF9C80}"/>
                </a:ext>
              </a:extLst>
            </p:cNvPr>
            <p:cNvCxnSpPr>
              <a:cxnSpLocks/>
            </p:cNvCxnSpPr>
            <p:nvPr/>
          </p:nvCxnSpPr>
          <p:spPr>
            <a:xfrm>
              <a:off x="7646389" y="306261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 name="Gerade Verbindung 200">
              <a:extLst>
                <a:ext uri="{FF2B5EF4-FFF2-40B4-BE49-F238E27FC236}">
                  <a16:creationId xmlns:a16="http://schemas.microsoft.com/office/drawing/2014/main" id="{09A06AB4-7D52-8F9B-7FDB-6CC2D75BEFB5}"/>
                </a:ext>
              </a:extLst>
            </p:cNvPr>
            <p:cNvCxnSpPr>
              <a:cxnSpLocks/>
            </p:cNvCxnSpPr>
            <p:nvPr/>
          </p:nvCxnSpPr>
          <p:spPr>
            <a:xfrm flipV="1">
              <a:off x="7677152" y="2519686"/>
              <a:ext cx="0" cy="54292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5" name="Gerade Verbindung 204">
              <a:extLst>
                <a:ext uri="{FF2B5EF4-FFF2-40B4-BE49-F238E27FC236}">
                  <a16:creationId xmlns:a16="http://schemas.microsoft.com/office/drawing/2014/main" id="{3C26B6E3-0873-D39F-7BBA-95F3CAFD51A3}"/>
                </a:ext>
              </a:extLst>
            </p:cNvPr>
            <p:cNvCxnSpPr>
              <a:cxnSpLocks/>
            </p:cNvCxnSpPr>
            <p:nvPr/>
          </p:nvCxnSpPr>
          <p:spPr>
            <a:xfrm>
              <a:off x="7646389" y="252286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6" name="Gerade Verbindung 205">
              <a:extLst>
                <a:ext uri="{FF2B5EF4-FFF2-40B4-BE49-F238E27FC236}">
                  <a16:creationId xmlns:a16="http://schemas.microsoft.com/office/drawing/2014/main" id="{8AE0D7BC-D631-8841-88DE-583A0DAE6735}"/>
                </a:ext>
              </a:extLst>
            </p:cNvPr>
            <p:cNvCxnSpPr>
              <a:cxnSpLocks/>
            </p:cNvCxnSpPr>
            <p:nvPr/>
          </p:nvCxnSpPr>
          <p:spPr>
            <a:xfrm flipV="1">
              <a:off x="7677152" y="2547690"/>
              <a:ext cx="0" cy="5991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9" name="Gerade Verbindung 208">
              <a:extLst>
                <a:ext uri="{FF2B5EF4-FFF2-40B4-BE49-F238E27FC236}">
                  <a16:creationId xmlns:a16="http://schemas.microsoft.com/office/drawing/2014/main" id="{C3F3809D-D995-CF6C-FAED-F5ECA2A0E725}"/>
                </a:ext>
              </a:extLst>
            </p:cNvPr>
            <p:cNvCxnSpPr>
              <a:cxnSpLocks/>
            </p:cNvCxnSpPr>
            <p:nvPr/>
          </p:nvCxnSpPr>
          <p:spPr>
            <a:xfrm>
              <a:off x="7646389" y="314198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0" name="Gerade Verbindung 209">
              <a:extLst>
                <a:ext uri="{FF2B5EF4-FFF2-40B4-BE49-F238E27FC236}">
                  <a16:creationId xmlns:a16="http://schemas.microsoft.com/office/drawing/2014/main" id="{325F6F3B-616F-5D1F-B3F5-DA34A00F4E88}"/>
                </a:ext>
              </a:extLst>
            </p:cNvPr>
            <p:cNvCxnSpPr>
              <a:cxnSpLocks/>
            </p:cNvCxnSpPr>
            <p:nvPr/>
          </p:nvCxnSpPr>
          <p:spPr>
            <a:xfrm>
              <a:off x="7646389" y="253873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66" name="Gruppieren 265">
            <a:extLst>
              <a:ext uri="{FF2B5EF4-FFF2-40B4-BE49-F238E27FC236}">
                <a16:creationId xmlns:a16="http://schemas.microsoft.com/office/drawing/2014/main" id="{70931BFD-BEEB-CE66-5301-8DF61D6A9844}"/>
              </a:ext>
            </a:extLst>
          </p:cNvPr>
          <p:cNvGrpSpPr/>
          <p:nvPr/>
        </p:nvGrpSpPr>
        <p:grpSpPr>
          <a:xfrm>
            <a:off x="8496300" y="2192431"/>
            <a:ext cx="3085650" cy="1284749"/>
            <a:chOff x="8496300" y="2192431"/>
            <a:chExt cx="3085650" cy="1284749"/>
          </a:xfrm>
        </p:grpSpPr>
        <p:sp>
          <p:nvSpPr>
            <p:cNvPr id="212" name="Freihandform 211">
              <a:extLst>
                <a:ext uri="{FF2B5EF4-FFF2-40B4-BE49-F238E27FC236}">
                  <a16:creationId xmlns:a16="http://schemas.microsoft.com/office/drawing/2014/main" id="{00F803E9-15D0-B977-0C43-A43E6437AB1B}"/>
                </a:ext>
              </a:extLst>
            </p:cNvPr>
            <p:cNvSpPr/>
            <p:nvPr/>
          </p:nvSpPr>
          <p:spPr>
            <a:xfrm>
              <a:off x="8500230" y="2501274"/>
              <a:ext cx="3054834" cy="975906"/>
            </a:xfrm>
            <a:custGeom>
              <a:avLst/>
              <a:gdLst>
                <a:gd name="connsiteX0" fmla="*/ 0 w 3054834"/>
                <a:gd name="connsiteY0" fmla="*/ 975906 h 975906"/>
                <a:gd name="connsiteX1" fmla="*/ 496154 w 3054834"/>
                <a:gd name="connsiteY1" fmla="*/ 631469 h 975906"/>
                <a:gd name="connsiteX2" fmla="*/ 873395 w 3054834"/>
                <a:gd name="connsiteY2" fmla="*/ 352638 h 975906"/>
                <a:gd name="connsiteX3" fmla="*/ 1590974 w 3054834"/>
                <a:gd name="connsiteY3" fmla="*/ 155817 h 975906"/>
                <a:gd name="connsiteX4" fmla="*/ 3054834 w 3054834"/>
                <a:gd name="connsiteY4" fmla="*/ 0 h 975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834" h="975906">
                  <a:moveTo>
                    <a:pt x="0" y="975906"/>
                  </a:moveTo>
                  <a:lnTo>
                    <a:pt x="496154" y="631469"/>
                  </a:lnTo>
                  <a:lnTo>
                    <a:pt x="873395" y="352638"/>
                  </a:lnTo>
                  <a:lnTo>
                    <a:pt x="1590974" y="155817"/>
                  </a:lnTo>
                  <a:lnTo>
                    <a:pt x="3054834" y="0"/>
                  </a:lnTo>
                </a:path>
              </a:pathLst>
            </a:cu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4" name="Oval 213">
              <a:extLst>
                <a:ext uri="{FF2B5EF4-FFF2-40B4-BE49-F238E27FC236}">
                  <a16:creationId xmlns:a16="http://schemas.microsoft.com/office/drawing/2014/main" id="{72B62052-37E3-8074-7CF9-21CC16AE76C2}"/>
                </a:ext>
              </a:extLst>
            </p:cNvPr>
            <p:cNvSpPr/>
            <p:nvPr/>
          </p:nvSpPr>
          <p:spPr>
            <a:xfrm>
              <a:off x="8976842" y="3102002"/>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7" name="Oval 216">
              <a:extLst>
                <a:ext uri="{FF2B5EF4-FFF2-40B4-BE49-F238E27FC236}">
                  <a16:creationId xmlns:a16="http://schemas.microsoft.com/office/drawing/2014/main" id="{4FB9F6EA-156C-61FB-AC1F-F77FD829043D}"/>
                </a:ext>
              </a:extLst>
            </p:cNvPr>
            <p:cNvSpPr/>
            <p:nvPr/>
          </p:nvSpPr>
          <p:spPr>
            <a:xfrm>
              <a:off x="9351492" y="2825777"/>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8" name="Oval 217">
              <a:extLst>
                <a:ext uri="{FF2B5EF4-FFF2-40B4-BE49-F238E27FC236}">
                  <a16:creationId xmlns:a16="http://schemas.microsoft.com/office/drawing/2014/main" id="{CBD0BA53-3D65-5665-6073-354A29D6AA39}"/>
                </a:ext>
              </a:extLst>
            </p:cNvPr>
            <p:cNvSpPr/>
            <p:nvPr/>
          </p:nvSpPr>
          <p:spPr>
            <a:xfrm>
              <a:off x="10065867" y="2632102"/>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9" name="Oval 218">
              <a:extLst>
                <a:ext uri="{FF2B5EF4-FFF2-40B4-BE49-F238E27FC236}">
                  <a16:creationId xmlns:a16="http://schemas.microsoft.com/office/drawing/2014/main" id="{F98B2C1E-1687-1F32-E0C8-53B0F1B73990}"/>
                </a:ext>
              </a:extLst>
            </p:cNvPr>
            <p:cNvSpPr/>
            <p:nvPr/>
          </p:nvSpPr>
          <p:spPr>
            <a:xfrm>
              <a:off x="11529542" y="2476527"/>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0" name="Freihandform 219">
              <a:extLst>
                <a:ext uri="{FF2B5EF4-FFF2-40B4-BE49-F238E27FC236}">
                  <a16:creationId xmlns:a16="http://schemas.microsoft.com/office/drawing/2014/main" id="{A83631A3-A1C6-ED7F-4C32-887B366D7BBB}"/>
                </a:ext>
              </a:extLst>
            </p:cNvPr>
            <p:cNvSpPr/>
            <p:nvPr/>
          </p:nvSpPr>
          <p:spPr>
            <a:xfrm>
              <a:off x="8496300" y="2711450"/>
              <a:ext cx="3060700" cy="758825"/>
            </a:xfrm>
            <a:custGeom>
              <a:avLst/>
              <a:gdLst>
                <a:gd name="connsiteX0" fmla="*/ 0 w 3060700"/>
                <a:gd name="connsiteY0" fmla="*/ 758825 h 758825"/>
                <a:gd name="connsiteX1" fmla="*/ 501650 w 3060700"/>
                <a:gd name="connsiteY1" fmla="*/ 222250 h 758825"/>
                <a:gd name="connsiteX2" fmla="*/ 876300 w 3060700"/>
                <a:gd name="connsiteY2" fmla="*/ 12700 h 758825"/>
                <a:gd name="connsiteX3" fmla="*/ 1593850 w 3060700"/>
                <a:gd name="connsiteY3" fmla="*/ 47625 h 758825"/>
                <a:gd name="connsiteX4" fmla="*/ 3060700 w 3060700"/>
                <a:gd name="connsiteY4" fmla="*/ 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700" h="758825">
                  <a:moveTo>
                    <a:pt x="0" y="758825"/>
                  </a:moveTo>
                  <a:lnTo>
                    <a:pt x="501650" y="222250"/>
                  </a:lnTo>
                  <a:lnTo>
                    <a:pt x="876300" y="12700"/>
                  </a:lnTo>
                  <a:lnTo>
                    <a:pt x="1593850" y="47625"/>
                  </a:lnTo>
                  <a:lnTo>
                    <a:pt x="3060700" y="0"/>
                  </a:ln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1" name="Oval 220">
              <a:extLst>
                <a:ext uri="{FF2B5EF4-FFF2-40B4-BE49-F238E27FC236}">
                  <a16:creationId xmlns:a16="http://schemas.microsoft.com/office/drawing/2014/main" id="{66046D58-6977-2084-B4C7-D5A8BBC96A12}"/>
                </a:ext>
              </a:extLst>
            </p:cNvPr>
            <p:cNvSpPr/>
            <p:nvPr/>
          </p:nvSpPr>
          <p:spPr>
            <a:xfrm>
              <a:off x="11529542" y="2686077"/>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2" name="Oval 221">
              <a:extLst>
                <a:ext uri="{FF2B5EF4-FFF2-40B4-BE49-F238E27FC236}">
                  <a16:creationId xmlns:a16="http://schemas.microsoft.com/office/drawing/2014/main" id="{FB76560E-87D2-7967-E04E-022E54AB01C0}"/>
                </a:ext>
              </a:extLst>
            </p:cNvPr>
            <p:cNvSpPr/>
            <p:nvPr/>
          </p:nvSpPr>
          <p:spPr>
            <a:xfrm>
              <a:off x="10065867" y="2730527"/>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3" name="Oval 222">
              <a:extLst>
                <a:ext uri="{FF2B5EF4-FFF2-40B4-BE49-F238E27FC236}">
                  <a16:creationId xmlns:a16="http://schemas.microsoft.com/office/drawing/2014/main" id="{A6CFFE66-82CB-AF0F-9F40-90B4A30B1D88}"/>
                </a:ext>
              </a:extLst>
            </p:cNvPr>
            <p:cNvSpPr/>
            <p:nvPr/>
          </p:nvSpPr>
          <p:spPr>
            <a:xfrm>
              <a:off x="9351492" y="2698777"/>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4" name="Oval 223">
              <a:extLst>
                <a:ext uri="{FF2B5EF4-FFF2-40B4-BE49-F238E27FC236}">
                  <a16:creationId xmlns:a16="http://schemas.microsoft.com/office/drawing/2014/main" id="{104E83F0-59D9-0D26-3F7B-2558891A7864}"/>
                </a:ext>
              </a:extLst>
            </p:cNvPr>
            <p:cNvSpPr/>
            <p:nvPr/>
          </p:nvSpPr>
          <p:spPr>
            <a:xfrm>
              <a:off x="8976842" y="2905152"/>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25" name="Gerade Verbindung 224">
              <a:extLst>
                <a:ext uri="{FF2B5EF4-FFF2-40B4-BE49-F238E27FC236}">
                  <a16:creationId xmlns:a16="http://schemas.microsoft.com/office/drawing/2014/main" id="{88A75B4C-D280-0423-9AE1-EDFDAFF82672}"/>
                </a:ext>
              </a:extLst>
            </p:cNvPr>
            <p:cNvCxnSpPr>
              <a:cxnSpLocks/>
            </p:cNvCxnSpPr>
            <p:nvPr/>
          </p:nvCxnSpPr>
          <p:spPr>
            <a:xfrm>
              <a:off x="8969914" y="346560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6" name="Gerade Verbindung 225">
              <a:extLst>
                <a:ext uri="{FF2B5EF4-FFF2-40B4-BE49-F238E27FC236}">
                  <a16:creationId xmlns:a16="http://schemas.microsoft.com/office/drawing/2014/main" id="{1DB6FECD-6763-2343-38F7-AB70BA433793}"/>
                </a:ext>
              </a:extLst>
            </p:cNvPr>
            <p:cNvCxnSpPr>
              <a:cxnSpLocks/>
            </p:cNvCxnSpPr>
            <p:nvPr/>
          </p:nvCxnSpPr>
          <p:spPr>
            <a:xfrm flipV="1">
              <a:off x="9000677" y="2790521"/>
              <a:ext cx="0" cy="66975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9" name="Gerade Verbindung 228">
              <a:extLst>
                <a:ext uri="{FF2B5EF4-FFF2-40B4-BE49-F238E27FC236}">
                  <a16:creationId xmlns:a16="http://schemas.microsoft.com/office/drawing/2014/main" id="{6F212E28-5C06-9CA8-AE1C-7BBAEFCD8563}"/>
                </a:ext>
              </a:extLst>
            </p:cNvPr>
            <p:cNvCxnSpPr>
              <a:cxnSpLocks/>
            </p:cNvCxnSpPr>
            <p:nvPr/>
          </p:nvCxnSpPr>
          <p:spPr>
            <a:xfrm>
              <a:off x="9344564" y="318620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0" name="Gerade Verbindung 229">
              <a:extLst>
                <a:ext uri="{FF2B5EF4-FFF2-40B4-BE49-F238E27FC236}">
                  <a16:creationId xmlns:a16="http://schemas.microsoft.com/office/drawing/2014/main" id="{CE09A241-858E-D589-2BB0-FA6D7397CE44}"/>
                </a:ext>
              </a:extLst>
            </p:cNvPr>
            <p:cNvCxnSpPr>
              <a:cxnSpLocks/>
            </p:cNvCxnSpPr>
            <p:nvPr/>
          </p:nvCxnSpPr>
          <p:spPr>
            <a:xfrm flipV="1">
              <a:off x="9375327" y="2511121"/>
              <a:ext cx="0" cy="66975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1" name="Gerade Verbindung 230">
              <a:extLst>
                <a:ext uri="{FF2B5EF4-FFF2-40B4-BE49-F238E27FC236}">
                  <a16:creationId xmlns:a16="http://schemas.microsoft.com/office/drawing/2014/main" id="{1F96A73F-F072-A05D-0631-773CAEBC52D4}"/>
                </a:ext>
              </a:extLst>
            </p:cNvPr>
            <p:cNvCxnSpPr>
              <a:cxnSpLocks/>
            </p:cNvCxnSpPr>
            <p:nvPr/>
          </p:nvCxnSpPr>
          <p:spPr>
            <a:xfrm>
              <a:off x="10062114" y="299253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2" name="Gerade Verbindung 231">
              <a:extLst>
                <a:ext uri="{FF2B5EF4-FFF2-40B4-BE49-F238E27FC236}">
                  <a16:creationId xmlns:a16="http://schemas.microsoft.com/office/drawing/2014/main" id="{156273B2-4FAC-EB5C-52F6-CAD549EA9419}"/>
                </a:ext>
              </a:extLst>
            </p:cNvPr>
            <p:cNvCxnSpPr>
              <a:cxnSpLocks/>
            </p:cNvCxnSpPr>
            <p:nvPr/>
          </p:nvCxnSpPr>
          <p:spPr>
            <a:xfrm flipV="1">
              <a:off x="10092877" y="2317446"/>
              <a:ext cx="0" cy="66975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3" name="Gerade Verbindung 232">
              <a:extLst>
                <a:ext uri="{FF2B5EF4-FFF2-40B4-BE49-F238E27FC236}">
                  <a16:creationId xmlns:a16="http://schemas.microsoft.com/office/drawing/2014/main" id="{BB351F25-33D9-B172-9294-83B655A9559B}"/>
                </a:ext>
              </a:extLst>
            </p:cNvPr>
            <p:cNvCxnSpPr>
              <a:cxnSpLocks/>
            </p:cNvCxnSpPr>
            <p:nvPr/>
          </p:nvCxnSpPr>
          <p:spPr>
            <a:xfrm>
              <a:off x="11525789" y="280838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4" name="Gerade Verbindung 233">
              <a:extLst>
                <a:ext uri="{FF2B5EF4-FFF2-40B4-BE49-F238E27FC236}">
                  <a16:creationId xmlns:a16="http://schemas.microsoft.com/office/drawing/2014/main" id="{1BFDFB87-6C52-79DD-0B0D-D63C64971262}"/>
                </a:ext>
              </a:extLst>
            </p:cNvPr>
            <p:cNvCxnSpPr>
              <a:cxnSpLocks/>
            </p:cNvCxnSpPr>
            <p:nvPr/>
          </p:nvCxnSpPr>
          <p:spPr>
            <a:xfrm flipV="1">
              <a:off x="11556552" y="2201482"/>
              <a:ext cx="0" cy="60156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6" name="Gerade Verbindung 235">
              <a:extLst>
                <a:ext uri="{FF2B5EF4-FFF2-40B4-BE49-F238E27FC236}">
                  <a16:creationId xmlns:a16="http://schemas.microsoft.com/office/drawing/2014/main" id="{E771ADC9-3B0F-1E6F-8356-983C5C880FF3}"/>
                </a:ext>
              </a:extLst>
            </p:cNvPr>
            <p:cNvCxnSpPr>
              <a:cxnSpLocks/>
            </p:cNvCxnSpPr>
            <p:nvPr/>
          </p:nvCxnSpPr>
          <p:spPr>
            <a:xfrm>
              <a:off x="8969914" y="278933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8" name="Gerade Verbindung 237">
              <a:extLst>
                <a:ext uri="{FF2B5EF4-FFF2-40B4-BE49-F238E27FC236}">
                  <a16:creationId xmlns:a16="http://schemas.microsoft.com/office/drawing/2014/main" id="{64B4A52A-65AD-F80D-C5FC-F26A0979F28B}"/>
                </a:ext>
              </a:extLst>
            </p:cNvPr>
            <p:cNvCxnSpPr>
              <a:cxnSpLocks/>
            </p:cNvCxnSpPr>
            <p:nvPr/>
          </p:nvCxnSpPr>
          <p:spPr>
            <a:xfrm>
              <a:off x="9344564" y="250993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9" name="Gerade Verbindung 238">
              <a:extLst>
                <a:ext uri="{FF2B5EF4-FFF2-40B4-BE49-F238E27FC236}">
                  <a16:creationId xmlns:a16="http://schemas.microsoft.com/office/drawing/2014/main" id="{6DA38278-E826-D679-3B43-FBD396A166CA}"/>
                </a:ext>
              </a:extLst>
            </p:cNvPr>
            <p:cNvCxnSpPr>
              <a:cxnSpLocks/>
            </p:cNvCxnSpPr>
            <p:nvPr/>
          </p:nvCxnSpPr>
          <p:spPr>
            <a:xfrm>
              <a:off x="10062114" y="231625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0" name="Gerade Verbindung 239">
              <a:extLst>
                <a:ext uri="{FF2B5EF4-FFF2-40B4-BE49-F238E27FC236}">
                  <a16:creationId xmlns:a16="http://schemas.microsoft.com/office/drawing/2014/main" id="{05B29F91-16E5-DC7C-3F15-A15FEA6BF004}"/>
                </a:ext>
              </a:extLst>
            </p:cNvPr>
            <p:cNvCxnSpPr>
              <a:cxnSpLocks/>
            </p:cNvCxnSpPr>
            <p:nvPr/>
          </p:nvCxnSpPr>
          <p:spPr>
            <a:xfrm>
              <a:off x="11525789" y="219243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1" name="Gerade Verbindung 240">
              <a:extLst>
                <a:ext uri="{FF2B5EF4-FFF2-40B4-BE49-F238E27FC236}">
                  <a16:creationId xmlns:a16="http://schemas.microsoft.com/office/drawing/2014/main" id="{6629A5D4-4C2B-92EE-7E0A-BE2804426CF3}"/>
                </a:ext>
              </a:extLst>
            </p:cNvPr>
            <p:cNvCxnSpPr>
              <a:cxnSpLocks/>
            </p:cNvCxnSpPr>
            <p:nvPr/>
          </p:nvCxnSpPr>
          <p:spPr>
            <a:xfrm flipV="1">
              <a:off x="9000677" y="2565096"/>
              <a:ext cx="0" cy="74811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2" name="Gerade Verbindung 241">
              <a:extLst>
                <a:ext uri="{FF2B5EF4-FFF2-40B4-BE49-F238E27FC236}">
                  <a16:creationId xmlns:a16="http://schemas.microsoft.com/office/drawing/2014/main" id="{B9A41330-3BC3-2DFB-FAA4-A7F1DD696D16}"/>
                </a:ext>
              </a:extLst>
            </p:cNvPr>
            <p:cNvCxnSpPr>
              <a:cxnSpLocks/>
            </p:cNvCxnSpPr>
            <p:nvPr/>
          </p:nvCxnSpPr>
          <p:spPr>
            <a:xfrm>
              <a:off x="8969914" y="256390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3" name="Gerade Verbindung 242">
              <a:extLst>
                <a:ext uri="{FF2B5EF4-FFF2-40B4-BE49-F238E27FC236}">
                  <a16:creationId xmlns:a16="http://schemas.microsoft.com/office/drawing/2014/main" id="{142EED29-78D3-1CD0-1AC3-301086A52C2A}"/>
                </a:ext>
              </a:extLst>
            </p:cNvPr>
            <p:cNvCxnSpPr>
              <a:cxnSpLocks/>
            </p:cNvCxnSpPr>
            <p:nvPr/>
          </p:nvCxnSpPr>
          <p:spPr>
            <a:xfrm flipV="1">
              <a:off x="9375327" y="2355546"/>
              <a:ext cx="0" cy="75870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4" name="Gerade Verbindung 243">
              <a:extLst>
                <a:ext uri="{FF2B5EF4-FFF2-40B4-BE49-F238E27FC236}">
                  <a16:creationId xmlns:a16="http://schemas.microsoft.com/office/drawing/2014/main" id="{A5D58C38-673B-6A82-5AAC-374E65B964A5}"/>
                </a:ext>
              </a:extLst>
            </p:cNvPr>
            <p:cNvCxnSpPr>
              <a:cxnSpLocks/>
            </p:cNvCxnSpPr>
            <p:nvPr/>
          </p:nvCxnSpPr>
          <p:spPr>
            <a:xfrm>
              <a:off x="9344564" y="235435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5" name="Gerade Verbindung 244">
              <a:extLst>
                <a:ext uri="{FF2B5EF4-FFF2-40B4-BE49-F238E27FC236}">
                  <a16:creationId xmlns:a16="http://schemas.microsoft.com/office/drawing/2014/main" id="{060DF56B-72EA-47C5-736B-EBECCD1DEFED}"/>
                </a:ext>
              </a:extLst>
            </p:cNvPr>
            <p:cNvCxnSpPr>
              <a:cxnSpLocks/>
            </p:cNvCxnSpPr>
            <p:nvPr/>
          </p:nvCxnSpPr>
          <p:spPr>
            <a:xfrm flipV="1">
              <a:off x="10092877" y="2390471"/>
              <a:ext cx="0" cy="732235"/>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6" name="Gerade Verbindung 245">
              <a:extLst>
                <a:ext uri="{FF2B5EF4-FFF2-40B4-BE49-F238E27FC236}">
                  <a16:creationId xmlns:a16="http://schemas.microsoft.com/office/drawing/2014/main" id="{7BC23352-FA86-FCA5-5167-899C4B76BA05}"/>
                </a:ext>
              </a:extLst>
            </p:cNvPr>
            <p:cNvCxnSpPr>
              <a:cxnSpLocks/>
            </p:cNvCxnSpPr>
            <p:nvPr/>
          </p:nvCxnSpPr>
          <p:spPr>
            <a:xfrm>
              <a:off x="10062114" y="238928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7" name="Gerade Verbindung 246">
              <a:extLst>
                <a:ext uri="{FF2B5EF4-FFF2-40B4-BE49-F238E27FC236}">
                  <a16:creationId xmlns:a16="http://schemas.microsoft.com/office/drawing/2014/main" id="{4F2830ED-C06A-9AB8-E128-587CAA4A5B32}"/>
                </a:ext>
              </a:extLst>
            </p:cNvPr>
            <p:cNvCxnSpPr>
              <a:cxnSpLocks/>
            </p:cNvCxnSpPr>
            <p:nvPr/>
          </p:nvCxnSpPr>
          <p:spPr>
            <a:xfrm flipV="1">
              <a:off x="11556552" y="2379282"/>
              <a:ext cx="0" cy="66692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8" name="Gerade Verbindung 247">
              <a:extLst>
                <a:ext uri="{FF2B5EF4-FFF2-40B4-BE49-F238E27FC236}">
                  <a16:creationId xmlns:a16="http://schemas.microsoft.com/office/drawing/2014/main" id="{E3493D9B-1A59-12A9-F930-1F201BB2A758}"/>
                </a:ext>
              </a:extLst>
            </p:cNvPr>
            <p:cNvCxnSpPr>
              <a:cxnSpLocks/>
            </p:cNvCxnSpPr>
            <p:nvPr/>
          </p:nvCxnSpPr>
          <p:spPr>
            <a:xfrm>
              <a:off x="11525789" y="237023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1" name="Gerade Verbindung 250">
              <a:extLst>
                <a:ext uri="{FF2B5EF4-FFF2-40B4-BE49-F238E27FC236}">
                  <a16:creationId xmlns:a16="http://schemas.microsoft.com/office/drawing/2014/main" id="{8C4F2574-16AD-46F9-06AB-9BFF76F174BB}"/>
                </a:ext>
              </a:extLst>
            </p:cNvPr>
            <p:cNvCxnSpPr>
              <a:cxnSpLocks/>
            </p:cNvCxnSpPr>
            <p:nvPr/>
          </p:nvCxnSpPr>
          <p:spPr>
            <a:xfrm>
              <a:off x="11525789" y="304650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2" name="Gerade Verbindung 251">
              <a:extLst>
                <a:ext uri="{FF2B5EF4-FFF2-40B4-BE49-F238E27FC236}">
                  <a16:creationId xmlns:a16="http://schemas.microsoft.com/office/drawing/2014/main" id="{C809AA88-F2F2-BA03-2E50-4FB34596A02C}"/>
                </a:ext>
              </a:extLst>
            </p:cNvPr>
            <p:cNvCxnSpPr>
              <a:cxnSpLocks/>
            </p:cNvCxnSpPr>
            <p:nvPr/>
          </p:nvCxnSpPr>
          <p:spPr>
            <a:xfrm>
              <a:off x="10062114" y="312270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6" name="Gerade Verbindung 255">
              <a:extLst>
                <a:ext uri="{FF2B5EF4-FFF2-40B4-BE49-F238E27FC236}">
                  <a16:creationId xmlns:a16="http://schemas.microsoft.com/office/drawing/2014/main" id="{5A6FCD3B-918E-FD22-FCE4-B43E20330237}"/>
                </a:ext>
              </a:extLst>
            </p:cNvPr>
            <p:cNvCxnSpPr>
              <a:cxnSpLocks/>
            </p:cNvCxnSpPr>
            <p:nvPr/>
          </p:nvCxnSpPr>
          <p:spPr>
            <a:xfrm>
              <a:off x="9344564" y="310683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8" name="Gerade Verbindung 257">
              <a:extLst>
                <a:ext uri="{FF2B5EF4-FFF2-40B4-BE49-F238E27FC236}">
                  <a16:creationId xmlns:a16="http://schemas.microsoft.com/office/drawing/2014/main" id="{1EBF1357-F7F0-5235-A0C7-40E9B595B075}"/>
                </a:ext>
              </a:extLst>
            </p:cNvPr>
            <p:cNvCxnSpPr>
              <a:cxnSpLocks/>
            </p:cNvCxnSpPr>
            <p:nvPr/>
          </p:nvCxnSpPr>
          <p:spPr>
            <a:xfrm>
              <a:off x="8969914" y="331320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9" name="Textfeld 8">
            <a:extLst>
              <a:ext uri="{FF2B5EF4-FFF2-40B4-BE49-F238E27FC236}">
                <a16:creationId xmlns:a16="http://schemas.microsoft.com/office/drawing/2014/main" id="{34D5187C-8173-6B5B-9AAE-AC54F4BA7A8A}"/>
              </a:ext>
            </a:extLst>
          </p:cNvPr>
          <p:cNvSpPr txBox="1"/>
          <p:nvPr/>
        </p:nvSpPr>
        <p:spPr>
          <a:xfrm rot="16200000">
            <a:off x="11191481" y="2873115"/>
            <a:ext cx="1051200" cy="123111"/>
          </a:xfrm>
          <a:prstGeom prst="rect">
            <a:avLst/>
          </a:prstGeom>
          <a:noFill/>
        </p:spPr>
        <p:txBody>
          <a:bodyPr wrap="square" lIns="0" tIns="0" rIns="0" bIns="0" rtlCol="0">
            <a:spAutoFit/>
          </a:bodyPr>
          <a:lstStyle/>
          <a:p>
            <a:pPr algn="ctr"/>
            <a:r>
              <a:rPr lang="de-DE" sz="800" b="1" err="1">
                <a:solidFill>
                  <a:schemeClr val="bg1"/>
                </a:solidFill>
              </a:rPr>
              <a:t>Improvement</a:t>
            </a:r>
            <a:endParaRPr lang="de-DE" sz="800" b="1">
              <a:solidFill>
                <a:schemeClr val="bg1"/>
              </a:solidFill>
            </a:endParaRPr>
          </a:p>
        </p:txBody>
      </p:sp>
      <p:sp>
        <p:nvSpPr>
          <p:cNvPr id="16" name="Textfeld 15">
            <a:extLst>
              <a:ext uri="{FF2B5EF4-FFF2-40B4-BE49-F238E27FC236}">
                <a16:creationId xmlns:a16="http://schemas.microsoft.com/office/drawing/2014/main" id="{FC4888A0-60E3-3EE2-23C5-A5552C0065DA}"/>
              </a:ext>
            </a:extLst>
          </p:cNvPr>
          <p:cNvSpPr txBox="1"/>
          <p:nvPr/>
        </p:nvSpPr>
        <p:spPr>
          <a:xfrm rot="16200000">
            <a:off x="7311494" y="2873115"/>
            <a:ext cx="1051200" cy="123111"/>
          </a:xfrm>
          <a:prstGeom prst="rect">
            <a:avLst/>
          </a:prstGeom>
          <a:noFill/>
        </p:spPr>
        <p:txBody>
          <a:bodyPr wrap="square" lIns="0" tIns="0" rIns="0" bIns="0" rtlCol="0">
            <a:spAutoFit/>
          </a:bodyPr>
          <a:lstStyle/>
          <a:p>
            <a:pPr algn="ctr"/>
            <a:r>
              <a:rPr lang="de-DE" sz="800" b="1" err="1">
                <a:solidFill>
                  <a:schemeClr val="bg1"/>
                </a:solidFill>
              </a:rPr>
              <a:t>Improvement</a:t>
            </a:r>
            <a:endParaRPr lang="de-DE" sz="800" b="1">
              <a:solidFill>
                <a:schemeClr val="bg1"/>
              </a:solidFill>
            </a:endParaRPr>
          </a:p>
        </p:txBody>
      </p:sp>
      <p:sp>
        <p:nvSpPr>
          <p:cNvPr id="18" name="Textfeld 17">
            <a:extLst>
              <a:ext uri="{FF2B5EF4-FFF2-40B4-BE49-F238E27FC236}">
                <a16:creationId xmlns:a16="http://schemas.microsoft.com/office/drawing/2014/main" id="{E883E869-C9BA-7EDA-ECD7-95B56BE314C7}"/>
              </a:ext>
            </a:extLst>
          </p:cNvPr>
          <p:cNvSpPr txBox="1"/>
          <p:nvPr/>
        </p:nvSpPr>
        <p:spPr>
          <a:xfrm rot="16200000">
            <a:off x="3419138" y="2873115"/>
            <a:ext cx="1051200" cy="123111"/>
          </a:xfrm>
          <a:prstGeom prst="rect">
            <a:avLst/>
          </a:prstGeom>
          <a:noFill/>
        </p:spPr>
        <p:txBody>
          <a:bodyPr wrap="square" lIns="0" tIns="0" rIns="0" bIns="0" rtlCol="0">
            <a:spAutoFit/>
          </a:bodyPr>
          <a:lstStyle/>
          <a:p>
            <a:pPr algn="ctr"/>
            <a:r>
              <a:rPr lang="de-DE" sz="800" b="1" err="1">
                <a:solidFill>
                  <a:schemeClr val="bg1"/>
                </a:solidFill>
              </a:rPr>
              <a:t>Improvement</a:t>
            </a:r>
            <a:endParaRPr lang="de-DE" sz="800" b="1">
              <a:solidFill>
                <a:schemeClr val="bg1"/>
              </a:solidFill>
            </a:endParaRPr>
          </a:p>
        </p:txBody>
      </p:sp>
      <p:sp>
        <p:nvSpPr>
          <p:cNvPr id="8" name="Rectangle 6">
            <a:extLst>
              <a:ext uri="{FF2B5EF4-FFF2-40B4-BE49-F238E27FC236}">
                <a16:creationId xmlns:a16="http://schemas.microsoft.com/office/drawing/2014/main" id="{14B7A4F4-5C06-3036-6F9F-56C7FE1BFD1F}"/>
              </a:ext>
            </a:extLst>
          </p:cNvPr>
          <p:cNvSpPr/>
          <p:nvPr/>
        </p:nvSpPr>
        <p:spPr>
          <a:xfrm>
            <a:off x="415924" y="5129048"/>
            <a:ext cx="11362713" cy="4335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bIns="108000" rtlCol="0" anchor="ctr">
            <a:spAutoFit/>
          </a:bodyPr>
          <a:lstStyle/>
          <a:p>
            <a:pPr marL="171450" indent="-171450">
              <a:buClr>
                <a:schemeClr val="accent2"/>
              </a:buClr>
              <a:buFont typeface="Arial" panose="020B0604020202020204" pitchFamily="34" charset="0"/>
              <a:buChar char="•"/>
            </a:pPr>
            <a:r>
              <a:rPr lang="en-US" sz="1400">
                <a:solidFill>
                  <a:schemeClr val="tx1"/>
                </a:solidFill>
              </a:rPr>
              <a:t>In GHS and functional PRO endpoints, both arms experienced improvements. Differences between the two arms were not significant. </a:t>
            </a:r>
          </a:p>
        </p:txBody>
      </p:sp>
      <p:sp>
        <p:nvSpPr>
          <p:cNvPr id="10" name="Rechteck 9">
            <a:extLst>
              <a:ext uri="{FF2B5EF4-FFF2-40B4-BE49-F238E27FC236}">
                <a16:creationId xmlns:a16="http://schemas.microsoft.com/office/drawing/2014/main" id="{515C1E42-B39A-4DC7-6147-19B318589D29}"/>
              </a:ext>
            </a:extLst>
          </p:cNvPr>
          <p:cNvSpPr/>
          <p:nvPr/>
        </p:nvSpPr>
        <p:spPr>
          <a:xfrm>
            <a:off x="11778637" y="3744868"/>
            <a:ext cx="299957" cy="13020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395095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C0D14BE2-E014-45B5-0FCE-67ECDDD843E8}"/>
              </a:ext>
            </a:extLst>
          </p:cNvPr>
          <p:cNvGrpSpPr/>
          <p:nvPr/>
        </p:nvGrpSpPr>
        <p:grpSpPr>
          <a:xfrm>
            <a:off x="8451063" y="2137936"/>
            <a:ext cx="3121365" cy="1689385"/>
            <a:chOff x="687951" y="2137936"/>
            <a:chExt cx="212824468" cy="1689385"/>
          </a:xfrm>
        </p:grpSpPr>
        <p:cxnSp>
          <p:nvCxnSpPr>
            <p:cNvPr id="15" name="Gerade Verbindung 14">
              <a:extLst>
                <a:ext uri="{FF2B5EF4-FFF2-40B4-BE49-F238E27FC236}">
                  <a16:creationId xmlns:a16="http://schemas.microsoft.com/office/drawing/2014/main" id="{CA7A7DB9-A11E-558D-4D94-122AE4DF0AB0}"/>
                </a:ext>
              </a:extLst>
            </p:cNvPr>
            <p:cNvCxnSpPr>
              <a:cxnSpLocks/>
            </p:cNvCxnSpPr>
            <p:nvPr/>
          </p:nvCxnSpPr>
          <p:spPr>
            <a:xfrm flipH="1">
              <a:off x="687951" y="2969004"/>
              <a:ext cx="2128244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7B504906-6018-96B5-05D4-F08486B68126}"/>
                </a:ext>
              </a:extLst>
            </p:cNvPr>
            <p:cNvCxnSpPr>
              <a:cxnSpLocks/>
            </p:cNvCxnSpPr>
            <p:nvPr/>
          </p:nvCxnSpPr>
          <p:spPr>
            <a:xfrm flipH="1">
              <a:off x="687951" y="3827321"/>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FD601D4C-5A85-F59A-29EB-F6F3DB7D5DDD}"/>
                </a:ext>
              </a:extLst>
            </p:cNvPr>
            <p:cNvCxnSpPr>
              <a:cxnSpLocks/>
            </p:cNvCxnSpPr>
            <p:nvPr/>
          </p:nvCxnSpPr>
          <p:spPr>
            <a:xfrm flipH="1">
              <a:off x="687951" y="2549016"/>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DA83B067-465E-4805-294F-31DE82367E24}"/>
                </a:ext>
              </a:extLst>
            </p:cNvPr>
            <p:cNvCxnSpPr>
              <a:cxnSpLocks/>
            </p:cNvCxnSpPr>
            <p:nvPr/>
          </p:nvCxnSpPr>
          <p:spPr>
            <a:xfrm flipH="1">
              <a:off x="687951" y="2137936"/>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uppieren 24">
            <a:extLst>
              <a:ext uri="{FF2B5EF4-FFF2-40B4-BE49-F238E27FC236}">
                <a16:creationId xmlns:a16="http://schemas.microsoft.com/office/drawing/2014/main" id="{36F0EDEB-F214-2D79-E7F2-6A9952588EC0}"/>
              </a:ext>
            </a:extLst>
          </p:cNvPr>
          <p:cNvGrpSpPr/>
          <p:nvPr/>
        </p:nvGrpSpPr>
        <p:grpSpPr>
          <a:xfrm>
            <a:off x="8154855" y="2062983"/>
            <a:ext cx="341927" cy="1823783"/>
            <a:chOff x="8154855" y="2062983"/>
            <a:chExt cx="341927" cy="1823783"/>
          </a:xfrm>
        </p:grpSpPr>
        <p:cxnSp>
          <p:nvCxnSpPr>
            <p:cNvPr id="26" name="Gerade Verbindung 25">
              <a:extLst>
                <a:ext uri="{FF2B5EF4-FFF2-40B4-BE49-F238E27FC236}">
                  <a16:creationId xmlns:a16="http://schemas.microsoft.com/office/drawing/2014/main" id="{6B6AD570-897B-B54B-91CD-FC1173BAC05E}"/>
                </a:ext>
              </a:extLst>
            </p:cNvPr>
            <p:cNvCxnSpPr>
              <a:cxnSpLocks/>
            </p:cNvCxnSpPr>
            <p:nvPr/>
          </p:nvCxnSpPr>
          <p:spPr>
            <a:xfrm>
              <a:off x="8487966" y="2132233"/>
              <a:ext cx="0" cy="16991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43A3CD1E-D5D7-020C-D2EE-2BFD6BBD5C91}"/>
                </a:ext>
              </a:extLst>
            </p:cNvPr>
            <p:cNvCxnSpPr>
              <a:cxnSpLocks/>
            </p:cNvCxnSpPr>
            <p:nvPr/>
          </p:nvCxnSpPr>
          <p:spPr>
            <a:xfrm flipH="1">
              <a:off x="8455163" y="3396562"/>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feld 27">
              <a:extLst>
                <a:ext uri="{FF2B5EF4-FFF2-40B4-BE49-F238E27FC236}">
                  <a16:creationId xmlns:a16="http://schemas.microsoft.com/office/drawing/2014/main" id="{BDE4D414-BDEB-EBD1-8DFD-36E8EEF1B4BC}"/>
                </a:ext>
              </a:extLst>
            </p:cNvPr>
            <p:cNvSpPr txBox="1"/>
            <p:nvPr/>
          </p:nvSpPr>
          <p:spPr>
            <a:xfrm>
              <a:off x="8220666" y="2062983"/>
              <a:ext cx="221582" cy="138499"/>
            </a:xfrm>
            <a:prstGeom prst="rect">
              <a:avLst/>
            </a:prstGeom>
            <a:noFill/>
          </p:spPr>
          <p:txBody>
            <a:bodyPr wrap="square" lIns="0" tIns="0" rIns="0" bIns="0" rtlCol="0">
              <a:spAutoFit/>
            </a:bodyPr>
            <a:lstStyle/>
            <a:p>
              <a:pPr algn="r"/>
              <a:r>
                <a:rPr lang="de-DE" sz="900"/>
                <a:t>10</a:t>
              </a:r>
            </a:p>
          </p:txBody>
        </p:sp>
        <p:sp>
          <p:nvSpPr>
            <p:cNvPr id="29" name="Textfeld 28">
              <a:extLst>
                <a:ext uri="{FF2B5EF4-FFF2-40B4-BE49-F238E27FC236}">
                  <a16:creationId xmlns:a16="http://schemas.microsoft.com/office/drawing/2014/main" id="{98970FA2-515C-3FCC-64A5-B0116975951B}"/>
                </a:ext>
              </a:extLst>
            </p:cNvPr>
            <p:cNvSpPr txBox="1"/>
            <p:nvPr/>
          </p:nvSpPr>
          <p:spPr>
            <a:xfrm>
              <a:off x="8220666" y="2473510"/>
              <a:ext cx="221582" cy="138499"/>
            </a:xfrm>
            <a:prstGeom prst="rect">
              <a:avLst/>
            </a:prstGeom>
            <a:noFill/>
          </p:spPr>
          <p:txBody>
            <a:bodyPr wrap="square" lIns="0" tIns="0" rIns="0" bIns="0" rtlCol="0">
              <a:spAutoFit/>
            </a:bodyPr>
            <a:lstStyle/>
            <a:p>
              <a:pPr algn="r"/>
              <a:r>
                <a:rPr lang="de-DE" sz="900"/>
                <a:t>5</a:t>
              </a:r>
            </a:p>
          </p:txBody>
        </p:sp>
        <p:sp>
          <p:nvSpPr>
            <p:cNvPr id="30" name="Textfeld 29">
              <a:extLst>
                <a:ext uri="{FF2B5EF4-FFF2-40B4-BE49-F238E27FC236}">
                  <a16:creationId xmlns:a16="http://schemas.microsoft.com/office/drawing/2014/main" id="{1D6C36D3-2F78-2480-A1E9-514CF37388C5}"/>
                </a:ext>
              </a:extLst>
            </p:cNvPr>
            <p:cNvSpPr txBox="1"/>
            <p:nvPr/>
          </p:nvSpPr>
          <p:spPr>
            <a:xfrm>
              <a:off x="8220666" y="2895686"/>
              <a:ext cx="221582" cy="138499"/>
            </a:xfrm>
            <a:prstGeom prst="rect">
              <a:avLst/>
            </a:prstGeom>
            <a:noFill/>
          </p:spPr>
          <p:txBody>
            <a:bodyPr wrap="square" lIns="0" tIns="0" rIns="0" bIns="0" rtlCol="0">
              <a:spAutoFit/>
            </a:bodyPr>
            <a:lstStyle/>
            <a:p>
              <a:pPr algn="r"/>
              <a:r>
                <a:rPr lang="de-DE" sz="900"/>
                <a:t>0</a:t>
              </a:r>
            </a:p>
          </p:txBody>
        </p:sp>
        <p:sp>
          <p:nvSpPr>
            <p:cNvPr id="31" name="Textfeld 30">
              <a:extLst>
                <a:ext uri="{FF2B5EF4-FFF2-40B4-BE49-F238E27FC236}">
                  <a16:creationId xmlns:a16="http://schemas.microsoft.com/office/drawing/2014/main" id="{004B95CB-5F70-4023-0C9E-72CD6101DCB2}"/>
                </a:ext>
              </a:extLst>
            </p:cNvPr>
            <p:cNvSpPr txBox="1"/>
            <p:nvPr/>
          </p:nvSpPr>
          <p:spPr>
            <a:xfrm>
              <a:off x="8220666" y="3321773"/>
              <a:ext cx="221582" cy="138499"/>
            </a:xfrm>
            <a:prstGeom prst="rect">
              <a:avLst/>
            </a:prstGeom>
            <a:noFill/>
          </p:spPr>
          <p:txBody>
            <a:bodyPr wrap="square" lIns="0" tIns="0" rIns="0" bIns="0" rtlCol="0">
              <a:spAutoFit/>
            </a:bodyPr>
            <a:lstStyle/>
            <a:p>
              <a:pPr algn="r"/>
              <a:r>
                <a:rPr lang="de-DE" sz="900"/>
                <a:t>-5</a:t>
              </a:r>
            </a:p>
          </p:txBody>
        </p:sp>
        <p:sp>
          <p:nvSpPr>
            <p:cNvPr id="33" name="Textfeld 32">
              <a:extLst>
                <a:ext uri="{FF2B5EF4-FFF2-40B4-BE49-F238E27FC236}">
                  <a16:creationId xmlns:a16="http://schemas.microsoft.com/office/drawing/2014/main" id="{AA16A767-93F3-CB75-D044-C79319327741}"/>
                </a:ext>
              </a:extLst>
            </p:cNvPr>
            <p:cNvSpPr txBox="1"/>
            <p:nvPr/>
          </p:nvSpPr>
          <p:spPr>
            <a:xfrm>
              <a:off x="8220666" y="3748267"/>
              <a:ext cx="221582" cy="138499"/>
            </a:xfrm>
            <a:prstGeom prst="rect">
              <a:avLst/>
            </a:prstGeom>
            <a:noFill/>
          </p:spPr>
          <p:txBody>
            <a:bodyPr wrap="square" lIns="0" tIns="0" rIns="0" bIns="0" rtlCol="0">
              <a:spAutoFit/>
            </a:bodyPr>
            <a:lstStyle/>
            <a:p>
              <a:pPr algn="r"/>
              <a:r>
                <a:rPr lang="de-DE" sz="900"/>
                <a:t>-10</a:t>
              </a:r>
            </a:p>
          </p:txBody>
        </p:sp>
        <p:sp>
          <p:nvSpPr>
            <p:cNvPr id="34" name="Textfeld 33">
              <a:extLst>
                <a:ext uri="{FF2B5EF4-FFF2-40B4-BE49-F238E27FC236}">
                  <a16:creationId xmlns:a16="http://schemas.microsoft.com/office/drawing/2014/main" id="{0833FEA4-E363-55D9-F4A5-A10949CF6C65}"/>
                </a:ext>
              </a:extLst>
            </p:cNvPr>
            <p:cNvSpPr txBox="1"/>
            <p:nvPr/>
          </p:nvSpPr>
          <p:spPr>
            <a:xfrm rot="16200000">
              <a:off x="7400021" y="2851535"/>
              <a:ext cx="1648167" cy="138499"/>
            </a:xfrm>
            <a:prstGeom prst="rect">
              <a:avLst/>
            </a:prstGeom>
            <a:noFill/>
          </p:spPr>
          <p:txBody>
            <a:bodyPr wrap="square" lIns="0" tIns="0" rIns="0" bIns="0" rtlCol="0">
              <a:spAutoFit/>
            </a:bodyPr>
            <a:lstStyle/>
            <a:p>
              <a:pPr algn="ctr"/>
              <a:r>
                <a:rPr lang="de-DE" sz="900" b="1"/>
                <a:t>LS </a:t>
              </a:r>
              <a:r>
                <a:rPr lang="de-DE" sz="900" b="1" err="1"/>
                <a:t>mean</a:t>
              </a:r>
              <a:r>
                <a:rPr lang="de-DE" sz="900" b="1"/>
                <a:t> </a:t>
              </a:r>
              <a:r>
                <a:rPr lang="de-DE" sz="900" b="1" err="1"/>
                <a:t>change</a:t>
              </a:r>
              <a:r>
                <a:rPr lang="de-DE" sz="900" b="1"/>
                <a:t> (95% CI)</a:t>
              </a:r>
            </a:p>
          </p:txBody>
        </p:sp>
      </p:grpSp>
      <p:sp>
        <p:nvSpPr>
          <p:cNvPr id="3" name="Title 2">
            <a:extLst>
              <a:ext uri="{FF2B5EF4-FFF2-40B4-BE49-F238E27FC236}">
                <a16:creationId xmlns:a16="http://schemas.microsoft.com/office/drawing/2014/main" id="{7465FA22-ABB8-6D77-6E6F-90410BE39B6A}"/>
              </a:ext>
            </a:extLst>
          </p:cNvPr>
          <p:cNvSpPr>
            <a:spLocks noGrp="1"/>
          </p:cNvSpPr>
          <p:nvPr>
            <p:ph type="title"/>
          </p:nvPr>
        </p:nvSpPr>
        <p:spPr/>
        <p:txBody>
          <a:bodyPr/>
          <a:lstStyle/>
          <a:p>
            <a:r>
              <a:rPr lang="en-US"/>
              <a:t>Changes in PROs from baseline for the ITT population</a:t>
            </a:r>
          </a:p>
        </p:txBody>
      </p:sp>
      <p:sp>
        <p:nvSpPr>
          <p:cNvPr id="4" name="Footer Placeholder 3">
            <a:extLst>
              <a:ext uri="{FF2B5EF4-FFF2-40B4-BE49-F238E27FC236}">
                <a16:creationId xmlns:a16="http://schemas.microsoft.com/office/drawing/2014/main" id="{2D2BF474-6AF1-E240-42CE-AF5AC3F99C12}"/>
              </a:ext>
            </a:extLst>
          </p:cNvPr>
          <p:cNvSpPr>
            <a:spLocks noGrp="1"/>
          </p:cNvSpPr>
          <p:nvPr>
            <p:ph type="ftr" sz="quarter" idx="13"/>
          </p:nvPr>
        </p:nvSpPr>
        <p:spPr/>
        <p:txBody>
          <a:bodyPr/>
          <a:lstStyle/>
          <a:p>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EMTD</a:t>
            </a:r>
            <a:r>
              <a:rPr lang="en-US">
                <a:solidFill>
                  <a:srgbClr val="4E4F4E"/>
                </a:solidFill>
                <a:cs typeface="Arial" panose="020B0604020202020204" pitchFamily="34" charset="0"/>
              </a:rPr>
              <a:t>, estimated mean treatment difference; </a:t>
            </a:r>
            <a:r>
              <a:rPr lang="en-US" b="1">
                <a:solidFill>
                  <a:srgbClr val="4E4F4E"/>
                </a:solidFill>
                <a:cs typeface="Arial" panose="020B0604020202020204" pitchFamily="34" charset="0"/>
              </a:rPr>
              <a:t>ITT</a:t>
            </a:r>
            <a:r>
              <a:rPr lang="en-US">
                <a:solidFill>
                  <a:srgbClr val="4E4F4E"/>
                </a:solidFill>
                <a:cs typeface="Arial" panose="020B0604020202020204" pitchFamily="34" charset="0"/>
              </a:rPr>
              <a:t>, intent-to-treat; </a:t>
            </a:r>
            <a:r>
              <a:rPr lang="en-US" b="1">
                <a:solidFill>
                  <a:srgbClr val="4E4F4E"/>
                </a:solidFill>
                <a:cs typeface="Arial" panose="020B0604020202020204" pitchFamily="34" charset="0"/>
              </a:rPr>
              <a:t>LS, </a:t>
            </a:r>
            <a:r>
              <a:rPr lang="en-US">
                <a:solidFill>
                  <a:srgbClr val="4E4F4E"/>
                </a:solidFill>
                <a:cs typeface="Arial" panose="020B0604020202020204" pitchFamily="34" charset="0"/>
              </a:rPr>
              <a:t>least squares; </a:t>
            </a:r>
            <a:r>
              <a:rPr lang="en-US" b="1">
                <a:solidFill>
                  <a:srgbClr val="4E4F4E"/>
                </a:solidFill>
                <a:cs typeface="Arial" panose="020B0604020202020204" pitchFamily="34" charset="0"/>
              </a:rPr>
              <a:t>PRO</a:t>
            </a:r>
            <a:r>
              <a:rPr lang="en-US">
                <a:solidFill>
                  <a:srgbClr val="4E4F4E"/>
                </a:solidFill>
                <a:cs typeface="Arial" panose="020B0604020202020204" pitchFamily="34" charset="0"/>
              </a:rPr>
              <a:t>, patient-reported outcomes.</a:t>
            </a:r>
          </a:p>
          <a:p>
            <a:r>
              <a:rPr lang="en-US" b="1">
                <a:solidFill>
                  <a:srgbClr val="4E4F4E"/>
                </a:solidFill>
                <a:cs typeface="Arial" panose="020B0604020202020204" pitchFamily="34" charset="0"/>
              </a:rPr>
              <a:t>Tedeschi A, et al. Abstract P1679 presented at EHA2023.</a:t>
            </a:r>
          </a:p>
        </p:txBody>
      </p:sp>
      <p:sp>
        <p:nvSpPr>
          <p:cNvPr id="7" name="Rectangle 6">
            <a:extLst>
              <a:ext uri="{FF2B5EF4-FFF2-40B4-BE49-F238E27FC236}">
                <a16:creationId xmlns:a16="http://schemas.microsoft.com/office/drawing/2014/main" id="{E5292E50-796D-C36E-ED77-F79AA708AC9E}"/>
              </a:ext>
            </a:extLst>
          </p:cNvPr>
          <p:cNvSpPr/>
          <p:nvPr/>
        </p:nvSpPr>
        <p:spPr>
          <a:xfrm>
            <a:off x="415924" y="5129048"/>
            <a:ext cx="11367479" cy="94138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bIns="108000" rtlCol="0" anchor="t" anchorCtr="0">
            <a:spAutoFit/>
          </a:bodyPr>
          <a:lstStyle/>
          <a:p>
            <a:pPr marL="171450" indent="-171450">
              <a:spcAft>
                <a:spcPts val="600"/>
              </a:spcAft>
              <a:buClr>
                <a:schemeClr val="accent2"/>
              </a:buClr>
              <a:buFont typeface="Arial" panose="020B0604020202020204" pitchFamily="34" charset="0"/>
              <a:buChar char="•"/>
            </a:pPr>
            <a:r>
              <a:rPr lang="en-US" sz="1400">
                <a:solidFill>
                  <a:schemeClr val="tx1"/>
                </a:solidFill>
              </a:rPr>
              <a:t>Diarrhea and nausea/vomiting symptom scores were stable from baseline through all key clinical cycles in the </a:t>
            </a:r>
            <a:r>
              <a:rPr lang="en-US" sz="1400" err="1">
                <a:solidFill>
                  <a:schemeClr val="tx1"/>
                </a:solidFill>
              </a:rPr>
              <a:t>zanubrutinib</a:t>
            </a:r>
            <a:r>
              <a:rPr lang="en-US" sz="1400">
                <a:solidFill>
                  <a:schemeClr val="tx1"/>
                </a:solidFill>
              </a:rPr>
              <a:t> arm, whereas patients receiving ibrutinib experienced initial worsening of diarrhea and nausea/vomiting from baseline</a:t>
            </a:r>
          </a:p>
          <a:p>
            <a:pPr marL="628650" lvl="1" indent="-171450">
              <a:buClr>
                <a:schemeClr val="accent2"/>
              </a:buClr>
              <a:buFont typeface="Arial" panose="020B0604020202020204" pitchFamily="34" charset="0"/>
              <a:buChar char="•"/>
            </a:pPr>
            <a:r>
              <a:rPr lang="en-US" sz="1400">
                <a:solidFill>
                  <a:schemeClr val="tx1"/>
                </a:solidFill>
              </a:rPr>
              <a:t>Treatment differences for diarrhea and nausea/vomiting were clinically meaningful at Cycle 4</a:t>
            </a:r>
          </a:p>
        </p:txBody>
      </p:sp>
      <p:sp>
        <p:nvSpPr>
          <p:cNvPr id="8" name="Text Placeholder 1">
            <a:extLst>
              <a:ext uri="{FF2B5EF4-FFF2-40B4-BE49-F238E27FC236}">
                <a16:creationId xmlns:a16="http://schemas.microsoft.com/office/drawing/2014/main" id="{E6E08B66-3AF8-96BA-8107-CEEBE3F7FB65}"/>
              </a:ext>
            </a:extLst>
          </p:cNvPr>
          <p:cNvSpPr>
            <a:spLocks noGrp="1"/>
          </p:cNvSpPr>
          <p:nvPr>
            <p:ph type="body" sz="quarter" idx="12"/>
          </p:nvPr>
        </p:nvSpPr>
        <p:spPr>
          <a:xfrm>
            <a:off x="416533" y="1280567"/>
            <a:ext cx="3586507" cy="647700"/>
          </a:xfrm>
        </p:spPr>
        <p:txBody>
          <a:bodyPr/>
          <a:lstStyle/>
          <a:p>
            <a:pPr algn="ctr"/>
            <a:r>
              <a:rPr lang="en-US"/>
              <a:t>Fatigue</a:t>
            </a:r>
          </a:p>
        </p:txBody>
      </p:sp>
      <p:sp>
        <p:nvSpPr>
          <p:cNvPr id="9" name="Text Placeholder 1">
            <a:extLst>
              <a:ext uri="{FF2B5EF4-FFF2-40B4-BE49-F238E27FC236}">
                <a16:creationId xmlns:a16="http://schemas.microsoft.com/office/drawing/2014/main" id="{042EA65D-28EA-D760-C8F4-5A212BFE503B}"/>
              </a:ext>
            </a:extLst>
          </p:cNvPr>
          <p:cNvSpPr txBox="1">
            <a:spLocks/>
          </p:cNvSpPr>
          <p:nvPr/>
        </p:nvSpPr>
        <p:spPr>
          <a:xfrm>
            <a:off x="4216373" y="1280567"/>
            <a:ext cx="3586507" cy="6477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Diarrhea</a:t>
            </a:r>
          </a:p>
        </p:txBody>
      </p:sp>
      <p:sp>
        <p:nvSpPr>
          <p:cNvPr id="10" name="Text Placeholder 1">
            <a:extLst>
              <a:ext uri="{FF2B5EF4-FFF2-40B4-BE49-F238E27FC236}">
                <a16:creationId xmlns:a16="http://schemas.microsoft.com/office/drawing/2014/main" id="{439A68FF-8825-0938-7A3C-B3471084B793}"/>
              </a:ext>
            </a:extLst>
          </p:cNvPr>
          <p:cNvSpPr txBox="1">
            <a:spLocks/>
          </p:cNvSpPr>
          <p:nvPr/>
        </p:nvSpPr>
        <p:spPr>
          <a:xfrm>
            <a:off x="8199093" y="1280567"/>
            <a:ext cx="3586507" cy="6477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Nausea/vomiting</a:t>
            </a:r>
          </a:p>
        </p:txBody>
      </p:sp>
      <p:sp>
        <p:nvSpPr>
          <p:cNvPr id="20" name="Textfeld 19">
            <a:extLst>
              <a:ext uri="{FF2B5EF4-FFF2-40B4-BE49-F238E27FC236}">
                <a16:creationId xmlns:a16="http://schemas.microsoft.com/office/drawing/2014/main" id="{9D9B086E-2952-6585-E452-62451C92B670}"/>
              </a:ext>
            </a:extLst>
          </p:cNvPr>
          <p:cNvSpPr txBox="1"/>
          <p:nvPr/>
        </p:nvSpPr>
        <p:spPr>
          <a:xfrm>
            <a:off x="8890735" y="3628571"/>
            <a:ext cx="219885" cy="138499"/>
          </a:xfrm>
          <a:prstGeom prst="rect">
            <a:avLst/>
          </a:prstGeom>
          <a:noFill/>
        </p:spPr>
        <p:txBody>
          <a:bodyPr wrap="square" lIns="0" tIns="0" rIns="0" bIns="0" rtlCol="0">
            <a:spAutoFit/>
          </a:bodyPr>
          <a:lstStyle/>
          <a:p>
            <a:pPr algn="ctr"/>
            <a:r>
              <a:rPr lang="de-DE" sz="900"/>
              <a:t>4</a:t>
            </a:r>
          </a:p>
        </p:txBody>
      </p:sp>
      <p:sp>
        <p:nvSpPr>
          <p:cNvPr id="21" name="Textfeld 20">
            <a:extLst>
              <a:ext uri="{FF2B5EF4-FFF2-40B4-BE49-F238E27FC236}">
                <a16:creationId xmlns:a16="http://schemas.microsoft.com/office/drawing/2014/main" id="{0DB72358-F7A6-FEC9-E44A-225AB2A628E4}"/>
              </a:ext>
            </a:extLst>
          </p:cNvPr>
          <p:cNvSpPr txBox="1"/>
          <p:nvPr/>
        </p:nvSpPr>
        <p:spPr>
          <a:xfrm>
            <a:off x="9272077" y="3628571"/>
            <a:ext cx="219885" cy="138499"/>
          </a:xfrm>
          <a:prstGeom prst="rect">
            <a:avLst/>
          </a:prstGeom>
          <a:noFill/>
        </p:spPr>
        <p:txBody>
          <a:bodyPr wrap="square" lIns="0" tIns="0" rIns="0" bIns="0" rtlCol="0">
            <a:spAutoFit/>
          </a:bodyPr>
          <a:lstStyle/>
          <a:p>
            <a:pPr algn="ctr"/>
            <a:r>
              <a:rPr lang="de-DE" sz="900"/>
              <a:t>7</a:t>
            </a:r>
          </a:p>
        </p:txBody>
      </p:sp>
      <p:sp>
        <p:nvSpPr>
          <p:cNvPr id="22" name="Textfeld 21">
            <a:extLst>
              <a:ext uri="{FF2B5EF4-FFF2-40B4-BE49-F238E27FC236}">
                <a16:creationId xmlns:a16="http://schemas.microsoft.com/office/drawing/2014/main" id="{84C25B6E-31F9-876C-2C6A-2E68D418C6F9}"/>
              </a:ext>
            </a:extLst>
          </p:cNvPr>
          <p:cNvSpPr txBox="1"/>
          <p:nvPr/>
        </p:nvSpPr>
        <p:spPr>
          <a:xfrm>
            <a:off x="9985768" y="3628571"/>
            <a:ext cx="219885" cy="138499"/>
          </a:xfrm>
          <a:prstGeom prst="rect">
            <a:avLst/>
          </a:prstGeom>
          <a:noFill/>
        </p:spPr>
        <p:txBody>
          <a:bodyPr wrap="square" lIns="0" tIns="0" rIns="0" bIns="0" rtlCol="0">
            <a:spAutoFit/>
          </a:bodyPr>
          <a:lstStyle/>
          <a:p>
            <a:pPr algn="ctr"/>
            <a:r>
              <a:rPr lang="de-DE" sz="900"/>
              <a:t>13</a:t>
            </a:r>
          </a:p>
        </p:txBody>
      </p:sp>
      <p:sp>
        <p:nvSpPr>
          <p:cNvPr id="23" name="Textfeld 22">
            <a:extLst>
              <a:ext uri="{FF2B5EF4-FFF2-40B4-BE49-F238E27FC236}">
                <a16:creationId xmlns:a16="http://schemas.microsoft.com/office/drawing/2014/main" id="{16C0ECD7-9815-0C3A-8996-C4A94331E105}"/>
              </a:ext>
            </a:extLst>
          </p:cNvPr>
          <p:cNvSpPr txBox="1"/>
          <p:nvPr/>
        </p:nvSpPr>
        <p:spPr>
          <a:xfrm>
            <a:off x="11453729" y="3628571"/>
            <a:ext cx="219885" cy="138499"/>
          </a:xfrm>
          <a:prstGeom prst="rect">
            <a:avLst/>
          </a:prstGeom>
          <a:noFill/>
        </p:spPr>
        <p:txBody>
          <a:bodyPr wrap="square" lIns="0" tIns="0" rIns="0" bIns="0" rtlCol="0">
            <a:spAutoFit/>
          </a:bodyPr>
          <a:lstStyle/>
          <a:p>
            <a:pPr algn="ctr"/>
            <a:r>
              <a:rPr lang="de-DE" sz="900"/>
              <a:t>25</a:t>
            </a:r>
          </a:p>
        </p:txBody>
      </p:sp>
      <p:sp>
        <p:nvSpPr>
          <p:cNvPr id="24" name="Textfeld 23">
            <a:extLst>
              <a:ext uri="{FF2B5EF4-FFF2-40B4-BE49-F238E27FC236}">
                <a16:creationId xmlns:a16="http://schemas.microsoft.com/office/drawing/2014/main" id="{C85BCF1E-7509-D1B7-AF1E-79C915C844D5}"/>
              </a:ext>
            </a:extLst>
          </p:cNvPr>
          <p:cNvSpPr txBox="1"/>
          <p:nvPr/>
        </p:nvSpPr>
        <p:spPr>
          <a:xfrm>
            <a:off x="9985768" y="3793372"/>
            <a:ext cx="315520" cy="138499"/>
          </a:xfrm>
          <a:prstGeom prst="rect">
            <a:avLst/>
          </a:prstGeom>
          <a:noFill/>
        </p:spPr>
        <p:txBody>
          <a:bodyPr wrap="square" lIns="0" tIns="0" rIns="0" bIns="0" rtlCol="0">
            <a:spAutoFit/>
          </a:bodyPr>
          <a:lstStyle/>
          <a:p>
            <a:pPr algn="ctr"/>
            <a:r>
              <a:rPr lang="de-DE" sz="900" b="1"/>
              <a:t>Cycle</a:t>
            </a:r>
          </a:p>
        </p:txBody>
      </p:sp>
      <p:grpSp>
        <p:nvGrpSpPr>
          <p:cNvPr id="190" name="Gruppieren 189">
            <a:extLst>
              <a:ext uri="{FF2B5EF4-FFF2-40B4-BE49-F238E27FC236}">
                <a16:creationId xmlns:a16="http://schemas.microsoft.com/office/drawing/2014/main" id="{DF1E7C7C-0B8D-9CC3-CDEB-A8C93F509605}"/>
              </a:ext>
            </a:extLst>
          </p:cNvPr>
          <p:cNvGrpSpPr/>
          <p:nvPr/>
        </p:nvGrpSpPr>
        <p:grpSpPr>
          <a:xfrm rot="10800000">
            <a:off x="11602775" y="2409071"/>
            <a:ext cx="245013" cy="1051200"/>
            <a:chOff x="11602775" y="2409071"/>
            <a:chExt cx="245013" cy="1051200"/>
          </a:xfrm>
        </p:grpSpPr>
        <p:sp>
          <p:nvSpPr>
            <p:cNvPr id="35" name="Pfeil nach unten 34">
              <a:extLst>
                <a:ext uri="{FF2B5EF4-FFF2-40B4-BE49-F238E27FC236}">
                  <a16:creationId xmlns:a16="http://schemas.microsoft.com/office/drawing/2014/main" id="{9413B8AA-C78F-F79C-79C2-9DFCAB4B9353}"/>
                </a:ext>
              </a:extLst>
            </p:cNvPr>
            <p:cNvSpPr/>
            <p:nvPr/>
          </p:nvSpPr>
          <p:spPr>
            <a:xfrm rot="10800000">
              <a:off x="11602775" y="2439368"/>
              <a:ext cx="245013" cy="883285"/>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feld 35">
              <a:extLst>
                <a:ext uri="{FF2B5EF4-FFF2-40B4-BE49-F238E27FC236}">
                  <a16:creationId xmlns:a16="http://schemas.microsoft.com/office/drawing/2014/main" id="{E204A450-5923-FBB0-B045-0FBECBB0EB64}"/>
                </a:ext>
              </a:extLst>
            </p:cNvPr>
            <p:cNvSpPr txBox="1"/>
            <p:nvPr/>
          </p:nvSpPr>
          <p:spPr>
            <a:xfrm rot="16200000">
              <a:off x="11191481" y="2873115"/>
              <a:ext cx="1051200" cy="123111"/>
            </a:xfrm>
            <a:prstGeom prst="rect">
              <a:avLst/>
            </a:prstGeom>
            <a:noFill/>
          </p:spPr>
          <p:txBody>
            <a:bodyPr wrap="square" lIns="0" tIns="0" rIns="0" bIns="0" rtlCol="0">
              <a:spAutoFit/>
            </a:bodyPr>
            <a:lstStyle/>
            <a:p>
              <a:pPr algn="ctr"/>
              <a:r>
                <a:rPr lang="de-DE" sz="800" b="1" err="1">
                  <a:solidFill>
                    <a:schemeClr val="bg1"/>
                  </a:solidFill>
                </a:rPr>
                <a:t>Improvement</a:t>
              </a:r>
              <a:endParaRPr lang="de-DE" sz="800" b="1">
                <a:solidFill>
                  <a:schemeClr val="bg1"/>
                </a:solidFill>
              </a:endParaRPr>
            </a:p>
          </p:txBody>
        </p:sp>
      </p:grpSp>
      <p:grpSp>
        <p:nvGrpSpPr>
          <p:cNvPr id="37" name="Gruppieren 36">
            <a:extLst>
              <a:ext uri="{FF2B5EF4-FFF2-40B4-BE49-F238E27FC236}">
                <a16:creationId xmlns:a16="http://schemas.microsoft.com/office/drawing/2014/main" id="{CA6D43D8-29D2-19CB-E4BB-111A8F1BE430}"/>
              </a:ext>
            </a:extLst>
          </p:cNvPr>
          <p:cNvGrpSpPr/>
          <p:nvPr/>
        </p:nvGrpSpPr>
        <p:grpSpPr>
          <a:xfrm>
            <a:off x="4571076" y="2137936"/>
            <a:ext cx="3121365" cy="1689385"/>
            <a:chOff x="687951" y="2137936"/>
            <a:chExt cx="212824468" cy="1689385"/>
          </a:xfrm>
        </p:grpSpPr>
        <p:cxnSp>
          <p:nvCxnSpPr>
            <p:cNvPr id="38" name="Gerade Verbindung 37">
              <a:extLst>
                <a:ext uri="{FF2B5EF4-FFF2-40B4-BE49-F238E27FC236}">
                  <a16:creationId xmlns:a16="http://schemas.microsoft.com/office/drawing/2014/main" id="{B6477CDA-8E84-4DEA-36CD-31824A00FE5A}"/>
                </a:ext>
              </a:extLst>
            </p:cNvPr>
            <p:cNvCxnSpPr>
              <a:cxnSpLocks/>
            </p:cNvCxnSpPr>
            <p:nvPr/>
          </p:nvCxnSpPr>
          <p:spPr>
            <a:xfrm flipH="1">
              <a:off x="687951" y="2990997"/>
              <a:ext cx="2128244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437A9628-8BD3-407C-6764-5FD1E1B0B8A5}"/>
                </a:ext>
              </a:extLst>
            </p:cNvPr>
            <p:cNvCxnSpPr>
              <a:cxnSpLocks/>
            </p:cNvCxnSpPr>
            <p:nvPr/>
          </p:nvCxnSpPr>
          <p:spPr>
            <a:xfrm flipH="1">
              <a:off x="687951" y="3827321"/>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17B30181-A64D-118B-2CA7-2466E1354F10}"/>
                </a:ext>
              </a:extLst>
            </p:cNvPr>
            <p:cNvCxnSpPr>
              <a:cxnSpLocks/>
            </p:cNvCxnSpPr>
            <p:nvPr/>
          </p:nvCxnSpPr>
          <p:spPr>
            <a:xfrm flipH="1">
              <a:off x="687951" y="2549016"/>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17F2225D-DA74-9816-C96D-2943315566E9}"/>
                </a:ext>
              </a:extLst>
            </p:cNvPr>
            <p:cNvCxnSpPr>
              <a:cxnSpLocks/>
            </p:cNvCxnSpPr>
            <p:nvPr/>
          </p:nvCxnSpPr>
          <p:spPr>
            <a:xfrm flipH="1">
              <a:off x="687951" y="2137936"/>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Textfeld 41">
            <a:extLst>
              <a:ext uri="{FF2B5EF4-FFF2-40B4-BE49-F238E27FC236}">
                <a16:creationId xmlns:a16="http://schemas.microsoft.com/office/drawing/2014/main" id="{B830F780-AF9F-1B88-BB8E-4A09597F8070}"/>
              </a:ext>
            </a:extLst>
          </p:cNvPr>
          <p:cNvSpPr txBox="1"/>
          <p:nvPr/>
        </p:nvSpPr>
        <p:spPr>
          <a:xfrm>
            <a:off x="5010748" y="3628571"/>
            <a:ext cx="219885" cy="138499"/>
          </a:xfrm>
          <a:prstGeom prst="rect">
            <a:avLst/>
          </a:prstGeom>
          <a:noFill/>
        </p:spPr>
        <p:txBody>
          <a:bodyPr wrap="square" lIns="0" tIns="0" rIns="0" bIns="0" rtlCol="0">
            <a:spAutoFit/>
          </a:bodyPr>
          <a:lstStyle/>
          <a:p>
            <a:pPr algn="ctr"/>
            <a:r>
              <a:rPr lang="de-DE" sz="900"/>
              <a:t>4</a:t>
            </a:r>
          </a:p>
        </p:txBody>
      </p:sp>
      <p:sp>
        <p:nvSpPr>
          <p:cNvPr id="43" name="Textfeld 42">
            <a:extLst>
              <a:ext uri="{FF2B5EF4-FFF2-40B4-BE49-F238E27FC236}">
                <a16:creationId xmlns:a16="http://schemas.microsoft.com/office/drawing/2014/main" id="{A03B3F7C-769A-2CDF-17D0-483FBF39A8D4}"/>
              </a:ext>
            </a:extLst>
          </p:cNvPr>
          <p:cNvSpPr txBox="1"/>
          <p:nvPr/>
        </p:nvSpPr>
        <p:spPr>
          <a:xfrm>
            <a:off x="5392090" y="3628571"/>
            <a:ext cx="219885" cy="138499"/>
          </a:xfrm>
          <a:prstGeom prst="rect">
            <a:avLst/>
          </a:prstGeom>
          <a:noFill/>
        </p:spPr>
        <p:txBody>
          <a:bodyPr wrap="square" lIns="0" tIns="0" rIns="0" bIns="0" rtlCol="0">
            <a:spAutoFit/>
          </a:bodyPr>
          <a:lstStyle/>
          <a:p>
            <a:pPr algn="ctr"/>
            <a:r>
              <a:rPr lang="de-DE" sz="900"/>
              <a:t>7</a:t>
            </a:r>
          </a:p>
        </p:txBody>
      </p:sp>
      <p:sp>
        <p:nvSpPr>
          <p:cNvPr id="44" name="Textfeld 43">
            <a:extLst>
              <a:ext uri="{FF2B5EF4-FFF2-40B4-BE49-F238E27FC236}">
                <a16:creationId xmlns:a16="http://schemas.microsoft.com/office/drawing/2014/main" id="{88933C90-ECBF-5E52-9611-46A528AF73D7}"/>
              </a:ext>
            </a:extLst>
          </p:cNvPr>
          <p:cNvSpPr txBox="1"/>
          <p:nvPr/>
        </p:nvSpPr>
        <p:spPr>
          <a:xfrm>
            <a:off x="6105781" y="3628571"/>
            <a:ext cx="219885" cy="138499"/>
          </a:xfrm>
          <a:prstGeom prst="rect">
            <a:avLst/>
          </a:prstGeom>
          <a:noFill/>
        </p:spPr>
        <p:txBody>
          <a:bodyPr wrap="square" lIns="0" tIns="0" rIns="0" bIns="0" rtlCol="0">
            <a:spAutoFit/>
          </a:bodyPr>
          <a:lstStyle/>
          <a:p>
            <a:pPr algn="ctr"/>
            <a:r>
              <a:rPr lang="de-DE" sz="900"/>
              <a:t>13</a:t>
            </a:r>
          </a:p>
        </p:txBody>
      </p:sp>
      <p:sp>
        <p:nvSpPr>
          <p:cNvPr id="45" name="Textfeld 44">
            <a:extLst>
              <a:ext uri="{FF2B5EF4-FFF2-40B4-BE49-F238E27FC236}">
                <a16:creationId xmlns:a16="http://schemas.microsoft.com/office/drawing/2014/main" id="{FF750694-EA0A-14E3-1AFB-6FF73636BF64}"/>
              </a:ext>
            </a:extLst>
          </p:cNvPr>
          <p:cNvSpPr txBox="1"/>
          <p:nvPr/>
        </p:nvSpPr>
        <p:spPr>
          <a:xfrm>
            <a:off x="7573742" y="3628571"/>
            <a:ext cx="219885" cy="138499"/>
          </a:xfrm>
          <a:prstGeom prst="rect">
            <a:avLst/>
          </a:prstGeom>
          <a:noFill/>
        </p:spPr>
        <p:txBody>
          <a:bodyPr wrap="square" lIns="0" tIns="0" rIns="0" bIns="0" rtlCol="0">
            <a:spAutoFit/>
          </a:bodyPr>
          <a:lstStyle/>
          <a:p>
            <a:pPr algn="ctr"/>
            <a:r>
              <a:rPr lang="de-DE" sz="900"/>
              <a:t>25</a:t>
            </a:r>
          </a:p>
        </p:txBody>
      </p:sp>
      <p:sp>
        <p:nvSpPr>
          <p:cNvPr id="46" name="Textfeld 45">
            <a:extLst>
              <a:ext uri="{FF2B5EF4-FFF2-40B4-BE49-F238E27FC236}">
                <a16:creationId xmlns:a16="http://schemas.microsoft.com/office/drawing/2014/main" id="{5C6B4DF7-1B2A-057F-22E1-5E8FFF90CA50}"/>
              </a:ext>
            </a:extLst>
          </p:cNvPr>
          <p:cNvSpPr txBox="1"/>
          <p:nvPr/>
        </p:nvSpPr>
        <p:spPr>
          <a:xfrm>
            <a:off x="6105781" y="3793372"/>
            <a:ext cx="315520" cy="138499"/>
          </a:xfrm>
          <a:prstGeom prst="rect">
            <a:avLst/>
          </a:prstGeom>
          <a:noFill/>
        </p:spPr>
        <p:txBody>
          <a:bodyPr wrap="square" lIns="0" tIns="0" rIns="0" bIns="0" rtlCol="0">
            <a:spAutoFit/>
          </a:bodyPr>
          <a:lstStyle/>
          <a:p>
            <a:pPr algn="ctr"/>
            <a:r>
              <a:rPr lang="de-DE" sz="900" b="1"/>
              <a:t>Cycle</a:t>
            </a:r>
          </a:p>
        </p:txBody>
      </p:sp>
      <p:grpSp>
        <p:nvGrpSpPr>
          <p:cNvPr id="189" name="Gruppieren 188">
            <a:extLst>
              <a:ext uri="{FF2B5EF4-FFF2-40B4-BE49-F238E27FC236}">
                <a16:creationId xmlns:a16="http://schemas.microsoft.com/office/drawing/2014/main" id="{4F6B8D25-61CE-3006-DB61-BF73133179EC}"/>
              </a:ext>
            </a:extLst>
          </p:cNvPr>
          <p:cNvGrpSpPr/>
          <p:nvPr/>
        </p:nvGrpSpPr>
        <p:grpSpPr>
          <a:xfrm rot="10800000">
            <a:off x="7722788" y="2409071"/>
            <a:ext cx="245013" cy="1051200"/>
            <a:chOff x="7722788" y="2409071"/>
            <a:chExt cx="245013" cy="1051200"/>
          </a:xfrm>
        </p:grpSpPr>
        <p:sp>
          <p:nvSpPr>
            <p:cNvPr id="47" name="Pfeil nach unten 46">
              <a:extLst>
                <a:ext uri="{FF2B5EF4-FFF2-40B4-BE49-F238E27FC236}">
                  <a16:creationId xmlns:a16="http://schemas.microsoft.com/office/drawing/2014/main" id="{BB00A55A-7600-E1DE-5C2D-D293F2F0F5AC}"/>
                </a:ext>
              </a:extLst>
            </p:cNvPr>
            <p:cNvSpPr/>
            <p:nvPr/>
          </p:nvSpPr>
          <p:spPr>
            <a:xfrm rot="10800000">
              <a:off x="7722788" y="2439368"/>
              <a:ext cx="245013" cy="883285"/>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extfeld 47">
              <a:extLst>
                <a:ext uri="{FF2B5EF4-FFF2-40B4-BE49-F238E27FC236}">
                  <a16:creationId xmlns:a16="http://schemas.microsoft.com/office/drawing/2014/main" id="{C502BEE4-540D-54A3-8675-3F063B42A7C6}"/>
                </a:ext>
              </a:extLst>
            </p:cNvPr>
            <p:cNvSpPr txBox="1"/>
            <p:nvPr/>
          </p:nvSpPr>
          <p:spPr>
            <a:xfrm rot="16200000">
              <a:off x="7311494" y="2873115"/>
              <a:ext cx="1051200" cy="123111"/>
            </a:xfrm>
            <a:prstGeom prst="rect">
              <a:avLst/>
            </a:prstGeom>
            <a:noFill/>
          </p:spPr>
          <p:txBody>
            <a:bodyPr wrap="square" lIns="0" tIns="0" rIns="0" bIns="0" rtlCol="0">
              <a:spAutoFit/>
            </a:bodyPr>
            <a:lstStyle/>
            <a:p>
              <a:pPr algn="ctr"/>
              <a:r>
                <a:rPr lang="de-DE" sz="800" b="1" err="1">
                  <a:solidFill>
                    <a:schemeClr val="bg1"/>
                  </a:solidFill>
                </a:rPr>
                <a:t>Improvement</a:t>
              </a:r>
              <a:endParaRPr lang="de-DE" sz="800" b="1">
                <a:solidFill>
                  <a:schemeClr val="bg1"/>
                </a:solidFill>
              </a:endParaRPr>
            </a:p>
          </p:txBody>
        </p:sp>
      </p:grpSp>
      <p:sp>
        <p:nvSpPr>
          <p:cNvPr id="49" name="Textfeld 48">
            <a:extLst>
              <a:ext uri="{FF2B5EF4-FFF2-40B4-BE49-F238E27FC236}">
                <a16:creationId xmlns:a16="http://schemas.microsoft.com/office/drawing/2014/main" id="{3C7C136B-25B5-5336-7F5B-ADEB5F790550}"/>
              </a:ext>
            </a:extLst>
          </p:cNvPr>
          <p:cNvSpPr txBox="1"/>
          <p:nvPr/>
        </p:nvSpPr>
        <p:spPr>
          <a:xfrm>
            <a:off x="1118392" y="3628571"/>
            <a:ext cx="219885" cy="138499"/>
          </a:xfrm>
          <a:prstGeom prst="rect">
            <a:avLst/>
          </a:prstGeom>
          <a:noFill/>
        </p:spPr>
        <p:txBody>
          <a:bodyPr wrap="square" lIns="0" tIns="0" rIns="0" bIns="0" rtlCol="0">
            <a:spAutoFit/>
          </a:bodyPr>
          <a:lstStyle/>
          <a:p>
            <a:pPr algn="ctr"/>
            <a:r>
              <a:rPr lang="de-DE" sz="900"/>
              <a:t>4</a:t>
            </a:r>
          </a:p>
        </p:txBody>
      </p:sp>
      <p:sp>
        <p:nvSpPr>
          <p:cNvPr id="50" name="Textfeld 49">
            <a:extLst>
              <a:ext uri="{FF2B5EF4-FFF2-40B4-BE49-F238E27FC236}">
                <a16:creationId xmlns:a16="http://schemas.microsoft.com/office/drawing/2014/main" id="{2DADFFC0-B7D9-C6BE-62EB-FF5A09F1311D}"/>
              </a:ext>
            </a:extLst>
          </p:cNvPr>
          <p:cNvSpPr txBox="1"/>
          <p:nvPr/>
        </p:nvSpPr>
        <p:spPr>
          <a:xfrm>
            <a:off x="1499734" y="3628571"/>
            <a:ext cx="219885" cy="138499"/>
          </a:xfrm>
          <a:prstGeom prst="rect">
            <a:avLst/>
          </a:prstGeom>
          <a:noFill/>
        </p:spPr>
        <p:txBody>
          <a:bodyPr wrap="square" lIns="0" tIns="0" rIns="0" bIns="0" rtlCol="0">
            <a:spAutoFit/>
          </a:bodyPr>
          <a:lstStyle/>
          <a:p>
            <a:pPr algn="ctr"/>
            <a:r>
              <a:rPr lang="de-DE" sz="900"/>
              <a:t>7</a:t>
            </a:r>
          </a:p>
        </p:txBody>
      </p:sp>
      <p:sp>
        <p:nvSpPr>
          <p:cNvPr id="51" name="Textfeld 50">
            <a:extLst>
              <a:ext uri="{FF2B5EF4-FFF2-40B4-BE49-F238E27FC236}">
                <a16:creationId xmlns:a16="http://schemas.microsoft.com/office/drawing/2014/main" id="{AA1340C6-DAB3-8FE2-EB63-85D9CBA39AB8}"/>
              </a:ext>
            </a:extLst>
          </p:cNvPr>
          <p:cNvSpPr txBox="1"/>
          <p:nvPr/>
        </p:nvSpPr>
        <p:spPr>
          <a:xfrm>
            <a:off x="2213425" y="3628571"/>
            <a:ext cx="219885" cy="138499"/>
          </a:xfrm>
          <a:prstGeom prst="rect">
            <a:avLst/>
          </a:prstGeom>
          <a:noFill/>
        </p:spPr>
        <p:txBody>
          <a:bodyPr wrap="square" lIns="0" tIns="0" rIns="0" bIns="0" rtlCol="0">
            <a:spAutoFit/>
          </a:bodyPr>
          <a:lstStyle/>
          <a:p>
            <a:pPr algn="ctr"/>
            <a:r>
              <a:rPr lang="de-DE" sz="900"/>
              <a:t>13</a:t>
            </a:r>
          </a:p>
        </p:txBody>
      </p:sp>
      <p:sp>
        <p:nvSpPr>
          <p:cNvPr id="52" name="Textfeld 51">
            <a:extLst>
              <a:ext uri="{FF2B5EF4-FFF2-40B4-BE49-F238E27FC236}">
                <a16:creationId xmlns:a16="http://schemas.microsoft.com/office/drawing/2014/main" id="{C6B291B3-6F2F-51A9-A6E1-87E2CA53EC4B}"/>
              </a:ext>
            </a:extLst>
          </p:cNvPr>
          <p:cNvSpPr txBox="1"/>
          <p:nvPr/>
        </p:nvSpPr>
        <p:spPr>
          <a:xfrm>
            <a:off x="3681386" y="3628571"/>
            <a:ext cx="219885" cy="138499"/>
          </a:xfrm>
          <a:prstGeom prst="rect">
            <a:avLst/>
          </a:prstGeom>
          <a:noFill/>
        </p:spPr>
        <p:txBody>
          <a:bodyPr wrap="square" lIns="0" tIns="0" rIns="0" bIns="0" rtlCol="0">
            <a:spAutoFit/>
          </a:bodyPr>
          <a:lstStyle/>
          <a:p>
            <a:pPr algn="ctr"/>
            <a:r>
              <a:rPr lang="de-DE" sz="900"/>
              <a:t>25</a:t>
            </a:r>
          </a:p>
        </p:txBody>
      </p:sp>
      <p:sp>
        <p:nvSpPr>
          <p:cNvPr id="53" name="Textfeld 52">
            <a:extLst>
              <a:ext uri="{FF2B5EF4-FFF2-40B4-BE49-F238E27FC236}">
                <a16:creationId xmlns:a16="http://schemas.microsoft.com/office/drawing/2014/main" id="{2D201609-BFE7-0953-E626-B9EB9E11CA89}"/>
              </a:ext>
            </a:extLst>
          </p:cNvPr>
          <p:cNvSpPr txBox="1"/>
          <p:nvPr/>
        </p:nvSpPr>
        <p:spPr>
          <a:xfrm>
            <a:off x="2213425" y="3793372"/>
            <a:ext cx="315520" cy="138499"/>
          </a:xfrm>
          <a:prstGeom prst="rect">
            <a:avLst/>
          </a:prstGeom>
          <a:noFill/>
        </p:spPr>
        <p:txBody>
          <a:bodyPr wrap="square" lIns="0" tIns="0" rIns="0" bIns="0" rtlCol="0">
            <a:spAutoFit/>
          </a:bodyPr>
          <a:lstStyle/>
          <a:p>
            <a:pPr algn="ctr"/>
            <a:r>
              <a:rPr lang="de-DE" sz="900" b="1"/>
              <a:t>Cycle</a:t>
            </a:r>
          </a:p>
        </p:txBody>
      </p:sp>
      <p:grpSp>
        <p:nvGrpSpPr>
          <p:cNvPr id="188" name="Gruppieren 187">
            <a:extLst>
              <a:ext uri="{FF2B5EF4-FFF2-40B4-BE49-F238E27FC236}">
                <a16:creationId xmlns:a16="http://schemas.microsoft.com/office/drawing/2014/main" id="{0F5BF788-C1B2-9C4A-021C-A489F6D22A07}"/>
              </a:ext>
            </a:extLst>
          </p:cNvPr>
          <p:cNvGrpSpPr/>
          <p:nvPr/>
        </p:nvGrpSpPr>
        <p:grpSpPr>
          <a:xfrm rot="10800000">
            <a:off x="3899583" y="2409071"/>
            <a:ext cx="245013" cy="1051200"/>
            <a:chOff x="3830432" y="2409071"/>
            <a:chExt cx="245013" cy="1051200"/>
          </a:xfrm>
        </p:grpSpPr>
        <p:sp>
          <p:nvSpPr>
            <p:cNvPr id="71" name="Pfeil nach unten 70">
              <a:extLst>
                <a:ext uri="{FF2B5EF4-FFF2-40B4-BE49-F238E27FC236}">
                  <a16:creationId xmlns:a16="http://schemas.microsoft.com/office/drawing/2014/main" id="{393EE83F-8E6D-9799-CFD9-AB132BD61A77}"/>
                </a:ext>
              </a:extLst>
            </p:cNvPr>
            <p:cNvSpPr/>
            <p:nvPr/>
          </p:nvSpPr>
          <p:spPr>
            <a:xfrm rot="10800000">
              <a:off x="3830432" y="2439368"/>
              <a:ext cx="245013" cy="883285"/>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Textfeld 71">
              <a:extLst>
                <a:ext uri="{FF2B5EF4-FFF2-40B4-BE49-F238E27FC236}">
                  <a16:creationId xmlns:a16="http://schemas.microsoft.com/office/drawing/2014/main" id="{F968637F-B51A-F86E-11F1-E44F8237136D}"/>
                </a:ext>
              </a:extLst>
            </p:cNvPr>
            <p:cNvSpPr txBox="1"/>
            <p:nvPr/>
          </p:nvSpPr>
          <p:spPr>
            <a:xfrm rot="16200000">
              <a:off x="3419138" y="2873115"/>
              <a:ext cx="1051200" cy="123111"/>
            </a:xfrm>
            <a:prstGeom prst="rect">
              <a:avLst/>
            </a:prstGeom>
            <a:noFill/>
          </p:spPr>
          <p:txBody>
            <a:bodyPr wrap="square" lIns="0" tIns="0" rIns="0" bIns="0" rtlCol="0">
              <a:spAutoFit/>
            </a:bodyPr>
            <a:lstStyle/>
            <a:p>
              <a:pPr algn="ctr"/>
              <a:r>
                <a:rPr lang="de-DE" sz="800" b="1" err="1">
                  <a:solidFill>
                    <a:schemeClr val="bg1"/>
                  </a:solidFill>
                </a:rPr>
                <a:t>Improvement</a:t>
              </a:r>
              <a:endParaRPr lang="de-DE" sz="800" b="1">
                <a:solidFill>
                  <a:schemeClr val="bg1"/>
                </a:solidFill>
              </a:endParaRPr>
            </a:p>
          </p:txBody>
        </p:sp>
      </p:grpSp>
      <p:grpSp>
        <p:nvGrpSpPr>
          <p:cNvPr id="108" name="Gruppieren 107">
            <a:extLst>
              <a:ext uri="{FF2B5EF4-FFF2-40B4-BE49-F238E27FC236}">
                <a16:creationId xmlns:a16="http://schemas.microsoft.com/office/drawing/2014/main" id="{55F4D80A-F392-21CF-7033-7FCCFDC6E263}"/>
              </a:ext>
            </a:extLst>
          </p:cNvPr>
          <p:cNvGrpSpPr/>
          <p:nvPr/>
        </p:nvGrpSpPr>
        <p:grpSpPr>
          <a:xfrm>
            <a:off x="4274868" y="2062983"/>
            <a:ext cx="344757" cy="1823783"/>
            <a:chOff x="4274868" y="2062983"/>
            <a:chExt cx="344757" cy="1823783"/>
          </a:xfrm>
        </p:grpSpPr>
        <p:cxnSp>
          <p:nvCxnSpPr>
            <p:cNvPr id="109" name="Gerade Verbindung 108">
              <a:extLst>
                <a:ext uri="{FF2B5EF4-FFF2-40B4-BE49-F238E27FC236}">
                  <a16:creationId xmlns:a16="http://schemas.microsoft.com/office/drawing/2014/main" id="{25D6FBAB-1250-F7F7-98DA-E8E842755D83}"/>
                </a:ext>
              </a:extLst>
            </p:cNvPr>
            <p:cNvCxnSpPr>
              <a:cxnSpLocks/>
            </p:cNvCxnSpPr>
            <p:nvPr/>
          </p:nvCxnSpPr>
          <p:spPr>
            <a:xfrm>
              <a:off x="4607979" y="2132233"/>
              <a:ext cx="0" cy="16991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 Verbindung 109">
              <a:extLst>
                <a:ext uri="{FF2B5EF4-FFF2-40B4-BE49-F238E27FC236}">
                  <a16:creationId xmlns:a16="http://schemas.microsoft.com/office/drawing/2014/main" id="{6E6D05C1-534A-9194-0B47-F2BF30F44C97}"/>
                </a:ext>
              </a:extLst>
            </p:cNvPr>
            <p:cNvCxnSpPr>
              <a:cxnSpLocks/>
            </p:cNvCxnSpPr>
            <p:nvPr/>
          </p:nvCxnSpPr>
          <p:spPr>
            <a:xfrm flipH="1">
              <a:off x="4575176" y="3410503"/>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Textfeld 110">
              <a:extLst>
                <a:ext uri="{FF2B5EF4-FFF2-40B4-BE49-F238E27FC236}">
                  <a16:creationId xmlns:a16="http://schemas.microsoft.com/office/drawing/2014/main" id="{5139B6C6-B840-0B1E-C0C3-1FF21F9C193F}"/>
                </a:ext>
              </a:extLst>
            </p:cNvPr>
            <p:cNvSpPr txBox="1"/>
            <p:nvPr/>
          </p:nvSpPr>
          <p:spPr>
            <a:xfrm>
              <a:off x="4340679" y="2062983"/>
              <a:ext cx="221582" cy="138499"/>
            </a:xfrm>
            <a:prstGeom prst="rect">
              <a:avLst/>
            </a:prstGeom>
            <a:noFill/>
          </p:spPr>
          <p:txBody>
            <a:bodyPr wrap="square" lIns="0" tIns="0" rIns="0" bIns="0" rtlCol="0">
              <a:spAutoFit/>
            </a:bodyPr>
            <a:lstStyle/>
            <a:p>
              <a:pPr algn="r"/>
              <a:r>
                <a:rPr lang="de-DE" sz="900"/>
                <a:t>10</a:t>
              </a:r>
            </a:p>
          </p:txBody>
        </p:sp>
        <p:sp>
          <p:nvSpPr>
            <p:cNvPr id="112" name="Textfeld 111">
              <a:extLst>
                <a:ext uri="{FF2B5EF4-FFF2-40B4-BE49-F238E27FC236}">
                  <a16:creationId xmlns:a16="http://schemas.microsoft.com/office/drawing/2014/main" id="{44702028-9B90-6C91-954C-C70A513BAB4B}"/>
                </a:ext>
              </a:extLst>
            </p:cNvPr>
            <p:cNvSpPr txBox="1"/>
            <p:nvPr/>
          </p:nvSpPr>
          <p:spPr>
            <a:xfrm>
              <a:off x="4340679" y="2478441"/>
              <a:ext cx="221582" cy="138499"/>
            </a:xfrm>
            <a:prstGeom prst="rect">
              <a:avLst/>
            </a:prstGeom>
            <a:noFill/>
          </p:spPr>
          <p:txBody>
            <a:bodyPr wrap="square" lIns="0" tIns="0" rIns="0" bIns="0" rtlCol="0">
              <a:spAutoFit/>
            </a:bodyPr>
            <a:lstStyle/>
            <a:p>
              <a:pPr algn="r"/>
              <a:r>
                <a:rPr lang="de-DE" sz="900"/>
                <a:t>5</a:t>
              </a:r>
            </a:p>
          </p:txBody>
        </p:sp>
        <p:sp>
          <p:nvSpPr>
            <p:cNvPr id="113" name="Textfeld 112">
              <a:extLst>
                <a:ext uri="{FF2B5EF4-FFF2-40B4-BE49-F238E27FC236}">
                  <a16:creationId xmlns:a16="http://schemas.microsoft.com/office/drawing/2014/main" id="{F41D3F56-11DC-40B6-CF59-2B075886079D}"/>
                </a:ext>
              </a:extLst>
            </p:cNvPr>
            <p:cNvSpPr txBox="1"/>
            <p:nvPr/>
          </p:nvSpPr>
          <p:spPr>
            <a:xfrm>
              <a:off x="4340679" y="2901171"/>
              <a:ext cx="221582" cy="138499"/>
            </a:xfrm>
            <a:prstGeom prst="rect">
              <a:avLst/>
            </a:prstGeom>
            <a:noFill/>
          </p:spPr>
          <p:txBody>
            <a:bodyPr wrap="square" lIns="0" tIns="0" rIns="0" bIns="0" rtlCol="0">
              <a:spAutoFit/>
            </a:bodyPr>
            <a:lstStyle/>
            <a:p>
              <a:pPr algn="r"/>
              <a:r>
                <a:rPr lang="de-DE" sz="900"/>
                <a:t>0</a:t>
              </a:r>
            </a:p>
          </p:txBody>
        </p:sp>
        <p:sp>
          <p:nvSpPr>
            <p:cNvPr id="114" name="Textfeld 113">
              <a:extLst>
                <a:ext uri="{FF2B5EF4-FFF2-40B4-BE49-F238E27FC236}">
                  <a16:creationId xmlns:a16="http://schemas.microsoft.com/office/drawing/2014/main" id="{45F68574-2537-024B-EA59-9DA094633670}"/>
                </a:ext>
              </a:extLst>
            </p:cNvPr>
            <p:cNvSpPr txBox="1"/>
            <p:nvPr/>
          </p:nvSpPr>
          <p:spPr>
            <a:xfrm>
              <a:off x="4340679" y="3329341"/>
              <a:ext cx="221582" cy="138499"/>
            </a:xfrm>
            <a:prstGeom prst="rect">
              <a:avLst/>
            </a:prstGeom>
            <a:noFill/>
          </p:spPr>
          <p:txBody>
            <a:bodyPr wrap="square" lIns="0" tIns="0" rIns="0" bIns="0" rtlCol="0">
              <a:spAutoFit/>
            </a:bodyPr>
            <a:lstStyle/>
            <a:p>
              <a:pPr algn="r"/>
              <a:r>
                <a:rPr lang="de-DE" sz="900"/>
                <a:t>-5</a:t>
              </a:r>
            </a:p>
          </p:txBody>
        </p:sp>
        <p:sp>
          <p:nvSpPr>
            <p:cNvPr id="115" name="Textfeld 114">
              <a:extLst>
                <a:ext uri="{FF2B5EF4-FFF2-40B4-BE49-F238E27FC236}">
                  <a16:creationId xmlns:a16="http://schemas.microsoft.com/office/drawing/2014/main" id="{D27D72F8-0961-7DE7-516F-A13871938345}"/>
                </a:ext>
              </a:extLst>
            </p:cNvPr>
            <p:cNvSpPr txBox="1"/>
            <p:nvPr/>
          </p:nvSpPr>
          <p:spPr>
            <a:xfrm>
              <a:off x="4340679" y="3748267"/>
              <a:ext cx="221582" cy="138499"/>
            </a:xfrm>
            <a:prstGeom prst="rect">
              <a:avLst/>
            </a:prstGeom>
            <a:noFill/>
          </p:spPr>
          <p:txBody>
            <a:bodyPr wrap="square" lIns="0" tIns="0" rIns="0" bIns="0" rtlCol="0">
              <a:spAutoFit/>
            </a:bodyPr>
            <a:lstStyle/>
            <a:p>
              <a:pPr algn="r"/>
              <a:r>
                <a:rPr lang="de-DE" sz="900"/>
                <a:t>-10</a:t>
              </a:r>
            </a:p>
          </p:txBody>
        </p:sp>
        <p:sp>
          <p:nvSpPr>
            <p:cNvPr id="116" name="Textfeld 115">
              <a:extLst>
                <a:ext uri="{FF2B5EF4-FFF2-40B4-BE49-F238E27FC236}">
                  <a16:creationId xmlns:a16="http://schemas.microsoft.com/office/drawing/2014/main" id="{21A5EC90-1CC1-BA51-E8FE-A65BDC174C6A}"/>
                </a:ext>
              </a:extLst>
            </p:cNvPr>
            <p:cNvSpPr txBox="1"/>
            <p:nvPr/>
          </p:nvSpPr>
          <p:spPr>
            <a:xfrm rot="16200000">
              <a:off x="3520034" y="2851535"/>
              <a:ext cx="1648167" cy="138499"/>
            </a:xfrm>
            <a:prstGeom prst="rect">
              <a:avLst/>
            </a:prstGeom>
            <a:noFill/>
          </p:spPr>
          <p:txBody>
            <a:bodyPr wrap="square" lIns="0" tIns="0" rIns="0" bIns="0" rtlCol="0">
              <a:spAutoFit/>
            </a:bodyPr>
            <a:lstStyle/>
            <a:p>
              <a:pPr algn="ctr"/>
              <a:r>
                <a:rPr lang="de-DE" sz="900" b="1"/>
                <a:t>LS </a:t>
              </a:r>
              <a:r>
                <a:rPr lang="de-DE" sz="900" b="1" err="1"/>
                <a:t>mean</a:t>
              </a:r>
              <a:r>
                <a:rPr lang="de-DE" sz="900" b="1"/>
                <a:t> </a:t>
              </a:r>
              <a:r>
                <a:rPr lang="de-DE" sz="900" b="1" err="1"/>
                <a:t>change</a:t>
              </a:r>
              <a:r>
                <a:rPr lang="de-DE" sz="900" b="1"/>
                <a:t> (95% CI)</a:t>
              </a:r>
            </a:p>
          </p:txBody>
        </p:sp>
        <p:sp>
          <p:nvSpPr>
            <p:cNvPr id="117" name="Freihandform 116">
              <a:extLst>
                <a:ext uri="{FF2B5EF4-FFF2-40B4-BE49-F238E27FC236}">
                  <a16:creationId xmlns:a16="http://schemas.microsoft.com/office/drawing/2014/main" id="{0FC4E73E-7634-E333-AF1F-EA4244BA56CB}"/>
                </a:ext>
              </a:extLst>
            </p:cNvPr>
            <p:cNvSpPr/>
            <p:nvPr/>
          </p:nvSpPr>
          <p:spPr>
            <a:xfrm>
              <a:off x="4619625" y="338455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93" name="Freihandform 192">
            <a:extLst>
              <a:ext uri="{FF2B5EF4-FFF2-40B4-BE49-F238E27FC236}">
                <a16:creationId xmlns:a16="http://schemas.microsoft.com/office/drawing/2014/main" id="{D60A380D-CCBF-87D5-6BB7-74287A55EBB9}"/>
              </a:ext>
            </a:extLst>
          </p:cNvPr>
          <p:cNvSpPr/>
          <p:nvPr/>
        </p:nvSpPr>
        <p:spPr>
          <a:xfrm>
            <a:off x="720725" y="2422525"/>
            <a:ext cx="3035300" cy="901700"/>
          </a:xfrm>
          <a:custGeom>
            <a:avLst/>
            <a:gdLst>
              <a:gd name="connsiteX0" fmla="*/ 0 w 3035300"/>
              <a:gd name="connsiteY0" fmla="*/ 0 h 901700"/>
              <a:gd name="connsiteX1" fmla="*/ 508000 w 3035300"/>
              <a:gd name="connsiteY1" fmla="*/ 762000 h 901700"/>
              <a:gd name="connsiteX2" fmla="*/ 882650 w 3035300"/>
              <a:gd name="connsiteY2" fmla="*/ 809625 h 901700"/>
              <a:gd name="connsiteX3" fmla="*/ 1584325 w 3035300"/>
              <a:gd name="connsiteY3" fmla="*/ 901700 h 901700"/>
              <a:gd name="connsiteX4" fmla="*/ 3035300 w 3035300"/>
              <a:gd name="connsiteY4" fmla="*/ 854075 h 90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5300" h="901700">
                <a:moveTo>
                  <a:pt x="0" y="0"/>
                </a:moveTo>
                <a:lnTo>
                  <a:pt x="508000" y="762000"/>
                </a:lnTo>
                <a:lnTo>
                  <a:pt x="882650" y="809625"/>
                </a:lnTo>
                <a:lnTo>
                  <a:pt x="1584325" y="901700"/>
                </a:lnTo>
                <a:lnTo>
                  <a:pt x="3035300" y="854075"/>
                </a:lnTo>
              </a:path>
            </a:pathLst>
          </a:cu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4" name="Freihandform 193">
            <a:extLst>
              <a:ext uri="{FF2B5EF4-FFF2-40B4-BE49-F238E27FC236}">
                <a16:creationId xmlns:a16="http://schemas.microsoft.com/office/drawing/2014/main" id="{38BC1FE8-F492-B0FD-F29A-5D09D86E389E}"/>
              </a:ext>
            </a:extLst>
          </p:cNvPr>
          <p:cNvSpPr/>
          <p:nvPr/>
        </p:nvSpPr>
        <p:spPr>
          <a:xfrm>
            <a:off x="720725" y="2428875"/>
            <a:ext cx="3035300" cy="952500"/>
          </a:xfrm>
          <a:custGeom>
            <a:avLst/>
            <a:gdLst>
              <a:gd name="connsiteX0" fmla="*/ 0 w 3035300"/>
              <a:gd name="connsiteY0" fmla="*/ 0 h 952500"/>
              <a:gd name="connsiteX1" fmla="*/ 511175 w 3035300"/>
              <a:gd name="connsiteY1" fmla="*/ 654050 h 952500"/>
              <a:gd name="connsiteX2" fmla="*/ 879475 w 3035300"/>
              <a:gd name="connsiteY2" fmla="*/ 828675 h 952500"/>
              <a:gd name="connsiteX3" fmla="*/ 1584325 w 3035300"/>
              <a:gd name="connsiteY3" fmla="*/ 952500 h 952500"/>
              <a:gd name="connsiteX4" fmla="*/ 3035300 w 3035300"/>
              <a:gd name="connsiteY4" fmla="*/ 847725 h 95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5300" h="952500">
                <a:moveTo>
                  <a:pt x="0" y="0"/>
                </a:moveTo>
                <a:lnTo>
                  <a:pt x="511175" y="654050"/>
                </a:lnTo>
                <a:lnTo>
                  <a:pt x="879475" y="828675"/>
                </a:lnTo>
                <a:lnTo>
                  <a:pt x="1584325" y="952500"/>
                </a:lnTo>
                <a:lnTo>
                  <a:pt x="3035300" y="847725"/>
                </a:ln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4" name="Oval 203">
            <a:extLst>
              <a:ext uri="{FF2B5EF4-FFF2-40B4-BE49-F238E27FC236}">
                <a16:creationId xmlns:a16="http://schemas.microsoft.com/office/drawing/2014/main" id="{92B2DE52-A3CF-7A02-BA55-12620DDA62D7}"/>
              </a:ext>
            </a:extLst>
          </p:cNvPr>
          <p:cNvSpPr/>
          <p:nvPr/>
        </p:nvSpPr>
        <p:spPr>
          <a:xfrm>
            <a:off x="1202936" y="3155487"/>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6" name="Gerade Verbindung 205">
            <a:extLst>
              <a:ext uri="{FF2B5EF4-FFF2-40B4-BE49-F238E27FC236}">
                <a16:creationId xmlns:a16="http://schemas.microsoft.com/office/drawing/2014/main" id="{00EB29D3-AB73-7DA6-A133-F80F2FC56FEE}"/>
              </a:ext>
            </a:extLst>
          </p:cNvPr>
          <p:cNvCxnSpPr>
            <a:cxnSpLocks/>
          </p:cNvCxnSpPr>
          <p:nvPr/>
        </p:nvCxnSpPr>
        <p:spPr>
          <a:xfrm flipV="1">
            <a:off x="1235467" y="2948289"/>
            <a:ext cx="0" cy="47393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8" name="Gerade Verbindung 207">
            <a:extLst>
              <a:ext uri="{FF2B5EF4-FFF2-40B4-BE49-F238E27FC236}">
                <a16:creationId xmlns:a16="http://schemas.microsoft.com/office/drawing/2014/main" id="{1717EF6C-C30D-B5C9-B9C8-25D0AB7BA4EF}"/>
              </a:ext>
            </a:extLst>
          </p:cNvPr>
          <p:cNvCxnSpPr>
            <a:cxnSpLocks/>
          </p:cNvCxnSpPr>
          <p:nvPr/>
        </p:nvCxnSpPr>
        <p:spPr>
          <a:xfrm>
            <a:off x="1204704" y="3418472"/>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0" name="Oval 229">
            <a:extLst>
              <a:ext uri="{FF2B5EF4-FFF2-40B4-BE49-F238E27FC236}">
                <a16:creationId xmlns:a16="http://schemas.microsoft.com/office/drawing/2014/main" id="{74066EDB-19F8-D782-8417-2D6311FA7C88}"/>
              </a:ext>
            </a:extLst>
          </p:cNvPr>
          <p:cNvSpPr/>
          <p:nvPr/>
        </p:nvSpPr>
        <p:spPr>
          <a:xfrm>
            <a:off x="1577586" y="3203112"/>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1" name="Oval 230">
            <a:extLst>
              <a:ext uri="{FF2B5EF4-FFF2-40B4-BE49-F238E27FC236}">
                <a16:creationId xmlns:a16="http://schemas.microsoft.com/office/drawing/2014/main" id="{5E0D4F66-47AE-CDB4-84C3-B6AAA0A3A54A}"/>
              </a:ext>
            </a:extLst>
          </p:cNvPr>
          <p:cNvSpPr/>
          <p:nvPr/>
        </p:nvSpPr>
        <p:spPr>
          <a:xfrm>
            <a:off x="2279261" y="3295187"/>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2" name="Oval 231">
            <a:extLst>
              <a:ext uri="{FF2B5EF4-FFF2-40B4-BE49-F238E27FC236}">
                <a16:creationId xmlns:a16="http://schemas.microsoft.com/office/drawing/2014/main" id="{1AFE928C-3F05-1934-23C6-F996A64C7F3A}"/>
              </a:ext>
            </a:extLst>
          </p:cNvPr>
          <p:cNvSpPr/>
          <p:nvPr/>
        </p:nvSpPr>
        <p:spPr>
          <a:xfrm>
            <a:off x="3733411" y="3247562"/>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3" name="Oval 232">
            <a:extLst>
              <a:ext uri="{FF2B5EF4-FFF2-40B4-BE49-F238E27FC236}">
                <a16:creationId xmlns:a16="http://schemas.microsoft.com/office/drawing/2014/main" id="{03CFE9FD-D1C6-3974-3EA9-7A4E392B2F45}"/>
              </a:ext>
            </a:extLst>
          </p:cNvPr>
          <p:cNvSpPr/>
          <p:nvPr/>
        </p:nvSpPr>
        <p:spPr>
          <a:xfrm>
            <a:off x="1202936" y="3057062"/>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4" name="Oval 233">
            <a:extLst>
              <a:ext uri="{FF2B5EF4-FFF2-40B4-BE49-F238E27FC236}">
                <a16:creationId xmlns:a16="http://schemas.microsoft.com/office/drawing/2014/main" id="{146E273F-F3CE-F780-7B80-FC4BBC310EB4}"/>
              </a:ext>
            </a:extLst>
          </p:cNvPr>
          <p:cNvSpPr/>
          <p:nvPr/>
        </p:nvSpPr>
        <p:spPr>
          <a:xfrm>
            <a:off x="1577586" y="3238037"/>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5" name="Oval 234">
            <a:extLst>
              <a:ext uri="{FF2B5EF4-FFF2-40B4-BE49-F238E27FC236}">
                <a16:creationId xmlns:a16="http://schemas.microsoft.com/office/drawing/2014/main" id="{7677B9AC-93A8-2D78-35FB-D308BC5E5B90}"/>
              </a:ext>
            </a:extLst>
          </p:cNvPr>
          <p:cNvSpPr/>
          <p:nvPr/>
        </p:nvSpPr>
        <p:spPr>
          <a:xfrm>
            <a:off x="2279261" y="3358687"/>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6" name="Oval 235">
            <a:extLst>
              <a:ext uri="{FF2B5EF4-FFF2-40B4-BE49-F238E27FC236}">
                <a16:creationId xmlns:a16="http://schemas.microsoft.com/office/drawing/2014/main" id="{A411435C-E9E3-23EF-9C4D-4B10AF0EC7E6}"/>
              </a:ext>
            </a:extLst>
          </p:cNvPr>
          <p:cNvSpPr/>
          <p:nvPr/>
        </p:nvSpPr>
        <p:spPr>
          <a:xfrm>
            <a:off x="3730236" y="3247562"/>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4" name="Gruppieren 53">
            <a:extLst>
              <a:ext uri="{FF2B5EF4-FFF2-40B4-BE49-F238E27FC236}">
                <a16:creationId xmlns:a16="http://schemas.microsoft.com/office/drawing/2014/main" id="{480FCCF1-95BD-7C1B-F89D-3559FA78F668}"/>
              </a:ext>
            </a:extLst>
          </p:cNvPr>
          <p:cNvGrpSpPr/>
          <p:nvPr/>
        </p:nvGrpSpPr>
        <p:grpSpPr>
          <a:xfrm>
            <a:off x="382512" y="2062983"/>
            <a:ext cx="3417573" cy="1823783"/>
            <a:chOff x="382512" y="2062983"/>
            <a:chExt cx="3417573" cy="1823783"/>
          </a:xfrm>
        </p:grpSpPr>
        <p:grpSp>
          <p:nvGrpSpPr>
            <p:cNvPr id="55" name="Gruppieren 54">
              <a:extLst>
                <a:ext uri="{FF2B5EF4-FFF2-40B4-BE49-F238E27FC236}">
                  <a16:creationId xmlns:a16="http://schemas.microsoft.com/office/drawing/2014/main" id="{40F06529-2190-7D80-DF9F-E81F01B50B3E}"/>
                </a:ext>
              </a:extLst>
            </p:cNvPr>
            <p:cNvGrpSpPr/>
            <p:nvPr/>
          </p:nvGrpSpPr>
          <p:grpSpPr>
            <a:xfrm>
              <a:off x="678720" y="2137936"/>
              <a:ext cx="3121365" cy="1689385"/>
              <a:chOff x="687951" y="2137936"/>
              <a:chExt cx="212824468" cy="1689385"/>
            </a:xfrm>
          </p:grpSpPr>
          <p:cxnSp>
            <p:nvCxnSpPr>
              <p:cNvPr id="66" name="Gerade Verbindung 65">
                <a:extLst>
                  <a:ext uri="{FF2B5EF4-FFF2-40B4-BE49-F238E27FC236}">
                    <a16:creationId xmlns:a16="http://schemas.microsoft.com/office/drawing/2014/main" id="{761F34DB-1508-996C-210C-0879908B220A}"/>
                  </a:ext>
                </a:extLst>
              </p:cNvPr>
              <p:cNvCxnSpPr>
                <a:cxnSpLocks/>
              </p:cNvCxnSpPr>
              <p:nvPr/>
            </p:nvCxnSpPr>
            <p:spPr>
              <a:xfrm flipH="1">
                <a:off x="687951" y="2416687"/>
                <a:ext cx="2128244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9DBAAC65-35E1-791D-161C-2820F8ADD966}"/>
                  </a:ext>
                </a:extLst>
              </p:cNvPr>
              <p:cNvCxnSpPr>
                <a:cxnSpLocks/>
              </p:cNvCxnSpPr>
              <p:nvPr/>
            </p:nvCxnSpPr>
            <p:spPr>
              <a:xfrm flipH="1">
                <a:off x="687951" y="3827321"/>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67">
                <a:extLst>
                  <a:ext uri="{FF2B5EF4-FFF2-40B4-BE49-F238E27FC236}">
                    <a16:creationId xmlns:a16="http://schemas.microsoft.com/office/drawing/2014/main" id="{613699ED-0FE0-F259-2556-491CBA3187A4}"/>
                  </a:ext>
                </a:extLst>
              </p:cNvPr>
              <p:cNvCxnSpPr>
                <a:cxnSpLocks/>
              </p:cNvCxnSpPr>
              <p:nvPr/>
            </p:nvCxnSpPr>
            <p:spPr>
              <a:xfrm flipH="1">
                <a:off x="687951" y="2702084"/>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68">
                <a:extLst>
                  <a:ext uri="{FF2B5EF4-FFF2-40B4-BE49-F238E27FC236}">
                    <a16:creationId xmlns:a16="http://schemas.microsoft.com/office/drawing/2014/main" id="{A4E3EB73-D0F2-3D5E-F676-C33B9FFE4367}"/>
                  </a:ext>
                </a:extLst>
              </p:cNvPr>
              <p:cNvCxnSpPr>
                <a:cxnSpLocks/>
              </p:cNvCxnSpPr>
              <p:nvPr/>
            </p:nvCxnSpPr>
            <p:spPr>
              <a:xfrm flipH="1">
                <a:off x="687951" y="3550529"/>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 Verbindung 69">
                <a:extLst>
                  <a:ext uri="{FF2B5EF4-FFF2-40B4-BE49-F238E27FC236}">
                    <a16:creationId xmlns:a16="http://schemas.microsoft.com/office/drawing/2014/main" id="{10D34579-F9C9-378E-E3C1-8AE8BB38F1A5}"/>
                  </a:ext>
                </a:extLst>
              </p:cNvPr>
              <p:cNvCxnSpPr>
                <a:cxnSpLocks/>
              </p:cNvCxnSpPr>
              <p:nvPr/>
            </p:nvCxnSpPr>
            <p:spPr>
              <a:xfrm flipH="1">
                <a:off x="687951" y="2137936"/>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uppieren 55">
              <a:extLst>
                <a:ext uri="{FF2B5EF4-FFF2-40B4-BE49-F238E27FC236}">
                  <a16:creationId xmlns:a16="http://schemas.microsoft.com/office/drawing/2014/main" id="{5FE567FC-4CC6-DE23-9831-D8EE89EAC4C7}"/>
                </a:ext>
              </a:extLst>
            </p:cNvPr>
            <p:cNvGrpSpPr/>
            <p:nvPr/>
          </p:nvGrpSpPr>
          <p:grpSpPr>
            <a:xfrm>
              <a:off x="382512" y="2062983"/>
              <a:ext cx="341927" cy="1823783"/>
              <a:chOff x="382512" y="2062983"/>
              <a:chExt cx="341927" cy="1823783"/>
            </a:xfrm>
          </p:grpSpPr>
          <p:cxnSp>
            <p:nvCxnSpPr>
              <p:cNvPr id="57" name="Gerade Verbindung 56">
                <a:extLst>
                  <a:ext uri="{FF2B5EF4-FFF2-40B4-BE49-F238E27FC236}">
                    <a16:creationId xmlns:a16="http://schemas.microsoft.com/office/drawing/2014/main" id="{4E51A41C-01C4-04AF-E95B-3E1FA0824840}"/>
                  </a:ext>
                </a:extLst>
              </p:cNvPr>
              <p:cNvCxnSpPr>
                <a:cxnSpLocks/>
              </p:cNvCxnSpPr>
              <p:nvPr/>
            </p:nvCxnSpPr>
            <p:spPr>
              <a:xfrm>
                <a:off x="715623" y="2132233"/>
                <a:ext cx="0" cy="16991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97B4E329-F083-4B7D-9ECF-561B84AE1463}"/>
                  </a:ext>
                </a:extLst>
              </p:cNvPr>
              <p:cNvCxnSpPr>
                <a:cxnSpLocks/>
              </p:cNvCxnSpPr>
              <p:nvPr/>
            </p:nvCxnSpPr>
            <p:spPr>
              <a:xfrm flipH="1">
                <a:off x="682820" y="2978355"/>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feld 58">
                <a:extLst>
                  <a:ext uri="{FF2B5EF4-FFF2-40B4-BE49-F238E27FC236}">
                    <a16:creationId xmlns:a16="http://schemas.microsoft.com/office/drawing/2014/main" id="{89CDAB10-E395-F15D-9A60-0C8B20D3B20B}"/>
                  </a:ext>
                </a:extLst>
              </p:cNvPr>
              <p:cNvSpPr txBox="1"/>
              <p:nvPr/>
            </p:nvSpPr>
            <p:spPr>
              <a:xfrm>
                <a:off x="448323" y="2062983"/>
                <a:ext cx="221582" cy="138499"/>
              </a:xfrm>
              <a:prstGeom prst="rect">
                <a:avLst/>
              </a:prstGeom>
              <a:noFill/>
            </p:spPr>
            <p:txBody>
              <a:bodyPr wrap="square" lIns="0" tIns="0" rIns="0" bIns="0" rtlCol="0">
                <a:spAutoFit/>
              </a:bodyPr>
              <a:lstStyle/>
              <a:p>
                <a:pPr algn="r"/>
                <a:r>
                  <a:rPr lang="de-DE" sz="900"/>
                  <a:t>5</a:t>
                </a:r>
              </a:p>
            </p:txBody>
          </p:sp>
          <p:sp>
            <p:nvSpPr>
              <p:cNvPr id="60" name="Textfeld 59">
                <a:extLst>
                  <a:ext uri="{FF2B5EF4-FFF2-40B4-BE49-F238E27FC236}">
                    <a16:creationId xmlns:a16="http://schemas.microsoft.com/office/drawing/2014/main" id="{63243024-F549-EA91-60BA-C7854E5B6116}"/>
                  </a:ext>
                </a:extLst>
              </p:cNvPr>
              <p:cNvSpPr txBox="1"/>
              <p:nvPr/>
            </p:nvSpPr>
            <p:spPr>
              <a:xfrm>
                <a:off x="448323" y="2343021"/>
                <a:ext cx="221582" cy="138499"/>
              </a:xfrm>
              <a:prstGeom prst="rect">
                <a:avLst/>
              </a:prstGeom>
              <a:noFill/>
            </p:spPr>
            <p:txBody>
              <a:bodyPr wrap="square" lIns="0" tIns="0" rIns="0" bIns="0" rtlCol="0">
                <a:spAutoFit/>
              </a:bodyPr>
              <a:lstStyle/>
              <a:p>
                <a:pPr algn="r"/>
                <a:r>
                  <a:rPr lang="de-DE" sz="900"/>
                  <a:t>0</a:t>
                </a:r>
              </a:p>
            </p:txBody>
          </p:sp>
          <p:sp>
            <p:nvSpPr>
              <p:cNvPr id="61" name="Textfeld 60">
                <a:extLst>
                  <a:ext uri="{FF2B5EF4-FFF2-40B4-BE49-F238E27FC236}">
                    <a16:creationId xmlns:a16="http://schemas.microsoft.com/office/drawing/2014/main" id="{300DA842-F8B4-FC35-A589-F4A1076EFF43}"/>
                  </a:ext>
                </a:extLst>
              </p:cNvPr>
              <p:cNvSpPr txBox="1"/>
              <p:nvPr/>
            </p:nvSpPr>
            <p:spPr>
              <a:xfrm>
                <a:off x="448323" y="2630471"/>
                <a:ext cx="221582" cy="138499"/>
              </a:xfrm>
              <a:prstGeom prst="rect">
                <a:avLst/>
              </a:prstGeom>
              <a:noFill/>
            </p:spPr>
            <p:txBody>
              <a:bodyPr wrap="square" lIns="0" tIns="0" rIns="0" bIns="0" rtlCol="0">
                <a:spAutoFit/>
              </a:bodyPr>
              <a:lstStyle/>
              <a:p>
                <a:pPr algn="r"/>
                <a:r>
                  <a:rPr lang="de-DE" sz="900"/>
                  <a:t>-5</a:t>
                </a:r>
              </a:p>
            </p:txBody>
          </p:sp>
          <p:sp>
            <p:nvSpPr>
              <p:cNvPr id="62" name="Textfeld 61">
                <a:extLst>
                  <a:ext uri="{FF2B5EF4-FFF2-40B4-BE49-F238E27FC236}">
                    <a16:creationId xmlns:a16="http://schemas.microsoft.com/office/drawing/2014/main" id="{CA9572EC-1722-B32C-2752-50B2831857D0}"/>
                  </a:ext>
                </a:extLst>
              </p:cNvPr>
              <p:cNvSpPr txBox="1"/>
              <p:nvPr/>
            </p:nvSpPr>
            <p:spPr>
              <a:xfrm>
                <a:off x="448323" y="2907402"/>
                <a:ext cx="221582" cy="138499"/>
              </a:xfrm>
              <a:prstGeom prst="rect">
                <a:avLst/>
              </a:prstGeom>
              <a:noFill/>
            </p:spPr>
            <p:txBody>
              <a:bodyPr wrap="square" lIns="0" tIns="0" rIns="0" bIns="0" rtlCol="0">
                <a:spAutoFit/>
              </a:bodyPr>
              <a:lstStyle/>
              <a:p>
                <a:pPr algn="r"/>
                <a:r>
                  <a:rPr lang="de-DE" sz="900" spc="-20"/>
                  <a:t>-10</a:t>
                </a:r>
              </a:p>
            </p:txBody>
          </p:sp>
          <p:sp>
            <p:nvSpPr>
              <p:cNvPr id="63" name="Textfeld 62">
                <a:extLst>
                  <a:ext uri="{FF2B5EF4-FFF2-40B4-BE49-F238E27FC236}">
                    <a16:creationId xmlns:a16="http://schemas.microsoft.com/office/drawing/2014/main" id="{2B02FEA4-30D3-1171-2960-59BC8FA91AE3}"/>
                  </a:ext>
                </a:extLst>
              </p:cNvPr>
              <p:cNvSpPr txBox="1"/>
              <p:nvPr/>
            </p:nvSpPr>
            <p:spPr>
              <a:xfrm>
                <a:off x="448323" y="3478645"/>
                <a:ext cx="221582" cy="138499"/>
              </a:xfrm>
              <a:prstGeom prst="rect">
                <a:avLst/>
              </a:prstGeom>
              <a:noFill/>
            </p:spPr>
            <p:txBody>
              <a:bodyPr wrap="square" lIns="0" tIns="0" rIns="0" bIns="0" rtlCol="0">
                <a:spAutoFit/>
              </a:bodyPr>
              <a:lstStyle/>
              <a:p>
                <a:pPr algn="r"/>
                <a:r>
                  <a:rPr lang="de-DE" sz="900" spc="-20"/>
                  <a:t>-20</a:t>
                </a:r>
              </a:p>
            </p:txBody>
          </p:sp>
          <p:sp>
            <p:nvSpPr>
              <p:cNvPr id="64" name="Textfeld 63">
                <a:extLst>
                  <a:ext uri="{FF2B5EF4-FFF2-40B4-BE49-F238E27FC236}">
                    <a16:creationId xmlns:a16="http://schemas.microsoft.com/office/drawing/2014/main" id="{F2F6C6F2-DCBB-0280-AD2F-3FCBDB6B0A48}"/>
                  </a:ext>
                </a:extLst>
              </p:cNvPr>
              <p:cNvSpPr txBox="1"/>
              <p:nvPr/>
            </p:nvSpPr>
            <p:spPr>
              <a:xfrm>
                <a:off x="448323" y="3748267"/>
                <a:ext cx="221582" cy="138499"/>
              </a:xfrm>
              <a:prstGeom prst="rect">
                <a:avLst/>
              </a:prstGeom>
              <a:noFill/>
            </p:spPr>
            <p:txBody>
              <a:bodyPr wrap="square" lIns="0" tIns="0" rIns="0" bIns="0" rtlCol="0">
                <a:spAutoFit/>
              </a:bodyPr>
              <a:lstStyle/>
              <a:p>
                <a:pPr algn="r"/>
                <a:r>
                  <a:rPr lang="de-DE" sz="900" spc="-20"/>
                  <a:t>-25</a:t>
                </a:r>
              </a:p>
            </p:txBody>
          </p:sp>
          <p:sp>
            <p:nvSpPr>
              <p:cNvPr id="65" name="Textfeld 64">
                <a:extLst>
                  <a:ext uri="{FF2B5EF4-FFF2-40B4-BE49-F238E27FC236}">
                    <a16:creationId xmlns:a16="http://schemas.microsoft.com/office/drawing/2014/main" id="{FABAA484-A300-6CD9-93D2-8E7CD7567E2B}"/>
                  </a:ext>
                </a:extLst>
              </p:cNvPr>
              <p:cNvSpPr txBox="1"/>
              <p:nvPr/>
            </p:nvSpPr>
            <p:spPr>
              <a:xfrm rot="16200000">
                <a:off x="-372322" y="2851535"/>
                <a:ext cx="1648167" cy="138499"/>
              </a:xfrm>
              <a:prstGeom prst="rect">
                <a:avLst/>
              </a:prstGeom>
              <a:noFill/>
            </p:spPr>
            <p:txBody>
              <a:bodyPr wrap="square" lIns="0" tIns="0" rIns="0" bIns="0" rtlCol="0">
                <a:spAutoFit/>
              </a:bodyPr>
              <a:lstStyle/>
              <a:p>
                <a:pPr algn="ctr"/>
                <a:r>
                  <a:rPr lang="de-DE" sz="900" b="1"/>
                  <a:t>LS </a:t>
                </a:r>
                <a:r>
                  <a:rPr lang="de-DE" sz="900" b="1" err="1"/>
                  <a:t>mean</a:t>
                </a:r>
                <a:r>
                  <a:rPr lang="de-DE" sz="900" b="1"/>
                  <a:t> </a:t>
                </a:r>
                <a:r>
                  <a:rPr lang="de-DE" sz="900" b="1" err="1"/>
                  <a:t>change</a:t>
                </a:r>
                <a:r>
                  <a:rPr lang="de-DE" sz="900" b="1"/>
                  <a:t> (95% CI)</a:t>
                </a:r>
              </a:p>
            </p:txBody>
          </p:sp>
          <p:sp>
            <p:nvSpPr>
              <p:cNvPr id="191" name="Textfeld 190">
                <a:extLst>
                  <a:ext uri="{FF2B5EF4-FFF2-40B4-BE49-F238E27FC236}">
                    <a16:creationId xmlns:a16="http://schemas.microsoft.com/office/drawing/2014/main" id="{8E19FEAE-CB7C-35AE-7383-BCA9F01FF54B}"/>
                  </a:ext>
                </a:extLst>
              </p:cNvPr>
              <p:cNvSpPr txBox="1"/>
              <p:nvPr/>
            </p:nvSpPr>
            <p:spPr>
              <a:xfrm>
                <a:off x="448323" y="3196089"/>
                <a:ext cx="221582" cy="138499"/>
              </a:xfrm>
              <a:prstGeom prst="rect">
                <a:avLst/>
              </a:prstGeom>
              <a:noFill/>
            </p:spPr>
            <p:txBody>
              <a:bodyPr wrap="square" lIns="0" tIns="0" rIns="0" bIns="0" rtlCol="0">
                <a:spAutoFit/>
              </a:bodyPr>
              <a:lstStyle/>
              <a:p>
                <a:pPr algn="r"/>
                <a:r>
                  <a:rPr lang="de-DE" sz="900" spc="-20"/>
                  <a:t>-15</a:t>
                </a:r>
              </a:p>
            </p:txBody>
          </p:sp>
          <p:cxnSp>
            <p:nvCxnSpPr>
              <p:cNvPr id="192" name="Gerade Verbindung 191">
                <a:extLst>
                  <a:ext uri="{FF2B5EF4-FFF2-40B4-BE49-F238E27FC236}">
                    <a16:creationId xmlns:a16="http://schemas.microsoft.com/office/drawing/2014/main" id="{1C65353F-5461-60B9-B604-BCC8538E0F3C}"/>
                  </a:ext>
                </a:extLst>
              </p:cNvPr>
              <p:cNvCxnSpPr>
                <a:cxnSpLocks/>
              </p:cNvCxnSpPr>
              <p:nvPr/>
            </p:nvCxnSpPr>
            <p:spPr>
              <a:xfrm flipH="1">
                <a:off x="682820" y="3267280"/>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38" name="Gerade Verbindung 237">
            <a:extLst>
              <a:ext uri="{FF2B5EF4-FFF2-40B4-BE49-F238E27FC236}">
                <a16:creationId xmlns:a16="http://schemas.microsoft.com/office/drawing/2014/main" id="{BD3AA636-E4AB-F681-FF89-E6B2FE2BF76A}"/>
              </a:ext>
            </a:extLst>
          </p:cNvPr>
          <p:cNvCxnSpPr>
            <a:cxnSpLocks/>
          </p:cNvCxnSpPr>
          <p:nvPr/>
        </p:nvCxnSpPr>
        <p:spPr>
          <a:xfrm flipV="1">
            <a:off x="1606942" y="3026748"/>
            <a:ext cx="0" cy="43039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9" name="Gerade Verbindung 238">
            <a:extLst>
              <a:ext uri="{FF2B5EF4-FFF2-40B4-BE49-F238E27FC236}">
                <a16:creationId xmlns:a16="http://schemas.microsoft.com/office/drawing/2014/main" id="{2F5772E6-3F59-38D6-9F7B-E231CF382BEA}"/>
              </a:ext>
            </a:extLst>
          </p:cNvPr>
          <p:cNvCxnSpPr>
            <a:cxnSpLocks/>
          </p:cNvCxnSpPr>
          <p:nvPr/>
        </p:nvCxnSpPr>
        <p:spPr>
          <a:xfrm>
            <a:off x="1576179" y="3453397"/>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0" name="Gerade Verbindung 239">
            <a:extLst>
              <a:ext uri="{FF2B5EF4-FFF2-40B4-BE49-F238E27FC236}">
                <a16:creationId xmlns:a16="http://schemas.microsoft.com/office/drawing/2014/main" id="{CF836940-7FF5-AB1C-B280-49A83E9AF37F}"/>
              </a:ext>
            </a:extLst>
          </p:cNvPr>
          <p:cNvCxnSpPr>
            <a:cxnSpLocks/>
          </p:cNvCxnSpPr>
          <p:nvPr/>
        </p:nvCxnSpPr>
        <p:spPr>
          <a:xfrm flipV="1">
            <a:off x="2308617" y="3103868"/>
            <a:ext cx="0" cy="44217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1" name="Gerade Verbindung 240">
            <a:extLst>
              <a:ext uri="{FF2B5EF4-FFF2-40B4-BE49-F238E27FC236}">
                <a16:creationId xmlns:a16="http://schemas.microsoft.com/office/drawing/2014/main" id="{22F228D1-A8B3-E180-B851-53BE6B7D7EAB}"/>
              </a:ext>
            </a:extLst>
          </p:cNvPr>
          <p:cNvCxnSpPr>
            <a:cxnSpLocks/>
          </p:cNvCxnSpPr>
          <p:nvPr/>
        </p:nvCxnSpPr>
        <p:spPr>
          <a:xfrm>
            <a:off x="2277854" y="3542297"/>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2" name="Gerade Verbindung 241">
            <a:extLst>
              <a:ext uri="{FF2B5EF4-FFF2-40B4-BE49-F238E27FC236}">
                <a16:creationId xmlns:a16="http://schemas.microsoft.com/office/drawing/2014/main" id="{95D6C5D3-E121-3C2B-CB76-1D5CE5C00294}"/>
              </a:ext>
            </a:extLst>
          </p:cNvPr>
          <p:cNvCxnSpPr>
            <a:cxnSpLocks/>
          </p:cNvCxnSpPr>
          <p:nvPr/>
        </p:nvCxnSpPr>
        <p:spPr>
          <a:xfrm flipV="1">
            <a:off x="3759592" y="3043539"/>
            <a:ext cx="0" cy="47393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3" name="Gerade Verbindung 242">
            <a:extLst>
              <a:ext uri="{FF2B5EF4-FFF2-40B4-BE49-F238E27FC236}">
                <a16:creationId xmlns:a16="http://schemas.microsoft.com/office/drawing/2014/main" id="{81646100-31C9-0F19-FEC5-ABAA8C4EE48F}"/>
              </a:ext>
            </a:extLst>
          </p:cNvPr>
          <p:cNvCxnSpPr>
            <a:cxnSpLocks/>
          </p:cNvCxnSpPr>
          <p:nvPr/>
        </p:nvCxnSpPr>
        <p:spPr>
          <a:xfrm>
            <a:off x="3728829" y="3513722"/>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5" name="Gerade Verbindung 244">
            <a:extLst>
              <a:ext uri="{FF2B5EF4-FFF2-40B4-BE49-F238E27FC236}">
                <a16:creationId xmlns:a16="http://schemas.microsoft.com/office/drawing/2014/main" id="{ECE5DEC4-DDF9-AB95-5935-0F0C3F94FEA3}"/>
              </a:ext>
            </a:extLst>
          </p:cNvPr>
          <p:cNvCxnSpPr>
            <a:cxnSpLocks/>
          </p:cNvCxnSpPr>
          <p:nvPr/>
        </p:nvCxnSpPr>
        <p:spPr>
          <a:xfrm>
            <a:off x="1204704" y="2945397"/>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8" name="Gerade Verbindung 247">
            <a:extLst>
              <a:ext uri="{FF2B5EF4-FFF2-40B4-BE49-F238E27FC236}">
                <a16:creationId xmlns:a16="http://schemas.microsoft.com/office/drawing/2014/main" id="{FF95A3C3-4797-09B3-D44F-D5D17EEBFC31}"/>
              </a:ext>
            </a:extLst>
          </p:cNvPr>
          <p:cNvCxnSpPr>
            <a:cxnSpLocks/>
          </p:cNvCxnSpPr>
          <p:nvPr/>
        </p:nvCxnSpPr>
        <p:spPr>
          <a:xfrm>
            <a:off x="1576179" y="3021597"/>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1" name="Gerade Verbindung 250">
            <a:extLst>
              <a:ext uri="{FF2B5EF4-FFF2-40B4-BE49-F238E27FC236}">
                <a16:creationId xmlns:a16="http://schemas.microsoft.com/office/drawing/2014/main" id="{91D48CB3-09D6-212C-FA8A-6FF7BAE15F01}"/>
              </a:ext>
            </a:extLst>
          </p:cNvPr>
          <p:cNvCxnSpPr>
            <a:cxnSpLocks/>
          </p:cNvCxnSpPr>
          <p:nvPr/>
        </p:nvCxnSpPr>
        <p:spPr>
          <a:xfrm>
            <a:off x="2277854" y="3100972"/>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3" name="Gerade Verbindung 252">
            <a:extLst>
              <a:ext uri="{FF2B5EF4-FFF2-40B4-BE49-F238E27FC236}">
                <a16:creationId xmlns:a16="http://schemas.microsoft.com/office/drawing/2014/main" id="{91E58EF0-1C62-8361-2059-96C1A304632B}"/>
              </a:ext>
            </a:extLst>
          </p:cNvPr>
          <p:cNvCxnSpPr>
            <a:cxnSpLocks/>
          </p:cNvCxnSpPr>
          <p:nvPr/>
        </p:nvCxnSpPr>
        <p:spPr>
          <a:xfrm>
            <a:off x="3728829" y="3037472"/>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4" name="Gerade Verbindung 253">
            <a:extLst>
              <a:ext uri="{FF2B5EF4-FFF2-40B4-BE49-F238E27FC236}">
                <a16:creationId xmlns:a16="http://schemas.microsoft.com/office/drawing/2014/main" id="{5387098C-20AC-A753-2CD9-2959D2F7355C}"/>
              </a:ext>
            </a:extLst>
          </p:cNvPr>
          <p:cNvCxnSpPr>
            <a:cxnSpLocks/>
          </p:cNvCxnSpPr>
          <p:nvPr/>
        </p:nvCxnSpPr>
        <p:spPr>
          <a:xfrm flipV="1">
            <a:off x="1235467" y="2824464"/>
            <a:ext cx="0" cy="52151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5" name="Gerade Verbindung 254">
            <a:extLst>
              <a:ext uri="{FF2B5EF4-FFF2-40B4-BE49-F238E27FC236}">
                <a16:creationId xmlns:a16="http://schemas.microsoft.com/office/drawing/2014/main" id="{04F71D75-7681-6FF5-8C21-A1C72F5B9CBD}"/>
              </a:ext>
            </a:extLst>
          </p:cNvPr>
          <p:cNvCxnSpPr>
            <a:cxnSpLocks/>
          </p:cNvCxnSpPr>
          <p:nvPr/>
        </p:nvCxnSpPr>
        <p:spPr>
          <a:xfrm>
            <a:off x="1204704" y="2821572"/>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6" name="Gerade Verbindung 255">
            <a:extLst>
              <a:ext uri="{FF2B5EF4-FFF2-40B4-BE49-F238E27FC236}">
                <a16:creationId xmlns:a16="http://schemas.microsoft.com/office/drawing/2014/main" id="{42FF8A6F-ED86-844B-712B-028F496FE3EF}"/>
              </a:ext>
            </a:extLst>
          </p:cNvPr>
          <p:cNvCxnSpPr>
            <a:cxnSpLocks/>
          </p:cNvCxnSpPr>
          <p:nvPr/>
        </p:nvCxnSpPr>
        <p:spPr>
          <a:xfrm flipV="1">
            <a:off x="1606942" y="3012072"/>
            <a:ext cx="0" cy="483175"/>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7" name="Gerade Verbindung 256">
            <a:extLst>
              <a:ext uri="{FF2B5EF4-FFF2-40B4-BE49-F238E27FC236}">
                <a16:creationId xmlns:a16="http://schemas.microsoft.com/office/drawing/2014/main" id="{939E6CF8-F0FA-E2D7-6FFA-FE35BF1EF9FD}"/>
              </a:ext>
            </a:extLst>
          </p:cNvPr>
          <p:cNvCxnSpPr>
            <a:cxnSpLocks/>
          </p:cNvCxnSpPr>
          <p:nvPr/>
        </p:nvCxnSpPr>
        <p:spPr>
          <a:xfrm>
            <a:off x="1576179" y="3491497"/>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8" name="Gerade Verbindung 257">
            <a:extLst>
              <a:ext uri="{FF2B5EF4-FFF2-40B4-BE49-F238E27FC236}">
                <a16:creationId xmlns:a16="http://schemas.microsoft.com/office/drawing/2014/main" id="{1D1BC2AE-FCA3-4DA5-0920-BA4A99F360C4}"/>
              </a:ext>
            </a:extLst>
          </p:cNvPr>
          <p:cNvCxnSpPr>
            <a:cxnSpLocks/>
          </p:cNvCxnSpPr>
          <p:nvPr/>
        </p:nvCxnSpPr>
        <p:spPr>
          <a:xfrm flipV="1">
            <a:off x="2308617" y="3135616"/>
            <a:ext cx="0" cy="49615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9" name="Gerade Verbindung 258">
            <a:extLst>
              <a:ext uri="{FF2B5EF4-FFF2-40B4-BE49-F238E27FC236}">
                <a16:creationId xmlns:a16="http://schemas.microsoft.com/office/drawing/2014/main" id="{D870A06B-62A7-80F3-EECD-1E5D441541AD}"/>
              </a:ext>
            </a:extLst>
          </p:cNvPr>
          <p:cNvCxnSpPr>
            <a:cxnSpLocks/>
          </p:cNvCxnSpPr>
          <p:nvPr/>
        </p:nvCxnSpPr>
        <p:spPr>
          <a:xfrm>
            <a:off x="2277854" y="3628022"/>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0" name="Gerade Verbindung 259">
            <a:extLst>
              <a:ext uri="{FF2B5EF4-FFF2-40B4-BE49-F238E27FC236}">
                <a16:creationId xmlns:a16="http://schemas.microsoft.com/office/drawing/2014/main" id="{807BA7EF-BE28-A402-7C41-A7837BBA241E}"/>
              </a:ext>
            </a:extLst>
          </p:cNvPr>
          <p:cNvCxnSpPr>
            <a:cxnSpLocks/>
          </p:cNvCxnSpPr>
          <p:nvPr/>
        </p:nvCxnSpPr>
        <p:spPr>
          <a:xfrm flipV="1">
            <a:off x="3759592" y="3018139"/>
            <a:ext cx="0" cy="52415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1" name="Gerade Verbindung 260">
            <a:extLst>
              <a:ext uri="{FF2B5EF4-FFF2-40B4-BE49-F238E27FC236}">
                <a16:creationId xmlns:a16="http://schemas.microsoft.com/office/drawing/2014/main" id="{75496FA0-735E-5AF9-2DD5-86D80762004F}"/>
              </a:ext>
            </a:extLst>
          </p:cNvPr>
          <p:cNvCxnSpPr>
            <a:cxnSpLocks/>
          </p:cNvCxnSpPr>
          <p:nvPr/>
        </p:nvCxnSpPr>
        <p:spPr>
          <a:xfrm>
            <a:off x="3728829" y="3012072"/>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3" name="Gerade Verbindung 262">
            <a:extLst>
              <a:ext uri="{FF2B5EF4-FFF2-40B4-BE49-F238E27FC236}">
                <a16:creationId xmlns:a16="http://schemas.microsoft.com/office/drawing/2014/main" id="{C1E92A00-D923-84EC-89BC-9DEDDA84A2B8}"/>
              </a:ext>
            </a:extLst>
          </p:cNvPr>
          <p:cNvCxnSpPr>
            <a:cxnSpLocks/>
          </p:cNvCxnSpPr>
          <p:nvPr/>
        </p:nvCxnSpPr>
        <p:spPr>
          <a:xfrm>
            <a:off x="1204704" y="3351797"/>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5" name="Gerade Verbindung 264">
            <a:extLst>
              <a:ext uri="{FF2B5EF4-FFF2-40B4-BE49-F238E27FC236}">
                <a16:creationId xmlns:a16="http://schemas.microsoft.com/office/drawing/2014/main" id="{69CC82C3-5905-12AC-2723-162155DA0C4E}"/>
              </a:ext>
            </a:extLst>
          </p:cNvPr>
          <p:cNvCxnSpPr>
            <a:cxnSpLocks/>
          </p:cNvCxnSpPr>
          <p:nvPr/>
        </p:nvCxnSpPr>
        <p:spPr>
          <a:xfrm>
            <a:off x="1576179" y="3008897"/>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7" name="Gerade Verbindung 266">
            <a:extLst>
              <a:ext uri="{FF2B5EF4-FFF2-40B4-BE49-F238E27FC236}">
                <a16:creationId xmlns:a16="http://schemas.microsoft.com/office/drawing/2014/main" id="{229F7610-A0E7-1022-8899-A8E434053FA2}"/>
              </a:ext>
            </a:extLst>
          </p:cNvPr>
          <p:cNvCxnSpPr>
            <a:cxnSpLocks/>
          </p:cNvCxnSpPr>
          <p:nvPr/>
        </p:nvCxnSpPr>
        <p:spPr>
          <a:xfrm>
            <a:off x="2277854" y="3135897"/>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9" name="Gerade Verbindung 268">
            <a:extLst>
              <a:ext uri="{FF2B5EF4-FFF2-40B4-BE49-F238E27FC236}">
                <a16:creationId xmlns:a16="http://schemas.microsoft.com/office/drawing/2014/main" id="{5F950984-B847-ECB2-3C5F-F8FE764325B2}"/>
              </a:ext>
            </a:extLst>
          </p:cNvPr>
          <p:cNvCxnSpPr>
            <a:cxnSpLocks/>
          </p:cNvCxnSpPr>
          <p:nvPr/>
        </p:nvCxnSpPr>
        <p:spPr>
          <a:xfrm>
            <a:off x="3728829" y="3535947"/>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70" name="Freihandform 269">
            <a:extLst>
              <a:ext uri="{FF2B5EF4-FFF2-40B4-BE49-F238E27FC236}">
                <a16:creationId xmlns:a16="http://schemas.microsoft.com/office/drawing/2014/main" id="{9116718F-D842-594D-C109-0E03EA4873C4}"/>
              </a:ext>
            </a:extLst>
          </p:cNvPr>
          <p:cNvSpPr/>
          <p:nvPr/>
        </p:nvSpPr>
        <p:spPr>
          <a:xfrm>
            <a:off x="4622800" y="2927350"/>
            <a:ext cx="3016250" cy="257175"/>
          </a:xfrm>
          <a:custGeom>
            <a:avLst/>
            <a:gdLst>
              <a:gd name="connsiteX0" fmla="*/ 0 w 3016250"/>
              <a:gd name="connsiteY0" fmla="*/ 66675 h 257175"/>
              <a:gd name="connsiteX1" fmla="*/ 492125 w 3016250"/>
              <a:gd name="connsiteY1" fmla="*/ 257175 h 257175"/>
              <a:gd name="connsiteX2" fmla="*/ 863600 w 3016250"/>
              <a:gd name="connsiteY2" fmla="*/ 0 h 257175"/>
              <a:gd name="connsiteX3" fmla="*/ 1568450 w 3016250"/>
              <a:gd name="connsiteY3" fmla="*/ 3175 h 257175"/>
              <a:gd name="connsiteX4" fmla="*/ 3016250 w 3016250"/>
              <a:gd name="connsiteY4" fmla="*/ 34925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6250" h="257175">
                <a:moveTo>
                  <a:pt x="0" y="66675"/>
                </a:moveTo>
                <a:lnTo>
                  <a:pt x="492125" y="257175"/>
                </a:lnTo>
                <a:lnTo>
                  <a:pt x="863600" y="0"/>
                </a:lnTo>
                <a:lnTo>
                  <a:pt x="1568450" y="3175"/>
                </a:lnTo>
                <a:lnTo>
                  <a:pt x="3016250" y="34925"/>
                </a:lnTo>
              </a:path>
            </a:pathLst>
          </a:cu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1" name="Freihandform 270">
            <a:extLst>
              <a:ext uri="{FF2B5EF4-FFF2-40B4-BE49-F238E27FC236}">
                <a16:creationId xmlns:a16="http://schemas.microsoft.com/office/drawing/2014/main" id="{94A2013E-62F6-4559-54E8-1BA5747B4CED}"/>
              </a:ext>
            </a:extLst>
          </p:cNvPr>
          <p:cNvSpPr/>
          <p:nvPr/>
        </p:nvSpPr>
        <p:spPr>
          <a:xfrm>
            <a:off x="4616450" y="2514600"/>
            <a:ext cx="3022600" cy="501650"/>
          </a:xfrm>
          <a:custGeom>
            <a:avLst/>
            <a:gdLst>
              <a:gd name="connsiteX0" fmla="*/ 0 w 3022600"/>
              <a:gd name="connsiteY0" fmla="*/ 463550 h 501650"/>
              <a:gd name="connsiteX1" fmla="*/ 495300 w 3022600"/>
              <a:gd name="connsiteY1" fmla="*/ 57150 h 501650"/>
              <a:gd name="connsiteX2" fmla="*/ 866775 w 3022600"/>
              <a:gd name="connsiteY2" fmla="*/ 0 h 501650"/>
              <a:gd name="connsiteX3" fmla="*/ 1571625 w 3022600"/>
              <a:gd name="connsiteY3" fmla="*/ 133350 h 501650"/>
              <a:gd name="connsiteX4" fmla="*/ 3022600 w 3022600"/>
              <a:gd name="connsiteY4" fmla="*/ 501650 h 50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600" h="501650">
                <a:moveTo>
                  <a:pt x="0" y="463550"/>
                </a:moveTo>
                <a:lnTo>
                  <a:pt x="495300" y="57150"/>
                </a:lnTo>
                <a:lnTo>
                  <a:pt x="866775" y="0"/>
                </a:lnTo>
                <a:lnTo>
                  <a:pt x="1571625" y="133350"/>
                </a:lnTo>
                <a:lnTo>
                  <a:pt x="3022600" y="501650"/>
                </a:ln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2" name="Oval 271">
            <a:extLst>
              <a:ext uri="{FF2B5EF4-FFF2-40B4-BE49-F238E27FC236}">
                <a16:creationId xmlns:a16="http://schemas.microsoft.com/office/drawing/2014/main" id="{D3976087-5D5F-4067-DE53-EBC9BC89C2B2}"/>
              </a:ext>
            </a:extLst>
          </p:cNvPr>
          <p:cNvSpPr/>
          <p:nvPr/>
        </p:nvSpPr>
        <p:spPr>
          <a:xfrm>
            <a:off x="8958397" y="2718174"/>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3" name="Oval 272">
            <a:extLst>
              <a:ext uri="{FF2B5EF4-FFF2-40B4-BE49-F238E27FC236}">
                <a16:creationId xmlns:a16="http://schemas.microsoft.com/office/drawing/2014/main" id="{DD37D0A5-9159-035A-6ABF-3E4FEDBC030B}"/>
              </a:ext>
            </a:extLst>
          </p:cNvPr>
          <p:cNvSpPr/>
          <p:nvPr/>
        </p:nvSpPr>
        <p:spPr>
          <a:xfrm>
            <a:off x="5089275" y="2546844"/>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4" name="Oval 273">
            <a:extLst>
              <a:ext uri="{FF2B5EF4-FFF2-40B4-BE49-F238E27FC236}">
                <a16:creationId xmlns:a16="http://schemas.microsoft.com/office/drawing/2014/main" id="{9AA1E23E-FD91-ACB0-C9E0-A2B259908F3D}"/>
              </a:ext>
            </a:extLst>
          </p:cNvPr>
          <p:cNvSpPr/>
          <p:nvPr/>
        </p:nvSpPr>
        <p:spPr>
          <a:xfrm>
            <a:off x="5460750" y="2489694"/>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5" name="Oval 274">
            <a:extLst>
              <a:ext uri="{FF2B5EF4-FFF2-40B4-BE49-F238E27FC236}">
                <a16:creationId xmlns:a16="http://schemas.microsoft.com/office/drawing/2014/main" id="{1586EB05-CFDD-B596-21F1-F651596A0ED8}"/>
              </a:ext>
            </a:extLst>
          </p:cNvPr>
          <p:cNvSpPr/>
          <p:nvPr/>
        </p:nvSpPr>
        <p:spPr>
          <a:xfrm>
            <a:off x="6159250" y="2623044"/>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6" name="Oval 275">
            <a:extLst>
              <a:ext uri="{FF2B5EF4-FFF2-40B4-BE49-F238E27FC236}">
                <a16:creationId xmlns:a16="http://schemas.microsoft.com/office/drawing/2014/main" id="{BB24127A-A806-E34D-CA0D-3447DE497B6F}"/>
              </a:ext>
            </a:extLst>
          </p:cNvPr>
          <p:cNvSpPr/>
          <p:nvPr/>
        </p:nvSpPr>
        <p:spPr>
          <a:xfrm>
            <a:off x="7610225" y="2994519"/>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7" name="Oval 276">
            <a:extLst>
              <a:ext uri="{FF2B5EF4-FFF2-40B4-BE49-F238E27FC236}">
                <a16:creationId xmlns:a16="http://schemas.microsoft.com/office/drawing/2014/main" id="{56B94363-1DAC-6368-D0F5-446FE3B1EDB2}"/>
              </a:ext>
            </a:extLst>
          </p:cNvPr>
          <p:cNvSpPr/>
          <p:nvPr/>
        </p:nvSpPr>
        <p:spPr>
          <a:xfrm>
            <a:off x="7610225" y="2934194"/>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8" name="Oval 277">
            <a:extLst>
              <a:ext uri="{FF2B5EF4-FFF2-40B4-BE49-F238E27FC236}">
                <a16:creationId xmlns:a16="http://schemas.microsoft.com/office/drawing/2014/main" id="{32A0E1AF-11E2-4297-BEB3-B80AD8E6E7FE}"/>
              </a:ext>
            </a:extLst>
          </p:cNvPr>
          <p:cNvSpPr/>
          <p:nvPr/>
        </p:nvSpPr>
        <p:spPr>
          <a:xfrm>
            <a:off x="6159250" y="2905619"/>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9" name="Oval 278">
            <a:extLst>
              <a:ext uri="{FF2B5EF4-FFF2-40B4-BE49-F238E27FC236}">
                <a16:creationId xmlns:a16="http://schemas.microsoft.com/office/drawing/2014/main" id="{47B8D0D4-EED3-9C12-A403-E7C289F8E02A}"/>
              </a:ext>
            </a:extLst>
          </p:cNvPr>
          <p:cNvSpPr/>
          <p:nvPr/>
        </p:nvSpPr>
        <p:spPr>
          <a:xfrm>
            <a:off x="5460750" y="2902444"/>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0" name="Oval 279">
            <a:extLst>
              <a:ext uri="{FF2B5EF4-FFF2-40B4-BE49-F238E27FC236}">
                <a16:creationId xmlns:a16="http://schemas.microsoft.com/office/drawing/2014/main" id="{68FADAAD-526B-3206-FB29-7AC9FD939E84}"/>
              </a:ext>
            </a:extLst>
          </p:cNvPr>
          <p:cNvSpPr/>
          <p:nvPr/>
        </p:nvSpPr>
        <p:spPr>
          <a:xfrm>
            <a:off x="5089275" y="3153269"/>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82" name="Gerade Verbindung 281">
            <a:extLst>
              <a:ext uri="{FF2B5EF4-FFF2-40B4-BE49-F238E27FC236}">
                <a16:creationId xmlns:a16="http://schemas.microsoft.com/office/drawing/2014/main" id="{0DF96328-B892-DE93-9BBD-16041EB08B70}"/>
              </a:ext>
            </a:extLst>
          </p:cNvPr>
          <p:cNvCxnSpPr>
            <a:cxnSpLocks/>
          </p:cNvCxnSpPr>
          <p:nvPr/>
        </p:nvCxnSpPr>
        <p:spPr>
          <a:xfrm>
            <a:off x="5081379" y="2234197"/>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3" name="Gerade Verbindung 282">
            <a:extLst>
              <a:ext uri="{FF2B5EF4-FFF2-40B4-BE49-F238E27FC236}">
                <a16:creationId xmlns:a16="http://schemas.microsoft.com/office/drawing/2014/main" id="{B69DA5A9-5B02-4D2A-5FA8-595C85BB2AF1}"/>
              </a:ext>
            </a:extLst>
          </p:cNvPr>
          <p:cNvCxnSpPr>
            <a:cxnSpLocks/>
          </p:cNvCxnSpPr>
          <p:nvPr/>
        </p:nvCxnSpPr>
        <p:spPr>
          <a:xfrm flipV="1">
            <a:off x="5112142" y="2881897"/>
            <a:ext cx="0" cy="59372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4" name="Gerade Verbindung 283">
            <a:extLst>
              <a:ext uri="{FF2B5EF4-FFF2-40B4-BE49-F238E27FC236}">
                <a16:creationId xmlns:a16="http://schemas.microsoft.com/office/drawing/2014/main" id="{83828F1C-129B-5AC2-10C6-E877DB3B4D48}"/>
              </a:ext>
            </a:extLst>
          </p:cNvPr>
          <p:cNvCxnSpPr>
            <a:cxnSpLocks/>
          </p:cNvCxnSpPr>
          <p:nvPr/>
        </p:nvCxnSpPr>
        <p:spPr>
          <a:xfrm>
            <a:off x="5081379" y="3478797"/>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5" name="Gerade Verbindung 284">
            <a:extLst>
              <a:ext uri="{FF2B5EF4-FFF2-40B4-BE49-F238E27FC236}">
                <a16:creationId xmlns:a16="http://schemas.microsoft.com/office/drawing/2014/main" id="{8B2FD011-A515-F05F-6705-85F009AA28C5}"/>
              </a:ext>
            </a:extLst>
          </p:cNvPr>
          <p:cNvCxnSpPr>
            <a:cxnSpLocks/>
          </p:cNvCxnSpPr>
          <p:nvPr/>
        </p:nvCxnSpPr>
        <p:spPr>
          <a:xfrm>
            <a:off x="5081379" y="2881897"/>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7" name="Gerade Verbindung 286">
            <a:extLst>
              <a:ext uri="{FF2B5EF4-FFF2-40B4-BE49-F238E27FC236}">
                <a16:creationId xmlns:a16="http://schemas.microsoft.com/office/drawing/2014/main" id="{B36D8464-56EF-CB70-509C-39A419F27F11}"/>
              </a:ext>
            </a:extLst>
          </p:cNvPr>
          <p:cNvCxnSpPr>
            <a:cxnSpLocks/>
          </p:cNvCxnSpPr>
          <p:nvPr/>
        </p:nvCxnSpPr>
        <p:spPr>
          <a:xfrm flipV="1">
            <a:off x="5112142" y="2234197"/>
            <a:ext cx="0" cy="669925"/>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8" name="Gerade Verbindung 287">
            <a:extLst>
              <a:ext uri="{FF2B5EF4-FFF2-40B4-BE49-F238E27FC236}">
                <a16:creationId xmlns:a16="http://schemas.microsoft.com/office/drawing/2014/main" id="{2FC83BA6-07E4-14DE-DABE-7660DD4E7A56}"/>
              </a:ext>
            </a:extLst>
          </p:cNvPr>
          <p:cNvCxnSpPr>
            <a:cxnSpLocks/>
          </p:cNvCxnSpPr>
          <p:nvPr/>
        </p:nvCxnSpPr>
        <p:spPr>
          <a:xfrm>
            <a:off x="5081379" y="2907297"/>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0" name="Gerade Verbindung 289">
            <a:extLst>
              <a:ext uri="{FF2B5EF4-FFF2-40B4-BE49-F238E27FC236}">
                <a16:creationId xmlns:a16="http://schemas.microsoft.com/office/drawing/2014/main" id="{3FF4573D-66EE-45BA-FF35-E6AC042BA1CB}"/>
              </a:ext>
            </a:extLst>
          </p:cNvPr>
          <p:cNvCxnSpPr>
            <a:cxnSpLocks/>
          </p:cNvCxnSpPr>
          <p:nvPr/>
        </p:nvCxnSpPr>
        <p:spPr>
          <a:xfrm flipV="1">
            <a:off x="5483617" y="2595133"/>
            <a:ext cx="0" cy="64871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1" name="Gerade Verbindung 290">
            <a:extLst>
              <a:ext uri="{FF2B5EF4-FFF2-40B4-BE49-F238E27FC236}">
                <a16:creationId xmlns:a16="http://schemas.microsoft.com/office/drawing/2014/main" id="{55EA61BC-90BC-EB9D-0DEF-93210358266C}"/>
              </a:ext>
            </a:extLst>
          </p:cNvPr>
          <p:cNvCxnSpPr>
            <a:cxnSpLocks/>
          </p:cNvCxnSpPr>
          <p:nvPr/>
        </p:nvCxnSpPr>
        <p:spPr>
          <a:xfrm>
            <a:off x="5452854" y="3247022"/>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3" name="Gerade Verbindung 292">
            <a:extLst>
              <a:ext uri="{FF2B5EF4-FFF2-40B4-BE49-F238E27FC236}">
                <a16:creationId xmlns:a16="http://schemas.microsoft.com/office/drawing/2014/main" id="{244DA067-5C15-A92E-9660-7C3D73F07035}"/>
              </a:ext>
            </a:extLst>
          </p:cNvPr>
          <p:cNvCxnSpPr>
            <a:cxnSpLocks/>
          </p:cNvCxnSpPr>
          <p:nvPr/>
        </p:nvCxnSpPr>
        <p:spPr>
          <a:xfrm>
            <a:off x="5452854" y="2602497"/>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4" name="Gerade Verbindung 293">
            <a:extLst>
              <a:ext uri="{FF2B5EF4-FFF2-40B4-BE49-F238E27FC236}">
                <a16:creationId xmlns:a16="http://schemas.microsoft.com/office/drawing/2014/main" id="{85D12D0E-8D6D-339E-394B-1D68410FB5DA}"/>
              </a:ext>
            </a:extLst>
          </p:cNvPr>
          <p:cNvCxnSpPr>
            <a:cxnSpLocks/>
          </p:cNvCxnSpPr>
          <p:nvPr/>
        </p:nvCxnSpPr>
        <p:spPr>
          <a:xfrm flipV="1">
            <a:off x="6191642" y="2984990"/>
            <a:ext cx="0" cy="24615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 name="Gerade Verbindung 294">
            <a:extLst>
              <a:ext uri="{FF2B5EF4-FFF2-40B4-BE49-F238E27FC236}">
                <a16:creationId xmlns:a16="http://schemas.microsoft.com/office/drawing/2014/main" id="{01683F01-653E-7867-62F7-90B305E410D5}"/>
              </a:ext>
            </a:extLst>
          </p:cNvPr>
          <p:cNvCxnSpPr>
            <a:cxnSpLocks/>
          </p:cNvCxnSpPr>
          <p:nvPr/>
        </p:nvCxnSpPr>
        <p:spPr>
          <a:xfrm>
            <a:off x="6160879" y="3234322"/>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7" name="Gerade Verbindung 296">
            <a:extLst>
              <a:ext uri="{FF2B5EF4-FFF2-40B4-BE49-F238E27FC236}">
                <a16:creationId xmlns:a16="http://schemas.microsoft.com/office/drawing/2014/main" id="{F335F073-05C9-B12C-654A-A17667A95345}"/>
              </a:ext>
            </a:extLst>
          </p:cNvPr>
          <p:cNvCxnSpPr>
            <a:cxnSpLocks/>
          </p:cNvCxnSpPr>
          <p:nvPr/>
        </p:nvCxnSpPr>
        <p:spPr>
          <a:xfrm flipV="1">
            <a:off x="7639442" y="2663072"/>
            <a:ext cx="0" cy="59665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8" name="Gerade Verbindung 297">
            <a:extLst>
              <a:ext uri="{FF2B5EF4-FFF2-40B4-BE49-F238E27FC236}">
                <a16:creationId xmlns:a16="http://schemas.microsoft.com/office/drawing/2014/main" id="{F772A90D-2145-0C17-FC46-9CBC708F8B30}"/>
              </a:ext>
            </a:extLst>
          </p:cNvPr>
          <p:cNvCxnSpPr>
            <a:cxnSpLocks/>
          </p:cNvCxnSpPr>
          <p:nvPr/>
        </p:nvCxnSpPr>
        <p:spPr>
          <a:xfrm>
            <a:off x="7608679" y="3262897"/>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0" name="Gerade Verbindung 299">
            <a:extLst>
              <a:ext uri="{FF2B5EF4-FFF2-40B4-BE49-F238E27FC236}">
                <a16:creationId xmlns:a16="http://schemas.microsoft.com/office/drawing/2014/main" id="{A9900DB1-1213-89D1-713A-B621EF7A6555}"/>
              </a:ext>
            </a:extLst>
          </p:cNvPr>
          <p:cNvCxnSpPr>
            <a:cxnSpLocks/>
          </p:cNvCxnSpPr>
          <p:nvPr/>
        </p:nvCxnSpPr>
        <p:spPr>
          <a:xfrm>
            <a:off x="7608679" y="2662822"/>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1" name="Gerade Verbindung 300">
            <a:extLst>
              <a:ext uri="{FF2B5EF4-FFF2-40B4-BE49-F238E27FC236}">
                <a16:creationId xmlns:a16="http://schemas.microsoft.com/office/drawing/2014/main" id="{D2288BBD-39BC-939D-91C4-803E13A3B480}"/>
              </a:ext>
            </a:extLst>
          </p:cNvPr>
          <p:cNvCxnSpPr>
            <a:cxnSpLocks/>
          </p:cNvCxnSpPr>
          <p:nvPr/>
        </p:nvCxnSpPr>
        <p:spPr>
          <a:xfrm flipV="1">
            <a:off x="5483617" y="2150633"/>
            <a:ext cx="0" cy="73126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2" name="Gerade Verbindung 301">
            <a:extLst>
              <a:ext uri="{FF2B5EF4-FFF2-40B4-BE49-F238E27FC236}">
                <a16:creationId xmlns:a16="http://schemas.microsoft.com/office/drawing/2014/main" id="{5DCBB942-EFAB-7FEC-F06C-DF059728A57C}"/>
              </a:ext>
            </a:extLst>
          </p:cNvPr>
          <p:cNvCxnSpPr>
            <a:cxnSpLocks/>
          </p:cNvCxnSpPr>
          <p:nvPr/>
        </p:nvCxnSpPr>
        <p:spPr>
          <a:xfrm>
            <a:off x="5452854" y="2157997"/>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4" name="Gerade Verbindung 303">
            <a:extLst>
              <a:ext uri="{FF2B5EF4-FFF2-40B4-BE49-F238E27FC236}">
                <a16:creationId xmlns:a16="http://schemas.microsoft.com/office/drawing/2014/main" id="{2176C92C-92B5-7F77-C23C-E8B738CBECB5}"/>
              </a:ext>
            </a:extLst>
          </p:cNvPr>
          <p:cNvCxnSpPr>
            <a:cxnSpLocks/>
          </p:cNvCxnSpPr>
          <p:nvPr/>
        </p:nvCxnSpPr>
        <p:spPr>
          <a:xfrm>
            <a:off x="5452854" y="2878722"/>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6" name="Gerade Verbindung 305">
            <a:extLst>
              <a:ext uri="{FF2B5EF4-FFF2-40B4-BE49-F238E27FC236}">
                <a16:creationId xmlns:a16="http://schemas.microsoft.com/office/drawing/2014/main" id="{806D6B42-D6C0-477F-84F2-B48A9B292AEC}"/>
              </a:ext>
            </a:extLst>
          </p:cNvPr>
          <p:cNvCxnSpPr>
            <a:cxnSpLocks/>
          </p:cNvCxnSpPr>
          <p:nvPr/>
        </p:nvCxnSpPr>
        <p:spPr>
          <a:xfrm flipV="1">
            <a:off x="6191642" y="2317750"/>
            <a:ext cx="0" cy="65622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7" name="Gerade Verbindung 306">
            <a:extLst>
              <a:ext uri="{FF2B5EF4-FFF2-40B4-BE49-F238E27FC236}">
                <a16:creationId xmlns:a16="http://schemas.microsoft.com/office/drawing/2014/main" id="{A0AB04F7-32C6-2630-411A-C5D9DA04AB10}"/>
              </a:ext>
            </a:extLst>
          </p:cNvPr>
          <p:cNvCxnSpPr>
            <a:cxnSpLocks/>
          </p:cNvCxnSpPr>
          <p:nvPr/>
        </p:nvCxnSpPr>
        <p:spPr>
          <a:xfrm>
            <a:off x="6160879" y="2977147"/>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9" name="Gerade Verbindung 308">
            <a:extLst>
              <a:ext uri="{FF2B5EF4-FFF2-40B4-BE49-F238E27FC236}">
                <a16:creationId xmlns:a16="http://schemas.microsoft.com/office/drawing/2014/main" id="{D0371257-3519-DBEB-AF12-970C4A7AFBDC}"/>
              </a:ext>
            </a:extLst>
          </p:cNvPr>
          <p:cNvCxnSpPr>
            <a:cxnSpLocks/>
          </p:cNvCxnSpPr>
          <p:nvPr/>
        </p:nvCxnSpPr>
        <p:spPr>
          <a:xfrm>
            <a:off x="6160879" y="2323097"/>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0" name="Gerade Verbindung 309">
            <a:extLst>
              <a:ext uri="{FF2B5EF4-FFF2-40B4-BE49-F238E27FC236}">
                <a16:creationId xmlns:a16="http://schemas.microsoft.com/office/drawing/2014/main" id="{048BC70C-0163-FC44-77C4-D8FD4A6F31E0}"/>
              </a:ext>
            </a:extLst>
          </p:cNvPr>
          <p:cNvCxnSpPr>
            <a:cxnSpLocks/>
          </p:cNvCxnSpPr>
          <p:nvPr/>
        </p:nvCxnSpPr>
        <p:spPr>
          <a:xfrm flipV="1">
            <a:off x="7639442" y="2685047"/>
            <a:ext cx="0" cy="65405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1" name="Gerade Verbindung 310">
            <a:extLst>
              <a:ext uri="{FF2B5EF4-FFF2-40B4-BE49-F238E27FC236}">
                <a16:creationId xmlns:a16="http://schemas.microsoft.com/office/drawing/2014/main" id="{9921E1F6-E922-2DBE-6264-06F87E5241D7}"/>
              </a:ext>
            </a:extLst>
          </p:cNvPr>
          <p:cNvCxnSpPr>
            <a:cxnSpLocks/>
          </p:cNvCxnSpPr>
          <p:nvPr/>
        </p:nvCxnSpPr>
        <p:spPr>
          <a:xfrm>
            <a:off x="7608679" y="3342272"/>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2" name="Gerade Verbindung 311">
            <a:extLst>
              <a:ext uri="{FF2B5EF4-FFF2-40B4-BE49-F238E27FC236}">
                <a16:creationId xmlns:a16="http://schemas.microsoft.com/office/drawing/2014/main" id="{D1ED204B-D016-B578-C8FD-2921773DBC65}"/>
              </a:ext>
            </a:extLst>
          </p:cNvPr>
          <p:cNvCxnSpPr>
            <a:cxnSpLocks/>
          </p:cNvCxnSpPr>
          <p:nvPr/>
        </p:nvCxnSpPr>
        <p:spPr>
          <a:xfrm>
            <a:off x="7608679" y="2685047"/>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14" name="Freihandform 313">
            <a:extLst>
              <a:ext uri="{FF2B5EF4-FFF2-40B4-BE49-F238E27FC236}">
                <a16:creationId xmlns:a16="http://schemas.microsoft.com/office/drawing/2014/main" id="{D8AD8DA3-940B-01A4-C0D7-C422F801E486}"/>
              </a:ext>
            </a:extLst>
          </p:cNvPr>
          <p:cNvSpPr/>
          <p:nvPr/>
        </p:nvSpPr>
        <p:spPr>
          <a:xfrm>
            <a:off x="8489950" y="2971800"/>
            <a:ext cx="3025775" cy="241300"/>
          </a:xfrm>
          <a:custGeom>
            <a:avLst/>
            <a:gdLst>
              <a:gd name="connsiteX0" fmla="*/ 0 w 3025775"/>
              <a:gd name="connsiteY0" fmla="*/ 0 h 241300"/>
              <a:gd name="connsiteX1" fmla="*/ 495300 w 3025775"/>
              <a:gd name="connsiteY1" fmla="*/ 241300 h 241300"/>
              <a:gd name="connsiteX2" fmla="*/ 866775 w 3025775"/>
              <a:gd name="connsiteY2" fmla="*/ 66675 h 241300"/>
              <a:gd name="connsiteX3" fmla="*/ 1574800 w 3025775"/>
              <a:gd name="connsiteY3" fmla="*/ 215900 h 241300"/>
              <a:gd name="connsiteX4" fmla="*/ 3025775 w 3025775"/>
              <a:gd name="connsiteY4" fmla="*/ 187325 h 24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775" h="241300">
                <a:moveTo>
                  <a:pt x="0" y="0"/>
                </a:moveTo>
                <a:lnTo>
                  <a:pt x="495300" y="241300"/>
                </a:lnTo>
                <a:lnTo>
                  <a:pt x="866775" y="66675"/>
                </a:lnTo>
                <a:lnTo>
                  <a:pt x="1574800" y="215900"/>
                </a:lnTo>
                <a:lnTo>
                  <a:pt x="3025775" y="187325"/>
                </a:lnTo>
              </a:path>
            </a:pathLst>
          </a:cu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5" name="Freihandform 314">
            <a:extLst>
              <a:ext uri="{FF2B5EF4-FFF2-40B4-BE49-F238E27FC236}">
                <a16:creationId xmlns:a16="http://schemas.microsoft.com/office/drawing/2014/main" id="{218EBE69-C808-71EC-8A65-DAF4E5ABF46D}"/>
              </a:ext>
            </a:extLst>
          </p:cNvPr>
          <p:cNvSpPr/>
          <p:nvPr/>
        </p:nvSpPr>
        <p:spPr>
          <a:xfrm>
            <a:off x="8496300" y="2740025"/>
            <a:ext cx="3013075" cy="387350"/>
          </a:xfrm>
          <a:custGeom>
            <a:avLst/>
            <a:gdLst>
              <a:gd name="connsiteX0" fmla="*/ 0 w 3013075"/>
              <a:gd name="connsiteY0" fmla="*/ 225425 h 387350"/>
              <a:gd name="connsiteX1" fmla="*/ 488950 w 3013075"/>
              <a:gd name="connsiteY1" fmla="*/ 0 h 387350"/>
              <a:gd name="connsiteX2" fmla="*/ 863600 w 3013075"/>
              <a:gd name="connsiteY2" fmla="*/ 371475 h 387350"/>
              <a:gd name="connsiteX3" fmla="*/ 1568450 w 3013075"/>
              <a:gd name="connsiteY3" fmla="*/ 317500 h 387350"/>
              <a:gd name="connsiteX4" fmla="*/ 3013075 w 3013075"/>
              <a:gd name="connsiteY4" fmla="*/ 387350 h 387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075" h="387350">
                <a:moveTo>
                  <a:pt x="0" y="225425"/>
                </a:moveTo>
                <a:lnTo>
                  <a:pt x="488950" y="0"/>
                </a:lnTo>
                <a:lnTo>
                  <a:pt x="863600" y="371475"/>
                </a:lnTo>
                <a:lnTo>
                  <a:pt x="1568450" y="317500"/>
                </a:lnTo>
                <a:lnTo>
                  <a:pt x="3013075" y="387350"/>
                </a:ln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6" name="Oval 315">
            <a:extLst>
              <a:ext uri="{FF2B5EF4-FFF2-40B4-BE49-F238E27FC236}">
                <a16:creationId xmlns:a16="http://schemas.microsoft.com/office/drawing/2014/main" id="{33541108-53BF-81B0-70D3-01D9853D0A47}"/>
              </a:ext>
            </a:extLst>
          </p:cNvPr>
          <p:cNvSpPr/>
          <p:nvPr/>
        </p:nvSpPr>
        <p:spPr>
          <a:xfrm>
            <a:off x="8958397" y="3184899"/>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7" name="Oval 316">
            <a:extLst>
              <a:ext uri="{FF2B5EF4-FFF2-40B4-BE49-F238E27FC236}">
                <a16:creationId xmlns:a16="http://schemas.microsoft.com/office/drawing/2014/main" id="{F21538D4-E909-6A2F-FBF9-0B27AD93788A}"/>
              </a:ext>
            </a:extLst>
          </p:cNvPr>
          <p:cNvSpPr/>
          <p:nvPr/>
        </p:nvSpPr>
        <p:spPr>
          <a:xfrm>
            <a:off x="9329872" y="3013449"/>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8" name="Oval 317">
            <a:extLst>
              <a:ext uri="{FF2B5EF4-FFF2-40B4-BE49-F238E27FC236}">
                <a16:creationId xmlns:a16="http://schemas.microsoft.com/office/drawing/2014/main" id="{A30ACA5A-6F72-478C-4DDD-E5A1F422BFA9}"/>
              </a:ext>
            </a:extLst>
          </p:cNvPr>
          <p:cNvSpPr/>
          <p:nvPr/>
        </p:nvSpPr>
        <p:spPr>
          <a:xfrm>
            <a:off x="10037897" y="3162674"/>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9" name="Oval 318">
            <a:extLst>
              <a:ext uri="{FF2B5EF4-FFF2-40B4-BE49-F238E27FC236}">
                <a16:creationId xmlns:a16="http://schemas.microsoft.com/office/drawing/2014/main" id="{8083976F-5963-62BC-9AEB-CA7B950829FE}"/>
              </a:ext>
            </a:extLst>
          </p:cNvPr>
          <p:cNvSpPr/>
          <p:nvPr/>
        </p:nvSpPr>
        <p:spPr>
          <a:xfrm>
            <a:off x="11482522" y="3134099"/>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0" name="Oval 319">
            <a:extLst>
              <a:ext uri="{FF2B5EF4-FFF2-40B4-BE49-F238E27FC236}">
                <a16:creationId xmlns:a16="http://schemas.microsoft.com/office/drawing/2014/main" id="{6BEE6388-DC00-43B9-BFBB-0991A87A9343}"/>
              </a:ext>
            </a:extLst>
          </p:cNvPr>
          <p:cNvSpPr/>
          <p:nvPr/>
        </p:nvSpPr>
        <p:spPr>
          <a:xfrm>
            <a:off x="9329872" y="3086474"/>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1" name="Oval 320">
            <a:extLst>
              <a:ext uri="{FF2B5EF4-FFF2-40B4-BE49-F238E27FC236}">
                <a16:creationId xmlns:a16="http://schemas.microsoft.com/office/drawing/2014/main" id="{80367840-D67E-CB0E-AB2E-492A20D11EB2}"/>
              </a:ext>
            </a:extLst>
          </p:cNvPr>
          <p:cNvSpPr/>
          <p:nvPr/>
        </p:nvSpPr>
        <p:spPr>
          <a:xfrm>
            <a:off x="10037897" y="3032499"/>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2" name="Oval 321">
            <a:extLst>
              <a:ext uri="{FF2B5EF4-FFF2-40B4-BE49-F238E27FC236}">
                <a16:creationId xmlns:a16="http://schemas.microsoft.com/office/drawing/2014/main" id="{420A8083-E84B-6F67-0CAF-8AF368963CCB}"/>
              </a:ext>
            </a:extLst>
          </p:cNvPr>
          <p:cNvSpPr/>
          <p:nvPr/>
        </p:nvSpPr>
        <p:spPr>
          <a:xfrm>
            <a:off x="11482522" y="3095999"/>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4" name="Oval 323">
            <a:extLst>
              <a:ext uri="{FF2B5EF4-FFF2-40B4-BE49-F238E27FC236}">
                <a16:creationId xmlns:a16="http://schemas.microsoft.com/office/drawing/2014/main" id="{DD2A1FAC-6A65-DF7E-15EB-76A83ED76D5F}"/>
              </a:ext>
            </a:extLst>
          </p:cNvPr>
          <p:cNvSpPr/>
          <p:nvPr/>
        </p:nvSpPr>
        <p:spPr>
          <a:xfrm>
            <a:off x="8459922" y="2943599"/>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5" name="Oval 324">
            <a:extLst>
              <a:ext uri="{FF2B5EF4-FFF2-40B4-BE49-F238E27FC236}">
                <a16:creationId xmlns:a16="http://schemas.microsoft.com/office/drawing/2014/main" id="{A52EA7BE-E4E3-5209-BEFA-10A000D8167D}"/>
              </a:ext>
            </a:extLst>
          </p:cNvPr>
          <p:cNvSpPr/>
          <p:nvPr/>
        </p:nvSpPr>
        <p:spPr>
          <a:xfrm>
            <a:off x="4586170" y="2962933"/>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6" name="Oval 325">
            <a:extLst>
              <a:ext uri="{FF2B5EF4-FFF2-40B4-BE49-F238E27FC236}">
                <a16:creationId xmlns:a16="http://schemas.microsoft.com/office/drawing/2014/main" id="{93935A1C-561C-0A67-1DA0-89CF66C09760}"/>
              </a:ext>
            </a:extLst>
          </p:cNvPr>
          <p:cNvSpPr/>
          <p:nvPr/>
        </p:nvSpPr>
        <p:spPr>
          <a:xfrm>
            <a:off x="690796" y="2391289"/>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27" name="Gerade Verbindung 326">
            <a:extLst>
              <a:ext uri="{FF2B5EF4-FFF2-40B4-BE49-F238E27FC236}">
                <a16:creationId xmlns:a16="http://schemas.microsoft.com/office/drawing/2014/main" id="{87B64824-FF84-14B2-272F-CCFE9C15BD26}"/>
              </a:ext>
            </a:extLst>
          </p:cNvPr>
          <p:cNvCxnSpPr>
            <a:cxnSpLocks/>
          </p:cNvCxnSpPr>
          <p:nvPr/>
        </p:nvCxnSpPr>
        <p:spPr>
          <a:xfrm flipV="1">
            <a:off x="8988817" y="2994395"/>
            <a:ext cx="0" cy="43360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8" name="Gerade Verbindung 327">
            <a:extLst>
              <a:ext uri="{FF2B5EF4-FFF2-40B4-BE49-F238E27FC236}">
                <a16:creationId xmlns:a16="http://schemas.microsoft.com/office/drawing/2014/main" id="{A19089DC-A9CC-8413-BCFF-6A7F9FC2A07D}"/>
              </a:ext>
            </a:extLst>
          </p:cNvPr>
          <p:cNvCxnSpPr>
            <a:cxnSpLocks/>
          </p:cNvCxnSpPr>
          <p:nvPr/>
        </p:nvCxnSpPr>
        <p:spPr>
          <a:xfrm>
            <a:off x="8958054" y="3431172"/>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0" name="Gerade Verbindung 329">
            <a:extLst>
              <a:ext uri="{FF2B5EF4-FFF2-40B4-BE49-F238E27FC236}">
                <a16:creationId xmlns:a16="http://schemas.microsoft.com/office/drawing/2014/main" id="{C5143075-C0AF-1326-722C-43A4667D6F64}"/>
              </a:ext>
            </a:extLst>
          </p:cNvPr>
          <p:cNvCxnSpPr>
            <a:cxnSpLocks/>
          </p:cNvCxnSpPr>
          <p:nvPr/>
        </p:nvCxnSpPr>
        <p:spPr>
          <a:xfrm>
            <a:off x="8958054" y="2986672"/>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1" name="Gerade Verbindung 330">
            <a:extLst>
              <a:ext uri="{FF2B5EF4-FFF2-40B4-BE49-F238E27FC236}">
                <a16:creationId xmlns:a16="http://schemas.microsoft.com/office/drawing/2014/main" id="{3C05C65B-2A43-FD80-38FF-BD6DB242EFBF}"/>
              </a:ext>
            </a:extLst>
          </p:cNvPr>
          <p:cNvCxnSpPr>
            <a:cxnSpLocks/>
          </p:cNvCxnSpPr>
          <p:nvPr/>
        </p:nvCxnSpPr>
        <p:spPr>
          <a:xfrm flipV="1">
            <a:off x="8988817" y="2489694"/>
            <a:ext cx="0" cy="48427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2" name="Gerade Verbindung 331">
            <a:extLst>
              <a:ext uri="{FF2B5EF4-FFF2-40B4-BE49-F238E27FC236}">
                <a16:creationId xmlns:a16="http://schemas.microsoft.com/office/drawing/2014/main" id="{79623790-DC3C-E08B-35C5-9E747B3E198C}"/>
              </a:ext>
            </a:extLst>
          </p:cNvPr>
          <p:cNvCxnSpPr>
            <a:cxnSpLocks/>
          </p:cNvCxnSpPr>
          <p:nvPr/>
        </p:nvCxnSpPr>
        <p:spPr>
          <a:xfrm>
            <a:off x="8958054" y="2977147"/>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3" name="Gerade Verbindung 332">
            <a:extLst>
              <a:ext uri="{FF2B5EF4-FFF2-40B4-BE49-F238E27FC236}">
                <a16:creationId xmlns:a16="http://schemas.microsoft.com/office/drawing/2014/main" id="{36AA552C-5522-002B-064E-F8F2BB0DA279}"/>
              </a:ext>
            </a:extLst>
          </p:cNvPr>
          <p:cNvCxnSpPr>
            <a:cxnSpLocks/>
          </p:cNvCxnSpPr>
          <p:nvPr/>
        </p:nvCxnSpPr>
        <p:spPr>
          <a:xfrm>
            <a:off x="8958054" y="2489694"/>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5" name="Gerade Verbindung 334">
            <a:extLst>
              <a:ext uri="{FF2B5EF4-FFF2-40B4-BE49-F238E27FC236}">
                <a16:creationId xmlns:a16="http://schemas.microsoft.com/office/drawing/2014/main" id="{9250AB47-B533-C14D-6F8F-123483F47419}"/>
              </a:ext>
            </a:extLst>
          </p:cNvPr>
          <p:cNvCxnSpPr>
            <a:cxnSpLocks/>
          </p:cNvCxnSpPr>
          <p:nvPr/>
        </p:nvCxnSpPr>
        <p:spPr>
          <a:xfrm flipV="1">
            <a:off x="9360292" y="2915140"/>
            <a:ext cx="0" cy="25885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6" name="Gerade Verbindung 335">
            <a:extLst>
              <a:ext uri="{FF2B5EF4-FFF2-40B4-BE49-F238E27FC236}">
                <a16:creationId xmlns:a16="http://schemas.microsoft.com/office/drawing/2014/main" id="{B7C1E8B8-AACC-0728-23E0-93DABBDF4ED0}"/>
              </a:ext>
            </a:extLst>
          </p:cNvPr>
          <p:cNvCxnSpPr>
            <a:cxnSpLocks/>
          </p:cNvCxnSpPr>
          <p:nvPr/>
        </p:nvCxnSpPr>
        <p:spPr>
          <a:xfrm>
            <a:off x="9329529" y="3177172"/>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8" name="Gerade Verbindung 337">
            <a:extLst>
              <a:ext uri="{FF2B5EF4-FFF2-40B4-BE49-F238E27FC236}">
                <a16:creationId xmlns:a16="http://schemas.microsoft.com/office/drawing/2014/main" id="{157C72B0-E208-99D5-9544-308390244D84}"/>
              </a:ext>
            </a:extLst>
          </p:cNvPr>
          <p:cNvCxnSpPr>
            <a:cxnSpLocks/>
          </p:cNvCxnSpPr>
          <p:nvPr/>
        </p:nvCxnSpPr>
        <p:spPr>
          <a:xfrm>
            <a:off x="9329529" y="2910472"/>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 name="Gerade Verbindung 338">
            <a:extLst>
              <a:ext uri="{FF2B5EF4-FFF2-40B4-BE49-F238E27FC236}">
                <a16:creationId xmlns:a16="http://schemas.microsoft.com/office/drawing/2014/main" id="{3A8B2C86-0F6B-5BCA-5F66-0C880C85B1A1}"/>
              </a:ext>
            </a:extLst>
          </p:cNvPr>
          <p:cNvCxnSpPr>
            <a:cxnSpLocks/>
          </p:cNvCxnSpPr>
          <p:nvPr/>
        </p:nvCxnSpPr>
        <p:spPr>
          <a:xfrm flipV="1">
            <a:off x="9360292" y="2968997"/>
            <a:ext cx="0" cy="2812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0" name="Gerade Verbindung 339">
            <a:extLst>
              <a:ext uri="{FF2B5EF4-FFF2-40B4-BE49-F238E27FC236}">
                <a16:creationId xmlns:a16="http://schemas.microsoft.com/office/drawing/2014/main" id="{8C451FE3-ED72-303A-FF25-F60BA6BC2ACA}"/>
              </a:ext>
            </a:extLst>
          </p:cNvPr>
          <p:cNvCxnSpPr>
            <a:cxnSpLocks/>
          </p:cNvCxnSpPr>
          <p:nvPr/>
        </p:nvCxnSpPr>
        <p:spPr>
          <a:xfrm>
            <a:off x="9329529" y="3253372"/>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2" name="Gerade Verbindung 341">
            <a:extLst>
              <a:ext uri="{FF2B5EF4-FFF2-40B4-BE49-F238E27FC236}">
                <a16:creationId xmlns:a16="http://schemas.microsoft.com/office/drawing/2014/main" id="{0B52118A-33E8-8B26-EB6C-6D5D60FEB244}"/>
              </a:ext>
            </a:extLst>
          </p:cNvPr>
          <p:cNvCxnSpPr>
            <a:cxnSpLocks/>
          </p:cNvCxnSpPr>
          <p:nvPr/>
        </p:nvCxnSpPr>
        <p:spPr>
          <a:xfrm>
            <a:off x="9329529" y="2961272"/>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3" name="Gerade Verbindung 342">
            <a:extLst>
              <a:ext uri="{FF2B5EF4-FFF2-40B4-BE49-F238E27FC236}">
                <a16:creationId xmlns:a16="http://schemas.microsoft.com/office/drawing/2014/main" id="{05BCBF9D-562F-411B-F82B-299FE2E30587}"/>
              </a:ext>
            </a:extLst>
          </p:cNvPr>
          <p:cNvCxnSpPr>
            <a:cxnSpLocks/>
          </p:cNvCxnSpPr>
          <p:nvPr/>
        </p:nvCxnSpPr>
        <p:spPr>
          <a:xfrm flipV="1">
            <a:off x="10061967" y="3173997"/>
            <a:ext cx="0" cy="14287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 name="Gerade Verbindung 343">
            <a:extLst>
              <a:ext uri="{FF2B5EF4-FFF2-40B4-BE49-F238E27FC236}">
                <a16:creationId xmlns:a16="http://schemas.microsoft.com/office/drawing/2014/main" id="{F524923B-48BD-2F1F-694B-00E43396C10B}"/>
              </a:ext>
            </a:extLst>
          </p:cNvPr>
          <p:cNvCxnSpPr>
            <a:cxnSpLocks/>
          </p:cNvCxnSpPr>
          <p:nvPr/>
        </p:nvCxnSpPr>
        <p:spPr>
          <a:xfrm>
            <a:off x="10031204" y="3320047"/>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9" name="Gerade Verbindung 348">
            <a:extLst>
              <a:ext uri="{FF2B5EF4-FFF2-40B4-BE49-F238E27FC236}">
                <a16:creationId xmlns:a16="http://schemas.microsoft.com/office/drawing/2014/main" id="{EAA9821F-6450-9817-F77B-3315836A36A4}"/>
              </a:ext>
            </a:extLst>
          </p:cNvPr>
          <p:cNvCxnSpPr>
            <a:cxnSpLocks/>
          </p:cNvCxnSpPr>
          <p:nvPr/>
        </p:nvCxnSpPr>
        <p:spPr>
          <a:xfrm>
            <a:off x="10031204" y="2916822"/>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0" name="Gerade Verbindung 349">
            <a:extLst>
              <a:ext uri="{FF2B5EF4-FFF2-40B4-BE49-F238E27FC236}">
                <a16:creationId xmlns:a16="http://schemas.microsoft.com/office/drawing/2014/main" id="{F62FDCED-286D-4891-AA05-D446CBBFFAFB}"/>
              </a:ext>
            </a:extLst>
          </p:cNvPr>
          <p:cNvCxnSpPr>
            <a:cxnSpLocks/>
          </p:cNvCxnSpPr>
          <p:nvPr/>
        </p:nvCxnSpPr>
        <p:spPr>
          <a:xfrm flipV="1">
            <a:off x="11509767" y="2994395"/>
            <a:ext cx="0" cy="31612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1" name="Gerade Verbindung 350">
            <a:extLst>
              <a:ext uri="{FF2B5EF4-FFF2-40B4-BE49-F238E27FC236}">
                <a16:creationId xmlns:a16="http://schemas.microsoft.com/office/drawing/2014/main" id="{6AA23AA8-2045-9D0F-1208-52113BE502AE}"/>
              </a:ext>
            </a:extLst>
          </p:cNvPr>
          <p:cNvCxnSpPr>
            <a:cxnSpLocks/>
          </p:cNvCxnSpPr>
          <p:nvPr/>
        </p:nvCxnSpPr>
        <p:spPr>
          <a:xfrm>
            <a:off x="11479004" y="3313697"/>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3" name="Gerade Verbindung 352">
            <a:extLst>
              <a:ext uri="{FF2B5EF4-FFF2-40B4-BE49-F238E27FC236}">
                <a16:creationId xmlns:a16="http://schemas.microsoft.com/office/drawing/2014/main" id="{D07AE3FF-3FD6-65B9-2939-02BC77B1367A}"/>
              </a:ext>
            </a:extLst>
          </p:cNvPr>
          <p:cNvCxnSpPr>
            <a:cxnSpLocks/>
          </p:cNvCxnSpPr>
          <p:nvPr/>
        </p:nvCxnSpPr>
        <p:spPr>
          <a:xfrm>
            <a:off x="11479004" y="2996197"/>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4" name="Gerade Verbindung 353">
            <a:extLst>
              <a:ext uri="{FF2B5EF4-FFF2-40B4-BE49-F238E27FC236}">
                <a16:creationId xmlns:a16="http://schemas.microsoft.com/office/drawing/2014/main" id="{CF5EFD1D-197B-E035-8E97-B3329850A20D}"/>
              </a:ext>
            </a:extLst>
          </p:cNvPr>
          <p:cNvCxnSpPr>
            <a:cxnSpLocks/>
          </p:cNvCxnSpPr>
          <p:nvPr/>
        </p:nvCxnSpPr>
        <p:spPr>
          <a:xfrm flipV="1">
            <a:off x="11509767" y="2958589"/>
            <a:ext cx="0" cy="33288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5" name="Gerade Verbindung 354">
            <a:extLst>
              <a:ext uri="{FF2B5EF4-FFF2-40B4-BE49-F238E27FC236}">
                <a16:creationId xmlns:a16="http://schemas.microsoft.com/office/drawing/2014/main" id="{01609D61-5659-8392-7BD7-CB6706B20B89}"/>
              </a:ext>
            </a:extLst>
          </p:cNvPr>
          <p:cNvCxnSpPr>
            <a:cxnSpLocks/>
          </p:cNvCxnSpPr>
          <p:nvPr/>
        </p:nvCxnSpPr>
        <p:spPr>
          <a:xfrm>
            <a:off x="11479004" y="3294647"/>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6" name="Gerade Verbindung 355">
            <a:extLst>
              <a:ext uri="{FF2B5EF4-FFF2-40B4-BE49-F238E27FC236}">
                <a16:creationId xmlns:a16="http://schemas.microsoft.com/office/drawing/2014/main" id="{9C62E8DF-6510-3ADD-9DE2-E29583932862}"/>
              </a:ext>
            </a:extLst>
          </p:cNvPr>
          <p:cNvCxnSpPr>
            <a:cxnSpLocks/>
          </p:cNvCxnSpPr>
          <p:nvPr/>
        </p:nvCxnSpPr>
        <p:spPr>
          <a:xfrm>
            <a:off x="11479004" y="2958589"/>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8" name="Gerade Verbindung 357">
            <a:extLst>
              <a:ext uri="{FF2B5EF4-FFF2-40B4-BE49-F238E27FC236}">
                <a16:creationId xmlns:a16="http://schemas.microsoft.com/office/drawing/2014/main" id="{7F4D7CC4-5455-2064-C967-32498A2C5D4A}"/>
              </a:ext>
            </a:extLst>
          </p:cNvPr>
          <p:cNvCxnSpPr>
            <a:cxnSpLocks/>
          </p:cNvCxnSpPr>
          <p:nvPr/>
        </p:nvCxnSpPr>
        <p:spPr>
          <a:xfrm>
            <a:off x="10031204" y="3208922"/>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 name="Gerade Verbindung 345">
            <a:extLst>
              <a:ext uri="{FF2B5EF4-FFF2-40B4-BE49-F238E27FC236}">
                <a16:creationId xmlns:a16="http://schemas.microsoft.com/office/drawing/2014/main" id="{609E19E6-C45E-D9E5-A818-A9802B386AEE}"/>
              </a:ext>
            </a:extLst>
          </p:cNvPr>
          <p:cNvCxnSpPr>
            <a:cxnSpLocks/>
          </p:cNvCxnSpPr>
          <p:nvPr/>
        </p:nvCxnSpPr>
        <p:spPr>
          <a:xfrm flipH="1" flipV="1">
            <a:off x="10061967" y="2906790"/>
            <a:ext cx="1328" cy="2939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1" name="Gerade Verbindung 360">
            <a:extLst>
              <a:ext uri="{FF2B5EF4-FFF2-40B4-BE49-F238E27FC236}">
                <a16:creationId xmlns:a16="http://schemas.microsoft.com/office/drawing/2014/main" id="{516EFB35-A9F6-4B60-0EAB-4222DF7ADA59}"/>
              </a:ext>
            </a:extLst>
          </p:cNvPr>
          <p:cNvCxnSpPr>
            <a:cxnSpLocks/>
          </p:cNvCxnSpPr>
          <p:nvPr/>
        </p:nvCxnSpPr>
        <p:spPr>
          <a:xfrm>
            <a:off x="10031204" y="3196222"/>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2" name="Tabelle 150">
            <a:extLst>
              <a:ext uri="{FF2B5EF4-FFF2-40B4-BE49-F238E27FC236}">
                <a16:creationId xmlns:a16="http://schemas.microsoft.com/office/drawing/2014/main" id="{69C0810A-EF37-F4C9-EB17-03999C7A0802}"/>
              </a:ext>
            </a:extLst>
          </p:cNvPr>
          <p:cNvGraphicFramePr>
            <a:graphicFrameLocks noGrp="1"/>
          </p:cNvGraphicFramePr>
          <p:nvPr>
            <p:extLst>
              <p:ext uri="{D42A27DB-BD31-4B8C-83A1-F6EECF244321}">
                <p14:modId xmlns:p14="http://schemas.microsoft.com/office/powerpoint/2010/main" val="1205690386"/>
              </p:ext>
            </p:extLst>
          </p:nvPr>
        </p:nvGraphicFramePr>
        <p:xfrm>
          <a:off x="415924" y="4077914"/>
          <a:ext cx="3587116" cy="836640"/>
        </p:xfrm>
        <a:graphic>
          <a:graphicData uri="http://schemas.openxmlformats.org/drawingml/2006/table">
            <a:tbl>
              <a:tblPr firstRow="1" bandRow="1">
                <a:tableStyleId>{5C22544A-7EE6-4342-B048-85BDC9FD1C3A}</a:tableStyleId>
              </a:tblPr>
              <a:tblGrid>
                <a:gridCol w="533924">
                  <a:extLst>
                    <a:ext uri="{9D8B030D-6E8A-4147-A177-3AD203B41FA5}">
                      <a16:colId xmlns:a16="http://schemas.microsoft.com/office/drawing/2014/main" val="161962024"/>
                    </a:ext>
                  </a:extLst>
                </a:gridCol>
                <a:gridCol w="436281">
                  <a:extLst>
                    <a:ext uri="{9D8B030D-6E8A-4147-A177-3AD203B41FA5}">
                      <a16:colId xmlns:a16="http://schemas.microsoft.com/office/drawing/2014/main" val="2374211244"/>
                    </a:ext>
                  </a:extLst>
                </a:gridCol>
                <a:gridCol w="391826">
                  <a:extLst>
                    <a:ext uri="{9D8B030D-6E8A-4147-A177-3AD203B41FA5}">
                      <a16:colId xmlns:a16="http://schemas.microsoft.com/office/drawing/2014/main" val="1350247176"/>
                    </a:ext>
                  </a:extLst>
                </a:gridCol>
                <a:gridCol w="1088405">
                  <a:extLst>
                    <a:ext uri="{9D8B030D-6E8A-4147-A177-3AD203B41FA5}">
                      <a16:colId xmlns:a16="http://schemas.microsoft.com/office/drawing/2014/main" val="3159332000"/>
                    </a:ext>
                  </a:extLst>
                </a:gridCol>
                <a:gridCol w="568340">
                  <a:extLst>
                    <a:ext uri="{9D8B030D-6E8A-4147-A177-3AD203B41FA5}">
                      <a16:colId xmlns:a16="http://schemas.microsoft.com/office/drawing/2014/main" val="2273500356"/>
                    </a:ext>
                  </a:extLst>
                </a:gridCol>
                <a:gridCol w="568340">
                  <a:extLst>
                    <a:ext uri="{9D8B030D-6E8A-4147-A177-3AD203B41FA5}">
                      <a16:colId xmlns:a16="http://schemas.microsoft.com/office/drawing/2014/main" val="3290230561"/>
                    </a:ext>
                  </a:extLst>
                </a:gridCol>
              </a:tblGrid>
              <a:tr h="0">
                <a:tc gridSpan="6">
                  <a:txBody>
                    <a:bodyPr/>
                    <a:lstStyle/>
                    <a:p>
                      <a:r>
                        <a:rPr lang="de-DE" sz="700" err="1">
                          <a:solidFill>
                            <a:schemeClr val="bg1"/>
                          </a:solidFill>
                        </a:rPr>
                        <a:t>No</a:t>
                      </a:r>
                      <a:r>
                        <a:rPr lang="de-DE" sz="700">
                          <a:solidFill>
                            <a:schemeClr val="bg1"/>
                          </a:solidFill>
                        </a:rPr>
                        <a:t>. </a:t>
                      </a:r>
                      <a:r>
                        <a:rPr lang="de-DE" sz="700" err="1">
                          <a:solidFill>
                            <a:schemeClr val="bg1"/>
                          </a:solidFill>
                        </a:rPr>
                        <a:t>of</a:t>
                      </a:r>
                      <a:r>
                        <a:rPr lang="de-DE" sz="700">
                          <a:solidFill>
                            <a:schemeClr val="bg1"/>
                          </a:solidFill>
                        </a:rPr>
                        <a:t> </a:t>
                      </a:r>
                      <a:r>
                        <a:rPr lang="de-DE" sz="700" err="1">
                          <a:solidFill>
                            <a:schemeClr val="bg1"/>
                          </a:solidFill>
                        </a:rPr>
                        <a:t>patients</a:t>
                      </a:r>
                      <a:endParaRPr lang="de-DE" sz="700">
                        <a:solidFill>
                          <a:schemeClr val="bg1"/>
                        </a:solidFill>
                        <a:latin typeface="Arial" panose="020B0604020202020204" pitchFamily="34" charset="0"/>
                        <a:cs typeface="Arial" panose="020B0604020202020204" pitchFamily="34" charset="0"/>
                      </a:endParaRPr>
                    </a:p>
                  </a:txBody>
                  <a:tcPr marL="36000" marR="0" marT="36000" marB="36000" anchor="ctr"/>
                </a:tc>
                <a:tc hMerge="1">
                  <a:txBody>
                    <a:bodyPr/>
                    <a:lstStyle/>
                    <a:p>
                      <a:endParaRPr lang="de-DE"/>
                    </a:p>
                  </a:txBody>
                  <a:tcPr>
                    <a:lnL w="12700" cmpd="sng">
                      <a:noFill/>
                    </a:ln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832852052"/>
                  </a:ext>
                </a:extLst>
              </a:tr>
              <a:tr h="177333">
                <a:tc>
                  <a:txBody>
                    <a:bodyPr/>
                    <a:lstStyle/>
                    <a:p>
                      <a:r>
                        <a:rPr lang="de-DE" sz="700" b="0" spc="-10" baseline="0" err="1">
                          <a:solidFill>
                            <a:schemeClr val="bg1"/>
                          </a:solidFill>
                        </a:rPr>
                        <a:t>Zanubrutinib</a:t>
                      </a:r>
                      <a:endParaRPr lang="de-DE" sz="700" b="0" spc="-10" baseline="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4"/>
                    </a:solidFill>
                  </a:tcPr>
                </a:tc>
                <a:tc>
                  <a:txBody>
                    <a:bodyPr/>
                    <a:lstStyle/>
                    <a:p>
                      <a:pPr algn="ctr"/>
                      <a:r>
                        <a:rPr lang="de-DE" sz="700">
                          <a:solidFill>
                            <a:schemeClr val="tx1"/>
                          </a:solidFill>
                          <a:latin typeface="Arial" panose="020B0604020202020204" pitchFamily="34" charset="0"/>
                          <a:cs typeface="Arial" panose="020B0604020202020204" pitchFamily="34" charset="0"/>
                        </a:rPr>
                        <a:t>87</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87</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83</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73</a:t>
                      </a:r>
                    </a:p>
                  </a:txBody>
                  <a:tcPr marL="0" marR="0" marT="36000" marB="36000" anchor="ctr"/>
                </a:tc>
                <a:extLst>
                  <a:ext uri="{0D108BD9-81ED-4DB2-BD59-A6C34878D82A}">
                    <a16:rowId xmlns:a16="http://schemas.microsoft.com/office/drawing/2014/main" val="3888505032"/>
                  </a:ext>
                </a:extLst>
              </a:tr>
              <a:tr h="177333">
                <a:tc>
                  <a:txBody>
                    <a:bodyPr/>
                    <a:lstStyle/>
                    <a:p>
                      <a:r>
                        <a:rPr lang="de-DE" sz="700" b="0" err="1">
                          <a:solidFill>
                            <a:schemeClr val="bg1"/>
                          </a:solidFill>
                        </a:rPr>
                        <a:t>Ibrutinib</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5"/>
                    </a:solidFill>
                  </a:tcPr>
                </a:tc>
                <a:tc>
                  <a:txBody>
                    <a:bodyPr/>
                    <a:lstStyle/>
                    <a:p>
                      <a:pPr algn="ctr"/>
                      <a:r>
                        <a:rPr lang="de-DE" sz="700">
                          <a:solidFill>
                            <a:schemeClr val="tx1"/>
                          </a:solidFill>
                          <a:latin typeface="Arial" panose="020B0604020202020204" pitchFamily="34" charset="0"/>
                          <a:cs typeface="Arial" panose="020B0604020202020204" pitchFamily="34" charset="0"/>
                        </a:rPr>
                        <a:t>71</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71</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70</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61</a:t>
                      </a:r>
                    </a:p>
                  </a:txBody>
                  <a:tcPr marL="0" marR="0" marT="36000" marB="36000" anchor="ctr"/>
                </a:tc>
                <a:extLst>
                  <a:ext uri="{0D108BD9-81ED-4DB2-BD59-A6C34878D82A}">
                    <a16:rowId xmlns:a16="http://schemas.microsoft.com/office/drawing/2014/main" val="1678326352"/>
                  </a:ext>
                </a:extLst>
              </a:tr>
              <a:tr h="177333">
                <a:tc>
                  <a:txBody>
                    <a:bodyPr/>
                    <a:lstStyle/>
                    <a:p>
                      <a:r>
                        <a:rPr lang="de-DE" sz="700" b="0">
                          <a:solidFill>
                            <a:schemeClr val="bg1"/>
                          </a:solidFill>
                        </a:rPr>
                        <a:t>EMTD </a:t>
                      </a:r>
                      <a:br>
                        <a:rPr lang="de-DE" sz="700" b="0">
                          <a:solidFill>
                            <a:schemeClr val="bg1"/>
                          </a:solidFill>
                        </a:rPr>
                      </a:br>
                      <a:r>
                        <a:rPr lang="de-DE" sz="700" b="0">
                          <a:solidFill>
                            <a:schemeClr val="bg1"/>
                          </a:solidFill>
                        </a:rPr>
                        <a:t>(95% CI)</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tx1"/>
                    </a:solidFill>
                  </a:tcPr>
                </a:tc>
                <a:tc>
                  <a:txBody>
                    <a:bodyPr/>
                    <a:lstStyle/>
                    <a:p>
                      <a:pPr algn="ctr"/>
                      <a:r>
                        <a:rPr lang="de-DE" sz="500">
                          <a:solidFill>
                            <a:schemeClr val="tx1"/>
                          </a:solidFill>
                          <a:latin typeface="Arial" panose="020B0604020202020204" pitchFamily="34" charset="0"/>
                          <a:cs typeface="Arial" panose="020B0604020202020204" pitchFamily="34" charset="0"/>
                        </a:rPr>
                        <a:t>-1.76</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(-8.14, 4.62)</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=.5871</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0.34</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(-5.52, 6.20)</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=.9086</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1.10</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(-4.81, 7.01)</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=.7134</a:t>
                      </a:r>
                    </a:p>
                  </a:txBody>
                  <a:tcPr marL="0" marR="0" marT="36000" marB="36000" anchor="ctr"/>
                </a:tc>
                <a:tc>
                  <a:txBody>
                    <a:bodyPr/>
                    <a:lstStyle/>
                    <a:p>
                      <a:pPr algn="ct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-0.05</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(-6.34, 6.24)</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=.9883</a:t>
                      </a:r>
                    </a:p>
                  </a:txBody>
                  <a:tcPr marL="0" marR="0" marT="36000" marB="36000" anchor="ctr"/>
                </a:tc>
                <a:extLst>
                  <a:ext uri="{0D108BD9-81ED-4DB2-BD59-A6C34878D82A}">
                    <a16:rowId xmlns:a16="http://schemas.microsoft.com/office/drawing/2014/main" val="646404886"/>
                  </a:ext>
                </a:extLst>
              </a:tr>
            </a:tbl>
          </a:graphicData>
        </a:graphic>
      </p:graphicFrame>
      <p:graphicFrame>
        <p:nvGraphicFramePr>
          <p:cNvPr id="17" name="Tabelle 150">
            <a:extLst>
              <a:ext uri="{FF2B5EF4-FFF2-40B4-BE49-F238E27FC236}">
                <a16:creationId xmlns:a16="http://schemas.microsoft.com/office/drawing/2014/main" id="{B306E163-75C4-2FDE-4E12-8B4C4282D0C3}"/>
              </a:ext>
            </a:extLst>
          </p:cNvPr>
          <p:cNvGraphicFramePr>
            <a:graphicFrameLocks noGrp="1"/>
          </p:cNvGraphicFramePr>
          <p:nvPr>
            <p:extLst>
              <p:ext uri="{D42A27DB-BD31-4B8C-83A1-F6EECF244321}">
                <p14:modId xmlns:p14="http://schemas.microsoft.com/office/powerpoint/2010/main" val="1460542748"/>
              </p:ext>
            </p:extLst>
          </p:nvPr>
        </p:nvGraphicFramePr>
        <p:xfrm>
          <a:off x="4334358" y="4077914"/>
          <a:ext cx="3587116" cy="836640"/>
        </p:xfrm>
        <a:graphic>
          <a:graphicData uri="http://schemas.openxmlformats.org/drawingml/2006/table">
            <a:tbl>
              <a:tblPr firstRow="1" bandRow="1">
                <a:tableStyleId>{5C22544A-7EE6-4342-B048-85BDC9FD1C3A}</a:tableStyleId>
              </a:tblPr>
              <a:tblGrid>
                <a:gridCol w="533924">
                  <a:extLst>
                    <a:ext uri="{9D8B030D-6E8A-4147-A177-3AD203B41FA5}">
                      <a16:colId xmlns:a16="http://schemas.microsoft.com/office/drawing/2014/main" val="161962024"/>
                    </a:ext>
                  </a:extLst>
                </a:gridCol>
                <a:gridCol w="436281">
                  <a:extLst>
                    <a:ext uri="{9D8B030D-6E8A-4147-A177-3AD203B41FA5}">
                      <a16:colId xmlns:a16="http://schemas.microsoft.com/office/drawing/2014/main" val="2374211244"/>
                    </a:ext>
                  </a:extLst>
                </a:gridCol>
                <a:gridCol w="391826">
                  <a:extLst>
                    <a:ext uri="{9D8B030D-6E8A-4147-A177-3AD203B41FA5}">
                      <a16:colId xmlns:a16="http://schemas.microsoft.com/office/drawing/2014/main" val="1350247176"/>
                    </a:ext>
                  </a:extLst>
                </a:gridCol>
                <a:gridCol w="963203">
                  <a:extLst>
                    <a:ext uri="{9D8B030D-6E8A-4147-A177-3AD203B41FA5}">
                      <a16:colId xmlns:a16="http://schemas.microsoft.com/office/drawing/2014/main" val="3159332000"/>
                    </a:ext>
                  </a:extLst>
                </a:gridCol>
                <a:gridCol w="693542">
                  <a:extLst>
                    <a:ext uri="{9D8B030D-6E8A-4147-A177-3AD203B41FA5}">
                      <a16:colId xmlns:a16="http://schemas.microsoft.com/office/drawing/2014/main" val="2273500356"/>
                    </a:ext>
                  </a:extLst>
                </a:gridCol>
                <a:gridCol w="568340">
                  <a:extLst>
                    <a:ext uri="{9D8B030D-6E8A-4147-A177-3AD203B41FA5}">
                      <a16:colId xmlns:a16="http://schemas.microsoft.com/office/drawing/2014/main" val="3290230561"/>
                    </a:ext>
                  </a:extLst>
                </a:gridCol>
              </a:tblGrid>
              <a:tr h="0">
                <a:tc gridSpan="6">
                  <a:txBody>
                    <a:bodyPr/>
                    <a:lstStyle/>
                    <a:p>
                      <a:r>
                        <a:rPr lang="de-DE" sz="700" err="1">
                          <a:solidFill>
                            <a:schemeClr val="bg1"/>
                          </a:solidFill>
                        </a:rPr>
                        <a:t>No</a:t>
                      </a:r>
                      <a:r>
                        <a:rPr lang="de-DE" sz="700">
                          <a:solidFill>
                            <a:schemeClr val="bg1"/>
                          </a:solidFill>
                        </a:rPr>
                        <a:t>. </a:t>
                      </a:r>
                      <a:r>
                        <a:rPr lang="de-DE" sz="700" err="1">
                          <a:solidFill>
                            <a:schemeClr val="bg1"/>
                          </a:solidFill>
                        </a:rPr>
                        <a:t>of</a:t>
                      </a:r>
                      <a:r>
                        <a:rPr lang="de-DE" sz="700">
                          <a:solidFill>
                            <a:schemeClr val="bg1"/>
                          </a:solidFill>
                        </a:rPr>
                        <a:t> </a:t>
                      </a:r>
                      <a:r>
                        <a:rPr lang="de-DE" sz="700" err="1">
                          <a:solidFill>
                            <a:schemeClr val="bg1"/>
                          </a:solidFill>
                        </a:rPr>
                        <a:t>patients</a:t>
                      </a:r>
                      <a:endParaRPr lang="de-DE" sz="700">
                        <a:solidFill>
                          <a:schemeClr val="bg1"/>
                        </a:solidFill>
                        <a:latin typeface="Arial" panose="020B0604020202020204" pitchFamily="34" charset="0"/>
                        <a:cs typeface="Arial" panose="020B0604020202020204" pitchFamily="34" charset="0"/>
                      </a:endParaRPr>
                    </a:p>
                  </a:txBody>
                  <a:tcPr marL="36000" marR="0" marT="36000" marB="36000" anchor="ctr"/>
                </a:tc>
                <a:tc hMerge="1">
                  <a:txBody>
                    <a:bodyPr/>
                    <a:lstStyle/>
                    <a:p>
                      <a:endParaRPr lang="de-DE"/>
                    </a:p>
                  </a:txBody>
                  <a:tcPr>
                    <a:lnL w="12700" cmpd="sng">
                      <a:noFill/>
                    </a:ln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832852052"/>
                  </a:ext>
                </a:extLst>
              </a:tr>
              <a:tr h="177333">
                <a:tc>
                  <a:txBody>
                    <a:bodyPr/>
                    <a:lstStyle/>
                    <a:p>
                      <a:r>
                        <a:rPr lang="de-DE" sz="700" b="0" spc="-10" baseline="0" err="1">
                          <a:solidFill>
                            <a:schemeClr val="bg1"/>
                          </a:solidFill>
                        </a:rPr>
                        <a:t>Zanubrutinib</a:t>
                      </a:r>
                      <a:endParaRPr lang="de-DE" sz="700" b="0" spc="-10" baseline="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4"/>
                    </a:solidFill>
                  </a:tcPr>
                </a:tc>
                <a:tc>
                  <a:txBody>
                    <a:bodyPr/>
                    <a:lstStyle/>
                    <a:p>
                      <a:pPr algn="ctr"/>
                      <a:r>
                        <a:rPr lang="de-DE" sz="700">
                          <a:solidFill>
                            <a:schemeClr val="tx1"/>
                          </a:solidFill>
                          <a:latin typeface="Arial" panose="020B0604020202020204" pitchFamily="34" charset="0"/>
                          <a:cs typeface="Arial" panose="020B0604020202020204" pitchFamily="34" charset="0"/>
                        </a:rPr>
                        <a:t>88</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87</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82</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72</a:t>
                      </a:r>
                    </a:p>
                  </a:txBody>
                  <a:tcPr marL="0" marR="0" marT="36000" marB="36000" anchor="ctr"/>
                </a:tc>
                <a:extLst>
                  <a:ext uri="{0D108BD9-81ED-4DB2-BD59-A6C34878D82A}">
                    <a16:rowId xmlns:a16="http://schemas.microsoft.com/office/drawing/2014/main" val="3888505032"/>
                  </a:ext>
                </a:extLst>
              </a:tr>
              <a:tr h="177333">
                <a:tc>
                  <a:txBody>
                    <a:bodyPr/>
                    <a:lstStyle/>
                    <a:p>
                      <a:r>
                        <a:rPr lang="de-DE" sz="700" b="0" err="1">
                          <a:solidFill>
                            <a:schemeClr val="bg1"/>
                          </a:solidFill>
                        </a:rPr>
                        <a:t>Ibrutinib</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5"/>
                    </a:solidFill>
                  </a:tcPr>
                </a:tc>
                <a:tc>
                  <a:txBody>
                    <a:bodyPr/>
                    <a:lstStyle/>
                    <a:p>
                      <a:pPr algn="ctr"/>
                      <a:r>
                        <a:rPr lang="de-DE" sz="700">
                          <a:solidFill>
                            <a:schemeClr val="tx1"/>
                          </a:solidFill>
                          <a:latin typeface="Arial" panose="020B0604020202020204" pitchFamily="34" charset="0"/>
                          <a:cs typeface="Arial" panose="020B0604020202020204" pitchFamily="34" charset="0"/>
                        </a:rPr>
                        <a:t>70</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70</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69</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59</a:t>
                      </a:r>
                    </a:p>
                  </a:txBody>
                  <a:tcPr marL="0" marR="0" marT="36000" marB="36000" anchor="ctr"/>
                </a:tc>
                <a:extLst>
                  <a:ext uri="{0D108BD9-81ED-4DB2-BD59-A6C34878D82A}">
                    <a16:rowId xmlns:a16="http://schemas.microsoft.com/office/drawing/2014/main" val="1678326352"/>
                  </a:ext>
                </a:extLst>
              </a:tr>
              <a:tr h="177333">
                <a:tc>
                  <a:txBody>
                    <a:bodyPr/>
                    <a:lstStyle/>
                    <a:p>
                      <a:r>
                        <a:rPr lang="de-DE" sz="700" b="0">
                          <a:solidFill>
                            <a:schemeClr val="bg1"/>
                          </a:solidFill>
                        </a:rPr>
                        <a:t>EMTD </a:t>
                      </a:r>
                      <a:br>
                        <a:rPr lang="de-DE" sz="700" b="0">
                          <a:solidFill>
                            <a:schemeClr val="bg1"/>
                          </a:solidFill>
                        </a:rPr>
                      </a:br>
                      <a:r>
                        <a:rPr lang="de-DE" sz="700" b="0">
                          <a:solidFill>
                            <a:schemeClr val="bg1"/>
                          </a:solidFill>
                        </a:rPr>
                        <a:t>(95% CI)</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tx1"/>
                    </a:solidFill>
                  </a:tcPr>
                </a:tc>
                <a:tc>
                  <a:txBody>
                    <a:bodyPr/>
                    <a:lstStyle/>
                    <a:p>
                      <a:pPr algn="ctr"/>
                      <a:r>
                        <a:rPr lang="de-DE" sz="500">
                          <a:solidFill>
                            <a:schemeClr val="tx1"/>
                          </a:solidFill>
                          <a:latin typeface="Arial" panose="020B0604020202020204" pitchFamily="34" charset="0"/>
                          <a:cs typeface="Arial" panose="020B0604020202020204" pitchFamily="34" charset="0"/>
                        </a:rPr>
                        <a:t>-7.26</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(-12.62, -1.90)</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=.0082</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-4.90</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(-10.63, 0.84)</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=.0937</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-3.37</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(-8.67, 1.93)</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=.2115</a:t>
                      </a:r>
                    </a:p>
                  </a:txBody>
                  <a:tcPr marL="0" marR="0" marT="36000" marB="36000" anchor="ctr"/>
                </a:tc>
                <a:tc>
                  <a:txBody>
                    <a:bodyPr/>
                    <a:lstStyle/>
                    <a:p>
                      <a:pPr algn="ct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0.57</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(-4.76, 5.91)</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=.8319</a:t>
                      </a:r>
                    </a:p>
                  </a:txBody>
                  <a:tcPr marL="0" marR="0" marT="36000" marB="36000" anchor="ctr"/>
                </a:tc>
                <a:extLst>
                  <a:ext uri="{0D108BD9-81ED-4DB2-BD59-A6C34878D82A}">
                    <a16:rowId xmlns:a16="http://schemas.microsoft.com/office/drawing/2014/main" val="646404886"/>
                  </a:ext>
                </a:extLst>
              </a:tr>
            </a:tbl>
          </a:graphicData>
        </a:graphic>
      </p:graphicFrame>
      <p:graphicFrame>
        <p:nvGraphicFramePr>
          <p:cNvPr id="32" name="Tabelle 150">
            <a:extLst>
              <a:ext uri="{FF2B5EF4-FFF2-40B4-BE49-F238E27FC236}">
                <a16:creationId xmlns:a16="http://schemas.microsoft.com/office/drawing/2014/main" id="{5C855691-9D50-80CC-F6F0-5033B5DD0144}"/>
              </a:ext>
            </a:extLst>
          </p:cNvPr>
          <p:cNvGraphicFramePr>
            <a:graphicFrameLocks noGrp="1"/>
          </p:cNvGraphicFramePr>
          <p:nvPr>
            <p:extLst>
              <p:ext uri="{D42A27DB-BD31-4B8C-83A1-F6EECF244321}">
                <p14:modId xmlns:p14="http://schemas.microsoft.com/office/powerpoint/2010/main" val="2461028450"/>
              </p:ext>
            </p:extLst>
          </p:nvPr>
        </p:nvGraphicFramePr>
        <p:xfrm>
          <a:off x="8199092" y="4077914"/>
          <a:ext cx="3648696" cy="836640"/>
        </p:xfrm>
        <a:graphic>
          <a:graphicData uri="http://schemas.openxmlformats.org/drawingml/2006/table">
            <a:tbl>
              <a:tblPr firstRow="1" bandRow="1">
                <a:tableStyleId>{5C22544A-7EE6-4342-B048-85BDC9FD1C3A}</a:tableStyleId>
              </a:tblPr>
              <a:tblGrid>
                <a:gridCol w="543090">
                  <a:extLst>
                    <a:ext uri="{9D8B030D-6E8A-4147-A177-3AD203B41FA5}">
                      <a16:colId xmlns:a16="http://schemas.microsoft.com/office/drawing/2014/main" val="161962024"/>
                    </a:ext>
                  </a:extLst>
                </a:gridCol>
                <a:gridCol w="443771">
                  <a:extLst>
                    <a:ext uri="{9D8B030D-6E8A-4147-A177-3AD203B41FA5}">
                      <a16:colId xmlns:a16="http://schemas.microsoft.com/office/drawing/2014/main" val="2374211244"/>
                    </a:ext>
                  </a:extLst>
                </a:gridCol>
                <a:gridCol w="398552">
                  <a:extLst>
                    <a:ext uri="{9D8B030D-6E8A-4147-A177-3AD203B41FA5}">
                      <a16:colId xmlns:a16="http://schemas.microsoft.com/office/drawing/2014/main" val="1350247176"/>
                    </a:ext>
                  </a:extLst>
                </a:gridCol>
                <a:gridCol w="979738">
                  <a:extLst>
                    <a:ext uri="{9D8B030D-6E8A-4147-A177-3AD203B41FA5}">
                      <a16:colId xmlns:a16="http://schemas.microsoft.com/office/drawing/2014/main" val="3159332000"/>
                    </a:ext>
                  </a:extLst>
                </a:gridCol>
                <a:gridCol w="705448">
                  <a:extLst>
                    <a:ext uri="{9D8B030D-6E8A-4147-A177-3AD203B41FA5}">
                      <a16:colId xmlns:a16="http://schemas.microsoft.com/office/drawing/2014/main" val="2273500356"/>
                    </a:ext>
                  </a:extLst>
                </a:gridCol>
                <a:gridCol w="578097">
                  <a:extLst>
                    <a:ext uri="{9D8B030D-6E8A-4147-A177-3AD203B41FA5}">
                      <a16:colId xmlns:a16="http://schemas.microsoft.com/office/drawing/2014/main" val="3290230561"/>
                    </a:ext>
                  </a:extLst>
                </a:gridCol>
              </a:tblGrid>
              <a:tr h="0">
                <a:tc gridSpan="6">
                  <a:txBody>
                    <a:bodyPr/>
                    <a:lstStyle/>
                    <a:p>
                      <a:r>
                        <a:rPr lang="de-DE" sz="700" err="1">
                          <a:solidFill>
                            <a:schemeClr val="bg1"/>
                          </a:solidFill>
                        </a:rPr>
                        <a:t>No</a:t>
                      </a:r>
                      <a:r>
                        <a:rPr lang="de-DE" sz="700">
                          <a:solidFill>
                            <a:schemeClr val="bg1"/>
                          </a:solidFill>
                        </a:rPr>
                        <a:t>. </a:t>
                      </a:r>
                      <a:r>
                        <a:rPr lang="de-DE" sz="700" err="1">
                          <a:solidFill>
                            <a:schemeClr val="bg1"/>
                          </a:solidFill>
                        </a:rPr>
                        <a:t>of</a:t>
                      </a:r>
                      <a:r>
                        <a:rPr lang="de-DE" sz="700">
                          <a:solidFill>
                            <a:schemeClr val="bg1"/>
                          </a:solidFill>
                        </a:rPr>
                        <a:t> </a:t>
                      </a:r>
                      <a:r>
                        <a:rPr lang="de-DE" sz="700" err="1">
                          <a:solidFill>
                            <a:schemeClr val="bg1"/>
                          </a:solidFill>
                        </a:rPr>
                        <a:t>patients</a:t>
                      </a:r>
                      <a:endParaRPr lang="de-DE" sz="700">
                        <a:solidFill>
                          <a:schemeClr val="bg1"/>
                        </a:solidFill>
                        <a:latin typeface="Arial" panose="020B0604020202020204" pitchFamily="34" charset="0"/>
                        <a:cs typeface="Arial" panose="020B0604020202020204" pitchFamily="34" charset="0"/>
                      </a:endParaRPr>
                    </a:p>
                  </a:txBody>
                  <a:tcPr marL="36000" marR="0" marT="36000" marB="36000" anchor="ctr"/>
                </a:tc>
                <a:tc hMerge="1">
                  <a:txBody>
                    <a:bodyPr/>
                    <a:lstStyle/>
                    <a:p>
                      <a:endParaRPr lang="de-DE"/>
                    </a:p>
                  </a:txBody>
                  <a:tcPr>
                    <a:lnL w="12700" cmpd="sng">
                      <a:noFill/>
                    </a:ln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832852052"/>
                  </a:ext>
                </a:extLst>
              </a:tr>
              <a:tr h="177333">
                <a:tc>
                  <a:txBody>
                    <a:bodyPr/>
                    <a:lstStyle/>
                    <a:p>
                      <a:r>
                        <a:rPr lang="de-DE" sz="700" b="0" spc="-10" baseline="0" err="1">
                          <a:solidFill>
                            <a:schemeClr val="bg1"/>
                          </a:solidFill>
                        </a:rPr>
                        <a:t>Zanubrutinib</a:t>
                      </a:r>
                      <a:endParaRPr lang="de-DE" sz="700" b="0" spc="-10" baseline="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4"/>
                    </a:solidFill>
                  </a:tcPr>
                </a:tc>
                <a:tc>
                  <a:txBody>
                    <a:bodyPr/>
                    <a:lstStyle/>
                    <a:p>
                      <a:pPr algn="ctr"/>
                      <a:r>
                        <a:rPr lang="de-DE" sz="700">
                          <a:solidFill>
                            <a:schemeClr val="tx1"/>
                          </a:solidFill>
                          <a:latin typeface="Arial" panose="020B0604020202020204" pitchFamily="34" charset="0"/>
                          <a:cs typeface="Arial" panose="020B0604020202020204" pitchFamily="34" charset="0"/>
                        </a:rPr>
                        <a:t>87</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87</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83</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73</a:t>
                      </a:r>
                    </a:p>
                  </a:txBody>
                  <a:tcPr marL="0" marR="0" marT="36000" marB="36000" anchor="ctr"/>
                </a:tc>
                <a:extLst>
                  <a:ext uri="{0D108BD9-81ED-4DB2-BD59-A6C34878D82A}">
                    <a16:rowId xmlns:a16="http://schemas.microsoft.com/office/drawing/2014/main" val="3888505032"/>
                  </a:ext>
                </a:extLst>
              </a:tr>
              <a:tr h="177333">
                <a:tc>
                  <a:txBody>
                    <a:bodyPr/>
                    <a:lstStyle/>
                    <a:p>
                      <a:r>
                        <a:rPr lang="de-DE" sz="700" b="0" err="1">
                          <a:solidFill>
                            <a:schemeClr val="bg1"/>
                          </a:solidFill>
                        </a:rPr>
                        <a:t>Ibrutinib</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5"/>
                    </a:solidFill>
                  </a:tcPr>
                </a:tc>
                <a:tc>
                  <a:txBody>
                    <a:bodyPr/>
                    <a:lstStyle/>
                    <a:p>
                      <a:pPr algn="ctr"/>
                      <a:r>
                        <a:rPr lang="de-DE" sz="700">
                          <a:solidFill>
                            <a:schemeClr val="tx1"/>
                          </a:solidFill>
                          <a:latin typeface="Arial" panose="020B0604020202020204" pitchFamily="34" charset="0"/>
                          <a:cs typeface="Arial" panose="020B0604020202020204" pitchFamily="34" charset="0"/>
                        </a:rPr>
                        <a:t>71</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71</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70</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61</a:t>
                      </a:r>
                    </a:p>
                  </a:txBody>
                  <a:tcPr marL="0" marR="0" marT="36000" marB="36000" anchor="ctr"/>
                </a:tc>
                <a:extLst>
                  <a:ext uri="{0D108BD9-81ED-4DB2-BD59-A6C34878D82A}">
                    <a16:rowId xmlns:a16="http://schemas.microsoft.com/office/drawing/2014/main" val="1678326352"/>
                  </a:ext>
                </a:extLst>
              </a:tr>
              <a:tr h="177333">
                <a:tc>
                  <a:txBody>
                    <a:bodyPr/>
                    <a:lstStyle/>
                    <a:p>
                      <a:r>
                        <a:rPr lang="de-DE" sz="700" b="0">
                          <a:solidFill>
                            <a:schemeClr val="bg1"/>
                          </a:solidFill>
                        </a:rPr>
                        <a:t>EMTD </a:t>
                      </a:r>
                      <a:br>
                        <a:rPr lang="de-DE" sz="700" b="0">
                          <a:solidFill>
                            <a:schemeClr val="bg1"/>
                          </a:solidFill>
                        </a:rPr>
                      </a:br>
                      <a:r>
                        <a:rPr lang="de-DE" sz="700" b="0">
                          <a:solidFill>
                            <a:schemeClr val="bg1"/>
                          </a:solidFill>
                        </a:rPr>
                        <a:t>(95% CI)</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tx1"/>
                    </a:solidFill>
                  </a:tcPr>
                </a:tc>
                <a:tc>
                  <a:txBody>
                    <a:bodyPr/>
                    <a:lstStyle/>
                    <a:p>
                      <a:pPr algn="ctr"/>
                      <a:r>
                        <a:rPr lang="de-DE" sz="500">
                          <a:solidFill>
                            <a:schemeClr val="tx1"/>
                          </a:solidFill>
                          <a:latin typeface="Arial" panose="020B0604020202020204" pitchFamily="34" charset="0"/>
                          <a:cs typeface="Arial" panose="020B0604020202020204" pitchFamily="34" charset="0"/>
                        </a:rPr>
                        <a:t>-5.57</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(-9.49, 1.66)</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=.0055</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0.80</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(-1.62, 3.21)</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=.5153</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-1.52</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(-3.85, 0.81)</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=.1996</a:t>
                      </a:r>
                    </a:p>
                  </a:txBody>
                  <a:tcPr marL="0" marR="0" marT="36000" marB="36000" anchor="ctr"/>
                </a:tc>
                <a:tc>
                  <a:txBody>
                    <a:bodyPr/>
                    <a:lstStyle/>
                    <a:p>
                      <a:pPr algn="ct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-0.33</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(-3.13, 2.47)</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=.8187</a:t>
                      </a:r>
                    </a:p>
                  </a:txBody>
                  <a:tcPr marL="0" marR="0" marT="36000" marB="36000" anchor="ctr"/>
                </a:tc>
                <a:extLst>
                  <a:ext uri="{0D108BD9-81ED-4DB2-BD59-A6C34878D82A}">
                    <a16:rowId xmlns:a16="http://schemas.microsoft.com/office/drawing/2014/main" val="646404886"/>
                  </a:ext>
                </a:extLst>
              </a:tr>
            </a:tbl>
          </a:graphicData>
        </a:graphic>
      </p:graphicFrame>
      <p:sp>
        <p:nvSpPr>
          <p:cNvPr id="74" name="Rechteck 73">
            <a:extLst>
              <a:ext uri="{FF2B5EF4-FFF2-40B4-BE49-F238E27FC236}">
                <a16:creationId xmlns:a16="http://schemas.microsoft.com/office/drawing/2014/main" id="{FB87250B-1008-9F6F-207E-D10ED7776CE1}"/>
              </a:ext>
            </a:extLst>
          </p:cNvPr>
          <p:cNvSpPr/>
          <p:nvPr/>
        </p:nvSpPr>
        <p:spPr>
          <a:xfrm>
            <a:off x="11778637" y="3744868"/>
            <a:ext cx="299957" cy="13020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06400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5C4570-E55D-84AE-BA0E-1A4B6D13C8C6}"/>
              </a:ext>
            </a:extLst>
          </p:cNvPr>
          <p:cNvSpPr>
            <a:spLocks noGrp="1"/>
          </p:cNvSpPr>
          <p:nvPr>
            <p:ph type="title"/>
          </p:nvPr>
        </p:nvSpPr>
        <p:spPr/>
        <p:txBody>
          <a:bodyPr>
            <a:normAutofit fontScale="90000"/>
          </a:bodyPr>
          <a:lstStyle/>
          <a:p>
            <a:r>
              <a:rPr lang="en-US"/>
              <a:t>Changes in PROs from baseline for patients achieving a </a:t>
            </a:r>
            <a:r>
              <a:rPr lang="en-US" err="1"/>
              <a:t>VGPR</a:t>
            </a:r>
            <a:r>
              <a:rPr lang="en-US" baseline="30000" err="1"/>
              <a:t>a</a:t>
            </a:r>
            <a:r>
              <a:rPr lang="en-US"/>
              <a:t> by Cycle 25</a:t>
            </a:r>
          </a:p>
        </p:txBody>
      </p:sp>
      <p:sp>
        <p:nvSpPr>
          <p:cNvPr id="4" name="Footer Placeholder 3">
            <a:extLst>
              <a:ext uri="{FF2B5EF4-FFF2-40B4-BE49-F238E27FC236}">
                <a16:creationId xmlns:a16="http://schemas.microsoft.com/office/drawing/2014/main" id="{E7682BF1-301B-B46B-14A2-17D59910FD95}"/>
              </a:ext>
            </a:extLst>
          </p:cNvPr>
          <p:cNvSpPr>
            <a:spLocks noGrp="1"/>
          </p:cNvSpPr>
          <p:nvPr>
            <p:ph type="ftr" sz="quarter" idx="13"/>
          </p:nvPr>
        </p:nvSpPr>
        <p:spPr>
          <a:xfrm>
            <a:off x="407989" y="6057900"/>
            <a:ext cx="8532812" cy="611188"/>
          </a:xfrm>
        </p:spPr>
        <p:txBody>
          <a:bodyPr/>
          <a:lstStyle/>
          <a:p>
            <a:r>
              <a:rPr lang="en-GB" baseline="30000"/>
              <a:t>a </a:t>
            </a:r>
            <a:r>
              <a:rPr lang="en-GB"/>
              <a:t>Median time to VGPR was shorter in patients receiving zanubrutinib (8.3 months) vs ibrutinib (16.6 months).</a:t>
            </a:r>
            <a:endParaRPr lang="en-US">
              <a:solidFill>
                <a:srgbClr val="4E4F4E"/>
              </a:solidFill>
              <a:cs typeface="Arial" panose="020B0604020202020204" pitchFamily="34" charset="0"/>
            </a:endParaRPr>
          </a:p>
          <a:p>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EMTD</a:t>
            </a:r>
            <a:r>
              <a:rPr lang="en-US">
                <a:solidFill>
                  <a:srgbClr val="4E4F4E"/>
                </a:solidFill>
                <a:cs typeface="Arial" panose="020B0604020202020204" pitchFamily="34" charset="0"/>
              </a:rPr>
              <a:t>, estimated mean treatment difference; </a:t>
            </a:r>
            <a:r>
              <a:rPr lang="en-US" b="1">
                <a:solidFill>
                  <a:srgbClr val="4E4F4E"/>
                </a:solidFill>
                <a:cs typeface="Arial" panose="020B0604020202020204" pitchFamily="34" charset="0"/>
              </a:rPr>
              <a:t>GHS</a:t>
            </a:r>
            <a:r>
              <a:rPr lang="en-US">
                <a:solidFill>
                  <a:srgbClr val="4E4F4E"/>
                </a:solidFill>
                <a:cs typeface="Arial" panose="020B0604020202020204" pitchFamily="34" charset="0"/>
              </a:rPr>
              <a:t>, global health status; </a:t>
            </a:r>
            <a:r>
              <a:rPr lang="en-US" b="1">
                <a:solidFill>
                  <a:srgbClr val="4E4F4E"/>
                </a:solidFill>
                <a:cs typeface="Arial" panose="020B0604020202020204" pitchFamily="34" charset="0"/>
              </a:rPr>
              <a:t>LS</a:t>
            </a:r>
            <a:r>
              <a:rPr lang="en-US">
                <a:solidFill>
                  <a:srgbClr val="4E4F4E"/>
                </a:solidFill>
                <a:cs typeface="Arial" panose="020B0604020202020204" pitchFamily="34" charset="0"/>
              </a:rPr>
              <a:t>, least squares; </a:t>
            </a:r>
            <a:r>
              <a:rPr lang="en-US" b="1">
                <a:solidFill>
                  <a:srgbClr val="4E4F4E"/>
                </a:solidFill>
                <a:cs typeface="Arial" panose="020B0604020202020204" pitchFamily="34" charset="0"/>
              </a:rPr>
              <a:t>PRO</a:t>
            </a:r>
            <a:r>
              <a:rPr lang="en-US">
                <a:solidFill>
                  <a:srgbClr val="4E4F4E"/>
                </a:solidFill>
                <a:cs typeface="Arial" panose="020B0604020202020204" pitchFamily="34" charset="0"/>
              </a:rPr>
              <a:t>, patient-reported outcomes; </a:t>
            </a:r>
            <a:r>
              <a:rPr lang="en-US" b="1">
                <a:solidFill>
                  <a:srgbClr val="4E4F4E"/>
                </a:solidFill>
                <a:cs typeface="Arial" panose="020B0604020202020204" pitchFamily="34" charset="0"/>
              </a:rPr>
              <a:t>QoL</a:t>
            </a:r>
            <a:r>
              <a:rPr lang="en-US">
                <a:solidFill>
                  <a:srgbClr val="4E4F4E"/>
                </a:solidFill>
                <a:cs typeface="Arial" panose="020B0604020202020204" pitchFamily="34" charset="0"/>
              </a:rPr>
              <a:t>, quality of life; </a:t>
            </a:r>
            <a:br>
              <a:rPr lang="en-US">
                <a:solidFill>
                  <a:srgbClr val="4E4F4E"/>
                </a:solidFill>
                <a:cs typeface="Arial" panose="020B0604020202020204" pitchFamily="34" charset="0"/>
              </a:rPr>
            </a:br>
            <a:r>
              <a:rPr lang="en-US" b="1">
                <a:solidFill>
                  <a:srgbClr val="4E4F4E"/>
                </a:solidFill>
                <a:cs typeface="Arial" panose="020B0604020202020204" pitchFamily="34" charset="0"/>
              </a:rPr>
              <a:t>VGPR</a:t>
            </a:r>
            <a:r>
              <a:rPr lang="en-US">
                <a:solidFill>
                  <a:srgbClr val="4E4F4E"/>
                </a:solidFill>
                <a:cs typeface="Arial" panose="020B0604020202020204" pitchFamily="34" charset="0"/>
              </a:rPr>
              <a:t>, very good partial response.</a:t>
            </a:r>
            <a:endParaRPr lang="en-GB"/>
          </a:p>
          <a:p>
            <a:r>
              <a:rPr lang="en-US" b="1">
                <a:solidFill>
                  <a:srgbClr val="4E4F4E"/>
                </a:solidFill>
                <a:cs typeface="Arial" panose="020B0604020202020204" pitchFamily="34" charset="0"/>
              </a:rPr>
              <a:t>Tedeschi A, et al. Abstract P1679 presented at EHA2023.</a:t>
            </a:r>
          </a:p>
        </p:txBody>
      </p:sp>
      <p:sp>
        <p:nvSpPr>
          <p:cNvPr id="8" name="Rectangle 6">
            <a:extLst>
              <a:ext uri="{FF2B5EF4-FFF2-40B4-BE49-F238E27FC236}">
                <a16:creationId xmlns:a16="http://schemas.microsoft.com/office/drawing/2014/main" id="{B7B6060D-4FCC-FC6B-6F8D-E03989D7B354}"/>
              </a:ext>
            </a:extLst>
          </p:cNvPr>
          <p:cNvSpPr/>
          <p:nvPr/>
        </p:nvSpPr>
        <p:spPr>
          <a:xfrm>
            <a:off x="415924" y="5129048"/>
            <a:ext cx="11362713" cy="64899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bIns="108000" rtlCol="0" anchor="t" anchorCtr="0">
            <a:spAutoFit/>
          </a:bodyPr>
          <a:lstStyle/>
          <a:p>
            <a:pPr marL="171450" indent="-171450">
              <a:buClr>
                <a:schemeClr val="accent2"/>
              </a:buClr>
              <a:buFont typeface="Arial" panose="020B0604020202020204" pitchFamily="34" charset="0"/>
              <a:buChar char="•"/>
            </a:pPr>
            <a:r>
              <a:rPr lang="en-US" sz="1400">
                <a:solidFill>
                  <a:schemeClr val="tx1"/>
                </a:solidFill>
              </a:rPr>
              <a:t>In general, patients receiving </a:t>
            </a:r>
            <a:r>
              <a:rPr lang="en-US" sz="1400" err="1">
                <a:solidFill>
                  <a:schemeClr val="tx1"/>
                </a:solidFill>
              </a:rPr>
              <a:t>zanubrutinib</a:t>
            </a:r>
            <a:r>
              <a:rPr lang="en-US" sz="1400">
                <a:solidFill>
                  <a:schemeClr val="tx1"/>
                </a:solidFill>
              </a:rPr>
              <a:t> experienced greater functional improvements than patients receiving ibrutinib</a:t>
            </a:r>
          </a:p>
          <a:p>
            <a:pPr marL="628650" lvl="1" indent="-171450">
              <a:buClr>
                <a:schemeClr val="accent2"/>
              </a:buClr>
              <a:buFont typeface="Arial" panose="020B0604020202020204" pitchFamily="34" charset="0"/>
              <a:buChar char="•"/>
            </a:pPr>
            <a:r>
              <a:rPr lang="en-US" sz="1400">
                <a:solidFill>
                  <a:schemeClr val="tx1"/>
                </a:solidFill>
              </a:rPr>
              <a:t>Treatment differences for physical functioning were clinically meaningful at Cycle 7 and again at Cycle 25</a:t>
            </a:r>
          </a:p>
        </p:txBody>
      </p:sp>
      <p:sp>
        <p:nvSpPr>
          <p:cNvPr id="9" name="Text Placeholder 1">
            <a:extLst>
              <a:ext uri="{FF2B5EF4-FFF2-40B4-BE49-F238E27FC236}">
                <a16:creationId xmlns:a16="http://schemas.microsoft.com/office/drawing/2014/main" id="{617B3866-8BD8-59B3-D909-9CE992CC79B9}"/>
              </a:ext>
            </a:extLst>
          </p:cNvPr>
          <p:cNvSpPr>
            <a:spLocks noGrp="1"/>
          </p:cNvSpPr>
          <p:nvPr>
            <p:ph type="body" sz="quarter" idx="12"/>
          </p:nvPr>
        </p:nvSpPr>
        <p:spPr>
          <a:xfrm>
            <a:off x="416533" y="1280567"/>
            <a:ext cx="3586507" cy="647700"/>
          </a:xfrm>
        </p:spPr>
        <p:txBody>
          <a:bodyPr/>
          <a:lstStyle/>
          <a:p>
            <a:pPr algn="ctr"/>
            <a:r>
              <a:rPr lang="en-US"/>
              <a:t>GHS/QoL</a:t>
            </a:r>
          </a:p>
        </p:txBody>
      </p:sp>
      <p:sp>
        <p:nvSpPr>
          <p:cNvPr id="10" name="Text Placeholder 1">
            <a:extLst>
              <a:ext uri="{FF2B5EF4-FFF2-40B4-BE49-F238E27FC236}">
                <a16:creationId xmlns:a16="http://schemas.microsoft.com/office/drawing/2014/main" id="{A10E8A7E-04E3-D4BC-53AF-6179B1D55E06}"/>
              </a:ext>
            </a:extLst>
          </p:cNvPr>
          <p:cNvSpPr txBox="1">
            <a:spLocks/>
          </p:cNvSpPr>
          <p:nvPr/>
        </p:nvSpPr>
        <p:spPr>
          <a:xfrm>
            <a:off x="4216373" y="1280567"/>
            <a:ext cx="3586507" cy="6477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Physical functioning</a:t>
            </a:r>
          </a:p>
        </p:txBody>
      </p:sp>
      <p:sp>
        <p:nvSpPr>
          <p:cNvPr id="11" name="Text Placeholder 1">
            <a:extLst>
              <a:ext uri="{FF2B5EF4-FFF2-40B4-BE49-F238E27FC236}">
                <a16:creationId xmlns:a16="http://schemas.microsoft.com/office/drawing/2014/main" id="{2887EDA4-84D5-7314-C974-253DB76D0BEE}"/>
              </a:ext>
            </a:extLst>
          </p:cNvPr>
          <p:cNvSpPr txBox="1">
            <a:spLocks/>
          </p:cNvSpPr>
          <p:nvPr/>
        </p:nvSpPr>
        <p:spPr>
          <a:xfrm>
            <a:off x="8199093" y="1280567"/>
            <a:ext cx="3586507" cy="6477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Role functioning</a:t>
            </a:r>
          </a:p>
        </p:txBody>
      </p:sp>
      <p:grpSp>
        <p:nvGrpSpPr>
          <p:cNvPr id="15" name="Gruppieren 14">
            <a:extLst>
              <a:ext uri="{FF2B5EF4-FFF2-40B4-BE49-F238E27FC236}">
                <a16:creationId xmlns:a16="http://schemas.microsoft.com/office/drawing/2014/main" id="{42833C60-B052-B335-DFF7-E39445E9467D}"/>
              </a:ext>
            </a:extLst>
          </p:cNvPr>
          <p:cNvGrpSpPr/>
          <p:nvPr/>
        </p:nvGrpSpPr>
        <p:grpSpPr>
          <a:xfrm>
            <a:off x="8451063" y="2137936"/>
            <a:ext cx="3121365" cy="1689385"/>
            <a:chOff x="687951" y="2137936"/>
            <a:chExt cx="212824468" cy="1689385"/>
          </a:xfrm>
        </p:grpSpPr>
        <p:cxnSp>
          <p:nvCxnSpPr>
            <p:cNvPr id="16" name="Gerade Verbindung 15">
              <a:extLst>
                <a:ext uri="{FF2B5EF4-FFF2-40B4-BE49-F238E27FC236}">
                  <a16:creationId xmlns:a16="http://schemas.microsoft.com/office/drawing/2014/main" id="{AE0B4CF5-9AA6-5455-CA17-CBCC84C8FD31}"/>
                </a:ext>
              </a:extLst>
            </p:cNvPr>
            <p:cNvCxnSpPr>
              <a:cxnSpLocks/>
            </p:cNvCxnSpPr>
            <p:nvPr/>
          </p:nvCxnSpPr>
          <p:spPr>
            <a:xfrm flipH="1">
              <a:off x="687951" y="3579984"/>
              <a:ext cx="2128244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21FF22A2-CDD4-5EB6-0463-357B70931D38}"/>
                </a:ext>
              </a:extLst>
            </p:cNvPr>
            <p:cNvCxnSpPr>
              <a:cxnSpLocks/>
            </p:cNvCxnSpPr>
            <p:nvPr/>
          </p:nvCxnSpPr>
          <p:spPr>
            <a:xfrm flipH="1">
              <a:off x="687951" y="3827321"/>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96EF4E62-4EFE-14A1-5686-9D94F437F22B}"/>
                </a:ext>
              </a:extLst>
            </p:cNvPr>
            <p:cNvCxnSpPr>
              <a:cxnSpLocks/>
            </p:cNvCxnSpPr>
            <p:nvPr/>
          </p:nvCxnSpPr>
          <p:spPr>
            <a:xfrm flipH="1">
              <a:off x="687951" y="2861255"/>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DB09D231-63D1-7DC5-A039-2060FE12FDE7}"/>
                </a:ext>
              </a:extLst>
            </p:cNvPr>
            <p:cNvCxnSpPr>
              <a:cxnSpLocks/>
            </p:cNvCxnSpPr>
            <p:nvPr/>
          </p:nvCxnSpPr>
          <p:spPr>
            <a:xfrm flipH="1">
              <a:off x="687951" y="2377920"/>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E5BEEC96-715C-AFF0-1293-11B3D60E6E9D}"/>
                </a:ext>
              </a:extLst>
            </p:cNvPr>
            <p:cNvCxnSpPr>
              <a:cxnSpLocks/>
            </p:cNvCxnSpPr>
            <p:nvPr/>
          </p:nvCxnSpPr>
          <p:spPr>
            <a:xfrm flipH="1">
              <a:off x="687951" y="2137936"/>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feld 20">
            <a:extLst>
              <a:ext uri="{FF2B5EF4-FFF2-40B4-BE49-F238E27FC236}">
                <a16:creationId xmlns:a16="http://schemas.microsoft.com/office/drawing/2014/main" id="{104113D3-6A84-9219-B368-B6C37E21C697}"/>
              </a:ext>
            </a:extLst>
          </p:cNvPr>
          <p:cNvSpPr txBox="1"/>
          <p:nvPr/>
        </p:nvSpPr>
        <p:spPr>
          <a:xfrm>
            <a:off x="8890735" y="3816213"/>
            <a:ext cx="219885" cy="138499"/>
          </a:xfrm>
          <a:prstGeom prst="rect">
            <a:avLst/>
          </a:prstGeom>
          <a:noFill/>
        </p:spPr>
        <p:txBody>
          <a:bodyPr wrap="square" lIns="0" tIns="0" rIns="0" bIns="0" rtlCol="0">
            <a:spAutoFit/>
          </a:bodyPr>
          <a:lstStyle/>
          <a:p>
            <a:pPr algn="ctr"/>
            <a:r>
              <a:rPr lang="de-DE" sz="900"/>
              <a:t>4</a:t>
            </a:r>
          </a:p>
        </p:txBody>
      </p:sp>
      <p:sp>
        <p:nvSpPr>
          <p:cNvPr id="22" name="Textfeld 21">
            <a:extLst>
              <a:ext uri="{FF2B5EF4-FFF2-40B4-BE49-F238E27FC236}">
                <a16:creationId xmlns:a16="http://schemas.microsoft.com/office/drawing/2014/main" id="{83095F08-DCA0-ED32-18CD-596C169804DA}"/>
              </a:ext>
            </a:extLst>
          </p:cNvPr>
          <p:cNvSpPr txBox="1"/>
          <p:nvPr/>
        </p:nvSpPr>
        <p:spPr>
          <a:xfrm>
            <a:off x="9272077" y="3816213"/>
            <a:ext cx="219885" cy="138499"/>
          </a:xfrm>
          <a:prstGeom prst="rect">
            <a:avLst/>
          </a:prstGeom>
          <a:noFill/>
        </p:spPr>
        <p:txBody>
          <a:bodyPr wrap="square" lIns="0" tIns="0" rIns="0" bIns="0" rtlCol="0">
            <a:spAutoFit/>
          </a:bodyPr>
          <a:lstStyle/>
          <a:p>
            <a:pPr algn="ctr"/>
            <a:r>
              <a:rPr lang="de-DE" sz="900"/>
              <a:t>7</a:t>
            </a:r>
          </a:p>
        </p:txBody>
      </p:sp>
      <p:sp>
        <p:nvSpPr>
          <p:cNvPr id="23" name="Textfeld 22">
            <a:extLst>
              <a:ext uri="{FF2B5EF4-FFF2-40B4-BE49-F238E27FC236}">
                <a16:creationId xmlns:a16="http://schemas.microsoft.com/office/drawing/2014/main" id="{100F0207-9021-3F42-579A-09D798A1547D}"/>
              </a:ext>
            </a:extLst>
          </p:cNvPr>
          <p:cNvSpPr txBox="1"/>
          <p:nvPr/>
        </p:nvSpPr>
        <p:spPr>
          <a:xfrm>
            <a:off x="9985768" y="3816213"/>
            <a:ext cx="219885" cy="138499"/>
          </a:xfrm>
          <a:prstGeom prst="rect">
            <a:avLst/>
          </a:prstGeom>
          <a:noFill/>
        </p:spPr>
        <p:txBody>
          <a:bodyPr wrap="square" lIns="0" tIns="0" rIns="0" bIns="0" rtlCol="0">
            <a:spAutoFit/>
          </a:bodyPr>
          <a:lstStyle/>
          <a:p>
            <a:pPr algn="ctr"/>
            <a:r>
              <a:rPr lang="de-DE" sz="900"/>
              <a:t>13</a:t>
            </a:r>
          </a:p>
        </p:txBody>
      </p:sp>
      <p:sp>
        <p:nvSpPr>
          <p:cNvPr id="24" name="Textfeld 23">
            <a:extLst>
              <a:ext uri="{FF2B5EF4-FFF2-40B4-BE49-F238E27FC236}">
                <a16:creationId xmlns:a16="http://schemas.microsoft.com/office/drawing/2014/main" id="{0CF363DA-A46D-48E2-13D0-E1B769BD9773}"/>
              </a:ext>
            </a:extLst>
          </p:cNvPr>
          <p:cNvSpPr txBox="1"/>
          <p:nvPr/>
        </p:nvSpPr>
        <p:spPr>
          <a:xfrm>
            <a:off x="11453729" y="3816213"/>
            <a:ext cx="219885" cy="138499"/>
          </a:xfrm>
          <a:prstGeom prst="rect">
            <a:avLst/>
          </a:prstGeom>
          <a:noFill/>
        </p:spPr>
        <p:txBody>
          <a:bodyPr wrap="square" lIns="0" tIns="0" rIns="0" bIns="0" rtlCol="0">
            <a:spAutoFit/>
          </a:bodyPr>
          <a:lstStyle/>
          <a:p>
            <a:pPr algn="ctr"/>
            <a:r>
              <a:rPr lang="de-DE" sz="900"/>
              <a:t>25</a:t>
            </a:r>
          </a:p>
        </p:txBody>
      </p:sp>
      <p:sp>
        <p:nvSpPr>
          <p:cNvPr id="25" name="Textfeld 24">
            <a:extLst>
              <a:ext uri="{FF2B5EF4-FFF2-40B4-BE49-F238E27FC236}">
                <a16:creationId xmlns:a16="http://schemas.microsoft.com/office/drawing/2014/main" id="{C1640FB2-D533-0BEB-75C3-BEB08B3B6985}"/>
              </a:ext>
            </a:extLst>
          </p:cNvPr>
          <p:cNvSpPr txBox="1"/>
          <p:nvPr/>
        </p:nvSpPr>
        <p:spPr>
          <a:xfrm>
            <a:off x="9985768" y="3946005"/>
            <a:ext cx="315520" cy="138499"/>
          </a:xfrm>
          <a:prstGeom prst="rect">
            <a:avLst/>
          </a:prstGeom>
          <a:noFill/>
        </p:spPr>
        <p:txBody>
          <a:bodyPr wrap="square" lIns="0" tIns="0" rIns="0" bIns="0" rtlCol="0">
            <a:spAutoFit/>
          </a:bodyPr>
          <a:lstStyle/>
          <a:p>
            <a:pPr algn="ctr"/>
            <a:r>
              <a:rPr lang="de-DE" sz="900" b="1"/>
              <a:t>Cycle</a:t>
            </a:r>
          </a:p>
        </p:txBody>
      </p:sp>
      <p:grpSp>
        <p:nvGrpSpPr>
          <p:cNvPr id="26" name="Gruppieren 25">
            <a:extLst>
              <a:ext uri="{FF2B5EF4-FFF2-40B4-BE49-F238E27FC236}">
                <a16:creationId xmlns:a16="http://schemas.microsoft.com/office/drawing/2014/main" id="{BCE743FE-143B-C713-90EC-8A7308483D06}"/>
              </a:ext>
            </a:extLst>
          </p:cNvPr>
          <p:cNvGrpSpPr/>
          <p:nvPr/>
        </p:nvGrpSpPr>
        <p:grpSpPr>
          <a:xfrm>
            <a:off x="8154855" y="2062983"/>
            <a:ext cx="341927" cy="1823783"/>
            <a:chOff x="8154855" y="2062983"/>
            <a:chExt cx="341927" cy="1823783"/>
          </a:xfrm>
        </p:grpSpPr>
        <p:cxnSp>
          <p:nvCxnSpPr>
            <p:cNvPr id="27" name="Gerade Verbindung 26">
              <a:extLst>
                <a:ext uri="{FF2B5EF4-FFF2-40B4-BE49-F238E27FC236}">
                  <a16:creationId xmlns:a16="http://schemas.microsoft.com/office/drawing/2014/main" id="{5404A674-F4D3-B562-44ED-77B93550BC52}"/>
                </a:ext>
              </a:extLst>
            </p:cNvPr>
            <p:cNvCxnSpPr>
              <a:cxnSpLocks/>
            </p:cNvCxnSpPr>
            <p:nvPr/>
          </p:nvCxnSpPr>
          <p:spPr>
            <a:xfrm>
              <a:off x="8487966" y="2132233"/>
              <a:ext cx="0" cy="16991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980EEA8D-6188-48AE-2FFA-FDB76B5BEC0D}"/>
                </a:ext>
              </a:extLst>
            </p:cNvPr>
            <p:cNvCxnSpPr>
              <a:cxnSpLocks/>
            </p:cNvCxnSpPr>
            <p:nvPr/>
          </p:nvCxnSpPr>
          <p:spPr>
            <a:xfrm flipH="1">
              <a:off x="8455163" y="3095538"/>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0C06D429-6FBE-ACD4-7561-E52A63B93108}"/>
                </a:ext>
              </a:extLst>
            </p:cNvPr>
            <p:cNvSpPr txBox="1"/>
            <p:nvPr/>
          </p:nvSpPr>
          <p:spPr>
            <a:xfrm>
              <a:off x="8220666" y="2062983"/>
              <a:ext cx="221582" cy="138499"/>
            </a:xfrm>
            <a:prstGeom prst="rect">
              <a:avLst/>
            </a:prstGeom>
            <a:noFill/>
          </p:spPr>
          <p:txBody>
            <a:bodyPr wrap="square" lIns="0" tIns="0" rIns="0" bIns="0" rtlCol="0">
              <a:spAutoFit/>
            </a:bodyPr>
            <a:lstStyle/>
            <a:p>
              <a:pPr algn="r"/>
              <a:r>
                <a:rPr lang="de-DE" sz="900"/>
                <a:t>30</a:t>
              </a:r>
            </a:p>
          </p:txBody>
        </p:sp>
        <p:sp>
          <p:nvSpPr>
            <p:cNvPr id="30" name="Textfeld 29">
              <a:extLst>
                <a:ext uri="{FF2B5EF4-FFF2-40B4-BE49-F238E27FC236}">
                  <a16:creationId xmlns:a16="http://schemas.microsoft.com/office/drawing/2014/main" id="{F600E225-5E46-679F-0FDE-4DED88B7C7DA}"/>
                </a:ext>
              </a:extLst>
            </p:cNvPr>
            <p:cNvSpPr txBox="1"/>
            <p:nvPr/>
          </p:nvSpPr>
          <p:spPr>
            <a:xfrm>
              <a:off x="8220666" y="2540457"/>
              <a:ext cx="221582" cy="138499"/>
            </a:xfrm>
            <a:prstGeom prst="rect">
              <a:avLst/>
            </a:prstGeom>
            <a:noFill/>
          </p:spPr>
          <p:txBody>
            <a:bodyPr wrap="square" lIns="0" tIns="0" rIns="0" bIns="0" rtlCol="0">
              <a:spAutoFit/>
            </a:bodyPr>
            <a:lstStyle/>
            <a:p>
              <a:pPr algn="r"/>
              <a:r>
                <a:rPr lang="de-DE" sz="900"/>
                <a:t>20</a:t>
              </a:r>
            </a:p>
          </p:txBody>
        </p:sp>
        <p:sp>
          <p:nvSpPr>
            <p:cNvPr id="31" name="Textfeld 30">
              <a:extLst>
                <a:ext uri="{FF2B5EF4-FFF2-40B4-BE49-F238E27FC236}">
                  <a16:creationId xmlns:a16="http://schemas.microsoft.com/office/drawing/2014/main" id="{E68D23FF-1A0B-6CF5-7AE7-77F74E0D23A8}"/>
                </a:ext>
              </a:extLst>
            </p:cNvPr>
            <p:cNvSpPr txBox="1"/>
            <p:nvPr/>
          </p:nvSpPr>
          <p:spPr>
            <a:xfrm>
              <a:off x="8220666" y="2783847"/>
              <a:ext cx="221582" cy="138499"/>
            </a:xfrm>
            <a:prstGeom prst="rect">
              <a:avLst/>
            </a:prstGeom>
            <a:noFill/>
          </p:spPr>
          <p:txBody>
            <a:bodyPr wrap="square" lIns="0" tIns="0" rIns="0" bIns="0" rtlCol="0">
              <a:spAutoFit/>
            </a:bodyPr>
            <a:lstStyle/>
            <a:p>
              <a:pPr algn="r"/>
              <a:r>
                <a:rPr lang="de-DE" sz="900"/>
                <a:t>15</a:t>
              </a:r>
            </a:p>
          </p:txBody>
        </p:sp>
        <p:sp>
          <p:nvSpPr>
            <p:cNvPr id="32" name="Textfeld 31">
              <a:extLst>
                <a:ext uri="{FF2B5EF4-FFF2-40B4-BE49-F238E27FC236}">
                  <a16:creationId xmlns:a16="http://schemas.microsoft.com/office/drawing/2014/main" id="{F54DE031-F24E-7F84-D12A-D5862612AE7F}"/>
                </a:ext>
              </a:extLst>
            </p:cNvPr>
            <p:cNvSpPr txBox="1"/>
            <p:nvPr/>
          </p:nvSpPr>
          <p:spPr>
            <a:xfrm>
              <a:off x="8220666" y="3262866"/>
              <a:ext cx="221582" cy="138499"/>
            </a:xfrm>
            <a:prstGeom prst="rect">
              <a:avLst/>
            </a:prstGeom>
            <a:noFill/>
          </p:spPr>
          <p:txBody>
            <a:bodyPr wrap="square" lIns="0" tIns="0" rIns="0" bIns="0" rtlCol="0">
              <a:spAutoFit/>
            </a:bodyPr>
            <a:lstStyle/>
            <a:p>
              <a:pPr algn="r"/>
              <a:r>
                <a:rPr lang="de-DE" sz="900"/>
                <a:t>5</a:t>
              </a:r>
            </a:p>
          </p:txBody>
        </p:sp>
        <p:sp>
          <p:nvSpPr>
            <p:cNvPr id="33" name="Textfeld 32">
              <a:extLst>
                <a:ext uri="{FF2B5EF4-FFF2-40B4-BE49-F238E27FC236}">
                  <a16:creationId xmlns:a16="http://schemas.microsoft.com/office/drawing/2014/main" id="{E85B3199-B6E3-8C15-5B2A-E3183E8EBC88}"/>
                </a:ext>
              </a:extLst>
            </p:cNvPr>
            <p:cNvSpPr txBox="1"/>
            <p:nvPr/>
          </p:nvSpPr>
          <p:spPr>
            <a:xfrm>
              <a:off x="8220666" y="3504207"/>
              <a:ext cx="221582" cy="138499"/>
            </a:xfrm>
            <a:prstGeom prst="rect">
              <a:avLst/>
            </a:prstGeom>
            <a:noFill/>
          </p:spPr>
          <p:txBody>
            <a:bodyPr wrap="square" lIns="0" tIns="0" rIns="0" bIns="0" rtlCol="0">
              <a:spAutoFit/>
            </a:bodyPr>
            <a:lstStyle/>
            <a:p>
              <a:pPr algn="r"/>
              <a:r>
                <a:rPr lang="de-DE" sz="900"/>
                <a:t>0</a:t>
              </a:r>
            </a:p>
          </p:txBody>
        </p:sp>
        <p:sp>
          <p:nvSpPr>
            <p:cNvPr id="34" name="Textfeld 33">
              <a:extLst>
                <a:ext uri="{FF2B5EF4-FFF2-40B4-BE49-F238E27FC236}">
                  <a16:creationId xmlns:a16="http://schemas.microsoft.com/office/drawing/2014/main" id="{4753A048-71D7-F178-5770-57F35063618D}"/>
                </a:ext>
              </a:extLst>
            </p:cNvPr>
            <p:cNvSpPr txBox="1"/>
            <p:nvPr/>
          </p:nvSpPr>
          <p:spPr>
            <a:xfrm>
              <a:off x="8220666" y="3748267"/>
              <a:ext cx="221582" cy="138499"/>
            </a:xfrm>
            <a:prstGeom prst="rect">
              <a:avLst/>
            </a:prstGeom>
            <a:noFill/>
          </p:spPr>
          <p:txBody>
            <a:bodyPr wrap="square" lIns="0" tIns="0" rIns="0" bIns="0" rtlCol="0">
              <a:spAutoFit/>
            </a:bodyPr>
            <a:lstStyle/>
            <a:p>
              <a:pPr algn="r"/>
              <a:r>
                <a:rPr lang="de-DE" sz="900"/>
                <a:t>-5</a:t>
              </a:r>
            </a:p>
          </p:txBody>
        </p:sp>
        <p:sp>
          <p:nvSpPr>
            <p:cNvPr id="35" name="Textfeld 34">
              <a:extLst>
                <a:ext uri="{FF2B5EF4-FFF2-40B4-BE49-F238E27FC236}">
                  <a16:creationId xmlns:a16="http://schemas.microsoft.com/office/drawing/2014/main" id="{1E821F1C-B0C3-2E4E-99D7-1E589B3DC85F}"/>
                </a:ext>
              </a:extLst>
            </p:cNvPr>
            <p:cNvSpPr txBox="1"/>
            <p:nvPr/>
          </p:nvSpPr>
          <p:spPr>
            <a:xfrm rot="16200000">
              <a:off x="7400021" y="2851535"/>
              <a:ext cx="1648167" cy="138499"/>
            </a:xfrm>
            <a:prstGeom prst="rect">
              <a:avLst/>
            </a:prstGeom>
            <a:noFill/>
          </p:spPr>
          <p:txBody>
            <a:bodyPr wrap="square" lIns="0" tIns="0" rIns="0" bIns="0" rtlCol="0">
              <a:spAutoFit/>
            </a:bodyPr>
            <a:lstStyle/>
            <a:p>
              <a:pPr algn="ctr"/>
              <a:r>
                <a:rPr lang="de-DE" sz="900" b="1"/>
                <a:t>LS </a:t>
              </a:r>
              <a:r>
                <a:rPr lang="de-DE" sz="900" b="1" err="1"/>
                <a:t>mean</a:t>
              </a:r>
              <a:r>
                <a:rPr lang="de-DE" sz="900" b="1"/>
                <a:t> </a:t>
              </a:r>
              <a:r>
                <a:rPr lang="de-DE" sz="900" b="1" err="1"/>
                <a:t>change</a:t>
              </a:r>
              <a:r>
                <a:rPr lang="de-DE" sz="900" b="1"/>
                <a:t> (95% CI)</a:t>
              </a:r>
            </a:p>
          </p:txBody>
        </p:sp>
        <p:sp>
          <p:nvSpPr>
            <p:cNvPr id="199" name="Textfeld 198">
              <a:extLst>
                <a:ext uri="{FF2B5EF4-FFF2-40B4-BE49-F238E27FC236}">
                  <a16:creationId xmlns:a16="http://schemas.microsoft.com/office/drawing/2014/main" id="{90069A20-3FE5-D4F8-3C96-D4E56FF7E5D5}"/>
                </a:ext>
              </a:extLst>
            </p:cNvPr>
            <p:cNvSpPr txBox="1"/>
            <p:nvPr/>
          </p:nvSpPr>
          <p:spPr>
            <a:xfrm>
              <a:off x="8220666" y="2301720"/>
              <a:ext cx="221582" cy="138499"/>
            </a:xfrm>
            <a:prstGeom prst="rect">
              <a:avLst/>
            </a:prstGeom>
            <a:noFill/>
          </p:spPr>
          <p:txBody>
            <a:bodyPr wrap="square" lIns="0" tIns="0" rIns="0" bIns="0" rtlCol="0">
              <a:spAutoFit/>
            </a:bodyPr>
            <a:lstStyle/>
            <a:p>
              <a:pPr algn="r"/>
              <a:r>
                <a:rPr lang="de-DE" sz="900"/>
                <a:t>25</a:t>
              </a:r>
            </a:p>
          </p:txBody>
        </p:sp>
        <p:cxnSp>
          <p:nvCxnSpPr>
            <p:cNvPr id="200" name="Gerade Verbindung 199">
              <a:extLst>
                <a:ext uri="{FF2B5EF4-FFF2-40B4-BE49-F238E27FC236}">
                  <a16:creationId xmlns:a16="http://schemas.microsoft.com/office/drawing/2014/main" id="{B66893E8-BD6B-D87F-C836-5A19C25098E9}"/>
                </a:ext>
              </a:extLst>
            </p:cNvPr>
            <p:cNvCxnSpPr>
              <a:cxnSpLocks/>
            </p:cNvCxnSpPr>
            <p:nvPr/>
          </p:nvCxnSpPr>
          <p:spPr>
            <a:xfrm flipH="1">
              <a:off x="8455163" y="3336838"/>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Pfeil nach unten 35">
            <a:extLst>
              <a:ext uri="{FF2B5EF4-FFF2-40B4-BE49-F238E27FC236}">
                <a16:creationId xmlns:a16="http://schemas.microsoft.com/office/drawing/2014/main" id="{A7A44F73-C5AE-D9C8-B21B-25DAFEA41F9A}"/>
              </a:ext>
            </a:extLst>
          </p:cNvPr>
          <p:cNvSpPr/>
          <p:nvPr/>
        </p:nvSpPr>
        <p:spPr>
          <a:xfrm rot="10800000">
            <a:off x="11602775" y="2439368"/>
            <a:ext cx="245013" cy="883285"/>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feld 36">
            <a:extLst>
              <a:ext uri="{FF2B5EF4-FFF2-40B4-BE49-F238E27FC236}">
                <a16:creationId xmlns:a16="http://schemas.microsoft.com/office/drawing/2014/main" id="{FAE277D6-547D-D92E-220A-A440D5950D33}"/>
              </a:ext>
            </a:extLst>
          </p:cNvPr>
          <p:cNvSpPr txBox="1"/>
          <p:nvPr/>
        </p:nvSpPr>
        <p:spPr>
          <a:xfrm rot="16200000">
            <a:off x="11191481" y="2873115"/>
            <a:ext cx="1051200" cy="123111"/>
          </a:xfrm>
          <a:prstGeom prst="rect">
            <a:avLst/>
          </a:prstGeom>
          <a:noFill/>
        </p:spPr>
        <p:txBody>
          <a:bodyPr wrap="square" lIns="0" tIns="0" rIns="0" bIns="0" rtlCol="0">
            <a:spAutoFit/>
          </a:bodyPr>
          <a:lstStyle/>
          <a:p>
            <a:pPr algn="ctr"/>
            <a:r>
              <a:rPr lang="de-DE" sz="800" b="1" err="1">
                <a:solidFill>
                  <a:schemeClr val="bg1"/>
                </a:solidFill>
              </a:rPr>
              <a:t>Improvement</a:t>
            </a:r>
            <a:endParaRPr lang="de-DE" sz="800" b="1">
              <a:solidFill>
                <a:schemeClr val="bg1"/>
              </a:solidFill>
            </a:endParaRPr>
          </a:p>
        </p:txBody>
      </p:sp>
      <p:grpSp>
        <p:nvGrpSpPr>
          <p:cNvPr id="38" name="Gruppieren 37">
            <a:extLst>
              <a:ext uri="{FF2B5EF4-FFF2-40B4-BE49-F238E27FC236}">
                <a16:creationId xmlns:a16="http://schemas.microsoft.com/office/drawing/2014/main" id="{6C515C33-982E-BB11-897F-AC0BD03585F0}"/>
              </a:ext>
            </a:extLst>
          </p:cNvPr>
          <p:cNvGrpSpPr/>
          <p:nvPr/>
        </p:nvGrpSpPr>
        <p:grpSpPr>
          <a:xfrm>
            <a:off x="4571076" y="2137936"/>
            <a:ext cx="3121365" cy="1689385"/>
            <a:chOff x="687951" y="2137936"/>
            <a:chExt cx="212824468" cy="1689385"/>
          </a:xfrm>
        </p:grpSpPr>
        <p:cxnSp>
          <p:nvCxnSpPr>
            <p:cNvPr id="39" name="Gerade Verbindung 38">
              <a:extLst>
                <a:ext uri="{FF2B5EF4-FFF2-40B4-BE49-F238E27FC236}">
                  <a16:creationId xmlns:a16="http://schemas.microsoft.com/office/drawing/2014/main" id="{0A4F0C24-702D-8441-17A9-57C641645171}"/>
                </a:ext>
              </a:extLst>
            </p:cNvPr>
            <p:cNvCxnSpPr>
              <a:cxnSpLocks/>
            </p:cNvCxnSpPr>
            <p:nvPr/>
          </p:nvCxnSpPr>
          <p:spPr>
            <a:xfrm flipH="1">
              <a:off x="687951" y="3261465"/>
              <a:ext cx="2128244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116F1A86-7024-DD18-3D91-76DA2D6A1019}"/>
                </a:ext>
              </a:extLst>
            </p:cNvPr>
            <p:cNvCxnSpPr>
              <a:cxnSpLocks/>
            </p:cNvCxnSpPr>
            <p:nvPr/>
          </p:nvCxnSpPr>
          <p:spPr>
            <a:xfrm flipH="1">
              <a:off x="687951" y="3827321"/>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6A16A902-0F14-0F55-DED0-DFBD2DC529A0}"/>
                </a:ext>
              </a:extLst>
            </p:cNvPr>
            <p:cNvCxnSpPr>
              <a:cxnSpLocks/>
            </p:cNvCxnSpPr>
            <p:nvPr/>
          </p:nvCxnSpPr>
          <p:spPr>
            <a:xfrm flipH="1">
              <a:off x="687951" y="2694303"/>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8F4B7CE6-1581-681D-FE9C-C5BF14827B62}"/>
                </a:ext>
              </a:extLst>
            </p:cNvPr>
            <p:cNvCxnSpPr>
              <a:cxnSpLocks/>
            </p:cNvCxnSpPr>
            <p:nvPr/>
          </p:nvCxnSpPr>
          <p:spPr>
            <a:xfrm flipH="1">
              <a:off x="687951" y="2137936"/>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Gerade Verbindung 195">
              <a:extLst>
                <a:ext uri="{FF2B5EF4-FFF2-40B4-BE49-F238E27FC236}">
                  <a16:creationId xmlns:a16="http://schemas.microsoft.com/office/drawing/2014/main" id="{E443A893-C017-FB83-3229-9882F3AB2A4E}"/>
                </a:ext>
              </a:extLst>
            </p:cNvPr>
            <p:cNvCxnSpPr>
              <a:cxnSpLocks/>
            </p:cNvCxnSpPr>
            <p:nvPr/>
          </p:nvCxnSpPr>
          <p:spPr>
            <a:xfrm flipH="1">
              <a:off x="687951" y="2418078"/>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feld 42">
            <a:extLst>
              <a:ext uri="{FF2B5EF4-FFF2-40B4-BE49-F238E27FC236}">
                <a16:creationId xmlns:a16="http://schemas.microsoft.com/office/drawing/2014/main" id="{A063D1A8-FA54-FB1D-D6FF-A543BC16B260}"/>
              </a:ext>
            </a:extLst>
          </p:cNvPr>
          <p:cNvSpPr txBox="1"/>
          <p:nvPr/>
        </p:nvSpPr>
        <p:spPr>
          <a:xfrm>
            <a:off x="5010748" y="3816213"/>
            <a:ext cx="219885" cy="138499"/>
          </a:xfrm>
          <a:prstGeom prst="rect">
            <a:avLst/>
          </a:prstGeom>
          <a:noFill/>
        </p:spPr>
        <p:txBody>
          <a:bodyPr wrap="square" lIns="0" tIns="0" rIns="0" bIns="0" rtlCol="0">
            <a:spAutoFit/>
          </a:bodyPr>
          <a:lstStyle/>
          <a:p>
            <a:pPr algn="ctr"/>
            <a:r>
              <a:rPr lang="de-DE" sz="900"/>
              <a:t>4</a:t>
            </a:r>
          </a:p>
        </p:txBody>
      </p:sp>
      <p:sp>
        <p:nvSpPr>
          <p:cNvPr id="44" name="Textfeld 43">
            <a:extLst>
              <a:ext uri="{FF2B5EF4-FFF2-40B4-BE49-F238E27FC236}">
                <a16:creationId xmlns:a16="http://schemas.microsoft.com/office/drawing/2014/main" id="{22C8D166-84B5-75DE-8F0C-4731B819C936}"/>
              </a:ext>
            </a:extLst>
          </p:cNvPr>
          <p:cNvSpPr txBox="1"/>
          <p:nvPr/>
        </p:nvSpPr>
        <p:spPr>
          <a:xfrm>
            <a:off x="5392090" y="3816213"/>
            <a:ext cx="219885" cy="138499"/>
          </a:xfrm>
          <a:prstGeom prst="rect">
            <a:avLst/>
          </a:prstGeom>
          <a:noFill/>
        </p:spPr>
        <p:txBody>
          <a:bodyPr wrap="square" lIns="0" tIns="0" rIns="0" bIns="0" rtlCol="0">
            <a:spAutoFit/>
          </a:bodyPr>
          <a:lstStyle/>
          <a:p>
            <a:pPr algn="ctr"/>
            <a:r>
              <a:rPr lang="de-DE" sz="900"/>
              <a:t>7</a:t>
            </a:r>
          </a:p>
        </p:txBody>
      </p:sp>
      <p:sp>
        <p:nvSpPr>
          <p:cNvPr id="45" name="Textfeld 44">
            <a:extLst>
              <a:ext uri="{FF2B5EF4-FFF2-40B4-BE49-F238E27FC236}">
                <a16:creationId xmlns:a16="http://schemas.microsoft.com/office/drawing/2014/main" id="{9A7AC9BD-C6CC-0190-1F6F-11052FB29A30}"/>
              </a:ext>
            </a:extLst>
          </p:cNvPr>
          <p:cNvSpPr txBox="1"/>
          <p:nvPr/>
        </p:nvSpPr>
        <p:spPr>
          <a:xfrm>
            <a:off x="6105781" y="3816213"/>
            <a:ext cx="219885" cy="138499"/>
          </a:xfrm>
          <a:prstGeom prst="rect">
            <a:avLst/>
          </a:prstGeom>
          <a:noFill/>
        </p:spPr>
        <p:txBody>
          <a:bodyPr wrap="square" lIns="0" tIns="0" rIns="0" bIns="0" rtlCol="0">
            <a:spAutoFit/>
          </a:bodyPr>
          <a:lstStyle/>
          <a:p>
            <a:pPr algn="ctr"/>
            <a:r>
              <a:rPr lang="de-DE" sz="900"/>
              <a:t>13</a:t>
            </a:r>
          </a:p>
        </p:txBody>
      </p:sp>
      <p:sp>
        <p:nvSpPr>
          <p:cNvPr id="46" name="Textfeld 45">
            <a:extLst>
              <a:ext uri="{FF2B5EF4-FFF2-40B4-BE49-F238E27FC236}">
                <a16:creationId xmlns:a16="http://schemas.microsoft.com/office/drawing/2014/main" id="{56EB3CC2-7957-7A95-0E78-D965DE0500DD}"/>
              </a:ext>
            </a:extLst>
          </p:cNvPr>
          <p:cNvSpPr txBox="1"/>
          <p:nvPr/>
        </p:nvSpPr>
        <p:spPr>
          <a:xfrm>
            <a:off x="7573742" y="3816213"/>
            <a:ext cx="219885" cy="138499"/>
          </a:xfrm>
          <a:prstGeom prst="rect">
            <a:avLst/>
          </a:prstGeom>
          <a:noFill/>
        </p:spPr>
        <p:txBody>
          <a:bodyPr wrap="square" lIns="0" tIns="0" rIns="0" bIns="0" rtlCol="0">
            <a:spAutoFit/>
          </a:bodyPr>
          <a:lstStyle/>
          <a:p>
            <a:pPr algn="ctr"/>
            <a:r>
              <a:rPr lang="de-DE" sz="900"/>
              <a:t>25</a:t>
            </a:r>
          </a:p>
        </p:txBody>
      </p:sp>
      <p:sp>
        <p:nvSpPr>
          <p:cNvPr id="47" name="Textfeld 46">
            <a:extLst>
              <a:ext uri="{FF2B5EF4-FFF2-40B4-BE49-F238E27FC236}">
                <a16:creationId xmlns:a16="http://schemas.microsoft.com/office/drawing/2014/main" id="{176AF0F3-6748-1961-C3CE-D0534AA3DB90}"/>
              </a:ext>
            </a:extLst>
          </p:cNvPr>
          <p:cNvSpPr txBox="1"/>
          <p:nvPr/>
        </p:nvSpPr>
        <p:spPr>
          <a:xfrm>
            <a:off x="6105781" y="3946005"/>
            <a:ext cx="315520" cy="138499"/>
          </a:xfrm>
          <a:prstGeom prst="rect">
            <a:avLst/>
          </a:prstGeom>
          <a:noFill/>
        </p:spPr>
        <p:txBody>
          <a:bodyPr wrap="square" lIns="0" tIns="0" rIns="0" bIns="0" rtlCol="0">
            <a:spAutoFit/>
          </a:bodyPr>
          <a:lstStyle/>
          <a:p>
            <a:pPr algn="ctr"/>
            <a:r>
              <a:rPr lang="de-DE" sz="900" b="1"/>
              <a:t>Cycle</a:t>
            </a:r>
          </a:p>
        </p:txBody>
      </p:sp>
      <p:sp>
        <p:nvSpPr>
          <p:cNvPr id="48" name="Pfeil nach unten 47">
            <a:extLst>
              <a:ext uri="{FF2B5EF4-FFF2-40B4-BE49-F238E27FC236}">
                <a16:creationId xmlns:a16="http://schemas.microsoft.com/office/drawing/2014/main" id="{09C9AB79-094D-BCE4-88B6-27DE0D621422}"/>
              </a:ext>
            </a:extLst>
          </p:cNvPr>
          <p:cNvSpPr/>
          <p:nvPr/>
        </p:nvSpPr>
        <p:spPr>
          <a:xfrm rot="10800000">
            <a:off x="7722788" y="2439368"/>
            <a:ext cx="245013" cy="883285"/>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Textfeld 48">
            <a:extLst>
              <a:ext uri="{FF2B5EF4-FFF2-40B4-BE49-F238E27FC236}">
                <a16:creationId xmlns:a16="http://schemas.microsoft.com/office/drawing/2014/main" id="{F585461E-A7F2-FC54-BA6B-121E1A741C89}"/>
              </a:ext>
            </a:extLst>
          </p:cNvPr>
          <p:cNvSpPr txBox="1"/>
          <p:nvPr/>
        </p:nvSpPr>
        <p:spPr>
          <a:xfrm rot="16200000">
            <a:off x="7311494" y="2873115"/>
            <a:ext cx="1051200" cy="123111"/>
          </a:xfrm>
          <a:prstGeom prst="rect">
            <a:avLst/>
          </a:prstGeom>
          <a:noFill/>
        </p:spPr>
        <p:txBody>
          <a:bodyPr wrap="square" lIns="0" tIns="0" rIns="0" bIns="0" rtlCol="0">
            <a:spAutoFit/>
          </a:bodyPr>
          <a:lstStyle/>
          <a:p>
            <a:pPr algn="ctr"/>
            <a:r>
              <a:rPr lang="de-DE" sz="800" b="1" err="1">
                <a:solidFill>
                  <a:schemeClr val="bg1"/>
                </a:solidFill>
              </a:rPr>
              <a:t>Improvement</a:t>
            </a:r>
            <a:endParaRPr lang="de-DE" sz="800" b="1">
              <a:solidFill>
                <a:schemeClr val="bg1"/>
              </a:solidFill>
            </a:endParaRPr>
          </a:p>
        </p:txBody>
      </p:sp>
      <p:sp>
        <p:nvSpPr>
          <p:cNvPr id="50" name="Textfeld 49">
            <a:extLst>
              <a:ext uri="{FF2B5EF4-FFF2-40B4-BE49-F238E27FC236}">
                <a16:creationId xmlns:a16="http://schemas.microsoft.com/office/drawing/2014/main" id="{81D37AA8-237C-7B71-0671-D84C7F5E265E}"/>
              </a:ext>
            </a:extLst>
          </p:cNvPr>
          <p:cNvSpPr txBox="1"/>
          <p:nvPr/>
        </p:nvSpPr>
        <p:spPr>
          <a:xfrm>
            <a:off x="1118392" y="3816213"/>
            <a:ext cx="219885" cy="138499"/>
          </a:xfrm>
          <a:prstGeom prst="rect">
            <a:avLst/>
          </a:prstGeom>
          <a:noFill/>
        </p:spPr>
        <p:txBody>
          <a:bodyPr wrap="square" lIns="0" tIns="0" rIns="0" bIns="0" rtlCol="0">
            <a:spAutoFit/>
          </a:bodyPr>
          <a:lstStyle/>
          <a:p>
            <a:pPr algn="ctr"/>
            <a:r>
              <a:rPr lang="de-DE" sz="900"/>
              <a:t>4</a:t>
            </a:r>
          </a:p>
        </p:txBody>
      </p:sp>
      <p:sp>
        <p:nvSpPr>
          <p:cNvPr id="51" name="Textfeld 50">
            <a:extLst>
              <a:ext uri="{FF2B5EF4-FFF2-40B4-BE49-F238E27FC236}">
                <a16:creationId xmlns:a16="http://schemas.microsoft.com/office/drawing/2014/main" id="{DD300FBE-17D7-0691-8721-F7A6B10E04F0}"/>
              </a:ext>
            </a:extLst>
          </p:cNvPr>
          <p:cNvSpPr txBox="1"/>
          <p:nvPr/>
        </p:nvSpPr>
        <p:spPr>
          <a:xfrm>
            <a:off x="1499734" y="3816213"/>
            <a:ext cx="219885" cy="138499"/>
          </a:xfrm>
          <a:prstGeom prst="rect">
            <a:avLst/>
          </a:prstGeom>
          <a:noFill/>
        </p:spPr>
        <p:txBody>
          <a:bodyPr wrap="square" lIns="0" tIns="0" rIns="0" bIns="0" rtlCol="0">
            <a:spAutoFit/>
          </a:bodyPr>
          <a:lstStyle/>
          <a:p>
            <a:pPr algn="ctr"/>
            <a:r>
              <a:rPr lang="de-DE" sz="900"/>
              <a:t>7</a:t>
            </a:r>
          </a:p>
        </p:txBody>
      </p:sp>
      <p:sp>
        <p:nvSpPr>
          <p:cNvPr id="52" name="Textfeld 51">
            <a:extLst>
              <a:ext uri="{FF2B5EF4-FFF2-40B4-BE49-F238E27FC236}">
                <a16:creationId xmlns:a16="http://schemas.microsoft.com/office/drawing/2014/main" id="{517F3736-D6E4-5EB4-FDD8-7ADC8DCF3422}"/>
              </a:ext>
            </a:extLst>
          </p:cNvPr>
          <p:cNvSpPr txBox="1"/>
          <p:nvPr/>
        </p:nvSpPr>
        <p:spPr>
          <a:xfrm>
            <a:off x="2213425" y="3816213"/>
            <a:ext cx="219885" cy="138499"/>
          </a:xfrm>
          <a:prstGeom prst="rect">
            <a:avLst/>
          </a:prstGeom>
          <a:noFill/>
        </p:spPr>
        <p:txBody>
          <a:bodyPr wrap="square" lIns="0" tIns="0" rIns="0" bIns="0" rtlCol="0">
            <a:spAutoFit/>
          </a:bodyPr>
          <a:lstStyle/>
          <a:p>
            <a:pPr algn="ctr"/>
            <a:r>
              <a:rPr lang="de-DE" sz="900"/>
              <a:t>13</a:t>
            </a:r>
          </a:p>
        </p:txBody>
      </p:sp>
      <p:sp>
        <p:nvSpPr>
          <p:cNvPr id="53" name="Textfeld 52">
            <a:extLst>
              <a:ext uri="{FF2B5EF4-FFF2-40B4-BE49-F238E27FC236}">
                <a16:creationId xmlns:a16="http://schemas.microsoft.com/office/drawing/2014/main" id="{2F781B09-1FA8-6FA8-DD45-56F1DAF8FB6E}"/>
              </a:ext>
            </a:extLst>
          </p:cNvPr>
          <p:cNvSpPr txBox="1"/>
          <p:nvPr/>
        </p:nvSpPr>
        <p:spPr>
          <a:xfrm>
            <a:off x="3681386" y="3816213"/>
            <a:ext cx="219885" cy="138499"/>
          </a:xfrm>
          <a:prstGeom prst="rect">
            <a:avLst/>
          </a:prstGeom>
          <a:noFill/>
        </p:spPr>
        <p:txBody>
          <a:bodyPr wrap="square" lIns="0" tIns="0" rIns="0" bIns="0" rtlCol="0">
            <a:spAutoFit/>
          </a:bodyPr>
          <a:lstStyle/>
          <a:p>
            <a:pPr algn="ctr"/>
            <a:r>
              <a:rPr lang="de-DE" sz="900"/>
              <a:t>25</a:t>
            </a:r>
          </a:p>
        </p:txBody>
      </p:sp>
      <p:sp>
        <p:nvSpPr>
          <p:cNvPr id="54" name="Textfeld 53">
            <a:extLst>
              <a:ext uri="{FF2B5EF4-FFF2-40B4-BE49-F238E27FC236}">
                <a16:creationId xmlns:a16="http://schemas.microsoft.com/office/drawing/2014/main" id="{E2C8E0E7-E14E-810C-CBF9-A8D207CDC66F}"/>
              </a:ext>
            </a:extLst>
          </p:cNvPr>
          <p:cNvSpPr txBox="1"/>
          <p:nvPr/>
        </p:nvSpPr>
        <p:spPr>
          <a:xfrm>
            <a:off x="2213425" y="3946005"/>
            <a:ext cx="315520" cy="138499"/>
          </a:xfrm>
          <a:prstGeom prst="rect">
            <a:avLst/>
          </a:prstGeom>
          <a:noFill/>
        </p:spPr>
        <p:txBody>
          <a:bodyPr wrap="square" lIns="0" tIns="0" rIns="0" bIns="0" rtlCol="0">
            <a:spAutoFit/>
          </a:bodyPr>
          <a:lstStyle/>
          <a:p>
            <a:pPr algn="ctr"/>
            <a:r>
              <a:rPr lang="de-DE" sz="900" b="1"/>
              <a:t>Cycle</a:t>
            </a:r>
          </a:p>
        </p:txBody>
      </p:sp>
      <p:grpSp>
        <p:nvGrpSpPr>
          <p:cNvPr id="55" name="Gruppieren 54">
            <a:extLst>
              <a:ext uri="{FF2B5EF4-FFF2-40B4-BE49-F238E27FC236}">
                <a16:creationId xmlns:a16="http://schemas.microsoft.com/office/drawing/2014/main" id="{144DC15E-6B2F-4E90-4B32-4C7B14484424}"/>
              </a:ext>
            </a:extLst>
          </p:cNvPr>
          <p:cNvGrpSpPr/>
          <p:nvPr/>
        </p:nvGrpSpPr>
        <p:grpSpPr>
          <a:xfrm>
            <a:off x="382512" y="2062983"/>
            <a:ext cx="3417573" cy="1823783"/>
            <a:chOff x="382512" y="2062983"/>
            <a:chExt cx="3417573" cy="1823783"/>
          </a:xfrm>
        </p:grpSpPr>
        <p:grpSp>
          <p:nvGrpSpPr>
            <p:cNvPr id="56" name="Gruppieren 55">
              <a:extLst>
                <a:ext uri="{FF2B5EF4-FFF2-40B4-BE49-F238E27FC236}">
                  <a16:creationId xmlns:a16="http://schemas.microsoft.com/office/drawing/2014/main" id="{F4A6EDBB-702A-9D45-5630-24E4F9AC452A}"/>
                </a:ext>
              </a:extLst>
            </p:cNvPr>
            <p:cNvGrpSpPr/>
            <p:nvPr/>
          </p:nvGrpSpPr>
          <p:grpSpPr>
            <a:xfrm>
              <a:off x="678720" y="2137936"/>
              <a:ext cx="3121365" cy="1689385"/>
              <a:chOff x="687951" y="2137936"/>
              <a:chExt cx="212824468" cy="1689385"/>
            </a:xfrm>
          </p:grpSpPr>
          <p:cxnSp>
            <p:nvCxnSpPr>
              <p:cNvPr id="67" name="Gerade Verbindung 66">
                <a:extLst>
                  <a:ext uri="{FF2B5EF4-FFF2-40B4-BE49-F238E27FC236}">
                    <a16:creationId xmlns:a16="http://schemas.microsoft.com/office/drawing/2014/main" id="{809E4069-F9C1-3EC6-28BD-EA733B42B2F0}"/>
                  </a:ext>
                </a:extLst>
              </p:cNvPr>
              <p:cNvCxnSpPr>
                <a:cxnSpLocks/>
              </p:cNvCxnSpPr>
              <p:nvPr/>
            </p:nvCxnSpPr>
            <p:spPr>
              <a:xfrm flipH="1">
                <a:off x="687951" y="3608559"/>
                <a:ext cx="2128244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67">
                <a:extLst>
                  <a:ext uri="{FF2B5EF4-FFF2-40B4-BE49-F238E27FC236}">
                    <a16:creationId xmlns:a16="http://schemas.microsoft.com/office/drawing/2014/main" id="{A4200331-A003-FEE2-7C42-A702DF9CE617}"/>
                  </a:ext>
                </a:extLst>
              </p:cNvPr>
              <p:cNvCxnSpPr>
                <a:cxnSpLocks/>
              </p:cNvCxnSpPr>
              <p:nvPr/>
            </p:nvCxnSpPr>
            <p:spPr>
              <a:xfrm flipH="1">
                <a:off x="687951" y="3827321"/>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68">
                <a:extLst>
                  <a:ext uri="{FF2B5EF4-FFF2-40B4-BE49-F238E27FC236}">
                    <a16:creationId xmlns:a16="http://schemas.microsoft.com/office/drawing/2014/main" id="{B9B1DCD7-D057-21B2-F338-1CB49283D1E4}"/>
                  </a:ext>
                </a:extLst>
              </p:cNvPr>
              <p:cNvCxnSpPr>
                <a:cxnSpLocks/>
              </p:cNvCxnSpPr>
              <p:nvPr/>
            </p:nvCxnSpPr>
            <p:spPr>
              <a:xfrm flipH="1">
                <a:off x="687951" y="2776410"/>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 Verbindung 69">
                <a:extLst>
                  <a:ext uri="{FF2B5EF4-FFF2-40B4-BE49-F238E27FC236}">
                    <a16:creationId xmlns:a16="http://schemas.microsoft.com/office/drawing/2014/main" id="{56074A20-3044-4790-79F5-A7A2C77B90ED}"/>
                  </a:ext>
                </a:extLst>
              </p:cNvPr>
              <p:cNvCxnSpPr>
                <a:cxnSpLocks/>
              </p:cNvCxnSpPr>
              <p:nvPr/>
            </p:nvCxnSpPr>
            <p:spPr>
              <a:xfrm flipH="1">
                <a:off x="687951" y="2356697"/>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BAD58EB3-5B28-55FC-74E0-A63333AB0FED}"/>
                  </a:ext>
                </a:extLst>
              </p:cNvPr>
              <p:cNvCxnSpPr>
                <a:cxnSpLocks/>
              </p:cNvCxnSpPr>
              <p:nvPr/>
            </p:nvCxnSpPr>
            <p:spPr>
              <a:xfrm flipH="1">
                <a:off x="687951" y="2137936"/>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Gerade Verbindung 188">
                <a:extLst>
                  <a:ext uri="{FF2B5EF4-FFF2-40B4-BE49-F238E27FC236}">
                    <a16:creationId xmlns:a16="http://schemas.microsoft.com/office/drawing/2014/main" id="{F9A03D52-EE91-5010-AA5E-66E2215DC18A}"/>
                  </a:ext>
                </a:extLst>
              </p:cNvPr>
              <p:cNvCxnSpPr>
                <a:cxnSpLocks/>
              </p:cNvCxnSpPr>
              <p:nvPr/>
            </p:nvCxnSpPr>
            <p:spPr>
              <a:xfrm flipH="1">
                <a:off x="687951" y="3414571"/>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Gerade Verbindung 190">
                <a:extLst>
                  <a:ext uri="{FF2B5EF4-FFF2-40B4-BE49-F238E27FC236}">
                    <a16:creationId xmlns:a16="http://schemas.microsoft.com/office/drawing/2014/main" id="{75FB3BA1-48B1-2408-B9FF-5E70D95B4256}"/>
                  </a:ext>
                </a:extLst>
              </p:cNvPr>
              <p:cNvCxnSpPr>
                <a:cxnSpLocks/>
              </p:cNvCxnSpPr>
              <p:nvPr/>
            </p:nvCxnSpPr>
            <p:spPr>
              <a:xfrm flipH="1">
                <a:off x="687951" y="2989135"/>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Gerade Verbindung 192">
                <a:extLst>
                  <a:ext uri="{FF2B5EF4-FFF2-40B4-BE49-F238E27FC236}">
                    <a16:creationId xmlns:a16="http://schemas.microsoft.com/office/drawing/2014/main" id="{7E6D60D3-6601-7EF1-3CF1-8607A4B998AD}"/>
                  </a:ext>
                </a:extLst>
              </p:cNvPr>
              <p:cNvCxnSpPr>
                <a:cxnSpLocks/>
              </p:cNvCxnSpPr>
              <p:nvPr/>
            </p:nvCxnSpPr>
            <p:spPr>
              <a:xfrm flipH="1">
                <a:off x="687951" y="2569422"/>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uppieren 56">
              <a:extLst>
                <a:ext uri="{FF2B5EF4-FFF2-40B4-BE49-F238E27FC236}">
                  <a16:creationId xmlns:a16="http://schemas.microsoft.com/office/drawing/2014/main" id="{3DB5E35E-1733-4354-62D9-9E43DC3A7576}"/>
                </a:ext>
              </a:extLst>
            </p:cNvPr>
            <p:cNvGrpSpPr/>
            <p:nvPr/>
          </p:nvGrpSpPr>
          <p:grpSpPr>
            <a:xfrm>
              <a:off x="382512" y="2062983"/>
              <a:ext cx="341927" cy="1823783"/>
              <a:chOff x="382512" y="2062983"/>
              <a:chExt cx="341927" cy="1823783"/>
            </a:xfrm>
          </p:grpSpPr>
          <p:cxnSp>
            <p:nvCxnSpPr>
              <p:cNvPr id="58" name="Gerade Verbindung 57">
                <a:extLst>
                  <a:ext uri="{FF2B5EF4-FFF2-40B4-BE49-F238E27FC236}">
                    <a16:creationId xmlns:a16="http://schemas.microsoft.com/office/drawing/2014/main" id="{C64CA699-C47E-3BA1-9FD6-28C09C0F2ED4}"/>
                  </a:ext>
                </a:extLst>
              </p:cNvPr>
              <p:cNvCxnSpPr>
                <a:cxnSpLocks/>
              </p:cNvCxnSpPr>
              <p:nvPr/>
            </p:nvCxnSpPr>
            <p:spPr>
              <a:xfrm>
                <a:off x="715623" y="2132233"/>
                <a:ext cx="0" cy="16991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58">
                <a:extLst>
                  <a:ext uri="{FF2B5EF4-FFF2-40B4-BE49-F238E27FC236}">
                    <a16:creationId xmlns:a16="http://schemas.microsoft.com/office/drawing/2014/main" id="{AC52C563-BF36-4CF6-7147-408069A9754F}"/>
                  </a:ext>
                </a:extLst>
              </p:cNvPr>
              <p:cNvCxnSpPr>
                <a:cxnSpLocks/>
              </p:cNvCxnSpPr>
              <p:nvPr/>
            </p:nvCxnSpPr>
            <p:spPr>
              <a:xfrm flipH="1">
                <a:off x="682820" y="3201547"/>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feld 59">
                <a:extLst>
                  <a:ext uri="{FF2B5EF4-FFF2-40B4-BE49-F238E27FC236}">
                    <a16:creationId xmlns:a16="http://schemas.microsoft.com/office/drawing/2014/main" id="{5CD9E2F7-5347-4A91-3ED0-19378BA4971C}"/>
                  </a:ext>
                </a:extLst>
              </p:cNvPr>
              <p:cNvSpPr txBox="1"/>
              <p:nvPr/>
            </p:nvSpPr>
            <p:spPr>
              <a:xfrm>
                <a:off x="448323" y="2062983"/>
                <a:ext cx="221582" cy="138499"/>
              </a:xfrm>
              <a:prstGeom prst="rect">
                <a:avLst/>
              </a:prstGeom>
              <a:noFill/>
            </p:spPr>
            <p:txBody>
              <a:bodyPr wrap="square" lIns="0" tIns="0" rIns="0" bIns="0" rtlCol="0">
                <a:spAutoFit/>
              </a:bodyPr>
              <a:lstStyle/>
              <a:p>
                <a:pPr algn="r"/>
                <a:r>
                  <a:rPr lang="de-DE" sz="900"/>
                  <a:t>35</a:t>
                </a:r>
              </a:p>
            </p:txBody>
          </p:sp>
          <p:sp>
            <p:nvSpPr>
              <p:cNvPr id="61" name="Textfeld 60">
                <a:extLst>
                  <a:ext uri="{FF2B5EF4-FFF2-40B4-BE49-F238E27FC236}">
                    <a16:creationId xmlns:a16="http://schemas.microsoft.com/office/drawing/2014/main" id="{6E85561C-DCCB-3C06-9662-C198FE1E4712}"/>
                  </a:ext>
                </a:extLst>
              </p:cNvPr>
              <p:cNvSpPr txBox="1"/>
              <p:nvPr/>
            </p:nvSpPr>
            <p:spPr>
              <a:xfrm>
                <a:off x="448323" y="2486540"/>
                <a:ext cx="221582" cy="138499"/>
              </a:xfrm>
              <a:prstGeom prst="rect">
                <a:avLst/>
              </a:prstGeom>
              <a:noFill/>
            </p:spPr>
            <p:txBody>
              <a:bodyPr wrap="square" lIns="0" tIns="0" rIns="0" bIns="0" rtlCol="0">
                <a:spAutoFit/>
              </a:bodyPr>
              <a:lstStyle/>
              <a:p>
                <a:pPr algn="r"/>
                <a:r>
                  <a:rPr lang="de-DE" sz="900"/>
                  <a:t>25</a:t>
                </a:r>
              </a:p>
            </p:txBody>
          </p:sp>
          <p:sp>
            <p:nvSpPr>
              <p:cNvPr id="62" name="Textfeld 61">
                <a:extLst>
                  <a:ext uri="{FF2B5EF4-FFF2-40B4-BE49-F238E27FC236}">
                    <a16:creationId xmlns:a16="http://schemas.microsoft.com/office/drawing/2014/main" id="{9895A418-55CC-19F7-EB3A-B0B7FCA40231}"/>
                  </a:ext>
                </a:extLst>
              </p:cNvPr>
              <p:cNvSpPr txBox="1"/>
              <p:nvPr/>
            </p:nvSpPr>
            <p:spPr>
              <a:xfrm>
                <a:off x="448323" y="2694303"/>
                <a:ext cx="221582" cy="138499"/>
              </a:xfrm>
              <a:prstGeom prst="rect">
                <a:avLst/>
              </a:prstGeom>
              <a:noFill/>
            </p:spPr>
            <p:txBody>
              <a:bodyPr wrap="square" lIns="0" tIns="0" rIns="0" bIns="0" rtlCol="0">
                <a:spAutoFit/>
              </a:bodyPr>
              <a:lstStyle/>
              <a:p>
                <a:pPr algn="r"/>
                <a:r>
                  <a:rPr lang="de-DE" sz="900"/>
                  <a:t>20</a:t>
                </a:r>
              </a:p>
            </p:txBody>
          </p:sp>
          <p:sp>
            <p:nvSpPr>
              <p:cNvPr id="63" name="Textfeld 62">
                <a:extLst>
                  <a:ext uri="{FF2B5EF4-FFF2-40B4-BE49-F238E27FC236}">
                    <a16:creationId xmlns:a16="http://schemas.microsoft.com/office/drawing/2014/main" id="{DB692EF6-6587-18EA-E599-34BFF29345C7}"/>
                  </a:ext>
                </a:extLst>
              </p:cNvPr>
              <p:cNvSpPr txBox="1"/>
              <p:nvPr/>
            </p:nvSpPr>
            <p:spPr>
              <a:xfrm>
                <a:off x="448323" y="3329341"/>
                <a:ext cx="221582" cy="138499"/>
              </a:xfrm>
              <a:prstGeom prst="rect">
                <a:avLst/>
              </a:prstGeom>
              <a:noFill/>
            </p:spPr>
            <p:txBody>
              <a:bodyPr wrap="square" lIns="0" tIns="0" rIns="0" bIns="0" rtlCol="0">
                <a:spAutoFit/>
              </a:bodyPr>
              <a:lstStyle/>
              <a:p>
                <a:pPr algn="r"/>
                <a:r>
                  <a:rPr lang="de-DE" sz="900"/>
                  <a:t>5</a:t>
                </a:r>
              </a:p>
            </p:txBody>
          </p:sp>
          <p:sp>
            <p:nvSpPr>
              <p:cNvPr id="64" name="Textfeld 63">
                <a:extLst>
                  <a:ext uri="{FF2B5EF4-FFF2-40B4-BE49-F238E27FC236}">
                    <a16:creationId xmlns:a16="http://schemas.microsoft.com/office/drawing/2014/main" id="{549E680C-6DFF-73B8-61C2-34F7AF9AD169}"/>
                  </a:ext>
                </a:extLst>
              </p:cNvPr>
              <p:cNvSpPr txBox="1"/>
              <p:nvPr/>
            </p:nvSpPr>
            <p:spPr>
              <a:xfrm>
                <a:off x="448323" y="3533293"/>
                <a:ext cx="221582" cy="138499"/>
              </a:xfrm>
              <a:prstGeom prst="rect">
                <a:avLst/>
              </a:prstGeom>
              <a:noFill/>
            </p:spPr>
            <p:txBody>
              <a:bodyPr wrap="square" lIns="0" tIns="0" rIns="0" bIns="0" rtlCol="0">
                <a:spAutoFit/>
              </a:bodyPr>
              <a:lstStyle/>
              <a:p>
                <a:pPr algn="r"/>
                <a:r>
                  <a:rPr lang="de-DE" sz="900"/>
                  <a:t>0</a:t>
                </a:r>
              </a:p>
            </p:txBody>
          </p:sp>
          <p:sp>
            <p:nvSpPr>
              <p:cNvPr id="65" name="Textfeld 64">
                <a:extLst>
                  <a:ext uri="{FF2B5EF4-FFF2-40B4-BE49-F238E27FC236}">
                    <a16:creationId xmlns:a16="http://schemas.microsoft.com/office/drawing/2014/main" id="{BBB25FCF-ED5A-BDFB-F888-7B143D3A4021}"/>
                  </a:ext>
                </a:extLst>
              </p:cNvPr>
              <p:cNvSpPr txBox="1"/>
              <p:nvPr/>
            </p:nvSpPr>
            <p:spPr>
              <a:xfrm>
                <a:off x="448323" y="3748267"/>
                <a:ext cx="221582" cy="138499"/>
              </a:xfrm>
              <a:prstGeom prst="rect">
                <a:avLst/>
              </a:prstGeom>
              <a:noFill/>
            </p:spPr>
            <p:txBody>
              <a:bodyPr wrap="square" lIns="0" tIns="0" rIns="0" bIns="0" rtlCol="0">
                <a:spAutoFit/>
              </a:bodyPr>
              <a:lstStyle/>
              <a:p>
                <a:pPr algn="r"/>
                <a:r>
                  <a:rPr lang="de-DE" sz="900"/>
                  <a:t>-5</a:t>
                </a:r>
              </a:p>
            </p:txBody>
          </p:sp>
          <p:sp>
            <p:nvSpPr>
              <p:cNvPr id="66" name="Textfeld 65">
                <a:extLst>
                  <a:ext uri="{FF2B5EF4-FFF2-40B4-BE49-F238E27FC236}">
                    <a16:creationId xmlns:a16="http://schemas.microsoft.com/office/drawing/2014/main" id="{B487F571-0EB7-4A7D-EB8F-90FB3D3B6B46}"/>
                  </a:ext>
                </a:extLst>
              </p:cNvPr>
              <p:cNvSpPr txBox="1"/>
              <p:nvPr/>
            </p:nvSpPr>
            <p:spPr>
              <a:xfrm rot="16200000">
                <a:off x="-372322" y="2851535"/>
                <a:ext cx="1648167" cy="138499"/>
              </a:xfrm>
              <a:prstGeom prst="rect">
                <a:avLst/>
              </a:prstGeom>
              <a:noFill/>
            </p:spPr>
            <p:txBody>
              <a:bodyPr wrap="square" lIns="0" tIns="0" rIns="0" bIns="0" rtlCol="0">
                <a:spAutoFit/>
              </a:bodyPr>
              <a:lstStyle/>
              <a:p>
                <a:pPr algn="ctr"/>
                <a:r>
                  <a:rPr lang="de-DE" sz="900" b="1"/>
                  <a:t>LS </a:t>
                </a:r>
                <a:r>
                  <a:rPr lang="de-DE" sz="900" b="1" err="1"/>
                  <a:t>mean</a:t>
                </a:r>
                <a:r>
                  <a:rPr lang="de-DE" sz="900" b="1"/>
                  <a:t> </a:t>
                </a:r>
                <a:r>
                  <a:rPr lang="de-DE" sz="900" b="1" err="1"/>
                  <a:t>change</a:t>
                </a:r>
                <a:r>
                  <a:rPr lang="de-DE" sz="900" b="1"/>
                  <a:t> (95% CI)</a:t>
                </a:r>
              </a:p>
            </p:txBody>
          </p:sp>
          <p:sp>
            <p:nvSpPr>
              <p:cNvPr id="190" name="Textfeld 189">
                <a:extLst>
                  <a:ext uri="{FF2B5EF4-FFF2-40B4-BE49-F238E27FC236}">
                    <a16:creationId xmlns:a16="http://schemas.microsoft.com/office/drawing/2014/main" id="{19A8E9BE-D384-0EA6-9582-C44393A261C5}"/>
                  </a:ext>
                </a:extLst>
              </p:cNvPr>
              <p:cNvSpPr txBox="1"/>
              <p:nvPr/>
            </p:nvSpPr>
            <p:spPr>
              <a:xfrm>
                <a:off x="448323" y="3122966"/>
                <a:ext cx="221582" cy="138499"/>
              </a:xfrm>
              <a:prstGeom prst="rect">
                <a:avLst/>
              </a:prstGeom>
              <a:noFill/>
            </p:spPr>
            <p:txBody>
              <a:bodyPr wrap="square" lIns="0" tIns="0" rIns="0" bIns="0" rtlCol="0">
                <a:spAutoFit/>
              </a:bodyPr>
              <a:lstStyle/>
              <a:p>
                <a:pPr algn="r"/>
                <a:r>
                  <a:rPr lang="de-DE" sz="900"/>
                  <a:t>10</a:t>
                </a:r>
              </a:p>
            </p:txBody>
          </p:sp>
          <p:sp>
            <p:nvSpPr>
              <p:cNvPr id="192" name="Textfeld 191">
                <a:extLst>
                  <a:ext uri="{FF2B5EF4-FFF2-40B4-BE49-F238E27FC236}">
                    <a16:creationId xmlns:a16="http://schemas.microsoft.com/office/drawing/2014/main" id="{6C021A7B-459D-9A88-05AD-4621AF1C2C21}"/>
                  </a:ext>
                </a:extLst>
              </p:cNvPr>
              <p:cNvSpPr txBox="1"/>
              <p:nvPr/>
            </p:nvSpPr>
            <p:spPr>
              <a:xfrm>
                <a:off x="448323" y="2913378"/>
                <a:ext cx="221582" cy="138499"/>
              </a:xfrm>
              <a:prstGeom prst="rect">
                <a:avLst/>
              </a:prstGeom>
              <a:noFill/>
            </p:spPr>
            <p:txBody>
              <a:bodyPr wrap="square" lIns="0" tIns="0" rIns="0" bIns="0" rtlCol="0">
                <a:spAutoFit/>
              </a:bodyPr>
              <a:lstStyle/>
              <a:p>
                <a:pPr algn="r"/>
                <a:r>
                  <a:rPr lang="de-DE" sz="900"/>
                  <a:t>15</a:t>
                </a:r>
              </a:p>
            </p:txBody>
          </p:sp>
          <p:sp>
            <p:nvSpPr>
              <p:cNvPr id="194" name="Textfeld 193">
                <a:extLst>
                  <a:ext uri="{FF2B5EF4-FFF2-40B4-BE49-F238E27FC236}">
                    <a16:creationId xmlns:a16="http://schemas.microsoft.com/office/drawing/2014/main" id="{EADB4152-EE27-A4C9-4EB2-CD63257A0E06}"/>
                  </a:ext>
                </a:extLst>
              </p:cNvPr>
              <p:cNvSpPr txBox="1"/>
              <p:nvPr/>
            </p:nvSpPr>
            <p:spPr>
              <a:xfrm>
                <a:off x="448323" y="2276990"/>
                <a:ext cx="221582" cy="138499"/>
              </a:xfrm>
              <a:prstGeom prst="rect">
                <a:avLst/>
              </a:prstGeom>
              <a:noFill/>
            </p:spPr>
            <p:txBody>
              <a:bodyPr wrap="square" lIns="0" tIns="0" rIns="0" bIns="0" rtlCol="0">
                <a:spAutoFit/>
              </a:bodyPr>
              <a:lstStyle/>
              <a:p>
                <a:pPr algn="r"/>
                <a:r>
                  <a:rPr lang="de-DE" sz="900"/>
                  <a:t>30</a:t>
                </a:r>
              </a:p>
            </p:txBody>
          </p:sp>
        </p:grpSp>
      </p:grpSp>
      <p:sp>
        <p:nvSpPr>
          <p:cNvPr id="72" name="Pfeil nach unten 71">
            <a:extLst>
              <a:ext uri="{FF2B5EF4-FFF2-40B4-BE49-F238E27FC236}">
                <a16:creationId xmlns:a16="http://schemas.microsoft.com/office/drawing/2014/main" id="{F47F1750-4075-35D3-0486-1F78B8EC898A}"/>
              </a:ext>
            </a:extLst>
          </p:cNvPr>
          <p:cNvSpPr/>
          <p:nvPr/>
        </p:nvSpPr>
        <p:spPr>
          <a:xfrm rot="10800000">
            <a:off x="3830432" y="2439368"/>
            <a:ext cx="245013" cy="883285"/>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Textfeld 72">
            <a:extLst>
              <a:ext uri="{FF2B5EF4-FFF2-40B4-BE49-F238E27FC236}">
                <a16:creationId xmlns:a16="http://schemas.microsoft.com/office/drawing/2014/main" id="{4C2367A7-9BA5-939E-BBC1-9968EB02A5B5}"/>
              </a:ext>
            </a:extLst>
          </p:cNvPr>
          <p:cNvSpPr txBox="1"/>
          <p:nvPr/>
        </p:nvSpPr>
        <p:spPr>
          <a:xfrm rot="16200000">
            <a:off x="3419138" y="2873115"/>
            <a:ext cx="1051200" cy="123111"/>
          </a:xfrm>
          <a:prstGeom prst="rect">
            <a:avLst/>
          </a:prstGeom>
          <a:noFill/>
        </p:spPr>
        <p:txBody>
          <a:bodyPr wrap="square" lIns="0" tIns="0" rIns="0" bIns="0" rtlCol="0">
            <a:spAutoFit/>
          </a:bodyPr>
          <a:lstStyle/>
          <a:p>
            <a:pPr algn="ctr"/>
            <a:r>
              <a:rPr lang="de-DE" sz="800" b="1" err="1">
                <a:solidFill>
                  <a:schemeClr val="bg1"/>
                </a:solidFill>
              </a:rPr>
              <a:t>Improvement</a:t>
            </a:r>
            <a:endParaRPr lang="de-DE" sz="800" b="1">
              <a:solidFill>
                <a:schemeClr val="bg1"/>
              </a:solidFill>
            </a:endParaRPr>
          </a:p>
        </p:txBody>
      </p:sp>
      <p:grpSp>
        <p:nvGrpSpPr>
          <p:cNvPr id="109" name="Gruppieren 108">
            <a:extLst>
              <a:ext uri="{FF2B5EF4-FFF2-40B4-BE49-F238E27FC236}">
                <a16:creationId xmlns:a16="http://schemas.microsoft.com/office/drawing/2014/main" id="{0C841C68-F6B3-F5A8-32A5-A4036A514D73}"/>
              </a:ext>
            </a:extLst>
          </p:cNvPr>
          <p:cNvGrpSpPr/>
          <p:nvPr/>
        </p:nvGrpSpPr>
        <p:grpSpPr>
          <a:xfrm>
            <a:off x="4274868" y="2062983"/>
            <a:ext cx="344757" cy="1823783"/>
            <a:chOff x="4274868" y="2062983"/>
            <a:chExt cx="344757" cy="1823783"/>
          </a:xfrm>
        </p:grpSpPr>
        <p:cxnSp>
          <p:nvCxnSpPr>
            <p:cNvPr id="110" name="Gerade Verbindung 109">
              <a:extLst>
                <a:ext uri="{FF2B5EF4-FFF2-40B4-BE49-F238E27FC236}">
                  <a16:creationId xmlns:a16="http://schemas.microsoft.com/office/drawing/2014/main" id="{1C663184-BB2D-BCDD-6805-58881A54CABE}"/>
                </a:ext>
              </a:extLst>
            </p:cNvPr>
            <p:cNvCxnSpPr>
              <a:cxnSpLocks/>
            </p:cNvCxnSpPr>
            <p:nvPr/>
          </p:nvCxnSpPr>
          <p:spPr>
            <a:xfrm>
              <a:off x="4607979" y="2132233"/>
              <a:ext cx="0" cy="16991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 Verbindung 110">
              <a:extLst>
                <a:ext uri="{FF2B5EF4-FFF2-40B4-BE49-F238E27FC236}">
                  <a16:creationId xmlns:a16="http://schemas.microsoft.com/office/drawing/2014/main" id="{E823ACE9-3717-F19B-5502-69BB57B14EF4}"/>
                </a:ext>
              </a:extLst>
            </p:cNvPr>
            <p:cNvCxnSpPr>
              <a:cxnSpLocks/>
            </p:cNvCxnSpPr>
            <p:nvPr/>
          </p:nvCxnSpPr>
          <p:spPr>
            <a:xfrm flipH="1">
              <a:off x="4575176" y="2979798"/>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Textfeld 111">
              <a:extLst>
                <a:ext uri="{FF2B5EF4-FFF2-40B4-BE49-F238E27FC236}">
                  <a16:creationId xmlns:a16="http://schemas.microsoft.com/office/drawing/2014/main" id="{91B9555B-CD78-02D7-0CA7-A3F4CE5F73A0}"/>
                </a:ext>
              </a:extLst>
            </p:cNvPr>
            <p:cNvSpPr txBox="1"/>
            <p:nvPr/>
          </p:nvSpPr>
          <p:spPr>
            <a:xfrm>
              <a:off x="4340679" y="2062983"/>
              <a:ext cx="221582" cy="138499"/>
            </a:xfrm>
            <a:prstGeom prst="rect">
              <a:avLst/>
            </a:prstGeom>
            <a:noFill/>
          </p:spPr>
          <p:txBody>
            <a:bodyPr wrap="square" lIns="0" tIns="0" rIns="0" bIns="0" rtlCol="0">
              <a:spAutoFit/>
            </a:bodyPr>
            <a:lstStyle/>
            <a:p>
              <a:pPr algn="r"/>
              <a:r>
                <a:rPr lang="de-DE" sz="900"/>
                <a:t>20</a:t>
              </a:r>
            </a:p>
          </p:txBody>
        </p:sp>
        <p:sp>
          <p:nvSpPr>
            <p:cNvPr id="113" name="Textfeld 112">
              <a:extLst>
                <a:ext uri="{FF2B5EF4-FFF2-40B4-BE49-F238E27FC236}">
                  <a16:creationId xmlns:a16="http://schemas.microsoft.com/office/drawing/2014/main" id="{65367EA7-6C5C-AAEF-99CC-1CDFDB5B62AE}"/>
                </a:ext>
              </a:extLst>
            </p:cNvPr>
            <p:cNvSpPr txBox="1"/>
            <p:nvPr/>
          </p:nvSpPr>
          <p:spPr>
            <a:xfrm>
              <a:off x="4340679" y="2620937"/>
              <a:ext cx="221582" cy="138499"/>
            </a:xfrm>
            <a:prstGeom prst="rect">
              <a:avLst/>
            </a:prstGeom>
            <a:noFill/>
          </p:spPr>
          <p:txBody>
            <a:bodyPr wrap="square" lIns="0" tIns="0" rIns="0" bIns="0" rtlCol="0">
              <a:spAutoFit/>
            </a:bodyPr>
            <a:lstStyle/>
            <a:p>
              <a:pPr algn="r"/>
              <a:r>
                <a:rPr lang="de-DE" sz="900"/>
                <a:t>10</a:t>
              </a:r>
            </a:p>
          </p:txBody>
        </p:sp>
        <p:sp>
          <p:nvSpPr>
            <p:cNvPr id="114" name="Textfeld 113">
              <a:extLst>
                <a:ext uri="{FF2B5EF4-FFF2-40B4-BE49-F238E27FC236}">
                  <a16:creationId xmlns:a16="http://schemas.microsoft.com/office/drawing/2014/main" id="{8EDAFA15-7538-25BF-0B0E-FBD59E7A6604}"/>
                </a:ext>
              </a:extLst>
            </p:cNvPr>
            <p:cNvSpPr txBox="1"/>
            <p:nvPr/>
          </p:nvSpPr>
          <p:spPr>
            <a:xfrm>
              <a:off x="4340679" y="2901171"/>
              <a:ext cx="221582" cy="138499"/>
            </a:xfrm>
            <a:prstGeom prst="rect">
              <a:avLst/>
            </a:prstGeom>
            <a:noFill/>
          </p:spPr>
          <p:txBody>
            <a:bodyPr wrap="square" lIns="0" tIns="0" rIns="0" bIns="0" rtlCol="0">
              <a:spAutoFit/>
            </a:bodyPr>
            <a:lstStyle/>
            <a:p>
              <a:pPr algn="r"/>
              <a:r>
                <a:rPr lang="de-DE" sz="900"/>
                <a:t>5</a:t>
              </a:r>
            </a:p>
          </p:txBody>
        </p:sp>
        <p:sp>
          <p:nvSpPr>
            <p:cNvPr id="115" name="Textfeld 114">
              <a:extLst>
                <a:ext uri="{FF2B5EF4-FFF2-40B4-BE49-F238E27FC236}">
                  <a16:creationId xmlns:a16="http://schemas.microsoft.com/office/drawing/2014/main" id="{272CC82F-611F-E293-AA95-804B7719BEF6}"/>
                </a:ext>
              </a:extLst>
            </p:cNvPr>
            <p:cNvSpPr txBox="1"/>
            <p:nvPr/>
          </p:nvSpPr>
          <p:spPr>
            <a:xfrm>
              <a:off x="4340679" y="3181405"/>
              <a:ext cx="221582" cy="138499"/>
            </a:xfrm>
            <a:prstGeom prst="rect">
              <a:avLst/>
            </a:prstGeom>
            <a:noFill/>
          </p:spPr>
          <p:txBody>
            <a:bodyPr wrap="square" lIns="0" tIns="0" rIns="0" bIns="0" rtlCol="0">
              <a:spAutoFit/>
            </a:bodyPr>
            <a:lstStyle/>
            <a:p>
              <a:pPr algn="r"/>
              <a:r>
                <a:rPr lang="de-DE" sz="900"/>
                <a:t>0</a:t>
              </a:r>
            </a:p>
          </p:txBody>
        </p:sp>
        <p:sp>
          <p:nvSpPr>
            <p:cNvPr id="116" name="Textfeld 115">
              <a:extLst>
                <a:ext uri="{FF2B5EF4-FFF2-40B4-BE49-F238E27FC236}">
                  <a16:creationId xmlns:a16="http://schemas.microsoft.com/office/drawing/2014/main" id="{54B1DA0B-2925-3E23-2645-4423043F1FBB}"/>
                </a:ext>
              </a:extLst>
            </p:cNvPr>
            <p:cNvSpPr txBox="1"/>
            <p:nvPr/>
          </p:nvSpPr>
          <p:spPr>
            <a:xfrm>
              <a:off x="4340679" y="3748267"/>
              <a:ext cx="221582" cy="138499"/>
            </a:xfrm>
            <a:prstGeom prst="rect">
              <a:avLst/>
            </a:prstGeom>
            <a:noFill/>
          </p:spPr>
          <p:txBody>
            <a:bodyPr wrap="square" lIns="0" tIns="0" rIns="0" bIns="0" rtlCol="0">
              <a:spAutoFit/>
            </a:bodyPr>
            <a:lstStyle/>
            <a:p>
              <a:pPr algn="r"/>
              <a:r>
                <a:rPr lang="de-DE" sz="900"/>
                <a:t>-5</a:t>
              </a:r>
            </a:p>
          </p:txBody>
        </p:sp>
        <p:sp>
          <p:nvSpPr>
            <p:cNvPr id="117" name="Textfeld 116">
              <a:extLst>
                <a:ext uri="{FF2B5EF4-FFF2-40B4-BE49-F238E27FC236}">
                  <a16:creationId xmlns:a16="http://schemas.microsoft.com/office/drawing/2014/main" id="{0C62BAF6-3379-77F8-B7E8-BB933D3201DE}"/>
                </a:ext>
              </a:extLst>
            </p:cNvPr>
            <p:cNvSpPr txBox="1"/>
            <p:nvPr/>
          </p:nvSpPr>
          <p:spPr>
            <a:xfrm rot="16200000">
              <a:off x="3520034" y="2851535"/>
              <a:ext cx="1648167" cy="138499"/>
            </a:xfrm>
            <a:prstGeom prst="rect">
              <a:avLst/>
            </a:prstGeom>
            <a:noFill/>
          </p:spPr>
          <p:txBody>
            <a:bodyPr wrap="square" lIns="0" tIns="0" rIns="0" bIns="0" rtlCol="0">
              <a:spAutoFit/>
            </a:bodyPr>
            <a:lstStyle/>
            <a:p>
              <a:pPr algn="ctr"/>
              <a:r>
                <a:rPr lang="de-DE" sz="900" b="1"/>
                <a:t>LS </a:t>
              </a:r>
              <a:r>
                <a:rPr lang="de-DE" sz="900" b="1" err="1"/>
                <a:t>mean</a:t>
              </a:r>
              <a:r>
                <a:rPr lang="de-DE" sz="900" b="1"/>
                <a:t> </a:t>
              </a:r>
              <a:r>
                <a:rPr lang="de-DE" sz="900" b="1" err="1"/>
                <a:t>change</a:t>
              </a:r>
              <a:r>
                <a:rPr lang="de-DE" sz="900" b="1"/>
                <a:t> (95% CI)</a:t>
              </a:r>
            </a:p>
          </p:txBody>
        </p:sp>
        <p:sp>
          <p:nvSpPr>
            <p:cNvPr id="118" name="Freihandform 117">
              <a:extLst>
                <a:ext uri="{FF2B5EF4-FFF2-40B4-BE49-F238E27FC236}">
                  <a16:creationId xmlns:a16="http://schemas.microsoft.com/office/drawing/2014/main" id="{2F0A8B52-45B2-91C9-80BB-475358237AB7}"/>
                </a:ext>
              </a:extLst>
            </p:cNvPr>
            <p:cNvSpPr/>
            <p:nvPr/>
          </p:nvSpPr>
          <p:spPr>
            <a:xfrm>
              <a:off x="4619625" y="338455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5" name="Textfeld 194">
              <a:extLst>
                <a:ext uri="{FF2B5EF4-FFF2-40B4-BE49-F238E27FC236}">
                  <a16:creationId xmlns:a16="http://schemas.microsoft.com/office/drawing/2014/main" id="{1DDC3F71-307A-D8C5-F62B-14113C89F07A}"/>
                </a:ext>
              </a:extLst>
            </p:cNvPr>
            <p:cNvSpPr txBox="1"/>
            <p:nvPr/>
          </p:nvSpPr>
          <p:spPr>
            <a:xfrm>
              <a:off x="4340679" y="2341537"/>
              <a:ext cx="221582" cy="138499"/>
            </a:xfrm>
            <a:prstGeom prst="rect">
              <a:avLst/>
            </a:prstGeom>
            <a:noFill/>
          </p:spPr>
          <p:txBody>
            <a:bodyPr wrap="square" lIns="0" tIns="0" rIns="0" bIns="0" rtlCol="0">
              <a:spAutoFit/>
            </a:bodyPr>
            <a:lstStyle/>
            <a:p>
              <a:pPr algn="r"/>
              <a:r>
                <a:rPr lang="de-DE" sz="900"/>
                <a:t>15</a:t>
              </a:r>
            </a:p>
          </p:txBody>
        </p:sp>
        <p:sp>
          <p:nvSpPr>
            <p:cNvPr id="197" name="Textfeld 196">
              <a:extLst>
                <a:ext uri="{FF2B5EF4-FFF2-40B4-BE49-F238E27FC236}">
                  <a16:creationId xmlns:a16="http://schemas.microsoft.com/office/drawing/2014/main" id="{11DCF538-645A-9AA7-7259-CD4582284CB4}"/>
                </a:ext>
              </a:extLst>
            </p:cNvPr>
            <p:cNvSpPr txBox="1"/>
            <p:nvPr/>
          </p:nvSpPr>
          <p:spPr>
            <a:xfrm>
              <a:off x="4340679" y="3467840"/>
              <a:ext cx="221582" cy="138499"/>
            </a:xfrm>
            <a:prstGeom prst="rect">
              <a:avLst/>
            </a:prstGeom>
            <a:noFill/>
          </p:spPr>
          <p:txBody>
            <a:bodyPr wrap="square" lIns="0" tIns="0" rIns="0" bIns="0" rtlCol="0">
              <a:spAutoFit/>
            </a:bodyPr>
            <a:lstStyle/>
            <a:p>
              <a:pPr algn="r"/>
              <a:r>
                <a:rPr lang="de-DE" sz="900"/>
                <a:t>-5</a:t>
              </a:r>
            </a:p>
          </p:txBody>
        </p:sp>
        <p:cxnSp>
          <p:nvCxnSpPr>
            <p:cNvPr id="198" name="Gerade Verbindung 197">
              <a:extLst>
                <a:ext uri="{FF2B5EF4-FFF2-40B4-BE49-F238E27FC236}">
                  <a16:creationId xmlns:a16="http://schemas.microsoft.com/office/drawing/2014/main" id="{D60937C1-B707-DFBD-1DEA-9DD4AA253058}"/>
                </a:ext>
              </a:extLst>
            </p:cNvPr>
            <p:cNvCxnSpPr>
              <a:cxnSpLocks/>
            </p:cNvCxnSpPr>
            <p:nvPr/>
          </p:nvCxnSpPr>
          <p:spPr>
            <a:xfrm flipH="1">
              <a:off x="4575176" y="3541773"/>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1" name="Freihandform 200">
            <a:extLst>
              <a:ext uri="{FF2B5EF4-FFF2-40B4-BE49-F238E27FC236}">
                <a16:creationId xmlns:a16="http://schemas.microsoft.com/office/drawing/2014/main" id="{5ACFBD2F-E1FE-7ED4-B80F-9D24B8723517}"/>
              </a:ext>
            </a:extLst>
          </p:cNvPr>
          <p:cNvSpPr/>
          <p:nvPr/>
        </p:nvSpPr>
        <p:spPr>
          <a:xfrm>
            <a:off x="721895" y="2646947"/>
            <a:ext cx="3052583" cy="962527"/>
          </a:xfrm>
          <a:custGeom>
            <a:avLst/>
            <a:gdLst>
              <a:gd name="connsiteX0" fmla="*/ 0 w 3052583"/>
              <a:gd name="connsiteY0" fmla="*/ 962527 h 962527"/>
              <a:gd name="connsiteX1" fmla="*/ 505326 w 3052583"/>
              <a:gd name="connsiteY1" fmla="*/ 402199 h 962527"/>
              <a:gd name="connsiteX2" fmla="*/ 883461 w 3052583"/>
              <a:gd name="connsiteY2" fmla="*/ 0 h 962527"/>
              <a:gd name="connsiteX3" fmla="*/ 1595043 w 3052583"/>
              <a:gd name="connsiteY3" fmla="*/ 61877 h 962527"/>
              <a:gd name="connsiteX4" fmla="*/ 3052583 w 3052583"/>
              <a:gd name="connsiteY4" fmla="*/ 92815 h 962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583" h="962527">
                <a:moveTo>
                  <a:pt x="0" y="962527"/>
                </a:moveTo>
                <a:lnTo>
                  <a:pt x="505326" y="402199"/>
                </a:lnTo>
                <a:lnTo>
                  <a:pt x="883461" y="0"/>
                </a:lnTo>
                <a:lnTo>
                  <a:pt x="1595043" y="61877"/>
                </a:lnTo>
                <a:lnTo>
                  <a:pt x="3052583" y="92815"/>
                </a:lnTo>
              </a:path>
            </a:pathLst>
          </a:cu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2" name="Freihandform 201">
            <a:extLst>
              <a:ext uri="{FF2B5EF4-FFF2-40B4-BE49-F238E27FC236}">
                <a16:creationId xmlns:a16="http://schemas.microsoft.com/office/drawing/2014/main" id="{32940790-C03E-1D78-8799-C8EC421352B8}"/>
              </a:ext>
            </a:extLst>
          </p:cNvPr>
          <p:cNvSpPr/>
          <p:nvPr/>
        </p:nvSpPr>
        <p:spPr>
          <a:xfrm>
            <a:off x="732208" y="2760388"/>
            <a:ext cx="3038833" cy="842210"/>
          </a:xfrm>
          <a:custGeom>
            <a:avLst/>
            <a:gdLst>
              <a:gd name="connsiteX0" fmla="*/ 0 w 3038833"/>
              <a:gd name="connsiteY0" fmla="*/ 842210 h 842210"/>
              <a:gd name="connsiteX1" fmla="*/ 501888 w 3038833"/>
              <a:gd name="connsiteY1" fmla="*/ 481263 h 842210"/>
              <a:gd name="connsiteX2" fmla="*/ 873148 w 3038833"/>
              <a:gd name="connsiteY2" fmla="*/ 281883 h 842210"/>
              <a:gd name="connsiteX3" fmla="*/ 1584730 w 3038833"/>
              <a:gd name="connsiteY3" fmla="*/ 0 h 842210"/>
              <a:gd name="connsiteX4" fmla="*/ 3038833 w 3038833"/>
              <a:gd name="connsiteY4" fmla="*/ 137504 h 84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833" h="842210">
                <a:moveTo>
                  <a:pt x="0" y="842210"/>
                </a:moveTo>
                <a:lnTo>
                  <a:pt x="501888" y="481263"/>
                </a:lnTo>
                <a:lnTo>
                  <a:pt x="873148" y="281883"/>
                </a:lnTo>
                <a:lnTo>
                  <a:pt x="1584730" y="0"/>
                </a:lnTo>
                <a:lnTo>
                  <a:pt x="3038833" y="137504"/>
                </a:ln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3" name="Oval 202">
            <a:extLst>
              <a:ext uri="{FF2B5EF4-FFF2-40B4-BE49-F238E27FC236}">
                <a16:creationId xmlns:a16="http://schemas.microsoft.com/office/drawing/2014/main" id="{863DA956-FC3F-70C7-A683-A943E42EC88C}"/>
              </a:ext>
            </a:extLst>
          </p:cNvPr>
          <p:cNvSpPr/>
          <p:nvPr/>
        </p:nvSpPr>
        <p:spPr>
          <a:xfrm>
            <a:off x="690409" y="3580965"/>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4" name="Oval 203">
            <a:extLst>
              <a:ext uri="{FF2B5EF4-FFF2-40B4-BE49-F238E27FC236}">
                <a16:creationId xmlns:a16="http://schemas.microsoft.com/office/drawing/2014/main" id="{A7D7192E-4C80-812F-375E-8B905D4FD06F}"/>
              </a:ext>
            </a:extLst>
          </p:cNvPr>
          <p:cNvSpPr/>
          <p:nvPr/>
        </p:nvSpPr>
        <p:spPr>
          <a:xfrm>
            <a:off x="1206048" y="3216580"/>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5" name="Oval 204">
            <a:extLst>
              <a:ext uri="{FF2B5EF4-FFF2-40B4-BE49-F238E27FC236}">
                <a16:creationId xmlns:a16="http://schemas.microsoft.com/office/drawing/2014/main" id="{E13E93FE-667E-B7EB-5DD2-2A2C8DC27C8A}"/>
              </a:ext>
            </a:extLst>
          </p:cNvPr>
          <p:cNvSpPr/>
          <p:nvPr/>
        </p:nvSpPr>
        <p:spPr>
          <a:xfrm>
            <a:off x="1206048" y="3020637"/>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6" name="Oval 205">
            <a:extLst>
              <a:ext uri="{FF2B5EF4-FFF2-40B4-BE49-F238E27FC236}">
                <a16:creationId xmlns:a16="http://schemas.microsoft.com/office/drawing/2014/main" id="{8B420BDB-ADB8-759D-6ACA-FE313D94E65D}"/>
              </a:ext>
            </a:extLst>
          </p:cNvPr>
          <p:cNvSpPr/>
          <p:nvPr/>
        </p:nvSpPr>
        <p:spPr>
          <a:xfrm>
            <a:off x="1580746" y="2621876"/>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7" name="Oval 206">
            <a:extLst>
              <a:ext uri="{FF2B5EF4-FFF2-40B4-BE49-F238E27FC236}">
                <a16:creationId xmlns:a16="http://schemas.microsoft.com/office/drawing/2014/main" id="{45C17673-877E-7BDB-BFFB-DDEA5268EE0F}"/>
              </a:ext>
            </a:extLst>
          </p:cNvPr>
          <p:cNvSpPr/>
          <p:nvPr/>
        </p:nvSpPr>
        <p:spPr>
          <a:xfrm>
            <a:off x="1580746" y="3013762"/>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8" name="Oval 207">
            <a:extLst>
              <a:ext uri="{FF2B5EF4-FFF2-40B4-BE49-F238E27FC236}">
                <a16:creationId xmlns:a16="http://schemas.microsoft.com/office/drawing/2014/main" id="{C22FAEFE-A99A-C2D0-775F-A697A3B1E6E1}"/>
              </a:ext>
            </a:extLst>
          </p:cNvPr>
          <p:cNvSpPr/>
          <p:nvPr/>
        </p:nvSpPr>
        <p:spPr>
          <a:xfrm>
            <a:off x="2292328" y="2738755"/>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9" name="Oval 208">
            <a:extLst>
              <a:ext uri="{FF2B5EF4-FFF2-40B4-BE49-F238E27FC236}">
                <a16:creationId xmlns:a16="http://schemas.microsoft.com/office/drawing/2014/main" id="{68ECE34D-8E7D-0F2B-E41C-F05D8CF42378}"/>
              </a:ext>
            </a:extLst>
          </p:cNvPr>
          <p:cNvSpPr/>
          <p:nvPr/>
        </p:nvSpPr>
        <p:spPr>
          <a:xfrm>
            <a:off x="2292328" y="2680316"/>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0" name="Oval 209">
            <a:extLst>
              <a:ext uri="{FF2B5EF4-FFF2-40B4-BE49-F238E27FC236}">
                <a16:creationId xmlns:a16="http://schemas.microsoft.com/office/drawing/2014/main" id="{A395BAA0-7AF8-D522-15FE-8C9A6D7B29C2}"/>
              </a:ext>
            </a:extLst>
          </p:cNvPr>
          <p:cNvSpPr/>
          <p:nvPr/>
        </p:nvSpPr>
        <p:spPr>
          <a:xfrm>
            <a:off x="3739555" y="2714692"/>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1" name="Oval 210">
            <a:extLst>
              <a:ext uri="{FF2B5EF4-FFF2-40B4-BE49-F238E27FC236}">
                <a16:creationId xmlns:a16="http://schemas.microsoft.com/office/drawing/2014/main" id="{F7B5B299-8AF2-5199-1A37-0B45016F1CFF}"/>
              </a:ext>
            </a:extLst>
          </p:cNvPr>
          <p:cNvSpPr/>
          <p:nvPr/>
        </p:nvSpPr>
        <p:spPr>
          <a:xfrm>
            <a:off x="3739555" y="2876259"/>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12" name="Gerade Verbindung 211">
            <a:extLst>
              <a:ext uri="{FF2B5EF4-FFF2-40B4-BE49-F238E27FC236}">
                <a16:creationId xmlns:a16="http://schemas.microsoft.com/office/drawing/2014/main" id="{E3FE32F6-7398-1DC7-B29C-85D8BFAB66E6}"/>
              </a:ext>
            </a:extLst>
          </p:cNvPr>
          <p:cNvCxnSpPr>
            <a:cxnSpLocks/>
          </p:cNvCxnSpPr>
          <p:nvPr/>
        </p:nvCxnSpPr>
        <p:spPr>
          <a:xfrm flipV="1">
            <a:off x="1232778" y="2646947"/>
            <a:ext cx="0" cy="80096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3" name="Gerade Verbindung 212">
            <a:extLst>
              <a:ext uri="{FF2B5EF4-FFF2-40B4-BE49-F238E27FC236}">
                <a16:creationId xmlns:a16="http://schemas.microsoft.com/office/drawing/2014/main" id="{E9E4CD1A-4429-7FB4-8F7B-AE8A3A412934}"/>
              </a:ext>
            </a:extLst>
          </p:cNvPr>
          <p:cNvCxnSpPr>
            <a:cxnSpLocks/>
          </p:cNvCxnSpPr>
          <p:nvPr/>
        </p:nvCxnSpPr>
        <p:spPr>
          <a:xfrm>
            <a:off x="1202015" y="344416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6" name="Gerade Verbindung 215">
            <a:extLst>
              <a:ext uri="{FF2B5EF4-FFF2-40B4-BE49-F238E27FC236}">
                <a16:creationId xmlns:a16="http://schemas.microsoft.com/office/drawing/2014/main" id="{140168DE-65E2-460D-1E33-A4CFFB42EA77}"/>
              </a:ext>
            </a:extLst>
          </p:cNvPr>
          <p:cNvCxnSpPr>
            <a:cxnSpLocks/>
          </p:cNvCxnSpPr>
          <p:nvPr/>
        </p:nvCxnSpPr>
        <p:spPr>
          <a:xfrm>
            <a:off x="1202015" y="265041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7" name="Gerade Verbindung 216">
            <a:extLst>
              <a:ext uri="{FF2B5EF4-FFF2-40B4-BE49-F238E27FC236}">
                <a16:creationId xmlns:a16="http://schemas.microsoft.com/office/drawing/2014/main" id="{41D11A6A-4570-48FD-A0C9-D60453E4AEE5}"/>
              </a:ext>
            </a:extLst>
          </p:cNvPr>
          <p:cNvCxnSpPr>
            <a:cxnSpLocks/>
          </p:cNvCxnSpPr>
          <p:nvPr/>
        </p:nvCxnSpPr>
        <p:spPr>
          <a:xfrm flipV="1">
            <a:off x="1232778" y="2678697"/>
            <a:ext cx="0" cy="111225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8" name="Gerade Verbindung 217">
            <a:extLst>
              <a:ext uri="{FF2B5EF4-FFF2-40B4-BE49-F238E27FC236}">
                <a16:creationId xmlns:a16="http://schemas.microsoft.com/office/drawing/2014/main" id="{F640390D-080B-D585-42B4-FC32B914B9CF}"/>
              </a:ext>
            </a:extLst>
          </p:cNvPr>
          <p:cNvCxnSpPr>
            <a:cxnSpLocks/>
          </p:cNvCxnSpPr>
          <p:nvPr/>
        </p:nvCxnSpPr>
        <p:spPr>
          <a:xfrm>
            <a:off x="1202015" y="268216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0" name="Gerade Verbindung 219">
            <a:extLst>
              <a:ext uri="{FF2B5EF4-FFF2-40B4-BE49-F238E27FC236}">
                <a16:creationId xmlns:a16="http://schemas.microsoft.com/office/drawing/2014/main" id="{66E30FE6-43D3-E64D-3FE1-5D56A8B32B1D}"/>
              </a:ext>
            </a:extLst>
          </p:cNvPr>
          <p:cNvCxnSpPr>
            <a:cxnSpLocks/>
          </p:cNvCxnSpPr>
          <p:nvPr/>
        </p:nvCxnSpPr>
        <p:spPr>
          <a:xfrm>
            <a:off x="1202015" y="379341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1" name="Gerade Verbindung 220">
            <a:extLst>
              <a:ext uri="{FF2B5EF4-FFF2-40B4-BE49-F238E27FC236}">
                <a16:creationId xmlns:a16="http://schemas.microsoft.com/office/drawing/2014/main" id="{5F70A930-4B52-B9C8-D1CC-D77A593FA0A7}"/>
              </a:ext>
            </a:extLst>
          </p:cNvPr>
          <p:cNvCxnSpPr>
            <a:cxnSpLocks/>
          </p:cNvCxnSpPr>
          <p:nvPr/>
        </p:nvCxnSpPr>
        <p:spPr>
          <a:xfrm flipV="1">
            <a:off x="1607428" y="2341537"/>
            <a:ext cx="0" cy="62647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2" name="Gerade Verbindung 221">
            <a:extLst>
              <a:ext uri="{FF2B5EF4-FFF2-40B4-BE49-F238E27FC236}">
                <a16:creationId xmlns:a16="http://schemas.microsoft.com/office/drawing/2014/main" id="{4679A778-AE18-F2CF-7AF9-B5651ED27287}"/>
              </a:ext>
            </a:extLst>
          </p:cNvPr>
          <p:cNvCxnSpPr>
            <a:cxnSpLocks/>
          </p:cNvCxnSpPr>
          <p:nvPr/>
        </p:nvCxnSpPr>
        <p:spPr>
          <a:xfrm>
            <a:off x="1576665" y="232974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4" name="Gerade Verbindung 223">
            <a:extLst>
              <a:ext uri="{FF2B5EF4-FFF2-40B4-BE49-F238E27FC236}">
                <a16:creationId xmlns:a16="http://schemas.microsoft.com/office/drawing/2014/main" id="{9EA91DAF-5984-744A-FB1A-6C9DAC8339E3}"/>
              </a:ext>
            </a:extLst>
          </p:cNvPr>
          <p:cNvCxnSpPr>
            <a:cxnSpLocks/>
          </p:cNvCxnSpPr>
          <p:nvPr/>
        </p:nvCxnSpPr>
        <p:spPr>
          <a:xfrm>
            <a:off x="1576665" y="295839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5" name="Gerade Verbindung 224">
            <a:extLst>
              <a:ext uri="{FF2B5EF4-FFF2-40B4-BE49-F238E27FC236}">
                <a16:creationId xmlns:a16="http://schemas.microsoft.com/office/drawing/2014/main" id="{7F1968BF-714F-6783-2FD2-27B147BF1D8A}"/>
              </a:ext>
            </a:extLst>
          </p:cNvPr>
          <p:cNvCxnSpPr>
            <a:cxnSpLocks/>
          </p:cNvCxnSpPr>
          <p:nvPr/>
        </p:nvCxnSpPr>
        <p:spPr>
          <a:xfrm flipV="1">
            <a:off x="1607428" y="2597150"/>
            <a:ext cx="0" cy="8890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6" name="Gerade Verbindung 225">
            <a:extLst>
              <a:ext uri="{FF2B5EF4-FFF2-40B4-BE49-F238E27FC236}">
                <a16:creationId xmlns:a16="http://schemas.microsoft.com/office/drawing/2014/main" id="{10CEB827-F749-EEF2-28CA-79F77DA31770}"/>
              </a:ext>
            </a:extLst>
          </p:cNvPr>
          <p:cNvCxnSpPr>
            <a:cxnSpLocks/>
          </p:cNvCxnSpPr>
          <p:nvPr/>
        </p:nvCxnSpPr>
        <p:spPr>
          <a:xfrm>
            <a:off x="1576665" y="349179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9" name="Gerade Verbindung 228">
            <a:extLst>
              <a:ext uri="{FF2B5EF4-FFF2-40B4-BE49-F238E27FC236}">
                <a16:creationId xmlns:a16="http://schemas.microsoft.com/office/drawing/2014/main" id="{5F95CC8D-244C-BE12-9D65-D184F68E5663}"/>
              </a:ext>
            </a:extLst>
          </p:cNvPr>
          <p:cNvCxnSpPr>
            <a:cxnSpLocks/>
          </p:cNvCxnSpPr>
          <p:nvPr/>
        </p:nvCxnSpPr>
        <p:spPr>
          <a:xfrm>
            <a:off x="1576665" y="259326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0" name="Gerade Verbindung 229">
            <a:extLst>
              <a:ext uri="{FF2B5EF4-FFF2-40B4-BE49-F238E27FC236}">
                <a16:creationId xmlns:a16="http://schemas.microsoft.com/office/drawing/2014/main" id="{11456BE2-AB12-EB45-5A28-E825FF0157EE}"/>
              </a:ext>
            </a:extLst>
          </p:cNvPr>
          <p:cNvCxnSpPr>
            <a:cxnSpLocks/>
          </p:cNvCxnSpPr>
          <p:nvPr/>
        </p:nvCxnSpPr>
        <p:spPr>
          <a:xfrm flipV="1">
            <a:off x="2318628" y="2478062"/>
            <a:ext cx="0" cy="46127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1" name="Gerade Verbindung 230">
            <a:extLst>
              <a:ext uri="{FF2B5EF4-FFF2-40B4-BE49-F238E27FC236}">
                <a16:creationId xmlns:a16="http://schemas.microsoft.com/office/drawing/2014/main" id="{976CC193-BB89-E6CB-C845-548DD2B01DB4}"/>
              </a:ext>
            </a:extLst>
          </p:cNvPr>
          <p:cNvCxnSpPr>
            <a:cxnSpLocks/>
          </p:cNvCxnSpPr>
          <p:nvPr/>
        </p:nvCxnSpPr>
        <p:spPr>
          <a:xfrm>
            <a:off x="2287865" y="246626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3" name="Gerade Verbindung 232">
            <a:extLst>
              <a:ext uri="{FF2B5EF4-FFF2-40B4-BE49-F238E27FC236}">
                <a16:creationId xmlns:a16="http://schemas.microsoft.com/office/drawing/2014/main" id="{4F01BFDC-7A11-9ADE-B8B5-1F9A76816E9F}"/>
              </a:ext>
            </a:extLst>
          </p:cNvPr>
          <p:cNvCxnSpPr>
            <a:cxnSpLocks/>
          </p:cNvCxnSpPr>
          <p:nvPr/>
        </p:nvCxnSpPr>
        <p:spPr>
          <a:xfrm>
            <a:off x="2287865" y="293934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5" name="Gerade Verbindung 234">
            <a:extLst>
              <a:ext uri="{FF2B5EF4-FFF2-40B4-BE49-F238E27FC236}">
                <a16:creationId xmlns:a16="http://schemas.microsoft.com/office/drawing/2014/main" id="{C3392C70-8D03-69FF-D458-65460FB40968}"/>
              </a:ext>
            </a:extLst>
          </p:cNvPr>
          <p:cNvCxnSpPr>
            <a:cxnSpLocks/>
          </p:cNvCxnSpPr>
          <p:nvPr/>
        </p:nvCxnSpPr>
        <p:spPr>
          <a:xfrm flipV="1">
            <a:off x="2318628" y="2420912"/>
            <a:ext cx="0" cy="70205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6" name="Gerade Verbindung 235">
            <a:extLst>
              <a:ext uri="{FF2B5EF4-FFF2-40B4-BE49-F238E27FC236}">
                <a16:creationId xmlns:a16="http://schemas.microsoft.com/office/drawing/2014/main" id="{B60788BB-E637-BC85-1B6C-E2BF13838C77}"/>
              </a:ext>
            </a:extLst>
          </p:cNvPr>
          <p:cNvCxnSpPr>
            <a:cxnSpLocks/>
          </p:cNvCxnSpPr>
          <p:nvPr/>
        </p:nvCxnSpPr>
        <p:spPr>
          <a:xfrm>
            <a:off x="2287865" y="240911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8" name="Gerade Verbindung 237">
            <a:extLst>
              <a:ext uri="{FF2B5EF4-FFF2-40B4-BE49-F238E27FC236}">
                <a16:creationId xmlns:a16="http://schemas.microsoft.com/office/drawing/2014/main" id="{F906D2FE-77C9-7098-4039-B4054C60B8EE}"/>
              </a:ext>
            </a:extLst>
          </p:cNvPr>
          <p:cNvCxnSpPr>
            <a:cxnSpLocks/>
          </p:cNvCxnSpPr>
          <p:nvPr/>
        </p:nvCxnSpPr>
        <p:spPr>
          <a:xfrm>
            <a:off x="2287865" y="311079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9" name="Gerade Verbindung 238">
            <a:extLst>
              <a:ext uri="{FF2B5EF4-FFF2-40B4-BE49-F238E27FC236}">
                <a16:creationId xmlns:a16="http://schemas.microsoft.com/office/drawing/2014/main" id="{7E48E6E9-639E-5098-EF85-F8330B388608}"/>
              </a:ext>
            </a:extLst>
          </p:cNvPr>
          <p:cNvCxnSpPr>
            <a:cxnSpLocks/>
          </p:cNvCxnSpPr>
          <p:nvPr/>
        </p:nvCxnSpPr>
        <p:spPr>
          <a:xfrm flipV="1">
            <a:off x="3772778" y="2424087"/>
            <a:ext cx="0" cy="62647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0" name="Gerade Verbindung 239">
            <a:extLst>
              <a:ext uri="{FF2B5EF4-FFF2-40B4-BE49-F238E27FC236}">
                <a16:creationId xmlns:a16="http://schemas.microsoft.com/office/drawing/2014/main" id="{EF2655CF-6E31-BB43-2C95-8BA40A1911F5}"/>
              </a:ext>
            </a:extLst>
          </p:cNvPr>
          <p:cNvCxnSpPr>
            <a:cxnSpLocks/>
          </p:cNvCxnSpPr>
          <p:nvPr/>
        </p:nvCxnSpPr>
        <p:spPr>
          <a:xfrm>
            <a:off x="3742015" y="241229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1" name="Gerade Verbindung 240">
            <a:extLst>
              <a:ext uri="{FF2B5EF4-FFF2-40B4-BE49-F238E27FC236}">
                <a16:creationId xmlns:a16="http://schemas.microsoft.com/office/drawing/2014/main" id="{4A19BDC7-E93C-8737-4B50-83EA22E39F0C}"/>
              </a:ext>
            </a:extLst>
          </p:cNvPr>
          <p:cNvCxnSpPr>
            <a:cxnSpLocks/>
          </p:cNvCxnSpPr>
          <p:nvPr/>
        </p:nvCxnSpPr>
        <p:spPr>
          <a:xfrm>
            <a:off x="3742015" y="305681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2" name="Gerade Verbindung 241">
            <a:extLst>
              <a:ext uri="{FF2B5EF4-FFF2-40B4-BE49-F238E27FC236}">
                <a16:creationId xmlns:a16="http://schemas.microsoft.com/office/drawing/2014/main" id="{54CA0243-CEEE-79B0-9416-5CB62FB27C28}"/>
              </a:ext>
            </a:extLst>
          </p:cNvPr>
          <p:cNvCxnSpPr>
            <a:cxnSpLocks/>
          </p:cNvCxnSpPr>
          <p:nvPr/>
        </p:nvCxnSpPr>
        <p:spPr>
          <a:xfrm flipV="1">
            <a:off x="3772778" y="2424087"/>
            <a:ext cx="0" cy="94397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3" name="Gerade Verbindung 242">
            <a:extLst>
              <a:ext uri="{FF2B5EF4-FFF2-40B4-BE49-F238E27FC236}">
                <a16:creationId xmlns:a16="http://schemas.microsoft.com/office/drawing/2014/main" id="{13526C44-D0A0-856E-65B6-0C201EE47EB0}"/>
              </a:ext>
            </a:extLst>
          </p:cNvPr>
          <p:cNvCxnSpPr>
            <a:cxnSpLocks/>
          </p:cNvCxnSpPr>
          <p:nvPr/>
        </p:nvCxnSpPr>
        <p:spPr>
          <a:xfrm>
            <a:off x="3742015" y="337431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6" name="Gerade Verbindung 245">
            <a:extLst>
              <a:ext uri="{FF2B5EF4-FFF2-40B4-BE49-F238E27FC236}">
                <a16:creationId xmlns:a16="http://schemas.microsoft.com/office/drawing/2014/main" id="{4CDD8FE5-C97E-0608-D566-FB0DC4DEA2B9}"/>
              </a:ext>
            </a:extLst>
          </p:cNvPr>
          <p:cNvCxnSpPr>
            <a:cxnSpLocks/>
          </p:cNvCxnSpPr>
          <p:nvPr/>
        </p:nvCxnSpPr>
        <p:spPr>
          <a:xfrm>
            <a:off x="3742015" y="242181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7" name="Freihandform 246">
            <a:extLst>
              <a:ext uri="{FF2B5EF4-FFF2-40B4-BE49-F238E27FC236}">
                <a16:creationId xmlns:a16="http://schemas.microsoft.com/office/drawing/2014/main" id="{4452D828-9B81-FDB5-113C-5EF1EC0CDF6D}"/>
              </a:ext>
            </a:extLst>
          </p:cNvPr>
          <p:cNvSpPr/>
          <p:nvPr/>
        </p:nvSpPr>
        <p:spPr>
          <a:xfrm>
            <a:off x="4619625" y="2559050"/>
            <a:ext cx="3048000" cy="698500"/>
          </a:xfrm>
          <a:custGeom>
            <a:avLst/>
            <a:gdLst>
              <a:gd name="connsiteX0" fmla="*/ 0 w 3048000"/>
              <a:gd name="connsiteY0" fmla="*/ 698500 h 698500"/>
              <a:gd name="connsiteX1" fmla="*/ 508000 w 3048000"/>
              <a:gd name="connsiteY1" fmla="*/ 346075 h 698500"/>
              <a:gd name="connsiteX2" fmla="*/ 879475 w 3048000"/>
              <a:gd name="connsiteY2" fmla="*/ 60325 h 698500"/>
              <a:gd name="connsiteX3" fmla="*/ 1587500 w 3048000"/>
              <a:gd name="connsiteY3" fmla="*/ 76200 h 698500"/>
              <a:gd name="connsiteX4" fmla="*/ 3048000 w 3048000"/>
              <a:gd name="connsiteY4" fmla="*/ 0 h 69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98500">
                <a:moveTo>
                  <a:pt x="0" y="698500"/>
                </a:moveTo>
                <a:lnTo>
                  <a:pt x="508000" y="346075"/>
                </a:lnTo>
                <a:lnTo>
                  <a:pt x="879475" y="60325"/>
                </a:lnTo>
                <a:lnTo>
                  <a:pt x="1587500" y="76200"/>
                </a:lnTo>
                <a:lnTo>
                  <a:pt x="3048000" y="0"/>
                </a:lnTo>
              </a:path>
            </a:pathLst>
          </a:cu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8" name="Freihandform 247">
            <a:extLst>
              <a:ext uri="{FF2B5EF4-FFF2-40B4-BE49-F238E27FC236}">
                <a16:creationId xmlns:a16="http://schemas.microsoft.com/office/drawing/2014/main" id="{3AFEB39B-A209-2812-67FD-DDCCA329C946}"/>
              </a:ext>
            </a:extLst>
          </p:cNvPr>
          <p:cNvSpPr/>
          <p:nvPr/>
        </p:nvSpPr>
        <p:spPr>
          <a:xfrm>
            <a:off x="4625975" y="2794000"/>
            <a:ext cx="3041650" cy="460375"/>
          </a:xfrm>
          <a:custGeom>
            <a:avLst/>
            <a:gdLst>
              <a:gd name="connsiteX0" fmla="*/ 0 w 3041650"/>
              <a:gd name="connsiteY0" fmla="*/ 460375 h 460375"/>
              <a:gd name="connsiteX1" fmla="*/ 504825 w 3041650"/>
              <a:gd name="connsiteY1" fmla="*/ 339725 h 460375"/>
              <a:gd name="connsiteX2" fmla="*/ 876300 w 3041650"/>
              <a:gd name="connsiteY2" fmla="*/ 415925 h 460375"/>
              <a:gd name="connsiteX3" fmla="*/ 1581150 w 3041650"/>
              <a:gd name="connsiteY3" fmla="*/ 0 h 460375"/>
              <a:gd name="connsiteX4" fmla="*/ 3041650 w 3041650"/>
              <a:gd name="connsiteY4" fmla="*/ 349250 h 46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1650" h="460375">
                <a:moveTo>
                  <a:pt x="0" y="460375"/>
                </a:moveTo>
                <a:lnTo>
                  <a:pt x="504825" y="339725"/>
                </a:lnTo>
                <a:lnTo>
                  <a:pt x="876300" y="415925"/>
                </a:lnTo>
                <a:lnTo>
                  <a:pt x="1581150" y="0"/>
                </a:lnTo>
                <a:lnTo>
                  <a:pt x="3041650" y="349250"/>
                </a:ln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9" name="Oval 248">
            <a:extLst>
              <a:ext uri="{FF2B5EF4-FFF2-40B4-BE49-F238E27FC236}">
                <a16:creationId xmlns:a16="http://schemas.microsoft.com/office/drawing/2014/main" id="{8F659219-5A89-5B12-2B80-2172B84A4C6D}"/>
              </a:ext>
            </a:extLst>
          </p:cNvPr>
          <p:cNvSpPr/>
          <p:nvPr/>
        </p:nvSpPr>
        <p:spPr>
          <a:xfrm>
            <a:off x="4592142" y="3232071"/>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0" name="Oval 249">
            <a:extLst>
              <a:ext uri="{FF2B5EF4-FFF2-40B4-BE49-F238E27FC236}">
                <a16:creationId xmlns:a16="http://schemas.microsoft.com/office/drawing/2014/main" id="{33FEAC51-E55F-584A-B525-8B2FF58AA90E}"/>
              </a:ext>
            </a:extLst>
          </p:cNvPr>
          <p:cNvSpPr/>
          <p:nvPr/>
        </p:nvSpPr>
        <p:spPr>
          <a:xfrm>
            <a:off x="5106492" y="3108246"/>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1" name="Oval 250">
            <a:extLst>
              <a:ext uri="{FF2B5EF4-FFF2-40B4-BE49-F238E27FC236}">
                <a16:creationId xmlns:a16="http://schemas.microsoft.com/office/drawing/2014/main" id="{6F9C97B8-7052-E612-A96C-2A5575B2CCDF}"/>
              </a:ext>
            </a:extLst>
          </p:cNvPr>
          <p:cNvSpPr/>
          <p:nvPr/>
        </p:nvSpPr>
        <p:spPr>
          <a:xfrm>
            <a:off x="5477967" y="3178096"/>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2" name="Oval 251">
            <a:extLst>
              <a:ext uri="{FF2B5EF4-FFF2-40B4-BE49-F238E27FC236}">
                <a16:creationId xmlns:a16="http://schemas.microsoft.com/office/drawing/2014/main" id="{2D264205-1394-6646-73F1-5E8B6E1AFCBC}"/>
              </a:ext>
            </a:extLst>
          </p:cNvPr>
          <p:cNvSpPr/>
          <p:nvPr/>
        </p:nvSpPr>
        <p:spPr>
          <a:xfrm>
            <a:off x="6182817" y="2771696"/>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3" name="Oval 252">
            <a:extLst>
              <a:ext uri="{FF2B5EF4-FFF2-40B4-BE49-F238E27FC236}">
                <a16:creationId xmlns:a16="http://schemas.microsoft.com/office/drawing/2014/main" id="{B0553A9B-F544-ED69-C114-465F81FC0BE0}"/>
              </a:ext>
            </a:extLst>
          </p:cNvPr>
          <p:cNvSpPr/>
          <p:nvPr/>
        </p:nvSpPr>
        <p:spPr>
          <a:xfrm>
            <a:off x="7640142" y="3117771"/>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4" name="Oval 253">
            <a:extLst>
              <a:ext uri="{FF2B5EF4-FFF2-40B4-BE49-F238E27FC236}">
                <a16:creationId xmlns:a16="http://schemas.microsoft.com/office/drawing/2014/main" id="{95743B6E-CF23-DE38-92F3-016939E0ED70}"/>
              </a:ext>
            </a:extLst>
          </p:cNvPr>
          <p:cNvSpPr/>
          <p:nvPr/>
        </p:nvSpPr>
        <p:spPr>
          <a:xfrm>
            <a:off x="5106492" y="2876471"/>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5" name="Oval 254">
            <a:extLst>
              <a:ext uri="{FF2B5EF4-FFF2-40B4-BE49-F238E27FC236}">
                <a16:creationId xmlns:a16="http://schemas.microsoft.com/office/drawing/2014/main" id="{9823B072-55E1-3D09-F7AC-D77B13DC7F10}"/>
              </a:ext>
            </a:extLst>
          </p:cNvPr>
          <p:cNvSpPr/>
          <p:nvPr/>
        </p:nvSpPr>
        <p:spPr>
          <a:xfrm>
            <a:off x="5477967" y="2593896"/>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6" name="Oval 255">
            <a:extLst>
              <a:ext uri="{FF2B5EF4-FFF2-40B4-BE49-F238E27FC236}">
                <a16:creationId xmlns:a16="http://schemas.microsoft.com/office/drawing/2014/main" id="{B48D5BBC-1BD9-D04A-7F9A-DF2D47F5DBB6}"/>
              </a:ext>
            </a:extLst>
          </p:cNvPr>
          <p:cNvSpPr/>
          <p:nvPr/>
        </p:nvSpPr>
        <p:spPr>
          <a:xfrm>
            <a:off x="6182817" y="2609771"/>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7" name="Oval 256">
            <a:extLst>
              <a:ext uri="{FF2B5EF4-FFF2-40B4-BE49-F238E27FC236}">
                <a16:creationId xmlns:a16="http://schemas.microsoft.com/office/drawing/2014/main" id="{6A2FD49E-BF0D-E23E-7472-5684A6D35E96}"/>
              </a:ext>
            </a:extLst>
          </p:cNvPr>
          <p:cNvSpPr/>
          <p:nvPr/>
        </p:nvSpPr>
        <p:spPr>
          <a:xfrm>
            <a:off x="7640142" y="2530396"/>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58" name="Gerade Verbindung 257">
            <a:extLst>
              <a:ext uri="{FF2B5EF4-FFF2-40B4-BE49-F238E27FC236}">
                <a16:creationId xmlns:a16="http://schemas.microsoft.com/office/drawing/2014/main" id="{E55EB4B7-358F-0857-50CE-640920C59426}"/>
              </a:ext>
            </a:extLst>
          </p:cNvPr>
          <p:cNvCxnSpPr>
            <a:cxnSpLocks/>
          </p:cNvCxnSpPr>
          <p:nvPr/>
        </p:nvCxnSpPr>
        <p:spPr>
          <a:xfrm flipV="1">
            <a:off x="5131678" y="2530396"/>
            <a:ext cx="0" cy="74559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9" name="Gerade Verbindung 258">
            <a:extLst>
              <a:ext uri="{FF2B5EF4-FFF2-40B4-BE49-F238E27FC236}">
                <a16:creationId xmlns:a16="http://schemas.microsoft.com/office/drawing/2014/main" id="{B6BB499B-93B7-EA7C-8B6E-94A852F89A08}"/>
              </a:ext>
            </a:extLst>
          </p:cNvPr>
          <p:cNvCxnSpPr>
            <a:cxnSpLocks/>
          </p:cNvCxnSpPr>
          <p:nvPr/>
        </p:nvCxnSpPr>
        <p:spPr>
          <a:xfrm>
            <a:off x="5100915" y="328224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 name="Gerade Verbindung 260">
            <a:extLst>
              <a:ext uri="{FF2B5EF4-FFF2-40B4-BE49-F238E27FC236}">
                <a16:creationId xmlns:a16="http://schemas.microsoft.com/office/drawing/2014/main" id="{5F36BB13-ACA8-BB60-4B82-9CA1272E14BB}"/>
              </a:ext>
            </a:extLst>
          </p:cNvPr>
          <p:cNvCxnSpPr>
            <a:cxnSpLocks/>
          </p:cNvCxnSpPr>
          <p:nvPr/>
        </p:nvCxnSpPr>
        <p:spPr>
          <a:xfrm>
            <a:off x="5100915" y="252024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 name="Gerade Verbindung 261">
            <a:extLst>
              <a:ext uri="{FF2B5EF4-FFF2-40B4-BE49-F238E27FC236}">
                <a16:creationId xmlns:a16="http://schemas.microsoft.com/office/drawing/2014/main" id="{C34B5B4B-5FE4-0020-90F4-496863F8CE03}"/>
              </a:ext>
            </a:extLst>
          </p:cNvPr>
          <p:cNvCxnSpPr>
            <a:cxnSpLocks/>
          </p:cNvCxnSpPr>
          <p:nvPr/>
        </p:nvCxnSpPr>
        <p:spPr>
          <a:xfrm flipV="1">
            <a:off x="5131678" y="2584371"/>
            <a:ext cx="0" cy="111132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3" name="Gerade Verbindung 262">
            <a:extLst>
              <a:ext uri="{FF2B5EF4-FFF2-40B4-BE49-F238E27FC236}">
                <a16:creationId xmlns:a16="http://schemas.microsoft.com/office/drawing/2014/main" id="{4268DF55-00E9-160E-9614-CC69DA46D731}"/>
              </a:ext>
            </a:extLst>
          </p:cNvPr>
          <p:cNvCxnSpPr>
            <a:cxnSpLocks/>
          </p:cNvCxnSpPr>
          <p:nvPr/>
        </p:nvCxnSpPr>
        <p:spPr>
          <a:xfrm>
            <a:off x="5100915" y="257421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5" name="Gerade Verbindung 264">
            <a:extLst>
              <a:ext uri="{FF2B5EF4-FFF2-40B4-BE49-F238E27FC236}">
                <a16:creationId xmlns:a16="http://schemas.microsoft.com/office/drawing/2014/main" id="{422928C7-FD50-6BB2-A770-D1007DD4B3A9}"/>
              </a:ext>
            </a:extLst>
          </p:cNvPr>
          <p:cNvCxnSpPr>
            <a:cxnSpLocks/>
          </p:cNvCxnSpPr>
          <p:nvPr/>
        </p:nvCxnSpPr>
        <p:spPr>
          <a:xfrm>
            <a:off x="5100915" y="369816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6" name="Gerade Verbindung 265">
            <a:extLst>
              <a:ext uri="{FF2B5EF4-FFF2-40B4-BE49-F238E27FC236}">
                <a16:creationId xmlns:a16="http://schemas.microsoft.com/office/drawing/2014/main" id="{F7A85BD2-7573-81CF-7BA8-A690695D98CE}"/>
              </a:ext>
            </a:extLst>
          </p:cNvPr>
          <p:cNvCxnSpPr>
            <a:cxnSpLocks/>
          </p:cNvCxnSpPr>
          <p:nvPr/>
        </p:nvCxnSpPr>
        <p:spPr>
          <a:xfrm flipV="1">
            <a:off x="5503153" y="2320846"/>
            <a:ext cx="0" cy="60642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 name="Gerade Verbindung 266">
            <a:extLst>
              <a:ext uri="{FF2B5EF4-FFF2-40B4-BE49-F238E27FC236}">
                <a16:creationId xmlns:a16="http://schemas.microsoft.com/office/drawing/2014/main" id="{590657E0-1AA2-6651-B6D8-EC9D3397A0D2}"/>
              </a:ext>
            </a:extLst>
          </p:cNvPr>
          <p:cNvCxnSpPr>
            <a:cxnSpLocks/>
          </p:cNvCxnSpPr>
          <p:nvPr/>
        </p:nvCxnSpPr>
        <p:spPr>
          <a:xfrm>
            <a:off x="5472390" y="231069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0" name="Gerade Verbindung 269">
            <a:extLst>
              <a:ext uri="{FF2B5EF4-FFF2-40B4-BE49-F238E27FC236}">
                <a16:creationId xmlns:a16="http://schemas.microsoft.com/office/drawing/2014/main" id="{80482166-8273-0213-8B6D-F557A34A5655}"/>
              </a:ext>
            </a:extLst>
          </p:cNvPr>
          <p:cNvCxnSpPr>
            <a:cxnSpLocks/>
          </p:cNvCxnSpPr>
          <p:nvPr/>
        </p:nvCxnSpPr>
        <p:spPr>
          <a:xfrm>
            <a:off x="5472390" y="292981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1" name="Gerade Verbindung 270">
            <a:extLst>
              <a:ext uri="{FF2B5EF4-FFF2-40B4-BE49-F238E27FC236}">
                <a16:creationId xmlns:a16="http://schemas.microsoft.com/office/drawing/2014/main" id="{42B98137-ACF1-8342-EFA5-93637B1DDACE}"/>
              </a:ext>
            </a:extLst>
          </p:cNvPr>
          <p:cNvCxnSpPr>
            <a:cxnSpLocks/>
          </p:cNvCxnSpPr>
          <p:nvPr/>
        </p:nvCxnSpPr>
        <p:spPr>
          <a:xfrm flipV="1">
            <a:off x="6211178" y="2314496"/>
            <a:ext cx="0" cy="65351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2" name="Gerade Verbindung 271">
            <a:extLst>
              <a:ext uri="{FF2B5EF4-FFF2-40B4-BE49-F238E27FC236}">
                <a16:creationId xmlns:a16="http://schemas.microsoft.com/office/drawing/2014/main" id="{B782D999-0F10-7853-0DFE-CA4563823E80}"/>
              </a:ext>
            </a:extLst>
          </p:cNvPr>
          <p:cNvCxnSpPr>
            <a:cxnSpLocks/>
          </p:cNvCxnSpPr>
          <p:nvPr/>
        </p:nvCxnSpPr>
        <p:spPr>
          <a:xfrm>
            <a:off x="6180415" y="230434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4" name="Gerade Verbindung 273">
            <a:extLst>
              <a:ext uri="{FF2B5EF4-FFF2-40B4-BE49-F238E27FC236}">
                <a16:creationId xmlns:a16="http://schemas.microsoft.com/office/drawing/2014/main" id="{5289E362-45A0-3E6D-AE8C-4E7858062CF3}"/>
              </a:ext>
            </a:extLst>
          </p:cNvPr>
          <p:cNvCxnSpPr>
            <a:cxnSpLocks/>
          </p:cNvCxnSpPr>
          <p:nvPr/>
        </p:nvCxnSpPr>
        <p:spPr>
          <a:xfrm>
            <a:off x="6180415" y="296474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5" name="Gerade Verbindung 274">
            <a:extLst>
              <a:ext uri="{FF2B5EF4-FFF2-40B4-BE49-F238E27FC236}">
                <a16:creationId xmlns:a16="http://schemas.microsoft.com/office/drawing/2014/main" id="{DD715385-7C7A-5CDE-7AE4-FE3BFD91769E}"/>
              </a:ext>
            </a:extLst>
          </p:cNvPr>
          <p:cNvCxnSpPr>
            <a:cxnSpLocks/>
          </p:cNvCxnSpPr>
          <p:nvPr/>
        </p:nvCxnSpPr>
        <p:spPr>
          <a:xfrm flipV="1">
            <a:off x="7668503" y="2244646"/>
            <a:ext cx="0" cy="63161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6" name="Gerade Verbindung 275">
            <a:extLst>
              <a:ext uri="{FF2B5EF4-FFF2-40B4-BE49-F238E27FC236}">
                <a16:creationId xmlns:a16="http://schemas.microsoft.com/office/drawing/2014/main" id="{59E358E9-48BB-39FE-2C6D-6A2EDFA954A0}"/>
              </a:ext>
            </a:extLst>
          </p:cNvPr>
          <p:cNvCxnSpPr>
            <a:cxnSpLocks/>
          </p:cNvCxnSpPr>
          <p:nvPr/>
        </p:nvCxnSpPr>
        <p:spPr>
          <a:xfrm>
            <a:off x="7637740" y="223449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8" name="Gerade Verbindung 277">
            <a:extLst>
              <a:ext uri="{FF2B5EF4-FFF2-40B4-BE49-F238E27FC236}">
                <a16:creationId xmlns:a16="http://schemas.microsoft.com/office/drawing/2014/main" id="{6038210F-2170-9EBC-7808-73A2FC6F2FF9}"/>
              </a:ext>
            </a:extLst>
          </p:cNvPr>
          <p:cNvCxnSpPr>
            <a:cxnSpLocks/>
          </p:cNvCxnSpPr>
          <p:nvPr/>
        </p:nvCxnSpPr>
        <p:spPr>
          <a:xfrm>
            <a:off x="7637740" y="287901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9" name="Gerade Verbindung 278">
            <a:extLst>
              <a:ext uri="{FF2B5EF4-FFF2-40B4-BE49-F238E27FC236}">
                <a16:creationId xmlns:a16="http://schemas.microsoft.com/office/drawing/2014/main" id="{C4E518D7-3091-AA09-BB67-91599EAEE086}"/>
              </a:ext>
            </a:extLst>
          </p:cNvPr>
          <p:cNvCxnSpPr>
            <a:cxnSpLocks/>
          </p:cNvCxnSpPr>
          <p:nvPr/>
        </p:nvCxnSpPr>
        <p:spPr>
          <a:xfrm flipV="1">
            <a:off x="5503153" y="2758996"/>
            <a:ext cx="0" cy="91279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0" name="Gerade Verbindung 279">
            <a:extLst>
              <a:ext uri="{FF2B5EF4-FFF2-40B4-BE49-F238E27FC236}">
                <a16:creationId xmlns:a16="http://schemas.microsoft.com/office/drawing/2014/main" id="{9C293F10-A854-7C69-F68D-CA9218EE81CF}"/>
              </a:ext>
            </a:extLst>
          </p:cNvPr>
          <p:cNvCxnSpPr>
            <a:cxnSpLocks/>
          </p:cNvCxnSpPr>
          <p:nvPr/>
        </p:nvCxnSpPr>
        <p:spPr>
          <a:xfrm>
            <a:off x="5472390" y="274884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2" name="Gerade Verbindung 281">
            <a:extLst>
              <a:ext uri="{FF2B5EF4-FFF2-40B4-BE49-F238E27FC236}">
                <a16:creationId xmlns:a16="http://schemas.microsoft.com/office/drawing/2014/main" id="{E75065EC-C1E3-B6F8-195F-BE3284D77AF1}"/>
              </a:ext>
            </a:extLst>
          </p:cNvPr>
          <p:cNvCxnSpPr>
            <a:cxnSpLocks/>
          </p:cNvCxnSpPr>
          <p:nvPr/>
        </p:nvCxnSpPr>
        <p:spPr>
          <a:xfrm>
            <a:off x="5472390" y="366324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3" name="Gerade Verbindung 282">
            <a:extLst>
              <a:ext uri="{FF2B5EF4-FFF2-40B4-BE49-F238E27FC236}">
                <a16:creationId xmlns:a16="http://schemas.microsoft.com/office/drawing/2014/main" id="{940A3A21-4ACE-498E-9AD2-217A75798A6B}"/>
              </a:ext>
            </a:extLst>
          </p:cNvPr>
          <p:cNvCxnSpPr>
            <a:cxnSpLocks/>
          </p:cNvCxnSpPr>
          <p:nvPr/>
        </p:nvCxnSpPr>
        <p:spPr>
          <a:xfrm flipV="1">
            <a:off x="6211178" y="2320846"/>
            <a:ext cx="0" cy="97101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4" name="Gerade Verbindung 283">
            <a:extLst>
              <a:ext uri="{FF2B5EF4-FFF2-40B4-BE49-F238E27FC236}">
                <a16:creationId xmlns:a16="http://schemas.microsoft.com/office/drawing/2014/main" id="{5DE22057-B5C1-C5FB-F4E3-B7099069687B}"/>
              </a:ext>
            </a:extLst>
          </p:cNvPr>
          <p:cNvCxnSpPr>
            <a:cxnSpLocks/>
          </p:cNvCxnSpPr>
          <p:nvPr/>
        </p:nvCxnSpPr>
        <p:spPr>
          <a:xfrm>
            <a:off x="6180415" y="328859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6" name="Gerade Verbindung 285">
            <a:extLst>
              <a:ext uri="{FF2B5EF4-FFF2-40B4-BE49-F238E27FC236}">
                <a16:creationId xmlns:a16="http://schemas.microsoft.com/office/drawing/2014/main" id="{E3ADB043-5888-9E98-AB8F-28928E6B54CD}"/>
              </a:ext>
            </a:extLst>
          </p:cNvPr>
          <p:cNvCxnSpPr>
            <a:cxnSpLocks/>
          </p:cNvCxnSpPr>
          <p:nvPr/>
        </p:nvCxnSpPr>
        <p:spPr>
          <a:xfrm>
            <a:off x="6180415" y="231704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7" name="Gerade Verbindung 286">
            <a:extLst>
              <a:ext uri="{FF2B5EF4-FFF2-40B4-BE49-F238E27FC236}">
                <a16:creationId xmlns:a16="http://schemas.microsoft.com/office/drawing/2014/main" id="{90DE0DE4-5D5F-EB86-F0E2-B8858B92D419}"/>
              </a:ext>
            </a:extLst>
          </p:cNvPr>
          <p:cNvCxnSpPr>
            <a:cxnSpLocks/>
          </p:cNvCxnSpPr>
          <p:nvPr/>
        </p:nvCxnSpPr>
        <p:spPr>
          <a:xfrm flipV="1">
            <a:off x="7668503" y="2673271"/>
            <a:ext cx="0" cy="95849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8" name="Gerade Verbindung 287">
            <a:extLst>
              <a:ext uri="{FF2B5EF4-FFF2-40B4-BE49-F238E27FC236}">
                <a16:creationId xmlns:a16="http://schemas.microsoft.com/office/drawing/2014/main" id="{4806DC7B-8523-A376-6362-3F72275A17A5}"/>
              </a:ext>
            </a:extLst>
          </p:cNvPr>
          <p:cNvCxnSpPr>
            <a:cxnSpLocks/>
          </p:cNvCxnSpPr>
          <p:nvPr/>
        </p:nvCxnSpPr>
        <p:spPr>
          <a:xfrm>
            <a:off x="7637740" y="2663116"/>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0" name="Gerade Verbindung 289">
            <a:extLst>
              <a:ext uri="{FF2B5EF4-FFF2-40B4-BE49-F238E27FC236}">
                <a16:creationId xmlns:a16="http://schemas.microsoft.com/office/drawing/2014/main" id="{90BCB2DE-F673-5143-EA83-FBF52CC46142}"/>
              </a:ext>
            </a:extLst>
          </p:cNvPr>
          <p:cNvCxnSpPr>
            <a:cxnSpLocks/>
          </p:cNvCxnSpPr>
          <p:nvPr/>
        </p:nvCxnSpPr>
        <p:spPr>
          <a:xfrm>
            <a:off x="7637740" y="362514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1" name="Freihandform 290">
            <a:extLst>
              <a:ext uri="{FF2B5EF4-FFF2-40B4-BE49-F238E27FC236}">
                <a16:creationId xmlns:a16="http://schemas.microsoft.com/office/drawing/2014/main" id="{DF1D1EF4-CE92-C45C-F8F3-76DD87BE1687}"/>
              </a:ext>
            </a:extLst>
          </p:cNvPr>
          <p:cNvSpPr/>
          <p:nvPr/>
        </p:nvSpPr>
        <p:spPr>
          <a:xfrm>
            <a:off x="8486775" y="2540000"/>
            <a:ext cx="3057525" cy="1041400"/>
          </a:xfrm>
          <a:custGeom>
            <a:avLst/>
            <a:gdLst>
              <a:gd name="connsiteX0" fmla="*/ 0 w 3057525"/>
              <a:gd name="connsiteY0" fmla="*/ 1041400 h 1041400"/>
              <a:gd name="connsiteX1" fmla="*/ 508000 w 3057525"/>
              <a:gd name="connsiteY1" fmla="*/ 561975 h 1041400"/>
              <a:gd name="connsiteX2" fmla="*/ 882650 w 3057525"/>
              <a:gd name="connsiteY2" fmla="*/ 260350 h 1041400"/>
              <a:gd name="connsiteX3" fmla="*/ 1593850 w 3057525"/>
              <a:gd name="connsiteY3" fmla="*/ 0 h 1041400"/>
              <a:gd name="connsiteX4" fmla="*/ 3057525 w 3057525"/>
              <a:gd name="connsiteY4" fmla="*/ 44450 h 104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1041400">
                <a:moveTo>
                  <a:pt x="0" y="1041400"/>
                </a:moveTo>
                <a:lnTo>
                  <a:pt x="508000" y="561975"/>
                </a:lnTo>
                <a:lnTo>
                  <a:pt x="882650" y="260350"/>
                </a:lnTo>
                <a:lnTo>
                  <a:pt x="1593850" y="0"/>
                </a:lnTo>
                <a:lnTo>
                  <a:pt x="3057525" y="44450"/>
                </a:lnTo>
              </a:path>
            </a:pathLst>
          </a:cu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2" name="Oval 291">
            <a:extLst>
              <a:ext uri="{FF2B5EF4-FFF2-40B4-BE49-F238E27FC236}">
                <a16:creationId xmlns:a16="http://schemas.microsoft.com/office/drawing/2014/main" id="{99444905-5DA0-6589-5877-7AD61F3F4377}"/>
              </a:ext>
            </a:extLst>
          </p:cNvPr>
          <p:cNvSpPr/>
          <p:nvPr/>
        </p:nvSpPr>
        <p:spPr>
          <a:xfrm>
            <a:off x="8462467" y="3559096"/>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3" name="Oval 292">
            <a:extLst>
              <a:ext uri="{FF2B5EF4-FFF2-40B4-BE49-F238E27FC236}">
                <a16:creationId xmlns:a16="http://schemas.microsoft.com/office/drawing/2014/main" id="{6EB70234-136E-E503-8415-7E82AABB3D44}"/>
              </a:ext>
            </a:extLst>
          </p:cNvPr>
          <p:cNvSpPr/>
          <p:nvPr/>
        </p:nvSpPr>
        <p:spPr>
          <a:xfrm>
            <a:off x="8970467" y="3076496"/>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4" name="Oval 293">
            <a:extLst>
              <a:ext uri="{FF2B5EF4-FFF2-40B4-BE49-F238E27FC236}">
                <a16:creationId xmlns:a16="http://schemas.microsoft.com/office/drawing/2014/main" id="{4BEAE0E6-4D04-6B61-2BDE-2814FD706223}"/>
              </a:ext>
            </a:extLst>
          </p:cNvPr>
          <p:cNvSpPr/>
          <p:nvPr/>
        </p:nvSpPr>
        <p:spPr>
          <a:xfrm>
            <a:off x="9341942" y="2771696"/>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5" name="Oval 294">
            <a:extLst>
              <a:ext uri="{FF2B5EF4-FFF2-40B4-BE49-F238E27FC236}">
                <a16:creationId xmlns:a16="http://schemas.microsoft.com/office/drawing/2014/main" id="{B6E746DA-A12C-244C-13A7-AD68EF9FA767}"/>
              </a:ext>
            </a:extLst>
          </p:cNvPr>
          <p:cNvSpPr/>
          <p:nvPr/>
        </p:nvSpPr>
        <p:spPr>
          <a:xfrm>
            <a:off x="10053142" y="2511346"/>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6" name="Oval 295">
            <a:extLst>
              <a:ext uri="{FF2B5EF4-FFF2-40B4-BE49-F238E27FC236}">
                <a16:creationId xmlns:a16="http://schemas.microsoft.com/office/drawing/2014/main" id="{DE06DA2A-BF34-1063-0E4C-13B17495B593}"/>
              </a:ext>
            </a:extLst>
          </p:cNvPr>
          <p:cNvSpPr/>
          <p:nvPr/>
        </p:nvSpPr>
        <p:spPr>
          <a:xfrm>
            <a:off x="11513642" y="2549446"/>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7" name="Oval 296">
            <a:extLst>
              <a:ext uri="{FF2B5EF4-FFF2-40B4-BE49-F238E27FC236}">
                <a16:creationId xmlns:a16="http://schemas.microsoft.com/office/drawing/2014/main" id="{A961872C-9DE3-1EFB-02BF-C27D956B6DC3}"/>
              </a:ext>
            </a:extLst>
          </p:cNvPr>
          <p:cNvSpPr/>
          <p:nvPr/>
        </p:nvSpPr>
        <p:spPr>
          <a:xfrm>
            <a:off x="8970467" y="3143171"/>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8" name="Oval 297">
            <a:extLst>
              <a:ext uri="{FF2B5EF4-FFF2-40B4-BE49-F238E27FC236}">
                <a16:creationId xmlns:a16="http://schemas.microsoft.com/office/drawing/2014/main" id="{0FDC95E0-67AA-C8AC-58DA-5A9F4F76ECF5}"/>
              </a:ext>
            </a:extLst>
          </p:cNvPr>
          <p:cNvSpPr/>
          <p:nvPr/>
        </p:nvSpPr>
        <p:spPr>
          <a:xfrm>
            <a:off x="9341942" y="3187621"/>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9" name="Oval 298">
            <a:extLst>
              <a:ext uri="{FF2B5EF4-FFF2-40B4-BE49-F238E27FC236}">
                <a16:creationId xmlns:a16="http://schemas.microsoft.com/office/drawing/2014/main" id="{DF8B30C8-F8FD-55DC-2F10-EBA43A442F12}"/>
              </a:ext>
            </a:extLst>
          </p:cNvPr>
          <p:cNvSpPr/>
          <p:nvPr/>
        </p:nvSpPr>
        <p:spPr>
          <a:xfrm>
            <a:off x="10053142" y="3070146"/>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0" name="Oval 299">
            <a:extLst>
              <a:ext uri="{FF2B5EF4-FFF2-40B4-BE49-F238E27FC236}">
                <a16:creationId xmlns:a16="http://schemas.microsoft.com/office/drawing/2014/main" id="{8990F312-DF81-8C8C-35F8-7CAECD5785E5}"/>
              </a:ext>
            </a:extLst>
          </p:cNvPr>
          <p:cNvSpPr/>
          <p:nvPr/>
        </p:nvSpPr>
        <p:spPr>
          <a:xfrm>
            <a:off x="11513642" y="2974896"/>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1" name="Freihandform 300">
            <a:extLst>
              <a:ext uri="{FF2B5EF4-FFF2-40B4-BE49-F238E27FC236}">
                <a16:creationId xmlns:a16="http://schemas.microsoft.com/office/drawing/2014/main" id="{EF84F38A-3FD4-9E98-D62E-617CC20A8811}"/>
              </a:ext>
            </a:extLst>
          </p:cNvPr>
          <p:cNvSpPr/>
          <p:nvPr/>
        </p:nvSpPr>
        <p:spPr>
          <a:xfrm>
            <a:off x="8489950" y="3000375"/>
            <a:ext cx="3048000" cy="581025"/>
          </a:xfrm>
          <a:custGeom>
            <a:avLst/>
            <a:gdLst>
              <a:gd name="connsiteX0" fmla="*/ 0 w 3048000"/>
              <a:gd name="connsiteY0" fmla="*/ 581025 h 581025"/>
              <a:gd name="connsiteX1" fmla="*/ 501650 w 3048000"/>
              <a:gd name="connsiteY1" fmla="*/ 171450 h 581025"/>
              <a:gd name="connsiteX2" fmla="*/ 879475 w 3048000"/>
              <a:gd name="connsiteY2" fmla="*/ 215900 h 581025"/>
              <a:gd name="connsiteX3" fmla="*/ 1587500 w 3048000"/>
              <a:gd name="connsiteY3" fmla="*/ 98425 h 581025"/>
              <a:gd name="connsiteX4" fmla="*/ 3048000 w 3048000"/>
              <a:gd name="connsiteY4" fmla="*/ 0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581025">
                <a:moveTo>
                  <a:pt x="0" y="581025"/>
                </a:moveTo>
                <a:lnTo>
                  <a:pt x="501650" y="171450"/>
                </a:lnTo>
                <a:lnTo>
                  <a:pt x="879475" y="215900"/>
                </a:lnTo>
                <a:lnTo>
                  <a:pt x="1587500" y="98425"/>
                </a:lnTo>
                <a:lnTo>
                  <a:pt x="3048000" y="0"/>
                </a:ln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02" name="Gerade Verbindung 301">
            <a:extLst>
              <a:ext uri="{FF2B5EF4-FFF2-40B4-BE49-F238E27FC236}">
                <a16:creationId xmlns:a16="http://schemas.microsoft.com/office/drawing/2014/main" id="{15DE8BFA-B223-1875-4E39-6364044F9E45}"/>
              </a:ext>
            </a:extLst>
          </p:cNvPr>
          <p:cNvCxnSpPr>
            <a:cxnSpLocks/>
          </p:cNvCxnSpPr>
          <p:nvPr/>
        </p:nvCxnSpPr>
        <p:spPr>
          <a:xfrm flipV="1">
            <a:off x="9002003" y="2705714"/>
            <a:ext cx="0" cy="79849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3" name="Gerade Verbindung 302">
            <a:extLst>
              <a:ext uri="{FF2B5EF4-FFF2-40B4-BE49-F238E27FC236}">
                <a16:creationId xmlns:a16="http://schemas.microsoft.com/office/drawing/2014/main" id="{9E3ADA8E-B29C-1AE6-BF7A-0F6802A02F44}"/>
              </a:ext>
            </a:extLst>
          </p:cNvPr>
          <p:cNvCxnSpPr>
            <a:cxnSpLocks/>
          </p:cNvCxnSpPr>
          <p:nvPr/>
        </p:nvCxnSpPr>
        <p:spPr>
          <a:xfrm>
            <a:off x="8971240" y="2710741"/>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6" name="Gerade Verbindung 305">
            <a:extLst>
              <a:ext uri="{FF2B5EF4-FFF2-40B4-BE49-F238E27FC236}">
                <a16:creationId xmlns:a16="http://schemas.microsoft.com/office/drawing/2014/main" id="{58A4F1FF-D4F8-F7E0-CDFF-402AB03410B5}"/>
              </a:ext>
            </a:extLst>
          </p:cNvPr>
          <p:cNvCxnSpPr>
            <a:cxnSpLocks/>
          </p:cNvCxnSpPr>
          <p:nvPr/>
        </p:nvCxnSpPr>
        <p:spPr>
          <a:xfrm>
            <a:off x="8971240" y="3494966"/>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7" name="Gerade Verbindung 306">
            <a:extLst>
              <a:ext uri="{FF2B5EF4-FFF2-40B4-BE49-F238E27FC236}">
                <a16:creationId xmlns:a16="http://schemas.microsoft.com/office/drawing/2014/main" id="{337E7FD6-ACA9-0E39-1EEB-E419C31C13A7}"/>
              </a:ext>
            </a:extLst>
          </p:cNvPr>
          <p:cNvCxnSpPr>
            <a:cxnSpLocks/>
          </p:cNvCxnSpPr>
          <p:nvPr/>
        </p:nvCxnSpPr>
        <p:spPr>
          <a:xfrm flipV="1">
            <a:off x="9002003" y="2600242"/>
            <a:ext cx="0" cy="115479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8" name="Gerade Verbindung 307">
            <a:extLst>
              <a:ext uri="{FF2B5EF4-FFF2-40B4-BE49-F238E27FC236}">
                <a16:creationId xmlns:a16="http://schemas.microsoft.com/office/drawing/2014/main" id="{8B0E2CF6-035E-5657-1F1C-E2F1AE68A2F8}"/>
              </a:ext>
            </a:extLst>
          </p:cNvPr>
          <p:cNvCxnSpPr>
            <a:cxnSpLocks/>
          </p:cNvCxnSpPr>
          <p:nvPr/>
        </p:nvCxnSpPr>
        <p:spPr>
          <a:xfrm>
            <a:off x="8971240" y="374579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0" name="Gerade Verbindung 309">
            <a:extLst>
              <a:ext uri="{FF2B5EF4-FFF2-40B4-BE49-F238E27FC236}">
                <a16:creationId xmlns:a16="http://schemas.microsoft.com/office/drawing/2014/main" id="{25D81990-B640-2D39-3AB9-5E26A389EDE5}"/>
              </a:ext>
            </a:extLst>
          </p:cNvPr>
          <p:cNvCxnSpPr>
            <a:cxnSpLocks/>
          </p:cNvCxnSpPr>
          <p:nvPr/>
        </p:nvCxnSpPr>
        <p:spPr>
          <a:xfrm>
            <a:off x="8971240" y="2602791"/>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1" name="Gerade Verbindung 310">
            <a:extLst>
              <a:ext uri="{FF2B5EF4-FFF2-40B4-BE49-F238E27FC236}">
                <a16:creationId xmlns:a16="http://schemas.microsoft.com/office/drawing/2014/main" id="{A3B63AF9-6D43-D98D-84CF-38752C3BBC99}"/>
              </a:ext>
            </a:extLst>
          </p:cNvPr>
          <p:cNvCxnSpPr>
            <a:cxnSpLocks/>
          </p:cNvCxnSpPr>
          <p:nvPr/>
        </p:nvCxnSpPr>
        <p:spPr>
          <a:xfrm flipV="1">
            <a:off x="9373478" y="2387346"/>
            <a:ext cx="0" cy="24782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2" name="Gerade Verbindung 311">
            <a:extLst>
              <a:ext uri="{FF2B5EF4-FFF2-40B4-BE49-F238E27FC236}">
                <a16:creationId xmlns:a16="http://schemas.microsoft.com/office/drawing/2014/main" id="{E28B9770-939D-8916-5721-40A048246A67}"/>
              </a:ext>
            </a:extLst>
          </p:cNvPr>
          <p:cNvCxnSpPr>
            <a:cxnSpLocks/>
          </p:cNvCxnSpPr>
          <p:nvPr/>
        </p:nvCxnSpPr>
        <p:spPr>
          <a:xfrm>
            <a:off x="9342715" y="2389895"/>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5" name="Gerade Verbindung 314">
            <a:extLst>
              <a:ext uri="{FF2B5EF4-FFF2-40B4-BE49-F238E27FC236}">
                <a16:creationId xmlns:a16="http://schemas.microsoft.com/office/drawing/2014/main" id="{920BACD0-C830-3549-6BE3-A8FFF703EF19}"/>
              </a:ext>
            </a:extLst>
          </p:cNvPr>
          <p:cNvCxnSpPr>
            <a:cxnSpLocks/>
          </p:cNvCxnSpPr>
          <p:nvPr/>
        </p:nvCxnSpPr>
        <p:spPr>
          <a:xfrm flipV="1">
            <a:off x="9373478" y="2619121"/>
            <a:ext cx="0" cy="119709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6" name="Gerade Verbindung 315">
            <a:extLst>
              <a:ext uri="{FF2B5EF4-FFF2-40B4-BE49-F238E27FC236}">
                <a16:creationId xmlns:a16="http://schemas.microsoft.com/office/drawing/2014/main" id="{9F7959D7-B0A9-C817-A13D-C2636F48AB5C}"/>
              </a:ext>
            </a:extLst>
          </p:cNvPr>
          <p:cNvCxnSpPr>
            <a:cxnSpLocks/>
          </p:cNvCxnSpPr>
          <p:nvPr/>
        </p:nvCxnSpPr>
        <p:spPr>
          <a:xfrm>
            <a:off x="9342715" y="262167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8" name="Gerade Verbindung 317">
            <a:extLst>
              <a:ext uri="{FF2B5EF4-FFF2-40B4-BE49-F238E27FC236}">
                <a16:creationId xmlns:a16="http://schemas.microsoft.com/office/drawing/2014/main" id="{B9239156-5EBF-B7F3-03D6-FB788A804B0E}"/>
              </a:ext>
            </a:extLst>
          </p:cNvPr>
          <p:cNvCxnSpPr>
            <a:cxnSpLocks/>
          </p:cNvCxnSpPr>
          <p:nvPr/>
        </p:nvCxnSpPr>
        <p:spPr>
          <a:xfrm>
            <a:off x="9342715" y="380912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9" name="Gerade Verbindung 318">
            <a:extLst>
              <a:ext uri="{FF2B5EF4-FFF2-40B4-BE49-F238E27FC236}">
                <a16:creationId xmlns:a16="http://schemas.microsoft.com/office/drawing/2014/main" id="{03F1D01B-8DA2-036C-F6B1-DFCB6AE611E8}"/>
              </a:ext>
            </a:extLst>
          </p:cNvPr>
          <p:cNvCxnSpPr>
            <a:cxnSpLocks/>
          </p:cNvCxnSpPr>
          <p:nvPr/>
        </p:nvCxnSpPr>
        <p:spPr>
          <a:xfrm flipV="1">
            <a:off x="10081503" y="2177796"/>
            <a:ext cx="0" cy="71828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0" name="Gerade Verbindung 319">
            <a:extLst>
              <a:ext uri="{FF2B5EF4-FFF2-40B4-BE49-F238E27FC236}">
                <a16:creationId xmlns:a16="http://schemas.microsoft.com/office/drawing/2014/main" id="{8549D3B8-F3E9-0A8E-5AE7-88FE3960B06E}"/>
              </a:ext>
            </a:extLst>
          </p:cNvPr>
          <p:cNvCxnSpPr>
            <a:cxnSpLocks/>
          </p:cNvCxnSpPr>
          <p:nvPr/>
        </p:nvCxnSpPr>
        <p:spPr>
          <a:xfrm>
            <a:off x="10050740" y="2180345"/>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2" name="Gerade Verbindung 321">
            <a:extLst>
              <a:ext uri="{FF2B5EF4-FFF2-40B4-BE49-F238E27FC236}">
                <a16:creationId xmlns:a16="http://schemas.microsoft.com/office/drawing/2014/main" id="{047C3DD2-2210-61A0-1A1B-58B40001DA27}"/>
              </a:ext>
            </a:extLst>
          </p:cNvPr>
          <p:cNvCxnSpPr>
            <a:cxnSpLocks/>
          </p:cNvCxnSpPr>
          <p:nvPr/>
        </p:nvCxnSpPr>
        <p:spPr>
          <a:xfrm>
            <a:off x="10050740" y="2901070"/>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3" name="Gerade Verbindung 322">
            <a:extLst>
              <a:ext uri="{FF2B5EF4-FFF2-40B4-BE49-F238E27FC236}">
                <a16:creationId xmlns:a16="http://schemas.microsoft.com/office/drawing/2014/main" id="{76AA41E8-60D8-B6F8-E4E4-AB38B8FB5430}"/>
              </a:ext>
            </a:extLst>
          </p:cNvPr>
          <p:cNvCxnSpPr>
            <a:cxnSpLocks/>
          </p:cNvCxnSpPr>
          <p:nvPr/>
        </p:nvCxnSpPr>
        <p:spPr>
          <a:xfrm flipV="1">
            <a:off x="10081503" y="2561971"/>
            <a:ext cx="0" cy="106979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4" name="Gerade Verbindung 323">
            <a:extLst>
              <a:ext uri="{FF2B5EF4-FFF2-40B4-BE49-F238E27FC236}">
                <a16:creationId xmlns:a16="http://schemas.microsoft.com/office/drawing/2014/main" id="{4CB7D1D9-6139-0E99-FDF3-5A53D6B4FED7}"/>
              </a:ext>
            </a:extLst>
          </p:cNvPr>
          <p:cNvCxnSpPr>
            <a:cxnSpLocks/>
          </p:cNvCxnSpPr>
          <p:nvPr/>
        </p:nvCxnSpPr>
        <p:spPr>
          <a:xfrm>
            <a:off x="10050740" y="256452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6" name="Gerade Verbindung 325">
            <a:extLst>
              <a:ext uri="{FF2B5EF4-FFF2-40B4-BE49-F238E27FC236}">
                <a16:creationId xmlns:a16="http://schemas.microsoft.com/office/drawing/2014/main" id="{5910E0C3-F668-9FD1-A54D-8DC487D10B05}"/>
              </a:ext>
            </a:extLst>
          </p:cNvPr>
          <p:cNvCxnSpPr>
            <a:cxnSpLocks/>
          </p:cNvCxnSpPr>
          <p:nvPr/>
        </p:nvCxnSpPr>
        <p:spPr>
          <a:xfrm>
            <a:off x="10050740" y="363132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7" name="Gerade Verbindung 326">
            <a:extLst>
              <a:ext uri="{FF2B5EF4-FFF2-40B4-BE49-F238E27FC236}">
                <a16:creationId xmlns:a16="http://schemas.microsoft.com/office/drawing/2014/main" id="{6BD96676-DFE2-F79F-1DA7-93E373919F5A}"/>
              </a:ext>
            </a:extLst>
          </p:cNvPr>
          <p:cNvCxnSpPr>
            <a:cxnSpLocks/>
          </p:cNvCxnSpPr>
          <p:nvPr/>
        </p:nvCxnSpPr>
        <p:spPr>
          <a:xfrm flipV="1">
            <a:off x="11538828" y="2200021"/>
            <a:ext cx="0" cy="75837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8" name="Gerade Verbindung 327">
            <a:extLst>
              <a:ext uri="{FF2B5EF4-FFF2-40B4-BE49-F238E27FC236}">
                <a16:creationId xmlns:a16="http://schemas.microsoft.com/office/drawing/2014/main" id="{E44CB070-D2D1-C3AA-FA94-9B4ED6A1F872}"/>
              </a:ext>
            </a:extLst>
          </p:cNvPr>
          <p:cNvCxnSpPr>
            <a:cxnSpLocks/>
          </p:cNvCxnSpPr>
          <p:nvPr/>
        </p:nvCxnSpPr>
        <p:spPr>
          <a:xfrm>
            <a:off x="11508065" y="2202570"/>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1" name="Gerade Verbindung 330">
            <a:extLst>
              <a:ext uri="{FF2B5EF4-FFF2-40B4-BE49-F238E27FC236}">
                <a16:creationId xmlns:a16="http://schemas.microsoft.com/office/drawing/2014/main" id="{52C0FB8F-3866-E170-09A2-F1D8F33C0EBC}"/>
              </a:ext>
            </a:extLst>
          </p:cNvPr>
          <p:cNvCxnSpPr>
            <a:cxnSpLocks/>
          </p:cNvCxnSpPr>
          <p:nvPr/>
        </p:nvCxnSpPr>
        <p:spPr>
          <a:xfrm>
            <a:off x="11508065" y="2948695"/>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3" name="Gerade Verbindung 332">
            <a:extLst>
              <a:ext uri="{FF2B5EF4-FFF2-40B4-BE49-F238E27FC236}">
                <a16:creationId xmlns:a16="http://schemas.microsoft.com/office/drawing/2014/main" id="{C5D3576F-32D2-52A2-EE8E-012D10D3D843}"/>
              </a:ext>
            </a:extLst>
          </p:cNvPr>
          <p:cNvCxnSpPr>
            <a:cxnSpLocks/>
          </p:cNvCxnSpPr>
          <p:nvPr/>
        </p:nvCxnSpPr>
        <p:spPr>
          <a:xfrm flipV="1">
            <a:off x="11538828" y="2428621"/>
            <a:ext cx="0" cy="1130475"/>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4" name="Gerade Verbindung 333">
            <a:extLst>
              <a:ext uri="{FF2B5EF4-FFF2-40B4-BE49-F238E27FC236}">
                <a16:creationId xmlns:a16="http://schemas.microsoft.com/office/drawing/2014/main" id="{E70F51CB-43D3-1DB2-2303-347EF5E9267D}"/>
              </a:ext>
            </a:extLst>
          </p:cNvPr>
          <p:cNvCxnSpPr>
            <a:cxnSpLocks/>
          </p:cNvCxnSpPr>
          <p:nvPr/>
        </p:nvCxnSpPr>
        <p:spPr>
          <a:xfrm>
            <a:off x="11508065" y="243117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6" name="Gerade Verbindung 335">
            <a:extLst>
              <a:ext uri="{FF2B5EF4-FFF2-40B4-BE49-F238E27FC236}">
                <a16:creationId xmlns:a16="http://schemas.microsoft.com/office/drawing/2014/main" id="{DBBE0CBF-DB1C-6AB1-A47D-C6E8FB31D0ED}"/>
              </a:ext>
            </a:extLst>
          </p:cNvPr>
          <p:cNvCxnSpPr>
            <a:cxnSpLocks/>
          </p:cNvCxnSpPr>
          <p:nvPr/>
        </p:nvCxnSpPr>
        <p:spPr>
          <a:xfrm>
            <a:off x="11508065" y="3558295"/>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2" name="Tabelle 150">
            <a:extLst>
              <a:ext uri="{FF2B5EF4-FFF2-40B4-BE49-F238E27FC236}">
                <a16:creationId xmlns:a16="http://schemas.microsoft.com/office/drawing/2014/main" id="{2CC2EB08-319F-CBD9-990C-C26430CE8443}"/>
              </a:ext>
            </a:extLst>
          </p:cNvPr>
          <p:cNvGraphicFramePr>
            <a:graphicFrameLocks noGrp="1"/>
          </p:cNvGraphicFramePr>
          <p:nvPr>
            <p:extLst>
              <p:ext uri="{D42A27DB-BD31-4B8C-83A1-F6EECF244321}">
                <p14:modId xmlns:p14="http://schemas.microsoft.com/office/powerpoint/2010/main" val="1483256652"/>
              </p:ext>
            </p:extLst>
          </p:nvPr>
        </p:nvGraphicFramePr>
        <p:xfrm>
          <a:off x="415924" y="4077914"/>
          <a:ext cx="3587116" cy="836640"/>
        </p:xfrm>
        <a:graphic>
          <a:graphicData uri="http://schemas.openxmlformats.org/drawingml/2006/table">
            <a:tbl>
              <a:tblPr firstRow="1" bandRow="1">
                <a:tableStyleId>{5C22544A-7EE6-4342-B048-85BDC9FD1C3A}</a:tableStyleId>
              </a:tblPr>
              <a:tblGrid>
                <a:gridCol w="533924">
                  <a:extLst>
                    <a:ext uri="{9D8B030D-6E8A-4147-A177-3AD203B41FA5}">
                      <a16:colId xmlns:a16="http://schemas.microsoft.com/office/drawing/2014/main" val="161962024"/>
                    </a:ext>
                  </a:extLst>
                </a:gridCol>
                <a:gridCol w="436281">
                  <a:extLst>
                    <a:ext uri="{9D8B030D-6E8A-4147-A177-3AD203B41FA5}">
                      <a16:colId xmlns:a16="http://schemas.microsoft.com/office/drawing/2014/main" val="2374211244"/>
                    </a:ext>
                  </a:extLst>
                </a:gridCol>
                <a:gridCol w="391826">
                  <a:extLst>
                    <a:ext uri="{9D8B030D-6E8A-4147-A177-3AD203B41FA5}">
                      <a16:colId xmlns:a16="http://schemas.microsoft.com/office/drawing/2014/main" val="1350247176"/>
                    </a:ext>
                  </a:extLst>
                </a:gridCol>
                <a:gridCol w="1088405">
                  <a:extLst>
                    <a:ext uri="{9D8B030D-6E8A-4147-A177-3AD203B41FA5}">
                      <a16:colId xmlns:a16="http://schemas.microsoft.com/office/drawing/2014/main" val="3159332000"/>
                    </a:ext>
                  </a:extLst>
                </a:gridCol>
                <a:gridCol w="568340">
                  <a:extLst>
                    <a:ext uri="{9D8B030D-6E8A-4147-A177-3AD203B41FA5}">
                      <a16:colId xmlns:a16="http://schemas.microsoft.com/office/drawing/2014/main" val="2273500356"/>
                    </a:ext>
                  </a:extLst>
                </a:gridCol>
                <a:gridCol w="568340">
                  <a:extLst>
                    <a:ext uri="{9D8B030D-6E8A-4147-A177-3AD203B41FA5}">
                      <a16:colId xmlns:a16="http://schemas.microsoft.com/office/drawing/2014/main" val="3290230561"/>
                    </a:ext>
                  </a:extLst>
                </a:gridCol>
              </a:tblGrid>
              <a:tr h="0">
                <a:tc gridSpan="6">
                  <a:txBody>
                    <a:bodyPr/>
                    <a:lstStyle/>
                    <a:p>
                      <a:r>
                        <a:rPr lang="de-DE" sz="700" err="1">
                          <a:solidFill>
                            <a:schemeClr val="bg1"/>
                          </a:solidFill>
                        </a:rPr>
                        <a:t>No</a:t>
                      </a:r>
                      <a:r>
                        <a:rPr lang="de-DE" sz="700">
                          <a:solidFill>
                            <a:schemeClr val="bg1"/>
                          </a:solidFill>
                        </a:rPr>
                        <a:t>. </a:t>
                      </a:r>
                      <a:r>
                        <a:rPr lang="de-DE" sz="700" err="1">
                          <a:solidFill>
                            <a:schemeClr val="bg1"/>
                          </a:solidFill>
                        </a:rPr>
                        <a:t>of</a:t>
                      </a:r>
                      <a:r>
                        <a:rPr lang="de-DE" sz="700">
                          <a:solidFill>
                            <a:schemeClr val="bg1"/>
                          </a:solidFill>
                        </a:rPr>
                        <a:t> </a:t>
                      </a:r>
                      <a:r>
                        <a:rPr lang="de-DE" sz="700" err="1">
                          <a:solidFill>
                            <a:schemeClr val="bg1"/>
                          </a:solidFill>
                        </a:rPr>
                        <a:t>patients</a:t>
                      </a:r>
                      <a:endParaRPr lang="de-DE" sz="700">
                        <a:solidFill>
                          <a:schemeClr val="bg1"/>
                        </a:solidFill>
                        <a:latin typeface="Arial" panose="020B0604020202020204" pitchFamily="34" charset="0"/>
                        <a:cs typeface="Arial" panose="020B0604020202020204" pitchFamily="34" charset="0"/>
                      </a:endParaRPr>
                    </a:p>
                  </a:txBody>
                  <a:tcPr marL="36000" marR="0" marT="36000" marB="36000" anchor="ctr"/>
                </a:tc>
                <a:tc hMerge="1">
                  <a:txBody>
                    <a:bodyPr/>
                    <a:lstStyle/>
                    <a:p>
                      <a:endParaRPr lang="de-DE"/>
                    </a:p>
                  </a:txBody>
                  <a:tcPr>
                    <a:lnL w="12700" cmpd="sng">
                      <a:noFill/>
                    </a:ln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832852052"/>
                  </a:ext>
                </a:extLst>
              </a:tr>
              <a:tr h="177333">
                <a:tc>
                  <a:txBody>
                    <a:bodyPr/>
                    <a:lstStyle/>
                    <a:p>
                      <a:r>
                        <a:rPr lang="de-DE" sz="700" b="0" spc="-10" baseline="0" err="1">
                          <a:solidFill>
                            <a:schemeClr val="bg1"/>
                          </a:solidFill>
                        </a:rPr>
                        <a:t>Zanubrutinib</a:t>
                      </a:r>
                      <a:endParaRPr lang="de-DE" sz="700" b="0" spc="-10" baseline="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4"/>
                    </a:solidFill>
                  </a:tcPr>
                </a:tc>
                <a:tc>
                  <a:txBody>
                    <a:bodyPr/>
                    <a:lstStyle/>
                    <a:p>
                      <a:pPr algn="ctr"/>
                      <a:r>
                        <a:rPr lang="de-DE" sz="700">
                          <a:solidFill>
                            <a:schemeClr val="tx1"/>
                          </a:solidFill>
                          <a:latin typeface="Arial" panose="020B0604020202020204" pitchFamily="34" charset="0"/>
                          <a:cs typeface="Arial" panose="020B0604020202020204" pitchFamily="34" charset="0"/>
                        </a:rPr>
                        <a:t>26</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28</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28</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24</a:t>
                      </a:r>
                    </a:p>
                  </a:txBody>
                  <a:tcPr marL="0" marR="0" marT="36000" marB="36000" anchor="ctr"/>
                </a:tc>
                <a:extLst>
                  <a:ext uri="{0D108BD9-81ED-4DB2-BD59-A6C34878D82A}">
                    <a16:rowId xmlns:a16="http://schemas.microsoft.com/office/drawing/2014/main" val="3888505032"/>
                  </a:ext>
                </a:extLst>
              </a:tr>
              <a:tr h="177333">
                <a:tc>
                  <a:txBody>
                    <a:bodyPr/>
                    <a:lstStyle/>
                    <a:p>
                      <a:r>
                        <a:rPr lang="de-DE" sz="700" b="0" err="1">
                          <a:solidFill>
                            <a:schemeClr val="bg1"/>
                          </a:solidFill>
                        </a:rPr>
                        <a:t>Ibrutinib</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5"/>
                    </a:solidFill>
                  </a:tcPr>
                </a:tc>
                <a:tc>
                  <a:txBody>
                    <a:bodyPr/>
                    <a:lstStyle/>
                    <a:p>
                      <a:pPr algn="ctr"/>
                      <a:r>
                        <a:rPr lang="de-DE" sz="700">
                          <a:solidFill>
                            <a:schemeClr val="tx1"/>
                          </a:solidFill>
                          <a:latin typeface="Arial" panose="020B0604020202020204" pitchFamily="34" charset="0"/>
                          <a:cs typeface="Arial" panose="020B0604020202020204" pitchFamily="34" charset="0"/>
                        </a:rPr>
                        <a:t>13</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14</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13</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11</a:t>
                      </a:r>
                    </a:p>
                  </a:txBody>
                  <a:tcPr marL="0" marR="0" marT="36000" marB="36000" anchor="ctr"/>
                </a:tc>
                <a:extLst>
                  <a:ext uri="{0D108BD9-81ED-4DB2-BD59-A6C34878D82A}">
                    <a16:rowId xmlns:a16="http://schemas.microsoft.com/office/drawing/2014/main" val="1678326352"/>
                  </a:ext>
                </a:extLst>
              </a:tr>
              <a:tr h="177333">
                <a:tc>
                  <a:txBody>
                    <a:bodyPr/>
                    <a:lstStyle/>
                    <a:p>
                      <a:r>
                        <a:rPr lang="de-DE" sz="700" b="0">
                          <a:solidFill>
                            <a:schemeClr val="bg1"/>
                          </a:solidFill>
                        </a:rPr>
                        <a:t>EMTD </a:t>
                      </a:r>
                      <a:br>
                        <a:rPr lang="de-DE" sz="700" b="0">
                          <a:solidFill>
                            <a:schemeClr val="bg1"/>
                          </a:solidFill>
                        </a:rPr>
                      </a:br>
                      <a:r>
                        <a:rPr lang="de-DE" sz="700" b="0">
                          <a:solidFill>
                            <a:schemeClr val="bg1"/>
                          </a:solidFill>
                        </a:rPr>
                        <a:t>(95% CI)</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tx1"/>
                    </a:solidFill>
                  </a:tcPr>
                </a:tc>
                <a:tc>
                  <a:txBody>
                    <a:bodyPr/>
                    <a:lstStyle/>
                    <a:p>
                      <a:pPr algn="ctr"/>
                      <a:r>
                        <a:rPr lang="de-DE" sz="500">
                          <a:solidFill>
                            <a:schemeClr val="tx1"/>
                          </a:solidFill>
                          <a:latin typeface="Arial" panose="020B0604020202020204" pitchFamily="34" charset="0"/>
                          <a:cs typeface="Arial" panose="020B0604020202020204" pitchFamily="34" charset="0"/>
                        </a:rPr>
                        <a:t>4.63</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(-11.52, 20.79)</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=.5656</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9.39</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(-3.70, 22.47)</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=.1552</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1.30</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(-8.69, 11.29)</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=.7942</a:t>
                      </a:r>
                    </a:p>
                  </a:txBody>
                  <a:tcPr marL="0" marR="0" marT="36000" marB="36000" anchor="ctr"/>
                </a:tc>
                <a:tc>
                  <a:txBody>
                    <a:bodyPr/>
                    <a:lstStyle/>
                    <a:p>
                      <a:pPr algn="ct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3.79</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(-9.96, 17.53)</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=.5809</a:t>
                      </a:r>
                    </a:p>
                  </a:txBody>
                  <a:tcPr marL="0" marR="0" marT="36000" marB="36000" anchor="ctr"/>
                </a:tc>
                <a:extLst>
                  <a:ext uri="{0D108BD9-81ED-4DB2-BD59-A6C34878D82A}">
                    <a16:rowId xmlns:a16="http://schemas.microsoft.com/office/drawing/2014/main" val="646404886"/>
                  </a:ext>
                </a:extLst>
              </a:tr>
            </a:tbl>
          </a:graphicData>
        </a:graphic>
      </p:graphicFrame>
      <p:graphicFrame>
        <p:nvGraphicFramePr>
          <p:cNvPr id="7" name="Tabelle 150">
            <a:extLst>
              <a:ext uri="{FF2B5EF4-FFF2-40B4-BE49-F238E27FC236}">
                <a16:creationId xmlns:a16="http://schemas.microsoft.com/office/drawing/2014/main" id="{90017D77-2795-913C-B92C-740366F4BD14}"/>
              </a:ext>
            </a:extLst>
          </p:cNvPr>
          <p:cNvGraphicFramePr>
            <a:graphicFrameLocks noGrp="1"/>
          </p:cNvGraphicFramePr>
          <p:nvPr>
            <p:extLst>
              <p:ext uri="{D42A27DB-BD31-4B8C-83A1-F6EECF244321}">
                <p14:modId xmlns:p14="http://schemas.microsoft.com/office/powerpoint/2010/main" val="607765851"/>
              </p:ext>
            </p:extLst>
          </p:nvPr>
        </p:nvGraphicFramePr>
        <p:xfrm>
          <a:off x="4334358" y="4077914"/>
          <a:ext cx="3587116" cy="836640"/>
        </p:xfrm>
        <a:graphic>
          <a:graphicData uri="http://schemas.openxmlformats.org/drawingml/2006/table">
            <a:tbl>
              <a:tblPr firstRow="1" bandRow="1">
                <a:tableStyleId>{5C22544A-7EE6-4342-B048-85BDC9FD1C3A}</a:tableStyleId>
              </a:tblPr>
              <a:tblGrid>
                <a:gridCol w="533924">
                  <a:extLst>
                    <a:ext uri="{9D8B030D-6E8A-4147-A177-3AD203B41FA5}">
                      <a16:colId xmlns:a16="http://schemas.microsoft.com/office/drawing/2014/main" val="161962024"/>
                    </a:ext>
                  </a:extLst>
                </a:gridCol>
                <a:gridCol w="436281">
                  <a:extLst>
                    <a:ext uri="{9D8B030D-6E8A-4147-A177-3AD203B41FA5}">
                      <a16:colId xmlns:a16="http://schemas.microsoft.com/office/drawing/2014/main" val="2374211244"/>
                    </a:ext>
                  </a:extLst>
                </a:gridCol>
                <a:gridCol w="391826">
                  <a:extLst>
                    <a:ext uri="{9D8B030D-6E8A-4147-A177-3AD203B41FA5}">
                      <a16:colId xmlns:a16="http://schemas.microsoft.com/office/drawing/2014/main" val="1350247176"/>
                    </a:ext>
                  </a:extLst>
                </a:gridCol>
                <a:gridCol w="963203">
                  <a:extLst>
                    <a:ext uri="{9D8B030D-6E8A-4147-A177-3AD203B41FA5}">
                      <a16:colId xmlns:a16="http://schemas.microsoft.com/office/drawing/2014/main" val="3159332000"/>
                    </a:ext>
                  </a:extLst>
                </a:gridCol>
                <a:gridCol w="693542">
                  <a:extLst>
                    <a:ext uri="{9D8B030D-6E8A-4147-A177-3AD203B41FA5}">
                      <a16:colId xmlns:a16="http://schemas.microsoft.com/office/drawing/2014/main" val="2273500356"/>
                    </a:ext>
                  </a:extLst>
                </a:gridCol>
                <a:gridCol w="568340">
                  <a:extLst>
                    <a:ext uri="{9D8B030D-6E8A-4147-A177-3AD203B41FA5}">
                      <a16:colId xmlns:a16="http://schemas.microsoft.com/office/drawing/2014/main" val="3290230561"/>
                    </a:ext>
                  </a:extLst>
                </a:gridCol>
              </a:tblGrid>
              <a:tr h="0">
                <a:tc gridSpan="6">
                  <a:txBody>
                    <a:bodyPr/>
                    <a:lstStyle/>
                    <a:p>
                      <a:r>
                        <a:rPr lang="de-DE" sz="700" err="1">
                          <a:solidFill>
                            <a:schemeClr val="bg1"/>
                          </a:solidFill>
                        </a:rPr>
                        <a:t>No</a:t>
                      </a:r>
                      <a:r>
                        <a:rPr lang="de-DE" sz="700">
                          <a:solidFill>
                            <a:schemeClr val="bg1"/>
                          </a:solidFill>
                        </a:rPr>
                        <a:t>. </a:t>
                      </a:r>
                      <a:r>
                        <a:rPr lang="de-DE" sz="700" err="1">
                          <a:solidFill>
                            <a:schemeClr val="bg1"/>
                          </a:solidFill>
                        </a:rPr>
                        <a:t>of</a:t>
                      </a:r>
                      <a:r>
                        <a:rPr lang="de-DE" sz="700">
                          <a:solidFill>
                            <a:schemeClr val="bg1"/>
                          </a:solidFill>
                        </a:rPr>
                        <a:t> </a:t>
                      </a:r>
                      <a:r>
                        <a:rPr lang="de-DE" sz="700" err="1">
                          <a:solidFill>
                            <a:schemeClr val="bg1"/>
                          </a:solidFill>
                        </a:rPr>
                        <a:t>patients</a:t>
                      </a:r>
                      <a:endParaRPr lang="de-DE" sz="700">
                        <a:solidFill>
                          <a:schemeClr val="bg1"/>
                        </a:solidFill>
                        <a:latin typeface="Arial" panose="020B0604020202020204" pitchFamily="34" charset="0"/>
                        <a:cs typeface="Arial" panose="020B0604020202020204" pitchFamily="34" charset="0"/>
                      </a:endParaRPr>
                    </a:p>
                  </a:txBody>
                  <a:tcPr marL="36000" marR="0" marT="36000" marB="36000" anchor="ctr"/>
                </a:tc>
                <a:tc hMerge="1">
                  <a:txBody>
                    <a:bodyPr/>
                    <a:lstStyle/>
                    <a:p>
                      <a:endParaRPr lang="de-DE"/>
                    </a:p>
                  </a:txBody>
                  <a:tcPr>
                    <a:lnL w="12700" cmpd="sng">
                      <a:noFill/>
                    </a:ln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832852052"/>
                  </a:ext>
                </a:extLst>
              </a:tr>
              <a:tr h="177333">
                <a:tc>
                  <a:txBody>
                    <a:bodyPr/>
                    <a:lstStyle/>
                    <a:p>
                      <a:r>
                        <a:rPr lang="de-DE" sz="700" b="0" spc="-10" baseline="0" err="1">
                          <a:solidFill>
                            <a:schemeClr val="bg1"/>
                          </a:solidFill>
                        </a:rPr>
                        <a:t>Zanubrutinib</a:t>
                      </a:r>
                      <a:endParaRPr lang="de-DE" sz="700" b="0" spc="-10" baseline="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4"/>
                    </a:solidFill>
                  </a:tcPr>
                </a:tc>
                <a:tc>
                  <a:txBody>
                    <a:bodyPr/>
                    <a:lstStyle/>
                    <a:p>
                      <a:pPr algn="ctr"/>
                      <a:r>
                        <a:rPr lang="de-DE" sz="700">
                          <a:solidFill>
                            <a:schemeClr val="tx1"/>
                          </a:solidFill>
                          <a:latin typeface="Arial" panose="020B0604020202020204" pitchFamily="34" charset="0"/>
                          <a:cs typeface="Arial" panose="020B0604020202020204" pitchFamily="34" charset="0"/>
                        </a:rPr>
                        <a:t>26</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28</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28</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25</a:t>
                      </a:r>
                    </a:p>
                  </a:txBody>
                  <a:tcPr marL="0" marR="0" marT="36000" marB="36000" anchor="ctr"/>
                </a:tc>
                <a:extLst>
                  <a:ext uri="{0D108BD9-81ED-4DB2-BD59-A6C34878D82A}">
                    <a16:rowId xmlns:a16="http://schemas.microsoft.com/office/drawing/2014/main" val="3888505032"/>
                  </a:ext>
                </a:extLst>
              </a:tr>
              <a:tr h="177333">
                <a:tc>
                  <a:txBody>
                    <a:bodyPr/>
                    <a:lstStyle/>
                    <a:p>
                      <a:r>
                        <a:rPr lang="de-DE" sz="700" b="0" err="1">
                          <a:solidFill>
                            <a:schemeClr val="bg1"/>
                          </a:solidFill>
                        </a:rPr>
                        <a:t>Ibrutinib</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5"/>
                    </a:solidFill>
                  </a:tcPr>
                </a:tc>
                <a:tc>
                  <a:txBody>
                    <a:bodyPr/>
                    <a:lstStyle/>
                    <a:p>
                      <a:pPr algn="ctr"/>
                      <a:r>
                        <a:rPr lang="de-DE" sz="700">
                          <a:solidFill>
                            <a:schemeClr val="tx1"/>
                          </a:solidFill>
                          <a:latin typeface="Arial" panose="020B0604020202020204" pitchFamily="34" charset="0"/>
                          <a:cs typeface="Arial" panose="020B0604020202020204" pitchFamily="34" charset="0"/>
                        </a:rPr>
                        <a:t>12</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13</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13</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11</a:t>
                      </a:r>
                    </a:p>
                  </a:txBody>
                  <a:tcPr marL="0" marR="0" marT="36000" marB="36000" anchor="ctr"/>
                </a:tc>
                <a:extLst>
                  <a:ext uri="{0D108BD9-81ED-4DB2-BD59-A6C34878D82A}">
                    <a16:rowId xmlns:a16="http://schemas.microsoft.com/office/drawing/2014/main" val="1678326352"/>
                  </a:ext>
                </a:extLst>
              </a:tr>
              <a:tr h="177333">
                <a:tc>
                  <a:txBody>
                    <a:bodyPr/>
                    <a:lstStyle/>
                    <a:p>
                      <a:r>
                        <a:rPr lang="de-DE" sz="700" b="0">
                          <a:solidFill>
                            <a:schemeClr val="bg1"/>
                          </a:solidFill>
                        </a:rPr>
                        <a:t>EMTD </a:t>
                      </a:r>
                      <a:br>
                        <a:rPr lang="de-DE" sz="700" b="0">
                          <a:solidFill>
                            <a:schemeClr val="bg1"/>
                          </a:solidFill>
                        </a:rPr>
                      </a:br>
                      <a:r>
                        <a:rPr lang="de-DE" sz="700" b="0">
                          <a:solidFill>
                            <a:schemeClr val="bg1"/>
                          </a:solidFill>
                        </a:rPr>
                        <a:t>(95% CI)</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tx1"/>
                    </a:solidFill>
                  </a:tcPr>
                </a:tc>
                <a:tc>
                  <a:txBody>
                    <a:bodyPr/>
                    <a:lstStyle/>
                    <a:p>
                      <a:pPr algn="ctr"/>
                      <a:r>
                        <a:rPr lang="de-DE" sz="500">
                          <a:solidFill>
                            <a:schemeClr val="tx1"/>
                          </a:solidFill>
                          <a:latin typeface="Arial" panose="020B0604020202020204" pitchFamily="34" charset="0"/>
                          <a:cs typeface="Arial" panose="020B0604020202020204" pitchFamily="34" charset="0"/>
                        </a:rPr>
                        <a:t>4.16</a:t>
                      </a:r>
                    </a:p>
                    <a:p>
                      <a:pPr algn="ctr"/>
                      <a:r>
                        <a:rPr lang="de-DE" sz="500">
                          <a:solidFill>
                            <a:schemeClr val="tx1"/>
                          </a:solidFill>
                          <a:latin typeface="Arial" panose="020B0604020202020204" pitchFamily="34" charset="0"/>
                          <a:cs typeface="Arial" panose="020B0604020202020204" pitchFamily="34" charset="0"/>
                        </a:rPr>
                        <a:t>(-7.96, 16.27)</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=.4925</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10.42</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(0.57, 20.28)</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=.0387</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2.90</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(-7.64, 13.44)</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=.5814</a:t>
                      </a:r>
                    </a:p>
                  </a:txBody>
                  <a:tcPr marL="0" marR="0" marT="36000" marB="36000" anchor="ctr"/>
                </a:tc>
                <a:tc>
                  <a:txBody>
                    <a:bodyPr/>
                    <a:lstStyle/>
                    <a:p>
                      <a:pPr algn="ct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10.45</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(0.12, 20.79)</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=.0476</a:t>
                      </a:r>
                    </a:p>
                  </a:txBody>
                  <a:tcPr marL="0" marR="0" marT="36000" marB="36000" anchor="ctr"/>
                </a:tc>
                <a:extLst>
                  <a:ext uri="{0D108BD9-81ED-4DB2-BD59-A6C34878D82A}">
                    <a16:rowId xmlns:a16="http://schemas.microsoft.com/office/drawing/2014/main" val="646404886"/>
                  </a:ext>
                </a:extLst>
              </a:tr>
            </a:tbl>
          </a:graphicData>
        </a:graphic>
      </p:graphicFrame>
      <p:graphicFrame>
        <p:nvGraphicFramePr>
          <p:cNvPr id="74" name="Tabelle 150">
            <a:extLst>
              <a:ext uri="{FF2B5EF4-FFF2-40B4-BE49-F238E27FC236}">
                <a16:creationId xmlns:a16="http://schemas.microsoft.com/office/drawing/2014/main" id="{0D4A3224-0D29-1417-8A8E-1807A9D40C47}"/>
              </a:ext>
            </a:extLst>
          </p:cNvPr>
          <p:cNvGraphicFramePr>
            <a:graphicFrameLocks noGrp="1"/>
          </p:cNvGraphicFramePr>
          <p:nvPr>
            <p:extLst>
              <p:ext uri="{D42A27DB-BD31-4B8C-83A1-F6EECF244321}">
                <p14:modId xmlns:p14="http://schemas.microsoft.com/office/powerpoint/2010/main" val="1402252906"/>
              </p:ext>
            </p:extLst>
          </p:nvPr>
        </p:nvGraphicFramePr>
        <p:xfrm>
          <a:off x="8199092" y="4077914"/>
          <a:ext cx="3648696" cy="836640"/>
        </p:xfrm>
        <a:graphic>
          <a:graphicData uri="http://schemas.openxmlformats.org/drawingml/2006/table">
            <a:tbl>
              <a:tblPr firstRow="1" bandRow="1">
                <a:tableStyleId>{5C22544A-7EE6-4342-B048-85BDC9FD1C3A}</a:tableStyleId>
              </a:tblPr>
              <a:tblGrid>
                <a:gridCol w="543090">
                  <a:extLst>
                    <a:ext uri="{9D8B030D-6E8A-4147-A177-3AD203B41FA5}">
                      <a16:colId xmlns:a16="http://schemas.microsoft.com/office/drawing/2014/main" val="161962024"/>
                    </a:ext>
                  </a:extLst>
                </a:gridCol>
                <a:gridCol w="443771">
                  <a:extLst>
                    <a:ext uri="{9D8B030D-6E8A-4147-A177-3AD203B41FA5}">
                      <a16:colId xmlns:a16="http://schemas.microsoft.com/office/drawing/2014/main" val="2374211244"/>
                    </a:ext>
                  </a:extLst>
                </a:gridCol>
                <a:gridCol w="398552">
                  <a:extLst>
                    <a:ext uri="{9D8B030D-6E8A-4147-A177-3AD203B41FA5}">
                      <a16:colId xmlns:a16="http://schemas.microsoft.com/office/drawing/2014/main" val="1350247176"/>
                    </a:ext>
                  </a:extLst>
                </a:gridCol>
                <a:gridCol w="979738">
                  <a:extLst>
                    <a:ext uri="{9D8B030D-6E8A-4147-A177-3AD203B41FA5}">
                      <a16:colId xmlns:a16="http://schemas.microsoft.com/office/drawing/2014/main" val="3159332000"/>
                    </a:ext>
                  </a:extLst>
                </a:gridCol>
                <a:gridCol w="705448">
                  <a:extLst>
                    <a:ext uri="{9D8B030D-6E8A-4147-A177-3AD203B41FA5}">
                      <a16:colId xmlns:a16="http://schemas.microsoft.com/office/drawing/2014/main" val="2273500356"/>
                    </a:ext>
                  </a:extLst>
                </a:gridCol>
                <a:gridCol w="578097">
                  <a:extLst>
                    <a:ext uri="{9D8B030D-6E8A-4147-A177-3AD203B41FA5}">
                      <a16:colId xmlns:a16="http://schemas.microsoft.com/office/drawing/2014/main" val="3290230561"/>
                    </a:ext>
                  </a:extLst>
                </a:gridCol>
              </a:tblGrid>
              <a:tr h="0">
                <a:tc gridSpan="6">
                  <a:txBody>
                    <a:bodyPr/>
                    <a:lstStyle/>
                    <a:p>
                      <a:r>
                        <a:rPr lang="de-DE" sz="700" err="1">
                          <a:solidFill>
                            <a:schemeClr val="bg1"/>
                          </a:solidFill>
                        </a:rPr>
                        <a:t>No</a:t>
                      </a:r>
                      <a:r>
                        <a:rPr lang="de-DE" sz="700">
                          <a:solidFill>
                            <a:schemeClr val="bg1"/>
                          </a:solidFill>
                        </a:rPr>
                        <a:t>. </a:t>
                      </a:r>
                      <a:r>
                        <a:rPr lang="de-DE" sz="700" err="1">
                          <a:solidFill>
                            <a:schemeClr val="bg1"/>
                          </a:solidFill>
                        </a:rPr>
                        <a:t>of</a:t>
                      </a:r>
                      <a:r>
                        <a:rPr lang="de-DE" sz="700">
                          <a:solidFill>
                            <a:schemeClr val="bg1"/>
                          </a:solidFill>
                        </a:rPr>
                        <a:t> </a:t>
                      </a:r>
                      <a:r>
                        <a:rPr lang="de-DE" sz="700" err="1">
                          <a:solidFill>
                            <a:schemeClr val="bg1"/>
                          </a:solidFill>
                        </a:rPr>
                        <a:t>patients</a:t>
                      </a:r>
                      <a:endParaRPr lang="de-DE" sz="700">
                        <a:solidFill>
                          <a:schemeClr val="bg1"/>
                        </a:solidFill>
                        <a:latin typeface="Arial" panose="020B0604020202020204" pitchFamily="34" charset="0"/>
                        <a:cs typeface="Arial" panose="020B0604020202020204" pitchFamily="34" charset="0"/>
                      </a:endParaRPr>
                    </a:p>
                  </a:txBody>
                  <a:tcPr marL="36000" marR="0" marT="36000" marB="36000" anchor="ctr"/>
                </a:tc>
                <a:tc hMerge="1">
                  <a:txBody>
                    <a:bodyPr/>
                    <a:lstStyle/>
                    <a:p>
                      <a:endParaRPr lang="de-DE"/>
                    </a:p>
                  </a:txBody>
                  <a:tcPr>
                    <a:lnL w="12700" cmpd="sng">
                      <a:noFill/>
                    </a:ln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832852052"/>
                  </a:ext>
                </a:extLst>
              </a:tr>
              <a:tr h="177333">
                <a:tc>
                  <a:txBody>
                    <a:bodyPr/>
                    <a:lstStyle/>
                    <a:p>
                      <a:r>
                        <a:rPr lang="de-DE" sz="700" b="0" spc="-10" baseline="0" err="1">
                          <a:solidFill>
                            <a:schemeClr val="bg1"/>
                          </a:solidFill>
                        </a:rPr>
                        <a:t>Zanubrutinib</a:t>
                      </a:r>
                      <a:endParaRPr lang="de-DE" sz="700" b="0" spc="-10" baseline="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4"/>
                    </a:solidFill>
                  </a:tcPr>
                </a:tc>
                <a:tc>
                  <a:txBody>
                    <a:bodyPr/>
                    <a:lstStyle/>
                    <a:p>
                      <a:pPr algn="ctr"/>
                      <a:r>
                        <a:rPr lang="de-DE" sz="700">
                          <a:solidFill>
                            <a:schemeClr val="tx1"/>
                          </a:solidFill>
                          <a:latin typeface="Arial" panose="020B0604020202020204" pitchFamily="34" charset="0"/>
                          <a:cs typeface="Arial" panose="020B0604020202020204" pitchFamily="34" charset="0"/>
                        </a:rPr>
                        <a:t>26</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28</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28</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24</a:t>
                      </a:r>
                    </a:p>
                  </a:txBody>
                  <a:tcPr marL="0" marR="0" marT="36000" marB="36000" anchor="ctr"/>
                </a:tc>
                <a:extLst>
                  <a:ext uri="{0D108BD9-81ED-4DB2-BD59-A6C34878D82A}">
                    <a16:rowId xmlns:a16="http://schemas.microsoft.com/office/drawing/2014/main" val="3888505032"/>
                  </a:ext>
                </a:extLst>
              </a:tr>
              <a:tr h="177333">
                <a:tc>
                  <a:txBody>
                    <a:bodyPr/>
                    <a:lstStyle/>
                    <a:p>
                      <a:r>
                        <a:rPr lang="de-DE" sz="700" b="0" err="1">
                          <a:solidFill>
                            <a:schemeClr val="bg1"/>
                          </a:solidFill>
                        </a:rPr>
                        <a:t>Ibrutinib</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5"/>
                    </a:solidFill>
                  </a:tcPr>
                </a:tc>
                <a:tc>
                  <a:txBody>
                    <a:bodyPr/>
                    <a:lstStyle/>
                    <a:p>
                      <a:pPr algn="ctr"/>
                      <a:r>
                        <a:rPr lang="de-DE" sz="700">
                          <a:solidFill>
                            <a:schemeClr val="tx1"/>
                          </a:solidFill>
                          <a:latin typeface="Arial" panose="020B0604020202020204" pitchFamily="34" charset="0"/>
                          <a:cs typeface="Arial" panose="020B0604020202020204" pitchFamily="34" charset="0"/>
                        </a:rPr>
                        <a:t>13</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14</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13</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11</a:t>
                      </a:r>
                    </a:p>
                  </a:txBody>
                  <a:tcPr marL="0" marR="0" marT="36000" marB="36000" anchor="ctr"/>
                </a:tc>
                <a:extLst>
                  <a:ext uri="{0D108BD9-81ED-4DB2-BD59-A6C34878D82A}">
                    <a16:rowId xmlns:a16="http://schemas.microsoft.com/office/drawing/2014/main" val="1678326352"/>
                  </a:ext>
                </a:extLst>
              </a:tr>
              <a:tr h="177333">
                <a:tc>
                  <a:txBody>
                    <a:bodyPr/>
                    <a:lstStyle/>
                    <a:p>
                      <a:r>
                        <a:rPr lang="de-DE" sz="700" b="0">
                          <a:solidFill>
                            <a:schemeClr val="bg1"/>
                          </a:solidFill>
                        </a:rPr>
                        <a:t>EMTD </a:t>
                      </a:r>
                      <a:br>
                        <a:rPr lang="de-DE" sz="700" b="0">
                          <a:solidFill>
                            <a:schemeClr val="bg1"/>
                          </a:solidFill>
                        </a:rPr>
                      </a:br>
                      <a:r>
                        <a:rPr lang="de-DE" sz="700" b="0">
                          <a:solidFill>
                            <a:schemeClr val="bg1"/>
                          </a:solidFill>
                        </a:rPr>
                        <a:t>(95% CI)</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tx1"/>
                    </a:solidFill>
                  </a:tcPr>
                </a:tc>
                <a:tc>
                  <a:txBody>
                    <a:bodyPr/>
                    <a:lstStyle/>
                    <a:p>
                      <a:pPr algn="ctr"/>
                      <a:r>
                        <a:rPr lang="de-DE" sz="500">
                          <a:solidFill>
                            <a:schemeClr val="tx1"/>
                          </a:solidFill>
                          <a:latin typeface="Arial" panose="020B0604020202020204" pitchFamily="34" charset="0"/>
                          <a:cs typeface="Arial" panose="020B0604020202020204" pitchFamily="34" charset="0"/>
                        </a:rPr>
                        <a:t>1.47</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(-13.00, 15.93)</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=.8389</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8.59</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(-6.50, 23.69)</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=.2570</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11.54</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(-1.94, 25.01)</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=.0914</a:t>
                      </a:r>
                    </a:p>
                  </a:txBody>
                  <a:tcPr marL="0" marR="0" marT="36000" marB="36000" anchor="ctr"/>
                </a:tc>
                <a:tc>
                  <a:txBody>
                    <a:bodyPr/>
                    <a:lstStyle/>
                    <a:p>
                      <a:pPr algn="ct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8.67</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(-5.51, 22.86)</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=.2240</a:t>
                      </a:r>
                    </a:p>
                  </a:txBody>
                  <a:tcPr marL="0" marR="0" marT="36000" marB="36000" anchor="ctr"/>
                </a:tc>
                <a:extLst>
                  <a:ext uri="{0D108BD9-81ED-4DB2-BD59-A6C34878D82A}">
                    <a16:rowId xmlns:a16="http://schemas.microsoft.com/office/drawing/2014/main" val="646404886"/>
                  </a:ext>
                </a:extLst>
              </a:tr>
            </a:tbl>
          </a:graphicData>
        </a:graphic>
      </p:graphicFrame>
      <p:sp>
        <p:nvSpPr>
          <p:cNvPr id="75" name="Rechteck 74">
            <a:extLst>
              <a:ext uri="{FF2B5EF4-FFF2-40B4-BE49-F238E27FC236}">
                <a16:creationId xmlns:a16="http://schemas.microsoft.com/office/drawing/2014/main" id="{EA48745C-13C5-1E0B-070F-B762B3EC44C0}"/>
              </a:ext>
            </a:extLst>
          </p:cNvPr>
          <p:cNvSpPr/>
          <p:nvPr/>
        </p:nvSpPr>
        <p:spPr>
          <a:xfrm>
            <a:off x="11778637" y="3744868"/>
            <a:ext cx="299957" cy="13020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60558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E675E-D1CA-65E2-5D8B-556B067F6CCE}"/>
              </a:ext>
            </a:extLst>
          </p:cNvPr>
          <p:cNvSpPr>
            <a:spLocks noGrp="1"/>
          </p:cNvSpPr>
          <p:nvPr>
            <p:ph type="title"/>
          </p:nvPr>
        </p:nvSpPr>
        <p:spPr/>
        <p:txBody>
          <a:bodyPr>
            <a:normAutofit fontScale="90000"/>
          </a:bodyPr>
          <a:lstStyle/>
          <a:p>
            <a:r>
              <a:rPr lang="en-US"/>
              <a:t>Changes in PROs from baseline for patients achieving a </a:t>
            </a:r>
            <a:r>
              <a:rPr lang="en-US" err="1"/>
              <a:t>VGPR</a:t>
            </a:r>
            <a:r>
              <a:rPr lang="en-US" baseline="30000" err="1"/>
              <a:t>a</a:t>
            </a:r>
            <a:r>
              <a:rPr lang="en-US"/>
              <a:t> by Cycle 25</a:t>
            </a:r>
          </a:p>
        </p:txBody>
      </p:sp>
      <p:sp>
        <p:nvSpPr>
          <p:cNvPr id="4" name="Footer Placeholder 3">
            <a:extLst>
              <a:ext uri="{FF2B5EF4-FFF2-40B4-BE49-F238E27FC236}">
                <a16:creationId xmlns:a16="http://schemas.microsoft.com/office/drawing/2014/main" id="{9D6F3565-DED1-F2A1-CEAD-2F2AE2538A61}"/>
              </a:ext>
            </a:extLst>
          </p:cNvPr>
          <p:cNvSpPr>
            <a:spLocks noGrp="1"/>
          </p:cNvSpPr>
          <p:nvPr>
            <p:ph type="ftr" sz="quarter" idx="13"/>
          </p:nvPr>
        </p:nvSpPr>
        <p:spPr>
          <a:xfrm>
            <a:off x="407989" y="6057900"/>
            <a:ext cx="8532812" cy="611188"/>
          </a:xfrm>
        </p:spPr>
        <p:txBody>
          <a:bodyPr/>
          <a:lstStyle/>
          <a:p>
            <a:r>
              <a:rPr lang="en-GB" baseline="30000"/>
              <a:t>a </a:t>
            </a:r>
            <a:r>
              <a:rPr lang="en-GB"/>
              <a:t>Median time to VGPR was shorter in patients receiving zanubrutinib (8.3 months) vs ibrutinib (16.6 months).</a:t>
            </a:r>
            <a:endParaRPr lang="en-US">
              <a:solidFill>
                <a:srgbClr val="4E4F4E"/>
              </a:solidFill>
              <a:cs typeface="Arial" panose="020B0604020202020204" pitchFamily="34" charset="0"/>
            </a:endParaRPr>
          </a:p>
          <a:p>
            <a:r>
              <a:rPr lang="en-US" b="1">
                <a:solidFill>
                  <a:srgbClr val="4E4F4E"/>
                </a:solidFill>
                <a:cs typeface="Arial" panose="020B0604020202020204" pitchFamily="34" charset="0"/>
              </a:rPr>
              <a:t>CI</a:t>
            </a:r>
            <a:r>
              <a:rPr lang="en-US">
                <a:solidFill>
                  <a:srgbClr val="4E4F4E"/>
                </a:solidFill>
                <a:cs typeface="Arial" panose="020B0604020202020204" pitchFamily="34" charset="0"/>
              </a:rPr>
              <a:t>, confidence interval; </a:t>
            </a:r>
            <a:r>
              <a:rPr lang="en-US" b="1">
                <a:solidFill>
                  <a:srgbClr val="4E4F4E"/>
                </a:solidFill>
                <a:cs typeface="Arial" panose="020B0604020202020204" pitchFamily="34" charset="0"/>
              </a:rPr>
              <a:t>EMTD</a:t>
            </a:r>
            <a:r>
              <a:rPr lang="en-US">
                <a:solidFill>
                  <a:srgbClr val="4E4F4E"/>
                </a:solidFill>
                <a:cs typeface="Arial" panose="020B0604020202020204" pitchFamily="34" charset="0"/>
              </a:rPr>
              <a:t>, estimated mean treatment difference; </a:t>
            </a:r>
            <a:r>
              <a:rPr lang="en-US" b="1">
                <a:solidFill>
                  <a:srgbClr val="4E4F4E"/>
                </a:solidFill>
                <a:cs typeface="Arial" panose="020B0604020202020204" pitchFamily="34" charset="0"/>
              </a:rPr>
              <a:t>LS</a:t>
            </a:r>
            <a:r>
              <a:rPr lang="en-US">
                <a:solidFill>
                  <a:srgbClr val="4E4F4E"/>
                </a:solidFill>
                <a:cs typeface="Arial" panose="020B0604020202020204" pitchFamily="34" charset="0"/>
              </a:rPr>
              <a:t>, least squares; </a:t>
            </a:r>
            <a:r>
              <a:rPr lang="en-US" b="1">
                <a:solidFill>
                  <a:srgbClr val="4E4F4E"/>
                </a:solidFill>
                <a:cs typeface="Arial" panose="020B0604020202020204" pitchFamily="34" charset="0"/>
              </a:rPr>
              <a:t>PRO</a:t>
            </a:r>
            <a:r>
              <a:rPr lang="en-US">
                <a:solidFill>
                  <a:srgbClr val="4E4F4E"/>
                </a:solidFill>
                <a:cs typeface="Arial" panose="020B0604020202020204" pitchFamily="34" charset="0"/>
              </a:rPr>
              <a:t>, patient-reported outcomes; </a:t>
            </a:r>
            <a:r>
              <a:rPr lang="en-US" b="1">
                <a:solidFill>
                  <a:srgbClr val="4E4F4E"/>
                </a:solidFill>
                <a:cs typeface="Arial" panose="020B0604020202020204" pitchFamily="34" charset="0"/>
              </a:rPr>
              <a:t>VGPR</a:t>
            </a:r>
            <a:r>
              <a:rPr lang="en-US">
                <a:solidFill>
                  <a:srgbClr val="4E4F4E"/>
                </a:solidFill>
                <a:cs typeface="Arial" panose="020B0604020202020204" pitchFamily="34" charset="0"/>
              </a:rPr>
              <a:t>, very good partial response.</a:t>
            </a:r>
            <a:endParaRPr lang="en-GB"/>
          </a:p>
          <a:p>
            <a:r>
              <a:rPr lang="en-US" b="1">
                <a:solidFill>
                  <a:srgbClr val="4E4F4E"/>
                </a:solidFill>
                <a:cs typeface="Arial" panose="020B0604020202020204" pitchFamily="34" charset="0"/>
              </a:rPr>
              <a:t>Tedeschi A, et al. Abstract P1679 presented at EHA2023.</a:t>
            </a:r>
          </a:p>
        </p:txBody>
      </p:sp>
      <p:sp>
        <p:nvSpPr>
          <p:cNvPr id="6" name="Rectangle 6">
            <a:extLst>
              <a:ext uri="{FF2B5EF4-FFF2-40B4-BE49-F238E27FC236}">
                <a16:creationId xmlns:a16="http://schemas.microsoft.com/office/drawing/2014/main" id="{E8CCDDEE-05AF-264B-2A69-7601FC7ACD1C}"/>
              </a:ext>
            </a:extLst>
          </p:cNvPr>
          <p:cNvSpPr/>
          <p:nvPr/>
        </p:nvSpPr>
        <p:spPr>
          <a:xfrm>
            <a:off x="415924" y="5129048"/>
            <a:ext cx="11367479" cy="86444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bIns="108000" rtlCol="0" anchor="t" anchorCtr="0">
            <a:spAutoFit/>
          </a:bodyPr>
          <a:lstStyle/>
          <a:p>
            <a:pPr marL="171450" indent="-171450">
              <a:buClr>
                <a:schemeClr val="accent2"/>
              </a:buClr>
              <a:buFont typeface="Arial" panose="020B0604020202020204" pitchFamily="34" charset="0"/>
              <a:buChar char="•"/>
            </a:pPr>
            <a:r>
              <a:rPr lang="en-US" sz="1400">
                <a:solidFill>
                  <a:schemeClr val="tx1"/>
                </a:solidFill>
              </a:rPr>
              <a:t>Patients receiving </a:t>
            </a:r>
            <a:r>
              <a:rPr lang="en-US" sz="1400" err="1">
                <a:solidFill>
                  <a:schemeClr val="tx1"/>
                </a:solidFill>
              </a:rPr>
              <a:t>zanubrutinib</a:t>
            </a:r>
            <a:r>
              <a:rPr lang="en-US" sz="1400">
                <a:solidFill>
                  <a:schemeClr val="tx1"/>
                </a:solidFill>
              </a:rPr>
              <a:t> experienced greater symptomatic improvements than patients receiving ibrutinib</a:t>
            </a:r>
          </a:p>
          <a:p>
            <a:pPr marL="628650" lvl="1" indent="-171450">
              <a:buClr>
                <a:schemeClr val="accent2"/>
              </a:buClr>
              <a:buFont typeface="Arial" panose="020B0604020202020204" pitchFamily="34" charset="0"/>
              <a:buChar char="•"/>
            </a:pPr>
            <a:r>
              <a:rPr lang="en-US" sz="1400">
                <a:solidFill>
                  <a:schemeClr val="tx1"/>
                </a:solidFill>
              </a:rPr>
              <a:t>Treatment differences for diarrhea and nausea/vomiting were clinically meaningful by Cycle 4, while differences for fatigue were clinically meaningful at Cycle 7 and again at Cycle 25</a:t>
            </a:r>
          </a:p>
        </p:txBody>
      </p:sp>
      <p:sp>
        <p:nvSpPr>
          <p:cNvPr id="7" name="Text Placeholder 1">
            <a:extLst>
              <a:ext uri="{FF2B5EF4-FFF2-40B4-BE49-F238E27FC236}">
                <a16:creationId xmlns:a16="http://schemas.microsoft.com/office/drawing/2014/main" id="{AE2A8E98-C3C1-1F6C-3125-B94319055F61}"/>
              </a:ext>
            </a:extLst>
          </p:cNvPr>
          <p:cNvSpPr>
            <a:spLocks noGrp="1"/>
          </p:cNvSpPr>
          <p:nvPr>
            <p:ph type="body" sz="quarter" idx="12"/>
          </p:nvPr>
        </p:nvSpPr>
        <p:spPr>
          <a:xfrm>
            <a:off x="416533" y="1280567"/>
            <a:ext cx="3586507" cy="647700"/>
          </a:xfrm>
        </p:spPr>
        <p:txBody>
          <a:bodyPr/>
          <a:lstStyle/>
          <a:p>
            <a:pPr algn="ctr"/>
            <a:r>
              <a:rPr lang="en-US"/>
              <a:t>Fatigue</a:t>
            </a:r>
          </a:p>
        </p:txBody>
      </p:sp>
      <p:sp>
        <p:nvSpPr>
          <p:cNvPr id="10" name="Text Placeholder 1">
            <a:extLst>
              <a:ext uri="{FF2B5EF4-FFF2-40B4-BE49-F238E27FC236}">
                <a16:creationId xmlns:a16="http://schemas.microsoft.com/office/drawing/2014/main" id="{7C748E78-145A-EFB4-303D-28928EA4DE6F}"/>
              </a:ext>
            </a:extLst>
          </p:cNvPr>
          <p:cNvSpPr txBox="1">
            <a:spLocks/>
          </p:cNvSpPr>
          <p:nvPr/>
        </p:nvSpPr>
        <p:spPr>
          <a:xfrm>
            <a:off x="4216373" y="1280567"/>
            <a:ext cx="3586507" cy="6477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Diarrhea</a:t>
            </a:r>
          </a:p>
        </p:txBody>
      </p:sp>
      <p:sp>
        <p:nvSpPr>
          <p:cNvPr id="11" name="Text Placeholder 1">
            <a:extLst>
              <a:ext uri="{FF2B5EF4-FFF2-40B4-BE49-F238E27FC236}">
                <a16:creationId xmlns:a16="http://schemas.microsoft.com/office/drawing/2014/main" id="{E4938D29-7D68-8D56-44DD-C4885D126268}"/>
              </a:ext>
            </a:extLst>
          </p:cNvPr>
          <p:cNvSpPr txBox="1">
            <a:spLocks/>
          </p:cNvSpPr>
          <p:nvPr/>
        </p:nvSpPr>
        <p:spPr>
          <a:xfrm>
            <a:off x="8199093" y="1280567"/>
            <a:ext cx="3586507" cy="6477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Nausea/vomiting</a:t>
            </a:r>
          </a:p>
        </p:txBody>
      </p:sp>
      <p:grpSp>
        <p:nvGrpSpPr>
          <p:cNvPr id="15" name="Gruppieren 14">
            <a:extLst>
              <a:ext uri="{FF2B5EF4-FFF2-40B4-BE49-F238E27FC236}">
                <a16:creationId xmlns:a16="http://schemas.microsoft.com/office/drawing/2014/main" id="{BB9443A4-BC55-0ACF-4FE6-72BF79B5FF5D}"/>
              </a:ext>
            </a:extLst>
          </p:cNvPr>
          <p:cNvGrpSpPr/>
          <p:nvPr/>
        </p:nvGrpSpPr>
        <p:grpSpPr>
          <a:xfrm>
            <a:off x="8451063" y="2137936"/>
            <a:ext cx="3121365" cy="1689385"/>
            <a:chOff x="687951" y="2137936"/>
            <a:chExt cx="212824468" cy="1689385"/>
          </a:xfrm>
        </p:grpSpPr>
        <p:cxnSp>
          <p:nvCxnSpPr>
            <p:cNvPr id="16" name="Gerade Verbindung 15">
              <a:extLst>
                <a:ext uri="{FF2B5EF4-FFF2-40B4-BE49-F238E27FC236}">
                  <a16:creationId xmlns:a16="http://schemas.microsoft.com/office/drawing/2014/main" id="{D63D6152-B858-61C0-2B33-4C861E25E289}"/>
                </a:ext>
              </a:extLst>
            </p:cNvPr>
            <p:cNvCxnSpPr>
              <a:cxnSpLocks/>
            </p:cNvCxnSpPr>
            <p:nvPr/>
          </p:nvCxnSpPr>
          <p:spPr>
            <a:xfrm flipH="1">
              <a:off x="687951" y="3261465"/>
              <a:ext cx="2128244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6B7DA46E-9325-FAC5-6233-4C63ABA35E28}"/>
                </a:ext>
              </a:extLst>
            </p:cNvPr>
            <p:cNvCxnSpPr>
              <a:cxnSpLocks/>
            </p:cNvCxnSpPr>
            <p:nvPr/>
          </p:nvCxnSpPr>
          <p:spPr>
            <a:xfrm flipH="1">
              <a:off x="687951" y="3827321"/>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235DB2D1-7F1E-5770-09D9-7D1E5DADC7D9}"/>
                </a:ext>
              </a:extLst>
            </p:cNvPr>
            <p:cNvCxnSpPr>
              <a:cxnSpLocks/>
            </p:cNvCxnSpPr>
            <p:nvPr/>
          </p:nvCxnSpPr>
          <p:spPr>
            <a:xfrm flipH="1">
              <a:off x="687951" y="2963862"/>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11428AD5-2697-C141-1F47-589C887B0020}"/>
                </a:ext>
              </a:extLst>
            </p:cNvPr>
            <p:cNvCxnSpPr>
              <a:cxnSpLocks/>
            </p:cNvCxnSpPr>
            <p:nvPr/>
          </p:nvCxnSpPr>
          <p:spPr>
            <a:xfrm flipH="1">
              <a:off x="687951" y="2409071"/>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F6F45F6B-E42D-97A4-563C-2FA9E958499C}"/>
                </a:ext>
              </a:extLst>
            </p:cNvPr>
            <p:cNvCxnSpPr>
              <a:cxnSpLocks/>
            </p:cNvCxnSpPr>
            <p:nvPr/>
          </p:nvCxnSpPr>
          <p:spPr>
            <a:xfrm flipH="1">
              <a:off x="687951" y="2137936"/>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Gerade Verbindung 311">
              <a:extLst>
                <a:ext uri="{FF2B5EF4-FFF2-40B4-BE49-F238E27FC236}">
                  <a16:creationId xmlns:a16="http://schemas.microsoft.com/office/drawing/2014/main" id="{B0056BBD-1FF7-5382-BA58-48F3C4EC69AC}"/>
                </a:ext>
              </a:extLst>
            </p:cNvPr>
            <p:cNvCxnSpPr>
              <a:cxnSpLocks/>
            </p:cNvCxnSpPr>
            <p:nvPr/>
          </p:nvCxnSpPr>
          <p:spPr>
            <a:xfrm flipH="1">
              <a:off x="687951" y="2685895"/>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feld 20">
            <a:extLst>
              <a:ext uri="{FF2B5EF4-FFF2-40B4-BE49-F238E27FC236}">
                <a16:creationId xmlns:a16="http://schemas.microsoft.com/office/drawing/2014/main" id="{E1CF4342-3C68-D21D-43B8-0908331DF9A6}"/>
              </a:ext>
            </a:extLst>
          </p:cNvPr>
          <p:cNvSpPr txBox="1"/>
          <p:nvPr/>
        </p:nvSpPr>
        <p:spPr>
          <a:xfrm>
            <a:off x="8890735" y="3816213"/>
            <a:ext cx="219885" cy="138499"/>
          </a:xfrm>
          <a:prstGeom prst="rect">
            <a:avLst/>
          </a:prstGeom>
          <a:noFill/>
        </p:spPr>
        <p:txBody>
          <a:bodyPr wrap="square" lIns="0" tIns="0" rIns="0" bIns="0" rtlCol="0">
            <a:spAutoFit/>
          </a:bodyPr>
          <a:lstStyle/>
          <a:p>
            <a:pPr algn="ctr"/>
            <a:r>
              <a:rPr lang="de-DE" sz="900"/>
              <a:t>4</a:t>
            </a:r>
          </a:p>
        </p:txBody>
      </p:sp>
      <p:sp>
        <p:nvSpPr>
          <p:cNvPr id="22" name="Textfeld 21">
            <a:extLst>
              <a:ext uri="{FF2B5EF4-FFF2-40B4-BE49-F238E27FC236}">
                <a16:creationId xmlns:a16="http://schemas.microsoft.com/office/drawing/2014/main" id="{0C5ECA8E-FC20-71EC-FCAC-4322E2BD6EA8}"/>
              </a:ext>
            </a:extLst>
          </p:cNvPr>
          <p:cNvSpPr txBox="1"/>
          <p:nvPr/>
        </p:nvSpPr>
        <p:spPr>
          <a:xfrm>
            <a:off x="9272077" y="3816213"/>
            <a:ext cx="219885" cy="138499"/>
          </a:xfrm>
          <a:prstGeom prst="rect">
            <a:avLst/>
          </a:prstGeom>
          <a:noFill/>
        </p:spPr>
        <p:txBody>
          <a:bodyPr wrap="square" lIns="0" tIns="0" rIns="0" bIns="0" rtlCol="0">
            <a:spAutoFit/>
          </a:bodyPr>
          <a:lstStyle/>
          <a:p>
            <a:pPr algn="ctr"/>
            <a:r>
              <a:rPr lang="de-DE" sz="900"/>
              <a:t>7</a:t>
            </a:r>
          </a:p>
        </p:txBody>
      </p:sp>
      <p:sp>
        <p:nvSpPr>
          <p:cNvPr id="23" name="Textfeld 22">
            <a:extLst>
              <a:ext uri="{FF2B5EF4-FFF2-40B4-BE49-F238E27FC236}">
                <a16:creationId xmlns:a16="http://schemas.microsoft.com/office/drawing/2014/main" id="{3ACA7C02-C174-020C-4558-DB2E14BDE1D7}"/>
              </a:ext>
            </a:extLst>
          </p:cNvPr>
          <p:cNvSpPr txBox="1"/>
          <p:nvPr/>
        </p:nvSpPr>
        <p:spPr>
          <a:xfrm>
            <a:off x="9985768" y="3816213"/>
            <a:ext cx="219885" cy="138499"/>
          </a:xfrm>
          <a:prstGeom prst="rect">
            <a:avLst/>
          </a:prstGeom>
          <a:noFill/>
        </p:spPr>
        <p:txBody>
          <a:bodyPr wrap="square" lIns="0" tIns="0" rIns="0" bIns="0" rtlCol="0">
            <a:spAutoFit/>
          </a:bodyPr>
          <a:lstStyle/>
          <a:p>
            <a:pPr algn="ctr"/>
            <a:r>
              <a:rPr lang="de-DE" sz="900"/>
              <a:t>13</a:t>
            </a:r>
          </a:p>
        </p:txBody>
      </p:sp>
      <p:sp>
        <p:nvSpPr>
          <p:cNvPr id="24" name="Textfeld 23">
            <a:extLst>
              <a:ext uri="{FF2B5EF4-FFF2-40B4-BE49-F238E27FC236}">
                <a16:creationId xmlns:a16="http://schemas.microsoft.com/office/drawing/2014/main" id="{F5E58A65-8042-0D8D-18DC-83519DA57961}"/>
              </a:ext>
            </a:extLst>
          </p:cNvPr>
          <p:cNvSpPr txBox="1"/>
          <p:nvPr/>
        </p:nvSpPr>
        <p:spPr>
          <a:xfrm>
            <a:off x="11453729" y="3816213"/>
            <a:ext cx="219885" cy="138499"/>
          </a:xfrm>
          <a:prstGeom prst="rect">
            <a:avLst/>
          </a:prstGeom>
          <a:noFill/>
        </p:spPr>
        <p:txBody>
          <a:bodyPr wrap="square" lIns="0" tIns="0" rIns="0" bIns="0" rtlCol="0">
            <a:spAutoFit/>
          </a:bodyPr>
          <a:lstStyle/>
          <a:p>
            <a:pPr algn="ctr"/>
            <a:r>
              <a:rPr lang="de-DE" sz="900"/>
              <a:t>25</a:t>
            </a:r>
          </a:p>
        </p:txBody>
      </p:sp>
      <p:sp>
        <p:nvSpPr>
          <p:cNvPr id="25" name="Textfeld 24">
            <a:extLst>
              <a:ext uri="{FF2B5EF4-FFF2-40B4-BE49-F238E27FC236}">
                <a16:creationId xmlns:a16="http://schemas.microsoft.com/office/drawing/2014/main" id="{C5A49F1F-0BEF-AFA6-0858-3F31D2CD18C4}"/>
              </a:ext>
            </a:extLst>
          </p:cNvPr>
          <p:cNvSpPr txBox="1"/>
          <p:nvPr/>
        </p:nvSpPr>
        <p:spPr>
          <a:xfrm>
            <a:off x="9985768" y="3946005"/>
            <a:ext cx="315520" cy="138499"/>
          </a:xfrm>
          <a:prstGeom prst="rect">
            <a:avLst/>
          </a:prstGeom>
          <a:noFill/>
        </p:spPr>
        <p:txBody>
          <a:bodyPr wrap="square" lIns="0" tIns="0" rIns="0" bIns="0" rtlCol="0">
            <a:spAutoFit/>
          </a:bodyPr>
          <a:lstStyle/>
          <a:p>
            <a:pPr algn="ctr"/>
            <a:r>
              <a:rPr lang="de-DE" sz="900" b="1"/>
              <a:t>Cycle</a:t>
            </a:r>
          </a:p>
        </p:txBody>
      </p:sp>
      <p:grpSp>
        <p:nvGrpSpPr>
          <p:cNvPr id="26" name="Gruppieren 25">
            <a:extLst>
              <a:ext uri="{FF2B5EF4-FFF2-40B4-BE49-F238E27FC236}">
                <a16:creationId xmlns:a16="http://schemas.microsoft.com/office/drawing/2014/main" id="{5D6ECBC2-A48D-44BF-8BFC-53F105CF9ED6}"/>
              </a:ext>
            </a:extLst>
          </p:cNvPr>
          <p:cNvGrpSpPr/>
          <p:nvPr/>
        </p:nvGrpSpPr>
        <p:grpSpPr>
          <a:xfrm>
            <a:off x="8154855" y="2062983"/>
            <a:ext cx="341927" cy="1823783"/>
            <a:chOff x="8154855" y="2062983"/>
            <a:chExt cx="341927" cy="1823783"/>
          </a:xfrm>
        </p:grpSpPr>
        <p:cxnSp>
          <p:nvCxnSpPr>
            <p:cNvPr id="27" name="Gerade Verbindung 26">
              <a:extLst>
                <a:ext uri="{FF2B5EF4-FFF2-40B4-BE49-F238E27FC236}">
                  <a16:creationId xmlns:a16="http://schemas.microsoft.com/office/drawing/2014/main" id="{6968951A-CF98-15B0-5A49-DE79012FA408}"/>
                </a:ext>
              </a:extLst>
            </p:cNvPr>
            <p:cNvCxnSpPr>
              <a:cxnSpLocks/>
            </p:cNvCxnSpPr>
            <p:nvPr/>
          </p:nvCxnSpPr>
          <p:spPr>
            <a:xfrm>
              <a:off x="8487966" y="2132233"/>
              <a:ext cx="0" cy="16991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2AF7108D-6338-A206-2938-225565CC2A95}"/>
                </a:ext>
              </a:extLst>
            </p:cNvPr>
            <p:cNvSpPr txBox="1"/>
            <p:nvPr/>
          </p:nvSpPr>
          <p:spPr>
            <a:xfrm>
              <a:off x="8220666" y="2062983"/>
              <a:ext cx="221582" cy="138499"/>
            </a:xfrm>
            <a:prstGeom prst="rect">
              <a:avLst/>
            </a:prstGeom>
            <a:noFill/>
          </p:spPr>
          <p:txBody>
            <a:bodyPr wrap="square" lIns="0" tIns="0" rIns="0" bIns="0" rtlCol="0">
              <a:spAutoFit/>
            </a:bodyPr>
            <a:lstStyle/>
            <a:p>
              <a:pPr algn="r"/>
              <a:r>
                <a:rPr lang="de-DE" sz="900"/>
                <a:t>20</a:t>
              </a:r>
            </a:p>
          </p:txBody>
        </p:sp>
        <p:sp>
          <p:nvSpPr>
            <p:cNvPr id="30" name="Textfeld 29">
              <a:extLst>
                <a:ext uri="{FF2B5EF4-FFF2-40B4-BE49-F238E27FC236}">
                  <a16:creationId xmlns:a16="http://schemas.microsoft.com/office/drawing/2014/main" id="{13243468-B70E-892B-B776-5D7161A28948}"/>
                </a:ext>
              </a:extLst>
            </p:cNvPr>
            <p:cNvSpPr txBox="1"/>
            <p:nvPr/>
          </p:nvSpPr>
          <p:spPr>
            <a:xfrm>
              <a:off x="8220666" y="2619523"/>
              <a:ext cx="221582" cy="138499"/>
            </a:xfrm>
            <a:prstGeom prst="rect">
              <a:avLst/>
            </a:prstGeom>
            <a:noFill/>
          </p:spPr>
          <p:txBody>
            <a:bodyPr wrap="square" lIns="0" tIns="0" rIns="0" bIns="0" rtlCol="0">
              <a:spAutoFit/>
            </a:bodyPr>
            <a:lstStyle/>
            <a:p>
              <a:pPr algn="r"/>
              <a:r>
                <a:rPr lang="de-DE" sz="900"/>
                <a:t>10</a:t>
              </a:r>
            </a:p>
          </p:txBody>
        </p:sp>
        <p:sp>
          <p:nvSpPr>
            <p:cNvPr id="31" name="Textfeld 30">
              <a:extLst>
                <a:ext uri="{FF2B5EF4-FFF2-40B4-BE49-F238E27FC236}">
                  <a16:creationId xmlns:a16="http://schemas.microsoft.com/office/drawing/2014/main" id="{C85C6083-6061-DEF5-C2D2-A85A188A30CF}"/>
                </a:ext>
              </a:extLst>
            </p:cNvPr>
            <p:cNvSpPr txBox="1"/>
            <p:nvPr/>
          </p:nvSpPr>
          <p:spPr>
            <a:xfrm>
              <a:off x="8220666" y="2892299"/>
              <a:ext cx="221582" cy="138499"/>
            </a:xfrm>
            <a:prstGeom prst="rect">
              <a:avLst/>
            </a:prstGeom>
            <a:noFill/>
          </p:spPr>
          <p:txBody>
            <a:bodyPr wrap="square" lIns="0" tIns="0" rIns="0" bIns="0" rtlCol="0">
              <a:spAutoFit/>
            </a:bodyPr>
            <a:lstStyle/>
            <a:p>
              <a:pPr algn="r"/>
              <a:r>
                <a:rPr lang="de-DE" sz="900"/>
                <a:t>5</a:t>
              </a:r>
            </a:p>
          </p:txBody>
        </p:sp>
        <p:sp>
          <p:nvSpPr>
            <p:cNvPr id="32" name="Textfeld 31">
              <a:extLst>
                <a:ext uri="{FF2B5EF4-FFF2-40B4-BE49-F238E27FC236}">
                  <a16:creationId xmlns:a16="http://schemas.microsoft.com/office/drawing/2014/main" id="{89C2DB67-834D-5606-C2F4-62BB914B4A6D}"/>
                </a:ext>
              </a:extLst>
            </p:cNvPr>
            <p:cNvSpPr txBox="1"/>
            <p:nvPr/>
          </p:nvSpPr>
          <p:spPr>
            <a:xfrm>
              <a:off x="8220666" y="3451099"/>
              <a:ext cx="221582" cy="138499"/>
            </a:xfrm>
            <a:prstGeom prst="rect">
              <a:avLst/>
            </a:prstGeom>
            <a:noFill/>
          </p:spPr>
          <p:txBody>
            <a:bodyPr wrap="square" lIns="0" tIns="0" rIns="0" bIns="0" rtlCol="0">
              <a:spAutoFit/>
            </a:bodyPr>
            <a:lstStyle/>
            <a:p>
              <a:pPr algn="r"/>
              <a:r>
                <a:rPr lang="de-DE" sz="900"/>
                <a:t>-5</a:t>
              </a:r>
            </a:p>
          </p:txBody>
        </p:sp>
        <p:sp>
          <p:nvSpPr>
            <p:cNvPr id="33" name="Textfeld 32">
              <a:extLst>
                <a:ext uri="{FF2B5EF4-FFF2-40B4-BE49-F238E27FC236}">
                  <a16:creationId xmlns:a16="http://schemas.microsoft.com/office/drawing/2014/main" id="{94F31ADB-7859-51C0-6721-9EED727ADAFA}"/>
                </a:ext>
              </a:extLst>
            </p:cNvPr>
            <p:cNvSpPr txBox="1"/>
            <p:nvPr/>
          </p:nvSpPr>
          <p:spPr>
            <a:xfrm>
              <a:off x="8220666" y="3182545"/>
              <a:ext cx="221582" cy="138499"/>
            </a:xfrm>
            <a:prstGeom prst="rect">
              <a:avLst/>
            </a:prstGeom>
            <a:noFill/>
          </p:spPr>
          <p:txBody>
            <a:bodyPr wrap="square" lIns="0" tIns="0" rIns="0" bIns="0" rtlCol="0">
              <a:spAutoFit/>
            </a:bodyPr>
            <a:lstStyle/>
            <a:p>
              <a:pPr algn="r"/>
              <a:r>
                <a:rPr lang="de-DE" sz="900"/>
                <a:t>0</a:t>
              </a:r>
            </a:p>
          </p:txBody>
        </p:sp>
        <p:sp>
          <p:nvSpPr>
            <p:cNvPr id="34" name="Textfeld 33">
              <a:extLst>
                <a:ext uri="{FF2B5EF4-FFF2-40B4-BE49-F238E27FC236}">
                  <a16:creationId xmlns:a16="http://schemas.microsoft.com/office/drawing/2014/main" id="{6F9A216B-EE03-E73B-872E-6E5FAF1FEE69}"/>
                </a:ext>
              </a:extLst>
            </p:cNvPr>
            <p:cNvSpPr txBox="1"/>
            <p:nvPr/>
          </p:nvSpPr>
          <p:spPr>
            <a:xfrm>
              <a:off x="8220666" y="3748267"/>
              <a:ext cx="221582" cy="138499"/>
            </a:xfrm>
            <a:prstGeom prst="rect">
              <a:avLst/>
            </a:prstGeom>
            <a:noFill/>
          </p:spPr>
          <p:txBody>
            <a:bodyPr wrap="square" lIns="0" tIns="0" rIns="0" bIns="0" rtlCol="0">
              <a:spAutoFit/>
            </a:bodyPr>
            <a:lstStyle/>
            <a:p>
              <a:pPr algn="r"/>
              <a:r>
                <a:rPr lang="de-DE" sz="900"/>
                <a:t>-10</a:t>
              </a:r>
            </a:p>
          </p:txBody>
        </p:sp>
        <p:sp>
          <p:nvSpPr>
            <p:cNvPr id="35" name="Textfeld 34">
              <a:extLst>
                <a:ext uri="{FF2B5EF4-FFF2-40B4-BE49-F238E27FC236}">
                  <a16:creationId xmlns:a16="http://schemas.microsoft.com/office/drawing/2014/main" id="{B1C0FB64-539A-A1E0-DA2B-5A670AB5B278}"/>
                </a:ext>
              </a:extLst>
            </p:cNvPr>
            <p:cNvSpPr txBox="1"/>
            <p:nvPr/>
          </p:nvSpPr>
          <p:spPr>
            <a:xfrm rot="16200000">
              <a:off x="7400021" y="2851535"/>
              <a:ext cx="1648167" cy="138499"/>
            </a:xfrm>
            <a:prstGeom prst="rect">
              <a:avLst/>
            </a:prstGeom>
            <a:noFill/>
          </p:spPr>
          <p:txBody>
            <a:bodyPr wrap="square" lIns="0" tIns="0" rIns="0" bIns="0" rtlCol="0">
              <a:spAutoFit/>
            </a:bodyPr>
            <a:lstStyle/>
            <a:p>
              <a:pPr algn="ctr"/>
              <a:r>
                <a:rPr lang="de-DE" sz="900" b="1"/>
                <a:t>LS </a:t>
              </a:r>
              <a:r>
                <a:rPr lang="de-DE" sz="900" b="1" err="1"/>
                <a:t>mean</a:t>
              </a:r>
              <a:r>
                <a:rPr lang="de-DE" sz="900" b="1"/>
                <a:t> </a:t>
              </a:r>
              <a:r>
                <a:rPr lang="de-DE" sz="900" b="1" err="1"/>
                <a:t>change</a:t>
              </a:r>
              <a:r>
                <a:rPr lang="de-DE" sz="900" b="1"/>
                <a:t> (95% CI)</a:t>
              </a:r>
            </a:p>
          </p:txBody>
        </p:sp>
        <p:sp>
          <p:nvSpPr>
            <p:cNvPr id="36" name="Textfeld 35">
              <a:extLst>
                <a:ext uri="{FF2B5EF4-FFF2-40B4-BE49-F238E27FC236}">
                  <a16:creationId xmlns:a16="http://schemas.microsoft.com/office/drawing/2014/main" id="{120355BC-4B45-A948-42FD-FB4E3EF3F4CF}"/>
                </a:ext>
              </a:extLst>
            </p:cNvPr>
            <p:cNvSpPr txBox="1"/>
            <p:nvPr/>
          </p:nvSpPr>
          <p:spPr>
            <a:xfrm>
              <a:off x="8220666" y="2335977"/>
              <a:ext cx="221582" cy="138499"/>
            </a:xfrm>
            <a:prstGeom prst="rect">
              <a:avLst/>
            </a:prstGeom>
            <a:noFill/>
          </p:spPr>
          <p:txBody>
            <a:bodyPr wrap="square" lIns="0" tIns="0" rIns="0" bIns="0" rtlCol="0">
              <a:spAutoFit/>
            </a:bodyPr>
            <a:lstStyle/>
            <a:p>
              <a:pPr algn="r"/>
              <a:r>
                <a:rPr lang="de-DE" sz="900"/>
                <a:t>15</a:t>
              </a:r>
            </a:p>
          </p:txBody>
        </p:sp>
        <p:cxnSp>
          <p:nvCxnSpPr>
            <p:cNvPr id="37" name="Gerade Verbindung 36">
              <a:extLst>
                <a:ext uri="{FF2B5EF4-FFF2-40B4-BE49-F238E27FC236}">
                  <a16:creationId xmlns:a16="http://schemas.microsoft.com/office/drawing/2014/main" id="{08EA8958-04AA-B0DB-5627-472F2A6F61E6}"/>
                </a:ext>
              </a:extLst>
            </p:cNvPr>
            <p:cNvCxnSpPr>
              <a:cxnSpLocks/>
            </p:cNvCxnSpPr>
            <p:nvPr/>
          </p:nvCxnSpPr>
          <p:spPr>
            <a:xfrm flipH="1">
              <a:off x="8455163" y="3520348"/>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Gerade Verbindung 40">
            <a:extLst>
              <a:ext uri="{FF2B5EF4-FFF2-40B4-BE49-F238E27FC236}">
                <a16:creationId xmlns:a16="http://schemas.microsoft.com/office/drawing/2014/main" id="{24282867-4C87-0912-D460-808762B35F7F}"/>
              </a:ext>
            </a:extLst>
          </p:cNvPr>
          <p:cNvCxnSpPr>
            <a:cxnSpLocks/>
          </p:cNvCxnSpPr>
          <p:nvPr/>
        </p:nvCxnSpPr>
        <p:spPr>
          <a:xfrm flipH="1">
            <a:off x="4571076" y="3261465"/>
            <a:ext cx="31213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0A5CD581-81C4-C1EF-C89C-36CD3F9876AE}"/>
              </a:ext>
            </a:extLst>
          </p:cNvPr>
          <p:cNvCxnSpPr>
            <a:cxnSpLocks/>
          </p:cNvCxnSpPr>
          <p:nvPr/>
        </p:nvCxnSpPr>
        <p:spPr>
          <a:xfrm flipH="1">
            <a:off x="4571076" y="3827321"/>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D3A2A154-42F6-0602-97B5-6BD92DB67187}"/>
              </a:ext>
            </a:extLst>
          </p:cNvPr>
          <p:cNvCxnSpPr>
            <a:cxnSpLocks/>
          </p:cNvCxnSpPr>
          <p:nvPr/>
        </p:nvCxnSpPr>
        <p:spPr>
          <a:xfrm flipH="1">
            <a:off x="4571076" y="269430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45FE044A-5F9F-5530-B558-9D6726FD4B91}"/>
              </a:ext>
            </a:extLst>
          </p:cNvPr>
          <p:cNvCxnSpPr>
            <a:cxnSpLocks/>
          </p:cNvCxnSpPr>
          <p:nvPr/>
        </p:nvCxnSpPr>
        <p:spPr>
          <a:xfrm flipH="1">
            <a:off x="4571076" y="2137936"/>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Gerade Verbindung 250">
            <a:extLst>
              <a:ext uri="{FF2B5EF4-FFF2-40B4-BE49-F238E27FC236}">
                <a16:creationId xmlns:a16="http://schemas.microsoft.com/office/drawing/2014/main" id="{B677C45F-1512-0A2A-741B-1A18286DD4F8}"/>
              </a:ext>
            </a:extLst>
          </p:cNvPr>
          <p:cNvCxnSpPr>
            <a:cxnSpLocks/>
          </p:cNvCxnSpPr>
          <p:nvPr/>
        </p:nvCxnSpPr>
        <p:spPr>
          <a:xfrm flipH="1">
            <a:off x="4571076" y="230695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feld 45">
            <a:extLst>
              <a:ext uri="{FF2B5EF4-FFF2-40B4-BE49-F238E27FC236}">
                <a16:creationId xmlns:a16="http://schemas.microsoft.com/office/drawing/2014/main" id="{A0E583DF-90AD-5F05-424A-E05B61012290}"/>
              </a:ext>
            </a:extLst>
          </p:cNvPr>
          <p:cNvSpPr txBox="1"/>
          <p:nvPr/>
        </p:nvSpPr>
        <p:spPr>
          <a:xfrm>
            <a:off x="5010748" y="3816213"/>
            <a:ext cx="219885" cy="138499"/>
          </a:xfrm>
          <a:prstGeom prst="rect">
            <a:avLst/>
          </a:prstGeom>
          <a:noFill/>
        </p:spPr>
        <p:txBody>
          <a:bodyPr wrap="square" lIns="0" tIns="0" rIns="0" bIns="0" rtlCol="0">
            <a:spAutoFit/>
          </a:bodyPr>
          <a:lstStyle/>
          <a:p>
            <a:pPr algn="ctr"/>
            <a:r>
              <a:rPr lang="de-DE" sz="900"/>
              <a:t>4</a:t>
            </a:r>
          </a:p>
        </p:txBody>
      </p:sp>
      <p:sp>
        <p:nvSpPr>
          <p:cNvPr id="47" name="Textfeld 46">
            <a:extLst>
              <a:ext uri="{FF2B5EF4-FFF2-40B4-BE49-F238E27FC236}">
                <a16:creationId xmlns:a16="http://schemas.microsoft.com/office/drawing/2014/main" id="{3C088981-3A38-491B-3BC1-26FF1D6252B3}"/>
              </a:ext>
            </a:extLst>
          </p:cNvPr>
          <p:cNvSpPr txBox="1"/>
          <p:nvPr/>
        </p:nvSpPr>
        <p:spPr>
          <a:xfrm>
            <a:off x="5392090" y="3816213"/>
            <a:ext cx="219885" cy="138499"/>
          </a:xfrm>
          <a:prstGeom prst="rect">
            <a:avLst/>
          </a:prstGeom>
          <a:noFill/>
        </p:spPr>
        <p:txBody>
          <a:bodyPr wrap="square" lIns="0" tIns="0" rIns="0" bIns="0" rtlCol="0">
            <a:spAutoFit/>
          </a:bodyPr>
          <a:lstStyle/>
          <a:p>
            <a:pPr algn="ctr"/>
            <a:r>
              <a:rPr lang="de-DE" sz="900"/>
              <a:t>7</a:t>
            </a:r>
          </a:p>
        </p:txBody>
      </p:sp>
      <p:sp>
        <p:nvSpPr>
          <p:cNvPr id="48" name="Textfeld 47">
            <a:extLst>
              <a:ext uri="{FF2B5EF4-FFF2-40B4-BE49-F238E27FC236}">
                <a16:creationId xmlns:a16="http://schemas.microsoft.com/office/drawing/2014/main" id="{4C3A01D8-6854-D3D8-DC65-D8CE1DF6DDBF}"/>
              </a:ext>
            </a:extLst>
          </p:cNvPr>
          <p:cNvSpPr txBox="1"/>
          <p:nvPr/>
        </p:nvSpPr>
        <p:spPr>
          <a:xfrm>
            <a:off x="6105781" y="3816213"/>
            <a:ext cx="219885" cy="138499"/>
          </a:xfrm>
          <a:prstGeom prst="rect">
            <a:avLst/>
          </a:prstGeom>
          <a:noFill/>
        </p:spPr>
        <p:txBody>
          <a:bodyPr wrap="square" lIns="0" tIns="0" rIns="0" bIns="0" rtlCol="0">
            <a:spAutoFit/>
          </a:bodyPr>
          <a:lstStyle/>
          <a:p>
            <a:pPr algn="ctr"/>
            <a:r>
              <a:rPr lang="de-DE" sz="900"/>
              <a:t>13</a:t>
            </a:r>
          </a:p>
        </p:txBody>
      </p:sp>
      <p:sp>
        <p:nvSpPr>
          <p:cNvPr id="49" name="Textfeld 48">
            <a:extLst>
              <a:ext uri="{FF2B5EF4-FFF2-40B4-BE49-F238E27FC236}">
                <a16:creationId xmlns:a16="http://schemas.microsoft.com/office/drawing/2014/main" id="{96218EFF-202A-E0A8-FD54-3955C2AE5B56}"/>
              </a:ext>
            </a:extLst>
          </p:cNvPr>
          <p:cNvSpPr txBox="1"/>
          <p:nvPr/>
        </p:nvSpPr>
        <p:spPr>
          <a:xfrm>
            <a:off x="7573742" y="3816213"/>
            <a:ext cx="219885" cy="138499"/>
          </a:xfrm>
          <a:prstGeom prst="rect">
            <a:avLst/>
          </a:prstGeom>
          <a:noFill/>
        </p:spPr>
        <p:txBody>
          <a:bodyPr wrap="square" lIns="0" tIns="0" rIns="0" bIns="0" rtlCol="0">
            <a:spAutoFit/>
          </a:bodyPr>
          <a:lstStyle/>
          <a:p>
            <a:pPr algn="ctr"/>
            <a:r>
              <a:rPr lang="de-DE" sz="900"/>
              <a:t>25</a:t>
            </a:r>
          </a:p>
        </p:txBody>
      </p:sp>
      <p:sp>
        <p:nvSpPr>
          <p:cNvPr id="50" name="Textfeld 49">
            <a:extLst>
              <a:ext uri="{FF2B5EF4-FFF2-40B4-BE49-F238E27FC236}">
                <a16:creationId xmlns:a16="http://schemas.microsoft.com/office/drawing/2014/main" id="{310CB3D5-966F-FF33-8608-59074A3FDACD}"/>
              </a:ext>
            </a:extLst>
          </p:cNvPr>
          <p:cNvSpPr txBox="1"/>
          <p:nvPr/>
        </p:nvSpPr>
        <p:spPr>
          <a:xfrm>
            <a:off x="6105781" y="3946005"/>
            <a:ext cx="315520" cy="138499"/>
          </a:xfrm>
          <a:prstGeom prst="rect">
            <a:avLst/>
          </a:prstGeom>
          <a:noFill/>
        </p:spPr>
        <p:txBody>
          <a:bodyPr wrap="square" lIns="0" tIns="0" rIns="0" bIns="0" rtlCol="0">
            <a:spAutoFit/>
          </a:bodyPr>
          <a:lstStyle/>
          <a:p>
            <a:pPr algn="ctr"/>
            <a:r>
              <a:rPr lang="de-DE" sz="900" b="1"/>
              <a:t>Cycle</a:t>
            </a:r>
          </a:p>
        </p:txBody>
      </p:sp>
      <p:sp>
        <p:nvSpPr>
          <p:cNvPr id="53" name="Textfeld 52">
            <a:extLst>
              <a:ext uri="{FF2B5EF4-FFF2-40B4-BE49-F238E27FC236}">
                <a16:creationId xmlns:a16="http://schemas.microsoft.com/office/drawing/2014/main" id="{71F5FE7E-D735-583E-9C5B-D7FC42307218}"/>
              </a:ext>
            </a:extLst>
          </p:cNvPr>
          <p:cNvSpPr txBox="1"/>
          <p:nvPr/>
        </p:nvSpPr>
        <p:spPr>
          <a:xfrm>
            <a:off x="1118392" y="3816213"/>
            <a:ext cx="219885" cy="138499"/>
          </a:xfrm>
          <a:prstGeom prst="rect">
            <a:avLst/>
          </a:prstGeom>
          <a:noFill/>
        </p:spPr>
        <p:txBody>
          <a:bodyPr wrap="square" lIns="0" tIns="0" rIns="0" bIns="0" rtlCol="0">
            <a:spAutoFit/>
          </a:bodyPr>
          <a:lstStyle/>
          <a:p>
            <a:pPr algn="ctr"/>
            <a:r>
              <a:rPr lang="de-DE" sz="900"/>
              <a:t>4</a:t>
            </a:r>
          </a:p>
        </p:txBody>
      </p:sp>
      <p:sp>
        <p:nvSpPr>
          <p:cNvPr id="54" name="Textfeld 53">
            <a:extLst>
              <a:ext uri="{FF2B5EF4-FFF2-40B4-BE49-F238E27FC236}">
                <a16:creationId xmlns:a16="http://schemas.microsoft.com/office/drawing/2014/main" id="{B7519DC3-C7DB-88D5-4865-548AA2524553}"/>
              </a:ext>
            </a:extLst>
          </p:cNvPr>
          <p:cNvSpPr txBox="1"/>
          <p:nvPr/>
        </p:nvSpPr>
        <p:spPr>
          <a:xfrm>
            <a:off x="1499734" y="3816213"/>
            <a:ext cx="219885" cy="138499"/>
          </a:xfrm>
          <a:prstGeom prst="rect">
            <a:avLst/>
          </a:prstGeom>
          <a:noFill/>
        </p:spPr>
        <p:txBody>
          <a:bodyPr wrap="square" lIns="0" tIns="0" rIns="0" bIns="0" rtlCol="0">
            <a:spAutoFit/>
          </a:bodyPr>
          <a:lstStyle/>
          <a:p>
            <a:pPr algn="ctr"/>
            <a:r>
              <a:rPr lang="de-DE" sz="900"/>
              <a:t>7</a:t>
            </a:r>
          </a:p>
        </p:txBody>
      </p:sp>
      <p:sp>
        <p:nvSpPr>
          <p:cNvPr id="55" name="Textfeld 54">
            <a:extLst>
              <a:ext uri="{FF2B5EF4-FFF2-40B4-BE49-F238E27FC236}">
                <a16:creationId xmlns:a16="http://schemas.microsoft.com/office/drawing/2014/main" id="{CAF657B1-7741-1DB1-A242-D29FFC238342}"/>
              </a:ext>
            </a:extLst>
          </p:cNvPr>
          <p:cNvSpPr txBox="1"/>
          <p:nvPr/>
        </p:nvSpPr>
        <p:spPr>
          <a:xfrm>
            <a:off x="2213425" y="3816213"/>
            <a:ext cx="219885" cy="138499"/>
          </a:xfrm>
          <a:prstGeom prst="rect">
            <a:avLst/>
          </a:prstGeom>
          <a:noFill/>
        </p:spPr>
        <p:txBody>
          <a:bodyPr wrap="square" lIns="0" tIns="0" rIns="0" bIns="0" rtlCol="0">
            <a:spAutoFit/>
          </a:bodyPr>
          <a:lstStyle/>
          <a:p>
            <a:pPr algn="ctr"/>
            <a:r>
              <a:rPr lang="de-DE" sz="900"/>
              <a:t>13</a:t>
            </a:r>
          </a:p>
        </p:txBody>
      </p:sp>
      <p:sp>
        <p:nvSpPr>
          <p:cNvPr id="56" name="Textfeld 55">
            <a:extLst>
              <a:ext uri="{FF2B5EF4-FFF2-40B4-BE49-F238E27FC236}">
                <a16:creationId xmlns:a16="http://schemas.microsoft.com/office/drawing/2014/main" id="{0CAF2104-8062-335C-60C4-33C5B64EC913}"/>
              </a:ext>
            </a:extLst>
          </p:cNvPr>
          <p:cNvSpPr txBox="1"/>
          <p:nvPr/>
        </p:nvSpPr>
        <p:spPr>
          <a:xfrm>
            <a:off x="3681386" y="3816213"/>
            <a:ext cx="219885" cy="138499"/>
          </a:xfrm>
          <a:prstGeom prst="rect">
            <a:avLst/>
          </a:prstGeom>
          <a:noFill/>
        </p:spPr>
        <p:txBody>
          <a:bodyPr wrap="square" lIns="0" tIns="0" rIns="0" bIns="0" rtlCol="0">
            <a:spAutoFit/>
          </a:bodyPr>
          <a:lstStyle/>
          <a:p>
            <a:pPr algn="ctr"/>
            <a:r>
              <a:rPr lang="de-DE" sz="900"/>
              <a:t>25</a:t>
            </a:r>
          </a:p>
        </p:txBody>
      </p:sp>
      <p:sp>
        <p:nvSpPr>
          <p:cNvPr id="57" name="Textfeld 56">
            <a:extLst>
              <a:ext uri="{FF2B5EF4-FFF2-40B4-BE49-F238E27FC236}">
                <a16:creationId xmlns:a16="http://schemas.microsoft.com/office/drawing/2014/main" id="{B8777AB4-1645-8739-045E-A88AF03FDED4}"/>
              </a:ext>
            </a:extLst>
          </p:cNvPr>
          <p:cNvSpPr txBox="1"/>
          <p:nvPr/>
        </p:nvSpPr>
        <p:spPr>
          <a:xfrm>
            <a:off x="2213425" y="3946005"/>
            <a:ext cx="315520" cy="138499"/>
          </a:xfrm>
          <a:prstGeom prst="rect">
            <a:avLst/>
          </a:prstGeom>
          <a:noFill/>
        </p:spPr>
        <p:txBody>
          <a:bodyPr wrap="square" lIns="0" tIns="0" rIns="0" bIns="0" rtlCol="0">
            <a:spAutoFit/>
          </a:bodyPr>
          <a:lstStyle/>
          <a:p>
            <a:pPr algn="ctr"/>
            <a:r>
              <a:rPr lang="de-DE" sz="900" b="1"/>
              <a:t>Cycle</a:t>
            </a:r>
          </a:p>
        </p:txBody>
      </p:sp>
      <p:grpSp>
        <p:nvGrpSpPr>
          <p:cNvPr id="58" name="Gruppieren 57">
            <a:extLst>
              <a:ext uri="{FF2B5EF4-FFF2-40B4-BE49-F238E27FC236}">
                <a16:creationId xmlns:a16="http://schemas.microsoft.com/office/drawing/2014/main" id="{360655E8-2153-3EC3-A62A-F73145E59084}"/>
              </a:ext>
            </a:extLst>
          </p:cNvPr>
          <p:cNvGrpSpPr/>
          <p:nvPr/>
        </p:nvGrpSpPr>
        <p:grpSpPr>
          <a:xfrm>
            <a:off x="382512" y="2062983"/>
            <a:ext cx="3417573" cy="1814394"/>
            <a:chOff x="382512" y="2062983"/>
            <a:chExt cx="3417573" cy="1814394"/>
          </a:xfrm>
        </p:grpSpPr>
        <p:grpSp>
          <p:nvGrpSpPr>
            <p:cNvPr id="59" name="Gruppieren 58">
              <a:extLst>
                <a:ext uri="{FF2B5EF4-FFF2-40B4-BE49-F238E27FC236}">
                  <a16:creationId xmlns:a16="http://schemas.microsoft.com/office/drawing/2014/main" id="{EE07347E-C0EA-7FC7-7B85-DF50B092550F}"/>
                </a:ext>
              </a:extLst>
            </p:cNvPr>
            <p:cNvGrpSpPr/>
            <p:nvPr/>
          </p:nvGrpSpPr>
          <p:grpSpPr>
            <a:xfrm>
              <a:off x="678720" y="2137936"/>
              <a:ext cx="3121365" cy="1689385"/>
              <a:chOff x="687951" y="2137936"/>
              <a:chExt cx="212824468" cy="1689385"/>
            </a:xfrm>
          </p:grpSpPr>
          <p:cxnSp>
            <p:nvCxnSpPr>
              <p:cNvPr id="73" name="Gerade Verbindung 72">
                <a:extLst>
                  <a:ext uri="{FF2B5EF4-FFF2-40B4-BE49-F238E27FC236}">
                    <a16:creationId xmlns:a16="http://schemas.microsoft.com/office/drawing/2014/main" id="{16243A1B-B280-2386-FB1A-529A8372E0C4}"/>
                  </a:ext>
                </a:extLst>
              </p:cNvPr>
              <p:cNvCxnSpPr>
                <a:cxnSpLocks/>
              </p:cNvCxnSpPr>
              <p:nvPr/>
            </p:nvCxnSpPr>
            <p:spPr>
              <a:xfrm flipH="1">
                <a:off x="687951" y="2349449"/>
                <a:ext cx="2128244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 Verbindung 73">
                <a:extLst>
                  <a:ext uri="{FF2B5EF4-FFF2-40B4-BE49-F238E27FC236}">
                    <a16:creationId xmlns:a16="http://schemas.microsoft.com/office/drawing/2014/main" id="{C9F7CE59-62E5-EECC-FA68-A321EFCE2658}"/>
                  </a:ext>
                </a:extLst>
              </p:cNvPr>
              <p:cNvCxnSpPr>
                <a:cxnSpLocks/>
              </p:cNvCxnSpPr>
              <p:nvPr/>
            </p:nvCxnSpPr>
            <p:spPr>
              <a:xfrm flipH="1">
                <a:off x="687951" y="3827321"/>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 Verbindung 74">
                <a:extLst>
                  <a:ext uri="{FF2B5EF4-FFF2-40B4-BE49-F238E27FC236}">
                    <a16:creationId xmlns:a16="http://schemas.microsoft.com/office/drawing/2014/main" id="{201C0E22-0BE9-0BA0-1095-29EDEEA8F147}"/>
                  </a:ext>
                </a:extLst>
              </p:cNvPr>
              <p:cNvCxnSpPr>
                <a:cxnSpLocks/>
              </p:cNvCxnSpPr>
              <p:nvPr/>
            </p:nvCxnSpPr>
            <p:spPr>
              <a:xfrm flipH="1">
                <a:off x="687951" y="2776410"/>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 Verbindung 75">
                <a:extLst>
                  <a:ext uri="{FF2B5EF4-FFF2-40B4-BE49-F238E27FC236}">
                    <a16:creationId xmlns:a16="http://schemas.microsoft.com/office/drawing/2014/main" id="{AEA1BDAA-A116-8EA1-4DD2-2B6C0C950864}"/>
                  </a:ext>
                </a:extLst>
              </p:cNvPr>
              <p:cNvCxnSpPr>
                <a:cxnSpLocks/>
              </p:cNvCxnSpPr>
              <p:nvPr/>
            </p:nvCxnSpPr>
            <p:spPr>
              <a:xfrm flipH="1">
                <a:off x="687951" y="3607564"/>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245DF4ED-28AC-8EBD-A41A-2269D059CE88}"/>
                  </a:ext>
                </a:extLst>
              </p:cNvPr>
              <p:cNvCxnSpPr>
                <a:cxnSpLocks/>
              </p:cNvCxnSpPr>
              <p:nvPr/>
            </p:nvCxnSpPr>
            <p:spPr>
              <a:xfrm flipH="1">
                <a:off x="687951" y="2137936"/>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77">
                <a:extLst>
                  <a:ext uri="{FF2B5EF4-FFF2-40B4-BE49-F238E27FC236}">
                    <a16:creationId xmlns:a16="http://schemas.microsoft.com/office/drawing/2014/main" id="{4426F450-B6DD-65AE-58EA-0477A48FD806}"/>
                  </a:ext>
                </a:extLst>
              </p:cNvPr>
              <p:cNvCxnSpPr>
                <a:cxnSpLocks/>
              </p:cNvCxnSpPr>
              <p:nvPr/>
            </p:nvCxnSpPr>
            <p:spPr>
              <a:xfrm flipH="1">
                <a:off x="687951" y="3414571"/>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78">
                <a:extLst>
                  <a:ext uri="{FF2B5EF4-FFF2-40B4-BE49-F238E27FC236}">
                    <a16:creationId xmlns:a16="http://schemas.microsoft.com/office/drawing/2014/main" id="{CA2BEF5C-5888-D5A3-529F-456393A8E81E}"/>
                  </a:ext>
                </a:extLst>
              </p:cNvPr>
              <p:cNvCxnSpPr>
                <a:cxnSpLocks/>
              </p:cNvCxnSpPr>
              <p:nvPr/>
            </p:nvCxnSpPr>
            <p:spPr>
              <a:xfrm flipH="1">
                <a:off x="687951" y="2989135"/>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1046E4FB-5BB6-568A-6FB5-F8B723DF044C}"/>
                  </a:ext>
                </a:extLst>
              </p:cNvPr>
              <p:cNvCxnSpPr>
                <a:cxnSpLocks/>
              </p:cNvCxnSpPr>
              <p:nvPr/>
            </p:nvCxnSpPr>
            <p:spPr>
              <a:xfrm flipH="1">
                <a:off x="687951" y="2569422"/>
                <a:ext cx="31172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uppieren 59">
              <a:extLst>
                <a:ext uri="{FF2B5EF4-FFF2-40B4-BE49-F238E27FC236}">
                  <a16:creationId xmlns:a16="http://schemas.microsoft.com/office/drawing/2014/main" id="{B981D855-F00F-DA6E-D129-5DDD55D4AC89}"/>
                </a:ext>
              </a:extLst>
            </p:cNvPr>
            <p:cNvGrpSpPr/>
            <p:nvPr/>
          </p:nvGrpSpPr>
          <p:grpSpPr>
            <a:xfrm>
              <a:off x="382512" y="2062983"/>
              <a:ext cx="341927" cy="1814394"/>
              <a:chOff x="382512" y="2062983"/>
              <a:chExt cx="341927" cy="1814394"/>
            </a:xfrm>
          </p:grpSpPr>
          <p:cxnSp>
            <p:nvCxnSpPr>
              <p:cNvPr id="61" name="Gerade Verbindung 60">
                <a:extLst>
                  <a:ext uri="{FF2B5EF4-FFF2-40B4-BE49-F238E27FC236}">
                    <a16:creationId xmlns:a16="http://schemas.microsoft.com/office/drawing/2014/main" id="{8E58170B-E75F-65A1-A75F-BDE835472D6C}"/>
                  </a:ext>
                </a:extLst>
              </p:cNvPr>
              <p:cNvCxnSpPr>
                <a:cxnSpLocks/>
              </p:cNvCxnSpPr>
              <p:nvPr/>
            </p:nvCxnSpPr>
            <p:spPr>
              <a:xfrm>
                <a:off x="715623" y="2132233"/>
                <a:ext cx="0" cy="16991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61">
                <a:extLst>
                  <a:ext uri="{FF2B5EF4-FFF2-40B4-BE49-F238E27FC236}">
                    <a16:creationId xmlns:a16="http://schemas.microsoft.com/office/drawing/2014/main" id="{8B509D8B-6A1C-3281-E760-B37AC292B470}"/>
                  </a:ext>
                </a:extLst>
              </p:cNvPr>
              <p:cNvCxnSpPr>
                <a:cxnSpLocks/>
              </p:cNvCxnSpPr>
              <p:nvPr/>
            </p:nvCxnSpPr>
            <p:spPr>
              <a:xfrm flipH="1">
                <a:off x="682820" y="3201547"/>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feld 62">
                <a:extLst>
                  <a:ext uri="{FF2B5EF4-FFF2-40B4-BE49-F238E27FC236}">
                    <a16:creationId xmlns:a16="http://schemas.microsoft.com/office/drawing/2014/main" id="{F66AFF09-80AD-0E37-10D5-698D3025A9BE}"/>
                  </a:ext>
                </a:extLst>
              </p:cNvPr>
              <p:cNvSpPr txBox="1"/>
              <p:nvPr/>
            </p:nvSpPr>
            <p:spPr>
              <a:xfrm>
                <a:off x="448323" y="2062983"/>
                <a:ext cx="221582" cy="138499"/>
              </a:xfrm>
              <a:prstGeom prst="rect">
                <a:avLst/>
              </a:prstGeom>
              <a:noFill/>
            </p:spPr>
            <p:txBody>
              <a:bodyPr wrap="square" lIns="0" tIns="0" rIns="0" bIns="0" rtlCol="0">
                <a:spAutoFit/>
              </a:bodyPr>
              <a:lstStyle/>
              <a:p>
                <a:pPr algn="r"/>
                <a:r>
                  <a:rPr lang="de-DE" sz="900"/>
                  <a:t>5</a:t>
                </a:r>
              </a:p>
            </p:txBody>
          </p:sp>
          <p:sp>
            <p:nvSpPr>
              <p:cNvPr id="64" name="Textfeld 63">
                <a:extLst>
                  <a:ext uri="{FF2B5EF4-FFF2-40B4-BE49-F238E27FC236}">
                    <a16:creationId xmlns:a16="http://schemas.microsoft.com/office/drawing/2014/main" id="{04E1B2AD-9ADB-FC2B-DB90-55B0B60761A5}"/>
                  </a:ext>
                </a:extLst>
              </p:cNvPr>
              <p:cNvSpPr txBox="1"/>
              <p:nvPr/>
            </p:nvSpPr>
            <p:spPr>
              <a:xfrm>
                <a:off x="448323" y="2486540"/>
                <a:ext cx="221582" cy="138499"/>
              </a:xfrm>
              <a:prstGeom prst="rect">
                <a:avLst/>
              </a:prstGeom>
              <a:noFill/>
            </p:spPr>
            <p:txBody>
              <a:bodyPr wrap="square" lIns="0" tIns="0" rIns="0" bIns="0" rtlCol="0">
                <a:spAutoFit/>
              </a:bodyPr>
              <a:lstStyle/>
              <a:p>
                <a:pPr algn="r"/>
                <a:r>
                  <a:rPr lang="de-DE" sz="900"/>
                  <a:t>-5</a:t>
                </a:r>
              </a:p>
            </p:txBody>
          </p:sp>
          <p:sp>
            <p:nvSpPr>
              <p:cNvPr id="65" name="Textfeld 64">
                <a:extLst>
                  <a:ext uri="{FF2B5EF4-FFF2-40B4-BE49-F238E27FC236}">
                    <a16:creationId xmlns:a16="http://schemas.microsoft.com/office/drawing/2014/main" id="{F0187608-A2DC-3A1A-9D6D-96FEC82B050D}"/>
                  </a:ext>
                </a:extLst>
              </p:cNvPr>
              <p:cNvSpPr txBox="1"/>
              <p:nvPr/>
            </p:nvSpPr>
            <p:spPr>
              <a:xfrm>
                <a:off x="448323" y="2694303"/>
                <a:ext cx="221582" cy="138499"/>
              </a:xfrm>
              <a:prstGeom prst="rect">
                <a:avLst/>
              </a:prstGeom>
              <a:noFill/>
            </p:spPr>
            <p:txBody>
              <a:bodyPr wrap="square" lIns="0" tIns="0" rIns="0" bIns="0" rtlCol="0">
                <a:spAutoFit/>
              </a:bodyPr>
              <a:lstStyle/>
              <a:p>
                <a:pPr algn="r"/>
                <a:r>
                  <a:rPr lang="de-DE" sz="900" spc="-20"/>
                  <a:t>-10</a:t>
                </a:r>
              </a:p>
            </p:txBody>
          </p:sp>
          <p:sp>
            <p:nvSpPr>
              <p:cNvPr id="69" name="Textfeld 68">
                <a:extLst>
                  <a:ext uri="{FF2B5EF4-FFF2-40B4-BE49-F238E27FC236}">
                    <a16:creationId xmlns:a16="http://schemas.microsoft.com/office/drawing/2014/main" id="{F648505E-6DBA-FF44-1425-A323D286C7F2}"/>
                  </a:ext>
                </a:extLst>
              </p:cNvPr>
              <p:cNvSpPr txBox="1"/>
              <p:nvPr/>
            </p:nvSpPr>
            <p:spPr>
              <a:xfrm rot="16200000">
                <a:off x="-372322" y="2851535"/>
                <a:ext cx="1648167" cy="138499"/>
              </a:xfrm>
              <a:prstGeom prst="rect">
                <a:avLst/>
              </a:prstGeom>
              <a:noFill/>
            </p:spPr>
            <p:txBody>
              <a:bodyPr wrap="square" lIns="0" tIns="0" rIns="0" bIns="0" rtlCol="0">
                <a:spAutoFit/>
              </a:bodyPr>
              <a:lstStyle/>
              <a:p>
                <a:pPr algn="ctr"/>
                <a:r>
                  <a:rPr lang="de-DE" sz="900" b="1"/>
                  <a:t>LS </a:t>
                </a:r>
                <a:r>
                  <a:rPr lang="de-DE" sz="900" b="1" err="1"/>
                  <a:t>mean</a:t>
                </a:r>
                <a:r>
                  <a:rPr lang="de-DE" sz="900" b="1"/>
                  <a:t> </a:t>
                </a:r>
                <a:r>
                  <a:rPr lang="de-DE" sz="900" b="1" err="1"/>
                  <a:t>change</a:t>
                </a:r>
                <a:r>
                  <a:rPr lang="de-DE" sz="900" b="1"/>
                  <a:t> (95% CI)</a:t>
                </a:r>
              </a:p>
            </p:txBody>
          </p:sp>
          <p:sp>
            <p:nvSpPr>
              <p:cNvPr id="72" name="Textfeld 71">
                <a:extLst>
                  <a:ext uri="{FF2B5EF4-FFF2-40B4-BE49-F238E27FC236}">
                    <a16:creationId xmlns:a16="http://schemas.microsoft.com/office/drawing/2014/main" id="{4150384E-2A3F-3C23-9AE8-A6F9240C1486}"/>
                  </a:ext>
                </a:extLst>
              </p:cNvPr>
              <p:cNvSpPr txBox="1"/>
              <p:nvPr/>
            </p:nvSpPr>
            <p:spPr>
              <a:xfrm>
                <a:off x="448323" y="2276990"/>
                <a:ext cx="221582" cy="138499"/>
              </a:xfrm>
              <a:prstGeom prst="rect">
                <a:avLst/>
              </a:prstGeom>
              <a:noFill/>
            </p:spPr>
            <p:txBody>
              <a:bodyPr wrap="square" lIns="0" tIns="0" rIns="0" bIns="0" rtlCol="0">
                <a:spAutoFit/>
              </a:bodyPr>
              <a:lstStyle/>
              <a:p>
                <a:pPr algn="r"/>
                <a:r>
                  <a:rPr lang="de-DE" sz="900"/>
                  <a:t>0</a:t>
                </a:r>
              </a:p>
            </p:txBody>
          </p:sp>
          <p:sp>
            <p:nvSpPr>
              <p:cNvPr id="200" name="Textfeld 199">
                <a:extLst>
                  <a:ext uri="{FF2B5EF4-FFF2-40B4-BE49-F238E27FC236}">
                    <a16:creationId xmlns:a16="http://schemas.microsoft.com/office/drawing/2014/main" id="{CEEAE4BC-93F6-F03B-56F4-E8CEF99A5013}"/>
                  </a:ext>
                </a:extLst>
              </p:cNvPr>
              <p:cNvSpPr txBox="1"/>
              <p:nvPr/>
            </p:nvSpPr>
            <p:spPr>
              <a:xfrm>
                <a:off x="448323" y="2910203"/>
                <a:ext cx="221582" cy="138499"/>
              </a:xfrm>
              <a:prstGeom prst="rect">
                <a:avLst/>
              </a:prstGeom>
              <a:noFill/>
            </p:spPr>
            <p:txBody>
              <a:bodyPr wrap="square" lIns="0" tIns="0" rIns="0" bIns="0" rtlCol="0">
                <a:spAutoFit/>
              </a:bodyPr>
              <a:lstStyle/>
              <a:p>
                <a:pPr algn="r"/>
                <a:r>
                  <a:rPr lang="de-DE" sz="900" spc="-20"/>
                  <a:t>-15</a:t>
                </a:r>
              </a:p>
            </p:txBody>
          </p:sp>
          <p:sp>
            <p:nvSpPr>
              <p:cNvPr id="201" name="Textfeld 200">
                <a:extLst>
                  <a:ext uri="{FF2B5EF4-FFF2-40B4-BE49-F238E27FC236}">
                    <a16:creationId xmlns:a16="http://schemas.microsoft.com/office/drawing/2014/main" id="{1DBA0E40-7B23-2B51-4F85-97FD1241199D}"/>
                  </a:ext>
                </a:extLst>
              </p:cNvPr>
              <p:cNvSpPr txBox="1"/>
              <p:nvPr/>
            </p:nvSpPr>
            <p:spPr>
              <a:xfrm>
                <a:off x="448323" y="3116578"/>
                <a:ext cx="221582" cy="138499"/>
              </a:xfrm>
              <a:prstGeom prst="rect">
                <a:avLst/>
              </a:prstGeom>
              <a:noFill/>
            </p:spPr>
            <p:txBody>
              <a:bodyPr wrap="square" lIns="0" tIns="0" rIns="0" bIns="0" rtlCol="0">
                <a:spAutoFit/>
              </a:bodyPr>
              <a:lstStyle/>
              <a:p>
                <a:pPr algn="r"/>
                <a:r>
                  <a:rPr lang="de-DE" sz="900" spc="-20"/>
                  <a:t>-20</a:t>
                </a:r>
              </a:p>
            </p:txBody>
          </p:sp>
          <p:sp>
            <p:nvSpPr>
              <p:cNvPr id="203" name="Textfeld 202">
                <a:extLst>
                  <a:ext uri="{FF2B5EF4-FFF2-40B4-BE49-F238E27FC236}">
                    <a16:creationId xmlns:a16="http://schemas.microsoft.com/office/drawing/2014/main" id="{D5A50D9D-EC2C-1BE6-64B9-76A8CE8B0473}"/>
                  </a:ext>
                </a:extLst>
              </p:cNvPr>
              <p:cNvSpPr txBox="1"/>
              <p:nvPr/>
            </p:nvSpPr>
            <p:spPr>
              <a:xfrm>
                <a:off x="448323" y="3329303"/>
                <a:ext cx="221582" cy="138499"/>
              </a:xfrm>
              <a:prstGeom prst="rect">
                <a:avLst/>
              </a:prstGeom>
              <a:noFill/>
            </p:spPr>
            <p:txBody>
              <a:bodyPr wrap="square" lIns="0" tIns="0" rIns="0" bIns="0" rtlCol="0">
                <a:spAutoFit/>
              </a:bodyPr>
              <a:lstStyle/>
              <a:p>
                <a:pPr algn="r"/>
                <a:r>
                  <a:rPr lang="de-DE" sz="900" spc="-20"/>
                  <a:t>-25</a:t>
                </a:r>
              </a:p>
            </p:txBody>
          </p:sp>
          <p:sp>
            <p:nvSpPr>
              <p:cNvPr id="204" name="Textfeld 203">
                <a:extLst>
                  <a:ext uri="{FF2B5EF4-FFF2-40B4-BE49-F238E27FC236}">
                    <a16:creationId xmlns:a16="http://schemas.microsoft.com/office/drawing/2014/main" id="{D4968FB1-8015-CF9F-4F67-867BA80BC7C0}"/>
                  </a:ext>
                </a:extLst>
              </p:cNvPr>
              <p:cNvSpPr txBox="1"/>
              <p:nvPr/>
            </p:nvSpPr>
            <p:spPr>
              <a:xfrm>
                <a:off x="448323" y="3529328"/>
                <a:ext cx="221582" cy="138499"/>
              </a:xfrm>
              <a:prstGeom prst="rect">
                <a:avLst/>
              </a:prstGeom>
              <a:noFill/>
            </p:spPr>
            <p:txBody>
              <a:bodyPr wrap="square" lIns="0" tIns="0" rIns="0" bIns="0" rtlCol="0">
                <a:spAutoFit/>
              </a:bodyPr>
              <a:lstStyle/>
              <a:p>
                <a:pPr algn="r"/>
                <a:r>
                  <a:rPr lang="de-DE" sz="900" spc="-20"/>
                  <a:t>-30</a:t>
                </a:r>
              </a:p>
            </p:txBody>
          </p:sp>
          <p:sp>
            <p:nvSpPr>
              <p:cNvPr id="205" name="Textfeld 204">
                <a:extLst>
                  <a:ext uri="{FF2B5EF4-FFF2-40B4-BE49-F238E27FC236}">
                    <a16:creationId xmlns:a16="http://schemas.microsoft.com/office/drawing/2014/main" id="{BC50B8F1-8482-C46E-A162-55FF15515909}"/>
                  </a:ext>
                </a:extLst>
              </p:cNvPr>
              <p:cNvSpPr txBox="1"/>
              <p:nvPr/>
            </p:nvSpPr>
            <p:spPr>
              <a:xfrm>
                <a:off x="448323" y="3738878"/>
                <a:ext cx="221582" cy="138499"/>
              </a:xfrm>
              <a:prstGeom prst="rect">
                <a:avLst/>
              </a:prstGeom>
              <a:noFill/>
            </p:spPr>
            <p:txBody>
              <a:bodyPr wrap="square" lIns="0" tIns="0" rIns="0" bIns="0" rtlCol="0">
                <a:spAutoFit/>
              </a:bodyPr>
              <a:lstStyle/>
              <a:p>
                <a:pPr algn="r"/>
                <a:r>
                  <a:rPr lang="de-DE" sz="900" spc="-20"/>
                  <a:t>-35</a:t>
                </a:r>
              </a:p>
            </p:txBody>
          </p:sp>
        </p:grpSp>
      </p:grpSp>
      <p:cxnSp>
        <p:nvCxnSpPr>
          <p:cNvPr id="84" name="Gerade Verbindung 83">
            <a:extLst>
              <a:ext uri="{FF2B5EF4-FFF2-40B4-BE49-F238E27FC236}">
                <a16:creationId xmlns:a16="http://schemas.microsoft.com/office/drawing/2014/main" id="{62D3DF70-F931-94DE-BF0F-E22D18EABC5D}"/>
              </a:ext>
            </a:extLst>
          </p:cNvPr>
          <p:cNvCxnSpPr>
            <a:cxnSpLocks/>
          </p:cNvCxnSpPr>
          <p:nvPr/>
        </p:nvCxnSpPr>
        <p:spPr>
          <a:xfrm>
            <a:off x="4607979" y="2132233"/>
            <a:ext cx="0" cy="16991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 Verbindung 84">
            <a:extLst>
              <a:ext uri="{FF2B5EF4-FFF2-40B4-BE49-F238E27FC236}">
                <a16:creationId xmlns:a16="http://schemas.microsoft.com/office/drawing/2014/main" id="{1FBF972A-970D-F43B-0F68-8C4254C1CDE9}"/>
              </a:ext>
            </a:extLst>
          </p:cNvPr>
          <p:cNvCxnSpPr>
            <a:cxnSpLocks/>
          </p:cNvCxnSpPr>
          <p:nvPr/>
        </p:nvCxnSpPr>
        <p:spPr>
          <a:xfrm flipH="1">
            <a:off x="4575176" y="2861255"/>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feld 85">
            <a:extLst>
              <a:ext uri="{FF2B5EF4-FFF2-40B4-BE49-F238E27FC236}">
                <a16:creationId xmlns:a16="http://schemas.microsoft.com/office/drawing/2014/main" id="{CCC750FB-24C7-B9AD-2295-4E573EB6C1BD}"/>
              </a:ext>
            </a:extLst>
          </p:cNvPr>
          <p:cNvSpPr txBox="1"/>
          <p:nvPr/>
        </p:nvSpPr>
        <p:spPr>
          <a:xfrm>
            <a:off x="4340679" y="2062983"/>
            <a:ext cx="221582" cy="138499"/>
          </a:xfrm>
          <a:prstGeom prst="rect">
            <a:avLst/>
          </a:prstGeom>
          <a:noFill/>
        </p:spPr>
        <p:txBody>
          <a:bodyPr wrap="square" lIns="0" tIns="0" rIns="0" bIns="0" rtlCol="0">
            <a:spAutoFit/>
          </a:bodyPr>
          <a:lstStyle/>
          <a:p>
            <a:pPr algn="r"/>
            <a:r>
              <a:rPr lang="de-DE" sz="900"/>
              <a:t>30</a:t>
            </a:r>
          </a:p>
        </p:txBody>
      </p:sp>
      <p:sp>
        <p:nvSpPr>
          <p:cNvPr id="87" name="Textfeld 86">
            <a:extLst>
              <a:ext uri="{FF2B5EF4-FFF2-40B4-BE49-F238E27FC236}">
                <a16:creationId xmlns:a16="http://schemas.microsoft.com/office/drawing/2014/main" id="{CF2C6D6E-F548-B871-A907-8700138D70BB}"/>
              </a:ext>
            </a:extLst>
          </p:cNvPr>
          <p:cNvSpPr txBox="1"/>
          <p:nvPr/>
        </p:nvSpPr>
        <p:spPr>
          <a:xfrm>
            <a:off x="4340679" y="2620937"/>
            <a:ext cx="221582" cy="138499"/>
          </a:xfrm>
          <a:prstGeom prst="rect">
            <a:avLst/>
          </a:prstGeom>
          <a:noFill/>
        </p:spPr>
        <p:txBody>
          <a:bodyPr wrap="square" lIns="0" tIns="0" rIns="0" bIns="0" rtlCol="0">
            <a:spAutoFit/>
          </a:bodyPr>
          <a:lstStyle/>
          <a:p>
            <a:pPr algn="r"/>
            <a:r>
              <a:rPr lang="de-DE" sz="900"/>
              <a:t>15</a:t>
            </a:r>
          </a:p>
        </p:txBody>
      </p:sp>
      <p:sp>
        <p:nvSpPr>
          <p:cNvPr id="88" name="Textfeld 87">
            <a:extLst>
              <a:ext uri="{FF2B5EF4-FFF2-40B4-BE49-F238E27FC236}">
                <a16:creationId xmlns:a16="http://schemas.microsoft.com/office/drawing/2014/main" id="{F39CF593-BC04-9BE6-70E2-DEA01F1931A6}"/>
              </a:ext>
            </a:extLst>
          </p:cNvPr>
          <p:cNvSpPr txBox="1"/>
          <p:nvPr/>
        </p:nvSpPr>
        <p:spPr>
          <a:xfrm>
            <a:off x="4340679" y="2986357"/>
            <a:ext cx="221582" cy="138499"/>
          </a:xfrm>
          <a:prstGeom prst="rect">
            <a:avLst/>
          </a:prstGeom>
          <a:noFill/>
        </p:spPr>
        <p:txBody>
          <a:bodyPr wrap="square" lIns="0" tIns="0" rIns="0" bIns="0" rtlCol="0">
            <a:spAutoFit/>
          </a:bodyPr>
          <a:lstStyle/>
          <a:p>
            <a:pPr algn="r"/>
            <a:r>
              <a:rPr lang="de-DE" sz="900"/>
              <a:t>5</a:t>
            </a:r>
          </a:p>
        </p:txBody>
      </p:sp>
      <p:sp>
        <p:nvSpPr>
          <p:cNvPr id="89" name="Textfeld 88">
            <a:extLst>
              <a:ext uri="{FF2B5EF4-FFF2-40B4-BE49-F238E27FC236}">
                <a16:creationId xmlns:a16="http://schemas.microsoft.com/office/drawing/2014/main" id="{017F4F3E-45B4-8CA2-6655-10391DC2958F}"/>
              </a:ext>
            </a:extLst>
          </p:cNvPr>
          <p:cNvSpPr txBox="1"/>
          <p:nvPr/>
        </p:nvSpPr>
        <p:spPr>
          <a:xfrm>
            <a:off x="4340679" y="3181405"/>
            <a:ext cx="221582" cy="138499"/>
          </a:xfrm>
          <a:prstGeom prst="rect">
            <a:avLst/>
          </a:prstGeom>
          <a:noFill/>
        </p:spPr>
        <p:txBody>
          <a:bodyPr wrap="square" lIns="0" tIns="0" rIns="0" bIns="0" rtlCol="0">
            <a:spAutoFit/>
          </a:bodyPr>
          <a:lstStyle/>
          <a:p>
            <a:pPr algn="r"/>
            <a:r>
              <a:rPr lang="de-DE" sz="900"/>
              <a:t>0</a:t>
            </a:r>
          </a:p>
        </p:txBody>
      </p:sp>
      <p:sp>
        <p:nvSpPr>
          <p:cNvPr id="90" name="Textfeld 89">
            <a:extLst>
              <a:ext uri="{FF2B5EF4-FFF2-40B4-BE49-F238E27FC236}">
                <a16:creationId xmlns:a16="http://schemas.microsoft.com/office/drawing/2014/main" id="{8A9E2E99-E693-7628-8BEB-8D672DD8E915}"/>
              </a:ext>
            </a:extLst>
          </p:cNvPr>
          <p:cNvSpPr txBox="1"/>
          <p:nvPr/>
        </p:nvSpPr>
        <p:spPr>
          <a:xfrm>
            <a:off x="4340679" y="3748267"/>
            <a:ext cx="221582" cy="138499"/>
          </a:xfrm>
          <a:prstGeom prst="rect">
            <a:avLst/>
          </a:prstGeom>
          <a:noFill/>
        </p:spPr>
        <p:txBody>
          <a:bodyPr wrap="square" lIns="0" tIns="0" rIns="0" bIns="0" rtlCol="0">
            <a:spAutoFit/>
          </a:bodyPr>
          <a:lstStyle/>
          <a:p>
            <a:pPr algn="r"/>
            <a:r>
              <a:rPr lang="de-DE" sz="900"/>
              <a:t>-5</a:t>
            </a:r>
          </a:p>
        </p:txBody>
      </p:sp>
      <p:sp>
        <p:nvSpPr>
          <p:cNvPr id="91" name="Textfeld 90">
            <a:extLst>
              <a:ext uri="{FF2B5EF4-FFF2-40B4-BE49-F238E27FC236}">
                <a16:creationId xmlns:a16="http://schemas.microsoft.com/office/drawing/2014/main" id="{7BCB2F72-966A-AE65-B4E0-48FEA33BAAB6}"/>
              </a:ext>
            </a:extLst>
          </p:cNvPr>
          <p:cNvSpPr txBox="1"/>
          <p:nvPr/>
        </p:nvSpPr>
        <p:spPr>
          <a:xfrm rot="16200000">
            <a:off x="3520034" y="2851535"/>
            <a:ext cx="1648167" cy="138499"/>
          </a:xfrm>
          <a:prstGeom prst="rect">
            <a:avLst/>
          </a:prstGeom>
          <a:noFill/>
        </p:spPr>
        <p:txBody>
          <a:bodyPr wrap="square" lIns="0" tIns="0" rIns="0" bIns="0" rtlCol="0">
            <a:spAutoFit/>
          </a:bodyPr>
          <a:lstStyle/>
          <a:p>
            <a:pPr algn="ctr"/>
            <a:r>
              <a:rPr lang="de-DE" sz="900" b="1"/>
              <a:t>LS </a:t>
            </a:r>
            <a:r>
              <a:rPr lang="de-DE" sz="900" b="1" err="1"/>
              <a:t>mean</a:t>
            </a:r>
            <a:r>
              <a:rPr lang="de-DE" sz="900" b="1"/>
              <a:t> </a:t>
            </a:r>
            <a:r>
              <a:rPr lang="de-DE" sz="900" b="1" err="1"/>
              <a:t>change</a:t>
            </a:r>
            <a:r>
              <a:rPr lang="de-DE" sz="900" b="1"/>
              <a:t> (95% CI)</a:t>
            </a:r>
          </a:p>
        </p:txBody>
      </p:sp>
      <p:sp>
        <p:nvSpPr>
          <p:cNvPr id="92" name="Freihandform 91">
            <a:extLst>
              <a:ext uri="{FF2B5EF4-FFF2-40B4-BE49-F238E27FC236}">
                <a16:creationId xmlns:a16="http://schemas.microsoft.com/office/drawing/2014/main" id="{3E210478-7478-46EC-AF7F-FC7304336162}"/>
              </a:ext>
            </a:extLst>
          </p:cNvPr>
          <p:cNvSpPr/>
          <p:nvPr/>
        </p:nvSpPr>
        <p:spPr>
          <a:xfrm>
            <a:off x="4619625" y="338455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Textfeld 92">
            <a:extLst>
              <a:ext uri="{FF2B5EF4-FFF2-40B4-BE49-F238E27FC236}">
                <a16:creationId xmlns:a16="http://schemas.microsoft.com/office/drawing/2014/main" id="{627F5AA3-85B5-A611-5132-FD4DFFD76915}"/>
              </a:ext>
            </a:extLst>
          </p:cNvPr>
          <p:cNvSpPr txBox="1"/>
          <p:nvPr/>
        </p:nvSpPr>
        <p:spPr>
          <a:xfrm>
            <a:off x="4340679" y="2241387"/>
            <a:ext cx="221582" cy="138499"/>
          </a:xfrm>
          <a:prstGeom prst="rect">
            <a:avLst/>
          </a:prstGeom>
          <a:noFill/>
        </p:spPr>
        <p:txBody>
          <a:bodyPr wrap="square" lIns="0" tIns="0" rIns="0" bIns="0" rtlCol="0">
            <a:spAutoFit/>
          </a:bodyPr>
          <a:lstStyle/>
          <a:p>
            <a:pPr algn="r"/>
            <a:r>
              <a:rPr lang="de-DE" sz="900"/>
              <a:t>25</a:t>
            </a:r>
          </a:p>
        </p:txBody>
      </p:sp>
      <p:sp>
        <p:nvSpPr>
          <p:cNvPr id="94" name="Textfeld 93">
            <a:extLst>
              <a:ext uri="{FF2B5EF4-FFF2-40B4-BE49-F238E27FC236}">
                <a16:creationId xmlns:a16="http://schemas.microsoft.com/office/drawing/2014/main" id="{12CA5C5A-7B94-2207-41E8-F2E4EBD51758}"/>
              </a:ext>
            </a:extLst>
          </p:cNvPr>
          <p:cNvSpPr txBox="1"/>
          <p:nvPr/>
        </p:nvSpPr>
        <p:spPr>
          <a:xfrm>
            <a:off x="4340679" y="3367026"/>
            <a:ext cx="221582" cy="138499"/>
          </a:xfrm>
          <a:prstGeom prst="rect">
            <a:avLst/>
          </a:prstGeom>
          <a:noFill/>
        </p:spPr>
        <p:txBody>
          <a:bodyPr wrap="square" lIns="0" tIns="0" rIns="0" bIns="0" rtlCol="0">
            <a:spAutoFit/>
          </a:bodyPr>
          <a:lstStyle/>
          <a:p>
            <a:pPr algn="r"/>
            <a:r>
              <a:rPr lang="de-DE" sz="900"/>
              <a:t>-5</a:t>
            </a:r>
          </a:p>
        </p:txBody>
      </p:sp>
      <p:cxnSp>
        <p:nvCxnSpPr>
          <p:cNvPr id="95" name="Gerade Verbindung 94">
            <a:extLst>
              <a:ext uri="{FF2B5EF4-FFF2-40B4-BE49-F238E27FC236}">
                <a16:creationId xmlns:a16="http://schemas.microsoft.com/office/drawing/2014/main" id="{4275C616-C526-C824-A870-386531DFC578}"/>
              </a:ext>
            </a:extLst>
          </p:cNvPr>
          <p:cNvCxnSpPr>
            <a:cxnSpLocks/>
          </p:cNvCxnSpPr>
          <p:nvPr/>
        </p:nvCxnSpPr>
        <p:spPr>
          <a:xfrm flipH="1">
            <a:off x="4575176" y="3436276"/>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7" name="Freihandform 206">
            <a:extLst>
              <a:ext uri="{FF2B5EF4-FFF2-40B4-BE49-F238E27FC236}">
                <a16:creationId xmlns:a16="http://schemas.microsoft.com/office/drawing/2014/main" id="{A2031546-8E0C-191B-5C72-775229091B06}"/>
              </a:ext>
            </a:extLst>
          </p:cNvPr>
          <p:cNvSpPr/>
          <p:nvPr/>
        </p:nvSpPr>
        <p:spPr>
          <a:xfrm>
            <a:off x="708025" y="2343150"/>
            <a:ext cx="3044825" cy="1155700"/>
          </a:xfrm>
          <a:custGeom>
            <a:avLst/>
            <a:gdLst>
              <a:gd name="connsiteX0" fmla="*/ 0 w 3044825"/>
              <a:gd name="connsiteY0" fmla="*/ 0 h 1155700"/>
              <a:gd name="connsiteX1" fmla="*/ 514350 w 3044825"/>
              <a:gd name="connsiteY1" fmla="*/ 768350 h 1155700"/>
              <a:gd name="connsiteX2" fmla="*/ 885825 w 3044825"/>
              <a:gd name="connsiteY2" fmla="*/ 1031875 h 1155700"/>
              <a:gd name="connsiteX3" fmla="*/ 1587500 w 3044825"/>
              <a:gd name="connsiteY3" fmla="*/ 1123950 h 1155700"/>
              <a:gd name="connsiteX4" fmla="*/ 3044825 w 3044825"/>
              <a:gd name="connsiteY4" fmla="*/ 1155700 h 115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25" h="1155700">
                <a:moveTo>
                  <a:pt x="0" y="0"/>
                </a:moveTo>
                <a:lnTo>
                  <a:pt x="514350" y="768350"/>
                </a:lnTo>
                <a:lnTo>
                  <a:pt x="885825" y="1031875"/>
                </a:lnTo>
                <a:lnTo>
                  <a:pt x="1587500" y="1123950"/>
                </a:lnTo>
                <a:lnTo>
                  <a:pt x="3044825" y="1155700"/>
                </a:lnTo>
              </a:path>
            </a:pathLst>
          </a:cu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Oval 97">
            <a:extLst>
              <a:ext uri="{FF2B5EF4-FFF2-40B4-BE49-F238E27FC236}">
                <a16:creationId xmlns:a16="http://schemas.microsoft.com/office/drawing/2014/main" id="{128B28A2-A88E-F7AF-DCB7-ADDC68D42717}"/>
              </a:ext>
            </a:extLst>
          </p:cNvPr>
          <p:cNvSpPr/>
          <p:nvPr/>
        </p:nvSpPr>
        <p:spPr>
          <a:xfrm>
            <a:off x="683299" y="2317028"/>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8" name="Oval 207">
            <a:extLst>
              <a:ext uri="{FF2B5EF4-FFF2-40B4-BE49-F238E27FC236}">
                <a16:creationId xmlns:a16="http://schemas.microsoft.com/office/drawing/2014/main" id="{1482AE35-3746-2B3B-122B-58390C994D43}"/>
              </a:ext>
            </a:extLst>
          </p:cNvPr>
          <p:cNvSpPr/>
          <p:nvPr/>
        </p:nvSpPr>
        <p:spPr>
          <a:xfrm>
            <a:off x="1197649" y="3079028"/>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9" name="Oval 208">
            <a:extLst>
              <a:ext uri="{FF2B5EF4-FFF2-40B4-BE49-F238E27FC236}">
                <a16:creationId xmlns:a16="http://schemas.microsoft.com/office/drawing/2014/main" id="{D7768DFC-6083-E862-0671-D652F7F53535}"/>
              </a:ext>
            </a:extLst>
          </p:cNvPr>
          <p:cNvSpPr/>
          <p:nvPr/>
        </p:nvSpPr>
        <p:spPr>
          <a:xfrm>
            <a:off x="1572299" y="3352078"/>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0" name="Oval 209">
            <a:extLst>
              <a:ext uri="{FF2B5EF4-FFF2-40B4-BE49-F238E27FC236}">
                <a16:creationId xmlns:a16="http://schemas.microsoft.com/office/drawing/2014/main" id="{76649870-A9BF-C8AB-1AF5-E6F6364CC7A2}"/>
              </a:ext>
            </a:extLst>
          </p:cNvPr>
          <p:cNvSpPr/>
          <p:nvPr/>
        </p:nvSpPr>
        <p:spPr>
          <a:xfrm>
            <a:off x="2273974" y="3440978"/>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1" name="Oval 210">
            <a:extLst>
              <a:ext uri="{FF2B5EF4-FFF2-40B4-BE49-F238E27FC236}">
                <a16:creationId xmlns:a16="http://schemas.microsoft.com/office/drawing/2014/main" id="{C78A3D13-BC67-1A75-3F06-C728B841F066}"/>
              </a:ext>
            </a:extLst>
          </p:cNvPr>
          <p:cNvSpPr/>
          <p:nvPr/>
        </p:nvSpPr>
        <p:spPr>
          <a:xfrm>
            <a:off x="3724949" y="3469553"/>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2" name="Freihandform 211">
            <a:extLst>
              <a:ext uri="{FF2B5EF4-FFF2-40B4-BE49-F238E27FC236}">
                <a16:creationId xmlns:a16="http://schemas.microsoft.com/office/drawing/2014/main" id="{7D19C3BD-DF4D-F0D7-94B3-D212C0EB71CC}"/>
              </a:ext>
            </a:extLst>
          </p:cNvPr>
          <p:cNvSpPr/>
          <p:nvPr/>
        </p:nvSpPr>
        <p:spPr>
          <a:xfrm>
            <a:off x="708025" y="2339975"/>
            <a:ext cx="3041650" cy="863600"/>
          </a:xfrm>
          <a:custGeom>
            <a:avLst/>
            <a:gdLst>
              <a:gd name="connsiteX0" fmla="*/ 0 w 3041650"/>
              <a:gd name="connsiteY0" fmla="*/ 0 h 863600"/>
              <a:gd name="connsiteX1" fmla="*/ 514350 w 3041650"/>
              <a:gd name="connsiteY1" fmla="*/ 647700 h 863600"/>
              <a:gd name="connsiteX2" fmla="*/ 885825 w 3041650"/>
              <a:gd name="connsiteY2" fmla="*/ 539750 h 863600"/>
              <a:gd name="connsiteX3" fmla="*/ 1587500 w 3041650"/>
              <a:gd name="connsiteY3" fmla="*/ 863600 h 863600"/>
              <a:gd name="connsiteX4" fmla="*/ 3041650 w 3041650"/>
              <a:gd name="connsiteY4" fmla="*/ 593725 h 86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1650" h="863600">
                <a:moveTo>
                  <a:pt x="0" y="0"/>
                </a:moveTo>
                <a:lnTo>
                  <a:pt x="514350" y="647700"/>
                </a:lnTo>
                <a:lnTo>
                  <a:pt x="885825" y="539750"/>
                </a:lnTo>
                <a:lnTo>
                  <a:pt x="1587500" y="863600"/>
                </a:lnTo>
                <a:lnTo>
                  <a:pt x="3041650" y="593725"/>
                </a:ln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3" name="Oval 212">
            <a:extLst>
              <a:ext uri="{FF2B5EF4-FFF2-40B4-BE49-F238E27FC236}">
                <a16:creationId xmlns:a16="http://schemas.microsoft.com/office/drawing/2014/main" id="{84B228C7-F96A-0C87-B646-D0CEC2AB4884}"/>
              </a:ext>
            </a:extLst>
          </p:cNvPr>
          <p:cNvSpPr/>
          <p:nvPr/>
        </p:nvSpPr>
        <p:spPr>
          <a:xfrm>
            <a:off x="1197649" y="2955203"/>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4" name="Oval 213">
            <a:extLst>
              <a:ext uri="{FF2B5EF4-FFF2-40B4-BE49-F238E27FC236}">
                <a16:creationId xmlns:a16="http://schemas.microsoft.com/office/drawing/2014/main" id="{144597A0-61B6-4DC5-8DDB-DBDDC73524F2}"/>
              </a:ext>
            </a:extLst>
          </p:cNvPr>
          <p:cNvSpPr/>
          <p:nvPr/>
        </p:nvSpPr>
        <p:spPr>
          <a:xfrm>
            <a:off x="1572299" y="2853603"/>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5" name="Oval 214">
            <a:extLst>
              <a:ext uri="{FF2B5EF4-FFF2-40B4-BE49-F238E27FC236}">
                <a16:creationId xmlns:a16="http://schemas.microsoft.com/office/drawing/2014/main" id="{3D20F208-7845-5BFD-B966-1768CA9E2E3D}"/>
              </a:ext>
            </a:extLst>
          </p:cNvPr>
          <p:cNvSpPr/>
          <p:nvPr/>
        </p:nvSpPr>
        <p:spPr>
          <a:xfrm>
            <a:off x="2273974" y="3167928"/>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6" name="Oval 215">
            <a:extLst>
              <a:ext uri="{FF2B5EF4-FFF2-40B4-BE49-F238E27FC236}">
                <a16:creationId xmlns:a16="http://schemas.microsoft.com/office/drawing/2014/main" id="{20B36CC4-81E3-78DD-825F-C3ADC2CFDC4C}"/>
              </a:ext>
            </a:extLst>
          </p:cNvPr>
          <p:cNvSpPr/>
          <p:nvPr/>
        </p:nvSpPr>
        <p:spPr>
          <a:xfrm>
            <a:off x="3724949" y="2910753"/>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17" name="Gerade Verbindung 216">
            <a:extLst>
              <a:ext uri="{FF2B5EF4-FFF2-40B4-BE49-F238E27FC236}">
                <a16:creationId xmlns:a16="http://schemas.microsoft.com/office/drawing/2014/main" id="{79C5CEE9-5892-6DEC-D96D-258FFEACF851}"/>
              </a:ext>
            </a:extLst>
          </p:cNvPr>
          <p:cNvCxnSpPr>
            <a:cxnSpLocks/>
          </p:cNvCxnSpPr>
          <p:nvPr/>
        </p:nvCxnSpPr>
        <p:spPr>
          <a:xfrm flipV="1">
            <a:off x="1226220" y="2747640"/>
            <a:ext cx="0" cy="71263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8" name="Gerade Verbindung 217">
            <a:extLst>
              <a:ext uri="{FF2B5EF4-FFF2-40B4-BE49-F238E27FC236}">
                <a16:creationId xmlns:a16="http://schemas.microsoft.com/office/drawing/2014/main" id="{EB83F407-4636-66BE-27ED-8A59F0BCEB06}"/>
              </a:ext>
            </a:extLst>
          </p:cNvPr>
          <p:cNvCxnSpPr>
            <a:cxnSpLocks/>
          </p:cNvCxnSpPr>
          <p:nvPr/>
        </p:nvCxnSpPr>
        <p:spPr>
          <a:xfrm>
            <a:off x="1195457" y="2747640"/>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0" name="Gerade Verbindung 219">
            <a:extLst>
              <a:ext uri="{FF2B5EF4-FFF2-40B4-BE49-F238E27FC236}">
                <a16:creationId xmlns:a16="http://schemas.microsoft.com/office/drawing/2014/main" id="{737C9B03-84E7-1BFE-2355-6AE6BECBD8B5}"/>
              </a:ext>
            </a:extLst>
          </p:cNvPr>
          <p:cNvCxnSpPr>
            <a:cxnSpLocks/>
          </p:cNvCxnSpPr>
          <p:nvPr/>
        </p:nvCxnSpPr>
        <p:spPr>
          <a:xfrm>
            <a:off x="1195457" y="3462015"/>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2" name="Gerade Verbindung 221">
            <a:extLst>
              <a:ext uri="{FF2B5EF4-FFF2-40B4-BE49-F238E27FC236}">
                <a16:creationId xmlns:a16="http://schemas.microsoft.com/office/drawing/2014/main" id="{B83D3AF5-0E06-4598-F882-6035C1717AF6}"/>
              </a:ext>
            </a:extLst>
          </p:cNvPr>
          <p:cNvCxnSpPr>
            <a:cxnSpLocks/>
          </p:cNvCxnSpPr>
          <p:nvPr/>
        </p:nvCxnSpPr>
        <p:spPr>
          <a:xfrm flipV="1">
            <a:off x="1226220" y="2480940"/>
            <a:ext cx="0" cy="101083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3" name="Gerade Verbindung 222">
            <a:extLst>
              <a:ext uri="{FF2B5EF4-FFF2-40B4-BE49-F238E27FC236}">
                <a16:creationId xmlns:a16="http://schemas.microsoft.com/office/drawing/2014/main" id="{B9885749-23F6-8D9E-DCB2-5D3B89952CE3}"/>
              </a:ext>
            </a:extLst>
          </p:cNvPr>
          <p:cNvCxnSpPr>
            <a:cxnSpLocks/>
          </p:cNvCxnSpPr>
          <p:nvPr/>
        </p:nvCxnSpPr>
        <p:spPr>
          <a:xfrm>
            <a:off x="1195457" y="248094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5" name="Gerade Verbindung 224">
            <a:extLst>
              <a:ext uri="{FF2B5EF4-FFF2-40B4-BE49-F238E27FC236}">
                <a16:creationId xmlns:a16="http://schemas.microsoft.com/office/drawing/2014/main" id="{93BFAA5B-B14E-8D3F-BDB8-1C38D74A2E78}"/>
              </a:ext>
            </a:extLst>
          </p:cNvPr>
          <p:cNvCxnSpPr>
            <a:cxnSpLocks/>
          </p:cNvCxnSpPr>
          <p:nvPr/>
        </p:nvCxnSpPr>
        <p:spPr>
          <a:xfrm>
            <a:off x="1195457" y="3487415"/>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6" name="Gerade Verbindung 225">
            <a:extLst>
              <a:ext uri="{FF2B5EF4-FFF2-40B4-BE49-F238E27FC236}">
                <a16:creationId xmlns:a16="http://schemas.microsoft.com/office/drawing/2014/main" id="{A61234A1-E3AB-E953-FF90-92EC8AF19BB1}"/>
              </a:ext>
            </a:extLst>
          </p:cNvPr>
          <p:cNvCxnSpPr>
            <a:cxnSpLocks/>
          </p:cNvCxnSpPr>
          <p:nvPr/>
        </p:nvCxnSpPr>
        <p:spPr>
          <a:xfrm flipV="1">
            <a:off x="1597695" y="3116578"/>
            <a:ext cx="0" cy="508546"/>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7" name="Gerade Verbindung 226">
            <a:extLst>
              <a:ext uri="{FF2B5EF4-FFF2-40B4-BE49-F238E27FC236}">
                <a16:creationId xmlns:a16="http://schemas.microsoft.com/office/drawing/2014/main" id="{BD2E0E87-D454-C21A-0E5B-9FE3E89A0E33}"/>
              </a:ext>
            </a:extLst>
          </p:cNvPr>
          <p:cNvCxnSpPr>
            <a:cxnSpLocks/>
          </p:cNvCxnSpPr>
          <p:nvPr/>
        </p:nvCxnSpPr>
        <p:spPr>
          <a:xfrm>
            <a:off x="1566932" y="3620765"/>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9" name="Gerade Verbindung 228">
            <a:extLst>
              <a:ext uri="{FF2B5EF4-FFF2-40B4-BE49-F238E27FC236}">
                <a16:creationId xmlns:a16="http://schemas.microsoft.com/office/drawing/2014/main" id="{14186545-88BD-E64C-0761-1E772D08443B}"/>
              </a:ext>
            </a:extLst>
          </p:cNvPr>
          <p:cNvCxnSpPr>
            <a:cxnSpLocks/>
          </p:cNvCxnSpPr>
          <p:nvPr/>
        </p:nvCxnSpPr>
        <p:spPr>
          <a:xfrm>
            <a:off x="1566932" y="3125465"/>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0" name="Gerade Verbindung 229">
            <a:extLst>
              <a:ext uri="{FF2B5EF4-FFF2-40B4-BE49-F238E27FC236}">
                <a16:creationId xmlns:a16="http://schemas.microsoft.com/office/drawing/2014/main" id="{1AE78246-5436-3CCA-6CF2-07816A8C38CA}"/>
              </a:ext>
            </a:extLst>
          </p:cNvPr>
          <p:cNvCxnSpPr>
            <a:cxnSpLocks/>
          </p:cNvCxnSpPr>
          <p:nvPr/>
        </p:nvCxnSpPr>
        <p:spPr>
          <a:xfrm flipV="1">
            <a:off x="1597695" y="2516503"/>
            <a:ext cx="0" cy="73857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1" name="Gerade Verbindung 230">
            <a:extLst>
              <a:ext uri="{FF2B5EF4-FFF2-40B4-BE49-F238E27FC236}">
                <a16:creationId xmlns:a16="http://schemas.microsoft.com/office/drawing/2014/main" id="{DDF0D06F-A251-7A5A-E947-78FB14FB9490}"/>
              </a:ext>
            </a:extLst>
          </p:cNvPr>
          <p:cNvCxnSpPr>
            <a:cxnSpLocks/>
          </p:cNvCxnSpPr>
          <p:nvPr/>
        </p:nvCxnSpPr>
        <p:spPr>
          <a:xfrm>
            <a:off x="1566932" y="252539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3" name="Gerade Verbindung 232">
            <a:extLst>
              <a:ext uri="{FF2B5EF4-FFF2-40B4-BE49-F238E27FC236}">
                <a16:creationId xmlns:a16="http://schemas.microsoft.com/office/drawing/2014/main" id="{3808D28E-C502-26B9-52CB-57BAE1858A58}"/>
              </a:ext>
            </a:extLst>
          </p:cNvPr>
          <p:cNvCxnSpPr>
            <a:cxnSpLocks/>
          </p:cNvCxnSpPr>
          <p:nvPr/>
        </p:nvCxnSpPr>
        <p:spPr>
          <a:xfrm>
            <a:off x="1566932" y="324929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4" name="Gerade Verbindung 233">
            <a:extLst>
              <a:ext uri="{FF2B5EF4-FFF2-40B4-BE49-F238E27FC236}">
                <a16:creationId xmlns:a16="http://schemas.microsoft.com/office/drawing/2014/main" id="{0DAA2BDC-2300-F14B-92EC-E966CE8069C2}"/>
              </a:ext>
            </a:extLst>
          </p:cNvPr>
          <p:cNvCxnSpPr>
            <a:cxnSpLocks/>
          </p:cNvCxnSpPr>
          <p:nvPr/>
        </p:nvCxnSpPr>
        <p:spPr>
          <a:xfrm flipV="1">
            <a:off x="2299370" y="3215003"/>
            <a:ext cx="0" cy="508546"/>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5" name="Gerade Verbindung 234">
            <a:extLst>
              <a:ext uri="{FF2B5EF4-FFF2-40B4-BE49-F238E27FC236}">
                <a16:creationId xmlns:a16="http://schemas.microsoft.com/office/drawing/2014/main" id="{879659BF-0233-91D2-B48B-CA1C2F105323}"/>
              </a:ext>
            </a:extLst>
          </p:cNvPr>
          <p:cNvCxnSpPr>
            <a:cxnSpLocks/>
          </p:cNvCxnSpPr>
          <p:nvPr/>
        </p:nvCxnSpPr>
        <p:spPr>
          <a:xfrm>
            <a:off x="2268607" y="3719190"/>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6" name="Gerade Verbindung 235">
            <a:extLst>
              <a:ext uri="{FF2B5EF4-FFF2-40B4-BE49-F238E27FC236}">
                <a16:creationId xmlns:a16="http://schemas.microsoft.com/office/drawing/2014/main" id="{B5C3AB02-A57B-56DB-3235-07620B1876BA}"/>
              </a:ext>
            </a:extLst>
          </p:cNvPr>
          <p:cNvCxnSpPr>
            <a:cxnSpLocks/>
          </p:cNvCxnSpPr>
          <p:nvPr/>
        </p:nvCxnSpPr>
        <p:spPr>
          <a:xfrm flipV="1">
            <a:off x="2299370" y="2839715"/>
            <a:ext cx="0" cy="74095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7" name="Gerade Verbindung 236">
            <a:extLst>
              <a:ext uri="{FF2B5EF4-FFF2-40B4-BE49-F238E27FC236}">
                <a16:creationId xmlns:a16="http://schemas.microsoft.com/office/drawing/2014/main" id="{B4271817-BC7B-EE82-88B7-9B05DF81750D}"/>
              </a:ext>
            </a:extLst>
          </p:cNvPr>
          <p:cNvCxnSpPr>
            <a:cxnSpLocks/>
          </p:cNvCxnSpPr>
          <p:nvPr/>
        </p:nvCxnSpPr>
        <p:spPr>
          <a:xfrm>
            <a:off x="2268607" y="3576315"/>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8" name="Gerade Verbindung 237">
            <a:extLst>
              <a:ext uri="{FF2B5EF4-FFF2-40B4-BE49-F238E27FC236}">
                <a16:creationId xmlns:a16="http://schemas.microsoft.com/office/drawing/2014/main" id="{7E1F27E6-D552-9D2C-6822-767DEFCEFD68}"/>
              </a:ext>
            </a:extLst>
          </p:cNvPr>
          <p:cNvCxnSpPr>
            <a:cxnSpLocks/>
          </p:cNvCxnSpPr>
          <p:nvPr/>
        </p:nvCxnSpPr>
        <p:spPr>
          <a:xfrm>
            <a:off x="2268607" y="2839715"/>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0" name="Gerade Verbindung 239">
            <a:extLst>
              <a:ext uri="{FF2B5EF4-FFF2-40B4-BE49-F238E27FC236}">
                <a16:creationId xmlns:a16="http://schemas.microsoft.com/office/drawing/2014/main" id="{7F73D6B7-4FE3-34E2-11BD-899C8267BC82}"/>
              </a:ext>
            </a:extLst>
          </p:cNvPr>
          <p:cNvCxnSpPr>
            <a:cxnSpLocks/>
          </p:cNvCxnSpPr>
          <p:nvPr/>
        </p:nvCxnSpPr>
        <p:spPr>
          <a:xfrm flipV="1">
            <a:off x="3750345" y="3227065"/>
            <a:ext cx="0" cy="54292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1" name="Gerade Verbindung 240">
            <a:extLst>
              <a:ext uri="{FF2B5EF4-FFF2-40B4-BE49-F238E27FC236}">
                <a16:creationId xmlns:a16="http://schemas.microsoft.com/office/drawing/2014/main" id="{5777E43D-2AD3-7778-C88A-C8FA5BD8D4E9}"/>
              </a:ext>
            </a:extLst>
          </p:cNvPr>
          <p:cNvCxnSpPr>
            <a:cxnSpLocks/>
          </p:cNvCxnSpPr>
          <p:nvPr/>
        </p:nvCxnSpPr>
        <p:spPr>
          <a:xfrm>
            <a:off x="3719582" y="3769990"/>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6" name="Gerade Verbindung 245">
            <a:extLst>
              <a:ext uri="{FF2B5EF4-FFF2-40B4-BE49-F238E27FC236}">
                <a16:creationId xmlns:a16="http://schemas.microsoft.com/office/drawing/2014/main" id="{DFDE9743-E54D-7348-F3F3-1A38029339D1}"/>
              </a:ext>
            </a:extLst>
          </p:cNvPr>
          <p:cNvCxnSpPr>
            <a:cxnSpLocks/>
          </p:cNvCxnSpPr>
          <p:nvPr/>
        </p:nvCxnSpPr>
        <p:spPr>
          <a:xfrm>
            <a:off x="3719582" y="3230240"/>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7" name="Gerade Verbindung 246">
            <a:extLst>
              <a:ext uri="{FF2B5EF4-FFF2-40B4-BE49-F238E27FC236}">
                <a16:creationId xmlns:a16="http://schemas.microsoft.com/office/drawing/2014/main" id="{2467F593-9BE3-F1B5-AF09-E348A4EFAD68}"/>
              </a:ext>
            </a:extLst>
          </p:cNvPr>
          <p:cNvCxnSpPr>
            <a:cxnSpLocks/>
          </p:cNvCxnSpPr>
          <p:nvPr/>
        </p:nvCxnSpPr>
        <p:spPr>
          <a:xfrm flipV="1">
            <a:off x="3750345" y="2534915"/>
            <a:ext cx="0" cy="80192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8" name="Gerade Verbindung 247">
            <a:extLst>
              <a:ext uri="{FF2B5EF4-FFF2-40B4-BE49-F238E27FC236}">
                <a16:creationId xmlns:a16="http://schemas.microsoft.com/office/drawing/2014/main" id="{F9D8A4C1-F6E0-C12A-169C-AC220AB72BAA}"/>
              </a:ext>
            </a:extLst>
          </p:cNvPr>
          <p:cNvCxnSpPr>
            <a:cxnSpLocks/>
          </p:cNvCxnSpPr>
          <p:nvPr/>
        </p:nvCxnSpPr>
        <p:spPr>
          <a:xfrm>
            <a:off x="3719582" y="253809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0" name="Gerade Verbindung 249">
            <a:extLst>
              <a:ext uri="{FF2B5EF4-FFF2-40B4-BE49-F238E27FC236}">
                <a16:creationId xmlns:a16="http://schemas.microsoft.com/office/drawing/2014/main" id="{B9EEB221-FCD9-97CF-DC27-2C84A73E3752}"/>
              </a:ext>
            </a:extLst>
          </p:cNvPr>
          <p:cNvCxnSpPr>
            <a:cxnSpLocks/>
          </p:cNvCxnSpPr>
          <p:nvPr/>
        </p:nvCxnSpPr>
        <p:spPr>
          <a:xfrm>
            <a:off x="3719582" y="3335015"/>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2" name="Gerade Verbindung 251">
            <a:extLst>
              <a:ext uri="{FF2B5EF4-FFF2-40B4-BE49-F238E27FC236}">
                <a16:creationId xmlns:a16="http://schemas.microsoft.com/office/drawing/2014/main" id="{B9ECD64A-9E55-995E-445F-16CE31D7C616}"/>
              </a:ext>
            </a:extLst>
          </p:cNvPr>
          <p:cNvCxnSpPr>
            <a:cxnSpLocks/>
          </p:cNvCxnSpPr>
          <p:nvPr/>
        </p:nvCxnSpPr>
        <p:spPr>
          <a:xfrm flipH="1">
            <a:off x="4571076" y="2497453"/>
            <a:ext cx="45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Gerade Verbindung 252">
            <a:extLst>
              <a:ext uri="{FF2B5EF4-FFF2-40B4-BE49-F238E27FC236}">
                <a16:creationId xmlns:a16="http://schemas.microsoft.com/office/drawing/2014/main" id="{11BB5CDA-1ED8-80BC-A551-EEBA87418B5C}"/>
              </a:ext>
            </a:extLst>
          </p:cNvPr>
          <p:cNvCxnSpPr>
            <a:cxnSpLocks/>
          </p:cNvCxnSpPr>
          <p:nvPr/>
        </p:nvCxnSpPr>
        <p:spPr>
          <a:xfrm flipH="1">
            <a:off x="4575176" y="3058105"/>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Gerade Verbindung 253">
            <a:extLst>
              <a:ext uri="{FF2B5EF4-FFF2-40B4-BE49-F238E27FC236}">
                <a16:creationId xmlns:a16="http://schemas.microsoft.com/office/drawing/2014/main" id="{D1466B59-74B7-9103-330A-1DF6B04FA238}"/>
              </a:ext>
            </a:extLst>
          </p:cNvPr>
          <p:cNvCxnSpPr>
            <a:cxnSpLocks/>
          </p:cNvCxnSpPr>
          <p:nvPr/>
        </p:nvCxnSpPr>
        <p:spPr>
          <a:xfrm flipH="1">
            <a:off x="4575176" y="3617251"/>
            <a:ext cx="41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Textfeld 254">
            <a:extLst>
              <a:ext uri="{FF2B5EF4-FFF2-40B4-BE49-F238E27FC236}">
                <a16:creationId xmlns:a16="http://schemas.microsoft.com/office/drawing/2014/main" id="{5454A178-9A67-D1AF-4EFE-364496E67588}"/>
              </a:ext>
            </a:extLst>
          </p:cNvPr>
          <p:cNvSpPr txBox="1"/>
          <p:nvPr/>
        </p:nvSpPr>
        <p:spPr>
          <a:xfrm>
            <a:off x="4340679" y="2425537"/>
            <a:ext cx="221582" cy="138499"/>
          </a:xfrm>
          <a:prstGeom prst="rect">
            <a:avLst/>
          </a:prstGeom>
          <a:noFill/>
        </p:spPr>
        <p:txBody>
          <a:bodyPr wrap="square" lIns="0" tIns="0" rIns="0" bIns="0" rtlCol="0">
            <a:spAutoFit/>
          </a:bodyPr>
          <a:lstStyle/>
          <a:p>
            <a:pPr algn="r"/>
            <a:r>
              <a:rPr lang="de-DE" sz="900"/>
              <a:t>20</a:t>
            </a:r>
          </a:p>
        </p:txBody>
      </p:sp>
      <p:sp>
        <p:nvSpPr>
          <p:cNvPr id="256" name="Textfeld 255">
            <a:extLst>
              <a:ext uri="{FF2B5EF4-FFF2-40B4-BE49-F238E27FC236}">
                <a16:creationId xmlns:a16="http://schemas.microsoft.com/office/drawing/2014/main" id="{D30CDD5E-DCE4-B979-B53D-E4F5979DA1D6}"/>
              </a:ext>
            </a:extLst>
          </p:cNvPr>
          <p:cNvSpPr txBox="1"/>
          <p:nvPr/>
        </p:nvSpPr>
        <p:spPr>
          <a:xfrm>
            <a:off x="4340679" y="2789212"/>
            <a:ext cx="221582" cy="138499"/>
          </a:xfrm>
          <a:prstGeom prst="rect">
            <a:avLst/>
          </a:prstGeom>
          <a:noFill/>
        </p:spPr>
        <p:txBody>
          <a:bodyPr wrap="square" lIns="0" tIns="0" rIns="0" bIns="0" rtlCol="0">
            <a:spAutoFit/>
          </a:bodyPr>
          <a:lstStyle/>
          <a:p>
            <a:pPr algn="r"/>
            <a:r>
              <a:rPr lang="de-DE" sz="900"/>
              <a:t>10</a:t>
            </a:r>
          </a:p>
        </p:txBody>
      </p:sp>
      <p:sp>
        <p:nvSpPr>
          <p:cNvPr id="257" name="Textfeld 256">
            <a:extLst>
              <a:ext uri="{FF2B5EF4-FFF2-40B4-BE49-F238E27FC236}">
                <a16:creationId xmlns:a16="http://schemas.microsoft.com/office/drawing/2014/main" id="{7AD63D53-4F3D-E54C-9D33-B8AF83FD8CC7}"/>
              </a:ext>
            </a:extLst>
          </p:cNvPr>
          <p:cNvSpPr txBox="1"/>
          <p:nvPr/>
        </p:nvSpPr>
        <p:spPr>
          <a:xfrm>
            <a:off x="4340679" y="3544862"/>
            <a:ext cx="221582" cy="138499"/>
          </a:xfrm>
          <a:prstGeom prst="rect">
            <a:avLst/>
          </a:prstGeom>
          <a:noFill/>
        </p:spPr>
        <p:txBody>
          <a:bodyPr wrap="square" lIns="0" tIns="0" rIns="0" bIns="0" rtlCol="0">
            <a:spAutoFit/>
          </a:bodyPr>
          <a:lstStyle/>
          <a:p>
            <a:pPr algn="r"/>
            <a:r>
              <a:rPr lang="de-DE" sz="900" spc="-20"/>
              <a:t>-10</a:t>
            </a:r>
          </a:p>
        </p:txBody>
      </p:sp>
      <p:sp>
        <p:nvSpPr>
          <p:cNvPr id="258" name="Freihandform 257">
            <a:extLst>
              <a:ext uri="{FF2B5EF4-FFF2-40B4-BE49-F238E27FC236}">
                <a16:creationId xmlns:a16="http://schemas.microsoft.com/office/drawing/2014/main" id="{8AA8A506-7308-B031-1A2B-7C7EEB6815FA}"/>
              </a:ext>
            </a:extLst>
          </p:cNvPr>
          <p:cNvSpPr/>
          <p:nvPr/>
        </p:nvSpPr>
        <p:spPr>
          <a:xfrm>
            <a:off x="4613275" y="3254375"/>
            <a:ext cx="3041650" cy="161925"/>
          </a:xfrm>
          <a:custGeom>
            <a:avLst/>
            <a:gdLst>
              <a:gd name="connsiteX0" fmla="*/ 0 w 3041650"/>
              <a:gd name="connsiteY0" fmla="*/ 0 h 161925"/>
              <a:gd name="connsiteX1" fmla="*/ 517525 w 3041650"/>
              <a:gd name="connsiteY1" fmla="*/ 161925 h 161925"/>
              <a:gd name="connsiteX2" fmla="*/ 882650 w 3041650"/>
              <a:gd name="connsiteY2" fmla="*/ 22225 h 161925"/>
              <a:gd name="connsiteX3" fmla="*/ 1590675 w 3041650"/>
              <a:gd name="connsiteY3" fmla="*/ 19050 h 161925"/>
              <a:gd name="connsiteX4" fmla="*/ 3041650 w 3041650"/>
              <a:gd name="connsiteY4" fmla="*/ 10477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1650" h="161925">
                <a:moveTo>
                  <a:pt x="0" y="0"/>
                </a:moveTo>
                <a:lnTo>
                  <a:pt x="517525" y="161925"/>
                </a:lnTo>
                <a:lnTo>
                  <a:pt x="882650" y="22225"/>
                </a:lnTo>
                <a:lnTo>
                  <a:pt x="1590675" y="19050"/>
                </a:lnTo>
                <a:lnTo>
                  <a:pt x="3041650" y="104775"/>
                </a:lnTo>
              </a:path>
            </a:pathLst>
          </a:cu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9" name="Freihandform 258">
            <a:extLst>
              <a:ext uri="{FF2B5EF4-FFF2-40B4-BE49-F238E27FC236}">
                <a16:creationId xmlns:a16="http://schemas.microsoft.com/office/drawing/2014/main" id="{CC90D7E7-7D76-8E54-C750-6DA9D368B63D}"/>
              </a:ext>
            </a:extLst>
          </p:cNvPr>
          <p:cNvSpPr/>
          <p:nvPr/>
        </p:nvSpPr>
        <p:spPr>
          <a:xfrm>
            <a:off x="4613275" y="2676525"/>
            <a:ext cx="3038475" cy="574675"/>
          </a:xfrm>
          <a:custGeom>
            <a:avLst/>
            <a:gdLst>
              <a:gd name="connsiteX0" fmla="*/ 0 w 3038475"/>
              <a:gd name="connsiteY0" fmla="*/ 574675 h 574675"/>
              <a:gd name="connsiteX1" fmla="*/ 517525 w 3038475"/>
              <a:gd name="connsiteY1" fmla="*/ 0 h 574675"/>
              <a:gd name="connsiteX2" fmla="*/ 885825 w 3038475"/>
              <a:gd name="connsiteY2" fmla="*/ 174625 h 574675"/>
              <a:gd name="connsiteX3" fmla="*/ 1593850 w 3038475"/>
              <a:gd name="connsiteY3" fmla="*/ 536575 h 574675"/>
              <a:gd name="connsiteX4" fmla="*/ 3038475 w 3038475"/>
              <a:gd name="connsiteY4" fmla="*/ 495300 h 57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475" h="574675">
                <a:moveTo>
                  <a:pt x="0" y="574675"/>
                </a:moveTo>
                <a:lnTo>
                  <a:pt x="517525" y="0"/>
                </a:lnTo>
                <a:lnTo>
                  <a:pt x="885825" y="174625"/>
                </a:lnTo>
                <a:lnTo>
                  <a:pt x="1593850" y="536575"/>
                </a:lnTo>
                <a:lnTo>
                  <a:pt x="3038475" y="495300"/>
                </a:ln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0" name="Oval 259">
            <a:extLst>
              <a:ext uri="{FF2B5EF4-FFF2-40B4-BE49-F238E27FC236}">
                <a16:creationId xmlns:a16="http://schemas.microsoft.com/office/drawing/2014/main" id="{5AFEE7FA-7187-5AC1-6E65-5B8906D5E3CD}"/>
              </a:ext>
            </a:extLst>
          </p:cNvPr>
          <p:cNvSpPr/>
          <p:nvPr/>
        </p:nvSpPr>
        <p:spPr>
          <a:xfrm>
            <a:off x="4591724" y="3228253"/>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1" name="Oval 260">
            <a:extLst>
              <a:ext uri="{FF2B5EF4-FFF2-40B4-BE49-F238E27FC236}">
                <a16:creationId xmlns:a16="http://schemas.microsoft.com/office/drawing/2014/main" id="{F3823D78-422E-B3D2-6AAF-86AEE5AD163F}"/>
              </a:ext>
            </a:extLst>
          </p:cNvPr>
          <p:cNvSpPr/>
          <p:nvPr/>
        </p:nvSpPr>
        <p:spPr>
          <a:xfrm>
            <a:off x="5109249" y="2650403"/>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2" name="Oval 261">
            <a:extLst>
              <a:ext uri="{FF2B5EF4-FFF2-40B4-BE49-F238E27FC236}">
                <a16:creationId xmlns:a16="http://schemas.microsoft.com/office/drawing/2014/main" id="{4D1F2B41-9045-F935-70E2-DA3B5C824EB9}"/>
              </a:ext>
            </a:extLst>
          </p:cNvPr>
          <p:cNvSpPr/>
          <p:nvPr/>
        </p:nvSpPr>
        <p:spPr>
          <a:xfrm>
            <a:off x="5474374" y="2825028"/>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3" name="Oval 262">
            <a:extLst>
              <a:ext uri="{FF2B5EF4-FFF2-40B4-BE49-F238E27FC236}">
                <a16:creationId xmlns:a16="http://schemas.microsoft.com/office/drawing/2014/main" id="{EF7A60A6-77C3-0082-3640-8C2727A9D977}"/>
              </a:ext>
            </a:extLst>
          </p:cNvPr>
          <p:cNvSpPr/>
          <p:nvPr/>
        </p:nvSpPr>
        <p:spPr>
          <a:xfrm>
            <a:off x="6182399" y="3183803"/>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4" name="Oval 263">
            <a:extLst>
              <a:ext uri="{FF2B5EF4-FFF2-40B4-BE49-F238E27FC236}">
                <a16:creationId xmlns:a16="http://schemas.microsoft.com/office/drawing/2014/main" id="{DBE469E3-89A8-0D38-F513-95E496E8A7C1}"/>
              </a:ext>
            </a:extLst>
          </p:cNvPr>
          <p:cNvSpPr/>
          <p:nvPr/>
        </p:nvSpPr>
        <p:spPr>
          <a:xfrm>
            <a:off x="7630199" y="3139353"/>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5" name="Oval 264">
            <a:extLst>
              <a:ext uri="{FF2B5EF4-FFF2-40B4-BE49-F238E27FC236}">
                <a16:creationId xmlns:a16="http://schemas.microsoft.com/office/drawing/2014/main" id="{D6312E68-FDAA-36B2-B623-D0CE8C92A06F}"/>
              </a:ext>
            </a:extLst>
          </p:cNvPr>
          <p:cNvSpPr/>
          <p:nvPr/>
        </p:nvSpPr>
        <p:spPr>
          <a:xfrm>
            <a:off x="5109249" y="3387003"/>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6" name="Oval 265">
            <a:extLst>
              <a:ext uri="{FF2B5EF4-FFF2-40B4-BE49-F238E27FC236}">
                <a16:creationId xmlns:a16="http://schemas.microsoft.com/office/drawing/2014/main" id="{361831A8-F7DC-026D-DF20-10089A3190FE}"/>
              </a:ext>
            </a:extLst>
          </p:cNvPr>
          <p:cNvSpPr/>
          <p:nvPr/>
        </p:nvSpPr>
        <p:spPr>
          <a:xfrm>
            <a:off x="5474374" y="3250478"/>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7" name="Oval 266">
            <a:extLst>
              <a:ext uri="{FF2B5EF4-FFF2-40B4-BE49-F238E27FC236}">
                <a16:creationId xmlns:a16="http://schemas.microsoft.com/office/drawing/2014/main" id="{924CE9C4-C79A-DAE0-1736-016B6AFF8DF7}"/>
              </a:ext>
            </a:extLst>
          </p:cNvPr>
          <p:cNvSpPr/>
          <p:nvPr/>
        </p:nvSpPr>
        <p:spPr>
          <a:xfrm>
            <a:off x="6182399" y="3253653"/>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8" name="Oval 267">
            <a:extLst>
              <a:ext uri="{FF2B5EF4-FFF2-40B4-BE49-F238E27FC236}">
                <a16:creationId xmlns:a16="http://schemas.microsoft.com/office/drawing/2014/main" id="{5C9BC2BF-0865-19C5-DAAC-C2A4E8460CCF}"/>
              </a:ext>
            </a:extLst>
          </p:cNvPr>
          <p:cNvSpPr/>
          <p:nvPr/>
        </p:nvSpPr>
        <p:spPr>
          <a:xfrm>
            <a:off x="7630199" y="3333028"/>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9" name="Gerade Verbindung 268">
            <a:extLst>
              <a:ext uri="{FF2B5EF4-FFF2-40B4-BE49-F238E27FC236}">
                <a16:creationId xmlns:a16="http://schemas.microsoft.com/office/drawing/2014/main" id="{5E3325FA-D968-B70D-22E2-38DB8CF77D69}"/>
              </a:ext>
            </a:extLst>
          </p:cNvPr>
          <p:cNvCxnSpPr>
            <a:cxnSpLocks/>
          </p:cNvCxnSpPr>
          <p:nvPr/>
        </p:nvCxnSpPr>
        <p:spPr>
          <a:xfrm flipV="1">
            <a:off x="5131470" y="3124856"/>
            <a:ext cx="0" cy="58480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0" name="Gerade Verbindung 269">
            <a:extLst>
              <a:ext uri="{FF2B5EF4-FFF2-40B4-BE49-F238E27FC236}">
                <a16:creationId xmlns:a16="http://schemas.microsoft.com/office/drawing/2014/main" id="{20563C00-1D2A-FF0D-876B-DD0F34E8C31D}"/>
              </a:ext>
            </a:extLst>
          </p:cNvPr>
          <p:cNvCxnSpPr>
            <a:cxnSpLocks/>
          </p:cNvCxnSpPr>
          <p:nvPr/>
        </p:nvCxnSpPr>
        <p:spPr>
          <a:xfrm>
            <a:off x="5100707" y="3709665"/>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2" name="Gerade Verbindung 271">
            <a:extLst>
              <a:ext uri="{FF2B5EF4-FFF2-40B4-BE49-F238E27FC236}">
                <a16:creationId xmlns:a16="http://schemas.microsoft.com/office/drawing/2014/main" id="{B7BD1A29-D105-AAB4-D544-F97979FB7B76}"/>
              </a:ext>
            </a:extLst>
          </p:cNvPr>
          <p:cNvCxnSpPr>
            <a:cxnSpLocks/>
          </p:cNvCxnSpPr>
          <p:nvPr/>
        </p:nvCxnSpPr>
        <p:spPr>
          <a:xfrm>
            <a:off x="5100707" y="3125465"/>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3" name="Gerade Verbindung 272">
            <a:extLst>
              <a:ext uri="{FF2B5EF4-FFF2-40B4-BE49-F238E27FC236}">
                <a16:creationId xmlns:a16="http://schemas.microsoft.com/office/drawing/2014/main" id="{3164710B-5989-4EE7-8FC8-91B0788C93C1}"/>
              </a:ext>
            </a:extLst>
          </p:cNvPr>
          <p:cNvCxnSpPr>
            <a:cxnSpLocks/>
          </p:cNvCxnSpPr>
          <p:nvPr/>
        </p:nvCxnSpPr>
        <p:spPr>
          <a:xfrm flipV="1">
            <a:off x="5131470" y="2264431"/>
            <a:ext cx="0" cy="83110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4" name="Gerade Verbindung 273">
            <a:extLst>
              <a:ext uri="{FF2B5EF4-FFF2-40B4-BE49-F238E27FC236}">
                <a16:creationId xmlns:a16="http://schemas.microsoft.com/office/drawing/2014/main" id="{8CB96871-6E1D-CBDC-EB1C-80A606719304}"/>
              </a:ext>
            </a:extLst>
          </p:cNvPr>
          <p:cNvCxnSpPr>
            <a:cxnSpLocks/>
          </p:cNvCxnSpPr>
          <p:nvPr/>
        </p:nvCxnSpPr>
        <p:spPr>
          <a:xfrm>
            <a:off x="5100707" y="226504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6" name="Gerade Verbindung 275">
            <a:extLst>
              <a:ext uri="{FF2B5EF4-FFF2-40B4-BE49-F238E27FC236}">
                <a16:creationId xmlns:a16="http://schemas.microsoft.com/office/drawing/2014/main" id="{6B0C6451-D5AC-AEE3-AE97-9D5208DCDDC4}"/>
              </a:ext>
            </a:extLst>
          </p:cNvPr>
          <p:cNvCxnSpPr>
            <a:cxnSpLocks/>
          </p:cNvCxnSpPr>
          <p:nvPr/>
        </p:nvCxnSpPr>
        <p:spPr>
          <a:xfrm>
            <a:off x="5100707" y="309054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7" name="Gerade Verbindung 276">
            <a:extLst>
              <a:ext uri="{FF2B5EF4-FFF2-40B4-BE49-F238E27FC236}">
                <a16:creationId xmlns:a16="http://schemas.microsoft.com/office/drawing/2014/main" id="{31BC3E9B-4FC4-344C-94D2-A5F602F11DDC}"/>
              </a:ext>
            </a:extLst>
          </p:cNvPr>
          <p:cNvCxnSpPr>
            <a:cxnSpLocks/>
          </p:cNvCxnSpPr>
          <p:nvPr/>
        </p:nvCxnSpPr>
        <p:spPr>
          <a:xfrm flipV="1">
            <a:off x="5499770" y="3000375"/>
            <a:ext cx="0" cy="53466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8" name="Gerade Verbindung 277">
            <a:extLst>
              <a:ext uri="{FF2B5EF4-FFF2-40B4-BE49-F238E27FC236}">
                <a16:creationId xmlns:a16="http://schemas.microsoft.com/office/drawing/2014/main" id="{96A0BF12-E204-455E-BD1B-5C024FDCCB9E}"/>
              </a:ext>
            </a:extLst>
          </p:cNvPr>
          <p:cNvCxnSpPr>
            <a:cxnSpLocks/>
          </p:cNvCxnSpPr>
          <p:nvPr/>
        </p:nvCxnSpPr>
        <p:spPr>
          <a:xfrm>
            <a:off x="5469007" y="3535040"/>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0" name="Gerade Verbindung 279">
            <a:extLst>
              <a:ext uri="{FF2B5EF4-FFF2-40B4-BE49-F238E27FC236}">
                <a16:creationId xmlns:a16="http://schemas.microsoft.com/office/drawing/2014/main" id="{4CE95B6A-2763-5C87-1807-5C655F691084}"/>
              </a:ext>
            </a:extLst>
          </p:cNvPr>
          <p:cNvCxnSpPr>
            <a:cxnSpLocks/>
          </p:cNvCxnSpPr>
          <p:nvPr/>
        </p:nvCxnSpPr>
        <p:spPr>
          <a:xfrm>
            <a:off x="5469007" y="3011165"/>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1" name="Gerade Verbindung 280">
            <a:extLst>
              <a:ext uri="{FF2B5EF4-FFF2-40B4-BE49-F238E27FC236}">
                <a16:creationId xmlns:a16="http://schemas.microsoft.com/office/drawing/2014/main" id="{7F024B1D-3CD4-E09A-38E1-63CA5854D349}"/>
              </a:ext>
            </a:extLst>
          </p:cNvPr>
          <p:cNvCxnSpPr>
            <a:cxnSpLocks/>
          </p:cNvCxnSpPr>
          <p:nvPr/>
        </p:nvCxnSpPr>
        <p:spPr>
          <a:xfrm flipV="1">
            <a:off x="5499770" y="2466975"/>
            <a:ext cx="0" cy="766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2" name="Gerade Verbindung 281">
            <a:extLst>
              <a:ext uri="{FF2B5EF4-FFF2-40B4-BE49-F238E27FC236}">
                <a16:creationId xmlns:a16="http://schemas.microsoft.com/office/drawing/2014/main" id="{D16809AB-8E0E-6467-BF1B-2A2A11299AA9}"/>
              </a:ext>
            </a:extLst>
          </p:cNvPr>
          <p:cNvCxnSpPr>
            <a:cxnSpLocks/>
          </p:cNvCxnSpPr>
          <p:nvPr/>
        </p:nvCxnSpPr>
        <p:spPr>
          <a:xfrm>
            <a:off x="5469007" y="247459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3" name="Gerade Verbindung 282">
            <a:extLst>
              <a:ext uri="{FF2B5EF4-FFF2-40B4-BE49-F238E27FC236}">
                <a16:creationId xmlns:a16="http://schemas.microsoft.com/office/drawing/2014/main" id="{39386140-9E44-7BE9-72B8-F30E3E5A6F93}"/>
              </a:ext>
            </a:extLst>
          </p:cNvPr>
          <p:cNvCxnSpPr>
            <a:cxnSpLocks/>
          </p:cNvCxnSpPr>
          <p:nvPr/>
        </p:nvCxnSpPr>
        <p:spPr>
          <a:xfrm>
            <a:off x="5469007" y="3233415"/>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5" name="Gerade Verbindung 284">
            <a:extLst>
              <a:ext uri="{FF2B5EF4-FFF2-40B4-BE49-F238E27FC236}">
                <a16:creationId xmlns:a16="http://schemas.microsoft.com/office/drawing/2014/main" id="{481A1C97-CF21-A3E1-CFB8-7B507E97C5FD}"/>
              </a:ext>
            </a:extLst>
          </p:cNvPr>
          <p:cNvCxnSpPr>
            <a:cxnSpLocks/>
          </p:cNvCxnSpPr>
          <p:nvPr/>
        </p:nvCxnSpPr>
        <p:spPr>
          <a:xfrm flipV="1">
            <a:off x="6207795" y="3011165"/>
            <a:ext cx="0" cy="5207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6" name="Gerade Verbindung 285">
            <a:extLst>
              <a:ext uri="{FF2B5EF4-FFF2-40B4-BE49-F238E27FC236}">
                <a16:creationId xmlns:a16="http://schemas.microsoft.com/office/drawing/2014/main" id="{1AEDD137-3E4D-7A36-5AE4-C6D3E3405E07}"/>
              </a:ext>
            </a:extLst>
          </p:cNvPr>
          <p:cNvCxnSpPr>
            <a:cxnSpLocks/>
          </p:cNvCxnSpPr>
          <p:nvPr/>
        </p:nvCxnSpPr>
        <p:spPr>
          <a:xfrm>
            <a:off x="6177032" y="3531865"/>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8" name="Gerade Verbindung 287">
            <a:extLst>
              <a:ext uri="{FF2B5EF4-FFF2-40B4-BE49-F238E27FC236}">
                <a16:creationId xmlns:a16="http://schemas.microsoft.com/office/drawing/2014/main" id="{A3E37AFF-6899-A6C1-C359-3C86DFDCAB0E}"/>
              </a:ext>
            </a:extLst>
          </p:cNvPr>
          <p:cNvCxnSpPr>
            <a:cxnSpLocks/>
          </p:cNvCxnSpPr>
          <p:nvPr/>
        </p:nvCxnSpPr>
        <p:spPr>
          <a:xfrm>
            <a:off x="6177032" y="3007990"/>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9" name="Gerade Verbindung 288">
            <a:extLst>
              <a:ext uri="{FF2B5EF4-FFF2-40B4-BE49-F238E27FC236}">
                <a16:creationId xmlns:a16="http://schemas.microsoft.com/office/drawing/2014/main" id="{527B562C-0645-4831-3378-5AE8385BF5ED}"/>
              </a:ext>
            </a:extLst>
          </p:cNvPr>
          <p:cNvCxnSpPr>
            <a:cxnSpLocks/>
          </p:cNvCxnSpPr>
          <p:nvPr/>
        </p:nvCxnSpPr>
        <p:spPr>
          <a:xfrm flipV="1">
            <a:off x="6207795" y="2833365"/>
            <a:ext cx="0" cy="80934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0" name="Gerade Verbindung 289">
            <a:extLst>
              <a:ext uri="{FF2B5EF4-FFF2-40B4-BE49-F238E27FC236}">
                <a16:creationId xmlns:a16="http://schemas.microsoft.com/office/drawing/2014/main" id="{1A892206-4E6D-9BA1-224E-6269F0BA46A5}"/>
              </a:ext>
            </a:extLst>
          </p:cNvPr>
          <p:cNvCxnSpPr>
            <a:cxnSpLocks/>
          </p:cNvCxnSpPr>
          <p:nvPr/>
        </p:nvCxnSpPr>
        <p:spPr>
          <a:xfrm>
            <a:off x="6177032" y="283019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2" name="Gerade Verbindung 291">
            <a:extLst>
              <a:ext uri="{FF2B5EF4-FFF2-40B4-BE49-F238E27FC236}">
                <a16:creationId xmlns:a16="http://schemas.microsoft.com/office/drawing/2014/main" id="{F8512F52-2FA3-F73D-1592-059CAB97A1FA}"/>
              </a:ext>
            </a:extLst>
          </p:cNvPr>
          <p:cNvCxnSpPr>
            <a:cxnSpLocks/>
          </p:cNvCxnSpPr>
          <p:nvPr/>
        </p:nvCxnSpPr>
        <p:spPr>
          <a:xfrm>
            <a:off x="6177032" y="363664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3" name="Gerade Verbindung 292">
            <a:extLst>
              <a:ext uri="{FF2B5EF4-FFF2-40B4-BE49-F238E27FC236}">
                <a16:creationId xmlns:a16="http://schemas.microsoft.com/office/drawing/2014/main" id="{F7E96F91-1CC9-ADC7-B288-77B3FE61F3C9}"/>
              </a:ext>
            </a:extLst>
          </p:cNvPr>
          <p:cNvCxnSpPr>
            <a:cxnSpLocks/>
          </p:cNvCxnSpPr>
          <p:nvPr/>
        </p:nvCxnSpPr>
        <p:spPr>
          <a:xfrm flipV="1">
            <a:off x="7655595" y="3190149"/>
            <a:ext cx="0" cy="348066"/>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4" name="Gerade Verbindung 293">
            <a:extLst>
              <a:ext uri="{FF2B5EF4-FFF2-40B4-BE49-F238E27FC236}">
                <a16:creationId xmlns:a16="http://schemas.microsoft.com/office/drawing/2014/main" id="{A3CDF587-1C8E-72C3-0ECB-DFA4125C31E3}"/>
              </a:ext>
            </a:extLst>
          </p:cNvPr>
          <p:cNvCxnSpPr>
            <a:cxnSpLocks/>
          </p:cNvCxnSpPr>
          <p:nvPr/>
        </p:nvCxnSpPr>
        <p:spPr>
          <a:xfrm>
            <a:off x="7624832" y="3538215"/>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6" name="Gerade Verbindung 295">
            <a:extLst>
              <a:ext uri="{FF2B5EF4-FFF2-40B4-BE49-F238E27FC236}">
                <a16:creationId xmlns:a16="http://schemas.microsoft.com/office/drawing/2014/main" id="{26360927-66A4-769C-CCDC-F67B90EF34E9}"/>
              </a:ext>
            </a:extLst>
          </p:cNvPr>
          <p:cNvCxnSpPr>
            <a:cxnSpLocks/>
          </p:cNvCxnSpPr>
          <p:nvPr/>
        </p:nvCxnSpPr>
        <p:spPr>
          <a:xfrm>
            <a:off x="7624832" y="3192140"/>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7" name="Gerade Verbindung 296">
            <a:extLst>
              <a:ext uri="{FF2B5EF4-FFF2-40B4-BE49-F238E27FC236}">
                <a16:creationId xmlns:a16="http://schemas.microsoft.com/office/drawing/2014/main" id="{13B3C863-05AC-448A-A308-04B4B12D2990}"/>
              </a:ext>
            </a:extLst>
          </p:cNvPr>
          <p:cNvCxnSpPr>
            <a:cxnSpLocks/>
          </p:cNvCxnSpPr>
          <p:nvPr/>
        </p:nvCxnSpPr>
        <p:spPr>
          <a:xfrm flipV="1">
            <a:off x="7655595" y="2913924"/>
            <a:ext cx="0" cy="51507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8" name="Gerade Verbindung 297">
            <a:extLst>
              <a:ext uri="{FF2B5EF4-FFF2-40B4-BE49-F238E27FC236}">
                <a16:creationId xmlns:a16="http://schemas.microsoft.com/office/drawing/2014/main" id="{C607C9E3-769F-A618-80DA-919F20837F4D}"/>
              </a:ext>
            </a:extLst>
          </p:cNvPr>
          <p:cNvCxnSpPr>
            <a:cxnSpLocks/>
          </p:cNvCxnSpPr>
          <p:nvPr/>
        </p:nvCxnSpPr>
        <p:spPr>
          <a:xfrm>
            <a:off x="7624832" y="2915915"/>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0" name="Gerade Verbindung 299">
            <a:extLst>
              <a:ext uri="{FF2B5EF4-FFF2-40B4-BE49-F238E27FC236}">
                <a16:creationId xmlns:a16="http://schemas.microsoft.com/office/drawing/2014/main" id="{2699DD2F-A4EC-E748-3C4A-70DABD4E14A5}"/>
              </a:ext>
            </a:extLst>
          </p:cNvPr>
          <p:cNvCxnSpPr>
            <a:cxnSpLocks/>
          </p:cNvCxnSpPr>
          <p:nvPr/>
        </p:nvCxnSpPr>
        <p:spPr>
          <a:xfrm>
            <a:off x="7624832" y="343344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303" name="Gruppieren 302">
            <a:extLst>
              <a:ext uri="{FF2B5EF4-FFF2-40B4-BE49-F238E27FC236}">
                <a16:creationId xmlns:a16="http://schemas.microsoft.com/office/drawing/2014/main" id="{1C6BDB42-17E4-5ACA-0D40-757D6CDD2603}"/>
              </a:ext>
            </a:extLst>
          </p:cNvPr>
          <p:cNvGrpSpPr/>
          <p:nvPr/>
        </p:nvGrpSpPr>
        <p:grpSpPr>
          <a:xfrm rot="10800000">
            <a:off x="11602775" y="2409071"/>
            <a:ext cx="245013" cy="1051200"/>
            <a:chOff x="11602775" y="2409071"/>
            <a:chExt cx="245013" cy="1051200"/>
          </a:xfrm>
        </p:grpSpPr>
        <p:sp>
          <p:nvSpPr>
            <p:cNvPr id="304" name="Pfeil nach unten 303">
              <a:extLst>
                <a:ext uri="{FF2B5EF4-FFF2-40B4-BE49-F238E27FC236}">
                  <a16:creationId xmlns:a16="http://schemas.microsoft.com/office/drawing/2014/main" id="{5D1FAEB1-5EA9-1279-5364-F39D87E7EA71}"/>
                </a:ext>
              </a:extLst>
            </p:cNvPr>
            <p:cNvSpPr/>
            <p:nvPr/>
          </p:nvSpPr>
          <p:spPr>
            <a:xfrm rot="10800000">
              <a:off x="11602775" y="2439368"/>
              <a:ext cx="245013" cy="883285"/>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5" name="Textfeld 304">
              <a:extLst>
                <a:ext uri="{FF2B5EF4-FFF2-40B4-BE49-F238E27FC236}">
                  <a16:creationId xmlns:a16="http://schemas.microsoft.com/office/drawing/2014/main" id="{2B3820B7-5590-44B2-8423-2F28F098C0D5}"/>
                </a:ext>
              </a:extLst>
            </p:cNvPr>
            <p:cNvSpPr txBox="1"/>
            <p:nvPr/>
          </p:nvSpPr>
          <p:spPr>
            <a:xfrm rot="16200000">
              <a:off x="11191481" y="2873115"/>
              <a:ext cx="1051200" cy="123111"/>
            </a:xfrm>
            <a:prstGeom prst="rect">
              <a:avLst/>
            </a:prstGeom>
            <a:noFill/>
          </p:spPr>
          <p:txBody>
            <a:bodyPr wrap="square" lIns="0" tIns="0" rIns="0" bIns="0" rtlCol="0">
              <a:spAutoFit/>
            </a:bodyPr>
            <a:lstStyle/>
            <a:p>
              <a:pPr algn="ctr"/>
              <a:r>
                <a:rPr lang="de-DE" sz="800" b="1" err="1">
                  <a:solidFill>
                    <a:schemeClr val="bg1"/>
                  </a:solidFill>
                </a:rPr>
                <a:t>Improvement</a:t>
              </a:r>
              <a:endParaRPr lang="de-DE" sz="800" b="1">
                <a:solidFill>
                  <a:schemeClr val="bg1"/>
                </a:solidFill>
              </a:endParaRPr>
            </a:p>
          </p:txBody>
        </p:sp>
      </p:grpSp>
      <p:grpSp>
        <p:nvGrpSpPr>
          <p:cNvPr id="306" name="Gruppieren 305">
            <a:extLst>
              <a:ext uri="{FF2B5EF4-FFF2-40B4-BE49-F238E27FC236}">
                <a16:creationId xmlns:a16="http://schemas.microsoft.com/office/drawing/2014/main" id="{7CC3F53C-C00D-CA02-32E2-82F5F640E75F}"/>
              </a:ext>
            </a:extLst>
          </p:cNvPr>
          <p:cNvGrpSpPr/>
          <p:nvPr/>
        </p:nvGrpSpPr>
        <p:grpSpPr>
          <a:xfrm rot="10800000">
            <a:off x="7722788" y="2409071"/>
            <a:ext cx="245013" cy="1051200"/>
            <a:chOff x="7722788" y="2409071"/>
            <a:chExt cx="245013" cy="1051200"/>
          </a:xfrm>
        </p:grpSpPr>
        <p:sp>
          <p:nvSpPr>
            <p:cNvPr id="307" name="Pfeil nach unten 306">
              <a:extLst>
                <a:ext uri="{FF2B5EF4-FFF2-40B4-BE49-F238E27FC236}">
                  <a16:creationId xmlns:a16="http://schemas.microsoft.com/office/drawing/2014/main" id="{15F16831-927C-A27D-E27A-ABAC14493052}"/>
                </a:ext>
              </a:extLst>
            </p:cNvPr>
            <p:cNvSpPr/>
            <p:nvPr/>
          </p:nvSpPr>
          <p:spPr>
            <a:xfrm rot="10800000">
              <a:off x="7722788" y="2439368"/>
              <a:ext cx="245013" cy="883285"/>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8" name="Textfeld 307">
              <a:extLst>
                <a:ext uri="{FF2B5EF4-FFF2-40B4-BE49-F238E27FC236}">
                  <a16:creationId xmlns:a16="http://schemas.microsoft.com/office/drawing/2014/main" id="{5CAD0346-F0ED-80C7-51FA-185C34B31586}"/>
                </a:ext>
              </a:extLst>
            </p:cNvPr>
            <p:cNvSpPr txBox="1"/>
            <p:nvPr/>
          </p:nvSpPr>
          <p:spPr>
            <a:xfrm rot="16200000">
              <a:off x="7311494" y="2873115"/>
              <a:ext cx="1051200" cy="123111"/>
            </a:xfrm>
            <a:prstGeom prst="rect">
              <a:avLst/>
            </a:prstGeom>
            <a:noFill/>
          </p:spPr>
          <p:txBody>
            <a:bodyPr wrap="square" lIns="0" tIns="0" rIns="0" bIns="0" rtlCol="0">
              <a:spAutoFit/>
            </a:bodyPr>
            <a:lstStyle/>
            <a:p>
              <a:pPr algn="ctr"/>
              <a:r>
                <a:rPr lang="de-DE" sz="800" b="1" err="1">
                  <a:solidFill>
                    <a:schemeClr val="bg1"/>
                  </a:solidFill>
                </a:rPr>
                <a:t>Improvement</a:t>
              </a:r>
              <a:endParaRPr lang="de-DE" sz="800" b="1">
                <a:solidFill>
                  <a:schemeClr val="bg1"/>
                </a:solidFill>
              </a:endParaRPr>
            </a:p>
          </p:txBody>
        </p:sp>
      </p:grpSp>
      <p:grpSp>
        <p:nvGrpSpPr>
          <p:cNvPr id="309" name="Gruppieren 308">
            <a:extLst>
              <a:ext uri="{FF2B5EF4-FFF2-40B4-BE49-F238E27FC236}">
                <a16:creationId xmlns:a16="http://schemas.microsoft.com/office/drawing/2014/main" id="{0B42BB20-425F-8617-D42B-BF824588A439}"/>
              </a:ext>
            </a:extLst>
          </p:cNvPr>
          <p:cNvGrpSpPr/>
          <p:nvPr/>
        </p:nvGrpSpPr>
        <p:grpSpPr>
          <a:xfrm rot="10800000">
            <a:off x="3899583" y="2409071"/>
            <a:ext cx="245013" cy="1051200"/>
            <a:chOff x="3830432" y="2409071"/>
            <a:chExt cx="245013" cy="1051200"/>
          </a:xfrm>
        </p:grpSpPr>
        <p:sp>
          <p:nvSpPr>
            <p:cNvPr id="310" name="Pfeil nach unten 309">
              <a:extLst>
                <a:ext uri="{FF2B5EF4-FFF2-40B4-BE49-F238E27FC236}">
                  <a16:creationId xmlns:a16="http://schemas.microsoft.com/office/drawing/2014/main" id="{D45727CA-56E8-4174-C662-42C9D9DD928D}"/>
                </a:ext>
              </a:extLst>
            </p:cNvPr>
            <p:cNvSpPr/>
            <p:nvPr/>
          </p:nvSpPr>
          <p:spPr>
            <a:xfrm rot="10800000">
              <a:off x="3830432" y="2439368"/>
              <a:ext cx="245013" cy="883285"/>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1" name="Textfeld 310">
              <a:extLst>
                <a:ext uri="{FF2B5EF4-FFF2-40B4-BE49-F238E27FC236}">
                  <a16:creationId xmlns:a16="http://schemas.microsoft.com/office/drawing/2014/main" id="{6437E69A-13CA-1195-F2C4-16EC1748CA68}"/>
                </a:ext>
              </a:extLst>
            </p:cNvPr>
            <p:cNvSpPr txBox="1"/>
            <p:nvPr/>
          </p:nvSpPr>
          <p:spPr>
            <a:xfrm rot="16200000">
              <a:off x="3419138" y="2873115"/>
              <a:ext cx="1051200" cy="123111"/>
            </a:xfrm>
            <a:prstGeom prst="rect">
              <a:avLst/>
            </a:prstGeom>
            <a:noFill/>
          </p:spPr>
          <p:txBody>
            <a:bodyPr wrap="square" lIns="0" tIns="0" rIns="0" bIns="0" rtlCol="0">
              <a:spAutoFit/>
            </a:bodyPr>
            <a:lstStyle/>
            <a:p>
              <a:pPr algn="ctr"/>
              <a:r>
                <a:rPr lang="de-DE" sz="800" b="1" err="1">
                  <a:solidFill>
                    <a:schemeClr val="bg1"/>
                  </a:solidFill>
                </a:rPr>
                <a:t>Improvement</a:t>
              </a:r>
              <a:endParaRPr lang="de-DE" sz="800" b="1">
                <a:solidFill>
                  <a:schemeClr val="bg1"/>
                </a:solidFill>
              </a:endParaRPr>
            </a:p>
          </p:txBody>
        </p:sp>
      </p:grpSp>
      <p:sp>
        <p:nvSpPr>
          <p:cNvPr id="313" name="Freihandform 312">
            <a:extLst>
              <a:ext uri="{FF2B5EF4-FFF2-40B4-BE49-F238E27FC236}">
                <a16:creationId xmlns:a16="http://schemas.microsoft.com/office/drawing/2014/main" id="{BE3C8F60-A7FB-8BC5-ABD8-906EF4CF2357}"/>
              </a:ext>
            </a:extLst>
          </p:cNvPr>
          <p:cNvSpPr/>
          <p:nvPr/>
        </p:nvSpPr>
        <p:spPr>
          <a:xfrm>
            <a:off x="8483600" y="3257550"/>
            <a:ext cx="3048000" cy="190500"/>
          </a:xfrm>
          <a:custGeom>
            <a:avLst/>
            <a:gdLst>
              <a:gd name="connsiteX0" fmla="*/ 0 w 3048000"/>
              <a:gd name="connsiteY0" fmla="*/ 0 h 190500"/>
              <a:gd name="connsiteX1" fmla="*/ 520700 w 3048000"/>
              <a:gd name="connsiteY1" fmla="*/ 133350 h 190500"/>
              <a:gd name="connsiteX2" fmla="*/ 892175 w 3048000"/>
              <a:gd name="connsiteY2" fmla="*/ 190500 h 190500"/>
              <a:gd name="connsiteX3" fmla="*/ 1603375 w 3048000"/>
              <a:gd name="connsiteY3" fmla="*/ 161925 h 190500"/>
              <a:gd name="connsiteX4" fmla="*/ 3048000 w 3048000"/>
              <a:gd name="connsiteY4" fmla="*/ 34925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190500">
                <a:moveTo>
                  <a:pt x="0" y="0"/>
                </a:moveTo>
                <a:lnTo>
                  <a:pt x="520700" y="133350"/>
                </a:lnTo>
                <a:lnTo>
                  <a:pt x="892175" y="190500"/>
                </a:lnTo>
                <a:lnTo>
                  <a:pt x="1603375" y="161925"/>
                </a:lnTo>
                <a:lnTo>
                  <a:pt x="3048000" y="34925"/>
                </a:lnTo>
              </a:path>
            </a:pathLst>
          </a:cu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4" name="Oval 313">
            <a:extLst>
              <a:ext uri="{FF2B5EF4-FFF2-40B4-BE49-F238E27FC236}">
                <a16:creationId xmlns:a16="http://schemas.microsoft.com/office/drawing/2014/main" id="{19C14C2C-D471-401D-520A-030C92E0EAFD}"/>
              </a:ext>
            </a:extLst>
          </p:cNvPr>
          <p:cNvSpPr/>
          <p:nvPr/>
        </p:nvSpPr>
        <p:spPr>
          <a:xfrm>
            <a:off x="8979992" y="3365169"/>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5" name="Oval 314">
            <a:extLst>
              <a:ext uri="{FF2B5EF4-FFF2-40B4-BE49-F238E27FC236}">
                <a16:creationId xmlns:a16="http://schemas.microsoft.com/office/drawing/2014/main" id="{D172260F-50CC-DFDB-3800-D5D38EAFA481}"/>
              </a:ext>
            </a:extLst>
          </p:cNvPr>
          <p:cNvSpPr/>
          <p:nvPr/>
        </p:nvSpPr>
        <p:spPr>
          <a:xfrm>
            <a:off x="9351467" y="3422319"/>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6" name="Oval 315">
            <a:extLst>
              <a:ext uri="{FF2B5EF4-FFF2-40B4-BE49-F238E27FC236}">
                <a16:creationId xmlns:a16="http://schemas.microsoft.com/office/drawing/2014/main" id="{A6C66F54-A7F6-9987-1AEF-96EE0B9625A0}"/>
              </a:ext>
            </a:extLst>
          </p:cNvPr>
          <p:cNvSpPr/>
          <p:nvPr/>
        </p:nvSpPr>
        <p:spPr>
          <a:xfrm>
            <a:off x="10059492" y="3396919"/>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7" name="Oval 316">
            <a:extLst>
              <a:ext uri="{FF2B5EF4-FFF2-40B4-BE49-F238E27FC236}">
                <a16:creationId xmlns:a16="http://schemas.microsoft.com/office/drawing/2014/main" id="{ADDC6441-AE23-7948-0364-BAD2CBC3FBD2}"/>
              </a:ext>
            </a:extLst>
          </p:cNvPr>
          <p:cNvSpPr/>
          <p:nvPr/>
        </p:nvSpPr>
        <p:spPr>
          <a:xfrm>
            <a:off x="11507292" y="3266744"/>
            <a:ext cx="50796" cy="5079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8" name="Freihandform 317">
            <a:extLst>
              <a:ext uri="{FF2B5EF4-FFF2-40B4-BE49-F238E27FC236}">
                <a16:creationId xmlns:a16="http://schemas.microsoft.com/office/drawing/2014/main" id="{A3D33ADA-55E1-AAD8-6D74-EAF327223DC1}"/>
              </a:ext>
            </a:extLst>
          </p:cNvPr>
          <p:cNvSpPr/>
          <p:nvPr/>
        </p:nvSpPr>
        <p:spPr>
          <a:xfrm>
            <a:off x="8489950" y="2771775"/>
            <a:ext cx="3041650" cy="590550"/>
          </a:xfrm>
          <a:custGeom>
            <a:avLst/>
            <a:gdLst>
              <a:gd name="connsiteX0" fmla="*/ 0 w 3041650"/>
              <a:gd name="connsiteY0" fmla="*/ 485775 h 590550"/>
              <a:gd name="connsiteX1" fmla="*/ 514350 w 3041650"/>
              <a:gd name="connsiteY1" fmla="*/ 0 h 590550"/>
              <a:gd name="connsiteX2" fmla="*/ 889000 w 3041650"/>
              <a:gd name="connsiteY2" fmla="*/ 590550 h 590550"/>
              <a:gd name="connsiteX3" fmla="*/ 1593850 w 3041650"/>
              <a:gd name="connsiteY3" fmla="*/ 581025 h 590550"/>
              <a:gd name="connsiteX4" fmla="*/ 3041650 w 3041650"/>
              <a:gd name="connsiteY4" fmla="*/ 511175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1650" h="590550">
                <a:moveTo>
                  <a:pt x="0" y="485775"/>
                </a:moveTo>
                <a:lnTo>
                  <a:pt x="514350" y="0"/>
                </a:lnTo>
                <a:lnTo>
                  <a:pt x="889000" y="590550"/>
                </a:lnTo>
                <a:lnTo>
                  <a:pt x="1593850" y="581025"/>
                </a:lnTo>
                <a:lnTo>
                  <a:pt x="3041650" y="511175"/>
                </a:ln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7" name="Oval 166">
            <a:extLst>
              <a:ext uri="{FF2B5EF4-FFF2-40B4-BE49-F238E27FC236}">
                <a16:creationId xmlns:a16="http://schemas.microsoft.com/office/drawing/2014/main" id="{9227F349-B69E-2FE0-4399-B4343EEF7F38}"/>
              </a:ext>
            </a:extLst>
          </p:cNvPr>
          <p:cNvSpPr/>
          <p:nvPr/>
        </p:nvSpPr>
        <p:spPr>
          <a:xfrm>
            <a:off x="8462467" y="3234994"/>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9" name="Oval 318">
            <a:extLst>
              <a:ext uri="{FF2B5EF4-FFF2-40B4-BE49-F238E27FC236}">
                <a16:creationId xmlns:a16="http://schemas.microsoft.com/office/drawing/2014/main" id="{216EC62C-6D8D-6B05-3372-41277B7F58DE}"/>
              </a:ext>
            </a:extLst>
          </p:cNvPr>
          <p:cNvSpPr/>
          <p:nvPr/>
        </p:nvSpPr>
        <p:spPr>
          <a:xfrm>
            <a:off x="8979992" y="2749219"/>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0" name="Oval 319">
            <a:extLst>
              <a:ext uri="{FF2B5EF4-FFF2-40B4-BE49-F238E27FC236}">
                <a16:creationId xmlns:a16="http://schemas.microsoft.com/office/drawing/2014/main" id="{213325D0-59A8-7410-3F50-5EE41B611AD4}"/>
              </a:ext>
            </a:extLst>
          </p:cNvPr>
          <p:cNvSpPr/>
          <p:nvPr/>
        </p:nvSpPr>
        <p:spPr>
          <a:xfrm>
            <a:off x="9357817" y="3330244"/>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1" name="Oval 320">
            <a:extLst>
              <a:ext uri="{FF2B5EF4-FFF2-40B4-BE49-F238E27FC236}">
                <a16:creationId xmlns:a16="http://schemas.microsoft.com/office/drawing/2014/main" id="{19A270DF-CF8A-8343-530C-DE17E70EF9AE}"/>
              </a:ext>
            </a:extLst>
          </p:cNvPr>
          <p:cNvSpPr/>
          <p:nvPr/>
        </p:nvSpPr>
        <p:spPr>
          <a:xfrm>
            <a:off x="10059492" y="3327069"/>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2" name="Oval 321">
            <a:extLst>
              <a:ext uri="{FF2B5EF4-FFF2-40B4-BE49-F238E27FC236}">
                <a16:creationId xmlns:a16="http://schemas.microsoft.com/office/drawing/2014/main" id="{0C6BBC87-4BE4-1B6E-3111-BC70A834E401}"/>
              </a:ext>
            </a:extLst>
          </p:cNvPr>
          <p:cNvSpPr/>
          <p:nvPr/>
        </p:nvSpPr>
        <p:spPr>
          <a:xfrm>
            <a:off x="11507292" y="3250869"/>
            <a:ext cx="50796" cy="5079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23" name="Gerade Verbindung 322">
            <a:extLst>
              <a:ext uri="{FF2B5EF4-FFF2-40B4-BE49-F238E27FC236}">
                <a16:creationId xmlns:a16="http://schemas.microsoft.com/office/drawing/2014/main" id="{E2151C87-A8B0-1A99-F2B4-A89D5699F8A6}"/>
              </a:ext>
            </a:extLst>
          </p:cNvPr>
          <p:cNvCxnSpPr>
            <a:cxnSpLocks/>
          </p:cNvCxnSpPr>
          <p:nvPr/>
        </p:nvCxnSpPr>
        <p:spPr>
          <a:xfrm flipV="1">
            <a:off x="9004970" y="3030798"/>
            <a:ext cx="0" cy="72649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4" name="Gerade Verbindung 323">
            <a:extLst>
              <a:ext uri="{FF2B5EF4-FFF2-40B4-BE49-F238E27FC236}">
                <a16:creationId xmlns:a16="http://schemas.microsoft.com/office/drawing/2014/main" id="{4D90AADE-8396-F5CE-1872-16D682DC2692}"/>
              </a:ext>
            </a:extLst>
          </p:cNvPr>
          <p:cNvCxnSpPr>
            <a:cxnSpLocks/>
          </p:cNvCxnSpPr>
          <p:nvPr/>
        </p:nvCxnSpPr>
        <p:spPr>
          <a:xfrm>
            <a:off x="8974207" y="3757290"/>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6" name="Gerade Verbindung 325">
            <a:extLst>
              <a:ext uri="{FF2B5EF4-FFF2-40B4-BE49-F238E27FC236}">
                <a16:creationId xmlns:a16="http://schemas.microsoft.com/office/drawing/2014/main" id="{03596B19-0FC3-2791-6659-AE7A02B28B32}"/>
              </a:ext>
            </a:extLst>
          </p:cNvPr>
          <p:cNvCxnSpPr>
            <a:cxnSpLocks/>
          </p:cNvCxnSpPr>
          <p:nvPr/>
        </p:nvCxnSpPr>
        <p:spPr>
          <a:xfrm>
            <a:off x="8974207" y="3030215"/>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7" name="Gerade Verbindung 326">
            <a:extLst>
              <a:ext uri="{FF2B5EF4-FFF2-40B4-BE49-F238E27FC236}">
                <a16:creationId xmlns:a16="http://schemas.microsoft.com/office/drawing/2014/main" id="{776B4AA8-779E-B2C7-60B9-1B7C729976DC}"/>
              </a:ext>
            </a:extLst>
          </p:cNvPr>
          <p:cNvCxnSpPr>
            <a:cxnSpLocks/>
          </p:cNvCxnSpPr>
          <p:nvPr/>
        </p:nvCxnSpPr>
        <p:spPr>
          <a:xfrm flipV="1">
            <a:off x="9004970" y="2265623"/>
            <a:ext cx="0" cy="102016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8" name="Gerade Verbindung 327">
            <a:extLst>
              <a:ext uri="{FF2B5EF4-FFF2-40B4-BE49-F238E27FC236}">
                <a16:creationId xmlns:a16="http://schemas.microsoft.com/office/drawing/2014/main" id="{86E3B3CB-9474-75D8-5B0E-B85120A9C543}"/>
              </a:ext>
            </a:extLst>
          </p:cNvPr>
          <p:cNvCxnSpPr>
            <a:cxnSpLocks/>
          </p:cNvCxnSpPr>
          <p:nvPr/>
        </p:nvCxnSpPr>
        <p:spPr>
          <a:xfrm>
            <a:off x="8974207" y="226504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0" name="Gerade Verbindung 329">
            <a:extLst>
              <a:ext uri="{FF2B5EF4-FFF2-40B4-BE49-F238E27FC236}">
                <a16:creationId xmlns:a16="http://schemas.microsoft.com/office/drawing/2014/main" id="{410C1D2A-3432-BF81-3965-DCFA20B11A9F}"/>
              </a:ext>
            </a:extLst>
          </p:cNvPr>
          <p:cNvCxnSpPr>
            <a:cxnSpLocks/>
          </p:cNvCxnSpPr>
          <p:nvPr/>
        </p:nvCxnSpPr>
        <p:spPr>
          <a:xfrm>
            <a:off x="8974207" y="3290565"/>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1" name="Gerade Verbindung 330">
            <a:extLst>
              <a:ext uri="{FF2B5EF4-FFF2-40B4-BE49-F238E27FC236}">
                <a16:creationId xmlns:a16="http://schemas.microsoft.com/office/drawing/2014/main" id="{09C368AE-92A4-5F83-54EE-D26EB2F81265}"/>
              </a:ext>
            </a:extLst>
          </p:cNvPr>
          <p:cNvCxnSpPr>
            <a:cxnSpLocks/>
          </p:cNvCxnSpPr>
          <p:nvPr/>
        </p:nvCxnSpPr>
        <p:spPr>
          <a:xfrm flipV="1">
            <a:off x="9379620" y="3487415"/>
            <a:ext cx="0" cy="5397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2" name="Gerade Verbindung 331">
            <a:extLst>
              <a:ext uri="{FF2B5EF4-FFF2-40B4-BE49-F238E27FC236}">
                <a16:creationId xmlns:a16="http://schemas.microsoft.com/office/drawing/2014/main" id="{FB5792B3-7F55-92A6-354F-FEAF687E38A3}"/>
              </a:ext>
            </a:extLst>
          </p:cNvPr>
          <p:cNvCxnSpPr>
            <a:cxnSpLocks/>
          </p:cNvCxnSpPr>
          <p:nvPr/>
        </p:nvCxnSpPr>
        <p:spPr>
          <a:xfrm>
            <a:off x="9348857" y="3541390"/>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4" name="Gerade Verbindung 333">
            <a:extLst>
              <a:ext uri="{FF2B5EF4-FFF2-40B4-BE49-F238E27FC236}">
                <a16:creationId xmlns:a16="http://schemas.microsoft.com/office/drawing/2014/main" id="{AA0BCF6A-A0AD-9EC9-1C9D-1737F6DECBC2}"/>
              </a:ext>
            </a:extLst>
          </p:cNvPr>
          <p:cNvCxnSpPr>
            <a:cxnSpLocks/>
          </p:cNvCxnSpPr>
          <p:nvPr/>
        </p:nvCxnSpPr>
        <p:spPr>
          <a:xfrm flipV="1">
            <a:off x="9379620" y="3233415"/>
            <a:ext cx="0" cy="257175"/>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5" name="Gerade Verbindung 334">
            <a:extLst>
              <a:ext uri="{FF2B5EF4-FFF2-40B4-BE49-F238E27FC236}">
                <a16:creationId xmlns:a16="http://schemas.microsoft.com/office/drawing/2014/main" id="{82E950D7-5709-F321-3236-ECB13A58D86F}"/>
              </a:ext>
            </a:extLst>
          </p:cNvPr>
          <p:cNvCxnSpPr>
            <a:cxnSpLocks/>
          </p:cNvCxnSpPr>
          <p:nvPr/>
        </p:nvCxnSpPr>
        <p:spPr>
          <a:xfrm>
            <a:off x="9348857" y="349059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7" name="Gerade Verbindung 336">
            <a:extLst>
              <a:ext uri="{FF2B5EF4-FFF2-40B4-BE49-F238E27FC236}">
                <a16:creationId xmlns:a16="http://schemas.microsoft.com/office/drawing/2014/main" id="{6BCDAC33-16E6-CA78-2971-7E865363CB5B}"/>
              </a:ext>
            </a:extLst>
          </p:cNvPr>
          <p:cNvCxnSpPr>
            <a:cxnSpLocks/>
          </p:cNvCxnSpPr>
          <p:nvPr/>
        </p:nvCxnSpPr>
        <p:spPr>
          <a:xfrm>
            <a:off x="9348857" y="3233415"/>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8" name="Gerade Verbindung 337">
            <a:extLst>
              <a:ext uri="{FF2B5EF4-FFF2-40B4-BE49-F238E27FC236}">
                <a16:creationId xmlns:a16="http://schemas.microsoft.com/office/drawing/2014/main" id="{FADB3950-4921-5D94-20E8-2E0768E33602}"/>
              </a:ext>
            </a:extLst>
          </p:cNvPr>
          <p:cNvCxnSpPr>
            <a:cxnSpLocks/>
          </p:cNvCxnSpPr>
          <p:nvPr/>
        </p:nvCxnSpPr>
        <p:spPr>
          <a:xfrm flipV="1">
            <a:off x="10087645" y="3317540"/>
            <a:ext cx="0" cy="2048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 name="Gerade Verbindung 338">
            <a:extLst>
              <a:ext uri="{FF2B5EF4-FFF2-40B4-BE49-F238E27FC236}">
                <a16:creationId xmlns:a16="http://schemas.microsoft.com/office/drawing/2014/main" id="{EB58ED2F-8712-FD62-B731-99D2BEE7AD82}"/>
              </a:ext>
            </a:extLst>
          </p:cNvPr>
          <p:cNvCxnSpPr>
            <a:cxnSpLocks/>
          </p:cNvCxnSpPr>
          <p:nvPr/>
        </p:nvCxnSpPr>
        <p:spPr>
          <a:xfrm>
            <a:off x="10056882" y="3522340"/>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 name="Gerade Verbindung 340">
            <a:extLst>
              <a:ext uri="{FF2B5EF4-FFF2-40B4-BE49-F238E27FC236}">
                <a16:creationId xmlns:a16="http://schemas.microsoft.com/office/drawing/2014/main" id="{ED472F67-6B74-2D76-03FB-09F7AAA5B5B8}"/>
              </a:ext>
            </a:extLst>
          </p:cNvPr>
          <p:cNvCxnSpPr>
            <a:cxnSpLocks/>
          </p:cNvCxnSpPr>
          <p:nvPr/>
        </p:nvCxnSpPr>
        <p:spPr>
          <a:xfrm>
            <a:off x="10056882" y="3319140"/>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 name="Gerade Verbindung 341">
            <a:extLst>
              <a:ext uri="{FF2B5EF4-FFF2-40B4-BE49-F238E27FC236}">
                <a16:creationId xmlns:a16="http://schemas.microsoft.com/office/drawing/2014/main" id="{C0ED5E7E-4E80-6057-B1CE-63401B7BBB5D}"/>
              </a:ext>
            </a:extLst>
          </p:cNvPr>
          <p:cNvCxnSpPr>
            <a:cxnSpLocks/>
          </p:cNvCxnSpPr>
          <p:nvPr/>
        </p:nvCxnSpPr>
        <p:spPr>
          <a:xfrm flipV="1">
            <a:off x="10087645" y="3206415"/>
            <a:ext cx="0" cy="29911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3" name="Gerade Verbindung 342">
            <a:extLst>
              <a:ext uri="{FF2B5EF4-FFF2-40B4-BE49-F238E27FC236}">
                <a16:creationId xmlns:a16="http://schemas.microsoft.com/office/drawing/2014/main" id="{63AC3C92-0212-DA8B-EE56-06DE41ECD518}"/>
              </a:ext>
            </a:extLst>
          </p:cNvPr>
          <p:cNvCxnSpPr>
            <a:cxnSpLocks/>
          </p:cNvCxnSpPr>
          <p:nvPr/>
        </p:nvCxnSpPr>
        <p:spPr>
          <a:xfrm>
            <a:off x="10056882" y="3208015"/>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5" name="Gerade Verbindung 344">
            <a:extLst>
              <a:ext uri="{FF2B5EF4-FFF2-40B4-BE49-F238E27FC236}">
                <a16:creationId xmlns:a16="http://schemas.microsoft.com/office/drawing/2014/main" id="{989A018C-E1BF-B914-21B4-9BF13F29A044}"/>
              </a:ext>
            </a:extLst>
          </p:cNvPr>
          <p:cNvCxnSpPr>
            <a:cxnSpLocks/>
          </p:cNvCxnSpPr>
          <p:nvPr/>
        </p:nvCxnSpPr>
        <p:spPr>
          <a:xfrm>
            <a:off x="10056882" y="3506465"/>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6" name="Gerade Verbindung 345">
            <a:extLst>
              <a:ext uri="{FF2B5EF4-FFF2-40B4-BE49-F238E27FC236}">
                <a16:creationId xmlns:a16="http://schemas.microsoft.com/office/drawing/2014/main" id="{E5C037F0-5665-96CD-F10C-93F5290ED0DB}"/>
              </a:ext>
            </a:extLst>
          </p:cNvPr>
          <p:cNvCxnSpPr>
            <a:cxnSpLocks/>
          </p:cNvCxnSpPr>
          <p:nvPr/>
        </p:nvCxnSpPr>
        <p:spPr>
          <a:xfrm flipV="1">
            <a:off x="11535445" y="3030215"/>
            <a:ext cx="0" cy="53975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7" name="Gerade Verbindung 346">
            <a:extLst>
              <a:ext uri="{FF2B5EF4-FFF2-40B4-BE49-F238E27FC236}">
                <a16:creationId xmlns:a16="http://schemas.microsoft.com/office/drawing/2014/main" id="{7D1877B0-8F37-F449-0634-4F5B46442A1B}"/>
              </a:ext>
            </a:extLst>
          </p:cNvPr>
          <p:cNvCxnSpPr>
            <a:cxnSpLocks/>
          </p:cNvCxnSpPr>
          <p:nvPr/>
        </p:nvCxnSpPr>
        <p:spPr>
          <a:xfrm>
            <a:off x="11504682" y="3569965"/>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9" name="Gerade Verbindung 348">
            <a:extLst>
              <a:ext uri="{FF2B5EF4-FFF2-40B4-BE49-F238E27FC236}">
                <a16:creationId xmlns:a16="http://schemas.microsoft.com/office/drawing/2014/main" id="{C752777D-09B8-7A8B-444B-457B2A51232C}"/>
              </a:ext>
            </a:extLst>
          </p:cNvPr>
          <p:cNvCxnSpPr>
            <a:cxnSpLocks/>
          </p:cNvCxnSpPr>
          <p:nvPr/>
        </p:nvCxnSpPr>
        <p:spPr>
          <a:xfrm>
            <a:off x="11504682" y="3023865"/>
            <a:ext cx="5616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0" name="Gerade Verbindung 349">
            <a:extLst>
              <a:ext uri="{FF2B5EF4-FFF2-40B4-BE49-F238E27FC236}">
                <a16:creationId xmlns:a16="http://schemas.microsoft.com/office/drawing/2014/main" id="{2DEE3E50-868F-DF46-1503-B4B9E470FABD}"/>
              </a:ext>
            </a:extLst>
          </p:cNvPr>
          <p:cNvCxnSpPr>
            <a:cxnSpLocks/>
          </p:cNvCxnSpPr>
          <p:nvPr/>
        </p:nvCxnSpPr>
        <p:spPr>
          <a:xfrm flipV="1">
            <a:off x="11535445" y="2877815"/>
            <a:ext cx="0" cy="80554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1" name="Gerade Verbindung 350">
            <a:extLst>
              <a:ext uri="{FF2B5EF4-FFF2-40B4-BE49-F238E27FC236}">
                <a16:creationId xmlns:a16="http://schemas.microsoft.com/office/drawing/2014/main" id="{ABC629BF-C67A-9CC9-1BDA-4301860C2311}"/>
              </a:ext>
            </a:extLst>
          </p:cNvPr>
          <p:cNvCxnSpPr>
            <a:cxnSpLocks/>
          </p:cNvCxnSpPr>
          <p:nvPr/>
        </p:nvCxnSpPr>
        <p:spPr>
          <a:xfrm>
            <a:off x="11504682" y="2871465"/>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3" name="Gerade Verbindung 352">
            <a:extLst>
              <a:ext uri="{FF2B5EF4-FFF2-40B4-BE49-F238E27FC236}">
                <a16:creationId xmlns:a16="http://schemas.microsoft.com/office/drawing/2014/main" id="{4EDA5B45-2B4A-5B9A-191E-D4A0EBC6EB06}"/>
              </a:ext>
            </a:extLst>
          </p:cNvPr>
          <p:cNvCxnSpPr>
            <a:cxnSpLocks/>
          </p:cNvCxnSpPr>
          <p:nvPr/>
        </p:nvCxnSpPr>
        <p:spPr>
          <a:xfrm>
            <a:off x="11504682" y="3687440"/>
            <a:ext cx="5616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2" name="Tabelle 150">
            <a:extLst>
              <a:ext uri="{FF2B5EF4-FFF2-40B4-BE49-F238E27FC236}">
                <a16:creationId xmlns:a16="http://schemas.microsoft.com/office/drawing/2014/main" id="{48495669-5AC3-CDBB-2A2B-684B9621BF0A}"/>
              </a:ext>
            </a:extLst>
          </p:cNvPr>
          <p:cNvGraphicFramePr>
            <a:graphicFrameLocks noGrp="1"/>
          </p:cNvGraphicFramePr>
          <p:nvPr>
            <p:extLst>
              <p:ext uri="{D42A27DB-BD31-4B8C-83A1-F6EECF244321}">
                <p14:modId xmlns:p14="http://schemas.microsoft.com/office/powerpoint/2010/main" val="154888397"/>
              </p:ext>
            </p:extLst>
          </p:nvPr>
        </p:nvGraphicFramePr>
        <p:xfrm>
          <a:off x="415924" y="4077914"/>
          <a:ext cx="3587116" cy="912840"/>
        </p:xfrm>
        <a:graphic>
          <a:graphicData uri="http://schemas.openxmlformats.org/drawingml/2006/table">
            <a:tbl>
              <a:tblPr firstRow="1" bandRow="1">
                <a:tableStyleId>{5C22544A-7EE6-4342-B048-85BDC9FD1C3A}</a:tableStyleId>
              </a:tblPr>
              <a:tblGrid>
                <a:gridCol w="533924">
                  <a:extLst>
                    <a:ext uri="{9D8B030D-6E8A-4147-A177-3AD203B41FA5}">
                      <a16:colId xmlns:a16="http://schemas.microsoft.com/office/drawing/2014/main" val="161962024"/>
                    </a:ext>
                  </a:extLst>
                </a:gridCol>
                <a:gridCol w="436281">
                  <a:extLst>
                    <a:ext uri="{9D8B030D-6E8A-4147-A177-3AD203B41FA5}">
                      <a16:colId xmlns:a16="http://schemas.microsoft.com/office/drawing/2014/main" val="2374211244"/>
                    </a:ext>
                  </a:extLst>
                </a:gridCol>
                <a:gridCol w="391826">
                  <a:extLst>
                    <a:ext uri="{9D8B030D-6E8A-4147-A177-3AD203B41FA5}">
                      <a16:colId xmlns:a16="http://schemas.microsoft.com/office/drawing/2014/main" val="1350247176"/>
                    </a:ext>
                  </a:extLst>
                </a:gridCol>
                <a:gridCol w="1088405">
                  <a:extLst>
                    <a:ext uri="{9D8B030D-6E8A-4147-A177-3AD203B41FA5}">
                      <a16:colId xmlns:a16="http://schemas.microsoft.com/office/drawing/2014/main" val="3159332000"/>
                    </a:ext>
                  </a:extLst>
                </a:gridCol>
                <a:gridCol w="568340">
                  <a:extLst>
                    <a:ext uri="{9D8B030D-6E8A-4147-A177-3AD203B41FA5}">
                      <a16:colId xmlns:a16="http://schemas.microsoft.com/office/drawing/2014/main" val="2273500356"/>
                    </a:ext>
                  </a:extLst>
                </a:gridCol>
                <a:gridCol w="568340">
                  <a:extLst>
                    <a:ext uri="{9D8B030D-6E8A-4147-A177-3AD203B41FA5}">
                      <a16:colId xmlns:a16="http://schemas.microsoft.com/office/drawing/2014/main" val="3290230561"/>
                    </a:ext>
                  </a:extLst>
                </a:gridCol>
              </a:tblGrid>
              <a:tr h="0">
                <a:tc gridSpan="6">
                  <a:txBody>
                    <a:bodyPr/>
                    <a:lstStyle/>
                    <a:p>
                      <a:r>
                        <a:rPr lang="de-DE" sz="700" err="1">
                          <a:solidFill>
                            <a:schemeClr val="bg1"/>
                          </a:solidFill>
                        </a:rPr>
                        <a:t>No</a:t>
                      </a:r>
                      <a:r>
                        <a:rPr lang="de-DE" sz="700">
                          <a:solidFill>
                            <a:schemeClr val="bg1"/>
                          </a:solidFill>
                        </a:rPr>
                        <a:t>. </a:t>
                      </a:r>
                      <a:r>
                        <a:rPr lang="de-DE" sz="700" err="1">
                          <a:solidFill>
                            <a:schemeClr val="bg1"/>
                          </a:solidFill>
                        </a:rPr>
                        <a:t>of</a:t>
                      </a:r>
                      <a:r>
                        <a:rPr lang="de-DE" sz="700">
                          <a:solidFill>
                            <a:schemeClr val="bg1"/>
                          </a:solidFill>
                        </a:rPr>
                        <a:t> </a:t>
                      </a:r>
                      <a:r>
                        <a:rPr lang="de-DE" sz="700" err="1">
                          <a:solidFill>
                            <a:schemeClr val="bg1"/>
                          </a:solidFill>
                        </a:rPr>
                        <a:t>patients</a:t>
                      </a:r>
                      <a:endParaRPr lang="de-DE" sz="700">
                        <a:solidFill>
                          <a:schemeClr val="bg1"/>
                        </a:solidFill>
                        <a:latin typeface="Arial" panose="020B0604020202020204" pitchFamily="34" charset="0"/>
                        <a:cs typeface="Arial" panose="020B0604020202020204" pitchFamily="34" charset="0"/>
                      </a:endParaRPr>
                    </a:p>
                  </a:txBody>
                  <a:tcPr marL="36000" marR="0" marT="36000" marB="36000" anchor="ctr"/>
                </a:tc>
                <a:tc hMerge="1">
                  <a:txBody>
                    <a:bodyPr/>
                    <a:lstStyle/>
                    <a:p>
                      <a:endParaRPr lang="de-DE"/>
                    </a:p>
                  </a:txBody>
                  <a:tcPr>
                    <a:lnL w="12700" cmpd="sng">
                      <a:noFill/>
                    </a:ln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832852052"/>
                  </a:ext>
                </a:extLst>
              </a:tr>
              <a:tr h="177333">
                <a:tc>
                  <a:txBody>
                    <a:bodyPr/>
                    <a:lstStyle/>
                    <a:p>
                      <a:r>
                        <a:rPr lang="de-DE" sz="700" b="0" spc="-10" baseline="0" err="1">
                          <a:solidFill>
                            <a:schemeClr val="bg1"/>
                          </a:solidFill>
                        </a:rPr>
                        <a:t>Zanubrutinib</a:t>
                      </a:r>
                      <a:endParaRPr lang="de-DE" sz="700" b="0" spc="-10" baseline="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4"/>
                    </a:solidFill>
                  </a:tcPr>
                </a:tc>
                <a:tc>
                  <a:txBody>
                    <a:bodyPr/>
                    <a:lstStyle/>
                    <a:p>
                      <a:pPr algn="ctr"/>
                      <a:r>
                        <a:rPr lang="de-DE" sz="700">
                          <a:solidFill>
                            <a:schemeClr val="tx1"/>
                          </a:solidFill>
                          <a:latin typeface="Arial" panose="020B0604020202020204" pitchFamily="34" charset="0"/>
                          <a:cs typeface="Arial" panose="020B0604020202020204" pitchFamily="34" charset="0"/>
                        </a:rPr>
                        <a:t>26</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28</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28</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25</a:t>
                      </a:r>
                    </a:p>
                  </a:txBody>
                  <a:tcPr marL="0" marR="0" marT="36000" marB="36000" anchor="ctr"/>
                </a:tc>
                <a:extLst>
                  <a:ext uri="{0D108BD9-81ED-4DB2-BD59-A6C34878D82A}">
                    <a16:rowId xmlns:a16="http://schemas.microsoft.com/office/drawing/2014/main" val="3888505032"/>
                  </a:ext>
                </a:extLst>
              </a:tr>
              <a:tr h="177333">
                <a:tc>
                  <a:txBody>
                    <a:bodyPr/>
                    <a:lstStyle/>
                    <a:p>
                      <a:r>
                        <a:rPr lang="de-DE" sz="700" b="0" err="1">
                          <a:solidFill>
                            <a:schemeClr val="bg1"/>
                          </a:solidFill>
                        </a:rPr>
                        <a:t>Ibrutinib</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5"/>
                    </a:solidFill>
                  </a:tcPr>
                </a:tc>
                <a:tc>
                  <a:txBody>
                    <a:bodyPr/>
                    <a:lstStyle/>
                    <a:p>
                      <a:pPr algn="ctr"/>
                      <a:r>
                        <a:rPr lang="de-DE" sz="700">
                          <a:solidFill>
                            <a:schemeClr val="tx1"/>
                          </a:solidFill>
                          <a:latin typeface="Arial" panose="020B0604020202020204" pitchFamily="34" charset="0"/>
                          <a:cs typeface="Arial" panose="020B0604020202020204" pitchFamily="34" charset="0"/>
                        </a:rPr>
                        <a:t>13</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14</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13</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11</a:t>
                      </a:r>
                    </a:p>
                  </a:txBody>
                  <a:tcPr marL="0" marR="0" marT="36000" marB="36000" anchor="ctr"/>
                </a:tc>
                <a:extLst>
                  <a:ext uri="{0D108BD9-81ED-4DB2-BD59-A6C34878D82A}">
                    <a16:rowId xmlns:a16="http://schemas.microsoft.com/office/drawing/2014/main" val="1678326352"/>
                  </a:ext>
                </a:extLst>
              </a:tr>
              <a:tr h="177333">
                <a:tc>
                  <a:txBody>
                    <a:bodyPr/>
                    <a:lstStyle/>
                    <a:p>
                      <a:r>
                        <a:rPr lang="de-DE" sz="700" b="0">
                          <a:solidFill>
                            <a:schemeClr val="bg1"/>
                          </a:solidFill>
                        </a:rPr>
                        <a:t>EMTD </a:t>
                      </a:r>
                      <a:br>
                        <a:rPr lang="de-DE" sz="700" b="0">
                          <a:solidFill>
                            <a:schemeClr val="bg1"/>
                          </a:solidFill>
                        </a:rPr>
                      </a:br>
                      <a:r>
                        <a:rPr lang="de-DE" sz="700" b="0">
                          <a:solidFill>
                            <a:schemeClr val="bg1"/>
                          </a:solidFill>
                        </a:rPr>
                        <a:t>(95% CI)</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tx1"/>
                    </a:solidFill>
                  </a:tcPr>
                </a:tc>
                <a:tc>
                  <a:txBody>
                    <a:bodyPr/>
                    <a:lstStyle/>
                    <a:p>
                      <a:pPr algn="ctr"/>
                      <a:r>
                        <a:rPr lang="de-DE" sz="500">
                          <a:solidFill>
                            <a:schemeClr val="tx1"/>
                          </a:solidFill>
                          <a:latin typeface="Arial" panose="020B0604020202020204" pitchFamily="34" charset="0"/>
                          <a:cs typeface="Arial" panose="020B0604020202020204" pitchFamily="34" charset="0"/>
                        </a:rPr>
                        <a:t>-2.85</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(-17.57, 11.88)</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=.6982</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-11.76</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(-22.24, -1.28)</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=.0288</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-6.37</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(-16.93, 4.20)</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=.2304</a:t>
                      </a:r>
                    </a:p>
                  </a:txBody>
                  <a:tcPr marL="0" marR="0" marT="36000" marB="36000" anchor="ctr"/>
                </a:tc>
                <a:tc>
                  <a:txBody>
                    <a:bodyPr/>
                    <a:lstStyle/>
                    <a:p>
                      <a:pPr algn="ct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-13.53</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(-25.00, -2.06)</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=.0220</a:t>
                      </a:r>
                    </a:p>
                  </a:txBody>
                  <a:tcPr marL="0" marR="0" marT="36000" marB="36000" anchor="ctr"/>
                </a:tc>
                <a:extLst>
                  <a:ext uri="{0D108BD9-81ED-4DB2-BD59-A6C34878D82A}">
                    <a16:rowId xmlns:a16="http://schemas.microsoft.com/office/drawing/2014/main" val="646404886"/>
                  </a:ext>
                </a:extLst>
              </a:tr>
            </a:tbl>
          </a:graphicData>
        </a:graphic>
      </p:graphicFrame>
      <p:graphicFrame>
        <p:nvGraphicFramePr>
          <p:cNvPr id="9" name="Tabelle 150">
            <a:extLst>
              <a:ext uri="{FF2B5EF4-FFF2-40B4-BE49-F238E27FC236}">
                <a16:creationId xmlns:a16="http://schemas.microsoft.com/office/drawing/2014/main" id="{3424025B-E32E-2425-0658-70AB3882C7F4}"/>
              </a:ext>
            </a:extLst>
          </p:cNvPr>
          <p:cNvGraphicFramePr>
            <a:graphicFrameLocks noGrp="1"/>
          </p:cNvGraphicFramePr>
          <p:nvPr>
            <p:extLst>
              <p:ext uri="{D42A27DB-BD31-4B8C-83A1-F6EECF244321}">
                <p14:modId xmlns:p14="http://schemas.microsoft.com/office/powerpoint/2010/main" val="1680044189"/>
              </p:ext>
            </p:extLst>
          </p:nvPr>
        </p:nvGraphicFramePr>
        <p:xfrm>
          <a:off x="4334358" y="4077914"/>
          <a:ext cx="3587116" cy="836640"/>
        </p:xfrm>
        <a:graphic>
          <a:graphicData uri="http://schemas.openxmlformats.org/drawingml/2006/table">
            <a:tbl>
              <a:tblPr firstRow="1" bandRow="1">
                <a:tableStyleId>{5C22544A-7EE6-4342-B048-85BDC9FD1C3A}</a:tableStyleId>
              </a:tblPr>
              <a:tblGrid>
                <a:gridCol w="533924">
                  <a:extLst>
                    <a:ext uri="{9D8B030D-6E8A-4147-A177-3AD203B41FA5}">
                      <a16:colId xmlns:a16="http://schemas.microsoft.com/office/drawing/2014/main" val="161962024"/>
                    </a:ext>
                  </a:extLst>
                </a:gridCol>
                <a:gridCol w="436281">
                  <a:extLst>
                    <a:ext uri="{9D8B030D-6E8A-4147-A177-3AD203B41FA5}">
                      <a16:colId xmlns:a16="http://schemas.microsoft.com/office/drawing/2014/main" val="2374211244"/>
                    </a:ext>
                  </a:extLst>
                </a:gridCol>
                <a:gridCol w="391826">
                  <a:extLst>
                    <a:ext uri="{9D8B030D-6E8A-4147-A177-3AD203B41FA5}">
                      <a16:colId xmlns:a16="http://schemas.microsoft.com/office/drawing/2014/main" val="1350247176"/>
                    </a:ext>
                  </a:extLst>
                </a:gridCol>
                <a:gridCol w="963203">
                  <a:extLst>
                    <a:ext uri="{9D8B030D-6E8A-4147-A177-3AD203B41FA5}">
                      <a16:colId xmlns:a16="http://schemas.microsoft.com/office/drawing/2014/main" val="3159332000"/>
                    </a:ext>
                  </a:extLst>
                </a:gridCol>
                <a:gridCol w="693542">
                  <a:extLst>
                    <a:ext uri="{9D8B030D-6E8A-4147-A177-3AD203B41FA5}">
                      <a16:colId xmlns:a16="http://schemas.microsoft.com/office/drawing/2014/main" val="2273500356"/>
                    </a:ext>
                  </a:extLst>
                </a:gridCol>
                <a:gridCol w="568340">
                  <a:extLst>
                    <a:ext uri="{9D8B030D-6E8A-4147-A177-3AD203B41FA5}">
                      <a16:colId xmlns:a16="http://schemas.microsoft.com/office/drawing/2014/main" val="3290230561"/>
                    </a:ext>
                  </a:extLst>
                </a:gridCol>
              </a:tblGrid>
              <a:tr h="0">
                <a:tc gridSpan="6">
                  <a:txBody>
                    <a:bodyPr/>
                    <a:lstStyle/>
                    <a:p>
                      <a:r>
                        <a:rPr lang="de-DE" sz="700" err="1">
                          <a:solidFill>
                            <a:schemeClr val="bg1"/>
                          </a:solidFill>
                        </a:rPr>
                        <a:t>No</a:t>
                      </a:r>
                      <a:r>
                        <a:rPr lang="de-DE" sz="700">
                          <a:solidFill>
                            <a:schemeClr val="bg1"/>
                          </a:solidFill>
                        </a:rPr>
                        <a:t>. </a:t>
                      </a:r>
                      <a:r>
                        <a:rPr lang="de-DE" sz="700" err="1">
                          <a:solidFill>
                            <a:schemeClr val="bg1"/>
                          </a:solidFill>
                        </a:rPr>
                        <a:t>of</a:t>
                      </a:r>
                      <a:r>
                        <a:rPr lang="de-DE" sz="700">
                          <a:solidFill>
                            <a:schemeClr val="bg1"/>
                          </a:solidFill>
                        </a:rPr>
                        <a:t> </a:t>
                      </a:r>
                      <a:r>
                        <a:rPr lang="de-DE" sz="700" err="1">
                          <a:solidFill>
                            <a:schemeClr val="bg1"/>
                          </a:solidFill>
                        </a:rPr>
                        <a:t>patients</a:t>
                      </a:r>
                      <a:endParaRPr lang="de-DE" sz="700">
                        <a:solidFill>
                          <a:schemeClr val="bg1"/>
                        </a:solidFill>
                        <a:latin typeface="Arial" panose="020B0604020202020204" pitchFamily="34" charset="0"/>
                        <a:cs typeface="Arial" panose="020B0604020202020204" pitchFamily="34" charset="0"/>
                      </a:endParaRPr>
                    </a:p>
                  </a:txBody>
                  <a:tcPr marL="36000" marR="0" marT="36000" marB="36000" anchor="ctr"/>
                </a:tc>
                <a:tc hMerge="1">
                  <a:txBody>
                    <a:bodyPr/>
                    <a:lstStyle/>
                    <a:p>
                      <a:endParaRPr lang="de-DE"/>
                    </a:p>
                  </a:txBody>
                  <a:tcPr>
                    <a:lnL w="12700" cmpd="sng">
                      <a:noFill/>
                    </a:ln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832852052"/>
                  </a:ext>
                </a:extLst>
              </a:tr>
              <a:tr h="177333">
                <a:tc>
                  <a:txBody>
                    <a:bodyPr/>
                    <a:lstStyle/>
                    <a:p>
                      <a:r>
                        <a:rPr lang="de-DE" sz="700" b="0" spc="-10" baseline="0" err="1">
                          <a:solidFill>
                            <a:schemeClr val="bg1"/>
                          </a:solidFill>
                        </a:rPr>
                        <a:t>Zanubrutinib</a:t>
                      </a:r>
                      <a:endParaRPr lang="de-DE" sz="700" b="0" spc="-10" baseline="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4"/>
                    </a:solidFill>
                  </a:tcPr>
                </a:tc>
                <a:tc>
                  <a:txBody>
                    <a:bodyPr/>
                    <a:lstStyle/>
                    <a:p>
                      <a:pPr algn="ctr"/>
                      <a:r>
                        <a:rPr lang="de-DE" sz="700">
                          <a:solidFill>
                            <a:schemeClr val="tx1"/>
                          </a:solidFill>
                          <a:latin typeface="Arial" panose="020B0604020202020204" pitchFamily="34" charset="0"/>
                          <a:cs typeface="Arial" panose="020B0604020202020204" pitchFamily="34" charset="0"/>
                        </a:rPr>
                        <a:t>26</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28</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28</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24</a:t>
                      </a:r>
                    </a:p>
                  </a:txBody>
                  <a:tcPr marL="0" marR="0" marT="36000" marB="36000" anchor="ctr"/>
                </a:tc>
                <a:extLst>
                  <a:ext uri="{0D108BD9-81ED-4DB2-BD59-A6C34878D82A}">
                    <a16:rowId xmlns:a16="http://schemas.microsoft.com/office/drawing/2014/main" val="3888505032"/>
                  </a:ext>
                </a:extLst>
              </a:tr>
              <a:tr h="177333">
                <a:tc>
                  <a:txBody>
                    <a:bodyPr/>
                    <a:lstStyle/>
                    <a:p>
                      <a:r>
                        <a:rPr lang="de-DE" sz="700" b="0" err="1">
                          <a:solidFill>
                            <a:schemeClr val="bg1"/>
                          </a:solidFill>
                        </a:rPr>
                        <a:t>Ibrutinib</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5"/>
                    </a:solidFill>
                  </a:tcPr>
                </a:tc>
                <a:tc>
                  <a:txBody>
                    <a:bodyPr/>
                    <a:lstStyle/>
                    <a:p>
                      <a:pPr algn="ctr"/>
                      <a:r>
                        <a:rPr lang="de-DE" sz="700">
                          <a:solidFill>
                            <a:schemeClr val="tx1"/>
                          </a:solidFill>
                          <a:latin typeface="Arial" panose="020B0604020202020204" pitchFamily="34" charset="0"/>
                          <a:cs typeface="Arial" panose="020B0604020202020204" pitchFamily="34" charset="0"/>
                        </a:rPr>
                        <a:t>13</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14</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13</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11</a:t>
                      </a:r>
                    </a:p>
                  </a:txBody>
                  <a:tcPr marL="0" marR="0" marT="36000" marB="36000" anchor="ctr"/>
                </a:tc>
                <a:extLst>
                  <a:ext uri="{0D108BD9-81ED-4DB2-BD59-A6C34878D82A}">
                    <a16:rowId xmlns:a16="http://schemas.microsoft.com/office/drawing/2014/main" val="1678326352"/>
                  </a:ext>
                </a:extLst>
              </a:tr>
              <a:tr h="177333">
                <a:tc>
                  <a:txBody>
                    <a:bodyPr/>
                    <a:lstStyle/>
                    <a:p>
                      <a:r>
                        <a:rPr lang="de-DE" sz="700" b="0">
                          <a:solidFill>
                            <a:schemeClr val="bg1"/>
                          </a:solidFill>
                        </a:rPr>
                        <a:t>EMTD </a:t>
                      </a:r>
                      <a:br>
                        <a:rPr lang="de-DE" sz="700" b="0">
                          <a:solidFill>
                            <a:schemeClr val="bg1"/>
                          </a:solidFill>
                        </a:rPr>
                      </a:br>
                      <a:r>
                        <a:rPr lang="de-DE" sz="700" b="0">
                          <a:solidFill>
                            <a:schemeClr val="bg1"/>
                          </a:solidFill>
                        </a:rPr>
                        <a:t>(95% CI)</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tx1"/>
                    </a:solidFill>
                  </a:tcPr>
                </a:tc>
                <a:tc>
                  <a:txBody>
                    <a:bodyPr/>
                    <a:lstStyle/>
                    <a:p>
                      <a:pPr algn="ctr"/>
                      <a:r>
                        <a:rPr lang="de-DE" sz="500">
                          <a:solidFill>
                            <a:schemeClr val="tx1"/>
                          </a:solidFill>
                          <a:latin typeface="Arial" panose="020B0604020202020204" pitchFamily="34" charset="0"/>
                          <a:cs typeface="Arial" panose="020B0604020202020204" pitchFamily="34" charset="0"/>
                        </a:rPr>
                        <a:t>-19.83</a:t>
                      </a:r>
                    </a:p>
                    <a:p>
                      <a:pPr algn="ctr"/>
                      <a:r>
                        <a:rPr lang="de-DE" sz="500">
                          <a:solidFill>
                            <a:schemeClr val="tx1"/>
                          </a:solidFill>
                          <a:latin typeface="Arial" panose="020B0604020202020204" pitchFamily="34" charset="0"/>
                          <a:cs typeface="Arial" panose="020B0604020202020204" pitchFamily="34" charset="0"/>
                        </a:rPr>
                        <a:t>(-33.43, -6.24)</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=.0053</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-11.29</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(-23.63, 1.06)</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=.0721</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-1.52</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(-13.97, 10.92)</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=.8060</a:t>
                      </a:r>
                    </a:p>
                  </a:txBody>
                  <a:tcPr marL="0" marR="0" marT="36000" marB="36000" anchor="ctr"/>
                </a:tc>
                <a:tc>
                  <a:txBody>
                    <a:bodyPr/>
                    <a:lstStyle/>
                    <a:p>
                      <a:pPr algn="ct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-5.12</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(-13.51, 3.27)</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=.2245</a:t>
                      </a:r>
                    </a:p>
                  </a:txBody>
                  <a:tcPr marL="0" marR="0" marT="36000" marB="36000" anchor="ctr"/>
                </a:tc>
                <a:extLst>
                  <a:ext uri="{0D108BD9-81ED-4DB2-BD59-A6C34878D82A}">
                    <a16:rowId xmlns:a16="http://schemas.microsoft.com/office/drawing/2014/main" val="646404886"/>
                  </a:ext>
                </a:extLst>
              </a:tr>
            </a:tbl>
          </a:graphicData>
        </a:graphic>
      </p:graphicFrame>
      <p:graphicFrame>
        <p:nvGraphicFramePr>
          <p:cNvPr id="28" name="Tabelle 150">
            <a:extLst>
              <a:ext uri="{FF2B5EF4-FFF2-40B4-BE49-F238E27FC236}">
                <a16:creationId xmlns:a16="http://schemas.microsoft.com/office/drawing/2014/main" id="{F155D98C-884D-2629-5C5F-C63546AB2729}"/>
              </a:ext>
            </a:extLst>
          </p:cNvPr>
          <p:cNvGraphicFramePr>
            <a:graphicFrameLocks noGrp="1"/>
          </p:cNvGraphicFramePr>
          <p:nvPr>
            <p:extLst>
              <p:ext uri="{D42A27DB-BD31-4B8C-83A1-F6EECF244321}">
                <p14:modId xmlns:p14="http://schemas.microsoft.com/office/powerpoint/2010/main" val="3284425596"/>
              </p:ext>
            </p:extLst>
          </p:nvPr>
        </p:nvGraphicFramePr>
        <p:xfrm>
          <a:off x="8199092" y="4077914"/>
          <a:ext cx="3648696" cy="836640"/>
        </p:xfrm>
        <a:graphic>
          <a:graphicData uri="http://schemas.openxmlformats.org/drawingml/2006/table">
            <a:tbl>
              <a:tblPr firstRow="1" bandRow="1">
                <a:tableStyleId>{5C22544A-7EE6-4342-B048-85BDC9FD1C3A}</a:tableStyleId>
              </a:tblPr>
              <a:tblGrid>
                <a:gridCol w="543090">
                  <a:extLst>
                    <a:ext uri="{9D8B030D-6E8A-4147-A177-3AD203B41FA5}">
                      <a16:colId xmlns:a16="http://schemas.microsoft.com/office/drawing/2014/main" val="161962024"/>
                    </a:ext>
                  </a:extLst>
                </a:gridCol>
                <a:gridCol w="443771">
                  <a:extLst>
                    <a:ext uri="{9D8B030D-6E8A-4147-A177-3AD203B41FA5}">
                      <a16:colId xmlns:a16="http://schemas.microsoft.com/office/drawing/2014/main" val="2374211244"/>
                    </a:ext>
                  </a:extLst>
                </a:gridCol>
                <a:gridCol w="398552">
                  <a:extLst>
                    <a:ext uri="{9D8B030D-6E8A-4147-A177-3AD203B41FA5}">
                      <a16:colId xmlns:a16="http://schemas.microsoft.com/office/drawing/2014/main" val="1350247176"/>
                    </a:ext>
                  </a:extLst>
                </a:gridCol>
                <a:gridCol w="979738">
                  <a:extLst>
                    <a:ext uri="{9D8B030D-6E8A-4147-A177-3AD203B41FA5}">
                      <a16:colId xmlns:a16="http://schemas.microsoft.com/office/drawing/2014/main" val="3159332000"/>
                    </a:ext>
                  </a:extLst>
                </a:gridCol>
                <a:gridCol w="705448">
                  <a:extLst>
                    <a:ext uri="{9D8B030D-6E8A-4147-A177-3AD203B41FA5}">
                      <a16:colId xmlns:a16="http://schemas.microsoft.com/office/drawing/2014/main" val="2273500356"/>
                    </a:ext>
                  </a:extLst>
                </a:gridCol>
                <a:gridCol w="578097">
                  <a:extLst>
                    <a:ext uri="{9D8B030D-6E8A-4147-A177-3AD203B41FA5}">
                      <a16:colId xmlns:a16="http://schemas.microsoft.com/office/drawing/2014/main" val="3290230561"/>
                    </a:ext>
                  </a:extLst>
                </a:gridCol>
              </a:tblGrid>
              <a:tr h="0">
                <a:tc gridSpan="6">
                  <a:txBody>
                    <a:bodyPr/>
                    <a:lstStyle/>
                    <a:p>
                      <a:r>
                        <a:rPr lang="de-DE" sz="700" err="1">
                          <a:solidFill>
                            <a:schemeClr val="bg1"/>
                          </a:solidFill>
                        </a:rPr>
                        <a:t>No</a:t>
                      </a:r>
                      <a:r>
                        <a:rPr lang="de-DE" sz="700">
                          <a:solidFill>
                            <a:schemeClr val="bg1"/>
                          </a:solidFill>
                        </a:rPr>
                        <a:t>. </a:t>
                      </a:r>
                      <a:r>
                        <a:rPr lang="de-DE" sz="700" err="1">
                          <a:solidFill>
                            <a:schemeClr val="bg1"/>
                          </a:solidFill>
                        </a:rPr>
                        <a:t>of</a:t>
                      </a:r>
                      <a:r>
                        <a:rPr lang="de-DE" sz="700">
                          <a:solidFill>
                            <a:schemeClr val="bg1"/>
                          </a:solidFill>
                        </a:rPr>
                        <a:t> </a:t>
                      </a:r>
                      <a:r>
                        <a:rPr lang="de-DE" sz="700" err="1">
                          <a:solidFill>
                            <a:schemeClr val="bg1"/>
                          </a:solidFill>
                        </a:rPr>
                        <a:t>patients</a:t>
                      </a:r>
                      <a:endParaRPr lang="de-DE" sz="700">
                        <a:solidFill>
                          <a:schemeClr val="bg1"/>
                        </a:solidFill>
                        <a:latin typeface="Arial" panose="020B0604020202020204" pitchFamily="34" charset="0"/>
                        <a:cs typeface="Arial" panose="020B0604020202020204" pitchFamily="34" charset="0"/>
                      </a:endParaRPr>
                    </a:p>
                  </a:txBody>
                  <a:tcPr marL="36000" marR="0" marT="36000" marB="36000" anchor="ctr"/>
                </a:tc>
                <a:tc hMerge="1">
                  <a:txBody>
                    <a:bodyPr/>
                    <a:lstStyle/>
                    <a:p>
                      <a:endParaRPr lang="de-DE"/>
                    </a:p>
                  </a:txBody>
                  <a:tcPr>
                    <a:lnL w="12700" cmpd="sng">
                      <a:noFill/>
                    </a:ln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832852052"/>
                  </a:ext>
                </a:extLst>
              </a:tr>
              <a:tr h="177333">
                <a:tc>
                  <a:txBody>
                    <a:bodyPr/>
                    <a:lstStyle/>
                    <a:p>
                      <a:r>
                        <a:rPr lang="de-DE" sz="700" b="0" spc="-10" baseline="0" err="1">
                          <a:solidFill>
                            <a:schemeClr val="bg1"/>
                          </a:solidFill>
                        </a:rPr>
                        <a:t>Zanubrutinib</a:t>
                      </a:r>
                      <a:endParaRPr lang="de-DE" sz="700" b="0" spc="-10" baseline="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4"/>
                    </a:solidFill>
                  </a:tcPr>
                </a:tc>
                <a:tc>
                  <a:txBody>
                    <a:bodyPr/>
                    <a:lstStyle/>
                    <a:p>
                      <a:pPr algn="ctr"/>
                      <a:r>
                        <a:rPr lang="de-DE" sz="700">
                          <a:solidFill>
                            <a:schemeClr val="tx1"/>
                          </a:solidFill>
                          <a:latin typeface="Arial" panose="020B0604020202020204" pitchFamily="34" charset="0"/>
                          <a:cs typeface="Arial" panose="020B0604020202020204" pitchFamily="34" charset="0"/>
                        </a:rPr>
                        <a:t>26</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28</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28</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25</a:t>
                      </a:r>
                    </a:p>
                  </a:txBody>
                  <a:tcPr marL="0" marR="0" marT="36000" marB="36000" anchor="ctr"/>
                </a:tc>
                <a:extLst>
                  <a:ext uri="{0D108BD9-81ED-4DB2-BD59-A6C34878D82A}">
                    <a16:rowId xmlns:a16="http://schemas.microsoft.com/office/drawing/2014/main" val="3888505032"/>
                  </a:ext>
                </a:extLst>
              </a:tr>
              <a:tr h="177333">
                <a:tc>
                  <a:txBody>
                    <a:bodyPr/>
                    <a:lstStyle/>
                    <a:p>
                      <a:r>
                        <a:rPr lang="de-DE" sz="700" b="0" err="1">
                          <a:solidFill>
                            <a:schemeClr val="bg1"/>
                          </a:solidFill>
                        </a:rPr>
                        <a:t>Ibrutinib</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accent5"/>
                    </a:solidFill>
                  </a:tcPr>
                </a:tc>
                <a:tc>
                  <a:txBody>
                    <a:bodyPr/>
                    <a:lstStyle/>
                    <a:p>
                      <a:pPr algn="ctr"/>
                      <a:r>
                        <a:rPr lang="de-DE" sz="700">
                          <a:solidFill>
                            <a:schemeClr val="tx1"/>
                          </a:solidFill>
                          <a:latin typeface="Arial" panose="020B0604020202020204" pitchFamily="34" charset="0"/>
                          <a:cs typeface="Arial" panose="020B0604020202020204" pitchFamily="34" charset="0"/>
                        </a:rPr>
                        <a:t>13</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14</a:t>
                      </a: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13</a:t>
                      </a:r>
                    </a:p>
                  </a:txBody>
                  <a:tcPr marL="0" marR="0" marT="36000" marB="36000" anchor="ctr"/>
                </a:tc>
                <a:tc>
                  <a:txBody>
                    <a:bodyPr/>
                    <a:lstStyle/>
                    <a:p>
                      <a:pPr algn="ctr"/>
                      <a:endParaRPr lang="de-DE" sz="7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700">
                          <a:solidFill>
                            <a:schemeClr val="tx1"/>
                          </a:solidFill>
                          <a:latin typeface="Arial" panose="020B0604020202020204" pitchFamily="34" charset="0"/>
                          <a:cs typeface="Arial" panose="020B0604020202020204" pitchFamily="34" charset="0"/>
                        </a:rPr>
                        <a:t>11</a:t>
                      </a:r>
                    </a:p>
                  </a:txBody>
                  <a:tcPr marL="0" marR="0" marT="36000" marB="36000" anchor="ctr"/>
                </a:tc>
                <a:extLst>
                  <a:ext uri="{0D108BD9-81ED-4DB2-BD59-A6C34878D82A}">
                    <a16:rowId xmlns:a16="http://schemas.microsoft.com/office/drawing/2014/main" val="1678326352"/>
                  </a:ext>
                </a:extLst>
              </a:tr>
              <a:tr h="177333">
                <a:tc>
                  <a:txBody>
                    <a:bodyPr/>
                    <a:lstStyle/>
                    <a:p>
                      <a:r>
                        <a:rPr lang="de-DE" sz="700" b="0">
                          <a:solidFill>
                            <a:schemeClr val="bg1"/>
                          </a:solidFill>
                        </a:rPr>
                        <a:t>EMTD </a:t>
                      </a:r>
                      <a:br>
                        <a:rPr lang="de-DE" sz="700" b="0">
                          <a:solidFill>
                            <a:schemeClr val="bg1"/>
                          </a:solidFill>
                        </a:rPr>
                      </a:br>
                      <a:r>
                        <a:rPr lang="de-DE" sz="700" b="0">
                          <a:solidFill>
                            <a:schemeClr val="bg1"/>
                          </a:solidFill>
                        </a:rPr>
                        <a:t>(95% CI)</a:t>
                      </a:r>
                      <a:endParaRPr lang="de-DE" sz="700" b="0">
                        <a:solidFill>
                          <a:schemeClr val="bg1"/>
                        </a:solidFill>
                        <a:latin typeface="Arial" panose="020B0604020202020204" pitchFamily="34" charset="0"/>
                        <a:cs typeface="Arial" panose="020B0604020202020204" pitchFamily="34" charset="0"/>
                      </a:endParaRPr>
                    </a:p>
                  </a:txBody>
                  <a:tcPr marL="36000" marR="0" marT="36000" marB="36000" anchor="ctr">
                    <a:solidFill>
                      <a:schemeClr val="tx1"/>
                    </a:solidFill>
                  </a:tcPr>
                </a:tc>
                <a:tc>
                  <a:txBody>
                    <a:bodyPr/>
                    <a:lstStyle/>
                    <a:p>
                      <a:pPr algn="ctr"/>
                      <a:r>
                        <a:rPr lang="de-DE" sz="500">
                          <a:solidFill>
                            <a:schemeClr val="tx1"/>
                          </a:solidFill>
                          <a:latin typeface="Arial" panose="020B0604020202020204" pitchFamily="34" charset="0"/>
                          <a:cs typeface="Arial" panose="020B0604020202020204" pitchFamily="34" charset="0"/>
                        </a:rPr>
                        <a:t>-10.98</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(-22.21, 0.24)</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=.0549</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-1.60</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(-4.39, 1.18)</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=.2515</a:t>
                      </a: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-1.15</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(-4.36, 2.06)</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=.4738</a:t>
                      </a:r>
                    </a:p>
                  </a:txBody>
                  <a:tcPr marL="0" marR="0" marT="36000" marB="36000" anchor="ctr"/>
                </a:tc>
                <a:tc>
                  <a:txBody>
                    <a:bodyPr/>
                    <a:lstStyle/>
                    <a:p>
                      <a:pPr algn="ctr"/>
                      <a:endParaRPr lang="de-DE" sz="500">
                        <a:solidFill>
                          <a:schemeClr val="tx1"/>
                        </a:solidFill>
                        <a:latin typeface="Arial" panose="020B0604020202020204" pitchFamily="34" charset="0"/>
                        <a:cs typeface="Arial" panose="020B0604020202020204" pitchFamily="34" charset="0"/>
                      </a:endParaRPr>
                    </a:p>
                  </a:txBody>
                  <a:tcPr marL="0" marR="0" marT="36000" marB="36000" anchor="ctr"/>
                </a:tc>
                <a:tc>
                  <a:txBody>
                    <a:bodyPr/>
                    <a:lstStyle/>
                    <a:p>
                      <a:pPr algn="ctr"/>
                      <a:r>
                        <a:rPr lang="de-DE" sz="500">
                          <a:solidFill>
                            <a:schemeClr val="tx1"/>
                          </a:solidFill>
                          <a:latin typeface="Arial" panose="020B0604020202020204" pitchFamily="34" charset="0"/>
                          <a:cs typeface="Arial" panose="020B0604020202020204" pitchFamily="34" charset="0"/>
                        </a:rPr>
                        <a:t>-0.25</a:t>
                      </a:r>
                      <a:br>
                        <a:rPr lang="de-DE" sz="500">
                          <a:solidFill>
                            <a:schemeClr val="tx1"/>
                          </a:solidFill>
                          <a:latin typeface="Arial" panose="020B0604020202020204" pitchFamily="34" charset="0"/>
                          <a:cs typeface="Arial" panose="020B0604020202020204" pitchFamily="34" charset="0"/>
                        </a:rPr>
                      </a:br>
                      <a:r>
                        <a:rPr lang="de-DE" sz="500">
                          <a:solidFill>
                            <a:schemeClr val="tx1"/>
                          </a:solidFill>
                          <a:latin typeface="Arial" panose="020B0604020202020204" pitchFamily="34" charset="0"/>
                          <a:cs typeface="Arial" panose="020B0604020202020204" pitchFamily="34" charset="0"/>
                        </a:rPr>
                        <a:t>(-9.06, 8.56)</a:t>
                      </a:r>
                      <a:br>
                        <a:rPr lang="de-DE" sz="500">
                          <a:solidFill>
                            <a:schemeClr val="tx1"/>
                          </a:solidFill>
                          <a:latin typeface="Arial" panose="020B0604020202020204" pitchFamily="34" charset="0"/>
                          <a:cs typeface="Arial" panose="020B0604020202020204" pitchFamily="34" charset="0"/>
                        </a:rPr>
                      </a:br>
                      <a:r>
                        <a:rPr lang="de-DE" sz="500" i="1">
                          <a:solidFill>
                            <a:schemeClr val="tx1"/>
                          </a:solidFill>
                          <a:latin typeface="Arial" panose="020B0604020202020204" pitchFamily="34" charset="0"/>
                          <a:cs typeface="Arial" panose="020B0604020202020204" pitchFamily="34" charset="0"/>
                        </a:rPr>
                        <a:t>P</a:t>
                      </a:r>
                      <a:r>
                        <a:rPr lang="de-DE" sz="500">
                          <a:solidFill>
                            <a:schemeClr val="tx1"/>
                          </a:solidFill>
                          <a:latin typeface="Arial" panose="020B0604020202020204" pitchFamily="34" charset="0"/>
                          <a:cs typeface="Arial" panose="020B0604020202020204" pitchFamily="34" charset="0"/>
                        </a:rPr>
                        <a:t>=.9549</a:t>
                      </a:r>
                    </a:p>
                  </a:txBody>
                  <a:tcPr marL="0" marR="0" marT="36000" marB="36000" anchor="ctr"/>
                </a:tc>
                <a:extLst>
                  <a:ext uri="{0D108BD9-81ED-4DB2-BD59-A6C34878D82A}">
                    <a16:rowId xmlns:a16="http://schemas.microsoft.com/office/drawing/2014/main" val="646404886"/>
                  </a:ext>
                </a:extLst>
              </a:tr>
            </a:tbl>
          </a:graphicData>
        </a:graphic>
      </p:graphicFrame>
      <p:sp>
        <p:nvSpPr>
          <p:cNvPr id="38" name="Rechteck 37">
            <a:extLst>
              <a:ext uri="{FF2B5EF4-FFF2-40B4-BE49-F238E27FC236}">
                <a16:creationId xmlns:a16="http://schemas.microsoft.com/office/drawing/2014/main" id="{0A1C8885-0A7F-07D6-E052-4989309DE4C8}"/>
              </a:ext>
            </a:extLst>
          </p:cNvPr>
          <p:cNvSpPr/>
          <p:nvPr/>
        </p:nvSpPr>
        <p:spPr>
          <a:xfrm>
            <a:off x="11778637" y="3744868"/>
            <a:ext cx="299957" cy="13020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92015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C25011-7202-32B8-74DA-20204775095D}"/>
              </a:ext>
            </a:extLst>
          </p:cNvPr>
          <p:cNvSpPr>
            <a:spLocks noGrp="1"/>
          </p:cNvSpPr>
          <p:nvPr>
            <p:ph type="ftr" sz="quarter" idx="10"/>
          </p:nvPr>
        </p:nvSpPr>
        <p:spPr/>
        <p:txBody>
          <a:bodyPr/>
          <a:lstStyle/>
          <a:p>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err="1">
                <a:solidFill>
                  <a:srgbClr val="4E4F4E"/>
                </a:solidFill>
                <a:cs typeface="Arial" panose="020B0604020202020204" pitchFamily="34" charset="0"/>
              </a:rPr>
              <a:t>HRQoL</a:t>
            </a:r>
            <a:r>
              <a:rPr lang="en-US">
                <a:solidFill>
                  <a:srgbClr val="4E4F4E"/>
                </a:solidFill>
                <a:cs typeface="Arial" panose="020B0604020202020204" pitchFamily="34" charset="0"/>
              </a:rPr>
              <a:t>, health-related quality of life; </a:t>
            </a:r>
            <a:r>
              <a:rPr lang="en-US" b="1">
                <a:solidFill>
                  <a:srgbClr val="4E4F4E"/>
                </a:solidFill>
                <a:cs typeface="Arial" panose="020B0604020202020204" pitchFamily="34" charset="0"/>
              </a:rPr>
              <a:t>ITT</a:t>
            </a:r>
            <a:r>
              <a:rPr lang="en-US">
                <a:solidFill>
                  <a:srgbClr val="4E4F4E"/>
                </a:solidFill>
                <a:cs typeface="Arial" panose="020B0604020202020204" pitchFamily="34" charset="0"/>
              </a:rPr>
              <a:t>, intent-to-treat; </a:t>
            </a:r>
            <a:r>
              <a:rPr lang="en-US" b="1">
                <a:solidFill>
                  <a:srgbClr val="4E4F4E"/>
                </a:solidFill>
                <a:cs typeface="Arial" panose="020B0604020202020204" pitchFamily="34" charset="0"/>
              </a:rPr>
              <a:t>VGPR</a:t>
            </a:r>
            <a:r>
              <a:rPr lang="en-US">
                <a:solidFill>
                  <a:srgbClr val="4E4F4E"/>
                </a:solidFill>
                <a:cs typeface="Arial" panose="020B0604020202020204" pitchFamily="34" charset="0"/>
              </a:rPr>
              <a:t>, very good partial response; </a:t>
            </a:r>
            <a:r>
              <a:rPr lang="en-US" b="1">
                <a:solidFill>
                  <a:srgbClr val="4E4F4E"/>
                </a:solidFill>
                <a:cs typeface="Arial" panose="020B0604020202020204" pitchFamily="34" charset="0"/>
              </a:rPr>
              <a:t>WM</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Waldenström’s</a:t>
            </a:r>
            <a:r>
              <a:rPr lang="en-US">
                <a:solidFill>
                  <a:srgbClr val="4E4F4E"/>
                </a:solidFill>
                <a:cs typeface="Arial" panose="020B0604020202020204" pitchFamily="34" charset="0"/>
              </a:rPr>
              <a:t> macroglobulinemia.</a:t>
            </a:r>
          </a:p>
          <a:p>
            <a:r>
              <a:rPr lang="en-US" b="1">
                <a:solidFill>
                  <a:srgbClr val="4E4F4E"/>
                </a:solidFill>
                <a:cs typeface="Arial" panose="020B0604020202020204" pitchFamily="34" charset="0"/>
              </a:rPr>
              <a:t>Tedeschi A, et al. Abstract P1679 presented at EHA2023.</a:t>
            </a:r>
          </a:p>
        </p:txBody>
      </p:sp>
      <p:sp>
        <p:nvSpPr>
          <p:cNvPr id="2" name="Title 1">
            <a:extLst>
              <a:ext uri="{FF2B5EF4-FFF2-40B4-BE49-F238E27FC236}">
                <a16:creationId xmlns:a16="http://schemas.microsoft.com/office/drawing/2014/main" id="{8F615E4A-1BD0-01C4-127D-A20E5C75D639}"/>
              </a:ext>
            </a:extLst>
          </p:cNvPr>
          <p:cNvSpPr>
            <a:spLocks noGrp="1"/>
          </p:cNvSpPr>
          <p:nvPr>
            <p:ph type="title"/>
          </p:nvPr>
        </p:nvSpPr>
        <p:spPr/>
        <p:txBody>
          <a:bodyPr/>
          <a:lstStyle/>
          <a:p>
            <a:r>
              <a:rPr lang="en-US"/>
              <a:t>Conclusions </a:t>
            </a:r>
          </a:p>
        </p:txBody>
      </p:sp>
      <p:sp>
        <p:nvSpPr>
          <p:cNvPr id="7" name="Inhaltsplatzhalter 6">
            <a:extLst>
              <a:ext uri="{FF2B5EF4-FFF2-40B4-BE49-F238E27FC236}">
                <a16:creationId xmlns:a16="http://schemas.microsoft.com/office/drawing/2014/main" id="{9F3AE384-B1E9-7133-214A-736458C2D42D}"/>
              </a:ext>
            </a:extLst>
          </p:cNvPr>
          <p:cNvSpPr>
            <a:spLocks noGrp="1"/>
          </p:cNvSpPr>
          <p:nvPr>
            <p:ph idx="1"/>
          </p:nvPr>
        </p:nvSpPr>
        <p:spPr/>
        <p:txBody>
          <a:bodyPr/>
          <a:lstStyle/>
          <a:p>
            <a:r>
              <a:rPr lang="en-US"/>
              <a:t>In the ASPEN trial, treatment with </a:t>
            </a:r>
            <a:r>
              <a:rPr lang="en-US" err="1"/>
              <a:t>zanubrutinib</a:t>
            </a:r>
            <a:r>
              <a:rPr lang="en-US"/>
              <a:t> was associated with greater improvements in </a:t>
            </a:r>
            <a:r>
              <a:rPr lang="en-US" err="1"/>
              <a:t>HRQoL</a:t>
            </a:r>
            <a:r>
              <a:rPr lang="en-US"/>
              <a:t> vs ibrutinib in patients with WM and </a:t>
            </a:r>
            <a:r>
              <a:rPr lang="en-US" i="1"/>
              <a:t>MYD88</a:t>
            </a:r>
            <a:r>
              <a:rPr lang="en-US"/>
              <a:t> mutations</a:t>
            </a:r>
          </a:p>
          <a:p>
            <a:pPr lvl="1"/>
            <a:r>
              <a:rPr lang="en-US"/>
              <a:t>In earlier cycles of treatment, clinically meaningful differences were observed in diarrhea and nausea/vomiting in the ITT population and among patients who achieved VGPR by Cycle 25</a:t>
            </a:r>
          </a:p>
          <a:p>
            <a:pPr lvl="1"/>
            <a:r>
              <a:rPr lang="en-US"/>
              <a:t>In patients who achieved VGPR by Cycle 25, clinically meaningful differences in physical functioning and fatigue were achieved in early-term treatment and continued to the end of treatment</a:t>
            </a:r>
          </a:p>
          <a:p>
            <a:r>
              <a:rPr lang="en-US"/>
              <a:t>The improved </a:t>
            </a:r>
            <a:r>
              <a:rPr lang="en-US" err="1"/>
              <a:t>HRQoL</a:t>
            </a:r>
            <a:r>
              <a:rPr lang="en-US"/>
              <a:t> seen with </a:t>
            </a:r>
            <a:r>
              <a:rPr lang="en-US" err="1"/>
              <a:t>zanubrutinib</a:t>
            </a:r>
            <a:r>
              <a:rPr lang="en-US"/>
              <a:t> among patients who achieved VGPR by Cycle 25 is consistent with the shorter median time to VGPR in the </a:t>
            </a:r>
            <a:r>
              <a:rPr lang="en-US" err="1"/>
              <a:t>zanubrutinib</a:t>
            </a:r>
            <a:r>
              <a:rPr lang="en-US"/>
              <a:t> arm and suggests that when disease is controlled to a similar extent, patients fare better in overall </a:t>
            </a:r>
            <a:r>
              <a:rPr lang="en-US" err="1"/>
              <a:t>HRQoL</a:t>
            </a:r>
            <a:r>
              <a:rPr lang="en-US"/>
              <a:t> when treated with </a:t>
            </a:r>
            <a:r>
              <a:rPr lang="en-US" err="1"/>
              <a:t>zanubrutinib</a:t>
            </a:r>
            <a:r>
              <a:rPr lang="en-US"/>
              <a:t> vs ibrutinib</a:t>
            </a:r>
          </a:p>
          <a:p>
            <a:r>
              <a:rPr lang="en-US"/>
              <a:t>Given the improved long-term safety of </a:t>
            </a:r>
            <a:r>
              <a:rPr lang="en-US" err="1"/>
              <a:t>zanubrutinib</a:t>
            </a:r>
            <a:r>
              <a:rPr lang="en-US"/>
              <a:t> vs ibrutinib and deep, early, durable responses in patients in the ASPEN trial, the </a:t>
            </a:r>
            <a:r>
              <a:rPr lang="en-US" err="1"/>
              <a:t>HRQoL</a:t>
            </a:r>
            <a:r>
              <a:rPr lang="en-US"/>
              <a:t> results support the use of </a:t>
            </a:r>
            <a:r>
              <a:rPr lang="en-US" err="1"/>
              <a:t>zanubrutinib</a:t>
            </a:r>
            <a:r>
              <a:rPr lang="en-US"/>
              <a:t> as an effective option for BTK-inhibitor therapy in patients with WM</a:t>
            </a:r>
          </a:p>
          <a:p>
            <a:endParaRPr lang="en-GB"/>
          </a:p>
        </p:txBody>
      </p:sp>
    </p:spTree>
    <p:extLst>
      <p:ext uri="{BB962C8B-B14F-4D97-AF65-F5344CB8AC3E}">
        <p14:creationId xmlns:p14="http://schemas.microsoft.com/office/powerpoint/2010/main" val="11985998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0E8CB-3F48-3E9A-704B-F3D3BD28CC11}"/>
              </a:ext>
            </a:extLst>
          </p:cNvPr>
          <p:cNvSpPr>
            <a:spLocks noGrp="1"/>
          </p:cNvSpPr>
          <p:nvPr>
            <p:ph type="title"/>
          </p:nvPr>
        </p:nvSpPr>
        <p:spPr/>
        <p:txBody>
          <a:bodyPr>
            <a:normAutofit/>
          </a:bodyPr>
          <a:lstStyle/>
          <a:p>
            <a:br>
              <a:rPr lang="en-US"/>
            </a:br>
            <a:r>
              <a:rPr lang="en-US"/>
              <a:t>Phase </a:t>
            </a:r>
            <a:br>
              <a:rPr lang="en-US"/>
            </a:br>
            <a:r>
              <a:rPr lang="en-US"/>
              <a:t>1/2 BRUIN Study</a:t>
            </a:r>
          </a:p>
        </p:txBody>
      </p:sp>
      <p:sp>
        <p:nvSpPr>
          <p:cNvPr id="3" name="Text Placeholder 2">
            <a:extLst>
              <a:ext uri="{FF2B5EF4-FFF2-40B4-BE49-F238E27FC236}">
                <a16:creationId xmlns:a16="http://schemas.microsoft.com/office/drawing/2014/main" id="{1711F07A-AED7-E9F6-F9A6-E40896630CEE}"/>
              </a:ext>
            </a:extLst>
          </p:cNvPr>
          <p:cNvSpPr>
            <a:spLocks noGrp="1"/>
          </p:cNvSpPr>
          <p:nvPr>
            <p:ph type="body" idx="1"/>
          </p:nvPr>
        </p:nvSpPr>
        <p:spPr/>
        <p:txBody>
          <a:bodyPr>
            <a:normAutofit/>
          </a:bodyPr>
          <a:lstStyle/>
          <a:p>
            <a:r>
              <a:rPr lang="en-US"/>
              <a:t>Efficacy of </a:t>
            </a:r>
            <a:r>
              <a:rPr lang="en-US" err="1"/>
              <a:t>pirtobrutinib</a:t>
            </a:r>
            <a:r>
              <a:rPr lang="en-US"/>
              <a:t> in R/R WM</a:t>
            </a:r>
          </a:p>
        </p:txBody>
      </p:sp>
    </p:spTree>
    <p:extLst>
      <p:ext uri="{BB962C8B-B14F-4D97-AF65-F5344CB8AC3E}">
        <p14:creationId xmlns:p14="http://schemas.microsoft.com/office/powerpoint/2010/main" val="38325922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7A05C71-76FA-96D3-32C0-75222C7D2B22}"/>
              </a:ext>
            </a:extLst>
          </p:cNvPr>
          <p:cNvSpPr>
            <a:spLocks noGrp="1"/>
          </p:cNvSpPr>
          <p:nvPr>
            <p:ph type="ftr" sz="quarter" idx="13"/>
          </p:nvPr>
        </p:nvSpPr>
        <p:spPr/>
        <p:txBody>
          <a:bodyPr/>
          <a:lstStyle/>
          <a:p>
            <a:r>
              <a:rPr lang="en-US">
                <a:solidFill>
                  <a:srgbClr val="4E4F4E"/>
                </a:solidFill>
                <a:cs typeface="Arial" panose="020B0604020202020204" pitchFamily="34" charset="0"/>
              </a:rPr>
              <a:t>Data cutoff date of 29 July 2022.</a:t>
            </a:r>
          </a:p>
          <a:p>
            <a:r>
              <a:rPr lang="en-US" baseline="30000">
                <a:solidFill>
                  <a:srgbClr val="4E4F4E"/>
                </a:solidFill>
                <a:cs typeface="Arial" panose="020B0604020202020204" pitchFamily="34" charset="0"/>
              </a:rPr>
              <a:t>a </a:t>
            </a:r>
            <a:r>
              <a:rPr lang="en-US">
                <a:solidFill>
                  <a:srgbClr val="4E4F4E"/>
                </a:solidFill>
                <a:cs typeface="Arial" panose="020B0604020202020204" pitchFamily="34" charset="0"/>
              </a:rPr>
              <a:t>Other includes DLBCL, Richter transformation, FL, MZL, B PLL, Hairy Cell Leukemia, PCNSL, and other transformation. </a:t>
            </a:r>
          </a:p>
          <a:p>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err="1">
                <a:solidFill>
                  <a:srgbClr val="4E4F4E"/>
                </a:solidFill>
                <a:cs typeface="Arial" panose="020B0604020202020204" pitchFamily="34" charset="0"/>
              </a:rPr>
              <a:t>cBTKi</a:t>
            </a:r>
            <a:r>
              <a:rPr lang="en-US">
                <a:solidFill>
                  <a:srgbClr val="4E4F4E"/>
                </a:solidFill>
                <a:cs typeface="Arial" panose="020B0604020202020204" pitchFamily="34" charset="0"/>
              </a:rPr>
              <a:t>, covalent BTK inhibitor; </a:t>
            </a:r>
            <a:r>
              <a:rPr lang="en-US" b="1">
                <a:solidFill>
                  <a:srgbClr val="4E4F4E"/>
                </a:solidFill>
                <a:cs typeface="Arial" panose="020B0604020202020204" pitchFamily="34" charset="0"/>
              </a:rPr>
              <a:t>CLL</a:t>
            </a:r>
            <a:r>
              <a:rPr lang="en-US">
                <a:solidFill>
                  <a:srgbClr val="4E4F4E"/>
                </a:solidFill>
                <a:cs typeface="Arial" panose="020B0604020202020204" pitchFamily="34" charset="0"/>
              </a:rPr>
              <a:t>, chronic lymphocytic leukemia; </a:t>
            </a:r>
            <a:r>
              <a:rPr lang="en-US" b="1">
                <a:solidFill>
                  <a:srgbClr val="4E4F4E"/>
                </a:solidFill>
                <a:cs typeface="Arial" panose="020B0604020202020204" pitchFamily="34" charset="0"/>
              </a:rPr>
              <a:t>DLBCL</a:t>
            </a:r>
            <a:r>
              <a:rPr lang="en-US">
                <a:solidFill>
                  <a:srgbClr val="4E4F4E"/>
                </a:solidFill>
                <a:cs typeface="Arial" panose="020B0604020202020204" pitchFamily="34" charset="0"/>
              </a:rPr>
              <a:t>, diffuse large B-cell lymphoma; </a:t>
            </a:r>
            <a:r>
              <a:rPr lang="en-US" b="1" err="1">
                <a:solidFill>
                  <a:srgbClr val="4E4F4E"/>
                </a:solidFill>
                <a:cs typeface="Arial" panose="020B0604020202020204" pitchFamily="34" charset="0"/>
              </a:rPr>
              <a:t>DoR</a:t>
            </a:r>
            <a:r>
              <a:rPr lang="en-US">
                <a:solidFill>
                  <a:srgbClr val="4E4F4E"/>
                </a:solidFill>
                <a:cs typeface="Arial" panose="020B0604020202020204" pitchFamily="34" charset="0"/>
              </a:rPr>
              <a:t>, duration of response; </a:t>
            </a:r>
            <a:r>
              <a:rPr lang="en-US" b="1">
                <a:solidFill>
                  <a:srgbClr val="4E4F4E"/>
                </a:solidFill>
                <a:cs typeface="Arial" panose="020B0604020202020204" pitchFamily="34" charset="0"/>
              </a:rPr>
              <a:t>ECOG</a:t>
            </a:r>
            <a:r>
              <a:rPr lang="en-US">
                <a:solidFill>
                  <a:srgbClr val="4E4F4E"/>
                </a:solidFill>
                <a:cs typeface="Arial" panose="020B0604020202020204" pitchFamily="34" charset="0"/>
              </a:rPr>
              <a:t>, Eastern Cooperative Oncology Group; </a:t>
            </a:r>
            <a:r>
              <a:rPr lang="en-US" b="1">
                <a:solidFill>
                  <a:srgbClr val="4E4F4E"/>
                </a:solidFill>
                <a:cs typeface="Arial" panose="020B0604020202020204" pitchFamily="34" charset="0"/>
              </a:rPr>
              <a:t>IWWM</a:t>
            </a:r>
            <a:r>
              <a:rPr lang="en-US">
                <a:solidFill>
                  <a:srgbClr val="4E4F4E"/>
                </a:solidFill>
                <a:cs typeface="Arial" panose="020B0604020202020204" pitchFamily="34" charset="0"/>
              </a:rPr>
              <a:t>, International Workshop on </a:t>
            </a:r>
            <a:r>
              <a:rPr lang="en-US" err="1">
                <a:solidFill>
                  <a:srgbClr val="4E4F4E"/>
                </a:solidFill>
                <a:cs typeface="Arial" panose="020B0604020202020204" pitchFamily="34" charset="0"/>
              </a:rPr>
              <a:t>Waldenstrom's</a:t>
            </a:r>
            <a:r>
              <a:rPr lang="en-US">
                <a:solidFill>
                  <a:srgbClr val="4E4F4E"/>
                </a:solidFill>
                <a:cs typeface="Arial" panose="020B0604020202020204" pitchFamily="34" charset="0"/>
              </a:rPr>
              <a:t> Macroglobulinemia; </a:t>
            </a:r>
            <a:r>
              <a:rPr lang="en-US" b="1">
                <a:solidFill>
                  <a:srgbClr val="4E4F4E"/>
                </a:solidFill>
                <a:cs typeface="Arial" panose="020B0604020202020204" pitchFamily="34" charset="0"/>
              </a:rPr>
              <a:t>MCL</a:t>
            </a:r>
            <a:r>
              <a:rPr lang="en-US">
                <a:solidFill>
                  <a:srgbClr val="4E4F4E"/>
                </a:solidFill>
                <a:cs typeface="Arial" panose="020B0604020202020204" pitchFamily="34" charset="0"/>
              </a:rPr>
              <a:t>, mantle cell lymphoma; </a:t>
            </a:r>
            <a:r>
              <a:rPr lang="en-US" b="1">
                <a:solidFill>
                  <a:srgbClr val="4E4F4E"/>
                </a:solidFill>
                <a:cs typeface="Arial" panose="020B0604020202020204" pitchFamily="34" charset="0"/>
              </a:rPr>
              <a:t>MTD</a:t>
            </a:r>
            <a:r>
              <a:rPr lang="en-US">
                <a:solidFill>
                  <a:srgbClr val="4E4F4E"/>
                </a:solidFill>
                <a:cs typeface="Arial" panose="020B0604020202020204" pitchFamily="34" charset="0"/>
              </a:rPr>
              <a:t>, maximum tolerated dose; </a:t>
            </a:r>
            <a:r>
              <a:rPr lang="en-US" b="1">
                <a:solidFill>
                  <a:srgbClr val="4E4F4E"/>
                </a:solidFill>
                <a:cs typeface="Arial" panose="020B0604020202020204" pitchFamily="34" charset="0"/>
              </a:rPr>
              <a:t>MZL</a:t>
            </a:r>
            <a:r>
              <a:rPr lang="en-US">
                <a:solidFill>
                  <a:srgbClr val="4E4F4E"/>
                </a:solidFill>
                <a:cs typeface="Arial" panose="020B0604020202020204" pitchFamily="34" charset="0"/>
              </a:rPr>
              <a:t>, marginal zone lymphoma; </a:t>
            </a:r>
            <a:r>
              <a:rPr lang="en-US" b="1">
                <a:solidFill>
                  <a:srgbClr val="4E4F4E"/>
                </a:solidFill>
                <a:cs typeface="Arial" panose="020B0604020202020204" pitchFamily="34" charset="0"/>
              </a:rPr>
              <a:t>NHL</a:t>
            </a:r>
            <a:r>
              <a:rPr lang="en-US">
                <a:solidFill>
                  <a:srgbClr val="4E4F4E"/>
                </a:solidFill>
                <a:cs typeface="Arial" panose="020B0604020202020204" pitchFamily="34" charset="0"/>
              </a:rPr>
              <a:t>, non-Hodgkin’s lymphoma; </a:t>
            </a:r>
            <a:r>
              <a:rPr lang="en-US" b="1">
                <a:solidFill>
                  <a:srgbClr val="4E4F4E"/>
                </a:solidFill>
                <a:cs typeface="Arial" panose="020B0604020202020204" pitchFamily="34" charset="0"/>
              </a:rPr>
              <a:t>ORR</a:t>
            </a:r>
            <a:r>
              <a:rPr lang="en-US">
                <a:solidFill>
                  <a:srgbClr val="4E4F4E"/>
                </a:solidFill>
                <a:cs typeface="Arial" panose="020B0604020202020204" pitchFamily="34" charset="0"/>
              </a:rPr>
              <a:t>, overall response rate; </a:t>
            </a:r>
            <a:r>
              <a:rPr lang="en-US" b="1">
                <a:solidFill>
                  <a:srgbClr val="4E4F4E"/>
                </a:solidFill>
                <a:cs typeface="Arial" panose="020B0604020202020204" pitchFamily="34" charset="0"/>
              </a:rPr>
              <a:t>PLL</a:t>
            </a:r>
            <a:r>
              <a:rPr lang="en-US">
                <a:solidFill>
                  <a:srgbClr val="4E4F4E"/>
                </a:solidFill>
                <a:cs typeface="Arial" panose="020B0604020202020204" pitchFamily="34" charset="0"/>
              </a:rPr>
              <a:t>, prolymphocytic leukemia; </a:t>
            </a:r>
            <a:r>
              <a:rPr lang="en-US" b="1">
                <a:solidFill>
                  <a:srgbClr val="4E4F4E"/>
                </a:solidFill>
                <a:cs typeface="Arial" panose="020B0604020202020204" pitchFamily="34" charset="0"/>
              </a:rPr>
              <a:t>QD</a:t>
            </a:r>
            <a:r>
              <a:rPr lang="en-US">
                <a:solidFill>
                  <a:srgbClr val="4E4F4E"/>
                </a:solidFill>
                <a:cs typeface="Arial" panose="020B0604020202020204" pitchFamily="34" charset="0"/>
              </a:rPr>
              <a:t>, once daily; </a:t>
            </a:r>
            <a:r>
              <a:rPr lang="en-US" b="1">
                <a:solidFill>
                  <a:srgbClr val="4E4F4E"/>
                </a:solidFill>
                <a:cs typeface="Arial" panose="020B0604020202020204" pitchFamily="34" charset="0"/>
              </a:rPr>
              <a:t>SLL</a:t>
            </a:r>
            <a:r>
              <a:rPr lang="en-US">
                <a:solidFill>
                  <a:srgbClr val="4E4F4E"/>
                </a:solidFill>
                <a:cs typeface="Arial" panose="020B0604020202020204" pitchFamily="34" charset="0"/>
              </a:rPr>
              <a:t>, small lymphocytic lymphoma; </a:t>
            </a:r>
            <a:r>
              <a:rPr lang="en-US" b="1">
                <a:solidFill>
                  <a:srgbClr val="4E4F4E"/>
                </a:solidFill>
                <a:cs typeface="Arial" panose="020B0604020202020204" pitchFamily="34" charset="0"/>
              </a:rPr>
              <a:t>WM</a:t>
            </a:r>
            <a:r>
              <a:rPr lang="en-US">
                <a:solidFill>
                  <a:srgbClr val="4E4F4E"/>
                </a:solidFill>
                <a:cs typeface="Arial" panose="020B0604020202020204" pitchFamily="34" charset="0"/>
              </a:rPr>
              <a:t>, </a:t>
            </a:r>
            <a:r>
              <a:rPr lang="en-US" err="1">
                <a:solidFill>
                  <a:srgbClr val="4E4F4E"/>
                </a:solidFill>
                <a:cs typeface="Arial" panose="020B0604020202020204" pitchFamily="34" charset="0"/>
              </a:rPr>
              <a:t>Waldenström’s</a:t>
            </a:r>
            <a:r>
              <a:rPr lang="en-US">
                <a:solidFill>
                  <a:srgbClr val="4E4F4E"/>
                </a:solidFill>
                <a:cs typeface="Arial" panose="020B0604020202020204" pitchFamily="34" charset="0"/>
              </a:rPr>
              <a:t> macroglobulinemia. </a:t>
            </a:r>
          </a:p>
          <a:p>
            <a:r>
              <a:rPr lang="en-US" b="1" err="1">
                <a:solidFill>
                  <a:srgbClr val="4E4F4E"/>
                </a:solidFill>
                <a:cs typeface="Arial" panose="020B0604020202020204" pitchFamily="34" charset="0"/>
              </a:rPr>
              <a:t>Scarfò</a:t>
            </a:r>
            <a:r>
              <a:rPr lang="en-US" b="1">
                <a:solidFill>
                  <a:srgbClr val="4E4F4E"/>
                </a:solidFill>
                <a:cs typeface="Arial" panose="020B0604020202020204" pitchFamily="34" charset="0"/>
              </a:rPr>
              <a:t> L, et al. Abstract P1108 presented at EHA2023.</a:t>
            </a:r>
          </a:p>
        </p:txBody>
      </p:sp>
      <p:sp>
        <p:nvSpPr>
          <p:cNvPr id="7" name="Rectangle 6">
            <a:extLst>
              <a:ext uri="{FF2B5EF4-FFF2-40B4-BE49-F238E27FC236}">
                <a16:creationId xmlns:a16="http://schemas.microsoft.com/office/drawing/2014/main" id="{602302BE-FC44-9512-728E-2E7AD2CB6FA6}"/>
              </a:ext>
            </a:extLst>
          </p:cNvPr>
          <p:cNvSpPr/>
          <p:nvPr/>
        </p:nvSpPr>
        <p:spPr>
          <a:xfrm>
            <a:off x="1551646" y="1995107"/>
            <a:ext cx="5704287" cy="8946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Phase 1 Escalation + Expansion (25 to 300 mg QD)</a:t>
            </a:r>
          </a:p>
          <a:p>
            <a:pPr algn="ctr"/>
            <a:r>
              <a:rPr lang="en-US" sz="1400" b="1"/>
              <a:t>Phase 2 (200 mg QD)</a:t>
            </a:r>
          </a:p>
          <a:p>
            <a:pPr algn="ctr"/>
            <a:r>
              <a:rPr lang="en-US" sz="1400"/>
              <a:t>N=773 </a:t>
            </a:r>
          </a:p>
        </p:txBody>
      </p:sp>
      <p:sp>
        <p:nvSpPr>
          <p:cNvPr id="8" name="Rectangle 7">
            <a:extLst>
              <a:ext uri="{FF2B5EF4-FFF2-40B4-BE49-F238E27FC236}">
                <a16:creationId xmlns:a16="http://schemas.microsoft.com/office/drawing/2014/main" id="{4D087229-3D82-44F9-FEA1-21BA6B5DA000}"/>
              </a:ext>
            </a:extLst>
          </p:cNvPr>
          <p:cNvSpPr/>
          <p:nvPr/>
        </p:nvSpPr>
        <p:spPr>
          <a:xfrm>
            <a:off x="1551646" y="3272074"/>
            <a:ext cx="1080000" cy="61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CLL/SLL</a:t>
            </a:r>
          </a:p>
          <a:p>
            <a:pPr algn="ctr"/>
            <a:r>
              <a:rPr lang="en-US" sz="1400">
                <a:solidFill>
                  <a:schemeClr val="bg1"/>
                </a:solidFill>
              </a:rPr>
              <a:t>n=317</a:t>
            </a:r>
          </a:p>
        </p:txBody>
      </p:sp>
      <p:sp>
        <p:nvSpPr>
          <p:cNvPr id="9" name="Rectangle 8">
            <a:extLst>
              <a:ext uri="{FF2B5EF4-FFF2-40B4-BE49-F238E27FC236}">
                <a16:creationId xmlns:a16="http://schemas.microsoft.com/office/drawing/2014/main" id="{E93E02A7-0B70-CAF1-06D2-5E8B35E2639B}"/>
              </a:ext>
            </a:extLst>
          </p:cNvPr>
          <p:cNvSpPr/>
          <p:nvPr/>
        </p:nvSpPr>
        <p:spPr>
          <a:xfrm>
            <a:off x="3093075" y="3272074"/>
            <a:ext cx="1080000" cy="61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MCL</a:t>
            </a:r>
          </a:p>
          <a:p>
            <a:pPr algn="ctr"/>
            <a:r>
              <a:rPr lang="en-US" sz="1400">
                <a:solidFill>
                  <a:schemeClr val="bg1"/>
                </a:solidFill>
              </a:rPr>
              <a:t>n=166</a:t>
            </a:r>
          </a:p>
        </p:txBody>
      </p:sp>
      <p:sp>
        <p:nvSpPr>
          <p:cNvPr id="10" name="Rectangle 9">
            <a:extLst>
              <a:ext uri="{FF2B5EF4-FFF2-40B4-BE49-F238E27FC236}">
                <a16:creationId xmlns:a16="http://schemas.microsoft.com/office/drawing/2014/main" id="{1F4EDD98-9750-751B-25F3-3D6AF18900DB}"/>
              </a:ext>
            </a:extLst>
          </p:cNvPr>
          <p:cNvSpPr/>
          <p:nvPr/>
        </p:nvSpPr>
        <p:spPr>
          <a:xfrm>
            <a:off x="4634505" y="3272074"/>
            <a:ext cx="1080000" cy="61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WM</a:t>
            </a:r>
          </a:p>
          <a:p>
            <a:pPr algn="ctr"/>
            <a:r>
              <a:rPr lang="en-US" sz="1400">
                <a:solidFill>
                  <a:schemeClr val="bg1"/>
                </a:solidFill>
              </a:rPr>
              <a:t>n=80</a:t>
            </a:r>
          </a:p>
        </p:txBody>
      </p:sp>
      <p:sp>
        <p:nvSpPr>
          <p:cNvPr id="11" name="Rectangle 10">
            <a:extLst>
              <a:ext uri="{FF2B5EF4-FFF2-40B4-BE49-F238E27FC236}">
                <a16:creationId xmlns:a16="http://schemas.microsoft.com/office/drawing/2014/main" id="{1A5EADFD-7FF8-3516-D67D-8E196235D304}"/>
              </a:ext>
            </a:extLst>
          </p:cNvPr>
          <p:cNvSpPr/>
          <p:nvPr/>
        </p:nvSpPr>
        <p:spPr>
          <a:xfrm>
            <a:off x="6175933" y="3272074"/>
            <a:ext cx="1080000" cy="61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err="1">
                <a:solidFill>
                  <a:schemeClr val="bg1"/>
                </a:solidFill>
              </a:rPr>
              <a:t>Other</a:t>
            </a:r>
            <a:r>
              <a:rPr lang="en-US" sz="1400" b="1" baseline="30000" err="1">
                <a:solidFill>
                  <a:schemeClr val="bg1"/>
                </a:solidFill>
              </a:rPr>
              <a:t>a</a:t>
            </a:r>
            <a:endParaRPr lang="en-US" sz="1400" b="1" baseline="30000">
              <a:solidFill>
                <a:schemeClr val="bg1"/>
              </a:solidFill>
            </a:endParaRPr>
          </a:p>
          <a:p>
            <a:pPr algn="ctr"/>
            <a:r>
              <a:rPr lang="en-US" sz="1400">
                <a:solidFill>
                  <a:schemeClr val="bg1"/>
                </a:solidFill>
              </a:rPr>
              <a:t>n=210</a:t>
            </a:r>
          </a:p>
        </p:txBody>
      </p:sp>
      <p:sp>
        <p:nvSpPr>
          <p:cNvPr id="12" name="Rectangle 11">
            <a:extLst>
              <a:ext uri="{FF2B5EF4-FFF2-40B4-BE49-F238E27FC236}">
                <a16:creationId xmlns:a16="http://schemas.microsoft.com/office/drawing/2014/main" id="{E11C45A6-C6C1-FE61-2F12-FE008E653A8A}"/>
              </a:ext>
            </a:extLst>
          </p:cNvPr>
          <p:cNvSpPr/>
          <p:nvPr/>
        </p:nvSpPr>
        <p:spPr>
          <a:xfrm>
            <a:off x="4634504" y="4114023"/>
            <a:ext cx="1080000" cy="61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WM</a:t>
            </a:r>
          </a:p>
          <a:p>
            <a:pPr algn="ctr"/>
            <a:r>
              <a:rPr lang="en-US" sz="1400">
                <a:solidFill>
                  <a:schemeClr val="bg1"/>
                </a:solidFill>
              </a:rPr>
              <a:t>n=80</a:t>
            </a:r>
          </a:p>
        </p:txBody>
      </p:sp>
      <p:sp>
        <p:nvSpPr>
          <p:cNvPr id="13" name="Rectangle 12">
            <a:extLst>
              <a:ext uri="{FF2B5EF4-FFF2-40B4-BE49-F238E27FC236}">
                <a16:creationId xmlns:a16="http://schemas.microsoft.com/office/drawing/2014/main" id="{CAE3969E-80EE-5163-0729-FA1BD17527EE}"/>
              </a:ext>
            </a:extLst>
          </p:cNvPr>
          <p:cNvSpPr/>
          <p:nvPr/>
        </p:nvSpPr>
        <p:spPr>
          <a:xfrm>
            <a:off x="3863790" y="5108380"/>
            <a:ext cx="1080000" cy="61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a:solidFill>
                  <a:schemeClr val="bg1"/>
                </a:solidFill>
              </a:rPr>
              <a:t>Prior </a:t>
            </a:r>
            <a:r>
              <a:rPr lang="en-US" sz="1400" b="1" err="1">
                <a:solidFill>
                  <a:schemeClr val="bg1"/>
                </a:solidFill>
              </a:rPr>
              <a:t>cBTKi</a:t>
            </a:r>
            <a:endParaRPr lang="en-US" sz="1400" b="1">
              <a:solidFill>
                <a:schemeClr val="bg1"/>
              </a:solidFill>
            </a:endParaRPr>
          </a:p>
          <a:p>
            <a:pPr algn="ctr">
              <a:lnSpc>
                <a:spcPct val="90000"/>
              </a:lnSpc>
            </a:pPr>
            <a:r>
              <a:rPr lang="en-US" sz="1400">
                <a:solidFill>
                  <a:schemeClr val="bg1"/>
                </a:solidFill>
              </a:rPr>
              <a:t>n=63</a:t>
            </a:r>
          </a:p>
        </p:txBody>
      </p:sp>
      <p:sp>
        <p:nvSpPr>
          <p:cNvPr id="14" name="Rectangle 13">
            <a:extLst>
              <a:ext uri="{FF2B5EF4-FFF2-40B4-BE49-F238E27FC236}">
                <a16:creationId xmlns:a16="http://schemas.microsoft.com/office/drawing/2014/main" id="{E336EB79-EB87-92C2-EECE-288CED873575}"/>
              </a:ext>
            </a:extLst>
          </p:cNvPr>
          <p:cNvSpPr/>
          <p:nvPr/>
        </p:nvSpPr>
        <p:spPr>
          <a:xfrm>
            <a:off x="5405220" y="5108379"/>
            <a:ext cx="1080000" cy="61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err="1">
                <a:solidFill>
                  <a:schemeClr val="bg1"/>
                </a:solidFill>
              </a:rPr>
              <a:t>cBTKi</a:t>
            </a:r>
            <a:endParaRPr lang="en-US" sz="1400" b="1">
              <a:solidFill>
                <a:schemeClr val="bg1"/>
              </a:solidFill>
            </a:endParaRPr>
          </a:p>
          <a:p>
            <a:pPr algn="ctr">
              <a:lnSpc>
                <a:spcPct val="90000"/>
              </a:lnSpc>
            </a:pPr>
            <a:r>
              <a:rPr lang="en-US" sz="1400" b="1">
                <a:solidFill>
                  <a:schemeClr val="bg1"/>
                </a:solidFill>
              </a:rPr>
              <a:t>naïve</a:t>
            </a:r>
          </a:p>
          <a:p>
            <a:pPr algn="ctr">
              <a:lnSpc>
                <a:spcPct val="90000"/>
              </a:lnSpc>
            </a:pPr>
            <a:r>
              <a:rPr lang="en-US" sz="1400">
                <a:solidFill>
                  <a:schemeClr val="bg1"/>
                </a:solidFill>
              </a:rPr>
              <a:t>n=17</a:t>
            </a:r>
          </a:p>
        </p:txBody>
      </p:sp>
      <p:cxnSp>
        <p:nvCxnSpPr>
          <p:cNvPr id="16" name="Elbow Connector 15">
            <a:extLst>
              <a:ext uri="{FF2B5EF4-FFF2-40B4-BE49-F238E27FC236}">
                <a16:creationId xmlns:a16="http://schemas.microsoft.com/office/drawing/2014/main" id="{0E1E1436-9C45-AD7D-D204-98F18EC8EA93}"/>
              </a:ext>
            </a:extLst>
          </p:cNvPr>
          <p:cNvCxnSpPr>
            <a:cxnSpLocks/>
            <a:stCxn id="7" idx="2"/>
            <a:endCxn id="8" idx="0"/>
          </p:cNvCxnSpPr>
          <p:nvPr/>
        </p:nvCxnSpPr>
        <p:spPr>
          <a:xfrm rot="5400000">
            <a:off x="3056541" y="1924824"/>
            <a:ext cx="382355" cy="231214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D6DDD87E-BD3A-4A63-BFDD-C69988A69DFD}"/>
              </a:ext>
            </a:extLst>
          </p:cNvPr>
          <p:cNvCxnSpPr>
            <a:cxnSpLocks/>
            <a:stCxn id="7" idx="2"/>
            <a:endCxn id="11" idx="0"/>
          </p:cNvCxnSpPr>
          <p:nvPr/>
        </p:nvCxnSpPr>
        <p:spPr>
          <a:xfrm rot="16200000" flipH="1">
            <a:off x="5368684" y="1924824"/>
            <a:ext cx="382355" cy="231214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B7B4DB7F-5ACD-AE44-5335-C27A2788F9F5}"/>
              </a:ext>
            </a:extLst>
          </p:cNvPr>
          <p:cNvCxnSpPr>
            <a:cxnSpLocks/>
            <a:stCxn id="7" idx="2"/>
            <a:endCxn id="10" idx="0"/>
          </p:cNvCxnSpPr>
          <p:nvPr/>
        </p:nvCxnSpPr>
        <p:spPr>
          <a:xfrm rot="16200000" flipH="1">
            <a:off x="4597970" y="2695538"/>
            <a:ext cx="382355" cy="77071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873818BC-C12B-8AE7-6B6E-9AFFECDD5FF0}"/>
              </a:ext>
            </a:extLst>
          </p:cNvPr>
          <p:cNvCxnSpPr>
            <a:cxnSpLocks/>
            <a:stCxn id="7" idx="2"/>
            <a:endCxn id="9" idx="0"/>
          </p:cNvCxnSpPr>
          <p:nvPr/>
        </p:nvCxnSpPr>
        <p:spPr>
          <a:xfrm rot="5400000">
            <a:off x="3827256" y="2695539"/>
            <a:ext cx="382355" cy="77071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C674D0C7-AF5B-452B-0BF9-7C74C5B37F8D}"/>
              </a:ext>
            </a:extLst>
          </p:cNvPr>
          <p:cNvCxnSpPr>
            <a:cxnSpLocks/>
            <a:stCxn id="12" idx="2"/>
            <a:endCxn id="14" idx="0"/>
          </p:cNvCxnSpPr>
          <p:nvPr/>
        </p:nvCxnSpPr>
        <p:spPr>
          <a:xfrm rot="16200000" flipH="1">
            <a:off x="5368684" y="4531843"/>
            <a:ext cx="382356" cy="770716"/>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E474D63A-4D8B-32D8-E31D-4DD14A5B0973}"/>
              </a:ext>
            </a:extLst>
          </p:cNvPr>
          <p:cNvCxnSpPr>
            <a:cxnSpLocks/>
            <a:stCxn id="12" idx="2"/>
            <a:endCxn id="13" idx="0"/>
          </p:cNvCxnSpPr>
          <p:nvPr/>
        </p:nvCxnSpPr>
        <p:spPr>
          <a:xfrm rot="5400000">
            <a:off x="4597969" y="4531844"/>
            <a:ext cx="382357" cy="77071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DC09EA5-D450-EC0D-BAE0-8F5DA8A7FFE9}"/>
              </a:ext>
            </a:extLst>
          </p:cNvPr>
          <p:cNvCxnSpPr>
            <a:stCxn id="10" idx="2"/>
            <a:endCxn id="12" idx="0"/>
          </p:cNvCxnSpPr>
          <p:nvPr/>
        </p:nvCxnSpPr>
        <p:spPr>
          <a:xfrm flipH="1">
            <a:off x="5174504" y="3884074"/>
            <a:ext cx="1" cy="229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ABDE902-9D27-DC51-C73C-7C3C285747DF}"/>
              </a:ext>
            </a:extLst>
          </p:cNvPr>
          <p:cNvSpPr txBox="1"/>
          <p:nvPr/>
        </p:nvSpPr>
        <p:spPr>
          <a:xfrm>
            <a:off x="281064" y="3316464"/>
            <a:ext cx="1151412" cy="523220"/>
          </a:xfrm>
          <a:prstGeom prst="rect">
            <a:avLst/>
          </a:prstGeom>
          <a:noFill/>
        </p:spPr>
        <p:txBody>
          <a:bodyPr wrap="square" rtlCol="0">
            <a:spAutoFit/>
          </a:bodyPr>
          <a:lstStyle/>
          <a:p>
            <a:pPr algn="ctr"/>
            <a:r>
              <a:rPr lang="en-US" sz="1400" b="1"/>
              <a:t>Safety population</a:t>
            </a:r>
          </a:p>
        </p:txBody>
      </p:sp>
      <p:sp>
        <p:nvSpPr>
          <p:cNvPr id="30" name="TextBox 29">
            <a:extLst>
              <a:ext uri="{FF2B5EF4-FFF2-40B4-BE49-F238E27FC236}">
                <a16:creationId xmlns:a16="http://schemas.microsoft.com/office/drawing/2014/main" id="{AF87F59E-2622-2B56-1298-ABD78E694DCB}"/>
              </a:ext>
            </a:extLst>
          </p:cNvPr>
          <p:cNvSpPr txBox="1"/>
          <p:nvPr/>
        </p:nvSpPr>
        <p:spPr>
          <a:xfrm>
            <a:off x="281063" y="4158413"/>
            <a:ext cx="1151412" cy="523220"/>
          </a:xfrm>
          <a:prstGeom prst="rect">
            <a:avLst/>
          </a:prstGeom>
          <a:noFill/>
        </p:spPr>
        <p:txBody>
          <a:bodyPr wrap="square" rtlCol="0">
            <a:spAutoFit/>
          </a:bodyPr>
          <a:lstStyle/>
          <a:p>
            <a:pPr algn="ctr"/>
            <a:r>
              <a:rPr lang="en-US" sz="1400" b="1"/>
              <a:t>Efficacy population</a:t>
            </a:r>
          </a:p>
        </p:txBody>
      </p:sp>
      <p:sp>
        <p:nvSpPr>
          <p:cNvPr id="31" name="TextBox 30">
            <a:extLst>
              <a:ext uri="{FF2B5EF4-FFF2-40B4-BE49-F238E27FC236}">
                <a16:creationId xmlns:a16="http://schemas.microsoft.com/office/drawing/2014/main" id="{C058B9E0-6EAC-7923-1908-95316E2D4F06}"/>
              </a:ext>
            </a:extLst>
          </p:cNvPr>
          <p:cNvSpPr txBox="1"/>
          <p:nvPr/>
        </p:nvSpPr>
        <p:spPr>
          <a:xfrm>
            <a:off x="7919065" y="1983251"/>
            <a:ext cx="3873324" cy="3726762"/>
          </a:xfrm>
          <a:prstGeom prst="rect">
            <a:avLst/>
          </a:prstGeom>
          <a:solidFill>
            <a:schemeClr val="bg2"/>
          </a:solidFill>
        </p:spPr>
        <p:txBody>
          <a:bodyPr wrap="square" lIns="144000" tIns="108000" bIns="108000" rtlCol="0">
            <a:spAutoFit/>
          </a:bodyPr>
          <a:lstStyle/>
          <a:p>
            <a:r>
              <a:rPr lang="en-US" sz="1200" b="1"/>
              <a:t>Phase 1 3+3 design</a:t>
            </a:r>
          </a:p>
          <a:p>
            <a:pPr marL="171450" indent="-171450">
              <a:buClr>
                <a:schemeClr val="accent2"/>
              </a:buClr>
              <a:buFont typeface="Arial" panose="020B0604020202020204" pitchFamily="34" charset="0"/>
              <a:buChar char="•"/>
            </a:pPr>
            <a:r>
              <a:rPr lang="en-US" sz="1200"/>
              <a:t>28-day cycles </a:t>
            </a:r>
          </a:p>
          <a:p>
            <a:pPr marL="171450" indent="-171450">
              <a:buClr>
                <a:schemeClr val="accent2"/>
              </a:buClr>
              <a:buFont typeface="Arial" panose="020B0604020202020204" pitchFamily="34" charset="0"/>
              <a:buChar char="•"/>
            </a:pPr>
            <a:r>
              <a:rPr lang="en-US" sz="1200"/>
              <a:t>Intra-patient dose escalation allowed </a:t>
            </a:r>
          </a:p>
          <a:p>
            <a:pPr marL="171450" indent="-171450">
              <a:buClr>
                <a:schemeClr val="accent2"/>
              </a:buClr>
              <a:buFont typeface="Arial" panose="020B0604020202020204" pitchFamily="34" charset="0"/>
              <a:buChar char="•"/>
            </a:pPr>
            <a:r>
              <a:rPr lang="en-US" sz="1200"/>
              <a:t>Cohort expansion permitted at doses deemed safe </a:t>
            </a:r>
          </a:p>
          <a:p>
            <a:endParaRPr lang="en-US" sz="1200"/>
          </a:p>
          <a:p>
            <a:r>
              <a:rPr lang="en-US" sz="1200" b="1"/>
              <a:t>Eligibility </a:t>
            </a:r>
          </a:p>
          <a:p>
            <a:pPr marL="171450" indent="-171450">
              <a:buClr>
                <a:schemeClr val="accent2"/>
              </a:buClr>
              <a:buFont typeface="Arial" panose="020B0604020202020204" pitchFamily="34" charset="0"/>
              <a:buChar char="•"/>
            </a:pPr>
            <a:r>
              <a:rPr lang="en-US" sz="1200"/>
              <a:t>Age ≥18</a:t>
            </a:r>
          </a:p>
          <a:p>
            <a:pPr marL="171450" indent="-171450">
              <a:buClr>
                <a:schemeClr val="accent2"/>
              </a:buClr>
              <a:buFont typeface="Arial" panose="020B0604020202020204" pitchFamily="34" charset="0"/>
              <a:buChar char="•"/>
            </a:pPr>
            <a:r>
              <a:rPr lang="en-US" sz="1200"/>
              <a:t>ECOG 0-2</a:t>
            </a:r>
          </a:p>
          <a:p>
            <a:pPr marL="171450" indent="-171450">
              <a:buClr>
                <a:schemeClr val="accent2"/>
              </a:buClr>
              <a:buFont typeface="Arial" panose="020B0604020202020204" pitchFamily="34" charset="0"/>
              <a:buChar char="•"/>
            </a:pPr>
            <a:r>
              <a:rPr lang="en-US" sz="1200"/>
              <a:t>Active disease and in need of treatment </a:t>
            </a:r>
          </a:p>
          <a:p>
            <a:pPr marL="171450" indent="-171450">
              <a:buClr>
                <a:schemeClr val="accent2"/>
              </a:buClr>
              <a:buFont typeface="Arial" panose="020B0604020202020204" pitchFamily="34" charset="0"/>
              <a:buChar char="•"/>
            </a:pPr>
            <a:r>
              <a:rPr lang="en-US" sz="1200"/>
              <a:t>Previously treated </a:t>
            </a:r>
          </a:p>
          <a:p>
            <a:endParaRPr lang="en-US" sz="1200"/>
          </a:p>
          <a:p>
            <a:r>
              <a:rPr lang="en-US" sz="1200" b="1"/>
              <a:t>Key endpoints</a:t>
            </a:r>
          </a:p>
          <a:p>
            <a:endParaRPr lang="en-US" sz="1200"/>
          </a:p>
          <a:p>
            <a:pPr marL="171450" indent="-171450">
              <a:buClr>
                <a:schemeClr val="accent2"/>
              </a:buClr>
              <a:buFont typeface="Arial" panose="020B0604020202020204" pitchFamily="34" charset="0"/>
              <a:buChar char="•"/>
            </a:pPr>
            <a:r>
              <a:rPr lang="en-US" sz="1200"/>
              <a:t>Safety/tolerability </a:t>
            </a:r>
          </a:p>
          <a:p>
            <a:pPr marL="171450" indent="-171450">
              <a:buClr>
                <a:schemeClr val="accent2"/>
              </a:buClr>
              <a:buFont typeface="Arial" panose="020B0604020202020204" pitchFamily="34" charset="0"/>
              <a:buChar char="•"/>
            </a:pPr>
            <a:r>
              <a:rPr lang="en-US" sz="1200"/>
              <a:t>Determine MTD and recommended Phase 2 dose </a:t>
            </a:r>
          </a:p>
          <a:p>
            <a:pPr marL="171450" indent="-171450">
              <a:buClr>
                <a:schemeClr val="accent2"/>
              </a:buClr>
              <a:buFont typeface="Arial" panose="020B0604020202020204" pitchFamily="34" charset="0"/>
              <a:buChar char="•"/>
            </a:pPr>
            <a:r>
              <a:rPr lang="en-US" sz="1200"/>
              <a:t>pharmacokinetics </a:t>
            </a:r>
          </a:p>
          <a:p>
            <a:pPr marL="171450" indent="-171450">
              <a:buClr>
                <a:schemeClr val="accent2"/>
              </a:buClr>
              <a:buFont typeface="Arial" panose="020B0604020202020204" pitchFamily="34" charset="0"/>
              <a:buChar char="•"/>
            </a:pPr>
            <a:r>
              <a:rPr lang="en-US" sz="1200"/>
              <a:t>Efficacy according to ORR and DOR (IWWM6/Modified IWWM6) as assessed by investigator </a:t>
            </a:r>
          </a:p>
        </p:txBody>
      </p:sp>
      <p:sp>
        <p:nvSpPr>
          <p:cNvPr id="32" name="Titel 31">
            <a:extLst>
              <a:ext uri="{FF2B5EF4-FFF2-40B4-BE49-F238E27FC236}">
                <a16:creationId xmlns:a16="http://schemas.microsoft.com/office/drawing/2014/main" id="{FE061DEE-999E-CF14-D2B0-2A47792D9167}"/>
              </a:ext>
            </a:extLst>
          </p:cNvPr>
          <p:cNvSpPr>
            <a:spLocks noGrp="1"/>
          </p:cNvSpPr>
          <p:nvPr>
            <p:ph type="title"/>
          </p:nvPr>
        </p:nvSpPr>
        <p:spPr/>
        <p:txBody>
          <a:bodyPr/>
          <a:lstStyle/>
          <a:p>
            <a:r>
              <a:rPr lang="en-GB"/>
              <a:t>BRUIN: study design </a:t>
            </a:r>
          </a:p>
        </p:txBody>
      </p:sp>
      <p:sp>
        <p:nvSpPr>
          <p:cNvPr id="34" name="Textplatzhalter 33">
            <a:extLst>
              <a:ext uri="{FF2B5EF4-FFF2-40B4-BE49-F238E27FC236}">
                <a16:creationId xmlns:a16="http://schemas.microsoft.com/office/drawing/2014/main" id="{B20C6A8F-BCF2-8373-7687-3F6C4FEFF447}"/>
              </a:ext>
            </a:extLst>
          </p:cNvPr>
          <p:cNvSpPr>
            <a:spLocks noGrp="1"/>
          </p:cNvSpPr>
          <p:nvPr>
            <p:ph type="body" sz="quarter" idx="12"/>
          </p:nvPr>
        </p:nvSpPr>
        <p:spPr/>
        <p:txBody>
          <a:bodyPr/>
          <a:lstStyle/>
          <a:p>
            <a:r>
              <a:rPr lang="en-US"/>
              <a:t>This is an open-label, multi-center Phase 1/2 study of oral </a:t>
            </a:r>
            <a:r>
              <a:rPr lang="en-US" err="1"/>
              <a:t>pirtobrutinib</a:t>
            </a:r>
            <a:r>
              <a:rPr lang="en-US"/>
              <a:t> in patients with CLL/SLL and NHL who have failed or are intolerant to standard of care.</a:t>
            </a:r>
          </a:p>
        </p:txBody>
      </p:sp>
    </p:spTree>
    <p:extLst>
      <p:ext uri="{BB962C8B-B14F-4D97-AF65-F5344CB8AC3E}">
        <p14:creationId xmlns:p14="http://schemas.microsoft.com/office/powerpoint/2010/main" val="24999731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07162-669B-5A9B-7FDF-A3FA79208C4A}"/>
              </a:ext>
            </a:extLst>
          </p:cNvPr>
          <p:cNvSpPr>
            <a:spLocks noGrp="1"/>
          </p:cNvSpPr>
          <p:nvPr>
            <p:ph type="title"/>
          </p:nvPr>
        </p:nvSpPr>
        <p:spPr/>
        <p:txBody>
          <a:bodyPr/>
          <a:lstStyle/>
          <a:p>
            <a:r>
              <a:rPr lang="en-US"/>
              <a:t>Efficacy </a:t>
            </a:r>
          </a:p>
        </p:txBody>
      </p:sp>
      <p:sp>
        <p:nvSpPr>
          <p:cNvPr id="3" name="Footer Placeholder 2">
            <a:extLst>
              <a:ext uri="{FF2B5EF4-FFF2-40B4-BE49-F238E27FC236}">
                <a16:creationId xmlns:a16="http://schemas.microsoft.com/office/drawing/2014/main" id="{E6D264B1-AA63-20D0-5E8C-9A3322FF0FBB}"/>
              </a:ext>
            </a:extLst>
          </p:cNvPr>
          <p:cNvSpPr>
            <a:spLocks noGrp="1"/>
          </p:cNvSpPr>
          <p:nvPr>
            <p:ph type="ftr" sz="quarter" idx="10"/>
          </p:nvPr>
        </p:nvSpPr>
        <p:spPr/>
        <p:txBody>
          <a:bodyPr/>
          <a:lstStyle/>
          <a:p>
            <a:r>
              <a:rPr lang="en-GB"/>
              <a:t>Data </a:t>
            </a:r>
            <a:r>
              <a:rPr lang="en-GB" err="1"/>
              <a:t>cutoff</a:t>
            </a:r>
            <a:r>
              <a:rPr lang="en-GB"/>
              <a:t> date of 29 July 2022. Data for 4 patients are not shown in the waterfall plot due to missing IgM values at baseline or response assessment. Response as assessed by investigator based on Modified IWWM6 (Owen’s) criteria. Under modified IWWM6 criteria, a PR is upgraded to VGPR if corresponding IgM is in normal range or has at least 90% reduction from baseline. </a:t>
            </a:r>
            <a:r>
              <a:rPr lang="en-GB" baseline="30000"/>
              <a:t>a </a:t>
            </a:r>
            <a:r>
              <a:rPr lang="en-GB"/>
              <a:t>Major response includes subjects with a best response of CR, VGPR, or PR. Total % may be different than the sum of the individual components due to rounding.</a:t>
            </a:r>
          </a:p>
          <a:p>
            <a:r>
              <a:rPr lang="en-US" b="1">
                <a:solidFill>
                  <a:srgbClr val="4E4F4E"/>
                </a:solidFill>
                <a:cs typeface="Arial" panose="020B0604020202020204" pitchFamily="34" charset="0"/>
              </a:rPr>
              <a:t>BTK</a:t>
            </a:r>
            <a:r>
              <a:rPr lang="en-US">
                <a:solidFill>
                  <a:srgbClr val="4E4F4E"/>
                </a:solidFill>
                <a:cs typeface="Arial" panose="020B0604020202020204" pitchFamily="34" charset="0"/>
              </a:rPr>
              <a:t>, Bruton’s tyrosine kinase; </a:t>
            </a:r>
            <a:r>
              <a:rPr lang="en-US" b="1" err="1">
                <a:solidFill>
                  <a:srgbClr val="4E4F4E"/>
                </a:solidFill>
                <a:cs typeface="Arial" panose="020B0604020202020204" pitchFamily="34" charset="0"/>
              </a:rPr>
              <a:t>cBTKi</a:t>
            </a:r>
            <a:r>
              <a:rPr lang="en-US">
                <a:solidFill>
                  <a:srgbClr val="4E4F4E"/>
                </a:solidFill>
                <a:cs typeface="Arial" panose="020B0604020202020204" pitchFamily="34" charset="0"/>
              </a:rPr>
              <a:t>, covalent BTK inhibitor; </a:t>
            </a:r>
            <a:r>
              <a:rPr lang="en-GB" b="1"/>
              <a:t>CI</a:t>
            </a:r>
            <a:r>
              <a:rPr lang="en-GB"/>
              <a:t>, confidence interval; </a:t>
            </a:r>
            <a:r>
              <a:rPr lang="en-GB" b="1"/>
              <a:t>CR</a:t>
            </a:r>
            <a:r>
              <a:rPr lang="en-GB"/>
              <a:t>, complete response; </a:t>
            </a:r>
            <a:r>
              <a:rPr lang="en-GB" b="1"/>
              <a:t>MR</a:t>
            </a:r>
            <a:r>
              <a:rPr lang="en-GB"/>
              <a:t>, major response; </a:t>
            </a:r>
            <a:r>
              <a:rPr lang="en-GB" b="1"/>
              <a:t>PR</a:t>
            </a:r>
            <a:r>
              <a:rPr lang="en-GB"/>
              <a:t>, partial response; </a:t>
            </a:r>
            <a:r>
              <a:rPr lang="en-GB" b="1"/>
              <a:t>SD</a:t>
            </a:r>
            <a:r>
              <a:rPr lang="en-GB"/>
              <a:t>, stable disease; </a:t>
            </a:r>
            <a:br>
              <a:rPr lang="en-GB"/>
            </a:br>
            <a:r>
              <a:rPr lang="en-GB" b="1"/>
              <a:t>VGPR</a:t>
            </a:r>
            <a:r>
              <a:rPr lang="en-GB"/>
              <a:t>, very good partial response; </a:t>
            </a:r>
            <a:r>
              <a:rPr lang="en-GB" b="1"/>
              <a:t>WM</a:t>
            </a:r>
            <a:r>
              <a:rPr lang="en-GB"/>
              <a:t>, </a:t>
            </a:r>
            <a:r>
              <a:rPr lang="en-GB" err="1"/>
              <a:t>Waldenström’s</a:t>
            </a:r>
            <a:r>
              <a:rPr lang="en-GB"/>
              <a:t> macroglobulinemia. </a:t>
            </a:r>
          </a:p>
          <a:p>
            <a:r>
              <a:rPr lang="en-US" b="1" err="1">
                <a:solidFill>
                  <a:srgbClr val="4E4F4E"/>
                </a:solidFill>
                <a:cs typeface="Arial" panose="020B0604020202020204" pitchFamily="34" charset="0"/>
              </a:rPr>
              <a:t>Scarfò</a:t>
            </a:r>
            <a:r>
              <a:rPr lang="en-US" b="1">
                <a:solidFill>
                  <a:srgbClr val="4E4F4E"/>
                </a:solidFill>
                <a:cs typeface="Arial" panose="020B0604020202020204" pitchFamily="34" charset="0"/>
              </a:rPr>
              <a:t> L, et al. Abstract P1108 presented at EHA2023.</a:t>
            </a:r>
          </a:p>
        </p:txBody>
      </p:sp>
      <p:graphicFrame>
        <p:nvGraphicFramePr>
          <p:cNvPr id="6" name="Table 6">
            <a:extLst>
              <a:ext uri="{FF2B5EF4-FFF2-40B4-BE49-F238E27FC236}">
                <a16:creationId xmlns:a16="http://schemas.microsoft.com/office/drawing/2014/main" id="{FBEBCEBD-5FEF-4C8F-7FE8-1F085F91DF18}"/>
              </a:ext>
            </a:extLst>
          </p:cNvPr>
          <p:cNvGraphicFramePr>
            <a:graphicFrameLocks noGrp="1"/>
          </p:cNvGraphicFramePr>
          <p:nvPr>
            <p:extLst>
              <p:ext uri="{D42A27DB-BD31-4B8C-83A1-F6EECF244321}">
                <p14:modId xmlns:p14="http://schemas.microsoft.com/office/powerpoint/2010/main" val="4181551645"/>
              </p:ext>
            </p:extLst>
          </p:nvPr>
        </p:nvGraphicFramePr>
        <p:xfrm>
          <a:off x="7291573" y="1671058"/>
          <a:ext cx="4500000" cy="3526166"/>
        </p:xfrm>
        <a:graphic>
          <a:graphicData uri="http://schemas.openxmlformats.org/drawingml/2006/table">
            <a:tbl>
              <a:tblPr firstRow="1" bandRow="1">
                <a:tableStyleId>{5C22544A-7EE6-4342-B048-85BDC9FD1C3A}</a:tableStyleId>
              </a:tblPr>
              <a:tblGrid>
                <a:gridCol w="2052000">
                  <a:extLst>
                    <a:ext uri="{9D8B030D-6E8A-4147-A177-3AD203B41FA5}">
                      <a16:colId xmlns:a16="http://schemas.microsoft.com/office/drawing/2014/main" val="849564133"/>
                    </a:ext>
                  </a:extLst>
                </a:gridCol>
                <a:gridCol w="1224000">
                  <a:extLst>
                    <a:ext uri="{9D8B030D-6E8A-4147-A177-3AD203B41FA5}">
                      <a16:colId xmlns:a16="http://schemas.microsoft.com/office/drawing/2014/main" val="3564182962"/>
                    </a:ext>
                  </a:extLst>
                </a:gridCol>
                <a:gridCol w="1224000">
                  <a:extLst>
                    <a:ext uri="{9D8B030D-6E8A-4147-A177-3AD203B41FA5}">
                      <a16:colId xmlns:a16="http://schemas.microsoft.com/office/drawing/2014/main" val="254986556"/>
                    </a:ext>
                  </a:extLst>
                </a:gridCol>
              </a:tblGrid>
              <a:tr h="568167">
                <a:tc>
                  <a:txBody>
                    <a:bodyPr/>
                    <a:lstStyle/>
                    <a:p>
                      <a:pPr algn="l" fontAlgn="b"/>
                      <a:r>
                        <a:rPr lang="en-GB" sz="1200" b="1" i="0" u="none" strike="noStrike">
                          <a:solidFill>
                            <a:schemeClr val="bg1"/>
                          </a:solidFill>
                          <a:effectLst/>
                          <a:latin typeface="+mn-lt"/>
                        </a:rPr>
                        <a:t>Response Evaluable </a:t>
                      </a:r>
                    </a:p>
                    <a:p>
                      <a:pPr algn="l" fontAlgn="b"/>
                      <a:r>
                        <a:rPr lang="en-GB" sz="1200" b="1" i="0" u="none" strike="noStrike">
                          <a:solidFill>
                            <a:schemeClr val="bg1"/>
                          </a:solidFill>
                          <a:effectLst/>
                          <a:latin typeface="+mn-lt"/>
                        </a:rPr>
                        <a:t>WM Patients</a:t>
                      </a:r>
                    </a:p>
                  </a:txBody>
                  <a:tcPr marL="144000" marR="72000" marT="72000" marB="72000" anchor="ctr"/>
                </a:tc>
                <a:tc>
                  <a:txBody>
                    <a:bodyPr/>
                    <a:lstStyle/>
                    <a:p>
                      <a:pPr algn="ctr" fontAlgn="b"/>
                      <a:r>
                        <a:rPr lang="en-GB" sz="1200" b="1" i="0" u="none" strike="noStrike">
                          <a:solidFill>
                            <a:schemeClr val="bg1"/>
                          </a:solidFill>
                          <a:effectLst/>
                          <a:latin typeface="+mn-lt"/>
                        </a:rPr>
                        <a:t>Prior cBTKi</a:t>
                      </a:r>
                      <a:endParaRPr lang="en-GB" sz="1200" b="1" i="0" u="none" strike="noStrike" baseline="0">
                        <a:solidFill>
                          <a:schemeClr val="bg1"/>
                        </a:solidFill>
                        <a:effectLst/>
                        <a:latin typeface="+mn-lt"/>
                      </a:endParaRPr>
                    </a:p>
                    <a:p>
                      <a:pPr algn="ctr" fontAlgn="b"/>
                      <a:r>
                        <a:rPr lang="en-GB" sz="1200" b="1" i="0" u="none" strike="noStrike">
                          <a:solidFill>
                            <a:schemeClr val="bg1"/>
                          </a:solidFill>
                          <a:effectLst/>
                          <a:latin typeface="+mn-lt"/>
                        </a:rPr>
                        <a:t>n=63</a:t>
                      </a:r>
                    </a:p>
                  </a:txBody>
                  <a:tcPr marL="36000" marR="36000" marT="72000" marB="72000" anchor="ctr"/>
                </a:tc>
                <a:tc>
                  <a:txBody>
                    <a:bodyPr/>
                    <a:lstStyle/>
                    <a:p>
                      <a:pPr algn="ctr" fontAlgn="b"/>
                      <a:r>
                        <a:rPr lang="en-GB" sz="1200" b="1" i="0" u="none" strike="noStrike">
                          <a:solidFill>
                            <a:schemeClr val="bg1"/>
                          </a:solidFill>
                          <a:effectLst/>
                          <a:latin typeface="+mn-lt"/>
                        </a:rPr>
                        <a:t>cBTKi Naïve </a:t>
                      </a:r>
                    </a:p>
                    <a:p>
                      <a:pPr algn="ctr" fontAlgn="b"/>
                      <a:r>
                        <a:rPr lang="en-GB" sz="1200" b="1" i="0" u="none" strike="noStrike">
                          <a:solidFill>
                            <a:schemeClr val="bg1"/>
                          </a:solidFill>
                          <a:effectLst/>
                          <a:latin typeface="+mn-lt"/>
                        </a:rPr>
                        <a:t>n=17</a:t>
                      </a:r>
                    </a:p>
                  </a:txBody>
                  <a:tcPr marL="36000" marR="36000" marT="72000" marB="72000" anchor="ctr"/>
                </a:tc>
                <a:extLst>
                  <a:ext uri="{0D108BD9-81ED-4DB2-BD59-A6C34878D82A}">
                    <a16:rowId xmlns:a16="http://schemas.microsoft.com/office/drawing/2014/main" val="826551992"/>
                  </a:ext>
                </a:extLst>
              </a:tr>
              <a:tr h="568167">
                <a:tc>
                  <a:txBody>
                    <a:bodyPr/>
                    <a:lstStyle/>
                    <a:p>
                      <a:pPr algn="l" fontAlgn="b"/>
                      <a:r>
                        <a:rPr lang="en-GB" sz="1200" b="1" i="0" u="none" strike="noStrike">
                          <a:solidFill>
                            <a:schemeClr val="tx1"/>
                          </a:solidFill>
                          <a:effectLst/>
                          <a:latin typeface="+mn-lt"/>
                        </a:rPr>
                        <a:t>Major Response Rate</a:t>
                      </a:r>
                      <a:r>
                        <a:rPr lang="en-GB" sz="1200" b="1" i="0" u="none" strike="noStrike" baseline="30000">
                          <a:solidFill>
                            <a:schemeClr val="tx1"/>
                          </a:solidFill>
                          <a:effectLst/>
                          <a:latin typeface="+mn-lt"/>
                        </a:rPr>
                        <a:t>a</a:t>
                      </a:r>
                      <a:r>
                        <a:rPr lang="en-GB" sz="1200" b="1" i="0" u="none" strike="noStrike">
                          <a:solidFill>
                            <a:schemeClr val="tx1"/>
                          </a:solidFill>
                          <a:effectLst/>
                          <a:latin typeface="+mn-lt"/>
                        </a:rPr>
                        <a:t>, % (95% CI)</a:t>
                      </a:r>
                    </a:p>
                  </a:txBody>
                  <a:tcPr marL="144000" marR="72000" marT="72000" marB="72000" anchor="ctr">
                    <a:solidFill>
                      <a:srgbClr val="E7E8EA"/>
                    </a:solidFill>
                  </a:tcPr>
                </a:tc>
                <a:tc>
                  <a:txBody>
                    <a:bodyPr/>
                    <a:lstStyle/>
                    <a:p>
                      <a:pPr algn="ctr" fontAlgn="b"/>
                      <a:r>
                        <a:rPr lang="en-IT" sz="1200" b="0" i="0" u="none" strike="noStrike">
                          <a:solidFill>
                            <a:schemeClr val="tx1"/>
                          </a:solidFill>
                          <a:effectLst/>
                          <a:latin typeface="+mn-lt"/>
                        </a:rPr>
                        <a:t>66.7 (53.7-78.0)</a:t>
                      </a:r>
                    </a:p>
                  </a:txBody>
                  <a:tcPr marL="36000" marR="36000" marT="72000" marB="72000" anchor="ctr">
                    <a:solidFill>
                      <a:srgbClr val="E7E8EA"/>
                    </a:solidFill>
                  </a:tcPr>
                </a:tc>
                <a:tc>
                  <a:txBody>
                    <a:bodyPr/>
                    <a:lstStyle/>
                    <a:p>
                      <a:pPr algn="ctr" fontAlgn="b"/>
                      <a:r>
                        <a:rPr lang="en-IT" sz="1200" b="0" i="0" u="none" strike="noStrike">
                          <a:solidFill>
                            <a:schemeClr val="tx1"/>
                          </a:solidFill>
                          <a:effectLst/>
                          <a:latin typeface="+mn-lt"/>
                        </a:rPr>
                        <a:t>88.2 (63.6-98.5)</a:t>
                      </a:r>
                    </a:p>
                  </a:txBody>
                  <a:tcPr marL="36000" marR="36000" marT="72000" marB="72000" anchor="ctr">
                    <a:solidFill>
                      <a:srgbClr val="E7E8EA"/>
                    </a:solidFill>
                  </a:tcPr>
                </a:tc>
                <a:extLst>
                  <a:ext uri="{0D108BD9-81ED-4DB2-BD59-A6C34878D82A}">
                    <a16:rowId xmlns:a16="http://schemas.microsoft.com/office/drawing/2014/main" val="3972413835"/>
                  </a:ext>
                </a:extLst>
              </a:tr>
              <a:tr h="568167">
                <a:tc>
                  <a:txBody>
                    <a:bodyPr/>
                    <a:lstStyle/>
                    <a:p>
                      <a:pPr algn="l" fontAlgn="b"/>
                      <a:r>
                        <a:rPr lang="en-GB" sz="1200" b="1" i="0" u="none" strike="noStrike">
                          <a:solidFill>
                            <a:schemeClr val="tx1"/>
                          </a:solidFill>
                          <a:effectLst/>
                          <a:latin typeface="+mn-lt"/>
                        </a:rPr>
                        <a:t>CR + VGPR Rate, % </a:t>
                      </a:r>
                      <a:br>
                        <a:rPr lang="en-GB" sz="1200" b="1" i="0" u="none" strike="noStrike">
                          <a:solidFill>
                            <a:schemeClr val="tx1"/>
                          </a:solidFill>
                          <a:effectLst/>
                          <a:latin typeface="+mn-lt"/>
                        </a:rPr>
                      </a:br>
                      <a:r>
                        <a:rPr lang="en-GB" sz="1200" b="1" i="0" u="none" strike="noStrike">
                          <a:solidFill>
                            <a:schemeClr val="tx1"/>
                          </a:solidFill>
                          <a:effectLst/>
                          <a:latin typeface="+mn-lt"/>
                        </a:rPr>
                        <a:t>(95% CI)</a:t>
                      </a:r>
                    </a:p>
                  </a:txBody>
                  <a:tcPr marL="144000" marR="72000" marT="72000" marB="72000" anchor="ctr">
                    <a:solidFill>
                      <a:srgbClr val="CBCDD2"/>
                    </a:solidFill>
                  </a:tcPr>
                </a:tc>
                <a:tc>
                  <a:txBody>
                    <a:bodyPr/>
                    <a:lstStyle/>
                    <a:p>
                      <a:pPr algn="ctr" fontAlgn="b"/>
                      <a:r>
                        <a:rPr lang="en-IT" sz="1200" b="0" i="0" u="none" strike="noStrike">
                          <a:solidFill>
                            <a:schemeClr val="tx1"/>
                          </a:solidFill>
                          <a:effectLst/>
                          <a:latin typeface="+mn-lt"/>
                        </a:rPr>
                        <a:t>23.8 (14.0-36.2)</a:t>
                      </a:r>
                    </a:p>
                  </a:txBody>
                  <a:tcPr marL="36000" marR="36000" marT="72000" marB="72000" anchor="ctr">
                    <a:solidFill>
                      <a:srgbClr val="CBCDD2"/>
                    </a:solidFill>
                  </a:tcPr>
                </a:tc>
                <a:tc>
                  <a:txBody>
                    <a:bodyPr/>
                    <a:lstStyle/>
                    <a:p>
                      <a:pPr algn="ctr" fontAlgn="b"/>
                      <a:r>
                        <a:rPr lang="en-IT" sz="1200" b="0" i="0" u="none" strike="noStrike">
                          <a:solidFill>
                            <a:schemeClr val="tx1"/>
                          </a:solidFill>
                          <a:effectLst/>
                          <a:latin typeface="+mn-lt"/>
                        </a:rPr>
                        <a:t>29.4 (10.3-56.0)</a:t>
                      </a:r>
                    </a:p>
                  </a:txBody>
                  <a:tcPr marL="36000" marR="36000" marT="72000" marB="72000" anchor="ctr">
                    <a:solidFill>
                      <a:srgbClr val="CBCDD2"/>
                    </a:solidFill>
                  </a:tcPr>
                </a:tc>
                <a:extLst>
                  <a:ext uri="{0D108BD9-81ED-4DB2-BD59-A6C34878D82A}">
                    <a16:rowId xmlns:a16="http://schemas.microsoft.com/office/drawing/2014/main" val="1458436463"/>
                  </a:ext>
                </a:extLst>
              </a:tr>
              <a:tr h="364333">
                <a:tc>
                  <a:txBody>
                    <a:bodyPr/>
                    <a:lstStyle/>
                    <a:p>
                      <a:pPr algn="l" fontAlgn="b"/>
                      <a:r>
                        <a:rPr lang="en-GB" sz="1200" b="1" i="0" u="none" strike="noStrike">
                          <a:solidFill>
                            <a:schemeClr val="tx1"/>
                          </a:solidFill>
                          <a:effectLst/>
                          <a:latin typeface="+mn-lt"/>
                        </a:rPr>
                        <a:t>Best Response</a:t>
                      </a:r>
                    </a:p>
                  </a:txBody>
                  <a:tcPr marL="144000" marR="72000" marT="72000" marB="72000" anchor="ctr">
                    <a:solidFill>
                      <a:srgbClr val="E7E8EA"/>
                    </a:solidFill>
                  </a:tcPr>
                </a:tc>
                <a:tc>
                  <a:txBody>
                    <a:bodyPr/>
                    <a:lstStyle/>
                    <a:p>
                      <a:pPr algn="ctr" fontAlgn="b"/>
                      <a:endParaRPr lang="en-IT" sz="1200" b="0" i="0" u="none" strike="noStrike">
                        <a:solidFill>
                          <a:schemeClr val="tx1"/>
                        </a:solidFill>
                        <a:effectLst/>
                        <a:latin typeface="+mn-lt"/>
                      </a:endParaRPr>
                    </a:p>
                  </a:txBody>
                  <a:tcPr marL="36000" marR="36000" marT="72000" marB="72000" anchor="ctr">
                    <a:solidFill>
                      <a:srgbClr val="E7E8EA"/>
                    </a:solidFill>
                  </a:tcPr>
                </a:tc>
                <a:tc>
                  <a:txBody>
                    <a:bodyPr/>
                    <a:lstStyle/>
                    <a:p>
                      <a:pPr algn="ctr" fontAlgn="b"/>
                      <a:endParaRPr lang="en-IT" sz="1200" b="0" i="0" u="none" strike="noStrike">
                        <a:solidFill>
                          <a:schemeClr val="tx1"/>
                        </a:solidFill>
                        <a:effectLst/>
                        <a:latin typeface="+mn-lt"/>
                      </a:endParaRPr>
                    </a:p>
                  </a:txBody>
                  <a:tcPr marL="36000" marR="36000" marT="72000" marB="72000" anchor="ctr">
                    <a:solidFill>
                      <a:srgbClr val="E7E8EA"/>
                    </a:solidFill>
                  </a:tcPr>
                </a:tc>
                <a:extLst>
                  <a:ext uri="{0D108BD9-81ED-4DB2-BD59-A6C34878D82A}">
                    <a16:rowId xmlns:a16="http://schemas.microsoft.com/office/drawing/2014/main" val="2205819338"/>
                  </a:ext>
                </a:extLst>
              </a:tr>
              <a:tr h="364333">
                <a:tc>
                  <a:txBody>
                    <a:bodyPr/>
                    <a:lstStyle/>
                    <a:p>
                      <a:pPr marL="457200" lvl="1" indent="0" algn="l" fontAlgn="b"/>
                      <a:r>
                        <a:rPr lang="en-GB" sz="1200" b="0" i="0" u="none" strike="noStrike">
                          <a:solidFill>
                            <a:schemeClr val="tx1"/>
                          </a:solidFill>
                          <a:effectLst/>
                          <a:latin typeface="+mn-lt"/>
                        </a:rPr>
                        <a:t>VGPR, n (%)</a:t>
                      </a:r>
                    </a:p>
                  </a:txBody>
                  <a:tcPr marL="144000" marR="72000" marT="72000" marB="72000" anchor="ctr">
                    <a:solidFill>
                      <a:srgbClr val="CBCDD2"/>
                    </a:solidFill>
                  </a:tcPr>
                </a:tc>
                <a:tc>
                  <a:txBody>
                    <a:bodyPr/>
                    <a:lstStyle/>
                    <a:p>
                      <a:pPr algn="ctr" fontAlgn="b"/>
                      <a:r>
                        <a:rPr lang="en-IT" sz="1200" b="0" i="0" u="none" strike="noStrike">
                          <a:solidFill>
                            <a:schemeClr val="tx1"/>
                          </a:solidFill>
                          <a:effectLst/>
                          <a:latin typeface="+mn-lt"/>
                        </a:rPr>
                        <a:t>15 (23.8)</a:t>
                      </a:r>
                    </a:p>
                  </a:txBody>
                  <a:tcPr marL="36000" marR="36000" marT="72000" marB="72000" anchor="ctr">
                    <a:solidFill>
                      <a:srgbClr val="CBCDD2"/>
                    </a:solidFill>
                  </a:tcPr>
                </a:tc>
                <a:tc>
                  <a:txBody>
                    <a:bodyPr/>
                    <a:lstStyle/>
                    <a:p>
                      <a:pPr algn="ctr" fontAlgn="b"/>
                      <a:r>
                        <a:rPr lang="en-IT" sz="1200" b="0" i="0" u="none" strike="noStrike">
                          <a:solidFill>
                            <a:schemeClr val="tx1"/>
                          </a:solidFill>
                          <a:effectLst/>
                          <a:latin typeface="+mn-lt"/>
                        </a:rPr>
                        <a:t>5 (29.4)</a:t>
                      </a:r>
                    </a:p>
                  </a:txBody>
                  <a:tcPr marL="36000" marR="36000" marT="72000" marB="72000" anchor="ctr">
                    <a:solidFill>
                      <a:srgbClr val="CBCDD2"/>
                    </a:solidFill>
                  </a:tcPr>
                </a:tc>
                <a:extLst>
                  <a:ext uri="{0D108BD9-81ED-4DB2-BD59-A6C34878D82A}">
                    <a16:rowId xmlns:a16="http://schemas.microsoft.com/office/drawing/2014/main" val="1368135328"/>
                  </a:ext>
                </a:extLst>
              </a:tr>
              <a:tr h="364333">
                <a:tc>
                  <a:txBody>
                    <a:bodyPr/>
                    <a:lstStyle/>
                    <a:p>
                      <a:pPr marL="457200" lvl="1" indent="0" algn="l" fontAlgn="b"/>
                      <a:r>
                        <a:rPr lang="en-GB" sz="1200" b="0" i="0" u="none" strike="noStrike">
                          <a:solidFill>
                            <a:schemeClr val="tx1"/>
                          </a:solidFill>
                          <a:effectLst/>
                          <a:latin typeface="+mn-lt"/>
                        </a:rPr>
                        <a:t>PR, n (%)</a:t>
                      </a:r>
                    </a:p>
                  </a:txBody>
                  <a:tcPr marL="144000" marR="72000" marT="72000" marB="72000" anchor="ctr">
                    <a:solidFill>
                      <a:srgbClr val="E7E8EA"/>
                    </a:solidFill>
                  </a:tcPr>
                </a:tc>
                <a:tc>
                  <a:txBody>
                    <a:bodyPr/>
                    <a:lstStyle/>
                    <a:p>
                      <a:pPr algn="ctr" fontAlgn="b"/>
                      <a:r>
                        <a:rPr lang="en-IT" sz="1200" b="0" i="0" u="none" strike="noStrike">
                          <a:solidFill>
                            <a:schemeClr val="tx1"/>
                          </a:solidFill>
                          <a:effectLst/>
                          <a:latin typeface="+mn-lt"/>
                        </a:rPr>
                        <a:t>27 (42.9)</a:t>
                      </a:r>
                    </a:p>
                  </a:txBody>
                  <a:tcPr marL="36000" marR="36000" marT="72000" marB="72000" anchor="ctr">
                    <a:solidFill>
                      <a:srgbClr val="E7E8EA"/>
                    </a:solidFill>
                  </a:tcPr>
                </a:tc>
                <a:tc>
                  <a:txBody>
                    <a:bodyPr/>
                    <a:lstStyle/>
                    <a:p>
                      <a:pPr algn="ctr" fontAlgn="b"/>
                      <a:r>
                        <a:rPr lang="en-IT" sz="1200" b="0" i="0" u="none" strike="noStrike">
                          <a:solidFill>
                            <a:schemeClr val="tx1"/>
                          </a:solidFill>
                          <a:effectLst/>
                          <a:latin typeface="+mn-lt"/>
                        </a:rPr>
                        <a:t>10 (58.8)</a:t>
                      </a:r>
                    </a:p>
                  </a:txBody>
                  <a:tcPr marL="36000" marR="36000" marT="72000" marB="72000" anchor="ctr">
                    <a:solidFill>
                      <a:srgbClr val="E7E8EA"/>
                    </a:solidFill>
                  </a:tcPr>
                </a:tc>
                <a:extLst>
                  <a:ext uri="{0D108BD9-81ED-4DB2-BD59-A6C34878D82A}">
                    <a16:rowId xmlns:a16="http://schemas.microsoft.com/office/drawing/2014/main" val="4006482889"/>
                  </a:ext>
                </a:extLst>
              </a:tr>
              <a:tr h="364333">
                <a:tc>
                  <a:txBody>
                    <a:bodyPr/>
                    <a:lstStyle/>
                    <a:p>
                      <a:pPr marL="457200" lvl="1" indent="0" algn="l" fontAlgn="b"/>
                      <a:r>
                        <a:rPr lang="en-GB" sz="1200" b="0" i="0" u="none" strike="noStrike">
                          <a:solidFill>
                            <a:schemeClr val="tx1"/>
                          </a:solidFill>
                          <a:effectLst/>
                          <a:latin typeface="+mn-lt"/>
                        </a:rPr>
                        <a:t>MR, n (%)</a:t>
                      </a:r>
                    </a:p>
                  </a:txBody>
                  <a:tcPr marL="144000" marR="72000" marT="72000" marB="72000" anchor="ctr">
                    <a:solidFill>
                      <a:srgbClr val="CBCDD2"/>
                    </a:solidFill>
                  </a:tcPr>
                </a:tc>
                <a:tc>
                  <a:txBody>
                    <a:bodyPr/>
                    <a:lstStyle/>
                    <a:p>
                      <a:pPr algn="ctr" fontAlgn="b"/>
                      <a:r>
                        <a:rPr lang="en-IT" sz="1200" b="0" i="0" u="none" strike="noStrike">
                          <a:solidFill>
                            <a:schemeClr val="tx1"/>
                          </a:solidFill>
                          <a:effectLst/>
                          <a:latin typeface="+mn-lt"/>
                        </a:rPr>
                        <a:t>9 (14.3)</a:t>
                      </a:r>
                    </a:p>
                  </a:txBody>
                  <a:tcPr marL="36000" marR="36000" marT="72000" marB="72000" anchor="ctr">
                    <a:solidFill>
                      <a:srgbClr val="CBCDD2"/>
                    </a:solidFill>
                  </a:tcPr>
                </a:tc>
                <a:tc>
                  <a:txBody>
                    <a:bodyPr/>
                    <a:lstStyle/>
                    <a:p>
                      <a:pPr algn="ctr" fontAlgn="b"/>
                      <a:r>
                        <a:rPr lang="en-GB" sz="1200" b="0" i="0" u="none" strike="noStrike">
                          <a:solidFill>
                            <a:schemeClr val="tx1"/>
                          </a:solidFill>
                          <a:effectLst/>
                          <a:latin typeface="+mn-lt"/>
                        </a:rPr>
                        <a:t>0 (0)</a:t>
                      </a:r>
                    </a:p>
                  </a:txBody>
                  <a:tcPr marL="36000" marR="36000" marT="72000" marB="72000" anchor="ctr">
                    <a:solidFill>
                      <a:srgbClr val="CBCDD2"/>
                    </a:solidFill>
                  </a:tcPr>
                </a:tc>
                <a:extLst>
                  <a:ext uri="{0D108BD9-81ED-4DB2-BD59-A6C34878D82A}">
                    <a16:rowId xmlns:a16="http://schemas.microsoft.com/office/drawing/2014/main" val="59030181"/>
                  </a:ext>
                </a:extLst>
              </a:tr>
              <a:tr h="364333">
                <a:tc>
                  <a:txBody>
                    <a:bodyPr/>
                    <a:lstStyle/>
                    <a:p>
                      <a:pPr marL="457200" lvl="1" indent="0" algn="l" fontAlgn="b"/>
                      <a:r>
                        <a:rPr lang="en-GB" sz="1200" b="0" i="0" u="none" strike="noStrike">
                          <a:solidFill>
                            <a:schemeClr val="tx1"/>
                          </a:solidFill>
                          <a:effectLst/>
                          <a:latin typeface="+mn-lt"/>
                        </a:rPr>
                        <a:t>SD, n (%)</a:t>
                      </a:r>
                    </a:p>
                  </a:txBody>
                  <a:tcPr marL="144000" marR="72000" marT="72000" marB="72000" anchor="ctr">
                    <a:solidFill>
                      <a:srgbClr val="E7E8EA"/>
                    </a:solidFill>
                  </a:tcPr>
                </a:tc>
                <a:tc>
                  <a:txBody>
                    <a:bodyPr/>
                    <a:lstStyle/>
                    <a:p>
                      <a:pPr algn="ctr" fontAlgn="b"/>
                      <a:r>
                        <a:rPr lang="en-IT" sz="1200" b="0" i="0" u="none" strike="noStrike">
                          <a:solidFill>
                            <a:schemeClr val="tx1"/>
                          </a:solidFill>
                          <a:effectLst/>
                          <a:latin typeface="+mn-lt"/>
                        </a:rPr>
                        <a:t>9 (14.3)</a:t>
                      </a:r>
                    </a:p>
                  </a:txBody>
                  <a:tcPr marL="36000" marR="36000" marT="72000" marB="72000" anchor="ctr">
                    <a:solidFill>
                      <a:srgbClr val="E7E8EA"/>
                    </a:solidFill>
                  </a:tcPr>
                </a:tc>
                <a:tc>
                  <a:txBody>
                    <a:bodyPr/>
                    <a:lstStyle/>
                    <a:p>
                      <a:pPr algn="ctr" fontAlgn="b"/>
                      <a:r>
                        <a:rPr lang="en-IT" sz="1200" b="0" i="0" u="none" strike="noStrike">
                          <a:solidFill>
                            <a:schemeClr val="tx1"/>
                          </a:solidFill>
                          <a:effectLst/>
                          <a:latin typeface="+mn-lt"/>
                        </a:rPr>
                        <a:t>2 (11.8)</a:t>
                      </a:r>
                    </a:p>
                  </a:txBody>
                  <a:tcPr marL="36000" marR="36000" marT="72000" marB="72000" anchor="ctr">
                    <a:solidFill>
                      <a:srgbClr val="E7E8EA"/>
                    </a:solidFill>
                  </a:tcPr>
                </a:tc>
                <a:extLst>
                  <a:ext uri="{0D108BD9-81ED-4DB2-BD59-A6C34878D82A}">
                    <a16:rowId xmlns:a16="http://schemas.microsoft.com/office/drawing/2014/main" val="3077912000"/>
                  </a:ext>
                </a:extLst>
              </a:tr>
            </a:tbl>
          </a:graphicData>
        </a:graphic>
      </p:graphicFrame>
      <p:grpSp>
        <p:nvGrpSpPr>
          <p:cNvPr id="96" name="Gruppieren 95">
            <a:extLst>
              <a:ext uri="{FF2B5EF4-FFF2-40B4-BE49-F238E27FC236}">
                <a16:creationId xmlns:a16="http://schemas.microsoft.com/office/drawing/2014/main" id="{0B870497-0ECD-1BF9-ADAC-F8A3C7685378}"/>
              </a:ext>
            </a:extLst>
          </p:cNvPr>
          <p:cNvGrpSpPr/>
          <p:nvPr/>
        </p:nvGrpSpPr>
        <p:grpSpPr>
          <a:xfrm>
            <a:off x="1234090" y="2656682"/>
            <a:ext cx="5598615" cy="2684043"/>
            <a:chOff x="1234090" y="2656682"/>
            <a:chExt cx="5598615" cy="2684043"/>
          </a:xfrm>
        </p:grpSpPr>
        <p:grpSp>
          <p:nvGrpSpPr>
            <p:cNvPr id="95" name="Gruppieren 94">
              <a:extLst>
                <a:ext uri="{FF2B5EF4-FFF2-40B4-BE49-F238E27FC236}">
                  <a16:creationId xmlns:a16="http://schemas.microsoft.com/office/drawing/2014/main" id="{F81E5AE7-E2CF-3581-E09C-F0592EDFBDF5}"/>
                </a:ext>
              </a:extLst>
            </p:cNvPr>
            <p:cNvGrpSpPr/>
            <p:nvPr/>
          </p:nvGrpSpPr>
          <p:grpSpPr>
            <a:xfrm>
              <a:off x="1234090" y="2656682"/>
              <a:ext cx="193671" cy="888206"/>
              <a:chOff x="1234090" y="2656682"/>
              <a:chExt cx="193671" cy="888206"/>
            </a:xfrm>
          </p:grpSpPr>
          <p:sp>
            <p:nvSpPr>
              <p:cNvPr id="13" name="Rechteck 12">
                <a:extLst>
                  <a:ext uri="{FF2B5EF4-FFF2-40B4-BE49-F238E27FC236}">
                    <a16:creationId xmlns:a16="http://schemas.microsoft.com/office/drawing/2014/main" id="{52A9F46B-030A-8D15-4A9E-F54536A26C7A}"/>
                  </a:ext>
                </a:extLst>
              </p:cNvPr>
              <p:cNvSpPr/>
              <p:nvPr/>
            </p:nvSpPr>
            <p:spPr>
              <a:xfrm>
                <a:off x="1234090" y="2656682"/>
                <a:ext cx="45719" cy="8882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FAB4D48E-6231-3AEA-8E8D-2272BF307661}"/>
                  </a:ext>
                </a:extLst>
              </p:cNvPr>
              <p:cNvSpPr/>
              <p:nvPr/>
            </p:nvSpPr>
            <p:spPr>
              <a:xfrm>
                <a:off x="1308066" y="3051176"/>
                <a:ext cx="45719" cy="49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C9EDDDF5-7108-2CE7-DE83-8E7535B23B7C}"/>
                  </a:ext>
                </a:extLst>
              </p:cNvPr>
              <p:cNvSpPr/>
              <p:nvPr/>
            </p:nvSpPr>
            <p:spPr>
              <a:xfrm>
                <a:off x="1382042" y="3242469"/>
                <a:ext cx="45719" cy="3024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4" name="Gruppieren 93">
              <a:extLst>
                <a:ext uri="{FF2B5EF4-FFF2-40B4-BE49-F238E27FC236}">
                  <a16:creationId xmlns:a16="http://schemas.microsoft.com/office/drawing/2014/main" id="{FE6F621A-B51B-79F9-5F61-54CF9DD6F2A4}"/>
                </a:ext>
              </a:extLst>
            </p:cNvPr>
            <p:cNvGrpSpPr/>
            <p:nvPr/>
          </p:nvGrpSpPr>
          <p:grpSpPr>
            <a:xfrm>
              <a:off x="1456018" y="3541918"/>
              <a:ext cx="5376687" cy="1798807"/>
              <a:chOff x="1456018" y="3541918"/>
              <a:chExt cx="5376687" cy="1798807"/>
            </a:xfrm>
          </p:grpSpPr>
          <p:sp>
            <p:nvSpPr>
              <p:cNvPr id="16" name="Rechteck 15">
                <a:extLst>
                  <a:ext uri="{FF2B5EF4-FFF2-40B4-BE49-F238E27FC236}">
                    <a16:creationId xmlns:a16="http://schemas.microsoft.com/office/drawing/2014/main" id="{2712E098-F733-F394-35DD-120D8D74D019}"/>
                  </a:ext>
                </a:extLst>
              </p:cNvPr>
              <p:cNvSpPr/>
              <p:nvPr/>
            </p:nvSpPr>
            <p:spPr>
              <a:xfrm>
                <a:off x="1456018" y="3541918"/>
                <a:ext cx="45719" cy="565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FC8916B1-43AA-D70B-1CBA-4CBA0838AF0C}"/>
                  </a:ext>
                </a:extLst>
              </p:cNvPr>
              <p:cNvSpPr/>
              <p:nvPr/>
            </p:nvSpPr>
            <p:spPr>
              <a:xfrm>
                <a:off x="1529994" y="3541918"/>
                <a:ext cx="45719" cy="11370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83756287-115A-EB1A-8042-19C6DF84B0A2}"/>
                  </a:ext>
                </a:extLst>
              </p:cNvPr>
              <p:cNvSpPr/>
              <p:nvPr/>
            </p:nvSpPr>
            <p:spPr>
              <a:xfrm>
                <a:off x="1603970" y="3541918"/>
                <a:ext cx="45719" cy="1875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AA3C11E6-F166-FE88-95E9-A54722265ACC}"/>
                  </a:ext>
                </a:extLst>
              </p:cNvPr>
              <p:cNvSpPr/>
              <p:nvPr/>
            </p:nvSpPr>
            <p:spPr>
              <a:xfrm>
                <a:off x="1677946" y="3541918"/>
                <a:ext cx="45719" cy="2232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6EF0E201-F713-429E-367A-0E5DDD8A7B1A}"/>
                  </a:ext>
                </a:extLst>
              </p:cNvPr>
              <p:cNvSpPr/>
              <p:nvPr/>
            </p:nvSpPr>
            <p:spPr>
              <a:xfrm>
                <a:off x="1751922" y="3541918"/>
                <a:ext cx="45719" cy="254199"/>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F98A725D-42E5-4417-72B7-00A2823A5386}"/>
                  </a:ext>
                </a:extLst>
              </p:cNvPr>
              <p:cNvSpPr/>
              <p:nvPr/>
            </p:nvSpPr>
            <p:spPr>
              <a:xfrm>
                <a:off x="1825898" y="3541918"/>
                <a:ext cx="45719" cy="328871"/>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E681F56D-0B5B-6A9D-86F0-B513F1589619}"/>
                  </a:ext>
                </a:extLst>
              </p:cNvPr>
              <p:cNvSpPr/>
              <p:nvPr/>
            </p:nvSpPr>
            <p:spPr>
              <a:xfrm>
                <a:off x="1899874" y="3541918"/>
                <a:ext cx="45719" cy="4089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8E9F7293-C852-B20F-FEAC-E3128EF4906D}"/>
                  </a:ext>
                </a:extLst>
              </p:cNvPr>
              <p:cNvSpPr/>
              <p:nvPr/>
            </p:nvSpPr>
            <p:spPr>
              <a:xfrm>
                <a:off x="1973850" y="3541918"/>
                <a:ext cx="45719" cy="4256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24856F19-AD5E-2889-E79F-B797DF5EF485}"/>
                  </a:ext>
                </a:extLst>
              </p:cNvPr>
              <p:cNvSpPr/>
              <p:nvPr/>
            </p:nvSpPr>
            <p:spPr>
              <a:xfrm>
                <a:off x="2047826" y="3541918"/>
                <a:ext cx="45719" cy="446245"/>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89AAF5DA-E06C-531A-E9C1-46146DE5B492}"/>
                  </a:ext>
                </a:extLst>
              </p:cNvPr>
              <p:cNvSpPr/>
              <p:nvPr/>
            </p:nvSpPr>
            <p:spPr>
              <a:xfrm>
                <a:off x="2121802" y="3541918"/>
                <a:ext cx="45719" cy="4637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D56AF535-1C72-39A0-273E-3FAA6BAD4317}"/>
                  </a:ext>
                </a:extLst>
              </p:cNvPr>
              <p:cNvSpPr/>
              <p:nvPr/>
            </p:nvSpPr>
            <p:spPr>
              <a:xfrm>
                <a:off x="2195778" y="3541918"/>
                <a:ext cx="45719" cy="490730"/>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3C871686-3433-509E-304A-7BE64F9C9442}"/>
                  </a:ext>
                </a:extLst>
              </p:cNvPr>
              <p:cNvSpPr/>
              <p:nvPr/>
            </p:nvSpPr>
            <p:spPr>
              <a:xfrm>
                <a:off x="2269754" y="3541918"/>
                <a:ext cx="45719" cy="61376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8091746F-4C4A-3404-129A-C8B21C7B037C}"/>
                  </a:ext>
                </a:extLst>
              </p:cNvPr>
              <p:cNvSpPr/>
              <p:nvPr/>
            </p:nvSpPr>
            <p:spPr>
              <a:xfrm>
                <a:off x="2343730" y="3541918"/>
                <a:ext cx="45719" cy="61376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A2E3376A-70F8-813C-837B-63035B6F1168}"/>
                  </a:ext>
                </a:extLst>
              </p:cNvPr>
              <p:cNvSpPr/>
              <p:nvPr/>
            </p:nvSpPr>
            <p:spPr>
              <a:xfrm>
                <a:off x="2417706" y="3541918"/>
                <a:ext cx="45719" cy="6490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FED7C31B-A9A4-4A72-BED3-8308599D2DE4}"/>
                  </a:ext>
                </a:extLst>
              </p:cNvPr>
              <p:cNvSpPr/>
              <p:nvPr/>
            </p:nvSpPr>
            <p:spPr>
              <a:xfrm>
                <a:off x="2491682" y="3541918"/>
                <a:ext cx="45719" cy="673299"/>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596024C8-0B86-B83E-7078-975CCAAF5555}"/>
                  </a:ext>
                </a:extLst>
              </p:cNvPr>
              <p:cNvSpPr/>
              <p:nvPr/>
            </p:nvSpPr>
            <p:spPr>
              <a:xfrm>
                <a:off x="2565658" y="3541918"/>
                <a:ext cx="45719" cy="673299"/>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1B15831C-7A7E-5591-52F4-D8C32A4D78C4}"/>
                  </a:ext>
                </a:extLst>
              </p:cNvPr>
              <p:cNvSpPr/>
              <p:nvPr/>
            </p:nvSpPr>
            <p:spPr>
              <a:xfrm>
                <a:off x="2639634" y="3541918"/>
                <a:ext cx="45719" cy="8066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1379FB40-4E3B-193F-4D35-C87ADC3D2EB4}"/>
                  </a:ext>
                </a:extLst>
              </p:cNvPr>
              <p:cNvSpPr/>
              <p:nvPr/>
            </p:nvSpPr>
            <p:spPr>
              <a:xfrm>
                <a:off x="2713610" y="3541918"/>
                <a:ext cx="45719" cy="84951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8F46C3C0-BF05-C2FA-F5DC-8D16604344DA}"/>
                  </a:ext>
                </a:extLst>
              </p:cNvPr>
              <p:cNvSpPr/>
              <p:nvPr/>
            </p:nvSpPr>
            <p:spPr>
              <a:xfrm>
                <a:off x="2787586" y="3541918"/>
                <a:ext cx="45719" cy="918563"/>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4322A6E6-8C56-E484-0F13-A6CA428DA779}"/>
                  </a:ext>
                </a:extLst>
              </p:cNvPr>
              <p:cNvSpPr/>
              <p:nvPr/>
            </p:nvSpPr>
            <p:spPr>
              <a:xfrm>
                <a:off x="2861562" y="3541918"/>
                <a:ext cx="45719" cy="97809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7E1FCFD3-11E1-3C25-60AD-7D7E508B5657}"/>
                  </a:ext>
                </a:extLst>
              </p:cNvPr>
              <p:cNvSpPr/>
              <p:nvPr/>
            </p:nvSpPr>
            <p:spPr>
              <a:xfrm>
                <a:off x="2935538" y="3541918"/>
                <a:ext cx="45719" cy="97809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30C99AC6-EBA0-44FC-6AAD-34ABE763BB4A}"/>
                  </a:ext>
                </a:extLst>
              </p:cNvPr>
              <p:cNvSpPr/>
              <p:nvPr/>
            </p:nvSpPr>
            <p:spPr>
              <a:xfrm>
                <a:off x="3009514" y="3541918"/>
                <a:ext cx="45719" cy="1020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129F476C-76B5-50CC-39BB-E6D17A40AC80}"/>
                  </a:ext>
                </a:extLst>
              </p:cNvPr>
              <p:cNvSpPr/>
              <p:nvPr/>
            </p:nvSpPr>
            <p:spPr>
              <a:xfrm>
                <a:off x="3083490" y="3541918"/>
                <a:ext cx="45719" cy="10376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E9E7C428-F35F-5FD4-686E-94C4D5E5CDA5}"/>
                  </a:ext>
                </a:extLst>
              </p:cNvPr>
              <p:cNvSpPr/>
              <p:nvPr/>
            </p:nvSpPr>
            <p:spPr>
              <a:xfrm>
                <a:off x="3157466" y="3541918"/>
                <a:ext cx="45719" cy="1037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4686B3C3-F808-0E36-85C5-FD7407E3035C}"/>
                  </a:ext>
                </a:extLst>
              </p:cNvPr>
              <p:cNvSpPr/>
              <p:nvPr/>
            </p:nvSpPr>
            <p:spPr>
              <a:xfrm>
                <a:off x="3231442" y="3541918"/>
                <a:ext cx="45719" cy="1083861"/>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1F716AD3-7367-3E56-011B-0EEAC9A300B3}"/>
                  </a:ext>
                </a:extLst>
              </p:cNvPr>
              <p:cNvSpPr/>
              <p:nvPr/>
            </p:nvSpPr>
            <p:spPr>
              <a:xfrm>
                <a:off x="3305418" y="3541918"/>
                <a:ext cx="45719" cy="1099873"/>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832E6DCA-C0BF-3C6B-336C-F6F1AFB39B21}"/>
                  </a:ext>
                </a:extLst>
              </p:cNvPr>
              <p:cNvSpPr/>
              <p:nvPr/>
            </p:nvSpPr>
            <p:spPr>
              <a:xfrm>
                <a:off x="3379394" y="3541918"/>
                <a:ext cx="45719" cy="1121955"/>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F924F9F8-EBED-F58F-59D3-6D096AD3356B}"/>
                  </a:ext>
                </a:extLst>
              </p:cNvPr>
              <p:cNvSpPr/>
              <p:nvPr/>
            </p:nvSpPr>
            <p:spPr>
              <a:xfrm>
                <a:off x="3453370" y="3541918"/>
                <a:ext cx="45719" cy="1184461"/>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4B84579E-B54B-33B7-0B00-E2ABD22CA4FB}"/>
                  </a:ext>
                </a:extLst>
              </p:cNvPr>
              <p:cNvSpPr/>
              <p:nvPr/>
            </p:nvSpPr>
            <p:spPr>
              <a:xfrm>
                <a:off x="3527346" y="3541918"/>
                <a:ext cx="45719" cy="1204449"/>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12752DE5-1A27-F789-73B0-C27DA59B4908}"/>
                  </a:ext>
                </a:extLst>
              </p:cNvPr>
              <p:cNvSpPr/>
              <p:nvPr/>
            </p:nvSpPr>
            <p:spPr>
              <a:xfrm>
                <a:off x="3601322" y="3541918"/>
                <a:ext cx="45719" cy="1204445"/>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3F0F5DB4-424E-D976-9D3D-89A209F074B4}"/>
                  </a:ext>
                </a:extLst>
              </p:cNvPr>
              <p:cNvSpPr/>
              <p:nvPr/>
            </p:nvSpPr>
            <p:spPr>
              <a:xfrm>
                <a:off x="3675298" y="3541918"/>
                <a:ext cx="45719" cy="1204437"/>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extLst>
                  <a:ext uri="{FF2B5EF4-FFF2-40B4-BE49-F238E27FC236}">
                    <a16:creationId xmlns:a16="http://schemas.microsoft.com/office/drawing/2014/main" id="{0E6BD367-59AA-D299-2F87-2B0D53EDC7C5}"/>
                  </a:ext>
                </a:extLst>
              </p:cNvPr>
              <p:cNvSpPr/>
              <p:nvPr/>
            </p:nvSpPr>
            <p:spPr>
              <a:xfrm>
                <a:off x="3749274" y="3541918"/>
                <a:ext cx="45719" cy="120443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6121538E-DF2E-E041-BA4A-D7E069835386}"/>
                  </a:ext>
                </a:extLst>
              </p:cNvPr>
              <p:cNvSpPr/>
              <p:nvPr/>
            </p:nvSpPr>
            <p:spPr>
              <a:xfrm>
                <a:off x="3823250" y="3541918"/>
                <a:ext cx="45719" cy="12751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81C31C84-323F-C2FB-5B94-92597273DC3E}"/>
                  </a:ext>
                </a:extLst>
              </p:cNvPr>
              <p:cNvSpPr/>
              <p:nvPr/>
            </p:nvSpPr>
            <p:spPr>
              <a:xfrm>
                <a:off x="3897226" y="3541918"/>
                <a:ext cx="45719" cy="127511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A943BFCA-F29A-734A-91A7-3105096DCC00}"/>
                  </a:ext>
                </a:extLst>
              </p:cNvPr>
              <p:cNvSpPr/>
              <p:nvPr/>
            </p:nvSpPr>
            <p:spPr>
              <a:xfrm>
                <a:off x="3971202" y="3541918"/>
                <a:ext cx="45719" cy="1298173"/>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extLst>
                  <a:ext uri="{FF2B5EF4-FFF2-40B4-BE49-F238E27FC236}">
                    <a16:creationId xmlns:a16="http://schemas.microsoft.com/office/drawing/2014/main" id="{2D5A7705-C915-8ADC-B8C4-3F3E16249F05}"/>
                  </a:ext>
                </a:extLst>
              </p:cNvPr>
              <p:cNvSpPr/>
              <p:nvPr/>
            </p:nvSpPr>
            <p:spPr>
              <a:xfrm>
                <a:off x="4045178" y="3541918"/>
                <a:ext cx="45719" cy="1347949"/>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451D383E-36BA-88EC-B833-95979A66B924}"/>
                  </a:ext>
                </a:extLst>
              </p:cNvPr>
              <p:cNvSpPr/>
              <p:nvPr/>
            </p:nvSpPr>
            <p:spPr>
              <a:xfrm>
                <a:off x="4119154" y="3541918"/>
                <a:ext cx="45719" cy="134794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a:extLst>
                  <a:ext uri="{FF2B5EF4-FFF2-40B4-BE49-F238E27FC236}">
                    <a16:creationId xmlns:a16="http://schemas.microsoft.com/office/drawing/2014/main" id="{57414808-BF3C-CF27-4753-573726CEE7A7}"/>
                  </a:ext>
                </a:extLst>
              </p:cNvPr>
              <p:cNvSpPr/>
              <p:nvPr/>
            </p:nvSpPr>
            <p:spPr>
              <a:xfrm>
                <a:off x="4193130" y="3541918"/>
                <a:ext cx="45719" cy="1404342"/>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a:extLst>
                  <a:ext uri="{FF2B5EF4-FFF2-40B4-BE49-F238E27FC236}">
                    <a16:creationId xmlns:a16="http://schemas.microsoft.com/office/drawing/2014/main" id="{49A14DBD-4E84-01EA-9117-0D633977CA43}"/>
                  </a:ext>
                </a:extLst>
              </p:cNvPr>
              <p:cNvSpPr/>
              <p:nvPr/>
            </p:nvSpPr>
            <p:spPr>
              <a:xfrm>
                <a:off x="4267106" y="3541918"/>
                <a:ext cx="48268" cy="140434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C2FF60C1-32BB-CF8A-29BF-E4F6E3C1A80B}"/>
                  </a:ext>
                </a:extLst>
              </p:cNvPr>
              <p:cNvSpPr/>
              <p:nvPr/>
            </p:nvSpPr>
            <p:spPr>
              <a:xfrm>
                <a:off x="4343631" y="3541918"/>
                <a:ext cx="45719" cy="1426850"/>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B2619C73-FB25-A364-F3A9-6DD62A92FDBF}"/>
                  </a:ext>
                </a:extLst>
              </p:cNvPr>
              <p:cNvSpPr/>
              <p:nvPr/>
            </p:nvSpPr>
            <p:spPr>
              <a:xfrm>
                <a:off x="4417607" y="3541918"/>
                <a:ext cx="45719" cy="1426839"/>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a:extLst>
                  <a:ext uri="{FF2B5EF4-FFF2-40B4-BE49-F238E27FC236}">
                    <a16:creationId xmlns:a16="http://schemas.microsoft.com/office/drawing/2014/main" id="{C88BAC2A-C4FF-65B3-443D-2352DEDA39AF}"/>
                  </a:ext>
                </a:extLst>
              </p:cNvPr>
              <p:cNvSpPr/>
              <p:nvPr/>
            </p:nvSpPr>
            <p:spPr>
              <a:xfrm>
                <a:off x="4491583" y="3541918"/>
                <a:ext cx="45719" cy="1444689"/>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61A63550-91EF-AA13-02B6-1D60F78CD457}"/>
                  </a:ext>
                </a:extLst>
              </p:cNvPr>
              <p:cNvSpPr/>
              <p:nvPr/>
            </p:nvSpPr>
            <p:spPr>
              <a:xfrm>
                <a:off x="4565559" y="3541918"/>
                <a:ext cx="45719" cy="14839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echteck 58">
                <a:extLst>
                  <a:ext uri="{FF2B5EF4-FFF2-40B4-BE49-F238E27FC236}">
                    <a16:creationId xmlns:a16="http://schemas.microsoft.com/office/drawing/2014/main" id="{25739A60-E30A-EBDA-7769-668B72FB4ACD}"/>
                  </a:ext>
                </a:extLst>
              </p:cNvPr>
              <p:cNvSpPr/>
              <p:nvPr/>
            </p:nvSpPr>
            <p:spPr>
              <a:xfrm>
                <a:off x="4639535" y="3541918"/>
                <a:ext cx="45719" cy="14910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a:extLst>
                  <a:ext uri="{FF2B5EF4-FFF2-40B4-BE49-F238E27FC236}">
                    <a16:creationId xmlns:a16="http://schemas.microsoft.com/office/drawing/2014/main" id="{64991F7F-360A-D5E6-111E-7FBEFCB2EBE5}"/>
                  </a:ext>
                </a:extLst>
              </p:cNvPr>
              <p:cNvSpPr/>
              <p:nvPr/>
            </p:nvSpPr>
            <p:spPr>
              <a:xfrm>
                <a:off x="4713511" y="3541918"/>
                <a:ext cx="45719" cy="1512081"/>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a:extLst>
                  <a:ext uri="{FF2B5EF4-FFF2-40B4-BE49-F238E27FC236}">
                    <a16:creationId xmlns:a16="http://schemas.microsoft.com/office/drawing/2014/main" id="{FCA068FC-01A2-0EF1-BD61-91364AE8121C}"/>
                  </a:ext>
                </a:extLst>
              </p:cNvPr>
              <p:cNvSpPr/>
              <p:nvPr/>
            </p:nvSpPr>
            <p:spPr>
              <a:xfrm>
                <a:off x="4787487" y="3541918"/>
                <a:ext cx="45719" cy="1512073"/>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a:extLst>
                  <a:ext uri="{FF2B5EF4-FFF2-40B4-BE49-F238E27FC236}">
                    <a16:creationId xmlns:a16="http://schemas.microsoft.com/office/drawing/2014/main" id="{83F8F56C-FF33-6120-D201-0EC623F0AB4C}"/>
                  </a:ext>
                </a:extLst>
              </p:cNvPr>
              <p:cNvSpPr/>
              <p:nvPr/>
            </p:nvSpPr>
            <p:spPr>
              <a:xfrm>
                <a:off x="4861463" y="3541918"/>
                <a:ext cx="45719" cy="1512067"/>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a:extLst>
                  <a:ext uri="{FF2B5EF4-FFF2-40B4-BE49-F238E27FC236}">
                    <a16:creationId xmlns:a16="http://schemas.microsoft.com/office/drawing/2014/main" id="{C6E8D4EC-70B1-0FE3-8038-9C0AD30142BB}"/>
                  </a:ext>
                </a:extLst>
              </p:cNvPr>
              <p:cNvSpPr/>
              <p:nvPr/>
            </p:nvSpPr>
            <p:spPr>
              <a:xfrm>
                <a:off x="4935439" y="3541918"/>
                <a:ext cx="45719" cy="15120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a:extLst>
                  <a:ext uri="{FF2B5EF4-FFF2-40B4-BE49-F238E27FC236}">
                    <a16:creationId xmlns:a16="http://schemas.microsoft.com/office/drawing/2014/main" id="{976BE51B-3C9B-6B3C-2762-EFA9E436A047}"/>
                  </a:ext>
                </a:extLst>
              </p:cNvPr>
              <p:cNvSpPr/>
              <p:nvPr/>
            </p:nvSpPr>
            <p:spPr>
              <a:xfrm>
                <a:off x="5009415" y="3541918"/>
                <a:ext cx="45719" cy="15305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87B73B58-3F2C-636F-803B-D0FE8DB07B00}"/>
                  </a:ext>
                </a:extLst>
              </p:cNvPr>
              <p:cNvSpPr/>
              <p:nvPr/>
            </p:nvSpPr>
            <p:spPr>
              <a:xfrm>
                <a:off x="5083391" y="3541918"/>
                <a:ext cx="45719" cy="1550729"/>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C0713994-0F19-CB38-1326-CF9439334B9C}"/>
                  </a:ext>
                </a:extLst>
              </p:cNvPr>
              <p:cNvSpPr/>
              <p:nvPr/>
            </p:nvSpPr>
            <p:spPr>
              <a:xfrm>
                <a:off x="5157367" y="3541918"/>
                <a:ext cx="45719" cy="15507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echteck 66">
                <a:extLst>
                  <a:ext uri="{FF2B5EF4-FFF2-40B4-BE49-F238E27FC236}">
                    <a16:creationId xmlns:a16="http://schemas.microsoft.com/office/drawing/2014/main" id="{8A23EF73-3D99-69A5-F482-7816AC011874}"/>
                  </a:ext>
                </a:extLst>
              </p:cNvPr>
              <p:cNvSpPr/>
              <p:nvPr/>
            </p:nvSpPr>
            <p:spPr>
              <a:xfrm>
                <a:off x="5231343" y="3541918"/>
                <a:ext cx="45719" cy="1550721"/>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2C660680-6AC6-75C2-B044-45DE47E7D912}"/>
                  </a:ext>
                </a:extLst>
              </p:cNvPr>
              <p:cNvSpPr/>
              <p:nvPr/>
            </p:nvSpPr>
            <p:spPr>
              <a:xfrm>
                <a:off x="5305319" y="3541918"/>
                <a:ext cx="45719" cy="155071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8F270370-E1C0-A2EF-D0C5-E3B7C2BD7407}"/>
                  </a:ext>
                </a:extLst>
              </p:cNvPr>
              <p:cNvSpPr/>
              <p:nvPr/>
            </p:nvSpPr>
            <p:spPr>
              <a:xfrm>
                <a:off x="5379295" y="3541918"/>
                <a:ext cx="45719" cy="155071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a:extLst>
                  <a:ext uri="{FF2B5EF4-FFF2-40B4-BE49-F238E27FC236}">
                    <a16:creationId xmlns:a16="http://schemas.microsoft.com/office/drawing/2014/main" id="{83999583-046F-2475-F7C0-A860FB2C3B6F}"/>
                  </a:ext>
                </a:extLst>
              </p:cNvPr>
              <p:cNvSpPr/>
              <p:nvPr/>
            </p:nvSpPr>
            <p:spPr>
              <a:xfrm>
                <a:off x="5453271" y="3541918"/>
                <a:ext cx="45719" cy="1557855"/>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extLst>
                  <a:ext uri="{FF2B5EF4-FFF2-40B4-BE49-F238E27FC236}">
                    <a16:creationId xmlns:a16="http://schemas.microsoft.com/office/drawing/2014/main" id="{1967E378-CC0D-F54F-983D-FC28F05EE8CD}"/>
                  </a:ext>
                </a:extLst>
              </p:cNvPr>
              <p:cNvSpPr/>
              <p:nvPr/>
            </p:nvSpPr>
            <p:spPr>
              <a:xfrm>
                <a:off x="5527247" y="3541918"/>
                <a:ext cx="45719" cy="1592453"/>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6DF1F64B-CEFC-B558-9B01-AED6F56F372F}"/>
                  </a:ext>
                </a:extLst>
              </p:cNvPr>
              <p:cNvSpPr/>
              <p:nvPr/>
            </p:nvSpPr>
            <p:spPr>
              <a:xfrm>
                <a:off x="5601223" y="3541918"/>
                <a:ext cx="45719" cy="15876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B7231068-324B-251E-7A41-0A84D34FB615}"/>
                  </a:ext>
                </a:extLst>
              </p:cNvPr>
              <p:cNvSpPr/>
              <p:nvPr/>
            </p:nvSpPr>
            <p:spPr>
              <a:xfrm>
                <a:off x="5675199" y="3541918"/>
                <a:ext cx="45719" cy="1609319"/>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a:extLst>
                  <a:ext uri="{FF2B5EF4-FFF2-40B4-BE49-F238E27FC236}">
                    <a16:creationId xmlns:a16="http://schemas.microsoft.com/office/drawing/2014/main" id="{F70027F5-EEE3-BFD5-FFBA-A24BCAE5C0EA}"/>
                  </a:ext>
                </a:extLst>
              </p:cNvPr>
              <p:cNvSpPr/>
              <p:nvPr/>
            </p:nvSpPr>
            <p:spPr>
              <a:xfrm>
                <a:off x="5749175" y="3541918"/>
                <a:ext cx="45719" cy="160931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Rechteck 74">
                <a:extLst>
                  <a:ext uri="{FF2B5EF4-FFF2-40B4-BE49-F238E27FC236}">
                    <a16:creationId xmlns:a16="http://schemas.microsoft.com/office/drawing/2014/main" id="{2BCB87AE-9862-42C9-F730-3EACE57722E3}"/>
                  </a:ext>
                </a:extLst>
              </p:cNvPr>
              <p:cNvSpPr/>
              <p:nvPr/>
            </p:nvSpPr>
            <p:spPr>
              <a:xfrm>
                <a:off x="5823151" y="3541918"/>
                <a:ext cx="45719" cy="16093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a:extLst>
                  <a:ext uri="{FF2B5EF4-FFF2-40B4-BE49-F238E27FC236}">
                    <a16:creationId xmlns:a16="http://schemas.microsoft.com/office/drawing/2014/main" id="{3DA6E174-75A8-B56B-2830-3AB9EBD98991}"/>
                  </a:ext>
                </a:extLst>
              </p:cNvPr>
              <p:cNvSpPr/>
              <p:nvPr/>
            </p:nvSpPr>
            <p:spPr>
              <a:xfrm>
                <a:off x="5897127" y="3541918"/>
                <a:ext cx="45719" cy="1629692"/>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a16="http://schemas.microsoft.com/office/drawing/2014/main" id="{27E82180-E5B0-5D33-8B2F-E535B453604F}"/>
                  </a:ext>
                </a:extLst>
              </p:cNvPr>
              <p:cNvSpPr/>
              <p:nvPr/>
            </p:nvSpPr>
            <p:spPr>
              <a:xfrm>
                <a:off x="5971103" y="3541918"/>
                <a:ext cx="47837" cy="16283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a:extLst>
                  <a:ext uri="{FF2B5EF4-FFF2-40B4-BE49-F238E27FC236}">
                    <a16:creationId xmlns:a16="http://schemas.microsoft.com/office/drawing/2014/main" id="{AD75C9F0-F045-7F52-536D-E8CA1C75F32C}"/>
                  </a:ext>
                </a:extLst>
              </p:cNvPr>
              <p:cNvSpPr/>
              <p:nvPr/>
            </p:nvSpPr>
            <p:spPr>
              <a:xfrm>
                <a:off x="6047197" y="3541918"/>
                <a:ext cx="45719" cy="1641073"/>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a:extLst>
                  <a:ext uri="{FF2B5EF4-FFF2-40B4-BE49-F238E27FC236}">
                    <a16:creationId xmlns:a16="http://schemas.microsoft.com/office/drawing/2014/main" id="{3CBA0EE2-9077-77CE-964E-1B1B6B3C2BCC}"/>
                  </a:ext>
                </a:extLst>
              </p:cNvPr>
              <p:cNvSpPr/>
              <p:nvPr/>
            </p:nvSpPr>
            <p:spPr>
              <a:xfrm>
                <a:off x="6121173" y="3541918"/>
                <a:ext cx="45719" cy="1655307"/>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hteck 79">
                <a:extLst>
                  <a:ext uri="{FF2B5EF4-FFF2-40B4-BE49-F238E27FC236}">
                    <a16:creationId xmlns:a16="http://schemas.microsoft.com/office/drawing/2014/main" id="{D7C269FC-6D3B-8ACE-2294-54BBE9064885}"/>
                  </a:ext>
                </a:extLst>
              </p:cNvPr>
              <p:cNvSpPr/>
              <p:nvPr/>
            </p:nvSpPr>
            <p:spPr>
              <a:xfrm>
                <a:off x="6195149" y="3541918"/>
                <a:ext cx="45719" cy="167916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Rechteck 80">
                <a:extLst>
                  <a:ext uri="{FF2B5EF4-FFF2-40B4-BE49-F238E27FC236}">
                    <a16:creationId xmlns:a16="http://schemas.microsoft.com/office/drawing/2014/main" id="{AEBDFED4-750F-014E-BCE6-5B292704D1DA}"/>
                  </a:ext>
                </a:extLst>
              </p:cNvPr>
              <p:cNvSpPr/>
              <p:nvPr/>
            </p:nvSpPr>
            <p:spPr>
              <a:xfrm>
                <a:off x="6269125" y="3541918"/>
                <a:ext cx="45719" cy="1695829"/>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Rechteck 81">
                <a:extLst>
                  <a:ext uri="{FF2B5EF4-FFF2-40B4-BE49-F238E27FC236}">
                    <a16:creationId xmlns:a16="http://schemas.microsoft.com/office/drawing/2014/main" id="{733E6A3C-2F6A-65C3-3E78-FFEE985FD8F1}"/>
                  </a:ext>
                </a:extLst>
              </p:cNvPr>
              <p:cNvSpPr/>
              <p:nvPr/>
            </p:nvSpPr>
            <p:spPr>
              <a:xfrm>
                <a:off x="6343101" y="3541918"/>
                <a:ext cx="45719" cy="1714693"/>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a:extLst>
                  <a:ext uri="{FF2B5EF4-FFF2-40B4-BE49-F238E27FC236}">
                    <a16:creationId xmlns:a16="http://schemas.microsoft.com/office/drawing/2014/main" id="{D3C9CB96-634C-874F-6C7E-FB3E6CD66A14}"/>
                  </a:ext>
                </a:extLst>
              </p:cNvPr>
              <p:cNvSpPr/>
              <p:nvPr/>
            </p:nvSpPr>
            <p:spPr>
              <a:xfrm>
                <a:off x="6417077" y="3541918"/>
                <a:ext cx="45719" cy="1714699"/>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a:extLst>
                  <a:ext uri="{FF2B5EF4-FFF2-40B4-BE49-F238E27FC236}">
                    <a16:creationId xmlns:a16="http://schemas.microsoft.com/office/drawing/2014/main" id="{9A85270F-4BE2-1625-7C92-6FCFA1E3FAFB}"/>
                  </a:ext>
                </a:extLst>
              </p:cNvPr>
              <p:cNvSpPr/>
              <p:nvPr/>
            </p:nvSpPr>
            <p:spPr>
              <a:xfrm>
                <a:off x="6491053" y="3541918"/>
                <a:ext cx="45719" cy="172183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Rechteck 84">
                <a:extLst>
                  <a:ext uri="{FF2B5EF4-FFF2-40B4-BE49-F238E27FC236}">
                    <a16:creationId xmlns:a16="http://schemas.microsoft.com/office/drawing/2014/main" id="{A9373959-D19D-F4F7-E673-9189D648F20B}"/>
                  </a:ext>
                </a:extLst>
              </p:cNvPr>
              <p:cNvSpPr/>
              <p:nvPr/>
            </p:nvSpPr>
            <p:spPr>
              <a:xfrm>
                <a:off x="6565029" y="3541918"/>
                <a:ext cx="45719" cy="1749621"/>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Rechteck 85">
                <a:extLst>
                  <a:ext uri="{FF2B5EF4-FFF2-40B4-BE49-F238E27FC236}">
                    <a16:creationId xmlns:a16="http://schemas.microsoft.com/office/drawing/2014/main" id="{4F1C26F6-FB2E-24D8-2B5C-4FDC5A27A6EA}"/>
                  </a:ext>
                </a:extLst>
              </p:cNvPr>
              <p:cNvSpPr/>
              <p:nvPr/>
            </p:nvSpPr>
            <p:spPr>
              <a:xfrm>
                <a:off x="6639005" y="3541918"/>
                <a:ext cx="45719" cy="1744845"/>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Rechteck 86">
                <a:extLst>
                  <a:ext uri="{FF2B5EF4-FFF2-40B4-BE49-F238E27FC236}">
                    <a16:creationId xmlns:a16="http://schemas.microsoft.com/office/drawing/2014/main" id="{E27EEAA1-B683-6B2E-9D77-945FD8FF80E3}"/>
                  </a:ext>
                </a:extLst>
              </p:cNvPr>
              <p:cNvSpPr/>
              <p:nvPr/>
            </p:nvSpPr>
            <p:spPr>
              <a:xfrm>
                <a:off x="6712981" y="3541918"/>
                <a:ext cx="45719" cy="17759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Rechteck 87">
                <a:extLst>
                  <a:ext uri="{FF2B5EF4-FFF2-40B4-BE49-F238E27FC236}">
                    <a16:creationId xmlns:a16="http://schemas.microsoft.com/office/drawing/2014/main" id="{67CABFC4-2FA0-5AF0-628E-3736A90B193B}"/>
                  </a:ext>
                </a:extLst>
              </p:cNvPr>
              <p:cNvSpPr/>
              <p:nvPr/>
            </p:nvSpPr>
            <p:spPr>
              <a:xfrm>
                <a:off x="6786986" y="3541918"/>
                <a:ext cx="45719" cy="1798807"/>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cxnSp>
        <p:nvCxnSpPr>
          <p:cNvPr id="89" name="Gerade Verbindung 88">
            <a:extLst>
              <a:ext uri="{FF2B5EF4-FFF2-40B4-BE49-F238E27FC236}">
                <a16:creationId xmlns:a16="http://schemas.microsoft.com/office/drawing/2014/main" id="{5B3D64CF-B4F7-08A9-5C7F-31509189DB23}"/>
              </a:ext>
            </a:extLst>
          </p:cNvPr>
          <p:cNvCxnSpPr>
            <a:cxnSpLocks/>
          </p:cNvCxnSpPr>
          <p:nvPr/>
        </p:nvCxnSpPr>
        <p:spPr>
          <a:xfrm>
            <a:off x="1181533" y="4005262"/>
            <a:ext cx="5968343" cy="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91" name="Gerade Verbindung 90">
            <a:extLst>
              <a:ext uri="{FF2B5EF4-FFF2-40B4-BE49-F238E27FC236}">
                <a16:creationId xmlns:a16="http://schemas.microsoft.com/office/drawing/2014/main" id="{B96FB13E-AC09-9796-75A9-57B1069F0C17}"/>
              </a:ext>
            </a:extLst>
          </p:cNvPr>
          <p:cNvCxnSpPr>
            <a:cxnSpLocks/>
          </p:cNvCxnSpPr>
          <p:nvPr/>
        </p:nvCxnSpPr>
        <p:spPr>
          <a:xfrm>
            <a:off x="1181533" y="4447836"/>
            <a:ext cx="5968343" cy="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93" name="Gerade Verbindung 92">
            <a:extLst>
              <a:ext uri="{FF2B5EF4-FFF2-40B4-BE49-F238E27FC236}">
                <a16:creationId xmlns:a16="http://schemas.microsoft.com/office/drawing/2014/main" id="{30CF1362-4C57-3364-2F40-15D4326728EE}"/>
              </a:ext>
            </a:extLst>
          </p:cNvPr>
          <p:cNvCxnSpPr>
            <a:cxnSpLocks/>
          </p:cNvCxnSpPr>
          <p:nvPr/>
        </p:nvCxnSpPr>
        <p:spPr>
          <a:xfrm>
            <a:off x="1181533" y="5157164"/>
            <a:ext cx="5968343" cy="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83DC4F6D-0F43-0A24-FF6E-FA968DA44CA7}"/>
              </a:ext>
            </a:extLst>
          </p:cNvPr>
          <p:cNvSpPr/>
          <p:nvPr/>
        </p:nvSpPr>
        <p:spPr>
          <a:xfrm>
            <a:off x="2121802" y="1904607"/>
            <a:ext cx="3179075"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a:solidFill>
                  <a:schemeClr val="tx1"/>
                </a:solidFill>
              </a:rPr>
              <a:t>Prior </a:t>
            </a:r>
            <a:r>
              <a:rPr lang="de-DE" sz="1200" err="1">
                <a:solidFill>
                  <a:schemeClr val="tx1"/>
                </a:solidFill>
              </a:rPr>
              <a:t>cBTKi</a:t>
            </a:r>
            <a:r>
              <a:rPr lang="de-DE" sz="1200">
                <a:solidFill>
                  <a:schemeClr val="tx1"/>
                </a:solidFill>
              </a:rPr>
              <a:t> </a:t>
            </a:r>
            <a:r>
              <a:rPr lang="de-DE" sz="1200" err="1">
                <a:solidFill>
                  <a:schemeClr val="tx1"/>
                </a:solidFill>
              </a:rPr>
              <a:t>discontinuation</a:t>
            </a:r>
            <a:r>
              <a:rPr lang="de-DE" sz="1200">
                <a:solidFill>
                  <a:schemeClr val="tx1"/>
                </a:solidFill>
              </a:rPr>
              <a:t> </a:t>
            </a:r>
            <a:r>
              <a:rPr lang="de-DE" sz="1200" err="1">
                <a:solidFill>
                  <a:schemeClr val="tx1"/>
                </a:solidFill>
              </a:rPr>
              <a:t>for</a:t>
            </a:r>
            <a:r>
              <a:rPr lang="de-DE" sz="1200">
                <a:solidFill>
                  <a:schemeClr val="tx1"/>
                </a:solidFill>
              </a:rPr>
              <a:t> </a:t>
            </a:r>
            <a:r>
              <a:rPr lang="de-DE" sz="1200" err="1">
                <a:solidFill>
                  <a:schemeClr val="tx1"/>
                </a:solidFill>
              </a:rPr>
              <a:t>progression</a:t>
            </a:r>
            <a:r>
              <a:rPr lang="de-DE" sz="1200">
                <a:solidFill>
                  <a:schemeClr val="tx1"/>
                </a:solidFill>
              </a:rPr>
              <a:t>  </a:t>
            </a:r>
          </a:p>
        </p:txBody>
      </p:sp>
      <p:sp>
        <p:nvSpPr>
          <p:cNvPr id="11" name="Rechteck 10">
            <a:extLst>
              <a:ext uri="{FF2B5EF4-FFF2-40B4-BE49-F238E27FC236}">
                <a16:creationId xmlns:a16="http://schemas.microsoft.com/office/drawing/2014/main" id="{CE20E815-9030-9D1E-5622-40387787694C}"/>
              </a:ext>
            </a:extLst>
          </p:cNvPr>
          <p:cNvSpPr/>
          <p:nvPr/>
        </p:nvSpPr>
        <p:spPr>
          <a:xfrm>
            <a:off x="2116525" y="2093584"/>
            <a:ext cx="3284874"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a:solidFill>
                  <a:schemeClr val="tx1"/>
                </a:solidFill>
              </a:rPr>
              <a:t>Prior </a:t>
            </a:r>
            <a:r>
              <a:rPr lang="de-DE" sz="1200" err="1">
                <a:solidFill>
                  <a:schemeClr val="tx1"/>
                </a:solidFill>
              </a:rPr>
              <a:t>cBTKi</a:t>
            </a:r>
            <a:r>
              <a:rPr lang="de-DE" sz="1200">
                <a:solidFill>
                  <a:schemeClr val="tx1"/>
                </a:solidFill>
              </a:rPr>
              <a:t> </a:t>
            </a:r>
            <a:r>
              <a:rPr lang="de-DE" sz="1200" err="1">
                <a:solidFill>
                  <a:schemeClr val="tx1"/>
                </a:solidFill>
              </a:rPr>
              <a:t>discontinuation</a:t>
            </a:r>
            <a:r>
              <a:rPr lang="de-DE" sz="1200">
                <a:solidFill>
                  <a:schemeClr val="tx1"/>
                </a:solidFill>
              </a:rPr>
              <a:t> </a:t>
            </a:r>
            <a:r>
              <a:rPr lang="de-DE" sz="1200" err="1">
                <a:solidFill>
                  <a:schemeClr val="tx1"/>
                </a:solidFill>
              </a:rPr>
              <a:t>for</a:t>
            </a:r>
            <a:r>
              <a:rPr lang="de-DE" sz="1200">
                <a:solidFill>
                  <a:schemeClr val="tx1"/>
                </a:solidFill>
              </a:rPr>
              <a:t> </a:t>
            </a:r>
            <a:r>
              <a:rPr lang="de-DE" sz="1200" err="1">
                <a:solidFill>
                  <a:schemeClr val="tx1"/>
                </a:solidFill>
              </a:rPr>
              <a:t>toxicity</a:t>
            </a:r>
            <a:r>
              <a:rPr lang="de-DE" sz="1200">
                <a:solidFill>
                  <a:schemeClr val="tx1"/>
                </a:solidFill>
              </a:rPr>
              <a:t>/</a:t>
            </a:r>
            <a:r>
              <a:rPr lang="de-DE" sz="1200" err="1">
                <a:solidFill>
                  <a:schemeClr val="tx1"/>
                </a:solidFill>
              </a:rPr>
              <a:t>other</a:t>
            </a:r>
            <a:r>
              <a:rPr lang="de-DE" sz="1200">
                <a:solidFill>
                  <a:schemeClr val="tx1"/>
                </a:solidFill>
              </a:rPr>
              <a:t>   </a:t>
            </a:r>
          </a:p>
        </p:txBody>
      </p:sp>
      <p:sp>
        <p:nvSpPr>
          <p:cNvPr id="12" name="Rechteck 11">
            <a:extLst>
              <a:ext uri="{FF2B5EF4-FFF2-40B4-BE49-F238E27FC236}">
                <a16:creationId xmlns:a16="http://schemas.microsoft.com/office/drawing/2014/main" id="{5861E14E-325E-696E-D887-79BCF99BAFCA}"/>
              </a:ext>
            </a:extLst>
          </p:cNvPr>
          <p:cNvSpPr/>
          <p:nvPr/>
        </p:nvSpPr>
        <p:spPr>
          <a:xfrm>
            <a:off x="2127679" y="2282561"/>
            <a:ext cx="1056700"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err="1">
                <a:solidFill>
                  <a:schemeClr val="tx1"/>
                </a:solidFill>
              </a:rPr>
              <a:t>cBTKi</a:t>
            </a:r>
            <a:r>
              <a:rPr lang="de-DE" sz="1200">
                <a:solidFill>
                  <a:schemeClr val="tx1"/>
                </a:solidFill>
              </a:rPr>
              <a:t> na</a:t>
            </a:r>
            <a:r>
              <a:rPr lang="en-GB" sz="1200" i="0" u="none" strike="noStrike" err="1">
                <a:solidFill>
                  <a:schemeClr val="tx1"/>
                </a:solidFill>
                <a:effectLst/>
                <a:latin typeface="+mn-lt"/>
              </a:rPr>
              <a:t>ïve</a:t>
            </a:r>
            <a:r>
              <a:rPr lang="en-GB" sz="1200" i="0" u="none" strike="noStrike">
                <a:solidFill>
                  <a:schemeClr val="tx1"/>
                </a:solidFill>
                <a:effectLst/>
                <a:latin typeface="+mn-lt"/>
              </a:rPr>
              <a:t> </a:t>
            </a:r>
            <a:endParaRPr lang="de-DE" sz="1200">
              <a:solidFill>
                <a:schemeClr val="tx1"/>
              </a:solidFill>
            </a:endParaRPr>
          </a:p>
        </p:txBody>
      </p:sp>
      <p:sp>
        <p:nvSpPr>
          <p:cNvPr id="113" name="Rechteck 112">
            <a:extLst>
              <a:ext uri="{FF2B5EF4-FFF2-40B4-BE49-F238E27FC236}">
                <a16:creationId xmlns:a16="http://schemas.microsoft.com/office/drawing/2014/main" id="{0C5DC4EA-C38E-67C8-EC1E-74951F2BE09E}"/>
              </a:ext>
            </a:extLst>
          </p:cNvPr>
          <p:cNvSpPr/>
          <p:nvPr/>
        </p:nvSpPr>
        <p:spPr>
          <a:xfrm>
            <a:off x="2038769" y="1993596"/>
            <a:ext cx="118473" cy="118473"/>
          </a:xfrm>
          <a:prstGeom prst="rect">
            <a:avLst/>
          </a:prstGeom>
          <a:solidFill>
            <a:srgbClr val="002A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Rechteck 113">
            <a:extLst>
              <a:ext uri="{FF2B5EF4-FFF2-40B4-BE49-F238E27FC236}">
                <a16:creationId xmlns:a16="http://schemas.microsoft.com/office/drawing/2014/main" id="{C90750FA-B3CB-9CE5-FE35-33E729CDCCFE}"/>
              </a:ext>
            </a:extLst>
          </p:cNvPr>
          <p:cNvSpPr/>
          <p:nvPr/>
        </p:nvSpPr>
        <p:spPr>
          <a:xfrm>
            <a:off x="2038769" y="2183721"/>
            <a:ext cx="118473" cy="11847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Rechteck 114">
            <a:extLst>
              <a:ext uri="{FF2B5EF4-FFF2-40B4-BE49-F238E27FC236}">
                <a16:creationId xmlns:a16="http://schemas.microsoft.com/office/drawing/2014/main" id="{3ECB4ADD-E6F6-AD4E-DD21-45ACC56E3C11}"/>
              </a:ext>
            </a:extLst>
          </p:cNvPr>
          <p:cNvSpPr/>
          <p:nvPr/>
        </p:nvSpPr>
        <p:spPr>
          <a:xfrm>
            <a:off x="2038769" y="2379866"/>
            <a:ext cx="118473" cy="118473"/>
          </a:xfrm>
          <a:prstGeom prst="rect">
            <a:avLst/>
          </a:prstGeom>
          <a:solidFill>
            <a:srgbClr val="E30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ECF350EE-5578-B190-D1A5-34868A266D19}"/>
              </a:ext>
            </a:extLst>
          </p:cNvPr>
          <p:cNvSpPr/>
          <p:nvPr/>
        </p:nvSpPr>
        <p:spPr>
          <a:xfrm>
            <a:off x="1996621" y="2752029"/>
            <a:ext cx="1471878" cy="461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a:solidFill>
                  <a:schemeClr val="tx1"/>
                </a:solidFill>
              </a:rPr>
              <a:t>* Bcl-2 Inhibitor</a:t>
            </a:r>
            <a:br>
              <a:rPr lang="de-DE" sz="1200">
                <a:solidFill>
                  <a:schemeClr val="tx1"/>
                </a:solidFill>
              </a:rPr>
            </a:br>
            <a:r>
              <a:rPr lang="de-DE" sz="1200">
                <a:solidFill>
                  <a:schemeClr val="tx1"/>
                </a:solidFill>
              </a:rPr>
              <a:t># MYD88 Negative</a:t>
            </a:r>
          </a:p>
        </p:txBody>
      </p:sp>
      <p:sp>
        <p:nvSpPr>
          <p:cNvPr id="9" name="Rechteck 8">
            <a:extLst>
              <a:ext uri="{FF2B5EF4-FFF2-40B4-BE49-F238E27FC236}">
                <a16:creationId xmlns:a16="http://schemas.microsoft.com/office/drawing/2014/main" id="{B6EAE77C-6BB9-9BAD-86D1-A781E42F926C}"/>
              </a:ext>
            </a:extLst>
          </p:cNvPr>
          <p:cNvSpPr/>
          <p:nvPr/>
        </p:nvSpPr>
        <p:spPr>
          <a:xfrm>
            <a:off x="2102277" y="3986699"/>
            <a:ext cx="243978"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a:solidFill>
                  <a:schemeClr val="tx1"/>
                </a:solidFill>
              </a:rPr>
              <a:t>*</a:t>
            </a:r>
          </a:p>
        </p:txBody>
      </p:sp>
      <p:sp>
        <p:nvSpPr>
          <p:cNvPr id="90" name="Rechteck 89">
            <a:extLst>
              <a:ext uri="{FF2B5EF4-FFF2-40B4-BE49-F238E27FC236}">
                <a16:creationId xmlns:a16="http://schemas.microsoft.com/office/drawing/2014/main" id="{2BE6F259-E8D7-DD70-7855-EF9B6D429935}"/>
              </a:ext>
            </a:extLst>
          </p:cNvPr>
          <p:cNvSpPr/>
          <p:nvPr/>
        </p:nvSpPr>
        <p:spPr>
          <a:xfrm>
            <a:off x="1431730" y="3653269"/>
            <a:ext cx="242374" cy="215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baseline="30000">
                <a:solidFill>
                  <a:schemeClr val="tx1"/>
                </a:solidFill>
              </a:rPr>
              <a:t>#</a:t>
            </a:r>
          </a:p>
        </p:txBody>
      </p:sp>
      <p:sp>
        <p:nvSpPr>
          <p:cNvPr id="92" name="Rechteck 91">
            <a:extLst>
              <a:ext uri="{FF2B5EF4-FFF2-40B4-BE49-F238E27FC236}">
                <a16:creationId xmlns:a16="http://schemas.microsoft.com/office/drawing/2014/main" id="{0D03CB62-5596-19BA-E097-BBB9C192F624}"/>
              </a:ext>
            </a:extLst>
          </p:cNvPr>
          <p:cNvSpPr/>
          <p:nvPr/>
        </p:nvSpPr>
        <p:spPr>
          <a:xfrm>
            <a:off x="2321982" y="4147991"/>
            <a:ext cx="243978"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a:solidFill>
                  <a:schemeClr val="tx1"/>
                </a:solidFill>
              </a:rPr>
              <a:t>*</a:t>
            </a:r>
          </a:p>
        </p:txBody>
      </p:sp>
      <p:sp>
        <p:nvSpPr>
          <p:cNvPr id="97" name="Rechteck 96">
            <a:extLst>
              <a:ext uri="{FF2B5EF4-FFF2-40B4-BE49-F238E27FC236}">
                <a16:creationId xmlns:a16="http://schemas.microsoft.com/office/drawing/2014/main" id="{54D3F4A0-90C3-EE23-C0F5-E0F790F747AA}"/>
              </a:ext>
            </a:extLst>
          </p:cNvPr>
          <p:cNvSpPr/>
          <p:nvPr/>
        </p:nvSpPr>
        <p:spPr>
          <a:xfrm>
            <a:off x="2321902" y="4270937"/>
            <a:ext cx="242374" cy="215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baseline="30000">
                <a:solidFill>
                  <a:schemeClr val="tx1"/>
                </a:solidFill>
              </a:rPr>
              <a:t>#</a:t>
            </a:r>
          </a:p>
        </p:txBody>
      </p:sp>
      <p:sp>
        <p:nvSpPr>
          <p:cNvPr id="99" name="Rechteck 98">
            <a:extLst>
              <a:ext uri="{FF2B5EF4-FFF2-40B4-BE49-F238E27FC236}">
                <a16:creationId xmlns:a16="http://schemas.microsoft.com/office/drawing/2014/main" id="{3034C18E-A38D-052F-1383-156583780D6E}"/>
              </a:ext>
            </a:extLst>
          </p:cNvPr>
          <p:cNvSpPr/>
          <p:nvPr/>
        </p:nvSpPr>
        <p:spPr>
          <a:xfrm>
            <a:off x="4464112" y="4979381"/>
            <a:ext cx="243978"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a:solidFill>
                  <a:schemeClr val="tx1"/>
                </a:solidFill>
              </a:rPr>
              <a:t>*</a:t>
            </a:r>
          </a:p>
        </p:txBody>
      </p:sp>
      <p:sp>
        <p:nvSpPr>
          <p:cNvPr id="100" name="Rechteck 99">
            <a:extLst>
              <a:ext uri="{FF2B5EF4-FFF2-40B4-BE49-F238E27FC236}">
                <a16:creationId xmlns:a16="http://schemas.microsoft.com/office/drawing/2014/main" id="{7A1D9E7F-F5F1-A41D-17B9-C8AC6FCBA112}"/>
              </a:ext>
            </a:extLst>
          </p:cNvPr>
          <p:cNvSpPr/>
          <p:nvPr/>
        </p:nvSpPr>
        <p:spPr>
          <a:xfrm>
            <a:off x="2836888" y="4524961"/>
            <a:ext cx="242374" cy="215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baseline="30000">
                <a:solidFill>
                  <a:schemeClr val="tx1"/>
                </a:solidFill>
              </a:rPr>
              <a:t>#</a:t>
            </a:r>
          </a:p>
        </p:txBody>
      </p:sp>
      <p:sp>
        <p:nvSpPr>
          <p:cNvPr id="101" name="Rechteck 100">
            <a:extLst>
              <a:ext uri="{FF2B5EF4-FFF2-40B4-BE49-F238E27FC236}">
                <a16:creationId xmlns:a16="http://schemas.microsoft.com/office/drawing/2014/main" id="{EFD6B567-7A21-CD12-5F98-35092BFC14AF}"/>
              </a:ext>
            </a:extLst>
          </p:cNvPr>
          <p:cNvSpPr/>
          <p:nvPr/>
        </p:nvSpPr>
        <p:spPr>
          <a:xfrm>
            <a:off x="5059690" y="5040575"/>
            <a:ext cx="243978"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a:solidFill>
                  <a:schemeClr val="tx1"/>
                </a:solidFill>
              </a:rPr>
              <a:t>*</a:t>
            </a:r>
          </a:p>
        </p:txBody>
      </p:sp>
      <p:sp>
        <p:nvSpPr>
          <p:cNvPr id="102" name="Rechteck 101">
            <a:extLst>
              <a:ext uri="{FF2B5EF4-FFF2-40B4-BE49-F238E27FC236}">
                <a16:creationId xmlns:a16="http://schemas.microsoft.com/office/drawing/2014/main" id="{483335B1-44DC-B8AA-C85A-92C029B74CB4}"/>
              </a:ext>
            </a:extLst>
          </p:cNvPr>
          <p:cNvSpPr/>
          <p:nvPr/>
        </p:nvSpPr>
        <p:spPr>
          <a:xfrm>
            <a:off x="3134906" y="4617328"/>
            <a:ext cx="242374" cy="215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baseline="30000">
                <a:solidFill>
                  <a:schemeClr val="tx1"/>
                </a:solidFill>
              </a:rPr>
              <a:t>#</a:t>
            </a:r>
          </a:p>
        </p:txBody>
      </p:sp>
      <p:sp>
        <p:nvSpPr>
          <p:cNvPr id="104" name="Rechteck 103">
            <a:extLst>
              <a:ext uri="{FF2B5EF4-FFF2-40B4-BE49-F238E27FC236}">
                <a16:creationId xmlns:a16="http://schemas.microsoft.com/office/drawing/2014/main" id="{8294A92D-1938-7E5B-4271-B71D439A9CB6}"/>
              </a:ext>
            </a:extLst>
          </p:cNvPr>
          <p:cNvSpPr/>
          <p:nvPr/>
        </p:nvSpPr>
        <p:spPr>
          <a:xfrm>
            <a:off x="3726217" y="4814253"/>
            <a:ext cx="242374" cy="215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baseline="30000">
                <a:solidFill>
                  <a:schemeClr val="tx1"/>
                </a:solidFill>
              </a:rPr>
              <a:t>#</a:t>
            </a:r>
          </a:p>
        </p:txBody>
      </p:sp>
      <p:sp>
        <p:nvSpPr>
          <p:cNvPr id="106" name="Rechteck 105">
            <a:extLst>
              <a:ext uri="{FF2B5EF4-FFF2-40B4-BE49-F238E27FC236}">
                <a16:creationId xmlns:a16="http://schemas.microsoft.com/office/drawing/2014/main" id="{7752D4C7-E000-49D2-E03C-698D8031DD5D}"/>
              </a:ext>
            </a:extLst>
          </p:cNvPr>
          <p:cNvSpPr/>
          <p:nvPr/>
        </p:nvSpPr>
        <p:spPr>
          <a:xfrm>
            <a:off x="4319280" y="4963631"/>
            <a:ext cx="242374" cy="215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baseline="30000">
                <a:solidFill>
                  <a:schemeClr val="tx1"/>
                </a:solidFill>
              </a:rPr>
              <a:t>#</a:t>
            </a:r>
          </a:p>
        </p:txBody>
      </p:sp>
      <p:sp>
        <p:nvSpPr>
          <p:cNvPr id="108" name="Rechteck 107">
            <a:extLst>
              <a:ext uri="{FF2B5EF4-FFF2-40B4-BE49-F238E27FC236}">
                <a16:creationId xmlns:a16="http://schemas.microsoft.com/office/drawing/2014/main" id="{DA0B0FDF-F7D8-C741-1D54-BCD4AEEFE9BF}"/>
              </a:ext>
            </a:extLst>
          </p:cNvPr>
          <p:cNvSpPr/>
          <p:nvPr/>
        </p:nvSpPr>
        <p:spPr>
          <a:xfrm>
            <a:off x="4463423" y="5099773"/>
            <a:ext cx="242374" cy="215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r>
              <a:rPr lang="de-DE" sz="1200" baseline="30000">
                <a:solidFill>
                  <a:schemeClr val="tx1"/>
                </a:solidFill>
              </a:rPr>
              <a:t>#</a:t>
            </a:r>
          </a:p>
        </p:txBody>
      </p:sp>
      <p:graphicFrame>
        <p:nvGraphicFramePr>
          <p:cNvPr id="98" name="Diagramm 97">
            <a:extLst>
              <a:ext uri="{FF2B5EF4-FFF2-40B4-BE49-F238E27FC236}">
                <a16:creationId xmlns:a16="http://schemas.microsoft.com/office/drawing/2014/main" id="{4D379BC8-1F9D-C0F3-8A53-DF1F1F75B072}"/>
              </a:ext>
            </a:extLst>
          </p:cNvPr>
          <p:cNvGraphicFramePr/>
          <p:nvPr>
            <p:extLst>
              <p:ext uri="{D42A27DB-BD31-4B8C-83A1-F6EECF244321}">
                <p14:modId xmlns:p14="http://schemas.microsoft.com/office/powerpoint/2010/main" val="2534422815"/>
              </p:ext>
            </p:extLst>
          </p:nvPr>
        </p:nvGraphicFramePr>
        <p:xfrm>
          <a:off x="311153" y="1572424"/>
          <a:ext cx="7197212" cy="41314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55259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8cbf5c7d-42dc-49f4-8bde-4cad572ddb4e"/>
</p:tagLst>
</file>

<file path=ppt/theme/theme1.xml><?xml version="1.0" encoding="utf-8"?>
<a:theme xmlns:a="http://schemas.openxmlformats.org/drawingml/2006/main" name="Office">
  <a:themeElements>
    <a:clrScheme name="memo Colours 2022 1">
      <a:dk1>
        <a:srgbClr val="4E4F4E"/>
      </a:dk1>
      <a:lt1>
        <a:srgbClr val="FFFFFF"/>
      </a:lt1>
      <a:dk2>
        <a:srgbClr val="8093AD"/>
      </a:dk2>
      <a:lt2>
        <a:srgbClr val="FDECE3"/>
      </a:lt2>
      <a:accent1>
        <a:srgbClr val="002A5C"/>
      </a:accent1>
      <a:accent2>
        <a:srgbClr val="F37920"/>
      </a:accent2>
      <a:accent3>
        <a:srgbClr val="E3000F"/>
      </a:accent3>
      <a:accent4>
        <a:srgbClr val="FDC300"/>
      </a:accent4>
      <a:accent5>
        <a:srgbClr val="8C1610"/>
      </a:accent5>
      <a:accent6>
        <a:srgbClr val="929292"/>
      </a:accent6>
      <a:hlink>
        <a:srgbClr val="F47A20"/>
      </a:hlink>
      <a:folHlink>
        <a:srgbClr val="002A5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BBD4DDBC7E78846956BE189742ECFF9" ma:contentTypeVersion="6" ma:contentTypeDescription="Ein neues Dokument erstellen." ma:contentTypeScope="" ma:versionID="c19962eac568b57e525332ff90e31b50">
  <xsd:schema xmlns:xsd="http://www.w3.org/2001/XMLSchema" xmlns:xs="http://www.w3.org/2001/XMLSchema" xmlns:p="http://schemas.microsoft.com/office/2006/metadata/properties" xmlns:ns2="5da734ac-25e4-41e2-9a34-cd451237f828" xmlns:ns3="31333aaf-7f7f-4fc4-9994-cfb694d43836" targetNamespace="http://schemas.microsoft.com/office/2006/metadata/properties" ma:root="true" ma:fieldsID="6755e002318e5db84d3203cfdbcc5808" ns2:_="" ns3:_="">
    <xsd:import namespace="5da734ac-25e4-41e2-9a34-cd451237f828"/>
    <xsd:import namespace="31333aaf-7f7f-4fc4-9994-cfb694d4383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a734ac-25e4-41e2-9a34-cd451237f828"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333aaf-7f7f-4fc4-9994-cfb694d4383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da734ac-25e4-41e2-9a34-cd451237f828">
      <UserInfo>
        <DisplayName>Heidrun Bahmann</DisplayName>
        <AccountId>502</AccountId>
        <AccountType/>
      </UserInfo>
    </SharedWithUsers>
  </documentManagement>
</p:properties>
</file>

<file path=customXml/itemProps1.xml><?xml version="1.0" encoding="utf-8"?>
<ds:datastoreItem xmlns:ds="http://schemas.openxmlformats.org/officeDocument/2006/customXml" ds:itemID="{44CBE7D9-BE30-4A09-85EE-F0EF153CAC41}">
  <ds:schemaRefs>
    <ds:schemaRef ds:uri="http://schemas.microsoft.com/sharepoint/v3/contenttype/forms"/>
  </ds:schemaRefs>
</ds:datastoreItem>
</file>

<file path=customXml/itemProps2.xml><?xml version="1.0" encoding="utf-8"?>
<ds:datastoreItem xmlns:ds="http://schemas.openxmlformats.org/officeDocument/2006/customXml" ds:itemID="{4FCD9695-444B-4E58-A9FC-4EBA258A7433}">
  <ds:schemaRefs>
    <ds:schemaRef ds:uri="31333aaf-7f7f-4fc4-9994-cfb694d43836"/>
    <ds:schemaRef ds:uri="5da734ac-25e4-41e2-9a34-cd451237f8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2CB2A54-467F-40BD-96E3-187F37D564A2}">
  <ds:schemaRefs>
    <ds:schemaRef ds:uri="31333aaf-7f7f-4fc4-9994-cfb694d43836"/>
    <ds:schemaRef ds:uri="5da734ac-25e4-41e2-9a34-cd451237f8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149</TotalTime>
  <Words>49372</Words>
  <Application>Microsoft Macintosh PowerPoint</Application>
  <PresentationFormat>Widescreen</PresentationFormat>
  <Paragraphs>9513</Paragraphs>
  <Slides>240</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240</vt:i4>
      </vt:variant>
    </vt:vector>
  </HeadingPairs>
  <TitlesOfParts>
    <vt:vector size="249" baseType="lpstr">
      <vt:lpstr>Arial</vt:lpstr>
      <vt:lpstr>Arial</vt:lpstr>
      <vt:lpstr>Arial Standard</vt:lpstr>
      <vt:lpstr>Calibri</vt:lpstr>
      <vt:lpstr>Google Sans</vt:lpstr>
      <vt:lpstr>Helvetica</vt:lpstr>
      <vt:lpstr>Raleway</vt:lpstr>
      <vt:lpstr>Times New Roman</vt:lpstr>
      <vt:lpstr>Office</vt:lpstr>
      <vt:lpstr> ASCO/EHA/ICML 2023  Congress Report</vt:lpstr>
      <vt:lpstr>Congress dates </vt:lpstr>
      <vt:lpstr>Contents (i)</vt:lpstr>
      <vt:lpstr>Contents (ii)</vt:lpstr>
      <vt:lpstr>Contents (iii)</vt:lpstr>
      <vt:lpstr>SEQUOIA </vt:lpstr>
      <vt:lpstr>SEQUOIA: Study design </vt:lpstr>
      <vt:lpstr>Progression-free survival (cohort 1) </vt:lpstr>
      <vt:lpstr>Overall survival (cohort 1) </vt:lpstr>
      <vt:lpstr>PFS and OS (cohort 2)</vt:lpstr>
      <vt:lpstr>Adverse events of interest </vt:lpstr>
      <vt:lpstr>Exposure-adjusted incidence rate </vt:lpstr>
      <vt:lpstr>Conclusions </vt:lpstr>
      <vt:lpstr>VISION/HO141 trial </vt:lpstr>
      <vt:lpstr>VISION/H0141: Study design </vt:lpstr>
      <vt:lpstr>MRD and iwCLL responses</vt:lpstr>
      <vt:lpstr>PFS and TTNT </vt:lpstr>
      <vt:lpstr>Overall survival by group </vt:lpstr>
      <vt:lpstr>MRD responses</vt:lpstr>
      <vt:lpstr>Treatment reinitiation in arm B </vt:lpstr>
      <vt:lpstr>Adverse events </vt:lpstr>
      <vt:lpstr>Conclusions </vt:lpstr>
      <vt:lpstr>Zanubrutinib in previously treated  B-cell malignancies intolerant to ibrutinib and/or acalabrutinib</vt:lpstr>
      <vt:lpstr>Zanubrutinib in CLL/SLL intolerant to ibrutinib and/or acalabrutinib: Study design </vt:lpstr>
      <vt:lpstr>Ibrutinib intolerance events </vt:lpstr>
      <vt:lpstr>Acalabrutinib-intolerance events </vt:lpstr>
      <vt:lpstr>Treatment-emergent adverse events  </vt:lpstr>
      <vt:lpstr>Treatment-emergent adverse event  </vt:lpstr>
      <vt:lpstr>Investigator-assessed responses </vt:lpstr>
      <vt:lpstr>Conclusions </vt:lpstr>
      <vt:lpstr>CLL12</vt:lpstr>
      <vt:lpstr>CLL12: Study design </vt:lpstr>
      <vt:lpstr>Adverse events</vt:lpstr>
      <vt:lpstr>Treatment </vt:lpstr>
      <vt:lpstr>Response to treatment </vt:lpstr>
      <vt:lpstr>EFS and PFS</vt:lpstr>
      <vt:lpstr>TTNT and PFS2 </vt:lpstr>
      <vt:lpstr>Overall survival</vt:lpstr>
      <vt:lpstr>Conclusions </vt:lpstr>
      <vt:lpstr>CLL14</vt:lpstr>
      <vt:lpstr>CLL14: Study design </vt:lpstr>
      <vt:lpstr>Baseline characteristics</vt:lpstr>
      <vt:lpstr>Progression-free survival</vt:lpstr>
      <vt:lpstr>Progression-free survival by subgroup</vt:lpstr>
      <vt:lpstr>Overall survival</vt:lpstr>
      <vt:lpstr>Time to next treatment</vt:lpstr>
      <vt:lpstr>Safety</vt:lpstr>
      <vt:lpstr>Conclusions</vt:lpstr>
      <vt:lpstr>BRUIN</vt:lpstr>
      <vt:lpstr>BRUIN: Study design and methods</vt:lpstr>
      <vt:lpstr>Baseline genomics and efficacy</vt:lpstr>
      <vt:lpstr>Genomics at progression</vt:lpstr>
      <vt:lpstr>Acquired BTK mutations</vt:lpstr>
      <vt:lpstr>Baseline BTK mutations at low VAFs</vt:lpstr>
      <vt:lpstr>Conclusions</vt:lpstr>
      <vt:lpstr>MURANO</vt:lpstr>
      <vt:lpstr>MURANO: Study design </vt:lpstr>
      <vt:lpstr>PFS and OS </vt:lpstr>
      <vt:lpstr>TTNT</vt:lpstr>
      <vt:lpstr>PFS and OS by MRD</vt:lpstr>
      <vt:lpstr>MRD conversion </vt:lpstr>
      <vt:lpstr>uMRD and mutation status </vt:lpstr>
      <vt:lpstr>Efficacy: VenR retreatment </vt:lpstr>
      <vt:lpstr>Conclusions </vt:lpstr>
      <vt:lpstr>Phase II trial  of zanubrutinib, obinutuzumab,  and venetoclax (BOVen) in TN CLL/SLL</vt:lpstr>
      <vt:lpstr>BOVen in TN CLL: Study design </vt:lpstr>
      <vt:lpstr>Adverse events (all-cause)</vt:lpstr>
      <vt:lpstr>MRD</vt:lpstr>
      <vt:lpstr>PFS and uMRD</vt:lpstr>
      <vt:lpstr>ΔMRD400 and uMRD</vt:lpstr>
      <vt:lpstr>MRD-free survival </vt:lpstr>
      <vt:lpstr>Conclusions </vt:lpstr>
      <vt:lpstr>CAPTIVATE</vt:lpstr>
      <vt:lpstr>CAPTIVATE: Study design</vt:lpstr>
      <vt:lpstr>Complete response rate</vt:lpstr>
      <vt:lpstr>uMRD</vt:lpstr>
      <vt:lpstr>Progression-free survival</vt:lpstr>
      <vt:lpstr>Overall survival</vt:lpstr>
      <vt:lpstr>Retreatment</vt:lpstr>
      <vt:lpstr>Safety</vt:lpstr>
      <vt:lpstr>Conclusions</vt:lpstr>
      <vt:lpstr>Phase 2 study  of iFCR as 1L therapy for younger CLL patients</vt:lpstr>
      <vt:lpstr>Study design</vt:lpstr>
      <vt:lpstr>Safety</vt:lpstr>
      <vt:lpstr>Progression-free survival</vt:lpstr>
      <vt:lpstr>MRD in PB</vt:lpstr>
      <vt:lpstr>Targeted NGS at MRD conversion</vt:lpstr>
      <vt:lpstr>Retreatment with ibrutinib</vt:lpstr>
      <vt:lpstr>Conclusions</vt:lpstr>
      <vt:lpstr>ASPEN</vt:lpstr>
      <vt:lpstr>ASPEN: Study design (Cohort 1)  </vt:lpstr>
      <vt:lpstr>Changes in PROs from baseline for the ITT population</vt:lpstr>
      <vt:lpstr>Changes in PROs from baseline for the ITT population</vt:lpstr>
      <vt:lpstr>Changes in PROs from baseline for patients achieving a VGPRa by Cycle 25</vt:lpstr>
      <vt:lpstr>Changes in PROs from baseline for patients achieving a VGPRa by Cycle 25</vt:lpstr>
      <vt:lpstr>Conclusions </vt:lpstr>
      <vt:lpstr> Phase  1/2 BRUIN Study</vt:lpstr>
      <vt:lpstr>BRUIN: study design </vt:lpstr>
      <vt:lpstr>Efficacy </vt:lpstr>
      <vt:lpstr>Major response rate by subgroup </vt:lpstr>
      <vt:lpstr>PFS and OS</vt:lpstr>
      <vt:lpstr>Adverse events </vt:lpstr>
      <vt:lpstr>Conclusions </vt:lpstr>
      <vt:lpstr>Zanubrutinib  plus lenalidomide  in R/R DLBCL</vt:lpstr>
      <vt:lpstr>Zanubrutinib plus lenalidomide in R/R DLBCL: Study design </vt:lpstr>
      <vt:lpstr>Disease response </vt:lpstr>
      <vt:lpstr>Disease response by subtype </vt:lpstr>
      <vt:lpstr>Treatment duration with response</vt:lpstr>
      <vt:lpstr>Duration of responsea </vt:lpstr>
      <vt:lpstr>Progression-free survivala</vt:lpstr>
      <vt:lpstr>Treatment-emergent adverse events </vt:lpstr>
      <vt:lpstr>Grade ≥3 TEAEs </vt:lpstr>
      <vt:lpstr>Conclusions </vt:lpstr>
      <vt:lpstr>MAGNOLIA</vt:lpstr>
      <vt:lpstr>MAGNOLIA: Study design </vt:lpstr>
      <vt:lpstr>Best overall response by IRC and INV assessment</vt:lpstr>
      <vt:lpstr>Best overall response by IRC and MZL subtypes</vt:lpstr>
      <vt:lpstr>Progression-free survival and duration of response</vt:lpstr>
      <vt:lpstr>Overall survival</vt:lpstr>
      <vt:lpstr>Safety summary</vt:lpstr>
      <vt:lpstr>Cardiac TEAEs of clinical interest</vt:lpstr>
      <vt:lpstr>Conclusions</vt:lpstr>
      <vt:lpstr>ROSEWOOD</vt:lpstr>
      <vt:lpstr>ROSEWOOD: Study design </vt:lpstr>
      <vt:lpstr>Efficacy outcomes </vt:lpstr>
      <vt:lpstr>DoR and PFS </vt:lpstr>
      <vt:lpstr>TTNT and OS </vt:lpstr>
      <vt:lpstr>Treatment-emergent adverse events  </vt:lpstr>
      <vt:lpstr>EAIRs for TEAEs of special interest </vt:lpstr>
      <vt:lpstr>Conclusions </vt:lpstr>
      <vt:lpstr>Acalabrutinib, lenalidomide,  and rituximab  (aR2) in previously untreated FL</vt:lpstr>
      <vt:lpstr>aR2 in FL: Study design </vt:lpstr>
      <vt:lpstr>Treatment characteristics </vt:lpstr>
      <vt:lpstr>Response to treatment </vt:lpstr>
      <vt:lpstr>PFS and OS</vt:lpstr>
      <vt:lpstr>Safety and tolerability </vt:lpstr>
      <vt:lpstr>Conclusions </vt:lpstr>
      <vt:lpstr>Epcoritamab  SC plus R2 in  high risk FL</vt:lpstr>
      <vt:lpstr>Epcoritamab SC plus R2: study design </vt:lpstr>
      <vt:lpstr>Safety profile </vt:lpstr>
      <vt:lpstr>CRS</vt:lpstr>
      <vt:lpstr>Responses </vt:lpstr>
      <vt:lpstr>Antitumor activity </vt:lpstr>
      <vt:lpstr>PFS</vt:lpstr>
      <vt:lpstr>DoCR</vt:lpstr>
      <vt:lpstr>Conclusions </vt:lpstr>
      <vt:lpstr>Mosunetuzumab  in R/R FL</vt:lpstr>
      <vt:lpstr>Mosunetuzumab in R/R FL: Study design </vt:lpstr>
      <vt:lpstr>Response </vt:lpstr>
      <vt:lpstr>DoCR</vt:lpstr>
      <vt:lpstr>PFS and OS at EOT  </vt:lpstr>
      <vt:lpstr>DoR</vt:lpstr>
      <vt:lpstr>TMTV and BOR</vt:lpstr>
      <vt:lpstr>CRS</vt:lpstr>
      <vt:lpstr>Conclusions </vt:lpstr>
      <vt:lpstr>MALIBU</vt:lpstr>
      <vt:lpstr>MALIBU: Study design </vt:lpstr>
      <vt:lpstr>Response </vt:lpstr>
      <vt:lpstr>PFS and OS </vt:lpstr>
      <vt:lpstr>Drug-related AEs</vt:lpstr>
      <vt:lpstr>AEs of specific interest</vt:lpstr>
      <vt:lpstr>Discontinuation and reduction of treatment </vt:lpstr>
      <vt:lpstr>Conclusions </vt:lpstr>
      <vt:lpstr>SELENE</vt:lpstr>
      <vt:lpstr>SELENE: Study design</vt:lpstr>
      <vt:lpstr>Progression-free survival </vt:lpstr>
      <vt:lpstr>PFS in patients with MZL</vt:lpstr>
      <vt:lpstr>Duration of response </vt:lpstr>
      <vt:lpstr>OS</vt:lpstr>
      <vt:lpstr>Safety profile</vt:lpstr>
      <vt:lpstr>AEs</vt:lpstr>
      <vt:lpstr>Conclusions </vt:lpstr>
      <vt:lpstr>BRUIN</vt:lpstr>
      <vt:lpstr>BRUIN: Study design</vt:lpstr>
      <vt:lpstr>Efficacy based on IRC assessment</vt:lpstr>
      <vt:lpstr>ORR in prior cBTKi MCL subgroups</vt:lpstr>
      <vt:lpstr>IRC-assessed DoR in pre-treated MCL patients </vt:lpstr>
      <vt:lpstr>DoR in high-risk MCL subgroups</vt:lpstr>
      <vt:lpstr>Safety profile</vt:lpstr>
      <vt:lpstr>Conclusions </vt:lpstr>
      <vt:lpstr>Bcl-2 inhibitor  BGB-11417 in mature B-cell malignancies</vt:lpstr>
      <vt:lpstr>BGB-11417 in B-cell malignancies: Study design </vt:lpstr>
      <vt:lpstr>Duration of treatment and best response (NHL) </vt:lpstr>
      <vt:lpstr>Duration of treatment and best response (CLL/SLL)</vt:lpstr>
      <vt:lpstr>Treatment-emergent adverse events</vt:lpstr>
      <vt:lpstr>Treatment-emergent adverse events </vt:lpstr>
      <vt:lpstr>Conclusions </vt:lpstr>
      <vt:lpstr>Zanubrutinib  in B-cell malignancies  who are intolerant  of ibrutinib and/or acalabrutinib</vt:lpstr>
      <vt:lpstr>Zanubrutinib in B-cell malignancies who are intolerant of ibrutinib and/or acalabrutinib: Study design </vt:lpstr>
      <vt:lpstr>Recurrence of ibrutinib intolerance events during  zanubrutinib treatment </vt:lpstr>
      <vt:lpstr>Recurrence of acalabrutinib intolerance events during zanubrutinib treatment  </vt:lpstr>
      <vt:lpstr>Efficacy outcomes </vt:lpstr>
      <vt:lpstr>Safety summary </vt:lpstr>
      <vt:lpstr>AEs </vt:lpstr>
      <vt:lpstr>Conclusions </vt:lpstr>
      <vt:lpstr>LOXO-338  in patients  with advanced hematologic malignancies</vt:lpstr>
      <vt:lpstr>LOXO-338 in CLL/SLL and NHL/WM: Study design</vt:lpstr>
      <vt:lpstr>Patient and disease characteristics</vt:lpstr>
      <vt:lpstr>TEAEs reported in ≥10% of all patients</vt:lpstr>
      <vt:lpstr>Treatment outcomes and efficacy</vt:lpstr>
      <vt:lpstr>Conclusions </vt:lpstr>
      <vt:lpstr>Safety/tolerability  of zanubrutinib in  B-cell malignancies</vt:lpstr>
      <vt:lpstr>Safety/tolerability of zanubrutinib: Pooled analysis methods </vt:lpstr>
      <vt:lpstr>Methods </vt:lpstr>
      <vt:lpstr>Exposure, dose-adjustments and deaths </vt:lpstr>
      <vt:lpstr>TEAS</vt:lpstr>
      <vt:lpstr>EAIRs of AESIs</vt:lpstr>
      <vt:lpstr>Prevalence of selected AESIs over time </vt:lpstr>
      <vt:lpstr>Conclusions </vt:lpstr>
      <vt:lpstr>BELLWAVE-001</vt:lpstr>
      <vt:lpstr>BELLWAVE-001: Study design </vt:lpstr>
      <vt:lpstr>ORR and BOR in patients with CLL</vt:lpstr>
      <vt:lpstr>Progression-free survival</vt:lpstr>
      <vt:lpstr>DoR</vt:lpstr>
      <vt:lpstr>Treatment-related adverse events </vt:lpstr>
      <vt:lpstr>Adverse events of special interest </vt:lpstr>
      <vt:lpstr>Conclusions </vt:lpstr>
      <vt:lpstr>BRUIN</vt:lpstr>
      <vt:lpstr>BRUIN: Study design</vt:lpstr>
      <vt:lpstr>Treatment-emergent adverse events</vt:lpstr>
      <vt:lpstr>Adverse events of special interesta</vt:lpstr>
      <vt:lpstr>Time to first occurrence of TEAEs and AESIs</vt:lpstr>
      <vt:lpstr>EAIRsa for AESIs</vt:lpstr>
      <vt:lpstr>Treatment modifications due to TRAEs</vt:lpstr>
      <vt:lpstr>Conclusions</vt:lpstr>
      <vt:lpstr>Preclinical  study of BTK  protein degrader, BGB-16673</vt:lpstr>
      <vt:lpstr>BGB-16673 CDAC mechanism of action</vt:lpstr>
      <vt:lpstr>ENU mutagenesis screen: procedure</vt:lpstr>
      <vt:lpstr>Resistant clone rates and BTK mutation frequencies</vt:lpstr>
      <vt:lpstr>BTK mutation spectrums</vt:lpstr>
      <vt:lpstr>Average IC50 in BTK-mutant overexpression cell lines</vt:lpstr>
      <vt:lpstr>Degradation of BTK mutants by BGB-16673</vt:lpstr>
      <vt:lpstr>Conclusions </vt:lpstr>
      <vt:lpstr>Preclinical  study of BTK  protein degrader, BGB-16673</vt:lpstr>
      <vt:lpstr>Background</vt:lpstr>
      <vt:lpstr>BGB-16673 potency in vitro</vt:lpstr>
      <vt:lpstr>BGB-16673 antitumor activity in mouse xenograft models</vt:lpstr>
      <vt:lpstr>Duration of response in mouse xenograft models</vt:lpstr>
      <vt:lpstr>Survival rates and tumor infiltration</vt:lpstr>
      <vt:lpstr>Conclusions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EHA 2020 (Virtual) Congress Report</dc:title>
  <dc:creator>Bastian Höfer</dc:creator>
  <cp:lastModifiedBy>Amy Kenyon</cp:lastModifiedBy>
  <cp:revision>2</cp:revision>
  <dcterms:created xsi:type="dcterms:W3CDTF">2020-07-10T06:23:41Z</dcterms:created>
  <dcterms:modified xsi:type="dcterms:W3CDTF">2023-07-11T11:29:30Z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0x0101007BBD4DDBC7E78846956BE189742ECFF9</vt:lpwstr>
  </property>
</Properties>
</file>